
<file path=[Content_Types].xml><?xml version="1.0" encoding="utf-8"?>
<Types xmlns="http://schemas.openxmlformats.org/package/2006/content-types">
  <Default Extension="emf" ContentType="image/x-emf"/>
  <Default Extension="jpeg" ContentType="image/jpeg"/>
  <Default Extension="jpg" ContentType="image/jpeg"/>
  <Default Extension="package" ContentType="application/vnd.openxmlformats-officedocument.package"/>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ags/tag1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tags/tag14.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0"/>
  </p:notesMasterIdLst>
  <p:sldIdLst>
    <p:sldId id="346" r:id="rId2"/>
    <p:sldId id="1103" r:id="rId3"/>
    <p:sldId id="1104" r:id="rId4"/>
    <p:sldId id="906" r:id="rId5"/>
    <p:sldId id="1034" r:id="rId6"/>
    <p:sldId id="1035" r:id="rId7"/>
    <p:sldId id="395" r:id="rId8"/>
    <p:sldId id="258" r:id="rId9"/>
    <p:sldId id="357" r:id="rId10"/>
    <p:sldId id="259" r:id="rId11"/>
    <p:sldId id="360" r:id="rId12"/>
    <p:sldId id="396" r:id="rId13"/>
    <p:sldId id="361" r:id="rId14"/>
    <p:sldId id="1036" r:id="rId15"/>
    <p:sldId id="1037" r:id="rId16"/>
    <p:sldId id="1038" r:id="rId17"/>
    <p:sldId id="1039" r:id="rId18"/>
    <p:sldId id="405" r:id="rId19"/>
    <p:sldId id="1040" r:id="rId20"/>
    <p:sldId id="362" r:id="rId21"/>
    <p:sldId id="363" r:id="rId22"/>
    <p:sldId id="407" r:id="rId23"/>
    <p:sldId id="741" r:id="rId24"/>
    <p:sldId id="408" r:id="rId25"/>
    <p:sldId id="367" r:id="rId26"/>
    <p:sldId id="406" r:id="rId27"/>
    <p:sldId id="364" r:id="rId28"/>
    <p:sldId id="365" r:id="rId29"/>
    <p:sldId id="368" r:id="rId30"/>
    <p:sldId id="397" r:id="rId31"/>
    <p:sldId id="429" r:id="rId32"/>
    <p:sldId id="369" r:id="rId33"/>
    <p:sldId id="432" r:id="rId34"/>
    <p:sldId id="370" r:id="rId35"/>
    <p:sldId id="371" r:id="rId36"/>
    <p:sldId id="1042" r:id="rId37"/>
    <p:sldId id="1007" r:id="rId38"/>
    <p:sldId id="512" r:id="rId39"/>
    <p:sldId id="398" r:id="rId40"/>
    <p:sldId id="690" r:id="rId41"/>
    <p:sldId id="1080" r:id="rId42"/>
    <p:sldId id="1081" r:id="rId43"/>
    <p:sldId id="884" r:id="rId44"/>
    <p:sldId id="696" r:id="rId45"/>
    <p:sldId id="355" r:id="rId46"/>
    <p:sldId id="356" r:id="rId47"/>
    <p:sldId id="366" r:id="rId48"/>
    <p:sldId id="1083" r:id="rId49"/>
    <p:sldId id="1084" r:id="rId50"/>
    <p:sldId id="1085" r:id="rId51"/>
    <p:sldId id="1086" r:id="rId52"/>
    <p:sldId id="1087" r:id="rId53"/>
    <p:sldId id="1088" r:id="rId54"/>
    <p:sldId id="1089" r:id="rId55"/>
    <p:sldId id="1090" r:id="rId56"/>
    <p:sldId id="1079" r:id="rId57"/>
    <p:sldId id="888" r:id="rId58"/>
    <p:sldId id="867" r:id="rId59"/>
    <p:sldId id="868" r:id="rId60"/>
    <p:sldId id="875" r:id="rId61"/>
    <p:sldId id="876" r:id="rId62"/>
    <p:sldId id="877" r:id="rId63"/>
    <p:sldId id="878" r:id="rId64"/>
    <p:sldId id="645" r:id="rId65"/>
    <p:sldId id="599" r:id="rId66"/>
    <p:sldId id="1092" r:id="rId67"/>
    <p:sldId id="1093" r:id="rId68"/>
    <p:sldId id="1094" r:id="rId69"/>
    <p:sldId id="604" r:id="rId70"/>
    <p:sldId id="1095" r:id="rId71"/>
    <p:sldId id="1096" r:id="rId72"/>
    <p:sldId id="1097" r:id="rId73"/>
    <p:sldId id="638" r:id="rId74"/>
    <p:sldId id="1098" r:id="rId75"/>
    <p:sldId id="1099" r:id="rId76"/>
    <p:sldId id="1100" r:id="rId77"/>
    <p:sldId id="1101" r:id="rId78"/>
    <p:sldId id="629" r:id="rId79"/>
    <p:sldId id="1102" r:id="rId80"/>
    <p:sldId id="1091" r:id="rId81"/>
    <p:sldId id="1043" r:id="rId82"/>
    <p:sldId id="372" r:id="rId83"/>
    <p:sldId id="269" r:id="rId84"/>
    <p:sldId id="409" r:id="rId85"/>
    <p:sldId id="373" r:id="rId86"/>
    <p:sldId id="1044" r:id="rId87"/>
    <p:sldId id="1045" r:id="rId88"/>
    <p:sldId id="1046" r:id="rId89"/>
    <p:sldId id="1047" r:id="rId90"/>
    <p:sldId id="1048" r:id="rId91"/>
    <p:sldId id="374" r:id="rId92"/>
    <p:sldId id="267" r:id="rId93"/>
    <p:sldId id="439" r:id="rId94"/>
    <p:sldId id="500" r:id="rId95"/>
    <p:sldId id="448" r:id="rId96"/>
    <p:sldId id="449" r:id="rId97"/>
    <p:sldId id="1049" r:id="rId98"/>
    <p:sldId id="457" r:id="rId99"/>
    <p:sldId id="456" r:id="rId100"/>
    <p:sldId id="527" r:id="rId101"/>
    <p:sldId id="410" r:id="rId102"/>
    <p:sldId id="1050" r:id="rId103"/>
    <p:sldId id="376" r:id="rId104"/>
    <p:sldId id="268" r:id="rId105"/>
    <p:sldId id="644" r:id="rId106"/>
    <p:sldId id="742" r:id="rId107"/>
    <p:sldId id="641" r:id="rId108"/>
    <p:sldId id="633" r:id="rId109"/>
    <p:sldId id="642" r:id="rId110"/>
    <p:sldId id="643" r:id="rId111"/>
    <p:sldId id="1051" r:id="rId112"/>
    <p:sldId id="399" r:id="rId113"/>
    <p:sldId id="377" r:id="rId114"/>
    <p:sldId id="380" r:id="rId115"/>
    <p:sldId id="378" r:id="rId116"/>
    <p:sldId id="379" r:id="rId117"/>
    <p:sldId id="400" r:id="rId118"/>
    <p:sldId id="1052" r:id="rId119"/>
    <p:sldId id="1053" r:id="rId120"/>
    <p:sldId id="1054" r:id="rId121"/>
    <p:sldId id="288" r:id="rId122"/>
    <p:sldId id="1055" r:id="rId123"/>
    <p:sldId id="289" r:id="rId124"/>
    <p:sldId id="382" r:id="rId125"/>
    <p:sldId id="1056" r:id="rId126"/>
    <p:sldId id="1057" r:id="rId127"/>
    <p:sldId id="298" r:id="rId128"/>
    <p:sldId id="1078" r:id="rId129"/>
    <p:sldId id="900" r:id="rId130"/>
    <p:sldId id="940" r:id="rId131"/>
    <p:sldId id="386" r:id="rId132"/>
    <p:sldId id="942" r:id="rId133"/>
    <p:sldId id="943" r:id="rId134"/>
    <p:sldId id="498" r:id="rId135"/>
    <p:sldId id="944" r:id="rId136"/>
    <p:sldId id="424" r:id="rId137"/>
    <p:sldId id="945" r:id="rId138"/>
    <p:sldId id="324" r:id="rId139"/>
    <p:sldId id="949" r:id="rId140"/>
    <p:sldId id="950" r:id="rId141"/>
    <p:sldId id="508" r:id="rId142"/>
    <p:sldId id="951" r:id="rId143"/>
    <p:sldId id="953" r:id="rId144"/>
    <p:sldId id="958" r:id="rId145"/>
    <p:sldId id="454" r:id="rId146"/>
    <p:sldId id="455" r:id="rId147"/>
    <p:sldId id="956" r:id="rId148"/>
    <p:sldId id="959" r:id="rId149"/>
    <p:sldId id="961" r:id="rId150"/>
    <p:sldId id="962" r:id="rId151"/>
    <p:sldId id="963" r:id="rId152"/>
    <p:sldId id="427" r:id="rId153"/>
    <p:sldId id="428" r:id="rId154"/>
    <p:sldId id="964" r:id="rId155"/>
    <p:sldId id="969" r:id="rId156"/>
    <p:sldId id="972" r:id="rId157"/>
    <p:sldId id="473" r:id="rId158"/>
    <p:sldId id="474" r:id="rId159"/>
    <p:sldId id="974" r:id="rId160"/>
    <p:sldId id="1059" r:id="rId161"/>
    <p:sldId id="401" r:id="rId162"/>
    <p:sldId id="387" r:id="rId163"/>
    <p:sldId id="1064" r:id="rId164"/>
    <p:sldId id="402" r:id="rId165"/>
    <p:sldId id="393" r:id="rId166"/>
    <p:sldId id="1065" r:id="rId167"/>
    <p:sldId id="1066" r:id="rId168"/>
    <p:sldId id="1067" r:id="rId169"/>
    <p:sldId id="1068" r:id="rId170"/>
    <p:sldId id="1069" r:id="rId171"/>
    <p:sldId id="1074" r:id="rId172"/>
    <p:sldId id="1003" r:id="rId173"/>
    <p:sldId id="985" r:id="rId174"/>
    <p:sldId id="572" r:id="rId175"/>
    <p:sldId id="573" r:id="rId176"/>
    <p:sldId id="574" r:id="rId177"/>
    <p:sldId id="575" r:id="rId178"/>
    <p:sldId id="576" r:id="rId179"/>
    <p:sldId id="577" r:id="rId180"/>
    <p:sldId id="743" r:id="rId181"/>
    <p:sldId id="309" r:id="rId182"/>
    <p:sldId id="308" r:id="rId183"/>
    <p:sldId id="272" r:id="rId184"/>
    <p:sldId id="285" r:id="rId185"/>
    <p:sldId id="744" r:id="rId186"/>
    <p:sldId id="278" r:id="rId187"/>
    <p:sldId id="745" r:id="rId188"/>
    <p:sldId id="746" r:id="rId189"/>
    <p:sldId id="747" r:id="rId190"/>
    <p:sldId id="284" r:id="rId191"/>
    <p:sldId id="748" r:id="rId192"/>
    <p:sldId id="282" r:id="rId193"/>
    <p:sldId id="749" r:id="rId194"/>
    <p:sldId id="750" r:id="rId195"/>
    <p:sldId id="271" r:id="rId196"/>
    <p:sldId id="292" r:id="rId197"/>
    <p:sldId id="290" r:id="rId198"/>
    <p:sldId id="291" r:id="rId199"/>
    <p:sldId id="736" r:id="rId200"/>
    <p:sldId id="737" r:id="rId201"/>
    <p:sldId id="738" r:id="rId202"/>
    <p:sldId id="739" r:id="rId203"/>
    <p:sldId id="740" r:id="rId204"/>
    <p:sldId id="734" r:id="rId205"/>
    <p:sldId id="661" r:id="rId206"/>
    <p:sldId id="662" r:id="rId207"/>
    <p:sldId id="980" r:id="rId208"/>
    <p:sldId id="981" r:id="rId209"/>
    <p:sldId id="982" r:id="rId210"/>
    <p:sldId id="983" r:id="rId211"/>
    <p:sldId id="984" r:id="rId212"/>
    <p:sldId id="986" r:id="rId213"/>
    <p:sldId id="987" r:id="rId214"/>
    <p:sldId id="988" r:id="rId215"/>
    <p:sldId id="322" r:id="rId216"/>
    <p:sldId id="587" r:id="rId217"/>
    <p:sldId id="663" r:id="rId218"/>
    <p:sldId id="664" r:id="rId219"/>
    <p:sldId id="673" r:id="rId220"/>
    <p:sldId id="605" r:id="rId221"/>
    <p:sldId id="606" r:id="rId222"/>
    <p:sldId id="607" r:id="rId223"/>
    <p:sldId id="608" r:id="rId224"/>
    <p:sldId id="609" r:id="rId225"/>
    <p:sldId id="610" r:id="rId226"/>
    <p:sldId id="611" r:id="rId227"/>
    <p:sldId id="612" r:id="rId228"/>
    <p:sldId id="613" r:id="rId229"/>
    <p:sldId id="614" r:id="rId230"/>
    <p:sldId id="615" r:id="rId231"/>
    <p:sldId id="616" r:id="rId232"/>
    <p:sldId id="618" r:id="rId233"/>
    <p:sldId id="760" r:id="rId234"/>
    <p:sldId id="1017" r:id="rId235"/>
    <p:sldId id="672" r:id="rId236"/>
    <p:sldId id="665" r:id="rId237"/>
    <p:sldId id="592" r:id="rId238"/>
    <p:sldId id="594" r:id="rId239"/>
    <p:sldId id="666" r:id="rId240"/>
    <p:sldId id="667" r:id="rId241"/>
    <p:sldId id="668" r:id="rId242"/>
    <p:sldId id="669" r:id="rId243"/>
    <p:sldId id="670" r:id="rId244"/>
    <p:sldId id="671" r:id="rId245"/>
    <p:sldId id="598" r:id="rId246"/>
    <p:sldId id="600" r:id="rId247"/>
    <p:sldId id="601" r:id="rId248"/>
    <p:sldId id="602" r:id="rId249"/>
    <p:sldId id="603" r:id="rId250"/>
    <p:sldId id="450" r:id="rId251"/>
    <p:sldId id="452" r:id="rId252"/>
    <p:sldId id="453" r:id="rId253"/>
    <p:sldId id="1009" r:id="rId254"/>
    <p:sldId id="1011" r:id="rId255"/>
    <p:sldId id="674" r:id="rId256"/>
    <p:sldId id="1012" r:id="rId257"/>
    <p:sldId id="1013" r:id="rId258"/>
    <p:sldId id="1014" r:id="rId259"/>
    <p:sldId id="1015" r:id="rId260"/>
    <p:sldId id="1016" r:id="rId261"/>
    <p:sldId id="1018" r:id="rId262"/>
    <p:sldId id="270" r:id="rId263"/>
    <p:sldId id="392" r:id="rId264"/>
    <p:sldId id="751" r:id="rId265"/>
    <p:sldId id="752" r:id="rId266"/>
    <p:sldId id="753" r:id="rId267"/>
    <p:sldId id="754" r:id="rId268"/>
    <p:sldId id="755" r:id="rId269"/>
    <p:sldId id="756" r:id="rId270"/>
    <p:sldId id="759" r:id="rId271"/>
    <p:sldId id="619" r:id="rId272"/>
    <p:sldId id="620" r:id="rId273"/>
    <p:sldId id="621" r:id="rId274"/>
    <p:sldId id="622" r:id="rId275"/>
    <p:sldId id="623" r:id="rId276"/>
    <p:sldId id="624" r:id="rId277"/>
    <p:sldId id="630" r:id="rId278"/>
    <p:sldId id="631" r:id="rId279"/>
    <p:sldId id="625" r:id="rId280"/>
    <p:sldId id="626" r:id="rId281"/>
    <p:sldId id="627" r:id="rId282"/>
    <p:sldId id="628" r:id="rId283"/>
    <p:sldId id="989" r:id="rId284"/>
    <p:sldId id="990" r:id="rId285"/>
    <p:sldId id="992" r:id="rId286"/>
    <p:sldId id="991" r:id="rId287"/>
    <p:sldId id="993" r:id="rId288"/>
    <p:sldId id="994" r:id="rId289"/>
    <p:sldId id="995" r:id="rId290"/>
    <p:sldId id="381" r:id="rId291"/>
    <p:sldId id="764" r:id="rId292"/>
    <p:sldId id="938" r:id="rId293"/>
    <p:sldId id="939" r:id="rId294"/>
    <p:sldId id="383" r:id="rId295"/>
    <p:sldId id="385" r:id="rId296"/>
    <p:sldId id="263" r:id="rId297"/>
    <p:sldId id="978" r:id="rId298"/>
    <p:sldId id="979" r:id="rId299"/>
    <p:sldId id="391" r:id="rId300"/>
    <p:sldId id="390" r:id="rId301"/>
    <p:sldId id="996" r:id="rId302"/>
    <p:sldId id="997" r:id="rId303"/>
    <p:sldId id="998" r:id="rId304"/>
    <p:sldId id="999" r:id="rId305"/>
    <p:sldId id="394" r:id="rId306"/>
    <p:sldId id="299" r:id="rId307"/>
    <p:sldId id="388" r:id="rId308"/>
    <p:sldId id="1000" r:id="rId309"/>
    <p:sldId id="1008" r:id="rId310"/>
    <p:sldId id="1019" r:id="rId311"/>
    <p:sldId id="1020" r:id="rId312"/>
    <p:sldId id="1029" r:id="rId313"/>
    <p:sldId id="1030" r:id="rId314"/>
    <p:sldId id="1031" r:id="rId315"/>
    <p:sldId id="1032" r:id="rId316"/>
    <p:sldId id="1033" r:id="rId317"/>
    <p:sldId id="1021" r:id="rId318"/>
    <p:sldId id="1022" r:id="rId319"/>
    <p:sldId id="1023" r:id="rId320"/>
    <p:sldId id="1024" r:id="rId321"/>
    <p:sldId id="1025" r:id="rId322"/>
    <p:sldId id="1026" r:id="rId323"/>
    <p:sldId id="1027" r:id="rId324"/>
    <p:sldId id="1028" r:id="rId325"/>
    <p:sldId id="436" r:id="rId326"/>
    <p:sldId id="1082" r:id="rId327"/>
    <p:sldId id="443" r:id="rId328"/>
    <p:sldId id="344" r:id="rId32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notesMaster" Target="notesMasters/notesMaster1.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presProps" Target="presProps.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viewProps" Target="viewProp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theme" Target="theme/theme1.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tableStyles" Target="tableStyles.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C063B3-F1E1-4C97-BB13-D17341BDA165}"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ru-RU"/>
        </a:p>
      </dgm:t>
    </dgm:pt>
    <dgm:pt modelId="{93D7A39F-74A7-4408-A22D-7F8EC34B766A}">
      <dgm:prSet phldrT="[Текст]" custT="1"/>
      <dgm:spPr/>
      <dgm:t>
        <a:bodyPr/>
        <a:lstStyle/>
        <a:p>
          <a:r>
            <a:rPr lang="ru-RU" sz="1800" b="0" dirty="0">
              <a:solidFill>
                <a:schemeClr val="tx1"/>
              </a:solidFill>
            </a:rPr>
            <a:t>Создание полноценной контрактной системы</a:t>
          </a:r>
        </a:p>
      </dgm:t>
    </dgm:pt>
    <dgm:pt modelId="{C32D3989-6BBA-4C6D-B83C-8A54B5A6CC07}" type="parTrans" cxnId="{FE3C262F-CDDB-4BD8-8693-E0159DAC0EF9}">
      <dgm:prSet/>
      <dgm:spPr/>
      <dgm:t>
        <a:bodyPr/>
        <a:lstStyle/>
        <a:p>
          <a:endParaRPr lang="ru-RU"/>
        </a:p>
      </dgm:t>
    </dgm:pt>
    <dgm:pt modelId="{0ACB3B79-A153-47F2-A685-E7BAEEC99FED}" type="sibTrans" cxnId="{FE3C262F-CDDB-4BD8-8693-E0159DAC0EF9}">
      <dgm:prSet/>
      <dgm:spPr/>
      <dgm:t>
        <a:bodyPr/>
        <a:lstStyle/>
        <a:p>
          <a:endParaRPr lang="ru-RU"/>
        </a:p>
      </dgm:t>
    </dgm:pt>
    <dgm:pt modelId="{8483A2E0-FD4E-4DDA-807F-98D02F9A83B9}">
      <dgm:prSet phldrT="[Текст]" custT="1"/>
      <dgm:spPr/>
      <dgm:t>
        <a:bodyPr/>
        <a:lstStyle/>
        <a:p>
          <a:r>
            <a:rPr lang="ru-RU" sz="1800" dirty="0"/>
            <a:t>Упорядочива-ние институцио-нальных правил</a:t>
          </a:r>
        </a:p>
      </dgm:t>
    </dgm:pt>
    <dgm:pt modelId="{3163A346-5BA7-4950-8F77-E88314D72450}" type="parTrans" cxnId="{76BFE2CF-47F1-4E92-A88F-C41D0983BDA5}">
      <dgm:prSet/>
      <dgm:spPr/>
      <dgm:t>
        <a:bodyPr/>
        <a:lstStyle/>
        <a:p>
          <a:endParaRPr lang="ru-RU"/>
        </a:p>
      </dgm:t>
    </dgm:pt>
    <dgm:pt modelId="{374B7BD0-2ED1-44AE-A0A8-4FB23160EED9}" type="sibTrans" cxnId="{76BFE2CF-47F1-4E92-A88F-C41D0983BDA5}">
      <dgm:prSet/>
      <dgm:spPr/>
      <dgm:t>
        <a:bodyPr/>
        <a:lstStyle/>
        <a:p>
          <a:endParaRPr lang="ru-RU"/>
        </a:p>
      </dgm:t>
    </dgm:pt>
    <dgm:pt modelId="{BBF41870-0CE3-434B-AAA5-C94AD91A9DC1}">
      <dgm:prSet phldrT="[Текст]" custT="1"/>
      <dgm:spPr/>
      <dgm:t>
        <a:bodyPr/>
        <a:lstStyle/>
        <a:p>
          <a:r>
            <a:rPr lang="ru-RU" sz="1800" dirty="0"/>
            <a:t>Формализация</a:t>
          </a:r>
        </a:p>
      </dgm:t>
    </dgm:pt>
    <dgm:pt modelId="{0DC79310-E23C-4E9F-A878-D26D497E074A}" type="parTrans" cxnId="{BF6B4C6A-88E8-42D8-B28F-02696E0BD60F}">
      <dgm:prSet/>
      <dgm:spPr/>
      <dgm:t>
        <a:bodyPr/>
        <a:lstStyle/>
        <a:p>
          <a:endParaRPr lang="ru-RU"/>
        </a:p>
      </dgm:t>
    </dgm:pt>
    <dgm:pt modelId="{7B53F264-ACF7-4A74-AC6C-C0D3FCDD510E}" type="sibTrans" cxnId="{BF6B4C6A-88E8-42D8-B28F-02696E0BD60F}">
      <dgm:prSet/>
      <dgm:spPr/>
      <dgm:t>
        <a:bodyPr/>
        <a:lstStyle/>
        <a:p>
          <a:endParaRPr lang="ru-RU"/>
        </a:p>
      </dgm:t>
    </dgm:pt>
    <dgm:pt modelId="{C891F8D8-491D-406B-9193-01923650269D}">
      <dgm:prSet custT="1"/>
      <dgm:spPr/>
      <dgm:t>
        <a:bodyPr/>
        <a:lstStyle/>
        <a:p>
          <a:r>
            <a:rPr lang="ru-RU" sz="1800" dirty="0"/>
            <a:t>Электронизация</a:t>
          </a:r>
        </a:p>
      </dgm:t>
    </dgm:pt>
    <dgm:pt modelId="{272E6D57-453D-46D7-867A-613420A15F37}" type="parTrans" cxnId="{08E393AF-3124-488D-AC17-304D5D420438}">
      <dgm:prSet/>
      <dgm:spPr/>
      <dgm:t>
        <a:bodyPr/>
        <a:lstStyle/>
        <a:p>
          <a:endParaRPr lang="ru-RU"/>
        </a:p>
      </dgm:t>
    </dgm:pt>
    <dgm:pt modelId="{A543E135-0D03-4484-BD3E-69D947FBD934}" type="sibTrans" cxnId="{08E393AF-3124-488D-AC17-304D5D420438}">
      <dgm:prSet/>
      <dgm:spPr/>
      <dgm:t>
        <a:bodyPr/>
        <a:lstStyle/>
        <a:p>
          <a:endParaRPr lang="ru-RU"/>
        </a:p>
      </dgm:t>
    </dgm:pt>
    <dgm:pt modelId="{9BFE0CE0-FE34-4CC9-815B-563634AADA9F}">
      <dgm:prSet custT="1"/>
      <dgm:spPr/>
      <dgm:t>
        <a:bodyPr/>
        <a:lstStyle/>
        <a:p>
          <a:r>
            <a:rPr lang="ru-RU" sz="1800" dirty="0"/>
            <a:t>Цифровизация</a:t>
          </a:r>
        </a:p>
      </dgm:t>
    </dgm:pt>
    <dgm:pt modelId="{4E2A4D06-0B78-422A-9F13-9A012E02D84C}" type="parTrans" cxnId="{5EB93BBA-9E11-42C6-9043-044A2A08EAA6}">
      <dgm:prSet/>
      <dgm:spPr/>
      <dgm:t>
        <a:bodyPr/>
        <a:lstStyle/>
        <a:p>
          <a:endParaRPr lang="ru-RU"/>
        </a:p>
      </dgm:t>
    </dgm:pt>
    <dgm:pt modelId="{A770BA8B-0C6E-446E-905B-97701DFDEE05}" type="sibTrans" cxnId="{5EB93BBA-9E11-42C6-9043-044A2A08EAA6}">
      <dgm:prSet/>
      <dgm:spPr/>
      <dgm:t>
        <a:bodyPr/>
        <a:lstStyle/>
        <a:p>
          <a:endParaRPr lang="ru-RU"/>
        </a:p>
      </dgm:t>
    </dgm:pt>
    <dgm:pt modelId="{DF795EC3-E60A-4C8C-A821-3547B401E4EA}" type="pres">
      <dgm:prSet presAssocID="{44C063B3-F1E1-4C97-BB13-D17341BDA165}" presName="rootnode" presStyleCnt="0">
        <dgm:presLayoutVars>
          <dgm:chMax/>
          <dgm:chPref/>
          <dgm:dir/>
          <dgm:animLvl val="lvl"/>
        </dgm:presLayoutVars>
      </dgm:prSet>
      <dgm:spPr/>
    </dgm:pt>
    <dgm:pt modelId="{A853F450-2695-4D53-984D-E31586325D42}" type="pres">
      <dgm:prSet presAssocID="{93D7A39F-74A7-4408-A22D-7F8EC34B766A}" presName="composite" presStyleCnt="0"/>
      <dgm:spPr/>
    </dgm:pt>
    <dgm:pt modelId="{1CFCE578-1458-44B2-8718-90415CE488A7}" type="pres">
      <dgm:prSet presAssocID="{93D7A39F-74A7-4408-A22D-7F8EC34B766A}" presName="LShape" presStyleLbl="alignNode1" presStyleIdx="0" presStyleCnt="9">
        <dgm:style>
          <a:lnRef idx="0">
            <a:schemeClr val="accent2"/>
          </a:lnRef>
          <a:fillRef idx="3">
            <a:schemeClr val="accent2"/>
          </a:fillRef>
          <a:effectRef idx="3">
            <a:schemeClr val="accent2"/>
          </a:effectRef>
          <a:fontRef idx="minor">
            <a:schemeClr val="lt1"/>
          </a:fontRef>
        </dgm:style>
      </dgm:prSet>
      <dgm:spPr>
        <a:solidFill>
          <a:schemeClr val="tx2">
            <a:lumMod val="60000"/>
            <a:lumOff val="40000"/>
          </a:schemeClr>
        </a:solidFill>
      </dgm:spPr>
    </dgm:pt>
    <dgm:pt modelId="{7D728D6D-1CB6-4205-8102-FA7CB9A59274}" type="pres">
      <dgm:prSet presAssocID="{93D7A39F-74A7-4408-A22D-7F8EC34B766A}" presName="ParentText" presStyleLbl="revTx" presStyleIdx="0" presStyleCnt="5">
        <dgm:presLayoutVars>
          <dgm:chMax val="0"/>
          <dgm:chPref val="0"/>
          <dgm:bulletEnabled val="1"/>
        </dgm:presLayoutVars>
      </dgm:prSet>
      <dgm:spPr/>
    </dgm:pt>
    <dgm:pt modelId="{B75CE3D3-7BCC-4E54-9317-6F1C1E65C59F}" type="pres">
      <dgm:prSet presAssocID="{93D7A39F-74A7-4408-A22D-7F8EC34B766A}" presName="Triangle" presStyleLbl="alignNode1" presStyleIdx="1" presStyleCnt="9">
        <dgm:style>
          <a:lnRef idx="0">
            <a:schemeClr val="accent2"/>
          </a:lnRef>
          <a:fillRef idx="3">
            <a:schemeClr val="accent2"/>
          </a:fillRef>
          <a:effectRef idx="3">
            <a:schemeClr val="accent2"/>
          </a:effectRef>
          <a:fontRef idx="minor">
            <a:schemeClr val="lt1"/>
          </a:fontRef>
        </dgm:style>
      </dgm:prSet>
      <dgm:spPr>
        <a:solidFill>
          <a:schemeClr val="tx2">
            <a:lumMod val="60000"/>
            <a:lumOff val="40000"/>
          </a:schemeClr>
        </a:solidFill>
      </dgm:spPr>
    </dgm:pt>
    <dgm:pt modelId="{90FFF1FA-266C-4C54-9A9D-C51D967CF9C5}" type="pres">
      <dgm:prSet presAssocID="{0ACB3B79-A153-47F2-A685-E7BAEEC99FED}" presName="sibTrans" presStyleCnt="0"/>
      <dgm:spPr/>
    </dgm:pt>
    <dgm:pt modelId="{8B0E8B90-792D-4E08-9E11-74D1EB8BC998}" type="pres">
      <dgm:prSet presAssocID="{0ACB3B79-A153-47F2-A685-E7BAEEC99FED}" presName="space" presStyleCnt="0"/>
      <dgm:spPr/>
    </dgm:pt>
    <dgm:pt modelId="{C9D13816-C7BC-456E-947D-FD0DC367E151}" type="pres">
      <dgm:prSet presAssocID="{8483A2E0-FD4E-4DDA-807F-98D02F9A83B9}" presName="composite" presStyleCnt="0"/>
      <dgm:spPr/>
    </dgm:pt>
    <dgm:pt modelId="{5C6496D2-33E5-4946-903E-BA1446F19C50}" type="pres">
      <dgm:prSet presAssocID="{8483A2E0-FD4E-4DDA-807F-98D02F9A83B9}" presName="LShape" presStyleLbl="alignNode1" presStyleIdx="2" presStyleCnt="9">
        <dgm:style>
          <a:lnRef idx="0">
            <a:schemeClr val="accent2"/>
          </a:lnRef>
          <a:fillRef idx="3">
            <a:schemeClr val="accent2"/>
          </a:fillRef>
          <a:effectRef idx="3">
            <a:schemeClr val="accent2"/>
          </a:effectRef>
          <a:fontRef idx="minor">
            <a:schemeClr val="lt1"/>
          </a:fontRef>
        </dgm:style>
      </dgm:prSet>
      <dgm:spPr>
        <a:solidFill>
          <a:schemeClr val="tx2">
            <a:lumMod val="60000"/>
            <a:lumOff val="40000"/>
          </a:schemeClr>
        </a:solidFill>
      </dgm:spPr>
    </dgm:pt>
    <dgm:pt modelId="{18316353-0FDF-4F7E-A66E-725832EF48EB}" type="pres">
      <dgm:prSet presAssocID="{8483A2E0-FD4E-4DDA-807F-98D02F9A83B9}" presName="ParentText" presStyleLbl="revTx" presStyleIdx="1" presStyleCnt="5">
        <dgm:presLayoutVars>
          <dgm:chMax val="0"/>
          <dgm:chPref val="0"/>
          <dgm:bulletEnabled val="1"/>
        </dgm:presLayoutVars>
      </dgm:prSet>
      <dgm:spPr/>
    </dgm:pt>
    <dgm:pt modelId="{20F37511-17FD-4E4E-8BF2-602AD2425C9A}" type="pres">
      <dgm:prSet presAssocID="{8483A2E0-FD4E-4DDA-807F-98D02F9A83B9}" presName="Triangle" presStyleLbl="alignNode1" presStyleIdx="3" presStyleCnt="9">
        <dgm:style>
          <a:lnRef idx="0">
            <a:schemeClr val="accent2"/>
          </a:lnRef>
          <a:fillRef idx="3">
            <a:schemeClr val="accent2"/>
          </a:fillRef>
          <a:effectRef idx="3">
            <a:schemeClr val="accent2"/>
          </a:effectRef>
          <a:fontRef idx="minor">
            <a:schemeClr val="lt1"/>
          </a:fontRef>
        </dgm:style>
      </dgm:prSet>
      <dgm:spPr>
        <a:solidFill>
          <a:schemeClr val="tx2">
            <a:lumMod val="60000"/>
            <a:lumOff val="40000"/>
          </a:schemeClr>
        </a:solidFill>
      </dgm:spPr>
    </dgm:pt>
    <dgm:pt modelId="{9670AFAA-DDE5-4AE5-8D0D-418249963CEC}" type="pres">
      <dgm:prSet presAssocID="{374B7BD0-2ED1-44AE-A0A8-4FB23160EED9}" presName="sibTrans" presStyleCnt="0"/>
      <dgm:spPr/>
    </dgm:pt>
    <dgm:pt modelId="{A7B40B83-E3FB-4BA0-A3BE-AE2C8C3733BE}" type="pres">
      <dgm:prSet presAssocID="{374B7BD0-2ED1-44AE-A0A8-4FB23160EED9}" presName="space" presStyleCnt="0"/>
      <dgm:spPr/>
    </dgm:pt>
    <dgm:pt modelId="{1A899011-4929-4A8B-B808-40D791E4AAA4}" type="pres">
      <dgm:prSet presAssocID="{BBF41870-0CE3-434B-AAA5-C94AD91A9DC1}" presName="composite" presStyleCnt="0"/>
      <dgm:spPr/>
    </dgm:pt>
    <dgm:pt modelId="{57287B2B-0653-45B6-A995-2F9131885139}" type="pres">
      <dgm:prSet presAssocID="{BBF41870-0CE3-434B-AAA5-C94AD91A9DC1}" presName="LShape" presStyleLbl="alignNode1" presStyleIdx="4" presStyleCnt="9">
        <dgm:style>
          <a:lnRef idx="0">
            <a:schemeClr val="accent2"/>
          </a:lnRef>
          <a:fillRef idx="3">
            <a:schemeClr val="accent2"/>
          </a:fillRef>
          <a:effectRef idx="3">
            <a:schemeClr val="accent2"/>
          </a:effectRef>
          <a:fontRef idx="minor">
            <a:schemeClr val="lt1"/>
          </a:fontRef>
        </dgm:style>
      </dgm:prSet>
      <dgm:spPr>
        <a:solidFill>
          <a:schemeClr val="tx2">
            <a:lumMod val="60000"/>
            <a:lumOff val="40000"/>
          </a:schemeClr>
        </a:solidFill>
      </dgm:spPr>
    </dgm:pt>
    <dgm:pt modelId="{912A5B1C-7AA6-4019-AB77-31EB8117131F}" type="pres">
      <dgm:prSet presAssocID="{BBF41870-0CE3-434B-AAA5-C94AD91A9DC1}" presName="ParentText" presStyleLbl="revTx" presStyleIdx="2" presStyleCnt="5" custScaleX="112208" custLinFactNeighborX="3227" custLinFactNeighborY="-1627">
        <dgm:presLayoutVars>
          <dgm:chMax val="0"/>
          <dgm:chPref val="0"/>
          <dgm:bulletEnabled val="1"/>
        </dgm:presLayoutVars>
      </dgm:prSet>
      <dgm:spPr/>
    </dgm:pt>
    <dgm:pt modelId="{691C65DA-DF45-43BB-B0FC-C4221930AE4F}" type="pres">
      <dgm:prSet presAssocID="{BBF41870-0CE3-434B-AAA5-C94AD91A9DC1}" presName="Triangle" presStyleLbl="alignNode1" presStyleIdx="5" presStyleCnt="9">
        <dgm:style>
          <a:lnRef idx="0">
            <a:schemeClr val="accent2"/>
          </a:lnRef>
          <a:fillRef idx="3">
            <a:schemeClr val="accent2"/>
          </a:fillRef>
          <a:effectRef idx="3">
            <a:schemeClr val="accent2"/>
          </a:effectRef>
          <a:fontRef idx="minor">
            <a:schemeClr val="lt1"/>
          </a:fontRef>
        </dgm:style>
      </dgm:prSet>
      <dgm:spPr>
        <a:solidFill>
          <a:schemeClr val="tx2">
            <a:lumMod val="60000"/>
            <a:lumOff val="40000"/>
          </a:schemeClr>
        </a:solidFill>
      </dgm:spPr>
    </dgm:pt>
    <dgm:pt modelId="{C933D01D-0DE9-4ED2-B5C0-1A1B90EE5D09}" type="pres">
      <dgm:prSet presAssocID="{7B53F264-ACF7-4A74-AC6C-C0D3FCDD510E}" presName="sibTrans" presStyleCnt="0"/>
      <dgm:spPr/>
    </dgm:pt>
    <dgm:pt modelId="{576159CE-6D9C-40FD-8DD7-1DF3B3D16056}" type="pres">
      <dgm:prSet presAssocID="{7B53F264-ACF7-4A74-AC6C-C0D3FCDD510E}" presName="space" presStyleCnt="0"/>
      <dgm:spPr/>
    </dgm:pt>
    <dgm:pt modelId="{94A1B904-28E9-4513-B96D-2E892D1015DF}" type="pres">
      <dgm:prSet presAssocID="{C891F8D8-491D-406B-9193-01923650269D}" presName="composite" presStyleCnt="0"/>
      <dgm:spPr/>
    </dgm:pt>
    <dgm:pt modelId="{3734E451-870B-4E1B-998E-E14DF7F15C38}" type="pres">
      <dgm:prSet presAssocID="{C891F8D8-491D-406B-9193-01923650269D}" presName="LShape" presStyleLbl="alignNode1" presStyleIdx="6" presStyleCnt="9">
        <dgm:style>
          <a:lnRef idx="0">
            <a:schemeClr val="accent2"/>
          </a:lnRef>
          <a:fillRef idx="3">
            <a:schemeClr val="accent2"/>
          </a:fillRef>
          <a:effectRef idx="3">
            <a:schemeClr val="accent2"/>
          </a:effectRef>
          <a:fontRef idx="minor">
            <a:schemeClr val="lt1"/>
          </a:fontRef>
        </dgm:style>
      </dgm:prSet>
      <dgm:spPr>
        <a:solidFill>
          <a:schemeClr val="tx2">
            <a:lumMod val="60000"/>
            <a:lumOff val="40000"/>
          </a:schemeClr>
        </a:solidFill>
      </dgm:spPr>
    </dgm:pt>
    <dgm:pt modelId="{A287140B-AA34-4F51-9B2F-5A45C4E3AD25}" type="pres">
      <dgm:prSet presAssocID="{C891F8D8-491D-406B-9193-01923650269D}" presName="ParentText" presStyleLbl="revTx" presStyleIdx="3" presStyleCnt="5" custScaleX="123237" custLinFactNeighborX="8887" custLinFactNeighborY="498">
        <dgm:presLayoutVars>
          <dgm:chMax val="0"/>
          <dgm:chPref val="0"/>
          <dgm:bulletEnabled val="1"/>
        </dgm:presLayoutVars>
      </dgm:prSet>
      <dgm:spPr/>
    </dgm:pt>
    <dgm:pt modelId="{15338989-59F6-4F7C-A498-F16CD9C4B0EB}" type="pres">
      <dgm:prSet presAssocID="{C891F8D8-491D-406B-9193-01923650269D}" presName="Triangle" presStyleLbl="alignNode1" presStyleIdx="7" presStyleCnt="9">
        <dgm:style>
          <a:lnRef idx="0">
            <a:schemeClr val="accent2"/>
          </a:lnRef>
          <a:fillRef idx="3">
            <a:schemeClr val="accent2"/>
          </a:fillRef>
          <a:effectRef idx="3">
            <a:schemeClr val="accent2"/>
          </a:effectRef>
          <a:fontRef idx="minor">
            <a:schemeClr val="lt1"/>
          </a:fontRef>
        </dgm:style>
      </dgm:prSet>
      <dgm:spPr>
        <a:solidFill>
          <a:schemeClr val="tx2">
            <a:lumMod val="60000"/>
            <a:lumOff val="40000"/>
          </a:schemeClr>
        </a:solidFill>
      </dgm:spPr>
    </dgm:pt>
    <dgm:pt modelId="{E05AFE77-E643-4530-B2C2-EE8AA12939EA}" type="pres">
      <dgm:prSet presAssocID="{A543E135-0D03-4484-BD3E-69D947FBD934}" presName="sibTrans" presStyleCnt="0"/>
      <dgm:spPr/>
    </dgm:pt>
    <dgm:pt modelId="{D73C20B6-8D7B-46CA-B44A-87F92D3C30C8}" type="pres">
      <dgm:prSet presAssocID="{A543E135-0D03-4484-BD3E-69D947FBD934}" presName="space" presStyleCnt="0"/>
      <dgm:spPr/>
    </dgm:pt>
    <dgm:pt modelId="{13756DA6-40D4-4CCE-A5E9-260003EC973D}" type="pres">
      <dgm:prSet presAssocID="{9BFE0CE0-FE34-4CC9-815B-563634AADA9F}" presName="composite" presStyleCnt="0"/>
      <dgm:spPr/>
    </dgm:pt>
    <dgm:pt modelId="{1D02D7F1-F08B-4BBA-A570-7D51158B802C}" type="pres">
      <dgm:prSet presAssocID="{9BFE0CE0-FE34-4CC9-815B-563634AADA9F}" presName="LShape" presStyleLbl="alignNode1" presStyleIdx="8" presStyleCnt="9" custScaleX="101308">
        <dgm:style>
          <a:lnRef idx="0">
            <a:schemeClr val="accent2"/>
          </a:lnRef>
          <a:fillRef idx="3">
            <a:schemeClr val="accent2"/>
          </a:fillRef>
          <a:effectRef idx="3">
            <a:schemeClr val="accent2"/>
          </a:effectRef>
          <a:fontRef idx="minor">
            <a:schemeClr val="lt1"/>
          </a:fontRef>
        </dgm:style>
      </dgm:prSet>
      <dgm:spPr>
        <a:solidFill>
          <a:schemeClr val="tx2">
            <a:lumMod val="60000"/>
            <a:lumOff val="40000"/>
          </a:schemeClr>
        </a:solidFill>
      </dgm:spPr>
    </dgm:pt>
    <dgm:pt modelId="{C2AA3107-8A41-43A9-BC3B-14EFF149E883}" type="pres">
      <dgm:prSet presAssocID="{9BFE0CE0-FE34-4CC9-815B-563634AADA9F}" presName="ParentText" presStyleLbl="revTx" presStyleIdx="4" presStyleCnt="5" custScaleX="114627" custLinFactNeighborX="537" custLinFactNeighborY="246">
        <dgm:presLayoutVars>
          <dgm:chMax val="0"/>
          <dgm:chPref val="0"/>
          <dgm:bulletEnabled val="1"/>
        </dgm:presLayoutVars>
      </dgm:prSet>
      <dgm:spPr/>
    </dgm:pt>
  </dgm:ptLst>
  <dgm:cxnLst>
    <dgm:cxn modelId="{FC35E40F-5013-4D16-A400-63DA48F48D45}" type="presOf" srcId="{9BFE0CE0-FE34-4CC9-815B-563634AADA9F}" destId="{C2AA3107-8A41-43A9-BC3B-14EFF149E883}" srcOrd="0" destOrd="0" presId="urn:microsoft.com/office/officeart/2009/3/layout/StepUpProcess"/>
    <dgm:cxn modelId="{FE3C262F-CDDB-4BD8-8693-E0159DAC0EF9}" srcId="{44C063B3-F1E1-4C97-BB13-D17341BDA165}" destId="{93D7A39F-74A7-4408-A22D-7F8EC34B766A}" srcOrd="0" destOrd="0" parTransId="{C32D3989-6BBA-4C6D-B83C-8A54B5A6CC07}" sibTransId="{0ACB3B79-A153-47F2-A685-E7BAEEC99FED}"/>
    <dgm:cxn modelId="{BF6B4C6A-88E8-42D8-B28F-02696E0BD60F}" srcId="{44C063B3-F1E1-4C97-BB13-D17341BDA165}" destId="{BBF41870-0CE3-434B-AAA5-C94AD91A9DC1}" srcOrd="2" destOrd="0" parTransId="{0DC79310-E23C-4E9F-A878-D26D497E074A}" sibTransId="{7B53F264-ACF7-4A74-AC6C-C0D3FCDD510E}"/>
    <dgm:cxn modelId="{AB42AD72-E6E6-4D16-A8AC-8D4D95D5FFB7}" type="presOf" srcId="{C891F8D8-491D-406B-9193-01923650269D}" destId="{A287140B-AA34-4F51-9B2F-5A45C4E3AD25}" srcOrd="0" destOrd="0" presId="urn:microsoft.com/office/officeart/2009/3/layout/StepUpProcess"/>
    <dgm:cxn modelId="{A87A5A73-3EA0-446F-9C8D-34283A062A3F}" type="presOf" srcId="{8483A2E0-FD4E-4DDA-807F-98D02F9A83B9}" destId="{18316353-0FDF-4F7E-A66E-725832EF48EB}" srcOrd="0" destOrd="0" presId="urn:microsoft.com/office/officeart/2009/3/layout/StepUpProcess"/>
    <dgm:cxn modelId="{DCC2F159-7D7F-485D-9BE7-8CD01E865244}" type="presOf" srcId="{93D7A39F-74A7-4408-A22D-7F8EC34B766A}" destId="{7D728D6D-1CB6-4205-8102-FA7CB9A59274}" srcOrd="0" destOrd="0" presId="urn:microsoft.com/office/officeart/2009/3/layout/StepUpProcess"/>
    <dgm:cxn modelId="{50C64A81-9ED7-4EF2-8FB6-8FB2A6A65250}" type="presOf" srcId="{44C063B3-F1E1-4C97-BB13-D17341BDA165}" destId="{DF795EC3-E60A-4C8C-A821-3547B401E4EA}" srcOrd="0" destOrd="0" presId="urn:microsoft.com/office/officeart/2009/3/layout/StepUpProcess"/>
    <dgm:cxn modelId="{08E393AF-3124-488D-AC17-304D5D420438}" srcId="{44C063B3-F1E1-4C97-BB13-D17341BDA165}" destId="{C891F8D8-491D-406B-9193-01923650269D}" srcOrd="3" destOrd="0" parTransId="{272E6D57-453D-46D7-867A-613420A15F37}" sibTransId="{A543E135-0D03-4484-BD3E-69D947FBD934}"/>
    <dgm:cxn modelId="{5EB93BBA-9E11-42C6-9043-044A2A08EAA6}" srcId="{44C063B3-F1E1-4C97-BB13-D17341BDA165}" destId="{9BFE0CE0-FE34-4CC9-815B-563634AADA9F}" srcOrd="4" destOrd="0" parTransId="{4E2A4D06-0B78-422A-9F13-9A012E02D84C}" sibTransId="{A770BA8B-0C6E-446E-905B-97701DFDEE05}"/>
    <dgm:cxn modelId="{C2F691C0-36C7-48FE-9F1E-F54FCF4653DE}" type="presOf" srcId="{BBF41870-0CE3-434B-AAA5-C94AD91A9DC1}" destId="{912A5B1C-7AA6-4019-AB77-31EB8117131F}" srcOrd="0" destOrd="0" presId="urn:microsoft.com/office/officeart/2009/3/layout/StepUpProcess"/>
    <dgm:cxn modelId="{76BFE2CF-47F1-4E92-A88F-C41D0983BDA5}" srcId="{44C063B3-F1E1-4C97-BB13-D17341BDA165}" destId="{8483A2E0-FD4E-4DDA-807F-98D02F9A83B9}" srcOrd="1" destOrd="0" parTransId="{3163A346-5BA7-4950-8F77-E88314D72450}" sibTransId="{374B7BD0-2ED1-44AE-A0A8-4FB23160EED9}"/>
    <dgm:cxn modelId="{AFE6004B-8618-4032-A86B-AA9E44CD279B}" type="presParOf" srcId="{DF795EC3-E60A-4C8C-A821-3547B401E4EA}" destId="{A853F450-2695-4D53-984D-E31586325D42}" srcOrd="0" destOrd="0" presId="urn:microsoft.com/office/officeart/2009/3/layout/StepUpProcess"/>
    <dgm:cxn modelId="{88E79C2D-E99D-4689-8DC7-A902360849D7}" type="presParOf" srcId="{A853F450-2695-4D53-984D-E31586325D42}" destId="{1CFCE578-1458-44B2-8718-90415CE488A7}" srcOrd="0" destOrd="0" presId="urn:microsoft.com/office/officeart/2009/3/layout/StepUpProcess"/>
    <dgm:cxn modelId="{5CAFCAD5-265C-4552-AF58-5F344B2E4BDB}" type="presParOf" srcId="{A853F450-2695-4D53-984D-E31586325D42}" destId="{7D728D6D-1CB6-4205-8102-FA7CB9A59274}" srcOrd="1" destOrd="0" presId="urn:microsoft.com/office/officeart/2009/3/layout/StepUpProcess"/>
    <dgm:cxn modelId="{9EC4C2D1-A77F-4586-8BE8-89E9994A585F}" type="presParOf" srcId="{A853F450-2695-4D53-984D-E31586325D42}" destId="{B75CE3D3-7BCC-4E54-9317-6F1C1E65C59F}" srcOrd="2" destOrd="0" presId="urn:microsoft.com/office/officeart/2009/3/layout/StepUpProcess"/>
    <dgm:cxn modelId="{5D226ED6-78F8-4B00-BE90-1F178C1F1698}" type="presParOf" srcId="{DF795EC3-E60A-4C8C-A821-3547B401E4EA}" destId="{90FFF1FA-266C-4C54-9A9D-C51D967CF9C5}" srcOrd="1" destOrd="0" presId="urn:microsoft.com/office/officeart/2009/3/layout/StepUpProcess"/>
    <dgm:cxn modelId="{FBB9C3F2-34AD-4B8D-A0AA-1A2855110839}" type="presParOf" srcId="{90FFF1FA-266C-4C54-9A9D-C51D967CF9C5}" destId="{8B0E8B90-792D-4E08-9E11-74D1EB8BC998}" srcOrd="0" destOrd="0" presId="urn:microsoft.com/office/officeart/2009/3/layout/StepUpProcess"/>
    <dgm:cxn modelId="{37A0269B-E2A6-4DA9-9063-0549D9CD070C}" type="presParOf" srcId="{DF795EC3-E60A-4C8C-A821-3547B401E4EA}" destId="{C9D13816-C7BC-456E-947D-FD0DC367E151}" srcOrd="2" destOrd="0" presId="urn:microsoft.com/office/officeart/2009/3/layout/StepUpProcess"/>
    <dgm:cxn modelId="{FC22E402-9EFF-41FF-9790-0667CECCC050}" type="presParOf" srcId="{C9D13816-C7BC-456E-947D-FD0DC367E151}" destId="{5C6496D2-33E5-4946-903E-BA1446F19C50}" srcOrd="0" destOrd="0" presId="urn:microsoft.com/office/officeart/2009/3/layout/StepUpProcess"/>
    <dgm:cxn modelId="{A11BD312-011B-4353-B211-9B0429A1A5F7}" type="presParOf" srcId="{C9D13816-C7BC-456E-947D-FD0DC367E151}" destId="{18316353-0FDF-4F7E-A66E-725832EF48EB}" srcOrd="1" destOrd="0" presId="urn:microsoft.com/office/officeart/2009/3/layout/StepUpProcess"/>
    <dgm:cxn modelId="{486DEEF2-7C52-40A3-A84E-312C30FFAF7E}" type="presParOf" srcId="{C9D13816-C7BC-456E-947D-FD0DC367E151}" destId="{20F37511-17FD-4E4E-8BF2-602AD2425C9A}" srcOrd="2" destOrd="0" presId="urn:microsoft.com/office/officeart/2009/3/layout/StepUpProcess"/>
    <dgm:cxn modelId="{0FFFF317-31CD-40C0-8939-116B14EAC6F2}" type="presParOf" srcId="{DF795EC3-E60A-4C8C-A821-3547B401E4EA}" destId="{9670AFAA-DDE5-4AE5-8D0D-418249963CEC}" srcOrd="3" destOrd="0" presId="urn:microsoft.com/office/officeart/2009/3/layout/StepUpProcess"/>
    <dgm:cxn modelId="{F0A0D3D4-C7EF-4A52-B509-2D3811410FF2}" type="presParOf" srcId="{9670AFAA-DDE5-4AE5-8D0D-418249963CEC}" destId="{A7B40B83-E3FB-4BA0-A3BE-AE2C8C3733BE}" srcOrd="0" destOrd="0" presId="urn:microsoft.com/office/officeart/2009/3/layout/StepUpProcess"/>
    <dgm:cxn modelId="{3310D66F-C3DC-4AE7-B58D-C0B26FFE9120}" type="presParOf" srcId="{DF795EC3-E60A-4C8C-A821-3547B401E4EA}" destId="{1A899011-4929-4A8B-B808-40D791E4AAA4}" srcOrd="4" destOrd="0" presId="urn:microsoft.com/office/officeart/2009/3/layout/StepUpProcess"/>
    <dgm:cxn modelId="{FF9C00B3-F516-49CB-9C02-1538ABE0138C}" type="presParOf" srcId="{1A899011-4929-4A8B-B808-40D791E4AAA4}" destId="{57287B2B-0653-45B6-A995-2F9131885139}" srcOrd="0" destOrd="0" presId="urn:microsoft.com/office/officeart/2009/3/layout/StepUpProcess"/>
    <dgm:cxn modelId="{8B83FB25-5A82-4E34-A4EC-7751941A702A}" type="presParOf" srcId="{1A899011-4929-4A8B-B808-40D791E4AAA4}" destId="{912A5B1C-7AA6-4019-AB77-31EB8117131F}" srcOrd="1" destOrd="0" presId="urn:microsoft.com/office/officeart/2009/3/layout/StepUpProcess"/>
    <dgm:cxn modelId="{930FE177-1CD0-4F55-BF6D-D3B7295E660C}" type="presParOf" srcId="{1A899011-4929-4A8B-B808-40D791E4AAA4}" destId="{691C65DA-DF45-43BB-B0FC-C4221930AE4F}" srcOrd="2" destOrd="0" presId="urn:microsoft.com/office/officeart/2009/3/layout/StepUpProcess"/>
    <dgm:cxn modelId="{5606DD29-D822-41AE-BD17-DFF90F9B2F5C}" type="presParOf" srcId="{DF795EC3-E60A-4C8C-A821-3547B401E4EA}" destId="{C933D01D-0DE9-4ED2-B5C0-1A1B90EE5D09}" srcOrd="5" destOrd="0" presId="urn:microsoft.com/office/officeart/2009/3/layout/StepUpProcess"/>
    <dgm:cxn modelId="{6B284B87-BF04-4138-93B2-DD775209574F}" type="presParOf" srcId="{C933D01D-0DE9-4ED2-B5C0-1A1B90EE5D09}" destId="{576159CE-6D9C-40FD-8DD7-1DF3B3D16056}" srcOrd="0" destOrd="0" presId="urn:microsoft.com/office/officeart/2009/3/layout/StepUpProcess"/>
    <dgm:cxn modelId="{646F651D-6412-46ED-BBFD-5CE8E796824B}" type="presParOf" srcId="{DF795EC3-E60A-4C8C-A821-3547B401E4EA}" destId="{94A1B904-28E9-4513-B96D-2E892D1015DF}" srcOrd="6" destOrd="0" presId="urn:microsoft.com/office/officeart/2009/3/layout/StepUpProcess"/>
    <dgm:cxn modelId="{8D8327D4-5474-40DB-A88E-476B24B5E1F0}" type="presParOf" srcId="{94A1B904-28E9-4513-B96D-2E892D1015DF}" destId="{3734E451-870B-4E1B-998E-E14DF7F15C38}" srcOrd="0" destOrd="0" presId="urn:microsoft.com/office/officeart/2009/3/layout/StepUpProcess"/>
    <dgm:cxn modelId="{58F6A34E-A2BE-40B7-8A4F-0C87B7CFBA99}" type="presParOf" srcId="{94A1B904-28E9-4513-B96D-2E892D1015DF}" destId="{A287140B-AA34-4F51-9B2F-5A45C4E3AD25}" srcOrd="1" destOrd="0" presId="urn:microsoft.com/office/officeart/2009/3/layout/StepUpProcess"/>
    <dgm:cxn modelId="{D5339392-BEBE-4387-A836-341C4F79D2B2}" type="presParOf" srcId="{94A1B904-28E9-4513-B96D-2E892D1015DF}" destId="{15338989-59F6-4F7C-A498-F16CD9C4B0EB}" srcOrd="2" destOrd="0" presId="urn:microsoft.com/office/officeart/2009/3/layout/StepUpProcess"/>
    <dgm:cxn modelId="{10C8FBDF-DCDA-4BAE-B62E-A9B64ED9C64C}" type="presParOf" srcId="{DF795EC3-E60A-4C8C-A821-3547B401E4EA}" destId="{E05AFE77-E643-4530-B2C2-EE8AA12939EA}" srcOrd="7" destOrd="0" presId="urn:microsoft.com/office/officeart/2009/3/layout/StepUpProcess"/>
    <dgm:cxn modelId="{C3D95435-7DDF-4654-AADF-9625B15E7D24}" type="presParOf" srcId="{E05AFE77-E643-4530-B2C2-EE8AA12939EA}" destId="{D73C20B6-8D7B-46CA-B44A-87F92D3C30C8}" srcOrd="0" destOrd="0" presId="urn:microsoft.com/office/officeart/2009/3/layout/StepUpProcess"/>
    <dgm:cxn modelId="{A90A7DB6-E4AB-465C-A262-A0FF815D70B5}" type="presParOf" srcId="{DF795EC3-E60A-4C8C-A821-3547B401E4EA}" destId="{13756DA6-40D4-4CCE-A5E9-260003EC973D}" srcOrd="8" destOrd="0" presId="urn:microsoft.com/office/officeart/2009/3/layout/StepUpProcess"/>
    <dgm:cxn modelId="{408DE318-D7BC-472D-968C-DF80640CF76C}" type="presParOf" srcId="{13756DA6-40D4-4CCE-A5E9-260003EC973D}" destId="{1D02D7F1-F08B-4BBA-A570-7D51158B802C}" srcOrd="0" destOrd="0" presId="urn:microsoft.com/office/officeart/2009/3/layout/StepUpProcess"/>
    <dgm:cxn modelId="{B4D27A89-EE22-4994-9962-42B66CF60809}" type="presParOf" srcId="{13756DA6-40D4-4CCE-A5E9-260003EC973D}" destId="{C2AA3107-8A41-43A9-BC3B-14EFF149E883}"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6BFC198-0BDC-418C-B614-46F8A204D559}" type="doc">
      <dgm:prSet loTypeId="urn:microsoft.com/office/officeart/2005/8/layout/hierarchy3" loCatId="list" qsTypeId="urn:microsoft.com/office/officeart/2005/8/quickstyle/simple1" qsCatId="simple" csTypeId="urn:microsoft.com/office/officeart/2005/8/colors/colorful1" csCatId="colorful" phldr="1"/>
      <dgm:spPr/>
      <dgm:t>
        <a:bodyPr/>
        <a:lstStyle/>
        <a:p>
          <a:endParaRPr lang="ru-RU"/>
        </a:p>
      </dgm:t>
    </dgm:pt>
    <dgm:pt modelId="{622E8B03-D769-44F7-99C7-466126A49609}">
      <dgm:prSet phldrT="[Текст]"/>
      <dgm:spPr/>
      <dgm:t>
        <a:bodyPr/>
        <a:lstStyle/>
        <a:p>
          <a:r>
            <a:rPr lang="ru-RU" dirty="0">
              <a:latin typeface="Roboto Light" panose="020B0604020202020204" charset="0"/>
              <a:ea typeface="Roboto Light" panose="020B0604020202020204" charset="0"/>
              <a:cs typeface="Roboto Light" panose="020B0604020202020204" charset="0"/>
            </a:rPr>
            <a:t>Аукцион</a:t>
          </a:r>
        </a:p>
      </dgm:t>
    </dgm:pt>
    <dgm:pt modelId="{1A252AE5-74FE-4602-B5EF-15D885A91D4B}" type="parTrans" cxnId="{321356B9-1753-47AE-80C7-068C1D420DA7}">
      <dgm:prSet/>
      <dgm:spPr/>
      <dgm:t>
        <a:bodyPr/>
        <a:lstStyle/>
        <a:p>
          <a:endParaRPr lang="ru-RU"/>
        </a:p>
      </dgm:t>
    </dgm:pt>
    <dgm:pt modelId="{90B0EB3A-AEAA-497A-8577-0886AA44DA55}" type="sibTrans" cxnId="{321356B9-1753-47AE-80C7-068C1D420DA7}">
      <dgm:prSet/>
      <dgm:spPr/>
      <dgm:t>
        <a:bodyPr/>
        <a:lstStyle/>
        <a:p>
          <a:endParaRPr lang="ru-RU"/>
        </a:p>
      </dgm:t>
    </dgm:pt>
    <dgm:pt modelId="{67156BCC-7222-4F38-A4F9-A9D920BF23BC}">
      <dgm:prSet phldrT="[Текст]"/>
      <dgm:spPr/>
      <dgm:t>
        <a:bodyPr/>
        <a:lstStyle/>
        <a:p>
          <a:r>
            <a:rPr lang="ru-RU" dirty="0">
              <a:latin typeface="Roboto Light" panose="020B0604020202020204" charset="0"/>
              <a:ea typeface="Roboto Light" panose="020B0604020202020204" charset="0"/>
              <a:cs typeface="Roboto Light" panose="020B0604020202020204" charset="0"/>
            </a:rPr>
            <a:t>О разъяснении процедуры подачи ЦП в части ЦП этого участника</a:t>
          </a:r>
        </a:p>
        <a:p>
          <a:r>
            <a:rPr lang="ru-RU" dirty="0">
              <a:solidFill>
                <a:schemeClr val="accent6"/>
              </a:solidFill>
              <a:latin typeface="Roboto Light" panose="020B0604020202020204" charset="0"/>
              <a:ea typeface="Roboto Light" panose="020B0604020202020204" charset="0"/>
              <a:cs typeface="Roboto Light" panose="020B0604020202020204" charset="0"/>
            </a:rPr>
            <a:t>Разъясняет оператор не позднее 2 раб. дней</a:t>
          </a:r>
        </a:p>
      </dgm:t>
    </dgm:pt>
    <dgm:pt modelId="{D026EAD3-AE39-42F8-ADE1-FDE87C905C7C}" type="parTrans" cxnId="{711682B0-2E98-45AF-AC81-B9211078C342}">
      <dgm:prSet/>
      <dgm:spPr/>
      <dgm:t>
        <a:bodyPr/>
        <a:lstStyle/>
        <a:p>
          <a:endParaRPr lang="ru-RU"/>
        </a:p>
      </dgm:t>
    </dgm:pt>
    <dgm:pt modelId="{2CF473F4-BD4A-43BC-9FAA-B332C2B8D594}" type="sibTrans" cxnId="{711682B0-2E98-45AF-AC81-B9211078C342}">
      <dgm:prSet/>
      <dgm:spPr/>
      <dgm:t>
        <a:bodyPr/>
        <a:lstStyle/>
        <a:p>
          <a:endParaRPr lang="ru-RU"/>
        </a:p>
      </dgm:t>
    </dgm:pt>
    <dgm:pt modelId="{A1C7753F-D619-4AA0-8572-010C3E0D8C1C}">
      <dgm:prSet phldrT="[Текст]"/>
      <dgm:spPr/>
      <dgm:t>
        <a:bodyPr/>
        <a:lstStyle/>
        <a:p>
          <a:r>
            <a:rPr lang="ru-RU" dirty="0">
              <a:latin typeface="Roboto Light" panose="020B0604020202020204" charset="0"/>
              <a:ea typeface="Roboto Light" panose="020B0604020202020204" charset="0"/>
              <a:cs typeface="Roboto Light" panose="020B0604020202020204" charset="0"/>
            </a:rPr>
            <a:t>О разъяснении информации, содержащейся в итоговом протоколе в отношении заявки участника</a:t>
          </a:r>
        </a:p>
        <a:p>
          <a:r>
            <a:rPr lang="ru-RU" dirty="0">
              <a:solidFill>
                <a:schemeClr val="accent6"/>
              </a:solidFill>
              <a:latin typeface="Roboto Light" panose="020B0604020202020204" charset="0"/>
              <a:ea typeface="Roboto Light" panose="020B0604020202020204" charset="0"/>
              <a:cs typeface="Roboto Light" panose="020B0604020202020204" charset="0"/>
            </a:rPr>
            <a:t>Разъясняет заказчик не позднее 2 раб. дней</a:t>
          </a:r>
          <a:endParaRPr lang="ru-RU" dirty="0">
            <a:latin typeface="Roboto Light" panose="020B0604020202020204" charset="0"/>
            <a:ea typeface="Roboto Light" panose="020B0604020202020204" charset="0"/>
            <a:cs typeface="Roboto Light" panose="020B0604020202020204" charset="0"/>
          </a:endParaRPr>
        </a:p>
      </dgm:t>
    </dgm:pt>
    <dgm:pt modelId="{F5B977C5-94F5-445D-B8B7-C73BED6474C1}" type="parTrans" cxnId="{ABB3F5B4-E241-415F-911D-448BD9C89D60}">
      <dgm:prSet/>
      <dgm:spPr/>
      <dgm:t>
        <a:bodyPr/>
        <a:lstStyle/>
        <a:p>
          <a:endParaRPr lang="ru-RU"/>
        </a:p>
      </dgm:t>
    </dgm:pt>
    <dgm:pt modelId="{3AF31D85-BCE0-4ED7-B6B3-10A7FFD88A6C}" type="sibTrans" cxnId="{ABB3F5B4-E241-415F-911D-448BD9C89D60}">
      <dgm:prSet/>
      <dgm:spPr/>
      <dgm:t>
        <a:bodyPr/>
        <a:lstStyle/>
        <a:p>
          <a:endParaRPr lang="ru-RU"/>
        </a:p>
      </dgm:t>
    </dgm:pt>
    <dgm:pt modelId="{92D321AB-5E73-4679-BAB0-9D4DE8B41C6C}">
      <dgm:prSet phldrT="[Текст]"/>
      <dgm:spPr/>
      <dgm:t>
        <a:bodyPr/>
        <a:lstStyle/>
        <a:p>
          <a:r>
            <a:rPr lang="ru-RU" dirty="0">
              <a:latin typeface="Roboto Light" panose="020B0604020202020204" charset="0"/>
              <a:ea typeface="Roboto Light" panose="020B0604020202020204" charset="0"/>
              <a:cs typeface="Roboto Light" panose="020B0604020202020204" charset="0"/>
            </a:rPr>
            <a:t>Конкурс</a:t>
          </a:r>
        </a:p>
        <a:p>
          <a:r>
            <a:rPr lang="ru-RU" dirty="0">
              <a:latin typeface="Roboto Light" panose="020B0604020202020204" charset="0"/>
              <a:ea typeface="Roboto Light" panose="020B0604020202020204" charset="0"/>
              <a:cs typeface="Roboto Light" panose="020B0604020202020204" charset="0"/>
            </a:rPr>
            <a:t>Запрос котировок</a:t>
          </a:r>
        </a:p>
      </dgm:t>
    </dgm:pt>
    <dgm:pt modelId="{E874F66B-0626-4A65-AD24-B43FBD2ED046}" type="parTrans" cxnId="{456BF9B4-05B2-4717-B8CB-53852906809D}">
      <dgm:prSet/>
      <dgm:spPr/>
      <dgm:t>
        <a:bodyPr/>
        <a:lstStyle/>
        <a:p>
          <a:endParaRPr lang="ru-RU"/>
        </a:p>
      </dgm:t>
    </dgm:pt>
    <dgm:pt modelId="{7E0A4018-65E3-4EC8-B55D-E1EAA2D48072}" type="sibTrans" cxnId="{456BF9B4-05B2-4717-B8CB-53852906809D}">
      <dgm:prSet/>
      <dgm:spPr/>
      <dgm:t>
        <a:bodyPr/>
        <a:lstStyle/>
        <a:p>
          <a:endParaRPr lang="ru-RU"/>
        </a:p>
      </dgm:t>
    </dgm:pt>
    <dgm:pt modelId="{DE2C9BF7-10FA-40D4-80F3-C79A6BD7F85D}">
      <dgm:prSet phldrT="[Текст]"/>
      <dgm:spPr/>
      <dgm:t>
        <a:bodyPr/>
        <a:lstStyle/>
        <a:p>
          <a:r>
            <a:rPr lang="ru-RU" dirty="0">
              <a:latin typeface="Roboto Light" panose="020B0604020202020204" charset="0"/>
              <a:ea typeface="Roboto Light" panose="020B0604020202020204" charset="0"/>
              <a:cs typeface="Roboto Light" panose="020B0604020202020204" charset="0"/>
            </a:rPr>
            <a:t>О разъяснении информации, содержащейся в итоговом протоколе в отношении заявки участника</a:t>
          </a:r>
        </a:p>
        <a:p>
          <a:r>
            <a:rPr lang="ru-RU" dirty="0">
              <a:solidFill>
                <a:schemeClr val="accent6"/>
              </a:solidFill>
              <a:latin typeface="Roboto Light" panose="020B0604020202020204" charset="0"/>
              <a:ea typeface="Roboto Light" panose="020B0604020202020204" charset="0"/>
              <a:cs typeface="Roboto Light" panose="020B0604020202020204" charset="0"/>
            </a:rPr>
            <a:t>Разъясняет заказчик не позднее 2 раб. дней</a:t>
          </a:r>
          <a:endParaRPr lang="ru-RU" dirty="0">
            <a:latin typeface="Roboto Light" panose="020B0604020202020204" charset="0"/>
            <a:ea typeface="Roboto Light" panose="020B0604020202020204" charset="0"/>
            <a:cs typeface="Roboto Light" panose="020B0604020202020204" charset="0"/>
          </a:endParaRPr>
        </a:p>
      </dgm:t>
    </dgm:pt>
    <dgm:pt modelId="{EE179BD0-CD7A-4858-971F-87783B58F611}" type="parTrans" cxnId="{CD600205-A3AF-4098-B911-050D659E7237}">
      <dgm:prSet/>
      <dgm:spPr/>
      <dgm:t>
        <a:bodyPr/>
        <a:lstStyle/>
        <a:p>
          <a:endParaRPr lang="ru-RU"/>
        </a:p>
      </dgm:t>
    </dgm:pt>
    <dgm:pt modelId="{87F43CD0-EFD5-4F16-99CB-C90978800746}" type="sibTrans" cxnId="{CD600205-A3AF-4098-B911-050D659E7237}">
      <dgm:prSet/>
      <dgm:spPr/>
      <dgm:t>
        <a:bodyPr/>
        <a:lstStyle/>
        <a:p>
          <a:endParaRPr lang="ru-RU"/>
        </a:p>
      </dgm:t>
    </dgm:pt>
    <dgm:pt modelId="{61DDF04F-EB09-4547-AC44-05A2039BA9DE}" type="pres">
      <dgm:prSet presAssocID="{16BFC198-0BDC-418C-B614-46F8A204D559}" presName="diagram" presStyleCnt="0">
        <dgm:presLayoutVars>
          <dgm:chPref val="1"/>
          <dgm:dir/>
          <dgm:animOne val="branch"/>
          <dgm:animLvl val="lvl"/>
          <dgm:resizeHandles/>
        </dgm:presLayoutVars>
      </dgm:prSet>
      <dgm:spPr/>
    </dgm:pt>
    <dgm:pt modelId="{2FEF7EF2-01D1-44D9-A124-4DB5043166D0}" type="pres">
      <dgm:prSet presAssocID="{622E8B03-D769-44F7-99C7-466126A49609}" presName="root" presStyleCnt="0"/>
      <dgm:spPr/>
    </dgm:pt>
    <dgm:pt modelId="{149DEC93-1A95-4718-9874-2EDC3A604F0F}" type="pres">
      <dgm:prSet presAssocID="{622E8B03-D769-44F7-99C7-466126A49609}" presName="rootComposite" presStyleCnt="0"/>
      <dgm:spPr/>
    </dgm:pt>
    <dgm:pt modelId="{81824E3A-373A-4DB6-AECD-6AFDD80A4AC0}" type="pres">
      <dgm:prSet presAssocID="{622E8B03-D769-44F7-99C7-466126A49609}" presName="rootText" presStyleLbl="node1" presStyleIdx="0" presStyleCnt="2"/>
      <dgm:spPr/>
    </dgm:pt>
    <dgm:pt modelId="{20BC9A78-37D2-4566-B552-956431444A76}" type="pres">
      <dgm:prSet presAssocID="{622E8B03-D769-44F7-99C7-466126A49609}" presName="rootConnector" presStyleLbl="node1" presStyleIdx="0" presStyleCnt="2"/>
      <dgm:spPr/>
    </dgm:pt>
    <dgm:pt modelId="{8184BD04-1B2D-42BB-8426-59ECA5889702}" type="pres">
      <dgm:prSet presAssocID="{622E8B03-D769-44F7-99C7-466126A49609}" presName="childShape" presStyleCnt="0"/>
      <dgm:spPr/>
    </dgm:pt>
    <dgm:pt modelId="{9E16A328-5C49-4A42-B4B1-D3DB7321EC31}" type="pres">
      <dgm:prSet presAssocID="{D026EAD3-AE39-42F8-ADE1-FDE87C905C7C}" presName="Name13" presStyleLbl="parChTrans1D2" presStyleIdx="0" presStyleCnt="3"/>
      <dgm:spPr/>
    </dgm:pt>
    <dgm:pt modelId="{DC501335-6656-4F01-AF94-B5419EF7D9C3}" type="pres">
      <dgm:prSet presAssocID="{67156BCC-7222-4F38-A4F9-A9D920BF23BC}" presName="childText" presStyleLbl="bgAcc1" presStyleIdx="0" presStyleCnt="3">
        <dgm:presLayoutVars>
          <dgm:bulletEnabled val="1"/>
        </dgm:presLayoutVars>
      </dgm:prSet>
      <dgm:spPr/>
    </dgm:pt>
    <dgm:pt modelId="{08BA27B0-FF70-43DB-91F1-072259055263}" type="pres">
      <dgm:prSet presAssocID="{F5B977C5-94F5-445D-B8B7-C73BED6474C1}" presName="Name13" presStyleLbl="parChTrans1D2" presStyleIdx="1" presStyleCnt="3"/>
      <dgm:spPr/>
    </dgm:pt>
    <dgm:pt modelId="{6E6B99D1-5BCB-4C99-A1AE-AF04369DD393}" type="pres">
      <dgm:prSet presAssocID="{A1C7753F-D619-4AA0-8572-010C3E0D8C1C}" presName="childText" presStyleLbl="bgAcc1" presStyleIdx="1" presStyleCnt="3">
        <dgm:presLayoutVars>
          <dgm:bulletEnabled val="1"/>
        </dgm:presLayoutVars>
      </dgm:prSet>
      <dgm:spPr/>
    </dgm:pt>
    <dgm:pt modelId="{768120A9-993F-4D42-97FB-851F0674B17B}" type="pres">
      <dgm:prSet presAssocID="{92D321AB-5E73-4679-BAB0-9D4DE8B41C6C}" presName="root" presStyleCnt="0"/>
      <dgm:spPr/>
    </dgm:pt>
    <dgm:pt modelId="{F1AF9595-B5D7-4183-B656-8CEEB36FB38A}" type="pres">
      <dgm:prSet presAssocID="{92D321AB-5E73-4679-BAB0-9D4DE8B41C6C}" presName="rootComposite" presStyleCnt="0"/>
      <dgm:spPr/>
    </dgm:pt>
    <dgm:pt modelId="{18C19D44-A705-4476-B2D3-57D6355601EC}" type="pres">
      <dgm:prSet presAssocID="{92D321AB-5E73-4679-BAB0-9D4DE8B41C6C}" presName="rootText" presStyleLbl="node1" presStyleIdx="1" presStyleCnt="2"/>
      <dgm:spPr/>
    </dgm:pt>
    <dgm:pt modelId="{9CFC045F-18ED-42CB-9005-41C7136FF0CA}" type="pres">
      <dgm:prSet presAssocID="{92D321AB-5E73-4679-BAB0-9D4DE8B41C6C}" presName="rootConnector" presStyleLbl="node1" presStyleIdx="1" presStyleCnt="2"/>
      <dgm:spPr/>
    </dgm:pt>
    <dgm:pt modelId="{AA8E9181-2A17-4B75-B25F-EEA9128BEBE7}" type="pres">
      <dgm:prSet presAssocID="{92D321AB-5E73-4679-BAB0-9D4DE8B41C6C}" presName="childShape" presStyleCnt="0"/>
      <dgm:spPr/>
    </dgm:pt>
    <dgm:pt modelId="{1D353C72-D0C3-4DB6-BAA9-937B85C46C87}" type="pres">
      <dgm:prSet presAssocID="{EE179BD0-CD7A-4858-971F-87783B58F611}" presName="Name13" presStyleLbl="parChTrans1D2" presStyleIdx="2" presStyleCnt="3"/>
      <dgm:spPr/>
    </dgm:pt>
    <dgm:pt modelId="{C35DA004-E9C9-42F7-9B68-0D7F18D54395}" type="pres">
      <dgm:prSet presAssocID="{DE2C9BF7-10FA-40D4-80F3-C79A6BD7F85D}" presName="childText" presStyleLbl="bgAcc1" presStyleIdx="2" presStyleCnt="3">
        <dgm:presLayoutVars>
          <dgm:bulletEnabled val="1"/>
        </dgm:presLayoutVars>
      </dgm:prSet>
      <dgm:spPr/>
    </dgm:pt>
  </dgm:ptLst>
  <dgm:cxnLst>
    <dgm:cxn modelId="{3F2D5803-487B-484D-AE27-88851EA994C0}" type="presOf" srcId="{EE179BD0-CD7A-4858-971F-87783B58F611}" destId="{1D353C72-D0C3-4DB6-BAA9-937B85C46C87}" srcOrd="0" destOrd="0" presId="urn:microsoft.com/office/officeart/2005/8/layout/hierarchy3"/>
    <dgm:cxn modelId="{CD600205-A3AF-4098-B911-050D659E7237}" srcId="{92D321AB-5E73-4679-BAB0-9D4DE8B41C6C}" destId="{DE2C9BF7-10FA-40D4-80F3-C79A6BD7F85D}" srcOrd="0" destOrd="0" parTransId="{EE179BD0-CD7A-4858-971F-87783B58F611}" sibTransId="{87F43CD0-EFD5-4F16-99CB-C90978800746}"/>
    <dgm:cxn modelId="{6C952125-ADF1-43A5-A924-8FFF421E7F60}" type="presOf" srcId="{67156BCC-7222-4F38-A4F9-A9D920BF23BC}" destId="{DC501335-6656-4F01-AF94-B5419EF7D9C3}" srcOrd="0" destOrd="0" presId="urn:microsoft.com/office/officeart/2005/8/layout/hierarchy3"/>
    <dgm:cxn modelId="{E6DB822A-00B3-470F-B329-34FB82E35896}" type="presOf" srcId="{D026EAD3-AE39-42F8-ADE1-FDE87C905C7C}" destId="{9E16A328-5C49-4A42-B4B1-D3DB7321EC31}" srcOrd="0" destOrd="0" presId="urn:microsoft.com/office/officeart/2005/8/layout/hierarchy3"/>
    <dgm:cxn modelId="{E5704037-3395-4D9F-8D4E-F9246888465A}" type="presOf" srcId="{92D321AB-5E73-4679-BAB0-9D4DE8B41C6C}" destId="{18C19D44-A705-4476-B2D3-57D6355601EC}" srcOrd="0" destOrd="0" presId="urn:microsoft.com/office/officeart/2005/8/layout/hierarchy3"/>
    <dgm:cxn modelId="{F7B15260-F41D-411A-8C64-1EBDD89039CE}" type="presOf" srcId="{622E8B03-D769-44F7-99C7-466126A49609}" destId="{81824E3A-373A-4DB6-AECD-6AFDD80A4AC0}" srcOrd="0" destOrd="0" presId="urn:microsoft.com/office/officeart/2005/8/layout/hierarchy3"/>
    <dgm:cxn modelId="{9DE1A462-7468-4385-9A70-55D00CF4B7BF}" type="presOf" srcId="{622E8B03-D769-44F7-99C7-466126A49609}" destId="{20BC9A78-37D2-4566-B552-956431444A76}" srcOrd="1" destOrd="0" presId="urn:microsoft.com/office/officeart/2005/8/layout/hierarchy3"/>
    <dgm:cxn modelId="{C809F84D-5688-4BB6-9B1F-6F0FAD05F618}" type="presOf" srcId="{DE2C9BF7-10FA-40D4-80F3-C79A6BD7F85D}" destId="{C35DA004-E9C9-42F7-9B68-0D7F18D54395}" srcOrd="0" destOrd="0" presId="urn:microsoft.com/office/officeart/2005/8/layout/hierarchy3"/>
    <dgm:cxn modelId="{7D443F71-C736-4948-B1D3-7827712E0009}" type="presOf" srcId="{92D321AB-5E73-4679-BAB0-9D4DE8B41C6C}" destId="{9CFC045F-18ED-42CB-9005-41C7136FF0CA}" srcOrd="1" destOrd="0" presId="urn:microsoft.com/office/officeart/2005/8/layout/hierarchy3"/>
    <dgm:cxn modelId="{80656771-5FBA-4F82-92C7-112039B0E755}" type="presOf" srcId="{A1C7753F-D619-4AA0-8572-010C3E0D8C1C}" destId="{6E6B99D1-5BCB-4C99-A1AE-AF04369DD393}" srcOrd="0" destOrd="0" presId="urn:microsoft.com/office/officeart/2005/8/layout/hierarchy3"/>
    <dgm:cxn modelId="{F7207A84-4002-45DA-875C-D7830E29A62A}" type="presOf" srcId="{16BFC198-0BDC-418C-B614-46F8A204D559}" destId="{61DDF04F-EB09-4547-AC44-05A2039BA9DE}" srcOrd="0" destOrd="0" presId="urn:microsoft.com/office/officeart/2005/8/layout/hierarchy3"/>
    <dgm:cxn modelId="{711682B0-2E98-45AF-AC81-B9211078C342}" srcId="{622E8B03-D769-44F7-99C7-466126A49609}" destId="{67156BCC-7222-4F38-A4F9-A9D920BF23BC}" srcOrd="0" destOrd="0" parTransId="{D026EAD3-AE39-42F8-ADE1-FDE87C905C7C}" sibTransId="{2CF473F4-BD4A-43BC-9FAA-B332C2B8D594}"/>
    <dgm:cxn modelId="{ABB3F5B4-E241-415F-911D-448BD9C89D60}" srcId="{622E8B03-D769-44F7-99C7-466126A49609}" destId="{A1C7753F-D619-4AA0-8572-010C3E0D8C1C}" srcOrd="1" destOrd="0" parTransId="{F5B977C5-94F5-445D-B8B7-C73BED6474C1}" sibTransId="{3AF31D85-BCE0-4ED7-B6B3-10A7FFD88A6C}"/>
    <dgm:cxn modelId="{456BF9B4-05B2-4717-B8CB-53852906809D}" srcId="{16BFC198-0BDC-418C-B614-46F8A204D559}" destId="{92D321AB-5E73-4679-BAB0-9D4DE8B41C6C}" srcOrd="1" destOrd="0" parTransId="{E874F66B-0626-4A65-AD24-B43FBD2ED046}" sibTransId="{7E0A4018-65E3-4EC8-B55D-E1EAA2D48072}"/>
    <dgm:cxn modelId="{321356B9-1753-47AE-80C7-068C1D420DA7}" srcId="{16BFC198-0BDC-418C-B614-46F8A204D559}" destId="{622E8B03-D769-44F7-99C7-466126A49609}" srcOrd="0" destOrd="0" parTransId="{1A252AE5-74FE-4602-B5EF-15D885A91D4B}" sibTransId="{90B0EB3A-AEAA-497A-8577-0886AA44DA55}"/>
    <dgm:cxn modelId="{866573CC-9D0D-4B12-B277-D4D2E9E49917}" type="presOf" srcId="{F5B977C5-94F5-445D-B8B7-C73BED6474C1}" destId="{08BA27B0-FF70-43DB-91F1-072259055263}" srcOrd="0" destOrd="0" presId="urn:microsoft.com/office/officeart/2005/8/layout/hierarchy3"/>
    <dgm:cxn modelId="{09E5D61A-4287-45FD-9CF3-0BB2F43D0775}" type="presParOf" srcId="{61DDF04F-EB09-4547-AC44-05A2039BA9DE}" destId="{2FEF7EF2-01D1-44D9-A124-4DB5043166D0}" srcOrd="0" destOrd="0" presId="urn:microsoft.com/office/officeart/2005/8/layout/hierarchy3"/>
    <dgm:cxn modelId="{A17D164E-3942-4206-9FE9-46FA998EB5A5}" type="presParOf" srcId="{2FEF7EF2-01D1-44D9-A124-4DB5043166D0}" destId="{149DEC93-1A95-4718-9874-2EDC3A604F0F}" srcOrd="0" destOrd="0" presId="urn:microsoft.com/office/officeart/2005/8/layout/hierarchy3"/>
    <dgm:cxn modelId="{CE58FAC1-0E0C-4BC0-8695-E5ED255F480A}" type="presParOf" srcId="{149DEC93-1A95-4718-9874-2EDC3A604F0F}" destId="{81824E3A-373A-4DB6-AECD-6AFDD80A4AC0}" srcOrd="0" destOrd="0" presId="urn:microsoft.com/office/officeart/2005/8/layout/hierarchy3"/>
    <dgm:cxn modelId="{B07212C2-55D3-40E0-8E06-A93EECECE28A}" type="presParOf" srcId="{149DEC93-1A95-4718-9874-2EDC3A604F0F}" destId="{20BC9A78-37D2-4566-B552-956431444A76}" srcOrd="1" destOrd="0" presId="urn:microsoft.com/office/officeart/2005/8/layout/hierarchy3"/>
    <dgm:cxn modelId="{1904A86A-1337-40E8-87D3-0B4E04808E1B}" type="presParOf" srcId="{2FEF7EF2-01D1-44D9-A124-4DB5043166D0}" destId="{8184BD04-1B2D-42BB-8426-59ECA5889702}" srcOrd="1" destOrd="0" presId="urn:microsoft.com/office/officeart/2005/8/layout/hierarchy3"/>
    <dgm:cxn modelId="{9C20C1C5-2B56-4FA9-AC9C-B1559C66AB2E}" type="presParOf" srcId="{8184BD04-1B2D-42BB-8426-59ECA5889702}" destId="{9E16A328-5C49-4A42-B4B1-D3DB7321EC31}" srcOrd="0" destOrd="0" presId="urn:microsoft.com/office/officeart/2005/8/layout/hierarchy3"/>
    <dgm:cxn modelId="{3CE88DAE-69BA-4603-A33D-1918F9635BD9}" type="presParOf" srcId="{8184BD04-1B2D-42BB-8426-59ECA5889702}" destId="{DC501335-6656-4F01-AF94-B5419EF7D9C3}" srcOrd="1" destOrd="0" presId="urn:microsoft.com/office/officeart/2005/8/layout/hierarchy3"/>
    <dgm:cxn modelId="{EA02A1DE-D7AE-42BF-AAC2-611A25F2BFE4}" type="presParOf" srcId="{8184BD04-1B2D-42BB-8426-59ECA5889702}" destId="{08BA27B0-FF70-43DB-91F1-072259055263}" srcOrd="2" destOrd="0" presId="urn:microsoft.com/office/officeart/2005/8/layout/hierarchy3"/>
    <dgm:cxn modelId="{0F52693F-06A5-46BD-AFF2-AAB23638B8C5}" type="presParOf" srcId="{8184BD04-1B2D-42BB-8426-59ECA5889702}" destId="{6E6B99D1-5BCB-4C99-A1AE-AF04369DD393}" srcOrd="3" destOrd="0" presId="urn:microsoft.com/office/officeart/2005/8/layout/hierarchy3"/>
    <dgm:cxn modelId="{19D9A260-D5BC-468E-A628-4F5548C2973C}" type="presParOf" srcId="{61DDF04F-EB09-4547-AC44-05A2039BA9DE}" destId="{768120A9-993F-4D42-97FB-851F0674B17B}" srcOrd="1" destOrd="0" presId="urn:microsoft.com/office/officeart/2005/8/layout/hierarchy3"/>
    <dgm:cxn modelId="{A41DD12D-BAA3-4495-BA21-0E286172D5E0}" type="presParOf" srcId="{768120A9-993F-4D42-97FB-851F0674B17B}" destId="{F1AF9595-B5D7-4183-B656-8CEEB36FB38A}" srcOrd="0" destOrd="0" presId="urn:microsoft.com/office/officeart/2005/8/layout/hierarchy3"/>
    <dgm:cxn modelId="{E0C59118-2E10-4D8C-97F5-1CFBD998F8D7}" type="presParOf" srcId="{F1AF9595-B5D7-4183-B656-8CEEB36FB38A}" destId="{18C19D44-A705-4476-B2D3-57D6355601EC}" srcOrd="0" destOrd="0" presId="urn:microsoft.com/office/officeart/2005/8/layout/hierarchy3"/>
    <dgm:cxn modelId="{75D0BC97-2722-4491-9F21-65F31BA299F3}" type="presParOf" srcId="{F1AF9595-B5D7-4183-B656-8CEEB36FB38A}" destId="{9CFC045F-18ED-42CB-9005-41C7136FF0CA}" srcOrd="1" destOrd="0" presId="urn:microsoft.com/office/officeart/2005/8/layout/hierarchy3"/>
    <dgm:cxn modelId="{C086A935-CBE0-482D-A541-87A3F77EC97F}" type="presParOf" srcId="{768120A9-993F-4D42-97FB-851F0674B17B}" destId="{AA8E9181-2A17-4B75-B25F-EEA9128BEBE7}" srcOrd="1" destOrd="0" presId="urn:microsoft.com/office/officeart/2005/8/layout/hierarchy3"/>
    <dgm:cxn modelId="{2B3065FD-2BB8-43E8-8769-A500A23075B0}" type="presParOf" srcId="{AA8E9181-2A17-4B75-B25F-EEA9128BEBE7}" destId="{1D353C72-D0C3-4DB6-BAA9-937B85C46C87}" srcOrd="0" destOrd="0" presId="urn:microsoft.com/office/officeart/2005/8/layout/hierarchy3"/>
    <dgm:cxn modelId="{B62EDB4D-2A5A-45C1-A338-3675762F0AA1}" type="presParOf" srcId="{AA8E9181-2A17-4B75-B25F-EEA9128BEBE7}" destId="{C35DA004-E9C9-42F7-9B68-0D7F18D54395}"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7C8E1AF-40B1-45AE-8BDF-6D331F2EB533}" type="doc">
      <dgm:prSet loTypeId="urn:microsoft.com/office/officeart/2005/8/layout/vProcess5" loCatId="process" qsTypeId="urn:microsoft.com/office/officeart/2005/8/quickstyle/simple1" qsCatId="simple" csTypeId="urn:microsoft.com/office/officeart/2005/8/colors/accent6_1" csCatId="accent6" phldr="1"/>
      <dgm:spPr/>
      <dgm:t>
        <a:bodyPr/>
        <a:lstStyle/>
        <a:p>
          <a:endParaRPr lang="ru-RU"/>
        </a:p>
      </dgm:t>
    </dgm:pt>
    <dgm:pt modelId="{37D5C7C3-B121-4ACC-B6CF-BCF066C43191}">
      <dgm:prSet phldrT="[Текст]" custT="1"/>
      <dgm:spPr/>
      <dgm:t>
        <a:bodyPr/>
        <a:lstStyle/>
        <a:p>
          <a:pPr marL="0" marR="0" indent="0" algn="just" defTabSz="914400" eaLnBrk="1" fontAlgn="auto" latinLnBrk="0" hangingPunct="1">
            <a:lnSpc>
              <a:spcPct val="100000"/>
            </a:lnSpc>
            <a:spcBef>
              <a:spcPts val="0"/>
            </a:spcBef>
            <a:spcAft>
              <a:spcPts val="0"/>
            </a:spcAft>
            <a:buClrTx/>
            <a:buSzTx/>
            <a:buFontTx/>
            <a:buNone/>
            <a:tabLst/>
            <a:defRPr/>
          </a:pPr>
          <a:r>
            <a:rPr lang="ru-RU" sz="1500" b="1" dirty="0">
              <a:solidFill>
                <a:srgbClr val="C00000"/>
              </a:solidFill>
              <a:latin typeface="Roboto Thin" panose="020B0604020202020204" charset="0"/>
              <a:ea typeface="Roboto Thin" panose="020B0604020202020204" charset="0"/>
              <a:cs typeface="Roboto Thin" panose="020B0604020202020204" charset="0"/>
            </a:rPr>
            <a:t>Сметная стоимость </a:t>
          </a:r>
          <a:r>
            <a:rPr lang="ru-RU" sz="1500" dirty="0">
              <a:latin typeface="Roboto Thin" panose="020B0604020202020204" charset="0"/>
              <a:ea typeface="Roboto Thin" panose="020B0604020202020204" charset="0"/>
              <a:cs typeface="Roboto Thin" panose="020B0604020202020204" charset="0"/>
            </a:rPr>
            <a:t>строительства объектов </a:t>
          </a:r>
          <a:r>
            <a:rPr lang="ru-RU" sz="1500" dirty="0" err="1">
              <a:latin typeface="Roboto Thin" panose="020B0604020202020204" charset="0"/>
              <a:ea typeface="Roboto Thin" panose="020B0604020202020204" charset="0"/>
              <a:cs typeface="Roboto Thin" panose="020B0604020202020204" charset="0"/>
            </a:rPr>
            <a:t>кап.строительства</a:t>
          </a:r>
          <a:r>
            <a:rPr lang="ru-RU" sz="1500" dirty="0">
              <a:latin typeface="Roboto Thin" panose="020B0604020202020204" charset="0"/>
              <a:ea typeface="Roboto Thin" panose="020B0604020202020204" charset="0"/>
              <a:cs typeface="Roboto Thin" panose="020B0604020202020204" charset="0"/>
            </a:rPr>
            <a:t>, </a:t>
          </a:r>
          <a:r>
            <a:rPr lang="ru-RU" sz="1500" b="1" dirty="0">
              <a:latin typeface="Roboto Thin" panose="020B0604020202020204" charset="0"/>
              <a:ea typeface="Roboto Thin" panose="020B0604020202020204" charset="0"/>
              <a:cs typeface="Roboto Thin" panose="020B0604020202020204" charset="0"/>
            </a:rPr>
            <a:t>финансируемых с привлечением средств бюджетов бюджетной системы </a:t>
          </a:r>
          <a:r>
            <a:rPr lang="ru-RU" sz="1500" dirty="0">
              <a:latin typeface="Roboto Thin" panose="020B0604020202020204" charset="0"/>
              <a:ea typeface="Roboto Thin" panose="020B0604020202020204" charset="0"/>
              <a:cs typeface="Roboto Thin" panose="020B0604020202020204" charset="0"/>
            </a:rPr>
            <a:t>Российской Федерации, средств юридических лиц, созданных Российской Федерацией, субъектами Российской Федерации, муниципальными образованиями, юридических лиц, доля в уставных (складочных) капиталах которых Российской Федерации, субъектов Российской Федерации, муниципальных образований составляет более 50 % </a:t>
          </a:r>
        </a:p>
        <a:p>
          <a:pPr algn="l" defTabSz="2355850">
            <a:lnSpc>
              <a:spcPct val="90000"/>
            </a:lnSpc>
            <a:spcBef>
              <a:spcPct val="0"/>
            </a:spcBef>
            <a:spcAft>
              <a:spcPct val="35000"/>
            </a:spcAft>
          </a:pPr>
          <a:endParaRPr lang="ru-RU" sz="1600" dirty="0">
            <a:latin typeface="Roboto Thin" panose="020B0604020202020204" charset="0"/>
            <a:ea typeface="Roboto Thin" panose="020B0604020202020204" charset="0"/>
            <a:cs typeface="Roboto Thin" panose="020B0604020202020204" charset="0"/>
          </a:endParaRPr>
        </a:p>
      </dgm:t>
    </dgm:pt>
    <dgm:pt modelId="{727A9941-EFDA-46D3-9CE8-C37A96C24976}" type="parTrans" cxnId="{A002F148-5AA6-42C6-A6B4-D0CD23EBB325}">
      <dgm:prSet/>
      <dgm:spPr/>
      <dgm:t>
        <a:bodyPr/>
        <a:lstStyle/>
        <a:p>
          <a:endParaRPr lang="ru-RU" sz="1600">
            <a:latin typeface="Roboto Thin" panose="020B0604020202020204" charset="0"/>
            <a:ea typeface="Roboto Thin" panose="020B0604020202020204" charset="0"/>
            <a:cs typeface="Roboto Thin" panose="020B0604020202020204" charset="0"/>
          </a:endParaRPr>
        </a:p>
      </dgm:t>
    </dgm:pt>
    <dgm:pt modelId="{DCF491A5-BCAC-46CE-AE8C-83A043D2C161}" type="sibTrans" cxnId="{A002F148-5AA6-42C6-A6B4-D0CD23EBB325}">
      <dgm:prSet custT="1"/>
      <dgm:spPr>
        <a:ln>
          <a:solidFill>
            <a:schemeClr val="accent3">
              <a:lumMod val="50000"/>
              <a:alpha val="90000"/>
            </a:schemeClr>
          </a:solidFill>
        </a:ln>
      </dgm:spPr>
      <dgm:t>
        <a:bodyPr/>
        <a:lstStyle/>
        <a:p>
          <a:endParaRPr lang="ru-RU" sz="1600">
            <a:latin typeface="Roboto Thin" panose="020B0604020202020204" charset="0"/>
            <a:ea typeface="Roboto Thin" panose="020B0604020202020204" charset="0"/>
            <a:cs typeface="Roboto Thin" panose="020B0604020202020204" charset="0"/>
          </a:endParaRPr>
        </a:p>
      </dgm:t>
    </dgm:pt>
    <dgm:pt modelId="{97D22FD3-401D-4B7B-B494-4351AFB546AC}">
      <dgm:prSet phldrT="[Текст]" custT="1"/>
      <dgm:spPr>
        <a:solidFill>
          <a:schemeClr val="accent6">
            <a:lumMod val="20000"/>
            <a:lumOff val="80000"/>
          </a:schemeClr>
        </a:solidFill>
      </dgm:spPr>
      <dgm:t>
        <a:bodyPr/>
        <a:lstStyle/>
        <a:p>
          <a:r>
            <a:rPr lang="ru-RU" sz="1400" dirty="0">
              <a:latin typeface="Roboto Thin" panose="020B0604020202020204" charset="0"/>
              <a:ea typeface="Roboto Thin" panose="020B0604020202020204" charset="0"/>
              <a:cs typeface="Roboto Thin" panose="020B0604020202020204" charset="0"/>
            </a:rPr>
            <a:t>определяется </a:t>
          </a:r>
          <a:r>
            <a:rPr lang="ru-RU" sz="1400" b="1" dirty="0">
              <a:solidFill>
                <a:srgbClr val="C00000"/>
              </a:solidFill>
              <a:latin typeface="Roboto Thin" panose="020B0604020202020204" charset="0"/>
              <a:ea typeface="Roboto Thin" panose="020B0604020202020204" charset="0"/>
              <a:cs typeface="Roboto Thin" panose="020B0604020202020204" charset="0"/>
            </a:rPr>
            <a:t>с обязательным применением сметных нормативов</a:t>
          </a:r>
          <a:r>
            <a:rPr lang="ru-RU" sz="1400" dirty="0">
              <a:latin typeface="Roboto Thin" panose="020B0604020202020204" charset="0"/>
              <a:ea typeface="Roboto Thin" panose="020B0604020202020204" charset="0"/>
              <a:cs typeface="Roboto Thin" panose="020B0604020202020204" charset="0"/>
            </a:rPr>
            <a:t>, внесенных в федеральный реестр сметных нормативов, и сметных цен строительных ресурсов</a:t>
          </a:r>
        </a:p>
      </dgm:t>
    </dgm:pt>
    <dgm:pt modelId="{2D635D6B-9154-4CD1-899B-56919BFD1804}" type="parTrans" cxnId="{58837B67-5216-4C4A-B139-B02C6C9CFF4C}">
      <dgm:prSet/>
      <dgm:spPr/>
      <dgm:t>
        <a:bodyPr/>
        <a:lstStyle/>
        <a:p>
          <a:endParaRPr lang="ru-RU" sz="1600">
            <a:latin typeface="Roboto Thin" panose="020B0604020202020204" charset="0"/>
            <a:ea typeface="Roboto Thin" panose="020B0604020202020204" charset="0"/>
            <a:cs typeface="Roboto Thin" panose="020B0604020202020204" charset="0"/>
          </a:endParaRPr>
        </a:p>
      </dgm:t>
    </dgm:pt>
    <dgm:pt modelId="{4B2D2BC7-9D96-4616-B33E-ED11CC77A507}" type="sibTrans" cxnId="{58837B67-5216-4C4A-B139-B02C6C9CFF4C}">
      <dgm:prSet/>
      <dgm:spPr/>
      <dgm:t>
        <a:bodyPr/>
        <a:lstStyle/>
        <a:p>
          <a:endParaRPr lang="ru-RU" sz="1600">
            <a:latin typeface="Roboto Thin" panose="020B0604020202020204" charset="0"/>
            <a:ea typeface="Roboto Thin" panose="020B0604020202020204" charset="0"/>
            <a:cs typeface="Roboto Thin" panose="020B0604020202020204" charset="0"/>
          </a:endParaRPr>
        </a:p>
      </dgm:t>
    </dgm:pt>
    <dgm:pt modelId="{2CF983B5-EE64-47F5-917B-FBFE09132A27}" type="pres">
      <dgm:prSet presAssocID="{C7C8E1AF-40B1-45AE-8BDF-6D331F2EB533}" presName="outerComposite" presStyleCnt="0">
        <dgm:presLayoutVars>
          <dgm:chMax val="5"/>
          <dgm:dir/>
          <dgm:resizeHandles val="exact"/>
        </dgm:presLayoutVars>
      </dgm:prSet>
      <dgm:spPr/>
    </dgm:pt>
    <dgm:pt modelId="{282EF42F-97FC-47F8-BDAC-959FA56B000D}" type="pres">
      <dgm:prSet presAssocID="{C7C8E1AF-40B1-45AE-8BDF-6D331F2EB533}" presName="dummyMaxCanvas" presStyleCnt="0">
        <dgm:presLayoutVars/>
      </dgm:prSet>
      <dgm:spPr/>
    </dgm:pt>
    <dgm:pt modelId="{6C267805-AA5C-4A03-AC5D-F0A9D5E311E9}" type="pres">
      <dgm:prSet presAssocID="{C7C8E1AF-40B1-45AE-8BDF-6D331F2EB533}" presName="TwoNodes_1" presStyleLbl="node1" presStyleIdx="0" presStyleCnt="2" custScaleX="100737" custScaleY="171555" custLinFactNeighborX="7472" custLinFactNeighborY="17889">
        <dgm:presLayoutVars>
          <dgm:bulletEnabled val="1"/>
        </dgm:presLayoutVars>
      </dgm:prSet>
      <dgm:spPr/>
    </dgm:pt>
    <dgm:pt modelId="{D080AB71-08EF-429C-9C18-A70B898E0A11}" type="pres">
      <dgm:prSet presAssocID="{C7C8E1AF-40B1-45AE-8BDF-6D331F2EB533}" presName="TwoNodes_2" presStyleLbl="node1" presStyleIdx="1" presStyleCnt="2" custScaleX="88179" custScaleY="56797" custLinFactNeighborX="-9687" custLinFactNeighborY="1474">
        <dgm:presLayoutVars>
          <dgm:bulletEnabled val="1"/>
        </dgm:presLayoutVars>
      </dgm:prSet>
      <dgm:spPr/>
    </dgm:pt>
    <dgm:pt modelId="{C0530B50-F3F6-442D-BFD6-2C0418DDC8BF}" type="pres">
      <dgm:prSet presAssocID="{C7C8E1AF-40B1-45AE-8BDF-6D331F2EB533}" presName="TwoConn_1-2" presStyleLbl="fgAccFollowNode1" presStyleIdx="0" presStyleCnt="1" custScaleX="43507" custScaleY="100000" custLinFactNeighborX="13463" custLinFactNeighborY="-10785">
        <dgm:presLayoutVars>
          <dgm:bulletEnabled val="1"/>
        </dgm:presLayoutVars>
      </dgm:prSet>
      <dgm:spPr/>
    </dgm:pt>
    <dgm:pt modelId="{1F534518-3F8F-4E79-840D-62D14F9B2568}" type="pres">
      <dgm:prSet presAssocID="{C7C8E1AF-40B1-45AE-8BDF-6D331F2EB533}" presName="TwoNodes_1_text" presStyleLbl="node1" presStyleIdx="1" presStyleCnt="2">
        <dgm:presLayoutVars>
          <dgm:bulletEnabled val="1"/>
        </dgm:presLayoutVars>
      </dgm:prSet>
      <dgm:spPr/>
    </dgm:pt>
    <dgm:pt modelId="{A26E98AA-5472-4ACF-8AA6-08CF762F7E97}" type="pres">
      <dgm:prSet presAssocID="{C7C8E1AF-40B1-45AE-8BDF-6D331F2EB533}" presName="TwoNodes_2_text" presStyleLbl="node1" presStyleIdx="1" presStyleCnt="2">
        <dgm:presLayoutVars>
          <dgm:bulletEnabled val="1"/>
        </dgm:presLayoutVars>
      </dgm:prSet>
      <dgm:spPr/>
    </dgm:pt>
  </dgm:ptLst>
  <dgm:cxnLst>
    <dgm:cxn modelId="{D5045323-62FE-45A4-9F62-A750A98EBE00}" type="presOf" srcId="{97D22FD3-401D-4B7B-B494-4351AFB546AC}" destId="{D080AB71-08EF-429C-9C18-A70B898E0A11}" srcOrd="0" destOrd="0" presId="urn:microsoft.com/office/officeart/2005/8/layout/vProcess5"/>
    <dgm:cxn modelId="{03072B5D-8E06-497D-9E99-42C04BBD6717}" type="presOf" srcId="{C7C8E1AF-40B1-45AE-8BDF-6D331F2EB533}" destId="{2CF983B5-EE64-47F5-917B-FBFE09132A27}" srcOrd="0" destOrd="0" presId="urn:microsoft.com/office/officeart/2005/8/layout/vProcess5"/>
    <dgm:cxn modelId="{0F8AD962-019E-432B-95A5-5E88A580CEC1}" type="presOf" srcId="{37D5C7C3-B121-4ACC-B6CF-BCF066C43191}" destId="{6C267805-AA5C-4A03-AC5D-F0A9D5E311E9}" srcOrd="0" destOrd="0" presId="urn:microsoft.com/office/officeart/2005/8/layout/vProcess5"/>
    <dgm:cxn modelId="{58837B67-5216-4C4A-B139-B02C6C9CFF4C}" srcId="{C7C8E1AF-40B1-45AE-8BDF-6D331F2EB533}" destId="{97D22FD3-401D-4B7B-B494-4351AFB546AC}" srcOrd="1" destOrd="0" parTransId="{2D635D6B-9154-4CD1-899B-56919BFD1804}" sibTransId="{4B2D2BC7-9D96-4616-B33E-ED11CC77A507}"/>
    <dgm:cxn modelId="{A002F148-5AA6-42C6-A6B4-D0CD23EBB325}" srcId="{C7C8E1AF-40B1-45AE-8BDF-6D331F2EB533}" destId="{37D5C7C3-B121-4ACC-B6CF-BCF066C43191}" srcOrd="0" destOrd="0" parTransId="{727A9941-EFDA-46D3-9CE8-C37A96C24976}" sibTransId="{DCF491A5-BCAC-46CE-AE8C-83A043D2C161}"/>
    <dgm:cxn modelId="{20768C88-A48E-4EBE-828A-8F35FEC0451E}" type="presOf" srcId="{DCF491A5-BCAC-46CE-AE8C-83A043D2C161}" destId="{C0530B50-F3F6-442D-BFD6-2C0418DDC8BF}" srcOrd="0" destOrd="0" presId="urn:microsoft.com/office/officeart/2005/8/layout/vProcess5"/>
    <dgm:cxn modelId="{3CFCDDB3-E4D9-4435-8359-8911570AE3BC}" type="presOf" srcId="{97D22FD3-401D-4B7B-B494-4351AFB546AC}" destId="{A26E98AA-5472-4ACF-8AA6-08CF762F7E97}" srcOrd="1" destOrd="0" presId="urn:microsoft.com/office/officeart/2005/8/layout/vProcess5"/>
    <dgm:cxn modelId="{5404FAEB-4F25-46DF-8DFD-275A61E9D013}" type="presOf" srcId="{37D5C7C3-B121-4ACC-B6CF-BCF066C43191}" destId="{1F534518-3F8F-4E79-840D-62D14F9B2568}" srcOrd="1" destOrd="0" presId="urn:microsoft.com/office/officeart/2005/8/layout/vProcess5"/>
    <dgm:cxn modelId="{D4A6ADF5-74F2-48AE-B03D-5B3C2F10F91A}" type="presParOf" srcId="{2CF983B5-EE64-47F5-917B-FBFE09132A27}" destId="{282EF42F-97FC-47F8-BDAC-959FA56B000D}" srcOrd="0" destOrd="0" presId="urn:microsoft.com/office/officeart/2005/8/layout/vProcess5"/>
    <dgm:cxn modelId="{5E0A92F3-E185-48FD-9B70-CA5EDC70146E}" type="presParOf" srcId="{2CF983B5-EE64-47F5-917B-FBFE09132A27}" destId="{6C267805-AA5C-4A03-AC5D-F0A9D5E311E9}" srcOrd="1" destOrd="0" presId="urn:microsoft.com/office/officeart/2005/8/layout/vProcess5"/>
    <dgm:cxn modelId="{A0B9A89D-7B6E-4A3D-A25C-BF2DF4A8B93B}" type="presParOf" srcId="{2CF983B5-EE64-47F5-917B-FBFE09132A27}" destId="{D080AB71-08EF-429C-9C18-A70B898E0A11}" srcOrd="2" destOrd="0" presId="urn:microsoft.com/office/officeart/2005/8/layout/vProcess5"/>
    <dgm:cxn modelId="{6023797D-4E00-4579-93AD-1782BF923CED}" type="presParOf" srcId="{2CF983B5-EE64-47F5-917B-FBFE09132A27}" destId="{C0530B50-F3F6-442D-BFD6-2C0418DDC8BF}" srcOrd="3" destOrd="0" presId="urn:microsoft.com/office/officeart/2005/8/layout/vProcess5"/>
    <dgm:cxn modelId="{4300D574-7D26-4507-971C-F7F5191B9F30}" type="presParOf" srcId="{2CF983B5-EE64-47F5-917B-FBFE09132A27}" destId="{1F534518-3F8F-4E79-840D-62D14F9B2568}" srcOrd="4" destOrd="0" presId="urn:microsoft.com/office/officeart/2005/8/layout/vProcess5"/>
    <dgm:cxn modelId="{C2784AC4-8359-4667-8D87-CA395870D245}" type="presParOf" srcId="{2CF983B5-EE64-47F5-917B-FBFE09132A27}" destId="{A26E98AA-5472-4ACF-8AA6-08CF762F7E97}"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FEF01B0-2F60-4C22-871A-8885A2E38135}" type="doc">
      <dgm:prSet loTypeId="urn:microsoft.com/office/officeart/2005/8/layout/process1" loCatId="process" qsTypeId="urn:microsoft.com/office/officeart/2005/8/quickstyle/simple1" qsCatId="simple" csTypeId="urn:microsoft.com/office/officeart/2005/8/colors/accent1_1" csCatId="accent1" phldr="1"/>
      <dgm:spPr/>
    </dgm:pt>
    <dgm:pt modelId="{BA6CD1F7-36DC-4511-9693-2DFD33999AC1}">
      <dgm:prSet phldrT="[Текст]"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sz="1400">
              <a:latin typeface="Roboto Thin" panose="020B0604020202020204" charset="0"/>
              <a:ea typeface="Roboto Thin" panose="020B0604020202020204" charset="0"/>
              <a:cs typeface="Roboto Thin" panose="020B0604020202020204" charset="0"/>
            </a:rPr>
            <a:t>Проектную  документацию может разработать только член СРО  (</a:t>
          </a:r>
          <a:r>
            <a:rPr lang="ru-RU" sz="1400" b="1">
              <a:latin typeface="Roboto Thin" panose="020B0604020202020204" charset="0"/>
              <a:ea typeface="Roboto Thin" panose="020B0604020202020204" charset="0"/>
              <a:cs typeface="Roboto Thin" panose="020B0604020202020204" charset="0"/>
            </a:rPr>
            <a:t>если заказчик не член СРО </a:t>
          </a:r>
          <a:r>
            <a:rPr lang="ru-RU" sz="1400">
              <a:latin typeface="Roboto Thin" panose="020B0604020202020204" charset="0"/>
              <a:ea typeface="Roboto Thin" panose="020B0604020202020204" charset="0"/>
              <a:cs typeface="Roboto Thin" panose="020B0604020202020204" charset="0"/>
            </a:rPr>
            <a:t>– то сам не вправе разработать ПД)</a:t>
          </a:r>
        </a:p>
        <a:p>
          <a:pPr marL="0" marR="0" indent="0" defTabSz="914400" eaLnBrk="1" fontAlgn="auto" latinLnBrk="0" hangingPunct="1">
            <a:lnSpc>
              <a:spcPct val="100000"/>
            </a:lnSpc>
            <a:spcBef>
              <a:spcPts val="0"/>
            </a:spcBef>
            <a:spcAft>
              <a:spcPts val="0"/>
            </a:spcAft>
            <a:buClrTx/>
            <a:buSzTx/>
            <a:buFontTx/>
            <a:buNone/>
            <a:tabLst/>
            <a:defRPr/>
          </a:pPr>
          <a:r>
            <a:rPr lang="ru-RU" sz="1400">
              <a:latin typeface="Roboto Thin" panose="020B0604020202020204" charset="0"/>
              <a:ea typeface="Roboto Thin" panose="020B0604020202020204" charset="0"/>
              <a:cs typeface="Roboto Thin" panose="020B0604020202020204" charset="0"/>
            </a:rPr>
            <a:t>ч.5 ст.48 ГрК РФ</a:t>
          </a:r>
          <a:endParaRPr lang="ru-RU" sz="1400" dirty="0">
            <a:latin typeface="Roboto Thin" panose="020B0604020202020204" charset="0"/>
            <a:ea typeface="Roboto Thin" panose="020B0604020202020204" charset="0"/>
            <a:cs typeface="Roboto Thin" panose="020B0604020202020204" charset="0"/>
          </a:endParaRPr>
        </a:p>
      </dgm:t>
    </dgm:pt>
    <dgm:pt modelId="{FD90A8C9-2148-4BE4-A723-DBDF953750D8}" type="parTrans" cxnId="{2E3D2D5D-007F-4523-9D9F-9E2AD96B5515}">
      <dgm:prSet/>
      <dgm:spPr/>
      <dgm:t>
        <a:bodyPr/>
        <a:lstStyle/>
        <a:p>
          <a:endParaRPr lang="ru-RU" sz="1600">
            <a:latin typeface="Roboto Thin" panose="020B0604020202020204" charset="0"/>
            <a:ea typeface="Roboto Thin" panose="020B0604020202020204" charset="0"/>
            <a:cs typeface="Roboto Thin" panose="020B0604020202020204" charset="0"/>
          </a:endParaRPr>
        </a:p>
      </dgm:t>
    </dgm:pt>
    <dgm:pt modelId="{E0BD0992-EF71-4DCC-A698-ACC776D15FF6}" type="sibTrans" cxnId="{2E3D2D5D-007F-4523-9D9F-9E2AD96B5515}">
      <dgm:prSet custT="1"/>
      <dgm:spPr/>
      <dgm:t>
        <a:bodyPr/>
        <a:lstStyle/>
        <a:p>
          <a:endParaRPr lang="ru-RU" sz="1600">
            <a:latin typeface="Roboto Thin" panose="020B0604020202020204" charset="0"/>
            <a:ea typeface="Roboto Thin" panose="020B0604020202020204" charset="0"/>
            <a:cs typeface="Roboto Thin" panose="020B0604020202020204" charset="0"/>
          </a:endParaRPr>
        </a:p>
      </dgm:t>
    </dgm:pt>
    <dgm:pt modelId="{0EF24DB7-6ABC-4D8F-BE19-0656A8B1A8C1}">
      <dgm:prSet phldrT="[Текст]" custT="1"/>
      <dgm:spPr/>
      <dgm:t>
        <a:bodyPr/>
        <a:lstStyle/>
        <a:p>
          <a:r>
            <a:rPr lang="ru-RU" sz="1400" dirty="0">
              <a:latin typeface="Roboto Thin" panose="020B0604020202020204" charset="0"/>
              <a:ea typeface="Roboto Thin" panose="020B0604020202020204" charset="0"/>
              <a:cs typeface="Roboto Thin" panose="020B0604020202020204" charset="0"/>
            </a:rPr>
            <a:t>Состав и требования к содержанию разделов проектной документации:</a:t>
          </a:r>
        </a:p>
        <a:p>
          <a:r>
            <a:rPr lang="ru-RU" sz="1400" dirty="0">
              <a:latin typeface="Roboto Thin" panose="020B0604020202020204" charset="0"/>
              <a:ea typeface="Roboto Thin" panose="020B0604020202020204" charset="0"/>
              <a:cs typeface="Roboto Thin" panose="020B0604020202020204" charset="0"/>
            </a:rPr>
            <a:t>Постановление Правительства РФ от 16.02.2008 </a:t>
          </a:r>
        </a:p>
        <a:p>
          <a:r>
            <a:rPr lang="ru-RU" sz="1400" dirty="0">
              <a:latin typeface="Roboto Thin" panose="020B0604020202020204" charset="0"/>
              <a:ea typeface="Roboto Thin" panose="020B0604020202020204" charset="0"/>
              <a:cs typeface="Roboto Thin" panose="020B0604020202020204" charset="0"/>
            </a:rPr>
            <a:t>N 87 (ред. от 12.05.2017)</a:t>
          </a:r>
        </a:p>
        <a:p>
          <a:endParaRPr lang="ru-RU" sz="1400" dirty="0">
            <a:latin typeface="Roboto Thin" panose="020B0604020202020204" charset="0"/>
            <a:ea typeface="Roboto Thin" panose="020B0604020202020204" charset="0"/>
            <a:cs typeface="Roboto Thin" panose="020B0604020202020204" charset="0"/>
          </a:endParaRPr>
        </a:p>
      </dgm:t>
    </dgm:pt>
    <dgm:pt modelId="{E02BB53E-2C3C-4A77-BDAC-16D2240D8A7C}" type="parTrans" cxnId="{C3A015CE-92BC-4350-9280-503D484BC893}">
      <dgm:prSet/>
      <dgm:spPr/>
      <dgm:t>
        <a:bodyPr/>
        <a:lstStyle/>
        <a:p>
          <a:endParaRPr lang="ru-RU" sz="1600">
            <a:latin typeface="Roboto Thin" panose="020B0604020202020204" charset="0"/>
            <a:ea typeface="Roboto Thin" panose="020B0604020202020204" charset="0"/>
            <a:cs typeface="Roboto Thin" panose="020B0604020202020204" charset="0"/>
          </a:endParaRPr>
        </a:p>
      </dgm:t>
    </dgm:pt>
    <dgm:pt modelId="{2BEAD275-F203-4EA9-8A5B-5D46373860AC}" type="sibTrans" cxnId="{C3A015CE-92BC-4350-9280-503D484BC893}">
      <dgm:prSet custT="1"/>
      <dgm:spPr/>
      <dgm:t>
        <a:bodyPr/>
        <a:lstStyle/>
        <a:p>
          <a:endParaRPr lang="ru-RU" sz="1600">
            <a:latin typeface="Roboto Thin" panose="020B0604020202020204" charset="0"/>
            <a:ea typeface="Roboto Thin" panose="020B0604020202020204" charset="0"/>
            <a:cs typeface="Roboto Thin" panose="020B0604020202020204" charset="0"/>
          </a:endParaRPr>
        </a:p>
      </dgm:t>
    </dgm:pt>
    <dgm:pt modelId="{7989FC9B-C878-443D-86A9-F1DAD65FD178}">
      <dgm:prSet phldrT="[Текст]"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sz="1400" dirty="0">
              <a:latin typeface="Roboto Thin" panose="020B0604020202020204" charset="0"/>
              <a:ea typeface="Roboto Thin" panose="020B0604020202020204" charset="0"/>
              <a:cs typeface="Roboto Thin" panose="020B0604020202020204" charset="0"/>
            </a:rPr>
            <a:t>Смета входит в состав проектной документации</a:t>
          </a:r>
        </a:p>
        <a:p>
          <a:pPr defTabSz="577850">
            <a:lnSpc>
              <a:spcPct val="90000"/>
            </a:lnSpc>
            <a:spcBef>
              <a:spcPct val="0"/>
            </a:spcBef>
            <a:spcAft>
              <a:spcPct val="35000"/>
            </a:spcAft>
          </a:pPr>
          <a:endParaRPr lang="ru-RU" sz="1400" dirty="0">
            <a:latin typeface="Roboto Thin" panose="020B0604020202020204" charset="0"/>
            <a:ea typeface="Roboto Thin" panose="020B0604020202020204" charset="0"/>
            <a:cs typeface="Roboto Thin" panose="020B0604020202020204" charset="0"/>
          </a:endParaRPr>
        </a:p>
      </dgm:t>
    </dgm:pt>
    <dgm:pt modelId="{8ABA98BC-A33E-4D1D-8B9E-837EC6B4C6F8}" type="parTrans" cxnId="{BF155469-CD89-4404-999D-C6A91D5FCB85}">
      <dgm:prSet/>
      <dgm:spPr/>
      <dgm:t>
        <a:bodyPr/>
        <a:lstStyle/>
        <a:p>
          <a:endParaRPr lang="ru-RU" sz="1600">
            <a:latin typeface="Roboto Thin" panose="020B0604020202020204" charset="0"/>
            <a:ea typeface="Roboto Thin" panose="020B0604020202020204" charset="0"/>
            <a:cs typeface="Roboto Thin" panose="020B0604020202020204" charset="0"/>
          </a:endParaRPr>
        </a:p>
      </dgm:t>
    </dgm:pt>
    <dgm:pt modelId="{430E1885-0CA9-4D01-8B43-0EC5ADEC1708}" type="sibTrans" cxnId="{BF155469-CD89-4404-999D-C6A91D5FCB85}">
      <dgm:prSet custT="1"/>
      <dgm:spPr/>
      <dgm:t>
        <a:bodyPr/>
        <a:lstStyle/>
        <a:p>
          <a:endParaRPr lang="ru-RU" sz="1600">
            <a:latin typeface="Roboto Thin" panose="020B0604020202020204" charset="0"/>
            <a:ea typeface="Roboto Thin" panose="020B0604020202020204" charset="0"/>
            <a:cs typeface="Roboto Thin" panose="020B0604020202020204" charset="0"/>
          </a:endParaRPr>
        </a:p>
      </dgm:t>
    </dgm:pt>
    <dgm:pt modelId="{F4158E59-EAC5-4336-BB98-D66ABFC55B9D}">
      <dgm:prSet phldrT="[Текст]"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sz="1400" dirty="0">
              <a:latin typeface="Roboto Thin" panose="020B0604020202020204" charset="0"/>
              <a:ea typeface="Roboto Thin" panose="020B0604020202020204" charset="0"/>
              <a:cs typeface="Roboto Thin" panose="020B0604020202020204" charset="0"/>
            </a:rPr>
            <a:t>Проектная документация должна быть размещена в ЕИС </a:t>
          </a:r>
          <a:r>
            <a:rPr lang="ru-RU" sz="1400" b="1" dirty="0">
              <a:latin typeface="Roboto Thin" panose="020B0604020202020204" charset="0"/>
              <a:ea typeface="Roboto Thin" panose="020B0604020202020204" charset="0"/>
              <a:cs typeface="Roboto Thin" panose="020B0604020202020204" charset="0"/>
            </a:rPr>
            <a:t>полностью </a:t>
          </a:r>
          <a:r>
            <a:rPr lang="ru-RU" sz="1400" dirty="0">
              <a:latin typeface="Roboto Thin" panose="020B0604020202020204" charset="0"/>
              <a:ea typeface="Roboto Thin" panose="020B0604020202020204" charset="0"/>
              <a:cs typeface="Roboto Thin" panose="020B0604020202020204" charset="0"/>
            </a:rPr>
            <a:t>в составе документации о закупке </a:t>
          </a:r>
        </a:p>
        <a:p>
          <a:pPr defTabSz="400050">
            <a:lnSpc>
              <a:spcPct val="90000"/>
            </a:lnSpc>
            <a:spcBef>
              <a:spcPct val="0"/>
            </a:spcBef>
            <a:spcAft>
              <a:spcPct val="35000"/>
            </a:spcAft>
          </a:pPr>
          <a:endParaRPr lang="ru-RU" sz="1400" dirty="0">
            <a:latin typeface="Roboto Thin" panose="020B0604020202020204" charset="0"/>
            <a:ea typeface="Roboto Thin" panose="020B0604020202020204" charset="0"/>
            <a:cs typeface="Roboto Thin" panose="020B0604020202020204" charset="0"/>
          </a:endParaRPr>
        </a:p>
      </dgm:t>
    </dgm:pt>
    <dgm:pt modelId="{B7899785-F5F6-4E84-9FD8-0F6AD8BD2A92}" type="parTrans" cxnId="{23EF43E4-3E68-4848-B455-08645C5ED7F8}">
      <dgm:prSet/>
      <dgm:spPr/>
      <dgm:t>
        <a:bodyPr/>
        <a:lstStyle/>
        <a:p>
          <a:endParaRPr lang="ru-RU" sz="1600">
            <a:latin typeface="Roboto Thin" panose="020B0604020202020204" charset="0"/>
            <a:ea typeface="Roboto Thin" panose="020B0604020202020204" charset="0"/>
            <a:cs typeface="Roboto Thin" panose="020B0604020202020204" charset="0"/>
          </a:endParaRPr>
        </a:p>
      </dgm:t>
    </dgm:pt>
    <dgm:pt modelId="{B68A2820-810B-4C1A-9D5E-BB9473F9B7CF}" type="sibTrans" cxnId="{23EF43E4-3E68-4848-B455-08645C5ED7F8}">
      <dgm:prSet/>
      <dgm:spPr/>
      <dgm:t>
        <a:bodyPr/>
        <a:lstStyle/>
        <a:p>
          <a:endParaRPr lang="ru-RU" sz="1600">
            <a:latin typeface="Roboto Thin" panose="020B0604020202020204" charset="0"/>
            <a:ea typeface="Roboto Thin" panose="020B0604020202020204" charset="0"/>
            <a:cs typeface="Roboto Thin" panose="020B0604020202020204" charset="0"/>
          </a:endParaRPr>
        </a:p>
      </dgm:t>
    </dgm:pt>
    <dgm:pt modelId="{5778E6F3-EDCA-4CF4-844B-6C7842B4C996}" type="pres">
      <dgm:prSet presAssocID="{EFEF01B0-2F60-4C22-871A-8885A2E38135}" presName="Name0" presStyleCnt="0">
        <dgm:presLayoutVars>
          <dgm:dir/>
          <dgm:resizeHandles val="exact"/>
        </dgm:presLayoutVars>
      </dgm:prSet>
      <dgm:spPr/>
    </dgm:pt>
    <dgm:pt modelId="{B4B507D0-C396-4401-9CB1-46CA45698F63}" type="pres">
      <dgm:prSet presAssocID="{BA6CD1F7-36DC-4511-9693-2DFD33999AC1}" presName="node" presStyleLbl="node1" presStyleIdx="0" presStyleCnt="4" custLinFactX="-29945" custLinFactNeighborX="-100000" custLinFactNeighborY="-2165">
        <dgm:presLayoutVars>
          <dgm:bulletEnabled val="1"/>
        </dgm:presLayoutVars>
      </dgm:prSet>
      <dgm:spPr/>
    </dgm:pt>
    <dgm:pt modelId="{7F5E5506-989F-478F-A210-499D4ABA7E09}" type="pres">
      <dgm:prSet presAssocID="{E0BD0992-EF71-4DCC-A698-ACC776D15FF6}" presName="sibTrans" presStyleLbl="sibTrans2D1" presStyleIdx="0" presStyleCnt="3"/>
      <dgm:spPr/>
    </dgm:pt>
    <dgm:pt modelId="{4642F136-F1CD-4659-825D-1F36012724A3}" type="pres">
      <dgm:prSet presAssocID="{E0BD0992-EF71-4DCC-A698-ACC776D15FF6}" presName="connectorText" presStyleLbl="sibTrans2D1" presStyleIdx="0" presStyleCnt="3"/>
      <dgm:spPr/>
    </dgm:pt>
    <dgm:pt modelId="{F0CD0BA7-7565-4EB2-9E2F-CDC3ACD6F4AC}" type="pres">
      <dgm:prSet presAssocID="{0EF24DB7-6ABC-4D8F-BE19-0656A8B1A8C1}" presName="node" presStyleLbl="node1" presStyleIdx="1" presStyleCnt="4">
        <dgm:presLayoutVars>
          <dgm:bulletEnabled val="1"/>
        </dgm:presLayoutVars>
      </dgm:prSet>
      <dgm:spPr/>
    </dgm:pt>
    <dgm:pt modelId="{AD4B5C18-CCDB-45E8-BB77-9FBBD3F7AB50}" type="pres">
      <dgm:prSet presAssocID="{2BEAD275-F203-4EA9-8A5B-5D46373860AC}" presName="sibTrans" presStyleLbl="sibTrans2D1" presStyleIdx="1" presStyleCnt="3"/>
      <dgm:spPr/>
    </dgm:pt>
    <dgm:pt modelId="{60884B1B-7895-4D93-84D9-BE6F9F078D83}" type="pres">
      <dgm:prSet presAssocID="{2BEAD275-F203-4EA9-8A5B-5D46373860AC}" presName="connectorText" presStyleLbl="sibTrans2D1" presStyleIdx="1" presStyleCnt="3"/>
      <dgm:spPr/>
    </dgm:pt>
    <dgm:pt modelId="{FFF59A67-E103-46D0-8320-A9EBF966F3F9}" type="pres">
      <dgm:prSet presAssocID="{7989FC9B-C878-443D-86A9-F1DAD65FD178}" presName="node" presStyleLbl="node1" presStyleIdx="2" presStyleCnt="4">
        <dgm:presLayoutVars>
          <dgm:bulletEnabled val="1"/>
        </dgm:presLayoutVars>
      </dgm:prSet>
      <dgm:spPr/>
    </dgm:pt>
    <dgm:pt modelId="{65439279-A5DF-4D74-A460-F48E23E162DF}" type="pres">
      <dgm:prSet presAssocID="{430E1885-0CA9-4D01-8B43-0EC5ADEC1708}" presName="sibTrans" presStyleLbl="sibTrans2D1" presStyleIdx="2" presStyleCnt="3"/>
      <dgm:spPr/>
    </dgm:pt>
    <dgm:pt modelId="{A87F3CB8-A9E0-4214-A6CA-3731CCCE37B5}" type="pres">
      <dgm:prSet presAssocID="{430E1885-0CA9-4D01-8B43-0EC5ADEC1708}" presName="connectorText" presStyleLbl="sibTrans2D1" presStyleIdx="2" presStyleCnt="3"/>
      <dgm:spPr/>
    </dgm:pt>
    <dgm:pt modelId="{463D3093-8DB9-47FB-B7FE-81963963D245}" type="pres">
      <dgm:prSet presAssocID="{F4158E59-EAC5-4336-BB98-D66ABFC55B9D}" presName="node" presStyleLbl="node1" presStyleIdx="3" presStyleCnt="4">
        <dgm:presLayoutVars>
          <dgm:bulletEnabled val="1"/>
        </dgm:presLayoutVars>
      </dgm:prSet>
      <dgm:spPr/>
    </dgm:pt>
  </dgm:ptLst>
  <dgm:cxnLst>
    <dgm:cxn modelId="{C985E420-5EA7-4AC6-9455-EFA7390384B4}" type="presOf" srcId="{0EF24DB7-6ABC-4D8F-BE19-0656A8B1A8C1}" destId="{F0CD0BA7-7565-4EB2-9E2F-CDC3ACD6F4AC}" srcOrd="0" destOrd="0" presId="urn:microsoft.com/office/officeart/2005/8/layout/process1"/>
    <dgm:cxn modelId="{3F870F3C-EAE1-47AA-9F3D-3D0817649977}" type="presOf" srcId="{F4158E59-EAC5-4336-BB98-D66ABFC55B9D}" destId="{463D3093-8DB9-47FB-B7FE-81963963D245}" srcOrd="0" destOrd="0" presId="urn:microsoft.com/office/officeart/2005/8/layout/process1"/>
    <dgm:cxn modelId="{2E3D2D5D-007F-4523-9D9F-9E2AD96B5515}" srcId="{EFEF01B0-2F60-4C22-871A-8885A2E38135}" destId="{BA6CD1F7-36DC-4511-9693-2DFD33999AC1}" srcOrd="0" destOrd="0" parTransId="{FD90A8C9-2148-4BE4-A723-DBDF953750D8}" sibTransId="{E0BD0992-EF71-4DCC-A698-ACC776D15FF6}"/>
    <dgm:cxn modelId="{36582A63-FAE6-4813-8EE8-A5E98C1E84E9}" type="presOf" srcId="{430E1885-0CA9-4D01-8B43-0EC5ADEC1708}" destId="{65439279-A5DF-4D74-A460-F48E23E162DF}" srcOrd="0" destOrd="0" presId="urn:microsoft.com/office/officeart/2005/8/layout/process1"/>
    <dgm:cxn modelId="{BF155469-CD89-4404-999D-C6A91D5FCB85}" srcId="{EFEF01B0-2F60-4C22-871A-8885A2E38135}" destId="{7989FC9B-C878-443D-86A9-F1DAD65FD178}" srcOrd="2" destOrd="0" parTransId="{8ABA98BC-A33E-4D1D-8B9E-837EC6B4C6F8}" sibTransId="{430E1885-0CA9-4D01-8B43-0EC5ADEC1708}"/>
    <dgm:cxn modelId="{1F665878-5D81-4F46-BED2-D322C9BB0551}" type="presOf" srcId="{BA6CD1F7-36DC-4511-9693-2DFD33999AC1}" destId="{B4B507D0-C396-4401-9CB1-46CA45698F63}" srcOrd="0" destOrd="0" presId="urn:microsoft.com/office/officeart/2005/8/layout/process1"/>
    <dgm:cxn modelId="{35C2AE85-1065-4321-9A5A-3CAB4C061FF0}" type="presOf" srcId="{E0BD0992-EF71-4DCC-A698-ACC776D15FF6}" destId="{4642F136-F1CD-4659-825D-1F36012724A3}" srcOrd="1" destOrd="0" presId="urn:microsoft.com/office/officeart/2005/8/layout/process1"/>
    <dgm:cxn modelId="{0C16B2AB-924F-4189-B8A2-9E08427BBC9A}" type="presOf" srcId="{EFEF01B0-2F60-4C22-871A-8885A2E38135}" destId="{5778E6F3-EDCA-4CF4-844B-6C7842B4C996}" srcOrd="0" destOrd="0" presId="urn:microsoft.com/office/officeart/2005/8/layout/process1"/>
    <dgm:cxn modelId="{CE0AEDB8-483D-4C9D-8278-1007F22C06FB}" type="presOf" srcId="{2BEAD275-F203-4EA9-8A5B-5D46373860AC}" destId="{60884B1B-7895-4D93-84D9-BE6F9F078D83}" srcOrd="1" destOrd="0" presId="urn:microsoft.com/office/officeart/2005/8/layout/process1"/>
    <dgm:cxn modelId="{FD29D2C5-9821-4E3C-97E9-3BCC25D08014}" type="presOf" srcId="{430E1885-0CA9-4D01-8B43-0EC5ADEC1708}" destId="{A87F3CB8-A9E0-4214-A6CA-3731CCCE37B5}" srcOrd="1" destOrd="0" presId="urn:microsoft.com/office/officeart/2005/8/layout/process1"/>
    <dgm:cxn modelId="{0C4040C9-9E65-474C-8A88-27EB3106ED3F}" type="presOf" srcId="{E0BD0992-EF71-4DCC-A698-ACC776D15FF6}" destId="{7F5E5506-989F-478F-A210-499D4ABA7E09}" srcOrd="0" destOrd="0" presId="urn:microsoft.com/office/officeart/2005/8/layout/process1"/>
    <dgm:cxn modelId="{EDE59FCB-7D9B-46C5-BC41-72448F155E52}" type="presOf" srcId="{2BEAD275-F203-4EA9-8A5B-5D46373860AC}" destId="{AD4B5C18-CCDB-45E8-BB77-9FBBD3F7AB50}" srcOrd="0" destOrd="0" presId="urn:microsoft.com/office/officeart/2005/8/layout/process1"/>
    <dgm:cxn modelId="{C3A015CE-92BC-4350-9280-503D484BC893}" srcId="{EFEF01B0-2F60-4C22-871A-8885A2E38135}" destId="{0EF24DB7-6ABC-4D8F-BE19-0656A8B1A8C1}" srcOrd="1" destOrd="0" parTransId="{E02BB53E-2C3C-4A77-BDAC-16D2240D8A7C}" sibTransId="{2BEAD275-F203-4EA9-8A5B-5D46373860AC}"/>
    <dgm:cxn modelId="{23EF43E4-3E68-4848-B455-08645C5ED7F8}" srcId="{EFEF01B0-2F60-4C22-871A-8885A2E38135}" destId="{F4158E59-EAC5-4336-BB98-D66ABFC55B9D}" srcOrd="3" destOrd="0" parTransId="{B7899785-F5F6-4E84-9FD8-0F6AD8BD2A92}" sibTransId="{B68A2820-810B-4C1A-9D5E-BB9473F9B7CF}"/>
    <dgm:cxn modelId="{D164F0F8-72BD-4C1B-BDB8-BB8C3FBF7A3B}" type="presOf" srcId="{7989FC9B-C878-443D-86A9-F1DAD65FD178}" destId="{FFF59A67-E103-46D0-8320-A9EBF966F3F9}" srcOrd="0" destOrd="0" presId="urn:microsoft.com/office/officeart/2005/8/layout/process1"/>
    <dgm:cxn modelId="{F0F1AE12-6F6B-40F7-B89D-AEA9FD9EE15E}" type="presParOf" srcId="{5778E6F3-EDCA-4CF4-844B-6C7842B4C996}" destId="{B4B507D0-C396-4401-9CB1-46CA45698F63}" srcOrd="0" destOrd="0" presId="urn:microsoft.com/office/officeart/2005/8/layout/process1"/>
    <dgm:cxn modelId="{AB25AF27-7A63-41C8-8AEC-B312AB4C5277}" type="presParOf" srcId="{5778E6F3-EDCA-4CF4-844B-6C7842B4C996}" destId="{7F5E5506-989F-478F-A210-499D4ABA7E09}" srcOrd="1" destOrd="0" presId="urn:microsoft.com/office/officeart/2005/8/layout/process1"/>
    <dgm:cxn modelId="{E3FE08E9-028D-4BA0-9B64-1261FBB83D16}" type="presParOf" srcId="{7F5E5506-989F-478F-A210-499D4ABA7E09}" destId="{4642F136-F1CD-4659-825D-1F36012724A3}" srcOrd="0" destOrd="0" presId="urn:microsoft.com/office/officeart/2005/8/layout/process1"/>
    <dgm:cxn modelId="{EFB5CE6B-2F6E-4700-A679-B0C1E583A9F6}" type="presParOf" srcId="{5778E6F3-EDCA-4CF4-844B-6C7842B4C996}" destId="{F0CD0BA7-7565-4EB2-9E2F-CDC3ACD6F4AC}" srcOrd="2" destOrd="0" presId="urn:microsoft.com/office/officeart/2005/8/layout/process1"/>
    <dgm:cxn modelId="{20FE0474-2F78-4616-A172-E396EA842977}" type="presParOf" srcId="{5778E6F3-EDCA-4CF4-844B-6C7842B4C996}" destId="{AD4B5C18-CCDB-45E8-BB77-9FBBD3F7AB50}" srcOrd="3" destOrd="0" presId="urn:microsoft.com/office/officeart/2005/8/layout/process1"/>
    <dgm:cxn modelId="{1F3138A6-A4ED-4082-B56E-A6CCDA75F58B}" type="presParOf" srcId="{AD4B5C18-CCDB-45E8-BB77-9FBBD3F7AB50}" destId="{60884B1B-7895-4D93-84D9-BE6F9F078D83}" srcOrd="0" destOrd="0" presId="urn:microsoft.com/office/officeart/2005/8/layout/process1"/>
    <dgm:cxn modelId="{1BCBEEB2-F26C-42A1-99A5-3032DB7568A3}" type="presParOf" srcId="{5778E6F3-EDCA-4CF4-844B-6C7842B4C996}" destId="{FFF59A67-E103-46D0-8320-A9EBF966F3F9}" srcOrd="4" destOrd="0" presId="urn:microsoft.com/office/officeart/2005/8/layout/process1"/>
    <dgm:cxn modelId="{7119982D-19CB-4FC0-A5D5-B05DE8094E22}" type="presParOf" srcId="{5778E6F3-EDCA-4CF4-844B-6C7842B4C996}" destId="{65439279-A5DF-4D74-A460-F48E23E162DF}" srcOrd="5" destOrd="0" presId="urn:microsoft.com/office/officeart/2005/8/layout/process1"/>
    <dgm:cxn modelId="{D5846CD0-4E08-4A21-9436-0C157B3EA763}" type="presParOf" srcId="{65439279-A5DF-4D74-A460-F48E23E162DF}" destId="{A87F3CB8-A9E0-4214-A6CA-3731CCCE37B5}" srcOrd="0" destOrd="0" presId="urn:microsoft.com/office/officeart/2005/8/layout/process1"/>
    <dgm:cxn modelId="{33929113-B68B-4D78-B69C-5E06F22AEA4E}" type="presParOf" srcId="{5778E6F3-EDCA-4CF4-844B-6C7842B4C996}" destId="{463D3093-8DB9-47FB-B7FE-81963963D245}"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B91AD20-CFA6-4D8C-8A0D-D7C4E4F6CDF0}" type="doc">
      <dgm:prSet loTypeId="urn:microsoft.com/office/officeart/2005/8/layout/hierarchy2" loCatId="hierarchy" qsTypeId="urn:microsoft.com/office/officeart/2005/8/quickstyle/simple4" qsCatId="simple" csTypeId="urn:microsoft.com/office/officeart/2005/8/colors/accent1_4" csCatId="accent1" phldr="1"/>
      <dgm:spPr/>
      <dgm:t>
        <a:bodyPr/>
        <a:lstStyle/>
        <a:p>
          <a:endParaRPr lang="ru-RU"/>
        </a:p>
      </dgm:t>
    </dgm:pt>
    <dgm:pt modelId="{60A603AF-9396-4492-B1A3-C1EA53ED64E9}">
      <dgm:prSet phldrT="[Текст]" custT="1"/>
      <dgm:spPr/>
      <dgm:t>
        <a:bodyPr/>
        <a:lstStyle/>
        <a:p>
          <a:r>
            <a:rPr lang="ru-RU" sz="1000" dirty="0">
              <a:latin typeface="Arial" pitchFamily="34" charset="0"/>
              <a:cs typeface="Arial" pitchFamily="34" charset="0"/>
            </a:rPr>
            <a:t>Расчет НМЦК в сфере строительства по 841/</a:t>
          </a:r>
          <a:r>
            <a:rPr lang="ru-RU" sz="1000" dirty="0" err="1">
              <a:latin typeface="Arial" pitchFamily="34" charset="0"/>
              <a:cs typeface="Arial" pitchFamily="34" charset="0"/>
            </a:rPr>
            <a:t>пр</a:t>
          </a:r>
          <a:endParaRPr lang="ru-RU" sz="1000" dirty="0">
            <a:latin typeface="Arial" pitchFamily="34" charset="0"/>
            <a:cs typeface="Arial" pitchFamily="34" charset="0"/>
          </a:endParaRPr>
        </a:p>
      </dgm:t>
    </dgm:pt>
    <dgm:pt modelId="{542E548E-1E62-440F-9E70-641460D8BB6E}" type="parTrans" cxnId="{158EAE9F-0566-44DE-96DE-7DC0532BE4DF}">
      <dgm:prSet/>
      <dgm:spPr/>
      <dgm:t>
        <a:bodyPr/>
        <a:lstStyle/>
        <a:p>
          <a:endParaRPr lang="ru-RU" sz="1000">
            <a:latin typeface="Arial" pitchFamily="34" charset="0"/>
            <a:cs typeface="Arial" pitchFamily="34" charset="0"/>
          </a:endParaRPr>
        </a:p>
      </dgm:t>
    </dgm:pt>
    <dgm:pt modelId="{F8BFDA10-C498-47E7-AE8A-91BFA458C380}" type="sibTrans" cxnId="{158EAE9F-0566-44DE-96DE-7DC0532BE4DF}">
      <dgm:prSet/>
      <dgm:spPr/>
      <dgm:t>
        <a:bodyPr/>
        <a:lstStyle/>
        <a:p>
          <a:endParaRPr lang="ru-RU" sz="1000">
            <a:latin typeface="Arial" pitchFamily="34" charset="0"/>
            <a:cs typeface="Arial" pitchFamily="34" charset="0"/>
          </a:endParaRPr>
        </a:p>
      </dgm:t>
    </dgm:pt>
    <dgm:pt modelId="{C28185B2-A399-416F-8FD6-616E5EF6A466}">
      <dgm:prSet phldrT="[Текст]" custT="1"/>
      <dgm:spPr/>
      <dgm:t>
        <a:bodyPr/>
        <a:lstStyle/>
        <a:p>
          <a:r>
            <a:rPr lang="en-US" sz="1000" b="0" dirty="0">
              <a:latin typeface="Arial" pitchFamily="34" charset="0"/>
              <a:cs typeface="Arial" pitchFamily="34" charset="0"/>
            </a:rPr>
            <a:t>I. </a:t>
          </a:r>
          <a:r>
            <a:rPr lang="ru-RU" sz="1000" b="0" dirty="0">
              <a:latin typeface="Arial" pitchFamily="34" charset="0"/>
              <a:cs typeface="Arial" pitchFamily="34" charset="0"/>
            </a:rPr>
            <a:t>при осуществлении закупок для выполнения инженерных изысканиям для подготовки проектной документации</a:t>
          </a:r>
          <a:endParaRPr lang="ru-RU" sz="1000" dirty="0">
            <a:latin typeface="Arial" pitchFamily="34" charset="0"/>
            <a:cs typeface="Arial" pitchFamily="34" charset="0"/>
          </a:endParaRPr>
        </a:p>
      </dgm:t>
    </dgm:pt>
    <dgm:pt modelId="{D6C3697D-2BFE-415A-A3BD-82D6B09145CF}" type="parTrans" cxnId="{5F7CC43F-D79F-4DF5-8AF5-841B22CE1BAF}">
      <dgm:prSet custT="1"/>
      <dgm:spPr/>
      <dgm:t>
        <a:bodyPr/>
        <a:lstStyle/>
        <a:p>
          <a:endParaRPr lang="ru-RU" sz="1000">
            <a:latin typeface="Arial" pitchFamily="34" charset="0"/>
            <a:cs typeface="Arial" pitchFamily="34" charset="0"/>
          </a:endParaRPr>
        </a:p>
      </dgm:t>
    </dgm:pt>
    <dgm:pt modelId="{FFCF4B79-C3C3-4987-AA0E-CCDB8622AF14}" type="sibTrans" cxnId="{5F7CC43F-D79F-4DF5-8AF5-841B22CE1BAF}">
      <dgm:prSet/>
      <dgm:spPr/>
      <dgm:t>
        <a:bodyPr/>
        <a:lstStyle/>
        <a:p>
          <a:endParaRPr lang="ru-RU" sz="1000">
            <a:latin typeface="Arial" pitchFamily="34" charset="0"/>
            <a:cs typeface="Arial" pitchFamily="34" charset="0"/>
          </a:endParaRPr>
        </a:p>
      </dgm:t>
    </dgm:pt>
    <dgm:pt modelId="{3957FE30-6810-44C6-9503-EC07B0EB3530}">
      <dgm:prSet phldrT="[Текст]" custT="1"/>
      <dgm:spPr/>
      <dgm:t>
        <a:bodyPr/>
        <a:lstStyle/>
        <a:p>
          <a:r>
            <a:rPr lang="en-US" sz="1000" b="0" i="0" dirty="0">
              <a:latin typeface="Arial" pitchFamily="34" charset="0"/>
              <a:cs typeface="Arial" pitchFamily="34" charset="0"/>
            </a:rPr>
            <a:t>II. </a:t>
          </a:r>
          <a:r>
            <a:rPr lang="ru-RU" sz="1000" b="0" i="0" dirty="0">
              <a:latin typeface="Arial" pitchFamily="34" charset="0"/>
              <a:cs typeface="Arial" pitchFamily="34" charset="0"/>
            </a:rPr>
            <a:t>при осуществлении закупок для выполнения подготовки проектной документации</a:t>
          </a:r>
          <a:endParaRPr lang="ru-RU" sz="1000" dirty="0">
            <a:latin typeface="Arial" pitchFamily="34" charset="0"/>
            <a:cs typeface="Arial" pitchFamily="34" charset="0"/>
          </a:endParaRPr>
        </a:p>
      </dgm:t>
    </dgm:pt>
    <dgm:pt modelId="{990D4843-C3C3-4BAA-9713-75896D4AF144}" type="parTrans" cxnId="{78B42BD3-6970-425D-8A58-415CA7C32D6E}">
      <dgm:prSet custT="1"/>
      <dgm:spPr/>
      <dgm:t>
        <a:bodyPr/>
        <a:lstStyle/>
        <a:p>
          <a:endParaRPr lang="ru-RU" sz="1000">
            <a:latin typeface="Arial" pitchFamily="34" charset="0"/>
            <a:cs typeface="Arial" pitchFamily="34" charset="0"/>
          </a:endParaRPr>
        </a:p>
      </dgm:t>
    </dgm:pt>
    <dgm:pt modelId="{9F6B20B7-8366-48B2-8962-8CEDAA201532}" type="sibTrans" cxnId="{78B42BD3-6970-425D-8A58-415CA7C32D6E}">
      <dgm:prSet/>
      <dgm:spPr/>
      <dgm:t>
        <a:bodyPr/>
        <a:lstStyle/>
        <a:p>
          <a:endParaRPr lang="ru-RU" sz="1000">
            <a:latin typeface="Arial" pitchFamily="34" charset="0"/>
            <a:cs typeface="Arial" pitchFamily="34" charset="0"/>
          </a:endParaRPr>
        </a:p>
      </dgm:t>
    </dgm:pt>
    <dgm:pt modelId="{D80DA1B1-EFDD-440E-BE1B-7BB273630722}">
      <dgm:prSet phldrT="[Текст]" custT="1"/>
      <dgm:spPr/>
      <dgm:t>
        <a:bodyPr/>
        <a:lstStyle/>
        <a:p>
          <a:r>
            <a:rPr lang="en-US" sz="1000" b="0" i="0" dirty="0">
              <a:latin typeface="Arial" pitchFamily="34" charset="0"/>
              <a:cs typeface="Arial" pitchFamily="34" charset="0"/>
            </a:rPr>
            <a:t>III. </a:t>
          </a:r>
          <a:r>
            <a:rPr lang="ru-RU" sz="1000" b="0" i="0" dirty="0">
              <a:latin typeface="Arial" pitchFamily="34" charset="0"/>
              <a:cs typeface="Arial" pitchFamily="34" charset="0"/>
            </a:rPr>
            <a:t>при осуществлении закупок подрядных работ по строительству (реконструкции, капитальному ремонту, сносу, сохранению объектов культурного наследия)</a:t>
          </a:r>
          <a:endParaRPr lang="ru-RU" sz="1000" dirty="0">
            <a:latin typeface="Arial" pitchFamily="34" charset="0"/>
            <a:cs typeface="Arial" pitchFamily="34" charset="0"/>
          </a:endParaRPr>
        </a:p>
      </dgm:t>
    </dgm:pt>
    <dgm:pt modelId="{ADC3C9AC-52B4-4279-83BA-78BE84ACE86D}" type="parTrans" cxnId="{8F85C0E9-93C2-42F1-A0BE-D00DE8156C67}">
      <dgm:prSet custT="1"/>
      <dgm:spPr/>
      <dgm:t>
        <a:bodyPr/>
        <a:lstStyle/>
        <a:p>
          <a:endParaRPr lang="ru-RU" sz="1000">
            <a:latin typeface="Arial" pitchFamily="34" charset="0"/>
            <a:cs typeface="Arial" pitchFamily="34" charset="0"/>
          </a:endParaRPr>
        </a:p>
      </dgm:t>
    </dgm:pt>
    <dgm:pt modelId="{9A777566-41A0-41C6-B11E-3486768D8966}" type="sibTrans" cxnId="{8F85C0E9-93C2-42F1-A0BE-D00DE8156C67}">
      <dgm:prSet/>
      <dgm:spPr/>
      <dgm:t>
        <a:bodyPr/>
        <a:lstStyle/>
        <a:p>
          <a:endParaRPr lang="ru-RU" sz="1000">
            <a:latin typeface="Arial" pitchFamily="34" charset="0"/>
            <a:cs typeface="Arial" pitchFamily="34" charset="0"/>
          </a:endParaRPr>
        </a:p>
      </dgm:t>
    </dgm:pt>
    <dgm:pt modelId="{304DB6B8-D8FA-4E0D-8F3A-99BC782D622D}">
      <dgm:prSet phldrT="[Текст]" custT="1"/>
      <dgm:spPr/>
      <dgm:t>
        <a:bodyPr/>
        <a:lstStyle/>
        <a:p>
          <a:r>
            <a:rPr lang="en-US" sz="1000" b="0" i="0" dirty="0">
              <a:latin typeface="Arial" pitchFamily="34" charset="0"/>
              <a:cs typeface="Arial" pitchFamily="34" charset="0"/>
            </a:rPr>
            <a:t>IV. </a:t>
          </a:r>
          <a:r>
            <a:rPr lang="ru-RU" sz="1000" b="0" i="0" dirty="0">
              <a:latin typeface="Arial" pitchFamily="34" charset="0"/>
              <a:cs typeface="Arial" pitchFamily="34" charset="0"/>
            </a:rPr>
            <a:t>при осуществлении закупок услуг по исполнению функций технического заказчика</a:t>
          </a:r>
          <a:endParaRPr lang="ru-RU" sz="1000" dirty="0">
            <a:latin typeface="Arial" pitchFamily="34" charset="0"/>
            <a:cs typeface="Arial" pitchFamily="34" charset="0"/>
          </a:endParaRPr>
        </a:p>
      </dgm:t>
    </dgm:pt>
    <dgm:pt modelId="{4293E17C-2DCC-4436-B6C1-23B922BD8A1B}" type="parTrans" cxnId="{A48EDCCF-080D-4709-BE4E-6A11A3D51499}">
      <dgm:prSet custT="1"/>
      <dgm:spPr/>
      <dgm:t>
        <a:bodyPr/>
        <a:lstStyle/>
        <a:p>
          <a:endParaRPr lang="ru-RU" sz="1000">
            <a:latin typeface="Arial" pitchFamily="34" charset="0"/>
            <a:cs typeface="Arial" pitchFamily="34" charset="0"/>
          </a:endParaRPr>
        </a:p>
      </dgm:t>
    </dgm:pt>
    <dgm:pt modelId="{20FA83A1-0A27-4CCE-A90E-FE6EE858476D}" type="sibTrans" cxnId="{A48EDCCF-080D-4709-BE4E-6A11A3D51499}">
      <dgm:prSet/>
      <dgm:spPr/>
      <dgm:t>
        <a:bodyPr/>
        <a:lstStyle/>
        <a:p>
          <a:endParaRPr lang="ru-RU" sz="1000">
            <a:latin typeface="Arial" pitchFamily="34" charset="0"/>
            <a:cs typeface="Arial" pitchFamily="34" charset="0"/>
          </a:endParaRPr>
        </a:p>
      </dgm:t>
    </dgm:pt>
    <dgm:pt modelId="{43F2F5FD-A63E-406C-AD38-B612B84BD596}" type="pres">
      <dgm:prSet presAssocID="{4B91AD20-CFA6-4D8C-8A0D-D7C4E4F6CDF0}" presName="diagram" presStyleCnt="0">
        <dgm:presLayoutVars>
          <dgm:chPref val="1"/>
          <dgm:dir/>
          <dgm:animOne val="branch"/>
          <dgm:animLvl val="lvl"/>
          <dgm:resizeHandles val="exact"/>
        </dgm:presLayoutVars>
      </dgm:prSet>
      <dgm:spPr/>
    </dgm:pt>
    <dgm:pt modelId="{707CBF3A-C490-4809-8ED7-663F661FBB04}" type="pres">
      <dgm:prSet presAssocID="{60A603AF-9396-4492-B1A3-C1EA53ED64E9}" presName="root1" presStyleCnt="0"/>
      <dgm:spPr/>
    </dgm:pt>
    <dgm:pt modelId="{3DC8B38E-A654-4D00-8E1D-5CC03D3AF52A}" type="pres">
      <dgm:prSet presAssocID="{60A603AF-9396-4492-B1A3-C1EA53ED64E9}" presName="LevelOneTextNode" presStyleLbl="node0" presStyleIdx="0" presStyleCnt="1" custScaleX="116630" custScaleY="67985">
        <dgm:presLayoutVars>
          <dgm:chPref val="3"/>
        </dgm:presLayoutVars>
      </dgm:prSet>
      <dgm:spPr/>
    </dgm:pt>
    <dgm:pt modelId="{9567F6D7-45AC-4B52-B797-F1AE70CBC377}" type="pres">
      <dgm:prSet presAssocID="{60A603AF-9396-4492-B1A3-C1EA53ED64E9}" presName="level2hierChild" presStyleCnt="0"/>
      <dgm:spPr/>
    </dgm:pt>
    <dgm:pt modelId="{76F4826F-A3CC-475A-AEC1-08F3AA75AF73}" type="pres">
      <dgm:prSet presAssocID="{D6C3697D-2BFE-415A-A3BD-82D6B09145CF}" presName="conn2-1" presStyleLbl="parChTrans1D2" presStyleIdx="0" presStyleCnt="4"/>
      <dgm:spPr/>
    </dgm:pt>
    <dgm:pt modelId="{010B288F-2217-41BA-9376-604D3E5C6A06}" type="pres">
      <dgm:prSet presAssocID="{D6C3697D-2BFE-415A-A3BD-82D6B09145CF}" presName="connTx" presStyleLbl="parChTrans1D2" presStyleIdx="0" presStyleCnt="4"/>
      <dgm:spPr/>
    </dgm:pt>
    <dgm:pt modelId="{E4E849C2-E1F0-4EC9-A1F7-5789E8727861}" type="pres">
      <dgm:prSet presAssocID="{C28185B2-A399-416F-8FD6-616E5EF6A466}" presName="root2" presStyleCnt="0"/>
      <dgm:spPr/>
    </dgm:pt>
    <dgm:pt modelId="{E7110DE4-5E73-4356-8D5B-FFEAEC9BE8F4}" type="pres">
      <dgm:prSet presAssocID="{C28185B2-A399-416F-8FD6-616E5EF6A466}" presName="LevelTwoTextNode" presStyleLbl="node2" presStyleIdx="0" presStyleCnt="4" custScaleX="166231">
        <dgm:presLayoutVars>
          <dgm:chPref val="3"/>
        </dgm:presLayoutVars>
      </dgm:prSet>
      <dgm:spPr/>
    </dgm:pt>
    <dgm:pt modelId="{AEF9A53D-FE8C-4664-8E68-101CF2B1E453}" type="pres">
      <dgm:prSet presAssocID="{C28185B2-A399-416F-8FD6-616E5EF6A466}" presName="level3hierChild" presStyleCnt="0"/>
      <dgm:spPr/>
    </dgm:pt>
    <dgm:pt modelId="{00C26835-7044-4D76-9FD3-19A85DD84382}" type="pres">
      <dgm:prSet presAssocID="{990D4843-C3C3-4BAA-9713-75896D4AF144}" presName="conn2-1" presStyleLbl="parChTrans1D2" presStyleIdx="1" presStyleCnt="4"/>
      <dgm:spPr/>
    </dgm:pt>
    <dgm:pt modelId="{77357A96-2AD1-4B59-89C5-E6C462FD5804}" type="pres">
      <dgm:prSet presAssocID="{990D4843-C3C3-4BAA-9713-75896D4AF144}" presName="connTx" presStyleLbl="parChTrans1D2" presStyleIdx="1" presStyleCnt="4"/>
      <dgm:spPr/>
    </dgm:pt>
    <dgm:pt modelId="{0890E2F7-7706-498F-8550-2621D9FCA1FE}" type="pres">
      <dgm:prSet presAssocID="{3957FE30-6810-44C6-9503-EC07B0EB3530}" presName="root2" presStyleCnt="0"/>
      <dgm:spPr/>
    </dgm:pt>
    <dgm:pt modelId="{5DC5B59D-BB27-4D85-8A1D-89711CA50612}" type="pres">
      <dgm:prSet presAssocID="{3957FE30-6810-44C6-9503-EC07B0EB3530}" presName="LevelTwoTextNode" presStyleLbl="node2" presStyleIdx="1" presStyleCnt="4" custScaleX="166370">
        <dgm:presLayoutVars>
          <dgm:chPref val="3"/>
        </dgm:presLayoutVars>
      </dgm:prSet>
      <dgm:spPr/>
    </dgm:pt>
    <dgm:pt modelId="{0101B8B8-E43B-4EA9-9B4D-A7E0046FD774}" type="pres">
      <dgm:prSet presAssocID="{3957FE30-6810-44C6-9503-EC07B0EB3530}" presName="level3hierChild" presStyleCnt="0"/>
      <dgm:spPr/>
    </dgm:pt>
    <dgm:pt modelId="{E85DC207-843E-4FEE-922B-F8A34E61FBF3}" type="pres">
      <dgm:prSet presAssocID="{ADC3C9AC-52B4-4279-83BA-78BE84ACE86D}" presName="conn2-1" presStyleLbl="parChTrans1D2" presStyleIdx="2" presStyleCnt="4"/>
      <dgm:spPr/>
    </dgm:pt>
    <dgm:pt modelId="{08D64FCF-D335-4E61-98CE-DB23355868A7}" type="pres">
      <dgm:prSet presAssocID="{ADC3C9AC-52B4-4279-83BA-78BE84ACE86D}" presName="connTx" presStyleLbl="parChTrans1D2" presStyleIdx="2" presStyleCnt="4"/>
      <dgm:spPr/>
    </dgm:pt>
    <dgm:pt modelId="{97CF484E-BD2B-4A68-ABB3-1630A4D20811}" type="pres">
      <dgm:prSet presAssocID="{D80DA1B1-EFDD-440E-BE1B-7BB273630722}" presName="root2" presStyleCnt="0"/>
      <dgm:spPr/>
    </dgm:pt>
    <dgm:pt modelId="{CBE84707-C44D-449B-97CF-D06CCDA6F163}" type="pres">
      <dgm:prSet presAssocID="{D80DA1B1-EFDD-440E-BE1B-7BB273630722}" presName="LevelTwoTextNode" presStyleLbl="node2" presStyleIdx="2" presStyleCnt="4" custScaleX="165932">
        <dgm:presLayoutVars>
          <dgm:chPref val="3"/>
        </dgm:presLayoutVars>
      </dgm:prSet>
      <dgm:spPr/>
    </dgm:pt>
    <dgm:pt modelId="{3D63179E-57E1-4798-AE13-552F2282E13A}" type="pres">
      <dgm:prSet presAssocID="{D80DA1B1-EFDD-440E-BE1B-7BB273630722}" presName="level3hierChild" presStyleCnt="0"/>
      <dgm:spPr/>
    </dgm:pt>
    <dgm:pt modelId="{5CB4CC64-0A4F-428C-9FE5-AD1D2C5638E2}" type="pres">
      <dgm:prSet presAssocID="{4293E17C-2DCC-4436-B6C1-23B922BD8A1B}" presName="conn2-1" presStyleLbl="parChTrans1D2" presStyleIdx="3" presStyleCnt="4"/>
      <dgm:spPr/>
    </dgm:pt>
    <dgm:pt modelId="{587EA021-4831-4B3E-8B84-8CD27121F24F}" type="pres">
      <dgm:prSet presAssocID="{4293E17C-2DCC-4436-B6C1-23B922BD8A1B}" presName="connTx" presStyleLbl="parChTrans1D2" presStyleIdx="3" presStyleCnt="4"/>
      <dgm:spPr/>
    </dgm:pt>
    <dgm:pt modelId="{41AF0AA7-DFB5-49A1-B03F-9F82A455D303}" type="pres">
      <dgm:prSet presAssocID="{304DB6B8-D8FA-4E0D-8F3A-99BC782D622D}" presName="root2" presStyleCnt="0"/>
      <dgm:spPr/>
    </dgm:pt>
    <dgm:pt modelId="{C30520ED-FD99-46F7-A83E-715E6D2FA1C1}" type="pres">
      <dgm:prSet presAssocID="{304DB6B8-D8FA-4E0D-8F3A-99BC782D622D}" presName="LevelTwoTextNode" presStyleLbl="node2" presStyleIdx="3" presStyleCnt="4" custScaleX="168459" custScaleY="99438">
        <dgm:presLayoutVars>
          <dgm:chPref val="3"/>
        </dgm:presLayoutVars>
      </dgm:prSet>
      <dgm:spPr/>
    </dgm:pt>
    <dgm:pt modelId="{0422F897-C995-4922-97EE-410555A74C6D}" type="pres">
      <dgm:prSet presAssocID="{304DB6B8-D8FA-4E0D-8F3A-99BC782D622D}" presName="level3hierChild" presStyleCnt="0"/>
      <dgm:spPr/>
    </dgm:pt>
  </dgm:ptLst>
  <dgm:cxnLst>
    <dgm:cxn modelId="{2D486A00-8057-43DD-B8E2-C1F7B86A1D01}" type="presOf" srcId="{D6C3697D-2BFE-415A-A3BD-82D6B09145CF}" destId="{76F4826F-A3CC-475A-AEC1-08F3AA75AF73}" srcOrd="0" destOrd="0" presId="urn:microsoft.com/office/officeart/2005/8/layout/hierarchy2"/>
    <dgm:cxn modelId="{B2462F20-4B41-473F-9F89-C0C619868771}" type="presOf" srcId="{ADC3C9AC-52B4-4279-83BA-78BE84ACE86D}" destId="{E85DC207-843E-4FEE-922B-F8A34E61FBF3}" srcOrd="0" destOrd="0" presId="urn:microsoft.com/office/officeart/2005/8/layout/hierarchy2"/>
    <dgm:cxn modelId="{B12A6B22-4F2B-41E3-9024-7678DEA48C25}" type="presOf" srcId="{4B91AD20-CFA6-4D8C-8A0D-D7C4E4F6CDF0}" destId="{43F2F5FD-A63E-406C-AD38-B612B84BD596}" srcOrd="0" destOrd="0" presId="urn:microsoft.com/office/officeart/2005/8/layout/hierarchy2"/>
    <dgm:cxn modelId="{67903030-3E5F-4F7D-B8CD-8226E13EA319}" type="presOf" srcId="{4293E17C-2DCC-4436-B6C1-23B922BD8A1B}" destId="{5CB4CC64-0A4F-428C-9FE5-AD1D2C5638E2}" srcOrd="0" destOrd="0" presId="urn:microsoft.com/office/officeart/2005/8/layout/hierarchy2"/>
    <dgm:cxn modelId="{355AD133-D184-4CB6-B955-A8D556ED7C1A}" type="presOf" srcId="{990D4843-C3C3-4BAA-9713-75896D4AF144}" destId="{77357A96-2AD1-4B59-89C5-E6C462FD5804}" srcOrd="1" destOrd="0" presId="urn:microsoft.com/office/officeart/2005/8/layout/hierarchy2"/>
    <dgm:cxn modelId="{5F7CC43F-D79F-4DF5-8AF5-841B22CE1BAF}" srcId="{60A603AF-9396-4492-B1A3-C1EA53ED64E9}" destId="{C28185B2-A399-416F-8FD6-616E5EF6A466}" srcOrd="0" destOrd="0" parTransId="{D6C3697D-2BFE-415A-A3BD-82D6B09145CF}" sibTransId="{FFCF4B79-C3C3-4987-AA0E-CCDB8622AF14}"/>
    <dgm:cxn modelId="{369E0843-49C9-4E3E-872F-18FC2F9378FB}" type="presOf" srcId="{D80DA1B1-EFDD-440E-BE1B-7BB273630722}" destId="{CBE84707-C44D-449B-97CF-D06CCDA6F163}" srcOrd="0" destOrd="0" presId="urn:microsoft.com/office/officeart/2005/8/layout/hierarchy2"/>
    <dgm:cxn modelId="{46002C63-E620-447E-86C4-7858C457D563}" type="presOf" srcId="{C28185B2-A399-416F-8FD6-616E5EF6A466}" destId="{E7110DE4-5E73-4356-8D5B-FFEAEC9BE8F4}" srcOrd="0" destOrd="0" presId="urn:microsoft.com/office/officeart/2005/8/layout/hierarchy2"/>
    <dgm:cxn modelId="{B9A4EE7D-9ADA-420E-8B13-34320A1989DA}" type="presOf" srcId="{990D4843-C3C3-4BAA-9713-75896D4AF144}" destId="{00C26835-7044-4D76-9FD3-19A85DD84382}" srcOrd="0" destOrd="0" presId="urn:microsoft.com/office/officeart/2005/8/layout/hierarchy2"/>
    <dgm:cxn modelId="{99D38492-2375-4711-A6F6-C56C4E616FB3}" type="presOf" srcId="{304DB6B8-D8FA-4E0D-8F3A-99BC782D622D}" destId="{C30520ED-FD99-46F7-A83E-715E6D2FA1C1}" srcOrd="0" destOrd="0" presId="urn:microsoft.com/office/officeart/2005/8/layout/hierarchy2"/>
    <dgm:cxn modelId="{F7F34A96-4A9B-44A9-8FAF-F06778E2C98D}" type="presOf" srcId="{D6C3697D-2BFE-415A-A3BD-82D6B09145CF}" destId="{010B288F-2217-41BA-9376-604D3E5C6A06}" srcOrd="1" destOrd="0" presId="urn:microsoft.com/office/officeart/2005/8/layout/hierarchy2"/>
    <dgm:cxn modelId="{158EAE9F-0566-44DE-96DE-7DC0532BE4DF}" srcId="{4B91AD20-CFA6-4D8C-8A0D-D7C4E4F6CDF0}" destId="{60A603AF-9396-4492-B1A3-C1EA53ED64E9}" srcOrd="0" destOrd="0" parTransId="{542E548E-1E62-440F-9E70-641460D8BB6E}" sibTransId="{F8BFDA10-C498-47E7-AE8A-91BFA458C380}"/>
    <dgm:cxn modelId="{206D33A6-328D-4F3A-BD85-FBC551D251D1}" type="presOf" srcId="{3957FE30-6810-44C6-9503-EC07B0EB3530}" destId="{5DC5B59D-BB27-4D85-8A1D-89711CA50612}" srcOrd="0" destOrd="0" presId="urn:microsoft.com/office/officeart/2005/8/layout/hierarchy2"/>
    <dgm:cxn modelId="{CDC91FB1-09F1-4065-98E0-388AFD61464E}" type="presOf" srcId="{ADC3C9AC-52B4-4279-83BA-78BE84ACE86D}" destId="{08D64FCF-D335-4E61-98CE-DB23355868A7}" srcOrd="1" destOrd="0" presId="urn:microsoft.com/office/officeart/2005/8/layout/hierarchy2"/>
    <dgm:cxn modelId="{A48EDCCF-080D-4709-BE4E-6A11A3D51499}" srcId="{60A603AF-9396-4492-B1A3-C1EA53ED64E9}" destId="{304DB6B8-D8FA-4E0D-8F3A-99BC782D622D}" srcOrd="3" destOrd="0" parTransId="{4293E17C-2DCC-4436-B6C1-23B922BD8A1B}" sibTransId="{20FA83A1-0A27-4CCE-A90E-FE6EE858476D}"/>
    <dgm:cxn modelId="{78B42BD3-6970-425D-8A58-415CA7C32D6E}" srcId="{60A603AF-9396-4492-B1A3-C1EA53ED64E9}" destId="{3957FE30-6810-44C6-9503-EC07B0EB3530}" srcOrd="1" destOrd="0" parTransId="{990D4843-C3C3-4BAA-9713-75896D4AF144}" sibTransId="{9F6B20B7-8366-48B2-8962-8CEDAA201532}"/>
    <dgm:cxn modelId="{8F85C0E9-93C2-42F1-A0BE-D00DE8156C67}" srcId="{60A603AF-9396-4492-B1A3-C1EA53ED64E9}" destId="{D80DA1B1-EFDD-440E-BE1B-7BB273630722}" srcOrd="2" destOrd="0" parTransId="{ADC3C9AC-52B4-4279-83BA-78BE84ACE86D}" sibTransId="{9A777566-41A0-41C6-B11E-3486768D8966}"/>
    <dgm:cxn modelId="{141241EA-E745-4870-8C42-674D2AC3C93C}" type="presOf" srcId="{4293E17C-2DCC-4436-B6C1-23B922BD8A1B}" destId="{587EA021-4831-4B3E-8B84-8CD27121F24F}" srcOrd="1" destOrd="0" presId="urn:microsoft.com/office/officeart/2005/8/layout/hierarchy2"/>
    <dgm:cxn modelId="{1E1BC8F6-14F1-4BB9-9775-E1D1BDE7AE8F}" type="presOf" srcId="{60A603AF-9396-4492-B1A3-C1EA53ED64E9}" destId="{3DC8B38E-A654-4D00-8E1D-5CC03D3AF52A}" srcOrd="0" destOrd="0" presId="urn:microsoft.com/office/officeart/2005/8/layout/hierarchy2"/>
    <dgm:cxn modelId="{79D95120-20CE-4B26-98E5-DC008F5A51C1}" type="presParOf" srcId="{43F2F5FD-A63E-406C-AD38-B612B84BD596}" destId="{707CBF3A-C490-4809-8ED7-663F661FBB04}" srcOrd="0" destOrd="0" presId="urn:microsoft.com/office/officeart/2005/8/layout/hierarchy2"/>
    <dgm:cxn modelId="{34731E9B-C2E9-4969-8264-8B4FD28B2EE4}" type="presParOf" srcId="{707CBF3A-C490-4809-8ED7-663F661FBB04}" destId="{3DC8B38E-A654-4D00-8E1D-5CC03D3AF52A}" srcOrd="0" destOrd="0" presId="urn:microsoft.com/office/officeart/2005/8/layout/hierarchy2"/>
    <dgm:cxn modelId="{93D26D98-6347-4EB2-8125-837C85D6BA97}" type="presParOf" srcId="{707CBF3A-C490-4809-8ED7-663F661FBB04}" destId="{9567F6D7-45AC-4B52-B797-F1AE70CBC377}" srcOrd="1" destOrd="0" presId="urn:microsoft.com/office/officeart/2005/8/layout/hierarchy2"/>
    <dgm:cxn modelId="{F42CF701-EB39-4AB5-99A0-7A860626A01A}" type="presParOf" srcId="{9567F6D7-45AC-4B52-B797-F1AE70CBC377}" destId="{76F4826F-A3CC-475A-AEC1-08F3AA75AF73}" srcOrd="0" destOrd="0" presId="urn:microsoft.com/office/officeart/2005/8/layout/hierarchy2"/>
    <dgm:cxn modelId="{CF1DB2AD-A4AF-4924-8510-BFA782445818}" type="presParOf" srcId="{76F4826F-A3CC-475A-AEC1-08F3AA75AF73}" destId="{010B288F-2217-41BA-9376-604D3E5C6A06}" srcOrd="0" destOrd="0" presId="urn:microsoft.com/office/officeart/2005/8/layout/hierarchy2"/>
    <dgm:cxn modelId="{08ADAD90-9AF0-460B-A8DB-C8386A1CA022}" type="presParOf" srcId="{9567F6D7-45AC-4B52-B797-F1AE70CBC377}" destId="{E4E849C2-E1F0-4EC9-A1F7-5789E8727861}" srcOrd="1" destOrd="0" presId="urn:microsoft.com/office/officeart/2005/8/layout/hierarchy2"/>
    <dgm:cxn modelId="{6A59F66B-E308-4C23-83C4-43DA70EA83A2}" type="presParOf" srcId="{E4E849C2-E1F0-4EC9-A1F7-5789E8727861}" destId="{E7110DE4-5E73-4356-8D5B-FFEAEC9BE8F4}" srcOrd="0" destOrd="0" presId="urn:microsoft.com/office/officeart/2005/8/layout/hierarchy2"/>
    <dgm:cxn modelId="{3567DC5D-2FBE-4D08-821D-AA28B320492D}" type="presParOf" srcId="{E4E849C2-E1F0-4EC9-A1F7-5789E8727861}" destId="{AEF9A53D-FE8C-4664-8E68-101CF2B1E453}" srcOrd="1" destOrd="0" presId="urn:microsoft.com/office/officeart/2005/8/layout/hierarchy2"/>
    <dgm:cxn modelId="{C158EDD4-4D89-491B-9242-3AAD17738C8C}" type="presParOf" srcId="{9567F6D7-45AC-4B52-B797-F1AE70CBC377}" destId="{00C26835-7044-4D76-9FD3-19A85DD84382}" srcOrd="2" destOrd="0" presId="urn:microsoft.com/office/officeart/2005/8/layout/hierarchy2"/>
    <dgm:cxn modelId="{B88A5B0C-80C2-499D-A23F-DB304D775009}" type="presParOf" srcId="{00C26835-7044-4D76-9FD3-19A85DD84382}" destId="{77357A96-2AD1-4B59-89C5-E6C462FD5804}" srcOrd="0" destOrd="0" presId="urn:microsoft.com/office/officeart/2005/8/layout/hierarchy2"/>
    <dgm:cxn modelId="{A839AB1E-BACD-4138-951E-BE3FDA7949D5}" type="presParOf" srcId="{9567F6D7-45AC-4B52-B797-F1AE70CBC377}" destId="{0890E2F7-7706-498F-8550-2621D9FCA1FE}" srcOrd="3" destOrd="0" presId="urn:microsoft.com/office/officeart/2005/8/layout/hierarchy2"/>
    <dgm:cxn modelId="{7EAE4073-EC00-4747-A7C0-F7787822F4EE}" type="presParOf" srcId="{0890E2F7-7706-498F-8550-2621D9FCA1FE}" destId="{5DC5B59D-BB27-4D85-8A1D-89711CA50612}" srcOrd="0" destOrd="0" presId="urn:microsoft.com/office/officeart/2005/8/layout/hierarchy2"/>
    <dgm:cxn modelId="{7114BC85-4E4F-4692-85C3-8ED347C987EF}" type="presParOf" srcId="{0890E2F7-7706-498F-8550-2621D9FCA1FE}" destId="{0101B8B8-E43B-4EA9-9B4D-A7E0046FD774}" srcOrd="1" destOrd="0" presId="urn:microsoft.com/office/officeart/2005/8/layout/hierarchy2"/>
    <dgm:cxn modelId="{622E8FFD-B414-4D08-830F-F50099CBF94A}" type="presParOf" srcId="{9567F6D7-45AC-4B52-B797-F1AE70CBC377}" destId="{E85DC207-843E-4FEE-922B-F8A34E61FBF3}" srcOrd="4" destOrd="0" presId="urn:microsoft.com/office/officeart/2005/8/layout/hierarchy2"/>
    <dgm:cxn modelId="{BE553993-B0A1-48F2-B182-EC20471FF066}" type="presParOf" srcId="{E85DC207-843E-4FEE-922B-F8A34E61FBF3}" destId="{08D64FCF-D335-4E61-98CE-DB23355868A7}" srcOrd="0" destOrd="0" presId="urn:microsoft.com/office/officeart/2005/8/layout/hierarchy2"/>
    <dgm:cxn modelId="{ABDB8959-AD4F-4FD4-8F4B-E8EC52CF4D49}" type="presParOf" srcId="{9567F6D7-45AC-4B52-B797-F1AE70CBC377}" destId="{97CF484E-BD2B-4A68-ABB3-1630A4D20811}" srcOrd="5" destOrd="0" presId="urn:microsoft.com/office/officeart/2005/8/layout/hierarchy2"/>
    <dgm:cxn modelId="{F3F052E6-E4E9-4414-A7A7-624AE0FFCECC}" type="presParOf" srcId="{97CF484E-BD2B-4A68-ABB3-1630A4D20811}" destId="{CBE84707-C44D-449B-97CF-D06CCDA6F163}" srcOrd="0" destOrd="0" presId="urn:microsoft.com/office/officeart/2005/8/layout/hierarchy2"/>
    <dgm:cxn modelId="{F4100469-1A2B-49B0-A58A-688FF800B09F}" type="presParOf" srcId="{97CF484E-BD2B-4A68-ABB3-1630A4D20811}" destId="{3D63179E-57E1-4798-AE13-552F2282E13A}" srcOrd="1" destOrd="0" presId="urn:microsoft.com/office/officeart/2005/8/layout/hierarchy2"/>
    <dgm:cxn modelId="{F9CAE433-260C-4BF9-A3B0-74489D5DE79E}" type="presParOf" srcId="{9567F6D7-45AC-4B52-B797-F1AE70CBC377}" destId="{5CB4CC64-0A4F-428C-9FE5-AD1D2C5638E2}" srcOrd="6" destOrd="0" presId="urn:microsoft.com/office/officeart/2005/8/layout/hierarchy2"/>
    <dgm:cxn modelId="{27EB43EA-03C6-4A35-83E5-7FF0E5EC0D29}" type="presParOf" srcId="{5CB4CC64-0A4F-428C-9FE5-AD1D2C5638E2}" destId="{587EA021-4831-4B3E-8B84-8CD27121F24F}" srcOrd="0" destOrd="0" presId="urn:microsoft.com/office/officeart/2005/8/layout/hierarchy2"/>
    <dgm:cxn modelId="{C50E5E48-AD0B-453A-81CF-5055DC2285B7}" type="presParOf" srcId="{9567F6D7-45AC-4B52-B797-F1AE70CBC377}" destId="{41AF0AA7-DFB5-49A1-B03F-9F82A455D303}" srcOrd="7" destOrd="0" presId="urn:microsoft.com/office/officeart/2005/8/layout/hierarchy2"/>
    <dgm:cxn modelId="{2451C750-A2EB-4844-98AA-1D8FEDFAE8E8}" type="presParOf" srcId="{41AF0AA7-DFB5-49A1-B03F-9F82A455D303}" destId="{C30520ED-FD99-46F7-A83E-715E6D2FA1C1}" srcOrd="0" destOrd="0" presId="urn:microsoft.com/office/officeart/2005/8/layout/hierarchy2"/>
    <dgm:cxn modelId="{FF451069-F08D-4BD9-82AC-85708029CE4C}" type="presParOf" srcId="{41AF0AA7-DFB5-49A1-B03F-9F82A455D303}" destId="{0422F897-C995-4922-97EE-410555A74C6D}"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B91AD20-CFA6-4D8C-8A0D-D7C4E4F6CDF0}" type="doc">
      <dgm:prSet loTypeId="urn:microsoft.com/office/officeart/2005/8/layout/hierarchy2" loCatId="hierarchy" qsTypeId="urn:microsoft.com/office/officeart/2005/8/quickstyle/simple4" qsCatId="simple" csTypeId="urn:microsoft.com/office/officeart/2005/8/colors/accent1_4" csCatId="accent1" phldr="1"/>
      <dgm:spPr/>
      <dgm:t>
        <a:bodyPr/>
        <a:lstStyle/>
        <a:p>
          <a:endParaRPr lang="ru-RU"/>
        </a:p>
      </dgm:t>
    </dgm:pt>
    <dgm:pt modelId="{60A603AF-9396-4492-B1A3-C1EA53ED64E9}">
      <dgm:prSet phldrT="[Текст]" custT="1"/>
      <dgm:spPr/>
      <dgm:t>
        <a:bodyPr/>
        <a:lstStyle/>
        <a:p>
          <a:r>
            <a:rPr lang="ru-RU" sz="1000" kern="1200" dirty="0">
              <a:latin typeface="Arial" pitchFamily="34" charset="0"/>
              <a:cs typeface="Arial" pitchFamily="34" charset="0"/>
            </a:rPr>
            <a:t>Расчет НМЦК по 175/</a:t>
          </a:r>
          <a:r>
            <a:rPr lang="ru-RU" sz="1000" kern="1200" dirty="0" err="1">
              <a:latin typeface="Arial" pitchFamily="34" charset="0"/>
              <a:cs typeface="Arial" pitchFamily="34" charset="0"/>
            </a:rPr>
            <a:t>пр</a:t>
          </a:r>
          <a:r>
            <a:rPr lang="ru-RU" sz="1000" kern="1200" dirty="0">
              <a:latin typeface="Arial" pitchFamily="34" charset="0"/>
              <a:cs typeface="Arial" pitchFamily="34" charset="0"/>
            </a:rPr>
            <a:t> без применения проектно-сметного метода </a:t>
          </a:r>
        </a:p>
      </dgm:t>
    </dgm:pt>
    <dgm:pt modelId="{542E548E-1E62-440F-9E70-641460D8BB6E}" type="parTrans" cxnId="{158EAE9F-0566-44DE-96DE-7DC0532BE4DF}">
      <dgm:prSet/>
      <dgm:spPr/>
      <dgm:t>
        <a:bodyPr/>
        <a:lstStyle/>
        <a:p>
          <a:endParaRPr lang="ru-RU" sz="1000">
            <a:latin typeface="Arial" pitchFamily="34" charset="0"/>
            <a:cs typeface="Arial" pitchFamily="34" charset="0"/>
          </a:endParaRPr>
        </a:p>
      </dgm:t>
    </dgm:pt>
    <dgm:pt modelId="{F8BFDA10-C498-47E7-AE8A-91BFA458C380}" type="sibTrans" cxnId="{158EAE9F-0566-44DE-96DE-7DC0532BE4DF}">
      <dgm:prSet/>
      <dgm:spPr/>
      <dgm:t>
        <a:bodyPr/>
        <a:lstStyle/>
        <a:p>
          <a:endParaRPr lang="ru-RU" sz="1000">
            <a:latin typeface="Arial" pitchFamily="34" charset="0"/>
            <a:cs typeface="Arial" pitchFamily="34" charset="0"/>
          </a:endParaRPr>
        </a:p>
      </dgm:t>
    </dgm:pt>
    <dgm:pt modelId="{304DB6B8-D8FA-4E0D-8F3A-99BC782D622D}">
      <dgm:prSet phldrT="[Текст]" custT="1"/>
      <dgm:spPr/>
      <dgm:t>
        <a:bodyPr/>
        <a:lstStyle/>
        <a:p>
          <a:r>
            <a:rPr lang="ru-RU" sz="1000" b="0" i="0" kern="1200" dirty="0">
              <a:latin typeface="Arial" pitchFamily="34" charset="0"/>
              <a:cs typeface="Arial" pitchFamily="34" charset="0"/>
            </a:rPr>
            <a:t>при осуществлении закупок для исполнения </a:t>
          </a:r>
          <a:r>
            <a:rPr lang="ru-RU" sz="1000" b="0" i="0" kern="1200" dirty="0">
              <a:solidFill>
                <a:prstClr val="white"/>
              </a:solidFill>
              <a:latin typeface="Arial" pitchFamily="34" charset="0"/>
              <a:ea typeface="+mn-ea"/>
              <a:cs typeface="Arial" pitchFamily="34" charset="0"/>
            </a:rPr>
            <a:t>контракта,  предметом которого одновременно являются подготовка проектной документации и (или) выполнение инженерных изысканий, выполнение работ по строительству, реконструкции и (или) капитальному ремонту объекта капитального строительства, включенного в перечни объектов капитального строительства, утвержденных Правительством Российской Федерации, высшими исполнительными органами государственной власти субъектов Российской Федерации, местными администрациями, расчета цены такого контракта, заключаемого с единственным поставщиком (подрядчиком, исполнителем), методики составления сметы такого контракта, порядка изменения цены такого контракта в случаях, предусмотренных подпунктом «а» пункта 1 и пунктом 2 части 62 статьи 112 Федерального закона от 5 апреля 2013 г. № 44-ФЗ «О контрактной системе в сфере закупок товаров, работ, услуг для обеспечения государственных и муниципальных нужд»</a:t>
          </a:r>
        </a:p>
      </dgm:t>
    </dgm:pt>
    <dgm:pt modelId="{4293E17C-2DCC-4436-B6C1-23B922BD8A1B}" type="parTrans" cxnId="{A48EDCCF-080D-4709-BE4E-6A11A3D51499}">
      <dgm:prSet custT="1"/>
      <dgm:spPr/>
      <dgm:t>
        <a:bodyPr/>
        <a:lstStyle/>
        <a:p>
          <a:endParaRPr lang="ru-RU" sz="1000">
            <a:latin typeface="Arial" pitchFamily="34" charset="0"/>
            <a:cs typeface="Arial" pitchFamily="34" charset="0"/>
          </a:endParaRPr>
        </a:p>
      </dgm:t>
    </dgm:pt>
    <dgm:pt modelId="{20FA83A1-0A27-4CCE-A90E-FE6EE858476D}" type="sibTrans" cxnId="{A48EDCCF-080D-4709-BE4E-6A11A3D51499}">
      <dgm:prSet/>
      <dgm:spPr/>
      <dgm:t>
        <a:bodyPr/>
        <a:lstStyle/>
        <a:p>
          <a:endParaRPr lang="ru-RU" sz="1000">
            <a:latin typeface="Arial" pitchFamily="34" charset="0"/>
            <a:cs typeface="Arial" pitchFamily="34" charset="0"/>
          </a:endParaRPr>
        </a:p>
      </dgm:t>
    </dgm:pt>
    <dgm:pt modelId="{43F2F5FD-A63E-406C-AD38-B612B84BD596}" type="pres">
      <dgm:prSet presAssocID="{4B91AD20-CFA6-4D8C-8A0D-D7C4E4F6CDF0}" presName="diagram" presStyleCnt="0">
        <dgm:presLayoutVars>
          <dgm:chPref val="1"/>
          <dgm:dir/>
          <dgm:animOne val="branch"/>
          <dgm:animLvl val="lvl"/>
          <dgm:resizeHandles val="exact"/>
        </dgm:presLayoutVars>
      </dgm:prSet>
      <dgm:spPr/>
    </dgm:pt>
    <dgm:pt modelId="{707CBF3A-C490-4809-8ED7-663F661FBB04}" type="pres">
      <dgm:prSet presAssocID="{60A603AF-9396-4492-B1A3-C1EA53ED64E9}" presName="root1" presStyleCnt="0"/>
      <dgm:spPr/>
    </dgm:pt>
    <dgm:pt modelId="{3DC8B38E-A654-4D00-8E1D-5CC03D3AF52A}" type="pres">
      <dgm:prSet presAssocID="{60A603AF-9396-4492-B1A3-C1EA53ED64E9}" presName="LevelOneTextNode" presStyleLbl="node0" presStyleIdx="0" presStyleCnt="1" custScaleX="116630" custScaleY="156872">
        <dgm:presLayoutVars>
          <dgm:chPref val="3"/>
        </dgm:presLayoutVars>
      </dgm:prSet>
      <dgm:spPr/>
    </dgm:pt>
    <dgm:pt modelId="{9567F6D7-45AC-4B52-B797-F1AE70CBC377}" type="pres">
      <dgm:prSet presAssocID="{60A603AF-9396-4492-B1A3-C1EA53ED64E9}" presName="level2hierChild" presStyleCnt="0"/>
      <dgm:spPr/>
    </dgm:pt>
    <dgm:pt modelId="{5CB4CC64-0A4F-428C-9FE5-AD1D2C5638E2}" type="pres">
      <dgm:prSet presAssocID="{4293E17C-2DCC-4436-B6C1-23B922BD8A1B}" presName="conn2-1" presStyleLbl="parChTrans1D2" presStyleIdx="0" presStyleCnt="1"/>
      <dgm:spPr/>
    </dgm:pt>
    <dgm:pt modelId="{587EA021-4831-4B3E-8B84-8CD27121F24F}" type="pres">
      <dgm:prSet presAssocID="{4293E17C-2DCC-4436-B6C1-23B922BD8A1B}" presName="connTx" presStyleLbl="parChTrans1D2" presStyleIdx="0" presStyleCnt="1"/>
      <dgm:spPr/>
    </dgm:pt>
    <dgm:pt modelId="{41AF0AA7-DFB5-49A1-B03F-9F82A455D303}" type="pres">
      <dgm:prSet presAssocID="{304DB6B8-D8FA-4E0D-8F3A-99BC782D622D}" presName="root2" presStyleCnt="0"/>
      <dgm:spPr/>
    </dgm:pt>
    <dgm:pt modelId="{C30520ED-FD99-46F7-A83E-715E6D2FA1C1}" type="pres">
      <dgm:prSet presAssocID="{304DB6B8-D8FA-4E0D-8F3A-99BC782D622D}" presName="LevelTwoTextNode" presStyleLbl="node2" presStyleIdx="0" presStyleCnt="1" custScaleX="168459" custScaleY="345118">
        <dgm:presLayoutVars>
          <dgm:chPref val="3"/>
        </dgm:presLayoutVars>
      </dgm:prSet>
      <dgm:spPr/>
    </dgm:pt>
    <dgm:pt modelId="{0422F897-C995-4922-97EE-410555A74C6D}" type="pres">
      <dgm:prSet presAssocID="{304DB6B8-D8FA-4E0D-8F3A-99BC782D622D}" presName="level3hierChild" presStyleCnt="0"/>
      <dgm:spPr/>
    </dgm:pt>
  </dgm:ptLst>
  <dgm:cxnLst>
    <dgm:cxn modelId="{B12A6B22-4F2B-41E3-9024-7678DEA48C25}" type="presOf" srcId="{4B91AD20-CFA6-4D8C-8A0D-D7C4E4F6CDF0}" destId="{43F2F5FD-A63E-406C-AD38-B612B84BD596}" srcOrd="0" destOrd="0" presId="urn:microsoft.com/office/officeart/2005/8/layout/hierarchy2"/>
    <dgm:cxn modelId="{67903030-3E5F-4F7D-B8CD-8226E13EA319}" type="presOf" srcId="{4293E17C-2DCC-4436-B6C1-23B922BD8A1B}" destId="{5CB4CC64-0A4F-428C-9FE5-AD1D2C5638E2}" srcOrd="0" destOrd="0" presId="urn:microsoft.com/office/officeart/2005/8/layout/hierarchy2"/>
    <dgm:cxn modelId="{99D38492-2375-4711-A6F6-C56C4E616FB3}" type="presOf" srcId="{304DB6B8-D8FA-4E0D-8F3A-99BC782D622D}" destId="{C30520ED-FD99-46F7-A83E-715E6D2FA1C1}" srcOrd="0" destOrd="0" presId="urn:microsoft.com/office/officeart/2005/8/layout/hierarchy2"/>
    <dgm:cxn modelId="{158EAE9F-0566-44DE-96DE-7DC0532BE4DF}" srcId="{4B91AD20-CFA6-4D8C-8A0D-D7C4E4F6CDF0}" destId="{60A603AF-9396-4492-B1A3-C1EA53ED64E9}" srcOrd="0" destOrd="0" parTransId="{542E548E-1E62-440F-9E70-641460D8BB6E}" sibTransId="{F8BFDA10-C498-47E7-AE8A-91BFA458C380}"/>
    <dgm:cxn modelId="{A48EDCCF-080D-4709-BE4E-6A11A3D51499}" srcId="{60A603AF-9396-4492-B1A3-C1EA53ED64E9}" destId="{304DB6B8-D8FA-4E0D-8F3A-99BC782D622D}" srcOrd="0" destOrd="0" parTransId="{4293E17C-2DCC-4436-B6C1-23B922BD8A1B}" sibTransId="{20FA83A1-0A27-4CCE-A90E-FE6EE858476D}"/>
    <dgm:cxn modelId="{141241EA-E745-4870-8C42-674D2AC3C93C}" type="presOf" srcId="{4293E17C-2DCC-4436-B6C1-23B922BD8A1B}" destId="{587EA021-4831-4B3E-8B84-8CD27121F24F}" srcOrd="1" destOrd="0" presId="urn:microsoft.com/office/officeart/2005/8/layout/hierarchy2"/>
    <dgm:cxn modelId="{1E1BC8F6-14F1-4BB9-9775-E1D1BDE7AE8F}" type="presOf" srcId="{60A603AF-9396-4492-B1A3-C1EA53ED64E9}" destId="{3DC8B38E-A654-4D00-8E1D-5CC03D3AF52A}" srcOrd="0" destOrd="0" presId="urn:microsoft.com/office/officeart/2005/8/layout/hierarchy2"/>
    <dgm:cxn modelId="{79D95120-20CE-4B26-98E5-DC008F5A51C1}" type="presParOf" srcId="{43F2F5FD-A63E-406C-AD38-B612B84BD596}" destId="{707CBF3A-C490-4809-8ED7-663F661FBB04}" srcOrd="0" destOrd="0" presId="urn:microsoft.com/office/officeart/2005/8/layout/hierarchy2"/>
    <dgm:cxn modelId="{34731E9B-C2E9-4969-8264-8B4FD28B2EE4}" type="presParOf" srcId="{707CBF3A-C490-4809-8ED7-663F661FBB04}" destId="{3DC8B38E-A654-4D00-8E1D-5CC03D3AF52A}" srcOrd="0" destOrd="0" presId="urn:microsoft.com/office/officeart/2005/8/layout/hierarchy2"/>
    <dgm:cxn modelId="{93D26D98-6347-4EB2-8125-837C85D6BA97}" type="presParOf" srcId="{707CBF3A-C490-4809-8ED7-663F661FBB04}" destId="{9567F6D7-45AC-4B52-B797-F1AE70CBC377}" srcOrd="1" destOrd="0" presId="urn:microsoft.com/office/officeart/2005/8/layout/hierarchy2"/>
    <dgm:cxn modelId="{F9CAE433-260C-4BF9-A3B0-74489D5DE79E}" type="presParOf" srcId="{9567F6D7-45AC-4B52-B797-F1AE70CBC377}" destId="{5CB4CC64-0A4F-428C-9FE5-AD1D2C5638E2}" srcOrd="0" destOrd="0" presId="urn:microsoft.com/office/officeart/2005/8/layout/hierarchy2"/>
    <dgm:cxn modelId="{27EB43EA-03C6-4A35-83E5-7FF0E5EC0D29}" type="presParOf" srcId="{5CB4CC64-0A4F-428C-9FE5-AD1D2C5638E2}" destId="{587EA021-4831-4B3E-8B84-8CD27121F24F}" srcOrd="0" destOrd="0" presId="urn:microsoft.com/office/officeart/2005/8/layout/hierarchy2"/>
    <dgm:cxn modelId="{C50E5E48-AD0B-453A-81CF-5055DC2285B7}" type="presParOf" srcId="{9567F6D7-45AC-4B52-B797-F1AE70CBC377}" destId="{41AF0AA7-DFB5-49A1-B03F-9F82A455D303}" srcOrd="1" destOrd="0" presId="urn:microsoft.com/office/officeart/2005/8/layout/hierarchy2"/>
    <dgm:cxn modelId="{2451C750-A2EB-4844-98AA-1D8FEDFAE8E8}" type="presParOf" srcId="{41AF0AA7-DFB5-49A1-B03F-9F82A455D303}" destId="{C30520ED-FD99-46F7-A83E-715E6D2FA1C1}" srcOrd="0" destOrd="0" presId="urn:microsoft.com/office/officeart/2005/8/layout/hierarchy2"/>
    <dgm:cxn modelId="{FF451069-F08D-4BD9-82AC-85708029CE4C}" type="presParOf" srcId="{41AF0AA7-DFB5-49A1-B03F-9F82A455D303}" destId="{0422F897-C995-4922-97EE-410555A74C6D}"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397CFBB-B827-4DB2-BBA6-37059FDD582C}" type="doc">
      <dgm:prSet loTypeId="urn:microsoft.com/office/officeart/2005/8/layout/hProcess11" loCatId="process" qsTypeId="urn:microsoft.com/office/officeart/2005/8/quickstyle/simple5" qsCatId="simple" csTypeId="urn:microsoft.com/office/officeart/2005/8/colors/accent1_2" csCatId="accent1" phldr="1"/>
      <dgm:spPr/>
      <dgm:t>
        <a:bodyPr/>
        <a:lstStyle/>
        <a:p>
          <a:endParaRPr lang="ru-RU"/>
        </a:p>
      </dgm:t>
    </dgm:pt>
    <dgm:pt modelId="{0467F846-A3F9-4EB0-8B80-8E20ABE27898}">
      <dgm:prSet phldrT="[Текст]" custT="1"/>
      <dgm:spPr/>
      <dgm:t>
        <a:bodyPr/>
        <a:lstStyle/>
        <a:p>
          <a:r>
            <a:rPr lang="ru-RU" sz="1400" dirty="0"/>
            <a:t>март 2021</a:t>
          </a:r>
        </a:p>
      </dgm:t>
    </dgm:pt>
    <dgm:pt modelId="{EABAD7CD-5706-4E5B-B8A6-1E8004809C5F}" type="parTrans" cxnId="{39CD652F-575A-4E47-8CC7-CB0FC3979F07}">
      <dgm:prSet/>
      <dgm:spPr/>
      <dgm:t>
        <a:bodyPr/>
        <a:lstStyle/>
        <a:p>
          <a:endParaRPr lang="ru-RU"/>
        </a:p>
      </dgm:t>
    </dgm:pt>
    <dgm:pt modelId="{47BB9EF2-7370-4455-9DBD-7E531AB02D1A}" type="sibTrans" cxnId="{39CD652F-575A-4E47-8CC7-CB0FC3979F07}">
      <dgm:prSet/>
      <dgm:spPr/>
      <dgm:t>
        <a:bodyPr/>
        <a:lstStyle/>
        <a:p>
          <a:endParaRPr lang="ru-RU"/>
        </a:p>
      </dgm:t>
    </dgm:pt>
    <dgm:pt modelId="{B6804A76-9032-4B3A-A33A-28C8660CEC7D}">
      <dgm:prSet phldrT="[Текст]" custT="1"/>
      <dgm:spPr/>
      <dgm:t>
        <a:bodyPr/>
        <a:lstStyle/>
        <a:p>
          <a:r>
            <a:rPr lang="ru-RU" sz="1400" dirty="0"/>
            <a:t>июль 2021</a:t>
          </a:r>
        </a:p>
      </dgm:t>
    </dgm:pt>
    <dgm:pt modelId="{6A9ECF00-CD59-4CC4-B6CD-27DD5DC3F24F}" type="parTrans" cxnId="{AA5074C1-65CE-4564-AD7D-D678135A8B33}">
      <dgm:prSet/>
      <dgm:spPr/>
      <dgm:t>
        <a:bodyPr/>
        <a:lstStyle/>
        <a:p>
          <a:endParaRPr lang="ru-RU"/>
        </a:p>
      </dgm:t>
    </dgm:pt>
    <dgm:pt modelId="{BB3F34F8-6DEC-4734-8ACE-9C9E8A5E330D}" type="sibTrans" cxnId="{AA5074C1-65CE-4564-AD7D-D678135A8B33}">
      <dgm:prSet/>
      <dgm:spPr/>
      <dgm:t>
        <a:bodyPr/>
        <a:lstStyle/>
        <a:p>
          <a:endParaRPr lang="ru-RU"/>
        </a:p>
      </dgm:t>
    </dgm:pt>
    <dgm:pt modelId="{D8361DF3-0AEC-4173-8E2A-88DF7CCE522C}">
      <dgm:prSet phldrT="[Текст]" custT="1"/>
      <dgm:spPr/>
      <dgm:t>
        <a:bodyPr/>
        <a:lstStyle/>
        <a:p>
          <a:r>
            <a:rPr lang="ru-RU" sz="1400" dirty="0"/>
            <a:t>январь 2022</a:t>
          </a:r>
        </a:p>
      </dgm:t>
    </dgm:pt>
    <dgm:pt modelId="{0DBC054E-987F-43DE-8052-573C260DF0C9}" type="parTrans" cxnId="{8AFA3CF3-A7A5-4D7B-9542-102FF9102BEC}">
      <dgm:prSet/>
      <dgm:spPr/>
      <dgm:t>
        <a:bodyPr/>
        <a:lstStyle/>
        <a:p>
          <a:endParaRPr lang="ru-RU"/>
        </a:p>
      </dgm:t>
    </dgm:pt>
    <dgm:pt modelId="{F8B9DEBD-819A-44CC-849F-3AF9424583B9}" type="sibTrans" cxnId="{8AFA3CF3-A7A5-4D7B-9542-102FF9102BEC}">
      <dgm:prSet/>
      <dgm:spPr/>
      <dgm:t>
        <a:bodyPr/>
        <a:lstStyle/>
        <a:p>
          <a:endParaRPr lang="ru-RU"/>
        </a:p>
      </dgm:t>
    </dgm:pt>
    <dgm:pt modelId="{AA5DE7A2-1DEB-40BB-A7FE-79D66BFA9EA4}">
      <dgm:prSet phldrT="[Текст]" custT="1"/>
      <dgm:spPr/>
      <dgm:t>
        <a:bodyPr/>
        <a:lstStyle/>
        <a:p>
          <a:r>
            <a:rPr lang="ru-RU" sz="1400" dirty="0"/>
            <a:t>сентябрь 2021</a:t>
          </a:r>
        </a:p>
      </dgm:t>
    </dgm:pt>
    <dgm:pt modelId="{A44B8296-06B1-4F42-B7DC-31237B6B4B53}" type="parTrans" cxnId="{5634ADD0-1A0A-4EC3-9A7A-38471EFFF0C8}">
      <dgm:prSet/>
      <dgm:spPr/>
      <dgm:t>
        <a:bodyPr/>
        <a:lstStyle/>
        <a:p>
          <a:endParaRPr lang="ru-RU"/>
        </a:p>
      </dgm:t>
    </dgm:pt>
    <dgm:pt modelId="{12B009C9-3CBE-4C27-BF37-11F998656E25}" type="sibTrans" cxnId="{5634ADD0-1A0A-4EC3-9A7A-38471EFFF0C8}">
      <dgm:prSet/>
      <dgm:spPr/>
      <dgm:t>
        <a:bodyPr/>
        <a:lstStyle/>
        <a:p>
          <a:endParaRPr lang="ru-RU"/>
        </a:p>
      </dgm:t>
    </dgm:pt>
    <dgm:pt modelId="{0903C5FA-4E9F-4023-8F1B-E42421C01082}">
      <dgm:prSet phldrT="[Текст]" custT="1"/>
      <dgm:spPr/>
      <dgm:t>
        <a:bodyPr/>
        <a:lstStyle/>
        <a:p>
          <a:r>
            <a:rPr lang="ru-RU" sz="1400" dirty="0"/>
            <a:t>май 2022</a:t>
          </a:r>
        </a:p>
      </dgm:t>
    </dgm:pt>
    <dgm:pt modelId="{FD5FBF0D-0F96-4220-9BC6-A7D495D03ED1}" type="parTrans" cxnId="{69056834-0D1D-4231-B28E-E7FD79D042C6}">
      <dgm:prSet/>
      <dgm:spPr/>
      <dgm:t>
        <a:bodyPr/>
        <a:lstStyle/>
        <a:p>
          <a:endParaRPr lang="ru-RU"/>
        </a:p>
      </dgm:t>
    </dgm:pt>
    <dgm:pt modelId="{6402FBAF-6E65-4CD6-9B95-5C472A51764A}" type="sibTrans" cxnId="{69056834-0D1D-4231-B28E-E7FD79D042C6}">
      <dgm:prSet/>
      <dgm:spPr/>
      <dgm:t>
        <a:bodyPr/>
        <a:lstStyle/>
        <a:p>
          <a:endParaRPr lang="ru-RU"/>
        </a:p>
      </dgm:t>
    </dgm:pt>
    <dgm:pt modelId="{CFD1DAFC-E52F-4670-8CE5-8A221BC791BA}" type="pres">
      <dgm:prSet presAssocID="{1397CFBB-B827-4DB2-BBA6-37059FDD582C}" presName="Name0" presStyleCnt="0">
        <dgm:presLayoutVars>
          <dgm:dir/>
          <dgm:resizeHandles val="exact"/>
        </dgm:presLayoutVars>
      </dgm:prSet>
      <dgm:spPr/>
    </dgm:pt>
    <dgm:pt modelId="{38DE1B03-7E9E-490F-A3FC-3656C48C9C27}" type="pres">
      <dgm:prSet presAssocID="{1397CFBB-B827-4DB2-BBA6-37059FDD582C}" presName="arrow" presStyleLbl="bgShp" presStyleIdx="0" presStyleCnt="1" custScaleY="83333"/>
      <dgm:spPr/>
    </dgm:pt>
    <dgm:pt modelId="{47462ECC-E20B-4017-B94B-E3885F130941}" type="pres">
      <dgm:prSet presAssocID="{1397CFBB-B827-4DB2-BBA6-37059FDD582C}" presName="points" presStyleCnt="0"/>
      <dgm:spPr/>
    </dgm:pt>
    <dgm:pt modelId="{120EDD08-DC9D-4121-AEE2-D52358F21B24}" type="pres">
      <dgm:prSet presAssocID="{0467F846-A3F9-4EB0-8B80-8E20ABE27898}" presName="compositeA" presStyleCnt="0"/>
      <dgm:spPr/>
    </dgm:pt>
    <dgm:pt modelId="{5E480A3B-2B5D-470C-A41D-DCF68281FEE1}" type="pres">
      <dgm:prSet presAssocID="{0467F846-A3F9-4EB0-8B80-8E20ABE27898}" presName="textA" presStyleLbl="revTx" presStyleIdx="0" presStyleCnt="5" custLinFactNeighborX="45896">
        <dgm:presLayoutVars>
          <dgm:bulletEnabled val="1"/>
        </dgm:presLayoutVars>
      </dgm:prSet>
      <dgm:spPr/>
    </dgm:pt>
    <dgm:pt modelId="{1877B628-896A-4110-A750-B6E29C5EAAFF}" type="pres">
      <dgm:prSet presAssocID="{0467F846-A3F9-4EB0-8B80-8E20ABE27898}" presName="circleA" presStyleLbl="node1" presStyleIdx="0" presStyleCnt="5" custLinFactX="369239" custLinFactNeighborX="400000"/>
      <dgm:spPr/>
    </dgm:pt>
    <dgm:pt modelId="{57E981D5-C8AA-4596-A9BD-088D2040A0C8}" type="pres">
      <dgm:prSet presAssocID="{0467F846-A3F9-4EB0-8B80-8E20ABE27898}" presName="spaceA" presStyleCnt="0"/>
      <dgm:spPr/>
    </dgm:pt>
    <dgm:pt modelId="{1588D4A8-2A65-4DB3-9F78-DD91448AD0E9}" type="pres">
      <dgm:prSet presAssocID="{47BB9EF2-7370-4455-9DBD-7E531AB02D1A}" presName="space" presStyleCnt="0"/>
      <dgm:spPr/>
    </dgm:pt>
    <dgm:pt modelId="{53774F45-D597-42CF-B26B-DC6E1734CF57}" type="pres">
      <dgm:prSet presAssocID="{B6804A76-9032-4B3A-A33A-28C8660CEC7D}" presName="compositeB" presStyleCnt="0"/>
      <dgm:spPr/>
    </dgm:pt>
    <dgm:pt modelId="{906337F0-80A5-4D4C-BEB9-5330D3481AA2}" type="pres">
      <dgm:prSet presAssocID="{B6804A76-9032-4B3A-A33A-28C8660CEC7D}" presName="textB" presStyleLbl="revTx" presStyleIdx="1" presStyleCnt="5" custLinFactY="-50000" custLinFactNeighborX="46227" custLinFactNeighborY="-100000">
        <dgm:presLayoutVars>
          <dgm:bulletEnabled val="1"/>
        </dgm:presLayoutVars>
      </dgm:prSet>
      <dgm:spPr/>
    </dgm:pt>
    <dgm:pt modelId="{EB489B9B-2404-4EDE-AC19-25DDB58D4B29}" type="pres">
      <dgm:prSet presAssocID="{B6804A76-9032-4B3A-A33A-28C8660CEC7D}" presName="circleB" presStyleLbl="node1" presStyleIdx="1" presStyleCnt="5" custLinFactX="369239" custLinFactNeighborX="400000"/>
      <dgm:spPr/>
    </dgm:pt>
    <dgm:pt modelId="{9807AA70-819B-47BC-8FCA-A713E18719DD}" type="pres">
      <dgm:prSet presAssocID="{B6804A76-9032-4B3A-A33A-28C8660CEC7D}" presName="spaceB" presStyleCnt="0"/>
      <dgm:spPr/>
    </dgm:pt>
    <dgm:pt modelId="{30AA404C-9F6A-43D7-B104-DD3708050E09}" type="pres">
      <dgm:prSet presAssocID="{BB3F34F8-6DEC-4734-8ACE-9C9E8A5E330D}" presName="space" presStyleCnt="0"/>
      <dgm:spPr/>
    </dgm:pt>
    <dgm:pt modelId="{BDF71EB0-7F98-4761-9108-11F67EAA68AE}" type="pres">
      <dgm:prSet presAssocID="{AA5DE7A2-1DEB-40BB-A7FE-79D66BFA9EA4}" presName="compositeA" presStyleCnt="0"/>
      <dgm:spPr/>
    </dgm:pt>
    <dgm:pt modelId="{1507ABB9-0214-4E30-B054-EE93F060A8C7}" type="pres">
      <dgm:prSet presAssocID="{AA5DE7A2-1DEB-40BB-A7FE-79D66BFA9EA4}" presName="textA" presStyleLbl="revTx" presStyleIdx="2" presStyleCnt="5" custLinFactNeighborX="14660">
        <dgm:presLayoutVars>
          <dgm:bulletEnabled val="1"/>
        </dgm:presLayoutVars>
      </dgm:prSet>
      <dgm:spPr/>
    </dgm:pt>
    <dgm:pt modelId="{8975D7FE-57DF-4B63-9AD4-312CD5BE7EEF}" type="pres">
      <dgm:prSet presAssocID="{AA5DE7A2-1DEB-40BB-A7FE-79D66BFA9EA4}" presName="circleA" presStyleLbl="node1" presStyleIdx="2" presStyleCnt="5"/>
      <dgm:spPr/>
    </dgm:pt>
    <dgm:pt modelId="{4B7DB334-D0C2-42C3-9734-337FF13EFDCF}" type="pres">
      <dgm:prSet presAssocID="{AA5DE7A2-1DEB-40BB-A7FE-79D66BFA9EA4}" presName="spaceA" presStyleCnt="0"/>
      <dgm:spPr/>
    </dgm:pt>
    <dgm:pt modelId="{307BE516-F99F-43E1-99CF-FC21A8FE4D06}" type="pres">
      <dgm:prSet presAssocID="{12B009C9-3CBE-4C27-BF37-11F998656E25}" presName="space" presStyleCnt="0"/>
      <dgm:spPr/>
    </dgm:pt>
    <dgm:pt modelId="{1182CF3C-4F9E-42B8-A356-C9F42E1C155D}" type="pres">
      <dgm:prSet presAssocID="{D8361DF3-0AEC-4173-8E2A-88DF7CCE522C}" presName="compositeB" presStyleCnt="0"/>
      <dgm:spPr/>
    </dgm:pt>
    <dgm:pt modelId="{91564FD9-8BFA-438F-B2B2-09B6F5F3AC0C}" type="pres">
      <dgm:prSet presAssocID="{D8361DF3-0AEC-4173-8E2A-88DF7CCE522C}" presName="textB" presStyleLbl="revTx" presStyleIdx="3" presStyleCnt="5" custLinFactY="-50000" custLinFactNeighborX="-3138" custLinFactNeighborY="-100000">
        <dgm:presLayoutVars>
          <dgm:bulletEnabled val="1"/>
        </dgm:presLayoutVars>
      </dgm:prSet>
      <dgm:spPr/>
    </dgm:pt>
    <dgm:pt modelId="{BFC02D12-AA02-4B4E-946D-504C3CE41BD8}" type="pres">
      <dgm:prSet presAssocID="{D8361DF3-0AEC-4173-8E2A-88DF7CCE522C}" presName="circleB" presStyleLbl="node1" presStyleIdx="3" presStyleCnt="5"/>
      <dgm:spPr/>
    </dgm:pt>
    <dgm:pt modelId="{5009486C-82F1-4148-AA03-9E2BB6CF5BB8}" type="pres">
      <dgm:prSet presAssocID="{D8361DF3-0AEC-4173-8E2A-88DF7CCE522C}" presName="spaceB" presStyleCnt="0"/>
      <dgm:spPr/>
    </dgm:pt>
    <dgm:pt modelId="{D3A4EA55-285E-439B-BE93-E4727350F715}" type="pres">
      <dgm:prSet presAssocID="{F8B9DEBD-819A-44CC-849F-3AF9424583B9}" presName="space" presStyleCnt="0"/>
      <dgm:spPr/>
    </dgm:pt>
    <dgm:pt modelId="{6C732A1C-9119-4871-9031-78206C268428}" type="pres">
      <dgm:prSet presAssocID="{0903C5FA-4E9F-4023-8F1B-E42421C01082}" presName="compositeA" presStyleCnt="0"/>
      <dgm:spPr/>
    </dgm:pt>
    <dgm:pt modelId="{B764BA73-72F4-43C2-8452-1C5B0E2507EC}" type="pres">
      <dgm:prSet presAssocID="{0903C5FA-4E9F-4023-8F1B-E42421C01082}" presName="textA" presStyleLbl="revTx" presStyleIdx="4" presStyleCnt="5">
        <dgm:presLayoutVars>
          <dgm:bulletEnabled val="1"/>
        </dgm:presLayoutVars>
      </dgm:prSet>
      <dgm:spPr/>
    </dgm:pt>
    <dgm:pt modelId="{5D021167-22AD-4363-9915-3036A3A734B5}" type="pres">
      <dgm:prSet presAssocID="{0903C5FA-4E9F-4023-8F1B-E42421C01082}" presName="circleA" presStyleLbl="node1" presStyleIdx="4" presStyleCnt="5"/>
      <dgm:spPr/>
    </dgm:pt>
    <dgm:pt modelId="{B5D711B6-46F3-4F42-9963-272BF6874DA8}" type="pres">
      <dgm:prSet presAssocID="{0903C5FA-4E9F-4023-8F1B-E42421C01082}" presName="spaceA" presStyleCnt="0"/>
      <dgm:spPr/>
    </dgm:pt>
  </dgm:ptLst>
  <dgm:cxnLst>
    <dgm:cxn modelId="{39CD652F-575A-4E47-8CC7-CB0FC3979F07}" srcId="{1397CFBB-B827-4DB2-BBA6-37059FDD582C}" destId="{0467F846-A3F9-4EB0-8B80-8E20ABE27898}" srcOrd="0" destOrd="0" parTransId="{EABAD7CD-5706-4E5B-B8A6-1E8004809C5F}" sibTransId="{47BB9EF2-7370-4455-9DBD-7E531AB02D1A}"/>
    <dgm:cxn modelId="{373F5130-82D5-4CF8-A4CE-199A70401BC9}" type="presOf" srcId="{AA5DE7A2-1DEB-40BB-A7FE-79D66BFA9EA4}" destId="{1507ABB9-0214-4E30-B054-EE93F060A8C7}" srcOrd="0" destOrd="0" presId="urn:microsoft.com/office/officeart/2005/8/layout/hProcess11"/>
    <dgm:cxn modelId="{69056834-0D1D-4231-B28E-E7FD79D042C6}" srcId="{1397CFBB-B827-4DB2-BBA6-37059FDD582C}" destId="{0903C5FA-4E9F-4023-8F1B-E42421C01082}" srcOrd="4" destOrd="0" parTransId="{FD5FBF0D-0F96-4220-9BC6-A7D495D03ED1}" sibTransId="{6402FBAF-6E65-4CD6-9B95-5C472A51764A}"/>
    <dgm:cxn modelId="{CA04CA49-00C7-4E46-B3E3-91DDDEF3EA05}" type="presOf" srcId="{0903C5FA-4E9F-4023-8F1B-E42421C01082}" destId="{B764BA73-72F4-43C2-8452-1C5B0E2507EC}" srcOrd="0" destOrd="0" presId="urn:microsoft.com/office/officeart/2005/8/layout/hProcess11"/>
    <dgm:cxn modelId="{3C450A7F-33E4-4621-8096-E310E9EABF60}" type="presOf" srcId="{D8361DF3-0AEC-4173-8E2A-88DF7CCE522C}" destId="{91564FD9-8BFA-438F-B2B2-09B6F5F3AC0C}" srcOrd="0" destOrd="0" presId="urn:microsoft.com/office/officeart/2005/8/layout/hProcess11"/>
    <dgm:cxn modelId="{AA5074C1-65CE-4564-AD7D-D678135A8B33}" srcId="{1397CFBB-B827-4DB2-BBA6-37059FDD582C}" destId="{B6804A76-9032-4B3A-A33A-28C8660CEC7D}" srcOrd="1" destOrd="0" parTransId="{6A9ECF00-CD59-4CC4-B6CD-27DD5DC3F24F}" sibTransId="{BB3F34F8-6DEC-4734-8ACE-9C9E8A5E330D}"/>
    <dgm:cxn modelId="{5634ADD0-1A0A-4EC3-9A7A-38471EFFF0C8}" srcId="{1397CFBB-B827-4DB2-BBA6-37059FDD582C}" destId="{AA5DE7A2-1DEB-40BB-A7FE-79D66BFA9EA4}" srcOrd="2" destOrd="0" parTransId="{A44B8296-06B1-4F42-B7DC-31237B6B4B53}" sibTransId="{12B009C9-3CBE-4C27-BF37-11F998656E25}"/>
    <dgm:cxn modelId="{ED12A5D1-1575-4E22-A3B0-4BEB35D770E9}" type="presOf" srcId="{0467F846-A3F9-4EB0-8B80-8E20ABE27898}" destId="{5E480A3B-2B5D-470C-A41D-DCF68281FEE1}" srcOrd="0" destOrd="0" presId="urn:microsoft.com/office/officeart/2005/8/layout/hProcess11"/>
    <dgm:cxn modelId="{E3AC54D2-8D17-4FFE-B3F3-C93B6A835011}" type="presOf" srcId="{1397CFBB-B827-4DB2-BBA6-37059FDD582C}" destId="{CFD1DAFC-E52F-4670-8CE5-8A221BC791BA}" srcOrd="0" destOrd="0" presId="urn:microsoft.com/office/officeart/2005/8/layout/hProcess11"/>
    <dgm:cxn modelId="{9469C7D8-57BF-4B7C-B246-7427EC71C77A}" type="presOf" srcId="{B6804A76-9032-4B3A-A33A-28C8660CEC7D}" destId="{906337F0-80A5-4D4C-BEB9-5330D3481AA2}" srcOrd="0" destOrd="0" presId="urn:microsoft.com/office/officeart/2005/8/layout/hProcess11"/>
    <dgm:cxn modelId="{8AFA3CF3-A7A5-4D7B-9542-102FF9102BEC}" srcId="{1397CFBB-B827-4DB2-BBA6-37059FDD582C}" destId="{D8361DF3-0AEC-4173-8E2A-88DF7CCE522C}" srcOrd="3" destOrd="0" parTransId="{0DBC054E-987F-43DE-8052-573C260DF0C9}" sibTransId="{F8B9DEBD-819A-44CC-849F-3AF9424583B9}"/>
    <dgm:cxn modelId="{C0732C38-FA0E-45FD-854A-BF71FBBE123E}" type="presParOf" srcId="{CFD1DAFC-E52F-4670-8CE5-8A221BC791BA}" destId="{38DE1B03-7E9E-490F-A3FC-3656C48C9C27}" srcOrd="0" destOrd="0" presId="urn:microsoft.com/office/officeart/2005/8/layout/hProcess11"/>
    <dgm:cxn modelId="{D36750F6-A278-485D-97A1-89AD76734A8D}" type="presParOf" srcId="{CFD1DAFC-E52F-4670-8CE5-8A221BC791BA}" destId="{47462ECC-E20B-4017-B94B-E3885F130941}" srcOrd="1" destOrd="0" presId="urn:microsoft.com/office/officeart/2005/8/layout/hProcess11"/>
    <dgm:cxn modelId="{91F02CC3-285B-4BBF-998C-BA4B99603044}" type="presParOf" srcId="{47462ECC-E20B-4017-B94B-E3885F130941}" destId="{120EDD08-DC9D-4121-AEE2-D52358F21B24}" srcOrd="0" destOrd="0" presId="urn:microsoft.com/office/officeart/2005/8/layout/hProcess11"/>
    <dgm:cxn modelId="{D6765857-8384-47B1-9BB3-EE74232AED43}" type="presParOf" srcId="{120EDD08-DC9D-4121-AEE2-D52358F21B24}" destId="{5E480A3B-2B5D-470C-A41D-DCF68281FEE1}" srcOrd="0" destOrd="0" presId="urn:microsoft.com/office/officeart/2005/8/layout/hProcess11"/>
    <dgm:cxn modelId="{66959AC7-B3E8-4987-A70D-51805DD75AB5}" type="presParOf" srcId="{120EDD08-DC9D-4121-AEE2-D52358F21B24}" destId="{1877B628-896A-4110-A750-B6E29C5EAAFF}" srcOrd="1" destOrd="0" presId="urn:microsoft.com/office/officeart/2005/8/layout/hProcess11"/>
    <dgm:cxn modelId="{833B493D-6DA8-4857-B17C-3A18F38A9A99}" type="presParOf" srcId="{120EDD08-DC9D-4121-AEE2-D52358F21B24}" destId="{57E981D5-C8AA-4596-A9BD-088D2040A0C8}" srcOrd="2" destOrd="0" presId="urn:microsoft.com/office/officeart/2005/8/layout/hProcess11"/>
    <dgm:cxn modelId="{50E10C92-0B6D-4E9B-817F-F09E51828C2F}" type="presParOf" srcId="{47462ECC-E20B-4017-B94B-E3885F130941}" destId="{1588D4A8-2A65-4DB3-9F78-DD91448AD0E9}" srcOrd="1" destOrd="0" presId="urn:microsoft.com/office/officeart/2005/8/layout/hProcess11"/>
    <dgm:cxn modelId="{3CE53B5D-119C-474D-A39D-61A8CB6C82EE}" type="presParOf" srcId="{47462ECC-E20B-4017-B94B-E3885F130941}" destId="{53774F45-D597-42CF-B26B-DC6E1734CF57}" srcOrd="2" destOrd="0" presId="urn:microsoft.com/office/officeart/2005/8/layout/hProcess11"/>
    <dgm:cxn modelId="{4FA9BD57-8B8C-46B0-A0A0-687C372C87F1}" type="presParOf" srcId="{53774F45-D597-42CF-B26B-DC6E1734CF57}" destId="{906337F0-80A5-4D4C-BEB9-5330D3481AA2}" srcOrd="0" destOrd="0" presId="urn:microsoft.com/office/officeart/2005/8/layout/hProcess11"/>
    <dgm:cxn modelId="{543F6FAB-210C-4D5E-8FC1-1DF41212EA38}" type="presParOf" srcId="{53774F45-D597-42CF-B26B-DC6E1734CF57}" destId="{EB489B9B-2404-4EDE-AC19-25DDB58D4B29}" srcOrd="1" destOrd="0" presId="urn:microsoft.com/office/officeart/2005/8/layout/hProcess11"/>
    <dgm:cxn modelId="{F6CD41DA-9B68-4A99-B3D4-5909E46470D5}" type="presParOf" srcId="{53774F45-D597-42CF-B26B-DC6E1734CF57}" destId="{9807AA70-819B-47BC-8FCA-A713E18719DD}" srcOrd="2" destOrd="0" presId="urn:microsoft.com/office/officeart/2005/8/layout/hProcess11"/>
    <dgm:cxn modelId="{A4CE3FBA-3A52-4422-BD0E-79738EEF53B5}" type="presParOf" srcId="{47462ECC-E20B-4017-B94B-E3885F130941}" destId="{30AA404C-9F6A-43D7-B104-DD3708050E09}" srcOrd="3" destOrd="0" presId="urn:microsoft.com/office/officeart/2005/8/layout/hProcess11"/>
    <dgm:cxn modelId="{1C384305-D6CA-43F0-A625-7EC37E47AE4F}" type="presParOf" srcId="{47462ECC-E20B-4017-B94B-E3885F130941}" destId="{BDF71EB0-7F98-4761-9108-11F67EAA68AE}" srcOrd="4" destOrd="0" presId="urn:microsoft.com/office/officeart/2005/8/layout/hProcess11"/>
    <dgm:cxn modelId="{0E29D39A-05D3-4E6B-83F6-06ECE6007A62}" type="presParOf" srcId="{BDF71EB0-7F98-4761-9108-11F67EAA68AE}" destId="{1507ABB9-0214-4E30-B054-EE93F060A8C7}" srcOrd="0" destOrd="0" presId="urn:microsoft.com/office/officeart/2005/8/layout/hProcess11"/>
    <dgm:cxn modelId="{79506DF1-EAB6-4125-ADF4-38DDA8768E14}" type="presParOf" srcId="{BDF71EB0-7F98-4761-9108-11F67EAA68AE}" destId="{8975D7FE-57DF-4B63-9AD4-312CD5BE7EEF}" srcOrd="1" destOrd="0" presId="urn:microsoft.com/office/officeart/2005/8/layout/hProcess11"/>
    <dgm:cxn modelId="{3DEEF75A-A981-48A0-99DC-B6774927ECE7}" type="presParOf" srcId="{BDF71EB0-7F98-4761-9108-11F67EAA68AE}" destId="{4B7DB334-D0C2-42C3-9734-337FF13EFDCF}" srcOrd="2" destOrd="0" presId="urn:microsoft.com/office/officeart/2005/8/layout/hProcess11"/>
    <dgm:cxn modelId="{A5316010-B094-430A-8F1B-588CC13CE62A}" type="presParOf" srcId="{47462ECC-E20B-4017-B94B-E3885F130941}" destId="{307BE516-F99F-43E1-99CF-FC21A8FE4D06}" srcOrd="5" destOrd="0" presId="urn:microsoft.com/office/officeart/2005/8/layout/hProcess11"/>
    <dgm:cxn modelId="{5410B3D7-FF58-41EA-9EB5-1B720133C662}" type="presParOf" srcId="{47462ECC-E20B-4017-B94B-E3885F130941}" destId="{1182CF3C-4F9E-42B8-A356-C9F42E1C155D}" srcOrd="6" destOrd="0" presId="urn:microsoft.com/office/officeart/2005/8/layout/hProcess11"/>
    <dgm:cxn modelId="{FF00F506-891E-47F9-9E17-59F7F795CF3B}" type="presParOf" srcId="{1182CF3C-4F9E-42B8-A356-C9F42E1C155D}" destId="{91564FD9-8BFA-438F-B2B2-09B6F5F3AC0C}" srcOrd="0" destOrd="0" presId="urn:microsoft.com/office/officeart/2005/8/layout/hProcess11"/>
    <dgm:cxn modelId="{D5312A7A-270C-4930-A310-CE524FB30863}" type="presParOf" srcId="{1182CF3C-4F9E-42B8-A356-C9F42E1C155D}" destId="{BFC02D12-AA02-4B4E-946D-504C3CE41BD8}" srcOrd="1" destOrd="0" presId="urn:microsoft.com/office/officeart/2005/8/layout/hProcess11"/>
    <dgm:cxn modelId="{AC31176F-D563-450A-B8CD-B18696798B01}" type="presParOf" srcId="{1182CF3C-4F9E-42B8-A356-C9F42E1C155D}" destId="{5009486C-82F1-4148-AA03-9E2BB6CF5BB8}" srcOrd="2" destOrd="0" presId="urn:microsoft.com/office/officeart/2005/8/layout/hProcess11"/>
    <dgm:cxn modelId="{DC92EDF6-EA14-45AA-B1E2-FC22C28756DE}" type="presParOf" srcId="{47462ECC-E20B-4017-B94B-E3885F130941}" destId="{D3A4EA55-285E-439B-BE93-E4727350F715}" srcOrd="7" destOrd="0" presId="urn:microsoft.com/office/officeart/2005/8/layout/hProcess11"/>
    <dgm:cxn modelId="{7FD3AA56-E2BA-4DCF-A268-1A7BA488539C}" type="presParOf" srcId="{47462ECC-E20B-4017-B94B-E3885F130941}" destId="{6C732A1C-9119-4871-9031-78206C268428}" srcOrd="8" destOrd="0" presId="urn:microsoft.com/office/officeart/2005/8/layout/hProcess11"/>
    <dgm:cxn modelId="{D2A33145-27A7-4302-B29E-DE3ABF7681AF}" type="presParOf" srcId="{6C732A1C-9119-4871-9031-78206C268428}" destId="{B764BA73-72F4-43C2-8452-1C5B0E2507EC}" srcOrd="0" destOrd="0" presId="urn:microsoft.com/office/officeart/2005/8/layout/hProcess11"/>
    <dgm:cxn modelId="{F3C3CFDF-9F14-473C-AE5F-8FE557100136}" type="presParOf" srcId="{6C732A1C-9119-4871-9031-78206C268428}" destId="{5D021167-22AD-4363-9915-3036A3A734B5}" srcOrd="1" destOrd="0" presId="urn:microsoft.com/office/officeart/2005/8/layout/hProcess11"/>
    <dgm:cxn modelId="{7253CF21-2892-46F2-8F54-34F2B25B6A82}" type="presParOf" srcId="{6C732A1C-9119-4871-9031-78206C268428}" destId="{B5D711B6-46F3-4F42-9963-272BF6874DA8}"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397CFBB-B827-4DB2-BBA6-37059FDD582C}" type="doc">
      <dgm:prSet loTypeId="urn:microsoft.com/office/officeart/2005/8/layout/hProcess11" loCatId="process" qsTypeId="urn:microsoft.com/office/officeart/2005/8/quickstyle/simple5" qsCatId="simple" csTypeId="urn:microsoft.com/office/officeart/2005/8/colors/accent1_2" csCatId="accent1" phldr="1"/>
      <dgm:spPr/>
      <dgm:t>
        <a:bodyPr/>
        <a:lstStyle/>
        <a:p>
          <a:endParaRPr lang="ru-RU"/>
        </a:p>
      </dgm:t>
    </dgm:pt>
    <dgm:pt modelId="{0467F846-A3F9-4EB0-8B80-8E20ABE27898}">
      <dgm:prSet phldrT="[Текст]" custT="1"/>
      <dgm:spPr/>
      <dgm:t>
        <a:bodyPr/>
        <a:lstStyle/>
        <a:p>
          <a:r>
            <a:rPr lang="ru-RU" sz="1400" dirty="0"/>
            <a:t>март 2021</a:t>
          </a:r>
        </a:p>
      </dgm:t>
    </dgm:pt>
    <dgm:pt modelId="{EABAD7CD-5706-4E5B-B8A6-1E8004809C5F}" type="parTrans" cxnId="{39CD652F-575A-4E47-8CC7-CB0FC3979F07}">
      <dgm:prSet/>
      <dgm:spPr/>
      <dgm:t>
        <a:bodyPr/>
        <a:lstStyle/>
        <a:p>
          <a:endParaRPr lang="ru-RU"/>
        </a:p>
      </dgm:t>
    </dgm:pt>
    <dgm:pt modelId="{47BB9EF2-7370-4455-9DBD-7E531AB02D1A}" type="sibTrans" cxnId="{39CD652F-575A-4E47-8CC7-CB0FC3979F07}">
      <dgm:prSet/>
      <dgm:spPr/>
      <dgm:t>
        <a:bodyPr/>
        <a:lstStyle/>
        <a:p>
          <a:endParaRPr lang="ru-RU"/>
        </a:p>
      </dgm:t>
    </dgm:pt>
    <dgm:pt modelId="{B6804A76-9032-4B3A-A33A-28C8660CEC7D}">
      <dgm:prSet phldrT="[Текст]" custT="1"/>
      <dgm:spPr/>
      <dgm:t>
        <a:bodyPr/>
        <a:lstStyle/>
        <a:p>
          <a:r>
            <a:rPr lang="ru-RU" sz="1400" dirty="0"/>
            <a:t>июль 2021</a:t>
          </a:r>
        </a:p>
      </dgm:t>
    </dgm:pt>
    <dgm:pt modelId="{6A9ECF00-CD59-4CC4-B6CD-27DD5DC3F24F}" type="parTrans" cxnId="{AA5074C1-65CE-4564-AD7D-D678135A8B33}">
      <dgm:prSet/>
      <dgm:spPr/>
      <dgm:t>
        <a:bodyPr/>
        <a:lstStyle/>
        <a:p>
          <a:endParaRPr lang="ru-RU"/>
        </a:p>
      </dgm:t>
    </dgm:pt>
    <dgm:pt modelId="{BB3F34F8-6DEC-4734-8ACE-9C9E8A5E330D}" type="sibTrans" cxnId="{AA5074C1-65CE-4564-AD7D-D678135A8B33}">
      <dgm:prSet/>
      <dgm:spPr/>
      <dgm:t>
        <a:bodyPr/>
        <a:lstStyle/>
        <a:p>
          <a:endParaRPr lang="ru-RU"/>
        </a:p>
      </dgm:t>
    </dgm:pt>
    <dgm:pt modelId="{D8361DF3-0AEC-4173-8E2A-88DF7CCE522C}">
      <dgm:prSet phldrT="[Текст]" custT="1"/>
      <dgm:spPr/>
      <dgm:t>
        <a:bodyPr/>
        <a:lstStyle/>
        <a:p>
          <a:r>
            <a:rPr lang="ru-RU" sz="1400" dirty="0"/>
            <a:t>январь 2022</a:t>
          </a:r>
        </a:p>
      </dgm:t>
    </dgm:pt>
    <dgm:pt modelId="{0DBC054E-987F-43DE-8052-573C260DF0C9}" type="parTrans" cxnId="{8AFA3CF3-A7A5-4D7B-9542-102FF9102BEC}">
      <dgm:prSet/>
      <dgm:spPr/>
      <dgm:t>
        <a:bodyPr/>
        <a:lstStyle/>
        <a:p>
          <a:endParaRPr lang="ru-RU"/>
        </a:p>
      </dgm:t>
    </dgm:pt>
    <dgm:pt modelId="{F8B9DEBD-819A-44CC-849F-3AF9424583B9}" type="sibTrans" cxnId="{8AFA3CF3-A7A5-4D7B-9542-102FF9102BEC}">
      <dgm:prSet/>
      <dgm:spPr/>
      <dgm:t>
        <a:bodyPr/>
        <a:lstStyle/>
        <a:p>
          <a:endParaRPr lang="ru-RU"/>
        </a:p>
      </dgm:t>
    </dgm:pt>
    <dgm:pt modelId="{AA5DE7A2-1DEB-40BB-A7FE-79D66BFA9EA4}">
      <dgm:prSet phldrT="[Текст]" custT="1"/>
      <dgm:spPr/>
      <dgm:t>
        <a:bodyPr/>
        <a:lstStyle/>
        <a:p>
          <a:r>
            <a:rPr lang="ru-RU" sz="1400" dirty="0"/>
            <a:t>сентябрь 2021</a:t>
          </a:r>
        </a:p>
      </dgm:t>
    </dgm:pt>
    <dgm:pt modelId="{A44B8296-06B1-4F42-B7DC-31237B6B4B53}" type="parTrans" cxnId="{5634ADD0-1A0A-4EC3-9A7A-38471EFFF0C8}">
      <dgm:prSet/>
      <dgm:spPr/>
      <dgm:t>
        <a:bodyPr/>
        <a:lstStyle/>
        <a:p>
          <a:endParaRPr lang="ru-RU"/>
        </a:p>
      </dgm:t>
    </dgm:pt>
    <dgm:pt modelId="{12B009C9-3CBE-4C27-BF37-11F998656E25}" type="sibTrans" cxnId="{5634ADD0-1A0A-4EC3-9A7A-38471EFFF0C8}">
      <dgm:prSet/>
      <dgm:spPr/>
      <dgm:t>
        <a:bodyPr/>
        <a:lstStyle/>
        <a:p>
          <a:endParaRPr lang="ru-RU"/>
        </a:p>
      </dgm:t>
    </dgm:pt>
    <dgm:pt modelId="{0903C5FA-4E9F-4023-8F1B-E42421C01082}">
      <dgm:prSet phldrT="[Текст]" custT="1"/>
      <dgm:spPr/>
      <dgm:t>
        <a:bodyPr/>
        <a:lstStyle/>
        <a:p>
          <a:r>
            <a:rPr lang="ru-RU" sz="1400" dirty="0"/>
            <a:t>май 2022</a:t>
          </a:r>
        </a:p>
      </dgm:t>
    </dgm:pt>
    <dgm:pt modelId="{FD5FBF0D-0F96-4220-9BC6-A7D495D03ED1}" type="parTrans" cxnId="{69056834-0D1D-4231-B28E-E7FD79D042C6}">
      <dgm:prSet/>
      <dgm:spPr/>
      <dgm:t>
        <a:bodyPr/>
        <a:lstStyle/>
        <a:p>
          <a:endParaRPr lang="ru-RU"/>
        </a:p>
      </dgm:t>
    </dgm:pt>
    <dgm:pt modelId="{6402FBAF-6E65-4CD6-9B95-5C472A51764A}" type="sibTrans" cxnId="{69056834-0D1D-4231-B28E-E7FD79D042C6}">
      <dgm:prSet/>
      <dgm:spPr/>
      <dgm:t>
        <a:bodyPr/>
        <a:lstStyle/>
        <a:p>
          <a:endParaRPr lang="ru-RU"/>
        </a:p>
      </dgm:t>
    </dgm:pt>
    <dgm:pt modelId="{CFD1DAFC-E52F-4670-8CE5-8A221BC791BA}" type="pres">
      <dgm:prSet presAssocID="{1397CFBB-B827-4DB2-BBA6-37059FDD582C}" presName="Name0" presStyleCnt="0">
        <dgm:presLayoutVars>
          <dgm:dir/>
          <dgm:resizeHandles val="exact"/>
        </dgm:presLayoutVars>
      </dgm:prSet>
      <dgm:spPr/>
    </dgm:pt>
    <dgm:pt modelId="{38DE1B03-7E9E-490F-A3FC-3656C48C9C27}" type="pres">
      <dgm:prSet presAssocID="{1397CFBB-B827-4DB2-BBA6-37059FDD582C}" presName="arrow" presStyleLbl="bgShp" presStyleIdx="0" presStyleCnt="1" custScaleY="83333"/>
      <dgm:spPr/>
    </dgm:pt>
    <dgm:pt modelId="{47462ECC-E20B-4017-B94B-E3885F130941}" type="pres">
      <dgm:prSet presAssocID="{1397CFBB-B827-4DB2-BBA6-37059FDD582C}" presName="points" presStyleCnt="0"/>
      <dgm:spPr/>
    </dgm:pt>
    <dgm:pt modelId="{120EDD08-DC9D-4121-AEE2-D52358F21B24}" type="pres">
      <dgm:prSet presAssocID="{0467F846-A3F9-4EB0-8B80-8E20ABE27898}" presName="compositeA" presStyleCnt="0"/>
      <dgm:spPr/>
    </dgm:pt>
    <dgm:pt modelId="{5E480A3B-2B5D-470C-A41D-DCF68281FEE1}" type="pres">
      <dgm:prSet presAssocID="{0467F846-A3F9-4EB0-8B80-8E20ABE27898}" presName="textA" presStyleLbl="revTx" presStyleIdx="0" presStyleCnt="5" custLinFactNeighborX="45896">
        <dgm:presLayoutVars>
          <dgm:bulletEnabled val="1"/>
        </dgm:presLayoutVars>
      </dgm:prSet>
      <dgm:spPr/>
    </dgm:pt>
    <dgm:pt modelId="{1877B628-896A-4110-A750-B6E29C5EAAFF}" type="pres">
      <dgm:prSet presAssocID="{0467F846-A3F9-4EB0-8B80-8E20ABE27898}" presName="circleA" presStyleLbl="node1" presStyleIdx="0" presStyleCnt="5" custLinFactX="369239" custLinFactNeighborX="400000"/>
      <dgm:spPr/>
    </dgm:pt>
    <dgm:pt modelId="{57E981D5-C8AA-4596-A9BD-088D2040A0C8}" type="pres">
      <dgm:prSet presAssocID="{0467F846-A3F9-4EB0-8B80-8E20ABE27898}" presName="spaceA" presStyleCnt="0"/>
      <dgm:spPr/>
    </dgm:pt>
    <dgm:pt modelId="{1588D4A8-2A65-4DB3-9F78-DD91448AD0E9}" type="pres">
      <dgm:prSet presAssocID="{47BB9EF2-7370-4455-9DBD-7E531AB02D1A}" presName="space" presStyleCnt="0"/>
      <dgm:spPr/>
    </dgm:pt>
    <dgm:pt modelId="{53774F45-D597-42CF-B26B-DC6E1734CF57}" type="pres">
      <dgm:prSet presAssocID="{B6804A76-9032-4B3A-A33A-28C8660CEC7D}" presName="compositeB" presStyleCnt="0"/>
      <dgm:spPr/>
    </dgm:pt>
    <dgm:pt modelId="{906337F0-80A5-4D4C-BEB9-5330D3481AA2}" type="pres">
      <dgm:prSet presAssocID="{B6804A76-9032-4B3A-A33A-28C8660CEC7D}" presName="textB" presStyleLbl="revTx" presStyleIdx="1" presStyleCnt="5" custLinFactY="-50000" custLinFactNeighborX="46227" custLinFactNeighborY="-100000">
        <dgm:presLayoutVars>
          <dgm:bulletEnabled val="1"/>
        </dgm:presLayoutVars>
      </dgm:prSet>
      <dgm:spPr/>
    </dgm:pt>
    <dgm:pt modelId="{EB489B9B-2404-4EDE-AC19-25DDB58D4B29}" type="pres">
      <dgm:prSet presAssocID="{B6804A76-9032-4B3A-A33A-28C8660CEC7D}" presName="circleB" presStyleLbl="node1" presStyleIdx="1" presStyleCnt="5" custLinFactX="369239" custLinFactNeighborX="400000"/>
      <dgm:spPr/>
    </dgm:pt>
    <dgm:pt modelId="{9807AA70-819B-47BC-8FCA-A713E18719DD}" type="pres">
      <dgm:prSet presAssocID="{B6804A76-9032-4B3A-A33A-28C8660CEC7D}" presName="spaceB" presStyleCnt="0"/>
      <dgm:spPr/>
    </dgm:pt>
    <dgm:pt modelId="{30AA404C-9F6A-43D7-B104-DD3708050E09}" type="pres">
      <dgm:prSet presAssocID="{BB3F34F8-6DEC-4734-8ACE-9C9E8A5E330D}" presName="space" presStyleCnt="0"/>
      <dgm:spPr/>
    </dgm:pt>
    <dgm:pt modelId="{BDF71EB0-7F98-4761-9108-11F67EAA68AE}" type="pres">
      <dgm:prSet presAssocID="{AA5DE7A2-1DEB-40BB-A7FE-79D66BFA9EA4}" presName="compositeA" presStyleCnt="0"/>
      <dgm:spPr/>
    </dgm:pt>
    <dgm:pt modelId="{1507ABB9-0214-4E30-B054-EE93F060A8C7}" type="pres">
      <dgm:prSet presAssocID="{AA5DE7A2-1DEB-40BB-A7FE-79D66BFA9EA4}" presName="textA" presStyleLbl="revTx" presStyleIdx="2" presStyleCnt="5" custLinFactNeighborX="14660">
        <dgm:presLayoutVars>
          <dgm:bulletEnabled val="1"/>
        </dgm:presLayoutVars>
      </dgm:prSet>
      <dgm:spPr/>
    </dgm:pt>
    <dgm:pt modelId="{8975D7FE-57DF-4B63-9AD4-312CD5BE7EEF}" type="pres">
      <dgm:prSet presAssocID="{AA5DE7A2-1DEB-40BB-A7FE-79D66BFA9EA4}" presName="circleA" presStyleLbl="node1" presStyleIdx="2" presStyleCnt="5"/>
      <dgm:spPr/>
    </dgm:pt>
    <dgm:pt modelId="{4B7DB334-D0C2-42C3-9734-337FF13EFDCF}" type="pres">
      <dgm:prSet presAssocID="{AA5DE7A2-1DEB-40BB-A7FE-79D66BFA9EA4}" presName="spaceA" presStyleCnt="0"/>
      <dgm:spPr/>
    </dgm:pt>
    <dgm:pt modelId="{307BE516-F99F-43E1-99CF-FC21A8FE4D06}" type="pres">
      <dgm:prSet presAssocID="{12B009C9-3CBE-4C27-BF37-11F998656E25}" presName="space" presStyleCnt="0"/>
      <dgm:spPr/>
    </dgm:pt>
    <dgm:pt modelId="{1182CF3C-4F9E-42B8-A356-C9F42E1C155D}" type="pres">
      <dgm:prSet presAssocID="{D8361DF3-0AEC-4173-8E2A-88DF7CCE522C}" presName="compositeB" presStyleCnt="0"/>
      <dgm:spPr/>
    </dgm:pt>
    <dgm:pt modelId="{91564FD9-8BFA-438F-B2B2-09B6F5F3AC0C}" type="pres">
      <dgm:prSet presAssocID="{D8361DF3-0AEC-4173-8E2A-88DF7CCE522C}" presName="textB" presStyleLbl="revTx" presStyleIdx="3" presStyleCnt="5" custLinFactY="-50000" custLinFactNeighborX="-3138" custLinFactNeighborY="-100000">
        <dgm:presLayoutVars>
          <dgm:bulletEnabled val="1"/>
        </dgm:presLayoutVars>
      </dgm:prSet>
      <dgm:spPr/>
    </dgm:pt>
    <dgm:pt modelId="{BFC02D12-AA02-4B4E-946D-504C3CE41BD8}" type="pres">
      <dgm:prSet presAssocID="{D8361DF3-0AEC-4173-8E2A-88DF7CCE522C}" presName="circleB" presStyleLbl="node1" presStyleIdx="3" presStyleCnt="5"/>
      <dgm:spPr/>
    </dgm:pt>
    <dgm:pt modelId="{5009486C-82F1-4148-AA03-9E2BB6CF5BB8}" type="pres">
      <dgm:prSet presAssocID="{D8361DF3-0AEC-4173-8E2A-88DF7CCE522C}" presName="spaceB" presStyleCnt="0"/>
      <dgm:spPr/>
    </dgm:pt>
    <dgm:pt modelId="{D3A4EA55-285E-439B-BE93-E4727350F715}" type="pres">
      <dgm:prSet presAssocID="{F8B9DEBD-819A-44CC-849F-3AF9424583B9}" presName="space" presStyleCnt="0"/>
      <dgm:spPr/>
    </dgm:pt>
    <dgm:pt modelId="{6C732A1C-9119-4871-9031-78206C268428}" type="pres">
      <dgm:prSet presAssocID="{0903C5FA-4E9F-4023-8F1B-E42421C01082}" presName="compositeA" presStyleCnt="0"/>
      <dgm:spPr/>
    </dgm:pt>
    <dgm:pt modelId="{B764BA73-72F4-43C2-8452-1C5B0E2507EC}" type="pres">
      <dgm:prSet presAssocID="{0903C5FA-4E9F-4023-8F1B-E42421C01082}" presName="textA" presStyleLbl="revTx" presStyleIdx="4" presStyleCnt="5">
        <dgm:presLayoutVars>
          <dgm:bulletEnabled val="1"/>
        </dgm:presLayoutVars>
      </dgm:prSet>
      <dgm:spPr/>
    </dgm:pt>
    <dgm:pt modelId="{5D021167-22AD-4363-9915-3036A3A734B5}" type="pres">
      <dgm:prSet presAssocID="{0903C5FA-4E9F-4023-8F1B-E42421C01082}" presName="circleA" presStyleLbl="node1" presStyleIdx="4" presStyleCnt="5"/>
      <dgm:spPr/>
    </dgm:pt>
    <dgm:pt modelId="{B5D711B6-46F3-4F42-9963-272BF6874DA8}" type="pres">
      <dgm:prSet presAssocID="{0903C5FA-4E9F-4023-8F1B-E42421C01082}" presName="spaceA" presStyleCnt="0"/>
      <dgm:spPr/>
    </dgm:pt>
  </dgm:ptLst>
  <dgm:cxnLst>
    <dgm:cxn modelId="{7412E10D-188D-4A98-B989-211E9B8EA8CE}" type="presOf" srcId="{0903C5FA-4E9F-4023-8F1B-E42421C01082}" destId="{B764BA73-72F4-43C2-8452-1C5B0E2507EC}" srcOrd="0" destOrd="0" presId="urn:microsoft.com/office/officeart/2005/8/layout/hProcess11"/>
    <dgm:cxn modelId="{39CD652F-575A-4E47-8CC7-CB0FC3979F07}" srcId="{1397CFBB-B827-4DB2-BBA6-37059FDD582C}" destId="{0467F846-A3F9-4EB0-8B80-8E20ABE27898}" srcOrd="0" destOrd="0" parTransId="{EABAD7CD-5706-4E5B-B8A6-1E8004809C5F}" sibTransId="{47BB9EF2-7370-4455-9DBD-7E531AB02D1A}"/>
    <dgm:cxn modelId="{69056834-0D1D-4231-B28E-E7FD79D042C6}" srcId="{1397CFBB-B827-4DB2-BBA6-37059FDD582C}" destId="{0903C5FA-4E9F-4023-8F1B-E42421C01082}" srcOrd="4" destOrd="0" parTransId="{FD5FBF0D-0F96-4220-9BC6-A7D495D03ED1}" sibTransId="{6402FBAF-6E65-4CD6-9B95-5C472A51764A}"/>
    <dgm:cxn modelId="{93530D63-423C-4AD1-B32A-0C393A9B559E}" type="presOf" srcId="{D8361DF3-0AEC-4173-8E2A-88DF7CCE522C}" destId="{91564FD9-8BFA-438F-B2B2-09B6F5F3AC0C}" srcOrd="0" destOrd="0" presId="urn:microsoft.com/office/officeart/2005/8/layout/hProcess11"/>
    <dgm:cxn modelId="{1F0B5B6A-E151-4D5B-853A-D51F1ACFFA5B}" type="presOf" srcId="{AA5DE7A2-1DEB-40BB-A7FE-79D66BFA9EA4}" destId="{1507ABB9-0214-4E30-B054-EE93F060A8C7}" srcOrd="0" destOrd="0" presId="urn:microsoft.com/office/officeart/2005/8/layout/hProcess11"/>
    <dgm:cxn modelId="{3B7E506D-651F-43FF-9108-FAE776C11D1F}" type="presOf" srcId="{1397CFBB-B827-4DB2-BBA6-37059FDD582C}" destId="{CFD1DAFC-E52F-4670-8CE5-8A221BC791BA}" srcOrd="0" destOrd="0" presId="urn:microsoft.com/office/officeart/2005/8/layout/hProcess11"/>
    <dgm:cxn modelId="{60E7CB96-634C-4F88-A06A-5A99E424962D}" type="presOf" srcId="{0467F846-A3F9-4EB0-8B80-8E20ABE27898}" destId="{5E480A3B-2B5D-470C-A41D-DCF68281FEE1}" srcOrd="0" destOrd="0" presId="urn:microsoft.com/office/officeart/2005/8/layout/hProcess11"/>
    <dgm:cxn modelId="{08E054A0-73FD-43B9-84C8-740CC7DFAFBE}" type="presOf" srcId="{B6804A76-9032-4B3A-A33A-28C8660CEC7D}" destId="{906337F0-80A5-4D4C-BEB9-5330D3481AA2}" srcOrd="0" destOrd="0" presId="urn:microsoft.com/office/officeart/2005/8/layout/hProcess11"/>
    <dgm:cxn modelId="{AA5074C1-65CE-4564-AD7D-D678135A8B33}" srcId="{1397CFBB-B827-4DB2-BBA6-37059FDD582C}" destId="{B6804A76-9032-4B3A-A33A-28C8660CEC7D}" srcOrd="1" destOrd="0" parTransId="{6A9ECF00-CD59-4CC4-B6CD-27DD5DC3F24F}" sibTransId="{BB3F34F8-6DEC-4734-8ACE-9C9E8A5E330D}"/>
    <dgm:cxn modelId="{5634ADD0-1A0A-4EC3-9A7A-38471EFFF0C8}" srcId="{1397CFBB-B827-4DB2-BBA6-37059FDD582C}" destId="{AA5DE7A2-1DEB-40BB-A7FE-79D66BFA9EA4}" srcOrd="2" destOrd="0" parTransId="{A44B8296-06B1-4F42-B7DC-31237B6B4B53}" sibTransId="{12B009C9-3CBE-4C27-BF37-11F998656E25}"/>
    <dgm:cxn modelId="{8AFA3CF3-A7A5-4D7B-9542-102FF9102BEC}" srcId="{1397CFBB-B827-4DB2-BBA6-37059FDD582C}" destId="{D8361DF3-0AEC-4173-8E2A-88DF7CCE522C}" srcOrd="3" destOrd="0" parTransId="{0DBC054E-987F-43DE-8052-573C260DF0C9}" sibTransId="{F8B9DEBD-819A-44CC-849F-3AF9424583B9}"/>
    <dgm:cxn modelId="{D340963C-C0EE-4FEC-820F-46EF8892AB71}" type="presParOf" srcId="{CFD1DAFC-E52F-4670-8CE5-8A221BC791BA}" destId="{38DE1B03-7E9E-490F-A3FC-3656C48C9C27}" srcOrd="0" destOrd="0" presId="urn:microsoft.com/office/officeart/2005/8/layout/hProcess11"/>
    <dgm:cxn modelId="{04C4CD3D-6833-40FE-8FD5-884200ADBA06}" type="presParOf" srcId="{CFD1DAFC-E52F-4670-8CE5-8A221BC791BA}" destId="{47462ECC-E20B-4017-B94B-E3885F130941}" srcOrd="1" destOrd="0" presId="urn:microsoft.com/office/officeart/2005/8/layout/hProcess11"/>
    <dgm:cxn modelId="{92F4DD17-FABB-4210-827A-243253C9D14A}" type="presParOf" srcId="{47462ECC-E20B-4017-B94B-E3885F130941}" destId="{120EDD08-DC9D-4121-AEE2-D52358F21B24}" srcOrd="0" destOrd="0" presId="urn:microsoft.com/office/officeart/2005/8/layout/hProcess11"/>
    <dgm:cxn modelId="{330E6C6F-279A-440F-BC5D-C3C5E5B6C3F5}" type="presParOf" srcId="{120EDD08-DC9D-4121-AEE2-D52358F21B24}" destId="{5E480A3B-2B5D-470C-A41D-DCF68281FEE1}" srcOrd="0" destOrd="0" presId="urn:microsoft.com/office/officeart/2005/8/layout/hProcess11"/>
    <dgm:cxn modelId="{C27C228A-90CC-481A-ADED-4DAA57897ADF}" type="presParOf" srcId="{120EDD08-DC9D-4121-AEE2-D52358F21B24}" destId="{1877B628-896A-4110-A750-B6E29C5EAAFF}" srcOrd="1" destOrd="0" presId="urn:microsoft.com/office/officeart/2005/8/layout/hProcess11"/>
    <dgm:cxn modelId="{6E3331D3-E721-45FA-89A6-E69B00EF4681}" type="presParOf" srcId="{120EDD08-DC9D-4121-AEE2-D52358F21B24}" destId="{57E981D5-C8AA-4596-A9BD-088D2040A0C8}" srcOrd="2" destOrd="0" presId="urn:microsoft.com/office/officeart/2005/8/layout/hProcess11"/>
    <dgm:cxn modelId="{F5D25677-0A39-4185-ADE6-6F5E9C62D71C}" type="presParOf" srcId="{47462ECC-E20B-4017-B94B-E3885F130941}" destId="{1588D4A8-2A65-4DB3-9F78-DD91448AD0E9}" srcOrd="1" destOrd="0" presId="urn:microsoft.com/office/officeart/2005/8/layout/hProcess11"/>
    <dgm:cxn modelId="{C458CCB8-22CB-404E-9DFC-0B9C6270C2E1}" type="presParOf" srcId="{47462ECC-E20B-4017-B94B-E3885F130941}" destId="{53774F45-D597-42CF-B26B-DC6E1734CF57}" srcOrd="2" destOrd="0" presId="urn:microsoft.com/office/officeart/2005/8/layout/hProcess11"/>
    <dgm:cxn modelId="{903A2AA6-560A-4DD6-95AA-66C11FC4267D}" type="presParOf" srcId="{53774F45-D597-42CF-B26B-DC6E1734CF57}" destId="{906337F0-80A5-4D4C-BEB9-5330D3481AA2}" srcOrd="0" destOrd="0" presId="urn:microsoft.com/office/officeart/2005/8/layout/hProcess11"/>
    <dgm:cxn modelId="{2270596E-8D1C-4CCD-8D71-6EFAC34C11D8}" type="presParOf" srcId="{53774F45-D597-42CF-B26B-DC6E1734CF57}" destId="{EB489B9B-2404-4EDE-AC19-25DDB58D4B29}" srcOrd="1" destOrd="0" presId="urn:microsoft.com/office/officeart/2005/8/layout/hProcess11"/>
    <dgm:cxn modelId="{26CFD048-B9FF-482B-A027-77F95035A8A1}" type="presParOf" srcId="{53774F45-D597-42CF-B26B-DC6E1734CF57}" destId="{9807AA70-819B-47BC-8FCA-A713E18719DD}" srcOrd="2" destOrd="0" presId="urn:microsoft.com/office/officeart/2005/8/layout/hProcess11"/>
    <dgm:cxn modelId="{552072EF-2B4F-4CA9-8ECB-6F85667C18CE}" type="presParOf" srcId="{47462ECC-E20B-4017-B94B-E3885F130941}" destId="{30AA404C-9F6A-43D7-B104-DD3708050E09}" srcOrd="3" destOrd="0" presId="urn:microsoft.com/office/officeart/2005/8/layout/hProcess11"/>
    <dgm:cxn modelId="{9CAD89CD-9C76-4600-B784-9C5B3DEFA85E}" type="presParOf" srcId="{47462ECC-E20B-4017-B94B-E3885F130941}" destId="{BDF71EB0-7F98-4761-9108-11F67EAA68AE}" srcOrd="4" destOrd="0" presId="urn:microsoft.com/office/officeart/2005/8/layout/hProcess11"/>
    <dgm:cxn modelId="{865D3FBC-14D0-419D-9845-9D8D8E90380C}" type="presParOf" srcId="{BDF71EB0-7F98-4761-9108-11F67EAA68AE}" destId="{1507ABB9-0214-4E30-B054-EE93F060A8C7}" srcOrd="0" destOrd="0" presId="urn:microsoft.com/office/officeart/2005/8/layout/hProcess11"/>
    <dgm:cxn modelId="{B93227AF-6F04-4C48-821B-36671958A1AA}" type="presParOf" srcId="{BDF71EB0-7F98-4761-9108-11F67EAA68AE}" destId="{8975D7FE-57DF-4B63-9AD4-312CD5BE7EEF}" srcOrd="1" destOrd="0" presId="urn:microsoft.com/office/officeart/2005/8/layout/hProcess11"/>
    <dgm:cxn modelId="{AAE5215E-9A51-4CDA-82D3-D4D80E5983D3}" type="presParOf" srcId="{BDF71EB0-7F98-4761-9108-11F67EAA68AE}" destId="{4B7DB334-D0C2-42C3-9734-337FF13EFDCF}" srcOrd="2" destOrd="0" presId="urn:microsoft.com/office/officeart/2005/8/layout/hProcess11"/>
    <dgm:cxn modelId="{D8422F05-77D3-4D09-900E-8351B8EB3E46}" type="presParOf" srcId="{47462ECC-E20B-4017-B94B-E3885F130941}" destId="{307BE516-F99F-43E1-99CF-FC21A8FE4D06}" srcOrd="5" destOrd="0" presId="urn:microsoft.com/office/officeart/2005/8/layout/hProcess11"/>
    <dgm:cxn modelId="{EC75E6FC-3AE2-47F9-AF5D-F5F9C49262F5}" type="presParOf" srcId="{47462ECC-E20B-4017-B94B-E3885F130941}" destId="{1182CF3C-4F9E-42B8-A356-C9F42E1C155D}" srcOrd="6" destOrd="0" presId="urn:microsoft.com/office/officeart/2005/8/layout/hProcess11"/>
    <dgm:cxn modelId="{0D91D8A9-723F-41DF-A4D5-E81DB5E79DF9}" type="presParOf" srcId="{1182CF3C-4F9E-42B8-A356-C9F42E1C155D}" destId="{91564FD9-8BFA-438F-B2B2-09B6F5F3AC0C}" srcOrd="0" destOrd="0" presId="urn:microsoft.com/office/officeart/2005/8/layout/hProcess11"/>
    <dgm:cxn modelId="{48714249-C262-457B-A094-419328F40274}" type="presParOf" srcId="{1182CF3C-4F9E-42B8-A356-C9F42E1C155D}" destId="{BFC02D12-AA02-4B4E-946D-504C3CE41BD8}" srcOrd="1" destOrd="0" presId="urn:microsoft.com/office/officeart/2005/8/layout/hProcess11"/>
    <dgm:cxn modelId="{ED71142B-D0BF-4F9C-8323-8A7A1731C1DE}" type="presParOf" srcId="{1182CF3C-4F9E-42B8-A356-C9F42E1C155D}" destId="{5009486C-82F1-4148-AA03-9E2BB6CF5BB8}" srcOrd="2" destOrd="0" presId="urn:microsoft.com/office/officeart/2005/8/layout/hProcess11"/>
    <dgm:cxn modelId="{8BA6963C-365F-44BF-A9EE-B778B4B0E46E}" type="presParOf" srcId="{47462ECC-E20B-4017-B94B-E3885F130941}" destId="{D3A4EA55-285E-439B-BE93-E4727350F715}" srcOrd="7" destOrd="0" presId="urn:microsoft.com/office/officeart/2005/8/layout/hProcess11"/>
    <dgm:cxn modelId="{9C6C638B-8A7E-4364-AEC1-0D6412CA29C9}" type="presParOf" srcId="{47462ECC-E20B-4017-B94B-E3885F130941}" destId="{6C732A1C-9119-4871-9031-78206C268428}" srcOrd="8" destOrd="0" presId="urn:microsoft.com/office/officeart/2005/8/layout/hProcess11"/>
    <dgm:cxn modelId="{A4B6F71C-F840-41A9-8F51-B268442997F5}" type="presParOf" srcId="{6C732A1C-9119-4871-9031-78206C268428}" destId="{B764BA73-72F4-43C2-8452-1C5B0E2507EC}" srcOrd="0" destOrd="0" presId="urn:microsoft.com/office/officeart/2005/8/layout/hProcess11"/>
    <dgm:cxn modelId="{177C47C2-00B9-4FFB-88B1-BDE8C91C833B}" type="presParOf" srcId="{6C732A1C-9119-4871-9031-78206C268428}" destId="{5D021167-22AD-4363-9915-3036A3A734B5}" srcOrd="1" destOrd="0" presId="urn:microsoft.com/office/officeart/2005/8/layout/hProcess11"/>
    <dgm:cxn modelId="{71237CA1-D6C8-4ADD-9628-CC6C82189B1D}" type="presParOf" srcId="{6C732A1C-9119-4871-9031-78206C268428}" destId="{B5D711B6-46F3-4F42-9963-272BF6874DA8}"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0E8DC31-2273-4C09-AAAD-0C056B421E7E}" type="doc">
      <dgm:prSet loTypeId="urn:microsoft.com/office/officeart/2005/8/layout/hierarchy3" loCatId="list" qsTypeId="urn:microsoft.com/office/officeart/2005/8/quickstyle/simple5" qsCatId="simple" csTypeId="urn:microsoft.com/office/officeart/2005/8/colors/accent1_5" csCatId="accent1" phldr="1"/>
      <dgm:spPr/>
      <dgm:t>
        <a:bodyPr/>
        <a:lstStyle/>
        <a:p>
          <a:endParaRPr lang="ru-RU"/>
        </a:p>
      </dgm:t>
    </dgm:pt>
    <dgm:pt modelId="{7C0DC454-4A39-4DBD-A3B5-FE4EF66D55CA}">
      <dgm:prSet phldrT="[Текст]" custT="1"/>
      <dgm:spPr/>
      <dgm:t>
        <a:bodyPr/>
        <a:lstStyle/>
        <a:p>
          <a:r>
            <a:rPr lang="ru-RU" sz="1200" b="0" dirty="0">
              <a:latin typeface="Arial" pitchFamily="34" charset="0"/>
              <a:cs typeface="Arial" pitchFamily="34" charset="0"/>
            </a:rPr>
            <a:t>Ведомость объемов</a:t>
          </a:r>
        </a:p>
      </dgm:t>
    </dgm:pt>
    <dgm:pt modelId="{D11A520D-DFEE-4A5E-B829-0F103697222E}" type="parTrans" cxnId="{A8A6B97D-19D1-4CE3-B17B-DCA853A978B3}">
      <dgm:prSet/>
      <dgm:spPr/>
      <dgm:t>
        <a:bodyPr/>
        <a:lstStyle/>
        <a:p>
          <a:endParaRPr lang="ru-RU"/>
        </a:p>
      </dgm:t>
    </dgm:pt>
    <dgm:pt modelId="{1C388464-8668-4632-AF11-DD82818D2A8F}" type="sibTrans" cxnId="{A8A6B97D-19D1-4CE3-B17B-DCA853A978B3}">
      <dgm:prSet/>
      <dgm:spPr/>
      <dgm:t>
        <a:bodyPr/>
        <a:lstStyle/>
        <a:p>
          <a:endParaRPr lang="ru-RU"/>
        </a:p>
      </dgm:t>
    </dgm:pt>
    <dgm:pt modelId="{42117C85-8DF1-4AC0-8484-BEB5DC6A473A}">
      <dgm:prSet phldrT="[Текст]"/>
      <dgm:spPr/>
      <dgm:t>
        <a:bodyPr/>
        <a:lstStyle/>
        <a:p>
          <a:r>
            <a:rPr lang="ru-RU" b="1" dirty="0">
              <a:latin typeface="Arial" pitchFamily="34" charset="0"/>
              <a:cs typeface="Arial" pitchFamily="34" charset="0"/>
            </a:rPr>
            <a:t>Номера сметных расчетов </a:t>
          </a:r>
          <a:r>
            <a:rPr lang="ru-RU" dirty="0">
              <a:latin typeface="Arial" pitchFamily="34" charset="0"/>
              <a:cs typeface="Arial" pitchFamily="34" charset="0"/>
            </a:rPr>
            <a:t>(смет) </a:t>
          </a:r>
          <a:r>
            <a:rPr lang="ru-RU" b="1" dirty="0">
              <a:latin typeface="Arial" pitchFamily="34" charset="0"/>
              <a:cs typeface="Arial" pitchFamily="34" charset="0"/>
            </a:rPr>
            <a:t>и позиций</a:t>
          </a:r>
          <a:r>
            <a:rPr lang="ru-RU" dirty="0">
              <a:latin typeface="Arial" pitchFamily="34" charset="0"/>
              <a:cs typeface="Arial" pitchFamily="34" charset="0"/>
            </a:rPr>
            <a:t> в сметных расчетах (сметах), относящиеся к соответствующим конструктивным решениям (элементам), комплексам (видам) работ</a:t>
          </a:r>
          <a:endParaRPr lang="ru-RU" dirty="0"/>
        </a:p>
      </dgm:t>
    </dgm:pt>
    <dgm:pt modelId="{3371ADB8-1BC2-45AC-885D-9F077917B640}" type="parTrans" cxnId="{4E6C837B-8B08-4C9A-B329-DD7F3B8B7500}">
      <dgm:prSet/>
      <dgm:spPr/>
      <dgm:t>
        <a:bodyPr/>
        <a:lstStyle/>
        <a:p>
          <a:endParaRPr lang="ru-RU"/>
        </a:p>
      </dgm:t>
    </dgm:pt>
    <dgm:pt modelId="{FD41DB89-2782-4178-8FD6-B5BA76FE99ED}" type="sibTrans" cxnId="{4E6C837B-8B08-4C9A-B329-DD7F3B8B7500}">
      <dgm:prSet/>
      <dgm:spPr/>
      <dgm:t>
        <a:bodyPr/>
        <a:lstStyle/>
        <a:p>
          <a:endParaRPr lang="ru-RU"/>
        </a:p>
      </dgm:t>
    </dgm:pt>
    <dgm:pt modelId="{9FF54BA4-E926-45E5-B810-88E5901B7534}">
      <dgm:prSet phldrT="[Текст]"/>
      <dgm:spPr/>
      <dgm:t>
        <a:bodyPr/>
        <a:lstStyle/>
        <a:p>
          <a:r>
            <a:rPr lang="ru-RU" b="1" dirty="0">
              <a:latin typeface="Arial" pitchFamily="34" charset="0"/>
              <a:cs typeface="Arial" pitchFamily="34" charset="0"/>
            </a:rPr>
            <a:t>Наименование</a:t>
          </a:r>
          <a:r>
            <a:rPr lang="ru-RU" dirty="0">
              <a:latin typeface="Arial" pitchFamily="34" charset="0"/>
              <a:cs typeface="Arial" pitchFamily="34" charset="0"/>
            </a:rPr>
            <a:t> конструктивного решения (элемента), комплекса (вида) работ.</a:t>
          </a:r>
          <a:endParaRPr lang="ru-RU" dirty="0"/>
        </a:p>
      </dgm:t>
    </dgm:pt>
    <dgm:pt modelId="{5B599F64-55B6-4429-8B3C-76FBD88A6CD0}" type="parTrans" cxnId="{16615D67-FD57-4681-B929-21183088D838}">
      <dgm:prSet/>
      <dgm:spPr/>
      <dgm:t>
        <a:bodyPr/>
        <a:lstStyle/>
        <a:p>
          <a:endParaRPr lang="ru-RU"/>
        </a:p>
      </dgm:t>
    </dgm:pt>
    <dgm:pt modelId="{DE637503-A167-4D08-8F2B-BDF28CD946A7}" type="sibTrans" cxnId="{16615D67-FD57-4681-B929-21183088D838}">
      <dgm:prSet/>
      <dgm:spPr/>
      <dgm:t>
        <a:bodyPr/>
        <a:lstStyle/>
        <a:p>
          <a:endParaRPr lang="ru-RU"/>
        </a:p>
      </dgm:t>
    </dgm:pt>
    <dgm:pt modelId="{B2524938-7A6A-44D7-83A6-D30C5B1ABEAF}">
      <dgm:prSet phldrT="[Текст]"/>
      <dgm:spPr/>
      <dgm:t>
        <a:bodyPr/>
        <a:lstStyle/>
        <a:p>
          <a:r>
            <a:rPr lang="ru-RU" dirty="0">
              <a:latin typeface="Arial" pitchFamily="34" charset="0"/>
              <a:cs typeface="Arial" pitchFamily="34" charset="0"/>
            </a:rPr>
            <a:t>Общепринятые </a:t>
          </a:r>
          <a:r>
            <a:rPr lang="ru-RU" b="1" dirty="0">
              <a:latin typeface="Arial" pitchFamily="34" charset="0"/>
              <a:cs typeface="Arial" pitchFamily="34" charset="0"/>
            </a:rPr>
            <a:t>единицы измерения </a:t>
          </a:r>
          <a:r>
            <a:rPr lang="ru-RU" dirty="0">
              <a:latin typeface="Arial" pitchFamily="34" charset="0"/>
              <a:cs typeface="Arial" pitchFamily="34" charset="0"/>
            </a:rPr>
            <a:t>конструктивных решений (элементов) и комплексов (видов) работ, наиболее полно отражающие специфику того или иного конструктивного элемента, комплекса (вида) работ и другие).</a:t>
          </a:r>
          <a:endParaRPr lang="ru-RU" dirty="0"/>
        </a:p>
      </dgm:t>
    </dgm:pt>
    <dgm:pt modelId="{C5F9052B-4B79-48E2-883A-79EC039D25C9}" type="parTrans" cxnId="{547FF915-BB15-4662-A1AA-A921FCB8A3EE}">
      <dgm:prSet/>
      <dgm:spPr/>
      <dgm:t>
        <a:bodyPr/>
        <a:lstStyle/>
        <a:p>
          <a:endParaRPr lang="ru-RU"/>
        </a:p>
      </dgm:t>
    </dgm:pt>
    <dgm:pt modelId="{907DEDA7-F71F-4C54-938B-F3CC0C37F583}" type="sibTrans" cxnId="{547FF915-BB15-4662-A1AA-A921FCB8A3EE}">
      <dgm:prSet/>
      <dgm:spPr/>
      <dgm:t>
        <a:bodyPr/>
        <a:lstStyle/>
        <a:p>
          <a:endParaRPr lang="ru-RU"/>
        </a:p>
      </dgm:t>
    </dgm:pt>
    <dgm:pt modelId="{C4B79986-B3D5-468A-9DD4-331310318C47}">
      <dgm:prSet phldrT="[Текст]"/>
      <dgm:spPr/>
      <dgm:t>
        <a:bodyPr/>
        <a:lstStyle/>
        <a:p>
          <a:r>
            <a:rPr lang="ru-RU" b="1" dirty="0">
              <a:latin typeface="Arial" pitchFamily="34" charset="0"/>
              <a:cs typeface="Arial" pitchFamily="34" charset="0"/>
            </a:rPr>
            <a:t>Объемы работ </a:t>
          </a:r>
          <a:r>
            <a:rPr lang="ru-RU" dirty="0">
              <a:latin typeface="Arial" pitchFamily="34" charset="0"/>
              <a:cs typeface="Arial" pitchFamily="34" charset="0"/>
            </a:rPr>
            <a:t>(количественные показатели) конструктивных решений (элементов) и комплексов (видов), которые определяются на основании проектной документации, рабочей документацией (при наличии)</a:t>
          </a:r>
          <a:endParaRPr lang="ru-RU" dirty="0"/>
        </a:p>
      </dgm:t>
    </dgm:pt>
    <dgm:pt modelId="{07660FCA-0B1D-4257-A430-478D40F5CFBE}" type="parTrans" cxnId="{76F9E5D6-35E9-48F9-93BE-756FA9A80C71}">
      <dgm:prSet/>
      <dgm:spPr/>
      <dgm:t>
        <a:bodyPr/>
        <a:lstStyle/>
        <a:p>
          <a:endParaRPr lang="ru-RU"/>
        </a:p>
      </dgm:t>
    </dgm:pt>
    <dgm:pt modelId="{5990600A-555B-41FF-89D8-51D9B62FACAC}" type="sibTrans" cxnId="{76F9E5D6-35E9-48F9-93BE-756FA9A80C71}">
      <dgm:prSet/>
      <dgm:spPr/>
      <dgm:t>
        <a:bodyPr/>
        <a:lstStyle/>
        <a:p>
          <a:endParaRPr lang="ru-RU"/>
        </a:p>
      </dgm:t>
    </dgm:pt>
    <dgm:pt modelId="{7EC3BF7F-01A1-49FD-A297-E9E50CD56512}" type="pres">
      <dgm:prSet presAssocID="{50E8DC31-2273-4C09-AAAD-0C056B421E7E}" presName="diagram" presStyleCnt="0">
        <dgm:presLayoutVars>
          <dgm:chPref val="1"/>
          <dgm:dir/>
          <dgm:animOne val="branch"/>
          <dgm:animLvl val="lvl"/>
          <dgm:resizeHandles/>
        </dgm:presLayoutVars>
      </dgm:prSet>
      <dgm:spPr/>
    </dgm:pt>
    <dgm:pt modelId="{CFB7BF01-77A0-43E2-81D1-D355E7BAB95B}" type="pres">
      <dgm:prSet presAssocID="{7C0DC454-4A39-4DBD-A3B5-FE4EF66D55CA}" presName="root" presStyleCnt="0"/>
      <dgm:spPr/>
    </dgm:pt>
    <dgm:pt modelId="{C279B96D-6877-4FAE-AC5F-DA7FDA559354}" type="pres">
      <dgm:prSet presAssocID="{7C0DC454-4A39-4DBD-A3B5-FE4EF66D55CA}" presName="rootComposite" presStyleCnt="0"/>
      <dgm:spPr/>
    </dgm:pt>
    <dgm:pt modelId="{E5FB1C8B-C215-4E1A-A900-BAA9BFD7BE01}" type="pres">
      <dgm:prSet presAssocID="{7C0DC454-4A39-4DBD-A3B5-FE4EF66D55CA}" presName="rootText" presStyleLbl="node1" presStyleIdx="0" presStyleCnt="1" custScaleX="228807" custScaleY="51878"/>
      <dgm:spPr/>
    </dgm:pt>
    <dgm:pt modelId="{4CEB5161-D281-4ADC-A2D8-DF27116090EE}" type="pres">
      <dgm:prSet presAssocID="{7C0DC454-4A39-4DBD-A3B5-FE4EF66D55CA}" presName="rootConnector" presStyleLbl="node1" presStyleIdx="0" presStyleCnt="1"/>
      <dgm:spPr/>
    </dgm:pt>
    <dgm:pt modelId="{681AF769-3957-4DAF-B437-08A082C350B7}" type="pres">
      <dgm:prSet presAssocID="{7C0DC454-4A39-4DBD-A3B5-FE4EF66D55CA}" presName="childShape" presStyleCnt="0"/>
      <dgm:spPr/>
    </dgm:pt>
    <dgm:pt modelId="{7C98A23A-1ED7-4BCD-BB55-38CD1352166A}" type="pres">
      <dgm:prSet presAssocID="{3371ADB8-1BC2-45AC-885D-9F077917B640}" presName="Name13" presStyleLbl="parChTrans1D2" presStyleIdx="0" presStyleCnt="4"/>
      <dgm:spPr/>
    </dgm:pt>
    <dgm:pt modelId="{0988E47F-6898-4BC0-AEB8-8D42E18CED91}" type="pres">
      <dgm:prSet presAssocID="{42117C85-8DF1-4AC0-8484-BEB5DC6A473A}" presName="childText" presStyleLbl="bgAcc1" presStyleIdx="0" presStyleCnt="4" custScaleX="258134">
        <dgm:presLayoutVars>
          <dgm:bulletEnabled val="1"/>
        </dgm:presLayoutVars>
      </dgm:prSet>
      <dgm:spPr/>
    </dgm:pt>
    <dgm:pt modelId="{1DDC64B2-0535-4A46-8922-D0D43270E3C3}" type="pres">
      <dgm:prSet presAssocID="{5B599F64-55B6-4429-8B3C-76FBD88A6CD0}" presName="Name13" presStyleLbl="parChTrans1D2" presStyleIdx="1" presStyleCnt="4"/>
      <dgm:spPr/>
    </dgm:pt>
    <dgm:pt modelId="{49CECAC7-F5DD-4308-BFC3-EEFE7A6FE86B}" type="pres">
      <dgm:prSet presAssocID="{9FF54BA4-E926-45E5-B810-88E5901B7534}" presName="childText" presStyleLbl="bgAcc1" presStyleIdx="1" presStyleCnt="4" custScaleX="256357">
        <dgm:presLayoutVars>
          <dgm:bulletEnabled val="1"/>
        </dgm:presLayoutVars>
      </dgm:prSet>
      <dgm:spPr/>
    </dgm:pt>
    <dgm:pt modelId="{97F9FF45-9375-4D92-995B-ED78F47D7A4D}" type="pres">
      <dgm:prSet presAssocID="{C5F9052B-4B79-48E2-883A-79EC039D25C9}" presName="Name13" presStyleLbl="parChTrans1D2" presStyleIdx="2" presStyleCnt="4"/>
      <dgm:spPr/>
    </dgm:pt>
    <dgm:pt modelId="{19C1372E-712E-4A2A-8CC9-6C26C8F88E08}" type="pres">
      <dgm:prSet presAssocID="{B2524938-7A6A-44D7-83A6-D30C5B1ABEAF}" presName="childText" presStyleLbl="bgAcc1" presStyleIdx="2" presStyleCnt="4" custScaleX="256357">
        <dgm:presLayoutVars>
          <dgm:bulletEnabled val="1"/>
        </dgm:presLayoutVars>
      </dgm:prSet>
      <dgm:spPr/>
    </dgm:pt>
    <dgm:pt modelId="{A0599304-E42C-435F-AB10-C2746DD5D3ED}" type="pres">
      <dgm:prSet presAssocID="{07660FCA-0B1D-4257-A430-478D40F5CFBE}" presName="Name13" presStyleLbl="parChTrans1D2" presStyleIdx="3" presStyleCnt="4"/>
      <dgm:spPr/>
    </dgm:pt>
    <dgm:pt modelId="{8954234D-F8E2-4E5C-B11A-F22FB08473DE}" type="pres">
      <dgm:prSet presAssocID="{C4B79986-B3D5-468A-9DD4-331310318C47}" presName="childText" presStyleLbl="bgAcc1" presStyleIdx="3" presStyleCnt="4" custScaleX="254369">
        <dgm:presLayoutVars>
          <dgm:bulletEnabled val="1"/>
        </dgm:presLayoutVars>
      </dgm:prSet>
      <dgm:spPr/>
    </dgm:pt>
  </dgm:ptLst>
  <dgm:cxnLst>
    <dgm:cxn modelId="{547FF915-BB15-4662-A1AA-A921FCB8A3EE}" srcId="{7C0DC454-4A39-4DBD-A3B5-FE4EF66D55CA}" destId="{B2524938-7A6A-44D7-83A6-D30C5B1ABEAF}" srcOrd="2" destOrd="0" parTransId="{C5F9052B-4B79-48E2-883A-79EC039D25C9}" sibTransId="{907DEDA7-F71F-4C54-938B-F3CC0C37F583}"/>
    <dgm:cxn modelId="{73CB3E1E-E688-4E16-A881-73A999374228}" type="presOf" srcId="{42117C85-8DF1-4AC0-8484-BEB5DC6A473A}" destId="{0988E47F-6898-4BC0-AEB8-8D42E18CED91}" srcOrd="0" destOrd="0" presId="urn:microsoft.com/office/officeart/2005/8/layout/hierarchy3"/>
    <dgm:cxn modelId="{30B41562-AB69-41A4-8FAE-07A9134CB5DE}" type="presOf" srcId="{9FF54BA4-E926-45E5-B810-88E5901B7534}" destId="{49CECAC7-F5DD-4308-BFC3-EEFE7A6FE86B}" srcOrd="0" destOrd="0" presId="urn:microsoft.com/office/officeart/2005/8/layout/hierarchy3"/>
    <dgm:cxn modelId="{7100FF44-60FB-464D-8DA2-BFB4986FAA93}" type="presOf" srcId="{7C0DC454-4A39-4DBD-A3B5-FE4EF66D55CA}" destId="{4CEB5161-D281-4ADC-A2D8-DF27116090EE}" srcOrd="1" destOrd="0" presId="urn:microsoft.com/office/officeart/2005/8/layout/hierarchy3"/>
    <dgm:cxn modelId="{C7911167-6745-4204-AD6B-93A3EE5327A0}" type="presOf" srcId="{7C0DC454-4A39-4DBD-A3B5-FE4EF66D55CA}" destId="{E5FB1C8B-C215-4E1A-A900-BAA9BFD7BE01}" srcOrd="0" destOrd="0" presId="urn:microsoft.com/office/officeart/2005/8/layout/hierarchy3"/>
    <dgm:cxn modelId="{16615D67-FD57-4681-B929-21183088D838}" srcId="{7C0DC454-4A39-4DBD-A3B5-FE4EF66D55CA}" destId="{9FF54BA4-E926-45E5-B810-88E5901B7534}" srcOrd="1" destOrd="0" parTransId="{5B599F64-55B6-4429-8B3C-76FBD88A6CD0}" sibTransId="{DE637503-A167-4D08-8F2B-BDF28CD946A7}"/>
    <dgm:cxn modelId="{2CD27F6D-95B5-40D2-9187-8862BBF3D87D}" type="presOf" srcId="{3371ADB8-1BC2-45AC-885D-9F077917B640}" destId="{7C98A23A-1ED7-4BCD-BB55-38CD1352166A}" srcOrd="0" destOrd="0" presId="urn:microsoft.com/office/officeart/2005/8/layout/hierarchy3"/>
    <dgm:cxn modelId="{AC7A2675-E0DB-4FFA-AEFD-1A7A9D14FB06}" type="presOf" srcId="{07660FCA-0B1D-4257-A430-478D40F5CFBE}" destId="{A0599304-E42C-435F-AB10-C2746DD5D3ED}" srcOrd="0" destOrd="0" presId="urn:microsoft.com/office/officeart/2005/8/layout/hierarchy3"/>
    <dgm:cxn modelId="{4E6C837B-8B08-4C9A-B329-DD7F3B8B7500}" srcId="{7C0DC454-4A39-4DBD-A3B5-FE4EF66D55CA}" destId="{42117C85-8DF1-4AC0-8484-BEB5DC6A473A}" srcOrd="0" destOrd="0" parTransId="{3371ADB8-1BC2-45AC-885D-9F077917B640}" sibTransId="{FD41DB89-2782-4178-8FD6-B5BA76FE99ED}"/>
    <dgm:cxn modelId="{A8A6B97D-19D1-4CE3-B17B-DCA853A978B3}" srcId="{50E8DC31-2273-4C09-AAAD-0C056B421E7E}" destId="{7C0DC454-4A39-4DBD-A3B5-FE4EF66D55CA}" srcOrd="0" destOrd="0" parTransId="{D11A520D-DFEE-4A5E-B829-0F103697222E}" sibTransId="{1C388464-8668-4632-AF11-DD82818D2A8F}"/>
    <dgm:cxn modelId="{E3074889-AC17-44ED-820F-861F9CAE1DAA}" type="presOf" srcId="{5B599F64-55B6-4429-8B3C-76FBD88A6CD0}" destId="{1DDC64B2-0535-4A46-8922-D0D43270E3C3}" srcOrd="0" destOrd="0" presId="urn:microsoft.com/office/officeart/2005/8/layout/hierarchy3"/>
    <dgm:cxn modelId="{3488CF9D-2886-4CC3-8C0D-D85F0C0D51A6}" type="presOf" srcId="{50E8DC31-2273-4C09-AAAD-0C056B421E7E}" destId="{7EC3BF7F-01A1-49FD-A297-E9E50CD56512}" srcOrd="0" destOrd="0" presId="urn:microsoft.com/office/officeart/2005/8/layout/hierarchy3"/>
    <dgm:cxn modelId="{76F9E5D6-35E9-48F9-93BE-756FA9A80C71}" srcId="{7C0DC454-4A39-4DBD-A3B5-FE4EF66D55CA}" destId="{C4B79986-B3D5-468A-9DD4-331310318C47}" srcOrd="3" destOrd="0" parTransId="{07660FCA-0B1D-4257-A430-478D40F5CFBE}" sibTransId="{5990600A-555B-41FF-89D8-51D9B62FACAC}"/>
    <dgm:cxn modelId="{A04F4EE8-2CFE-4BD1-B816-CEC80A488AA9}" type="presOf" srcId="{C5F9052B-4B79-48E2-883A-79EC039D25C9}" destId="{97F9FF45-9375-4D92-995B-ED78F47D7A4D}" srcOrd="0" destOrd="0" presId="urn:microsoft.com/office/officeart/2005/8/layout/hierarchy3"/>
    <dgm:cxn modelId="{EFAB32F5-2FE4-401D-A446-833CDEA4F4F3}" type="presOf" srcId="{C4B79986-B3D5-468A-9DD4-331310318C47}" destId="{8954234D-F8E2-4E5C-B11A-F22FB08473DE}" srcOrd="0" destOrd="0" presId="urn:microsoft.com/office/officeart/2005/8/layout/hierarchy3"/>
    <dgm:cxn modelId="{2BBFCFF6-B22C-44C7-B4DF-DB3E7710EF33}" type="presOf" srcId="{B2524938-7A6A-44D7-83A6-D30C5B1ABEAF}" destId="{19C1372E-712E-4A2A-8CC9-6C26C8F88E08}" srcOrd="0" destOrd="0" presId="urn:microsoft.com/office/officeart/2005/8/layout/hierarchy3"/>
    <dgm:cxn modelId="{AC2D9857-A162-4908-8046-A4C2A0245C5F}" type="presParOf" srcId="{7EC3BF7F-01A1-49FD-A297-E9E50CD56512}" destId="{CFB7BF01-77A0-43E2-81D1-D355E7BAB95B}" srcOrd="0" destOrd="0" presId="urn:microsoft.com/office/officeart/2005/8/layout/hierarchy3"/>
    <dgm:cxn modelId="{A33A72A7-2840-45AA-890B-5CF4360301DA}" type="presParOf" srcId="{CFB7BF01-77A0-43E2-81D1-D355E7BAB95B}" destId="{C279B96D-6877-4FAE-AC5F-DA7FDA559354}" srcOrd="0" destOrd="0" presId="urn:microsoft.com/office/officeart/2005/8/layout/hierarchy3"/>
    <dgm:cxn modelId="{F4D9260B-592D-4559-8AE0-519F53A23581}" type="presParOf" srcId="{C279B96D-6877-4FAE-AC5F-DA7FDA559354}" destId="{E5FB1C8B-C215-4E1A-A900-BAA9BFD7BE01}" srcOrd="0" destOrd="0" presId="urn:microsoft.com/office/officeart/2005/8/layout/hierarchy3"/>
    <dgm:cxn modelId="{3CCB42A1-A152-4EFA-BB93-390BDE09B594}" type="presParOf" srcId="{C279B96D-6877-4FAE-AC5F-DA7FDA559354}" destId="{4CEB5161-D281-4ADC-A2D8-DF27116090EE}" srcOrd="1" destOrd="0" presId="urn:microsoft.com/office/officeart/2005/8/layout/hierarchy3"/>
    <dgm:cxn modelId="{6203194B-FA05-409A-B4D5-DB70EC8488ED}" type="presParOf" srcId="{CFB7BF01-77A0-43E2-81D1-D355E7BAB95B}" destId="{681AF769-3957-4DAF-B437-08A082C350B7}" srcOrd="1" destOrd="0" presId="urn:microsoft.com/office/officeart/2005/8/layout/hierarchy3"/>
    <dgm:cxn modelId="{58AF6C72-AEA0-49A9-B2D2-0D0BAE1DDA49}" type="presParOf" srcId="{681AF769-3957-4DAF-B437-08A082C350B7}" destId="{7C98A23A-1ED7-4BCD-BB55-38CD1352166A}" srcOrd="0" destOrd="0" presId="urn:microsoft.com/office/officeart/2005/8/layout/hierarchy3"/>
    <dgm:cxn modelId="{414254F9-42A1-428C-B5B2-9F635F50E881}" type="presParOf" srcId="{681AF769-3957-4DAF-B437-08A082C350B7}" destId="{0988E47F-6898-4BC0-AEB8-8D42E18CED91}" srcOrd="1" destOrd="0" presId="urn:microsoft.com/office/officeart/2005/8/layout/hierarchy3"/>
    <dgm:cxn modelId="{516A23F0-FD3D-4D35-A674-0189F8C1C538}" type="presParOf" srcId="{681AF769-3957-4DAF-B437-08A082C350B7}" destId="{1DDC64B2-0535-4A46-8922-D0D43270E3C3}" srcOrd="2" destOrd="0" presId="urn:microsoft.com/office/officeart/2005/8/layout/hierarchy3"/>
    <dgm:cxn modelId="{93B6CAC5-EB95-4B76-9876-2AB8E4234DD2}" type="presParOf" srcId="{681AF769-3957-4DAF-B437-08A082C350B7}" destId="{49CECAC7-F5DD-4308-BFC3-EEFE7A6FE86B}" srcOrd="3" destOrd="0" presId="urn:microsoft.com/office/officeart/2005/8/layout/hierarchy3"/>
    <dgm:cxn modelId="{8BD1826C-1B5A-4307-850D-DBAF9B75A4D1}" type="presParOf" srcId="{681AF769-3957-4DAF-B437-08A082C350B7}" destId="{97F9FF45-9375-4D92-995B-ED78F47D7A4D}" srcOrd="4" destOrd="0" presId="urn:microsoft.com/office/officeart/2005/8/layout/hierarchy3"/>
    <dgm:cxn modelId="{3F7AC4C6-F682-40BD-A021-83067C5163A1}" type="presParOf" srcId="{681AF769-3957-4DAF-B437-08A082C350B7}" destId="{19C1372E-712E-4A2A-8CC9-6C26C8F88E08}" srcOrd="5" destOrd="0" presId="urn:microsoft.com/office/officeart/2005/8/layout/hierarchy3"/>
    <dgm:cxn modelId="{CA67D01A-0A03-4DA7-B425-2B2DAB5AC186}" type="presParOf" srcId="{681AF769-3957-4DAF-B437-08A082C350B7}" destId="{A0599304-E42C-435F-AB10-C2746DD5D3ED}" srcOrd="6" destOrd="0" presId="urn:microsoft.com/office/officeart/2005/8/layout/hierarchy3"/>
    <dgm:cxn modelId="{5972DC98-29AF-4E11-BD75-03FA716261A5}" type="presParOf" srcId="{681AF769-3957-4DAF-B437-08A082C350B7}" destId="{8954234D-F8E2-4E5C-B11A-F22FB08473DE}"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0E8DC31-2273-4C09-AAAD-0C056B421E7E}" type="doc">
      <dgm:prSet loTypeId="urn:microsoft.com/office/officeart/2005/8/layout/hierarchy3" loCatId="list" qsTypeId="urn:microsoft.com/office/officeart/2005/8/quickstyle/simple5" qsCatId="simple" csTypeId="urn:microsoft.com/office/officeart/2005/8/colors/accent1_5" csCatId="accent1" phldr="1"/>
      <dgm:spPr/>
      <dgm:t>
        <a:bodyPr/>
        <a:lstStyle/>
        <a:p>
          <a:endParaRPr lang="ru-RU"/>
        </a:p>
      </dgm:t>
    </dgm:pt>
    <dgm:pt modelId="{7C0DC454-4A39-4DBD-A3B5-FE4EF66D55CA}">
      <dgm:prSet phldrT="[Текст]" custT="1"/>
      <dgm:spPr/>
      <dgm:t>
        <a:bodyPr/>
        <a:lstStyle/>
        <a:p>
          <a:r>
            <a:rPr lang="ru-RU" sz="1200" b="0" dirty="0">
              <a:latin typeface="Arial" pitchFamily="34" charset="0"/>
              <a:cs typeface="Arial" pitchFamily="34" charset="0"/>
            </a:rPr>
            <a:t>Проект сметы контракта</a:t>
          </a:r>
        </a:p>
      </dgm:t>
    </dgm:pt>
    <dgm:pt modelId="{D11A520D-DFEE-4A5E-B829-0F103697222E}" type="parTrans" cxnId="{A8A6B97D-19D1-4CE3-B17B-DCA853A978B3}">
      <dgm:prSet/>
      <dgm:spPr/>
      <dgm:t>
        <a:bodyPr/>
        <a:lstStyle/>
        <a:p>
          <a:endParaRPr lang="ru-RU"/>
        </a:p>
      </dgm:t>
    </dgm:pt>
    <dgm:pt modelId="{1C388464-8668-4632-AF11-DD82818D2A8F}" type="sibTrans" cxnId="{A8A6B97D-19D1-4CE3-B17B-DCA853A978B3}">
      <dgm:prSet/>
      <dgm:spPr/>
      <dgm:t>
        <a:bodyPr/>
        <a:lstStyle/>
        <a:p>
          <a:endParaRPr lang="ru-RU"/>
        </a:p>
      </dgm:t>
    </dgm:pt>
    <dgm:pt modelId="{9FF54BA4-E926-45E5-B810-88E5901B7534}">
      <dgm:prSet phldrT="[Текст]"/>
      <dgm:spPr/>
      <dgm:t>
        <a:bodyPr/>
        <a:lstStyle/>
        <a:p>
          <a:r>
            <a:rPr lang="ru-RU" b="1" dirty="0">
              <a:latin typeface="Arial" pitchFamily="34" charset="0"/>
              <a:cs typeface="Arial" pitchFamily="34" charset="0"/>
            </a:rPr>
            <a:t>Наименование</a:t>
          </a:r>
          <a:r>
            <a:rPr lang="ru-RU" dirty="0">
              <a:latin typeface="Arial" pitchFamily="34" charset="0"/>
              <a:cs typeface="Arial" pitchFamily="34" charset="0"/>
            </a:rPr>
            <a:t> конструктивного решения (элемента), комплекса (вида) работ</a:t>
          </a:r>
          <a:endParaRPr lang="ru-RU" dirty="0"/>
        </a:p>
      </dgm:t>
    </dgm:pt>
    <dgm:pt modelId="{5B599F64-55B6-4429-8B3C-76FBD88A6CD0}" type="parTrans" cxnId="{16615D67-FD57-4681-B929-21183088D838}">
      <dgm:prSet/>
      <dgm:spPr/>
      <dgm:t>
        <a:bodyPr/>
        <a:lstStyle/>
        <a:p>
          <a:endParaRPr lang="ru-RU"/>
        </a:p>
      </dgm:t>
    </dgm:pt>
    <dgm:pt modelId="{DE637503-A167-4D08-8F2B-BDF28CD946A7}" type="sibTrans" cxnId="{16615D67-FD57-4681-B929-21183088D838}">
      <dgm:prSet/>
      <dgm:spPr/>
      <dgm:t>
        <a:bodyPr/>
        <a:lstStyle/>
        <a:p>
          <a:endParaRPr lang="ru-RU"/>
        </a:p>
      </dgm:t>
    </dgm:pt>
    <dgm:pt modelId="{B2524938-7A6A-44D7-83A6-D30C5B1ABEAF}">
      <dgm:prSet phldrT="[Текст]"/>
      <dgm:spPr/>
      <dgm:t>
        <a:bodyPr/>
        <a:lstStyle/>
        <a:p>
          <a:r>
            <a:rPr lang="ru-RU" dirty="0">
              <a:latin typeface="Arial" pitchFamily="34" charset="0"/>
              <a:cs typeface="Arial" pitchFamily="34" charset="0"/>
            </a:rPr>
            <a:t>Общепринятые </a:t>
          </a:r>
          <a:r>
            <a:rPr lang="ru-RU" b="1" dirty="0">
              <a:latin typeface="Arial" pitchFamily="34" charset="0"/>
              <a:cs typeface="Arial" pitchFamily="34" charset="0"/>
            </a:rPr>
            <a:t>единицы измерения </a:t>
          </a:r>
          <a:r>
            <a:rPr lang="ru-RU" dirty="0">
              <a:latin typeface="Arial" pitchFamily="34" charset="0"/>
              <a:cs typeface="Arial" pitchFamily="34" charset="0"/>
            </a:rPr>
            <a:t>конструктивных решений (элементов) и комплексов (видов) работ, наиболее полно отражающие специфику того или иного конструктивного элемента, комплекса (вида) работ и другие)</a:t>
          </a:r>
          <a:endParaRPr lang="ru-RU" dirty="0"/>
        </a:p>
      </dgm:t>
    </dgm:pt>
    <dgm:pt modelId="{C5F9052B-4B79-48E2-883A-79EC039D25C9}" type="parTrans" cxnId="{547FF915-BB15-4662-A1AA-A921FCB8A3EE}">
      <dgm:prSet/>
      <dgm:spPr/>
      <dgm:t>
        <a:bodyPr/>
        <a:lstStyle/>
        <a:p>
          <a:endParaRPr lang="ru-RU"/>
        </a:p>
      </dgm:t>
    </dgm:pt>
    <dgm:pt modelId="{907DEDA7-F71F-4C54-938B-F3CC0C37F583}" type="sibTrans" cxnId="{547FF915-BB15-4662-A1AA-A921FCB8A3EE}">
      <dgm:prSet/>
      <dgm:spPr/>
      <dgm:t>
        <a:bodyPr/>
        <a:lstStyle/>
        <a:p>
          <a:endParaRPr lang="ru-RU"/>
        </a:p>
      </dgm:t>
    </dgm:pt>
    <dgm:pt modelId="{C4B79986-B3D5-468A-9DD4-331310318C47}">
      <dgm:prSet phldrT="[Текст]"/>
      <dgm:spPr/>
      <dgm:t>
        <a:bodyPr/>
        <a:lstStyle/>
        <a:p>
          <a:r>
            <a:rPr lang="ru-RU" b="1" dirty="0">
              <a:latin typeface="Arial" pitchFamily="34" charset="0"/>
              <a:cs typeface="Arial" pitchFamily="34" charset="0"/>
            </a:rPr>
            <a:t>Объемы работ </a:t>
          </a:r>
          <a:r>
            <a:rPr lang="ru-RU" dirty="0">
              <a:latin typeface="Arial" pitchFamily="34" charset="0"/>
              <a:cs typeface="Arial" pitchFamily="34" charset="0"/>
            </a:rPr>
            <a:t>(количественные показатели) конструктивных решений (элементов) и комплексов (видов), которые определяются на основании проектной документации, рабочей документацией (при наличии)</a:t>
          </a:r>
          <a:endParaRPr lang="ru-RU" dirty="0"/>
        </a:p>
      </dgm:t>
    </dgm:pt>
    <dgm:pt modelId="{07660FCA-0B1D-4257-A430-478D40F5CFBE}" type="parTrans" cxnId="{76F9E5D6-35E9-48F9-93BE-756FA9A80C71}">
      <dgm:prSet/>
      <dgm:spPr/>
      <dgm:t>
        <a:bodyPr/>
        <a:lstStyle/>
        <a:p>
          <a:endParaRPr lang="ru-RU"/>
        </a:p>
      </dgm:t>
    </dgm:pt>
    <dgm:pt modelId="{5990600A-555B-41FF-89D8-51D9B62FACAC}" type="sibTrans" cxnId="{76F9E5D6-35E9-48F9-93BE-756FA9A80C71}">
      <dgm:prSet/>
      <dgm:spPr/>
      <dgm:t>
        <a:bodyPr/>
        <a:lstStyle/>
        <a:p>
          <a:endParaRPr lang="ru-RU"/>
        </a:p>
      </dgm:t>
    </dgm:pt>
    <dgm:pt modelId="{BF102A86-D535-4086-98B2-217ECF3B1AC5}">
      <dgm:prSet phldrT="[Текст]"/>
      <dgm:spPr/>
      <dgm:t>
        <a:bodyPr/>
        <a:lstStyle/>
        <a:p>
          <a:r>
            <a:rPr lang="ru-RU" b="1" i="0" dirty="0">
              <a:latin typeface="Arial" pitchFamily="34" charset="0"/>
              <a:cs typeface="Arial" pitchFamily="34" charset="0"/>
            </a:rPr>
            <a:t>Цена</a:t>
          </a:r>
          <a:r>
            <a:rPr lang="ru-RU" b="0" i="0" dirty="0">
              <a:latin typeface="Arial" pitchFamily="34" charset="0"/>
              <a:cs typeface="Arial" pitchFamily="34" charset="0"/>
            </a:rPr>
            <a:t> конструктивных решений (элементов), комплексов (видов) работ </a:t>
          </a:r>
          <a:r>
            <a:rPr lang="ru-RU" b="1" i="0" dirty="0">
              <a:latin typeface="Arial" pitchFamily="34" charset="0"/>
              <a:cs typeface="Arial" pitchFamily="34" charset="0"/>
            </a:rPr>
            <a:t>с учетом объемов работ</a:t>
          </a:r>
          <a:endParaRPr lang="ru-RU" b="1" dirty="0">
            <a:latin typeface="Arial" pitchFamily="34" charset="0"/>
            <a:cs typeface="Arial" pitchFamily="34" charset="0"/>
          </a:endParaRPr>
        </a:p>
      </dgm:t>
    </dgm:pt>
    <dgm:pt modelId="{ABDDAE9C-8193-4F48-B5B0-7DF4EE83719A}" type="parTrans" cxnId="{7152FA7B-367F-4342-A5BD-CFAF6AEC8236}">
      <dgm:prSet/>
      <dgm:spPr/>
      <dgm:t>
        <a:bodyPr/>
        <a:lstStyle/>
        <a:p>
          <a:endParaRPr lang="ru-RU"/>
        </a:p>
      </dgm:t>
    </dgm:pt>
    <dgm:pt modelId="{2C49F940-ABC2-4266-A230-D45BE414E0BE}" type="sibTrans" cxnId="{7152FA7B-367F-4342-A5BD-CFAF6AEC8236}">
      <dgm:prSet/>
      <dgm:spPr/>
      <dgm:t>
        <a:bodyPr/>
        <a:lstStyle/>
        <a:p>
          <a:endParaRPr lang="ru-RU"/>
        </a:p>
      </dgm:t>
    </dgm:pt>
    <dgm:pt modelId="{740601CF-0015-46E5-9188-FBDD923F2177}">
      <dgm:prSet phldrT="[Текст]"/>
      <dgm:spPr/>
      <dgm:t>
        <a:bodyPr/>
        <a:lstStyle/>
        <a:p>
          <a:r>
            <a:rPr lang="ru-RU" b="1" i="0" dirty="0">
              <a:latin typeface="Arial" pitchFamily="34" charset="0"/>
              <a:cs typeface="Arial" pitchFamily="34" charset="0"/>
            </a:rPr>
            <a:t>Цена</a:t>
          </a:r>
          <a:r>
            <a:rPr lang="ru-RU" b="0" i="0" dirty="0">
              <a:latin typeface="Arial" pitchFamily="34" charset="0"/>
              <a:cs typeface="Arial" pitchFamily="34" charset="0"/>
            </a:rPr>
            <a:t> каждого </a:t>
          </a:r>
          <a:r>
            <a:rPr lang="ru-RU" b="1" i="0" dirty="0">
              <a:latin typeface="Arial" pitchFamily="34" charset="0"/>
              <a:cs typeface="Arial" pitchFamily="34" charset="0"/>
            </a:rPr>
            <a:t>конструктивного решения </a:t>
          </a:r>
          <a:r>
            <a:rPr lang="ru-RU" b="0" i="0" dirty="0">
              <a:latin typeface="Arial" pitchFamily="34" charset="0"/>
              <a:cs typeface="Arial" pitchFamily="34" charset="0"/>
            </a:rPr>
            <a:t>(элемента) и (или) комплекса (вида) работ </a:t>
          </a:r>
          <a:r>
            <a:rPr lang="ru-RU" b="1" i="0" dirty="0">
              <a:latin typeface="Arial" pitchFamily="34" charset="0"/>
              <a:cs typeface="Arial" pitchFamily="34" charset="0"/>
            </a:rPr>
            <a:t>на единицу измерения</a:t>
          </a:r>
          <a:endParaRPr lang="ru-RU" b="0" i="0" dirty="0">
            <a:latin typeface="Arial" pitchFamily="34" charset="0"/>
            <a:cs typeface="Arial" pitchFamily="34" charset="0"/>
          </a:endParaRPr>
        </a:p>
      </dgm:t>
    </dgm:pt>
    <dgm:pt modelId="{B1BA8DDE-A133-4ECE-A3B3-E3589111FCFA}" type="sibTrans" cxnId="{14AC9018-AF6A-46BF-BCEB-FF2483D9CB7B}">
      <dgm:prSet/>
      <dgm:spPr/>
      <dgm:t>
        <a:bodyPr/>
        <a:lstStyle/>
        <a:p>
          <a:endParaRPr lang="ru-RU"/>
        </a:p>
      </dgm:t>
    </dgm:pt>
    <dgm:pt modelId="{B148D1AC-1124-441A-8AC3-88003B1C1094}" type="parTrans" cxnId="{14AC9018-AF6A-46BF-BCEB-FF2483D9CB7B}">
      <dgm:prSet/>
      <dgm:spPr/>
      <dgm:t>
        <a:bodyPr/>
        <a:lstStyle/>
        <a:p>
          <a:endParaRPr lang="ru-RU"/>
        </a:p>
      </dgm:t>
    </dgm:pt>
    <dgm:pt modelId="{7EC3BF7F-01A1-49FD-A297-E9E50CD56512}" type="pres">
      <dgm:prSet presAssocID="{50E8DC31-2273-4C09-AAAD-0C056B421E7E}" presName="diagram" presStyleCnt="0">
        <dgm:presLayoutVars>
          <dgm:chPref val="1"/>
          <dgm:dir/>
          <dgm:animOne val="branch"/>
          <dgm:animLvl val="lvl"/>
          <dgm:resizeHandles/>
        </dgm:presLayoutVars>
      </dgm:prSet>
      <dgm:spPr/>
    </dgm:pt>
    <dgm:pt modelId="{CFB7BF01-77A0-43E2-81D1-D355E7BAB95B}" type="pres">
      <dgm:prSet presAssocID="{7C0DC454-4A39-4DBD-A3B5-FE4EF66D55CA}" presName="root" presStyleCnt="0"/>
      <dgm:spPr/>
    </dgm:pt>
    <dgm:pt modelId="{C279B96D-6877-4FAE-AC5F-DA7FDA559354}" type="pres">
      <dgm:prSet presAssocID="{7C0DC454-4A39-4DBD-A3B5-FE4EF66D55CA}" presName="rootComposite" presStyleCnt="0"/>
      <dgm:spPr/>
    </dgm:pt>
    <dgm:pt modelId="{E5FB1C8B-C215-4E1A-A900-BAA9BFD7BE01}" type="pres">
      <dgm:prSet presAssocID="{7C0DC454-4A39-4DBD-A3B5-FE4EF66D55CA}" presName="rootText" presStyleLbl="node1" presStyleIdx="0" presStyleCnt="1" custScaleX="228807" custScaleY="51878"/>
      <dgm:spPr/>
    </dgm:pt>
    <dgm:pt modelId="{4CEB5161-D281-4ADC-A2D8-DF27116090EE}" type="pres">
      <dgm:prSet presAssocID="{7C0DC454-4A39-4DBD-A3B5-FE4EF66D55CA}" presName="rootConnector" presStyleLbl="node1" presStyleIdx="0" presStyleCnt="1"/>
      <dgm:spPr/>
    </dgm:pt>
    <dgm:pt modelId="{681AF769-3957-4DAF-B437-08A082C350B7}" type="pres">
      <dgm:prSet presAssocID="{7C0DC454-4A39-4DBD-A3B5-FE4EF66D55CA}" presName="childShape" presStyleCnt="0"/>
      <dgm:spPr/>
    </dgm:pt>
    <dgm:pt modelId="{1DDC64B2-0535-4A46-8922-D0D43270E3C3}" type="pres">
      <dgm:prSet presAssocID="{5B599F64-55B6-4429-8B3C-76FBD88A6CD0}" presName="Name13" presStyleLbl="parChTrans1D2" presStyleIdx="0" presStyleCnt="5"/>
      <dgm:spPr/>
    </dgm:pt>
    <dgm:pt modelId="{49CECAC7-F5DD-4308-BFC3-EEFE7A6FE86B}" type="pres">
      <dgm:prSet presAssocID="{9FF54BA4-E926-45E5-B810-88E5901B7534}" presName="childText" presStyleLbl="bgAcc1" presStyleIdx="0" presStyleCnt="5" custScaleX="256357">
        <dgm:presLayoutVars>
          <dgm:bulletEnabled val="1"/>
        </dgm:presLayoutVars>
      </dgm:prSet>
      <dgm:spPr/>
    </dgm:pt>
    <dgm:pt modelId="{97F9FF45-9375-4D92-995B-ED78F47D7A4D}" type="pres">
      <dgm:prSet presAssocID="{C5F9052B-4B79-48E2-883A-79EC039D25C9}" presName="Name13" presStyleLbl="parChTrans1D2" presStyleIdx="1" presStyleCnt="5"/>
      <dgm:spPr/>
    </dgm:pt>
    <dgm:pt modelId="{19C1372E-712E-4A2A-8CC9-6C26C8F88E08}" type="pres">
      <dgm:prSet presAssocID="{B2524938-7A6A-44D7-83A6-D30C5B1ABEAF}" presName="childText" presStyleLbl="bgAcc1" presStyleIdx="1" presStyleCnt="5" custScaleX="256357">
        <dgm:presLayoutVars>
          <dgm:bulletEnabled val="1"/>
        </dgm:presLayoutVars>
      </dgm:prSet>
      <dgm:spPr/>
    </dgm:pt>
    <dgm:pt modelId="{A0599304-E42C-435F-AB10-C2746DD5D3ED}" type="pres">
      <dgm:prSet presAssocID="{07660FCA-0B1D-4257-A430-478D40F5CFBE}" presName="Name13" presStyleLbl="parChTrans1D2" presStyleIdx="2" presStyleCnt="5"/>
      <dgm:spPr/>
    </dgm:pt>
    <dgm:pt modelId="{8954234D-F8E2-4E5C-B11A-F22FB08473DE}" type="pres">
      <dgm:prSet presAssocID="{C4B79986-B3D5-468A-9DD4-331310318C47}" presName="childText" presStyleLbl="bgAcc1" presStyleIdx="2" presStyleCnt="5" custScaleX="254369">
        <dgm:presLayoutVars>
          <dgm:bulletEnabled val="1"/>
        </dgm:presLayoutVars>
      </dgm:prSet>
      <dgm:spPr/>
    </dgm:pt>
    <dgm:pt modelId="{B19BA2E6-7CF3-47FC-89CB-65F6378473E3}" type="pres">
      <dgm:prSet presAssocID="{B148D1AC-1124-441A-8AC3-88003B1C1094}" presName="Name13" presStyleLbl="parChTrans1D2" presStyleIdx="3" presStyleCnt="5"/>
      <dgm:spPr/>
    </dgm:pt>
    <dgm:pt modelId="{318BD6DC-48E4-4DB1-8565-E8D36A7EE3B2}" type="pres">
      <dgm:prSet presAssocID="{740601CF-0015-46E5-9188-FBDD923F2177}" presName="childText" presStyleLbl="bgAcc1" presStyleIdx="3" presStyleCnt="5" custScaleX="254369" custScaleY="78635" custLinFactNeighborX="3019" custLinFactNeighborY="1676">
        <dgm:presLayoutVars>
          <dgm:bulletEnabled val="1"/>
        </dgm:presLayoutVars>
      </dgm:prSet>
      <dgm:spPr/>
    </dgm:pt>
    <dgm:pt modelId="{9673679C-D5AB-49F7-95C0-E4E277CC4779}" type="pres">
      <dgm:prSet presAssocID="{ABDDAE9C-8193-4F48-B5B0-7DF4EE83719A}" presName="Name13" presStyleLbl="parChTrans1D2" presStyleIdx="4" presStyleCnt="5"/>
      <dgm:spPr/>
    </dgm:pt>
    <dgm:pt modelId="{7A767B77-C3E8-487C-8FCB-474BE62FC4AC}" type="pres">
      <dgm:prSet presAssocID="{BF102A86-D535-4086-98B2-217ECF3B1AC5}" presName="childText" presStyleLbl="bgAcc1" presStyleIdx="4" presStyleCnt="5" custScaleX="254369" custScaleY="52265">
        <dgm:presLayoutVars>
          <dgm:bulletEnabled val="1"/>
        </dgm:presLayoutVars>
      </dgm:prSet>
      <dgm:spPr/>
    </dgm:pt>
  </dgm:ptLst>
  <dgm:cxnLst>
    <dgm:cxn modelId="{547FF915-BB15-4662-A1AA-A921FCB8A3EE}" srcId="{7C0DC454-4A39-4DBD-A3B5-FE4EF66D55CA}" destId="{B2524938-7A6A-44D7-83A6-D30C5B1ABEAF}" srcOrd="1" destOrd="0" parTransId="{C5F9052B-4B79-48E2-883A-79EC039D25C9}" sibTransId="{907DEDA7-F71F-4C54-938B-F3CC0C37F583}"/>
    <dgm:cxn modelId="{14AC9018-AF6A-46BF-BCEB-FF2483D9CB7B}" srcId="{7C0DC454-4A39-4DBD-A3B5-FE4EF66D55CA}" destId="{740601CF-0015-46E5-9188-FBDD923F2177}" srcOrd="3" destOrd="0" parTransId="{B148D1AC-1124-441A-8AC3-88003B1C1094}" sibTransId="{B1BA8DDE-A133-4ECE-A3B3-E3589111FCFA}"/>
    <dgm:cxn modelId="{82E7162B-0D18-4A1E-87F0-E68DC56B0E3A}" type="presOf" srcId="{BF102A86-D535-4086-98B2-217ECF3B1AC5}" destId="{7A767B77-C3E8-487C-8FCB-474BE62FC4AC}" srcOrd="0" destOrd="0" presId="urn:microsoft.com/office/officeart/2005/8/layout/hierarchy3"/>
    <dgm:cxn modelId="{B87BDD38-E421-4552-BEF3-1DC4F225EF01}" type="presOf" srcId="{B2524938-7A6A-44D7-83A6-D30C5B1ABEAF}" destId="{19C1372E-712E-4A2A-8CC9-6C26C8F88E08}" srcOrd="0" destOrd="0" presId="urn:microsoft.com/office/officeart/2005/8/layout/hierarchy3"/>
    <dgm:cxn modelId="{2209853F-3D63-46AA-9CCA-81F46A4EA958}" type="presOf" srcId="{7C0DC454-4A39-4DBD-A3B5-FE4EF66D55CA}" destId="{E5FB1C8B-C215-4E1A-A900-BAA9BFD7BE01}" srcOrd="0" destOrd="0" presId="urn:microsoft.com/office/officeart/2005/8/layout/hierarchy3"/>
    <dgm:cxn modelId="{02A4A964-0155-4A68-83E9-BB9BE705EFAA}" type="presOf" srcId="{07660FCA-0B1D-4257-A430-478D40F5CFBE}" destId="{A0599304-E42C-435F-AB10-C2746DD5D3ED}" srcOrd="0" destOrd="0" presId="urn:microsoft.com/office/officeart/2005/8/layout/hierarchy3"/>
    <dgm:cxn modelId="{C01A3766-5701-4DF4-8093-0881633C0E9E}" type="presOf" srcId="{ABDDAE9C-8193-4F48-B5B0-7DF4EE83719A}" destId="{9673679C-D5AB-49F7-95C0-E4E277CC4779}" srcOrd="0" destOrd="0" presId="urn:microsoft.com/office/officeart/2005/8/layout/hierarchy3"/>
    <dgm:cxn modelId="{16615D67-FD57-4681-B929-21183088D838}" srcId="{7C0DC454-4A39-4DBD-A3B5-FE4EF66D55CA}" destId="{9FF54BA4-E926-45E5-B810-88E5901B7534}" srcOrd="0" destOrd="0" parTransId="{5B599F64-55B6-4429-8B3C-76FBD88A6CD0}" sibTransId="{DE637503-A167-4D08-8F2B-BDF28CD946A7}"/>
    <dgm:cxn modelId="{424F4667-B37A-48E7-9B67-DA7AFD21F20F}" type="presOf" srcId="{C5F9052B-4B79-48E2-883A-79EC039D25C9}" destId="{97F9FF45-9375-4D92-995B-ED78F47D7A4D}" srcOrd="0" destOrd="0" presId="urn:microsoft.com/office/officeart/2005/8/layout/hierarchy3"/>
    <dgm:cxn modelId="{0C689F54-8AD6-4EED-A7BD-3F1397019FED}" type="presOf" srcId="{50E8DC31-2273-4C09-AAAD-0C056B421E7E}" destId="{7EC3BF7F-01A1-49FD-A297-E9E50CD56512}" srcOrd="0" destOrd="0" presId="urn:microsoft.com/office/officeart/2005/8/layout/hierarchy3"/>
    <dgm:cxn modelId="{7152FA7B-367F-4342-A5BD-CFAF6AEC8236}" srcId="{7C0DC454-4A39-4DBD-A3B5-FE4EF66D55CA}" destId="{BF102A86-D535-4086-98B2-217ECF3B1AC5}" srcOrd="4" destOrd="0" parTransId="{ABDDAE9C-8193-4F48-B5B0-7DF4EE83719A}" sibTransId="{2C49F940-ABC2-4266-A230-D45BE414E0BE}"/>
    <dgm:cxn modelId="{A8A6B97D-19D1-4CE3-B17B-DCA853A978B3}" srcId="{50E8DC31-2273-4C09-AAAD-0C056B421E7E}" destId="{7C0DC454-4A39-4DBD-A3B5-FE4EF66D55CA}" srcOrd="0" destOrd="0" parTransId="{D11A520D-DFEE-4A5E-B829-0F103697222E}" sibTransId="{1C388464-8668-4632-AF11-DD82818D2A8F}"/>
    <dgm:cxn modelId="{EA3A92A0-BBFC-4B3B-B428-6ED6EDCC1101}" type="presOf" srcId="{5B599F64-55B6-4429-8B3C-76FBD88A6CD0}" destId="{1DDC64B2-0535-4A46-8922-D0D43270E3C3}" srcOrd="0" destOrd="0" presId="urn:microsoft.com/office/officeart/2005/8/layout/hierarchy3"/>
    <dgm:cxn modelId="{A0DDFCB5-753B-497B-8DE6-EC05CB0650DB}" type="presOf" srcId="{7C0DC454-4A39-4DBD-A3B5-FE4EF66D55CA}" destId="{4CEB5161-D281-4ADC-A2D8-DF27116090EE}" srcOrd="1" destOrd="0" presId="urn:microsoft.com/office/officeart/2005/8/layout/hierarchy3"/>
    <dgm:cxn modelId="{B78CB8B6-F604-4ADA-BC2A-E7574FE02F4F}" type="presOf" srcId="{B148D1AC-1124-441A-8AC3-88003B1C1094}" destId="{B19BA2E6-7CF3-47FC-89CB-65F6378473E3}" srcOrd="0" destOrd="0" presId="urn:microsoft.com/office/officeart/2005/8/layout/hierarchy3"/>
    <dgm:cxn modelId="{C3F40BB9-AB35-41E5-8843-4F0FC8171F01}" type="presOf" srcId="{C4B79986-B3D5-468A-9DD4-331310318C47}" destId="{8954234D-F8E2-4E5C-B11A-F22FB08473DE}" srcOrd="0" destOrd="0" presId="urn:microsoft.com/office/officeart/2005/8/layout/hierarchy3"/>
    <dgm:cxn modelId="{76F9E5D6-35E9-48F9-93BE-756FA9A80C71}" srcId="{7C0DC454-4A39-4DBD-A3B5-FE4EF66D55CA}" destId="{C4B79986-B3D5-468A-9DD4-331310318C47}" srcOrd="2" destOrd="0" parTransId="{07660FCA-0B1D-4257-A430-478D40F5CFBE}" sibTransId="{5990600A-555B-41FF-89D8-51D9B62FACAC}"/>
    <dgm:cxn modelId="{301215DC-B03E-44ED-9CE3-2331EB319FAD}" type="presOf" srcId="{9FF54BA4-E926-45E5-B810-88E5901B7534}" destId="{49CECAC7-F5DD-4308-BFC3-EEFE7A6FE86B}" srcOrd="0" destOrd="0" presId="urn:microsoft.com/office/officeart/2005/8/layout/hierarchy3"/>
    <dgm:cxn modelId="{A0FD8DEC-0229-4802-9172-69D95FE0D98E}" type="presOf" srcId="{740601CF-0015-46E5-9188-FBDD923F2177}" destId="{318BD6DC-48E4-4DB1-8565-E8D36A7EE3B2}" srcOrd="0" destOrd="0" presId="urn:microsoft.com/office/officeart/2005/8/layout/hierarchy3"/>
    <dgm:cxn modelId="{21FAE5E5-2F53-4034-9C34-32ECEF9AA120}" type="presParOf" srcId="{7EC3BF7F-01A1-49FD-A297-E9E50CD56512}" destId="{CFB7BF01-77A0-43E2-81D1-D355E7BAB95B}" srcOrd="0" destOrd="0" presId="urn:microsoft.com/office/officeart/2005/8/layout/hierarchy3"/>
    <dgm:cxn modelId="{54C7BA3E-93AB-401D-A586-48A74D00DA0D}" type="presParOf" srcId="{CFB7BF01-77A0-43E2-81D1-D355E7BAB95B}" destId="{C279B96D-6877-4FAE-AC5F-DA7FDA559354}" srcOrd="0" destOrd="0" presId="urn:microsoft.com/office/officeart/2005/8/layout/hierarchy3"/>
    <dgm:cxn modelId="{794D6E39-6F02-4DA9-A8DC-46A29C4630CF}" type="presParOf" srcId="{C279B96D-6877-4FAE-AC5F-DA7FDA559354}" destId="{E5FB1C8B-C215-4E1A-A900-BAA9BFD7BE01}" srcOrd="0" destOrd="0" presId="urn:microsoft.com/office/officeart/2005/8/layout/hierarchy3"/>
    <dgm:cxn modelId="{540FE960-2FBD-4EB3-8FC8-6945A18B206A}" type="presParOf" srcId="{C279B96D-6877-4FAE-AC5F-DA7FDA559354}" destId="{4CEB5161-D281-4ADC-A2D8-DF27116090EE}" srcOrd="1" destOrd="0" presId="urn:microsoft.com/office/officeart/2005/8/layout/hierarchy3"/>
    <dgm:cxn modelId="{AB166AF5-01B4-45D3-A3CB-428D84A56676}" type="presParOf" srcId="{CFB7BF01-77A0-43E2-81D1-D355E7BAB95B}" destId="{681AF769-3957-4DAF-B437-08A082C350B7}" srcOrd="1" destOrd="0" presId="urn:microsoft.com/office/officeart/2005/8/layout/hierarchy3"/>
    <dgm:cxn modelId="{0165CCCE-92E4-43BD-A619-B08B7AC115DD}" type="presParOf" srcId="{681AF769-3957-4DAF-B437-08A082C350B7}" destId="{1DDC64B2-0535-4A46-8922-D0D43270E3C3}" srcOrd="0" destOrd="0" presId="urn:microsoft.com/office/officeart/2005/8/layout/hierarchy3"/>
    <dgm:cxn modelId="{CDCB41B7-4A9E-46B3-9F7B-EAC42216F36D}" type="presParOf" srcId="{681AF769-3957-4DAF-B437-08A082C350B7}" destId="{49CECAC7-F5DD-4308-BFC3-EEFE7A6FE86B}" srcOrd="1" destOrd="0" presId="urn:microsoft.com/office/officeart/2005/8/layout/hierarchy3"/>
    <dgm:cxn modelId="{610C0E0A-5C0B-42E9-81AD-DA2659D36BA3}" type="presParOf" srcId="{681AF769-3957-4DAF-B437-08A082C350B7}" destId="{97F9FF45-9375-4D92-995B-ED78F47D7A4D}" srcOrd="2" destOrd="0" presId="urn:microsoft.com/office/officeart/2005/8/layout/hierarchy3"/>
    <dgm:cxn modelId="{27224DB9-A341-4344-A901-E3F9B1ABB18C}" type="presParOf" srcId="{681AF769-3957-4DAF-B437-08A082C350B7}" destId="{19C1372E-712E-4A2A-8CC9-6C26C8F88E08}" srcOrd="3" destOrd="0" presId="urn:microsoft.com/office/officeart/2005/8/layout/hierarchy3"/>
    <dgm:cxn modelId="{0DE1F085-443C-4BCA-AA97-BF86827A339D}" type="presParOf" srcId="{681AF769-3957-4DAF-B437-08A082C350B7}" destId="{A0599304-E42C-435F-AB10-C2746DD5D3ED}" srcOrd="4" destOrd="0" presId="urn:microsoft.com/office/officeart/2005/8/layout/hierarchy3"/>
    <dgm:cxn modelId="{AD44EB6E-BB21-439D-80FE-A828F2972613}" type="presParOf" srcId="{681AF769-3957-4DAF-B437-08A082C350B7}" destId="{8954234D-F8E2-4E5C-B11A-F22FB08473DE}" srcOrd="5" destOrd="0" presId="urn:microsoft.com/office/officeart/2005/8/layout/hierarchy3"/>
    <dgm:cxn modelId="{319043A3-3631-478E-9625-50DFE597F0D9}" type="presParOf" srcId="{681AF769-3957-4DAF-B437-08A082C350B7}" destId="{B19BA2E6-7CF3-47FC-89CB-65F6378473E3}" srcOrd="6" destOrd="0" presId="urn:microsoft.com/office/officeart/2005/8/layout/hierarchy3"/>
    <dgm:cxn modelId="{5C1AEE71-4775-4B6E-A112-CBCDA86F8776}" type="presParOf" srcId="{681AF769-3957-4DAF-B437-08A082C350B7}" destId="{318BD6DC-48E4-4DB1-8565-E8D36A7EE3B2}" srcOrd="7" destOrd="0" presId="urn:microsoft.com/office/officeart/2005/8/layout/hierarchy3"/>
    <dgm:cxn modelId="{B8BF9CAC-BC90-4FA4-8E12-37960E50A543}" type="presParOf" srcId="{681AF769-3957-4DAF-B437-08A082C350B7}" destId="{9673679C-D5AB-49F7-95C0-E4E277CC4779}" srcOrd="8" destOrd="0" presId="urn:microsoft.com/office/officeart/2005/8/layout/hierarchy3"/>
    <dgm:cxn modelId="{5206338B-0206-4D0F-A9BB-7BE3543DC3D1}" type="presParOf" srcId="{681AF769-3957-4DAF-B437-08A082C350B7}" destId="{7A767B77-C3E8-487C-8FCB-474BE62FC4AC}"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7E22268-B9FE-4920-8BF7-A39AFDC02495}" type="doc">
      <dgm:prSet loTypeId="urn:microsoft.com/office/officeart/2005/8/layout/hProcess4" loCatId="process" qsTypeId="urn:microsoft.com/office/officeart/2005/8/quickstyle/simple1" qsCatId="simple" csTypeId="urn:microsoft.com/office/officeart/2005/8/colors/accent2_4" csCatId="accent2" phldr="1"/>
      <dgm:spPr/>
      <dgm:t>
        <a:bodyPr/>
        <a:lstStyle/>
        <a:p>
          <a:endParaRPr lang="ru-RU"/>
        </a:p>
      </dgm:t>
    </dgm:pt>
    <dgm:pt modelId="{466AF3E8-096E-4079-811F-F377125C2695}">
      <dgm:prSet phldrT="[Текст]"/>
      <dgm:spPr>
        <a:solidFill>
          <a:schemeClr val="accent1">
            <a:lumMod val="60000"/>
            <a:lumOff val="40000"/>
          </a:schemeClr>
        </a:solidFill>
        <a:ln>
          <a:solidFill>
            <a:schemeClr val="accent1"/>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dirty="0"/>
            <a:t>Ростехнадзор </a:t>
          </a:r>
        </a:p>
        <a:p>
          <a:endParaRPr lang="ru-RU" dirty="0"/>
        </a:p>
      </dgm:t>
    </dgm:pt>
    <dgm:pt modelId="{70D7B413-F52D-4082-9435-8548F30312A6}" type="parTrans" cxnId="{A90B99B8-AC20-41C7-B2F8-AC5DB69CED43}">
      <dgm:prSet/>
      <dgm:spPr/>
      <dgm:t>
        <a:bodyPr/>
        <a:lstStyle/>
        <a:p>
          <a:endParaRPr lang="ru-RU"/>
        </a:p>
      </dgm:t>
    </dgm:pt>
    <dgm:pt modelId="{1B6CA127-79D3-4C63-B481-CBFAF837546B}" type="sibTrans" cxnId="{A90B99B8-AC20-41C7-B2F8-AC5DB69CED43}">
      <dgm:prSet/>
      <dgm:spPr>
        <a:ln>
          <a:solidFill>
            <a:schemeClr val="accent1"/>
          </a:solidFill>
        </a:ln>
      </dgm:spPr>
      <dgm:t>
        <a:bodyPr/>
        <a:lstStyle/>
        <a:p>
          <a:endParaRPr lang="ru-RU"/>
        </a:p>
      </dgm:t>
    </dgm:pt>
    <dgm:pt modelId="{FAB11B20-7252-4896-92A3-2AA26F79AEB5}">
      <dgm:prSet phldrT="[Текст]" custT="1"/>
      <dgm:spPr>
        <a:ln>
          <a:solidFill>
            <a:schemeClr val="accent1"/>
          </a:solidFill>
        </a:ln>
      </dgm:spPr>
      <dgm:t>
        <a:bodyPr/>
        <a:lstStyle/>
        <a:p>
          <a:r>
            <a:rPr lang="ru-RU" sz="1300" dirty="0"/>
            <a:t> </a:t>
          </a:r>
          <a:r>
            <a:rPr lang="ru-RU" sz="1600" dirty="0"/>
            <a:t>Утвердил форму выписки </a:t>
          </a:r>
        </a:p>
      </dgm:t>
    </dgm:pt>
    <dgm:pt modelId="{0FD473DD-A3CB-4ECF-82EC-2BAAAA61D8A6}" type="parTrans" cxnId="{3B7E955B-54A0-4B29-8AB0-4564905B7F45}">
      <dgm:prSet/>
      <dgm:spPr/>
      <dgm:t>
        <a:bodyPr/>
        <a:lstStyle/>
        <a:p>
          <a:endParaRPr lang="ru-RU"/>
        </a:p>
      </dgm:t>
    </dgm:pt>
    <dgm:pt modelId="{E26291CC-764B-4C55-9107-BB45AA441D1C}" type="sibTrans" cxnId="{3B7E955B-54A0-4B29-8AB0-4564905B7F45}">
      <dgm:prSet/>
      <dgm:spPr/>
      <dgm:t>
        <a:bodyPr/>
        <a:lstStyle/>
        <a:p>
          <a:endParaRPr lang="ru-RU"/>
        </a:p>
      </dgm:t>
    </dgm:pt>
    <dgm:pt modelId="{79D43DB6-23E7-4566-BA36-46D1FE1DDE60}">
      <dgm:prSet phldrT="[Текст]"/>
      <dgm:spPr>
        <a:solidFill>
          <a:schemeClr val="accent1">
            <a:lumMod val="60000"/>
            <a:lumOff val="40000"/>
          </a:schemeClr>
        </a:solidFill>
        <a:ln>
          <a:solidFill>
            <a:schemeClr val="accent1"/>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dirty="0"/>
            <a:t>СРО </a:t>
          </a:r>
        </a:p>
      </dgm:t>
    </dgm:pt>
    <dgm:pt modelId="{90A2770B-AC8F-43E2-BECB-29396B38A5A3}" type="parTrans" cxnId="{C4839FDC-645B-42C2-ADE2-0B0A6E8401D4}">
      <dgm:prSet/>
      <dgm:spPr/>
      <dgm:t>
        <a:bodyPr/>
        <a:lstStyle/>
        <a:p>
          <a:endParaRPr lang="ru-RU"/>
        </a:p>
      </dgm:t>
    </dgm:pt>
    <dgm:pt modelId="{38AFE03B-DC4A-4777-BF35-94C89864355F}" type="sibTrans" cxnId="{C4839FDC-645B-42C2-ADE2-0B0A6E8401D4}">
      <dgm:prSet/>
      <dgm:spPr>
        <a:ln>
          <a:solidFill>
            <a:schemeClr val="accent1"/>
          </a:solidFill>
        </a:ln>
      </dgm:spPr>
      <dgm:t>
        <a:bodyPr/>
        <a:lstStyle/>
        <a:p>
          <a:endParaRPr lang="ru-RU"/>
        </a:p>
      </dgm:t>
    </dgm:pt>
    <dgm:pt modelId="{ECB93FD4-DF5E-4036-861B-0C07EAC0E23C}">
      <dgm:prSet phldrT="[Текст]"/>
      <dgm:spPr>
        <a:ln>
          <a:solidFill>
            <a:schemeClr val="accent1"/>
          </a:solidFill>
        </a:ln>
      </dgm:spPr>
      <dgm:t>
        <a:bodyPr/>
        <a:lstStyle/>
        <a:p>
          <a:r>
            <a:rPr lang="ru-RU" dirty="0"/>
            <a:t>Обязана выдать выписку по запросу </a:t>
          </a:r>
        </a:p>
      </dgm:t>
    </dgm:pt>
    <dgm:pt modelId="{B8579511-6205-4A44-BDAF-93C16E9BB5F1}" type="parTrans" cxnId="{A1C347A4-909D-4AEC-9DCE-E1360A36A147}">
      <dgm:prSet/>
      <dgm:spPr/>
      <dgm:t>
        <a:bodyPr/>
        <a:lstStyle/>
        <a:p>
          <a:endParaRPr lang="ru-RU"/>
        </a:p>
      </dgm:t>
    </dgm:pt>
    <dgm:pt modelId="{6EFA7ECE-8DC0-4597-A842-048119777267}" type="sibTrans" cxnId="{A1C347A4-909D-4AEC-9DCE-E1360A36A147}">
      <dgm:prSet/>
      <dgm:spPr/>
      <dgm:t>
        <a:bodyPr/>
        <a:lstStyle/>
        <a:p>
          <a:endParaRPr lang="ru-RU"/>
        </a:p>
      </dgm:t>
    </dgm:pt>
    <dgm:pt modelId="{5C3F89A7-A3F0-4421-91F6-838E0D42E2F2}">
      <dgm:prSet phldrT="[Текст]"/>
      <dgm:spPr>
        <a:solidFill>
          <a:schemeClr val="accent1">
            <a:lumMod val="60000"/>
            <a:lumOff val="40000"/>
          </a:schemeClr>
        </a:solidFill>
        <a:ln>
          <a:solidFill>
            <a:schemeClr val="accent1"/>
          </a:solidFill>
        </a:ln>
      </dgm:spPr>
      <dgm:t>
        <a:bodyPr/>
        <a:lstStyle/>
        <a:p>
          <a:r>
            <a:rPr lang="ru-RU" dirty="0"/>
            <a:t>Заказчик </a:t>
          </a:r>
        </a:p>
      </dgm:t>
    </dgm:pt>
    <dgm:pt modelId="{E43B33BE-CCA5-44F9-872D-7803AFA04AF2}" type="parTrans" cxnId="{40557CED-A1EA-4BB8-A666-06E414F0F151}">
      <dgm:prSet/>
      <dgm:spPr/>
      <dgm:t>
        <a:bodyPr/>
        <a:lstStyle/>
        <a:p>
          <a:endParaRPr lang="ru-RU"/>
        </a:p>
      </dgm:t>
    </dgm:pt>
    <dgm:pt modelId="{5EA8EB08-7CF4-4C20-A192-6EBD9839617D}" type="sibTrans" cxnId="{40557CED-A1EA-4BB8-A666-06E414F0F151}">
      <dgm:prSet/>
      <dgm:spPr/>
      <dgm:t>
        <a:bodyPr/>
        <a:lstStyle/>
        <a:p>
          <a:endParaRPr lang="ru-RU"/>
        </a:p>
      </dgm:t>
    </dgm:pt>
    <dgm:pt modelId="{7162F019-B857-41D6-B51B-A01C4CB4CF8F}">
      <dgm:prSet phldrT="[Текст]"/>
      <dgm:spPr>
        <a:ln>
          <a:solidFill>
            <a:schemeClr val="accent1"/>
          </a:solidFill>
        </a:ln>
      </dgm:spPr>
      <dgm:t>
        <a:bodyPr/>
        <a:lstStyle/>
        <a:p>
          <a:r>
            <a:rPr lang="ru-RU" dirty="0"/>
            <a:t> Устанавливает Требования к участникам</a:t>
          </a:r>
        </a:p>
      </dgm:t>
    </dgm:pt>
    <dgm:pt modelId="{55445BED-E892-4C59-94B7-A95A04E0A8D0}" type="parTrans" cxnId="{BFEB8ADD-2452-4C1D-B730-2EC9BD59F558}">
      <dgm:prSet/>
      <dgm:spPr/>
      <dgm:t>
        <a:bodyPr/>
        <a:lstStyle/>
        <a:p>
          <a:endParaRPr lang="ru-RU"/>
        </a:p>
      </dgm:t>
    </dgm:pt>
    <dgm:pt modelId="{15BB435F-19F5-4E3E-8217-D3DA44E99BCB}" type="sibTrans" cxnId="{BFEB8ADD-2452-4C1D-B730-2EC9BD59F558}">
      <dgm:prSet/>
      <dgm:spPr/>
      <dgm:t>
        <a:bodyPr/>
        <a:lstStyle/>
        <a:p>
          <a:endParaRPr lang="ru-RU"/>
        </a:p>
      </dgm:t>
    </dgm:pt>
    <dgm:pt modelId="{12A8272C-627F-4A4E-ABED-7EECF723E384}">
      <dgm:prSet phldrT="[Текст]"/>
      <dgm:spPr>
        <a:ln>
          <a:solidFill>
            <a:schemeClr val="accent1"/>
          </a:solidFill>
        </a:ln>
      </dgm:spPr>
      <dgm:t>
        <a:bodyPr/>
        <a:lstStyle/>
        <a:p>
          <a:r>
            <a:rPr lang="ru-RU" dirty="0"/>
            <a:t> Проверяет соответствие требованиям Выписка действительна  в течение 1 месяца с даты выдачи </a:t>
          </a:r>
        </a:p>
      </dgm:t>
    </dgm:pt>
    <dgm:pt modelId="{195D4B7A-82BD-4DE6-BA91-A62601D5947A}" type="parTrans" cxnId="{4BE3CAF0-18C8-4B3D-9A65-84ECA2D95795}">
      <dgm:prSet/>
      <dgm:spPr/>
      <dgm:t>
        <a:bodyPr/>
        <a:lstStyle/>
        <a:p>
          <a:endParaRPr lang="ru-RU"/>
        </a:p>
      </dgm:t>
    </dgm:pt>
    <dgm:pt modelId="{C442DC0A-5F52-43B5-B9EA-056EC7618F7F}" type="sibTrans" cxnId="{4BE3CAF0-18C8-4B3D-9A65-84ECA2D95795}">
      <dgm:prSet/>
      <dgm:spPr/>
      <dgm:t>
        <a:bodyPr/>
        <a:lstStyle/>
        <a:p>
          <a:endParaRPr lang="ru-RU"/>
        </a:p>
      </dgm:t>
    </dgm:pt>
    <dgm:pt modelId="{63BB66CF-E55C-41D9-A3F4-73ED89AB6185}">
      <dgm:prSet phldrT="[Текст]" custT="1"/>
      <dgm:spPr>
        <a:ln>
          <a:solidFill>
            <a:schemeClr val="accent1"/>
          </a:solidFill>
        </a:ln>
      </dgm:spPr>
      <dgm:t>
        <a:bodyPr/>
        <a:lstStyle/>
        <a:p>
          <a:r>
            <a:rPr lang="ru-RU" sz="1600" dirty="0"/>
            <a:t>Приказ от 04.03.2019 N 86 </a:t>
          </a:r>
        </a:p>
      </dgm:t>
    </dgm:pt>
    <dgm:pt modelId="{F7B6A51E-505C-4893-9D5F-FE9AEE0C44E2}" type="parTrans" cxnId="{8740DB43-DCDA-4535-827E-7942B5331336}">
      <dgm:prSet/>
      <dgm:spPr/>
      <dgm:t>
        <a:bodyPr/>
        <a:lstStyle/>
        <a:p>
          <a:endParaRPr lang="ru-RU"/>
        </a:p>
      </dgm:t>
    </dgm:pt>
    <dgm:pt modelId="{3611140F-BD83-460B-AA0E-F8CD410C9101}" type="sibTrans" cxnId="{8740DB43-DCDA-4535-827E-7942B5331336}">
      <dgm:prSet/>
      <dgm:spPr/>
      <dgm:t>
        <a:bodyPr/>
        <a:lstStyle/>
        <a:p>
          <a:endParaRPr lang="ru-RU"/>
        </a:p>
      </dgm:t>
    </dgm:pt>
    <dgm:pt modelId="{7F00E88E-5576-4CAD-8883-4C5056AF4C67}">
      <dgm:prSet/>
      <dgm:spPr>
        <a:ln>
          <a:solidFill>
            <a:schemeClr val="accent1"/>
          </a:solidFill>
        </a:ln>
      </dgm:spPr>
      <dgm:t>
        <a:bodyPr/>
        <a:lstStyle/>
        <a:p>
          <a:r>
            <a:rPr lang="ru-RU" dirty="0"/>
            <a:t>Срок выдачи выписки 3 рабочих дня с даты получения запроса </a:t>
          </a:r>
        </a:p>
      </dgm:t>
    </dgm:pt>
    <dgm:pt modelId="{1D41660C-A376-49E8-A4AB-0C0E2FC54D04}" type="parTrans" cxnId="{90525FC3-EBE9-4D25-9850-8734FD6A3D51}">
      <dgm:prSet/>
      <dgm:spPr/>
      <dgm:t>
        <a:bodyPr/>
        <a:lstStyle/>
        <a:p>
          <a:endParaRPr lang="ru-RU"/>
        </a:p>
      </dgm:t>
    </dgm:pt>
    <dgm:pt modelId="{60760115-97BC-4F63-B7FC-19219E878341}" type="sibTrans" cxnId="{90525FC3-EBE9-4D25-9850-8734FD6A3D51}">
      <dgm:prSet/>
      <dgm:spPr/>
      <dgm:t>
        <a:bodyPr/>
        <a:lstStyle/>
        <a:p>
          <a:endParaRPr lang="ru-RU"/>
        </a:p>
      </dgm:t>
    </dgm:pt>
    <dgm:pt modelId="{882D46B5-BC15-48CD-98EC-EFB909C80A26}">
      <dgm:prSet/>
      <dgm:spPr>
        <a:ln>
          <a:solidFill>
            <a:schemeClr val="accent1"/>
          </a:solidFill>
        </a:ln>
      </dgm:spPr>
      <dgm:t>
        <a:bodyPr/>
        <a:lstStyle/>
        <a:p>
          <a:r>
            <a:rPr lang="ru-RU" dirty="0"/>
            <a:t>Ст. 55.17 </a:t>
          </a:r>
          <a:r>
            <a:rPr lang="ru-RU" dirty="0" err="1"/>
            <a:t>ГрК</a:t>
          </a:r>
          <a:r>
            <a:rPr lang="ru-RU" dirty="0"/>
            <a:t> РФ</a:t>
          </a:r>
        </a:p>
      </dgm:t>
    </dgm:pt>
    <dgm:pt modelId="{CF1083C2-75C0-4AD6-AF2E-27477692EB4D}" type="parTrans" cxnId="{8627F2B3-A054-4639-89BD-FC900FAAC1E5}">
      <dgm:prSet/>
      <dgm:spPr/>
      <dgm:t>
        <a:bodyPr/>
        <a:lstStyle/>
        <a:p>
          <a:endParaRPr lang="ru-RU"/>
        </a:p>
      </dgm:t>
    </dgm:pt>
    <dgm:pt modelId="{5D40594C-2E34-4FFB-883D-1FDF70FE2E05}" type="sibTrans" cxnId="{8627F2B3-A054-4639-89BD-FC900FAAC1E5}">
      <dgm:prSet/>
      <dgm:spPr/>
      <dgm:t>
        <a:bodyPr/>
        <a:lstStyle/>
        <a:p>
          <a:endParaRPr lang="ru-RU"/>
        </a:p>
      </dgm:t>
    </dgm:pt>
    <dgm:pt modelId="{8829D34A-64A4-4E47-9E5E-84086EB98C6A}" type="pres">
      <dgm:prSet presAssocID="{07E22268-B9FE-4920-8BF7-A39AFDC02495}" presName="Name0" presStyleCnt="0">
        <dgm:presLayoutVars>
          <dgm:dir/>
          <dgm:animLvl val="lvl"/>
          <dgm:resizeHandles val="exact"/>
        </dgm:presLayoutVars>
      </dgm:prSet>
      <dgm:spPr/>
    </dgm:pt>
    <dgm:pt modelId="{9F69523E-FFB6-4D04-9922-CD655117F6AA}" type="pres">
      <dgm:prSet presAssocID="{07E22268-B9FE-4920-8BF7-A39AFDC02495}" presName="tSp" presStyleCnt="0"/>
      <dgm:spPr/>
    </dgm:pt>
    <dgm:pt modelId="{DBF98102-A097-47C9-A050-D051E71F684D}" type="pres">
      <dgm:prSet presAssocID="{07E22268-B9FE-4920-8BF7-A39AFDC02495}" presName="bSp" presStyleCnt="0"/>
      <dgm:spPr/>
    </dgm:pt>
    <dgm:pt modelId="{3BE2A122-0D70-4E45-99F8-69FB3927FF28}" type="pres">
      <dgm:prSet presAssocID="{07E22268-B9FE-4920-8BF7-A39AFDC02495}" presName="process" presStyleCnt="0"/>
      <dgm:spPr/>
    </dgm:pt>
    <dgm:pt modelId="{042D949A-201C-4539-9D20-B00E8DB66ADA}" type="pres">
      <dgm:prSet presAssocID="{466AF3E8-096E-4079-811F-F377125C2695}" presName="composite1" presStyleCnt="0"/>
      <dgm:spPr/>
    </dgm:pt>
    <dgm:pt modelId="{8FFB96D9-A31A-4AE3-84C2-B7B5626C8B36}" type="pres">
      <dgm:prSet presAssocID="{466AF3E8-096E-4079-811F-F377125C2695}" presName="dummyNode1" presStyleLbl="node1" presStyleIdx="0" presStyleCnt="3"/>
      <dgm:spPr/>
    </dgm:pt>
    <dgm:pt modelId="{04FACFF5-7ECA-4ABE-903D-0571243E0DF9}" type="pres">
      <dgm:prSet presAssocID="{466AF3E8-096E-4079-811F-F377125C2695}" presName="childNode1" presStyleLbl="bgAcc1" presStyleIdx="0" presStyleCnt="3">
        <dgm:presLayoutVars>
          <dgm:bulletEnabled val="1"/>
        </dgm:presLayoutVars>
      </dgm:prSet>
      <dgm:spPr/>
    </dgm:pt>
    <dgm:pt modelId="{BB317E48-FE1D-4D41-BA03-7F1BDE9DD7EB}" type="pres">
      <dgm:prSet presAssocID="{466AF3E8-096E-4079-811F-F377125C2695}" presName="childNode1tx" presStyleLbl="bgAcc1" presStyleIdx="0" presStyleCnt="3">
        <dgm:presLayoutVars>
          <dgm:bulletEnabled val="1"/>
        </dgm:presLayoutVars>
      </dgm:prSet>
      <dgm:spPr/>
    </dgm:pt>
    <dgm:pt modelId="{195129C8-C627-493F-A8C2-9285A4E90B3D}" type="pres">
      <dgm:prSet presAssocID="{466AF3E8-096E-4079-811F-F377125C2695}" presName="parentNode1" presStyleLbl="node1" presStyleIdx="0" presStyleCnt="3">
        <dgm:presLayoutVars>
          <dgm:chMax val="1"/>
          <dgm:bulletEnabled val="1"/>
        </dgm:presLayoutVars>
      </dgm:prSet>
      <dgm:spPr/>
    </dgm:pt>
    <dgm:pt modelId="{5C824206-37BE-4CD7-987A-8C2543420F27}" type="pres">
      <dgm:prSet presAssocID="{466AF3E8-096E-4079-811F-F377125C2695}" presName="connSite1" presStyleCnt="0"/>
      <dgm:spPr/>
    </dgm:pt>
    <dgm:pt modelId="{D4780B95-B6D8-4D86-A2EA-3FF4FDF4E334}" type="pres">
      <dgm:prSet presAssocID="{1B6CA127-79D3-4C63-B481-CBFAF837546B}" presName="Name9" presStyleLbl="sibTrans2D1" presStyleIdx="0" presStyleCnt="2"/>
      <dgm:spPr/>
    </dgm:pt>
    <dgm:pt modelId="{6A48A63E-A061-4D9A-BF95-A182DFA6C665}" type="pres">
      <dgm:prSet presAssocID="{79D43DB6-23E7-4566-BA36-46D1FE1DDE60}" presName="composite2" presStyleCnt="0"/>
      <dgm:spPr/>
    </dgm:pt>
    <dgm:pt modelId="{9AC92086-7ECE-426B-A201-C8D0B2B2592D}" type="pres">
      <dgm:prSet presAssocID="{79D43DB6-23E7-4566-BA36-46D1FE1DDE60}" presName="dummyNode2" presStyleLbl="node1" presStyleIdx="0" presStyleCnt="3"/>
      <dgm:spPr/>
    </dgm:pt>
    <dgm:pt modelId="{5B985F79-D512-4167-A432-89016102909B}" type="pres">
      <dgm:prSet presAssocID="{79D43DB6-23E7-4566-BA36-46D1FE1DDE60}" presName="childNode2" presStyleLbl="bgAcc1" presStyleIdx="1" presStyleCnt="3">
        <dgm:presLayoutVars>
          <dgm:bulletEnabled val="1"/>
        </dgm:presLayoutVars>
      </dgm:prSet>
      <dgm:spPr/>
    </dgm:pt>
    <dgm:pt modelId="{4619AB70-DC44-4681-9A5F-1430F38935AA}" type="pres">
      <dgm:prSet presAssocID="{79D43DB6-23E7-4566-BA36-46D1FE1DDE60}" presName="childNode2tx" presStyleLbl="bgAcc1" presStyleIdx="1" presStyleCnt="3">
        <dgm:presLayoutVars>
          <dgm:bulletEnabled val="1"/>
        </dgm:presLayoutVars>
      </dgm:prSet>
      <dgm:spPr/>
    </dgm:pt>
    <dgm:pt modelId="{6585BAF6-84C0-4D2F-86E2-9FD7D157B9CB}" type="pres">
      <dgm:prSet presAssocID="{79D43DB6-23E7-4566-BA36-46D1FE1DDE60}" presName="parentNode2" presStyleLbl="node1" presStyleIdx="1" presStyleCnt="3">
        <dgm:presLayoutVars>
          <dgm:chMax val="0"/>
          <dgm:bulletEnabled val="1"/>
        </dgm:presLayoutVars>
      </dgm:prSet>
      <dgm:spPr/>
    </dgm:pt>
    <dgm:pt modelId="{071660E2-B97D-40DC-8261-9C3475C71E4F}" type="pres">
      <dgm:prSet presAssocID="{79D43DB6-23E7-4566-BA36-46D1FE1DDE60}" presName="connSite2" presStyleCnt="0"/>
      <dgm:spPr/>
    </dgm:pt>
    <dgm:pt modelId="{DD28272A-E665-4E65-B3D4-B5092A145B82}" type="pres">
      <dgm:prSet presAssocID="{38AFE03B-DC4A-4777-BF35-94C89864355F}" presName="Name18" presStyleLbl="sibTrans2D1" presStyleIdx="1" presStyleCnt="2"/>
      <dgm:spPr/>
    </dgm:pt>
    <dgm:pt modelId="{C19DD485-BC49-415C-9DDC-94437919CE38}" type="pres">
      <dgm:prSet presAssocID="{5C3F89A7-A3F0-4421-91F6-838E0D42E2F2}" presName="composite1" presStyleCnt="0"/>
      <dgm:spPr/>
    </dgm:pt>
    <dgm:pt modelId="{D63011B1-76DE-4EB5-AB6A-BD8503053338}" type="pres">
      <dgm:prSet presAssocID="{5C3F89A7-A3F0-4421-91F6-838E0D42E2F2}" presName="dummyNode1" presStyleLbl="node1" presStyleIdx="1" presStyleCnt="3"/>
      <dgm:spPr/>
    </dgm:pt>
    <dgm:pt modelId="{47CD0312-3F66-48C9-95BB-771A76120313}" type="pres">
      <dgm:prSet presAssocID="{5C3F89A7-A3F0-4421-91F6-838E0D42E2F2}" presName="childNode1" presStyleLbl="bgAcc1" presStyleIdx="2" presStyleCnt="3">
        <dgm:presLayoutVars>
          <dgm:bulletEnabled val="1"/>
        </dgm:presLayoutVars>
      </dgm:prSet>
      <dgm:spPr/>
    </dgm:pt>
    <dgm:pt modelId="{72E19AC2-DBF2-4042-A8AA-B49DA0FF0DEC}" type="pres">
      <dgm:prSet presAssocID="{5C3F89A7-A3F0-4421-91F6-838E0D42E2F2}" presName="childNode1tx" presStyleLbl="bgAcc1" presStyleIdx="2" presStyleCnt="3">
        <dgm:presLayoutVars>
          <dgm:bulletEnabled val="1"/>
        </dgm:presLayoutVars>
      </dgm:prSet>
      <dgm:spPr/>
    </dgm:pt>
    <dgm:pt modelId="{3D01DD98-F69B-4BC6-8F1A-36078A8571E9}" type="pres">
      <dgm:prSet presAssocID="{5C3F89A7-A3F0-4421-91F6-838E0D42E2F2}" presName="parentNode1" presStyleLbl="node1" presStyleIdx="2" presStyleCnt="3">
        <dgm:presLayoutVars>
          <dgm:chMax val="1"/>
          <dgm:bulletEnabled val="1"/>
        </dgm:presLayoutVars>
      </dgm:prSet>
      <dgm:spPr/>
    </dgm:pt>
    <dgm:pt modelId="{DB7D459E-217C-41B6-B3D6-1DD587BD168F}" type="pres">
      <dgm:prSet presAssocID="{5C3F89A7-A3F0-4421-91F6-838E0D42E2F2}" presName="connSite1" presStyleCnt="0"/>
      <dgm:spPr/>
    </dgm:pt>
  </dgm:ptLst>
  <dgm:cxnLst>
    <dgm:cxn modelId="{769EC306-1EB3-47A3-BB9D-406CA7ED233E}" type="presOf" srcId="{7F00E88E-5576-4CAD-8883-4C5056AF4C67}" destId="{5B985F79-D512-4167-A432-89016102909B}" srcOrd="0" destOrd="1" presId="urn:microsoft.com/office/officeart/2005/8/layout/hProcess4"/>
    <dgm:cxn modelId="{598EE13E-A8DF-46F7-A74C-E80C501649FB}" type="presOf" srcId="{7F00E88E-5576-4CAD-8883-4C5056AF4C67}" destId="{4619AB70-DC44-4681-9A5F-1430F38935AA}" srcOrd="1" destOrd="1" presId="urn:microsoft.com/office/officeart/2005/8/layout/hProcess4"/>
    <dgm:cxn modelId="{3B7E955B-54A0-4B29-8AB0-4564905B7F45}" srcId="{466AF3E8-096E-4079-811F-F377125C2695}" destId="{FAB11B20-7252-4896-92A3-2AA26F79AEB5}" srcOrd="0" destOrd="0" parTransId="{0FD473DD-A3CB-4ECF-82EC-2BAAAA61D8A6}" sibTransId="{E26291CC-764B-4C55-9107-BB45AA441D1C}"/>
    <dgm:cxn modelId="{31236361-B867-468B-92C4-62132C0A1480}" type="presOf" srcId="{466AF3E8-096E-4079-811F-F377125C2695}" destId="{195129C8-C627-493F-A8C2-9285A4E90B3D}" srcOrd="0" destOrd="0" presId="urn:microsoft.com/office/officeart/2005/8/layout/hProcess4"/>
    <dgm:cxn modelId="{8740DB43-DCDA-4535-827E-7942B5331336}" srcId="{466AF3E8-096E-4079-811F-F377125C2695}" destId="{63BB66CF-E55C-41D9-A3F4-73ED89AB6185}" srcOrd="1" destOrd="0" parTransId="{F7B6A51E-505C-4893-9D5F-FE9AEE0C44E2}" sibTransId="{3611140F-BD83-460B-AA0E-F8CD410C9101}"/>
    <dgm:cxn modelId="{9D7B2173-0A2E-4CBC-A7D1-BED5958FE809}" type="presOf" srcId="{38AFE03B-DC4A-4777-BF35-94C89864355F}" destId="{DD28272A-E665-4E65-B3D4-B5092A145B82}" srcOrd="0" destOrd="0" presId="urn:microsoft.com/office/officeart/2005/8/layout/hProcess4"/>
    <dgm:cxn modelId="{D3D70683-27DB-48EB-996D-12AB36C9E54A}" type="presOf" srcId="{7162F019-B857-41D6-B51B-A01C4CB4CF8F}" destId="{72E19AC2-DBF2-4042-A8AA-B49DA0FF0DEC}" srcOrd="1" destOrd="0" presId="urn:microsoft.com/office/officeart/2005/8/layout/hProcess4"/>
    <dgm:cxn modelId="{BD8E6D9E-2CB4-49C9-99F1-360C5770D33C}" type="presOf" srcId="{63BB66CF-E55C-41D9-A3F4-73ED89AB6185}" destId="{04FACFF5-7ECA-4ABE-903D-0571243E0DF9}" srcOrd="0" destOrd="1" presId="urn:microsoft.com/office/officeart/2005/8/layout/hProcess4"/>
    <dgm:cxn modelId="{793FBB9F-F2ED-48AE-BCAA-67B0D8E5F3F3}" type="presOf" srcId="{07E22268-B9FE-4920-8BF7-A39AFDC02495}" destId="{8829D34A-64A4-4E47-9E5E-84086EB98C6A}" srcOrd="0" destOrd="0" presId="urn:microsoft.com/office/officeart/2005/8/layout/hProcess4"/>
    <dgm:cxn modelId="{A1C347A4-909D-4AEC-9DCE-E1360A36A147}" srcId="{79D43DB6-23E7-4566-BA36-46D1FE1DDE60}" destId="{ECB93FD4-DF5E-4036-861B-0C07EAC0E23C}" srcOrd="0" destOrd="0" parTransId="{B8579511-6205-4A44-BDAF-93C16E9BB5F1}" sibTransId="{6EFA7ECE-8DC0-4597-A842-048119777267}"/>
    <dgm:cxn modelId="{EB2794AF-9617-4297-BD22-34133117710C}" type="presOf" srcId="{FAB11B20-7252-4896-92A3-2AA26F79AEB5}" destId="{04FACFF5-7ECA-4ABE-903D-0571243E0DF9}" srcOrd="0" destOrd="0" presId="urn:microsoft.com/office/officeart/2005/8/layout/hProcess4"/>
    <dgm:cxn modelId="{8627F2B3-A054-4639-89BD-FC900FAAC1E5}" srcId="{79D43DB6-23E7-4566-BA36-46D1FE1DDE60}" destId="{882D46B5-BC15-48CD-98EC-EFB909C80A26}" srcOrd="2" destOrd="0" parTransId="{CF1083C2-75C0-4AD6-AF2E-27477692EB4D}" sibTransId="{5D40594C-2E34-4FFB-883D-1FDF70FE2E05}"/>
    <dgm:cxn modelId="{E2D573B7-1F72-4DF9-AE57-127E6E1C0214}" type="presOf" srcId="{882D46B5-BC15-48CD-98EC-EFB909C80A26}" destId="{5B985F79-D512-4167-A432-89016102909B}" srcOrd="0" destOrd="2" presId="urn:microsoft.com/office/officeart/2005/8/layout/hProcess4"/>
    <dgm:cxn modelId="{A90B99B8-AC20-41C7-B2F8-AC5DB69CED43}" srcId="{07E22268-B9FE-4920-8BF7-A39AFDC02495}" destId="{466AF3E8-096E-4079-811F-F377125C2695}" srcOrd="0" destOrd="0" parTransId="{70D7B413-F52D-4082-9435-8548F30312A6}" sibTransId="{1B6CA127-79D3-4C63-B481-CBFAF837546B}"/>
    <dgm:cxn modelId="{90525FC3-EBE9-4D25-9850-8734FD6A3D51}" srcId="{79D43DB6-23E7-4566-BA36-46D1FE1DDE60}" destId="{7F00E88E-5576-4CAD-8883-4C5056AF4C67}" srcOrd="1" destOrd="0" parTransId="{1D41660C-A376-49E8-A4AB-0C0E2FC54D04}" sibTransId="{60760115-97BC-4F63-B7FC-19219E878341}"/>
    <dgm:cxn modelId="{BD4946CE-7224-446A-9DC6-73A5CE1A9005}" type="presOf" srcId="{ECB93FD4-DF5E-4036-861B-0C07EAC0E23C}" destId="{5B985F79-D512-4167-A432-89016102909B}" srcOrd="0" destOrd="0" presId="urn:microsoft.com/office/officeart/2005/8/layout/hProcess4"/>
    <dgm:cxn modelId="{F62F52D2-AB6C-4247-89C1-4907B655DEA3}" type="presOf" srcId="{12A8272C-627F-4A4E-ABED-7EECF723E384}" destId="{72E19AC2-DBF2-4042-A8AA-B49DA0FF0DEC}" srcOrd="1" destOrd="1" presId="urn:microsoft.com/office/officeart/2005/8/layout/hProcess4"/>
    <dgm:cxn modelId="{F89226D7-6C68-4F5B-841A-9D224A85DBCD}" type="presOf" srcId="{1B6CA127-79D3-4C63-B481-CBFAF837546B}" destId="{D4780B95-B6D8-4D86-A2EA-3FF4FDF4E334}" srcOrd="0" destOrd="0" presId="urn:microsoft.com/office/officeart/2005/8/layout/hProcess4"/>
    <dgm:cxn modelId="{99DD38D8-4C1B-4EEC-8EEE-980A94983E58}" type="presOf" srcId="{63BB66CF-E55C-41D9-A3F4-73ED89AB6185}" destId="{BB317E48-FE1D-4D41-BA03-7F1BDE9DD7EB}" srcOrd="1" destOrd="1" presId="urn:microsoft.com/office/officeart/2005/8/layout/hProcess4"/>
    <dgm:cxn modelId="{79F73ADB-10D8-4533-81DF-26B8ED2A0F97}" type="presOf" srcId="{7162F019-B857-41D6-B51B-A01C4CB4CF8F}" destId="{47CD0312-3F66-48C9-95BB-771A76120313}" srcOrd="0" destOrd="0" presId="urn:microsoft.com/office/officeart/2005/8/layout/hProcess4"/>
    <dgm:cxn modelId="{DE4C6CDB-E2B0-4919-89F7-09AD73E92A93}" type="presOf" srcId="{ECB93FD4-DF5E-4036-861B-0C07EAC0E23C}" destId="{4619AB70-DC44-4681-9A5F-1430F38935AA}" srcOrd="1" destOrd="0" presId="urn:microsoft.com/office/officeart/2005/8/layout/hProcess4"/>
    <dgm:cxn modelId="{C4839FDC-645B-42C2-ADE2-0B0A6E8401D4}" srcId="{07E22268-B9FE-4920-8BF7-A39AFDC02495}" destId="{79D43DB6-23E7-4566-BA36-46D1FE1DDE60}" srcOrd="1" destOrd="0" parTransId="{90A2770B-AC8F-43E2-BECB-29396B38A5A3}" sibTransId="{38AFE03B-DC4A-4777-BF35-94C89864355F}"/>
    <dgm:cxn modelId="{BFEB8ADD-2452-4C1D-B730-2EC9BD59F558}" srcId="{5C3F89A7-A3F0-4421-91F6-838E0D42E2F2}" destId="{7162F019-B857-41D6-B51B-A01C4CB4CF8F}" srcOrd="0" destOrd="0" parTransId="{55445BED-E892-4C59-94B7-A95A04E0A8D0}" sibTransId="{15BB435F-19F5-4E3E-8217-D3DA44E99BCB}"/>
    <dgm:cxn modelId="{C7C8D0DE-D20E-426C-B6DD-5307AC83EDB4}" type="presOf" srcId="{FAB11B20-7252-4896-92A3-2AA26F79AEB5}" destId="{BB317E48-FE1D-4D41-BA03-7F1BDE9DD7EB}" srcOrd="1" destOrd="0" presId="urn:microsoft.com/office/officeart/2005/8/layout/hProcess4"/>
    <dgm:cxn modelId="{8E92C2E5-538B-46FD-A81E-2152D648EAD3}" type="presOf" srcId="{79D43DB6-23E7-4566-BA36-46D1FE1DDE60}" destId="{6585BAF6-84C0-4D2F-86E2-9FD7D157B9CB}" srcOrd="0" destOrd="0" presId="urn:microsoft.com/office/officeart/2005/8/layout/hProcess4"/>
    <dgm:cxn modelId="{C260BEEA-B2CB-44CD-870A-57D921571904}" type="presOf" srcId="{882D46B5-BC15-48CD-98EC-EFB909C80A26}" destId="{4619AB70-DC44-4681-9A5F-1430F38935AA}" srcOrd="1" destOrd="2" presId="urn:microsoft.com/office/officeart/2005/8/layout/hProcess4"/>
    <dgm:cxn modelId="{40557CED-A1EA-4BB8-A666-06E414F0F151}" srcId="{07E22268-B9FE-4920-8BF7-A39AFDC02495}" destId="{5C3F89A7-A3F0-4421-91F6-838E0D42E2F2}" srcOrd="2" destOrd="0" parTransId="{E43B33BE-CCA5-44F9-872D-7803AFA04AF2}" sibTransId="{5EA8EB08-7CF4-4C20-A192-6EBD9839617D}"/>
    <dgm:cxn modelId="{EABAF6EE-C2B8-4CCD-BD46-09FE011DF5E7}" type="presOf" srcId="{12A8272C-627F-4A4E-ABED-7EECF723E384}" destId="{47CD0312-3F66-48C9-95BB-771A76120313}" srcOrd="0" destOrd="1" presId="urn:microsoft.com/office/officeart/2005/8/layout/hProcess4"/>
    <dgm:cxn modelId="{4BE3CAF0-18C8-4B3D-9A65-84ECA2D95795}" srcId="{5C3F89A7-A3F0-4421-91F6-838E0D42E2F2}" destId="{12A8272C-627F-4A4E-ABED-7EECF723E384}" srcOrd="1" destOrd="0" parTransId="{195D4B7A-82BD-4DE6-BA91-A62601D5947A}" sibTransId="{C442DC0A-5F52-43B5-B9EA-056EC7618F7F}"/>
    <dgm:cxn modelId="{C7CB22FA-9AF6-4EEB-9882-D45EEF63B674}" type="presOf" srcId="{5C3F89A7-A3F0-4421-91F6-838E0D42E2F2}" destId="{3D01DD98-F69B-4BC6-8F1A-36078A8571E9}" srcOrd="0" destOrd="0" presId="urn:microsoft.com/office/officeart/2005/8/layout/hProcess4"/>
    <dgm:cxn modelId="{36FC22EB-808F-4FC6-9ABD-347BF5346E3F}" type="presParOf" srcId="{8829D34A-64A4-4E47-9E5E-84086EB98C6A}" destId="{9F69523E-FFB6-4D04-9922-CD655117F6AA}" srcOrd="0" destOrd="0" presId="urn:microsoft.com/office/officeart/2005/8/layout/hProcess4"/>
    <dgm:cxn modelId="{84C3CB6F-E915-4572-8179-DF5EB7A3ADF4}" type="presParOf" srcId="{8829D34A-64A4-4E47-9E5E-84086EB98C6A}" destId="{DBF98102-A097-47C9-A050-D051E71F684D}" srcOrd="1" destOrd="0" presId="urn:microsoft.com/office/officeart/2005/8/layout/hProcess4"/>
    <dgm:cxn modelId="{EC120E21-C5D8-4F2F-9036-4B7BAEA0DA34}" type="presParOf" srcId="{8829D34A-64A4-4E47-9E5E-84086EB98C6A}" destId="{3BE2A122-0D70-4E45-99F8-69FB3927FF28}" srcOrd="2" destOrd="0" presId="urn:microsoft.com/office/officeart/2005/8/layout/hProcess4"/>
    <dgm:cxn modelId="{4131BB35-1730-46A4-9E75-916D3A4EF024}" type="presParOf" srcId="{3BE2A122-0D70-4E45-99F8-69FB3927FF28}" destId="{042D949A-201C-4539-9D20-B00E8DB66ADA}" srcOrd="0" destOrd="0" presId="urn:microsoft.com/office/officeart/2005/8/layout/hProcess4"/>
    <dgm:cxn modelId="{29F29FA3-7D12-4513-9F9F-D4E6AAFA86FE}" type="presParOf" srcId="{042D949A-201C-4539-9D20-B00E8DB66ADA}" destId="{8FFB96D9-A31A-4AE3-84C2-B7B5626C8B36}" srcOrd="0" destOrd="0" presId="urn:microsoft.com/office/officeart/2005/8/layout/hProcess4"/>
    <dgm:cxn modelId="{9DBAF7AC-5E71-4B79-9A20-406238DDFD7E}" type="presParOf" srcId="{042D949A-201C-4539-9D20-B00E8DB66ADA}" destId="{04FACFF5-7ECA-4ABE-903D-0571243E0DF9}" srcOrd="1" destOrd="0" presId="urn:microsoft.com/office/officeart/2005/8/layout/hProcess4"/>
    <dgm:cxn modelId="{1D46FE5D-DCDA-4DAF-AE1B-A006F3068512}" type="presParOf" srcId="{042D949A-201C-4539-9D20-B00E8DB66ADA}" destId="{BB317E48-FE1D-4D41-BA03-7F1BDE9DD7EB}" srcOrd="2" destOrd="0" presId="urn:microsoft.com/office/officeart/2005/8/layout/hProcess4"/>
    <dgm:cxn modelId="{35B46CC7-49AE-482D-87D0-FE72066BE87A}" type="presParOf" srcId="{042D949A-201C-4539-9D20-B00E8DB66ADA}" destId="{195129C8-C627-493F-A8C2-9285A4E90B3D}" srcOrd="3" destOrd="0" presId="urn:microsoft.com/office/officeart/2005/8/layout/hProcess4"/>
    <dgm:cxn modelId="{0DEAD17F-82E6-4F61-BC46-80662C790497}" type="presParOf" srcId="{042D949A-201C-4539-9D20-B00E8DB66ADA}" destId="{5C824206-37BE-4CD7-987A-8C2543420F27}" srcOrd="4" destOrd="0" presId="urn:microsoft.com/office/officeart/2005/8/layout/hProcess4"/>
    <dgm:cxn modelId="{25013465-8F8A-4E5E-A3F8-9A28451E47AC}" type="presParOf" srcId="{3BE2A122-0D70-4E45-99F8-69FB3927FF28}" destId="{D4780B95-B6D8-4D86-A2EA-3FF4FDF4E334}" srcOrd="1" destOrd="0" presId="urn:microsoft.com/office/officeart/2005/8/layout/hProcess4"/>
    <dgm:cxn modelId="{03828305-6AEA-42BB-AF55-CEE61CABE7C9}" type="presParOf" srcId="{3BE2A122-0D70-4E45-99F8-69FB3927FF28}" destId="{6A48A63E-A061-4D9A-BF95-A182DFA6C665}" srcOrd="2" destOrd="0" presId="urn:microsoft.com/office/officeart/2005/8/layout/hProcess4"/>
    <dgm:cxn modelId="{A67205CA-ED73-4128-9363-CE1B2BEB0D43}" type="presParOf" srcId="{6A48A63E-A061-4D9A-BF95-A182DFA6C665}" destId="{9AC92086-7ECE-426B-A201-C8D0B2B2592D}" srcOrd="0" destOrd="0" presId="urn:microsoft.com/office/officeart/2005/8/layout/hProcess4"/>
    <dgm:cxn modelId="{A3D8B63B-84E4-46FB-8646-6F446AE66710}" type="presParOf" srcId="{6A48A63E-A061-4D9A-BF95-A182DFA6C665}" destId="{5B985F79-D512-4167-A432-89016102909B}" srcOrd="1" destOrd="0" presId="urn:microsoft.com/office/officeart/2005/8/layout/hProcess4"/>
    <dgm:cxn modelId="{10067F20-7D2E-453A-B5B2-0FA0B780D8B8}" type="presParOf" srcId="{6A48A63E-A061-4D9A-BF95-A182DFA6C665}" destId="{4619AB70-DC44-4681-9A5F-1430F38935AA}" srcOrd="2" destOrd="0" presId="urn:microsoft.com/office/officeart/2005/8/layout/hProcess4"/>
    <dgm:cxn modelId="{BE811295-D1DB-436C-B526-72CF7D1357FF}" type="presParOf" srcId="{6A48A63E-A061-4D9A-BF95-A182DFA6C665}" destId="{6585BAF6-84C0-4D2F-86E2-9FD7D157B9CB}" srcOrd="3" destOrd="0" presId="urn:microsoft.com/office/officeart/2005/8/layout/hProcess4"/>
    <dgm:cxn modelId="{94DBC6C7-0D27-49E8-A188-C7EFAF305F3E}" type="presParOf" srcId="{6A48A63E-A061-4D9A-BF95-A182DFA6C665}" destId="{071660E2-B97D-40DC-8261-9C3475C71E4F}" srcOrd="4" destOrd="0" presId="urn:microsoft.com/office/officeart/2005/8/layout/hProcess4"/>
    <dgm:cxn modelId="{0A337D98-22A3-4C8B-922E-8816BCCBD727}" type="presParOf" srcId="{3BE2A122-0D70-4E45-99F8-69FB3927FF28}" destId="{DD28272A-E665-4E65-B3D4-B5092A145B82}" srcOrd="3" destOrd="0" presId="urn:microsoft.com/office/officeart/2005/8/layout/hProcess4"/>
    <dgm:cxn modelId="{7F5B4110-1871-47F4-9789-609880476193}" type="presParOf" srcId="{3BE2A122-0D70-4E45-99F8-69FB3927FF28}" destId="{C19DD485-BC49-415C-9DDC-94437919CE38}" srcOrd="4" destOrd="0" presId="urn:microsoft.com/office/officeart/2005/8/layout/hProcess4"/>
    <dgm:cxn modelId="{B989EB99-48C5-43D1-B93C-49951E692FEA}" type="presParOf" srcId="{C19DD485-BC49-415C-9DDC-94437919CE38}" destId="{D63011B1-76DE-4EB5-AB6A-BD8503053338}" srcOrd="0" destOrd="0" presId="urn:microsoft.com/office/officeart/2005/8/layout/hProcess4"/>
    <dgm:cxn modelId="{77F9A855-3602-4036-9863-3DF2C2549305}" type="presParOf" srcId="{C19DD485-BC49-415C-9DDC-94437919CE38}" destId="{47CD0312-3F66-48C9-95BB-771A76120313}" srcOrd="1" destOrd="0" presId="urn:microsoft.com/office/officeart/2005/8/layout/hProcess4"/>
    <dgm:cxn modelId="{EFF14837-A1D6-40B1-B0F6-6647AFEA08E6}" type="presParOf" srcId="{C19DD485-BC49-415C-9DDC-94437919CE38}" destId="{72E19AC2-DBF2-4042-A8AA-B49DA0FF0DEC}" srcOrd="2" destOrd="0" presId="urn:microsoft.com/office/officeart/2005/8/layout/hProcess4"/>
    <dgm:cxn modelId="{6DDBE360-4DDC-4FA5-BAE2-A40EE7912760}" type="presParOf" srcId="{C19DD485-BC49-415C-9DDC-94437919CE38}" destId="{3D01DD98-F69B-4BC6-8F1A-36078A8571E9}" srcOrd="3" destOrd="0" presId="urn:microsoft.com/office/officeart/2005/8/layout/hProcess4"/>
    <dgm:cxn modelId="{A851A713-EE9A-4C13-B055-2BF08D6B7877}" type="presParOf" srcId="{C19DD485-BC49-415C-9DDC-94437919CE38}" destId="{DB7D459E-217C-41B6-B3D6-1DD587BD168F}"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77E95D-CEB4-4257-B5D7-2F5915339EE2}" type="doc">
      <dgm:prSet loTypeId="urn:microsoft.com/office/officeart/2005/8/layout/hierarchy2" loCatId="hierarchy" qsTypeId="urn:microsoft.com/office/officeart/2005/8/quickstyle/simple1" qsCatId="simple" csTypeId="urn:microsoft.com/office/officeart/2005/8/colors/accent5_1" csCatId="accent5" phldr="1"/>
      <dgm:spPr/>
      <dgm:t>
        <a:bodyPr/>
        <a:lstStyle/>
        <a:p>
          <a:endParaRPr lang="ru-RU"/>
        </a:p>
      </dgm:t>
    </dgm:pt>
    <dgm:pt modelId="{48BC4CFD-75F3-4844-A026-EB39B6B64275}">
      <dgm:prSet phldrT="[Текст]" custT="1"/>
      <dgm:spPr/>
      <dgm:t>
        <a:bodyPr/>
        <a:lstStyle/>
        <a:p>
          <a:r>
            <a:rPr lang="ru-RU" sz="1400" b="1" dirty="0"/>
            <a:t>Способ обеспечения заявки </a:t>
          </a:r>
        </a:p>
      </dgm:t>
    </dgm:pt>
    <dgm:pt modelId="{9B0F87B5-DCAC-4A37-843E-D3FF5937B77B}" type="parTrans" cxnId="{F5F8C837-A14F-4EEE-916F-770E4C611B73}">
      <dgm:prSet/>
      <dgm:spPr/>
      <dgm:t>
        <a:bodyPr/>
        <a:lstStyle/>
        <a:p>
          <a:endParaRPr lang="ru-RU" sz="1400" b="1"/>
        </a:p>
      </dgm:t>
    </dgm:pt>
    <dgm:pt modelId="{117A2571-4CCD-41D9-B83F-3B6E81B6814F}" type="sibTrans" cxnId="{F5F8C837-A14F-4EEE-916F-770E4C611B73}">
      <dgm:prSet/>
      <dgm:spPr/>
      <dgm:t>
        <a:bodyPr/>
        <a:lstStyle/>
        <a:p>
          <a:endParaRPr lang="ru-RU" sz="1400" b="1"/>
        </a:p>
      </dgm:t>
    </dgm:pt>
    <dgm:pt modelId="{AE4875F5-12E5-4DF0-B7C6-817391DAC5E5}">
      <dgm:prSet phldrT="[Текст]" custT="1"/>
      <dgm:spPr/>
      <dgm:t>
        <a:bodyPr/>
        <a:lstStyle/>
        <a:p>
          <a:r>
            <a:rPr lang="ru-RU" sz="1400" b="1" dirty="0"/>
            <a:t>Денежные средства </a:t>
          </a:r>
        </a:p>
      </dgm:t>
    </dgm:pt>
    <dgm:pt modelId="{F841A535-14ED-4FAE-81C5-9ED678E17C4B}" type="parTrans" cxnId="{07FFF791-664F-443D-A593-25557A08863E}">
      <dgm:prSet custT="1"/>
      <dgm:spPr/>
      <dgm:t>
        <a:bodyPr/>
        <a:lstStyle/>
        <a:p>
          <a:endParaRPr lang="ru-RU" sz="1400" b="1"/>
        </a:p>
      </dgm:t>
    </dgm:pt>
    <dgm:pt modelId="{2ED45633-84FF-4937-BE3B-5CCAC39D8022}" type="sibTrans" cxnId="{07FFF791-664F-443D-A593-25557A08863E}">
      <dgm:prSet/>
      <dgm:spPr/>
      <dgm:t>
        <a:bodyPr/>
        <a:lstStyle/>
        <a:p>
          <a:endParaRPr lang="ru-RU" sz="1400" b="1"/>
        </a:p>
      </dgm:t>
    </dgm:pt>
    <dgm:pt modelId="{9E55F960-8ACD-491B-83A2-CEB04EF6632B}">
      <dgm:prSet phldrT="[Текст]" custT="1"/>
      <dgm:spPr/>
      <dgm:t>
        <a:bodyPr/>
        <a:lstStyle/>
        <a:p>
          <a:r>
            <a:rPr lang="ru-RU" sz="1400" b="1" dirty="0"/>
            <a:t>Независимая гарантия </a:t>
          </a:r>
        </a:p>
      </dgm:t>
    </dgm:pt>
    <dgm:pt modelId="{AEC92991-51FA-46EC-A6B0-C051DE9C9A33}" type="parTrans" cxnId="{2749C04C-6437-4FE5-AD82-6DB8B6774FF1}">
      <dgm:prSet custT="1"/>
      <dgm:spPr/>
      <dgm:t>
        <a:bodyPr/>
        <a:lstStyle/>
        <a:p>
          <a:endParaRPr lang="ru-RU" sz="1400" b="1"/>
        </a:p>
      </dgm:t>
    </dgm:pt>
    <dgm:pt modelId="{7D5F6730-3507-4B23-B703-0CA048BEB7FE}" type="sibTrans" cxnId="{2749C04C-6437-4FE5-AD82-6DB8B6774FF1}">
      <dgm:prSet/>
      <dgm:spPr/>
      <dgm:t>
        <a:bodyPr/>
        <a:lstStyle/>
        <a:p>
          <a:endParaRPr lang="ru-RU" sz="1400" b="1"/>
        </a:p>
      </dgm:t>
    </dgm:pt>
    <dgm:pt modelId="{E06EDD77-18DF-4CA2-9980-B70490628FA8}" type="pres">
      <dgm:prSet presAssocID="{8677E95D-CEB4-4257-B5D7-2F5915339EE2}" presName="diagram" presStyleCnt="0">
        <dgm:presLayoutVars>
          <dgm:chPref val="1"/>
          <dgm:dir/>
          <dgm:animOne val="branch"/>
          <dgm:animLvl val="lvl"/>
          <dgm:resizeHandles val="exact"/>
        </dgm:presLayoutVars>
      </dgm:prSet>
      <dgm:spPr/>
    </dgm:pt>
    <dgm:pt modelId="{BBA277AA-45D0-4D66-8EEF-CD57BE08F311}" type="pres">
      <dgm:prSet presAssocID="{48BC4CFD-75F3-4844-A026-EB39B6B64275}" presName="root1" presStyleCnt="0"/>
      <dgm:spPr/>
    </dgm:pt>
    <dgm:pt modelId="{3034B803-C1D2-4616-A10F-4D1451F4F738}" type="pres">
      <dgm:prSet presAssocID="{48BC4CFD-75F3-4844-A026-EB39B6B64275}" presName="LevelOneTextNode" presStyleLbl="node0" presStyleIdx="0" presStyleCnt="1">
        <dgm:presLayoutVars>
          <dgm:chPref val="3"/>
        </dgm:presLayoutVars>
      </dgm:prSet>
      <dgm:spPr/>
    </dgm:pt>
    <dgm:pt modelId="{72684AF0-DC3E-4A6B-8D23-DC659B6EC478}" type="pres">
      <dgm:prSet presAssocID="{48BC4CFD-75F3-4844-A026-EB39B6B64275}" presName="level2hierChild" presStyleCnt="0"/>
      <dgm:spPr/>
    </dgm:pt>
    <dgm:pt modelId="{C893FB97-DD6A-4E3D-ADF9-E2B8CA5A6633}" type="pres">
      <dgm:prSet presAssocID="{F841A535-14ED-4FAE-81C5-9ED678E17C4B}" presName="conn2-1" presStyleLbl="parChTrans1D2" presStyleIdx="0" presStyleCnt="2"/>
      <dgm:spPr/>
    </dgm:pt>
    <dgm:pt modelId="{6E6F22E0-3510-4A3B-9A6B-03A0432E7B4E}" type="pres">
      <dgm:prSet presAssocID="{F841A535-14ED-4FAE-81C5-9ED678E17C4B}" presName="connTx" presStyleLbl="parChTrans1D2" presStyleIdx="0" presStyleCnt="2"/>
      <dgm:spPr/>
    </dgm:pt>
    <dgm:pt modelId="{8384F154-2FD8-46C9-B88B-575B65327A09}" type="pres">
      <dgm:prSet presAssocID="{AE4875F5-12E5-4DF0-B7C6-817391DAC5E5}" presName="root2" presStyleCnt="0"/>
      <dgm:spPr/>
    </dgm:pt>
    <dgm:pt modelId="{E3E7BB6D-971E-4E1A-93AD-05614EB128EE}" type="pres">
      <dgm:prSet presAssocID="{AE4875F5-12E5-4DF0-B7C6-817391DAC5E5}" presName="LevelTwoTextNode" presStyleLbl="node2" presStyleIdx="0" presStyleCnt="2">
        <dgm:presLayoutVars>
          <dgm:chPref val="3"/>
        </dgm:presLayoutVars>
      </dgm:prSet>
      <dgm:spPr/>
    </dgm:pt>
    <dgm:pt modelId="{835EA5AD-3BD8-4F54-9A10-F05F0D40CA30}" type="pres">
      <dgm:prSet presAssocID="{AE4875F5-12E5-4DF0-B7C6-817391DAC5E5}" presName="level3hierChild" presStyleCnt="0"/>
      <dgm:spPr/>
    </dgm:pt>
    <dgm:pt modelId="{B9631A53-14A6-4450-AD70-64818D115C0A}" type="pres">
      <dgm:prSet presAssocID="{AEC92991-51FA-46EC-A6B0-C051DE9C9A33}" presName="conn2-1" presStyleLbl="parChTrans1D2" presStyleIdx="1" presStyleCnt="2"/>
      <dgm:spPr/>
    </dgm:pt>
    <dgm:pt modelId="{FD6509B6-E3B1-493C-BBAA-5798480CDF8B}" type="pres">
      <dgm:prSet presAssocID="{AEC92991-51FA-46EC-A6B0-C051DE9C9A33}" presName="connTx" presStyleLbl="parChTrans1D2" presStyleIdx="1" presStyleCnt="2"/>
      <dgm:spPr/>
    </dgm:pt>
    <dgm:pt modelId="{085C8391-2FAB-4ED9-9D09-100397A8572D}" type="pres">
      <dgm:prSet presAssocID="{9E55F960-8ACD-491B-83A2-CEB04EF6632B}" presName="root2" presStyleCnt="0"/>
      <dgm:spPr/>
    </dgm:pt>
    <dgm:pt modelId="{1E299B51-54DC-4131-A7FF-627B25D47184}" type="pres">
      <dgm:prSet presAssocID="{9E55F960-8ACD-491B-83A2-CEB04EF6632B}" presName="LevelTwoTextNode" presStyleLbl="node2" presStyleIdx="1" presStyleCnt="2">
        <dgm:presLayoutVars>
          <dgm:chPref val="3"/>
        </dgm:presLayoutVars>
      </dgm:prSet>
      <dgm:spPr/>
    </dgm:pt>
    <dgm:pt modelId="{6D9EF2AF-AB05-4EEA-B498-8BAEF79E89A0}" type="pres">
      <dgm:prSet presAssocID="{9E55F960-8ACD-491B-83A2-CEB04EF6632B}" presName="level3hierChild" presStyleCnt="0"/>
      <dgm:spPr/>
    </dgm:pt>
  </dgm:ptLst>
  <dgm:cxnLst>
    <dgm:cxn modelId="{E9771F03-7303-4A11-98D2-49BE7A017A98}" type="presOf" srcId="{AEC92991-51FA-46EC-A6B0-C051DE9C9A33}" destId="{B9631A53-14A6-4450-AD70-64818D115C0A}" srcOrd="0" destOrd="0" presId="urn:microsoft.com/office/officeart/2005/8/layout/hierarchy2"/>
    <dgm:cxn modelId="{F5F8C837-A14F-4EEE-916F-770E4C611B73}" srcId="{8677E95D-CEB4-4257-B5D7-2F5915339EE2}" destId="{48BC4CFD-75F3-4844-A026-EB39B6B64275}" srcOrd="0" destOrd="0" parTransId="{9B0F87B5-DCAC-4A37-843E-D3FF5937B77B}" sibTransId="{117A2571-4CCD-41D9-B83F-3B6E81B6814F}"/>
    <dgm:cxn modelId="{01162239-0E8C-4504-9450-81BA382992ED}" type="presOf" srcId="{AE4875F5-12E5-4DF0-B7C6-817391DAC5E5}" destId="{E3E7BB6D-971E-4E1A-93AD-05614EB128EE}" srcOrd="0" destOrd="0" presId="urn:microsoft.com/office/officeart/2005/8/layout/hierarchy2"/>
    <dgm:cxn modelId="{9AA4AD44-D57D-4137-87A4-DA2A98EC6D20}" type="presOf" srcId="{8677E95D-CEB4-4257-B5D7-2F5915339EE2}" destId="{E06EDD77-18DF-4CA2-9980-B70490628FA8}" srcOrd="0" destOrd="0" presId="urn:microsoft.com/office/officeart/2005/8/layout/hierarchy2"/>
    <dgm:cxn modelId="{2DB7B666-9EBA-41BE-93C4-489A35CDF01E}" type="presOf" srcId="{48BC4CFD-75F3-4844-A026-EB39B6B64275}" destId="{3034B803-C1D2-4616-A10F-4D1451F4F738}" srcOrd="0" destOrd="0" presId="urn:microsoft.com/office/officeart/2005/8/layout/hierarchy2"/>
    <dgm:cxn modelId="{2749C04C-6437-4FE5-AD82-6DB8B6774FF1}" srcId="{48BC4CFD-75F3-4844-A026-EB39B6B64275}" destId="{9E55F960-8ACD-491B-83A2-CEB04EF6632B}" srcOrd="1" destOrd="0" parTransId="{AEC92991-51FA-46EC-A6B0-C051DE9C9A33}" sibTransId="{7D5F6730-3507-4B23-B703-0CA048BEB7FE}"/>
    <dgm:cxn modelId="{842C854D-A364-4D02-A7A6-01480505B719}" type="presOf" srcId="{AEC92991-51FA-46EC-A6B0-C051DE9C9A33}" destId="{FD6509B6-E3B1-493C-BBAA-5798480CDF8B}" srcOrd="1" destOrd="0" presId="urn:microsoft.com/office/officeart/2005/8/layout/hierarchy2"/>
    <dgm:cxn modelId="{07476185-8013-4EEA-8EEB-6F4801E4B9C3}" type="presOf" srcId="{F841A535-14ED-4FAE-81C5-9ED678E17C4B}" destId="{C893FB97-DD6A-4E3D-ADF9-E2B8CA5A6633}" srcOrd="0" destOrd="0" presId="urn:microsoft.com/office/officeart/2005/8/layout/hierarchy2"/>
    <dgm:cxn modelId="{07FFF791-664F-443D-A593-25557A08863E}" srcId="{48BC4CFD-75F3-4844-A026-EB39B6B64275}" destId="{AE4875F5-12E5-4DF0-B7C6-817391DAC5E5}" srcOrd="0" destOrd="0" parTransId="{F841A535-14ED-4FAE-81C5-9ED678E17C4B}" sibTransId="{2ED45633-84FF-4937-BE3B-5CCAC39D8022}"/>
    <dgm:cxn modelId="{5480B493-B21C-4644-963C-47B98183FF6D}" type="presOf" srcId="{9E55F960-8ACD-491B-83A2-CEB04EF6632B}" destId="{1E299B51-54DC-4131-A7FF-627B25D47184}" srcOrd="0" destOrd="0" presId="urn:microsoft.com/office/officeart/2005/8/layout/hierarchy2"/>
    <dgm:cxn modelId="{CC5213BD-081E-4EA6-8C0A-4C59F7287998}" type="presOf" srcId="{F841A535-14ED-4FAE-81C5-9ED678E17C4B}" destId="{6E6F22E0-3510-4A3B-9A6B-03A0432E7B4E}" srcOrd="1" destOrd="0" presId="urn:microsoft.com/office/officeart/2005/8/layout/hierarchy2"/>
    <dgm:cxn modelId="{2682BBF8-2AD1-4C23-A1AA-AE7227EC5F6F}" type="presParOf" srcId="{E06EDD77-18DF-4CA2-9980-B70490628FA8}" destId="{BBA277AA-45D0-4D66-8EEF-CD57BE08F311}" srcOrd="0" destOrd="0" presId="urn:microsoft.com/office/officeart/2005/8/layout/hierarchy2"/>
    <dgm:cxn modelId="{86308016-701E-457B-9248-3F2C355F4979}" type="presParOf" srcId="{BBA277AA-45D0-4D66-8EEF-CD57BE08F311}" destId="{3034B803-C1D2-4616-A10F-4D1451F4F738}" srcOrd="0" destOrd="0" presId="urn:microsoft.com/office/officeart/2005/8/layout/hierarchy2"/>
    <dgm:cxn modelId="{84397B54-5C79-46D1-B628-DCEC31FE228D}" type="presParOf" srcId="{BBA277AA-45D0-4D66-8EEF-CD57BE08F311}" destId="{72684AF0-DC3E-4A6B-8D23-DC659B6EC478}" srcOrd="1" destOrd="0" presId="urn:microsoft.com/office/officeart/2005/8/layout/hierarchy2"/>
    <dgm:cxn modelId="{48787BB1-77F7-43D1-8CFC-EB0DE927A214}" type="presParOf" srcId="{72684AF0-DC3E-4A6B-8D23-DC659B6EC478}" destId="{C893FB97-DD6A-4E3D-ADF9-E2B8CA5A6633}" srcOrd="0" destOrd="0" presId="urn:microsoft.com/office/officeart/2005/8/layout/hierarchy2"/>
    <dgm:cxn modelId="{792AD7F8-2D1E-4CCE-9260-12BFE741310F}" type="presParOf" srcId="{C893FB97-DD6A-4E3D-ADF9-E2B8CA5A6633}" destId="{6E6F22E0-3510-4A3B-9A6B-03A0432E7B4E}" srcOrd="0" destOrd="0" presId="urn:microsoft.com/office/officeart/2005/8/layout/hierarchy2"/>
    <dgm:cxn modelId="{F7C1BA5A-2B3D-4975-B21F-ABFD100EDE41}" type="presParOf" srcId="{72684AF0-DC3E-4A6B-8D23-DC659B6EC478}" destId="{8384F154-2FD8-46C9-B88B-575B65327A09}" srcOrd="1" destOrd="0" presId="urn:microsoft.com/office/officeart/2005/8/layout/hierarchy2"/>
    <dgm:cxn modelId="{1883FFFB-C9B0-40FB-8EDA-B52533E9F7BF}" type="presParOf" srcId="{8384F154-2FD8-46C9-B88B-575B65327A09}" destId="{E3E7BB6D-971E-4E1A-93AD-05614EB128EE}" srcOrd="0" destOrd="0" presId="urn:microsoft.com/office/officeart/2005/8/layout/hierarchy2"/>
    <dgm:cxn modelId="{D8EEA93F-EF9B-46B6-96AB-2D12F5A81E7E}" type="presParOf" srcId="{8384F154-2FD8-46C9-B88B-575B65327A09}" destId="{835EA5AD-3BD8-4F54-9A10-F05F0D40CA30}" srcOrd="1" destOrd="0" presId="urn:microsoft.com/office/officeart/2005/8/layout/hierarchy2"/>
    <dgm:cxn modelId="{D4AFAA55-AF1C-49BA-8288-7D3187BB75F1}" type="presParOf" srcId="{72684AF0-DC3E-4A6B-8D23-DC659B6EC478}" destId="{B9631A53-14A6-4450-AD70-64818D115C0A}" srcOrd="2" destOrd="0" presId="urn:microsoft.com/office/officeart/2005/8/layout/hierarchy2"/>
    <dgm:cxn modelId="{454E10C6-6ADA-4FD8-8959-F1BE27E05CA4}" type="presParOf" srcId="{B9631A53-14A6-4450-AD70-64818D115C0A}" destId="{FD6509B6-E3B1-493C-BBAA-5798480CDF8B}" srcOrd="0" destOrd="0" presId="urn:microsoft.com/office/officeart/2005/8/layout/hierarchy2"/>
    <dgm:cxn modelId="{B5468734-A909-4A4B-9FC9-031B8FD485A9}" type="presParOf" srcId="{72684AF0-DC3E-4A6B-8D23-DC659B6EC478}" destId="{085C8391-2FAB-4ED9-9D09-100397A8572D}" srcOrd="3" destOrd="0" presId="urn:microsoft.com/office/officeart/2005/8/layout/hierarchy2"/>
    <dgm:cxn modelId="{9BFAEFE0-3283-421E-B56D-AE263C7EE007}" type="presParOf" srcId="{085C8391-2FAB-4ED9-9D09-100397A8572D}" destId="{1E299B51-54DC-4131-A7FF-627B25D47184}" srcOrd="0" destOrd="0" presId="urn:microsoft.com/office/officeart/2005/8/layout/hierarchy2"/>
    <dgm:cxn modelId="{A88C9823-A2B0-46E4-8143-0C60EA324225}" type="presParOf" srcId="{085C8391-2FAB-4ED9-9D09-100397A8572D}" destId="{6D9EF2AF-AB05-4EEA-B498-8BAEF79E89A0}"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F1A934A-3276-4C44-943B-D0E25CF92622}" type="doc">
      <dgm:prSet loTypeId="urn:microsoft.com/office/officeart/2005/8/layout/matrix3" loCatId="matrix" qsTypeId="urn:microsoft.com/office/officeart/2005/8/quickstyle/simple1" qsCatId="simple" csTypeId="urn:microsoft.com/office/officeart/2005/8/colors/accent3_1" csCatId="accent3" phldr="1"/>
      <dgm:spPr/>
      <dgm:t>
        <a:bodyPr/>
        <a:lstStyle/>
        <a:p>
          <a:endParaRPr lang="ru-RU"/>
        </a:p>
      </dgm:t>
    </dgm:pt>
    <dgm:pt modelId="{1F323060-7715-4F43-B1D4-0B058F344AC8}">
      <dgm:prSet phldrT="[Текст]" custT="1"/>
      <dgm:spPr/>
      <dgm:t>
        <a:bodyPr/>
        <a:lstStyle/>
        <a:p>
          <a:r>
            <a:rPr lang="ru-RU" sz="1600" dirty="0"/>
            <a:t>является членом СРО</a:t>
          </a:r>
        </a:p>
      </dgm:t>
    </dgm:pt>
    <dgm:pt modelId="{716BA890-D3C1-4C51-A8CB-9C136EEB5802}" type="parTrans" cxnId="{5CE5726B-38C8-4B58-9D86-DCC7286E8C8A}">
      <dgm:prSet/>
      <dgm:spPr/>
      <dgm:t>
        <a:bodyPr/>
        <a:lstStyle/>
        <a:p>
          <a:endParaRPr lang="ru-RU" sz="1400"/>
        </a:p>
      </dgm:t>
    </dgm:pt>
    <dgm:pt modelId="{CE6D6077-26BB-42F8-80BE-C2FF5C6C4369}" type="sibTrans" cxnId="{5CE5726B-38C8-4B58-9D86-DCC7286E8C8A}">
      <dgm:prSet/>
      <dgm:spPr/>
      <dgm:t>
        <a:bodyPr/>
        <a:lstStyle/>
        <a:p>
          <a:endParaRPr lang="ru-RU" sz="1400"/>
        </a:p>
      </dgm:t>
    </dgm:pt>
    <dgm:pt modelId="{F357BBA3-A15F-46B6-A2DE-EC6B32E3C494}">
      <dgm:prSet phldrT="[Текст]" custT="1"/>
      <dgm:spPr/>
      <dgm:t>
        <a:bodyPr/>
        <a:lstStyle/>
        <a:p>
          <a:r>
            <a:rPr lang="ru-RU" sz="1400" dirty="0"/>
            <a:t>право выполнять инженерные изыскания/ осуществлять подготовку проектной документации/ строительство/ реконструкцию/ капитальный ремонт объектов капитального строительства по договору подряда с использованием конкурентных способов заключения договоров</a:t>
          </a:r>
        </a:p>
      </dgm:t>
    </dgm:pt>
    <dgm:pt modelId="{73B10007-EE30-463A-8B83-ADF038E8D782}" type="parTrans" cxnId="{A6E132F2-FE94-448A-941E-B5BF235198DA}">
      <dgm:prSet/>
      <dgm:spPr/>
      <dgm:t>
        <a:bodyPr/>
        <a:lstStyle/>
        <a:p>
          <a:endParaRPr lang="ru-RU" sz="1400"/>
        </a:p>
      </dgm:t>
    </dgm:pt>
    <dgm:pt modelId="{A2984A2C-7596-457C-B9F1-924A558FA582}" type="sibTrans" cxnId="{A6E132F2-FE94-448A-941E-B5BF235198DA}">
      <dgm:prSet/>
      <dgm:spPr/>
      <dgm:t>
        <a:bodyPr/>
        <a:lstStyle/>
        <a:p>
          <a:endParaRPr lang="ru-RU" sz="1400"/>
        </a:p>
      </dgm:t>
    </dgm:pt>
    <dgm:pt modelId="{2224BE69-227C-4B7F-B782-D9DE2EF5291B}">
      <dgm:prSet phldrT="[Текст]" custT="1"/>
      <dgm:spPr/>
      <dgm:t>
        <a:bodyPr/>
        <a:lstStyle/>
        <a:p>
          <a:r>
            <a:rPr lang="ru-RU" sz="1400" dirty="0"/>
            <a:t> </a:t>
          </a:r>
        </a:p>
        <a:p>
          <a:r>
            <a:rPr lang="ru-RU" sz="1400" dirty="0"/>
            <a:t>уровень ответственности члена СРО по обязательствам по договорам подряда, заключаемым с использованием конкурентных способов, в соответствии с которым внесен взнос в компенсационный фонд </a:t>
          </a:r>
          <a:r>
            <a:rPr lang="ru-RU" sz="1400" b="1" dirty="0"/>
            <a:t>обеспечения договорных обязательств</a:t>
          </a:r>
        </a:p>
        <a:p>
          <a:endParaRPr lang="ru-RU" sz="1400" dirty="0"/>
        </a:p>
      </dgm:t>
    </dgm:pt>
    <dgm:pt modelId="{12B2A0C1-FD71-4138-80B1-017121A1D7A6}" type="parTrans" cxnId="{5CB1F92A-4F48-4052-A4F4-513F0EC34D81}">
      <dgm:prSet/>
      <dgm:spPr/>
      <dgm:t>
        <a:bodyPr/>
        <a:lstStyle/>
        <a:p>
          <a:endParaRPr lang="ru-RU" sz="1400"/>
        </a:p>
      </dgm:t>
    </dgm:pt>
    <dgm:pt modelId="{00247937-82F1-45AB-83D3-9A7C5D6BE64F}" type="sibTrans" cxnId="{5CB1F92A-4F48-4052-A4F4-513F0EC34D81}">
      <dgm:prSet/>
      <dgm:spPr/>
      <dgm:t>
        <a:bodyPr/>
        <a:lstStyle/>
        <a:p>
          <a:endParaRPr lang="ru-RU" sz="1400"/>
        </a:p>
      </dgm:t>
    </dgm:pt>
    <dgm:pt modelId="{3CDD41ED-886D-4639-8DB8-CB386483F718}">
      <dgm:prSet phldrT="[Текст]" phldr="1"/>
      <dgm:spPr/>
      <dgm:t>
        <a:bodyPr/>
        <a:lstStyle/>
        <a:p>
          <a:endParaRPr lang="ru-RU" sz="1400"/>
        </a:p>
      </dgm:t>
    </dgm:pt>
    <dgm:pt modelId="{744F7670-D61B-4923-A0BA-4DA7AC1C0968}" type="parTrans" cxnId="{9DD8315A-E397-40DE-BDDC-D46CA0204929}">
      <dgm:prSet/>
      <dgm:spPr/>
      <dgm:t>
        <a:bodyPr/>
        <a:lstStyle/>
        <a:p>
          <a:endParaRPr lang="ru-RU" sz="1400"/>
        </a:p>
      </dgm:t>
    </dgm:pt>
    <dgm:pt modelId="{4E6089C8-1282-47A8-BD3B-18AC71E475F4}" type="sibTrans" cxnId="{9DD8315A-E397-40DE-BDDC-D46CA0204929}">
      <dgm:prSet/>
      <dgm:spPr/>
      <dgm:t>
        <a:bodyPr/>
        <a:lstStyle/>
        <a:p>
          <a:endParaRPr lang="ru-RU" sz="1400"/>
        </a:p>
      </dgm:t>
    </dgm:pt>
    <dgm:pt modelId="{E091B7F9-3FB2-4DD1-B8E1-F3F3DAE5FFA5}">
      <dgm:prSet custT="1"/>
      <dgm:spPr/>
      <dgm:t>
        <a:bodyPr/>
        <a:lstStyle/>
        <a:p>
          <a:r>
            <a:rPr lang="ru-RU" sz="1400" dirty="0"/>
            <a:t>уровень ответственности члена СРО по обязательствам по договору подряда , в соответствии с которым указанным членом внесен взнос в компенсационный фонд возмещения вреда</a:t>
          </a:r>
        </a:p>
      </dgm:t>
    </dgm:pt>
    <dgm:pt modelId="{9BBE0C36-6F87-4535-ACA5-5B17B8E180D8}" type="parTrans" cxnId="{D5FCF111-6109-43FE-94D4-E58B484A0FA3}">
      <dgm:prSet/>
      <dgm:spPr/>
      <dgm:t>
        <a:bodyPr/>
        <a:lstStyle/>
        <a:p>
          <a:endParaRPr lang="ru-RU" sz="1400"/>
        </a:p>
      </dgm:t>
    </dgm:pt>
    <dgm:pt modelId="{A416F619-EB7C-46AD-92F0-F38F0861DAA7}" type="sibTrans" cxnId="{D5FCF111-6109-43FE-94D4-E58B484A0FA3}">
      <dgm:prSet/>
      <dgm:spPr/>
      <dgm:t>
        <a:bodyPr/>
        <a:lstStyle/>
        <a:p>
          <a:endParaRPr lang="ru-RU" sz="1400"/>
        </a:p>
      </dgm:t>
    </dgm:pt>
    <dgm:pt modelId="{BE90439A-80E4-4563-9839-3B0CD3F986C9}" type="pres">
      <dgm:prSet presAssocID="{BF1A934A-3276-4C44-943B-D0E25CF92622}" presName="matrix" presStyleCnt="0">
        <dgm:presLayoutVars>
          <dgm:chMax val="1"/>
          <dgm:dir/>
          <dgm:resizeHandles val="exact"/>
        </dgm:presLayoutVars>
      </dgm:prSet>
      <dgm:spPr/>
    </dgm:pt>
    <dgm:pt modelId="{F2D2C42C-3C5C-4EBB-9B2A-2E1185A816B0}" type="pres">
      <dgm:prSet presAssocID="{BF1A934A-3276-4C44-943B-D0E25CF92622}" presName="diamond" presStyleLbl="bgShp" presStyleIdx="0" presStyleCnt="1"/>
      <dgm:spPr/>
    </dgm:pt>
    <dgm:pt modelId="{AE0F815D-453E-4F67-88D7-6F265619A38C}" type="pres">
      <dgm:prSet presAssocID="{BF1A934A-3276-4C44-943B-D0E25CF92622}" presName="quad1" presStyleLbl="node1" presStyleIdx="0" presStyleCnt="4" custScaleX="129352" custLinFactNeighborX="-17969" custLinFactNeighborY="-1655">
        <dgm:presLayoutVars>
          <dgm:chMax val="0"/>
          <dgm:chPref val="0"/>
          <dgm:bulletEnabled val="1"/>
        </dgm:presLayoutVars>
      </dgm:prSet>
      <dgm:spPr/>
    </dgm:pt>
    <dgm:pt modelId="{FE9024BD-F38C-499D-A085-734E340E11AC}" type="pres">
      <dgm:prSet presAssocID="{BF1A934A-3276-4C44-943B-D0E25CF92622}" presName="quad2" presStyleLbl="node1" presStyleIdx="1" presStyleCnt="4" custScaleX="162802" custLinFactNeighborX="22769" custLinFactNeighborY="-1655">
        <dgm:presLayoutVars>
          <dgm:chMax val="0"/>
          <dgm:chPref val="0"/>
          <dgm:bulletEnabled val="1"/>
        </dgm:presLayoutVars>
      </dgm:prSet>
      <dgm:spPr/>
    </dgm:pt>
    <dgm:pt modelId="{7419ADE2-17B2-4384-89C9-B1683FAF27E3}" type="pres">
      <dgm:prSet presAssocID="{BF1A934A-3276-4C44-943B-D0E25CF92622}" presName="quad3" presStyleLbl="node1" presStyleIdx="2" presStyleCnt="4" custScaleX="124195" custLinFactNeighborX="-17612" custLinFactNeighborY="-742">
        <dgm:presLayoutVars>
          <dgm:chMax val="0"/>
          <dgm:chPref val="0"/>
          <dgm:bulletEnabled val="1"/>
        </dgm:presLayoutVars>
      </dgm:prSet>
      <dgm:spPr/>
    </dgm:pt>
    <dgm:pt modelId="{2E939395-52BF-46F8-A681-2E9C5D8A311F}" type="pres">
      <dgm:prSet presAssocID="{BF1A934A-3276-4C44-943B-D0E25CF92622}" presName="quad4" presStyleLbl="node1" presStyleIdx="3" presStyleCnt="4" custScaleX="154850" custLinFactNeighborX="18525" custLinFactNeighborY="-742">
        <dgm:presLayoutVars>
          <dgm:chMax val="0"/>
          <dgm:chPref val="0"/>
          <dgm:bulletEnabled val="1"/>
        </dgm:presLayoutVars>
      </dgm:prSet>
      <dgm:spPr/>
    </dgm:pt>
  </dgm:ptLst>
  <dgm:cxnLst>
    <dgm:cxn modelId="{D5FCF111-6109-43FE-94D4-E58B484A0FA3}" srcId="{BF1A934A-3276-4C44-943B-D0E25CF92622}" destId="{E091B7F9-3FB2-4DD1-B8E1-F3F3DAE5FFA5}" srcOrd="2" destOrd="0" parTransId="{9BBE0C36-6F87-4535-ACA5-5B17B8E180D8}" sibTransId="{A416F619-EB7C-46AD-92F0-F38F0861DAA7}"/>
    <dgm:cxn modelId="{5CB1F92A-4F48-4052-A4F4-513F0EC34D81}" srcId="{BF1A934A-3276-4C44-943B-D0E25CF92622}" destId="{2224BE69-227C-4B7F-B782-D9DE2EF5291B}" srcOrd="3" destOrd="0" parTransId="{12B2A0C1-FD71-4138-80B1-017121A1D7A6}" sibTransId="{00247937-82F1-45AB-83D3-9A7C5D6BE64F}"/>
    <dgm:cxn modelId="{5CE5726B-38C8-4B58-9D86-DCC7286E8C8A}" srcId="{BF1A934A-3276-4C44-943B-D0E25CF92622}" destId="{1F323060-7715-4F43-B1D4-0B058F344AC8}" srcOrd="0" destOrd="0" parTransId="{716BA890-D3C1-4C51-A8CB-9C136EEB5802}" sibTransId="{CE6D6077-26BB-42F8-80BE-C2FF5C6C4369}"/>
    <dgm:cxn modelId="{3D892670-2E2B-40FF-A839-AD38A6834B83}" type="presOf" srcId="{1F323060-7715-4F43-B1D4-0B058F344AC8}" destId="{AE0F815D-453E-4F67-88D7-6F265619A38C}" srcOrd="0" destOrd="0" presId="urn:microsoft.com/office/officeart/2005/8/layout/matrix3"/>
    <dgm:cxn modelId="{9DD8315A-E397-40DE-BDDC-D46CA0204929}" srcId="{BF1A934A-3276-4C44-943B-D0E25CF92622}" destId="{3CDD41ED-886D-4639-8DB8-CB386483F718}" srcOrd="4" destOrd="0" parTransId="{744F7670-D61B-4923-A0BA-4DA7AC1C0968}" sibTransId="{4E6089C8-1282-47A8-BD3B-18AC71E475F4}"/>
    <dgm:cxn modelId="{000C1F86-F261-4009-BAF0-13C6B8D1CB25}" type="presOf" srcId="{F357BBA3-A15F-46B6-A2DE-EC6B32E3C494}" destId="{FE9024BD-F38C-499D-A085-734E340E11AC}" srcOrd="0" destOrd="0" presId="urn:microsoft.com/office/officeart/2005/8/layout/matrix3"/>
    <dgm:cxn modelId="{C1AA959E-F496-4D56-A91F-739F2CFCE5BC}" type="presOf" srcId="{BF1A934A-3276-4C44-943B-D0E25CF92622}" destId="{BE90439A-80E4-4563-9839-3B0CD3F986C9}" srcOrd="0" destOrd="0" presId="urn:microsoft.com/office/officeart/2005/8/layout/matrix3"/>
    <dgm:cxn modelId="{7E2546D2-A933-4B23-8E32-7D5233D667A5}" type="presOf" srcId="{2224BE69-227C-4B7F-B782-D9DE2EF5291B}" destId="{2E939395-52BF-46F8-A681-2E9C5D8A311F}" srcOrd="0" destOrd="0" presId="urn:microsoft.com/office/officeart/2005/8/layout/matrix3"/>
    <dgm:cxn modelId="{56FA09DC-DAB8-4052-8702-56E807AFBF05}" type="presOf" srcId="{E091B7F9-3FB2-4DD1-B8E1-F3F3DAE5FFA5}" destId="{7419ADE2-17B2-4384-89C9-B1683FAF27E3}" srcOrd="0" destOrd="0" presId="urn:microsoft.com/office/officeart/2005/8/layout/matrix3"/>
    <dgm:cxn modelId="{A6E132F2-FE94-448A-941E-B5BF235198DA}" srcId="{BF1A934A-3276-4C44-943B-D0E25CF92622}" destId="{F357BBA3-A15F-46B6-A2DE-EC6B32E3C494}" srcOrd="1" destOrd="0" parTransId="{73B10007-EE30-463A-8B83-ADF038E8D782}" sibTransId="{A2984A2C-7596-457C-B9F1-924A558FA582}"/>
    <dgm:cxn modelId="{BFF2B867-CB1B-463A-8A09-BAA7E8E3776B}" type="presParOf" srcId="{BE90439A-80E4-4563-9839-3B0CD3F986C9}" destId="{F2D2C42C-3C5C-4EBB-9B2A-2E1185A816B0}" srcOrd="0" destOrd="0" presId="urn:microsoft.com/office/officeart/2005/8/layout/matrix3"/>
    <dgm:cxn modelId="{0BEF2B19-514C-4D31-AA42-CE6F856EE8B5}" type="presParOf" srcId="{BE90439A-80E4-4563-9839-3B0CD3F986C9}" destId="{AE0F815D-453E-4F67-88D7-6F265619A38C}" srcOrd="1" destOrd="0" presId="urn:microsoft.com/office/officeart/2005/8/layout/matrix3"/>
    <dgm:cxn modelId="{167CB5E6-CED7-4DC0-842D-3F584CCC6A57}" type="presParOf" srcId="{BE90439A-80E4-4563-9839-3B0CD3F986C9}" destId="{FE9024BD-F38C-499D-A085-734E340E11AC}" srcOrd="2" destOrd="0" presId="urn:microsoft.com/office/officeart/2005/8/layout/matrix3"/>
    <dgm:cxn modelId="{88175CE5-9E7E-4AE0-8E0B-B3046641A19E}" type="presParOf" srcId="{BE90439A-80E4-4563-9839-3B0CD3F986C9}" destId="{7419ADE2-17B2-4384-89C9-B1683FAF27E3}" srcOrd="3" destOrd="0" presId="urn:microsoft.com/office/officeart/2005/8/layout/matrix3"/>
    <dgm:cxn modelId="{377A983D-A4F4-4D43-90E1-7FBE869D41FA}" type="presParOf" srcId="{BE90439A-80E4-4563-9839-3B0CD3F986C9}" destId="{2E939395-52BF-46F8-A681-2E9C5D8A311F}"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8727012-C3FA-48C3-8BFF-8FA13E565A16}" type="doc">
      <dgm:prSet loTypeId="urn:microsoft.com/office/officeart/2005/8/layout/hList9" loCatId="list" qsTypeId="urn:microsoft.com/office/officeart/2005/8/quickstyle/simple1" qsCatId="simple" csTypeId="urn:microsoft.com/office/officeart/2005/8/colors/accent2_1" csCatId="accent2" phldr="1"/>
      <dgm:spPr/>
      <dgm:t>
        <a:bodyPr/>
        <a:lstStyle/>
        <a:p>
          <a:endParaRPr lang="ru-RU"/>
        </a:p>
      </dgm:t>
    </dgm:pt>
    <dgm:pt modelId="{4979548C-9BE7-4535-A58B-DDC9B6E21C57}">
      <dgm:prSet phldrT="[Текст]" custT="1"/>
      <dgm:spPr>
        <a:ln>
          <a:solidFill>
            <a:schemeClr val="accent1"/>
          </a:solidFill>
        </a:ln>
      </dgm:spPr>
      <dgm:t>
        <a:bodyPr/>
        <a:lstStyle/>
        <a:p>
          <a:endParaRPr lang="ru-RU" sz="1200" dirty="0"/>
        </a:p>
        <a:p>
          <a:r>
            <a:rPr lang="ru-RU" sz="1600" b="1" dirty="0"/>
            <a:t>Контракт заключается при наличии следующих оснований</a:t>
          </a:r>
        </a:p>
        <a:p>
          <a:endParaRPr lang="ru-RU" sz="1600" dirty="0"/>
        </a:p>
      </dgm:t>
    </dgm:pt>
    <dgm:pt modelId="{CD5A567E-38A5-4118-A7C6-C79EFBCB82FD}" type="parTrans" cxnId="{667549FB-805F-4292-8007-627EEAA3CF9E}">
      <dgm:prSet/>
      <dgm:spPr/>
      <dgm:t>
        <a:bodyPr/>
        <a:lstStyle/>
        <a:p>
          <a:endParaRPr lang="ru-RU" sz="1200"/>
        </a:p>
      </dgm:t>
    </dgm:pt>
    <dgm:pt modelId="{7F98BDDC-91F9-451A-B7AA-7E2040E73694}" type="sibTrans" cxnId="{667549FB-805F-4292-8007-627EEAA3CF9E}">
      <dgm:prSet/>
      <dgm:spPr/>
      <dgm:t>
        <a:bodyPr/>
        <a:lstStyle/>
        <a:p>
          <a:endParaRPr lang="ru-RU" sz="1200"/>
        </a:p>
      </dgm:t>
    </dgm:pt>
    <dgm:pt modelId="{D65C10F3-03EE-4D18-B12B-9C5E95AE6D8F}">
      <dgm:prSet phldrT="[Текст]" custT="1"/>
      <dgm:spPr>
        <a:ln>
          <a:solidFill>
            <a:schemeClr val="accent1">
              <a:alpha val="90000"/>
            </a:schemeClr>
          </a:solidFill>
        </a:ln>
      </dgm:spPr>
      <dgm:t>
        <a:bodyPr/>
        <a:lstStyle/>
        <a:p>
          <a:pPr algn="just"/>
          <a:r>
            <a:rPr lang="ru-RU" sz="1600" dirty="0"/>
            <a:t>а) получено заключение по результатам проведенного в порядке, установленном Правительством РФ, технологического и ценового аудита обоснования инвестиций, осуществляемых в инвестиционный проект по созданию объекта капитального строительства, в отношении которого планируется заключение контракта</a:t>
          </a:r>
        </a:p>
        <a:p>
          <a:pPr algn="l"/>
          <a:endParaRPr lang="ru-RU" sz="1200" dirty="0"/>
        </a:p>
      </dgm:t>
    </dgm:pt>
    <dgm:pt modelId="{23EA9071-B51E-498E-A069-BC2AFB29936A}" type="parTrans" cxnId="{5BD8916F-7E9F-4659-A0B5-4C0320F69A0E}">
      <dgm:prSet/>
      <dgm:spPr/>
      <dgm:t>
        <a:bodyPr/>
        <a:lstStyle/>
        <a:p>
          <a:endParaRPr lang="ru-RU" sz="1200"/>
        </a:p>
      </dgm:t>
    </dgm:pt>
    <dgm:pt modelId="{E59B9B0A-736C-440E-BD06-82B4F155117E}" type="sibTrans" cxnId="{5BD8916F-7E9F-4659-A0B5-4C0320F69A0E}">
      <dgm:prSet/>
      <dgm:spPr/>
      <dgm:t>
        <a:bodyPr/>
        <a:lstStyle/>
        <a:p>
          <a:endParaRPr lang="ru-RU" sz="1200"/>
        </a:p>
      </dgm:t>
    </dgm:pt>
    <dgm:pt modelId="{E53998CA-B047-435B-B9C9-FFF4E3711880}">
      <dgm:prSet phldrT="[Текст]" custT="1"/>
      <dgm:spPr>
        <a:ln>
          <a:solidFill>
            <a:schemeClr val="accent1">
              <a:alpha val="90000"/>
            </a:schemeClr>
          </a:solidFill>
        </a:ln>
      </dgm:spPr>
      <dgm:t>
        <a:bodyPr/>
        <a:lstStyle/>
        <a:p>
          <a:pPr algn="l"/>
          <a:r>
            <a:rPr lang="ru-RU" sz="1400" dirty="0"/>
            <a:t> </a:t>
          </a:r>
        </a:p>
        <a:p>
          <a:pPr algn="just"/>
          <a:r>
            <a:rPr lang="ru-RU" sz="1500" dirty="0"/>
            <a:t>б) решение о заключении контракта принято:</a:t>
          </a:r>
        </a:p>
        <a:p>
          <a:pPr algn="just"/>
          <a:r>
            <a:rPr lang="ru-RU" sz="1500" dirty="0"/>
            <a:t>- Правительством РФ или главным распорядителем средств федерального бюджета/по согласованию с субъектом бюджетного планирования - в отношении объектов капитального строительства федеральной собственности, </a:t>
          </a:r>
        </a:p>
        <a:p>
          <a:pPr algn="just"/>
          <a:r>
            <a:rPr lang="ru-RU" sz="1500" dirty="0"/>
            <a:t>- высшим должностным лицом субъекта РФ - в отношении объектов капитального строительства государственной собственности субъектов РФ </a:t>
          </a:r>
        </a:p>
        <a:p>
          <a:pPr algn="just"/>
          <a:r>
            <a:rPr lang="ru-RU" sz="1500" dirty="0"/>
            <a:t>- главой муниципального образования - в отношении объектов капитального строительства муниципальной собственности</a:t>
          </a:r>
          <a:r>
            <a:rPr lang="ru-RU" sz="1400" dirty="0"/>
            <a:t>.</a:t>
          </a:r>
        </a:p>
        <a:p>
          <a:pPr algn="l"/>
          <a:endParaRPr lang="ru-RU" sz="1200" dirty="0"/>
        </a:p>
      </dgm:t>
    </dgm:pt>
    <dgm:pt modelId="{4A3619A6-6042-482B-96AB-27B378EA2B62}" type="parTrans" cxnId="{CC4B9B74-F913-406B-8432-2DE8F814D1A7}">
      <dgm:prSet/>
      <dgm:spPr/>
      <dgm:t>
        <a:bodyPr/>
        <a:lstStyle/>
        <a:p>
          <a:endParaRPr lang="ru-RU" sz="1200"/>
        </a:p>
      </dgm:t>
    </dgm:pt>
    <dgm:pt modelId="{3E29A3AE-E9C5-4538-B8D3-887C67D53B6C}" type="sibTrans" cxnId="{CC4B9B74-F913-406B-8432-2DE8F814D1A7}">
      <dgm:prSet/>
      <dgm:spPr/>
      <dgm:t>
        <a:bodyPr/>
        <a:lstStyle/>
        <a:p>
          <a:endParaRPr lang="ru-RU" sz="1200"/>
        </a:p>
      </dgm:t>
    </dgm:pt>
    <dgm:pt modelId="{B6B44126-ED8F-460C-B01A-DA9D047A57A7}" type="pres">
      <dgm:prSet presAssocID="{78727012-C3FA-48C3-8BFF-8FA13E565A16}" presName="list" presStyleCnt="0">
        <dgm:presLayoutVars>
          <dgm:dir/>
          <dgm:animLvl val="lvl"/>
        </dgm:presLayoutVars>
      </dgm:prSet>
      <dgm:spPr/>
    </dgm:pt>
    <dgm:pt modelId="{4DC940F1-2D17-4686-8F99-08EA60EE5B59}" type="pres">
      <dgm:prSet presAssocID="{4979548C-9BE7-4535-A58B-DDC9B6E21C57}" presName="posSpace" presStyleCnt="0"/>
      <dgm:spPr/>
    </dgm:pt>
    <dgm:pt modelId="{D95DF93D-127F-4D17-A97A-A119BF5183E7}" type="pres">
      <dgm:prSet presAssocID="{4979548C-9BE7-4535-A58B-DDC9B6E21C57}" presName="vertFlow" presStyleCnt="0"/>
      <dgm:spPr/>
    </dgm:pt>
    <dgm:pt modelId="{77243315-5330-4742-9563-32BC1C877830}" type="pres">
      <dgm:prSet presAssocID="{4979548C-9BE7-4535-A58B-DDC9B6E21C57}" presName="topSpace" presStyleCnt="0"/>
      <dgm:spPr/>
    </dgm:pt>
    <dgm:pt modelId="{AA13A8A4-22E8-4751-B46B-B230C99BF7FA}" type="pres">
      <dgm:prSet presAssocID="{4979548C-9BE7-4535-A58B-DDC9B6E21C57}" presName="firstComp" presStyleCnt="0"/>
      <dgm:spPr/>
    </dgm:pt>
    <dgm:pt modelId="{33B2FB11-9492-42E7-A562-41E5D085E431}" type="pres">
      <dgm:prSet presAssocID="{4979548C-9BE7-4535-A58B-DDC9B6E21C57}" presName="firstChild" presStyleLbl="bgAccFollowNode1" presStyleIdx="0" presStyleCnt="2" custScaleX="187832"/>
      <dgm:spPr/>
    </dgm:pt>
    <dgm:pt modelId="{1D36898F-2080-4082-9A33-2351C752798F}" type="pres">
      <dgm:prSet presAssocID="{4979548C-9BE7-4535-A58B-DDC9B6E21C57}" presName="firstChildTx" presStyleLbl="bgAccFollowNode1" presStyleIdx="0" presStyleCnt="2">
        <dgm:presLayoutVars>
          <dgm:bulletEnabled val="1"/>
        </dgm:presLayoutVars>
      </dgm:prSet>
      <dgm:spPr/>
    </dgm:pt>
    <dgm:pt modelId="{D7F6E1B4-EA01-4E8C-8D17-CC51EDDCDFBF}" type="pres">
      <dgm:prSet presAssocID="{E53998CA-B047-435B-B9C9-FFF4E3711880}" presName="comp" presStyleCnt="0"/>
      <dgm:spPr/>
    </dgm:pt>
    <dgm:pt modelId="{2E195B6C-7966-4496-B76A-8FB310D167E4}" type="pres">
      <dgm:prSet presAssocID="{E53998CA-B047-435B-B9C9-FFF4E3711880}" presName="child" presStyleLbl="bgAccFollowNode1" presStyleIdx="1" presStyleCnt="2" custScaleX="187832" custScaleY="136090" custLinFactNeighborX="-3025" custLinFactNeighborY="19366"/>
      <dgm:spPr/>
    </dgm:pt>
    <dgm:pt modelId="{E95D4DBE-5E17-4517-9258-6F99EA9366BC}" type="pres">
      <dgm:prSet presAssocID="{E53998CA-B047-435B-B9C9-FFF4E3711880}" presName="childTx" presStyleLbl="bgAccFollowNode1" presStyleIdx="1" presStyleCnt="2">
        <dgm:presLayoutVars>
          <dgm:bulletEnabled val="1"/>
        </dgm:presLayoutVars>
      </dgm:prSet>
      <dgm:spPr/>
    </dgm:pt>
    <dgm:pt modelId="{70939248-9F7B-4533-92ED-BF6113549C85}" type="pres">
      <dgm:prSet presAssocID="{4979548C-9BE7-4535-A58B-DDC9B6E21C57}" presName="negSpace" presStyleCnt="0"/>
      <dgm:spPr/>
    </dgm:pt>
    <dgm:pt modelId="{F07595B5-0FCF-4A1E-A316-A36D26F8ACCF}" type="pres">
      <dgm:prSet presAssocID="{4979548C-9BE7-4535-A58B-DDC9B6E21C57}" presName="circle" presStyleLbl="node1" presStyleIdx="0" presStyleCnt="1" custScaleX="128875" custScaleY="121068" custLinFactX="-100000" custLinFactNeighborX="-127532" custLinFactNeighborY="42968"/>
      <dgm:spPr/>
    </dgm:pt>
  </dgm:ptLst>
  <dgm:cxnLst>
    <dgm:cxn modelId="{F7922B1C-EF80-4469-AEC3-29A514D5DE8B}" type="presOf" srcId="{E53998CA-B047-435B-B9C9-FFF4E3711880}" destId="{E95D4DBE-5E17-4517-9258-6F99EA9366BC}" srcOrd="1" destOrd="0" presId="urn:microsoft.com/office/officeart/2005/8/layout/hList9"/>
    <dgm:cxn modelId="{5BD8916F-7E9F-4659-A0B5-4C0320F69A0E}" srcId="{4979548C-9BE7-4535-A58B-DDC9B6E21C57}" destId="{D65C10F3-03EE-4D18-B12B-9C5E95AE6D8F}" srcOrd="0" destOrd="0" parTransId="{23EA9071-B51E-498E-A069-BC2AFB29936A}" sibTransId="{E59B9B0A-736C-440E-BD06-82B4F155117E}"/>
    <dgm:cxn modelId="{CC4B9B74-F913-406B-8432-2DE8F814D1A7}" srcId="{4979548C-9BE7-4535-A58B-DDC9B6E21C57}" destId="{E53998CA-B047-435B-B9C9-FFF4E3711880}" srcOrd="1" destOrd="0" parTransId="{4A3619A6-6042-482B-96AB-27B378EA2B62}" sibTransId="{3E29A3AE-E9C5-4538-B8D3-887C67D53B6C}"/>
    <dgm:cxn modelId="{42F3CE83-079E-4468-A76C-9182A449AF68}" type="presOf" srcId="{78727012-C3FA-48C3-8BFF-8FA13E565A16}" destId="{B6B44126-ED8F-460C-B01A-DA9D047A57A7}" srcOrd="0" destOrd="0" presId="urn:microsoft.com/office/officeart/2005/8/layout/hList9"/>
    <dgm:cxn modelId="{9E908FD6-0E4D-4172-A0A0-D4797CDCCAD5}" type="presOf" srcId="{E53998CA-B047-435B-B9C9-FFF4E3711880}" destId="{2E195B6C-7966-4496-B76A-8FB310D167E4}" srcOrd="0" destOrd="0" presId="urn:microsoft.com/office/officeart/2005/8/layout/hList9"/>
    <dgm:cxn modelId="{5276C0F5-2CB6-423C-9699-BD8B194EC6BB}" type="presOf" srcId="{D65C10F3-03EE-4D18-B12B-9C5E95AE6D8F}" destId="{33B2FB11-9492-42E7-A562-41E5D085E431}" srcOrd="0" destOrd="0" presId="urn:microsoft.com/office/officeart/2005/8/layout/hList9"/>
    <dgm:cxn modelId="{E17F72F6-3B06-4BDD-80B9-9005A4AD8A02}" type="presOf" srcId="{4979548C-9BE7-4535-A58B-DDC9B6E21C57}" destId="{F07595B5-0FCF-4A1E-A316-A36D26F8ACCF}" srcOrd="0" destOrd="0" presId="urn:microsoft.com/office/officeart/2005/8/layout/hList9"/>
    <dgm:cxn modelId="{583BF6FA-10A2-4F3A-A572-7656E9B46C2C}" type="presOf" srcId="{D65C10F3-03EE-4D18-B12B-9C5E95AE6D8F}" destId="{1D36898F-2080-4082-9A33-2351C752798F}" srcOrd="1" destOrd="0" presId="urn:microsoft.com/office/officeart/2005/8/layout/hList9"/>
    <dgm:cxn modelId="{667549FB-805F-4292-8007-627EEAA3CF9E}" srcId="{78727012-C3FA-48C3-8BFF-8FA13E565A16}" destId="{4979548C-9BE7-4535-A58B-DDC9B6E21C57}" srcOrd="0" destOrd="0" parTransId="{CD5A567E-38A5-4118-A7C6-C79EFBCB82FD}" sibTransId="{7F98BDDC-91F9-451A-B7AA-7E2040E73694}"/>
    <dgm:cxn modelId="{C74FF1A9-C04C-442B-BC48-5B2BE8BEEC26}" type="presParOf" srcId="{B6B44126-ED8F-460C-B01A-DA9D047A57A7}" destId="{4DC940F1-2D17-4686-8F99-08EA60EE5B59}" srcOrd="0" destOrd="0" presId="urn:microsoft.com/office/officeart/2005/8/layout/hList9"/>
    <dgm:cxn modelId="{42AE13FC-B7DE-4DD9-B083-2F0F3D44321C}" type="presParOf" srcId="{B6B44126-ED8F-460C-B01A-DA9D047A57A7}" destId="{D95DF93D-127F-4D17-A97A-A119BF5183E7}" srcOrd="1" destOrd="0" presId="urn:microsoft.com/office/officeart/2005/8/layout/hList9"/>
    <dgm:cxn modelId="{0CA2B5AB-3C08-4F04-B234-20053B12B785}" type="presParOf" srcId="{D95DF93D-127F-4D17-A97A-A119BF5183E7}" destId="{77243315-5330-4742-9563-32BC1C877830}" srcOrd="0" destOrd="0" presId="urn:microsoft.com/office/officeart/2005/8/layout/hList9"/>
    <dgm:cxn modelId="{A7E42CF1-D3AF-48D2-9B39-7B98D7A4AECB}" type="presParOf" srcId="{D95DF93D-127F-4D17-A97A-A119BF5183E7}" destId="{AA13A8A4-22E8-4751-B46B-B230C99BF7FA}" srcOrd="1" destOrd="0" presId="urn:microsoft.com/office/officeart/2005/8/layout/hList9"/>
    <dgm:cxn modelId="{42FC9C29-8474-4FA0-A412-B224A8E3660E}" type="presParOf" srcId="{AA13A8A4-22E8-4751-B46B-B230C99BF7FA}" destId="{33B2FB11-9492-42E7-A562-41E5D085E431}" srcOrd="0" destOrd="0" presId="urn:microsoft.com/office/officeart/2005/8/layout/hList9"/>
    <dgm:cxn modelId="{907FC939-580B-4242-A364-2D19067BB4E6}" type="presParOf" srcId="{AA13A8A4-22E8-4751-B46B-B230C99BF7FA}" destId="{1D36898F-2080-4082-9A33-2351C752798F}" srcOrd="1" destOrd="0" presId="urn:microsoft.com/office/officeart/2005/8/layout/hList9"/>
    <dgm:cxn modelId="{7EC2CA60-1F03-478E-8991-C1C0ACEDAD5B}" type="presParOf" srcId="{D95DF93D-127F-4D17-A97A-A119BF5183E7}" destId="{D7F6E1B4-EA01-4E8C-8D17-CC51EDDCDFBF}" srcOrd="2" destOrd="0" presId="urn:microsoft.com/office/officeart/2005/8/layout/hList9"/>
    <dgm:cxn modelId="{1C3E3F63-3EB1-41E4-A3DB-17B78B20A7B3}" type="presParOf" srcId="{D7F6E1B4-EA01-4E8C-8D17-CC51EDDCDFBF}" destId="{2E195B6C-7966-4496-B76A-8FB310D167E4}" srcOrd="0" destOrd="0" presId="urn:microsoft.com/office/officeart/2005/8/layout/hList9"/>
    <dgm:cxn modelId="{E2BDAAD4-784D-415E-9837-C1E7C22DDD65}" type="presParOf" srcId="{D7F6E1B4-EA01-4E8C-8D17-CC51EDDCDFBF}" destId="{E95D4DBE-5E17-4517-9258-6F99EA9366BC}" srcOrd="1" destOrd="0" presId="urn:microsoft.com/office/officeart/2005/8/layout/hList9"/>
    <dgm:cxn modelId="{D407B4CE-815A-4AFA-BFAA-76D28CB2512C}" type="presParOf" srcId="{B6B44126-ED8F-460C-B01A-DA9D047A57A7}" destId="{70939248-9F7B-4533-92ED-BF6113549C85}" srcOrd="2" destOrd="0" presId="urn:microsoft.com/office/officeart/2005/8/layout/hList9"/>
    <dgm:cxn modelId="{C09F56CE-60FA-46F1-86DC-D2726608F847}" type="presParOf" srcId="{B6B44126-ED8F-460C-B01A-DA9D047A57A7}" destId="{F07595B5-0FCF-4A1E-A316-A36D26F8ACCF}"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11698E3-E9CB-4947-952B-4D034ADB0050}" type="doc">
      <dgm:prSet loTypeId="urn:microsoft.com/office/officeart/2005/8/layout/process4" loCatId="list" qsTypeId="urn:microsoft.com/office/officeart/2005/8/quickstyle/simple1" qsCatId="simple" csTypeId="urn:microsoft.com/office/officeart/2005/8/colors/accent6_1" csCatId="accent6" phldr="1"/>
      <dgm:spPr/>
      <dgm:t>
        <a:bodyPr/>
        <a:lstStyle/>
        <a:p>
          <a:endParaRPr lang="ru-RU"/>
        </a:p>
      </dgm:t>
    </dgm:pt>
    <dgm:pt modelId="{BB22EA2B-051F-4264-9F85-91939545707C}">
      <dgm:prSet phldrT="[Текст]" custT="1"/>
      <dgm:spPr/>
      <dgm:t>
        <a:bodyPr/>
        <a:lstStyle/>
        <a:p>
          <a:r>
            <a:rPr lang="ru-RU" sz="1600" dirty="0"/>
            <a:t>З</a:t>
          </a:r>
          <a:r>
            <a:rPr lang="ru-RU" sz="1600" b="1" dirty="0"/>
            <a:t>аказчик включает  в документацию о закупке </a:t>
          </a:r>
          <a:endParaRPr lang="ru-RU" sz="1600" dirty="0"/>
        </a:p>
      </dgm:t>
    </dgm:pt>
    <dgm:pt modelId="{1932EC2C-E2F4-4E6F-9DBB-B98B534B5C73}" type="parTrans" cxnId="{0386B2D1-944E-40D5-81DE-D502131A127C}">
      <dgm:prSet/>
      <dgm:spPr/>
      <dgm:t>
        <a:bodyPr/>
        <a:lstStyle/>
        <a:p>
          <a:endParaRPr lang="ru-RU"/>
        </a:p>
      </dgm:t>
    </dgm:pt>
    <dgm:pt modelId="{2CF79B57-75BF-4817-B674-5638D4AB9543}" type="sibTrans" cxnId="{0386B2D1-944E-40D5-81DE-D502131A127C}">
      <dgm:prSet/>
      <dgm:spPr/>
      <dgm:t>
        <a:bodyPr/>
        <a:lstStyle/>
        <a:p>
          <a:endParaRPr lang="ru-RU"/>
        </a:p>
      </dgm:t>
    </dgm:pt>
    <dgm:pt modelId="{2890D0C5-2BEC-4921-89E1-2E62652D3EE6}">
      <dgm:prSet phldrT="[Текст]" custT="1"/>
      <dgm:spPr/>
      <dgm:t>
        <a:bodyPr/>
        <a:lstStyle/>
        <a:p>
          <a:r>
            <a:rPr lang="ru-RU" sz="1500" b="1" dirty="0"/>
            <a:t>ВОЗМОЖНЫЕ</a:t>
          </a:r>
          <a:r>
            <a:rPr lang="ru-RU" sz="1500" dirty="0"/>
            <a:t> </a:t>
          </a:r>
          <a:r>
            <a:rPr lang="ru-RU" sz="1500" b="1" dirty="0"/>
            <a:t>виды</a:t>
          </a:r>
          <a:r>
            <a:rPr lang="ru-RU" sz="1500" dirty="0"/>
            <a:t> и </a:t>
          </a:r>
          <a:r>
            <a:rPr lang="ru-RU" sz="1500" b="1" dirty="0"/>
            <a:t>объемы </a:t>
          </a:r>
          <a:r>
            <a:rPr lang="ru-RU" sz="1500" dirty="0"/>
            <a:t>работ по строительству, реконструкции объектов капитального строительства из числа видов работ, утвержденных постановлением, которые подрядчик обязан выполнить </a:t>
          </a:r>
          <a:r>
            <a:rPr lang="ru-RU" sz="1500" b="1" dirty="0"/>
            <a:t>самостоятельно без привлечения других </a:t>
          </a:r>
          <a:r>
            <a:rPr lang="ru-RU" sz="1500" dirty="0"/>
            <a:t>лиц к исполнению своих обязательств по контрактам</a:t>
          </a:r>
        </a:p>
      </dgm:t>
    </dgm:pt>
    <dgm:pt modelId="{528FFA1F-9441-41F3-8304-F24032E15EA4}" type="parTrans" cxnId="{2BA77B6E-C100-4B34-B578-413F2255ED14}">
      <dgm:prSet/>
      <dgm:spPr/>
      <dgm:t>
        <a:bodyPr/>
        <a:lstStyle/>
        <a:p>
          <a:endParaRPr lang="ru-RU"/>
        </a:p>
      </dgm:t>
    </dgm:pt>
    <dgm:pt modelId="{EE3F1129-37D7-447D-B290-0AC8B3F8898C}" type="sibTrans" cxnId="{2BA77B6E-C100-4B34-B578-413F2255ED14}">
      <dgm:prSet/>
      <dgm:spPr/>
      <dgm:t>
        <a:bodyPr/>
        <a:lstStyle/>
        <a:p>
          <a:endParaRPr lang="ru-RU"/>
        </a:p>
      </dgm:t>
    </dgm:pt>
    <dgm:pt modelId="{97D2D8CA-0C6E-4BA7-8453-4322E1E73576}">
      <dgm:prSet phldrT="[Текст]" custT="1"/>
      <dgm:spPr/>
      <dgm:t>
        <a:bodyPr/>
        <a:lstStyle/>
        <a:p>
          <a:r>
            <a:rPr lang="ru-RU" sz="1800" dirty="0"/>
            <a:t> </a:t>
          </a:r>
          <a:r>
            <a:rPr lang="ru-RU" sz="1600" dirty="0"/>
            <a:t>Заказчик включает в </a:t>
          </a:r>
          <a:r>
            <a:rPr lang="ru-RU" sz="1600" b="1" dirty="0"/>
            <a:t> контракт </a:t>
          </a:r>
          <a:endParaRPr lang="ru-RU" sz="1600" dirty="0"/>
        </a:p>
      </dgm:t>
    </dgm:pt>
    <dgm:pt modelId="{80D6ABB4-F691-4C96-AC06-5C168EA9DFEB}" type="parTrans" cxnId="{768D76C8-94A6-48DB-897C-42377D3ADBA7}">
      <dgm:prSet/>
      <dgm:spPr/>
      <dgm:t>
        <a:bodyPr/>
        <a:lstStyle/>
        <a:p>
          <a:endParaRPr lang="ru-RU"/>
        </a:p>
      </dgm:t>
    </dgm:pt>
    <dgm:pt modelId="{B1AF4CEB-E641-48BF-BB83-36DD42E10474}" type="sibTrans" cxnId="{768D76C8-94A6-48DB-897C-42377D3ADBA7}">
      <dgm:prSet/>
      <dgm:spPr/>
      <dgm:t>
        <a:bodyPr/>
        <a:lstStyle/>
        <a:p>
          <a:endParaRPr lang="ru-RU"/>
        </a:p>
      </dgm:t>
    </dgm:pt>
    <dgm:pt modelId="{D141B6AB-A42E-422B-A5F4-63DF6B1AE14B}">
      <dgm:prSet phldrT="[Текст]" custT="1"/>
      <dgm:spPr/>
      <dgm:t>
        <a:bodyPr/>
        <a:lstStyle/>
        <a:p>
          <a:r>
            <a:rPr lang="ru-RU" sz="1500" b="1" dirty="0"/>
            <a:t>КОНКРЕТНЫЕ</a:t>
          </a:r>
          <a:r>
            <a:rPr lang="ru-RU" sz="1500" dirty="0"/>
            <a:t> виды и объемы работ из числа возможных видов и объемов работ, </a:t>
          </a:r>
          <a:r>
            <a:rPr lang="ru-RU" sz="1500" b="1" dirty="0"/>
            <a:t>определенные по предложению подрядчика</a:t>
          </a:r>
          <a:endParaRPr lang="ru-RU" sz="1500" dirty="0"/>
        </a:p>
      </dgm:t>
    </dgm:pt>
    <dgm:pt modelId="{97937BB2-F15B-4730-89EB-6865EB00A7B9}" type="parTrans" cxnId="{7A785CB9-FDC8-4AA4-945A-24EDAABDFED6}">
      <dgm:prSet/>
      <dgm:spPr/>
      <dgm:t>
        <a:bodyPr/>
        <a:lstStyle/>
        <a:p>
          <a:endParaRPr lang="ru-RU"/>
        </a:p>
      </dgm:t>
    </dgm:pt>
    <dgm:pt modelId="{F7934AAD-9DC3-4ACA-B3AB-9B2CBB7D14D1}" type="sibTrans" cxnId="{7A785CB9-FDC8-4AA4-945A-24EDAABDFED6}">
      <dgm:prSet/>
      <dgm:spPr/>
      <dgm:t>
        <a:bodyPr/>
        <a:lstStyle/>
        <a:p>
          <a:endParaRPr lang="ru-RU"/>
        </a:p>
      </dgm:t>
    </dgm:pt>
    <dgm:pt modelId="{37F85883-8714-480D-A545-0901D75A69A5}">
      <dgm:prSet phldrT="[Текст]" custT="1"/>
      <dgm:spPr/>
      <dgm:t>
        <a:bodyPr/>
        <a:lstStyle/>
        <a:p>
          <a:r>
            <a:rPr lang="ru-RU" sz="1600" dirty="0"/>
            <a:t>Исходя из сметной стоимости этих работ, предусмотренной проектной документацией, они </a:t>
          </a:r>
          <a:r>
            <a:rPr lang="ru-RU" sz="1600" b="1" dirty="0"/>
            <a:t>должны составлять </a:t>
          </a:r>
          <a:r>
            <a:rPr lang="ru-RU" sz="1600" dirty="0"/>
            <a:t>в совокупном стоимостном выражении </a:t>
          </a:r>
        </a:p>
      </dgm:t>
    </dgm:pt>
    <dgm:pt modelId="{97B0AE53-7F72-4F98-9CA1-D20EA18AF191}" type="parTrans" cxnId="{7E04A361-6E98-4983-8437-4889CB050322}">
      <dgm:prSet/>
      <dgm:spPr/>
      <dgm:t>
        <a:bodyPr/>
        <a:lstStyle/>
        <a:p>
          <a:endParaRPr lang="ru-RU"/>
        </a:p>
      </dgm:t>
    </dgm:pt>
    <dgm:pt modelId="{448CF1DC-0241-43E9-AADC-802A74D3066A}" type="sibTrans" cxnId="{7E04A361-6E98-4983-8437-4889CB050322}">
      <dgm:prSet/>
      <dgm:spPr/>
      <dgm:t>
        <a:bodyPr/>
        <a:lstStyle/>
        <a:p>
          <a:endParaRPr lang="ru-RU"/>
        </a:p>
      </dgm:t>
    </dgm:pt>
    <dgm:pt modelId="{038E3058-205F-4EE4-9FC4-03D963E5BEF3}">
      <dgm:prSet phldrT="[Текст]" custT="1"/>
      <dgm:spPr/>
      <dgm:t>
        <a:bodyPr/>
        <a:lstStyle/>
        <a:p>
          <a:r>
            <a:rPr lang="ru-RU" sz="1400" dirty="0"/>
            <a:t>не менее 15 % цены контракта (до 1.07.2018 г.)</a:t>
          </a:r>
        </a:p>
      </dgm:t>
    </dgm:pt>
    <dgm:pt modelId="{2F68BA67-4507-4D30-9026-BD99970E6096}" type="parTrans" cxnId="{10884BC2-DFD2-46F8-B44B-7DF6174610AD}">
      <dgm:prSet/>
      <dgm:spPr/>
      <dgm:t>
        <a:bodyPr/>
        <a:lstStyle/>
        <a:p>
          <a:endParaRPr lang="ru-RU"/>
        </a:p>
      </dgm:t>
    </dgm:pt>
    <dgm:pt modelId="{CA9789EE-A0BC-40C3-9D02-1657C41FE84E}" type="sibTrans" cxnId="{10884BC2-DFD2-46F8-B44B-7DF6174610AD}">
      <dgm:prSet/>
      <dgm:spPr/>
      <dgm:t>
        <a:bodyPr/>
        <a:lstStyle/>
        <a:p>
          <a:endParaRPr lang="ru-RU"/>
        </a:p>
      </dgm:t>
    </dgm:pt>
    <dgm:pt modelId="{EF0D8CF3-C801-4727-BD99-F3F3C28452F6}">
      <dgm:prSet phldrT="[Текст]"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ru-RU" sz="1800" dirty="0"/>
        </a:p>
        <a:p>
          <a:pPr marL="0" marR="0" indent="0" defTabSz="914400" eaLnBrk="1" fontAlgn="auto" latinLnBrk="0" hangingPunct="1">
            <a:lnSpc>
              <a:spcPct val="100000"/>
            </a:lnSpc>
            <a:spcBef>
              <a:spcPts val="0"/>
            </a:spcBef>
            <a:spcAft>
              <a:spcPts val="0"/>
            </a:spcAft>
            <a:buClrTx/>
            <a:buSzTx/>
            <a:buFontTx/>
            <a:buNone/>
            <a:tabLst/>
            <a:defRPr/>
          </a:pPr>
          <a:r>
            <a:rPr lang="ru-RU" sz="1400" dirty="0"/>
            <a:t>не менее 25 % цены контракта (с 1.07.2018 г.)</a:t>
          </a:r>
        </a:p>
        <a:p>
          <a:pPr defTabSz="1555750">
            <a:lnSpc>
              <a:spcPct val="90000"/>
            </a:lnSpc>
            <a:spcBef>
              <a:spcPct val="0"/>
            </a:spcBef>
            <a:spcAft>
              <a:spcPct val="35000"/>
            </a:spcAft>
          </a:pPr>
          <a:endParaRPr lang="ru-RU" dirty="0"/>
        </a:p>
      </dgm:t>
    </dgm:pt>
    <dgm:pt modelId="{727D1B9F-7412-4E3A-B236-98B687B812E7}" type="parTrans" cxnId="{713C55A2-FF8E-4F5C-96AA-4A0C9633E987}">
      <dgm:prSet/>
      <dgm:spPr/>
      <dgm:t>
        <a:bodyPr/>
        <a:lstStyle/>
        <a:p>
          <a:endParaRPr lang="ru-RU"/>
        </a:p>
      </dgm:t>
    </dgm:pt>
    <dgm:pt modelId="{B5EA2710-0720-40FF-A3B4-9B7A97E7A212}" type="sibTrans" cxnId="{713C55A2-FF8E-4F5C-96AA-4A0C9633E987}">
      <dgm:prSet/>
      <dgm:spPr/>
      <dgm:t>
        <a:bodyPr/>
        <a:lstStyle/>
        <a:p>
          <a:endParaRPr lang="ru-RU"/>
        </a:p>
      </dgm:t>
    </dgm:pt>
    <dgm:pt modelId="{0A434F6D-FF77-4B92-95D6-DB689D1A7485}" type="pres">
      <dgm:prSet presAssocID="{C11698E3-E9CB-4947-952B-4D034ADB0050}" presName="Name0" presStyleCnt="0">
        <dgm:presLayoutVars>
          <dgm:dir/>
          <dgm:animLvl val="lvl"/>
          <dgm:resizeHandles val="exact"/>
        </dgm:presLayoutVars>
      </dgm:prSet>
      <dgm:spPr/>
    </dgm:pt>
    <dgm:pt modelId="{51D77DA0-3E6E-4877-8A37-6A22AD373ADA}" type="pres">
      <dgm:prSet presAssocID="{37F85883-8714-480D-A545-0901D75A69A5}" presName="boxAndChildren" presStyleCnt="0"/>
      <dgm:spPr/>
    </dgm:pt>
    <dgm:pt modelId="{1F566211-1234-488F-A117-4606F048D689}" type="pres">
      <dgm:prSet presAssocID="{37F85883-8714-480D-A545-0901D75A69A5}" presName="parentTextBox" presStyleLbl="node1" presStyleIdx="0" presStyleCnt="3"/>
      <dgm:spPr/>
    </dgm:pt>
    <dgm:pt modelId="{8A72E12D-C480-4056-8985-FECCFA68F1F2}" type="pres">
      <dgm:prSet presAssocID="{37F85883-8714-480D-A545-0901D75A69A5}" presName="entireBox" presStyleLbl="node1" presStyleIdx="0" presStyleCnt="3"/>
      <dgm:spPr/>
    </dgm:pt>
    <dgm:pt modelId="{E7D7D79E-FF24-43D9-A70E-EBEFF2E80F03}" type="pres">
      <dgm:prSet presAssocID="{37F85883-8714-480D-A545-0901D75A69A5}" presName="descendantBox" presStyleCnt="0"/>
      <dgm:spPr/>
    </dgm:pt>
    <dgm:pt modelId="{D6B83C5D-D4BB-4FF9-95EB-CE7DCA222AAF}" type="pres">
      <dgm:prSet presAssocID="{038E3058-205F-4EE4-9FC4-03D963E5BEF3}" presName="childTextBox" presStyleLbl="fgAccFollowNode1" presStyleIdx="0" presStyleCnt="4">
        <dgm:presLayoutVars>
          <dgm:bulletEnabled val="1"/>
        </dgm:presLayoutVars>
      </dgm:prSet>
      <dgm:spPr/>
    </dgm:pt>
    <dgm:pt modelId="{5CF046C3-62A3-4748-8B20-5A83D767A93D}" type="pres">
      <dgm:prSet presAssocID="{EF0D8CF3-C801-4727-BD99-F3F3C28452F6}" presName="childTextBox" presStyleLbl="fgAccFollowNode1" presStyleIdx="1" presStyleCnt="4">
        <dgm:presLayoutVars>
          <dgm:bulletEnabled val="1"/>
        </dgm:presLayoutVars>
      </dgm:prSet>
      <dgm:spPr/>
    </dgm:pt>
    <dgm:pt modelId="{C8753E9C-8097-410C-8410-3D1868751340}" type="pres">
      <dgm:prSet presAssocID="{B1AF4CEB-E641-48BF-BB83-36DD42E10474}" presName="sp" presStyleCnt="0"/>
      <dgm:spPr/>
    </dgm:pt>
    <dgm:pt modelId="{727DBE8F-C951-4DE6-B350-903412E057B2}" type="pres">
      <dgm:prSet presAssocID="{97D2D8CA-0C6E-4BA7-8453-4322E1E73576}" presName="arrowAndChildren" presStyleCnt="0"/>
      <dgm:spPr/>
    </dgm:pt>
    <dgm:pt modelId="{2CDFDC62-EDB8-421C-AA14-CBBA76A015DC}" type="pres">
      <dgm:prSet presAssocID="{97D2D8CA-0C6E-4BA7-8453-4322E1E73576}" presName="parentTextArrow" presStyleLbl="node1" presStyleIdx="0" presStyleCnt="3"/>
      <dgm:spPr/>
    </dgm:pt>
    <dgm:pt modelId="{EFAE794D-8EAE-4C28-9B25-AFCD393F475F}" type="pres">
      <dgm:prSet presAssocID="{97D2D8CA-0C6E-4BA7-8453-4322E1E73576}" presName="arrow" presStyleLbl="node1" presStyleIdx="1" presStyleCnt="3"/>
      <dgm:spPr/>
    </dgm:pt>
    <dgm:pt modelId="{F035C03C-B8DF-4243-9138-C1794B105FC6}" type="pres">
      <dgm:prSet presAssocID="{97D2D8CA-0C6E-4BA7-8453-4322E1E73576}" presName="descendantArrow" presStyleCnt="0"/>
      <dgm:spPr/>
    </dgm:pt>
    <dgm:pt modelId="{237B177F-3FF2-42CC-8FC5-459FE4F724EC}" type="pres">
      <dgm:prSet presAssocID="{D141B6AB-A42E-422B-A5F4-63DF6B1AE14B}" presName="childTextArrow" presStyleLbl="fgAccFollowNode1" presStyleIdx="2" presStyleCnt="4">
        <dgm:presLayoutVars>
          <dgm:bulletEnabled val="1"/>
        </dgm:presLayoutVars>
      </dgm:prSet>
      <dgm:spPr/>
    </dgm:pt>
    <dgm:pt modelId="{7928C8A4-21C1-45C4-98EB-F070CDAE1F0A}" type="pres">
      <dgm:prSet presAssocID="{2CF79B57-75BF-4817-B674-5638D4AB9543}" presName="sp" presStyleCnt="0"/>
      <dgm:spPr/>
    </dgm:pt>
    <dgm:pt modelId="{C54DB104-61D2-4F7D-8F5D-D74A38DDFF2E}" type="pres">
      <dgm:prSet presAssocID="{BB22EA2B-051F-4264-9F85-91939545707C}" presName="arrowAndChildren" presStyleCnt="0"/>
      <dgm:spPr/>
    </dgm:pt>
    <dgm:pt modelId="{42ABB8DE-0B8A-4398-8EB3-958DD3F90F3F}" type="pres">
      <dgm:prSet presAssocID="{BB22EA2B-051F-4264-9F85-91939545707C}" presName="parentTextArrow" presStyleLbl="node1" presStyleIdx="1" presStyleCnt="3"/>
      <dgm:spPr/>
    </dgm:pt>
    <dgm:pt modelId="{3FB825B9-D4E8-4510-B73C-480FB57AE81B}" type="pres">
      <dgm:prSet presAssocID="{BB22EA2B-051F-4264-9F85-91939545707C}" presName="arrow" presStyleLbl="node1" presStyleIdx="2" presStyleCnt="3" custScaleY="134103" custLinFactNeighborY="-13"/>
      <dgm:spPr/>
    </dgm:pt>
    <dgm:pt modelId="{B34660F4-CE0B-4A04-B5A1-E58F3E55BF42}" type="pres">
      <dgm:prSet presAssocID="{BB22EA2B-051F-4264-9F85-91939545707C}" presName="descendantArrow" presStyleCnt="0"/>
      <dgm:spPr/>
    </dgm:pt>
    <dgm:pt modelId="{07EB29B4-BCA6-45C2-A166-1D4DDED00422}" type="pres">
      <dgm:prSet presAssocID="{2890D0C5-2BEC-4921-89E1-2E62652D3EE6}" presName="childTextArrow" presStyleLbl="fgAccFollowNode1" presStyleIdx="3" presStyleCnt="4" custScaleX="2000000" custScaleY="199213">
        <dgm:presLayoutVars>
          <dgm:bulletEnabled val="1"/>
        </dgm:presLayoutVars>
      </dgm:prSet>
      <dgm:spPr/>
    </dgm:pt>
  </dgm:ptLst>
  <dgm:cxnLst>
    <dgm:cxn modelId="{91C4A909-9636-45CD-8F1C-8E4DDE5197DA}" type="presOf" srcId="{37F85883-8714-480D-A545-0901D75A69A5}" destId="{8A72E12D-C480-4056-8985-FECCFA68F1F2}" srcOrd="1" destOrd="0" presId="urn:microsoft.com/office/officeart/2005/8/layout/process4"/>
    <dgm:cxn modelId="{35F97615-B8A4-4CF0-8AFD-BF4B7B0207D9}" type="presOf" srcId="{97D2D8CA-0C6E-4BA7-8453-4322E1E73576}" destId="{EFAE794D-8EAE-4C28-9B25-AFCD393F475F}" srcOrd="1" destOrd="0" presId="urn:microsoft.com/office/officeart/2005/8/layout/process4"/>
    <dgm:cxn modelId="{7AA00427-FCC4-49CF-BE99-CC7CC13151E3}" type="presOf" srcId="{97D2D8CA-0C6E-4BA7-8453-4322E1E73576}" destId="{2CDFDC62-EDB8-421C-AA14-CBBA76A015DC}" srcOrd="0" destOrd="0" presId="urn:microsoft.com/office/officeart/2005/8/layout/process4"/>
    <dgm:cxn modelId="{7E04A361-6E98-4983-8437-4889CB050322}" srcId="{C11698E3-E9CB-4947-952B-4D034ADB0050}" destId="{37F85883-8714-480D-A545-0901D75A69A5}" srcOrd="2" destOrd="0" parTransId="{97B0AE53-7F72-4F98-9CA1-D20EA18AF191}" sibTransId="{448CF1DC-0241-43E9-AADC-802A74D3066A}"/>
    <dgm:cxn modelId="{B8A71D6A-12EB-48F6-8722-99E1CE78BF12}" type="presOf" srcId="{EF0D8CF3-C801-4727-BD99-F3F3C28452F6}" destId="{5CF046C3-62A3-4748-8B20-5A83D767A93D}" srcOrd="0" destOrd="0" presId="urn:microsoft.com/office/officeart/2005/8/layout/process4"/>
    <dgm:cxn modelId="{2BA77B6E-C100-4B34-B578-413F2255ED14}" srcId="{BB22EA2B-051F-4264-9F85-91939545707C}" destId="{2890D0C5-2BEC-4921-89E1-2E62652D3EE6}" srcOrd="0" destOrd="0" parTransId="{528FFA1F-9441-41F3-8304-F24032E15EA4}" sibTransId="{EE3F1129-37D7-447D-B290-0AC8B3F8898C}"/>
    <dgm:cxn modelId="{10923C7A-E11C-43CB-900D-DBFB0EC088C4}" type="presOf" srcId="{2890D0C5-2BEC-4921-89E1-2E62652D3EE6}" destId="{07EB29B4-BCA6-45C2-A166-1D4DDED00422}" srcOrd="0" destOrd="0" presId="urn:microsoft.com/office/officeart/2005/8/layout/process4"/>
    <dgm:cxn modelId="{7613069C-0F58-450C-96F0-EB452CEFC02A}" type="presOf" srcId="{37F85883-8714-480D-A545-0901D75A69A5}" destId="{1F566211-1234-488F-A117-4606F048D689}" srcOrd="0" destOrd="0" presId="urn:microsoft.com/office/officeart/2005/8/layout/process4"/>
    <dgm:cxn modelId="{65E919A1-7523-41A5-AFA5-E64DA38D6C3C}" type="presOf" srcId="{BB22EA2B-051F-4264-9F85-91939545707C}" destId="{42ABB8DE-0B8A-4398-8EB3-958DD3F90F3F}" srcOrd="0" destOrd="0" presId="urn:microsoft.com/office/officeart/2005/8/layout/process4"/>
    <dgm:cxn modelId="{713C55A2-FF8E-4F5C-96AA-4A0C9633E987}" srcId="{37F85883-8714-480D-A545-0901D75A69A5}" destId="{EF0D8CF3-C801-4727-BD99-F3F3C28452F6}" srcOrd="1" destOrd="0" parTransId="{727D1B9F-7412-4E3A-B236-98B687B812E7}" sibTransId="{B5EA2710-0720-40FF-A3B4-9B7A97E7A212}"/>
    <dgm:cxn modelId="{9A45ABA2-99F4-4F8C-94DA-A994578AD6A7}" type="presOf" srcId="{038E3058-205F-4EE4-9FC4-03D963E5BEF3}" destId="{D6B83C5D-D4BB-4FF9-95EB-CE7DCA222AAF}" srcOrd="0" destOrd="0" presId="urn:microsoft.com/office/officeart/2005/8/layout/process4"/>
    <dgm:cxn modelId="{7A785CB9-FDC8-4AA4-945A-24EDAABDFED6}" srcId="{97D2D8CA-0C6E-4BA7-8453-4322E1E73576}" destId="{D141B6AB-A42E-422B-A5F4-63DF6B1AE14B}" srcOrd="0" destOrd="0" parTransId="{97937BB2-F15B-4730-89EB-6865EB00A7B9}" sibTransId="{F7934AAD-9DC3-4ACA-B3AB-9B2CBB7D14D1}"/>
    <dgm:cxn modelId="{10884BC2-DFD2-46F8-B44B-7DF6174610AD}" srcId="{37F85883-8714-480D-A545-0901D75A69A5}" destId="{038E3058-205F-4EE4-9FC4-03D963E5BEF3}" srcOrd="0" destOrd="0" parTransId="{2F68BA67-4507-4D30-9026-BD99970E6096}" sibTransId="{CA9789EE-A0BC-40C3-9D02-1657C41FE84E}"/>
    <dgm:cxn modelId="{768D76C8-94A6-48DB-897C-42377D3ADBA7}" srcId="{C11698E3-E9CB-4947-952B-4D034ADB0050}" destId="{97D2D8CA-0C6E-4BA7-8453-4322E1E73576}" srcOrd="1" destOrd="0" parTransId="{80D6ABB4-F691-4C96-AC06-5C168EA9DFEB}" sibTransId="{B1AF4CEB-E641-48BF-BB83-36DD42E10474}"/>
    <dgm:cxn modelId="{0386B2D1-944E-40D5-81DE-D502131A127C}" srcId="{C11698E3-E9CB-4947-952B-4D034ADB0050}" destId="{BB22EA2B-051F-4264-9F85-91939545707C}" srcOrd="0" destOrd="0" parTransId="{1932EC2C-E2F4-4E6F-9DBB-B98B534B5C73}" sibTransId="{2CF79B57-75BF-4817-B674-5638D4AB9543}"/>
    <dgm:cxn modelId="{105CD8E6-5CB2-47F3-9BCB-F22150478F59}" type="presOf" srcId="{C11698E3-E9CB-4947-952B-4D034ADB0050}" destId="{0A434F6D-FF77-4B92-95D6-DB689D1A7485}" srcOrd="0" destOrd="0" presId="urn:microsoft.com/office/officeart/2005/8/layout/process4"/>
    <dgm:cxn modelId="{D77A0AF1-33B8-48CB-AAA1-B96AA5FB17E8}" type="presOf" srcId="{D141B6AB-A42E-422B-A5F4-63DF6B1AE14B}" destId="{237B177F-3FF2-42CC-8FC5-459FE4F724EC}" srcOrd="0" destOrd="0" presId="urn:microsoft.com/office/officeart/2005/8/layout/process4"/>
    <dgm:cxn modelId="{8365A1FC-2AEA-470E-8523-F61DF6154DE1}" type="presOf" srcId="{BB22EA2B-051F-4264-9F85-91939545707C}" destId="{3FB825B9-D4E8-4510-B73C-480FB57AE81B}" srcOrd="1" destOrd="0" presId="urn:microsoft.com/office/officeart/2005/8/layout/process4"/>
    <dgm:cxn modelId="{E4E04A26-80DE-41CF-A106-F0ECF1D29506}" type="presParOf" srcId="{0A434F6D-FF77-4B92-95D6-DB689D1A7485}" destId="{51D77DA0-3E6E-4877-8A37-6A22AD373ADA}" srcOrd="0" destOrd="0" presId="urn:microsoft.com/office/officeart/2005/8/layout/process4"/>
    <dgm:cxn modelId="{FF46E8DA-90BA-4531-9E5A-2AAE3F236800}" type="presParOf" srcId="{51D77DA0-3E6E-4877-8A37-6A22AD373ADA}" destId="{1F566211-1234-488F-A117-4606F048D689}" srcOrd="0" destOrd="0" presId="urn:microsoft.com/office/officeart/2005/8/layout/process4"/>
    <dgm:cxn modelId="{CD79A008-FF90-4219-89EE-963BB947FD63}" type="presParOf" srcId="{51D77DA0-3E6E-4877-8A37-6A22AD373ADA}" destId="{8A72E12D-C480-4056-8985-FECCFA68F1F2}" srcOrd="1" destOrd="0" presId="urn:microsoft.com/office/officeart/2005/8/layout/process4"/>
    <dgm:cxn modelId="{29D770F6-55DB-4985-A4BA-EFA0F6661E54}" type="presParOf" srcId="{51D77DA0-3E6E-4877-8A37-6A22AD373ADA}" destId="{E7D7D79E-FF24-43D9-A70E-EBEFF2E80F03}" srcOrd="2" destOrd="0" presId="urn:microsoft.com/office/officeart/2005/8/layout/process4"/>
    <dgm:cxn modelId="{1D84505C-9619-4DF8-85DF-CC7D93168C82}" type="presParOf" srcId="{E7D7D79E-FF24-43D9-A70E-EBEFF2E80F03}" destId="{D6B83C5D-D4BB-4FF9-95EB-CE7DCA222AAF}" srcOrd="0" destOrd="0" presId="urn:microsoft.com/office/officeart/2005/8/layout/process4"/>
    <dgm:cxn modelId="{DA8C0802-9226-41AF-AC72-896779434863}" type="presParOf" srcId="{E7D7D79E-FF24-43D9-A70E-EBEFF2E80F03}" destId="{5CF046C3-62A3-4748-8B20-5A83D767A93D}" srcOrd="1" destOrd="0" presId="urn:microsoft.com/office/officeart/2005/8/layout/process4"/>
    <dgm:cxn modelId="{D8DA7B16-C7FB-4540-9B54-9C151945D128}" type="presParOf" srcId="{0A434F6D-FF77-4B92-95D6-DB689D1A7485}" destId="{C8753E9C-8097-410C-8410-3D1868751340}" srcOrd="1" destOrd="0" presId="urn:microsoft.com/office/officeart/2005/8/layout/process4"/>
    <dgm:cxn modelId="{8569C946-8A79-4333-8223-052E94D39C48}" type="presParOf" srcId="{0A434F6D-FF77-4B92-95D6-DB689D1A7485}" destId="{727DBE8F-C951-4DE6-B350-903412E057B2}" srcOrd="2" destOrd="0" presId="urn:microsoft.com/office/officeart/2005/8/layout/process4"/>
    <dgm:cxn modelId="{9CE4DBCE-9612-4672-B37F-EA6E9B479DE8}" type="presParOf" srcId="{727DBE8F-C951-4DE6-B350-903412E057B2}" destId="{2CDFDC62-EDB8-421C-AA14-CBBA76A015DC}" srcOrd="0" destOrd="0" presId="urn:microsoft.com/office/officeart/2005/8/layout/process4"/>
    <dgm:cxn modelId="{4479F53A-E8BF-4F5D-ABA7-DC42D8C67CD3}" type="presParOf" srcId="{727DBE8F-C951-4DE6-B350-903412E057B2}" destId="{EFAE794D-8EAE-4C28-9B25-AFCD393F475F}" srcOrd="1" destOrd="0" presId="urn:microsoft.com/office/officeart/2005/8/layout/process4"/>
    <dgm:cxn modelId="{A9E9371E-26BC-4744-8EFA-D66D7D93498C}" type="presParOf" srcId="{727DBE8F-C951-4DE6-B350-903412E057B2}" destId="{F035C03C-B8DF-4243-9138-C1794B105FC6}" srcOrd="2" destOrd="0" presId="urn:microsoft.com/office/officeart/2005/8/layout/process4"/>
    <dgm:cxn modelId="{F6A346CC-020A-4AD1-A626-1EDBECC43016}" type="presParOf" srcId="{F035C03C-B8DF-4243-9138-C1794B105FC6}" destId="{237B177F-3FF2-42CC-8FC5-459FE4F724EC}" srcOrd="0" destOrd="0" presId="urn:microsoft.com/office/officeart/2005/8/layout/process4"/>
    <dgm:cxn modelId="{63791129-65CB-4DEB-9DEF-26099C39156B}" type="presParOf" srcId="{0A434F6D-FF77-4B92-95D6-DB689D1A7485}" destId="{7928C8A4-21C1-45C4-98EB-F070CDAE1F0A}" srcOrd="3" destOrd="0" presId="urn:microsoft.com/office/officeart/2005/8/layout/process4"/>
    <dgm:cxn modelId="{8AEBD3C8-31B2-4AB3-968B-C3F5E79A0757}" type="presParOf" srcId="{0A434F6D-FF77-4B92-95D6-DB689D1A7485}" destId="{C54DB104-61D2-4F7D-8F5D-D74A38DDFF2E}" srcOrd="4" destOrd="0" presId="urn:microsoft.com/office/officeart/2005/8/layout/process4"/>
    <dgm:cxn modelId="{88D75B8F-C31E-4DB9-A682-F4B7042F47C7}" type="presParOf" srcId="{C54DB104-61D2-4F7D-8F5D-D74A38DDFF2E}" destId="{42ABB8DE-0B8A-4398-8EB3-958DD3F90F3F}" srcOrd="0" destOrd="0" presId="urn:microsoft.com/office/officeart/2005/8/layout/process4"/>
    <dgm:cxn modelId="{F6B3EEE2-F51E-4852-8747-DDD9D11F31F2}" type="presParOf" srcId="{C54DB104-61D2-4F7D-8F5D-D74A38DDFF2E}" destId="{3FB825B9-D4E8-4510-B73C-480FB57AE81B}" srcOrd="1" destOrd="0" presId="urn:microsoft.com/office/officeart/2005/8/layout/process4"/>
    <dgm:cxn modelId="{3FD98D0E-1431-418F-BB3B-062EFFEFDACB}" type="presParOf" srcId="{C54DB104-61D2-4F7D-8F5D-D74A38DDFF2E}" destId="{B34660F4-CE0B-4A04-B5A1-E58F3E55BF42}" srcOrd="2" destOrd="0" presId="urn:microsoft.com/office/officeart/2005/8/layout/process4"/>
    <dgm:cxn modelId="{A2493D5A-3651-4E9B-8D5F-AB2E691F9D79}" type="presParOf" srcId="{B34660F4-CE0B-4A04-B5A1-E58F3E55BF42}" destId="{07EB29B4-BCA6-45C2-A166-1D4DDED0042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A0CDFAD-CE54-4075-90EC-22FD67EE489B}" type="doc">
      <dgm:prSet loTypeId="urn:microsoft.com/office/officeart/2005/8/layout/cycle7" loCatId="cycle" qsTypeId="urn:microsoft.com/office/officeart/2005/8/quickstyle/simple1" qsCatId="simple" csTypeId="urn:microsoft.com/office/officeart/2005/8/colors/accent6_1" csCatId="accent6" phldr="1"/>
      <dgm:spPr/>
      <dgm:t>
        <a:bodyPr/>
        <a:lstStyle/>
        <a:p>
          <a:endParaRPr lang="ru-RU"/>
        </a:p>
      </dgm:t>
    </dgm:pt>
    <dgm:pt modelId="{F8F0ECDF-94FC-4E58-B96B-F80C03604E51}">
      <dgm:prSet phldrT="[Текст]" custT="1"/>
      <dgm:spPr/>
      <dgm:t>
        <a:bodyPr/>
        <a:lstStyle/>
        <a:p>
          <a:endParaRPr lang="ru-RU" sz="1400" b="1" dirty="0"/>
        </a:p>
        <a:p>
          <a:r>
            <a:rPr lang="ru-RU" sz="1400" b="0" dirty="0"/>
            <a:t>Результат выполнения контракта </a:t>
          </a:r>
        </a:p>
        <a:p>
          <a:r>
            <a:rPr lang="ru-RU" sz="1400" b="1" dirty="0"/>
            <a:t>на выполнение строительство, реконструкция объекта капитального строительства</a:t>
          </a:r>
        </a:p>
        <a:p>
          <a:endParaRPr lang="ru-RU" sz="1400" dirty="0"/>
        </a:p>
      </dgm:t>
    </dgm:pt>
    <dgm:pt modelId="{D54D14EC-E3CA-4D1F-9EDF-4EC2AB15274C}" type="parTrans" cxnId="{F097E6F2-8444-40B6-B705-CAC0B7346371}">
      <dgm:prSet/>
      <dgm:spPr/>
      <dgm:t>
        <a:bodyPr/>
        <a:lstStyle/>
        <a:p>
          <a:endParaRPr lang="ru-RU"/>
        </a:p>
      </dgm:t>
    </dgm:pt>
    <dgm:pt modelId="{575F2613-5FC0-4F95-9D6F-1265B47A9C08}" type="sibTrans" cxnId="{F097E6F2-8444-40B6-B705-CAC0B7346371}">
      <dgm:prSet/>
      <dgm:spPr>
        <a:solidFill>
          <a:schemeClr val="accent1">
            <a:lumMod val="60000"/>
            <a:lumOff val="40000"/>
          </a:schemeClr>
        </a:solidFill>
        <a:ln>
          <a:solidFill>
            <a:schemeClr val="accent1"/>
          </a:solidFill>
        </a:ln>
      </dgm:spPr>
      <dgm:t>
        <a:bodyPr/>
        <a:lstStyle/>
        <a:p>
          <a:endParaRPr lang="ru-RU"/>
        </a:p>
      </dgm:t>
    </dgm:pt>
    <dgm:pt modelId="{DB962732-5B65-4673-8AEE-9D50D86F5BA4}">
      <dgm:prSet phldrT="[Текст]" custT="1"/>
      <dgm:spPr/>
      <dgm:t>
        <a:bodyPr/>
        <a:lstStyle/>
        <a:p>
          <a:r>
            <a:rPr lang="ru-RU" sz="1200" b="1" dirty="0"/>
            <a:t> </a:t>
          </a:r>
        </a:p>
        <a:p>
          <a:r>
            <a:rPr lang="ru-RU" sz="1200" b="0" dirty="0"/>
            <a:t>заключение органа государственного строительного надзора о соответствии построенного и (или) реконструированного объекта капитального строительства требованиям технических регламентов и проектной документации, в т.ч. требованиям энергоэффективности, оснащенности объекта приборами учета, и заключение федерального государственного экологического надзора</a:t>
          </a:r>
        </a:p>
        <a:p>
          <a:pPr marL="0" marR="0" indent="0" defTabSz="914400" eaLnBrk="1" fontAlgn="auto" latinLnBrk="0" hangingPunct="1">
            <a:lnSpc>
              <a:spcPct val="100000"/>
            </a:lnSpc>
            <a:spcBef>
              <a:spcPts val="0"/>
            </a:spcBef>
            <a:spcAft>
              <a:spcPts val="0"/>
            </a:spcAft>
            <a:buClrTx/>
            <a:buSzTx/>
            <a:buFontTx/>
            <a:buNone/>
            <a:tabLst/>
            <a:defRPr/>
          </a:pPr>
          <a:r>
            <a:rPr lang="ru-RU" sz="1200" b="0" dirty="0"/>
            <a:t>(в соответствии с </a:t>
          </a:r>
          <a:r>
            <a:rPr lang="ru-RU" sz="1200" b="0" dirty="0" err="1"/>
            <a:t>ГрК</a:t>
          </a:r>
          <a:r>
            <a:rPr lang="ru-RU" sz="1200" b="0" dirty="0"/>
            <a:t> РФ)</a:t>
          </a:r>
        </a:p>
        <a:p>
          <a:pPr defTabSz="577850">
            <a:lnSpc>
              <a:spcPct val="90000"/>
            </a:lnSpc>
            <a:spcBef>
              <a:spcPct val="0"/>
            </a:spcBef>
            <a:spcAft>
              <a:spcPct val="35000"/>
            </a:spcAft>
          </a:pPr>
          <a:endParaRPr lang="ru-RU" sz="1200" b="1" dirty="0"/>
        </a:p>
      </dgm:t>
    </dgm:pt>
    <dgm:pt modelId="{A92FF4E7-6AEC-4FFB-88EC-B6F97B8FC9DE}" type="parTrans" cxnId="{49370CAC-AB48-43FA-935F-A699A4D9ACB6}">
      <dgm:prSet/>
      <dgm:spPr/>
      <dgm:t>
        <a:bodyPr/>
        <a:lstStyle/>
        <a:p>
          <a:endParaRPr lang="ru-RU"/>
        </a:p>
      </dgm:t>
    </dgm:pt>
    <dgm:pt modelId="{C35162D8-C9BE-4795-90D3-5282BCE09DE8}" type="sibTrans" cxnId="{49370CAC-AB48-43FA-935F-A699A4D9ACB6}">
      <dgm:prSet/>
      <dgm:spPr>
        <a:solidFill>
          <a:schemeClr val="accent1">
            <a:lumMod val="60000"/>
            <a:lumOff val="40000"/>
          </a:schemeClr>
        </a:solidFill>
        <a:ln>
          <a:solidFill>
            <a:schemeClr val="accent1"/>
          </a:solidFill>
        </a:ln>
      </dgm:spPr>
      <dgm:t>
        <a:bodyPr/>
        <a:lstStyle/>
        <a:p>
          <a:endParaRPr lang="ru-RU"/>
        </a:p>
      </dgm:t>
    </dgm:pt>
    <dgm:pt modelId="{C5931491-7F59-4EFF-97CC-DEC67BF6B2D1}">
      <dgm:prSet phldrT="[Текст]" custT="1"/>
      <dgm:spPr/>
      <dgm:t>
        <a:bodyPr/>
        <a:lstStyle/>
        <a:p>
          <a:r>
            <a:rPr lang="ru-RU" sz="1400" b="1" dirty="0"/>
            <a:t>построенный и (или) реконструированный объект капитального строительства</a:t>
          </a:r>
        </a:p>
        <a:p>
          <a:pPr defTabSz="577850">
            <a:lnSpc>
              <a:spcPct val="90000"/>
            </a:lnSpc>
            <a:spcBef>
              <a:spcPct val="0"/>
            </a:spcBef>
            <a:spcAft>
              <a:spcPct val="35000"/>
            </a:spcAft>
          </a:pPr>
          <a:endParaRPr lang="ru-RU" sz="1400" dirty="0"/>
        </a:p>
      </dgm:t>
    </dgm:pt>
    <dgm:pt modelId="{7AB2DFB5-2528-46C1-9C35-EE4C07392BBD}" type="parTrans" cxnId="{BF73200E-5BAC-4764-AFEB-0AE7BBAA1A7F}">
      <dgm:prSet/>
      <dgm:spPr/>
      <dgm:t>
        <a:bodyPr/>
        <a:lstStyle/>
        <a:p>
          <a:endParaRPr lang="ru-RU"/>
        </a:p>
      </dgm:t>
    </dgm:pt>
    <dgm:pt modelId="{6CB09CB0-FE83-4BE8-8B1B-4B6C4318920F}" type="sibTrans" cxnId="{BF73200E-5BAC-4764-AFEB-0AE7BBAA1A7F}">
      <dgm:prSet/>
      <dgm:spPr>
        <a:solidFill>
          <a:schemeClr val="accent1">
            <a:lumMod val="60000"/>
            <a:lumOff val="40000"/>
          </a:schemeClr>
        </a:solidFill>
        <a:ln>
          <a:solidFill>
            <a:schemeClr val="accent1"/>
          </a:solidFill>
        </a:ln>
      </dgm:spPr>
      <dgm:t>
        <a:bodyPr/>
        <a:lstStyle/>
        <a:p>
          <a:endParaRPr lang="ru-RU"/>
        </a:p>
      </dgm:t>
    </dgm:pt>
    <dgm:pt modelId="{3506EDF4-B113-4244-B443-5DA0CABC3DFF}" type="pres">
      <dgm:prSet presAssocID="{7A0CDFAD-CE54-4075-90EC-22FD67EE489B}" presName="Name0" presStyleCnt="0">
        <dgm:presLayoutVars>
          <dgm:dir/>
          <dgm:resizeHandles val="exact"/>
        </dgm:presLayoutVars>
      </dgm:prSet>
      <dgm:spPr/>
    </dgm:pt>
    <dgm:pt modelId="{267C21ED-BC24-4DEC-900A-746C74483B24}" type="pres">
      <dgm:prSet presAssocID="{F8F0ECDF-94FC-4E58-B96B-F80C03604E51}" presName="node" presStyleLbl="node1" presStyleIdx="0" presStyleCnt="3" custScaleX="125808" custScaleY="155286" custRadScaleRad="81313" custRadScaleInc="-3316">
        <dgm:presLayoutVars>
          <dgm:bulletEnabled val="1"/>
        </dgm:presLayoutVars>
      </dgm:prSet>
      <dgm:spPr/>
    </dgm:pt>
    <dgm:pt modelId="{39E44343-EAFC-4FD7-A542-1F0389E86C91}" type="pres">
      <dgm:prSet presAssocID="{575F2613-5FC0-4F95-9D6F-1265B47A9C08}" presName="sibTrans" presStyleLbl="sibTrans2D1" presStyleIdx="0" presStyleCnt="3" custScaleX="136147"/>
      <dgm:spPr/>
    </dgm:pt>
    <dgm:pt modelId="{886521D6-E445-49B4-B82E-E94D41A8FCEE}" type="pres">
      <dgm:prSet presAssocID="{575F2613-5FC0-4F95-9D6F-1265B47A9C08}" presName="connectorText" presStyleLbl="sibTrans2D1" presStyleIdx="0" presStyleCnt="3"/>
      <dgm:spPr/>
    </dgm:pt>
    <dgm:pt modelId="{3C71DD2C-E4EA-4F7B-AF23-7E66113CFC58}" type="pres">
      <dgm:prSet presAssocID="{DB962732-5B65-4673-8AEE-9D50D86F5BA4}" presName="node" presStyleLbl="node1" presStyleIdx="1" presStyleCnt="3" custScaleX="207798" custScaleY="185195">
        <dgm:presLayoutVars>
          <dgm:bulletEnabled val="1"/>
        </dgm:presLayoutVars>
      </dgm:prSet>
      <dgm:spPr/>
    </dgm:pt>
    <dgm:pt modelId="{7CB8E7F5-7AFC-46E3-9051-9E0E4B8EDC26}" type="pres">
      <dgm:prSet presAssocID="{C35162D8-C9BE-4795-90D3-5282BCE09DE8}" presName="sibTrans" presStyleLbl="sibTrans2D1" presStyleIdx="1" presStyleCnt="3"/>
      <dgm:spPr/>
    </dgm:pt>
    <dgm:pt modelId="{AC6C7A16-2824-406E-84EB-5B04FC2466FD}" type="pres">
      <dgm:prSet presAssocID="{C35162D8-C9BE-4795-90D3-5282BCE09DE8}" presName="connectorText" presStyleLbl="sibTrans2D1" presStyleIdx="1" presStyleCnt="3"/>
      <dgm:spPr/>
    </dgm:pt>
    <dgm:pt modelId="{CB77F3A1-C05F-4755-AB8C-2DAFCE2F131B}" type="pres">
      <dgm:prSet presAssocID="{C5931491-7F59-4EFF-97CC-DEC67BF6B2D1}" presName="node" presStyleLbl="node1" presStyleIdx="2" presStyleCnt="3" custScaleX="83051" custScaleY="150466" custRadScaleRad="114909" custRadScaleInc="7510">
        <dgm:presLayoutVars>
          <dgm:bulletEnabled val="1"/>
        </dgm:presLayoutVars>
      </dgm:prSet>
      <dgm:spPr/>
    </dgm:pt>
    <dgm:pt modelId="{327BA280-56A2-474C-9240-BD0CB2C3D253}" type="pres">
      <dgm:prSet presAssocID="{6CB09CB0-FE83-4BE8-8B1B-4B6C4318920F}" presName="sibTrans" presStyleLbl="sibTrans2D1" presStyleIdx="2" presStyleCnt="3" custScaleX="150935" custLinFactNeighborX="15999" custLinFactNeighborY="-45602"/>
      <dgm:spPr/>
    </dgm:pt>
    <dgm:pt modelId="{FE900764-2AF0-429B-B8AD-D8D038729C81}" type="pres">
      <dgm:prSet presAssocID="{6CB09CB0-FE83-4BE8-8B1B-4B6C4318920F}" presName="connectorText" presStyleLbl="sibTrans2D1" presStyleIdx="2" presStyleCnt="3"/>
      <dgm:spPr/>
    </dgm:pt>
  </dgm:ptLst>
  <dgm:cxnLst>
    <dgm:cxn modelId="{BF73200E-5BAC-4764-AFEB-0AE7BBAA1A7F}" srcId="{7A0CDFAD-CE54-4075-90EC-22FD67EE489B}" destId="{C5931491-7F59-4EFF-97CC-DEC67BF6B2D1}" srcOrd="2" destOrd="0" parTransId="{7AB2DFB5-2528-46C1-9C35-EE4C07392BBD}" sibTransId="{6CB09CB0-FE83-4BE8-8B1B-4B6C4318920F}"/>
    <dgm:cxn modelId="{AC3A1615-2848-4774-974D-94428E0EA51E}" type="presOf" srcId="{575F2613-5FC0-4F95-9D6F-1265B47A9C08}" destId="{886521D6-E445-49B4-B82E-E94D41A8FCEE}" srcOrd="1" destOrd="0" presId="urn:microsoft.com/office/officeart/2005/8/layout/cycle7"/>
    <dgm:cxn modelId="{4600E327-BB62-474E-9056-C667E5306C24}" type="presOf" srcId="{C35162D8-C9BE-4795-90D3-5282BCE09DE8}" destId="{AC6C7A16-2824-406E-84EB-5B04FC2466FD}" srcOrd="1" destOrd="0" presId="urn:microsoft.com/office/officeart/2005/8/layout/cycle7"/>
    <dgm:cxn modelId="{6D93483B-8292-45BB-B4E1-E2743820A887}" type="presOf" srcId="{575F2613-5FC0-4F95-9D6F-1265B47A9C08}" destId="{39E44343-EAFC-4FD7-A542-1F0389E86C91}" srcOrd="0" destOrd="0" presId="urn:microsoft.com/office/officeart/2005/8/layout/cycle7"/>
    <dgm:cxn modelId="{13661767-F94A-474B-93AE-BFC98FC4BE11}" type="presOf" srcId="{C35162D8-C9BE-4795-90D3-5282BCE09DE8}" destId="{7CB8E7F5-7AFC-46E3-9051-9E0E4B8EDC26}" srcOrd="0" destOrd="0" presId="urn:microsoft.com/office/officeart/2005/8/layout/cycle7"/>
    <dgm:cxn modelId="{73D50B77-59B5-4D2B-BC2F-837057EACBE1}" type="presOf" srcId="{C5931491-7F59-4EFF-97CC-DEC67BF6B2D1}" destId="{CB77F3A1-C05F-4755-AB8C-2DAFCE2F131B}" srcOrd="0" destOrd="0" presId="urn:microsoft.com/office/officeart/2005/8/layout/cycle7"/>
    <dgm:cxn modelId="{E869429D-0916-41DC-9A82-CA49E48A40CC}" type="presOf" srcId="{6CB09CB0-FE83-4BE8-8B1B-4B6C4318920F}" destId="{FE900764-2AF0-429B-B8AD-D8D038729C81}" srcOrd="1" destOrd="0" presId="urn:microsoft.com/office/officeart/2005/8/layout/cycle7"/>
    <dgm:cxn modelId="{A21451A6-0114-421A-A87E-648FBA99540C}" type="presOf" srcId="{7A0CDFAD-CE54-4075-90EC-22FD67EE489B}" destId="{3506EDF4-B113-4244-B443-5DA0CABC3DFF}" srcOrd="0" destOrd="0" presId="urn:microsoft.com/office/officeart/2005/8/layout/cycle7"/>
    <dgm:cxn modelId="{49370CAC-AB48-43FA-935F-A699A4D9ACB6}" srcId="{7A0CDFAD-CE54-4075-90EC-22FD67EE489B}" destId="{DB962732-5B65-4673-8AEE-9D50D86F5BA4}" srcOrd="1" destOrd="0" parTransId="{A92FF4E7-6AEC-4FFB-88EC-B6F97B8FC9DE}" sibTransId="{C35162D8-C9BE-4795-90D3-5282BCE09DE8}"/>
    <dgm:cxn modelId="{B1BDDCBE-B226-4966-93E4-2C47E68D4EC1}" type="presOf" srcId="{F8F0ECDF-94FC-4E58-B96B-F80C03604E51}" destId="{267C21ED-BC24-4DEC-900A-746C74483B24}" srcOrd="0" destOrd="0" presId="urn:microsoft.com/office/officeart/2005/8/layout/cycle7"/>
    <dgm:cxn modelId="{7767C6DA-4472-4EC8-950A-C45F799C022E}" type="presOf" srcId="{6CB09CB0-FE83-4BE8-8B1B-4B6C4318920F}" destId="{327BA280-56A2-474C-9240-BD0CB2C3D253}" srcOrd="0" destOrd="0" presId="urn:microsoft.com/office/officeart/2005/8/layout/cycle7"/>
    <dgm:cxn modelId="{516035DF-181A-4E5B-9D60-9FB98432015F}" type="presOf" srcId="{DB962732-5B65-4673-8AEE-9D50D86F5BA4}" destId="{3C71DD2C-E4EA-4F7B-AF23-7E66113CFC58}" srcOrd="0" destOrd="0" presId="urn:microsoft.com/office/officeart/2005/8/layout/cycle7"/>
    <dgm:cxn modelId="{F097E6F2-8444-40B6-B705-CAC0B7346371}" srcId="{7A0CDFAD-CE54-4075-90EC-22FD67EE489B}" destId="{F8F0ECDF-94FC-4E58-B96B-F80C03604E51}" srcOrd="0" destOrd="0" parTransId="{D54D14EC-E3CA-4D1F-9EDF-4EC2AB15274C}" sibTransId="{575F2613-5FC0-4F95-9D6F-1265B47A9C08}"/>
    <dgm:cxn modelId="{4D113A26-79A3-4283-B738-B319639C7530}" type="presParOf" srcId="{3506EDF4-B113-4244-B443-5DA0CABC3DFF}" destId="{267C21ED-BC24-4DEC-900A-746C74483B24}" srcOrd="0" destOrd="0" presId="urn:microsoft.com/office/officeart/2005/8/layout/cycle7"/>
    <dgm:cxn modelId="{E39D05B4-E8DF-430A-956B-0B5B0F9A1B70}" type="presParOf" srcId="{3506EDF4-B113-4244-B443-5DA0CABC3DFF}" destId="{39E44343-EAFC-4FD7-A542-1F0389E86C91}" srcOrd="1" destOrd="0" presId="urn:microsoft.com/office/officeart/2005/8/layout/cycle7"/>
    <dgm:cxn modelId="{89294E9F-B3A1-4DFD-9B51-C1A4D5D26038}" type="presParOf" srcId="{39E44343-EAFC-4FD7-A542-1F0389E86C91}" destId="{886521D6-E445-49B4-B82E-E94D41A8FCEE}" srcOrd="0" destOrd="0" presId="urn:microsoft.com/office/officeart/2005/8/layout/cycle7"/>
    <dgm:cxn modelId="{909B0E45-635D-4CC2-A2C9-D3D9F9F20361}" type="presParOf" srcId="{3506EDF4-B113-4244-B443-5DA0CABC3DFF}" destId="{3C71DD2C-E4EA-4F7B-AF23-7E66113CFC58}" srcOrd="2" destOrd="0" presId="urn:microsoft.com/office/officeart/2005/8/layout/cycle7"/>
    <dgm:cxn modelId="{6B83BA66-6C8C-4477-A2B7-E58AAA1EE558}" type="presParOf" srcId="{3506EDF4-B113-4244-B443-5DA0CABC3DFF}" destId="{7CB8E7F5-7AFC-46E3-9051-9E0E4B8EDC26}" srcOrd="3" destOrd="0" presId="urn:microsoft.com/office/officeart/2005/8/layout/cycle7"/>
    <dgm:cxn modelId="{6C5B442F-6551-47FE-B61F-4A2393E9946A}" type="presParOf" srcId="{7CB8E7F5-7AFC-46E3-9051-9E0E4B8EDC26}" destId="{AC6C7A16-2824-406E-84EB-5B04FC2466FD}" srcOrd="0" destOrd="0" presId="urn:microsoft.com/office/officeart/2005/8/layout/cycle7"/>
    <dgm:cxn modelId="{1AA56083-9082-41D0-A43A-FD1B7707EC69}" type="presParOf" srcId="{3506EDF4-B113-4244-B443-5DA0CABC3DFF}" destId="{CB77F3A1-C05F-4755-AB8C-2DAFCE2F131B}" srcOrd="4" destOrd="0" presId="urn:microsoft.com/office/officeart/2005/8/layout/cycle7"/>
    <dgm:cxn modelId="{64787CA5-DED5-47CD-B41B-FD06AD54AF8D}" type="presParOf" srcId="{3506EDF4-B113-4244-B443-5DA0CABC3DFF}" destId="{327BA280-56A2-474C-9240-BD0CB2C3D253}" srcOrd="5" destOrd="0" presId="urn:microsoft.com/office/officeart/2005/8/layout/cycle7"/>
    <dgm:cxn modelId="{2A6BCB98-8073-49C4-80CC-9CA9E628E7C6}" type="presParOf" srcId="{327BA280-56A2-474C-9240-BD0CB2C3D253}" destId="{FE900764-2AF0-429B-B8AD-D8D038729C81}" srcOrd="0" destOrd="0" presId="urn:microsoft.com/office/officeart/2005/8/layout/cycle7"/>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A0CDFAD-CE54-4075-90EC-22FD67EE489B}" type="doc">
      <dgm:prSet loTypeId="urn:microsoft.com/office/officeart/2005/8/layout/cycle7" loCatId="cycle" qsTypeId="urn:microsoft.com/office/officeart/2005/8/quickstyle/simple1" qsCatId="simple" csTypeId="urn:microsoft.com/office/officeart/2005/8/colors/accent2_1" csCatId="accent2" phldr="1"/>
      <dgm:spPr/>
      <dgm:t>
        <a:bodyPr/>
        <a:lstStyle/>
        <a:p>
          <a:endParaRPr lang="ru-RU"/>
        </a:p>
      </dgm:t>
    </dgm:pt>
    <dgm:pt modelId="{F8F0ECDF-94FC-4E58-B96B-F80C03604E51}">
      <dgm:prSet phldrT="[Текст]" custT="1"/>
      <dgm:spPr>
        <a:ln>
          <a:solidFill>
            <a:schemeClr val="accent1"/>
          </a:solidFill>
        </a:ln>
      </dgm:spPr>
      <dgm:t>
        <a:bodyPr/>
        <a:lstStyle/>
        <a:p>
          <a:r>
            <a:rPr lang="ru-RU" sz="1400" b="0" dirty="0"/>
            <a:t>Результат выполнения контракта</a:t>
          </a:r>
        </a:p>
        <a:p>
          <a:r>
            <a:rPr lang="ru-RU" sz="1400" b="0" dirty="0"/>
            <a:t> </a:t>
          </a:r>
          <a:r>
            <a:rPr lang="ru-RU" sz="1400" b="1" u="sng" dirty="0"/>
            <a:t>на выполнение проектных и (или) изыскательских работ</a:t>
          </a:r>
          <a:r>
            <a:rPr lang="ru-RU" sz="1400" u="sng" dirty="0"/>
            <a:t> </a:t>
          </a:r>
        </a:p>
      </dgm:t>
    </dgm:pt>
    <dgm:pt modelId="{D54D14EC-E3CA-4D1F-9EDF-4EC2AB15274C}" type="parTrans" cxnId="{F097E6F2-8444-40B6-B705-CAC0B7346371}">
      <dgm:prSet/>
      <dgm:spPr/>
      <dgm:t>
        <a:bodyPr/>
        <a:lstStyle/>
        <a:p>
          <a:endParaRPr lang="ru-RU"/>
        </a:p>
      </dgm:t>
    </dgm:pt>
    <dgm:pt modelId="{575F2613-5FC0-4F95-9D6F-1265B47A9C08}" type="sibTrans" cxnId="{F097E6F2-8444-40B6-B705-CAC0B7346371}">
      <dgm:prSet/>
      <dgm:spPr>
        <a:solidFill>
          <a:schemeClr val="accent1">
            <a:lumMod val="60000"/>
            <a:lumOff val="40000"/>
          </a:schemeClr>
        </a:solidFill>
      </dgm:spPr>
      <dgm:t>
        <a:bodyPr/>
        <a:lstStyle/>
        <a:p>
          <a:endParaRPr lang="ru-RU"/>
        </a:p>
      </dgm:t>
    </dgm:pt>
    <dgm:pt modelId="{DB962732-5B65-4673-8AEE-9D50D86F5BA4}">
      <dgm:prSet phldrT="[Текст]" custT="1"/>
      <dgm:spPr>
        <a:ln>
          <a:solidFill>
            <a:schemeClr val="accent1"/>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sz="1200" b="0" dirty="0"/>
            <a:t>положительное заключение экспертизы проектной документации и (или) результатов инженерных изысканий ( в соответствии с </a:t>
          </a:r>
          <a:r>
            <a:rPr lang="ru-RU" sz="1200" b="0" dirty="0" err="1"/>
            <a:t>ГрК</a:t>
          </a:r>
          <a:r>
            <a:rPr lang="ru-RU" sz="1200" b="0" dirty="0"/>
            <a:t> РФ)</a:t>
          </a:r>
          <a:endParaRPr lang="ru-RU" sz="1200" b="1" dirty="0"/>
        </a:p>
      </dgm:t>
    </dgm:pt>
    <dgm:pt modelId="{A92FF4E7-6AEC-4FFB-88EC-B6F97B8FC9DE}" type="parTrans" cxnId="{49370CAC-AB48-43FA-935F-A699A4D9ACB6}">
      <dgm:prSet/>
      <dgm:spPr/>
      <dgm:t>
        <a:bodyPr/>
        <a:lstStyle/>
        <a:p>
          <a:endParaRPr lang="ru-RU"/>
        </a:p>
      </dgm:t>
    </dgm:pt>
    <dgm:pt modelId="{C35162D8-C9BE-4795-90D3-5282BCE09DE8}" type="sibTrans" cxnId="{49370CAC-AB48-43FA-935F-A699A4D9ACB6}">
      <dgm:prSet/>
      <dgm:spPr>
        <a:solidFill>
          <a:schemeClr val="accent1">
            <a:lumMod val="60000"/>
            <a:lumOff val="40000"/>
          </a:schemeClr>
        </a:solidFill>
      </dgm:spPr>
      <dgm:t>
        <a:bodyPr/>
        <a:lstStyle/>
        <a:p>
          <a:endParaRPr lang="ru-RU"/>
        </a:p>
      </dgm:t>
    </dgm:pt>
    <dgm:pt modelId="{C5931491-7F59-4EFF-97CC-DEC67BF6B2D1}">
      <dgm:prSet phldrT="[Текст]" custT="1"/>
      <dgm:spPr>
        <a:ln>
          <a:solidFill>
            <a:schemeClr val="accent1"/>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sz="1400" b="0" dirty="0"/>
            <a:t>проектная документация и (или) документ, содержащий результаты инженерных изысканий</a:t>
          </a:r>
        </a:p>
        <a:p>
          <a:pPr defTabSz="577850">
            <a:lnSpc>
              <a:spcPct val="90000"/>
            </a:lnSpc>
            <a:spcBef>
              <a:spcPct val="0"/>
            </a:spcBef>
            <a:spcAft>
              <a:spcPct val="35000"/>
            </a:spcAft>
          </a:pPr>
          <a:endParaRPr lang="ru-RU" sz="1400" dirty="0"/>
        </a:p>
      </dgm:t>
    </dgm:pt>
    <dgm:pt modelId="{7AB2DFB5-2528-46C1-9C35-EE4C07392BBD}" type="parTrans" cxnId="{BF73200E-5BAC-4764-AFEB-0AE7BBAA1A7F}">
      <dgm:prSet/>
      <dgm:spPr/>
      <dgm:t>
        <a:bodyPr/>
        <a:lstStyle/>
        <a:p>
          <a:endParaRPr lang="ru-RU"/>
        </a:p>
      </dgm:t>
    </dgm:pt>
    <dgm:pt modelId="{6CB09CB0-FE83-4BE8-8B1B-4B6C4318920F}" type="sibTrans" cxnId="{BF73200E-5BAC-4764-AFEB-0AE7BBAA1A7F}">
      <dgm:prSet/>
      <dgm:spPr>
        <a:solidFill>
          <a:schemeClr val="accent1">
            <a:lumMod val="60000"/>
            <a:lumOff val="40000"/>
          </a:schemeClr>
        </a:solidFill>
      </dgm:spPr>
      <dgm:t>
        <a:bodyPr/>
        <a:lstStyle/>
        <a:p>
          <a:endParaRPr lang="ru-RU"/>
        </a:p>
      </dgm:t>
    </dgm:pt>
    <dgm:pt modelId="{3506EDF4-B113-4244-B443-5DA0CABC3DFF}" type="pres">
      <dgm:prSet presAssocID="{7A0CDFAD-CE54-4075-90EC-22FD67EE489B}" presName="Name0" presStyleCnt="0">
        <dgm:presLayoutVars>
          <dgm:dir/>
          <dgm:resizeHandles val="exact"/>
        </dgm:presLayoutVars>
      </dgm:prSet>
      <dgm:spPr/>
    </dgm:pt>
    <dgm:pt modelId="{267C21ED-BC24-4DEC-900A-746C74483B24}" type="pres">
      <dgm:prSet presAssocID="{F8F0ECDF-94FC-4E58-B96B-F80C03604E51}" presName="node" presStyleLbl="node1" presStyleIdx="0" presStyleCnt="3" custScaleX="94563" custScaleY="149000" custRadScaleRad="79430" custRadScaleInc="-70">
        <dgm:presLayoutVars>
          <dgm:bulletEnabled val="1"/>
        </dgm:presLayoutVars>
      </dgm:prSet>
      <dgm:spPr/>
    </dgm:pt>
    <dgm:pt modelId="{39E44343-EAFC-4FD7-A542-1F0389E86C91}" type="pres">
      <dgm:prSet presAssocID="{575F2613-5FC0-4F95-9D6F-1265B47A9C08}" presName="sibTrans" presStyleLbl="sibTrans2D1" presStyleIdx="0" presStyleCnt="3" custScaleX="88718" custScaleY="64359" custLinFactNeighborX="-10033" custLinFactNeighborY="6907"/>
      <dgm:spPr/>
    </dgm:pt>
    <dgm:pt modelId="{886521D6-E445-49B4-B82E-E94D41A8FCEE}" type="pres">
      <dgm:prSet presAssocID="{575F2613-5FC0-4F95-9D6F-1265B47A9C08}" presName="connectorText" presStyleLbl="sibTrans2D1" presStyleIdx="0" presStyleCnt="3"/>
      <dgm:spPr/>
    </dgm:pt>
    <dgm:pt modelId="{3C71DD2C-E4EA-4F7B-AF23-7E66113CFC58}" type="pres">
      <dgm:prSet presAssocID="{DB962732-5B65-4673-8AEE-9D50D86F5BA4}" presName="node" presStyleLbl="node1" presStyleIdx="1" presStyleCnt="3" custScaleX="86188" custScaleY="187110" custRadScaleRad="88950" custRadScaleInc="-10290">
        <dgm:presLayoutVars>
          <dgm:bulletEnabled val="1"/>
        </dgm:presLayoutVars>
      </dgm:prSet>
      <dgm:spPr/>
    </dgm:pt>
    <dgm:pt modelId="{7CB8E7F5-7AFC-46E3-9051-9E0E4B8EDC26}" type="pres">
      <dgm:prSet presAssocID="{C35162D8-C9BE-4795-90D3-5282BCE09DE8}" presName="sibTrans" presStyleLbl="sibTrans2D1" presStyleIdx="1" presStyleCnt="3" custScaleY="95367"/>
      <dgm:spPr/>
    </dgm:pt>
    <dgm:pt modelId="{AC6C7A16-2824-406E-84EB-5B04FC2466FD}" type="pres">
      <dgm:prSet presAssocID="{C35162D8-C9BE-4795-90D3-5282BCE09DE8}" presName="connectorText" presStyleLbl="sibTrans2D1" presStyleIdx="1" presStyleCnt="3"/>
      <dgm:spPr/>
    </dgm:pt>
    <dgm:pt modelId="{CB77F3A1-C05F-4755-AB8C-2DAFCE2F131B}" type="pres">
      <dgm:prSet presAssocID="{C5931491-7F59-4EFF-97CC-DEC67BF6B2D1}" presName="node" presStyleLbl="node1" presStyleIdx="2" presStyleCnt="3" custScaleX="92414" custScaleY="163070" custRadScaleRad="89443" custRadScaleInc="10990">
        <dgm:presLayoutVars>
          <dgm:bulletEnabled val="1"/>
        </dgm:presLayoutVars>
      </dgm:prSet>
      <dgm:spPr/>
    </dgm:pt>
    <dgm:pt modelId="{327BA280-56A2-474C-9240-BD0CB2C3D253}" type="pres">
      <dgm:prSet presAssocID="{6CB09CB0-FE83-4BE8-8B1B-4B6C4318920F}" presName="sibTrans" presStyleLbl="sibTrans2D1" presStyleIdx="2" presStyleCnt="3" custScaleX="95660" custScaleY="62894" custLinFactNeighborX="681" custLinFactNeighborY="15062"/>
      <dgm:spPr/>
    </dgm:pt>
    <dgm:pt modelId="{FE900764-2AF0-429B-B8AD-D8D038729C81}" type="pres">
      <dgm:prSet presAssocID="{6CB09CB0-FE83-4BE8-8B1B-4B6C4318920F}" presName="connectorText" presStyleLbl="sibTrans2D1" presStyleIdx="2" presStyleCnt="3"/>
      <dgm:spPr/>
    </dgm:pt>
  </dgm:ptLst>
  <dgm:cxnLst>
    <dgm:cxn modelId="{EEBDF60D-DF58-4B9D-BA96-AF8433E30D10}" type="presOf" srcId="{C35162D8-C9BE-4795-90D3-5282BCE09DE8}" destId="{7CB8E7F5-7AFC-46E3-9051-9E0E4B8EDC26}" srcOrd="0" destOrd="0" presId="urn:microsoft.com/office/officeart/2005/8/layout/cycle7"/>
    <dgm:cxn modelId="{BF73200E-5BAC-4764-AFEB-0AE7BBAA1A7F}" srcId="{7A0CDFAD-CE54-4075-90EC-22FD67EE489B}" destId="{C5931491-7F59-4EFF-97CC-DEC67BF6B2D1}" srcOrd="2" destOrd="0" parTransId="{7AB2DFB5-2528-46C1-9C35-EE4C07392BBD}" sibTransId="{6CB09CB0-FE83-4BE8-8B1B-4B6C4318920F}"/>
    <dgm:cxn modelId="{6BB4E540-A552-4BCD-AE9D-6381A9D4C4EB}" type="presOf" srcId="{575F2613-5FC0-4F95-9D6F-1265B47A9C08}" destId="{886521D6-E445-49B4-B82E-E94D41A8FCEE}" srcOrd="1" destOrd="0" presId="urn:microsoft.com/office/officeart/2005/8/layout/cycle7"/>
    <dgm:cxn modelId="{979BD070-F5DE-43FE-8031-C540BFA9D487}" type="presOf" srcId="{DB962732-5B65-4673-8AEE-9D50D86F5BA4}" destId="{3C71DD2C-E4EA-4F7B-AF23-7E66113CFC58}" srcOrd="0" destOrd="0" presId="urn:microsoft.com/office/officeart/2005/8/layout/cycle7"/>
    <dgm:cxn modelId="{85A09874-D8BA-426B-9060-2F79D8D62BE9}" type="presOf" srcId="{F8F0ECDF-94FC-4E58-B96B-F80C03604E51}" destId="{267C21ED-BC24-4DEC-900A-746C74483B24}" srcOrd="0" destOrd="0" presId="urn:microsoft.com/office/officeart/2005/8/layout/cycle7"/>
    <dgm:cxn modelId="{A992399D-F6BF-42FE-AA83-C287DC511489}" type="presOf" srcId="{6CB09CB0-FE83-4BE8-8B1B-4B6C4318920F}" destId="{FE900764-2AF0-429B-B8AD-D8D038729C81}" srcOrd="1" destOrd="0" presId="urn:microsoft.com/office/officeart/2005/8/layout/cycle7"/>
    <dgm:cxn modelId="{2A2DE4A5-66FE-40E4-A4A8-D3D62E442FF6}" type="presOf" srcId="{575F2613-5FC0-4F95-9D6F-1265B47A9C08}" destId="{39E44343-EAFC-4FD7-A542-1F0389E86C91}" srcOrd="0" destOrd="0" presId="urn:microsoft.com/office/officeart/2005/8/layout/cycle7"/>
    <dgm:cxn modelId="{FA788EA7-343E-4964-AB89-DFC66546E57A}" type="presOf" srcId="{6CB09CB0-FE83-4BE8-8B1B-4B6C4318920F}" destId="{327BA280-56A2-474C-9240-BD0CB2C3D253}" srcOrd="0" destOrd="0" presId="urn:microsoft.com/office/officeart/2005/8/layout/cycle7"/>
    <dgm:cxn modelId="{49370CAC-AB48-43FA-935F-A699A4D9ACB6}" srcId="{7A0CDFAD-CE54-4075-90EC-22FD67EE489B}" destId="{DB962732-5B65-4673-8AEE-9D50D86F5BA4}" srcOrd="1" destOrd="0" parTransId="{A92FF4E7-6AEC-4FFB-88EC-B6F97B8FC9DE}" sibTransId="{C35162D8-C9BE-4795-90D3-5282BCE09DE8}"/>
    <dgm:cxn modelId="{A13567C0-DBF0-47C0-AEF8-1A472FA6279D}" type="presOf" srcId="{C35162D8-C9BE-4795-90D3-5282BCE09DE8}" destId="{AC6C7A16-2824-406E-84EB-5B04FC2466FD}" srcOrd="1" destOrd="0" presId="urn:microsoft.com/office/officeart/2005/8/layout/cycle7"/>
    <dgm:cxn modelId="{88D9DBD6-87E3-43A9-932F-D9752D345576}" type="presOf" srcId="{C5931491-7F59-4EFF-97CC-DEC67BF6B2D1}" destId="{CB77F3A1-C05F-4755-AB8C-2DAFCE2F131B}" srcOrd="0" destOrd="0" presId="urn:microsoft.com/office/officeart/2005/8/layout/cycle7"/>
    <dgm:cxn modelId="{F097E6F2-8444-40B6-B705-CAC0B7346371}" srcId="{7A0CDFAD-CE54-4075-90EC-22FD67EE489B}" destId="{F8F0ECDF-94FC-4E58-B96B-F80C03604E51}" srcOrd="0" destOrd="0" parTransId="{D54D14EC-E3CA-4D1F-9EDF-4EC2AB15274C}" sibTransId="{575F2613-5FC0-4F95-9D6F-1265B47A9C08}"/>
    <dgm:cxn modelId="{8A9F47F7-0708-42A3-970D-4CC1279D1199}" type="presOf" srcId="{7A0CDFAD-CE54-4075-90EC-22FD67EE489B}" destId="{3506EDF4-B113-4244-B443-5DA0CABC3DFF}" srcOrd="0" destOrd="0" presId="urn:microsoft.com/office/officeart/2005/8/layout/cycle7"/>
    <dgm:cxn modelId="{B750F04A-9AEB-4BB3-B7A0-4D076BCBD6E5}" type="presParOf" srcId="{3506EDF4-B113-4244-B443-5DA0CABC3DFF}" destId="{267C21ED-BC24-4DEC-900A-746C74483B24}" srcOrd="0" destOrd="0" presId="urn:microsoft.com/office/officeart/2005/8/layout/cycle7"/>
    <dgm:cxn modelId="{6DF637D9-58F0-4801-9701-34EEFFD574B9}" type="presParOf" srcId="{3506EDF4-B113-4244-B443-5DA0CABC3DFF}" destId="{39E44343-EAFC-4FD7-A542-1F0389E86C91}" srcOrd="1" destOrd="0" presId="urn:microsoft.com/office/officeart/2005/8/layout/cycle7"/>
    <dgm:cxn modelId="{08FAE5CF-F889-4990-976C-EDA4B9E74505}" type="presParOf" srcId="{39E44343-EAFC-4FD7-A542-1F0389E86C91}" destId="{886521D6-E445-49B4-B82E-E94D41A8FCEE}" srcOrd="0" destOrd="0" presId="urn:microsoft.com/office/officeart/2005/8/layout/cycle7"/>
    <dgm:cxn modelId="{CB989330-2AAB-498A-AD29-FCE5BC470036}" type="presParOf" srcId="{3506EDF4-B113-4244-B443-5DA0CABC3DFF}" destId="{3C71DD2C-E4EA-4F7B-AF23-7E66113CFC58}" srcOrd="2" destOrd="0" presId="urn:microsoft.com/office/officeart/2005/8/layout/cycle7"/>
    <dgm:cxn modelId="{55F5EB56-736D-4411-80A4-43AD7C3917B5}" type="presParOf" srcId="{3506EDF4-B113-4244-B443-5DA0CABC3DFF}" destId="{7CB8E7F5-7AFC-46E3-9051-9E0E4B8EDC26}" srcOrd="3" destOrd="0" presId="urn:microsoft.com/office/officeart/2005/8/layout/cycle7"/>
    <dgm:cxn modelId="{5D73E83D-763E-4851-A3B8-7A3AD09B84CD}" type="presParOf" srcId="{7CB8E7F5-7AFC-46E3-9051-9E0E4B8EDC26}" destId="{AC6C7A16-2824-406E-84EB-5B04FC2466FD}" srcOrd="0" destOrd="0" presId="urn:microsoft.com/office/officeart/2005/8/layout/cycle7"/>
    <dgm:cxn modelId="{E6D315C6-9383-489A-8BFC-AF918150B008}" type="presParOf" srcId="{3506EDF4-B113-4244-B443-5DA0CABC3DFF}" destId="{CB77F3A1-C05F-4755-AB8C-2DAFCE2F131B}" srcOrd="4" destOrd="0" presId="urn:microsoft.com/office/officeart/2005/8/layout/cycle7"/>
    <dgm:cxn modelId="{0AAE8D93-17BE-4752-90B0-477672479074}" type="presParOf" srcId="{3506EDF4-B113-4244-B443-5DA0CABC3DFF}" destId="{327BA280-56A2-474C-9240-BD0CB2C3D253}" srcOrd="5" destOrd="0" presId="urn:microsoft.com/office/officeart/2005/8/layout/cycle7"/>
    <dgm:cxn modelId="{1B90B939-51A1-43CE-A0AF-F7DFA82049BC}" type="presParOf" srcId="{327BA280-56A2-474C-9240-BD0CB2C3D253}" destId="{FE900764-2AF0-429B-B8AD-D8D038729C81}" srcOrd="0" destOrd="0" presId="urn:microsoft.com/office/officeart/2005/8/layout/cycle7"/>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919A93-627F-46C7-B50A-EC68BF34DC81}" type="doc">
      <dgm:prSet loTypeId="urn:microsoft.com/office/officeart/2005/8/layout/hProcess11" loCatId="process" qsTypeId="urn:microsoft.com/office/officeart/2005/8/quickstyle/simple1" qsCatId="simple" csTypeId="urn:microsoft.com/office/officeart/2005/8/colors/colorful2" csCatId="colorful" phldr="1"/>
      <dgm:spPr/>
      <dgm:t>
        <a:bodyPr/>
        <a:lstStyle/>
        <a:p>
          <a:endParaRPr lang="ru-RU"/>
        </a:p>
      </dgm:t>
    </dgm:pt>
    <dgm:pt modelId="{27A2399C-AA7A-4C8D-BEDD-F46F6E8971B9}">
      <dgm:prSet phldrT="[Текст]" custT="1"/>
      <dgm:spPr/>
      <dgm:t>
        <a:bodyPr/>
        <a:lstStyle/>
        <a:p>
          <a:r>
            <a:rPr lang="ru-RU" sz="1300" dirty="0"/>
            <a:t>В течение 10 мин </a:t>
          </a:r>
          <a:r>
            <a:rPr lang="ru-RU" sz="1300" dirty="0">
              <a:solidFill>
                <a:schemeClr val="accent1"/>
              </a:solidFill>
            </a:rPr>
            <a:t>с момента подачи заявки </a:t>
          </a:r>
          <a:r>
            <a:rPr lang="ru-RU" sz="1300" dirty="0"/>
            <a:t>оператор направляет в банк информацию об участнике закупки и размере денежных средств, необходимом для обеспечения заявки</a:t>
          </a:r>
        </a:p>
        <a:p>
          <a:endParaRPr lang="ru-RU" sz="1300" dirty="0"/>
        </a:p>
      </dgm:t>
    </dgm:pt>
    <dgm:pt modelId="{AD254BCD-5AB2-49BB-8455-6FAF4CD03E02}" type="parTrans" cxnId="{135AC1E6-6708-495F-86F0-10881E988BDD}">
      <dgm:prSet/>
      <dgm:spPr/>
      <dgm:t>
        <a:bodyPr/>
        <a:lstStyle/>
        <a:p>
          <a:endParaRPr lang="ru-RU" sz="1300"/>
        </a:p>
      </dgm:t>
    </dgm:pt>
    <dgm:pt modelId="{14F8C84C-0D4B-40EC-8D36-08EACCE587A9}" type="sibTrans" cxnId="{135AC1E6-6708-495F-86F0-10881E988BDD}">
      <dgm:prSet/>
      <dgm:spPr/>
      <dgm:t>
        <a:bodyPr/>
        <a:lstStyle/>
        <a:p>
          <a:endParaRPr lang="ru-RU" sz="1300"/>
        </a:p>
      </dgm:t>
    </dgm:pt>
    <dgm:pt modelId="{B69D7C17-938B-4AE3-946B-16CC3614586F}">
      <dgm:prSet phldrT="[Текст]" custT="1"/>
      <dgm:spPr/>
      <dgm:t>
        <a:bodyPr/>
        <a:lstStyle/>
        <a:p>
          <a:r>
            <a:rPr lang="ru-RU" sz="1300" dirty="0"/>
            <a:t>Банк в течение 40 мин с момента получения информации </a:t>
          </a:r>
          <a:r>
            <a:rPr lang="ru-RU" sz="1300" u="sng" dirty="0"/>
            <a:t>осуществляет блокирование </a:t>
          </a:r>
          <a:r>
            <a:rPr lang="ru-RU" sz="1300" b="1" dirty="0"/>
            <a:t>при наличии </a:t>
          </a:r>
          <a:r>
            <a:rPr lang="ru-RU" sz="1300" dirty="0"/>
            <a:t>на специальном банковском счете участника незаблокированных денежных средств и </a:t>
          </a:r>
          <a:r>
            <a:rPr lang="ru-RU" sz="1300" u="sng" dirty="0"/>
            <a:t>информирует оператора</a:t>
          </a:r>
          <a:endParaRPr lang="ru-RU" sz="1300" dirty="0"/>
        </a:p>
      </dgm:t>
    </dgm:pt>
    <dgm:pt modelId="{F3F0582C-8649-44D3-B365-94A14F5B3E89}" type="parTrans" cxnId="{F8DEFFD2-5C15-40C7-B0E0-F1119115B7CF}">
      <dgm:prSet/>
      <dgm:spPr/>
      <dgm:t>
        <a:bodyPr/>
        <a:lstStyle/>
        <a:p>
          <a:endParaRPr lang="ru-RU" sz="1300"/>
        </a:p>
      </dgm:t>
    </dgm:pt>
    <dgm:pt modelId="{B3CFB2DF-2826-44EF-9C87-AF47993CDF73}" type="sibTrans" cxnId="{F8DEFFD2-5C15-40C7-B0E0-F1119115B7CF}">
      <dgm:prSet/>
      <dgm:spPr/>
      <dgm:t>
        <a:bodyPr/>
        <a:lstStyle/>
        <a:p>
          <a:endParaRPr lang="ru-RU" sz="1300"/>
        </a:p>
      </dgm:t>
    </dgm:pt>
    <dgm:pt modelId="{69CAD3C6-9323-4572-AC8B-C75BCB016858}">
      <dgm:prSet phldrT="[Текст]" custT="1"/>
      <dgm:spPr/>
      <dgm:t>
        <a:bodyPr/>
        <a:lstStyle/>
        <a:p>
          <a:r>
            <a:rPr lang="ru-RU" sz="1300" dirty="0"/>
            <a:t>Банк информирует  оператора о невозможности блокирования в случае:</a:t>
          </a:r>
        </a:p>
        <a:p>
          <a:r>
            <a:rPr lang="ru-RU" sz="1300" dirty="0"/>
            <a:t>- </a:t>
          </a:r>
          <a:r>
            <a:rPr lang="ru-RU" sz="1300" b="1" dirty="0"/>
            <a:t>отсутствия</a:t>
          </a:r>
          <a:r>
            <a:rPr lang="ru-RU" sz="1300" dirty="0"/>
            <a:t> на спец. счете участника </a:t>
          </a:r>
          <a:r>
            <a:rPr lang="ru-RU" sz="1300" b="1" dirty="0"/>
            <a:t>денежных средств</a:t>
          </a:r>
        </a:p>
      </dgm:t>
    </dgm:pt>
    <dgm:pt modelId="{82C53596-FD7F-4A78-8920-EEC705DFDB10}" type="parTrans" cxnId="{22709CBC-18AA-4234-B253-46D7FCEF6B05}">
      <dgm:prSet/>
      <dgm:spPr/>
      <dgm:t>
        <a:bodyPr/>
        <a:lstStyle/>
        <a:p>
          <a:endParaRPr lang="ru-RU" sz="1300"/>
        </a:p>
      </dgm:t>
    </dgm:pt>
    <dgm:pt modelId="{782B3C29-058A-40D6-A75F-C84734AC65EE}" type="sibTrans" cxnId="{22709CBC-18AA-4234-B253-46D7FCEF6B05}">
      <dgm:prSet/>
      <dgm:spPr/>
      <dgm:t>
        <a:bodyPr/>
        <a:lstStyle/>
        <a:p>
          <a:endParaRPr lang="ru-RU" sz="1300"/>
        </a:p>
      </dgm:t>
    </dgm:pt>
    <dgm:pt modelId="{021A6ACA-B7D9-4F86-838C-721B018D0575}">
      <dgm:prSet phldrT="[Текст]" custT="1"/>
      <dgm:spPr/>
      <dgm:t>
        <a:bodyPr/>
        <a:lstStyle/>
        <a:p>
          <a:r>
            <a:rPr lang="ru-RU" sz="1300" dirty="0"/>
            <a:t>оператор электронной площадки обязан вернуть указанную заявку подавшему ее участнику в течение одного часа с момента окончания срока подачи заявок</a:t>
          </a:r>
        </a:p>
        <a:p>
          <a:endParaRPr lang="ru-RU" sz="1300" dirty="0"/>
        </a:p>
      </dgm:t>
    </dgm:pt>
    <dgm:pt modelId="{7EEB4AAB-144B-4784-A287-CE6C3E04F1FF}" type="parTrans" cxnId="{953D8B68-A7DD-49DB-BD87-68C7406CA725}">
      <dgm:prSet/>
      <dgm:spPr/>
      <dgm:t>
        <a:bodyPr/>
        <a:lstStyle/>
        <a:p>
          <a:endParaRPr lang="ru-RU" sz="1300"/>
        </a:p>
      </dgm:t>
    </dgm:pt>
    <dgm:pt modelId="{0E5EB5B4-5D9C-476E-94E6-147ED2343051}" type="sibTrans" cxnId="{953D8B68-A7DD-49DB-BD87-68C7406CA725}">
      <dgm:prSet/>
      <dgm:spPr/>
      <dgm:t>
        <a:bodyPr/>
        <a:lstStyle/>
        <a:p>
          <a:endParaRPr lang="ru-RU" sz="1300"/>
        </a:p>
      </dgm:t>
    </dgm:pt>
    <dgm:pt modelId="{30B64FCB-49CC-4209-8DDC-D4692EB171E3}" type="pres">
      <dgm:prSet presAssocID="{5A919A93-627F-46C7-B50A-EC68BF34DC81}" presName="Name0" presStyleCnt="0">
        <dgm:presLayoutVars>
          <dgm:dir/>
          <dgm:resizeHandles val="exact"/>
        </dgm:presLayoutVars>
      </dgm:prSet>
      <dgm:spPr/>
    </dgm:pt>
    <dgm:pt modelId="{5205AF28-7CFA-457B-BDC7-12CF8AAB48BA}" type="pres">
      <dgm:prSet presAssocID="{5A919A93-627F-46C7-B50A-EC68BF34DC81}" presName="arrow" presStyleLbl="bgShp" presStyleIdx="0" presStyleCnt="1" custLinFactNeighborY="1869"/>
      <dgm:spPr>
        <a:solidFill>
          <a:schemeClr val="bg1">
            <a:lumMod val="50000"/>
          </a:schemeClr>
        </a:solidFill>
      </dgm:spPr>
    </dgm:pt>
    <dgm:pt modelId="{17C37BA5-109D-4E75-A569-7EAAB98549B4}" type="pres">
      <dgm:prSet presAssocID="{5A919A93-627F-46C7-B50A-EC68BF34DC81}" presName="points" presStyleCnt="0"/>
      <dgm:spPr/>
    </dgm:pt>
    <dgm:pt modelId="{2F38DCFB-EB57-49AB-B740-C1156A013731}" type="pres">
      <dgm:prSet presAssocID="{27A2399C-AA7A-4C8D-BEDD-F46F6E8971B9}" presName="compositeA" presStyleCnt="0"/>
      <dgm:spPr/>
    </dgm:pt>
    <dgm:pt modelId="{28095EF1-23C1-47F0-8D64-34F6A033B4AE}" type="pres">
      <dgm:prSet presAssocID="{27A2399C-AA7A-4C8D-BEDD-F46F6E8971B9}" presName="textA" presStyleLbl="revTx" presStyleIdx="0" presStyleCnt="4" custScaleX="365560" custScaleY="114018" custLinFactNeighborX="2237" custLinFactNeighborY="4835">
        <dgm:presLayoutVars>
          <dgm:bulletEnabled val="1"/>
        </dgm:presLayoutVars>
      </dgm:prSet>
      <dgm:spPr/>
    </dgm:pt>
    <dgm:pt modelId="{AF3E23BA-CC31-4414-B96E-E533101BDB1C}" type="pres">
      <dgm:prSet presAssocID="{27A2399C-AA7A-4C8D-BEDD-F46F6E8971B9}" presName="circleA" presStyleLbl="node1" presStyleIdx="0" presStyleCnt="4" custLinFactNeighborX="-11215" custLinFactNeighborY="-14953"/>
      <dgm:spPr>
        <a:solidFill>
          <a:schemeClr val="tx2">
            <a:lumMod val="50000"/>
          </a:schemeClr>
        </a:solidFill>
      </dgm:spPr>
    </dgm:pt>
    <dgm:pt modelId="{A3B1B657-0256-409B-80CE-E27D36F3B4A0}" type="pres">
      <dgm:prSet presAssocID="{27A2399C-AA7A-4C8D-BEDD-F46F6E8971B9}" presName="spaceA" presStyleCnt="0"/>
      <dgm:spPr/>
    </dgm:pt>
    <dgm:pt modelId="{52B65528-3C87-4165-BCEC-F8749ECA234F}" type="pres">
      <dgm:prSet presAssocID="{14F8C84C-0D4B-40EC-8D36-08EACCE587A9}" presName="space" presStyleCnt="0"/>
      <dgm:spPr/>
    </dgm:pt>
    <dgm:pt modelId="{0242E09D-E2B8-4645-A83B-669B6766F6F7}" type="pres">
      <dgm:prSet presAssocID="{B69D7C17-938B-4AE3-946B-16CC3614586F}" presName="compositeB" presStyleCnt="0"/>
      <dgm:spPr/>
    </dgm:pt>
    <dgm:pt modelId="{9AE07F56-0FFE-43AD-91D6-32038534D754}" type="pres">
      <dgm:prSet presAssocID="{B69D7C17-938B-4AE3-946B-16CC3614586F}" presName="textB" presStyleLbl="revTx" presStyleIdx="1" presStyleCnt="4" custScaleX="399861" custScaleY="104043" custLinFactNeighborX="-4710" custLinFactNeighborY="8624">
        <dgm:presLayoutVars>
          <dgm:bulletEnabled val="1"/>
        </dgm:presLayoutVars>
      </dgm:prSet>
      <dgm:spPr/>
    </dgm:pt>
    <dgm:pt modelId="{CDB104BC-1E57-4E3C-B2AA-E6B157C50AB3}" type="pres">
      <dgm:prSet presAssocID="{B69D7C17-938B-4AE3-946B-16CC3614586F}" presName="circleB" presStyleLbl="node1" presStyleIdx="1" presStyleCnt="4"/>
      <dgm:spPr>
        <a:solidFill>
          <a:schemeClr val="accent1">
            <a:lumMod val="75000"/>
          </a:schemeClr>
        </a:solidFill>
      </dgm:spPr>
    </dgm:pt>
    <dgm:pt modelId="{CE43B103-DFDA-4815-AE7B-56361036F57A}" type="pres">
      <dgm:prSet presAssocID="{B69D7C17-938B-4AE3-946B-16CC3614586F}" presName="spaceB" presStyleCnt="0"/>
      <dgm:spPr/>
    </dgm:pt>
    <dgm:pt modelId="{48D27E01-0A94-4AA1-B677-E434BB366848}" type="pres">
      <dgm:prSet presAssocID="{B3CFB2DF-2826-44EF-9C87-AF47993CDF73}" presName="space" presStyleCnt="0"/>
      <dgm:spPr/>
    </dgm:pt>
    <dgm:pt modelId="{CF11DB6E-7B6A-4959-A302-0DD6062DCC2F}" type="pres">
      <dgm:prSet presAssocID="{69CAD3C6-9323-4572-AC8B-C75BCB016858}" presName="compositeA" presStyleCnt="0"/>
      <dgm:spPr/>
    </dgm:pt>
    <dgm:pt modelId="{97D05922-FB5B-4318-840E-B0D9B098C7C0}" type="pres">
      <dgm:prSet presAssocID="{69CAD3C6-9323-4572-AC8B-C75BCB016858}" presName="textA" presStyleLbl="revTx" presStyleIdx="2" presStyleCnt="4" custScaleX="304216" custScaleY="103083">
        <dgm:presLayoutVars>
          <dgm:bulletEnabled val="1"/>
        </dgm:presLayoutVars>
      </dgm:prSet>
      <dgm:spPr/>
    </dgm:pt>
    <dgm:pt modelId="{8DDE36BD-9E03-4D59-AB3A-7F50FB0434AD}" type="pres">
      <dgm:prSet presAssocID="{69CAD3C6-9323-4572-AC8B-C75BCB016858}" presName="circleA" presStyleLbl="node1" presStyleIdx="2" presStyleCnt="4" custLinFactNeighborX="14317" custLinFactNeighborY="-1470"/>
      <dgm:spPr>
        <a:solidFill>
          <a:schemeClr val="tx2">
            <a:lumMod val="60000"/>
            <a:lumOff val="40000"/>
          </a:schemeClr>
        </a:solidFill>
      </dgm:spPr>
    </dgm:pt>
    <dgm:pt modelId="{CD41087C-E86D-4BDF-B1A2-276D873D324F}" type="pres">
      <dgm:prSet presAssocID="{69CAD3C6-9323-4572-AC8B-C75BCB016858}" presName="spaceA" presStyleCnt="0"/>
      <dgm:spPr/>
    </dgm:pt>
    <dgm:pt modelId="{5FDEB9C9-0C7C-422E-B192-AE41257562EB}" type="pres">
      <dgm:prSet presAssocID="{782B3C29-058A-40D6-A75F-C84734AC65EE}" presName="space" presStyleCnt="0"/>
      <dgm:spPr/>
    </dgm:pt>
    <dgm:pt modelId="{5F5CB234-728A-4517-8CDD-E56035891D98}" type="pres">
      <dgm:prSet presAssocID="{021A6ACA-B7D9-4F86-838C-721B018D0575}" presName="compositeB" presStyleCnt="0"/>
      <dgm:spPr/>
    </dgm:pt>
    <dgm:pt modelId="{1068564D-6291-40B2-8EA2-AB087670CA46}" type="pres">
      <dgm:prSet presAssocID="{021A6ACA-B7D9-4F86-838C-721B018D0575}" presName="textB" presStyleLbl="revTx" presStyleIdx="3" presStyleCnt="4" custScaleX="347327" custScaleY="92121" custLinFactNeighborX="2438" custLinFactNeighborY="-2683">
        <dgm:presLayoutVars>
          <dgm:bulletEnabled val="1"/>
        </dgm:presLayoutVars>
      </dgm:prSet>
      <dgm:spPr/>
    </dgm:pt>
    <dgm:pt modelId="{FE8FA4A7-0182-451F-9E18-9FE1F52B89F0}" type="pres">
      <dgm:prSet presAssocID="{021A6ACA-B7D9-4F86-838C-721B018D0575}" presName="circleB" presStyleLbl="node1" presStyleIdx="3" presStyleCnt="4"/>
      <dgm:spPr>
        <a:solidFill>
          <a:schemeClr val="tx2">
            <a:lumMod val="40000"/>
            <a:lumOff val="60000"/>
          </a:schemeClr>
        </a:solidFill>
      </dgm:spPr>
    </dgm:pt>
    <dgm:pt modelId="{89442782-E836-494E-A00A-C00B1505D2C6}" type="pres">
      <dgm:prSet presAssocID="{021A6ACA-B7D9-4F86-838C-721B018D0575}" presName="spaceB" presStyleCnt="0"/>
      <dgm:spPr/>
    </dgm:pt>
  </dgm:ptLst>
  <dgm:cxnLst>
    <dgm:cxn modelId="{26BF2918-A741-4356-AF58-EA4F4AF17A72}" type="presOf" srcId="{5A919A93-627F-46C7-B50A-EC68BF34DC81}" destId="{30B64FCB-49CC-4209-8DDC-D4692EB171E3}" srcOrd="0" destOrd="0" presId="urn:microsoft.com/office/officeart/2005/8/layout/hProcess11"/>
    <dgm:cxn modelId="{3F124665-5A10-44A5-8E0A-F10BFA37CC59}" type="presOf" srcId="{69CAD3C6-9323-4572-AC8B-C75BCB016858}" destId="{97D05922-FB5B-4318-840E-B0D9B098C7C0}" srcOrd="0" destOrd="0" presId="urn:microsoft.com/office/officeart/2005/8/layout/hProcess11"/>
    <dgm:cxn modelId="{953D8B68-A7DD-49DB-BD87-68C7406CA725}" srcId="{5A919A93-627F-46C7-B50A-EC68BF34DC81}" destId="{021A6ACA-B7D9-4F86-838C-721B018D0575}" srcOrd="3" destOrd="0" parTransId="{7EEB4AAB-144B-4784-A287-CE6C3E04F1FF}" sibTransId="{0E5EB5B4-5D9C-476E-94E6-147ED2343051}"/>
    <dgm:cxn modelId="{16D59A54-8961-40A9-BEBA-D6CEEBAF7EEB}" type="presOf" srcId="{021A6ACA-B7D9-4F86-838C-721B018D0575}" destId="{1068564D-6291-40B2-8EA2-AB087670CA46}" srcOrd="0" destOrd="0" presId="urn:microsoft.com/office/officeart/2005/8/layout/hProcess11"/>
    <dgm:cxn modelId="{E722AAB5-A615-4E76-94AE-4F60AC683175}" type="presOf" srcId="{B69D7C17-938B-4AE3-946B-16CC3614586F}" destId="{9AE07F56-0FFE-43AD-91D6-32038534D754}" srcOrd="0" destOrd="0" presId="urn:microsoft.com/office/officeart/2005/8/layout/hProcess11"/>
    <dgm:cxn modelId="{22709CBC-18AA-4234-B253-46D7FCEF6B05}" srcId="{5A919A93-627F-46C7-B50A-EC68BF34DC81}" destId="{69CAD3C6-9323-4572-AC8B-C75BCB016858}" srcOrd="2" destOrd="0" parTransId="{82C53596-FD7F-4A78-8920-EEC705DFDB10}" sibTransId="{782B3C29-058A-40D6-A75F-C84734AC65EE}"/>
    <dgm:cxn modelId="{F8DEFFD2-5C15-40C7-B0E0-F1119115B7CF}" srcId="{5A919A93-627F-46C7-B50A-EC68BF34DC81}" destId="{B69D7C17-938B-4AE3-946B-16CC3614586F}" srcOrd="1" destOrd="0" parTransId="{F3F0582C-8649-44D3-B365-94A14F5B3E89}" sibTransId="{B3CFB2DF-2826-44EF-9C87-AF47993CDF73}"/>
    <dgm:cxn modelId="{155A8BD6-BE0C-4F47-BE98-1B0CAB82806A}" type="presOf" srcId="{27A2399C-AA7A-4C8D-BEDD-F46F6E8971B9}" destId="{28095EF1-23C1-47F0-8D64-34F6A033B4AE}" srcOrd="0" destOrd="0" presId="urn:microsoft.com/office/officeart/2005/8/layout/hProcess11"/>
    <dgm:cxn modelId="{135AC1E6-6708-495F-86F0-10881E988BDD}" srcId="{5A919A93-627F-46C7-B50A-EC68BF34DC81}" destId="{27A2399C-AA7A-4C8D-BEDD-F46F6E8971B9}" srcOrd="0" destOrd="0" parTransId="{AD254BCD-5AB2-49BB-8455-6FAF4CD03E02}" sibTransId="{14F8C84C-0D4B-40EC-8D36-08EACCE587A9}"/>
    <dgm:cxn modelId="{888BB138-89CE-44D0-983E-E21119F898C2}" type="presParOf" srcId="{30B64FCB-49CC-4209-8DDC-D4692EB171E3}" destId="{5205AF28-7CFA-457B-BDC7-12CF8AAB48BA}" srcOrd="0" destOrd="0" presId="urn:microsoft.com/office/officeart/2005/8/layout/hProcess11"/>
    <dgm:cxn modelId="{14FF107F-854A-4C53-9461-C81DEF66D5FA}" type="presParOf" srcId="{30B64FCB-49CC-4209-8DDC-D4692EB171E3}" destId="{17C37BA5-109D-4E75-A569-7EAAB98549B4}" srcOrd="1" destOrd="0" presId="urn:microsoft.com/office/officeart/2005/8/layout/hProcess11"/>
    <dgm:cxn modelId="{A6CB9B03-E983-4681-A404-5F4AD2BBABC1}" type="presParOf" srcId="{17C37BA5-109D-4E75-A569-7EAAB98549B4}" destId="{2F38DCFB-EB57-49AB-B740-C1156A013731}" srcOrd="0" destOrd="0" presId="urn:microsoft.com/office/officeart/2005/8/layout/hProcess11"/>
    <dgm:cxn modelId="{AE2A5E76-6AB7-429C-89CF-1F576B0C7E5D}" type="presParOf" srcId="{2F38DCFB-EB57-49AB-B740-C1156A013731}" destId="{28095EF1-23C1-47F0-8D64-34F6A033B4AE}" srcOrd="0" destOrd="0" presId="urn:microsoft.com/office/officeart/2005/8/layout/hProcess11"/>
    <dgm:cxn modelId="{891AC5FC-411C-4ACC-8454-92E731CF2A1B}" type="presParOf" srcId="{2F38DCFB-EB57-49AB-B740-C1156A013731}" destId="{AF3E23BA-CC31-4414-B96E-E533101BDB1C}" srcOrd="1" destOrd="0" presId="urn:microsoft.com/office/officeart/2005/8/layout/hProcess11"/>
    <dgm:cxn modelId="{8E847C71-78F4-4D77-90F8-98775697503E}" type="presParOf" srcId="{2F38DCFB-EB57-49AB-B740-C1156A013731}" destId="{A3B1B657-0256-409B-80CE-E27D36F3B4A0}" srcOrd="2" destOrd="0" presId="urn:microsoft.com/office/officeart/2005/8/layout/hProcess11"/>
    <dgm:cxn modelId="{4C37EB0F-0C33-41D7-8726-65D0965C3A50}" type="presParOf" srcId="{17C37BA5-109D-4E75-A569-7EAAB98549B4}" destId="{52B65528-3C87-4165-BCEC-F8749ECA234F}" srcOrd="1" destOrd="0" presId="urn:microsoft.com/office/officeart/2005/8/layout/hProcess11"/>
    <dgm:cxn modelId="{C4B2ACAA-271C-4370-84E4-3D69884075E9}" type="presParOf" srcId="{17C37BA5-109D-4E75-A569-7EAAB98549B4}" destId="{0242E09D-E2B8-4645-A83B-669B6766F6F7}" srcOrd="2" destOrd="0" presId="urn:microsoft.com/office/officeart/2005/8/layout/hProcess11"/>
    <dgm:cxn modelId="{B593ECA9-DF35-42B1-977C-4FEC9DD9F193}" type="presParOf" srcId="{0242E09D-E2B8-4645-A83B-669B6766F6F7}" destId="{9AE07F56-0FFE-43AD-91D6-32038534D754}" srcOrd="0" destOrd="0" presId="urn:microsoft.com/office/officeart/2005/8/layout/hProcess11"/>
    <dgm:cxn modelId="{58FAA736-BA61-4DB6-A496-53F2B56577F9}" type="presParOf" srcId="{0242E09D-E2B8-4645-A83B-669B6766F6F7}" destId="{CDB104BC-1E57-4E3C-B2AA-E6B157C50AB3}" srcOrd="1" destOrd="0" presId="urn:microsoft.com/office/officeart/2005/8/layout/hProcess11"/>
    <dgm:cxn modelId="{6950A468-5B99-4350-8462-08572E2E2D26}" type="presParOf" srcId="{0242E09D-E2B8-4645-A83B-669B6766F6F7}" destId="{CE43B103-DFDA-4815-AE7B-56361036F57A}" srcOrd="2" destOrd="0" presId="urn:microsoft.com/office/officeart/2005/8/layout/hProcess11"/>
    <dgm:cxn modelId="{FA051EC6-2DA3-44CB-9055-C903F17307E2}" type="presParOf" srcId="{17C37BA5-109D-4E75-A569-7EAAB98549B4}" destId="{48D27E01-0A94-4AA1-B677-E434BB366848}" srcOrd="3" destOrd="0" presId="urn:microsoft.com/office/officeart/2005/8/layout/hProcess11"/>
    <dgm:cxn modelId="{ADFC76DF-B162-42F8-9F4F-0B4A2B844993}" type="presParOf" srcId="{17C37BA5-109D-4E75-A569-7EAAB98549B4}" destId="{CF11DB6E-7B6A-4959-A302-0DD6062DCC2F}" srcOrd="4" destOrd="0" presId="urn:microsoft.com/office/officeart/2005/8/layout/hProcess11"/>
    <dgm:cxn modelId="{DD288864-3A02-4827-8DC3-5952341CEC6C}" type="presParOf" srcId="{CF11DB6E-7B6A-4959-A302-0DD6062DCC2F}" destId="{97D05922-FB5B-4318-840E-B0D9B098C7C0}" srcOrd="0" destOrd="0" presId="urn:microsoft.com/office/officeart/2005/8/layout/hProcess11"/>
    <dgm:cxn modelId="{B601B0E3-9ACF-4882-84B5-F54A5424066F}" type="presParOf" srcId="{CF11DB6E-7B6A-4959-A302-0DD6062DCC2F}" destId="{8DDE36BD-9E03-4D59-AB3A-7F50FB0434AD}" srcOrd="1" destOrd="0" presId="urn:microsoft.com/office/officeart/2005/8/layout/hProcess11"/>
    <dgm:cxn modelId="{86D35A27-FD7D-41B4-B0BF-CEBA2870AAD3}" type="presParOf" srcId="{CF11DB6E-7B6A-4959-A302-0DD6062DCC2F}" destId="{CD41087C-E86D-4BDF-B1A2-276D873D324F}" srcOrd="2" destOrd="0" presId="urn:microsoft.com/office/officeart/2005/8/layout/hProcess11"/>
    <dgm:cxn modelId="{6C8F7B4E-26C0-4949-AB81-4D04B8F3A30B}" type="presParOf" srcId="{17C37BA5-109D-4E75-A569-7EAAB98549B4}" destId="{5FDEB9C9-0C7C-422E-B192-AE41257562EB}" srcOrd="5" destOrd="0" presId="urn:microsoft.com/office/officeart/2005/8/layout/hProcess11"/>
    <dgm:cxn modelId="{38D1F9AA-0F67-4026-A988-03633963F3E9}" type="presParOf" srcId="{17C37BA5-109D-4E75-A569-7EAAB98549B4}" destId="{5F5CB234-728A-4517-8CDD-E56035891D98}" srcOrd="6" destOrd="0" presId="urn:microsoft.com/office/officeart/2005/8/layout/hProcess11"/>
    <dgm:cxn modelId="{B60C7877-9506-4668-A733-7A8FAE59EAE1}" type="presParOf" srcId="{5F5CB234-728A-4517-8CDD-E56035891D98}" destId="{1068564D-6291-40B2-8EA2-AB087670CA46}" srcOrd="0" destOrd="0" presId="urn:microsoft.com/office/officeart/2005/8/layout/hProcess11"/>
    <dgm:cxn modelId="{D28E62DA-AAE3-4B86-BB41-B037746D2A13}" type="presParOf" srcId="{5F5CB234-728A-4517-8CDD-E56035891D98}" destId="{FE8FA4A7-0182-451F-9E18-9FE1F52B89F0}" srcOrd="1" destOrd="0" presId="urn:microsoft.com/office/officeart/2005/8/layout/hProcess11"/>
    <dgm:cxn modelId="{2B6CF9E6-99E3-4AC5-A052-C48F4B6B753B}" type="presParOf" srcId="{5F5CB234-728A-4517-8CDD-E56035891D98}" destId="{89442782-E836-494E-A00A-C00B1505D2C6}"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919A93-627F-46C7-B50A-EC68BF34DC81}" type="doc">
      <dgm:prSet loTypeId="urn:microsoft.com/office/officeart/2005/8/layout/hProcess11" loCatId="process" qsTypeId="urn:microsoft.com/office/officeart/2005/8/quickstyle/simple1" qsCatId="simple" csTypeId="urn:microsoft.com/office/officeart/2005/8/colors/colorful2" csCatId="colorful" phldr="1"/>
      <dgm:spPr/>
      <dgm:t>
        <a:bodyPr/>
        <a:lstStyle/>
        <a:p>
          <a:endParaRPr lang="ru-RU"/>
        </a:p>
      </dgm:t>
    </dgm:pt>
    <dgm:pt modelId="{27A2399C-AA7A-4C8D-BEDD-F46F6E8971B9}">
      <dgm:prSet phldrT="[Текст]" custT="1"/>
      <dgm:spPr/>
      <dgm:t>
        <a:bodyPr/>
        <a:lstStyle/>
        <a:p>
          <a:r>
            <a:rPr lang="ru-RU" sz="1300" b="1" kern="1200" dirty="0">
              <a:solidFill>
                <a:schemeClr val="accent1"/>
              </a:solidFill>
            </a:rPr>
            <a:t>оператор электронной площадки </a:t>
          </a:r>
          <a:r>
            <a:rPr lang="ru-RU" sz="1300" b="1" kern="1200" dirty="0"/>
            <a:t>посредством взаимодействия с реестром независимых гарантий</a:t>
          </a:r>
          <a:r>
            <a:rPr lang="ru-RU" sz="1300" kern="1200" dirty="0"/>
            <a:t>, размещенным в ЕИС</a:t>
          </a:r>
          <a:r>
            <a:rPr lang="ru-RU" sz="1300" kern="1200" dirty="0">
              <a:solidFill>
                <a:prstClr val="black">
                  <a:hueOff val="0"/>
                  <a:satOff val="0"/>
                  <a:lumOff val="0"/>
                  <a:alphaOff val="0"/>
                </a:prstClr>
              </a:solidFill>
              <a:latin typeface="+mn-lt"/>
              <a:ea typeface="+mn-ea"/>
              <a:cs typeface="+mn-cs"/>
            </a:rPr>
            <a:t> не позднее одного часа с момента получения заявки на участие в закупке проверяет </a:t>
          </a:r>
          <a:r>
            <a:rPr lang="ru-RU" sz="1300" kern="1200" dirty="0"/>
            <a:t> в единой</a:t>
          </a:r>
          <a:endParaRPr lang="ru-RU" sz="1300" kern="1200" dirty="0">
            <a:solidFill>
              <a:prstClr val="black">
                <a:hueOff val="0"/>
                <a:satOff val="0"/>
                <a:lumOff val="0"/>
                <a:alphaOff val="0"/>
              </a:prstClr>
            </a:solidFill>
            <a:latin typeface="Calibri"/>
            <a:ea typeface="+mn-ea"/>
            <a:cs typeface="+mn-cs"/>
          </a:endParaRPr>
        </a:p>
      </dgm:t>
    </dgm:pt>
    <dgm:pt modelId="{AD254BCD-5AB2-49BB-8455-6FAF4CD03E02}" type="parTrans" cxnId="{135AC1E6-6708-495F-86F0-10881E988BDD}">
      <dgm:prSet/>
      <dgm:spPr/>
      <dgm:t>
        <a:bodyPr/>
        <a:lstStyle/>
        <a:p>
          <a:endParaRPr lang="ru-RU" sz="1300"/>
        </a:p>
      </dgm:t>
    </dgm:pt>
    <dgm:pt modelId="{14F8C84C-0D4B-40EC-8D36-08EACCE587A9}" type="sibTrans" cxnId="{135AC1E6-6708-495F-86F0-10881E988BDD}">
      <dgm:prSet/>
      <dgm:spPr/>
      <dgm:t>
        <a:bodyPr/>
        <a:lstStyle/>
        <a:p>
          <a:endParaRPr lang="ru-RU" sz="1300"/>
        </a:p>
      </dgm:t>
    </dgm:pt>
    <dgm:pt modelId="{B69D7C17-938B-4AE3-946B-16CC3614586F}">
      <dgm:prSet phldrT="[Текст]" custT="1"/>
      <dgm:spPr/>
      <dgm:t>
        <a:bodyPr/>
        <a:lstStyle/>
        <a:p>
          <a:r>
            <a:rPr lang="ru-RU" sz="1300" dirty="0"/>
            <a:t>наличие номера реестровой записи в таком реестре</a:t>
          </a:r>
        </a:p>
      </dgm:t>
    </dgm:pt>
    <dgm:pt modelId="{F3F0582C-8649-44D3-B365-94A14F5B3E89}" type="parTrans" cxnId="{F8DEFFD2-5C15-40C7-B0E0-F1119115B7CF}">
      <dgm:prSet/>
      <dgm:spPr/>
      <dgm:t>
        <a:bodyPr/>
        <a:lstStyle/>
        <a:p>
          <a:endParaRPr lang="ru-RU" sz="1300"/>
        </a:p>
      </dgm:t>
    </dgm:pt>
    <dgm:pt modelId="{B3CFB2DF-2826-44EF-9C87-AF47993CDF73}" type="sibTrans" cxnId="{F8DEFFD2-5C15-40C7-B0E0-F1119115B7CF}">
      <dgm:prSet/>
      <dgm:spPr/>
      <dgm:t>
        <a:bodyPr/>
        <a:lstStyle/>
        <a:p>
          <a:endParaRPr lang="ru-RU" sz="1300"/>
        </a:p>
      </dgm:t>
    </dgm:pt>
    <dgm:pt modelId="{69CAD3C6-9323-4572-AC8B-C75BCB016858}">
      <dgm:prSet phldrT="[Текст]" custT="1"/>
      <dgm:spPr/>
      <dgm:t>
        <a:bodyPr/>
        <a:lstStyle/>
        <a:p>
          <a:r>
            <a:rPr lang="ru-RU" sz="1300" dirty="0"/>
            <a:t>сумму независимой гарантии</a:t>
          </a:r>
          <a:endParaRPr lang="ru-RU" sz="1300" b="1" dirty="0"/>
        </a:p>
      </dgm:t>
    </dgm:pt>
    <dgm:pt modelId="{82C53596-FD7F-4A78-8920-EEC705DFDB10}" type="parTrans" cxnId="{22709CBC-18AA-4234-B253-46D7FCEF6B05}">
      <dgm:prSet/>
      <dgm:spPr/>
      <dgm:t>
        <a:bodyPr/>
        <a:lstStyle/>
        <a:p>
          <a:endParaRPr lang="ru-RU" sz="1300"/>
        </a:p>
      </dgm:t>
    </dgm:pt>
    <dgm:pt modelId="{782B3C29-058A-40D6-A75F-C84734AC65EE}" type="sibTrans" cxnId="{22709CBC-18AA-4234-B253-46D7FCEF6B05}">
      <dgm:prSet/>
      <dgm:spPr/>
      <dgm:t>
        <a:bodyPr/>
        <a:lstStyle/>
        <a:p>
          <a:endParaRPr lang="ru-RU" sz="1300"/>
        </a:p>
      </dgm:t>
    </dgm:pt>
    <dgm:pt modelId="{021A6ACA-B7D9-4F86-838C-721B018D0575}">
      <dgm:prSet phldrT="[Текст]" custT="1"/>
      <dgm:spPr/>
      <dgm:t>
        <a:bodyPr/>
        <a:lstStyle/>
        <a:p>
          <a:r>
            <a:rPr lang="ru-RU" sz="1300" dirty="0"/>
            <a:t>соответствие идентификационного кода закупки</a:t>
          </a:r>
        </a:p>
      </dgm:t>
    </dgm:pt>
    <dgm:pt modelId="{7EEB4AAB-144B-4784-A287-CE6C3E04F1FF}" type="parTrans" cxnId="{953D8B68-A7DD-49DB-BD87-68C7406CA725}">
      <dgm:prSet/>
      <dgm:spPr/>
      <dgm:t>
        <a:bodyPr/>
        <a:lstStyle/>
        <a:p>
          <a:endParaRPr lang="ru-RU" sz="1300"/>
        </a:p>
      </dgm:t>
    </dgm:pt>
    <dgm:pt modelId="{0E5EB5B4-5D9C-476E-94E6-147ED2343051}" type="sibTrans" cxnId="{953D8B68-A7DD-49DB-BD87-68C7406CA725}">
      <dgm:prSet/>
      <dgm:spPr/>
      <dgm:t>
        <a:bodyPr/>
        <a:lstStyle/>
        <a:p>
          <a:endParaRPr lang="ru-RU" sz="1300"/>
        </a:p>
      </dgm:t>
    </dgm:pt>
    <dgm:pt modelId="{30B64FCB-49CC-4209-8DDC-D4692EB171E3}" type="pres">
      <dgm:prSet presAssocID="{5A919A93-627F-46C7-B50A-EC68BF34DC81}" presName="Name0" presStyleCnt="0">
        <dgm:presLayoutVars>
          <dgm:dir/>
          <dgm:resizeHandles val="exact"/>
        </dgm:presLayoutVars>
      </dgm:prSet>
      <dgm:spPr/>
    </dgm:pt>
    <dgm:pt modelId="{5205AF28-7CFA-457B-BDC7-12CF8AAB48BA}" type="pres">
      <dgm:prSet presAssocID="{5A919A93-627F-46C7-B50A-EC68BF34DC81}" presName="arrow" presStyleLbl="bgShp" presStyleIdx="0" presStyleCnt="1" custLinFactNeighborY="1869"/>
      <dgm:spPr>
        <a:solidFill>
          <a:schemeClr val="bg1">
            <a:lumMod val="50000"/>
          </a:schemeClr>
        </a:solidFill>
      </dgm:spPr>
    </dgm:pt>
    <dgm:pt modelId="{17C37BA5-109D-4E75-A569-7EAAB98549B4}" type="pres">
      <dgm:prSet presAssocID="{5A919A93-627F-46C7-B50A-EC68BF34DC81}" presName="points" presStyleCnt="0"/>
      <dgm:spPr/>
    </dgm:pt>
    <dgm:pt modelId="{2F38DCFB-EB57-49AB-B740-C1156A013731}" type="pres">
      <dgm:prSet presAssocID="{27A2399C-AA7A-4C8D-BEDD-F46F6E8971B9}" presName="compositeA" presStyleCnt="0"/>
      <dgm:spPr/>
    </dgm:pt>
    <dgm:pt modelId="{28095EF1-23C1-47F0-8D64-34F6A033B4AE}" type="pres">
      <dgm:prSet presAssocID="{27A2399C-AA7A-4C8D-BEDD-F46F6E8971B9}" presName="textA" presStyleLbl="revTx" presStyleIdx="0" presStyleCnt="4" custScaleX="584091" custScaleY="79572" custLinFactNeighborX="-1366" custLinFactNeighborY="6990">
        <dgm:presLayoutVars>
          <dgm:bulletEnabled val="1"/>
        </dgm:presLayoutVars>
      </dgm:prSet>
      <dgm:spPr/>
    </dgm:pt>
    <dgm:pt modelId="{AF3E23BA-CC31-4414-B96E-E533101BDB1C}" type="pres">
      <dgm:prSet presAssocID="{27A2399C-AA7A-4C8D-BEDD-F46F6E8971B9}" presName="circleA" presStyleLbl="node1" presStyleIdx="0" presStyleCnt="4" custLinFactNeighborX="-17298" custLinFactNeighborY="22041"/>
      <dgm:spPr>
        <a:solidFill>
          <a:schemeClr val="tx2">
            <a:lumMod val="50000"/>
          </a:schemeClr>
        </a:solidFill>
      </dgm:spPr>
    </dgm:pt>
    <dgm:pt modelId="{A3B1B657-0256-409B-80CE-E27D36F3B4A0}" type="pres">
      <dgm:prSet presAssocID="{27A2399C-AA7A-4C8D-BEDD-F46F6E8971B9}" presName="spaceA" presStyleCnt="0"/>
      <dgm:spPr/>
    </dgm:pt>
    <dgm:pt modelId="{52B65528-3C87-4165-BCEC-F8749ECA234F}" type="pres">
      <dgm:prSet presAssocID="{14F8C84C-0D4B-40EC-8D36-08EACCE587A9}" presName="space" presStyleCnt="0"/>
      <dgm:spPr/>
    </dgm:pt>
    <dgm:pt modelId="{0242E09D-E2B8-4645-A83B-669B6766F6F7}" type="pres">
      <dgm:prSet presAssocID="{B69D7C17-938B-4AE3-946B-16CC3614586F}" presName="compositeB" presStyleCnt="0"/>
      <dgm:spPr/>
    </dgm:pt>
    <dgm:pt modelId="{9AE07F56-0FFE-43AD-91D6-32038534D754}" type="pres">
      <dgm:prSet presAssocID="{B69D7C17-938B-4AE3-946B-16CC3614586F}" presName="textB" presStyleLbl="revTx" presStyleIdx="1" presStyleCnt="4" custScaleX="399861" custScaleY="67333" custLinFactNeighborX="-42938" custLinFactNeighborY="-9178">
        <dgm:presLayoutVars>
          <dgm:bulletEnabled val="1"/>
        </dgm:presLayoutVars>
      </dgm:prSet>
      <dgm:spPr/>
    </dgm:pt>
    <dgm:pt modelId="{CDB104BC-1E57-4E3C-B2AA-E6B157C50AB3}" type="pres">
      <dgm:prSet presAssocID="{B69D7C17-938B-4AE3-946B-16CC3614586F}" presName="circleB" presStyleLbl="node1" presStyleIdx="1" presStyleCnt="4" custLinFactNeighborX="-69517" custLinFactNeighborY="-31054"/>
      <dgm:spPr>
        <a:solidFill>
          <a:schemeClr val="accent1">
            <a:lumMod val="75000"/>
          </a:schemeClr>
        </a:solidFill>
      </dgm:spPr>
    </dgm:pt>
    <dgm:pt modelId="{CE43B103-DFDA-4815-AE7B-56361036F57A}" type="pres">
      <dgm:prSet presAssocID="{B69D7C17-938B-4AE3-946B-16CC3614586F}" presName="spaceB" presStyleCnt="0"/>
      <dgm:spPr/>
    </dgm:pt>
    <dgm:pt modelId="{48D27E01-0A94-4AA1-B677-E434BB366848}" type="pres">
      <dgm:prSet presAssocID="{B3CFB2DF-2826-44EF-9C87-AF47993CDF73}" presName="space" presStyleCnt="0"/>
      <dgm:spPr/>
    </dgm:pt>
    <dgm:pt modelId="{CF11DB6E-7B6A-4959-A302-0DD6062DCC2F}" type="pres">
      <dgm:prSet presAssocID="{69CAD3C6-9323-4572-AC8B-C75BCB016858}" presName="compositeA" presStyleCnt="0"/>
      <dgm:spPr/>
    </dgm:pt>
    <dgm:pt modelId="{97D05922-FB5B-4318-840E-B0D9B098C7C0}" type="pres">
      <dgm:prSet presAssocID="{69CAD3C6-9323-4572-AC8B-C75BCB016858}" presName="textA" presStyleLbl="revTx" presStyleIdx="2" presStyleCnt="4" custScaleX="304216" custScaleY="77348">
        <dgm:presLayoutVars>
          <dgm:bulletEnabled val="1"/>
        </dgm:presLayoutVars>
      </dgm:prSet>
      <dgm:spPr/>
    </dgm:pt>
    <dgm:pt modelId="{8DDE36BD-9E03-4D59-AB3A-7F50FB0434AD}" type="pres">
      <dgm:prSet presAssocID="{69CAD3C6-9323-4572-AC8B-C75BCB016858}" presName="circleA" presStyleLbl="node1" presStyleIdx="2" presStyleCnt="4" custLinFactNeighborX="-23571" custLinFactNeighborY="24265"/>
      <dgm:spPr>
        <a:solidFill>
          <a:schemeClr val="tx2">
            <a:lumMod val="60000"/>
            <a:lumOff val="40000"/>
          </a:schemeClr>
        </a:solidFill>
      </dgm:spPr>
    </dgm:pt>
    <dgm:pt modelId="{CD41087C-E86D-4BDF-B1A2-276D873D324F}" type="pres">
      <dgm:prSet presAssocID="{69CAD3C6-9323-4572-AC8B-C75BCB016858}" presName="spaceA" presStyleCnt="0"/>
      <dgm:spPr/>
    </dgm:pt>
    <dgm:pt modelId="{5FDEB9C9-0C7C-422E-B192-AE41257562EB}" type="pres">
      <dgm:prSet presAssocID="{782B3C29-058A-40D6-A75F-C84734AC65EE}" presName="space" presStyleCnt="0"/>
      <dgm:spPr/>
    </dgm:pt>
    <dgm:pt modelId="{5F5CB234-728A-4517-8CDD-E56035891D98}" type="pres">
      <dgm:prSet presAssocID="{021A6ACA-B7D9-4F86-838C-721B018D0575}" presName="compositeB" presStyleCnt="0"/>
      <dgm:spPr/>
    </dgm:pt>
    <dgm:pt modelId="{1068564D-6291-40B2-8EA2-AB087670CA46}" type="pres">
      <dgm:prSet presAssocID="{021A6ACA-B7D9-4F86-838C-721B018D0575}" presName="textB" presStyleLbl="revTx" presStyleIdx="3" presStyleCnt="4" custScaleX="347327" custScaleY="77233" custLinFactNeighborX="2438" custLinFactNeighborY="-2683">
        <dgm:presLayoutVars>
          <dgm:bulletEnabled val="1"/>
        </dgm:presLayoutVars>
      </dgm:prSet>
      <dgm:spPr/>
    </dgm:pt>
    <dgm:pt modelId="{FE8FA4A7-0182-451F-9E18-9FE1F52B89F0}" type="pres">
      <dgm:prSet presAssocID="{021A6ACA-B7D9-4F86-838C-721B018D0575}" presName="circleB" presStyleLbl="node1" presStyleIdx="3" presStyleCnt="4" custLinFactNeighborX="18775" custLinFactNeighborY="-21154"/>
      <dgm:spPr>
        <a:solidFill>
          <a:schemeClr val="tx2">
            <a:lumMod val="40000"/>
            <a:lumOff val="60000"/>
          </a:schemeClr>
        </a:solidFill>
      </dgm:spPr>
    </dgm:pt>
    <dgm:pt modelId="{89442782-E836-494E-A00A-C00B1505D2C6}" type="pres">
      <dgm:prSet presAssocID="{021A6ACA-B7D9-4F86-838C-721B018D0575}" presName="spaceB" presStyleCnt="0"/>
      <dgm:spPr/>
    </dgm:pt>
  </dgm:ptLst>
  <dgm:cxnLst>
    <dgm:cxn modelId="{26BF2918-A741-4356-AF58-EA4F4AF17A72}" type="presOf" srcId="{5A919A93-627F-46C7-B50A-EC68BF34DC81}" destId="{30B64FCB-49CC-4209-8DDC-D4692EB171E3}" srcOrd="0" destOrd="0" presId="urn:microsoft.com/office/officeart/2005/8/layout/hProcess11"/>
    <dgm:cxn modelId="{3F124665-5A10-44A5-8E0A-F10BFA37CC59}" type="presOf" srcId="{69CAD3C6-9323-4572-AC8B-C75BCB016858}" destId="{97D05922-FB5B-4318-840E-B0D9B098C7C0}" srcOrd="0" destOrd="0" presId="urn:microsoft.com/office/officeart/2005/8/layout/hProcess11"/>
    <dgm:cxn modelId="{953D8B68-A7DD-49DB-BD87-68C7406CA725}" srcId="{5A919A93-627F-46C7-B50A-EC68BF34DC81}" destId="{021A6ACA-B7D9-4F86-838C-721B018D0575}" srcOrd="3" destOrd="0" parTransId="{7EEB4AAB-144B-4784-A287-CE6C3E04F1FF}" sibTransId="{0E5EB5B4-5D9C-476E-94E6-147ED2343051}"/>
    <dgm:cxn modelId="{16D59A54-8961-40A9-BEBA-D6CEEBAF7EEB}" type="presOf" srcId="{021A6ACA-B7D9-4F86-838C-721B018D0575}" destId="{1068564D-6291-40B2-8EA2-AB087670CA46}" srcOrd="0" destOrd="0" presId="urn:microsoft.com/office/officeart/2005/8/layout/hProcess11"/>
    <dgm:cxn modelId="{E722AAB5-A615-4E76-94AE-4F60AC683175}" type="presOf" srcId="{B69D7C17-938B-4AE3-946B-16CC3614586F}" destId="{9AE07F56-0FFE-43AD-91D6-32038534D754}" srcOrd="0" destOrd="0" presId="urn:microsoft.com/office/officeart/2005/8/layout/hProcess11"/>
    <dgm:cxn modelId="{22709CBC-18AA-4234-B253-46D7FCEF6B05}" srcId="{5A919A93-627F-46C7-B50A-EC68BF34DC81}" destId="{69CAD3C6-9323-4572-AC8B-C75BCB016858}" srcOrd="2" destOrd="0" parTransId="{82C53596-FD7F-4A78-8920-EEC705DFDB10}" sibTransId="{782B3C29-058A-40D6-A75F-C84734AC65EE}"/>
    <dgm:cxn modelId="{F8DEFFD2-5C15-40C7-B0E0-F1119115B7CF}" srcId="{5A919A93-627F-46C7-B50A-EC68BF34DC81}" destId="{B69D7C17-938B-4AE3-946B-16CC3614586F}" srcOrd="1" destOrd="0" parTransId="{F3F0582C-8649-44D3-B365-94A14F5B3E89}" sibTransId="{B3CFB2DF-2826-44EF-9C87-AF47993CDF73}"/>
    <dgm:cxn modelId="{155A8BD6-BE0C-4F47-BE98-1B0CAB82806A}" type="presOf" srcId="{27A2399C-AA7A-4C8D-BEDD-F46F6E8971B9}" destId="{28095EF1-23C1-47F0-8D64-34F6A033B4AE}" srcOrd="0" destOrd="0" presId="urn:microsoft.com/office/officeart/2005/8/layout/hProcess11"/>
    <dgm:cxn modelId="{135AC1E6-6708-495F-86F0-10881E988BDD}" srcId="{5A919A93-627F-46C7-B50A-EC68BF34DC81}" destId="{27A2399C-AA7A-4C8D-BEDD-F46F6E8971B9}" srcOrd="0" destOrd="0" parTransId="{AD254BCD-5AB2-49BB-8455-6FAF4CD03E02}" sibTransId="{14F8C84C-0D4B-40EC-8D36-08EACCE587A9}"/>
    <dgm:cxn modelId="{888BB138-89CE-44D0-983E-E21119F898C2}" type="presParOf" srcId="{30B64FCB-49CC-4209-8DDC-D4692EB171E3}" destId="{5205AF28-7CFA-457B-BDC7-12CF8AAB48BA}" srcOrd="0" destOrd="0" presId="urn:microsoft.com/office/officeart/2005/8/layout/hProcess11"/>
    <dgm:cxn modelId="{14FF107F-854A-4C53-9461-C81DEF66D5FA}" type="presParOf" srcId="{30B64FCB-49CC-4209-8DDC-D4692EB171E3}" destId="{17C37BA5-109D-4E75-A569-7EAAB98549B4}" srcOrd="1" destOrd="0" presId="urn:microsoft.com/office/officeart/2005/8/layout/hProcess11"/>
    <dgm:cxn modelId="{A6CB9B03-E983-4681-A404-5F4AD2BBABC1}" type="presParOf" srcId="{17C37BA5-109D-4E75-A569-7EAAB98549B4}" destId="{2F38DCFB-EB57-49AB-B740-C1156A013731}" srcOrd="0" destOrd="0" presId="urn:microsoft.com/office/officeart/2005/8/layout/hProcess11"/>
    <dgm:cxn modelId="{AE2A5E76-6AB7-429C-89CF-1F576B0C7E5D}" type="presParOf" srcId="{2F38DCFB-EB57-49AB-B740-C1156A013731}" destId="{28095EF1-23C1-47F0-8D64-34F6A033B4AE}" srcOrd="0" destOrd="0" presId="urn:microsoft.com/office/officeart/2005/8/layout/hProcess11"/>
    <dgm:cxn modelId="{891AC5FC-411C-4ACC-8454-92E731CF2A1B}" type="presParOf" srcId="{2F38DCFB-EB57-49AB-B740-C1156A013731}" destId="{AF3E23BA-CC31-4414-B96E-E533101BDB1C}" srcOrd="1" destOrd="0" presId="urn:microsoft.com/office/officeart/2005/8/layout/hProcess11"/>
    <dgm:cxn modelId="{8E847C71-78F4-4D77-90F8-98775697503E}" type="presParOf" srcId="{2F38DCFB-EB57-49AB-B740-C1156A013731}" destId="{A3B1B657-0256-409B-80CE-E27D36F3B4A0}" srcOrd="2" destOrd="0" presId="urn:microsoft.com/office/officeart/2005/8/layout/hProcess11"/>
    <dgm:cxn modelId="{4C37EB0F-0C33-41D7-8726-65D0965C3A50}" type="presParOf" srcId="{17C37BA5-109D-4E75-A569-7EAAB98549B4}" destId="{52B65528-3C87-4165-BCEC-F8749ECA234F}" srcOrd="1" destOrd="0" presId="urn:microsoft.com/office/officeart/2005/8/layout/hProcess11"/>
    <dgm:cxn modelId="{C4B2ACAA-271C-4370-84E4-3D69884075E9}" type="presParOf" srcId="{17C37BA5-109D-4E75-A569-7EAAB98549B4}" destId="{0242E09D-E2B8-4645-A83B-669B6766F6F7}" srcOrd="2" destOrd="0" presId="urn:microsoft.com/office/officeart/2005/8/layout/hProcess11"/>
    <dgm:cxn modelId="{B593ECA9-DF35-42B1-977C-4FEC9DD9F193}" type="presParOf" srcId="{0242E09D-E2B8-4645-A83B-669B6766F6F7}" destId="{9AE07F56-0FFE-43AD-91D6-32038534D754}" srcOrd="0" destOrd="0" presId="urn:microsoft.com/office/officeart/2005/8/layout/hProcess11"/>
    <dgm:cxn modelId="{58FAA736-BA61-4DB6-A496-53F2B56577F9}" type="presParOf" srcId="{0242E09D-E2B8-4645-A83B-669B6766F6F7}" destId="{CDB104BC-1E57-4E3C-B2AA-E6B157C50AB3}" srcOrd="1" destOrd="0" presId="urn:microsoft.com/office/officeart/2005/8/layout/hProcess11"/>
    <dgm:cxn modelId="{6950A468-5B99-4350-8462-08572E2E2D26}" type="presParOf" srcId="{0242E09D-E2B8-4645-A83B-669B6766F6F7}" destId="{CE43B103-DFDA-4815-AE7B-56361036F57A}" srcOrd="2" destOrd="0" presId="urn:microsoft.com/office/officeart/2005/8/layout/hProcess11"/>
    <dgm:cxn modelId="{FA051EC6-2DA3-44CB-9055-C903F17307E2}" type="presParOf" srcId="{17C37BA5-109D-4E75-A569-7EAAB98549B4}" destId="{48D27E01-0A94-4AA1-B677-E434BB366848}" srcOrd="3" destOrd="0" presId="urn:microsoft.com/office/officeart/2005/8/layout/hProcess11"/>
    <dgm:cxn modelId="{ADFC76DF-B162-42F8-9F4F-0B4A2B844993}" type="presParOf" srcId="{17C37BA5-109D-4E75-A569-7EAAB98549B4}" destId="{CF11DB6E-7B6A-4959-A302-0DD6062DCC2F}" srcOrd="4" destOrd="0" presId="urn:microsoft.com/office/officeart/2005/8/layout/hProcess11"/>
    <dgm:cxn modelId="{DD288864-3A02-4827-8DC3-5952341CEC6C}" type="presParOf" srcId="{CF11DB6E-7B6A-4959-A302-0DD6062DCC2F}" destId="{97D05922-FB5B-4318-840E-B0D9B098C7C0}" srcOrd="0" destOrd="0" presId="urn:microsoft.com/office/officeart/2005/8/layout/hProcess11"/>
    <dgm:cxn modelId="{B601B0E3-9ACF-4882-84B5-F54A5424066F}" type="presParOf" srcId="{CF11DB6E-7B6A-4959-A302-0DD6062DCC2F}" destId="{8DDE36BD-9E03-4D59-AB3A-7F50FB0434AD}" srcOrd="1" destOrd="0" presId="urn:microsoft.com/office/officeart/2005/8/layout/hProcess11"/>
    <dgm:cxn modelId="{86D35A27-FD7D-41B4-B0BF-CEBA2870AAD3}" type="presParOf" srcId="{CF11DB6E-7B6A-4959-A302-0DD6062DCC2F}" destId="{CD41087C-E86D-4BDF-B1A2-276D873D324F}" srcOrd="2" destOrd="0" presId="urn:microsoft.com/office/officeart/2005/8/layout/hProcess11"/>
    <dgm:cxn modelId="{6C8F7B4E-26C0-4949-AB81-4D04B8F3A30B}" type="presParOf" srcId="{17C37BA5-109D-4E75-A569-7EAAB98549B4}" destId="{5FDEB9C9-0C7C-422E-B192-AE41257562EB}" srcOrd="5" destOrd="0" presId="urn:microsoft.com/office/officeart/2005/8/layout/hProcess11"/>
    <dgm:cxn modelId="{38D1F9AA-0F67-4026-A988-03633963F3E9}" type="presParOf" srcId="{17C37BA5-109D-4E75-A569-7EAAB98549B4}" destId="{5F5CB234-728A-4517-8CDD-E56035891D98}" srcOrd="6" destOrd="0" presId="urn:microsoft.com/office/officeart/2005/8/layout/hProcess11"/>
    <dgm:cxn modelId="{B60C7877-9506-4668-A733-7A8FAE59EAE1}" type="presParOf" srcId="{5F5CB234-728A-4517-8CDD-E56035891D98}" destId="{1068564D-6291-40B2-8EA2-AB087670CA46}" srcOrd="0" destOrd="0" presId="urn:microsoft.com/office/officeart/2005/8/layout/hProcess11"/>
    <dgm:cxn modelId="{D28E62DA-AAE3-4B86-BB41-B037746D2A13}" type="presParOf" srcId="{5F5CB234-728A-4517-8CDD-E56035891D98}" destId="{FE8FA4A7-0182-451F-9E18-9FE1F52B89F0}" srcOrd="1" destOrd="0" presId="urn:microsoft.com/office/officeart/2005/8/layout/hProcess11"/>
    <dgm:cxn modelId="{2B6CF9E6-99E3-4AC5-A052-C48F4B6B753B}" type="presParOf" srcId="{5F5CB234-728A-4517-8CDD-E56035891D98}" destId="{89442782-E836-494E-A00A-C00B1505D2C6}"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00C3CC-26F5-447D-A566-D2D7546B1126}"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ru-RU"/>
        </a:p>
      </dgm:t>
    </dgm:pt>
    <dgm:pt modelId="{E034C66C-A4DA-46D6-B9FD-B2D1C8EC8B4D}">
      <dgm:prSet phldrT="[Текст]"/>
      <dgm:spPr/>
      <dgm:t>
        <a:bodyPr/>
        <a:lstStyle/>
        <a:p>
          <a:r>
            <a:rPr lang="ru-RU" dirty="0"/>
            <a:t>15 дней</a:t>
          </a:r>
        </a:p>
      </dgm:t>
    </dgm:pt>
    <dgm:pt modelId="{818E3211-BC3C-4A23-9500-F8C8AC1D05B5}" type="parTrans" cxnId="{9B81EA39-0125-40AE-9957-5BED918F57DC}">
      <dgm:prSet/>
      <dgm:spPr/>
      <dgm:t>
        <a:bodyPr/>
        <a:lstStyle/>
        <a:p>
          <a:endParaRPr lang="ru-RU"/>
        </a:p>
      </dgm:t>
    </dgm:pt>
    <dgm:pt modelId="{DC7AF08D-08E9-4C17-BD24-99CFD0CC166F}" type="sibTrans" cxnId="{9B81EA39-0125-40AE-9957-5BED918F57DC}">
      <dgm:prSet/>
      <dgm:spPr/>
      <dgm:t>
        <a:bodyPr/>
        <a:lstStyle/>
        <a:p>
          <a:endParaRPr lang="ru-RU"/>
        </a:p>
      </dgm:t>
    </dgm:pt>
    <dgm:pt modelId="{F0744F6A-DAD5-47B2-9F49-8A3A9F3E9D3B}">
      <dgm:prSet phldrT="[Текст]"/>
      <dgm:spPr/>
      <dgm:t>
        <a:bodyPr/>
        <a:lstStyle/>
        <a:p>
          <a:pPr marL="0" indent="0" algn="ctr">
            <a:buNone/>
          </a:pPr>
          <a:r>
            <a:rPr lang="ru-RU" dirty="0"/>
            <a:t>Подача заявок</a:t>
          </a:r>
        </a:p>
      </dgm:t>
    </dgm:pt>
    <dgm:pt modelId="{F9FA6C20-244B-4086-ADF7-BB1331EF7BC3}" type="parTrans" cxnId="{2F8E746F-D7C7-4020-930D-0F1C7434BDC2}">
      <dgm:prSet/>
      <dgm:spPr/>
      <dgm:t>
        <a:bodyPr/>
        <a:lstStyle/>
        <a:p>
          <a:endParaRPr lang="ru-RU"/>
        </a:p>
      </dgm:t>
    </dgm:pt>
    <dgm:pt modelId="{B99B8C42-34E3-4E6E-9C61-3FB62931ECD9}" type="sibTrans" cxnId="{2F8E746F-D7C7-4020-930D-0F1C7434BDC2}">
      <dgm:prSet/>
      <dgm:spPr/>
      <dgm:t>
        <a:bodyPr/>
        <a:lstStyle/>
        <a:p>
          <a:endParaRPr lang="ru-RU"/>
        </a:p>
      </dgm:t>
    </dgm:pt>
    <dgm:pt modelId="{85F05778-E2CD-42FA-9B2A-E69FBA4047C6}">
      <dgm:prSet phldrT="[Текст]"/>
      <dgm:spPr/>
      <dgm:t>
        <a:bodyPr/>
        <a:lstStyle/>
        <a:p>
          <a:r>
            <a:rPr lang="ru-RU" dirty="0"/>
            <a:t>1 </a:t>
          </a:r>
          <a:r>
            <a:rPr lang="ru-RU" dirty="0" err="1"/>
            <a:t>р.д</a:t>
          </a:r>
          <a:r>
            <a:rPr lang="ru-RU" dirty="0"/>
            <a:t>.</a:t>
          </a:r>
        </a:p>
      </dgm:t>
    </dgm:pt>
    <dgm:pt modelId="{1D275A0B-6D7A-4F21-AB12-7E306EB437E8}" type="parTrans" cxnId="{E774F866-ABB2-4D0B-A401-1BEF2112984D}">
      <dgm:prSet/>
      <dgm:spPr/>
      <dgm:t>
        <a:bodyPr/>
        <a:lstStyle/>
        <a:p>
          <a:endParaRPr lang="ru-RU"/>
        </a:p>
      </dgm:t>
    </dgm:pt>
    <dgm:pt modelId="{2EB4ECCF-0C00-4D23-93AC-2F69CEEDA8D3}" type="sibTrans" cxnId="{E774F866-ABB2-4D0B-A401-1BEF2112984D}">
      <dgm:prSet/>
      <dgm:spPr/>
      <dgm:t>
        <a:bodyPr/>
        <a:lstStyle/>
        <a:p>
          <a:endParaRPr lang="ru-RU"/>
        </a:p>
      </dgm:t>
    </dgm:pt>
    <dgm:pt modelId="{D58581BD-351D-42FD-BA47-D91801963A1A}">
      <dgm:prSet phldrT="[Текст]"/>
      <dgm:spPr/>
      <dgm:t>
        <a:bodyPr/>
        <a:lstStyle/>
        <a:p>
          <a:pPr marL="0" indent="0">
            <a:buNone/>
          </a:pPr>
          <a:r>
            <a:rPr lang="ru-RU" dirty="0"/>
            <a:t>Итоговый протокол</a:t>
          </a:r>
        </a:p>
      </dgm:t>
    </dgm:pt>
    <dgm:pt modelId="{4C4F9E8D-FFB6-4C7E-B9A0-9A9443BE4924}" type="parTrans" cxnId="{98C2E2D2-7D13-426F-A081-E53A043996A4}">
      <dgm:prSet/>
      <dgm:spPr/>
      <dgm:t>
        <a:bodyPr/>
        <a:lstStyle/>
        <a:p>
          <a:endParaRPr lang="ru-RU"/>
        </a:p>
      </dgm:t>
    </dgm:pt>
    <dgm:pt modelId="{F2B261A6-E156-4BC2-A399-83C72F0AE32B}" type="sibTrans" cxnId="{98C2E2D2-7D13-426F-A081-E53A043996A4}">
      <dgm:prSet/>
      <dgm:spPr/>
      <dgm:t>
        <a:bodyPr/>
        <a:lstStyle/>
        <a:p>
          <a:endParaRPr lang="ru-RU"/>
        </a:p>
      </dgm:t>
    </dgm:pt>
    <dgm:pt modelId="{08B84F45-009E-4857-8020-BA0CF6C5B57C}">
      <dgm:prSet phldrT="[Текст]"/>
      <dgm:spPr/>
      <dgm:t>
        <a:bodyPr/>
        <a:lstStyle/>
        <a:p>
          <a:r>
            <a:rPr lang="en-US" dirty="0"/>
            <a:t>&gt; 10 </a:t>
          </a:r>
          <a:r>
            <a:rPr lang="ru-RU" dirty="0"/>
            <a:t>дней</a:t>
          </a:r>
        </a:p>
      </dgm:t>
    </dgm:pt>
    <dgm:pt modelId="{9FF58E6D-B920-4F6A-9F33-08F331976386}" type="parTrans" cxnId="{D6ABBF1D-494F-49E7-9DF3-8782FAEF383F}">
      <dgm:prSet/>
      <dgm:spPr/>
      <dgm:t>
        <a:bodyPr/>
        <a:lstStyle/>
        <a:p>
          <a:endParaRPr lang="ru-RU"/>
        </a:p>
      </dgm:t>
    </dgm:pt>
    <dgm:pt modelId="{C675F79B-FBC2-4017-8FE4-734B954D1E62}" type="sibTrans" cxnId="{D6ABBF1D-494F-49E7-9DF3-8782FAEF383F}">
      <dgm:prSet/>
      <dgm:spPr/>
      <dgm:t>
        <a:bodyPr/>
        <a:lstStyle/>
        <a:p>
          <a:endParaRPr lang="ru-RU"/>
        </a:p>
      </dgm:t>
    </dgm:pt>
    <dgm:pt modelId="{B59ADFC6-7033-4893-A183-8DF5D3F1688C}">
      <dgm:prSet phldrT="[Текст]"/>
      <dgm:spPr/>
      <dgm:t>
        <a:bodyPr/>
        <a:lstStyle/>
        <a:p>
          <a:pPr marL="0" indent="0">
            <a:buNone/>
          </a:pPr>
          <a:r>
            <a:rPr lang="ru-RU" dirty="0"/>
            <a:t>Контракт</a:t>
          </a:r>
        </a:p>
      </dgm:t>
    </dgm:pt>
    <dgm:pt modelId="{41C588BB-D560-4AAC-A5CE-5A953284D9F7}" type="parTrans" cxnId="{B56AB85A-69A0-45CB-8999-CC48B9300BA6}">
      <dgm:prSet/>
      <dgm:spPr/>
      <dgm:t>
        <a:bodyPr/>
        <a:lstStyle/>
        <a:p>
          <a:endParaRPr lang="ru-RU"/>
        </a:p>
      </dgm:t>
    </dgm:pt>
    <dgm:pt modelId="{6EA94190-59AA-4D9A-B489-09658E69EAA3}" type="sibTrans" cxnId="{B56AB85A-69A0-45CB-8999-CC48B9300BA6}">
      <dgm:prSet/>
      <dgm:spPr/>
      <dgm:t>
        <a:bodyPr/>
        <a:lstStyle/>
        <a:p>
          <a:endParaRPr lang="ru-RU"/>
        </a:p>
      </dgm:t>
    </dgm:pt>
    <dgm:pt modelId="{8236DA45-8DB3-4BAC-B7DE-C1A78D4FAE43}">
      <dgm:prSet/>
      <dgm:spPr/>
      <dgm:t>
        <a:bodyPr/>
        <a:lstStyle/>
        <a:p>
          <a:r>
            <a:rPr lang="ru-RU" dirty="0"/>
            <a:t>2 (5) </a:t>
          </a:r>
          <a:r>
            <a:rPr lang="ru-RU" dirty="0" err="1"/>
            <a:t>р.д</a:t>
          </a:r>
          <a:r>
            <a:rPr lang="ru-RU" dirty="0"/>
            <a:t>.</a:t>
          </a:r>
        </a:p>
      </dgm:t>
    </dgm:pt>
    <dgm:pt modelId="{FF77830E-5E85-4630-8F00-CB658E39E4A2}" type="parTrans" cxnId="{862A9705-CE9F-49D6-9C88-03E9F7572813}">
      <dgm:prSet/>
      <dgm:spPr/>
      <dgm:t>
        <a:bodyPr/>
        <a:lstStyle/>
        <a:p>
          <a:endParaRPr lang="ru-RU"/>
        </a:p>
      </dgm:t>
    </dgm:pt>
    <dgm:pt modelId="{6CAE02D5-271F-466F-A229-68BD94AA5F19}" type="sibTrans" cxnId="{862A9705-CE9F-49D6-9C88-03E9F7572813}">
      <dgm:prSet/>
      <dgm:spPr/>
      <dgm:t>
        <a:bodyPr/>
        <a:lstStyle/>
        <a:p>
          <a:endParaRPr lang="ru-RU"/>
        </a:p>
      </dgm:t>
    </dgm:pt>
    <dgm:pt modelId="{74F55D86-486D-46D2-B65D-D678CBED7526}">
      <dgm:prSet/>
      <dgm:spPr/>
      <dgm:t>
        <a:bodyPr/>
        <a:lstStyle/>
        <a:p>
          <a:r>
            <a:rPr lang="ru-RU" dirty="0"/>
            <a:t>1 </a:t>
          </a:r>
          <a:r>
            <a:rPr lang="ru-RU" dirty="0" err="1"/>
            <a:t>р.д</a:t>
          </a:r>
          <a:r>
            <a:rPr lang="ru-RU" dirty="0"/>
            <a:t>.</a:t>
          </a:r>
        </a:p>
      </dgm:t>
    </dgm:pt>
    <dgm:pt modelId="{E6CB0C39-1994-47C7-A05F-D61C34C20708}" type="parTrans" cxnId="{C5A26236-BE92-497C-BC47-93C42765D1E9}">
      <dgm:prSet/>
      <dgm:spPr/>
      <dgm:t>
        <a:bodyPr/>
        <a:lstStyle/>
        <a:p>
          <a:endParaRPr lang="ru-RU"/>
        </a:p>
      </dgm:t>
    </dgm:pt>
    <dgm:pt modelId="{C792C11C-710E-44E0-8749-947702F235E9}" type="sibTrans" cxnId="{C5A26236-BE92-497C-BC47-93C42765D1E9}">
      <dgm:prSet/>
      <dgm:spPr/>
      <dgm:t>
        <a:bodyPr/>
        <a:lstStyle/>
        <a:p>
          <a:endParaRPr lang="ru-RU"/>
        </a:p>
      </dgm:t>
    </dgm:pt>
    <dgm:pt modelId="{FD500074-2C87-43AC-9D0A-6A37C0587466}">
      <dgm:prSet/>
      <dgm:spPr/>
      <dgm:t>
        <a:bodyPr/>
        <a:lstStyle/>
        <a:p>
          <a:r>
            <a:rPr lang="ru-RU" dirty="0"/>
            <a:t>2 </a:t>
          </a:r>
          <a:r>
            <a:rPr lang="ru-RU" dirty="0" err="1"/>
            <a:t>р.д</a:t>
          </a:r>
          <a:r>
            <a:rPr lang="ru-RU" dirty="0"/>
            <a:t>.</a:t>
          </a:r>
        </a:p>
      </dgm:t>
    </dgm:pt>
    <dgm:pt modelId="{891D01FE-3281-4CDE-B3F2-6626458322C2}" type="parTrans" cxnId="{DFBEA36B-6308-44CE-AE9E-E00D604ABDF7}">
      <dgm:prSet/>
      <dgm:spPr/>
      <dgm:t>
        <a:bodyPr/>
        <a:lstStyle/>
        <a:p>
          <a:endParaRPr lang="ru-RU"/>
        </a:p>
      </dgm:t>
    </dgm:pt>
    <dgm:pt modelId="{C2AEF1B7-8D2A-4567-B4BA-5F762DA55ECF}" type="sibTrans" cxnId="{DFBEA36B-6308-44CE-AE9E-E00D604ABDF7}">
      <dgm:prSet/>
      <dgm:spPr/>
      <dgm:t>
        <a:bodyPr/>
        <a:lstStyle/>
        <a:p>
          <a:endParaRPr lang="ru-RU"/>
        </a:p>
      </dgm:t>
    </dgm:pt>
    <dgm:pt modelId="{35ADBAE3-BFD2-4E5E-9396-31090DFDADD3}">
      <dgm:prSet/>
      <dgm:spPr/>
      <dgm:t>
        <a:bodyPr/>
        <a:lstStyle/>
        <a:p>
          <a:pPr marL="0" indent="0">
            <a:buNone/>
          </a:pPr>
          <a:r>
            <a:rPr lang="ru-RU" dirty="0"/>
            <a:t>Протокол РИО</a:t>
          </a:r>
          <a:br>
            <a:rPr lang="ru-RU" dirty="0"/>
          </a:br>
          <a:r>
            <a:rPr lang="ru-RU" dirty="0"/>
            <a:t>(1 части)</a:t>
          </a:r>
        </a:p>
      </dgm:t>
    </dgm:pt>
    <dgm:pt modelId="{39F035A6-FA1B-4E3C-BD6A-319420C5706B}" type="parTrans" cxnId="{52630399-9963-48A5-83E1-804C65FCA43A}">
      <dgm:prSet/>
      <dgm:spPr/>
      <dgm:t>
        <a:bodyPr/>
        <a:lstStyle/>
        <a:p>
          <a:endParaRPr lang="ru-RU"/>
        </a:p>
      </dgm:t>
    </dgm:pt>
    <dgm:pt modelId="{D629FB17-DEB1-437B-97AC-58751492B8AE}" type="sibTrans" cxnId="{52630399-9963-48A5-83E1-804C65FCA43A}">
      <dgm:prSet/>
      <dgm:spPr/>
      <dgm:t>
        <a:bodyPr/>
        <a:lstStyle/>
        <a:p>
          <a:endParaRPr lang="ru-RU"/>
        </a:p>
      </dgm:t>
    </dgm:pt>
    <dgm:pt modelId="{1340934A-8F39-4441-BFCD-64910C84A44C}">
      <dgm:prSet/>
      <dgm:spPr/>
      <dgm:t>
        <a:bodyPr/>
        <a:lstStyle/>
        <a:p>
          <a:pPr marL="0" indent="0">
            <a:buNone/>
          </a:pPr>
          <a:r>
            <a:rPr lang="ru-RU" dirty="0"/>
            <a:t>Подача ОП</a:t>
          </a:r>
          <a:br>
            <a:rPr lang="ru-RU" dirty="0"/>
          </a:br>
          <a:r>
            <a:rPr lang="ru-RU" dirty="0"/>
            <a:t>(1 час)</a:t>
          </a:r>
        </a:p>
      </dgm:t>
    </dgm:pt>
    <dgm:pt modelId="{79E2C270-789F-4041-B93B-79ED801DC17B}" type="parTrans" cxnId="{BF07683C-7F69-45CC-81A8-106948598D4A}">
      <dgm:prSet/>
      <dgm:spPr/>
      <dgm:t>
        <a:bodyPr/>
        <a:lstStyle/>
        <a:p>
          <a:endParaRPr lang="ru-RU"/>
        </a:p>
      </dgm:t>
    </dgm:pt>
    <dgm:pt modelId="{21A0C5C1-733B-4F2B-B6BD-1905FEF2854E}" type="sibTrans" cxnId="{BF07683C-7F69-45CC-81A8-106948598D4A}">
      <dgm:prSet/>
      <dgm:spPr/>
      <dgm:t>
        <a:bodyPr/>
        <a:lstStyle/>
        <a:p>
          <a:endParaRPr lang="ru-RU"/>
        </a:p>
      </dgm:t>
    </dgm:pt>
    <dgm:pt modelId="{D739B3BD-B151-4FF6-9084-422408063270}">
      <dgm:prSet/>
      <dgm:spPr/>
      <dgm:t>
        <a:bodyPr/>
        <a:lstStyle/>
        <a:p>
          <a:pPr marL="0" indent="0">
            <a:buNone/>
          </a:pPr>
          <a:r>
            <a:rPr lang="ru-RU" dirty="0"/>
            <a:t>Протокол РИО</a:t>
          </a:r>
          <a:br>
            <a:rPr lang="ru-RU" dirty="0"/>
          </a:br>
          <a:r>
            <a:rPr lang="ru-RU" dirty="0"/>
            <a:t>(2 части)</a:t>
          </a:r>
        </a:p>
      </dgm:t>
    </dgm:pt>
    <dgm:pt modelId="{FC96949A-7406-4B06-BEF8-E5EC7FF6CC8A}" type="parTrans" cxnId="{1A86886A-CE19-4DBE-A56C-64E47D314CD1}">
      <dgm:prSet/>
      <dgm:spPr/>
      <dgm:t>
        <a:bodyPr/>
        <a:lstStyle/>
        <a:p>
          <a:endParaRPr lang="ru-RU"/>
        </a:p>
      </dgm:t>
    </dgm:pt>
    <dgm:pt modelId="{954A7CFB-40F5-4BE7-9667-41350297F3A3}" type="sibTrans" cxnId="{1A86886A-CE19-4DBE-A56C-64E47D314CD1}">
      <dgm:prSet/>
      <dgm:spPr/>
      <dgm:t>
        <a:bodyPr/>
        <a:lstStyle/>
        <a:p>
          <a:endParaRPr lang="ru-RU"/>
        </a:p>
      </dgm:t>
    </dgm:pt>
    <dgm:pt modelId="{3D406333-D45C-435E-9D96-45C34A9E2424}" type="pres">
      <dgm:prSet presAssocID="{E700C3CC-26F5-447D-A566-D2D7546B1126}" presName="linearFlow" presStyleCnt="0">
        <dgm:presLayoutVars>
          <dgm:dir/>
          <dgm:animLvl val="lvl"/>
          <dgm:resizeHandles val="exact"/>
        </dgm:presLayoutVars>
      </dgm:prSet>
      <dgm:spPr/>
    </dgm:pt>
    <dgm:pt modelId="{DE329845-D19E-4FAC-9F6A-842A8899B1C1}" type="pres">
      <dgm:prSet presAssocID="{E034C66C-A4DA-46D6-B9FD-B2D1C8EC8B4D}" presName="composite" presStyleCnt="0"/>
      <dgm:spPr/>
    </dgm:pt>
    <dgm:pt modelId="{D8F92358-4466-41FD-A696-0227E1FD6C0D}" type="pres">
      <dgm:prSet presAssocID="{E034C66C-A4DA-46D6-B9FD-B2D1C8EC8B4D}" presName="parTx" presStyleLbl="node1" presStyleIdx="0" presStyleCnt="6">
        <dgm:presLayoutVars>
          <dgm:chMax val="0"/>
          <dgm:chPref val="0"/>
          <dgm:bulletEnabled val="1"/>
        </dgm:presLayoutVars>
      </dgm:prSet>
      <dgm:spPr/>
    </dgm:pt>
    <dgm:pt modelId="{C720E7FF-F369-46FB-822B-A33F0D318406}" type="pres">
      <dgm:prSet presAssocID="{E034C66C-A4DA-46D6-B9FD-B2D1C8EC8B4D}" presName="parSh" presStyleLbl="node1" presStyleIdx="0" presStyleCnt="6"/>
      <dgm:spPr/>
    </dgm:pt>
    <dgm:pt modelId="{A266124A-FC23-4163-B476-E726B7FD30F6}" type="pres">
      <dgm:prSet presAssocID="{E034C66C-A4DA-46D6-B9FD-B2D1C8EC8B4D}" presName="desTx" presStyleLbl="fgAcc1" presStyleIdx="0" presStyleCnt="6">
        <dgm:presLayoutVars>
          <dgm:bulletEnabled val="1"/>
        </dgm:presLayoutVars>
      </dgm:prSet>
      <dgm:spPr/>
    </dgm:pt>
    <dgm:pt modelId="{DBE09555-7F33-497A-A360-E4F273B8ECA5}" type="pres">
      <dgm:prSet presAssocID="{DC7AF08D-08E9-4C17-BD24-99CFD0CC166F}" presName="sibTrans" presStyleLbl="sibTrans2D1" presStyleIdx="0" presStyleCnt="5"/>
      <dgm:spPr/>
    </dgm:pt>
    <dgm:pt modelId="{E2F04B57-900B-4206-9D4A-16D34C9F774B}" type="pres">
      <dgm:prSet presAssocID="{DC7AF08D-08E9-4C17-BD24-99CFD0CC166F}" presName="connTx" presStyleLbl="sibTrans2D1" presStyleIdx="0" presStyleCnt="5"/>
      <dgm:spPr/>
    </dgm:pt>
    <dgm:pt modelId="{2D808F64-7C51-4097-95A6-44B95016F37A}" type="pres">
      <dgm:prSet presAssocID="{8236DA45-8DB3-4BAC-B7DE-C1A78D4FAE43}" presName="composite" presStyleCnt="0"/>
      <dgm:spPr/>
    </dgm:pt>
    <dgm:pt modelId="{3EC1B960-9BA3-4600-8F9B-9D43E578DC94}" type="pres">
      <dgm:prSet presAssocID="{8236DA45-8DB3-4BAC-B7DE-C1A78D4FAE43}" presName="parTx" presStyleLbl="node1" presStyleIdx="0" presStyleCnt="6">
        <dgm:presLayoutVars>
          <dgm:chMax val="0"/>
          <dgm:chPref val="0"/>
          <dgm:bulletEnabled val="1"/>
        </dgm:presLayoutVars>
      </dgm:prSet>
      <dgm:spPr/>
    </dgm:pt>
    <dgm:pt modelId="{267D6C9C-A037-47C4-9D75-81A2366CB6B2}" type="pres">
      <dgm:prSet presAssocID="{8236DA45-8DB3-4BAC-B7DE-C1A78D4FAE43}" presName="parSh" presStyleLbl="node1" presStyleIdx="1" presStyleCnt="6"/>
      <dgm:spPr/>
    </dgm:pt>
    <dgm:pt modelId="{7E81ED81-4765-4039-8781-D89858558C89}" type="pres">
      <dgm:prSet presAssocID="{8236DA45-8DB3-4BAC-B7DE-C1A78D4FAE43}" presName="desTx" presStyleLbl="fgAcc1" presStyleIdx="1" presStyleCnt="6">
        <dgm:presLayoutVars>
          <dgm:bulletEnabled val="1"/>
        </dgm:presLayoutVars>
      </dgm:prSet>
      <dgm:spPr/>
    </dgm:pt>
    <dgm:pt modelId="{88B4C0BA-14F7-418C-A35E-DA280B85756E}" type="pres">
      <dgm:prSet presAssocID="{6CAE02D5-271F-466F-A229-68BD94AA5F19}" presName="sibTrans" presStyleLbl="sibTrans2D1" presStyleIdx="1" presStyleCnt="5"/>
      <dgm:spPr/>
    </dgm:pt>
    <dgm:pt modelId="{5A081E2B-43B2-4EE7-8D88-58F4E79C607B}" type="pres">
      <dgm:prSet presAssocID="{6CAE02D5-271F-466F-A229-68BD94AA5F19}" presName="connTx" presStyleLbl="sibTrans2D1" presStyleIdx="1" presStyleCnt="5"/>
      <dgm:spPr/>
    </dgm:pt>
    <dgm:pt modelId="{3C77D9D7-A5E3-4CD4-BD22-7DAA76BAD005}" type="pres">
      <dgm:prSet presAssocID="{74F55D86-486D-46D2-B65D-D678CBED7526}" presName="composite" presStyleCnt="0"/>
      <dgm:spPr/>
    </dgm:pt>
    <dgm:pt modelId="{6EF15AF5-45CB-46C8-A457-1C3778204FC1}" type="pres">
      <dgm:prSet presAssocID="{74F55D86-486D-46D2-B65D-D678CBED7526}" presName="parTx" presStyleLbl="node1" presStyleIdx="1" presStyleCnt="6">
        <dgm:presLayoutVars>
          <dgm:chMax val="0"/>
          <dgm:chPref val="0"/>
          <dgm:bulletEnabled val="1"/>
        </dgm:presLayoutVars>
      </dgm:prSet>
      <dgm:spPr/>
    </dgm:pt>
    <dgm:pt modelId="{FA104ED8-C43C-4151-82A8-E3F3FE1FF1E8}" type="pres">
      <dgm:prSet presAssocID="{74F55D86-486D-46D2-B65D-D678CBED7526}" presName="parSh" presStyleLbl="node1" presStyleIdx="2" presStyleCnt="6"/>
      <dgm:spPr/>
    </dgm:pt>
    <dgm:pt modelId="{6A6E1CE9-6E3C-4819-8C04-C407F9C92D68}" type="pres">
      <dgm:prSet presAssocID="{74F55D86-486D-46D2-B65D-D678CBED7526}" presName="desTx" presStyleLbl="fgAcc1" presStyleIdx="2" presStyleCnt="6">
        <dgm:presLayoutVars>
          <dgm:bulletEnabled val="1"/>
        </dgm:presLayoutVars>
      </dgm:prSet>
      <dgm:spPr/>
    </dgm:pt>
    <dgm:pt modelId="{DBC4017C-B386-4669-B06A-878F8F673FC1}" type="pres">
      <dgm:prSet presAssocID="{C792C11C-710E-44E0-8749-947702F235E9}" presName="sibTrans" presStyleLbl="sibTrans2D1" presStyleIdx="2" presStyleCnt="5"/>
      <dgm:spPr/>
    </dgm:pt>
    <dgm:pt modelId="{1236D0B1-02C7-4992-91D4-7D9E583FBAE4}" type="pres">
      <dgm:prSet presAssocID="{C792C11C-710E-44E0-8749-947702F235E9}" presName="connTx" presStyleLbl="sibTrans2D1" presStyleIdx="2" presStyleCnt="5"/>
      <dgm:spPr/>
    </dgm:pt>
    <dgm:pt modelId="{B6154F8C-85A6-4A99-AD80-54FB9170309E}" type="pres">
      <dgm:prSet presAssocID="{FD500074-2C87-43AC-9D0A-6A37C0587466}" presName="composite" presStyleCnt="0"/>
      <dgm:spPr/>
    </dgm:pt>
    <dgm:pt modelId="{C6BC9B1C-8351-4039-9D8E-BDF1C72991C3}" type="pres">
      <dgm:prSet presAssocID="{FD500074-2C87-43AC-9D0A-6A37C0587466}" presName="parTx" presStyleLbl="node1" presStyleIdx="2" presStyleCnt="6">
        <dgm:presLayoutVars>
          <dgm:chMax val="0"/>
          <dgm:chPref val="0"/>
          <dgm:bulletEnabled val="1"/>
        </dgm:presLayoutVars>
      </dgm:prSet>
      <dgm:spPr/>
    </dgm:pt>
    <dgm:pt modelId="{F1E2380B-EF2C-4A20-9B37-C8B820458DE5}" type="pres">
      <dgm:prSet presAssocID="{FD500074-2C87-43AC-9D0A-6A37C0587466}" presName="parSh" presStyleLbl="node1" presStyleIdx="3" presStyleCnt="6"/>
      <dgm:spPr/>
    </dgm:pt>
    <dgm:pt modelId="{2F9A73FF-81CA-4998-9796-CA0AEC4045E3}" type="pres">
      <dgm:prSet presAssocID="{FD500074-2C87-43AC-9D0A-6A37C0587466}" presName="desTx" presStyleLbl="fgAcc1" presStyleIdx="3" presStyleCnt="6">
        <dgm:presLayoutVars>
          <dgm:bulletEnabled val="1"/>
        </dgm:presLayoutVars>
      </dgm:prSet>
      <dgm:spPr/>
    </dgm:pt>
    <dgm:pt modelId="{E30D30C8-4C8F-4FF9-ADAE-EB952C1D4508}" type="pres">
      <dgm:prSet presAssocID="{C2AEF1B7-8D2A-4567-B4BA-5F762DA55ECF}" presName="sibTrans" presStyleLbl="sibTrans2D1" presStyleIdx="3" presStyleCnt="5"/>
      <dgm:spPr/>
    </dgm:pt>
    <dgm:pt modelId="{849EF703-CE3C-42B6-AF0F-7CF9BB9DCE26}" type="pres">
      <dgm:prSet presAssocID="{C2AEF1B7-8D2A-4567-B4BA-5F762DA55ECF}" presName="connTx" presStyleLbl="sibTrans2D1" presStyleIdx="3" presStyleCnt="5"/>
      <dgm:spPr/>
    </dgm:pt>
    <dgm:pt modelId="{8AFD72FC-D5CC-40D1-B59E-B7E31F15EE89}" type="pres">
      <dgm:prSet presAssocID="{85F05778-E2CD-42FA-9B2A-E69FBA4047C6}" presName="composite" presStyleCnt="0"/>
      <dgm:spPr/>
    </dgm:pt>
    <dgm:pt modelId="{9F7F471D-E4BE-4E46-B783-CF6CB7E37012}" type="pres">
      <dgm:prSet presAssocID="{85F05778-E2CD-42FA-9B2A-E69FBA4047C6}" presName="parTx" presStyleLbl="node1" presStyleIdx="3" presStyleCnt="6">
        <dgm:presLayoutVars>
          <dgm:chMax val="0"/>
          <dgm:chPref val="0"/>
          <dgm:bulletEnabled val="1"/>
        </dgm:presLayoutVars>
      </dgm:prSet>
      <dgm:spPr/>
    </dgm:pt>
    <dgm:pt modelId="{6B2F7DB7-4E13-405A-A53B-BB5061F7A7B3}" type="pres">
      <dgm:prSet presAssocID="{85F05778-E2CD-42FA-9B2A-E69FBA4047C6}" presName="parSh" presStyleLbl="node1" presStyleIdx="4" presStyleCnt="6"/>
      <dgm:spPr/>
    </dgm:pt>
    <dgm:pt modelId="{C31EF4B2-4DE9-4A1C-958A-B65DEA9ECAF7}" type="pres">
      <dgm:prSet presAssocID="{85F05778-E2CD-42FA-9B2A-E69FBA4047C6}" presName="desTx" presStyleLbl="fgAcc1" presStyleIdx="4" presStyleCnt="6">
        <dgm:presLayoutVars>
          <dgm:bulletEnabled val="1"/>
        </dgm:presLayoutVars>
      </dgm:prSet>
      <dgm:spPr/>
    </dgm:pt>
    <dgm:pt modelId="{3DB913F6-1D47-4F08-8D3B-2B061CB86964}" type="pres">
      <dgm:prSet presAssocID="{2EB4ECCF-0C00-4D23-93AC-2F69CEEDA8D3}" presName="sibTrans" presStyleLbl="sibTrans2D1" presStyleIdx="4" presStyleCnt="5"/>
      <dgm:spPr/>
    </dgm:pt>
    <dgm:pt modelId="{C65333BA-8F26-4B3F-8414-2B41C78DB426}" type="pres">
      <dgm:prSet presAssocID="{2EB4ECCF-0C00-4D23-93AC-2F69CEEDA8D3}" presName="connTx" presStyleLbl="sibTrans2D1" presStyleIdx="4" presStyleCnt="5"/>
      <dgm:spPr/>
    </dgm:pt>
    <dgm:pt modelId="{2DCE81E0-D3D2-4681-8324-A8B0FE5F1582}" type="pres">
      <dgm:prSet presAssocID="{08B84F45-009E-4857-8020-BA0CF6C5B57C}" presName="composite" presStyleCnt="0"/>
      <dgm:spPr/>
    </dgm:pt>
    <dgm:pt modelId="{4CC82666-3EB8-4553-A3A2-D17C982A607E}" type="pres">
      <dgm:prSet presAssocID="{08B84F45-009E-4857-8020-BA0CF6C5B57C}" presName="parTx" presStyleLbl="node1" presStyleIdx="4" presStyleCnt="6">
        <dgm:presLayoutVars>
          <dgm:chMax val="0"/>
          <dgm:chPref val="0"/>
          <dgm:bulletEnabled val="1"/>
        </dgm:presLayoutVars>
      </dgm:prSet>
      <dgm:spPr/>
    </dgm:pt>
    <dgm:pt modelId="{E58D1C64-78F8-4A89-813A-EFFBFD304513}" type="pres">
      <dgm:prSet presAssocID="{08B84F45-009E-4857-8020-BA0CF6C5B57C}" presName="parSh" presStyleLbl="node1" presStyleIdx="5" presStyleCnt="6"/>
      <dgm:spPr/>
    </dgm:pt>
    <dgm:pt modelId="{E605352E-DE47-47BD-9435-C58647776BFB}" type="pres">
      <dgm:prSet presAssocID="{08B84F45-009E-4857-8020-BA0CF6C5B57C}" presName="desTx" presStyleLbl="fgAcc1" presStyleIdx="5" presStyleCnt="6">
        <dgm:presLayoutVars>
          <dgm:bulletEnabled val="1"/>
        </dgm:presLayoutVars>
      </dgm:prSet>
      <dgm:spPr/>
    </dgm:pt>
  </dgm:ptLst>
  <dgm:cxnLst>
    <dgm:cxn modelId="{E8FC0102-17A7-4454-A4F3-21431C139FDD}" type="presOf" srcId="{FD500074-2C87-43AC-9D0A-6A37C0587466}" destId="{C6BC9B1C-8351-4039-9D8E-BDF1C72991C3}" srcOrd="0" destOrd="0" presId="urn:microsoft.com/office/officeart/2005/8/layout/process3"/>
    <dgm:cxn modelId="{862A9705-CE9F-49D6-9C88-03E9F7572813}" srcId="{E700C3CC-26F5-447D-A566-D2D7546B1126}" destId="{8236DA45-8DB3-4BAC-B7DE-C1A78D4FAE43}" srcOrd="1" destOrd="0" parTransId="{FF77830E-5E85-4630-8F00-CB658E39E4A2}" sibTransId="{6CAE02D5-271F-466F-A229-68BD94AA5F19}"/>
    <dgm:cxn modelId="{29E55409-60AD-48AA-A7D1-CFD190ED4889}" type="presOf" srcId="{1340934A-8F39-4441-BFCD-64910C84A44C}" destId="{6A6E1CE9-6E3C-4819-8C04-C407F9C92D68}" srcOrd="0" destOrd="0" presId="urn:microsoft.com/office/officeart/2005/8/layout/process3"/>
    <dgm:cxn modelId="{7781750D-2AEC-4825-9663-320675964F8C}" type="presOf" srcId="{C792C11C-710E-44E0-8749-947702F235E9}" destId="{1236D0B1-02C7-4992-91D4-7D9E583FBAE4}" srcOrd="1" destOrd="0" presId="urn:microsoft.com/office/officeart/2005/8/layout/process3"/>
    <dgm:cxn modelId="{488CE414-72D2-45BE-877D-6C1413736145}" type="presOf" srcId="{2EB4ECCF-0C00-4D23-93AC-2F69CEEDA8D3}" destId="{3DB913F6-1D47-4F08-8D3B-2B061CB86964}" srcOrd="0" destOrd="0" presId="urn:microsoft.com/office/officeart/2005/8/layout/process3"/>
    <dgm:cxn modelId="{6530C815-A2E7-4DD5-9C4A-FB9858F4C778}" type="presOf" srcId="{85F05778-E2CD-42FA-9B2A-E69FBA4047C6}" destId="{9F7F471D-E4BE-4E46-B783-CF6CB7E37012}" srcOrd="0" destOrd="0" presId="urn:microsoft.com/office/officeart/2005/8/layout/process3"/>
    <dgm:cxn modelId="{3A0BF015-795F-4CC9-A381-EC217B1AAF1E}" type="presOf" srcId="{DC7AF08D-08E9-4C17-BD24-99CFD0CC166F}" destId="{DBE09555-7F33-497A-A360-E4F273B8ECA5}" srcOrd="0" destOrd="0" presId="urn:microsoft.com/office/officeart/2005/8/layout/process3"/>
    <dgm:cxn modelId="{BD642716-3902-45BB-B310-C0C9A2DAFEEF}" type="presOf" srcId="{C792C11C-710E-44E0-8749-947702F235E9}" destId="{DBC4017C-B386-4669-B06A-878F8F673FC1}" srcOrd="0" destOrd="0" presId="urn:microsoft.com/office/officeart/2005/8/layout/process3"/>
    <dgm:cxn modelId="{01083B1C-D59D-46D2-8DC2-7C2AA5808FB4}" type="presOf" srcId="{6CAE02D5-271F-466F-A229-68BD94AA5F19}" destId="{88B4C0BA-14F7-418C-A35E-DA280B85756E}" srcOrd="0" destOrd="0" presId="urn:microsoft.com/office/officeart/2005/8/layout/process3"/>
    <dgm:cxn modelId="{D6ABBF1D-494F-49E7-9DF3-8782FAEF383F}" srcId="{E700C3CC-26F5-447D-A566-D2D7546B1126}" destId="{08B84F45-009E-4857-8020-BA0CF6C5B57C}" srcOrd="5" destOrd="0" parTransId="{9FF58E6D-B920-4F6A-9F33-08F331976386}" sibTransId="{C675F79B-FBC2-4017-8FE4-734B954D1E62}"/>
    <dgm:cxn modelId="{73D76420-70C1-4EFE-9AFA-3EA2B26A6905}" type="presOf" srcId="{B59ADFC6-7033-4893-A183-8DF5D3F1688C}" destId="{E605352E-DE47-47BD-9435-C58647776BFB}" srcOrd="0" destOrd="0" presId="urn:microsoft.com/office/officeart/2005/8/layout/process3"/>
    <dgm:cxn modelId="{52E63827-CF12-4765-BAA1-DE6C5DEB9FBE}" type="presOf" srcId="{C2AEF1B7-8D2A-4567-B4BA-5F762DA55ECF}" destId="{849EF703-CE3C-42B6-AF0F-7CF9BB9DCE26}" srcOrd="1" destOrd="0" presId="urn:microsoft.com/office/officeart/2005/8/layout/process3"/>
    <dgm:cxn modelId="{30733C28-3AA6-4B06-9F8E-74DE8C8EE9EE}" type="presOf" srcId="{2EB4ECCF-0C00-4D23-93AC-2F69CEEDA8D3}" destId="{C65333BA-8F26-4B3F-8414-2B41C78DB426}" srcOrd="1" destOrd="0" presId="urn:microsoft.com/office/officeart/2005/8/layout/process3"/>
    <dgm:cxn modelId="{0192E82A-A9FD-44FD-BF40-64577DD81BC1}" type="presOf" srcId="{85F05778-E2CD-42FA-9B2A-E69FBA4047C6}" destId="{6B2F7DB7-4E13-405A-A53B-BB5061F7A7B3}" srcOrd="1" destOrd="0" presId="urn:microsoft.com/office/officeart/2005/8/layout/process3"/>
    <dgm:cxn modelId="{27E4DB32-0EB7-4498-A498-0E605D0BC774}" type="presOf" srcId="{74F55D86-486D-46D2-B65D-D678CBED7526}" destId="{6EF15AF5-45CB-46C8-A457-1C3778204FC1}" srcOrd="0" destOrd="0" presId="urn:microsoft.com/office/officeart/2005/8/layout/process3"/>
    <dgm:cxn modelId="{C5A26236-BE92-497C-BC47-93C42765D1E9}" srcId="{E700C3CC-26F5-447D-A566-D2D7546B1126}" destId="{74F55D86-486D-46D2-B65D-D678CBED7526}" srcOrd="2" destOrd="0" parTransId="{E6CB0C39-1994-47C7-A05F-D61C34C20708}" sibTransId="{C792C11C-710E-44E0-8749-947702F235E9}"/>
    <dgm:cxn modelId="{9B81EA39-0125-40AE-9957-5BED918F57DC}" srcId="{E700C3CC-26F5-447D-A566-D2D7546B1126}" destId="{E034C66C-A4DA-46D6-B9FD-B2D1C8EC8B4D}" srcOrd="0" destOrd="0" parTransId="{818E3211-BC3C-4A23-9500-F8C8AC1D05B5}" sibTransId="{DC7AF08D-08E9-4C17-BD24-99CFD0CC166F}"/>
    <dgm:cxn modelId="{6CC3E13A-E05F-4006-AE92-79990AFC3DA2}" type="presOf" srcId="{FD500074-2C87-43AC-9D0A-6A37C0587466}" destId="{F1E2380B-EF2C-4A20-9B37-C8B820458DE5}" srcOrd="1" destOrd="0" presId="urn:microsoft.com/office/officeart/2005/8/layout/process3"/>
    <dgm:cxn modelId="{BF07683C-7F69-45CC-81A8-106948598D4A}" srcId="{74F55D86-486D-46D2-B65D-D678CBED7526}" destId="{1340934A-8F39-4441-BFCD-64910C84A44C}" srcOrd="0" destOrd="0" parTransId="{79E2C270-789F-4041-B93B-79ED801DC17B}" sibTransId="{21A0C5C1-733B-4F2B-B6BD-1905FEF2854E}"/>
    <dgm:cxn modelId="{6D2C3041-C4BB-4EA2-97D1-402779186011}" type="presOf" srcId="{D58581BD-351D-42FD-BA47-D91801963A1A}" destId="{C31EF4B2-4DE9-4A1C-958A-B65DEA9ECAF7}" srcOrd="0" destOrd="0" presId="urn:microsoft.com/office/officeart/2005/8/layout/process3"/>
    <dgm:cxn modelId="{AE511B43-9CA0-455D-801E-837BD895B741}" type="presOf" srcId="{74F55D86-486D-46D2-B65D-D678CBED7526}" destId="{FA104ED8-C43C-4151-82A8-E3F3FE1FF1E8}" srcOrd="1" destOrd="0" presId="urn:microsoft.com/office/officeart/2005/8/layout/process3"/>
    <dgm:cxn modelId="{85544443-799F-4DD0-A5C5-E2D51E54287C}" type="presOf" srcId="{8236DA45-8DB3-4BAC-B7DE-C1A78D4FAE43}" destId="{3EC1B960-9BA3-4600-8F9B-9D43E578DC94}" srcOrd="0" destOrd="0" presId="urn:microsoft.com/office/officeart/2005/8/layout/process3"/>
    <dgm:cxn modelId="{E774F866-ABB2-4D0B-A401-1BEF2112984D}" srcId="{E700C3CC-26F5-447D-A566-D2D7546B1126}" destId="{85F05778-E2CD-42FA-9B2A-E69FBA4047C6}" srcOrd="4" destOrd="0" parTransId="{1D275A0B-6D7A-4F21-AB12-7E306EB437E8}" sibTransId="{2EB4ECCF-0C00-4D23-93AC-2F69CEEDA8D3}"/>
    <dgm:cxn modelId="{B883C648-63A8-466B-A45A-30C2F17BFE31}" type="presOf" srcId="{6CAE02D5-271F-466F-A229-68BD94AA5F19}" destId="{5A081E2B-43B2-4EE7-8D88-58F4E79C607B}" srcOrd="1" destOrd="0" presId="urn:microsoft.com/office/officeart/2005/8/layout/process3"/>
    <dgm:cxn modelId="{1A86886A-CE19-4DBE-A56C-64E47D314CD1}" srcId="{FD500074-2C87-43AC-9D0A-6A37C0587466}" destId="{D739B3BD-B151-4FF6-9084-422408063270}" srcOrd="0" destOrd="0" parTransId="{FC96949A-7406-4B06-BEF8-E5EC7FF6CC8A}" sibTransId="{954A7CFB-40F5-4BE7-9667-41350297F3A3}"/>
    <dgm:cxn modelId="{DFBEA36B-6308-44CE-AE9E-E00D604ABDF7}" srcId="{E700C3CC-26F5-447D-A566-D2D7546B1126}" destId="{FD500074-2C87-43AC-9D0A-6A37C0587466}" srcOrd="3" destOrd="0" parTransId="{891D01FE-3281-4CDE-B3F2-6626458322C2}" sibTransId="{C2AEF1B7-8D2A-4567-B4BA-5F762DA55ECF}"/>
    <dgm:cxn modelId="{F9BFF76C-7F7F-47F4-9EF4-26F36ADA1051}" type="presOf" srcId="{E034C66C-A4DA-46D6-B9FD-B2D1C8EC8B4D}" destId="{D8F92358-4466-41FD-A696-0227E1FD6C0D}" srcOrd="0" destOrd="0" presId="urn:microsoft.com/office/officeart/2005/8/layout/process3"/>
    <dgm:cxn modelId="{3C5B706D-2306-45EA-A774-85D827E5C1A2}" type="presOf" srcId="{E034C66C-A4DA-46D6-B9FD-B2D1C8EC8B4D}" destId="{C720E7FF-F369-46FB-822B-A33F0D318406}" srcOrd="1" destOrd="0" presId="urn:microsoft.com/office/officeart/2005/8/layout/process3"/>
    <dgm:cxn modelId="{6706136F-80C7-4191-90CD-09DA33F40EB2}" type="presOf" srcId="{08B84F45-009E-4857-8020-BA0CF6C5B57C}" destId="{E58D1C64-78F8-4A89-813A-EFFBFD304513}" srcOrd="1" destOrd="0" presId="urn:microsoft.com/office/officeart/2005/8/layout/process3"/>
    <dgm:cxn modelId="{2F8E746F-D7C7-4020-930D-0F1C7434BDC2}" srcId="{E034C66C-A4DA-46D6-B9FD-B2D1C8EC8B4D}" destId="{F0744F6A-DAD5-47B2-9F49-8A3A9F3E9D3B}" srcOrd="0" destOrd="0" parTransId="{F9FA6C20-244B-4086-ADF7-BB1331EF7BC3}" sibTransId="{B99B8C42-34E3-4E6E-9C61-3FB62931ECD9}"/>
    <dgm:cxn modelId="{1A104374-FA9A-4500-9D99-899F4D4F49E1}" type="presOf" srcId="{E700C3CC-26F5-447D-A566-D2D7546B1126}" destId="{3D406333-D45C-435E-9D96-45C34A9E2424}" srcOrd="0" destOrd="0" presId="urn:microsoft.com/office/officeart/2005/8/layout/process3"/>
    <dgm:cxn modelId="{7BC0695A-DCDE-4437-9C5C-F644F6AA5D2F}" type="presOf" srcId="{D739B3BD-B151-4FF6-9084-422408063270}" destId="{2F9A73FF-81CA-4998-9796-CA0AEC4045E3}" srcOrd="0" destOrd="0" presId="urn:microsoft.com/office/officeart/2005/8/layout/process3"/>
    <dgm:cxn modelId="{B56AB85A-69A0-45CB-8999-CC48B9300BA6}" srcId="{08B84F45-009E-4857-8020-BA0CF6C5B57C}" destId="{B59ADFC6-7033-4893-A183-8DF5D3F1688C}" srcOrd="0" destOrd="0" parTransId="{41C588BB-D560-4AAC-A5CE-5A953284D9F7}" sibTransId="{6EA94190-59AA-4D9A-B489-09658E69EAA3}"/>
    <dgm:cxn modelId="{0F7B1680-1467-40D3-9AA1-1F76DDEA00EB}" type="presOf" srcId="{DC7AF08D-08E9-4C17-BD24-99CFD0CC166F}" destId="{E2F04B57-900B-4206-9D4A-16D34C9F774B}" srcOrd="1" destOrd="0" presId="urn:microsoft.com/office/officeart/2005/8/layout/process3"/>
    <dgm:cxn modelId="{52630399-9963-48A5-83E1-804C65FCA43A}" srcId="{8236DA45-8DB3-4BAC-B7DE-C1A78D4FAE43}" destId="{35ADBAE3-BFD2-4E5E-9396-31090DFDADD3}" srcOrd="0" destOrd="0" parTransId="{39F035A6-FA1B-4E3C-BD6A-319420C5706B}" sibTransId="{D629FB17-DEB1-437B-97AC-58751492B8AE}"/>
    <dgm:cxn modelId="{CA70FCAF-2AC3-458D-9406-76D00A1A497F}" type="presOf" srcId="{8236DA45-8DB3-4BAC-B7DE-C1A78D4FAE43}" destId="{267D6C9C-A037-47C4-9D75-81A2366CB6B2}" srcOrd="1" destOrd="0" presId="urn:microsoft.com/office/officeart/2005/8/layout/process3"/>
    <dgm:cxn modelId="{FB22D7C5-42A4-43DD-A4B9-4D4534EDE137}" type="presOf" srcId="{35ADBAE3-BFD2-4E5E-9396-31090DFDADD3}" destId="{7E81ED81-4765-4039-8781-D89858558C89}" srcOrd="0" destOrd="0" presId="urn:microsoft.com/office/officeart/2005/8/layout/process3"/>
    <dgm:cxn modelId="{98C2E2D2-7D13-426F-A081-E53A043996A4}" srcId="{85F05778-E2CD-42FA-9B2A-E69FBA4047C6}" destId="{D58581BD-351D-42FD-BA47-D91801963A1A}" srcOrd="0" destOrd="0" parTransId="{4C4F9E8D-FFB6-4C7E-B9A0-9A9443BE4924}" sibTransId="{F2B261A6-E156-4BC2-A399-83C72F0AE32B}"/>
    <dgm:cxn modelId="{86E101D5-EE8B-4111-B281-5CEB7128250E}" type="presOf" srcId="{08B84F45-009E-4857-8020-BA0CF6C5B57C}" destId="{4CC82666-3EB8-4553-A3A2-D17C982A607E}" srcOrd="0" destOrd="0" presId="urn:microsoft.com/office/officeart/2005/8/layout/process3"/>
    <dgm:cxn modelId="{E0348ADF-D434-4E1D-AEA7-3E2156536323}" type="presOf" srcId="{C2AEF1B7-8D2A-4567-B4BA-5F762DA55ECF}" destId="{E30D30C8-4C8F-4FF9-ADAE-EB952C1D4508}" srcOrd="0" destOrd="0" presId="urn:microsoft.com/office/officeart/2005/8/layout/process3"/>
    <dgm:cxn modelId="{E5A1D8EF-62D7-4BE8-A1DE-24863EB274F8}" type="presOf" srcId="{F0744F6A-DAD5-47B2-9F49-8A3A9F3E9D3B}" destId="{A266124A-FC23-4163-B476-E726B7FD30F6}" srcOrd="0" destOrd="0" presId="urn:microsoft.com/office/officeart/2005/8/layout/process3"/>
    <dgm:cxn modelId="{6539EE05-52F2-47B3-B6D1-4D6043E2783E}" type="presParOf" srcId="{3D406333-D45C-435E-9D96-45C34A9E2424}" destId="{DE329845-D19E-4FAC-9F6A-842A8899B1C1}" srcOrd="0" destOrd="0" presId="urn:microsoft.com/office/officeart/2005/8/layout/process3"/>
    <dgm:cxn modelId="{AB542AA4-9138-42F7-B8AB-5CF7DC59466B}" type="presParOf" srcId="{DE329845-D19E-4FAC-9F6A-842A8899B1C1}" destId="{D8F92358-4466-41FD-A696-0227E1FD6C0D}" srcOrd="0" destOrd="0" presId="urn:microsoft.com/office/officeart/2005/8/layout/process3"/>
    <dgm:cxn modelId="{B8B8E6D3-540B-4252-BEE4-A1C6672909C3}" type="presParOf" srcId="{DE329845-D19E-4FAC-9F6A-842A8899B1C1}" destId="{C720E7FF-F369-46FB-822B-A33F0D318406}" srcOrd="1" destOrd="0" presId="urn:microsoft.com/office/officeart/2005/8/layout/process3"/>
    <dgm:cxn modelId="{20C60F0E-7A54-437C-B175-EA46E85237D1}" type="presParOf" srcId="{DE329845-D19E-4FAC-9F6A-842A8899B1C1}" destId="{A266124A-FC23-4163-B476-E726B7FD30F6}" srcOrd="2" destOrd="0" presId="urn:microsoft.com/office/officeart/2005/8/layout/process3"/>
    <dgm:cxn modelId="{F5839D1A-FD75-45DB-963E-0AC9CB6CC2C6}" type="presParOf" srcId="{3D406333-D45C-435E-9D96-45C34A9E2424}" destId="{DBE09555-7F33-497A-A360-E4F273B8ECA5}" srcOrd="1" destOrd="0" presId="urn:microsoft.com/office/officeart/2005/8/layout/process3"/>
    <dgm:cxn modelId="{26409411-9746-453D-A2BA-6424BDE330B1}" type="presParOf" srcId="{DBE09555-7F33-497A-A360-E4F273B8ECA5}" destId="{E2F04B57-900B-4206-9D4A-16D34C9F774B}" srcOrd="0" destOrd="0" presId="urn:microsoft.com/office/officeart/2005/8/layout/process3"/>
    <dgm:cxn modelId="{68D39304-4462-4B2E-AF0A-A07CC89A96FA}" type="presParOf" srcId="{3D406333-D45C-435E-9D96-45C34A9E2424}" destId="{2D808F64-7C51-4097-95A6-44B95016F37A}" srcOrd="2" destOrd="0" presId="urn:microsoft.com/office/officeart/2005/8/layout/process3"/>
    <dgm:cxn modelId="{971B033E-7C65-4FCE-A479-82165BD7CDED}" type="presParOf" srcId="{2D808F64-7C51-4097-95A6-44B95016F37A}" destId="{3EC1B960-9BA3-4600-8F9B-9D43E578DC94}" srcOrd="0" destOrd="0" presId="urn:microsoft.com/office/officeart/2005/8/layout/process3"/>
    <dgm:cxn modelId="{922FA7BE-B4CC-46F9-8A08-EAB6D7C9D32E}" type="presParOf" srcId="{2D808F64-7C51-4097-95A6-44B95016F37A}" destId="{267D6C9C-A037-47C4-9D75-81A2366CB6B2}" srcOrd="1" destOrd="0" presId="urn:microsoft.com/office/officeart/2005/8/layout/process3"/>
    <dgm:cxn modelId="{66837A29-3106-4081-BB77-13025ABACB80}" type="presParOf" srcId="{2D808F64-7C51-4097-95A6-44B95016F37A}" destId="{7E81ED81-4765-4039-8781-D89858558C89}" srcOrd="2" destOrd="0" presId="urn:microsoft.com/office/officeart/2005/8/layout/process3"/>
    <dgm:cxn modelId="{4F0B274C-01E8-41BB-8EAB-9B7DFEEA8880}" type="presParOf" srcId="{3D406333-D45C-435E-9D96-45C34A9E2424}" destId="{88B4C0BA-14F7-418C-A35E-DA280B85756E}" srcOrd="3" destOrd="0" presId="urn:microsoft.com/office/officeart/2005/8/layout/process3"/>
    <dgm:cxn modelId="{0E16DC98-4175-48AD-A0AF-18573BDD64F7}" type="presParOf" srcId="{88B4C0BA-14F7-418C-A35E-DA280B85756E}" destId="{5A081E2B-43B2-4EE7-8D88-58F4E79C607B}" srcOrd="0" destOrd="0" presId="urn:microsoft.com/office/officeart/2005/8/layout/process3"/>
    <dgm:cxn modelId="{1352499C-D9B7-4452-A7E4-4D804740F629}" type="presParOf" srcId="{3D406333-D45C-435E-9D96-45C34A9E2424}" destId="{3C77D9D7-A5E3-4CD4-BD22-7DAA76BAD005}" srcOrd="4" destOrd="0" presId="urn:microsoft.com/office/officeart/2005/8/layout/process3"/>
    <dgm:cxn modelId="{2A15A13C-63F2-4138-8380-A54409530FFB}" type="presParOf" srcId="{3C77D9D7-A5E3-4CD4-BD22-7DAA76BAD005}" destId="{6EF15AF5-45CB-46C8-A457-1C3778204FC1}" srcOrd="0" destOrd="0" presId="urn:microsoft.com/office/officeart/2005/8/layout/process3"/>
    <dgm:cxn modelId="{6F9D8A95-9043-458E-99D2-7A7F8276C2E7}" type="presParOf" srcId="{3C77D9D7-A5E3-4CD4-BD22-7DAA76BAD005}" destId="{FA104ED8-C43C-4151-82A8-E3F3FE1FF1E8}" srcOrd="1" destOrd="0" presId="urn:microsoft.com/office/officeart/2005/8/layout/process3"/>
    <dgm:cxn modelId="{4C5881D5-5EB6-4D68-A35F-9AF18989EB7C}" type="presParOf" srcId="{3C77D9D7-A5E3-4CD4-BD22-7DAA76BAD005}" destId="{6A6E1CE9-6E3C-4819-8C04-C407F9C92D68}" srcOrd="2" destOrd="0" presId="urn:microsoft.com/office/officeart/2005/8/layout/process3"/>
    <dgm:cxn modelId="{49B7497F-2F79-4431-AC94-4E04E37C6A4D}" type="presParOf" srcId="{3D406333-D45C-435E-9D96-45C34A9E2424}" destId="{DBC4017C-B386-4669-B06A-878F8F673FC1}" srcOrd="5" destOrd="0" presId="urn:microsoft.com/office/officeart/2005/8/layout/process3"/>
    <dgm:cxn modelId="{3DFA0A9B-8A9D-4159-9540-1CEDCD18C7B9}" type="presParOf" srcId="{DBC4017C-B386-4669-B06A-878F8F673FC1}" destId="{1236D0B1-02C7-4992-91D4-7D9E583FBAE4}" srcOrd="0" destOrd="0" presId="urn:microsoft.com/office/officeart/2005/8/layout/process3"/>
    <dgm:cxn modelId="{B6201AC5-2D8B-43E3-B711-9F13AE106723}" type="presParOf" srcId="{3D406333-D45C-435E-9D96-45C34A9E2424}" destId="{B6154F8C-85A6-4A99-AD80-54FB9170309E}" srcOrd="6" destOrd="0" presId="urn:microsoft.com/office/officeart/2005/8/layout/process3"/>
    <dgm:cxn modelId="{16C07860-3A2E-4C3F-828A-06843319A553}" type="presParOf" srcId="{B6154F8C-85A6-4A99-AD80-54FB9170309E}" destId="{C6BC9B1C-8351-4039-9D8E-BDF1C72991C3}" srcOrd="0" destOrd="0" presId="urn:microsoft.com/office/officeart/2005/8/layout/process3"/>
    <dgm:cxn modelId="{5B2AA6CB-BF8B-4BF4-BF08-47CE0A3456BF}" type="presParOf" srcId="{B6154F8C-85A6-4A99-AD80-54FB9170309E}" destId="{F1E2380B-EF2C-4A20-9B37-C8B820458DE5}" srcOrd="1" destOrd="0" presId="urn:microsoft.com/office/officeart/2005/8/layout/process3"/>
    <dgm:cxn modelId="{93555F67-22B0-43CA-B0C6-7854C4AA545D}" type="presParOf" srcId="{B6154F8C-85A6-4A99-AD80-54FB9170309E}" destId="{2F9A73FF-81CA-4998-9796-CA0AEC4045E3}" srcOrd="2" destOrd="0" presId="urn:microsoft.com/office/officeart/2005/8/layout/process3"/>
    <dgm:cxn modelId="{2F2F6E17-C01A-4E05-8044-ED3BC6051BF2}" type="presParOf" srcId="{3D406333-D45C-435E-9D96-45C34A9E2424}" destId="{E30D30C8-4C8F-4FF9-ADAE-EB952C1D4508}" srcOrd="7" destOrd="0" presId="urn:microsoft.com/office/officeart/2005/8/layout/process3"/>
    <dgm:cxn modelId="{E9291F75-679E-4F42-9034-C152A8477392}" type="presParOf" srcId="{E30D30C8-4C8F-4FF9-ADAE-EB952C1D4508}" destId="{849EF703-CE3C-42B6-AF0F-7CF9BB9DCE26}" srcOrd="0" destOrd="0" presId="urn:microsoft.com/office/officeart/2005/8/layout/process3"/>
    <dgm:cxn modelId="{6FA885B8-E9B4-4273-AD88-31D94E3F949D}" type="presParOf" srcId="{3D406333-D45C-435E-9D96-45C34A9E2424}" destId="{8AFD72FC-D5CC-40D1-B59E-B7E31F15EE89}" srcOrd="8" destOrd="0" presId="urn:microsoft.com/office/officeart/2005/8/layout/process3"/>
    <dgm:cxn modelId="{43007831-EE34-4162-8385-58438F3A09DF}" type="presParOf" srcId="{8AFD72FC-D5CC-40D1-B59E-B7E31F15EE89}" destId="{9F7F471D-E4BE-4E46-B783-CF6CB7E37012}" srcOrd="0" destOrd="0" presId="urn:microsoft.com/office/officeart/2005/8/layout/process3"/>
    <dgm:cxn modelId="{B2489433-6836-4D55-8BB4-8D989424A17A}" type="presParOf" srcId="{8AFD72FC-D5CC-40D1-B59E-B7E31F15EE89}" destId="{6B2F7DB7-4E13-405A-A53B-BB5061F7A7B3}" srcOrd="1" destOrd="0" presId="urn:microsoft.com/office/officeart/2005/8/layout/process3"/>
    <dgm:cxn modelId="{A82558D6-FBE8-4EE6-ABE6-F0602577B3F0}" type="presParOf" srcId="{8AFD72FC-D5CC-40D1-B59E-B7E31F15EE89}" destId="{C31EF4B2-4DE9-4A1C-958A-B65DEA9ECAF7}" srcOrd="2" destOrd="0" presId="urn:microsoft.com/office/officeart/2005/8/layout/process3"/>
    <dgm:cxn modelId="{E03ABE57-8AC7-469A-B5C2-009B63586E8D}" type="presParOf" srcId="{3D406333-D45C-435E-9D96-45C34A9E2424}" destId="{3DB913F6-1D47-4F08-8D3B-2B061CB86964}" srcOrd="9" destOrd="0" presId="urn:microsoft.com/office/officeart/2005/8/layout/process3"/>
    <dgm:cxn modelId="{171CD38F-D6FE-492B-BCDB-14602968B396}" type="presParOf" srcId="{3DB913F6-1D47-4F08-8D3B-2B061CB86964}" destId="{C65333BA-8F26-4B3F-8414-2B41C78DB426}" srcOrd="0" destOrd="0" presId="urn:microsoft.com/office/officeart/2005/8/layout/process3"/>
    <dgm:cxn modelId="{769A9194-8881-41B3-A093-873EBF4344F2}" type="presParOf" srcId="{3D406333-D45C-435E-9D96-45C34A9E2424}" destId="{2DCE81E0-D3D2-4681-8324-A8B0FE5F1582}" srcOrd="10" destOrd="0" presId="urn:microsoft.com/office/officeart/2005/8/layout/process3"/>
    <dgm:cxn modelId="{B0B7032C-3E91-4A87-BF58-226B7719795E}" type="presParOf" srcId="{2DCE81E0-D3D2-4681-8324-A8B0FE5F1582}" destId="{4CC82666-3EB8-4553-A3A2-D17C982A607E}" srcOrd="0" destOrd="0" presId="urn:microsoft.com/office/officeart/2005/8/layout/process3"/>
    <dgm:cxn modelId="{A7F214F7-20E4-4AF5-ADE8-3ED319662151}" type="presParOf" srcId="{2DCE81E0-D3D2-4681-8324-A8B0FE5F1582}" destId="{E58D1C64-78F8-4A89-813A-EFFBFD304513}" srcOrd="1" destOrd="0" presId="urn:microsoft.com/office/officeart/2005/8/layout/process3"/>
    <dgm:cxn modelId="{4793F32D-4A29-4884-958B-B21B3219C332}" type="presParOf" srcId="{2DCE81E0-D3D2-4681-8324-A8B0FE5F1582}" destId="{E605352E-DE47-47BD-9435-C58647776BFB}"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07C937F-5902-4F23-836C-34F18D6AF948}" type="doc">
      <dgm:prSet loTypeId="urn:microsoft.com/office/officeart/2005/8/layout/hList7" loCatId="list" qsTypeId="urn:microsoft.com/office/officeart/2005/8/quickstyle/simple1" qsCatId="simple" csTypeId="urn:microsoft.com/office/officeart/2005/8/colors/accent1_2" csCatId="accent1" phldr="1"/>
      <dgm:spPr/>
    </dgm:pt>
    <dgm:pt modelId="{FAF88603-AB98-4444-A6FC-5B27CECC0026}">
      <dgm:prSet phldrT="[Текст]"/>
      <dgm:spPr/>
      <dgm:t>
        <a:bodyPr/>
        <a:lstStyle/>
        <a:p>
          <a:r>
            <a:rPr lang="ru-RU" dirty="0"/>
            <a:t>Сведения о товаре, работе, услуге</a:t>
          </a:r>
        </a:p>
      </dgm:t>
    </dgm:pt>
    <dgm:pt modelId="{B9D51072-AAFB-414C-BA46-8EA7A8C9E440}" type="parTrans" cxnId="{1B2DCCDC-95C0-4A82-B826-497A26093E9D}">
      <dgm:prSet/>
      <dgm:spPr/>
      <dgm:t>
        <a:bodyPr/>
        <a:lstStyle/>
        <a:p>
          <a:endParaRPr lang="ru-RU"/>
        </a:p>
      </dgm:t>
    </dgm:pt>
    <dgm:pt modelId="{197B8DF2-4393-4907-967C-35AFDE9644FB}" type="sibTrans" cxnId="{1B2DCCDC-95C0-4A82-B826-497A26093E9D}">
      <dgm:prSet/>
      <dgm:spPr/>
      <dgm:t>
        <a:bodyPr/>
        <a:lstStyle/>
        <a:p>
          <a:endParaRPr lang="ru-RU"/>
        </a:p>
      </dgm:t>
    </dgm:pt>
    <dgm:pt modelId="{6EB7AB65-75CE-4C99-A6D9-44C05B23C36D}">
      <dgm:prSet phldrT="[Текст]"/>
      <dgm:spPr/>
      <dgm:t>
        <a:bodyPr/>
        <a:lstStyle/>
        <a:p>
          <a:r>
            <a:rPr lang="ru-RU" dirty="0"/>
            <a:t>Сведения о поставщике (подрядчике, исполнителе)</a:t>
          </a:r>
        </a:p>
      </dgm:t>
    </dgm:pt>
    <dgm:pt modelId="{B5547F0F-72E9-4975-88D2-F239C4306354}" type="parTrans" cxnId="{48310EC3-78DB-4D63-8BD6-46385FCCA494}">
      <dgm:prSet/>
      <dgm:spPr/>
      <dgm:t>
        <a:bodyPr/>
        <a:lstStyle/>
        <a:p>
          <a:endParaRPr lang="ru-RU"/>
        </a:p>
      </dgm:t>
    </dgm:pt>
    <dgm:pt modelId="{A80276D5-CB89-41C0-B8D2-4A0F170E42D1}" type="sibTrans" cxnId="{48310EC3-78DB-4D63-8BD6-46385FCCA494}">
      <dgm:prSet/>
      <dgm:spPr/>
      <dgm:t>
        <a:bodyPr/>
        <a:lstStyle/>
        <a:p>
          <a:endParaRPr lang="ru-RU"/>
        </a:p>
      </dgm:t>
    </dgm:pt>
    <dgm:pt modelId="{E178A144-FA17-4F24-B2ED-5CF3E4742B6B}" type="pres">
      <dgm:prSet presAssocID="{307C937F-5902-4F23-836C-34F18D6AF948}" presName="Name0" presStyleCnt="0">
        <dgm:presLayoutVars>
          <dgm:dir/>
          <dgm:resizeHandles val="exact"/>
        </dgm:presLayoutVars>
      </dgm:prSet>
      <dgm:spPr/>
    </dgm:pt>
    <dgm:pt modelId="{9B2E635D-1832-426E-9848-E87853E9764D}" type="pres">
      <dgm:prSet presAssocID="{307C937F-5902-4F23-836C-34F18D6AF948}" presName="fgShape" presStyleLbl="fgShp" presStyleIdx="0" presStyleCnt="1"/>
      <dgm:spPr/>
    </dgm:pt>
    <dgm:pt modelId="{8F9F47A2-9016-4CF6-809F-63B9183FF6F7}" type="pres">
      <dgm:prSet presAssocID="{307C937F-5902-4F23-836C-34F18D6AF948}" presName="linComp" presStyleCnt="0"/>
      <dgm:spPr/>
    </dgm:pt>
    <dgm:pt modelId="{4C4FD5DD-D1D5-4032-89A6-BC426B86D9E0}" type="pres">
      <dgm:prSet presAssocID="{FAF88603-AB98-4444-A6FC-5B27CECC0026}" presName="compNode" presStyleCnt="0"/>
      <dgm:spPr/>
    </dgm:pt>
    <dgm:pt modelId="{6B9D4AC3-F65E-4E76-B036-8E99FA14DEF4}" type="pres">
      <dgm:prSet presAssocID="{FAF88603-AB98-4444-A6FC-5B27CECC0026}" presName="bkgdShape" presStyleLbl="node1" presStyleIdx="0" presStyleCnt="2"/>
      <dgm:spPr/>
    </dgm:pt>
    <dgm:pt modelId="{81D9E25B-4973-4EA6-B248-FEB7367955EF}" type="pres">
      <dgm:prSet presAssocID="{FAF88603-AB98-4444-A6FC-5B27CECC0026}" presName="nodeTx" presStyleLbl="node1" presStyleIdx="0" presStyleCnt="2">
        <dgm:presLayoutVars>
          <dgm:bulletEnabled val="1"/>
        </dgm:presLayoutVars>
      </dgm:prSet>
      <dgm:spPr/>
    </dgm:pt>
    <dgm:pt modelId="{5206C511-740C-450A-A328-AAAD3584AE39}" type="pres">
      <dgm:prSet presAssocID="{FAF88603-AB98-4444-A6FC-5B27CECC0026}" presName="invisiNode" presStyleLbl="node1" presStyleIdx="0" presStyleCnt="2"/>
      <dgm:spPr/>
    </dgm:pt>
    <dgm:pt modelId="{269CB3AA-E11E-477E-9EB4-BFDC3330A101}" type="pres">
      <dgm:prSet presAssocID="{FAF88603-AB98-4444-A6FC-5B27CECC0026}" presName="imagNode" presStyleLbl="fgImgPlace1" presStyleIdx="0" presStyleCnt="2"/>
      <dgm:spPr>
        <a:solidFill>
          <a:schemeClr val="bg1">
            <a:lumMod val="65000"/>
          </a:schemeClr>
        </a:solidFill>
      </dgm:spPr>
    </dgm:pt>
    <dgm:pt modelId="{99426C16-88A1-4B66-A2F5-73B7DBEDAEF4}" type="pres">
      <dgm:prSet presAssocID="{197B8DF2-4393-4907-967C-35AFDE9644FB}" presName="sibTrans" presStyleLbl="sibTrans2D1" presStyleIdx="0" presStyleCnt="0"/>
      <dgm:spPr/>
    </dgm:pt>
    <dgm:pt modelId="{7B79D053-BC27-4A43-9A15-99D52CB1C7D3}" type="pres">
      <dgm:prSet presAssocID="{6EB7AB65-75CE-4C99-A6D9-44C05B23C36D}" presName="compNode" presStyleCnt="0"/>
      <dgm:spPr/>
    </dgm:pt>
    <dgm:pt modelId="{728668CA-0A99-4B5E-9CF6-4FCE07B020B8}" type="pres">
      <dgm:prSet presAssocID="{6EB7AB65-75CE-4C99-A6D9-44C05B23C36D}" presName="bkgdShape" presStyleLbl="node1" presStyleIdx="1" presStyleCnt="2"/>
      <dgm:spPr/>
    </dgm:pt>
    <dgm:pt modelId="{1A193499-09A7-4CA3-8644-F55781D83A63}" type="pres">
      <dgm:prSet presAssocID="{6EB7AB65-75CE-4C99-A6D9-44C05B23C36D}" presName="nodeTx" presStyleLbl="node1" presStyleIdx="1" presStyleCnt="2">
        <dgm:presLayoutVars>
          <dgm:bulletEnabled val="1"/>
        </dgm:presLayoutVars>
      </dgm:prSet>
      <dgm:spPr/>
    </dgm:pt>
    <dgm:pt modelId="{DBE61EF8-BB38-45A1-8497-E52A96D2CBFB}" type="pres">
      <dgm:prSet presAssocID="{6EB7AB65-75CE-4C99-A6D9-44C05B23C36D}" presName="invisiNode" presStyleLbl="node1" presStyleIdx="1" presStyleCnt="2"/>
      <dgm:spPr/>
    </dgm:pt>
    <dgm:pt modelId="{AA2BC59F-DC75-4B28-9A4C-E20DF1915B1F}" type="pres">
      <dgm:prSet presAssocID="{6EB7AB65-75CE-4C99-A6D9-44C05B23C36D}" presName="imagNode" presStyleLbl="fgImgPlace1" presStyleIdx="1" presStyleCnt="2"/>
      <dgm:spPr>
        <a:solidFill>
          <a:schemeClr val="bg1">
            <a:lumMod val="65000"/>
          </a:schemeClr>
        </a:solidFill>
      </dgm:spPr>
    </dgm:pt>
  </dgm:ptLst>
  <dgm:cxnLst>
    <dgm:cxn modelId="{41708D55-2A76-4DFB-973C-EB6A2D66E601}" type="presOf" srcId="{197B8DF2-4393-4907-967C-35AFDE9644FB}" destId="{99426C16-88A1-4B66-A2F5-73B7DBEDAEF4}" srcOrd="0" destOrd="0" presId="urn:microsoft.com/office/officeart/2005/8/layout/hList7"/>
    <dgm:cxn modelId="{E14DA97F-F486-420F-B585-3D764B2E59CE}" type="presOf" srcId="{6EB7AB65-75CE-4C99-A6D9-44C05B23C36D}" destId="{1A193499-09A7-4CA3-8644-F55781D83A63}" srcOrd="1" destOrd="0" presId="urn:microsoft.com/office/officeart/2005/8/layout/hList7"/>
    <dgm:cxn modelId="{D557B4B2-8FA9-4179-8A61-A79EAA608278}" type="presOf" srcId="{FAF88603-AB98-4444-A6FC-5B27CECC0026}" destId="{81D9E25B-4973-4EA6-B248-FEB7367955EF}" srcOrd="1" destOrd="0" presId="urn:microsoft.com/office/officeart/2005/8/layout/hList7"/>
    <dgm:cxn modelId="{48310EC3-78DB-4D63-8BD6-46385FCCA494}" srcId="{307C937F-5902-4F23-836C-34F18D6AF948}" destId="{6EB7AB65-75CE-4C99-A6D9-44C05B23C36D}" srcOrd="1" destOrd="0" parTransId="{B5547F0F-72E9-4975-88D2-F239C4306354}" sibTransId="{A80276D5-CB89-41C0-B8D2-4A0F170E42D1}"/>
    <dgm:cxn modelId="{1B2DCCDC-95C0-4A82-B826-497A26093E9D}" srcId="{307C937F-5902-4F23-836C-34F18D6AF948}" destId="{FAF88603-AB98-4444-A6FC-5B27CECC0026}" srcOrd="0" destOrd="0" parTransId="{B9D51072-AAFB-414C-BA46-8EA7A8C9E440}" sibTransId="{197B8DF2-4393-4907-967C-35AFDE9644FB}"/>
    <dgm:cxn modelId="{1EC318E4-1499-4E6E-A906-DB384E0A960A}" type="presOf" srcId="{307C937F-5902-4F23-836C-34F18D6AF948}" destId="{E178A144-FA17-4F24-B2ED-5CF3E4742B6B}" srcOrd="0" destOrd="0" presId="urn:microsoft.com/office/officeart/2005/8/layout/hList7"/>
    <dgm:cxn modelId="{73A04DE5-7D6F-4827-9A40-1CA29E18C658}" type="presOf" srcId="{FAF88603-AB98-4444-A6FC-5B27CECC0026}" destId="{6B9D4AC3-F65E-4E76-B036-8E99FA14DEF4}" srcOrd="0" destOrd="0" presId="urn:microsoft.com/office/officeart/2005/8/layout/hList7"/>
    <dgm:cxn modelId="{E00146ED-70CD-4187-9569-71A98C40BDE9}" type="presOf" srcId="{6EB7AB65-75CE-4C99-A6D9-44C05B23C36D}" destId="{728668CA-0A99-4B5E-9CF6-4FCE07B020B8}" srcOrd="0" destOrd="0" presId="urn:microsoft.com/office/officeart/2005/8/layout/hList7"/>
    <dgm:cxn modelId="{3B87A96D-1FCE-4618-B8A2-6BBAA5684006}" type="presParOf" srcId="{E178A144-FA17-4F24-B2ED-5CF3E4742B6B}" destId="{9B2E635D-1832-426E-9848-E87853E9764D}" srcOrd="0" destOrd="0" presId="urn:microsoft.com/office/officeart/2005/8/layout/hList7"/>
    <dgm:cxn modelId="{F57C5F09-2299-4E38-89BF-8314D8DE308D}" type="presParOf" srcId="{E178A144-FA17-4F24-B2ED-5CF3E4742B6B}" destId="{8F9F47A2-9016-4CF6-809F-63B9183FF6F7}" srcOrd="1" destOrd="0" presId="urn:microsoft.com/office/officeart/2005/8/layout/hList7"/>
    <dgm:cxn modelId="{BA015286-3784-4F66-81E2-B8970CE5B491}" type="presParOf" srcId="{8F9F47A2-9016-4CF6-809F-63B9183FF6F7}" destId="{4C4FD5DD-D1D5-4032-89A6-BC426B86D9E0}" srcOrd="0" destOrd="0" presId="urn:microsoft.com/office/officeart/2005/8/layout/hList7"/>
    <dgm:cxn modelId="{D6701BDB-435A-4BB2-BD0D-2EF6253A3C47}" type="presParOf" srcId="{4C4FD5DD-D1D5-4032-89A6-BC426B86D9E0}" destId="{6B9D4AC3-F65E-4E76-B036-8E99FA14DEF4}" srcOrd="0" destOrd="0" presId="urn:microsoft.com/office/officeart/2005/8/layout/hList7"/>
    <dgm:cxn modelId="{2F2B60C5-B84B-4107-B345-39B9EA379909}" type="presParOf" srcId="{4C4FD5DD-D1D5-4032-89A6-BC426B86D9E0}" destId="{81D9E25B-4973-4EA6-B248-FEB7367955EF}" srcOrd="1" destOrd="0" presId="urn:microsoft.com/office/officeart/2005/8/layout/hList7"/>
    <dgm:cxn modelId="{1AE81C63-6008-4404-9E12-F79F1188D460}" type="presParOf" srcId="{4C4FD5DD-D1D5-4032-89A6-BC426B86D9E0}" destId="{5206C511-740C-450A-A328-AAAD3584AE39}" srcOrd="2" destOrd="0" presId="urn:microsoft.com/office/officeart/2005/8/layout/hList7"/>
    <dgm:cxn modelId="{A8244834-C3D0-43C5-BA93-0345EDC49D23}" type="presParOf" srcId="{4C4FD5DD-D1D5-4032-89A6-BC426B86D9E0}" destId="{269CB3AA-E11E-477E-9EB4-BFDC3330A101}" srcOrd="3" destOrd="0" presId="urn:microsoft.com/office/officeart/2005/8/layout/hList7"/>
    <dgm:cxn modelId="{509DDD36-1CA2-4EFF-8B42-A5E357E59F92}" type="presParOf" srcId="{8F9F47A2-9016-4CF6-809F-63B9183FF6F7}" destId="{99426C16-88A1-4B66-A2F5-73B7DBEDAEF4}" srcOrd="1" destOrd="0" presId="urn:microsoft.com/office/officeart/2005/8/layout/hList7"/>
    <dgm:cxn modelId="{CAA426D2-AD4A-4B24-96D9-6BDAE7A78100}" type="presParOf" srcId="{8F9F47A2-9016-4CF6-809F-63B9183FF6F7}" destId="{7B79D053-BC27-4A43-9A15-99D52CB1C7D3}" srcOrd="2" destOrd="0" presId="urn:microsoft.com/office/officeart/2005/8/layout/hList7"/>
    <dgm:cxn modelId="{69E2D18A-0C77-4956-A502-62A82B1938FF}" type="presParOf" srcId="{7B79D053-BC27-4A43-9A15-99D52CB1C7D3}" destId="{728668CA-0A99-4B5E-9CF6-4FCE07B020B8}" srcOrd="0" destOrd="0" presId="urn:microsoft.com/office/officeart/2005/8/layout/hList7"/>
    <dgm:cxn modelId="{D9CF1EFB-72FC-4018-A8E7-971150B1B11D}" type="presParOf" srcId="{7B79D053-BC27-4A43-9A15-99D52CB1C7D3}" destId="{1A193499-09A7-4CA3-8644-F55781D83A63}" srcOrd="1" destOrd="0" presId="urn:microsoft.com/office/officeart/2005/8/layout/hList7"/>
    <dgm:cxn modelId="{15A31F6E-8103-4433-91EC-118A7C05B41C}" type="presParOf" srcId="{7B79D053-BC27-4A43-9A15-99D52CB1C7D3}" destId="{DBE61EF8-BB38-45A1-8497-E52A96D2CBFB}" srcOrd="2" destOrd="0" presId="urn:microsoft.com/office/officeart/2005/8/layout/hList7"/>
    <dgm:cxn modelId="{0CC49B3E-BBCD-462D-BE36-AAE5B1666DBC}" type="presParOf" srcId="{7B79D053-BC27-4A43-9A15-99D52CB1C7D3}" destId="{AA2BC59F-DC75-4B28-9A4C-E20DF1915B1F}"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003FC1A-9178-4183-BF97-2E1BC6E10DC1}" type="doc">
      <dgm:prSet loTypeId="urn:microsoft.com/office/officeart/2005/8/layout/hierarchy1" loCatId="hierarchy" qsTypeId="urn:microsoft.com/office/officeart/2005/8/quickstyle/simple1" qsCatId="simple" csTypeId="urn:microsoft.com/office/officeart/2005/8/colors/accent1_1" csCatId="accent1" phldr="1"/>
      <dgm:spPr/>
      <dgm:t>
        <a:bodyPr/>
        <a:lstStyle/>
        <a:p>
          <a:endParaRPr lang="ru-RU"/>
        </a:p>
      </dgm:t>
    </dgm:pt>
    <dgm:pt modelId="{602FCDC3-43C2-403C-91ED-DBD17CFE2B6F}">
      <dgm:prSet phldrT="[Текст]"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ru-RU" sz="1600" dirty="0">
              <a:latin typeface="Times New Roman" panose="02020603050405020304" pitchFamily="18" charset="0"/>
              <a:cs typeface="Times New Roman" panose="02020603050405020304" pitchFamily="18" charset="0"/>
            </a:rPr>
            <a:t>Аукцион проходит на сайте оператора электронной площадки в </a:t>
          </a:r>
          <a:r>
            <a:rPr lang="ru-RU" sz="1600" dirty="0">
              <a:solidFill>
                <a:schemeClr val="tx2">
                  <a:lumMod val="60000"/>
                  <a:lumOff val="40000"/>
                </a:schemeClr>
              </a:solidFill>
              <a:latin typeface="Times New Roman" panose="02020603050405020304" pitchFamily="18" charset="0"/>
              <a:cs typeface="Times New Roman" panose="02020603050405020304" pitchFamily="18" charset="0"/>
            </a:rPr>
            <a:t>дату</a:t>
          </a:r>
          <a:r>
            <a:rPr lang="ru-RU" sz="1600" dirty="0">
              <a:solidFill>
                <a:srgbClr val="FF6600"/>
              </a:solidFill>
              <a:latin typeface="Times New Roman" panose="02020603050405020304" pitchFamily="18" charset="0"/>
              <a:cs typeface="Times New Roman" panose="02020603050405020304" pitchFamily="18" charset="0"/>
            </a:rPr>
            <a:t> </a:t>
          </a:r>
          <a:r>
            <a:rPr lang="ru-RU" sz="1600" dirty="0">
              <a:solidFill>
                <a:schemeClr val="tx1"/>
              </a:solidFill>
              <a:latin typeface="Times New Roman" panose="02020603050405020304" pitchFamily="18" charset="0"/>
              <a:cs typeface="Times New Roman" panose="02020603050405020304" pitchFamily="18" charset="0"/>
            </a:rPr>
            <a:t>и</a:t>
          </a:r>
          <a:r>
            <a:rPr lang="ru-RU" sz="1600" dirty="0">
              <a:solidFill>
                <a:srgbClr val="FF6600"/>
              </a:solidFill>
              <a:latin typeface="Times New Roman" panose="02020603050405020304" pitchFamily="18" charset="0"/>
              <a:cs typeface="Times New Roman" panose="02020603050405020304" pitchFamily="18" charset="0"/>
            </a:rPr>
            <a:t> </a:t>
          </a:r>
          <a:r>
            <a:rPr lang="ru-RU" sz="1600" dirty="0">
              <a:solidFill>
                <a:schemeClr val="tx2">
                  <a:lumMod val="60000"/>
                  <a:lumOff val="40000"/>
                </a:schemeClr>
              </a:solidFill>
              <a:latin typeface="Times New Roman" panose="02020603050405020304" pitchFamily="18" charset="0"/>
              <a:cs typeface="Times New Roman" panose="02020603050405020304" pitchFamily="18" charset="0"/>
            </a:rPr>
            <a:t>время</a:t>
          </a:r>
          <a:r>
            <a:rPr lang="ru-RU" sz="1600" dirty="0">
              <a:latin typeface="Times New Roman" panose="02020603050405020304" pitchFamily="18" charset="0"/>
              <a:cs typeface="Times New Roman" panose="02020603050405020304" pitchFamily="18" charset="0"/>
            </a:rPr>
            <a:t>, указанные в извещении</a:t>
          </a:r>
        </a:p>
        <a:p>
          <a:pPr defTabSz="2222500">
            <a:lnSpc>
              <a:spcPct val="90000"/>
            </a:lnSpc>
            <a:spcBef>
              <a:spcPct val="0"/>
            </a:spcBef>
            <a:spcAft>
              <a:spcPct val="35000"/>
            </a:spcAft>
          </a:pPr>
          <a:endParaRPr lang="ru-RU" sz="1600" dirty="0"/>
        </a:p>
      </dgm:t>
    </dgm:pt>
    <dgm:pt modelId="{89902206-9CF9-4E2A-B530-362F6826BEA0}" type="parTrans" cxnId="{94F4845D-98D0-4771-A94C-112763C78E7E}">
      <dgm:prSet/>
      <dgm:spPr/>
      <dgm:t>
        <a:bodyPr/>
        <a:lstStyle/>
        <a:p>
          <a:endParaRPr lang="ru-RU" sz="1600"/>
        </a:p>
      </dgm:t>
    </dgm:pt>
    <dgm:pt modelId="{5E4DFCB1-3892-4D20-A15A-1BC4F40B2C11}" type="sibTrans" cxnId="{94F4845D-98D0-4771-A94C-112763C78E7E}">
      <dgm:prSet/>
      <dgm:spPr/>
      <dgm:t>
        <a:bodyPr/>
        <a:lstStyle/>
        <a:p>
          <a:endParaRPr lang="ru-RU" sz="1600"/>
        </a:p>
      </dgm:t>
    </dgm:pt>
    <dgm:pt modelId="{53B8E206-A5B6-4C02-ABDB-F85EBFE5071C}">
      <dgm:prSet phldrT="[Текст]" custT="1"/>
      <dgm:spPr/>
      <dgm:t>
        <a:bodyPr/>
        <a:lstStyle/>
        <a:p>
          <a:pPr marL="0" marR="0" indent="0" algn="just" defTabSz="914400" eaLnBrk="1" fontAlgn="auto" latinLnBrk="0" hangingPunct="1">
            <a:lnSpc>
              <a:spcPct val="100000"/>
            </a:lnSpc>
            <a:spcBef>
              <a:spcPts val="0"/>
            </a:spcBef>
            <a:spcAft>
              <a:spcPts val="0"/>
            </a:spcAft>
            <a:buClrTx/>
            <a:buSzTx/>
            <a:buFontTx/>
            <a:buNone/>
            <a:tabLst/>
            <a:defRPr/>
          </a:pPr>
          <a:endParaRPr lang="ru-RU" sz="2000" b="1" dirty="0">
            <a:latin typeface="Times New Roman" panose="02020603050405020304" pitchFamily="18" charset="0"/>
            <a:cs typeface="Times New Roman" panose="02020603050405020304" pitchFamily="18" charset="0"/>
          </a:endParaRPr>
        </a:p>
        <a:p>
          <a:pPr marL="0" marR="0" indent="0" algn="ctr" defTabSz="914400" eaLnBrk="1" fontAlgn="auto" latinLnBrk="0" hangingPunct="1">
            <a:lnSpc>
              <a:spcPct val="100000"/>
            </a:lnSpc>
            <a:spcBef>
              <a:spcPts val="0"/>
            </a:spcBef>
            <a:spcAft>
              <a:spcPts val="0"/>
            </a:spcAft>
            <a:buClrTx/>
            <a:buSzTx/>
            <a:buFontTx/>
            <a:buNone/>
            <a:tabLst/>
            <a:defRPr/>
          </a:pPr>
          <a:r>
            <a:rPr lang="ru-RU" sz="1600" b="1" dirty="0">
              <a:solidFill>
                <a:schemeClr val="tx2">
                  <a:lumMod val="60000"/>
                  <a:lumOff val="40000"/>
                </a:schemeClr>
              </a:solidFill>
              <a:latin typeface="Times New Roman" panose="02020603050405020304" pitchFamily="18" charset="0"/>
              <a:cs typeface="Times New Roman" panose="02020603050405020304" pitchFamily="18" charset="0"/>
            </a:rPr>
            <a:t>Дата</a:t>
          </a:r>
          <a:r>
            <a:rPr lang="ru-RU" sz="1600" dirty="0">
              <a:latin typeface="Times New Roman" panose="02020603050405020304" pitchFamily="18" charset="0"/>
              <a:cs typeface="Times New Roman" panose="02020603050405020304" pitchFamily="18" charset="0"/>
            </a:rPr>
            <a:t> проведения аукциона – день окончания подачи заявок</a:t>
          </a:r>
        </a:p>
        <a:p>
          <a:pPr defTabSz="666750">
            <a:lnSpc>
              <a:spcPct val="90000"/>
            </a:lnSpc>
            <a:spcBef>
              <a:spcPct val="0"/>
            </a:spcBef>
            <a:spcAft>
              <a:spcPct val="35000"/>
            </a:spcAft>
          </a:pPr>
          <a:endParaRPr lang="ru-RU" sz="1600" dirty="0"/>
        </a:p>
      </dgm:t>
    </dgm:pt>
    <dgm:pt modelId="{0C590392-36F9-446A-B7BB-B65D1C06DA32}" type="parTrans" cxnId="{44C57840-E272-40DF-B8E8-77E3BDF1944D}">
      <dgm:prSet/>
      <dgm:spPr/>
      <dgm:t>
        <a:bodyPr/>
        <a:lstStyle/>
        <a:p>
          <a:endParaRPr lang="ru-RU" sz="1600"/>
        </a:p>
      </dgm:t>
    </dgm:pt>
    <dgm:pt modelId="{1486BF44-6035-4001-AA66-B6370BD3476F}" type="sibTrans" cxnId="{44C57840-E272-40DF-B8E8-77E3BDF1944D}">
      <dgm:prSet/>
      <dgm:spPr/>
      <dgm:t>
        <a:bodyPr/>
        <a:lstStyle/>
        <a:p>
          <a:endParaRPr lang="ru-RU" sz="1600"/>
        </a:p>
      </dgm:t>
    </dgm:pt>
    <dgm:pt modelId="{C37997CD-936C-4F4F-8E9A-645124FE912D}">
      <dgm:prSet phldrT="[Текст]" custT="1"/>
      <dgm:spPr/>
      <dgm:t>
        <a:bodyPr/>
        <a:lstStyle/>
        <a:p>
          <a:pPr marL="0" indent="0" algn="just" defTabSz="711200">
            <a:lnSpc>
              <a:spcPct val="90000"/>
            </a:lnSpc>
            <a:spcBef>
              <a:spcPct val="0"/>
            </a:spcBef>
            <a:spcAft>
              <a:spcPct val="35000"/>
            </a:spcAft>
            <a:buNone/>
          </a:pPr>
          <a:endParaRPr lang="ru-RU" sz="1600" dirty="0">
            <a:latin typeface="Times New Roman" panose="02020603050405020304" pitchFamily="18" charset="0"/>
            <a:cs typeface="Times New Roman" panose="02020603050405020304" pitchFamily="18" charset="0"/>
          </a:endParaRPr>
        </a:p>
        <a:p>
          <a:pPr marL="0" indent="0" algn="just" defTabSz="711200">
            <a:lnSpc>
              <a:spcPct val="90000"/>
            </a:lnSpc>
            <a:spcBef>
              <a:spcPct val="0"/>
            </a:spcBef>
            <a:spcAft>
              <a:spcPct val="35000"/>
            </a:spcAft>
            <a:buNone/>
          </a:pPr>
          <a:endParaRPr lang="ru-RU" sz="1600" dirty="0">
            <a:latin typeface="Times New Roman" panose="02020603050405020304" pitchFamily="18" charset="0"/>
            <a:cs typeface="Times New Roman" panose="02020603050405020304" pitchFamily="18" charset="0"/>
          </a:endParaRPr>
        </a:p>
        <a:p>
          <a:pPr marL="0" marR="0" indent="0" algn="ctr" defTabSz="914400" eaLnBrk="1" fontAlgn="auto" latinLnBrk="0" hangingPunct="1">
            <a:lnSpc>
              <a:spcPct val="100000"/>
            </a:lnSpc>
            <a:spcBef>
              <a:spcPts val="0"/>
            </a:spcBef>
            <a:spcAft>
              <a:spcPts val="0"/>
            </a:spcAft>
            <a:buClrTx/>
            <a:buSzTx/>
            <a:buFontTx/>
            <a:buNone/>
            <a:tabLst/>
            <a:defRPr/>
          </a:pPr>
          <a:r>
            <a:rPr lang="ru-RU" sz="1600" b="1" dirty="0">
              <a:solidFill>
                <a:schemeClr val="tx2">
                  <a:lumMod val="60000"/>
                  <a:lumOff val="40000"/>
                </a:schemeClr>
              </a:solidFill>
              <a:latin typeface="Times New Roman" panose="02020603050405020304" pitchFamily="18" charset="0"/>
              <a:cs typeface="Times New Roman" panose="02020603050405020304" pitchFamily="18" charset="0"/>
            </a:rPr>
            <a:t>Время</a:t>
          </a:r>
          <a:r>
            <a:rPr lang="ru-RU" sz="1600" dirty="0">
              <a:latin typeface="Times New Roman" panose="02020603050405020304" pitchFamily="18" charset="0"/>
              <a:cs typeface="Times New Roman" panose="02020603050405020304" pitchFamily="18" charset="0"/>
            </a:rPr>
            <a:t> начала проведения аукциона устанавливается оператором через 2 часа после окончания подачи заявки</a:t>
          </a:r>
        </a:p>
        <a:p>
          <a:pPr marL="0" indent="0" algn="just" defTabSz="711200">
            <a:lnSpc>
              <a:spcPct val="90000"/>
            </a:lnSpc>
            <a:spcBef>
              <a:spcPct val="0"/>
            </a:spcBef>
            <a:spcAft>
              <a:spcPct val="35000"/>
            </a:spcAft>
            <a:buNone/>
          </a:pPr>
          <a:endParaRPr lang="ru-RU" sz="1600" dirty="0"/>
        </a:p>
        <a:p>
          <a:pPr defTabSz="711200">
            <a:lnSpc>
              <a:spcPct val="90000"/>
            </a:lnSpc>
            <a:spcBef>
              <a:spcPct val="0"/>
            </a:spcBef>
            <a:spcAft>
              <a:spcPct val="35000"/>
            </a:spcAft>
          </a:pPr>
          <a:endParaRPr lang="ru-RU" sz="1600" dirty="0"/>
        </a:p>
      </dgm:t>
    </dgm:pt>
    <dgm:pt modelId="{C79F95CB-2BB7-4740-AAE0-D113FA60495E}" type="parTrans" cxnId="{DE618A02-482C-4873-AB90-BE14DC7FC500}">
      <dgm:prSet/>
      <dgm:spPr/>
      <dgm:t>
        <a:bodyPr/>
        <a:lstStyle/>
        <a:p>
          <a:endParaRPr lang="ru-RU" sz="1600"/>
        </a:p>
      </dgm:t>
    </dgm:pt>
    <dgm:pt modelId="{05B3B1D3-02F5-47F1-8073-9F62326D3DE0}" type="sibTrans" cxnId="{DE618A02-482C-4873-AB90-BE14DC7FC500}">
      <dgm:prSet/>
      <dgm:spPr/>
      <dgm:t>
        <a:bodyPr/>
        <a:lstStyle/>
        <a:p>
          <a:endParaRPr lang="ru-RU" sz="1600"/>
        </a:p>
      </dgm:t>
    </dgm:pt>
    <dgm:pt modelId="{2479437A-2D7E-4402-B5EB-3163C4E40D7A}" type="pres">
      <dgm:prSet presAssocID="{2003FC1A-9178-4183-BF97-2E1BC6E10DC1}" presName="hierChild1" presStyleCnt="0">
        <dgm:presLayoutVars>
          <dgm:chPref val="1"/>
          <dgm:dir/>
          <dgm:animOne val="branch"/>
          <dgm:animLvl val="lvl"/>
          <dgm:resizeHandles/>
        </dgm:presLayoutVars>
      </dgm:prSet>
      <dgm:spPr/>
    </dgm:pt>
    <dgm:pt modelId="{7C562131-6B03-4A89-ACE3-682022188B2D}" type="pres">
      <dgm:prSet presAssocID="{602FCDC3-43C2-403C-91ED-DBD17CFE2B6F}" presName="hierRoot1" presStyleCnt="0"/>
      <dgm:spPr/>
    </dgm:pt>
    <dgm:pt modelId="{D8A3DCDF-2BD4-4DEB-AB69-8F7EB3D937BF}" type="pres">
      <dgm:prSet presAssocID="{602FCDC3-43C2-403C-91ED-DBD17CFE2B6F}" presName="composite" presStyleCnt="0"/>
      <dgm:spPr/>
    </dgm:pt>
    <dgm:pt modelId="{58D87786-4D97-4BAE-9363-A27F84EF7BB9}" type="pres">
      <dgm:prSet presAssocID="{602FCDC3-43C2-403C-91ED-DBD17CFE2B6F}" presName="background" presStyleLbl="node0" presStyleIdx="0" presStyleCnt="1"/>
      <dgm:spPr/>
    </dgm:pt>
    <dgm:pt modelId="{362EA8A6-231A-4A9E-A6B0-96D34BDB9020}" type="pres">
      <dgm:prSet presAssocID="{602FCDC3-43C2-403C-91ED-DBD17CFE2B6F}" presName="text" presStyleLbl="fgAcc0" presStyleIdx="0" presStyleCnt="1" custScaleX="136680" custScaleY="64665">
        <dgm:presLayoutVars>
          <dgm:chPref val="3"/>
        </dgm:presLayoutVars>
      </dgm:prSet>
      <dgm:spPr/>
    </dgm:pt>
    <dgm:pt modelId="{5804D77D-FE9E-4F55-B4BE-1E8643B72D86}" type="pres">
      <dgm:prSet presAssocID="{602FCDC3-43C2-403C-91ED-DBD17CFE2B6F}" presName="hierChild2" presStyleCnt="0"/>
      <dgm:spPr/>
    </dgm:pt>
    <dgm:pt modelId="{43074542-340A-48FD-B90F-66516D39F5A1}" type="pres">
      <dgm:prSet presAssocID="{0C590392-36F9-446A-B7BB-B65D1C06DA32}" presName="Name10" presStyleLbl="parChTrans1D2" presStyleIdx="0" presStyleCnt="2"/>
      <dgm:spPr/>
    </dgm:pt>
    <dgm:pt modelId="{B4AA3DFA-D725-449B-AF86-1CA5D4EC8D4C}" type="pres">
      <dgm:prSet presAssocID="{53B8E206-A5B6-4C02-ABDB-F85EBFE5071C}" presName="hierRoot2" presStyleCnt="0"/>
      <dgm:spPr/>
    </dgm:pt>
    <dgm:pt modelId="{6D943BCD-1E56-47BA-9FE1-2A45037D5031}" type="pres">
      <dgm:prSet presAssocID="{53B8E206-A5B6-4C02-ABDB-F85EBFE5071C}" presName="composite2" presStyleCnt="0"/>
      <dgm:spPr/>
    </dgm:pt>
    <dgm:pt modelId="{91C0B693-9C6C-481B-BFCC-889E22F7E408}" type="pres">
      <dgm:prSet presAssocID="{53B8E206-A5B6-4C02-ABDB-F85EBFE5071C}" presName="background2" presStyleLbl="node2" presStyleIdx="0" presStyleCnt="2"/>
      <dgm:spPr/>
    </dgm:pt>
    <dgm:pt modelId="{AE06E7EE-F7E7-46B5-A861-C7ECDC1BE548}" type="pres">
      <dgm:prSet presAssocID="{53B8E206-A5B6-4C02-ABDB-F85EBFE5071C}" presName="text2" presStyleLbl="fgAcc2" presStyleIdx="0" presStyleCnt="2" custScaleX="113667" custScaleY="70460">
        <dgm:presLayoutVars>
          <dgm:chPref val="3"/>
        </dgm:presLayoutVars>
      </dgm:prSet>
      <dgm:spPr/>
    </dgm:pt>
    <dgm:pt modelId="{39665041-79D3-464D-B5FA-C0EE1FAF9163}" type="pres">
      <dgm:prSet presAssocID="{53B8E206-A5B6-4C02-ABDB-F85EBFE5071C}" presName="hierChild3" presStyleCnt="0"/>
      <dgm:spPr/>
    </dgm:pt>
    <dgm:pt modelId="{B9CE6122-6C02-4F0F-A866-D87FB6C1B9CD}" type="pres">
      <dgm:prSet presAssocID="{C79F95CB-2BB7-4740-AAE0-D113FA60495E}" presName="Name10" presStyleLbl="parChTrans1D2" presStyleIdx="1" presStyleCnt="2"/>
      <dgm:spPr/>
    </dgm:pt>
    <dgm:pt modelId="{B4AE326C-7426-425B-84D5-884115AF3B7E}" type="pres">
      <dgm:prSet presAssocID="{C37997CD-936C-4F4F-8E9A-645124FE912D}" presName="hierRoot2" presStyleCnt="0"/>
      <dgm:spPr/>
    </dgm:pt>
    <dgm:pt modelId="{E5BE459D-0C6F-4D90-BC6C-16E66A970321}" type="pres">
      <dgm:prSet presAssocID="{C37997CD-936C-4F4F-8E9A-645124FE912D}" presName="composite2" presStyleCnt="0"/>
      <dgm:spPr/>
    </dgm:pt>
    <dgm:pt modelId="{E0D02D6B-E8DD-45AF-8F2C-FE47189AA3C4}" type="pres">
      <dgm:prSet presAssocID="{C37997CD-936C-4F4F-8E9A-645124FE912D}" presName="background2" presStyleLbl="node2" presStyleIdx="1" presStyleCnt="2"/>
      <dgm:spPr/>
    </dgm:pt>
    <dgm:pt modelId="{8B503B26-E81C-450C-ACB0-EE684E213652}" type="pres">
      <dgm:prSet presAssocID="{C37997CD-936C-4F4F-8E9A-645124FE912D}" presName="text2" presStyleLbl="fgAcc2" presStyleIdx="1" presStyleCnt="2" custScaleX="118788" custScaleY="69351">
        <dgm:presLayoutVars>
          <dgm:chPref val="3"/>
        </dgm:presLayoutVars>
      </dgm:prSet>
      <dgm:spPr/>
    </dgm:pt>
    <dgm:pt modelId="{07E6FF2E-5E20-497B-9DC4-C5BC79A27684}" type="pres">
      <dgm:prSet presAssocID="{C37997CD-936C-4F4F-8E9A-645124FE912D}" presName="hierChild3" presStyleCnt="0"/>
      <dgm:spPr/>
    </dgm:pt>
  </dgm:ptLst>
  <dgm:cxnLst>
    <dgm:cxn modelId="{DE618A02-482C-4873-AB90-BE14DC7FC500}" srcId="{602FCDC3-43C2-403C-91ED-DBD17CFE2B6F}" destId="{C37997CD-936C-4F4F-8E9A-645124FE912D}" srcOrd="1" destOrd="0" parTransId="{C79F95CB-2BB7-4740-AAE0-D113FA60495E}" sibTransId="{05B3B1D3-02F5-47F1-8073-9F62326D3DE0}"/>
    <dgm:cxn modelId="{323E983A-47A7-43CC-AF53-FEC0048012D2}" type="presOf" srcId="{0C590392-36F9-446A-B7BB-B65D1C06DA32}" destId="{43074542-340A-48FD-B90F-66516D39F5A1}" srcOrd="0" destOrd="0" presId="urn:microsoft.com/office/officeart/2005/8/layout/hierarchy1"/>
    <dgm:cxn modelId="{44C57840-E272-40DF-B8E8-77E3BDF1944D}" srcId="{602FCDC3-43C2-403C-91ED-DBD17CFE2B6F}" destId="{53B8E206-A5B6-4C02-ABDB-F85EBFE5071C}" srcOrd="0" destOrd="0" parTransId="{0C590392-36F9-446A-B7BB-B65D1C06DA32}" sibTransId="{1486BF44-6035-4001-AA66-B6370BD3476F}"/>
    <dgm:cxn modelId="{94F4845D-98D0-4771-A94C-112763C78E7E}" srcId="{2003FC1A-9178-4183-BF97-2E1BC6E10DC1}" destId="{602FCDC3-43C2-403C-91ED-DBD17CFE2B6F}" srcOrd="0" destOrd="0" parTransId="{89902206-9CF9-4E2A-B530-362F6826BEA0}" sibTransId="{5E4DFCB1-3892-4D20-A15A-1BC4F40B2C11}"/>
    <dgm:cxn modelId="{0FCE8779-5E4F-4E6B-8228-95A02EED8093}" type="presOf" srcId="{602FCDC3-43C2-403C-91ED-DBD17CFE2B6F}" destId="{362EA8A6-231A-4A9E-A6B0-96D34BDB9020}" srcOrd="0" destOrd="0" presId="urn:microsoft.com/office/officeart/2005/8/layout/hierarchy1"/>
    <dgm:cxn modelId="{8D2FA680-506E-489C-AAE4-665B18DA214A}" type="presOf" srcId="{C79F95CB-2BB7-4740-AAE0-D113FA60495E}" destId="{B9CE6122-6C02-4F0F-A866-D87FB6C1B9CD}" srcOrd="0" destOrd="0" presId="urn:microsoft.com/office/officeart/2005/8/layout/hierarchy1"/>
    <dgm:cxn modelId="{8715F088-4479-4E30-9336-D39C8CF6F0BD}" type="presOf" srcId="{2003FC1A-9178-4183-BF97-2E1BC6E10DC1}" destId="{2479437A-2D7E-4402-B5EB-3163C4E40D7A}" srcOrd="0" destOrd="0" presId="urn:microsoft.com/office/officeart/2005/8/layout/hierarchy1"/>
    <dgm:cxn modelId="{241532A4-A307-4AF7-8094-29D5E2E14C36}" type="presOf" srcId="{C37997CD-936C-4F4F-8E9A-645124FE912D}" destId="{8B503B26-E81C-450C-ACB0-EE684E213652}" srcOrd="0" destOrd="0" presId="urn:microsoft.com/office/officeart/2005/8/layout/hierarchy1"/>
    <dgm:cxn modelId="{55DE8AF1-C6EE-408E-8FDD-1B26BFED93A8}" type="presOf" srcId="{53B8E206-A5B6-4C02-ABDB-F85EBFE5071C}" destId="{AE06E7EE-F7E7-46B5-A861-C7ECDC1BE548}" srcOrd="0" destOrd="0" presId="urn:microsoft.com/office/officeart/2005/8/layout/hierarchy1"/>
    <dgm:cxn modelId="{F4AF12C9-C745-4C7A-A18E-4762A7B42820}" type="presParOf" srcId="{2479437A-2D7E-4402-B5EB-3163C4E40D7A}" destId="{7C562131-6B03-4A89-ACE3-682022188B2D}" srcOrd="0" destOrd="0" presId="urn:microsoft.com/office/officeart/2005/8/layout/hierarchy1"/>
    <dgm:cxn modelId="{32F1A6FC-E626-408C-95C7-0AD5FD9712A3}" type="presParOf" srcId="{7C562131-6B03-4A89-ACE3-682022188B2D}" destId="{D8A3DCDF-2BD4-4DEB-AB69-8F7EB3D937BF}" srcOrd="0" destOrd="0" presId="urn:microsoft.com/office/officeart/2005/8/layout/hierarchy1"/>
    <dgm:cxn modelId="{5245D11C-8C12-464C-938D-7E0B43D65E44}" type="presParOf" srcId="{D8A3DCDF-2BD4-4DEB-AB69-8F7EB3D937BF}" destId="{58D87786-4D97-4BAE-9363-A27F84EF7BB9}" srcOrd="0" destOrd="0" presId="urn:microsoft.com/office/officeart/2005/8/layout/hierarchy1"/>
    <dgm:cxn modelId="{5D8128A4-3FD5-42BD-8D10-CCE4B12F378D}" type="presParOf" srcId="{D8A3DCDF-2BD4-4DEB-AB69-8F7EB3D937BF}" destId="{362EA8A6-231A-4A9E-A6B0-96D34BDB9020}" srcOrd="1" destOrd="0" presId="urn:microsoft.com/office/officeart/2005/8/layout/hierarchy1"/>
    <dgm:cxn modelId="{40BCAEFF-28CA-4922-A1E8-BFA7ED6F2066}" type="presParOf" srcId="{7C562131-6B03-4A89-ACE3-682022188B2D}" destId="{5804D77D-FE9E-4F55-B4BE-1E8643B72D86}" srcOrd="1" destOrd="0" presId="urn:microsoft.com/office/officeart/2005/8/layout/hierarchy1"/>
    <dgm:cxn modelId="{A22230D4-B836-4653-8411-BF077493136B}" type="presParOf" srcId="{5804D77D-FE9E-4F55-B4BE-1E8643B72D86}" destId="{43074542-340A-48FD-B90F-66516D39F5A1}" srcOrd="0" destOrd="0" presId="urn:microsoft.com/office/officeart/2005/8/layout/hierarchy1"/>
    <dgm:cxn modelId="{A20AC44A-7D4E-4517-8597-5B41BC9F38F7}" type="presParOf" srcId="{5804D77D-FE9E-4F55-B4BE-1E8643B72D86}" destId="{B4AA3DFA-D725-449B-AF86-1CA5D4EC8D4C}" srcOrd="1" destOrd="0" presId="urn:microsoft.com/office/officeart/2005/8/layout/hierarchy1"/>
    <dgm:cxn modelId="{AA28E320-94AB-4B62-AD19-6C6FF4251690}" type="presParOf" srcId="{B4AA3DFA-D725-449B-AF86-1CA5D4EC8D4C}" destId="{6D943BCD-1E56-47BA-9FE1-2A45037D5031}" srcOrd="0" destOrd="0" presId="urn:microsoft.com/office/officeart/2005/8/layout/hierarchy1"/>
    <dgm:cxn modelId="{410D3A16-32A9-4BAC-8FAC-47E95303CDFF}" type="presParOf" srcId="{6D943BCD-1E56-47BA-9FE1-2A45037D5031}" destId="{91C0B693-9C6C-481B-BFCC-889E22F7E408}" srcOrd="0" destOrd="0" presId="urn:microsoft.com/office/officeart/2005/8/layout/hierarchy1"/>
    <dgm:cxn modelId="{81C13506-3407-48B0-9F5E-7F1F86F5B352}" type="presParOf" srcId="{6D943BCD-1E56-47BA-9FE1-2A45037D5031}" destId="{AE06E7EE-F7E7-46B5-A861-C7ECDC1BE548}" srcOrd="1" destOrd="0" presId="urn:microsoft.com/office/officeart/2005/8/layout/hierarchy1"/>
    <dgm:cxn modelId="{CF19BD55-2FBB-4127-A6EF-44B19BFF5C27}" type="presParOf" srcId="{B4AA3DFA-D725-449B-AF86-1CA5D4EC8D4C}" destId="{39665041-79D3-464D-B5FA-C0EE1FAF9163}" srcOrd="1" destOrd="0" presId="urn:microsoft.com/office/officeart/2005/8/layout/hierarchy1"/>
    <dgm:cxn modelId="{310EE800-E040-4878-9CA2-984BAA23F69C}" type="presParOf" srcId="{5804D77D-FE9E-4F55-B4BE-1E8643B72D86}" destId="{B9CE6122-6C02-4F0F-A866-D87FB6C1B9CD}" srcOrd="2" destOrd="0" presId="urn:microsoft.com/office/officeart/2005/8/layout/hierarchy1"/>
    <dgm:cxn modelId="{F0DC6855-0C16-4C6A-BF78-D8BB449C742A}" type="presParOf" srcId="{5804D77D-FE9E-4F55-B4BE-1E8643B72D86}" destId="{B4AE326C-7426-425B-84D5-884115AF3B7E}" srcOrd="3" destOrd="0" presId="urn:microsoft.com/office/officeart/2005/8/layout/hierarchy1"/>
    <dgm:cxn modelId="{9DD7EBC9-04C9-40CE-B54B-83CC346F8F1E}" type="presParOf" srcId="{B4AE326C-7426-425B-84D5-884115AF3B7E}" destId="{E5BE459D-0C6F-4D90-BC6C-16E66A970321}" srcOrd="0" destOrd="0" presId="urn:microsoft.com/office/officeart/2005/8/layout/hierarchy1"/>
    <dgm:cxn modelId="{AFC5989B-AD42-40AF-ABFB-FAC1B7918C19}" type="presParOf" srcId="{E5BE459D-0C6F-4D90-BC6C-16E66A970321}" destId="{E0D02D6B-E8DD-45AF-8F2C-FE47189AA3C4}" srcOrd="0" destOrd="0" presId="urn:microsoft.com/office/officeart/2005/8/layout/hierarchy1"/>
    <dgm:cxn modelId="{9A3ABD33-C3B7-49ED-BD17-E4462AC09C18}" type="presParOf" srcId="{E5BE459D-0C6F-4D90-BC6C-16E66A970321}" destId="{8B503B26-E81C-450C-ACB0-EE684E213652}" srcOrd="1" destOrd="0" presId="urn:microsoft.com/office/officeart/2005/8/layout/hierarchy1"/>
    <dgm:cxn modelId="{B6B29090-84AF-4EE6-93B7-E9E0A088C41A}" type="presParOf" srcId="{B4AE326C-7426-425B-84D5-884115AF3B7E}" destId="{07E6FF2E-5E20-497B-9DC4-C5BC79A2768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700C3CC-26F5-447D-A566-D2D7546B1126}"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ru-RU"/>
        </a:p>
      </dgm:t>
    </dgm:pt>
    <dgm:pt modelId="{E034C66C-A4DA-46D6-B9FD-B2D1C8EC8B4D}">
      <dgm:prSet phldrT="[Текст]"/>
      <dgm:spPr/>
      <dgm:t>
        <a:bodyPr/>
        <a:lstStyle/>
        <a:p>
          <a:r>
            <a:rPr lang="ru-RU" dirty="0"/>
            <a:t>7 (15) дней</a:t>
          </a:r>
        </a:p>
      </dgm:t>
    </dgm:pt>
    <dgm:pt modelId="{818E3211-BC3C-4A23-9500-F8C8AC1D05B5}" type="parTrans" cxnId="{9B81EA39-0125-40AE-9957-5BED918F57DC}">
      <dgm:prSet/>
      <dgm:spPr/>
      <dgm:t>
        <a:bodyPr/>
        <a:lstStyle/>
        <a:p>
          <a:endParaRPr lang="ru-RU"/>
        </a:p>
      </dgm:t>
    </dgm:pt>
    <dgm:pt modelId="{DC7AF08D-08E9-4C17-BD24-99CFD0CC166F}" type="sibTrans" cxnId="{9B81EA39-0125-40AE-9957-5BED918F57DC}">
      <dgm:prSet/>
      <dgm:spPr/>
      <dgm:t>
        <a:bodyPr/>
        <a:lstStyle/>
        <a:p>
          <a:endParaRPr lang="ru-RU"/>
        </a:p>
      </dgm:t>
    </dgm:pt>
    <dgm:pt modelId="{F0744F6A-DAD5-47B2-9F49-8A3A9F3E9D3B}">
      <dgm:prSet phldrT="[Текст]"/>
      <dgm:spPr/>
      <dgm:t>
        <a:bodyPr/>
        <a:lstStyle/>
        <a:p>
          <a:pPr marL="0" indent="0" algn="ctr">
            <a:buNone/>
          </a:pPr>
          <a:r>
            <a:rPr lang="ru-RU" dirty="0"/>
            <a:t>Подача заявок</a:t>
          </a:r>
        </a:p>
      </dgm:t>
    </dgm:pt>
    <dgm:pt modelId="{F9FA6C20-244B-4086-ADF7-BB1331EF7BC3}" type="parTrans" cxnId="{2F8E746F-D7C7-4020-930D-0F1C7434BDC2}">
      <dgm:prSet/>
      <dgm:spPr/>
      <dgm:t>
        <a:bodyPr/>
        <a:lstStyle/>
        <a:p>
          <a:endParaRPr lang="ru-RU"/>
        </a:p>
      </dgm:t>
    </dgm:pt>
    <dgm:pt modelId="{B99B8C42-34E3-4E6E-9C61-3FB62931ECD9}" type="sibTrans" cxnId="{2F8E746F-D7C7-4020-930D-0F1C7434BDC2}">
      <dgm:prSet/>
      <dgm:spPr/>
      <dgm:t>
        <a:bodyPr/>
        <a:lstStyle/>
        <a:p>
          <a:endParaRPr lang="ru-RU"/>
        </a:p>
      </dgm:t>
    </dgm:pt>
    <dgm:pt modelId="{85F05778-E2CD-42FA-9B2A-E69FBA4047C6}">
      <dgm:prSet phldrT="[Текст]"/>
      <dgm:spPr/>
      <dgm:t>
        <a:bodyPr/>
        <a:lstStyle/>
        <a:p>
          <a:r>
            <a:rPr lang="ru-RU" dirty="0"/>
            <a:t>2 </a:t>
          </a:r>
          <a:r>
            <a:rPr lang="ru-RU" dirty="0" err="1"/>
            <a:t>р.д</a:t>
          </a:r>
          <a:r>
            <a:rPr lang="ru-RU" dirty="0"/>
            <a:t>.</a:t>
          </a:r>
        </a:p>
      </dgm:t>
    </dgm:pt>
    <dgm:pt modelId="{1D275A0B-6D7A-4F21-AB12-7E306EB437E8}" type="parTrans" cxnId="{E774F866-ABB2-4D0B-A401-1BEF2112984D}">
      <dgm:prSet/>
      <dgm:spPr/>
      <dgm:t>
        <a:bodyPr/>
        <a:lstStyle/>
        <a:p>
          <a:endParaRPr lang="ru-RU"/>
        </a:p>
      </dgm:t>
    </dgm:pt>
    <dgm:pt modelId="{2EB4ECCF-0C00-4D23-93AC-2F69CEEDA8D3}" type="sibTrans" cxnId="{E774F866-ABB2-4D0B-A401-1BEF2112984D}">
      <dgm:prSet/>
      <dgm:spPr/>
      <dgm:t>
        <a:bodyPr/>
        <a:lstStyle/>
        <a:p>
          <a:endParaRPr lang="ru-RU"/>
        </a:p>
      </dgm:t>
    </dgm:pt>
    <dgm:pt modelId="{D58581BD-351D-42FD-BA47-D91801963A1A}">
      <dgm:prSet phldrT="[Текст]"/>
      <dgm:spPr/>
      <dgm:t>
        <a:bodyPr/>
        <a:lstStyle/>
        <a:p>
          <a:pPr marL="0" indent="0">
            <a:buNone/>
          </a:pPr>
          <a:r>
            <a:rPr lang="ru-RU" dirty="0"/>
            <a:t>Протокол итоговый</a:t>
          </a:r>
        </a:p>
      </dgm:t>
    </dgm:pt>
    <dgm:pt modelId="{4C4F9E8D-FFB6-4C7E-B9A0-9A9443BE4924}" type="parTrans" cxnId="{98C2E2D2-7D13-426F-A081-E53A043996A4}">
      <dgm:prSet/>
      <dgm:spPr/>
      <dgm:t>
        <a:bodyPr/>
        <a:lstStyle/>
        <a:p>
          <a:endParaRPr lang="ru-RU"/>
        </a:p>
      </dgm:t>
    </dgm:pt>
    <dgm:pt modelId="{F2B261A6-E156-4BC2-A399-83C72F0AE32B}" type="sibTrans" cxnId="{98C2E2D2-7D13-426F-A081-E53A043996A4}">
      <dgm:prSet/>
      <dgm:spPr/>
      <dgm:t>
        <a:bodyPr/>
        <a:lstStyle/>
        <a:p>
          <a:endParaRPr lang="ru-RU"/>
        </a:p>
      </dgm:t>
    </dgm:pt>
    <dgm:pt modelId="{08B84F45-009E-4857-8020-BA0CF6C5B57C}">
      <dgm:prSet phldrT="[Текст]"/>
      <dgm:spPr/>
      <dgm:t>
        <a:bodyPr/>
        <a:lstStyle/>
        <a:p>
          <a:r>
            <a:rPr lang="en-US" dirty="0"/>
            <a:t>&gt; 10 </a:t>
          </a:r>
          <a:r>
            <a:rPr lang="ru-RU" dirty="0"/>
            <a:t>дней</a:t>
          </a:r>
        </a:p>
      </dgm:t>
    </dgm:pt>
    <dgm:pt modelId="{9FF58E6D-B920-4F6A-9F33-08F331976386}" type="parTrans" cxnId="{D6ABBF1D-494F-49E7-9DF3-8782FAEF383F}">
      <dgm:prSet/>
      <dgm:spPr/>
      <dgm:t>
        <a:bodyPr/>
        <a:lstStyle/>
        <a:p>
          <a:endParaRPr lang="ru-RU"/>
        </a:p>
      </dgm:t>
    </dgm:pt>
    <dgm:pt modelId="{C675F79B-FBC2-4017-8FE4-734B954D1E62}" type="sibTrans" cxnId="{D6ABBF1D-494F-49E7-9DF3-8782FAEF383F}">
      <dgm:prSet/>
      <dgm:spPr/>
      <dgm:t>
        <a:bodyPr/>
        <a:lstStyle/>
        <a:p>
          <a:endParaRPr lang="ru-RU"/>
        </a:p>
      </dgm:t>
    </dgm:pt>
    <dgm:pt modelId="{B59ADFC6-7033-4893-A183-8DF5D3F1688C}">
      <dgm:prSet phldrT="[Текст]"/>
      <dgm:spPr/>
      <dgm:t>
        <a:bodyPr/>
        <a:lstStyle/>
        <a:p>
          <a:pPr marL="0" indent="0">
            <a:buNone/>
          </a:pPr>
          <a:r>
            <a:rPr lang="ru-RU" dirty="0"/>
            <a:t>Контракт</a:t>
          </a:r>
        </a:p>
      </dgm:t>
    </dgm:pt>
    <dgm:pt modelId="{41C588BB-D560-4AAC-A5CE-5A953284D9F7}" type="parTrans" cxnId="{B56AB85A-69A0-45CB-8999-CC48B9300BA6}">
      <dgm:prSet/>
      <dgm:spPr/>
      <dgm:t>
        <a:bodyPr/>
        <a:lstStyle/>
        <a:p>
          <a:endParaRPr lang="ru-RU"/>
        </a:p>
      </dgm:t>
    </dgm:pt>
    <dgm:pt modelId="{6EA94190-59AA-4D9A-B489-09658E69EAA3}" type="sibTrans" cxnId="{B56AB85A-69A0-45CB-8999-CC48B9300BA6}">
      <dgm:prSet/>
      <dgm:spPr/>
      <dgm:t>
        <a:bodyPr/>
        <a:lstStyle/>
        <a:p>
          <a:endParaRPr lang="ru-RU"/>
        </a:p>
      </dgm:t>
    </dgm:pt>
    <dgm:pt modelId="{8236DA45-8DB3-4BAC-B7DE-C1A78D4FAE43}">
      <dgm:prSet/>
      <dgm:spPr/>
      <dgm:t>
        <a:bodyPr/>
        <a:lstStyle/>
        <a:p>
          <a:r>
            <a:rPr lang="ru-RU" dirty="0"/>
            <a:t>4 мин.</a:t>
          </a:r>
        </a:p>
      </dgm:t>
    </dgm:pt>
    <dgm:pt modelId="{FF77830E-5E85-4630-8F00-CB658E39E4A2}" type="parTrans" cxnId="{862A9705-CE9F-49D6-9C88-03E9F7572813}">
      <dgm:prSet/>
      <dgm:spPr/>
      <dgm:t>
        <a:bodyPr/>
        <a:lstStyle/>
        <a:p>
          <a:endParaRPr lang="ru-RU"/>
        </a:p>
      </dgm:t>
    </dgm:pt>
    <dgm:pt modelId="{6CAE02D5-271F-466F-A229-68BD94AA5F19}" type="sibTrans" cxnId="{862A9705-CE9F-49D6-9C88-03E9F7572813}">
      <dgm:prSet/>
      <dgm:spPr/>
      <dgm:t>
        <a:bodyPr/>
        <a:lstStyle/>
        <a:p>
          <a:endParaRPr lang="ru-RU"/>
        </a:p>
      </dgm:t>
    </dgm:pt>
    <dgm:pt modelId="{74F55D86-486D-46D2-B65D-D678CBED7526}">
      <dgm:prSet/>
      <dgm:spPr/>
      <dgm:t>
        <a:bodyPr/>
        <a:lstStyle/>
        <a:p>
          <a:r>
            <a:rPr lang="ru-RU" dirty="0"/>
            <a:t>10 мин.</a:t>
          </a:r>
        </a:p>
      </dgm:t>
    </dgm:pt>
    <dgm:pt modelId="{E6CB0C39-1994-47C7-A05F-D61C34C20708}" type="parTrans" cxnId="{C5A26236-BE92-497C-BC47-93C42765D1E9}">
      <dgm:prSet/>
      <dgm:spPr/>
      <dgm:t>
        <a:bodyPr/>
        <a:lstStyle/>
        <a:p>
          <a:endParaRPr lang="ru-RU"/>
        </a:p>
      </dgm:t>
    </dgm:pt>
    <dgm:pt modelId="{C792C11C-710E-44E0-8749-947702F235E9}" type="sibTrans" cxnId="{C5A26236-BE92-497C-BC47-93C42765D1E9}">
      <dgm:prSet/>
      <dgm:spPr/>
      <dgm:t>
        <a:bodyPr/>
        <a:lstStyle/>
        <a:p>
          <a:endParaRPr lang="ru-RU"/>
        </a:p>
      </dgm:t>
    </dgm:pt>
    <dgm:pt modelId="{FD500074-2C87-43AC-9D0A-6A37C0587466}">
      <dgm:prSet/>
      <dgm:spPr/>
      <dgm:t>
        <a:bodyPr/>
        <a:lstStyle/>
        <a:p>
          <a:r>
            <a:rPr lang="ru-RU" dirty="0"/>
            <a:t>1 час</a:t>
          </a:r>
        </a:p>
      </dgm:t>
    </dgm:pt>
    <dgm:pt modelId="{891D01FE-3281-4CDE-B3F2-6626458322C2}" type="parTrans" cxnId="{DFBEA36B-6308-44CE-AE9E-E00D604ABDF7}">
      <dgm:prSet/>
      <dgm:spPr/>
      <dgm:t>
        <a:bodyPr/>
        <a:lstStyle/>
        <a:p>
          <a:endParaRPr lang="ru-RU"/>
        </a:p>
      </dgm:t>
    </dgm:pt>
    <dgm:pt modelId="{C2AEF1B7-8D2A-4567-B4BA-5F762DA55ECF}" type="sibTrans" cxnId="{DFBEA36B-6308-44CE-AE9E-E00D604ABDF7}">
      <dgm:prSet/>
      <dgm:spPr/>
      <dgm:t>
        <a:bodyPr/>
        <a:lstStyle/>
        <a:p>
          <a:endParaRPr lang="ru-RU"/>
        </a:p>
      </dgm:t>
    </dgm:pt>
    <dgm:pt modelId="{35ADBAE3-BFD2-4E5E-9396-31090DFDADD3}">
      <dgm:prSet/>
      <dgm:spPr/>
      <dgm:t>
        <a:bodyPr/>
        <a:lstStyle/>
        <a:p>
          <a:pPr marL="0" indent="0">
            <a:buNone/>
          </a:pPr>
          <a:r>
            <a:rPr lang="ru-RU" dirty="0"/>
            <a:t>Подача ЦП</a:t>
          </a:r>
        </a:p>
      </dgm:t>
    </dgm:pt>
    <dgm:pt modelId="{39F035A6-FA1B-4E3C-BD6A-319420C5706B}" type="parTrans" cxnId="{52630399-9963-48A5-83E1-804C65FCA43A}">
      <dgm:prSet/>
      <dgm:spPr/>
      <dgm:t>
        <a:bodyPr/>
        <a:lstStyle/>
        <a:p>
          <a:endParaRPr lang="ru-RU"/>
        </a:p>
      </dgm:t>
    </dgm:pt>
    <dgm:pt modelId="{D629FB17-DEB1-437B-97AC-58751492B8AE}" type="sibTrans" cxnId="{52630399-9963-48A5-83E1-804C65FCA43A}">
      <dgm:prSet/>
      <dgm:spPr/>
      <dgm:t>
        <a:bodyPr/>
        <a:lstStyle/>
        <a:p>
          <a:endParaRPr lang="ru-RU"/>
        </a:p>
      </dgm:t>
    </dgm:pt>
    <dgm:pt modelId="{1340934A-8F39-4441-BFCD-64910C84A44C}">
      <dgm:prSet/>
      <dgm:spPr/>
      <dgm:t>
        <a:bodyPr/>
        <a:lstStyle/>
        <a:p>
          <a:pPr marL="0" indent="0">
            <a:buNone/>
          </a:pPr>
          <a:r>
            <a:rPr lang="ru-RU" dirty="0" err="1"/>
            <a:t>Доподача</a:t>
          </a:r>
          <a:r>
            <a:rPr lang="ru-RU" dirty="0"/>
            <a:t> ЦП</a:t>
          </a:r>
        </a:p>
      </dgm:t>
    </dgm:pt>
    <dgm:pt modelId="{79E2C270-789F-4041-B93B-79ED801DC17B}" type="parTrans" cxnId="{BF07683C-7F69-45CC-81A8-106948598D4A}">
      <dgm:prSet/>
      <dgm:spPr/>
      <dgm:t>
        <a:bodyPr/>
        <a:lstStyle/>
        <a:p>
          <a:endParaRPr lang="ru-RU"/>
        </a:p>
      </dgm:t>
    </dgm:pt>
    <dgm:pt modelId="{21A0C5C1-733B-4F2B-B6BD-1905FEF2854E}" type="sibTrans" cxnId="{BF07683C-7F69-45CC-81A8-106948598D4A}">
      <dgm:prSet/>
      <dgm:spPr/>
      <dgm:t>
        <a:bodyPr/>
        <a:lstStyle/>
        <a:p>
          <a:endParaRPr lang="ru-RU"/>
        </a:p>
      </dgm:t>
    </dgm:pt>
    <dgm:pt modelId="{D739B3BD-B151-4FF6-9084-422408063270}">
      <dgm:prSet/>
      <dgm:spPr/>
      <dgm:t>
        <a:bodyPr/>
        <a:lstStyle/>
        <a:p>
          <a:pPr marL="0" indent="0">
            <a:buNone/>
          </a:pPr>
          <a:r>
            <a:rPr lang="ru-RU" dirty="0"/>
            <a:t>Протокол подачи ЦП</a:t>
          </a:r>
        </a:p>
      </dgm:t>
    </dgm:pt>
    <dgm:pt modelId="{FC96949A-7406-4B06-BEF8-E5EC7FF6CC8A}" type="parTrans" cxnId="{1A86886A-CE19-4DBE-A56C-64E47D314CD1}">
      <dgm:prSet/>
      <dgm:spPr/>
      <dgm:t>
        <a:bodyPr/>
        <a:lstStyle/>
        <a:p>
          <a:endParaRPr lang="ru-RU"/>
        </a:p>
      </dgm:t>
    </dgm:pt>
    <dgm:pt modelId="{954A7CFB-40F5-4BE7-9667-41350297F3A3}" type="sibTrans" cxnId="{1A86886A-CE19-4DBE-A56C-64E47D314CD1}">
      <dgm:prSet/>
      <dgm:spPr/>
      <dgm:t>
        <a:bodyPr/>
        <a:lstStyle/>
        <a:p>
          <a:endParaRPr lang="ru-RU"/>
        </a:p>
      </dgm:t>
    </dgm:pt>
    <dgm:pt modelId="{3D406333-D45C-435E-9D96-45C34A9E2424}" type="pres">
      <dgm:prSet presAssocID="{E700C3CC-26F5-447D-A566-D2D7546B1126}" presName="linearFlow" presStyleCnt="0">
        <dgm:presLayoutVars>
          <dgm:dir/>
          <dgm:animLvl val="lvl"/>
          <dgm:resizeHandles val="exact"/>
        </dgm:presLayoutVars>
      </dgm:prSet>
      <dgm:spPr/>
    </dgm:pt>
    <dgm:pt modelId="{DE329845-D19E-4FAC-9F6A-842A8899B1C1}" type="pres">
      <dgm:prSet presAssocID="{E034C66C-A4DA-46D6-B9FD-B2D1C8EC8B4D}" presName="composite" presStyleCnt="0"/>
      <dgm:spPr/>
    </dgm:pt>
    <dgm:pt modelId="{D8F92358-4466-41FD-A696-0227E1FD6C0D}" type="pres">
      <dgm:prSet presAssocID="{E034C66C-A4DA-46D6-B9FD-B2D1C8EC8B4D}" presName="parTx" presStyleLbl="node1" presStyleIdx="0" presStyleCnt="6">
        <dgm:presLayoutVars>
          <dgm:chMax val="0"/>
          <dgm:chPref val="0"/>
          <dgm:bulletEnabled val="1"/>
        </dgm:presLayoutVars>
      </dgm:prSet>
      <dgm:spPr/>
    </dgm:pt>
    <dgm:pt modelId="{C720E7FF-F369-46FB-822B-A33F0D318406}" type="pres">
      <dgm:prSet presAssocID="{E034C66C-A4DA-46D6-B9FD-B2D1C8EC8B4D}" presName="parSh" presStyleLbl="node1" presStyleIdx="0" presStyleCnt="6"/>
      <dgm:spPr/>
    </dgm:pt>
    <dgm:pt modelId="{A266124A-FC23-4163-B476-E726B7FD30F6}" type="pres">
      <dgm:prSet presAssocID="{E034C66C-A4DA-46D6-B9FD-B2D1C8EC8B4D}" presName="desTx" presStyleLbl="fgAcc1" presStyleIdx="0" presStyleCnt="6">
        <dgm:presLayoutVars>
          <dgm:bulletEnabled val="1"/>
        </dgm:presLayoutVars>
      </dgm:prSet>
      <dgm:spPr/>
    </dgm:pt>
    <dgm:pt modelId="{DBE09555-7F33-497A-A360-E4F273B8ECA5}" type="pres">
      <dgm:prSet presAssocID="{DC7AF08D-08E9-4C17-BD24-99CFD0CC166F}" presName="sibTrans" presStyleLbl="sibTrans2D1" presStyleIdx="0" presStyleCnt="5"/>
      <dgm:spPr/>
    </dgm:pt>
    <dgm:pt modelId="{E2F04B57-900B-4206-9D4A-16D34C9F774B}" type="pres">
      <dgm:prSet presAssocID="{DC7AF08D-08E9-4C17-BD24-99CFD0CC166F}" presName="connTx" presStyleLbl="sibTrans2D1" presStyleIdx="0" presStyleCnt="5"/>
      <dgm:spPr/>
    </dgm:pt>
    <dgm:pt modelId="{2D808F64-7C51-4097-95A6-44B95016F37A}" type="pres">
      <dgm:prSet presAssocID="{8236DA45-8DB3-4BAC-B7DE-C1A78D4FAE43}" presName="composite" presStyleCnt="0"/>
      <dgm:spPr/>
    </dgm:pt>
    <dgm:pt modelId="{3EC1B960-9BA3-4600-8F9B-9D43E578DC94}" type="pres">
      <dgm:prSet presAssocID="{8236DA45-8DB3-4BAC-B7DE-C1A78D4FAE43}" presName="parTx" presStyleLbl="node1" presStyleIdx="0" presStyleCnt="6">
        <dgm:presLayoutVars>
          <dgm:chMax val="0"/>
          <dgm:chPref val="0"/>
          <dgm:bulletEnabled val="1"/>
        </dgm:presLayoutVars>
      </dgm:prSet>
      <dgm:spPr/>
    </dgm:pt>
    <dgm:pt modelId="{267D6C9C-A037-47C4-9D75-81A2366CB6B2}" type="pres">
      <dgm:prSet presAssocID="{8236DA45-8DB3-4BAC-B7DE-C1A78D4FAE43}" presName="parSh" presStyleLbl="node1" presStyleIdx="1" presStyleCnt="6"/>
      <dgm:spPr/>
    </dgm:pt>
    <dgm:pt modelId="{7E81ED81-4765-4039-8781-D89858558C89}" type="pres">
      <dgm:prSet presAssocID="{8236DA45-8DB3-4BAC-B7DE-C1A78D4FAE43}" presName="desTx" presStyleLbl="fgAcc1" presStyleIdx="1" presStyleCnt="6">
        <dgm:presLayoutVars>
          <dgm:bulletEnabled val="1"/>
        </dgm:presLayoutVars>
      </dgm:prSet>
      <dgm:spPr/>
    </dgm:pt>
    <dgm:pt modelId="{88B4C0BA-14F7-418C-A35E-DA280B85756E}" type="pres">
      <dgm:prSet presAssocID="{6CAE02D5-271F-466F-A229-68BD94AA5F19}" presName="sibTrans" presStyleLbl="sibTrans2D1" presStyleIdx="1" presStyleCnt="5"/>
      <dgm:spPr/>
    </dgm:pt>
    <dgm:pt modelId="{5A081E2B-43B2-4EE7-8D88-58F4E79C607B}" type="pres">
      <dgm:prSet presAssocID="{6CAE02D5-271F-466F-A229-68BD94AA5F19}" presName="connTx" presStyleLbl="sibTrans2D1" presStyleIdx="1" presStyleCnt="5"/>
      <dgm:spPr/>
    </dgm:pt>
    <dgm:pt modelId="{3C77D9D7-A5E3-4CD4-BD22-7DAA76BAD005}" type="pres">
      <dgm:prSet presAssocID="{74F55D86-486D-46D2-B65D-D678CBED7526}" presName="composite" presStyleCnt="0"/>
      <dgm:spPr/>
    </dgm:pt>
    <dgm:pt modelId="{6EF15AF5-45CB-46C8-A457-1C3778204FC1}" type="pres">
      <dgm:prSet presAssocID="{74F55D86-486D-46D2-B65D-D678CBED7526}" presName="parTx" presStyleLbl="node1" presStyleIdx="1" presStyleCnt="6">
        <dgm:presLayoutVars>
          <dgm:chMax val="0"/>
          <dgm:chPref val="0"/>
          <dgm:bulletEnabled val="1"/>
        </dgm:presLayoutVars>
      </dgm:prSet>
      <dgm:spPr/>
    </dgm:pt>
    <dgm:pt modelId="{FA104ED8-C43C-4151-82A8-E3F3FE1FF1E8}" type="pres">
      <dgm:prSet presAssocID="{74F55D86-486D-46D2-B65D-D678CBED7526}" presName="parSh" presStyleLbl="node1" presStyleIdx="2" presStyleCnt="6"/>
      <dgm:spPr/>
    </dgm:pt>
    <dgm:pt modelId="{6A6E1CE9-6E3C-4819-8C04-C407F9C92D68}" type="pres">
      <dgm:prSet presAssocID="{74F55D86-486D-46D2-B65D-D678CBED7526}" presName="desTx" presStyleLbl="fgAcc1" presStyleIdx="2" presStyleCnt="6">
        <dgm:presLayoutVars>
          <dgm:bulletEnabled val="1"/>
        </dgm:presLayoutVars>
      </dgm:prSet>
      <dgm:spPr/>
    </dgm:pt>
    <dgm:pt modelId="{DBC4017C-B386-4669-B06A-878F8F673FC1}" type="pres">
      <dgm:prSet presAssocID="{C792C11C-710E-44E0-8749-947702F235E9}" presName="sibTrans" presStyleLbl="sibTrans2D1" presStyleIdx="2" presStyleCnt="5"/>
      <dgm:spPr/>
    </dgm:pt>
    <dgm:pt modelId="{1236D0B1-02C7-4992-91D4-7D9E583FBAE4}" type="pres">
      <dgm:prSet presAssocID="{C792C11C-710E-44E0-8749-947702F235E9}" presName="connTx" presStyleLbl="sibTrans2D1" presStyleIdx="2" presStyleCnt="5"/>
      <dgm:spPr/>
    </dgm:pt>
    <dgm:pt modelId="{B6154F8C-85A6-4A99-AD80-54FB9170309E}" type="pres">
      <dgm:prSet presAssocID="{FD500074-2C87-43AC-9D0A-6A37C0587466}" presName="composite" presStyleCnt="0"/>
      <dgm:spPr/>
    </dgm:pt>
    <dgm:pt modelId="{C6BC9B1C-8351-4039-9D8E-BDF1C72991C3}" type="pres">
      <dgm:prSet presAssocID="{FD500074-2C87-43AC-9D0A-6A37C0587466}" presName="parTx" presStyleLbl="node1" presStyleIdx="2" presStyleCnt="6">
        <dgm:presLayoutVars>
          <dgm:chMax val="0"/>
          <dgm:chPref val="0"/>
          <dgm:bulletEnabled val="1"/>
        </dgm:presLayoutVars>
      </dgm:prSet>
      <dgm:spPr/>
    </dgm:pt>
    <dgm:pt modelId="{F1E2380B-EF2C-4A20-9B37-C8B820458DE5}" type="pres">
      <dgm:prSet presAssocID="{FD500074-2C87-43AC-9D0A-6A37C0587466}" presName="parSh" presStyleLbl="node1" presStyleIdx="3" presStyleCnt="6"/>
      <dgm:spPr/>
    </dgm:pt>
    <dgm:pt modelId="{2F9A73FF-81CA-4998-9796-CA0AEC4045E3}" type="pres">
      <dgm:prSet presAssocID="{FD500074-2C87-43AC-9D0A-6A37C0587466}" presName="desTx" presStyleLbl="fgAcc1" presStyleIdx="3" presStyleCnt="6">
        <dgm:presLayoutVars>
          <dgm:bulletEnabled val="1"/>
        </dgm:presLayoutVars>
      </dgm:prSet>
      <dgm:spPr/>
    </dgm:pt>
    <dgm:pt modelId="{E30D30C8-4C8F-4FF9-ADAE-EB952C1D4508}" type="pres">
      <dgm:prSet presAssocID="{C2AEF1B7-8D2A-4567-B4BA-5F762DA55ECF}" presName="sibTrans" presStyleLbl="sibTrans2D1" presStyleIdx="3" presStyleCnt="5"/>
      <dgm:spPr/>
    </dgm:pt>
    <dgm:pt modelId="{849EF703-CE3C-42B6-AF0F-7CF9BB9DCE26}" type="pres">
      <dgm:prSet presAssocID="{C2AEF1B7-8D2A-4567-B4BA-5F762DA55ECF}" presName="connTx" presStyleLbl="sibTrans2D1" presStyleIdx="3" presStyleCnt="5"/>
      <dgm:spPr/>
    </dgm:pt>
    <dgm:pt modelId="{8AFD72FC-D5CC-40D1-B59E-B7E31F15EE89}" type="pres">
      <dgm:prSet presAssocID="{85F05778-E2CD-42FA-9B2A-E69FBA4047C6}" presName="composite" presStyleCnt="0"/>
      <dgm:spPr/>
    </dgm:pt>
    <dgm:pt modelId="{9F7F471D-E4BE-4E46-B783-CF6CB7E37012}" type="pres">
      <dgm:prSet presAssocID="{85F05778-E2CD-42FA-9B2A-E69FBA4047C6}" presName="parTx" presStyleLbl="node1" presStyleIdx="3" presStyleCnt="6">
        <dgm:presLayoutVars>
          <dgm:chMax val="0"/>
          <dgm:chPref val="0"/>
          <dgm:bulletEnabled val="1"/>
        </dgm:presLayoutVars>
      </dgm:prSet>
      <dgm:spPr/>
    </dgm:pt>
    <dgm:pt modelId="{6B2F7DB7-4E13-405A-A53B-BB5061F7A7B3}" type="pres">
      <dgm:prSet presAssocID="{85F05778-E2CD-42FA-9B2A-E69FBA4047C6}" presName="parSh" presStyleLbl="node1" presStyleIdx="4" presStyleCnt="6"/>
      <dgm:spPr/>
    </dgm:pt>
    <dgm:pt modelId="{C31EF4B2-4DE9-4A1C-958A-B65DEA9ECAF7}" type="pres">
      <dgm:prSet presAssocID="{85F05778-E2CD-42FA-9B2A-E69FBA4047C6}" presName="desTx" presStyleLbl="fgAcc1" presStyleIdx="4" presStyleCnt="6">
        <dgm:presLayoutVars>
          <dgm:bulletEnabled val="1"/>
        </dgm:presLayoutVars>
      </dgm:prSet>
      <dgm:spPr/>
    </dgm:pt>
    <dgm:pt modelId="{3DB913F6-1D47-4F08-8D3B-2B061CB86964}" type="pres">
      <dgm:prSet presAssocID="{2EB4ECCF-0C00-4D23-93AC-2F69CEEDA8D3}" presName="sibTrans" presStyleLbl="sibTrans2D1" presStyleIdx="4" presStyleCnt="5"/>
      <dgm:spPr/>
    </dgm:pt>
    <dgm:pt modelId="{C65333BA-8F26-4B3F-8414-2B41C78DB426}" type="pres">
      <dgm:prSet presAssocID="{2EB4ECCF-0C00-4D23-93AC-2F69CEEDA8D3}" presName="connTx" presStyleLbl="sibTrans2D1" presStyleIdx="4" presStyleCnt="5"/>
      <dgm:spPr/>
    </dgm:pt>
    <dgm:pt modelId="{2DCE81E0-D3D2-4681-8324-A8B0FE5F1582}" type="pres">
      <dgm:prSet presAssocID="{08B84F45-009E-4857-8020-BA0CF6C5B57C}" presName="composite" presStyleCnt="0"/>
      <dgm:spPr/>
    </dgm:pt>
    <dgm:pt modelId="{4CC82666-3EB8-4553-A3A2-D17C982A607E}" type="pres">
      <dgm:prSet presAssocID="{08B84F45-009E-4857-8020-BA0CF6C5B57C}" presName="parTx" presStyleLbl="node1" presStyleIdx="4" presStyleCnt="6">
        <dgm:presLayoutVars>
          <dgm:chMax val="0"/>
          <dgm:chPref val="0"/>
          <dgm:bulletEnabled val="1"/>
        </dgm:presLayoutVars>
      </dgm:prSet>
      <dgm:spPr/>
    </dgm:pt>
    <dgm:pt modelId="{E58D1C64-78F8-4A89-813A-EFFBFD304513}" type="pres">
      <dgm:prSet presAssocID="{08B84F45-009E-4857-8020-BA0CF6C5B57C}" presName="parSh" presStyleLbl="node1" presStyleIdx="5" presStyleCnt="6"/>
      <dgm:spPr/>
    </dgm:pt>
    <dgm:pt modelId="{E605352E-DE47-47BD-9435-C58647776BFB}" type="pres">
      <dgm:prSet presAssocID="{08B84F45-009E-4857-8020-BA0CF6C5B57C}" presName="desTx" presStyleLbl="fgAcc1" presStyleIdx="5" presStyleCnt="6">
        <dgm:presLayoutVars>
          <dgm:bulletEnabled val="1"/>
        </dgm:presLayoutVars>
      </dgm:prSet>
      <dgm:spPr/>
    </dgm:pt>
  </dgm:ptLst>
  <dgm:cxnLst>
    <dgm:cxn modelId="{E8FC0102-17A7-4454-A4F3-21431C139FDD}" type="presOf" srcId="{FD500074-2C87-43AC-9D0A-6A37C0587466}" destId="{C6BC9B1C-8351-4039-9D8E-BDF1C72991C3}" srcOrd="0" destOrd="0" presId="urn:microsoft.com/office/officeart/2005/8/layout/process3"/>
    <dgm:cxn modelId="{862A9705-CE9F-49D6-9C88-03E9F7572813}" srcId="{E700C3CC-26F5-447D-A566-D2D7546B1126}" destId="{8236DA45-8DB3-4BAC-B7DE-C1A78D4FAE43}" srcOrd="1" destOrd="0" parTransId="{FF77830E-5E85-4630-8F00-CB658E39E4A2}" sibTransId="{6CAE02D5-271F-466F-A229-68BD94AA5F19}"/>
    <dgm:cxn modelId="{29E55409-60AD-48AA-A7D1-CFD190ED4889}" type="presOf" srcId="{1340934A-8F39-4441-BFCD-64910C84A44C}" destId="{6A6E1CE9-6E3C-4819-8C04-C407F9C92D68}" srcOrd="0" destOrd="0" presId="urn:microsoft.com/office/officeart/2005/8/layout/process3"/>
    <dgm:cxn modelId="{7781750D-2AEC-4825-9663-320675964F8C}" type="presOf" srcId="{C792C11C-710E-44E0-8749-947702F235E9}" destId="{1236D0B1-02C7-4992-91D4-7D9E583FBAE4}" srcOrd="1" destOrd="0" presId="urn:microsoft.com/office/officeart/2005/8/layout/process3"/>
    <dgm:cxn modelId="{488CE414-72D2-45BE-877D-6C1413736145}" type="presOf" srcId="{2EB4ECCF-0C00-4D23-93AC-2F69CEEDA8D3}" destId="{3DB913F6-1D47-4F08-8D3B-2B061CB86964}" srcOrd="0" destOrd="0" presId="urn:microsoft.com/office/officeart/2005/8/layout/process3"/>
    <dgm:cxn modelId="{6530C815-A2E7-4DD5-9C4A-FB9858F4C778}" type="presOf" srcId="{85F05778-E2CD-42FA-9B2A-E69FBA4047C6}" destId="{9F7F471D-E4BE-4E46-B783-CF6CB7E37012}" srcOrd="0" destOrd="0" presId="urn:microsoft.com/office/officeart/2005/8/layout/process3"/>
    <dgm:cxn modelId="{3A0BF015-795F-4CC9-A381-EC217B1AAF1E}" type="presOf" srcId="{DC7AF08D-08E9-4C17-BD24-99CFD0CC166F}" destId="{DBE09555-7F33-497A-A360-E4F273B8ECA5}" srcOrd="0" destOrd="0" presId="urn:microsoft.com/office/officeart/2005/8/layout/process3"/>
    <dgm:cxn modelId="{BD642716-3902-45BB-B310-C0C9A2DAFEEF}" type="presOf" srcId="{C792C11C-710E-44E0-8749-947702F235E9}" destId="{DBC4017C-B386-4669-B06A-878F8F673FC1}" srcOrd="0" destOrd="0" presId="urn:microsoft.com/office/officeart/2005/8/layout/process3"/>
    <dgm:cxn modelId="{01083B1C-D59D-46D2-8DC2-7C2AA5808FB4}" type="presOf" srcId="{6CAE02D5-271F-466F-A229-68BD94AA5F19}" destId="{88B4C0BA-14F7-418C-A35E-DA280B85756E}" srcOrd="0" destOrd="0" presId="urn:microsoft.com/office/officeart/2005/8/layout/process3"/>
    <dgm:cxn modelId="{D6ABBF1D-494F-49E7-9DF3-8782FAEF383F}" srcId="{E700C3CC-26F5-447D-A566-D2D7546B1126}" destId="{08B84F45-009E-4857-8020-BA0CF6C5B57C}" srcOrd="5" destOrd="0" parTransId="{9FF58E6D-B920-4F6A-9F33-08F331976386}" sibTransId="{C675F79B-FBC2-4017-8FE4-734B954D1E62}"/>
    <dgm:cxn modelId="{73D76420-70C1-4EFE-9AFA-3EA2B26A6905}" type="presOf" srcId="{B59ADFC6-7033-4893-A183-8DF5D3F1688C}" destId="{E605352E-DE47-47BD-9435-C58647776BFB}" srcOrd="0" destOrd="0" presId="urn:microsoft.com/office/officeart/2005/8/layout/process3"/>
    <dgm:cxn modelId="{52E63827-CF12-4765-BAA1-DE6C5DEB9FBE}" type="presOf" srcId="{C2AEF1B7-8D2A-4567-B4BA-5F762DA55ECF}" destId="{849EF703-CE3C-42B6-AF0F-7CF9BB9DCE26}" srcOrd="1" destOrd="0" presId="urn:microsoft.com/office/officeart/2005/8/layout/process3"/>
    <dgm:cxn modelId="{30733C28-3AA6-4B06-9F8E-74DE8C8EE9EE}" type="presOf" srcId="{2EB4ECCF-0C00-4D23-93AC-2F69CEEDA8D3}" destId="{C65333BA-8F26-4B3F-8414-2B41C78DB426}" srcOrd="1" destOrd="0" presId="urn:microsoft.com/office/officeart/2005/8/layout/process3"/>
    <dgm:cxn modelId="{0192E82A-A9FD-44FD-BF40-64577DD81BC1}" type="presOf" srcId="{85F05778-E2CD-42FA-9B2A-E69FBA4047C6}" destId="{6B2F7DB7-4E13-405A-A53B-BB5061F7A7B3}" srcOrd="1" destOrd="0" presId="urn:microsoft.com/office/officeart/2005/8/layout/process3"/>
    <dgm:cxn modelId="{27E4DB32-0EB7-4498-A498-0E605D0BC774}" type="presOf" srcId="{74F55D86-486D-46D2-B65D-D678CBED7526}" destId="{6EF15AF5-45CB-46C8-A457-1C3778204FC1}" srcOrd="0" destOrd="0" presId="urn:microsoft.com/office/officeart/2005/8/layout/process3"/>
    <dgm:cxn modelId="{C5A26236-BE92-497C-BC47-93C42765D1E9}" srcId="{E700C3CC-26F5-447D-A566-D2D7546B1126}" destId="{74F55D86-486D-46D2-B65D-D678CBED7526}" srcOrd="2" destOrd="0" parTransId="{E6CB0C39-1994-47C7-A05F-D61C34C20708}" sibTransId="{C792C11C-710E-44E0-8749-947702F235E9}"/>
    <dgm:cxn modelId="{9B81EA39-0125-40AE-9957-5BED918F57DC}" srcId="{E700C3CC-26F5-447D-A566-D2D7546B1126}" destId="{E034C66C-A4DA-46D6-B9FD-B2D1C8EC8B4D}" srcOrd="0" destOrd="0" parTransId="{818E3211-BC3C-4A23-9500-F8C8AC1D05B5}" sibTransId="{DC7AF08D-08E9-4C17-BD24-99CFD0CC166F}"/>
    <dgm:cxn modelId="{6CC3E13A-E05F-4006-AE92-79990AFC3DA2}" type="presOf" srcId="{FD500074-2C87-43AC-9D0A-6A37C0587466}" destId="{F1E2380B-EF2C-4A20-9B37-C8B820458DE5}" srcOrd="1" destOrd="0" presId="urn:microsoft.com/office/officeart/2005/8/layout/process3"/>
    <dgm:cxn modelId="{BF07683C-7F69-45CC-81A8-106948598D4A}" srcId="{74F55D86-486D-46D2-B65D-D678CBED7526}" destId="{1340934A-8F39-4441-BFCD-64910C84A44C}" srcOrd="0" destOrd="0" parTransId="{79E2C270-789F-4041-B93B-79ED801DC17B}" sibTransId="{21A0C5C1-733B-4F2B-B6BD-1905FEF2854E}"/>
    <dgm:cxn modelId="{6D2C3041-C4BB-4EA2-97D1-402779186011}" type="presOf" srcId="{D58581BD-351D-42FD-BA47-D91801963A1A}" destId="{C31EF4B2-4DE9-4A1C-958A-B65DEA9ECAF7}" srcOrd="0" destOrd="0" presId="urn:microsoft.com/office/officeart/2005/8/layout/process3"/>
    <dgm:cxn modelId="{AE511B43-9CA0-455D-801E-837BD895B741}" type="presOf" srcId="{74F55D86-486D-46D2-B65D-D678CBED7526}" destId="{FA104ED8-C43C-4151-82A8-E3F3FE1FF1E8}" srcOrd="1" destOrd="0" presId="urn:microsoft.com/office/officeart/2005/8/layout/process3"/>
    <dgm:cxn modelId="{85544443-799F-4DD0-A5C5-E2D51E54287C}" type="presOf" srcId="{8236DA45-8DB3-4BAC-B7DE-C1A78D4FAE43}" destId="{3EC1B960-9BA3-4600-8F9B-9D43E578DC94}" srcOrd="0" destOrd="0" presId="urn:microsoft.com/office/officeart/2005/8/layout/process3"/>
    <dgm:cxn modelId="{E774F866-ABB2-4D0B-A401-1BEF2112984D}" srcId="{E700C3CC-26F5-447D-A566-D2D7546B1126}" destId="{85F05778-E2CD-42FA-9B2A-E69FBA4047C6}" srcOrd="4" destOrd="0" parTransId="{1D275A0B-6D7A-4F21-AB12-7E306EB437E8}" sibTransId="{2EB4ECCF-0C00-4D23-93AC-2F69CEEDA8D3}"/>
    <dgm:cxn modelId="{B883C648-63A8-466B-A45A-30C2F17BFE31}" type="presOf" srcId="{6CAE02D5-271F-466F-A229-68BD94AA5F19}" destId="{5A081E2B-43B2-4EE7-8D88-58F4E79C607B}" srcOrd="1" destOrd="0" presId="urn:microsoft.com/office/officeart/2005/8/layout/process3"/>
    <dgm:cxn modelId="{1A86886A-CE19-4DBE-A56C-64E47D314CD1}" srcId="{FD500074-2C87-43AC-9D0A-6A37C0587466}" destId="{D739B3BD-B151-4FF6-9084-422408063270}" srcOrd="0" destOrd="0" parTransId="{FC96949A-7406-4B06-BEF8-E5EC7FF6CC8A}" sibTransId="{954A7CFB-40F5-4BE7-9667-41350297F3A3}"/>
    <dgm:cxn modelId="{DFBEA36B-6308-44CE-AE9E-E00D604ABDF7}" srcId="{E700C3CC-26F5-447D-A566-D2D7546B1126}" destId="{FD500074-2C87-43AC-9D0A-6A37C0587466}" srcOrd="3" destOrd="0" parTransId="{891D01FE-3281-4CDE-B3F2-6626458322C2}" sibTransId="{C2AEF1B7-8D2A-4567-B4BA-5F762DA55ECF}"/>
    <dgm:cxn modelId="{F9BFF76C-7F7F-47F4-9EF4-26F36ADA1051}" type="presOf" srcId="{E034C66C-A4DA-46D6-B9FD-B2D1C8EC8B4D}" destId="{D8F92358-4466-41FD-A696-0227E1FD6C0D}" srcOrd="0" destOrd="0" presId="urn:microsoft.com/office/officeart/2005/8/layout/process3"/>
    <dgm:cxn modelId="{3C5B706D-2306-45EA-A774-85D827E5C1A2}" type="presOf" srcId="{E034C66C-A4DA-46D6-B9FD-B2D1C8EC8B4D}" destId="{C720E7FF-F369-46FB-822B-A33F0D318406}" srcOrd="1" destOrd="0" presId="urn:microsoft.com/office/officeart/2005/8/layout/process3"/>
    <dgm:cxn modelId="{6706136F-80C7-4191-90CD-09DA33F40EB2}" type="presOf" srcId="{08B84F45-009E-4857-8020-BA0CF6C5B57C}" destId="{E58D1C64-78F8-4A89-813A-EFFBFD304513}" srcOrd="1" destOrd="0" presId="urn:microsoft.com/office/officeart/2005/8/layout/process3"/>
    <dgm:cxn modelId="{2F8E746F-D7C7-4020-930D-0F1C7434BDC2}" srcId="{E034C66C-A4DA-46D6-B9FD-B2D1C8EC8B4D}" destId="{F0744F6A-DAD5-47B2-9F49-8A3A9F3E9D3B}" srcOrd="0" destOrd="0" parTransId="{F9FA6C20-244B-4086-ADF7-BB1331EF7BC3}" sibTransId="{B99B8C42-34E3-4E6E-9C61-3FB62931ECD9}"/>
    <dgm:cxn modelId="{1A104374-FA9A-4500-9D99-899F4D4F49E1}" type="presOf" srcId="{E700C3CC-26F5-447D-A566-D2D7546B1126}" destId="{3D406333-D45C-435E-9D96-45C34A9E2424}" srcOrd="0" destOrd="0" presId="urn:microsoft.com/office/officeart/2005/8/layout/process3"/>
    <dgm:cxn modelId="{7BC0695A-DCDE-4437-9C5C-F644F6AA5D2F}" type="presOf" srcId="{D739B3BD-B151-4FF6-9084-422408063270}" destId="{2F9A73FF-81CA-4998-9796-CA0AEC4045E3}" srcOrd="0" destOrd="0" presId="urn:microsoft.com/office/officeart/2005/8/layout/process3"/>
    <dgm:cxn modelId="{B56AB85A-69A0-45CB-8999-CC48B9300BA6}" srcId="{08B84F45-009E-4857-8020-BA0CF6C5B57C}" destId="{B59ADFC6-7033-4893-A183-8DF5D3F1688C}" srcOrd="0" destOrd="0" parTransId="{41C588BB-D560-4AAC-A5CE-5A953284D9F7}" sibTransId="{6EA94190-59AA-4D9A-B489-09658E69EAA3}"/>
    <dgm:cxn modelId="{0F7B1680-1467-40D3-9AA1-1F76DDEA00EB}" type="presOf" srcId="{DC7AF08D-08E9-4C17-BD24-99CFD0CC166F}" destId="{E2F04B57-900B-4206-9D4A-16D34C9F774B}" srcOrd="1" destOrd="0" presId="urn:microsoft.com/office/officeart/2005/8/layout/process3"/>
    <dgm:cxn modelId="{52630399-9963-48A5-83E1-804C65FCA43A}" srcId="{8236DA45-8DB3-4BAC-B7DE-C1A78D4FAE43}" destId="{35ADBAE3-BFD2-4E5E-9396-31090DFDADD3}" srcOrd="0" destOrd="0" parTransId="{39F035A6-FA1B-4E3C-BD6A-319420C5706B}" sibTransId="{D629FB17-DEB1-437B-97AC-58751492B8AE}"/>
    <dgm:cxn modelId="{CA70FCAF-2AC3-458D-9406-76D00A1A497F}" type="presOf" srcId="{8236DA45-8DB3-4BAC-B7DE-C1A78D4FAE43}" destId="{267D6C9C-A037-47C4-9D75-81A2366CB6B2}" srcOrd="1" destOrd="0" presId="urn:microsoft.com/office/officeart/2005/8/layout/process3"/>
    <dgm:cxn modelId="{FB22D7C5-42A4-43DD-A4B9-4D4534EDE137}" type="presOf" srcId="{35ADBAE3-BFD2-4E5E-9396-31090DFDADD3}" destId="{7E81ED81-4765-4039-8781-D89858558C89}" srcOrd="0" destOrd="0" presId="urn:microsoft.com/office/officeart/2005/8/layout/process3"/>
    <dgm:cxn modelId="{98C2E2D2-7D13-426F-A081-E53A043996A4}" srcId="{85F05778-E2CD-42FA-9B2A-E69FBA4047C6}" destId="{D58581BD-351D-42FD-BA47-D91801963A1A}" srcOrd="0" destOrd="0" parTransId="{4C4F9E8D-FFB6-4C7E-B9A0-9A9443BE4924}" sibTransId="{F2B261A6-E156-4BC2-A399-83C72F0AE32B}"/>
    <dgm:cxn modelId="{86E101D5-EE8B-4111-B281-5CEB7128250E}" type="presOf" srcId="{08B84F45-009E-4857-8020-BA0CF6C5B57C}" destId="{4CC82666-3EB8-4553-A3A2-D17C982A607E}" srcOrd="0" destOrd="0" presId="urn:microsoft.com/office/officeart/2005/8/layout/process3"/>
    <dgm:cxn modelId="{E0348ADF-D434-4E1D-AEA7-3E2156536323}" type="presOf" srcId="{C2AEF1B7-8D2A-4567-B4BA-5F762DA55ECF}" destId="{E30D30C8-4C8F-4FF9-ADAE-EB952C1D4508}" srcOrd="0" destOrd="0" presId="urn:microsoft.com/office/officeart/2005/8/layout/process3"/>
    <dgm:cxn modelId="{E5A1D8EF-62D7-4BE8-A1DE-24863EB274F8}" type="presOf" srcId="{F0744F6A-DAD5-47B2-9F49-8A3A9F3E9D3B}" destId="{A266124A-FC23-4163-B476-E726B7FD30F6}" srcOrd="0" destOrd="0" presId="urn:microsoft.com/office/officeart/2005/8/layout/process3"/>
    <dgm:cxn modelId="{6539EE05-52F2-47B3-B6D1-4D6043E2783E}" type="presParOf" srcId="{3D406333-D45C-435E-9D96-45C34A9E2424}" destId="{DE329845-D19E-4FAC-9F6A-842A8899B1C1}" srcOrd="0" destOrd="0" presId="urn:microsoft.com/office/officeart/2005/8/layout/process3"/>
    <dgm:cxn modelId="{AB542AA4-9138-42F7-B8AB-5CF7DC59466B}" type="presParOf" srcId="{DE329845-D19E-4FAC-9F6A-842A8899B1C1}" destId="{D8F92358-4466-41FD-A696-0227E1FD6C0D}" srcOrd="0" destOrd="0" presId="urn:microsoft.com/office/officeart/2005/8/layout/process3"/>
    <dgm:cxn modelId="{B8B8E6D3-540B-4252-BEE4-A1C6672909C3}" type="presParOf" srcId="{DE329845-D19E-4FAC-9F6A-842A8899B1C1}" destId="{C720E7FF-F369-46FB-822B-A33F0D318406}" srcOrd="1" destOrd="0" presId="urn:microsoft.com/office/officeart/2005/8/layout/process3"/>
    <dgm:cxn modelId="{20C60F0E-7A54-437C-B175-EA46E85237D1}" type="presParOf" srcId="{DE329845-D19E-4FAC-9F6A-842A8899B1C1}" destId="{A266124A-FC23-4163-B476-E726B7FD30F6}" srcOrd="2" destOrd="0" presId="urn:microsoft.com/office/officeart/2005/8/layout/process3"/>
    <dgm:cxn modelId="{F5839D1A-FD75-45DB-963E-0AC9CB6CC2C6}" type="presParOf" srcId="{3D406333-D45C-435E-9D96-45C34A9E2424}" destId="{DBE09555-7F33-497A-A360-E4F273B8ECA5}" srcOrd="1" destOrd="0" presId="urn:microsoft.com/office/officeart/2005/8/layout/process3"/>
    <dgm:cxn modelId="{26409411-9746-453D-A2BA-6424BDE330B1}" type="presParOf" srcId="{DBE09555-7F33-497A-A360-E4F273B8ECA5}" destId="{E2F04B57-900B-4206-9D4A-16D34C9F774B}" srcOrd="0" destOrd="0" presId="urn:microsoft.com/office/officeart/2005/8/layout/process3"/>
    <dgm:cxn modelId="{68D39304-4462-4B2E-AF0A-A07CC89A96FA}" type="presParOf" srcId="{3D406333-D45C-435E-9D96-45C34A9E2424}" destId="{2D808F64-7C51-4097-95A6-44B95016F37A}" srcOrd="2" destOrd="0" presId="urn:microsoft.com/office/officeart/2005/8/layout/process3"/>
    <dgm:cxn modelId="{971B033E-7C65-4FCE-A479-82165BD7CDED}" type="presParOf" srcId="{2D808F64-7C51-4097-95A6-44B95016F37A}" destId="{3EC1B960-9BA3-4600-8F9B-9D43E578DC94}" srcOrd="0" destOrd="0" presId="urn:microsoft.com/office/officeart/2005/8/layout/process3"/>
    <dgm:cxn modelId="{922FA7BE-B4CC-46F9-8A08-EAB6D7C9D32E}" type="presParOf" srcId="{2D808F64-7C51-4097-95A6-44B95016F37A}" destId="{267D6C9C-A037-47C4-9D75-81A2366CB6B2}" srcOrd="1" destOrd="0" presId="urn:microsoft.com/office/officeart/2005/8/layout/process3"/>
    <dgm:cxn modelId="{66837A29-3106-4081-BB77-13025ABACB80}" type="presParOf" srcId="{2D808F64-7C51-4097-95A6-44B95016F37A}" destId="{7E81ED81-4765-4039-8781-D89858558C89}" srcOrd="2" destOrd="0" presId="urn:microsoft.com/office/officeart/2005/8/layout/process3"/>
    <dgm:cxn modelId="{4F0B274C-01E8-41BB-8EAB-9B7DFEEA8880}" type="presParOf" srcId="{3D406333-D45C-435E-9D96-45C34A9E2424}" destId="{88B4C0BA-14F7-418C-A35E-DA280B85756E}" srcOrd="3" destOrd="0" presId="urn:microsoft.com/office/officeart/2005/8/layout/process3"/>
    <dgm:cxn modelId="{0E16DC98-4175-48AD-A0AF-18573BDD64F7}" type="presParOf" srcId="{88B4C0BA-14F7-418C-A35E-DA280B85756E}" destId="{5A081E2B-43B2-4EE7-8D88-58F4E79C607B}" srcOrd="0" destOrd="0" presId="urn:microsoft.com/office/officeart/2005/8/layout/process3"/>
    <dgm:cxn modelId="{1352499C-D9B7-4452-A7E4-4D804740F629}" type="presParOf" srcId="{3D406333-D45C-435E-9D96-45C34A9E2424}" destId="{3C77D9D7-A5E3-4CD4-BD22-7DAA76BAD005}" srcOrd="4" destOrd="0" presId="urn:microsoft.com/office/officeart/2005/8/layout/process3"/>
    <dgm:cxn modelId="{2A15A13C-63F2-4138-8380-A54409530FFB}" type="presParOf" srcId="{3C77D9D7-A5E3-4CD4-BD22-7DAA76BAD005}" destId="{6EF15AF5-45CB-46C8-A457-1C3778204FC1}" srcOrd="0" destOrd="0" presId="urn:microsoft.com/office/officeart/2005/8/layout/process3"/>
    <dgm:cxn modelId="{6F9D8A95-9043-458E-99D2-7A7F8276C2E7}" type="presParOf" srcId="{3C77D9D7-A5E3-4CD4-BD22-7DAA76BAD005}" destId="{FA104ED8-C43C-4151-82A8-E3F3FE1FF1E8}" srcOrd="1" destOrd="0" presId="urn:microsoft.com/office/officeart/2005/8/layout/process3"/>
    <dgm:cxn modelId="{4C5881D5-5EB6-4D68-A35F-9AF18989EB7C}" type="presParOf" srcId="{3C77D9D7-A5E3-4CD4-BD22-7DAA76BAD005}" destId="{6A6E1CE9-6E3C-4819-8C04-C407F9C92D68}" srcOrd="2" destOrd="0" presId="urn:microsoft.com/office/officeart/2005/8/layout/process3"/>
    <dgm:cxn modelId="{49B7497F-2F79-4431-AC94-4E04E37C6A4D}" type="presParOf" srcId="{3D406333-D45C-435E-9D96-45C34A9E2424}" destId="{DBC4017C-B386-4669-B06A-878F8F673FC1}" srcOrd="5" destOrd="0" presId="urn:microsoft.com/office/officeart/2005/8/layout/process3"/>
    <dgm:cxn modelId="{3DFA0A9B-8A9D-4159-9540-1CEDCD18C7B9}" type="presParOf" srcId="{DBC4017C-B386-4669-B06A-878F8F673FC1}" destId="{1236D0B1-02C7-4992-91D4-7D9E583FBAE4}" srcOrd="0" destOrd="0" presId="urn:microsoft.com/office/officeart/2005/8/layout/process3"/>
    <dgm:cxn modelId="{B6201AC5-2D8B-43E3-B711-9F13AE106723}" type="presParOf" srcId="{3D406333-D45C-435E-9D96-45C34A9E2424}" destId="{B6154F8C-85A6-4A99-AD80-54FB9170309E}" srcOrd="6" destOrd="0" presId="urn:microsoft.com/office/officeart/2005/8/layout/process3"/>
    <dgm:cxn modelId="{16C07860-3A2E-4C3F-828A-06843319A553}" type="presParOf" srcId="{B6154F8C-85A6-4A99-AD80-54FB9170309E}" destId="{C6BC9B1C-8351-4039-9D8E-BDF1C72991C3}" srcOrd="0" destOrd="0" presId="urn:microsoft.com/office/officeart/2005/8/layout/process3"/>
    <dgm:cxn modelId="{5B2AA6CB-BF8B-4BF4-BF08-47CE0A3456BF}" type="presParOf" srcId="{B6154F8C-85A6-4A99-AD80-54FB9170309E}" destId="{F1E2380B-EF2C-4A20-9B37-C8B820458DE5}" srcOrd="1" destOrd="0" presId="urn:microsoft.com/office/officeart/2005/8/layout/process3"/>
    <dgm:cxn modelId="{93555F67-22B0-43CA-B0C6-7854C4AA545D}" type="presParOf" srcId="{B6154F8C-85A6-4A99-AD80-54FB9170309E}" destId="{2F9A73FF-81CA-4998-9796-CA0AEC4045E3}" srcOrd="2" destOrd="0" presId="urn:microsoft.com/office/officeart/2005/8/layout/process3"/>
    <dgm:cxn modelId="{2F2F6E17-C01A-4E05-8044-ED3BC6051BF2}" type="presParOf" srcId="{3D406333-D45C-435E-9D96-45C34A9E2424}" destId="{E30D30C8-4C8F-4FF9-ADAE-EB952C1D4508}" srcOrd="7" destOrd="0" presId="urn:microsoft.com/office/officeart/2005/8/layout/process3"/>
    <dgm:cxn modelId="{E9291F75-679E-4F42-9034-C152A8477392}" type="presParOf" srcId="{E30D30C8-4C8F-4FF9-ADAE-EB952C1D4508}" destId="{849EF703-CE3C-42B6-AF0F-7CF9BB9DCE26}" srcOrd="0" destOrd="0" presId="urn:microsoft.com/office/officeart/2005/8/layout/process3"/>
    <dgm:cxn modelId="{6FA885B8-E9B4-4273-AD88-31D94E3F949D}" type="presParOf" srcId="{3D406333-D45C-435E-9D96-45C34A9E2424}" destId="{8AFD72FC-D5CC-40D1-B59E-B7E31F15EE89}" srcOrd="8" destOrd="0" presId="urn:microsoft.com/office/officeart/2005/8/layout/process3"/>
    <dgm:cxn modelId="{43007831-EE34-4162-8385-58438F3A09DF}" type="presParOf" srcId="{8AFD72FC-D5CC-40D1-B59E-B7E31F15EE89}" destId="{9F7F471D-E4BE-4E46-B783-CF6CB7E37012}" srcOrd="0" destOrd="0" presId="urn:microsoft.com/office/officeart/2005/8/layout/process3"/>
    <dgm:cxn modelId="{B2489433-6836-4D55-8BB4-8D989424A17A}" type="presParOf" srcId="{8AFD72FC-D5CC-40D1-B59E-B7E31F15EE89}" destId="{6B2F7DB7-4E13-405A-A53B-BB5061F7A7B3}" srcOrd="1" destOrd="0" presId="urn:microsoft.com/office/officeart/2005/8/layout/process3"/>
    <dgm:cxn modelId="{A82558D6-FBE8-4EE6-ABE6-F0602577B3F0}" type="presParOf" srcId="{8AFD72FC-D5CC-40D1-B59E-B7E31F15EE89}" destId="{C31EF4B2-4DE9-4A1C-958A-B65DEA9ECAF7}" srcOrd="2" destOrd="0" presId="urn:microsoft.com/office/officeart/2005/8/layout/process3"/>
    <dgm:cxn modelId="{E03ABE57-8AC7-469A-B5C2-009B63586E8D}" type="presParOf" srcId="{3D406333-D45C-435E-9D96-45C34A9E2424}" destId="{3DB913F6-1D47-4F08-8D3B-2B061CB86964}" srcOrd="9" destOrd="0" presId="urn:microsoft.com/office/officeart/2005/8/layout/process3"/>
    <dgm:cxn modelId="{171CD38F-D6FE-492B-BCDB-14602968B396}" type="presParOf" srcId="{3DB913F6-1D47-4F08-8D3B-2B061CB86964}" destId="{C65333BA-8F26-4B3F-8414-2B41C78DB426}" srcOrd="0" destOrd="0" presId="urn:microsoft.com/office/officeart/2005/8/layout/process3"/>
    <dgm:cxn modelId="{769A9194-8881-41B3-A093-873EBF4344F2}" type="presParOf" srcId="{3D406333-D45C-435E-9D96-45C34A9E2424}" destId="{2DCE81E0-D3D2-4681-8324-A8B0FE5F1582}" srcOrd="10" destOrd="0" presId="urn:microsoft.com/office/officeart/2005/8/layout/process3"/>
    <dgm:cxn modelId="{B0B7032C-3E91-4A87-BF58-226B7719795E}" type="presParOf" srcId="{2DCE81E0-D3D2-4681-8324-A8B0FE5F1582}" destId="{4CC82666-3EB8-4553-A3A2-D17C982A607E}" srcOrd="0" destOrd="0" presId="urn:microsoft.com/office/officeart/2005/8/layout/process3"/>
    <dgm:cxn modelId="{A7F214F7-20E4-4AF5-ADE8-3ED319662151}" type="presParOf" srcId="{2DCE81E0-D3D2-4681-8324-A8B0FE5F1582}" destId="{E58D1C64-78F8-4A89-813A-EFFBFD304513}" srcOrd="1" destOrd="0" presId="urn:microsoft.com/office/officeart/2005/8/layout/process3"/>
    <dgm:cxn modelId="{4793F32D-4A29-4884-958B-B21B3219C332}" type="presParOf" srcId="{2DCE81E0-D3D2-4681-8324-A8B0FE5F1582}" destId="{E605352E-DE47-47BD-9435-C58647776BFB}"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07C937F-5902-4F23-836C-34F18D6AF948}" type="doc">
      <dgm:prSet loTypeId="urn:microsoft.com/office/officeart/2005/8/layout/hList7" loCatId="list" qsTypeId="urn:microsoft.com/office/officeart/2005/8/quickstyle/simple1" qsCatId="simple" csTypeId="urn:microsoft.com/office/officeart/2005/8/colors/accent1_2" csCatId="accent1" phldr="1"/>
      <dgm:spPr/>
    </dgm:pt>
    <dgm:pt modelId="{FAF88603-AB98-4444-A6FC-5B27CECC0026}">
      <dgm:prSet phldrT="[Текст]"/>
      <dgm:spPr/>
      <dgm:t>
        <a:bodyPr/>
        <a:lstStyle/>
        <a:p>
          <a:r>
            <a:rPr lang="ru-RU" dirty="0"/>
            <a:t>Сведения о товаре, работе, услуге</a:t>
          </a:r>
        </a:p>
      </dgm:t>
    </dgm:pt>
    <dgm:pt modelId="{B9D51072-AAFB-414C-BA46-8EA7A8C9E440}" type="parTrans" cxnId="{1B2DCCDC-95C0-4A82-B826-497A26093E9D}">
      <dgm:prSet/>
      <dgm:spPr/>
      <dgm:t>
        <a:bodyPr/>
        <a:lstStyle/>
        <a:p>
          <a:endParaRPr lang="ru-RU"/>
        </a:p>
      </dgm:t>
    </dgm:pt>
    <dgm:pt modelId="{197B8DF2-4393-4907-967C-35AFDE9644FB}" type="sibTrans" cxnId="{1B2DCCDC-95C0-4A82-B826-497A26093E9D}">
      <dgm:prSet/>
      <dgm:spPr/>
      <dgm:t>
        <a:bodyPr/>
        <a:lstStyle/>
        <a:p>
          <a:endParaRPr lang="ru-RU"/>
        </a:p>
      </dgm:t>
    </dgm:pt>
    <dgm:pt modelId="{6EB7AB65-75CE-4C99-A6D9-44C05B23C36D}">
      <dgm:prSet phldrT="[Текст]"/>
      <dgm:spPr/>
      <dgm:t>
        <a:bodyPr/>
        <a:lstStyle/>
        <a:p>
          <a:r>
            <a:rPr lang="ru-RU" dirty="0"/>
            <a:t>Сведения о поставщике (подрядчике, исполнителе)</a:t>
          </a:r>
        </a:p>
      </dgm:t>
    </dgm:pt>
    <dgm:pt modelId="{B5547F0F-72E9-4975-88D2-F239C4306354}" type="parTrans" cxnId="{48310EC3-78DB-4D63-8BD6-46385FCCA494}">
      <dgm:prSet/>
      <dgm:spPr/>
      <dgm:t>
        <a:bodyPr/>
        <a:lstStyle/>
        <a:p>
          <a:endParaRPr lang="ru-RU"/>
        </a:p>
      </dgm:t>
    </dgm:pt>
    <dgm:pt modelId="{A80276D5-CB89-41C0-B8D2-4A0F170E42D1}" type="sibTrans" cxnId="{48310EC3-78DB-4D63-8BD6-46385FCCA494}">
      <dgm:prSet/>
      <dgm:spPr/>
      <dgm:t>
        <a:bodyPr/>
        <a:lstStyle/>
        <a:p>
          <a:endParaRPr lang="ru-RU"/>
        </a:p>
      </dgm:t>
    </dgm:pt>
    <dgm:pt modelId="{E178A144-FA17-4F24-B2ED-5CF3E4742B6B}" type="pres">
      <dgm:prSet presAssocID="{307C937F-5902-4F23-836C-34F18D6AF948}" presName="Name0" presStyleCnt="0">
        <dgm:presLayoutVars>
          <dgm:dir/>
          <dgm:resizeHandles val="exact"/>
        </dgm:presLayoutVars>
      </dgm:prSet>
      <dgm:spPr/>
    </dgm:pt>
    <dgm:pt modelId="{9B2E635D-1832-426E-9848-E87853E9764D}" type="pres">
      <dgm:prSet presAssocID="{307C937F-5902-4F23-836C-34F18D6AF948}" presName="fgShape" presStyleLbl="fgShp" presStyleIdx="0" presStyleCnt="1" custScaleY="206200"/>
      <dgm:spPr/>
    </dgm:pt>
    <dgm:pt modelId="{8F9F47A2-9016-4CF6-809F-63B9183FF6F7}" type="pres">
      <dgm:prSet presAssocID="{307C937F-5902-4F23-836C-34F18D6AF948}" presName="linComp" presStyleCnt="0"/>
      <dgm:spPr/>
    </dgm:pt>
    <dgm:pt modelId="{4C4FD5DD-D1D5-4032-89A6-BC426B86D9E0}" type="pres">
      <dgm:prSet presAssocID="{FAF88603-AB98-4444-A6FC-5B27CECC0026}" presName="compNode" presStyleCnt="0"/>
      <dgm:spPr/>
    </dgm:pt>
    <dgm:pt modelId="{6B9D4AC3-F65E-4E76-B036-8E99FA14DEF4}" type="pres">
      <dgm:prSet presAssocID="{FAF88603-AB98-4444-A6FC-5B27CECC0026}" presName="bkgdShape" presStyleLbl="node1" presStyleIdx="0" presStyleCnt="2"/>
      <dgm:spPr/>
    </dgm:pt>
    <dgm:pt modelId="{81D9E25B-4973-4EA6-B248-FEB7367955EF}" type="pres">
      <dgm:prSet presAssocID="{FAF88603-AB98-4444-A6FC-5B27CECC0026}" presName="nodeTx" presStyleLbl="node1" presStyleIdx="0" presStyleCnt="2">
        <dgm:presLayoutVars>
          <dgm:bulletEnabled val="1"/>
        </dgm:presLayoutVars>
      </dgm:prSet>
      <dgm:spPr/>
    </dgm:pt>
    <dgm:pt modelId="{5206C511-740C-450A-A328-AAAD3584AE39}" type="pres">
      <dgm:prSet presAssocID="{FAF88603-AB98-4444-A6FC-5B27CECC0026}" presName="invisiNode" presStyleLbl="node1" presStyleIdx="0" presStyleCnt="2"/>
      <dgm:spPr/>
    </dgm:pt>
    <dgm:pt modelId="{269CB3AA-E11E-477E-9EB4-BFDC3330A101}" type="pres">
      <dgm:prSet presAssocID="{FAF88603-AB98-4444-A6FC-5B27CECC0026}" presName="imagNode" presStyleLbl="fgImgPlace1" presStyleIdx="0" presStyleCnt="2"/>
      <dgm:spPr>
        <a:solidFill>
          <a:schemeClr val="bg1">
            <a:lumMod val="65000"/>
          </a:schemeClr>
        </a:solidFill>
      </dgm:spPr>
    </dgm:pt>
    <dgm:pt modelId="{99426C16-88A1-4B66-A2F5-73B7DBEDAEF4}" type="pres">
      <dgm:prSet presAssocID="{197B8DF2-4393-4907-967C-35AFDE9644FB}" presName="sibTrans" presStyleLbl="sibTrans2D1" presStyleIdx="0" presStyleCnt="0"/>
      <dgm:spPr/>
    </dgm:pt>
    <dgm:pt modelId="{7B79D053-BC27-4A43-9A15-99D52CB1C7D3}" type="pres">
      <dgm:prSet presAssocID="{6EB7AB65-75CE-4C99-A6D9-44C05B23C36D}" presName="compNode" presStyleCnt="0"/>
      <dgm:spPr/>
    </dgm:pt>
    <dgm:pt modelId="{728668CA-0A99-4B5E-9CF6-4FCE07B020B8}" type="pres">
      <dgm:prSet presAssocID="{6EB7AB65-75CE-4C99-A6D9-44C05B23C36D}" presName="bkgdShape" presStyleLbl="node1" presStyleIdx="1" presStyleCnt="2"/>
      <dgm:spPr/>
    </dgm:pt>
    <dgm:pt modelId="{1A193499-09A7-4CA3-8644-F55781D83A63}" type="pres">
      <dgm:prSet presAssocID="{6EB7AB65-75CE-4C99-A6D9-44C05B23C36D}" presName="nodeTx" presStyleLbl="node1" presStyleIdx="1" presStyleCnt="2">
        <dgm:presLayoutVars>
          <dgm:bulletEnabled val="1"/>
        </dgm:presLayoutVars>
      </dgm:prSet>
      <dgm:spPr/>
    </dgm:pt>
    <dgm:pt modelId="{DBE61EF8-BB38-45A1-8497-E52A96D2CBFB}" type="pres">
      <dgm:prSet presAssocID="{6EB7AB65-75CE-4C99-A6D9-44C05B23C36D}" presName="invisiNode" presStyleLbl="node1" presStyleIdx="1" presStyleCnt="2"/>
      <dgm:spPr/>
    </dgm:pt>
    <dgm:pt modelId="{AA2BC59F-DC75-4B28-9A4C-E20DF1915B1F}" type="pres">
      <dgm:prSet presAssocID="{6EB7AB65-75CE-4C99-A6D9-44C05B23C36D}" presName="imagNode" presStyleLbl="fgImgPlace1" presStyleIdx="1" presStyleCnt="2"/>
      <dgm:spPr>
        <a:solidFill>
          <a:schemeClr val="bg1">
            <a:lumMod val="65000"/>
          </a:schemeClr>
        </a:solidFill>
      </dgm:spPr>
    </dgm:pt>
  </dgm:ptLst>
  <dgm:cxnLst>
    <dgm:cxn modelId="{41708D55-2A76-4DFB-973C-EB6A2D66E601}" type="presOf" srcId="{197B8DF2-4393-4907-967C-35AFDE9644FB}" destId="{99426C16-88A1-4B66-A2F5-73B7DBEDAEF4}" srcOrd="0" destOrd="0" presId="urn:microsoft.com/office/officeart/2005/8/layout/hList7"/>
    <dgm:cxn modelId="{E14DA97F-F486-420F-B585-3D764B2E59CE}" type="presOf" srcId="{6EB7AB65-75CE-4C99-A6D9-44C05B23C36D}" destId="{1A193499-09A7-4CA3-8644-F55781D83A63}" srcOrd="1" destOrd="0" presId="urn:microsoft.com/office/officeart/2005/8/layout/hList7"/>
    <dgm:cxn modelId="{D557B4B2-8FA9-4179-8A61-A79EAA608278}" type="presOf" srcId="{FAF88603-AB98-4444-A6FC-5B27CECC0026}" destId="{81D9E25B-4973-4EA6-B248-FEB7367955EF}" srcOrd="1" destOrd="0" presId="urn:microsoft.com/office/officeart/2005/8/layout/hList7"/>
    <dgm:cxn modelId="{48310EC3-78DB-4D63-8BD6-46385FCCA494}" srcId="{307C937F-5902-4F23-836C-34F18D6AF948}" destId="{6EB7AB65-75CE-4C99-A6D9-44C05B23C36D}" srcOrd="1" destOrd="0" parTransId="{B5547F0F-72E9-4975-88D2-F239C4306354}" sibTransId="{A80276D5-CB89-41C0-B8D2-4A0F170E42D1}"/>
    <dgm:cxn modelId="{1B2DCCDC-95C0-4A82-B826-497A26093E9D}" srcId="{307C937F-5902-4F23-836C-34F18D6AF948}" destId="{FAF88603-AB98-4444-A6FC-5B27CECC0026}" srcOrd="0" destOrd="0" parTransId="{B9D51072-AAFB-414C-BA46-8EA7A8C9E440}" sibTransId="{197B8DF2-4393-4907-967C-35AFDE9644FB}"/>
    <dgm:cxn modelId="{1EC318E4-1499-4E6E-A906-DB384E0A960A}" type="presOf" srcId="{307C937F-5902-4F23-836C-34F18D6AF948}" destId="{E178A144-FA17-4F24-B2ED-5CF3E4742B6B}" srcOrd="0" destOrd="0" presId="urn:microsoft.com/office/officeart/2005/8/layout/hList7"/>
    <dgm:cxn modelId="{73A04DE5-7D6F-4827-9A40-1CA29E18C658}" type="presOf" srcId="{FAF88603-AB98-4444-A6FC-5B27CECC0026}" destId="{6B9D4AC3-F65E-4E76-B036-8E99FA14DEF4}" srcOrd="0" destOrd="0" presId="urn:microsoft.com/office/officeart/2005/8/layout/hList7"/>
    <dgm:cxn modelId="{E00146ED-70CD-4187-9569-71A98C40BDE9}" type="presOf" srcId="{6EB7AB65-75CE-4C99-A6D9-44C05B23C36D}" destId="{728668CA-0A99-4B5E-9CF6-4FCE07B020B8}" srcOrd="0" destOrd="0" presId="urn:microsoft.com/office/officeart/2005/8/layout/hList7"/>
    <dgm:cxn modelId="{3B87A96D-1FCE-4618-B8A2-6BBAA5684006}" type="presParOf" srcId="{E178A144-FA17-4F24-B2ED-5CF3E4742B6B}" destId="{9B2E635D-1832-426E-9848-E87853E9764D}" srcOrd="0" destOrd="0" presId="urn:microsoft.com/office/officeart/2005/8/layout/hList7"/>
    <dgm:cxn modelId="{F57C5F09-2299-4E38-89BF-8314D8DE308D}" type="presParOf" srcId="{E178A144-FA17-4F24-B2ED-5CF3E4742B6B}" destId="{8F9F47A2-9016-4CF6-809F-63B9183FF6F7}" srcOrd="1" destOrd="0" presId="urn:microsoft.com/office/officeart/2005/8/layout/hList7"/>
    <dgm:cxn modelId="{BA015286-3784-4F66-81E2-B8970CE5B491}" type="presParOf" srcId="{8F9F47A2-9016-4CF6-809F-63B9183FF6F7}" destId="{4C4FD5DD-D1D5-4032-89A6-BC426B86D9E0}" srcOrd="0" destOrd="0" presId="urn:microsoft.com/office/officeart/2005/8/layout/hList7"/>
    <dgm:cxn modelId="{D6701BDB-435A-4BB2-BD0D-2EF6253A3C47}" type="presParOf" srcId="{4C4FD5DD-D1D5-4032-89A6-BC426B86D9E0}" destId="{6B9D4AC3-F65E-4E76-B036-8E99FA14DEF4}" srcOrd="0" destOrd="0" presId="urn:microsoft.com/office/officeart/2005/8/layout/hList7"/>
    <dgm:cxn modelId="{2F2B60C5-B84B-4107-B345-39B9EA379909}" type="presParOf" srcId="{4C4FD5DD-D1D5-4032-89A6-BC426B86D9E0}" destId="{81D9E25B-4973-4EA6-B248-FEB7367955EF}" srcOrd="1" destOrd="0" presId="urn:microsoft.com/office/officeart/2005/8/layout/hList7"/>
    <dgm:cxn modelId="{1AE81C63-6008-4404-9E12-F79F1188D460}" type="presParOf" srcId="{4C4FD5DD-D1D5-4032-89A6-BC426B86D9E0}" destId="{5206C511-740C-450A-A328-AAAD3584AE39}" srcOrd="2" destOrd="0" presId="urn:microsoft.com/office/officeart/2005/8/layout/hList7"/>
    <dgm:cxn modelId="{A8244834-C3D0-43C5-BA93-0345EDC49D23}" type="presParOf" srcId="{4C4FD5DD-D1D5-4032-89A6-BC426B86D9E0}" destId="{269CB3AA-E11E-477E-9EB4-BFDC3330A101}" srcOrd="3" destOrd="0" presId="urn:microsoft.com/office/officeart/2005/8/layout/hList7"/>
    <dgm:cxn modelId="{509DDD36-1CA2-4EFF-8B42-A5E357E59F92}" type="presParOf" srcId="{8F9F47A2-9016-4CF6-809F-63B9183FF6F7}" destId="{99426C16-88A1-4B66-A2F5-73B7DBEDAEF4}" srcOrd="1" destOrd="0" presId="urn:microsoft.com/office/officeart/2005/8/layout/hList7"/>
    <dgm:cxn modelId="{CAA426D2-AD4A-4B24-96D9-6BDAE7A78100}" type="presParOf" srcId="{8F9F47A2-9016-4CF6-809F-63B9183FF6F7}" destId="{7B79D053-BC27-4A43-9A15-99D52CB1C7D3}" srcOrd="2" destOrd="0" presId="urn:microsoft.com/office/officeart/2005/8/layout/hList7"/>
    <dgm:cxn modelId="{69E2D18A-0C77-4956-A502-62A82B1938FF}" type="presParOf" srcId="{7B79D053-BC27-4A43-9A15-99D52CB1C7D3}" destId="{728668CA-0A99-4B5E-9CF6-4FCE07B020B8}" srcOrd="0" destOrd="0" presId="urn:microsoft.com/office/officeart/2005/8/layout/hList7"/>
    <dgm:cxn modelId="{D9CF1EFB-72FC-4018-A8E7-971150B1B11D}" type="presParOf" srcId="{7B79D053-BC27-4A43-9A15-99D52CB1C7D3}" destId="{1A193499-09A7-4CA3-8644-F55781D83A63}" srcOrd="1" destOrd="0" presId="urn:microsoft.com/office/officeart/2005/8/layout/hList7"/>
    <dgm:cxn modelId="{15A31F6E-8103-4433-91EC-118A7C05B41C}" type="presParOf" srcId="{7B79D053-BC27-4A43-9A15-99D52CB1C7D3}" destId="{DBE61EF8-BB38-45A1-8497-E52A96D2CBFB}" srcOrd="2" destOrd="0" presId="urn:microsoft.com/office/officeart/2005/8/layout/hList7"/>
    <dgm:cxn modelId="{0CC49B3E-BBCD-462D-BE36-AAE5B1666DBC}" type="presParOf" srcId="{7B79D053-BC27-4A43-9A15-99D52CB1C7D3}" destId="{AA2BC59F-DC75-4B28-9A4C-E20DF1915B1F}"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CE578-1458-44B2-8718-90415CE488A7}">
      <dsp:nvSpPr>
        <dsp:cNvPr id="0" name=""/>
        <dsp:cNvSpPr/>
      </dsp:nvSpPr>
      <dsp:spPr>
        <a:xfrm rot="5400000">
          <a:off x="340362" y="1609101"/>
          <a:ext cx="1000895" cy="1665467"/>
        </a:xfrm>
        <a:prstGeom prst="corner">
          <a:avLst>
            <a:gd name="adj1" fmla="val 16120"/>
            <a:gd name="adj2" fmla="val 16110"/>
          </a:avLst>
        </a:prstGeom>
        <a:solidFill>
          <a:schemeClr val="tx2">
            <a:lumMod val="60000"/>
            <a:lumOff val="40000"/>
          </a:schemeClr>
        </a:soli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sp>
    <dsp:sp modelId="{7D728D6D-1CB6-4205-8102-FA7CB9A59274}">
      <dsp:nvSpPr>
        <dsp:cNvPr id="0" name=""/>
        <dsp:cNvSpPr/>
      </dsp:nvSpPr>
      <dsp:spPr>
        <a:xfrm>
          <a:off x="173288" y="2106717"/>
          <a:ext cx="1503593" cy="1317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ru-RU" sz="1800" b="0" kern="1200" dirty="0">
              <a:solidFill>
                <a:schemeClr val="tx1"/>
              </a:solidFill>
            </a:rPr>
            <a:t>Создание полноценной контрактной системы</a:t>
          </a:r>
        </a:p>
      </dsp:txBody>
      <dsp:txXfrm>
        <a:off x="173288" y="2106717"/>
        <a:ext cx="1503593" cy="1317987"/>
      </dsp:txXfrm>
    </dsp:sp>
    <dsp:sp modelId="{B75CE3D3-7BCC-4E54-9317-6F1C1E65C59F}">
      <dsp:nvSpPr>
        <dsp:cNvPr id="0" name=""/>
        <dsp:cNvSpPr/>
      </dsp:nvSpPr>
      <dsp:spPr>
        <a:xfrm>
          <a:off x="1393184" y="1486487"/>
          <a:ext cx="283696" cy="283696"/>
        </a:xfrm>
        <a:prstGeom prst="triangle">
          <a:avLst>
            <a:gd name="adj" fmla="val 100000"/>
          </a:avLst>
        </a:prstGeom>
        <a:solidFill>
          <a:schemeClr val="tx2">
            <a:lumMod val="60000"/>
            <a:lumOff val="40000"/>
          </a:schemeClr>
        </a:soli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sp>
    <dsp:sp modelId="{5C6496D2-33E5-4946-903E-BA1446F19C50}">
      <dsp:nvSpPr>
        <dsp:cNvPr id="0" name=""/>
        <dsp:cNvSpPr/>
      </dsp:nvSpPr>
      <dsp:spPr>
        <a:xfrm rot="5400000">
          <a:off x="2181054" y="1153620"/>
          <a:ext cx="1000895" cy="1665467"/>
        </a:xfrm>
        <a:prstGeom prst="corner">
          <a:avLst>
            <a:gd name="adj1" fmla="val 16120"/>
            <a:gd name="adj2" fmla="val 16110"/>
          </a:avLst>
        </a:prstGeom>
        <a:solidFill>
          <a:schemeClr val="tx2">
            <a:lumMod val="60000"/>
            <a:lumOff val="40000"/>
          </a:schemeClr>
        </a:soli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sp>
    <dsp:sp modelId="{18316353-0FDF-4F7E-A66E-725832EF48EB}">
      <dsp:nvSpPr>
        <dsp:cNvPr id="0" name=""/>
        <dsp:cNvSpPr/>
      </dsp:nvSpPr>
      <dsp:spPr>
        <a:xfrm>
          <a:off x="2013979" y="1651236"/>
          <a:ext cx="1503593" cy="1317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ru-RU" sz="1800" kern="1200" dirty="0"/>
            <a:t>Упорядочива-ние институцио-нальных правил</a:t>
          </a:r>
        </a:p>
      </dsp:txBody>
      <dsp:txXfrm>
        <a:off x="2013979" y="1651236"/>
        <a:ext cx="1503593" cy="1317987"/>
      </dsp:txXfrm>
    </dsp:sp>
    <dsp:sp modelId="{20F37511-17FD-4E4E-8BF2-602AD2425C9A}">
      <dsp:nvSpPr>
        <dsp:cNvPr id="0" name=""/>
        <dsp:cNvSpPr/>
      </dsp:nvSpPr>
      <dsp:spPr>
        <a:xfrm>
          <a:off x="3233876" y="1031006"/>
          <a:ext cx="283696" cy="283696"/>
        </a:xfrm>
        <a:prstGeom prst="triangle">
          <a:avLst>
            <a:gd name="adj" fmla="val 100000"/>
          </a:avLst>
        </a:prstGeom>
        <a:solidFill>
          <a:schemeClr val="tx2">
            <a:lumMod val="60000"/>
            <a:lumOff val="40000"/>
          </a:schemeClr>
        </a:soli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sp>
    <dsp:sp modelId="{57287B2B-0653-45B6-A995-2F9131885139}">
      <dsp:nvSpPr>
        <dsp:cNvPr id="0" name=""/>
        <dsp:cNvSpPr/>
      </dsp:nvSpPr>
      <dsp:spPr>
        <a:xfrm rot="5400000">
          <a:off x="4021745" y="698139"/>
          <a:ext cx="1000895" cy="1665467"/>
        </a:xfrm>
        <a:prstGeom prst="corner">
          <a:avLst>
            <a:gd name="adj1" fmla="val 16120"/>
            <a:gd name="adj2" fmla="val 16110"/>
          </a:avLst>
        </a:prstGeom>
        <a:solidFill>
          <a:schemeClr val="tx2">
            <a:lumMod val="60000"/>
            <a:lumOff val="40000"/>
          </a:schemeClr>
        </a:soli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sp>
    <dsp:sp modelId="{912A5B1C-7AA6-4019-AB77-31EB8117131F}">
      <dsp:nvSpPr>
        <dsp:cNvPr id="0" name=""/>
        <dsp:cNvSpPr/>
      </dsp:nvSpPr>
      <dsp:spPr>
        <a:xfrm>
          <a:off x="3811413" y="1174311"/>
          <a:ext cx="1687151" cy="1317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ru-RU" sz="1800" kern="1200" dirty="0"/>
            <a:t>Формализация</a:t>
          </a:r>
        </a:p>
      </dsp:txBody>
      <dsp:txXfrm>
        <a:off x="3811413" y="1174311"/>
        <a:ext cx="1687151" cy="1317987"/>
      </dsp:txXfrm>
    </dsp:sp>
    <dsp:sp modelId="{691C65DA-DF45-43BB-B0FC-C4221930AE4F}">
      <dsp:nvSpPr>
        <dsp:cNvPr id="0" name=""/>
        <dsp:cNvSpPr/>
      </dsp:nvSpPr>
      <dsp:spPr>
        <a:xfrm>
          <a:off x="5074567" y="575525"/>
          <a:ext cx="283696" cy="283696"/>
        </a:xfrm>
        <a:prstGeom prst="triangle">
          <a:avLst>
            <a:gd name="adj" fmla="val 100000"/>
          </a:avLst>
        </a:prstGeom>
        <a:solidFill>
          <a:schemeClr val="tx2">
            <a:lumMod val="60000"/>
            <a:lumOff val="40000"/>
          </a:schemeClr>
        </a:soli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sp>
    <dsp:sp modelId="{3734E451-870B-4E1B-998E-E14DF7F15C38}">
      <dsp:nvSpPr>
        <dsp:cNvPr id="0" name=""/>
        <dsp:cNvSpPr/>
      </dsp:nvSpPr>
      <dsp:spPr>
        <a:xfrm rot="5400000">
          <a:off x="5871920" y="242658"/>
          <a:ext cx="1000895" cy="1665467"/>
        </a:xfrm>
        <a:prstGeom prst="corner">
          <a:avLst>
            <a:gd name="adj1" fmla="val 16120"/>
            <a:gd name="adj2" fmla="val 16110"/>
          </a:avLst>
        </a:prstGeom>
        <a:solidFill>
          <a:schemeClr val="tx2">
            <a:lumMod val="60000"/>
            <a:lumOff val="40000"/>
          </a:schemeClr>
        </a:soli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sp>
    <dsp:sp modelId="{A287140B-AA34-4F51-9B2F-5A45C4E3AD25}">
      <dsp:nvSpPr>
        <dsp:cNvPr id="0" name=""/>
        <dsp:cNvSpPr/>
      </dsp:nvSpPr>
      <dsp:spPr>
        <a:xfrm>
          <a:off x="5663775" y="746837"/>
          <a:ext cx="1852982" cy="1317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ru-RU" sz="1800" kern="1200" dirty="0"/>
            <a:t>Электронизация</a:t>
          </a:r>
        </a:p>
      </dsp:txBody>
      <dsp:txXfrm>
        <a:off x="5663775" y="746837"/>
        <a:ext cx="1852982" cy="1317987"/>
      </dsp:txXfrm>
    </dsp:sp>
    <dsp:sp modelId="{15338989-59F6-4F7C-A498-F16CD9C4B0EB}">
      <dsp:nvSpPr>
        <dsp:cNvPr id="0" name=""/>
        <dsp:cNvSpPr/>
      </dsp:nvSpPr>
      <dsp:spPr>
        <a:xfrm>
          <a:off x="6924742" y="120044"/>
          <a:ext cx="283696" cy="283696"/>
        </a:xfrm>
        <a:prstGeom prst="triangle">
          <a:avLst>
            <a:gd name="adj" fmla="val 100000"/>
          </a:avLst>
        </a:prstGeom>
        <a:solidFill>
          <a:schemeClr val="tx2">
            <a:lumMod val="60000"/>
            <a:lumOff val="40000"/>
          </a:schemeClr>
        </a:soli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sp>
    <dsp:sp modelId="{1D02D7F1-F08B-4BBA-A570-7D51158B802C}">
      <dsp:nvSpPr>
        <dsp:cNvPr id="0" name=""/>
        <dsp:cNvSpPr/>
      </dsp:nvSpPr>
      <dsp:spPr>
        <a:xfrm rot="5400000">
          <a:off x="7714021" y="-223714"/>
          <a:ext cx="1000895" cy="1687251"/>
        </a:xfrm>
        <a:prstGeom prst="corner">
          <a:avLst>
            <a:gd name="adj1" fmla="val 16120"/>
            <a:gd name="adj2" fmla="val 16110"/>
          </a:avLst>
        </a:prstGeom>
        <a:solidFill>
          <a:schemeClr val="tx2">
            <a:lumMod val="60000"/>
            <a:lumOff val="40000"/>
          </a:schemeClr>
        </a:soli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sp>
    <dsp:sp modelId="{C2AA3107-8A41-43A9-BC3B-14EFF149E883}">
      <dsp:nvSpPr>
        <dsp:cNvPr id="0" name=""/>
        <dsp:cNvSpPr/>
      </dsp:nvSpPr>
      <dsp:spPr>
        <a:xfrm>
          <a:off x="7445055" y="288035"/>
          <a:ext cx="1723523" cy="1317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ru-RU" sz="1800" kern="1200" dirty="0"/>
            <a:t>Цифровизация</a:t>
          </a:r>
        </a:p>
      </dsp:txBody>
      <dsp:txXfrm>
        <a:off x="7445055" y="288035"/>
        <a:ext cx="1723523" cy="131798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24E3A-373A-4DB6-AECD-6AFDD80A4AC0}">
      <dsp:nvSpPr>
        <dsp:cNvPr id="0" name=""/>
        <dsp:cNvSpPr/>
      </dsp:nvSpPr>
      <dsp:spPr>
        <a:xfrm>
          <a:off x="417989" y="548"/>
          <a:ext cx="2563564" cy="128178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ru-RU" sz="2500" kern="1200" dirty="0">
              <a:latin typeface="Roboto Light" panose="020B0604020202020204" charset="0"/>
              <a:ea typeface="Roboto Light" panose="020B0604020202020204" charset="0"/>
              <a:cs typeface="Roboto Light" panose="020B0604020202020204" charset="0"/>
            </a:rPr>
            <a:t>Аукцион</a:t>
          </a:r>
        </a:p>
      </dsp:txBody>
      <dsp:txXfrm>
        <a:off x="455531" y="38090"/>
        <a:ext cx="2488480" cy="1206698"/>
      </dsp:txXfrm>
    </dsp:sp>
    <dsp:sp modelId="{9E16A328-5C49-4A42-B4B1-D3DB7321EC31}">
      <dsp:nvSpPr>
        <dsp:cNvPr id="0" name=""/>
        <dsp:cNvSpPr/>
      </dsp:nvSpPr>
      <dsp:spPr>
        <a:xfrm>
          <a:off x="674346" y="1282330"/>
          <a:ext cx="256356" cy="961336"/>
        </a:xfrm>
        <a:custGeom>
          <a:avLst/>
          <a:gdLst/>
          <a:ahLst/>
          <a:cxnLst/>
          <a:rect l="0" t="0" r="0" b="0"/>
          <a:pathLst>
            <a:path>
              <a:moveTo>
                <a:pt x="0" y="0"/>
              </a:moveTo>
              <a:lnTo>
                <a:pt x="0" y="961336"/>
              </a:lnTo>
              <a:lnTo>
                <a:pt x="256356" y="96133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501335-6656-4F01-AF94-B5419EF7D9C3}">
      <dsp:nvSpPr>
        <dsp:cNvPr id="0" name=""/>
        <dsp:cNvSpPr/>
      </dsp:nvSpPr>
      <dsp:spPr>
        <a:xfrm>
          <a:off x="930702" y="1602775"/>
          <a:ext cx="2050851" cy="128178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Roboto Light" panose="020B0604020202020204" charset="0"/>
              <a:ea typeface="Roboto Light" panose="020B0604020202020204" charset="0"/>
              <a:cs typeface="Roboto Light" panose="020B0604020202020204" charset="0"/>
            </a:rPr>
            <a:t>О разъяснении процедуры подачи ЦП в части ЦП этого участника</a:t>
          </a:r>
        </a:p>
        <a:p>
          <a:pPr marL="0" lvl="0" indent="0" algn="ctr" defTabSz="533400">
            <a:lnSpc>
              <a:spcPct val="90000"/>
            </a:lnSpc>
            <a:spcBef>
              <a:spcPct val="0"/>
            </a:spcBef>
            <a:spcAft>
              <a:spcPct val="35000"/>
            </a:spcAft>
            <a:buNone/>
          </a:pPr>
          <a:r>
            <a:rPr lang="ru-RU" sz="1200" kern="1200" dirty="0">
              <a:solidFill>
                <a:schemeClr val="accent6"/>
              </a:solidFill>
              <a:latin typeface="Roboto Light" panose="020B0604020202020204" charset="0"/>
              <a:ea typeface="Roboto Light" panose="020B0604020202020204" charset="0"/>
              <a:cs typeface="Roboto Light" panose="020B0604020202020204" charset="0"/>
            </a:rPr>
            <a:t>Разъясняет оператор не позднее 2 раб. дней</a:t>
          </a:r>
        </a:p>
      </dsp:txBody>
      <dsp:txXfrm>
        <a:off x="968244" y="1640317"/>
        <a:ext cx="1975767" cy="1206698"/>
      </dsp:txXfrm>
    </dsp:sp>
    <dsp:sp modelId="{08BA27B0-FF70-43DB-91F1-072259055263}">
      <dsp:nvSpPr>
        <dsp:cNvPr id="0" name=""/>
        <dsp:cNvSpPr/>
      </dsp:nvSpPr>
      <dsp:spPr>
        <a:xfrm>
          <a:off x="674346" y="1282330"/>
          <a:ext cx="256356" cy="2563564"/>
        </a:xfrm>
        <a:custGeom>
          <a:avLst/>
          <a:gdLst/>
          <a:ahLst/>
          <a:cxnLst/>
          <a:rect l="0" t="0" r="0" b="0"/>
          <a:pathLst>
            <a:path>
              <a:moveTo>
                <a:pt x="0" y="0"/>
              </a:moveTo>
              <a:lnTo>
                <a:pt x="0" y="2563564"/>
              </a:lnTo>
              <a:lnTo>
                <a:pt x="256356" y="256356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6B99D1-5BCB-4C99-A1AE-AF04369DD393}">
      <dsp:nvSpPr>
        <dsp:cNvPr id="0" name=""/>
        <dsp:cNvSpPr/>
      </dsp:nvSpPr>
      <dsp:spPr>
        <a:xfrm>
          <a:off x="930702" y="3205003"/>
          <a:ext cx="2050851" cy="128178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Roboto Light" panose="020B0604020202020204" charset="0"/>
              <a:ea typeface="Roboto Light" panose="020B0604020202020204" charset="0"/>
              <a:cs typeface="Roboto Light" panose="020B0604020202020204" charset="0"/>
            </a:rPr>
            <a:t>О разъяснении информации, содержащейся в итоговом протоколе в отношении заявки участника</a:t>
          </a:r>
        </a:p>
        <a:p>
          <a:pPr marL="0" lvl="0" indent="0" algn="ctr" defTabSz="533400">
            <a:lnSpc>
              <a:spcPct val="90000"/>
            </a:lnSpc>
            <a:spcBef>
              <a:spcPct val="0"/>
            </a:spcBef>
            <a:spcAft>
              <a:spcPct val="35000"/>
            </a:spcAft>
            <a:buNone/>
          </a:pPr>
          <a:r>
            <a:rPr lang="ru-RU" sz="1200" kern="1200" dirty="0">
              <a:solidFill>
                <a:schemeClr val="accent6"/>
              </a:solidFill>
              <a:latin typeface="Roboto Light" panose="020B0604020202020204" charset="0"/>
              <a:ea typeface="Roboto Light" panose="020B0604020202020204" charset="0"/>
              <a:cs typeface="Roboto Light" panose="020B0604020202020204" charset="0"/>
            </a:rPr>
            <a:t>Разъясняет заказчик не позднее 2 раб. дней</a:t>
          </a:r>
          <a:endParaRPr lang="ru-RU" sz="1200" kern="1200" dirty="0">
            <a:latin typeface="Roboto Light" panose="020B0604020202020204" charset="0"/>
            <a:ea typeface="Roboto Light" panose="020B0604020202020204" charset="0"/>
            <a:cs typeface="Roboto Light" panose="020B0604020202020204" charset="0"/>
          </a:endParaRPr>
        </a:p>
      </dsp:txBody>
      <dsp:txXfrm>
        <a:off x="968244" y="3242545"/>
        <a:ext cx="1975767" cy="1206698"/>
      </dsp:txXfrm>
    </dsp:sp>
    <dsp:sp modelId="{18C19D44-A705-4476-B2D3-57D6355601EC}">
      <dsp:nvSpPr>
        <dsp:cNvPr id="0" name=""/>
        <dsp:cNvSpPr/>
      </dsp:nvSpPr>
      <dsp:spPr>
        <a:xfrm>
          <a:off x="3622445" y="548"/>
          <a:ext cx="2563564" cy="128178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ru-RU" sz="2500" kern="1200" dirty="0">
              <a:latin typeface="Roboto Light" panose="020B0604020202020204" charset="0"/>
              <a:ea typeface="Roboto Light" panose="020B0604020202020204" charset="0"/>
              <a:cs typeface="Roboto Light" panose="020B0604020202020204" charset="0"/>
            </a:rPr>
            <a:t>Конкурс</a:t>
          </a:r>
        </a:p>
        <a:p>
          <a:pPr marL="0" lvl="0" indent="0" algn="ctr" defTabSz="1111250">
            <a:lnSpc>
              <a:spcPct val="90000"/>
            </a:lnSpc>
            <a:spcBef>
              <a:spcPct val="0"/>
            </a:spcBef>
            <a:spcAft>
              <a:spcPct val="35000"/>
            </a:spcAft>
            <a:buNone/>
          </a:pPr>
          <a:r>
            <a:rPr lang="ru-RU" sz="2500" kern="1200" dirty="0">
              <a:latin typeface="Roboto Light" panose="020B0604020202020204" charset="0"/>
              <a:ea typeface="Roboto Light" panose="020B0604020202020204" charset="0"/>
              <a:cs typeface="Roboto Light" panose="020B0604020202020204" charset="0"/>
            </a:rPr>
            <a:t>Запрос котировок</a:t>
          </a:r>
        </a:p>
      </dsp:txBody>
      <dsp:txXfrm>
        <a:off x="3659987" y="38090"/>
        <a:ext cx="2488480" cy="1206698"/>
      </dsp:txXfrm>
    </dsp:sp>
    <dsp:sp modelId="{1D353C72-D0C3-4DB6-BAA9-937B85C46C87}">
      <dsp:nvSpPr>
        <dsp:cNvPr id="0" name=""/>
        <dsp:cNvSpPr/>
      </dsp:nvSpPr>
      <dsp:spPr>
        <a:xfrm>
          <a:off x="3878802" y="1282330"/>
          <a:ext cx="256356" cy="961336"/>
        </a:xfrm>
        <a:custGeom>
          <a:avLst/>
          <a:gdLst/>
          <a:ahLst/>
          <a:cxnLst/>
          <a:rect l="0" t="0" r="0" b="0"/>
          <a:pathLst>
            <a:path>
              <a:moveTo>
                <a:pt x="0" y="0"/>
              </a:moveTo>
              <a:lnTo>
                <a:pt x="0" y="961336"/>
              </a:lnTo>
              <a:lnTo>
                <a:pt x="256356" y="96133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5DA004-E9C9-42F7-9B68-0D7F18D54395}">
      <dsp:nvSpPr>
        <dsp:cNvPr id="0" name=""/>
        <dsp:cNvSpPr/>
      </dsp:nvSpPr>
      <dsp:spPr>
        <a:xfrm>
          <a:off x="4135158" y="1602775"/>
          <a:ext cx="2050851" cy="1281782"/>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Roboto Light" panose="020B0604020202020204" charset="0"/>
              <a:ea typeface="Roboto Light" panose="020B0604020202020204" charset="0"/>
              <a:cs typeface="Roboto Light" panose="020B0604020202020204" charset="0"/>
            </a:rPr>
            <a:t>О разъяснении информации, содержащейся в итоговом протоколе в отношении заявки участника</a:t>
          </a:r>
        </a:p>
        <a:p>
          <a:pPr marL="0" lvl="0" indent="0" algn="ctr" defTabSz="533400">
            <a:lnSpc>
              <a:spcPct val="90000"/>
            </a:lnSpc>
            <a:spcBef>
              <a:spcPct val="0"/>
            </a:spcBef>
            <a:spcAft>
              <a:spcPct val="35000"/>
            </a:spcAft>
            <a:buNone/>
          </a:pPr>
          <a:r>
            <a:rPr lang="ru-RU" sz="1200" kern="1200" dirty="0">
              <a:solidFill>
                <a:schemeClr val="accent6"/>
              </a:solidFill>
              <a:latin typeface="Roboto Light" panose="020B0604020202020204" charset="0"/>
              <a:ea typeface="Roboto Light" panose="020B0604020202020204" charset="0"/>
              <a:cs typeface="Roboto Light" panose="020B0604020202020204" charset="0"/>
            </a:rPr>
            <a:t>Разъясняет заказчик не позднее 2 раб. дней</a:t>
          </a:r>
          <a:endParaRPr lang="ru-RU" sz="1200" kern="1200" dirty="0">
            <a:latin typeface="Roboto Light" panose="020B0604020202020204" charset="0"/>
            <a:ea typeface="Roboto Light" panose="020B0604020202020204" charset="0"/>
            <a:cs typeface="Roboto Light" panose="020B0604020202020204" charset="0"/>
          </a:endParaRPr>
        </a:p>
      </dsp:txBody>
      <dsp:txXfrm>
        <a:off x="4172700" y="1640317"/>
        <a:ext cx="1975767" cy="120669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67805-AA5C-4A03-AC5D-F0A9D5E311E9}">
      <dsp:nvSpPr>
        <dsp:cNvPr id="0" name=""/>
        <dsp:cNvSpPr/>
      </dsp:nvSpPr>
      <dsp:spPr>
        <a:xfrm>
          <a:off x="672063" y="4"/>
          <a:ext cx="9289789" cy="3128959"/>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marR="0" lvl="0" indent="0" algn="just" defTabSz="914400" eaLnBrk="1" fontAlgn="auto" latinLnBrk="0" hangingPunct="1">
            <a:lnSpc>
              <a:spcPct val="100000"/>
            </a:lnSpc>
            <a:spcBef>
              <a:spcPct val="0"/>
            </a:spcBef>
            <a:spcAft>
              <a:spcPts val="0"/>
            </a:spcAft>
            <a:buClrTx/>
            <a:buSzTx/>
            <a:buFontTx/>
            <a:buNone/>
            <a:tabLst/>
            <a:defRPr/>
          </a:pPr>
          <a:r>
            <a:rPr lang="ru-RU" sz="1500" b="1" kern="1200" dirty="0">
              <a:solidFill>
                <a:srgbClr val="C00000"/>
              </a:solidFill>
              <a:latin typeface="Roboto Thin" panose="020B0604020202020204" charset="0"/>
              <a:ea typeface="Roboto Thin" panose="020B0604020202020204" charset="0"/>
              <a:cs typeface="Roboto Thin" panose="020B0604020202020204" charset="0"/>
            </a:rPr>
            <a:t>Сметная стоимость </a:t>
          </a:r>
          <a:r>
            <a:rPr lang="ru-RU" sz="1500" kern="1200" dirty="0">
              <a:latin typeface="Roboto Thin" panose="020B0604020202020204" charset="0"/>
              <a:ea typeface="Roboto Thin" panose="020B0604020202020204" charset="0"/>
              <a:cs typeface="Roboto Thin" panose="020B0604020202020204" charset="0"/>
            </a:rPr>
            <a:t>строительства объектов </a:t>
          </a:r>
          <a:r>
            <a:rPr lang="ru-RU" sz="1500" kern="1200" dirty="0" err="1">
              <a:latin typeface="Roboto Thin" panose="020B0604020202020204" charset="0"/>
              <a:ea typeface="Roboto Thin" panose="020B0604020202020204" charset="0"/>
              <a:cs typeface="Roboto Thin" panose="020B0604020202020204" charset="0"/>
            </a:rPr>
            <a:t>кап.строительства</a:t>
          </a:r>
          <a:r>
            <a:rPr lang="ru-RU" sz="1500" kern="1200" dirty="0">
              <a:latin typeface="Roboto Thin" panose="020B0604020202020204" charset="0"/>
              <a:ea typeface="Roboto Thin" panose="020B0604020202020204" charset="0"/>
              <a:cs typeface="Roboto Thin" panose="020B0604020202020204" charset="0"/>
            </a:rPr>
            <a:t>, </a:t>
          </a:r>
          <a:r>
            <a:rPr lang="ru-RU" sz="1500" b="1" kern="1200" dirty="0">
              <a:latin typeface="Roboto Thin" panose="020B0604020202020204" charset="0"/>
              <a:ea typeface="Roboto Thin" panose="020B0604020202020204" charset="0"/>
              <a:cs typeface="Roboto Thin" panose="020B0604020202020204" charset="0"/>
            </a:rPr>
            <a:t>финансируемых с привлечением средств бюджетов бюджетной системы </a:t>
          </a:r>
          <a:r>
            <a:rPr lang="ru-RU" sz="1500" kern="1200" dirty="0">
              <a:latin typeface="Roboto Thin" panose="020B0604020202020204" charset="0"/>
              <a:ea typeface="Roboto Thin" panose="020B0604020202020204" charset="0"/>
              <a:cs typeface="Roboto Thin" panose="020B0604020202020204" charset="0"/>
            </a:rPr>
            <a:t>Российской Федерации, средств юридических лиц, созданных Российской Федерацией, субъектами Российской Федерации, муниципальными образованиями, юридических лиц, доля в уставных (складочных) капиталах которых Российской Федерации, субъектов Российской Федерации, муниципальных образований составляет более 50 % </a:t>
          </a:r>
        </a:p>
        <a:p>
          <a:pPr lvl="0" algn="l" defTabSz="2355850">
            <a:lnSpc>
              <a:spcPct val="90000"/>
            </a:lnSpc>
            <a:spcBef>
              <a:spcPct val="0"/>
            </a:spcBef>
            <a:spcAft>
              <a:spcPct val="35000"/>
            </a:spcAft>
            <a:buNone/>
          </a:pPr>
          <a:endParaRPr lang="ru-RU" sz="1600" kern="1200" dirty="0">
            <a:latin typeface="Roboto Thin" panose="020B0604020202020204" charset="0"/>
            <a:ea typeface="Roboto Thin" panose="020B0604020202020204" charset="0"/>
            <a:cs typeface="Roboto Thin" panose="020B0604020202020204" charset="0"/>
          </a:endParaRPr>
        </a:p>
      </dsp:txBody>
      <dsp:txXfrm>
        <a:off x="763707" y="91648"/>
        <a:ext cx="7315111" cy="2945671"/>
      </dsp:txXfrm>
    </dsp:sp>
    <dsp:sp modelId="{D080AB71-08EF-429C-9C18-A70B898E0A11}">
      <dsp:nvSpPr>
        <dsp:cNvPr id="0" name=""/>
        <dsp:cNvSpPr/>
      </dsp:nvSpPr>
      <dsp:spPr>
        <a:xfrm>
          <a:off x="1296109" y="2976327"/>
          <a:ext cx="8131712" cy="1035909"/>
        </a:xfrm>
        <a:prstGeom prst="roundRect">
          <a:avLst>
            <a:gd name="adj" fmla="val 10000"/>
          </a:avLst>
        </a:prstGeom>
        <a:solidFill>
          <a:schemeClr val="accent6">
            <a:lumMod val="20000"/>
            <a:lumOff val="8000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ru-RU" sz="1400" kern="1200" dirty="0">
              <a:latin typeface="Roboto Thin" panose="020B0604020202020204" charset="0"/>
              <a:ea typeface="Roboto Thin" panose="020B0604020202020204" charset="0"/>
              <a:cs typeface="Roboto Thin" panose="020B0604020202020204" charset="0"/>
            </a:rPr>
            <a:t>определяется </a:t>
          </a:r>
          <a:r>
            <a:rPr lang="ru-RU" sz="1400" b="1" kern="1200" dirty="0">
              <a:solidFill>
                <a:srgbClr val="C00000"/>
              </a:solidFill>
              <a:latin typeface="Roboto Thin" panose="020B0604020202020204" charset="0"/>
              <a:ea typeface="Roboto Thin" panose="020B0604020202020204" charset="0"/>
              <a:cs typeface="Roboto Thin" panose="020B0604020202020204" charset="0"/>
            </a:rPr>
            <a:t>с обязательным применением сметных нормативов</a:t>
          </a:r>
          <a:r>
            <a:rPr lang="ru-RU" sz="1400" kern="1200" dirty="0">
              <a:latin typeface="Roboto Thin" panose="020B0604020202020204" charset="0"/>
              <a:ea typeface="Roboto Thin" panose="020B0604020202020204" charset="0"/>
              <a:cs typeface="Roboto Thin" panose="020B0604020202020204" charset="0"/>
            </a:rPr>
            <a:t>, внесенных в федеральный реестр сметных нормативов, и сметных цен строительных ресурсов</a:t>
          </a:r>
        </a:p>
      </dsp:txBody>
      <dsp:txXfrm>
        <a:off x="1326450" y="3006668"/>
        <a:ext cx="5590640" cy="975227"/>
      </dsp:txXfrm>
    </dsp:sp>
    <dsp:sp modelId="{C0530B50-F3F6-442D-BFD6-2C0418DDC8BF}">
      <dsp:nvSpPr>
        <dsp:cNvPr id="0" name=""/>
        <dsp:cNvSpPr/>
      </dsp:nvSpPr>
      <dsp:spPr>
        <a:xfrm>
          <a:off x="8547768" y="1632184"/>
          <a:ext cx="515785" cy="1185522"/>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3">
              <a:lumMod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ru-RU" sz="1600" kern="1200">
            <a:latin typeface="Roboto Thin" panose="020B0604020202020204" charset="0"/>
            <a:ea typeface="Roboto Thin" panose="020B0604020202020204" charset="0"/>
            <a:cs typeface="Roboto Thin" panose="020B0604020202020204" charset="0"/>
          </a:endParaRPr>
        </a:p>
      </dsp:txBody>
      <dsp:txXfrm>
        <a:off x="8663820" y="1632184"/>
        <a:ext cx="283681" cy="105786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507D0-C396-4401-9CB1-46CA45698F63}">
      <dsp:nvSpPr>
        <dsp:cNvPr id="0" name=""/>
        <dsp:cNvSpPr/>
      </dsp:nvSpPr>
      <dsp:spPr>
        <a:xfrm>
          <a:off x="0" y="1350165"/>
          <a:ext cx="1863183" cy="2657219"/>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1400" kern="1200">
              <a:latin typeface="Roboto Thin" panose="020B0604020202020204" charset="0"/>
              <a:ea typeface="Roboto Thin" panose="020B0604020202020204" charset="0"/>
              <a:cs typeface="Roboto Thin" panose="020B0604020202020204" charset="0"/>
            </a:rPr>
            <a:t>Проектную  документацию может разработать только член СРО  (</a:t>
          </a:r>
          <a:r>
            <a:rPr lang="ru-RU" sz="1400" b="1" kern="1200">
              <a:latin typeface="Roboto Thin" panose="020B0604020202020204" charset="0"/>
              <a:ea typeface="Roboto Thin" panose="020B0604020202020204" charset="0"/>
              <a:cs typeface="Roboto Thin" panose="020B0604020202020204" charset="0"/>
            </a:rPr>
            <a:t>если заказчик не член СРО </a:t>
          </a:r>
          <a:r>
            <a:rPr lang="ru-RU" sz="1400" kern="1200">
              <a:latin typeface="Roboto Thin" panose="020B0604020202020204" charset="0"/>
              <a:ea typeface="Roboto Thin" panose="020B0604020202020204" charset="0"/>
              <a:cs typeface="Roboto Thin" panose="020B0604020202020204" charset="0"/>
            </a:rPr>
            <a:t>– то сам не вправе разработать ПД)</a:t>
          </a:r>
        </a:p>
        <a:p>
          <a:pPr marL="0" marR="0" lvl="0" indent="0" algn="ctr" defTabSz="914400" eaLnBrk="1" fontAlgn="auto" latinLnBrk="0" hangingPunct="1">
            <a:lnSpc>
              <a:spcPct val="100000"/>
            </a:lnSpc>
            <a:spcBef>
              <a:spcPct val="0"/>
            </a:spcBef>
            <a:spcAft>
              <a:spcPts val="0"/>
            </a:spcAft>
            <a:buClrTx/>
            <a:buSzTx/>
            <a:buFontTx/>
            <a:buNone/>
            <a:tabLst/>
            <a:defRPr/>
          </a:pPr>
          <a:r>
            <a:rPr lang="ru-RU" sz="1400" kern="1200">
              <a:latin typeface="Roboto Thin" panose="020B0604020202020204" charset="0"/>
              <a:ea typeface="Roboto Thin" panose="020B0604020202020204" charset="0"/>
              <a:cs typeface="Roboto Thin" panose="020B0604020202020204" charset="0"/>
            </a:rPr>
            <a:t>ч.5 ст.48 ГрК РФ</a:t>
          </a:r>
          <a:endParaRPr lang="ru-RU" sz="1400" kern="1200" dirty="0">
            <a:latin typeface="Roboto Thin" panose="020B0604020202020204" charset="0"/>
            <a:ea typeface="Roboto Thin" panose="020B0604020202020204" charset="0"/>
            <a:cs typeface="Roboto Thin" panose="020B0604020202020204" charset="0"/>
          </a:endParaRPr>
        </a:p>
      </dsp:txBody>
      <dsp:txXfrm>
        <a:off x="54571" y="1404736"/>
        <a:ext cx="1754041" cy="2548077"/>
      </dsp:txXfrm>
    </dsp:sp>
    <dsp:sp modelId="{7F5E5506-989F-478F-A210-499D4ABA7E09}">
      <dsp:nvSpPr>
        <dsp:cNvPr id="0" name=""/>
        <dsp:cNvSpPr/>
      </dsp:nvSpPr>
      <dsp:spPr>
        <a:xfrm rot="75683">
          <a:off x="2050519" y="2476752"/>
          <a:ext cx="397349" cy="4620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ru-RU" sz="1600" kern="1200">
            <a:latin typeface="Roboto Thin" panose="020B0604020202020204" charset="0"/>
            <a:ea typeface="Roboto Thin" panose="020B0604020202020204" charset="0"/>
            <a:cs typeface="Roboto Thin" panose="020B0604020202020204" charset="0"/>
          </a:endParaRPr>
        </a:p>
      </dsp:txBody>
      <dsp:txXfrm>
        <a:off x="2050533" y="2567854"/>
        <a:ext cx="278144" cy="277241"/>
      </dsp:txXfrm>
    </dsp:sp>
    <dsp:sp modelId="{F0CD0BA7-7565-4EB2-9E2F-CDC3ACD6F4AC}">
      <dsp:nvSpPr>
        <dsp:cNvPr id="0" name=""/>
        <dsp:cNvSpPr/>
      </dsp:nvSpPr>
      <dsp:spPr>
        <a:xfrm>
          <a:off x="2612718" y="1407694"/>
          <a:ext cx="1863183" cy="2657219"/>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u-RU" sz="1400" kern="1200" dirty="0">
              <a:latin typeface="Roboto Thin" panose="020B0604020202020204" charset="0"/>
              <a:ea typeface="Roboto Thin" panose="020B0604020202020204" charset="0"/>
              <a:cs typeface="Roboto Thin" panose="020B0604020202020204" charset="0"/>
            </a:rPr>
            <a:t>Состав и требования к содержанию разделов проектной документации:</a:t>
          </a:r>
        </a:p>
        <a:p>
          <a:pPr marL="0" lvl="0" indent="0" algn="ctr" defTabSz="622300">
            <a:lnSpc>
              <a:spcPct val="90000"/>
            </a:lnSpc>
            <a:spcBef>
              <a:spcPct val="0"/>
            </a:spcBef>
            <a:spcAft>
              <a:spcPct val="35000"/>
            </a:spcAft>
            <a:buNone/>
          </a:pPr>
          <a:r>
            <a:rPr lang="ru-RU" sz="1400" kern="1200" dirty="0">
              <a:latin typeface="Roboto Thin" panose="020B0604020202020204" charset="0"/>
              <a:ea typeface="Roboto Thin" panose="020B0604020202020204" charset="0"/>
              <a:cs typeface="Roboto Thin" panose="020B0604020202020204" charset="0"/>
            </a:rPr>
            <a:t>Постановление Правительства РФ от 16.02.2008 </a:t>
          </a:r>
        </a:p>
        <a:p>
          <a:pPr marL="0" lvl="0" indent="0" algn="ctr" defTabSz="622300">
            <a:lnSpc>
              <a:spcPct val="90000"/>
            </a:lnSpc>
            <a:spcBef>
              <a:spcPct val="0"/>
            </a:spcBef>
            <a:spcAft>
              <a:spcPct val="35000"/>
            </a:spcAft>
            <a:buNone/>
          </a:pPr>
          <a:r>
            <a:rPr lang="ru-RU" sz="1400" kern="1200" dirty="0">
              <a:latin typeface="Roboto Thin" panose="020B0604020202020204" charset="0"/>
              <a:ea typeface="Roboto Thin" panose="020B0604020202020204" charset="0"/>
              <a:cs typeface="Roboto Thin" panose="020B0604020202020204" charset="0"/>
            </a:rPr>
            <a:t>N 87 (ред. от 12.05.2017)</a:t>
          </a:r>
        </a:p>
        <a:p>
          <a:pPr marL="0" lvl="0" indent="0" algn="ctr" defTabSz="622300">
            <a:lnSpc>
              <a:spcPct val="90000"/>
            </a:lnSpc>
            <a:spcBef>
              <a:spcPct val="0"/>
            </a:spcBef>
            <a:spcAft>
              <a:spcPct val="35000"/>
            </a:spcAft>
            <a:buNone/>
          </a:pPr>
          <a:endParaRPr lang="ru-RU" sz="1400" kern="1200" dirty="0">
            <a:latin typeface="Roboto Thin" panose="020B0604020202020204" charset="0"/>
            <a:ea typeface="Roboto Thin" panose="020B0604020202020204" charset="0"/>
            <a:cs typeface="Roboto Thin" panose="020B0604020202020204" charset="0"/>
          </a:endParaRPr>
        </a:p>
      </dsp:txBody>
      <dsp:txXfrm>
        <a:off x="2667289" y="1462265"/>
        <a:ext cx="1754041" cy="2548077"/>
      </dsp:txXfrm>
    </dsp:sp>
    <dsp:sp modelId="{AD4B5C18-CCDB-45E8-BB77-9FBBD3F7AB50}">
      <dsp:nvSpPr>
        <dsp:cNvPr id="0" name=""/>
        <dsp:cNvSpPr/>
      </dsp:nvSpPr>
      <dsp:spPr>
        <a:xfrm>
          <a:off x="4662220" y="2505269"/>
          <a:ext cx="394994" cy="4620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ru-RU" sz="1600" kern="1200">
            <a:latin typeface="Roboto Thin" panose="020B0604020202020204" charset="0"/>
            <a:ea typeface="Roboto Thin" panose="020B0604020202020204" charset="0"/>
            <a:cs typeface="Roboto Thin" panose="020B0604020202020204" charset="0"/>
          </a:endParaRPr>
        </a:p>
      </dsp:txBody>
      <dsp:txXfrm>
        <a:off x="4662220" y="2597683"/>
        <a:ext cx="276496" cy="277241"/>
      </dsp:txXfrm>
    </dsp:sp>
    <dsp:sp modelId="{FFF59A67-E103-46D0-8320-A9EBF966F3F9}">
      <dsp:nvSpPr>
        <dsp:cNvPr id="0" name=""/>
        <dsp:cNvSpPr/>
      </dsp:nvSpPr>
      <dsp:spPr>
        <a:xfrm>
          <a:off x="5221175" y="1407694"/>
          <a:ext cx="1863183" cy="2657219"/>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1400" kern="1200" dirty="0">
              <a:latin typeface="Roboto Thin" panose="020B0604020202020204" charset="0"/>
              <a:ea typeface="Roboto Thin" panose="020B0604020202020204" charset="0"/>
              <a:cs typeface="Roboto Thin" panose="020B0604020202020204" charset="0"/>
            </a:rPr>
            <a:t>Смета входит в состав проектной документации</a:t>
          </a:r>
        </a:p>
        <a:p>
          <a:pPr lvl="0" algn="ctr" defTabSz="577850">
            <a:lnSpc>
              <a:spcPct val="90000"/>
            </a:lnSpc>
            <a:spcBef>
              <a:spcPct val="0"/>
            </a:spcBef>
            <a:spcAft>
              <a:spcPct val="35000"/>
            </a:spcAft>
            <a:buNone/>
          </a:pPr>
          <a:endParaRPr lang="ru-RU" sz="1400" kern="1200" dirty="0">
            <a:latin typeface="Roboto Thin" panose="020B0604020202020204" charset="0"/>
            <a:ea typeface="Roboto Thin" panose="020B0604020202020204" charset="0"/>
            <a:cs typeface="Roboto Thin" panose="020B0604020202020204" charset="0"/>
          </a:endParaRPr>
        </a:p>
      </dsp:txBody>
      <dsp:txXfrm>
        <a:off x="5275746" y="1462265"/>
        <a:ext cx="1754041" cy="2548077"/>
      </dsp:txXfrm>
    </dsp:sp>
    <dsp:sp modelId="{65439279-A5DF-4D74-A460-F48E23E162DF}">
      <dsp:nvSpPr>
        <dsp:cNvPr id="0" name=""/>
        <dsp:cNvSpPr/>
      </dsp:nvSpPr>
      <dsp:spPr>
        <a:xfrm>
          <a:off x="7270677" y="2505269"/>
          <a:ext cx="394994" cy="4620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ru-RU" sz="1600" kern="1200">
            <a:latin typeface="Roboto Thin" panose="020B0604020202020204" charset="0"/>
            <a:ea typeface="Roboto Thin" panose="020B0604020202020204" charset="0"/>
            <a:cs typeface="Roboto Thin" panose="020B0604020202020204" charset="0"/>
          </a:endParaRPr>
        </a:p>
      </dsp:txBody>
      <dsp:txXfrm>
        <a:off x="7270677" y="2597683"/>
        <a:ext cx="276496" cy="277241"/>
      </dsp:txXfrm>
    </dsp:sp>
    <dsp:sp modelId="{463D3093-8DB9-47FB-B7FE-81963963D245}">
      <dsp:nvSpPr>
        <dsp:cNvPr id="0" name=""/>
        <dsp:cNvSpPr/>
      </dsp:nvSpPr>
      <dsp:spPr>
        <a:xfrm>
          <a:off x="7829632" y="1407694"/>
          <a:ext cx="1863183" cy="2657219"/>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1400" kern="1200" dirty="0">
              <a:latin typeface="Roboto Thin" panose="020B0604020202020204" charset="0"/>
              <a:ea typeface="Roboto Thin" panose="020B0604020202020204" charset="0"/>
              <a:cs typeface="Roboto Thin" panose="020B0604020202020204" charset="0"/>
            </a:rPr>
            <a:t>Проектная документация должна быть размещена в ЕИС </a:t>
          </a:r>
          <a:r>
            <a:rPr lang="ru-RU" sz="1400" b="1" kern="1200" dirty="0">
              <a:latin typeface="Roboto Thin" panose="020B0604020202020204" charset="0"/>
              <a:ea typeface="Roboto Thin" panose="020B0604020202020204" charset="0"/>
              <a:cs typeface="Roboto Thin" panose="020B0604020202020204" charset="0"/>
            </a:rPr>
            <a:t>полностью </a:t>
          </a:r>
          <a:r>
            <a:rPr lang="ru-RU" sz="1400" kern="1200" dirty="0">
              <a:latin typeface="Roboto Thin" panose="020B0604020202020204" charset="0"/>
              <a:ea typeface="Roboto Thin" panose="020B0604020202020204" charset="0"/>
              <a:cs typeface="Roboto Thin" panose="020B0604020202020204" charset="0"/>
            </a:rPr>
            <a:t>в составе документации о закупке </a:t>
          </a:r>
        </a:p>
        <a:p>
          <a:pPr lvl="0" algn="ctr" defTabSz="400050">
            <a:lnSpc>
              <a:spcPct val="90000"/>
            </a:lnSpc>
            <a:spcBef>
              <a:spcPct val="0"/>
            </a:spcBef>
            <a:spcAft>
              <a:spcPct val="35000"/>
            </a:spcAft>
            <a:buNone/>
          </a:pPr>
          <a:endParaRPr lang="ru-RU" sz="1400" kern="1200" dirty="0">
            <a:latin typeface="Roboto Thin" panose="020B0604020202020204" charset="0"/>
            <a:ea typeface="Roboto Thin" panose="020B0604020202020204" charset="0"/>
            <a:cs typeface="Roboto Thin" panose="020B0604020202020204" charset="0"/>
          </a:endParaRPr>
        </a:p>
      </dsp:txBody>
      <dsp:txXfrm>
        <a:off x="7884203" y="1462265"/>
        <a:ext cx="1754041" cy="254807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C8B38E-A654-4D00-8E1D-5CC03D3AF52A}">
      <dsp:nvSpPr>
        <dsp:cNvPr id="0" name=""/>
        <dsp:cNvSpPr/>
      </dsp:nvSpPr>
      <dsp:spPr>
        <a:xfrm>
          <a:off x="994" y="2184042"/>
          <a:ext cx="2268320" cy="661115"/>
        </a:xfrm>
        <a:prstGeom prst="roundRect">
          <a:avLst>
            <a:gd name="adj" fmla="val 10000"/>
          </a:avLst>
        </a:prstGeom>
        <a:gradFill rotWithShape="0">
          <a:gsLst>
            <a:gs pos="0">
              <a:schemeClr val="accent1">
                <a:shade val="60000"/>
                <a:hueOff val="0"/>
                <a:satOff val="0"/>
                <a:lumOff val="0"/>
                <a:alphaOff val="0"/>
                <a:satMod val="103000"/>
                <a:lumMod val="102000"/>
                <a:tint val="94000"/>
              </a:schemeClr>
            </a:gs>
            <a:gs pos="50000">
              <a:schemeClr val="accent1">
                <a:shade val="60000"/>
                <a:hueOff val="0"/>
                <a:satOff val="0"/>
                <a:lumOff val="0"/>
                <a:alphaOff val="0"/>
                <a:satMod val="110000"/>
                <a:lumMod val="100000"/>
                <a:shade val="100000"/>
              </a:schemeClr>
            </a:gs>
            <a:gs pos="100000">
              <a:schemeClr val="accent1">
                <a:shade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ru-RU" sz="1000" kern="1200" dirty="0">
              <a:latin typeface="Arial" pitchFamily="34" charset="0"/>
              <a:cs typeface="Arial" pitchFamily="34" charset="0"/>
            </a:rPr>
            <a:t>Расчет НМЦК в сфере строительства по 841/</a:t>
          </a:r>
          <a:r>
            <a:rPr lang="ru-RU" sz="1000" kern="1200" dirty="0" err="1">
              <a:latin typeface="Arial" pitchFamily="34" charset="0"/>
              <a:cs typeface="Arial" pitchFamily="34" charset="0"/>
            </a:rPr>
            <a:t>пр</a:t>
          </a:r>
          <a:endParaRPr lang="ru-RU" sz="1000" kern="1200" dirty="0">
            <a:latin typeface="Arial" pitchFamily="34" charset="0"/>
            <a:cs typeface="Arial" pitchFamily="34" charset="0"/>
          </a:endParaRPr>
        </a:p>
      </dsp:txBody>
      <dsp:txXfrm>
        <a:off x="20357" y="2203405"/>
        <a:ext cx="2229594" cy="622389"/>
      </dsp:txXfrm>
    </dsp:sp>
    <dsp:sp modelId="{76F4826F-A3CC-475A-AEC1-08F3AA75AF73}">
      <dsp:nvSpPr>
        <dsp:cNvPr id="0" name=""/>
        <dsp:cNvSpPr/>
      </dsp:nvSpPr>
      <dsp:spPr>
        <a:xfrm rot="17694962">
          <a:off x="1734991" y="1659831"/>
          <a:ext cx="1846601" cy="34804"/>
        </a:xfrm>
        <a:custGeom>
          <a:avLst/>
          <a:gdLst/>
          <a:ahLst/>
          <a:cxnLst/>
          <a:rect l="0" t="0" r="0" b="0"/>
          <a:pathLst>
            <a:path>
              <a:moveTo>
                <a:pt x="0" y="17402"/>
              </a:moveTo>
              <a:lnTo>
                <a:pt x="1846601" y="17402"/>
              </a:lnTo>
            </a:path>
          </a:pathLst>
        </a:custGeom>
        <a:noFill/>
        <a:ln w="6350" cap="flat" cmpd="sng" algn="ctr">
          <a:solidFill>
            <a:schemeClr val="accent1">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ru-RU" sz="1000" kern="1200">
            <a:latin typeface="Arial" pitchFamily="34" charset="0"/>
            <a:cs typeface="Arial" pitchFamily="34" charset="0"/>
          </a:endParaRPr>
        </a:p>
      </dsp:txBody>
      <dsp:txXfrm>
        <a:off x="2612127" y="1631069"/>
        <a:ext cx="92330" cy="92330"/>
      </dsp:txXfrm>
    </dsp:sp>
    <dsp:sp modelId="{E7110DE4-5E73-4356-8D5B-FFEAEC9BE8F4}">
      <dsp:nvSpPr>
        <dsp:cNvPr id="0" name=""/>
        <dsp:cNvSpPr/>
      </dsp:nvSpPr>
      <dsp:spPr>
        <a:xfrm>
          <a:off x="3047269" y="353646"/>
          <a:ext cx="3233003" cy="972442"/>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0" kern="1200" dirty="0">
              <a:latin typeface="Arial" pitchFamily="34" charset="0"/>
              <a:cs typeface="Arial" pitchFamily="34" charset="0"/>
            </a:rPr>
            <a:t>I. </a:t>
          </a:r>
          <a:r>
            <a:rPr lang="ru-RU" sz="1000" b="0" kern="1200" dirty="0">
              <a:latin typeface="Arial" pitchFamily="34" charset="0"/>
              <a:cs typeface="Arial" pitchFamily="34" charset="0"/>
            </a:rPr>
            <a:t>при осуществлении закупок для выполнения инженерных изысканиям для подготовки проектной документации</a:t>
          </a:r>
          <a:endParaRPr lang="ru-RU" sz="1000" kern="1200" dirty="0">
            <a:latin typeface="Arial" pitchFamily="34" charset="0"/>
            <a:cs typeface="Arial" pitchFamily="34" charset="0"/>
          </a:endParaRPr>
        </a:p>
      </dsp:txBody>
      <dsp:txXfrm>
        <a:off x="3075751" y="382128"/>
        <a:ext cx="3176039" cy="915478"/>
      </dsp:txXfrm>
    </dsp:sp>
    <dsp:sp modelId="{00C26835-7044-4D76-9FD3-19A85DD84382}">
      <dsp:nvSpPr>
        <dsp:cNvPr id="0" name=""/>
        <dsp:cNvSpPr/>
      </dsp:nvSpPr>
      <dsp:spPr>
        <a:xfrm rot="19465574">
          <a:off x="2180061" y="2218986"/>
          <a:ext cx="956461" cy="34804"/>
        </a:xfrm>
        <a:custGeom>
          <a:avLst/>
          <a:gdLst/>
          <a:ahLst/>
          <a:cxnLst/>
          <a:rect l="0" t="0" r="0" b="0"/>
          <a:pathLst>
            <a:path>
              <a:moveTo>
                <a:pt x="0" y="17402"/>
              </a:moveTo>
              <a:lnTo>
                <a:pt x="956461" y="17402"/>
              </a:lnTo>
            </a:path>
          </a:pathLst>
        </a:custGeom>
        <a:noFill/>
        <a:ln w="6350" cap="flat" cmpd="sng" algn="ctr">
          <a:solidFill>
            <a:schemeClr val="accent1">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ru-RU" sz="1000" kern="1200">
            <a:latin typeface="Arial" pitchFamily="34" charset="0"/>
            <a:cs typeface="Arial" pitchFamily="34" charset="0"/>
          </a:endParaRPr>
        </a:p>
      </dsp:txBody>
      <dsp:txXfrm>
        <a:off x="2634380" y="2212477"/>
        <a:ext cx="47823" cy="47823"/>
      </dsp:txXfrm>
    </dsp:sp>
    <dsp:sp modelId="{5DC5B59D-BB27-4D85-8A1D-89711CA50612}">
      <dsp:nvSpPr>
        <dsp:cNvPr id="0" name=""/>
        <dsp:cNvSpPr/>
      </dsp:nvSpPr>
      <dsp:spPr>
        <a:xfrm>
          <a:off x="3047269" y="1471956"/>
          <a:ext cx="3235706" cy="972442"/>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Arial" pitchFamily="34" charset="0"/>
              <a:cs typeface="Arial" pitchFamily="34" charset="0"/>
            </a:rPr>
            <a:t>II. </a:t>
          </a:r>
          <a:r>
            <a:rPr lang="ru-RU" sz="1000" b="0" i="0" kern="1200" dirty="0">
              <a:latin typeface="Arial" pitchFamily="34" charset="0"/>
              <a:cs typeface="Arial" pitchFamily="34" charset="0"/>
            </a:rPr>
            <a:t>при осуществлении закупок для выполнения подготовки проектной документации</a:t>
          </a:r>
          <a:endParaRPr lang="ru-RU" sz="1000" kern="1200" dirty="0">
            <a:latin typeface="Arial" pitchFamily="34" charset="0"/>
            <a:cs typeface="Arial" pitchFamily="34" charset="0"/>
          </a:endParaRPr>
        </a:p>
      </dsp:txBody>
      <dsp:txXfrm>
        <a:off x="3075751" y="1500438"/>
        <a:ext cx="3178742" cy="915478"/>
      </dsp:txXfrm>
    </dsp:sp>
    <dsp:sp modelId="{E85DC207-843E-4FEE-922B-F8A34E61FBF3}">
      <dsp:nvSpPr>
        <dsp:cNvPr id="0" name=""/>
        <dsp:cNvSpPr/>
      </dsp:nvSpPr>
      <dsp:spPr>
        <a:xfrm rot="2150350">
          <a:off x="2178466" y="2778141"/>
          <a:ext cx="959651" cy="34804"/>
        </a:xfrm>
        <a:custGeom>
          <a:avLst/>
          <a:gdLst/>
          <a:ahLst/>
          <a:cxnLst/>
          <a:rect l="0" t="0" r="0" b="0"/>
          <a:pathLst>
            <a:path>
              <a:moveTo>
                <a:pt x="0" y="17402"/>
              </a:moveTo>
              <a:lnTo>
                <a:pt x="959651" y="17402"/>
              </a:lnTo>
            </a:path>
          </a:pathLst>
        </a:custGeom>
        <a:noFill/>
        <a:ln w="6350" cap="flat" cmpd="sng" algn="ctr">
          <a:solidFill>
            <a:schemeClr val="accent1">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ru-RU" sz="1000" kern="1200">
            <a:latin typeface="Arial" pitchFamily="34" charset="0"/>
            <a:cs typeface="Arial" pitchFamily="34" charset="0"/>
          </a:endParaRPr>
        </a:p>
      </dsp:txBody>
      <dsp:txXfrm>
        <a:off x="2634301" y="2771552"/>
        <a:ext cx="47982" cy="47982"/>
      </dsp:txXfrm>
    </dsp:sp>
    <dsp:sp modelId="{CBE84707-C44D-449B-97CF-D06CCDA6F163}">
      <dsp:nvSpPr>
        <dsp:cNvPr id="0" name=""/>
        <dsp:cNvSpPr/>
      </dsp:nvSpPr>
      <dsp:spPr>
        <a:xfrm>
          <a:off x="3047269" y="2590265"/>
          <a:ext cx="3227188" cy="972442"/>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Arial" pitchFamily="34" charset="0"/>
              <a:cs typeface="Arial" pitchFamily="34" charset="0"/>
            </a:rPr>
            <a:t>III. </a:t>
          </a:r>
          <a:r>
            <a:rPr lang="ru-RU" sz="1000" b="0" i="0" kern="1200" dirty="0">
              <a:latin typeface="Arial" pitchFamily="34" charset="0"/>
              <a:cs typeface="Arial" pitchFamily="34" charset="0"/>
            </a:rPr>
            <a:t>при осуществлении закупок подрядных работ по строительству (реконструкции, капитальному ремонту, сносу, сохранению объектов культурного наследия)</a:t>
          </a:r>
          <a:endParaRPr lang="ru-RU" sz="1000" kern="1200" dirty="0">
            <a:latin typeface="Arial" pitchFamily="34" charset="0"/>
            <a:cs typeface="Arial" pitchFamily="34" charset="0"/>
          </a:endParaRPr>
        </a:p>
      </dsp:txBody>
      <dsp:txXfrm>
        <a:off x="3075751" y="2618747"/>
        <a:ext cx="3170224" cy="915478"/>
      </dsp:txXfrm>
    </dsp:sp>
    <dsp:sp modelId="{5CB4CC64-0A4F-428C-9FE5-AD1D2C5638E2}">
      <dsp:nvSpPr>
        <dsp:cNvPr id="0" name=""/>
        <dsp:cNvSpPr/>
      </dsp:nvSpPr>
      <dsp:spPr>
        <a:xfrm rot="3907178">
          <a:off x="1733752" y="3335929"/>
          <a:ext cx="1849080" cy="34804"/>
        </a:xfrm>
        <a:custGeom>
          <a:avLst/>
          <a:gdLst/>
          <a:ahLst/>
          <a:cxnLst/>
          <a:rect l="0" t="0" r="0" b="0"/>
          <a:pathLst>
            <a:path>
              <a:moveTo>
                <a:pt x="0" y="17402"/>
              </a:moveTo>
              <a:lnTo>
                <a:pt x="1849080" y="17402"/>
              </a:lnTo>
            </a:path>
          </a:pathLst>
        </a:custGeom>
        <a:noFill/>
        <a:ln w="6350" cap="flat" cmpd="sng" algn="ctr">
          <a:solidFill>
            <a:schemeClr val="accent1">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ru-RU" sz="1000" kern="1200">
            <a:latin typeface="Arial" pitchFamily="34" charset="0"/>
            <a:cs typeface="Arial" pitchFamily="34" charset="0"/>
          </a:endParaRPr>
        </a:p>
      </dsp:txBody>
      <dsp:txXfrm>
        <a:off x="2612065" y="3307105"/>
        <a:ext cx="92454" cy="92454"/>
      </dsp:txXfrm>
    </dsp:sp>
    <dsp:sp modelId="{C30520ED-FD99-46F7-A83E-715E6D2FA1C1}">
      <dsp:nvSpPr>
        <dsp:cNvPr id="0" name=""/>
        <dsp:cNvSpPr/>
      </dsp:nvSpPr>
      <dsp:spPr>
        <a:xfrm>
          <a:off x="3047269" y="3708575"/>
          <a:ext cx="3276335" cy="966977"/>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Arial" pitchFamily="34" charset="0"/>
              <a:cs typeface="Arial" pitchFamily="34" charset="0"/>
            </a:rPr>
            <a:t>IV. </a:t>
          </a:r>
          <a:r>
            <a:rPr lang="ru-RU" sz="1000" b="0" i="0" kern="1200" dirty="0">
              <a:latin typeface="Arial" pitchFamily="34" charset="0"/>
              <a:cs typeface="Arial" pitchFamily="34" charset="0"/>
            </a:rPr>
            <a:t>при осуществлении закупок услуг по исполнению функций технического заказчика</a:t>
          </a:r>
          <a:endParaRPr lang="ru-RU" sz="1000" kern="1200" dirty="0">
            <a:latin typeface="Arial" pitchFamily="34" charset="0"/>
            <a:cs typeface="Arial" pitchFamily="34" charset="0"/>
          </a:endParaRPr>
        </a:p>
      </dsp:txBody>
      <dsp:txXfrm>
        <a:off x="3075591" y="3736897"/>
        <a:ext cx="3219691" cy="91033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C8B38E-A654-4D00-8E1D-5CC03D3AF52A}">
      <dsp:nvSpPr>
        <dsp:cNvPr id="0" name=""/>
        <dsp:cNvSpPr/>
      </dsp:nvSpPr>
      <dsp:spPr>
        <a:xfrm>
          <a:off x="4082" y="1752599"/>
          <a:ext cx="2266105" cy="1524000"/>
        </a:xfrm>
        <a:prstGeom prst="roundRect">
          <a:avLst>
            <a:gd name="adj" fmla="val 10000"/>
          </a:avLst>
        </a:prstGeom>
        <a:gradFill rotWithShape="0">
          <a:gsLst>
            <a:gs pos="0">
              <a:schemeClr val="accent1">
                <a:shade val="60000"/>
                <a:hueOff val="0"/>
                <a:satOff val="0"/>
                <a:lumOff val="0"/>
                <a:alphaOff val="0"/>
                <a:satMod val="103000"/>
                <a:lumMod val="102000"/>
                <a:tint val="94000"/>
              </a:schemeClr>
            </a:gs>
            <a:gs pos="50000">
              <a:schemeClr val="accent1">
                <a:shade val="60000"/>
                <a:hueOff val="0"/>
                <a:satOff val="0"/>
                <a:lumOff val="0"/>
                <a:alphaOff val="0"/>
                <a:satMod val="110000"/>
                <a:lumMod val="100000"/>
                <a:shade val="100000"/>
              </a:schemeClr>
            </a:gs>
            <a:gs pos="100000">
              <a:schemeClr val="accent1">
                <a:shade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ru-RU" sz="1000" kern="1200" dirty="0">
              <a:latin typeface="Arial" pitchFamily="34" charset="0"/>
              <a:cs typeface="Arial" pitchFamily="34" charset="0"/>
            </a:rPr>
            <a:t>Расчет НМЦК по 175/</a:t>
          </a:r>
          <a:r>
            <a:rPr lang="ru-RU" sz="1000" kern="1200" dirty="0" err="1">
              <a:latin typeface="Arial" pitchFamily="34" charset="0"/>
              <a:cs typeface="Arial" pitchFamily="34" charset="0"/>
            </a:rPr>
            <a:t>пр</a:t>
          </a:r>
          <a:r>
            <a:rPr lang="ru-RU" sz="1000" kern="1200" dirty="0">
              <a:latin typeface="Arial" pitchFamily="34" charset="0"/>
              <a:cs typeface="Arial" pitchFamily="34" charset="0"/>
            </a:rPr>
            <a:t> без применения проектно-сметного метода </a:t>
          </a:r>
        </a:p>
      </dsp:txBody>
      <dsp:txXfrm>
        <a:off x="48718" y="1797235"/>
        <a:ext cx="2176833" cy="1434728"/>
      </dsp:txXfrm>
    </dsp:sp>
    <dsp:sp modelId="{5CB4CC64-0A4F-428C-9FE5-AD1D2C5638E2}">
      <dsp:nvSpPr>
        <dsp:cNvPr id="0" name=""/>
        <dsp:cNvSpPr/>
      </dsp:nvSpPr>
      <dsp:spPr>
        <a:xfrm>
          <a:off x="2270187" y="2497214"/>
          <a:ext cx="777194" cy="34770"/>
        </a:xfrm>
        <a:custGeom>
          <a:avLst/>
          <a:gdLst/>
          <a:ahLst/>
          <a:cxnLst/>
          <a:rect l="0" t="0" r="0" b="0"/>
          <a:pathLst>
            <a:path>
              <a:moveTo>
                <a:pt x="0" y="17385"/>
              </a:moveTo>
              <a:lnTo>
                <a:pt x="777194" y="17385"/>
              </a:lnTo>
            </a:path>
          </a:pathLst>
        </a:custGeom>
        <a:noFill/>
        <a:ln w="6350" cap="flat" cmpd="sng" algn="ctr">
          <a:solidFill>
            <a:schemeClr val="accent1">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ru-RU" sz="1000" kern="1200">
            <a:latin typeface="Arial" pitchFamily="34" charset="0"/>
            <a:cs typeface="Arial" pitchFamily="34" charset="0"/>
          </a:endParaRPr>
        </a:p>
      </dsp:txBody>
      <dsp:txXfrm>
        <a:off x="2639354" y="2495170"/>
        <a:ext cx="38859" cy="38859"/>
      </dsp:txXfrm>
    </dsp:sp>
    <dsp:sp modelId="{C30520ED-FD99-46F7-A83E-715E6D2FA1C1}">
      <dsp:nvSpPr>
        <dsp:cNvPr id="0" name=""/>
        <dsp:cNvSpPr/>
      </dsp:nvSpPr>
      <dsp:spPr>
        <a:xfrm>
          <a:off x="3047382" y="838200"/>
          <a:ext cx="3273135" cy="3352798"/>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ru-RU" sz="1000" b="0" i="0" kern="1200" dirty="0">
              <a:latin typeface="Arial" pitchFamily="34" charset="0"/>
              <a:cs typeface="Arial" pitchFamily="34" charset="0"/>
            </a:rPr>
            <a:t>при осуществлении закупок для исполнения </a:t>
          </a:r>
          <a:r>
            <a:rPr lang="ru-RU" sz="1000" b="0" i="0" kern="1200" dirty="0">
              <a:solidFill>
                <a:prstClr val="white"/>
              </a:solidFill>
              <a:latin typeface="Arial" pitchFamily="34" charset="0"/>
              <a:ea typeface="+mn-ea"/>
              <a:cs typeface="Arial" pitchFamily="34" charset="0"/>
            </a:rPr>
            <a:t>контракта,  предметом которого одновременно являются подготовка проектной документации и (или) выполнение инженерных изысканий, выполнение работ по строительству, реконструкции и (или) капитальному ремонту объекта капитального строительства, включенного в перечни объектов капитального строительства, утвержденных Правительством Российской Федерации, высшими исполнительными органами государственной власти субъектов Российской Федерации, местными администрациями, расчета цены такого контракта, заключаемого с единственным поставщиком (подрядчиком, исполнителем), методики составления сметы такого контракта, порядка изменения цены такого контракта в случаях, предусмотренных подпунктом «а» пункта 1 и пунктом 2 части 62 статьи 112 Федерального закона от 5 апреля 2013 г. № 44-ФЗ «О контрактной системе в сфере закупок товаров, работ, услуг для обеспечения государственных и муниципальных нужд»</a:t>
          </a:r>
        </a:p>
      </dsp:txBody>
      <dsp:txXfrm>
        <a:off x="3143249" y="934067"/>
        <a:ext cx="3081401" cy="316106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E1B03-7E9E-490F-A3FC-3656C48C9C27}">
      <dsp:nvSpPr>
        <dsp:cNvPr id="0" name=""/>
        <dsp:cNvSpPr/>
      </dsp:nvSpPr>
      <dsp:spPr>
        <a:xfrm>
          <a:off x="0" y="330200"/>
          <a:ext cx="9601200" cy="330198"/>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E480A3B-2B5D-470C-A41D-DCF68281FEE1}">
      <dsp:nvSpPr>
        <dsp:cNvPr id="0" name=""/>
        <dsp:cNvSpPr/>
      </dsp:nvSpPr>
      <dsp:spPr>
        <a:xfrm>
          <a:off x="765802" y="0"/>
          <a:ext cx="1660285" cy="396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ru-RU" sz="1400" kern="1200" dirty="0"/>
            <a:t>март 2021</a:t>
          </a:r>
        </a:p>
      </dsp:txBody>
      <dsp:txXfrm>
        <a:off x="765802" y="0"/>
        <a:ext cx="1660285" cy="396240"/>
      </dsp:txXfrm>
    </dsp:sp>
    <dsp:sp modelId="{1877B628-896A-4110-A750-B6E29C5EAAFF}">
      <dsp:nvSpPr>
        <dsp:cNvPr id="0" name=""/>
        <dsp:cNvSpPr/>
      </dsp:nvSpPr>
      <dsp:spPr>
        <a:xfrm>
          <a:off x="1546418" y="445770"/>
          <a:ext cx="99060" cy="9906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06337F0-80A5-4D4C-BEB9-5330D3481AA2}">
      <dsp:nvSpPr>
        <dsp:cNvPr id="0" name=""/>
        <dsp:cNvSpPr/>
      </dsp:nvSpPr>
      <dsp:spPr>
        <a:xfrm>
          <a:off x="2514597" y="0"/>
          <a:ext cx="1660285" cy="396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ru-RU" sz="1400" kern="1200" dirty="0"/>
            <a:t>июль 2021</a:t>
          </a:r>
        </a:p>
      </dsp:txBody>
      <dsp:txXfrm>
        <a:off x="2514597" y="0"/>
        <a:ext cx="1660285" cy="396240"/>
      </dsp:txXfrm>
    </dsp:sp>
    <dsp:sp modelId="{EB489B9B-2404-4EDE-AC19-25DDB58D4B29}">
      <dsp:nvSpPr>
        <dsp:cNvPr id="0" name=""/>
        <dsp:cNvSpPr/>
      </dsp:nvSpPr>
      <dsp:spPr>
        <a:xfrm>
          <a:off x="3289718" y="445770"/>
          <a:ext cx="99060" cy="9906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507ABB9-0214-4E30-B054-EE93F060A8C7}">
      <dsp:nvSpPr>
        <dsp:cNvPr id="0" name=""/>
        <dsp:cNvSpPr/>
      </dsp:nvSpPr>
      <dsp:spPr>
        <a:xfrm>
          <a:off x="3733795" y="0"/>
          <a:ext cx="1660285" cy="396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ru-RU" sz="1400" kern="1200" dirty="0"/>
            <a:t>сентябрь 2021</a:t>
          </a:r>
        </a:p>
      </dsp:txBody>
      <dsp:txXfrm>
        <a:off x="3733795" y="0"/>
        <a:ext cx="1660285" cy="396240"/>
      </dsp:txXfrm>
    </dsp:sp>
    <dsp:sp modelId="{8975D7FE-57DF-4B63-9AD4-312CD5BE7EEF}">
      <dsp:nvSpPr>
        <dsp:cNvPr id="0" name=""/>
        <dsp:cNvSpPr/>
      </dsp:nvSpPr>
      <dsp:spPr>
        <a:xfrm>
          <a:off x="4271009" y="445770"/>
          <a:ext cx="99060" cy="9906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1564FD9-8BFA-438F-B2B2-09B6F5F3AC0C}">
      <dsp:nvSpPr>
        <dsp:cNvPr id="0" name=""/>
        <dsp:cNvSpPr/>
      </dsp:nvSpPr>
      <dsp:spPr>
        <a:xfrm>
          <a:off x="5181597" y="0"/>
          <a:ext cx="1660285" cy="396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ru-RU" sz="1400" kern="1200" dirty="0"/>
            <a:t>январь 2022</a:t>
          </a:r>
        </a:p>
      </dsp:txBody>
      <dsp:txXfrm>
        <a:off x="5181597" y="0"/>
        <a:ext cx="1660285" cy="396240"/>
      </dsp:txXfrm>
    </dsp:sp>
    <dsp:sp modelId="{BFC02D12-AA02-4B4E-946D-504C3CE41BD8}">
      <dsp:nvSpPr>
        <dsp:cNvPr id="0" name=""/>
        <dsp:cNvSpPr/>
      </dsp:nvSpPr>
      <dsp:spPr>
        <a:xfrm>
          <a:off x="6014309" y="445770"/>
          <a:ext cx="99060" cy="9906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764BA73-72F4-43C2-8452-1C5B0E2507EC}">
      <dsp:nvSpPr>
        <dsp:cNvPr id="0" name=""/>
        <dsp:cNvSpPr/>
      </dsp:nvSpPr>
      <dsp:spPr>
        <a:xfrm>
          <a:off x="6976997" y="0"/>
          <a:ext cx="1660285" cy="396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ru-RU" sz="1400" kern="1200" dirty="0"/>
            <a:t>май 2022</a:t>
          </a:r>
        </a:p>
      </dsp:txBody>
      <dsp:txXfrm>
        <a:off x="6976997" y="0"/>
        <a:ext cx="1660285" cy="396240"/>
      </dsp:txXfrm>
    </dsp:sp>
    <dsp:sp modelId="{5D021167-22AD-4363-9915-3036A3A734B5}">
      <dsp:nvSpPr>
        <dsp:cNvPr id="0" name=""/>
        <dsp:cNvSpPr/>
      </dsp:nvSpPr>
      <dsp:spPr>
        <a:xfrm>
          <a:off x="7757609" y="445770"/>
          <a:ext cx="99060" cy="9906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E1B03-7E9E-490F-A3FC-3656C48C9C27}">
      <dsp:nvSpPr>
        <dsp:cNvPr id="0" name=""/>
        <dsp:cNvSpPr/>
      </dsp:nvSpPr>
      <dsp:spPr>
        <a:xfrm>
          <a:off x="0" y="330200"/>
          <a:ext cx="9601200" cy="330198"/>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E480A3B-2B5D-470C-A41D-DCF68281FEE1}">
      <dsp:nvSpPr>
        <dsp:cNvPr id="0" name=""/>
        <dsp:cNvSpPr/>
      </dsp:nvSpPr>
      <dsp:spPr>
        <a:xfrm>
          <a:off x="765802" y="0"/>
          <a:ext cx="1660285" cy="396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ru-RU" sz="1400" kern="1200" dirty="0"/>
            <a:t>март 2021</a:t>
          </a:r>
        </a:p>
      </dsp:txBody>
      <dsp:txXfrm>
        <a:off x="765802" y="0"/>
        <a:ext cx="1660285" cy="396240"/>
      </dsp:txXfrm>
    </dsp:sp>
    <dsp:sp modelId="{1877B628-896A-4110-A750-B6E29C5EAAFF}">
      <dsp:nvSpPr>
        <dsp:cNvPr id="0" name=""/>
        <dsp:cNvSpPr/>
      </dsp:nvSpPr>
      <dsp:spPr>
        <a:xfrm>
          <a:off x="1546418" y="445770"/>
          <a:ext cx="99060" cy="9906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06337F0-80A5-4D4C-BEB9-5330D3481AA2}">
      <dsp:nvSpPr>
        <dsp:cNvPr id="0" name=""/>
        <dsp:cNvSpPr/>
      </dsp:nvSpPr>
      <dsp:spPr>
        <a:xfrm>
          <a:off x="2514597" y="0"/>
          <a:ext cx="1660285" cy="396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ru-RU" sz="1400" kern="1200" dirty="0"/>
            <a:t>июль 2021</a:t>
          </a:r>
        </a:p>
      </dsp:txBody>
      <dsp:txXfrm>
        <a:off x="2514597" y="0"/>
        <a:ext cx="1660285" cy="396240"/>
      </dsp:txXfrm>
    </dsp:sp>
    <dsp:sp modelId="{EB489B9B-2404-4EDE-AC19-25DDB58D4B29}">
      <dsp:nvSpPr>
        <dsp:cNvPr id="0" name=""/>
        <dsp:cNvSpPr/>
      </dsp:nvSpPr>
      <dsp:spPr>
        <a:xfrm>
          <a:off x="3289718" y="445770"/>
          <a:ext cx="99060" cy="9906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507ABB9-0214-4E30-B054-EE93F060A8C7}">
      <dsp:nvSpPr>
        <dsp:cNvPr id="0" name=""/>
        <dsp:cNvSpPr/>
      </dsp:nvSpPr>
      <dsp:spPr>
        <a:xfrm>
          <a:off x="3733795" y="0"/>
          <a:ext cx="1660285" cy="396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ru-RU" sz="1400" kern="1200" dirty="0"/>
            <a:t>сентябрь 2021</a:t>
          </a:r>
        </a:p>
      </dsp:txBody>
      <dsp:txXfrm>
        <a:off x="3733795" y="0"/>
        <a:ext cx="1660285" cy="396240"/>
      </dsp:txXfrm>
    </dsp:sp>
    <dsp:sp modelId="{8975D7FE-57DF-4B63-9AD4-312CD5BE7EEF}">
      <dsp:nvSpPr>
        <dsp:cNvPr id="0" name=""/>
        <dsp:cNvSpPr/>
      </dsp:nvSpPr>
      <dsp:spPr>
        <a:xfrm>
          <a:off x="4271009" y="445770"/>
          <a:ext cx="99060" cy="9906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1564FD9-8BFA-438F-B2B2-09B6F5F3AC0C}">
      <dsp:nvSpPr>
        <dsp:cNvPr id="0" name=""/>
        <dsp:cNvSpPr/>
      </dsp:nvSpPr>
      <dsp:spPr>
        <a:xfrm>
          <a:off x="5181597" y="0"/>
          <a:ext cx="1660285" cy="396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ru-RU" sz="1400" kern="1200" dirty="0"/>
            <a:t>январь 2022</a:t>
          </a:r>
        </a:p>
      </dsp:txBody>
      <dsp:txXfrm>
        <a:off x="5181597" y="0"/>
        <a:ext cx="1660285" cy="396240"/>
      </dsp:txXfrm>
    </dsp:sp>
    <dsp:sp modelId="{BFC02D12-AA02-4B4E-946D-504C3CE41BD8}">
      <dsp:nvSpPr>
        <dsp:cNvPr id="0" name=""/>
        <dsp:cNvSpPr/>
      </dsp:nvSpPr>
      <dsp:spPr>
        <a:xfrm>
          <a:off x="6014309" y="445770"/>
          <a:ext cx="99060" cy="9906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764BA73-72F4-43C2-8452-1C5B0E2507EC}">
      <dsp:nvSpPr>
        <dsp:cNvPr id="0" name=""/>
        <dsp:cNvSpPr/>
      </dsp:nvSpPr>
      <dsp:spPr>
        <a:xfrm>
          <a:off x="6976997" y="0"/>
          <a:ext cx="1660285" cy="396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ru-RU" sz="1400" kern="1200" dirty="0"/>
            <a:t>май 2022</a:t>
          </a:r>
        </a:p>
      </dsp:txBody>
      <dsp:txXfrm>
        <a:off x="6976997" y="0"/>
        <a:ext cx="1660285" cy="396240"/>
      </dsp:txXfrm>
    </dsp:sp>
    <dsp:sp modelId="{5D021167-22AD-4363-9915-3036A3A734B5}">
      <dsp:nvSpPr>
        <dsp:cNvPr id="0" name=""/>
        <dsp:cNvSpPr/>
      </dsp:nvSpPr>
      <dsp:spPr>
        <a:xfrm>
          <a:off x="7757609" y="445770"/>
          <a:ext cx="99060" cy="9906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B1C8B-C215-4E1A-A900-BAA9BFD7BE01}">
      <dsp:nvSpPr>
        <dsp:cNvPr id="0" name=""/>
        <dsp:cNvSpPr/>
      </dsp:nvSpPr>
      <dsp:spPr>
        <a:xfrm>
          <a:off x="328906" y="21"/>
          <a:ext cx="3411931" cy="386798"/>
        </a:xfrm>
        <a:prstGeom prst="roundRect">
          <a:avLst>
            <a:gd name="adj" fmla="val 10000"/>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ru-RU" sz="1200" b="0" kern="1200" dirty="0">
              <a:latin typeface="Arial" pitchFamily="34" charset="0"/>
              <a:cs typeface="Arial" pitchFamily="34" charset="0"/>
            </a:rPr>
            <a:t>Ведомость объемов</a:t>
          </a:r>
        </a:p>
      </dsp:txBody>
      <dsp:txXfrm>
        <a:off x="340235" y="11350"/>
        <a:ext cx="3389273" cy="364140"/>
      </dsp:txXfrm>
    </dsp:sp>
    <dsp:sp modelId="{7C98A23A-1ED7-4BCD-BB55-38CD1352166A}">
      <dsp:nvSpPr>
        <dsp:cNvPr id="0" name=""/>
        <dsp:cNvSpPr/>
      </dsp:nvSpPr>
      <dsp:spPr>
        <a:xfrm>
          <a:off x="670099" y="386819"/>
          <a:ext cx="341193" cy="559193"/>
        </a:xfrm>
        <a:custGeom>
          <a:avLst/>
          <a:gdLst/>
          <a:ahLst/>
          <a:cxnLst/>
          <a:rect l="0" t="0" r="0" b="0"/>
          <a:pathLst>
            <a:path>
              <a:moveTo>
                <a:pt x="0" y="0"/>
              </a:moveTo>
              <a:lnTo>
                <a:pt x="0" y="559193"/>
              </a:lnTo>
              <a:lnTo>
                <a:pt x="341193" y="559193"/>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88E47F-6898-4BC0-AEB8-8D42E18CED91}">
      <dsp:nvSpPr>
        <dsp:cNvPr id="0" name=""/>
        <dsp:cNvSpPr/>
      </dsp:nvSpPr>
      <dsp:spPr>
        <a:xfrm>
          <a:off x="1011292" y="573217"/>
          <a:ext cx="3079401" cy="745591"/>
        </a:xfrm>
        <a:prstGeom prst="roundRect">
          <a:avLst>
            <a:gd name="adj" fmla="val 10000"/>
          </a:avLst>
        </a:prstGeom>
        <a:solidFill>
          <a:schemeClr val="lt1">
            <a:alpha val="9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ru-RU" sz="900" b="1" kern="1200" dirty="0">
              <a:latin typeface="Arial" pitchFamily="34" charset="0"/>
              <a:cs typeface="Arial" pitchFamily="34" charset="0"/>
            </a:rPr>
            <a:t>Номера сметных расчетов </a:t>
          </a:r>
          <a:r>
            <a:rPr lang="ru-RU" sz="900" kern="1200" dirty="0">
              <a:latin typeface="Arial" pitchFamily="34" charset="0"/>
              <a:cs typeface="Arial" pitchFamily="34" charset="0"/>
            </a:rPr>
            <a:t>(смет) </a:t>
          </a:r>
          <a:r>
            <a:rPr lang="ru-RU" sz="900" b="1" kern="1200" dirty="0">
              <a:latin typeface="Arial" pitchFamily="34" charset="0"/>
              <a:cs typeface="Arial" pitchFamily="34" charset="0"/>
            </a:rPr>
            <a:t>и позиций</a:t>
          </a:r>
          <a:r>
            <a:rPr lang="ru-RU" sz="900" kern="1200" dirty="0">
              <a:latin typeface="Arial" pitchFamily="34" charset="0"/>
              <a:cs typeface="Arial" pitchFamily="34" charset="0"/>
            </a:rPr>
            <a:t> в сметных расчетах (сметах), относящиеся к соответствующим конструктивным решениям (элементам), комплексам (видам) работ</a:t>
          </a:r>
          <a:endParaRPr lang="ru-RU" sz="900" kern="1200" dirty="0"/>
        </a:p>
      </dsp:txBody>
      <dsp:txXfrm>
        <a:off x="1033130" y="595055"/>
        <a:ext cx="3035725" cy="701915"/>
      </dsp:txXfrm>
    </dsp:sp>
    <dsp:sp modelId="{1DDC64B2-0535-4A46-8922-D0D43270E3C3}">
      <dsp:nvSpPr>
        <dsp:cNvPr id="0" name=""/>
        <dsp:cNvSpPr/>
      </dsp:nvSpPr>
      <dsp:spPr>
        <a:xfrm>
          <a:off x="670099" y="386819"/>
          <a:ext cx="341193" cy="1491183"/>
        </a:xfrm>
        <a:custGeom>
          <a:avLst/>
          <a:gdLst/>
          <a:ahLst/>
          <a:cxnLst/>
          <a:rect l="0" t="0" r="0" b="0"/>
          <a:pathLst>
            <a:path>
              <a:moveTo>
                <a:pt x="0" y="0"/>
              </a:moveTo>
              <a:lnTo>
                <a:pt x="0" y="1491183"/>
              </a:lnTo>
              <a:lnTo>
                <a:pt x="341193" y="1491183"/>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CECAC7-F5DD-4308-BFC3-EEFE7A6FE86B}">
      <dsp:nvSpPr>
        <dsp:cNvPr id="0" name=""/>
        <dsp:cNvSpPr/>
      </dsp:nvSpPr>
      <dsp:spPr>
        <a:xfrm>
          <a:off x="1011292" y="1505207"/>
          <a:ext cx="3058202" cy="745591"/>
        </a:xfrm>
        <a:prstGeom prst="roundRect">
          <a:avLst>
            <a:gd name="adj" fmla="val 10000"/>
          </a:avLst>
        </a:prstGeom>
        <a:solidFill>
          <a:schemeClr val="lt1">
            <a:alpha val="90000"/>
            <a:hueOff val="0"/>
            <a:satOff val="0"/>
            <a:lumOff val="0"/>
            <a:alphaOff val="0"/>
          </a:schemeClr>
        </a:solidFill>
        <a:ln w="6350" cap="flat" cmpd="sng" algn="ctr">
          <a:solidFill>
            <a:schemeClr val="accent1">
              <a:alpha val="90000"/>
              <a:hueOff val="0"/>
              <a:satOff val="0"/>
              <a:lumOff val="0"/>
              <a:alphaOff val="-13333"/>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ru-RU" sz="900" b="1" kern="1200" dirty="0">
              <a:latin typeface="Arial" pitchFamily="34" charset="0"/>
              <a:cs typeface="Arial" pitchFamily="34" charset="0"/>
            </a:rPr>
            <a:t>Наименование</a:t>
          </a:r>
          <a:r>
            <a:rPr lang="ru-RU" sz="900" kern="1200" dirty="0">
              <a:latin typeface="Arial" pitchFamily="34" charset="0"/>
              <a:cs typeface="Arial" pitchFamily="34" charset="0"/>
            </a:rPr>
            <a:t> конструктивного решения (элемента), комплекса (вида) работ.</a:t>
          </a:r>
          <a:endParaRPr lang="ru-RU" sz="900" kern="1200" dirty="0"/>
        </a:p>
      </dsp:txBody>
      <dsp:txXfrm>
        <a:off x="1033130" y="1527045"/>
        <a:ext cx="3014526" cy="701915"/>
      </dsp:txXfrm>
    </dsp:sp>
    <dsp:sp modelId="{97F9FF45-9375-4D92-995B-ED78F47D7A4D}">
      <dsp:nvSpPr>
        <dsp:cNvPr id="0" name=""/>
        <dsp:cNvSpPr/>
      </dsp:nvSpPr>
      <dsp:spPr>
        <a:xfrm>
          <a:off x="670099" y="386819"/>
          <a:ext cx="341193" cy="2423173"/>
        </a:xfrm>
        <a:custGeom>
          <a:avLst/>
          <a:gdLst/>
          <a:ahLst/>
          <a:cxnLst/>
          <a:rect l="0" t="0" r="0" b="0"/>
          <a:pathLst>
            <a:path>
              <a:moveTo>
                <a:pt x="0" y="0"/>
              </a:moveTo>
              <a:lnTo>
                <a:pt x="0" y="2423173"/>
              </a:lnTo>
              <a:lnTo>
                <a:pt x="341193" y="2423173"/>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C1372E-712E-4A2A-8CC9-6C26C8F88E08}">
      <dsp:nvSpPr>
        <dsp:cNvPr id="0" name=""/>
        <dsp:cNvSpPr/>
      </dsp:nvSpPr>
      <dsp:spPr>
        <a:xfrm>
          <a:off x="1011292" y="2437196"/>
          <a:ext cx="3058202" cy="745591"/>
        </a:xfrm>
        <a:prstGeom prst="roundRect">
          <a:avLst>
            <a:gd name="adj" fmla="val 10000"/>
          </a:avLst>
        </a:prstGeom>
        <a:solidFill>
          <a:schemeClr val="lt1">
            <a:alpha val="90000"/>
            <a:hueOff val="0"/>
            <a:satOff val="0"/>
            <a:lumOff val="0"/>
            <a:alphaOff val="0"/>
          </a:schemeClr>
        </a:solidFill>
        <a:ln w="6350" cap="flat" cmpd="sng" algn="ctr">
          <a:solidFill>
            <a:schemeClr val="accent1">
              <a:alpha val="90000"/>
              <a:hueOff val="0"/>
              <a:satOff val="0"/>
              <a:lumOff val="0"/>
              <a:alphaOff val="-26667"/>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ru-RU" sz="900" kern="1200" dirty="0">
              <a:latin typeface="Arial" pitchFamily="34" charset="0"/>
              <a:cs typeface="Arial" pitchFamily="34" charset="0"/>
            </a:rPr>
            <a:t>Общепринятые </a:t>
          </a:r>
          <a:r>
            <a:rPr lang="ru-RU" sz="900" b="1" kern="1200" dirty="0">
              <a:latin typeface="Arial" pitchFamily="34" charset="0"/>
              <a:cs typeface="Arial" pitchFamily="34" charset="0"/>
            </a:rPr>
            <a:t>единицы измерения </a:t>
          </a:r>
          <a:r>
            <a:rPr lang="ru-RU" sz="900" kern="1200" dirty="0">
              <a:latin typeface="Arial" pitchFamily="34" charset="0"/>
              <a:cs typeface="Arial" pitchFamily="34" charset="0"/>
            </a:rPr>
            <a:t>конструктивных решений (элементов) и комплексов (видов) работ, наиболее полно отражающие специфику того или иного конструктивного элемента, комплекса (вида) работ и другие).</a:t>
          </a:r>
          <a:endParaRPr lang="ru-RU" sz="900" kern="1200" dirty="0"/>
        </a:p>
      </dsp:txBody>
      <dsp:txXfrm>
        <a:off x="1033130" y="2459034"/>
        <a:ext cx="3014526" cy="701915"/>
      </dsp:txXfrm>
    </dsp:sp>
    <dsp:sp modelId="{A0599304-E42C-435F-AB10-C2746DD5D3ED}">
      <dsp:nvSpPr>
        <dsp:cNvPr id="0" name=""/>
        <dsp:cNvSpPr/>
      </dsp:nvSpPr>
      <dsp:spPr>
        <a:xfrm>
          <a:off x="670099" y="386819"/>
          <a:ext cx="341193" cy="3355162"/>
        </a:xfrm>
        <a:custGeom>
          <a:avLst/>
          <a:gdLst/>
          <a:ahLst/>
          <a:cxnLst/>
          <a:rect l="0" t="0" r="0" b="0"/>
          <a:pathLst>
            <a:path>
              <a:moveTo>
                <a:pt x="0" y="0"/>
              </a:moveTo>
              <a:lnTo>
                <a:pt x="0" y="3355162"/>
              </a:lnTo>
              <a:lnTo>
                <a:pt x="341193" y="3355162"/>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54234D-F8E2-4E5C-B11A-F22FB08473DE}">
      <dsp:nvSpPr>
        <dsp:cNvPr id="0" name=""/>
        <dsp:cNvSpPr/>
      </dsp:nvSpPr>
      <dsp:spPr>
        <a:xfrm>
          <a:off x="1011292" y="3369186"/>
          <a:ext cx="3034486" cy="745591"/>
        </a:xfrm>
        <a:prstGeom prst="roundRect">
          <a:avLst>
            <a:gd name="adj" fmla="val 10000"/>
          </a:avLst>
        </a:prstGeom>
        <a:solidFill>
          <a:schemeClr val="lt1">
            <a:alpha val="90000"/>
            <a:hueOff val="0"/>
            <a:satOff val="0"/>
            <a:lumOff val="0"/>
            <a:alphaOff val="0"/>
          </a:schemeClr>
        </a:solidFill>
        <a:ln w="6350" cap="flat" cmpd="sng" algn="ctr">
          <a:solidFill>
            <a:schemeClr val="accent1">
              <a:alpha val="90000"/>
              <a:hueOff val="0"/>
              <a:satOff val="0"/>
              <a:lumOff val="0"/>
              <a:alphaOff val="-4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ru-RU" sz="900" b="1" kern="1200" dirty="0">
              <a:latin typeface="Arial" pitchFamily="34" charset="0"/>
              <a:cs typeface="Arial" pitchFamily="34" charset="0"/>
            </a:rPr>
            <a:t>Объемы работ </a:t>
          </a:r>
          <a:r>
            <a:rPr lang="ru-RU" sz="900" kern="1200" dirty="0">
              <a:latin typeface="Arial" pitchFamily="34" charset="0"/>
              <a:cs typeface="Arial" pitchFamily="34" charset="0"/>
            </a:rPr>
            <a:t>(количественные показатели) конструктивных решений (элементов) и комплексов (видов), которые определяются на основании проектной документации, рабочей документацией (при наличии)</a:t>
          </a:r>
          <a:endParaRPr lang="ru-RU" sz="900" kern="1200" dirty="0"/>
        </a:p>
      </dsp:txBody>
      <dsp:txXfrm>
        <a:off x="1033130" y="3391024"/>
        <a:ext cx="2990810" cy="70191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B1C8B-C215-4E1A-A900-BAA9BFD7BE01}">
      <dsp:nvSpPr>
        <dsp:cNvPr id="0" name=""/>
        <dsp:cNvSpPr/>
      </dsp:nvSpPr>
      <dsp:spPr>
        <a:xfrm>
          <a:off x="306412" y="2126"/>
          <a:ext cx="3611311" cy="409401"/>
        </a:xfrm>
        <a:prstGeom prst="roundRect">
          <a:avLst>
            <a:gd name="adj" fmla="val 10000"/>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ru-RU" sz="1200" b="0" kern="1200" dirty="0">
              <a:latin typeface="Arial" pitchFamily="34" charset="0"/>
              <a:cs typeface="Arial" pitchFamily="34" charset="0"/>
            </a:rPr>
            <a:t>Проект сметы контракта</a:t>
          </a:r>
        </a:p>
      </dsp:txBody>
      <dsp:txXfrm>
        <a:off x="318403" y="14117"/>
        <a:ext cx="3587329" cy="385419"/>
      </dsp:txXfrm>
    </dsp:sp>
    <dsp:sp modelId="{1DDC64B2-0535-4A46-8922-D0D43270E3C3}">
      <dsp:nvSpPr>
        <dsp:cNvPr id="0" name=""/>
        <dsp:cNvSpPr/>
      </dsp:nvSpPr>
      <dsp:spPr>
        <a:xfrm>
          <a:off x="667544" y="411527"/>
          <a:ext cx="361131" cy="591870"/>
        </a:xfrm>
        <a:custGeom>
          <a:avLst/>
          <a:gdLst/>
          <a:ahLst/>
          <a:cxnLst/>
          <a:rect l="0" t="0" r="0" b="0"/>
          <a:pathLst>
            <a:path>
              <a:moveTo>
                <a:pt x="0" y="0"/>
              </a:moveTo>
              <a:lnTo>
                <a:pt x="0" y="591870"/>
              </a:lnTo>
              <a:lnTo>
                <a:pt x="361131" y="591870"/>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CECAC7-F5DD-4308-BFC3-EEFE7A6FE86B}">
      <dsp:nvSpPr>
        <dsp:cNvPr id="0" name=""/>
        <dsp:cNvSpPr/>
      </dsp:nvSpPr>
      <dsp:spPr>
        <a:xfrm>
          <a:off x="1028675" y="608817"/>
          <a:ext cx="3236911" cy="789161"/>
        </a:xfrm>
        <a:prstGeom prst="roundRect">
          <a:avLst>
            <a:gd name="adj" fmla="val 10000"/>
          </a:avLst>
        </a:prstGeom>
        <a:solidFill>
          <a:schemeClr val="lt1">
            <a:alpha val="9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ru-RU" sz="1000" b="1" kern="1200" dirty="0">
              <a:latin typeface="Arial" pitchFamily="34" charset="0"/>
              <a:cs typeface="Arial" pitchFamily="34" charset="0"/>
            </a:rPr>
            <a:t>Наименование</a:t>
          </a:r>
          <a:r>
            <a:rPr lang="ru-RU" sz="1000" kern="1200" dirty="0">
              <a:latin typeface="Arial" pitchFamily="34" charset="0"/>
              <a:cs typeface="Arial" pitchFamily="34" charset="0"/>
            </a:rPr>
            <a:t> конструктивного решения (элемента), комплекса (вида) работ</a:t>
          </a:r>
          <a:endParaRPr lang="ru-RU" sz="1000" kern="1200" dirty="0"/>
        </a:p>
      </dsp:txBody>
      <dsp:txXfrm>
        <a:off x="1051789" y="631931"/>
        <a:ext cx="3190683" cy="742933"/>
      </dsp:txXfrm>
    </dsp:sp>
    <dsp:sp modelId="{97F9FF45-9375-4D92-995B-ED78F47D7A4D}">
      <dsp:nvSpPr>
        <dsp:cNvPr id="0" name=""/>
        <dsp:cNvSpPr/>
      </dsp:nvSpPr>
      <dsp:spPr>
        <a:xfrm>
          <a:off x="667544" y="411527"/>
          <a:ext cx="361131" cy="1578322"/>
        </a:xfrm>
        <a:custGeom>
          <a:avLst/>
          <a:gdLst/>
          <a:ahLst/>
          <a:cxnLst/>
          <a:rect l="0" t="0" r="0" b="0"/>
          <a:pathLst>
            <a:path>
              <a:moveTo>
                <a:pt x="0" y="0"/>
              </a:moveTo>
              <a:lnTo>
                <a:pt x="0" y="1578322"/>
              </a:lnTo>
              <a:lnTo>
                <a:pt x="361131" y="1578322"/>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C1372E-712E-4A2A-8CC9-6C26C8F88E08}">
      <dsp:nvSpPr>
        <dsp:cNvPr id="0" name=""/>
        <dsp:cNvSpPr/>
      </dsp:nvSpPr>
      <dsp:spPr>
        <a:xfrm>
          <a:off x="1028675" y="1595268"/>
          <a:ext cx="3236911" cy="789161"/>
        </a:xfrm>
        <a:prstGeom prst="roundRect">
          <a:avLst>
            <a:gd name="adj" fmla="val 10000"/>
          </a:avLst>
        </a:prstGeom>
        <a:solidFill>
          <a:schemeClr val="lt1">
            <a:alpha val="90000"/>
            <a:hueOff val="0"/>
            <a:satOff val="0"/>
            <a:lumOff val="0"/>
            <a:alphaOff val="0"/>
          </a:schemeClr>
        </a:solidFill>
        <a:ln w="6350" cap="flat" cmpd="sng" algn="ctr">
          <a:solidFill>
            <a:schemeClr val="accent1">
              <a:alpha val="90000"/>
              <a:hueOff val="0"/>
              <a:satOff val="0"/>
              <a:lumOff val="0"/>
              <a:alphaOff val="-1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ru-RU" sz="1000" kern="1200" dirty="0">
              <a:latin typeface="Arial" pitchFamily="34" charset="0"/>
              <a:cs typeface="Arial" pitchFamily="34" charset="0"/>
            </a:rPr>
            <a:t>Общепринятые </a:t>
          </a:r>
          <a:r>
            <a:rPr lang="ru-RU" sz="1000" b="1" kern="1200" dirty="0">
              <a:latin typeface="Arial" pitchFamily="34" charset="0"/>
              <a:cs typeface="Arial" pitchFamily="34" charset="0"/>
            </a:rPr>
            <a:t>единицы измерения </a:t>
          </a:r>
          <a:r>
            <a:rPr lang="ru-RU" sz="1000" kern="1200" dirty="0">
              <a:latin typeface="Arial" pitchFamily="34" charset="0"/>
              <a:cs typeface="Arial" pitchFamily="34" charset="0"/>
            </a:rPr>
            <a:t>конструктивных решений (элементов) и комплексов (видов) работ, наиболее полно отражающие специфику того или иного конструктивного элемента, комплекса (вида) работ и другие)</a:t>
          </a:r>
          <a:endParaRPr lang="ru-RU" sz="1000" kern="1200" dirty="0"/>
        </a:p>
      </dsp:txBody>
      <dsp:txXfrm>
        <a:off x="1051789" y="1618382"/>
        <a:ext cx="3190683" cy="742933"/>
      </dsp:txXfrm>
    </dsp:sp>
    <dsp:sp modelId="{A0599304-E42C-435F-AB10-C2746DD5D3ED}">
      <dsp:nvSpPr>
        <dsp:cNvPr id="0" name=""/>
        <dsp:cNvSpPr/>
      </dsp:nvSpPr>
      <dsp:spPr>
        <a:xfrm>
          <a:off x="667544" y="411527"/>
          <a:ext cx="361131" cy="2564773"/>
        </a:xfrm>
        <a:custGeom>
          <a:avLst/>
          <a:gdLst/>
          <a:ahLst/>
          <a:cxnLst/>
          <a:rect l="0" t="0" r="0" b="0"/>
          <a:pathLst>
            <a:path>
              <a:moveTo>
                <a:pt x="0" y="0"/>
              </a:moveTo>
              <a:lnTo>
                <a:pt x="0" y="2564773"/>
              </a:lnTo>
              <a:lnTo>
                <a:pt x="361131" y="2564773"/>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54234D-F8E2-4E5C-B11A-F22FB08473DE}">
      <dsp:nvSpPr>
        <dsp:cNvPr id="0" name=""/>
        <dsp:cNvSpPr/>
      </dsp:nvSpPr>
      <dsp:spPr>
        <a:xfrm>
          <a:off x="1028675" y="2581720"/>
          <a:ext cx="3211810" cy="789161"/>
        </a:xfrm>
        <a:prstGeom prst="roundRect">
          <a:avLst>
            <a:gd name="adj" fmla="val 10000"/>
          </a:avLst>
        </a:prstGeom>
        <a:solidFill>
          <a:schemeClr val="lt1">
            <a:alpha val="90000"/>
            <a:hueOff val="0"/>
            <a:satOff val="0"/>
            <a:lumOff val="0"/>
            <a:alphaOff val="0"/>
          </a:schemeClr>
        </a:solidFill>
        <a:ln w="6350" cap="flat" cmpd="sng" algn="ctr">
          <a:solidFill>
            <a:schemeClr val="accent1">
              <a:alpha val="90000"/>
              <a:hueOff val="0"/>
              <a:satOff val="0"/>
              <a:lumOff val="0"/>
              <a:alphaOff val="-2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ru-RU" sz="1000" b="1" kern="1200" dirty="0">
              <a:latin typeface="Arial" pitchFamily="34" charset="0"/>
              <a:cs typeface="Arial" pitchFamily="34" charset="0"/>
            </a:rPr>
            <a:t>Объемы работ </a:t>
          </a:r>
          <a:r>
            <a:rPr lang="ru-RU" sz="1000" kern="1200" dirty="0">
              <a:latin typeface="Arial" pitchFamily="34" charset="0"/>
              <a:cs typeface="Arial" pitchFamily="34" charset="0"/>
            </a:rPr>
            <a:t>(количественные показатели) конструктивных решений (элементов) и комплексов (видов), которые определяются на основании проектной документации, рабочей документацией (при наличии)</a:t>
          </a:r>
          <a:endParaRPr lang="ru-RU" sz="1000" kern="1200" dirty="0"/>
        </a:p>
      </dsp:txBody>
      <dsp:txXfrm>
        <a:off x="1051789" y="2604834"/>
        <a:ext cx="3165582" cy="742933"/>
      </dsp:txXfrm>
    </dsp:sp>
    <dsp:sp modelId="{B19BA2E6-7CF3-47FC-89CB-65F6378473E3}">
      <dsp:nvSpPr>
        <dsp:cNvPr id="0" name=""/>
        <dsp:cNvSpPr/>
      </dsp:nvSpPr>
      <dsp:spPr>
        <a:xfrm>
          <a:off x="667544" y="411527"/>
          <a:ext cx="399250" cy="3480149"/>
        </a:xfrm>
        <a:custGeom>
          <a:avLst/>
          <a:gdLst/>
          <a:ahLst/>
          <a:cxnLst/>
          <a:rect l="0" t="0" r="0" b="0"/>
          <a:pathLst>
            <a:path>
              <a:moveTo>
                <a:pt x="0" y="0"/>
              </a:moveTo>
              <a:lnTo>
                <a:pt x="0" y="3480149"/>
              </a:lnTo>
              <a:lnTo>
                <a:pt x="399250" y="3480149"/>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8BD6DC-48E4-4DB1-8565-E8D36A7EE3B2}">
      <dsp:nvSpPr>
        <dsp:cNvPr id="0" name=""/>
        <dsp:cNvSpPr/>
      </dsp:nvSpPr>
      <dsp:spPr>
        <a:xfrm>
          <a:off x="1066794" y="3581398"/>
          <a:ext cx="3211810" cy="620556"/>
        </a:xfrm>
        <a:prstGeom prst="roundRect">
          <a:avLst>
            <a:gd name="adj" fmla="val 10000"/>
          </a:avLst>
        </a:prstGeom>
        <a:solidFill>
          <a:schemeClr val="lt1">
            <a:alpha val="90000"/>
            <a:hueOff val="0"/>
            <a:satOff val="0"/>
            <a:lumOff val="0"/>
            <a:alphaOff val="0"/>
          </a:schemeClr>
        </a:solidFill>
        <a:ln w="6350" cap="flat" cmpd="sng" algn="ctr">
          <a:solidFill>
            <a:schemeClr val="accent1">
              <a:alpha val="90000"/>
              <a:hueOff val="0"/>
              <a:satOff val="0"/>
              <a:lumOff val="0"/>
              <a:alphaOff val="-3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ru-RU" sz="1000" b="1" i="0" kern="1200" dirty="0">
              <a:latin typeface="Arial" pitchFamily="34" charset="0"/>
              <a:cs typeface="Arial" pitchFamily="34" charset="0"/>
            </a:rPr>
            <a:t>Цена</a:t>
          </a:r>
          <a:r>
            <a:rPr lang="ru-RU" sz="1000" b="0" i="0" kern="1200" dirty="0">
              <a:latin typeface="Arial" pitchFamily="34" charset="0"/>
              <a:cs typeface="Arial" pitchFamily="34" charset="0"/>
            </a:rPr>
            <a:t> каждого </a:t>
          </a:r>
          <a:r>
            <a:rPr lang="ru-RU" sz="1000" b="1" i="0" kern="1200" dirty="0">
              <a:latin typeface="Arial" pitchFamily="34" charset="0"/>
              <a:cs typeface="Arial" pitchFamily="34" charset="0"/>
            </a:rPr>
            <a:t>конструктивного решения </a:t>
          </a:r>
          <a:r>
            <a:rPr lang="ru-RU" sz="1000" b="0" i="0" kern="1200" dirty="0">
              <a:latin typeface="Arial" pitchFamily="34" charset="0"/>
              <a:cs typeface="Arial" pitchFamily="34" charset="0"/>
            </a:rPr>
            <a:t>(элемента) и (или) комплекса (вида) работ </a:t>
          </a:r>
          <a:r>
            <a:rPr lang="ru-RU" sz="1000" b="1" i="0" kern="1200" dirty="0">
              <a:latin typeface="Arial" pitchFamily="34" charset="0"/>
              <a:cs typeface="Arial" pitchFamily="34" charset="0"/>
            </a:rPr>
            <a:t>на единицу измерения</a:t>
          </a:r>
          <a:endParaRPr lang="ru-RU" sz="1000" b="0" i="0" kern="1200" dirty="0">
            <a:latin typeface="Arial" pitchFamily="34" charset="0"/>
            <a:cs typeface="Arial" pitchFamily="34" charset="0"/>
          </a:endParaRPr>
        </a:p>
      </dsp:txBody>
      <dsp:txXfrm>
        <a:off x="1084969" y="3599573"/>
        <a:ext cx="3175460" cy="584206"/>
      </dsp:txXfrm>
    </dsp:sp>
    <dsp:sp modelId="{9673679C-D5AB-49F7-95C0-E4E277CC4779}">
      <dsp:nvSpPr>
        <dsp:cNvPr id="0" name=""/>
        <dsp:cNvSpPr/>
      </dsp:nvSpPr>
      <dsp:spPr>
        <a:xfrm>
          <a:off x="667544" y="411527"/>
          <a:ext cx="361131" cy="4180719"/>
        </a:xfrm>
        <a:custGeom>
          <a:avLst/>
          <a:gdLst/>
          <a:ahLst/>
          <a:cxnLst/>
          <a:rect l="0" t="0" r="0" b="0"/>
          <a:pathLst>
            <a:path>
              <a:moveTo>
                <a:pt x="0" y="0"/>
              </a:moveTo>
              <a:lnTo>
                <a:pt x="0" y="4180719"/>
              </a:lnTo>
              <a:lnTo>
                <a:pt x="361131" y="4180719"/>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767B77-C3E8-487C-8FCB-474BE62FC4AC}">
      <dsp:nvSpPr>
        <dsp:cNvPr id="0" name=""/>
        <dsp:cNvSpPr/>
      </dsp:nvSpPr>
      <dsp:spPr>
        <a:xfrm>
          <a:off x="1028675" y="4386018"/>
          <a:ext cx="3211810" cy="412455"/>
        </a:xfrm>
        <a:prstGeom prst="roundRect">
          <a:avLst>
            <a:gd name="adj" fmla="val 10000"/>
          </a:avLst>
        </a:prstGeom>
        <a:solidFill>
          <a:schemeClr val="lt1">
            <a:alpha val="90000"/>
            <a:hueOff val="0"/>
            <a:satOff val="0"/>
            <a:lumOff val="0"/>
            <a:alphaOff val="0"/>
          </a:schemeClr>
        </a:solidFill>
        <a:ln w="6350" cap="flat" cmpd="sng" algn="ctr">
          <a:solidFill>
            <a:schemeClr val="accent1">
              <a:alpha val="90000"/>
              <a:hueOff val="0"/>
              <a:satOff val="0"/>
              <a:lumOff val="0"/>
              <a:alphaOff val="-4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ru-RU" sz="1000" b="1" i="0" kern="1200" dirty="0">
              <a:latin typeface="Arial" pitchFamily="34" charset="0"/>
              <a:cs typeface="Arial" pitchFamily="34" charset="0"/>
            </a:rPr>
            <a:t>Цена</a:t>
          </a:r>
          <a:r>
            <a:rPr lang="ru-RU" sz="1000" b="0" i="0" kern="1200" dirty="0">
              <a:latin typeface="Arial" pitchFamily="34" charset="0"/>
              <a:cs typeface="Arial" pitchFamily="34" charset="0"/>
            </a:rPr>
            <a:t> конструктивных решений (элементов), комплексов (видов) работ </a:t>
          </a:r>
          <a:r>
            <a:rPr lang="ru-RU" sz="1000" b="1" i="0" kern="1200" dirty="0">
              <a:latin typeface="Arial" pitchFamily="34" charset="0"/>
              <a:cs typeface="Arial" pitchFamily="34" charset="0"/>
            </a:rPr>
            <a:t>с учетом объемов работ</a:t>
          </a:r>
          <a:endParaRPr lang="ru-RU" sz="1000" b="1" kern="1200" dirty="0">
            <a:latin typeface="Arial" pitchFamily="34" charset="0"/>
            <a:cs typeface="Arial" pitchFamily="34" charset="0"/>
          </a:endParaRPr>
        </a:p>
      </dsp:txBody>
      <dsp:txXfrm>
        <a:off x="1040755" y="4398098"/>
        <a:ext cx="3187650" cy="38829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ACFF5-7ECA-4ABE-903D-0571243E0DF9}">
      <dsp:nvSpPr>
        <dsp:cNvPr id="0" name=""/>
        <dsp:cNvSpPr/>
      </dsp:nvSpPr>
      <dsp:spPr>
        <a:xfrm>
          <a:off x="1060" y="1385027"/>
          <a:ext cx="2316303" cy="1910465"/>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14300" lvl="1" indent="-114300" algn="l" defTabSz="577850">
            <a:lnSpc>
              <a:spcPct val="90000"/>
            </a:lnSpc>
            <a:spcBef>
              <a:spcPct val="0"/>
            </a:spcBef>
            <a:spcAft>
              <a:spcPct val="15000"/>
            </a:spcAft>
            <a:buChar char="•"/>
          </a:pPr>
          <a:r>
            <a:rPr lang="ru-RU" sz="1300" kern="1200" dirty="0"/>
            <a:t> </a:t>
          </a:r>
          <a:r>
            <a:rPr lang="ru-RU" sz="1600" kern="1200" dirty="0"/>
            <a:t>Утвердил форму выписки </a:t>
          </a:r>
        </a:p>
        <a:p>
          <a:pPr marL="171450" lvl="1" indent="-171450" algn="l" defTabSz="711200">
            <a:lnSpc>
              <a:spcPct val="90000"/>
            </a:lnSpc>
            <a:spcBef>
              <a:spcPct val="0"/>
            </a:spcBef>
            <a:spcAft>
              <a:spcPct val="15000"/>
            </a:spcAft>
            <a:buChar char="•"/>
          </a:pPr>
          <a:r>
            <a:rPr lang="ru-RU" sz="1600" kern="1200" dirty="0"/>
            <a:t>Приказ от 04.03.2019 N 86 </a:t>
          </a:r>
        </a:p>
      </dsp:txBody>
      <dsp:txXfrm>
        <a:off x="45025" y="1428992"/>
        <a:ext cx="2228373" cy="1413150"/>
      </dsp:txXfrm>
    </dsp:sp>
    <dsp:sp modelId="{D4780B95-B6D8-4D86-A2EA-3FF4FDF4E334}">
      <dsp:nvSpPr>
        <dsp:cNvPr id="0" name=""/>
        <dsp:cNvSpPr/>
      </dsp:nvSpPr>
      <dsp:spPr>
        <a:xfrm>
          <a:off x="1312683" y="1875671"/>
          <a:ext cx="2501814" cy="2501814"/>
        </a:xfrm>
        <a:prstGeom prst="leftCircularArrow">
          <a:avLst>
            <a:gd name="adj1" fmla="val 2945"/>
            <a:gd name="adj2" fmla="val 360696"/>
            <a:gd name="adj3" fmla="val 2136207"/>
            <a:gd name="adj4" fmla="val 9024489"/>
            <a:gd name="adj5" fmla="val 3436"/>
          </a:avLst>
        </a:prstGeom>
        <a:solidFill>
          <a:schemeClr val="accent2">
            <a:shade val="90000"/>
            <a:hueOff val="0"/>
            <a:satOff val="0"/>
            <a:lumOff val="0"/>
            <a:alphaOff val="0"/>
          </a:schemeClr>
        </a:solidFill>
        <a:ln>
          <a:solidFill>
            <a:schemeClr val="accent1"/>
          </a:solidFill>
        </a:ln>
        <a:effectLst/>
      </dsp:spPr>
      <dsp:style>
        <a:lnRef idx="0">
          <a:scrgbClr r="0" g="0" b="0"/>
        </a:lnRef>
        <a:fillRef idx="1">
          <a:scrgbClr r="0" g="0" b="0"/>
        </a:fillRef>
        <a:effectRef idx="0">
          <a:scrgbClr r="0" g="0" b="0"/>
        </a:effectRef>
        <a:fontRef idx="minor">
          <a:schemeClr val="lt1"/>
        </a:fontRef>
      </dsp:style>
    </dsp:sp>
    <dsp:sp modelId="{195129C8-C627-493F-A8C2-9285A4E90B3D}">
      <dsp:nvSpPr>
        <dsp:cNvPr id="0" name=""/>
        <dsp:cNvSpPr/>
      </dsp:nvSpPr>
      <dsp:spPr>
        <a:xfrm>
          <a:off x="515794" y="2886107"/>
          <a:ext cx="2058936" cy="818771"/>
        </a:xfrm>
        <a:prstGeom prst="roundRect">
          <a:avLst>
            <a:gd name="adj" fmla="val 10000"/>
          </a:avLst>
        </a:prstGeom>
        <a:solidFill>
          <a:schemeClr val="accent1">
            <a:lumMod val="60000"/>
            <a:lumOff val="4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2200" kern="1200" dirty="0"/>
            <a:t>Ростехнадзор </a:t>
          </a:r>
        </a:p>
        <a:p>
          <a:pPr lvl="0" algn="ctr">
            <a:spcBef>
              <a:spcPct val="0"/>
            </a:spcBef>
            <a:buNone/>
          </a:pPr>
          <a:endParaRPr lang="ru-RU" sz="2200" kern="1200" dirty="0"/>
        </a:p>
      </dsp:txBody>
      <dsp:txXfrm>
        <a:off x="539775" y="2910088"/>
        <a:ext cx="2010974" cy="770809"/>
      </dsp:txXfrm>
    </dsp:sp>
    <dsp:sp modelId="{5B985F79-D512-4167-A432-89016102909B}">
      <dsp:nvSpPr>
        <dsp:cNvPr id="0" name=""/>
        <dsp:cNvSpPr/>
      </dsp:nvSpPr>
      <dsp:spPr>
        <a:xfrm>
          <a:off x="2925632" y="1385027"/>
          <a:ext cx="2316303" cy="1910465"/>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ru-RU" sz="1400" kern="1200" dirty="0"/>
            <a:t>Обязана выдать выписку по запросу </a:t>
          </a:r>
        </a:p>
        <a:p>
          <a:pPr marL="114300" lvl="1" indent="-114300" algn="l" defTabSz="622300">
            <a:lnSpc>
              <a:spcPct val="90000"/>
            </a:lnSpc>
            <a:spcBef>
              <a:spcPct val="0"/>
            </a:spcBef>
            <a:spcAft>
              <a:spcPct val="15000"/>
            </a:spcAft>
            <a:buChar char="•"/>
          </a:pPr>
          <a:r>
            <a:rPr lang="ru-RU" sz="1400" kern="1200" dirty="0"/>
            <a:t>Срок выдачи выписки 3 рабочих дня с даты получения запроса </a:t>
          </a:r>
        </a:p>
        <a:p>
          <a:pPr marL="114300" lvl="1" indent="-114300" algn="l" defTabSz="622300">
            <a:lnSpc>
              <a:spcPct val="90000"/>
            </a:lnSpc>
            <a:spcBef>
              <a:spcPct val="0"/>
            </a:spcBef>
            <a:spcAft>
              <a:spcPct val="15000"/>
            </a:spcAft>
            <a:buChar char="•"/>
          </a:pPr>
          <a:r>
            <a:rPr lang="ru-RU" sz="1400" kern="1200" dirty="0"/>
            <a:t>Ст. 55.17 </a:t>
          </a:r>
          <a:r>
            <a:rPr lang="ru-RU" sz="1400" kern="1200" dirty="0" err="1"/>
            <a:t>ГрК</a:t>
          </a:r>
          <a:r>
            <a:rPr lang="ru-RU" sz="1400" kern="1200" dirty="0"/>
            <a:t> РФ</a:t>
          </a:r>
        </a:p>
      </dsp:txBody>
      <dsp:txXfrm>
        <a:off x="2969597" y="1838377"/>
        <a:ext cx="2228373" cy="1413150"/>
      </dsp:txXfrm>
    </dsp:sp>
    <dsp:sp modelId="{DD28272A-E665-4E65-B3D4-B5092A145B82}">
      <dsp:nvSpPr>
        <dsp:cNvPr id="0" name=""/>
        <dsp:cNvSpPr/>
      </dsp:nvSpPr>
      <dsp:spPr>
        <a:xfrm>
          <a:off x="4217953" y="228125"/>
          <a:ext cx="2797786" cy="2797786"/>
        </a:xfrm>
        <a:prstGeom prst="circularArrow">
          <a:avLst>
            <a:gd name="adj1" fmla="val 2634"/>
            <a:gd name="adj2" fmla="val 320198"/>
            <a:gd name="adj3" fmla="val 19504291"/>
            <a:gd name="adj4" fmla="val 12575511"/>
            <a:gd name="adj5" fmla="val 3073"/>
          </a:avLst>
        </a:prstGeom>
        <a:solidFill>
          <a:schemeClr val="accent2">
            <a:shade val="90000"/>
            <a:hueOff val="-574681"/>
            <a:satOff val="409"/>
            <a:lumOff val="32114"/>
            <a:alphaOff val="0"/>
          </a:schemeClr>
        </a:solidFill>
        <a:ln>
          <a:solidFill>
            <a:schemeClr val="accent1"/>
          </a:solidFill>
        </a:ln>
        <a:effectLst/>
      </dsp:spPr>
      <dsp:style>
        <a:lnRef idx="0">
          <a:scrgbClr r="0" g="0" b="0"/>
        </a:lnRef>
        <a:fillRef idx="1">
          <a:scrgbClr r="0" g="0" b="0"/>
        </a:fillRef>
        <a:effectRef idx="0">
          <a:scrgbClr r="0" g="0" b="0"/>
        </a:effectRef>
        <a:fontRef idx="minor">
          <a:schemeClr val="lt1"/>
        </a:fontRef>
      </dsp:style>
    </dsp:sp>
    <dsp:sp modelId="{6585BAF6-84C0-4D2F-86E2-9FD7D157B9CB}">
      <dsp:nvSpPr>
        <dsp:cNvPr id="0" name=""/>
        <dsp:cNvSpPr/>
      </dsp:nvSpPr>
      <dsp:spPr>
        <a:xfrm>
          <a:off x="3440366" y="975641"/>
          <a:ext cx="2058936" cy="818771"/>
        </a:xfrm>
        <a:prstGeom prst="roundRect">
          <a:avLst>
            <a:gd name="adj" fmla="val 10000"/>
          </a:avLst>
        </a:prstGeom>
        <a:solidFill>
          <a:schemeClr val="accent1">
            <a:lumMod val="60000"/>
            <a:lumOff val="4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2200" kern="1200" dirty="0"/>
            <a:t>СРО </a:t>
          </a:r>
        </a:p>
      </dsp:txBody>
      <dsp:txXfrm>
        <a:off x="3464347" y="999622"/>
        <a:ext cx="2010974" cy="770809"/>
      </dsp:txXfrm>
    </dsp:sp>
    <dsp:sp modelId="{47CD0312-3F66-48C9-95BB-771A76120313}">
      <dsp:nvSpPr>
        <dsp:cNvPr id="0" name=""/>
        <dsp:cNvSpPr/>
      </dsp:nvSpPr>
      <dsp:spPr>
        <a:xfrm>
          <a:off x="5850205" y="1385027"/>
          <a:ext cx="2316303" cy="1910465"/>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ru-RU" sz="1400" kern="1200" dirty="0"/>
            <a:t> Устанавливает Требования к участникам</a:t>
          </a:r>
        </a:p>
        <a:p>
          <a:pPr marL="114300" lvl="1" indent="-114300" algn="l" defTabSz="622300">
            <a:lnSpc>
              <a:spcPct val="90000"/>
            </a:lnSpc>
            <a:spcBef>
              <a:spcPct val="0"/>
            </a:spcBef>
            <a:spcAft>
              <a:spcPct val="15000"/>
            </a:spcAft>
            <a:buChar char="•"/>
          </a:pPr>
          <a:r>
            <a:rPr lang="ru-RU" sz="1400" kern="1200" dirty="0"/>
            <a:t> Проверяет соответствие требованиям Выписка действительна  в течение 1 месяца с даты выдачи </a:t>
          </a:r>
        </a:p>
      </dsp:txBody>
      <dsp:txXfrm>
        <a:off x="5894170" y="1428992"/>
        <a:ext cx="2228373" cy="1413150"/>
      </dsp:txXfrm>
    </dsp:sp>
    <dsp:sp modelId="{3D01DD98-F69B-4BC6-8F1A-36078A8571E9}">
      <dsp:nvSpPr>
        <dsp:cNvPr id="0" name=""/>
        <dsp:cNvSpPr/>
      </dsp:nvSpPr>
      <dsp:spPr>
        <a:xfrm>
          <a:off x="6364939" y="2886107"/>
          <a:ext cx="2058936" cy="818771"/>
        </a:xfrm>
        <a:prstGeom prst="roundRect">
          <a:avLst>
            <a:gd name="adj" fmla="val 10000"/>
          </a:avLst>
        </a:prstGeom>
        <a:solidFill>
          <a:schemeClr val="accent1">
            <a:lumMod val="60000"/>
            <a:lumOff val="4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ru-RU" sz="2200" kern="1200" dirty="0"/>
            <a:t>Заказчик </a:t>
          </a:r>
        </a:p>
      </dsp:txBody>
      <dsp:txXfrm>
        <a:off x="6388920" y="2910088"/>
        <a:ext cx="2010974" cy="7708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4B803-C1D2-4616-A10F-4D1451F4F738}">
      <dsp:nvSpPr>
        <dsp:cNvPr id="0" name=""/>
        <dsp:cNvSpPr/>
      </dsp:nvSpPr>
      <dsp:spPr>
        <a:xfrm>
          <a:off x="1457" y="693070"/>
          <a:ext cx="1528955" cy="764477"/>
        </a:xfrm>
        <a:prstGeom prst="roundRect">
          <a:avLst>
            <a:gd name="adj" fmla="val 1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u-RU" sz="1400" b="1" kern="1200" dirty="0"/>
            <a:t>Способ обеспечения заявки </a:t>
          </a:r>
        </a:p>
      </dsp:txBody>
      <dsp:txXfrm>
        <a:off x="23848" y="715461"/>
        <a:ext cx="1484173" cy="719695"/>
      </dsp:txXfrm>
    </dsp:sp>
    <dsp:sp modelId="{C893FB97-DD6A-4E3D-ADF9-E2B8CA5A6633}">
      <dsp:nvSpPr>
        <dsp:cNvPr id="0" name=""/>
        <dsp:cNvSpPr/>
      </dsp:nvSpPr>
      <dsp:spPr>
        <a:xfrm rot="19457599">
          <a:off x="1459621" y="823529"/>
          <a:ext cx="753165" cy="63984"/>
        </a:xfrm>
        <a:custGeom>
          <a:avLst/>
          <a:gdLst/>
          <a:ahLst/>
          <a:cxnLst/>
          <a:rect l="0" t="0" r="0" b="0"/>
          <a:pathLst>
            <a:path>
              <a:moveTo>
                <a:pt x="0" y="31992"/>
              </a:moveTo>
              <a:lnTo>
                <a:pt x="753165" y="31992"/>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RU" sz="1400" b="1" kern="1200"/>
        </a:p>
      </dsp:txBody>
      <dsp:txXfrm>
        <a:off x="1817374" y="836692"/>
        <a:ext cx="37658" cy="37658"/>
      </dsp:txXfrm>
    </dsp:sp>
    <dsp:sp modelId="{E3E7BB6D-971E-4E1A-93AD-05614EB128EE}">
      <dsp:nvSpPr>
        <dsp:cNvPr id="0" name=""/>
        <dsp:cNvSpPr/>
      </dsp:nvSpPr>
      <dsp:spPr>
        <a:xfrm>
          <a:off x="2141995" y="253495"/>
          <a:ext cx="1528955" cy="764477"/>
        </a:xfrm>
        <a:prstGeom prst="roundRect">
          <a:avLst>
            <a:gd name="adj" fmla="val 1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u-RU" sz="1400" b="1" kern="1200" dirty="0"/>
            <a:t>Денежные средства </a:t>
          </a:r>
        </a:p>
      </dsp:txBody>
      <dsp:txXfrm>
        <a:off x="2164386" y="275886"/>
        <a:ext cx="1484173" cy="719695"/>
      </dsp:txXfrm>
    </dsp:sp>
    <dsp:sp modelId="{B9631A53-14A6-4450-AD70-64818D115C0A}">
      <dsp:nvSpPr>
        <dsp:cNvPr id="0" name=""/>
        <dsp:cNvSpPr/>
      </dsp:nvSpPr>
      <dsp:spPr>
        <a:xfrm rot="2142401">
          <a:off x="1459621" y="1263104"/>
          <a:ext cx="753165" cy="63984"/>
        </a:xfrm>
        <a:custGeom>
          <a:avLst/>
          <a:gdLst/>
          <a:ahLst/>
          <a:cxnLst/>
          <a:rect l="0" t="0" r="0" b="0"/>
          <a:pathLst>
            <a:path>
              <a:moveTo>
                <a:pt x="0" y="31992"/>
              </a:moveTo>
              <a:lnTo>
                <a:pt x="753165" y="31992"/>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RU" sz="1400" b="1" kern="1200"/>
        </a:p>
      </dsp:txBody>
      <dsp:txXfrm>
        <a:off x="1817374" y="1276267"/>
        <a:ext cx="37658" cy="37658"/>
      </dsp:txXfrm>
    </dsp:sp>
    <dsp:sp modelId="{1E299B51-54DC-4131-A7FF-627B25D47184}">
      <dsp:nvSpPr>
        <dsp:cNvPr id="0" name=""/>
        <dsp:cNvSpPr/>
      </dsp:nvSpPr>
      <dsp:spPr>
        <a:xfrm>
          <a:off x="2141995" y="1132645"/>
          <a:ext cx="1528955" cy="764477"/>
        </a:xfrm>
        <a:prstGeom prst="roundRect">
          <a:avLst>
            <a:gd name="adj" fmla="val 1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u-RU" sz="1400" b="1" kern="1200" dirty="0"/>
            <a:t>Независимая гарантия </a:t>
          </a:r>
        </a:p>
      </dsp:txBody>
      <dsp:txXfrm>
        <a:off x="2164386" y="1155036"/>
        <a:ext cx="1484173" cy="71969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D2C42C-3C5C-4EBB-9B2A-2E1185A816B0}">
      <dsp:nvSpPr>
        <dsp:cNvPr id="0" name=""/>
        <dsp:cNvSpPr/>
      </dsp:nvSpPr>
      <dsp:spPr>
        <a:xfrm>
          <a:off x="1197007" y="0"/>
          <a:ext cx="6290216" cy="6290216"/>
        </a:xfrm>
        <a:prstGeom prst="diamond">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0F815D-453E-4F67-88D7-6F265619A38C}">
      <dsp:nvSpPr>
        <dsp:cNvPr id="0" name=""/>
        <dsp:cNvSpPr/>
      </dsp:nvSpPr>
      <dsp:spPr>
        <a:xfrm>
          <a:off x="993735" y="556970"/>
          <a:ext cx="3173242" cy="2453184"/>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kern="1200" dirty="0"/>
            <a:t>является членом СРО</a:t>
          </a:r>
        </a:p>
      </dsp:txBody>
      <dsp:txXfrm>
        <a:off x="1113490" y="676725"/>
        <a:ext cx="2933732" cy="2213674"/>
      </dsp:txXfrm>
    </dsp:sp>
    <dsp:sp modelId="{FE9024BD-F38C-499D-A085-734E340E11AC}">
      <dsp:nvSpPr>
        <dsp:cNvPr id="0" name=""/>
        <dsp:cNvSpPr/>
      </dsp:nvSpPr>
      <dsp:spPr>
        <a:xfrm>
          <a:off x="4224709" y="556970"/>
          <a:ext cx="3993833" cy="2453184"/>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u-RU" sz="1400" kern="1200" dirty="0"/>
            <a:t>право выполнять инженерные изыскания/ осуществлять подготовку проектной документации/ строительство/ реконструкцию/ капитальный ремонт объектов капитального строительства по договору подряда с использованием конкурентных способов заключения договоров</a:t>
          </a:r>
        </a:p>
      </dsp:txBody>
      <dsp:txXfrm>
        <a:off x="4344464" y="676725"/>
        <a:ext cx="3754323" cy="2213674"/>
      </dsp:txXfrm>
    </dsp:sp>
    <dsp:sp modelId="{7419ADE2-17B2-4384-89C9-B1683FAF27E3}">
      <dsp:nvSpPr>
        <dsp:cNvPr id="0" name=""/>
        <dsp:cNvSpPr/>
      </dsp:nvSpPr>
      <dsp:spPr>
        <a:xfrm>
          <a:off x="1065748" y="3221258"/>
          <a:ext cx="3046732" cy="2453184"/>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u-RU" sz="1400" kern="1200" dirty="0"/>
            <a:t>уровень ответственности члена СРО по обязательствам по договору подряда , в соответствии с которым указанным членом внесен взнос в компенсационный фонд возмещения вреда</a:t>
          </a:r>
        </a:p>
      </dsp:txBody>
      <dsp:txXfrm>
        <a:off x="1185503" y="3341013"/>
        <a:ext cx="2807222" cy="2213674"/>
      </dsp:txXfrm>
    </dsp:sp>
    <dsp:sp modelId="{2E939395-52BF-46F8-A681-2E9C5D8A311F}">
      <dsp:nvSpPr>
        <dsp:cNvPr id="0" name=""/>
        <dsp:cNvSpPr/>
      </dsp:nvSpPr>
      <dsp:spPr>
        <a:xfrm>
          <a:off x="4218134" y="3221258"/>
          <a:ext cx="3798755" cy="2453184"/>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u-RU" sz="1400" kern="1200" dirty="0"/>
            <a:t> </a:t>
          </a:r>
        </a:p>
        <a:p>
          <a:pPr marL="0" lvl="0" indent="0" algn="ctr" defTabSz="622300">
            <a:lnSpc>
              <a:spcPct val="90000"/>
            </a:lnSpc>
            <a:spcBef>
              <a:spcPct val="0"/>
            </a:spcBef>
            <a:spcAft>
              <a:spcPct val="35000"/>
            </a:spcAft>
            <a:buNone/>
          </a:pPr>
          <a:r>
            <a:rPr lang="ru-RU" sz="1400" kern="1200" dirty="0"/>
            <a:t>уровень ответственности члена СРО по обязательствам по договорам подряда, заключаемым с использованием конкурентных способов, в соответствии с которым внесен взнос в компенсационный фонд </a:t>
          </a:r>
          <a:r>
            <a:rPr lang="ru-RU" sz="1400" b="1" kern="1200" dirty="0"/>
            <a:t>обеспечения договорных обязательств</a:t>
          </a:r>
        </a:p>
        <a:p>
          <a:pPr marL="0" lvl="0" indent="0" algn="ctr" defTabSz="622300">
            <a:lnSpc>
              <a:spcPct val="90000"/>
            </a:lnSpc>
            <a:spcBef>
              <a:spcPct val="0"/>
            </a:spcBef>
            <a:spcAft>
              <a:spcPct val="35000"/>
            </a:spcAft>
            <a:buNone/>
          </a:pPr>
          <a:endParaRPr lang="ru-RU" sz="1400" kern="1200" dirty="0"/>
        </a:p>
      </dsp:txBody>
      <dsp:txXfrm>
        <a:off x="4337889" y="3341013"/>
        <a:ext cx="3559245" cy="221367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B2FB11-9492-42E7-A562-41E5D085E431}">
      <dsp:nvSpPr>
        <dsp:cNvPr id="0" name=""/>
        <dsp:cNvSpPr/>
      </dsp:nvSpPr>
      <dsp:spPr>
        <a:xfrm>
          <a:off x="1162166" y="792600"/>
          <a:ext cx="10485125" cy="1982258"/>
        </a:xfrm>
        <a:prstGeom prst="rect">
          <a:avLst/>
        </a:prstGeom>
        <a:solidFill>
          <a:schemeClr val="l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marL="0" lvl="0" indent="0" algn="just" defTabSz="711200">
            <a:lnSpc>
              <a:spcPct val="90000"/>
            </a:lnSpc>
            <a:spcBef>
              <a:spcPct val="0"/>
            </a:spcBef>
            <a:spcAft>
              <a:spcPct val="35000"/>
            </a:spcAft>
            <a:buNone/>
          </a:pPr>
          <a:r>
            <a:rPr lang="ru-RU" sz="1600" kern="1200" dirty="0"/>
            <a:t>а) получено заключение по результатам проведенного в порядке, установленном Правительством РФ, технологического и ценового аудита обоснования инвестиций, осуществляемых в инвестиционный проект по созданию объекта капитального строительства, в отношении которого планируется заключение контракта</a:t>
          </a:r>
        </a:p>
        <a:p>
          <a:pPr marL="0" lvl="0" indent="0" algn="l" defTabSz="711200">
            <a:lnSpc>
              <a:spcPct val="90000"/>
            </a:lnSpc>
            <a:spcBef>
              <a:spcPct val="0"/>
            </a:spcBef>
            <a:spcAft>
              <a:spcPct val="35000"/>
            </a:spcAft>
            <a:buNone/>
          </a:pPr>
          <a:endParaRPr lang="ru-RU" sz="1200" kern="1200" dirty="0"/>
        </a:p>
      </dsp:txBody>
      <dsp:txXfrm>
        <a:off x="2839786" y="792600"/>
        <a:ext cx="8807505" cy="1982258"/>
      </dsp:txXfrm>
    </dsp:sp>
    <dsp:sp modelId="{2E195B6C-7966-4496-B76A-8FB310D167E4}">
      <dsp:nvSpPr>
        <dsp:cNvPr id="0" name=""/>
        <dsp:cNvSpPr/>
      </dsp:nvSpPr>
      <dsp:spPr>
        <a:xfrm>
          <a:off x="993305" y="2774952"/>
          <a:ext cx="10485125" cy="2697655"/>
        </a:xfrm>
        <a:prstGeom prst="rect">
          <a:avLst/>
        </a:prstGeom>
        <a:solidFill>
          <a:schemeClr val="l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ru-RU" sz="1400" kern="1200" dirty="0"/>
            <a:t> </a:t>
          </a:r>
        </a:p>
        <a:p>
          <a:pPr marL="0" lvl="0" indent="0" algn="just" defTabSz="622300">
            <a:lnSpc>
              <a:spcPct val="90000"/>
            </a:lnSpc>
            <a:spcBef>
              <a:spcPct val="0"/>
            </a:spcBef>
            <a:spcAft>
              <a:spcPct val="35000"/>
            </a:spcAft>
            <a:buNone/>
          </a:pPr>
          <a:r>
            <a:rPr lang="ru-RU" sz="1500" kern="1200" dirty="0"/>
            <a:t>б) решение о заключении контракта принято:</a:t>
          </a:r>
        </a:p>
        <a:p>
          <a:pPr marL="0" lvl="0" indent="0" algn="just" defTabSz="622300">
            <a:lnSpc>
              <a:spcPct val="90000"/>
            </a:lnSpc>
            <a:spcBef>
              <a:spcPct val="0"/>
            </a:spcBef>
            <a:spcAft>
              <a:spcPct val="35000"/>
            </a:spcAft>
            <a:buNone/>
          </a:pPr>
          <a:r>
            <a:rPr lang="ru-RU" sz="1500" kern="1200" dirty="0"/>
            <a:t>- Правительством РФ или главным распорядителем средств федерального бюджета/по согласованию с субъектом бюджетного планирования - в отношении объектов капитального строительства федеральной собственности, </a:t>
          </a:r>
        </a:p>
        <a:p>
          <a:pPr marL="0" lvl="0" indent="0" algn="just" defTabSz="622300">
            <a:lnSpc>
              <a:spcPct val="90000"/>
            </a:lnSpc>
            <a:spcBef>
              <a:spcPct val="0"/>
            </a:spcBef>
            <a:spcAft>
              <a:spcPct val="35000"/>
            </a:spcAft>
            <a:buNone/>
          </a:pPr>
          <a:r>
            <a:rPr lang="ru-RU" sz="1500" kern="1200" dirty="0"/>
            <a:t>- высшим должностным лицом субъекта РФ - в отношении объектов капитального строительства государственной собственности субъектов РФ </a:t>
          </a:r>
        </a:p>
        <a:p>
          <a:pPr marL="0" lvl="0" indent="0" algn="just" defTabSz="622300">
            <a:lnSpc>
              <a:spcPct val="90000"/>
            </a:lnSpc>
            <a:spcBef>
              <a:spcPct val="0"/>
            </a:spcBef>
            <a:spcAft>
              <a:spcPct val="35000"/>
            </a:spcAft>
            <a:buNone/>
          </a:pPr>
          <a:r>
            <a:rPr lang="ru-RU" sz="1500" kern="1200" dirty="0"/>
            <a:t>- главой муниципального образования - в отношении объектов капитального строительства муниципальной собственности</a:t>
          </a:r>
          <a:r>
            <a:rPr lang="ru-RU" sz="1400" kern="1200" dirty="0"/>
            <a:t>.</a:t>
          </a:r>
        </a:p>
        <a:p>
          <a:pPr marL="0" lvl="0" indent="0" algn="l" defTabSz="622300">
            <a:lnSpc>
              <a:spcPct val="90000"/>
            </a:lnSpc>
            <a:spcBef>
              <a:spcPct val="0"/>
            </a:spcBef>
            <a:spcAft>
              <a:spcPct val="35000"/>
            </a:spcAft>
            <a:buNone/>
          </a:pPr>
          <a:endParaRPr lang="ru-RU" sz="1200" kern="1200" dirty="0"/>
        </a:p>
      </dsp:txBody>
      <dsp:txXfrm>
        <a:off x="2670925" y="2774952"/>
        <a:ext cx="8807505" cy="2697655"/>
      </dsp:txXfrm>
    </dsp:sp>
    <dsp:sp modelId="{F07595B5-0FCF-4A1E-A316-A36D26F8ACCF}">
      <dsp:nvSpPr>
        <dsp:cNvPr id="0" name=""/>
        <dsp:cNvSpPr/>
      </dsp:nvSpPr>
      <dsp:spPr>
        <a:xfrm>
          <a:off x="0" y="851404"/>
          <a:ext cx="2553359" cy="2398681"/>
        </a:xfrm>
        <a:prstGeom prst="ellips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ru-RU" sz="1200" kern="1200" dirty="0"/>
        </a:p>
        <a:p>
          <a:pPr marL="0" lvl="0" indent="0" algn="ctr" defTabSz="533400">
            <a:lnSpc>
              <a:spcPct val="90000"/>
            </a:lnSpc>
            <a:spcBef>
              <a:spcPct val="0"/>
            </a:spcBef>
            <a:spcAft>
              <a:spcPct val="35000"/>
            </a:spcAft>
            <a:buNone/>
          </a:pPr>
          <a:r>
            <a:rPr lang="ru-RU" sz="1600" b="1" kern="1200" dirty="0"/>
            <a:t>Контракт заключается при наличии следующих оснований</a:t>
          </a:r>
        </a:p>
        <a:p>
          <a:pPr marL="0" lvl="0" indent="0" algn="ctr" defTabSz="533400">
            <a:lnSpc>
              <a:spcPct val="90000"/>
            </a:lnSpc>
            <a:spcBef>
              <a:spcPct val="0"/>
            </a:spcBef>
            <a:spcAft>
              <a:spcPct val="35000"/>
            </a:spcAft>
            <a:buNone/>
          </a:pPr>
          <a:endParaRPr lang="ru-RU" sz="1600" kern="1200" dirty="0"/>
        </a:p>
      </dsp:txBody>
      <dsp:txXfrm>
        <a:off x="373931" y="1202683"/>
        <a:ext cx="1805497" cy="169612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2E12D-C480-4056-8985-FECCFA68F1F2}">
      <dsp:nvSpPr>
        <dsp:cNvPr id="0" name=""/>
        <dsp:cNvSpPr/>
      </dsp:nvSpPr>
      <dsp:spPr>
        <a:xfrm>
          <a:off x="0" y="4218672"/>
          <a:ext cx="11521280" cy="1181381"/>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ru-RU" sz="1600" kern="1200" dirty="0"/>
            <a:t>Исходя из сметной стоимости этих работ, предусмотренной проектной документацией, они </a:t>
          </a:r>
          <a:r>
            <a:rPr lang="ru-RU" sz="1600" b="1" kern="1200" dirty="0"/>
            <a:t>должны составлять </a:t>
          </a:r>
          <a:r>
            <a:rPr lang="ru-RU" sz="1600" kern="1200" dirty="0"/>
            <a:t>в совокупном стоимостном выражении </a:t>
          </a:r>
        </a:p>
      </dsp:txBody>
      <dsp:txXfrm>
        <a:off x="0" y="4218672"/>
        <a:ext cx="11521280" cy="637945"/>
      </dsp:txXfrm>
    </dsp:sp>
    <dsp:sp modelId="{D6B83C5D-D4BB-4FF9-95EB-CE7DCA222AAF}">
      <dsp:nvSpPr>
        <dsp:cNvPr id="0" name=""/>
        <dsp:cNvSpPr/>
      </dsp:nvSpPr>
      <dsp:spPr>
        <a:xfrm>
          <a:off x="0" y="4832990"/>
          <a:ext cx="5760640" cy="543435"/>
        </a:xfrm>
        <a:prstGeom prst="rect">
          <a:avLst/>
        </a:prstGeom>
        <a:solidFill>
          <a:schemeClr val="lt1">
            <a:alpha val="90000"/>
            <a:tint val="40000"/>
            <a:hueOff val="0"/>
            <a:satOff val="0"/>
            <a:lumOff val="0"/>
            <a:alphaOff val="0"/>
          </a:schemeClr>
        </a:solidFill>
        <a:ln w="12700" cap="flat" cmpd="sng" algn="ctr">
          <a:solidFill>
            <a:schemeClr val="accent6">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ru-RU" sz="1400" kern="1200" dirty="0"/>
            <a:t>не менее 15 % цены контракта (до 1.07.2018 г.)</a:t>
          </a:r>
        </a:p>
      </dsp:txBody>
      <dsp:txXfrm>
        <a:off x="0" y="4832990"/>
        <a:ext cx="5760640" cy="543435"/>
      </dsp:txXfrm>
    </dsp:sp>
    <dsp:sp modelId="{5CF046C3-62A3-4748-8B20-5A83D767A93D}">
      <dsp:nvSpPr>
        <dsp:cNvPr id="0" name=""/>
        <dsp:cNvSpPr/>
      </dsp:nvSpPr>
      <dsp:spPr>
        <a:xfrm>
          <a:off x="5760640" y="4832990"/>
          <a:ext cx="5760640" cy="543435"/>
        </a:xfrm>
        <a:prstGeom prst="rect">
          <a:avLst/>
        </a:prstGeom>
        <a:solidFill>
          <a:schemeClr val="lt1">
            <a:alpha val="90000"/>
            <a:tint val="40000"/>
            <a:hueOff val="0"/>
            <a:satOff val="0"/>
            <a:lumOff val="0"/>
            <a:alphaOff val="0"/>
          </a:schemeClr>
        </a:solidFill>
        <a:ln w="12700" cap="flat" cmpd="sng" algn="ctr">
          <a:solidFill>
            <a:schemeClr val="accent6">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ru-RU" sz="1800" kern="1200" dirty="0"/>
        </a:p>
        <a:p>
          <a:pPr marL="0" marR="0" lvl="0" indent="0" algn="ctr" defTabSz="914400" eaLnBrk="1" fontAlgn="auto" latinLnBrk="0" hangingPunct="1">
            <a:lnSpc>
              <a:spcPct val="100000"/>
            </a:lnSpc>
            <a:spcBef>
              <a:spcPct val="0"/>
            </a:spcBef>
            <a:spcAft>
              <a:spcPts val="0"/>
            </a:spcAft>
            <a:buClrTx/>
            <a:buSzTx/>
            <a:buFontTx/>
            <a:buNone/>
            <a:tabLst/>
            <a:defRPr/>
          </a:pPr>
          <a:r>
            <a:rPr lang="ru-RU" sz="1400" kern="1200" dirty="0"/>
            <a:t>не менее 25 % цены контракта (с 1.07.2018 г.)</a:t>
          </a:r>
        </a:p>
        <a:p>
          <a:pPr lvl="0" algn="ctr" defTabSz="1555750">
            <a:lnSpc>
              <a:spcPct val="90000"/>
            </a:lnSpc>
            <a:spcBef>
              <a:spcPct val="0"/>
            </a:spcBef>
            <a:spcAft>
              <a:spcPct val="35000"/>
            </a:spcAft>
            <a:buNone/>
          </a:pPr>
          <a:endParaRPr lang="ru-RU" kern="1200" dirty="0"/>
        </a:p>
      </dsp:txBody>
      <dsp:txXfrm>
        <a:off x="5760640" y="4832990"/>
        <a:ext cx="5760640" cy="543435"/>
      </dsp:txXfrm>
    </dsp:sp>
    <dsp:sp modelId="{EFAE794D-8EAE-4C28-9B25-AFCD393F475F}">
      <dsp:nvSpPr>
        <dsp:cNvPr id="0" name=""/>
        <dsp:cNvSpPr/>
      </dsp:nvSpPr>
      <dsp:spPr>
        <a:xfrm rot="10800000">
          <a:off x="0" y="2419429"/>
          <a:ext cx="11521280" cy="1816964"/>
        </a:xfrm>
        <a:prstGeom prst="upArrowCallou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ru-RU" sz="1800" kern="1200" dirty="0"/>
            <a:t> </a:t>
          </a:r>
          <a:r>
            <a:rPr lang="ru-RU" sz="1600" kern="1200" dirty="0"/>
            <a:t>Заказчик включает в </a:t>
          </a:r>
          <a:r>
            <a:rPr lang="ru-RU" sz="1600" b="1" kern="1200" dirty="0"/>
            <a:t> контракт </a:t>
          </a:r>
          <a:endParaRPr lang="ru-RU" sz="1600" kern="1200" dirty="0"/>
        </a:p>
      </dsp:txBody>
      <dsp:txXfrm rot="-10800000">
        <a:off x="0" y="2419429"/>
        <a:ext cx="11521280" cy="637754"/>
      </dsp:txXfrm>
    </dsp:sp>
    <dsp:sp modelId="{237B177F-3FF2-42CC-8FC5-459FE4F724EC}">
      <dsp:nvSpPr>
        <dsp:cNvPr id="0" name=""/>
        <dsp:cNvSpPr/>
      </dsp:nvSpPr>
      <dsp:spPr>
        <a:xfrm>
          <a:off x="0" y="3057183"/>
          <a:ext cx="11521280" cy="543272"/>
        </a:xfrm>
        <a:prstGeom prst="rect">
          <a:avLst/>
        </a:prstGeom>
        <a:solidFill>
          <a:schemeClr val="lt1">
            <a:alpha val="90000"/>
            <a:tint val="40000"/>
            <a:hueOff val="0"/>
            <a:satOff val="0"/>
            <a:lumOff val="0"/>
            <a:alphaOff val="0"/>
          </a:schemeClr>
        </a:solidFill>
        <a:ln w="12700" cap="flat" cmpd="sng" algn="ctr">
          <a:solidFill>
            <a:schemeClr val="accent6">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ru-RU" sz="1500" b="1" kern="1200" dirty="0"/>
            <a:t>КОНКРЕТНЫЕ</a:t>
          </a:r>
          <a:r>
            <a:rPr lang="ru-RU" sz="1500" kern="1200" dirty="0"/>
            <a:t> виды и объемы работ из числа возможных видов и объемов работ, </a:t>
          </a:r>
          <a:r>
            <a:rPr lang="ru-RU" sz="1500" b="1" kern="1200" dirty="0"/>
            <a:t>определенные по предложению подрядчика</a:t>
          </a:r>
          <a:endParaRPr lang="ru-RU" sz="1500" kern="1200" dirty="0"/>
        </a:p>
      </dsp:txBody>
      <dsp:txXfrm>
        <a:off x="0" y="3057183"/>
        <a:ext cx="11521280" cy="543272"/>
      </dsp:txXfrm>
    </dsp:sp>
    <dsp:sp modelId="{3FB825B9-D4E8-4510-B73C-480FB57AE81B}">
      <dsp:nvSpPr>
        <dsp:cNvPr id="0" name=""/>
        <dsp:cNvSpPr/>
      </dsp:nvSpPr>
      <dsp:spPr>
        <a:xfrm rot="10800000">
          <a:off x="0" y="309"/>
          <a:ext cx="11521280" cy="2436603"/>
        </a:xfrm>
        <a:prstGeom prst="upArrowCallou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ru-RU" sz="1600" kern="1200" dirty="0"/>
            <a:t>З</a:t>
          </a:r>
          <a:r>
            <a:rPr lang="ru-RU" sz="1600" b="1" kern="1200" dirty="0"/>
            <a:t>аказчик включает  в документацию о закупке </a:t>
          </a:r>
          <a:endParaRPr lang="ru-RU" sz="1600" kern="1200" dirty="0"/>
        </a:p>
      </dsp:txBody>
      <dsp:txXfrm rot="-10800000">
        <a:off x="0" y="309"/>
        <a:ext cx="11521280" cy="855247"/>
      </dsp:txXfrm>
    </dsp:sp>
    <dsp:sp modelId="{07EB29B4-BCA6-45C2-A166-1D4DDED00422}">
      <dsp:nvSpPr>
        <dsp:cNvPr id="0" name=""/>
        <dsp:cNvSpPr/>
      </dsp:nvSpPr>
      <dsp:spPr>
        <a:xfrm>
          <a:off x="1406" y="678621"/>
          <a:ext cx="11518467" cy="1082269"/>
        </a:xfrm>
        <a:prstGeom prst="rect">
          <a:avLst/>
        </a:prstGeom>
        <a:solidFill>
          <a:schemeClr val="lt1">
            <a:alpha val="90000"/>
            <a:tint val="40000"/>
            <a:hueOff val="0"/>
            <a:satOff val="0"/>
            <a:lumOff val="0"/>
            <a:alphaOff val="0"/>
          </a:schemeClr>
        </a:solidFill>
        <a:ln w="12700" cap="flat" cmpd="sng" algn="ctr">
          <a:solidFill>
            <a:schemeClr val="accent6">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ru-RU" sz="1500" b="1" kern="1200" dirty="0"/>
            <a:t>ВОЗМОЖНЫЕ</a:t>
          </a:r>
          <a:r>
            <a:rPr lang="ru-RU" sz="1500" kern="1200" dirty="0"/>
            <a:t> </a:t>
          </a:r>
          <a:r>
            <a:rPr lang="ru-RU" sz="1500" b="1" kern="1200" dirty="0"/>
            <a:t>виды</a:t>
          </a:r>
          <a:r>
            <a:rPr lang="ru-RU" sz="1500" kern="1200" dirty="0"/>
            <a:t> и </a:t>
          </a:r>
          <a:r>
            <a:rPr lang="ru-RU" sz="1500" b="1" kern="1200" dirty="0"/>
            <a:t>объемы </a:t>
          </a:r>
          <a:r>
            <a:rPr lang="ru-RU" sz="1500" kern="1200" dirty="0"/>
            <a:t>работ по строительству, реконструкции объектов капитального строительства из числа видов работ, утвержденных постановлением, которые подрядчик обязан выполнить </a:t>
          </a:r>
          <a:r>
            <a:rPr lang="ru-RU" sz="1500" b="1" kern="1200" dirty="0"/>
            <a:t>самостоятельно без привлечения других </a:t>
          </a:r>
          <a:r>
            <a:rPr lang="ru-RU" sz="1500" kern="1200" dirty="0"/>
            <a:t>лиц к исполнению своих обязательств по контрактам</a:t>
          </a:r>
        </a:p>
      </dsp:txBody>
      <dsp:txXfrm>
        <a:off x="1406" y="678621"/>
        <a:ext cx="11518467" cy="108226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C21ED-BC24-4DEC-900A-746C74483B24}">
      <dsp:nvSpPr>
        <dsp:cNvPr id="0" name=""/>
        <dsp:cNvSpPr/>
      </dsp:nvSpPr>
      <dsp:spPr>
        <a:xfrm>
          <a:off x="1872198" y="10300"/>
          <a:ext cx="3328187" cy="2054006"/>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ru-RU" sz="1400" b="1" kern="1200" dirty="0"/>
        </a:p>
        <a:p>
          <a:pPr marL="0" lvl="0" indent="0" algn="ctr" defTabSz="622300">
            <a:lnSpc>
              <a:spcPct val="90000"/>
            </a:lnSpc>
            <a:spcBef>
              <a:spcPct val="0"/>
            </a:spcBef>
            <a:spcAft>
              <a:spcPct val="35000"/>
            </a:spcAft>
            <a:buNone/>
          </a:pPr>
          <a:r>
            <a:rPr lang="ru-RU" sz="1400" b="0" kern="1200" dirty="0"/>
            <a:t>Результат выполнения контракта </a:t>
          </a:r>
        </a:p>
        <a:p>
          <a:pPr marL="0" lvl="0" indent="0" algn="ctr" defTabSz="622300">
            <a:lnSpc>
              <a:spcPct val="90000"/>
            </a:lnSpc>
            <a:spcBef>
              <a:spcPct val="0"/>
            </a:spcBef>
            <a:spcAft>
              <a:spcPct val="35000"/>
            </a:spcAft>
            <a:buNone/>
          </a:pPr>
          <a:r>
            <a:rPr lang="ru-RU" sz="1400" b="1" kern="1200" dirty="0"/>
            <a:t>на выполнение строительство, реконструкция объекта капитального строительства</a:t>
          </a:r>
        </a:p>
        <a:p>
          <a:pPr marL="0" lvl="0" indent="0" algn="ctr" defTabSz="622300">
            <a:lnSpc>
              <a:spcPct val="90000"/>
            </a:lnSpc>
            <a:spcBef>
              <a:spcPct val="0"/>
            </a:spcBef>
            <a:spcAft>
              <a:spcPct val="35000"/>
            </a:spcAft>
            <a:buNone/>
          </a:pPr>
          <a:endParaRPr lang="ru-RU" sz="1400" kern="1200" dirty="0"/>
        </a:p>
      </dsp:txBody>
      <dsp:txXfrm>
        <a:off x="1932358" y="70460"/>
        <a:ext cx="3207867" cy="1933686"/>
      </dsp:txXfrm>
    </dsp:sp>
    <dsp:sp modelId="{39E44343-EAFC-4FD7-A542-1F0389E86C91}">
      <dsp:nvSpPr>
        <dsp:cNvPr id="0" name=""/>
        <dsp:cNvSpPr/>
      </dsp:nvSpPr>
      <dsp:spPr>
        <a:xfrm rot="3344086">
          <a:off x="4135802" y="2363444"/>
          <a:ext cx="923279" cy="462953"/>
        </a:xfrm>
        <a:prstGeom prst="leftRightArrow">
          <a:avLst>
            <a:gd name="adj1" fmla="val 60000"/>
            <a:gd name="adj2" fmla="val 50000"/>
          </a:avLst>
        </a:prstGeom>
        <a:solidFill>
          <a:schemeClr val="accent1">
            <a:lumMod val="60000"/>
            <a:lumOff val="40000"/>
          </a:schemeClr>
        </a:solidFill>
        <a:ln>
          <a:solidFill>
            <a:schemeClr val="accent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ru-RU" sz="1900" kern="1200"/>
        </a:p>
      </dsp:txBody>
      <dsp:txXfrm>
        <a:off x="4274688" y="2456035"/>
        <a:ext cx="645507" cy="277771"/>
      </dsp:txXfrm>
    </dsp:sp>
    <dsp:sp modelId="{3C71DD2C-E4EA-4F7B-AF23-7E66113CFC58}">
      <dsp:nvSpPr>
        <dsp:cNvPr id="0" name=""/>
        <dsp:cNvSpPr/>
      </dsp:nvSpPr>
      <dsp:spPr>
        <a:xfrm>
          <a:off x="3044755" y="3125534"/>
          <a:ext cx="5497192" cy="2449620"/>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a:spcBef>
              <a:spcPct val="0"/>
            </a:spcBef>
            <a:buNone/>
          </a:pPr>
          <a:r>
            <a:rPr lang="ru-RU" sz="1200" b="1" kern="1200" dirty="0"/>
            <a:t> </a:t>
          </a:r>
        </a:p>
        <a:p>
          <a:pPr lvl="0" algn="ctr">
            <a:spcBef>
              <a:spcPct val="0"/>
            </a:spcBef>
            <a:buNone/>
          </a:pPr>
          <a:r>
            <a:rPr lang="ru-RU" sz="1200" b="0" kern="1200" dirty="0"/>
            <a:t>заключение органа государственного строительного надзора о соответствии построенного и (или) реконструированного объекта капитального строительства требованиям технических регламентов и проектной документации, в т.ч. требованиям энергоэффективности, оснащенности объекта приборами учета, и заключение федерального государственного экологического надзора</a:t>
          </a:r>
        </a:p>
        <a:p>
          <a:pPr marL="0" marR="0" lvl="0" indent="0" algn="ctr" defTabSz="914400" eaLnBrk="1" fontAlgn="auto" latinLnBrk="0" hangingPunct="1">
            <a:lnSpc>
              <a:spcPct val="100000"/>
            </a:lnSpc>
            <a:spcBef>
              <a:spcPct val="0"/>
            </a:spcBef>
            <a:spcAft>
              <a:spcPts val="0"/>
            </a:spcAft>
            <a:buClrTx/>
            <a:buSzTx/>
            <a:buFontTx/>
            <a:buNone/>
            <a:tabLst/>
            <a:defRPr/>
          </a:pPr>
          <a:r>
            <a:rPr lang="ru-RU" sz="1200" b="0" kern="1200" dirty="0"/>
            <a:t>(в соответствии с </a:t>
          </a:r>
          <a:r>
            <a:rPr lang="ru-RU" sz="1200" b="0" kern="1200" dirty="0" err="1"/>
            <a:t>ГрК</a:t>
          </a:r>
          <a:r>
            <a:rPr lang="ru-RU" sz="1200" b="0" kern="1200" dirty="0"/>
            <a:t> РФ)</a:t>
          </a:r>
        </a:p>
        <a:p>
          <a:pPr lvl="0" algn="ctr" defTabSz="577850">
            <a:lnSpc>
              <a:spcPct val="90000"/>
            </a:lnSpc>
            <a:spcBef>
              <a:spcPct val="0"/>
            </a:spcBef>
            <a:spcAft>
              <a:spcPct val="35000"/>
            </a:spcAft>
            <a:buNone/>
          </a:pPr>
          <a:endParaRPr lang="ru-RU" sz="1200" b="1" kern="1200" dirty="0"/>
        </a:p>
      </dsp:txBody>
      <dsp:txXfrm>
        <a:off x="3116502" y="3197281"/>
        <a:ext cx="5353698" cy="2306126"/>
      </dsp:txXfrm>
    </dsp:sp>
    <dsp:sp modelId="{7CB8E7F5-7AFC-46E3-9051-9E0E4B8EDC26}">
      <dsp:nvSpPr>
        <dsp:cNvPr id="0" name=""/>
        <dsp:cNvSpPr/>
      </dsp:nvSpPr>
      <dsp:spPr>
        <a:xfrm rot="10810003">
          <a:off x="2281839" y="4109636"/>
          <a:ext cx="678148" cy="462953"/>
        </a:xfrm>
        <a:prstGeom prst="leftRightArrow">
          <a:avLst>
            <a:gd name="adj1" fmla="val 60000"/>
            <a:gd name="adj2" fmla="val 50000"/>
          </a:avLst>
        </a:prstGeom>
        <a:solidFill>
          <a:schemeClr val="accent1">
            <a:lumMod val="60000"/>
            <a:lumOff val="40000"/>
          </a:schemeClr>
        </a:solidFill>
        <a:ln>
          <a:solidFill>
            <a:schemeClr val="accent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ru-RU" sz="1900" kern="1200"/>
        </a:p>
      </dsp:txBody>
      <dsp:txXfrm rot="10800000">
        <a:off x="2420725" y="4202227"/>
        <a:ext cx="400376" cy="277771"/>
      </dsp:txXfrm>
    </dsp:sp>
    <dsp:sp modelId="{CB77F3A1-C05F-4755-AB8C-2DAFCE2F131B}">
      <dsp:nvSpPr>
        <dsp:cNvPr id="0" name=""/>
        <dsp:cNvSpPr/>
      </dsp:nvSpPr>
      <dsp:spPr>
        <a:xfrm>
          <a:off x="0" y="3341558"/>
          <a:ext cx="2197072" cy="1990251"/>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a:spcBef>
              <a:spcPct val="0"/>
            </a:spcBef>
            <a:buNone/>
          </a:pPr>
          <a:r>
            <a:rPr lang="ru-RU" sz="1400" b="1" kern="1200" dirty="0"/>
            <a:t>построенный и (или) реконструированный объект капитального строительства</a:t>
          </a:r>
        </a:p>
        <a:p>
          <a:pPr marL="0" lvl="0" indent="0" algn="ctr" defTabSz="577850">
            <a:lnSpc>
              <a:spcPct val="90000"/>
            </a:lnSpc>
            <a:spcBef>
              <a:spcPct val="0"/>
            </a:spcBef>
            <a:spcAft>
              <a:spcPct val="35000"/>
            </a:spcAft>
            <a:buNone/>
          </a:pPr>
          <a:endParaRPr lang="ru-RU" sz="1400" kern="1200" dirty="0"/>
        </a:p>
      </dsp:txBody>
      <dsp:txXfrm>
        <a:off x="58292" y="3399850"/>
        <a:ext cx="2080488" cy="1873667"/>
      </dsp:txXfrm>
    </dsp:sp>
    <dsp:sp modelId="{327BA280-56A2-474C-9240-BD0CB2C3D253}">
      <dsp:nvSpPr>
        <dsp:cNvPr id="0" name=""/>
        <dsp:cNvSpPr/>
      </dsp:nvSpPr>
      <dsp:spPr>
        <a:xfrm rot="18387537">
          <a:off x="1902352" y="2260339"/>
          <a:ext cx="1023564" cy="462953"/>
        </a:xfrm>
        <a:prstGeom prst="leftRightArrow">
          <a:avLst>
            <a:gd name="adj1" fmla="val 60000"/>
            <a:gd name="adj2" fmla="val 50000"/>
          </a:avLst>
        </a:prstGeom>
        <a:solidFill>
          <a:schemeClr val="accent1">
            <a:lumMod val="60000"/>
            <a:lumOff val="40000"/>
          </a:schemeClr>
        </a:solidFill>
        <a:ln>
          <a:solidFill>
            <a:schemeClr val="accent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ru-RU" sz="1900" kern="1200"/>
        </a:p>
      </dsp:txBody>
      <dsp:txXfrm>
        <a:off x="2041238" y="2352930"/>
        <a:ext cx="745792" cy="27777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C21ED-BC24-4DEC-900A-746C74483B24}">
      <dsp:nvSpPr>
        <dsp:cNvPr id="0" name=""/>
        <dsp:cNvSpPr/>
      </dsp:nvSpPr>
      <dsp:spPr>
        <a:xfrm>
          <a:off x="3049873" y="69472"/>
          <a:ext cx="2505207" cy="1973689"/>
        </a:xfrm>
        <a:prstGeom prst="roundRect">
          <a:avLst>
            <a:gd name="adj" fmla="val 10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u-RU" sz="1400" b="0" kern="1200" dirty="0"/>
            <a:t>Результат выполнения контракта</a:t>
          </a:r>
        </a:p>
        <a:p>
          <a:pPr marL="0" lvl="0" indent="0" algn="ctr" defTabSz="622300">
            <a:lnSpc>
              <a:spcPct val="90000"/>
            </a:lnSpc>
            <a:spcBef>
              <a:spcPct val="0"/>
            </a:spcBef>
            <a:spcAft>
              <a:spcPct val="35000"/>
            </a:spcAft>
            <a:buNone/>
          </a:pPr>
          <a:r>
            <a:rPr lang="ru-RU" sz="1400" b="0" kern="1200" dirty="0"/>
            <a:t> </a:t>
          </a:r>
          <a:r>
            <a:rPr lang="ru-RU" sz="1400" b="1" u="sng" kern="1200" dirty="0"/>
            <a:t>на выполнение проектных и (или) изыскательских работ</a:t>
          </a:r>
          <a:r>
            <a:rPr lang="ru-RU" sz="1400" u="sng" kern="1200" dirty="0"/>
            <a:t> </a:t>
          </a:r>
        </a:p>
      </dsp:txBody>
      <dsp:txXfrm>
        <a:off x="3107680" y="127279"/>
        <a:ext cx="2389593" cy="1858075"/>
      </dsp:txXfrm>
    </dsp:sp>
    <dsp:sp modelId="{39E44343-EAFC-4FD7-A542-1F0389E86C91}">
      <dsp:nvSpPr>
        <dsp:cNvPr id="0" name=""/>
        <dsp:cNvSpPr/>
      </dsp:nvSpPr>
      <dsp:spPr>
        <a:xfrm rot="3287036">
          <a:off x="4875847" y="2268765"/>
          <a:ext cx="595556" cy="298380"/>
        </a:xfrm>
        <a:prstGeom prst="leftRightArrow">
          <a:avLst>
            <a:gd name="adj1" fmla="val 60000"/>
            <a:gd name="adj2" fmla="val 5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ru-RU" sz="1200" kern="1200"/>
        </a:p>
      </dsp:txBody>
      <dsp:txXfrm>
        <a:off x="4965361" y="2328441"/>
        <a:ext cx="416528" cy="179028"/>
      </dsp:txXfrm>
    </dsp:sp>
    <dsp:sp modelId="{3C71DD2C-E4EA-4F7B-AF23-7E66113CFC58}">
      <dsp:nvSpPr>
        <dsp:cNvPr id="0" name=""/>
        <dsp:cNvSpPr/>
      </dsp:nvSpPr>
      <dsp:spPr>
        <a:xfrm>
          <a:off x="5215968" y="2728704"/>
          <a:ext cx="2283333" cy="2478503"/>
        </a:xfrm>
        <a:prstGeom prst="roundRect">
          <a:avLst>
            <a:gd name="adj" fmla="val 10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1200" b="0" kern="1200" dirty="0"/>
            <a:t>положительное заключение экспертизы проектной документации и (или) результатов инженерных изысканий ( в соответствии с </a:t>
          </a:r>
          <a:r>
            <a:rPr lang="ru-RU" sz="1200" b="0" kern="1200" dirty="0" err="1"/>
            <a:t>ГрК</a:t>
          </a:r>
          <a:r>
            <a:rPr lang="ru-RU" sz="1200" b="0" kern="1200" dirty="0"/>
            <a:t> РФ)</a:t>
          </a:r>
          <a:endParaRPr lang="ru-RU" sz="1200" b="1" kern="1200" dirty="0"/>
        </a:p>
      </dsp:txBody>
      <dsp:txXfrm>
        <a:off x="5282845" y="2795581"/>
        <a:ext cx="2149579" cy="2344749"/>
      </dsp:txXfrm>
    </dsp:sp>
    <dsp:sp modelId="{7CB8E7F5-7AFC-46E3-9051-9E0E4B8EDC26}">
      <dsp:nvSpPr>
        <dsp:cNvPr id="0" name=""/>
        <dsp:cNvSpPr/>
      </dsp:nvSpPr>
      <dsp:spPr>
        <a:xfrm rot="10808446">
          <a:off x="4000530" y="3741919"/>
          <a:ext cx="671291" cy="442138"/>
        </a:xfrm>
        <a:prstGeom prst="leftRightArrow">
          <a:avLst>
            <a:gd name="adj1" fmla="val 60000"/>
            <a:gd name="adj2" fmla="val 5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ru-RU" sz="1900" kern="1200"/>
        </a:p>
      </dsp:txBody>
      <dsp:txXfrm rot="10800000">
        <a:off x="4133171" y="3830347"/>
        <a:ext cx="406009" cy="265282"/>
      </dsp:txXfrm>
    </dsp:sp>
    <dsp:sp modelId="{CB77F3A1-C05F-4755-AB8C-2DAFCE2F131B}">
      <dsp:nvSpPr>
        <dsp:cNvPr id="0" name=""/>
        <dsp:cNvSpPr/>
      </dsp:nvSpPr>
      <dsp:spPr>
        <a:xfrm>
          <a:off x="1008108" y="2877788"/>
          <a:ext cx="2448275" cy="2160063"/>
        </a:xfrm>
        <a:prstGeom prst="roundRect">
          <a:avLst>
            <a:gd name="adj" fmla="val 10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1400" b="0" kern="1200" dirty="0"/>
            <a:t>проектная документация и (или) документ, содержащий результаты инженерных изысканий</a:t>
          </a:r>
        </a:p>
        <a:p>
          <a:pPr lvl="0" algn="ctr" defTabSz="577850">
            <a:lnSpc>
              <a:spcPct val="90000"/>
            </a:lnSpc>
            <a:spcBef>
              <a:spcPct val="0"/>
            </a:spcBef>
            <a:spcAft>
              <a:spcPct val="35000"/>
            </a:spcAft>
            <a:buNone/>
          </a:pPr>
          <a:endParaRPr lang="ru-RU" sz="1400" kern="1200" dirty="0"/>
        </a:p>
      </dsp:txBody>
      <dsp:txXfrm>
        <a:off x="1071374" y="2941054"/>
        <a:ext cx="2321743" cy="2033531"/>
      </dsp:txXfrm>
    </dsp:sp>
    <dsp:sp modelId="{327BA280-56A2-474C-9240-BD0CB2C3D253}">
      <dsp:nvSpPr>
        <dsp:cNvPr id="0" name=""/>
        <dsp:cNvSpPr/>
      </dsp:nvSpPr>
      <dsp:spPr>
        <a:xfrm rot="18330478">
          <a:off x="2984099" y="2384511"/>
          <a:ext cx="642157" cy="291588"/>
        </a:xfrm>
        <a:prstGeom prst="leftRightArrow">
          <a:avLst>
            <a:gd name="adj1" fmla="val 60000"/>
            <a:gd name="adj2" fmla="val 5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ru-RU" sz="1200" kern="1200"/>
        </a:p>
      </dsp:txBody>
      <dsp:txXfrm>
        <a:off x="3071575" y="2442829"/>
        <a:ext cx="467205" cy="1749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5AF28-7CFA-457B-BDC7-12CF8AAB48BA}">
      <dsp:nvSpPr>
        <dsp:cNvPr id="0" name=""/>
        <dsp:cNvSpPr/>
      </dsp:nvSpPr>
      <dsp:spPr>
        <a:xfrm>
          <a:off x="0" y="1452639"/>
          <a:ext cx="9459042" cy="1889760"/>
        </a:xfrm>
        <a:prstGeom prst="notchedRightArrow">
          <a:avLst/>
        </a:prstGeom>
        <a:solidFill>
          <a:schemeClr val="bg1">
            <a:lumMod val="50000"/>
          </a:schemeClr>
        </a:solidFill>
        <a:ln>
          <a:noFill/>
        </a:ln>
        <a:effectLst/>
      </dsp:spPr>
      <dsp:style>
        <a:lnRef idx="0">
          <a:scrgbClr r="0" g="0" b="0"/>
        </a:lnRef>
        <a:fillRef idx="1">
          <a:scrgbClr r="0" g="0" b="0"/>
        </a:fillRef>
        <a:effectRef idx="0">
          <a:scrgbClr r="0" g="0" b="0"/>
        </a:effectRef>
        <a:fontRef idx="minor"/>
      </dsp:style>
    </dsp:sp>
    <dsp:sp modelId="{28095EF1-23C1-47F0-8D64-34F6A033B4AE}">
      <dsp:nvSpPr>
        <dsp:cNvPr id="0" name=""/>
        <dsp:cNvSpPr/>
      </dsp:nvSpPr>
      <dsp:spPr>
        <a:xfrm>
          <a:off x="18046" y="25143"/>
          <a:ext cx="2170851" cy="2154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marL="0" lvl="0" indent="0" algn="ctr" defTabSz="577850">
            <a:lnSpc>
              <a:spcPct val="90000"/>
            </a:lnSpc>
            <a:spcBef>
              <a:spcPct val="0"/>
            </a:spcBef>
            <a:spcAft>
              <a:spcPct val="35000"/>
            </a:spcAft>
            <a:buNone/>
          </a:pPr>
          <a:r>
            <a:rPr lang="ru-RU" sz="1300" kern="1200" dirty="0"/>
            <a:t>В течение 10 мин </a:t>
          </a:r>
          <a:r>
            <a:rPr lang="ru-RU" sz="1300" kern="1200" dirty="0">
              <a:solidFill>
                <a:schemeClr val="accent1"/>
              </a:solidFill>
            </a:rPr>
            <a:t>с момента подачи заявки </a:t>
          </a:r>
          <a:r>
            <a:rPr lang="ru-RU" sz="1300" kern="1200" dirty="0"/>
            <a:t>оператор направляет в банк информацию об участнике закупки и размере денежных средств, необходимом для обеспечения заявки</a:t>
          </a:r>
        </a:p>
        <a:p>
          <a:pPr marL="0" lvl="0" indent="0" algn="ctr" defTabSz="577850">
            <a:lnSpc>
              <a:spcPct val="90000"/>
            </a:lnSpc>
            <a:spcBef>
              <a:spcPct val="0"/>
            </a:spcBef>
            <a:spcAft>
              <a:spcPct val="35000"/>
            </a:spcAft>
            <a:buNone/>
          </a:pPr>
          <a:endParaRPr lang="ru-RU" sz="1300" kern="1200" dirty="0"/>
        </a:p>
      </dsp:txBody>
      <dsp:txXfrm>
        <a:off x="18046" y="25143"/>
        <a:ext cx="2170851" cy="2154666"/>
      </dsp:txXfrm>
    </dsp:sp>
    <dsp:sp modelId="{AF3E23BA-CC31-4414-B96E-E533101BDB1C}">
      <dsp:nvSpPr>
        <dsp:cNvPr id="0" name=""/>
        <dsp:cNvSpPr/>
      </dsp:nvSpPr>
      <dsp:spPr>
        <a:xfrm>
          <a:off x="800983" y="2121562"/>
          <a:ext cx="472440" cy="472440"/>
        </a:xfrm>
        <a:prstGeom prst="ellipse">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E07F56-0FFE-43AD-91D6-32038534D754}">
      <dsp:nvSpPr>
        <dsp:cNvPr id="0" name=""/>
        <dsp:cNvSpPr/>
      </dsp:nvSpPr>
      <dsp:spPr>
        <a:xfrm>
          <a:off x="2177335" y="2777337"/>
          <a:ext cx="2374545" cy="1966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ru-RU" sz="1300" kern="1200" dirty="0"/>
            <a:t>Банк в течение 40 мин с момента получения информации </a:t>
          </a:r>
          <a:r>
            <a:rPr lang="ru-RU" sz="1300" u="sng" kern="1200" dirty="0"/>
            <a:t>осуществляет блокирование </a:t>
          </a:r>
          <a:r>
            <a:rPr lang="ru-RU" sz="1300" b="1" kern="1200" dirty="0"/>
            <a:t>при наличии </a:t>
          </a:r>
          <a:r>
            <a:rPr lang="ru-RU" sz="1300" kern="1200" dirty="0"/>
            <a:t>на специальном банковском счете участника незаблокированных денежных средств и </a:t>
          </a:r>
          <a:r>
            <a:rPr lang="ru-RU" sz="1300" u="sng" kern="1200" dirty="0"/>
            <a:t>информирует оператора</a:t>
          </a:r>
          <a:endParaRPr lang="ru-RU" sz="1300" kern="1200" dirty="0"/>
        </a:p>
      </dsp:txBody>
      <dsp:txXfrm>
        <a:off x="2177335" y="2777337"/>
        <a:ext cx="2374545" cy="1966162"/>
      </dsp:txXfrm>
    </dsp:sp>
    <dsp:sp modelId="{CDB104BC-1E57-4E3C-B2AA-E6B157C50AB3}">
      <dsp:nvSpPr>
        <dsp:cNvPr id="0" name=""/>
        <dsp:cNvSpPr/>
      </dsp:nvSpPr>
      <dsp:spPr>
        <a:xfrm>
          <a:off x="3156358" y="2106879"/>
          <a:ext cx="472440" cy="472440"/>
        </a:xfrm>
        <a:prstGeom prst="ellips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D05922-FB5B-4318-840E-B0D9B098C7C0}">
      <dsp:nvSpPr>
        <dsp:cNvPr id="0" name=""/>
        <dsp:cNvSpPr/>
      </dsp:nvSpPr>
      <dsp:spPr>
        <a:xfrm>
          <a:off x="4609543" y="-14565"/>
          <a:ext cx="1806564" cy="1948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marL="0" lvl="0" indent="0" algn="ctr" defTabSz="577850">
            <a:lnSpc>
              <a:spcPct val="90000"/>
            </a:lnSpc>
            <a:spcBef>
              <a:spcPct val="0"/>
            </a:spcBef>
            <a:spcAft>
              <a:spcPct val="35000"/>
            </a:spcAft>
            <a:buNone/>
          </a:pPr>
          <a:r>
            <a:rPr lang="ru-RU" sz="1300" kern="1200" dirty="0"/>
            <a:t>Банк информирует  оператора о невозможности блокирования в случае:</a:t>
          </a:r>
        </a:p>
        <a:p>
          <a:pPr marL="0" lvl="0" indent="0" algn="ctr" defTabSz="577850">
            <a:lnSpc>
              <a:spcPct val="90000"/>
            </a:lnSpc>
            <a:spcBef>
              <a:spcPct val="0"/>
            </a:spcBef>
            <a:spcAft>
              <a:spcPct val="35000"/>
            </a:spcAft>
            <a:buNone/>
          </a:pPr>
          <a:r>
            <a:rPr lang="ru-RU" sz="1300" kern="1200" dirty="0"/>
            <a:t>- </a:t>
          </a:r>
          <a:r>
            <a:rPr lang="ru-RU" sz="1300" b="1" kern="1200" dirty="0"/>
            <a:t>отсутствия</a:t>
          </a:r>
          <a:r>
            <a:rPr lang="ru-RU" sz="1300" kern="1200" dirty="0"/>
            <a:t> на спец. счете участника </a:t>
          </a:r>
          <a:r>
            <a:rPr lang="ru-RU" sz="1300" b="1" kern="1200" dirty="0"/>
            <a:t>денежных средств</a:t>
          </a:r>
        </a:p>
      </dsp:txBody>
      <dsp:txXfrm>
        <a:off x="4609543" y="-14565"/>
        <a:ext cx="1806564" cy="1948021"/>
      </dsp:txXfrm>
    </dsp:sp>
    <dsp:sp modelId="{8DDE36BD-9E03-4D59-AB3A-7F50FB0434AD}">
      <dsp:nvSpPr>
        <dsp:cNvPr id="0" name=""/>
        <dsp:cNvSpPr/>
      </dsp:nvSpPr>
      <dsp:spPr>
        <a:xfrm>
          <a:off x="5344245" y="2133600"/>
          <a:ext cx="472440" cy="472440"/>
        </a:xfrm>
        <a:prstGeom prst="ellipse">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68564D-6291-40B2-8EA2-AB087670CA46}">
      <dsp:nvSpPr>
        <dsp:cNvPr id="0" name=""/>
        <dsp:cNvSpPr/>
      </dsp:nvSpPr>
      <dsp:spPr>
        <a:xfrm>
          <a:off x="6460278" y="2895608"/>
          <a:ext cx="2062576" cy="1740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ru-RU" sz="1300" kern="1200" dirty="0"/>
            <a:t>оператор электронной площадки обязан вернуть указанную заявку подавшему ее участнику в течение одного часа с момента окончания срока подачи заявок</a:t>
          </a:r>
        </a:p>
        <a:p>
          <a:pPr marL="0" lvl="0" indent="0" algn="ctr" defTabSz="577850">
            <a:lnSpc>
              <a:spcPct val="90000"/>
            </a:lnSpc>
            <a:spcBef>
              <a:spcPct val="0"/>
            </a:spcBef>
            <a:spcAft>
              <a:spcPct val="35000"/>
            </a:spcAft>
            <a:buNone/>
          </a:pPr>
          <a:endParaRPr lang="ru-RU" sz="1300" kern="1200" dirty="0"/>
        </a:p>
      </dsp:txBody>
      <dsp:txXfrm>
        <a:off x="6460278" y="2895608"/>
        <a:ext cx="2062576" cy="1740865"/>
      </dsp:txXfrm>
    </dsp:sp>
    <dsp:sp modelId="{FE8FA4A7-0182-451F-9E18-9FE1F52B89F0}">
      <dsp:nvSpPr>
        <dsp:cNvPr id="0" name=""/>
        <dsp:cNvSpPr/>
      </dsp:nvSpPr>
      <dsp:spPr>
        <a:xfrm>
          <a:off x="7240868" y="2163203"/>
          <a:ext cx="472440" cy="472440"/>
        </a:xfrm>
        <a:prstGeom prst="ellipse">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5AF28-7CFA-457B-BDC7-12CF8AAB48BA}">
      <dsp:nvSpPr>
        <dsp:cNvPr id="0" name=""/>
        <dsp:cNvSpPr/>
      </dsp:nvSpPr>
      <dsp:spPr>
        <a:xfrm>
          <a:off x="0" y="1452639"/>
          <a:ext cx="9459042" cy="1889760"/>
        </a:xfrm>
        <a:prstGeom prst="notchedRightArrow">
          <a:avLst/>
        </a:prstGeom>
        <a:solidFill>
          <a:schemeClr val="bg1">
            <a:lumMod val="50000"/>
          </a:schemeClr>
        </a:solidFill>
        <a:ln>
          <a:noFill/>
        </a:ln>
        <a:effectLst/>
      </dsp:spPr>
      <dsp:style>
        <a:lnRef idx="0">
          <a:scrgbClr r="0" g="0" b="0"/>
        </a:lnRef>
        <a:fillRef idx="1">
          <a:scrgbClr r="0" g="0" b="0"/>
        </a:fillRef>
        <a:effectRef idx="0">
          <a:scrgbClr r="0" g="0" b="0"/>
        </a:effectRef>
        <a:fontRef idx="minor"/>
      </dsp:style>
    </dsp:sp>
    <dsp:sp modelId="{28095EF1-23C1-47F0-8D64-34F6A033B4AE}">
      <dsp:nvSpPr>
        <dsp:cNvPr id="0" name=""/>
        <dsp:cNvSpPr/>
      </dsp:nvSpPr>
      <dsp:spPr>
        <a:xfrm>
          <a:off x="0" y="228604"/>
          <a:ext cx="3010661" cy="1503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marL="0" lvl="0" indent="0" algn="ctr" defTabSz="577850">
            <a:lnSpc>
              <a:spcPct val="90000"/>
            </a:lnSpc>
            <a:spcBef>
              <a:spcPct val="0"/>
            </a:spcBef>
            <a:spcAft>
              <a:spcPct val="35000"/>
            </a:spcAft>
            <a:buNone/>
          </a:pPr>
          <a:r>
            <a:rPr lang="ru-RU" sz="1300" b="1" kern="1200" dirty="0">
              <a:solidFill>
                <a:schemeClr val="accent1"/>
              </a:solidFill>
            </a:rPr>
            <a:t>оператор электронной площадки </a:t>
          </a:r>
          <a:r>
            <a:rPr lang="ru-RU" sz="1300" b="1" kern="1200" dirty="0"/>
            <a:t>посредством взаимодействия с реестром независимых гарантий</a:t>
          </a:r>
          <a:r>
            <a:rPr lang="ru-RU" sz="1300" kern="1200" dirty="0"/>
            <a:t>, размещенным в ЕИС</a:t>
          </a:r>
          <a:r>
            <a:rPr lang="ru-RU" sz="1300" kern="1200" dirty="0">
              <a:solidFill>
                <a:prstClr val="black">
                  <a:hueOff val="0"/>
                  <a:satOff val="0"/>
                  <a:lumOff val="0"/>
                  <a:alphaOff val="0"/>
                </a:prstClr>
              </a:solidFill>
              <a:latin typeface="+mn-lt"/>
              <a:ea typeface="+mn-ea"/>
              <a:cs typeface="+mn-cs"/>
            </a:rPr>
            <a:t> не позднее одного часа с момента получения заявки на участие в закупке проверяет </a:t>
          </a:r>
          <a:r>
            <a:rPr lang="ru-RU" sz="1300" kern="1200" dirty="0"/>
            <a:t> в единой</a:t>
          </a:r>
          <a:endParaRPr lang="ru-RU" sz="1300" kern="1200" dirty="0">
            <a:solidFill>
              <a:prstClr val="black">
                <a:hueOff val="0"/>
                <a:satOff val="0"/>
                <a:lumOff val="0"/>
                <a:alphaOff val="0"/>
              </a:prstClr>
            </a:solidFill>
            <a:latin typeface="Calibri"/>
            <a:ea typeface="+mn-ea"/>
            <a:cs typeface="+mn-cs"/>
          </a:endParaRPr>
        </a:p>
      </dsp:txBody>
      <dsp:txXfrm>
        <a:off x="0" y="228604"/>
        <a:ext cx="3010661" cy="1503719"/>
      </dsp:txXfrm>
    </dsp:sp>
    <dsp:sp modelId="{AF3E23BA-CC31-4414-B96E-E533101BDB1C}">
      <dsp:nvSpPr>
        <dsp:cNvPr id="0" name=""/>
        <dsp:cNvSpPr/>
      </dsp:nvSpPr>
      <dsp:spPr>
        <a:xfrm>
          <a:off x="1190269" y="2133600"/>
          <a:ext cx="472440" cy="472440"/>
        </a:xfrm>
        <a:prstGeom prst="ellipse">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E07F56-0FFE-43AD-91D6-32038534D754}">
      <dsp:nvSpPr>
        <dsp:cNvPr id="0" name=""/>
        <dsp:cNvSpPr/>
      </dsp:nvSpPr>
      <dsp:spPr>
        <a:xfrm>
          <a:off x="2817993" y="3124193"/>
          <a:ext cx="2061059" cy="1272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ru-RU" sz="1300" kern="1200" dirty="0"/>
            <a:t>наличие номера реестровой записи в таком реестре</a:t>
          </a:r>
        </a:p>
      </dsp:txBody>
      <dsp:txXfrm>
        <a:off x="2817993" y="3124193"/>
        <a:ext cx="2061059" cy="1272432"/>
      </dsp:txXfrm>
    </dsp:sp>
    <dsp:sp modelId="{CDB104BC-1E57-4E3C-B2AA-E6B157C50AB3}">
      <dsp:nvSpPr>
        <dsp:cNvPr id="0" name=""/>
        <dsp:cNvSpPr/>
      </dsp:nvSpPr>
      <dsp:spPr>
        <a:xfrm>
          <a:off x="3505198" y="2133600"/>
          <a:ext cx="472440" cy="472440"/>
        </a:xfrm>
        <a:prstGeom prst="ellips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D05922-FB5B-4318-840E-B0D9B098C7C0}">
      <dsp:nvSpPr>
        <dsp:cNvPr id="0" name=""/>
        <dsp:cNvSpPr/>
      </dsp:nvSpPr>
      <dsp:spPr>
        <a:xfrm>
          <a:off x="5126146" y="107017"/>
          <a:ext cx="1568062" cy="1461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marL="0" lvl="0" indent="0" algn="ctr" defTabSz="577850">
            <a:lnSpc>
              <a:spcPct val="90000"/>
            </a:lnSpc>
            <a:spcBef>
              <a:spcPct val="0"/>
            </a:spcBef>
            <a:spcAft>
              <a:spcPct val="35000"/>
            </a:spcAft>
            <a:buNone/>
          </a:pPr>
          <a:r>
            <a:rPr lang="ru-RU" sz="1300" kern="1200" dirty="0"/>
            <a:t>сумму независимой гарантии</a:t>
          </a:r>
          <a:endParaRPr lang="ru-RU" sz="1300" b="1" kern="1200" dirty="0"/>
        </a:p>
      </dsp:txBody>
      <dsp:txXfrm>
        <a:off x="5126146" y="107017"/>
        <a:ext cx="1568062" cy="1461691"/>
      </dsp:txXfrm>
    </dsp:sp>
    <dsp:sp modelId="{8DDE36BD-9E03-4D59-AB3A-7F50FB0434AD}">
      <dsp:nvSpPr>
        <dsp:cNvPr id="0" name=""/>
        <dsp:cNvSpPr/>
      </dsp:nvSpPr>
      <dsp:spPr>
        <a:xfrm>
          <a:off x="5562599" y="2133600"/>
          <a:ext cx="472440" cy="472440"/>
        </a:xfrm>
        <a:prstGeom prst="ellipse">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68564D-6291-40B2-8EA2-AB087670CA46}">
      <dsp:nvSpPr>
        <dsp:cNvPr id="0" name=""/>
        <dsp:cNvSpPr/>
      </dsp:nvSpPr>
      <dsp:spPr>
        <a:xfrm>
          <a:off x="6732548" y="3106618"/>
          <a:ext cx="1790275" cy="1459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ru-RU" sz="1300" kern="1200" dirty="0"/>
            <a:t>соответствие идентификационного кода закупки</a:t>
          </a:r>
        </a:p>
      </dsp:txBody>
      <dsp:txXfrm>
        <a:off x="6732548" y="3106618"/>
        <a:ext cx="1790275" cy="1459518"/>
      </dsp:txXfrm>
    </dsp:sp>
    <dsp:sp modelId="{FE8FA4A7-0182-451F-9E18-9FE1F52B89F0}">
      <dsp:nvSpPr>
        <dsp:cNvPr id="0" name=""/>
        <dsp:cNvSpPr/>
      </dsp:nvSpPr>
      <dsp:spPr>
        <a:xfrm>
          <a:off x="7467600" y="2133600"/>
          <a:ext cx="472440" cy="472440"/>
        </a:xfrm>
        <a:prstGeom prst="ellipse">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0E7FF-F369-46FB-822B-A33F0D318406}">
      <dsp:nvSpPr>
        <dsp:cNvPr id="0" name=""/>
        <dsp:cNvSpPr/>
      </dsp:nvSpPr>
      <dsp:spPr>
        <a:xfrm>
          <a:off x="2304" y="787557"/>
          <a:ext cx="978027" cy="6048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ru-RU" sz="1400" kern="1200" dirty="0"/>
            <a:t>15 дней</a:t>
          </a:r>
        </a:p>
      </dsp:txBody>
      <dsp:txXfrm>
        <a:off x="2304" y="787557"/>
        <a:ext cx="978027" cy="391210"/>
      </dsp:txXfrm>
    </dsp:sp>
    <dsp:sp modelId="{A266124A-FC23-4163-B476-E726B7FD30F6}">
      <dsp:nvSpPr>
        <dsp:cNvPr id="0" name=""/>
        <dsp:cNvSpPr/>
      </dsp:nvSpPr>
      <dsp:spPr>
        <a:xfrm>
          <a:off x="202623" y="1178767"/>
          <a:ext cx="978027" cy="8568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1" indent="0" algn="ctr" defTabSz="622300">
            <a:lnSpc>
              <a:spcPct val="90000"/>
            </a:lnSpc>
            <a:spcBef>
              <a:spcPct val="0"/>
            </a:spcBef>
            <a:spcAft>
              <a:spcPct val="15000"/>
            </a:spcAft>
            <a:buNone/>
          </a:pPr>
          <a:r>
            <a:rPr lang="ru-RU" sz="1400" kern="1200" dirty="0"/>
            <a:t>Подача заявок</a:t>
          </a:r>
        </a:p>
      </dsp:txBody>
      <dsp:txXfrm>
        <a:off x="227718" y="1203862"/>
        <a:ext cx="927837" cy="806610"/>
      </dsp:txXfrm>
    </dsp:sp>
    <dsp:sp modelId="{DBE09555-7F33-497A-A360-E4F273B8ECA5}">
      <dsp:nvSpPr>
        <dsp:cNvPr id="0" name=""/>
        <dsp:cNvSpPr/>
      </dsp:nvSpPr>
      <dsp:spPr>
        <a:xfrm>
          <a:off x="1128597" y="861412"/>
          <a:ext cx="314322" cy="2435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ru-RU" sz="1000" kern="1200"/>
        </a:p>
      </dsp:txBody>
      <dsp:txXfrm>
        <a:off x="1128597" y="910112"/>
        <a:ext cx="241272" cy="146100"/>
      </dsp:txXfrm>
    </dsp:sp>
    <dsp:sp modelId="{267D6C9C-A037-47C4-9D75-81A2366CB6B2}">
      <dsp:nvSpPr>
        <dsp:cNvPr id="0" name=""/>
        <dsp:cNvSpPr/>
      </dsp:nvSpPr>
      <dsp:spPr>
        <a:xfrm>
          <a:off x="1573393" y="787557"/>
          <a:ext cx="978027" cy="6048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ru-RU" sz="1400" kern="1200" dirty="0"/>
            <a:t>2 (5) </a:t>
          </a:r>
          <a:r>
            <a:rPr lang="ru-RU" sz="1400" kern="1200" dirty="0" err="1"/>
            <a:t>р.д</a:t>
          </a:r>
          <a:r>
            <a:rPr lang="ru-RU" sz="1400" kern="1200" dirty="0"/>
            <a:t>.</a:t>
          </a:r>
        </a:p>
      </dsp:txBody>
      <dsp:txXfrm>
        <a:off x="1573393" y="787557"/>
        <a:ext cx="978027" cy="391210"/>
      </dsp:txXfrm>
    </dsp:sp>
    <dsp:sp modelId="{7E81ED81-4765-4039-8781-D89858558C89}">
      <dsp:nvSpPr>
        <dsp:cNvPr id="0" name=""/>
        <dsp:cNvSpPr/>
      </dsp:nvSpPr>
      <dsp:spPr>
        <a:xfrm>
          <a:off x="1773712" y="1178767"/>
          <a:ext cx="978027" cy="8568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1" indent="0" algn="l" defTabSz="622300">
            <a:lnSpc>
              <a:spcPct val="90000"/>
            </a:lnSpc>
            <a:spcBef>
              <a:spcPct val="0"/>
            </a:spcBef>
            <a:spcAft>
              <a:spcPct val="15000"/>
            </a:spcAft>
            <a:buNone/>
          </a:pPr>
          <a:r>
            <a:rPr lang="ru-RU" sz="1400" kern="1200" dirty="0"/>
            <a:t>Протокол РИО</a:t>
          </a:r>
          <a:br>
            <a:rPr lang="ru-RU" sz="1400" kern="1200" dirty="0"/>
          </a:br>
          <a:r>
            <a:rPr lang="ru-RU" sz="1400" kern="1200" dirty="0"/>
            <a:t>(1 части)</a:t>
          </a:r>
        </a:p>
      </dsp:txBody>
      <dsp:txXfrm>
        <a:off x="1798807" y="1203862"/>
        <a:ext cx="927837" cy="806610"/>
      </dsp:txXfrm>
    </dsp:sp>
    <dsp:sp modelId="{88B4C0BA-14F7-418C-A35E-DA280B85756E}">
      <dsp:nvSpPr>
        <dsp:cNvPr id="0" name=""/>
        <dsp:cNvSpPr/>
      </dsp:nvSpPr>
      <dsp:spPr>
        <a:xfrm>
          <a:off x="2699686" y="861412"/>
          <a:ext cx="314322" cy="2435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ru-RU" sz="1000" kern="1200"/>
        </a:p>
      </dsp:txBody>
      <dsp:txXfrm>
        <a:off x="2699686" y="910112"/>
        <a:ext cx="241272" cy="146100"/>
      </dsp:txXfrm>
    </dsp:sp>
    <dsp:sp modelId="{FA104ED8-C43C-4151-82A8-E3F3FE1FF1E8}">
      <dsp:nvSpPr>
        <dsp:cNvPr id="0" name=""/>
        <dsp:cNvSpPr/>
      </dsp:nvSpPr>
      <dsp:spPr>
        <a:xfrm>
          <a:off x="3144482" y="787557"/>
          <a:ext cx="978027" cy="6048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ru-RU" sz="1400" kern="1200" dirty="0"/>
            <a:t>1 </a:t>
          </a:r>
          <a:r>
            <a:rPr lang="ru-RU" sz="1400" kern="1200" dirty="0" err="1"/>
            <a:t>р.д</a:t>
          </a:r>
          <a:r>
            <a:rPr lang="ru-RU" sz="1400" kern="1200" dirty="0"/>
            <a:t>.</a:t>
          </a:r>
        </a:p>
      </dsp:txBody>
      <dsp:txXfrm>
        <a:off x="3144482" y="787557"/>
        <a:ext cx="978027" cy="391210"/>
      </dsp:txXfrm>
    </dsp:sp>
    <dsp:sp modelId="{6A6E1CE9-6E3C-4819-8C04-C407F9C92D68}">
      <dsp:nvSpPr>
        <dsp:cNvPr id="0" name=""/>
        <dsp:cNvSpPr/>
      </dsp:nvSpPr>
      <dsp:spPr>
        <a:xfrm>
          <a:off x="3344801" y="1178767"/>
          <a:ext cx="978027" cy="8568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1" indent="0" algn="l" defTabSz="622300">
            <a:lnSpc>
              <a:spcPct val="90000"/>
            </a:lnSpc>
            <a:spcBef>
              <a:spcPct val="0"/>
            </a:spcBef>
            <a:spcAft>
              <a:spcPct val="15000"/>
            </a:spcAft>
            <a:buNone/>
          </a:pPr>
          <a:r>
            <a:rPr lang="ru-RU" sz="1400" kern="1200" dirty="0"/>
            <a:t>Подача ОП</a:t>
          </a:r>
          <a:br>
            <a:rPr lang="ru-RU" sz="1400" kern="1200" dirty="0"/>
          </a:br>
          <a:r>
            <a:rPr lang="ru-RU" sz="1400" kern="1200" dirty="0"/>
            <a:t>(1 час)</a:t>
          </a:r>
        </a:p>
      </dsp:txBody>
      <dsp:txXfrm>
        <a:off x="3369896" y="1203862"/>
        <a:ext cx="927837" cy="806610"/>
      </dsp:txXfrm>
    </dsp:sp>
    <dsp:sp modelId="{DBC4017C-B386-4669-B06A-878F8F673FC1}">
      <dsp:nvSpPr>
        <dsp:cNvPr id="0" name=""/>
        <dsp:cNvSpPr/>
      </dsp:nvSpPr>
      <dsp:spPr>
        <a:xfrm>
          <a:off x="4270775" y="861412"/>
          <a:ext cx="314322" cy="2435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ru-RU" sz="1000" kern="1200"/>
        </a:p>
      </dsp:txBody>
      <dsp:txXfrm>
        <a:off x="4270775" y="910112"/>
        <a:ext cx="241272" cy="146100"/>
      </dsp:txXfrm>
    </dsp:sp>
    <dsp:sp modelId="{F1E2380B-EF2C-4A20-9B37-C8B820458DE5}">
      <dsp:nvSpPr>
        <dsp:cNvPr id="0" name=""/>
        <dsp:cNvSpPr/>
      </dsp:nvSpPr>
      <dsp:spPr>
        <a:xfrm>
          <a:off x="4715571" y="787557"/>
          <a:ext cx="978027" cy="6048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ru-RU" sz="1400" kern="1200" dirty="0"/>
            <a:t>2 </a:t>
          </a:r>
          <a:r>
            <a:rPr lang="ru-RU" sz="1400" kern="1200" dirty="0" err="1"/>
            <a:t>р.д</a:t>
          </a:r>
          <a:r>
            <a:rPr lang="ru-RU" sz="1400" kern="1200" dirty="0"/>
            <a:t>.</a:t>
          </a:r>
        </a:p>
      </dsp:txBody>
      <dsp:txXfrm>
        <a:off x="4715571" y="787557"/>
        <a:ext cx="978027" cy="391210"/>
      </dsp:txXfrm>
    </dsp:sp>
    <dsp:sp modelId="{2F9A73FF-81CA-4998-9796-CA0AEC4045E3}">
      <dsp:nvSpPr>
        <dsp:cNvPr id="0" name=""/>
        <dsp:cNvSpPr/>
      </dsp:nvSpPr>
      <dsp:spPr>
        <a:xfrm>
          <a:off x="4915890" y="1178767"/>
          <a:ext cx="978027" cy="8568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1" indent="0" algn="l" defTabSz="622300">
            <a:lnSpc>
              <a:spcPct val="90000"/>
            </a:lnSpc>
            <a:spcBef>
              <a:spcPct val="0"/>
            </a:spcBef>
            <a:spcAft>
              <a:spcPct val="15000"/>
            </a:spcAft>
            <a:buNone/>
          </a:pPr>
          <a:r>
            <a:rPr lang="ru-RU" sz="1400" kern="1200" dirty="0"/>
            <a:t>Протокол РИО</a:t>
          </a:r>
          <a:br>
            <a:rPr lang="ru-RU" sz="1400" kern="1200" dirty="0"/>
          </a:br>
          <a:r>
            <a:rPr lang="ru-RU" sz="1400" kern="1200" dirty="0"/>
            <a:t>(2 части)</a:t>
          </a:r>
        </a:p>
      </dsp:txBody>
      <dsp:txXfrm>
        <a:off x="4940985" y="1203862"/>
        <a:ext cx="927837" cy="806610"/>
      </dsp:txXfrm>
    </dsp:sp>
    <dsp:sp modelId="{E30D30C8-4C8F-4FF9-ADAE-EB952C1D4508}">
      <dsp:nvSpPr>
        <dsp:cNvPr id="0" name=""/>
        <dsp:cNvSpPr/>
      </dsp:nvSpPr>
      <dsp:spPr>
        <a:xfrm>
          <a:off x="5841864" y="861412"/>
          <a:ext cx="314322" cy="2435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ru-RU" sz="1000" kern="1200"/>
        </a:p>
      </dsp:txBody>
      <dsp:txXfrm>
        <a:off x="5841864" y="910112"/>
        <a:ext cx="241272" cy="146100"/>
      </dsp:txXfrm>
    </dsp:sp>
    <dsp:sp modelId="{6B2F7DB7-4E13-405A-A53B-BB5061F7A7B3}">
      <dsp:nvSpPr>
        <dsp:cNvPr id="0" name=""/>
        <dsp:cNvSpPr/>
      </dsp:nvSpPr>
      <dsp:spPr>
        <a:xfrm>
          <a:off x="6286660" y="787557"/>
          <a:ext cx="978027" cy="6048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ru-RU" sz="1400" kern="1200" dirty="0"/>
            <a:t>1 </a:t>
          </a:r>
          <a:r>
            <a:rPr lang="ru-RU" sz="1400" kern="1200" dirty="0" err="1"/>
            <a:t>р.д</a:t>
          </a:r>
          <a:r>
            <a:rPr lang="ru-RU" sz="1400" kern="1200" dirty="0"/>
            <a:t>.</a:t>
          </a:r>
        </a:p>
      </dsp:txBody>
      <dsp:txXfrm>
        <a:off x="6286660" y="787557"/>
        <a:ext cx="978027" cy="391210"/>
      </dsp:txXfrm>
    </dsp:sp>
    <dsp:sp modelId="{C31EF4B2-4DE9-4A1C-958A-B65DEA9ECAF7}">
      <dsp:nvSpPr>
        <dsp:cNvPr id="0" name=""/>
        <dsp:cNvSpPr/>
      </dsp:nvSpPr>
      <dsp:spPr>
        <a:xfrm>
          <a:off x="6486979" y="1178767"/>
          <a:ext cx="978027" cy="8568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1" indent="0" algn="l" defTabSz="622300">
            <a:lnSpc>
              <a:spcPct val="90000"/>
            </a:lnSpc>
            <a:spcBef>
              <a:spcPct val="0"/>
            </a:spcBef>
            <a:spcAft>
              <a:spcPct val="15000"/>
            </a:spcAft>
            <a:buNone/>
          </a:pPr>
          <a:r>
            <a:rPr lang="ru-RU" sz="1400" kern="1200" dirty="0"/>
            <a:t>Итоговый протокол</a:t>
          </a:r>
        </a:p>
      </dsp:txBody>
      <dsp:txXfrm>
        <a:off x="6512074" y="1203862"/>
        <a:ext cx="927837" cy="806610"/>
      </dsp:txXfrm>
    </dsp:sp>
    <dsp:sp modelId="{3DB913F6-1D47-4F08-8D3B-2B061CB86964}">
      <dsp:nvSpPr>
        <dsp:cNvPr id="0" name=""/>
        <dsp:cNvSpPr/>
      </dsp:nvSpPr>
      <dsp:spPr>
        <a:xfrm>
          <a:off x="7412952" y="861412"/>
          <a:ext cx="314322" cy="2435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ru-RU" sz="1000" kern="1200"/>
        </a:p>
      </dsp:txBody>
      <dsp:txXfrm>
        <a:off x="7412952" y="910112"/>
        <a:ext cx="241272" cy="146100"/>
      </dsp:txXfrm>
    </dsp:sp>
    <dsp:sp modelId="{E58D1C64-78F8-4A89-813A-EFFBFD304513}">
      <dsp:nvSpPr>
        <dsp:cNvPr id="0" name=""/>
        <dsp:cNvSpPr/>
      </dsp:nvSpPr>
      <dsp:spPr>
        <a:xfrm>
          <a:off x="7857749" y="787557"/>
          <a:ext cx="978027" cy="6048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kern="1200" dirty="0"/>
            <a:t>&gt; 10 </a:t>
          </a:r>
          <a:r>
            <a:rPr lang="ru-RU" sz="1400" kern="1200" dirty="0"/>
            <a:t>дней</a:t>
          </a:r>
        </a:p>
      </dsp:txBody>
      <dsp:txXfrm>
        <a:off x="7857749" y="787557"/>
        <a:ext cx="978027" cy="391210"/>
      </dsp:txXfrm>
    </dsp:sp>
    <dsp:sp modelId="{E605352E-DE47-47BD-9435-C58647776BFB}">
      <dsp:nvSpPr>
        <dsp:cNvPr id="0" name=""/>
        <dsp:cNvSpPr/>
      </dsp:nvSpPr>
      <dsp:spPr>
        <a:xfrm>
          <a:off x="8058067" y="1178767"/>
          <a:ext cx="978027" cy="8568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1" indent="0" algn="l" defTabSz="622300">
            <a:lnSpc>
              <a:spcPct val="90000"/>
            </a:lnSpc>
            <a:spcBef>
              <a:spcPct val="0"/>
            </a:spcBef>
            <a:spcAft>
              <a:spcPct val="15000"/>
            </a:spcAft>
            <a:buNone/>
          </a:pPr>
          <a:r>
            <a:rPr lang="ru-RU" sz="1400" kern="1200" dirty="0"/>
            <a:t>Контракт</a:t>
          </a:r>
        </a:p>
      </dsp:txBody>
      <dsp:txXfrm>
        <a:off x="8083162" y="1203862"/>
        <a:ext cx="927837" cy="8066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D4AC3-F65E-4E76-B036-8E99FA14DEF4}">
      <dsp:nvSpPr>
        <dsp:cNvPr id="0" name=""/>
        <dsp:cNvSpPr/>
      </dsp:nvSpPr>
      <dsp:spPr>
        <a:xfrm>
          <a:off x="2384" y="0"/>
          <a:ext cx="2731536" cy="34053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ru-RU" sz="1900" kern="1200" dirty="0"/>
            <a:t>Сведения о товаре, работе, услуге</a:t>
          </a:r>
        </a:p>
      </dsp:txBody>
      <dsp:txXfrm>
        <a:off x="2384" y="1362149"/>
        <a:ext cx="2731536" cy="1362149"/>
      </dsp:txXfrm>
    </dsp:sp>
    <dsp:sp modelId="{269CB3AA-E11E-477E-9EB4-BFDC3330A101}">
      <dsp:nvSpPr>
        <dsp:cNvPr id="0" name=""/>
        <dsp:cNvSpPr/>
      </dsp:nvSpPr>
      <dsp:spPr>
        <a:xfrm>
          <a:off x="801158" y="204322"/>
          <a:ext cx="1133989" cy="1133989"/>
        </a:xfrm>
        <a:prstGeom prst="ellipse">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8668CA-0A99-4B5E-9CF6-4FCE07B020B8}">
      <dsp:nvSpPr>
        <dsp:cNvPr id="0" name=""/>
        <dsp:cNvSpPr/>
      </dsp:nvSpPr>
      <dsp:spPr>
        <a:xfrm>
          <a:off x="2815867" y="0"/>
          <a:ext cx="2731536" cy="34053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ru-RU" sz="1900" kern="1200" dirty="0"/>
            <a:t>Сведения о поставщике (подрядчике, исполнителе)</a:t>
          </a:r>
        </a:p>
      </dsp:txBody>
      <dsp:txXfrm>
        <a:off x="2815867" y="1362149"/>
        <a:ext cx="2731536" cy="1362149"/>
      </dsp:txXfrm>
    </dsp:sp>
    <dsp:sp modelId="{AA2BC59F-DC75-4B28-9A4C-E20DF1915B1F}">
      <dsp:nvSpPr>
        <dsp:cNvPr id="0" name=""/>
        <dsp:cNvSpPr/>
      </dsp:nvSpPr>
      <dsp:spPr>
        <a:xfrm>
          <a:off x="3614640" y="204322"/>
          <a:ext cx="1133989" cy="1133989"/>
        </a:xfrm>
        <a:prstGeom prst="ellipse">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2E635D-1832-426E-9848-E87853E9764D}">
      <dsp:nvSpPr>
        <dsp:cNvPr id="0" name=""/>
        <dsp:cNvSpPr/>
      </dsp:nvSpPr>
      <dsp:spPr>
        <a:xfrm>
          <a:off x="221991" y="2724298"/>
          <a:ext cx="5105804" cy="510805"/>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CE6122-6C02-4F0F-A866-D87FB6C1B9CD}">
      <dsp:nvSpPr>
        <dsp:cNvPr id="0" name=""/>
        <dsp:cNvSpPr/>
      </dsp:nvSpPr>
      <dsp:spPr>
        <a:xfrm>
          <a:off x="4173862" y="1084914"/>
          <a:ext cx="1793140" cy="767544"/>
        </a:xfrm>
        <a:custGeom>
          <a:avLst/>
          <a:gdLst/>
          <a:ahLst/>
          <a:cxnLst/>
          <a:rect l="0" t="0" r="0" b="0"/>
          <a:pathLst>
            <a:path>
              <a:moveTo>
                <a:pt x="0" y="0"/>
              </a:moveTo>
              <a:lnTo>
                <a:pt x="0" y="523059"/>
              </a:lnTo>
              <a:lnTo>
                <a:pt x="1793140" y="523059"/>
              </a:lnTo>
              <a:lnTo>
                <a:pt x="1793140" y="7675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074542-340A-48FD-B90F-66516D39F5A1}">
      <dsp:nvSpPr>
        <dsp:cNvPr id="0" name=""/>
        <dsp:cNvSpPr/>
      </dsp:nvSpPr>
      <dsp:spPr>
        <a:xfrm>
          <a:off x="2313146" y="1084914"/>
          <a:ext cx="1860715" cy="767544"/>
        </a:xfrm>
        <a:custGeom>
          <a:avLst/>
          <a:gdLst/>
          <a:ahLst/>
          <a:cxnLst/>
          <a:rect l="0" t="0" r="0" b="0"/>
          <a:pathLst>
            <a:path>
              <a:moveTo>
                <a:pt x="1860715" y="0"/>
              </a:moveTo>
              <a:lnTo>
                <a:pt x="1860715" y="523059"/>
              </a:lnTo>
              <a:lnTo>
                <a:pt x="0" y="523059"/>
              </a:lnTo>
              <a:lnTo>
                <a:pt x="0" y="7675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D87786-4D97-4BAE-9363-A27F84EF7BB9}">
      <dsp:nvSpPr>
        <dsp:cNvPr id="0" name=""/>
        <dsp:cNvSpPr/>
      </dsp:nvSpPr>
      <dsp:spPr>
        <a:xfrm>
          <a:off x="2370286" y="1231"/>
          <a:ext cx="3607151" cy="108368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2EA8A6-231A-4A9E-A6B0-96D34BDB9020}">
      <dsp:nvSpPr>
        <dsp:cNvPr id="0" name=""/>
        <dsp:cNvSpPr/>
      </dsp:nvSpPr>
      <dsp:spPr>
        <a:xfrm>
          <a:off x="2663522" y="279804"/>
          <a:ext cx="3607151" cy="1083683"/>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1600" kern="1200" dirty="0">
              <a:latin typeface="Times New Roman" panose="02020603050405020304" pitchFamily="18" charset="0"/>
              <a:cs typeface="Times New Roman" panose="02020603050405020304" pitchFamily="18" charset="0"/>
            </a:rPr>
            <a:t>Аукцион проходит на сайте оператора электронной площадки в </a:t>
          </a:r>
          <a:r>
            <a:rPr lang="ru-RU" sz="1600" kern="1200" dirty="0">
              <a:solidFill>
                <a:schemeClr val="tx2">
                  <a:lumMod val="60000"/>
                  <a:lumOff val="40000"/>
                </a:schemeClr>
              </a:solidFill>
              <a:latin typeface="Times New Roman" panose="02020603050405020304" pitchFamily="18" charset="0"/>
              <a:cs typeface="Times New Roman" panose="02020603050405020304" pitchFamily="18" charset="0"/>
            </a:rPr>
            <a:t>дату</a:t>
          </a:r>
          <a:r>
            <a:rPr lang="ru-RU" sz="1600" kern="1200" dirty="0">
              <a:solidFill>
                <a:srgbClr val="FF6600"/>
              </a:solidFill>
              <a:latin typeface="Times New Roman" panose="02020603050405020304" pitchFamily="18" charset="0"/>
              <a:cs typeface="Times New Roman" panose="02020603050405020304" pitchFamily="18" charset="0"/>
            </a:rPr>
            <a:t> </a:t>
          </a:r>
          <a:r>
            <a:rPr lang="ru-RU" sz="1600" kern="1200" dirty="0">
              <a:solidFill>
                <a:schemeClr val="tx1"/>
              </a:solidFill>
              <a:latin typeface="Times New Roman" panose="02020603050405020304" pitchFamily="18" charset="0"/>
              <a:cs typeface="Times New Roman" panose="02020603050405020304" pitchFamily="18" charset="0"/>
            </a:rPr>
            <a:t>и</a:t>
          </a:r>
          <a:r>
            <a:rPr lang="ru-RU" sz="1600" kern="1200" dirty="0">
              <a:solidFill>
                <a:srgbClr val="FF6600"/>
              </a:solidFill>
              <a:latin typeface="Times New Roman" panose="02020603050405020304" pitchFamily="18" charset="0"/>
              <a:cs typeface="Times New Roman" panose="02020603050405020304" pitchFamily="18" charset="0"/>
            </a:rPr>
            <a:t> </a:t>
          </a:r>
          <a:r>
            <a:rPr lang="ru-RU" sz="1600" kern="1200" dirty="0">
              <a:solidFill>
                <a:schemeClr val="tx2">
                  <a:lumMod val="60000"/>
                  <a:lumOff val="40000"/>
                </a:schemeClr>
              </a:solidFill>
              <a:latin typeface="Times New Roman" panose="02020603050405020304" pitchFamily="18" charset="0"/>
              <a:cs typeface="Times New Roman" panose="02020603050405020304" pitchFamily="18" charset="0"/>
            </a:rPr>
            <a:t>время</a:t>
          </a:r>
          <a:r>
            <a:rPr lang="ru-RU" sz="1600" kern="1200" dirty="0">
              <a:latin typeface="Times New Roman" panose="02020603050405020304" pitchFamily="18" charset="0"/>
              <a:cs typeface="Times New Roman" panose="02020603050405020304" pitchFamily="18" charset="0"/>
            </a:rPr>
            <a:t>, указанные в извещении</a:t>
          </a:r>
        </a:p>
        <a:p>
          <a:pPr lvl="0" defTabSz="2222500">
            <a:lnSpc>
              <a:spcPct val="90000"/>
            </a:lnSpc>
            <a:spcBef>
              <a:spcPct val="0"/>
            </a:spcBef>
            <a:spcAft>
              <a:spcPct val="35000"/>
            </a:spcAft>
            <a:buNone/>
          </a:pPr>
          <a:endParaRPr lang="ru-RU" sz="1600" kern="1200" dirty="0"/>
        </a:p>
      </dsp:txBody>
      <dsp:txXfrm>
        <a:off x="2695262" y="311544"/>
        <a:ext cx="3543671" cy="1020203"/>
      </dsp:txXfrm>
    </dsp:sp>
    <dsp:sp modelId="{91C0B693-9C6C-481B-BFCC-889E22F7E408}">
      <dsp:nvSpPr>
        <dsp:cNvPr id="0" name=""/>
        <dsp:cNvSpPr/>
      </dsp:nvSpPr>
      <dsp:spPr>
        <a:xfrm>
          <a:off x="813241" y="1852458"/>
          <a:ext cx="2999810" cy="118079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06E7EE-F7E7-46B5-A861-C7ECDC1BE548}">
      <dsp:nvSpPr>
        <dsp:cNvPr id="0" name=""/>
        <dsp:cNvSpPr/>
      </dsp:nvSpPr>
      <dsp:spPr>
        <a:xfrm>
          <a:off x="1106477" y="2131032"/>
          <a:ext cx="2999810" cy="118079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marR="0" lvl="0" indent="0" algn="just" defTabSz="914400" eaLnBrk="1" fontAlgn="auto" latinLnBrk="0" hangingPunct="1">
            <a:lnSpc>
              <a:spcPct val="100000"/>
            </a:lnSpc>
            <a:spcBef>
              <a:spcPct val="0"/>
            </a:spcBef>
            <a:spcAft>
              <a:spcPts val="0"/>
            </a:spcAft>
            <a:buClrTx/>
            <a:buSzTx/>
            <a:buFontTx/>
            <a:buNone/>
            <a:tabLst/>
            <a:defRPr/>
          </a:pPr>
          <a:endParaRPr lang="ru-RU" sz="2000" b="1" kern="1200" dirty="0">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ct val="0"/>
            </a:spcBef>
            <a:spcAft>
              <a:spcPts val="0"/>
            </a:spcAft>
            <a:buClrTx/>
            <a:buSzTx/>
            <a:buFontTx/>
            <a:buNone/>
            <a:tabLst/>
            <a:defRPr/>
          </a:pPr>
          <a:r>
            <a:rPr lang="ru-RU" sz="1600" b="1" kern="1200" dirty="0">
              <a:solidFill>
                <a:schemeClr val="tx2">
                  <a:lumMod val="60000"/>
                  <a:lumOff val="40000"/>
                </a:schemeClr>
              </a:solidFill>
              <a:latin typeface="Times New Roman" panose="02020603050405020304" pitchFamily="18" charset="0"/>
              <a:cs typeface="Times New Roman" panose="02020603050405020304" pitchFamily="18" charset="0"/>
            </a:rPr>
            <a:t>Дата</a:t>
          </a:r>
          <a:r>
            <a:rPr lang="ru-RU" sz="1600" kern="1200" dirty="0">
              <a:latin typeface="Times New Roman" panose="02020603050405020304" pitchFamily="18" charset="0"/>
              <a:cs typeface="Times New Roman" panose="02020603050405020304" pitchFamily="18" charset="0"/>
            </a:rPr>
            <a:t> проведения аукциона – день окончания подачи заявок</a:t>
          </a:r>
        </a:p>
        <a:p>
          <a:pPr lvl="0" defTabSz="666750">
            <a:lnSpc>
              <a:spcPct val="90000"/>
            </a:lnSpc>
            <a:spcBef>
              <a:spcPct val="0"/>
            </a:spcBef>
            <a:spcAft>
              <a:spcPct val="35000"/>
            </a:spcAft>
            <a:buNone/>
          </a:pPr>
          <a:endParaRPr lang="ru-RU" sz="1600" kern="1200" dirty="0"/>
        </a:p>
      </dsp:txBody>
      <dsp:txXfrm>
        <a:off x="1141061" y="2165616"/>
        <a:ext cx="2930642" cy="1111630"/>
      </dsp:txXfrm>
    </dsp:sp>
    <dsp:sp modelId="{E0D02D6B-E8DD-45AF-8F2C-FE47189AA3C4}">
      <dsp:nvSpPr>
        <dsp:cNvPr id="0" name=""/>
        <dsp:cNvSpPr/>
      </dsp:nvSpPr>
      <dsp:spPr>
        <a:xfrm>
          <a:off x="4399523" y="1852458"/>
          <a:ext cx="3134959" cy="116221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503B26-E81C-450C-ACB0-EE684E213652}">
      <dsp:nvSpPr>
        <dsp:cNvPr id="0" name=""/>
        <dsp:cNvSpPr/>
      </dsp:nvSpPr>
      <dsp:spPr>
        <a:xfrm>
          <a:off x="4692758" y="2131032"/>
          <a:ext cx="3134959" cy="1162213"/>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endParaRPr lang="ru-RU" sz="1600" kern="1200" dirty="0">
            <a:latin typeface="Times New Roman" panose="02020603050405020304" pitchFamily="18" charset="0"/>
            <a:cs typeface="Times New Roman" panose="02020603050405020304" pitchFamily="18" charset="0"/>
          </a:endParaRPr>
        </a:p>
        <a:p>
          <a:pPr marL="0" lvl="0" indent="0" algn="just" defTabSz="711200">
            <a:lnSpc>
              <a:spcPct val="90000"/>
            </a:lnSpc>
            <a:spcBef>
              <a:spcPct val="0"/>
            </a:spcBef>
            <a:spcAft>
              <a:spcPct val="35000"/>
            </a:spcAft>
            <a:buNone/>
          </a:pPr>
          <a:endParaRPr lang="ru-RU" sz="1600" kern="1200" dirty="0">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ct val="0"/>
            </a:spcBef>
            <a:spcAft>
              <a:spcPts val="0"/>
            </a:spcAft>
            <a:buClrTx/>
            <a:buSzTx/>
            <a:buFontTx/>
            <a:buNone/>
            <a:tabLst/>
            <a:defRPr/>
          </a:pPr>
          <a:r>
            <a:rPr lang="ru-RU" sz="1600" b="1" kern="1200" dirty="0">
              <a:solidFill>
                <a:schemeClr val="tx2">
                  <a:lumMod val="60000"/>
                  <a:lumOff val="40000"/>
                </a:schemeClr>
              </a:solidFill>
              <a:latin typeface="Times New Roman" panose="02020603050405020304" pitchFamily="18" charset="0"/>
              <a:cs typeface="Times New Roman" panose="02020603050405020304" pitchFamily="18" charset="0"/>
            </a:rPr>
            <a:t>Время</a:t>
          </a:r>
          <a:r>
            <a:rPr lang="ru-RU" sz="1600" kern="1200" dirty="0">
              <a:latin typeface="Times New Roman" panose="02020603050405020304" pitchFamily="18" charset="0"/>
              <a:cs typeface="Times New Roman" panose="02020603050405020304" pitchFamily="18" charset="0"/>
            </a:rPr>
            <a:t> начала проведения аукциона устанавливается оператором через 2 часа после окончания подачи заявки</a:t>
          </a:r>
        </a:p>
        <a:p>
          <a:pPr marL="0" lvl="0" indent="0" algn="just" defTabSz="711200">
            <a:lnSpc>
              <a:spcPct val="90000"/>
            </a:lnSpc>
            <a:spcBef>
              <a:spcPct val="0"/>
            </a:spcBef>
            <a:spcAft>
              <a:spcPct val="35000"/>
            </a:spcAft>
            <a:buNone/>
          </a:pPr>
          <a:endParaRPr lang="ru-RU" sz="1600" kern="1200" dirty="0"/>
        </a:p>
        <a:p>
          <a:pPr lvl="0" defTabSz="711200">
            <a:lnSpc>
              <a:spcPct val="90000"/>
            </a:lnSpc>
            <a:spcBef>
              <a:spcPct val="0"/>
            </a:spcBef>
            <a:spcAft>
              <a:spcPct val="35000"/>
            </a:spcAft>
            <a:buNone/>
          </a:pPr>
          <a:endParaRPr lang="ru-RU" sz="1600" kern="1200" dirty="0"/>
        </a:p>
      </dsp:txBody>
      <dsp:txXfrm>
        <a:off x="4726798" y="2165072"/>
        <a:ext cx="3066879" cy="10941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0E7FF-F369-46FB-822B-A33F0D318406}">
      <dsp:nvSpPr>
        <dsp:cNvPr id="0" name=""/>
        <dsp:cNvSpPr/>
      </dsp:nvSpPr>
      <dsp:spPr>
        <a:xfrm>
          <a:off x="2304" y="826562"/>
          <a:ext cx="978027" cy="561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ru-RU" sz="1300" kern="1200" dirty="0"/>
            <a:t>7 (15) дней</a:t>
          </a:r>
        </a:p>
      </dsp:txBody>
      <dsp:txXfrm>
        <a:off x="2304" y="826562"/>
        <a:ext cx="978027" cy="374400"/>
      </dsp:txXfrm>
    </dsp:sp>
    <dsp:sp modelId="{A266124A-FC23-4163-B476-E726B7FD30F6}">
      <dsp:nvSpPr>
        <dsp:cNvPr id="0" name=""/>
        <dsp:cNvSpPr/>
      </dsp:nvSpPr>
      <dsp:spPr>
        <a:xfrm>
          <a:off x="202623" y="1200962"/>
          <a:ext cx="978027" cy="795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0" lvl="1" indent="0" algn="ctr" defTabSz="577850">
            <a:lnSpc>
              <a:spcPct val="90000"/>
            </a:lnSpc>
            <a:spcBef>
              <a:spcPct val="0"/>
            </a:spcBef>
            <a:spcAft>
              <a:spcPct val="15000"/>
            </a:spcAft>
            <a:buNone/>
          </a:pPr>
          <a:r>
            <a:rPr lang="ru-RU" sz="1300" kern="1200" dirty="0"/>
            <a:t>Подача заявок</a:t>
          </a:r>
        </a:p>
      </dsp:txBody>
      <dsp:txXfrm>
        <a:off x="225925" y="1224264"/>
        <a:ext cx="931423" cy="748996"/>
      </dsp:txXfrm>
    </dsp:sp>
    <dsp:sp modelId="{DBE09555-7F33-497A-A360-E4F273B8ECA5}">
      <dsp:nvSpPr>
        <dsp:cNvPr id="0" name=""/>
        <dsp:cNvSpPr/>
      </dsp:nvSpPr>
      <dsp:spPr>
        <a:xfrm>
          <a:off x="1128597" y="892012"/>
          <a:ext cx="314322" cy="2435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ru-RU" sz="1000" kern="1200"/>
        </a:p>
      </dsp:txBody>
      <dsp:txXfrm>
        <a:off x="1128597" y="940712"/>
        <a:ext cx="241272" cy="146100"/>
      </dsp:txXfrm>
    </dsp:sp>
    <dsp:sp modelId="{267D6C9C-A037-47C4-9D75-81A2366CB6B2}">
      <dsp:nvSpPr>
        <dsp:cNvPr id="0" name=""/>
        <dsp:cNvSpPr/>
      </dsp:nvSpPr>
      <dsp:spPr>
        <a:xfrm>
          <a:off x="1573393" y="826562"/>
          <a:ext cx="978027" cy="561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ru-RU" sz="1300" kern="1200" dirty="0"/>
            <a:t>4 мин.</a:t>
          </a:r>
        </a:p>
      </dsp:txBody>
      <dsp:txXfrm>
        <a:off x="1573393" y="826562"/>
        <a:ext cx="978027" cy="374400"/>
      </dsp:txXfrm>
    </dsp:sp>
    <dsp:sp modelId="{7E81ED81-4765-4039-8781-D89858558C89}">
      <dsp:nvSpPr>
        <dsp:cNvPr id="0" name=""/>
        <dsp:cNvSpPr/>
      </dsp:nvSpPr>
      <dsp:spPr>
        <a:xfrm>
          <a:off x="1773712" y="1200962"/>
          <a:ext cx="978027" cy="795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0" lvl="1" indent="0" algn="l" defTabSz="577850">
            <a:lnSpc>
              <a:spcPct val="90000"/>
            </a:lnSpc>
            <a:spcBef>
              <a:spcPct val="0"/>
            </a:spcBef>
            <a:spcAft>
              <a:spcPct val="15000"/>
            </a:spcAft>
            <a:buNone/>
          </a:pPr>
          <a:r>
            <a:rPr lang="ru-RU" sz="1300" kern="1200" dirty="0"/>
            <a:t>Подача ЦП</a:t>
          </a:r>
        </a:p>
      </dsp:txBody>
      <dsp:txXfrm>
        <a:off x="1797014" y="1224264"/>
        <a:ext cx="931423" cy="748996"/>
      </dsp:txXfrm>
    </dsp:sp>
    <dsp:sp modelId="{88B4C0BA-14F7-418C-A35E-DA280B85756E}">
      <dsp:nvSpPr>
        <dsp:cNvPr id="0" name=""/>
        <dsp:cNvSpPr/>
      </dsp:nvSpPr>
      <dsp:spPr>
        <a:xfrm>
          <a:off x="2699686" y="892012"/>
          <a:ext cx="314322" cy="2435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ru-RU" sz="1000" kern="1200"/>
        </a:p>
      </dsp:txBody>
      <dsp:txXfrm>
        <a:off x="2699686" y="940712"/>
        <a:ext cx="241272" cy="146100"/>
      </dsp:txXfrm>
    </dsp:sp>
    <dsp:sp modelId="{FA104ED8-C43C-4151-82A8-E3F3FE1FF1E8}">
      <dsp:nvSpPr>
        <dsp:cNvPr id="0" name=""/>
        <dsp:cNvSpPr/>
      </dsp:nvSpPr>
      <dsp:spPr>
        <a:xfrm>
          <a:off x="3144482" y="826562"/>
          <a:ext cx="978027" cy="561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ru-RU" sz="1300" kern="1200" dirty="0"/>
            <a:t>10 мин.</a:t>
          </a:r>
        </a:p>
      </dsp:txBody>
      <dsp:txXfrm>
        <a:off x="3144482" y="826562"/>
        <a:ext cx="978027" cy="374400"/>
      </dsp:txXfrm>
    </dsp:sp>
    <dsp:sp modelId="{6A6E1CE9-6E3C-4819-8C04-C407F9C92D68}">
      <dsp:nvSpPr>
        <dsp:cNvPr id="0" name=""/>
        <dsp:cNvSpPr/>
      </dsp:nvSpPr>
      <dsp:spPr>
        <a:xfrm>
          <a:off x="3344801" y="1200962"/>
          <a:ext cx="978027" cy="795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0" lvl="1" indent="0" algn="l" defTabSz="577850">
            <a:lnSpc>
              <a:spcPct val="90000"/>
            </a:lnSpc>
            <a:spcBef>
              <a:spcPct val="0"/>
            </a:spcBef>
            <a:spcAft>
              <a:spcPct val="15000"/>
            </a:spcAft>
            <a:buNone/>
          </a:pPr>
          <a:r>
            <a:rPr lang="ru-RU" sz="1300" kern="1200" dirty="0" err="1"/>
            <a:t>Доподача</a:t>
          </a:r>
          <a:r>
            <a:rPr lang="ru-RU" sz="1300" kern="1200" dirty="0"/>
            <a:t> ЦП</a:t>
          </a:r>
        </a:p>
      </dsp:txBody>
      <dsp:txXfrm>
        <a:off x="3368103" y="1224264"/>
        <a:ext cx="931423" cy="748996"/>
      </dsp:txXfrm>
    </dsp:sp>
    <dsp:sp modelId="{DBC4017C-B386-4669-B06A-878F8F673FC1}">
      <dsp:nvSpPr>
        <dsp:cNvPr id="0" name=""/>
        <dsp:cNvSpPr/>
      </dsp:nvSpPr>
      <dsp:spPr>
        <a:xfrm>
          <a:off x="4270775" y="892012"/>
          <a:ext cx="314322" cy="2435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ru-RU" sz="1000" kern="1200"/>
        </a:p>
      </dsp:txBody>
      <dsp:txXfrm>
        <a:off x="4270775" y="940712"/>
        <a:ext cx="241272" cy="146100"/>
      </dsp:txXfrm>
    </dsp:sp>
    <dsp:sp modelId="{F1E2380B-EF2C-4A20-9B37-C8B820458DE5}">
      <dsp:nvSpPr>
        <dsp:cNvPr id="0" name=""/>
        <dsp:cNvSpPr/>
      </dsp:nvSpPr>
      <dsp:spPr>
        <a:xfrm>
          <a:off x="4715571" y="826562"/>
          <a:ext cx="978027" cy="561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ru-RU" sz="1300" kern="1200" dirty="0"/>
            <a:t>1 час</a:t>
          </a:r>
        </a:p>
      </dsp:txBody>
      <dsp:txXfrm>
        <a:off x="4715571" y="826562"/>
        <a:ext cx="978027" cy="374400"/>
      </dsp:txXfrm>
    </dsp:sp>
    <dsp:sp modelId="{2F9A73FF-81CA-4998-9796-CA0AEC4045E3}">
      <dsp:nvSpPr>
        <dsp:cNvPr id="0" name=""/>
        <dsp:cNvSpPr/>
      </dsp:nvSpPr>
      <dsp:spPr>
        <a:xfrm>
          <a:off x="4915890" y="1200962"/>
          <a:ext cx="978027" cy="795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0" lvl="1" indent="0" algn="l" defTabSz="577850">
            <a:lnSpc>
              <a:spcPct val="90000"/>
            </a:lnSpc>
            <a:spcBef>
              <a:spcPct val="0"/>
            </a:spcBef>
            <a:spcAft>
              <a:spcPct val="15000"/>
            </a:spcAft>
            <a:buNone/>
          </a:pPr>
          <a:r>
            <a:rPr lang="ru-RU" sz="1300" kern="1200" dirty="0"/>
            <a:t>Протокол подачи ЦП</a:t>
          </a:r>
        </a:p>
      </dsp:txBody>
      <dsp:txXfrm>
        <a:off x="4939192" y="1224264"/>
        <a:ext cx="931423" cy="748996"/>
      </dsp:txXfrm>
    </dsp:sp>
    <dsp:sp modelId="{E30D30C8-4C8F-4FF9-ADAE-EB952C1D4508}">
      <dsp:nvSpPr>
        <dsp:cNvPr id="0" name=""/>
        <dsp:cNvSpPr/>
      </dsp:nvSpPr>
      <dsp:spPr>
        <a:xfrm>
          <a:off x="5841864" y="892012"/>
          <a:ext cx="314322" cy="2435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ru-RU" sz="1000" kern="1200"/>
        </a:p>
      </dsp:txBody>
      <dsp:txXfrm>
        <a:off x="5841864" y="940712"/>
        <a:ext cx="241272" cy="146100"/>
      </dsp:txXfrm>
    </dsp:sp>
    <dsp:sp modelId="{6B2F7DB7-4E13-405A-A53B-BB5061F7A7B3}">
      <dsp:nvSpPr>
        <dsp:cNvPr id="0" name=""/>
        <dsp:cNvSpPr/>
      </dsp:nvSpPr>
      <dsp:spPr>
        <a:xfrm>
          <a:off x="6286660" y="826562"/>
          <a:ext cx="978027" cy="561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ru-RU" sz="1300" kern="1200" dirty="0"/>
            <a:t>2 </a:t>
          </a:r>
          <a:r>
            <a:rPr lang="ru-RU" sz="1300" kern="1200" dirty="0" err="1"/>
            <a:t>р.д</a:t>
          </a:r>
          <a:r>
            <a:rPr lang="ru-RU" sz="1300" kern="1200" dirty="0"/>
            <a:t>.</a:t>
          </a:r>
        </a:p>
      </dsp:txBody>
      <dsp:txXfrm>
        <a:off x="6286660" y="826562"/>
        <a:ext cx="978027" cy="374400"/>
      </dsp:txXfrm>
    </dsp:sp>
    <dsp:sp modelId="{C31EF4B2-4DE9-4A1C-958A-B65DEA9ECAF7}">
      <dsp:nvSpPr>
        <dsp:cNvPr id="0" name=""/>
        <dsp:cNvSpPr/>
      </dsp:nvSpPr>
      <dsp:spPr>
        <a:xfrm>
          <a:off x="6486979" y="1200962"/>
          <a:ext cx="978027" cy="795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0" lvl="1" indent="0" algn="l" defTabSz="577850">
            <a:lnSpc>
              <a:spcPct val="90000"/>
            </a:lnSpc>
            <a:spcBef>
              <a:spcPct val="0"/>
            </a:spcBef>
            <a:spcAft>
              <a:spcPct val="15000"/>
            </a:spcAft>
            <a:buNone/>
          </a:pPr>
          <a:r>
            <a:rPr lang="ru-RU" sz="1300" kern="1200" dirty="0"/>
            <a:t>Протокол итоговый</a:t>
          </a:r>
        </a:p>
      </dsp:txBody>
      <dsp:txXfrm>
        <a:off x="6510281" y="1224264"/>
        <a:ext cx="931423" cy="748996"/>
      </dsp:txXfrm>
    </dsp:sp>
    <dsp:sp modelId="{3DB913F6-1D47-4F08-8D3B-2B061CB86964}">
      <dsp:nvSpPr>
        <dsp:cNvPr id="0" name=""/>
        <dsp:cNvSpPr/>
      </dsp:nvSpPr>
      <dsp:spPr>
        <a:xfrm>
          <a:off x="7412952" y="892012"/>
          <a:ext cx="314322" cy="2435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ru-RU" sz="1000" kern="1200"/>
        </a:p>
      </dsp:txBody>
      <dsp:txXfrm>
        <a:off x="7412952" y="940712"/>
        <a:ext cx="241272" cy="146100"/>
      </dsp:txXfrm>
    </dsp:sp>
    <dsp:sp modelId="{E58D1C64-78F8-4A89-813A-EFFBFD304513}">
      <dsp:nvSpPr>
        <dsp:cNvPr id="0" name=""/>
        <dsp:cNvSpPr/>
      </dsp:nvSpPr>
      <dsp:spPr>
        <a:xfrm>
          <a:off x="7857749" y="826562"/>
          <a:ext cx="978027" cy="561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en-US" sz="1300" kern="1200" dirty="0"/>
            <a:t>&gt; 10 </a:t>
          </a:r>
          <a:r>
            <a:rPr lang="ru-RU" sz="1300" kern="1200" dirty="0"/>
            <a:t>дней</a:t>
          </a:r>
        </a:p>
      </dsp:txBody>
      <dsp:txXfrm>
        <a:off x="7857749" y="826562"/>
        <a:ext cx="978027" cy="374400"/>
      </dsp:txXfrm>
    </dsp:sp>
    <dsp:sp modelId="{E605352E-DE47-47BD-9435-C58647776BFB}">
      <dsp:nvSpPr>
        <dsp:cNvPr id="0" name=""/>
        <dsp:cNvSpPr/>
      </dsp:nvSpPr>
      <dsp:spPr>
        <a:xfrm>
          <a:off x="8058067" y="1200962"/>
          <a:ext cx="978027" cy="795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0" lvl="1" indent="0" algn="l" defTabSz="577850">
            <a:lnSpc>
              <a:spcPct val="90000"/>
            </a:lnSpc>
            <a:spcBef>
              <a:spcPct val="0"/>
            </a:spcBef>
            <a:spcAft>
              <a:spcPct val="15000"/>
            </a:spcAft>
            <a:buNone/>
          </a:pPr>
          <a:r>
            <a:rPr lang="ru-RU" sz="1300" kern="1200" dirty="0"/>
            <a:t>Контракт</a:t>
          </a:r>
        </a:p>
      </dsp:txBody>
      <dsp:txXfrm>
        <a:off x="8081369" y="1224264"/>
        <a:ext cx="931423" cy="7489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D4AC3-F65E-4E76-B036-8E99FA14DEF4}">
      <dsp:nvSpPr>
        <dsp:cNvPr id="0" name=""/>
        <dsp:cNvSpPr/>
      </dsp:nvSpPr>
      <dsp:spPr>
        <a:xfrm>
          <a:off x="2384" y="-36198"/>
          <a:ext cx="2731536" cy="24417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ru-RU" sz="1700" kern="1200" dirty="0"/>
            <a:t>Сведения о товаре, работе, услуге</a:t>
          </a:r>
        </a:p>
      </dsp:txBody>
      <dsp:txXfrm>
        <a:off x="2384" y="940495"/>
        <a:ext cx="2731536" cy="976694"/>
      </dsp:txXfrm>
    </dsp:sp>
    <dsp:sp modelId="{269CB3AA-E11E-477E-9EB4-BFDC3330A101}">
      <dsp:nvSpPr>
        <dsp:cNvPr id="0" name=""/>
        <dsp:cNvSpPr/>
      </dsp:nvSpPr>
      <dsp:spPr>
        <a:xfrm>
          <a:off x="961603" y="110305"/>
          <a:ext cx="813098" cy="813098"/>
        </a:xfrm>
        <a:prstGeom prst="ellipse">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8668CA-0A99-4B5E-9CF6-4FCE07B020B8}">
      <dsp:nvSpPr>
        <dsp:cNvPr id="0" name=""/>
        <dsp:cNvSpPr/>
      </dsp:nvSpPr>
      <dsp:spPr>
        <a:xfrm>
          <a:off x="2815867" y="-36198"/>
          <a:ext cx="2731536" cy="24417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ru-RU" sz="1700" kern="1200" dirty="0"/>
            <a:t>Сведения о поставщике (подрядчике, исполнителе)</a:t>
          </a:r>
        </a:p>
      </dsp:txBody>
      <dsp:txXfrm>
        <a:off x="2815867" y="940495"/>
        <a:ext cx="2731536" cy="976694"/>
      </dsp:txXfrm>
    </dsp:sp>
    <dsp:sp modelId="{AA2BC59F-DC75-4B28-9A4C-E20DF1915B1F}">
      <dsp:nvSpPr>
        <dsp:cNvPr id="0" name=""/>
        <dsp:cNvSpPr/>
      </dsp:nvSpPr>
      <dsp:spPr>
        <a:xfrm>
          <a:off x="3775086" y="110305"/>
          <a:ext cx="813098" cy="813098"/>
        </a:xfrm>
        <a:prstGeom prst="ellipse">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2E635D-1832-426E-9848-E87853E9764D}">
      <dsp:nvSpPr>
        <dsp:cNvPr id="0" name=""/>
        <dsp:cNvSpPr/>
      </dsp:nvSpPr>
      <dsp:spPr>
        <a:xfrm>
          <a:off x="221991" y="1722705"/>
          <a:ext cx="5105804" cy="755228"/>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04913-CA9E-46DA-BB6A-43C6F5A19757}" type="datetimeFigureOut">
              <a:rPr lang="ru-RU" smtClean="0"/>
              <a:t>10.08.2022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56D8BF-B2AA-4528-9EFD-0CD80809563C}" type="slidenum">
              <a:rPr lang="ru-RU" smtClean="0"/>
              <a:t>‹#›</a:t>
            </a:fld>
            <a:endParaRPr lang="ru-RU"/>
          </a:p>
        </p:txBody>
      </p:sp>
    </p:spTree>
    <p:extLst>
      <p:ext uri="{BB962C8B-B14F-4D97-AF65-F5344CB8AC3E}">
        <p14:creationId xmlns:p14="http://schemas.microsoft.com/office/powerpoint/2010/main" val="1317517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ogin.consultant.ru/link/?rnd=7C2267A25778A3F3B7C63B60BB523A16&amp;req=doc&amp;base=LAW&amp;n=388041&amp;dst=100006&amp;fld=134&amp;REFFIELD=134&amp;REFDST=15&amp;REFDOC=390564&amp;REFBASE=LAW&amp;stat=refcode%3D16610;dstident%3D100006;index%3D78&amp;date=29.07.2021" TargetMode="External"/><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hape 90">
            <a:extLst>
              <a:ext uri="{FF2B5EF4-FFF2-40B4-BE49-F238E27FC236}">
                <a16:creationId xmlns:a16="http://schemas.microsoft.com/office/drawing/2014/main" id="{21107130-46BF-4707-AB55-33C6E237257F}"/>
              </a:ext>
            </a:extLst>
          </p:cNvPr>
          <p:cNvSpPr>
            <a:spLocks noGrp="1" noRot="1" noChangeAspect="1" noTextEdit="1"/>
          </p:cNvSpPr>
          <p:nvPr>
            <p:ph type="sldImg"/>
          </p:nvPr>
        </p:nvSpPr>
        <p:spPr/>
      </p:sp>
      <p:sp>
        <p:nvSpPr>
          <p:cNvPr id="70659" name="Shape 91">
            <a:extLst>
              <a:ext uri="{FF2B5EF4-FFF2-40B4-BE49-F238E27FC236}">
                <a16:creationId xmlns:a16="http://schemas.microsoft.com/office/drawing/2014/main" id="{2768AB79-9136-4936-AC37-53ED9565C7E8}"/>
              </a:ext>
            </a:extLst>
          </p:cNvPr>
          <p:cNvSpPr>
            <a:spLocks noGrp="1"/>
          </p:cNvSpPr>
          <p:nvPr>
            <p:ph type="body" sz="quarter" idx="1"/>
          </p:nvPr>
        </p:nvSpPr>
        <p:spPr/>
        <p:txBody>
          <a:bodyPr/>
          <a:lstStyle/>
          <a:p>
            <a:pPr eaLnBrk="1" hangingPunct="1">
              <a:spcBef>
                <a:spcPct val="0"/>
              </a:spcBef>
            </a:pPr>
            <a:endParaRPr lang="ru-RU" altLang="ru-RU">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263" y="250825"/>
            <a:ext cx="3190875" cy="2209800"/>
          </a:xfrm>
        </p:spPr>
      </p:sp>
      <p:sp>
        <p:nvSpPr>
          <p:cNvPr id="3" name="Заметки 2"/>
          <p:cNvSpPr>
            <a:spLocks noGrp="1"/>
          </p:cNvSpPr>
          <p:nvPr>
            <p:ph type="body" idx="1"/>
          </p:nvPr>
        </p:nvSpPr>
        <p:spPr/>
        <p:txBody>
          <a:bodyPr/>
          <a:lstStyle/>
          <a:p>
            <a:pPr marL="0" lvl="1">
              <a:spcBef>
                <a:spcPts val="400"/>
              </a:spcBef>
            </a:pPr>
            <a:r>
              <a:rPr lang="ru-RU" sz="600" dirty="0"/>
              <a:t>Настройка прав доступа пользователям заказчика осуществляется в разделе «Администрирование» через контекстное меню по ссылке «Права пользователя».</a:t>
            </a:r>
            <a:br>
              <a:rPr lang="ru-RU" sz="600" dirty="0"/>
            </a:br>
            <a:r>
              <a:rPr lang="ru-RU" sz="600" dirty="0"/>
              <a:t>1. Для настройки права подписания документа о приемке пользователю заказчика необходимо проставить «галку» в поле «Подписание документа о приемке разрешено с полномочиями:», «галку» по нужному полномочию и указать основание полномочий. При этом документ о приемке в обязательном порядке должен быть подписан лицом с полномочием «Лицо, ответственное за оформление документов о приемке».</a:t>
            </a:r>
            <a:br>
              <a:rPr lang="ru-RU" sz="600" dirty="0"/>
            </a:br>
            <a:r>
              <a:rPr lang="ru-RU" sz="600" dirty="0"/>
              <a:t>2. Для настройки права подписания корректировочных документов пользователю заказчика необходимо проставить «галку» в поле «Подписание корректировочного документа разрешено с полномочиями:», «галку» по нужному полномочию и указать основание полномочий.</a:t>
            </a:r>
            <a:br>
              <a:rPr lang="ru-RU" sz="600" dirty="0"/>
            </a:br>
            <a:r>
              <a:rPr lang="ru-RU" sz="600" dirty="0"/>
              <a:t>3. При настройке прав доступа членам Приемочной комиссии заказчика необходимо установить «галку» в поле «Лицо, уполномоченное действовать в качестве члена приемочной комиссии».</a:t>
            </a:r>
            <a:br>
              <a:rPr lang="ru-RU" sz="600" dirty="0"/>
            </a:br>
            <a:r>
              <a:rPr lang="ru-RU" sz="600" dirty="0"/>
              <a:t>4. При наличии в составе Приемочной комиссии внешних лиц в поле «Работа с документами разрешена в качестве:» необходимо выбрать нужный вариант: </a:t>
            </a:r>
            <a:r>
              <a:rPr lang="ru-RU" sz="600" dirty="0">
                <a:solidFill>
                  <a:srgbClr val="002060"/>
                </a:solidFill>
              </a:rPr>
              <a:t>Уполномоченный сотрудник иной организации либо Уполномоченное физическое лицо либо Уполномоченный индивидуальный предприниматель. При этом автоматически установятся «галки» в полях: «Лицо, ответственное за приемку товаров, результатов выполненных работ, оказанных услуг», «Лицо, ответственное за оформление корректировочного документа», «Лицо, уполномоченное действовать в качестве члена приемочной комиссии», не доступные для редактирования.</a:t>
            </a:r>
            <a:endParaRPr lang="ru-RU" sz="600" dirty="0"/>
          </a:p>
        </p:txBody>
      </p:sp>
      <p:sp>
        <p:nvSpPr>
          <p:cNvPr id="4" name="Номер слайда 3"/>
          <p:cNvSpPr>
            <a:spLocks noGrp="1"/>
          </p:cNvSpPr>
          <p:nvPr>
            <p:ph type="sldNum" sz="quarter" idx="10"/>
          </p:nvPr>
        </p:nvSpPr>
        <p:spPr/>
        <p:txBody>
          <a:bodyPr/>
          <a:lstStyle/>
          <a:p>
            <a:fld id="{1D3B102A-EDC8-431F-B475-B3229B34ED88}" type="slidenum">
              <a:rPr lang="ru-RU" smtClean="0"/>
              <a:t>145</a:t>
            </a:fld>
            <a:endParaRPr lang="ru-RU"/>
          </a:p>
        </p:txBody>
      </p:sp>
    </p:spTree>
    <p:extLst>
      <p:ext uri="{BB962C8B-B14F-4D97-AF65-F5344CB8AC3E}">
        <p14:creationId xmlns:p14="http://schemas.microsoft.com/office/powerpoint/2010/main" val="1630844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263" y="250825"/>
            <a:ext cx="3190875" cy="2209800"/>
          </a:xfrm>
        </p:spPr>
      </p:sp>
      <p:sp>
        <p:nvSpPr>
          <p:cNvPr id="3" name="Заметки 2"/>
          <p:cNvSpPr>
            <a:spLocks noGrp="1"/>
          </p:cNvSpPr>
          <p:nvPr>
            <p:ph type="body" idx="1"/>
          </p:nvPr>
        </p:nvSpPr>
        <p:spPr/>
        <p:txBody>
          <a:bodyPr/>
          <a:lstStyle/>
          <a:p>
            <a:r>
              <a:rPr lang="ru-RU" sz="800" dirty="0"/>
              <a:t>Добавление уполномоченных лиц заказчика осуществляется при рассмотрении документа о приемке на вкладке «Подписанты заказчика» по кнопке «Добавить». В открывшемся окне в поле «Фамилия, Имя, Отчество» в раскрывающемся списке доступны все лица, по которым проставлены права на подписание документов о приемке: «Лицо, ответственное за оформление документов о приемке» и (или) </a:t>
            </a:r>
            <a:r>
              <a:rPr lang="ru-RU" sz="800" dirty="0">
                <a:solidFill>
                  <a:srgbClr val="002060"/>
                </a:solidFill>
              </a:rPr>
              <a:t>«Лицо, ответственное за приемку товаров, результатов выполненных работ, оказанных услуг».</a:t>
            </a:r>
            <a:br>
              <a:rPr lang="ru-RU" sz="800" dirty="0">
                <a:solidFill>
                  <a:srgbClr val="002060"/>
                </a:solidFill>
              </a:rPr>
            </a:br>
            <a:br>
              <a:rPr lang="ru-RU" sz="800" dirty="0">
                <a:solidFill>
                  <a:srgbClr val="002060"/>
                </a:solidFill>
              </a:rPr>
            </a:br>
            <a:r>
              <a:rPr lang="ru-RU" sz="800" dirty="0">
                <a:solidFill>
                  <a:srgbClr val="002060"/>
                </a:solidFill>
              </a:rPr>
              <a:t>Для добавления членов Приемочной комиссии установите «галку» «Для определения результатов приемки товаров, работ, услуг создана приемочная комиссия». Добавление также осуществляется через кнопку «Добавить».</a:t>
            </a:r>
            <a:endParaRPr lang="ru-RU" sz="800" dirty="0"/>
          </a:p>
        </p:txBody>
      </p:sp>
      <p:sp>
        <p:nvSpPr>
          <p:cNvPr id="4" name="Номер слайда 3"/>
          <p:cNvSpPr>
            <a:spLocks noGrp="1"/>
          </p:cNvSpPr>
          <p:nvPr>
            <p:ph type="sldNum" sz="quarter" idx="10"/>
          </p:nvPr>
        </p:nvSpPr>
        <p:spPr/>
        <p:txBody>
          <a:bodyPr/>
          <a:lstStyle/>
          <a:p>
            <a:fld id="{1D3B102A-EDC8-431F-B475-B3229B34ED88}" type="slidenum">
              <a:rPr lang="ru-RU" smtClean="0"/>
              <a:t>146</a:t>
            </a:fld>
            <a:endParaRPr lang="ru-RU"/>
          </a:p>
        </p:txBody>
      </p:sp>
    </p:spTree>
    <p:extLst>
      <p:ext uri="{BB962C8B-B14F-4D97-AF65-F5344CB8AC3E}">
        <p14:creationId xmlns:p14="http://schemas.microsoft.com/office/powerpoint/2010/main" val="3083503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263" y="250825"/>
            <a:ext cx="3190875" cy="2209800"/>
          </a:xfrm>
        </p:spPr>
      </p:sp>
      <p:sp>
        <p:nvSpPr>
          <p:cNvPr id="3" name="Заметки 2"/>
          <p:cNvSpPr>
            <a:spLocks noGrp="1"/>
          </p:cNvSpPr>
          <p:nvPr>
            <p:ph type="body" idx="1"/>
          </p:nvPr>
        </p:nvSpPr>
        <p:spPr/>
        <p:txBody>
          <a:bodyPr/>
          <a:lstStyle/>
          <a:p>
            <a:pPr marL="0" lvl="1">
              <a:spcBef>
                <a:spcPts val="400"/>
              </a:spcBef>
            </a:pPr>
            <a:r>
              <a:rPr lang="ru-RU" sz="800" dirty="0">
                <a:solidFill>
                  <a:srgbClr val="002060"/>
                </a:solidFill>
              </a:rPr>
              <a:t>Настройка прав подписания документов о приемке пользователям Поставщика осуществляется в разделе «Администрирование» через контекстное меню по ссылке «Права доступа пользователя».</a:t>
            </a:r>
            <a:br>
              <a:rPr lang="ru-RU" sz="800" dirty="0">
                <a:solidFill>
                  <a:srgbClr val="002060"/>
                </a:solidFill>
              </a:rPr>
            </a:br>
            <a:r>
              <a:rPr lang="ru-RU" sz="800" dirty="0">
                <a:solidFill>
                  <a:srgbClr val="002060"/>
                </a:solidFill>
              </a:rPr>
              <a:t>В открывшемся окне на вкладке «Права доступа пользователя» необходимо установить «галки» в блоке «Электронный документооборот при исполнении контракта»:</a:t>
            </a:r>
          </a:p>
          <a:p>
            <a:pPr marL="456821" lvl="1" indent="-456821">
              <a:spcBef>
                <a:spcPts val="400"/>
              </a:spcBef>
              <a:buFont typeface="Courier New" panose="02070309020205020404" pitchFamily="49" charset="0"/>
              <a:buChar char="o"/>
            </a:pPr>
            <a:r>
              <a:rPr lang="ru-RU" sz="800" dirty="0">
                <a:solidFill>
                  <a:srgbClr val="002060"/>
                </a:solidFill>
              </a:rPr>
              <a:t>Просмотр электронных документов</a:t>
            </a:r>
          </a:p>
          <a:p>
            <a:pPr marL="456821" lvl="1" indent="-456821">
              <a:spcBef>
                <a:spcPts val="400"/>
              </a:spcBef>
              <a:buFont typeface="Courier New" panose="02070309020205020404" pitchFamily="49" charset="0"/>
              <a:buChar char="o"/>
            </a:pPr>
            <a:r>
              <a:rPr lang="ru-RU" sz="800" dirty="0">
                <a:solidFill>
                  <a:srgbClr val="002060"/>
                </a:solidFill>
              </a:rPr>
              <a:t>Создание и редактирование документов о приемке, корректировочных документов</a:t>
            </a:r>
          </a:p>
          <a:p>
            <a:pPr marL="456821" lvl="1" indent="-456821">
              <a:spcBef>
                <a:spcPts val="400"/>
              </a:spcBef>
              <a:buFont typeface="Courier New" panose="02070309020205020404" pitchFamily="49" charset="0"/>
              <a:buChar char="o"/>
            </a:pPr>
            <a:r>
              <a:rPr lang="ru-RU" sz="800" dirty="0">
                <a:solidFill>
                  <a:srgbClr val="002060"/>
                </a:solidFill>
              </a:rPr>
              <a:t>Подписание документов о приемке разрешено с полномочиями: и выбрать из раскрывающегося списка необходимое полномочие («Лицо, ответственное за передачу товаров, работ, услуг», «Лицо, ответственное за оформление документов о приемке» или «Лицо, ответственное за подписание счетов-фактур»)</a:t>
            </a:r>
          </a:p>
          <a:p>
            <a:pPr marL="0" lvl="1">
              <a:spcBef>
                <a:spcPts val="400"/>
              </a:spcBef>
            </a:pPr>
            <a:r>
              <a:rPr lang="ru-RU" sz="800" dirty="0">
                <a:solidFill>
                  <a:srgbClr val="002060"/>
                </a:solidFill>
              </a:rPr>
              <a:t>Аналогично для подписания корректировочных документов</a:t>
            </a:r>
          </a:p>
        </p:txBody>
      </p:sp>
      <p:sp>
        <p:nvSpPr>
          <p:cNvPr id="4" name="Номер слайда 3"/>
          <p:cNvSpPr>
            <a:spLocks noGrp="1"/>
          </p:cNvSpPr>
          <p:nvPr>
            <p:ph type="sldNum" sz="quarter" idx="10"/>
          </p:nvPr>
        </p:nvSpPr>
        <p:spPr/>
        <p:txBody>
          <a:bodyPr/>
          <a:lstStyle/>
          <a:p>
            <a:fld id="{1D3B102A-EDC8-431F-B475-B3229B34ED88}" type="slidenum">
              <a:rPr lang="ru-RU" smtClean="0"/>
              <a:t>148</a:t>
            </a:fld>
            <a:endParaRPr lang="ru-RU"/>
          </a:p>
        </p:txBody>
      </p:sp>
    </p:spTree>
    <p:extLst>
      <p:ext uri="{BB962C8B-B14F-4D97-AF65-F5344CB8AC3E}">
        <p14:creationId xmlns:p14="http://schemas.microsoft.com/office/powerpoint/2010/main" val="3064106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263" y="250825"/>
            <a:ext cx="3190875" cy="22098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D3B102A-EDC8-431F-B475-B3229B34ED88}" type="slidenum">
              <a:rPr lang="ru-RU" smtClean="0"/>
              <a:t>149</a:t>
            </a:fld>
            <a:endParaRPr lang="ru-RU"/>
          </a:p>
        </p:txBody>
      </p:sp>
    </p:spTree>
    <p:extLst>
      <p:ext uri="{BB962C8B-B14F-4D97-AF65-F5344CB8AC3E}">
        <p14:creationId xmlns:p14="http://schemas.microsoft.com/office/powerpoint/2010/main" val="1255842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263" y="250825"/>
            <a:ext cx="3190875" cy="220980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D3B102A-EDC8-431F-B475-B3229B34ED88}" type="slidenum">
              <a:rPr lang="ru-RU" smtClean="0"/>
              <a:t>157</a:t>
            </a:fld>
            <a:endParaRPr lang="ru-RU"/>
          </a:p>
        </p:txBody>
      </p:sp>
    </p:spTree>
    <p:extLst>
      <p:ext uri="{BB962C8B-B14F-4D97-AF65-F5344CB8AC3E}">
        <p14:creationId xmlns:p14="http://schemas.microsoft.com/office/powerpoint/2010/main" val="1448064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263" y="250825"/>
            <a:ext cx="3190875" cy="220980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D3B102A-EDC8-431F-B475-B3229B34ED88}" type="slidenum">
              <a:rPr lang="ru-RU" smtClean="0"/>
              <a:t>158</a:t>
            </a:fld>
            <a:endParaRPr lang="ru-RU"/>
          </a:p>
        </p:txBody>
      </p:sp>
    </p:spTree>
    <p:extLst>
      <p:ext uri="{BB962C8B-B14F-4D97-AF65-F5344CB8AC3E}">
        <p14:creationId xmlns:p14="http://schemas.microsoft.com/office/powerpoint/2010/main" val="1679862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DF857F5D-C62C-43B9-B512-55A204F89640}" type="slidenum">
              <a:rPr lang="ru-RU" smtClean="0"/>
              <a:pPr/>
              <a:t>190</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0F5C891-8684-41D3-9475-C04E534FE763}" type="slidenum">
              <a:rPr lang="ru-RU" smtClean="0"/>
              <a:t>251</a:t>
            </a:fld>
            <a:endParaRPr lang="ru-RU" dirty="0"/>
          </a:p>
        </p:txBody>
      </p:sp>
    </p:spTree>
    <p:extLst>
      <p:ext uri="{BB962C8B-B14F-4D97-AF65-F5344CB8AC3E}">
        <p14:creationId xmlns:p14="http://schemas.microsoft.com/office/powerpoint/2010/main" val="2619438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6D8E932-D965-4282-B012-94E060CFAD0C}" type="slidenum">
              <a:rPr lang="ru-RU" smtClean="0"/>
              <a:t>252</a:t>
            </a:fld>
            <a:endParaRPr lang="ru-RU"/>
          </a:p>
        </p:txBody>
      </p:sp>
    </p:spTree>
    <p:extLst>
      <p:ext uri="{BB962C8B-B14F-4D97-AF65-F5344CB8AC3E}">
        <p14:creationId xmlns:p14="http://schemas.microsoft.com/office/powerpoint/2010/main" val="2236129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09613" y="744538"/>
            <a:ext cx="5378450"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D7DF5C-7F57-44F4-B39F-B8F4CFA10446}" type="slidenum">
              <a:rPr lang="ru-RU" smtClean="0"/>
              <a:t>296</a:t>
            </a:fld>
            <a:endParaRPr lang="ru-RU"/>
          </a:p>
        </p:txBody>
      </p:sp>
    </p:spTree>
    <p:extLst>
      <p:ext uri="{BB962C8B-B14F-4D97-AF65-F5344CB8AC3E}">
        <p14:creationId xmlns:p14="http://schemas.microsoft.com/office/powerpoint/2010/main" val="335421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Заметки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ru-RU" altLang="ru-RU" dirty="0">
                <a:cs typeface="Arial" charset="0"/>
              </a:rPr>
              <a:t>ЛОТ – отдельный лот, не допускается включение продукции не из перечня</a:t>
            </a:r>
          </a:p>
          <a:p>
            <a:pPr>
              <a:defRPr/>
            </a:pPr>
            <a:r>
              <a:rPr lang="ru-RU" altLang="ru-RU" dirty="0">
                <a:cs typeface="Arial" charset="0"/>
              </a:rPr>
              <a:t>МОНОЛОТ – только одно МНН </a:t>
            </a:r>
            <a:r>
              <a:rPr lang="ru-RU" altLang="ru-RU" dirty="0">
                <a:solidFill>
                  <a:schemeClr val="accent1">
                    <a:lumMod val="75000"/>
                  </a:schemeClr>
                </a:solidFill>
                <a:cs typeface="Arial" charset="0"/>
              </a:rPr>
              <a:t>(рекомендовано)</a:t>
            </a:r>
          </a:p>
          <a:p>
            <a:pPr>
              <a:defRPr/>
            </a:pPr>
            <a:r>
              <a:rPr lang="ru-RU" altLang="ru-RU" dirty="0">
                <a:cs typeface="Arial" charset="0"/>
              </a:rPr>
              <a:t>* - по перечню-2 – «1 лишний»</a:t>
            </a:r>
          </a:p>
          <a:p>
            <a:pPr>
              <a:defRPr/>
            </a:pPr>
            <a:endParaRPr lang="ru-RU" altLang="ru-RU" dirty="0"/>
          </a:p>
        </p:txBody>
      </p:sp>
      <p:sp>
        <p:nvSpPr>
          <p:cNvPr id="2662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CE6F98-8D57-4C00-A856-9BAD85C1D51D}" type="slidenum">
              <a:rPr lang="ru-RU" altLang="ru-RU" smtClean="0">
                <a:solidFill>
                  <a:srgbClr val="000000"/>
                </a:solidFill>
              </a:rPr>
              <a:pPr>
                <a:spcBef>
                  <a:spcPct val="0"/>
                </a:spcBef>
              </a:pPr>
              <a:t>46</a:t>
            </a:fld>
            <a:endParaRPr lang="ru-RU" altLang="ru-RU">
              <a:solidFill>
                <a:srgbClr val="000000"/>
              </a:solidFill>
            </a:endParaRPr>
          </a:p>
        </p:txBody>
      </p:sp>
    </p:spTree>
    <p:extLst>
      <p:ext uri="{BB962C8B-B14F-4D97-AF65-F5344CB8AC3E}">
        <p14:creationId xmlns:p14="http://schemas.microsoft.com/office/powerpoint/2010/main" val="2751153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Самара</a:t>
            </a:r>
            <a:r>
              <a:rPr lang="ru-RU" baseline="0" dirty="0"/>
              <a:t> – 01422000001320008338</a:t>
            </a:r>
          </a:p>
          <a:p>
            <a:r>
              <a:rPr lang="ru-RU" baseline="0" dirty="0"/>
              <a:t>Марий Эл - 0308300022920000030</a:t>
            </a:r>
            <a:endParaRPr lang="ru-RU" dirty="0"/>
          </a:p>
        </p:txBody>
      </p:sp>
      <p:sp>
        <p:nvSpPr>
          <p:cNvPr id="4" name="Номер слайда 3"/>
          <p:cNvSpPr>
            <a:spLocks noGrp="1"/>
          </p:cNvSpPr>
          <p:nvPr>
            <p:ph type="sldNum" sz="quarter" idx="10"/>
          </p:nvPr>
        </p:nvSpPr>
        <p:spPr/>
        <p:txBody>
          <a:bodyPr/>
          <a:lstStyle/>
          <a:p>
            <a:pPr>
              <a:defRPr/>
            </a:pPr>
            <a:fld id="{EF23C522-E393-4536-9611-0AFCEEB1BD26}" type="slidenum">
              <a:rPr lang="ru-RU" altLang="ru-RU" smtClean="0"/>
              <a:pPr>
                <a:defRPr/>
              </a:pPr>
              <a:t>47</a:t>
            </a:fld>
            <a:endParaRPr lang="ru-RU" altLang="ru-RU"/>
          </a:p>
        </p:txBody>
      </p:sp>
    </p:spTree>
    <p:extLst>
      <p:ext uri="{BB962C8B-B14F-4D97-AF65-F5344CB8AC3E}">
        <p14:creationId xmlns:p14="http://schemas.microsoft.com/office/powerpoint/2010/main" val="4159551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EF23C522-E393-4536-9611-0AFCEEB1BD26}" type="slidenum">
              <a:rPr lang="ru-RU" altLang="ru-RU" smtClean="0"/>
              <a:pPr>
                <a:defRPr/>
              </a:pPr>
              <a:t>50</a:t>
            </a:fld>
            <a:endParaRPr lang="ru-RU" altLang="ru-RU"/>
          </a:p>
        </p:txBody>
      </p:sp>
    </p:spTree>
    <p:extLst>
      <p:ext uri="{BB962C8B-B14F-4D97-AF65-F5344CB8AC3E}">
        <p14:creationId xmlns:p14="http://schemas.microsoft.com/office/powerpoint/2010/main" val="3320105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0F5C891-8684-41D3-9475-C04E534FE763}" type="slidenum">
              <a:rPr lang="ru-RU" smtClean="0"/>
              <a:t>105</a:t>
            </a:fld>
            <a:endParaRPr lang="ru-RU" dirty="0"/>
          </a:p>
        </p:txBody>
      </p:sp>
    </p:spTree>
    <p:extLst>
      <p:ext uri="{BB962C8B-B14F-4D97-AF65-F5344CB8AC3E}">
        <p14:creationId xmlns:p14="http://schemas.microsoft.com/office/powerpoint/2010/main" val="1451452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0F5C891-8684-41D3-9475-C04E534FE763}" type="slidenum">
              <a:rPr lang="ru-RU" smtClean="0"/>
              <a:t>110</a:t>
            </a:fld>
            <a:endParaRPr lang="ru-RU" dirty="0"/>
          </a:p>
        </p:txBody>
      </p:sp>
    </p:spTree>
    <p:extLst>
      <p:ext uri="{BB962C8B-B14F-4D97-AF65-F5344CB8AC3E}">
        <p14:creationId xmlns:p14="http://schemas.microsoft.com/office/powerpoint/2010/main" val="1614698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19289AF-B0AB-4547-A913-A961E74CBFAB}" type="slidenum">
              <a:rPr lang="ru-RU" smtClean="0"/>
              <a:t>134</a:t>
            </a:fld>
            <a:endParaRPr lang="ru-RU" dirty="0"/>
          </a:p>
        </p:txBody>
      </p:sp>
    </p:spTree>
    <p:extLst>
      <p:ext uri="{BB962C8B-B14F-4D97-AF65-F5344CB8AC3E}">
        <p14:creationId xmlns:p14="http://schemas.microsoft.com/office/powerpoint/2010/main" val="1216634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38488" y="922338"/>
            <a:ext cx="3594100" cy="2487612"/>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D3B102A-EDC8-431F-B475-B3229B34ED88}" type="slidenum">
              <a:rPr lang="ru-RU" smtClean="0"/>
              <a:t>141</a:t>
            </a:fld>
            <a:endParaRPr lang="ru-RU"/>
          </a:p>
        </p:txBody>
      </p:sp>
    </p:spTree>
    <p:extLst>
      <p:ext uri="{BB962C8B-B14F-4D97-AF65-F5344CB8AC3E}">
        <p14:creationId xmlns:p14="http://schemas.microsoft.com/office/powerpoint/2010/main" val="471253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263" y="250825"/>
            <a:ext cx="3190875" cy="2209800"/>
          </a:xfrm>
        </p:spPr>
      </p:sp>
      <p:sp>
        <p:nvSpPr>
          <p:cNvPr id="3" name="Заметки 2"/>
          <p:cNvSpPr>
            <a:spLocks noGrp="1"/>
          </p:cNvSpPr>
          <p:nvPr>
            <p:ph type="body" idx="1"/>
          </p:nvPr>
        </p:nvSpPr>
        <p:spPr/>
        <p:txBody>
          <a:bodyPr/>
          <a:lstStyle/>
          <a:p>
            <a:r>
              <a:rPr lang="ru-RU" dirty="0"/>
              <a:t>Реализация на федеральном уровне</a:t>
            </a:r>
          </a:p>
          <a:p>
            <a:pPr marL="0" marR="0" indent="0" algn="l" defTabSz="1932493" rtl="0" eaLnBrk="1" fontAlgn="auto" latinLnBrk="0" hangingPunct="1">
              <a:lnSpc>
                <a:spcPct val="100000"/>
              </a:lnSpc>
              <a:spcBef>
                <a:spcPts val="0"/>
              </a:spcBef>
              <a:spcAft>
                <a:spcPts val="0"/>
              </a:spcAft>
              <a:buClrTx/>
              <a:buSzTx/>
              <a:buFontTx/>
              <a:buNone/>
              <a:tabLst/>
              <a:defRPr/>
            </a:pPr>
            <a:br>
              <a:rPr lang="ru-RU" dirty="0"/>
            </a:br>
            <a:r>
              <a:rPr lang="ru-RU" sz="2500" b="0" kern="1200" dirty="0">
                <a:solidFill>
                  <a:schemeClr val="tx1"/>
                </a:solidFill>
                <a:effectLst/>
                <a:latin typeface="+mn-lt"/>
                <a:ea typeface="+mn-ea"/>
                <a:cs typeface="+mn-cs"/>
              </a:rPr>
              <a:t>Постановление Правительства РФ от 09.12.2020 № 2050</a:t>
            </a:r>
          </a:p>
          <a:p>
            <a:pPr marL="0" marR="0" indent="0" algn="l" defTabSz="1932493" rtl="0" eaLnBrk="1" fontAlgn="auto" latinLnBrk="0" hangingPunct="1">
              <a:lnSpc>
                <a:spcPct val="100000"/>
              </a:lnSpc>
              <a:spcBef>
                <a:spcPts val="0"/>
              </a:spcBef>
              <a:spcAft>
                <a:spcPts val="0"/>
              </a:spcAft>
              <a:buClrTx/>
              <a:buSzTx/>
              <a:buFontTx/>
              <a:buNone/>
              <a:tabLst/>
              <a:defRPr/>
            </a:pPr>
            <a:r>
              <a:rPr lang="ru-RU" sz="2500" b="0" kern="1200" dirty="0">
                <a:solidFill>
                  <a:schemeClr val="tx1"/>
                </a:solidFill>
                <a:effectLst/>
                <a:latin typeface="+mn-lt"/>
                <a:ea typeface="+mn-ea"/>
                <a:cs typeface="+mn-cs"/>
              </a:rPr>
              <a:t>11(5). Главные распорядители средств федерального бюджета, включенные в </a:t>
            </a:r>
            <a:r>
              <a:rPr lang="ru-RU" sz="2500" b="0" u="none" strike="noStrike" kern="1200" dirty="0">
                <a:solidFill>
                  <a:schemeClr val="tx1"/>
                </a:solidFill>
                <a:effectLst/>
                <a:latin typeface="+mn-lt"/>
                <a:ea typeface="+mn-ea"/>
                <a:cs typeface="+mn-cs"/>
                <a:hlinkClick r:id="rId3"/>
              </a:rPr>
              <a:t>перечень</a:t>
            </a:r>
            <a:r>
              <a:rPr lang="ru-RU" sz="2500" b="0" kern="1200" dirty="0">
                <a:solidFill>
                  <a:schemeClr val="tx1"/>
                </a:solidFill>
                <a:effectLst/>
                <a:latin typeface="+mn-lt"/>
                <a:ea typeface="+mn-ea"/>
                <a:cs typeface="+mn-cs"/>
              </a:rPr>
              <a:t>, утвержденный распоряжением Правительства Российской Федерации, как получатели средств федерального бюджета и подведомственные им получатели средств федерального бюджета предусматривают в заключаемых ими государственных контрактах, которые не содержат сведения, составляющие государственную тайну, и информация о которых подлежит включению в реестр контрактов, предусмотренный законодательством Российской Федерации о контрактной системе в сфере закупок товаров, работ, услуг для обеспечения государственных и муниципальных нужд, для формирования и оплаты денежных обязательств при исполнении государственных контрактов положения о возможности формирования и подписания документов о приемке товаров, выполненной работы (ее результатов), оказанной услуги, а также отдельных этапов исполнения контракта в форме электронного документа в единой информационной системе в сфере закупок.</a:t>
            </a:r>
          </a:p>
          <a:p>
            <a:pPr marL="0" marR="0" indent="0" algn="l" defTabSz="1932493" rtl="0" eaLnBrk="1" fontAlgn="auto" latinLnBrk="0" hangingPunct="1">
              <a:lnSpc>
                <a:spcPct val="100000"/>
              </a:lnSpc>
              <a:spcBef>
                <a:spcPts val="0"/>
              </a:spcBef>
              <a:spcAft>
                <a:spcPts val="0"/>
              </a:spcAft>
              <a:buClrTx/>
              <a:buSzTx/>
              <a:buFontTx/>
              <a:buNone/>
              <a:tabLst/>
              <a:defRPr/>
            </a:pPr>
            <a:r>
              <a:rPr lang="ru-RU" sz="2500" b="0" kern="1200" dirty="0">
                <a:solidFill>
                  <a:schemeClr val="tx1"/>
                </a:solidFill>
                <a:effectLst/>
                <a:latin typeface="+mn-lt"/>
                <a:ea typeface="+mn-ea"/>
                <a:cs typeface="+mn-cs"/>
              </a:rPr>
              <a:t>Распоряжение Правительства РФ от 18.06.2021 № 1659-р – 63 ГРБС.</a:t>
            </a:r>
          </a:p>
          <a:p>
            <a:endParaRPr lang="ru-RU" dirty="0"/>
          </a:p>
        </p:txBody>
      </p:sp>
      <p:sp>
        <p:nvSpPr>
          <p:cNvPr id="4" name="Номер слайда 3"/>
          <p:cNvSpPr>
            <a:spLocks noGrp="1"/>
          </p:cNvSpPr>
          <p:nvPr>
            <p:ph type="sldNum" sz="quarter" idx="10"/>
          </p:nvPr>
        </p:nvSpPr>
        <p:spPr/>
        <p:txBody>
          <a:bodyPr/>
          <a:lstStyle/>
          <a:p>
            <a:fld id="{1D3B102A-EDC8-431F-B475-B3229B34ED88}" type="slidenum">
              <a:rPr lang="ru-RU" smtClean="0"/>
              <a:t>143</a:t>
            </a:fld>
            <a:endParaRPr lang="ru-RU"/>
          </a:p>
        </p:txBody>
      </p:sp>
    </p:spTree>
    <p:extLst>
      <p:ext uri="{BB962C8B-B14F-4D97-AF65-F5344CB8AC3E}">
        <p14:creationId xmlns:p14="http://schemas.microsoft.com/office/powerpoint/2010/main" val="534277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82BB5D95-0E21-41B0-A42A-028963BE897B}" type="datetimeFigureOut">
              <a:rPr lang="ru-RU" smtClean="0"/>
              <a:t>10.08.2022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298234E-DE49-4C8F-AC6D-559A20C97FC7}" type="slidenum">
              <a:rPr lang="ru-RU" smtClean="0"/>
              <a:t>‹#›</a:t>
            </a:fld>
            <a:endParaRPr lang="ru-RU"/>
          </a:p>
        </p:txBody>
      </p:sp>
    </p:spTree>
    <p:extLst>
      <p:ext uri="{BB962C8B-B14F-4D97-AF65-F5344CB8AC3E}">
        <p14:creationId xmlns:p14="http://schemas.microsoft.com/office/powerpoint/2010/main" val="2105397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2BB5D95-0E21-41B0-A42A-028963BE897B}" type="datetimeFigureOut">
              <a:rPr lang="ru-RU" smtClean="0"/>
              <a:t>10.08.2022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298234E-DE49-4C8F-AC6D-559A20C97FC7}" type="slidenum">
              <a:rPr lang="ru-RU" smtClean="0"/>
              <a:t>‹#›</a:t>
            </a:fld>
            <a:endParaRPr lang="ru-RU"/>
          </a:p>
        </p:txBody>
      </p:sp>
    </p:spTree>
    <p:extLst>
      <p:ext uri="{BB962C8B-B14F-4D97-AF65-F5344CB8AC3E}">
        <p14:creationId xmlns:p14="http://schemas.microsoft.com/office/powerpoint/2010/main" val="1010384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2BB5D95-0E21-41B0-A42A-028963BE897B}" type="datetimeFigureOut">
              <a:rPr lang="ru-RU" smtClean="0"/>
              <a:t>10.08.2022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298234E-DE49-4C8F-AC6D-559A20C97FC7}" type="slidenum">
              <a:rPr lang="ru-RU" smtClean="0"/>
              <a:t>‹#›</a:t>
            </a:fld>
            <a:endParaRPr lang="ru-RU"/>
          </a:p>
        </p:txBody>
      </p:sp>
    </p:spTree>
    <p:extLst>
      <p:ext uri="{BB962C8B-B14F-4D97-AF65-F5344CB8AC3E}">
        <p14:creationId xmlns:p14="http://schemas.microsoft.com/office/powerpoint/2010/main" val="3450663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Титул Серый">
    <p:bg>
      <p:bgPr>
        <a:solidFill>
          <a:schemeClr val="bg2">
            <a:lumMod val="90000"/>
          </a:schemeClr>
        </a:solidFill>
        <a:effectLst/>
      </p:bgPr>
    </p:bg>
    <p:spTree>
      <p:nvGrpSpPr>
        <p:cNvPr id="1" name=""/>
        <p:cNvGrpSpPr/>
        <p:nvPr/>
      </p:nvGrpSpPr>
      <p:grpSpPr>
        <a:xfrm>
          <a:off x="0" y="0"/>
          <a:ext cx="0" cy="0"/>
          <a:chOff x="0" y="0"/>
          <a:chExt cx="0" cy="0"/>
        </a:xfrm>
      </p:grpSpPr>
      <p:pic>
        <p:nvPicPr>
          <p:cNvPr id="18" name="Рисунок 17">
            <a:extLst>
              <a:ext uri="{FF2B5EF4-FFF2-40B4-BE49-F238E27FC236}">
                <a16:creationId xmlns:a16="http://schemas.microsoft.com/office/drawing/2014/main" id="{17F4AFEB-8B9E-BA4E-A2A5-193FE1AD09FC}"/>
              </a:ext>
            </a:extLst>
          </p:cNvPr>
          <p:cNvPicPr>
            <a:picLocks noChangeAspect="1"/>
          </p:cNvPicPr>
          <p:nvPr userDrawn="1"/>
        </p:nvPicPr>
        <p:blipFill rotWithShape="1">
          <a:blip r:embed="rId2"/>
          <a:srcRect t="24226" b="15255"/>
          <a:stretch/>
        </p:blipFill>
        <p:spPr>
          <a:xfrm>
            <a:off x="-1" y="0"/>
            <a:ext cx="12191999" cy="4235450"/>
          </a:xfrm>
          <a:prstGeom prst="rect">
            <a:avLst/>
          </a:prstGeom>
        </p:spPr>
      </p:pic>
      <p:sp>
        <p:nvSpPr>
          <p:cNvPr id="2" name="Title 1"/>
          <p:cNvSpPr>
            <a:spLocks noGrp="1"/>
          </p:cNvSpPr>
          <p:nvPr>
            <p:ph type="ctrTitle"/>
          </p:nvPr>
        </p:nvSpPr>
        <p:spPr>
          <a:xfrm>
            <a:off x="492370" y="4568825"/>
            <a:ext cx="11217030" cy="1957992"/>
          </a:xfrm>
          <a:prstGeom prst="rect">
            <a:avLst/>
          </a:prstGeom>
        </p:spPr>
        <p:txBody>
          <a:bodyPr lIns="0" tIns="0" rIns="0" bIns="0" anchor="ctr" anchorCtr="0"/>
          <a:lstStyle>
            <a:lvl1pPr>
              <a:defRPr lang="ru-RU" sz="6000" b="0" i="0" dirty="0">
                <a:solidFill>
                  <a:schemeClr val="tx2"/>
                </a:solidFill>
                <a:latin typeface="Roboto Thin" panose="02000000000000000000" pitchFamily="2" charset="0"/>
                <a:ea typeface="Roboto Thin" panose="02000000000000000000" pitchFamily="2" charset="0"/>
                <a:cs typeface="Roboto Thin" panose="02000000000000000000" pitchFamily="2" charset="0"/>
              </a:defRPr>
            </a:lvl1pPr>
          </a:lstStyle>
          <a:p>
            <a:pPr lvl="0"/>
            <a:endParaRPr lang="ru-RU" dirty="0"/>
          </a:p>
        </p:txBody>
      </p:sp>
      <p:sp>
        <p:nvSpPr>
          <p:cNvPr id="13" name="Номер слайда 14">
            <a:extLst>
              <a:ext uri="{FF2B5EF4-FFF2-40B4-BE49-F238E27FC236}">
                <a16:creationId xmlns:a16="http://schemas.microsoft.com/office/drawing/2014/main" id="{FFC90871-33E8-8845-90D7-09EBE8A3576F}"/>
              </a:ext>
            </a:extLst>
          </p:cNvPr>
          <p:cNvSpPr txBox="1">
            <a:spLocks/>
          </p:cNvSpPr>
          <p:nvPr userDrawn="1"/>
        </p:nvSpPr>
        <p:spPr>
          <a:xfrm>
            <a:off x="492369" y="4235450"/>
            <a:ext cx="945662" cy="36000"/>
          </a:xfrm>
          <a:prstGeom prst="rect">
            <a:avLst/>
          </a:prstGeom>
          <a:solidFill>
            <a:schemeClr val="accent4"/>
          </a:solidFill>
        </p:spPr>
        <p:txBody>
          <a:bodyPr vert="horz" lIns="0" tIns="0" rIns="0" bIns="0" rtlCol="0" anchor="ctr"/>
          <a:lstStyle>
            <a:defPPr>
              <a:defRPr lang="ru-RU"/>
            </a:defPPr>
            <a:lvl1pPr marL="0" indent="0" algn="ctr" defTabSz="914400" rtl="0" eaLnBrk="1" latinLnBrk="0" hangingPunct="1">
              <a:lnSpc>
                <a:spcPct val="90000"/>
              </a:lnSpc>
              <a:spcBef>
                <a:spcPts val="1000"/>
              </a:spcBef>
              <a:buFont typeface="Arial" panose="020B0604020202020204" pitchFamily="34" charset="0"/>
              <a:buNone/>
              <a:defRPr lang="ru-RU" sz="1200" kern="1200" smtClean="0">
                <a:solidFill>
                  <a:schemeClr val="accent5">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uk-UA" sz="1200" dirty="0">
              <a:solidFill>
                <a:schemeClr val="accent5"/>
              </a:solidFill>
            </a:endParaRPr>
          </a:p>
        </p:txBody>
      </p:sp>
      <p:grpSp>
        <p:nvGrpSpPr>
          <p:cNvPr id="10" name="Группа 9">
            <a:extLst>
              <a:ext uri="{FF2B5EF4-FFF2-40B4-BE49-F238E27FC236}">
                <a16:creationId xmlns:a16="http://schemas.microsoft.com/office/drawing/2014/main" id="{98EA1334-C2D1-C546-A7E5-1C1CD14B1B04}"/>
              </a:ext>
            </a:extLst>
          </p:cNvPr>
          <p:cNvGrpSpPr/>
          <p:nvPr userDrawn="1"/>
        </p:nvGrpSpPr>
        <p:grpSpPr>
          <a:xfrm>
            <a:off x="492370" y="331183"/>
            <a:ext cx="3698967" cy="826813"/>
            <a:chOff x="2220632" y="956068"/>
            <a:chExt cx="3005411" cy="826813"/>
          </a:xfrm>
        </p:grpSpPr>
        <p:grpSp>
          <p:nvGrpSpPr>
            <p:cNvPr id="11" name="Группа 10">
              <a:extLst>
                <a:ext uri="{FF2B5EF4-FFF2-40B4-BE49-F238E27FC236}">
                  <a16:creationId xmlns:a16="http://schemas.microsoft.com/office/drawing/2014/main" id="{F9925749-B5B8-6F49-877E-6D54F9B14897}"/>
                </a:ext>
              </a:extLst>
            </p:cNvPr>
            <p:cNvGrpSpPr/>
            <p:nvPr userDrawn="1"/>
          </p:nvGrpSpPr>
          <p:grpSpPr>
            <a:xfrm>
              <a:off x="2228057" y="966670"/>
              <a:ext cx="2966243" cy="806686"/>
              <a:chOff x="2228057" y="966670"/>
              <a:chExt cx="2966243" cy="806686"/>
            </a:xfrm>
          </p:grpSpPr>
          <p:sp>
            <p:nvSpPr>
              <p:cNvPr id="14" name="Овал 13">
                <a:extLst>
                  <a:ext uri="{FF2B5EF4-FFF2-40B4-BE49-F238E27FC236}">
                    <a16:creationId xmlns:a16="http://schemas.microsoft.com/office/drawing/2014/main" id="{2E7655F9-71C4-7B4D-9EC5-2656F866F833}"/>
                  </a:ext>
                </a:extLst>
              </p:cNvPr>
              <p:cNvSpPr/>
              <p:nvPr userDrawn="1"/>
            </p:nvSpPr>
            <p:spPr>
              <a:xfrm>
                <a:off x="2228057" y="966670"/>
                <a:ext cx="709730" cy="709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15" name="Прямоугольник 14">
                <a:extLst>
                  <a:ext uri="{FF2B5EF4-FFF2-40B4-BE49-F238E27FC236}">
                    <a16:creationId xmlns:a16="http://schemas.microsoft.com/office/drawing/2014/main" id="{366259C2-6C94-554E-AA47-D37C532E1888}"/>
                  </a:ext>
                </a:extLst>
              </p:cNvPr>
              <p:cNvSpPr/>
              <p:nvPr userDrawn="1"/>
            </p:nvSpPr>
            <p:spPr>
              <a:xfrm>
                <a:off x="3165475" y="1346200"/>
                <a:ext cx="2028825"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16" name="Прямоугольник 15">
                <a:extLst>
                  <a:ext uri="{FF2B5EF4-FFF2-40B4-BE49-F238E27FC236}">
                    <a16:creationId xmlns:a16="http://schemas.microsoft.com/office/drawing/2014/main" id="{4F827113-A379-D846-8F44-278E993D99FF}"/>
                  </a:ext>
                </a:extLst>
              </p:cNvPr>
              <p:cNvSpPr/>
              <p:nvPr userDrawn="1"/>
            </p:nvSpPr>
            <p:spPr>
              <a:xfrm>
                <a:off x="3165475" y="1592381"/>
                <a:ext cx="1400176"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grpSp>
        <p:sp>
          <p:nvSpPr>
            <p:cNvPr id="12" name="Фигура">
              <a:extLst>
                <a:ext uri="{FF2B5EF4-FFF2-40B4-BE49-F238E27FC236}">
                  <a16:creationId xmlns:a16="http://schemas.microsoft.com/office/drawing/2014/main" id="{08A596EC-59A9-9347-B638-7114D4465920}"/>
                </a:ext>
              </a:extLst>
            </p:cNvPr>
            <p:cNvSpPr/>
            <p:nvPr userDrawn="1"/>
          </p:nvSpPr>
          <p:spPr>
            <a:xfrm>
              <a:off x="2220632" y="956068"/>
              <a:ext cx="3005411" cy="826813"/>
            </a:xfrm>
            <a:custGeom>
              <a:avLst/>
              <a:gdLst/>
              <a:ahLst/>
              <a:cxnLst>
                <a:cxn ang="0">
                  <a:pos x="wd2" y="hd2"/>
                </a:cxn>
                <a:cxn ang="5400000">
                  <a:pos x="wd2" y="hd2"/>
                </a:cxn>
                <a:cxn ang="10800000">
                  <a:pos x="wd2" y="hd2"/>
                </a:cxn>
                <a:cxn ang="16200000">
                  <a:pos x="wd2" y="hd2"/>
                </a:cxn>
              </a:cxnLst>
              <a:rect l="0" t="0" r="r" b="b"/>
              <a:pathLst>
                <a:path w="21600" h="21600" extrusionOk="0">
                  <a:moveTo>
                    <a:pt x="2607" y="0"/>
                  </a:moveTo>
                  <a:cubicBezTo>
                    <a:pt x="1167" y="1"/>
                    <a:pt x="0" y="4242"/>
                    <a:pt x="0" y="9476"/>
                  </a:cubicBezTo>
                  <a:cubicBezTo>
                    <a:pt x="0" y="14710"/>
                    <a:pt x="1167" y="18953"/>
                    <a:pt x="2607" y="18954"/>
                  </a:cubicBezTo>
                  <a:cubicBezTo>
                    <a:pt x="4047" y="18953"/>
                    <a:pt x="5214" y="14710"/>
                    <a:pt x="5214" y="9476"/>
                  </a:cubicBezTo>
                  <a:cubicBezTo>
                    <a:pt x="5214" y="4242"/>
                    <a:pt x="4047" y="1"/>
                    <a:pt x="2607" y="0"/>
                  </a:cubicBezTo>
                  <a:close/>
                  <a:moveTo>
                    <a:pt x="2607" y="396"/>
                  </a:moveTo>
                  <a:cubicBezTo>
                    <a:pt x="3987" y="405"/>
                    <a:pt x="5102" y="4461"/>
                    <a:pt x="5105" y="9476"/>
                  </a:cubicBezTo>
                  <a:cubicBezTo>
                    <a:pt x="5102" y="14491"/>
                    <a:pt x="3987" y="18548"/>
                    <a:pt x="2607" y="18558"/>
                  </a:cubicBezTo>
                  <a:cubicBezTo>
                    <a:pt x="1227" y="18548"/>
                    <a:pt x="111" y="14491"/>
                    <a:pt x="109" y="9476"/>
                  </a:cubicBezTo>
                  <a:cubicBezTo>
                    <a:pt x="111" y="4461"/>
                    <a:pt x="1227" y="405"/>
                    <a:pt x="2607" y="396"/>
                  </a:cubicBezTo>
                  <a:close/>
                  <a:moveTo>
                    <a:pt x="7251" y="405"/>
                  </a:moveTo>
                  <a:cubicBezTo>
                    <a:pt x="6983" y="405"/>
                    <a:pt x="6740" y="868"/>
                    <a:pt x="6564" y="1613"/>
                  </a:cubicBezTo>
                  <a:lnTo>
                    <a:pt x="6810" y="3001"/>
                  </a:lnTo>
                  <a:cubicBezTo>
                    <a:pt x="6914" y="2458"/>
                    <a:pt x="7073" y="2110"/>
                    <a:pt x="7251" y="2110"/>
                  </a:cubicBezTo>
                  <a:cubicBezTo>
                    <a:pt x="7380" y="2110"/>
                    <a:pt x="7499" y="2295"/>
                    <a:pt x="7594" y="2604"/>
                  </a:cubicBezTo>
                  <a:cubicBezTo>
                    <a:pt x="7681" y="2887"/>
                    <a:pt x="7703" y="3272"/>
                    <a:pt x="7708" y="3717"/>
                  </a:cubicBezTo>
                  <a:lnTo>
                    <a:pt x="6992" y="3717"/>
                  </a:lnTo>
                  <a:lnTo>
                    <a:pt x="6992" y="5306"/>
                  </a:lnTo>
                  <a:lnTo>
                    <a:pt x="7722" y="5306"/>
                  </a:lnTo>
                  <a:cubicBezTo>
                    <a:pt x="7726" y="5606"/>
                    <a:pt x="7703" y="5879"/>
                    <a:pt x="7654" y="6110"/>
                  </a:cubicBezTo>
                  <a:cubicBezTo>
                    <a:pt x="7550" y="6589"/>
                    <a:pt x="7416" y="6888"/>
                    <a:pt x="7251" y="6888"/>
                  </a:cubicBezTo>
                  <a:cubicBezTo>
                    <a:pt x="7086" y="6944"/>
                    <a:pt x="6966" y="6711"/>
                    <a:pt x="6747" y="6081"/>
                  </a:cubicBezTo>
                  <a:lnTo>
                    <a:pt x="6570" y="7411"/>
                  </a:lnTo>
                  <a:cubicBezTo>
                    <a:pt x="6745" y="8142"/>
                    <a:pt x="6986" y="8593"/>
                    <a:pt x="7251" y="8593"/>
                  </a:cubicBezTo>
                  <a:cubicBezTo>
                    <a:pt x="7830" y="8588"/>
                    <a:pt x="8226" y="7149"/>
                    <a:pt x="8219" y="4499"/>
                  </a:cubicBezTo>
                  <a:cubicBezTo>
                    <a:pt x="8219" y="2240"/>
                    <a:pt x="7785" y="405"/>
                    <a:pt x="7251" y="405"/>
                  </a:cubicBezTo>
                  <a:close/>
                  <a:moveTo>
                    <a:pt x="8200" y="405"/>
                  </a:moveTo>
                  <a:lnTo>
                    <a:pt x="8200" y="2353"/>
                  </a:lnTo>
                  <a:lnTo>
                    <a:pt x="8689" y="2353"/>
                  </a:lnTo>
                  <a:lnTo>
                    <a:pt x="8689" y="8604"/>
                  </a:lnTo>
                  <a:cubicBezTo>
                    <a:pt x="8689" y="8604"/>
                    <a:pt x="9228" y="8604"/>
                    <a:pt x="9228" y="8604"/>
                  </a:cubicBezTo>
                  <a:lnTo>
                    <a:pt x="9228" y="2353"/>
                  </a:lnTo>
                  <a:lnTo>
                    <a:pt x="9717" y="2353"/>
                  </a:lnTo>
                  <a:lnTo>
                    <a:pt x="9717" y="405"/>
                  </a:lnTo>
                  <a:lnTo>
                    <a:pt x="8200" y="405"/>
                  </a:lnTo>
                  <a:close/>
                  <a:moveTo>
                    <a:pt x="9988" y="405"/>
                  </a:moveTo>
                  <a:lnTo>
                    <a:pt x="9988" y="8604"/>
                  </a:lnTo>
                  <a:cubicBezTo>
                    <a:pt x="9988" y="8604"/>
                    <a:pt x="10520" y="8604"/>
                    <a:pt x="10520" y="8604"/>
                  </a:cubicBezTo>
                  <a:lnTo>
                    <a:pt x="10520" y="2353"/>
                  </a:lnTo>
                  <a:lnTo>
                    <a:pt x="10866" y="2353"/>
                  </a:lnTo>
                  <a:lnTo>
                    <a:pt x="10866" y="8604"/>
                  </a:lnTo>
                  <a:lnTo>
                    <a:pt x="11405" y="8604"/>
                  </a:lnTo>
                  <a:lnTo>
                    <a:pt x="11405" y="405"/>
                  </a:lnTo>
                  <a:lnTo>
                    <a:pt x="9988" y="405"/>
                  </a:lnTo>
                  <a:close/>
                  <a:moveTo>
                    <a:pt x="12369" y="405"/>
                  </a:moveTo>
                  <a:lnTo>
                    <a:pt x="12369" y="8604"/>
                  </a:lnTo>
                  <a:cubicBezTo>
                    <a:pt x="12369" y="8604"/>
                    <a:pt x="12919" y="8604"/>
                    <a:pt x="12919" y="8604"/>
                  </a:cubicBezTo>
                  <a:lnTo>
                    <a:pt x="12919" y="2394"/>
                  </a:lnTo>
                  <a:lnTo>
                    <a:pt x="13441" y="2394"/>
                  </a:lnTo>
                  <a:lnTo>
                    <a:pt x="13441" y="405"/>
                  </a:lnTo>
                  <a:lnTo>
                    <a:pt x="12369" y="405"/>
                  </a:lnTo>
                  <a:close/>
                  <a:moveTo>
                    <a:pt x="13662" y="405"/>
                  </a:moveTo>
                  <a:lnTo>
                    <a:pt x="13662" y="8604"/>
                  </a:lnTo>
                  <a:cubicBezTo>
                    <a:pt x="13662" y="8604"/>
                    <a:pt x="14195" y="8604"/>
                    <a:pt x="14195" y="8604"/>
                  </a:cubicBezTo>
                  <a:lnTo>
                    <a:pt x="14195" y="2353"/>
                  </a:lnTo>
                  <a:lnTo>
                    <a:pt x="14541" y="2353"/>
                  </a:lnTo>
                  <a:lnTo>
                    <a:pt x="14541" y="8604"/>
                  </a:lnTo>
                  <a:lnTo>
                    <a:pt x="15080" y="8604"/>
                  </a:lnTo>
                  <a:lnTo>
                    <a:pt x="15080" y="405"/>
                  </a:lnTo>
                  <a:lnTo>
                    <a:pt x="13662" y="405"/>
                  </a:lnTo>
                  <a:close/>
                  <a:moveTo>
                    <a:pt x="15363" y="405"/>
                  </a:moveTo>
                  <a:lnTo>
                    <a:pt x="15363" y="8604"/>
                  </a:lnTo>
                  <a:cubicBezTo>
                    <a:pt x="15363" y="8604"/>
                    <a:pt x="16044" y="8604"/>
                    <a:pt x="16044" y="8604"/>
                  </a:cubicBezTo>
                  <a:cubicBezTo>
                    <a:pt x="16151" y="8604"/>
                    <a:pt x="16713" y="8329"/>
                    <a:pt x="16713" y="5980"/>
                  </a:cubicBezTo>
                  <a:cubicBezTo>
                    <a:pt x="16713" y="3630"/>
                    <a:pt x="16134" y="3424"/>
                    <a:pt x="15981" y="3424"/>
                  </a:cubicBezTo>
                  <a:lnTo>
                    <a:pt x="15868" y="3424"/>
                  </a:lnTo>
                  <a:lnTo>
                    <a:pt x="15868" y="2269"/>
                  </a:lnTo>
                  <a:lnTo>
                    <a:pt x="16582" y="2269"/>
                  </a:lnTo>
                  <a:lnTo>
                    <a:pt x="16582" y="405"/>
                  </a:lnTo>
                  <a:lnTo>
                    <a:pt x="15363" y="405"/>
                  </a:lnTo>
                  <a:close/>
                  <a:moveTo>
                    <a:pt x="2646" y="2548"/>
                  </a:moveTo>
                  <a:cubicBezTo>
                    <a:pt x="1914" y="2548"/>
                    <a:pt x="1500" y="3641"/>
                    <a:pt x="1500" y="3641"/>
                  </a:cubicBezTo>
                  <a:cubicBezTo>
                    <a:pt x="1631" y="3435"/>
                    <a:pt x="2130" y="2919"/>
                    <a:pt x="2589" y="2919"/>
                  </a:cubicBezTo>
                  <a:cubicBezTo>
                    <a:pt x="3292" y="2960"/>
                    <a:pt x="3541" y="4012"/>
                    <a:pt x="3541" y="4012"/>
                  </a:cubicBezTo>
                  <a:cubicBezTo>
                    <a:pt x="3541" y="4012"/>
                    <a:pt x="3071" y="3496"/>
                    <a:pt x="2385" y="3620"/>
                  </a:cubicBezTo>
                  <a:cubicBezTo>
                    <a:pt x="1772" y="3702"/>
                    <a:pt x="1103" y="4981"/>
                    <a:pt x="1103" y="4981"/>
                  </a:cubicBezTo>
                  <a:cubicBezTo>
                    <a:pt x="1103" y="4981"/>
                    <a:pt x="1030" y="5207"/>
                    <a:pt x="1047" y="5371"/>
                  </a:cubicBezTo>
                  <a:cubicBezTo>
                    <a:pt x="1149" y="5227"/>
                    <a:pt x="1597" y="4424"/>
                    <a:pt x="2311" y="4094"/>
                  </a:cubicBezTo>
                  <a:cubicBezTo>
                    <a:pt x="3026" y="3764"/>
                    <a:pt x="3570" y="4629"/>
                    <a:pt x="3570" y="4629"/>
                  </a:cubicBezTo>
                  <a:cubicBezTo>
                    <a:pt x="3570" y="4629"/>
                    <a:pt x="3496" y="5042"/>
                    <a:pt x="3428" y="5165"/>
                  </a:cubicBezTo>
                  <a:cubicBezTo>
                    <a:pt x="3037" y="4815"/>
                    <a:pt x="2498" y="4794"/>
                    <a:pt x="1925" y="5104"/>
                  </a:cubicBezTo>
                  <a:cubicBezTo>
                    <a:pt x="1353" y="5413"/>
                    <a:pt x="797" y="6939"/>
                    <a:pt x="797" y="6939"/>
                  </a:cubicBezTo>
                  <a:cubicBezTo>
                    <a:pt x="797" y="6939"/>
                    <a:pt x="723" y="7228"/>
                    <a:pt x="780" y="7351"/>
                  </a:cubicBezTo>
                  <a:cubicBezTo>
                    <a:pt x="933" y="7022"/>
                    <a:pt x="1370" y="5948"/>
                    <a:pt x="2079" y="5536"/>
                  </a:cubicBezTo>
                  <a:cubicBezTo>
                    <a:pt x="2787" y="5124"/>
                    <a:pt x="3167" y="5433"/>
                    <a:pt x="3252" y="5639"/>
                  </a:cubicBezTo>
                  <a:cubicBezTo>
                    <a:pt x="3167" y="5825"/>
                    <a:pt x="2470" y="6176"/>
                    <a:pt x="1914" y="6629"/>
                  </a:cubicBezTo>
                  <a:cubicBezTo>
                    <a:pt x="1358" y="7083"/>
                    <a:pt x="984" y="7844"/>
                    <a:pt x="814" y="8401"/>
                  </a:cubicBezTo>
                  <a:cubicBezTo>
                    <a:pt x="644" y="8957"/>
                    <a:pt x="627" y="9885"/>
                    <a:pt x="746" y="10524"/>
                  </a:cubicBezTo>
                  <a:cubicBezTo>
                    <a:pt x="734" y="10730"/>
                    <a:pt x="621" y="11452"/>
                    <a:pt x="922" y="12008"/>
                  </a:cubicBezTo>
                  <a:cubicBezTo>
                    <a:pt x="916" y="12400"/>
                    <a:pt x="769" y="13143"/>
                    <a:pt x="1234" y="13926"/>
                  </a:cubicBezTo>
                  <a:cubicBezTo>
                    <a:pt x="1274" y="14875"/>
                    <a:pt x="1721" y="16069"/>
                    <a:pt x="2436" y="16399"/>
                  </a:cubicBezTo>
                  <a:cubicBezTo>
                    <a:pt x="3156" y="16749"/>
                    <a:pt x="3525" y="15595"/>
                    <a:pt x="3525" y="15595"/>
                  </a:cubicBezTo>
                  <a:cubicBezTo>
                    <a:pt x="3525" y="15595"/>
                    <a:pt x="3110" y="16153"/>
                    <a:pt x="2509" y="15988"/>
                  </a:cubicBezTo>
                  <a:cubicBezTo>
                    <a:pt x="1954" y="15988"/>
                    <a:pt x="1489" y="14379"/>
                    <a:pt x="1489" y="14379"/>
                  </a:cubicBezTo>
                  <a:cubicBezTo>
                    <a:pt x="1489" y="14379"/>
                    <a:pt x="1772" y="15122"/>
                    <a:pt x="2628" y="15410"/>
                  </a:cubicBezTo>
                  <a:cubicBezTo>
                    <a:pt x="3490" y="15534"/>
                    <a:pt x="3944" y="14504"/>
                    <a:pt x="3944" y="14504"/>
                  </a:cubicBezTo>
                  <a:lnTo>
                    <a:pt x="3978" y="14297"/>
                  </a:lnTo>
                  <a:cubicBezTo>
                    <a:pt x="3814" y="14504"/>
                    <a:pt x="3258" y="14957"/>
                    <a:pt x="2651" y="14936"/>
                  </a:cubicBezTo>
                  <a:cubicBezTo>
                    <a:pt x="2045" y="14916"/>
                    <a:pt x="1449" y="13617"/>
                    <a:pt x="1449" y="13617"/>
                  </a:cubicBezTo>
                  <a:lnTo>
                    <a:pt x="1460" y="13349"/>
                  </a:lnTo>
                  <a:cubicBezTo>
                    <a:pt x="1460" y="13349"/>
                    <a:pt x="1443" y="13162"/>
                    <a:pt x="1500" y="13224"/>
                  </a:cubicBezTo>
                  <a:cubicBezTo>
                    <a:pt x="1557" y="13286"/>
                    <a:pt x="2039" y="14338"/>
                    <a:pt x="2901" y="14276"/>
                  </a:cubicBezTo>
                  <a:cubicBezTo>
                    <a:pt x="3763" y="14214"/>
                    <a:pt x="4205" y="13204"/>
                    <a:pt x="4205" y="13204"/>
                  </a:cubicBezTo>
                  <a:cubicBezTo>
                    <a:pt x="4205" y="13204"/>
                    <a:pt x="4261" y="12917"/>
                    <a:pt x="4233" y="12917"/>
                  </a:cubicBezTo>
                  <a:cubicBezTo>
                    <a:pt x="3876" y="13411"/>
                    <a:pt x="3343" y="13843"/>
                    <a:pt x="2810" y="13843"/>
                  </a:cubicBezTo>
                  <a:cubicBezTo>
                    <a:pt x="2277" y="13843"/>
                    <a:pt x="1681" y="12853"/>
                    <a:pt x="1681" y="12853"/>
                  </a:cubicBezTo>
                  <a:lnTo>
                    <a:pt x="1908" y="12524"/>
                  </a:lnTo>
                  <a:cubicBezTo>
                    <a:pt x="1908" y="12524"/>
                    <a:pt x="2300" y="13122"/>
                    <a:pt x="3116" y="13040"/>
                  </a:cubicBezTo>
                  <a:cubicBezTo>
                    <a:pt x="3933" y="12957"/>
                    <a:pt x="4426" y="11494"/>
                    <a:pt x="4426" y="11494"/>
                  </a:cubicBezTo>
                  <a:cubicBezTo>
                    <a:pt x="4426" y="11494"/>
                    <a:pt x="4443" y="11453"/>
                    <a:pt x="4437" y="11329"/>
                  </a:cubicBezTo>
                  <a:cubicBezTo>
                    <a:pt x="4057" y="12009"/>
                    <a:pt x="3519" y="12504"/>
                    <a:pt x="3116" y="12607"/>
                  </a:cubicBezTo>
                  <a:cubicBezTo>
                    <a:pt x="2714" y="12710"/>
                    <a:pt x="2277" y="12236"/>
                    <a:pt x="2277" y="12236"/>
                  </a:cubicBezTo>
                  <a:cubicBezTo>
                    <a:pt x="2277" y="12236"/>
                    <a:pt x="2697" y="12029"/>
                    <a:pt x="3377" y="11514"/>
                  </a:cubicBezTo>
                  <a:cubicBezTo>
                    <a:pt x="4103" y="11123"/>
                    <a:pt x="4477" y="9494"/>
                    <a:pt x="4477" y="9494"/>
                  </a:cubicBezTo>
                  <a:cubicBezTo>
                    <a:pt x="4602" y="8793"/>
                    <a:pt x="4460" y="8340"/>
                    <a:pt x="4392" y="7969"/>
                  </a:cubicBezTo>
                  <a:cubicBezTo>
                    <a:pt x="4420" y="7660"/>
                    <a:pt x="4494" y="6877"/>
                    <a:pt x="4211" y="6197"/>
                  </a:cubicBezTo>
                  <a:cubicBezTo>
                    <a:pt x="4256" y="5496"/>
                    <a:pt x="4023" y="4753"/>
                    <a:pt x="3808" y="4403"/>
                  </a:cubicBezTo>
                  <a:cubicBezTo>
                    <a:pt x="3802" y="3888"/>
                    <a:pt x="3377" y="2548"/>
                    <a:pt x="2646" y="2548"/>
                  </a:cubicBezTo>
                  <a:close/>
                  <a:moveTo>
                    <a:pt x="3785" y="4981"/>
                  </a:moveTo>
                  <a:cubicBezTo>
                    <a:pt x="3899" y="5248"/>
                    <a:pt x="3938" y="5454"/>
                    <a:pt x="3950" y="5681"/>
                  </a:cubicBezTo>
                  <a:cubicBezTo>
                    <a:pt x="3910" y="5599"/>
                    <a:pt x="3660" y="5434"/>
                    <a:pt x="3694" y="5413"/>
                  </a:cubicBezTo>
                  <a:cubicBezTo>
                    <a:pt x="3728" y="5393"/>
                    <a:pt x="3785" y="4981"/>
                    <a:pt x="3785" y="4981"/>
                  </a:cubicBezTo>
                  <a:close/>
                  <a:moveTo>
                    <a:pt x="15868" y="5134"/>
                  </a:moveTo>
                  <a:lnTo>
                    <a:pt x="16029" y="5134"/>
                  </a:lnTo>
                  <a:cubicBezTo>
                    <a:pt x="16142" y="5134"/>
                    <a:pt x="16204" y="5368"/>
                    <a:pt x="16204" y="6050"/>
                  </a:cubicBezTo>
                  <a:cubicBezTo>
                    <a:pt x="16204" y="6732"/>
                    <a:pt x="16119" y="6975"/>
                    <a:pt x="16046" y="6997"/>
                  </a:cubicBezTo>
                  <a:cubicBezTo>
                    <a:pt x="15978" y="7017"/>
                    <a:pt x="15868" y="7006"/>
                    <a:pt x="15868" y="7006"/>
                  </a:cubicBezTo>
                  <a:lnTo>
                    <a:pt x="15868" y="5134"/>
                  </a:lnTo>
                  <a:close/>
                  <a:moveTo>
                    <a:pt x="3553" y="5826"/>
                  </a:moveTo>
                  <a:cubicBezTo>
                    <a:pt x="3553" y="5826"/>
                    <a:pt x="3848" y="6134"/>
                    <a:pt x="3904" y="6278"/>
                  </a:cubicBezTo>
                  <a:cubicBezTo>
                    <a:pt x="3882" y="6567"/>
                    <a:pt x="3769" y="6774"/>
                    <a:pt x="3769" y="6774"/>
                  </a:cubicBezTo>
                  <a:cubicBezTo>
                    <a:pt x="3769" y="6774"/>
                    <a:pt x="3507" y="6382"/>
                    <a:pt x="3354" y="6320"/>
                  </a:cubicBezTo>
                  <a:cubicBezTo>
                    <a:pt x="3485" y="6114"/>
                    <a:pt x="3553" y="5826"/>
                    <a:pt x="3553" y="5826"/>
                  </a:cubicBezTo>
                  <a:close/>
                  <a:moveTo>
                    <a:pt x="4137" y="6774"/>
                  </a:moveTo>
                  <a:cubicBezTo>
                    <a:pt x="4265" y="6919"/>
                    <a:pt x="4211" y="7444"/>
                    <a:pt x="4211" y="7444"/>
                  </a:cubicBezTo>
                  <a:cubicBezTo>
                    <a:pt x="4211" y="7444"/>
                    <a:pt x="4035" y="7103"/>
                    <a:pt x="4057" y="7103"/>
                  </a:cubicBezTo>
                  <a:cubicBezTo>
                    <a:pt x="4080" y="7001"/>
                    <a:pt x="4137" y="6774"/>
                    <a:pt x="4137" y="6774"/>
                  </a:cubicBezTo>
                  <a:close/>
                  <a:moveTo>
                    <a:pt x="2991" y="6870"/>
                  </a:moveTo>
                  <a:cubicBezTo>
                    <a:pt x="3177" y="6857"/>
                    <a:pt x="3341" y="6924"/>
                    <a:pt x="3487" y="7084"/>
                  </a:cubicBezTo>
                  <a:cubicBezTo>
                    <a:pt x="3517" y="7152"/>
                    <a:pt x="3471" y="7179"/>
                    <a:pt x="3471" y="7179"/>
                  </a:cubicBezTo>
                  <a:cubicBezTo>
                    <a:pt x="3471" y="7179"/>
                    <a:pt x="2500" y="7906"/>
                    <a:pt x="2198" y="8099"/>
                  </a:cubicBezTo>
                  <a:cubicBezTo>
                    <a:pt x="1895" y="8291"/>
                    <a:pt x="1124" y="8910"/>
                    <a:pt x="920" y="9789"/>
                  </a:cubicBezTo>
                  <a:lnTo>
                    <a:pt x="867" y="9762"/>
                  </a:lnTo>
                  <a:cubicBezTo>
                    <a:pt x="867" y="9762"/>
                    <a:pt x="818" y="9418"/>
                    <a:pt x="890" y="9143"/>
                  </a:cubicBezTo>
                  <a:cubicBezTo>
                    <a:pt x="961" y="8868"/>
                    <a:pt x="1166" y="8114"/>
                    <a:pt x="1873" y="7509"/>
                  </a:cubicBezTo>
                  <a:cubicBezTo>
                    <a:pt x="2314" y="7131"/>
                    <a:pt x="2682" y="6892"/>
                    <a:pt x="2991" y="6870"/>
                  </a:cubicBezTo>
                  <a:close/>
                  <a:moveTo>
                    <a:pt x="3853" y="7563"/>
                  </a:moveTo>
                  <a:cubicBezTo>
                    <a:pt x="3853" y="7563"/>
                    <a:pt x="4084" y="7908"/>
                    <a:pt x="4076" y="7963"/>
                  </a:cubicBezTo>
                  <a:cubicBezTo>
                    <a:pt x="4069" y="8018"/>
                    <a:pt x="3880" y="8375"/>
                    <a:pt x="3604" y="8691"/>
                  </a:cubicBezTo>
                  <a:cubicBezTo>
                    <a:pt x="3328" y="9007"/>
                    <a:pt x="2118" y="9831"/>
                    <a:pt x="1854" y="10010"/>
                  </a:cubicBezTo>
                  <a:cubicBezTo>
                    <a:pt x="1589" y="10189"/>
                    <a:pt x="1249" y="10833"/>
                    <a:pt x="1249" y="10833"/>
                  </a:cubicBezTo>
                  <a:lnTo>
                    <a:pt x="1086" y="10394"/>
                  </a:lnTo>
                  <a:cubicBezTo>
                    <a:pt x="1180" y="9927"/>
                    <a:pt x="1623" y="9447"/>
                    <a:pt x="1623" y="9447"/>
                  </a:cubicBezTo>
                  <a:cubicBezTo>
                    <a:pt x="1922" y="9090"/>
                    <a:pt x="2984" y="8470"/>
                    <a:pt x="3222" y="8264"/>
                  </a:cubicBezTo>
                  <a:cubicBezTo>
                    <a:pt x="3449" y="8085"/>
                    <a:pt x="3853" y="7563"/>
                    <a:pt x="3853" y="7563"/>
                  </a:cubicBezTo>
                  <a:close/>
                  <a:moveTo>
                    <a:pt x="4243" y="8526"/>
                  </a:moveTo>
                  <a:cubicBezTo>
                    <a:pt x="4243" y="8526"/>
                    <a:pt x="4247" y="8607"/>
                    <a:pt x="4250" y="9212"/>
                  </a:cubicBezTo>
                  <a:cubicBezTo>
                    <a:pt x="3925" y="10531"/>
                    <a:pt x="2678" y="11164"/>
                    <a:pt x="2432" y="11329"/>
                  </a:cubicBezTo>
                  <a:cubicBezTo>
                    <a:pt x="2186" y="11494"/>
                    <a:pt x="1835" y="11782"/>
                    <a:pt x="1835" y="11782"/>
                  </a:cubicBezTo>
                  <a:lnTo>
                    <a:pt x="1551" y="11288"/>
                  </a:lnTo>
                  <a:cubicBezTo>
                    <a:pt x="1596" y="11233"/>
                    <a:pt x="1887" y="10834"/>
                    <a:pt x="2182" y="10642"/>
                  </a:cubicBezTo>
                  <a:cubicBezTo>
                    <a:pt x="2829" y="10284"/>
                    <a:pt x="3371" y="9916"/>
                    <a:pt x="3672" y="9570"/>
                  </a:cubicBezTo>
                  <a:cubicBezTo>
                    <a:pt x="4031" y="9158"/>
                    <a:pt x="4243" y="8526"/>
                    <a:pt x="4243" y="8526"/>
                  </a:cubicBezTo>
                  <a:close/>
                  <a:moveTo>
                    <a:pt x="6585" y="9840"/>
                  </a:moveTo>
                  <a:lnTo>
                    <a:pt x="6585" y="15170"/>
                  </a:lnTo>
                  <a:cubicBezTo>
                    <a:pt x="6585" y="15170"/>
                    <a:pt x="21600" y="15170"/>
                    <a:pt x="21600" y="15170"/>
                  </a:cubicBezTo>
                  <a:lnTo>
                    <a:pt x="21600" y="9840"/>
                  </a:lnTo>
                  <a:lnTo>
                    <a:pt x="6585" y="9840"/>
                  </a:lnTo>
                  <a:close/>
                  <a:moveTo>
                    <a:pt x="933" y="10958"/>
                  </a:moveTo>
                  <a:cubicBezTo>
                    <a:pt x="981" y="11133"/>
                    <a:pt x="1072" y="11288"/>
                    <a:pt x="1072" y="11288"/>
                  </a:cubicBezTo>
                  <a:cubicBezTo>
                    <a:pt x="1072" y="11288"/>
                    <a:pt x="1041" y="11359"/>
                    <a:pt x="1015" y="11576"/>
                  </a:cubicBezTo>
                  <a:cubicBezTo>
                    <a:pt x="950" y="11503"/>
                    <a:pt x="933" y="10958"/>
                    <a:pt x="933" y="10958"/>
                  </a:cubicBezTo>
                  <a:close/>
                  <a:moveTo>
                    <a:pt x="7479" y="11062"/>
                  </a:moveTo>
                  <a:cubicBezTo>
                    <a:pt x="7563" y="11062"/>
                    <a:pt x="7631" y="11187"/>
                    <a:pt x="7681" y="11436"/>
                  </a:cubicBezTo>
                  <a:cubicBezTo>
                    <a:pt x="7731" y="11685"/>
                    <a:pt x="7757" y="12024"/>
                    <a:pt x="7757" y="12450"/>
                  </a:cubicBezTo>
                  <a:cubicBezTo>
                    <a:pt x="7757" y="12862"/>
                    <a:pt x="7732" y="13191"/>
                    <a:pt x="7682" y="13438"/>
                  </a:cubicBezTo>
                  <a:cubicBezTo>
                    <a:pt x="7633" y="13685"/>
                    <a:pt x="7567" y="13807"/>
                    <a:pt x="7485" y="13807"/>
                  </a:cubicBezTo>
                  <a:cubicBezTo>
                    <a:pt x="7349" y="13807"/>
                    <a:pt x="7265" y="13523"/>
                    <a:pt x="7233" y="12955"/>
                  </a:cubicBezTo>
                  <a:lnTo>
                    <a:pt x="7354" y="12786"/>
                  </a:lnTo>
                  <a:cubicBezTo>
                    <a:pt x="7360" y="12969"/>
                    <a:pt x="7376" y="13109"/>
                    <a:pt x="7400" y="13206"/>
                  </a:cubicBezTo>
                  <a:cubicBezTo>
                    <a:pt x="7424" y="13303"/>
                    <a:pt x="7453" y="13351"/>
                    <a:pt x="7489" y="13351"/>
                  </a:cubicBezTo>
                  <a:cubicBezTo>
                    <a:pt x="7569" y="13351"/>
                    <a:pt x="7616" y="13121"/>
                    <a:pt x="7629" y="12661"/>
                  </a:cubicBezTo>
                  <a:lnTo>
                    <a:pt x="7441" y="12661"/>
                  </a:lnTo>
                  <a:lnTo>
                    <a:pt x="7441" y="12213"/>
                  </a:lnTo>
                  <a:lnTo>
                    <a:pt x="7629" y="12213"/>
                  </a:lnTo>
                  <a:cubicBezTo>
                    <a:pt x="7623" y="11990"/>
                    <a:pt x="7607" y="11819"/>
                    <a:pt x="7581" y="11699"/>
                  </a:cubicBezTo>
                  <a:cubicBezTo>
                    <a:pt x="7555" y="11579"/>
                    <a:pt x="7522" y="11518"/>
                    <a:pt x="7483" y="11518"/>
                  </a:cubicBezTo>
                  <a:cubicBezTo>
                    <a:pt x="7418" y="11518"/>
                    <a:pt x="7376" y="11665"/>
                    <a:pt x="7354" y="11959"/>
                  </a:cubicBezTo>
                  <a:lnTo>
                    <a:pt x="7235" y="11840"/>
                  </a:lnTo>
                  <a:cubicBezTo>
                    <a:pt x="7249" y="11588"/>
                    <a:pt x="7277" y="11397"/>
                    <a:pt x="7320" y="11262"/>
                  </a:cubicBezTo>
                  <a:cubicBezTo>
                    <a:pt x="7363" y="11129"/>
                    <a:pt x="7415" y="11062"/>
                    <a:pt x="7479" y="11062"/>
                  </a:cubicBezTo>
                  <a:close/>
                  <a:moveTo>
                    <a:pt x="1299" y="11700"/>
                  </a:moveTo>
                  <a:cubicBezTo>
                    <a:pt x="1404" y="11968"/>
                    <a:pt x="1497" y="12050"/>
                    <a:pt x="1582" y="12122"/>
                  </a:cubicBezTo>
                  <a:cubicBezTo>
                    <a:pt x="1534" y="12194"/>
                    <a:pt x="1410" y="12442"/>
                    <a:pt x="1410" y="12442"/>
                  </a:cubicBezTo>
                  <a:cubicBezTo>
                    <a:pt x="1410" y="12442"/>
                    <a:pt x="1239" y="12173"/>
                    <a:pt x="1219" y="11977"/>
                  </a:cubicBezTo>
                  <a:cubicBezTo>
                    <a:pt x="1253" y="11823"/>
                    <a:pt x="1299" y="11700"/>
                    <a:pt x="1299" y="11700"/>
                  </a:cubicBezTo>
                  <a:close/>
                  <a:moveTo>
                    <a:pt x="8547" y="11814"/>
                  </a:moveTo>
                  <a:cubicBezTo>
                    <a:pt x="8609" y="11814"/>
                    <a:pt x="8658" y="11898"/>
                    <a:pt x="8693" y="12064"/>
                  </a:cubicBezTo>
                  <a:cubicBezTo>
                    <a:pt x="8734" y="12255"/>
                    <a:pt x="8754" y="12537"/>
                    <a:pt x="8754" y="12909"/>
                  </a:cubicBezTo>
                  <a:lnTo>
                    <a:pt x="8754" y="12967"/>
                  </a:lnTo>
                  <a:lnTo>
                    <a:pt x="8466" y="12967"/>
                  </a:lnTo>
                  <a:cubicBezTo>
                    <a:pt x="8467" y="13120"/>
                    <a:pt x="8476" y="13237"/>
                    <a:pt x="8495" y="13320"/>
                  </a:cubicBezTo>
                  <a:cubicBezTo>
                    <a:pt x="8513" y="13404"/>
                    <a:pt x="8534" y="13445"/>
                    <a:pt x="8560" y="13445"/>
                  </a:cubicBezTo>
                  <a:cubicBezTo>
                    <a:pt x="8597" y="13445"/>
                    <a:pt x="8621" y="13354"/>
                    <a:pt x="8633" y="13170"/>
                  </a:cubicBezTo>
                  <a:cubicBezTo>
                    <a:pt x="8633" y="13170"/>
                    <a:pt x="8748" y="13255"/>
                    <a:pt x="8748" y="13255"/>
                  </a:cubicBezTo>
                  <a:cubicBezTo>
                    <a:pt x="8733" y="13448"/>
                    <a:pt x="8709" y="13592"/>
                    <a:pt x="8676" y="13686"/>
                  </a:cubicBezTo>
                  <a:cubicBezTo>
                    <a:pt x="8644" y="13779"/>
                    <a:pt x="8605" y="13825"/>
                    <a:pt x="8559" y="13825"/>
                  </a:cubicBezTo>
                  <a:cubicBezTo>
                    <a:pt x="8495" y="13825"/>
                    <a:pt x="8445" y="13748"/>
                    <a:pt x="8410" y="13592"/>
                  </a:cubicBezTo>
                  <a:cubicBezTo>
                    <a:pt x="8369" y="13411"/>
                    <a:pt x="8349" y="13158"/>
                    <a:pt x="8349" y="12832"/>
                  </a:cubicBezTo>
                  <a:cubicBezTo>
                    <a:pt x="8349" y="12510"/>
                    <a:pt x="8369" y="12252"/>
                    <a:pt x="8411" y="12059"/>
                  </a:cubicBezTo>
                  <a:cubicBezTo>
                    <a:pt x="8446" y="11896"/>
                    <a:pt x="8491" y="11814"/>
                    <a:pt x="8547" y="11814"/>
                  </a:cubicBezTo>
                  <a:close/>
                  <a:moveTo>
                    <a:pt x="9913" y="11814"/>
                  </a:moveTo>
                  <a:cubicBezTo>
                    <a:pt x="9963" y="11814"/>
                    <a:pt x="10005" y="11900"/>
                    <a:pt x="10041" y="12071"/>
                  </a:cubicBezTo>
                  <a:cubicBezTo>
                    <a:pt x="10077" y="12243"/>
                    <a:pt x="10095" y="12487"/>
                    <a:pt x="10095" y="12803"/>
                  </a:cubicBezTo>
                  <a:cubicBezTo>
                    <a:pt x="10095" y="13134"/>
                    <a:pt x="10077" y="13387"/>
                    <a:pt x="10041" y="13563"/>
                  </a:cubicBezTo>
                  <a:cubicBezTo>
                    <a:pt x="10005" y="13738"/>
                    <a:pt x="9962" y="13825"/>
                    <a:pt x="9913" y="13825"/>
                  </a:cubicBezTo>
                  <a:cubicBezTo>
                    <a:pt x="9890" y="13825"/>
                    <a:pt x="9869" y="13806"/>
                    <a:pt x="9849" y="13765"/>
                  </a:cubicBezTo>
                  <a:cubicBezTo>
                    <a:pt x="9829" y="13725"/>
                    <a:pt x="9808" y="13651"/>
                    <a:pt x="9786" y="13545"/>
                  </a:cubicBezTo>
                  <a:cubicBezTo>
                    <a:pt x="9786" y="13545"/>
                    <a:pt x="9786" y="14513"/>
                    <a:pt x="9786" y="14513"/>
                  </a:cubicBezTo>
                  <a:lnTo>
                    <a:pt x="9671" y="14513"/>
                  </a:lnTo>
                  <a:lnTo>
                    <a:pt x="9671" y="11858"/>
                  </a:lnTo>
                  <a:lnTo>
                    <a:pt x="9778" y="11858"/>
                  </a:lnTo>
                  <a:lnTo>
                    <a:pt x="9778" y="12140"/>
                  </a:lnTo>
                  <a:cubicBezTo>
                    <a:pt x="9793" y="12039"/>
                    <a:pt x="9812" y="11959"/>
                    <a:pt x="9836" y="11901"/>
                  </a:cubicBezTo>
                  <a:cubicBezTo>
                    <a:pt x="9860" y="11843"/>
                    <a:pt x="9885" y="11814"/>
                    <a:pt x="9913" y="11814"/>
                  </a:cubicBezTo>
                  <a:close/>
                  <a:moveTo>
                    <a:pt x="10388" y="11814"/>
                  </a:moveTo>
                  <a:cubicBezTo>
                    <a:pt x="10458" y="11814"/>
                    <a:pt x="10513" y="11914"/>
                    <a:pt x="10553" y="12113"/>
                  </a:cubicBezTo>
                  <a:cubicBezTo>
                    <a:pt x="10593" y="12312"/>
                    <a:pt x="10613" y="12544"/>
                    <a:pt x="10613" y="12810"/>
                  </a:cubicBezTo>
                  <a:cubicBezTo>
                    <a:pt x="10613" y="13008"/>
                    <a:pt x="10602" y="13186"/>
                    <a:pt x="10582" y="13345"/>
                  </a:cubicBezTo>
                  <a:cubicBezTo>
                    <a:pt x="10561" y="13505"/>
                    <a:pt x="10534" y="13625"/>
                    <a:pt x="10500" y="13706"/>
                  </a:cubicBezTo>
                  <a:cubicBezTo>
                    <a:pt x="10466" y="13786"/>
                    <a:pt x="10429" y="13825"/>
                    <a:pt x="10389" y="13825"/>
                  </a:cubicBezTo>
                  <a:cubicBezTo>
                    <a:pt x="10325" y="13825"/>
                    <a:pt x="10271" y="13736"/>
                    <a:pt x="10229" y="13557"/>
                  </a:cubicBezTo>
                  <a:cubicBezTo>
                    <a:pt x="10186" y="13378"/>
                    <a:pt x="10165" y="13124"/>
                    <a:pt x="10165" y="12793"/>
                  </a:cubicBezTo>
                  <a:cubicBezTo>
                    <a:pt x="10165" y="12605"/>
                    <a:pt x="10175" y="12432"/>
                    <a:pt x="10196" y="12278"/>
                  </a:cubicBezTo>
                  <a:cubicBezTo>
                    <a:pt x="10216" y="12123"/>
                    <a:pt x="10243" y="12007"/>
                    <a:pt x="10276" y="11930"/>
                  </a:cubicBezTo>
                  <a:cubicBezTo>
                    <a:pt x="10310" y="11853"/>
                    <a:pt x="10347" y="11814"/>
                    <a:pt x="10388" y="11814"/>
                  </a:cubicBezTo>
                  <a:close/>
                  <a:moveTo>
                    <a:pt x="11878" y="11814"/>
                  </a:moveTo>
                  <a:cubicBezTo>
                    <a:pt x="11927" y="11814"/>
                    <a:pt x="11964" y="11839"/>
                    <a:pt x="11990" y="11889"/>
                  </a:cubicBezTo>
                  <a:cubicBezTo>
                    <a:pt x="12015" y="11938"/>
                    <a:pt x="12033" y="12006"/>
                    <a:pt x="12044" y="12091"/>
                  </a:cubicBezTo>
                  <a:cubicBezTo>
                    <a:pt x="12055" y="12176"/>
                    <a:pt x="12061" y="12330"/>
                    <a:pt x="12061" y="12555"/>
                  </a:cubicBezTo>
                  <a:lnTo>
                    <a:pt x="12060" y="13150"/>
                  </a:lnTo>
                  <a:cubicBezTo>
                    <a:pt x="12060" y="13317"/>
                    <a:pt x="12062" y="13441"/>
                    <a:pt x="12065" y="13523"/>
                  </a:cubicBezTo>
                  <a:cubicBezTo>
                    <a:pt x="12069" y="13604"/>
                    <a:pt x="12076" y="13690"/>
                    <a:pt x="12086" y="13782"/>
                  </a:cubicBezTo>
                  <a:lnTo>
                    <a:pt x="11972" y="13782"/>
                  </a:lnTo>
                  <a:lnTo>
                    <a:pt x="11957" y="13572"/>
                  </a:lnTo>
                  <a:cubicBezTo>
                    <a:pt x="11938" y="13656"/>
                    <a:pt x="11917" y="13719"/>
                    <a:pt x="11894" y="13762"/>
                  </a:cubicBezTo>
                  <a:cubicBezTo>
                    <a:pt x="11872" y="13804"/>
                    <a:pt x="11848" y="13825"/>
                    <a:pt x="11822" y="13825"/>
                  </a:cubicBezTo>
                  <a:cubicBezTo>
                    <a:pt x="11780" y="13825"/>
                    <a:pt x="11746" y="13774"/>
                    <a:pt x="11719" y="13671"/>
                  </a:cubicBezTo>
                  <a:cubicBezTo>
                    <a:pt x="11692" y="13568"/>
                    <a:pt x="11679" y="13430"/>
                    <a:pt x="11679" y="13259"/>
                  </a:cubicBezTo>
                  <a:cubicBezTo>
                    <a:pt x="11679" y="13150"/>
                    <a:pt x="11684" y="13055"/>
                    <a:pt x="11695" y="12974"/>
                  </a:cubicBezTo>
                  <a:cubicBezTo>
                    <a:pt x="11706" y="12894"/>
                    <a:pt x="11721" y="12829"/>
                    <a:pt x="11741" y="12781"/>
                  </a:cubicBezTo>
                  <a:cubicBezTo>
                    <a:pt x="11761" y="12733"/>
                    <a:pt x="11793" y="12688"/>
                    <a:pt x="11837" y="12651"/>
                  </a:cubicBezTo>
                  <a:cubicBezTo>
                    <a:pt x="11890" y="12606"/>
                    <a:pt x="11927" y="12564"/>
                    <a:pt x="11948" y="12526"/>
                  </a:cubicBezTo>
                  <a:cubicBezTo>
                    <a:pt x="11948" y="12419"/>
                    <a:pt x="11946" y="12351"/>
                    <a:pt x="11942" y="12318"/>
                  </a:cubicBezTo>
                  <a:cubicBezTo>
                    <a:pt x="11938" y="12284"/>
                    <a:pt x="11930" y="12257"/>
                    <a:pt x="11919" y="12236"/>
                  </a:cubicBezTo>
                  <a:cubicBezTo>
                    <a:pt x="11908" y="12215"/>
                    <a:pt x="11892" y="12204"/>
                    <a:pt x="11872" y="12204"/>
                  </a:cubicBezTo>
                  <a:cubicBezTo>
                    <a:pt x="11851" y="12204"/>
                    <a:pt x="11835" y="12221"/>
                    <a:pt x="11823" y="12254"/>
                  </a:cubicBezTo>
                  <a:cubicBezTo>
                    <a:pt x="11812" y="12288"/>
                    <a:pt x="11802" y="12351"/>
                    <a:pt x="11795" y="12444"/>
                  </a:cubicBezTo>
                  <a:lnTo>
                    <a:pt x="11690" y="12361"/>
                  </a:lnTo>
                  <a:cubicBezTo>
                    <a:pt x="11703" y="12167"/>
                    <a:pt x="11724" y="12028"/>
                    <a:pt x="11753" y="11943"/>
                  </a:cubicBezTo>
                  <a:cubicBezTo>
                    <a:pt x="11782" y="11858"/>
                    <a:pt x="11824" y="11814"/>
                    <a:pt x="11878" y="11814"/>
                  </a:cubicBezTo>
                  <a:close/>
                  <a:moveTo>
                    <a:pt x="13495" y="11814"/>
                  </a:moveTo>
                  <a:cubicBezTo>
                    <a:pt x="13565" y="11814"/>
                    <a:pt x="13620" y="11914"/>
                    <a:pt x="13660" y="12113"/>
                  </a:cubicBezTo>
                  <a:cubicBezTo>
                    <a:pt x="13700" y="12312"/>
                    <a:pt x="13720" y="12544"/>
                    <a:pt x="13720" y="12810"/>
                  </a:cubicBezTo>
                  <a:cubicBezTo>
                    <a:pt x="13720" y="13008"/>
                    <a:pt x="13709" y="13186"/>
                    <a:pt x="13689" y="13345"/>
                  </a:cubicBezTo>
                  <a:cubicBezTo>
                    <a:pt x="13668" y="13505"/>
                    <a:pt x="13641" y="13625"/>
                    <a:pt x="13607" y="13706"/>
                  </a:cubicBezTo>
                  <a:cubicBezTo>
                    <a:pt x="13573" y="13786"/>
                    <a:pt x="13536" y="13825"/>
                    <a:pt x="13496" y="13825"/>
                  </a:cubicBezTo>
                  <a:cubicBezTo>
                    <a:pt x="13431" y="13825"/>
                    <a:pt x="13378" y="13736"/>
                    <a:pt x="13336" y="13557"/>
                  </a:cubicBezTo>
                  <a:cubicBezTo>
                    <a:pt x="13293" y="13378"/>
                    <a:pt x="13272" y="13124"/>
                    <a:pt x="13272" y="12793"/>
                  </a:cubicBezTo>
                  <a:cubicBezTo>
                    <a:pt x="13272" y="12605"/>
                    <a:pt x="13282" y="12432"/>
                    <a:pt x="13303" y="12278"/>
                  </a:cubicBezTo>
                  <a:cubicBezTo>
                    <a:pt x="13323" y="12123"/>
                    <a:pt x="13350" y="12007"/>
                    <a:pt x="13383" y="11930"/>
                  </a:cubicBezTo>
                  <a:cubicBezTo>
                    <a:pt x="13417" y="11853"/>
                    <a:pt x="13454" y="11814"/>
                    <a:pt x="13495" y="11814"/>
                  </a:cubicBezTo>
                  <a:close/>
                  <a:moveTo>
                    <a:pt x="14055" y="11814"/>
                  </a:moveTo>
                  <a:cubicBezTo>
                    <a:pt x="14105" y="11814"/>
                    <a:pt x="14148" y="11900"/>
                    <a:pt x="14183" y="12071"/>
                  </a:cubicBezTo>
                  <a:cubicBezTo>
                    <a:pt x="14219" y="12243"/>
                    <a:pt x="14237" y="12487"/>
                    <a:pt x="14237" y="12803"/>
                  </a:cubicBezTo>
                  <a:cubicBezTo>
                    <a:pt x="14237" y="13134"/>
                    <a:pt x="14219" y="13387"/>
                    <a:pt x="14183" y="13563"/>
                  </a:cubicBezTo>
                  <a:cubicBezTo>
                    <a:pt x="14148" y="13738"/>
                    <a:pt x="14104" y="13825"/>
                    <a:pt x="14055" y="13825"/>
                  </a:cubicBezTo>
                  <a:cubicBezTo>
                    <a:pt x="14032" y="13825"/>
                    <a:pt x="14011" y="13806"/>
                    <a:pt x="13991" y="13765"/>
                  </a:cubicBezTo>
                  <a:cubicBezTo>
                    <a:pt x="13971" y="13725"/>
                    <a:pt x="13950" y="13651"/>
                    <a:pt x="13928" y="13545"/>
                  </a:cubicBezTo>
                  <a:lnTo>
                    <a:pt x="13928" y="14513"/>
                  </a:lnTo>
                  <a:lnTo>
                    <a:pt x="13813" y="14513"/>
                  </a:lnTo>
                  <a:lnTo>
                    <a:pt x="13813" y="11858"/>
                  </a:lnTo>
                  <a:lnTo>
                    <a:pt x="13921" y="11858"/>
                  </a:lnTo>
                  <a:lnTo>
                    <a:pt x="13921" y="12140"/>
                  </a:lnTo>
                  <a:cubicBezTo>
                    <a:pt x="13935" y="12039"/>
                    <a:pt x="13954" y="11959"/>
                    <a:pt x="13978" y="11901"/>
                  </a:cubicBezTo>
                  <a:cubicBezTo>
                    <a:pt x="14002" y="11843"/>
                    <a:pt x="14028" y="11814"/>
                    <a:pt x="14055" y="11814"/>
                  </a:cubicBezTo>
                  <a:close/>
                  <a:moveTo>
                    <a:pt x="14881" y="11814"/>
                  </a:moveTo>
                  <a:cubicBezTo>
                    <a:pt x="14951" y="11814"/>
                    <a:pt x="15006" y="11914"/>
                    <a:pt x="15046" y="12113"/>
                  </a:cubicBezTo>
                  <a:cubicBezTo>
                    <a:pt x="15086" y="12312"/>
                    <a:pt x="15106" y="12544"/>
                    <a:pt x="15106" y="12810"/>
                  </a:cubicBezTo>
                  <a:cubicBezTo>
                    <a:pt x="15106" y="13008"/>
                    <a:pt x="15095" y="13186"/>
                    <a:pt x="15075" y="13345"/>
                  </a:cubicBezTo>
                  <a:cubicBezTo>
                    <a:pt x="15054" y="13505"/>
                    <a:pt x="15027" y="13625"/>
                    <a:pt x="14993" y="13706"/>
                  </a:cubicBezTo>
                  <a:cubicBezTo>
                    <a:pt x="14959" y="13786"/>
                    <a:pt x="14922" y="13825"/>
                    <a:pt x="14882" y="13825"/>
                  </a:cubicBezTo>
                  <a:cubicBezTo>
                    <a:pt x="14818" y="13825"/>
                    <a:pt x="14764" y="13736"/>
                    <a:pt x="14722" y="13557"/>
                  </a:cubicBezTo>
                  <a:cubicBezTo>
                    <a:pt x="14679" y="13378"/>
                    <a:pt x="14658" y="13124"/>
                    <a:pt x="14658" y="12793"/>
                  </a:cubicBezTo>
                  <a:cubicBezTo>
                    <a:pt x="14658" y="12605"/>
                    <a:pt x="14668" y="12432"/>
                    <a:pt x="14689" y="12278"/>
                  </a:cubicBezTo>
                  <a:cubicBezTo>
                    <a:pt x="14709" y="12123"/>
                    <a:pt x="14736" y="12007"/>
                    <a:pt x="14769" y="11930"/>
                  </a:cubicBezTo>
                  <a:cubicBezTo>
                    <a:pt x="14803" y="11853"/>
                    <a:pt x="14840" y="11814"/>
                    <a:pt x="14881" y="11814"/>
                  </a:cubicBezTo>
                  <a:close/>
                  <a:moveTo>
                    <a:pt x="15877" y="11814"/>
                  </a:moveTo>
                  <a:cubicBezTo>
                    <a:pt x="15926" y="11814"/>
                    <a:pt x="15963" y="11839"/>
                    <a:pt x="15989" y="11889"/>
                  </a:cubicBezTo>
                  <a:cubicBezTo>
                    <a:pt x="16014" y="11938"/>
                    <a:pt x="16033" y="12006"/>
                    <a:pt x="16044" y="12091"/>
                  </a:cubicBezTo>
                  <a:cubicBezTo>
                    <a:pt x="16055" y="12176"/>
                    <a:pt x="16060" y="12330"/>
                    <a:pt x="16060" y="12555"/>
                  </a:cubicBezTo>
                  <a:lnTo>
                    <a:pt x="16059" y="13150"/>
                  </a:lnTo>
                  <a:cubicBezTo>
                    <a:pt x="16059" y="13317"/>
                    <a:pt x="16061" y="13441"/>
                    <a:pt x="16064" y="13523"/>
                  </a:cubicBezTo>
                  <a:cubicBezTo>
                    <a:pt x="16068" y="13604"/>
                    <a:pt x="16075" y="13690"/>
                    <a:pt x="16085" y="13782"/>
                  </a:cubicBezTo>
                  <a:lnTo>
                    <a:pt x="15971" y="13782"/>
                  </a:lnTo>
                  <a:lnTo>
                    <a:pt x="15956" y="13572"/>
                  </a:lnTo>
                  <a:cubicBezTo>
                    <a:pt x="15937" y="13656"/>
                    <a:pt x="15916" y="13719"/>
                    <a:pt x="15893" y="13762"/>
                  </a:cubicBezTo>
                  <a:cubicBezTo>
                    <a:pt x="15871" y="13804"/>
                    <a:pt x="15847" y="13825"/>
                    <a:pt x="15821" y="13825"/>
                  </a:cubicBezTo>
                  <a:cubicBezTo>
                    <a:pt x="15779" y="13825"/>
                    <a:pt x="15745" y="13774"/>
                    <a:pt x="15718" y="13671"/>
                  </a:cubicBezTo>
                  <a:cubicBezTo>
                    <a:pt x="15691" y="13568"/>
                    <a:pt x="15678" y="13430"/>
                    <a:pt x="15678" y="13259"/>
                  </a:cubicBezTo>
                  <a:cubicBezTo>
                    <a:pt x="15678" y="13150"/>
                    <a:pt x="15683" y="13055"/>
                    <a:pt x="15694" y="12974"/>
                  </a:cubicBezTo>
                  <a:cubicBezTo>
                    <a:pt x="15705" y="12894"/>
                    <a:pt x="15720" y="12829"/>
                    <a:pt x="15740" y="12781"/>
                  </a:cubicBezTo>
                  <a:cubicBezTo>
                    <a:pt x="15760" y="12733"/>
                    <a:pt x="15792" y="12688"/>
                    <a:pt x="15836" y="12651"/>
                  </a:cubicBezTo>
                  <a:cubicBezTo>
                    <a:pt x="15889" y="12606"/>
                    <a:pt x="15926" y="12564"/>
                    <a:pt x="15947" y="12526"/>
                  </a:cubicBezTo>
                  <a:cubicBezTo>
                    <a:pt x="15947" y="12419"/>
                    <a:pt x="15945" y="12351"/>
                    <a:pt x="15941" y="12318"/>
                  </a:cubicBezTo>
                  <a:cubicBezTo>
                    <a:pt x="15937" y="12284"/>
                    <a:pt x="15929" y="12257"/>
                    <a:pt x="15918" y="12236"/>
                  </a:cubicBezTo>
                  <a:cubicBezTo>
                    <a:pt x="15907" y="12215"/>
                    <a:pt x="15891" y="12204"/>
                    <a:pt x="15871" y="12204"/>
                  </a:cubicBezTo>
                  <a:cubicBezTo>
                    <a:pt x="15850" y="12204"/>
                    <a:pt x="15834" y="12221"/>
                    <a:pt x="15822" y="12254"/>
                  </a:cubicBezTo>
                  <a:cubicBezTo>
                    <a:pt x="15811" y="12288"/>
                    <a:pt x="15801" y="12351"/>
                    <a:pt x="15794" y="12444"/>
                  </a:cubicBezTo>
                  <a:lnTo>
                    <a:pt x="15690" y="12361"/>
                  </a:lnTo>
                  <a:cubicBezTo>
                    <a:pt x="15702" y="12167"/>
                    <a:pt x="15723" y="12028"/>
                    <a:pt x="15752" y="11943"/>
                  </a:cubicBezTo>
                  <a:cubicBezTo>
                    <a:pt x="15781" y="11858"/>
                    <a:pt x="15823" y="11814"/>
                    <a:pt x="15877" y="11814"/>
                  </a:cubicBezTo>
                  <a:close/>
                  <a:moveTo>
                    <a:pt x="18116" y="11814"/>
                  </a:moveTo>
                  <a:cubicBezTo>
                    <a:pt x="18186" y="11814"/>
                    <a:pt x="18241" y="11914"/>
                    <a:pt x="18281" y="12113"/>
                  </a:cubicBezTo>
                  <a:cubicBezTo>
                    <a:pt x="18320" y="12312"/>
                    <a:pt x="18340" y="12544"/>
                    <a:pt x="18340" y="12810"/>
                  </a:cubicBezTo>
                  <a:cubicBezTo>
                    <a:pt x="18340" y="13008"/>
                    <a:pt x="18330" y="13186"/>
                    <a:pt x="18309" y="13345"/>
                  </a:cubicBezTo>
                  <a:cubicBezTo>
                    <a:pt x="18288" y="13505"/>
                    <a:pt x="18261" y="13625"/>
                    <a:pt x="18227" y="13706"/>
                  </a:cubicBezTo>
                  <a:cubicBezTo>
                    <a:pt x="18194" y="13786"/>
                    <a:pt x="18156" y="13825"/>
                    <a:pt x="18116" y="13825"/>
                  </a:cubicBezTo>
                  <a:cubicBezTo>
                    <a:pt x="18052" y="13825"/>
                    <a:pt x="17998" y="13736"/>
                    <a:pt x="17956" y="13557"/>
                  </a:cubicBezTo>
                  <a:cubicBezTo>
                    <a:pt x="17913" y="13378"/>
                    <a:pt x="17892" y="13124"/>
                    <a:pt x="17892" y="12793"/>
                  </a:cubicBezTo>
                  <a:cubicBezTo>
                    <a:pt x="17892" y="12605"/>
                    <a:pt x="17902" y="12432"/>
                    <a:pt x="17923" y="12278"/>
                  </a:cubicBezTo>
                  <a:cubicBezTo>
                    <a:pt x="17944" y="12123"/>
                    <a:pt x="17971" y="12007"/>
                    <a:pt x="18004" y="11930"/>
                  </a:cubicBezTo>
                  <a:cubicBezTo>
                    <a:pt x="18037" y="11853"/>
                    <a:pt x="18074" y="11814"/>
                    <a:pt x="18116" y="11814"/>
                  </a:cubicBezTo>
                  <a:close/>
                  <a:moveTo>
                    <a:pt x="19319" y="11814"/>
                  </a:moveTo>
                  <a:cubicBezTo>
                    <a:pt x="19367" y="11814"/>
                    <a:pt x="19405" y="11839"/>
                    <a:pt x="19430" y="11889"/>
                  </a:cubicBezTo>
                  <a:cubicBezTo>
                    <a:pt x="19456" y="11938"/>
                    <a:pt x="19474" y="12006"/>
                    <a:pt x="19485" y="12091"/>
                  </a:cubicBezTo>
                  <a:cubicBezTo>
                    <a:pt x="19496" y="12176"/>
                    <a:pt x="19501" y="12330"/>
                    <a:pt x="19501" y="12555"/>
                  </a:cubicBezTo>
                  <a:lnTo>
                    <a:pt x="19500" y="13150"/>
                  </a:lnTo>
                  <a:cubicBezTo>
                    <a:pt x="19500" y="13317"/>
                    <a:pt x="19502" y="13441"/>
                    <a:pt x="19506" y="13523"/>
                  </a:cubicBezTo>
                  <a:cubicBezTo>
                    <a:pt x="19510" y="13604"/>
                    <a:pt x="19516" y="13690"/>
                    <a:pt x="19526" y="13782"/>
                  </a:cubicBezTo>
                  <a:lnTo>
                    <a:pt x="19413" y="13782"/>
                  </a:lnTo>
                  <a:lnTo>
                    <a:pt x="19398" y="13572"/>
                  </a:lnTo>
                  <a:cubicBezTo>
                    <a:pt x="19378" y="13656"/>
                    <a:pt x="19357" y="13719"/>
                    <a:pt x="19335" y="13762"/>
                  </a:cubicBezTo>
                  <a:cubicBezTo>
                    <a:pt x="19312" y="13804"/>
                    <a:pt x="19288" y="13825"/>
                    <a:pt x="19263" y="13825"/>
                  </a:cubicBezTo>
                  <a:cubicBezTo>
                    <a:pt x="19221" y="13825"/>
                    <a:pt x="19186" y="13774"/>
                    <a:pt x="19159" y="13671"/>
                  </a:cubicBezTo>
                  <a:cubicBezTo>
                    <a:pt x="19132" y="13568"/>
                    <a:pt x="19119" y="13430"/>
                    <a:pt x="19119" y="13259"/>
                  </a:cubicBezTo>
                  <a:cubicBezTo>
                    <a:pt x="19119" y="13150"/>
                    <a:pt x="19124" y="13055"/>
                    <a:pt x="19135" y="12974"/>
                  </a:cubicBezTo>
                  <a:cubicBezTo>
                    <a:pt x="19146" y="12894"/>
                    <a:pt x="19162" y="12829"/>
                    <a:pt x="19182" y="12781"/>
                  </a:cubicBezTo>
                  <a:cubicBezTo>
                    <a:pt x="19202" y="12733"/>
                    <a:pt x="19234" y="12688"/>
                    <a:pt x="19277" y="12651"/>
                  </a:cubicBezTo>
                  <a:cubicBezTo>
                    <a:pt x="19330" y="12606"/>
                    <a:pt x="19368" y="12564"/>
                    <a:pt x="19389" y="12526"/>
                  </a:cubicBezTo>
                  <a:cubicBezTo>
                    <a:pt x="19389" y="12419"/>
                    <a:pt x="19387" y="12351"/>
                    <a:pt x="19382" y="12318"/>
                  </a:cubicBezTo>
                  <a:cubicBezTo>
                    <a:pt x="19378" y="12284"/>
                    <a:pt x="19371" y="12257"/>
                    <a:pt x="19359" y="12236"/>
                  </a:cubicBezTo>
                  <a:cubicBezTo>
                    <a:pt x="19348" y="12215"/>
                    <a:pt x="19333" y="12204"/>
                    <a:pt x="19312" y="12204"/>
                  </a:cubicBezTo>
                  <a:cubicBezTo>
                    <a:pt x="19292" y="12204"/>
                    <a:pt x="19276" y="12221"/>
                    <a:pt x="19264" y="12254"/>
                  </a:cubicBezTo>
                  <a:cubicBezTo>
                    <a:pt x="19252" y="12288"/>
                    <a:pt x="19242" y="12351"/>
                    <a:pt x="19235" y="12444"/>
                  </a:cubicBezTo>
                  <a:lnTo>
                    <a:pt x="19131" y="12361"/>
                  </a:lnTo>
                  <a:cubicBezTo>
                    <a:pt x="19144" y="12167"/>
                    <a:pt x="19165" y="12028"/>
                    <a:pt x="19194" y="11943"/>
                  </a:cubicBezTo>
                  <a:cubicBezTo>
                    <a:pt x="19223" y="11858"/>
                    <a:pt x="19264" y="11814"/>
                    <a:pt x="19319" y="11814"/>
                  </a:cubicBezTo>
                  <a:close/>
                  <a:moveTo>
                    <a:pt x="20721" y="11814"/>
                  </a:moveTo>
                  <a:cubicBezTo>
                    <a:pt x="20769" y="11814"/>
                    <a:pt x="20807" y="11839"/>
                    <a:pt x="20832" y="11889"/>
                  </a:cubicBezTo>
                  <a:cubicBezTo>
                    <a:pt x="20858" y="11938"/>
                    <a:pt x="20876" y="12006"/>
                    <a:pt x="20887" y="12091"/>
                  </a:cubicBezTo>
                  <a:cubicBezTo>
                    <a:pt x="20898" y="12176"/>
                    <a:pt x="20903" y="12330"/>
                    <a:pt x="20903" y="12555"/>
                  </a:cubicBezTo>
                  <a:lnTo>
                    <a:pt x="20902" y="13150"/>
                  </a:lnTo>
                  <a:cubicBezTo>
                    <a:pt x="20902" y="13317"/>
                    <a:pt x="20904" y="13441"/>
                    <a:pt x="20908" y="13523"/>
                  </a:cubicBezTo>
                  <a:cubicBezTo>
                    <a:pt x="20912" y="13604"/>
                    <a:pt x="20918" y="13690"/>
                    <a:pt x="20928" y="13782"/>
                  </a:cubicBezTo>
                  <a:lnTo>
                    <a:pt x="20815" y="13782"/>
                  </a:lnTo>
                  <a:lnTo>
                    <a:pt x="20800" y="13572"/>
                  </a:lnTo>
                  <a:cubicBezTo>
                    <a:pt x="20780" y="13656"/>
                    <a:pt x="20759" y="13719"/>
                    <a:pt x="20737" y="13762"/>
                  </a:cubicBezTo>
                  <a:cubicBezTo>
                    <a:pt x="20714" y="13804"/>
                    <a:pt x="20690" y="13825"/>
                    <a:pt x="20665" y="13825"/>
                  </a:cubicBezTo>
                  <a:cubicBezTo>
                    <a:pt x="20623" y="13825"/>
                    <a:pt x="20588" y="13774"/>
                    <a:pt x="20561" y="13671"/>
                  </a:cubicBezTo>
                  <a:cubicBezTo>
                    <a:pt x="20535" y="13568"/>
                    <a:pt x="20521" y="13430"/>
                    <a:pt x="20521" y="13259"/>
                  </a:cubicBezTo>
                  <a:cubicBezTo>
                    <a:pt x="20521" y="13150"/>
                    <a:pt x="20527" y="13055"/>
                    <a:pt x="20538" y="12974"/>
                  </a:cubicBezTo>
                  <a:cubicBezTo>
                    <a:pt x="20548" y="12894"/>
                    <a:pt x="20564" y="12829"/>
                    <a:pt x="20584" y="12781"/>
                  </a:cubicBezTo>
                  <a:cubicBezTo>
                    <a:pt x="20604" y="12733"/>
                    <a:pt x="20636" y="12688"/>
                    <a:pt x="20679" y="12651"/>
                  </a:cubicBezTo>
                  <a:cubicBezTo>
                    <a:pt x="20733" y="12606"/>
                    <a:pt x="20770" y="12564"/>
                    <a:pt x="20791" y="12526"/>
                  </a:cubicBezTo>
                  <a:cubicBezTo>
                    <a:pt x="20791" y="12419"/>
                    <a:pt x="20789" y="12351"/>
                    <a:pt x="20784" y="12318"/>
                  </a:cubicBezTo>
                  <a:cubicBezTo>
                    <a:pt x="20780" y="12284"/>
                    <a:pt x="20773" y="12257"/>
                    <a:pt x="20762" y="12236"/>
                  </a:cubicBezTo>
                  <a:cubicBezTo>
                    <a:pt x="20750" y="12215"/>
                    <a:pt x="20735" y="12204"/>
                    <a:pt x="20714" y="12204"/>
                  </a:cubicBezTo>
                  <a:cubicBezTo>
                    <a:pt x="20694" y="12204"/>
                    <a:pt x="20678" y="12221"/>
                    <a:pt x="20666" y="12254"/>
                  </a:cubicBezTo>
                  <a:cubicBezTo>
                    <a:pt x="20654" y="12288"/>
                    <a:pt x="20644" y="12351"/>
                    <a:pt x="20637" y="12444"/>
                  </a:cubicBezTo>
                  <a:lnTo>
                    <a:pt x="20533" y="12361"/>
                  </a:lnTo>
                  <a:cubicBezTo>
                    <a:pt x="20546" y="12167"/>
                    <a:pt x="20567" y="12028"/>
                    <a:pt x="20596" y="11943"/>
                  </a:cubicBezTo>
                  <a:cubicBezTo>
                    <a:pt x="20625" y="11858"/>
                    <a:pt x="20666" y="11814"/>
                    <a:pt x="20721" y="11814"/>
                  </a:cubicBezTo>
                  <a:close/>
                  <a:moveTo>
                    <a:pt x="7888" y="11872"/>
                  </a:moveTo>
                  <a:lnTo>
                    <a:pt x="8273" y="11872"/>
                  </a:lnTo>
                  <a:lnTo>
                    <a:pt x="8273" y="13794"/>
                  </a:lnTo>
                  <a:lnTo>
                    <a:pt x="8158" y="13794"/>
                  </a:lnTo>
                  <a:lnTo>
                    <a:pt x="8158" y="12272"/>
                  </a:lnTo>
                  <a:lnTo>
                    <a:pt x="8003" y="12272"/>
                  </a:lnTo>
                  <a:lnTo>
                    <a:pt x="8003" y="13150"/>
                  </a:lnTo>
                  <a:cubicBezTo>
                    <a:pt x="8003" y="13291"/>
                    <a:pt x="8000" y="13406"/>
                    <a:pt x="7995" y="13496"/>
                  </a:cubicBezTo>
                  <a:cubicBezTo>
                    <a:pt x="7990" y="13586"/>
                    <a:pt x="7981" y="13657"/>
                    <a:pt x="7968" y="13711"/>
                  </a:cubicBezTo>
                  <a:cubicBezTo>
                    <a:pt x="7955" y="13765"/>
                    <a:pt x="7943" y="13799"/>
                    <a:pt x="7930" y="13811"/>
                  </a:cubicBezTo>
                  <a:cubicBezTo>
                    <a:pt x="7918" y="13822"/>
                    <a:pt x="7900" y="13827"/>
                    <a:pt x="7879" y="13827"/>
                  </a:cubicBezTo>
                  <a:cubicBezTo>
                    <a:pt x="7865" y="13827"/>
                    <a:pt x="7841" y="13816"/>
                    <a:pt x="7807" y="13794"/>
                  </a:cubicBezTo>
                  <a:lnTo>
                    <a:pt x="7807" y="13420"/>
                  </a:lnTo>
                  <a:cubicBezTo>
                    <a:pt x="7816" y="13422"/>
                    <a:pt x="7832" y="13423"/>
                    <a:pt x="7854" y="13423"/>
                  </a:cubicBezTo>
                  <a:cubicBezTo>
                    <a:pt x="7868" y="13423"/>
                    <a:pt x="7877" y="13405"/>
                    <a:pt x="7881" y="13371"/>
                  </a:cubicBezTo>
                  <a:cubicBezTo>
                    <a:pt x="7885" y="13337"/>
                    <a:pt x="7888" y="13260"/>
                    <a:pt x="7888" y="13139"/>
                  </a:cubicBezTo>
                  <a:lnTo>
                    <a:pt x="7888" y="11872"/>
                  </a:lnTo>
                  <a:close/>
                  <a:moveTo>
                    <a:pt x="9143" y="11872"/>
                  </a:moveTo>
                  <a:cubicBezTo>
                    <a:pt x="9154" y="11872"/>
                    <a:pt x="9169" y="11877"/>
                    <a:pt x="9188" y="11887"/>
                  </a:cubicBezTo>
                  <a:lnTo>
                    <a:pt x="9188" y="12216"/>
                  </a:lnTo>
                  <a:lnTo>
                    <a:pt x="9176" y="12216"/>
                  </a:lnTo>
                  <a:cubicBezTo>
                    <a:pt x="9157" y="12216"/>
                    <a:pt x="9143" y="12226"/>
                    <a:pt x="9134" y="12245"/>
                  </a:cubicBezTo>
                  <a:cubicBezTo>
                    <a:pt x="9124" y="12265"/>
                    <a:pt x="9115" y="12328"/>
                    <a:pt x="9107" y="12437"/>
                  </a:cubicBezTo>
                  <a:cubicBezTo>
                    <a:pt x="9099" y="12545"/>
                    <a:pt x="9091" y="12628"/>
                    <a:pt x="9083" y="12685"/>
                  </a:cubicBezTo>
                  <a:cubicBezTo>
                    <a:pt x="9075" y="12742"/>
                    <a:pt x="9063" y="12787"/>
                    <a:pt x="9045" y="12821"/>
                  </a:cubicBezTo>
                  <a:cubicBezTo>
                    <a:pt x="9060" y="12840"/>
                    <a:pt x="9075" y="12878"/>
                    <a:pt x="9089" y="12935"/>
                  </a:cubicBezTo>
                  <a:cubicBezTo>
                    <a:pt x="9104" y="12992"/>
                    <a:pt x="9122" y="13107"/>
                    <a:pt x="9142" y="13279"/>
                  </a:cubicBezTo>
                  <a:lnTo>
                    <a:pt x="9206" y="13809"/>
                  </a:lnTo>
                  <a:lnTo>
                    <a:pt x="9083" y="13809"/>
                  </a:lnTo>
                  <a:lnTo>
                    <a:pt x="9025" y="13253"/>
                  </a:lnTo>
                  <a:cubicBezTo>
                    <a:pt x="9013" y="13141"/>
                    <a:pt x="9003" y="13068"/>
                    <a:pt x="8995" y="13036"/>
                  </a:cubicBezTo>
                  <a:cubicBezTo>
                    <a:pt x="8987" y="13004"/>
                    <a:pt x="8974" y="12989"/>
                    <a:pt x="8958" y="12989"/>
                  </a:cubicBezTo>
                  <a:lnTo>
                    <a:pt x="8958" y="13809"/>
                  </a:lnTo>
                  <a:lnTo>
                    <a:pt x="8843" y="13809"/>
                  </a:lnTo>
                  <a:lnTo>
                    <a:pt x="8843" y="11887"/>
                  </a:lnTo>
                  <a:lnTo>
                    <a:pt x="8958" y="11887"/>
                  </a:lnTo>
                  <a:lnTo>
                    <a:pt x="8958" y="12669"/>
                  </a:lnTo>
                  <a:cubicBezTo>
                    <a:pt x="8973" y="12663"/>
                    <a:pt x="8985" y="12644"/>
                    <a:pt x="8993" y="12613"/>
                  </a:cubicBezTo>
                  <a:cubicBezTo>
                    <a:pt x="9002" y="12581"/>
                    <a:pt x="9012" y="12490"/>
                    <a:pt x="9024" y="12336"/>
                  </a:cubicBezTo>
                  <a:cubicBezTo>
                    <a:pt x="9037" y="12182"/>
                    <a:pt x="9050" y="12066"/>
                    <a:pt x="9065" y="11988"/>
                  </a:cubicBezTo>
                  <a:cubicBezTo>
                    <a:pt x="9080" y="11911"/>
                    <a:pt x="9106" y="11872"/>
                    <a:pt x="9143" y="11872"/>
                  </a:cubicBezTo>
                  <a:close/>
                  <a:moveTo>
                    <a:pt x="9209" y="11872"/>
                  </a:moveTo>
                  <a:lnTo>
                    <a:pt x="9602" y="11872"/>
                  </a:lnTo>
                  <a:lnTo>
                    <a:pt x="9602" y="12272"/>
                  </a:lnTo>
                  <a:lnTo>
                    <a:pt x="9463" y="12272"/>
                  </a:lnTo>
                  <a:lnTo>
                    <a:pt x="9463" y="13794"/>
                  </a:lnTo>
                  <a:lnTo>
                    <a:pt x="9348" y="13794"/>
                  </a:lnTo>
                  <a:cubicBezTo>
                    <a:pt x="9348" y="13794"/>
                    <a:pt x="9348" y="12272"/>
                    <a:pt x="9348" y="12272"/>
                  </a:cubicBezTo>
                  <a:lnTo>
                    <a:pt x="9209" y="12272"/>
                  </a:lnTo>
                  <a:lnTo>
                    <a:pt x="9209" y="11872"/>
                  </a:lnTo>
                  <a:close/>
                  <a:moveTo>
                    <a:pt x="10691" y="11872"/>
                  </a:moveTo>
                  <a:lnTo>
                    <a:pt x="10806" y="11872"/>
                  </a:lnTo>
                  <a:lnTo>
                    <a:pt x="10806" y="12573"/>
                  </a:lnTo>
                  <a:lnTo>
                    <a:pt x="10970" y="12573"/>
                  </a:lnTo>
                  <a:lnTo>
                    <a:pt x="10970" y="11872"/>
                  </a:lnTo>
                  <a:lnTo>
                    <a:pt x="11085" y="11872"/>
                  </a:lnTo>
                  <a:lnTo>
                    <a:pt x="11085" y="13794"/>
                  </a:lnTo>
                  <a:lnTo>
                    <a:pt x="10970" y="13794"/>
                  </a:lnTo>
                  <a:lnTo>
                    <a:pt x="10970" y="12987"/>
                  </a:lnTo>
                  <a:lnTo>
                    <a:pt x="10806" y="12987"/>
                  </a:lnTo>
                  <a:cubicBezTo>
                    <a:pt x="10806" y="12987"/>
                    <a:pt x="10806" y="13794"/>
                    <a:pt x="10806" y="13794"/>
                  </a:cubicBezTo>
                  <a:lnTo>
                    <a:pt x="10691" y="13794"/>
                  </a:lnTo>
                  <a:lnTo>
                    <a:pt x="10691" y="11872"/>
                  </a:lnTo>
                  <a:close/>
                  <a:moveTo>
                    <a:pt x="11201" y="11872"/>
                  </a:moveTo>
                  <a:lnTo>
                    <a:pt x="11316" y="11872"/>
                  </a:lnTo>
                  <a:lnTo>
                    <a:pt x="11316" y="12573"/>
                  </a:lnTo>
                  <a:lnTo>
                    <a:pt x="11480" y="12573"/>
                  </a:lnTo>
                  <a:lnTo>
                    <a:pt x="11480" y="11872"/>
                  </a:lnTo>
                  <a:lnTo>
                    <a:pt x="11595" y="11872"/>
                  </a:lnTo>
                  <a:lnTo>
                    <a:pt x="11595" y="13794"/>
                  </a:lnTo>
                  <a:lnTo>
                    <a:pt x="11480" y="13794"/>
                  </a:lnTo>
                  <a:lnTo>
                    <a:pt x="11480" y="12987"/>
                  </a:lnTo>
                  <a:lnTo>
                    <a:pt x="11316" y="12987"/>
                  </a:lnTo>
                  <a:cubicBezTo>
                    <a:pt x="11316" y="12987"/>
                    <a:pt x="11316" y="13794"/>
                    <a:pt x="11316" y="13794"/>
                  </a:cubicBezTo>
                  <a:lnTo>
                    <a:pt x="11201" y="13794"/>
                  </a:lnTo>
                  <a:lnTo>
                    <a:pt x="11201" y="11872"/>
                  </a:lnTo>
                  <a:close/>
                  <a:moveTo>
                    <a:pt x="12307" y="11872"/>
                  </a:moveTo>
                  <a:lnTo>
                    <a:pt x="12543" y="11872"/>
                  </a:lnTo>
                  <a:lnTo>
                    <a:pt x="12543" y="13794"/>
                  </a:lnTo>
                  <a:lnTo>
                    <a:pt x="12428" y="13794"/>
                  </a:lnTo>
                  <a:lnTo>
                    <a:pt x="12428" y="12994"/>
                  </a:lnTo>
                  <a:lnTo>
                    <a:pt x="12408" y="12994"/>
                  </a:lnTo>
                  <a:cubicBezTo>
                    <a:pt x="12387" y="12994"/>
                    <a:pt x="12370" y="13014"/>
                    <a:pt x="12357" y="13054"/>
                  </a:cubicBezTo>
                  <a:cubicBezTo>
                    <a:pt x="12343" y="13094"/>
                    <a:pt x="12330" y="13161"/>
                    <a:pt x="12317" y="13257"/>
                  </a:cubicBezTo>
                  <a:lnTo>
                    <a:pt x="12242" y="13794"/>
                  </a:lnTo>
                  <a:lnTo>
                    <a:pt x="12109" y="13794"/>
                  </a:lnTo>
                  <a:lnTo>
                    <a:pt x="12190" y="13239"/>
                  </a:lnTo>
                  <a:cubicBezTo>
                    <a:pt x="12214" y="13080"/>
                    <a:pt x="12235" y="12988"/>
                    <a:pt x="12255" y="12960"/>
                  </a:cubicBezTo>
                  <a:cubicBezTo>
                    <a:pt x="12221" y="12948"/>
                    <a:pt x="12195" y="12891"/>
                    <a:pt x="12175" y="12792"/>
                  </a:cubicBezTo>
                  <a:cubicBezTo>
                    <a:pt x="12156" y="12693"/>
                    <a:pt x="12147" y="12568"/>
                    <a:pt x="12147" y="12417"/>
                  </a:cubicBezTo>
                  <a:cubicBezTo>
                    <a:pt x="12147" y="12231"/>
                    <a:pt x="12160" y="12093"/>
                    <a:pt x="12185" y="12004"/>
                  </a:cubicBezTo>
                  <a:cubicBezTo>
                    <a:pt x="12211" y="11916"/>
                    <a:pt x="12252" y="11872"/>
                    <a:pt x="12307" y="11872"/>
                  </a:cubicBezTo>
                  <a:close/>
                  <a:moveTo>
                    <a:pt x="12842" y="11872"/>
                  </a:moveTo>
                  <a:lnTo>
                    <a:pt x="13235" y="11872"/>
                  </a:lnTo>
                  <a:lnTo>
                    <a:pt x="13235" y="12272"/>
                  </a:lnTo>
                  <a:lnTo>
                    <a:pt x="13096" y="12272"/>
                  </a:lnTo>
                  <a:lnTo>
                    <a:pt x="13096" y="13794"/>
                  </a:lnTo>
                  <a:lnTo>
                    <a:pt x="12981" y="13794"/>
                  </a:lnTo>
                  <a:cubicBezTo>
                    <a:pt x="12981" y="13794"/>
                    <a:pt x="12981" y="12272"/>
                    <a:pt x="12981" y="12272"/>
                  </a:cubicBezTo>
                  <a:lnTo>
                    <a:pt x="12842" y="12272"/>
                  </a:lnTo>
                  <a:lnTo>
                    <a:pt x="12842" y="11872"/>
                  </a:lnTo>
                  <a:close/>
                  <a:moveTo>
                    <a:pt x="14323" y="11872"/>
                  </a:moveTo>
                  <a:lnTo>
                    <a:pt x="14616" y="11872"/>
                  </a:lnTo>
                  <a:cubicBezTo>
                    <a:pt x="14616" y="11872"/>
                    <a:pt x="14616" y="12272"/>
                    <a:pt x="14616" y="12272"/>
                  </a:cubicBezTo>
                  <a:lnTo>
                    <a:pt x="14438" y="12272"/>
                  </a:lnTo>
                  <a:lnTo>
                    <a:pt x="14438" y="13794"/>
                  </a:lnTo>
                  <a:lnTo>
                    <a:pt x="14323" y="13794"/>
                  </a:lnTo>
                  <a:lnTo>
                    <a:pt x="14323" y="11872"/>
                  </a:lnTo>
                  <a:close/>
                  <a:moveTo>
                    <a:pt x="15184" y="11872"/>
                  </a:moveTo>
                  <a:lnTo>
                    <a:pt x="15443" y="11872"/>
                  </a:lnTo>
                  <a:cubicBezTo>
                    <a:pt x="15539" y="11872"/>
                    <a:pt x="15588" y="12039"/>
                    <a:pt x="15588" y="12374"/>
                  </a:cubicBezTo>
                  <a:cubicBezTo>
                    <a:pt x="15588" y="12598"/>
                    <a:pt x="15564" y="12743"/>
                    <a:pt x="15515" y="12810"/>
                  </a:cubicBezTo>
                  <a:cubicBezTo>
                    <a:pt x="15574" y="12884"/>
                    <a:pt x="15603" y="13044"/>
                    <a:pt x="15603" y="13289"/>
                  </a:cubicBezTo>
                  <a:cubicBezTo>
                    <a:pt x="15603" y="13440"/>
                    <a:pt x="15591" y="13562"/>
                    <a:pt x="15566" y="13655"/>
                  </a:cubicBezTo>
                  <a:cubicBezTo>
                    <a:pt x="15541" y="13748"/>
                    <a:pt x="15508" y="13794"/>
                    <a:pt x="15466" y="13794"/>
                  </a:cubicBezTo>
                  <a:lnTo>
                    <a:pt x="15184" y="13794"/>
                  </a:lnTo>
                  <a:lnTo>
                    <a:pt x="15184" y="11872"/>
                  </a:lnTo>
                  <a:close/>
                  <a:moveTo>
                    <a:pt x="16306" y="11872"/>
                  </a:moveTo>
                  <a:lnTo>
                    <a:pt x="16542" y="11872"/>
                  </a:lnTo>
                  <a:lnTo>
                    <a:pt x="16542" y="13794"/>
                  </a:lnTo>
                  <a:lnTo>
                    <a:pt x="16427" y="13794"/>
                  </a:lnTo>
                  <a:lnTo>
                    <a:pt x="16427" y="12994"/>
                  </a:lnTo>
                  <a:lnTo>
                    <a:pt x="16407" y="12994"/>
                  </a:lnTo>
                  <a:cubicBezTo>
                    <a:pt x="16386" y="12994"/>
                    <a:pt x="16369" y="13014"/>
                    <a:pt x="16356" y="13054"/>
                  </a:cubicBezTo>
                  <a:cubicBezTo>
                    <a:pt x="16342" y="13094"/>
                    <a:pt x="16329" y="13161"/>
                    <a:pt x="16316" y="13257"/>
                  </a:cubicBezTo>
                  <a:lnTo>
                    <a:pt x="16241" y="13794"/>
                  </a:lnTo>
                  <a:lnTo>
                    <a:pt x="16108" y="13794"/>
                  </a:lnTo>
                  <a:lnTo>
                    <a:pt x="16189" y="13239"/>
                  </a:lnTo>
                  <a:cubicBezTo>
                    <a:pt x="16213" y="13080"/>
                    <a:pt x="16234" y="12988"/>
                    <a:pt x="16254" y="12960"/>
                  </a:cubicBezTo>
                  <a:cubicBezTo>
                    <a:pt x="16220" y="12948"/>
                    <a:pt x="16194" y="12891"/>
                    <a:pt x="16174" y="12792"/>
                  </a:cubicBezTo>
                  <a:cubicBezTo>
                    <a:pt x="16155" y="12693"/>
                    <a:pt x="16146" y="12568"/>
                    <a:pt x="16146" y="12417"/>
                  </a:cubicBezTo>
                  <a:cubicBezTo>
                    <a:pt x="16146" y="12231"/>
                    <a:pt x="16159" y="12093"/>
                    <a:pt x="16184" y="12004"/>
                  </a:cubicBezTo>
                  <a:cubicBezTo>
                    <a:pt x="16210" y="11916"/>
                    <a:pt x="16251" y="11872"/>
                    <a:pt x="16306" y="11872"/>
                  </a:cubicBezTo>
                  <a:close/>
                  <a:moveTo>
                    <a:pt x="16888" y="11872"/>
                  </a:moveTo>
                  <a:lnTo>
                    <a:pt x="17274" y="11872"/>
                  </a:lnTo>
                  <a:lnTo>
                    <a:pt x="17274" y="13794"/>
                  </a:lnTo>
                  <a:lnTo>
                    <a:pt x="17158" y="13794"/>
                  </a:lnTo>
                  <a:lnTo>
                    <a:pt x="17158" y="12272"/>
                  </a:lnTo>
                  <a:lnTo>
                    <a:pt x="17003" y="12272"/>
                  </a:lnTo>
                  <a:lnTo>
                    <a:pt x="17003" y="13794"/>
                  </a:lnTo>
                  <a:lnTo>
                    <a:pt x="16888" y="13794"/>
                  </a:lnTo>
                  <a:cubicBezTo>
                    <a:pt x="16888" y="13794"/>
                    <a:pt x="16888" y="11872"/>
                    <a:pt x="16888" y="11872"/>
                  </a:cubicBezTo>
                  <a:close/>
                  <a:moveTo>
                    <a:pt x="17431" y="11872"/>
                  </a:moveTo>
                  <a:lnTo>
                    <a:pt x="17817" y="11872"/>
                  </a:lnTo>
                  <a:lnTo>
                    <a:pt x="17817" y="13794"/>
                  </a:lnTo>
                  <a:lnTo>
                    <a:pt x="17702" y="13794"/>
                  </a:lnTo>
                  <a:lnTo>
                    <a:pt x="17702" y="12272"/>
                  </a:lnTo>
                  <a:lnTo>
                    <a:pt x="17547" y="12272"/>
                  </a:lnTo>
                  <a:lnTo>
                    <a:pt x="17547" y="13150"/>
                  </a:lnTo>
                  <a:cubicBezTo>
                    <a:pt x="17547" y="13291"/>
                    <a:pt x="17544" y="13406"/>
                    <a:pt x="17539" y="13496"/>
                  </a:cubicBezTo>
                  <a:cubicBezTo>
                    <a:pt x="17533" y="13586"/>
                    <a:pt x="17525" y="13657"/>
                    <a:pt x="17512" y="13711"/>
                  </a:cubicBezTo>
                  <a:cubicBezTo>
                    <a:pt x="17499" y="13765"/>
                    <a:pt x="17486" y="13799"/>
                    <a:pt x="17474" y="13811"/>
                  </a:cubicBezTo>
                  <a:cubicBezTo>
                    <a:pt x="17462" y="13822"/>
                    <a:pt x="17444" y="13827"/>
                    <a:pt x="17422" y="13827"/>
                  </a:cubicBezTo>
                  <a:cubicBezTo>
                    <a:pt x="17409" y="13827"/>
                    <a:pt x="17385" y="13816"/>
                    <a:pt x="17351" y="13794"/>
                  </a:cubicBezTo>
                  <a:lnTo>
                    <a:pt x="17351" y="13420"/>
                  </a:lnTo>
                  <a:cubicBezTo>
                    <a:pt x="17360" y="13422"/>
                    <a:pt x="17375" y="13423"/>
                    <a:pt x="17398" y="13423"/>
                  </a:cubicBezTo>
                  <a:cubicBezTo>
                    <a:pt x="17411" y="13423"/>
                    <a:pt x="17420" y="13405"/>
                    <a:pt x="17425" y="13371"/>
                  </a:cubicBezTo>
                  <a:cubicBezTo>
                    <a:pt x="17429" y="13337"/>
                    <a:pt x="17431" y="13260"/>
                    <a:pt x="17431" y="13139"/>
                  </a:cubicBezTo>
                  <a:cubicBezTo>
                    <a:pt x="17431" y="13139"/>
                    <a:pt x="17431" y="11872"/>
                    <a:pt x="17431" y="11872"/>
                  </a:cubicBezTo>
                  <a:close/>
                  <a:moveTo>
                    <a:pt x="18434" y="11872"/>
                  </a:moveTo>
                  <a:lnTo>
                    <a:pt x="18549" y="11872"/>
                  </a:lnTo>
                  <a:lnTo>
                    <a:pt x="18549" y="13383"/>
                  </a:lnTo>
                  <a:lnTo>
                    <a:pt x="18667" y="13383"/>
                  </a:lnTo>
                  <a:lnTo>
                    <a:pt x="18667" y="11872"/>
                  </a:lnTo>
                  <a:lnTo>
                    <a:pt x="18782" y="11872"/>
                  </a:lnTo>
                  <a:lnTo>
                    <a:pt x="18782" y="13383"/>
                  </a:lnTo>
                  <a:lnTo>
                    <a:pt x="18902" y="13383"/>
                  </a:lnTo>
                  <a:lnTo>
                    <a:pt x="18902" y="11872"/>
                  </a:lnTo>
                  <a:lnTo>
                    <a:pt x="19017" y="11872"/>
                  </a:lnTo>
                  <a:cubicBezTo>
                    <a:pt x="19017" y="11872"/>
                    <a:pt x="19017" y="13383"/>
                    <a:pt x="19017" y="13383"/>
                  </a:cubicBezTo>
                  <a:lnTo>
                    <a:pt x="19063" y="13383"/>
                  </a:lnTo>
                  <a:lnTo>
                    <a:pt x="19063" y="14303"/>
                  </a:lnTo>
                  <a:lnTo>
                    <a:pt x="18971" y="14303"/>
                  </a:lnTo>
                  <a:lnTo>
                    <a:pt x="18971" y="13794"/>
                  </a:lnTo>
                  <a:lnTo>
                    <a:pt x="18434" y="13794"/>
                  </a:lnTo>
                  <a:lnTo>
                    <a:pt x="18434" y="11872"/>
                  </a:lnTo>
                  <a:close/>
                  <a:moveTo>
                    <a:pt x="19666" y="11872"/>
                  </a:moveTo>
                  <a:lnTo>
                    <a:pt x="20018" y="11872"/>
                  </a:lnTo>
                  <a:cubicBezTo>
                    <a:pt x="20018" y="11872"/>
                    <a:pt x="20018" y="13373"/>
                    <a:pt x="20018" y="13373"/>
                  </a:cubicBezTo>
                  <a:lnTo>
                    <a:pt x="20064" y="13373"/>
                  </a:lnTo>
                  <a:lnTo>
                    <a:pt x="20064" y="14303"/>
                  </a:lnTo>
                  <a:lnTo>
                    <a:pt x="19971" y="14303"/>
                  </a:lnTo>
                  <a:lnTo>
                    <a:pt x="19971" y="13794"/>
                  </a:lnTo>
                  <a:lnTo>
                    <a:pt x="19642" y="13794"/>
                  </a:lnTo>
                  <a:lnTo>
                    <a:pt x="19642" y="14303"/>
                  </a:lnTo>
                  <a:lnTo>
                    <a:pt x="19549" y="14303"/>
                  </a:lnTo>
                  <a:lnTo>
                    <a:pt x="19549" y="13373"/>
                  </a:lnTo>
                  <a:lnTo>
                    <a:pt x="19595" y="13373"/>
                  </a:lnTo>
                  <a:cubicBezTo>
                    <a:pt x="19640" y="13142"/>
                    <a:pt x="19664" y="12641"/>
                    <a:pt x="19666" y="11872"/>
                  </a:cubicBezTo>
                  <a:close/>
                  <a:moveTo>
                    <a:pt x="20439" y="11872"/>
                  </a:moveTo>
                  <a:cubicBezTo>
                    <a:pt x="20450" y="11872"/>
                    <a:pt x="20465" y="11877"/>
                    <a:pt x="20484" y="11887"/>
                  </a:cubicBezTo>
                  <a:lnTo>
                    <a:pt x="20484" y="12216"/>
                  </a:lnTo>
                  <a:lnTo>
                    <a:pt x="20472" y="12216"/>
                  </a:lnTo>
                  <a:cubicBezTo>
                    <a:pt x="20453" y="12216"/>
                    <a:pt x="20440" y="12226"/>
                    <a:pt x="20430" y="12245"/>
                  </a:cubicBezTo>
                  <a:cubicBezTo>
                    <a:pt x="20421" y="12265"/>
                    <a:pt x="20411" y="12328"/>
                    <a:pt x="20403" y="12437"/>
                  </a:cubicBezTo>
                  <a:cubicBezTo>
                    <a:pt x="20395" y="12545"/>
                    <a:pt x="20387" y="12628"/>
                    <a:pt x="20379" y="12685"/>
                  </a:cubicBezTo>
                  <a:cubicBezTo>
                    <a:pt x="20372" y="12742"/>
                    <a:pt x="20359" y="12787"/>
                    <a:pt x="20341" y="12821"/>
                  </a:cubicBezTo>
                  <a:cubicBezTo>
                    <a:pt x="20356" y="12840"/>
                    <a:pt x="20371" y="12878"/>
                    <a:pt x="20386" y="12935"/>
                  </a:cubicBezTo>
                  <a:cubicBezTo>
                    <a:pt x="20400" y="12992"/>
                    <a:pt x="20418" y="13107"/>
                    <a:pt x="20438" y="13279"/>
                  </a:cubicBezTo>
                  <a:lnTo>
                    <a:pt x="20502" y="13809"/>
                  </a:lnTo>
                  <a:lnTo>
                    <a:pt x="20379" y="13809"/>
                  </a:lnTo>
                  <a:lnTo>
                    <a:pt x="20321" y="13253"/>
                  </a:lnTo>
                  <a:cubicBezTo>
                    <a:pt x="20309" y="13141"/>
                    <a:pt x="20299" y="13068"/>
                    <a:pt x="20291" y="13036"/>
                  </a:cubicBezTo>
                  <a:cubicBezTo>
                    <a:pt x="20283" y="13004"/>
                    <a:pt x="20270" y="12989"/>
                    <a:pt x="20254" y="12989"/>
                  </a:cubicBezTo>
                  <a:lnTo>
                    <a:pt x="20254" y="13809"/>
                  </a:lnTo>
                  <a:lnTo>
                    <a:pt x="20139" y="13809"/>
                  </a:lnTo>
                  <a:lnTo>
                    <a:pt x="20139" y="11887"/>
                  </a:lnTo>
                  <a:lnTo>
                    <a:pt x="20254" y="11887"/>
                  </a:lnTo>
                  <a:lnTo>
                    <a:pt x="20254" y="12669"/>
                  </a:lnTo>
                  <a:cubicBezTo>
                    <a:pt x="20269" y="12663"/>
                    <a:pt x="20281" y="12644"/>
                    <a:pt x="20290" y="12613"/>
                  </a:cubicBezTo>
                  <a:cubicBezTo>
                    <a:pt x="20298" y="12581"/>
                    <a:pt x="20308" y="12490"/>
                    <a:pt x="20320" y="12336"/>
                  </a:cubicBezTo>
                  <a:cubicBezTo>
                    <a:pt x="20333" y="12182"/>
                    <a:pt x="20346" y="12066"/>
                    <a:pt x="20361" y="11988"/>
                  </a:cubicBezTo>
                  <a:cubicBezTo>
                    <a:pt x="20376" y="11911"/>
                    <a:pt x="20402" y="11872"/>
                    <a:pt x="20439" y="11872"/>
                  </a:cubicBezTo>
                  <a:close/>
                  <a:moveTo>
                    <a:pt x="12336" y="12194"/>
                  </a:moveTo>
                  <a:cubicBezTo>
                    <a:pt x="12288" y="12194"/>
                    <a:pt x="12265" y="12277"/>
                    <a:pt x="12265" y="12444"/>
                  </a:cubicBezTo>
                  <a:cubicBezTo>
                    <a:pt x="12265" y="12609"/>
                    <a:pt x="12291" y="12692"/>
                    <a:pt x="12344" y="12692"/>
                  </a:cubicBezTo>
                  <a:lnTo>
                    <a:pt x="12428" y="12692"/>
                  </a:lnTo>
                  <a:lnTo>
                    <a:pt x="12428" y="12194"/>
                  </a:lnTo>
                  <a:lnTo>
                    <a:pt x="12336" y="12194"/>
                  </a:lnTo>
                  <a:close/>
                  <a:moveTo>
                    <a:pt x="15299" y="12194"/>
                  </a:moveTo>
                  <a:cubicBezTo>
                    <a:pt x="15299" y="12194"/>
                    <a:pt x="15299" y="12665"/>
                    <a:pt x="15299" y="12665"/>
                  </a:cubicBezTo>
                  <a:lnTo>
                    <a:pt x="15383" y="12665"/>
                  </a:lnTo>
                  <a:cubicBezTo>
                    <a:pt x="15445" y="12665"/>
                    <a:pt x="15476" y="12584"/>
                    <a:pt x="15476" y="12421"/>
                  </a:cubicBezTo>
                  <a:cubicBezTo>
                    <a:pt x="15476" y="12270"/>
                    <a:pt x="15445" y="12194"/>
                    <a:pt x="15383" y="12194"/>
                  </a:cubicBezTo>
                  <a:lnTo>
                    <a:pt x="15299" y="12194"/>
                  </a:lnTo>
                  <a:close/>
                  <a:moveTo>
                    <a:pt x="16335" y="12194"/>
                  </a:moveTo>
                  <a:cubicBezTo>
                    <a:pt x="16287" y="12194"/>
                    <a:pt x="16264" y="12277"/>
                    <a:pt x="16264" y="12444"/>
                  </a:cubicBezTo>
                  <a:cubicBezTo>
                    <a:pt x="16264" y="12609"/>
                    <a:pt x="16290" y="12692"/>
                    <a:pt x="16343" y="12692"/>
                  </a:cubicBezTo>
                  <a:lnTo>
                    <a:pt x="16427" y="12692"/>
                  </a:lnTo>
                  <a:lnTo>
                    <a:pt x="16427" y="12194"/>
                  </a:lnTo>
                  <a:cubicBezTo>
                    <a:pt x="16427" y="12194"/>
                    <a:pt x="16335" y="12194"/>
                    <a:pt x="16335" y="12194"/>
                  </a:cubicBezTo>
                  <a:close/>
                  <a:moveTo>
                    <a:pt x="8554" y="12204"/>
                  </a:moveTo>
                  <a:cubicBezTo>
                    <a:pt x="8530" y="12204"/>
                    <a:pt x="8510" y="12243"/>
                    <a:pt x="8493" y="12321"/>
                  </a:cubicBezTo>
                  <a:cubicBezTo>
                    <a:pt x="8476" y="12401"/>
                    <a:pt x="8468" y="12512"/>
                    <a:pt x="8468" y="12654"/>
                  </a:cubicBezTo>
                  <a:lnTo>
                    <a:pt x="8640" y="12654"/>
                  </a:lnTo>
                  <a:cubicBezTo>
                    <a:pt x="8639" y="12504"/>
                    <a:pt x="8630" y="12393"/>
                    <a:pt x="8614" y="12318"/>
                  </a:cubicBezTo>
                  <a:cubicBezTo>
                    <a:pt x="8597" y="12242"/>
                    <a:pt x="8577" y="12204"/>
                    <a:pt x="8554" y="12204"/>
                  </a:cubicBezTo>
                  <a:close/>
                  <a:moveTo>
                    <a:pt x="9882" y="12216"/>
                  </a:moveTo>
                  <a:cubicBezTo>
                    <a:pt x="9854" y="12216"/>
                    <a:pt x="9831" y="12265"/>
                    <a:pt x="9812" y="12359"/>
                  </a:cubicBezTo>
                  <a:cubicBezTo>
                    <a:pt x="9794" y="12454"/>
                    <a:pt x="9785" y="12597"/>
                    <a:pt x="9785" y="12788"/>
                  </a:cubicBezTo>
                  <a:cubicBezTo>
                    <a:pt x="9785" y="13005"/>
                    <a:pt x="9794" y="13165"/>
                    <a:pt x="9814" y="13268"/>
                  </a:cubicBezTo>
                  <a:cubicBezTo>
                    <a:pt x="9833" y="13370"/>
                    <a:pt x="9857" y="13421"/>
                    <a:pt x="9884" y="13421"/>
                  </a:cubicBezTo>
                  <a:cubicBezTo>
                    <a:pt x="9910" y="13421"/>
                    <a:pt x="9932" y="13373"/>
                    <a:pt x="9950" y="13279"/>
                  </a:cubicBezTo>
                  <a:cubicBezTo>
                    <a:pt x="9968" y="13184"/>
                    <a:pt x="9978" y="13030"/>
                    <a:pt x="9978" y="12815"/>
                  </a:cubicBezTo>
                  <a:cubicBezTo>
                    <a:pt x="9978" y="12611"/>
                    <a:pt x="9968" y="12460"/>
                    <a:pt x="9950" y="12363"/>
                  </a:cubicBezTo>
                  <a:cubicBezTo>
                    <a:pt x="9931" y="12265"/>
                    <a:pt x="9909" y="12216"/>
                    <a:pt x="9882" y="12216"/>
                  </a:cubicBezTo>
                  <a:close/>
                  <a:moveTo>
                    <a:pt x="14025" y="12216"/>
                  </a:moveTo>
                  <a:cubicBezTo>
                    <a:pt x="13997" y="12216"/>
                    <a:pt x="13973" y="12265"/>
                    <a:pt x="13955" y="12359"/>
                  </a:cubicBezTo>
                  <a:cubicBezTo>
                    <a:pt x="13936" y="12454"/>
                    <a:pt x="13927" y="12597"/>
                    <a:pt x="13927" y="12788"/>
                  </a:cubicBezTo>
                  <a:cubicBezTo>
                    <a:pt x="13927" y="13005"/>
                    <a:pt x="13937" y="13165"/>
                    <a:pt x="13956" y="13268"/>
                  </a:cubicBezTo>
                  <a:cubicBezTo>
                    <a:pt x="13976" y="13370"/>
                    <a:pt x="13999" y="13421"/>
                    <a:pt x="14027" y="13421"/>
                  </a:cubicBezTo>
                  <a:cubicBezTo>
                    <a:pt x="14053" y="13421"/>
                    <a:pt x="14075" y="13373"/>
                    <a:pt x="14093" y="13279"/>
                  </a:cubicBezTo>
                  <a:cubicBezTo>
                    <a:pt x="14111" y="13184"/>
                    <a:pt x="14120" y="13030"/>
                    <a:pt x="14120" y="12815"/>
                  </a:cubicBezTo>
                  <a:cubicBezTo>
                    <a:pt x="14120" y="12611"/>
                    <a:pt x="14111" y="12460"/>
                    <a:pt x="14092" y="12363"/>
                  </a:cubicBezTo>
                  <a:cubicBezTo>
                    <a:pt x="14074" y="12265"/>
                    <a:pt x="14051" y="12216"/>
                    <a:pt x="14025" y="12216"/>
                  </a:cubicBezTo>
                  <a:close/>
                  <a:moveTo>
                    <a:pt x="10388" y="12229"/>
                  </a:moveTo>
                  <a:cubicBezTo>
                    <a:pt x="10359" y="12229"/>
                    <a:pt x="10335" y="12279"/>
                    <a:pt x="10314" y="12379"/>
                  </a:cubicBezTo>
                  <a:cubicBezTo>
                    <a:pt x="10293" y="12479"/>
                    <a:pt x="10282" y="12627"/>
                    <a:pt x="10282" y="12821"/>
                  </a:cubicBezTo>
                  <a:cubicBezTo>
                    <a:pt x="10282" y="13015"/>
                    <a:pt x="10293" y="13161"/>
                    <a:pt x="10314" y="13260"/>
                  </a:cubicBezTo>
                  <a:cubicBezTo>
                    <a:pt x="10335" y="13360"/>
                    <a:pt x="10360" y="13411"/>
                    <a:pt x="10389" y="13411"/>
                  </a:cubicBezTo>
                  <a:cubicBezTo>
                    <a:pt x="10418" y="13411"/>
                    <a:pt x="10443" y="13361"/>
                    <a:pt x="10464" y="13260"/>
                  </a:cubicBezTo>
                  <a:cubicBezTo>
                    <a:pt x="10484" y="13160"/>
                    <a:pt x="10495" y="13013"/>
                    <a:pt x="10495" y="12817"/>
                  </a:cubicBezTo>
                  <a:cubicBezTo>
                    <a:pt x="10495" y="12626"/>
                    <a:pt x="10485" y="12479"/>
                    <a:pt x="10464" y="12379"/>
                  </a:cubicBezTo>
                  <a:cubicBezTo>
                    <a:pt x="10443" y="12279"/>
                    <a:pt x="10417" y="12229"/>
                    <a:pt x="10388" y="12229"/>
                  </a:cubicBezTo>
                  <a:close/>
                  <a:moveTo>
                    <a:pt x="13495" y="12229"/>
                  </a:moveTo>
                  <a:cubicBezTo>
                    <a:pt x="13466" y="12229"/>
                    <a:pt x="13441" y="12279"/>
                    <a:pt x="13421" y="12379"/>
                  </a:cubicBezTo>
                  <a:cubicBezTo>
                    <a:pt x="13400" y="12479"/>
                    <a:pt x="13389" y="12627"/>
                    <a:pt x="13389" y="12821"/>
                  </a:cubicBezTo>
                  <a:cubicBezTo>
                    <a:pt x="13389" y="13015"/>
                    <a:pt x="13400" y="13161"/>
                    <a:pt x="13421" y="13260"/>
                  </a:cubicBezTo>
                  <a:cubicBezTo>
                    <a:pt x="13442" y="13360"/>
                    <a:pt x="13467" y="13411"/>
                    <a:pt x="13496" y="13411"/>
                  </a:cubicBezTo>
                  <a:cubicBezTo>
                    <a:pt x="13525" y="13411"/>
                    <a:pt x="13550" y="13361"/>
                    <a:pt x="13571" y="13260"/>
                  </a:cubicBezTo>
                  <a:cubicBezTo>
                    <a:pt x="13591" y="13160"/>
                    <a:pt x="13602" y="13013"/>
                    <a:pt x="13602" y="12817"/>
                  </a:cubicBezTo>
                  <a:cubicBezTo>
                    <a:pt x="13602" y="12626"/>
                    <a:pt x="13591" y="12479"/>
                    <a:pt x="13571" y="12379"/>
                  </a:cubicBezTo>
                  <a:cubicBezTo>
                    <a:pt x="13550" y="12279"/>
                    <a:pt x="13524" y="12229"/>
                    <a:pt x="13495" y="12229"/>
                  </a:cubicBezTo>
                  <a:close/>
                  <a:moveTo>
                    <a:pt x="14881" y="12229"/>
                  </a:moveTo>
                  <a:cubicBezTo>
                    <a:pt x="14852" y="12229"/>
                    <a:pt x="14828" y="12279"/>
                    <a:pt x="14807" y="12379"/>
                  </a:cubicBezTo>
                  <a:cubicBezTo>
                    <a:pt x="14786" y="12479"/>
                    <a:pt x="14775" y="12627"/>
                    <a:pt x="14775" y="12821"/>
                  </a:cubicBezTo>
                  <a:cubicBezTo>
                    <a:pt x="14775" y="13015"/>
                    <a:pt x="14786" y="13161"/>
                    <a:pt x="14807" y="13260"/>
                  </a:cubicBezTo>
                  <a:cubicBezTo>
                    <a:pt x="14828" y="13360"/>
                    <a:pt x="14853" y="13411"/>
                    <a:pt x="14882" y="13411"/>
                  </a:cubicBezTo>
                  <a:cubicBezTo>
                    <a:pt x="14911" y="13411"/>
                    <a:pt x="14936" y="13361"/>
                    <a:pt x="14957" y="13260"/>
                  </a:cubicBezTo>
                  <a:cubicBezTo>
                    <a:pt x="14977" y="13160"/>
                    <a:pt x="14988" y="13013"/>
                    <a:pt x="14988" y="12817"/>
                  </a:cubicBezTo>
                  <a:cubicBezTo>
                    <a:pt x="14988" y="12626"/>
                    <a:pt x="14977" y="12479"/>
                    <a:pt x="14956" y="12379"/>
                  </a:cubicBezTo>
                  <a:cubicBezTo>
                    <a:pt x="14935" y="12279"/>
                    <a:pt x="14910" y="12229"/>
                    <a:pt x="14881" y="12229"/>
                  </a:cubicBezTo>
                  <a:close/>
                  <a:moveTo>
                    <a:pt x="18115" y="12229"/>
                  </a:moveTo>
                  <a:cubicBezTo>
                    <a:pt x="18086" y="12229"/>
                    <a:pt x="18062" y="12279"/>
                    <a:pt x="18041" y="12379"/>
                  </a:cubicBezTo>
                  <a:cubicBezTo>
                    <a:pt x="18020" y="12479"/>
                    <a:pt x="18010" y="12627"/>
                    <a:pt x="18010" y="12821"/>
                  </a:cubicBezTo>
                  <a:cubicBezTo>
                    <a:pt x="18010" y="13015"/>
                    <a:pt x="18020" y="13161"/>
                    <a:pt x="18041" y="13260"/>
                  </a:cubicBezTo>
                  <a:cubicBezTo>
                    <a:pt x="18062" y="13360"/>
                    <a:pt x="18087" y="13411"/>
                    <a:pt x="18117" y="13411"/>
                  </a:cubicBezTo>
                  <a:cubicBezTo>
                    <a:pt x="18146" y="13411"/>
                    <a:pt x="18170" y="13361"/>
                    <a:pt x="18191" y="13260"/>
                  </a:cubicBezTo>
                  <a:cubicBezTo>
                    <a:pt x="18212" y="13160"/>
                    <a:pt x="18222" y="13013"/>
                    <a:pt x="18222" y="12817"/>
                  </a:cubicBezTo>
                  <a:cubicBezTo>
                    <a:pt x="18222" y="12626"/>
                    <a:pt x="18212" y="12479"/>
                    <a:pt x="18191" y="12379"/>
                  </a:cubicBezTo>
                  <a:cubicBezTo>
                    <a:pt x="18170" y="12279"/>
                    <a:pt x="18145" y="12229"/>
                    <a:pt x="18115" y="12229"/>
                  </a:cubicBezTo>
                  <a:close/>
                  <a:moveTo>
                    <a:pt x="19764" y="12296"/>
                  </a:moveTo>
                  <a:cubicBezTo>
                    <a:pt x="19760" y="12802"/>
                    <a:pt x="19741" y="13161"/>
                    <a:pt x="19707" y="13373"/>
                  </a:cubicBezTo>
                  <a:lnTo>
                    <a:pt x="19903" y="13373"/>
                  </a:lnTo>
                  <a:cubicBezTo>
                    <a:pt x="19903" y="13373"/>
                    <a:pt x="19903" y="12296"/>
                    <a:pt x="19903" y="12296"/>
                  </a:cubicBezTo>
                  <a:lnTo>
                    <a:pt x="19764" y="12296"/>
                  </a:lnTo>
                  <a:close/>
                  <a:moveTo>
                    <a:pt x="1120" y="12576"/>
                  </a:moveTo>
                  <a:cubicBezTo>
                    <a:pt x="1129" y="12751"/>
                    <a:pt x="1279" y="12864"/>
                    <a:pt x="1279" y="12864"/>
                  </a:cubicBezTo>
                  <a:lnTo>
                    <a:pt x="1222" y="13235"/>
                  </a:lnTo>
                  <a:lnTo>
                    <a:pt x="1123" y="12741"/>
                  </a:lnTo>
                  <a:lnTo>
                    <a:pt x="1120" y="12576"/>
                  </a:lnTo>
                  <a:close/>
                  <a:moveTo>
                    <a:pt x="11948" y="12859"/>
                  </a:moveTo>
                  <a:cubicBezTo>
                    <a:pt x="11934" y="12880"/>
                    <a:pt x="11911" y="12906"/>
                    <a:pt x="11880" y="12935"/>
                  </a:cubicBezTo>
                  <a:cubicBezTo>
                    <a:pt x="11844" y="12969"/>
                    <a:pt x="11821" y="13006"/>
                    <a:pt x="11810" y="13047"/>
                  </a:cubicBezTo>
                  <a:cubicBezTo>
                    <a:pt x="11799" y="13088"/>
                    <a:pt x="11794" y="13141"/>
                    <a:pt x="11794" y="13206"/>
                  </a:cubicBezTo>
                  <a:cubicBezTo>
                    <a:pt x="11794" y="13280"/>
                    <a:pt x="11800" y="13341"/>
                    <a:pt x="11812" y="13391"/>
                  </a:cubicBezTo>
                  <a:cubicBezTo>
                    <a:pt x="11824" y="13441"/>
                    <a:pt x="11839" y="13467"/>
                    <a:pt x="11857" y="13467"/>
                  </a:cubicBezTo>
                  <a:cubicBezTo>
                    <a:pt x="11874" y="13467"/>
                    <a:pt x="11890" y="13446"/>
                    <a:pt x="11906" y="13405"/>
                  </a:cubicBezTo>
                  <a:cubicBezTo>
                    <a:pt x="11922" y="13365"/>
                    <a:pt x="11933" y="13318"/>
                    <a:pt x="11939" y="13262"/>
                  </a:cubicBezTo>
                  <a:cubicBezTo>
                    <a:pt x="11945" y="13207"/>
                    <a:pt x="11948" y="13106"/>
                    <a:pt x="11948" y="12960"/>
                  </a:cubicBezTo>
                  <a:lnTo>
                    <a:pt x="11948" y="12859"/>
                  </a:lnTo>
                  <a:close/>
                  <a:moveTo>
                    <a:pt x="15947" y="12859"/>
                  </a:moveTo>
                  <a:cubicBezTo>
                    <a:pt x="15933" y="12880"/>
                    <a:pt x="15910" y="12906"/>
                    <a:pt x="15879" y="12935"/>
                  </a:cubicBezTo>
                  <a:cubicBezTo>
                    <a:pt x="15843" y="12969"/>
                    <a:pt x="15820" y="13006"/>
                    <a:pt x="15809" y="13047"/>
                  </a:cubicBezTo>
                  <a:cubicBezTo>
                    <a:pt x="15798" y="13088"/>
                    <a:pt x="15793" y="13141"/>
                    <a:pt x="15793" y="13206"/>
                  </a:cubicBezTo>
                  <a:cubicBezTo>
                    <a:pt x="15793" y="13280"/>
                    <a:pt x="15799" y="13341"/>
                    <a:pt x="15811" y="13391"/>
                  </a:cubicBezTo>
                  <a:cubicBezTo>
                    <a:pt x="15823" y="13441"/>
                    <a:pt x="15838" y="13467"/>
                    <a:pt x="15856" y="13467"/>
                  </a:cubicBezTo>
                  <a:cubicBezTo>
                    <a:pt x="15873" y="13467"/>
                    <a:pt x="15889" y="13446"/>
                    <a:pt x="15905" y="13405"/>
                  </a:cubicBezTo>
                  <a:cubicBezTo>
                    <a:pt x="15921" y="13365"/>
                    <a:pt x="15932" y="13318"/>
                    <a:pt x="15938" y="13262"/>
                  </a:cubicBezTo>
                  <a:cubicBezTo>
                    <a:pt x="15944" y="13207"/>
                    <a:pt x="15947" y="13106"/>
                    <a:pt x="15947" y="12960"/>
                  </a:cubicBezTo>
                  <a:lnTo>
                    <a:pt x="15947" y="12859"/>
                  </a:lnTo>
                  <a:close/>
                  <a:moveTo>
                    <a:pt x="19389" y="12859"/>
                  </a:moveTo>
                  <a:cubicBezTo>
                    <a:pt x="19374" y="12880"/>
                    <a:pt x="19351" y="12906"/>
                    <a:pt x="19320" y="12935"/>
                  </a:cubicBezTo>
                  <a:cubicBezTo>
                    <a:pt x="19285" y="12969"/>
                    <a:pt x="19261" y="13006"/>
                    <a:pt x="19250" y="13047"/>
                  </a:cubicBezTo>
                  <a:cubicBezTo>
                    <a:pt x="19240" y="13088"/>
                    <a:pt x="19234" y="13141"/>
                    <a:pt x="19234" y="13206"/>
                  </a:cubicBezTo>
                  <a:cubicBezTo>
                    <a:pt x="19234" y="13280"/>
                    <a:pt x="19240" y="13341"/>
                    <a:pt x="19252" y="13391"/>
                  </a:cubicBezTo>
                  <a:cubicBezTo>
                    <a:pt x="19265" y="13441"/>
                    <a:pt x="19280" y="13467"/>
                    <a:pt x="19298" y="13467"/>
                  </a:cubicBezTo>
                  <a:cubicBezTo>
                    <a:pt x="19314" y="13467"/>
                    <a:pt x="19330" y="13446"/>
                    <a:pt x="19346" y="13405"/>
                  </a:cubicBezTo>
                  <a:cubicBezTo>
                    <a:pt x="19362" y="13365"/>
                    <a:pt x="19373" y="13318"/>
                    <a:pt x="19379" y="13262"/>
                  </a:cubicBezTo>
                  <a:cubicBezTo>
                    <a:pt x="19386" y="13207"/>
                    <a:pt x="19389" y="13106"/>
                    <a:pt x="19389" y="12960"/>
                  </a:cubicBezTo>
                  <a:cubicBezTo>
                    <a:pt x="19389" y="12960"/>
                    <a:pt x="19389" y="12859"/>
                    <a:pt x="19389" y="12859"/>
                  </a:cubicBezTo>
                  <a:close/>
                  <a:moveTo>
                    <a:pt x="20791" y="12859"/>
                  </a:moveTo>
                  <a:cubicBezTo>
                    <a:pt x="20776" y="12880"/>
                    <a:pt x="20753" y="12906"/>
                    <a:pt x="20722" y="12935"/>
                  </a:cubicBezTo>
                  <a:cubicBezTo>
                    <a:pt x="20687" y="12969"/>
                    <a:pt x="20664" y="13006"/>
                    <a:pt x="20653" y="13047"/>
                  </a:cubicBezTo>
                  <a:cubicBezTo>
                    <a:pt x="20642" y="13088"/>
                    <a:pt x="20636" y="13141"/>
                    <a:pt x="20636" y="13206"/>
                  </a:cubicBezTo>
                  <a:cubicBezTo>
                    <a:pt x="20636" y="13280"/>
                    <a:pt x="20642" y="13341"/>
                    <a:pt x="20655" y="13391"/>
                  </a:cubicBezTo>
                  <a:cubicBezTo>
                    <a:pt x="20667" y="13441"/>
                    <a:pt x="20682" y="13467"/>
                    <a:pt x="20700" y="13467"/>
                  </a:cubicBezTo>
                  <a:cubicBezTo>
                    <a:pt x="20716" y="13467"/>
                    <a:pt x="20732" y="13446"/>
                    <a:pt x="20748" y="13405"/>
                  </a:cubicBezTo>
                  <a:cubicBezTo>
                    <a:pt x="20764" y="13365"/>
                    <a:pt x="20775" y="13318"/>
                    <a:pt x="20781" y="13262"/>
                  </a:cubicBezTo>
                  <a:cubicBezTo>
                    <a:pt x="20788" y="13207"/>
                    <a:pt x="20791" y="13106"/>
                    <a:pt x="20791" y="12960"/>
                  </a:cubicBezTo>
                  <a:cubicBezTo>
                    <a:pt x="20791" y="12960"/>
                    <a:pt x="20791" y="12859"/>
                    <a:pt x="20791" y="12859"/>
                  </a:cubicBezTo>
                  <a:close/>
                  <a:moveTo>
                    <a:pt x="15299" y="12978"/>
                  </a:moveTo>
                  <a:lnTo>
                    <a:pt x="15299" y="13472"/>
                  </a:lnTo>
                  <a:lnTo>
                    <a:pt x="15399" y="13472"/>
                  </a:lnTo>
                  <a:cubicBezTo>
                    <a:pt x="15456" y="13472"/>
                    <a:pt x="15485" y="13391"/>
                    <a:pt x="15485" y="13228"/>
                  </a:cubicBezTo>
                  <a:cubicBezTo>
                    <a:pt x="15485" y="13147"/>
                    <a:pt x="15478" y="13084"/>
                    <a:pt x="15463" y="13041"/>
                  </a:cubicBezTo>
                  <a:cubicBezTo>
                    <a:pt x="15449" y="12999"/>
                    <a:pt x="15417" y="12978"/>
                    <a:pt x="15368" y="12978"/>
                  </a:cubicBezTo>
                  <a:lnTo>
                    <a:pt x="15299" y="12978"/>
                  </a:lnTo>
                  <a:close/>
                  <a:moveTo>
                    <a:pt x="6585" y="16270"/>
                  </a:moveTo>
                  <a:lnTo>
                    <a:pt x="6585" y="21600"/>
                  </a:lnTo>
                  <a:cubicBezTo>
                    <a:pt x="6585" y="21600"/>
                    <a:pt x="16988" y="21600"/>
                    <a:pt x="16988" y="21600"/>
                  </a:cubicBezTo>
                  <a:lnTo>
                    <a:pt x="16988" y="16270"/>
                  </a:lnTo>
                  <a:lnTo>
                    <a:pt x="6585" y="16270"/>
                  </a:lnTo>
                  <a:close/>
                  <a:moveTo>
                    <a:pt x="14305" y="17258"/>
                  </a:moveTo>
                  <a:lnTo>
                    <a:pt x="14384" y="17258"/>
                  </a:lnTo>
                  <a:cubicBezTo>
                    <a:pt x="14383" y="17399"/>
                    <a:pt x="14375" y="17504"/>
                    <a:pt x="14361" y="17573"/>
                  </a:cubicBezTo>
                  <a:cubicBezTo>
                    <a:pt x="14347" y="17642"/>
                    <a:pt x="14333" y="17684"/>
                    <a:pt x="14317" y="17696"/>
                  </a:cubicBezTo>
                  <a:cubicBezTo>
                    <a:pt x="14302" y="17709"/>
                    <a:pt x="14269" y="17717"/>
                    <a:pt x="14221" y="17722"/>
                  </a:cubicBezTo>
                  <a:cubicBezTo>
                    <a:pt x="14172" y="17727"/>
                    <a:pt x="14141" y="17737"/>
                    <a:pt x="14127" y="17754"/>
                  </a:cubicBezTo>
                  <a:cubicBezTo>
                    <a:pt x="14113" y="17771"/>
                    <a:pt x="14099" y="17807"/>
                    <a:pt x="14083" y="17861"/>
                  </a:cubicBezTo>
                  <a:cubicBezTo>
                    <a:pt x="14067" y="17915"/>
                    <a:pt x="14055" y="17990"/>
                    <a:pt x="14048" y="18085"/>
                  </a:cubicBezTo>
                  <a:cubicBezTo>
                    <a:pt x="14040" y="18181"/>
                    <a:pt x="14036" y="18313"/>
                    <a:pt x="14035" y="18480"/>
                  </a:cubicBezTo>
                  <a:cubicBezTo>
                    <a:pt x="14072" y="18197"/>
                    <a:pt x="14126" y="18055"/>
                    <a:pt x="14196" y="18055"/>
                  </a:cubicBezTo>
                  <a:cubicBezTo>
                    <a:pt x="14252" y="18055"/>
                    <a:pt x="14300" y="18153"/>
                    <a:pt x="14340" y="18346"/>
                  </a:cubicBezTo>
                  <a:cubicBezTo>
                    <a:pt x="14381" y="18539"/>
                    <a:pt x="14401" y="18768"/>
                    <a:pt x="14401" y="19036"/>
                  </a:cubicBezTo>
                  <a:cubicBezTo>
                    <a:pt x="14401" y="19313"/>
                    <a:pt x="14380" y="19546"/>
                    <a:pt x="14337" y="19734"/>
                  </a:cubicBezTo>
                  <a:cubicBezTo>
                    <a:pt x="14294" y="19922"/>
                    <a:pt x="14240" y="20015"/>
                    <a:pt x="14175" y="20015"/>
                  </a:cubicBezTo>
                  <a:cubicBezTo>
                    <a:pt x="14125" y="20015"/>
                    <a:pt x="14082" y="19957"/>
                    <a:pt x="14046" y="19841"/>
                  </a:cubicBezTo>
                  <a:cubicBezTo>
                    <a:pt x="14009" y="19725"/>
                    <a:pt x="13985" y="19576"/>
                    <a:pt x="13974" y="19394"/>
                  </a:cubicBezTo>
                  <a:cubicBezTo>
                    <a:pt x="13963" y="19211"/>
                    <a:pt x="13957" y="18957"/>
                    <a:pt x="13957" y="18628"/>
                  </a:cubicBezTo>
                  <a:cubicBezTo>
                    <a:pt x="13957" y="18164"/>
                    <a:pt x="13976" y="17832"/>
                    <a:pt x="14014" y="17631"/>
                  </a:cubicBezTo>
                  <a:cubicBezTo>
                    <a:pt x="14052" y="17430"/>
                    <a:pt x="14120" y="17329"/>
                    <a:pt x="14218" y="17329"/>
                  </a:cubicBezTo>
                  <a:lnTo>
                    <a:pt x="14273" y="17329"/>
                  </a:lnTo>
                  <a:cubicBezTo>
                    <a:pt x="14290" y="17329"/>
                    <a:pt x="14301" y="17305"/>
                    <a:pt x="14305" y="17258"/>
                  </a:cubicBezTo>
                  <a:close/>
                  <a:moveTo>
                    <a:pt x="7265" y="17316"/>
                  </a:moveTo>
                  <a:lnTo>
                    <a:pt x="7687" y="17316"/>
                  </a:lnTo>
                  <a:lnTo>
                    <a:pt x="7687" y="17765"/>
                  </a:lnTo>
                  <a:lnTo>
                    <a:pt x="7386" y="17765"/>
                  </a:lnTo>
                  <a:lnTo>
                    <a:pt x="7386" y="19949"/>
                  </a:lnTo>
                  <a:lnTo>
                    <a:pt x="7265" y="19949"/>
                  </a:lnTo>
                  <a:cubicBezTo>
                    <a:pt x="7265" y="19949"/>
                    <a:pt x="7265" y="17316"/>
                    <a:pt x="7265" y="17316"/>
                  </a:cubicBezTo>
                  <a:close/>
                  <a:moveTo>
                    <a:pt x="10452" y="17316"/>
                  </a:moveTo>
                  <a:lnTo>
                    <a:pt x="10873" y="17316"/>
                  </a:lnTo>
                  <a:lnTo>
                    <a:pt x="10873" y="17765"/>
                  </a:lnTo>
                  <a:lnTo>
                    <a:pt x="10572" y="17765"/>
                  </a:lnTo>
                  <a:lnTo>
                    <a:pt x="10572" y="19949"/>
                  </a:lnTo>
                  <a:lnTo>
                    <a:pt x="10452" y="19949"/>
                  </a:lnTo>
                  <a:cubicBezTo>
                    <a:pt x="10452" y="19949"/>
                    <a:pt x="10452" y="17316"/>
                    <a:pt x="10452" y="17316"/>
                  </a:cubicBezTo>
                  <a:close/>
                  <a:moveTo>
                    <a:pt x="8001" y="18011"/>
                  </a:moveTo>
                  <a:cubicBezTo>
                    <a:pt x="8051" y="18011"/>
                    <a:pt x="8093" y="18097"/>
                    <a:pt x="8129" y="18268"/>
                  </a:cubicBezTo>
                  <a:cubicBezTo>
                    <a:pt x="8165" y="18440"/>
                    <a:pt x="8183" y="18684"/>
                    <a:pt x="8183" y="18999"/>
                  </a:cubicBezTo>
                  <a:cubicBezTo>
                    <a:pt x="8183" y="19330"/>
                    <a:pt x="8165" y="19584"/>
                    <a:pt x="8129" y="19759"/>
                  </a:cubicBezTo>
                  <a:cubicBezTo>
                    <a:pt x="8093" y="19935"/>
                    <a:pt x="8050" y="20022"/>
                    <a:pt x="8001" y="20022"/>
                  </a:cubicBezTo>
                  <a:cubicBezTo>
                    <a:pt x="7978" y="20022"/>
                    <a:pt x="7957" y="20003"/>
                    <a:pt x="7937" y="19962"/>
                  </a:cubicBezTo>
                  <a:cubicBezTo>
                    <a:pt x="7917" y="19922"/>
                    <a:pt x="7896" y="19848"/>
                    <a:pt x="7874" y="19741"/>
                  </a:cubicBezTo>
                  <a:lnTo>
                    <a:pt x="7874" y="20710"/>
                  </a:lnTo>
                  <a:lnTo>
                    <a:pt x="7759" y="20710"/>
                  </a:lnTo>
                  <a:lnTo>
                    <a:pt x="7759" y="18055"/>
                  </a:lnTo>
                  <a:lnTo>
                    <a:pt x="7866" y="18055"/>
                  </a:lnTo>
                  <a:lnTo>
                    <a:pt x="7866" y="18337"/>
                  </a:lnTo>
                  <a:cubicBezTo>
                    <a:pt x="7881" y="18236"/>
                    <a:pt x="7900" y="18156"/>
                    <a:pt x="7924" y="18098"/>
                  </a:cubicBezTo>
                  <a:cubicBezTo>
                    <a:pt x="7948" y="18040"/>
                    <a:pt x="7974" y="18011"/>
                    <a:pt x="8001" y="18011"/>
                  </a:cubicBezTo>
                  <a:close/>
                  <a:moveTo>
                    <a:pt x="9918" y="18011"/>
                  </a:moveTo>
                  <a:cubicBezTo>
                    <a:pt x="9967" y="18011"/>
                    <a:pt x="10004" y="18036"/>
                    <a:pt x="10030" y="18085"/>
                  </a:cubicBezTo>
                  <a:cubicBezTo>
                    <a:pt x="10056" y="18135"/>
                    <a:pt x="10074" y="18203"/>
                    <a:pt x="10085" y="18288"/>
                  </a:cubicBezTo>
                  <a:cubicBezTo>
                    <a:pt x="10096" y="18373"/>
                    <a:pt x="10101" y="18527"/>
                    <a:pt x="10101" y="18751"/>
                  </a:cubicBezTo>
                  <a:lnTo>
                    <a:pt x="10100" y="19347"/>
                  </a:lnTo>
                  <a:cubicBezTo>
                    <a:pt x="10100" y="19513"/>
                    <a:pt x="10102" y="19638"/>
                    <a:pt x="10106" y="19720"/>
                  </a:cubicBezTo>
                  <a:cubicBezTo>
                    <a:pt x="10109" y="19801"/>
                    <a:pt x="10116" y="19887"/>
                    <a:pt x="10126" y="19978"/>
                  </a:cubicBezTo>
                  <a:lnTo>
                    <a:pt x="10012" y="19978"/>
                  </a:lnTo>
                  <a:lnTo>
                    <a:pt x="9998" y="19768"/>
                  </a:lnTo>
                  <a:cubicBezTo>
                    <a:pt x="9978" y="19853"/>
                    <a:pt x="9957" y="19916"/>
                    <a:pt x="9934" y="19959"/>
                  </a:cubicBezTo>
                  <a:cubicBezTo>
                    <a:pt x="9912" y="20001"/>
                    <a:pt x="9888" y="20022"/>
                    <a:pt x="9863" y="20022"/>
                  </a:cubicBezTo>
                  <a:cubicBezTo>
                    <a:pt x="9821" y="20022"/>
                    <a:pt x="9786" y="19971"/>
                    <a:pt x="9759" y="19868"/>
                  </a:cubicBezTo>
                  <a:cubicBezTo>
                    <a:pt x="9732" y="19765"/>
                    <a:pt x="9719" y="19627"/>
                    <a:pt x="9719" y="19455"/>
                  </a:cubicBezTo>
                  <a:cubicBezTo>
                    <a:pt x="9719" y="19347"/>
                    <a:pt x="9724" y="19252"/>
                    <a:pt x="9735" y="19171"/>
                  </a:cubicBezTo>
                  <a:cubicBezTo>
                    <a:pt x="9746" y="19090"/>
                    <a:pt x="9762" y="19026"/>
                    <a:pt x="9782" y="18978"/>
                  </a:cubicBezTo>
                  <a:cubicBezTo>
                    <a:pt x="9801" y="18929"/>
                    <a:pt x="9833" y="18885"/>
                    <a:pt x="9877" y="18847"/>
                  </a:cubicBezTo>
                  <a:cubicBezTo>
                    <a:pt x="9930" y="18803"/>
                    <a:pt x="9968" y="18761"/>
                    <a:pt x="9989" y="18722"/>
                  </a:cubicBezTo>
                  <a:cubicBezTo>
                    <a:pt x="9989" y="18616"/>
                    <a:pt x="9986" y="18547"/>
                    <a:pt x="9982" y="18514"/>
                  </a:cubicBezTo>
                  <a:cubicBezTo>
                    <a:pt x="9978" y="18481"/>
                    <a:pt x="9970" y="18454"/>
                    <a:pt x="9959" y="18433"/>
                  </a:cubicBezTo>
                  <a:cubicBezTo>
                    <a:pt x="9948" y="18411"/>
                    <a:pt x="9932" y="18400"/>
                    <a:pt x="9912" y="18400"/>
                  </a:cubicBezTo>
                  <a:cubicBezTo>
                    <a:pt x="9891" y="18400"/>
                    <a:pt x="9876" y="18417"/>
                    <a:pt x="9864" y="18451"/>
                  </a:cubicBezTo>
                  <a:cubicBezTo>
                    <a:pt x="9852" y="18485"/>
                    <a:pt x="9842" y="18548"/>
                    <a:pt x="9835" y="18641"/>
                  </a:cubicBezTo>
                  <a:lnTo>
                    <a:pt x="9731" y="18558"/>
                  </a:lnTo>
                  <a:cubicBezTo>
                    <a:pt x="9743" y="18363"/>
                    <a:pt x="9764" y="18225"/>
                    <a:pt x="9794" y="18140"/>
                  </a:cubicBezTo>
                  <a:cubicBezTo>
                    <a:pt x="9823" y="18055"/>
                    <a:pt x="9864" y="18011"/>
                    <a:pt x="9918" y="18011"/>
                  </a:cubicBezTo>
                  <a:close/>
                  <a:moveTo>
                    <a:pt x="11113" y="18011"/>
                  </a:moveTo>
                  <a:cubicBezTo>
                    <a:pt x="11162" y="18011"/>
                    <a:pt x="11199" y="18036"/>
                    <a:pt x="11225" y="18085"/>
                  </a:cubicBezTo>
                  <a:cubicBezTo>
                    <a:pt x="11251" y="18135"/>
                    <a:pt x="11269" y="18203"/>
                    <a:pt x="11280" y="18288"/>
                  </a:cubicBezTo>
                  <a:cubicBezTo>
                    <a:pt x="11291" y="18373"/>
                    <a:pt x="11296" y="18527"/>
                    <a:pt x="11296" y="18751"/>
                  </a:cubicBezTo>
                  <a:lnTo>
                    <a:pt x="11295" y="19347"/>
                  </a:lnTo>
                  <a:cubicBezTo>
                    <a:pt x="11295" y="19513"/>
                    <a:pt x="11297" y="19638"/>
                    <a:pt x="11301" y="19720"/>
                  </a:cubicBezTo>
                  <a:cubicBezTo>
                    <a:pt x="11304" y="19801"/>
                    <a:pt x="11311" y="19887"/>
                    <a:pt x="11321" y="19978"/>
                  </a:cubicBezTo>
                  <a:lnTo>
                    <a:pt x="11207" y="19978"/>
                  </a:lnTo>
                  <a:lnTo>
                    <a:pt x="11193" y="19768"/>
                  </a:lnTo>
                  <a:cubicBezTo>
                    <a:pt x="11173" y="19853"/>
                    <a:pt x="11152" y="19916"/>
                    <a:pt x="11129" y="19959"/>
                  </a:cubicBezTo>
                  <a:cubicBezTo>
                    <a:pt x="11107" y="20001"/>
                    <a:pt x="11083" y="20022"/>
                    <a:pt x="11058" y="20022"/>
                  </a:cubicBezTo>
                  <a:cubicBezTo>
                    <a:pt x="11015" y="20022"/>
                    <a:pt x="10981" y="19971"/>
                    <a:pt x="10954" y="19868"/>
                  </a:cubicBezTo>
                  <a:cubicBezTo>
                    <a:pt x="10927" y="19765"/>
                    <a:pt x="10914" y="19627"/>
                    <a:pt x="10914" y="19455"/>
                  </a:cubicBezTo>
                  <a:cubicBezTo>
                    <a:pt x="10914" y="19347"/>
                    <a:pt x="10919" y="19252"/>
                    <a:pt x="10930" y="19171"/>
                  </a:cubicBezTo>
                  <a:cubicBezTo>
                    <a:pt x="10941" y="19090"/>
                    <a:pt x="10957" y="19026"/>
                    <a:pt x="10977" y="18978"/>
                  </a:cubicBezTo>
                  <a:cubicBezTo>
                    <a:pt x="10996" y="18929"/>
                    <a:pt x="11028" y="18885"/>
                    <a:pt x="11072" y="18847"/>
                  </a:cubicBezTo>
                  <a:cubicBezTo>
                    <a:pt x="11125" y="18803"/>
                    <a:pt x="11163" y="18761"/>
                    <a:pt x="11184" y="18722"/>
                  </a:cubicBezTo>
                  <a:cubicBezTo>
                    <a:pt x="11184" y="18616"/>
                    <a:pt x="11181" y="18547"/>
                    <a:pt x="11177" y="18514"/>
                  </a:cubicBezTo>
                  <a:cubicBezTo>
                    <a:pt x="11173" y="18481"/>
                    <a:pt x="11165" y="18454"/>
                    <a:pt x="11154" y="18433"/>
                  </a:cubicBezTo>
                  <a:cubicBezTo>
                    <a:pt x="11143" y="18411"/>
                    <a:pt x="11127" y="18400"/>
                    <a:pt x="11107" y="18400"/>
                  </a:cubicBezTo>
                  <a:cubicBezTo>
                    <a:pt x="11086" y="18400"/>
                    <a:pt x="11070" y="18417"/>
                    <a:pt x="11059" y="18451"/>
                  </a:cubicBezTo>
                  <a:cubicBezTo>
                    <a:pt x="11047" y="18485"/>
                    <a:pt x="11037" y="18548"/>
                    <a:pt x="11030" y="18641"/>
                  </a:cubicBezTo>
                  <a:lnTo>
                    <a:pt x="10926" y="18558"/>
                  </a:lnTo>
                  <a:cubicBezTo>
                    <a:pt x="10938" y="18363"/>
                    <a:pt x="10959" y="18225"/>
                    <a:pt x="10988" y="18140"/>
                  </a:cubicBezTo>
                  <a:cubicBezTo>
                    <a:pt x="11017" y="18055"/>
                    <a:pt x="11059" y="18011"/>
                    <a:pt x="11113" y="18011"/>
                  </a:cubicBezTo>
                  <a:close/>
                  <a:moveTo>
                    <a:pt x="11550" y="18011"/>
                  </a:moveTo>
                  <a:cubicBezTo>
                    <a:pt x="11600" y="18011"/>
                    <a:pt x="11640" y="18062"/>
                    <a:pt x="11670" y="18165"/>
                  </a:cubicBezTo>
                  <a:cubicBezTo>
                    <a:pt x="11700" y="18268"/>
                    <a:pt x="11715" y="18402"/>
                    <a:pt x="11715" y="18567"/>
                  </a:cubicBezTo>
                  <a:cubicBezTo>
                    <a:pt x="11715" y="18748"/>
                    <a:pt x="11689" y="18892"/>
                    <a:pt x="11638" y="18999"/>
                  </a:cubicBezTo>
                  <a:cubicBezTo>
                    <a:pt x="11701" y="19084"/>
                    <a:pt x="11734" y="19242"/>
                    <a:pt x="11734" y="19472"/>
                  </a:cubicBezTo>
                  <a:cubicBezTo>
                    <a:pt x="11734" y="19631"/>
                    <a:pt x="11717" y="19762"/>
                    <a:pt x="11684" y="19866"/>
                  </a:cubicBezTo>
                  <a:cubicBezTo>
                    <a:pt x="11651" y="19970"/>
                    <a:pt x="11606" y="20022"/>
                    <a:pt x="11550" y="20022"/>
                  </a:cubicBezTo>
                  <a:cubicBezTo>
                    <a:pt x="11448" y="20022"/>
                    <a:pt x="11385" y="19842"/>
                    <a:pt x="11360" y="19481"/>
                  </a:cubicBezTo>
                  <a:lnTo>
                    <a:pt x="11465" y="19399"/>
                  </a:lnTo>
                  <a:cubicBezTo>
                    <a:pt x="11482" y="19586"/>
                    <a:pt x="11510" y="19680"/>
                    <a:pt x="11549" y="19680"/>
                  </a:cubicBezTo>
                  <a:cubicBezTo>
                    <a:pt x="11569" y="19680"/>
                    <a:pt x="11586" y="19655"/>
                    <a:pt x="11600" y="19607"/>
                  </a:cubicBezTo>
                  <a:cubicBezTo>
                    <a:pt x="11614" y="19560"/>
                    <a:pt x="11621" y="19500"/>
                    <a:pt x="11621" y="19428"/>
                  </a:cubicBezTo>
                  <a:cubicBezTo>
                    <a:pt x="11621" y="19356"/>
                    <a:pt x="11614" y="19297"/>
                    <a:pt x="11601" y="19253"/>
                  </a:cubicBezTo>
                  <a:cubicBezTo>
                    <a:pt x="11587" y="19209"/>
                    <a:pt x="11570" y="19188"/>
                    <a:pt x="11549" y="19188"/>
                  </a:cubicBezTo>
                  <a:lnTo>
                    <a:pt x="11527" y="19188"/>
                  </a:lnTo>
                  <a:lnTo>
                    <a:pt x="11527" y="18856"/>
                  </a:lnTo>
                  <a:cubicBezTo>
                    <a:pt x="11581" y="18856"/>
                    <a:pt x="11608" y="18772"/>
                    <a:pt x="11608" y="18603"/>
                  </a:cubicBezTo>
                  <a:cubicBezTo>
                    <a:pt x="11608" y="18534"/>
                    <a:pt x="11603" y="18476"/>
                    <a:pt x="11592" y="18429"/>
                  </a:cubicBezTo>
                  <a:cubicBezTo>
                    <a:pt x="11581" y="18382"/>
                    <a:pt x="11567" y="18359"/>
                    <a:pt x="11549" y="18359"/>
                  </a:cubicBezTo>
                  <a:cubicBezTo>
                    <a:pt x="11513" y="18359"/>
                    <a:pt x="11489" y="18441"/>
                    <a:pt x="11475" y="18607"/>
                  </a:cubicBezTo>
                  <a:lnTo>
                    <a:pt x="11377" y="18514"/>
                  </a:lnTo>
                  <a:cubicBezTo>
                    <a:pt x="11400" y="18179"/>
                    <a:pt x="11458" y="18011"/>
                    <a:pt x="11550" y="18011"/>
                  </a:cubicBezTo>
                  <a:close/>
                  <a:moveTo>
                    <a:pt x="12574" y="18011"/>
                  </a:moveTo>
                  <a:cubicBezTo>
                    <a:pt x="12623" y="18011"/>
                    <a:pt x="12666" y="18097"/>
                    <a:pt x="12702" y="18268"/>
                  </a:cubicBezTo>
                  <a:cubicBezTo>
                    <a:pt x="12737" y="18440"/>
                    <a:pt x="12755" y="18684"/>
                    <a:pt x="12755" y="18999"/>
                  </a:cubicBezTo>
                  <a:cubicBezTo>
                    <a:pt x="12755" y="19330"/>
                    <a:pt x="12738" y="19584"/>
                    <a:pt x="12702" y="19759"/>
                  </a:cubicBezTo>
                  <a:cubicBezTo>
                    <a:pt x="12666" y="19935"/>
                    <a:pt x="12623" y="20022"/>
                    <a:pt x="12573" y="20022"/>
                  </a:cubicBezTo>
                  <a:cubicBezTo>
                    <a:pt x="12550" y="20022"/>
                    <a:pt x="12529" y="20003"/>
                    <a:pt x="12510" y="19962"/>
                  </a:cubicBezTo>
                  <a:cubicBezTo>
                    <a:pt x="12490" y="19922"/>
                    <a:pt x="12469" y="19848"/>
                    <a:pt x="12447" y="19741"/>
                  </a:cubicBezTo>
                  <a:lnTo>
                    <a:pt x="12447" y="20710"/>
                  </a:lnTo>
                  <a:lnTo>
                    <a:pt x="12332" y="20710"/>
                  </a:lnTo>
                  <a:lnTo>
                    <a:pt x="12332" y="18055"/>
                  </a:lnTo>
                  <a:lnTo>
                    <a:pt x="12439" y="18055"/>
                  </a:lnTo>
                  <a:lnTo>
                    <a:pt x="12439" y="18337"/>
                  </a:lnTo>
                  <a:cubicBezTo>
                    <a:pt x="12453" y="18236"/>
                    <a:pt x="12473" y="18156"/>
                    <a:pt x="12497" y="18098"/>
                  </a:cubicBezTo>
                  <a:cubicBezTo>
                    <a:pt x="12521" y="18040"/>
                    <a:pt x="12546" y="18011"/>
                    <a:pt x="12574" y="18011"/>
                  </a:cubicBezTo>
                  <a:close/>
                  <a:moveTo>
                    <a:pt x="13049" y="18011"/>
                  </a:moveTo>
                  <a:cubicBezTo>
                    <a:pt x="13119" y="18011"/>
                    <a:pt x="13174" y="18111"/>
                    <a:pt x="13214" y="18310"/>
                  </a:cubicBezTo>
                  <a:cubicBezTo>
                    <a:pt x="13254" y="18508"/>
                    <a:pt x="13274" y="18741"/>
                    <a:pt x="13274" y="19007"/>
                  </a:cubicBezTo>
                  <a:cubicBezTo>
                    <a:pt x="13274" y="19205"/>
                    <a:pt x="13263" y="19383"/>
                    <a:pt x="13242" y="19542"/>
                  </a:cubicBezTo>
                  <a:cubicBezTo>
                    <a:pt x="13222" y="19702"/>
                    <a:pt x="13195" y="19822"/>
                    <a:pt x="13161" y="19902"/>
                  </a:cubicBezTo>
                  <a:cubicBezTo>
                    <a:pt x="13127" y="19983"/>
                    <a:pt x="13090" y="20022"/>
                    <a:pt x="13050" y="20022"/>
                  </a:cubicBezTo>
                  <a:cubicBezTo>
                    <a:pt x="12985" y="20022"/>
                    <a:pt x="12932" y="19933"/>
                    <a:pt x="12889" y="19754"/>
                  </a:cubicBezTo>
                  <a:cubicBezTo>
                    <a:pt x="12847" y="19575"/>
                    <a:pt x="12826" y="19321"/>
                    <a:pt x="12826" y="18990"/>
                  </a:cubicBezTo>
                  <a:cubicBezTo>
                    <a:pt x="12826" y="18802"/>
                    <a:pt x="12836" y="18629"/>
                    <a:pt x="12857" y="18474"/>
                  </a:cubicBezTo>
                  <a:cubicBezTo>
                    <a:pt x="12877" y="18320"/>
                    <a:pt x="12904" y="18204"/>
                    <a:pt x="12937" y="18127"/>
                  </a:cubicBezTo>
                  <a:cubicBezTo>
                    <a:pt x="12970" y="18050"/>
                    <a:pt x="13008" y="18011"/>
                    <a:pt x="13049" y="18011"/>
                  </a:cubicBezTo>
                  <a:close/>
                  <a:moveTo>
                    <a:pt x="14666" y="18011"/>
                  </a:moveTo>
                  <a:cubicBezTo>
                    <a:pt x="14715" y="18011"/>
                    <a:pt x="14752" y="18036"/>
                    <a:pt x="14778" y="18085"/>
                  </a:cubicBezTo>
                  <a:cubicBezTo>
                    <a:pt x="14803" y="18135"/>
                    <a:pt x="14822" y="18203"/>
                    <a:pt x="14833" y="18288"/>
                  </a:cubicBezTo>
                  <a:cubicBezTo>
                    <a:pt x="14844" y="18373"/>
                    <a:pt x="14849" y="18527"/>
                    <a:pt x="14849" y="18751"/>
                  </a:cubicBezTo>
                  <a:lnTo>
                    <a:pt x="14848" y="19347"/>
                  </a:lnTo>
                  <a:cubicBezTo>
                    <a:pt x="14848" y="19513"/>
                    <a:pt x="14850" y="19638"/>
                    <a:pt x="14854" y="19720"/>
                  </a:cubicBezTo>
                  <a:cubicBezTo>
                    <a:pt x="14857" y="19801"/>
                    <a:pt x="14864" y="19887"/>
                    <a:pt x="14874" y="19978"/>
                  </a:cubicBezTo>
                  <a:lnTo>
                    <a:pt x="14760" y="19978"/>
                  </a:lnTo>
                  <a:lnTo>
                    <a:pt x="14746" y="19768"/>
                  </a:lnTo>
                  <a:cubicBezTo>
                    <a:pt x="14726" y="19853"/>
                    <a:pt x="14705" y="19916"/>
                    <a:pt x="14682" y="19959"/>
                  </a:cubicBezTo>
                  <a:cubicBezTo>
                    <a:pt x="14660" y="20001"/>
                    <a:pt x="14636" y="20022"/>
                    <a:pt x="14611" y="20022"/>
                  </a:cubicBezTo>
                  <a:cubicBezTo>
                    <a:pt x="14568" y="20022"/>
                    <a:pt x="14534" y="19971"/>
                    <a:pt x="14507" y="19868"/>
                  </a:cubicBezTo>
                  <a:cubicBezTo>
                    <a:pt x="14480" y="19765"/>
                    <a:pt x="14467" y="19627"/>
                    <a:pt x="14467" y="19455"/>
                  </a:cubicBezTo>
                  <a:cubicBezTo>
                    <a:pt x="14467" y="19347"/>
                    <a:pt x="14472" y="19252"/>
                    <a:pt x="14483" y="19171"/>
                  </a:cubicBezTo>
                  <a:cubicBezTo>
                    <a:pt x="14494" y="19090"/>
                    <a:pt x="14509" y="19026"/>
                    <a:pt x="14529" y="18978"/>
                  </a:cubicBezTo>
                  <a:cubicBezTo>
                    <a:pt x="14549" y="18929"/>
                    <a:pt x="14581" y="18885"/>
                    <a:pt x="14625" y="18847"/>
                  </a:cubicBezTo>
                  <a:cubicBezTo>
                    <a:pt x="14678" y="18803"/>
                    <a:pt x="14716" y="18761"/>
                    <a:pt x="14737" y="18722"/>
                  </a:cubicBezTo>
                  <a:cubicBezTo>
                    <a:pt x="14737" y="18616"/>
                    <a:pt x="14734" y="18547"/>
                    <a:pt x="14730" y="18514"/>
                  </a:cubicBezTo>
                  <a:cubicBezTo>
                    <a:pt x="14726" y="18481"/>
                    <a:pt x="14718" y="18454"/>
                    <a:pt x="14707" y="18433"/>
                  </a:cubicBezTo>
                  <a:cubicBezTo>
                    <a:pt x="14696" y="18411"/>
                    <a:pt x="14680" y="18400"/>
                    <a:pt x="14660" y="18400"/>
                  </a:cubicBezTo>
                  <a:cubicBezTo>
                    <a:pt x="14639" y="18400"/>
                    <a:pt x="14623" y="18417"/>
                    <a:pt x="14612" y="18451"/>
                  </a:cubicBezTo>
                  <a:cubicBezTo>
                    <a:pt x="14600" y="18485"/>
                    <a:pt x="14590" y="18548"/>
                    <a:pt x="14583" y="18641"/>
                  </a:cubicBezTo>
                  <a:lnTo>
                    <a:pt x="14479" y="18558"/>
                  </a:lnTo>
                  <a:cubicBezTo>
                    <a:pt x="14491" y="18363"/>
                    <a:pt x="14512" y="18225"/>
                    <a:pt x="14541" y="18140"/>
                  </a:cubicBezTo>
                  <a:cubicBezTo>
                    <a:pt x="14570" y="18055"/>
                    <a:pt x="14612" y="18011"/>
                    <a:pt x="14666" y="18011"/>
                  </a:cubicBezTo>
                  <a:close/>
                  <a:moveTo>
                    <a:pt x="15755" y="18011"/>
                  </a:moveTo>
                  <a:cubicBezTo>
                    <a:pt x="15766" y="18011"/>
                    <a:pt x="15781" y="18016"/>
                    <a:pt x="15800" y="18026"/>
                  </a:cubicBezTo>
                  <a:lnTo>
                    <a:pt x="15800" y="18355"/>
                  </a:lnTo>
                  <a:lnTo>
                    <a:pt x="15788" y="18355"/>
                  </a:lnTo>
                  <a:cubicBezTo>
                    <a:pt x="15769" y="18355"/>
                    <a:pt x="15755" y="18365"/>
                    <a:pt x="15746" y="18384"/>
                  </a:cubicBezTo>
                  <a:cubicBezTo>
                    <a:pt x="15736" y="18403"/>
                    <a:pt x="15727" y="18467"/>
                    <a:pt x="15719" y="18576"/>
                  </a:cubicBezTo>
                  <a:cubicBezTo>
                    <a:pt x="15711" y="18684"/>
                    <a:pt x="15703" y="18767"/>
                    <a:pt x="15695" y="18824"/>
                  </a:cubicBezTo>
                  <a:cubicBezTo>
                    <a:pt x="15687" y="18880"/>
                    <a:pt x="15675" y="18926"/>
                    <a:pt x="15657" y="18959"/>
                  </a:cubicBezTo>
                  <a:cubicBezTo>
                    <a:pt x="15672" y="18979"/>
                    <a:pt x="15687" y="19017"/>
                    <a:pt x="15701" y="19074"/>
                  </a:cubicBezTo>
                  <a:cubicBezTo>
                    <a:pt x="15716" y="19131"/>
                    <a:pt x="15734" y="19246"/>
                    <a:pt x="15754" y="19417"/>
                  </a:cubicBezTo>
                  <a:lnTo>
                    <a:pt x="15817" y="19948"/>
                  </a:lnTo>
                  <a:lnTo>
                    <a:pt x="15695" y="19948"/>
                  </a:lnTo>
                  <a:lnTo>
                    <a:pt x="15637" y="19392"/>
                  </a:lnTo>
                  <a:cubicBezTo>
                    <a:pt x="15625" y="19280"/>
                    <a:pt x="15615" y="19207"/>
                    <a:pt x="15607" y="19175"/>
                  </a:cubicBezTo>
                  <a:cubicBezTo>
                    <a:pt x="15599" y="19143"/>
                    <a:pt x="15586" y="19128"/>
                    <a:pt x="15570" y="19128"/>
                  </a:cubicBezTo>
                  <a:lnTo>
                    <a:pt x="15570" y="19948"/>
                  </a:lnTo>
                  <a:lnTo>
                    <a:pt x="15455" y="19948"/>
                  </a:lnTo>
                  <a:lnTo>
                    <a:pt x="15455" y="18026"/>
                  </a:lnTo>
                  <a:lnTo>
                    <a:pt x="15570" y="18026"/>
                  </a:lnTo>
                  <a:lnTo>
                    <a:pt x="15570" y="18807"/>
                  </a:lnTo>
                  <a:cubicBezTo>
                    <a:pt x="15585" y="18802"/>
                    <a:pt x="15597" y="18783"/>
                    <a:pt x="15605" y="18751"/>
                  </a:cubicBezTo>
                  <a:cubicBezTo>
                    <a:pt x="15614" y="18720"/>
                    <a:pt x="15624" y="18628"/>
                    <a:pt x="15636" y="18474"/>
                  </a:cubicBezTo>
                  <a:cubicBezTo>
                    <a:pt x="15649" y="18320"/>
                    <a:pt x="15662" y="18204"/>
                    <a:pt x="15677" y="18127"/>
                  </a:cubicBezTo>
                  <a:cubicBezTo>
                    <a:pt x="15692" y="18050"/>
                    <a:pt x="15718" y="18011"/>
                    <a:pt x="15755" y="18011"/>
                  </a:cubicBezTo>
                  <a:close/>
                  <a:moveTo>
                    <a:pt x="16052" y="18011"/>
                  </a:moveTo>
                  <a:cubicBezTo>
                    <a:pt x="16101" y="18011"/>
                    <a:pt x="16138" y="18036"/>
                    <a:pt x="16164" y="18085"/>
                  </a:cubicBezTo>
                  <a:cubicBezTo>
                    <a:pt x="16190" y="18135"/>
                    <a:pt x="16208" y="18203"/>
                    <a:pt x="16219" y="18288"/>
                  </a:cubicBezTo>
                  <a:cubicBezTo>
                    <a:pt x="16230" y="18373"/>
                    <a:pt x="16235" y="18527"/>
                    <a:pt x="16235" y="18751"/>
                  </a:cubicBezTo>
                  <a:lnTo>
                    <a:pt x="16234" y="19347"/>
                  </a:lnTo>
                  <a:cubicBezTo>
                    <a:pt x="16234" y="19513"/>
                    <a:pt x="16236" y="19638"/>
                    <a:pt x="16240" y="19720"/>
                  </a:cubicBezTo>
                  <a:cubicBezTo>
                    <a:pt x="16243" y="19801"/>
                    <a:pt x="16250" y="19887"/>
                    <a:pt x="16260" y="19978"/>
                  </a:cubicBezTo>
                  <a:lnTo>
                    <a:pt x="16146" y="19978"/>
                  </a:lnTo>
                  <a:lnTo>
                    <a:pt x="16132" y="19768"/>
                  </a:lnTo>
                  <a:cubicBezTo>
                    <a:pt x="16112" y="19853"/>
                    <a:pt x="16091" y="19916"/>
                    <a:pt x="16068" y="19959"/>
                  </a:cubicBezTo>
                  <a:cubicBezTo>
                    <a:pt x="16046" y="20001"/>
                    <a:pt x="16022" y="20022"/>
                    <a:pt x="15997" y="20022"/>
                  </a:cubicBezTo>
                  <a:cubicBezTo>
                    <a:pt x="15955" y="20022"/>
                    <a:pt x="15920" y="19971"/>
                    <a:pt x="15893" y="19868"/>
                  </a:cubicBezTo>
                  <a:cubicBezTo>
                    <a:pt x="15866" y="19765"/>
                    <a:pt x="15853" y="19627"/>
                    <a:pt x="15853" y="19455"/>
                  </a:cubicBezTo>
                  <a:cubicBezTo>
                    <a:pt x="15853" y="19347"/>
                    <a:pt x="15858" y="19252"/>
                    <a:pt x="15869" y="19171"/>
                  </a:cubicBezTo>
                  <a:cubicBezTo>
                    <a:pt x="15880" y="19090"/>
                    <a:pt x="15896" y="19026"/>
                    <a:pt x="15916" y="18978"/>
                  </a:cubicBezTo>
                  <a:cubicBezTo>
                    <a:pt x="15935" y="18929"/>
                    <a:pt x="15967" y="18885"/>
                    <a:pt x="16011" y="18847"/>
                  </a:cubicBezTo>
                  <a:cubicBezTo>
                    <a:pt x="16064" y="18803"/>
                    <a:pt x="16102" y="18761"/>
                    <a:pt x="16123" y="18722"/>
                  </a:cubicBezTo>
                  <a:cubicBezTo>
                    <a:pt x="16123" y="18616"/>
                    <a:pt x="16120" y="18547"/>
                    <a:pt x="16116" y="18514"/>
                  </a:cubicBezTo>
                  <a:cubicBezTo>
                    <a:pt x="16112" y="18481"/>
                    <a:pt x="16104" y="18454"/>
                    <a:pt x="16093" y="18433"/>
                  </a:cubicBezTo>
                  <a:cubicBezTo>
                    <a:pt x="16082" y="18411"/>
                    <a:pt x="16066" y="18400"/>
                    <a:pt x="16046" y="18400"/>
                  </a:cubicBezTo>
                  <a:cubicBezTo>
                    <a:pt x="16025" y="18400"/>
                    <a:pt x="16010" y="18417"/>
                    <a:pt x="15998" y="18451"/>
                  </a:cubicBezTo>
                  <a:cubicBezTo>
                    <a:pt x="15986" y="18485"/>
                    <a:pt x="15976" y="18548"/>
                    <a:pt x="15969" y="18641"/>
                  </a:cubicBezTo>
                  <a:lnTo>
                    <a:pt x="15865" y="18558"/>
                  </a:lnTo>
                  <a:cubicBezTo>
                    <a:pt x="15877" y="18363"/>
                    <a:pt x="15898" y="18225"/>
                    <a:pt x="15928" y="18140"/>
                  </a:cubicBezTo>
                  <a:cubicBezTo>
                    <a:pt x="15957" y="18055"/>
                    <a:pt x="15998" y="18011"/>
                    <a:pt x="16052" y="18011"/>
                  </a:cubicBezTo>
                  <a:close/>
                  <a:moveTo>
                    <a:pt x="8221" y="18069"/>
                  </a:moveTo>
                  <a:lnTo>
                    <a:pt x="8344" y="18069"/>
                  </a:lnTo>
                  <a:lnTo>
                    <a:pt x="8447" y="19435"/>
                  </a:lnTo>
                  <a:cubicBezTo>
                    <a:pt x="8447" y="19435"/>
                    <a:pt x="8549" y="18069"/>
                    <a:pt x="8549" y="18069"/>
                  </a:cubicBezTo>
                  <a:lnTo>
                    <a:pt x="8667" y="18069"/>
                  </a:lnTo>
                  <a:lnTo>
                    <a:pt x="8514" y="19921"/>
                  </a:lnTo>
                  <a:lnTo>
                    <a:pt x="8485" y="20281"/>
                  </a:lnTo>
                  <a:cubicBezTo>
                    <a:pt x="8472" y="20416"/>
                    <a:pt x="8459" y="20515"/>
                    <a:pt x="8446" y="20577"/>
                  </a:cubicBezTo>
                  <a:cubicBezTo>
                    <a:pt x="8433" y="20640"/>
                    <a:pt x="8417" y="20690"/>
                    <a:pt x="8397" y="20724"/>
                  </a:cubicBezTo>
                  <a:cubicBezTo>
                    <a:pt x="8378" y="20758"/>
                    <a:pt x="8353" y="20773"/>
                    <a:pt x="8324" y="20773"/>
                  </a:cubicBezTo>
                  <a:cubicBezTo>
                    <a:pt x="8302" y="20773"/>
                    <a:pt x="8280" y="20763"/>
                    <a:pt x="8259" y="20742"/>
                  </a:cubicBezTo>
                  <a:lnTo>
                    <a:pt x="8249" y="20344"/>
                  </a:lnTo>
                  <a:cubicBezTo>
                    <a:pt x="8267" y="20359"/>
                    <a:pt x="8283" y="20368"/>
                    <a:pt x="8297" y="20368"/>
                  </a:cubicBezTo>
                  <a:cubicBezTo>
                    <a:pt x="8319" y="20368"/>
                    <a:pt x="8337" y="20341"/>
                    <a:pt x="8352" y="20288"/>
                  </a:cubicBezTo>
                  <a:cubicBezTo>
                    <a:pt x="8366" y="20235"/>
                    <a:pt x="8377" y="20138"/>
                    <a:pt x="8386" y="19998"/>
                  </a:cubicBezTo>
                  <a:lnTo>
                    <a:pt x="8221" y="18069"/>
                  </a:lnTo>
                  <a:close/>
                  <a:moveTo>
                    <a:pt x="8731" y="18069"/>
                  </a:moveTo>
                  <a:lnTo>
                    <a:pt x="9117" y="18069"/>
                  </a:lnTo>
                  <a:lnTo>
                    <a:pt x="9117" y="19991"/>
                  </a:lnTo>
                  <a:lnTo>
                    <a:pt x="9001" y="19991"/>
                  </a:lnTo>
                  <a:lnTo>
                    <a:pt x="9001" y="18469"/>
                  </a:lnTo>
                  <a:lnTo>
                    <a:pt x="8846" y="18469"/>
                  </a:lnTo>
                  <a:lnTo>
                    <a:pt x="8846" y="19991"/>
                  </a:lnTo>
                  <a:lnTo>
                    <a:pt x="8731" y="19991"/>
                  </a:lnTo>
                  <a:cubicBezTo>
                    <a:pt x="8731" y="19991"/>
                    <a:pt x="8731" y="18069"/>
                    <a:pt x="8731" y="18069"/>
                  </a:cubicBezTo>
                  <a:close/>
                  <a:moveTo>
                    <a:pt x="9241" y="18069"/>
                  </a:moveTo>
                  <a:lnTo>
                    <a:pt x="9627" y="18069"/>
                  </a:lnTo>
                  <a:lnTo>
                    <a:pt x="9627" y="19991"/>
                  </a:lnTo>
                  <a:lnTo>
                    <a:pt x="9511" y="19991"/>
                  </a:lnTo>
                  <a:lnTo>
                    <a:pt x="9511" y="18469"/>
                  </a:lnTo>
                  <a:lnTo>
                    <a:pt x="9356" y="18469"/>
                  </a:lnTo>
                  <a:lnTo>
                    <a:pt x="9356" y="19991"/>
                  </a:lnTo>
                  <a:lnTo>
                    <a:pt x="9241" y="19991"/>
                  </a:lnTo>
                  <a:cubicBezTo>
                    <a:pt x="9241" y="19991"/>
                    <a:pt x="9241" y="18069"/>
                    <a:pt x="9241" y="18069"/>
                  </a:cubicBezTo>
                  <a:close/>
                  <a:moveTo>
                    <a:pt x="11822" y="18069"/>
                  </a:moveTo>
                  <a:lnTo>
                    <a:pt x="12208" y="18069"/>
                  </a:lnTo>
                  <a:lnTo>
                    <a:pt x="12208" y="19991"/>
                  </a:lnTo>
                  <a:lnTo>
                    <a:pt x="12092" y="19991"/>
                  </a:lnTo>
                  <a:lnTo>
                    <a:pt x="12092" y="18469"/>
                  </a:lnTo>
                  <a:lnTo>
                    <a:pt x="11937" y="18469"/>
                  </a:lnTo>
                  <a:lnTo>
                    <a:pt x="11937" y="19991"/>
                  </a:lnTo>
                  <a:lnTo>
                    <a:pt x="11822" y="19991"/>
                  </a:lnTo>
                  <a:cubicBezTo>
                    <a:pt x="11822" y="19991"/>
                    <a:pt x="11822" y="18069"/>
                    <a:pt x="11822" y="18069"/>
                  </a:cubicBezTo>
                  <a:close/>
                  <a:moveTo>
                    <a:pt x="13367" y="18069"/>
                  </a:moveTo>
                  <a:lnTo>
                    <a:pt x="13510" y="18069"/>
                  </a:lnTo>
                  <a:lnTo>
                    <a:pt x="13617" y="19408"/>
                  </a:lnTo>
                  <a:cubicBezTo>
                    <a:pt x="13617" y="19408"/>
                    <a:pt x="13726" y="18069"/>
                    <a:pt x="13726" y="18069"/>
                  </a:cubicBezTo>
                  <a:lnTo>
                    <a:pt x="13869" y="18069"/>
                  </a:lnTo>
                  <a:lnTo>
                    <a:pt x="13869" y="19991"/>
                  </a:lnTo>
                  <a:lnTo>
                    <a:pt x="13770" y="19991"/>
                  </a:lnTo>
                  <a:lnTo>
                    <a:pt x="13770" y="18726"/>
                  </a:lnTo>
                  <a:lnTo>
                    <a:pt x="13664" y="19991"/>
                  </a:lnTo>
                  <a:lnTo>
                    <a:pt x="13566" y="19991"/>
                  </a:lnTo>
                  <a:lnTo>
                    <a:pt x="13466" y="18726"/>
                  </a:lnTo>
                  <a:lnTo>
                    <a:pt x="13466" y="19991"/>
                  </a:lnTo>
                  <a:lnTo>
                    <a:pt x="13367" y="19991"/>
                  </a:lnTo>
                  <a:lnTo>
                    <a:pt x="13367" y="18069"/>
                  </a:lnTo>
                  <a:close/>
                  <a:moveTo>
                    <a:pt x="14961" y="18069"/>
                  </a:moveTo>
                  <a:lnTo>
                    <a:pt x="15076" y="18069"/>
                  </a:lnTo>
                  <a:lnTo>
                    <a:pt x="15076" y="18769"/>
                  </a:lnTo>
                  <a:lnTo>
                    <a:pt x="15240" y="18769"/>
                  </a:lnTo>
                  <a:cubicBezTo>
                    <a:pt x="15240" y="18769"/>
                    <a:pt x="15240" y="18069"/>
                    <a:pt x="15240" y="18069"/>
                  </a:cubicBezTo>
                  <a:lnTo>
                    <a:pt x="15355" y="18069"/>
                  </a:lnTo>
                  <a:lnTo>
                    <a:pt x="15355" y="19991"/>
                  </a:lnTo>
                  <a:lnTo>
                    <a:pt x="15240" y="19991"/>
                  </a:lnTo>
                  <a:lnTo>
                    <a:pt x="15240" y="19184"/>
                  </a:lnTo>
                  <a:lnTo>
                    <a:pt x="15076" y="19184"/>
                  </a:lnTo>
                  <a:lnTo>
                    <a:pt x="15076" y="19991"/>
                  </a:lnTo>
                  <a:lnTo>
                    <a:pt x="14961" y="19991"/>
                  </a:lnTo>
                  <a:lnTo>
                    <a:pt x="14961" y="18069"/>
                  </a:lnTo>
                  <a:close/>
                  <a:moveTo>
                    <a:pt x="7970" y="18413"/>
                  </a:moveTo>
                  <a:cubicBezTo>
                    <a:pt x="7942" y="18413"/>
                    <a:pt x="7919" y="18461"/>
                    <a:pt x="7901" y="18556"/>
                  </a:cubicBezTo>
                  <a:cubicBezTo>
                    <a:pt x="7882" y="18651"/>
                    <a:pt x="7873" y="18794"/>
                    <a:pt x="7873" y="18985"/>
                  </a:cubicBezTo>
                  <a:cubicBezTo>
                    <a:pt x="7873" y="19202"/>
                    <a:pt x="7883" y="19362"/>
                    <a:pt x="7902" y="19464"/>
                  </a:cubicBezTo>
                  <a:cubicBezTo>
                    <a:pt x="7921" y="19567"/>
                    <a:pt x="7945" y="19618"/>
                    <a:pt x="7972" y="19618"/>
                  </a:cubicBezTo>
                  <a:cubicBezTo>
                    <a:pt x="7998" y="19618"/>
                    <a:pt x="8020" y="19570"/>
                    <a:pt x="8038" y="19475"/>
                  </a:cubicBezTo>
                  <a:cubicBezTo>
                    <a:pt x="8056" y="19380"/>
                    <a:pt x="8066" y="19227"/>
                    <a:pt x="8066" y="19012"/>
                  </a:cubicBezTo>
                  <a:cubicBezTo>
                    <a:pt x="8066" y="18808"/>
                    <a:pt x="8056" y="18657"/>
                    <a:pt x="8038" y="18560"/>
                  </a:cubicBezTo>
                  <a:cubicBezTo>
                    <a:pt x="8020" y="18462"/>
                    <a:pt x="7997" y="18413"/>
                    <a:pt x="7970" y="18413"/>
                  </a:cubicBezTo>
                  <a:close/>
                  <a:moveTo>
                    <a:pt x="12543" y="18413"/>
                  </a:moveTo>
                  <a:cubicBezTo>
                    <a:pt x="12515" y="18413"/>
                    <a:pt x="12492" y="18461"/>
                    <a:pt x="12473" y="18556"/>
                  </a:cubicBezTo>
                  <a:cubicBezTo>
                    <a:pt x="12455" y="18651"/>
                    <a:pt x="12445" y="18794"/>
                    <a:pt x="12445" y="18985"/>
                  </a:cubicBezTo>
                  <a:cubicBezTo>
                    <a:pt x="12445" y="19202"/>
                    <a:pt x="12455" y="19362"/>
                    <a:pt x="12475" y="19464"/>
                  </a:cubicBezTo>
                  <a:cubicBezTo>
                    <a:pt x="12494" y="19567"/>
                    <a:pt x="12517" y="19618"/>
                    <a:pt x="12545" y="19618"/>
                  </a:cubicBezTo>
                  <a:cubicBezTo>
                    <a:pt x="12571" y="19618"/>
                    <a:pt x="12593" y="19570"/>
                    <a:pt x="12611" y="19475"/>
                  </a:cubicBezTo>
                  <a:cubicBezTo>
                    <a:pt x="12629" y="19380"/>
                    <a:pt x="12638" y="19227"/>
                    <a:pt x="12638" y="19012"/>
                  </a:cubicBezTo>
                  <a:cubicBezTo>
                    <a:pt x="12638" y="18808"/>
                    <a:pt x="12629" y="18657"/>
                    <a:pt x="12611" y="18560"/>
                  </a:cubicBezTo>
                  <a:cubicBezTo>
                    <a:pt x="12592" y="18462"/>
                    <a:pt x="12569" y="18413"/>
                    <a:pt x="12543" y="18413"/>
                  </a:cubicBezTo>
                  <a:close/>
                  <a:moveTo>
                    <a:pt x="13049" y="18426"/>
                  </a:moveTo>
                  <a:cubicBezTo>
                    <a:pt x="13020" y="18426"/>
                    <a:pt x="12995" y="18476"/>
                    <a:pt x="12975" y="18576"/>
                  </a:cubicBezTo>
                  <a:cubicBezTo>
                    <a:pt x="12954" y="18676"/>
                    <a:pt x="12943" y="18824"/>
                    <a:pt x="12943" y="19017"/>
                  </a:cubicBezTo>
                  <a:cubicBezTo>
                    <a:pt x="12943" y="19212"/>
                    <a:pt x="12954" y="19358"/>
                    <a:pt x="12975" y="19457"/>
                  </a:cubicBezTo>
                  <a:cubicBezTo>
                    <a:pt x="12995" y="19557"/>
                    <a:pt x="13021" y="19607"/>
                    <a:pt x="13050" y="19607"/>
                  </a:cubicBezTo>
                  <a:cubicBezTo>
                    <a:pt x="13079" y="19607"/>
                    <a:pt x="13104" y="19557"/>
                    <a:pt x="13124" y="19457"/>
                  </a:cubicBezTo>
                  <a:cubicBezTo>
                    <a:pt x="13145" y="19357"/>
                    <a:pt x="13156" y="19209"/>
                    <a:pt x="13156" y="19014"/>
                  </a:cubicBezTo>
                  <a:cubicBezTo>
                    <a:pt x="13156" y="18823"/>
                    <a:pt x="13145" y="18676"/>
                    <a:pt x="13124" y="18576"/>
                  </a:cubicBezTo>
                  <a:cubicBezTo>
                    <a:pt x="13103" y="18476"/>
                    <a:pt x="13078" y="18426"/>
                    <a:pt x="13049" y="18426"/>
                  </a:cubicBezTo>
                  <a:close/>
                  <a:moveTo>
                    <a:pt x="14177" y="18460"/>
                  </a:moveTo>
                  <a:cubicBezTo>
                    <a:pt x="14148" y="18460"/>
                    <a:pt x="14124" y="18512"/>
                    <a:pt x="14104" y="18616"/>
                  </a:cubicBezTo>
                  <a:cubicBezTo>
                    <a:pt x="14085" y="18720"/>
                    <a:pt x="14075" y="18857"/>
                    <a:pt x="14075" y="19028"/>
                  </a:cubicBezTo>
                  <a:cubicBezTo>
                    <a:pt x="14075" y="19201"/>
                    <a:pt x="14085" y="19339"/>
                    <a:pt x="14104" y="19443"/>
                  </a:cubicBezTo>
                  <a:cubicBezTo>
                    <a:pt x="14123" y="19547"/>
                    <a:pt x="14147" y="19598"/>
                    <a:pt x="14176" y="19598"/>
                  </a:cubicBezTo>
                  <a:cubicBezTo>
                    <a:pt x="14206" y="19598"/>
                    <a:pt x="14231" y="19546"/>
                    <a:pt x="14252" y="19439"/>
                  </a:cubicBezTo>
                  <a:cubicBezTo>
                    <a:pt x="14272" y="19332"/>
                    <a:pt x="14282" y="19195"/>
                    <a:pt x="14282" y="19028"/>
                  </a:cubicBezTo>
                  <a:cubicBezTo>
                    <a:pt x="14282" y="18862"/>
                    <a:pt x="14272" y="18725"/>
                    <a:pt x="14252" y="18619"/>
                  </a:cubicBezTo>
                  <a:cubicBezTo>
                    <a:pt x="14231" y="18513"/>
                    <a:pt x="14206" y="18460"/>
                    <a:pt x="14177" y="18460"/>
                  </a:cubicBezTo>
                  <a:close/>
                  <a:moveTo>
                    <a:pt x="9989" y="19055"/>
                  </a:moveTo>
                  <a:cubicBezTo>
                    <a:pt x="9974" y="19077"/>
                    <a:pt x="9951" y="19102"/>
                    <a:pt x="9920" y="19131"/>
                  </a:cubicBezTo>
                  <a:cubicBezTo>
                    <a:pt x="9885" y="19165"/>
                    <a:pt x="9861" y="19202"/>
                    <a:pt x="9850" y="19244"/>
                  </a:cubicBezTo>
                  <a:cubicBezTo>
                    <a:pt x="9839" y="19285"/>
                    <a:pt x="9834" y="19338"/>
                    <a:pt x="9834" y="19403"/>
                  </a:cubicBezTo>
                  <a:cubicBezTo>
                    <a:pt x="9834" y="19477"/>
                    <a:pt x="9840" y="19537"/>
                    <a:pt x="9852" y="19587"/>
                  </a:cubicBezTo>
                  <a:cubicBezTo>
                    <a:pt x="9864" y="19638"/>
                    <a:pt x="9879" y="19664"/>
                    <a:pt x="9898" y="19664"/>
                  </a:cubicBezTo>
                  <a:cubicBezTo>
                    <a:pt x="9914" y="19664"/>
                    <a:pt x="9930" y="19643"/>
                    <a:pt x="9946" y="19602"/>
                  </a:cubicBezTo>
                  <a:cubicBezTo>
                    <a:pt x="9962" y="19561"/>
                    <a:pt x="9973" y="19515"/>
                    <a:pt x="9979" y="19459"/>
                  </a:cubicBezTo>
                  <a:cubicBezTo>
                    <a:pt x="9985" y="19404"/>
                    <a:pt x="9989" y="19303"/>
                    <a:pt x="9989" y="19157"/>
                  </a:cubicBezTo>
                  <a:cubicBezTo>
                    <a:pt x="9989" y="19157"/>
                    <a:pt x="9989" y="19055"/>
                    <a:pt x="9989" y="19055"/>
                  </a:cubicBezTo>
                  <a:close/>
                  <a:moveTo>
                    <a:pt x="11184" y="19055"/>
                  </a:moveTo>
                  <a:cubicBezTo>
                    <a:pt x="11169" y="19077"/>
                    <a:pt x="11146" y="19102"/>
                    <a:pt x="11115" y="19131"/>
                  </a:cubicBezTo>
                  <a:cubicBezTo>
                    <a:pt x="11079" y="19165"/>
                    <a:pt x="11056" y="19202"/>
                    <a:pt x="11045" y="19244"/>
                  </a:cubicBezTo>
                  <a:cubicBezTo>
                    <a:pt x="11034" y="19285"/>
                    <a:pt x="11029" y="19338"/>
                    <a:pt x="11029" y="19403"/>
                  </a:cubicBezTo>
                  <a:cubicBezTo>
                    <a:pt x="11029" y="19477"/>
                    <a:pt x="11035" y="19537"/>
                    <a:pt x="11047" y="19587"/>
                  </a:cubicBezTo>
                  <a:cubicBezTo>
                    <a:pt x="11059" y="19638"/>
                    <a:pt x="11074" y="19664"/>
                    <a:pt x="11093" y="19664"/>
                  </a:cubicBezTo>
                  <a:cubicBezTo>
                    <a:pt x="11109" y="19664"/>
                    <a:pt x="11125" y="19643"/>
                    <a:pt x="11141" y="19602"/>
                  </a:cubicBezTo>
                  <a:cubicBezTo>
                    <a:pt x="11157" y="19561"/>
                    <a:pt x="11168" y="19515"/>
                    <a:pt x="11174" y="19459"/>
                  </a:cubicBezTo>
                  <a:cubicBezTo>
                    <a:pt x="11180" y="19404"/>
                    <a:pt x="11184" y="19303"/>
                    <a:pt x="11184" y="19157"/>
                  </a:cubicBezTo>
                  <a:cubicBezTo>
                    <a:pt x="11184" y="19157"/>
                    <a:pt x="11184" y="19055"/>
                    <a:pt x="11184" y="19055"/>
                  </a:cubicBezTo>
                  <a:close/>
                  <a:moveTo>
                    <a:pt x="14737" y="19055"/>
                  </a:moveTo>
                  <a:cubicBezTo>
                    <a:pt x="14722" y="19077"/>
                    <a:pt x="14699" y="19102"/>
                    <a:pt x="14668" y="19131"/>
                  </a:cubicBezTo>
                  <a:cubicBezTo>
                    <a:pt x="14632" y="19165"/>
                    <a:pt x="14609" y="19202"/>
                    <a:pt x="14598" y="19244"/>
                  </a:cubicBezTo>
                  <a:cubicBezTo>
                    <a:pt x="14587" y="19285"/>
                    <a:pt x="14582" y="19338"/>
                    <a:pt x="14582" y="19403"/>
                  </a:cubicBezTo>
                  <a:cubicBezTo>
                    <a:pt x="14582" y="19477"/>
                    <a:pt x="14588" y="19537"/>
                    <a:pt x="14600" y="19587"/>
                  </a:cubicBezTo>
                  <a:cubicBezTo>
                    <a:pt x="14612" y="19638"/>
                    <a:pt x="14627" y="19664"/>
                    <a:pt x="14645" y="19664"/>
                  </a:cubicBezTo>
                  <a:cubicBezTo>
                    <a:pt x="14662" y="19664"/>
                    <a:pt x="14678" y="19643"/>
                    <a:pt x="14694" y="19602"/>
                  </a:cubicBezTo>
                  <a:cubicBezTo>
                    <a:pt x="14710" y="19561"/>
                    <a:pt x="14721" y="19515"/>
                    <a:pt x="14727" y="19459"/>
                  </a:cubicBezTo>
                  <a:cubicBezTo>
                    <a:pt x="14733" y="19404"/>
                    <a:pt x="14737" y="19303"/>
                    <a:pt x="14737" y="19157"/>
                  </a:cubicBezTo>
                  <a:cubicBezTo>
                    <a:pt x="14737" y="19157"/>
                    <a:pt x="14737" y="19055"/>
                    <a:pt x="14737" y="19055"/>
                  </a:cubicBezTo>
                  <a:close/>
                  <a:moveTo>
                    <a:pt x="16123" y="19055"/>
                  </a:moveTo>
                  <a:cubicBezTo>
                    <a:pt x="16108" y="19077"/>
                    <a:pt x="16085" y="19102"/>
                    <a:pt x="16054" y="19131"/>
                  </a:cubicBezTo>
                  <a:cubicBezTo>
                    <a:pt x="16019" y="19165"/>
                    <a:pt x="15995" y="19202"/>
                    <a:pt x="15984" y="19244"/>
                  </a:cubicBezTo>
                  <a:cubicBezTo>
                    <a:pt x="15973" y="19285"/>
                    <a:pt x="15968" y="19338"/>
                    <a:pt x="15968" y="19403"/>
                  </a:cubicBezTo>
                  <a:cubicBezTo>
                    <a:pt x="15968" y="19477"/>
                    <a:pt x="15974" y="19537"/>
                    <a:pt x="15986" y="19587"/>
                  </a:cubicBezTo>
                  <a:cubicBezTo>
                    <a:pt x="15998" y="19638"/>
                    <a:pt x="16013" y="19664"/>
                    <a:pt x="16032" y="19664"/>
                  </a:cubicBezTo>
                  <a:cubicBezTo>
                    <a:pt x="16048" y="19664"/>
                    <a:pt x="16064" y="19643"/>
                    <a:pt x="16080" y="19602"/>
                  </a:cubicBezTo>
                  <a:cubicBezTo>
                    <a:pt x="16096" y="19561"/>
                    <a:pt x="16107" y="19515"/>
                    <a:pt x="16113" y="19459"/>
                  </a:cubicBezTo>
                  <a:cubicBezTo>
                    <a:pt x="16119" y="19404"/>
                    <a:pt x="16123" y="19303"/>
                    <a:pt x="16123" y="19157"/>
                  </a:cubicBezTo>
                  <a:cubicBezTo>
                    <a:pt x="16123" y="19157"/>
                    <a:pt x="16123" y="19055"/>
                    <a:pt x="16123" y="19055"/>
                  </a:cubicBezTo>
                  <a:close/>
                </a:path>
              </a:pathLst>
            </a:custGeom>
            <a:solidFill>
              <a:schemeClr val="tx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3000"/>
            </a:p>
          </p:txBody>
        </p:sp>
      </p:grpSp>
    </p:spTree>
    <p:extLst>
      <p:ext uri="{BB962C8B-B14F-4D97-AF65-F5344CB8AC3E}">
        <p14:creationId xmlns:p14="http://schemas.microsoft.com/office/powerpoint/2010/main" val="4018310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Контакты Синий">
    <p:bg>
      <p:bgPr>
        <a:gradFill>
          <a:gsLst>
            <a:gs pos="0">
              <a:schemeClr val="tx2"/>
            </a:gs>
            <a:gs pos="100000">
              <a:schemeClr val="tx2">
                <a:lumMod val="75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E8DF060-AC74-8C49-82E1-DDBD15801592}"/>
              </a:ext>
            </a:extLst>
          </p:cNvPr>
          <p:cNvSpPr/>
          <p:nvPr userDrawn="1"/>
        </p:nvSpPr>
        <p:spPr>
          <a:xfrm>
            <a:off x="0" y="3098801"/>
            <a:ext cx="12192000" cy="2606675"/>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15" name="Полилиния 14">
            <a:extLst>
              <a:ext uri="{FF2B5EF4-FFF2-40B4-BE49-F238E27FC236}">
                <a16:creationId xmlns:a16="http://schemas.microsoft.com/office/drawing/2014/main" id="{ED8B8657-CCFF-024F-B32E-387941D1351F}"/>
              </a:ext>
            </a:extLst>
          </p:cNvPr>
          <p:cNvSpPr>
            <a:spLocks noChangeAspect="1"/>
          </p:cNvSpPr>
          <p:nvPr userDrawn="1"/>
        </p:nvSpPr>
        <p:spPr>
          <a:xfrm>
            <a:off x="2750654" y="969846"/>
            <a:ext cx="3681399" cy="814992"/>
          </a:xfrm>
          <a:custGeom>
            <a:avLst/>
            <a:gdLst>
              <a:gd name="connsiteX0" fmla="*/ 2229071 w 2991137"/>
              <a:gd name="connsiteY0" fmla="*/ 717574 h 814992"/>
              <a:gd name="connsiteX1" fmla="*/ 2229071 w 2991137"/>
              <a:gd name="connsiteY1" fmla="*/ 721478 h 814992"/>
              <a:gd name="connsiteX2" fmla="*/ 2227680 w 2991137"/>
              <a:gd name="connsiteY2" fmla="*/ 733038 h 814992"/>
              <a:gd name="connsiteX3" fmla="*/ 2223088 w 2991137"/>
              <a:gd name="connsiteY3" fmla="*/ 738512 h 814992"/>
              <a:gd name="connsiteX4" fmla="*/ 2216409 w 2991137"/>
              <a:gd name="connsiteY4" fmla="*/ 740885 h 814992"/>
              <a:gd name="connsiteX5" fmla="*/ 2210009 w 2991137"/>
              <a:gd name="connsiteY5" fmla="*/ 737938 h 814992"/>
              <a:gd name="connsiteX6" fmla="*/ 2207504 w 2991137"/>
              <a:gd name="connsiteY6" fmla="*/ 730895 h 814992"/>
              <a:gd name="connsiteX7" fmla="*/ 2209731 w 2991137"/>
              <a:gd name="connsiteY7" fmla="*/ 724808 h 814992"/>
              <a:gd name="connsiteX8" fmla="*/ 2219470 w 2991137"/>
              <a:gd name="connsiteY8" fmla="*/ 720483 h 814992"/>
              <a:gd name="connsiteX9" fmla="*/ 2229071 w 2991137"/>
              <a:gd name="connsiteY9" fmla="*/ 717574 h 814992"/>
              <a:gd name="connsiteX10" fmla="*/ 2036224 w 2991137"/>
              <a:gd name="connsiteY10" fmla="*/ 717574 h 814992"/>
              <a:gd name="connsiteX11" fmla="*/ 2036224 w 2991137"/>
              <a:gd name="connsiteY11" fmla="*/ 721478 h 814992"/>
              <a:gd name="connsiteX12" fmla="*/ 2034832 w 2991137"/>
              <a:gd name="connsiteY12" fmla="*/ 733038 h 814992"/>
              <a:gd name="connsiteX13" fmla="*/ 2030241 w 2991137"/>
              <a:gd name="connsiteY13" fmla="*/ 738512 h 814992"/>
              <a:gd name="connsiteX14" fmla="*/ 2023423 w 2991137"/>
              <a:gd name="connsiteY14" fmla="*/ 740885 h 814992"/>
              <a:gd name="connsiteX15" fmla="*/ 2017162 w 2991137"/>
              <a:gd name="connsiteY15" fmla="*/ 737938 h 814992"/>
              <a:gd name="connsiteX16" fmla="*/ 2014657 w 2991137"/>
              <a:gd name="connsiteY16" fmla="*/ 730895 h 814992"/>
              <a:gd name="connsiteX17" fmla="*/ 2016883 w 2991137"/>
              <a:gd name="connsiteY17" fmla="*/ 724808 h 814992"/>
              <a:gd name="connsiteX18" fmla="*/ 2026623 w 2991137"/>
              <a:gd name="connsiteY18" fmla="*/ 720483 h 814992"/>
              <a:gd name="connsiteX19" fmla="*/ 2036224 w 2991137"/>
              <a:gd name="connsiteY19" fmla="*/ 717574 h 814992"/>
              <a:gd name="connsiteX20" fmla="*/ 1541862 w 2991137"/>
              <a:gd name="connsiteY20" fmla="*/ 717574 h 814992"/>
              <a:gd name="connsiteX21" fmla="*/ 1541862 w 2991137"/>
              <a:gd name="connsiteY21" fmla="*/ 721478 h 814992"/>
              <a:gd name="connsiteX22" fmla="*/ 1540470 w 2991137"/>
              <a:gd name="connsiteY22" fmla="*/ 733038 h 814992"/>
              <a:gd name="connsiteX23" fmla="*/ 1535879 w 2991137"/>
              <a:gd name="connsiteY23" fmla="*/ 738512 h 814992"/>
              <a:gd name="connsiteX24" fmla="*/ 1529200 w 2991137"/>
              <a:gd name="connsiteY24" fmla="*/ 740885 h 814992"/>
              <a:gd name="connsiteX25" fmla="*/ 1522799 w 2991137"/>
              <a:gd name="connsiteY25" fmla="*/ 737938 h 814992"/>
              <a:gd name="connsiteX26" fmla="*/ 1520295 w 2991137"/>
              <a:gd name="connsiteY26" fmla="*/ 730895 h 814992"/>
              <a:gd name="connsiteX27" fmla="*/ 1522521 w 2991137"/>
              <a:gd name="connsiteY27" fmla="*/ 724808 h 814992"/>
              <a:gd name="connsiteX28" fmla="*/ 1532261 w 2991137"/>
              <a:gd name="connsiteY28" fmla="*/ 720483 h 814992"/>
              <a:gd name="connsiteX29" fmla="*/ 1541862 w 2991137"/>
              <a:gd name="connsiteY29" fmla="*/ 717574 h 814992"/>
              <a:gd name="connsiteX30" fmla="*/ 1375590 w 2991137"/>
              <a:gd name="connsiteY30" fmla="*/ 717574 h 814992"/>
              <a:gd name="connsiteX31" fmla="*/ 1375590 w 2991137"/>
              <a:gd name="connsiteY31" fmla="*/ 721478 h 814992"/>
              <a:gd name="connsiteX32" fmla="*/ 1374199 w 2991137"/>
              <a:gd name="connsiteY32" fmla="*/ 733038 h 814992"/>
              <a:gd name="connsiteX33" fmla="*/ 1369607 w 2991137"/>
              <a:gd name="connsiteY33" fmla="*/ 738512 h 814992"/>
              <a:gd name="connsiteX34" fmla="*/ 1362928 w 2991137"/>
              <a:gd name="connsiteY34" fmla="*/ 740885 h 814992"/>
              <a:gd name="connsiteX35" fmla="*/ 1356528 w 2991137"/>
              <a:gd name="connsiteY35" fmla="*/ 737938 h 814992"/>
              <a:gd name="connsiteX36" fmla="*/ 1354023 w 2991137"/>
              <a:gd name="connsiteY36" fmla="*/ 730895 h 814992"/>
              <a:gd name="connsiteX37" fmla="*/ 1356250 w 2991137"/>
              <a:gd name="connsiteY37" fmla="*/ 724808 h 814992"/>
              <a:gd name="connsiteX38" fmla="*/ 1365989 w 2991137"/>
              <a:gd name="connsiteY38" fmla="*/ 720483 h 814992"/>
              <a:gd name="connsiteX39" fmla="*/ 1375590 w 2991137"/>
              <a:gd name="connsiteY39" fmla="*/ 717574 h 814992"/>
              <a:gd name="connsiteX40" fmla="*/ 1958306 w 2991137"/>
              <a:gd name="connsiteY40" fmla="*/ 694798 h 814992"/>
              <a:gd name="connsiteX41" fmla="*/ 1968741 w 2991137"/>
              <a:gd name="connsiteY41" fmla="*/ 700885 h 814992"/>
              <a:gd name="connsiteX42" fmla="*/ 1972915 w 2991137"/>
              <a:gd name="connsiteY42" fmla="*/ 716540 h 814992"/>
              <a:gd name="connsiteX43" fmla="*/ 1968741 w 2991137"/>
              <a:gd name="connsiteY43" fmla="*/ 732273 h 814992"/>
              <a:gd name="connsiteX44" fmla="*/ 1958167 w 2991137"/>
              <a:gd name="connsiteY44" fmla="*/ 738359 h 814992"/>
              <a:gd name="connsiteX45" fmla="*/ 1948149 w 2991137"/>
              <a:gd name="connsiteY45" fmla="*/ 732426 h 814992"/>
              <a:gd name="connsiteX46" fmla="*/ 1944114 w 2991137"/>
              <a:gd name="connsiteY46" fmla="*/ 716540 h 814992"/>
              <a:gd name="connsiteX47" fmla="*/ 1948149 w 2991137"/>
              <a:gd name="connsiteY47" fmla="*/ 700770 h 814992"/>
              <a:gd name="connsiteX48" fmla="*/ 1958306 w 2991137"/>
              <a:gd name="connsiteY48" fmla="*/ 694798 h 814992"/>
              <a:gd name="connsiteX49" fmla="*/ 1801357 w 2991137"/>
              <a:gd name="connsiteY49" fmla="*/ 693497 h 814992"/>
              <a:gd name="connsiteX50" fmla="*/ 1811792 w 2991137"/>
              <a:gd name="connsiteY50" fmla="*/ 699239 h 814992"/>
              <a:gd name="connsiteX51" fmla="*/ 1816245 w 2991137"/>
              <a:gd name="connsiteY51" fmla="*/ 716004 h 814992"/>
              <a:gd name="connsiteX52" fmla="*/ 1811792 w 2991137"/>
              <a:gd name="connsiteY52" fmla="*/ 732962 h 814992"/>
              <a:gd name="connsiteX53" fmla="*/ 1801496 w 2991137"/>
              <a:gd name="connsiteY53" fmla="*/ 738704 h 814992"/>
              <a:gd name="connsiteX54" fmla="*/ 1791060 w 2991137"/>
              <a:gd name="connsiteY54" fmla="*/ 732962 h 814992"/>
              <a:gd name="connsiteX55" fmla="*/ 1786608 w 2991137"/>
              <a:gd name="connsiteY55" fmla="*/ 716119 h 814992"/>
              <a:gd name="connsiteX56" fmla="*/ 1791060 w 2991137"/>
              <a:gd name="connsiteY56" fmla="*/ 699239 h 814992"/>
              <a:gd name="connsiteX57" fmla="*/ 1801357 w 2991137"/>
              <a:gd name="connsiteY57" fmla="*/ 693497 h 814992"/>
              <a:gd name="connsiteX58" fmla="*/ 1730952 w 2991137"/>
              <a:gd name="connsiteY58" fmla="*/ 692999 h 814992"/>
              <a:gd name="connsiteX59" fmla="*/ 1740414 w 2991137"/>
              <a:gd name="connsiteY59" fmla="*/ 698626 h 814992"/>
              <a:gd name="connsiteX60" fmla="*/ 1744170 w 2991137"/>
              <a:gd name="connsiteY60" fmla="*/ 715928 h 814992"/>
              <a:gd name="connsiteX61" fmla="*/ 1740414 w 2991137"/>
              <a:gd name="connsiteY61" fmla="*/ 733651 h 814992"/>
              <a:gd name="connsiteX62" fmla="*/ 1731230 w 2991137"/>
              <a:gd name="connsiteY62" fmla="*/ 739125 h 814992"/>
              <a:gd name="connsiteX63" fmla="*/ 1721491 w 2991137"/>
              <a:gd name="connsiteY63" fmla="*/ 733230 h 814992"/>
              <a:gd name="connsiteX64" fmla="*/ 1717316 w 2991137"/>
              <a:gd name="connsiteY64" fmla="*/ 714894 h 814992"/>
              <a:gd name="connsiteX65" fmla="*/ 1721212 w 2991137"/>
              <a:gd name="connsiteY65" fmla="*/ 698473 h 814992"/>
              <a:gd name="connsiteX66" fmla="*/ 1730952 w 2991137"/>
              <a:gd name="connsiteY66" fmla="*/ 692999 h 814992"/>
              <a:gd name="connsiteX67" fmla="*/ 1094668 w 2991137"/>
              <a:gd name="connsiteY67" fmla="*/ 692999 h 814992"/>
              <a:gd name="connsiteX68" fmla="*/ 1104129 w 2991137"/>
              <a:gd name="connsiteY68" fmla="*/ 698626 h 814992"/>
              <a:gd name="connsiteX69" fmla="*/ 1108025 w 2991137"/>
              <a:gd name="connsiteY69" fmla="*/ 715928 h 814992"/>
              <a:gd name="connsiteX70" fmla="*/ 1104129 w 2991137"/>
              <a:gd name="connsiteY70" fmla="*/ 733651 h 814992"/>
              <a:gd name="connsiteX71" fmla="*/ 1094946 w 2991137"/>
              <a:gd name="connsiteY71" fmla="*/ 739125 h 814992"/>
              <a:gd name="connsiteX72" fmla="*/ 1085206 w 2991137"/>
              <a:gd name="connsiteY72" fmla="*/ 733230 h 814992"/>
              <a:gd name="connsiteX73" fmla="*/ 1081171 w 2991137"/>
              <a:gd name="connsiteY73" fmla="*/ 714894 h 814992"/>
              <a:gd name="connsiteX74" fmla="*/ 1085067 w 2991137"/>
              <a:gd name="connsiteY74" fmla="*/ 698473 h 814992"/>
              <a:gd name="connsiteX75" fmla="*/ 1094668 w 2991137"/>
              <a:gd name="connsiteY75" fmla="*/ 692999 h 814992"/>
              <a:gd name="connsiteX76" fmla="*/ 2067391 w 2991137"/>
              <a:gd name="connsiteY76" fmla="*/ 679831 h 814992"/>
              <a:gd name="connsiteX77" fmla="*/ 2067391 w 2991137"/>
              <a:gd name="connsiteY77" fmla="*/ 753402 h 814992"/>
              <a:gd name="connsiteX78" fmla="*/ 2083392 w 2991137"/>
              <a:gd name="connsiteY78" fmla="*/ 753402 h 814992"/>
              <a:gd name="connsiteX79" fmla="*/ 2083392 w 2991137"/>
              <a:gd name="connsiteY79" fmla="*/ 722512 h 814992"/>
              <a:gd name="connsiteX80" fmla="*/ 2106211 w 2991137"/>
              <a:gd name="connsiteY80" fmla="*/ 722512 h 814992"/>
              <a:gd name="connsiteX81" fmla="*/ 2106211 w 2991137"/>
              <a:gd name="connsiteY81" fmla="*/ 753402 h 814992"/>
              <a:gd name="connsiteX82" fmla="*/ 2122212 w 2991137"/>
              <a:gd name="connsiteY82" fmla="*/ 753402 h 814992"/>
              <a:gd name="connsiteX83" fmla="*/ 2122212 w 2991137"/>
              <a:gd name="connsiteY83" fmla="*/ 679831 h 814992"/>
              <a:gd name="connsiteX84" fmla="*/ 2106211 w 2991137"/>
              <a:gd name="connsiteY84" fmla="*/ 679831 h 814992"/>
              <a:gd name="connsiteX85" fmla="*/ 2106211 w 2991137"/>
              <a:gd name="connsiteY85" fmla="*/ 706626 h 814992"/>
              <a:gd name="connsiteX86" fmla="*/ 2083392 w 2991137"/>
              <a:gd name="connsiteY86" fmla="*/ 706626 h 814992"/>
              <a:gd name="connsiteX87" fmla="*/ 2083392 w 2991137"/>
              <a:gd name="connsiteY87" fmla="*/ 679831 h 814992"/>
              <a:gd name="connsiteX88" fmla="*/ 1845603 w 2991137"/>
              <a:gd name="connsiteY88" fmla="*/ 679831 h 814992"/>
              <a:gd name="connsiteX89" fmla="*/ 1845603 w 2991137"/>
              <a:gd name="connsiteY89" fmla="*/ 753402 h 814992"/>
              <a:gd name="connsiteX90" fmla="*/ 1859378 w 2991137"/>
              <a:gd name="connsiteY90" fmla="*/ 753402 h 814992"/>
              <a:gd name="connsiteX91" fmla="*/ 1859378 w 2991137"/>
              <a:gd name="connsiteY91" fmla="*/ 704980 h 814992"/>
              <a:gd name="connsiteX92" fmla="*/ 1873292 w 2991137"/>
              <a:gd name="connsiteY92" fmla="*/ 753402 h 814992"/>
              <a:gd name="connsiteX93" fmla="*/ 1886927 w 2991137"/>
              <a:gd name="connsiteY93" fmla="*/ 753402 h 814992"/>
              <a:gd name="connsiteX94" fmla="*/ 1901676 w 2991137"/>
              <a:gd name="connsiteY94" fmla="*/ 704980 h 814992"/>
              <a:gd name="connsiteX95" fmla="*/ 1901676 w 2991137"/>
              <a:gd name="connsiteY95" fmla="*/ 753402 h 814992"/>
              <a:gd name="connsiteX96" fmla="*/ 1915451 w 2991137"/>
              <a:gd name="connsiteY96" fmla="*/ 753402 h 814992"/>
              <a:gd name="connsiteX97" fmla="*/ 1915451 w 2991137"/>
              <a:gd name="connsiteY97" fmla="*/ 679831 h 814992"/>
              <a:gd name="connsiteX98" fmla="*/ 1895554 w 2991137"/>
              <a:gd name="connsiteY98" fmla="*/ 679831 h 814992"/>
              <a:gd name="connsiteX99" fmla="*/ 1880388 w 2991137"/>
              <a:gd name="connsiteY99" fmla="*/ 731086 h 814992"/>
              <a:gd name="connsiteX100" fmla="*/ 1865500 w 2991137"/>
              <a:gd name="connsiteY100" fmla="*/ 679831 h 814992"/>
              <a:gd name="connsiteX101" fmla="*/ 1630632 w 2991137"/>
              <a:gd name="connsiteY101" fmla="*/ 679831 h 814992"/>
              <a:gd name="connsiteX102" fmla="*/ 1630632 w 2991137"/>
              <a:gd name="connsiteY102" fmla="*/ 753402 h 814992"/>
              <a:gd name="connsiteX103" fmla="*/ 1646634 w 2991137"/>
              <a:gd name="connsiteY103" fmla="*/ 753402 h 814992"/>
              <a:gd name="connsiteX104" fmla="*/ 1646634 w 2991137"/>
              <a:gd name="connsiteY104" fmla="*/ 695143 h 814992"/>
              <a:gd name="connsiteX105" fmla="*/ 1668200 w 2991137"/>
              <a:gd name="connsiteY105" fmla="*/ 695143 h 814992"/>
              <a:gd name="connsiteX106" fmla="*/ 1668200 w 2991137"/>
              <a:gd name="connsiteY106" fmla="*/ 753402 h 814992"/>
              <a:gd name="connsiteX107" fmla="*/ 1684340 w 2991137"/>
              <a:gd name="connsiteY107" fmla="*/ 753402 h 814992"/>
              <a:gd name="connsiteX108" fmla="*/ 1684340 w 2991137"/>
              <a:gd name="connsiteY108" fmla="*/ 679831 h 814992"/>
              <a:gd name="connsiteX109" fmla="*/ 1271514 w 2991137"/>
              <a:gd name="connsiteY109" fmla="*/ 679831 h 814992"/>
              <a:gd name="connsiteX110" fmla="*/ 1271514 w 2991137"/>
              <a:gd name="connsiteY110" fmla="*/ 753402 h 814992"/>
              <a:gd name="connsiteX111" fmla="*/ 1287515 w 2991137"/>
              <a:gd name="connsiteY111" fmla="*/ 753402 h 814992"/>
              <a:gd name="connsiteX112" fmla="*/ 1287515 w 2991137"/>
              <a:gd name="connsiteY112" fmla="*/ 695143 h 814992"/>
              <a:gd name="connsiteX113" fmla="*/ 1309081 w 2991137"/>
              <a:gd name="connsiteY113" fmla="*/ 695143 h 814992"/>
              <a:gd name="connsiteX114" fmla="*/ 1309081 w 2991137"/>
              <a:gd name="connsiteY114" fmla="*/ 753402 h 814992"/>
              <a:gd name="connsiteX115" fmla="*/ 1325222 w 2991137"/>
              <a:gd name="connsiteY115" fmla="*/ 753402 h 814992"/>
              <a:gd name="connsiteX116" fmla="*/ 1325222 w 2991137"/>
              <a:gd name="connsiteY116" fmla="*/ 679831 h 814992"/>
              <a:gd name="connsiteX117" fmla="*/ 1200553 w 2991137"/>
              <a:gd name="connsiteY117" fmla="*/ 679831 h 814992"/>
              <a:gd name="connsiteX118" fmla="*/ 1200553 w 2991137"/>
              <a:gd name="connsiteY118" fmla="*/ 753402 h 814992"/>
              <a:gd name="connsiteX119" fmla="*/ 1216554 w 2991137"/>
              <a:gd name="connsiteY119" fmla="*/ 753402 h 814992"/>
              <a:gd name="connsiteX120" fmla="*/ 1216554 w 2991137"/>
              <a:gd name="connsiteY120" fmla="*/ 695143 h 814992"/>
              <a:gd name="connsiteX121" fmla="*/ 1238120 w 2991137"/>
              <a:gd name="connsiteY121" fmla="*/ 695143 h 814992"/>
              <a:gd name="connsiteX122" fmla="*/ 1238120 w 2991137"/>
              <a:gd name="connsiteY122" fmla="*/ 753402 h 814992"/>
              <a:gd name="connsiteX123" fmla="*/ 1254261 w 2991137"/>
              <a:gd name="connsiteY123" fmla="*/ 753402 h 814992"/>
              <a:gd name="connsiteX124" fmla="*/ 1254261 w 2991137"/>
              <a:gd name="connsiteY124" fmla="*/ 679831 h 814992"/>
              <a:gd name="connsiteX125" fmla="*/ 1129592 w 2991137"/>
              <a:gd name="connsiteY125" fmla="*/ 679831 h 814992"/>
              <a:gd name="connsiteX126" fmla="*/ 1152550 w 2991137"/>
              <a:gd name="connsiteY126" fmla="*/ 753670 h 814992"/>
              <a:gd name="connsiteX127" fmla="*/ 1147819 w 2991137"/>
              <a:gd name="connsiteY127" fmla="*/ 764771 h 814992"/>
              <a:gd name="connsiteX128" fmla="*/ 1140166 w 2991137"/>
              <a:gd name="connsiteY128" fmla="*/ 767833 h 814992"/>
              <a:gd name="connsiteX129" fmla="*/ 1133488 w 2991137"/>
              <a:gd name="connsiteY129" fmla="*/ 766915 h 814992"/>
              <a:gd name="connsiteX130" fmla="*/ 1134879 w 2991137"/>
              <a:gd name="connsiteY130" fmla="*/ 782149 h 814992"/>
              <a:gd name="connsiteX131" fmla="*/ 1143923 w 2991137"/>
              <a:gd name="connsiteY131" fmla="*/ 783336 h 814992"/>
              <a:gd name="connsiteX132" fmla="*/ 1154080 w 2991137"/>
              <a:gd name="connsiteY132" fmla="*/ 781460 h 814992"/>
              <a:gd name="connsiteX133" fmla="*/ 1160898 w 2991137"/>
              <a:gd name="connsiteY133" fmla="*/ 775833 h 814992"/>
              <a:gd name="connsiteX134" fmla="*/ 1166324 w 2991137"/>
              <a:gd name="connsiteY134" fmla="*/ 764503 h 814992"/>
              <a:gd name="connsiteX135" fmla="*/ 1170360 w 2991137"/>
              <a:gd name="connsiteY135" fmla="*/ 750723 h 814992"/>
              <a:gd name="connsiteX136" fmla="*/ 1191648 w 2991137"/>
              <a:gd name="connsiteY136" fmla="*/ 679831 h 814992"/>
              <a:gd name="connsiteX137" fmla="*/ 1175230 w 2991137"/>
              <a:gd name="connsiteY137" fmla="*/ 679831 h 814992"/>
              <a:gd name="connsiteX138" fmla="*/ 1161037 w 2991137"/>
              <a:gd name="connsiteY138" fmla="*/ 732120 h 814992"/>
              <a:gd name="connsiteX139" fmla="*/ 1146706 w 2991137"/>
              <a:gd name="connsiteY139" fmla="*/ 679831 h 814992"/>
              <a:gd name="connsiteX140" fmla="*/ 2219192 w 2991137"/>
              <a:gd name="connsiteY140" fmla="*/ 677611 h 814992"/>
              <a:gd name="connsiteX141" fmla="*/ 2201939 w 2991137"/>
              <a:gd name="connsiteY141" fmla="*/ 682549 h 814992"/>
              <a:gd name="connsiteX142" fmla="*/ 2193173 w 2991137"/>
              <a:gd name="connsiteY142" fmla="*/ 698550 h 814992"/>
              <a:gd name="connsiteX143" fmla="*/ 2207643 w 2991137"/>
              <a:gd name="connsiteY143" fmla="*/ 701727 h 814992"/>
              <a:gd name="connsiteX144" fmla="*/ 2211678 w 2991137"/>
              <a:gd name="connsiteY144" fmla="*/ 694454 h 814992"/>
              <a:gd name="connsiteX145" fmla="*/ 2218357 w 2991137"/>
              <a:gd name="connsiteY145" fmla="*/ 692502 h 814992"/>
              <a:gd name="connsiteX146" fmla="*/ 2224897 w 2991137"/>
              <a:gd name="connsiteY146" fmla="*/ 693765 h 814992"/>
              <a:gd name="connsiteX147" fmla="*/ 2228097 w 2991137"/>
              <a:gd name="connsiteY147" fmla="*/ 696865 h 814992"/>
              <a:gd name="connsiteX148" fmla="*/ 2229071 w 2991137"/>
              <a:gd name="connsiteY148" fmla="*/ 704827 h 814992"/>
              <a:gd name="connsiteX149" fmla="*/ 2213487 w 2991137"/>
              <a:gd name="connsiteY149" fmla="*/ 709612 h 814992"/>
              <a:gd name="connsiteX150" fmla="*/ 2200269 w 2991137"/>
              <a:gd name="connsiteY150" fmla="*/ 714626 h 814992"/>
              <a:gd name="connsiteX151" fmla="*/ 2193729 w 2991137"/>
              <a:gd name="connsiteY151" fmla="*/ 722014 h 814992"/>
              <a:gd name="connsiteX152" fmla="*/ 2191503 w 2991137"/>
              <a:gd name="connsiteY152" fmla="*/ 732885 h 814992"/>
              <a:gd name="connsiteX153" fmla="*/ 2197069 w 2991137"/>
              <a:gd name="connsiteY153" fmla="*/ 748694 h 814992"/>
              <a:gd name="connsiteX154" fmla="*/ 2211539 w 2991137"/>
              <a:gd name="connsiteY154" fmla="*/ 754589 h 814992"/>
              <a:gd name="connsiteX155" fmla="*/ 2221418 w 2991137"/>
              <a:gd name="connsiteY155" fmla="*/ 752177 h 814992"/>
              <a:gd name="connsiteX156" fmla="*/ 2230323 w 2991137"/>
              <a:gd name="connsiteY156" fmla="*/ 744866 h 814992"/>
              <a:gd name="connsiteX157" fmla="*/ 2232271 w 2991137"/>
              <a:gd name="connsiteY157" fmla="*/ 752905 h 814992"/>
              <a:gd name="connsiteX158" fmla="*/ 2248133 w 2991137"/>
              <a:gd name="connsiteY158" fmla="*/ 752905 h 814992"/>
              <a:gd name="connsiteX159" fmla="*/ 2245350 w 2991137"/>
              <a:gd name="connsiteY159" fmla="*/ 743029 h 814992"/>
              <a:gd name="connsiteX160" fmla="*/ 2244515 w 2991137"/>
              <a:gd name="connsiteY160" fmla="*/ 728751 h 814992"/>
              <a:gd name="connsiteX161" fmla="*/ 2244655 w 2991137"/>
              <a:gd name="connsiteY161" fmla="*/ 705937 h 814992"/>
              <a:gd name="connsiteX162" fmla="*/ 2242428 w 2991137"/>
              <a:gd name="connsiteY162" fmla="*/ 688214 h 814992"/>
              <a:gd name="connsiteX163" fmla="*/ 2234776 w 2991137"/>
              <a:gd name="connsiteY163" fmla="*/ 680444 h 814992"/>
              <a:gd name="connsiteX164" fmla="*/ 2219192 w 2991137"/>
              <a:gd name="connsiteY164" fmla="*/ 677611 h 814992"/>
              <a:gd name="connsiteX165" fmla="*/ 2177868 w 2991137"/>
              <a:gd name="connsiteY165" fmla="*/ 677611 h 814992"/>
              <a:gd name="connsiteX166" fmla="*/ 2167015 w 2991137"/>
              <a:gd name="connsiteY166" fmla="*/ 682052 h 814992"/>
              <a:gd name="connsiteX167" fmla="*/ 2161310 w 2991137"/>
              <a:gd name="connsiteY167" fmla="*/ 695334 h 814992"/>
              <a:gd name="connsiteX168" fmla="*/ 2156997 w 2991137"/>
              <a:gd name="connsiteY168" fmla="*/ 705937 h 814992"/>
              <a:gd name="connsiteX169" fmla="*/ 2152127 w 2991137"/>
              <a:gd name="connsiteY169" fmla="*/ 708081 h 814992"/>
              <a:gd name="connsiteX170" fmla="*/ 2152127 w 2991137"/>
              <a:gd name="connsiteY170" fmla="*/ 678185 h 814992"/>
              <a:gd name="connsiteX171" fmla="*/ 2136126 w 2991137"/>
              <a:gd name="connsiteY171" fmla="*/ 678185 h 814992"/>
              <a:gd name="connsiteX172" fmla="*/ 2136126 w 2991137"/>
              <a:gd name="connsiteY172" fmla="*/ 751756 h 814992"/>
              <a:gd name="connsiteX173" fmla="*/ 2152127 w 2991137"/>
              <a:gd name="connsiteY173" fmla="*/ 751756 h 814992"/>
              <a:gd name="connsiteX174" fmla="*/ 2152127 w 2991137"/>
              <a:gd name="connsiteY174" fmla="*/ 720368 h 814992"/>
              <a:gd name="connsiteX175" fmla="*/ 2157275 w 2991137"/>
              <a:gd name="connsiteY175" fmla="*/ 722167 h 814992"/>
              <a:gd name="connsiteX176" fmla="*/ 2161449 w 2991137"/>
              <a:gd name="connsiteY176" fmla="*/ 730474 h 814992"/>
              <a:gd name="connsiteX177" fmla="*/ 2169519 w 2991137"/>
              <a:gd name="connsiteY177" fmla="*/ 751756 h 814992"/>
              <a:gd name="connsiteX178" fmla="*/ 2186494 w 2991137"/>
              <a:gd name="connsiteY178" fmla="*/ 751756 h 814992"/>
              <a:gd name="connsiteX179" fmla="*/ 2177728 w 2991137"/>
              <a:gd name="connsiteY179" fmla="*/ 731431 h 814992"/>
              <a:gd name="connsiteX180" fmla="*/ 2170354 w 2991137"/>
              <a:gd name="connsiteY180" fmla="*/ 718301 h 814992"/>
              <a:gd name="connsiteX181" fmla="*/ 2164232 w 2991137"/>
              <a:gd name="connsiteY181" fmla="*/ 713899 h 814992"/>
              <a:gd name="connsiteX182" fmla="*/ 2169519 w 2991137"/>
              <a:gd name="connsiteY182" fmla="*/ 708732 h 814992"/>
              <a:gd name="connsiteX183" fmla="*/ 2172859 w 2991137"/>
              <a:gd name="connsiteY183" fmla="*/ 699239 h 814992"/>
              <a:gd name="connsiteX184" fmla="*/ 2176615 w 2991137"/>
              <a:gd name="connsiteY184" fmla="*/ 691889 h 814992"/>
              <a:gd name="connsiteX185" fmla="*/ 2182459 w 2991137"/>
              <a:gd name="connsiteY185" fmla="*/ 690779 h 814992"/>
              <a:gd name="connsiteX186" fmla="*/ 2184129 w 2991137"/>
              <a:gd name="connsiteY186" fmla="*/ 690779 h 814992"/>
              <a:gd name="connsiteX187" fmla="*/ 2184129 w 2991137"/>
              <a:gd name="connsiteY187" fmla="*/ 678185 h 814992"/>
              <a:gd name="connsiteX188" fmla="*/ 2177868 w 2991137"/>
              <a:gd name="connsiteY188" fmla="*/ 677611 h 814992"/>
              <a:gd name="connsiteX189" fmla="*/ 2026345 w 2991137"/>
              <a:gd name="connsiteY189" fmla="*/ 677611 h 814992"/>
              <a:gd name="connsiteX190" fmla="*/ 2008953 w 2991137"/>
              <a:gd name="connsiteY190" fmla="*/ 682549 h 814992"/>
              <a:gd name="connsiteX191" fmla="*/ 2000326 w 2991137"/>
              <a:gd name="connsiteY191" fmla="*/ 698550 h 814992"/>
              <a:gd name="connsiteX192" fmla="*/ 2014796 w 2991137"/>
              <a:gd name="connsiteY192" fmla="*/ 701727 h 814992"/>
              <a:gd name="connsiteX193" fmla="*/ 2018831 w 2991137"/>
              <a:gd name="connsiteY193" fmla="*/ 694454 h 814992"/>
              <a:gd name="connsiteX194" fmla="*/ 2025510 w 2991137"/>
              <a:gd name="connsiteY194" fmla="*/ 692502 h 814992"/>
              <a:gd name="connsiteX195" fmla="*/ 2032050 w 2991137"/>
              <a:gd name="connsiteY195" fmla="*/ 693765 h 814992"/>
              <a:gd name="connsiteX196" fmla="*/ 2035250 w 2991137"/>
              <a:gd name="connsiteY196" fmla="*/ 696865 h 814992"/>
              <a:gd name="connsiteX197" fmla="*/ 2036224 w 2991137"/>
              <a:gd name="connsiteY197" fmla="*/ 704827 h 814992"/>
              <a:gd name="connsiteX198" fmla="*/ 2020640 w 2991137"/>
              <a:gd name="connsiteY198" fmla="*/ 709612 h 814992"/>
              <a:gd name="connsiteX199" fmla="*/ 2007283 w 2991137"/>
              <a:gd name="connsiteY199" fmla="*/ 714626 h 814992"/>
              <a:gd name="connsiteX200" fmla="*/ 2000882 w 2991137"/>
              <a:gd name="connsiteY200" fmla="*/ 722014 h 814992"/>
              <a:gd name="connsiteX201" fmla="*/ 1998656 w 2991137"/>
              <a:gd name="connsiteY201" fmla="*/ 732885 h 814992"/>
              <a:gd name="connsiteX202" fmla="*/ 2004222 w 2991137"/>
              <a:gd name="connsiteY202" fmla="*/ 748694 h 814992"/>
              <a:gd name="connsiteX203" fmla="*/ 2018692 w 2991137"/>
              <a:gd name="connsiteY203" fmla="*/ 754589 h 814992"/>
              <a:gd name="connsiteX204" fmla="*/ 2028571 w 2991137"/>
              <a:gd name="connsiteY204" fmla="*/ 752177 h 814992"/>
              <a:gd name="connsiteX205" fmla="*/ 2037476 w 2991137"/>
              <a:gd name="connsiteY205" fmla="*/ 744866 h 814992"/>
              <a:gd name="connsiteX206" fmla="*/ 2039424 w 2991137"/>
              <a:gd name="connsiteY206" fmla="*/ 752905 h 814992"/>
              <a:gd name="connsiteX207" fmla="*/ 2055286 w 2991137"/>
              <a:gd name="connsiteY207" fmla="*/ 752905 h 814992"/>
              <a:gd name="connsiteX208" fmla="*/ 2052503 w 2991137"/>
              <a:gd name="connsiteY208" fmla="*/ 743029 h 814992"/>
              <a:gd name="connsiteX209" fmla="*/ 2051668 w 2991137"/>
              <a:gd name="connsiteY209" fmla="*/ 728751 h 814992"/>
              <a:gd name="connsiteX210" fmla="*/ 2051807 w 2991137"/>
              <a:gd name="connsiteY210" fmla="*/ 705937 h 814992"/>
              <a:gd name="connsiteX211" fmla="*/ 2049581 w 2991137"/>
              <a:gd name="connsiteY211" fmla="*/ 688214 h 814992"/>
              <a:gd name="connsiteX212" fmla="*/ 2041929 w 2991137"/>
              <a:gd name="connsiteY212" fmla="*/ 680444 h 814992"/>
              <a:gd name="connsiteX213" fmla="*/ 2026345 w 2991137"/>
              <a:gd name="connsiteY213" fmla="*/ 677611 h 814992"/>
              <a:gd name="connsiteX214" fmla="*/ 1801357 w 2991137"/>
              <a:gd name="connsiteY214" fmla="*/ 677611 h 814992"/>
              <a:gd name="connsiteX215" fmla="*/ 1785773 w 2991137"/>
              <a:gd name="connsiteY215" fmla="*/ 682052 h 814992"/>
              <a:gd name="connsiteX216" fmla="*/ 1774642 w 2991137"/>
              <a:gd name="connsiteY216" fmla="*/ 695334 h 814992"/>
              <a:gd name="connsiteX217" fmla="*/ 1770329 w 2991137"/>
              <a:gd name="connsiteY217" fmla="*/ 715086 h 814992"/>
              <a:gd name="connsiteX218" fmla="*/ 1779094 w 2991137"/>
              <a:gd name="connsiteY218" fmla="*/ 744330 h 814992"/>
              <a:gd name="connsiteX219" fmla="*/ 1801496 w 2991137"/>
              <a:gd name="connsiteY219" fmla="*/ 754589 h 814992"/>
              <a:gd name="connsiteX220" fmla="*/ 1816940 w 2991137"/>
              <a:gd name="connsiteY220" fmla="*/ 749996 h 814992"/>
              <a:gd name="connsiteX221" fmla="*/ 1828210 w 2991137"/>
              <a:gd name="connsiteY221" fmla="*/ 736215 h 814992"/>
              <a:gd name="connsiteX222" fmla="*/ 1832663 w 2991137"/>
              <a:gd name="connsiteY222" fmla="*/ 715737 h 814992"/>
              <a:gd name="connsiteX223" fmla="*/ 1824315 w 2991137"/>
              <a:gd name="connsiteY223" fmla="*/ 689057 h 814992"/>
              <a:gd name="connsiteX224" fmla="*/ 1801357 w 2991137"/>
              <a:gd name="connsiteY224" fmla="*/ 677611 h 814992"/>
              <a:gd name="connsiteX225" fmla="*/ 1735265 w 2991137"/>
              <a:gd name="connsiteY225" fmla="*/ 677611 h 814992"/>
              <a:gd name="connsiteX226" fmla="*/ 1724552 w 2991137"/>
              <a:gd name="connsiteY226" fmla="*/ 680941 h 814992"/>
              <a:gd name="connsiteX227" fmla="*/ 1716482 w 2991137"/>
              <a:gd name="connsiteY227" fmla="*/ 690090 h 814992"/>
              <a:gd name="connsiteX228" fmla="*/ 1716482 w 2991137"/>
              <a:gd name="connsiteY228" fmla="*/ 679296 h 814992"/>
              <a:gd name="connsiteX229" fmla="*/ 1701594 w 2991137"/>
              <a:gd name="connsiteY229" fmla="*/ 679296 h 814992"/>
              <a:gd name="connsiteX230" fmla="*/ 1701594 w 2991137"/>
              <a:gd name="connsiteY230" fmla="*/ 780925 h 814992"/>
              <a:gd name="connsiteX231" fmla="*/ 1717595 w 2991137"/>
              <a:gd name="connsiteY231" fmla="*/ 780925 h 814992"/>
              <a:gd name="connsiteX232" fmla="*/ 1717595 w 2991137"/>
              <a:gd name="connsiteY232" fmla="*/ 743833 h 814992"/>
              <a:gd name="connsiteX233" fmla="*/ 1726360 w 2991137"/>
              <a:gd name="connsiteY233" fmla="*/ 752292 h 814992"/>
              <a:gd name="connsiteX234" fmla="*/ 1735126 w 2991137"/>
              <a:gd name="connsiteY234" fmla="*/ 754589 h 814992"/>
              <a:gd name="connsiteX235" fmla="*/ 1753075 w 2991137"/>
              <a:gd name="connsiteY235" fmla="*/ 744522 h 814992"/>
              <a:gd name="connsiteX236" fmla="*/ 1760450 w 2991137"/>
              <a:gd name="connsiteY236" fmla="*/ 715430 h 814992"/>
              <a:gd name="connsiteX237" fmla="*/ 1753075 w 2991137"/>
              <a:gd name="connsiteY237" fmla="*/ 687449 h 814992"/>
              <a:gd name="connsiteX238" fmla="*/ 1735265 w 2991137"/>
              <a:gd name="connsiteY238" fmla="*/ 677611 h 814992"/>
              <a:gd name="connsiteX239" fmla="*/ 1592787 w 2991137"/>
              <a:gd name="connsiteY239" fmla="*/ 677611 h 814992"/>
              <a:gd name="connsiteX240" fmla="*/ 1568715 w 2991137"/>
              <a:gd name="connsiteY240" fmla="*/ 696865 h 814992"/>
              <a:gd name="connsiteX241" fmla="*/ 1582351 w 2991137"/>
              <a:gd name="connsiteY241" fmla="*/ 700425 h 814992"/>
              <a:gd name="connsiteX242" fmla="*/ 1592647 w 2991137"/>
              <a:gd name="connsiteY242" fmla="*/ 690932 h 814992"/>
              <a:gd name="connsiteX243" fmla="*/ 1598630 w 2991137"/>
              <a:gd name="connsiteY243" fmla="*/ 693612 h 814992"/>
              <a:gd name="connsiteX244" fmla="*/ 1600857 w 2991137"/>
              <a:gd name="connsiteY244" fmla="*/ 700272 h 814992"/>
              <a:gd name="connsiteX245" fmla="*/ 1589586 w 2991137"/>
              <a:gd name="connsiteY245" fmla="*/ 709956 h 814992"/>
              <a:gd name="connsiteX246" fmla="*/ 1589586 w 2991137"/>
              <a:gd name="connsiteY246" fmla="*/ 722665 h 814992"/>
              <a:gd name="connsiteX247" fmla="*/ 1592647 w 2991137"/>
              <a:gd name="connsiteY247" fmla="*/ 722665 h 814992"/>
              <a:gd name="connsiteX248" fmla="*/ 1599883 w 2991137"/>
              <a:gd name="connsiteY248" fmla="*/ 725153 h 814992"/>
              <a:gd name="connsiteX249" fmla="*/ 1602665 w 2991137"/>
              <a:gd name="connsiteY249" fmla="*/ 731852 h 814992"/>
              <a:gd name="connsiteX250" fmla="*/ 1599744 w 2991137"/>
              <a:gd name="connsiteY250" fmla="*/ 738704 h 814992"/>
              <a:gd name="connsiteX251" fmla="*/ 1592647 w 2991137"/>
              <a:gd name="connsiteY251" fmla="*/ 741498 h 814992"/>
              <a:gd name="connsiteX252" fmla="*/ 1580960 w 2991137"/>
              <a:gd name="connsiteY252" fmla="*/ 730742 h 814992"/>
              <a:gd name="connsiteX253" fmla="*/ 1566350 w 2991137"/>
              <a:gd name="connsiteY253" fmla="*/ 733880 h 814992"/>
              <a:gd name="connsiteX254" fmla="*/ 1592787 w 2991137"/>
              <a:gd name="connsiteY254" fmla="*/ 754589 h 814992"/>
              <a:gd name="connsiteX255" fmla="*/ 1611431 w 2991137"/>
              <a:gd name="connsiteY255" fmla="*/ 748618 h 814992"/>
              <a:gd name="connsiteX256" fmla="*/ 1618388 w 2991137"/>
              <a:gd name="connsiteY256" fmla="*/ 733536 h 814992"/>
              <a:gd name="connsiteX257" fmla="*/ 1605031 w 2991137"/>
              <a:gd name="connsiteY257" fmla="*/ 715430 h 814992"/>
              <a:gd name="connsiteX258" fmla="*/ 1615745 w 2991137"/>
              <a:gd name="connsiteY258" fmla="*/ 698894 h 814992"/>
              <a:gd name="connsiteX259" fmla="*/ 1609483 w 2991137"/>
              <a:gd name="connsiteY259" fmla="*/ 683506 h 814992"/>
              <a:gd name="connsiteX260" fmla="*/ 1592787 w 2991137"/>
              <a:gd name="connsiteY260" fmla="*/ 677611 h 814992"/>
              <a:gd name="connsiteX261" fmla="*/ 1531983 w 2991137"/>
              <a:gd name="connsiteY261" fmla="*/ 677611 h 814992"/>
              <a:gd name="connsiteX262" fmla="*/ 1514590 w 2991137"/>
              <a:gd name="connsiteY262" fmla="*/ 682549 h 814992"/>
              <a:gd name="connsiteX263" fmla="*/ 1505964 w 2991137"/>
              <a:gd name="connsiteY263" fmla="*/ 698550 h 814992"/>
              <a:gd name="connsiteX264" fmla="*/ 1520434 w 2991137"/>
              <a:gd name="connsiteY264" fmla="*/ 701727 h 814992"/>
              <a:gd name="connsiteX265" fmla="*/ 1524469 w 2991137"/>
              <a:gd name="connsiteY265" fmla="*/ 694454 h 814992"/>
              <a:gd name="connsiteX266" fmla="*/ 1531148 w 2991137"/>
              <a:gd name="connsiteY266" fmla="*/ 692502 h 814992"/>
              <a:gd name="connsiteX267" fmla="*/ 1537687 w 2991137"/>
              <a:gd name="connsiteY267" fmla="*/ 693765 h 814992"/>
              <a:gd name="connsiteX268" fmla="*/ 1540888 w 2991137"/>
              <a:gd name="connsiteY268" fmla="*/ 696865 h 814992"/>
              <a:gd name="connsiteX269" fmla="*/ 1541862 w 2991137"/>
              <a:gd name="connsiteY269" fmla="*/ 704827 h 814992"/>
              <a:gd name="connsiteX270" fmla="*/ 1526278 w 2991137"/>
              <a:gd name="connsiteY270" fmla="*/ 709612 h 814992"/>
              <a:gd name="connsiteX271" fmla="*/ 1513060 w 2991137"/>
              <a:gd name="connsiteY271" fmla="*/ 714626 h 814992"/>
              <a:gd name="connsiteX272" fmla="*/ 1506520 w 2991137"/>
              <a:gd name="connsiteY272" fmla="*/ 722014 h 814992"/>
              <a:gd name="connsiteX273" fmla="*/ 1504294 w 2991137"/>
              <a:gd name="connsiteY273" fmla="*/ 732885 h 814992"/>
              <a:gd name="connsiteX274" fmla="*/ 1509860 w 2991137"/>
              <a:gd name="connsiteY274" fmla="*/ 748694 h 814992"/>
              <a:gd name="connsiteX275" fmla="*/ 1524330 w 2991137"/>
              <a:gd name="connsiteY275" fmla="*/ 754589 h 814992"/>
              <a:gd name="connsiteX276" fmla="*/ 1534209 w 2991137"/>
              <a:gd name="connsiteY276" fmla="*/ 752177 h 814992"/>
              <a:gd name="connsiteX277" fmla="*/ 1543114 w 2991137"/>
              <a:gd name="connsiteY277" fmla="*/ 744866 h 814992"/>
              <a:gd name="connsiteX278" fmla="*/ 1545062 w 2991137"/>
              <a:gd name="connsiteY278" fmla="*/ 752905 h 814992"/>
              <a:gd name="connsiteX279" fmla="*/ 1560924 w 2991137"/>
              <a:gd name="connsiteY279" fmla="*/ 752905 h 814992"/>
              <a:gd name="connsiteX280" fmla="*/ 1558141 w 2991137"/>
              <a:gd name="connsiteY280" fmla="*/ 743029 h 814992"/>
              <a:gd name="connsiteX281" fmla="*/ 1557306 w 2991137"/>
              <a:gd name="connsiteY281" fmla="*/ 728751 h 814992"/>
              <a:gd name="connsiteX282" fmla="*/ 1557445 w 2991137"/>
              <a:gd name="connsiteY282" fmla="*/ 705937 h 814992"/>
              <a:gd name="connsiteX283" fmla="*/ 1555219 w 2991137"/>
              <a:gd name="connsiteY283" fmla="*/ 688214 h 814992"/>
              <a:gd name="connsiteX284" fmla="*/ 1547566 w 2991137"/>
              <a:gd name="connsiteY284" fmla="*/ 680444 h 814992"/>
              <a:gd name="connsiteX285" fmla="*/ 1531983 w 2991137"/>
              <a:gd name="connsiteY285" fmla="*/ 677611 h 814992"/>
              <a:gd name="connsiteX286" fmla="*/ 1365711 w 2991137"/>
              <a:gd name="connsiteY286" fmla="*/ 677611 h 814992"/>
              <a:gd name="connsiteX287" fmla="*/ 1348458 w 2991137"/>
              <a:gd name="connsiteY287" fmla="*/ 682549 h 814992"/>
              <a:gd name="connsiteX288" fmla="*/ 1339692 w 2991137"/>
              <a:gd name="connsiteY288" fmla="*/ 698550 h 814992"/>
              <a:gd name="connsiteX289" fmla="*/ 1354163 w 2991137"/>
              <a:gd name="connsiteY289" fmla="*/ 701727 h 814992"/>
              <a:gd name="connsiteX290" fmla="*/ 1358198 w 2991137"/>
              <a:gd name="connsiteY290" fmla="*/ 694454 h 814992"/>
              <a:gd name="connsiteX291" fmla="*/ 1364876 w 2991137"/>
              <a:gd name="connsiteY291" fmla="*/ 692502 h 814992"/>
              <a:gd name="connsiteX292" fmla="*/ 1371416 w 2991137"/>
              <a:gd name="connsiteY292" fmla="*/ 693765 h 814992"/>
              <a:gd name="connsiteX293" fmla="*/ 1374616 w 2991137"/>
              <a:gd name="connsiteY293" fmla="*/ 696865 h 814992"/>
              <a:gd name="connsiteX294" fmla="*/ 1375590 w 2991137"/>
              <a:gd name="connsiteY294" fmla="*/ 704827 h 814992"/>
              <a:gd name="connsiteX295" fmla="*/ 1360006 w 2991137"/>
              <a:gd name="connsiteY295" fmla="*/ 709612 h 814992"/>
              <a:gd name="connsiteX296" fmla="*/ 1346788 w 2991137"/>
              <a:gd name="connsiteY296" fmla="*/ 714626 h 814992"/>
              <a:gd name="connsiteX297" fmla="*/ 1340249 w 2991137"/>
              <a:gd name="connsiteY297" fmla="*/ 722014 h 814992"/>
              <a:gd name="connsiteX298" fmla="*/ 1338022 w 2991137"/>
              <a:gd name="connsiteY298" fmla="*/ 732885 h 814992"/>
              <a:gd name="connsiteX299" fmla="*/ 1343588 w 2991137"/>
              <a:gd name="connsiteY299" fmla="*/ 748694 h 814992"/>
              <a:gd name="connsiteX300" fmla="*/ 1358058 w 2991137"/>
              <a:gd name="connsiteY300" fmla="*/ 754589 h 814992"/>
              <a:gd name="connsiteX301" fmla="*/ 1367937 w 2991137"/>
              <a:gd name="connsiteY301" fmla="*/ 752177 h 814992"/>
              <a:gd name="connsiteX302" fmla="*/ 1376842 w 2991137"/>
              <a:gd name="connsiteY302" fmla="*/ 744866 h 814992"/>
              <a:gd name="connsiteX303" fmla="*/ 1378790 w 2991137"/>
              <a:gd name="connsiteY303" fmla="*/ 752905 h 814992"/>
              <a:gd name="connsiteX304" fmla="*/ 1394652 w 2991137"/>
              <a:gd name="connsiteY304" fmla="*/ 752905 h 814992"/>
              <a:gd name="connsiteX305" fmla="*/ 1391869 w 2991137"/>
              <a:gd name="connsiteY305" fmla="*/ 743029 h 814992"/>
              <a:gd name="connsiteX306" fmla="*/ 1391035 w 2991137"/>
              <a:gd name="connsiteY306" fmla="*/ 728751 h 814992"/>
              <a:gd name="connsiteX307" fmla="*/ 1391174 w 2991137"/>
              <a:gd name="connsiteY307" fmla="*/ 705937 h 814992"/>
              <a:gd name="connsiteX308" fmla="*/ 1388947 w 2991137"/>
              <a:gd name="connsiteY308" fmla="*/ 688214 h 814992"/>
              <a:gd name="connsiteX309" fmla="*/ 1381295 w 2991137"/>
              <a:gd name="connsiteY309" fmla="*/ 680444 h 814992"/>
              <a:gd name="connsiteX310" fmla="*/ 1365711 w 2991137"/>
              <a:gd name="connsiteY310" fmla="*/ 677611 h 814992"/>
              <a:gd name="connsiteX311" fmla="*/ 1098981 w 2991137"/>
              <a:gd name="connsiteY311" fmla="*/ 677611 h 814992"/>
              <a:gd name="connsiteX312" fmla="*/ 1088267 w 2991137"/>
              <a:gd name="connsiteY312" fmla="*/ 680941 h 814992"/>
              <a:gd name="connsiteX313" fmla="*/ 1080197 w 2991137"/>
              <a:gd name="connsiteY313" fmla="*/ 690090 h 814992"/>
              <a:gd name="connsiteX314" fmla="*/ 1080197 w 2991137"/>
              <a:gd name="connsiteY314" fmla="*/ 679296 h 814992"/>
              <a:gd name="connsiteX315" fmla="*/ 1065309 w 2991137"/>
              <a:gd name="connsiteY315" fmla="*/ 679296 h 814992"/>
              <a:gd name="connsiteX316" fmla="*/ 1065309 w 2991137"/>
              <a:gd name="connsiteY316" fmla="*/ 780925 h 814992"/>
              <a:gd name="connsiteX317" fmla="*/ 1081310 w 2991137"/>
              <a:gd name="connsiteY317" fmla="*/ 780925 h 814992"/>
              <a:gd name="connsiteX318" fmla="*/ 1081310 w 2991137"/>
              <a:gd name="connsiteY318" fmla="*/ 743833 h 814992"/>
              <a:gd name="connsiteX319" fmla="*/ 1090076 w 2991137"/>
              <a:gd name="connsiteY319" fmla="*/ 752292 h 814992"/>
              <a:gd name="connsiteX320" fmla="*/ 1098981 w 2991137"/>
              <a:gd name="connsiteY320" fmla="*/ 754589 h 814992"/>
              <a:gd name="connsiteX321" fmla="*/ 1116791 w 2991137"/>
              <a:gd name="connsiteY321" fmla="*/ 744522 h 814992"/>
              <a:gd name="connsiteX322" fmla="*/ 1124305 w 2991137"/>
              <a:gd name="connsiteY322" fmla="*/ 715430 h 814992"/>
              <a:gd name="connsiteX323" fmla="*/ 1116791 w 2991137"/>
              <a:gd name="connsiteY323" fmla="*/ 687449 h 814992"/>
              <a:gd name="connsiteX324" fmla="*/ 1098981 w 2991137"/>
              <a:gd name="connsiteY324" fmla="*/ 677611 h 814992"/>
              <a:gd name="connsiteX325" fmla="*/ 1440012 w 2991137"/>
              <a:gd name="connsiteY325" fmla="*/ 651008 h 814992"/>
              <a:gd name="connsiteX326" fmla="*/ 1440012 w 2991137"/>
              <a:gd name="connsiteY326" fmla="*/ 751795 h 814992"/>
              <a:gd name="connsiteX327" fmla="*/ 1456708 w 2991137"/>
              <a:gd name="connsiteY327" fmla="*/ 751795 h 814992"/>
              <a:gd name="connsiteX328" fmla="*/ 1456708 w 2991137"/>
              <a:gd name="connsiteY328" fmla="*/ 668195 h 814992"/>
              <a:gd name="connsiteX329" fmla="*/ 1498589 w 2991137"/>
              <a:gd name="connsiteY329" fmla="*/ 668195 h 814992"/>
              <a:gd name="connsiteX330" fmla="*/ 1498589 w 2991137"/>
              <a:gd name="connsiteY330" fmla="*/ 651008 h 814992"/>
              <a:gd name="connsiteX331" fmla="*/ 996574 w 2991137"/>
              <a:gd name="connsiteY331" fmla="*/ 651008 h 814992"/>
              <a:gd name="connsiteX332" fmla="*/ 996574 w 2991137"/>
              <a:gd name="connsiteY332" fmla="*/ 751795 h 814992"/>
              <a:gd name="connsiteX333" fmla="*/ 1013410 w 2991137"/>
              <a:gd name="connsiteY333" fmla="*/ 751795 h 814992"/>
              <a:gd name="connsiteX334" fmla="*/ 1013410 w 2991137"/>
              <a:gd name="connsiteY334" fmla="*/ 668195 h 814992"/>
              <a:gd name="connsiteX335" fmla="*/ 1055291 w 2991137"/>
              <a:gd name="connsiteY335" fmla="*/ 668195 h 814992"/>
              <a:gd name="connsiteX336" fmla="*/ 1055291 w 2991137"/>
              <a:gd name="connsiteY336" fmla="*/ 651008 h 814992"/>
              <a:gd name="connsiteX337" fmla="*/ 1976116 w 2991137"/>
              <a:gd name="connsiteY337" fmla="*/ 648788 h 814992"/>
              <a:gd name="connsiteX338" fmla="*/ 1971663 w 2991137"/>
              <a:gd name="connsiteY338" fmla="*/ 651505 h 814992"/>
              <a:gd name="connsiteX339" fmla="*/ 1964010 w 2991137"/>
              <a:gd name="connsiteY339" fmla="*/ 651505 h 814992"/>
              <a:gd name="connsiteX340" fmla="*/ 1935626 w 2991137"/>
              <a:gd name="connsiteY340" fmla="*/ 663066 h 814992"/>
              <a:gd name="connsiteX341" fmla="*/ 1927695 w 2991137"/>
              <a:gd name="connsiteY341" fmla="*/ 701229 h 814992"/>
              <a:gd name="connsiteX342" fmla="*/ 1930060 w 2991137"/>
              <a:gd name="connsiteY342" fmla="*/ 730550 h 814992"/>
              <a:gd name="connsiteX343" fmla="*/ 1940079 w 2991137"/>
              <a:gd name="connsiteY343" fmla="*/ 747661 h 814992"/>
              <a:gd name="connsiteX344" fmla="*/ 1958027 w 2991137"/>
              <a:gd name="connsiteY344" fmla="*/ 754321 h 814992"/>
              <a:gd name="connsiteX345" fmla="*/ 1980568 w 2991137"/>
              <a:gd name="connsiteY345" fmla="*/ 743565 h 814992"/>
              <a:gd name="connsiteX346" fmla="*/ 1989473 w 2991137"/>
              <a:gd name="connsiteY346" fmla="*/ 716847 h 814992"/>
              <a:gd name="connsiteX347" fmla="*/ 1980985 w 2991137"/>
              <a:gd name="connsiteY347" fmla="*/ 690435 h 814992"/>
              <a:gd name="connsiteX348" fmla="*/ 1960949 w 2991137"/>
              <a:gd name="connsiteY348" fmla="*/ 679296 h 814992"/>
              <a:gd name="connsiteX349" fmla="*/ 1938548 w 2991137"/>
              <a:gd name="connsiteY349" fmla="*/ 695564 h 814992"/>
              <a:gd name="connsiteX350" fmla="*/ 1940357 w 2991137"/>
              <a:gd name="connsiteY350" fmla="*/ 680444 h 814992"/>
              <a:gd name="connsiteX351" fmla="*/ 1945227 w 2991137"/>
              <a:gd name="connsiteY351" fmla="*/ 671870 h 814992"/>
              <a:gd name="connsiteX352" fmla="*/ 1951349 w 2991137"/>
              <a:gd name="connsiteY352" fmla="*/ 667774 h 814992"/>
              <a:gd name="connsiteX353" fmla="*/ 1964428 w 2991137"/>
              <a:gd name="connsiteY353" fmla="*/ 666549 h 814992"/>
              <a:gd name="connsiteX354" fmla="*/ 1977785 w 2991137"/>
              <a:gd name="connsiteY354" fmla="*/ 665554 h 814992"/>
              <a:gd name="connsiteX355" fmla="*/ 1983907 w 2991137"/>
              <a:gd name="connsiteY355" fmla="*/ 660845 h 814992"/>
              <a:gd name="connsiteX356" fmla="*/ 1987108 w 2991137"/>
              <a:gd name="connsiteY356" fmla="*/ 648788 h 814992"/>
              <a:gd name="connsiteX357" fmla="*/ 901960 w 2991137"/>
              <a:gd name="connsiteY357" fmla="*/ 610969 h 814992"/>
              <a:gd name="connsiteX358" fmla="*/ 2349426 w 2991137"/>
              <a:gd name="connsiteY358" fmla="*/ 610969 h 814992"/>
              <a:gd name="connsiteX359" fmla="*/ 2349426 w 2991137"/>
              <a:gd name="connsiteY359" fmla="*/ 814992 h 814992"/>
              <a:gd name="connsiteX360" fmla="*/ 901960 w 2991137"/>
              <a:gd name="connsiteY360" fmla="*/ 814992 h 814992"/>
              <a:gd name="connsiteX361" fmla="*/ 2114420 w 2991137"/>
              <a:gd name="connsiteY361" fmla="*/ 484956 h 814992"/>
              <a:gd name="connsiteX362" fmla="*/ 2124021 w 2991137"/>
              <a:gd name="connsiteY362" fmla="*/ 484956 h 814992"/>
              <a:gd name="connsiteX363" fmla="*/ 2137239 w 2991137"/>
              <a:gd name="connsiteY363" fmla="*/ 487368 h 814992"/>
              <a:gd name="connsiteX364" fmla="*/ 2140300 w 2991137"/>
              <a:gd name="connsiteY364" fmla="*/ 494526 h 814992"/>
              <a:gd name="connsiteX365" fmla="*/ 2128334 w 2991137"/>
              <a:gd name="connsiteY365" fmla="*/ 503866 h 814992"/>
              <a:gd name="connsiteX366" fmla="*/ 2114420 w 2991137"/>
              <a:gd name="connsiteY366" fmla="*/ 503866 h 814992"/>
              <a:gd name="connsiteX367" fmla="*/ 2878573 w 2991137"/>
              <a:gd name="connsiteY367" fmla="*/ 480401 h 814992"/>
              <a:gd name="connsiteX368" fmla="*/ 2878573 w 2991137"/>
              <a:gd name="connsiteY368" fmla="*/ 484267 h 814992"/>
              <a:gd name="connsiteX369" fmla="*/ 2877182 w 2991137"/>
              <a:gd name="connsiteY369" fmla="*/ 495827 h 814992"/>
              <a:gd name="connsiteX370" fmla="*/ 2872590 w 2991137"/>
              <a:gd name="connsiteY370" fmla="*/ 501301 h 814992"/>
              <a:gd name="connsiteX371" fmla="*/ 2865912 w 2991137"/>
              <a:gd name="connsiteY371" fmla="*/ 503675 h 814992"/>
              <a:gd name="connsiteX372" fmla="*/ 2859650 w 2991137"/>
              <a:gd name="connsiteY372" fmla="*/ 500765 h 814992"/>
              <a:gd name="connsiteX373" fmla="*/ 2857007 w 2991137"/>
              <a:gd name="connsiteY373" fmla="*/ 493684 h 814992"/>
              <a:gd name="connsiteX374" fmla="*/ 2859372 w 2991137"/>
              <a:gd name="connsiteY374" fmla="*/ 487598 h 814992"/>
              <a:gd name="connsiteX375" fmla="*/ 2868973 w 2991137"/>
              <a:gd name="connsiteY375" fmla="*/ 483310 h 814992"/>
              <a:gd name="connsiteX376" fmla="*/ 2878573 w 2991137"/>
              <a:gd name="connsiteY376" fmla="*/ 480401 h 814992"/>
              <a:gd name="connsiteX377" fmla="*/ 2683500 w 2991137"/>
              <a:gd name="connsiteY377" fmla="*/ 480401 h 814992"/>
              <a:gd name="connsiteX378" fmla="*/ 2683500 w 2991137"/>
              <a:gd name="connsiteY378" fmla="*/ 484267 h 814992"/>
              <a:gd name="connsiteX379" fmla="*/ 2682109 w 2991137"/>
              <a:gd name="connsiteY379" fmla="*/ 495827 h 814992"/>
              <a:gd name="connsiteX380" fmla="*/ 2677517 w 2991137"/>
              <a:gd name="connsiteY380" fmla="*/ 501301 h 814992"/>
              <a:gd name="connsiteX381" fmla="*/ 2670838 w 2991137"/>
              <a:gd name="connsiteY381" fmla="*/ 503675 h 814992"/>
              <a:gd name="connsiteX382" fmla="*/ 2664438 w 2991137"/>
              <a:gd name="connsiteY382" fmla="*/ 500765 h 814992"/>
              <a:gd name="connsiteX383" fmla="*/ 2661933 w 2991137"/>
              <a:gd name="connsiteY383" fmla="*/ 493684 h 814992"/>
              <a:gd name="connsiteX384" fmla="*/ 2664160 w 2991137"/>
              <a:gd name="connsiteY384" fmla="*/ 487598 h 814992"/>
              <a:gd name="connsiteX385" fmla="*/ 2673899 w 2991137"/>
              <a:gd name="connsiteY385" fmla="*/ 483310 h 814992"/>
              <a:gd name="connsiteX386" fmla="*/ 2683500 w 2991137"/>
              <a:gd name="connsiteY386" fmla="*/ 480401 h 814992"/>
              <a:gd name="connsiteX387" fmla="*/ 2204582 w 2991137"/>
              <a:gd name="connsiteY387" fmla="*/ 480401 h 814992"/>
              <a:gd name="connsiteX388" fmla="*/ 2204582 w 2991137"/>
              <a:gd name="connsiteY388" fmla="*/ 484267 h 814992"/>
              <a:gd name="connsiteX389" fmla="*/ 2203330 w 2991137"/>
              <a:gd name="connsiteY389" fmla="*/ 495827 h 814992"/>
              <a:gd name="connsiteX390" fmla="*/ 2198739 w 2991137"/>
              <a:gd name="connsiteY390" fmla="*/ 501301 h 814992"/>
              <a:gd name="connsiteX391" fmla="*/ 2191921 w 2991137"/>
              <a:gd name="connsiteY391" fmla="*/ 503675 h 814992"/>
              <a:gd name="connsiteX392" fmla="*/ 2185659 w 2991137"/>
              <a:gd name="connsiteY392" fmla="*/ 500765 h 814992"/>
              <a:gd name="connsiteX393" fmla="*/ 2183155 w 2991137"/>
              <a:gd name="connsiteY393" fmla="*/ 493684 h 814992"/>
              <a:gd name="connsiteX394" fmla="*/ 2185381 w 2991137"/>
              <a:gd name="connsiteY394" fmla="*/ 487598 h 814992"/>
              <a:gd name="connsiteX395" fmla="*/ 2195121 w 2991137"/>
              <a:gd name="connsiteY395" fmla="*/ 483310 h 814992"/>
              <a:gd name="connsiteX396" fmla="*/ 2204582 w 2991137"/>
              <a:gd name="connsiteY396" fmla="*/ 480401 h 814992"/>
              <a:gd name="connsiteX397" fmla="*/ 1648164 w 2991137"/>
              <a:gd name="connsiteY397" fmla="*/ 480401 h 814992"/>
              <a:gd name="connsiteX398" fmla="*/ 1648164 w 2991137"/>
              <a:gd name="connsiteY398" fmla="*/ 484267 h 814992"/>
              <a:gd name="connsiteX399" fmla="*/ 1646912 w 2991137"/>
              <a:gd name="connsiteY399" fmla="*/ 495827 h 814992"/>
              <a:gd name="connsiteX400" fmla="*/ 1642320 w 2991137"/>
              <a:gd name="connsiteY400" fmla="*/ 501301 h 814992"/>
              <a:gd name="connsiteX401" fmla="*/ 1635502 w 2991137"/>
              <a:gd name="connsiteY401" fmla="*/ 503675 h 814992"/>
              <a:gd name="connsiteX402" fmla="*/ 1629241 w 2991137"/>
              <a:gd name="connsiteY402" fmla="*/ 500765 h 814992"/>
              <a:gd name="connsiteX403" fmla="*/ 1626737 w 2991137"/>
              <a:gd name="connsiteY403" fmla="*/ 493684 h 814992"/>
              <a:gd name="connsiteX404" fmla="*/ 1628963 w 2991137"/>
              <a:gd name="connsiteY404" fmla="*/ 487598 h 814992"/>
              <a:gd name="connsiteX405" fmla="*/ 1638703 w 2991137"/>
              <a:gd name="connsiteY405" fmla="*/ 483310 h 814992"/>
              <a:gd name="connsiteX406" fmla="*/ 1648164 w 2991137"/>
              <a:gd name="connsiteY406" fmla="*/ 480401 h 814992"/>
              <a:gd name="connsiteX407" fmla="*/ 150924 w 2991137"/>
              <a:gd name="connsiteY407" fmla="*/ 465356 h 814992"/>
              <a:gd name="connsiteX408" fmla="*/ 172928 w 2991137"/>
              <a:gd name="connsiteY408" fmla="*/ 476357 h 814992"/>
              <a:gd name="connsiteX409" fmla="*/ 165088 w 2991137"/>
              <a:gd name="connsiteY409" fmla="*/ 490521 h 814992"/>
              <a:gd name="connsiteX410" fmla="*/ 151312 w 2991137"/>
              <a:gd name="connsiteY410" fmla="*/ 471647 h 814992"/>
              <a:gd name="connsiteX411" fmla="*/ 2735677 w 2991137"/>
              <a:gd name="connsiteY411" fmla="*/ 458851 h 814992"/>
              <a:gd name="connsiteX412" fmla="*/ 2755018 w 2991137"/>
              <a:gd name="connsiteY412" fmla="*/ 458851 h 814992"/>
              <a:gd name="connsiteX413" fmla="*/ 2755018 w 2991137"/>
              <a:gd name="connsiteY413" fmla="*/ 500076 h 814992"/>
              <a:gd name="connsiteX414" fmla="*/ 2727746 w 2991137"/>
              <a:gd name="connsiteY414" fmla="*/ 500076 h 814992"/>
              <a:gd name="connsiteX415" fmla="*/ 2735677 w 2991137"/>
              <a:gd name="connsiteY415" fmla="*/ 458851 h 814992"/>
              <a:gd name="connsiteX416" fmla="*/ 2506236 w 2991137"/>
              <a:gd name="connsiteY416" fmla="*/ 456286 h 814992"/>
              <a:gd name="connsiteX417" fmla="*/ 2516811 w 2991137"/>
              <a:gd name="connsiteY417" fmla="*/ 462028 h 814992"/>
              <a:gd name="connsiteX418" fmla="*/ 2521124 w 2991137"/>
              <a:gd name="connsiteY418" fmla="*/ 478794 h 814992"/>
              <a:gd name="connsiteX419" fmla="*/ 2516811 w 2991137"/>
              <a:gd name="connsiteY419" fmla="*/ 495751 h 814992"/>
              <a:gd name="connsiteX420" fmla="*/ 2506515 w 2991137"/>
              <a:gd name="connsiteY420" fmla="*/ 501531 h 814992"/>
              <a:gd name="connsiteX421" fmla="*/ 2495940 w 2991137"/>
              <a:gd name="connsiteY421" fmla="*/ 495751 h 814992"/>
              <a:gd name="connsiteX422" fmla="*/ 2491627 w 2991137"/>
              <a:gd name="connsiteY422" fmla="*/ 478947 h 814992"/>
              <a:gd name="connsiteX423" fmla="*/ 2495940 w 2991137"/>
              <a:gd name="connsiteY423" fmla="*/ 462028 h 814992"/>
              <a:gd name="connsiteX424" fmla="*/ 2506236 w 2991137"/>
              <a:gd name="connsiteY424" fmla="*/ 456286 h 814992"/>
              <a:gd name="connsiteX425" fmla="*/ 2056260 w 2991137"/>
              <a:gd name="connsiteY425" fmla="*/ 456286 h 814992"/>
              <a:gd name="connsiteX426" fmla="*/ 2066695 w 2991137"/>
              <a:gd name="connsiteY426" fmla="*/ 462028 h 814992"/>
              <a:gd name="connsiteX427" fmla="*/ 2071148 w 2991137"/>
              <a:gd name="connsiteY427" fmla="*/ 478794 h 814992"/>
              <a:gd name="connsiteX428" fmla="*/ 2066834 w 2991137"/>
              <a:gd name="connsiteY428" fmla="*/ 495751 h 814992"/>
              <a:gd name="connsiteX429" fmla="*/ 2056399 w 2991137"/>
              <a:gd name="connsiteY429" fmla="*/ 501531 h 814992"/>
              <a:gd name="connsiteX430" fmla="*/ 2045964 w 2991137"/>
              <a:gd name="connsiteY430" fmla="*/ 495751 h 814992"/>
              <a:gd name="connsiteX431" fmla="*/ 2041511 w 2991137"/>
              <a:gd name="connsiteY431" fmla="*/ 478947 h 814992"/>
              <a:gd name="connsiteX432" fmla="*/ 2045964 w 2991137"/>
              <a:gd name="connsiteY432" fmla="*/ 462028 h 814992"/>
              <a:gd name="connsiteX433" fmla="*/ 2056260 w 2991137"/>
              <a:gd name="connsiteY433" fmla="*/ 456286 h 814992"/>
              <a:gd name="connsiteX434" fmla="*/ 1863413 w 2991137"/>
              <a:gd name="connsiteY434" fmla="*/ 456286 h 814992"/>
              <a:gd name="connsiteX435" fmla="*/ 1873987 w 2991137"/>
              <a:gd name="connsiteY435" fmla="*/ 462028 h 814992"/>
              <a:gd name="connsiteX436" fmla="*/ 1878301 w 2991137"/>
              <a:gd name="connsiteY436" fmla="*/ 478794 h 814992"/>
              <a:gd name="connsiteX437" fmla="*/ 1873987 w 2991137"/>
              <a:gd name="connsiteY437" fmla="*/ 495751 h 814992"/>
              <a:gd name="connsiteX438" fmla="*/ 1863552 w 2991137"/>
              <a:gd name="connsiteY438" fmla="*/ 501531 h 814992"/>
              <a:gd name="connsiteX439" fmla="*/ 1853116 w 2991137"/>
              <a:gd name="connsiteY439" fmla="*/ 495751 h 814992"/>
              <a:gd name="connsiteX440" fmla="*/ 1848664 w 2991137"/>
              <a:gd name="connsiteY440" fmla="*/ 478947 h 814992"/>
              <a:gd name="connsiteX441" fmla="*/ 1853116 w 2991137"/>
              <a:gd name="connsiteY441" fmla="*/ 462028 h 814992"/>
              <a:gd name="connsiteX442" fmla="*/ 1863413 w 2991137"/>
              <a:gd name="connsiteY442" fmla="*/ 456286 h 814992"/>
              <a:gd name="connsiteX443" fmla="*/ 1431107 w 2991137"/>
              <a:gd name="connsiteY443" fmla="*/ 456286 h 814992"/>
              <a:gd name="connsiteX444" fmla="*/ 1441681 w 2991137"/>
              <a:gd name="connsiteY444" fmla="*/ 462028 h 814992"/>
              <a:gd name="connsiteX445" fmla="*/ 1445995 w 2991137"/>
              <a:gd name="connsiteY445" fmla="*/ 478794 h 814992"/>
              <a:gd name="connsiteX446" fmla="*/ 1441681 w 2991137"/>
              <a:gd name="connsiteY446" fmla="*/ 495751 h 814992"/>
              <a:gd name="connsiteX447" fmla="*/ 1431246 w 2991137"/>
              <a:gd name="connsiteY447" fmla="*/ 501531 h 814992"/>
              <a:gd name="connsiteX448" fmla="*/ 1420810 w 2991137"/>
              <a:gd name="connsiteY448" fmla="*/ 495751 h 814992"/>
              <a:gd name="connsiteX449" fmla="*/ 1416358 w 2991137"/>
              <a:gd name="connsiteY449" fmla="*/ 478947 h 814992"/>
              <a:gd name="connsiteX450" fmla="*/ 1420810 w 2991137"/>
              <a:gd name="connsiteY450" fmla="*/ 462028 h 814992"/>
              <a:gd name="connsiteX451" fmla="*/ 1431107 w 2991137"/>
              <a:gd name="connsiteY451" fmla="*/ 456286 h 814992"/>
              <a:gd name="connsiteX452" fmla="*/ 1937157 w 2991137"/>
              <a:gd name="connsiteY452" fmla="*/ 455788 h 814992"/>
              <a:gd name="connsiteX453" fmla="*/ 1946479 w 2991137"/>
              <a:gd name="connsiteY453" fmla="*/ 461415 h 814992"/>
              <a:gd name="connsiteX454" fmla="*/ 1950375 w 2991137"/>
              <a:gd name="connsiteY454" fmla="*/ 478717 h 814992"/>
              <a:gd name="connsiteX455" fmla="*/ 1946618 w 2991137"/>
              <a:gd name="connsiteY455" fmla="*/ 496478 h 814992"/>
              <a:gd name="connsiteX456" fmla="*/ 1937435 w 2991137"/>
              <a:gd name="connsiteY456" fmla="*/ 501914 h 814992"/>
              <a:gd name="connsiteX457" fmla="*/ 1927556 w 2991137"/>
              <a:gd name="connsiteY457" fmla="*/ 496057 h 814992"/>
              <a:gd name="connsiteX458" fmla="*/ 1923521 w 2991137"/>
              <a:gd name="connsiteY458" fmla="*/ 477684 h 814992"/>
              <a:gd name="connsiteX459" fmla="*/ 1927417 w 2991137"/>
              <a:gd name="connsiteY459" fmla="*/ 461262 h 814992"/>
              <a:gd name="connsiteX460" fmla="*/ 1937157 w 2991137"/>
              <a:gd name="connsiteY460" fmla="*/ 455788 h 814992"/>
              <a:gd name="connsiteX461" fmla="*/ 1360702 w 2991137"/>
              <a:gd name="connsiteY461" fmla="*/ 455788 h 814992"/>
              <a:gd name="connsiteX462" fmla="*/ 1370164 w 2991137"/>
              <a:gd name="connsiteY462" fmla="*/ 461415 h 814992"/>
              <a:gd name="connsiteX463" fmla="*/ 1374060 w 2991137"/>
              <a:gd name="connsiteY463" fmla="*/ 478717 h 814992"/>
              <a:gd name="connsiteX464" fmla="*/ 1370164 w 2991137"/>
              <a:gd name="connsiteY464" fmla="*/ 496478 h 814992"/>
              <a:gd name="connsiteX465" fmla="*/ 1360980 w 2991137"/>
              <a:gd name="connsiteY465" fmla="*/ 501914 h 814992"/>
              <a:gd name="connsiteX466" fmla="*/ 1351241 w 2991137"/>
              <a:gd name="connsiteY466" fmla="*/ 496057 h 814992"/>
              <a:gd name="connsiteX467" fmla="*/ 1347206 w 2991137"/>
              <a:gd name="connsiteY467" fmla="*/ 477684 h 814992"/>
              <a:gd name="connsiteX468" fmla="*/ 1350962 w 2991137"/>
              <a:gd name="connsiteY468" fmla="*/ 461262 h 814992"/>
              <a:gd name="connsiteX469" fmla="*/ 1360702 w 2991137"/>
              <a:gd name="connsiteY469" fmla="*/ 455788 h 814992"/>
              <a:gd name="connsiteX470" fmla="*/ 1175925 w 2991137"/>
              <a:gd name="connsiteY470" fmla="*/ 455329 h 814992"/>
              <a:gd name="connsiteX471" fmla="*/ 1184273 w 2991137"/>
              <a:gd name="connsiteY471" fmla="*/ 459693 h 814992"/>
              <a:gd name="connsiteX472" fmla="*/ 1187891 w 2991137"/>
              <a:gd name="connsiteY472" fmla="*/ 472554 h 814992"/>
              <a:gd name="connsiteX473" fmla="*/ 1163959 w 2991137"/>
              <a:gd name="connsiteY473" fmla="*/ 472554 h 814992"/>
              <a:gd name="connsiteX474" fmla="*/ 1167438 w 2991137"/>
              <a:gd name="connsiteY474" fmla="*/ 459808 h 814992"/>
              <a:gd name="connsiteX475" fmla="*/ 1175925 w 2991137"/>
              <a:gd name="connsiteY475" fmla="*/ 455329 h 814992"/>
              <a:gd name="connsiteX476" fmla="*/ 2258568 w 2991137"/>
              <a:gd name="connsiteY476" fmla="*/ 454946 h 814992"/>
              <a:gd name="connsiteX477" fmla="*/ 2271369 w 2991137"/>
              <a:gd name="connsiteY477" fmla="*/ 454946 h 814992"/>
              <a:gd name="connsiteX478" fmla="*/ 2271369 w 2991137"/>
              <a:gd name="connsiteY478" fmla="*/ 474009 h 814992"/>
              <a:gd name="connsiteX479" fmla="*/ 2259682 w 2991137"/>
              <a:gd name="connsiteY479" fmla="*/ 474009 h 814992"/>
              <a:gd name="connsiteX480" fmla="*/ 2248690 w 2991137"/>
              <a:gd name="connsiteY480" fmla="*/ 464516 h 814992"/>
              <a:gd name="connsiteX481" fmla="*/ 2258568 w 2991137"/>
              <a:gd name="connsiteY481" fmla="*/ 454946 h 814992"/>
              <a:gd name="connsiteX482" fmla="*/ 2114420 w 2991137"/>
              <a:gd name="connsiteY482" fmla="*/ 454946 h 814992"/>
              <a:gd name="connsiteX483" fmla="*/ 2126108 w 2991137"/>
              <a:gd name="connsiteY483" fmla="*/ 454946 h 814992"/>
              <a:gd name="connsiteX484" fmla="*/ 2139048 w 2991137"/>
              <a:gd name="connsiteY484" fmla="*/ 463635 h 814992"/>
              <a:gd name="connsiteX485" fmla="*/ 2126108 w 2991137"/>
              <a:gd name="connsiteY485" fmla="*/ 472975 h 814992"/>
              <a:gd name="connsiteX486" fmla="*/ 2114420 w 2991137"/>
              <a:gd name="connsiteY486" fmla="*/ 472975 h 814992"/>
              <a:gd name="connsiteX487" fmla="*/ 2114420 w 2991137"/>
              <a:gd name="connsiteY487" fmla="*/ 454946 h 814992"/>
              <a:gd name="connsiteX488" fmla="*/ 1702150 w 2991137"/>
              <a:gd name="connsiteY488" fmla="*/ 454946 h 814992"/>
              <a:gd name="connsiteX489" fmla="*/ 1714951 w 2991137"/>
              <a:gd name="connsiteY489" fmla="*/ 454946 h 814992"/>
              <a:gd name="connsiteX490" fmla="*/ 1714951 w 2991137"/>
              <a:gd name="connsiteY490" fmla="*/ 474009 h 814992"/>
              <a:gd name="connsiteX491" fmla="*/ 1703263 w 2991137"/>
              <a:gd name="connsiteY491" fmla="*/ 474009 h 814992"/>
              <a:gd name="connsiteX492" fmla="*/ 1692271 w 2991137"/>
              <a:gd name="connsiteY492" fmla="*/ 464516 h 814992"/>
              <a:gd name="connsiteX493" fmla="*/ 1702150 w 2991137"/>
              <a:gd name="connsiteY493" fmla="*/ 454946 h 814992"/>
              <a:gd name="connsiteX494" fmla="*/ 2829596 w 2991137"/>
              <a:gd name="connsiteY494" fmla="*/ 442621 h 814992"/>
              <a:gd name="connsiteX495" fmla="*/ 2818743 w 2991137"/>
              <a:gd name="connsiteY495" fmla="*/ 447061 h 814992"/>
              <a:gd name="connsiteX496" fmla="*/ 2813039 w 2991137"/>
              <a:gd name="connsiteY496" fmla="*/ 460382 h 814992"/>
              <a:gd name="connsiteX497" fmla="*/ 2808865 w 2991137"/>
              <a:gd name="connsiteY497" fmla="*/ 470985 h 814992"/>
              <a:gd name="connsiteX498" fmla="*/ 2803856 w 2991137"/>
              <a:gd name="connsiteY498" fmla="*/ 473128 h 814992"/>
              <a:gd name="connsiteX499" fmla="*/ 2803856 w 2991137"/>
              <a:gd name="connsiteY499" fmla="*/ 443195 h 814992"/>
              <a:gd name="connsiteX500" fmla="*/ 2787855 w 2991137"/>
              <a:gd name="connsiteY500" fmla="*/ 443195 h 814992"/>
              <a:gd name="connsiteX501" fmla="*/ 2787855 w 2991137"/>
              <a:gd name="connsiteY501" fmla="*/ 516766 h 814992"/>
              <a:gd name="connsiteX502" fmla="*/ 2803856 w 2991137"/>
              <a:gd name="connsiteY502" fmla="*/ 516766 h 814992"/>
              <a:gd name="connsiteX503" fmla="*/ 2803856 w 2991137"/>
              <a:gd name="connsiteY503" fmla="*/ 485378 h 814992"/>
              <a:gd name="connsiteX504" fmla="*/ 2809004 w 2991137"/>
              <a:gd name="connsiteY504" fmla="*/ 487177 h 814992"/>
              <a:gd name="connsiteX505" fmla="*/ 2813178 w 2991137"/>
              <a:gd name="connsiteY505" fmla="*/ 495483 h 814992"/>
              <a:gd name="connsiteX506" fmla="*/ 2821248 w 2991137"/>
              <a:gd name="connsiteY506" fmla="*/ 516766 h 814992"/>
              <a:gd name="connsiteX507" fmla="*/ 2838362 w 2991137"/>
              <a:gd name="connsiteY507" fmla="*/ 516766 h 814992"/>
              <a:gd name="connsiteX508" fmla="*/ 2829457 w 2991137"/>
              <a:gd name="connsiteY508" fmla="*/ 496478 h 814992"/>
              <a:gd name="connsiteX509" fmla="*/ 2822222 w 2991137"/>
              <a:gd name="connsiteY509" fmla="*/ 483310 h 814992"/>
              <a:gd name="connsiteX510" fmla="*/ 2815961 w 2991137"/>
              <a:gd name="connsiteY510" fmla="*/ 478947 h 814992"/>
              <a:gd name="connsiteX511" fmla="*/ 2821248 w 2991137"/>
              <a:gd name="connsiteY511" fmla="*/ 473741 h 814992"/>
              <a:gd name="connsiteX512" fmla="*/ 2824587 w 2991137"/>
              <a:gd name="connsiteY512" fmla="*/ 464248 h 814992"/>
              <a:gd name="connsiteX513" fmla="*/ 2828344 w 2991137"/>
              <a:gd name="connsiteY513" fmla="*/ 456898 h 814992"/>
              <a:gd name="connsiteX514" fmla="*/ 2834188 w 2991137"/>
              <a:gd name="connsiteY514" fmla="*/ 455788 h 814992"/>
              <a:gd name="connsiteX515" fmla="*/ 2835858 w 2991137"/>
              <a:gd name="connsiteY515" fmla="*/ 455788 h 814992"/>
              <a:gd name="connsiteX516" fmla="*/ 2835858 w 2991137"/>
              <a:gd name="connsiteY516" fmla="*/ 443195 h 814992"/>
              <a:gd name="connsiteX517" fmla="*/ 2829596 w 2991137"/>
              <a:gd name="connsiteY517" fmla="*/ 442621 h 814992"/>
              <a:gd name="connsiteX518" fmla="*/ 2722042 w 2991137"/>
              <a:gd name="connsiteY518" fmla="*/ 442621 h 814992"/>
              <a:gd name="connsiteX519" fmla="*/ 2712163 w 2991137"/>
              <a:gd name="connsiteY519" fmla="*/ 500076 h 814992"/>
              <a:gd name="connsiteX520" fmla="*/ 2705762 w 2991137"/>
              <a:gd name="connsiteY520" fmla="*/ 500076 h 814992"/>
              <a:gd name="connsiteX521" fmla="*/ 2705762 w 2991137"/>
              <a:gd name="connsiteY521" fmla="*/ 535675 h 814992"/>
              <a:gd name="connsiteX522" fmla="*/ 2718702 w 2991137"/>
              <a:gd name="connsiteY522" fmla="*/ 535675 h 814992"/>
              <a:gd name="connsiteX523" fmla="*/ 2718702 w 2991137"/>
              <a:gd name="connsiteY523" fmla="*/ 516192 h 814992"/>
              <a:gd name="connsiteX524" fmla="*/ 2764479 w 2991137"/>
              <a:gd name="connsiteY524" fmla="*/ 516192 h 814992"/>
              <a:gd name="connsiteX525" fmla="*/ 2764479 w 2991137"/>
              <a:gd name="connsiteY525" fmla="*/ 535675 h 814992"/>
              <a:gd name="connsiteX526" fmla="*/ 2777419 w 2991137"/>
              <a:gd name="connsiteY526" fmla="*/ 535675 h 814992"/>
              <a:gd name="connsiteX527" fmla="*/ 2777419 w 2991137"/>
              <a:gd name="connsiteY527" fmla="*/ 500076 h 814992"/>
              <a:gd name="connsiteX528" fmla="*/ 2771019 w 2991137"/>
              <a:gd name="connsiteY528" fmla="*/ 500076 h 814992"/>
              <a:gd name="connsiteX529" fmla="*/ 2771019 w 2991137"/>
              <a:gd name="connsiteY529" fmla="*/ 442621 h 814992"/>
              <a:gd name="connsiteX530" fmla="*/ 2550622 w 2991137"/>
              <a:gd name="connsiteY530" fmla="*/ 442621 h 814992"/>
              <a:gd name="connsiteX531" fmla="*/ 2550622 w 2991137"/>
              <a:gd name="connsiteY531" fmla="*/ 516192 h 814992"/>
              <a:gd name="connsiteX532" fmla="*/ 2625340 w 2991137"/>
              <a:gd name="connsiteY532" fmla="*/ 516192 h 814992"/>
              <a:gd name="connsiteX533" fmla="*/ 2625340 w 2991137"/>
              <a:gd name="connsiteY533" fmla="*/ 535675 h 814992"/>
              <a:gd name="connsiteX534" fmla="*/ 2638141 w 2991137"/>
              <a:gd name="connsiteY534" fmla="*/ 535675 h 814992"/>
              <a:gd name="connsiteX535" fmla="*/ 2638141 w 2991137"/>
              <a:gd name="connsiteY535" fmla="*/ 500459 h 814992"/>
              <a:gd name="connsiteX536" fmla="*/ 2631740 w 2991137"/>
              <a:gd name="connsiteY536" fmla="*/ 500459 h 814992"/>
              <a:gd name="connsiteX537" fmla="*/ 2631740 w 2991137"/>
              <a:gd name="connsiteY537" fmla="*/ 442621 h 814992"/>
              <a:gd name="connsiteX538" fmla="*/ 2615739 w 2991137"/>
              <a:gd name="connsiteY538" fmla="*/ 442621 h 814992"/>
              <a:gd name="connsiteX539" fmla="*/ 2615739 w 2991137"/>
              <a:gd name="connsiteY539" fmla="*/ 500459 h 814992"/>
              <a:gd name="connsiteX540" fmla="*/ 2599042 w 2991137"/>
              <a:gd name="connsiteY540" fmla="*/ 500459 h 814992"/>
              <a:gd name="connsiteX541" fmla="*/ 2599042 w 2991137"/>
              <a:gd name="connsiteY541" fmla="*/ 442621 h 814992"/>
              <a:gd name="connsiteX542" fmla="*/ 2583041 w 2991137"/>
              <a:gd name="connsiteY542" fmla="*/ 442621 h 814992"/>
              <a:gd name="connsiteX543" fmla="*/ 2583041 w 2991137"/>
              <a:gd name="connsiteY543" fmla="*/ 500459 h 814992"/>
              <a:gd name="connsiteX544" fmla="*/ 2566623 w 2991137"/>
              <a:gd name="connsiteY544" fmla="*/ 500459 h 814992"/>
              <a:gd name="connsiteX545" fmla="*/ 2566623 w 2991137"/>
              <a:gd name="connsiteY545" fmla="*/ 442621 h 814992"/>
              <a:gd name="connsiteX546" fmla="*/ 2411065 w 2991137"/>
              <a:gd name="connsiteY546" fmla="*/ 442621 h 814992"/>
              <a:gd name="connsiteX547" fmla="*/ 2411065 w 2991137"/>
              <a:gd name="connsiteY547" fmla="*/ 491119 h 814992"/>
              <a:gd name="connsiteX548" fmla="*/ 2410230 w 2991137"/>
              <a:gd name="connsiteY548" fmla="*/ 500000 h 814992"/>
              <a:gd name="connsiteX549" fmla="*/ 2406474 w 2991137"/>
              <a:gd name="connsiteY549" fmla="*/ 501990 h 814992"/>
              <a:gd name="connsiteX550" fmla="*/ 2399934 w 2991137"/>
              <a:gd name="connsiteY550" fmla="*/ 501875 h 814992"/>
              <a:gd name="connsiteX551" fmla="*/ 2399934 w 2991137"/>
              <a:gd name="connsiteY551" fmla="*/ 516192 h 814992"/>
              <a:gd name="connsiteX552" fmla="*/ 2409813 w 2991137"/>
              <a:gd name="connsiteY552" fmla="*/ 517455 h 814992"/>
              <a:gd name="connsiteX553" fmla="*/ 2417048 w 2991137"/>
              <a:gd name="connsiteY553" fmla="*/ 516842 h 814992"/>
              <a:gd name="connsiteX554" fmla="*/ 2422335 w 2991137"/>
              <a:gd name="connsiteY554" fmla="*/ 513014 h 814992"/>
              <a:gd name="connsiteX555" fmla="*/ 2426092 w 2991137"/>
              <a:gd name="connsiteY555" fmla="*/ 504785 h 814992"/>
              <a:gd name="connsiteX556" fmla="*/ 2427205 w 2991137"/>
              <a:gd name="connsiteY556" fmla="*/ 491540 h 814992"/>
              <a:gd name="connsiteX557" fmla="*/ 2427205 w 2991137"/>
              <a:gd name="connsiteY557" fmla="*/ 457932 h 814992"/>
              <a:gd name="connsiteX558" fmla="*/ 2448772 w 2991137"/>
              <a:gd name="connsiteY558" fmla="*/ 457932 h 814992"/>
              <a:gd name="connsiteX559" fmla="*/ 2448772 w 2991137"/>
              <a:gd name="connsiteY559" fmla="*/ 516192 h 814992"/>
              <a:gd name="connsiteX560" fmla="*/ 2464773 w 2991137"/>
              <a:gd name="connsiteY560" fmla="*/ 516192 h 814992"/>
              <a:gd name="connsiteX561" fmla="*/ 2464773 w 2991137"/>
              <a:gd name="connsiteY561" fmla="*/ 442621 h 814992"/>
              <a:gd name="connsiteX562" fmla="*/ 2335512 w 2991137"/>
              <a:gd name="connsiteY562" fmla="*/ 442621 h 814992"/>
              <a:gd name="connsiteX563" fmla="*/ 2335512 w 2991137"/>
              <a:gd name="connsiteY563" fmla="*/ 516192 h 814992"/>
              <a:gd name="connsiteX564" fmla="*/ 2351514 w 2991137"/>
              <a:gd name="connsiteY564" fmla="*/ 516192 h 814992"/>
              <a:gd name="connsiteX565" fmla="*/ 2351514 w 2991137"/>
              <a:gd name="connsiteY565" fmla="*/ 457932 h 814992"/>
              <a:gd name="connsiteX566" fmla="*/ 2373080 w 2991137"/>
              <a:gd name="connsiteY566" fmla="*/ 457932 h 814992"/>
              <a:gd name="connsiteX567" fmla="*/ 2373080 w 2991137"/>
              <a:gd name="connsiteY567" fmla="*/ 516192 h 814992"/>
              <a:gd name="connsiteX568" fmla="*/ 2389220 w 2991137"/>
              <a:gd name="connsiteY568" fmla="*/ 516192 h 814992"/>
              <a:gd name="connsiteX569" fmla="*/ 2389220 w 2991137"/>
              <a:gd name="connsiteY569" fmla="*/ 442621 h 814992"/>
              <a:gd name="connsiteX570" fmla="*/ 2254533 w 2991137"/>
              <a:gd name="connsiteY570" fmla="*/ 442621 h 814992"/>
              <a:gd name="connsiteX571" fmla="*/ 2237558 w 2991137"/>
              <a:gd name="connsiteY571" fmla="*/ 447673 h 814992"/>
              <a:gd name="connsiteX572" fmla="*/ 2232271 w 2991137"/>
              <a:gd name="connsiteY572" fmla="*/ 463482 h 814992"/>
              <a:gd name="connsiteX573" fmla="*/ 2236167 w 2991137"/>
              <a:gd name="connsiteY573" fmla="*/ 477837 h 814992"/>
              <a:gd name="connsiteX574" fmla="*/ 2247298 w 2991137"/>
              <a:gd name="connsiteY574" fmla="*/ 484267 h 814992"/>
              <a:gd name="connsiteX575" fmla="*/ 2238254 w 2991137"/>
              <a:gd name="connsiteY575" fmla="*/ 494947 h 814992"/>
              <a:gd name="connsiteX576" fmla="*/ 2226984 w 2991137"/>
              <a:gd name="connsiteY576" fmla="*/ 516192 h 814992"/>
              <a:gd name="connsiteX577" fmla="*/ 2245489 w 2991137"/>
              <a:gd name="connsiteY577" fmla="*/ 516192 h 814992"/>
              <a:gd name="connsiteX578" fmla="*/ 2255925 w 2991137"/>
              <a:gd name="connsiteY578" fmla="*/ 495636 h 814992"/>
              <a:gd name="connsiteX579" fmla="*/ 2261490 w 2991137"/>
              <a:gd name="connsiteY579" fmla="*/ 487866 h 814992"/>
              <a:gd name="connsiteX580" fmla="*/ 2268586 w 2991137"/>
              <a:gd name="connsiteY580" fmla="*/ 485569 h 814992"/>
              <a:gd name="connsiteX581" fmla="*/ 2271369 w 2991137"/>
              <a:gd name="connsiteY581" fmla="*/ 485569 h 814992"/>
              <a:gd name="connsiteX582" fmla="*/ 2271369 w 2991137"/>
              <a:gd name="connsiteY582" fmla="*/ 516192 h 814992"/>
              <a:gd name="connsiteX583" fmla="*/ 2287370 w 2991137"/>
              <a:gd name="connsiteY583" fmla="*/ 516192 h 814992"/>
              <a:gd name="connsiteX584" fmla="*/ 2287370 w 2991137"/>
              <a:gd name="connsiteY584" fmla="*/ 442621 h 814992"/>
              <a:gd name="connsiteX585" fmla="*/ 2098419 w 2991137"/>
              <a:gd name="connsiteY585" fmla="*/ 442621 h 814992"/>
              <a:gd name="connsiteX586" fmla="*/ 2098419 w 2991137"/>
              <a:gd name="connsiteY586" fmla="*/ 516192 h 814992"/>
              <a:gd name="connsiteX587" fmla="*/ 2137656 w 2991137"/>
              <a:gd name="connsiteY587" fmla="*/ 516192 h 814992"/>
              <a:gd name="connsiteX588" fmla="*/ 2151570 w 2991137"/>
              <a:gd name="connsiteY588" fmla="*/ 510871 h 814992"/>
              <a:gd name="connsiteX589" fmla="*/ 2156718 w 2991137"/>
              <a:gd name="connsiteY589" fmla="*/ 496861 h 814992"/>
              <a:gd name="connsiteX590" fmla="*/ 2144474 w 2991137"/>
              <a:gd name="connsiteY590" fmla="*/ 478526 h 814992"/>
              <a:gd name="connsiteX591" fmla="*/ 2154631 w 2991137"/>
              <a:gd name="connsiteY591" fmla="*/ 461836 h 814992"/>
              <a:gd name="connsiteX592" fmla="*/ 2134456 w 2991137"/>
              <a:gd name="connsiteY592" fmla="*/ 442621 h 814992"/>
              <a:gd name="connsiteX593" fmla="*/ 1978620 w 2991137"/>
              <a:gd name="connsiteY593" fmla="*/ 442621 h 814992"/>
              <a:gd name="connsiteX594" fmla="*/ 1978620 w 2991137"/>
              <a:gd name="connsiteY594" fmla="*/ 516192 h 814992"/>
              <a:gd name="connsiteX595" fmla="*/ 1994621 w 2991137"/>
              <a:gd name="connsiteY595" fmla="*/ 516192 h 814992"/>
              <a:gd name="connsiteX596" fmla="*/ 1994621 w 2991137"/>
              <a:gd name="connsiteY596" fmla="*/ 457932 h 814992"/>
              <a:gd name="connsiteX597" fmla="*/ 2019388 w 2991137"/>
              <a:gd name="connsiteY597" fmla="*/ 457932 h 814992"/>
              <a:gd name="connsiteX598" fmla="*/ 2019388 w 2991137"/>
              <a:gd name="connsiteY598" fmla="*/ 442621 h 814992"/>
              <a:gd name="connsiteX599" fmla="*/ 1772555 w 2991137"/>
              <a:gd name="connsiteY599" fmla="*/ 442621 h 814992"/>
              <a:gd name="connsiteX600" fmla="*/ 1772555 w 2991137"/>
              <a:gd name="connsiteY600" fmla="*/ 457932 h 814992"/>
              <a:gd name="connsiteX601" fmla="*/ 1791895 w 2991137"/>
              <a:gd name="connsiteY601" fmla="*/ 457932 h 814992"/>
              <a:gd name="connsiteX602" fmla="*/ 1791895 w 2991137"/>
              <a:gd name="connsiteY602" fmla="*/ 516192 h 814992"/>
              <a:gd name="connsiteX603" fmla="*/ 1807896 w 2991137"/>
              <a:gd name="connsiteY603" fmla="*/ 516192 h 814992"/>
              <a:gd name="connsiteX604" fmla="*/ 1807896 w 2991137"/>
              <a:gd name="connsiteY604" fmla="*/ 457932 h 814992"/>
              <a:gd name="connsiteX605" fmla="*/ 1827237 w 2991137"/>
              <a:gd name="connsiteY605" fmla="*/ 457932 h 814992"/>
              <a:gd name="connsiteX606" fmla="*/ 1827237 w 2991137"/>
              <a:gd name="connsiteY606" fmla="*/ 442621 h 814992"/>
              <a:gd name="connsiteX607" fmla="*/ 1698115 w 2991137"/>
              <a:gd name="connsiteY607" fmla="*/ 442621 h 814992"/>
              <a:gd name="connsiteX608" fmla="*/ 1681140 w 2991137"/>
              <a:gd name="connsiteY608" fmla="*/ 447673 h 814992"/>
              <a:gd name="connsiteX609" fmla="*/ 1675853 w 2991137"/>
              <a:gd name="connsiteY609" fmla="*/ 463482 h 814992"/>
              <a:gd name="connsiteX610" fmla="*/ 1679749 w 2991137"/>
              <a:gd name="connsiteY610" fmla="*/ 477837 h 814992"/>
              <a:gd name="connsiteX611" fmla="*/ 1690880 w 2991137"/>
              <a:gd name="connsiteY611" fmla="*/ 484267 h 814992"/>
              <a:gd name="connsiteX612" fmla="*/ 1681836 w 2991137"/>
              <a:gd name="connsiteY612" fmla="*/ 494947 h 814992"/>
              <a:gd name="connsiteX613" fmla="*/ 1670565 w 2991137"/>
              <a:gd name="connsiteY613" fmla="*/ 516192 h 814992"/>
              <a:gd name="connsiteX614" fmla="*/ 1689071 w 2991137"/>
              <a:gd name="connsiteY614" fmla="*/ 516192 h 814992"/>
              <a:gd name="connsiteX615" fmla="*/ 1699507 w 2991137"/>
              <a:gd name="connsiteY615" fmla="*/ 495636 h 814992"/>
              <a:gd name="connsiteX616" fmla="*/ 1705072 w 2991137"/>
              <a:gd name="connsiteY616" fmla="*/ 487866 h 814992"/>
              <a:gd name="connsiteX617" fmla="*/ 1712168 w 2991137"/>
              <a:gd name="connsiteY617" fmla="*/ 485569 h 814992"/>
              <a:gd name="connsiteX618" fmla="*/ 1714951 w 2991137"/>
              <a:gd name="connsiteY618" fmla="*/ 485569 h 814992"/>
              <a:gd name="connsiteX619" fmla="*/ 1714951 w 2991137"/>
              <a:gd name="connsiteY619" fmla="*/ 516192 h 814992"/>
              <a:gd name="connsiteX620" fmla="*/ 1730952 w 2991137"/>
              <a:gd name="connsiteY620" fmla="*/ 516192 h 814992"/>
              <a:gd name="connsiteX621" fmla="*/ 1730952 w 2991137"/>
              <a:gd name="connsiteY621" fmla="*/ 442621 h 814992"/>
              <a:gd name="connsiteX622" fmla="*/ 1544227 w 2991137"/>
              <a:gd name="connsiteY622" fmla="*/ 442621 h 814992"/>
              <a:gd name="connsiteX623" fmla="*/ 1544227 w 2991137"/>
              <a:gd name="connsiteY623" fmla="*/ 516192 h 814992"/>
              <a:gd name="connsiteX624" fmla="*/ 1560228 w 2991137"/>
              <a:gd name="connsiteY624" fmla="*/ 516192 h 814992"/>
              <a:gd name="connsiteX625" fmla="*/ 1560228 w 2991137"/>
              <a:gd name="connsiteY625" fmla="*/ 485301 h 814992"/>
              <a:gd name="connsiteX626" fmla="*/ 1583047 w 2991137"/>
              <a:gd name="connsiteY626" fmla="*/ 485301 h 814992"/>
              <a:gd name="connsiteX627" fmla="*/ 1583047 w 2991137"/>
              <a:gd name="connsiteY627" fmla="*/ 516192 h 814992"/>
              <a:gd name="connsiteX628" fmla="*/ 1599048 w 2991137"/>
              <a:gd name="connsiteY628" fmla="*/ 516192 h 814992"/>
              <a:gd name="connsiteX629" fmla="*/ 1599048 w 2991137"/>
              <a:gd name="connsiteY629" fmla="*/ 442621 h 814992"/>
              <a:gd name="connsiteX630" fmla="*/ 1583047 w 2991137"/>
              <a:gd name="connsiteY630" fmla="*/ 442621 h 814992"/>
              <a:gd name="connsiteX631" fmla="*/ 1583047 w 2991137"/>
              <a:gd name="connsiteY631" fmla="*/ 469454 h 814992"/>
              <a:gd name="connsiteX632" fmla="*/ 1560228 w 2991137"/>
              <a:gd name="connsiteY632" fmla="*/ 469454 h 814992"/>
              <a:gd name="connsiteX633" fmla="*/ 1560228 w 2991137"/>
              <a:gd name="connsiteY633" fmla="*/ 442621 h 814992"/>
              <a:gd name="connsiteX634" fmla="*/ 1473266 w 2991137"/>
              <a:gd name="connsiteY634" fmla="*/ 442621 h 814992"/>
              <a:gd name="connsiteX635" fmla="*/ 1473266 w 2991137"/>
              <a:gd name="connsiteY635" fmla="*/ 516192 h 814992"/>
              <a:gd name="connsiteX636" fmla="*/ 1489267 w 2991137"/>
              <a:gd name="connsiteY636" fmla="*/ 516192 h 814992"/>
              <a:gd name="connsiteX637" fmla="*/ 1489267 w 2991137"/>
              <a:gd name="connsiteY637" fmla="*/ 485301 h 814992"/>
              <a:gd name="connsiteX638" fmla="*/ 1512086 w 2991137"/>
              <a:gd name="connsiteY638" fmla="*/ 485301 h 814992"/>
              <a:gd name="connsiteX639" fmla="*/ 1512086 w 2991137"/>
              <a:gd name="connsiteY639" fmla="*/ 516192 h 814992"/>
              <a:gd name="connsiteX640" fmla="*/ 1528087 w 2991137"/>
              <a:gd name="connsiteY640" fmla="*/ 516192 h 814992"/>
              <a:gd name="connsiteX641" fmla="*/ 1528087 w 2991137"/>
              <a:gd name="connsiteY641" fmla="*/ 442621 h 814992"/>
              <a:gd name="connsiteX642" fmla="*/ 1512086 w 2991137"/>
              <a:gd name="connsiteY642" fmla="*/ 442621 h 814992"/>
              <a:gd name="connsiteX643" fmla="*/ 1512086 w 2991137"/>
              <a:gd name="connsiteY643" fmla="*/ 469454 h 814992"/>
              <a:gd name="connsiteX644" fmla="*/ 1489267 w 2991137"/>
              <a:gd name="connsiteY644" fmla="*/ 469454 h 814992"/>
              <a:gd name="connsiteX645" fmla="*/ 1489267 w 2991137"/>
              <a:gd name="connsiteY645" fmla="*/ 442621 h 814992"/>
              <a:gd name="connsiteX646" fmla="*/ 1267061 w 2991137"/>
              <a:gd name="connsiteY646" fmla="*/ 442621 h 814992"/>
              <a:gd name="connsiteX647" fmla="*/ 1267061 w 2991137"/>
              <a:gd name="connsiteY647" fmla="*/ 457932 h 814992"/>
              <a:gd name="connsiteX648" fmla="*/ 1286402 w 2991137"/>
              <a:gd name="connsiteY648" fmla="*/ 457932 h 814992"/>
              <a:gd name="connsiteX649" fmla="*/ 1286402 w 2991137"/>
              <a:gd name="connsiteY649" fmla="*/ 516192 h 814992"/>
              <a:gd name="connsiteX650" fmla="*/ 1302403 w 2991137"/>
              <a:gd name="connsiteY650" fmla="*/ 516192 h 814992"/>
              <a:gd name="connsiteX651" fmla="*/ 1302403 w 2991137"/>
              <a:gd name="connsiteY651" fmla="*/ 457932 h 814992"/>
              <a:gd name="connsiteX652" fmla="*/ 1321743 w 2991137"/>
              <a:gd name="connsiteY652" fmla="*/ 457932 h 814992"/>
              <a:gd name="connsiteX653" fmla="*/ 1321743 w 2991137"/>
              <a:gd name="connsiteY653" fmla="*/ 442621 h 814992"/>
              <a:gd name="connsiteX654" fmla="*/ 1257878 w 2991137"/>
              <a:gd name="connsiteY654" fmla="*/ 442621 h 814992"/>
              <a:gd name="connsiteX655" fmla="*/ 1247025 w 2991137"/>
              <a:gd name="connsiteY655" fmla="*/ 447061 h 814992"/>
              <a:gd name="connsiteX656" fmla="*/ 1241321 w 2991137"/>
              <a:gd name="connsiteY656" fmla="*/ 460382 h 814992"/>
              <a:gd name="connsiteX657" fmla="*/ 1237007 w 2991137"/>
              <a:gd name="connsiteY657" fmla="*/ 470985 h 814992"/>
              <a:gd name="connsiteX658" fmla="*/ 1232137 w 2991137"/>
              <a:gd name="connsiteY658" fmla="*/ 473128 h 814992"/>
              <a:gd name="connsiteX659" fmla="*/ 1232137 w 2991137"/>
              <a:gd name="connsiteY659" fmla="*/ 443195 h 814992"/>
              <a:gd name="connsiteX660" fmla="*/ 1216136 w 2991137"/>
              <a:gd name="connsiteY660" fmla="*/ 443195 h 814992"/>
              <a:gd name="connsiteX661" fmla="*/ 1216136 w 2991137"/>
              <a:gd name="connsiteY661" fmla="*/ 516766 h 814992"/>
              <a:gd name="connsiteX662" fmla="*/ 1232137 w 2991137"/>
              <a:gd name="connsiteY662" fmla="*/ 516766 h 814992"/>
              <a:gd name="connsiteX663" fmla="*/ 1232137 w 2991137"/>
              <a:gd name="connsiteY663" fmla="*/ 485378 h 814992"/>
              <a:gd name="connsiteX664" fmla="*/ 1237286 w 2991137"/>
              <a:gd name="connsiteY664" fmla="*/ 487177 h 814992"/>
              <a:gd name="connsiteX665" fmla="*/ 1241460 w 2991137"/>
              <a:gd name="connsiteY665" fmla="*/ 495483 h 814992"/>
              <a:gd name="connsiteX666" fmla="*/ 1249530 w 2991137"/>
              <a:gd name="connsiteY666" fmla="*/ 516766 h 814992"/>
              <a:gd name="connsiteX667" fmla="*/ 1266644 w 2991137"/>
              <a:gd name="connsiteY667" fmla="*/ 516766 h 814992"/>
              <a:gd name="connsiteX668" fmla="*/ 1257739 w 2991137"/>
              <a:gd name="connsiteY668" fmla="*/ 496478 h 814992"/>
              <a:gd name="connsiteX669" fmla="*/ 1250365 w 2991137"/>
              <a:gd name="connsiteY669" fmla="*/ 483310 h 814992"/>
              <a:gd name="connsiteX670" fmla="*/ 1244243 w 2991137"/>
              <a:gd name="connsiteY670" fmla="*/ 478947 h 814992"/>
              <a:gd name="connsiteX671" fmla="*/ 1249530 w 2991137"/>
              <a:gd name="connsiteY671" fmla="*/ 473741 h 814992"/>
              <a:gd name="connsiteX672" fmla="*/ 1252869 w 2991137"/>
              <a:gd name="connsiteY672" fmla="*/ 464248 h 814992"/>
              <a:gd name="connsiteX673" fmla="*/ 1256626 w 2991137"/>
              <a:gd name="connsiteY673" fmla="*/ 456898 h 814992"/>
              <a:gd name="connsiteX674" fmla="*/ 1262470 w 2991137"/>
              <a:gd name="connsiteY674" fmla="*/ 455788 h 814992"/>
              <a:gd name="connsiteX675" fmla="*/ 1264139 w 2991137"/>
              <a:gd name="connsiteY675" fmla="*/ 455788 h 814992"/>
              <a:gd name="connsiteX676" fmla="*/ 1264139 w 2991137"/>
              <a:gd name="connsiteY676" fmla="*/ 443195 h 814992"/>
              <a:gd name="connsiteX677" fmla="*/ 1257878 w 2991137"/>
              <a:gd name="connsiteY677" fmla="*/ 442621 h 814992"/>
              <a:gd name="connsiteX678" fmla="*/ 1083258 w 2991137"/>
              <a:gd name="connsiteY678" fmla="*/ 442621 h 814992"/>
              <a:gd name="connsiteX679" fmla="*/ 1083258 w 2991137"/>
              <a:gd name="connsiteY679" fmla="*/ 491119 h 814992"/>
              <a:gd name="connsiteX680" fmla="*/ 1082284 w 2991137"/>
              <a:gd name="connsiteY680" fmla="*/ 500000 h 814992"/>
              <a:gd name="connsiteX681" fmla="*/ 1078528 w 2991137"/>
              <a:gd name="connsiteY681" fmla="*/ 501990 h 814992"/>
              <a:gd name="connsiteX682" fmla="*/ 1071988 w 2991137"/>
              <a:gd name="connsiteY682" fmla="*/ 501875 h 814992"/>
              <a:gd name="connsiteX683" fmla="*/ 1071988 w 2991137"/>
              <a:gd name="connsiteY683" fmla="*/ 516192 h 814992"/>
              <a:gd name="connsiteX684" fmla="*/ 1082006 w 2991137"/>
              <a:gd name="connsiteY684" fmla="*/ 517455 h 814992"/>
              <a:gd name="connsiteX685" fmla="*/ 1089102 w 2991137"/>
              <a:gd name="connsiteY685" fmla="*/ 516842 h 814992"/>
              <a:gd name="connsiteX686" fmla="*/ 1094389 w 2991137"/>
              <a:gd name="connsiteY686" fmla="*/ 513014 h 814992"/>
              <a:gd name="connsiteX687" fmla="*/ 1098146 w 2991137"/>
              <a:gd name="connsiteY687" fmla="*/ 504785 h 814992"/>
              <a:gd name="connsiteX688" fmla="*/ 1099259 w 2991137"/>
              <a:gd name="connsiteY688" fmla="*/ 491540 h 814992"/>
              <a:gd name="connsiteX689" fmla="*/ 1099259 w 2991137"/>
              <a:gd name="connsiteY689" fmla="*/ 457932 h 814992"/>
              <a:gd name="connsiteX690" fmla="*/ 1120826 w 2991137"/>
              <a:gd name="connsiteY690" fmla="*/ 457932 h 814992"/>
              <a:gd name="connsiteX691" fmla="*/ 1120826 w 2991137"/>
              <a:gd name="connsiteY691" fmla="*/ 516192 h 814992"/>
              <a:gd name="connsiteX692" fmla="*/ 1136827 w 2991137"/>
              <a:gd name="connsiteY692" fmla="*/ 516192 h 814992"/>
              <a:gd name="connsiteX693" fmla="*/ 1136827 w 2991137"/>
              <a:gd name="connsiteY693" fmla="*/ 442621 h 814992"/>
              <a:gd name="connsiteX694" fmla="*/ 2868834 w 2991137"/>
              <a:gd name="connsiteY694" fmla="*/ 440400 h 814992"/>
              <a:gd name="connsiteX695" fmla="*/ 2851441 w 2991137"/>
              <a:gd name="connsiteY695" fmla="*/ 445338 h 814992"/>
              <a:gd name="connsiteX696" fmla="*/ 2842675 w 2991137"/>
              <a:gd name="connsiteY696" fmla="*/ 461339 h 814992"/>
              <a:gd name="connsiteX697" fmla="*/ 2857146 w 2991137"/>
              <a:gd name="connsiteY697" fmla="*/ 464516 h 814992"/>
              <a:gd name="connsiteX698" fmla="*/ 2861181 w 2991137"/>
              <a:gd name="connsiteY698" fmla="*/ 457243 h 814992"/>
              <a:gd name="connsiteX699" fmla="*/ 2867860 w 2991137"/>
              <a:gd name="connsiteY699" fmla="*/ 455329 h 814992"/>
              <a:gd name="connsiteX700" fmla="*/ 2874538 w 2991137"/>
              <a:gd name="connsiteY700" fmla="*/ 456554 h 814992"/>
              <a:gd name="connsiteX701" fmla="*/ 2877599 w 2991137"/>
              <a:gd name="connsiteY701" fmla="*/ 459693 h 814992"/>
              <a:gd name="connsiteX702" fmla="*/ 2878573 w 2991137"/>
              <a:gd name="connsiteY702" fmla="*/ 467655 h 814992"/>
              <a:gd name="connsiteX703" fmla="*/ 2862990 w 2991137"/>
              <a:gd name="connsiteY703" fmla="*/ 472439 h 814992"/>
              <a:gd name="connsiteX704" fmla="*/ 2849772 w 2991137"/>
              <a:gd name="connsiteY704" fmla="*/ 477416 h 814992"/>
              <a:gd name="connsiteX705" fmla="*/ 2843371 w 2991137"/>
              <a:gd name="connsiteY705" fmla="*/ 484803 h 814992"/>
              <a:gd name="connsiteX706" fmla="*/ 2841006 w 2991137"/>
              <a:gd name="connsiteY706" fmla="*/ 495713 h 814992"/>
              <a:gd name="connsiteX707" fmla="*/ 2846571 w 2991137"/>
              <a:gd name="connsiteY707" fmla="*/ 511483 h 814992"/>
              <a:gd name="connsiteX708" fmla="*/ 2861042 w 2991137"/>
              <a:gd name="connsiteY708" fmla="*/ 517378 h 814992"/>
              <a:gd name="connsiteX709" fmla="*/ 2871060 w 2991137"/>
              <a:gd name="connsiteY709" fmla="*/ 514967 h 814992"/>
              <a:gd name="connsiteX710" fmla="*/ 2879826 w 2991137"/>
              <a:gd name="connsiteY710" fmla="*/ 507694 h 814992"/>
              <a:gd name="connsiteX711" fmla="*/ 2881913 w 2991137"/>
              <a:gd name="connsiteY711" fmla="*/ 515732 h 814992"/>
              <a:gd name="connsiteX712" fmla="*/ 2897635 w 2991137"/>
              <a:gd name="connsiteY712" fmla="*/ 515732 h 814992"/>
              <a:gd name="connsiteX713" fmla="*/ 2894853 w 2991137"/>
              <a:gd name="connsiteY713" fmla="*/ 505818 h 814992"/>
              <a:gd name="connsiteX714" fmla="*/ 2894018 w 2991137"/>
              <a:gd name="connsiteY714" fmla="*/ 491540 h 814992"/>
              <a:gd name="connsiteX715" fmla="*/ 2894157 w 2991137"/>
              <a:gd name="connsiteY715" fmla="*/ 468765 h 814992"/>
              <a:gd name="connsiteX716" fmla="*/ 2891931 w 2991137"/>
              <a:gd name="connsiteY716" fmla="*/ 451004 h 814992"/>
              <a:gd name="connsiteX717" fmla="*/ 2884278 w 2991137"/>
              <a:gd name="connsiteY717" fmla="*/ 443271 h 814992"/>
              <a:gd name="connsiteX718" fmla="*/ 2868834 w 2991137"/>
              <a:gd name="connsiteY718" fmla="*/ 440400 h 814992"/>
              <a:gd name="connsiteX719" fmla="*/ 2673760 w 2991137"/>
              <a:gd name="connsiteY719" fmla="*/ 440400 h 814992"/>
              <a:gd name="connsiteX720" fmla="*/ 2656368 w 2991137"/>
              <a:gd name="connsiteY720" fmla="*/ 445338 h 814992"/>
              <a:gd name="connsiteX721" fmla="*/ 2647602 w 2991137"/>
              <a:gd name="connsiteY721" fmla="*/ 461339 h 814992"/>
              <a:gd name="connsiteX722" fmla="*/ 2662073 w 2991137"/>
              <a:gd name="connsiteY722" fmla="*/ 464516 h 814992"/>
              <a:gd name="connsiteX723" fmla="*/ 2666108 w 2991137"/>
              <a:gd name="connsiteY723" fmla="*/ 457243 h 814992"/>
              <a:gd name="connsiteX724" fmla="*/ 2672786 w 2991137"/>
              <a:gd name="connsiteY724" fmla="*/ 455329 h 814992"/>
              <a:gd name="connsiteX725" fmla="*/ 2679326 w 2991137"/>
              <a:gd name="connsiteY725" fmla="*/ 456554 h 814992"/>
              <a:gd name="connsiteX726" fmla="*/ 2682526 w 2991137"/>
              <a:gd name="connsiteY726" fmla="*/ 459693 h 814992"/>
              <a:gd name="connsiteX727" fmla="*/ 2683500 w 2991137"/>
              <a:gd name="connsiteY727" fmla="*/ 467655 h 814992"/>
              <a:gd name="connsiteX728" fmla="*/ 2667916 w 2991137"/>
              <a:gd name="connsiteY728" fmla="*/ 472439 h 814992"/>
              <a:gd name="connsiteX729" fmla="*/ 2654698 w 2991137"/>
              <a:gd name="connsiteY729" fmla="*/ 477416 h 814992"/>
              <a:gd name="connsiteX730" fmla="*/ 2648159 w 2991137"/>
              <a:gd name="connsiteY730" fmla="*/ 484803 h 814992"/>
              <a:gd name="connsiteX731" fmla="*/ 2645932 w 2991137"/>
              <a:gd name="connsiteY731" fmla="*/ 495713 h 814992"/>
              <a:gd name="connsiteX732" fmla="*/ 2651498 w 2991137"/>
              <a:gd name="connsiteY732" fmla="*/ 511483 h 814992"/>
              <a:gd name="connsiteX733" fmla="*/ 2665968 w 2991137"/>
              <a:gd name="connsiteY733" fmla="*/ 517378 h 814992"/>
              <a:gd name="connsiteX734" fmla="*/ 2675986 w 2991137"/>
              <a:gd name="connsiteY734" fmla="*/ 514967 h 814992"/>
              <a:gd name="connsiteX735" fmla="*/ 2684752 w 2991137"/>
              <a:gd name="connsiteY735" fmla="*/ 507694 h 814992"/>
              <a:gd name="connsiteX736" fmla="*/ 2686839 w 2991137"/>
              <a:gd name="connsiteY736" fmla="*/ 515732 h 814992"/>
              <a:gd name="connsiteX737" fmla="*/ 2702562 w 2991137"/>
              <a:gd name="connsiteY737" fmla="*/ 515732 h 814992"/>
              <a:gd name="connsiteX738" fmla="*/ 2699779 w 2991137"/>
              <a:gd name="connsiteY738" fmla="*/ 505818 h 814992"/>
              <a:gd name="connsiteX739" fmla="*/ 2698944 w 2991137"/>
              <a:gd name="connsiteY739" fmla="*/ 491540 h 814992"/>
              <a:gd name="connsiteX740" fmla="*/ 2699084 w 2991137"/>
              <a:gd name="connsiteY740" fmla="*/ 468765 h 814992"/>
              <a:gd name="connsiteX741" fmla="*/ 2696857 w 2991137"/>
              <a:gd name="connsiteY741" fmla="*/ 451004 h 814992"/>
              <a:gd name="connsiteX742" fmla="*/ 2689205 w 2991137"/>
              <a:gd name="connsiteY742" fmla="*/ 443271 h 814992"/>
              <a:gd name="connsiteX743" fmla="*/ 2673760 w 2991137"/>
              <a:gd name="connsiteY743" fmla="*/ 440400 h 814992"/>
              <a:gd name="connsiteX744" fmla="*/ 2506376 w 2991137"/>
              <a:gd name="connsiteY744" fmla="*/ 440400 h 814992"/>
              <a:gd name="connsiteX745" fmla="*/ 2490792 w 2991137"/>
              <a:gd name="connsiteY745" fmla="*/ 444841 h 814992"/>
              <a:gd name="connsiteX746" fmla="*/ 2479522 w 2991137"/>
              <a:gd name="connsiteY746" fmla="*/ 458162 h 814992"/>
              <a:gd name="connsiteX747" fmla="*/ 2475208 w 2991137"/>
              <a:gd name="connsiteY747" fmla="*/ 477875 h 814992"/>
              <a:gd name="connsiteX748" fmla="*/ 2484113 w 2991137"/>
              <a:gd name="connsiteY748" fmla="*/ 507120 h 814992"/>
              <a:gd name="connsiteX749" fmla="*/ 2506376 w 2991137"/>
              <a:gd name="connsiteY749" fmla="*/ 517378 h 814992"/>
              <a:gd name="connsiteX750" fmla="*/ 2521820 w 2991137"/>
              <a:gd name="connsiteY750" fmla="*/ 512823 h 814992"/>
              <a:gd name="connsiteX751" fmla="*/ 2533230 w 2991137"/>
              <a:gd name="connsiteY751" fmla="*/ 499005 h 814992"/>
              <a:gd name="connsiteX752" fmla="*/ 2537543 w 2991137"/>
              <a:gd name="connsiteY752" fmla="*/ 478526 h 814992"/>
              <a:gd name="connsiteX753" fmla="*/ 2529334 w 2991137"/>
              <a:gd name="connsiteY753" fmla="*/ 451846 h 814992"/>
              <a:gd name="connsiteX754" fmla="*/ 2506376 w 2991137"/>
              <a:gd name="connsiteY754" fmla="*/ 440400 h 814992"/>
              <a:gd name="connsiteX755" fmla="*/ 2194843 w 2991137"/>
              <a:gd name="connsiteY755" fmla="*/ 440400 h 814992"/>
              <a:gd name="connsiteX756" fmla="*/ 2177450 w 2991137"/>
              <a:gd name="connsiteY756" fmla="*/ 445338 h 814992"/>
              <a:gd name="connsiteX757" fmla="*/ 2168824 w 2991137"/>
              <a:gd name="connsiteY757" fmla="*/ 461339 h 814992"/>
              <a:gd name="connsiteX758" fmla="*/ 2183294 w 2991137"/>
              <a:gd name="connsiteY758" fmla="*/ 464516 h 814992"/>
              <a:gd name="connsiteX759" fmla="*/ 2187190 w 2991137"/>
              <a:gd name="connsiteY759" fmla="*/ 457243 h 814992"/>
              <a:gd name="connsiteX760" fmla="*/ 2194008 w 2991137"/>
              <a:gd name="connsiteY760" fmla="*/ 455329 h 814992"/>
              <a:gd name="connsiteX761" fmla="*/ 2200547 w 2991137"/>
              <a:gd name="connsiteY761" fmla="*/ 456554 h 814992"/>
              <a:gd name="connsiteX762" fmla="*/ 2203748 w 2991137"/>
              <a:gd name="connsiteY762" fmla="*/ 459693 h 814992"/>
              <a:gd name="connsiteX763" fmla="*/ 2204582 w 2991137"/>
              <a:gd name="connsiteY763" fmla="*/ 467655 h 814992"/>
              <a:gd name="connsiteX764" fmla="*/ 2189138 w 2991137"/>
              <a:gd name="connsiteY764" fmla="*/ 472439 h 814992"/>
              <a:gd name="connsiteX765" fmla="*/ 2175781 w 2991137"/>
              <a:gd name="connsiteY765" fmla="*/ 477416 h 814992"/>
              <a:gd name="connsiteX766" fmla="*/ 2169380 w 2991137"/>
              <a:gd name="connsiteY766" fmla="*/ 484803 h 814992"/>
              <a:gd name="connsiteX767" fmla="*/ 2167154 w 2991137"/>
              <a:gd name="connsiteY767" fmla="*/ 495713 h 814992"/>
              <a:gd name="connsiteX768" fmla="*/ 2172719 w 2991137"/>
              <a:gd name="connsiteY768" fmla="*/ 511483 h 814992"/>
              <a:gd name="connsiteX769" fmla="*/ 2187051 w 2991137"/>
              <a:gd name="connsiteY769" fmla="*/ 517378 h 814992"/>
              <a:gd name="connsiteX770" fmla="*/ 2197069 w 2991137"/>
              <a:gd name="connsiteY770" fmla="*/ 514967 h 814992"/>
              <a:gd name="connsiteX771" fmla="*/ 2205835 w 2991137"/>
              <a:gd name="connsiteY771" fmla="*/ 507694 h 814992"/>
              <a:gd name="connsiteX772" fmla="*/ 2207922 w 2991137"/>
              <a:gd name="connsiteY772" fmla="*/ 515732 h 814992"/>
              <a:gd name="connsiteX773" fmla="*/ 2223784 w 2991137"/>
              <a:gd name="connsiteY773" fmla="*/ 515732 h 814992"/>
              <a:gd name="connsiteX774" fmla="*/ 2220862 w 2991137"/>
              <a:gd name="connsiteY774" fmla="*/ 505818 h 814992"/>
              <a:gd name="connsiteX775" fmla="*/ 2220166 w 2991137"/>
              <a:gd name="connsiteY775" fmla="*/ 491540 h 814992"/>
              <a:gd name="connsiteX776" fmla="*/ 2220305 w 2991137"/>
              <a:gd name="connsiteY776" fmla="*/ 468765 h 814992"/>
              <a:gd name="connsiteX777" fmla="*/ 2218079 w 2991137"/>
              <a:gd name="connsiteY777" fmla="*/ 451004 h 814992"/>
              <a:gd name="connsiteX778" fmla="*/ 2210426 w 2991137"/>
              <a:gd name="connsiteY778" fmla="*/ 443271 h 814992"/>
              <a:gd name="connsiteX779" fmla="*/ 2194843 w 2991137"/>
              <a:gd name="connsiteY779" fmla="*/ 440400 h 814992"/>
              <a:gd name="connsiteX780" fmla="*/ 2056260 w 2991137"/>
              <a:gd name="connsiteY780" fmla="*/ 440400 h 814992"/>
              <a:gd name="connsiteX781" fmla="*/ 2040676 w 2991137"/>
              <a:gd name="connsiteY781" fmla="*/ 444841 h 814992"/>
              <a:gd name="connsiteX782" fmla="*/ 2029545 w 2991137"/>
              <a:gd name="connsiteY782" fmla="*/ 458162 h 814992"/>
              <a:gd name="connsiteX783" fmla="*/ 2025232 w 2991137"/>
              <a:gd name="connsiteY783" fmla="*/ 477875 h 814992"/>
              <a:gd name="connsiteX784" fmla="*/ 2034137 w 2991137"/>
              <a:gd name="connsiteY784" fmla="*/ 507120 h 814992"/>
              <a:gd name="connsiteX785" fmla="*/ 2056399 w 2991137"/>
              <a:gd name="connsiteY785" fmla="*/ 517378 h 814992"/>
              <a:gd name="connsiteX786" fmla="*/ 2071843 w 2991137"/>
              <a:gd name="connsiteY786" fmla="*/ 512823 h 814992"/>
              <a:gd name="connsiteX787" fmla="*/ 2083253 w 2991137"/>
              <a:gd name="connsiteY787" fmla="*/ 499005 h 814992"/>
              <a:gd name="connsiteX788" fmla="*/ 2087566 w 2991137"/>
              <a:gd name="connsiteY788" fmla="*/ 478526 h 814992"/>
              <a:gd name="connsiteX789" fmla="*/ 2079218 w 2991137"/>
              <a:gd name="connsiteY789" fmla="*/ 451846 h 814992"/>
              <a:gd name="connsiteX790" fmla="*/ 2056260 w 2991137"/>
              <a:gd name="connsiteY790" fmla="*/ 440400 h 814992"/>
              <a:gd name="connsiteX791" fmla="*/ 1941331 w 2991137"/>
              <a:gd name="connsiteY791" fmla="*/ 440400 h 814992"/>
              <a:gd name="connsiteX792" fmla="*/ 1930617 w 2991137"/>
              <a:gd name="connsiteY792" fmla="*/ 443731 h 814992"/>
              <a:gd name="connsiteX793" fmla="*/ 1922686 w 2991137"/>
              <a:gd name="connsiteY793" fmla="*/ 452879 h 814992"/>
              <a:gd name="connsiteX794" fmla="*/ 1922686 w 2991137"/>
              <a:gd name="connsiteY794" fmla="*/ 442085 h 814992"/>
              <a:gd name="connsiteX795" fmla="*/ 1907659 w 2991137"/>
              <a:gd name="connsiteY795" fmla="*/ 442085 h 814992"/>
              <a:gd name="connsiteX796" fmla="*/ 1907659 w 2991137"/>
              <a:gd name="connsiteY796" fmla="*/ 543714 h 814992"/>
              <a:gd name="connsiteX797" fmla="*/ 1923660 w 2991137"/>
              <a:gd name="connsiteY797" fmla="*/ 543714 h 814992"/>
              <a:gd name="connsiteX798" fmla="*/ 1923660 w 2991137"/>
              <a:gd name="connsiteY798" fmla="*/ 506660 h 814992"/>
              <a:gd name="connsiteX799" fmla="*/ 1932426 w 2991137"/>
              <a:gd name="connsiteY799" fmla="*/ 515081 h 814992"/>
              <a:gd name="connsiteX800" fmla="*/ 1941331 w 2991137"/>
              <a:gd name="connsiteY800" fmla="*/ 517378 h 814992"/>
              <a:gd name="connsiteX801" fmla="*/ 1959141 w 2991137"/>
              <a:gd name="connsiteY801" fmla="*/ 507349 h 814992"/>
              <a:gd name="connsiteX802" fmla="*/ 1966654 w 2991137"/>
              <a:gd name="connsiteY802" fmla="*/ 478258 h 814992"/>
              <a:gd name="connsiteX803" fmla="*/ 1959141 w 2991137"/>
              <a:gd name="connsiteY803" fmla="*/ 450238 h 814992"/>
              <a:gd name="connsiteX804" fmla="*/ 1941331 w 2991137"/>
              <a:gd name="connsiteY804" fmla="*/ 440400 h 814992"/>
              <a:gd name="connsiteX805" fmla="*/ 1863413 w 2991137"/>
              <a:gd name="connsiteY805" fmla="*/ 440400 h 814992"/>
              <a:gd name="connsiteX806" fmla="*/ 1847829 w 2991137"/>
              <a:gd name="connsiteY806" fmla="*/ 444841 h 814992"/>
              <a:gd name="connsiteX807" fmla="*/ 1836698 w 2991137"/>
              <a:gd name="connsiteY807" fmla="*/ 458162 h 814992"/>
              <a:gd name="connsiteX808" fmla="*/ 1832385 w 2991137"/>
              <a:gd name="connsiteY808" fmla="*/ 477875 h 814992"/>
              <a:gd name="connsiteX809" fmla="*/ 1841290 w 2991137"/>
              <a:gd name="connsiteY809" fmla="*/ 507120 h 814992"/>
              <a:gd name="connsiteX810" fmla="*/ 1863552 w 2991137"/>
              <a:gd name="connsiteY810" fmla="*/ 517378 h 814992"/>
              <a:gd name="connsiteX811" fmla="*/ 1878996 w 2991137"/>
              <a:gd name="connsiteY811" fmla="*/ 512823 h 814992"/>
              <a:gd name="connsiteX812" fmla="*/ 1890406 w 2991137"/>
              <a:gd name="connsiteY812" fmla="*/ 499005 h 814992"/>
              <a:gd name="connsiteX813" fmla="*/ 1894719 w 2991137"/>
              <a:gd name="connsiteY813" fmla="*/ 478526 h 814992"/>
              <a:gd name="connsiteX814" fmla="*/ 1886371 w 2991137"/>
              <a:gd name="connsiteY814" fmla="*/ 451846 h 814992"/>
              <a:gd name="connsiteX815" fmla="*/ 1863413 w 2991137"/>
              <a:gd name="connsiteY815" fmla="*/ 440400 h 814992"/>
              <a:gd name="connsiteX816" fmla="*/ 1638424 w 2991137"/>
              <a:gd name="connsiteY816" fmla="*/ 440400 h 814992"/>
              <a:gd name="connsiteX817" fmla="*/ 1621032 w 2991137"/>
              <a:gd name="connsiteY817" fmla="*/ 445338 h 814992"/>
              <a:gd name="connsiteX818" fmla="*/ 1612266 w 2991137"/>
              <a:gd name="connsiteY818" fmla="*/ 461339 h 814992"/>
              <a:gd name="connsiteX819" fmla="*/ 1626876 w 2991137"/>
              <a:gd name="connsiteY819" fmla="*/ 464516 h 814992"/>
              <a:gd name="connsiteX820" fmla="*/ 1630772 w 2991137"/>
              <a:gd name="connsiteY820" fmla="*/ 457243 h 814992"/>
              <a:gd name="connsiteX821" fmla="*/ 1637589 w 2991137"/>
              <a:gd name="connsiteY821" fmla="*/ 455329 h 814992"/>
              <a:gd name="connsiteX822" fmla="*/ 1644129 w 2991137"/>
              <a:gd name="connsiteY822" fmla="*/ 456554 h 814992"/>
              <a:gd name="connsiteX823" fmla="*/ 1647329 w 2991137"/>
              <a:gd name="connsiteY823" fmla="*/ 459693 h 814992"/>
              <a:gd name="connsiteX824" fmla="*/ 1648164 w 2991137"/>
              <a:gd name="connsiteY824" fmla="*/ 467655 h 814992"/>
              <a:gd name="connsiteX825" fmla="*/ 1632720 w 2991137"/>
              <a:gd name="connsiteY825" fmla="*/ 472439 h 814992"/>
              <a:gd name="connsiteX826" fmla="*/ 1619362 w 2991137"/>
              <a:gd name="connsiteY826" fmla="*/ 477416 h 814992"/>
              <a:gd name="connsiteX827" fmla="*/ 1612962 w 2991137"/>
              <a:gd name="connsiteY827" fmla="*/ 484803 h 814992"/>
              <a:gd name="connsiteX828" fmla="*/ 1610736 w 2991137"/>
              <a:gd name="connsiteY828" fmla="*/ 495713 h 814992"/>
              <a:gd name="connsiteX829" fmla="*/ 1616301 w 2991137"/>
              <a:gd name="connsiteY829" fmla="*/ 511483 h 814992"/>
              <a:gd name="connsiteX830" fmla="*/ 1630632 w 2991137"/>
              <a:gd name="connsiteY830" fmla="*/ 517378 h 814992"/>
              <a:gd name="connsiteX831" fmla="*/ 1640651 w 2991137"/>
              <a:gd name="connsiteY831" fmla="*/ 514967 h 814992"/>
              <a:gd name="connsiteX832" fmla="*/ 1649416 w 2991137"/>
              <a:gd name="connsiteY832" fmla="*/ 507694 h 814992"/>
              <a:gd name="connsiteX833" fmla="*/ 1651503 w 2991137"/>
              <a:gd name="connsiteY833" fmla="*/ 515732 h 814992"/>
              <a:gd name="connsiteX834" fmla="*/ 1667365 w 2991137"/>
              <a:gd name="connsiteY834" fmla="*/ 515732 h 814992"/>
              <a:gd name="connsiteX835" fmla="*/ 1664443 w 2991137"/>
              <a:gd name="connsiteY835" fmla="*/ 505818 h 814992"/>
              <a:gd name="connsiteX836" fmla="*/ 1663748 w 2991137"/>
              <a:gd name="connsiteY836" fmla="*/ 491540 h 814992"/>
              <a:gd name="connsiteX837" fmla="*/ 1663887 w 2991137"/>
              <a:gd name="connsiteY837" fmla="*/ 468765 h 814992"/>
              <a:gd name="connsiteX838" fmla="*/ 1661521 w 2991137"/>
              <a:gd name="connsiteY838" fmla="*/ 451004 h 814992"/>
              <a:gd name="connsiteX839" fmla="*/ 1654008 w 2991137"/>
              <a:gd name="connsiteY839" fmla="*/ 443271 h 814992"/>
              <a:gd name="connsiteX840" fmla="*/ 1638424 w 2991137"/>
              <a:gd name="connsiteY840" fmla="*/ 440400 h 814992"/>
              <a:gd name="connsiteX841" fmla="*/ 1431107 w 2991137"/>
              <a:gd name="connsiteY841" fmla="*/ 440400 h 814992"/>
              <a:gd name="connsiteX842" fmla="*/ 1415523 w 2991137"/>
              <a:gd name="connsiteY842" fmla="*/ 444841 h 814992"/>
              <a:gd name="connsiteX843" fmla="*/ 1404392 w 2991137"/>
              <a:gd name="connsiteY843" fmla="*/ 458162 h 814992"/>
              <a:gd name="connsiteX844" fmla="*/ 1400079 w 2991137"/>
              <a:gd name="connsiteY844" fmla="*/ 477875 h 814992"/>
              <a:gd name="connsiteX845" fmla="*/ 1408983 w 2991137"/>
              <a:gd name="connsiteY845" fmla="*/ 507120 h 814992"/>
              <a:gd name="connsiteX846" fmla="*/ 1431246 w 2991137"/>
              <a:gd name="connsiteY846" fmla="*/ 517378 h 814992"/>
              <a:gd name="connsiteX847" fmla="*/ 1446690 w 2991137"/>
              <a:gd name="connsiteY847" fmla="*/ 512823 h 814992"/>
              <a:gd name="connsiteX848" fmla="*/ 1458100 w 2991137"/>
              <a:gd name="connsiteY848" fmla="*/ 499005 h 814992"/>
              <a:gd name="connsiteX849" fmla="*/ 1462413 w 2991137"/>
              <a:gd name="connsiteY849" fmla="*/ 478526 h 814992"/>
              <a:gd name="connsiteX850" fmla="*/ 1454065 w 2991137"/>
              <a:gd name="connsiteY850" fmla="*/ 451846 h 814992"/>
              <a:gd name="connsiteX851" fmla="*/ 1431107 w 2991137"/>
              <a:gd name="connsiteY851" fmla="*/ 440400 h 814992"/>
              <a:gd name="connsiteX852" fmla="*/ 1365015 w 2991137"/>
              <a:gd name="connsiteY852" fmla="*/ 440400 h 814992"/>
              <a:gd name="connsiteX853" fmla="*/ 1354302 w 2991137"/>
              <a:gd name="connsiteY853" fmla="*/ 443731 h 814992"/>
              <a:gd name="connsiteX854" fmla="*/ 1346232 w 2991137"/>
              <a:gd name="connsiteY854" fmla="*/ 452879 h 814992"/>
              <a:gd name="connsiteX855" fmla="*/ 1346232 w 2991137"/>
              <a:gd name="connsiteY855" fmla="*/ 442085 h 814992"/>
              <a:gd name="connsiteX856" fmla="*/ 1331344 w 2991137"/>
              <a:gd name="connsiteY856" fmla="*/ 442085 h 814992"/>
              <a:gd name="connsiteX857" fmla="*/ 1331344 w 2991137"/>
              <a:gd name="connsiteY857" fmla="*/ 543714 h 814992"/>
              <a:gd name="connsiteX858" fmla="*/ 1347345 w 2991137"/>
              <a:gd name="connsiteY858" fmla="*/ 543714 h 814992"/>
              <a:gd name="connsiteX859" fmla="*/ 1347345 w 2991137"/>
              <a:gd name="connsiteY859" fmla="*/ 506660 h 814992"/>
              <a:gd name="connsiteX860" fmla="*/ 1356111 w 2991137"/>
              <a:gd name="connsiteY860" fmla="*/ 515081 h 814992"/>
              <a:gd name="connsiteX861" fmla="*/ 1365015 w 2991137"/>
              <a:gd name="connsiteY861" fmla="*/ 517378 h 814992"/>
              <a:gd name="connsiteX862" fmla="*/ 1382825 w 2991137"/>
              <a:gd name="connsiteY862" fmla="*/ 507349 h 814992"/>
              <a:gd name="connsiteX863" fmla="*/ 1390339 w 2991137"/>
              <a:gd name="connsiteY863" fmla="*/ 478258 h 814992"/>
              <a:gd name="connsiteX864" fmla="*/ 1382825 w 2991137"/>
              <a:gd name="connsiteY864" fmla="*/ 450238 h 814992"/>
              <a:gd name="connsiteX865" fmla="*/ 1365015 w 2991137"/>
              <a:gd name="connsiteY865" fmla="*/ 440400 h 814992"/>
              <a:gd name="connsiteX866" fmla="*/ 1174951 w 2991137"/>
              <a:gd name="connsiteY866" fmla="*/ 440400 h 814992"/>
              <a:gd name="connsiteX867" fmla="*/ 1156028 w 2991137"/>
              <a:gd name="connsiteY867" fmla="*/ 449779 h 814992"/>
              <a:gd name="connsiteX868" fmla="*/ 1147402 w 2991137"/>
              <a:gd name="connsiteY868" fmla="*/ 479368 h 814992"/>
              <a:gd name="connsiteX869" fmla="*/ 1155889 w 2991137"/>
              <a:gd name="connsiteY869" fmla="*/ 508459 h 814992"/>
              <a:gd name="connsiteX870" fmla="*/ 1176621 w 2991137"/>
              <a:gd name="connsiteY870" fmla="*/ 517378 h 814992"/>
              <a:gd name="connsiteX871" fmla="*/ 1192900 w 2991137"/>
              <a:gd name="connsiteY871" fmla="*/ 512058 h 814992"/>
              <a:gd name="connsiteX872" fmla="*/ 1202918 w 2991137"/>
              <a:gd name="connsiteY872" fmla="*/ 495560 h 814992"/>
              <a:gd name="connsiteX873" fmla="*/ 1186917 w 2991137"/>
              <a:gd name="connsiteY873" fmla="*/ 492306 h 814992"/>
              <a:gd name="connsiteX874" fmla="*/ 1176760 w 2991137"/>
              <a:gd name="connsiteY874" fmla="*/ 502832 h 814992"/>
              <a:gd name="connsiteX875" fmla="*/ 1167716 w 2991137"/>
              <a:gd name="connsiteY875" fmla="*/ 498048 h 814992"/>
              <a:gd name="connsiteX876" fmla="*/ 1163681 w 2991137"/>
              <a:gd name="connsiteY876" fmla="*/ 484535 h 814992"/>
              <a:gd name="connsiteX877" fmla="*/ 1203753 w 2991137"/>
              <a:gd name="connsiteY877" fmla="*/ 484535 h 814992"/>
              <a:gd name="connsiteX878" fmla="*/ 1203753 w 2991137"/>
              <a:gd name="connsiteY878" fmla="*/ 482315 h 814992"/>
              <a:gd name="connsiteX879" fmla="*/ 1195265 w 2991137"/>
              <a:gd name="connsiteY879" fmla="*/ 449970 h 814992"/>
              <a:gd name="connsiteX880" fmla="*/ 1174951 w 2991137"/>
              <a:gd name="connsiteY880" fmla="*/ 440400 h 814992"/>
              <a:gd name="connsiteX881" fmla="*/ 174508 w 2991137"/>
              <a:gd name="connsiteY881" fmla="*/ 440223 h 814992"/>
              <a:gd name="connsiteX882" fmla="*/ 214224 w 2991137"/>
              <a:gd name="connsiteY882" fmla="*/ 456322 h 814992"/>
              <a:gd name="connsiteX883" fmla="*/ 189833 w 2991137"/>
              <a:gd name="connsiteY883" fmla="*/ 468518 h 814992"/>
              <a:gd name="connsiteX884" fmla="*/ 163507 w 2991137"/>
              <a:gd name="connsiteY884" fmla="*/ 450838 h 814992"/>
              <a:gd name="connsiteX885" fmla="*/ 174508 w 2991137"/>
              <a:gd name="connsiteY885" fmla="*/ 440223 h 814992"/>
              <a:gd name="connsiteX886" fmla="*/ 125760 w 2991137"/>
              <a:gd name="connsiteY886" fmla="*/ 415058 h 814992"/>
              <a:gd name="connsiteX887" fmla="*/ 145020 w 2991137"/>
              <a:gd name="connsiteY887" fmla="*/ 427641 h 814992"/>
              <a:gd name="connsiteX888" fmla="*/ 137181 w 2991137"/>
              <a:gd name="connsiteY888" fmla="*/ 438642 h 814992"/>
              <a:gd name="connsiteX889" fmla="*/ 125760 w 2991137"/>
              <a:gd name="connsiteY889" fmla="*/ 415058 h 814992"/>
              <a:gd name="connsiteX890" fmla="*/ 1026350 w 2991137"/>
              <a:gd name="connsiteY890" fmla="*/ 411615 h 814992"/>
              <a:gd name="connsiteX891" fmla="*/ 1004227 w 2991137"/>
              <a:gd name="connsiteY891" fmla="*/ 419271 h 814992"/>
              <a:gd name="connsiteX892" fmla="*/ 992400 w 2991137"/>
              <a:gd name="connsiteY892" fmla="*/ 441396 h 814992"/>
              <a:gd name="connsiteX893" fmla="*/ 1008958 w 2991137"/>
              <a:gd name="connsiteY893" fmla="*/ 445951 h 814992"/>
              <a:gd name="connsiteX894" fmla="*/ 1026907 w 2991137"/>
              <a:gd name="connsiteY894" fmla="*/ 429070 h 814992"/>
              <a:gd name="connsiteX895" fmla="*/ 1040542 w 2991137"/>
              <a:gd name="connsiteY895" fmla="*/ 435998 h 814992"/>
              <a:gd name="connsiteX896" fmla="*/ 1047221 w 2991137"/>
              <a:gd name="connsiteY896" fmla="*/ 455674 h 814992"/>
              <a:gd name="connsiteX897" fmla="*/ 1021063 w 2991137"/>
              <a:gd name="connsiteY897" fmla="*/ 455674 h 814992"/>
              <a:gd name="connsiteX898" fmla="*/ 1021063 w 2991137"/>
              <a:gd name="connsiteY898" fmla="*/ 472822 h 814992"/>
              <a:gd name="connsiteX899" fmla="*/ 1047221 w 2991137"/>
              <a:gd name="connsiteY899" fmla="*/ 472822 h 814992"/>
              <a:gd name="connsiteX900" fmla="*/ 1027742 w 2991137"/>
              <a:gd name="connsiteY900" fmla="*/ 499234 h 814992"/>
              <a:gd name="connsiteX901" fmla="*/ 1015358 w 2991137"/>
              <a:gd name="connsiteY901" fmla="*/ 493684 h 814992"/>
              <a:gd name="connsiteX902" fmla="*/ 1008958 w 2991137"/>
              <a:gd name="connsiteY902" fmla="*/ 477607 h 814992"/>
              <a:gd name="connsiteX903" fmla="*/ 992122 w 2991137"/>
              <a:gd name="connsiteY903" fmla="*/ 484076 h 814992"/>
              <a:gd name="connsiteX904" fmla="*/ 1027185 w 2991137"/>
              <a:gd name="connsiteY904" fmla="*/ 516689 h 814992"/>
              <a:gd name="connsiteX905" fmla="*/ 1054596 w 2991137"/>
              <a:gd name="connsiteY905" fmla="*/ 502564 h 814992"/>
              <a:gd name="connsiteX906" fmla="*/ 1065031 w 2991137"/>
              <a:gd name="connsiteY906" fmla="*/ 464745 h 814992"/>
              <a:gd name="connsiteX907" fmla="*/ 1054456 w 2991137"/>
              <a:gd name="connsiteY907" fmla="*/ 425931 h 814992"/>
              <a:gd name="connsiteX908" fmla="*/ 1026350 w 2991137"/>
              <a:gd name="connsiteY908" fmla="*/ 411615 h 814992"/>
              <a:gd name="connsiteX909" fmla="*/ 901960 w 2991137"/>
              <a:gd name="connsiteY909" fmla="*/ 364839 h 814992"/>
              <a:gd name="connsiteX910" fmla="*/ 2991137 w 2991137"/>
              <a:gd name="connsiteY910" fmla="*/ 364839 h 814992"/>
              <a:gd name="connsiteX911" fmla="*/ 2991137 w 2991137"/>
              <a:gd name="connsiteY911" fmla="*/ 568863 h 814992"/>
              <a:gd name="connsiteX912" fmla="*/ 901960 w 2991137"/>
              <a:gd name="connsiteY912" fmla="*/ 568863 h 814992"/>
              <a:gd name="connsiteX913" fmla="*/ 576597 w 2991137"/>
              <a:gd name="connsiteY913" fmla="*/ 314431 h 814992"/>
              <a:gd name="connsiteX914" fmla="*/ 577791 w 2991137"/>
              <a:gd name="connsiteY914" fmla="*/ 340758 h 814992"/>
              <a:gd name="connsiteX915" fmla="*/ 324271 w 2991137"/>
              <a:gd name="connsiteY915" fmla="*/ 422124 h 814992"/>
              <a:gd name="connsiteX916" fmla="*/ 240937 w 2991137"/>
              <a:gd name="connsiteY916" fmla="*/ 439417 h 814992"/>
              <a:gd name="connsiteX917" fmla="*/ 201254 w 2991137"/>
              <a:gd name="connsiteY917" fmla="*/ 420575 h 814992"/>
              <a:gd name="connsiteX918" fmla="*/ 289266 w 2991137"/>
              <a:gd name="connsiteY918" fmla="*/ 395798 h 814992"/>
              <a:gd name="connsiteX919" fmla="*/ 496812 w 2991137"/>
              <a:gd name="connsiteY919" fmla="*/ 354534 h 814992"/>
              <a:gd name="connsiteX920" fmla="*/ 576597 w 2991137"/>
              <a:gd name="connsiteY920" fmla="*/ 314431 h 814992"/>
              <a:gd name="connsiteX921" fmla="*/ 524332 w 2991137"/>
              <a:gd name="connsiteY921" fmla="*/ 276716 h 814992"/>
              <a:gd name="connsiteX922" fmla="*/ 555368 w 2991137"/>
              <a:gd name="connsiteY922" fmla="*/ 292041 h 814992"/>
              <a:gd name="connsiteX923" fmla="*/ 489359 w 2991137"/>
              <a:gd name="connsiteY923" fmla="*/ 319948 h 814992"/>
              <a:gd name="connsiteX924" fmla="*/ 245260 w 2991137"/>
              <a:gd name="connsiteY924" fmla="*/ 370633 h 814992"/>
              <a:gd name="connsiteX925" fmla="*/ 161152 w 2991137"/>
              <a:gd name="connsiteY925" fmla="*/ 402089 h 814992"/>
              <a:gd name="connsiteX926" fmla="*/ 138342 w 2991137"/>
              <a:gd name="connsiteY926" fmla="*/ 385183 h 814992"/>
              <a:gd name="connsiteX927" fmla="*/ 213030 w 2991137"/>
              <a:gd name="connsiteY927" fmla="*/ 349017 h 814992"/>
              <a:gd name="connsiteX928" fmla="*/ 436287 w 2991137"/>
              <a:gd name="connsiteY928" fmla="*/ 303430 h 814992"/>
              <a:gd name="connsiteX929" fmla="*/ 524332 w 2991137"/>
              <a:gd name="connsiteY929" fmla="*/ 276716 h 814992"/>
              <a:gd name="connsiteX930" fmla="*/ 436674 w 2991137"/>
              <a:gd name="connsiteY930" fmla="*/ 251939 h 814992"/>
              <a:gd name="connsiteX931" fmla="*/ 480680 w 2991137"/>
              <a:gd name="connsiteY931" fmla="*/ 259811 h 814992"/>
              <a:gd name="connsiteX932" fmla="*/ 478745 w 2991137"/>
              <a:gd name="connsiteY932" fmla="*/ 263328 h 814992"/>
              <a:gd name="connsiteX933" fmla="*/ 301075 w 2991137"/>
              <a:gd name="connsiteY933" fmla="*/ 298720 h 814992"/>
              <a:gd name="connsiteX934" fmla="*/ 123017 w 2991137"/>
              <a:gd name="connsiteY934" fmla="*/ 363567 h 814992"/>
              <a:gd name="connsiteX935" fmla="*/ 115565 w 2991137"/>
              <a:gd name="connsiteY935" fmla="*/ 362374 h 814992"/>
              <a:gd name="connsiteX936" fmla="*/ 118694 w 2991137"/>
              <a:gd name="connsiteY936" fmla="*/ 338822 h 814992"/>
              <a:gd name="connsiteX937" fmla="*/ 255875 w 2991137"/>
              <a:gd name="connsiteY937" fmla="*/ 275910 h 814992"/>
              <a:gd name="connsiteX938" fmla="*/ 436674 w 2991137"/>
              <a:gd name="connsiteY938" fmla="*/ 251939 h 814992"/>
              <a:gd name="connsiteX939" fmla="*/ 564821 w 2991137"/>
              <a:gd name="connsiteY939" fmla="*/ 251552 h 814992"/>
              <a:gd name="connsiteX940" fmla="*/ 575016 w 2991137"/>
              <a:gd name="connsiteY940" fmla="*/ 277104 h 814992"/>
              <a:gd name="connsiteX941" fmla="*/ 553787 w 2991137"/>
              <a:gd name="connsiteY941" fmla="*/ 264134 h 814992"/>
              <a:gd name="connsiteX942" fmla="*/ 564821 w 2991137"/>
              <a:gd name="connsiteY942" fmla="*/ 251552 h 814992"/>
              <a:gd name="connsiteX943" fmla="*/ 480293 w 2991137"/>
              <a:gd name="connsiteY943" fmla="*/ 213804 h 814992"/>
              <a:gd name="connsiteX944" fmla="*/ 529429 w 2991137"/>
              <a:gd name="connsiteY944" fmla="*/ 231097 h 814992"/>
              <a:gd name="connsiteX945" fmla="*/ 510556 w 2991137"/>
              <a:gd name="connsiteY945" fmla="*/ 250358 h 814992"/>
              <a:gd name="connsiteX946" fmla="*/ 452806 w 2991137"/>
              <a:gd name="connsiteY946" fmla="*/ 232678 h 814992"/>
              <a:gd name="connsiteX947" fmla="*/ 480293 w 2991137"/>
              <a:gd name="connsiteY947" fmla="*/ 213804 h 814992"/>
              <a:gd name="connsiteX948" fmla="*/ 2193590 w 2991137"/>
              <a:gd name="connsiteY948" fmla="*/ 184701 h 814992"/>
              <a:gd name="connsiteX949" fmla="*/ 2193590 w 2991137"/>
              <a:gd name="connsiteY949" fmla="*/ 256358 h 814992"/>
              <a:gd name="connsiteX950" fmla="*/ 2218357 w 2991137"/>
              <a:gd name="connsiteY950" fmla="*/ 256014 h 814992"/>
              <a:gd name="connsiteX951" fmla="*/ 2240341 w 2991137"/>
              <a:gd name="connsiteY951" fmla="*/ 219764 h 814992"/>
              <a:gd name="connsiteX952" fmla="*/ 2215992 w 2991137"/>
              <a:gd name="connsiteY952" fmla="*/ 184701 h 814992"/>
              <a:gd name="connsiteX953" fmla="*/ 516073 w 2991137"/>
              <a:gd name="connsiteY953" fmla="*/ 176089 h 814992"/>
              <a:gd name="connsiteX954" fmla="*/ 539269 w 2991137"/>
              <a:gd name="connsiteY954" fmla="*/ 202803 h 814992"/>
              <a:gd name="connsiteX955" fmla="*/ 503490 w 2991137"/>
              <a:gd name="connsiteY955" fmla="*/ 192608 h 814992"/>
              <a:gd name="connsiteX956" fmla="*/ 516073 w 2991137"/>
              <a:gd name="connsiteY956" fmla="*/ 176089 h 814992"/>
              <a:gd name="connsiteX957" fmla="*/ 354921 w 2991137"/>
              <a:gd name="connsiteY957" fmla="*/ 81367 h 814992"/>
              <a:gd name="connsiteX958" fmla="*/ 195350 w 2991137"/>
              <a:gd name="connsiteY958" fmla="*/ 123405 h 814992"/>
              <a:gd name="connsiteX959" fmla="*/ 347049 w 2991137"/>
              <a:gd name="connsiteY959" fmla="*/ 95498 h 814992"/>
              <a:gd name="connsiteX960" fmla="*/ 479906 w 2991137"/>
              <a:gd name="connsiteY960" fmla="*/ 137568 h 814992"/>
              <a:gd name="connsiteX961" fmla="*/ 318754 w 2991137"/>
              <a:gd name="connsiteY961" fmla="*/ 122630 h 814992"/>
              <a:gd name="connsiteX962" fmla="*/ 139923 w 2991137"/>
              <a:gd name="connsiteY962" fmla="*/ 174896 h 814992"/>
              <a:gd name="connsiteX963" fmla="*/ 132051 w 2991137"/>
              <a:gd name="connsiteY963" fmla="*/ 189833 h 814992"/>
              <a:gd name="connsiteX964" fmla="*/ 308527 w 2991137"/>
              <a:gd name="connsiteY964" fmla="*/ 140697 h 814992"/>
              <a:gd name="connsiteX965" fmla="*/ 483842 w 2991137"/>
              <a:gd name="connsiteY965" fmla="*/ 161152 h 814992"/>
              <a:gd name="connsiteX966" fmla="*/ 464194 w 2991137"/>
              <a:gd name="connsiteY966" fmla="*/ 181994 h 814992"/>
              <a:gd name="connsiteX967" fmla="*/ 254681 w 2991137"/>
              <a:gd name="connsiteY967" fmla="*/ 179638 h 814992"/>
              <a:gd name="connsiteX968" fmla="*/ 97078 w 2991137"/>
              <a:gd name="connsiteY968" fmla="*/ 249971 h 814992"/>
              <a:gd name="connsiteX969" fmla="*/ 94723 w 2991137"/>
              <a:gd name="connsiteY969" fmla="*/ 265715 h 814992"/>
              <a:gd name="connsiteX970" fmla="*/ 275910 w 2991137"/>
              <a:gd name="connsiteY970" fmla="*/ 196125 h 814992"/>
              <a:gd name="connsiteX971" fmla="*/ 439804 w 2991137"/>
              <a:gd name="connsiteY971" fmla="*/ 200061 h 814992"/>
              <a:gd name="connsiteX972" fmla="*/ 253132 w 2991137"/>
              <a:gd name="connsiteY972" fmla="*/ 238195 h 814992"/>
              <a:gd name="connsiteX973" fmla="*/ 99433 w 2991137"/>
              <a:gd name="connsiteY973" fmla="*/ 306172 h 814992"/>
              <a:gd name="connsiteX974" fmla="*/ 90013 w 2991137"/>
              <a:gd name="connsiteY974" fmla="*/ 387538 h 814992"/>
              <a:gd name="connsiteX975" fmla="*/ 114758 w 2991137"/>
              <a:gd name="connsiteY975" fmla="*/ 444546 h 814992"/>
              <a:gd name="connsiteX976" fmla="*/ 157990 w 2991137"/>
              <a:gd name="connsiteY976" fmla="*/ 518041 h 814992"/>
              <a:gd name="connsiteX977" fmla="*/ 325820 w 2991137"/>
              <a:gd name="connsiteY977" fmla="*/ 612764 h 814992"/>
              <a:gd name="connsiteX978" fmla="*/ 477551 w 2991137"/>
              <a:gd name="connsiteY978" fmla="*/ 582114 h 814992"/>
              <a:gd name="connsiteX979" fmla="*/ 336047 w 2991137"/>
              <a:gd name="connsiteY979" fmla="*/ 597052 h 814992"/>
              <a:gd name="connsiteX980" fmla="*/ 193769 w 2991137"/>
              <a:gd name="connsiteY980" fmla="*/ 535333 h 814992"/>
              <a:gd name="connsiteX981" fmla="*/ 352566 w 2991137"/>
              <a:gd name="connsiteY981" fmla="*/ 575016 h 814992"/>
              <a:gd name="connsiteX982" fmla="*/ 536108 w 2991137"/>
              <a:gd name="connsiteY982" fmla="*/ 540044 h 814992"/>
              <a:gd name="connsiteX983" fmla="*/ 540818 w 2991137"/>
              <a:gd name="connsiteY983" fmla="*/ 532172 h 814992"/>
              <a:gd name="connsiteX984" fmla="*/ 355695 w 2991137"/>
              <a:gd name="connsiteY984" fmla="*/ 556562 h 814992"/>
              <a:gd name="connsiteX985" fmla="*/ 188285 w 2991137"/>
              <a:gd name="connsiteY985" fmla="*/ 506233 h 814992"/>
              <a:gd name="connsiteX986" fmla="*/ 189833 w 2991137"/>
              <a:gd name="connsiteY986" fmla="*/ 495618 h 814992"/>
              <a:gd name="connsiteX987" fmla="*/ 195350 w 2991137"/>
              <a:gd name="connsiteY987" fmla="*/ 490908 h 814992"/>
              <a:gd name="connsiteX988" fmla="*/ 390700 w 2991137"/>
              <a:gd name="connsiteY988" fmla="*/ 531397 h 814992"/>
              <a:gd name="connsiteX989" fmla="*/ 572661 w 2991137"/>
              <a:gd name="connsiteY989" fmla="*/ 490134 h 814992"/>
              <a:gd name="connsiteX990" fmla="*/ 576597 w 2991137"/>
              <a:gd name="connsiteY990" fmla="*/ 479132 h 814992"/>
              <a:gd name="connsiteX991" fmla="*/ 378118 w 2991137"/>
              <a:gd name="connsiteY991" fmla="*/ 514879 h 814992"/>
              <a:gd name="connsiteX992" fmla="*/ 220515 w 2991137"/>
              <a:gd name="connsiteY992" fmla="*/ 476777 h 814992"/>
              <a:gd name="connsiteX993" fmla="*/ 252326 w 2991137"/>
              <a:gd name="connsiteY993" fmla="*/ 464194 h 814992"/>
              <a:gd name="connsiteX994" fmla="*/ 420575 w 2991137"/>
              <a:gd name="connsiteY994" fmla="*/ 483842 h 814992"/>
              <a:gd name="connsiteX995" fmla="*/ 603343 w 2991137"/>
              <a:gd name="connsiteY995" fmla="*/ 424479 h 814992"/>
              <a:gd name="connsiteX996" fmla="*/ 604891 w 2991137"/>
              <a:gd name="connsiteY996" fmla="*/ 418188 h 814992"/>
              <a:gd name="connsiteX997" fmla="*/ 420575 w 2991137"/>
              <a:gd name="connsiteY997" fmla="*/ 467324 h 814992"/>
              <a:gd name="connsiteX998" fmla="*/ 303817 w 2991137"/>
              <a:gd name="connsiteY998" fmla="*/ 453193 h 814992"/>
              <a:gd name="connsiteX999" fmla="*/ 457129 w 2991137"/>
              <a:gd name="connsiteY999" fmla="*/ 425286 h 814992"/>
              <a:gd name="connsiteX1000" fmla="*/ 610408 w 2991137"/>
              <a:gd name="connsiteY1000" fmla="*/ 347856 h 814992"/>
              <a:gd name="connsiteX1001" fmla="*/ 598600 w 2991137"/>
              <a:gd name="connsiteY1001" fmla="*/ 289267 h 814992"/>
              <a:gd name="connsiteX1002" fmla="*/ 573468 w 2991137"/>
              <a:gd name="connsiteY1002" fmla="*/ 221289 h 814992"/>
              <a:gd name="connsiteX1003" fmla="*/ 517234 w 2991137"/>
              <a:gd name="connsiteY1003" fmla="*/ 152506 h 814992"/>
              <a:gd name="connsiteX1004" fmla="*/ 354921 w 2991137"/>
              <a:gd name="connsiteY1004" fmla="*/ 81367 h 814992"/>
              <a:gd name="connsiteX1005" fmla="*/ 2123325 w 2991137"/>
              <a:gd name="connsiteY1005" fmla="*/ 3683 h 814992"/>
              <a:gd name="connsiteX1006" fmla="*/ 2292936 w 2991137"/>
              <a:gd name="connsiteY1006" fmla="*/ 3683 h 814992"/>
              <a:gd name="connsiteX1007" fmla="*/ 2292936 w 2991137"/>
              <a:gd name="connsiteY1007" fmla="*/ 75034 h 814992"/>
              <a:gd name="connsiteX1008" fmla="*/ 2193590 w 2991137"/>
              <a:gd name="connsiteY1008" fmla="*/ 75034 h 814992"/>
              <a:gd name="connsiteX1009" fmla="*/ 2193590 w 2991137"/>
              <a:gd name="connsiteY1009" fmla="*/ 119245 h 814992"/>
              <a:gd name="connsiteX1010" fmla="*/ 2209313 w 2991137"/>
              <a:gd name="connsiteY1010" fmla="*/ 119245 h 814992"/>
              <a:gd name="connsiteX1011" fmla="*/ 2311163 w 2991137"/>
              <a:gd name="connsiteY1011" fmla="*/ 217085 h 814992"/>
              <a:gd name="connsiteX1012" fmla="*/ 2218079 w 2991137"/>
              <a:gd name="connsiteY1012" fmla="*/ 317527 h 814992"/>
              <a:gd name="connsiteX1013" fmla="*/ 2123325 w 2991137"/>
              <a:gd name="connsiteY1013" fmla="*/ 317527 h 814992"/>
              <a:gd name="connsiteX1014" fmla="*/ 1886649 w 2991137"/>
              <a:gd name="connsiteY1014" fmla="*/ 3683 h 814992"/>
              <a:gd name="connsiteX1015" fmla="*/ 2083949 w 2991137"/>
              <a:gd name="connsiteY1015" fmla="*/ 3683 h 814992"/>
              <a:gd name="connsiteX1016" fmla="*/ 2083949 w 2991137"/>
              <a:gd name="connsiteY1016" fmla="*/ 317527 h 814992"/>
              <a:gd name="connsiteX1017" fmla="*/ 2008953 w 2991137"/>
              <a:gd name="connsiteY1017" fmla="*/ 317527 h 814992"/>
              <a:gd name="connsiteX1018" fmla="*/ 2008953 w 2991137"/>
              <a:gd name="connsiteY1018" fmla="*/ 78249 h 814992"/>
              <a:gd name="connsiteX1019" fmla="*/ 1960810 w 2991137"/>
              <a:gd name="connsiteY1019" fmla="*/ 78249 h 814992"/>
              <a:gd name="connsiteX1020" fmla="*/ 1960810 w 2991137"/>
              <a:gd name="connsiteY1020" fmla="*/ 317527 h 814992"/>
              <a:gd name="connsiteX1021" fmla="*/ 1886649 w 2991137"/>
              <a:gd name="connsiteY1021" fmla="*/ 317527 h 814992"/>
              <a:gd name="connsiteX1022" fmla="*/ 1706742 w 2991137"/>
              <a:gd name="connsiteY1022" fmla="*/ 3683 h 814992"/>
              <a:gd name="connsiteX1023" fmla="*/ 1855899 w 2991137"/>
              <a:gd name="connsiteY1023" fmla="*/ 3683 h 814992"/>
              <a:gd name="connsiteX1024" fmla="*/ 1855899 w 2991137"/>
              <a:gd name="connsiteY1024" fmla="*/ 79819 h 814992"/>
              <a:gd name="connsiteX1025" fmla="*/ 1783268 w 2991137"/>
              <a:gd name="connsiteY1025" fmla="*/ 79819 h 814992"/>
              <a:gd name="connsiteX1026" fmla="*/ 1783268 w 2991137"/>
              <a:gd name="connsiteY1026" fmla="*/ 317527 h 814992"/>
              <a:gd name="connsiteX1027" fmla="*/ 1706742 w 2991137"/>
              <a:gd name="connsiteY1027" fmla="*/ 317527 h 814992"/>
              <a:gd name="connsiteX1028" fmla="*/ 1375451 w 2991137"/>
              <a:gd name="connsiteY1028" fmla="*/ 3683 h 814992"/>
              <a:gd name="connsiteX1029" fmla="*/ 1572611 w 2991137"/>
              <a:gd name="connsiteY1029" fmla="*/ 3683 h 814992"/>
              <a:gd name="connsiteX1030" fmla="*/ 1572611 w 2991137"/>
              <a:gd name="connsiteY1030" fmla="*/ 317527 h 814992"/>
              <a:gd name="connsiteX1031" fmla="*/ 1497615 w 2991137"/>
              <a:gd name="connsiteY1031" fmla="*/ 317527 h 814992"/>
              <a:gd name="connsiteX1032" fmla="*/ 1497615 w 2991137"/>
              <a:gd name="connsiteY1032" fmla="*/ 78249 h 814992"/>
              <a:gd name="connsiteX1033" fmla="*/ 1449473 w 2991137"/>
              <a:gd name="connsiteY1033" fmla="*/ 78249 h 814992"/>
              <a:gd name="connsiteX1034" fmla="*/ 1449473 w 2991137"/>
              <a:gd name="connsiteY1034" fmla="*/ 317527 h 814992"/>
              <a:gd name="connsiteX1035" fmla="*/ 1375451 w 2991137"/>
              <a:gd name="connsiteY1035" fmla="*/ 317527 h 814992"/>
              <a:gd name="connsiteX1036" fmla="*/ 1126670 w 2991137"/>
              <a:gd name="connsiteY1036" fmla="*/ 3683 h 814992"/>
              <a:gd name="connsiteX1037" fmla="*/ 1337744 w 2991137"/>
              <a:gd name="connsiteY1037" fmla="*/ 3683 h 814992"/>
              <a:gd name="connsiteX1038" fmla="*/ 1337744 w 2991137"/>
              <a:gd name="connsiteY1038" fmla="*/ 78249 h 814992"/>
              <a:gd name="connsiteX1039" fmla="*/ 1269705 w 2991137"/>
              <a:gd name="connsiteY1039" fmla="*/ 78249 h 814992"/>
              <a:gd name="connsiteX1040" fmla="*/ 1269705 w 2991137"/>
              <a:gd name="connsiteY1040" fmla="*/ 317527 h 814992"/>
              <a:gd name="connsiteX1041" fmla="*/ 1194709 w 2991137"/>
              <a:gd name="connsiteY1041" fmla="*/ 317527 h 814992"/>
              <a:gd name="connsiteX1042" fmla="*/ 1194709 w 2991137"/>
              <a:gd name="connsiteY1042" fmla="*/ 78249 h 814992"/>
              <a:gd name="connsiteX1043" fmla="*/ 1126670 w 2991137"/>
              <a:gd name="connsiteY1043" fmla="*/ 78249 h 814992"/>
              <a:gd name="connsiteX1044" fmla="*/ 994627 w 2991137"/>
              <a:gd name="connsiteY1044" fmla="*/ 3683 h 814992"/>
              <a:gd name="connsiteX1045" fmla="*/ 1129313 w 2991137"/>
              <a:gd name="connsiteY1045" fmla="*/ 160394 h 814992"/>
              <a:gd name="connsiteX1046" fmla="*/ 994627 w 2991137"/>
              <a:gd name="connsiteY1046" fmla="*/ 317106 h 814992"/>
              <a:gd name="connsiteX1047" fmla="*/ 899873 w 2991137"/>
              <a:gd name="connsiteY1047" fmla="*/ 271861 h 814992"/>
              <a:gd name="connsiteX1048" fmla="*/ 924500 w 2991137"/>
              <a:gd name="connsiteY1048" fmla="*/ 220951 h 814992"/>
              <a:gd name="connsiteX1049" fmla="*/ 994627 w 2991137"/>
              <a:gd name="connsiteY1049" fmla="*/ 251841 h 814992"/>
              <a:gd name="connsiteX1050" fmla="*/ 1050700 w 2991137"/>
              <a:gd name="connsiteY1050" fmla="*/ 222061 h 814992"/>
              <a:gd name="connsiteX1051" fmla="*/ 1060161 w 2991137"/>
              <a:gd name="connsiteY1051" fmla="*/ 191285 h 814992"/>
              <a:gd name="connsiteX1052" fmla="*/ 958589 w 2991137"/>
              <a:gd name="connsiteY1052" fmla="*/ 191285 h 814992"/>
              <a:gd name="connsiteX1053" fmla="*/ 958589 w 2991137"/>
              <a:gd name="connsiteY1053" fmla="*/ 130461 h 814992"/>
              <a:gd name="connsiteX1054" fmla="*/ 1058213 w 2991137"/>
              <a:gd name="connsiteY1054" fmla="*/ 130461 h 814992"/>
              <a:gd name="connsiteX1055" fmla="*/ 1042351 w 2991137"/>
              <a:gd name="connsiteY1055" fmla="*/ 87857 h 814992"/>
              <a:gd name="connsiteX1056" fmla="*/ 994627 w 2991137"/>
              <a:gd name="connsiteY1056" fmla="*/ 68948 h 814992"/>
              <a:gd name="connsiteX1057" fmla="*/ 933266 w 2991137"/>
              <a:gd name="connsiteY1057" fmla="*/ 103054 h 814992"/>
              <a:gd name="connsiteX1058" fmla="*/ 899038 w 2991137"/>
              <a:gd name="connsiteY1058" fmla="*/ 49923 h 814992"/>
              <a:gd name="connsiteX1059" fmla="*/ 994627 w 2991137"/>
              <a:gd name="connsiteY1059" fmla="*/ 3683 h 814992"/>
              <a:gd name="connsiteX1060" fmla="*/ 348243 w 2991137"/>
              <a:gd name="connsiteY1060" fmla="*/ 0 h 814992"/>
              <a:gd name="connsiteX1061" fmla="*/ 696872 w 2991137"/>
              <a:gd name="connsiteY1061" fmla="*/ 348243 h 814992"/>
              <a:gd name="connsiteX1062" fmla="*/ 348243 w 2991137"/>
              <a:gd name="connsiteY1062" fmla="*/ 696872 h 814992"/>
              <a:gd name="connsiteX1063" fmla="*/ 0 w 2991137"/>
              <a:gd name="connsiteY1063" fmla="*/ 348243 h 814992"/>
              <a:gd name="connsiteX1064" fmla="*/ 348243 w 2991137"/>
              <a:gd name="connsiteY1064" fmla="*/ 0 h 81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Lst>
            <a:rect l="l" t="t" r="r" b="b"/>
            <a:pathLst>
              <a:path w="2991137" h="814992">
                <a:moveTo>
                  <a:pt x="2229071" y="717574"/>
                </a:moveTo>
                <a:cubicBezTo>
                  <a:pt x="2229071" y="717574"/>
                  <a:pt x="2229071" y="721478"/>
                  <a:pt x="2229071" y="721478"/>
                </a:cubicBezTo>
                <a:cubicBezTo>
                  <a:pt x="2229071" y="727067"/>
                  <a:pt x="2228514" y="730933"/>
                  <a:pt x="2227680" y="733038"/>
                </a:cubicBezTo>
                <a:cubicBezTo>
                  <a:pt x="2226845" y="735182"/>
                  <a:pt x="2225314" y="736943"/>
                  <a:pt x="2223088" y="738512"/>
                </a:cubicBezTo>
                <a:cubicBezTo>
                  <a:pt x="2220862" y="740082"/>
                  <a:pt x="2218635" y="740885"/>
                  <a:pt x="2216409" y="740885"/>
                </a:cubicBezTo>
                <a:cubicBezTo>
                  <a:pt x="2213766" y="740885"/>
                  <a:pt x="2211678" y="739890"/>
                  <a:pt x="2210009" y="737938"/>
                </a:cubicBezTo>
                <a:cubicBezTo>
                  <a:pt x="2208339" y="736024"/>
                  <a:pt x="2207504" y="733727"/>
                  <a:pt x="2207504" y="730895"/>
                </a:cubicBezTo>
                <a:cubicBezTo>
                  <a:pt x="2207504" y="728407"/>
                  <a:pt x="2208200" y="726378"/>
                  <a:pt x="2209731" y="724808"/>
                </a:cubicBezTo>
                <a:cubicBezTo>
                  <a:pt x="2211261" y="723201"/>
                  <a:pt x="2214600" y="721784"/>
                  <a:pt x="2219470" y="720483"/>
                </a:cubicBezTo>
                <a:cubicBezTo>
                  <a:pt x="2223784" y="719373"/>
                  <a:pt x="2226984" y="718416"/>
                  <a:pt x="2229071" y="717574"/>
                </a:cubicBezTo>
                <a:close/>
                <a:moveTo>
                  <a:pt x="2036224" y="717574"/>
                </a:moveTo>
                <a:cubicBezTo>
                  <a:pt x="2036224" y="717574"/>
                  <a:pt x="2036224" y="721478"/>
                  <a:pt x="2036224" y="721478"/>
                </a:cubicBezTo>
                <a:cubicBezTo>
                  <a:pt x="2036224" y="727067"/>
                  <a:pt x="2035667" y="730933"/>
                  <a:pt x="2034832" y="733038"/>
                </a:cubicBezTo>
                <a:cubicBezTo>
                  <a:pt x="2033998" y="735182"/>
                  <a:pt x="2032467" y="736943"/>
                  <a:pt x="2030241" y="738512"/>
                </a:cubicBezTo>
                <a:cubicBezTo>
                  <a:pt x="2028015" y="740082"/>
                  <a:pt x="2025788" y="740885"/>
                  <a:pt x="2023423" y="740885"/>
                </a:cubicBezTo>
                <a:cubicBezTo>
                  <a:pt x="2020918" y="740885"/>
                  <a:pt x="2018831" y="739890"/>
                  <a:pt x="2017162" y="737938"/>
                </a:cubicBezTo>
                <a:cubicBezTo>
                  <a:pt x="2015492" y="736024"/>
                  <a:pt x="2014657" y="733727"/>
                  <a:pt x="2014657" y="730895"/>
                </a:cubicBezTo>
                <a:cubicBezTo>
                  <a:pt x="2014657" y="728407"/>
                  <a:pt x="2015353" y="726378"/>
                  <a:pt x="2016883" y="724808"/>
                </a:cubicBezTo>
                <a:cubicBezTo>
                  <a:pt x="2018414" y="723201"/>
                  <a:pt x="2021614" y="721784"/>
                  <a:pt x="2026623" y="720483"/>
                </a:cubicBezTo>
                <a:cubicBezTo>
                  <a:pt x="2030937" y="719373"/>
                  <a:pt x="2034137" y="718416"/>
                  <a:pt x="2036224" y="717574"/>
                </a:cubicBezTo>
                <a:close/>
                <a:moveTo>
                  <a:pt x="1541862" y="717574"/>
                </a:moveTo>
                <a:cubicBezTo>
                  <a:pt x="1541862" y="717574"/>
                  <a:pt x="1541862" y="721478"/>
                  <a:pt x="1541862" y="721478"/>
                </a:cubicBezTo>
                <a:cubicBezTo>
                  <a:pt x="1541862" y="727067"/>
                  <a:pt x="1541305" y="730933"/>
                  <a:pt x="1540470" y="733038"/>
                </a:cubicBezTo>
                <a:cubicBezTo>
                  <a:pt x="1539635" y="735182"/>
                  <a:pt x="1538105" y="736943"/>
                  <a:pt x="1535879" y="738512"/>
                </a:cubicBezTo>
                <a:cubicBezTo>
                  <a:pt x="1533652" y="740082"/>
                  <a:pt x="1531426" y="740885"/>
                  <a:pt x="1529200" y="740885"/>
                </a:cubicBezTo>
                <a:cubicBezTo>
                  <a:pt x="1526556" y="740885"/>
                  <a:pt x="1524469" y="739890"/>
                  <a:pt x="1522799" y="737938"/>
                </a:cubicBezTo>
                <a:cubicBezTo>
                  <a:pt x="1521130" y="736024"/>
                  <a:pt x="1520295" y="733727"/>
                  <a:pt x="1520295" y="730895"/>
                </a:cubicBezTo>
                <a:cubicBezTo>
                  <a:pt x="1520295" y="728407"/>
                  <a:pt x="1520991" y="726378"/>
                  <a:pt x="1522521" y="724808"/>
                </a:cubicBezTo>
                <a:cubicBezTo>
                  <a:pt x="1524052" y="723201"/>
                  <a:pt x="1527252" y="721784"/>
                  <a:pt x="1532261" y="720483"/>
                </a:cubicBezTo>
                <a:cubicBezTo>
                  <a:pt x="1536574" y="719373"/>
                  <a:pt x="1539774" y="718416"/>
                  <a:pt x="1541862" y="717574"/>
                </a:cubicBezTo>
                <a:close/>
                <a:moveTo>
                  <a:pt x="1375590" y="717574"/>
                </a:moveTo>
                <a:cubicBezTo>
                  <a:pt x="1375590" y="717574"/>
                  <a:pt x="1375590" y="721478"/>
                  <a:pt x="1375590" y="721478"/>
                </a:cubicBezTo>
                <a:cubicBezTo>
                  <a:pt x="1375590" y="727067"/>
                  <a:pt x="1375033" y="730933"/>
                  <a:pt x="1374199" y="733038"/>
                </a:cubicBezTo>
                <a:cubicBezTo>
                  <a:pt x="1373364" y="735182"/>
                  <a:pt x="1371833" y="736943"/>
                  <a:pt x="1369607" y="738512"/>
                </a:cubicBezTo>
                <a:cubicBezTo>
                  <a:pt x="1367381" y="740082"/>
                  <a:pt x="1365155" y="740885"/>
                  <a:pt x="1362928" y="740885"/>
                </a:cubicBezTo>
                <a:cubicBezTo>
                  <a:pt x="1360285" y="740885"/>
                  <a:pt x="1358198" y="739890"/>
                  <a:pt x="1356528" y="737938"/>
                </a:cubicBezTo>
                <a:cubicBezTo>
                  <a:pt x="1354858" y="736024"/>
                  <a:pt x="1354023" y="733727"/>
                  <a:pt x="1354023" y="730895"/>
                </a:cubicBezTo>
                <a:cubicBezTo>
                  <a:pt x="1354023" y="728407"/>
                  <a:pt x="1354719" y="726378"/>
                  <a:pt x="1356250" y="724808"/>
                </a:cubicBezTo>
                <a:cubicBezTo>
                  <a:pt x="1357780" y="723201"/>
                  <a:pt x="1361120" y="721784"/>
                  <a:pt x="1365989" y="720483"/>
                </a:cubicBezTo>
                <a:cubicBezTo>
                  <a:pt x="1370303" y="719373"/>
                  <a:pt x="1373503" y="718416"/>
                  <a:pt x="1375590" y="717574"/>
                </a:cubicBezTo>
                <a:close/>
                <a:moveTo>
                  <a:pt x="1958306" y="694798"/>
                </a:moveTo>
                <a:cubicBezTo>
                  <a:pt x="1962341" y="694798"/>
                  <a:pt x="1965819" y="696827"/>
                  <a:pt x="1968741" y="700885"/>
                </a:cubicBezTo>
                <a:cubicBezTo>
                  <a:pt x="1971524" y="704942"/>
                  <a:pt x="1972915" y="710186"/>
                  <a:pt x="1972915" y="716540"/>
                </a:cubicBezTo>
                <a:cubicBezTo>
                  <a:pt x="1972915" y="722933"/>
                  <a:pt x="1971524" y="728177"/>
                  <a:pt x="1968741" y="732273"/>
                </a:cubicBezTo>
                <a:cubicBezTo>
                  <a:pt x="1965819" y="736369"/>
                  <a:pt x="1962341" y="738359"/>
                  <a:pt x="1958167" y="738359"/>
                </a:cubicBezTo>
                <a:cubicBezTo>
                  <a:pt x="1954132" y="738359"/>
                  <a:pt x="1950792" y="736407"/>
                  <a:pt x="1948149" y="732426"/>
                </a:cubicBezTo>
                <a:cubicBezTo>
                  <a:pt x="1945505" y="728445"/>
                  <a:pt x="1944114" y="723162"/>
                  <a:pt x="1944114" y="716540"/>
                </a:cubicBezTo>
                <a:cubicBezTo>
                  <a:pt x="1944114" y="709995"/>
                  <a:pt x="1945505" y="704751"/>
                  <a:pt x="1948149" y="700770"/>
                </a:cubicBezTo>
                <a:cubicBezTo>
                  <a:pt x="1950931" y="696789"/>
                  <a:pt x="1954271" y="694798"/>
                  <a:pt x="1958306" y="694798"/>
                </a:cubicBezTo>
                <a:close/>
                <a:moveTo>
                  <a:pt x="1801357" y="693497"/>
                </a:moveTo>
                <a:cubicBezTo>
                  <a:pt x="1805392" y="693497"/>
                  <a:pt x="1808870" y="695411"/>
                  <a:pt x="1811792" y="699239"/>
                </a:cubicBezTo>
                <a:cubicBezTo>
                  <a:pt x="1814714" y="703066"/>
                  <a:pt x="1816245" y="708693"/>
                  <a:pt x="1816245" y="716004"/>
                </a:cubicBezTo>
                <a:cubicBezTo>
                  <a:pt x="1816245" y="723469"/>
                  <a:pt x="1814714" y="729134"/>
                  <a:pt x="1811792" y="732962"/>
                </a:cubicBezTo>
                <a:cubicBezTo>
                  <a:pt x="1809009" y="736790"/>
                  <a:pt x="1805531" y="738704"/>
                  <a:pt x="1801496" y="738704"/>
                </a:cubicBezTo>
                <a:cubicBezTo>
                  <a:pt x="1797461" y="738704"/>
                  <a:pt x="1793843" y="736790"/>
                  <a:pt x="1791060" y="732962"/>
                </a:cubicBezTo>
                <a:cubicBezTo>
                  <a:pt x="1788138" y="729172"/>
                  <a:pt x="1786608" y="723584"/>
                  <a:pt x="1786608" y="716119"/>
                </a:cubicBezTo>
                <a:cubicBezTo>
                  <a:pt x="1786608" y="708732"/>
                  <a:pt x="1788138" y="703066"/>
                  <a:pt x="1791060" y="699239"/>
                </a:cubicBezTo>
                <a:cubicBezTo>
                  <a:pt x="1793843" y="695411"/>
                  <a:pt x="1797322" y="693497"/>
                  <a:pt x="1801357" y="693497"/>
                </a:cubicBezTo>
                <a:close/>
                <a:moveTo>
                  <a:pt x="1730952" y="692999"/>
                </a:moveTo>
                <a:cubicBezTo>
                  <a:pt x="1734570" y="692999"/>
                  <a:pt x="1737770" y="694875"/>
                  <a:pt x="1740414" y="698626"/>
                </a:cubicBezTo>
                <a:cubicBezTo>
                  <a:pt x="1742918" y="702339"/>
                  <a:pt x="1744170" y="708119"/>
                  <a:pt x="1744170" y="715928"/>
                </a:cubicBezTo>
                <a:cubicBezTo>
                  <a:pt x="1744170" y="724158"/>
                  <a:pt x="1742918" y="730014"/>
                  <a:pt x="1740414" y="733651"/>
                </a:cubicBezTo>
                <a:cubicBezTo>
                  <a:pt x="1737909" y="737287"/>
                  <a:pt x="1734848" y="739125"/>
                  <a:pt x="1731230" y="739125"/>
                </a:cubicBezTo>
                <a:cubicBezTo>
                  <a:pt x="1727334" y="739125"/>
                  <a:pt x="1724134" y="737172"/>
                  <a:pt x="1721491" y="733230"/>
                </a:cubicBezTo>
                <a:cubicBezTo>
                  <a:pt x="1718708" y="729325"/>
                  <a:pt x="1717316" y="723201"/>
                  <a:pt x="1717316" y="714894"/>
                </a:cubicBezTo>
                <a:cubicBezTo>
                  <a:pt x="1717316" y="707583"/>
                  <a:pt x="1718708" y="702109"/>
                  <a:pt x="1721212" y="698473"/>
                </a:cubicBezTo>
                <a:cubicBezTo>
                  <a:pt x="1723856" y="694837"/>
                  <a:pt x="1727056" y="692999"/>
                  <a:pt x="1730952" y="692999"/>
                </a:cubicBezTo>
                <a:close/>
                <a:moveTo>
                  <a:pt x="1094668" y="692999"/>
                </a:moveTo>
                <a:cubicBezTo>
                  <a:pt x="1098424" y="692999"/>
                  <a:pt x="1101625" y="694875"/>
                  <a:pt x="1104129" y="698626"/>
                </a:cubicBezTo>
                <a:cubicBezTo>
                  <a:pt x="1106634" y="702339"/>
                  <a:pt x="1108025" y="708119"/>
                  <a:pt x="1108025" y="715928"/>
                </a:cubicBezTo>
                <a:cubicBezTo>
                  <a:pt x="1108025" y="724158"/>
                  <a:pt x="1106634" y="730014"/>
                  <a:pt x="1104129" y="733651"/>
                </a:cubicBezTo>
                <a:cubicBezTo>
                  <a:pt x="1101625" y="737287"/>
                  <a:pt x="1098564" y="739125"/>
                  <a:pt x="1094946" y="739125"/>
                </a:cubicBezTo>
                <a:cubicBezTo>
                  <a:pt x="1091189" y="739125"/>
                  <a:pt x="1087850" y="737172"/>
                  <a:pt x="1085206" y="733230"/>
                </a:cubicBezTo>
                <a:cubicBezTo>
                  <a:pt x="1082563" y="729325"/>
                  <a:pt x="1081171" y="723201"/>
                  <a:pt x="1081171" y="714894"/>
                </a:cubicBezTo>
                <a:cubicBezTo>
                  <a:pt x="1081171" y="707583"/>
                  <a:pt x="1082423" y="702109"/>
                  <a:pt x="1085067" y="698473"/>
                </a:cubicBezTo>
                <a:cubicBezTo>
                  <a:pt x="1087572" y="694837"/>
                  <a:pt x="1090772" y="692999"/>
                  <a:pt x="1094668" y="692999"/>
                </a:cubicBezTo>
                <a:close/>
                <a:moveTo>
                  <a:pt x="2067391" y="679831"/>
                </a:moveTo>
                <a:lnTo>
                  <a:pt x="2067391" y="753402"/>
                </a:lnTo>
                <a:lnTo>
                  <a:pt x="2083392" y="753402"/>
                </a:lnTo>
                <a:lnTo>
                  <a:pt x="2083392" y="722512"/>
                </a:lnTo>
                <a:lnTo>
                  <a:pt x="2106211" y="722512"/>
                </a:lnTo>
                <a:lnTo>
                  <a:pt x="2106211" y="753402"/>
                </a:lnTo>
                <a:lnTo>
                  <a:pt x="2122212" y="753402"/>
                </a:lnTo>
                <a:lnTo>
                  <a:pt x="2122212" y="679831"/>
                </a:lnTo>
                <a:lnTo>
                  <a:pt x="2106211" y="679831"/>
                </a:lnTo>
                <a:cubicBezTo>
                  <a:pt x="2106211" y="679831"/>
                  <a:pt x="2106211" y="706626"/>
                  <a:pt x="2106211" y="706626"/>
                </a:cubicBezTo>
                <a:lnTo>
                  <a:pt x="2083392" y="706626"/>
                </a:lnTo>
                <a:lnTo>
                  <a:pt x="2083392" y="679831"/>
                </a:lnTo>
                <a:close/>
                <a:moveTo>
                  <a:pt x="1845603" y="679831"/>
                </a:moveTo>
                <a:lnTo>
                  <a:pt x="1845603" y="753402"/>
                </a:lnTo>
                <a:lnTo>
                  <a:pt x="1859378" y="753402"/>
                </a:lnTo>
                <a:lnTo>
                  <a:pt x="1859378" y="704980"/>
                </a:lnTo>
                <a:lnTo>
                  <a:pt x="1873292" y="753402"/>
                </a:lnTo>
                <a:lnTo>
                  <a:pt x="1886927" y="753402"/>
                </a:lnTo>
                <a:lnTo>
                  <a:pt x="1901676" y="704980"/>
                </a:lnTo>
                <a:lnTo>
                  <a:pt x="1901676" y="753402"/>
                </a:lnTo>
                <a:lnTo>
                  <a:pt x="1915451" y="753402"/>
                </a:lnTo>
                <a:lnTo>
                  <a:pt x="1915451" y="679831"/>
                </a:lnTo>
                <a:lnTo>
                  <a:pt x="1895554" y="679831"/>
                </a:lnTo>
                <a:cubicBezTo>
                  <a:pt x="1895554" y="679831"/>
                  <a:pt x="1880388" y="731086"/>
                  <a:pt x="1880388" y="731086"/>
                </a:cubicBezTo>
                <a:lnTo>
                  <a:pt x="1865500" y="679831"/>
                </a:lnTo>
                <a:close/>
                <a:moveTo>
                  <a:pt x="1630632" y="679831"/>
                </a:moveTo>
                <a:cubicBezTo>
                  <a:pt x="1630632" y="679831"/>
                  <a:pt x="1630632" y="753402"/>
                  <a:pt x="1630632" y="753402"/>
                </a:cubicBezTo>
                <a:lnTo>
                  <a:pt x="1646634" y="753402"/>
                </a:lnTo>
                <a:lnTo>
                  <a:pt x="1646634" y="695143"/>
                </a:lnTo>
                <a:lnTo>
                  <a:pt x="1668200" y="695143"/>
                </a:lnTo>
                <a:lnTo>
                  <a:pt x="1668200" y="753402"/>
                </a:lnTo>
                <a:lnTo>
                  <a:pt x="1684340" y="753402"/>
                </a:lnTo>
                <a:lnTo>
                  <a:pt x="1684340" y="679831"/>
                </a:lnTo>
                <a:close/>
                <a:moveTo>
                  <a:pt x="1271514" y="679831"/>
                </a:moveTo>
                <a:cubicBezTo>
                  <a:pt x="1271514" y="679831"/>
                  <a:pt x="1271514" y="753402"/>
                  <a:pt x="1271514" y="753402"/>
                </a:cubicBezTo>
                <a:lnTo>
                  <a:pt x="1287515" y="753402"/>
                </a:lnTo>
                <a:lnTo>
                  <a:pt x="1287515" y="695143"/>
                </a:lnTo>
                <a:lnTo>
                  <a:pt x="1309081" y="695143"/>
                </a:lnTo>
                <a:lnTo>
                  <a:pt x="1309081" y="753402"/>
                </a:lnTo>
                <a:lnTo>
                  <a:pt x="1325222" y="753402"/>
                </a:lnTo>
                <a:lnTo>
                  <a:pt x="1325222" y="679831"/>
                </a:lnTo>
                <a:close/>
                <a:moveTo>
                  <a:pt x="1200553" y="679831"/>
                </a:moveTo>
                <a:cubicBezTo>
                  <a:pt x="1200553" y="679831"/>
                  <a:pt x="1200553" y="753402"/>
                  <a:pt x="1200553" y="753402"/>
                </a:cubicBezTo>
                <a:lnTo>
                  <a:pt x="1216554" y="753402"/>
                </a:lnTo>
                <a:lnTo>
                  <a:pt x="1216554" y="695143"/>
                </a:lnTo>
                <a:lnTo>
                  <a:pt x="1238120" y="695143"/>
                </a:lnTo>
                <a:lnTo>
                  <a:pt x="1238120" y="753402"/>
                </a:lnTo>
                <a:lnTo>
                  <a:pt x="1254261" y="753402"/>
                </a:lnTo>
                <a:lnTo>
                  <a:pt x="1254261" y="679831"/>
                </a:lnTo>
                <a:close/>
                <a:moveTo>
                  <a:pt x="1129592" y="679831"/>
                </a:moveTo>
                <a:lnTo>
                  <a:pt x="1152550" y="753670"/>
                </a:lnTo>
                <a:cubicBezTo>
                  <a:pt x="1151297" y="759029"/>
                  <a:pt x="1149767" y="762742"/>
                  <a:pt x="1147819" y="764771"/>
                </a:cubicBezTo>
                <a:cubicBezTo>
                  <a:pt x="1145732" y="766800"/>
                  <a:pt x="1143227" y="767833"/>
                  <a:pt x="1140166" y="767833"/>
                </a:cubicBezTo>
                <a:cubicBezTo>
                  <a:pt x="1138218" y="767833"/>
                  <a:pt x="1135992" y="767489"/>
                  <a:pt x="1133488" y="766915"/>
                </a:cubicBezTo>
                <a:lnTo>
                  <a:pt x="1134879" y="782149"/>
                </a:lnTo>
                <a:cubicBezTo>
                  <a:pt x="1137801" y="782953"/>
                  <a:pt x="1140862" y="783336"/>
                  <a:pt x="1143923" y="783336"/>
                </a:cubicBezTo>
                <a:cubicBezTo>
                  <a:pt x="1147958" y="783336"/>
                  <a:pt x="1151437" y="782762"/>
                  <a:pt x="1154080" y="781460"/>
                </a:cubicBezTo>
                <a:cubicBezTo>
                  <a:pt x="1156863" y="780159"/>
                  <a:pt x="1159089" y="778245"/>
                  <a:pt x="1160898" y="775833"/>
                </a:cubicBezTo>
                <a:cubicBezTo>
                  <a:pt x="1162707" y="773460"/>
                  <a:pt x="1164516" y="769671"/>
                  <a:pt x="1166324" y="764503"/>
                </a:cubicBezTo>
                <a:lnTo>
                  <a:pt x="1170360" y="750723"/>
                </a:lnTo>
                <a:lnTo>
                  <a:pt x="1191648" y="679831"/>
                </a:lnTo>
                <a:lnTo>
                  <a:pt x="1175230" y="679831"/>
                </a:lnTo>
                <a:cubicBezTo>
                  <a:pt x="1175230" y="679831"/>
                  <a:pt x="1161037" y="732120"/>
                  <a:pt x="1161037" y="732120"/>
                </a:cubicBezTo>
                <a:lnTo>
                  <a:pt x="1146706" y="679831"/>
                </a:lnTo>
                <a:close/>
                <a:moveTo>
                  <a:pt x="2219192" y="677611"/>
                </a:moveTo>
                <a:cubicBezTo>
                  <a:pt x="2211678" y="677611"/>
                  <a:pt x="2205974" y="679296"/>
                  <a:pt x="2201939" y="682549"/>
                </a:cubicBezTo>
                <a:cubicBezTo>
                  <a:pt x="2197765" y="685803"/>
                  <a:pt x="2194843" y="691085"/>
                  <a:pt x="2193173" y="698550"/>
                </a:cubicBezTo>
                <a:lnTo>
                  <a:pt x="2207643" y="701727"/>
                </a:lnTo>
                <a:cubicBezTo>
                  <a:pt x="2208617" y="698167"/>
                  <a:pt x="2210009" y="695755"/>
                  <a:pt x="2211678" y="694454"/>
                </a:cubicBezTo>
                <a:cubicBezTo>
                  <a:pt x="2213348" y="693152"/>
                  <a:pt x="2215435" y="692502"/>
                  <a:pt x="2218357" y="692502"/>
                </a:cubicBezTo>
                <a:cubicBezTo>
                  <a:pt x="2221140" y="692502"/>
                  <a:pt x="2223366" y="692923"/>
                  <a:pt x="2224897" y="693765"/>
                </a:cubicBezTo>
                <a:cubicBezTo>
                  <a:pt x="2226427" y="694569"/>
                  <a:pt x="2227540" y="695602"/>
                  <a:pt x="2228097" y="696865"/>
                </a:cubicBezTo>
                <a:cubicBezTo>
                  <a:pt x="2228653" y="698128"/>
                  <a:pt x="2229071" y="700770"/>
                  <a:pt x="2229071" y="704827"/>
                </a:cubicBezTo>
                <a:cubicBezTo>
                  <a:pt x="2226149" y="706320"/>
                  <a:pt x="2220862" y="707928"/>
                  <a:pt x="2213487" y="709612"/>
                </a:cubicBezTo>
                <a:cubicBezTo>
                  <a:pt x="2207365" y="711067"/>
                  <a:pt x="2202913" y="712751"/>
                  <a:pt x="2200269" y="714626"/>
                </a:cubicBezTo>
                <a:cubicBezTo>
                  <a:pt x="2197486" y="716464"/>
                  <a:pt x="2195260" y="718914"/>
                  <a:pt x="2193729" y="722014"/>
                </a:cubicBezTo>
                <a:cubicBezTo>
                  <a:pt x="2192199" y="725115"/>
                  <a:pt x="2191503" y="728751"/>
                  <a:pt x="2191503" y="732885"/>
                </a:cubicBezTo>
                <a:cubicBezTo>
                  <a:pt x="2191503" y="739469"/>
                  <a:pt x="2193312" y="744751"/>
                  <a:pt x="2197069" y="748694"/>
                </a:cubicBezTo>
                <a:cubicBezTo>
                  <a:pt x="2200826" y="752637"/>
                  <a:pt x="2205695" y="754589"/>
                  <a:pt x="2211539" y="754589"/>
                </a:cubicBezTo>
                <a:cubicBezTo>
                  <a:pt x="2215018" y="754589"/>
                  <a:pt x="2218357" y="753785"/>
                  <a:pt x="2221418" y="752177"/>
                </a:cubicBezTo>
                <a:cubicBezTo>
                  <a:pt x="2224618" y="750532"/>
                  <a:pt x="2227540" y="748120"/>
                  <a:pt x="2230323" y="744866"/>
                </a:cubicBezTo>
                <a:lnTo>
                  <a:pt x="2232271" y="752905"/>
                </a:lnTo>
                <a:lnTo>
                  <a:pt x="2248133" y="752905"/>
                </a:lnTo>
                <a:cubicBezTo>
                  <a:pt x="2246742" y="749421"/>
                  <a:pt x="2245768" y="746129"/>
                  <a:pt x="2245350" y="743029"/>
                </a:cubicBezTo>
                <a:cubicBezTo>
                  <a:pt x="2244794" y="739890"/>
                  <a:pt x="2244515" y="735105"/>
                  <a:pt x="2244515" y="728751"/>
                </a:cubicBezTo>
                <a:lnTo>
                  <a:pt x="2244655" y="705937"/>
                </a:lnTo>
                <a:cubicBezTo>
                  <a:pt x="2244655" y="697363"/>
                  <a:pt x="2243959" y="691468"/>
                  <a:pt x="2242428" y="688214"/>
                </a:cubicBezTo>
                <a:cubicBezTo>
                  <a:pt x="2240898" y="684961"/>
                  <a:pt x="2238393" y="682358"/>
                  <a:pt x="2234776" y="680444"/>
                </a:cubicBezTo>
                <a:cubicBezTo>
                  <a:pt x="2231158" y="678568"/>
                  <a:pt x="2226010" y="677611"/>
                  <a:pt x="2219192" y="677611"/>
                </a:cubicBezTo>
                <a:close/>
                <a:moveTo>
                  <a:pt x="2177868" y="677611"/>
                </a:moveTo>
                <a:cubicBezTo>
                  <a:pt x="2172719" y="677611"/>
                  <a:pt x="2169102" y="679104"/>
                  <a:pt x="2167015" y="682052"/>
                </a:cubicBezTo>
                <a:cubicBezTo>
                  <a:pt x="2164928" y="684999"/>
                  <a:pt x="2163119" y="689439"/>
                  <a:pt x="2161310" y="695334"/>
                </a:cubicBezTo>
                <a:cubicBezTo>
                  <a:pt x="2159640" y="701229"/>
                  <a:pt x="2158249" y="704751"/>
                  <a:pt x="2156997" y="705937"/>
                </a:cubicBezTo>
                <a:cubicBezTo>
                  <a:pt x="2155884" y="707162"/>
                  <a:pt x="2154214" y="707889"/>
                  <a:pt x="2152127" y="708081"/>
                </a:cubicBezTo>
                <a:lnTo>
                  <a:pt x="2152127" y="678185"/>
                </a:lnTo>
                <a:lnTo>
                  <a:pt x="2136126" y="678185"/>
                </a:lnTo>
                <a:lnTo>
                  <a:pt x="2136126" y="751756"/>
                </a:lnTo>
                <a:lnTo>
                  <a:pt x="2152127" y="751756"/>
                </a:lnTo>
                <a:lnTo>
                  <a:pt x="2152127" y="720368"/>
                </a:lnTo>
                <a:cubicBezTo>
                  <a:pt x="2154353" y="720368"/>
                  <a:pt x="2156162" y="720942"/>
                  <a:pt x="2157275" y="722167"/>
                </a:cubicBezTo>
                <a:cubicBezTo>
                  <a:pt x="2158388" y="723392"/>
                  <a:pt x="2159779" y="726186"/>
                  <a:pt x="2161449" y="730474"/>
                </a:cubicBezTo>
                <a:lnTo>
                  <a:pt x="2169519" y="751756"/>
                </a:lnTo>
                <a:lnTo>
                  <a:pt x="2186494" y="751756"/>
                </a:lnTo>
                <a:lnTo>
                  <a:pt x="2177728" y="731431"/>
                </a:lnTo>
                <a:cubicBezTo>
                  <a:pt x="2174946" y="724885"/>
                  <a:pt x="2172441" y="720483"/>
                  <a:pt x="2170354" y="718301"/>
                </a:cubicBezTo>
                <a:cubicBezTo>
                  <a:pt x="2168406" y="716119"/>
                  <a:pt x="2166319" y="714665"/>
                  <a:pt x="2164232" y="713899"/>
                </a:cubicBezTo>
                <a:cubicBezTo>
                  <a:pt x="2166736" y="712636"/>
                  <a:pt x="2168406" y="710875"/>
                  <a:pt x="2169519" y="708732"/>
                </a:cubicBezTo>
                <a:cubicBezTo>
                  <a:pt x="2170632" y="706550"/>
                  <a:pt x="2171745" y="703373"/>
                  <a:pt x="2172859" y="699239"/>
                </a:cubicBezTo>
                <a:cubicBezTo>
                  <a:pt x="2173972" y="695066"/>
                  <a:pt x="2175224" y="692616"/>
                  <a:pt x="2176615" y="691889"/>
                </a:cubicBezTo>
                <a:cubicBezTo>
                  <a:pt x="2177868" y="691162"/>
                  <a:pt x="2179816" y="690779"/>
                  <a:pt x="2182459" y="690779"/>
                </a:cubicBezTo>
                <a:lnTo>
                  <a:pt x="2184129" y="690779"/>
                </a:lnTo>
                <a:lnTo>
                  <a:pt x="2184129" y="678185"/>
                </a:lnTo>
                <a:cubicBezTo>
                  <a:pt x="2181485" y="677803"/>
                  <a:pt x="2179398" y="677611"/>
                  <a:pt x="2177868" y="677611"/>
                </a:cubicBezTo>
                <a:close/>
                <a:moveTo>
                  <a:pt x="2026345" y="677611"/>
                </a:moveTo>
                <a:cubicBezTo>
                  <a:pt x="2018831" y="677611"/>
                  <a:pt x="2012988" y="679296"/>
                  <a:pt x="2008953" y="682549"/>
                </a:cubicBezTo>
                <a:cubicBezTo>
                  <a:pt x="2004917" y="685803"/>
                  <a:pt x="2001996" y="691085"/>
                  <a:pt x="2000326" y="698550"/>
                </a:cubicBezTo>
                <a:lnTo>
                  <a:pt x="2014796" y="701727"/>
                </a:lnTo>
                <a:cubicBezTo>
                  <a:pt x="2015770" y="698167"/>
                  <a:pt x="2017162" y="695755"/>
                  <a:pt x="2018831" y="694454"/>
                </a:cubicBezTo>
                <a:cubicBezTo>
                  <a:pt x="2020362" y="693152"/>
                  <a:pt x="2022588" y="692502"/>
                  <a:pt x="2025510" y="692502"/>
                </a:cubicBezTo>
                <a:cubicBezTo>
                  <a:pt x="2028293" y="692502"/>
                  <a:pt x="2030519" y="692923"/>
                  <a:pt x="2032050" y="693765"/>
                </a:cubicBezTo>
                <a:cubicBezTo>
                  <a:pt x="2033580" y="694569"/>
                  <a:pt x="2034693" y="695602"/>
                  <a:pt x="2035250" y="696865"/>
                </a:cubicBezTo>
                <a:cubicBezTo>
                  <a:pt x="2035806" y="698128"/>
                  <a:pt x="2036224" y="700770"/>
                  <a:pt x="2036224" y="704827"/>
                </a:cubicBezTo>
                <a:cubicBezTo>
                  <a:pt x="2033302" y="706320"/>
                  <a:pt x="2028015" y="707928"/>
                  <a:pt x="2020640" y="709612"/>
                </a:cubicBezTo>
                <a:cubicBezTo>
                  <a:pt x="2014518" y="711067"/>
                  <a:pt x="2010066" y="712751"/>
                  <a:pt x="2007283" y="714626"/>
                </a:cubicBezTo>
                <a:cubicBezTo>
                  <a:pt x="2004500" y="716464"/>
                  <a:pt x="2002413" y="718914"/>
                  <a:pt x="2000882" y="722014"/>
                </a:cubicBezTo>
                <a:cubicBezTo>
                  <a:pt x="1999352" y="725115"/>
                  <a:pt x="1998656" y="728751"/>
                  <a:pt x="1998656" y="732885"/>
                </a:cubicBezTo>
                <a:cubicBezTo>
                  <a:pt x="1998656" y="739469"/>
                  <a:pt x="2000465" y="744751"/>
                  <a:pt x="2004222" y="748694"/>
                </a:cubicBezTo>
                <a:cubicBezTo>
                  <a:pt x="2007979" y="752637"/>
                  <a:pt x="2012709" y="754589"/>
                  <a:pt x="2018692" y="754589"/>
                </a:cubicBezTo>
                <a:cubicBezTo>
                  <a:pt x="2022171" y="754589"/>
                  <a:pt x="2025510" y="753785"/>
                  <a:pt x="2028571" y="752177"/>
                </a:cubicBezTo>
                <a:cubicBezTo>
                  <a:pt x="2031771" y="750532"/>
                  <a:pt x="2034693" y="748120"/>
                  <a:pt x="2037476" y="744866"/>
                </a:cubicBezTo>
                <a:lnTo>
                  <a:pt x="2039424" y="752905"/>
                </a:lnTo>
                <a:lnTo>
                  <a:pt x="2055286" y="752905"/>
                </a:lnTo>
                <a:cubicBezTo>
                  <a:pt x="2053895" y="749421"/>
                  <a:pt x="2052921" y="746129"/>
                  <a:pt x="2052503" y="743029"/>
                </a:cubicBezTo>
                <a:cubicBezTo>
                  <a:pt x="2051947" y="739890"/>
                  <a:pt x="2051668" y="735105"/>
                  <a:pt x="2051668" y="728751"/>
                </a:cubicBezTo>
                <a:lnTo>
                  <a:pt x="2051807" y="705937"/>
                </a:lnTo>
                <a:cubicBezTo>
                  <a:pt x="2051807" y="697363"/>
                  <a:pt x="2051112" y="691468"/>
                  <a:pt x="2049581" y="688214"/>
                </a:cubicBezTo>
                <a:cubicBezTo>
                  <a:pt x="2048051" y="684961"/>
                  <a:pt x="2045407" y="682358"/>
                  <a:pt x="2041929" y="680444"/>
                </a:cubicBezTo>
                <a:cubicBezTo>
                  <a:pt x="2038311" y="678568"/>
                  <a:pt x="2033163" y="677611"/>
                  <a:pt x="2026345" y="677611"/>
                </a:cubicBezTo>
                <a:close/>
                <a:moveTo>
                  <a:pt x="1801357" y="677611"/>
                </a:moveTo>
                <a:cubicBezTo>
                  <a:pt x="1795652" y="677611"/>
                  <a:pt x="1790365" y="679104"/>
                  <a:pt x="1785773" y="682052"/>
                </a:cubicBezTo>
                <a:cubicBezTo>
                  <a:pt x="1781181" y="684999"/>
                  <a:pt x="1777425" y="689439"/>
                  <a:pt x="1774642" y="695334"/>
                </a:cubicBezTo>
                <a:cubicBezTo>
                  <a:pt x="1771720" y="701267"/>
                  <a:pt x="1770329" y="707889"/>
                  <a:pt x="1770329" y="715086"/>
                </a:cubicBezTo>
                <a:cubicBezTo>
                  <a:pt x="1770329" y="727756"/>
                  <a:pt x="1773250" y="737479"/>
                  <a:pt x="1779094" y="744330"/>
                </a:cubicBezTo>
                <a:cubicBezTo>
                  <a:pt x="1785077" y="751182"/>
                  <a:pt x="1792452" y="754589"/>
                  <a:pt x="1801496" y="754589"/>
                </a:cubicBezTo>
                <a:cubicBezTo>
                  <a:pt x="1807061" y="754589"/>
                  <a:pt x="1812209" y="753096"/>
                  <a:pt x="1816940" y="749996"/>
                </a:cubicBezTo>
                <a:cubicBezTo>
                  <a:pt x="1821671" y="746933"/>
                  <a:pt x="1825428" y="742340"/>
                  <a:pt x="1828210" y="736215"/>
                </a:cubicBezTo>
                <a:cubicBezTo>
                  <a:pt x="1831132" y="730129"/>
                  <a:pt x="1832663" y="723316"/>
                  <a:pt x="1832663" y="715737"/>
                </a:cubicBezTo>
                <a:cubicBezTo>
                  <a:pt x="1832663" y="705554"/>
                  <a:pt x="1829880" y="696636"/>
                  <a:pt x="1824315" y="689057"/>
                </a:cubicBezTo>
                <a:cubicBezTo>
                  <a:pt x="1818749" y="681439"/>
                  <a:pt x="1811096" y="677611"/>
                  <a:pt x="1801357" y="677611"/>
                </a:cubicBezTo>
                <a:close/>
                <a:moveTo>
                  <a:pt x="1735265" y="677611"/>
                </a:moveTo>
                <a:cubicBezTo>
                  <a:pt x="1731369" y="677611"/>
                  <a:pt x="1727891" y="678721"/>
                  <a:pt x="1724552" y="680941"/>
                </a:cubicBezTo>
                <a:cubicBezTo>
                  <a:pt x="1721212" y="683162"/>
                  <a:pt x="1718430" y="686224"/>
                  <a:pt x="1716482" y="690090"/>
                </a:cubicBezTo>
                <a:lnTo>
                  <a:pt x="1716482" y="679296"/>
                </a:lnTo>
                <a:lnTo>
                  <a:pt x="1701594" y="679296"/>
                </a:lnTo>
                <a:lnTo>
                  <a:pt x="1701594" y="780925"/>
                </a:lnTo>
                <a:lnTo>
                  <a:pt x="1717595" y="780925"/>
                </a:lnTo>
                <a:lnTo>
                  <a:pt x="1717595" y="743833"/>
                </a:lnTo>
                <a:cubicBezTo>
                  <a:pt x="1720656" y="747929"/>
                  <a:pt x="1723578" y="750761"/>
                  <a:pt x="1726360" y="752292"/>
                </a:cubicBezTo>
                <a:cubicBezTo>
                  <a:pt x="1729004" y="753862"/>
                  <a:pt x="1731926" y="754589"/>
                  <a:pt x="1735126" y="754589"/>
                </a:cubicBezTo>
                <a:cubicBezTo>
                  <a:pt x="1742083" y="754589"/>
                  <a:pt x="1748066" y="751259"/>
                  <a:pt x="1753075" y="744522"/>
                </a:cubicBezTo>
                <a:cubicBezTo>
                  <a:pt x="1758084" y="737823"/>
                  <a:pt x="1760450" y="728100"/>
                  <a:pt x="1760450" y="715430"/>
                </a:cubicBezTo>
                <a:cubicBezTo>
                  <a:pt x="1760450" y="703373"/>
                  <a:pt x="1757945" y="694033"/>
                  <a:pt x="1753075" y="687449"/>
                </a:cubicBezTo>
                <a:cubicBezTo>
                  <a:pt x="1748066" y="680903"/>
                  <a:pt x="1742083" y="677611"/>
                  <a:pt x="1735265" y="677611"/>
                </a:cubicBezTo>
                <a:close/>
                <a:moveTo>
                  <a:pt x="1592787" y="677611"/>
                </a:moveTo>
                <a:cubicBezTo>
                  <a:pt x="1579986" y="677611"/>
                  <a:pt x="1571916" y="684042"/>
                  <a:pt x="1568715" y="696865"/>
                </a:cubicBezTo>
                <a:lnTo>
                  <a:pt x="1582351" y="700425"/>
                </a:lnTo>
                <a:cubicBezTo>
                  <a:pt x="1584299" y="694071"/>
                  <a:pt x="1587638" y="690932"/>
                  <a:pt x="1592647" y="690932"/>
                </a:cubicBezTo>
                <a:cubicBezTo>
                  <a:pt x="1595152" y="690932"/>
                  <a:pt x="1597100" y="691813"/>
                  <a:pt x="1598630" y="693612"/>
                </a:cubicBezTo>
                <a:cubicBezTo>
                  <a:pt x="1600161" y="695411"/>
                  <a:pt x="1600857" y="697631"/>
                  <a:pt x="1600857" y="700272"/>
                </a:cubicBezTo>
                <a:cubicBezTo>
                  <a:pt x="1600857" y="706741"/>
                  <a:pt x="1597100" y="709956"/>
                  <a:pt x="1589586" y="709956"/>
                </a:cubicBezTo>
                <a:lnTo>
                  <a:pt x="1589586" y="722665"/>
                </a:lnTo>
                <a:lnTo>
                  <a:pt x="1592647" y="722665"/>
                </a:lnTo>
                <a:cubicBezTo>
                  <a:pt x="1595569" y="722665"/>
                  <a:pt x="1597935" y="723469"/>
                  <a:pt x="1599883" y="725153"/>
                </a:cubicBezTo>
                <a:cubicBezTo>
                  <a:pt x="1601691" y="726837"/>
                  <a:pt x="1602665" y="729096"/>
                  <a:pt x="1602665" y="731852"/>
                </a:cubicBezTo>
                <a:cubicBezTo>
                  <a:pt x="1602665" y="734608"/>
                  <a:pt x="1601691" y="736904"/>
                  <a:pt x="1599744" y="738704"/>
                </a:cubicBezTo>
                <a:cubicBezTo>
                  <a:pt x="1597796" y="740541"/>
                  <a:pt x="1595430" y="741498"/>
                  <a:pt x="1592647" y="741498"/>
                </a:cubicBezTo>
                <a:cubicBezTo>
                  <a:pt x="1587221" y="741498"/>
                  <a:pt x="1583325" y="737900"/>
                  <a:pt x="1580960" y="730742"/>
                </a:cubicBezTo>
                <a:lnTo>
                  <a:pt x="1566350" y="733880"/>
                </a:lnTo>
                <a:cubicBezTo>
                  <a:pt x="1569829" y="747699"/>
                  <a:pt x="1578594" y="754589"/>
                  <a:pt x="1592787" y="754589"/>
                </a:cubicBezTo>
                <a:cubicBezTo>
                  <a:pt x="1600578" y="754589"/>
                  <a:pt x="1606840" y="752599"/>
                  <a:pt x="1611431" y="748618"/>
                </a:cubicBezTo>
                <a:cubicBezTo>
                  <a:pt x="1616023" y="744637"/>
                  <a:pt x="1618388" y="739622"/>
                  <a:pt x="1618388" y="733536"/>
                </a:cubicBezTo>
                <a:cubicBezTo>
                  <a:pt x="1618388" y="724732"/>
                  <a:pt x="1613797" y="718684"/>
                  <a:pt x="1605031" y="715430"/>
                </a:cubicBezTo>
                <a:cubicBezTo>
                  <a:pt x="1612127" y="711334"/>
                  <a:pt x="1615745" y="705822"/>
                  <a:pt x="1615745" y="698894"/>
                </a:cubicBezTo>
                <a:cubicBezTo>
                  <a:pt x="1615745" y="692578"/>
                  <a:pt x="1613657" y="687449"/>
                  <a:pt x="1609483" y="683506"/>
                </a:cubicBezTo>
                <a:cubicBezTo>
                  <a:pt x="1605309" y="679563"/>
                  <a:pt x="1599744" y="677611"/>
                  <a:pt x="1592787" y="677611"/>
                </a:cubicBezTo>
                <a:close/>
                <a:moveTo>
                  <a:pt x="1531983" y="677611"/>
                </a:moveTo>
                <a:cubicBezTo>
                  <a:pt x="1524469" y="677611"/>
                  <a:pt x="1518625" y="679296"/>
                  <a:pt x="1514590" y="682549"/>
                </a:cubicBezTo>
                <a:cubicBezTo>
                  <a:pt x="1510555" y="685803"/>
                  <a:pt x="1507633" y="691085"/>
                  <a:pt x="1505964" y="698550"/>
                </a:cubicBezTo>
                <a:lnTo>
                  <a:pt x="1520434" y="701727"/>
                </a:lnTo>
                <a:cubicBezTo>
                  <a:pt x="1521408" y="698167"/>
                  <a:pt x="1522799" y="695755"/>
                  <a:pt x="1524469" y="694454"/>
                </a:cubicBezTo>
                <a:cubicBezTo>
                  <a:pt x="1526000" y="693152"/>
                  <a:pt x="1528226" y="692502"/>
                  <a:pt x="1531148" y="692502"/>
                </a:cubicBezTo>
                <a:cubicBezTo>
                  <a:pt x="1533931" y="692502"/>
                  <a:pt x="1536157" y="692923"/>
                  <a:pt x="1537687" y="693765"/>
                </a:cubicBezTo>
                <a:cubicBezTo>
                  <a:pt x="1539218" y="694569"/>
                  <a:pt x="1540331" y="695602"/>
                  <a:pt x="1540888" y="696865"/>
                </a:cubicBezTo>
                <a:cubicBezTo>
                  <a:pt x="1541444" y="698128"/>
                  <a:pt x="1541862" y="700770"/>
                  <a:pt x="1541862" y="704827"/>
                </a:cubicBezTo>
                <a:cubicBezTo>
                  <a:pt x="1538940" y="706320"/>
                  <a:pt x="1533652" y="707928"/>
                  <a:pt x="1526278" y="709612"/>
                </a:cubicBezTo>
                <a:cubicBezTo>
                  <a:pt x="1520156" y="711067"/>
                  <a:pt x="1515703" y="712751"/>
                  <a:pt x="1513060" y="714626"/>
                </a:cubicBezTo>
                <a:cubicBezTo>
                  <a:pt x="1510277" y="716464"/>
                  <a:pt x="1508051" y="718914"/>
                  <a:pt x="1506520" y="722014"/>
                </a:cubicBezTo>
                <a:cubicBezTo>
                  <a:pt x="1504990" y="725115"/>
                  <a:pt x="1504294" y="728751"/>
                  <a:pt x="1504294" y="732885"/>
                </a:cubicBezTo>
                <a:cubicBezTo>
                  <a:pt x="1504294" y="739469"/>
                  <a:pt x="1506103" y="744751"/>
                  <a:pt x="1509860" y="748694"/>
                </a:cubicBezTo>
                <a:cubicBezTo>
                  <a:pt x="1513616" y="752637"/>
                  <a:pt x="1518347" y="754589"/>
                  <a:pt x="1524330" y="754589"/>
                </a:cubicBezTo>
                <a:cubicBezTo>
                  <a:pt x="1527808" y="754589"/>
                  <a:pt x="1531148" y="753785"/>
                  <a:pt x="1534209" y="752177"/>
                </a:cubicBezTo>
                <a:cubicBezTo>
                  <a:pt x="1537409" y="750532"/>
                  <a:pt x="1540331" y="748120"/>
                  <a:pt x="1543114" y="744866"/>
                </a:cubicBezTo>
                <a:lnTo>
                  <a:pt x="1545062" y="752905"/>
                </a:lnTo>
                <a:lnTo>
                  <a:pt x="1560924" y="752905"/>
                </a:lnTo>
                <a:cubicBezTo>
                  <a:pt x="1559532" y="749421"/>
                  <a:pt x="1558558" y="746129"/>
                  <a:pt x="1558141" y="743029"/>
                </a:cubicBezTo>
                <a:cubicBezTo>
                  <a:pt x="1557584" y="739890"/>
                  <a:pt x="1557306" y="735105"/>
                  <a:pt x="1557306" y="728751"/>
                </a:cubicBezTo>
                <a:lnTo>
                  <a:pt x="1557445" y="705937"/>
                </a:lnTo>
                <a:cubicBezTo>
                  <a:pt x="1557445" y="697363"/>
                  <a:pt x="1556749" y="691468"/>
                  <a:pt x="1555219" y="688214"/>
                </a:cubicBezTo>
                <a:cubicBezTo>
                  <a:pt x="1553688" y="684961"/>
                  <a:pt x="1551184" y="682358"/>
                  <a:pt x="1547566" y="680444"/>
                </a:cubicBezTo>
                <a:cubicBezTo>
                  <a:pt x="1543949" y="678568"/>
                  <a:pt x="1538801" y="677611"/>
                  <a:pt x="1531983" y="677611"/>
                </a:cubicBezTo>
                <a:close/>
                <a:moveTo>
                  <a:pt x="1365711" y="677611"/>
                </a:moveTo>
                <a:cubicBezTo>
                  <a:pt x="1358198" y="677611"/>
                  <a:pt x="1352493" y="679296"/>
                  <a:pt x="1348458" y="682549"/>
                </a:cubicBezTo>
                <a:cubicBezTo>
                  <a:pt x="1344284" y="685803"/>
                  <a:pt x="1341362" y="691085"/>
                  <a:pt x="1339692" y="698550"/>
                </a:cubicBezTo>
                <a:lnTo>
                  <a:pt x="1354163" y="701727"/>
                </a:lnTo>
                <a:cubicBezTo>
                  <a:pt x="1355137" y="698167"/>
                  <a:pt x="1356528" y="695755"/>
                  <a:pt x="1358198" y="694454"/>
                </a:cubicBezTo>
                <a:cubicBezTo>
                  <a:pt x="1359867" y="693152"/>
                  <a:pt x="1361954" y="692502"/>
                  <a:pt x="1364876" y="692502"/>
                </a:cubicBezTo>
                <a:cubicBezTo>
                  <a:pt x="1367659" y="692502"/>
                  <a:pt x="1369885" y="692923"/>
                  <a:pt x="1371416" y="693765"/>
                </a:cubicBezTo>
                <a:cubicBezTo>
                  <a:pt x="1372946" y="694569"/>
                  <a:pt x="1374060" y="695602"/>
                  <a:pt x="1374616" y="696865"/>
                </a:cubicBezTo>
                <a:cubicBezTo>
                  <a:pt x="1375173" y="698128"/>
                  <a:pt x="1375590" y="700770"/>
                  <a:pt x="1375590" y="704827"/>
                </a:cubicBezTo>
                <a:cubicBezTo>
                  <a:pt x="1372668" y="706320"/>
                  <a:pt x="1367381" y="707928"/>
                  <a:pt x="1360006" y="709612"/>
                </a:cubicBezTo>
                <a:cubicBezTo>
                  <a:pt x="1353884" y="711067"/>
                  <a:pt x="1349432" y="712751"/>
                  <a:pt x="1346788" y="714626"/>
                </a:cubicBezTo>
                <a:cubicBezTo>
                  <a:pt x="1344005" y="716464"/>
                  <a:pt x="1341779" y="718914"/>
                  <a:pt x="1340249" y="722014"/>
                </a:cubicBezTo>
                <a:cubicBezTo>
                  <a:pt x="1338718" y="725115"/>
                  <a:pt x="1338022" y="728751"/>
                  <a:pt x="1338022" y="732885"/>
                </a:cubicBezTo>
                <a:cubicBezTo>
                  <a:pt x="1338022" y="739469"/>
                  <a:pt x="1339831" y="744751"/>
                  <a:pt x="1343588" y="748694"/>
                </a:cubicBezTo>
                <a:cubicBezTo>
                  <a:pt x="1347345" y="752637"/>
                  <a:pt x="1352215" y="754589"/>
                  <a:pt x="1358058" y="754589"/>
                </a:cubicBezTo>
                <a:cubicBezTo>
                  <a:pt x="1361537" y="754589"/>
                  <a:pt x="1364876" y="753785"/>
                  <a:pt x="1367937" y="752177"/>
                </a:cubicBezTo>
                <a:cubicBezTo>
                  <a:pt x="1371138" y="750532"/>
                  <a:pt x="1374060" y="748120"/>
                  <a:pt x="1376842" y="744866"/>
                </a:cubicBezTo>
                <a:lnTo>
                  <a:pt x="1378790" y="752905"/>
                </a:lnTo>
                <a:lnTo>
                  <a:pt x="1394652" y="752905"/>
                </a:lnTo>
                <a:cubicBezTo>
                  <a:pt x="1393261" y="749421"/>
                  <a:pt x="1392287" y="746129"/>
                  <a:pt x="1391869" y="743029"/>
                </a:cubicBezTo>
                <a:cubicBezTo>
                  <a:pt x="1391313" y="739890"/>
                  <a:pt x="1391035" y="735105"/>
                  <a:pt x="1391035" y="728751"/>
                </a:cubicBezTo>
                <a:lnTo>
                  <a:pt x="1391174" y="705937"/>
                </a:lnTo>
                <a:cubicBezTo>
                  <a:pt x="1391174" y="697363"/>
                  <a:pt x="1390478" y="691468"/>
                  <a:pt x="1388947" y="688214"/>
                </a:cubicBezTo>
                <a:cubicBezTo>
                  <a:pt x="1387417" y="684961"/>
                  <a:pt x="1384912" y="682358"/>
                  <a:pt x="1381295" y="680444"/>
                </a:cubicBezTo>
                <a:cubicBezTo>
                  <a:pt x="1377677" y="678568"/>
                  <a:pt x="1372529" y="677611"/>
                  <a:pt x="1365711" y="677611"/>
                </a:cubicBezTo>
                <a:close/>
                <a:moveTo>
                  <a:pt x="1098981" y="677611"/>
                </a:moveTo>
                <a:cubicBezTo>
                  <a:pt x="1095224" y="677611"/>
                  <a:pt x="1091607" y="678721"/>
                  <a:pt x="1088267" y="680941"/>
                </a:cubicBezTo>
                <a:cubicBezTo>
                  <a:pt x="1084928" y="683162"/>
                  <a:pt x="1082284" y="686224"/>
                  <a:pt x="1080197" y="690090"/>
                </a:cubicBezTo>
                <a:lnTo>
                  <a:pt x="1080197" y="679296"/>
                </a:lnTo>
                <a:lnTo>
                  <a:pt x="1065309" y="679296"/>
                </a:lnTo>
                <a:lnTo>
                  <a:pt x="1065309" y="780925"/>
                </a:lnTo>
                <a:lnTo>
                  <a:pt x="1081310" y="780925"/>
                </a:lnTo>
                <a:lnTo>
                  <a:pt x="1081310" y="743833"/>
                </a:lnTo>
                <a:cubicBezTo>
                  <a:pt x="1084371" y="747929"/>
                  <a:pt x="1087293" y="750761"/>
                  <a:pt x="1090076" y="752292"/>
                </a:cubicBezTo>
                <a:cubicBezTo>
                  <a:pt x="1092859" y="753862"/>
                  <a:pt x="1095781" y="754589"/>
                  <a:pt x="1098981" y="754589"/>
                </a:cubicBezTo>
                <a:cubicBezTo>
                  <a:pt x="1105799" y="754589"/>
                  <a:pt x="1111782" y="751259"/>
                  <a:pt x="1116791" y="744522"/>
                </a:cubicBezTo>
                <a:cubicBezTo>
                  <a:pt x="1121800" y="737823"/>
                  <a:pt x="1124305" y="728100"/>
                  <a:pt x="1124305" y="715430"/>
                </a:cubicBezTo>
                <a:cubicBezTo>
                  <a:pt x="1124305" y="703373"/>
                  <a:pt x="1121800" y="694033"/>
                  <a:pt x="1116791" y="687449"/>
                </a:cubicBezTo>
                <a:cubicBezTo>
                  <a:pt x="1111782" y="680903"/>
                  <a:pt x="1105938" y="677611"/>
                  <a:pt x="1098981" y="677611"/>
                </a:cubicBezTo>
                <a:close/>
                <a:moveTo>
                  <a:pt x="1440012" y="651008"/>
                </a:moveTo>
                <a:cubicBezTo>
                  <a:pt x="1440012" y="651008"/>
                  <a:pt x="1440012" y="751795"/>
                  <a:pt x="1440012" y="751795"/>
                </a:cubicBezTo>
                <a:lnTo>
                  <a:pt x="1456708" y="751795"/>
                </a:lnTo>
                <a:lnTo>
                  <a:pt x="1456708" y="668195"/>
                </a:lnTo>
                <a:lnTo>
                  <a:pt x="1498589" y="668195"/>
                </a:lnTo>
                <a:lnTo>
                  <a:pt x="1498589" y="651008"/>
                </a:lnTo>
                <a:close/>
                <a:moveTo>
                  <a:pt x="996574" y="651008"/>
                </a:moveTo>
                <a:cubicBezTo>
                  <a:pt x="996574" y="651008"/>
                  <a:pt x="996574" y="751795"/>
                  <a:pt x="996574" y="751795"/>
                </a:cubicBezTo>
                <a:lnTo>
                  <a:pt x="1013410" y="751795"/>
                </a:lnTo>
                <a:lnTo>
                  <a:pt x="1013410" y="668195"/>
                </a:lnTo>
                <a:lnTo>
                  <a:pt x="1055291" y="668195"/>
                </a:lnTo>
                <a:lnTo>
                  <a:pt x="1055291" y="651008"/>
                </a:lnTo>
                <a:close/>
                <a:moveTo>
                  <a:pt x="1976116" y="648788"/>
                </a:moveTo>
                <a:cubicBezTo>
                  <a:pt x="1975559" y="650587"/>
                  <a:pt x="1974029" y="651505"/>
                  <a:pt x="1971663" y="651505"/>
                </a:cubicBezTo>
                <a:lnTo>
                  <a:pt x="1964010" y="651505"/>
                </a:lnTo>
                <a:cubicBezTo>
                  <a:pt x="1950375" y="651505"/>
                  <a:pt x="1940913" y="655372"/>
                  <a:pt x="1935626" y="663066"/>
                </a:cubicBezTo>
                <a:cubicBezTo>
                  <a:pt x="1930339" y="670759"/>
                  <a:pt x="1927695" y="683468"/>
                  <a:pt x="1927695" y="701229"/>
                </a:cubicBezTo>
                <a:cubicBezTo>
                  <a:pt x="1927695" y="713823"/>
                  <a:pt x="1928530" y="723545"/>
                  <a:pt x="1930060" y="730550"/>
                </a:cubicBezTo>
                <a:cubicBezTo>
                  <a:pt x="1931591" y="737517"/>
                  <a:pt x="1934930" y="743220"/>
                  <a:pt x="1940079" y="747661"/>
                </a:cubicBezTo>
                <a:cubicBezTo>
                  <a:pt x="1945088" y="752101"/>
                  <a:pt x="1951071" y="754321"/>
                  <a:pt x="1958027" y="754321"/>
                </a:cubicBezTo>
                <a:cubicBezTo>
                  <a:pt x="1967072" y="754321"/>
                  <a:pt x="1974585" y="750761"/>
                  <a:pt x="1980568" y="743565"/>
                </a:cubicBezTo>
                <a:cubicBezTo>
                  <a:pt x="1986551" y="736369"/>
                  <a:pt x="1989473" y="727450"/>
                  <a:pt x="1989473" y="716847"/>
                </a:cubicBezTo>
                <a:cubicBezTo>
                  <a:pt x="1989473" y="706588"/>
                  <a:pt x="1986690" y="697822"/>
                  <a:pt x="1980985" y="690435"/>
                </a:cubicBezTo>
                <a:cubicBezTo>
                  <a:pt x="1975420" y="683047"/>
                  <a:pt x="1968741" y="679296"/>
                  <a:pt x="1960949" y="679296"/>
                </a:cubicBezTo>
                <a:cubicBezTo>
                  <a:pt x="1951210" y="679296"/>
                  <a:pt x="1943696" y="684731"/>
                  <a:pt x="1938548" y="695564"/>
                </a:cubicBezTo>
                <a:cubicBezTo>
                  <a:pt x="1938687" y="689171"/>
                  <a:pt x="1939244" y="684119"/>
                  <a:pt x="1940357" y="680444"/>
                </a:cubicBezTo>
                <a:cubicBezTo>
                  <a:pt x="1941331" y="676807"/>
                  <a:pt x="1943000" y="673937"/>
                  <a:pt x="1945227" y="671870"/>
                </a:cubicBezTo>
                <a:cubicBezTo>
                  <a:pt x="1947453" y="669803"/>
                  <a:pt x="1949401" y="668424"/>
                  <a:pt x="1951349" y="667774"/>
                </a:cubicBezTo>
                <a:cubicBezTo>
                  <a:pt x="1953297" y="667123"/>
                  <a:pt x="1957610" y="666740"/>
                  <a:pt x="1964428" y="666549"/>
                </a:cubicBezTo>
                <a:cubicBezTo>
                  <a:pt x="1971107" y="666357"/>
                  <a:pt x="1975698" y="666051"/>
                  <a:pt x="1977785" y="665554"/>
                </a:cubicBezTo>
                <a:cubicBezTo>
                  <a:pt x="1980012" y="665094"/>
                  <a:pt x="1981959" y="663487"/>
                  <a:pt x="1983907" y="660845"/>
                </a:cubicBezTo>
                <a:cubicBezTo>
                  <a:pt x="1985855" y="658204"/>
                  <a:pt x="1986968" y="654185"/>
                  <a:pt x="1987108" y="648788"/>
                </a:cubicBezTo>
                <a:close/>
                <a:moveTo>
                  <a:pt x="901960" y="610969"/>
                </a:moveTo>
                <a:lnTo>
                  <a:pt x="2349426" y="610969"/>
                </a:lnTo>
                <a:lnTo>
                  <a:pt x="2349426" y="814992"/>
                </a:lnTo>
                <a:cubicBezTo>
                  <a:pt x="2349426" y="814992"/>
                  <a:pt x="901960" y="814992"/>
                  <a:pt x="901960" y="814992"/>
                </a:cubicBezTo>
                <a:close/>
                <a:moveTo>
                  <a:pt x="2114420" y="484956"/>
                </a:moveTo>
                <a:lnTo>
                  <a:pt x="2124021" y="484956"/>
                </a:lnTo>
                <a:cubicBezTo>
                  <a:pt x="2130839" y="484956"/>
                  <a:pt x="2135291" y="485760"/>
                  <a:pt x="2137239" y="487368"/>
                </a:cubicBezTo>
                <a:cubicBezTo>
                  <a:pt x="2139326" y="489014"/>
                  <a:pt x="2140300" y="491425"/>
                  <a:pt x="2140300" y="494526"/>
                </a:cubicBezTo>
                <a:cubicBezTo>
                  <a:pt x="2140300" y="500765"/>
                  <a:pt x="2136265" y="503866"/>
                  <a:pt x="2128334" y="503866"/>
                </a:cubicBezTo>
                <a:lnTo>
                  <a:pt x="2114420" y="503866"/>
                </a:lnTo>
                <a:close/>
                <a:moveTo>
                  <a:pt x="2878573" y="480401"/>
                </a:moveTo>
                <a:cubicBezTo>
                  <a:pt x="2878573" y="480401"/>
                  <a:pt x="2878573" y="484267"/>
                  <a:pt x="2878573" y="484267"/>
                </a:cubicBezTo>
                <a:cubicBezTo>
                  <a:pt x="2878573" y="489856"/>
                  <a:pt x="2878156" y="493722"/>
                  <a:pt x="2877182" y="495827"/>
                </a:cubicBezTo>
                <a:cubicBezTo>
                  <a:pt x="2876347" y="497971"/>
                  <a:pt x="2874817" y="499770"/>
                  <a:pt x="2872590" y="501301"/>
                </a:cubicBezTo>
                <a:cubicBezTo>
                  <a:pt x="2870364" y="502871"/>
                  <a:pt x="2868138" y="503675"/>
                  <a:pt x="2865912" y="503675"/>
                </a:cubicBezTo>
                <a:cubicBezTo>
                  <a:pt x="2863407" y="503675"/>
                  <a:pt x="2861320" y="502679"/>
                  <a:pt x="2859650" y="500765"/>
                </a:cubicBezTo>
                <a:cubicBezTo>
                  <a:pt x="2857842" y="498851"/>
                  <a:pt x="2857007" y="496517"/>
                  <a:pt x="2857007" y="493684"/>
                </a:cubicBezTo>
                <a:cubicBezTo>
                  <a:pt x="2857007" y="491196"/>
                  <a:pt x="2857842" y="489167"/>
                  <a:pt x="2859372" y="487598"/>
                </a:cubicBezTo>
                <a:cubicBezTo>
                  <a:pt x="2860903" y="486028"/>
                  <a:pt x="2864103" y="484612"/>
                  <a:pt x="2868973" y="483310"/>
                </a:cubicBezTo>
                <a:cubicBezTo>
                  <a:pt x="2873286" y="482200"/>
                  <a:pt x="2876486" y="481205"/>
                  <a:pt x="2878573" y="480401"/>
                </a:cubicBezTo>
                <a:close/>
                <a:moveTo>
                  <a:pt x="2683500" y="480401"/>
                </a:moveTo>
                <a:cubicBezTo>
                  <a:pt x="2683500" y="480401"/>
                  <a:pt x="2683500" y="484267"/>
                  <a:pt x="2683500" y="484267"/>
                </a:cubicBezTo>
                <a:cubicBezTo>
                  <a:pt x="2683500" y="489856"/>
                  <a:pt x="2683083" y="493722"/>
                  <a:pt x="2682109" y="495827"/>
                </a:cubicBezTo>
                <a:cubicBezTo>
                  <a:pt x="2681274" y="497971"/>
                  <a:pt x="2679743" y="499770"/>
                  <a:pt x="2677517" y="501301"/>
                </a:cubicBezTo>
                <a:cubicBezTo>
                  <a:pt x="2675291" y="502871"/>
                  <a:pt x="2673065" y="503675"/>
                  <a:pt x="2670838" y="503675"/>
                </a:cubicBezTo>
                <a:cubicBezTo>
                  <a:pt x="2668334" y="503675"/>
                  <a:pt x="2666247" y="502679"/>
                  <a:pt x="2664438" y="500765"/>
                </a:cubicBezTo>
                <a:cubicBezTo>
                  <a:pt x="2662768" y="498851"/>
                  <a:pt x="2661933" y="496517"/>
                  <a:pt x="2661933" y="493684"/>
                </a:cubicBezTo>
                <a:cubicBezTo>
                  <a:pt x="2661933" y="491196"/>
                  <a:pt x="2662768" y="489167"/>
                  <a:pt x="2664160" y="487598"/>
                </a:cubicBezTo>
                <a:cubicBezTo>
                  <a:pt x="2665690" y="486028"/>
                  <a:pt x="2669030" y="484612"/>
                  <a:pt x="2673899" y="483310"/>
                </a:cubicBezTo>
                <a:cubicBezTo>
                  <a:pt x="2678213" y="482200"/>
                  <a:pt x="2681413" y="481205"/>
                  <a:pt x="2683500" y="480401"/>
                </a:cubicBezTo>
                <a:close/>
                <a:moveTo>
                  <a:pt x="2204582" y="480401"/>
                </a:moveTo>
                <a:lnTo>
                  <a:pt x="2204582" y="484267"/>
                </a:lnTo>
                <a:cubicBezTo>
                  <a:pt x="2204582" y="489856"/>
                  <a:pt x="2204165" y="493722"/>
                  <a:pt x="2203330" y="495827"/>
                </a:cubicBezTo>
                <a:cubicBezTo>
                  <a:pt x="2202495" y="497971"/>
                  <a:pt x="2200965" y="499770"/>
                  <a:pt x="2198739" y="501301"/>
                </a:cubicBezTo>
                <a:cubicBezTo>
                  <a:pt x="2196512" y="502871"/>
                  <a:pt x="2194286" y="503675"/>
                  <a:pt x="2191921" y="503675"/>
                </a:cubicBezTo>
                <a:cubicBezTo>
                  <a:pt x="2189416" y="503675"/>
                  <a:pt x="2187329" y="502679"/>
                  <a:pt x="2185659" y="500765"/>
                </a:cubicBezTo>
                <a:cubicBezTo>
                  <a:pt x="2183990" y="498851"/>
                  <a:pt x="2183155" y="496517"/>
                  <a:pt x="2183155" y="493684"/>
                </a:cubicBezTo>
                <a:cubicBezTo>
                  <a:pt x="2183155" y="491196"/>
                  <a:pt x="2183851" y="489167"/>
                  <a:pt x="2185381" y="487598"/>
                </a:cubicBezTo>
                <a:cubicBezTo>
                  <a:pt x="2186912" y="486028"/>
                  <a:pt x="2190112" y="484612"/>
                  <a:pt x="2195121" y="483310"/>
                </a:cubicBezTo>
                <a:cubicBezTo>
                  <a:pt x="2199434" y="482200"/>
                  <a:pt x="2202634" y="481205"/>
                  <a:pt x="2204582" y="480401"/>
                </a:cubicBezTo>
                <a:close/>
                <a:moveTo>
                  <a:pt x="1648164" y="480401"/>
                </a:moveTo>
                <a:lnTo>
                  <a:pt x="1648164" y="484267"/>
                </a:lnTo>
                <a:cubicBezTo>
                  <a:pt x="1648164" y="489856"/>
                  <a:pt x="1647747" y="493722"/>
                  <a:pt x="1646912" y="495827"/>
                </a:cubicBezTo>
                <a:cubicBezTo>
                  <a:pt x="1646077" y="497971"/>
                  <a:pt x="1644546" y="499770"/>
                  <a:pt x="1642320" y="501301"/>
                </a:cubicBezTo>
                <a:cubicBezTo>
                  <a:pt x="1640094" y="502871"/>
                  <a:pt x="1637868" y="503675"/>
                  <a:pt x="1635502" y="503675"/>
                </a:cubicBezTo>
                <a:cubicBezTo>
                  <a:pt x="1632998" y="503675"/>
                  <a:pt x="1630911" y="502679"/>
                  <a:pt x="1629241" y="500765"/>
                </a:cubicBezTo>
                <a:cubicBezTo>
                  <a:pt x="1627571" y="498851"/>
                  <a:pt x="1626737" y="496517"/>
                  <a:pt x="1626737" y="493684"/>
                </a:cubicBezTo>
                <a:cubicBezTo>
                  <a:pt x="1626737" y="491196"/>
                  <a:pt x="1627432" y="489167"/>
                  <a:pt x="1628963" y="487598"/>
                </a:cubicBezTo>
                <a:cubicBezTo>
                  <a:pt x="1630493" y="486028"/>
                  <a:pt x="1633694" y="484612"/>
                  <a:pt x="1638703" y="483310"/>
                </a:cubicBezTo>
                <a:cubicBezTo>
                  <a:pt x="1643016" y="482200"/>
                  <a:pt x="1646216" y="481205"/>
                  <a:pt x="1648164" y="480401"/>
                </a:cubicBezTo>
                <a:close/>
                <a:moveTo>
                  <a:pt x="150924" y="465356"/>
                </a:moveTo>
                <a:cubicBezTo>
                  <a:pt x="152118" y="472099"/>
                  <a:pt x="172928" y="476357"/>
                  <a:pt x="172928" y="476357"/>
                </a:cubicBezTo>
                <a:lnTo>
                  <a:pt x="165088" y="490521"/>
                </a:lnTo>
                <a:lnTo>
                  <a:pt x="151312" y="471647"/>
                </a:lnTo>
                <a:close/>
                <a:moveTo>
                  <a:pt x="2735677" y="458851"/>
                </a:moveTo>
                <a:lnTo>
                  <a:pt x="2755018" y="458851"/>
                </a:lnTo>
                <a:cubicBezTo>
                  <a:pt x="2755018" y="458851"/>
                  <a:pt x="2755018" y="500076"/>
                  <a:pt x="2755018" y="500076"/>
                </a:cubicBezTo>
                <a:lnTo>
                  <a:pt x="2727746" y="500076"/>
                </a:lnTo>
                <a:cubicBezTo>
                  <a:pt x="2732477" y="491961"/>
                  <a:pt x="2735121" y="478219"/>
                  <a:pt x="2735677" y="458851"/>
                </a:cubicBezTo>
                <a:close/>
                <a:moveTo>
                  <a:pt x="2506236" y="456286"/>
                </a:moveTo>
                <a:cubicBezTo>
                  <a:pt x="2510411" y="456286"/>
                  <a:pt x="2513889" y="458200"/>
                  <a:pt x="2516811" y="462028"/>
                </a:cubicBezTo>
                <a:cubicBezTo>
                  <a:pt x="2519733" y="465856"/>
                  <a:pt x="2521124" y="471482"/>
                  <a:pt x="2521124" y="478794"/>
                </a:cubicBezTo>
                <a:cubicBezTo>
                  <a:pt x="2521124" y="486296"/>
                  <a:pt x="2519733" y="491923"/>
                  <a:pt x="2516811" y="495751"/>
                </a:cubicBezTo>
                <a:cubicBezTo>
                  <a:pt x="2513889" y="499617"/>
                  <a:pt x="2510550" y="501531"/>
                  <a:pt x="2506515" y="501531"/>
                </a:cubicBezTo>
                <a:cubicBezTo>
                  <a:pt x="2502341" y="501531"/>
                  <a:pt x="2498862" y="499579"/>
                  <a:pt x="2495940" y="495751"/>
                </a:cubicBezTo>
                <a:cubicBezTo>
                  <a:pt x="2493018" y="491961"/>
                  <a:pt x="2491627" y="486373"/>
                  <a:pt x="2491627" y="478947"/>
                </a:cubicBezTo>
                <a:cubicBezTo>
                  <a:pt x="2491627" y="471521"/>
                  <a:pt x="2493018" y="465856"/>
                  <a:pt x="2495940" y="462028"/>
                </a:cubicBezTo>
                <a:cubicBezTo>
                  <a:pt x="2498862" y="458200"/>
                  <a:pt x="2502201" y="456286"/>
                  <a:pt x="2506236" y="456286"/>
                </a:cubicBezTo>
                <a:close/>
                <a:moveTo>
                  <a:pt x="2056260" y="456286"/>
                </a:moveTo>
                <a:cubicBezTo>
                  <a:pt x="2060295" y="456286"/>
                  <a:pt x="2063773" y="458200"/>
                  <a:pt x="2066695" y="462028"/>
                </a:cubicBezTo>
                <a:cubicBezTo>
                  <a:pt x="2069617" y="465856"/>
                  <a:pt x="2071148" y="471482"/>
                  <a:pt x="2071148" y="478794"/>
                </a:cubicBezTo>
                <a:cubicBezTo>
                  <a:pt x="2071148" y="486296"/>
                  <a:pt x="2069617" y="491923"/>
                  <a:pt x="2066834" y="495751"/>
                </a:cubicBezTo>
                <a:cubicBezTo>
                  <a:pt x="2063913" y="499617"/>
                  <a:pt x="2060434" y="501531"/>
                  <a:pt x="2056399" y="501531"/>
                </a:cubicBezTo>
                <a:cubicBezTo>
                  <a:pt x="2052364" y="501531"/>
                  <a:pt x="2048885" y="499579"/>
                  <a:pt x="2045964" y="495751"/>
                </a:cubicBezTo>
                <a:cubicBezTo>
                  <a:pt x="2043042" y="491961"/>
                  <a:pt x="2041511" y="486373"/>
                  <a:pt x="2041511" y="478947"/>
                </a:cubicBezTo>
                <a:cubicBezTo>
                  <a:pt x="2041511" y="471521"/>
                  <a:pt x="2043042" y="465856"/>
                  <a:pt x="2045964" y="462028"/>
                </a:cubicBezTo>
                <a:cubicBezTo>
                  <a:pt x="2048885" y="458200"/>
                  <a:pt x="2052225" y="456286"/>
                  <a:pt x="2056260" y="456286"/>
                </a:cubicBezTo>
                <a:close/>
                <a:moveTo>
                  <a:pt x="1863413" y="456286"/>
                </a:moveTo>
                <a:cubicBezTo>
                  <a:pt x="1867448" y="456286"/>
                  <a:pt x="1871065" y="458200"/>
                  <a:pt x="1873987" y="462028"/>
                </a:cubicBezTo>
                <a:cubicBezTo>
                  <a:pt x="1876770" y="465856"/>
                  <a:pt x="1878301" y="471482"/>
                  <a:pt x="1878301" y="478794"/>
                </a:cubicBezTo>
                <a:cubicBezTo>
                  <a:pt x="1878301" y="486296"/>
                  <a:pt x="1876770" y="491923"/>
                  <a:pt x="1873987" y="495751"/>
                </a:cubicBezTo>
                <a:cubicBezTo>
                  <a:pt x="1871065" y="499617"/>
                  <a:pt x="1867587" y="501531"/>
                  <a:pt x="1863552" y="501531"/>
                </a:cubicBezTo>
                <a:cubicBezTo>
                  <a:pt x="1859517" y="501531"/>
                  <a:pt x="1856038" y="499579"/>
                  <a:pt x="1853116" y="495751"/>
                </a:cubicBezTo>
                <a:cubicBezTo>
                  <a:pt x="1850195" y="491961"/>
                  <a:pt x="1848664" y="486373"/>
                  <a:pt x="1848664" y="478947"/>
                </a:cubicBezTo>
                <a:cubicBezTo>
                  <a:pt x="1848664" y="471521"/>
                  <a:pt x="1850195" y="465856"/>
                  <a:pt x="1853116" y="462028"/>
                </a:cubicBezTo>
                <a:cubicBezTo>
                  <a:pt x="1855899" y="458200"/>
                  <a:pt x="1859378" y="456286"/>
                  <a:pt x="1863413" y="456286"/>
                </a:cubicBezTo>
                <a:close/>
                <a:moveTo>
                  <a:pt x="1431107" y="456286"/>
                </a:moveTo>
                <a:cubicBezTo>
                  <a:pt x="1435142" y="456286"/>
                  <a:pt x="1438759" y="458200"/>
                  <a:pt x="1441681" y="462028"/>
                </a:cubicBezTo>
                <a:cubicBezTo>
                  <a:pt x="1444603" y="465856"/>
                  <a:pt x="1445995" y="471482"/>
                  <a:pt x="1445995" y="478794"/>
                </a:cubicBezTo>
                <a:cubicBezTo>
                  <a:pt x="1445995" y="486296"/>
                  <a:pt x="1444464" y="491923"/>
                  <a:pt x="1441681" y="495751"/>
                </a:cubicBezTo>
                <a:cubicBezTo>
                  <a:pt x="1438759" y="499617"/>
                  <a:pt x="1435281" y="501531"/>
                  <a:pt x="1431246" y="501531"/>
                </a:cubicBezTo>
                <a:cubicBezTo>
                  <a:pt x="1427211" y="501531"/>
                  <a:pt x="1423732" y="499579"/>
                  <a:pt x="1420810" y="495751"/>
                </a:cubicBezTo>
                <a:cubicBezTo>
                  <a:pt x="1417888" y="491961"/>
                  <a:pt x="1416358" y="486373"/>
                  <a:pt x="1416358" y="478947"/>
                </a:cubicBezTo>
                <a:cubicBezTo>
                  <a:pt x="1416358" y="471521"/>
                  <a:pt x="1417888" y="465856"/>
                  <a:pt x="1420810" y="462028"/>
                </a:cubicBezTo>
                <a:cubicBezTo>
                  <a:pt x="1423732" y="458200"/>
                  <a:pt x="1427072" y="456286"/>
                  <a:pt x="1431107" y="456286"/>
                </a:cubicBezTo>
                <a:close/>
                <a:moveTo>
                  <a:pt x="1937157" y="455788"/>
                </a:moveTo>
                <a:cubicBezTo>
                  <a:pt x="1940774" y="455788"/>
                  <a:pt x="1943974" y="457664"/>
                  <a:pt x="1946479" y="461415"/>
                </a:cubicBezTo>
                <a:cubicBezTo>
                  <a:pt x="1949123" y="465128"/>
                  <a:pt x="1950375" y="470908"/>
                  <a:pt x="1950375" y="478717"/>
                </a:cubicBezTo>
                <a:cubicBezTo>
                  <a:pt x="1950375" y="486947"/>
                  <a:pt x="1949123" y="492842"/>
                  <a:pt x="1946618" y="496478"/>
                </a:cubicBezTo>
                <a:cubicBezTo>
                  <a:pt x="1944114" y="500076"/>
                  <a:pt x="1941052" y="501914"/>
                  <a:pt x="1937435" y="501914"/>
                </a:cubicBezTo>
                <a:cubicBezTo>
                  <a:pt x="1933539" y="501914"/>
                  <a:pt x="1930339" y="499962"/>
                  <a:pt x="1927556" y="496057"/>
                </a:cubicBezTo>
                <a:cubicBezTo>
                  <a:pt x="1924912" y="492114"/>
                  <a:pt x="1923521" y="485990"/>
                  <a:pt x="1923521" y="477684"/>
                </a:cubicBezTo>
                <a:cubicBezTo>
                  <a:pt x="1923521" y="470372"/>
                  <a:pt x="1924773" y="464899"/>
                  <a:pt x="1927417" y="461262"/>
                </a:cubicBezTo>
                <a:cubicBezTo>
                  <a:pt x="1929921" y="457664"/>
                  <a:pt x="1933261" y="455788"/>
                  <a:pt x="1937157" y="455788"/>
                </a:cubicBezTo>
                <a:close/>
                <a:moveTo>
                  <a:pt x="1360702" y="455788"/>
                </a:moveTo>
                <a:cubicBezTo>
                  <a:pt x="1364459" y="455788"/>
                  <a:pt x="1367520" y="457664"/>
                  <a:pt x="1370164" y="461415"/>
                </a:cubicBezTo>
                <a:cubicBezTo>
                  <a:pt x="1372668" y="465128"/>
                  <a:pt x="1374060" y="470908"/>
                  <a:pt x="1374060" y="478717"/>
                </a:cubicBezTo>
                <a:cubicBezTo>
                  <a:pt x="1374060" y="486947"/>
                  <a:pt x="1372668" y="492842"/>
                  <a:pt x="1370164" y="496478"/>
                </a:cubicBezTo>
                <a:cubicBezTo>
                  <a:pt x="1367659" y="500076"/>
                  <a:pt x="1364598" y="501914"/>
                  <a:pt x="1360980" y="501914"/>
                </a:cubicBezTo>
                <a:cubicBezTo>
                  <a:pt x="1357224" y="501914"/>
                  <a:pt x="1353884" y="499962"/>
                  <a:pt x="1351241" y="496057"/>
                </a:cubicBezTo>
                <a:cubicBezTo>
                  <a:pt x="1348458" y="492114"/>
                  <a:pt x="1347206" y="485990"/>
                  <a:pt x="1347206" y="477684"/>
                </a:cubicBezTo>
                <a:cubicBezTo>
                  <a:pt x="1347206" y="470372"/>
                  <a:pt x="1348458" y="464899"/>
                  <a:pt x="1350962" y="461262"/>
                </a:cubicBezTo>
                <a:cubicBezTo>
                  <a:pt x="1353606" y="457664"/>
                  <a:pt x="1356806" y="455788"/>
                  <a:pt x="1360702" y="455788"/>
                </a:cubicBezTo>
                <a:close/>
                <a:moveTo>
                  <a:pt x="1175925" y="455329"/>
                </a:moveTo>
                <a:cubicBezTo>
                  <a:pt x="1179125" y="455329"/>
                  <a:pt x="1181908" y="456784"/>
                  <a:pt x="1184273" y="459693"/>
                </a:cubicBezTo>
                <a:cubicBezTo>
                  <a:pt x="1186500" y="462564"/>
                  <a:pt x="1187752" y="466813"/>
                  <a:pt x="1187891" y="472554"/>
                </a:cubicBezTo>
                <a:lnTo>
                  <a:pt x="1163959" y="472554"/>
                </a:lnTo>
                <a:cubicBezTo>
                  <a:pt x="1163959" y="467119"/>
                  <a:pt x="1165072" y="462870"/>
                  <a:pt x="1167438" y="459808"/>
                </a:cubicBezTo>
                <a:cubicBezTo>
                  <a:pt x="1169803" y="456822"/>
                  <a:pt x="1172586" y="455329"/>
                  <a:pt x="1175925" y="455329"/>
                </a:cubicBezTo>
                <a:close/>
                <a:moveTo>
                  <a:pt x="2258568" y="454946"/>
                </a:moveTo>
                <a:cubicBezTo>
                  <a:pt x="2258568" y="454946"/>
                  <a:pt x="2271369" y="454946"/>
                  <a:pt x="2271369" y="454946"/>
                </a:cubicBezTo>
                <a:lnTo>
                  <a:pt x="2271369" y="474009"/>
                </a:lnTo>
                <a:lnTo>
                  <a:pt x="2259682" y="474009"/>
                </a:lnTo>
                <a:cubicBezTo>
                  <a:pt x="2252307" y="474009"/>
                  <a:pt x="2248690" y="470832"/>
                  <a:pt x="2248690" y="464516"/>
                </a:cubicBezTo>
                <a:cubicBezTo>
                  <a:pt x="2248690" y="458123"/>
                  <a:pt x="2251890" y="454946"/>
                  <a:pt x="2258568" y="454946"/>
                </a:cubicBezTo>
                <a:close/>
                <a:moveTo>
                  <a:pt x="2114420" y="454946"/>
                </a:moveTo>
                <a:lnTo>
                  <a:pt x="2126108" y="454946"/>
                </a:lnTo>
                <a:cubicBezTo>
                  <a:pt x="2134734" y="454946"/>
                  <a:pt x="2139048" y="457855"/>
                  <a:pt x="2139048" y="463635"/>
                </a:cubicBezTo>
                <a:cubicBezTo>
                  <a:pt x="2139048" y="469875"/>
                  <a:pt x="2134734" y="472975"/>
                  <a:pt x="2126108" y="472975"/>
                </a:cubicBezTo>
                <a:lnTo>
                  <a:pt x="2114420" y="472975"/>
                </a:lnTo>
                <a:cubicBezTo>
                  <a:pt x="2114420" y="472975"/>
                  <a:pt x="2114420" y="454946"/>
                  <a:pt x="2114420" y="454946"/>
                </a:cubicBezTo>
                <a:close/>
                <a:moveTo>
                  <a:pt x="1702150" y="454946"/>
                </a:moveTo>
                <a:lnTo>
                  <a:pt x="1714951" y="454946"/>
                </a:lnTo>
                <a:lnTo>
                  <a:pt x="1714951" y="474009"/>
                </a:lnTo>
                <a:lnTo>
                  <a:pt x="1703263" y="474009"/>
                </a:lnTo>
                <a:cubicBezTo>
                  <a:pt x="1695889" y="474009"/>
                  <a:pt x="1692271" y="470832"/>
                  <a:pt x="1692271" y="464516"/>
                </a:cubicBezTo>
                <a:cubicBezTo>
                  <a:pt x="1692271" y="458123"/>
                  <a:pt x="1695472" y="454946"/>
                  <a:pt x="1702150" y="454946"/>
                </a:cubicBezTo>
                <a:close/>
                <a:moveTo>
                  <a:pt x="2829596" y="442621"/>
                </a:moveTo>
                <a:cubicBezTo>
                  <a:pt x="2824448" y="442621"/>
                  <a:pt x="2820831" y="444113"/>
                  <a:pt x="2818743" y="447061"/>
                </a:cubicBezTo>
                <a:cubicBezTo>
                  <a:pt x="2816656" y="450047"/>
                  <a:pt x="2814848" y="454487"/>
                  <a:pt x="2813039" y="460382"/>
                </a:cubicBezTo>
                <a:cubicBezTo>
                  <a:pt x="2811369" y="466277"/>
                  <a:pt x="2809978" y="469760"/>
                  <a:pt x="2808865" y="470985"/>
                </a:cubicBezTo>
                <a:cubicBezTo>
                  <a:pt x="2807612" y="472171"/>
                  <a:pt x="2805943" y="472899"/>
                  <a:pt x="2803856" y="473128"/>
                </a:cubicBezTo>
                <a:lnTo>
                  <a:pt x="2803856" y="443195"/>
                </a:lnTo>
                <a:lnTo>
                  <a:pt x="2787855" y="443195"/>
                </a:lnTo>
                <a:lnTo>
                  <a:pt x="2787855" y="516766"/>
                </a:lnTo>
                <a:lnTo>
                  <a:pt x="2803856" y="516766"/>
                </a:lnTo>
                <a:lnTo>
                  <a:pt x="2803856" y="485378"/>
                </a:lnTo>
                <a:cubicBezTo>
                  <a:pt x="2806082" y="485378"/>
                  <a:pt x="2807891" y="485952"/>
                  <a:pt x="2809004" y="487177"/>
                </a:cubicBezTo>
                <a:cubicBezTo>
                  <a:pt x="2810117" y="488401"/>
                  <a:pt x="2811508" y="491196"/>
                  <a:pt x="2813178" y="495483"/>
                </a:cubicBezTo>
                <a:lnTo>
                  <a:pt x="2821248" y="516766"/>
                </a:lnTo>
                <a:lnTo>
                  <a:pt x="2838362" y="516766"/>
                </a:lnTo>
                <a:lnTo>
                  <a:pt x="2829457" y="496478"/>
                </a:lnTo>
                <a:cubicBezTo>
                  <a:pt x="2826674" y="489894"/>
                  <a:pt x="2824170" y="485492"/>
                  <a:pt x="2822222" y="483310"/>
                </a:cubicBezTo>
                <a:cubicBezTo>
                  <a:pt x="2820135" y="481129"/>
                  <a:pt x="2818048" y="479674"/>
                  <a:pt x="2815961" y="478947"/>
                </a:cubicBezTo>
                <a:cubicBezTo>
                  <a:pt x="2818465" y="477645"/>
                  <a:pt x="2820274" y="475923"/>
                  <a:pt x="2821248" y="473741"/>
                </a:cubicBezTo>
                <a:cubicBezTo>
                  <a:pt x="2822361" y="471559"/>
                  <a:pt x="2823474" y="468382"/>
                  <a:pt x="2824587" y="464248"/>
                </a:cubicBezTo>
                <a:cubicBezTo>
                  <a:pt x="2825700" y="460076"/>
                  <a:pt x="2827092" y="457664"/>
                  <a:pt x="2828344" y="456898"/>
                </a:cubicBezTo>
                <a:cubicBezTo>
                  <a:pt x="2829735" y="456171"/>
                  <a:pt x="2831544" y="455788"/>
                  <a:pt x="2834188" y="455788"/>
                </a:cubicBezTo>
                <a:lnTo>
                  <a:pt x="2835858" y="455788"/>
                </a:lnTo>
                <a:lnTo>
                  <a:pt x="2835858" y="443195"/>
                </a:lnTo>
                <a:cubicBezTo>
                  <a:pt x="2833214" y="442812"/>
                  <a:pt x="2831127" y="442621"/>
                  <a:pt x="2829596" y="442621"/>
                </a:cubicBezTo>
                <a:close/>
                <a:moveTo>
                  <a:pt x="2722042" y="442621"/>
                </a:moveTo>
                <a:cubicBezTo>
                  <a:pt x="2721763" y="472057"/>
                  <a:pt x="2718424" y="491234"/>
                  <a:pt x="2712163" y="500076"/>
                </a:cubicBezTo>
                <a:lnTo>
                  <a:pt x="2705762" y="500076"/>
                </a:lnTo>
                <a:lnTo>
                  <a:pt x="2705762" y="535675"/>
                </a:lnTo>
                <a:lnTo>
                  <a:pt x="2718702" y="535675"/>
                </a:lnTo>
                <a:lnTo>
                  <a:pt x="2718702" y="516192"/>
                </a:lnTo>
                <a:lnTo>
                  <a:pt x="2764479" y="516192"/>
                </a:lnTo>
                <a:lnTo>
                  <a:pt x="2764479" y="535675"/>
                </a:lnTo>
                <a:lnTo>
                  <a:pt x="2777419" y="535675"/>
                </a:lnTo>
                <a:lnTo>
                  <a:pt x="2777419" y="500076"/>
                </a:lnTo>
                <a:lnTo>
                  <a:pt x="2771019" y="500076"/>
                </a:lnTo>
                <a:cubicBezTo>
                  <a:pt x="2771019" y="500076"/>
                  <a:pt x="2771019" y="442621"/>
                  <a:pt x="2771019" y="442621"/>
                </a:cubicBezTo>
                <a:close/>
                <a:moveTo>
                  <a:pt x="2550622" y="442621"/>
                </a:moveTo>
                <a:lnTo>
                  <a:pt x="2550622" y="516192"/>
                </a:lnTo>
                <a:lnTo>
                  <a:pt x="2625340" y="516192"/>
                </a:lnTo>
                <a:lnTo>
                  <a:pt x="2625340" y="535675"/>
                </a:lnTo>
                <a:lnTo>
                  <a:pt x="2638141" y="535675"/>
                </a:lnTo>
                <a:lnTo>
                  <a:pt x="2638141" y="500459"/>
                </a:lnTo>
                <a:lnTo>
                  <a:pt x="2631740" y="500459"/>
                </a:lnTo>
                <a:cubicBezTo>
                  <a:pt x="2631740" y="500459"/>
                  <a:pt x="2631740" y="442621"/>
                  <a:pt x="2631740" y="442621"/>
                </a:cubicBezTo>
                <a:lnTo>
                  <a:pt x="2615739" y="442621"/>
                </a:lnTo>
                <a:lnTo>
                  <a:pt x="2615739" y="500459"/>
                </a:lnTo>
                <a:lnTo>
                  <a:pt x="2599042" y="500459"/>
                </a:lnTo>
                <a:lnTo>
                  <a:pt x="2599042" y="442621"/>
                </a:lnTo>
                <a:lnTo>
                  <a:pt x="2583041" y="442621"/>
                </a:lnTo>
                <a:lnTo>
                  <a:pt x="2583041" y="500459"/>
                </a:lnTo>
                <a:lnTo>
                  <a:pt x="2566623" y="500459"/>
                </a:lnTo>
                <a:lnTo>
                  <a:pt x="2566623" y="442621"/>
                </a:lnTo>
                <a:close/>
                <a:moveTo>
                  <a:pt x="2411065" y="442621"/>
                </a:moveTo>
                <a:cubicBezTo>
                  <a:pt x="2411065" y="442621"/>
                  <a:pt x="2411065" y="491119"/>
                  <a:pt x="2411065" y="491119"/>
                </a:cubicBezTo>
                <a:cubicBezTo>
                  <a:pt x="2411065" y="495751"/>
                  <a:pt x="2410787" y="498698"/>
                  <a:pt x="2410230" y="500000"/>
                </a:cubicBezTo>
                <a:cubicBezTo>
                  <a:pt x="2409535" y="501301"/>
                  <a:pt x="2408282" y="501990"/>
                  <a:pt x="2406474" y="501990"/>
                </a:cubicBezTo>
                <a:cubicBezTo>
                  <a:pt x="2403273" y="501990"/>
                  <a:pt x="2401186" y="501952"/>
                  <a:pt x="2399934" y="501875"/>
                </a:cubicBezTo>
                <a:lnTo>
                  <a:pt x="2399934" y="516192"/>
                </a:lnTo>
                <a:cubicBezTo>
                  <a:pt x="2404665" y="517034"/>
                  <a:pt x="2408004" y="517455"/>
                  <a:pt x="2409813" y="517455"/>
                </a:cubicBezTo>
                <a:cubicBezTo>
                  <a:pt x="2412874" y="517455"/>
                  <a:pt x="2415378" y="517263"/>
                  <a:pt x="2417048" y="516842"/>
                </a:cubicBezTo>
                <a:cubicBezTo>
                  <a:pt x="2418718" y="516383"/>
                  <a:pt x="2420527" y="515081"/>
                  <a:pt x="2422335" y="513014"/>
                </a:cubicBezTo>
                <a:cubicBezTo>
                  <a:pt x="2424144" y="510947"/>
                  <a:pt x="2425257" y="508230"/>
                  <a:pt x="2426092" y="504785"/>
                </a:cubicBezTo>
                <a:cubicBezTo>
                  <a:pt x="2426788" y="501340"/>
                  <a:pt x="2427205" y="496938"/>
                  <a:pt x="2427205" y="491540"/>
                </a:cubicBezTo>
                <a:lnTo>
                  <a:pt x="2427205" y="457932"/>
                </a:lnTo>
                <a:lnTo>
                  <a:pt x="2448772" y="457932"/>
                </a:lnTo>
                <a:lnTo>
                  <a:pt x="2448772" y="516192"/>
                </a:lnTo>
                <a:lnTo>
                  <a:pt x="2464773" y="516192"/>
                </a:lnTo>
                <a:lnTo>
                  <a:pt x="2464773" y="442621"/>
                </a:lnTo>
                <a:close/>
                <a:moveTo>
                  <a:pt x="2335512" y="442621"/>
                </a:moveTo>
                <a:cubicBezTo>
                  <a:pt x="2335512" y="442621"/>
                  <a:pt x="2335512" y="516192"/>
                  <a:pt x="2335512" y="516192"/>
                </a:cubicBezTo>
                <a:lnTo>
                  <a:pt x="2351514" y="516192"/>
                </a:lnTo>
                <a:lnTo>
                  <a:pt x="2351514" y="457932"/>
                </a:lnTo>
                <a:lnTo>
                  <a:pt x="2373080" y="457932"/>
                </a:lnTo>
                <a:lnTo>
                  <a:pt x="2373080" y="516192"/>
                </a:lnTo>
                <a:lnTo>
                  <a:pt x="2389220" y="516192"/>
                </a:lnTo>
                <a:lnTo>
                  <a:pt x="2389220" y="442621"/>
                </a:lnTo>
                <a:close/>
                <a:moveTo>
                  <a:pt x="2254533" y="442621"/>
                </a:moveTo>
                <a:cubicBezTo>
                  <a:pt x="2246881" y="442621"/>
                  <a:pt x="2241176" y="444305"/>
                  <a:pt x="2237558" y="447673"/>
                </a:cubicBezTo>
                <a:cubicBezTo>
                  <a:pt x="2234080" y="451080"/>
                  <a:pt x="2232271" y="456363"/>
                  <a:pt x="2232271" y="463482"/>
                </a:cubicBezTo>
                <a:cubicBezTo>
                  <a:pt x="2232271" y="469262"/>
                  <a:pt x="2233523" y="474047"/>
                  <a:pt x="2236167" y="477837"/>
                </a:cubicBezTo>
                <a:cubicBezTo>
                  <a:pt x="2238950" y="481626"/>
                  <a:pt x="2242567" y="483808"/>
                  <a:pt x="2247298" y="484267"/>
                </a:cubicBezTo>
                <a:cubicBezTo>
                  <a:pt x="2244515" y="485339"/>
                  <a:pt x="2241593" y="488861"/>
                  <a:pt x="2238254" y="494947"/>
                </a:cubicBezTo>
                <a:lnTo>
                  <a:pt x="2226984" y="516192"/>
                </a:lnTo>
                <a:lnTo>
                  <a:pt x="2245489" y="516192"/>
                </a:lnTo>
                <a:lnTo>
                  <a:pt x="2255925" y="495636"/>
                </a:lnTo>
                <a:cubicBezTo>
                  <a:pt x="2257734" y="491961"/>
                  <a:pt x="2259542" y="489397"/>
                  <a:pt x="2261490" y="487866"/>
                </a:cubicBezTo>
                <a:cubicBezTo>
                  <a:pt x="2263299" y="486334"/>
                  <a:pt x="2265665" y="485569"/>
                  <a:pt x="2268586" y="485569"/>
                </a:cubicBezTo>
                <a:lnTo>
                  <a:pt x="2271369" y="485569"/>
                </a:lnTo>
                <a:lnTo>
                  <a:pt x="2271369" y="516192"/>
                </a:lnTo>
                <a:lnTo>
                  <a:pt x="2287370" y="516192"/>
                </a:lnTo>
                <a:lnTo>
                  <a:pt x="2287370" y="442621"/>
                </a:lnTo>
                <a:close/>
                <a:moveTo>
                  <a:pt x="2098419" y="442621"/>
                </a:moveTo>
                <a:lnTo>
                  <a:pt x="2098419" y="516192"/>
                </a:lnTo>
                <a:lnTo>
                  <a:pt x="2137656" y="516192"/>
                </a:lnTo>
                <a:cubicBezTo>
                  <a:pt x="2143500" y="516192"/>
                  <a:pt x="2148092" y="514431"/>
                  <a:pt x="2151570" y="510871"/>
                </a:cubicBezTo>
                <a:cubicBezTo>
                  <a:pt x="2155049" y="507311"/>
                  <a:pt x="2156718" y="502641"/>
                  <a:pt x="2156718" y="496861"/>
                </a:cubicBezTo>
                <a:cubicBezTo>
                  <a:pt x="2156718" y="487483"/>
                  <a:pt x="2152683" y="481358"/>
                  <a:pt x="2144474" y="478526"/>
                </a:cubicBezTo>
                <a:cubicBezTo>
                  <a:pt x="2151292" y="475961"/>
                  <a:pt x="2154631" y="470411"/>
                  <a:pt x="2154631" y="461836"/>
                </a:cubicBezTo>
                <a:cubicBezTo>
                  <a:pt x="2154631" y="449013"/>
                  <a:pt x="2147814" y="442621"/>
                  <a:pt x="2134456" y="442621"/>
                </a:cubicBezTo>
                <a:close/>
                <a:moveTo>
                  <a:pt x="1978620" y="442621"/>
                </a:moveTo>
                <a:lnTo>
                  <a:pt x="1978620" y="516192"/>
                </a:lnTo>
                <a:lnTo>
                  <a:pt x="1994621" y="516192"/>
                </a:lnTo>
                <a:lnTo>
                  <a:pt x="1994621" y="457932"/>
                </a:lnTo>
                <a:lnTo>
                  <a:pt x="2019388" y="457932"/>
                </a:lnTo>
                <a:cubicBezTo>
                  <a:pt x="2019388" y="457932"/>
                  <a:pt x="2019388" y="442621"/>
                  <a:pt x="2019388" y="442621"/>
                </a:cubicBezTo>
                <a:close/>
                <a:moveTo>
                  <a:pt x="1772555" y="442621"/>
                </a:moveTo>
                <a:lnTo>
                  <a:pt x="1772555" y="457932"/>
                </a:lnTo>
                <a:lnTo>
                  <a:pt x="1791895" y="457932"/>
                </a:lnTo>
                <a:cubicBezTo>
                  <a:pt x="1791895" y="457932"/>
                  <a:pt x="1791895" y="516192"/>
                  <a:pt x="1791895" y="516192"/>
                </a:cubicBezTo>
                <a:lnTo>
                  <a:pt x="1807896" y="516192"/>
                </a:lnTo>
                <a:lnTo>
                  <a:pt x="1807896" y="457932"/>
                </a:lnTo>
                <a:lnTo>
                  <a:pt x="1827237" y="457932"/>
                </a:lnTo>
                <a:lnTo>
                  <a:pt x="1827237" y="442621"/>
                </a:lnTo>
                <a:close/>
                <a:moveTo>
                  <a:pt x="1698115" y="442621"/>
                </a:moveTo>
                <a:cubicBezTo>
                  <a:pt x="1690463" y="442621"/>
                  <a:pt x="1684758" y="444305"/>
                  <a:pt x="1681140" y="447673"/>
                </a:cubicBezTo>
                <a:cubicBezTo>
                  <a:pt x="1677662" y="451080"/>
                  <a:pt x="1675853" y="456363"/>
                  <a:pt x="1675853" y="463482"/>
                </a:cubicBezTo>
                <a:cubicBezTo>
                  <a:pt x="1675853" y="469262"/>
                  <a:pt x="1677105" y="474047"/>
                  <a:pt x="1679749" y="477837"/>
                </a:cubicBezTo>
                <a:cubicBezTo>
                  <a:pt x="1682531" y="481626"/>
                  <a:pt x="1686149" y="483808"/>
                  <a:pt x="1690880" y="484267"/>
                </a:cubicBezTo>
                <a:cubicBezTo>
                  <a:pt x="1688097" y="485339"/>
                  <a:pt x="1685175" y="488861"/>
                  <a:pt x="1681836" y="494947"/>
                </a:cubicBezTo>
                <a:lnTo>
                  <a:pt x="1670565" y="516192"/>
                </a:lnTo>
                <a:lnTo>
                  <a:pt x="1689071" y="516192"/>
                </a:lnTo>
                <a:lnTo>
                  <a:pt x="1699507" y="495636"/>
                </a:lnTo>
                <a:cubicBezTo>
                  <a:pt x="1701315" y="491961"/>
                  <a:pt x="1703124" y="489397"/>
                  <a:pt x="1705072" y="487866"/>
                </a:cubicBezTo>
                <a:cubicBezTo>
                  <a:pt x="1706881" y="486334"/>
                  <a:pt x="1709246" y="485569"/>
                  <a:pt x="1712168" y="485569"/>
                </a:cubicBezTo>
                <a:lnTo>
                  <a:pt x="1714951" y="485569"/>
                </a:lnTo>
                <a:lnTo>
                  <a:pt x="1714951" y="516192"/>
                </a:lnTo>
                <a:lnTo>
                  <a:pt x="1730952" y="516192"/>
                </a:lnTo>
                <a:lnTo>
                  <a:pt x="1730952" y="442621"/>
                </a:lnTo>
                <a:close/>
                <a:moveTo>
                  <a:pt x="1544227" y="442621"/>
                </a:moveTo>
                <a:lnTo>
                  <a:pt x="1544227" y="516192"/>
                </a:lnTo>
                <a:lnTo>
                  <a:pt x="1560228" y="516192"/>
                </a:lnTo>
                <a:cubicBezTo>
                  <a:pt x="1560228" y="516192"/>
                  <a:pt x="1560228" y="485301"/>
                  <a:pt x="1560228" y="485301"/>
                </a:cubicBezTo>
                <a:lnTo>
                  <a:pt x="1583047" y="485301"/>
                </a:lnTo>
                <a:lnTo>
                  <a:pt x="1583047" y="516192"/>
                </a:lnTo>
                <a:lnTo>
                  <a:pt x="1599048" y="516192"/>
                </a:lnTo>
                <a:lnTo>
                  <a:pt x="1599048" y="442621"/>
                </a:lnTo>
                <a:lnTo>
                  <a:pt x="1583047" y="442621"/>
                </a:lnTo>
                <a:lnTo>
                  <a:pt x="1583047" y="469454"/>
                </a:lnTo>
                <a:lnTo>
                  <a:pt x="1560228" y="469454"/>
                </a:lnTo>
                <a:lnTo>
                  <a:pt x="1560228" y="442621"/>
                </a:lnTo>
                <a:close/>
                <a:moveTo>
                  <a:pt x="1473266" y="442621"/>
                </a:moveTo>
                <a:lnTo>
                  <a:pt x="1473266" y="516192"/>
                </a:lnTo>
                <a:lnTo>
                  <a:pt x="1489267" y="516192"/>
                </a:lnTo>
                <a:cubicBezTo>
                  <a:pt x="1489267" y="516192"/>
                  <a:pt x="1489267" y="485301"/>
                  <a:pt x="1489267" y="485301"/>
                </a:cubicBezTo>
                <a:lnTo>
                  <a:pt x="1512086" y="485301"/>
                </a:lnTo>
                <a:lnTo>
                  <a:pt x="1512086" y="516192"/>
                </a:lnTo>
                <a:lnTo>
                  <a:pt x="1528087" y="516192"/>
                </a:lnTo>
                <a:lnTo>
                  <a:pt x="1528087" y="442621"/>
                </a:lnTo>
                <a:lnTo>
                  <a:pt x="1512086" y="442621"/>
                </a:lnTo>
                <a:lnTo>
                  <a:pt x="1512086" y="469454"/>
                </a:lnTo>
                <a:lnTo>
                  <a:pt x="1489267" y="469454"/>
                </a:lnTo>
                <a:lnTo>
                  <a:pt x="1489267" y="442621"/>
                </a:lnTo>
                <a:close/>
                <a:moveTo>
                  <a:pt x="1267061" y="442621"/>
                </a:moveTo>
                <a:lnTo>
                  <a:pt x="1267061" y="457932"/>
                </a:lnTo>
                <a:lnTo>
                  <a:pt x="1286402" y="457932"/>
                </a:lnTo>
                <a:cubicBezTo>
                  <a:pt x="1286402" y="457932"/>
                  <a:pt x="1286402" y="516192"/>
                  <a:pt x="1286402" y="516192"/>
                </a:cubicBezTo>
                <a:lnTo>
                  <a:pt x="1302403" y="516192"/>
                </a:lnTo>
                <a:lnTo>
                  <a:pt x="1302403" y="457932"/>
                </a:lnTo>
                <a:lnTo>
                  <a:pt x="1321743" y="457932"/>
                </a:lnTo>
                <a:lnTo>
                  <a:pt x="1321743" y="442621"/>
                </a:lnTo>
                <a:close/>
                <a:moveTo>
                  <a:pt x="1257878" y="442621"/>
                </a:moveTo>
                <a:cubicBezTo>
                  <a:pt x="1252730" y="442621"/>
                  <a:pt x="1249112" y="444113"/>
                  <a:pt x="1247025" y="447061"/>
                </a:cubicBezTo>
                <a:cubicBezTo>
                  <a:pt x="1244938" y="450047"/>
                  <a:pt x="1243129" y="454487"/>
                  <a:pt x="1241321" y="460382"/>
                </a:cubicBezTo>
                <a:cubicBezTo>
                  <a:pt x="1239651" y="466277"/>
                  <a:pt x="1238260" y="469760"/>
                  <a:pt x="1237007" y="470985"/>
                </a:cubicBezTo>
                <a:cubicBezTo>
                  <a:pt x="1235894" y="472171"/>
                  <a:pt x="1234225" y="472899"/>
                  <a:pt x="1232137" y="473128"/>
                </a:cubicBezTo>
                <a:lnTo>
                  <a:pt x="1232137" y="443195"/>
                </a:lnTo>
                <a:lnTo>
                  <a:pt x="1216136" y="443195"/>
                </a:lnTo>
                <a:lnTo>
                  <a:pt x="1216136" y="516766"/>
                </a:lnTo>
                <a:lnTo>
                  <a:pt x="1232137" y="516766"/>
                </a:lnTo>
                <a:lnTo>
                  <a:pt x="1232137" y="485378"/>
                </a:lnTo>
                <a:cubicBezTo>
                  <a:pt x="1234364" y="485378"/>
                  <a:pt x="1236173" y="485952"/>
                  <a:pt x="1237286" y="487177"/>
                </a:cubicBezTo>
                <a:cubicBezTo>
                  <a:pt x="1238399" y="488401"/>
                  <a:pt x="1239790" y="491196"/>
                  <a:pt x="1241460" y="495483"/>
                </a:cubicBezTo>
                <a:lnTo>
                  <a:pt x="1249530" y="516766"/>
                </a:lnTo>
                <a:lnTo>
                  <a:pt x="1266644" y="516766"/>
                </a:lnTo>
                <a:lnTo>
                  <a:pt x="1257739" y="496478"/>
                </a:lnTo>
                <a:cubicBezTo>
                  <a:pt x="1254956" y="489894"/>
                  <a:pt x="1252452" y="485492"/>
                  <a:pt x="1250365" y="483310"/>
                </a:cubicBezTo>
                <a:cubicBezTo>
                  <a:pt x="1248417" y="481129"/>
                  <a:pt x="1246330" y="479674"/>
                  <a:pt x="1244243" y="478947"/>
                </a:cubicBezTo>
                <a:cubicBezTo>
                  <a:pt x="1246747" y="477645"/>
                  <a:pt x="1248417" y="475923"/>
                  <a:pt x="1249530" y="473741"/>
                </a:cubicBezTo>
                <a:cubicBezTo>
                  <a:pt x="1250643" y="471559"/>
                  <a:pt x="1251756" y="468382"/>
                  <a:pt x="1252869" y="464248"/>
                </a:cubicBezTo>
                <a:cubicBezTo>
                  <a:pt x="1253982" y="460076"/>
                  <a:pt x="1255235" y="457664"/>
                  <a:pt x="1256626" y="456898"/>
                </a:cubicBezTo>
                <a:cubicBezTo>
                  <a:pt x="1257878" y="456171"/>
                  <a:pt x="1259826" y="455788"/>
                  <a:pt x="1262470" y="455788"/>
                </a:cubicBezTo>
                <a:lnTo>
                  <a:pt x="1264139" y="455788"/>
                </a:lnTo>
                <a:lnTo>
                  <a:pt x="1264139" y="443195"/>
                </a:lnTo>
                <a:cubicBezTo>
                  <a:pt x="1261496" y="442812"/>
                  <a:pt x="1259409" y="442621"/>
                  <a:pt x="1257878" y="442621"/>
                </a:cubicBezTo>
                <a:close/>
                <a:moveTo>
                  <a:pt x="1083258" y="442621"/>
                </a:moveTo>
                <a:lnTo>
                  <a:pt x="1083258" y="491119"/>
                </a:lnTo>
                <a:cubicBezTo>
                  <a:pt x="1083258" y="495751"/>
                  <a:pt x="1082841" y="498698"/>
                  <a:pt x="1082284" y="500000"/>
                </a:cubicBezTo>
                <a:cubicBezTo>
                  <a:pt x="1081728" y="501301"/>
                  <a:pt x="1080475" y="501990"/>
                  <a:pt x="1078528" y="501990"/>
                </a:cubicBezTo>
                <a:cubicBezTo>
                  <a:pt x="1075466" y="501990"/>
                  <a:pt x="1073240" y="501952"/>
                  <a:pt x="1071988" y="501875"/>
                </a:cubicBezTo>
                <a:lnTo>
                  <a:pt x="1071988" y="516192"/>
                </a:lnTo>
                <a:cubicBezTo>
                  <a:pt x="1076719" y="517034"/>
                  <a:pt x="1080058" y="517455"/>
                  <a:pt x="1082006" y="517455"/>
                </a:cubicBezTo>
                <a:cubicBezTo>
                  <a:pt x="1084928" y="517455"/>
                  <a:pt x="1087432" y="517263"/>
                  <a:pt x="1089102" y="516842"/>
                </a:cubicBezTo>
                <a:cubicBezTo>
                  <a:pt x="1090911" y="516383"/>
                  <a:pt x="1092581" y="515081"/>
                  <a:pt x="1094389" y="513014"/>
                </a:cubicBezTo>
                <a:cubicBezTo>
                  <a:pt x="1096198" y="510947"/>
                  <a:pt x="1097450" y="508230"/>
                  <a:pt x="1098146" y="504785"/>
                </a:cubicBezTo>
                <a:cubicBezTo>
                  <a:pt x="1098842" y="501340"/>
                  <a:pt x="1099259" y="496938"/>
                  <a:pt x="1099259" y="491540"/>
                </a:cubicBezTo>
                <a:lnTo>
                  <a:pt x="1099259" y="457932"/>
                </a:lnTo>
                <a:lnTo>
                  <a:pt x="1120826" y="457932"/>
                </a:lnTo>
                <a:lnTo>
                  <a:pt x="1120826" y="516192"/>
                </a:lnTo>
                <a:lnTo>
                  <a:pt x="1136827" y="516192"/>
                </a:lnTo>
                <a:lnTo>
                  <a:pt x="1136827" y="442621"/>
                </a:lnTo>
                <a:close/>
                <a:moveTo>
                  <a:pt x="2868834" y="440400"/>
                </a:moveTo>
                <a:cubicBezTo>
                  <a:pt x="2861181" y="440400"/>
                  <a:pt x="2855476" y="442085"/>
                  <a:pt x="2851441" y="445338"/>
                </a:cubicBezTo>
                <a:cubicBezTo>
                  <a:pt x="2847406" y="448592"/>
                  <a:pt x="2844484" y="453913"/>
                  <a:pt x="2842675" y="461339"/>
                </a:cubicBezTo>
                <a:lnTo>
                  <a:pt x="2857146" y="464516"/>
                </a:lnTo>
                <a:cubicBezTo>
                  <a:pt x="2858120" y="460956"/>
                  <a:pt x="2859511" y="458544"/>
                  <a:pt x="2861181" y="457243"/>
                </a:cubicBezTo>
                <a:cubicBezTo>
                  <a:pt x="2862851" y="455980"/>
                  <a:pt x="2865077" y="455329"/>
                  <a:pt x="2867860" y="455329"/>
                </a:cubicBezTo>
                <a:cubicBezTo>
                  <a:pt x="2870782" y="455329"/>
                  <a:pt x="2872869" y="455750"/>
                  <a:pt x="2874538" y="456554"/>
                </a:cubicBezTo>
                <a:cubicBezTo>
                  <a:pt x="2876069" y="457358"/>
                  <a:pt x="2877043" y="458391"/>
                  <a:pt x="2877599" y="459693"/>
                </a:cubicBezTo>
                <a:cubicBezTo>
                  <a:pt x="2878295" y="460956"/>
                  <a:pt x="2878573" y="463559"/>
                  <a:pt x="2878573" y="467655"/>
                </a:cubicBezTo>
                <a:cubicBezTo>
                  <a:pt x="2875651" y="469109"/>
                  <a:pt x="2870503" y="470717"/>
                  <a:pt x="2862990" y="472439"/>
                </a:cubicBezTo>
                <a:cubicBezTo>
                  <a:pt x="2857007" y="473856"/>
                  <a:pt x="2852554" y="475578"/>
                  <a:pt x="2849772" y="477416"/>
                </a:cubicBezTo>
                <a:cubicBezTo>
                  <a:pt x="2846989" y="479253"/>
                  <a:pt x="2844763" y="481741"/>
                  <a:pt x="2843371" y="484803"/>
                </a:cubicBezTo>
                <a:cubicBezTo>
                  <a:pt x="2841841" y="487904"/>
                  <a:pt x="2841006" y="491540"/>
                  <a:pt x="2841006" y="495713"/>
                </a:cubicBezTo>
                <a:cubicBezTo>
                  <a:pt x="2841006" y="502258"/>
                  <a:pt x="2842954" y="507541"/>
                  <a:pt x="2846571" y="511483"/>
                </a:cubicBezTo>
                <a:cubicBezTo>
                  <a:pt x="2850328" y="515426"/>
                  <a:pt x="2855198" y="517378"/>
                  <a:pt x="2861042" y="517378"/>
                </a:cubicBezTo>
                <a:cubicBezTo>
                  <a:pt x="2864520" y="517378"/>
                  <a:pt x="2867860" y="516574"/>
                  <a:pt x="2871060" y="514967"/>
                </a:cubicBezTo>
                <a:cubicBezTo>
                  <a:pt x="2874121" y="513321"/>
                  <a:pt x="2877043" y="510909"/>
                  <a:pt x="2879826" y="507694"/>
                </a:cubicBezTo>
                <a:lnTo>
                  <a:pt x="2881913" y="515732"/>
                </a:lnTo>
                <a:lnTo>
                  <a:pt x="2897635" y="515732"/>
                </a:lnTo>
                <a:cubicBezTo>
                  <a:pt x="2896244" y="512211"/>
                  <a:pt x="2895409" y="508919"/>
                  <a:pt x="2894853" y="505818"/>
                </a:cubicBezTo>
                <a:cubicBezTo>
                  <a:pt x="2894296" y="502679"/>
                  <a:pt x="2894018" y="497933"/>
                  <a:pt x="2894018" y="491540"/>
                </a:cubicBezTo>
                <a:lnTo>
                  <a:pt x="2894157" y="468765"/>
                </a:lnTo>
                <a:cubicBezTo>
                  <a:pt x="2894157" y="460152"/>
                  <a:pt x="2893461" y="454257"/>
                  <a:pt x="2891931" y="451004"/>
                </a:cubicBezTo>
                <a:cubicBezTo>
                  <a:pt x="2890400" y="447750"/>
                  <a:pt x="2887896" y="445147"/>
                  <a:pt x="2884278" y="443271"/>
                </a:cubicBezTo>
                <a:cubicBezTo>
                  <a:pt x="2880800" y="441357"/>
                  <a:pt x="2875512" y="440400"/>
                  <a:pt x="2868834" y="440400"/>
                </a:cubicBezTo>
                <a:close/>
                <a:moveTo>
                  <a:pt x="2673760" y="440400"/>
                </a:moveTo>
                <a:cubicBezTo>
                  <a:pt x="2666108" y="440400"/>
                  <a:pt x="2660403" y="442085"/>
                  <a:pt x="2656368" y="445338"/>
                </a:cubicBezTo>
                <a:cubicBezTo>
                  <a:pt x="2652333" y="448592"/>
                  <a:pt x="2649411" y="453913"/>
                  <a:pt x="2647602" y="461339"/>
                </a:cubicBezTo>
                <a:lnTo>
                  <a:pt x="2662073" y="464516"/>
                </a:lnTo>
                <a:cubicBezTo>
                  <a:pt x="2663047" y="460956"/>
                  <a:pt x="2664438" y="458544"/>
                  <a:pt x="2666108" y="457243"/>
                </a:cubicBezTo>
                <a:cubicBezTo>
                  <a:pt x="2667777" y="455980"/>
                  <a:pt x="2670004" y="455329"/>
                  <a:pt x="2672786" y="455329"/>
                </a:cubicBezTo>
                <a:cubicBezTo>
                  <a:pt x="2675708" y="455329"/>
                  <a:pt x="2677795" y="455750"/>
                  <a:pt x="2679326" y="456554"/>
                </a:cubicBezTo>
                <a:cubicBezTo>
                  <a:pt x="2680996" y="457358"/>
                  <a:pt x="2681969" y="458391"/>
                  <a:pt x="2682526" y="459693"/>
                </a:cubicBezTo>
                <a:cubicBezTo>
                  <a:pt x="2683222" y="460956"/>
                  <a:pt x="2683500" y="463559"/>
                  <a:pt x="2683500" y="467655"/>
                </a:cubicBezTo>
                <a:cubicBezTo>
                  <a:pt x="2680578" y="469109"/>
                  <a:pt x="2675291" y="470717"/>
                  <a:pt x="2667916" y="472439"/>
                </a:cubicBezTo>
                <a:cubicBezTo>
                  <a:pt x="2661933" y="473856"/>
                  <a:pt x="2657481" y="475578"/>
                  <a:pt x="2654698" y="477416"/>
                </a:cubicBezTo>
                <a:cubicBezTo>
                  <a:pt x="2651915" y="479253"/>
                  <a:pt x="2649689" y="481741"/>
                  <a:pt x="2648159" y="484803"/>
                </a:cubicBezTo>
                <a:cubicBezTo>
                  <a:pt x="2646628" y="487904"/>
                  <a:pt x="2645932" y="491540"/>
                  <a:pt x="2645932" y="495713"/>
                </a:cubicBezTo>
                <a:cubicBezTo>
                  <a:pt x="2645932" y="502258"/>
                  <a:pt x="2647741" y="507541"/>
                  <a:pt x="2651498" y="511483"/>
                </a:cubicBezTo>
                <a:cubicBezTo>
                  <a:pt x="2655255" y="515426"/>
                  <a:pt x="2660125" y="517378"/>
                  <a:pt x="2665968" y="517378"/>
                </a:cubicBezTo>
                <a:cubicBezTo>
                  <a:pt x="2669447" y="517378"/>
                  <a:pt x="2672786" y="516574"/>
                  <a:pt x="2675986" y="514967"/>
                </a:cubicBezTo>
                <a:cubicBezTo>
                  <a:pt x="2679048" y="513321"/>
                  <a:pt x="2681969" y="510909"/>
                  <a:pt x="2684752" y="507694"/>
                </a:cubicBezTo>
                <a:lnTo>
                  <a:pt x="2686839" y="515732"/>
                </a:lnTo>
                <a:lnTo>
                  <a:pt x="2702562" y="515732"/>
                </a:lnTo>
                <a:cubicBezTo>
                  <a:pt x="2701171" y="512211"/>
                  <a:pt x="2700336" y="508919"/>
                  <a:pt x="2699779" y="505818"/>
                </a:cubicBezTo>
                <a:cubicBezTo>
                  <a:pt x="2699223" y="502679"/>
                  <a:pt x="2698944" y="497933"/>
                  <a:pt x="2698944" y="491540"/>
                </a:cubicBezTo>
                <a:lnTo>
                  <a:pt x="2699084" y="468765"/>
                </a:lnTo>
                <a:cubicBezTo>
                  <a:pt x="2699084" y="460152"/>
                  <a:pt x="2698388" y="454257"/>
                  <a:pt x="2696857" y="451004"/>
                </a:cubicBezTo>
                <a:cubicBezTo>
                  <a:pt x="2695327" y="447750"/>
                  <a:pt x="2692822" y="445147"/>
                  <a:pt x="2689205" y="443271"/>
                </a:cubicBezTo>
                <a:cubicBezTo>
                  <a:pt x="2685726" y="441357"/>
                  <a:pt x="2680439" y="440400"/>
                  <a:pt x="2673760" y="440400"/>
                </a:cubicBezTo>
                <a:close/>
                <a:moveTo>
                  <a:pt x="2506376" y="440400"/>
                </a:moveTo>
                <a:cubicBezTo>
                  <a:pt x="2500532" y="440400"/>
                  <a:pt x="2495384" y="441893"/>
                  <a:pt x="2490792" y="444841"/>
                </a:cubicBezTo>
                <a:cubicBezTo>
                  <a:pt x="2486200" y="447788"/>
                  <a:pt x="2482444" y="452228"/>
                  <a:pt x="2479522" y="458162"/>
                </a:cubicBezTo>
                <a:cubicBezTo>
                  <a:pt x="2476600" y="464056"/>
                  <a:pt x="2475208" y="470679"/>
                  <a:pt x="2475208" y="477875"/>
                </a:cubicBezTo>
                <a:cubicBezTo>
                  <a:pt x="2475208" y="490545"/>
                  <a:pt x="2478130" y="500268"/>
                  <a:pt x="2484113" y="507120"/>
                </a:cubicBezTo>
                <a:cubicBezTo>
                  <a:pt x="2489957" y="513971"/>
                  <a:pt x="2497471" y="517378"/>
                  <a:pt x="2506376" y="517378"/>
                </a:cubicBezTo>
                <a:cubicBezTo>
                  <a:pt x="2511941" y="517378"/>
                  <a:pt x="2517228" y="515885"/>
                  <a:pt x="2521820" y="512823"/>
                </a:cubicBezTo>
                <a:cubicBezTo>
                  <a:pt x="2526551" y="509723"/>
                  <a:pt x="2530308" y="505129"/>
                  <a:pt x="2533230" y="499005"/>
                </a:cubicBezTo>
                <a:cubicBezTo>
                  <a:pt x="2536151" y="492918"/>
                  <a:pt x="2537543" y="486105"/>
                  <a:pt x="2537543" y="478526"/>
                </a:cubicBezTo>
                <a:cubicBezTo>
                  <a:pt x="2537543" y="468344"/>
                  <a:pt x="2534760" y="459463"/>
                  <a:pt x="2529334" y="451846"/>
                </a:cubicBezTo>
                <a:cubicBezTo>
                  <a:pt x="2523768" y="444228"/>
                  <a:pt x="2516115" y="440400"/>
                  <a:pt x="2506376" y="440400"/>
                </a:cubicBezTo>
                <a:close/>
                <a:moveTo>
                  <a:pt x="2194843" y="440400"/>
                </a:moveTo>
                <a:cubicBezTo>
                  <a:pt x="2187329" y="440400"/>
                  <a:pt x="2181485" y="442085"/>
                  <a:pt x="2177450" y="445338"/>
                </a:cubicBezTo>
                <a:cubicBezTo>
                  <a:pt x="2173415" y="448592"/>
                  <a:pt x="2170493" y="453913"/>
                  <a:pt x="2168824" y="461339"/>
                </a:cubicBezTo>
                <a:lnTo>
                  <a:pt x="2183294" y="464516"/>
                </a:lnTo>
                <a:cubicBezTo>
                  <a:pt x="2184268" y="460956"/>
                  <a:pt x="2185659" y="458544"/>
                  <a:pt x="2187190" y="457243"/>
                </a:cubicBezTo>
                <a:cubicBezTo>
                  <a:pt x="2188860" y="455980"/>
                  <a:pt x="2191086" y="455329"/>
                  <a:pt x="2194008" y="455329"/>
                </a:cubicBezTo>
                <a:cubicBezTo>
                  <a:pt x="2196791" y="455329"/>
                  <a:pt x="2199017" y="455750"/>
                  <a:pt x="2200547" y="456554"/>
                </a:cubicBezTo>
                <a:cubicBezTo>
                  <a:pt x="2202078" y="457358"/>
                  <a:pt x="2203191" y="458391"/>
                  <a:pt x="2203748" y="459693"/>
                </a:cubicBezTo>
                <a:cubicBezTo>
                  <a:pt x="2204304" y="460956"/>
                  <a:pt x="2204582" y="463559"/>
                  <a:pt x="2204582" y="467655"/>
                </a:cubicBezTo>
                <a:cubicBezTo>
                  <a:pt x="2201660" y="469109"/>
                  <a:pt x="2196512" y="470717"/>
                  <a:pt x="2189138" y="472439"/>
                </a:cubicBezTo>
                <a:cubicBezTo>
                  <a:pt x="2183016" y="473856"/>
                  <a:pt x="2178563" y="475578"/>
                  <a:pt x="2175781" y="477416"/>
                </a:cubicBezTo>
                <a:cubicBezTo>
                  <a:pt x="2172998" y="479253"/>
                  <a:pt x="2170911" y="481741"/>
                  <a:pt x="2169380" y="484803"/>
                </a:cubicBezTo>
                <a:cubicBezTo>
                  <a:pt x="2167850" y="487904"/>
                  <a:pt x="2167154" y="491540"/>
                  <a:pt x="2167154" y="495713"/>
                </a:cubicBezTo>
                <a:cubicBezTo>
                  <a:pt x="2167154" y="502258"/>
                  <a:pt x="2168963" y="507541"/>
                  <a:pt x="2172719" y="511483"/>
                </a:cubicBezTo>
                <a:cubicBezTo>
                  <a:pt x="2176476" y="515426"/>
                  <a:pt x="2181207" y="517378"/>
                  <a:pt x="2187051" y="517378"/>
                </a:cubicBezTo>
                <a:cubicBezTo>
                  <a:pt x="2190668" y="517378"/>
                  <a:pt x="2194008" y="516574"/>
                  <a:pt x="2197069" y="514967"/>
                </a:cubicBezTo>
                <a:cubicBezTo>
                  <a:pt x="2200269" y="513321"/>
                  <a:pt x="2203191" y="510909"/>
                  <a:pt x="2205835" y="507694"/>
                </a:cubicBezTo>
                <a:lnTo>
                  <a:pt x="2207922" y="515732"/>
                </a:lnTo>
                <a:lnTo>
                  <a:pt x="2223784" y="515732"/>
                </a:lnTo>
                <a:cubicBezTo>
                  <a:pt x="2222392" y="512211"/>
                  <a:pt x="2221418" y="508919"/>
                  <a:pt x="2220862" y="505818"/>
                </a:cubicBezTo>
                <a:cubicBezTo>
                  <a:pt x="2220444" y="502679"/>
                  <a:pt x="2220166" y="497933"/>
                  <a:pt x="2220166" y="491540"/>
                </a:cubicBezTo>
                <a:lnTo>
                  <a:pt x="2220305" y="468765"/>
                </a:lnTo>
                <a:cubicBezTo>
                  <a:pt x="2220305" y="460152"/>
                  <a:pt x="2219609" y="454257"/>
                  <a:pt x="2218079" y="451004"/>
                </a:cubicBezTo>
                <a:cubicBezTo>
                  <a:pt x="2216548" y="447750"/>
                  <a:pt x="2213905" y="445147"/>
                  <a:pt x="2210426" y="443271"/>
                </a:cubicBezTo>
                <a:cubicBezTo>
                  <a:pt x="2206809" y="441357"/>
                  <a:pt x="2201660" y="440400"/>
                  <a:pt x="2194843" y="440400"/>
                </a:cubicBezTo>
                <a:close/>
                <a:moveTo>
                  <a:pt x="2056260" y="440400"/>
                </a:moveTo>
                <a:cubicBezTo>
                  <a:pt x="2050555" y="440400"/>
                  <a:pt x="2045407" y="441893"/>
                  <a:pt x="2040676" y="444841"/>
                </a:cubicBezTo>
                <a:cubicBezTo>
                  <a:pt x="2036085" y="447788"/>
                  <a:pt x="2032328" y="452228"/>
                  <a:pt x="2029545" y="458162"/>
                </a:cubicBezTo>
                <a:cubicBezTo>
                  <a:pt x="2026623" y="464056"/>
                  <a:pt x="2025232" y="470679"/>
                  <a:pt x="2025232" y="477875"/>
                </a:cubicBezTo>
                <a:cubicBezTo>
                  <a:pt x="2025232" y="490545"/>
                  <a:pt x="2028154" y="500268"/>
                  <a:pt x="2034137" y="507120"/>
                </a:cubicBezTo>
                <a:cubicBezTo>
                  <a:pt x="2039981" y="513971"/>
                  <a:pt x="2047494" y="517378"/>
                  <a:pt x="2056399" y="517378"/>
                </a:cubicBezTo>
                <a:cubicBezTo>
                  <a:pt x="2061965" y="517378"/>
                  <a:pt x="2067113" y="515885"/>
                  <a:pt x="2071843" y="512823"/>
                </a:cubicBezTo>
                <a:cubicBezTo>
                  <a:pt x="2076574" y="509723"/>
                  <a:pt x="2080331" y="505129"/>
                  <a:pt x="2083253" y="499005"/>
                </a:cubicBezTo>
                <a:cubicBezTo>
                  <a:pt x="2086036" y="492918"/>
                  <a:pt x="2087566" y="486105"/>
                  <a:pt x="2087566" y="478526"/>
                </a:cubicBezTo>
                <a:cubicBezTo>
                  <a:pt x="2087566" y="468344"/>
                  <a:pt x="2084783" y="459463"/>
                  <a:pt x="2079218" y="451846"/>
                </a:cubicBezTo>
                <a:cubicBezTo>
                  <a:pt x="2073652" y="444228"/>
                  <a:pt x="2066000" y="440400"/>
                  <a:pt x="2056260" y="440400"/>
                </a:cubicBezTo>
                <a:close/>
                <a:moveTo>
                  <a:pt x="1941331" y="440400"/>
                </a:moveTo>
                <a:cubicBezTo>
                  <a:pt x="1937574" y="440400"/>
                  <a:pt x="1933956" y="441511"/>
                  <a:pt x="1930617" y="443731"/>
                </a:cubicBezTo>
                <a:cubicBezTo>
                  <a:pt x="1927278" y="445951"/>
                  <a:pt x="1924634" y="449013"/>
                  <a:pt x="1922686" y="452879"/>
                </a:cubicBezTo>
                <a:lnTo>
                  <a:pt x="1922686" y="442085"/>
                </a:lnTo>
                <a:lnTo>
                  <a:pt x="1907659" y="442085"/>
                </a:lnTo>
                <a:lnTo>
                  <a:pt x="1907659" y="543714"/>
                </a:lnTo>
                <a:lnTo>
                  <a:pt x="1923660" y="543714"/>
                </a:lnTo>
                <a:lnTo>
                  <a:pt x="1923660" y="506660"/>
                </a:lnTo>
                <a:cubicBezTo>
                  <a:pt x="1926721" y="510718"/>
                  <a:pt x="1929643" y="513550"/>
                  <a:pt x="1932426" y="515081"/>
                </a:cubicBezTo>
                <a:cubicBezTo>
                  <a:pt x="1935209" y="516651"/>
                  <a:pt x="1938131" y="517378"/>
                  <a:pt x="1941331" y="517378"/>
                </a:cubicBezTo>
                <a:cubicBezTo>
                  <a:pt x="1948149" y="517378"/>
                  <a:pt x="1954271" y="514048"/>
                  <a:pt x="1959141" y="507349"/>
                </a:cubicBezTo>
                <a:cubicBezTo>
                  <a:pt x="1964150" y="500612"/>
                  <a:pt x="1966654" y="490928"/>
                  <a:pt x="1966654" y="478258"/>
                </a:cubicBezTo>
                <a:cubicBezTo>
                  <a:pt x="1966654" y="466162"/>
                  <a:pt x="1964150" y="456822"/>
                  <a:pt x="1959141" y="450238"/>
                </a:cubicBezTo>
                <a:cubicBezTo>
                  <a:pt x="1954271" y="443692"/>
                  <a:pt x="1948288" y="440400"/>
                  <a:pt x="1941331" y="440400"/>
                </a:cubicBezTo>
                <a:close/>
                <a:moveTo>
                  <a:pt x="1863413" y="440400"/>
                </a:moveTo>
                <a:cubicBezTo>
                  <a:pt x="1857708" y="440400"/>
                  <a:pt x="1852560" y="441893"/>
                  <a:pt x="1847829" y="444841"/>
                </a:cubicBezTo>
                <a:cubicBezTo>
                  <a:pt x="1843238" y="447788"/>
                  <a:pt x="1839481" y="452228"/>
                  <a:pt x="1836698" y="458162"/>
                </a:cubicBezTo>
                <a:cubicBezTo>
                  <a:pt x="1833776" y="464056"/>
                  <a:pt x="1832385" y="470679"/>
                  <a:pt x="1832385" y="477875"/>
                </a:cubicBezTo>
                <a:cubicBezTo>
                  <a:pt x="1832385" y="490545"/>
                  <a:pt x="1835307" y="500268"/>
                  <a:pt x="1841290" y="507120"/>
                </a:cubicBezTo>
                <a:cubicBezTo>
                  <a:pt x="1847133" y="513971"/>
                  <a:pt x="1854508" y="517378"/>
                  <a:pt x="1863552" y="517378"/>
                </a:cubicBezTo>
                <a:cubicBezTo>
                  <a:pt x="1869117" y="517378"/>
                  <a:pt x="1874266" y="515885"/>
                  <a:pt x="1878996" y="512823"/>
                </a:cubicBezTo>
                <a:cubicBezTo>
                  <a:pt x="1883727" y="509723"/>
                  <a:pt x="1887484" y="505129"/>
                  <a:pt x="1890406" y="499005"/>
                </a:cubicBezTo>
                <a:cubicBezTo>
                  <a:pt x="1893189" y="492918"/>
                  <a:pt x="1894719" y="486105"/>
                  <a:pt x="1894719" y="478526"/>
                </a:cubicBezTo>
                <a:cubicBezTo>
                  <a:pt x="1894719" y="468344"/>
                  <a:pt x="1891936" y="459463"/>
                  <a:pt x="1886371" y="451846"/>
                </a:cubicBezTo>
                <a:cubicBezTo>
                  <a:pt x="1880805" y="444228"/>
                  <a:pt x="1873152" y="440400"/>
                  <a:pt x="1863413" y="440400"/>
                </a:cubicBezTo>
                <a:close/>
                <a:moveTo>
                  <a:pt x="1638424" y="440400"/>
                </a:moveTo>
                <a:cubicBezTo>
                  <a:pt x="1630911" y="440400"/>
                  <a:pt x="1625067" y="442085"/>
                  <a:pt x="1621032" y="445338"/>
                </a:cubicBezTo>
                <a:cubicBezTo>
                  <a:pt x="1616997" y="448592"/>
                  <a:pt x="1614075" y="453913"/>
                  <a:pt x="1612266" y="461339"/>
                </a:cubicBezTo>
                <a:lnTo>
                  <a:pt x="1626876" y="464516"/>
                </a:lnTo>
                <a:cubicBezTo>
                  <a:pt x="1627850" y="460956"/>
                  <a:pt x="1629241" y="458544"/>
                  <a:pt x="1630772" y="457243"/>
                </a:cubicBezTo>
                <a:cubicBezTo>
                  <a:pt x="1632441" y="455980"/>
                  <a:pt x="1634668" y="455329"/>
                  <a:pt x="1637589" y="455329"/>
                </a:cubicBezTo>
                <a:cubicBezTo>
                  <a:pt x="1640372" y="455329"/>
                  <a:pt x="1642598" y="455750"/>
                  <a:pt x="1644129" y="456554"/>
                </a:cubicBezTo>
                <a:cubicBezTo>
                  <a:pt x="1645660" y="457358"/>
                  <a:pt x="1646773" y="458391"/>
                  <a:pt x="1647329" y="459693"/>
                </a:cubicBezTo>
                <a:cubicBezTo>
                  <a:pt x="1647886" y="460956"/>
                  <a:pt x="1648164" y="463559"/>
                  <a:pt x="1648164" y="467655"/>
                </a:cubicBezTo>
                <a:cubicBezTo>
                  <a:pt x="1645242" y="469109"/>
                  <a:pt x="1640094" y="470717"/>
                  <a:pt x="1632720" y="472439"/>
                </a:cubicBezTo>
                <a:cubicBezTo>
                  <a:pt x="1626597" y="473856"/>
                  <a:pt x="1622145" y="475578"/>
                  <a:pt x="1619362" y="477416"/>
                </a:cubicBezTo>
                <a:cubicBezTo>
                  <a:pt x="1616579" y="479253"/>
                  <a:pt x="1614492" y="481741"/>
                  <a:pt x="1612962" y="484803"/>
                </a:cubicBezTo>
                <a:cubicBezTo>
                  <a:pt x="1611431" y="487904"/>
                  <a:pt x="1610736" y="491540"/>
                  <a:pt x="1610736" y="495713"/>
                </a:cubicBezTo>
                <a:cubicBezTo>
                  <a:pt x="1610736" y="502258"/>
                  <a:pt x="1612544" y="507541"/>
                  <a:pt x="1616301" y="511483"/>
                </a:cubicBezTo>
                <a:cubicBezTo>
                  <a:pt x="1620058" y="515426"/>
                  <a:pt x="1624789" y="517378"/>
                  <a:pt x="1630632" y="517378"/>
                </a:cubicBezTo>
                <a:cubicBezTo>
                  <a:pt x="1634250" y="517378"/>
                  <a:pt x="1637589" y="516574"/>
                  <a:pt x="1640651" y="514967"/>
                </a:cubicBezTo>
                <a:cubicBezTo>
                  <a:pt x="1643851" y="513321"/>
                  <a:pt x="1646773" y="510909"/>
                  <a:pt x="1649416" y="507694"/>
                </a:cubicBezTo>
                <a:lnTo>
                  <a:pt x="1651503" y="515732"/>
                </a:lnTo>
                <a:lnTo>
                  <a:pt x="1667365" y="515732"/>
                </a:lnTo>
                <a:cubicBezTo>
                  <a:pt x="1665974" y="512211"/>
                  <a:pt x="1665000" y="508919"/>
                  <a:pt x="1664443" y="505818"/>
                </a:cubicBezTo>
                <a:cubicBezTo>
                  <a:pt x="1664026" y="502679"/>
                  <a:pt x="1663748" y="497933"/>
                  <a:pt x="1663748" y="491540"/>
                </a:cubicBezTo>
                <a:lnTo>
                  <a:pt x="1663887" y="468765"/>
                </a:lnTo>
                <a:cubicBezTo>
                  <a:pt x="1663887" y="460152"/>
                  <a:pt x="1663052" y="454257"/>
                  <a:pt x="1661521" y="451004"/>
                </a:cubicBezTo>
                <a:cubicBezTo>
                  <a:pt x="1659991" y="447750"/>
                  <a:pt x="1657486" y="445147"/>
                  <a:pt x="1654008" y="443271"/>
                </a:cubicBezTo>
                <a:cubicBezTo>
                  <a:pt x="1650390" y="441357"/>
                  <a:pt x="1645242" y="440400"/>
                  <a:pt x="1638424" y="440400"/>
                </a:cubicBezTo>
                <a:close/>
                <a:moveTo>
                  <a:pt x="1431107" y="440400"/>
                </a:moveTo>
                <a:cubicBezTo>
                  <a:pt x="1425402" y="440400"/>
                  <a:pt x="1420254" y="441893"/>
                  <a:pt x="1415523" y="444841"/>
                </a:cubicBezTo>
                <a:cubicBezTo>
                  <a:pt x="1410931" y="447788"/>
                  <a:pt x="1407175" y="452228"/>
                  <a:pt x="1404392" y="458162"/>
                </a:cubicBezTo>
                <a:cubicBezTo>
                  <a:pt x="1401470" y="464056"/>
                  <a:pt x="1400079" y="470679"/>
                  <a:pt x="1400079" y="477875"/>
                </a:cubicBezTo>
                <a:cubicBezTo>
                  <a:pt x="1400079" y="490545"/>
                  <a:pt x="1403001" y="500268"/>
                  <a:pt x="1408983" y="507120"/>
                </a:cubicBezTo>
                <a:cubicBezTo>
                  <a:pt x="1414827" y="513971"/>
                  <a:pt x="1422341" y="517378"/>
                  <a:pt x="1431246" y="517378"/>
                </a:cubicBezTo>
                <a:cubicBezTo>
                  <a:pt x="1436811" y="517378"/>
                  <a:pt x="1441960" y="515885"/>
                  <a:pt x="1446690" y="512823"/>
                </a:cubicBezTo>
                <a:cubicBezTo>
                  <a:pt x="1451421" y="509723"/>
                  <a:pt x="1455178" y="505129"/>
                  <a:pt x="1458100" y="499005"/>
                </a:cubicBezTo>
                <a:cubicBezTo>
                  <a:pt x="1460882" y="492918"/>
                  <a:pt x="1462413" y="486105"/>
                  <a:pt x="1462413" y="478526"/>
                </a:cubicBezTo>
                <a:cubicBezTo>
                  <a:pt x="1462413" y="468344"/>
                  <a:pt x="1459630" y="459463"/>
                  <a:pt x="1454065" y="451846"/>
                </a:cubicBezTo>
                <a:cubicBezTo>
                  <a:pt x="1448499" y="444228"/>
                  <a:pt x="1440846" y="440400"/>
                  <a:pt x="1431107" y="440400"/>
                </a:cubicBezTo>
                <a:close/>
                <a:moveTo>
                  <a:pt x="1365015" y="440400"/>
                </a:moveTo>
                <a:cubicBezTo>
                  <a:pt x="1361120" y="440400"/>
                  <a:pt x="1357641" y="441511"/>
                  <a:pt x="1354302" y="443731"/>
                </a:cubicBezTo>
                <a:cubicBezTo>
                  <a:pt x="1350962" y="445951"/>
                  <a:pt x="1348319" y="449013"/>
                  <a:pt x="1346232" y="452879"/>
                </a:cubicBezTo>
                <a:lnTo>
                  <a:pt x="1346232" y="442085"/>
                </a:lnTo>
                <a:lnTo>
                  <a:pt x="1331344" y="442085"/>
                </a:lnTo>
                <a:lnTo>
                  <a:pt x="1331344" y="543714"/>
                </a:lnTo>
                <a:lnTo>
                  <a:pt x="1347345" y="543714"/>
                </a:lnTo>
                <a:cubicBezTo>
                  <a:pt x="1347345" y="543714"/>
                  <a:pt x="1347345" y="506660"/>
                  <a:pt x="1347345" y="506660"/>
                </a:cubicBezTo>
                <a:cubicBezTo>
                  <a:pt x="1350406" y="510718"/>
                  <a:pt x="1353328" y="513550"/>
                  <a:pt x="1356111" y="515081"/>
                </a:cubicBezTo>
                <a:cubicBezTo>
                  <a:pt x="1358893" y="516651"/>
                  <a:pt x="1361815" y="517378"/>
                  <a:pt x="1365015" y="517378"/>
                </a:cubicBezTo>
                <a:cubicBezTo>
                  <a:pt x="1371833" y="517378"/>
                  <a:pt x="1377816" y="514048"/>
                  <a:pt x="1382825" y="507349"/>
                </a:cubicBezTo>
                <a:cubicBezTo>
                  <a:pt x="1387834" y="500612"/>
                  <a:pt x="1390339" y="490928"/>
                  <a:pt x="1390339" y="478258"/>
                </a:cubicBezTo>
                <a:cubicBezTo>
                  <a:pt x="1390339" y="466162"/>
                  <a:pt x="1387834" y="456822"/>
                  <a:pt x="1382825" y="450238"/>
                </a:cubicBezTo>
                <a:cubicBezTo>
                  <a:pt x="1377816" y="443692"/>
                  <a:pt x="1371972" y="440400"/>
                  <a:pt x="1365015" y="440400"/>
                </a:cubicBezTo>
                <a:close/>
                <a:moveTo>
                  <a:pt x="1174951" y="440400"/>
                </a:moveTo>
                <a:cubicBezTo>
                  <a:pt x="1167159" y="440400"/>
                  <a:pt x="1160898" y="443539"/>
                  <a:pt x="1156028" y="449779"/>
                </a:cubicBezTo>
                <a:cubicBezTo>
                  <a:pt x="1150184" y="457166"/>
                  <a:pt x="1147402" y="467042"/>
                  <a:pt x="1147402" y="479368"/>
                </a:cubicBezTo>
                <a:cubicBezTo>
                  <a:pt x="1147402" y="491847"/>
                  <a:pt x="1150184" y="501531"/>
                  <a:pt x="1155889" y="508459"/>
                </a:cubicBezTo>
                <a:cubicBezTo>
                  <a:pt x="1160759" y="514431"/>
                  <a:pt x="1167716" y="517378"/>
                  <a:pt x="1176621" y="517378"/>
                </a:cubicBezTo>
                <a:cubicBezTo>
                  <a:pt x="1183021" y="517378"/>
                  <a:pt x="1188448" y="515617"/>
                  <a:pt x="1192900" y="512058"/>
                </a:cubicBezTo>
                <a:cubicBezTo>
                  <a:pt x="1197492" y="508459"/>
                  <a:pt x="1200831" y="502947"/>
                  <a:pt x="1202918" y="495560"/>
                </a:cubicBezTo>
                <a:cubicBezTo>
                  <a:pt x="1202918" y="495560"/>
                  <a:pt x="1186917" y="492306"/>
                  <a:pt x="1186917" y="492306"/>
                </a:cubicBezTo>
                <a:cubicBezTo>
                  <a:pt x="1185248" y="499349"/>
                  <a:pt x="1181908" y="502832"/>
                  <a:pt x="1176760" y="502832"/>
                </a:cubicBezTo>
                <a:cubicBezTo>
                  <a:pt x="1173142" y="502832"/>
                  <a:pt x="1170220" y="501263"/>
                  <a:pt x="1167716" y="498048"/>
                </a:cubicBezTo>
                <a:cubicBezTo>
                  <a:pt x="1165072" y="494871"/>
                  <a:pt x="1163820" y="490392"/>
                  <a:pt x="1163681" y="484535"/>
                </a:cubicBezTo>
                <a:lnTo>
                  <a:pt x="1203753" y="484535"/>
                </a:lnTo>
                <a:lnTo>
                  <a:pt x="1203753" y="482315"/>
                </a:lnTo>
                <a:cubicBezTo>
                  <a:pt x="1203753" y="468076"/>
                  <a:pt x="1200970" y="457281"/>
                  <a:pt x="1195265" y="449970"/>
                </a:cubicBezTo>
                <a:cubicBezTo>
                  <a:pt x="1190396" y="443616"/>
                  <a:pt x="1183578" y="440400"/>
                  <a:pt x="1174951" y="440400"/>
                </a:cubicBezTo>
                <a:close/>
                <a:moveTo>
                  <a:pt x="174508" y="440223"/>
                </a:moveTo>
                <a:cubicBezTo>
                  <a:pt x="189123" y="450483"/>
                  <a:pt x="202351" y="453548"/>
                  <a:pt x="214224" y="456322"/>
                </a:cubicBezTo>
                <a:cubicBezTo>
                  <a:pt x="207481" y="459097"/>
                  <a:pt x="189833" y="468518"/>
                  <a:pt x="189833" y="468518"/>
                </a:cubicBezTo>
                <a:cubicBezTo>
                  <a:pt x="189833" y="468518"/>
                  <a:pt x="166281" y="458323"/>
                  <a:pt x="163507" y="450838"/>
                </a:cubicBezTo>
                <a:cubicBezTo>
                  <a:pt x="168250" y="444901"/>
                  <a:pt x="174508" y="440223"/>
                  <a:pt x="174508" y="440223"/>
                </a:cubicBezTo>
                <a:close/>
                <a:moveTo>
                  <a:pt x="125760" y="415058"/>
                </a:moveTo>
                <a:cubicBezTo>
                  <a:pt x="132503" y="421769"/>
                  <a:pt x="145020" y="427641"/>
                  <a:pt x="145020" y="427641"/>
                </a:cubicBezTo>
                <a:cubicBezTo>
                  <a:pt x="145020" y="427641"/>
                  <a:pt x="140730" y="430351"/>
                  <a:pt x="137181" y="438642"/>
                </a:cubicBezTo>
                <a:cubicBezTo>
                  <a:pt x="128083" y="435868"/>
                  <a:pt x="125760" y="415058"/>
                  <a:pt x="125760" y="415058"/>
                </a:cubicBezTo>
                <a:close/>
                <a:moveTo>
                  <a:pt x="1026350" y="411615"/>
                </a:moveTo>
                <a:cubicBezTo>
                  <a:pt x="1017445" y="411615"/>
                  <a:pt x="1010210" y="414180"/>
                  <a:pt x="1004227" y="419271"/>
                </a:cubicBezTo>
                <a:cubicBezTo>
                  <a:pt x="998244" y="424438"/>
                  <a:pt x="994348" y="431750"/>
                  <a:pt x="992400" y="441396"/>
                </a:cubicBezTo>
                <a:lnTo>
                  <a:pt x="1008958" y="445951"/>
                </a:lnTo>
                <a:cubicBezTo>
                  <a:pt x="1012019" y="434697"/>
                  <a:pt x="1017863" y="429070"/>
                  <a:pt x="1026907" y="429070"/>
                </a:cubicBezTo>
                <a:cubicBezTo>
                  <a:pt x="1032333" y="429070"/>
                  <a:pt x="1036925" y="431405"/>
                  <a:pt x="1040542" y="435998"/>
                </a:cubicBezTo>
                <a:cubicBezTo>
                  <a:pt x="1044160" y="440592"/>
                  <a:pt x="1046386" y="447137"/>
                  <a:pt x="1047221" y="455674"/>
                </a:cubicBezTo>
                <a:lnTo>
                  <a:pt x="1021063" y="455674"/>
                </a:lnTo>
                <a:lnTo>
                  <a:pt x="1021063" y="472822"/>
                </a:lnTo>
                <a:lnTo>
                  <a:pt x="1047221" y="472822"/>
                </a:lnTo>
                <a:cubicBezTo>
                  <a:pt x="1045412" y="490430"/>
                  <a:pt x="1038873" y="499234"/>
                  <a:pt x="1027742" y="499234"/>
                </a:cubicBezTo>
                <a:cubicBezTo>
                  <a:pt x="1022733" y="499234"/>
                  <a:pt x="1018698" y="497397"/>
                  <a:pt x="1015358" y="493684"/>
                </a:cubicBezTo>
                <a:cubicBezTo>
                  <a:pt x="1012019" y="489971"/>
                  <a:pt x="1009793" y="484612"/>
                  <a:pt x="1008958" y="477607"/>
                </a:cubicBezTo>
                <a:lnTo>
                  <a:pt x="992122" y="484076"/>
                </a:lnTo>
                <a:cubicBezTo>
                  <a:pt x="996574" y="505818"/>
                  <a:pt x="1008262" y="516689"/>
                  <a:pt x="1027185" y="516689"/>
                </a:cubicBezTo>
                <a:cubicBezTo>
                  <a:pt x="1038595" y="516689"/>
                  <a:pt x="1047778" y="512019"/>
                  <a:pt x="1054596" y="502564"/>
                </a:cubicBezTo>
                <a:cubicBezTo>
                  <a:pt x="1061553" y="493110"/>
                  <a:pt x="1065031" y="480516"/>
                  <a:pt x="1065031" y="464745"/>
                </a:cubicBezTo>
                <a:cubicBezTo>
                  <a:pt x="1065031" y="448439"/>
                  <a:pt x="1061413" y="435463"/>
                  <a:pt x="1054456" y="425931"/>
                </a:cubicBezTo>
                <a:cubicBezTo>
                  <a:pt x="1047499" y="416400"/>
                  <a:pt x="1038038" y="411615"/>
                  <a:pt x="1026350" y="411615"/>
                </a:cubicBezTo>
                <a:close/>
                <a:moveTo>
                  <a:pt x="901960" y="364839"/>
                </a:moveTo>
                <a:lnTo>
                  <a:pt x="2991137" y="364839"/>
                </a:lnTo>
                <a:lnTo>
                  <a:pt x="2991137" y="568863"/>
                </a:lnTo>
                <a:cubicBezTo>
                  <a:pt x="2991137" y="568863"/>
                  <a:pt x="901960" y="568863"/>
                  <a:pt x="901960" y="568863"/>
                </a:cubicBezTo>
                <a:close/>
                <a:moveTo>
                  <a:pt x="576597" y="314431"/>
                </a:moveTo>
                <a:cubicBezTo>
                  <a:pt x="576597" y="314431"/>
                  <a:pt x="577275" y="317593"/>
                  <a:pt x="577791" y="340758"/>
                </a:cubicBezTo>
                <a:cubicBezTo>
                  <a:pt x="532430" y="391378"/>
                  <a:pt x="358534" y="415801"/>
                  <a:pt x="324271" y="422124"/>
                </a:cubicBezTo>
                <a:cubicBezTo>
                  <a:pt x="289976" y="428447"/>
                  <a:pt x="240937" y="439417"/>
                  <a:pt x="240937" y="439417"/>
                </a:cubicBezTo>
                <a:lnTo>
                  <a:pt x="201254" y="420575"/>
                </a:lnTo>
                <a:cubicBezTo>
                  <a:pt x="207578" y="418446"/>
                  <a:pt x="248164" y="403186"/>
                  <a:pt x="289266" y="395798"/>
                </a:cubicBezTo>
                <a:cubicBezTo>
                  <a:pt x="379440" y="382086"/>
                  <a:pt x="454806" y="367794"/>
                  <a:pt x="496812" y="354534"/>
                </a:cubicBezTo>
                <a:cubicBezTo>
                  <a:pt x="546916" y="338725"/>
                  <a:pt x="576597" y="314431"/>
                  <a:pt x="576597" y="314431"/>
                </a:cubicBezTo>
                <a:close/>
                <a:moveTo>
                  <a:pt x="524332" y="276716"/>
                </a:moveTo>
                <a:cubicBezTo>
                  <a:pt x="524332" y="276716"/>
                  <a:pt x="556433" y="289912"/>
                  <a:pt x="555368" y="292041"/>
                </a:cubicBezTo>
                <a:cubicBezTo>
                  <a:pt x="554304" y="294138"/>
                  <a:pt x="527848" y="307818"/>
                  <a:pt x="489359" y="319948"/>
                </a:cubicBezTo>
                <a:cubicBezTo>
                  <a:pt x="450870" y="332047"/>
                  <a:pt x="282169" y="363793"/>
                  <a:pt x="245260" y="370633"/>
                </a:cubicBezTo>
                <a:cubicBezTo>
                  <a:pt x="208352" y="377505"/>
                  <a:pt x="161152" y="402089"/>
                  <a:pt x="161152" y="402089"/>
                </a:cubicBezTo>
                <a:lnTo>
                  <a:pt x="138342" y="385183"/>
                </a:lnTo>
                <a:cubicBezTo>
                  <a:pt x="151537" y="367278"/>
                  <a:pt x="213030" y="349017"/>
                  <a:pt x="213030" y="349017"/>
                </a:cubicBezTo>
                <a:cubicBezTo>
                  <a:pt x="254681" y="335338"/>
                  <a:pt x="403057" y="311334"/>
                  <a:pt x="436287" y="303430"/>
                </a:cubicBezTo>
                <a:cubicBezTo>
                  <a:pt x="467904" y="296590"/>
                  <a:pt x="524332" y="276716"/>
                  <a:pt x="524332" y="276716"/>
                </a:cubicBezTo>
                <a:close/>
                <a:moveTo>
                  <a:pt x="436674" y="251939"/>
                </a:moveTo>
                <a:cubicBezTo>
                  <a:pt x="452612" y="253003"/>
                  <a:pt x="467130" y="255714"/>
                  <a:pt x="480680" y="259811"/>
                </a:cubicBezTo>
                <a:cubicBezTo>
                  <a:pt x="484907" y="262424"/>
                  <a:pt x="478745" y="263328"/>
                  <a:pt x="478745" y="263328"/>
                </a:cubicBezTo>
                <a:cubicBezTo>
                  <a:pt x="478745" y="263328"/>
                  <a:pt x="343274" y="291331"/>
                  <a:pt x="301075" y="298720"/>
                </a:cubicBezTo>
                <a:cubicBezTo>
                  <a:pt x="258907" y="306108"/>
                  <a:pt x="151505" y="329821"/>
                  <a:pt x="123017" y="363567"/>
                </a:cubicBezTo>
                <a:lnTo>
                  <a:pt x="115565" y="362374"/>
                </a:lnTo>
                <a:cubicBezTo>
                  <a:pt x="115565" y="362374"/>
                  <a:pt x="108693" y="349340"/>
                  <a:pt x="118694" y="338822"/>
                </a:cubicBezTo>
                <a:cubicBezTo>
                  <a:pt x="128696" y="328272"/>
                  <a:pt x="157280" y="299139"/>
                  <a:pt x="255875" y="275910"/>
                </a:cubicBezTo>
                <a:cubicBezTo>
                  <a:pt x="329821" y="258520"/>
                  <a:pt x="388829" y="248809"/>
                  <a:pt x="436674" y="251939"/>
                </a:cubicBezTo>
                <a:close/>
                <a:moveTo>
                  <a:pt x="564821" y="251552"/>
                </a:moveTo>
                <a:cubicBezTo>
                  <a:pt x="582598" y="257101"/>
                  <a:pt x="575016" y="277104"/>
                  <a:pt x="575016" y="277104"/>
                </a:cubicBezTo>
                <a:cubicBezTo>
                  <a:pt x="575016" y="277104"/>
                  <a:pt x="550626" y="264134"/>
                  <a:pt x="553787" y="264134"/>
                </a:cubicBezTo>
                <a:cubicBezTo>
                  <a:pt x="556981" y="260166"/>
                  <a:pt x="564821" y="251552"/>
                  <a:pt x="564821" y="251552"/>
                </a:cubicBezTo>
                <a:close/>
                <a:moveTo>
                  <a:pt x="480293" y="213804"/>
                </a:moveTo>
                <a:cubicBezTo>
                  <a:pt x="480293" y="213804"/>
                  <a:pt x="521525" y="225580"/>
                  <a:pt x="529429" y="231097"/>
                </a:cubicBezTo>
                <a:cubicBezTo>
                  <a:pt x="526268" y="242196"/>
                  <a:pt x="510556" y="250358"/>
                  <a:pt x="510556" y="250358"/>
                </a:cubicBezTo>
                <a:cubicBezTo>
                  <a:pt x="510556" y="250358"/>
                  <a:pt x="474163" y="235065"/>
                  <a:pt x="452806" y="232678"/>
                </a:cubicBezTo>
                <a:cubicBezTo>
                  <a:pt x="470969" y="224774"/>
                  <a:pt x="480293" y="213804"/>
                  <a:pt x="480293" y="213804"/>
                </a:cubicBezTo>
                <a:close/>
                <a:moveTo>
                  <a:pt x="2193590" y="184701"/>
                </a:moveTo>
                <a:lnTo>
                  <a:pt x="2193590" y="256358"/>
                </a:lnTo>
                <a:cubicBezTo>
                  <a:pt x="2193590" y="256358"/>
                  <a:pt x="2208896" y="256779"/>
                  <a:pt x="2218357" y="256014"/>
                </a:cubicBezTo>
                <a:cubicBezTo>
                  <a:pt x="2228514" y="255172"/>
                  <a:pt x="2240341" y="245870"/>
                  <a:pt x="2240341" y="219764"/>
                </a:cubicBezTo>
                <a:cubicBezTo>
                  <a:pt x="2240341" y="193658"/>
                  <a:pt x="2231715" y="184701"/>
                  <a:pt x="2215992" y="184701"/>
                </a:cubicBezTo>
                <a:close/>
                <a:moveTo>
                  <a:pt x="516073" y="176089"/>
                </a:moveTo>
                <a:cubicBezTo>
                  <a:pt x="531881" y="186349"/>
                  <a:pt x="537688" y="194092"/>
                  <a:pt x="539269" y="202803"/>
                </a:cubicBezTo>
                <a:cubicBezTo>
                  <a:pt x="533720" y="199641"/>
                  <a:pt x="498747" y="193382"/>
                  <a:pt x="503490" y="192608"/>
                </a:cubicBezTo>
                <a:cubicBezTo>
                  <a:pt x="508233" y="191801"/>
                  <a:pt x="516073" y="176089"/>
                  <a:pt x="516073" y="176089"/>
                </a:cubicBezTo>
                <a:close/>
                <a:moveTo>
                  <a:pt x="354921" y="81367"/>
                </a:moveTo>
                <a:cubicBezTo>
                  <a:pt x="252907" y="81367"/>
                  <a:pt x="195350" y="123405"/>
                  <a:pt x="195350" y="123405"/>
                </a:cubicBezTo>
                <a:cubicBezTo>
                  <a:pt x="213514" y="115500"/>
                  <a:pt x="283008" y="95498"/>
                  <a:pt x="347049" y="95498"/>
                </a:cubicBezTo>
                <a:cubicBezTo>
                  <a:pt x="445127" y="97078"/>
                  <a:pt x="479906" y="137568"/>
                  <a:pt x="479906" y="137568"/>
                </a:cubicBezTo>
                <a:cubicBezTo>
                  <a:pt x="479906" y="137568"/>
                  <a:pt x="414445" y="117888"/>
                  <a:pt x="318754" y="122630"/>
                </a:cubicBezTo>
                <a:cubicBezTo>
                  <a:pt x="233355" y="125792"/>
                  <a:pt x="139923" y="174896"/>
                  <a:pt x="139923" y="174896"/>
                </a:cubicBezTo>
                <a:cubicBezTo>
                  <a:pt x="139923" y="174896"/>
                  <a:pt x="129696" y="183510"/>
                  <a:pt x="132051" y="189833"/>
                </a:cubicBezTo>
                <a:cubicBezTo>
                  <a:pt x="146311" y="184316"/>
                  <a:pt x="208900" y="153377"/>
                  <a:pt x="308527" y="140697"/>
                </a:cubicBezTo>
                <a:cubicBezTo>
                  <a:pt x="408186" y="128050"/>
                  <a:pt x="483842" y="161152"/>
                  <a:pt x="483842" y="161152"/>
                </a:cubicBezTo>
                <a:cubicBezTo>
                  <a:pt x="483842" y="161152"/>
                  <a:pt x="473679" y="177251"/>
                  <a:pt x="464194" y="181994"/>
                </a:cubicBezTo>
                <a:cubicBezTo>
                  <a:pt x="409606" y="168540"/>
                  <a:pt x="334563" y="167766"/>
                  <a:pt x="254681" y="179638"/>
                </a:cubicBezTo>
                <a:cubicBezTo>
                  <a:pt x="174831" y="191479"/>
                  <a:pt x="97078" y="249971"/>
                  <a:pt x="97078" y="249971"/>
                </a:cubicBezTo>
                <a:cubicBezTo>
                  <a:pt x="97078" y="249971"/>
                  <a:pt x="86819" y="260940"/>
                  <a:pt x="94723" y="265715"/>
                </a:cubicBezTo>
                <a:cubicBezTo>
                  <a:pt x="116081" y="253036"/>
                  <a:pt x="177057" y="211933"/>
                  <a:pt x="275910" y="196125"/>
                </a:cubicBezTo>
                <a:cubicBezTo>
                  <a:pt x="374762" y="180316"/>
                  <a:pt x="427963" y="192156"/>
                  <a:pt x="439804" y="200061"/>
                </a:cubicBezTo>
                <a:cubicBezTo>
                  <a:pt x="427963" y="207158"/>
                  <a:pt x="330627" y="220773"/>
                  <a:pt x="253132" y="238195"/>
                </a:cubicBezTo>
                <a:cubicBezTo>
                  <a:pt x="175638" y="255585"/>
                  <a:pt x="123179" y="284814"/>
                  <a:pt x="99433" y="306172"/>
                </a:cubicBezTo>
                <a:cubicBezTo>
                  <a:pt x="75720" y="327530"/>
                  <a:pt x="73397" y="363051"/>
                  <a:pt x="90013" y="387538"/>
                </a:cubicBezTo>
                <a:cubicBezTo>
                  <a:pt x="88432" y="395443"/>
                  <a:pt x="72849" y="423189"/>
                  <a:pt x="114758" y="444546"/>
                </a:cubicBezTo>
                <a:cubicBezTo>
                  <a:pt x="113984" y="459581"/>
                  <a:pt x="93174" y="487972"/>
                  <a:pt x="157990" y="518041"/>
                </a:cubicBezTo>
                <a:cubicBezTo>
                  <a:pt x="163539" y="554401"/>
                  <a:pt x="226193" y="600117"/>
                  <a:pt x="325820" y="612764"/>
                </a:cubicBezTo>
                <a:cubicBezTo>
                  <a:pt x="426286" y="626185"/>
                  <a:pt x="477551" y="582114"/>
                  <a:pt x="477551" y="582114"/>
                </a:cubicBezTo>
                <a:cubicBezTo>
                  <a:pt x="477551" y="582114"/>
                  <a:pt x="419865" y="603375"/>
                  <a:pt x="336047" y="597052"/>
                </a:cubicBezTo>
                <a:cubicBezTo>
                  <a:pt x="258552" y="597052"/>
                  <a:pt x="193769" y="535333"/>
                  <a:pt x="193769" y="535333"/>
                </a:cubicBezTo>
                <a:cubicBezTo>
                  <a:pt x="193769" y="535333"/>
                  <a:pt x="233162" y="563950"/>
                  <a:pt x="352566" y="575016"/>
                </a:cubicBezTo>
                <a:cubicBezTo>
                  <a:pt x="472776" y="579759"/>
                  <a:pt x="536108" y="540044"/>
                  <a:pt x="536108" y="540044"/>
                </a:cubicBezTo>
                <a:lnTo>
                  <a:pt x="540818" y="532172"/>
                </a:lnTo>
                <a:cubicBezTo>
                  <a:pt x="517911" y="540108"/>
                  <a:pt x="440320" y="557337"/>
                  <a:pt x="355695" y="556562"/>
                </a:cubicBezTo>
                <a:cubicBezTo>
                  <a:pt x="271103" y="555756"/>
                  <a:pt x="188285" y="506233"/>
                  <a:pt x="188285" y="506233"/>
                </a:cubicBezTo>
                <a:lnTo>
                  <a:pt x="189833" y="495618"/>
                </a:lnTo>
                <a:cubicBezTo>
                  <a:pt x="189833" y="495618"/>
                  <a:pt x="187446" y="488520"/>
                  <a:pt x="195350" y="490908"/>
                </a:cubicBezTo>
                <a:cubicBezTo>
                  <a:pt x="203254" y="493295"/>
                  <a:pt x="270490" y="533785"/>
                  <a:pt x="390700" y="531397"/>
                </a:cubicBezTo>
                <a:cubicBezTo>
                  <a:pt x="510878" y="529042"/>
                  <a:pt x="572661" y="490134"/>
                  <a:pt x="572661" y="490134"/>
                </a:cubicBezTo>
                <a:cubicBezTo>
                  <a:pt x="572661" y="490134"/>
                  <a:pt x="580533" y="479132"/>
                  <a:pt x="576597" y="479132"/>
                </a:cubicBezTo>
                <a:cubicBezTo>
                  <a:pt x="526784" y="498102"/>
                  <a:pt x="452451" y="514879"/>
                  <a:pt x="378118" y="514879"/>
                </a:cubicBezTo>
                <a:cubicBezTo>
                  <a:pt x="303785" y="514879"/>
                  <a:pt x="220515" y="476777"/>
                  <a:pt x="220515" y="476777"/>
                </a:cubicBezTo>
                <a:lnTo>
                  <a:pt x="252326" y="464194"/>
                </a:lnTo>
                <a:cubicBezTo>
                  <a:pt x="252326" y="464194"/>
                  <a:pt x="306688" y="487004"/>
                  <a:pt x="420575" y="483842"/>
                </a:cubicBezTo>
                <a:cubicBezTo>
                  <a:pt x="534430" y="480681"/>
                  <a:pt x="603343" y="424479"/>
                  <a:pt x="603343" y="424479"/>
                </a:cubicBezTo>
                <a:cubicBezTo>
                  <a:pt x="603343" y="424479"/>
                  <a:pt x="605698" y="422963"/>
                  <a:pt x="604891" y="418188"/>
                </a:cubicBezTo>
                <a:cubicBezTo>
                  <a:pt x="551916" y="444288"/>
                  <a:pt x="476712" y="463388"/>
                  <a:pt x="420575" y="467324"/>
                </a:cubicBezTo>
                <a:cubicBezTo>
                  <a:pt x="364406" y="471292"/>
                  <a:pt x="303817" y="453193"/>
                  <a:pt x="303817" y="453193"/>
                </a:cubicBezTo>
                <a:cubicBezTo>
                  <a:pt x="303817" y="453193"/>
                  <a:pt x="362212" y="445063"/>
                  <a:pt x="457129" y="425286"/>
                </a:cubicBezTo>
                <a:cubicBezTo>
                  <a:pt x="558337" y="410251"/>
                  <a:pt x="610408" y="347856"/>
                  <a:pt x="610408" y="347856"/>
                </a:cubicBezTo>
                <a:cubicBezTo>
                  <a:pt x="627798" y="320949"/>
                  <a:pt x="608085" y="303527"/>
                  <a:pt x="598600" y="289267"/>
                </a:cubicBezTo>
                <a:cubicBezTo>
                  <a:pt x="602569" y="277426"/>
                  <a:pt x="612989" y="247390"/>
                  <a:pt x="573468" y="221289"/>
                </a:cubicBezTo>
                <a:cubicBezTo>
                  <a:pt x="579791" y="194382"/>
                  <a:pt x="547303" y="165927"/>
                  <a:pt x="517234" y="152506"/>
                </a:cubicBezTo>
                <a:cubicBezTo>
                  <a:pt x="516460" y="132729"/>
                  <a:pt x="456935" y="81367"/>
                  <a:pt x="354921" y="81367"/>
                </a:cubicBezTo>
                <a:close/>
                <a:moveTo>
                  <a:pt x="2123325" y="3683"/>
                </a:moveTo>
                <a:lnTo>
                  <a:pt x="2292936" y="3683"/>
                </a:lnTo>
                <a:lnTo>
                  <a:pt x="2292936" y="75034"/>
                </a:lnTo>
                <a:lnTo>
                  <a:pt x="2193590" y="75034"/>
                </a:lnTo>
                <a:lnTo>
                  <a:pt x="2193590" y="119245"/>
                </a:lnTo>
                <a:lnTo>
                  <a:pt x="2209313" y="119245"/>
                </a:lnTo>
                <a:cubicBezTo>
                  <a:pt x="2230601" y="119245"/>
                  <a:pt x="2311163" y="127131"/>
                  <a:pt x="2311163" y="217085"/>
                </a:cubicBezTo>
                <a:cubicBezTo>
                  <a:pt x="2311163" y="307000"/>
                  <a:pt x="2232967" y="317527"/>
                  <a:pt x="2218079" y="317527"/>
                </a:cubicBezTo>
                <a:cubicBezTo>
                  <a:pt x="2218079" y="317527"/>
                  <a:pt x="2123325" y="317527"/>
                  <a:pt x="2123325" y="317527"/>
                </a:cubicBezTo>
                <a:close/>
                <a:moveTo>
                  <a:pt x="1886649" y="3683"/>
                </a:moveTo>
                <a:lnTo>
                  <a:pt x="2083949" y="3683"/>
                </a:lnTo>
                <a:lnTo>
                  <a:pt x="2083949" y="317527"/>
                </a:lnTo>
                <a:lnTo>
                  <a:pt x="2008953" y="317527"/>
                </a:lnTo>
                <a:lnTo>
                  <a:pt x="2008953" y="78249"/>
                </a:lnTo>
                <a:lnTo>
                  <a:pt x="1960810" y="78249"/>
                </a:lnTo>
                <a:lnTo>
                  <a:pt x="1960810" y="317527"/>
                </a:lnTo>
                <a:cubicBezTo>
                  <a:pt x="1960810" y="317527"/>
                  <a:pt x="1886649" y="317527"/>
                  <a:pt x="1886649" y="317527"/>
                </a:cubicBezTo>
                <a:close/>
                <a:moveTo>
                  <a:pt x="1706742" y="3683"/>
                </a:moveTo>
                <a:lnTo>
                  <a:pt x="1855899" y="3683"/>
                </a:lnTo>
                <a:lnTo>
                  <a:pt x="1855899" y="79819"/>
                </a:lnTo>
                <a:lnTo>
                  <a:pt x="1783268" y="79819"/>
                </a:lnTo>
                <a:lnTo>
                  <a:pt x="1783268" y="317527"/>
                </a:lnTo>
                <a:cubicBezTo>
                  <a:pt x="1783268" y="317527"/>
                  <a:pt x="1706742" y="317527"/>
                  <a:pt x="1706742" y="317527"/>
                </a:cubicBezTo>
                <a:close/>
                <a:moveTo>
                  <a:pt x="1375451" y="3683"/>
                </a:moveTo>
                <a:lnTo>
                  <a:pt x="1572611" y="3683"/>
                </a:lnTo>
                <a:lnTo>
                  <a:pt x="1572611" y="317527"/>
                </a:lnTo>
                <a:lnTo>
                  <a:pt x="1497615" y="317527"/>
                </a:lnTo>
                <a:lnTo>
                  <a:pt x="1497615" y="78249"/>
                </a:lnTo>
                <a:lnTo>
                  <a:pt x="1449473" y="78249"/>
                </a:lnTo>
                <a:lnTo>
                  <a:pt x="1449473" y="317527"/>
                </a:lnTo>
                <a:cubicBezTo>
                  <a:pt x="1449473" y="317527"/>
                  <a:pt x="1375451" y="317527"/>
                  <a:pt x="1375451" y="317527"/>
                </a:cubicBezTo>
                <a:close/>
                <a:moveTo>
                  <a:pt x="1126670" y="3683"/>
                </a:moveTo>
                <a:lnTo>
                  <a:pt x="1337744" y="3683"/>
                </a:lnTo>
                <a:lnTo>
                  <a:pt x="1337744" y="78249"/>
                </a:lnTo>
                <a:lnTo>
                  <a:pt x="1269705" y="78249"/>
                </a:lnTo>
                <a:lnTo>
                  <a:pt x="1269705" y="317527"/>
                </a:lnTo>
                <a:cubicBezTo>
                  <a:pt x="1269705" y="317527"/>
                  <a:pt x="1194709" y="317527"/>
                  <a:pt x="1194709" y="317527"/>
                </a:cubicBezTo>
                <a:lnTo>
                  <a:pt x="1194709" y="78249"/>
                </a:lnTo>
                <a:lnTo>
                  <a:pt x="1126670" y="78249"/>
                </a:lnTo>
                <a:close/>
                <a:moveTo>
                  <a:pt x="994627" y="3683"/>
                </a:moveTo>
                <a:cubicBezTo>
                  <a:pt x="1068927" y="3683"/>
                  <a:pt x="1129313" y="73924"/>
                  <a:pt x="1129313" y="160394"/>
                </a:cubicBezTo>
                <a:cubicBezTo>
                  <a:pt x="1130287" y="261832"/>
                  <a:pt x="1075188" y="316915"/>
                  <a:pt x="994627" y="317106"/>
                </a:cubicBezTo>
                <a:cubicBezTo>
                  <a:pt x="957755" y="317106"/>
                  <a:pt x="924222" y="299842"/>
                  <a:pt x="899873" y="271861"/>
                </a:cubicBezTo>
                <a:lnTo>
                  <a:pt x="924500" y="220951"/>
                </a:lnTo>
                <a:cubicBezTo>
                  <a:pt x="954972" y="245066"/>
                  <a:pt x="971669" y="253985"/>
                  <a:pt x="994627" y="251841"/>
                </a:cubicBezTo>
                <a:cubicBezTo>
                  <a:pt x="1017585" y="251841"/>
                  <a:pt x="1036229" y="240396"/>
                  <a:pt x="1050700" y="222061"/>
                </a:cubicBezTo>
                <a:cubicBezTo>
                  <a:pt x="1057517" y="213219"/>
                  <a:pt x="1060718" y="202769"/>
                  <a:pt x="1060161" y="191285"/>
                </a:cubicBezTo>
                <a:lnTo>
                  <a:pt x="958589" y="191285"/>
                </a:lnTo>
                <a:lnTo>
                  <a:pt x="958589" y="130461"/>
                </a:lnTo>
                <a:lnTo>
                  <a:pt x="1058213" y="130461"/>
                </a:lnTo>
                <a:cubicBezTo>
                  <a:pt x="1057517" y="113427"/>
                  <a:pt x="1054456" y="98690"/>
                  <a:pt x="1042351" y="87857"/>
                </a:cubicBezTo>
                <a:cubicBezTo>
                  <a:pt x="1029133" y="76029"/>
                  <a:pt x="1012576" y="68948"/>
                  <a:pt x="994627" y="68948"/>
                </a:cubicBezTo>
                <a:cubicBezTo>
                  <a:pt x="969860" y="68948"/>
                  <a:pt x="947737" y="82268"/>
                  <a:pt x="933266" y="103054"/>
                </a:cubicBezTo>
                <a:lnTo>
                  <a:pt x="899038" y="49923"/>
                </a:lnTo>
                <a:cubicBezTo>
                  <a:pt x="923526" y="21406"/>
                  <a:pt x="957337" y="3683"/>
                  <a:pt x="994627" y="3683"/>
                </a:cubicBezTo>
                <a:close/>
                <a:moveTo>
                  <a:pt x="348243" y="0"/>
                </a:moveTo>
                <a:cubicBezTo>
                  <a:pt x="540657" y="355"/>
                  <a:pt x="696517" y="155829"/>
                  <a:pt x="696872" y="348243"/>
                </a:cubicBezTo>
                <a:cubicBezTo>
                  <a:pt x="696517" y="540657"/>
                  <a:pt x="540657" y="696517"/>
                  <a:pt x="348243" y="696872"/>
                </a:cubicBezTo>
                <a:cubicBezTo>
                  <a:pt x="155828" y="696517"/>
                  <a:pt x="387" y="540657"/>
                  <a:pt x="0" y="348243"/>
                </a:cubicBezTo>
                <a:cubicBezTo>
                  <a:pt x="387" y="155829"/>
                  <a:pt x="155828" y="355"/>
                  <a:pt x="348243" y="0"/>
                </a:cubicBezTo>
                <a:close/>
              </a:path>
            </a:pathLst>
          </a:custGeom>
          <a:solidFill>
            <a:schemeClr val="bg1"/>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r>
              <a:rPr lang="en-US" sz="3000" dirty="0"/>
              <a:t> </a:t>
            </a:r>
            <a:endParaRPr sz="3000" dirty="0"/>
          </a:p>
        </p:txBody>
      </p:sp>
      <p:cxnSp>
        <p:nvCxnSpPr>
          <p:cNvPr id="16" name="Прямая соединительная линия 15">
            <a:extLst>
              <a:ext uri="{FF2B5EF4-FFF2-40B4-BE49-F238E27FC236}">
                <a16:creationId xmlns:a16="http://schemas.microsoft.com/office/drawing/2014/main" id="{BD6DFBD7-408D-CF43-B218-6AD5C0F386A2}"/>
              </a:ext>
            </a:extLst>
          </p:cNvPr>
          <p:cNvCxnSpPr>
            <a:cxnSpLocks/>
          </p:cNvCxnSpPr>
          <p:nvPr userDrawn="1"/>
        </p:nvCxnSpPr>
        <p:spPr>
          <a:xfrm>
            <a:off x="6947877" y="957382"/>
            <a:ext cx="0" cy="82745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Прямоугольник 16">
            <a:extLst>
              <a:ext uri="{FF2B5EF4-FFF2-40B4-BE49-F238E27FC236}">
                <a16:creationId xmlns:a16="http://schemas.microsoft.com/office/drawing/2014/main" id="{34C7A561-25A2-2944-89B4-76C694F7FFBE}"/>
              </a:ext>
            </a:extLst>
          </p:cNvPr>
          <p:cNvSpPr/>
          <p:nvPr userDrawn="1"/>
        </p:nvSpPr>
        <p:spPr>
          <a:xfrm>
            <a:off x="7362082" y="969845"/>
            <a:ext cx="3391887" cy="813036"/>
          </a:xfrm>
          <a:prstGeom prst="rect">
            <a:avLst/>
          </a:prstGeom>
        </p:spPr>
        <p:txBody>
          <a:bodyPr lIns="0" tIns="0" rIns="0" bIns="0" anchor="ctr" anchorCtr="0"/>
          <a:lstStyle/>
          <a:p>
            <a:pPr lvl="0" indent="0">
              <a:lnSpc>
                <a:spcPct val="120000"/>
              </a:lnSpc>
              <a:spcBef>
                <a:spcPts val="0"/>
              </a:spcBef>
              <a:buFont typeface="Arial" panose="020B0604020202020204" pitchFamily="34" charset="0"/>
              <a:buNone/>
            </a:pPr>
            <a:r>
              <a:rPr lang="en-US" sz="1400" b="0" i="0" baseline="0" dirty="0" err="1">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info@etpgpb.ru</a:t>
            </a:r>
            <a:endParaRPr lang="en-US" sz="1400" b="0" i="0" baseline="0"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endParaRPr>
          </a:p>
          <a:p>
            <a:pPr lvl="0" indent="0">
              <a:lnSpc>
                <a:spcPct val="120000"/>
              </a:lnSpc>
              <a:spcBef>
                <a:spcPts val="0"/>
              </a:spcBef>
              <a:buFont typeface="Arial" panose="020B0604020202020204" pitchFamily="34" charset="0"/>
              <a:buNone/>
            </a:pPr>
            <a:r>
              <a:rPr lang="en-US" sz="1400" b="0" i="0" baseline="0"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8 800 100-66-22</a:t>
            </a:r>
          </a:p>
          <a:p>
            <a:pPr lvl="0" indent="0">
              <a:lnSpc>
                <a:spcPct val="120000"/>
              </a:lnSpc>
              <a:spcBef>
                <a:spcPts val="0"/>
              </a:spcBef>
              <a:buFont typeface="Arial" panose="020B0604020202020204" pitchFamily="34" charset="0"/>
              <a:buNone/>
            </a:pPr>
            <a:r>
              <a:rPr lang="en-US" sz="1400" b="0" i="0" baseline="0"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+7 (495) 150-06-61</a:t>
            </a:r>
          </a:p>
        </p:txBody>
      </p:sp>
      <p:sp>
        <p:nvSpPr>
          <p:cNvPr id="19" name="Прямоугольник 18">
            <a:extLst>
              <a:ext uri="{FF2B5EF4-FFF2-40B4-BE49-F238E27FC236}">
                <a16:creationId xmlns:a16="http://schemas.microsoft.com/office/drawing/2014/main" id="{6F983971-7B94-794A-A657-5EC353DC0725}"/>
              </a:ext>
            </a:extLst>
          </p:cNvPr>
          <p:cNvSpPr/>
          <p:nvPr userDrawn="1"/>
        </p:nvSpPr>
        <p:spPr>
          <a:xfrm>
            <a:off x="492369" y="3098817"/>
            <a:ext cx="11217031" cy="2606658"/>
          </a:xfrm>
          <a:prstGeom prst="rect">
            <a:avLst/>
          </a:prstGeom>
        </p:spPr>
        <p:txBody>
          <a:bodyPr lIns="0" tIns="0" rIns="0" bIns="0" anchor="ctr" anchorCtr="0"/>
          <a:lstStyle/>
          <a:p>
            <a:pPr algn="ctr"/>
            <a:r>
              <a:rPr lang="ru-RU" sz="2800" b="0" i="0" kern="1200" dirty="0">
                <a:solidFill>
                  <a:schemeClr val="bg2"/>
                </a:solidFill>
                <a:effectLst/>
                <a:latin typeface="Roboto" panose="02000000000000000000" pitchFamily="2" charset="0"/>
                <a:ea typeface="Roboto" panose="02000000000000000000" pitchFamily="2" charset="0"/>
                <a:cs typeface="Roboto" panose="02000000000000000000" pitchFamily="2" charset="0"/>
              </a:rPr>
              <a:t>Спасибо за внимание!</a:t>
            </a:r>
          </a:p>
        </p:txBody>
      </p:sp>
    </p:spTree>
    <p:extLst>
      <p:ext uri="{BB962C8B-B14F-4D97-AF65-F5344CB8AC3E}">
        <p14:creationId xmlns:p14="http://schemas.microsoft.com/office/powerpoint/2010/main" val="2256528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Текст Основной">
    <p:spTree>
      <p:nvGrpSpPr>
        <p:cNvPr id="1" name=""/>
        <p:cNvGrpSpPr/>
        <p:nvPr/>
      </p:nvGrpSpPr>
      <p:grpSpPr>
        <a:xfrm>
          <a:off x="0" y="0"/>
          <a:ext cx="0" cy="0"/>
          <a:chOff x="0" y="0"/>
          <a:chExt cx="0" cy="0"/>
        </a:xfrm>
      </p:grpSpPr>
      <p:sp>
        <p:nvSpPr>
          <p:cNvPr id="14" name="Заголовок 7">
            <a:extLst>
              <a:ext uri="{FF2B5EF4-FFF2-40B4-BE49-F238E27FC236}">
                <a16:creationId xmlns:a16="http://schemas.microsoft.com/office/drawing/2014/main" id="{DE9F6064-D0DF-7640-BF2F-471808F94E25}"/>
              </a:ext>
            </a:extLst>
          </p:cNvPr>
          <p:cNvSpPr>
            <a:spLocks noGrp="1"/>
          </p:cNvSpPr>
          <p:nvPr>
            <p:ph type="title"/>
          </p:nvPr>
        </p:nvSpPr>
        <p:spPr>
          <a:xfrm>
            <a:off x="492369" y="323850"/>
            <a:ext cx="11217031" cy="1304924"/>
          </a:xfrm>
          <a:prstGeom prst="rect">
            <a:avLst/>
          </a:prstGeom>
        </p:spPr>
        <p:txBody>
          <a:bodyPr lIns="0" tIns="0" rIns="0" bIns="0" anchor="t" anchorCtr="0">
            <a:normAutofit/>
          </a:bodyPr>
          <a:lstStyle>
            <a:lvl1pPr>
              <a:lnSpc>
                <a:spcPct val="80000"/>
              </a:lnSpc>
              <a:defRPr sz="4800" b="0" i="0">
                <a:solidFill>
                  <a:schemeClr val="tx2"/>
                </a:solidFill>
                <a:latin typeface="Roboto Thin" panose="02000000000000000000" pitchFamily="2" charset="0"/>
                <a:ea typeface="Roboto Thin" panose="02000000000000000000" pitchFamily="2" charset="0"/>
                <a:cs typeface="Roboto Thin" panose="02000000000000000000" pitchFamily="2" charset="0"/>
              </a:defRPr>
            </a:lvl1pPr>
          </a:lstStyle>
          <a:p>
            <a:r>
              <a:rPr lang="ru-RU" dirty="0"/>
              <a:t>Образец</a:t>
            </a:r>
            <a:r>
              <a:rPr lang="en-US" dirty="0"/>
              <a:t> </a:t>
            </a:r>
            <a:r>
              <a:rPr lang="ru-RU" dirty="0"/>
              <a:t>заголовка</a:t>
            </a:r>
          </a:p>
        </p:txBody>
      </p:sp>
      <p:sp>
        <p:nvSpPr>
          <p:cNvPr id="17" name="Фигура"/>
          <p:cNvSpPr>
            <a:spLocks noChangeAspect="1"/>
          </p:cNvSpPr>
          <p:nvPr userDrawn="1"/>
        </p:nvSpPr>
        <p:spPr>
          <a:xfrm>
            <a:off x="492369" y="6534150"/>
            <a:ext cx="945662" cy="200776"/>
          </a:xfrm>
          <a:custGeom>
            <a:avLst/>
            <a:gdLst/>
            <a:ahLst/>
            <a:cxnLst>
              <a:cxn ang="0">
                <a:pos x="wd2" y="hd2"/>
              </a:cxn>
              <a:cxn ang="5400000">
                <a:pos x="wd2" y="hd2"/>
              </a:cxn>
              <a:cxn ang="10800000">
                <a:pos x="wd2" y="hd2"/>
              </a:cxn>
              <a:cxn ang="16200000">
                <a:pos x="wd2" y="hd2"/>
              </a:cxn>
            </a:cxnLst>
            <a:rect l="0" t="0" r="r" b="b"/>
            <a:pathLst>
              <a:path w="21600" h="21600" extrusionOk="0">
                <a:moveTo>
                  <a:pt x="2824" y="0"/>
                </a:moveTo>
                <a:cubicBezTo>
                  <a:pt x="1265" y="1"/>
                  <a:pt x="0" y="4840"/>
                  <a:pt x="0" y="10806"/>
                </a:cubicBezTo>
                <a:cubicBezTo>
                  <a:pt x="0" y="16771"/>
                  <a:pt x="1265" y="21599"/>
                  <a:pt x="2824" y="21600"/>
                </a:cubicBezTo>
                <a:cubicBezTo>
                  <a:pt x="4382" y="21599"/>
                  <a:pt x="5644" y="16771"/>
                  <a:pt x="5644" y="10806"/>
                </a:cubicBezTo>
                <a:cubicBezTo>
                  <a:pt x="5644" y="4840"/>
                  <a:pt x="4382" y="1"/>
                  <a:pt x="2824" y="0"/>
                </a:cubicBezTo>
                <a:close/>
                <a:moveTo>
                  <a:pt x="2824" y="457"/>
                </a:moveTo>
                <a:cubicBezTo>
                  <a:pt x="4317" y="467"/>
                  <a:pt x="5525" y="5090"/>
                  <a:pt x="5528" y="10806"/>
                </a:cubicBezTo>
                <a:cubicBezTo>
                  <a:pt x="5525" y="16522"/>
                  <a:pt x="4317" y="21144"/>
                  <a:pt x="2824" y="21154"/>
                </a:cubicBezTo>
                <a:cubicBezTo>
                  <a:pt x="1330" y="21143"/>
                  <a:pt x="119" y="16522"/>
                  <a:pt x="117" y="10806"/>
                </a:cubicBezTo>
                <a:cubicBezTo>
                  <a:pt x="119" y="5090"/>
                  <a:pt x="1330" y="467"/>
                  <a:pt x="2824" y="457"/>
                </a:cubicBezTo>
                <a:close/>
                <a:moveTo>
                  <a:pt x="2904" y="2561"/>
                </a:moveTo>
                <a:cubicBezTo>
                  <a:pt x="2112" y="2561"/>
                  <a:pt x="1664" y="3808"/>
                  <a:pt x="1664" y="3808"/>
                </a:cubicBezTo>
                <a:cubicBezTo>
                  <a:pt x="1806" y="3572"/>
                  <a:pt x="2347" y="2984"/>
                  <a:pt x="2845" y="2984"/>
                </a:cubicBezTo>
                <a:cubicBezTo>
                  <a:pt x="3606" y="3031"/>
                  <a:pt x="3875" y="4231"/>
                  <a:pt x="3875" y="4231"/>
                </a:cubicBezTo>
                <a:cubicBezTo>
                  <a:pt x="3875" y="4231"/>
                  <a:pt x="3366" y="3644"/>
                  <a:pt x="2623" y="3785"/>
                </a:cubicBezTo>
                <a:cubicBezTo>
                  <a:pt x="1961" y="3879"/>
                  <a:pt x="1234" y="5329"/>
                  <a:pt x="1234" y="5329"/>
                </a:cubicBezTo>
                <a:cubicBezTo>
                  <a:pt x="1234" y="5329"/>
                  <a:pt x="1156" y="5587"/>
                  <a:pt x="1174" y="5774"/>
                </a:cubicBezTo>
                <a:cubicBezTo>
                  <a:pt x="1285" y="5610"/>
                  <a:pt x="1769" y="4698"/>
                  <a:pt x="2543" y="4322"/>
                </a:cubicBezTo>
                <a:cubicBezTo>
                  <a:pt x="3316" y="3946"/>
                  <a:pt x="3905" y="4928"/>
                  <a:pt x="3905" y="4928"/>
                </a:cubicBezTo>
                <a:cubicBezTo>
                  <a:pt x="3905" y="4928"/>
                  <a:pt x="3827" y="5405"/>
                  <a:pt x="3753" y="5546"/>
                </a:cubicBezTo>
                <a:cubicBezTo>
                  <a:pt x="3330" y="5146"/>
                  <a:pt x="2744" y="5125"/>
                  <a:pt x="2124" y="5477"/>
                </a:cubicBezTo>
                <a:cubicBezTo>
                  <a:pt x="1504" y="5830"/>
                  <a:pt x="902" y="7570"/>
                  <a:pt x="902" y="7570"/>
                </a:cubicBezTo>
                <a:cubicBezTo>
                  <a:pt x="902" y="7570"/>
                  <a:pt x="823" y="7898"/>
                  <a:pt x="884" y="8039"/>
                </a:cubicBezTo>
                <a:cubicBezTo>
                  <a:pt x="1050" y="7663"/>
                  <a:pt x="1525" y="6438"/>
                  <a:pt x="2292" y="5969"/>
                </a:cubicBezTo>
                <a:cubicBezTo>
                  <a:pt x="3059" y="5499"/>
                  <a:pt x="3470" y="5848"/>
                  <a:pt x="3562" y="6083"/>
                </a:cubicBezTo>
                <a:cubicBezTo>
                  <a:pt x="3470" y="6294"/>
                  <a:pt x="2714" y="6699"/>
                  <a:pt x="2112" y="7215"/>
                </a:cubicBezTo>
                <a:cubicBezTo>
                  <a:pt x="1511" y="7732"/>
                  <a:pt x="1105" y="8593"/>
                  <a:pt x="920" y="9228"/>
                </a:cubicBezTo>
                <a:cubicBezTo>
                  <a:pt x="736" y="9861"/>
                  <a:pt x="720" y="10924"/>
                  <a:pt x="849" y="11652"/>
                </a:cubicBezTo>
                <a:cubicBezTo>
                  <a:pt x="836" y="11887"/>
                  <a:pt x="714" y="12711"/>
                  <a:pt x="1040" y="13344"/>
                </a:cubicBezTo>
                <a:cubicBezTo>
                  <a:pt x="1034" y="13791"/>
                  <a:pt x="874" y="14636"/>
                  <a:pt x="1377" y="15528"/>
                </a:cubicBezTo>
                <a:cubicBezTo>
                  <a:pt x="1421" y="16610"/>
                  <a:pt x="1904" y="17977"/>
                  <a:pt x="2677" y="18353"/>
                </a:cubicBezTo>
                <a:cubicBezTo>
                  <a:pt x="3457" y="18752"/>
                  <a:pt x="3857" y="17438"/>
                  <a:pt x="3857" y="17438"/>
                </a:cubicBezTo>
                <a:cubicBezTo>
                  <a:pt x="3857" y="17438"/>
                  <a:pt x="3409" y="18072"/>
                  <a:pt x="2758" y="17884"/>
                </a:cubicBezTo>
                <a:cubicBezTo>
                  <a:pt x="2156" y="17884"/>
                  <a:pt x="1652" y="16043"/>
                  <a:pt x="1652" y="16043"/>
                </a:cubicBezTo>
                <a:cubicBezTo>
                  <a:pt x="1652" y="16043"/>
                  <a:pt x="1960" y="16891"/>
                  <a:pt x="2886" y="17221"/>
                </a:cubicBezTo>
                <a:cubicBezTo>
                  <a:pt x="3820" y="17361"/>
                  <a:pt x="4312" y="16191"/>
                  <a:pt x="4312" y="16191"/>
                </a:cubicBezTo>
                <a:lnTo>
                  <a:pt x="4347" y="15951"/>
                </a:lnTo>
                <a:cubicBezTo>
                  <a:pt x="4170" y="16187"/>
                  <a:pt x="3567" y="16707"/>
                  <a:pt x="2910" y="16683"/>
                </a:cubicBezTo>
                <a:cubicBezTo>
                  <a:pt x="2253" y="16660"/>
                  <a:pt x="1611" y="15174"/>
                  <a:pt x="1611" y="15174"/>
                </a:cubicBezTo>
                <a:lnTo>
                  <a:pt x="1622" y="14876"/>
                </a:lnTo>
                <a:cubicBezTo>
                  <a:pt x="1622" y="14876"/>
                  <a:pt x="1603" y="14658"/>
                  <a:pt x="1664" y="14728"/>
                </a:cubicBezTo>
                <a:cubicBezTo>
                  <a:pt x="1726" y="14799"/>
                  <a:pt x="2249" y="15998"/>
                  <a:pt x="3182" y="15928"/>
                </a:cubicBezTo>
                <a:cubicBezTo>
                  <a:pt x="4115" y="15858"/>
                  <a:pt x="4593" y="14705"/>
                  <a:pt x="4593" y="14705"/>
                </a:cubicBezTo>
                <a:cubicBezTo>
                  <a:pt x="4593" y="14705"/>
                  <a:pt x="4653" y="14373"/>
                  <a:pt x="4622" y="14373"/>
                </a:cubicBezTo>
                <a:cubicBezTo>
                  <a:pt x="4236" y="14937"/>
                  <a:pt x="3661" y="15437"/>
                  <a:pt x="3084" y="15437"/>
                </a:cubicBezTo>
                <a:cubicBezTo>
                  <a:pt x="2507" y="15437"/>
                  <a:pt x="1861" y="14305"/>
                  <a:pt x="1862" y="14305"/>
                </a:cubicBezTo>
                <a:lnTo>
                  <a:pt x="2107" y="13927"/>
                </a:lnTo>
                <a:cubicBezTo>
                  <a:pt x="2107" y="13927"/>
                  <a:pt x="2531" y="14615"/>
                  <a:pt x="3415" y="14522"/>
                </a:cubicBezTo>
                <a:cubicBezTo>
                  <a:pt x="4299" y="14427"/>
                  <a:pt x="4832" y="12761"/>
                  <a:pt x="4832" y="12761"/>
                </a:cubicBezTo>
                <a:cubicBezTo>
                  <a:pt x="4832" y="12761"/>
                  <a:pt x="4850" y="12708"/>
                  <a:pt x="4843" y="12567"/>
                </a:cubicBezTo>
                <a:cubicBezTo>
                  <a:pt x="4432" y="13341"/>
                  <a:pt x="3851" y="13913"/>
                  <a:pt x="3415" y="14030"/>
                </a:cubicBezTo>
                <a:cubicBezTo>
                  <a:pt x="2979" y="14148"/>
                  <a:pt x="2507" y="13607"/>
                  <a:pt x="2507" y="13607"/>
                </a:cubicBezTo>
                <a:cubicBezTo>
                  <a:pt x="2507" y="13607"/>
                  <a:pt x="2959" y="13371"/>
                  <a:pt x="3696" y="12784"/>
                </a:cubicBezTo>
                <a:cubicBezTo>
                  <a:pt x="4482" y="12338"/>
                  <a:pt x="4888" y="10474"/>
                  <a:pt x="4888" y="10474"/>
                </a:cubicBezTo>
                <a:cubicBezTo>
                  <a:pt x="5023" y="9675"/>
                  <a:pt x="4869" y="9160"/>
                  <a:pt x="4796" y="8736"/>
                </a:cubicBezTo>
                <a:cubicBezTo>
                  <a:pt x="4826" y="8383"/>
                  <a:pt x="4905" y="7500"/>
                  <a:pt x="4598" y="6724"/>
                </a:cubicBezTo>
                <a:cubicBezTo>
                  <a:pt x="4648" y="5925"/>
                  <a:pt x="4396" y="5076"/>
                  <a:pt x="4162" y="4677"/>
                </a:cubicBezTo>
                <a:cubicBezTo>
                  <a:pt x="4156" y="4090"/>
                  <a:pt x="3696" y="2561"/>
                  <a:pt x="2904" y="2561"/>
                </a:cubicBezTo>
                <a:close/>
                <a:moveTo>
                  <a:pt x="7613" y="4391"/>
                </a:moveTo>
                <a:cubicBezTo>
                  <a:pt x="7216" y="4391"/>
                  <a:pt x="6857" y="5115"/>
                  <a:pt x="6597" y="6278"/>
                </a:cubicBezTo>
                <a:lnTo>
                  <a:pt x="6962" y="8439"/>
                </a:lnTo>
                <a:cubicBezTo>
                  <a:pt x="7116" y="7592"/>
                  <a:pt x="7350" y="7055"/>
                  <a:pt x="7613" y="7055"/>
                </a:cubicBezTo>
                <a:cubicBezTo>
                  <a:pt x="7805" y="7055"/>
                  <a:pt x="7983" y="7339"/>
                  <a:pt x="8124" y="7821"/>
                </a:cubicBezTo>
                <a:cubicBezTo>
                  <a:pt x="8253" y="8261"/>
                  <a:pt x="8285" y="8864"/>
                  <a:pt x="8292" y="9559"/>
                </a:cubicBezTo>
                <a:lnTo>
                  <a:pt x="7231" y="9559"/>
                </a:lnTo>
                <a:lnTo>
                  <a:pt x="7231" y="12041"/>
                </a:lnTo>
                <a:lnTo>
                  <a:pt x="8313" y="12041"/>
                </a:lnTo>
                <a:cubicBezTo>
                  <a:pt x="8318" y="12508"/>
                  <a:pt x="8285" y="12927"/>
                  <a:pt x="8211" y="13287"/>
                </a:cubicBezTo>
                <a:cubicBezTo>
                  <a:pt x="8058" y="14034"/>
                  <a:pt x="7858" y="14499"/>
                  <a:pt x="7613" y="14499"/>
                </a:cubicBezTo>
                <a:cubicBezTo>
                  <a:pt x="7369" y="14587"/>
                  <a:pt x="7193" y="14226"/>
                  <a:pt x="6869" y="13241"/>
                </a:cubicBezTo>
                <a:lnTo>
                  <a:pt x="6606" y="15322"/>
                </a:lnTo>
                <a:cubicBezTo>
                  <a:pt x="6866" y="16461"/>
                  <a:pt x="7220" y="17163"/>
                  <a:pt x="7613" y="17163"/>
                </a:cubicBezTo>
                <a:cubicBezTo>
                  <a:pt x="8472" y="17156"/>
                  <a:pt x="9061" y="14917"/>
                  <a:pt x="9051" y="10783"/>
                </a:cubicBezTo>
                <a:cubicBezTo>
                  <a:pt x="9051" y="7259"/>
                  <a:pt x="8405" y="4391"/>
                  <a:pt x="7613" y="4391"/>
                </a:cubicBezTo>
                <a:close/>
                <a:moveTo>
                  <a:pt x="8988" y="4391"/>
                </a:moveTo>
                <a:cubicBezTo>
                  <a:pt x="8988" y="4391"/>
                  <a:pt x="8988" y="7432"/>
                  <a:pt x="8988" y="7433"/>
                </a:cubicBezTo>
                <a:lnTo>
                  <a:pt x="9714" y="7433"/>
                </a:lnTo>
                <a:lnTo>
                  <a:pt x="9714" y="17175"/>
                </a:lnTo>
                <a:lnTo>
                  <a:pt x="10512" y="17175"/>
                </a:lnTo>
                <a:lnTo>
                  <a:pt x="10512" y="7433"/>
                </a:lnTo>
                <a:lnTo>
                  <a:pt x="11238" y="7433"/>
                </a:lnTo>
                <a:lnTo>
                  <a:pt x="11238" y="4391"/>
                </a:lnTo>
                <a:lnTo>
                  <a:pt x="8988" y="4391"/>
                </a:lnTo>
                <a:close/>
                <a:moveTo>
                  <a:pt x="11665" y="4391"/>
                </a:moveTo>
                <a:cubicBezTo>
                  <a:pt x="11665" y="4391"/>
                  <a:pt x="11665" y="17175"/>
                  <a:pt x="11665" y="17175"/>
                </a:cubicBezTo>
                <a:lnTo>
                  <a:pt x="12454" y="17175"/>
                </a:lnTo>
                <a:lnTo>
                  <a:pt x="12454" y="7433"/>
                </a:lnTo>
                <a:lnTo>
                  <a:pt x="12968" y="7433"/>
                </a:lnTo>
                <a:lnTo>
                  <a:pt x="12968" y="17175"/>
                </a:lnTo>
                <a:lnTo>
                  <a:pt x="13766" y="17175"/>
                </a:lnTo>
                <a:lnTo>
                  <a:pt x="13766" y="4391"/>
                </a:lnTo>
                <a:lnTo>
                  <a:pt x="11665" y="4391"/>
                </a:lnTo>
                <a:close/>
                <a:moveTo>
                  <a:pt x="15203" y="4391"/>
                </a:moveTo>
                <a:cubicBezTo>
                  <a:pt x="15203" y="4391"/>
                  <a:pt x="15203" y="17175"/>
                  <a:pt x="15203" y="17175"/>
                </a:cubicBezTo>
                <a:lnTo>
                  <a:pt x="16018" y="17175"/>
                </a:lnTo>
                <a:lnTo>
                  <a:pt x="16018" y="7490"/>
                </a:lnTo>
                <a:lnTo>
                  <a:pt x="16789" y="7490"/>
                </a:lnTo>
                <a:lnTo>
                  <a:pt x="16789" y="4391"/>
                </a:lnTo>
                <a:lnTo>
                  <a:pt x="15203" y="4391"/>
                </a:lnTo>
                <a:close/>
                <a:moveTo>
                  <a:pt x="17115" y="4391"/>
                </a:moveTo>
                <a:cubicBezTo>
                  <a:pt x="17115" y="4391"/>
                  <a:pt x="17115" y="17175"/>
                  <a:pt x="17115" y="17175"/>
                </a:cubicBezTo>
                <a:lnTo>
                  <a:pt x="17904" y="17175"/>
                </a:lnTo>
                <a:lnTo>
                  <a:pt x="17904" y="7433"/>
                </a:lnTo>
                <a:lnTo>
                  <a:pt x="18418" y="7433"/>
                </a:lnTo>
                <a:lnTo>
                  <a:pt x="18418" y="17175"/>
                </a:lnTo>
                <a:lnTo>
                  <a:pt x="19216" y="17175"/>
                </a:lnTo>
                <a:lnTo>
                  <a:pt x="19216" y="4391"/>
                </a:lnTo>
                <a:lnTo>
                  <a:pt x="17115" y="4391"/>
                </a:lnTo>
                <a:close/>
                <a:moveTo>
                  <a:pt x="19601" y="4391"/>
                </a:moveTo>
                <a:lnTo>
                  <a:pt x="19601" y="17175"/>
                </a:lnTo>
                <a:lnTo>
                  <a:pt x="20608" y="17175"/>
                </a:lnTo>
                <a:cubicBezTo>
                  <a:pt x="20768" y="17175"/>
                  <a:pt x="21600" y="16746"/>
                  <a:pt x="21600" y="13081"/>
                </a:cubicBezTo>
                <a:cubicBezTo>
                  <a:pt x="21600" y="9416"/>
                  <a:pt x="20742" y="9102"/>
                  <a:pt x="20515" y="9102"/>
                </a:cubicBezTo>
                <a:lnTo>
                  <a:pt x="20348" y="9102"/>
                </a:lnTo>
                <a:lnTo>
                  <a:pt x="20348" y="7295"/>
                </a:lnTo>
                <a:lnTo>
                  <a:pt x="21409" y="7295"/>
                </a:lnTo>
                <a:lnTo>
                  <a:pt x="21409" y="4391"/>
                </a:lnTo>
                <a:lnTo>
                  <a:pt x="19601" y="4391"/>
                </a:lnTo>
                <a:close/>
                <a:moveTo>
                  <a:pt x="4138" y="5329"/>
                </a:moveTo>
                <a:cubicBezTo>
                  <a:pt x="4261" y="5634"/>
                  <a:pt x="4305" y="5871"/>
                  <a:pt x="4318" y="6129"/>
                </a:cubicBezTo>
                <a:cubicBezTo>
                  <a:pt x="4275" y="6035"/>
                  <a:pt x="4003" y="5855"/>
                  <a:pt x="4040" y="5832"/>
                </a:cubicBezTo>
                <a:cubicBezTo>
                  <a:pt x="4077" y="5808"/>
                  <a:pt x="4138" y="5329"/>
                  <a:pt x="4138" y="5329"/>
                </a:cubicBezTo>
                <a:close/>
                <a:moveTo>
                  <a:pt x="3887" y="6300"/>
                </a:moveTo>
                <a:cubicBezTo>
                  <a:pt x="3887" y="6300"/>
                  <a:pt x="4205" y="6650"/>
                  <a:pt x="4267" y="6815"/>
                </a:cubicBezTo>
                <a:cubicBezTo>
                  <a:pt x="4242" y="7144"/>
                  <a:pt x="4120" y="7375"/>
                  <a:pt x="4120" y="7375"/>
                </a:cubicBezTo>
                <a:cubicBezTo>
                  <a:pt x="4120" y="7375"/>
                  <a:pt x="3838" y="6931"/>
                  <a:pt x="3672" y="6861"/>
                </a:cubicBezTo>
                <a:cubicBezTo>
                  <a:pt x="3813" y="6626"/>
                  <a:pt x="3887" y="6300"/>
                  <a:pt x="3887" y="6300"/>
                </a:cubicBezTo>
                <a:close/>
                <a:moveTo>
                  <a:pt x="4518" y="7375"/>
                </a:moveTo>
                <a:cubicBezTo>
                  <a:pt x="4656" y="7540"/>
                  <a:pt x="4598" y="8141"/>
                  <a:pt x="4598" y="8141"/>
                </a:cubicBezTo>
                <a:cubicBezTo>
                  <a:pt x="4598" y="8141"/>
                  <a:pt x="4410" y="7753"/>
                  <a:pt x="4434" y="7753"/>
                </a:cubicBezTo>
                <a:cubicBezTo>
                  <a:pt x="4459" y="7635"/>
                  <a:pt x="4518" y="7375"/>
                  <a:pt x="4518" y="7375"/>
                </a:cubicBezTo>
                <a:close/>
                <a:moveTo>
                  <a:pt x="3472" y="7501"/>
                </a:moveTo>
                <a:cubicBezTo>
                  <a:pt x="3596" y="7532"/>
                  <a:pt x="3710" y="7608"/>
                  <a:pt x="3816" y="7730"/>
                </a:cubicBezTo>
                <a:cubicBezTo>
                  <a:pt x="3848" y="7808"/>
                  <a:pt x="3798" y="7844"/>
                  <a:pt x="3798" y="7844"/>
                </a:cubicBezTo>
                <a:cubicBezTo>
                  <a:pt x="3798" y="7844"/>
                  <a:pt x="2748" y="8665"/>
                  <a:pt x="2420" y="8885"/>
                </a:cubicBezTo>
                <a:cubicBezTo>
                  <a:pt x="2093" y="9104"/>
                  <a:pt x="1258" y="9815"/>
                  <a:pt x="1037" y="10817"/>
                </a:cubicBezTo>
                <a:lnTo>
                  <a:pt x="980" y="10783"/>
                </a:lnTo>
                <a:cubicBezTo>
                  <a:pt x="980" y="10783"/>
                  <a:pt x="926" y="10387"/>
                  <a:pt x="1004" y="10074"/>
                </a:cubicBezTo>
                <a:cubicBezTo>
                  <a:pt x="1081" y="9761"/>
                  <a:pt x="1302" y="8899"/>
                  <a:pt x="2068" y="8210"/>
                </a:cubicBezTo>
                <a:cubicBezTo>
                  <a:pt x="2642" y="7692"/>
                  <a:pt x="3101" y="7408"/>
                  <a:pt x="3472" y="7501"/>
                </a:cubicBezTo>
                <a:close/>
                <a:moveTo>
                  <a:pt x="4213" y="8279"/>
                </a:moveTo>
                <a:cubicBezTo>
                  <a:pt x="4213" y="8279"/>
                  <a:pt x="4463" y="8673"/>
                  <a:pt x="4455" y="8736"/>
                </a:cubicBezTo>
                <a:cubicBezTo>
                  <a:pt x="4447" y="8799"/>
                  <a:pt x="4240" y="9199"/>
                  <a:pt x="3941" y="9559"/>
                </a:cubicBezTo>
                <a:cubicBezTo>
                  <a:pt x="3642" y="9919"/>
                  <a:pt x="2333" y="10864"/>
                  <a:pt x="2047" y="11069"/>
                </a:cubicBezTo>
                <a:cubicBezTo>
                  <a:pt x="1760" y="11272"/>
                  <a:pt x="1392" y="12006"/>
                  <a:pt x="1392" y="12006"/>
                </a:cubicBezTo>
                <a:lnTo>
                  <a:pt x="1216" y="11503"/>
                </a:lnTo>
                <a:cubicBezTo>
                  <a:pt x="1318" y="10971"/>
                  <a:pt x="1799" y="10428"/>
                  <a:pt x="1799" y="10428"/>
                </a:cubicBezTo>
                <a:cubicBezTo>
                  <a:pt x="2122" y="10022"/>
                  <a:pt x="3271" y="9314"/>
                  <a:pt x="3529" y="9079"/>
                </a:cubicBezTo>
                <a:cubicBezTo>
                  <a:pt x="3774" y="8876"/>
                  <a:pt x="4213" y="8279"/>
                  <a:pt x="4213" y="8279"/>
                </a:cubicBezTo>
                <a:close/>
                <a:moveTo>
                  <a:pt x="4634" y="9376"/>
                </a:moveTo>
                <a:cubicBezTo>
                  <a:pt x="4634" y="9376"/>
                  <a:pt x="4639" y="9465"/>
                  <a:pt x="4643" y="10154"/>
                </a:cubicBezTo>
                <a:cubicBezTo>
                  <a:pt x="4291" y="11658"/>
                  <a:pt x="2940" y="12379"/>
                  <a:pt x="2674" y="12567"/>
                </a:cubicBezTo>
                <a:cubicBezTo>
                  <a:pt x="2408" y="12754"/>
                  <a:pt x="2026" y="13081"/>
                  <a:pt x="2026" y="13081"/>
                </a:cubicBezTo>
                <a:lnTo>
                  <a:pt x="1721" y="12521"/>
                </a:lnTo>
                <a:cubicBezTo>
                  <a:pt x="1770" y="12458"/>
                  <a:pt x="2083" y="12008"/>
                  <a:pt x="2402" y="11789"/>
                </a:cubicBezTo>
                <a:cubicBezTo>
                  <a:pt x="3102" y="11381"/>
                  <a:pt x="3690" y="10960"/>
                  <a:pt x="4016" y="10566"/>
                </a:cubicBezTo>
                <a:cubicBezTo>
                  <a:pt x="4405" y="10095"/>
                  <a:pt x="4634" y="9376"/>
                  <a:pt x="4634" y="9376"/>
                </a:cubicBezTo>
                <a:close/>
                <a:moveTo>
                  <a:pt x="20348" y="11766"/>
                </a:moveTo>
                <a:lnTo>
                  <a:pt x="20587" y="11766"/>
                </a:lnTo>
                <a:cubicBezTo>
                  <a:pt x="20755" y="11766"/>
                  <a:pt x="20847" y="12132"/>
                  <a:pt x="20847" y="13196"/>
                </a:cubicBezTo>
                <a:cubicBezTo>
                  <a:pt x="20847" y="14260"/>
                  <a:pt x="20720" y="14637"/>
                  <a:pt x="20611" y="14671"/>
                </a:cubicBezTo>
                <a:cubicBezTo>
                  <a:pt x="20511" y="14702"/>
                  <a:pt x="20348" y="14682"/>
                  <a:pt x="20348" y="14682"/>
                </a:cubicBezTo>
                <a:lnTo>
                  <a:pt x="20348" y="11766"/>
                </a:lnTo>
                <a:close/>
                <a:moveTo>
                  <a:pt x="1052" y="12144"/>
                </a:moveTo>
                <a:cubicBezTo>
                  <a:pt x="1104" y="12343"/>
                  <a:pt x="1201" y="12521"/>
                  <a:pt x="1201" y="12521"/>
                </a:cubicBezTo>
                <a:cubicBezTo>
                  <a:pt x="1201" y="12521"/>
                  <a:pt x="1166" y="12606"/>
                  <a:pt x="1138" y="12853"/>
                </a:cubicBezTo>
                <a:cubicBezTo>
                  <a:pt x="1068" y="12770"/>
                  <a:pt x="1052" y="12144"/>
                  <a:pt x="1052" y="12144"/>
                </a:cubicBezTo>
                <a:close/>
                <a:moveTo>
                  <a:pt x="1446" y="12990"/>
                </a:moveTo>
                <a:cubicBezTo>
                  <a:pt x="1560" y="13295"/>
                  <a:pt x="1662" y="13388"/>
                  <a:pt x="1754" y="13470"/>
                </a:cubicBezTo>
                <a:cubicBezTo>
                  <a:pt x="1702" y="13553"/>
                  <a:pt x="1566" y="13836"/>
                  <a:pt x="1566" y="13836"/>
                </a:cubicBezTo>
                <a:cubicBezTo>
                  <a:pt x="1566" y="13836"/>
                  <a:pt x="1381" y="13534"/>
                  <a:pt x="1360" y="13310"/>
                </a:cubicBezTo>
                <a:cubicBezTo>
                  <a:pt x="1396" y="13134"/>
                  <a:pt x="1446" y="12990"/>
                  <a:pt x="1446" y="12990"/>
                </a:cubicBezTo>
                <a:close/>
                <a:moveTo>
                  <a:pt x="1252" y="13996"/>
                </a:moveTo>
                <a:cubicBezTo>
                  <a:pt x="1261" y="14195"/>
                  <a:pt x="1425" y="14316"/>
                  <a:pt x="1425" y="14316"/>
                </a:cubicBezTo>
                <a:cubicBezTo>
                  <a:pt x="1425" y="14316"/>
                  <a:pt x="1363" y="14739"/>
                  <a:pt x="1363" y="14739"/>
                </a:cubicBezTo>
                <a:lnTo>
                  <a:pt x="1255" y="14179"/>
                </a:lnTo>
                <a:lnTo>
                  <a:pt x="1252" y="13996"/>
                </a:lnTo>
                <a:close/>
              </a:path>
            </a:pathLst>
          </a:custGeom>
          <a:solidFill>
            <a:schemeClr val="tx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3000"/>
          </a:p>
        </p:txBody>
      </p:sp>
      <p:sp>
        <p:nvSpPr>
          <p:cNvPr id="12" name="Номер слайда 14">
            <a:extLst>
              <a:ext uri="{FF2B5EF4-FFF2-40B4-BE49-F238E27FC236}">
                <a16:creationId xmlns:a16="http://schemas.microsoft.com/office/drawing/2014/main" id="{6519BE85-BEAA-274C-9A79-315C44221C7A}"/>
              </a:ext>
            </a:extLst>
          </p:cNvPr>
          <p:cNvSpPr txBox="1">
            <a:spLocks/>
          </p:cNvSpPr>
          <p:nvPr userDrawn="1"/>
        </p:nvSpPr>
        <p:spPr>
          <a:xfrm>
            <a:off x="492369" y="-1"/>
            <a:ext cx="945662" cy="36000"/>
          </a:xfrm>
          <a:prstGeom prst="rect">
            <a:avLst/>
          </a:prstGeom>
          <a:solidFill>
            <a:schemeClr val="accent4"/>
          </a:solidFill>
        </p:spPr>
        <p:txBody>
          <a:bodyPr vert="horz" lIns="0" tIns="0" rIns="0" bIns="0" rtlCol="0" anchor="ctr"/>
          <a:lstStyle>
            <a:defPPr>
              <a:defRPr lang="ru-RU"/>
            </a:defPPr>
            <a:lvl1pPr marL="0" indent="0" algn="ctr" defTabSz="914400" rtl="0" eaLnBrk="1" latinLnBrk="0" hangingPunct="1">
              <a:lnSpc>
                <a:spcPct val="90000"/>
              </a:lnSpc>
              <a:spcBef>
                <a:spcPts val="1000"/>
              </a:spcBef>
              <a:buFont typeface="Arial" panose="020B0604020202020204" pitchFamily="34" charset="0"/>
              <a:buNone/>
              <a:defRPr lang="ru-RU" sz="1200" kern="1200" smtClean="0">
                <a:solidFill>
                  <a:schemeClr val="accent5">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uk-UA" sz="1200" dirty="0">
              <a:solidFill>
                <a:schemeClr val="accent5"/>
              </a:solidFill>
            </a:endParaRPr>
          </a:p>
        </p:txBody>
      </p:sp>
      <p:sp>
        <p:nvSpPr>
          <p:cNvPr id="18" name="Номер слайда 14">
            <a:extLst>
              <a:ext uri="{FF2B5EF4-FFF2-40B4-BE49-F238E27FC236}">
                <a16:creationId xmlns:a16="http://schemas.microsoft.com/office/drawing/2014/main" id="{2415A624-395B-C447-BECD-9DC8B4B31C74}"/>
              </a:ext>
            </a:extLst>
          </p:cNvPr>
          <p:cNvSpPr txBox="1">
            <a:spLocks/>
          </p:cNvSpPr>
          <p:nvPr userDrawn="1"/>
        </p:nvSpPr>
        <p:spPr>
          <a:xfrm>
            <a:off x="10011508" y="6573942"/>
            <a:ext cx="1697893" cy="281269"/>
          </a:xfrm>
          <a:prstGeom prst="rect">
            <a:avLst/>
          </a:prstGeom>
          <a:noFill/>
        </p:spPr>
        <p:txBody>
          <a:bodyPr vert="horz" lIns="0" tIns="0" rIns="0" bIns="0" rtlCol="0" anchor="t" anchorCtr="0"/>
          <a:lstStyle>
            <a:defPPr>
              <a:defRPr lang="ru-RU"/>
            </a:defPPr>
            <a:lvl1pPr marL="0" indent="0" algn="ctr" defTabSz="914400" rtl="0" eaLnBrk="1" latinLnBrk="0" hangingPunct="1">
              <a:lnSpc>
                <a:spcPct val="90000"/>
              </a:lnSpc>
              <a:spcBef>
                <a:spcPts val="1000"/>
              </a:spcBef>
              <a:buFont typeface="Arial" panose="020B0604020202020204" pitchFamily="34" charset="0"/>
              <a:buNone/>
              <a:defRPr lang="ru-RU" sz="1200" kern="1200" smtClean="0">
                <a:solidFill>
                  <a:schemeClr val="accent5">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CA6BF4B-3287-6A4A-82B2-06377682D5A8}" type="slidenum">
              <a:rPr lang="uk-UA" sz="1000" b="0" i="0" smtClean="0">
                <a:solidFill>
                  <a:schemeClr val="tx1"/>
                </a:solidFill>
                <a:latin typeface="Roboto Thin" panose="02000000000000000000" pitchFamily="2" charset="0"/>
                <a:ea typeface="Roboto Thin" panose="02000000000000000000" pitchFamily="2" charset="0"/>
                <a:cs typeface="Roboto Thin" panose="02000000000000000000" pitchFamily="2" charset="0"/>
              </a:rPr>
              <a:pPr algn="r"/>
              <a:t>‹#›</a:t>
            </a:fld>
            <a:endParaRPr lang="uk-UA" sz="1000" b="0" i="0" dirty="0">
              <a:solidFill>
                <a:schemeClr val="tx1"/>
              </a:solidFill>
              <a:latin typeface="Roboto Thin" panose="02000000000000000000" pitchFamily="2" charset="0"/>
              <a:ea typeface="Roboto Thin" panose="02000000000000000000" pitchFamily="2" charset="0"/>
              <a:cs typeface="Roboto Thin" panose="02000000000000000000" pitchFamily="2" charset="0"/>
            </a:endParaRPr>
          </a:p>
        </p:txBody>
      </p:sp>
    </p:spTree>
    <p:extLst>
      <p:ext uri="{BB962C8B-B14F-4D97-AF65-F5344CB8AC3E}">
        <p14:creationId xmlns:p14="http://schemas.microsoft.com/office/powerpoint/2010/main" val="861048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 Заголовок и объект">
    <p:spTree>
      <p:nvGrpSpPr>
        <p:cNvPr id="1" name=""/>
        <p:cNvGrpSpPr/>
        <p:nvPr/>
      </p:nvGrpSpPr>
      <p:grpSpPr>
        <a:xfrm>
          <a:off x="0" y="0"/>
          <a:ext cx="0" cy="0"/>
          <a:chOff x="0" y="0"/>
          <a:chExt cx="0" cy="0"/>
        </a:xfrm>
      </p:grpSpPr>
      <p:sp>
        <p:nvSpPr>
          <p:cNvPr id="8" name="Shape 8"/>
          <p:cNvSpPr>
            <a:spLocks noGrp="1"/>
          </p:cNvSpPr>
          <p:nvPr>
            <p:ph type="title"/>
          </p:nvPr>
        </p:nvSpPr>
        <p:spPr>
          <a:prstGeom prst="rect">
            <a:avLst/>
          </a:prstGeom>
        </p:spPr>
        <p:txBody>
          <a:bodyPr/>
          <a:lstStyle/>
          <a:p>
            <a:pPr lvl="0">
              <a:defRPr sz="1800">
                <a:solidFill>
                  <a:srgbClr val="000000"/>
                </a:solidFill>
                <a:uFillTx/>
              </a:defRPr>
            </a:pPr>
            <a:r>
              <a:rPr sz="2400">
                <a:solidFill>
                  <a:srgbClr val="006B3F"/>
                </a:solidFill>
                <a:uFill>
                  <a:solidFill>
                    <a:srgbClr val="006B3F"/>
                  </a:solidFill>
                </a:uFill>
              </a:rPr>
              <a:t>Текст заголовка</a:t>
            </a:r>
          </a:p>
        </p:txBody>
      </p:sp>
      <p:sp>
        <p:nvSpPr>
          <p:cNvPr id="9" name="Shape 9"/>
          <p:cNvSpPr>
            <a:spLocks noGrp="1"/>
          </p:cNvSpPr>
          <p:nvPr>
            <p:ph type="body" idx="1"/>
          </p:nvPr>
        </p:nvSpPr>
        <p:spPr>
          <a:prstGeom prst="rect">
            <a:avLst/>
          </a:prstGeom>
        </p:spPr>
        <p:txBody>
          <a:bodyPr/>
          <a:lstStyle>
            <a:lvl2pPr marL="685800" indent="-228600">
              <a:spcBef>
                <a:spcPts val="800"/>
              </a:spcBef>
              <a:defRPr sz="2400"/>
            </a:lvl2pPr>
            <a:lvl3pPr marL="1143000" indent="-228600">
              <a:spcBef>
                <a:spcPts val="700"/>
              </a:spcBef>
              <a:defRPr sz="2000"/>
            </a:lvl3pPr>
            <a:lvl4pPr marL="1600200" indent="-228600">
              <a:spcBef>
                <a:spcPts val="600"/>
              </a:spcBef>
              <a:defRPr sz="1800"/>
            </a:lvl4pPr>
            <a:lvl5pPr marL="2057400" indent="-228600">
              <a:spcBef>
                <a:spcPts val="600"/>
              </a:spcBef>
              <a:defRPr sz="1800"/>
            </a:lvl5pPr>
          </a:lstStyle>
          <a:p>
            <a:pPr lvl="0">
              <a:defRPr sz="1800">
                <a:solidFill>
                  <a:srgbClr val="000000"/>
                </a:solidFill>
                <a:uFillTx/>
              </a:defRPr>
            </a:pPr>
            <a:r>
              <a:rPr sz="2800">
                <a:solidFill>
                  <a:srgbClr val="006B3F"/>
                </a:solidFill>
                <a:uFill>
                  <a:solidFill>
                    <a:srgbClr val="006B3F"/>
                  </a:solidFill>
                </a:uFill>
              </a:rPr>
              <a:t>Уровень текста 1</a:t>
            </a:r>
          </a:p>
          <a:p>
            <a:pPr lvl="1">
              <a:defRPr sz="1800">
                <a:solidFill>
                  <a:srgbClr val="000000"/>
                </a:solidFill>
                <a:uFillTx/>
              </a:defRPr>
            </a:pPr>
            <a:r>
              <a:rPr sz="2400">
                <a:solidFill>
                  <a:srgbClr val="006B3F"/>
                </a:solidFill>
                <a:uFill>
                  <a:solidFill>
                    <a:srgbClr val="006B3F"/>
                  </a:solidFill>
                </a:uFill>
              </a:rPr>
              <a:t>Уровень текста 2</a:t>
            </a:r>
          </a:p>
          <a:p>
            <a:pPr lvl="2">
              <a:defRPr sz="1800">
                <a:solidFill>
                  <a:srgbClr val="000000"/>
                </a:solidFill>
                <a:uFillTx/>
              </a:defRPr>
            </a:pPr>
            <a:r>
              <a:rPr sz="2000">
                <a:solidFill>
                  <a:srgbClr val="006B3F"/>
                </a:solidFill>
                <a:uFill>
                  <a:solidFill>
                    <a:srgbClr val="006B3F"/>
                  </a:solidFill>
                </a:uFill>
              </a:rPr>
              <a:t>Уровень текста 3</a:t>
            </a:r>
          </a:p>
          <a:p>
            <a:pPr lvl="3">
              <a:defRPr>
                <a:solidFill>
                  <a:srgbClr val="000000"/>
                </a:solidFill>
                <a:uFillTx/>
              </a:defRPr>
            </a:pPr>
            <a:r>
              <a:rPr>
                <a:solidFill>
                  <a:srgbClr val="006B3F"/>
                </a:solidFill>
                <a:uFill>
                  <a:solidFill>
                    <a:srgbClr val="006B3F"/>
                  </a:solidFill>
                </a:uFill>
              </a:rPr>
              <a:t>Уровень текста 4</a:t>
            </a:r>
          </a:p>
          <a:p>
            <a:pPr lvl="4">
              <a:defRPr>
                <a:solidFill>
                  <a:srgbClr val="000000"/>
                </a:solidFill>
                <a:uFillTx/>
              </a:defRPr>
            </a:pPr>
            <a:r>
              <a:rPr>
                <a:solidFill>
                  <a:srgbClr val="006B3F"/>
                </a:solidFill>
                <a:uFill>
                  <a:solidFill>
                    <a:srgbClr val="006B3F"/>
                  </a:solidFill>
                </a:uFill>
              </a:rPr>
              <a:t>Уровень текста 5</a:t>
            </a:r>
          </a:p>
        </p:txBody>
      </p:sp>
      <p:sp>
        <p:nvSpPr>
          <p:cNvPr id="10" name="Shape 10"/>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extLst>
      <p:ext uri="{BB962C8B-B14F-4D97-AF65-F5344CB8AC3E}">
        <p14:creationId xmlns:p14="http://schemas.microsoft.com/office/powerpoint/2010/main" val="236952549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Текст Основной">
    <p:spTree>
      <p:nvGrpSpPr>
        <p:cNvPr id="1" name=""/>
        <p:cNvGrpSpPr/>
        <p:nvPr/>
      </p:nvGrpSpPr>
      <p:grpSpPr>
        <a:xfrm>
          <a:off x="0" y="0"/>
          <a:ext cx="0" cy="0"/>
          <a:chOff x="0" y="0"/>
          <a:chExt cx="0" cy="0"/>
        </a:xfrm>
      </p:grpSpPr>
      <p:sp>
        <p:nvSpPr>
          <p:cNvPr id="14" name="Заголовок 7">
            <a:extLst>
              <a:ext uri="{FF2B5EF4-FFF2-40B4-BE49-F238E27FC236}">
                <a16:creationId xmlns:a16="http://schemas.microsoft.com/office/drawing/2014/main" id="{DE9F6064-D0DF-7640-BF2F-471808F94E25}"/>
              </a:ext>
            </a:extLst>
          </p:cNvPr>
          <p:cNvSpPr>
            <a:spLocks noGrp="1"/>
          </p:cNvSpPr>
          <p:nvPr>
            <p:ph type="title"/>
          </p:nvPr>
        </p:nvSpPr>
        <p:spPr>
          <a:xfrm>
            <a:off x="492369" y="323849"/>
            <a:ext cx="11217031" cy="1304926"/>
          </a:xfrm>
          <a:prstGeom prst="rect">
            <a:avLst/>
          </a:prstGeom>
        </p:spPr>
        <p:txBody>
          <a:bodyPr lIns="0" tIns="0" rIns="0" bIns="0" anchor="t" anchorCtr="0">
            <a:normAutofit/>
          </a:bodyPr>
          <a:lstStyle>
            <a:lvl1pPr>
              <a:lnSpc>
                <a:spcPct val="80000"/>
              </a:lnSpc>
              <a:defRPr sz="5400" b="0" i="0">
                <a:solidFill>
                  <a:schemeClr val="tx2"/>
                </a:solidFill>
                <a:latin typeface="Roboto Thin" panose="02000000000000000000" pitchFamily="2" charset="0"/>
                <a:ea typeface="Roboto Thin" panose="02000000000000000000" pitchFamily="2" charset="0"/>
                <a:cs typeface="Roboto Thin" panose="02000000000000000000" pitchFamily="2" charset="0"/>
              </a:defRPr>
            </a:lvl1pPr>
          </a:lstStyle>
          <a:p>
            <a:r>
              <a:rPr lang="ru-RU" dirty="0"/>
              <a:t>Образец</a:t>
            </a:r>
            <a:r>
              <a:rPr lang="en-US" dirty="0"/>
              <a:t> </a:t>
            </a:r>
            <a:r>
              <a:rPr lang="ru-RU" dirty="0"/>
              <a:t>заголовка</a:t>
            </a:r>
          </a:p>
        </p:txBody>
      </p:sp>
      <p:sp>
        <p:nvSpPr>
          <p:cNvPr id="17" name="Фигура"/>
          <p:cNvSpPr>
            <a:spLocks noChangeAspect="1"/>
          </p:cNvSpPr>
          <p:nvPr userDrawn="1"/>
        </p:nvSpPr>
        <p:spPr>
          <a:xfrm>
            <a:off x="492369" y="6534150"/>
            <a:ext cx="945662" cy="200776"/>
          </a:xfrm>
          <a:custGeom>
            <a:avLst/>
            <a:gdLst/>
            <a:ahLst/>
            <a:cxnLst>
              <a:cxn ang="0">
                <a:pos x="wd2" y="hd2"/>
              </a:cxn>
              <a:cxn ang="5400000">
                <a:pos x="wd2" y="hd2"/>
              </a:cxn>
              <a:cxn ang="10800000">
                <a:pos x="wd2" y="hd2"/>
              </a:cxn>
              <a:cxn ang="16200000">
                <a:pos x="wd2" y="hd2"/>
              </a:cxn>
            </a:cxnLst>
            <a:rect l="0" t="0" r="r" b="b"/>
            <a:pathLst>
              <a:path w="21600" h="21600" extrusionOk="0">
                <a:moveTo>
                  <a:pt x="2824" y="0"/>
                </a:moveTo>
                <a:cubicBezTo>
                  <a:pt x="1265" y="1"/>
                  <a:pt x="0" y="4840"/>
                  <a:pt x="0" y="10806"/>
                </a:cubicBezTo>
                <a:cubicBezTo>
                  <a:pt x="0" y="16771"/>
                  <a:pt x="1265" y="21599"/>
                  <a:pt x="2824" y="21600"/>
                </a:cubicBezTo>
                <a:cubicBezTo>
                  <a:pt x="4382" y="21599"/>
                  <a:pt x="5644" y="16771"/>
                  <a:pt x="5644" y="10806"/>
                </a:cubicBezTo>
                <a:cubicBezTo>
                  <a:pt x="5644" y="4840"/>
                  <a:pt x="4382" y="1"/>
                  <a:pt x="2824" y="0"/>
                </a:cubicBezTo>
                <a:close/>
                <a:moveTo>
                  <a:pt x="2824" y="457"/>
                </a:moveTo>
                <a:cubicBezTo>
                  <a:pt x="4317" y="467"/>
                  <a:pt x="5525" y="5090"/>
                  <a:pt x="5528" y="10806"/>
                </a:cubicBezTo>
                <a:cubicBezTo>
                  <a:pt x="5525" y="16522"/>
                  <a:pt x="4317" y="21144"/>
                  <a:pt x="2824" y="21154"/>
                </a:cubicBezTo>
                <a:cubicBezTo>
                  <a:pt x="1330" y="21143"/>
                  <a:pt x="119" y="16522"/>
                  <a:pt x="117" y="10806"/>
                </a:cubicBezTo>
                <a:cubicBezTo>
                  <a:pt x="119" y="5090"/>
                  <a:pt x="1330" y="467"/>
                  <a:pt x="2824" y="457"/>
                </a:cubicBezTo>
                <a:close/>
                <a:moveTo>
                  <a:pt x="2904" y="2561"/>
                </a:moveTo>
                <a:cubicBezTo>
                  <a:pt x="2112" y="2561"/>
                  <a:pt x="1664" y="3808"/>
                  <a:pt x="1664" y="3808"/>
                </a:cubicBezTo>
                <a:cubicBezTo>
                  <a:pt x="1806" y="3572"/>
                  <a:pt x="2347" y="2984"/>
                  <a:pt x="2845" y="2984"/>
                </a:cubicBezTo>
                <a:cubicBezTo>
                  <a:pt x="3606" y="3031"/>
                  <a:pt x="3875" y="4231"/>
                  <a:pt x="3875" y="4231"/>
                </a:cubicBezTo>
                <a:cubicBezTo>
                  <a:pt x="3875" y="4231"/>
                  <a:pt x="3366" y="3644"/>
                  <a:pt x="2623" y="3785"/>
                </a:cubicBezTo>
                <a:cubicBezTo>
                  <a:pt x="1961" y="3879"/>
                  <a:pt x="1234" y="5329"/>
                  <a:pt x="1234" y="5329"/>
                </a:cubicBezTo>
                <a:cubicBezTo>
                  <a:pt x="1234" y="5329"/>
                  <a:pt x="1156" y="5587"/>
                  <a:pt x="1174" y="5774"/>
                </a:cubicBezTo>
                <a:cubicBezTo>
                  <a:pt x="1285" y="5610"/>
                  <a:pt x="1769" y="4698"/>
                  <a:pt x="2543" y="4322"/>
                </a:cubicBezTo>
                <a:cubicBezTo>
                  <a:pt x="3316" y="3946"/>
                  <a:pt x="3905" y="4928"/>
                  <a:pt x="3905" y="4928"/>
                </a:cubicBezTo>
                <a:cubicBezTo>
                  <a:pt x="3905" y="4928"/>
                  <a:pt x="3827" y="5405"/>
                  <a:pt x="3753" y="5546"/>
                </a:cubicBezTo>
                <a:cubicBezTo>
                  <a:pt x="3330" y="5146"/>
                  <a:pt x="2744" y="5125"/>
                  <a:pt x="2124" y="5477"/>
                </a:cubicBezTo>
                <a:cubicBezTo>
                  <a:pt x="1504" y="5830"/>
                  <a:pt x="902" y="7570"/>
                  <a:pt x="902" y="7570"/>
                </a:cubicBezTo>
                <a:cubicBezTo>
                  <a:pt x="902" y="7570"/>
                  <a:pt x="823" y="7898"/>
                  <a:pt x="884" y="8039"/>
                </a:cubicBezTo>
                <a:cubicBezTo>
                  <a:pt x="1050" y="7663"/>
                  <a:pt x="1525" y="6438"/>
                  <a:pt x="2292" y="5969"/>
                </a:cubicBezTo>
                <a:cubicBezTo>
                  <a:pt x="3059" y="5499"/>
                  <a:pt x="3470" y="5848"/>
                  <a:pt x="3562" y="6083"/>
                </a:cubicBezTo>
                <a:cubicBezTo>
                  <a:pt x="3470" y="6294"/>
                  <a:pt x="2714" y="6699"/>
                  <a:pt x="2112" y="7215"/>
                </a:cubicBezTo>
                <a:cubicBezTo>
                  <a:pt x="1511" y="7732"/>
                  <a:pt x="1105" y="8593"/>
                  <a:pt x="920" y="9228"/>
                </a:cubicBezTo>
                <a:cubicBezTo>
                  <a:pt x="736" y="9861"/>
                  <a:pt x="720" y="10924"/>
                  <a:pt x="849" y="11652"/>
                </a:cubicBezTo>
                <a:cubicBezTo>
                  <a:pt x="836" y="11887"/>
                  <a:pt x="714" y="12711"/>
                  <a:pt x="1040" y="13344"/>
                </a:cubicBezTo>
                <a:cubicBezTo>
                  <a:pt x="1034" y="13791"/>
                  <a:pt x="874" y="14636"/>
                  <a:pt x="1377" y="15528"/>
                </a:cubicBezTo>
                <a:cubicBezTo>
                  <a:pt x="1421" y="16610"/>
                  <a:pt x="1904" y="17977"/>
                  <a:pt x="2677" y="18353"/>
                </a:cubicBezTo>
                <a:cubicBezTo>
                  <a:pt x="3457" y="18752"/>
                  <a:pt x="3857" y="17438"/>
                  <a:pt x="3857" y="17438"/>
                </a:cubicBezTo>
                <a:cubicBezTo>
                  <a:pt x="3857" y="17438"/>
                  <a:pt x="3409" y="18072"/>
                  <a:pt x="2758" y="17884"/>
                </a:cubicBezTo>
                <a:cubicBezTo>
                  <a:pt x="2156" y="17884"/>
                  <a:pt x="1652" y="16043"/>
                  <a:pt x="1652" y="16043"/>
                </a:cubicBezTo>
                <a:cubicBezTo>
                  <a:pt x="1652" y="16043"/>
                  <a:pt x="1960" y="16891"/>
                  <a:pt x="2886" y="17221"/>
                </a:cubicBezTo>
                <a:cubicBezTo>
                  <a:pt x="3820" y="17361"/>
                  <a:pt x="4312" y="16191"/>
                  <a:pt x="4312" y="16191"/>
                </a:cubicBezTo>
                <a:lnTo>
                  <a:pt x="4347" y="15951"/>
                </a:lnTo>
                <a:cubicBezTo>
                  <a:pt x="4170" y="16187"/>
                  <a:pt x="3567" y="16707"/>
                  <a:pt x="2910" y="16683"/>
                </a:cubicBezTo>
                <a:cubicBezTo>
                  <a:pt x="2253" y="16660"/>
                  <a:pt x="1611" y="15174"/>
                  <a:pt x="1611" y="15174"/>
                </a:cubicBezTo>
                <a:lnTo>
                  <a:pt x="1622" y="14876"/>
                </a:lnTo>
                <a:cubicBezTo>
                  <a:pt x="1622" y="14876"/>
                  <a:pt x="1603" y="14658"/>
                  <a:pt x="1664" y="14728"/>
                </a:cubicBezTo>
                <a:cubicBezTo>
                  <a:pt x="1726" y="14799"/>
                  <a:pt x="2249" y="15998"/>
                  <a:pt x="3182" y="15928"/>
                </a:cubicBezTo>
                <a:cubicBezTo>
                  <a:pt x="4115" y="15858"/>
                  <a:pt x="4593" y="14705"/>
                  <a:pt x="4593" y="14705"/>
                </a:cubicBezTo>
                <a:cubicBezTo>
                  <a:pt x="4593" y="14705"/>
                  <a:pt x="4653" y="14373"/>
                  <a:pt x="4622" y="14373"/>
                </a:cubicBezTo>
                <a:cubicBezTo>
                  <a:pt x="4236" y="14937"/>
                  <a:pt x="3661" y="15437"/>
                  <a:pt x="3084" y="15437"/>
                </a:cubicBezTo>
                <a:cubicBezTo>
                  <a:pt x="2507" y="15437"/>
                  <a:pt x="1861" y="14305"/>
                  <a:pt x="1862" y="14305"/>
                </a:cubicBezTo>
                <a:lnTo>
                  <a:pt x="2107" y="13927"/>
                </a:lnTo>
                <a:cubicBezTo>
                  <a:pt x="2107" y="13927"/>
                  <a:pt x="2531" y="14615"/>
                  <a:pt x="3415" y="14522"/>
                </a:cubicBezTo>
                <a:cubicBezTo>
                  <a:pt x="4299" y="14427"/>
                  <a:pt x="4832" y="12761"/>
                  <a:pt x="4832" y="12761"/>
                </a:cubicBezTo>
                <a:cubicBezTo>
                  <a:pt x="4832" y="12761"/>
                  <a:pt x="4850" y="12708"/>
                  <a:pt x="4843" y="12567"/>
                </a:cubicBezTo>
                <a:cubicBezTo>
                  <a:pt x="4432" y="13341"/>
                  <a:pt x="3851" y="13913"/>
                  <a:pt x="3415" y="14030"/>
                </a:cubicBezTo>
                <a:cubicBezTo>
                  <a:pt x="2979" y="14148"/>
                  <a:pt x="2507" y="13607"/>
                  <a:pt x="2507" y="13607"/>
                </a:cubicBezTo>
                <a:cubicBezTo>
                  <a:pt x="2507" y="13607"/>
                  <a:pt x="2959" y="13371"/>
                  <a:pt x="3696" y="12784"/>
                </a:cubicBezTo>
                <a:cubicBezTo>
                  <a:pt x="4482" y="12338"/>
                  <a:pt x="4888" y="10474"/>
                  <a:pt x="4888" y="10474"/>
                </a:cubicBezTo>
                <a:cubicBezTo>
                  <a:pt x="5023" y="9675"/>
                  <a:pt x="4869" y="9160"/>
                  <a:pt x="4796" y="8736"/>
                </a:cubicBezTo>
                <a:cubicBezTo>
                  <a:pt x="4826" y="8383"/>
                  <a:pt x="4905" y="7500"/>
                  <a:pt x="4598" y="6724"/>
                </a:cubicBezTo>
                <a:cubicBezTo>
                  <a:pt x="4648" y="5925"/>
                  <a:pt x="4396" y="5076"/>
                  <a:pt x="4162" y="4677"/>
                </a:cubicBezTo>
                <a:cubicBezTo>
                  <a:pt x="4156" y="4090"/>
                  <a:pt x="3696" y="2561"/>
                  <a:pt x="2904" y="2561"/>
                </a:cubicBezTo>
                <a:close/>
                <a:moveTo>
                  <a:pt x="7613" y="4391"/>
                </a:moveTo>
                <a:cubicBezTo>
                  <a:pt x="7216" y="4391"/>
                  <a:pt x="6857" y="5115"/>
                  <a:pt x="6597" y="6278"/>
                </a:cubicBezTo>
                <a:lnTo>
                  <a:pt x="6962" y="8439"/>
                </a:lnTo>
                <a:cubicBezTo>
                  <a:pt x="7116" y="7592"/>
                  <a:pt x="7350" y="7055"/>
                  <a:pt x="7613" y="7055"/>
                </a:cubicBezTo>
                <a:cubicBezTo>
                  <a:pt x="7805" y="7055"/>
                  <a:pt x="7983" y="7339"/>
                  <a:pt x="8124" y="7821"/>
                </a:cubicBezTo>
                <a:cubicBezTo>
                  <a:pt x="8253" y="8261"/>
                  <a:pt x="8285" y="8864"/>
                  <a:pt x="8292" y="9559"/>
                </a:cubicBezTo>
                <a:lnTo>
                  <a:pt x="7231" y="9559"/>
                </a:lnTo>
                <a:lnTo>
                  <a:pt x="7231" y="12041"/>
                </a:lnTo>
                <a:lnTo>
                  <a:pt x="8313" y="12041"/>
                </a:lnTo>
                <a:cubicBezTo>
                  <a:pt x="8318" y="12508"/>
                  <a:pt x="8285" y="12927"/>
                  <a:pt x="8211" y="13287"/>
                </a:cubicBezTo>
                <a:cubicBezTo>
                  <a:pt x="8058" y="14034"/>
                  <a:pt x="7858" y="14499"/>
                  <a:pt x="7613" y="14499"/>
                </a:cubicBezTo>
                <a:cubicBezTo>
                  <a:pt x="7369" y="14587"/>
                  <a:pt x="7193" y="14226"/>
                  <a:pt x="6869" y="13241"/>
                </a:cubicBezTo>
                <a:lnTo>
                  <a:pt x="6606" y="15322"/>
                </a:lnTo>
                <a:cubicBezTo>
                  <a:pt x="6866" y="16461"/>
                  <a:pt x="7220" y="17163"/>
                  <a:pt x="7613" y="17163"/>
                </a:cubicBezTo>
                <a:cubicBezTo>
                  <a:pt x="8472" y="17156"/>
                  <a:pt x="9061" y="14917"/>
                  <a:pt x="9051" y="10783"/>
                </a:cubicBezTo>
                <a:cubicBezTo>
                  <a:pt x="9051" y="7259"/>
                  <a:pt x="8405" y="4391"/>
                  <a:pt x="7613" y="4391"/>
                </a:cubicBezTo>
                <a:close/>
                <a:moveTo>
                  <a:pt x="8988" y="4391"/>
                </a:moveTo>
                <a:cubicBezTo>
                  <a:pt x="8988" y="4391"/>
                  <a:pt x="8988" y="7432"/>
                  <a:pt x="8988" y="7433"/>
                </a:cubicBezTo>
                <a:lnTo>
                  <a:pt x="9714" y="7433"/>
                </a:lnTo>
                <a:lnTo>
                  <a:pt x="9714" y="17175"/>
                </a:lnTo>
                <a:lnTo>
                  <a:pt x="10512" y="17175"/>
                </a:lnTo>
                <a:lnTo>
                  <a:pt x="10512" y="7433"/>
                </a:lnTo>
                <a:lnTo>
                  <a:pt x="11238" y="7433"/>
                </a:lnTo>
                <a:lnTo>
                  <a:pt x="11238" y="4391"/>
                </a:lnTo>
                <a:lnTo>
                  <a:pt x="8988" y="4391"/>
                </a:lnTo>
                <a:close/>
                <a:moveTo>
                  <a:pt x="11665" y="4391"/>
                </a:moveTo>
                <a:cubicBezTo>
                  <a:pt x="11665" y="4391"/>
                  <a:pt x="11665" y="17175"/>
                  <a:pt x="11665" y="17175"/>
                </a:cubicBezTo>
                <a:lnTo>
                  <a:pt x="12454" y="17175"/>
                </a:lnTo>
                <a:lnTo>
                  <a:pt x="12454" y="7433"/>
                </a:lnTo>
                <a:lnTo>
                  <a:pt x="12968" y="7433"/>
                </a:lnTo>
                <a:lnTo>
                  <a:pt x="12968" y="17175"/>
                </a:lnTo>
                <a:lnTo>
                  <a:pt x="13766" y="17175"/>
                </a:lnTo>
                <a:lnTo>
                  <a:pt x="13766" y="4391"/>
                </a:lnTo>
                <a:lnTo>
                  <a:pt x="11665" y="4391"/>
                </a:lnTo>
                <a:close/>
                <a:moveTo>
                  <a:pt x="15203" y="4391"/>
                </a:moveTo>
                <a:cubicBezTo>
                  <a:pt x="15203" y="4391"/>
                  <a:pt x="15203" y="17175"/>
                  <a:pt x="15203" y="17175"/>
                </a:cubicBezTo>
                <a:lnTo>
                  <a:pt x="16018" y="17175"/>
                </a:lnTo>
                <a:lnTo>
                  <a:pt x="16018" y="7490"/>
                </a:lnTo>
                <a:lnTo>
                  <a:pt x="16789" y="7490"/>
                </a:lnTo>
                <a:lnTo>
                  <a:pt x="16789" y="4391"/>
                </a:lnTo>
                <a:lnTo>
                  <a:pt x="15203" y="4391"/>
                </a:lnTo>
                <a:close/>
                <a:moveTo>
                  <a:pt x="17115" y="4391"/>
                </a:moveTo>
                <a:cubicBezTo>
                  <a:pt x="17115" y="4391"/>
                  <a:pt x="17115" y="17175"/>
                  <a:pt x="17115" y="17175"/>
                </a:cubicBezTo>
                <a:lnTo>
                  <a:pt x="17904" y="17175"/>
                </a:lnTo>
                <a:lnTo>
                  <a:pt x="17904" y="7433"/>
                </a:lnTo>
                <a:lnTo>
                  <a:pt x="18418" y="7433"/>
                </a:lnTo>
                <a:lnTo>
                  <a:pt x="18418" y="17175"/>
                </a:lnTo>
                <a:lnTo>
                  <a:pt x="19216" y="17175"/>
                </a:lnTo>
                <a:lnTo>
                  <a:pt x="19216" y="4391"/>
                </a:lnTo>
                <a:lnTo>
                  <a:pt x="17115" y="4391"/>
                </a:lnTo>
                <a:close/>
                <a:moveTo>
                  <a:pt x="19601" y="4391"/>
                </a:moveTo>
                <a:lnTo>
                  <a:pt x="19601" y="17175"/>
                </a:lnTo>
                <a:lnTo>
                  <a:pt x="20608" y="17175"/>
                </a:lnTo>
                <a:cubicBezTo>
                  <a:pt x="20768" y="17175"/>
                  <a:pt x="21600" y="16746"/>
                  <a:pt x="21600" y="13081"/>
                </a:cubicBezTo>
                <a:cubicBezTo>
                  <a:pt x="21600" y="9416"/>
                  <a:pt x="20742" y="9102"/>
                  <a:pt x="20515" y="9102"/>
                </a:cubicBezTo>
                <a:lnTo>
                  <a:pt x="20348" y="9102"/>
                </a:lnTo>
                <a:lnTo>
                  <a:pt x="20348" y="7295"/>
                </a:lnTo>
                <a:lnTo>
                  <a:pt x="21409" y="7295"/>
                </a:lnTo>
                <a:lnTo>
                  <a:pt x="21409" y="4391"/>
                </a:lnTo>
                <a:lnTo>
                  <a:pt x="19601" y="4391"/>
                </a:lnTo>
                <a:close/>
                <a:moveTo>
                  <a:pt x="4138" y="5329"/>
                </a:moveTo>
                <a:cubicBezTo>
                  <a:pt x="4261" y="5634"/>
                  <a:pt x="4305" y="5871"/>
                  <a:pt x="4318" y="6129"/>
                </a:cubicBezTo>
                <a:cubicBezTo>
                  <a:pt x="4275" y="6035"/>
                  <a:pt x="4003" y="5855"/>
                  <a:pt x="4040" y="5832"/>
                </a:cubicBezTo>
                <a:cubicBezTo>
                  <a:pt x="4077" y="5808"/>
                  <a:pt x="4138" y="5329"/>
                  <a:pt x="4138" y="5329"/>
                </a:cubicBezTo>
                <a:close/>
                <a:moveTo>
                  <a:pt x="3887" y="6300"/>
                </a:moveTo>
                <a:cubicBezTo>
                  <a:pt x="3887" y="6300"/>
                  <a:pt x="4205" y="6650"/>
                  <a:pt x="4267" y="6815"/>
                </a:cubicBezTo>
                <a:cubicBezTo>
                  <a:pt x="4242" y="7144"/>
                  <a:pt x="4120" y="7375"/>
                  <a:pt x="4120" y="7375"/>
                </a:cubicBezTo>
                <a:cubicBezTo>
                  <a:pt x="4120" y="7375"/>
                  <a:pt x="3838" y="6931"/>
                  <a:pt x="3672" y="6861"/>
                </a:cubicBezTo>
                <a:cubicBezTo>
                  <a:pt x="3813" y="6626"/>
                  <a:pt x="3887" y="6300"/>
                  <a:pt x="3887" y="6300"/>
                </a:cubicBezTo>
                <a:close/>
                <a:moveTo>
                  <a:pt x="4518" y="7375"/>
                </a:moveTo>
                <a:cubicBezTo>
                  <a:pt x="4656" y="7540"/>
                  <a:pt x="4598" y="8141"/>
                  <a:pt x="4598" y="8141"/>
                </a:cubicBezTo>
                <a:cubicBezTo>
                  <a:pt x="4598" y="8141"/>
                  <a:pt x="4410" y="7753"/>
                  <a:pt x="4434" y="7753"/>
                </a:cubicBezTo>
                <a:cubicBezTo>
                  <a:pt x="4459" y="7635"/>
                  <a:pt x="4518" y="7375"/>
                  <a:pt x="4518" y="7375"/>
                </a:cubicBezTo>
                <a:close/>
                <a:moveTo>
                  <a:pt x="3472" y="7501"/>
                </a:moveTo>
                <a:cubicBezTo>
                  <a:pt x="3596" y="7532"/>
                  <a:pt x="3710" y="7608"/>
                  <a:pt x="3816" y="7730"/>
                </a:cubicBezTo>
                <a:cubicBezTo>
                  <a:pt x="3848" y="7808"/>
                  <a:pt x="3798" y="7844"/>
                  <a:pt x="3798" y="7844"/>
                </a:cubicBezTo>
                <a:cubicBezTo>
                  <a:pt x="3798" y="7844"/>
                  <a:pt x="2748" y="8665"/>
                  <a:pt x="2420" y="8885"/>
                </a:cubicBezTo>
                <a:cubicBezTo>
                  <a:pt x="2093" y="9104"/>
                  <a:pt x="1258" y="9815"/>
                  <a:pt x="1037" y="10817"/>
                </a:cubicBezTo>
                <a:lnTo>
                  <a:pt x="980" y="10783"/>
                </a:lnTo>
                <a:cubicBezTo>
                  <a:pt x="980" y="10783"/>
                  <a:pt x="926" y="10387"/>
                  <a:pt x="1004" y="10074"/>
                </a:cubicBezTo>
                <a:cubicBezTo>
                  <a:pt x="1081" y="9761"/>
                  <a:pt x="1302" y="8899"/>
                  <a:pt x="2068" y="8210"/>
                </a:cubicBezTo>
                <a:cubicBezTo>
                  <a:pt x="2642" y="7692"/>
                  <a:pt x="3101" y="7408"/>
                  <a:pt x="3472" y="7501"/>
                </a:cubicBezTo>
                <a:close/>
                <a:moveTo>
                  <a:pt x="4213" y="8279"/>
                </a:moveTo>
                <a:cubicBezTo>
                  <a:pt x="4213" y="8279"/>
                  <a:pt x="4463" y="8673"/>
                  <a:pt x="4455" y="8736"/>
                </a:cubicBezTo>
                <a:cubicBezTo>
                  <a:pt x="4447" y="8799"/>
                  <a:pt x="4240" y="9199"/>
                  <a:pt x="3941" y="9559"/>
                </a:cubicBezTo>
                <a:cubicBezTo>
                  <a:pt x="3642" y="9919"/>
                  <a:pt x="2333" y="10864"/>
                  <a:pt x="2047" y="11069"/>
                </a:cubicBezTo>
                <a:cubicBezTo>
                  <a:pt x="1760" y="11272"/>
                  <a:pt x="1392" y="12006"/>
                  <a:pt x="1392" y="12006"/>
                </a:cubicBezTo>
                <a:lnTo>
                  <a:pt x="1216" y="11503"/>
                </a:lnTo>
                <a:cubicBezTo>
                  <a:pt x="1318" y="10971"/>
                  <a:pt x="1799" y="10428"/>
                  <a:pt x="1799" y="10428"/>
                </a:cubicBezTo>
                <a:cubicBezTo>
                  <a:pt x="2122" y="10022"/>
                  <a:pt x="3271" y="9314"/>
                  <a:pt x="3529" y="9079"/>
                </a:cubicBezTo>
                <a:cubicBezTo>
                  <a:pt x="3774" y="8876"/>
                  <a:pt x="4213" y="8279"/>
                  <a:pt x="4213" y="8279"/>
                </a:cubicBezTo>
                <a:close/>
                <a:moveTo>
                  <a:pt x="4634" y="9376"/>
                </a:moveTo>
                <a:cubicBezTo>
                  <a:pt x="4634" y="9376"/>
                  <a:pt x="4639" y="9465"/>
                  <a:pt x="4643" y="10154"/>
                </a:cubicBezTo>
                <a:cubicBezTo>
                  <a:pt x="4291" y="11658"/>
                  <a:pt x="2940" y="12379"/>
                  <a:pt x="2674" y="12567"/>
                </a:cubicBezTo>
                <a:cubicBezTo>
                  <a:pt x="2408" y="12754"/>
                  <a:pt x="2026" y="13081"/>
                  <a:pt x="2026" y="13081"/>
                </a:cubicBezTo>
                <a:lnTo>
                  <a:pt x="1721" y="12521"/>
                </a:lnTo>
                <a:cubicBezTo>
                  <a:pt x="1770" y="12458"/>
                  <a:pt x="2083" y="12008"/>
                  <a:pt x="2402" y="11789"/>
                </a:cubicBezTo>
                <a:cubicBezTo>
                  <a:pt x="3102" y="11381"/>
                  <a:pt x="3690" y="10960"/>
                  <a:pt x="4016" y="10566"/>
                </a:cubicBezTo>
                <a:cubicBezTo>
                  <a:pt x="4405" y="10095"/>
                  <a:pt x="4634" y="9376"/>
                  <a:pt x="4634" y="9376"/>
                </a:cubicBezTo>
                <a:close/>
                <a:moveTo>
                  <a:pt x="20348" y="11766"/>
                </a:moveTo>
                <a:lnTo>
                  <a:pt x="20587" y="11766"/>
                </a:lnTo>
                <a:cubicBezTo>
                  <a:pt x="20755" y="11766"/>
                  <a:pt x="20847" y="12132"/>
                  <a:pt x="20847" y="13196"/>
                </a:cubicBezTo>
                <a:cubicBezTo>
                  <a:pt x="20847" y="14260"/>
                  <a:pt x="20720" y="14637"/>
                  <a:pt x="20611" y="14671"/>
                </a:cubicBezTo>
                <a:cubicBezTo>
                  <a:pt x="20511" y="14702"/>
                  <a:pt x="20348" y="14682"/>
                  <a:pt x="20348" y="14682"/>
                </a:cubicBezTo>
                <a:lnTo>
                  <a:pt x="20348" y="11766"/>
                </a:lnTo>
                <a:close/>
                <a:moveTo>
                  <a:pt x="1052" y="12144"/>
                </a:moveTo>
                <a:cubicBezTo>
                  <a:pt x="1104" y="12343"/>
                  <a:pt x="1201" y="12521"/>
                  <a:pt x="1201" y="12521"/>
                </a:cubicBezTo>
                <a:cubicBezTo>
                  <a:pt x="1201" y="12521"/>
                  <a:pt x="1166" y="12606"/>
                  <a:pt x="1138" y="12853"/>
                </a:cubicBezTo>
                <a:cubicBezTo>
                  <a:pt x="1068" y="12770"/>
                  <a:pt x="1052" y="12144"/>
                  <a:pt x="1052" y="12144"/>
                </a:cubicBezTo>
                <a:close/>
                <a:moveTo>
                  <a:pt x="1446" y="12990"/>
                </a:moveTo>
                <a:cubicBezTo>
                  <a:pt x="1560" y="13295"/>
                  <a:pt x="1662" y="13388"/>
                  <a:pt x="1754" y="13470"/>
                </a:cubicBezTo>
                <a:cubicBezTo>
                  <a:pt x="1702" y="13553"/>
                  <a:pt x="1566" y="13836"/>
                  <a:pt x="1566" y="13836"/>
                </a:cubicBezTo>
                <a:cubicBezTo>
                  <a:pt x="1566" y="13836"/>
                  <a:pt x="1381" y="13534"/>
                  <a:pt x="1360" y="13310"/>
                </a:cubicBezTo>
                <a:cubicBezTo>
                  <a:pt x="1396" y="13134"/>
                  <a:pt x="1446" y="12990"/>
                  <a:pt x="1446" y="12990"/>
                </a:cubicBezTo>
                <a:close/>
                <a:moveTo>
                  <a:pt x="1252" y="13996"/>
                </a:moveTo>
                <a:cubicBezTo>
                  <a:pt x="1261" y="14195"/>
                  <a:pt x="1425" y="14316"/>
                  <a:pt x="1425" y="14316"/>
                </a:cubicBezTo>
                <a:cubicBezTo>
                  <a:pt x="1425" y="14316"/>
                  <a:pt x="1363" y="14739"/>
                  <a:pt x="1363" y="14739"/>
                </a:cubicBezTo>
                <a:lnTo>
                  <a:pt x="1255" y="14179"/>
                </a:lnTo>
                <a:lnTo>
                  <a:pt x="1252" y="13996"/>
                </a:lnTo>
                <a:close/>
              </a:path>
            </a:pathLst>
          </a:custGeom>
          <a:solidFill>
            <a:schemeClr val="tx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3000"/>
          </a:p>
        </p:txBody>
      </p:sp>
      <p:sp>
        <p:nvSpPr>
          <p:cNvPr id="6" name="Объект 5">
            <a:extLst>
              <a:ext uri="{FF2B5EF4-FFF2-40B4-BE49-F238E27FC236}">
                <a16:creationId xmlns:a16="http://schemas.microsoft.com/office/drawing/2014/main" id="{2FFFDA5F-9359-D74A-B266-5B5D7775E20A}"/>
              </a:ext>
            </a:extLst>
          </p:cNvPr>
          <p:cNvSpPr>
            <a:spLocks noGrp="1"/>
          </p:cNvSpPr>
          <p:nvPr>
            <p:ph sz="quarter" idx="11" hasCustomPrompt="1"/>
          </p:nvPr>
        </p:nvSpPr>
        <p:spPr>
          <a:xfrm>
            <a:off x="492369" y="1793876"/>
            <a:ext cx="11217031" cy="4397375"/>
          </a:xfrm>
          <a:prstGeom prst="rect">
            <a:avLst/>
          </a:prstGeom>
        </p:spPr>
        <p:txBody>
          <a:bodyPr lIns="0" tIns="0" rIns="0" bIns="0"/>
          <a:lstStyle>
            <a:lvl1pPr marL="0" indent="0">
              <a:spcBef>
                <a:spcPts val="0"/>
              </a:spcBef>
              <a:buClr>
                <a:schemeClr val="accent1"/>
              </a:buClr>
              <a:buSzPct val="120000"/>
              <a:buNone/>
              <a:defRPr sz="1600" b="0" i="0">
                <a:latin typeface="Roboto Light" panose="02000000000000000000" pitchFamily="2" charset="0"/>
                <a:ea typeface="Roboto Light" panose="02000000000000000000" pitchFamily="2" charset="0"/>
                <a:cs typeface="Roboto Light" panose="02000000000000000000" pitchFamily="2" charset="0"/>
              </a:defRPr>
            </a:lvl1pPr>
            <a:lvl2pPr marL="432000" indent="-216000">
              <a:spcBef>
                <a:spcPts val="600"/>
              </a:spcBef>
              <a:buClr>
                <a:schemeClr val="accent1"/>
              </a:buClr>
              <a:buSzPct val="120000"/>
              <a:tabLst/>
              <a:defRPr sz="1600"/>
            </a:lvl2pPr>
            <a:lvl3pPr marL="648000" indent="-180000">
              <a:spcBef>
                <a:spcPts val="600"/>
              </a:spcBef>
              <a:buClr>
                <a:schemeClr val="accent1"/>
              </a:buClr>
              <a:buSzPct val="120000"/>
              <a:tabLst/>
              <a:defRPr sz="1400"/>
            </a:lvl3pPr>
          </a:lstStyle>
          <a:p>
            <a:pPr marL="0" indent="0">
              <a:buNone/>
            </a:pPr>
            <a:r>
              <a:rPr lang="ru-RU" dirty="0"/>
              <a:t>ХХХ</a:t>
            </a:r>
          </a:p>
        </p:txBody>
      </p:sp>
      <p:sp>
        <p:nvSpPr>
          <p:cNvPr id="12" name="Номер слайда 14">
            <a:extLst>
              <a:ext uri="{FF2B5EF4-FFF2-40B4-BE49-F238E27FC236}">
                <a16:creationId xmlns:a16="http://schemas.microsoft.com/office/drawing/2014/main" id="{6519BE85-BEAA-274C-9A79-315C44221C7A}"/>
              </a:ext>
            </a:extLst>
          </p:cNvPr>
          <p:cNvSpPr txBox="1">
            <a:spLocks/>
          </p:cNvSpPr>
          <p:nvPr userDrawn="1"/>
        </p:nvSpPr>
        <p:spPr>
          <a:xfrm>
            <a:off x="492369" y="-1"/>
            <a:ext cx="945662" cy="36000"/>
          </a:xfrm>
          <a:prstGeom prst="rect">
            <a:avLst/>
          </a:prstGeom>
          <a:solidFill>
            <a:schemeClr val="accent4"/>
          </a:solidFill>
        </p:spPr>
        <p:txBody>
          <a:bodyPr vert="horz" lIns="0" tIns="0" rIns="0" bIns="0" rtlCol="0" anchor="ctr"/>
          <a:lstStyle>
            <a:defPPr>
              <a:defRPr lang="ru-RU"/>
            </a:defPPr>
            <a:lvl1pPr marL="0" indent="0" algn="ctr" defTabSz="914400" rtl="0" eaLnBrk="1" latinLnBrk="0" hangingPunct="1">
              <a:lnSpc>
                <a:spcPct val="90000"/>
              </a:lnSpc>
              <a:spcBef>
                <a:spcPts val="1000"/>
              </a:spcBef>
              <a:buFont typeface="Arial" panose="020B0604020202020204" pitchFamily="34" charset="0"/>
              <a:buNone/>
              <a:defRPr lang="ru-RU" sz="1200" kern="1200" smtClean="0">
                <a:solidFill>
                  <a:schemeClr val="accent5">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uk-UA" sz="1200" dirty="0">
              <a:solidFill>
                <a:schemeClr val="accent5"/>
              </a:solidFill>
            </a:endParaRPr>
          </a:p>
        </p:txBody>
      </p:sp>
      <p:sp>
        <p:nvSpPr>
          <p:cNvPr id="18" name="Номер слайда 14">
            <a:extLst>
              <a:ext uri="{FF2B5EF4-FFF2-40B4-BE49-F238E27FC236}">
                <a16:creationId xmlns:a16="http://schemas.microsoft.com/office/drawing/2014/main" id="{2415A624-395B-C447-BECD-9DC8B4B31C74}"/>
              </a:ext>
            </a:extLst>
          </p:cNvPr>
          <p:cNvSpPr txBox="1">
            <a:spLocks/>
          </p:cNvSpPr>
          <p:nvPr userDrawn="1"/>
        </p:nvSpPr>
        <p:spPr>
          <a:xfrm>
            <a:off x="10011508" y="6573942"/>
            <a:ext cx="1697893" cy="281269"/>
          </a:xfrm>
          <a:prstGeom prst="rect">
            <a:avLst/>
          </a:prstGeom>
          <a:noFill/>
        </p:spPr>
        <p:txBody>
          <a:bodyPr vert="horz" lIns="0" tIns="0" rIns="0" bIns="0" rtlCol="0" anchor="t" anchorCtr="0"/>
          <a:lstStyle>
            <a:defPPr>
              <a:defRPr lang="ru-RU"/>
            </a:defPPr>
            <a:lvl1pPr marL="0" indent="0" algn="ctr" defTabSz="914400" rtl="0" eaLnBrk="1" latinLnBrk="0" hangingPunct="1">
              <a:lnSpc>
                <a:spcPct val="90000"/>
              </a:lnSpc>
              <a:spcBef>
                <a:spcPts val="1000"/>
              </a:spcBef>
              <a:buFont typeface="Arial" panose="020B0604020202020204" pitchFamily="34" charset="0"/>
              <a:buNone/>
              <a:defRPr lang="ru-RU" sz="1200" kern="1200" smtClean="0">
                <a:solidFill>
                  <a:schemeClr val="accent5">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CA6BF4B-3287-6A4A-82B2-06377682D5A8}" type="slidenum">
              <a:rPr lang="uk-UA" sz="1000" b="0" i="0" smtClean="0">
                <a:solidFill>
                  <a:schemeClr val="tx1"/>
                </a:solidFill>
                <a:latin typeface="Roboto Thin" panose="02000000000000000000" pitchFamily="2" charset="0"/>
                <a:ea typeface="Roboto Thin" panose="02000000000000000000" pitchFamily="2" charset="0"/>
                <a:cs typeface="Roboto Thin" panose="02000000000000000000" pitchFamily="2" charset="0"/>
              </a:rPr>
              <a:pPr algn="r"/>
              <a:t>‹#›</a:t>
            </a:fld>
            <a:endParaRPr lang="uk-UA" sz="1000" b="0" i="0" dirty="0">
              <a:solidFill>
                <a:schemeClr val="tx1"/>
              </a:solidFill>
              <a:latin typeface="Roboto Thin" panose="02000000000000000000" pitchFamily="2" charset="0"/>
              <a:ea typeface="Roboto Thin" panose="02000000000000000000" pitchFamily="2" charset="0"/>
              <a:cs typeface="Roboto Thin" panose="02000000000000000000" pitchFamily="2" charset="0"/>
            </a:endParaRPr>
          </a:p>
        </p:txBody>
      </p:sp>
    </p:spTree>
    <p:extLst>
      <p:ext uri="{BB962C8B-B14F-4D97-AF65-F5344CB8AC3E}">
        <p14:creationId xmlns:p14="http://schemas.microsoft.com/office/powerpoint/2010/main" val="3992583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541371"/>
            <a:ext cx="10363200" cy="6093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8/10/2022</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106680">
              <a:spcBef>
                <a:spcPts val="30"/>
              </a:spcBef>
            </a:pPr>
            <a:fld id="{81D60167-4931-47E6-BA6A-407CBD079E47}" type="slidenum">
              <a:rPr lang="ru-RU" spc="-10" smtClean="0"/>
              <a:pPr marL="106680">
                <a:spcBef>
                  <a:spcPts val="30"/>
                </a:spcBef>
              </a:pPr>
              <a:t>‹#›</a:t>
            </a:fld>
            <a:endParaRPr lang="ru-RU" spc="-10" dirty="0"/>
          </a:p>
        </p:txBody>
      </p:sp>
    </p:spTree>
    <p:extLst>
      <p:ext uri="{BB962C8B-B14F-4D97-AF65-F5344CB8AC3E}">
        <p14:creationId xmlns:p14="http://schemas.microsoft.com/office/powerpoint/2010/main" val="348706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Разделитель Синий">
    <p:bg>
      <p:bgPr>
        <a:solidFill>
          <a:schemeClr val="accent1"/>
        </a:solidFill>
        <a:effectLst/>
      </p:bgPr>
    </p:bg>
    <p:spTree>
      <p:nvGrpSpPr>
        <p:cNvPr id="1" name=""/>
        <p:cNvGrpSpPr/>
        <p:nvPr/>
      </p:nvGrpSpPr>
      <p:grpSpPr>
        <a:xfrm>
          <a:off x="0" y="0"/>
          <a:ext cx="0" cy="0"/>
          <a:chOff x="0" y="0"/>
          <a:chExt cx="0" cy="0"/>
        </a:xfrm>
      </p:grpSpPr>
      <p:pic>
        <p:nvPicPr>
          <p:cNvPr id="9" name="Рисунок 8" descr="Изображение выглядит как животное&#10;&#10;Автоматически созданное описание">
            <a:extLst>
              <a:ext uri="{FF2B5EF4-FFF2-40B4-BE49-F238E27FC236}">
                <a16:creationId xmlns:a16="http://schemas.microsoft.com/office/drawing/2014/main" id="{86CD8BD5-9E93-DB41-81DE-19BE20F8590B}"/>
              </a:ext>
            </a:extLst>
          </p:cNvPr>
          <p:cNvPicPr>
            <a:picLocks noChangeAspect="1"/>
          </p:cNvPicPr>
          <p:nvPr userDrawn="1"/>
        </p:nvPicPr>
        <p:blipFill rotWithShape="1">
          <a:blip r:embed="rId2">
            <a:alphaModFix amt="60000"/>
            <a:extLst>
              <a:ext uri="{BEBA8EAE-BF5A-486C-A8C5-ECC9F3942E4B}">
                <a14:imgProps xmlns:a14="http://schemas.microsoft.com/office/drawing/2010/main">
                  <a14:imgLayer r:embed="rId3">
                    <a14:imgEffect>
                      <a14:brightnessContrast bright="-20000" contrast="20000"/>
                    </a14:imgEffect>
                  </a14:imgLayer>
                </a14:imgProps>
              </a:ext>
            </a:extLst>
          </a:blip>
          <a:srcRect t="12133" b="36"/>
          <a:stretch/>
        </p:blipFill>
        <p:spPr>
          <a:xfrm>
            <a:off x="0" y="-1"/>
            <a:ext cx="12192000" cy="6855211"/>
          </a:xfrm>
          <a:prstGeom prst="rect">
            <a:avLst/>
          </a:prstGeom>
        </p:spPr>
      </p:pic>
      <p:sp>
        <p:nvSpPr>
          <p:cNvPr id="7" name="Номер слайда 14">
            <a:extLst>
              <a:ext uri="{FF2B5EF4-FFF2-40B4-BE49-F238E27FC236}">
                <a16:creationId xmlns:a16="http://schemas.microsoft.com/office/drawing/2014/main" id="{393A443E-91B1-BA4E-B16A-1A2597BC0F0A}"/>
              </a:ext>
            </a:extLst>
          </p:cNvPr>
          <p:cNvSpPr txBox="1">
            <a:spLocks/>
          </p:cNvSpPr>
          <p:nvPr userDrawn="1"/>
        </p:nvSpPr>
        <p:spPr>
          <a:xfrm>
            <a:off x="492369" y="6524625"/>
            <a:ext cx="945662" cy="36000"/>
          </a:xfrm>
          <a:prstGeom prst="rect">
            <a:avLst/>
          </a:prstGeom>
          <a:solidFill>
            <a:schemeClr val="accent4"/>
          </a:solidFill>
        </p:spPr>
        <p:txBody>
          <a:bodyPr vert="horz" lIns="0" tIns="0" rIns="0" bIns="0" rtlCol="0" anchor="ctr"/>
          <a:lstStyle>
            <a:defPPr>
              <a:defRPr lang="ru-RU"/>
            </a:defPPr>
            <a:lvl1pPr marL="0" indent="0" algn="ctr" defTabSz="914400" rtl="0" eaLnBrk="1" latinLnBrk="0" hangingPunct="1">
              <a:lnSpc>
                <a:spcPct val="90000"/>
              </a:lnSpc>
              <a:spcBef>
                <a:spcPts val="1000"/>
              </a:spcBef>
              <a:buFont typeface="Arial" panose="020B0604020202020204" pitchFamily="34" charset="0"/>
              <a:buNone/>
              <a:defRPr lang="ru-RU" sz="1200" kern="1200" smtClean="0">
                <a:solidFill>
                  <a:schemeClr val="accent5">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uk-UA" sz="1200" dirty="0">
              <a:solidFill>
                <a:schemeClr val="accent5"/>
              </a:solidFill>
            </a:endParaRPr>
          </a:p>
        </p:txBody>
      </p:sp>
      <p:sp>
        <p:nvSpPr>
          <p:cNvPr id="8" name="Заголовок 8">
            <a:extLst>
              <a:ext uri="{FF2B5EF4-FFF2-40B4-BE49-F238E27FC236}">
                <a16:creationId xmlns:a16="http://schemas.microsoft.com/office/drawing/2014/main" id="{54BA80D0-B93C-5E42-9480-E8E2ADE9637D}"/>
              </a:ext>
            </a:extLst>
          </p:cNvPr>
          <p:cNvSpPr>
            <a:spLocks noGrp="1"/>
          </p:cNvSpPr>
          <p:nvPr>
            <p:ph type="title"/>
          </p:nvPr>
        </p:nvSpPr>
        <p:spPr>
          <a:xfrm>
            <a:off x="492369" y="2768600"/>
            <a:ext cx="11217031" cy="3422651"/>
          </a:xfrm>
          <a:prstGeom prst="rect">
            <a:avLst/>
          </a:prstGeom>
        </p:spPr>
        <p:txBody>
          <a:bodyPr wrap="square" lIns="0" tIns="0" rIns="0" bIns="0" anchor="b" anchorCtr="0">
            <a:noAutofit/>
          </a:bodyPr>
          <a:lstStyle>
            <a:lvl1pPr>
              <a:defRPr lang="ru-RU" sz="6000" b="0" i="0">
                <a:solidFill>
                  <a:schemeClr val="bg1"/>
                </a:solidFill>
                <a:latin typeface="Roboto Thin" panose="02000000000000000000" pitchFamily="2" charset="0"/>
                <a:ea typeface="Roboto Thin" panose="02000000000000000000" pitchFamily="2" charset="0"/>
                <a:cs typeface="Roboto Thin" panose="02000000000000000000" pitchFamily="2" charset="0"/>
              </a:defRPr>
            </a:lvl1pPr>
          </a:lstStyle>
          <a:p>
            <a:pPr marL="0" lvl="0" indent="0">
              <a:spcBef>
                <a:spcPts val="0"/>
              </a:spcBef>
              <a:buClr>
                <a:schemeClr val="accent1"/>
              </a:buClr>
              <a:buSzPct val="120000"/>
              <a:buFont typeface="Arial" panose="020B0604020202020204" pitchFamily="34" charset="0"/>
            </a:pPr>
            <a:r>
              <a:rPr lang="ru-RU" dirty="0"/>
              <a:t>Образец заголовка</a:t>
            </a:r>
          </a:p>
        </p:txBody>
      </p:sp>
    </p:spTree>
    <p:extLst>
      <p:ext uri="{BB962C8B-B14F-4D97-AF65-F5344CB8AC3E}">
        <p14:creationId xmlns:p14="http://schemas.microsoft.com/office/powerpoint/2010/main" val="3373250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8/10/2022</a:t>
            </a:fld>
            <a:endParaRPr lang="en-US"/>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106680">
              <a:spcBef>
                <a:spcPts val="30"/>
              </a:spcBef>
            </a:pPr>
            <a:fld id="{81D60167-4931-47E6-BA6A-407CBD079E47}" type="slidenum">
              <a:rPr lang="ru-RU" spc="-10" smtClean="0"/>
              <a:pPr marL="106680">
                <a:spcBef>
                  <a:spcPts val="30"/>
                </a:spcBef>
              </a:pPr>
              <a:t>‹#›</a:t>
            </a:fld>
            <a:endParaRPr lang="ru-RU" spc="-10" dirty="0"/>
          </a:p>
        </p:txBody>
      </p:sp>
    </p:spTree>
    <p:extLst>
      <p:ext uri="{BB962C8B-B14F-4D97-AF65-F5344CB8AC3E}">
        <p14:creationId xmlns:p14="http://schemas.microsoft.com/office/powerpoint/2010/main" val="2145277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2BB5D95-0E21-41B0-A42A-028963BE897B}" type="datetimeFigureOut">
              <a:rPr lang="ru-RU" smtClean="0"/>
              <a:t>10.08.2022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298234E-DE49-4C8F-AC6D-559A20C97FC7}" type="slidenum">
              <a:rPr lang="ru-RU" smtClean="0"/>
              <a:t>‹#›</a:t>
            </a:fld>
            <a:endParaRPr lang="ru-RU"/>
          </a:p>
        </p:txBody>
      </p:sp>
    </p:spTree>
    <p:extLst>
      <p:ext uri="{BB962C8B-B14F-4D97-AF65-F5344CB8AC3E}">
        <p14:creationId xmlns:p14="http://schemas.microsoft.com/office/powerpoint/2010/main" val="1602186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1"/>
            <a:ext cx="3901440" cy="276999"/>
          </a:xfr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600" y="6377941"/>
            <a:ext cx="2804160" cy="276999"/>
          </a:xfrm>
        </p:spPr>
        <p:txBody>
          <a:bodyPr lIns="0" tIns="0" rIns="0" bIns="0"/>
          <a:lstStyle>
            <a:lvl1pPr algn="l">
              <a:defRPr>
                <a:solidFill>
                  <a:schemeClr val="tx1">
                    <a:tint val="75000"/>
                  </a:schemeClr>
                </a:solidFill>
              </a:defRPr>
            </a:lvl1pPr>
          </a:lstStyle>
          <a:p>
            <a:fld id="{E2B5D555-1888-D541-AE6F-667617801851}" type="datetime1">
              <a:rPr lang="ru-RU" smtClean="0"/>
              <a:t>10.08.2022</a:t>
            </a:fld>
            <a:endParaRPr lang="en-US"/>
          </a:p>
        </p:txBody>
      </p:sp>
      <p:sp>
        <p:nvSpPr>
          <p:cNvPr id="5" name="Holder 5">
            <a:extLst>
              <a:ext uri="{FF2B5EF4-FFF2-40B4-BE49-F238E27FC236}">
                <a16:creationId xmlns:a16="http://schemas.microsoft.com/office/drawing/2014/main" id="{4E065825-85CD-4AFB-994B-2E973E9F02EE}"/>
              </a:ext>
            </a:extLst>
          </p:cNvPr>
          <p:cNvSpPr>
            <a:spLocks noGrp="1"/>
          </p:cNvSpPr>
          <p:nvPr>
            <p:ph type="sldNum" sz="quarter" idx="7"/>
          </p:nvPr>
        </p:nvSpPr>
        <p:spPr>
          <a:xfrm>
            <a:off x="9253570" y="6394481"/>
            <a:ext cx="2804161" cy="153888"/>
          </a:xfrm>
        </p:spPr>
        <p:txBody>
          <a:bodyPr lIns="0" tIns="0" rIns="0" bIns="0"/>
          <a:lstStyle>
            <a:lvl1pPr algn="r">
              <a:defRPr>
                <a:solidFill>
                  <a:schemeClr val="tx2"/>
                </a:solidFill>
              </a:defRPr>
            </a:lvl1pPr>
          </a:lstStyle>
          <a:p>
            <a:fld id="{B6F15528-21DE-4FAA-801E-634DDDAF4B2B}" type="slidenum">
              <a:rPr lang="ru-RU" smtClean="0"/>
              <a:pPr/>
              <a:t>‹#›</a:t>
            </a:fld>
            <a:endParaRPr lang="ru-RU"/>
          </a:p>
        </p:txBody>
      </p:sp>
      <p:sp>
        <p:nvSpPr>
          <p:cNvPr id="6" name="Holder 2">
            <a:extLst>
              <a:ext uri="{FF2B5EF4-FFF2-40B4-BE49-F238E27FC236}">
                <a16:creationId xmlns:a16="http://schemas.microsoft.com/office/drawing/2014/main" id="{E801F513-37A4-4436-BBD3-3D2847934C8A}"/>
              </a:ext>
            </a:extLst>
          </p:cNvPr>
          <p:cNvSpPr>
            <a:spLocks noGrp="1"/>
          </p:cNvSpPr>
          <p:nvPr>
            <p:ph type="title"/>
          </p:nvPr>
        </p:nvSpPr>
        <p:spPr>
          <a:xfrm>
            <a:off x="6267763" y="46977"/>
            <a:ext cx="5789968" cy="291298"/>
          </a:xfrm>
          <a:prstGeom prst="rect">
            <a:avLst/>
          </a:prstGeom>
        </p:spPr>
        <p:txBody>
          <a:bodyPr lIns="0" tIns="0" rIns="0" bIns="0"/>
          <a:lstStyle>
            <a:lvl1pPr algn="r">
              <a:defRPr sz="1893" b="1" i="0">
                <a:solidFill>
                  <a:schemeClr val="tx2"/>
                </a:solidFill>
                <a:latin typeface="Arial"/>
                <a:cs typeface="Arial"/>
              </a:defRPr>
            </a:lvl1pPr>
          </a:lstStyle>
          <a:p>
            <a:endParaRPr dirty="0"/>
          </a:p>
        </p:txBody>
      </p:sp>
      <p:sp>
        <p:nvSpPr>
          <p:cNvPr id="7" name="object 2">
            <a:extLst>
              <a:ext uri="{FF2B5EF4-FFF2-40B4-BE49-F238E27FC236}">
                <a16:creationId xmlns:a16="http://schemas.microsoft.com/office/drawing/2014/main" id="{59F58909-8CF7-4B59-B73D-6D9E4358D6C5}"/>
              </a:ext>
            </a:extLst>
          </p:cNvPr>
          <p:cNvSpPr/>
          <p:nvPr userDrawn="1"/>
        </p:nvSpPr>
        <p:spPr>
          <a:xfrm flipV="1">
            <a:off x="1" y="530120"/>
            <a:ext cx="12192000" cy="374445"/>
          </a:xfrm>
          <a:custGeom>
            <a:avLst/>
            <a:gdLst/>
            <a:ahLst/>
            <a:cxnLst/>
            <a:rect l="l" t="t" r="r" b="b"/>
            <a:pathLst>
              <a:path w="4416425">
                <a:moveTo>
                  <a:pt x="0" y="0"/>
                </a:moveTo>
                <a:lnTo>
                  <a:pt x="4415994" y="0"/>
                </a:lnTo>
              </a:path>
            </a:pathLst>
          </a:custGeom>
          <a:ln w="12700">
            <a:solidFill>
              <a:schemeClr val="bg1">
                <a:lumMod val="85000"/>
              </a:schemeClr>
            </a:solidFill>
          </a:ln>
        </p:spPr>
        <p:txBody>
          <a:bodyPr wrap="square" lIns="0" tIns="0" rIns="0" bIns="0" rtlCol="0"/>
          <a:lstStyle/>
          <a:p>
            <a:endParaRPr sz="3094"/>
          </a:p>
        </p:txBody>
      </p:sp>
    </p:spTree>
    <p:extLst>
      <p:ext uri="{BB962C8B-B14F-4D97-AF65-F5344CB8AC3E}">
        <p14:creationId xmlns:p14="http://schemas.microsoft.com/office/powerpoint/2010/main" val="1159965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609606" y="6377948"/>
            <a:ext cx="2804162" cy="276999"/>
          </a:xfrm>
        </p:spPr>
        <p:txBody>
          <a:bodyPr/>
          <a:lstStyle/>
          <a:p>
            <a:fld id="{DCF62467-51A0-4331-81DA-2BBFEC3C67EF}" type="datetime1">
              <a:rPr lang="en-US" smtClean="0"/>
              <a:t>8/10/2022</a:t>
            </a:fld>
            <a:endParaRPr lang="ru-RU"/>
          </a:p>
        </p:txBody>
      </p:sp>
      <p:sp>
        <p:nvSpPr>
          <p:cNvPr id="3" name="Нижний колонтитул 2"/>
          <p:cNvSpPr>
            <a:spLocks noGrp="1"/>
          </p:cNvSpPr>
          <p:nvPr>
            <p:ph type="ftr" sz="quarter" idx="11"/>
          </p:nvPr>
        </p:nvSpPr>
        <p:spPr>
          <a:xfrm>
            <a:off x="4145281" y="6377950"/>
            <a:ext cx="3901440" cy="276999"/>
          </a:xfrm>
        </p:spPr>
        <p:txBody>
          <a:bodyPr/>
          <a:lstStyle/>
          <a:p>
            <a:endParaRPr lang="ru-RU"/>
          </a:p>
        </p:txBody>
      </p:sp>
      <p:sp>
        <p:nvSpPr>
          <p:cNvPr id="5" name="Holder 5">
            <a:extLst>
              <a:ext uri="{FF2B5EF4-FFF2-40B4-BE49-F238E27FC236}">
                <a16:creationId xmlns:a16="http://schemas.microsoft.com/office/drawing/2014/main" id="{2C64C0D2-3B01-4D89-AC3D-D015BF578CA3}"/>
              </a:ext>
            </a:extLst>
          </p:cNvPr>
          <p:cNvSpPr>
            <a:spLocks noGrp="1"/>
          </p:cNvSpPr>
          <p:nvPr>
            <p:ph type="sldNum" sz="quarter" idx="7"/>
          </p:nvPr>
        </p:nvSpPr>
        <p:spPr>
          <a:xfrm>
            <a:off x="9253573" y="6394481"/>
            <a:ext cx="2804162" cy="153888"/>
          </a:xfrm>
        </p:spPr>
        <p:txBody>
          <a:bodyPr lIns="0" tIns="0" rIns="0" bIns="0"/>
          <a:lstStyle>
            <a:lvl1pPr algn="r">
              <a:defRPr>
                <a:solidFill>
                  <a:schemeClr val="tx2"/>
                </a:solidFill>
              </a:defRPr>
            </a:lvl1pPr>
          </a:lstStyle>
          <a:p>
            <a:fld id="{B6F15528-21DE-4FAA-801E-634DDDAF4B2B}" type="slidenum">
              <a:rPr lang="ru-RU" smtClean="0"/>
              <a:pPr/>
              <a:t>‹#›</a:t>
            </a:fld>
            <a:endParaRPr lang="ru-RU"/>
          </a:p>
        </p:txBody>
      </p:sp>
      <p:sp>
        <p:nvSpPr>
          <p:cNvPr id="6" name="Holder 2">
            <a:extLst>
              <a:ext uri="{FF2B5EF4-FFF2-40B4-BE49-F238E27FC236}">
                <a16:creationId xmlns:a16="http://schemas.microsoft.com/office/drawing/2014/main" id="{ACA70A9C-BB1B-495B-A91D-4FFE807FDF62}"/>
              </a:ext>
            </a:extLst>
          </p:cNvPr>
          <p:cNvSpPr>
            <a:spLocks noGrp="1"/>
          </p:cNvSpPr>
          <p:nvPr>
            <p:ph type="title"/>
          </p:nvPr>
        </p:nvSpPr>
        <p:spPr>
          <a:xfrm>
            <a:off x="6267764" y="46980"/>
            <a:ext cx="5789968" cy="287643"/>
          </a:xfrm>
          <a:prstGeom prst="rect">
            <a:avLst/>
          </a:prstGeom>
        </p:spPr>
        <p:txBody>
          <a:bodyPr lIns="0" tIns="0" rIns="0" bIns="0"/>
          <a:lstStyle>
            <a:lvl1pPr algn="r">
              <a:defRPr sz="1869" b="1" i="0">
                <a:solidFill>
                  <a:schemeClr val="tx2"/>
                </a:solidFill>
                <a:latin typeface="Arial"/>
                <a:cs typeface="Arial"/>
              </a:defRPr>
            </a:lvl1pPr>
          </a:lstStyle>
          <a:p>
            <a:endParaRPr dirty="0"/>
          </a:p>
        </p:txBody>
      </p:sp>
      <p:sp>
        <p:nvSpPr>
          <p:cNvPr id="7" name="object 2">
            <a:extLst>
              <a:ext uri="{FF2B5EF4-FFF2-40B4-BE49-F238E27FC236}">
                <a16:creationId xmlns:a16="http://schemas.microsoft.com/office/drawing/2014/main" id="{D1FFA894-E666-4AAB-90B4-A00984BD322C}"/>
              </a:ext>
            </a:extLst>
          </p:cNvPr>
          <p:cNvSpPr/>
          <p:nvPr userDrawn="1"/>
        </p:nvSpPr>
        <p:spPr>
          <a:xfrm flipV="1">
            <a:off x="4" y="530120"/>
            <a:ext cx="12192000" cy="374445"/>
          </a:xfrm>
          <a:custGeom>
            <a:avLst/>
            <a:gdLst/>
            <a:ahLst/>
            <a:cxnLst/>
            <a:rect l="l" t="t" r="r" b="b"/>
            <a:pathLst>
              <a:path w="4416425">
                <a:moveTo>
                  <a:pt x="0" y="0"/>
                </a:moveTo>
                <a:lnTo>
                  <a:pt x="4415994" y="0"/>
                </a:lnTo>
              </a:path>
            </a:pathLst>
          </a:custGeom>
          <a:ln w="12700">
            <a:solidFill>
              <a:schemeClr val="bg1">
                <a:lumMod val="85000"/>
              </a:schemeClr>
            </a:solidFill>
          </a:ln>
        </p:spPr>
        <p:txBody>
          <a:bodyPr wrap="square" lIns="0" tIns="0" rIns="0" bIns="0" rtlCol="0"/>
          <a:lstStyle/>
          <a:p>
            <a:endParaRPr sz="3088"/>
          </a:p>
        </p:txBody>
      </p:sp>
    </p:spTree>
    <p:extLst>
      <p:ext uri="{BB962C8B-B14F-4D97-AF65-F5344CB8AC3E}">
        <p14:creationId xmlns:p14="http://schemas.microsoft.com/office/powerpoint/2010/main" val="2783855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Заголовок, объект и текст 1 1">
  <p:cSld name="Заголовок, объект и текст 1 1">
    <p:spTree>
      <p:nvGrpSpPr>
        <p:cNvPr id="1" name="Shape 21"/>
        <p:cNvGrpSpPr/>
        <p:nvPr/>
      </p:nvGrpSpPr>
      <p:grpSpPr>
        <a:xfrm>
          <a:off x="0" y="0"/>
          <a:ext cx="0" cy="0"/>
          <a:chOff x="0" y="0"/>
          <a:chExt cx="0" cy="0"/>
        </a:xfrm>
      </p:grpSpPr>
      <p:sp>
        <p:nvSpPr>
          <p:cNvPr id="22" name="Google Shape;22;gc7255fd38c_0_15"/>
          <p:cNvSpPr txBox="1">
            <a:spLocks noGrp="1"/>
          </p:cNvSpPr>
          <p:nvPr>
            <p:ph type="sldNum" idx="12"/>
          </p:nvPr>
        </p:nvSpPr>
        <p:spPr>
          <a:xfrm>
            <a:off x="10886733" y="6356367"/>
            <a:ext cx="6956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600" b="0" i="0" u="none" strike="noStrike" cap="none">
                <a:solidFill>
                  <a:srgbClr val="8888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400"/>
              <a:buFont typeface="Arial"/>
              <a:buNone/>
              <a:defRPr sz="1600" b="0" i="0" u="none" strike="noStrike" cap="none">
                <a:solidFill>
                  <a:srgbClr val="8888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400"/>
              <a:buFont typeface="Arial"/>
              <a:buNone/>
              <a:defRPr sz="1600" b="0" i="0" u="none" strike="noStrike" cap="none">
                <a:solidFill>
                  <a:srgbClr val="8888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400"/>
              <a:buFont typeface="Arial"/>
              <a:buNone/>
              <a:defRPr sz="1600" b="0" i="0" u="none" strike="noStrike" cap="none">
                <a:solidFill>
                  <a:srgbClr val="8888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400"/>
              <a:buFont typeface="Arial"/>
              <a:buNone/>
              <a:defRPr sz="1600" b="0" i="0" u="none" strike="noStrike" cap="none">
                <a:solidFill>
                  <a:srgbClr val="8888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400"/>
              <a:buFont typeface="Arial"/>
              <a:buNone/>
              <a:defRPr sz="1600" b="0" i="0" u="none" strike="noStrike" cap="none">
                <a:solidFill>
                  <a:srgbClr val="8888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400"/>
              <a:buFont typeface="Arial"/>
              <a:buNone/>
              <a:defRPr sz="1600" b="0" i="0" u="none" strike="noStrike" cap="none">
                <a:solidFill>
                  <a:srgbClr val="8888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400"/>
              <a:buFont typeface="Arial"/>
              <a:buNone/>
              <a:defRPr sz="1600" b="0" i="0" u="none" strike="noStrike" cap="none">
                <a:solidFill>
                  <a:srgbClr val="8888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400"/>
              <a:buFont typeface="Arial"/>
              <a:buNone/>
              <a:defRPr sz="1600" b="0" i="0" u="none" strike="noStrike" cap="none">
                <a:solidFill>
                  <a:srgbClr val="888888"/>
                </a:solidFill>
                <a:latin typeface="Times New Roman"/>
                <a:ea typeface="Times New Roman"/>
                <a:cs typeface="Times New Roman"/>
                <a:sym typeface="Times New Roman"/>
              </a:defRPr>
            </a:lvl9pPr>
          </a:lstStyle>
          <a:p>
            <a:fld id="{00000000-1234-1234-1234-123412341234}" type="slidenum">
              <a:rPr lang="ru" smtClean="0"/>
              <a:pPr/>
              <a:t>‹#›</a:t>
            </a:fld>
            <a:endParaRPr lang="ru"/>
          </a:p>
        </p:txBody>
      </p:sp>
      <p:sp>
        <p:nvSpPr>
          <p:cNvPr id="27" name="Google Shape;27;gc7255fd38c_0_15"/>
          <p:cNvSpPr/>
          <p:nvPr/>
        </p:nvSpPr>
        <p:spPr>
          <a:xfrm>
            <a:off x="1061156" y="120289"/>
            <a:ext cx="10938933" cy="444400"/>
          </a:xfrm>
          <a:prstGeom prst="rect">
            <a:avLst/>
          </a:prstGeom>
          <a:no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ru" sz="1733" b="1" i="0" u="none" strike="noStrike" cap="none" dirty="0">
                <a:solidFill>
                  <a:schemeClr val="dk1"/>
                </a:solidFill>
                <a:latin typeface="Arial"/>
                <a:ea typeface="Arial"/>
                <a:cs typeface="Arial"/>
                <a:sym typeface="Arial"/>
              </a:rPr>
              <a:t>Центр развития конкурентной политики и государственного заказа</a:t>
            </a:r>
            <a:r>
              <a:rPr lang="ru" sz="2000" b="0" i="0" u="none" strike="noStrike" cap="none" dirty="0">
                <a:solidFill>
                  <a:schemeClr val="dk1"/>
                </a:solidFill>
                <a:latin typeface="Arial"/>
                <a:ea typeface="Arial"/>
                <a:cs typeface="Arial"/>
                <a:sym typeface="Arial"/>
              </a:rPr>
              <a:t> </a:t>
            </a:r>
            <a:endParaRPr sz="1733" b="0" i="0" u="none" strike="noStrike" cap="none" dirty="0">
              <a:solidFill>
                <a:srgbClr val="000000"/>
              </a:solidFill>
              <a:latin typeface="Arial"/>
              <a:ea typeface="Arial"/>
              <a:cs typeface="Arial"/>
              <a:sym typeface="Arial"/>
            </a:endParaRPr>
          </a:p>
        </p:txBody>
      </p:sp>
      <p:cxnSp>
        <p:nvCxnSpPr>
          <p:cNvPr id="8" name="Прямая соединительная линия 7"/>
          <p:cNvCxnSpPr>
            <a:cxnSpLocks noChangeAspect="1"/>
          </p:cNvCxnSpPr>
          <p:nvPr userDrawn="1"/>
        </p:nvCxnSpPr>
        <p:spPr>
          <a:xfrm>
            <a:off x="1063272" y="701776"/>
            <a:ext cx="10959393" cy="0"/>
          </a:xfrm>
          <a:prstGeom prst="line">
            <a:avLst/>
          </a:prstGeom>
          <a:ln w="34925">
            <a:solidFill>
              <a:srgbClr val="8A2528"/>
            </a:solidFill>
          </a:ln>
        </p:spPr>
        <p:style>
          <a:lnRef idx="1">
            <a:schemeClr val="accent1"/>
          </a:lnRef>
          <a:fillRef idx="0">
            <a:schemeClr val="accent1"/>
          </a:fillRef>
          <a:effectRef idx="0">
            <a:schemeClr val="accent1"/>
          </a:effectRef>
          <a:fontRef idx="minor">
            <a:schemeClr val="tx1"/>
          </a:fontRef>
        </p:style>
      </p:cxnSp>
      <p:grpSp>
        <p:nvGrpSpPr>
          <p:cNvPr id="12" name="Группа 11"/>
          <p:cNvGrpSpPr>
            <a:grpSpLocks noChangeAspect="1"/>
          </p:cNvGrpSpPr>
          <p:nvPr userDrawn="1"/>
        </p:nvGrpSpPr>
        <p:grpSpPr>
          <a:xfrm>
            <a:off x="6" y="3"/>
            <a:ext cx="865828" cy="720000"/>
            <a:chOff x="3" y="2"/>
            <a:chExt cx="735953" cy="612000"/>
          </a:xfrm>
        </p:grpSpPr>
        <p:pic>
          <p:nvPicPr>
            <p:cNvPr id="10" name="Рисунок 1"/>
            <p:cNvPicPr>
              <a:picLocks noChangeAspect="1"/>
            </p:cNvPicPr>
            <p:nvPr userDrawn="1"/>
          </p:nvPicPr>
          <p:blipFill rotWithShape="1">
            <a:blip r:embed="rId2" cstate="print">
              <a:extLst>
                <a:ext uri="{28A0092B-C50C-407E-A947-70E740481C1C}">
                  <a14:useLocalDpi xmlns:a14="http://schemas.microsoft.com/office/drawing/2010/main" val="0"/>
                </a:ext>
              </a:extLst>
            </a:blip>
            <a:srcRect t="4197" b="33210"/>
            <a:stretch/>
          </p:blipFill>
          <p:spPr>
            <a:xfrm>
              <a:off x="3" y="2"/>
              <a:ext cx="735953" cy="456279"/>
            </a:xfrm>
            <a:prstGeom prst="rect">
              <a:avLst/>
            </a:prstGeom>
          </p:spPr>
        </p:pic>
        <p:pic>
          <p:nvPicPr>
            <p:cNvPr id="11"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t="75344" b="3280"/>
            <a:stretch/>
          </p:blipFill>
          <p:spPr>
            <a:xfrm>
              <a:off x="3" y="456180"/>
              <a:ext cx="735953" cy="155822"/>
            </a:xfrm>
            <a:prstGeom prst="rect">
              <a:avLst/>
            </a:prstGeom>
          </p:spPr>
        </p:pic>
      </p:grpSp>
      <p:sp>
        <p:nvSpPr>
          <p:cNvPr id="9" name="Google Shape;55;p20"/>
          <p:cNvSpPr txBox="1">
            <a:spLocks noGrp="1"/>
          </p:cNvSpPr>
          <p:nvPr>
            <p:ph type="ftr" idx="11"/>
          </p:nvPr>
        </p:nvSpPr>
        <p:spPr>
          <a:xfrm>
            <a:off x="609599" y="6356351"/>
            <a:ext cx="78888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17847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2BB5D95-0E21-41B0-A42A-028963BE897B}" type="datetimeFigureOut">
              <a:rPr lang="ru-RU" smtClean="0"/>
              <a:t>10.08.2022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298234E-DE49-4C8F-AC6D-559A20C97FC7}" type="slidenum">
              <a:rPr lang="ru-RU" smtClean="0"/>
              <a:t>‹#›</a:t>
            </a:fld>
            <a:endParaRPr lang="ru-RU"/>
          </a:p>
        </p:txBody>
      </p:sp>
    </p:spTree>
    <p:extLst>
      <p:ext uri="{BB962C8B-B14F-4D97-AF65-F5344CB8AC3E}">
        <p14:creationId xmlns:p14="http://schemas.microsoft.com/office/powerpoint/2010/main" val="2803205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2BB5D95-0E21-41B0-A42A-028963BE897B}" type="datetimeFigureOut">
              <a:rPr lang="ru-RU" smtClean="0"/>
              <a:t>10.08.2022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298234E-DE49-4C8F-AC6D-559A20C97FC7}" type="slidenum">
              <a:rPr lang="ru-RU" smtClean="0"/>
              <a:t>‹#›</a:t>
            </a:fld>
            <a:endParaRPr lang="ru-RU"/>
          </a:p>
        </p:txBody>
      </p:sp>
    </p:spTree>
    <p:extLst>
      <p:ext uri="{BB962C8B-B14F-4D97-AF65-F5344CB8AC3E}">
        <p14:creationId xmlns:p14="http://schemas.microsoft.com/office/powerpoint/2010/main" val="433782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2BB5D95-0E21-41B0-A42A-028963BE897B}" type="datetimeFigureOut">
              <a:rPr lang="ru-RU" smtClean="0"/>
              <a:t>10.08.2022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298234E-DE49-4C8F-AC6D-559A20C97FC7}" type="slidenum">
              <a:rPr lang="ru-RU" smtClean="0"/>
              <a:t>‹#›</a:t>
            </a:fld>
            <a:endParaRPr lang="ru-RU"/>
          </a:p>
        </p:txBody>
      </p:sp>
    </p:spTree>
    <p:extLst>
      <p:ext uri="{BB962C8B-B14F-4D97-AF65-F5344CB8AC3E}">
        <p14:creationId xmlns:p14="http://schemas.microsoft.com/office/powerpoint/2010/main" val="2182693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2BB5D95-0E21-41B0-A42A-028963BE897B}" type="datetimeFigureOut">
              <a:rPr lang="ru-RU" smtClean="0"/>
              <a:t>10.08.2022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298234E-DE49-4C8F-AC6D-559A20C97FC7}" type="slidenum">
              <a:rPr lang="ru-RU" smtClean="0"/>
              <a:t>‹#›</a:t>
            </a:fld>
            <a:endParaRPr lang="ru-RU"/>
          </a:p>
        </p:txBody>
      </p:sp>
    </p:spTree>
    <p:extLst>
      <p:ext uri="{BB962C8B-B14F-4D97-AF65-F5344CB8AC3E}">
        <p14:creationId xmlns:p14="http://schemas.microsoft.com/office/powerpoint/2010/main" val="2058480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2BB5D95-0E21-41B0-A42A-028963BE897B}" type="datetimeFigureOut">
              <a:rPr lang="ru-RU" smtClean="0"/>
              <a:t>10.08.2022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298234E-DE49-4C8F-AC6D-559A20C97FC7}" type="slidenum">
              <a:rPr lang="ru-RU" smtClean="0"/>
              <a:t>‹#›</a:t>
            </a:fld>
            <a:endParaRPr lang="ru-RU"/>
          </a:p>
        </p:txBody>
      </p:sp>
    </p:spTree>
    <p:extLst>
      <p:ext uri="{BB962C8B-B14F-4D97-AF65-F5344CB8AC3E}">
        <p14:creationId xmlns:p14="http://schemas.microsoft.com/office/powerpoint/2010/main" val="2365947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82BB5D95-0E21-41B0-A42A-028963BE897B}" type="datetimeFigureOut">
              <a:rPr lang="ru-RU" smtClean="0"/>
              <a:t>10.08.2022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298234E-DE49-4C8F-AC6D-559A20C97FC7}" type="slidenum">
              <a:rPr lang="ru-RU" smtClean="0"/>
              <a:t>‹#›</a:t>
            </a:fld>
            <a:endParaRPr lang="ru-RU"/>
          </a:p>
        </p:txBody>
      </p:sp>
    </p:spTree>
    <p:extLst>
      <p:ext uri="{BB962C8B-B14F-4D97-AF65-F5344CB8AC3E}">
        <p14:creationId xmlns:p14="http://schemas.microsoft.com/office/powerpoint/2010/main" val="2184190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82BB5D95-0E21-41B0-A42A-028963BE897B}" type="datetimeFigureOut">
              <a:rPr lang="ru-RU" smtClean="0"/>
              <a:t>10.08.2022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298234E-DE49-4C8F-AC6D-559A20C97FC7}" type="slidenum">
              <a:rPr lang="ru-RU" smtClean="0"/>
              <a:t>‹#›</a:t>
            </a:fld>
            <a:endParaRPr lang="ru-RU"/>
          </a:p>
        </p:txBody>
      </p:sp>
    </p:spTree>
    <p:extLst>
      <p:ext uri="{BB962C8B-B14F-4D97-AF65-F5344CB8AC3E}">
        <p14:creationId xmlns:p14="http://schemas.microsoft.com/office/powerpoint/2010/main" val="4074763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BB5D95-0E21-41B0-A42A-028963BE897B}" type="datetimeFigureOut">
              <a:rPr lang="ru-RU" smtClean="0"/>
              <a:t>10.08.2022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98234E-DE49-4C8F-AC6D-559A20C97FC7}" type="slidenum">
              <a:rPr lang="ru-RU" smtClean="0"/>
              <a:t>‹#›</a:t>
            </a:fld>
            <a:endParaRPr lang="ru-RU"/>
          </a:p>
        </p:txBody>
      </p:sp>
    </p:spTree>
    <p:extLst>
      <p:ext uri="{BB962C8B-B14F-4D97-AF65-F5344CB8AC3E}">
        <p14:creationId xmlns:p14="http://schemas.microsoft.com/office/powerpoint/2010/main" val="1418946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1.xml"/></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53.png"/></Relationships>
</file>

<file path=ppt/slides/_rels/slide1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56.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58.jpg"/></Relationships>
</file>

<file path=ppt/slides/_rels/slide1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60.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62.png"/></Relationships>
</file>

<file path=ppt/slides/_rels/slide1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65.jpg"/><Relationship Id="rId4" Type="http://schemas.openxmlformats.org/officeDocument/2006/relationships/image" Target="../media/image6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70.png"/><Relationship Id="rId5" Type="http://schemas.openxmlformats.org/officeDocument/2006/relationships/image" Target="../media/image69.emf"/><Relationship Id="rId4" Type="http://schemas.openxmlformats.org/officeDocument/2006/relationships/package" Target="../embeddings/package1.package"/></Relationships>
</file>

<file path=ppt/slides/_rels/slide15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15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17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hyperlink" Target="consultantplus://offline/ref=30A0B02441162268541B5562CC98E3D9E40960B7D0944C2F7AB532C4676ADF5917297ECD02ACA0FEGBh6N" TargetMode="External"/><Relationship Id="rId2" Type="http://schemas.openxmlformats.org/officeDocument/2006/relationships/diagramData" Target="../diagrams/data11.xml"/><Relationship Id="rId1" Type="http://schemas.openxmlformats.org/officeDocument/2006/relationships/slideLayout" Target="../slideLayouts/slideLayout1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7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8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8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hyperlink" Target="https://www.fedstat.ru/indicator/57795" TargetMode="External"/><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hyperlink" Target="https://www.economy.gov.ru/material/directions/makroec/prognozy_socialno_ekonomicheskogo_razvitiya/scenarnye_usloviya_osnovnye_parametry_prognoza_socialno_ekonomicheskogo_razvitiya_rf_na_2022_god_i_na_planovyy_period_2023_i_2024_godov.html" TargetMode="Externa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9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90.pn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97.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91.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www.fedstat.ru/indicator/57795" TargetMode="External"/><Relationship Id="rId1" Type="http://schemas.openxmlformats.org/officeDocument/2006/relationships/slideLayout" Target="../slideLayouts/slideLayout14.xml"/></Relationships>
</file>

<file path=ppt/slides/_rels/slide20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www.i-tat.ru/file/filemanag/4363d9a8cc5aaf2e93c86db6a47bd741.pdf" TargetMode="External"/><Relationship Id="rId1" Type="http://schemas.openxmlformats.org/officeDocument/2006/relationships/slideLayout" Target="../slideLayouts/slideLayout14.xml"/></Relationships>
</file>

<file path=ppt/slides/_rels/slide20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20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jp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4.xml"/></Relationships>
</file>

<file path=ppt/slides/_rels/slide21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4.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4.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25.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14.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8.xml.rels><?xml version="1.0" encoding="UTF-8" standalone="yes"?>
<Relationships xmlns="http://schemas.openxmlformats.org/package/2006/relationships"><Relationship Id="rId3" Type="http://schemas.openxmlformats.org/officeDocument/2006/relationships/hyperlink" Target="http://www.consultant.ru/document/cons_doc_LAW_97156/b5989bf90d4a44803343507147f8b063785116ca/" TargetMode="External"/><Relationship Id="rId2" Type="http://schemas.openxmlformats.org/officeDocument/2006/relationships/hyperlink" Target="http://www.consultant.ru/document/cons_doc_LAW_97156/21f68d302d81b19e58c53649144473c5dd1cacc9/" TargetMode="External"/><Relationship Id="rId1" Type="http://schemas.openxmlformats.org/officeDocument/2006/relationships/slideLayout" Target="../slideLayouts/slideLayout14.xml"/><Relationship Id="rId4" Type="http://schemas.openxmlformats.org/officeDocument/2006/relationships/hyperlink" Target="http://www.consultant.ru/document/cons_doc_LAW_97156/67d9e65103b65a4389b4da1ee17ea68b326f715a/" TargetMode="External"/></Relationships>
</file>

<file path=ppt/slides/_rels/slide22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4.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4.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4.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4.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2.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14.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5.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14.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0.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14.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81.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14.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282.xml.rels><?xml version="1.0" encoding="UTF-8" standalone="yes"?>
<Relationships xmlns="http://schemas.openxmlformats.org/package/2006/relationships"><Relationship Id="rId2" Type="http://schemas.openxmlformats.org/officeDocument/2006/relationships/hyperlink" Target="https://login.consultant.ru/link/?req=doc&amp;base=LAW&amp;n=389219&amp;dst=101030&amp;field=134&amp;date=22.03.2022" TargetMode="External"/><Relationship Id="rId1" Type="http://schemas.openxmlformats.org/officeDocument/2006/relationships/slideLayout" Target="../slideLayouts/slideLayout14.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4.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6.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png"/></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4.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8.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hyperlink" Target="mailto:Metod@minprom.gov.ru" TargetMode="Externa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2.xml"/><Relationship Id="rId4" Type="http://schemas.openxmlformats.org/officeDocument/2006/relationships/image" Target="../media/image2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330B4E-4D42-B449-9C44-8821A9DADE48}"/>
              </a:ext>
            </a:extLst>
          </p:cNvPr>
          <p:cNvSpPr>
            <a:spLocks noGrp="1"/>
          </p:cNvSpPr>
          <p:nvPr>
            <p:ph type="ctrTitle"/>
          </p:nvPr>
        </p:nvSpPr>
        <p:spPr/>
        <p:txBody>
          <a:bodyPr>
            <a:normAutofit/>
          </a:bodyPr>
          <a:lstStyle/>
          <a:p>
            <a:pPr algn="ctr">
              <a:lnSpc>
                <a:spcPct val="80000"/>
              </a:lnSpc>
            </a:pPr>
            <a:r>
              <a:rPr lang="ru-RU" sz="5400" dirty="0"/>
              <a:t>Организация и проведение закупочного процесса</a:t>
            </a:r>
          </a:p>
        </p:txBody>
      </p:sp>
      <p:sp>
        <p:nvSpPr>
          <p:cNvPr id="3" name="Заголовок 1">
            <a:extLst>
              <a:ext uri="{FF2B5EF4-FFF2-40B4-BE49-F238E27FC236}">
                <a16:creationId xmlns:a16="http://schemas.microsoft.com/office/drawing/2014/main" id="{F77911E5-6491-45A0-BD01-8FD4CB6EAC96}"/>
              </a:ext>
            </a:extLst>
          </p:cNvPr>
          <p:cNvSpPr txBox="1">
            <a:spLocks/>
          </p:cNvSpPr>
          <p:nvPr/>
        </p:nvSpPr>
        <p:spPr>
          <a:xfrm>
            <a:off x="7183072" y="3078759"/>
            <a:ext cx="4402123" cy="1092149"/>
          </a:xfrm>
          <a:prstGeom prst="rect">
            <a:avLst/>
          </a:prstGeom>
        </p:spPr>
        <p:txBody>
          <a:bodyPr lIns="0" tIns="0" rIns="0" bIns="0" anchor="ctr" anchorCtr="0"/>
          <a:lstStyle>
            <a:lvl1pPr algn="l" defTabSz="914400" rtl="0" eaLnBrk="1" latinLnBrk="0" hangingPunct="1">
              <a:lnSpc>
                <a:spcPct val="90000"/>
              </a:lnSpc>
              <a:spcBef>
                <a:spcPct val="0"/>
              </a:spcBef>
              <a:buNone/>
              <a:defRPr lang="ru-RU" sz="6000" b="0" i="0" kern="1200" dirty="0">
                <a:solidFill>
                  <a:schemeClr val="tx2"/>
                </a:solidFill>
                <a:latin typeface="Roboto Thin" panose="02000000000000000000" pitchFamily="2" charset="0"/>
                <a:ea typeface="Roboto Thin" panose="02000000000000000000" pitchFamily="2" charset="0"/>
                <a:cs typeface="Roboto Thin" panose="02000000000000000000" pitchFamily="2" charset="0"/>
              </a:defRPr>
            </a:lvl1pPr>
          </a:lstStyle>
          <a:p>
            <a:pPr>
              <a:lnSpc>
                <a:spcPct val="80000"/>
              </a:lnSpc>
            </a:pPr>
            <a:r>
              <a:rPr lang="ru-RU" sz="2400" b="1" dirty="0"/>
              <a:t>Бижоев Бетал Муратович</a:t>
            </a:r>
          </a:p>
        </p:txBody>
      </p:sp>
    </p:spTree>
    <p:extLst>
      <p:ext uri="{BB962C8B-B14F-4D97-AF65-F5344CB8AC3E}">
        <p14:creationId xmlns:p14="http://schemas.microsoft.com/office/powerpoint/2010/main" val="1834291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8455" y="146288"/>
            <a:ext cx="10515600" cy="874791"/>
          </a:xfrm>
          <a:prstGeom prst="rect">
            <a:avLst/>
          </a:prstGeom>
        </p:spPr>
        <p:txBody>
          <a:bodyPr vert="horz" wrap="square" lIns="0" tIns="96520" rIns="0" bIns="0" rtlCol="0" anchor="ctr">
            <a:spAutoFit/>
          </a:bodyPr>
          <a:lstStyle/>
          <a:p>
            <a:pPr marL="12700" marR="5080">
              <a:lnSpc>
                <a:spcPts val="2800"/>
              </a:lnSpc>
              <a:spcBef>
                <a:spcPts val="760"/>
              </a:spcBef>
            </a:pPr>
            <a:r>
              <a:rPr spc="-40" dirty="0"/>
              <a:t>Способы </a:t>
            </a:r>
            <a:r>
              <a:rPr spc="-75" dirty="0"/>
              <a:t>определения </a:t>
            </a:r>
            <a:r>
              <a:rPr spc="-25" dirty="0"/>
              <a:t>поставщиков, проводимые</a:t>
            </a:r>
            <a:r>
              <a:rPr spc="-254" dirty="0"/>
              <a:t> </a:t>
            </a:r>
            <a:r>
              <a:rPr spc="45" dirty="0"/>
              <a:t>в  </a:t>
            </a:r>
            <a:r>
              <a:rPr spc="-15" dirty="0"/>
              <a:t>электронной</a:t>
            </a:r>
            <a:r>
              <a:rPr spc="-80" dirty="0"/>
              <a:t> </a:t>
            </a:r>
            <a:r>
              <a:rPr spc="-75" dirty="0"/>
              <a:t>форме</a:t>
            </a:r>
          </a:p>
        </p:txBody>
      </p:sp>
      <p:sp>
        <p:nvSpPr>
          <p:cNvPr id="3" name="object 3"/>
          <p:cNvSpPr txBox="1"/>
          <p:nvPr/>
        </p:nvSpPr>
        <p:spPr>
          <a:xfrm>
            <a:off x="7301866" y="2052065"/>
            <a:ext cx="1586865" cy="197490"/>
          </a:xfrm>
          <a:prstGeom prst="rect">
            <a:avLst/>
          </a:prstGeom>
        </p:spPr>
        <p:txBody>
          <a:bodyPr vert="horz" wrap="square" lIns="0" tIns="12700" rIns="0" bIns="0" rtlCol="0">
            <a:spAutoFit/>
          </a:bodyPr>
          <a:lstStyle/>
          <a:p>
            <a:pPr marL="12700">
              <a:spcBef>
                <a:spcPts val="100"/>
              </a:spcBef>
            </a:pPr>
            <a:r>
              <a:rPr sz="1200" spc="15" dirty="0">
                <a:latin typeface="Trebuchet MS"/>
                <a:cs typeface="Trebuchet MS"/>
              </a:rPr>
              <a:t>Электронный</a:t>
            </a:r>
            <a:r>
              <a:rPr sz="1200" spc="-140" dirty="0">
                <a:latin typeface="Trebuchet MS"/>
                <a:cs typeface="Trebuchet MS"/>
              </a:rPr>
              <a:t> </a:t>
            </a:r>
            <a:r>
              <a:rPr sz="1200" dirty="0">
                <a:latin typeface="Trebuchet MS"/>
                <a:cs typeface="Trebuchet MS"/>
              </a:rPr>
              <a:t>конкурс</a:t>
            </a:r>
            <a:endParaRPr sz="1200">
              <a:latin typeface="Trebuchet MS"/>
              <a:cs typeface="Trebuchet MS"/>
            </a:endParaRPr>
          </a:p>
        </p:txBody>
      </p:sp>
      <p:sp>
        <p:nvSpPr>
          <p:cNvPr id="4" name="object 4"/>
          <p:cNvSpPr txBox="1"/>
          <p:nvPr/>
        </p:nvSpPr>
        <p:spPr>
          <a:xfrm>
            <a:off x="2446275" y="2743453"/>
            <a:ext cx="1513205" cy="391160"/>
          </a:xfrm>
          <a:prstGeom prst="rect">
            <a:avLst/>
          </a:prstGeom>
        </p:spPr>
        <p:txBody>
          <a:bodyPr vert="horz" wrap="square" lIns="0" tIns="12700" rIns="0" bIns="0" rtlCol="0">
            <a:spAutoFit/>
          </a:bodyPr>
          <a:lstStyle/>
          <a:p>
            <a:pPr marL="383540" marR="5080" indent="-371475">
              <a:spcBef>
                <a:spcPts val="100"/>
              </a:spcBef>
            </a:pPr>
            <a:r>
              <a:rPr sz="1200" spc="15" dirty="0">
                <a:latin typeface="Trebuchet MS"/>
                <a:cs typeface="Trebuchet MS"/>
              </a:rPr>
              <a:t>Электронный</a:t>
            </a:r>
            <a:r>
              <a:rPr sz="1200" spc="-145" dirty="0">
                <a:latin typeface="Trebuchet MS"/>
                <a:cs typeface="Trebuchet MS"/>
              </a:rPr>
              <a:t> </a:t>
            </a:r>
            <a:r>
              <a:rPr sz="1200" spc="20" dirty="0">
                <a:latin typeface="Trebuchet MS"/>
                <a:cs typeface="Trebuchet MS"/>
              </a:rPr>
              <a:t>запрос  </a:t>
            </a:r>
            <a:r>
              <a:rPr sz="1200" spc="15" dirty="0">
                <a:latin typeface="Trebuchet MS"/>
                <a:cs typeface="Trebuchet MS"/>
              </a:rPr>
              <a:t>котировок</a:t>
            </a:r>
            <a:endParaRPr sz="1200">
              <a:latin typeface="Trebuchet MS"/>
              <a:cs typeface="Trebuchet MS"/>
            </a:endParaRPr>
          </a:p>
        </p:txBody>
      </p:sp>
      <p:sp>
        <p:nvSpPr>
          <p:cNvPr id="5" name="object 5"/>
          <p:cNvSpPr txBox="1"/>
          <p:nvPr/>
        </p:nvSpPr>
        <p:spPr>
          <a:xfrm>
            <a:off x="1475741" y="908685"/>
            <a:ext cx="10341885" cy="786765"/>
          </a:xfrm>
          <a:prstGeom prst="rect">
            <a:avLst/>
          </a:prstGeom>
        </p:spPr>
        <p:txBody>
          <a:bodyPr vert="horz" wrap="square" lIns="0" tIns="12700" rIns="0" bIns="0" rtlCol="0">
            <a:spAutoFit/>
          </a:bodyPr>
          <a:lstStyle/>
          <a:p>
            <a:pPr marR="7620" algn="r">
              <a:spcBef>
                <a:spcPts val="100"/>
              </a:spcBef>
            </a:pPr>
            <a:r>
              <a:rPr sz="1200" spc="35" dirty="0">
                <a:solidFill>
                  <a:srgbClr val="C00000"/>
                </a:solidFill>
                <a:latin typeface="Trebuchet MS"/>
                <a:cs typeface="Trebuchet MS"/>
              </a:rPr>
              <a:t>Статья</a:t>
            </a:r>
            <a:r>
              <a:rPr sz="1200" spc="-110" dirty="0">
                <a:solidFill>
                  <a:srgbClr val="C00000"/>
                </a:solidFill>
                <a:latin typeface="Trebuchet MS"/>
                <a:cs typeface="Trebuchet MS"/>
              </a:rPr>
              <a:t> </a:t>
            </a:r>
            <a:r>
              <a:rPr sz="1200" spc="-35" dirty="0">
                <a:solidFill>
                  <a:srgbClr val="C00000"/>
                </a:solidFill>
                <a:latin typeface="Trebuchet MS"/>
                <a:cs typeface="Trebuchet MS"/>
              </a:rPr>
              <a:t>24.</a:t>
            </a:r>
            <a:r>
              <a:rPr sz="1200" spc="-80" dirty="0">
                <a:solidFill>
                  <a:srgbClr val="C00000"/>
                </a:solidFill>
                <a:latin typeface="Trebuchet MS"/>
                <a:cs typeface="Trebuchet MS"/>
              </a:rPr>
              <a:t> </a:t>
            </a:r>
            <a:r>
              <a:rPr sz="1200" spc="35" dirty="0">
                <a:solidFill>
                  <a:srgbClr val="C00000"/>
                </a:solidFill>
                <a:latin typeface="Trebuchet MS"/>
                <a:cs typeface="Trebuchet MS"/>
              </a:rPr>
              <a:t>Способы</a:t>
            </a:r>
            <a:r>
              <a:rPr sz="1200" spc="-110" dirty="0">
                <a:solidFill>
                  <a:srgbClr val="C00000"/>
                </a:solidFill>
                <a:latin typeface="Trebuchet MS"/>
                <a:cs typeface="Trebuchet MS"/>
              </a:rPr>
              <a:t> </a:t>
            </a:r>
            <a:r>
              <a:rPr sz="1200" spc="-10" dirty="0">
                <a:solidFill>
                  <a:srgbClr val="C00000"/>
                </a:solidFill>
                <a:latin typeface="Trebuchet MS"/>
                <a:cs typeface="Trebuchet MS"/>
              </a:rPr>
              <a:t>определения</a:t>
            </a:r>
            <a:r>
              <a:rPr sz="1200" spc="-85" dirty="0">
                <a:solidFill>
                  <a:srgbClr val="C00000"/>
                </a:solidFill>
                <a:latin typeface="Trebuchet MS"/>
                <a:cs typeface="Trebuchet MS"/>
              </a:rPr>
              <a:t> </a:t>
            </a:r>
            <a:r>
              <a:rPr sz="1200" spc="25" dirty="0">
                <a:solidFill>
                  <a:srgbClr val="C00000"/>
                </a:solidFill>
                <a:latin typeface="Trebuchet MS"/>
                <a:cs typeface="Trebuchet MS"/>
              </a:rPr>
              <a:t>поставщиков</a:t>
            </a:r>
            <a:endParaRPr sz="1200" dirty="0">
              <a:latin typeface="Trebuchet MS"/>
              <a:cs typeface="Trebuchet MS"/>
            </a:endParaRPr>
          </a:p>
          <a:p>
            <a:pPr marR="5080" algn="r"/>
            <a:r>
              <a:rPr sz="1200" spc="-15" dirty="0">
                <a:solidFill>
                  <a:srgbClr val="C00000"/>
                </a:solidFill>
                <a:latin typeface="Trebuchet MS"/>
                <a:cs typeface="Trebuchet MS"/>
              </a:rPr>
              <a:t>(подрядчиков,</a:t>
            </a:r>
            <a:r>
              <a:rPr sz="1200" spc="-150" dirty="0">
                <a:solidFill>
                  <a:srgbClr val="C00000"/>
                </a:solidFill>
                <a:latin typeface="Trebuchet MS"/>
                <a:cs typeface="Trebuchet MS"/>
              </a:rPr>
              <a:t> </a:t>
            </a:r>
            <a:r>
              <a:rPr sz="1200" spc="-15" dirty="0">
                <a:solidFill>
                  <a:srgbClr val="C00000"/>
                </a:solidFill>
                <a:latin typeface="Trebuchet MS"/>
                <a:cs typeface="Trebuchet MS"/>
              </a:rPr>
              <a:t>исполнителей).</a:t>
            </a:r>
            <a:endParaRPr sz="1200" dirty="0">
              <a:latin typeface="Trebuchet MS"/>
              <a:cs typeface="Trebuchet MS"/>
            </a:endParaRPr>
          </a:p>
          <a:p>
            <a:pPr marL="12700">
              <a:spcBef>
                <a:spcPts val="950"/>
              </a:spcBef>
            </a:pPr>
            <a:r>
              <a:rPr spc="-10" dirty="0">
                <a:solidFill>
                  <a:srgbClr val="EC7100"/>
                </a:solidFill>
                <a:latin typeface="Arial"/>
                <a:cs typeface="Arial"/>
              </a:rPr>
              <a:t>Конкурентные </a:t>
            </a:r>
            <a:r>
              <a:rPr dirty="0">
                <a:solidFill>
                  <a:srgbClr val="EC7100"/>
                </a:solidFill>
                <a:latin typeface="Arial"/>
                <a:cs typeface="Arial"/>
              </a:rPr>
              <a:t>способы по</a:t>
            </a:r>
            <a:r>
              <a:rPr spc="40" dirty="0">
                <a:solidFill>
                  <a:srgbClr val="EC7100"/>
                </a:solidFill>
                <a:latin typeface="Arial"/>
                <a:cs typeface="Arial"/>
              </a:rPr>
              <a:t> </a:t>
            </a:r>
            <a:r>
              <a:rPr spc="-5" dirty="0">
                <a:solidFill>
                  <a:srgbClr val="EC7100"/>
                </a:solidFill>
                <a:latin typeface="Arial"/>
                <a:cs typeface="Arial"/>
              </a:rPr>
              <a:t>44-ФЗ</a:t>
            </a:r>
            <a:endParaRPr dirty="0">
              <a:latin typeface="Arial"/>
              <a:cs typeface="Arial"/>
            </a:endParaRPr>
          </a:p>
        </p:txBody>
      </p:sp>
      <p:sp>
        <p:nvSpPr>
          <p:cNvPr id="6" name="object 6"/>
          <p:cNvSpPr txBox="1"/>
          <p:nvPr/>
        </p:nvSpPr>
        <p:spPr>
          <a:xfrm>
            <a:off x="2381567" y="4530090"/>
            <a:ext cx="4958080" cy="197490"/>
          </a:xfrm>
          <a:prstGeom prst="rect">
            <a:avLst/>
          </a:prstGeom>
        </p:spPr>
        <p:txBody>
          <a:bodyPr vert="horz" wrap="square" lIns="0" tIns="12700" rIns="0" bIns="0" rtlCol="0">
            <a:spAutoFit/>
          </a:bodyPr>
          <a:lstStyle/>
          <a:p>
            <a:pPr marL="12700">
              <a:spcBef>
                <a:spcPts val="100"/>
              </a:spcBef>
            </a:pPr>
            <a:r>
              <a:rPr sz="1200" spc="15" dirty="0">
                <a:latin typeface="Trebuchet MS"/>
                <a:cs typeface="Trebuchet MS"/>
              </a:rPr>
              <a:t>Электронная</a:t>
            </a:r>
            <a:r>
              <a:rPr sz="1200" spc="-100" dirty="0">
                <a:latin typeface="Trebuchet MS"/>
                <a:cs typeface="Trebuchet MS"/>
              </a:rPr>
              <a:t> </a:t>
            </a:r>
            <a:r>
              <a:rPr sz="1200" spc="10" dirty="0">
                <a:latin typeface="Trebuchet MS"/>
                <a:cs typeface="Trebuchet MS"/>
              </a:rPr>
              <a:t>закупка</a:t>
            </a:r>
            <a:r>
              <a:rPr sz="1200" spc="-90" dirty="0">
                <a:latin typeface="Trebuchet MS"/>
                <a:cs typeface="Trebuchet MS"/>
              </a:rPr>
              <a:t> </a:t>
            </a:r>
            <a:r>
              <a:rPr sz="1200" spc="30" dirty="0">
                <a:latin typeface="Trebuchet MS"/>
                <a:cs typeface="Trebuchet MS"/>
              </a:rPr>
              <a:t>товаров</a:t>
            </a:r>
            <a:r>
              <a:rPr sz="1200" spc="-95" dirty="0">
                <a:latin typeface="Trebuchet MS"/>
                <a:cs typeface="Trebuchet MS"/>
              </a:rPr>
              <a:t> </a:t>
            </a:r>
            <a:r>
              <a:rPr sz="1200" spc="5" dirty="0">
                <a:latin typeface="Trebuchet MS"/>
                <a:cs typeface="Trebuchet MS"/>
              </a:rPr>
              <a:t>(закупка</a:t>
            </a:r>
            <a:r>
              <a:rPr sz="1200" spc="-30" dirty="0">
                <a:latin typeface="Trebuchet MS"/>
                <a:cs typeface="Trebuchet MS"/>
              </a:rPr>
              <a:t> у</a:t>
            </a:r>
            <a:r>
              <a:rPr sz="1200" spc="-75" dirty="0">
                <a:latin typeface="Trebuchet MS"/>
                <a:cs typeface="Trebuchet MS"/>
              </a:rPr>
              <a:t> </a:t>
            </a:r>
            <a:r>
              <a:rPr sz="1200" dirty="0">
                <a:latin typeface="Trebuchet MS"/>
                <a:cs typeface="Trebuchet MS"/>
              </a:rPr>
              <a:t>единственного</a:t>
            </a:r>
            <a:r>
              <a:rPr sz="1200" spc="-80" dirty="0">
                <a:latin typeface="Trebuchet MS"/>
                <a:cs typeface="Trebuchet MS"/>
              </a:rPr>
              <a:t> </a:t>
            </a:r>
            <a:r>
              <a:rPr sz="1200" spc="15" dirty="0">
                <a:latin typeface="Trebuchet MS"/>
                <a:cs typeface="Trebuchet MS"/>
              </a:rPr>
              <a:t>поставщика)</a:t>
            </a:r>
            <a:endParaRPr sz="1200">
              <a:latin typeface="Trebuchet MS"/>
              <a:cs typeface="Trebuchet MS"/>
            </a:endParaRPr>
          </a:p>
        </p:txBody>
      </p:sp>
      <p:sp>
        <p:nvSpPr>
          <p:cNvPr id="8" name="object 8"/>
          <p:cNvSpPr txBox="1"/>
          <p:nvPr/>
        </p:nvSpPr>
        <p:spPr>
          <a:xfrm>
            <a:off x="1515427" y="3847083"/>
            <a:ext cx="3780790" cy="299720"/>
          </a:xfrm>
          <a:prstGeom prst="rect">
            <a:avLst/>
          </a:prstGeom>
        </p:spPr>
        <p:txBody>
          <a:bodyPr vert="horz" wrap="square" lIns="0" tIns="12700" rIns="0" bIns="0" rtlCol="0">
            <a:spAutoFit/>
          </a:bodyPr>
          <a:lstStyle/>
          <a:p>
            <a:pPr marL="12700">
              <a:spcBef>
                <a:spcPts val="100"/>
              </a:spcBef>
            </a:pPr>
            <a:r>
              <a:rPr spc="-10" dirty="0">
                <a:solidFill>
                  <a:srgbClr val="EC7100"/>
                </a:solidFill>
                <a:latin typeface="Arial"/>
                <a:cs typeface="Arial"/>
              </a:rPr>
              <a:t>Неконкурентные </a:t>
            </a:r>
            <a:r>
              <a:rPr dirty="0">
                <a:solidFill>
                  <a:srgbClr val="EC7100"/>
                </a:solidFill>
                <a:latin typeface="Arial"/>
                <a:cs typeface="Arial"/>
              </a:rPr>
              <a:t>способы по</a:t>
            </a:r>
            <a:r>
              <a:rPr spc="25" dirty="0">
                <a:solidFill>
                  <a:srgbClr val="EC7100"/>
                </a:solidFill>
                <a:latin typeface="Arial"/>
                <a:cs typeface="Arial"/>
              </a:rPr>
              <a:t> </a:t>
            </a:r>
            <a:r>
              <a:rPr dirty="0">
                <a:solidFill>
                  <a:srgbClr val="EC7100"/>
                </a:solidFill>
                <a:latin typeface="Arial"/>
                <a:cs typeface="Arial"/>
              </a:rPr>
              <a:t>44-ФЗ</a:t>
            </a:r>
            <a:endParaRPr>
              <a:latin typeface="Arial"/>
              <a:cs typeface="Arial"/>
            </a:endParaRPr>
          </a:p>
        </p:txBody>
      </p:sp>
      <p:sp>
        <p:nvSpPr>
          <p:cNvPr id="9" name="object 9"/>
          <p:cNvSpPr/>
          <p:nvPr/>
        </p:nvSpPr>
        <p:spPr>
          <a:xfrm>
            <a:off x="5963920" y="1884679"/>
            <a:ext cx="586740" cy="566420"/>
          </a:xfrm>
          <a:custGeom>
            <a:avLst/>
            <a:gdLst/>
            <a:ahLst/>
            <a:cxnLst/>
            <a:rect l="l" t="t" r="r" b="b"/>
            <a:pathLst>
              <a:path w="586739" h="566419">
                <a:moveTo>
                  <a:pt x="293369" y="0"/>
                </a:moveTo>
                <a:lnTo>
                  <a:pt x="245777" y="3705"/>
                </a:lnTo>
                <a:lnTo>
                  <a:pt x="200631" y="14433"/>
                </a:lnTo>
                <a:lnTo>
                  <a:pt x="158537" y="31601"/>
                </a:lnTo>
                <a:lnTo>
                  <a:pt x="120097" y="54628"/>
                </a:lnTo>
                <a:lnTo>
                  <a:pt x="85915" y="82931"/>
                </a:lnTo>
                <a:lnTo>
                  <a:pt x="56595" y="115927"/>
                </a:lnTo>
                <a:lnTo>
                  <a:pt x="32740" y="153036"/>
                </a:lnTo>
                <a:lnTo>
                  <a:pt x="14953" y="193673"/>
                </a:lnTo>
                <a:lnTo>
                  <a:pt x="3838" y="237259"/>
                </a:lnTo>
                <a:lnTo>
                  <a:pt x="0" y="283210"/>
                </a:lnTo>
                <a:lnTo>
                  <a:pt x="3838" y="329160"/>
                </a:lnTo>
                <a:lnTo>
                  <a:pt x="14953" y="372746"/>
                </a:lnTo>
                <a:lnTo>
                  <a:pt x="32740" y="413383"/>
                </a:lnTo>
                <a:lnTo>
                  <a:pt x="56595" y="450492"/>
                </a:lnTo>
                <a:lnTo>
                  <a:pt x="85915" y="483488"/>
                </a:lnTo>
                <a:lnTo>
                  <a:pt x="120097" y="511791"/>
                </a:lnTo>
                <a:lnTo>
                  <a:pt x="158537" y="534818"/>
                </a:lnTo>
                <a:lnTo>
                  <a:pt x="200631" y="551986"/>
                </a:lnTo>
                <a:lnTo>
                  <a:pt x="245777" y="562714"/>
                </a:lnTo>
                <a:lnTo>
                  <a:pt x="293369" y="566420"/>
                </a:lnTo>
                <a:lnTo>
                  <a:pt x="340962" y="562714"/>
                </a:lnTo>
                <a:lnTo>
                  <a:pt x="386108" y="551986"/>
                </a:lnTo>
                <a:lnTo>
                  <a:pt x="428202" y="534818"/>
                </a:lnTo>
                <a:lnTo>
                  <a:pt x="466642" y="511791"/>
                </a:lnTo>
                <a:lnTo>
                  <a:pt x="500824" y="483488"/>
                </a:lnTo>
                <a:lnTo>
                  <a:pt x="530144" y="450492"/>
                </a:lnTo>
                <a:lnTo>
                  <a:pt x="553999" y="413383"/>
                </a:lnTo>
                <a:lnTo>
                  <a:pt x="571786" y="372746"/>
                </a:lnTo>
                <a:lnTo>
                  <a:pt x="582901" y="329160"/>
                </a:lnTo>
                <a:lnTo>
                  <a:pt x="586739" y="283210"/>
                </a:lnTo>
                <a:lnTo>
                  <a:pt x="582901" y="237259"/>
                </a:lnTo>
                <a:lnTo>
                  <a:pt x="571786" y="193673"/>
                </a:lnTo>
                <a:lnTo>
                  <a:pt x="553999" y="153036"/>
                </a:lnTo>
                <a:lnTo>
                  <a:pt x="530144" y="115927"/>
                </a:lnTo>
                <a:lnTo>
                  <a:pt x="500824" y="82931"/>
                </a:lnTo>
                <a:lnTo>
                  <a:pt x="466642" y="54628"/>
                </a:lnTo>
                <a:lnTo>
                  <a:pt x="428202" y="31601"/>
                </a:lnTo>
                <a:lnTo>
                  <a:pt x="386108" y="14433"/>
                </a:lnTo>
                <a:lnTo>
                  <a:pt x="340962" y="3705"/>
                </a:lnTo>
                <a:lnTo>
                  <a:pt x="293369" y="0"/>
                </a:lnTo>
                <a:close/>
              </a:path>
            </a:pathLst>
          </a:custGeom>
          <a:solidFill>
            <a:srgbClr val="E1E4E7"/>
          </a:solidFill>
        </p:spPr>
        <p:txBody>
          <a:bodyPr wrap="square" lIns="0" tIns="0" rIns="0" bIns="0" rtlCol="0"/>
          <a:lstStyle/>
          <a:p>
            <a:endParaRPr/>
          </a:p>
        </p:txBody>
      </p:sp>
      <p:grpSp>
        <p:nvGrpSpPr>
          <p:cNvPr id="10" name="object 10"/>
          <p:cNvGrpSpPr/>
          <p:nvPr/>
        </p:nvGrpSpPr>
        <p:grpSpPr>
          <a:xfrm>
            <a:off x="1470659" y="1808479"/>
            <a:ext cx="3906520" cy="731520"/>
            <a:chOff x="327659" y="1808479"/>
            <a:chExt cx="3906520" cy="731520"/>
          </a:xfrm>
        </p:grpSpPr>
        <p:sp>
          <p:nvSpPr>
            <p:cNvPr id="11" name="object 11"/>
            <p:cNvSpPr/>
            <p:nvPr/>
          </p:nvSpPr>
          <p:spPr>
            <a:xfrm>
              <a:off x="596900" y="1879599"/>
              <a:ext cx="586740" cy="568960"/>
            </a:xfrm>
            <a:custGeom>
              <a:avLst/>
              <a:gdLst/>
              <a:ahLst/>
              <a:cxnLst/>
              <a:rect l="l" t="t" r="r" b="b"/>
              <a:pathLst>
                <a:path w="586740" h="568960">
                  <a:moveTo>
                    <a:pt x="293369" y="0"/>
                  </a:moveTo>
                  <a:lnTo>
                    <a:pt x="245783" y="3723"/>
                  </a:lnTo>
                  <a:lnTo>
                    <a:pt x="200641" y="14504"/>
                  </a:lnTo>
                  <a:lnTo>
                    <a:pt x="158548" y="31755"/>
                  </a:lnTo>
                  <a:lnTo>
                    <a:pt x="120108" y="54892"/>
                  </a:lnTo>
                  <a:lnTo>
                    <a:pt x="85925" y="83327"/>
                  </a:lnTo>
                  <a:lnTo>
                    <a:pt x="56602" y="116476"/>
                  </a:lnTo>
                  <a:lnTo>
                    <a:pt x="32744" y="153751"/>
                  </a:lnTo>
                  <a:lnTo>
                    <a:pt x="14955" y="194568"/>
                  </a:lnTo>
                  <a:lnTo>
                    <a:pt x="3839" y="238339"/>
                  </a:lnTo>
                  <a:lnTo>
                    <a:pt x="0" y="284479"/>
                  </a:lnTo>
                  <a:lnTo>
                    <a:pt x="3839" y="330620"/>
                  </a:lnTo>
                  <a:lnTo>
                    <a:pt x="14955" y="374391"/>
                  </a:lnTo>
                  <a:lnTo>
                    <a:pt x="32744" y="415208"/>
                  </a:lnTo>
                  <a:lnTo>
                    <a:pt x="56602" y="452483"/>
                  </a:lnTo>
                  <a:lnTo>
                    <a:pt x="85925" y="485632"/>
                  </a:lnTo>
                  <a:lnTo>
                    <a:pt x="120108" y="514067"/>
                  </a:lnTo>
                  <a:lnTo>
                    <a:pt x="158548" y="537204"/>
                  </a:lnTo>
                  <a:lnTo>
                    <a:pt x="200641" y="554455"/>
                  </a:lnTo>
                  <a:lnTo>
                    <a:pt x="245783" y="565236"/>
                  </a:lnTo>
                  <a:lnTo>
                    <a:pt x="293369" y="568960"/>
                  </a:lnTo>
                  <a:lnTo>
                    <a:pt x="340956" y="565236"/>
                  </a:lnTo>
                  <a:lnTo>
                    <a:pt x="386098" y="554455"/>
                  </a:lnTo>
                  <a:lnTo>
                    <a:pt x="428191" y="537204"/>
                  </a:lnTo>
                  <a:lnTo>
                    <a:pt x="466631" y="514067"/>
                  </a:lnTo>
                  <a:lnTo>
                    <a:pt x="500814" y="485632"/>
                  </a:lnTo>
                  <a:lnTo>
                    <a:pt x="530137" y="452483"/>
                  </a:lnTo>
                  <a:lnTo>
                    <a:pt x="553995" y="415208"/>
                  </a:lnTo>
                  <a:lnTo>
                    <a:pt x="571784" y="374391"/>
                  </a:lnTo>
                  <a:lnTo>
                    <a:pt x="582900" y="330620"/>
                  </a:lnTo>
                  <a:lnTo>
                    <a:pt x="586740" y="284479"/>
                  </a:lnTo>
                  <a:lnTo>
                    <a:pt x="582900" y="238339"/>
                  </a:lnTo>
                  <a:lnTo>
                    <a:pt x="571784" y="194568"/>
                  </a:lnTo>
                  <a:lnTo>
                    <a:pt x="553995" y="153751"/>
                  </a:lnTo>
                  <a:lnTo>
                    <a:pt x="530137" y="116476"/>
                  </a:lnTo>
                  <a:lnTo>
                    <a:pt x="500814" y="83327"/>
                  </a:lnTo>
                  <a:lnTo>
                    <a:pt x="466631" y="54892"/>
                  </a:lnTo>
                  <a:lnTo>
                    <a:pt x="428191" y="31755"/>
                  </a:lnTo>
                  <a:lnTo>
                    <a:pt x="386098" y="14504"/>
                  </a:lnTo>
                  <a:lnTo>
                    <a:pt x="340956" y="3723"/>
                  </a:lnTo>
                  <a:lnTo>
                    <a:pt x="293369" y="0"/>
                  </a:lnTo>
                  <a:close/>
                </a:path>
              </a:pathLst>
            </a:custGeom>
            <a:solidFill>
              <a:srgbClr val="E1E4E7"/>
            </a:solidFill>
          </p:spPr>
          <p:txBody>
            <a:bodyPr wrap="square" lIns="0" tIns="0" rIns="0" bIns="0" rtlCol="0"/>
            <a:lstStyle/>
            <a:p>
              <a:endParaRPr/>
            </a:p>
          </p:txBody>
        </p:sp>
        <p:sp>
          <p:nvSpPr>
            <p:cNvPr id="12" name="object 12"/>
            <p:cNvSpPr/>
            <p:nvPr/>
          </p:nvSpPr>
          <p:spPr>
            <a:xfrm>
              <a:off x="332739" y="1813559"/>
              <a:ext cx="3896360" cy="721360"/>
            </a:xfrm>
            <a:custGeom>
              <a:avLst/>
              <a:gdLst/>
              <a:ahLst/>
              <a:cxnLst/>
              <a:rect l="l" t="t" r="r" b="b"/>
              <a:pathLst>
                <a:path w="3896360" h="721360">
                  <a:moveTo>
                    <a:pt x="0" y="120268"/>
                  </a:moveTo>
                  <a:lnTo>
                    <a:pt x="9447" y="73455"/>
                  </a:lnTo>
                  <a:lnTo>
                    <a:pt x="35212" y="35226"/>
                  </a:lnTo>
                  <a:lnTo>
                    <a:pt x="73428" y="9451"/>
                  </a:lnTo>
                  <a:lnTo>
                    <a:pt x="120230" y="0"/>
                  </a:lnTo>
                  <a:lnTo>
                    <a:pt x="3776091" y="0"/>
                  </a:lnTo>
                  <a:lnTo>
                    <a:pt x="3822904" y="9451"/>
                  </a:lnTo>
                  <a:lnTo>
                    <a:pt x="3861133" y="35226"/>
                  </a:lnTo>
                  <a:lnTo>
                    <a:pt x="3886908" y="73455"/>
                  </a:lnTo>
                  <a:lnTo>
                    <a:pt x="3896360" y="120268"/>
                  </a:lnTo>
                  <a:lnTo>
                    <a:pt x="3896360" y="601090"/>
                  </a:lnTo>
                  <a:lnTo>
                    <a:pt x="3886908" y="647904"/>
                  </a:lnTo>
                  <a:lnTo>
                    <a:pt x="3861133" y="686133"/>
                  </a:lnTo>
                  <a:lnTo>
                    <a:pt x="3822904" y="711908"/>
                  </a:lnTo>
                  <a:lnTo>
                    <a:pt x="3776091" y="721360"/>
                  </a:lnTo>
                  <a:lnTo>
                    <a:pt x="120230" y="721360"/>
                  </a:lnTo>
                  <a:lnTo>
                    <a:pt x="73428" y="711908"/>
                  </a:lnTo>
                  <a:lnTo>
                    <a:pt x="35212" y="686133"/>
                  </a:lnTo>
                  <a:lnTo>
                    <a:pt x="9447" y="647904"/>
                  </a:lnTo>
                  <a:lnTo>
                    <a:pt x="0" y="601090"/>
                  </a:lnTo>
                  <a:lnTo>
                    <a:pt x="0" y="120268"/>
                  </a:lnTo>
                  <a:close/>
                </a:path>
              </a:pathLst>
            </a:custGeom>
            <a:ln w="10160">
              <a:solidFill>
                <a:srgbClr val="0067AC"/>
              </a:solidFill>
            </a:ln>
          </p:spPr>
          <p:txBody>
            <a:bodyPr wrap="square" lIns="0" tIns="0" rIns="0" bIns="0" rtlCol="0"/>
            <a:lstStyle/>
            <a:p>
              <a:endParaRPr/>
            </a:p>
          </p:txBody>
        </p:sp>
      </p:grpSp>
      <p:sp>
        <p:nvSpPr>
          <p:cNvPr id="13" name="object 13"/>
          <p:cNvSpPr txBox="1"/>
          <p:nvPr/>
        </p:nvSpPr>
        <p:spPr>
          <a:xfrm>
            <a:off x="1891666" y="1974533"/>
            <a:ext cx="4516755" cy="300355"/>
          </a:xfrm>
          <a:prstGeom prst="rect">
            <a:avLst/>
          </a:prstGeom>
        </p:spPr>
        <p:txBody>
          <a:bodyPr vert="horz" wrap="square" lIns="0" tIns="12700" rIns="0" bIns="0" rtlCol="0">
            <a:spAutoFit/>
          </a:bodyPr>
          <a:lstStyle/>
          <a:p>
            <a:pPr marL="12700">
              <a:spcBef>
                <a:spcPts val="100"/>
              </a:spcBef>
              <a:tabLst>
                <a:tab pos="612775" algn="l"/>
                <a:tab pos="2504440" algn="l"/>
                <a:tab pos="4224655" algn="l"/>
              </a:tabLst>
            </a:pPr>
            <a:r>
              <a:rPr sz="2700" spc="-434" baseline="-3086" dirty="0">
                <a:solidFill>
                  <a:srgbClr val="EC7100"/>
                </a:solidFill>
                <a:latin typeface="Arial"/>
                <a:cs typeface="Arial"/>
              </a:rPr>
              <a:t>Э</a:t>
            </a:r>
            <a:r>
              <a:rPr sz="2700" spc="-337" baseline="-3086" dirty="0">
                <a:solidFill>
                  <a:srgbClr val="EC7100"/>
                </a:solidFill>
                <a:latin typeface="Arial"/>
                <a:cs typeface="Arial"/>
              </a:rPr>
              <a:t>А</a:t>
            </a:r>
            <a:r>
              <a:rPr sz="2700" baseline="-3086" dirty="0">
                <a:solidFill>
                  <a:srgbClr val="EC7100"/>
                </a:solidFill>
                <a:latin typeface="Arial"/>
                <a:cs typeface="Arial"/>
              </a:rPr>
              <a:t>	</a:t>
            </a:r>
            <a:r>
              <a:rPr spc="135" baseline="2314" dirty="0">
                <a:latin typeface="Trebuchet MS"/>
                <a:cs typeface="Trebuchet MS"/>
              </a:rPr>
              <a:t>Э</a:t>
            </a:r>
            <a:r>
              <a:rPr spc="7" baseline="2314" dirty="0">
                <a:latin typeface="Trebuchet MS"/>
                <a:cs typeface="Trebuchet MS"/>
              </a:rPr>
              <a:t>л</a:t>
            </a:r>
            <a:r>
              <a:rPr spc="-7" baseline="2314" dirty="0">
                <a:latin typeface="Trebuchet MS"/>
                <a:cs typeface="Trebuchet MS"/>
              </a:rPr>
              <a:t>ек</a:t>
            </a:r>
            <a:r>
              <a:rPr spc="7" baseline="2314" dirty="0">
                <a:latin typeface="Trebuchet MS"/>
                <a:cs typeface="Trebuchet MS"/>
              </a:rPr>
              <a:t>тр</a:t>
            </a:r>
            <a:r>
              <a:rPr spc="22" baseline="2314" dirty="0">
                <a:latin typeface="Trebuchet MS"/>
                <a:cs typeface="Trebuchet MS"/>
              </a:rPr>
              <a:t>о</a:t>
            </a:r>
            <a:r>
              <a:rPr spc="7" baseline="2314" dirty="0">
                <a:latin typeface="Trebuchet MS"/>
                <a:cs typeface="Trebuchet MS"/>
              </a:rPr>
              <a:t>нн</a:t>
            </a:r>
            <a:r>
              <a:rPr spc="44" baseline="2314" dirty="0">
                <a:latin typeface="Trebuchet MS"/>
                <a:cs typeface="Trebuchet MS"/>
              </a:rPr>
              <a:t>ый</a:t>
            </a:r>
            <a:r>
              <a:rPr spc="-142" baseline="2314" dirty="0">
                <a:latin typeface="Trebuchet MS"/>
                <a:cs typeface="Trebuchet MS"/>
              </a:rPr>
              <a:t> </a:t>
            </a:r>
            <a:r>
              <a:rPr baseline="2314" dirty="0">
                <a:latin typeface="Trebuchet MS"/>
                <a:cs typeface="Trebuchet MS"/>
              </a:rPr>
              <a:t>а</a:t>
            </a:r>
            <a:r>
              <a:rPr spc="7" baseline="2314" dirty="0">
                <a:latin typeface="Trebuchet MS"/>
                <a:cs typeface="Trebuchet MS"/>
              </a:rPr>
              <a:t>у</a:t>
            </a:r>
            <a:r>
              <a:rPr spc="-7" baseline="2314" dirty="0">
                <a:latin typeface="Trebuchet MS"/>
                <a:cs typeface="Trebuchet MS"/>
              </a:rPr>
              <a:t>кц</a:t>
            </a:r>
            <a:r>
              <a:rPr spc="7" baseline="2314" dirty="0">
                <a:latin typeface="Trebuchet MS"/>
                <a:cs typeface="Trebuchet MS"/>
              </a:rPr>
              <a:t>и</a:t>
            </a:r>
            <a:r>
              <a:rPr spc="44" baseline="2314" dirty="0">
                <a:latin typeface="Trebuchet MS"/>
                <a:cs typeface="Trebuchet MS"/>
              </a:rPr>
              <a:t>о</a:t>
            </a:r>
            <a:r>
              <a:rPr baseline="2314" dirty="0">
                <a:latin typeface="Trebuchet MS"/>
                <a:cs typeface="Trebuchet MS"/>
              </a:rPr>
              <a:t>н	</a:t>
            </a:r>
            <a:r>
              <a:rPr sz="1200" spc="-10" dirty="0">
                <a:solidFill>
                  <a:srgbClr val="0067AC"/>
                </a:solidFill>
                <a:latin typeface="Arial"/>
                <a:cs typeface="Arial"/>
              </a:rPr>
              <a:t>С</a:t>
            </a:r>
            <a:r>
              <a:rPr sz="1200" spc="-30" dirty="0">
                <a:solidFill>
                  <a:srgbClr val="0067AC"/>
                </a:solidFill>
                <a:latin typeface="Arial"/>
                <a:cs typeface="Arial"/>
              </a:rPr>
              <a:t>та</a:t>
            </a:r>
            <a:r>
              <a:rPr sz="1200" spc="-10" dirty="0">
                <a:solidFill>
                  <a:srgbClr val="0067AC"/>
                </a:solidFill>
                <a:latin typeface="Arial"/>
                <a:cs typeface="Arial"/>
              </a:rPr>
              <a:t>т</a:t>
            </a:r>
            <a:r>
              <a:rPr sz="1200" spc="-5" dirty="0">
                <a:solidFill>
                  <a:srgbClr val="0067AC"/>
                </a:solidFill>
                <a:latin typeface="Arial"/>
                <a:cs typeface="Arial"/>
              </a:rPr>
              <a:t>ь</a:t>
            </a:r>
            <a:r>
              <a:rPr sz="1200" dirty="0">
                <a:solidFill>
                  <a:srgbClr val="0067AC"/>
                </a:solidFill>
                <a:latin typeface="Arial"/>
                <a:cs typeface="Arial"/>
              </a:rPr>
              <a:t>я</a:t>
            </a:r>
            <a:r>
              <a:rPr sz="1200" spc="-5" dirty="0">
                <a:solidFill>
                  <a:srgbClr val="0067AC"/>
                </a:solidFill>
                <a:latin typeface="Arial"/>
                <a:cs typeface="Arial"/>
              </a:rPr>
              <a:t> </a:t>
            </a:r>
            <a:r>
              <a:rPr sz="1200" spc="-10" dirty="0">
                <a:solidFill>
                  <a:srgbClr val="0067AC"/>
                </a:solidFill>
                <a:latin typeface="Arial"/>
                <a:cs typeface="Arial"/>
              </a:rPr>
              <a:t>4</a:t>
            </a:r>
            <a:r>
              <a:rPr sz="1200" dirty="0">
                <a:solidFill>
                  <a:srgbClr val="0067AC"/>
                </a:solidFill>
                <a:latin typeface="Arial"/>
                <a:cs typeface="Arial"/>
              </a:rPr>
              <a:t>9	</a:t>
            </a:r>
            <a:r>
              <a:rPr sz="2700" spc="-120" baseline="-1543" dirty="0">
                <a:solidFill>
                  <a:srgbClr val="EC7100"/>
                </a:solidFill>
                <a:latin typeface="Arial"/>
                <a:cs typeface="Arial"/>
              </a:rPr>
              <a:t>ЭК</a:t>
            </a:r>
            <a:endParaRPr sz="2700" baseline="-1543">
              <a:latin typeface="Arial"/>
              <a:cs typeface="Arial"/>
            </a:endParaRPr>
          </a:p>
        </p:txBody>
      </p:sp>
      <p:sp>
        <p:nvSpPr>
          <p:cNvPr id="14" name="object 14"/>
          <p:cNvSpPr/>
          <p:nvPr/>
        </p:nvSpPr>
        <p:spPr>
          <a:xfrm>
            <a:off x="1709419" y="2700020"/>
            <a:ext cx="586740" cy="566420"/>
          </a:xfrm>
          <a:custGeom>
            <a:avLst/>
            <a:gdLst/>
            <a:ahLst/>
            <a:cxnLst/>
            <a:rect l="l" t="t" r="r" b="b"/>
            <a:pathLst>
              <a:path w="586740" h="566420">
                <a:moveTo>
                  <a:pt x="293370" y="0"/>
                </a:moveTo>
                <a:lnTo>
                  <a:pt x="245783" y="3705"/>
                </a:lnTo>
                <a:lnTo>
                  <a:pt x="200641" y="14433"/>
                </a:lnTo>
                <a:lnTo>
                  <a:pt x="158548" y="31601"/>
                </a:lnTo>
                <a:lnTo>
                  <a:pt x="120108" y="54628"/>
                </a:lnTo>
                <a:lnTo>
                  <a:pt x="85925" y="82930"/>
                </a:lnTo>
                <a:lnTo>
                  <a:pt x="56602" y="115927"/>
                </a:lnTo>
                <a:lnTo>
                  <a:pt x="32744" y="153036"/>
                </a:lnTo>
                <a:lnTo>
                  <a:pt x="14955" y="193673"/>
                </a:lnTo>
                <a:lnTo>
                  <a:pt x="3839" y="237259"/>
                </a:lnTo>
                <a:lnTo>
                  <a:pt x="0" y="283209"/>
                </a:lnTo>
                <a:lnTo>
                  <a:pt x="3839" y="329160"/>
                </a:lnTo>
                <a:lnTo>
                  <a:pt x="14955" y="372746"/>
                </a:lnTo>
                <a:lnTo>
                  <a:pt x="32744" y="413383"/>
                </a:lnTo>
                <a:lnTo>
                  <a:pt x="56602" y="450492"/>
                </a:lnTo>
                <a:lnTo>
                  <a:pt x="85925" y="483488"/>
                </a:lnTo>
                <a:lnTo>
                  <a:pt x="120108" y="511791"/>
                </a:lnTo>
                <a:lnTo>
                  <a:pt x="158548" y="534818"/>
                </a:lnTo>
                <a:lnTo>
                  <a:pt x="200641" y="551986"/>
                </a:lnTo>
                <a:lnTo>
                  <a:pt x="245783" y="562714"/>
                </a:lnTo>
                <a:lnTo>
                  <a:pt x="293370" y="566419"/>
                </a:lnTo>
                <a:lnTo>
                  <a:pt x="340956" y="562714"/>
                </a:lnTo>
                <a:lnTo>
                  <a:pt x="386098" y="551986"/>
                </a:lnTo>
                <a:lnTo>
                  <a:pt x="428191" y="534818"/>
                </a:lnTo>
                <a:lnTo>
                  <a:pt x="466631" y="511791"/>
                </a:lnTo>
                <a:lnTo>
                  <a:pt x="500814" y="483488"/>
                </a:lnTo>
                <a:lnTo>
                  <a:pt x="530137" y="450492"/>
                </a:lnTo>
                <a:lnTo>
                  <a:pt x="553995" y="413383"/>
                </a:lnTo>
                <a:lnTo>
                  <a:pt x="571784" y="372746"/>
                </a:lnTo>
                <a:lnTo>
                  <a:pt x="582900" y="329160"/>
                </a:lnTo>
                <a:lnTo>
                  <a:pt x="586740" y="283209"/>
                </a:lnTo>
                <a:lnTo>
                  <a:pt x="582900" y="237259"/>
                </a:lnTo>
                <a:lnTo>
                  <a:pt x="571784" y="193673"/>
                </a:lnTo>
                <a:lnTo>
                  <a:pt x="553995" y="153036"/>
                </a:lnTo>
                <a:lnTo>
                  <a:pt x="530137" y="115927"/>
                </a:lnTo>
                <a:lnTo>
                  <a:pt x="500814" y="82930"/>
                </a:lnTo>
                <a:lnTo>
                  <a:pt x="466631" y="54628"/>
                </a:lnTo>
                <a:lnTo>
                  <a:pt x="428191" y="31601"/>
                </a:lnTo>
                <a:lnTo>
                  <a:pt x="386098" y="14433"/>
                </a:lnTo>
                <a:lnTo>
                  <a:pt x="340956" y="3705"/>
                </a:lnTo>
                <a:lnTo>
                  <a:pt x="293370" y="0"/>
                </a:lnTo>
                <a:close/>
              </a:path>
            </a:pathLst>
          </a:custGeom>
          <a:solidFill>
            <a:srgbClr val="E1E4E7"/>
          </a:solidFill>
        </p:spPr>
        <p:txBody>
          <a:bodyPr wrap="square" lIns="0" tIns="0" rIns="0" bIns="0" rtlCol="0"/>
          <a:lstStyle/>
          <a:p>
            <a:endParaRPr/>
          </a:p>
        </p:txBody>
      </p:sp>
      <p:sp>
        <p:nvSpPr>
          <p:cNvPr id="15" name="object 15"/>
          <p:cNvSpPr txBox="1"/>
          <p:nvPr/>
        </p:nvSpPr>
        <p:spPr>
          <a:xfrm>
            <a:off x="1861503" y="2828671"/>
            <a:ext cx="294005" cy="299720"/>
          </a:xfrm>
          <a:prstGeom prst="rect">
            <a:avLst/>
          </a:prstGeom>
        </p:spPr>
        <p:txBody>
          <a:bodyPr vert="horz" wrap="square" lIns="0" tIns="12700" rIns="0" bIns="0" rtlCol="0">
            <a:spAutoFit/>
          </a:bodyPr>
          <a:lstStyle/>
          <a:p>
            <a:pPr marL="12700">
              <a:spcBef>
                <a:spcPts val="100"/>
              </a:spcBef>
            </a:pPr>
            <a:r>
              <a:rPr spc="-15" dirty="0">
                <a:solidFill>
                  <a:srgbClr val="EC7100"/>
                </a:solidFill>
                <a:latin typeface="Arial"/>
                <a:cs typeface="Arial"/>
              </a:rPr>
              <a:t>ЗК</a:t>
            </a:r>
            <a:endParaRPr>
              <a:latin typeface="Arial"/>
              <a:cs typeface="Arial"/>
            </a:endParaRPr>
          </a:p>
        </p:txBody>
      </p:sp>
      <p:sp>
        <p:nvSpPr>
          <p:cNvPr id="16" name="object 16"/>
          <p:cNvSpPr/>
          <p:nvPr/>
        </p:nvSpPr>
        <p:spPr>
          <a:xfrm>
            <a:off x="1661159" y="4300220"/>
            <a:ext cx="586740" cy="568960"/>
          </a:xfrm>
          <a:custGeom>
            <a:avLst/>
            <a:gdLst/>
            <a:ahLst/>
            <a:cxnLst/>
            <a:rect l="l" t="t" r="r" b="b"/>
            <a:pathLst>
              <a:path w="586740" h="568960">
                <a:moveTo>
                  <a:pt x="293370" y="0"/>
                </a:moveTo>
                <a:lnTo>
                  <a:pt x="245783" y="3723"/>
                </a:lnTo>
                <a:lnTo>
                  <a:pt x="200641" y="14504"/>
                </a:lnTo>
                <a:lnTo>
                  <a:pt x="158548" y="31755"/>
                </a:lnTo>
                <a:lnTo>
                  <a:pt x="120108" y="54892"/>
                </a:lnTo>
                <a:lnTo>
                  <a:pt x="85925" y="83327"/>
                </a:lnTo>
                <a:lnTo>
                  <a:pt x="56602" y="116476"/>
                </a:lnTo>
                <a:lnTo>
                  <a:pt x="32744" y="153751"/>
                </a:lnTo>
                <a:lnTo>
                  <a:pt x="14955" y="194568"/>
                </a:lnTo>
                <a:lnTo>
                  <a:pt x="3839" y="238339"/>
                </a:lnTo>
                <a:lnTo>
                  <a:pt x="0" y="284479"/>
                </a:lnTo>
                <a:lnTo>
                  <a:pt x="3839" y="330620"/>
                </a:lnTo>
                <a:lnTo>
                  <a:pt x="14955" y="374391"/>
                </a:lnTo>
                <a:lnTo>
                  <a:pt x="32744" y="415208"/>
                </a:lnTo>
                <a:lnTo>
                  <a:pt x="56602" y="452483"/>
                </a:lnTo>
                <a:lnTo>
                  <a:pt x="85925" y="485632"/>
                </a:lnTo>
                <a:lnTo>
                  <a:pt x="120108" y="514067"/>
                </a:lnTo>
                <a:lnTo>
                  <a:pt x="158548" y="537204"/>
                </a:lnTo>
                <a:lnTo>
                  <a:pt x="200641" y="554455"/>
                </a:lnTo>
                <a:lnTo>
                  <a:pt x="245783" y="565236"/>
                </a:lnTo>
                <a:lnTo>
                  <a:pt x="293370" y="568959"/>
                </a:lnTo>
                <a:lnTo>
                  <a:pt x="340956" y="565236"/>
                </a:lnTo>
                <a:lnTo>
                  <a:pt x="386098" y="554455"/>
                </a:lnTo>
                <a:lnTo>
                  <a:pt x="428191" y="537204"/>
                </a:lnTo>
                <a:lnTo>
                  <a:pt x="466631" y="514067"/>
                </a:lnTo>
                <a:lnTo>
                  <a:pt x="500814" y="485632"/>
                </a:lnTo>
                <a:lnTo>
                  <a:pt x="530137" y="452483"/>
                </a:lnTo>
                <a:lnTo>
                  <a:pt x="553995" y="415208"/>
                </a:lnTo>
                <a:lnTo>
                  <a:pt x="571784" y="374391"/>
                </a:lnTo>
                <a:lnTo>
                  <a:pt x="582900" y="330620"/>
                </a:lnTo>
                <a:lnTo>
                  <a:pt x="586740" y="284479"/>
                </a:lnTo>
                <a:lnTo>
                  <a:pt x="582900" y="238339"/>
                </a:lnTo>
                <a:lnTo>
                  <a:pt x="571784" y="194568"/>
                </a:lnTo>
                <a:lnTo>
                  <a:pt x="553995" y="153751"/>
                </a:lnTo>
                <a:lnTo>
                  <a:pt x="530137" y="116476"/>
                </a:lnTo>
                <a:lnTo>
                  <a:pt x="500814" y="83327"/>
                </a:lnTo>
                <a:lnTo>
                  <a:pt x="466631" y="54892"/>
                </a:lnTo>
                <a:lnTo>
                  <a:pt x="428191" y="31755"/>
                </a:lnTo>
                <a:lnTo>
                  <a:pt x="386098" y="14504"/>
                </a:lnTo>
                <a:lnTo>
                  <a:pt x="340956" y="3723"/>
                </a:lnTo>
                <a:lnTo>
                  <a:pt x="293370" y="0"/>
                </a:lnTo>
                <a:close/>
              </a:path>
            </a:pathLst>
          </a:custGeom>
          <a:solidFill>
            <a:srgbClr val="E1E4E7"/>
          </a:solidFill>
        </p:spPr>
        <p:txBody>
          <a:bodyPr wrap="square" lIns="0" tIns="0" rIns="0" bIns="0" rtlCol="0"/>
          <a:lstStyle/>
          <a:p>
            <a:endParaRPr/>
          </a:p>
        </p:txBody>
      </p:sp>
      <p:sp>
        <p:nvSpPr>
          <p:cNvPr id="17" name="object 17"/>
          <p:cNvSpPr txBox="1"/>
          <p:nvPr/>
        </p:nvSpPr>
        <p:spPr>
          <a:xfrm>
            <a:off x="1764983" y="4427473"/>
            <a:ext cx="393065" cy="299720"/>
          </a:xfrm>
          <a:prstGeom prst="rect">
            <a:avLst/>
          </a:prstGeom>
        </p:spPr>
        <p:txBody>
          <a:bodyPr vert="horz" wrap="square" lIns="0" tIns="12700" rIns="0" bIns="0" rtlCol="0">
            <a:spAutoFit/>
          </a:bodyPr>
          <a:lstStyle/>
          <a:p>
            <a:pPr marL="12700">
              <a:spcBef>
                <a:spcPts val="100"/>
              </a:spcBef>
            </a:pPr>
            <a:r>
              <a:rPr spc="-190" dirty="0">
                <a:solidFill>
                  <a:srgbClr val="EC7100"/>
                </a:solidFill>
                <a:latin typeface="Arial"/>
                <a:cs typeface="Arial"/>
              </a:rPr>
              <a:t>Э</a:t>
            </a:r>
            <a:r>
              <a:rPr spc="-180" dirty="0">
                <a:solidFill>
                  <a:srgbClr val="EC7100"/>
                </a:solidFill>
                <a:latin typeface="Arial"/>
                <a:cs typeface="Arial"/>
              </a:rPr>
              <a:t>З</a:t>
            </a:r>
            <a:r>
              <a:rPr spc="-229" dirty="0">
                <a:solidFill>
                  <a:srgbClr val="EC7100"/>
                </a:solidFill>
                <a:latin typeface="Arial"/>
                <a:cs typeface="Arial"/>
              </a:rPr>
              <a:t>Т</a:t>
            </a:r>
            <a:endParaRPr>
              <a:latin typeface="Arial"/>
              <a:cs typeface="Arial"/>
            </a:endParaRPr>
          </a:p>
        </p:txBody>
      </p:sp>
      <p:sp>
        <p:nvSpPr>
          <p:cNvPr id="18" name="object 18"/>
          <p:cNvSpPr txBox="1"/>
          <p:nvPr/>
        </p:nvSpPr>
        <p:spPr>
          <a:xfrm>
            <a:off x="1529079" y="5216271"/>
            <a:ext cx="4942840" cy="889000"/>
          </a:xfrm>
          <a:prstGeom prst="rect">
            <a:avLst/>
          </a:prstGeom>
        </p:spPr>
        <p:txBody>
          <a:bodyPr vert="horz" wrap="square" lIns="0" tIns="12700" rIns="0" bIns="0" rtlCol="0">
            <a:spAutoFit/>
          </a:bodyPr>
          <a:lstStyle/>
          <a:p>
            <a:pPr marL="12700">
              <a:spcBef>
                <a:spcPts val="100"/>
              </a:spcBef>
            </a:pPr>
            <a:r>
              <a:rPr dirty="0">
                <a:solidFill>
                  <a:srgbClr val="EC7100"/>
                </a:solidFill>
                <a:latin typeface="Arial"/>
                <a:cs typeface="Arial"/>
              </a:rPr>
              <a:t>Иные</a:t>
            </a:r>
            <a:r>
              <a:rPr spc="-10" dirty="0">
                <a:solidFill>
                  <a:srgbClr val="EC7100"/>
                </a:solidFill>
                <a:latin typeface="Arial"/>
                <a:cs typeface="Arial"/>
              </a:rPr>
              <a:t> </a:t>
            </a:r>
            <a:r>
              <a:rPr dirty="0">
                <a:solidFill>
                  <a:srgbClr val="EC7100"/>
                </a:solidFill>
                <a:latin typeface="Arial"/>
                <a:cs typeface="Arial"/>
              </a:rPr>
              <a:t>способы</a:t>
            </a:r>
            <a:endParaRPr>
              <a:latin typeface="Arial"/>
              <a:cs typeface="Arial"/>
            </a:endParaRPr>
          </a:p>
          <a:p>
            <a:pPr marL="956944" marR="5080">
              <a:lnSpc>
                <a:spcPct val="141700"/>
              </a:lnSpc>
              <a:spcBef>
                <a:spcPts val="560"/>
              </a:spcBef>
            </a:pPr>
            <a:r>
              <a:rPr sz="1200" dirty="0">
                <a:latin typeface="Trebuchet MS"/>
                <a:cs typeface="Trebuchet MS"/>
              </a:rPr>
              <a:t>Способы,</a:t>
            </a:r>
            <a:r>
              <a:rPr sz="1200" spc="-120" dirty="0">
                <a:latin typeface="Trebuchet MS"/>
                <a:cs typeface="Trebuchet MS"/>
              </a:rPr>
              <a:t> </a:t>
            </a:r>
            <a:r>
              <a:rPr sz="1200" spc="5" dirty="0">
                <a:latin typeface="Trebuchet MS"/>
                <a:cs typeface="Trebuchet MS"/>
              </a:rPr>
              <a:t>предусмотренные</a:t>
            </a:r>
            <a:r>
              <a:rPr sz="1200" spc="-85" dirty="0">
                <a:latin typeface="Trebuchet MS"/>
                <a:cs typeface="Trebuchet MS"/>
              </a:rPr>
              <a:t> </a:t>
            </a:r>
            <a:r>
              <a:rPr sz="1200" spc="80" dirty="0">
                <a:latin typeface="Trebuchet MS"/>
                <a:cs typeface="Trebuchet MS"/>
              </a:rPr>
              <a:t>ПП</a:t>
            </a:r>
            <a:r>
              <a:rPr sz="1200" spc="-55" dirty="0">
                <a:latin typeface="Trebuchet MS"/>
                <a:cs typeface="Trebuchet MS"/>
              </a:rPr>
              <a:t> </a:t>
            </a:r>
            <a:r>
              <a:rPr sz="1200" spc="35" dirty="0">
                <a:latin typeface="Trebuchet MS"/>
                <a:cs typeface="Trebuchet MS"/>
              </a:rPr>
              <a:t>РФ</a:t>
            </a:r>
            <a:r>
              <a:rPr sz="1200" spc="-80" dirty="0">
                <a:latin typeface="Trebuchet MS"/>
                <a:cs typeface="Trebuchet MS"/>
              </a:rPr>
              <a:t> </a:t>
            </a:r>
            <a:r>
              <a:rPr sz="1200" spc="25" dirty="0">
                <a:latin typeface="Trebuchet MS"/>
                <a:cs typeface="Trebuchet MS"/>
              </a:rPr>
              <a:t>от</a:t>
            </a:r>
            <a:r>
              <a:rPr sz="1200" spc="-75" dirty="0">
                <a:latin typeface="Trebuchet MS"/>
                <a:cs typeface="Trebuchet MS"/>
              </a:rPr>
              <a:t> </a:t>
            </a:r>
            <a:r>
              <a:rPr sz="1200" spc="-10" dirty="0">
                <a:latin typeface="Trebuchet MS"/>
                <a:cs typeface="Trebuchet MS"/>
              </a:rPr>
              <a:t>01.07.2016</a:t>
            </a:r>
            <a:r>
              <a:rPr sz="1200" spc="-50" dirty="0">
                <a:latin typeface="Trebuchet MS"/>
                <a:cs typeface="Trebuchet MS"/>
              </a:rPr>
              <a:t> </a:t>
            </a:r>
            <a:r>
              <a:rPr sz="1200" spc="85" dirty="0">
                <a:latin typeface="Trebuchet MS"/>
                <a:cs typeface="Trebuchet MS"/>
              </a:rPr>
              <a:t>N</a:t>
            </a:r>
            <a:r>
              <a:rPr sz="1200" spc="-75" dirty="0">
                <a:latin typeface="Trebuchet MS"/>
                <a:cs typeface="Trebuchet MS"/>
              </a:rPr>
              <a:t> </a:t>
            </a:r>
            <a:r>
              <a:rPr sz="1200" spc="30" dirty="0">
                <a:latin typeface="Trebuchet MS"/>
                <a:cs typeface="Trebuchet MS"/>
              </a:rPr>
              <a:t>615  </a:t>
            </a:r>
            <a:r>
              <a:rPr sz="1200" dirty="0">
                <a:latin typeface="Trebuchet MS"/>
                <a:cs typeface="Trebuchet MS"/>
              </a:rPr>
              <a:t>Способы,</a:t>
            </a:r>
            <a:r>
              <a:rPr sz="1200" spc="-120" dirty="0">
                <a:latin typeface="Trebuchet MS"/>
                <a:cs typeface="Trebuchet MS"/>
              </a:rPr>
              <a:t> </a:t>
            </a:r>
            <a:r>
              <a:rPr sz="1200" spc="5" dirty="0">
                <a:latin typeface="Trebuchet MS"/>
                <a:cs typeface="Trebuchet MS"/>
              </a:rPr>
              <a:t>предусмотренные</a:t>
            </a:r>
            <a:r>
              <a:rPr sz="1200" spc="-85" dirty="0">
                <a:latin typeface="Trebuchet MS"/>
                <a:cs typeface="Trebuchet MS"/>
              </a:rPr>
              <a:t> </a:t>
            </a:r>
            <a:r>
              <a:rPr sz="1200" spc="80" dirty="0">
                <a:latin typeface="Trebuchet MS"/>
                <a:cs typeface="Trebuchet MS"/>
              </a:rPr>
              <a:t>ПП</a:t>
            </a:r>
            <a:r>
              <a:rPr sz="1200" spc="-55" dirty="0">
                <a:latin typeface="Trebuchet MS"/>
                <a:cs typeface="Trebuchet MS"/>
              </a:rPr>
              <a:t> </a:t>
            </a:r>
            <a:r>
              <a:rPr sz="1200" spc="35" dirty="0">
                <a:latin typeface="Trebuchet MS"/>
                <a:cs typeface="Trebuchet MS"/>
              </a:rPr>
              <a:t>РФ</a:t>
            </a:r>
            <a:r>
              <a:rPr sz="1200" spc="-80" dirty="0">
                <a:latin typeface="Trebuchet MS"/>
                <a:cs typeface="Trebuchet MS"/>
              </a:rPr>
              <a:t> </a:t>
            </a:r>
            <a:r>
              <a:rPr sz="1200" spc="25" dirty="0">
                <a:latin typeface="Trebuchet MS"/>
                <a:cs typeface="Trebuchet MS"/>
              </a:rPr>
              <a:t>от</a:t>
            </a:r>
            <a:r>
              <a:rPr sz="1200" spc="-75" dirty="0">
                <a:latin typeface="Trebuchet MS"/>
                <a:cs typeface="Trebuchet MS"/>
              </a:rPr>
              <a:t> </a:t>
            </a:r>
            <a:r>
              <a:rPr sz="1200" spc="-10" dirty="0">
                <a:latin typeface="Trebuchet MS"/>
                <a:cs typeface="Trebuchet MS"/>
              </a:rPr>
              <a:t>03.11.2016</a:t>
            </a:r>
            <a:r>
              <a:rPr sz="1200" spc="-50" dirty="0">
                <a:latin typeface="Trebuchet MS"/>
                <a:cs typeface="Trebuchet MS"/>
              </a:rPr>
              <a:t> </a:t>
            </a:r>
            <a:r>
              <a:rPr sz="1200" spc="85" dirty="0">
                <a:latin typeface="Trebuchet MS"/>
                <a:cs typeface="Trebuchet MS"/>
              </a:rPr>
              <a:t>N</a:t>
            </a:r>
            <a:r>
              <a:rPr sz="1200" spc="-80" dirty="0">
                <a:latin typeface="Trebuchet MS"/>
                <a:cs typeface="Trebuchet MS"/>
              </a:rPr>
              <a:t> </a:t>
            </a:r>
            <a:r>
              <a:rPr sz="1200" spc="30" dirty="0">
                <a:latin typeface="Trebuchet MS"/>
                <a:cs typeface="Trebuchet MS"/>
              </a:rPr>
              <a:t>1133</a:t>
            </a:r>
            <a:endParaRPr sz="1200">
              <a:latin typeface="Trebuchet MS"/>
              <a:cs typeface="Trebuchet MS"/>
            </a:endParaRPr>
          </a:p>
        </p:txBody>
      </p:sp>
      <p:sp>
        <p:nvSpPr>
          <p:cNvPr id="19" name="object 19"/>
          <p:cNvSpPr txBox="1"/>
          <p:nvPr/>
        </p:nvSpPr>
        <p:spPr>
          <a:xfrm>
            <a:off x="4365371" y="2911475"/>
            <a:ext cx="721995" cy="197490"/>
          </a:xfrm>
          <a:prstGeom prst="rect">
            <a:avLst/>
          </a:prstGeom>
        </p:spPr>
        <p:txBody>
          <a:bodyPr vert="horz" wrap="square" lIns="0" tIns="12700" rIns="0" bIns="0" rtlCol="0">
            <a:spAutoFit/>
          </a:bodyPr>
          <a:lstStyle/>
          <a:p>
            <a:pPr marL="12700">
              <a:spcBef>
                <a:spcPts val="100"/>
              </a:spcBef>
            </a:pPr>
            <a:r>
              <a:rPr sz="1200" spc="-15" dirty="0">
                <a:solidFill>
                  <a:srgbClr val="0067AC"/>
                </a:solidFill>
                <a:latin typeface="Arial"/>
                <a:cs typeface="Arial"/>
              </a:rPr>
              <a:t>Статья</a:t>
            </a:r>
            <a:r>
              <a:rPr sz="1200" spc="-75" dirty="0">
                <a:solidFill>
                  <a:srgbClr val="0067AC"/>
                </a:solidFill>
                <a:latin typeface="Arial"/>
                <a:cs typeface="Arial"/>
              </a:rPr>
              <a:t> </a:t>
            </a:r>
            <a:r>
              <a:rPr sz="1200" spc="-10" dirty="0">
                <a:solidFill>
                  <a:srgbClr val="0067AC"/>
                </a:solidFill>
                <a:latin typeface="Arial"/>
                <a:cs typeface="Arial"/>
              </a:rPr>
              <a:t>50</a:t>
            </a:r>
            <a:endParaRPr sz="1200">
              <a:latin typeface="Arial"/>
              <a:cs typeface="Arial"/>
            </a:endParaRPr>
          </a:p>
        </p:txBody>
      </p:sp>
      <p:sp>
        <p:nvSpPr>
          <p:cNvPr id="20" name="object 20"/>
          <p:cNvSpPr/>
          <p:nvPr/>
        </p:nvSpPr>
        <p:spPr>
          <a:xfrm>
            <a:off x="1475740" y="2631439"/>
            <a:ext cx="3896360" cy="721360"/>
          </a:xfrm>
          <a:custGeom>
            <a:avLst/>
            <a:gdLst/>
            <a:ahLst/>
            <a:cxnLst/>
            <a:rect l="l" t="t" r="r" b="b"/>
            <a:pathLst>
              <a:path w="3896360" h="721360">
                <a:moveTo>
                  <a:pt x="0" y="120269"/>
                </a:moveTo>
                <a:lnTo>
                  <a:pt x="9447" y="73455"/>
                </a:lnTo>
                <a:lnTo>
                  <a:pt x="35212" y="35226"/>
                </a:lnTo>
                <a:lnTo>
                  <a:pt x="73428" y="9451"/>
                </a:lnTo>
                <a:lnTo>
                  <a:pt x="120230" y="0"/>
                </a:lnTo>
                <a:lnTo>
                  <a:pt x="3776091" y="0"/>
                </a:lnTo>
                <a:lnTo>
                  <a:pt x="3822904" y="9451"/>
                </a:lnTo>
                <a:lnTo>
                  <a:pt x="3861133" y="35226"/>
                </a:lnTo>
                <a:lnTo>
                  <a:pt x="3886908" y="73455"/>
                </a:lnTo>
                <a:lnTo>
                  <a:pt x="3896360" y="120269"/>
                </a:lnTo>
                <a:lnTo>
                  <a:pt x="3896360" y="601090"/>
                </a:lnTo>
                <a:lnTo>
                  <a:pt x="3886908" y="647904"/>
                </a:lnTo>
                <a:lnTo>
                  <a:pt x="3861133" y="686133"/>
                </a:lnTo>
                <a:lnTo>
                  <a:pt x="3822904" y="711908"/>
                </a:lnTo>
                <a:lnTo>
                  <a:pt x="3776091" y="721360"/>
                </a:lnTo>
                <a:lnTo>
                  <a:pt x="120230" y="721360"/>
                </a:lnTo>
                <a:lnTo>
                  <a:pt x="73428" y="711908"/>
                </a:lnTo>
                <a:lnTo>
                  <a:pt x="35212" y="686133"/>
                </a:lnTo>
                <a:lnTo>
                  <a:pt x="9447" y="647904"/>
                </a:lnTo>
                <a:lnTo>
                  <a:pt x="0" y="601090"/>
                </a:lnTo>
                <a:lnTo>
                  <a:pt x="0" y="120269"/>
                </a:lnTo>
                <a:close/>
              </a:path>
            </a:pathLst>
          </a:custGeom>
          <a:ln w="10160">
            <a:solidFill>
              <a:srgbClr val="0067AC"/>
            </a:solidFill>
          </a:ln>
        </p:spPr>
        <p:txBody>
          <a:bodyPr wrap="square" lIns="0" tIns="0" rIns="0" bIns="0" rtlCol="0"/>
          <a:lstStyle/>
          <a:p>
            <a:endParaRPr/>
          </a:p>
        </p:txBody>
      </p:sp>
      <p:sp>
        <p:nvSpPr>
          <p:cNvPr id="21" name="object 21"/>
          <p:cNvSpPr/>
          <p:nvPr/>
        </p:nvSpPr>
        <p:spPr>
          <a:xfrm>
            <a:off x="5770879" y="1813560"/>
            <a:ext cx="4886960" cy="721360"/>
          </a:xfrm>
          <a:custGeom>
            <a:avLst/>
            <a:gdLst/>
            <a:ahLst/>
            <a:cxnLst/>
            <a:rect l="l" t="t" r="r" b="b"/>
            <a:pathLst>
              <a:path w="4886959" h="721360">
                <a:moveTo>
                  <a:pt x="0" y="120268"/>
                </a:moveTo>
                <a:lnTo>
                  <a:pt x="9451" y="73455"/>
                </a:lnTo>
                <a:lnTo>
                  <a:pt x="35226" y="35226"/>
                </a:lnTo>
                <a:lnTo>
                  <a:pt x="73455" y="9451"/>
                </a:lnTo>
                <a:lnTo>
                  <a:pt x="120269" y="0"/>
                </a:lnTo>
                <a:lnTo>
                  <a:pt x="4766691" y="0"/>
                </a:lnTo>
                <a:lnTo>
                  <a:pt x="4813504" y="9451"/>
                </a:lnTo>
                <a:lnTo>
                  <a:pt x="4851733" y="35226"/>
                </a:lnTo>
                <a:lnTo>
                  <a:pt x="4877508" y="73455"/>
                </a:lnTo>
                <a:lnTo>
                  <a:pt x="4886960" y="120268"/>
                </a:lnTo>
                <a:lnTo>
                  <a:pt x="4886960" y="601090"/>
                </a:lnTo>
                <a:lnTo>
                  <a:pt x="4877508" y="647904"/>
                </a:lnTo>
                <a:lnTo>
                  <a:pt x="4851733" y="686133"/>
                </a:lnTo>
                <a:lnTo>
                  <a:pt x="4813504" y="711908"/>
                </a:lnTo>
                <a:lnTo>
                  <a:pt x="4766691" y="721360"/>
                </a:lnTo>
                <a:lnTo>
                  <a:pt x="120269" y="721360"/>
                </a:lnTo>
                <a:lnTo>
                  <a:pt x="73455" y="711908"/>
                </a:lnTo>
                <a:lnTo>
                  <a:pt x="35226" y="686133"/>
                </a:lnTo>
                <a:lnTo>
                  <a:pt x="9451" y="647904"/>
                </a:lnTo>
                <a:lnTo>
                  <a:pt x="0" y="601090"/>
                </a:lnTo>
                <a:lnTo>
                  <a:pt x="0" y="120268"/>
                </a:lnTo>
                <a:close/>
              </a:path>
            </a:pathLst>
          </a:custGeom>
          <a:ln w="10160">
            <a:solidFill>
              <a:srgbClr val="0067AC"/>
            </a:solidFill>
          </a:ln>
        </p:spPr>
        <p:txBody>
          <a:bodyPr wrap="square" lIns="0" tIns="0" rIns="0" bIns="0" rtlCol="0"/>
          <a:lstStyle/>
          <a:p>
            <a:endParaRPr/>
          </a:p>
        </p:txBody>
      </p:sp>
      <p:sp>
        <p:nvSpPr>
          <p:cNvPr id="22" name="object 22"/>
          <p:cNvSpPr txBox="1"/>
          <p:nvPr/>
        </p:nvSpPr>
        <p:spPr>
          <a:xfrm>
            <a:off x="9743693" y="2068766"/>
            <a:ext cx="721360" cy="197490"/>
          </a:xfrm>
          <a:prstGeom prst="rect">
            <a:avLst/>
          </a:prstGeom>
        </p:spPr>
        <p:txBody>
          <a:bodyPr vert="horz" wrap="square" lIns="0" tIns="12700" rIns="0" bIns="0" rtlCol="0">
            <a:spAutoFit/>
          </a:bodyPr>
          <a:lstStyle/>
          <a:p>
            <a:pPr marL="12700">
              <a:spcBef>
                <a:spcPts val="100"/>
              </a:spcBef>
            </a:pPr>
            <a:r>
              <a:rPr sz="1200" spc="-20" dirty="0">
                <a:solidFill>
                  <a:srgbClr val="0067AC"/>
                </a:solidFill>
                <a:latin typeface="Arial"/>
                <a:cs typeface="Arial"/>
              </a:rPr>
              <a:t>Статья</a:t>
            </a:r>
            <a:r>
              <a:rPr sz="1200" spc="-60" dirty="0">
                <a:solidFill>
                  <a:srgbClr val="0067AC"/>
                </a:solidFill>
                <a:latin typeface="Arial"/>
                <a:cs typeface="Arial"/>
              </a:rPr>
              <a:t> </a:t>
            </a:r>
            <a:r>
              <a:rPr sz="1200" spc="-10" dirty="0">
                <a:solidFill>
                  <a:srgbClr val="0067AC"/>
                </a:solidFill>
                <a:latin typeface="Arial"/>
                <a:cs typeface="Arial"/>
              </a:rPr>
              <a:t>48</a:t>
            </a:r>
            <a:endParaRPr sz="1200">
              <a:latin typeface="Arial"/>
              <a:cs typeface="Arial"/>
            </a:endParaRPr>
          </a:p>
        </p:txBody>
      </p:sp>
      <p:sp>
        <p:nvSpPr>
          <p:cNvPr id="23" name="object 23"/>
          <p:cNvSpPr/>
          <p:nvPr/>
        </p:nvSpPr>
        <p:spPr>
          <a:xfrm>
            <a:off x="1475740" y="4251959"/>
            <a:ext cx="9133840" cy="721360"/>
          </a:xfrm>
          <a:custGeom>
            <a:avLst/>
            <a:gdLst/>
            <a:ahLst/>
            <a:cxnLst/>
            <a:rect l="l" t="t" r="r" b="b"/>
            <a:pathLst>
              <a:path w="9133840" h="721360">
                <a:moveTo>
                  <a:pt x="0" y="120268"/>
                </a:moveTo>
                <a:lnTo>
                  <a:pt x="9447" y="73455"/>
                </a:lnTo>
                <a:lnTo>
                  <a:pt x="35212" y="35226"/>
                </a:lnTo>
                <a:lnTo>
                  <a:pt x="73428" y="9451"/>
                </a:lnTo>
                <a:lnTo>
                  <a:pt x="120230" y="0"/>
                </a:lnTo>
                <a:lnTo>
                  <a:pt x="9013570" y="0"/>
                </a:lnTo>
                <a:lnTo>
                  <a:pt x="9060384" y="9451"/>
                </a:lnTo>
                <a:lnTo>
                  <a:pt x="9098613" y="35226"/>
                </a:lnTo>
                <a:lnTo>
                  <a:pt x="9124388" y="73455"/>
                </a:lnTo>
                <a:lnTo>
                  <a:pt x="9133840" y="120268"/>
                </a:lnTo>
                <a:lnTo>
                  <a:pt x="9133840" y="601090"/>
                </a:lnTo>
                <a:lnTo>
                  <a:pt x="9124388" y="647904"/>
                </a:lnTo>
                <a:lnTo>
                  <a:pt x="9098613" y="686133"/>
                </a:lnTo>
                <a:lnTo>
                  <a:pt x="9060384" y="711908"/>
                </a:lnTo>
                <a:lnTo>
                  <a:pt x="9013570" y="721359"/>
                </a:lnTo>
                <a:lnTo>
                  <a:pt x="120230" y="721359"/>
                </a:lnTo>
                <a:lnTo>
                  <a:pt x="73428" y="711908"/>
                </a:lnTo>
                <a:lnTo>
                  <a:pt x="35212" y="686133"/>
                </a:lnTo>
                <a:lnTo>
                  <a:pt x="9447" y="647904"/>
                </a:lnTo>
                <a:lnTo>
                  <a:pt x="0" y="601090"/>
                </a:lnTo>
                <a:lnTo>
                  <a:pt x="0" y="120268"/>
                </a:lnTo>
                <a:close/>
              </a:path>
            </a:pathLst>
          </a:custGeom>
          <a:ln w="10160">
            <a:solidFill>
              <a:srgbClr val="0067AC"/>
            </a:solidFill>
          </a:ln>
        </p:spPr>
        <p:txBody>
          <a:bodyPr wrap="square" lIns="0" tIns="0" rIns="0" bIns="0" rtlCol="0"/>
          <a:lstStyle/>
          <a:p>
            <a:endParaRPr/>
          </a:p>
        </p:txBody>
      </p:sp>
      <p:sp>
        <p:nvSpPr>
          <p:cNvPr id="24" name="object 24"/>
          <p:cNvSpPr/>
          <p:nvPr/>
        </p:nvSpPr>
        <p:spPr>
          <a:xfrm>
            <a:off x="5953759" y="2700020"/>
            <a:ext cx="586740" cy="566420"/>
          </a:xfrm>
          <a:custGeom>
            <a:avLst/>
            <a:gdLst/>
            <a:ahLst/>
            <a:cxnLst/>
            <a:rect l="l" t="t" r="r" b="b"/>
            <a:pathLst>
              <a:path w="586739" h="566420">
                <a:moveTo>
                  <a:pt x="293369" y="0"/>
                </a:moveTo>
                <a:lnTo>
                  <a:pt x="245777" y="3705"/>
                </a:lnTo>
                <a:lnTo>
                  <a:pt x="200631" y="14433"/>
                </a:lnTo>
                <a:lnTo>
                  <a:pt x="158537" y="31601"/>
                </a:lnTo>
                <a:lnTo>
                  <a:pt x="120097" y="54628"/>
                </a:lnTo>
                <a:lnTo>
                  <a:pt x="85915" y="82930"/>
                </a:lnTo>
                <a:lnTo>
                  <a:pt x="56595" y="115927"/>
                </a:lnTo>
                <a:lnTo>
                  <a:pt x="32740" y="153036"/>
                </a:lnTo>
                <a:lnTo>
                  <a:pt x="14953" y="193673"/>
                </a:lnTo>
                <a:lnTo>
                  <a:pt x="3838" y="237259"/>
                </a:lnTo>
                <a:lnTo>
                  <a:pt x="0" y="283209"/>
                </a:lnTo>
                <a:lnTo>
                  <a:pt x="3838" y="329160"/>
                </a:lnTo>
                <a:lnTo>
                  <a:pt x="14953" y="372746"/>
                </a:lnTo>
                <a:lnTo>
                  <a:pt x="32740" y="413383"/>
                </a:lnTo>
                <a:lnTo>
                  <a:pt x="56595" y="450492"/>
                </a:lnTo>
                <a:lnTo>
                  <a:pt x="85915" y="483488"/>
                </a:lnTo>
                <a:lnTo>
                  <a:pt x="120097" y="511791"/>
                </a:lnTo>
                <a:lnTo>
                  <a:pt x="158537" y="534818"/>
                </a:lnTo>
                <a:lnTo>
                  <a:pt x="200631" y="551986"/>
                </a:lnTo>
                <a:lnTo>
                  <a:pt x="245777" y="562714"/>
                </a:lnTo>
                <a:lnTo>
                  <a:pt x="293369" y="566419"/>
                </a:lnTo>
                <a:lnTo>
                  <a:pt x="340962" y="562714"/>
                </a:lnTo>
                <a:lnTo>
                  <a:pt x="386108" y="551986"/>
                </a:lnTo>
                <a:lnTo>
                  <a:pt x="428202" y="534818"/>
                </a:lnTo>
                <a:lnTo>
                  <a:pt x="466642" y="511791"/>
                </a:lnTo>
                <a:lnTo>
                  <a:pt x="500824" y="483488"/>
                </a:lnTo>
                <a:lnTo>
                  <a:pt x="530144" y="450492"/>
                </a:lnTo>
                <a:lnTo>
                  <a:pt x="553999" y="413383"/>
                </a:lnTo>
                <a:lnTo>
                  <a:pt x="571786" y="372746"/>
                </a:lnTo>
                <a:lnTo>
                  <a:pt x="582901" y="329160"/>
                </a:lnTo>
                <a:lnTo>
                  <a:pt x="586739" y="283209"/>
                </a:lnTo>
                <a:lnTo>
                  <a:pt x="582901" y="237259"/>
                </a:lnTo>
                <a:lnTo>
                  <a:pt x="571786" y="193673"/>
                </a:lnTo>
                <a:lnTo>
                  <a:pt x="553999" y="153036"/>
                </a:lnTo>
                <a:lnTo>
                  <a:pt x="530144" y="115927"/>
                </a:lnTo>
                <a:lnTo>
                  <a:pt x="500824" y="82930"/>
                </a:lnTo>
                <a:lnTo>
                  <a:pt x="466642" y="54628"/>
                </a:lnTo>
                <a:lnTo>
                  <a:pt x="428202" y="31601"/>
                </a:lnTo>
                <a:lnTo>
                  <a:pt x="386108" y="14433"/>
                </a:lnTo>
                <a:lnTo>
                  <a:pt x="340962" y="3705"/>
                </a:lnTo>
                <a:lnTo>
                  <a:pt x="293369" y="0"/>
                </a:lnTo>
                <a:close/>
              </a:path>
            </a:pathLst>
          </a:custGeom>
          <a:solidFill>
            <a:srgbClr val="E1E4E7"/>
          </a:solidFill>
        </p:spPr>
        <p:txBody>
          <a:bodyPr wrap="square" lIns="0" tIns="0" rIns="0" bIns="0" rtlCol="0"/>
          <a:lstStyle/>
          <a:p>
            <a:endParaRPr/>
          </a:p>
        </p:txBody>
      </p:sp>
      <p:sp>
        <p:nvSpPr>
          <p:cNvPr id="25" name="object 25"/>
          <p:cNvSpPr txBox="1"/>
          <p:nvPr/>
        </p:nvSpPr>
        <p:spPr>
          <a:xfrm>
            <a:off x="6121654" y="2796159"/>
            <a:ext cx="278765" cy="363220"/>
          </a:xfrm>
          <a:prstGeom prst="rect">
            <a:avLst/>
          </a:prstGeom>
        </p:spPr>
        <p:txBody>
          <a:bodyPr vert="horz" wrap="square" lIns="0" tIns="12700" rIns="0" bIns="0" rtlCol="0">
            <a:spAutoFit/>
          </a:bodyPr>
          <a:lstStyle/>
          <a:p>
            <a:pPr marL="12700">
              <a:spcBef>
                <a:spcPts val="100"/>
              </a:spcBef>
            </a:pPr>
            <a:r>
              <a:rPr sz="1400" spc="-65" dirty="0">
                <a:solidFill>
                  <a:srgbClr val="EC7100"/>
                </a:solidFill>
                <a:latin typeface="Arial"/>
                <a:cs typeface="Arial"/>
              </a:rPr>
              <a:t>ЭК</a:t>
            </a:r>
            <a:endParaRPr sz="1400">
              <a:latin typeface="Arial"/>
              <a:cs typeface="Arial"/>
            </a:endParaRPr>
          </a:p>
          <a:p>
            <a:pPr marL="12700">
              <a:spcBef>
                <a:spcPts val="20"/>
              </a:spcBef>
            </a:pPr>
            <a:r>
              <a:rPr sz="800" spc="-35" dirty="0">
                <a:solidFill>
                  <a:srgbClr val="EC7100"/>
                </a:solidFill>
                <a:latin typeface="Arial"/>
                <a:cs typeface="Arial"/>
              </a:rPr>
              <a:t>(</a:t>
            </a:r>
            <a:r>
              <a:rPr sz="800" spc="-25" dirty="0">
                <a:solidFill>
                  <a:srgbClr val="EC7100"/>
                </a:solidFill>
                <a:latin typeface="Arial"/>
                <a:cs typeface="Arial"/>
              </a:rPr>
              <a:t>ч</a:t>
            </a:r>
            <a:r>
              <a:rPr sz="800" dirty="0">
                <a:solidFill>
                  <a:srgbClr val="EC7100"/>
                </a:solidFill>
                <a:latin typeface="Arial"/>
                <a:cs typeface="Arial"/>
              </a:rPr>
              <a:t>.</a:t>
            </a:r>
            <a:r>
              <a:rPr sz="800" spc="-10" dirty="0">
                <a:solidFill>
                  <a:srgbClr val="EC7100"/>
                </a:solidFill>
                <a:latin typeface="Arial"/>
                <a:cs typeface="Arial"/>
              </a:rPr>
              <a:t>1</a:t>
            </a:r>
            <a:r>
              <a:rPr sz="800" spc="10" dirty="0">
                <a:solidFill>
                  <a:srgbClr val="EC7100"/>
                </a:solidFill>
                <a:latin typeface="Arial"/>
                <a:cs typeface="Arial"/>
              </a:rPr>
              <a:t>9</a:t>
            </a:r>
            <a:r>
              <a:rPr sz="800" spc="-35" dirty="0">
                <a:solidFill>
                  <a:srgbClr val="EC7100"/>
                </a:solidFill>
                <a:latin typeface="Arial"/>
                <a:cs typeface="Arial"/>
              </a:rPr>
              <a:t>)</a:t>
            </a:r>
            <a:endParaRPr sz="800">
              <a:latin typeface="Arial"/>
              <a:cs typeface="Arial"/>
            </a:endParaRPr>
          </a:p>
        </p:txBody>
      </p:sp>
      <p:sp>
        <p:nvSpPr>
          <p:cNvPr id="26" name="object 26"/>
          <p:cNvSpPr/>
          <p:nvPr/>
        </p:nvSpPr>
        <p:spPr>
          <a:xfrm>
            <a:off x="5775959" y="2623820"/>
            <a:ext cx="4881880" cy="721360"/>
          </a:xfrm>
          <a:custGeom>
            <a:avLst/>
            <a:gdLst/>
            <a:ahLst/>
            <a:cxnLst/>
            <a:rect l="l" t="t" r="r" b="b"/>
            <a:pathLst>
              <a:path w="4881880" h="721360">
                <a:moveTo>
                  <a:pt x="0" y="120268"/>
                </a:moveTo>
                <a:lnTo>
                  <a:pt x="9451" y="73455"/>
                </a:lnTo>
                <a:lnTo>
                  <a:pt x="35226" y="35226"/>
                </a:lnTo>
                <a:lnTo>
                  <a:pt x="73455" y="9451"/>
                </a:lnTo>
                <a:lnTo>
                  <a:pt x="120268" y="0"/>
                </a:lnTo>
                <a:lnTo>
                  <a:pt x="4761611" y="0"/>
                </a:lnTo>
                <a:lnTo>
                  <a:pt x="4808424" y="9451"/>
                </a:lnTo>
                <a:lnTo>
                  <a:pt x="4846653" y="35226"/>
                </a:lnTo>
                <a:lnTo>
                  <a:pt x="4872428" y="73455"/>
                </a:lnTo>
                <a:lnTo>
                  <a:pt x="4881880" y="120268"/>
                </a:lnTo>
                <a:lnTo>
                  <a:pt x="4881880" y="601090"/>
                </a:lnTo>
                <a:lnTo>
                  <a:pt x="4872428" y="647904"/>
                </a:lnTo>
                <a:lnTo>
                  <a:pt x="4846653" y="686133"/>
                </a:lnTo>
                <a:lnTo>
                  <a:pt x="4808424" y="711908"/>
                </a:lnTo>
                <a:lnTo>
                  <a:pt x="4761611" y="721359"/>
                </a:lnTo>
                <a:lnTo>
                  <a:pt x="120268" y="721359"/>
                </a:lnTo>
                <a:lnTo>
                  <a:pt x="73455" y="711908"/>
                </a:lnTo>
                <a:lnTo>
                  <a:pt x="35226" y="686133"/>
                </a:lnTo>
                <a:lnTo>
                  <a:pt x="9451" y="647904"/>
                </a:lnTo>
                <a:lnTo>
                  <a:pt x="0" y="601090"/>
                </a:lnTo>
                <a:lnTo>
                  <a:pt x="0" y="120268"/>
                </a:lnTo>
                <a:close/>
              </a:path>
            </a:pathLst>
          </a:custGeom>
          <a:ln w="10160">
            <a:solidFill>
              <a:srgbClr val="0067AC"/>
            </a:solidFill>
          </a:ln>
        </p:spPr>
        <p:txBody>
          <a:bodyPr wrap="square" lIns="0" tIns="0" rIns="0" bIns="0" rtlCol="0"/>
          <a:lstStyle/>
          <a:p>
            <a:endParaRPr/>
          </a:p>
        </p:txBody>
      </p:sp>
      <p:sp>
        <p:nvSpPr>
          <p:cNvPr id="27" name="object 27"/>
          <p:cNvSpPr txBox="1"/>
          <p:nvPr/>
        </p:nvSpPr>
        <p:spPr>
          <a:xfrm>
            <a:off x="9757029" y="2913316"/>
            <a:ext cx="736600" cy="197490"/>
          </a:xfrm>
          <a:prstGeom prst="rect">
            <a:avLst/>
          </a:prstGeom>
        </p:spPr>
        <p:txBody>
          <a:bodyPr vert="horz" wrap="square" lIns="0" tIns="12700" rIns="0" bIns="0" rtlCol="0">
            <a:spAutoFit/>
          </a:bodyPr>
          <a:lstStyle/>
          <a:p>
            <a:pPr marL="12700">
              <a:spcBef>
                <a:spcPts val="100"/>
              </a:spcBef>
            </a:pPr>
            <a:r>
              <a:rPr sz="1200" spc="-5" dirty="0">
                <a:solidFill>
                  <a:srgbClr val="0067AC"/>
                </a:solidFill>
                <a:latin typeface="Arial"/>
                <a:cs typeface="Arial"/>
              </a:rPr>
              <a:t>ч.19 </a:t>
            </a:r>
            <a:r>
              <a:rPr sz="1200" spc="-55" dirty="0">
                <a:solidFill>
                  <a:srgbClr val="0067AC"/>
                </a:solidFill>
                <a:latin typeface="Arial"/>
                <a:cs typeface="Arial"/>
              </a:rPr>
              <a:t>ст.</a:t>
            </a:r>
            <a:r>
              <a:rPr sz="1200" spc="-75" dirty="0">
                <a:solidFill>
                  <a:srgbClr val="0067AC"/>
                </a:solidFill>
                <a:latin typeface="Arial"/>
                <a:cs typeface="Arial"/>
              </a:rPr>
              <a:t> </a:t>
            </a:r>
            <a:r>
              <a:rPr sz="1200" spc="-10" dirty="0">
                <a:solidFill>
                  <a:srgbClr val="0067AC"/>
                </a:solidFill>
                <a:latin typeface="Arial"/>
                <a:cs typeface="Arial"/>
              </a:rPr>
              <a:t>48</a:t>
            </a:r>
            <a:endParaRPr sz="1200">
              <a:latin typeface="Arial"/>
              <a:cs typeface="Arial"/>
            </a:endParaRPr>
          </a:p>
        </p:txBody>
      </p:sp>
      <p:sp>
        <p:nvSpPr>
          <p:cNvPr id="28" name="object 28"/>
          <p:cNvSpPr txBox="1"/>
          <p:nvPr/>
        </p:nvSpPr>
        <p:spPr>
          <a:xfrm>
            <a:off x="9671050" y="4522470"/>
            <a:ext cx="727710" cy="197490"/>
          </a:xfrm>
          <a:prstGeom prst="rect">
            <a:avLst/>
          </a:prstGeom>
        </p:spPr>
        <p:txBody>
          <a:bodyPr vert="horz" wrap="square" lIns="0" tIns="12700" rIns="0" bIns="0" rtlCol="0">
            <a:spAutoFit/>
          </a:bodyPr>
          <a:lstStyle/>
          <a:p>
            <a:pPr marL="12700">
              <a:spcBef>
                <a:spcPts val="100"/>
              </a:spcBef>
            </a:pPr>
            <a:r>
              <a:rPr sz="1200" spc="-15" dirty="0">
                <a:solidFill>
                  <a:srgbClr val="0067AC"/>
                </a:solidFill>
                <a:latin typeface="Arial"/>
                <a:cs typeface="Arial"/>
              </a:rPr>
              <a:t>Статья</a:t>
            </a:r>
            <a:r>
              <a:rPr sz="1200" spc="-40" dirty="0">
                <a:solidFill>
                  <a:srgbClr val="0067AC"/>
                </a:solidFill>
                <a:latin typeface="Arial"/>
                <a:cs typeface="Arial"/>
              </a:rPr>
              <a:t> </a:t>
            </a:r>
            <a:r>
              <a:rPr sz="1200" spc="-5" dirty="0">
                <a:solidFill>
                  <a:srgbClr val="0067AC"/>
                </a:solidFill>
                <a:latin typeface="Arial"/>
                <a:cs typeface="Arial"/>
              </a:rPr>
              <a:t>93</a:t>
            </a:r>
            <a:endParaRPr sz="1200">
              <a:latin typeface="Arial"/>
              <a:cs typeface="Arial"/>
            </a:endParaRPr>
          </a:p>
        </p:txBody>
      </p:sp>
      <p:sp>
        <p:nvSpPr>
          <p:cNvPr id="29" name="object 29"/>
          <p:cNvSpPr txBox="1"/>
          <p:nvPr/>
        </p:nvSpPr>
        <p:spPr>
          <a:xfrm>
            <a:off x="7320280" y="2880740"/>
            <a:ext cx="1586865" cy="197490"/>
          </a:xfrm>
          <a:prstGeom prst="rect">
            <a:avLst/>
          </a:prstGeom>
        </p:spPr>
        <p:txBody>
          <a:bodyPr vert="horz" wrap="square" lIns="0" tIns="12700" rIns="0" bIns="0" rtlCol="0">
            <a:spAutoFit/>
          </a:bodyPr>
          <a:lstStyle/>
          <a:p>
            <a:pPr marL="12700">
              <a:spcBef>
                <a:spcPts val="100"/>
              </a:spcBef>
            </a:pPr>
            <a:r>
              <a:rPr sz="1200" spc="15" dirty="0">
                <a:latin typeface="Trebuchet MS"/>
                <a:cs typeface="Trebuchet MS"/>
              </a:rPr>
              <a:t>Электронный</a:t>
            </a:r>
            <a:r>
              <a:rPr sz="1200" spc="-140" dirty="0">
                <a:latin typeface="Trebuchet MS"/>
                <a:cs typeface="Trebuchet MS"/>
              </a:rPr>
              <a:t> </a:t>
            </a:r>
            <a:r>
              <a:rPr sz="1200" dirty="0">
                <a:latin typeface="Trebuchet MS"/>
                <a:cs typeface="Trebuchet MS"/>
              </a:rPr>
              <a:t>конкурс</a:t>
            </a:r>
            <a:endParaRPr sz="1200">
              <a:latin typeface="Trebuchet MS"/>
              <a:cs typeface="Trebuchet MS"/>
            </a:endParaRPr>
          </a:p>
        </p:txBody>
      </p:sp>
    </p:spTree>
  </p:cSld>
  <p:clrMapOvr>
    <a:masterClrMapping/>
  </p:clrMapOvr>
  <p:transition spd="slow">
    <p:fade thruBlk="1"/>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05356" y="104468"/>
            <a:ext cx="8229600" cy="540638"/>
          </a:xfrm>
        </p:spPr>
        <p:txBody>
          <a:bodyPr>
            <a:normAutofit fontScale="90000"/>
          </a:bodyPr>
          <a:lstStyle/>
          <a:p>
            <a:r>
              <a:rPr lang="ru-RU" dirty="0"/>
              <a:t>Переход цены через ноль</a:t>
            </a:r>
            <a:r>
              <a:rPr lang="ru-RU" dirty="0">
                <a:latin typeface="Calibri" panose="020F0502020204030204" pitchFamily="34" charset="0"/>
              </a:rPr>
              <a:t>. </a:t>
            </a:r>
            <a:endParaRPr lang="ru-RU" dirty="0"/>
          </a:p>
        </p:txBody>
      </p:sp>
      <p:pic>
        <p:nvPicPr>
          <p:cNvPr id="11" name="Рисунок 10"/>
          <p:cNvPicPr>
            <a:picLocks noChangeAspect="1"/>
          </p:cNvPicPr>
          <p:nvPr/>
        </p:nvPicPr>
        <p:blipFill>
          <a:blip r:embed="rId2">
            <a:duotone>
              <a:prstClr val="black"/>
              <a:schemeClr val="accent1">
                <a:lumMod val="20000"/>
                <a:lumOff val="80000"/>
                <a:tint val="45000"/>
                <a:satMod val="400000"/>
              </a:schemeClr>
            </a:duotone>
          </a:blip>
          <a:stretch>
            <a:fillRect/>
          </a:stretch>
        </p:blipFill>
        <p:spPr>
          <a:xfrm>
            <a:off x="7001004" y="2168820"/>
            <a:ext cx="3202851" cy="3744415"/>
          </a:xfrm>
          <a:prstGeom prst="rect">
            <a:avLst/>
          </a:prstGeom>
          <a:ln>
            <a:solidFill>
              <a:schemeClr val="accent1">
                <a:lumMod val="75000"/>
              </a:schemeClr>
            </a:solidFill>
          </a:ln>
        </p:spPr>
      </p:pic>
      <p:sp>
        <p:nvSpPr>
          <p:cNvPr id="12" name="Прямоугольник 11"/>
          <p:cNvSpPr/>
          <p:nvPr/>
        </p:nvSpPr>
        <p:spPr>
          <a:xfrm>
            <a:off x="1524001" y="1917370"/>
            <a:ext cx="5139285" cy="3139321"/>
          </a:xfrm>
          <a:prstGeom prst="rect">
            <a:avLst/>
          </a:prstGeom>
        </p:spPr>
        <p:txBody>
          <a:bodyPr wrap="square">
            <a:spAutoFit/>
          </a:bodyPr>
          <a:lstStyle/>
          <a:p>
            <a:pPr algn="just"/>
            <a:r>
              <a:rPr lang="ru-RU" dirty="0">
                <a:latin typeface="Times New Roman"/>
                <a:cs typeface="Times New Roman"/>
              </a:rPr>
              <a:t>1. время проведения аукциона на право заключения контракта (на повышение) </a:t>
            </a:r>
            <a:r>
              <a:rPr lang="ru-RU" dirty="0">
                <a:solidFill>
                  <a:schemeClr val="tx2">
                    <a:lumMod val="60000"/>
                    <a:lumOff val="40000"/>
                  </a:schemeClr>
                </a:solidFill>
                <a:latin typeface="Times New Roman"/>
                <a:cs typeface="Times New Roman"/>
              </a:rPr>
              <a:t>ограничено пятью  часами </a:t>
            </a:r>
          </a:p>
          <a:p>
            <a:pPr algn="just"/>
            <a:endParaRPr lang="ru-RU" dirty="0">
              <a:latin typeface="Times New Roman"/>
              <a:cs typeface="Times New Roman"/>
            </a:endParaRPr>
          </a:p>
          <a:p>
            <a:pPr algn="just"/>
            <a:r>
              <a:rPr lang="ru-RU" dirty="0">
                <a:latin typeface="Times New Roman"/>
                <a:cs typeface="Times New Roman"/>
              </a:rPr>
              <a:t>2. по результатам аукциона на право заключения контракта (на повышение) </a:t>
            </a:r>
            <a:r>
              <a:rPr lang="ru-RU" dirty="0">
                <a:solidFill>
                  <a:schemeClr val="tx2">
                    <a:lumMod val="60000"/>
                    <a:lumOff val="40000"/>
                  </a:schemeClr>
                </a:solidFill>
                <a:latin typeface="Times New Roman"/>
                <a:cs typeface="Times New Roman"/>
              </a:rPr>
              <a:t>определяется размер  платы</a:t>
            </a:r>
            <a:r>
              <a:rPr lang="ru-RU" dirty="0">
                <a:latin typeface="Times New Roman"/>
                <a:cs typeface="Times New Roman"/>
              </a:rPr>
              <a:t>, подлежащей внесению участником закупки за заключение контракта; </a:t>
            </a:r>
          </a:p>
          <a:p>
            <a:pPr algn="just"/>
            <a:endParaRPr lang="ru-RU" dirty="0">
              <a:latin typeface="Times New Roman"/>
              <a:cs typeface="Times New Roman"/>
            </a:endParaRPr>
          </a:p>
          <a:p>
            <a:pPr algn="just"/>
            <a:r>
              <a:rPr lang="ru-RU" dirty="0">
                <a:latin typeface="Times New Roman"/>
                <a:cs typeface="Times New Roman"/>
              </a:rPr>
              <a:t>3. при этом такой  </a:t>
            </a:r>
            <a:r>
              <a:rPr lang="ru-RU" dirty="0">
                <a:solidFill>
                  <a:schemeClr val="tx2">
                    <a:lumMod val="60000"/>
                    <a:lumOff val="40000"/>
                  </a:schemeClr>
                </a:solidFill>
                <a:latin typeface="Times New Roman"/>
                <a:cs typeface="Times New Roman"/>
              </a:rPr>
              <a:t>размер платы указывается в качестве цены контракта </a:t>
            </a:r>
            <a:endParaRPr lang="ru-RU" dirty="0">
              <a:solidFill>
                <a:schemeClr val="tx2">
                  <a:lumMod val="60000"/>
                  <a:lumOff val="40000"/>
                </a:schemeClr>
              </a:solidFill>
              <a:latin typeface="Calibri" panose="020F0502020204030204" pitchFamily="34" charset="0"/>
            </a:endParaRPr>
          </a:p>
        </p:txBody>
      </p:sp>
      <p:sp>
        <p:nvSpPr>
          <p:cNvPr id="5" name="Прямоугольник 4">
            <a:extLst>
              <a:ext uri="{FF2B5EF4-FFF2-40B4-BE49-F238E27FC236}">
                <a16:creationId xmlns:a16="http://schemas.microsoft.com/office/drawing/2014/main" id="{DF78ECB4-D200-40E6-98FE-0BEFF0206C85}"/>
              </a:ext>
            </a:extLst>
          </p:cNvPr>
          <p:cNvSpPr/>
          <p:nvPr/>
        </p:nvSpPr>
        <p:spPr>
          <a:xfrm>
            <a:off x="1739516" y="819572"/>
            <a:ext cx="8712968" cy="923330"/>
          </a:xfrm>
          <a:prstGeom prst="rect">
            <a:avLst/>
          </a:prstGeom>
        </p:spPr>
        <p:txBody>
          <a:bodyPr wrap="square">
            <a:spAutoFit/>
          </a:bodyPr>
          <a:lstStyle/>
          <a:p>
            <a:pPr algn="ctr"/>
            <a:r>
              <a:rPr lang="ru-RU" dirty="0">
                <a:solidFill>
                  <a:schemeClr val="tx2">
                    <a:lumMod val="60000"/>
                    <a:lumOff val="40000"/>
                  </a:schemeClr>
                </a:solidFill>
              </a:rPr>
              <a:t>Если при проведении электронного аукциона цена контракта снижена до половины процента начальной (максимальной) цены контракта или ниже, такой аукцион проводится на право заключить контракт.</a:t>
            </a:r>
          </a:p>
        </p:txBody>
      </p:sp>
    </p:spTree>
    <p:extLst>
      <p:ext uri="{BB962C8B-B14F-4D97-AF65-F5344CB8AC3E}">
        <p14:creationId xmlns:p14="http://schemas.microsoft.com/office/powerpoint/2010/main" val="115196722"/>
      </p:ext>
    </p:extLst>
  </p:cSld>
  <p:clrMapOvr>
    <a:masterClrMapping/>
  </p:clrMapOvr>
  <p:transition spd="slow">
    <p:fade thruBlk="1"/>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p:txBody>
          <a:bodyPr>
            <a:normAutofit/>
          </a:bodyPr>
          <a:lstStyle/>
          <a:p>
            <a:r>
              <a:rPr lang="ru-RU" dirty="0"/>
              <a:t>Алгоритм аукциона</a:t>
            </a:r>
          </a:p>
        </p:txBody>
      </p:sp>
      <p:graphicFrame>
        <p:nvGraphicFramePr>
          <p:cNvPr id="8" name="Схема 7">
            <a:extLst>
              <a:ext uri="{FF2B5EF4-FFF2-40B4-BE49-F238E27FC236}">
                <a16:creationId xmlns:a16="http://schemas.microsoft.com/office/drawing/2014/main" id="{CCBB046A-8483-4121-8650-D7856CCBC2F8}"/>
              </a:ext>
            </a:extLst>
          </p:cNvPr>
          <p:cNvGraphicFramePr/>
          <p:nvPr/>
        </p:nvGraphicFramePr>
        <p:xfrm>
          <a:off x="1618488" y="841249"/>
          <a:ext cx="9038400" cy="2823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Прямоугольник 2">
            <a:extLst>
              <a:ext uri="{FF2B5EF4-FFF2-40B4-BE49-F238E27FC236}">
                <a16:creationId xmlns:a16="http://schemas.microsoft.com/office/drawing/2014/main" id="{921FE9A4-F2D7-45A9-81AF-4C4D62D4D464}"/>
              </a:ext>
            </a:extLst>
          </p:cNvPr>
          <p:cNvSpPr/>
          <p:nvPr/>
        </p:nvSpPr>
        <p:spPr>
          <a:xfrm>
            <a:off x="2584508" y="1377869"/>
            <a:ext cx="841641" cy="276999"/>
          </a:xfrm>
          <a:prstGeom prst="rect">
            <a:avLst/>
          </a:prstGeom>
        </p:spPr>
        <p:txBody>
          <a:bodyPr wrap="square">
            <a:spAutoFit/>
          </a:bodyPr>
          <a:lstStyle/>
          <a:p>
            <a:pPr lvl="0"/>
            <a:r>
              <a:rPr lang="ru-RU" sz="1200" b="1" dirty="0">
                <a:latin typeface="Roboto Light" panose="020B0604020202020204" charset="0"/>
                <a:ea typeface="Roboto Light" panose="020B0604020202020204" charset="0"/>
                <a:cs typeface="Roboto Light" panose="020B0604020202020204" charset="0"/>
              </a:rPr>
              <a:t>2 часа</a:t>
            </a:r>
          </a:p>
        </p:txBody>
      </p:sp>
      <p:sp>
        <p:nvSpPr>
          <p:cNvPr id="9" name="Прямоугольник: загнутый угол 8">
            <a:extLst>
              <a:ext uri="{FF2B5EF4-FFF2-40B4-BE49-F238E27FC236}">
                <a16:creationId xmlns:a16="http://schemas.microsoft.com/office/drawing/2014/main" id="{FF7928D4-9DA6-46CE-81D6-F57079BBF2C3}"/>
              </a:ext>
            </a:extLst>
          </p:cNvPr>
          <p:cNvSpPr/>
          <p:nvPr/>
        </p:nvSpPr>
        <p:spPr>
          <a:xfrm>
            <a:off x="1618488" y="3026664"/>
            <a:ext cx="1188720" cy="923545"/>
          </a:xfrm>
          <a:prstGeom prst="foldedCorner">
            <a:avLst/>
          </a:prstGeom>
        </p:spPr>
        <p:style>
          <a:lnRef idx="2">
            <a:schemeClr val="accent4"/>
          </a:lnRef>
          <a:fillRef idx="1">
            <a:schemeClr val="lt1"/>
          </a:fillRef>
          <a:effectRef idx="0">
            <a:schemeClr val="accent4"/>
          </a:effectRef>
          <a:fontRef idx="minor">
            <a:schemeClr val="dk1"/>
          </a:fontRef>
        </p:style>
        <p:txBody>
          <a:bodyPr rtlCol="0" anchor="ctr"/>
          <a:lstStyle/>
          <a:p>
            <a:pPr algn="ctr">
              <a:spcAft>
                <a:spcPts val="600"/>
              </a:spcAft>
            </a:pPr>
            <a:r>
              <a:rPr lang="ru-RU" sz="900" dirty="0">
                <a:latin typeface="Roboto Light" panose="020B0604020202020204" charset="0"/>
                <a:ea typeface="Roboto Light" panose="020B0604020202020204" charset="0"/>
                <a:cs typeface="Roboto Light" panose="020B0604020202020204" charset="0"/>
              </a:rPr>
              <a:t>Единая заявка</a:t>
            </a:r>
            <a:endParaRPr lang="ru-RU" sz="1050" dirty="0">
              <a:latin typeface="Roboto Light" panose="020B0604020202020204" charset="0"/>
              <a:ea typeface="Roboto Light" panose="020B0604020202020204" charset="0"/>
              <a:cs typeface="Roboto Light" panose="020B0604020202020204" charset="0"/>
            </a:endParaRPr>
          </a:p>
        </p:txBody>
      </p:sp>
      <p:sp>
        <p:nvSpPr>
          <p:cNvPr id="10" name="Прямоугольник: загнутый угол 9">
            <a:extLst>
              <a:ext uri="{FF2B5EF4-FFF2-40B4-BE49-F238E27FC236}">
                <a16:creationId xmlns:a16="http://schemas.microsoft.com/office/drawing/2014/main" id="{812F9ACA-2120-4E4D-AE91-E0C2F8130D99}"/>
              </a:ext>
            </a:extLst>
          </p:cNvPr>
          <p:cNvSpPr/>
          <p:nvPr/>
        </p:nvSpPr>
        <p:spPr>
          <a:xfrm>
            <a:off x="3179064" y="3026664"/>
            <a:ext cx="1188720" cy="923545"/>
          </a:xfrm>
          <a:prstGeom prst="foldedCorner">
            <a:avLst/>
          </a:prstGeom>
        </p:spPr>
        <p:style>
          <a:lnRef idx="2">
            <a:schemeClr val="accent4"/>
          </a:lnRef>
          <a:fillRef idx="1">
            <a:schemeClr val="lt1"/>
          </a:fillRef>
          <a:effectRef idx="0">
            <a:schemeClr val="accent4"/>
          </a:effectRef>
          <a:fontRef idx="minor">
            <a:schemeClr val="dk1"/>
          </a:fontRef>
        </p:style>
        <p:txBody>
          <a:bodyPr rtlCol="0" anchor="ctr"/>
          <a:lstStyle/>
          <a:p>
            <a:pPr algn="ctr">
              <a:spcAft>
                <a:spcPts val="600"/>
              </a:spcAft>
            </a:pPr>
            <a:r>
              <a:rPr lang="ru-RU" sz="900" dirty="0">
                <a:latin typeface="Roboto Light" panose="020B0604020202020204" charset="0"/>
                <a:ea typeface="Roboto Light" panose="020B0604020202020204" charset="0"/>
                <a:cs typeface="Roboto Light" panose="020B0604020202020204" charset="0"/>
              </a:rPr>
              <a:t>Не более 5 часов</a:t>
            </a:r>
            <a:endParaRPr lang="ru-RU" sz="1050" dirty="0">
              <a:latin typeface="Roboto Light" panose="020B0604020202020204" charset="0"/>
              <a:ea typeface="Roboto Light" panose="020B0604020202020204" charset="0"/>
              <a:cs typeface="Roboto Light" panose="020B0604020202020204" charset="0"/>
            </a:endParaRPr>
          </a:p>
        </p:txBody>
      </p:sp>
      <p:sp>
        <p:nvSpPr>
          <p:cNvPr id="11" name="Прямоугольник: загнутый угол 10">
            <a:extLst>
              <a:ext uri="{FF2B5EF4-FFF2-40B4-BE49-F238E27FC236}">
                <a16:creationId xmlns:a16="http://schemas.microsoft.com/office/drawing/2014/main" id="{8D4286CB-FB10-4515-A226-7CB5F431C047}"/>
              </a:ext>
            </a:extLst>
          </p:cNvPr>
          <p:cNvSpPr/>
          <p:nvPr/>
        </p:nvSpPr>
        <p:spPr>
          <a:xfrm>
            <a:off x="7930896" y="3026664"/>
            <a:ext cx="1188720" cy="923545"/>
          </a:xfrm>
          <a:prstGeom prst="foldedCorner">
            <a:avLst/>
          </a:prstGeom>
        </p:spPr>
        <p:style>
          <a:lnRef idx="2">
            <a:schemeClr val="accent4"/>
          </a:lnRef>
          <a:fillRef idx="1">
            <a:schemeClr val="lt1"/>
          </a:fillRef>
          <a:effectRef idx="0">
            <a:schemeClr val="accent4"/>
          </a:effectRef>
          <a:fontRef idx="minor">
            <a:schemeClr val="dk1"/>
          </a:fontRef>
        </p:style>
        <p:txBody>
          <a:bodyPr rtlCol="0" anchor="ctr"/>
          <a:lstStyle/>
          <a:p>
            <a:pPr algn="ctr">
              <a:spcAft>
                <a:spcPts val="600"/>
              </a:spcAft>
            </a:pPr>
            <a:r>
              <a:rPr lang="ru-RU" sz="900" dirty="0">
                <a:latin typeface="Roboto Light" panose="020B0604020202020204" charset="0"/>
                <a:ea typeface="Roboto Light" panose="020B0604020202020204" charset="0"/>
                <a:cs typeface="Roboto Light" panose="020B0604020202020204" charset="0"/>
              </a:rPr>
              <a:t>Рассмотрение заявок</a:t>
            </a:r>
            <a:endParaRPr lang="ru-RU" sz="1050" dirty="0">
              <a:latin typeface="Roboto Light" panose="020B0604020202020204" charset="0"/>
              <a:ea typeface="Roboto Light" panose="020B0604020202020204" charset="0"/>
              <a:cs typeface="Roboto Light" panose="020B0604020202020204" charset="0"/>
            </a:endParaRPr>
          </a:p>
        </p:txBody>
      </p:sp>
    </p:spTree>
    <p:extLst>
      <p:ext uri="{BB962C8B-B14F-4D97-AF65-F5344CB8AC3E}">
        <p14:creationId xmlns:p14="http://schemas.microsoft.com/office/powerpoint/2010/main" val="2058303881"/>
      </p:ext>
    </p:extLst>
  </p:cSld>
  <p:clrMapOvr>
    <a:masterClrMapping/>
  </p:clrMapOvr>
  <p:transition spd="slow">
    <p:fade thruBlk="1"/>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FBCA8F-E526-4D98-B775-613D6BF01119}"/>
              </a:ext>
            </a:extLst>
          </p:cNvPr>
          <p:cNvSpPr>
            <a:spLocks noGrp="1"/>
          </p:cNvSpPr>
          <p:nvPr>
            <p:ph type="title"/>
          </p:nvPr>
        </p:nvSpPr>
        <p:spPr/>
        <p:txBody>
          <a:bodyPr/>
          <a:lstStyle/>
          <a:p>
            <a:r>
              <a:rPr lang="ru-RU" dirty="0"/>
              <a:t>Запрос котировок</a:t>
            </a:r>
          </a:p>
        </p:txBody>
      </p:sp>
    </p:spTree>
    <p:extLst>
      <p:ext uri="{BB962C8B-B14F-4D97-AF65-F5344CB8AC3E}">
        <p14:creationId xmlns:p14="http://schemas.microsoft.com/office/powerpoint/2010/main" val="1071819062"/>
      </p:ext>
    </p:extLst>
  </p:cSld>
  <p:clrMapOvr>
    <a:masterClrMapping/>
  </p:clrMapOvr>
  <p:transition spd="slow">
    <p:fade thruBlk="1"/>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p:txBody>
          <a:bodyPr>
            <a:normAutofit/>
          </a:bodyPr>
          <a:lstStyle/>
          <a:p>
            <a:r>
              <a:rPr lang="ru-RU" dirty="0"/>
              <a:t>Запрос котировок</a:t>
            </a:r>
          </a:p>
        </p:txBody>
      </p:sp>
      <p:sp>
        <p:nvSpPr>
          <p:cNvPr id="13" name="Объект 2">
            <a:extLst>
              <a:ext uri="{FF2B5EF4-FFF2-40B4-BE49-F238E27FC236}">
                <a16:creationId xmlns:a16="http://schemas.microsoft.com/office/drawing/2014/main" id="{FE39B7C6-DE2A-43AD-B409-4DC5CB25D73D}"/>
              </a:ext>
            </a:extLst>
          </p:cNvPr>
          <p:cNvSpPr txBox="1">
            <a:spLocks/>
          </p:cNvSpPr>
          <p:nvPr/>
        </p:nvSpPr>
        <p:spPr>
          <a:xfrm>
            <a:off x="2210139" y="1240801"/>
            <a:ext cx="8112369" cy="387974"/>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buNone/>
            </a:pPr>
            <a:r>
              <a:rPr lang="ru-RU" b="1" dirty="0">
                <a:latin typeface="Roboto Light" panose="020B0604020202020204" charset="0"/>
                <a:ea typeface="Roboto Light" panose="020B0604020202020204" charset="0"/>
                <a:cs typeface="Roboto Light" panose="020B0604020202020204" charset="0"/>
              </a:rPr>
              <a:t>Отдельные изменения:</a:t>
            </a: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p:txBody>
      </p:sp>
      <p:graphicFrame>
        <p:nvGraphicFramePr>
          <p:cNvPr id="6" name="Таблица 5">
            <a:extLst>
              <a:ext uri="{FF2B5EF4-FFF2-40B4-BE49-F238E27FC236}">
                <a16:creationId xmlns:a16="http://schemas.microsoft.com/office/drawing/2014/main" id="{963A7E25-237E-4D8F-9FE3-6278C6BE0359}"/>
              </a:ext>
            </a:extLst>
          </p:cNvPr>
          <p:cNvGraphicFramePr>
            <a:graphicFrameLocks noGrp="1"/>
          </p:cNvGraphicFramePr>
          <p:nvPr>
            <p:extLst>
              <p:ext uri="{D42A27DB-BD31-4B8C-83A1-F6EECF244321}">
                <p14:modId xmlns:p14="http://schemas.microsoft.com/office/powerpoint/2010/main" val="575189126"/>
              </p:ext>
            </p:extLst>
          </p:nvPr>
        </p:nvGraphicFramePr>
        <p:xfrm>
          <a:off x="2210137" y="1628775"/>
          <a:ext cx="9249679" cy="4150360"/>
        </p:xfrm>
        <a:graphic>
          <a:graphicData uri="http://schemas.openxmlformats.org/drawingml/2006/table">
            <a:tbl>
              <a:tblPr firstRow="1" bandRow="1">
                <a:tableStyleId>{5C22544A-7EE6-4342-B048-85BDC9FD1C3A}</a:tableStyleId>
              </a:tblPr>
              <a:tblGrid>
                <a:gridCol w="2265217">
                  <a:extLst>
                    <a:ext uri="{9D8B030D-6E8A-4147-A177-3AD203B41FA5}">
                      <a16:colId xmlns:a16="http://schemas.microsoft.com/office/drawing/2014/main" val="2013439988"/>
                    </a:ext>
                  </a:extLst>
                </a:gridCol>
                <a:gridCol w="6984462">
                  <a:extLst>
                    <a:ext uri="{9D8B030D-6E8A-4147-A177-3AD203B41FA5}">
                      <a16:colId xmlns:a16="http://schemas.microsoft.com/office/drawing/2014/main" val="4105401240"/>
                    </a:ext>
                  </a:extLst>
                </a:gridCol>
              </a:tblGrid>
              <a:tr h="370840">
                <a:tc>
                  <a:txBody>
                    <a:bodyPr/>
                    <a:lstStyle/>
                    <a:p>
                      <a:endParaRPr lang="ru-RU" sz="1800" dirty="0"/>
                    </a:p>
                  </a:txBody>
                  <a:tcPr/>
                </a:tc>
                <a:tc>
                  <a:txBody>
                    <a:bodyPr/>
                    <a:lstStyle/>
                    <a:p>
                      <a:r>
                        <a:rPr lang="ru-RU" sz="1800" dirty="0"/>
                        <a:t>С 01.01.2022</a:t>
                      </a:r>
                    </a:p>
                  </a:txBody>
                  <a:tcPr/>
                </a:tc>
                <a:extLst>
                  <a:ext uri="{0D108BD9-81ED-4DB2-BD59-A6C34878D82A}">
                    <a16:rowId xmlns:a16="http://schemas.microsoft.com/office/drawing/2014/main" val="3150419532"/>
                  </a:ext>
                </a:extLst>
              </a:tr>
              <a:tr h="0">
                <a:tc>
                  <a:txBody>
                    <a:bodyPr/>
                    <a:lstStyle/>
                    <a:p>
                      <a:r>
                        <a:rPr lang="ru-RU" sz="1800" b="1" dirty="0"/>
                        <a:t>Основания проведения</a:t>
                      </a:r>
                    </a:p>
                  </a:txBody>
                  <a:tcPr/>
                </a:tc>
                <a:tc>
                  <a:txBody>
                    <a:bodyPr/>
                    <a:lstStyle/>
                    <a:p>
                      <a:pPr marL="0" indent="0">
                        <a:buFont typeface="Arial" panose="020B0604020202020204" pitchFamily="34" charset="0"/>
                        <a:buNone/>
                      </a:pPr>
                      <a:r>
                        <a:rPr lang="ru-RU" sz="1800" dirty="0"/>
                        <a:t>1) НМЦК не выше 3 млн руб.;</a:t>
                      </a:r>
                    </a:p>
                    <a:p>
                      <a:pPr marL="0" indent="0">
                        <a:buFont typeface="Arial" panose="020B0604020202020204" pitchFamily="34" charset="0"/>
                        <a:buNone/>
                      </a:pPr>
                      <a:r>
                        <a:rPr lang="ru-RU" sz="1800" dirty="0"/>
                        <a:t>2) годовой объем закупок путем запроса котировок не должен превышать </a:t>
                      </a:r>
                      <a:r>
                        <a:rPr lang="ru-RU" sz="1800" dirty="0">
                          <a:solidFill>
                            <a:schemeClr val="accent2"/>
                          </a:solidFill>
                        </a:rPr>
                        <a:t>20% СГОЗ или 100 млн руб. в отношении заказчика, СГОЗ которого в прошедшем календарном году был менее 500 млн руб</a:t>
                      </a:r>
                      <a:r>
                        <a:rPr lang="ru-RU" sz="1800" dirty="0"/>
                        <a:t>.;</a:t>
                      </a:r>
                    </a:p>
                    <a:p>
                      <a:pPr marL="0" indent="0">
                        <a:buFont typeface="Arial" panose="020B0604020202020204" pitchFamily="34" charset="0"/>
                        <a:buNone/>
                      </a:pPr>
                      <a:r>
                        <a:rPr lang="ru-RU" sz="1800" dirty="0"/>
                        <a:t>3) независимо от НМЦК и годового объема при закупке:</a:t>
                      </a:r>
                    </a:p>
                    <a:p>
                      <a:pPr marL="171450" lvl="0" indent="-171450">
                        <a:buFont typeface="Arial" panose="020B0604020202020204" pitchFamily="34" charset="0"/>
                        <a:buChar char="•"/>
                      </a:pPr>
                      <a:r>
                        <a:rPr lang="ru-RU" sz="1100" kern="1200" dirty="0">
                          <a:solidFill>
                            <a:schemeClr val="dk1"/>
                          </a:solidFill>
                          <a:effectLst/>
                          <a:latin typeface="+mn-lt"/>
                          <a:ea typeface="+mn-ea"/>
                          <a:cs typeface="+mn-cs"/>
                        </a:rPr>
                        <a:t>при закупке товаров для нормального жизнеобеспечения граждан;</a:t>
                      </a:r>
                    </a:p>
                    <a:p>
                      <a:pPr marL="171450" lvl="0" indent="-171450">
                        <a:buFont typeface="Arial" panose="020B0604020202020204" pitchFamily="34" charset="0"/>
                        <a:buChar char="•"/>
                      </a:pPr>
                      <a:r>
                        <a:rPr lang="ru-RU" sz="1100" kern="1200" dirty="0">
                          <a:solidFill>
                            <a:schemeClr val="dk1"/>
                          </a:solidFill>
                          <a:effectLst/>
                          <a:latin typeface="+mn-lt"/>
                          <a:ea typeface="+mn-ea"/>
                          <a:cs typeface="+mn-cs"/>
                        </a:rPr>
                        <a:t>при закупке ТРУ, которые были предметом контракта, расторгнутого заказчиком в одностороннем порядке;</a:t>
                      </a:r>
                    </a:p>
                    <a:p>
                      <a:pPr marL="171450" lvl="0" indent="-171450">
                        <a:buFont typeface="Arial" panose="020B0604020202020204" pitchFamily="34" charset="0"/>
                        <a:buChar char="•"/>
                      </a:pPr>
                      <a:r>
                        <a:rPr lang="ru-RU" sz="1100" kern="1200" dirty="0">
                          <a:solidFill>
                            <a:schemeClr val="dk1"/>
                          </a:solidFill>
                          <a:effectLst/>
                          <a:latin typeface="+mn-lt"/>
                          <a:ea typeface="+mn-ea"/>
                          <a:cs typeface="+mn-cs"/>
                        </a:rPr>
                        <a:t>при закупке заказчиком на территории иностранного государства;</a:t>
                      </a:r>
                    </a:p>
                    <a:p>
                      <a:pPr marL="171450" lvl="0" indent="-171450">
                        <a:buFont typeface="Arial" panose="020B0604020202020204" pitchFamily="34" charset="0"/>
                        <a:buChar char="•"/>
                      </a:pPr>
                      <a:r>
                        <a:rPr lang="ru-RU" sz="1100" kern="1200" dirty="0">
                          <a:solidFill>
                            <a:schemeClr val="dk1"/>
                          </a:solidFill>
                          <a:effectLst/>
                          <a:latin typeface="+mn-lt"/>
                          <a:ea typeface="+mn-ea"/>
                          <a:cs typeface="+mn-cs"/>
                        </a:rPr>
                        <a:t>при закупке лекарственных препаратов по мед. показаниям;</a:t>
                      </a:r>
                    </a:p>
                    <a:p>
                      <a:pPr marL="171450" lvl="0" indent="-171450">
                        <a:buFont typeface="Arial" panose="020B0604020202020204" pitchFamily="34" charset="0"/>
                        <a:buChar char="•"/>
                      </a:pPr>
                      <a:r>
                        <a:rPr lang="ru-RU" sz="1100" kern="1200" dirty="0">
                          <a:solidFill>
                            <a:schemeClr val="dk1"/>
                          </a:solidFill>
                          <a:effectLst/>
                          <a:latin typeface="+mn-lt"/>
                          <a:ea typeface="+mn-ea"/>
                          <a:cs typeface="+mn-cs"/>
                        </a:rPr>
                        <a:t>при закупке спортивного инвентаря, оборудования и т.п. для олимпийской команды и сборной команды РФ, субъектов РФ;</a:t>
                      </a:r>
                    </a:p>
                    <a:p>
                      <a:pPr marL="171450" lvl="0" indent="-171450">
                        <a:buFont typeface="Arial" panose="020B0604020202020204" pitchFamily="34" charset="0"/>
                        <a:buChar char="•"/>
                      </a:pPr>
                      <a:r>
                        <a:rPr lang="ru-RU" sz="1100" kern="1200" dirty="0">
                          <a:solidFill>
                            <a:schemeClr val="dk1"/>
                          </a:solidFill>
                          <a:effectLst/>
                          <a:latin typeface="+mn-lt"/>
                          <a:ea typeface="+mn-ea"/>
                          <a:cs typeface="+mn-cs"/>
                        </a:rPr>
                        <a:t>при закупке услуг по защите интересов РФ при необходимости привлечения специалистов, экспертов и адвокатов к оказанию услуг;</a:t>
                      </a:r>
                    </a:p>
                    <a:p>
                      <a:pPr marL="171450" lvl="0" indent="-171450">
                        <a:buFont typeface="Arial" panose="020B0604020202020204" pitchFamily="34" charset="0"/>
                        <a:buChar char="•"/>
                      </a:pPr>
                      <a:r>
                        <a:rPr lang="ru-RU" sz="1100" kern="1200" dirty="0">
                          <a:solidFill>
                            <a:schemeClr val="dk1"/>
                          </a:solidFill>
                          <a:effectLst/>
                          <a:latin typeface="+mn-lt"/>
                          <a:ea typeface="+mn-ea"/>
                          <a:cs typeface="+mn-cs"/>
                        </a:rPr>
                        <a:t>при закупке изделий народных художественных промыслов;</a:t>
                      </a:r>
                    </a:p>
                    <a:p>
                      <a:pPr marL="171450" lvl="0" indent="-171450">
                        <a:buFont typeface="Arial" panose="020B0604020202020204" pitchFamily="34" charset="0"/>
                        <a:buChar char="•"/>
                      </a:pPr>
                      <a:r>
                        <a:rPr lang="ru-RU" sz="1100" kern="1200" dirty="0">
                          <a:solidFill>
                            <a:schemeClr val="dk1"/>
                          </a:solidFill>
                          <a:effectLst/>
                          <a:latin typeface="+mn-lt"/>
                          <a:ea typeface="+mn-ea"/>
                          <a:cs typeface="+mn-cs"/>
                        </a:rPr>
                        <a:t>при закупке жилых помещений для детей-сирот.</a:t>
                      </a:r>
                    </a:p>
                  </a:txBody>
                  <a:tcPr/>
                </a:tc>
                <a:extLst>
                  <a:ext uri="{0D108BD9-81ED-4DB2-BD59-A6C34878D82A}">
                    <a16:rowId xmlns:a16="http://schemas.microsoft.com/office/drawing/2014/main" val="1280550267"/>
                  </a:ext>
                </a:extLst>
              </a:tr>
              <a:tr h="370840">
                <a:tc>
                  <a:txBody>
                    <a:bodyPr/>
                    <a:lstStyle/>
                    <a:p>
                      <a:r>
                        <a:rPr lang="ru-RU" sz="1800" b="1" dirty="0"/>
                        <a:t>Срок рассмотрения заявок</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t>2 раб. дня</a:t>
                      </a:r>
                    </a:p>
                  </a:txBody>
                  <a:tcPr/>
                </a:tc>
                <a:extLst>
                  <a:ext uri="{0D108BD9-81ED-4DB2-BD59-A6C34878D82A}">
                    <a16:rowId xmlns:a16="http://schemas.microsoft.com/office/drawing/2014/main" val="3410901088"/>
                  </a:ext>
                </a:extLst>
              </a:tr>
            </a:tbl>
          </a:graphicData>
        </a:graphic>
      </p:graphicFrame>
      <p:sp>
        <p:nvSpPr>
          <p:cNvPr id="8" name="Полилиния 48">
            <a:extLst>
              <a:ext uri="{FF2B5EF4-FFF2-40B4-BE49-F238E27FC236}">
                <a16:creationId xmlns:a16="http://schemas.microsoft.com/office/drawing/2014/main" id="{E2D11ED6-4E1F-4028-818C-EE6984C3DD9B}"/>
              </a:ext>
            </a:extLst>
          </p:cNvPr>
          <p:cNvSpPr>
            <a:spLocks noChangeAspect="1"/>
          </p:cNvSpPr>
          <p:nvPr/>
        </p:nvSpPr>
        <p:spPr>
          <a:xfrm>
            <a:off x="1543050" y="1080424"/>
            <a:ext cx="560070" cy="551304"/>
          </a:xfrm>
          <a:custGeom>
            <a:avLst/>
            <a:gdLst>
              <a:gd name="connsiteX0" fmla="*/ 608001 w 720000"/>
              <a:gd name="connsiteY0" fmla="*/ 641094 h 708731"/>
              <a:gd name="connsiteX1" fmla="*/ 584730 w 720000"/>
              <a:gd name="connsiteY1" fmla="*/ 664364 h 708731"/>
              <a:gd name="connsiteX2" fmla="*/ 608001 w 720000"/>
              <a:gd name="connsiteY2" fmla="*/ 687636 h 708731"/>
              <a:gd name="connsiteX3" fmla="*/ 631271 w 720000"/>
              <a:gd name="connsiteY3" fmla="*/ 664364 h 708731"/>
              <a:gd name="connsiteX4" fmla="*/ 608001 w 720000"/>
              <a:gd name="connsiteY4" fmla="*/ 641094 h 708731"/>
              <a:gd name="connsiteX5" fmla="*/ 224729 w 720000"/>
              <a:gd name="connsiteY5" fmla="*/ 641094 h 708731"/>
              <a:gd name="connsiteX6" fmla="*/ 201458 w 720000"/>
              <a:gd name="connsiteY6" fmla="*/ 664364 h 708731"/>
              <a:gd name="connsiteX7" fmla="*/ 224729 w 720000"/>
              <a:gd name="connsiteY7" fmla="*/ 687636 h 708731"/>
              <a:gd name="connsiteX8" fmla="*/ 248000 w 720000"/>
              <a:gd name="connsiteY8" fmla="*/ 664364 h 708731"/>
              <a:gd name="connsiteX9" fmla="*/ 224729 w 720000"/>
              <a:gd name="connsiteY9" fmla="*/ 641094 h 708731"/>
              <a:gd name="connsiteX10" fmla="*/ 215780 w 720000"/>
              <a:gd name="connsiteY10" fmla="*/ 474822 h 708731"/>
              <a:gd name="connsiteX11" fmla="*/ 221319 w 720000"/>
              <a:gd name="connsiteY11" fmla="*/ 488671 h 708731"/>
              <a:gd name="connsiteX12" fmla="*/ 191527 w 720000"/>
              <a:gd name="connsiteY12" fmla="*/ 558185 h 708731"/>
              <a:gd name="connsiteX13" fmla="*/ 192540 w 720000"/>
              <a:gd name="connsiteY13" fmla="*/ 569517 h 708731"/>
              <a:gd name="connsiteX14" fmla="*/ 202557 w 720000"/>
              <a:gd name="connsiteY14" fmla="*/ 574910 h 708731"/>
              <a:gd name="connsiteX15" fmla="*/ 641818 w 720000"/>
              <a:gd name="connsiteY15" fmla="*/ 574910 h 708731"/>
              <a:gd name="connsiteX16" fmla="*/ 652365 w 720000"/>
              <a:gd name="connsiteY16" fmla="*/ 585457 h 708731"/>
              <a:gd name="connsiteX17" fmla="*/ 641818 w 720000"/>
              <a:gd name="connsiteY17" fmla="*/ 596004 h 708731"/>
              <a:gd name="connsiteX18" fmla="*/ 618547 w 720000"/>
              <a:gd name="connsiteY18" fmla="*/ 596004 h 708731"/>
              <a:gd name="connsiteX19" fmla="*/ 618547 w 720000"/>
              <a:gd name="connsiteY19" fmla="*/ 621278 h 708731"/>
              <a:gd name="connsiteX20" fmla="*/ 652365 w 720000"/>
              <a:gd name="connsiteY20" fmla="*/ 664366 h 708731"/>
              <a:gd name="connsiteX21" fmla="*/ 608001 w 720000"/>
              <a:gd name="connsiteY21" fmla="*/ 708731 h 708731"/>
              <a:gd name="connsiteX22" fmla="*/ 563636 w 720000"/>
              <a:gd name="connsiteY22" fmla="*/ 664366 h 708731"/>
              <a:gd name="connsiteX23" fmla="*/ 597454 w 720000"/>
              <a:gd name="connsiteY23" fmla="*/ 621278 h 708731"/>
              <a:gd name="connsiteX24" fmla="*/ 597454 w 720000"/>
              <a:gd name="connsiteY24" fmla="*/ 596004 h 708731"/>
              <a:gd name="connsiteX25" fmla="*/ 235276 w 720000"/>
              <a:gd name="connsiteY25" fmla="*/ 596004 h 708731"/>
              <a:gd name="connsiteX26" fmla="*/ 235276 w 720000"/>
              <a:gd name="connsiteY26" fmla="*/ 621278 h 708731"/>
              <a:gd name="connsiteX27" fmla="*/ 269093 w 720000"/>
              <a:gd name="connsiteY27" fmla="*/ 664366 h 708731"/>
              <a:gd name="connsiteX28" fmla="*/ 224729 w 720000"/>
              <a:gd name="connsiteY28" fmla="*/ 708731 h 708731"/>
              <a:gd name="connsiteX29" fmla="*/ 180365 w 720000"/>
              <a:gd name="connsiteY29" fmla="*/ 664366 h 708731"/>
              <a:gd name="connsiteX30" fmla="*/ 214182 w 720000"/>
              <a:gd name="connsiteY30" fmla="*/ 621278 h 708731"/>
              <a:gd name="connsiteX31" fmla="*/ 214182 w 720000"/>
              <a:gd name="connsiteY31" fmla="*/ 596004 h 708731"/>
              <a:gd name="connsiteX32" fmla="*/ 202557 w 720000"/>
              <a:gd name="connsiteY32" fmla="*/ 596004 h 708731"/>
              <a:gd name="connsiteX33" fmla="*/ 174929 w 720000"/>
              <a:gd name="connsiteY33" fmla="*/ 581128 h 708731"/>
              <a:gd name="connsiteX34" fmla="*/ 172139 w 720000"/>
              <a:gd name="connsiteY34" fmla="*/ 549874 h 708731"/>
              <a:gd name="connsiteX35" fmla="*/ 201931 w 720000"/>
              <a:gd name="connsiteY35" fmla="*/ 480361 h 708731"/>
              <a:gd name="connsiteX36" fmla="*/ 215780 w 720000"/>
              <a:gd name="connsiteY36" fmla="*/ 474822 h 708731"/>
              <a:gd name="connsiteX37" fmla="*/ 273264 w 720000"/>
              <a:gd name="connsiteY37" fmla="*/ 345926 h 708731"/>
              <a:gd name="connsiteX38" fmla="*/ 193524 w 720000"/>
              <a:gd name="connsiteY38" fmla="*/ 347698 h 708731"/>
              <a:gd name="connsiteX39" fmla="*/ 213113 w 720000"/>
              <a:gd name="connsiteY39" fmla="*/ 412564 h 708731"/>
              <a:gd name="connsiteX40" fmla="*/ 248702 w 720000"/>
              <a:gd name="connsiteY40" fmla="*/ 437029 h 708731"/>
              <a:gd name="connsiteX41" fmla="*/ 289679 w 720000"/>
              <a:gd name="connsiteY41" fmla="*/ 434032 h 708731"/>
              <a:gd name="connsiteX42" fmla="*/ 375980 w 720000"/>
              <a:gd name="connsiteY42" fmla="*/ 343643 h 708731"/>
              <a:gd name="connsiteX43" fmla="*/ 294630 w 720000"/>
              <a:gd name="connsiteY43" fmla="*/ 345451 h 708731"/>
              <a:gd name="connsiteX44" fmla="*/ 310846 w 720000"/>
              <a:gd name="connsiteY44" fmla="*/ 432482 h 708731"/>
              <a:gd name="connsiteX45" fmla="*/ 381138 w 720000"/>
              <a:gd name="connsiteY45" fmla="*/ 427338 h 708731"/>
              <a:gd name="connsiteX46" fmla="*/ 478878 w 720000"/>
              <a:gd name="connsiteY46" fmla="*/ 341356 h 708731"/>
              <a:gd name="connsiteX47" fmla="*/ 397087 w 720000"/>
              <a:gd name="connsiteY47" fmla="*/ 343173 h 708731"/>
              <a:gd name="connsiteX48" fmla="*/ 402179 w 720000"/>
              <a:gd name="connsiteY48" fmla="*/ 425798 h 708731"/>
              <a:gd name="connsiteX49" fmla="*/ 476776 w 720000"/>
              <a:gd name="connsiteY49" fmla="*/ 420341 h 708731"/>
              <a:gd name="connsiteX50" fmla="*/ 584190 w 720000"/>
              <a:gd name="connsiteY50" fmla="*/ 339016 h 708731"/>
              <a:gd name="connsiteX51" fmla="*/ 499993 w 720000"/>
              <a:gd name="connsiteY51" fmla="*/ 340888 h 708731"/>
              <a:gd name="connsiteX52" fmla="*/ 497919 w 720000"/>
              <a:gd name="connsiteY52" fmla="*/ 418794 h 708731"/>
              <a:gd name="connsiteX53" fmla="*/ 578243 w 720000"/>
              <a:gd name="connsiteY53" fmla="*/ 412916 h 708731"/>
              <a:gd name="connsiteX54" fmla="*/ 675353 w 720000"/>
              <a:gd name="connsiteY54" fmla="*/ 336990 h 708731"/>
              <a:gd name="connsiteX55" fmla="*/ 605389 w 720000"/>
              <a:gd name="connsiteY55" fmla="*/ 338545 h 708731"/>
              <a:gd name="connsiteX56" fmla="*/ 599530 w 720000"/>
              <a:gd name="connsiteY56" fmla="*/ 411359 h 708731"/>
              <a:gd name="connsiteX57" fmla="*/ 647367 w 720000"/>
              <a:gd name="connsiteY57" fmla="*/ 407859 h 708731"/>
              <a:gd name="connsiteX58" fmla="*/ 668743 w 720000"/>
              <a:gd name="connsiteY58" fmla="*/ 387660 h 708731"/>
              <a:gd name="connsiteX59" fmla="*/ 613042 w 720000"/>
              <a:gd name="connsiteY59" fmla="*/ 243456 h 708731"/>
              <a:gd name="connsiteX60" fmla="*/ 607090 w 720000"/>
              <a:gd name="connsiteY60" fmla="*/ 317409 h 708731"/>
              <a:gd name="connsiteX61" fmla="*/ 678113 w 720000"/>
              <a:gd name="connsiteY61" fmla="*/ 315830 h 708731"/>
              <a:gd name="connsiteX62" fmla="*/ 687202 w 720000"/>
              <a:gd name="connsiteY62" fmla="*/ 246157 h 708731"/>
              <a:gd name="connsiteX63" fmla="*/ 502693 w 720000"/>
              <a:gd name="connsiteY63" fmla="*/ 239435 h 708731"/>
              <a:gd name="connsiteX64" fmla="*/ 500554 w 720000"/>
              <a:gd name="connsiteY64" fmla="*/ 319776 h 708731"/>
              <a:gd name="connsiteX65" fmla="*/ 585890 w 720000"/>
              <a:gd name="connsiteY65" fmla="*/ 317880 h 708731"/>
              <a:gd name="connsiteX66" fmla="*/ 591941 w 720000"/>
              <a:gd name="connsiteY66" fmla="*/ 242686 h 708731"/>
              <a:gd name="connsiteX67" fmla="*/ 390442 w 720000"/>
              <a:gd name="connsiteY67" fmla="*/ 235347 h 708731"/>
              <a:gd name="connsiteX68" fmla="*/ 395789 w 720000"/>
              <a:gd name="connsiteY68" fmla="*/ 322104 h 708731"/>
              <a:gd name="connsiteX69" fmla="*/ 479441 w 720000"/>
              <a:gd name="connsiteY69" fmla="*/ 320245 h 708731"/>
              <a:gd name="connsiteX70" fmla="*/ 481612 w 720000"/>
              <a:gd name="connsiteY70" fmla="*/ 238667 h 708731"/>
              <a:gd name="connsiteX71" fmla="*/ 273323 w 720000"/>
              <a:gd name="connsiteY71" fmla="*/ 231081 h 708731"/>
              <a:gd name="connsiteX72" fmla="*/ 290716 w 720000"/>
              <a:gd name="connsiteY72" fmla="*/ 324439 h 708731"/>
              <a:gd name="connsiteX73" fmla="*/ 374684 w 720000"/>
              <a:gd name="connsiteY73" fmla="*/ 322573 h 708731"/>
              <a:gd name="connsiteX74" fmla="*/ 369260 w 720000"/>
              <a:gd name="connsiteY74" fmla="*/ 234575 h 708731"/>
              <a:gd name="connsiteX75" fmla="*/ 157025 w 720000"/>
              <a:gd name="connsiteY75" fmla="*/ 226844 h 708731"/>
              <a:gd name="connsiteX76" fmla="*/ 187194 w 720000"/>
              <a:gd name="connsiteY76" fmla="*/ 326739 h 708731"/>
              <a:gd name="connsiteX77" fmla="*/ 269349 w 720000"/>
              <a:gd name="connsiteY77" fmla="*/ 324914 h 708731"/>
              <a:gd name="connsiteX78" fmla="*/ 251720 w 720000"/>
              <a:gd name="connsiteY78" fmla="*/ 230293 h 708731"/>
              <a:gd name="connsiteX79" fmla="*/ 619792 w 720000"/>
              <a:gd name="connsiteY79" fmla="*/ 159545 h 708731"/>
              <a:gd name="connsiteX80" fmla="*/ 614733 w 720000"/>
              <a:gd name="connsiteY80" fmla="*/ 222408 h 708731"/>
              <a:gd name="connsiteX81" fmla="*/ 689941 w 720000"/>
              <a:gd name="connsiteY81" fmla="*/ 225148 h 708731"/>
              <a:gd name="connsiteX82" fmla="*/ 697577 w 720000"/>
              <a:gd name="connsiteY82" fmla="*/ 166605 h 708731"/>
              <a:gd name="connsiteX83" fmla="*/ 505096 w 720000"/>
              <a:gd name="connsiteY83" fmla="*/ 149136 h 708731"/>
              <a:gd name="connsiteX84" fmla="*/ 503254 w 720000"/>
              <a:gd name="connsiteY84" fmla="*/ 218348 h 708731"/>
              <a:gd name="connsiteX85" fmla="*/ 593634 w 720000"/>
              <a:gd name="connsiteY85" fmla="*/ 221640 h 708731"/>
              <a:gd name="connsiteX86" fmla="*/ 598784 w 720000"/>
              <a:gd name="connsiteY86" fmla="*/ 157639 h 708731"/>
              <a:gd name="connsiteX87" fmla="*/ 384453 w 720000"/>
              <a:gd name="connsiteY87" fmla="*/ 138185 h 708731"/>
              <a:gd name="connsiteX88" fmla="*/ 389137 w 720000"/>
              <a:gd name="connsiteY88" fmla="*/ 214190 h 708731"/>
              <a:gd name="connsiteX89" fmla="*/ 482173 w 720000"/>
              <a:gd name="connsiteY89" fmla="*/ 217579 h 708731"/>
              <a:gd name="connsiteX90" fmla="*/ 484045 w 720000"/>
              <a:gd name="connsiteY90" fmla="*/ 147225 h 708731"/>
              <a:gd name="connsiteX91" fmla="*/ 253805 w 720000"/>
              <a:gd name="connsiteY91" fmla="*/ 126328 h 708731"/>
              <a:gd name="connsiteX92" fmla="*/ 269363 w 720000"/>
              <a:gd name="connsiteY92" fmla="*/ 209828 h 708731"/>
              <a:gd name="connsiteX93" fmla="*/ 367956 w 720000"/>
              <a:gd name="connsiteY93" fmla="*/ 213420 h 708731"/>
              <a:gd name="connsiteX94" fmla="*/ 363200 w 720000"/>
              <a:gd name="connsiteY94" fmla="*/ 136256 h 708731"/>
              <a:gd name="connsiteX95" fmla="*/ 123086 w 720000"/>
              <a:gd name="connsiteY95" fmla="*/ 114462 h 708731"/>
              <a:gd name="connsiteX96" fmla="*/ 150578 w 720000"/>
              <a:gd name="connsiteY96" fmla="*/ 205501 h 708731"/>
              <a:gd name="connsiteX97" fmla="*/ 247760 w 720000"/>
              <a:gd name="connsiteY97" fmla="*/ 209042 h 708731"/>
              <a:gd name="connsiteX98" fmla="*/ 231980 w 720000"/>
              <a:gd name="connsiteY98" fmla="*/ 124346 h 708731"/>
              <a:gd name="connsiteX99" fmla="*/ 33092 w 720000"/>
              <a:gd name="connsiteY99" fmla="*/ 21095 h 708731"/>
              <a:gd name="connsiteX100" fmla="*/ 24608 w 720000"/>
              <a:gd name="connsiteY100" fmla="*/ 24609 h 708731"/>
              <a:gd name="connsiteX101" fmla="*/ 21094 w 720000"/>
              <a:gd name="connsiteY101" fmla="*/ 33095 h 708731"/>
              <a:gd name="connsiteX102" fmla="*/ 24608 w 720000"/>
              <a:gd name="connsiteY102" fmla="*/ 41577 h 708731"/>
              <a:gd name="connsiteX103" fmla="*/ 86608 w 720000"/>
              <a:gd name="connsiteY103" fmla="*/ 103577 h 708731"/>
              <a:gd name="connsiteX104" fmla="*/ 95092 w 720000"/>
              <a:gd name="connsiteY104" fmla="*/ 107092 h 708731"/>
              <a:gd name="connsiteX105" fmla="*/ 103576 w 720000"/>
              <a:gd name="connsiteY105" fmla="*/ 103577 h 708731"/>
              <a:gd name="connsiteX106" fmla="*/ 103576 w 720000"/>
              <a:gd name="connsiteY106" fmla="*/ 86610 h 708731"/>
              <a:gd name="connsiteX107" fmla="*/ 41576 w 720000"/>
              <a:gd name="connsiteY107" fmla="*/ 24609 h 708731"/>
              <a:gd name="connsiteX108" fmla="*/ 33092 w 720000"/>
              <a:gd name="connsiteY108" fmla="*/ 21095 h 708731"/>
              <a:gd name="connsiteX109" fmla="*/ 33092 w 720000"/>
              <a:gd name="connsiteY109" fmla="*/ 0 h 708731"/>
              <a:gd name="connsiteX110" fmla="*/ 56492 w 720000"/>
              <a:gd name="connsiteY110" fmla="*/ 9693 h 708731"/>
              <a:gd name="connsiteX111" fmla="*/ 118492 w 720000"/>
              <a:gd name="connsiteY111" fmla="*/ 71695 h 708731"/>
              <a:gd name="connsiteX112" fmla="*/ 128104 w 720000"/>
              <a:gd name="connsiteY112" fmla="*/ 93738 h 708731"/>
              <a:gd name="connsiteX113" fmla="*/ 710408 w 720000"/>
              <a:gd name="connsiteY113" fmla="*/ 146589 h 708731"/>
              <a:gd name="connsiteX114" fmla="*/ 717686 w 720000"/>
              <a:gd name="connsiteY114" fmla="*/ 150500 h 708731"/>
              <a:gd name="connsiteX115" fmla="*/ 719911 w 720000"/>
              <a:gd name="connsiteY115" fmla="*/ 158458 h 708731"/>
              <a:gd name="connsiteX116" fmla="*/ 689660 w 720000"/>
              <a:gd name="connsiteY116" fmla="*/ 390388 h 708731"/>
              <a:gd name="connsiteX117" fmla="*/ 648905 w 720000"/>
              <a:gd name="connsiteY117" fmla="*/ 428896 h 708731"/>
              <a:gd name="connsiteX118" fmla="*/ 250243 w 720000"/>
              <a:gd name="connsiteY118" fmla="*/ 458068 h 708731"/>
              <a:gd name="connsiteX119" fmla="*/ 246062 w 720000"/>
              <a:gd name="connsiteY119" fmla="*/ 458221 h 708731"/>
              <a:gd name="connsiteX120" fmla="*/ 192920 w 720000"/>
              <a:gd name="connsiteY120" fmla="*/ 418663 h 708731"/>
              <a:gd name="connsiteX121" fmla="*/ 104766 w 720000"/>
              <a:gd name="connsiteY121" fmla="*/ 126758 h 708731"/>
              <a:gd name="connsiteX122" fmla="*/ 95093 w 720000"/>
              <a:gd name="connsiteY122" fmla="*/ 128187 h 708731"/>
              <a:gd name="connsiteX123" fmla="*/ 71693 w 720000"/>
              <a:gd name="connsiteY123" fmla="*/ 118493 h 708731"/>
              <a:gd name="connsiteX124" fmla="*/ 9693 w 720000"/>
              <a:gd name="connsiteY124" fmla="*/ 56495 h 708731"/>
              <a:gd name="connsiteX125" fmla="*/ 0 w 720000"/>
              <a:gd name="connsiteY125" fmla="*/ 33095 h 708731"/>
              <a:gd name="connsiteX126" fmla="*/ 9693 w 720000"/>
              <a:gd name="connsiteY126" fmla="*/ 9693 h 708731"/>
              <a:gd name="connsiteX127" fmla="*/ 33092 w 720000"/>
              <a:gd name="connsiteY127" fmla="*/ 0 h 70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20000" h="708731">
                <a:moveTo>
                  <a:pt x="608001" y="641094"/>
                </a:moveTo>
                <a:cubicBezTo>
                  <a:pt x="595169" y="641094"/>
                  <a:pt x="584730" y="651532"/>
                  <a:pt x="584730" y="664364"/>
                </a:cubicBezTo>
                <a:cubicBezTo>
                  <a:pt x="584730" y="677196"/>
                  <a:pt x="595169" y="687636"/>
                  <a:pt x="608001" y="687636"/>
                </a:cubicBezTo>
                <a:cubicBezTo>
                  <a:pt x="620833" y="687636"/>
                  <a:pt x="631271" y="677196"/>
                  <a:pt x="631271" y="664364"/>
                </a:cubicBezTo>
                <a:cubicBezTo>
                  <a:pt x="631271" y="651534"/>
                  <a:pt x="620833" y="641094"/>
                  <a:pt x="608001" y="641094"/>
                </a:cubicBezTo>
                <a:close/>
                <a:moveTo>
                  <a:pt x="224729" y="641094"/>
                </a:moveTo>
                <a:cubicBezTo>
                  <a:pt x="211897" y="641094"/>
                  <a:pt x="201458" y="651532"/>
                  <a:pt x="201458" y="664364"/>
                </a:cubicBezTo>
                <a:cubicBezTo>
                  <a:pt x="201458" y="677196"/>
                  <a:pt x="211897" y="687636"/>
                  <a:pt x="224729" y="687636"/>
                </a:cubicBezTo>
                <a:cubicBezTo>
                  <a:pt x="237561" y="687636"/>
                  <a:pt x="248000" y="677196"/>
                  <a:pt x="248000" y="664364"/>
                </a:cubicBezTo>
                <a:cubicBezTo>
                  <a:pt x="248000" y="651534"/>
                  <a:pt x="237561" y="641094"/>
                  <a:pt x="224729" y="641094"/>
                </a:cubicBezTo>
                <a:close/>
                <a:moveTo>
                  <a:pt x="215780" y="474822"/>
                </a:moveTo>
                <a:cubicBezTo>
                  <a:pt x="221133" y="477117"/>
                  <a:pt x="223614" y="483317"/>
                  <a:pt x="221319" y="488671"/>
                </a:cubicBezTo>
                <a:lnTo>
                  <a:pt x="191527" y="558185"/>
                </a:lnTo>
                <a:cubicBezTo>
                  <a:pt x="189910" y="561960"/>
                  <a:pt x="190280" y="566089"/>
                  <a:pt x="192540" y="569517"/>
                </a:cubicBezTo>
                <a:cubicBezTo>
                  <a:pt x="194800" y="572944"/>
                  <a:pt x="198452" y="574910"/>
                  <a:pt x="202557" y="574910"/>
                </a:cubicBezTo>
                <a:lnTo>
                  <a:pt x="641818" y="574910"/>
                </a:lnTo>
                <a:cubicBezTo>
                  <a:pt x="647643" y="574910"/>
                  <a:pt x="652365" y="579632"/>
                  <a:pt x="652365" y="585457"/>
                </a:cubicBezTo>
                <a:cubicBezTo>
                  <a:pt x="652365" y="591281"/>
                  <a:pt x="647643" y="596004"/>
                  <a:pt x="641818" y="596004"/>
                </a:cubicBezTo>
                <a:lnTo>
                  <a:pt x="618547" y="596004"/>
                </a:lnTo>
                <a:lnTo>
                  <a:pt x="618547" y="621278"/>
                </a:lnTo>
                <a:cubicBezTo>
                  <a:pt x="637934" y="626024"/>
                  <a:pt x="652365" y="643538"/>
                  <a:pt x="652365" y="664366"/>
                </a:cubicBezTo>
                <a:cubicBezTo>
                  <a:pt x="652365" y="688829"/>
                  <a:pt x="632464" y="708731"/>
                  <a:pt x="608001" y="708731"/>
                </a:cubicBezTo>
                <a:cubicBezTo>
                  <a:pt x="583537" y="708731"/>
                  <a:pt x="563636" y="688829"/>
                  <a:pt x="563636" y="664366"/>
                </a:cubicBezTo>
                <a:cubicBezTo>
                  <a:pt x="563636" y="643538"/>
                  <a:pt x="578067" y="626024"/>
                  <a:pt x="597454" y="621278"/>
                </a:cubicBezTo>
                <a:lnTo>
                  <a:pt x="597454" y="596004"/>
                </a:lnTo>
                <a:lnTo>
                  <a:pt x="235276" y="596004"/>
                </a:lnTo>
                <a:lnTo>
                  <a:pt x="235276" y="621278"/>
                </a:lnTo>
                <a:cubicBezTo>
                  <a:pt x="254662" y="626024"/>
                  <a:pt x="269093" y="643538"/>
                  <a:pt x="269093" y="664366"/>
                </a:cubicBezTo>
                <a:cubicBezTo>
                  <a:pt x="269093" y="688829"/>
                  <a:pt x="249192" y="708731"/>
                  <a:pt x="224729" y="708731"/>
                </a:cubicBezTo>
                <a:cubicBezTo>
                  <a:pt x="200266" y="708731"/>
                  <a:pt x="180365" y="688829"/>
                  <a:pt x="180365" y="664366"/>
                </a:cubicBezTo>
                <a:cubicBezTo>
                  <a:pt x="180365" y="643538"/>
                  <a:pt x="194795" y="626024"/>
                  <a:pt x="214182" y="621278"/>
                </a:cubicBezTo>
                <a:lnTo>
                  <a:pt x="214182" y="596004"/>
                </a:lnTo>
                <a:lnTo>
                  <a:pt x="202557" y="596004"/>
                </a:lnTo>
                <a:cubicBezTo>
                  <a:pt x="191398" y="596004"/>
                  <a:pt x="181070" y="590442"/>
                  <a:pt x="174929" y="581128"/>
                </a:cubicBezTo>
                <a:cubicBezTo>
                  <a:pt x="168788" y="571813"/>
                  <a:pt x="167745" y="560130"/>
                  <a:pt x="172139" y="549874"/>
                </a:cubicBezTo>
                <a:lnTo>
                  <a:pt x="201931" y="480361"/>
                </a:lnTo>
                <a:cubicBezTo>
                  <a:pt x="204226" y="475006"/>
                  <a:pt x="210426" y="472527"/>
                  <a:pt x="215780" y="474822"/>
                </a:cubicBezTo>
                <a:close/>
                <a:moveTo>
                  <a:pt x="273264" y="345926"/>
                </a:moveTo>
                <a:lnTo>
                  <a:pt x="193524" y="347698"/>
                </a:lnTo>
                <a:lnTo>
                  <a:pt x="213113" y="412564"/>
                </a:lnTo>
                <a:cubicBezTo>
                  <a:pt x="217822" y="428157"/>
                  <a:pt x="232446" y="438214"/>
                  <a:pt x="248702" y="437029"/>
                </a:cubicBezTo>
                <a:lnTo>
                  <a:pt x="289679" y="434032"/>
                </a:lnTo>
                <a:close/>
                <a:moveTo>
                  <a:pt x="375980" y="343643"/>
                </a:moveTo>
                <a:lnTo>
                  <a:pt x="294630" y="345451"/>
                </a:lnTo>
                <a:lnTo>
                  <a:pt x="310846" y="432482"/>
                </a:lnTo>
                <a:lnTo>
                  <a:pt x="381138" y="427338"/>
                </a:lnTo>
                <a:close/>
                <a:moveTo>
                  <a:pt x="478878" y="341356"/>
                </a:moveTo>
                <a:lnTo>
                  <a:pt x="397087" y="343173"/>
                </a:lnTo>
                <a:lnTo>
                  <a:pt x="402179" y="425798"/>
                </a:lnTo>
                <a:lnTo>
                  <a:pt x="476776" y="420341"/>
                </a:lnTo>
                <a:close/>
                <a:moveTo>
                  <a:pt x="584190" y="339016"/>
                </a:moveTo>
                <a:lnTo>
                  <a:pt x="499993" y="340888"/>
                </a:lnTo>
                <a:lnTo>
                  <a:pt x="497919" y="418794"/>
                </a:lnTo>
                <a:lnTo>
                  <a:pt x="578243" y="412916"/>
                </a:lnTo>
                <a:close/>
                <a:moveTo>
                  <a:pt x="675353" y="336990"/>
                </a:moveTo>
                <a:lnTo>
                  <a:pt x="605389" y="338545"/>
                </a:lnTo>
                <a:lnTo>
                  <a:pt x="599530" y="411359"/>
                </a:lnTo>
                <a:lnTo>
                  <a:pt x="647367" y="407859"/>
                </a:lnTo>
                <a:cubicBezTo>
                  <a:pt x="658331" y="407056"/>
                  <a:pt x="667323" y="398561"/>
                  <a:pt x="668743" y="387660"/>
                </a:cubicBezTo>
                <a:close/>
                <a:moveTo>
                  <a:pt x="613042" y="243456"/>
                </a:moveTo>
                <a:lnTo>
                  <a:pt x="607090" y="317409"/>
                </a:lnTo>
                <a:lnTo>
                  <a:pt x="678113" y="315830"/>
                </a:lnTo>
                <a:lnTo>
                  <a:pt x="687202" y="246157"/>
                </a:lnTo>
                <a:close/>
                <a:moveTo>
                  <a:pt x="502693" y="239435"/>
                </a:moveTo>
                <a:lnTo>
                  <a:pt x="500554" y="319776"/>
                </a:lnTo>
                <a:lnTo>
                  <a:pt x="585890" y="317880"/>
                </a:lnTo>
                <a:lnTo>
                  <a:pt x="591941" y="242686"/>
                </a:lnTo>
                <a:close/>
                <a:moveTo>
                  <a:pt x="390442" y="235347"/>
                </a:moveTo>
                <a:lnTo>
                  <a:pt x="395789" y="322104"/>
                </a:lnTo>
                <a:lnTo>
                  <a:pt x="479441" y="320245"/>
                </a:lnTo>
                <a:lnTo>
                  <a:pt x="481612" y="238667"/>
                </a:lnTo>
                <a:close/>
                <a:moveTo>
                  <a:pt x="273323" y="231081"/>
                </a:moveTo>
                <a:lnTo>
                  <a:pt x="290716" y="324439"/>
                </a:lnTo>
                <a:lnTo>
                  <a:pt x="374684" y="322573"/>
                </a:lnTo>
                <a:lnTo>
                  <a:pt x="369260" y="234575"/>
                </a:lnTo>
                <a:close/>
                <a:moveTo>
                  <a:pt x="157025" y="226844"/>
                </a:moveTo>
                <a:lnTo>
                  <a:pt x="187194" y="326739"/>
                </a:lnTo>
                <a:lnTo>
                  <a:pt x="269349" y="324914"/>
                </a:lnTo>
                <a:lnTo>
                  <a:pt x="251720" y="230293"/>
                </a:lnTo>
                <a:close/>
                <a:moveTo>
                  <a:pt x="619792" y="159545"/>
                </a:moveTo>
                <a:lnTo>
                  <a:pt x="614733" y="222408"/>
                </a:lnTo>
                <a:lnTo>
                  <a:pt x="689941" y="225148"/>
                </a:lnTo>
                <a:lnTo>
                  <a:pt x="697577" y="166605"/>
                </a:lnTo>
                <a:close/>
                <a:moveTo>
                  <a:pt x="505096" y="149136"/>
                </a:moveTo>
                <a:lnTo>
                  <a:pt x="503254" y="218348"/>
                </a:lnTo>
                <a:lnTo>
                  <a:pt x="593634" y="221640"/>
                </a:lnTo>
                <a:lnTo>
                  <a:pt x="598784" y="157639"/>
                </a:lnTo>
                <a:close/>
                <a:moveTo>
                  <a:pt x="384453" y="138185"/>
                </a:moveTo>
                <a:lnTo>
                  <a:pt x="389137" y="214190"/>
                </a:lnTo>
                <a:lnTo>
                  <a:pt x="482173" y="217579"/>
                </a:lnTo>
                <a:lnTo>
                  <a:pt x="484045" y="147225"/>
                </a:lnTo>
                <a:close/>
                <a:moveTo>
                  <a:pt x="253805" y="126328"/>
                </a:moveTo>
                <a:lnTo>
                  <a:pt x="269363" y="209828"/>
                </a:lnTo>
                <a:lnTo>
                  <a:pt x="367956" y="213420"/>
                </a:lnTo>
                <a:lnTo>
                  <a:pt x="363200" y="136256"/>
                </a:lnTo>
                <a:close/>
                <a:moveTo>
                  <a:pt x="123086" y="114462"/>
                </a:moveTo>
                <a:lnTo>
                  <a:pt x="150578" y="205501"/>
                </a:lnTo>
                <a:lnTo>
                  <a:pt x="247760" y="209042"/>
                </a:lnTo>
                <a:lnTo>
                  <a:pt x="231980" y="124346"/>
                </a:lnTo>
                <a:close/>
                <a:moveTo>
                  <a:pt x="33092" y="21095"/>
                </a:moveTo>
                <a:cubicBezTo>
                  <a:pt x="29887" y="21095"/>
                  <a:pt x="26875" y="22344"/>
                  <a:pt x="24608" y="24609"/>
                </a:cubicBezTo>
                <a:cubicBezTo>
                  <a:pt x="22341" y="26876"/>
                  <a:pt x="21094" y="29891"/>
                  <a:pt x="21094" y="33095"/>
                </a:cubicBezTo>
                <a:cubicBezTo>
                  <a:pt x="21094" y="36298"/>
                  <a:pt x="22341" y="39312"/>
                  <a:pt x="24608" y="41577"/>
                </a:cubicBezTo>
                <a:lnTo>
                  <a:pt x="86608" y="103577"/>
                </a:lnTo>
                <a:cubicBezTo>
                  <a:pt x="88875" y="105844"/>
                  <a:pt x="91887" y="107092"/>
                  <a:pt x="95092" y="107092"/>
                </a:cubicBezTo>
                <a:cubicBezTo>
                  <a:pt x="98297" y="107092"/>
                  <a:pt x="101309" y="105843"/>
                  <a:pt x="103576" y="103577"/>
                </a:cubicBezTo>
                <a:cubicBezTo>
                  <a:pt x="108255" y="98900"/>
                  <a:pt x="108255" y="91288"/>
                  <a:pt x="103576" y="86610"/>
                </a:cubicBezTo>
                <a:lnTo>
                  <a:pt x="41576" y="24609"/>
                </a:lnTo>
                <a:cubicBezTo>
                  <a:pt x="39309" y="22344"/>
                  <a:pt x="36297" y="21095"/>
                  <a:pt x="33092" y="21095"/>
                </a:cubicBezTo>
                <a:close/>
                <a:moveTo>
                  <a:pt x="33092" y="0"/>
                </a:moveTo>
                <a:cubicBezTo>
                  <a:pt x="41932" y="0"/>
                  <a:pt x="50243" y="3444"/>
                  <a:pt x="56492" y="9693"/>
                </a:cubicBezTo>
                <a:lnTo>
                  <a:pt x="118492" y="71695"/>
                </a:lnTo>
                <a:cubicBezTo>
                  <a:pt x="124598" y="77801"/>
                  <a:pt x="127778" y="85722"/>
                  <a:pt x="128104" y="93738"/>
                </a:cubicBezTo>
                <a:lnTo>
                  <a:pt x="710408" y="146589"/>
                </a:lnTo>
                <a:cubicBezTo>
                  <a:pt x="713264" y="146848"/>
                  <a:pt x="715893" y="148261"/>
                  <a:pt x="717686" y="150500"/>
                </a:cubicBezTo>
                <a:cubicBezTo>
                  <a:pt x="719479" y="152740"/>
                  <a:pt x="720284" y="155613"/>
                  <a:pt x="719911" y="158458"/>
                </a:cubicBezTo>
                <a:lnTo>
                  <a:pt x="689660" y="390388"/>
                </a:lnTo>
                <a:cubicBezTo>
                  <a:pt x="686949" y="411172"/>
                  <a:pt x="669809" y="427368"/>
                  <a:pt x="648905" y="428896"/>
                </a:cubicBezTo>
                <a:lnTo>
                  <a:pt x="250243" y="458068"/>
                </a:lnTo>
                <a:cubicBezTo>
                  <a:pt x="248843" y="458170"/>
                  <a:pt x="247446" y="458221"/>
                  <a:pt x="246062" y="458221"/>
                </a:cubicBezTo>
                <a:cubicBezTo>
                  <a:pt x="221596" y="458221"/>
                  <a:pt x="200099" y="442434"/>
                  <a:pt x="192920" y="418663"/>
                </a:cubicBezTo>
                <a:lnTo>
                  <a:pt x="104766" y="126758"/>
                </a:lnTo>
                <a:cubicBezTo>
                  <a:pt x="101670" y="127699"/>
                  <a:pt x="98419" y="128187"/>
                  <a:pt x="95093" y="128187"/>
                </a:cubicBezTo>
                <a:cubicBezTo>
                  <a:pt x="86254" y="128187"/>
                  <a:pt x="77943" y="124744"/>
                  <a:pt x="71693" y="118493"/>
                </a:cubicBezTo>
                <a:lnTo>
                  <a:pt x="9693" y="56495"/>
                </a:lnTo>
                <a:cubicBezTo>
                  <a:pt x="3443" y="50244"/>
                  <a:pt x="0" y="41934"/>
                  <a:pt x="0" y="33095"/>
                </a:cubicBezTo>
                <a:cubicBezTo>
                  <a:pt x="0" y="24255"/>
                  <a:pt x="3443" y="15944"/>
                  <a:pt x="9693" y="9693"/>
                </a:cubicBezTo>
                <a:cubicBezTo>
                  <a:pt x="15943" y="3444"/>
                  <a:pt x="24252" y="0"/>
                  <a:pt x="33092"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868580664"/>
      </p:ext>
    </p:extLst>
  </p:cSld>
  <p:clrMapOvr>
    <a:masterClrMapping/>
  </p:clrMapOvr>
  <p:transition spd="slow">
    <p:fade thruBlk="1"/>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20178" y="0"/>
            <a:ext cx="3391535" cy="513080"/>
          </a:xfrm>
          <a:prstGeom prst="rect">
            <a:avLst/>
          </a:prstGeom>
        </p:spPr>
        <p:txBody>
          <a:bodyPr vert="horz" wrap="square" lIns="0" tIns="12700" rIns="0" bIns="0" rtlCol="0" anchor="ctr">
            <a:spAutoFit/>
          </a:bodyPr>
          <a:lstStyle/>
          <a:p>
            <a:pPr marL="12700">
              <a:lnSpc>
                <a:spcPct val="100000"/>
              </a:lnSpc>
              <a:spcBef>
                <a:spcPts val="100"/>
              </a:spcBef>
            </a:pPr>
            <a:r>
              <a:rPr sz="3200" spc="-25" dirty="0"/>
              <a:t>Запрос</a:t>
            </a:r>
            <a:r>
              <a:rPr sz="3200" spc="-175" dirty="0"/>
              <a:t> </a:t>
            </a:r>
            <a:r>
              <a:rPr sz="3200" spc="35" dirty="0"/>
              <a:t>котировок</a:t>
            </a:r>
            <a:endParaRPr sz="3200"/>
          </a:p>
        </p:txBody>
      </p:sp>
      <p:sp>
        <p:nvSpPr>
          <p:cNvPr id="3" name="object 3"/>
          <p:cNvSpPr txBox="1"/>
          <p:nvPr/>
        </p:nvSpPr>
        <p:spPr>
          <a:xfrm>
            <a:off x="2870201" y="4480560"/>
            <a:ext cx="1755139" cy="291747"/>
          </a:xfrm>
          <a:prstGeom prst="rect">
            <a:avLst/>
          </a:prstGeom>
          <a:ln w="10159">
            <a:solidFill>
              <a:srgbClr val="00497C"/>
            </a:solidFill>
          </a:ln>
        </p:spPr>
        <p:txBody>
          <a:bodyPr vert="horz" wrap="square" lIns="0" tIns="45085" rIns="0" bIns="0" rtlCol="0">
            <a:spAutoFit/>
          </a:bodyPr>
          <a:lstStyle/>
          <a:p>
            <a:pPr marL="246379">
              <a:spcBef>
                <a:spcPts val="355"/>
              </a:spcBef>
            </a:pPr>
            <a:r>
              <a:rPr sz="800" spc="-45" dirty="0">
                <a:latin typeface="Arial"/>
                <a:cs typeface="Arial"/>
              </a:rPr>
              <a:t>Протокол </a:t>
            </a:r>
            <a:r>
              <a:rPr sz="800" spc="-40" dirty="0">
                <a:latin typeface="Arial"/>
                <a:cs typeface="Arial"/>
              </a:rPr>
              <a:t>подведения</a:t>
            </a:r>
            <a:r>
              <a:rPr sz="800" spc="-80" dirty="0">
                <a:latin typeface="Arial"/>
                <a:cs typeface="Arial"/>
              </a:rPr>
              <a:t> </a:t>
            </a:r>
            <a:r>
              <a:rPr sz="800" spc="-35" dirty="0">
                <a:latin typeface="Arial"/>
                <a:cs typeface="Arial"/>
              </a:rPr>
              <a:t>итогов</a:t>
            </a:r>
            <a:endParaRPr sz="800" dirty="0">
              <a:latin typeface="Arial"/>
              <a:cs typeface="Arial"/>
            </a:endParaRPr>
          </a:p>
          <a:p>
            <a:pPr>
              <a:spcBef>
                <a:spcPts val="40"/>
              </a:spcBef>
            </a:pPr>
            <a:endParaRPr sz="800" dirty="0">
              <a:latin typeface="Arial"/>
              <a:cs typeface="Arial"/>
            </a:endParaRPr>
          </a:p>
        </p:txBody>
      </p:sp>
      <p:sp>
        <p:nvSpPr>
          <p:cNvPr id="4" name="object 4"/>
          <p:cNvSpPr/>
          <p:nvPr/>
        </p:nvSpPr>
        <p:spPr>
          <a:xfrm>
            <a:off x="1630680" y="4351020"/>
            <a:ext cx="693420" cy="721360"/>
          </a:xfrm>
          <a:custGeom>
            <a:avLst/>
            <a:gdLst/>
            <a:ahLst/>
            <a:cxnLst/>
            <a:rect l="l" t="t" r="r" b="b"/>
            <a:pathLst>
              <a:path w="693419" h="721360">
                <a:moveTo>
                  <a:pt x="111658" y="436625"/>
                </a:moveTo>
                <a:lnTo>
                  <a:pt x="97409" y="436625"/>
                </a:lnTo>
                <a:lnTo>
                  <a:pt x="92570" y="441578"/>
                </a:lnTo>
                <a:lnTo>
                  <a:pt x="92570" y="616965"/>
                </a:lnTo>
                <a:lnTo>
                  <a:pt x="92710" y="616965"/>
                </a:lnTo>
                <a:lnTo>
                  <a:pt x="92710" y="624077"/>
                </a:lnTo>
                <a:lnTo>
                  <a:pt x="97548" y="629030"/>
                </a:lnTo>
                <a:lnTo>
                  <a:pt x="315023" y="629030"/>
                </a:lnTo>
                <a:lnTo>
                  <a:pt x="287540" y="656589"/>
                </a:lnTo>
                <a:lnTo>
                  <a:pt x="282689" y="661542"/>
                </a:lnTo>
                <a:lnTo>
                  <a:pt x="282689" y="668654"/>
                </a:lnTo>
                <a:lnTo>
                  <a:pt x="287540" y="673480"/>
                </a:lnTo>
                <a:lnTo>
                  <a:pt x="292379" y="678433"/>
                </a:lnTo>
                <a:lnTo>
                  <a:pt x="299504" y="678433"/>
                </a:lnTo>
                <a:lnTo>
                  <a:pt x="304342" y="673480"/>
                </a:lnTo>
                <a:lnTo>
                  <a:pt x="350062" y="627506"/>
                </a:lnTo>
                <a:lnTo>
                  <a:pt x="353618" y="625601"/>
                </a:lnTo>
                <a:lnTo>
                  <a:pt x="355752" y="621791"/>
                </a:lnTo>
                <a:lnTo>
                  <a:pt x="355752" y="612393"/>
                </a:lnTo>
                <a:lnTo>
                  <a:pt x="353618" y="608710"/>
                </a:lnTo>
                <a:lnTo>
                  <a:pt x="350062" y="606678"/>
                </a:lnTo>
                <a:lnTo>
                  <a:pt x="348420" y="605027"/>
                </a:lnTo>
                <a:lnTo>
                  <a:pt x="314883" y="605027"/>
                </a:lnTo>
                <a:lnTo>
                  <a:pt x="116497" y="604900"/>
                </a:lnTo>
                <a:lnTo>
                  <a:pt x="116497" y="441578"/>
                </a:lnTo>
                <a:lnTo>
                  <a:pt x="111658" y="436625"/>
                </a:lnTo>
                <a:close/>
              </a:path>
              <a:path w="693419" h="721360">
                <a:moveTo>
                  <a:pt x="299351" y="556894"/>
                </a:moveTo>
                <a:lnTo>
                  <a:pt x="292239" y="556894"/>
                </a:lnTo>
                <a:lnTo>
                  <a:pt x="289814" y="558037"/>
                </a:lnTo>
                <a:lnTo>
                  <a:pt x="287388" y="560577"/>
                </a:lnTo>
                <a:lnTo>
                  <a:pt x="282549" y="565403"/>
                </a:lnTo>
                <a:lnTo>
                  <a:pt x="282549" y="572515"/>
                </a:lnTo>
                <a:lnTo>
                  <a:pt x="287388" y="577468"/>
                </a:lnTo>
                <a:lnTo>
                  <a:pt x="314883" y="605027"/>
                </a:lnTo>
                <a:lnTo>
                  <a:pt x="348420" y="605027"/>
                </a:lnTo>
                <a:lnTo>
                  <a:pt x="304203" y="560577"/>
                </a:lnTo>
                <a:lnTo>
                  <a:pt x="301777" y="558037"/>
                </a:lnTo>
                <a:lnTo>
                  <a:pt x="299351" y="556894"/>
                </a:lnTo>
                <a:close/>
              </a:path>
              <a:path w="693419" h="721360">
                <a:moveTo>
                  <a:pt x="611098" y="348614"/>
                </a:moveTo>
                <a:lnTo>
                  <a:pt x="609968" y="348614"/>
                </a:lnTo>
                <a:lnTo>
                  <a:pt x="608965" y="348741"/>
                </a:lnTo>
                <a:lnTo>
                  <a:pt x="442341" y="348741"/>
                </a:lnTo>
                <a:lnTo>
                  <a:pt x="418414" y="697356"/>
                </a:lnTo>
                <a:lnTo>
                  <a:pt x="420309" y="706626"/>
                </a:lnTo>
                <a:lnTo>
                  <a:pt x="425462" y="714263"/>
                </a:lnTo>
                <a:lnTo>
                  <a:pt x="433073" y="719449"/>
                </a:lnTo>
                <a:lnTo>
                  <a:pt x="442341" y="721359"/>
                </a:lnTo>
                <a:lnTo>
                  <a:pt x="669493" y="721359"/>
                </a:lnTo>
                <a:lnTo>
                  <a:pt x="678761" y="719449"/>
                </a:lnTo>
                <a:lnTo>
                  <a:pt x="686371" y="714263"/>
                </a:lnTo>
                <a:lnTo>
                  <a:pt x="691524" y="706626"/>
                </a:lnTo>
                <a:lnTo>
                  <a:pt x="693420" y="697356"/>
                </a:lnTo>
                <a:lnTo>
                  <a:pt x="442341" y="697356"/>
                </a:lnTo>
                <a:lnTo>
                  <a:pt x="442341" y="372617"/>
                </a:lnTo>
                <a:lnTo>
                  <a:pt x="638283" y="372617"/>
                </a:lnTo>
                <a:lnTo>
                  <a:pt x="620077" y="354329"/>
                </a:lnTo>
                <a:lnTo>
                  <a:pt x="618515" y="351408"/>
                </a:lnTo>
                <a:lnTo>
                  <a:pt x="615657" y="349376"/>
                </a:lnTo>
                <a:lnTo>
                  <a:pt x="612101" y="348868"/>
                </a:lnTo>
                <a:lnTo>
                  <a:pt x="611098" y="348614"/>
                </a:lnTo>
                <a:close/>
              </a:path>
              <a:path w="693419" h="721360">
                <a:moveTo>
                  <a:pt x="638283" y="372617"/>
                </a:moveTo>
                <a:lnTo>
                  <a:pt x="597712" y="372617"/>
                </a:lnTo>
                <a:lnTo>
                  <a:pt x="597712" y="420750"/>
                </a:lnTo>
                <a:lnTo>
                  <a:pt x="599610" y="430073"/>
                </a:lnTo>
                <a:lnTo>
                  <a:pt x="604766" y="437705"/>
                </a:lnTo>
                <a:lnTo>
                  <a:pt x="612377" y="442860"/>
                </a:lnTo>
                <a:lnTo>
                  <a:pt x="621639" y="444753"/>
                </a:lnTo>
                <a:lnTo>
                  <a:pt x="669493" y="444753"/>
                </a:lnTo>
                <a:lnTo>
                  <a:pt x="669353" y="697356"/>
                </a:lnTo>
                <a:lnTo>
                  <a:pt x="693420" y="697356"/>
                </a:lnTo>
                <a:lnTo>
                  <a:pt x="693420" y="432307"/>
                </a:lnTo>
                <a:lnTo>
                  <a:pt x="693280" y="431291"/>
                </a:lnTo>
                <a:lnTo>
                  <a:pt x="692569" y="426719"/>
                </a:lnTo>
                <a:lnTo>
                  <a:pt x="690575" y="424052"/>
                </a:lnTo>
                <a:lnTo>
                  <a:pt x="687717" y="422274"/>
                </a:lnTo>
                <a:lnTo>
                  <a:pt x="686200" y="420750"/>
                </a:lnTo>
                <a:lnTo>
                  <a:pt x="621639" y="420750"/>
                </a:lnTo>
                <a:lnTo>
                  <a:pt x="621639" y="389508"/>
                </a:lnTo>
                <a:lnTo>
                  <a:pt x="655098" y="389508"/>
                </a:lnTo>
                <a:lnTo>
                  <a:pt x="638283" y="372617"/>
                </a:lnTo>
                <a:close/>
              </a:path>
              <a:path w="693419" h="721360">
                <a:moveTo>
                  <a:pt x="655098" y="389508"/>
                </a:moveTo>
                <a:lnTo>
                  <a:pt x="621639" y="389508"/>
                </a:lnTo>
                <a:lnTo>
                  <a:pt x="652691" y="420750"/>
                </a:lnTo>
                <a:lnTo>
                  <a:pt x="686200" y="420750"/>
                </a:lnTo>
                <a:lnTo>
                  <a:pt x="655098" y="389508"/>
                </a:lnTo>
                <a:close/>
              </a:path>
              <a:path w="693419" h="721360">
                <a:moveTo>
                  <a:pt x="600570" y="124078"/>
                </a:moveTo>
                <a:lnTo>
                  <a:pt x="378256" y="124078"/>
                </a:lnTo>
                <a:lnTo>
                  <a:pt x="576643" y="124205"/>
                </a:lnTo>
                <a:lnTo>
                  <a:pt x="576643" y="287527"/>
                </a:lnTo>
                <a:lnTo>
                  <a:pt x="581482" y="292480"/>
                </a:lnTo>
                <a:lnTo>
                  <a:pt x="595718" y="292480"/>
                </a:lnTo>
                <a:lnTo>
                  <a:pt x="600570" y="287527"/>
                </a:lnTo>
                <a:lnTo>
                  <a:pt x="600570" y="124078"/>
                </a:lnTo>
                <a:close/>
              </a:path>
              <a:path w="693419" h="721360">
                <a:moveTo>
                  <a:pt x="400900" y="50545"/>
                </a:moveTo>
                <a:lnTo>
                  <a:pt x="393776" y="50545"/>
                </a:lnTo>
                <a:lnTo>
                  <a:pt x="343217" y="101345"/>
                </a:lnTo>
                <a:lnTo>
                  <a:pt x="339661" y="103377"/>
                </a:lnTo>
                <a:lnTo>
                  <a:pt x="337527" y="107060"/>
                </a:lnTo>
                <a:lnTo>
                  <a:pt x="337527" y="116585"/>
                </a:lnTo>
                <a:lnTo>
                  <a:pt x="339661" y="120268"/>
                </a:lnTo>
                <a:lnTo>
                  <a:pt x="343217" y="122300"/>
                </a:lnTo>
                <a:lnTo>
                  <a:pt x="388937" y="168274"/>
                </a:lnTo>
                <a:lnTo>
                  <a:pt x="391363" y="170687"/>
                </a:lnTo>
                <a:lnTo>
                  <a:pt x="393776" y="171830"/>
                </a:lnTo>
                <a:lnTo>
                  <a:pt x="400900" y="171830"/>
                </a:lnTo>
                <a:lnTo>
                  <a:pt x="403313" y="170687"/>
                </a:lnTo>
                <a:lnTo>
                  <a:pt x="410578" y="163448"/>
                </a:lnTo>
                <a:lnTo>
                  <a:pt x="410578" y="156209"/>
                </a:lnTo>
                <a:lnTo>
                  <a:pt x="378256" y="124078"/>
                </a:lnTo>
                <a:lnTo>
                  <a:pt x="600570" y="124078"/>
                </a:lnTo>
                <a:lnTo>
                  <a:pt x="600570" y="104774"/>
                </a:lnTo>
                <a:lnTo>
                  <a:pt x="595718" y="99948"/>
                </a:lnTo>
                <a:lnTo>
                  <a:pt x="378256" y="99948"/>
                </a:lnTo>
                <a:lnTo>
                  <a:pt x="405739" y="72262"/>
                </a:lnTo>
                <a:lnTo>
                  <a:pt x="410578" y="67436"/>
                </a:lnTo>
                <a:lnTo>
                  <a:pt x="410578" y="60324"/>
                </a:lnTo>
                <a:lnTo>
                  <a:pt x="405739" y="55371"/>
                </a:lnTo>
                <a:lnTo>
                  <a:pt x="400900" y="50545"/>
                </a:lnTo>
                <a:close/>
              </a:path>
              <a:path w="693419" h="721360">
                <a:moveTo>
                  <a:pt x="192684" y="0"/>
                </a:moveTo>
                <a:lnTo>
                  <a:pt x="23926" y="0"/>
                </a:lnTo>
                <a:lnTo>
                  <a:pt x="14600" y="1910"/>
                </a:lnTo>
                <a:lnTo>
                  <a:pt x="6996" y="7096"/>
                </a:lnTo>
                <a:lnTo>
                  <a:pt x="1875" y="14733"/>
                </a:lnTo>
                <a:lnTo>
                  <a:pt x="0" y="24002"/>
                </a:lnTo>
                <a:lnTo>
                  <a:pt x="0" y="348614"/>
                </a:lnTo>
                <a:lnTo>
                  <a:pt x="1895" y="357884"/>
                </a:lnTo>
                <a:lnTo>
                  <a:pt x="7048" y="365521"/>
                </a:lnTo>
                <a:lnTo>
                  <a:pt x="14658" y="370707"/>
                </a:lnTo>
                <a:lnTo>
                  <a:pt x="23926" y="372617"/>
                </a:lnTo>
                <a:lnTo>
                  <a:pt x="251079" y="372617"/>
                </a:lnTo>
                <a:lnTo>
                  <a:pt x="260346" y="370707"/>
                </a:lnTo>
                <a:lnTo>
                  <a:pt x="267957" y="365521"/>
                </a:lnTo>
                <a:lnTo>
                  <a:pt x="273110" y="357884"/>
                </a:lnTo>
                <a:lnTo>
                  <a:pt x="275005" y="348614"/>
                </a:lnTo>
                <a:lnTo>
                  <a:pt x="23926" y="348614"/>
                </a:lnTo>
                <a:lnTo>
                  <a:pt x="23926" y="24002"/>
                </a:lnTo>
                <a:lnTo>
                  <a:pt x="219869" y="24002"/>
                </a:lnTo>
                <a:lnTo>
                  <a:pt x="201663" y="5714"/>
                </a:lnTo>
                <a:lnTo>
                  <a:pt x="200088" y="2920"/>
                </a:lnTo>
                <a:lnTo>
                  <a:pt x="197243" y="888"/>
                </a:lnTo>
                <a:lnTo>
                  <a:pt x="193687" y="253"/>
                </a:lnTo>
                <a:lnTo>
                  <a:pt x="192684" y="0"/>
                </a:lnTo>
                <a:close/>
              </a:path>
              <a:path w="693419" h="721360">
                <a:moveTo>
                  <a:pt x="219869" y="24002"/>
                </a:moveTo>
                <a:lnTo>
                  <a:pt x="179298" y="24002"/>
                </a:lnTo>
                <a:lnTo>
                  <a:pt x="179298" y="72135"/>
                </a:lnTo>
                <a:lnTo>
                  <a:pt x="181194" y="81478"/>
                </a:lnTo>
                <a:lnTo>
                  <a:pt x="186347" y="89153"/>
                </a:lnTo>
                <a:lnTo>
                  <a:pt x="193957" y="94353"/>
                </a:lnTo>
                <a:lnTo>
                  <a:pt x="203225" y="96265"/>
                </a:lnTo>
                <a:lnTo>
                  <a:pt x="251079" y="96265"/>
                </a:lnTo>
                <a:lnTo>
                  <a:pt x="251079" y="348614"/>
                </a:lnTo>
                <a:lnTo>
                  <a:pt x="275005" y="348614"/>
                </a:lnTo>
                <a:lnTo>
                  <a:pt x="275005" y="82803"/>
                </a:lnTo>
                <a:lnTo>
                  <a:pt x="274713" y="81660"/>
                </a:lnTo>
                <a:lnTo>
                  <a:pt x="274154" y="78104"/>
                </a:lnTo>
                <a:lnTo>
                  <a:pt x="272161" y="75310"/>
                </a:lnTo>
                <a:lnTo>
                  <a:pt x="269303" y="73659"/>
                </a:lnTo>
                <a:lnTo>
                  <a:pt x="267786" y="72135"/>
                </a:lnTo>
                <a:lnTo>
                  <a:pt x="203225" y="72135"/>
                </a:lnTo>
                <a:lnTo>
                  <a:pt x="203225" y="41020"/>
                </a:lnTo>
                <a:lnTo>
                  <a:pt x="236810" y="41020"/>
                </a:lnTo>
                <a:lnTo>
                  <a:pt x="219869" y="24002"/>
                </a:lnTo>
                <a:close/>
              </a:path>
              <a:path w="693419" h="721360">
                <a:moveTo>
                  <a:pt x="236810" y="41020"/>
                </a:moveTo>
                <a:lnTo>
                  <a:pt x="203225" y="41020"/>
                </a:lnTo>
                <a:lnTo>
                  <a:pt x="234276" y="72135"/>
                </a:lnTo>
                <a:lnTo>
                  <a:pt x="267786" y="72135"/>
                </a:lnTo>
                <a:lnTo>
                  <a:pt x="236810" y="41020"/>
                </a:lnTo>
                <a:close/>
              </a:path>
            </a:pathLst>
          </a:custGeom>
          <a:solidFill>
            <a:srgbClr val="67747C"/>
          </a:solidFill>
        </p:spPr>
        <p:txBody>
          <a:bodyPr wrap="square" lIns="0" tIns="0" rIns="0" bIns="0" rtlCol="0"/>
          <a:lstStyle/>
          <a:p>
            <a:endParaRPr/>
          </a:p>
        </p:txBody>
      </p:sp>
      <p:sp>
        <p:nvSpPr>
          <p:cNvPr id="5" name="object 5"/>
          <p:cNvSpPr txBox="1"/>
          <p:nvPr/>
        </p:nvSpPr>
        <p:spPr>
          <a:xfrm>
            <a:off x="1644333" y="3906456"/>
            <a:ext cx="2162175" cy="228268"/>
          </a:xfrm>
          <a:prstGeom prst="rect">
            <a:avLst/>
          </a:prstGeom>
        </p:spPr>
        <p:txBody>
          <a:bodyPr vert="horz" wrap="square" lIns="0" tIns="12700" rIns="0" bIns="0" rtlCol="0">
            <a:spAutoFit/>
          </a:bodyPr>
          <a:lstStyle/>
          <a:p>
            <a:pPr marL="12700">
              <a:spcBef>
                <a:spcPts val="100"/>
              </a:spcBef>
            </a:pPr>
            <a:r>
              <a:rPr sz="1400" spc="-60" dirty="0">
                <a:solidFill>
                  <a:srgbClr val="EC7100"/>
                </a:solidFill>
                <a:latin typeface="Arial"/>
                <a:cs typeface="Arial"/>
              </a:rPr>
              <a:t>Отправка </a:t>
            </a:r>
            <a:r>
              <a:rPr sz="1400" spc="-70" dirty="0">
                <a:solidFill>
                  <a:srgbClr val="EC7100"/>
                </a:solidFill>
                <a:latin typeface="Arial"/>
                <a:cs typeface="Arial"/>
              </a:rPr>
              <a:t>протоколов </a:t>
            </a:r>
            <a:r>
              <a:rPr sz="1400" spc="-10" dirty="0">
                <a:solidFill>
                  <a:srgbClr val="EC7100"/>
                </a:solidFill>
                <a:latin typeface="Arial"/>
                <a:cs typeface="Arial"/>
              </a:rPr>
              <a:t>в</a:t>
            </a:r>
            <a:r>
              <a:rPr sz="1400" spc="-35" dirty="0">
                <a:solidFill>
                  <a:srgbClr val="EC7100"/>
                </a:solidFill>
                <a:latin typeface="Arial"/>
                <a:cs typeface="Arial"/>
              </a:rPr>
              <a:t> </a:t>
            </a:r>
            <a:r>
              <a:rPr sz="1400" spc="-155" dirty="0">
                <a:solidFill>
                  <a:srgbClr val="EC7100"/>
                </a:solidFill>
                <a:latin typeface="Arial"/>
                <a:cs typeface="Arial"/>
              </a:rPr>
              <a:t>ЕИС</a:t>
            </a:r>
            <a:endParaRPr sz="1400">
              <a:latin typeface="Arial"/>
              <a:cs typeface="Arial"/>
            </a:endParaRPr>
          </a:p>
        </p:txBody>
      </p:sp>
      <p:sp>
        <p:nvSpPr>
          <p:cNvPr id="6" name="object 6"/>
          <p:cNvSpPr txBox="1"/>
          <p:nvPr/>
        </p:nvSpPr>
        <p:spPr>
          <a:xfrm>
            <a:off x="1644333" y="4447920"/>
            <a:ext cx="240029" cy="166712"/>
          </a:xfrm>
          <a:prstGeom prst="rect">
            <a:avLst/>
          </a:prstGeom>
        </p:spPr>
        <p:txBody>
          <a:bodyPr vert="horz" wrap="square" lIns="0" tIns="12700" rIns="0" bIns="0" rtlCol="0">
            <a:spAutoFit/>
          </a:bodyPr>
          <a:lstStyle/>
          <a:p>
            <a:pPr marL="12700">
              <a:spcBef>
                <a:spcPts val="100"/>
              </a:spcBef>
            </a:pPr>
            <a:r>
              <a:rPr sz="1000" spc="-140" dirty="0">
                <a:solidFill>
                  <a:srgbClr val="0067AC"/>
                </a:solidFill>
                <a:latin typeface="Arial"/>
                <a:cs typeface="Arial"/>
              </a:rPr>
              <a:t>ЭТ</a:t>
            </a:r>
            <a:r>
              <a:rPr sz="1000" spc="-90" dirty="0">
                <a:solidFill>
                  <a:srgbClr val="0067AC"/>
                </a:solidFill>
                <a:latin typeface="Arial"/>
                <a:cs typeface="Arial"/>
              </a:rPr>
              <a:t>П</a:t>
            </a:r>
            <a:endParaRPr sz="1000">
              <a:latin typeface="Arial"/>
              <a:cs typeface="Arial"/>
            </a:endParaRPr>
          </a:p>
        </p:txBody>
      </p:sp>
      <p:sp>
        <p:nvSpPr>
          <p:cNvPr id="7" name="object 7"/>
          <p:cNvSpPr txBox="1"/>
          <p:nvPr/>
        </p:nvSpPr>
        <p:spPr>
          <a:xfrm>
            <a:off x="2066289" y="4785423"/>
            <a:ext cx="251460" cy="166712"/>
          </a:xfrm>
          <a:prstGeom prst="rect">
            <a:avLst/>
          </a:prstGeom>
        </p:spPr>
        <p:txBody>
          <a:bodyPr vert="horz" wrap="square" lIns="0" tIns="12700" rIns="0" bIns="0" rtlCol="0">
            <a:spAutoFit/>
          </a:bodyPr>
          <a:lstStyle/>
          <a:p>
            <a:pPr marL="12700">
              <a:spcBef>
                <a:spcPts val="100"/>
              </a:spcBef>
            </a:pPr>
            <a:r>
              <a:rPr sz="1000" spc="-130" dirty="0">
                <a:solidFill>
                  <a:srgbClr val="0067AC"/>
                </a:solidFill>
                <a:latin typeface="Arial"/>
                <a:cs typeface="Arial"/>
              </a:rPr>
              <a:t>Е</a:t>
            </a:r>
            <a:r>
              <a:rPr sz="1000" spc="-65" dirty="0">
                <a:solidFill>
                  <a:srgbClr val="0067AC"/>
                </a:solidFill>
                <a:latin typeface="Arial"/>
                <a:cs typeface="Arial"/>
              </a:rPr>
              <a:t>И</a:t>
            </a:r>
            <a:r>
              <a:rPr sz="1000" spc="-145" dirty="0">
                <a:solidFill>
                  <a:srgbClr val="0067AC"/>
                </a:solidFill>
                <a:latin typeface="Arial"/>
                <a:cs typeface="Arial"/>
              </a:rPr>
              <a:t>С</a:t>
            </a:r>
            <a:endParaRPr sz="1000">
              <a:latin typeface="Arial"/>
              <a:cs typeface="Arial"/>
            </a:endParaRPr>
          </a:p>
        </p:txBody>
      </p:sp>
      <p:sp>
        <p:nvSpPr>
          <p:cNvPr id="8" name="object 8"/>
          <p:cNvSpPr/>
          <p:nvPr/>
        </p:nvSpPr>
        <p:spPr>
          <a:xfrm>
            <a:off x="1357629" y="2797810"/>
            <a:ext cx="9105900" cy="0"/>
          </a:xfrm>
          <a:custGeom>
            <a:avLst/>
            <a:gdLst/>
            <a:ahLst/>
            <a:cxnLst/>
            <a:rect l="l" t="t" r="r" b="b"/>
            <a:pathLst>
              <a:path w="9105900">
                <a:moveTo>
                  <a:pt x="0" y="0"/>
                </a:moveTo>
                <a:lnTo>
                  <a:pt x="9105900" y="0"/>
                </a:lnTo>
              </a:path>
            </a:pathLst>
          </a:custGeom>
          <a:ln w="12700">
            <a:solidFill>
              <a:srgbClr val="C8CFD2"/>
            </a:solidFill>
          </a:ln>
        </p:spPr>
        <p:txBody>
          <a:bodyPr wrap="square" lIns="0" tIns="0" rIns="0" bIns="0" rtlCol="0"/>
          <a:lstStyle/>
          <a:p>
            <a:endParaRPr/>
          </a:p>
        </p:txBody>
      </p:sp>
      <p:sp>
        <p:nvSpPr>
          <p:cNvPr id="9" name="object 9"/>
          <p:cNvSpPr/>
          <p:nvPr/>
        </p:nvSpPr>
        <p:spPr>
          <a:xfrm>
            <a:off x="3111500" y="1379220"/>
            <a:ext cx="762000" cy="467359"/>
          </a:xfrm>
          <a:custGeom>
            <a:avLst/>
            <a:gdLst/>
            <a:ahLst/>
            <a:cxnLst/>
            <a:rect l="l" t="t" r="r" b="b"/>
            <a:pathLst>
              <a:path w="762000" h="467360">
                <a:moveTo>
                  <a:pt x="0" y="77850"/>
                </a:moveTo>
                <a:lnTo>
                  <a:pt x="6127" y="47577"/>
                </a:lnTo>
                <a:lnTo>
                  <a:pt x="22828" y="22828"/>
                </a:lnTo>
                <a:lnTo>
                  <a:pt x="47577" y="6127"/>
                </a:lnTo>
                <a:lnTo>
                  <a:pt x="77850" y="0"/>
                </a:lnTo>
                <a:lnTo>
                  <a:pt x="684149" y="0"/>
                </a:lnTo>
                <a:lnTo>
                  <a:pt x="714422" y="6127"/>
                </a:lnTo>
                <a:lnTo>
                  <a:pt x="739171" y="22828"/>
                </a:lnTo>
                <a:lnTo>
                  <a:pt x="755872" y="47577"/>
                </a:lnTo>
                <a:lnTo>
                  <a:pt x="762000" y="77850"/>
                </a:lnTo>
                <a:lnTo>
                  <a:pt x="762000" y="389508"/>
                </a:lnTo>
                <a:lnTo>
                  <a:pt x="755872" y="419782"/>
                </a:lnTo>
                <a:lnTo>
                  <a:pt x="739171" y="444531"/>
                </a:lnTo>
                <a:lnTo>
                  <a:pt x="714422" y="461232"/>
                </a:lnTo>
                <a:lnTo>
                  <a:pt x="684149" y="467359"/>
                </a:lnTo>
                <a:lnTo>
                  <a:pt x="77850" y="467359"/>
                </a:lnTo>
                <a:lnTo>
                  <a:pt x="47577" y="461232"/>
                </a:lnTo>
                <a:lnTo>
                  <a:pt x="22828" y="444531"/>
                </a:lnTo>
                <a:lnTo>
                  <a:pt x="6127" y="419782"/>
                </a:lnTo>
                <a:lnTo>
                  <a:pt x="0" y="389508"/>
                </a:lnTo>
                <a:lnTo>
                  <a:pt x="0" y="77850"/>
                </a:lnTo>
                <a:close/>
              </a:path>
            </a:pathLst>
          </a:custGeom>
          <a:ln w="10160">
            <a:solidFill>
              <a:srgbClr val="7E7E7E"/>
            </a:solidFill>
          </a:ln>
        </p:spPr>
        <p:txBody>
          <a:bodyPr wrap="square" lIns="0" tIns="0" rIns="0" bIns="0" rtlCol="0"/>
          <a:lstStyle/>
          <a:p>
            <a:endParaRPr/>
          </a:p>
        </p:txBody>
      </p:sp>
      <p:sp>
        <p:nvSpPr>
          <p:cNvPr id="10" name="object 10"/>
          <p:cNvSpPr txBox="1"/>
          <p:nvPr/>
        </p:nvSpPr>
        <p:spPr>
          <a:xfrm>
            <a:off x="3167379" y="1423416"/>
            <a:ext cx="647700" cy="135935"/>
          </a:xfrm>
          <a:prstGeom prst="rect">
            <a:avLst/>
          </a:prstGeom>
        </p:spPr>
        <p:txBody>
          <a:bodyPr vert="horz" wrap="square" lIns="0" tIns="12700" rIns="0" bIns="0" rtlCol="0">
            <a:spAutoFit/>
          </a:bodyPr>
          <a:lstStyle/>
          <a:p>
            <a:pPr marL="12700">
              <a:spcBef>
                <a:spcPts val="100"/>
              </a:spcBef>
            </a:pPr>
            <a:r>
              <a:rPr sz="800" spc="-35" dirty="0">
                <a:latin typeface="Arial"/>
                <a:cs typeface="Arial"/>
              </a:rPr>
              <a:t>Прием</a:t>
            </a:r>
            <a:r>
              <a:rPr sz="800" spc="-55" dirty="0">
                <a:latin typeface="Arial"/>
                <a:cs typeface="Arial"/>
              </a:rPr>
              <a:t> </a:t>
            </a:r>
            <a:r>
              <a:rPr sz="800" spc="-20" dirty="0">
                <a:latin typeface="Arial"/>
                <a:cs typeface="Arial"/>
              </a:rPr>
              <a:t>заявок</a:t>
            </a:r>
            <a:endParaRPr sz="800">
              <a:latin typeface="Arial"/>
              <a:cs typeface="Arial"/>
            </a:endParaRPr>
          </a:p>
        </p:txBody>
      </p:sp>
      <p:sp>
        <p:nvSpPr>
          <p:cNvPr id="11" name="object 11"/>
          <p:cNvSpPr txBox="1"/>
          <p:nvPr/>
        </p:nvSpPr>
        <p:spPr>
          <a:xfrm>
            <a:off x="3319780" y="1667129"/>
            <a:ext cx="346075" cy="135935"/>
          </a:xfrm>
          <a:prstGeom prst="rect">
            <a:avLst/>
          </a:prstGeom>
        </p:spPr>
        <p:txBody>
          <a:bodyPr vert="horz" wrap="square" lIns="0" tIns="12700" rIns="0" bIns="0" rtlCol="0">
            <a:spAutoFit/>
          </a:bodyPr>
          <a:lstStyle/>
          <a:p>
            <a:pPr marL="12700">
              <a:spcBef>
                <a:spcPts val="100"/>
              </a:spcBef>
            </a:pPr>
            <a:r>
              <a:rPr sz="800" dirty="0">
                <a:solidFill>
                  <a:srgbClr val="003D79"/>
                </a:solidFill>
                <a:latin typeface="Arial"/>
                <a:cs typeface="Arial"/>
              </a:rPr>
              <a:t>≥ </a:t>
            </a:r>
            <a:r>
              <a:rPr sz="800" spc="20" dirty="0">
                <a:solidFill>
                  <a:srgbClr val="003D79"/>
                </a:solidFill>
                <a:latin typeface="Arial"/>
                <a:cs typeface="Arial"/>
              </a:rPr>
              <a:t>4</a:t>
            </a:r>
            <a:r>
              <a:rPr sz="800" spc="-100" dirty="0">
                <a:solidFill>
                  <a:srgbClr val="003D79"/>
                </a:solidFill>
                <a:latin typeface="Arial"/>
                <a:cs typeface="Arial"/>
              </a:rPr>
              <a:t> </a:t>
            </a:r>
            <a:r>
              <a:rPr sz="800" spc="-45" dirty="0">
                <a:solidFill>
                  <a:srgbClr val="003D79"/>
                </a:solidFill>
                <a:latin typeface="Arial"/>
                <a:cs typeface="Arial"/>
              </a:rPr>
              <a:t>р.д.</a:t>
            </a:r>
            <a:endParaRPr sz="800">
              <a:latin typeface="Arial"/>
              <a:cs typeface="Arial"/>
            </a:endParaRPr>
          </a:p>
        </p:txBody>
      </p:sp>
      <p:grpSp>
        <p:nvGrpSpPr>
          <p:cNvPr id="12" name="object 12"/>
          <p:cNvGrpSpPr/>
          <p:nvPr/>
        </p:nvGrpSpPr>
        <p:grpSpPr>
          <a:xfrm>
            <a:off x="6548120" y="1075689"/>
            <a:ext cx="1174750" cy="1108710"/>
            <a:chOff x="5405120" y="1075689"/>
            <a:chExt cx="1174750" cy="1108710"/>
          </a:xfrm>
        </p:grpSpPr>
        <p:sp>
          <p:nvSpPr>
            <p:cNvPr id="13" name="object 13"/>
            <p:cNvSpPr/>
            <p:nvPr/>
          </p:nvSpPr>
          <p:spPr>
            <a:xfrm>
              <a:off x="5408930" y="1532889"/>
              <a:ext cx="226060" cy="198120"/>
            </a:xfrm>
            <a:prstGeom prst="rect">
              <a:avLst/>
            </a:prstGeom>
            <a:blipFill>
              <a:blip r:embed="rId2" cstate="print"/>
              <a:stretch>
                <a:fillRect/>
              </a:stretch>
            </a:blipFill>
          </p:spPr>
          <p:txBody>
            <a:bodyPr wrap="square" lIns="0" tIns="0" rIns="0" bIns="0" rtlCol="0"/>
            <a:lstStyle/>
            <a:p>
              <a:endParaRPr/>
            </a:p>
          </p:txBody>
        </p:sp>
        <p:sp>
          <p:nvSpPr>
            <p:cNvPr id="14" name="object 14"/>
            <p:cNvSpPr/>
            <p:nvPr/>
          </p:nvSpPr>
          <p:spPr>
            <a:xfrm>
              <a:off x="5408930" y="1532889"/>
              <a:ext cx="226060" cy="198120"/>
            </a:xfrm>
            <a:custGeom>
              <a:avLst/>
              <a:gdLst/>
              <a:ahLst/>
              <a:cxnLst/>
              <a:rect l="l" t="t" r="r" b="b"/>
              <a:pathLst>
                <a:path w="226060" h="198119">
                  <a:moveTo>
                    <a:pt x="0" y="99060"/>
                  </a:moveTo>
                  <a:lnTo>
                    <a:pt x="113030" y="0"/>
                  </a:lnTo>
                  <a:lnTo>
                    <a:pt x="226060" y="99060"/>
                  </a:lnTo>
                  <a:lnTo>
                    <a:pt x="113030" y="198120"/>
                  </a:lnTo>
                  <a:lnTo>
                    <a:pt x="0" y="99060"/>
                  </a:lnTo>
                  <a:close/>
                </a:path>
              </a:pathLst>
            </a:custGeom>
            <a:ln w="7619">
              <a:solidFill>
                <a:srgbClr val="7E8994"/>
              </a:solidFill>
            </a:ln>
          </p:spPr>
          <p:txBody>
            <a:bodyPr wrap="square" lIns="0" tIns="0" rIns="0" bIns="0" rtlCol="0"/>
            <a:lstStyle/>
            <a:p>
              <a:endParaRPr/>
            </a:p>
          </p:txBody>
        </p:sp>
        <p:sp>
          <p:nvSpPr>
            <p:cNvPr id="15" name="object 15"/>
            <p:cNvSpPr/>
            <p:nvPr/>
          </p:nvSpPr>
          <p:spPr>
            <a:xfrm>
              <a:off x="5514340" y="1075689"/>
              <a:ext cx="1065530" cy="1108710"/>
            </a:xfrm>
            <a:custGeom>
              <a:avLst/>
              <a:gdLst/>
              <a:ahLst/>
              <a:cxnLst/>
              <a:rect l="l" t="t" r="r" b="b"/>
              <a:pathLst>
                <a:path w="1065529" h="1108710">
                  <a:moveTo>
                    <a:pt x="1065403" y="1070483"/>
                  </a:moveTo>
                  <a:lnTo>
                    <a:pt x="1052703" y="1064133"/>
                  </a:lnTo>
                  <a:lnTo>
                    <a:pt x="989203" y="1032383"/>
                  </a:lnTo>
                  <a:lnTo>
                    <a:pt x="989203" y="1064133"/>
                  </a:lnTo>
                  <a:lnTo>
                    <a:pt x="12700" y="1064133"/>
                  </a:lnTo>
                  <a:lnTo>
                    <a:pt x="12700" y="655320"/>
                  </a:lnTo>
                  <a:lnTo>
                    <a:pt x="0" y="655320"/>
                  </a:lnTo>
                  <a:lnTo>
                    <a:pt x="0" y="1076833"/>
                  </a:lnTo>
                  <a:lnTo>
                    <a:pt x="989203" y="1076833"/>
                  </a:lnTo>
                  <a:lnTo>
                    <a:pt x="989203" y="1108583"/>
                  </a:lnTo>
                  <a:lnTo>
                    <a:pt x="1052703" y="1076833"/>
                  </a:lnTo>
                  <a:lnTo>
                    <a:pt x="1065403" y="1070483"/>
                  </a:lnTo>
                  <a:close/>
                </a:path>
                <a:path w="1065529" h="1108710">
                  <a:moveTo>
                    <a:pt x="1065403" y="38100"/>
                  </a:moveTo>
                  <a:lnTo>
                    <a:pt x="1052703" y="31750"/>
                  </a:lnTo>
                  <a:lnTo>
                    <a:pt x="989203" y="0"/>
                  </a:lnTo>
                  <a:lnTo>
                    <a:pt x="989203" y="31750"/>
                  </a:lnTo>
                  <a:lnTo>
                    <a:pt x="0" y="31750"/>
                  </a:lnTo>
                  <a:lnTo>
                    <a:pt x="0" y="456184"/>
                  </a:lnTo>
                  <a:lnTo>
                    <a:pt x="12700" y="456184"/>
                  </a:lnTo>
                  <a:lnTo>
                    <a:pt x="12700" y="44450"/>
                  </a:lnTo>
                  <a:lnTo>
                    <a:pt x="989203" y="44450"/>
                  </a:lnTo>
                  <a:lnTo>
                    <a:pt x="989203" y="76200"/>
                  </a:lnTo>
                  <a:lnTo>
                    <a:pt x="1052703" y="44450"/>
                  </a:lnTo>
                  <a:lnTo>
                    <a:pt x="1065403" y="38100"/>
                  </a:lnTo>
                  <a:close/>
                </a:path>
              </a:pathLst>
            </a:custGeom>
            <a:solidFill>
              <a:srgbClr val="7E7E7E"/>
            </a:solidFill>
          </p:spPr>
          <p:txBody>
            <a:bodyPr wrap="square" lIns="0" tIns="0" rIns="0" bIns="0" rtlCol="0"/>
            <a:lstStyle/>
            <a:p>
              <a:endParaRPr/>
            </a:p>
          </p:txBody>
        </p:sp>
      </p:grpSp>
      <p:sp>
        <p:nvSpPr>
          <p:cNvPr id="16" name="object 16"/>
          <p:cNvSpPr txBox="1"/>
          <p:nvPr/>
        </p:nvSpPr>
        <p:spPr>
          <a:xfrm>
            <a:off x="6706870" y="945134"/>
            <a:ext cx="631190" cy="120546"/>
          </a:xfrm>
          <a:prstGeom prst="rect">
            <a:avLst/>
          </a:prstGeom>
        </p:spPr>
        <p:txBody>
          <a:bodyPr vert="horz" wrap="square" lIns="0" tIns="12700" rIns="0" bIns="0" rtlCol="0">
            <a:spAutoFit/>
          </a:bodyPr>
          <a:lstStyle/>
          <a:p>
            <a:pPr marL="12700">
              <a:spcBef>
                <a:spcPts val="100"/>
              </a:spcBef>
            </a:pPr>
            <a:r>
              <a:rPr sz="700" spc="-55" dirty="0">
                <a:solidFill>
                  <a:srgbClr val="003D79"/>
                </a:solidFill>
                <a:latin typeface="Arial"/>
                <a:cs typeface="Arial"/>
              </a:rPr>
              <a:t>Соответствует</a:t>
            </a:r>
            <a:r>
              <a:rPr sz="700" spc="-25" dirty="0">
                <a:solidFill>
                  <a:srgbClr val="003D79"/>
                </a:solidFill>
                <a:latin typeface="Arial"/>
                <a:cs typeface="Arial"/>
              </a:rPr>
              <a:t> </a:t>
            </a:r>
            <a:r>
              <a:rPr sz="700" spc="20" dirty="0">
                <a:solidFill>
                  <a:srgbClr val="003D79"/>
                </a:solidFill>
                <a:latin typeface="Arial"/>
                <a:cs typeface="Arial"/>
              </a:rPr>
              <a:t>0</a:t>
            </a:r>
            <a:endParaRPr sz="700">
              <a:latin typeface="Arial"/>
              <a:cs typeface="Arial"/>
            </a:endParaRPr>
          </a:p>
        </p:txBody>
      </p:sp>
      <p:grpSp>
        <p:nvGrpSpPr>
          <p:cNvPr id="17" name="object 17"/>
          <p:cNvGrpSpPr/>
          <p:nvPr/>
        </p:nvGrpSpPr>
        <p:grpSpPr>
          <a:xfrm>
            <a:off x="4805679" y="1361439"/>
            <a:ext cx="802640" cy="502920"/>
            <a:chOff x="3662679" y="1361439"/>
            <a:chExt cx="802640" cy="502920"/>
          </a:xfrm>
        </p:grpSpPr>
        <p:sp>
          <p:nvSpPr>
            <p:cNvPr id="18" name="object 18"/>
            <p:cNvSpPr/>
            <p:nvPr/>
          </p:nvSpPr>
          <p:spPr>
            <a:xfrm>
              <a:off x="3667759" y="1366519"/>
              <a:ext cx="792480" cy="492759"/>
            </a:xfrm>
            <a:custGeom>
              <a:avLst/>
              <a:gdLst/>
              <a:ahLst/>
              <a:cxnLst/>
              <a:rect l="l" t="t" r="r" b="b"/>
              <a:pathLst>
                <a:path w="792479" h="492760">
                  <a:moveTo>
                    <a:pt x="710311" y="0"/>
                  </a:moveTo>
                  <a:lnTo>
                    <a:pt x="82168" y="0"/>
                  </a:lnTo>
                  <a:lnTo>
                    <a:pt x="50202" y="6463"/>
                  </a:lnTo>
                  <a:lnTo>
                    <a:pt x="24082" y="24082"/>
                  </a:lnTo>
                  <a:lnTo>
                    <a:pt x="6463" y="50202"/>
                  </a:lnTo>
                  <a:lnTo>
                    <a:pt x="0" y="82168"/>
                  </a:lnTo>
                  <a:lnTo>
                    <a:pt x="0" y="410590"/>
                  </a:lnTo>
                  <a:lnTo>
                    <a:pt x="6463" y="442557"/>
                  </a:lnTo>
                  <a:lnTo>
                    <a:pt x="24082" y="468677"/>
                  </a:lnTo>
                  <a:lnTo>
                    <a:pt x="50202" y="486296"/>
                  </a:lnTo>
                  <a:lnTo>
                    <a:pt x="82168" y="492759"/>
                  </a:lnTo>
                  <a:lnTo>
                    <a:pt x="710311" y="492759"/>
                  </a:lnTo>
                  <a:lnTo>
                    <a:pt x="742277" y="486296"/>
                  </a:lnTo>
                  <a:lnTo>
                    <a:pt x="768397" y="468677"/>
                  </a:lnTo>
                  <a:lnTo>
                    <a:pt x="786016" y="442557"/>
                  </a:lnTo>
                  <a:lnTo>
                    <a:pt x="792479" y="410590"/>
                  </a:lnTo>
                  <a:lnTo>
                    <a:pt x="792479" y="82168"/>
                  </a:lnTo>
                  <a:lnTo>
                    <a:pt x="786016" y="50202"/>
                  </a:lnTo>
                  <a:lnTo>
                    <a:pt x="768397" y="24082"/>
                  </a:lnTo>
                  <a:lnTo>
                    <a:pt x="742277" y="6463"/>
                  </a:lnTo>
                  <a:lnTo>
                    <a:pt x="710311" y="0"/>
                  </a:lnTo>
                  <a:close/>
                </a:path>
              </a:pathLst>
            </a:custGeom>
            <a:solidFill>
              <a:srgbClr val="F1F1F1"/>
            </a:solidFill>
          </p:spPr>
          <p:txBody>
            <a:bodyPr wrap="square" lIns="0" tIns="0" rIns="0" bIns="0" rtlCol="0"/>
            <a:lstStyle/>
            <a:p>
              <a:endParaRPr/>
            </a:p>
          </p:txBody>
        </p:sp>
        <p:sp>
          <p:nvSpPr>
            <p:cNvPr id="19" name="object 19"/>
            <p:cNvSpPr/>
            <p:nvPr/>
          </p:nvSpPr>
          <p:spPr>
            <a:xfrm>
              <a:off x="3667759" y="1366519"/>
              <a:ext cx="792480" cy="492759"/>
            </a:xfrm>
            <a:custGeom>
              <a:avLst/>
              <a:gdLst/>
              <a:ahLst/>
              <a:cxnLst/>
              <a:rect l="l" t="t" r="r" b="b"/>
              <a:pathLst>
                <a:path w="792479" h="492760">
                  <a:moveTo>
                    <a:pt x="0" y="82168"/>
                  </a:moveTo>
                  <a:lnTo>
                    <a:pt x="6463" y="50202"/>
                  </a:lnTo>
                  <a:lnTo>
                    <a:pt x="24082" y="24082"/>
                  </a:lnTo>
                  <a:lnTo>
                    <a:pt x="50202" y="6463"/>
                  </a:lnTo>
                  <a:lnTo>
                    <a:pt x="82168" y="0"/>
                  </a:lnTo>
                  <a:lnTo>
                    <a:pt x="710311" y="0"/>
                  </a:lnTo>
                  <a:lnTo>
                    <a:pt x="742277" y="6463"/>
                  </a:lnTo>
                  <a:lnTo>
                    <a:pt x="768397" y="24082"/>
                  </a:lnTo>
                  <a:lnTo>
                    <a:pt x="786016" y="50202"/>
                  </a:lnTo>
                  <a:lnTo>
                    <a:pt x="792479" y="82168"/>
                  </a:lnTo>
                  <a:lnTo>
                    <a:pt x="792479" y="410590"/>
                  </a:lnTo>
                  <a:lnTo>
                    <a:pt x="786016" y="442557"/>
                  </a:lnTo>
                  <a:lnTo>
                    <a:pt x="768397" y="468677"/>
                  </a:lnTo>
                  <a:lnTo>
                    <a:pt x="742277" y="486296"/>
                  </a:lnTo>
                  <a:lnTo>
                    <a:pt x="710311" y="492759"/>
                  </a:lnTo>
                  <a:lnTo>
                    <a:pt x="82168" y="492759"/>
                  </a:lnTo>
                  <a:lnTo>
                    <a:pt x="50202" y="486296"/>
                  </a:lnTo>
                  <a:lnTo>
                    <a:pt x="24082" y="468677"/>
                  </a:lnTo>
                  <a:lnTo>
                    <a:pt x="6463" y="442557"/>
                  </a:lnTo>
                  <a:lnTo>
                    <a:pt x="0" y="410590"/>
                  </a:lnTo>
                  <a:lnTo>
                    <a:pt x="0" y="82168"/>
                  </a:lnTo>
                  <a:close/>
                </a:path>
              </a:pathLst>
            </a:custGeom>
            <a:ln w="10160">
              <a:solidFill>
                <a:srgbClr val="7E7E7E"/>
              </a:solidFill>
            </a:ln>
          </p:spPr>
          <p:txBody>
            <a:bodyPr wrap="square" lIns="0" tIns="0" rIns="0" bIns="0" rtlCol="0"/>
            <a:lstStyle/>
            <a:p>
              <a:endParaRPr/>
            </a:p>
          </p:txBody>
        </p:sp>
      </p:grpSp>
      <p:sp>
        <p:nvSpPr>
          <p:cNvPr id="20" name="object 20"/>
          <p:cNvSpPr txBox="1"/>
          <p:nvPr/>
        </p:nvSpPr>
        <p:spPr>
          <a:xfrm>
            <a:off x="4880864" y="1411860"/>
            <a:ext cx="650240" cy="391795"/>
          </a:xfrm>
          <a:prstGeom prst="rect">
            <a:avLst/>
          </a:prstGeom>
        </p:spPr>
        <p:txBody>
          <a:bodyPr vert="horz" wrap="square" lIns="0" tIns="12700" rIns="0" bIns="0" rtlCol="0">
            <a:spAutoFit/>
          </a:bodyPr>
          <a:lstStyle/>
          <a:p>
            <a:pPr marL="635" algn="ctr">
              <a:spcBef>
                <a:spcPts val="100"/>
              </a:spcBef>
            </a:pPr>
            <a:r>
              <a:rPr sz="800" spc="-45" dirty="0">
                <a:latin typeface="Arial"/>
                <a:cs typeface="Arial"/>
              </a:rPr>
              <a:t>Обработка</a:t>
            </a:r>
            <a:endParaRPr sz="800">
              <a:latin typeface="Arial"/>
              <a:cs typeface="Arial"/>
            </a:endParaRPr>
          </a:p>
          <a:p>
            <a:pPr algn="ctr">
              <a:lnSpc>
                <a:spcPct val="100000"/>
              </a:lnSpc>
            </a:pPr>
            <a:r>
              <a:rPr sz="800" spc="-25" dirty="0">
                <a:latin typeface="Arial"/>
                <a:cs typeface="Arial"/>
              </a:rPr>
              <a:t>оператором</a:t>
            </a:r>
            <a:r>
              <a:rPr sz="825" spc="-37" baseline="25252" dirty="0">
                <a:solidFill>
                  <a:srgbClr val="EC7100"/>
                </a:solidFill>
                <a:latin typeface="Arial"/>
                <a:cs typeface="Arial"/>
              </a:rPr>
              <a:t>1</a:t>
            </a:r>
            <a:endParaRPr sz="825" baseline="25252">
              <a:latin typeface="Arial"/>
              <a:cs typeface="Arial"/>
            </a:endParaRPr>
          </a:p>
          <a:p>
            <a:pPr marL="3810" algn="ctr"/>
            <a:r>
              <a:rPr sz="800" dirty="0">
                <a:solidFill>
                  <a:srgbClr val="003D79"/>
                </a:solidFill>
                <a:latin typeface="Arial"/>
                <a:cs typeface="Arial"/>
              </a:rPr>
              <a:t>≤ </a:t>
            </a:r>
            <a:r>
              <a:rPr sz="800" spc="20" dirty="0">
                <a:solidFill>
                  <a:srgbClr val="003D79"/>
                </a:solidFill>
                <a:latin typeface="Arial"/>
                <a:cs typeface="Arial"/>
              </a:rPr>
              <a:t>1</a:t>
            </a:r>
            <a:r>
              <a:rPr sz="800" spc="-40" dirty="0">
                <a:solidFill>
                  <a:srgbClr val="003D79"/>
                </a:solidFill>
                <a:latin typeface="Arial"/>
                <a:cs typeface="Arial"/>
              </a:rPr>
              <a:t> </a:t>
            </a:r>
            <a:r>
              <a:rPr sz="800" spc="-20" dirty="0">
                <a:solidFill>
                  <a:srgbClr val="003D79"/>
                </a:solidFill>
                <a:latin typeface="Arial"/>
                <a:cs typeface="Arial"/>
              </a:rPr>
              <a:t>ч.</a:t>
            </a:r>
            <a:endParaRPr sz="800">
              <a:latin typeface="Arial"/>
              <a:cs typeface="Arial"/>
            </a:endParaRPr>
          </a:p>
        </p:txBody>
      </p:sp>
      <p:grpSp>
        <p:nvGrpSpPr>
          <p:cNvPr id="21" name="object 21"/>
          <p:cNvGrpSpPr/>
          <p:nvPr/>
        </p:nvGrpSpPr>
        <p:grpSpPr>
          <a:xfrm>
            <a:off x="5631180" y="1353819"/>
            <a:ext cx="896619" cy="957580"/>
            <a:chOff x="4488179" y="1353819"/>
            <a:chExt cx="896619" cy="957580"/>
          </a:xfrm>
        </p:grpSpPr>
        <p:sp>
          <p:nvSpPr>
            <p:cNvPr id="22" name="object 22"/>
            <p:cNvSpPr/>
            <p:nvPr/>
          </p:nvSpPr>
          <p:spPr>
            <a:xfrm>
              <a:off x="4493259" y="1358899"/>
              <a:ext cx="886460" cy="487680"/>
            </a:xfrm>
            <a:custGeom>
              <a:avLst/>
              <a:gdLst/>
              <a:ahLst/>
              <a:cxnLst/>
              <a:rect l="l" t="t" r="r" b="b"/>
              <a:pathLst>
                <a:path w="886460" h="487680">
                  <a:moveTo>
                    <a:pt x="0" y="81279"/>
                  </a:moveTo>
                  <a:lnTo>
                    <a:pt x="6395" y="49666"/>
                  </a:lnTo>
                  <a:lnTo>
                    <a:pt x="23828" y="23828"/>
                  </a:lnTo>
                  <a:lnTo>
                    <a:pt x="49666" y="6395"/>
                  </a:lnTo>
                  <a:lnTo>
                    <a:pt x="81279" y="0"/>
                  </a:lnTo>
                  <a:lnTo>
                    <a:pt x="805179" y="0"/>
                  </a:lnTo>
                  <a:lnTo>
                    <a:pt x="836793" y="6395"/>
                  </a:lnTo>
                  <a:lnTo>
                    <a:pt x="862631" y="23828"/>
                  </a:lnTo>
                  <a:lnTo>
                    <a:pt x="880064" y="49666"/>
                  </a:lnTo>
                  <a:lnTo>
                    <a:pt x="886460" y="81279"/>
                  </a:lnTo>
                  <a:lnTo>
                    <a:pt x="886460" y="406400"/>
                  </a:lnTo>
                  <a:lnTo>
                    <a:pt x="880064" y="438013"/>
                  </a:lnTo>
                  <a:lnTo>
                    <a:pt x="862631" y="463851"/>
                  </a:lnTo>
                  <a:lnTo>
                    <a:pt x="836793" y="481284"/>
                  </a:lnTo>
                  <a:lnTo>
                    <a:pt x="805179" y="487679"/>
                  </a:lnTo>
                  <a:lnTo>
                    <a:pt x="81279" y="487679"/>
                  </a:lnTo>
                  <a:lnTo>
                    <a:pt x="49666" y="481284"/>
                  </a:lnTo>
                  <a:lnTo>
                    <a:pt x="23828" y="463851"/>
                  </a:lnTo>
                  <a:lnTo>
                    <a:pt x="6395" y="438013"/>
                  </a:lnTo>
                  <a:lnTo>
                    <a:pt x="0" y="406400"/>
                  </a:lnTo>
                  <a:lnTo>
                    <a:pt x="0" y="81279"/>
                  </a:lnTo>
                  <a:close/>
                </a:path>
              </a:pathLst>
            </a:custGeom>
            <a:ln w="10160">
              <a:solidFill>
                <a:srgbClr val="7E7E7E"/>
              </a:solidFill>
            </a:ln>
          </p:spPr>
          <p:txBody>
            <a:bodyPr wrap="square" lIns="0" tIns="0" rIns="0" bIns="0" rtlCol="0"/>
            <a:lstStyle/>
            <a:p>
              <a:endParaRPr/>
            </a:p>
          </p:txBody>
        </p:sp>
        <p:sp>
          <p:nvSpPr>
            <p:cNvPr id="23" name="object 23"/>
            <p:cNvSpPr/>
            <p:nvPr/>
          </p:nvSpPr>
          <p:spPr>
            <a:xfrm>
              <a:off x="4686299" y="1795779"/>
              <a:ext cx="685800" cy="510540"/>
            </a:xfrm>
            <a:custGeom>
              <a:avLst/>
              <a:gdLst/>
              <a:ahLst/>
              <a:cxnLst/>
              <a:rect l="l" t="t" r="r" b="b"/>
              <a:pathLst>
                <a:path w="685800" h="510539">
                  <a:moveTo>
                    <a:pt x="600710" y="0"/>
                  </a:moveTo>
                  <a:lnTo>
                    <a:pt x="85089" y="0"/>
                  </a:lnTo>
                  <a:lnTo>
                    <a:pt x="51970" y="6687"/>
                  </a:lnTo>
                  <a:lnTo>
                    <a:pt x="24923" y="24923"/>
                  </a:lnTo>
                  <a:lnTo>
                    <a:pt x="6687" y="51970"/>
                  </a:lnTo>
                  <a:lnTo>
                    <a:pt x="0" y="85090"/>
                  </a:lnTo>
                  <a:lnTo>
                    <a:pt x="0" y="425450"/>
                  </a:lnTo>
                  <a:lnTo>
                    <a:pt x="6687" y="458569"/>
                  </a:lnTo>
                  <a:lnTo>
                    <a:pt x="24923" y="485616"/>
                  </a:lnTo>
                  <a:lnTo>
                    <a:pt x="51970" y="503852"/>
                  </a:lnTo>
                  <a:lnTo>
                    <a:pt x="85089" y="510540"/>
                  </a:lnTo>
                  <a:lnTo>
                    <a:pt x="600710" y="510540"/>
                  </a:lnTo>
                  <a:lnTo>
                    <a:pt x="633829" y="503852"/>
                  </a:lnTo>
                  <a:lnTo>
                    <a:pt x="660876" y="485616"/>
                  </a:lnTo>
                  <a:lnTo>
                    <a:pt x="679112" y="458569"/>
                  </a:lnTo>
                  <a:lnTo>
                    <a:pt x="685800" y="425450"/>
                  </a:lnTo>
                  <a:lnTo>
                    <a:pt x="685800" y="85090"/>
                  </a:lnTo>
                  <a:lnTo>
                    <a:pt x="679112" y="51970"/>
                  </a:lnTo>
                  <a:lnTo>
                    <a:pt x="660876" y="24923"/>
                  </a:lnTo>
                  <a:lnTo>
                    <a:pt x="633829" y="6687"/>
                  </a:lnTo>
                  <a:lnTo>
                    <a:pt x="600710" y="0"/>
                  </a:lnTo>
                  <a:close/>
                </a:path>
              </a:pathLst>
            </a:custGeom>
            <a:solidFill>
              <a:srgbClr val="B0D9FF">
                <a:alpha val="23136"/>
              </a:srgbClr>
            </a:solidFill>
          </p:spPr>
          <p:txBody>
            <a:bodyPr wrap="square" lIns="0" tIns="0" rIns="0" bIns="0" rtlCol="0"/>
            <a:lstStyle/>
            <a:p>
              <a:endParaRPr/>
            </a:p>
          </p:txBody>
        </p:sp>
        <p:sp>
          <p:nvSpPr>
            <p:cNvPr id="24" name="object 24"/>
            <p:cNvSpPr/>
            <p:nvPr/>
          </p:nvSpPr>
          <p:spPr>
            <a:xfrm>
              <a:off x="4686299" y="1795779"/>
              <a:ext cx="685800" cy="510540"/>
            </a:xfrm>
            <a:custGeom>
              <a:avLst/>
              <a:gdLst/>
              <a:ahLst/>
              <a:cxnLst/>
              <a:rect l="l" t="t" r="r" b="b"/>
              <a:pathLst>
                <a:path w="685800" h="510539">
                  <a:moveTo>
                    <a:pt x="0" y="85090"/>
                  </a:moveTo>
                  <a:lnTo>
                    <a:pt x="6687" y="51970"/>
                  </a:lnTo>
                  <a:lnTo>
                    <a:pt x="24923" y="24923"/>
                  </a:lnTo>
                  <a:lnTo>
                    <a:pt x="51970" y="6687"/>
                  </a:lnTo>
                  <a:lnTo>
                    <a:pt x="85089" y="0"/>
                  </a:lnTo>
                  <a:lnTo>
                    <a:pt x="600710" y="0"/>
                  </a:lnTo>
                  <a:lnTo>
                    <a:pt x="633829" y="6687"/>
                  </a:lnTo>
                  <a:lnTo>
                    <a:pt x="660876" y="24923"/>
                  </a:lnTo>
                  <a:lnTo>
                    <a:pt x="679112" y="51970"/>
                  </a:lnTo>
                  <a:lnTo>
                    <a:pt x="685800" y="85090"/>
                  </a:lnTo>
                  <a:lnTo>
                    <a:pt x="685800" y="425450"/>
                  </a:lnTo>
                  <a:lnTo>
                    <a:pt x="679112" y="458569"/>
                  </a:lnTo>
                  <a:lnTo>
                    <a:pt x="660876" y="485616"/>
                  </a:lnTo>
                  <a:lnTo>
                    <a:pt x="633829" y="503852"/>
                  </a:lnTo>
                  <a:lnTo>
                    <a:pt x="600710" y="510540"/>
                  </a:lnTo>
                  <a:lnTo>
                    <a:pt x="85089" y="510540"/>
                  </a:lnTo>
                  <a:lnTo>
                    <a:pt x="51970" y="503852"/>
                  </a:lnTo>
                  <a:lnTo>
                    <a:pt x="24923" y="485616"/>
                  </a:lnTo>
                  <a:lnTo>
                    <a:pt x="6687" y="458569"/>
                  </a:lnTo>
                  <a:lnTo>
                    <a:pt x="0" y="425450"/>
                  </a:lnTo>
                  <a:lnTo>
                    <a:pt x="0" y="85090"/>
                  </a:lnTo>
                  <a:close/>
                </a:path>
              </a:pathLst>
            </a:custGeom>
            <a:ln w="10160">
              <a:solidFill>
                <a:srgbClr val="B0D9FF"/>
              </a:solidFill>
            </a:ln>
          </p:spPr>
          <p:txBody>
            <a:bodyPr wrap="square" lIns="0" tIns="0" rIns="0" bIns="0" rtlCol="0"/>
            <a:lstStyle/>
            <a:p>
              <a:endParaRPr/>
            </a:p>
          </p:txBody>
        </p:sp>
      </p:grpSp>
      <p:sp>
        <p:nvSpPr>
          <p:cNvPr id="25" name="object 25"/>
          <p:cNvSpPr txBox="1"/>
          <p:nvPr/>
        </p:nvSpPr>
        <p:spPr>
          <a:xfrm>
            <a:off x="5801996" y="1404048"/>
            <a:ext cx="645795" cy="841256"/>
          </a:xfrm>
          <a:prstGeom prst="rect">
            <a:avLst/>
          </a:prstGeom>
        </p:spPr>
        <p:txBody>
          <a:bodyPr vert="horz" wrap="square" lIns="0" tIns="12700" rIns="0" bIns="0" rtlCol="0">
            <a:spAutoFit/>
          </a:bodyPr>
          <a:lstStyle/>
          <a:p>
            <a:pPr marR="79375" algn="ctr">
              <a:spcBef>
                <a:spcPts val="100"/>
              </a:spcBef>
            </a:pPr>
            <a:r>
              <a:rPr sz="800" spc="-45" dirty="0">
                <a:latin typeface="Arial"/>
                <a:cs typeface="Arial"/>
              </a:rPr>
              <a:t>Подведение</a:t>
            </a:r>
            <a:endParaRPr sz="800" dirty="0">
              <a:latin typeface="Arial"/>
              <a:cs typeface="Arial"/>
            </a:endParaRPr>
          </a:p>
          <a:p>
            <a:pPr marL="136525" marR="215900" algn="ctr">
              <a:spcBef>
                <a:spcPts val="5"/>
              </a:spcBef>
            </a:pPr>
            <a:r>
              <a:rPr sz="800" spc="-35" dirty="0" err="1">
                <a:latin typeface="Arial"/>
                <a:cs typeface="Arial"/>
              </a:rPr>
              <a:t>и</a:t>
            </a:r>
            <a:r>
              <a:rPr sz="800" spc="-60" dirty="0" err="1">
                <a:latin typeface="Arial"/>
                <a:cs typeface="Arial"/>
              </a:rPr>
              <a:t>то</a:t>
            </a:r>
            <a:r>
              <a:rPr sz="800" spc="-15" dirty="0" err="1">
                <a:latin typeface="Arial"/>
                <a:cs typeface="Arial"/>
              </a:rPr>
              <a:t>г</a:t>
            </a:r>
            <a:r>
              <a:rPr sz="800" spc="-30" dirty="0" err="1">
                <a:latin typeface="Arial"/>
                <a:cs typeface="Arial"/>
              </a:rPr>
              <a:t>о</a:t>
            </a:r>
            <a:r>
              <a:rPr sz="800" spc="-5" dirty="0" err="1">
                <a:latin typeface="Arial"/>
                <a:cs typeface="Arial"/>
              </a:rPr>
              <a:t>в</a:t>
            </a:r>
            <a:r>
              <a:rPr sz="800" spc="-5" dirty="0">
                <a:latin typeface="Arial"/>
                <a:cs typeface="Arial"/>
              </a:rPr>
              <a:t>  </a:t>
            </a:r>
            <a:r>
              <a:rPr lang="ru-RU" sz="800" spc="20">
                <a:solidFill>
                  <a:srgbClr val="003D79"/>
                </a:solidFill>
                <a:latin typeface="Arial"/>
                <a:cs typeface="Arial"/>
              </a:rPr>
              <a:t>2</a:t>
            </a:r>
            <a:r>
              <a:rPr sz="800" spc="-55">
                <a:solidFill>
                  <a:srgbClr val="003D79"/>
                </a:solidFill>
                <a:latin typeface="Arial"/>
                <a:cs typeface="Arial"/>
              </a:rPr>
              <a:t> </a:t>
            </a:r>
            <a:r>
              <a:rPr sz="800" spc="-45" dirty="0">
                <a:solidFill>
                  <a:srgbClr val="003D79"/>
                </a:solidFill>
                <a:latin typeface="Arial"/>
                <a:cs typeface="Arial"/>
              </a:rPr>
              <a:t>р.д.</a:t>
            </a:r>
            <a:endParaRPr sz="800" dirty="0">
              <a:latin typeface="Arial"/>
              <a:cs typeface="Arial"/>
            </a:endParaRPr>
          </a:p>
          <a:p>
            <a:pPr marL="111760" marR="5080" indent="-3810" algn="ctr">
              <a:spcBef>
                <a:spcPts val="650"/>
              </a:spcBef>
            </a:pPr>
            <a:r>
              <a:rPr sz="800" spc="-45" dirty="0">
                <a:solidFill>
                  <a:srgbClr val="7E7E7E"/>
                </a:solidFill>
                <a:latin typeface="Arial"/>
                <a:cs typeface="Arial"/>
              </a:rPr>
              <a:t>Протокол  </a:t>
            </a:r>
            <a:r>
              <a:rPr sz="800" spc="-20" dirty="0">
                <a:solidFill>
                  <a:srgbClr val="7E7E7E"/>
                </a:solidFill>
                <a:latin typeface="Arial"/>
                <a:cs typeface="Arial"/>
              </a:rPr>
              <a:t>п</a:t>
            </a:r>
            <a:r>
              <a:rPr sz="800" spc="-30" dirty="0">
                <a:solidFill>
                  <a:srgbClr val="7E7E7E"/>
                </a:solidFill>
                <a:latin typeface="Arial"/>
                <a:cs typeface="Arial"/>
              </a:rPr>
              <a:t>о</a:t>
            </a:r>
            <a:r>
              <a:rPr sz="800" spc="-90" dirty="0">
                <a:solidFill>
                  <a:srgbClr val="7E7E7E"/>
                </a:solidFill>
                <a:latin typeface="Arial"/>
                <a:cs typeface="Arial"/>
              </a:rPr>
              <a:t>д</a:t>
            </a:r>
            <a:r>
              <a:rPr sz="800" spc="-20" dirty="0">
                <a:solidFill>
                  <a:srgbClr val="7E7E7E"/>
                </a:solidFill>
                <a:latin typeface="Arial"/>
                <a:cs typeface="Arial"/>
              </a:rPr>
              <a:t>ве</a:t>
            </a:r>
            <a:r>
              <a:rPr sz="800" spc="-90" dirty="0">
                <a:solidFill>
                  <a:srgbClr val="7E7E7E"/>
                </a:solidFill>
                <a:latin typeface="Arial"/>
                <a:cs typeface="Arial"/>
              </a:rPr>
              <a:t>д</a:t>
            </a:r>
            <a:r>
              <a:rPr sz="800" spc="-30" dirty="0">
                <a:solidFill>
                  <a:srgbClr val="7E7E7E"/>
                </a:solidFill>
                <a:latin typeface="Arial"/>
                <a:cs typeface="Arial"/>
              </a:rPr>
              <a:t>е</a:t>
            </a:r>
            <a:r>
              <a:rPr sz="800" spc="-25" dirty="0">
                <a:solidFill>
                  <a:srgbClr val="7E7E7E"/>
                </a:solidFill>
                <a:latin typeface="Arial"/>
                <a:cs typeface="Arial"/>
              </a:rPr>
              <a:t>н</a:t>
            </a:r>
            <a:r>
              <a:rPr sz="800" spc="-35" dirty="0">
                <a:solidFill>
                  <a:srgbClr val="7E7E7E"/>
                </a:solidFill>
                <a:latin typeface="Arial"/>
                <a:cs typeface="Arial"/>
              </a:rPr>
              <a:t>и</a:t>
            </a:r>
            <a:r>
              <a:rPr sz="800" spc="-20" dirty="0">
                <a:solidFill>
                  <a:srgbClr val="7E7E7E"/>
                </a:solidFill>
                <a:latin typeface="Arial"/>
                <a:cs typeface="Arial"/>
              </a:rPr>
              <a:t>я  </a:t>
            </a:r>
            <a:r>
              <a:rPr sz="800" spc="-35" dirty="0">
                <a:solidFill>
                  <a:srgbClr val="7E7E7E"/>
                </a:solidFill>
                <a:latin typeface="Arial"/>
                <a:cs typeface="Arial"/>
              </a:rPr>
              <a:t>итогов</a:t>
            </a:r>
            <a:endParaRPr sz="800" dirty="0">
              <a:latin typeface="Arial"/>
              <a:cs typeface="Arial"/>
            </a:endParaRPr>
          </a:p>
        </p:txBody>
      </p:sp>
      <p:sp>
        <p:nvSpPr>
          <p:cNvPr id="26" name="object 26"/>
          <p:cNvSpPr/>
          <p:nvPr/>
        </p:nvSpPr>
        <p:spPr>
          <a:xfrm>
            <a:off x="2489200" y="1342389"/>
            <a:ext cx="577850" cy="580390"/>
          </a:xfrm>
          <a:custGeom>
            <a:avLst/>
            <a:gdLst/>
            <a:ahLst/>
            <a:cxnLst/>
            <a:rect l="l" t="t" r="r" b="b"/>
            <a:pathLst>
              <a:path w="577850" h="580389">
                <a:moveTo>
                  <a:pt x="413131" y="0"/>
                </a:moveTo>
                <a:lnTo>
                  <a:pt x="28828" y="0"/>
                </a:lnTo>
                <a:lnTo>
                  <a:pt x="17627" y="1269"/>
                </a:lnTo>
                <a:lnTo>
                  <a:pt x="8461" y="7619"/>
                </a:lnTo>
                <a:lnTo>
                  <a:pt x="2272" y="17779"/>
                </a:lnTo>
                <a:lnTo>
                  <a:pt x="0" y="27939"/>
                </a:lnTo>
                <a:lnTo>
                  <a:pt x="0" y="552450"/>
                </a:lnTo>
                <a:lnTo>
                  <a:pt x="2272" y="563879"/>
                </a:lnTo>
                <a:lnTo>
                  <a:pt x="8461" y="572769"/>
                </a:lnTo>
                <a:lnTo>
                  <a:pt x="17627" y="579119"/>
                </a:lnTo>
                <a:lnTo>
                  <a:pt x="28828" y="580389"/>
                </a:lnTo>
                <a:lnTo>
                  <a:pt x="413131" y="580389"/>
                </a:lnTo>
                <a:lnTo>
                  <a:pt x="424332" y="579119"/>
                </a:lnTo>
                <a:lnTo>
                  <a:pt x="433498" y="572769"/>
                </a:lnTo>
                <a:lnTo>
                  <a:pt x="439687" y="563879"/>
                </a:lnTo>
                <a:lnTo>
                  <a:pt x="440192" y="561339"/>
                </a:lnTo>
                <a:lnTo>
                  <a:pt x="23494" y="561339"/>
                </a:lnTo>
                <a:lnTo>
                  <a:pt x="19177" y="557529"/>
                </a:lnTo>
                <a:lnTo>
                  <a:pt x="19177" y="22860"/>
                </a:lnTo>
                <a:lnTo>
                  <a:pt x="23494" y="19050"/>
                </a:lnTo>
                <a:lnTo>
                  <a:pt x="439971" y="19050"/>
                </a:lnTo>
                <a:lnTo>
                  <a:pt x="439687" y="17779"/>
                </a:lnTo>
                <a:lnTo>
                  <a:pt x="433498" y="7619"/>
                </a:lnTo>
                <a:lnTo>
                  <a:pt x="424332" y="1269"/>
                </a:lnTo>
                <a:lnTo>
                  <a:pt x="413131" y="0"/>
                </a:lnTo>
                <a:close/>
              </a:path>
              <a:path w="577850" h="580389">
                <a:moveTo>
                  <a:pt x="437642" y="445769"/>
                </a:moveTo>
                <a:lnTo>
                  <a:pt x="427100" y="445769"/>
                </a:lnTo>
                <a:lnTo>
                  <a:pt x="422782" y="449579"/>
                </a:lnTo>
                <a:lnTo>
                  <a:pt x="422782" y="557529"/>
                </a:lnTo>
                <a:lnTo>
                  <a:pt x="418464" y="561339"/>
                </a:lnTo>
                <a:lnTo>
                  <a:pt x="440192" y="561339"/>
                </a:lnTo>
                <a:lnTo>
                  <a:pt x="441960" y="552450"/>
                </a:lnTo>
                <a:lnTo>
                  <a:pt x="441960" y="449579"/>
                </a:lnTo>
                <a:lnTo>
                  <a:pt x="437642" y="445769"/>
                </a:lnTo>
                <a:close/>
              </a:path>
              <a:path w="577850" h="580389">
                <a:moveTo>
                  <a:pt x="127381" y="377189"/>
                </a:moveTo>
                <a:lnTo>
                  <a:pt x="116266" y="377189"/>
                </a:lnTo>
                <a:lnTo>
                  <a:pt x="105140" y="378460"/>
                </a:lnTo>
                <a:lnTo>
                  <a:pt x="64841" y="398779"/>
                </a:lnTo>
                <a:lnTo>
                  <a:pt x="41632" y="436879"/>
                </a:lnTo>
                <a:lnTo>
                  <a:pt x="38481" y="459739"/>
                </a:lnTo>
                <a:lnTo>
                  <a:pt x="44900" y="491489"/>
                </a:lnTo>
                <a:lnTo>
                  <a:pt x="62404" y="518160"/>
                </a:lnTo>
                <a:lnTo>
                  <a:pt x="88362" y="535939"/>
                </a:lnTo>
                <a:lnTo>
                  <a:pt x="120141" y="542289"/>
                </a:lnTo>
                <a:lnTo>
                  <a:pt x="151921" y="535939"/>
                </a:lnTo>
                <a:lnTo>
                  <a:pt x="170462" y="523239"/>
                </a:lnTo>
                <a:lnTo>
                  <a:pt x="120141" y="523239"/>
                </a:lnTo>
                <a:lnTo>
                  <a:pt x="95805" y="518160"/>
                </a:lnTo>
                <a:lnTo>
                  <a:pt x="75946" y="504189"/>
                </a:lnTo>
                <a:lnTo>
                  <a:pt x="62563" y="483869"/>
                </a:lnTo>
                <a:lnTo>
                  <a:pt x="57658" y="459739"/>
                </a:lnTo>
                <a:lnTo>
                  <a:pt x="62563" y="435610"/>
                </a:lnTo>
                <a:lnTo>
                  <a:pt x="75946" y="415289"/>
                </a:lnTo>
                <a:lnTo>
                  <a:pt x="95805" y="401319"/>
                </a:lnTo>
                <a:lnTo>
                  <a:pt x="120141" y="396239"/>
                </a:lnTo>
                <a:lnTo>
                  <a:pt x="171957" y="396239"/>
                </a:lnTo>
                <a:lnTo>
                  <a:pt x="169163" y="393700"/>
                </a:lnTo>
                <a:lnTo>
                  <a:pt x="159474" y="387350"/>
                </a:lnTo>
                <a:lnTo>
                  <a:pt x="149177" y="382269"/>
                </a:lnTo>
                <a:lnTo>
                  <a:pt x="127381" y="377189"/>
                </a:lnTo>
                <a:close/>
              </a:path>
              <a:path w="577850" h="580389">
                <a:moveTo>
                  <a:pt x="197484" y="449579"/>
                </a:moveTo>
                <a:lnTo>
                  <a:pt x="186816" y="449579"/>
                </a:lnTo>
                <a:lnTo>
                  <a:pt x="182499" y="454660"/>
                </a:lnTo>
                <a:lnTo>
                  <a:pt x="182499" y="459739"/>
                </a:lnTo>
                <a:lnTo>
                  <a:pt x="177595" y="483869"/>
                </a:lnTo>
                <a:lnTo>
                  <a:pt x="164226" y="504189"/>
                </a:lnTo>
                <a:lnTo>
                  <a:pt x="144404" y="518160"/>
                </a:lnTo>
                <a:lnTo>
                  <a:pt x="120141" y="523239"/>
                </a:lnTo>
                <a:lnTo>
                  <a:pt x="170462" y="523239"/>
                </a:lnTo>
                <a:lnTo>
                  <a:pt x="177879" y="518160"/>
                </a:lnTo>
                <a:lnTo>
                  <a:pt x="195383" y="491489"/>
                </a:lnTo>
                <a:lnTo>
                  <a:pt x="201803" y="459739"/>
                </a:lnTo>
                <a:lnTo>
                  <a:pt x="201803" y="454660"/>
                </a:lnTo>
                <a:lnTo>
                  <a:pt x="197484" y="449579"/>
                </a:lnTo>
                <a:close/>
              </a:path>
              <a:path w="577850" h="580389">
                <a:moveTo>
                  <a:pt x="284352" y="406400"/>
                </a:moveTo>
                <a:lnTo>
                  <a:pt x="268728" y="406400"/>
                </a:lnTo>
                <a:lnTo>
                  <a:pt x="262763" y="408939"/>
                </a:lnTo>
                <a:lnTo>
                  <a:pt x="257940" y="412750"/>
                </a:lnTo>
                <a:lnTo>
                  <a:pt x="254762" y="419100"/>
                </a:lnTo>
                <a:lnTo>
                  <a:pt x="231140" y="490219"/>
                </a:lnTo>
                <a:lnTo>
                  <a:pt x="229488" y="495300"/>
                </a:lnTo>
                <a:lnTo>
                  <a:pt x="232283" y="501650"/>
                </a:lnTo>
                <a:lnTo>
                  <a:pt x="237236" y="502919"/>
                </a:lnTo>
                <a:lnTo>
                  <a:pt x="244347" y="502919"/>
                </a:lnTo>
                <a:lnTo>
                  <a:pt x="248031" y="500379"/>
                </a:lnTo>
                <a:lnTo>
                  <a:pt x="272922" y="425450"/>
                </a:lnTo>
                <a:lnTo>
                  <a:pt x="292397" y="425450"/>
                </a:lnTo>
                <a:lnTo>
                  <a:pt x="291464" y="414019"/>
                </a:lnTo>
                <a:lnTo>
                  <a:pt x="284352" y="406400"/>
                </a:lnTo>
                <a:close/>
              </a:path>
              <a:path w="577850" h="580389">
                <a:moveTo>
                  <a:pt x="336232" y="467360"/>
                </a:moveTo>
                <a:lnTo>
                  <a:pt x="315468" y="467360"/>
                </a:lnTo>
                <a:lnTo>
                  <a:pt x="321437" y="482600"/>
                </a:lnTo>
                <a:lnTo>
                  <a:pt x="323976" y="488950"/>
                </a:lnTo>
                <a:lnTo>
                  <a:pt x="329692" y="492760"/>
                </a:lnTo>
                <a:lnTo>
                  <a:pt x="343154" y="495300"/>
                </a:lnTo>
                <a:lnTo>
                  <a:pt x="350012" y="492760"/>
                </a:lnTo>
                <a:lnTo>
                  <a:pt x="363840" y="474979"/>
                </a:lnTo>
                <a:lnTo>
                  <a:pt x="339217" y="474979"/>
                </a:lnTo>
                <a:lnTo>
                  <a:pt x="336232" y="467360"/>
                </a:lnTo>
                <a:close/>
              </a:path>
              <a:path w="577850" h="580389">
                <a:moveTo>
                  <a:pt x="93472" y="443229"/>
                </a:moveTo>
                <a:lnTo>
                  <a:pt x="87375" y="443229"/>
                </a:lnTo>
                <a:lnTo>
                  <a:pt x="81915" y="449579"/>
                </a:lnTo>
                <a:lnTo>
                  <a:pt x="80899" y="452119"/>
                </a:lnTo>
                <a:lnTo>
                  <a:pt x="80899" y="457200"/>
                </a:lnTo>
                <a:lnTo>
                  <a:pt x="81915" y="459739"/>
                </a:lnTo>
                <a:lnTo>
                  <a:pt x="83693" y="461010"/>
                </a:lnTo>
                <a:lnTo>
                  <a:pt x="104012" y="481329"/>
                </a:lnTo>
                <a:lnTo>
                  <a:pt x="107696" y="485139"/>
                </a:lnTo>
                <a:lnTo>
                  <a:pt x="112522" y="487679"/>
                </a:lnTo>
                <a:lnTo>
                  <a:pt x="122681" y="487679"/>
                </a:lnTo>
                <a:lnTo>
                  <a:pt x="127634" y="485139"/>
                </a:lnTo>
                <a:lnTo>
                  <a:pt x="131190" y="481329"/>
                </a:lnTo>
                <a:lnTo>
                  <a:pt x="143749" y="468629"/>
                </a:lnTo>
                <a:lnTo>
                  <a:pt x="117602" y="468629"/>
                </a:lnTo>
                <a:lnTo>
                  <a:pt x="97281" y="447039"/>
                </a:lnTo>
                <a:lnTo>
                  <a:pt x="93472" y="443229"/>
                </a:lnTo>
                <a:close/>
              </a:path>
              <a:path w="577850" h="580389">
                <a:moveTo>
                  <a:pt x="292397" y="425450"/>
                </a:moveTo>
                <a:lnTo>
                  <a:pt x="272922" y="425450"/>
                </a:lnTo>
                <a:lnTo>
                  <a:pt x="276225" y="464819"/>
                </a:lnTo>
                <a:lnTo>
                  <a:pt x="276987" y="472439"/>
                </a:lnTo>
                <a:lnTo>
                  <a:pt x="282956" y="480060"/>
                </a:lnTo>
                <a:lnTo>
                  <a:pt x="299212" y="483869"/>
                </a:lnTo>
                <a:lnTo>
                  <a:pt x="307594" y="480060"/>
                </a:lnTo>
                <a:lnTo>
                  <a:pt x="315468" y="467360"/>
                </a:lnTo>
                <a:lnTo>
                  <a:pt x="336232" y="467360"/>
                </a:lnTo>
                <a:lnTo>
                  <a:pt x="334242" y="462279"/>
                </a:lnTo>
                <a:lnTo>
                  <a:pt x="295401" y="462279"/>
                </a:lnTo>
                <a:lnTo>
                  <a:pt x="292397" y="425450"/>
                </a:lnTo>
                <a:close/>
              </a:path>
              <a:path w="577850" h="580389">
                <a:moveTo>
                  <a:pt x="469773" y="177800"/>
                </a:moveTo>
                <a:lnTo>
                  <a:pt x="464693" y="177800"/>
                </a:lnTo>
                <a:lnTo>
                  <a:pt x="462280" y="179069"/>
                </a:lnTo>
                <a:lnTo>
                  <a:pt x="460120" y="180339"/>
                </a:lnTo>
                <a:lnTo>
                  <a:pt x="456311" y="187960"/>
                </a:lnTo>
                <a:lnTo>
                  <a:pt x="457835" y="193039"/>
                </a:lnTo>
                <a:lnTo>
                  <a:pt x="462406" y="195579"/>
                </a:lnTo>
                <a:lnTo>
                  <a:pt x="470788" y="200660"/>
                </a:lnTo>
                <a:lnTo>
                  <a:pt x="389127" y="344169"/>
                </a:lnTo>
                <a:lnTo>
                  <a:pt x="368935" y="398779"/>
                </a:lnTo>
                <a:lnTo>
                  <a:pt x="359282" y="416560"/>
                </a:lnTo>
                <a:lnTo>
                  <a:pt x="356254" y="424179"/>
                </a:lnTo>
                <a:lnTo>
                  <a:pt x="355536" y="431800"/>
                </a:lnTo>
                <a:lnTo>
                  <a:pt x="357104" y="440689"/>
                </a:lnTo>
                <a:lnTo>
                  <a:pt x="360933" y="447039"/>
                </a:lnTo>
                <a:lnTo>
                  <a:pt x="339217" y="474979"/>
                </a:lnTo>
                <a:lnTo>
                  <a:pt x="363840" y="474979"/>
                </a:lnTo>
                <a:lnTo>
                  <a:pt x="376681" y="458469"/>
                </a:lnTo>
                <a:lnTo>
                  <a:pt x="391711" y="458469"/>
                </a:lnTo>
                <a:lnTo>
                  <a:pt x="398652" y="455929"/>
                </a:lnTo>
                <a:lnTo>
                  <a:pt x="404641" y="450850"/>
                </a:lnTo>
                <a:lnTo>
                  <a:pt x="409320" y="445769"/>
                </a:lnTo>
                <a:lnTo>
                  <a:pt x="412290" y="440689"/>
                </a:lnTo>
                <a:lnTo>
                  <a:pt x="381762" y="440689"/>
                </a:lnTo>
                <a:lnTo>
                  <a:pt x="379475" y="438150"/>
                </a:lnTo>
                <a:lnTo>
                  <a:pt x="375412" y="435610"/>
                </a:lnTo>
                <a:lnTo>
                  <a:pt x="374269" y="430529"/>
                </a:lnTo>
                <a:lnTo>
                  <a:pt x="376681" y="425450"/>
                </a:lnTo>
                <a:lnTo>
                  <a:pt x="381381" y="417829"/>
                </a:lnTo>
                <a:lnTo>
                  <a:pt x="428117" y="417829"/>
                </a:lnTo>
                <a:lnTo>
                  <a:pt x="434213" y="410210"/>
                </a:lnTo>
                <a:lnTo>
                  <a:pt x="408305" y="410210"/>
                </a:lnTo>
                <a:lnTo>
                  <a:pt x="389255" y="400050"/>
                </a:lnTo>
                <a:lnTo>
                  <a:pt x="402970" y="363219"/>
                </a:lnTo>
                <a:lnTo>
                  <a:pt x="441909" y="363219"/>
                </a:lnTo>
                <a:lnTo>
                  <a:pt x="410972" y="345439"/>
                </a:lnTo>
                <a:lnTo>
                  <a:pt x="487806" y="210819"/>
                </a:lnTo>
                <a:lnTo>
                  <a:pt x="526186" y="210819"/>
                </a:lnTo>
                <a:lnTo>
                  <a:pt x="497458" y="194310"/>
                </a:lnTo>
                <a:lnTo>
                  <a:pt x="503141" y="184150"/>
                </a:lnTo>
                <a:lnTo>
                  <a:pt x="480441" y="184150"/>
                </a:lnTo>
                <a:lnTo>
                  <a:pt x="472058" y="179069"/>
                </a:lnTo>
                <a:lnTo>
                  <a:pt x="469773" y="177800"/>
                </a:lnTo>
                <a:close/>
              </a:path>
              <a:path w="577850" h="580389">
                <a:moveTo>
                  <a:pt x="161162" y="430529"/>
                </a:moveTo>
                <a:lnTo>
                  <a:pt x="155447" y="430529"/>
                </a:lnTo>
                <a:lnTo>
                  <a:pt x="117602" y="468629"/>
                </a:lnTo>
                <a:lnTo>
                  <a:pt x="143749" y="468629"/>
                </a:lnTo>
                <a:lnTo>
                  <a:pt x="165100" y="447039"/>
                </a:lnTo>
                <a:lnTo>
                  <a:pt x="168402" y="443229"/>
                </a:lnTo>
                <a:lnTo>
                  <a:pt x="168147" y="438150"/>
                </a:lnTo>
                <a:lnTo>
                  <a:pt x="161162" y="430529"/>
                </a:lnTo>
                <a:close/>
              </a:path>
              <a:path w="577850" h="580389">
                <a:moveTo>
                  <a:pt x="324104" y="447039"/>
                </a:moveTo>
                <a:lnTo>
                  <a:pt x="309625" y="447039"/>
                </a:lnTo>
                <a:lnTo>
                  <a:pt x="302641" y="449579"/>
                </a:lnTo>
                <a:lnTo>
                  <a:pt x="295401" y="462279"/>
                </a:lnTo>
                <a:lnTo>
                  <a:pt x="334242" y="462279"/>
                </a:lnTo>
                <a:lnTo>
                  <a:pt x="333248" y="459739"/>
                </a:lnTo>
                <a:lnTo>
                  <a:pt x="330454" y="452119"/>
                </a:lnTo>
                <a:lnTo>
                  <a:pt x="324104" y="447039"/>
                </a:lnTo>
                <a:close/>
              </a:path>
              <a:path w="577850" h="580389">
                <a:moveTo>
                  <a:pt x="391711" y="458469"/>
                </a:moveTo>
                <a:lnTo>
                  <a:pt x="376681" y="458469"/>
                </a:lnTo>
                <a:lnTo>
                  <a:pt x="379094" y="459739"/>
                </a:lnTo>
                <a:lnTo>
                  <a:pt x="384175" y="459739"/>
                </a:lnTo>
                <a:lnTo>
                  <a:pt x="391711" y="458469"/>
                </a:lnTo>
                <a:close/>
              </a:path>
              <a:path w="577850" h="580389">
                <a:moveTo>
                  <a:pt x="428117" y="417829"/>
                </a:moveTo>
                <a:lnTo>
                  <a:pt x="381381" y="417829"/>
                </a:lnTo>
                <a:lnTo>
                  <a:pt x="398144" y="426719"/>
                </a:lnTo>
                <a:lnTo>
                  <a:pt x="393319" y="435610"/>
                </a:lnTo>
                <a:lnTo>
                  <a:pt x="392049" y="438150"/>
                </a:lnTo>
                <a:lnTo>
                  <a:pt x="389763" y="439419"/>
                </a:lnTo>
                <a:lnTo>
                  <a:pt x="387095" y="440689"/>
                </a:lnTo>
                <a:lnTo>
                  <a:pt x="412290" y="440689"/>
                </a:lnTo>
                <a:lnTo>
                  <a:pt x="418973" y="429260"/>
                </a:lnTo>
                <a:lnTo>
                  <a:pt x="428117" y="417829"/>
                </a:lnTo>
                <a:close/>
              </a:path>
              <a:path w="577850" h="580389">
                <a:moveTo>
                  <a:pt x="171957" y="396239"/>
                </a:moveTo>
                <a:lnTo>
                  <a:pt x="120141" y="396239"/>
                </a:lnTo>
                <a:lnTo>
                  <a:pt x="130157" y="397510"/>
                </a:lnTo>
                <a:lnTo>
                  <a:pt x="139874" y="400050"/>
                </a:lnTo>
                <a:lnTo>
                  <a:pt x="149092" y="403860"/>
                </a:lnTo>
                <a:lnTo>
                  <a:pt x="157606" y="408939"/>
                </a:lnTo>
                <a:lnTo>
                  <a:pt x="161797" y="412750"/>
                </a:lnTo>
                <a:lnTo>
                  <a:pt x="167894" y="411479"/>
                </a:lnTo>
                <a:lnTo>
                  <a:pt x="171069" y="407669"/>
                </a:lnTo>
                <a:lnTo>
                  <a:pt x="174244" y="402589"/>
                </a:lnTo>
                <a:lnTo>
                  <a:pt x="173355" y="397510"/>
                </a:lnTo>
                <a:lnTo>
                  <a:pt x="171957" y="396239"/>
                </a:lnTo>
                <a:close/>
              </a:path>
              <a:path w="577850" h="580389">
                <a:moveTo>
                  <a:pt x="441909" y="363219"/>
                </a:moveTo>
                <a:lnTo>
                  <a:pt x="402970" y="363219"/>
                </a:lnTo>
                <a:lnTo>
                  <a:pt x="433197" y="379729"/>
                </a:lnTo>
                <a:lnTo>
                  <a:pt x="408305" y="410210"/>
                </a:lnTo>
                <a:lnTo>
                  <a:pt x="434213" y="410210"/>
                </a:lnTo>
                <a:lnTo>
                  <a:pt x="455549" y="383539"/>
                </a:lnTo>
                <a:lnTo>
                  <a:pt x="466506" y="364489"/>
                </a:lnTo>
                <a:lnTo>
                  <a:pt x="444119" y="364489"/>
                </a:lnTo>
                <a:lnTo>
                  <a:pt x="441909" y="363219"/>
                </a:lnTo>
                <a:close/>
              </a:path>
              <a:path w="577850" h="580389">
                <a:moveTo>
                  <a:pt x="526186" y="210819"/>
                </a:moveTo>
                <a:lnTo>
                  <a:pt x="487806" y="210819"/>
                </a:lnTo>
                <a:lnTo>
                  <a:pt x="521081" y="229869"/>
                </a:lnTo>
                <a:lnTo>
                  <a:pt x="444119" y="364489"/>
                </a:lnTo>
                <a:lnTo>
                  <a:pt x="466506" y="364489"/>
                </a:lnTo>
                <a:lnTo>
                  <a:pt x="538099" y="240029"/>
                </a:lnTo>
                <a:lnTo>
                  <a:pt x="567393" y="240029"/>
                </a:lnTo>
                <a:lnTo>
                  <a:pt x="567055" y="238760"/>
                </a:lnTo>
                <a:lnTo>
                  <a:pt x="562229" y="232410"/>
                </a:lnTo>
                <a:lnTo>
                  <a:pt x="555625" y="228600"/>
                </a:lnTo>
                <a:lnTo>
                  <a:pt x="547243" y="223519"/>
                </a:lnTo>
                <a:lnTo>
                  <a:pt x="553061" y="213360"/>
                </a:lnTo>
                <a:lnTo>
                  <a:pt x="530606" y="213360"/>
                </a:lnTo>
                <a:lnTo>
                  <a:pt x="526186" y="210819"/>
                </a:lnTo>
                <a:close/>
              </a:path>
              <a:path w="577850" h="580389">
                <a:moveTo>
                  <a:pt x="567393" y="240029"/>
                </a:moveTo>
                <a:lnTo>
                  <a:pt x="538099" y="240029"/>
                </a:lnTo>
                <a:lnTo>
                  <a:pt x="546354" y="243839"/>
                </a:lnTo>
                <a:lnTo>
                  <a:pt x="548639" y="246379"/>
                </a:lnTo>
                <a:lnTo>
                  <a:pt x="550291" y="247650"/>
                </a:lnTo>
                <a:lnTo>
                  <a:pt x="551561" y="252729"/>
                </a:lnTo>
                <a:lnTo>
                  <a:pt x="551180" y="255269"/>
                </a:lnTo>
                <a:lnTo>
                  <a:pt x="549910" y="257810"/>
                </a:lnTo>
                <a:lnTo>
                  <a:pt x="511556" y="325119"/>
                </a:lnTo>
                <a:lnTo>
                  <a:pt x="510031" y="327660"/>
                </a:lnTo>
                <a:lnTo>
                  <a:pt x="509650" y="330200"/>
                </a:lnTo>
                <a:lnTo>
                  <a:pt x="510158" y="332739"/>
                </a:lnTo>
                <a:lnTo>
                  <a:pt x="510794" y="335279"/>
                </a:lnTo>
                <a:lnTo>
                  <a:pt x="512318" y="337819"/>
                </a:lnTo>
                <a:lnTo>
                  <a:pt x="514604" y="339089"/>
                </a:lnTo>
                <a:lnTo>
                  <a:pt x="516763" y="340360"/>
                </a:lnTo>
                <a:lnTo>
                  <a:pt x="519430" y="340360"/>
                </a:lnTo>
                <a:lnTo>
                  <a:pt x="521969" y="339089"/>
                </a:lnTo>
                <a:lnTo>
                  <a:pt x="524382" y="339089"/>
                </a:lnTo>
                <a:lnTo>
                  <a:pt x="526542" y="337819"/>
                </a:lnTo>
                <a:lnTo>
                  <a:pt x="527812" y="335279"/>
                </a:lnTo>
                <a:lnTo>
                  <a:pt x="566166" y="267969"/>
                </a:lnTo>
                <a:lnTo>
                  <a:pt x="569976" y="261619"/>
                </a:lnTo>
                <a:lnTo>
                  <a:pt x="571119" y="252729"/>
                </a:lnTo>
                <a:lnTo>
                  <a:pt x="569087" y="246379"/>
                </a:lnTo>
                <a:lnTo>
                  <a:pt x="567393" y="240029"/>
                </a:lnTo>
                <a:close/>
              </a:path>
              <a:path w="577850" h="580389">
                <a:moveTo>
                  <a:pt x="178308" y="309879"/>
                </a:moveTo>
                <a:lnTo>
                  <a:pt x="71500" y="309879"/>
                </a:lnTo>
                <a:lnTo>
                  <a:pt x="67309" y="313689"/>
                </a:lnTo>
                <a:lnTo>
                  <a:pt x="67309" y="325119"/>
                </a:lnTo>
                <a:lnTo>
                  <a:pt x="71500" y="328929"/>
                </a:lnTo>
                <a:lnTo>
                  <a:pt x="178308" y="328929"/>
                </a:lnTo>
                <a:lnTo>
                  <a:pt x="182499" y="325119"/>
                </a:lnTo>
                <a:lnTo>
                  <a:pt x="182499" y="313689"/>
                </a:lnTo>
                <a:lnTo>
                  <a:pt x="178308" y="309879"/>
                </a:lnTo>
                <a:close/>
              </a:path>
              <a:path w="577850" h="580389">
                <a:moveTo>
                  <a:pt x="283972" y="309879"/>
                </a:moveTo>
                <a:lnTo>
                  <a:pt x="206121" y="309879"/>
                </a:lnTo>
                <a:lnTo>
                  <a:pt x="201803" y="313689"/>
                </a:lnTo>
                <a:lnTo>
                  <a:pt x="201803" y="325119"/>
                </a:lnTo>
                <a:lnTo>
                  <a:pt x="206121" y="328929"/>
                </a:lnTo>
                <a:lnTo>
                  <a:pt x="283972" y="328929"/>
                </a:lnTo>
                <a:lnTo>
                  <a:pt x="288289" y="325119"/>
                </a:lnTo>
                <a:lnTo>
                  <a:pt x="288289" y="313689"/>
                </a:lnTo>
                <a:lnTo>
                  <a:pt x="283972" y="309879"/>
                </a:lnTo>
                <a:close/>
              </a:path>
              <a:path w="577850" h="580389">
                <a:moveTo>
                  <a:pt x="274319" y="261619"/>
                </a:moveTo>
                <a:lnTo>
                  <a:pt x="71500" y="261619"/>
                </a:lnTo>
                <a:lnTo>
                  <a:pt x="67309" y="265429"/>
                </a:lnTo>
                <a:lnTo>
                  <a:pt x="67309" y="275589"/>
                </a:lnTo>
                <a:lnTo>
                  <a:pt x="71500" y="280669"/>
                </a:lnTo>
                <a:lnTo>
                  <a:pt x="274319" y="280669"/>
                </a:lnTo>
                <a:lnTo>
                  <a:pt x="278638" y="275589"/>
                </a:lnTo>
                <a:lnTo>
                  <a:pt x="278638" y="265429"/>
                </a:lnTo>
                <a:lnTo>
                  <a:pt x="274319" y="261619"/>
                </a:lnTo>
                <a:close/>
              </a:path>
              <a:path w="577850" h="580389">
                <a:moveTo>
                  <a:pt x="379983" y="261619"/>
                </a:moveTo>
                <a:lnTo>
                  <a:pt x="302132" y="261619"/>
                </a:lnTo>
                <a:lnTo>
                  <a:pt x="297814" y="265429"/>
                </a:lnTo>
                <a:lnTo>
                  <a:pt x="297814" y="275589"/>
                </a:lnTo>
                <a:lnTo>
                  <a:pt x="302132" y="280669"/>
                </a:lnTo>
                <a:lnTo>
                  <a:pt x="379983" y="280669"/>
                </a:lnTo>
                <a:lnTo>
                  <a:pt x="384301" y="275589"/>
                </a:lnTo>
                <a:lnTo>
                  <a:pt x="384301" y="265429"/>
                </a:lnTo>
                <a:lnTo>
                  <a:pt x="379983" y="261619"/>
                </a:lnTo>
                <a:close/>
              </a:path>
              <a:path w="577850" h="580389">
                <a:moveTo>
                  <a:pt x="379983" y="203200"/>
                </a:moveTo>
                <a:lnTo>
                  <a:pt x="157987" y="203200"/>
                </a:lnTo>
                <a:lnTo>
                  <a:pt x="153669" y="207010"/>
                </a:lnTo>
                <a:lnTo>
                  <a:pt x="153669" y="218439"/>
                </a:lnTo>
                <a:lnTo>
                  <a:pt x="157987" y="222250"/>
                </a:lnTo>
                <a:lnTo>
                  <a:pt x="379983" y="222250"/>
                </a:lnTo>
                <a:lnTo>
                  <a:pt x="384301" y="218439"/>
                </a:lnTo>
                <a:lnTo>
                  <a:pt x="384301" y="207010"/>
                </a:lnTo>
                <a:lnTo>
                  <a:pt x="379983" y="203200"/>
                </a:lnTo>
                <a:close/>
              </a:path>
              <a:path w="577850" h="580389">
                <a:moveTo>
                  <a:pt x="439971" y="19050"/>
                </a:moveTo>
                <a:lnTo>
                  <a:pt x="418464" y="19050"/>
                </a:lnTo>
                <a:lnTo>
                  <a:pt x="422782" y="22860"/>
                </a:lnTo>
                <a:lnTo>
                  <a:pt x="422782" y="215900"/>
                </a:lnTo>
                <a:lnTo>
                  <a:pt x="427100" y="219710"/>
                </a:lnTo>
                <a:lnTo>
                  <a:pt x="437642" y="219710"/>
                </a:lnTo>
                <a:lnTo>
                  <a:pt x="441960" y="215900"/>
                </a:lnTo>
                <a:lnTo>
                  <a:pt x="441960" y="27939"/>
                </a:lnTo>
                <a:lnTo>
                  <a:pt x="439971" y="19050"/>
                </a:lnTo>
                <a:close/>
              </a:path>
              <a:path w="577850" h="580389">
                <a:moveTo>
                  <a:pt x="572198" y="160019"/>
                </a:moveTo>
                <a:lnTo>
                  <a:pt x="516636" y="160019"/>
                </a:lnTo>
                <a:lnTo>
                  <a:pt x="549910" y="180339"/>
                </a:lnTo>
                <a:lnTo>
                  <a:pt x="530606" y="213360"/>
                </a:lnTo>
                <a:lnTo>
                  <a:pt x="553061" y="213360"/>
                </a:lnTo>
                <a:lnTo>
                  <a:pt x="571245" y="181610"/>
                </a:lnTo>
                <a:lnTo>
                  <a:pt x="573913" y="176529"/>
                </a:lnTo>
                <a:lnTo>
                  <a:pt x="572388" y="171450"/>
                </a:lnTo>
                <a:lnTo>
                  <a:pt x="567817" y="167639"/>
                </a:lnTo>
                <a:lnTo>
                  <a:pt x="572198" y="160019"/>
                </a:lnTo>
                <a:close/>
              </a:path>
              <a:path w="577850" h="580389">
                <a:moveTo>
                  <a:pt x="513333" y="135889"/>
                </a:moveTo>
                <a:lnTo>
                  <a:pt x="507492" y="137160"/>
                </a:lnTo>
                <a:lnTo>
                  <a:pt x="480441" y="184150"/>
                </a:lnTo>
                <a:lnTo>
                  <a:pt x="503141" y="184150"/>
                </a:lnTo>
                <a:lnTo>
                  <a:pt x="516636" y="160019"/>
                </a:lnTo>
                <a:lnTo>
                  <a:pt x="572198" y="160019"/>
                </a:lnTo>
                <a:lnTo>
                  <a:pt x="572928" y="158750"/>
                </a:lnTo>
                <a:lnTo>
                  <a:pt x="551180" y="158750"/>
                </a:lnTo>
                <a:lnTo>
                  <a:pt x="534543" y="148589"/>
                </a:lnTo>
                <a:lnTo>
                  <a:pt x="539848" y="138429"/>
                </a:lnTo>
                <a:lnTo>
                  <a:pt x="517906" y="138429"/>
                </a:lnTo>
                <a:lnTo>
                  <a:pt x="513333" y="135889"/>
                </a:lnTo>
                <a:close/>
              </a:path>
              <a:path w="577850" h="580389">
                <a:moveTo>
                  <a:pt x="574886" y="134619"/>
                </a:moveTo>
                <a:lnTo>
                  <a:pt x="550291" y="134619"/>
                </a:lnTo>
                <a:lnTo>
                  <a:pt x="552450" y="135889"/>
                </a:lnTo>
                <a:lnTo>
                  <a:pt x="554736" y="137160"/>
                </a:lnTo>
                <a:lnTo>
                  <a:pt x="556260" y="139700"/>
                </a:lnTo>
                <a:lnTo>
                  <a:pt x="557022" y="142239"/>
                </a:lnTo>
                <a:lnTo>
                  <a:pt x="557530" y="144779"/>
                </a:lnTo>
                <a:lnTo>
                  <a:pt x="557276" y="147319"/>
                </a:lnTo>
                <a:lnTo>
                  <a:pt x="556006" y="149860"/>
                </a:lnTo>
                <a:lnTo>
                  <a:pt x="551180" y="158750"/>
                </a:lnTo>
                <a:lnTo>
                  <a:pt x="572928" y="158750"/>
                </a:lnTo>
                <a:lnTo>
                  <a:pt x="576580" y="152400"/>
                </a:lnTo>
                <a:lnTo>
                  <a:pt x="577595" y="144779"/>
                </a:lnTo>
                <a:lnTo>
                  <a:pt x="574886" y="134619"/>
                </a:lnTo>
                <a:close/>
              </a:path>
              <a:path w="577850" h="580389">
                <a:moveTo>
                  <a:pt x="322325" y="134619"/>
                </a:moveTo>
                <a:lnTo>
                  <a:pt x="119634" y="134619"/>
                </a:lnTo>
                <a:lnTo>
                  <a:pt x="115315" y="139700"/>
                </a:lnTo>
                <a:lnTo>
                  <a:pt x="115315" y="149860"/>
                </a:lnTo>
                <a:lnTo>
                  <a:pt x="119634" y="154939"/>
                </a:lnTo>
                <a:lnTo>
                  <a:pt x="322325" y="154939"/>
                </a:lnTo>
                <a:lnTo>
                  <a:pt x="326644" y="149860"/>
                </a:lnTo>
                <a:lnTo>
                  <a:pt x="326644" y="139700"/>
                </a:lnTo>
                <a:lnTo>
                  <a:pt x="322325" y="134619"/>
                </a:lnTo>
                <a:close/>
              </a:path>
              <a:path w="577850" h="580389">
                <a:moveTo>
                  <a:pt x="547497" y="114300"/>
                </a:moveTo>
                <a:lnTo>
                  <a:pt x="540131" y="116839"/>
                </a:lnTo>
                <a:lnTo>
                  <a:pt x="532764" y="118110"/>
                </a:lnTo>
                <a:lnTo>
                  <a:pt x="526542" y="123189"/>
                </a:lnTo>
                <a:lnTo>
                  <a:pt x="522731" y="129539"/>
                </a:lnTo>
                <a:lnTo>
                  <a:pt x="517906" y="138429"/>
                </a:lnTo>
                <a:lnTo>
                  <a:pt x="539848" y="138429"/>
                </a:lnTo>
                <a:lnTo>
                  <a:pt x="540512" y="137160"/>
                </a:lnTo>
                <a:lnTo>
                  <a:pt x="542670" y="135889"/>
                </a:lnTo>
                <a:lnTo>
                  <a:pt x="545211" y="135889"/>
                </a:lnTo>
                <a:lnTo>
                  <a:pt x="547624" y="134619"/>
                </a:lnTo>
                <a:lnTo>
                  <a:pt x="574886" y="134619"/>
                </a:lnTo>
                <a:lnTo>
                  <a:pt x="573532" y="129539"/>
                </a:lnTo>
                <a:lnTo>
                  <a:pt x="568706" y="123189"/>
                </a:lnTo>
                <a:lnTo>
                  <a:pt x="555498" y="115569"/>
                </a:lnTo>
                <a:lnTo>
                  <a:pt x="547497" y="114300"/>
                </a:lnTo>
                <a:close/>
              </a:path>
              <a:path w="577850" h="580389">
                <a:moveTo>
                  <a:pt x="351155" y="57150"/>
                </a:moveTo>
                <a:lnTo>
                  <a:pt x="90805" y="57150"/>
                </a:lnTo>
                <a:lnTo>
                  <a:pt x="86487" y="62229"/>
                </a:lnTo>
                <a:lnTo>
                  <a:pt x="86487" y="111760"/>
                </a:lnTo>
                <a:lnTo>
                  <a:pt x="90805" y="115569"/>
                </a:lnTo>
                <a:lnTo>
                  <a:pt x="351155" y="115569"/>
                </a:lnTo>
                <a:lnTo>
                  <a:pt x="355473" y="111760"/>
                </a:lnTo>
                <a:lnTo>
                  <a:pt x="355473" y="100329"/>
                </a:lnTo>
                <a:lnTo>
                  <a:pt x="351155" y="96519"/>
                </a:lnTo>
                <a:lnTo>
                  <a:pt x="105663" y="96519"/>
                </a:lnTo>
                <a:lnTo>
                  <a:pt x="105663" y="77469"/>
                </a:lnTo>
                <a:lnTo>
                  <a:pt x="351155" y="77469"/>
                </a:lnTo>
                <a:lnTo>
                  <a:pt x="355473" y="72389"/>
                </a:lnTo>
                <a:lnTo>
                  <a:pt x="355473" y="62229"/>
                </a:lnTo>
                <a:lnTo>
                  <a:pt x="351155" y="57150"/>
                </a:lnTo>
                <a:close/>
              </a:path>
            </a:pathLst>
          </a:custGeom>
          <a:solidFill>
            <a:srgbClr val="67747C"/>
          </a:solidFill>
        </p:spPr>
        <p:txBody>
          <a:bodyPr wrap="square" lIns="0" tIns="0" rIns="0" bIns="0" rtlCol="0"/>
          <a:lstStyle/>
          <a:p>
            <a:endParaRPr/>
          </a:p>
        </p:txBody>
      </p:sp>
      <p:sp>
        <p:nvSpPr>
          <p:cNvPr id="27" name="object 27"/>
          <p:cNvSpPr txBox="1"/>
          <p:nvPr/>
        </p:nvSpPr>
        <p:spPr>
          <a:xfrm>
            <a:off x="2448179" y="1924685"/>
            <a:ext cx="532765" cy="135935"/>
          </a:xfrm>
          <a:prstGeom prst="rect">
            <a:avLst/>
          </a:prstGeom>
        </p:spPr>
        <p:txBody>
          <a:bodyPr vert="horz" wrap="square" lIns="0" tIns="12700" rIns="0" bIns="0" rtlCol="0">
            <a:spAutoFit/>
          </a:bodyPr>
          <a:lstStyle/>
          <a:p>
            <a:pPr marL="12700">
              <a:spcBef>
                <a:spcPts val="100"/>
              </a:spcBef>
            </a:pPr>
            <a:r>
              <a:rPr sz="800" spc="-35" dirty="0">
                <a:latin typeface="Arial"/>
                <a:cs typeface="Arial"/>
              </a:rPr>
              <a:t>Извещение</a:t>
            </a:r>
            <a:endParaRPr sz="800">
              <a:latin typeface="Arial"/>
              <a:cs typeface="Arial"/>
            </a:endParaRPr>
          </a:p>
        </p:txBody>
      </p:sp>
      <p:sp>
        <p:nvSpPr>
          <p:cNvPr id="28" name="object 28"/>
          <p:cNvSpPr txBox="1"/>
          <p:nvPr/>
        </p:nvSpPr>
        <p:spPr>
          <a:xfrm>
            <a:off x="7744460" y="2358645"/>
            <a:ext cx="565785" cy="259045"/>
          </a:xfrm>
          <a:prstGeom prst="rect">
            <a:avLst/>
          </a:prstGeom>
        </p:spPr>
        <p:txBody>
          <a:bodyPr vert="horz" wrap="square" lIns="0" tIns="12700" rIns="0" bIns="0" rtlCol="0">
            <a:spAutoFit/>
          </a:bodyPr>
          <a:lstStyle/>
          <a:p>
            <a:pPr marL="66040" marR="5080" indent="-53340">
              <a:spcBef>
                <a:spcPts val="100"/>
              </a:spcBef>
            </a:pPr>
            <a:r>
              <a:rPr sz="800" spc="-50" dirty="0">
                <a:latin typeface="Arial"/>
                <a:cs typeface="Arial"/>
              </a:rPr>
              <a:t>З</a:t>
            </a:r>
            <a:r>
              <a:rPr sz="800" spc="-30" dirty="0">
                <a:latin typeface="Arial"/>
                <a:cs typeface="Arial"/>
              </a:rPr>
              <a:t>а</a:t>
            </a:r>
            <a:r>
              <a:rPr sz="800" spc="-40" dirty="0">
                <a:latin typeface="Arial"/>
                <a:cs typeface="Arial"/>
              </a:rPr>
              <a:t>к</a:t>
            </a:r>
            <a:r>
              <a:rPr sz="800" spc="-45" dirty="0">
                <a:latin typeface="Arial"/>
                <a:cs typeface="Arial"/>
              </a:rPr>
              <a:t>л</a:t>
            </a:r>
            <a:r>
              <a:rPr sz="800" spc="-5" dirty="0">
                <a:latin typeface="Arial"/>
                <a:cs typeface="Arial"/>
              </a:rPr>
              <a:t>ю</a:t>
            </a:r>
            <a:r>
              <a:rPr sz="800" spc="-25" dirty="0">
                <a:latin typeface="Arial"/>
                <a:cs typeface="Arial"/>
              </a:rPr>
              <a:t>ч</a:t>
            </a:r>
            <a:r>
              <a:rPr sz="800" spc="-30" dirty="0">
                <a:latin typeface="Arial"/>
                <a:cs typeface="Arial"/>
              </a:rPr>
              <a:t>е</a:t>
            </a:r>
            <a:r>
              <a:rPr sz="800" spc="-25" dirty="0">
                <a:latin typeface="Arial"/>
                <a:cs typeface="Arial"/>
              </a:rPr>
              <a:t>н</a:t>
            </a:r>
            <a:r>
              <a:rPr sz="800" spc="-55" dirty="0">
                <a:latin typeface="Arial"/>
                <a:cs typeface="Arial"/>
              </a:rPr>
              <a:t>и</a:t>
            </a:r>
            <a:r>
              <a:rPr sz="800" spc="-20" dirty="0">
                <a:latin typeface="Arial"/>
                <a:cs typeface="Arial"/>
              </a:rPr>
              <a:t>е  </a:t>
            </a:r>
            <a:r>
              <a:rPr sz="800" spc="-30" dirty="0">
                <a:latin typeface="Arial"/>
                <a:cs typeface="Arial"/>
              </a:rPr>
              <a:t>контракта</a:t>
            </a:r>
            <a:endParaRPr sz="800">
              <a:latin typeface="Arial"/>
              <a:cs typeface="Arial"/>
            </a:endParaRPr>
          </a:p>
        </p:txBody>
      </p:sp>
      <p:sp>
        <p:nvSpPr>
          <p:cNvPr id="29" name="object 29"/>
          <p:cNvSpPr/>
          <p:nvPr/>
        </p:nvSpPr>
        <p:spPr>
          <a:xfrm>
            <a:off x="7792719" y="1802129"/>
            <a:ext cx="431800" cy="575310"/>
          </a:xfrm>
          <a:custGeom>
            <a:avLst/>
            <a:gdLst/>
            <a:ahLst/>
            <a:cxnLst/>
            <a:rect l="l" t="t" r="r" b="b"/>
            <a:pathLst>
              <a:path w="431800" h="575310">
                <a:moveTo>
                  <a:pt x="404749" y="0"/>
                </a:moveTo>
                <a:lnTo>
                  <a:pt x="26924" y="0"/>
                </a:lnTo>
                <a:lnTo>
                  <a:pt x="16448" y="1270"/>
                </a:lnTo>
                <a:lnTo>
                  <a:pt x="7889" y="7620"/>
                </a:lnTo>
                <a:lnTo>
                  <a:pt x="2117" y="15239"/>
                </a:lnTo>
                <a:lnTo>
                  <a:pt x="0" y="26670"/>
                </a:lnTo>
                <a:lnTo>
                  <a:pt x="0" y="513080"/>
                </a:lnTo>
                <a:lnTo>
                  <a:pt x="2117" y="523239"/>
                </a:lnTo>
                <a:lnTo>
                  <a:pt x="7889" y="532130"/>
                </a:lnTo>
                <a:lnTo>
                  <a:pt x="16448" y="537210"/>
                </a:lnTo>
                <a:lnTo>
                  <a:pt x="26924" y="539750"/>
                </a:lnTo>
                <a:lnTo>
                  <a:pt x="225044" y="539750"/>
                </a:lnTo>
                <a:lnTo>
                  <a:pt x="225298" y="542289"/>
                </a:lnTo>
                <a:lnTo>
                  <a:pt x="225678" y="542289"/>
                </a:lnTo>
                <a:lnTo>
                  <a:pt x="226949" y="544830"/>
                </a:lnTo>
                <a:lnTo>
                  <a:pt x="229361" y="547370"/>
                </a:lnTo>
                <a:lnTo>
                  <a:pt x="232282" y="547370"/>
                </a:lnTo>
                <a:lnTo>
                  <a:pt x="255650" y="552450"/>
                </a:lnTo>
                <a:lnTo>
                  <a:pt x="276225" y="572770"/>
                </a:lnTo>
                <a:lnTo>
                  <a:pt x="278002" y="575310"/>
                </a:lnTo>
                <a:lnTo>
                  <a:pt x="286638" y="575310"/>
                </a:lnTo>
                <a:lnTo>
                  <a:pt x="289178" y="574039"/>
                </a:lnTo>
                <a:lnTo>
                  <a:pt x="290575" y="571500"/>
                </a:lnTo>
                <a:lnTo>
                  <a:pt x="301320" y="552450"/>
                </a:lnTo>
                <a:lnTo>
                  <a:pt x="280924" y="552450"/>
                </a:lnTo>
                <a:lnTo>
                  <a:pt x="266573" y="537210"/>
                </a:lnTo>
                <a:lnTo>
                  <a:pt x="265302" y="535939"/>
                </a:lnTo>
                <a:lnTo>
                  <a:pt x="263525" y="534670"/>
                </a:lnTo>
                <a:lnTo>
                  <a:pt x="261747" y="534670"/>
                </a:lnTo>
                <a:lnTo>
                  <a:pt x="248157" y="532130"/>
                </a:lnTo>
                <a:lnTo>
                  <a:pt x="254061" y="521970"/>
                </a:lnTo>
                <a:lnTo>
                  <a:pt x="21971" y="521970"/>
                </a:lnTo>
                <a:lnTo>
                  <a:pt x="18033" y="518160"/>
                </a:lnTo>
                <a:lnTo>
                  <a:pt x="18033" y="21589"/>
                </a:lnTo>
                <a:lnTo>
                  <a:pt x="21971" y="17780"/>
                </a:lnTo>
                <a:lnTo>
                  <a:pt x="430151" y="17780"/>
                </a:lnTo>
                <a:lnTo>
                  <a:pt x="429680" y="15239"/>
                </a:lnTo>
                <a:lnTo>
                  <a:pt x="423894" y="7620"/>
                </a:lnTo>
                <a:lnTo>
                  <a:pt x="415297" y="1270"/>
                </a:lnTo>
                <a:lnTo>
                  <a:pt x="404749" y="0"/>
                </a:lnTo>
                <a:close/>
              </a:path>
              <a:path w="431800" h="575310">
                <a:moveTo>
                  <a:pt x="359325" y="539750"/>
                </a:moveTo>
                <a:lnTo>
                  <a:pt x="338962" y="539750"/>
                </a:lnTo>
                <a:lnTo>
                  <a:pt x="356743" y="571500"/>
                </a:lnTo>
                <a:lnTo>
                  <a:pt x="358139" y="574039"/>
                </a:lnTo>
                <a:lnTo>
                  <a:pt x="360679" y="575310"/>
                </a:lnTo>
                <a:lnTo>
                  <a:pt x="369443" y="575310"/>
                </a:lnTo>
                <a:lnTo>
                  <a:pt x="371094" y="572770"/>
                </a:lnTo>
                <a:lnTo>
                  <a:pt x="391668" y="552450"/>
                </a:lnTo>
                <a:lnTo>
                  <a:pt x="366522" y="552450"/>
                </a:lnTo>
                <a:lnTo>
                  <a:pt x="359325" y="539750"/>
                </a:lnTo>
                <a:close/>
              </a:path>
              <a:path w="431800" h="575310">
                <a:moveTo>
                  <a:pt x="318607" y="485139"/>
                </a:moveTo>
                <a:lnTo>
                  <a:pt x="275462" y="485139"/>
                </a:lnTo>
                <a:lnTo>
                  <a:pt x="282848" y="491489"/>
                </a:lnTo>
                <a:lnTo>
                  <a:pt x="291020" y="496570"/>
                </a:lnTo>
                <a:lnTo>
                  <a:pt x="299858" y="500380"/>
                </a:lnTo>
                <a:lnTo>
                  <a:pt x="309245" y="502920"/>
                </a:lnTo>
                <a:lnTo>
                  <a:pt x="280924" y="552450"/>
                </a:lnTo>
                <a:lnTo>
                  <a:pt x="301320" y="552450"/>
                </a:lnTo>
                <a:lnTo>
                  <a:pt x="308482" y="539750"/>
                </a:lnTo>
                <a:lnTo>
                  <a:pt x="359325" y="539750"/>
                </a:lnTo>
                <a:lnTo>
                  <a:pt x="349250" y="521970"/>
                </a:lnTo>
                <a:lnTo>
                  <a:pt x="318770" y="521970"/>
                </a:lnTo>
                <a:lnTo>
                  <a:pt x="323850" y="513080"/>
                </a:lnTo>
                <a:lnTo>
                  <a:pt x="344212" y="513080"/>
                </a:lnTo>
                <a:lnTo>
                  <a:pt x="338454" y="502920"/>
                </a:lnTo>
                <a:lnTo>
                  <a:pt x="347823" y="500380"/>
                </a:lnTo>
                <a:lnTo>
                  <a:pt x="356631" y="496570"/>
                </a:lnTo>
                <a:lnTo>
                  <a:pt x="364797" y="491489"/>
                </a:lnTo>
                <a:lnTo>
                  <a:pt x="370749" y="486410"/>
                </a:lnTo>
                <a:lnTo>
                  <a:pt x="323850" y="486410"/>
                </a:lnTo>
                <a:lnTo>
                  <a:pt x="318607" y="485139"/>
                </a:lnTo>
                <a:close/>
              </a:path>
              <a:path w="431800" h="575310">
                <a:moveTo>
                  <a:pt x="393218" y="485139"/>
                </a:moveTo>
                <a:lnTo>
                  <a:pt x="372236" y="485139"/>
                </a:lnTo>
                <a:lnTo>
                  <a:pt x="399287" y="532130"/>
                </a:lnTo>
                <a:lnTo>
                  <a:pt x="385699" y="534670"/>
                </a:lnTo>
                <a:lnTo>
                  <a:pt x="383794" y="534670"/>
                </a:lnTo>
                <a:lnTo>
                  <a:pt x="382143" y="535939"/>
                </a:lnTo>
                <a:lnTo>
                  <a:pt x="380746" y="537210"/>
                </a:lnTo>
                <a:lnTo>
                  <a:pt x="366522" y="552450"/>
                </a:lnTo>
                <a:lnTo>
                  <a:pt x="391668" y="552450"/>
                </a:lnTo>
                <a:lnTo>
                  <a:pt x="415035" y="547370"/>
                </a:lnTo>
                <a:lnTo>
                  <a:pt x="417956" y="547370"/>
                </a:lnTo>
                <a:lnTo>
                  <a:pt x="420370" y="544830"/>
                </a:lnTo>
                <a:lnTo>
                  <a:pt x="421639" y="542289"/>
                </a:lnTo>
                <a:lnTo>
                  <a:pt x="422782" y="539750"/>
                </a:lnTo>
                <a:lnTo>
                  <a:pt x="422655" y="537210"/>
                </a:lnTo>
                <a:lnTo>
                  <a:pt x="421258" y="534670"/>
                </a:lnTo>
                <a:lnTo>
                  <a:pt x="427862" y="529589"/>
                </a:lnTo>
                <a:lnTo>
                  <a:pt x="431800" y="520700"/>
                </a:lnTo>
                <a:lnTo>
                  <a:pt x="431800" y="518160"/>
                </a:lnTo>
                <a:lnTo>
                  <a:pt x="411987" y="518160"/>
                </a:lnTo>
                <a:lnTo>
                  <a:pt x="393218" y="485139"/>
                </a:lnTo>
                <a:close/>
              </a:path>
              <a:path w="431800" h="575310">
                <a:moveTo>
                  <a:pt x="323850" y="359410"/>
                </a:moveTo>
                <a:lnTo>
                  <a:pt x="295882" y="365760"/>
                </a:lnTo>
                <a:lnTo>
                  <a:pt x="272986" y="381000"/>
                </a:lnTo>
                <a:lnTo>
                  <a:pt x="257520" y="403860"/>
                </a:lnTo>
                <a:lnTo>
                  <a:pt x="251840" y="431800"/>
                </a:lnTo>
                <a:lnTo>
                  <a:pt x="252606" y="441960"/>
                </a:lnTo>
                <a:lnTo>
                  <a:pt x="254825" y="452120"/>
                </a:lnTo>
                <a:lnTo>
                  <a:pt x="258377" y="462280"/>
                </a:lnTo>
                <a:lnTo>
                  <a:pt x="263144" y="469900"/>
                </a:lnTo>
                <a:lnTo>
                  <a:pt x="233299" y="521970"/>
                </a:lnTo>
                <a:lnTo>
                  <a:pt x="254061" y="521970"/>
                </a:lnTo>
                <a:lnTo>
                  <a:pt x="275462" y="485139"/>
                </a:lnTo>
                <a:lnTo>
                  <a:pt x="318607" y="485139"/>
                </a:lnTo>
                <a:lnTo>
                  <a:pt x="302879" y="481330"/>
                </a:lnTo>
                <a:lnTo>
                  <a:pt x="285718" y="469900"/>
                </a:lnTo>
                <a:lnTo>
                  <a:pt x="274129" y="453389"/>
                </a:lnTo>
                <a:lnTo>
                  <a:pt x="269875" y="431800"/>
                </a:lnTo>
                <a:lnTo>
                  <a:pt x="274129" y="410210"/>
                </a:lnTo>
                <a:lnTo>
                  <a:pt x="285718" y="393700"/>
                </a:lnTo>
                <a:lnTo>
                  <a:pt x="302879" y="382270"/>
                </a:lnTo>
                <a:lnTo>
                  <a:pt x="323850" y="377189"/>
                </a:lnTo>
                <a:lnTo>
                  <a:pt x="368989" y="377189"/>
                </a:lnTo>
                <a:lnTo>
                  <a:pt x="351817" y="365760"/>
                </a:lnTo>
                <a:lnTo>
                  <a:pt x="323850" y="359410"/>
                </a:lnTo>
                <a:close/>
              </a:path>
              <a:path w="431800" h="575310">
                <a:moveTo>
                  <a:pt x="344212" y="513080"/>
                </a:moveTo>
                <a:lnTo>
                  <a:pt x="323850" y="513080"/>
                </a:lnTo>
                <a:lnTo>
                  <a:pt x="328802" y="521970"/>
                </a:lnTo>
                <a:lnTo>
                  <a:pt x="349250" y="521970"/>
                </a:lnTo>
                <a:lnTo>
                  <a:pt x="344212" y="513080"/>
                </a:lnTo>
                <a:close/>
              </a:path>
              <a:path w="431800" h="575310">
                <a:moveTo>
                  <a:pt x="430151" y="17780"/>
                </a:moveTo>
                <a:lnTo>
                  <a:pt x="409828" y="17780"/>
                </a:lnTo>
                <a:lnTo>
                  <a:pt x="413765" y="21589"/>
                </a:lnTo>
                <a:lnTo>
                  <a:pt x="413765" y="514350"/>
                </a:lnTo>
                <a:lnTo>
                  <a:pt x="413130" y="516889"/>
                </a:lnTo>
                <a:lnTo>
                  <a:pt x="411987" y="518160"/>
                </a:lnTo>
                <a:lnTo>
                  <a:pt x="431800" y="518160"/>
                </a:lnTo>
                <a:lnTo>
                  <a:pt x="431800" y="26670"/>
                </a:lnTo>
                <a:lnTo>
                  <a:pt x="430151" y="17780"/>
                </a:lnTo>
                <a:close/>
              </a:path>
              <a:path w="431800" h="575310">
                <a:moveTo>
                  <a:pt x="355853" y="35560"/>
                </a:moveTo>
                <a:lnTo>
                  <a:pt x="75946" y="35560"/>
                </a:lnTo>
                <a:lnTo>
                  <a:pt x="72008" y="39370"/>
                </a:lnTo>
                <a:lnTo>
                  <a:pt x="72008" y="44450"/>
                </a:lnTo>
                <a:lnTo>
                  <a:pt x="69871" y="54610"/>
                </a:lnTo>
                <a:lnTo>
                  <a:pt x="64055" y="63500"/>
                </a:lnTo>
                <a:lnTo>
                  <a:pt x="55453" y="69850"/>
                </a:lnTo>
                <a:lnTo>
                  <a:pt x="44957" y="71120"/>
                </a:lnTo>
                <a:lnTo>
                  <a:pt x="40004" y="71120"/>
                </a:lnTo>
                <a:lnTo>
                  <a:pt x="35940" y="74930"/>
                </a:lnTo>
                <a:lnTo>
                  <a:pt x="35940" y="463550"/>
                </a:lnTo>
                <a:lnTo>
                  <a:pt x="40004" y="467360"/>
                </a:lnTo>
                <a:lnTo>
                  <a:pt x="44957" y="467360"/>
                </a:lnTo>
                <a:lnTo>
                  <a:pt x="55453" y="469900"/>
                </a:lnTo>
                <a:lnTo>
                  <a:pt x="64055" y="476250"/>
                </a:lnTo>
                <a:lnTo>
                  <a:pt x="69871" y="483870"/>
                </a:lnTo>
                <a:lnTo>
                  <a:pt x="72008" y="495300"/>
                </a:lnTo>
                <a:lnTo>
                  <a:pt x="72008" y="500380"/>
                </a:lnTo>
                <a:lnTo>
                  <a:pt x="75946" y="504189"/>
                </a:lnTo>
                <a:lnTo>
                  <a:pt x="220852" y="504189"/>
                </a:lnTo>
                <a:lnTo>
                  <a:pt x="224916" y="500380"/>
                </a:lnTo>
                <a:lnTo>
                  <a:pt x="224916" y="490220"/>
                </a:lnTo>
                <a:lnTo>
                  <a:pt x="220852" y="486410"/>
                </a:lnTo>
                <a:lnTo>
                  <a:pt x="89026" y="486410"/>
                </a:lnTo>
                <a:lnTo>
                  <a:pt x="84532" y="473710"/>
                </a:lnTo>
                <a:lnTo>
                  <a:pt x="76787" y="463550"/>
                </a:lnTo>
                <a:lnTo>
                  <a:pt x="66399" y="454660"/>
                </a:lnTo>
                <a:lnTo>
                  <a:pt x="53975" y="450850"/>
                </a:lnTo>
                <a:lnTo>
                  <a:pt x="53975" y="88900"/>
                </a:lnTo>
                <a:lnTo>
                  <a:pt x="66399" y="83820"/>
                </a:lnTo>
                <a:lnTo>
                  <a:pt x="76787" y="76200"/>
                </a:lnTo>
                <a:lnTo>
                  <a:pt x="84532" y="66039"/>
                </a:lnTo>
                <a:lnTo>
                  <a:pt x="89026" y="53339"/>
                </a:lnTo>
                <a:lnTo>
                  <a:pt x="361661" y="53339"/>
                </a:lnTo>
                <a:lnTo>
                  <a:pt x="359790" y="44450"/>
                </a:lnTo>
                <a:lnTo>
                  <a:pt x="359790" y="39370"/>
                </a:lnTo>
                <a:lnTo>
                  <a:pt x="355853" y="35560"/>
                </a:lnTo>
                <a:close/>
              </a:path>
              <a:path w="431800" h="575310">
                <a:moveTo>
                  <a:pt x="368989" y="377189"/>
                </a:moveTo>
                <a:lnTo>
                  <a:pt x="323850" y="377189"/>
                </a:lnTo>
                <a:lnTo>
                  <a:pt x="344820" y="382270"/>
                </a:lnTo>
                <a:lnTo>
                  <a:pt x="361981" y="393700"/>
                </a:lnTo>
                <a:lnTo>
                  <a:pt x="373570" y="410210"/>
                </a:lnTo>
                <a:lnTo>
                  <a:pt x="377825" y="431800"/>
                </a:lnTo>
                <a:lnTo>
                  <a:pt x="373570" y="453389"/>
                </a:lnTo>
                <a:lnTo>
                  <a:pt x="361981" y="469900"/>
                </a:lnTo>
                <a:lnTo>
                  <a:pt x="344820" y="481330"/>
                </a:lnTo>
                <a:lnTo>
                  <a:pt x="323850" y="486410"/>
                </a:lnTo>
                <a:lnTo>
                  <a:pt x="370749" y="486410"/>
                </a:lnTo>
                <a:lnTo>
                  <a:pt x="372236" y="485139"/>
                </a:lnTo>
                <a:lnTo>
                  <a:pt x="393218" y="485139"/>
                </a:lnTo>
                <a:lnTo>
                  <a:pt x="384555" y="469900"/>
                </a:lnTo>
                <a:lnTo>
                  <a:pt x="389322" y="462280"/>
                </a:lnTo>
                <a:lnTo>
                  <a:pt x="392874" y="452120"/>
                </a:lnTo>
                <a:lnTo>
                  <a:pt x="395093" y="441960"/>
                </a:lnTo>
                <a:lnTo>
                  <a:pt x="395858" y="431800"/>
                </a:lnTo>
                <a:lnTo>
                  <a:pt x="390179" y="403860"/>
                </a:lnTo>
                <a:lnTo>
                  <a:pt x="374713" y="381000"/>
                </a:lnTo>
                <a:lnTo>
                  <a:pt x="368989" y="377189"/>
                </a:lnTo>
                <a:close/>
              </a:path>
              <a:path w="431800" h="575310">
                <a:moveTo>
                  <a:pt x="323850" y="396239"/>
                </a:moveTo>
                <a:lnTo>
                  <a:pt x="318897" y="396239"/>
                </a:lnTo>
                <a:lnTo>
                  <a:pt x="314832" y="400050"/>
                </a:lnTo>
                <a:lnTo>
                  <a:pt x="314832" y="410210"/>
                </a:lnTo>
                <a:lnTo>
                  <a:pt x="318897" y="414020"/>
                </a:lnTo>
                <a:lnTo>
                  <a:pt x="323850" y="414020"/>
                </a:lnTo>
                <a:lnTo>
                  <a:pt x="330846" y="415289"/>
                </a:lnTo>
                <a:lnTo>
                  <a:pt x="336581" y="419100"/>
                </a:lnTo>
                <a:lnTo>
                  <a:pt x="340459" y="424180"/>
                </a:lnTo>
                <a:lnTo>
                  <a:pt x="341883" y="431800"/>
                </a:lnTo>
                <a:lnTo>
                  <a:pt x="341883" y="436880"/>
                </a:lnTo>
                <a:lnTo>
                  <a:pt x="345821" y="440689"/>
                </a:lnTo>
                <a:lnTo>
                  <a:pt x="355853" y="440689"/>
                </a:lnTo>
                <a:lnTo>
                  <a:pt x="359790" y="436880"/>
                </a:lnTo>
                <a:lnTo>
                  <a:pt x="359790" y="431800"/>
                </a:lnTo>
                <a:lnTo>
                  <a:pt x="356961" y="417830"/>
                </a:lnTo>
                <a:lnTo>
                  <a:pt x="349250" y="406400"/>
                </a:lnTo>
                <a:lnTo>
                  <a:pt x="337823" y="398780"/>
                </a:lnTo>
                <a:lnTo>
                  <a:pt x="323850" y="396239"/>
                </a:lnTo>
                <a:close/>
              </a:path>
              <a:path w="431800" h="575310">
                <a:moveTo>
                  <a:pt x="184911" y="414020"/>
                </a:moveTo>
                <a:lnTo>
                  <a:pt x="93979" y="414020"/>
                </a:lnTo>
                <a:lnTo>
                  <a:pt x="89915" y="417830"/>
                </a:lnTo>
                <a:lnTo>
                  <a:pt x="89915" y="427989"/>
                </a:lnTo>
                <a:lnTo>
                  <a:pt x="93979" y="431800"/>
                </a:lnTo>
                <a:lnTo>
                  <a:pt x="184911" y="431800"/>
                </a:lnTo>
                <a:lnTo>
                  <a:pt x="188849" y="427989"/>
                </a:lnTo>
                <a:lnTo>
                  <a:pt x="188849" y="417830"/>
                </a:lnTo>
                <a:lnTo>
                  <a:pt x="184911" y="414020"/>
                </a:lnTo>
                <a:close/>
              </a:path>
              <a:path w="431800" h="575310">
                <a:moveTo>
                  <a:pt x="361661" y="53339"/>
                </a:moveTo>
                <a:lnTo>
                  <a:pt x="342773" y="53339"/>
                </a:lnTo>
                <a:lnTo>
                  <a:pt x="347267" y="66039"/>
                </a:lnTo>
                <a:lnTo>
                  <a:pt x="355012" y="76200"/>
                </a:lnTo>
                <a:lnTo>
                  <a:pt x="365400" y="83820"/>
                </a:lnTo>
                <a:lnTo>
                  <a:pt x="377825" y="88900"/>
                </a:lnTo>
                <a:lnTo>
                  <a:pt x="377825" y="364489"/>
                </a:lnTo>
                <a:lnTo>
                  <a:pt x="381888" y="368300"/>
                </a:lnTo>
                <a:lnTo>
                  <a:pt x="391795" y="368300"/>
                </a:lnTo>
                <a:lnTo>
                  <a:pt x="395858" y="364489"/>
                </a:lnTo>
                <a:lnTo>
                  <a:pt x="395858" y="74930"/>
                </a:lnTo>
                <a:lnTo>
                  <a:pt x="391795" y="71120"/>
                </a:lnTo>
                <a:lnTo>
                  <a:pt x="386841" y="71120"/>
                </a:lnTo>
                <a:lnTo>
                  <a:pt x="376346" y="69850"/>
                </a:lnTo>
                <a:lnTo>
                  <a:pt x="367744" y="63500"/>
                </a:lnTo>
                <a:lnTo>
                  <a:pt x="361928" y="54610"/>
                </a:lnTo>
                <a:lnTo>
                  <a:pt x="361661" y="53339"/>
                </a:lnTo>
                <a:close/>
              </a:path>
              <a:path w="431800" h="575310">
                <a:moveTo>
                  <a:pt x="139953" y="323850"/>
                </a:moveTo>
                <a:lnTo>
                  <a:pt x="121030" y="323850"/>
                </a:lnTo>
                <a:lnTo>
                  <a:pt x="116966" y="327660"/>
                </a:lnTo>
                <a:lnTo>
                  <a:pt x="116966" y="337820"/>
                </a:lnTo>
                <a:lnTo>
                  <a:pt x="121030" y="341630"/>
                </a:lnTo>
                <a:lnTo>
                  <a:pt x="139953" y="341630"/>
                </a:lnTo>
                <a:lnTo>
                  <a:pt x="143890" y="337820"/>
                </a:lnTo>
                <a:lnTo>
                  <a:pt x="143890" y="327660"/>
                </a:lnTo>
                <a:lnTo>
                  <a:pt x="139953" y="323850"/>
                </a:lnTo>
                <a:close/>
              </a:path>
              <a:path w="431800" h="575310">
                <a:moveTo>
                  <a:pt x="310769" y="323850"/>
                </a:moveTo>
                <a:lnTo>
                  <a:pt x="165988" y="323850"/>
                </a:lnTo>
                <a:lnTo>
                  <a:pt x="161925" y="327660"/>
                </a:lnTo>
                <a:lnTo>
                  <a:pt x="161925" y="337820"/>
                </a:lnTo>
                <a:lnTo>
                  <a:pt x="165988" y="341630"/>
                </a:lnTo>
                <a:lnTo>
                  <a:pt x="310769" y="341630"/>
                </a:lnTo>
                <a:lnTo>
                  <a:pt x="314832" y="337820"/>
                </a:lnTo>
                <a:lnTo>
                  <a:pt x="314832" y="327660"/>
                </a:lnTo>
                <a:lnTo>
                  <a:pt x="310769" y="323850"/>
                </a:lnTo>
                <a:close/>
              </a:path>
              <a:path w="431800" h="575310">
                <a:moveTo>
                  <a:pt x="139953" y="278130"/>
                </a:moveTo>
                <a:lnTo>
                  <a:pt x="121030" y="278130"/>
                </a:lnTo>
                <a:lnTo>
                  <a:pt x="116966" y="283210"/>
                </a:lnTo>
                <a:lnTo>
                  <a:pt x="116966" y="292100"/>
                </a:lnTo>
                <a:lnTo>
                  <a:pt x="121030" y="297180"/>
                </a:lnTo>
                <a:lnTo>
                  <a:pt x="139953" y="297180"/>
                </a:lnTo>
                <a:lnTo>
                  <a:pt x="143890" y="292100"/>
                </a:lnTo>
                <a:lnTo>
                  <a:pt x="143890" y="283210"/>
                </a:lnTo>
                <a:lnTo>
                  <a:pt x="139953" y="278130"/>
                </a:lnTo>
                <a:close/>
              </a:path>
              <a:path w="431800" h="575310">
                <a:moveTo>
                  <a:pt x="310769" y="278130"/>
                </a:moveTo>
                <a:lnTo>
                  <a:pt x="165988" y="278130"/>
                </a:lnTo>
                <a:lnTo>
                  <a:pt x="161925" y="283210"/>
                </a:lnTo>
                <a:lnTo>
                  <a:pt x="161925" y="292100"/>
                </a:lnTo>
                <a:lnTo>
                  <a:pt x="165988" y="297180"/>
                </a:lnTo>
                <a:lnTo>
                  <a:pt x="310769" y="297180"/>
                </a:lnTo>
                <a:lnTo>
                  <a:pt x="314832" y="292100"/>
                </a:lnTo>
                <a:lnTo>
                  <a:pt x="314832" y="283210"/>
                </a:lnTo>
                <a:lnTo>
                  <a:pt x="310769" y="278130"/>
                </a:lnTo>
                <a:close/>
              </a:path>
              <a:path w="431800" h="575310">
                <a:moveTo>
                  <a:pt x="139953" y="233680"/>
                </a:moveTo>
                <a:lnTo>
                  <a:pt x="121030" y="233680"/>
                </a:lnTo>
                <a:lnTo>
                  <a:pt x="116966" y="237489"/>
                </a:lnTo>
                <a:lnTo>
                  <a:pt x="116966" y="247650"/>
                </a:lnTo>
                <a:lnTo>
                  <a:pt x="121030" y="251460"/>
                </a:lnTo>
                <a:lnTo>
                  <a:pt x="139953" y="251460"/>
                </a:lnTo>
                <a:lnTo>
                  <a:pt x="143890" y="247650"/>
                </a:lnTo>
                <a:lnTo>
                  <a:pt x="143890" y="237489"/>
                </a:lnTo>
                <a:lnTo>
                  <a:pt x="139953" y="233680"/>
                </a:lnTo>
                <a:close/>
              </a:path>
              <a:path w="431800" h="575310">
                <a:moveTo>
                  <a:pt x="310769" y="233680"/>
                </a:moveTo>
                <a:lnTo>
                  <a:pt x="165988" y="233680"/>
                </a:lnTo>
                <a:lnTo>
                  <a:pt x="161925" y="237489"/>
                </a:lnTo>
                <a:lnTo>
                  <a:pt x="161925" y="247650"/>
                </a:lnTo>
                <a:lnTo>
                  <a:pt x="165988" y="251460"/>
                </a:lnTo>
                <a:lnTo>
                  <a:pt x="310769" y="251460"/>
                </a:lnTo>
                <a:lnTo>
                  <a:pt x="314832" y="247650"/>
                </a:lnTo>
                <a:lnTo>
                  <a:pt x="314832" y="237489"/>
                </a:lnTo>
                <a:lnTo>
                  <a:pt x="310769" y="233680"/>
                </a:lnTo>
                <a:close/>
              </a:path>
              <a:path w="431800" h="575310">
                <a:moveTo>
                  <a:pt x="337820" y="161289"/>
                </a:moveTo>
                <a:lnTo>
                  <a:pt x="93979" y="161289"/>
                </a:lnTo>
                <a:lnTo>
                  <a:pt x="89915" y="165100"/>
                </a:lnTo>
                <a:lnTo>
                  <a:pt x="89915" y="175260"/>
                </a:lnTo>
                <a:lnTo>
                  <a:pt x="93979" y="179070"/>
                </a:lnTo>
                <a:lnTo>
                  <a:pt x="337820" y="179070"/>
                </a:lnTo>
                <a:lnTo>
                  <a:pt x="341883" y="175260"/>
                </a:lnTo>
                <a:lnTo>
                  <a:pt x="341883" y="165100"/>
                </a:lnTo>
                <a:lnTo>
                  <a:pt x="337820" y="161289"/>
                </a:lnTo>
                <a:close/>
              </a:path>
              <a:path w="431800" h="575310">
                <a:moveTo>
                  <a:pt x="292861" y="116839"/>
                </a:moveTo>
                <a:lnTo>
                  <a:pt x="138937" y="116839"/>
                </a:lnTo>
                <a:lnTo>
                  <a:pt x="134874" y="120650"/>
                </a:lnTo>
                <a:lnTo>
                  <a:pt x="134874" y="130810"/>
                </a:lnTo>
                <a:lnTo>
                  <a:pt x="138937" y="134620"/>
                </a:lnTo>
                <a:lnTo>
                  <a:pt x="292861" y="134620"/>
                </a:lnTo>
                <a:lnTo>
                  <a:pt x="296799" y="130810"/>
                </a:lnTo>
                <a:lnTo>
                  <a:pt x="296799" y="120650"/>
                </a:lnTo>
                <a:lnTo>
                  <a:pt x="292861" y="116839"/>
                </a:lnTo>
                <a:close/>
              </a:path>
            </a:pathLst>
          </a:custGeom>
          <a:solidFill>
            <a:srgbClr val="67747C"/>
          </a:solidFill>
        </p:spPr>
        <p:txBody>
          <a:bodyPr wrap="square" lIns="0" tIns="0" rIns="0" bIns="0" rtlCol="0"/>
          <a:lstStyle/>
          <a:p>
            <a:endParaRPr/>
          </a:p>
        </p:txBody>
      </p:sp>
      <p:grpSp>
        <p:nvGrpSpPr>
          <p:cNvPr id="30" name="object 30"/>
          <p:cNvGrpSpPr/>
          <p:nvPr/>
        </p:nvGrpSpPr>
        <p:grpSpPr>
          <a:xfrm>
            <a:off x="3903979" y="1511300"/>
            <a:ext cx="2583180" cy="881380"/>
            <a:chOff x="2760979" y="1511300"/>
            <a:chExt cx="2583180" cy="881380"/>
          </a:xfrm>
        </p:grpSpPr>
        <p:sp>
          <p:nvSpPr>
            <p:cNvPr id="31" name="object 31"/>
            <p:cNvSpPr/>
            <p:nvPr/>
          </p:nvSpPr>
          <p:spPr>
            <a:xfrm>
              <a:off x="2764789" y="1515110"/>
              <a:ext cx="226060" cy="200660"/>
            </a:xfrm>
            <a:prstGeom prst="rect">
              <a:avLst/>
            </a:prstGeom>
            <a:blipFill>
              <a:blip r:embed="rId3" cstate="print"/>
              <a:stretch>
                <a:fillRect/>
              </a:stretch>
            </a:blipFill>
          </p:spPr>
          <p:txBody>
            <a:bodyPr wrap="square" lIns="0" tIns="0" rIns="0" bIns="0" rtlCol="0"/>
            <a:lstStyle/>
            <a:p>
              <a:endParaRPr/>
            </a:p>
          </p:txBody>
        </p:sp>
        <p:sp>
          <p:nvSpPr>
            <p:cNvPr id="32" name="object 32"/>
            <p:cNvSpPr/>
            <p:nvPr/>
          </p:nvSpPr>
          <p:spPr>
            <a:xfrm>
              <a:off x="2764789" y="1515110"/>
              <a:ext cx="226060" cy="200660"/>
            </a:xfrm>
            <a:custGeom>
              <a:avLst/>
              <a:gdLst/>
              <a:ahLst/>
              <a:cxnLst/>
              <a:rect l="l" t="t" r="r" b="b"/>
              <a:pathLst>
                <a:path w="226060" h="200660">
                  <a:moveTo>
                    <a:pt x="0" y="100329"/>
                  </a:moveTo>
                  <a:lnTo>
                    <a:pt x="113030" y="0"/>
                  </a:lnTo>
                  <a:lnTo>
                    <a:pt x="226060" y="100329"/>
                  </a:lnTo>
                  <a:lnTo>
                    <a:pt x="113030" y="200660"/>
                  </a:lnTo>
                  <a:lnTo>
                    <a:pt x="0" y="100329"/>
                  </a:lnTo>
                  <a:close/>
                </a:path>
              </a:pathLst>
            </a:custGeom>
            <a:ln w="7620">
              <a:solidFill>
                <a:srgbClr val="7E8994"/>
              </a:solidFill>
            </a:ln>
          </p:spPr>
          <p:txBody>
            <a:bodyPr wrap="square" lIns="0" tIns="0" rIns="0" bIns="0" rtlCol="0"/>
            <a:lstStyle/>
            <a:p>
              <a:endParaRPr/>
            </a:p>
          </p:txBody>
        </p:sp>
        <p:sp>
          <p:nvSpPr>
            <p:cNvPr id="33" name="object 33"/>
            <p:cNvSpPr/>
            <p:nvPr/>
          </p:nvSpPr>
          <p:spPr>
            <a:xfrm>
              <a:off x="5181600" y="2235200"/>
              <a:ext cx="162560" cy="157479"/>
            </a:xfrm>
            <a:prstGeom prst="rect">
              <a:avLst/>
            </a:prstGeom>
            <a:blipFill>
              <a:blip r:embed="rId4" cstate="print"/>
              <a:stretch>
                <a:fillRect/>
              </a:stretch>
            </a:blipFill>
          </p:spPr>
          <p:txBody>
            <a:bodyPr wrap="square" lIns="0" tIns="0" rIns="0" bIns="0" rtlCol="0"/>
            <a:lstStyle/>
            <a:p>
              <a:endParaRPr/>
            </a:p>
          </p:txBody>
        </p:sp>
      </p:grpSp>
      <p:sp>
        <p:nvSpPr>
          <p:cNvPr id="34" name="object 34"/>
          <p:cNvSpPr txBox="1"/>
          <p:nvPr/>
        </p:nvSpPr>
        <p:spPr>
          <a:xfrm>
            <a:off x="6706870" y="1994915"/>
            <a:ext cx="704850" cy="120546"/>
          </a:xfrm>
          <a:prstGeom prst="rect">
            <a:avLst/>
          </a:prstGeom>
        </p:spPr>
        <p:txBody>
          <a:bodyPr vert="horz" wrap="square" lIns="0" tIns="12700" rIns="0" bIns="0" rtlCol="0">
            <a:spAutoFit/>
          </a:bodyPr>
          <a:lstStyle/>
          <a:p>
            <a:pPr marL="12700">
              <a:spcBef>
                <a:spcPts val="100"/>
              </a:spcBef>
            </a:pPr>
            <a:r>
              <a:rPr sz="700" spc="-55" dirty="0">
                <a:solidFill>
                  <a:srgbClr val="003D79"/>
                </a:solidFill>
                <a:latin typeface="Arial"/>
                <a:cs typeface="Arial"/>
              </a:rPr>
              <a:t>Соответствует </a:t>
            </a:r>
            <a:r>
              <a:rPr sz="700" dirty="0">
                <a:solidFill>
                  <a:srgbClr val="003D79"/>
                </a:solidFill>
                <a:latin typeface="Arial"/>
                <a:cs typeface="Arial"/>
              </a:rPr>
              <a:t>≥</a:t>
            </a:r>
            <a:r>
              <a:rPr sz="700" spc="-95" dirty="0">
                <a:solidFill>
                  <a:srgbClr val="003D79"/>
                </a:solidFill>
                <a:latin typeface="Arial"/>
                <a:cs typeface="Arial"/>
              </a:rPr>
              <a:t> </a:t>
            </a:r>
            <a:r>
              <a:rPr sz="700" dirty="0">
                <a:solidFill>
                  <a:srgbClr val="003D79"/>
                </a:solidFill>
                <a:latin typeface="Arial"/>
                <a:cs typeface="Arial"/>
              </a:rPr>
              <a:t>1</a:t>
            </a:r>
            <a:endParaRPr sz="700">
              <a:latin typeface="Arial"/>
              <a:cs typeface="Arial"/>
            </a:endParaRPr>
          </a:p>
        </p:txBody>
      </p:sp>
      <p:sp>
        <p:nvSpPr>
          <p:cNvPr id="35" name="object 35"/>
          <p:cNvSpPr txBox="1"/>
          <p:nvPr/>
        </p:nvSpPr>
        <p:spPr>
          <a:xfrm>
            <a:off x="4226560" y="1469009"/>
            <a:ext cx="417830" cy="120546"/>
          </a:xfrm>
          <a:prstGeom prst="rect">
            <a:avLst/>
          </a:prstGeom>
        </p:spPr>
        <p:txBody>
          <a:bodyPr vert="horz" wrap="square" lIns="0" tIns="12700" rIns="0" bIns="0" rtlCol="0">
            <a:spAutoFit/>
          </a:bodyPr>
          <a:lstStyle/>
          <a:p>
            <a:pPr marL="12700">
              <a:spcBef>
                <a:spcPts val="100"/>
              </a:spcBef>
            </a:pPr>
            <a:r>
              <a:rPr sz="700" spc="10" dirty="0">
                <a:solidFill>
                  <a:srgbClr val="003D79"/>
                </a:solidFill>
                <a:latin typeface="Arial"/>
                <a:cs typeface="Arial"/>
              </a:rPr>
              <a:t>&gt;0</a:t>
            </a:r>
            <a:r>
              <a:rPr sz="700" spc="-75" dirty="0">
                <a:solidFill>
                  <a:srgbClr val="003D79"/>
                </a:solidFill>
                <a:latin typeface="Arial"/>
                <a:cs typeface="Arial"/>
              </a:rPr>
              <a:t> </a:t>
            </a:r>
            <a:r>
              <a:rPr sz="700" spc="-15" dirty="0">
                <a:solidFill>
                  <a:srgbClr val="003D79"/>
                </a:solidFill>
                <a:latin typeface="Arial"/>
                <a:cs typeface="Arial"/>
              </a:rPr>
              <a:t>заявок</a:t>
            </a:r>
            <a:endParaRPr sz="700">
              <a:latin typeface="Arial"/>
              <a:cs typeface="Arial"/>
            </a:endParaRPr>
          </a:p>
        </p:txBody>
      </p:sp>
      <p:sp>
        <p:nvSpPr>
          <p:cNvPr id="36" name="object 36"/>
          <p:cNvSpPr txBox="1"/>
          <p:nvPr/>
        </p:nvSpPr>
        <p:spPr>
          <a:xfrm>
            <a:off x="4226560" y="991615"/>
            <a:ext cx="364490" cy="120546"/>
          </a:xfrm>
          <a:prstGeom prst="rect">
            <a:avLst/>
          </a:prstGeom>
        </p:spPr>
        <p:txBody>
          <a:bodyPr vert="horz" wrap="square" lIns="0" tIns="12700" rIns="0" bIns="0" rtlCol="0">
            <a:spAutoFit/>
          </a:bodyPr>
          <a:lstStyle/>
          <a:p>
            <a:pPr marL="12700">
              <a:spcBef>
                <a:spcPts val="100"/>
              </a:spcBef>
            </a:pPr>
            <a:r>
              <a:rPr sz="700" spc="20" dirty="0">
                <a:solidFill>
                  <a:srgbClr val="003D79"/>
                </a:solidFill>
                <a:latin typeface="Arial"/>
                <a:cs typeface="Arial"/>
              </a:rPr>
              <a:t>0</a:t>
            </a:r>
            <a:r>
              <a:rPr sz="700" spc="-80" dirty="0">
                <a:solidFill>
                  <a:srgbClr val="003D79"/>
                </a:solidFill>
                <a:latin typeface="Arial"/>
                <a:cs typeface="Arial"/>
              </a:rPr>
              <a:t> </a:t>
            </a:r>
            <a:r>
              <a:rPr sz="700" spc="-15" dirty="0">
                <a:solidFill>
                  <a:srgbClr val="003D79"/>
                </a:solidFill>
                <a:latin typeface="Arial"/>
                <a:cs typeface="Arial"/>
              </a:rPr>
              <a:t>заявок</a:t>
            </a:r>
            <a:endParaRPr sz="700">
              <a:latin typeface="Arial"/>
              <a:cs typeface="Arial"/>
            </a:endParaRPr>
          </a:p>
        </p:txBody>
      </p:sp>
      <p:sp>
        <p:nvSpPr>
          <p:cNvPr id="37" name="object 37"/>
          <p:cNvSpPr/>
          <p:nvPr/>
        </p:nvSpPr>
        <p:spPr>
          <a:xfrm>
            <a:off x="4015741" y="1125219"/>
            <a:ext cx="2105025" cy="527050"/>
          </a:xfrm>
          <a:custGeom>
            <a:avLst/>
            <a:gdLst/>
            <a:ahLst/>
            <a:cxnLst/>
            <a:rect l="l" t="t" r="r" b="b"/>
            <a:pathLst>
              <a:path w="2105025" h="527050">
                <a:moveTo>
                  <a:pt x="794893" y="488950"/>
                </a:moveTo>
                <a:lnTo>
                  <a:pt x="782193" y="482600"/>
                </a:lnTo>
                <a:lnTo>
                  <a:pt x="718693" y="450850"/>
                </a:lnTo>
                <a:lnTo>
                  <a:pt x="718693" y="482600"/>
                </a:lnTo>
                <a:lnTo>
                  <a:pt x="456565" y="482600"/>
                </a:lnTo>
                <a:lnTo>
                  <a:pt x="450202" y="482600"/>
                </a:lnTo>
                <a:lnTo>
                  <a:pt x="118110" y="482600"/>
                </a:lnTo>
                <a:lnTo>
                  <a:pt x="118110" y="495300"/>
                </a:lnTo>
                <a:lnTo>
                  <a:pt x="456565" y="495300"/>
                </a:lnTo>
                <a:lnTo>
                  <a:pt x="462915" y="495300"/>
                </a:lnTo>
                <a:lnTo>
                  <a:pt x="718693" y="495300"/>
                </a:lnTo>
                <a:lnTo>
                  <a:pt x="718693" y="527050"/>
                </a:lnTo>
                <a:lnTo>
                  <a:pt x="782193" y="495300"/>
                </a:lnTo>
                <a:lnTo>
                  <a:pt x="794893" y="488950"/>
                </a:lnTo>
                <a:close/>
              </a:path>
              <a:path w="2105025" h="527050">
                <a:moveTo>
                  <a:pt x="2104771" y="158750"/>
                </a:moveTo>
                <a:lnTo>
                  <a:pt x="2073021" y="158750"/>
                </a:lnTo>
                <a:lnTo>
                  <a:pt x="2073021" y="12700"/>
                </a:lnTo>
                <a:lnTo>
                  <a:pt x="2073021" y="6350"/>
                </a:lnTo>
                <a:lnTo>
                  <a:pt x="2073021" y="0"/>
                </a:lnTo>
                <a:lnTo>
                  <a:pt x="0" y="0"/>
                </a:lnTo>
                <a:lnTo>
                  <a:pt x="0" y="388874"/>
                </a:lnTo>
                <a:lnTo>
                  <a:pt x="12700" y="388874"/>
                </a:lnTo>
                <a:lnTo>
                  <a:pt x="12700" y="12700"/>
                </a:lnTo>
                <a:lnTo>
                  <a:pt x="2060321" y="12700"/>
                </a:lnTo>
                <a:lnTo>
                  <a:pt x="2060321" y="158750"/>
                </a:lnTo>
                <a:lnTo>
                  <a:pt x="2028571" y="158750"/>
                </a:lnTo>
                <a:lnTo>
                  <a:pt x="2066671" y="234950"/>
                </a:lnTo>
                <a:lnTo>
                  <a:pt x="2098421" y="171450"/>
                </a:lnTo>
                <a:lnTo>
                  <a:pt x="2104771" y="158750"/>
                </a:lnTo>
                <a:close/>
              </a:path>
            </a:pathLst>
          </a:custGeom>
          <a:solidFill>
            <a:srgbClr val="7E7E7E"/>
          </a:solidFill>
        </p:spPr>
        <p:txBody>
          <a:bodyPr wrap="square" lIns="0" tIns="0" rIns="0" bIns="0" rtlCol="0"/>
          <a:lstStyle/>
          <a:p>
            <a:endParaRPr/>
          </a:p>
        </p:txBody>
      </p:sp>
      <p:sp>
        <p:nvSpPr>
          <p:cNvPr id="38" name="object 38"/>
          <p:cNvSpPr/>
          <p:nvPr/>
        </p:nvSpPr>
        <p:spPr>
          <a:xfrm>
            <a:off x="7800451" y="937260"/>
            <a:ext cx="353060" cy="350520"/>
          </a:xfrm>
          <a:custGeom>
            <a:avLst/>
            <a:gdLst/>
            <a:ahLst/>
            <a:cxnLst/>
            <a:rect l="l" t="t" r="r" b="b"/>
            <a:pathLst>
              <a:path w="353059" h="350519">
                <a:moveTo>
                  <a:pt x="62118" y="295020"/>
                </a:moveTo>
                <a:lnTo>
                  <a:pt x="58816" y="295148"/>
                </a:lnTo>
                <a:lnTo>
                  <a:pt x="56911" y="297306"/>
                </a:lnTo>
                <a:lnTo>
                  <a:pt x="54879" y="299338"/>
                </a:lnTo>
                <a:lnTo>
                  <a:pt x="112410" y="338629"/>
                </a:lnTo>
                <a:lnTo>
                  <a:pt x="176418" y="350519"/>
                </a:lnTo>
                <a:lnTo>
                  <a:pt x="211105" y="347146"/>
                </a:lnTo>
                <a:lnTo>
                  <a:pt x="234069" y="340232"/>
                </a:lnTo>
                <a:lnTo>
                  <a:pt x="176418" y="340232"/>
                </a:lnTo>
                <a:lnTo>
                  <a:pt x="145624" y="337395"/>
                </a:lnTo>
                <a:lnTo>
                  <a:pt x="116188" y="329056"/>
                </a:lnTo>
                <a:lnTo>
                  <a:pt x="88800" y="315479"/>
                </a:lnTo>
                <a:lnTo>
                  <a:pt x="64150" y="296925"/>
                </a:lnTo>
                <a:lnTo>
                  <a:pt x="62118" y="295020"/>
                </a:lnTo>
                <a:close/>
              </a:path>
              <a:path w="353059" h="350519">
                <a:moveTo>
                  <a:pt x="350662" y="170179"/>
                </a:moveTo>
                <a:lnTo>
                  <a:pt x="344947" y="170179"/>
                </a:lnTo>
                <a:lnTo>
                  <a:pt x="342661" y="172465"/>
                </a:lnTo>
                <a:lnTo>
                  <a:pt x="342535" y="176529"/>
                </a:lnTo>
                <a:lnTo>
                  <a:pt x="339452" y="207694"/>
                </a:lnTo>
                <a:lnTo>
                  <a:pt x="314747" y="266753"/>
                </a:lnTo>
                <a:lnTo>
                  <a:pt x="268555" y="312640"/>
                </a:lnTo>
                <a:lnTo>
                  <a:pt x="209115" y="337067"/>
                </a:lnTo>
                <a:lnTo>
                  <a:pt x="176418" y="340232"/>
                </a:lnTo>
                <a:lnTo>
                  <a:pt x="234069" y="340232"/>
                </a:lnTo>
                <a:lnTo>
                  <a:pt x="274287" y="321159"/>
                </a:lnTo>
                <a:lnTo>
                  <a:pt x="323373" y="272450"/>
                </a:lnTo>
                <a:lnTo>
                  <a:pt x="349551" y="209736"/>
                </a:lnTo>
                <a:lnTo>
                  <a:pt x="352948" y="172465"/>
                </a:lnTo>
                <a:lnTo>
                  <a:pt x="350662" y="170179"/>
                </a:lnTo>
                <a:close/>
              </a:path>
              <a:path w="353059" h="350519">
                <a:moveTo>
                  <a:pt x="176418" y="0"/>
                </a:moveTo>
                <a:lnTo>
                  <a:pt x="108854" y="13271"/>
                </a:lnTo>
                <a:lnTo>
                  <a:pt x="51577" y="51307"/>
                </a:lnTo>
                <a:lnTo>
                  <a:pt x="13255" y="108140"/>
                </a:lnTo>
                <a:lnTo>
                  <a:pt x="13" y="173989"/>
                </a:lnTo>
                <a:lnTo>
                  <a:pt x="0" y="176529"/>
                </a:lnTo>
                <a:lnTo>
                  <a:pt x="2537" y="205434"/>
                </a:lnTo>
                <a:lnTo>
                  <a:pt x="22980" y="261877"/>
                </a:lnTo>
                <a:lnTo>
                  <a:pt x="42687" y="288670"/>
                </a:lnTo>
                <a:lnTo>
                  <a:pt x="45354" y="288670"/>
                </a:lnTo>
                <a:lnTo>
                  <a:pt x="46497" y="288289"/>
                </a:lnTo>
                <a:lnTo>
                  <a:pt x="47513" y="287400"/>
                </a:lnTo>
                <a:lnTo>
                  <a:pt x="49672" y="285623"/>
                </a:lnTo>
                <a:lnTo>
                  <a:pt x="50053" y="282448"/>
                </a:lnTo>
                <a:lnTo>
                  <a:pt x="48148" y="280162"/>
                </a:lnTo>
                <a:lnTo>
                  <a:pt x="31928" y="256770"/>
                </a:lnTo>
                <a:lnTo>
                  <a:pt x="20018" y="231044"/>
                </a:lnTo>
                <a:lnTo>
                  <a:pt x="12679" y="203652"/>
                </a:lnTo>
                <a:lnTo>
                  <a:pt x="10287" y="176529"/>
                </a:lnTo>
                <a:lnTo>
                  <a:pt x="10301" y="173989"/>
                </a:lnTo>
                <a:lnTo>
                  <a:pt x="22796" y="112093"/>
                </a:lnTo>
                <a:lnTo>
                  <a:pt x="58943" y="58547"/>
                </a:lnTo>
                <a:lnTo>
                  <a:pt x="112775" y="22748"/>
                </a:lnTo>
                <a:lnTo>
                  <a:pt x="176418" y="10287"/>
                </a:lnTo>
                <a:lnTo>
                  <a:pt x="235172" y="10287"/>
                </a:lnTo>
                <a:lnTo>
                  <a:pt x="208186" y="2857"/>
                </a:lnTo>
                <a:lnTo>
                  <a:pt x="176418" y="0"/>
                </a:lnTo>
                <a:close/>
              </a:path>
              <a:path w="353059" h="350519">
                <a:moveTo>
                  <a:pt x="134000" y="149478"/>
                </a:moveTo>
                <a:lnTo>
                  <a:pt x="130825" y="149478"/>
                </a:lnTo>
                <a:lnTo>
                  <a:pt x="126761" y="153542"/>
                </a:lnTo>
                <a:lnTo>
                  <a:pt x="126761" y="156844"/>
                </a:lnTo>
                <a:lnTo>
                  <a:pt x="128793" y="158750"/>
                </a:lnTo>
                <a:lnTo>
                  <a:pt x="144033" y="173989"/>
                </a:lnTo>
                <a:lnTo>
                  <a:pt x="144795" y="174625"/>
                </a:lnTo>
                <a:lnTo>
                  <a:pt x="144795" y="175894"/>
                </a:lnTo>
                <a:lnTo>
                  <a:pt x="144033" y="176529"/>
                </a:lnTo>
                <a:lnTo>
                  <a:pt x="100980" y="219328"/>
                </a:lnTo>
                <a:lnTo>
                  <a:pt x="96281" y="223900"/>
                </a:lnTo>
                <a:lnTo>
                  <a:pt x="96408" y="231520"/>
                </a:lnTo>
                <a:lnTo>
                  <a:pt x="115204" y="250189"/>
                </a:lnTo>
                <a:lnTo>
                  <a:pt x="117490" y="252349"/>
                </a:lnTo>
                <a:lnTo>
                  <a:pt x="120411" y="253618"/>
                </a:lnTo>
                <a:lnTo>
                  <a:pt x="126761" y="253618"/>
                </a:lnTo>
                <a:lnTo>
                  <a:pt x="129809" y="252349"/>
                </a:lnTo>
                <a:lnTo>
                  <a:pt x="132095" y="250189"/>
                </a:lnTo>
                <a:lnTo>
                  <a:pt x="138993" y="243331"/>
                </a:lnTo>
                <a:lnTo>
                  <a:pt x="122951" y="243331"/>
                </a:lnTo>
                <a:lnTo>
                  <a:pt x="107711" y="228218"/>
                </a:lnTo>
                <a:lnTo>
                  <a:pt x="107813" y="227075"/>
                </a:lnTo>
                <a:lnTo>
                  <a:pt x="108219" y="226567"/>
                </a:lnTo>
                <a:lnTo>
                  <a:pt x="156098" y="179069"/>
                </a:lnTo>
                <a:lnTo>
                  <a:pt x="156098" y="171450"/>
                </a:lnTo>
                <a:lnTo>
                  <a:pt x="134000" y="149478"/>
                </a:lnTo>
                <a:close/>
              </a:path>
              <a:path w="353059" h="350519">
                <a:moveTo>
                  <a:pt x="191845" y="206882"/>
                </a:moveTo>
                <a:lnTo>
                  <a:pt x="177180" y="206882"/>
                </a:lnTo>
                <a:lnTo>
                  <a:pt x="220614" y="250062"/>
                </a:lnTo>
                <a:lnTo>
                  <a:pt x="222900" y="252222"/>
                </a:lnTo>
                <a:lnTo>
                  <a:pt x="225948" y="253491"/>
                </a:lnTo>
                <a:lnTo>
                  <a:pt x="232425" y="253491"/>
                </a:lnTo>
                <a:lnTo>
                  <a:pt x="235473" y="252222"/>
                </a:lnTo>
                <a:lnTo>
                  <a:pt x="237759" y="250062"/>
                </a:lnTo>
                <a:lnTo>
                  <a:pt x="244552" y="243331"/>
                </a:lnTo>
                <a:lnTo>
                  <a:pt x="228996" y="243331"/>
                </a:lnTo>
                <a:lnTo>
                  <a:pt x="228361" y="243204"/>
                </a:lnTo>
                <a:lnTo>
                  <a:pt x="227980" y="242697"/>
                </a:lnTo>
                <a:lnTo>
                  <a:pt x="191845" y="206882"/>
                </a:lnTo>
                <a:close/>
              </a:path>
              <a:path w="353059" h="350519">
                <a:moveTo>
                  <a:pt x="179720" y="196595"/>
                </a:moveTo>
                <a:lnTo>
                  <a:pt x="173116" y="196595"/>
                </a:lnTo>
                <a:lnTo>
                  <a:pt x="170068" y="197865"/>
                </a:lnTo>
                <a:lnTo>
                  <a:pt x="124348" y="243331"/>
                </a:lnTo>
                <a:lnTo>
                  <a:pt x="138993" y="243331"/>
                </a:lnTo>
                <a:lnTo>
                  <a:pt x="175656" y="206882"/>
                </a:lnTo>
                <a:lnTo>
                  <a:pt x="191845" y="206882"/>
                </a:lnTo>
                <a:lnTo>
                  <a:pt x="182768" y="197865"/>
                </a:lnTo>
                <a:lnTo>
                  <a:pt x="179720" y="196595"/>
                </a:lnTo>
                <a:close/>
              </a:path>
              <a:path w="353059" h="350519">
                <a:moveTo>
                  <a:pt x="244305" y="106934"/>
                </a:moveTo>
                <a:lnTo>
                  <a:pt x="229758" y="106934"/>
                </a:lnTo>
                <a:lnTo>
                  <a:pt x="230266" y="107568"/>
                </a:lnTo>
                <a:lnTo>
                  <a:pt x="245125" y="122300"/>
                </a:lnTo>
                <a:lnTo>
                  <a:pt x="245023" y="123443"/>
                </a:lnTo>
                <a:lnTo>
                  <a:pt x="244617" y="123951"/>
                </a:lnTo>
                <a:lnTo>
                  <a:pt x="196738" y="171450"/>
                </a:lnTo>
                <a:lnTo>
                  <a:pt x="196738" y="179069"/>
                </a:lnTo>
                <a:lnTo>
                  <a:pt x="244363" y="226440"/>
                </a:lnTo>
                <a:lnTo>
                  <a:pt x="245125" y="227075"/>
                </a:lnTo>
                <a:lnTo>
                  <a:pt x="245125" y="228218"/>
                </a:lnTo>
                <a:lnTo>
                  <a:pt x="230012" y="243204"/>
                </a:lnTo>
                <a:lnTo>
                  <a:pt x="229504" y="243331"/>
                </a:lnTo>
                <a:lnTo>
                  <a:pt x="244552" y="243331"/>
                </a:lnTo>
                <a:lnTo>
                  <a:pt x="251856" y="236092"/>
                </a:lnTo>
                <a:lnTo>
                  <a:pt x="256428" y="231520"/>
                </a:lnTo>
                <a:lnTo>
                  <a:pt x="256428" y="223900"/>
                </a:lnTo>
                <a:lnTo>
                  <a:pt x="251729" y="219201"/>
                </a:lnTo>
                <a:lnTo>
                  <a:pt x="208803" y="176529"/>
                </a:lnTo>
                <a:lnTo>
                  <a:pt x="208041" y="175894"/>
                </a:lnTo>
                <a:lnTo>
                  <a:pt x="208041" y="174625"/>
                </a:lnTo>
                <a:lnTo>
                  <a:pt x="208803" y="173989"/>
                </a:lnTo>
                <a:lnTo>
                  <a:pt x="251856" y="131190"/>
                </a:lnTo>
                <a:lnTo>
                  <a:pt x="256555" y="126618"/>
                </a:lnTo>
                <a:lnTo>
                  <a:pt x="256428" y="118999"/>
                </a:lnTo>
                <a:lnTo>
                  <a:pt x="244305" y="106934"/>
                </a:lnTo>
                <a:close/>
              </a:path>
              <a:path w="353059" h="350519">
                <a:moveTo>
                  <a:pt x="235172" y="10287"/>
                </a:moveTo>
                <a:lnTo>
                  <a:pt x="176418" y="10287"/>
                </a:lnTo>
                <a:lnTo>
                  <a:pt x="206313" y="12961"/>
                </a:lnTo>
                <a:lnTo>
                  <a:pt x="234981" y="20827"/>
                </a:lnTo>
                <a:lnTo>
                  <a:pt x="286019" y="51180"/>
                </a:lnTo>
                <a:lnTo>
                  <a:pt x="322696" y="96900"/>
                </a:lnTo>
                <a:lnTo>
                  <a:pt x="341010" y="152273"/>
                </a:lnTo>
                <a:lnTo>
                  <a:pt x="341391" y="155193"/>
                </a:lnTo>
                <a:lnTo>
                  <a:pt x="344058" y="157099"/>
                </a:lnTo>
                <a:lnTo>
                  <a:pt x="349646" y="156337"/>
                </a:lnTo>
                <a:lnTo>
                  <a:pt x="351678" y="153669"/>
                </a:lnTo>
                <a:lnTo>
                  <a:pt x="351297" y="150875"/>
                </a:lnTo>
                <a:lnTo>
                  <a:pt x="331787" y="92011"/>
                </a:lnTo>
                <a:lnTo>
                  <a:pt x="292750" y="43434"/>
                </a:lnTo>
                <a:lnTo>
                  <a:pt x="238632" y="11239"/>
                </a:lnTo>
                <a:lnTo>
                  <a:pt x="235172" y="10287"/>
                </a:lnTo>
                <a:close/>
              </a:path>
              <a:path w="353059" h="350519">
                <a:moveTo>
                  <a:pt x="138993" y="107187"/>
                </a:moveTo>
                <a:lnTo>
                  <a:pt x="123840" y="107187"/>
                </a:lnTo>
                <a:lnTo>
                  <a:pt x="124475" y="107314"/>
                </a:lnTo>
                <a:lnTo>
                  <a:pt x="124856" y="107823"/>
                </a:lnTo>
                <a:lnTo>
                  <a:pt x="170068" y="152653"/>
                </a:lnTo>
                <a:lnTo>
                  <a:pt x="173116" y="153924"/>
                </a:lnTo>
                <a:lnTo>
                  <a:pt x="179720" y="153924"/>
                </a:lnTo>
                <a:lnTo>
                  <a:pt x="182768" y="152653"/>
                </a:lnTo>
                <a:lnTo>
                  <a:pt x="191835" y="143637"/>
                </a:lnTo>
                <a:lnTo>
                  <a:pt x="175656" y="143637"/>
                </a:lnTo>
                <a:lnTo>
                  <a:pt x="138993" y="107187"/>
                </a:lnTo>
                <a:close/>
              </a:path>
              <a:path w="353059" h="350519">
                <a:moveTo>
                  <a:pt x="126888" y="97027"/>
                </a:moveTo>
                <a:lnTo>
                  <a:pt x="120411" y="97027"/>
                </a:lnTo>
                <a:lnTo>
                  <a:pt x="117363" y="98298"/>
                </a:lnTo>
                <a:lnTo>
                  <a:pt x="115077" y="100456"/>
                </a:lnTo>
                <a:lnTo>
                  <a:pt x="100980" y="114426"/>
                </a:lnTo>
                <a:lnTo>
                  <a:pt x="96408" y="118999"/>
                </a:lnTo>
                <a:lnTo>
                  <a:pt x="96408" y="126618"/>
                </a:lnTo>
                <a:lnTo>
                  <a:pt x="101107" y="131317"/>
                </a:lnTo>
                <a:lnTo>
                  <a:pt x="111648" y="141731"/>
                </a:lnTo>
                <a:lnTo>
                  <a:pt x="113680" y="143763"/>
                </a:lnTo>
                <a:lnTo>
                  <a:pt x="116855" y="143763"/>
                </a:lnTo>
                <a:lnTo>
                  <a:pt x="118887" y="141731"/>
                </a:lnTo>
                <a:lnTo>
                  <a:pt x="120919" y="139826"/>
                </a:lnTo>
                <a:lnTo>
                  <a:pt x="120919" y="136525"/>
                </a:lnTo>
                <a:lnTo>
                  <a:pt x="108473" y="124078"/>
                </a:lnTo>
                <a:lnTo>
                  <a:pt x="107711" y="123443"/>
                </a:lnTo>
                <a:lnTo>
                  <a:pt x="107711" y="122300"/>
                </a:lnTo>
                <a:lnTo>
                  <a:pt x="122824" y="107314"/>
                </a:lnTo>
                <a:lnTo>
                  <a:pt x="123332" y="107187"/>
                </a:lnTo>
                <a:lnTo>
                  <a:pt x="138993" y="107187"/>
                </a:lnTo>
                <a:lnTo>
                  <a:pt x="132222" y="100456"/>
                </a:lnTo>
                <a:lnTo>
                  <a:pt x="129936" y="98298"/>
                </a:lnTo>
                <a:lnTo>
                  <a:pt x="126888" y="97027"/>
                </a:lnTo>
                <a:close/>
              </a:path>
              <a:path w="353059" h="350519">
                <a:moveTo>
                  <a:pt x="232298" y="96900"/>
                </a:moveTo>
                <a:lnTo>
                  <a:pt x="226202" y="96900"/>
                </a:lnTo>
                <a:lnTo>
                  <a:pt x="223154" y="98043"/>
                </a:lnTo>
                <a:lnTo>
                  <a:pt x="220741" y="100329"/>
                </a:lnTo>
                <a:lnTo>
                  <a:pt x="177180" y="143637"/>
                </a:lnTo>
                <a:lnTo>
                  <a:pt x="191835" y="143637"/>
                </a:lnTo>
                <a:lnTo>
                  <a:pt x="228742" y="106934"/>
                </a:lnTo>
                <a:lnTo>
                  <a:pt x="244305" y="106934"/>
                </a:lnTo>
                <a:lnTo>
                  <a:pt x="235346" y="98043"/>
                </a:lnTo>
                <a:lnTo>
                  <a:pt x="232298" y="96900"/>
                </a:lnTo>
                <a:close/>
              </a:path>
            </a:pathLst>
          </a:custGeom>
          <a:solidFill>
            <a:srgbClr val="67747C"/>
          </a:solidFill>
        </p:spPr>
        <p:txBody>
          <a:bodyPr wrap="square" lIns="0" tIns="0" rIns="0" bIns="0" rtlCol="0"/>
          <a:lstStyle/>
          <a:p>
            <a:endParaRPr/>
          </a:p>
        </p:txBody>
      </p:sp>
      <p:sp>
        <p:nvSpPr>
          <p:cNvPr id="39" name="object 39"/>
          <p:cNvSpPr txBox="1"/>
          <p:nvPr/>
        </p:nvSpPr>
        <p:spPr>
          <a:xfrm>
            <a:off x="7724140" y="1293749"/>
            <a:ext cx="509270" cy="259045"/>
          </a:xfrm>
          <a:prstGeom prst="rect">
            <a:avLst/>
          </a:prstGeom>
        </p:spPr>
        <p:txBody>
          <a:bodyPr vert="horz" wrap="square" lIns="0" tIns="12700" rIns="0" bIns="0" rtlCol="0">
            <a:spAutoFit/>
          </a:bodyPr>
          <a:lstStyle/>
          <a:p>
            <a:pPr marL="12700" marR="5080" indent="182880">
              <a:spcBef>
                <a:spcPts val="100"/>
              </a:spcBef>
            </a:pPr>
            <a:r>
              <a:rPr sz="800" spc="-45" dirty="0">
                <a:latin typeface="Arial"/>
                <a:cs typeface="Arial"/>
              </a:rPr>
              <a:t>Не  </a:t>
            </a:r>
            <a:r>
              <a:rPr sz="800" spc="-25" dirty="0">
                <a:latin typeface="Arial"/>
                <a:cs typeface="Arial"/>
              </a:rPr>
              <a:t>с</a:t>
            </a:r>
            <a:r>
              <a:rPr sz="800" spc="-30" dirty="0">
                <a:latin typeface="Arial"/>
                <a:cs typeface="Arial"/>
              </a:rPr>
              <a:t>о</a:t>
            </a:r>
            <a:r>
              <a:rPr sz="800" spc="-25" dirty="0">
                <a:latin typeface="Arial"/>
                <a:cs typeface="Arial"/>
              </a:rPr>
              <a:t>с</a:t>
            </a:r>
            <a:r>
              <a:rPr sz="800" spc="-60" dirty="0">
                <a:latin typeface="Arial"/>
                <a:cs typeface="Arial"/>
              </a:rPr>
              <a:t>то</a:t>
            </a:r>
            <a:r>
              <a:rPr sz="800" spc="-35" dirty="0">
                <a:latin typeface="Arial"/>
                <a:cs typeface="Arial"/>
              </a:rPr>
              <a:t>я</a:t>
            </a:r>
            <a:r>
              <a:rPr sz="800" spc="-114" dirty="0">
                <a:latin typeface="Arial"/>
                <a:cs typeface="Arial"/>
              </a:rPr>
              <a:t>л</a:t>
            </a:r>
            <a:r>
              <a:rPr sz="800" spc="-30" dirty="0">
                <a:latin typeface="Arial"/>
                <a:cs typeface="Arial"/>
              </a:rPr>
              <a:t>а</a:t>
            </a:r>
            <a:r>
              <a:rPr sz="800" spc="-25" dirty="0">
                <a:latin typeface="Arial"/>
                <a:cs typeface="Arial"/>
              </a:rPr>
              <a:t>с</a:t>
            </a:r>
            <a:r>
              <a:rPr sz="800" spc="-45" dirty="0">
                <a:latin typeface="Arial"/>
                <a:cs typeface="Arial"/>
              </a:rPr>
              <a:t>ь</a:t>
            </a:r>
            <a:endParaRPr sz="800">
              <a:latin typeface="Arial"/>
              <a:cs typeface="Arial"/>
            </a:endParaRPr>
          </a:p>
        </p:txBody>
      </p:sp>
      <p:sp>
        <p:nvSpPr>
          <p:cNvPr id="40" name="object 40"/>
          <p:cNvSpPr/>
          <p:nvPr/>
        </p:nvSpPr>
        <p:spPr>
          <a:xfrm>
            <a:off x="2618740" y="2870200"/>
            <a:ext cx="492759" cy="594360"/>
          </a:xfrm>
          <a:custGeom>
            <a:avLst/>
            <a:gdLst/>
            <a:ahLst/>
            <a:cxnLst/>
            <a:rect l="l" t="t" r="r" b="b"/>
            <a:pathLst>
              <a:path w="492760" h="594360">
                <a:moveTo>
                  <a:pt x="365886" y="0"/>
                </a:moveTo>
                <a:lnTo>
                  <a:pt x="88646" y="0"/>
                </a:lnTo>
                <a:lnTo>
                  <a:pt x="76969" y="2286"/>
                </a:lnTo>
                <a:lnTo>
                  <a:pt x="67627" y="8572"/>
                </a:lnTo>
                <a:lnTo>
                  <a:pt x="61428" y="18002"/>
                </a:lnTo>
                <a:lnTo>
                  <a:pt x="59181" y="29717"/>
                </a:lnTo>
                <a:lnTo>
                  <a:pt x="59181" y="59436"/>
                </a:lnTo>
                <a:lnTo>
                  <a:pt x="29590" y="59436"/>
                </a:lnTo>
                <a:lnTo>
                  <a:pt x="17895" y="61721"/>
                </a:lnTo>
                <a:lnTo>
                  <a:pt x="8509" y="68008"/>
                </a:lnTo>
                <a:lnTo>
                  <a:pt x="2266" y="77438"/>
                </a:lnTo>
                <a:lnTo>
                  <a:pt x="0" y="89153"/>
                </a:lnTo>
                <a:lnTo>
                  <a:pt x="0" y="564641"/>
                </a:lnTo>
                <a:lnTo>
                  <a:pt x="2266" y="576411"/>
                </a:lnTo>
                <a:lnTo>
                  <a:pt x="8508" y="585835"/>
                </a:lnTo>
                <a:lnTo>
                  <a:pt x="17895" y="592091"/>
                </a:lnTo>
                <a:lnTo>
                  <a:pt x="29590" y="594360"/>
                </a:lnTo>
                <a:lnTo>
                  <a:pt x="403986" y="594360"/>
                </a:lnTo>
                <a:lnTo>
                  <a:pt x="415682" y="592091"/>
                </a:lnTo>
                <a:lnTo>
                  <a:pt x="425069" y="585835"/>
                </a:lnTo>
                <a:lnTo>
                  <a:pt x="431311" y="576411"/>
                </a:lnTo>
                <a:lnTo>
                  <a:pt x="431670" y="574548"/>
                </a:lnTo>
                <a:lnTo>
                  <a:pt x="23621" y="574548"/>
                </a:lnTo>
                <a:lnTo>
                  <a:pt x="19684" y="570611"/>
                </a:lnTo>
                <a:lnTo>
                  <a:pt x="19684" y="84200"/>
                </a:lnTo>
                <a:lnTo>
                  <a:pt x="23621" y="79248"/>
                </a:lnTo>
                <a:lnTo>
                  <a:pt x="78866" y="79248"/>
                </a:lnTo>
                <a:lnTo>
                  <a:pt x="78866" y="24764"/>
                </a:lnTo>
                <a:lnTo>
                  <a:pt x="82803" y="19812"/>
                </a:lnTo>
                <a:lnTo>
                  <a:pt x="388282" y="19812"/>
                </a:lnTo>
                <a:lnTo>
                  <a:pt x="373253" y="4699"/>
                </a:lnTo>
                <a:lnTo>
                  <a:pt x="371855" y="2286"/>
                </a:lnTo>
                <a:lnTo>
                  <a:pt x="369570" y="762"/>
                </a:lnTo>
                <a:lnTo>
                  <a:pt x="366648" y="253"/>
                </a:lnTo>
                <a:lnTo>
                  <a:pt x="365886" y="0"/>
                </a:lnTo>
                <a:close/>
              </a:path>
              <a:path w="492760" h="594360">
                <a:moveTo>
                  <a:pt x="433578" y="534924"/>
                </a:moveTo>
                <a:lnTo>
                  <a:pt x="413892" y="534924"/>
                </a:lnTo>
                <a:lnTo>
                  <a:pt x="413892" y="570611"/>
                </a:lnTo>
                <a:lnTo>
                  <a:pt x="409955" y="574548"/>
                </a:lnTo>
                <a:lnTo>
                  <a:pt x="431670" y="574548"/>
                </a:lnTo>
                <a:lnTo>
                  <a:pt x="433578" y="564641"/>
                </a:lnTo>
                <a:lnTo>
                  <a:pt x="433578" y="534924"/>
                </a:lnTo>
                <a:close/>
              </a:path>
              <a:path w="492760" h="594360">
                <a:moveTo>
                  <a:pt x="78866" y="79248"/>
                </a:moveTo>
                <a:lnTo>
                  <a:pt x="59181" y="79248"/>
                </a:lnTo>
                <a:lnTo>
                  <a:pt x="59181" y="505205"/>
                </a:lnTo>
                <a:lnTo>
                  <a:pt x="61428" y="516975"/>
                </a:lnTo>
                <a:lnTo>
                  <a:pt x="67627" y="526399"/>
                </a:lnTo>
                <a:lnTo>
                  <a:pt x="76969" y="532655"/>
                </a:lnTo>
                <a:lnTo>
                  <a:pt x="88646" y="534924"/>
                </a:lnTo>
                <a:lnTo>
                  <a:pt x="463168" y="534924"/>
                </a:lnTo>
                <a:lnTo>
                  <a:pt x="474864" y="532655"/>
                </a:lnTo>
                <a:lnTo>
                  <a:pt x="484251" y="526399"/>
                </a:lnTo>
                <a:lnTo>
                  <a:pt x="490493" y="516975"/>
                </a:lnTo>
                <a:lnTo>
                  <a:pt x="490852" y="515112"/>
                </a:lnTo>
                <a:lnTo>
                  <a:pt x="82803" y="515112"/>
                </a:lnTo>
                <a:lnTo>
                  <a:pt x="78866" y="511175"/>
                </a:lnTo>
                <a:lnTo>
                  <a:pt x="78866" y="79248"/>
                </a:lnTo>
                <a:close/>
              </a:path>
              <a:path w="492760" h="594360">
                <a:moveTo>
                  <a:pt x="388282" y="19812"/>
                </a:moveTo>
                <a:lnTo>
                  <a:pt x="354710" y="19812"/>
                </a:lnTo>
                <a:lnTo>
                  <a:pt x="354710" y="108965"/>
                </a:lnTo>
                <a:lnTo>
                  <a:pt x="356977" y="120735"/>
                </a:lnTo>
                <a:lnTo>
                  <a:pt x="363219" y="130159"/>
                </a:lnTo>
                <a:lnTo>
                  <a:pt x="372606" y="136415"/>
                </a:lnTo>
                <a:lnTo>
                  <a:pt x="384302" y="138684"/>
                </a:lnTo>
                <a:lnTo>
                  <a:pt x="473074" y="138684"/>
                </a:lnTo>
                <a:lnTo>
                  <a:pt x="473074" y="511175"/>
                </a:lnTo>
                <a:lnTo>
                  <a:pt x="469137" y="515112"/>
                </a:lnTo>
                <a:lnTo>
                  <a:pt x="490852" y="515112"/>
                </a:lnTo>
                <a:lnTo>
                  <a:pt x="492759" y="505205"/>
                </a:lnTo>
                <a:lnTo>
                  <a:pt x="492759" y="127635"/>
                </a:lnTo>
                <a:lnTo>
                  <a:pt x="492505" y="126746"/>
                </a:lnTo>
                <a:lnTo>
                  <a:pt x="491997" y="123825"/>
                </a:lnTo>
                <a:lnTo>
                  <a:pt x="490473" y="121538"/>
                </a:lnTo>
                <a:lnTo>
                  <a:pt x="488060" y="120141"/>
                </a:lnTo>
                <a:lnTo>
                  <a:pt x="486797" y="118872"/>
                </a:lnTo>
                <a:lnTo>
                  <a:pt x="378459" y="118872"/>
                </a:lnTo>
                <a:lnTo>
                  <a:pt x="374522" y="114935"/>
                </a:lnTo>
                <a:lnTo>
                  <a:pt x="374522" y="33654"/>
                </a:lnTo>
                <a:lnTo>
                  <a:pt x="402049" y="33654"/>
                </a:lnTo>
                <a:lnTo>
                  <a:pt x="388282" y="19812"/>
                </a:lnTo>
                <a:close/>
              </a:path>
              <a:path w="492760" h="594360">
                <a:moveTo>
                  <a:pt x="439547" y="416051"/>
                </a:moveTo>
                <a:lnTo>
                  <a:pt x="132079" y="416051"/>
                </a:lnTo>
                <a:lnTo>
                  <a:pt x="128143" y="419988"/>
                </a:lnTo>
                <a:lnTo>
                  <a:pt x="128143" y="431926"/>
                </a:lnTo>
                <a:lnTo>
                  <a:pt x="132079" y="435863"/>
                </a:lnTo>
                <a:lnTo>
                  <a:pt x="439547" y="435863"/>
                </a:lnTo>
                <a:lnTo>
                  <a:pt x="443484" y="431926"/>
                </a:lnTo>
                <a:lnTo>
                  <a:pt x="443484" y="419988"/>
                </a:lnTo>
                <a:lnTo>
                  <a:pt x="439547" y="416051"/>
                </a:lnTo>
                <a:close/>
              </a:path>
              <a:path w="492760" h="594360">
                <a:moveTo>
                  <a:pt x="439547" y="356615"/>
                </a:moveTo>
                <a:lnTo>
                  <a:pt x="132079" y="356615"/>
                </a:lnTo>
                <a:lnTo>
                  <a:pt x="128143" y="360552"/>
                </a:lnTo>
                <a:lnTo>
                  <a:pt x="128143" y="372490"/>
                </a:lnTo>
                <a:lnTo>
                  <a:pt x="132079" y="376427"/>
                </a:lnTo>
                <a:lnTo>
                  <a:pt x="439547" y="376427"/>
                </a:lnTo>
                <a:lnTo>
                  <a:pt x="443484" y="372490"/>
                </a:lnTo>
                <a:lnTo>
                  <a:pt x="443484" y="360552"/>
                </a:lnTo>
                <a:lnTo>
                  <a:pt x="439547" y="356615"/>
                </a:lnTo>
                <a:close/>
              </a:path>
              <a:path w="492760" h="594360">
                <a:moveTo>
                  <a:pt x="439547" y="297179"/>
                </a:moveTo>
                <a:lnTo>
                  <a:pt x="132079" y="297179"/>
                </a:lnTo>
                <a:lnTo>
                  <a:pt x="128143" y="301116"/>
                </a:lnTo>
                <a:lnTo>
                  <a:pt x="128143" y="313054"/>
                </a:lnTo>
                <a:lnTo>
                  <a:pt x="132079" y="316991"/>
                </a:lnTo>
                <a:lnTo>
                  <a:pt x="439547" y="316991"/>
                </a:lnTo>
                <a:lnTo>
                  <a:pt x="443484" y="313054"/>
                </a:lnTo>
                <a:lnTo>
                  <a:pt x="443484" y="301116"/>
                </a:lnTo>
                <a:lnTo>
                  <a:pt x="439547" y="297179"/>
                </a:lnTo>
                <a:close/>
              </a:path>
              <a:path w="492760" h="594360">
                <a:moveTo>
                  <a:pt x="439547" y="237744"/>
                </a:moveTo>
                <a:lnTo>
                  <a:pt x="132079" y="237744"/>
                </a:lnTo>
                <a:lnTo>
                  <a:pt x="128143" y="241680"/>
                </a:lnTo>
                <a:lnTo>
                  <a:pt x="128143" y="253619"/>
                </a:lnTo>
                <a:lnTo>
                  <a:pt x="132079" y="257555"/>
                </a:lnTo>
                <a:lnTo>
                  <a:pt x="439547" y="257555"/>
                </a:lnTo>
                <a:lnTo>
                  <a:pt x="443484" y="253619"/>
                </a:lnTo>
                <a:lnTo>
                  <a:pt x="443484" y="241680"/>
                </a:lnTo>
                <a:lnTo>
                  <a:pt x="439547" y="237744"/>
                </a:lnTo>
                <a:close/>
              </a:path>
              <a:path w="492760" h="594360">
                <a:moveTo>
                  <a:pt x="439547" y="178308"/>
                </a:moveTo>
                <a:lnTo>
                  <a:pt x="132079" y="178308"/>
                </a:lnTo>
                <a:lnTo>
                  <a:pt x="128143" y="182245"/>
                </a:lnTo>
                <a:lnTo>
                  <a:pt x="128143" y="194183"/>
                </a:lnTo>
                <a:lnTo>
                  <a:pt x="132079" y="198120"/>
                </a:lnTo>
                <a:lnTo>
                  <a:pt x="439547" y="198120"/>
                </a:lnTo>
                <a:lnTo>
                  <a:pt x="443484" y="194183"/>
                </a:lnTo>
                <a:lnTo>
                  <a:pt x="443484" y="182245"/>
                </a:lnTo>
                <a:lnTo>
                  <a:pt x="439547" y="178308"/>
                </a:lnTo>
                <a:close/>
              </a:path>
              <a:path w="492760" h="594360">
                <a:moveTo>
                  <a:pt x="321309" y="118872"/>
                </a:moveTo>
                <a:lnTo>
                  <a:pt x="132079" y="118872"/>
                </a:lnTo>
                <a:lnTo>
                  <a:pt x="128143" y="122809"/>
                </a:lnTo>
                <a:lnTo>
                  <a:pt x="128143" y="134747"/>
                </a:lnTo>
                <a:lnTo>
                  <a:pt x="132079" y="138684"/>
                </a:lnTo>
                <a:lnTo>
                  <a:pt x="321309" y="138684"/>
                </a:lnTo>
                <a:lnTo>
                  <a:pt x="325247" y="134747"/>
                </a:lnTo>
                <a:lnTo>
                  <a:pt x="325247" y="122809"/>
                </a:lnTo>
                <a:lnTo>
                  <a:pt x="321309" y="118872"/>
                </a:lnTo>
                <a:close/>
              </a:path>
              <a:path w="492760" h="594360">
                <a:moveTo>
                  <a:pt x="402049" y="33654"/>
                </a:moveTo>
                <a:lnTo>
                  <a:pt x="374522" y="33654"/>
                </a:lnTo>
                <a:lnTo>
                  <a:pt x="459232" y="118872"/>
                </a:lnTo>
                <a:lnTo>
                  <a:pt x="486797" y="118872"/>
                </a:lnTo>
                <a:lnTo>
                  <a:pt x="402049" y="33654"/>
                </a:lnTo>
                <a:close/>
              </a:path>
            </a:pathLst>
          </a:custGeom>
          <a:solidFill>
            <a:srgbClr val="67747C"/>
          </a:solidFill>
        </p:spPr>
        <p:txBody>
          <a:bodyPr wrap="square" lIns="0" tIns="0" rIns="0" bIns="0" rtlCol="0"/>
          <a:lstStyle/>
          <a:p>
            <a:endParaRPr/>
          </a:p>
        </p:txBody>
      </p:sp>
      <p:sp>
        <p:nvSpPr>
          <p:cNvPr id="41" name="object 41"/>
          <p:cNvSpPr txBox="1"/>
          <p:nvPr/>
        </p:nvSpPr>
        <p:spPr>
          <a:xfrm>
            <a:off x="3232151" y="2914397"/>
            <a:ext cx="877569" cy="330835"/>
          </a:xfrm>
          <a:prstGeom prst="rect">
            <a:avLst/>
          </a:prstGeom>
        </p:spPr>
        <p:txBody>
          <a:bodyPr vert="horz" wrap="square" lIns="0" tIns="12700" rIns="0" bIns="0" rtlCol="0">
            <a:spAutoFit/>
          </a:bodyPr>
          <a:lstStyle/>
          <a:p>
            <a:pPr marL="12700">
              <a:spcBef>
                <a:spcPts val="100"/>
              </a:spcBef>
            </a:pPr>
            <a:r>
              <a:rPr sz="1000" spc="-25" dirty="0">
                <a:latin typeface="Arial"/>
                <a:cs typeface="Arial"/>
              </a:rPr>
              <a:t>Заявка</a:t>
            </a:r>
            <a:r>
              <a:rPr sz="1000" spc="-55" dirty="0">
                <a:latin typeface="Arial"/>
                <a:cs typeface="Arial"/>
              </a:rPr>
              <a:t> </a:t>
            </a:r>
            <a:r>
              <a:rPr sz="1000" spc="-45" dirty="0">
                <a:latin typeface="Arial"/>
                <a:cs typeface="Arial"/>
              </a:rPr>
              <a:t>единая,</a:t>
            </a:r>
            <a:endParaRPr sz="1000">
              <a:latin typeface="Arial"/>
              <a:cs typeface="Arial"/>
            </a:endParaRPr>
          </a:p>
          <a:p>
            <a:pPr marL="12700"/>
            <a:r>
              <a:rPr sz="1000" spc="-50" dirty="0">
                <a:latin typeface="Arial"/>
                <a:cs typeface="Arial"/>
              </a:rPr>
              <a:t>содержит</a:t>
            </a:r>
            <a:r>
              <a:rPr sz="1000" spc="-55" dirty="0">
                <a:latin typeface="Arial"/>
                <a:cs typeface="Arial"/>
              </a:rPr>
              <a:t> </a:t>
            </a:r>
            <a:r>
              <a:rPr sz="1000" spc="-95" dirty="0">
                <a:latin typeface="Arial"/>
                <a:cs typeface="Arial"/>
              </a:rPr>
              <a:t>ЦП</a:t>
            </a:r>
            <a:endParaRPr sz="1000">
              <a:latin typeface="Arial"/>
              <a:cs typeface="Arial"/>
            </a:endParaRPr>
          </a:p>
        </p:txBody>
      </p:sp>
      <p:sp>
        <p:nvSpPr>
          <p:cNvPr id="42" name="object 42"/>
          <p:cNvSpPr/>
          <p:nvPr/>
        </p:nvSpPr>
        <p:spPr>
          <a:xfrm>
            <a:off x="7614920" y="2885439"/>
            <a:ext cx="599440" cy="604520"/>
          </a:xfrm>
          <a:custGeom>
            <a:avLst/>
            <a:gdLst/>
            <a:ahLst/>
            <a:cxnLst/>
            <a:rect l="l" t="t" r="r" b="b"/>
            <a:pathLst>
              <a:path w="599440" h="604520">
                <a:moveTo>
                  <a:pt x="91566" y="0"/>
                </a:moveTo>
                <a:lnTo>
                  <a:pt x="81464" y="2540"/>
                </a:lnTo>
                <a:lnTo>
                  <a:pt x="73231" y="7620"/>
                </a:lnTo>
                <a:lnTo>
                  <a:pt x="67689" y="16510"/>
                </a:lnTo>
                <a:lnTo>
                  <a:pt x="65658" y="26670"/>
                </a:lnTo>
                <a:lnTo>
                  <a:pt x="65658" y="48260"/>
                </a:lnTo>
                <a:lnTo>
                  <a:pt x="35178" y="48260"/>
                </a:lnTo>
                <a:lnTo>
                  <a:pt x="21484" y="52070"/>
                </a:lnTo>
                <a:lnTo>
                  <a:pt x="10302" y="59690"/>
                </a:lnTo>
                <a:lnTo>
                  <a:pt x="2764" y="69850"/>
                </a:lnTo>
                <a:lnTo>
                  <a:pt x="0" y="83820"/>
                </a:lnTo>
                <a:lnTo>
                  <a:pt x="0" y="463550"/>
                </a:lnTo>
                <a:lnTo>
                  <a:pt x="2764" y="477520"/>
                </a:lnTo>
                <a:lnTo>
                  <a:pt x="10302" y="488950"/>
                </a:lnTo>
                <a:lnTo>
                  <a:pt x="21484" y="496570"/>
                </a:lnTo>
                <a:lnTo>
                  <a:pt x="35178" y="499110"/>
                </a:lnTo>
                <a:lnTo>
                  <a:pt x="262508" y="499110"/>
                </a:lnTo>
                <a:lnTo>
                  <a:pt x="298576" y="552450"/>
                </a:lnTo>
                <a:lnTo>
                  <a:pt x="324651" y="575310"/>
                </a:lnTo>
                <a:lnTo>
                  <a:pt x="354583" y="590550"/>
                </a:lnTo>
                <a:lnTo>
                  <a:pt x="387659" y="601980"/>
                </a:lnTo>
                <a:lnTo>
                  <a:pt x="423163" y="604520"/>
                </a:lnTo>
                <a:lnTo>
                  <a:pt x="469955" y="598170"/>
                </a:lnTo>
                <a:lnTo>
                  <a:pt x="503026" y="584200"/>
                </a:lnTo>
                <a:lnTo>
                  <a:pt x="423163" y="584200"/>
                </a:lnTo>
                <a:lnTo>
                  <a:pt x="373928" y="576580"/>
                </a:lnTo>
                <a:lnTo>
                  <a:pt x="331124" y="553720"/>
                </a:lnTo>
                <a:lnTo>
                  <a:pt x="297342" y="520700"/>
                </a:lnTo>
                <a:lnTo>
                  <a:pt x="275825" y="478790"/>
                </a:lnTo>
                <a:lnTo>
                  <a:pt x="26924" y="478790"/>
                </a:lnTo>
                <a:lnTo>
                  <a:pt x="20319" y="472440"/>
                </a:lnTo>
                <a:lnTo>
                  <a:pt x="20319" y="172720"/>
                </a:lnTo>
                <a:lnTo>
                  <a:pt x="494283" y="172720"/>
                </a:lnTo>
                <a:lnTo>
                  <a:pt x="494283" y="152400"/>
                </a:lnTo>
                <a:lnTo>
                  <a:pt x="20319" y="152400"/>
                </a:lnTo>
                <a:lnTo>
                  <a:pt x="20319" y="76200"/>
                </a:lnTo>
                <a:lnTo>
                  <a:pt x="26924" y="69850"/>
                </a:lnTo>
                <a:lnTo>
                  <a:pt x="85978" y="69850"/>
                </a:lnTo>
                <a:lnTo>
                  <a:pt x="85978" y="22860"/>
                </a:lnTo>
                <a:lnTo>
                  <a:pt x="88391" y="21590"/>
                </a:lnTo>
                <a:lnTo>
                  <a:pt x="116333" y="21590"/>
                </a:lnTo>
                <a:lnTo>
                  <a:pt x="115319" y="16510"/>
                </a:lnTo>
                <a:lnTo>
                  <a:pt x="109791" y="7620"/>
                </a:lnTo>
                <a:lnTo>
                  <a:pt x="101596" y="2540"/>
                </a:lnTo>
                <a:lnTo>
                  <a:pt x="91566" y="0"/>
                </a:lnTo>
                <a:close/>
              </a:path>
              <a:path w="599440" h="604520">
                <a:moveTo>
                  <a:pt x="501658" y="270510"/>
                </a:moveTo>
                <a:lnTo>
                  <a:pt x="423163" y="270510"/>
                </a:lnTo>
                <a:lnTo>
                  <a:pt x="472399" y="278130"/>
                </a:lnTo>
                <a:lnTo>
                  <a:pt x="515203" y="300990"/>
                </a:lnTo>
                <a:lnTo>
                  <a:pt x="548985" y="334010"/>
                </a:lnTo>
                <a:lnTo>
                  <a:pt x="571154" y="377190"/>
                </a:lnTo>
                <a:lnTo>
                  <a:pt x="579120" y="426720"/>
                </a:lnTo>
                <a:lnTo>
                  <a:pt x="571154" y="477520"/>
                </a:lnTo>
                <a:lnTo>
                  <a:pt x="548985" y="520700"/>
                </a:lnTo>
                <a:lnTo>
                  <a:pt x="515203" y="553720"/>
                </a:lnTo>
                <a:lnTo>
                  <a:pt x="472399" y="576580"/>
                </a:lnTo>
                <a:lnTo>
                  <a:pt x="423163" y="584200"/>
                </a:lnTo>
                <a:lnTo>
                  <a:pt x="503026" y="584200"/>
                </a:lnTo>
                <a:lnTo>
                  <a:pt x="547735" y="552450"/>
                </a:lnTo>
                <a:lnTo>
                  <a:pt x="575328" y="516890"/>
                </a:lnTo>
                <a:lnTo>
                  <a:pt x="593129" y="474980"/>
                </a:lnTo>
                <a:lnTo>
                  <a:pt x="599439" y="426720"/>
                </a:lnTo>
                <a:lnTo>
                  <a:pt x="595846" y="391160"/>
                </a:lnTo>
                <a:lnTo>
                  <a:pt x="585549" y="358140"/>
                </a:lnTo>
                <a:lnTo>
                  <a:pt x="569275" y="327660"/>
                </a:lnTo>
                <a:lnTo>
                  <a:pt x="547751" y="302260"/>
                </a:lnTo>
                <a:lnTo>
                  <a:pt x="501658" y="270510"/>
                </a:lnTo>
                <a:close/>
              </a:path>
              <a:path w="599440" h="604520">
                <a:moveTo>
                  <a:pt x="423163" y="287020"/>
                </a:moveTo>
                <a:lnTo>
                  <a:pt x="379081" y="293370"/>
                </a:lnTo>
                <a:lnTo>
                  <a:pt x="340742" y="313690"/>
                </a:lnTo>
                <a:lnTo>
                  <a:pt x="310473" y="344170"/>
                </a:lnTo>
                <a:lnTo>
                  <a:pt x="290604" y="382270"/>
                </a:lnTo>
                <a:lnTo>
                  <a:pt x="283463" y="426720"/>
                </a:lnTo>
                <a:lnTo>
                  <a:pt x="290604" y="472440"/>
                </a:lnTo>
                <a:lnTo>
                  <a:pt x="310473" y="510540"/>
                </a:lnTo>
                <a:lnTo>
                  <a:pt x="340742" y="541020"/>
                </a:lnTo>
                <a:lnTo>
                  <a:pt x="379081" y="561340"/>
                </a:lnTo>
                <a:lnTo>
                  <a:pt x="423163" y="567690"/>
                </a:lnTo>
                <a:lnTo>
                  <a:pt x="467246" y="561340"/>
                </a:lnTo>
                <a:lnTo>
                  <a:pt x="493604" y="547370"/>
                </a:lnTo>
                <a:lnTo>
                  <a:pt x="423163" y="547370"/>
                </a:lnTo>
                <a:lnTo>
                  <a:pt x="376757" y="538480"/>
                </a:lnTo>
                <a:lnTo>
                  <a:pt x="338804" y="513080"/>
                </a:lnTo>
                <a:lnTo>
                  <a:pt x="313185" y="473710"/>
                </a:lnTo>
                <a:lnTo>
                  <a:pt x="303783" y="426720"/>
                </a:lnTo>
                <a:lnTo>
                  <a:pt x="313185" y="381000"/>
                </a:lnTo>
                <a:lnTo>
                  <a:pt x="338804" y="341630"/>
                </a:lnTo>
                <a:lnTo>
                  <a:pt x="376757" y="316230"/>
                </a:lnTo>
                <a:lnTo>
                  <a:pt x="423163" y="307340"/>
                </a:lnTo>
                <a:lnTo>
                  <a:pt x="493604" y="307340"/>
                </a:lnTo>
                <a:lnTo>
                  <a:pt x="467246" y="293370"/>
                </a:lnTo>
                <a:lnTo>
                  <a:pt x="423163" y="287020"/>
                </a:lnTo>
                <a:close/>
              </a:path>
              <a:path w="599440" h="604520">
                <a:moveTo>
                  <a:pt x="493604" y="307340"/>
                </a:moveTo>
                <a:lnTo>
                  <a:pt x="423163" y="307340"/>
                </a:lnTo>
                <a:lnTo>
                  <a:pt x="469570" y="316230"/>
                </a:lnTo>
                <a:lnTo>
                  <a:pt x="507523" y="341630"/>
                </a:lnTo>
                <a:lnTo>
                  <a:pt x="533142" y="381000"/>
                </a:lnTo>
                <a:lnTo>
                  <a:pt x="542544" y="426720"/>
                </a:lnTo>
                <a:lnTo>
                  <a:pt x="533142" y="473710"/>
                </a:lnTo>
                <a:lnTo>
                  <a:pt x="507523" y="513080"/>
                </a:lnTo>
                <a:lnTo>
                  <a:pt x="469570" y="538480"/>
                </a:lnTo>
                <a:lnTo>
                  <a:pt x="423163" y="547370"/>
                </a:lnTo>
                <a:lnTo>
                  <a:pt x="493604" y="547370"/>
                </a:lnTo>
                <a:lnTo>
                  <a:pt x="505585" y="541020"/>
                </a:lnTo>
                <a:lnTo>
                  <a:pt x="535854" y="510540"/>
                </a:lnTo>
                <a:lnTo>
                  <a:pt x="555723" y="472440"/>
                </a:lnTo>
                <a:lnTo>
                  <a:pt x="562863" y="426720"/>
                </a:lnTo>
                <a:lnTo>
                  <a:pt x="555723" y="382270"/>
                </a:lnTo>
                <a:lnTo>
                  <a:pt x="535854" y="344170"/>
                </a:lnTo>
                <a:lnTo>
                  <a:pt x="505585" y="313690"/>
                </a:lnTo>
                <a:lnTo>
                  <a:pt x="493604" y="307340"/>
                </a:lnTo>
                <a:close/>
              </a:path>
              <a:path w="599440" h="604520">
                <a:moveTo>
                  <a:pt x="426593" y="527050"/>
                </a:moveTo>
                <a:lnTo>
                  <a:pt x="419734" y="527050"/>
                </a:lnTo>
                <a:lnTo>
                  <a:pt x="416940" y="529590"/>
                </a:lnTo>
                <a:lnTo>
                  <a:pt x="416940" y="535940"/>
                </a:lnTo>
                <a:lnTo>
                  <a:pt x="419734" y="539750"/>
                </a:lnTo>
                <a:lnTo>
                  <a:pt x="426593" y="539750"/>
                </a:lnTo>
                <a:lnTo>
                  <a:pt x="429386" y="535940"/>
                </a:lnTo>
                <a:lnTo>
                  <a:pt x="429386" y="529590"/>
                </a:lnTo>
                <a:lnTo>
                  <a:pt x="426593" y="527050"/>
                </a:lnTo>
                <a:close/>
              </a:path>
              <a:path w="599440" h="604520">
                <a:moveTo>
                  <a:pt x="439096" y="438150"/>
                </a:moveTo>
                <a:lnTo>
                  <a:pt x="430402" y="438150"/>
                </a:lnTo>
                <a:lnTo>
                  <a:pt x="484250" y="491490"/>
                </a:lnTo>
                <a:lnTo>
                  <a:pt x="484758" y="492760"/>
                </a:lnTo>
                <a:lnTo>
                  <a:pt x="487552" y="492760"/>
                </a:lnTo>
                <a:lnTo>
                  <a:pt x="488060" y="491490"/>
                </a:lnTo>
                <a:lnTo>
                  <a:pt x="489203" y="490220"/>
                </a:lnTo>
                <a:lnTo>
                  <a:pt x="489203" y="488950"/>
                </a:lnTo>
                <a:lnTo>
                  <a:pt x="439096" y="438150"/>
                </a:lnTo>
                <a:close/>
              </a:path>
              <a:path w="599440" h="604520">
                <a:moveTo>
                  <a:pt x="274447" y="330200"/>
                </a:moveTo>
                <a:lnTo>
                  <a:pt x="219582" y="330200"/>
                </a:lnTo>
                <a:lnTo>
                  <a:pt x="215010" y="334010"/>
                </a:lnTo>
                <a:lnTo>
                  <a:pt x="215010" y="389890"/>
                </a:lnTo>
                <a:lnTo>
                  <a:pt x="219582" y="393700"/>
                </a:lnTo>
                <a:lnTo>
                  <a:pt x="250189" y="393700"/>
                </a:lnTo>
                <a:lnTo>
                  <a:pt x="247014" y="425450"/>
                </a:lnTo>
                <a:lnTo>
                  <a:pt x="250444" y="463550"/>
                </a:lnTo>
                <a:lnTo>
                  <a:pt x="255270" y="478790"/>
                </a:lnTo>
                <a:lnTo>
                  <a:pt x="275825" y="478790"/>
                </a:lnTo>
                <a:lnTo>
                  <a:pt x="275173" y="477520"/>
                </a:lnTo>
                <a:lnTo>
                  <a:pt x="267207" y="426720"/>
                </a:lnTo>
                <a:lnTo>
                  <a:pt x="275173" y="377190"/>
                </a:lnTo>
                <a:lnTo>
                  <a:pt x="277129" y="373380"/>
                </a:lnTo>
                <a:lnTo>
                  <a:pt x="235330" y="373380"/>
                </a:lnTo>
                <a:lnTo>
                  <a:pt x="235330" y="350520"/>
                </a:lnTo>
                <a:lnTo>
                  <a:pt x="288866" y="350520"/>
                </a:lnTo>
                <a:lnTo>
                  <a:pt x="297342" y="334010"/>
                </a:lnTo>
                <a:lnTo>
                  <a:pt x="276986" y="334010"/>
                </a:lnTo>
                <a:lnTo>
                  <a:pt x="276351" y="332740"/>
                </a:lnTo>
                <a:lnTo>
                  <a:pt x="274447" y="330200"/>
                </a:lnTo>
                <a:close/>
              </a:path>
              <a:path w="599440" h="604520">
                <a:moveTo>
                  <a:pt x="116966" y="401320"/>
                </a:moveTo>
                <a:lnTo>
                  <a:pt x="61722" y="401320"/>
                </a:lnTo>
                <a:lnTo>
                  <a:pt x="57276" y="406400"/>
                </a:lnTo>
                <a:lnTo>
                  <a:pt x="57276" y="462280"/>
                </a:lnTo>
                <a:lnTo>
                  <a:pt x="61722" y="466090"/>
                </a:lnTo>
                <a:lnTo>
                  <a:pt x="116966" y="466090"/>
                </a:lnTo>
                <a:lnTo>
                  <a:pt x="121411" y="462280"/>
                </a:lnTo>
                <a:lnTo>
                  <a:pt x="121411" y="445770"/>
                </a:lnTo>
                <a:lnTo>
                  <a:pt x="77470" y="445770"/>
                </a:lnTo>
                <a:lnTo>
                  <a:pt x="77470" y="422910"/>
                </a:lnTo>
                <a:lnTo>
                  <a:pt x="121411" y="422910"/>
                </a:lnTo>
                <a:lnTo>
                  <a:pt x="121411" y="406400"/>
                </a:lnTo>
                <a:lnTo>
                  <a:pt x="116966" y="401320"/>
                </a:lnTo>
                <a:close/>
              </a:path>
              <a:path w="599440" h="604520">
                <a:moveTo>
                  <a:pt x="195833" y="401320"/>
                </a:moveTo>
                <a:lnTo>
                  <a:pt x="140715" y="401320"/>
                </a:lnTo>
                <a:lnTo>
                  <a:pt x="136144" y="406400"/>
                </a:lnTo>
                <a:lnTo>
                  <a:pt x="136144" y="462280"/>
                </a:lnTo>
                <a:lnTo>
                  <a:pt x="140715" y="466090"/>
                </a:lnTo>
                <a:lnTo>
                  <a:pt x="195833" y="466090"/>
                </a:lnTo>
                <a:lnTo>
                  <a:pt x="200405" y="462280"/>
                </a:lnTo>
                <a:lnTo>
                  <a:pt x="200405" y="445770"/>
                </a:lnTo>
                <a:lnTo>
                  <a:pt x="156336" y="445770"/>
                </a:lnTo>
                <a:lnTo>
                  <a:pt x="156336" y="422910"/>
                </a:lnTo>
                <a:lnTo>
                  <a:pt x="200405" y="422910"/>
                </a:lnTo>
                <a:lnTo>
                  <a:pt x="200405" y="406400"/>
                </a:lnTo>
                <a:lnTo>
                  <a:pt x="195833" y="401320"/>
                </a:lnTo>
                <a:close/>
              </a:path>
              <a:path w="599440" h="604520">
                <a:moveTo>
                  <a:pt x="121411" y="422910"/>
                </a:moveTo>
                <a:lnTo>
                  <a:pt x="101219" y="422910"/>
                </a:lnTo>
                <a:lnTo>
                  <a:pt x="101219" y="445770"/>
                </a:lnTo>
                <a:lnTo>
                  <a:pt x="121411" y="445770"/>
                </a:lnTo>
                <a:lnTo>
                  <a:pt x="121411" y="422910"/>
                </a:lnTo>
                <a:close/>
              </a:path>
              <a:path w="599440" h="604520">
                <a:moveTo>
                  <a:pt x="200405" y="422910"/>
                </a:moveTo>
                <a:lnTo>
                  <a:pt x="180085" y="422910"/>
                </a:lnTo>
                <a:lnTo>
                  <a:pt x="180085" y="445770"/>
                </a:lnTo>
                <a:lnTo>
                  <a:pt x="200405" y="445770"/>
                </a:lnTo>
                <a:lnTo>
                  <a:pt x="200405" y="422910"/>
                </a:lnTo>
                <a:close/>
              </a:path>
              <a:path w="599440" h="604520">
                <a:moveTo>
                  <a:pt x="420370" y="420370"/>
                </a:moveTo>
                <a:lnTo>
                  <a:pt x="412750" y="420370"/>
                </a:lnTo>
                <a:lnTo>
                  <a:pt x="412241" y="421640"/>
                </a:lnTo>
                <a:lnTo>
                  <a:pt x="359282" y="421640"/>
                </a:lnTo>
                <a:lnTo>
                  <a:pt x="356743" y="424180"/>
                </a:lnTo>
                <a:lnTo>
                  <a:pt x="356743" y="430530"/>
                </a:lnTo>
                <a:lnTo>
                  <a:pt x="359282" y="433070"/>
                </a:lnTo>
                <a:lnTo>
                  <a:pt x="411987" y="433070"/>
                </a:lnTo>
                <a:lnTo>
                  <a:pt x="414020" y="436880"/>
                </a:lnTo>
                <a:lnTo>
                  <a:pt x="418210" y="439420"/>
                </a:lnTo>
                <a:lnTo>
                  <a:pt x="428371" y="439420"/>
                </a:lnTo>
                <a:lnTo>
                  <a:pt x="430402" y="438150"/>
                </a:lnTo>
                <a:lnTo>
                  <a:pt x="439096" y="438150"/>
                </a:lnTo>
                <a:lnTo>
                  <a:pt x="435338" y="434340"/>
                </a:lnTo>
                <a:lnTo>
                  <a:pt x="419226" y="434340"/>
                </a:lnTo>
                <a:lnTo>
                  <a:pt x="416178" y="431800"/>
                </a:lnTo>
                <a:lnTo>
                  <a:pt x="416178" y="426720"/>
                </a:lnTo>
                <a:lnTo>
                  <a:pt x="416432" y="425450"/>
                </a:lnTo>
                <a:lnTo>
                  <a:pt x="417068" y="424180"/>
                </a:lnTo>
                <a:lnTo>
                  <a:pt x="417449" y="422910"/>
                </a:lnTo>
                <a:lnTo>
                  <a:pt x="418083" y="422910"/>
                </a:lnTo>
                <a:lnTo>
                  <a:pt x="418846" y="421640"/>
                </a:lnTo>
                <a:lnTo>
                  <a:pt x="420370" y="420370"/>
                </a:lnTo>
                <a:close/>
              </a:path>
              <a:path w="599440" h="604520">
                <a:moveTo>
                  <a:pt x="407797" y="406400"/>
                </a:moveTo>
                <a:lnTo>
                  <a:pt x="403986" y="406400"/>
                </a:lnTo>
                <a:lnTo>
                  <a:pt x="402844" y="407670"/>
                </a:lnTo>
                <a:lnTo>
                  <a:pt x="402844" y="410210"/>
                </a:lnTo>
                <a:lnTo>
                  <a:pt x="413130" y="420370"/>
                </a:lnTo>
                <a:lnTo>
                  <a:pt x="427100" y="420370"/>
                </a:lnTo>
                <a:lnTo>
                  <a:pt x="430149" y="422910"/>
                </a:lnTo>
                <a:lnTo>
                  <a:pt x="430149" y="427990"/>
                </a:lnTo>
                <a:lnTo>
                  <a:pt x="429895" y="429260"/>
                </a:lnTo>
                <a:lnTo>
                  <a:pt x="429132" y="430530"/>
                </a:lnTo>
                <a:lnTo>
                  <a:pt x="428498" y="431800"/>
                </a:lnTo>
                <a:lnTo>
                  <a:pt x="427989" y="433070"/>
                </a:lnTo>
                <a:lnTo>
                  <a:pt x="427227" y="433070"/>
                </a:lnTo>
                <a:lnTo>
                  <a:pt x="425450" y="434340"/>
                </a:lnTo>
                <a:lnTo>
                  <a:pt x="435338" y="434340"/>
                </a:lnTo>
                <a:lnTo>
                  <a:pt x="434085" y="433070"/>
                </a:lnTo>
                <a:lnTo>
                  <a:pt x="435101" y="431800"/>
                </a:lnTo>
                <a:lnTo>
                  <a:pt x="435736" y="429260"/>
                </a:lnTo>
                <a:lnTo>
                  <a:pt x="435736" y="421640"/>
                </a:lnTo>
                <a:lnTo>
                  <a:pt x="432180" y="416560"/>
                </a:lnTo>
                <a:lnTo>
                  <a:pt x="417322" y="416560"/>
                </a:lnTo>
                <a:lnTo>
                  <a:pt x="407797" y="406400"/>
                </a:lnTo>
                <a:close/>
              </a:path>
              <a:path w="599440" h="604520">
                <a:moveTo>
                  <a:pt x="321818" y="421640"/>
                </a:moveTo>
                <a:lnTo>
                  <a:pt x="314959" y="421640"/>
                </a:lnTo>
                <a:lnTo>
                  <a:pt x="312165" y="424180"/>
                </a:lnTo>
                <a:lnTo>
                  <a:pt x="312165" y="430530"/>
                </a:lnTo>
                <a:lnTo>
                  <a:pt x="314959" y="433070"/>
                </a:lnTo>
                <a:lnTo>
                  <a:pt x="321818" y="433070"/>
                </a:lnTo>
                <a:lnTo>
                  <a:pt x="324484" y="430530"/>
                </a:lnTo>
                <a:lnTo>
                  <a:pt x="324484" y="424180"/>
                </a:lnTo>
                <a:lnTo>
                  <a:pt x="321818" y="421640"/>
                </a:lnTo>
                <a:close/>
              </a:path>
              <a:path w="599440" h="604520">
                <a:moveTo>
                  <a:pt x="531368" y="421640"/>
                </a:moveTo>
                <a:lnTo>
                  <a:pt x="524509" y="421640"/>
                </a:lnTo>
                <a:lnTo>
                  <a:pt x="521843" y="424180"/>
                </a:lnTo>
                <a:lnTo>
                  <a:pt x="521843" y="430530"/>
                </a:lnTo>
                <a:lnTo>
                  <a:pt x="524509" y="433070"/>
                </a:lnTo>
                <a:lnTo>
                  <a:pt x="531368" y="433070"/>
                </a:lnTo>
                <a:lnTo>
                  <a:pt x="534161" y="430530"/>
                </a:lnTo>
                <a:lnTo>
                  <a:pt x="534161" y="424180"/>
                </a:lnTo>
                <a:lnTo>
                  <a:pt x="531368" y="421640"/>
                </a:lnTo>
                <a:close/>
              </a:path>
              <a:path w="599440" h="604520">
                <a:moveTo>
                  <a:pt x="425450" y="345440"/>
                </a:moveTo>
                <a:lnTo>
                  <a:pt x="420877" y="345440"/>
                </a:lnTo>
                <a:lnTo>
                  <a:pt x="418973" y="347980"/>
                </a:lnTo>
                <a:lnTo>
                  <a:pt x="418973" y="415290"/>
                </a:lnTo>
                <a:lnTo>
                  <a:pt x="418337" y="415290"/>
                </a:lnTo>
                <a:lnTo>
                  <a:pt x="417829" y="416560"/>
                </a:lnTo>
                <a:lnTo>
                  <a:pt x="432180" y="416560"/>
                </a:lnTo>
                <a:lnTo>
                  <a:pt x="427354" y="415290"/>
                </a:lnTo>
                <a:lnTo>
                  <a:pt x="427354" y="347980"/>
                </a:lnTo>
                <a:lnTo>
                  <a:pt x="425450" y="345440"/>
                </a:lnTo>
                <a:close/>
              </a:path>
              <a:path w="599440" h="604520">
                <a:moveTo>
                  <a:pt x="116966" y="330200"/>
                </a:moveTo>
                <a:lnTo>
                  <a:pt x="61722" y="330200"/>
                </a:lnTo>
                <a:lnTo>
                  <a:pt x="57276" y="334010"/>
                </a:lnTo>
                <a:lnTo>
                  <a:pt x="57276" y="389890"/>
                </a:lnTo>
                <a:lnTo>
                  <a:pt x="61722" y="393700"/>
                </a:lnTo>
                <a:lnTo>
                  <a:pt x="116966" y="393700"/>
                </a:lnTo>
                <a:lnTo>
                  <a:pt x="121411" y="389890"/>
                </a:lnTo>
                <a:lnTo>
                  <a:pt x="121411" y="373380"/>
                </a:lnTo>
                <a:lnTo>
                  <a:pt x="77470" y="373380"/>
                </a:lnTo>
                <a:lnTo>
                  <a:pt x="77470" y="350520"/>
                </a:lnTo>
                <a:lnTo>
                  <a:pt x="121411" y="350520"/>
                </a:lnTo>
                <a:lnTo>
                  <a:pt x="121411" y="334010"/>
                </a:lnTo>
                <a:lnTo>
                  <a:pt x="116966" y="330200"/>
                </a:lnTo>
                <a:close/>
              </a:path>
              <a:path w="599440" h="604520">
                <a:moveTo>
                  <a:pt x="195833" y="330200"/>
                </a:moveTo>
                <a:lnTo>
                  <a:pt x="140715" y="330200"/>
                </a:lnTo>
                <a:lnTo>
                  <a:pt x="136144" y="334010"/>
                </a:lnTo>
                <a:lnTo>
                  <a:pt x="136144" y="389890"/>
                </a:lnTo>
                <a:lnTo>
                  <a:pt x="140715" y="393700"/>
                </a:lnTo>
                <a:lnTo>
                  <a:pt x="195833" y="393700"/>
                </a:lnTo>
                <a:lnTo>
                  <a:pt x="200405" y="389890"/>
                </a:lnTo>
                <a:lnTo>
                  <a:pt x="200405" y="373380"/>
                </a:lnTo>
                <a:lnTo>
                  <a:pt x="156336" y="373380"/>
                </a:lnTo>
                <a:lnTo>
                  <a:pt x="156336" y="350520"/>
                </a:lnTo>
                <a:lnTo>
                  <a:pt x="200405" y="350520"/>
                </a:lnTo>
                <a:lnTo>
                  <a:pt x="200405" y="334010"/>
                </a:lnTo>
                <a:lnTo>
                  <a:pt x="195833" y="330200"/>
                </a:lnTo>
                <a:close/>
              </a:path>
              <a:path w="599440" h="604520">
                <a:moveTo>
                  <a:pt x="121411" y="350520"/>
                </a:moveTo>
                <a:lnTo>
                  <a:pt x="101219" y="350520"/>
                </a:lnTo>
                <a:lnTo>
                  <a:pt x="101219" y="373380"/>
                </a:lnTo>
                <a:lnTo>
                  <a:pt x="121411" y="373380"/>
                </a:lnTo>
                <a:lnTo>
                  <a:pt x="121411" y="350520"/>
                </a:lnTo>
                <a:close/>
              </a:path>
              <a:path w="599440" h="604520">
                <a:moveTo>
                  <a:pt x="200405" y="350520"/>
                </a:moveTo>
                <a:lnTo>
                  <a:pt x="180085" y="350520"/>
                </a:lnTo>
                <a:lnTo>
                  <a:pt x="180085" y="373380"/>
                </a:lnTo>
                <a:lnTo>
                  <a:pt x="200405" y="373380"/>
                </a:lnTo>
                <a:lnTo>
                  <a:pt x="200405" y="350520"/>
                </a:lnTo>
                <a:close/>
              </a:path>
              <a:path w="599440" h="604520">
                <a:moveTo>
                  <a:pt x="288866" y="350520"/>
                </a:moveTo>
                <a:lnTo>
                  <a:pt x="259079" y="350520"/>
                </a:lnTo>
                <a:lnTo>
                  <a:pt x="259079" y="363220"/>
                </a:lnTo>
                <a:lnTo>
                  <a:pt x="255904" y="373380"/>
                </a:lnTo>
                <a:lnTo>
                  <a:pt x="277129" y="373380"/>
                </a:lnTo>
                <a:lnTo>
                  <a:pt x="288866" y="350520"/>
                </a:lnTo>
                <a:close/>
              </a:path>
              <a:path w="599440" h="604520">
                <a:moveTo>
                  <a:pt x="350900" y="256540"/>
                </a:moveTo>
                <a:lnTo>
                  <a:pt x="298450" y="256540"/>
                </a:lnTo>
                <a:lnTo>
                  <a:pt x="294004" y="261620"/>
                </a:lnTo>
                <a:lnTo>
                  <a:pt x="294004" y="308610"/>
                </a:lnTo>
                <a:lnTo>
                  <a:pt x="276986" y="334010"/>
                </a:lnTo>
                <a:lnTo>
                  <a:pt x="297342" y="334010"/>
                </a:lnTo>
                <a:lnTo>
                  <a:pt x="331124" y="300990"/>
                </a:lnTo>
                <a:lnTo>
                  <a:pt x="350148" y="290830"/>
                </a:lnTo>
                <a:lnTo>
                  <a:pt x="314198" y="290830"/>
                </a:lnTo>
                <a:lnTo>
                  <a:pt x="314198" y="278130"/>
                </a:lnTo>
                <a:lnTo>
                  <a:pt x="373928" y="278130"/>
                </a:lnTo>
                <a:lnTo>
                  <a:pt x="423163" y="270510"/>
                </a:lnTo>
                <a:lnTo>
                  <a:pt x="501658" y="270510"/>
                </a:lnTo>
                <a:lnTo>
                  <a:pt x="494283" y="265430"/>
                </a:lnTo>
                <a:lnTo>
                  <a:pt x="494283" y="262890"/>
                </a:lnTo>
                <a:lnTo>
                  <a:pt x="356361" y="262890"/>
                </a:lnTo>
                <a:lnTo>
                  <a:pt x="355219" y="260350"/>
                </a:lnTo>
                <a:lnTo>
                  <a:pt x="353440" y="257810"/>
                </a:lnTo>
                <a:lnTo>
                  <a:pt x="350900" y="256540"/>
                </a:lnTo>
                <a:close/>
              </a:path>
              <a:path w="599440" h="604520">
                <a:moveTo>
                  <a:pt x="426593" y="314960"/>
                </a:moveTo>
                <a:lnTo>
                  <a:pt x="419734" y="314960"/>
                </a:lnTo>
                <a:lnTo>
                  <a:pt x="416940" y="318770"/>
                </a:lnTo>
                <a:lnTo>
                  <a:pt x="416940" y="325120"/>
                </a:lnTo>
                <a:lnTo>
                  <a:pt x="419734" y="327660"/>
                </a:lnTo>
                <a:lnTo>
                  <a:pt x="426593" y="327660"/>
                </a:lnTo>
                <a:lnTo>
                  <a:pt x="429386" y="325120"/>
                </a:lnTo>
                <a:lnTo>
                  <a:pt x="429386" y="318770"/>
                </a:lnTo>
                <a:lnTo>
                  <a:pt x="426593" y="314960"/>
                </a:lnTo>
                <a:close/>
              </a:path>
              <a:path w="599440" h="604520">
                <a:moveTo>
                  <a:pt x="116966" y="256540"/>
                </a:moveTo>
                <a:lnTo>
                  <a:pt x="61722" y="256540"/>
                </a:lnTo>
                <a:lnTo>
                  <a:pt x="57276" y="261620"/>
                </a:lnTo>
                <a:lnTo>
                  <a:pt x="57276" y="317500"/>
                </a:lnTo>
                <a:lnTo>
                  <a:pt x="61722" y="321310"/>
                </a:lnTo>
                <a:lnTo>
                  <a:pt x="116966" y="321310"/>
                </a:lnTo>
                <a:lnTo>
                  <a:pt x="121411" y="317500"/>
                </a:lnTo>
                <a:lnTo>
                  <a:pt x="121411" y="300990"/>
                </a:lnTo>
                <a:lnTo>
                  <a:pt x="77470" y="300990"/>
                </a:lnTo>
                <a:lnTo>
                  <a:pt x="77470" y="278130"/>
                </a:lnTo>
                <a:lnTo>
                  <a:pt x="121411" y="278130"/>
                </a:lnTo>
                <a:lnTo>
                  <a:pt x="121411" y="261620"/>
                </a:lnTo>
                <a:lnTo>
                  <a:pt x="116966" y="256540"/>
                </a:lnTo>
                <a:close/>
              </a:path>
              <a:path w="599440" h="604520">
                <a:moveTo>
                  <a:pt x="195833" y="256540"/>
                </a:moveTo>
                <a:lnTo>
                  <a:pt x="140715" y="256540"/>
                </a:lnTo>
                <a:lnTo>
                  <a:pt x="136144" y="261620"/>
                </a:lnTo>
                <a:lnTo>
                  <a:pt x="136144" y="317500"/>
                </a:lnTo>
                <a:lnTo>
                  <a:pt x="140715" y="321310"/>
                </a:lnTo>
                <a:lnTo>
                  <a:pt x="195833" y="321310"/>
                </a:lnTo>
                <a:lnTo>
                  <a:pt x="200405" y="317500"/>
                </a:lnTo>
                <a:lnTo>
                  <a:pt x="200405" y="300990"/>
                </a:lnTo>
                <a:lnTo>
                  <a:pt x="156336" y="300990"/>
                </a:lnTo>
                <a:lnTo>
                  <a:pt x="156336" y="278130"/>
                </a:lnTo>
                <a:lnTo>
                  <a:pt x="200405" y="278130"/>
                </a:lnTo>
                <a:lnTo>
                  <a:pt x="200405" y="261620"/>
                </a:lnTo>
                <a:lnTo>
                  <a:pt x="195833" y="256540"/>
                </a:lnTo>
                <a:close/>
              </a:path>
              <a:path w="599440" h="604520">
                <a:moveTo>
                  <a:pt x="274700" y="256540"/>
                </a:moveTo>
                <a:lnTo>
                  <a:pt x="219582" y="256540"/>
                </a:lnTo>
                <a:lnTo>
                  <a:pt x="215010" y="261620"/>
                </a:lnTo>
                <a:lnTo>
                  <a:pt x="215010" y="317500"/>
                </a:lnTo>
                <a:lnTo>
                  <a:pt x="219582" y="321310"/>
                </a:lnTo>
                <a:lnTo>
                  <a:pt x="274700" y="321310"/>
                </a:lnTo>
                <a:lnTo>
                  <a:pt x="279273" y="317500"/>
                </a:lnTo>
                <a:lnTo>
                  <a:pt x="279273" y="300990"/>
                </a:lnTo>
                <a:lnTo>
                  <a:pt x="235330" y="300990"/>
                </a:lnTo>
                <a:lnTo>
                  <a:pt x="235330" y="278130"/>
                </a:lnTo>
                <a:lnTo>
                  <a:pt x="279273" y="278130"/>
                </a:lnTo>
                <a:lnTo>
                  <a:pt x="279273" y="261620"/>
                </a:lnTo>
                <a:lnTo>
                  <a:pt x="274700" y="256540"/>
                </a:lnTo>
                <a:close/>
              </a:path>
              <a:path w="599440" h="604520">
                <a:moveTo>
                  <a:pt x="121411" y="278130"/>
                </a:moveTo>
                <a:lnTo>
                  <a:pt x="101219" y="278130"/>
                </a:lnTo>
                <a:lnTo>
                  <a:pt x="101219" y="300990"/>
                </a:lnTo>
                <a:lnTo>
                  <a:pt x="121411" y="300990"/>
                </a:lnTo>
                <a:lnTo>
                  <a:pt x="121411" y="278130"/>
                </a:lnTo>
                <a:close/>
              </a:path>
              <a:path w="599440" h="604520">
                <a:moveTo>
                  <a:pt x="200405" y="278130"/>
                </a:moveTo>
                <a:lnTo>
                  <a:pt x="180085" y="278130"/>
                </a:lnTo>
                <a:lnTo>
                  <a:pt x="180085" y="300990"/>
                </a:lnTo>
                <a:lnTo>
                  <a:pt x="200405" y="300990"/>
                </a:lnTo>
                <a:lnTo>
                  <a:pt x="200405" y="278130"/>
                </a:lnTo>
                <a:close/>
              </a:path>
              <a:path w="599440" h="604520">
                <a:moveTo>
                  <a:pt x="279273" y="278130"/>
                </a:moveTo>
                <a:lnTo>
                  <a:pt x="259079" y="278130"/>
                </a:lnTo>
                <a:lnTo>
                  <a:pt x="259079" y="300990"/>
                </a:lnTo>
                <a:lnTo>
                  <a:pt x="279273" y="300990"/>
                </a:lnTo>
                <a:lnTo>
                  <a:pt x="279273" y="278130"/>
                </a:lnTo>
                <a:close/>
              </a:path>
              <a:path w="599440" h="604520">
                <a:moveTo>
                  <a:pt x="373928" y="278130"/>
                </a:moveTo>
                <a:lnTo>
                  <a:pt x="334009" y="278130"/>
                </a:lnTo>
                <a:lnTo>
                  <a:pt x="314198" y="290830"/>
                </a:lnTo>
                <a:lnTo>
                  <a:pt x="350148" y="290830"/>
                </a:lnTo>
                <a:lnTo>
                  <a:pt x="373928" y="278130"/>
                </a:lnTo>
                <a:close/>
              </a:path>
              <a:path w="599440" h="604520">
                <a:moveTo>
                  <a:pt x="441166" y="250190"/>
                </a:moveTo>
                <a:lnTo>
                  <a:pt x="405161" y="250190"/>
                </a:lnTo>
                <a:lnTo>
                  <a:pt x="387730" y="252730"/>
                </a:lnTo>
                <a:lnTo>
                  <a:pt x="356361" y="262890"/>
                </a:lnTo>
                <a:lnTo>
                  <a:pt x="494283" y="262890"/>
                </a:lnTo>
                <a:lnTo>
                  <a:pt x="494283" y="257810"/>
                </a:lnTo>
                <a:lnTo>
                  <a:pt x="473963" y="257810"/>
                </a:lnTo>
                <a:lnTo>
                  <a:pt x="458597" y="252730"/>
                </a:lnTo>
                <a:lnTo>
                  <a:pt x="441166" y="250190"/>
                </a:lnTo>
                <a:close/>
              </a:path>
              <a:path w="599440" h="604520">
                <a:moveTo>
                  <a:pt x="494283" y="172720"/>
                </a:moveTo>
                <a:lnTo>
                  <a:pt x="473963" y="172720"/>
                </a:lnTo>
                <a:lnTo>
                  <a:pt x="473963" y="257810"/>
                </a:lnTo>
                <a:lnTo>
                  <a:pt x="494283" y="257810"/>
                </a:lnTo>
                <a:lnTo>
                  <a:pt x="494283" y="172720"/>
                </a:lnTo>
                <a:close/>
              </a:path>
              <a:path w="599440" h="604520">
                <a:moveTo>
                  <a:pt x="423163" y="248920"/>
                </a:moveTo>
                <a:lnTo>
                  <a:pt x="414091" y="250190"/>
                </a:lnTo>
                <a:lnTo>
                  <a:pt x="432236" y="250190"/>
                </a:lnTo>
                <a:lnTo>
                  <a:pt x="423163" y="248920"/>
                </a:lnTo>
                <a:close/>
              </a:path>
              <a:path w="599440" h="604520">
                <a:moveTo>
                  <a:pt x="274700" y="184150"/>
                </a:moveTo>
                <a:lnTo>
                  <a:pt x="219582" y="184150"/>
                </a:lnTo>
                <a:lnTo>
                  <a:pt x="215010" y="189230"/>
                </a:lnTo>
                <a:lnTo>
                  <a:pt x="215010" y="245110"/>
                </a:lnTo>
                <a:lnTo>
                  <a:pt x="219582" y="248920"/>
                </a:lnTo>
                <a:lnTo>
                  <a:pt x="274700" y="248920"/>
                </a:lnTo>
                <a:lnTo>
                  <a:pt x="279273" y="245110"/>
                </a:lnTo>
                <a:lnTo>
                  <a:pt x="279273" y="228600"/>
                </a:lnTo>
                <a:lnTo>
                  <a:pt x="235330" y="228600"/>
                </a:lnTo>
                <a:lnTo>
                  <a:pt x="235330" y="204470"/>
                </a:lnTo>
                <a:lnTo>
                  <a:pt x="279273" y="204470"/>
                </a:lnTo>
                <a:lnTo>
                  <a:pt x="279273" y="189230"/>
                </a:lnTo>
                <a:lnTo>
                  <a:pt x="274700" y="184150"/>
                </a:lnTo>
                <a:close/>
              </a:path>
              <a:path w="599440" h="604520">
                <a:moveTo>
                  <a:pt x="353695" y="184150"/>
                </a:moveTo>
                <a:lnTo>
                  <a:pt x="298450" y="184150"/>
                </a:lnTo>
                <a:lnTo>
                  <a:pt x="294004" y="189230"/>
                </a:lnTo>
                <a:lnTo>
                  <a:pt x="294004" y="245110"/>
                </a:lnTo>
                <a:lnTo>
                  <a:pt x="298450" y="248920"/>
                </a:lnTo>
                <a:lnTo>
                  <a:pt x="353695" y="248920"/>
                </a:lnTo>
                <a:lnTo>
                  <a:pt x="358139" y="245110"/>
                </a:lnTo>
                <a:lnTo>
                  <a:pt x="358139" y="228600"/>
                </a:lnTo>
                <a:lnTo>
                  <a:pt x="314198" y="228600"/>
                </a:lnTo>
                <a:lnTo>
                  <a:pt x="314198" y="204470"/>
                </a:lnTo>
                <a:lnTo>
                  <a:pt x="358139" y="204470"/>
                </a:lnTo>
                <a:lnTo>
                  <a:pt x="358139" y="189230"/>
                </a:lnTo>
                <a:lnTo>
                  <a:pt x="353695" y="184150"/>
                </a:lnTo>
                <a:close/>
              </a:path>
              <a:path w="599440" h="604520">
                <a:moveTo>
                  <a:pt x="432561" y="184150"/>
                </a:moveTo>
                <a:lnTo>
                  <a:pt x="377444" y="184150"/>
                </a:lnTo>
                <a:lnTo>
                  <a:pt x="372872" y="189230"/>
                </a:lnTo>
                <a:lnTo>
                  <a:pt x="372872" y="245110"/>
                </a:lnTo>
                <a:lnTo>
                  <a:pt x="377444" y="248920"/>
                </a:lnTo>
                <a:lnTo>
                  <a:pt x="432561" y="248920"/>
                </a:lnTo>
                <a:lnTo>
                  <a:pt x="437133" y="245110"/>
                </a:lnTo>
                <a:lnTo>
                  <a:pt x="437133" y="228600"/>
                </a:lnTo>
                <a:lnTo>
                  <a:pt x="393064" y="228600"/>
                </a:lnTo>
                <a:lnTo>
                  <a:pt x="393064" y="204470"/>
                </a:lnTo>
                <a:lnTo>
                  <a:pt x="437133" y="204470"/>
                </a:lnTo>
                <a:lnTo>
                  <a:pt x="437133" y="189230"/>
                </a:lnTo>
                <a:lnTo>
                  <a:pt x="432561" y="184150"/>
                </a:lnTo>
                <a:close/>
              </a:path>
              <a:path w="599440" h="604520">
                <a:moveTo>
                  <a:pt x="279273" y="204470"/>
                </a:moveTo>
                <a:lnTo>
                  <a:pt x="259079" y="204470"/>
                </a:lnTo>
                <a:lnTo>
                  <a:pt x="259079" y="228600"/>
                </a:lnTo>
                <a:lnTo>
                  <a:pt x="279273" y="228600"/>
                </a:lnTo>
                <a:lnTo>
                  <a:pt x="279273" y="204470"/>
                </a:lnTo>
                <a:close/>
              </a:path>
              <a:path w="599440" h="604520">
                <a:moveTo>
                  <a:pt x="358139" y="204470"/>
                </a:moveTo>
                <a:lnTo>
                  <a:pt x="337947" y="204470"/>
                </a:lnTo>
                <a:lnTo>
                  <a:pt x="337947" y="228600"/>
                </a:lnTo>
                <a:lnTo>
                  <a:pt x="358139" y="228600"/>
                </a:lnTo>
                <a:lnTo>
                  <a:pt x="358139" y="204470"/>
                </a:lnTo>
                <a:close/>
              </a:path>
              <a:path w="599440" h="604520">
                <a:moveTo>
                  <a:pt x="437133" y="204470"/>
                </a:moveTo>
                <a:lnTo>
                  <a:pt x="416813" y="204470"/>
                </a:lnTo>
                <a:lnTo>
                  <a:pt x="416813" y="228600"/>
                </a:lnTo>
                <a:lnTo>
                  <a:pt x="437133" y="228600"/>
                </a:lnTo>
                <a:lnTo>
                  <a:pt x="437133" y="204470"/>
                </a:lnTo>
                <a:close/>
              </a:path>
              <a:path w="599440" h="604520">
                <a:moveTo>
                  <a:pt x="491519" y="69850"/>
                </a:moveTo>
                <a:lnTo>
                  <a:pt x="467359" y="69850"/>
                </a:lnTo>
                <a:lnTo>
                  <a:pt x="474090" y="76200"/>
                </a:lnTo>
                <a:lnTo>
                  <a:pt x="474090" y="152400"/>
                </a:lnTo>
                <a:lnTo>
                  <a:pt x="494283" y="152400"/>
                </a:lnTo>
                <a:lnTo>
                  <a:pt x="494283" y="83820"/>
                </a:lnTo>
                <a:lnTo>
                  <a:pt x="491519" y="69850"/>
                </a:lnTo>
                <a:close/>
              </a:path>
              <a:path w="599440" h="604520">
                <a:moveTo>
                  <a:pt x="85978" y="69850"/>
                </a:moveTo>
                <a:lnTo>
                  <a:pt x="65658" y="69850"/>
                </a:lnTo>
                <a:lnTo>
                  <a:pt x="65658" y="91440"/>
                </a:lnTo>
                <a:lnTo>
                  <a:pt x="67689" y="101600"/>
                </a:lnTo>
                <a:lnTo>
                  <a:pt x="73231" y="110490"/>
                </a:lnTo>
                <a:lnTo>
                  <a:pt x="81464" y="115570"/>
                </a:lnTo>
                <a:lnTo>
                  <a:pt x="91566" y="116840"/>
                </a:lnTo>
                <a:lnTo>
                  <a:pt x="101596" y="115570"/>
                </a:lnTo>
                <a:lnTo>
                  <a:pt x="109791" y="110490"/>
                </a:lnTo>
                <a:lnTo>
                  <a:pt x="115319" y="101600"/>
                </a:lnTo>
                <a:lnTo>
                  <a:pt x="116333" y="96520"/>
                </a:lnTo>
                <a:lnTo>
                  <a:pt x="88391" y="96520"/>
                </a:lnTo>
                <a:lnTo>
                  <a:pt x="85978" y="95250"/>
                </a:lnTo>
                <a:lnTo>
                  <a:pt x="85978" y="69850"/>
                </a:lnTo>
                <a:close/>
              </a:path>
              <a:path w="599440" h="604520">
                <a:moveTo>
                  <a:pt x="397255" y="69850"/>
                </a:moveTo>
                <a:lnTo>
                  <a:pt x="376935" y="69850"/>
                </a:lnTo>
                <a:lnTo>
                  <a:pt x="376935" y="91440"/>
                </a:lnTo>
                <a:lnTo>
                  <a:pt x="378966" y="101600"/>
                </a:lnTo>
                <a:lnTo>
                  <a:pt x="384508" y="110490"/>
                </a:lnTo>
                <a:lnTo>
                  <a:pt x="392741" y="115570"/>
                </a:lnTo>
                <a:lnTo>
                  <a:pt x="402844" y="116840"/>
                </a:lnTo>
                <a:lnTo>
                  <a:pt x="412873" y="115570"/>
                </a:lnTo>
                <a:lnTo>
                  <a:pt x="421068" y="110490"/>
                </a:lnTo>
                <a:lnTo>
                  <a:pt x="426596" y="101600"/>
                </a:lnTo>
                <a:lnTo>
                  <a:pt x="427610" y="96520"/>
                </a:lnTo>
                <a:lnTo>
                  <a:pt x="399796" y="96520"/>
                </a:lnTo>
                <a:lnTo>
                  <a:pt x="397255" y="95250"/>
                </a:lnTo>
                <a:lnTo>
                  <a:pt x="397255" y="69850"/>
                </a:lnTo>
                <a:close/>
              </a:path>
              <a:path w="599440" h="604520">
                <a:moveTo>
                  <a:pt x="116333" y="21590"/>
                </a:moveTo>
                <a:lnTo>
                  <a:pt x="94614" y="21590"/>
                </a:lnTo>
                <a:lnTo>
                  <a:pt x="97027" y="22860"/>
                </a:lnTo>
                <a:lnTo>
                  <a:pt x="97027" y="95250"/>
                </a:lnTo>
                <a:lnTo>
                  <a:pt x="94614" y="96520"/>
                </a:lnTo>
                <a:lnTo>
                  <a:pt x="116333" y="96520"/>
                </a:lnTo>
                <a:lnTo>
                  <a:pt x="117348" y="91440"/>
                </a:lnTo>
                <a:lnTo>
                  <a:pt x="117348" y="69850"/>
                </a:lnTo>
                <a:lnTo>
                  <a:pt x="397255" y="69850"/>
                </a:lnTo>
                <a:lnTo>
                  <a:pt x="397255" y="48260"/>
                </a:lnTo>
                <a:lnTo>
                  <a:pt x="117348" y="48260"/>
                </a:lnTo>
                <a:lnTo>
                  <a:pt x="117348" y="26670"/>
                </a:lnTo>
                <a:lnTo>
                  <a:pt x="116333" y="21590"/>
                </a:lnTo>
                <a:close/>
              </a:path>
              <a:path w="599440" h="604520">
                <a:moveTo>
                  <a:pt x="427610" y="21590"/>
                </a:moveTo>
                <a:lnTo>
                  <a:pt x="405891" y="21590"/>
                </a:lnTo>
                <a:lnTo>
                  <a:pt x="408431" y="22860"/>
                </a:lnTo>
                <a:lnTo>
                  <a:pt x="408431" y="95250"/>
                </a:lnTo>
                <a:lnTo>
                  <a:pt x="405891" y="96520"/>
                </a:lnTo>
                <a:lnTo>
                  <a:pt x="427610" y="96520"/>
                </a:lnTo>
                <a:lnTo>
                  <a:pt x="428625" y="91440"/>
                </a:lnTo>
                <a:lnTo>
                  <a:pt x="428625" y="69850"/>
                </a:lnTo>
                <a:lnTo>
                  <a:pt x="491519" y="69850"/>
                </a:lnTo>
                <a:lnTo>
                  <a:pt x="483981" y="59690"/>
                </a:lnTo>
                <a:lnTo>
                  <a:pt x="472799" y="52070"/>
                </a:lnTo>
                <a:lnTo>
                  <a:pt x="459104" y="48260"/>
                </a:lnTo>
                <a:lnTo>
                  <a:pt x="428625" y="48260"/>
                </a:lnTo>
                <a:lnTo>
                  <a:pt x="428625" y="26670"/>
                </a:lnTo>
                <a:lnTo>
                  <a:pt x="427610" y="21590"/>
                </a:lnTo>
                <a:close/>
              </a:path>
              <a:path w="599440" h="604520">
                <a:moveTo>
                  <a:pt x="402844" y="0"/>
                </a:moveTo>
                <a:lnTo>
                  <a:pt x="392795" y="2540"/>
                </a:lnTo>
                <a:lnTo>
                  <a:pt x="384555" y="7620"/>
                </a:lnTo>
                <a:lnTo>
                  <a:pt x="378983" y="16510"/>
                </a:lnTo>
                <a:lnTo>
                  <a:pt x="376935" y="26670"/>
                </a:lnTo>
                <a:lnTo>
                  <a:pt x="376935" y="48260"/>
                </a:lnTo>
                <a:lnTo>
                  <a:pt x="397255" y="48260"/>
                </a:lnTo>
                <a:lnTo>
                  <a:pt x="397255" y="22860"/>
                </a:lnTo>
                <a:lnTo>
                  <a:pt x="399796" y="21590"/>
                </a:lnTo>
                <a:lnTo>
                  <a:pt x="427610" y="21590"/>
                </a:lnTo>
                <a:lnTo>
                  <a:pt x="426596" y="16510"/>
                </a:lnTo>
                <a:lnTo>
                  <a:pt x="421068" y="7620"/>
                </a:lnTo>
                <a:lnTo>
                  <a:pt x="412873" y="2540"/>
                </a:lnTo>
                <a:lnTo>
                  <a:pt x="402844" y="0"/>
                </a:lnTo>
                <a:close/>
              </a:path>
            </a:pathLst>
          </a:custGeom>
          <a:solidFill>
            <a:srgbClr val="67747C"/>
          </a:solidFill>
        </p:spPr>
        <p:txBody>
          <a:bodyPr wrap="square" lIns="0" tIns="0" rIns="0" bIns="0" rtlCol="0"/>
          <a:lstStyle/>
          <a:p>
            <a:endParaRPr/>
          </a:p>
        </p:txBody>
      </p:sp>
      <p:sp>
        <p:nvSpPr>
          <p:cNvPr id="43" name="object 43"/>
          <p:cNvSpPr txBox="1"/>
          <p:nvPr/>
        </p:nvSpPr>
        <p:spPr>
          <a:xfrm>
            <a:off x="8250555" y="2950209"/>
            <a:ext cx="887730" cy="330200"/>
          </a:xfrm>
          <a:prstGeom prst="rect">
            <a:avLst/>
          </a:prstGeom>
        </p:spPr>
        <p:txBody>
          <a:bodyPr vert="horz" wrap="square" lIns="0" tIns="12700" rIns="0" bIns="0" rtlCol="0">
            <a:spAutoFit/>
          </a:bodyPr>
          <a:lstStyle/>
          <a:p>
            <a:pPr marL="12700" marR="5080">
              <a:spcBef>
                <a:spcPts val="100"/>
              </a:spcBef>
            </a:pPr>
            <a:r>
              <a:rPr sz="1000" spc="-70" dirty="0">
                <a:latin typeface="Arial"/>
                <a:cs typeface="Arial"/>
              </a:rPr>
              <a:t>Длительность  </a:t>
            </a:r>
            <a:r>
              <a:rPr sz="1000" spc="-20" dirty="0">
                <a:latin typeface="Arial"/>
                <a:cs typeface="Arial"/>
              </a:rPr>
              <a:t>закупки </a:t>
            </a:r>
            <a:r>
              <a:rPr sz="1000" dirty="0">
                <a:latin typeface="Arial"/>
                <a:cs typeface="Arial"/>
              </a:rPr>
              <a:t>≈ </a:t>
            </a:r>
            <a:r>
              <a:rPr sz="1000" spc="30" dirty="0">
                <a:latin typeface="Arial"/>
                <a:cs typeface="Arial"/>
              </a:rPr>
              <a:t>5</a:t>
            </a:r>
            <a:r>
              <a:rPr sz="1000" spc="-160" dirty="0">
                <a:latin typeface="Arial"/>
                <a:cs typeface="Arial"/>
              </a:rPr>
              <a:t> </a:t>
            </a:r>
            <a:r>
              <a:rPr sz="1000" spc="-45" dirty="0">
                <a:latin typeface="Arial"/>
                <a:cs typeface="Arial"/>
              </a:rPr>
              <a:t>р.д.</a:t>
            </a:r>
            <a:endParaRPr sz="1000">
              <a:latin typeface="Arial"/>
              <a:cs typeface="Arial"/>
            </a:endParaRPr>
          </a:p>
        </p:txBody>
      </p:sp>
      <p:sp>
        <p:nvSpPr>
          <p:cNvPr id="44" name="object 44"/>
          <p:cNvSpPr/>
          <p:nvPr/>
        </p:nvSpPr>
        <p:spPr>
          <a:xfrm>
            <a:off x="1372870" y="3666490"/>
            <a:ext cx="9105900" cy="0"/>
          </a:xfrm>
          <a:custGeom>
            <a:avLst/>
            <a:gdLst/>
            <a:ahLst/>
            <a:cxnLst/>
            <a:rect l="l" t="t" r="r" b="b"/>
            <a:pathLst>
              <a:path w="9105900">
                <a:moveTo>
                  <a:pt x="0" y="0"/>
                </a:moveTo>
                <a:lnTo>
                  <a:pt x="9105900" y="0"/>
                </a:lnTo>
              </a:path>
            </a:pathLst>
          </a:custGeom>
          <a:ln w="12700">
            <a:solidFill>
              <a:srgbClr val="C8CFD2"/>
            </a:solidFill>
          </a:ln>
        </p:spPr>
        <p:txBody>
          <a:bodyPr wrap="square" lIns="0" tIns="0" rIns="0" bIns="0" rtlCol="0"/>
          <a:lstStyle/>
          <a:p>
            <a:endParaRPr/>
          </a:p>
        </p:txBody>
      </p:sp>
    </p:spTree>
  </p:cSld>
  <p:clrMapOvr>
    <a:masterClrMapping/>
  </p:clrMapOvr>
  <p:transition spd="slow">
    <p:fade thruBlk="1"/>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647826" y="884808"/>
            <a:ext cx="8734028" cy="1477328"/>
          </a:xfrm>
          <a:prstGeom prst="rect">
            <a:avLst/>
          </a:prstGeom>
          <a:solidFill>
            <a:schemeClr val="tx2">
              <a:lumMod val="40000"/>
              <a:lumOff val="60000"/>
            </a:schemeClr>
          </a:solidFill>
        </p:spPr>
        <p:txBody>
          <a:bodyPr wrap="square">
            <a:spAutoFit/>
          </a:bodyPr>
          <a:lstStyle/>
          <a:p>
            <a:pPr algn="ctr"/>
            <a:endParaRPr lang="ru-RU" sz="1500" b="1" dirty="0">
              <a:solidFill>
                <a:schemeClr val="bg1"/>
              </a:solidFill>
              <a:latin typeface="Times New Roman" panose="02020603050405020304" pitchFamily="18" charset="0"/>
              <a:cs typeface="Times New Roman" panose="02020603050405020304" pitchFamily="18" charset="0"/>
            </a:endParaRPr>
          </a:p>
          <a:p>
            <a:pPr algn="ctr"/>
            <a:endParaRPr lang="ru-RU" sz="1500" b="1" dirty="0">
              <a:solidFill>
                <a:schemeClr val="bg1"/>
              </a:solidFill>
              <a:latin typeface="Times New Roman" panose="02020603050405020304" pitchFamily="18" charset="0"/>
              <a:cs typeface="Times New Roman" panose="02020603050405020304" pitchFamily="18" charset="0"/>
            </a:endParaRPr>
          </a:p>
          <a:p>
            <a:pPr algn="ctr"/>
            <a:endParaRPr lang="ru-RU" sz="1500" b="1" dirty="0">
              <a:solidFill>
                <a:schemeClr val="bg1"/>
              </a:solidFill>
              <a:latin typeface="Times New Roman" panose="02020603050405020304" pitchFamily="18" charset="0"/>
              <a:cs typeface="Times New Roman" panose="02020603050405020304" pitchFamily="18" charset="0"/>
            </a:endParaRPr>
          </a:p>
          <a:p>
            <a:pPr algn="ctr"/>
            <a:endParaRPr lang="ru-RU" sz="1500" b="1" dirty="0">
              <a:solidFill>
                <a:schemeClr val="bg1"/>
              </a:solidFill>
              <a:latin typeface="Times New Roman" panose="02020603050405020304" pitchFamily="18" charset="0"/>
              <a:cs typeface="Times New Roman" panose="02020603050405020304" pitchFamily="18" charset="0"/>
            </a:endParaRPr>
          </a:p>
          <a:p>
            <a:pPr algn="ctr"/>
            <a:endParaRPr lang="ru-RU" sz="1500" b="1" dirty="0">
              <a:solidFill>
                <a:schemeClr val="bg1"/>
              </a:solidFill>
              <a:latin typeface="Times New Roman" panose="02020603050405020304" pitchFamily="18" charset="0"/>
              <a:cs typeface="Times New Roman" panose="02020603050405020304" pitchFamily="18" charset="0"/>
            </a:endParaRPr>
          </a:p>
          <a:p>
            <a:pPr algn="ctr"/>
            <a:endParaRPr lang="ru-RU" sz="1500" b="1" dirty="0">
              <a:solidFill>
                <a:schemeClr val="bg1"/>
              </a:solidFill>
              <a:latin typeface="Times New Roman" panose="02020603050405020304" pitchFamily="18" charset="0"/>
              <a:cs typeface="Times New Roman" panose="02020603050405020304" pitchFamily="18" charset="0"/>
            </a:endParaRPr>
          </a:p>
        </p:txBody>
      </p:sp>
      <p:sp>
        <p:nvSpPr>
          <p:cNvPr id="3" name="Заголовок 2"/>
          <p:cNvSpPr>
            <a:spLocks noGrp="1"/>
          </p:cNvSpPr>
          <p:nvPr>
            <p:ph type="title"/>
          </p:nvPr>
        </p:nvSpPr>
        <p:spPr>
          <a:xfrm>
            <a:off x="1622426" y="1153572"/>
            <a:ext cx="8579296" cy="990600"/>
          </a:xfrm>
        </p:spPr>
        <p:txBody>
          <a:bodyPr>
            <a:normAutofit/>
          </a:bodyPr>
          <a:lstStyle/>
          <a:p>
            <a:pPr algn="ctr"/>
            <a:r>
              <a:rPr lang="ru-RU" sz="3200" dirty="0">
                <a:solidFill>
                  <a:schemeClr val="tx1">
                    <a:lumMod val="50000"/>
                    <a:lumOff val="50000"/>
                  </a:schemeClr>
                </a:solidFill>
                <a:latin typeface="Times New Roman" panose="02020603050405020304" pitchFamily="18" charset="0"/>
                <a:cs typeface="Times New Roman" panose="02020603050405020304" pitchFamily="18" charset="0"/>
              </a:rPr>
              <a:t>ПОЧЕМУ ЗАПРОС КОТИРОВОК СТАНЕТ САМЫМ ПОПУЛЯРНЫМ СПОСОБОМ?</a:t>
            </a:r>
            <a:r>
              <a:rPr lang="ru-RU" sz="3200" dirty="0">
                <a:latin typeface="Times New Roman" panose="02020603050405020304" pitchFamily="18" charset="0"/>
                <a:cs typeface="Times New Roman" panose="02020603050405020304" pitchFamily="18" charset="0"/>
              </a:rPr>
              <a:t> </a:t>
            </a:r>
          </a:p>
        </p:txBody>
      </p:sp>
      <p:sp>
        <p:nvSpPr>
          <p:cNvPr id="5" name="Объект 4"/>
          <p:cNvSpPr>
            <a:spLocks noGrp="1"/>
          </p:cNvSpPr>
          <p:nvPr>
            <p:ph idx="1"/>
          </p:nvPr>
        </p:nvSpPr>
        <p:spPr>
          <a:xfrm>
            <a:off x="1622426" y="3352800"/>
            <a:ext cx="8712968" cy="2594992"/>
          </a:xfrm>
        </p:spPr>
        <p:txBody>
          <a:bodyPr>
            <a:normAutofit/>
          </a:bodyPr>
          <a:lstStyle/>
          <a:p>
            <a:pPr algn="ctr"/>
            <a:r>
              <a:rPr lang="ru-RU" sz="2400" b="1" dirty="0">
                <a:solidFill>
                  <a:schemeClr val="tx1">
                    <a:lumMod val="65000"/>
                    <a:lumOff val="35000"/>
                  </a:schemeClr>
                </a:solidFill>
                <a:latin typeface="Times New Roman" panose="02020603050405020304" pitchFamily="18" charset="0"/>
                <a:cs typeface="Times New Roman" panose="02020603050405020304" pitchFamily="18" charset="0"/>
              </a:rPr>
              <a:t>Все дело в условиях его применения. </a:t>
            </a:r>
            <a:endParaRPr lang="ru-RU" sz="24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endParaRPr lang="ru-RU"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555245682"/>
      </p:ext>
    </p:extLst>
  </p:cSld>
  <p:clrMapOvr>
    <a:masterClrMapping/>
  </p:clrMapOvr>
  <p:transition spd="slow">
    <p:fade thruBlk="1"/>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p:txBody>
          <a:bodyPr>
            <a:normAutofit/>
          </a:bodyPr>
          <a:lstStyle/>
          <a:p>
            <a:r>
              <a:rPr lang="ru-RU" dirty="0"/>
              <a:t>Запрос котировок</a:t>
            </a:r>
          </a:p>
        </p:txBody>
      </p:sp>
      <p:sp>
        <p:nvSpPr>
          <p:cNvPr id="13" name="Объект 2">
            <a:extLst>
              <a:ext uri="{FF2B5EF4-FFF2-40B4-BE49-F238E27FC236}">
                <a16:creationId xmlns:a16="http://schemas.microsoft.com/office/drawing/2014/main" id="{FE39B7C6-DE2A-43AD-B409-4DC5CB25D73D}"/>
              </a:ext>
            </a:extLst>
          </p:cNvPr>
          <p:cNvSpPr txBox="1">
            <a:spLocks/>
          </p:cNvSpPr>
          <p:nvPr/>
        </p:nvSpPr>
        <p:spPr>
          <a:xfrm>
            <a:off x="2210139" y="1240801"/>
            <a:ext cx="8112369" cy="387974"/>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buNone/>
            </a:pPr>
            <a:r>
              <a:rPr lang="ru-RU" b="1" dirty="0">
                <a:latin typeface="Roboto Light" panose="020B0604020202020204" charset="0"/>
                <a:ea typeface="Roboto Light" panose="020B0604020202020204" charset="0"/>
                <a:cs typeface="Roboto Light" panose="020B0604020202020204" charset="0"/>
              </a:rPr>
              <a:t>Отдельные изменения:</a:t>
            </a: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p:txBody>
      </p:sp>
      <p:graphicFrame>
        <p:nvGraphicFramePr>
          <p:cNvPr id="6" name="Таблица 5">
            <a:extLst>
              <a:ext uri="{FF2B5EF4-FFF2-40B4-BE49-F238E27FC236}">
                <a16:creationId xmlns:a16="http://schemas.microsoft.com/office/drawing/2014/main" id="{963A7E25-237E-4D8F-9FE3-6278C6BE0359}"/>
              </a:ext>
            </a:extLst>
          </p:cNvPr>
          <p:cNvGraphicFramePr>
            <a:graphicFrameLocks noGrp="1"/>
          </p:cNvGraphicFramePr>
          <p:nvPr>
            <p:extLst>
              <p:ext uri="{D42A27DB-BD31-4B8C-83A1-F6EECF244321}">
                <p14:modId xmlns:p14="http://schemas.microsoft.com/office/powerpoint/2010/main" val="3333701458"/>
              </p:ext>
            </p:extLst>
          </p:nvPr>
        </p:nvGraphicFramePr>
        <p:xfrm>
          <a:off x="1676400" y="2108200"/>
          <a:ext cx="5974012" cy="3566160"/>
        </p:xfrm>
        <a:graphic>
          <a:graphicData uri="http://schemas.openxmlformats.org/drawingml/2006/table">
            <a:tbl>
              <a:tblPr firstRow="1" bandRow="1">
                <a:tableStyleId>{5C22544A-7EE6-4342-B048-85BDC9FD1C3A}</a:tableStyleId>
              </a:tblPr>
              <a:tblGrid>
                <a:gridCol w="1463017">
                  <a:extLst>
                    <a:ext uri="{9D8B030D-6E8A-4147-A177-3AD203B41FA5}">
                      <a16:colId xmlns:a16="http://schemas.microsoft.com/office/drawing/2014/main" val="2013439988"/>
                    </a:ext>
                  </a:extLst>
                </a:gridCol>
                <a:gridCol w="4510995">
                  <a:extLst>
                    <a:ext uri="{9D8B030D-6E8A-4147-A177-3AD203B41FA5}">
                      <a16:colId xmlns:a16="http://schemas.microsoft.com/office/drawing/2014/main" val="4105401240"/>
                    </a:ext>
                  </a:extLst>
                </a:gridCol>
              </a:tblGrid>
              <a:tr h="361491">
                <a:tc>
                  <a:txBody>
                    <a:bodyPr/>
                    <a:lstStyle/>
                    <a:p>
                      <a:endParaRPr lang="ru-RU" sz="1800" dirty="0"/>
                    </a:p>
                  </a:txBody>
                  <a:tcPr/>
                </a:tc>
                <a:tc>
                  <a:txBody>
                    <a:bodyPr/>
                    <a:lstStyle/>
                    <a:p>
                      <a:r>
                        <a:rPr lang="ru-RU" sz="1800" dirty="0"/>
                        <a:t>С 01.01.2022</a:t>
                      </a:r>
                    </a:p>
                  </a:txBody>
                  <a:tcPr/>
                </a:tc>
                <a:extLst>
                  <a:ext uri="{0D108BD9-81ED-4DB2-BD59-A6C34878D82A}">
                    <a16:rowId xmlns:a16="http://schemas.microsoft.com/office/drawing/2014/main" val="3150419532"/>
                  </a:ext>
                </a:extLst>
              </a:tr>
              <a:tr h="1871831">
                <a:tc>
                  <a:txBody>
                    <a:bodyPr/>
                    <a:lstStyle/>
                    <a:p>
                      <a:r>
                        <a:rPr lang="ru-RU" sz="1800" b="1" dirty="0"/>
                        <a:t>Основания проведения</a:t>
                      </a:r>
                    </a:p>
                  </a:txBody>
                  <a:tcPr/>
                </a:tc>
                <a:tc>
                  <a:txBody>
                    <a:bodyPr/>
                    <a:lstStyle/>
                    <a:p>
                      <a:pPr marL="0" indent="0">
                        <a:buFont typeface="Arial" panose="020B0604020202020204" pitchFamily="34" charset="0"/>
                        <a:buNone/>
                      </a:pPr>
                      <a:r>
                        <a:rPr lang="ru-RU" sz="1800" dirty="0"/>
                        <a:t>1) НМЦК не выше 3 млн руб.;</a:t>
                      </a:r>
                    </a:p>
                    <a:p>
                      <a:pPr marL="0" indent="0">
                        <a:buFont typeface="Arial" panose="020B0604020202020204" pitchFamily="34" charset="0"/>
                        <a:buNone/>
                      </a:pPr>
                      <a:r>
                        <a:rPr lang="ru-RU" sz="1800" dirty="0"/>
                        <a:t>2) годовой объем закупок путем запроса котировок не должен превышать </a:t>
                      </a:r>
                      <a:r>
                        <a:rPr lang="ru-RU" sz="1800" dirty="0">
                          <a:solidFill>
                            <a:schemeClr val="accent2"/>
                          </a:solidFill>
                        </a:rPr>
                        <a:t>20% СГОЗ или 100 млн руб. в отношении заказчика, СГОЗ которого в прошедшем календарном году был менее 500 млн руб</a:t>
                      </a:r>
                      <a:r>
                        <a:rPr lang="ru-RU" sz="1800" dirty="0"/>
                        <a:t>.;</a:t>
                      </a:r>
                    </a:p>
                    <a:p>
                      <a:pPr marL="0" indent="0">
                        <a:buFont typeface="Arial" panose="020B0604020202020204" pitchFamily="34" charset="0"/>
                        <a:buNone/>
                      </a:pPr>
                      <a:r>
                        <a:rPr lang="ru-RU" sz="1800" dirty="0"/>
                        <a:t>3) В особых случаях независимо от НМЦК и годового объема при закупке. </a:t>
                      </a:r>
                    </a:p>
                  </a:txBody>
                  <a:tcPr/>
                </a:tc>
                <a:extLst>
                  <a:ext uri="{0D108BD9-81ED-4DB2-BD59-A6C34878D82A}">
                    <a16:rowId xmlns:a16="http://schemas.microsoft.com/office/drawing/2014/main" val="1280550267"/>
                  </a:ext>
                </a:extLst>
              </a:tr>
              <a:tr h="713078">
                <a:tc>
                  <a:txBody>
                    <a:bodyPr/>
                    <a:lstStyle/>
                    <a:p>
                      <a:r>
                        <a:rPr lang="ru-RU" sz="1800" b="1" dirty="0"/>
                        <a:t>Срок рассмотрения заявок</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t>2 раб. дня</a:t>
                      </a:r>
                    </a:p>
                  </a:txBody>
                  <a:tcPr/>
                </a:tc>
                <a:extLst>
                  <a:ext uri="{0D108BD9-81ED-4DB2-BD59-A6C34878D82A}">
                    <a16:rowId xmlns:a16="http://schemas.microsoft.com/office/drawing/2014/main" val="3410901088"/>
                  </a:ext>
                </a:extLst>
              </a:tr>
            </a:tbl>
          </a:graphicData>
        </a:graphic>
      </p:graphicFrame>
      <p:sp>
        <p:nvSpPr>
          <p:cNvPr id="8" name="Полилиния 48">
            <a:extLst>
              <a:ext uri="{FF2B5EF4-FFF2-40B4-BE49-F238E27FC236}">
                <a16:creationId xmlns:a16="http://schemas.microsoft.com/office/drawing/2014/main" id="{E2D11ED6-4E1F-4028-818C-EE6984C3DD9B}"/>
              </a:ext>
            </a:extLst>
          </p:cNvPr>
          <p:cNvSpPr>
            <a:spLocks noChangeAspect="1"/>
          </p:cNvSpPr>
          <p:nvPr/>
        </p:nvSpPr>
        <p:spPr>
          <a:xfrm>
            <a:off x="1543050" y="1080424"/>
            <a:ext cx="560070" cy="551304"/>
          </a:xfrm>
          <a:custGeom>
            <a:avLst/>
            <a:gdLst>
              <a:gd name="connsiteX0" fmla="*/ 608001 w 720000"/>
              <a:gd name="connsiteY0" fmla="*/ 641094 h 708731"/>
              <a:gd name="connsiteX1" fmla="*/ 584730 w 720000"/>
              <a:gd name="connsiteY1" fmla="*/ 664364 h 708731"/>
              <a:gd name="connsiteX2" fmla="*/ 608001 w 720000"/>
              <a:gd name="connsiteY2" fmla="*/ 687636 h 708731"/>
              <a:gd name="connsiteX3" fmla="*/ 631271 w 720000"/>
              <a:gd name="connsiteY3" fmla="*/ 664364 h 708731"/>
              <a:gd name="connsiteX4" fmla="*/ 608001 w 720000"/>
              <a:gd name="connsiteY4" fmla="*/ 641094 h 708731"/>
              <a:gd name="connsiteX5" fmla="*/ 224729 w 720000"/>
              <a:gd name="connsiteY5" fmla="*/ 641094 h 708731"/>
              <a:gd name="connsiteX6" fmla="*/ 201458 w 720000"/>
              <a:gd name="connsiteY6" fmla="*/ 664364 h 708731"/>
              <a:gd name="connsiteX7" fmla="*/ 224729 w 720000"/>
              <a:gd name="connsiteY7" fmla="*/ 687636 h 708731"/>
              <a:gd name="connsiteX8" fmla="*/ 248000 w 720000"/>
              <a:gd name="connsiteY8" fmla="*/ 664364 h 708731"/>
              <a:gd name="connsiteX9" fmla="*/ 224729 w 720000"/>
              <a:gd name="connsiteY9" fmla="*/ 641094 h 708731"/>
              <a:gd name="connsiteX10" fmla="*/ 215780 w 720000"/>
              <a:gd name="connsiteY10" fmla="*/ 474822 h 708731"/>
              <a:gd name="connsiteX11" fmla="*/ 221319 w 720000"/>
              <a:gd name="connsiteY11" fmla="*/ 488671 h 708731"/>
              <a:gd name="connsiteX12" fmla="*/ 191527 w 720000"/>
              <a:gd name="connsiteY12" fmla="*/ 558185 h 708731"/>
              <a:gd name="connsiteX13" fmla="*/ 192540 w 720000"/>
              <a:gd name="connsiteY13" fmla="*/ 569517 h 708731"/>
              <a:gd name="connsiteX14" fmla="*/ 202557 w 720000"/>
              <a:gd name="connsiteY14" fmla="*/ 574910 h 708731"/>
              <a:gd name="connsiteX15" fmla="*/ 641818 w 720000"/>
              <a:gd name="connsiteY15" fmla="*/ 574910 h 708731"/>
              <a:gd name="connsiteX16" fmla="*/ 652365 w 720000"/>
              <a:gd name="connsiteY16" fmla="*/ 585457 h 708731"/>
              <a:gd name="connsiteX17" fmla="*/ 641818 w 720000"/>
              <a:gd name="connsiteY17" fmla="*/ 596004 h 708731"/>
              <a:gd name="connsiteX18" fmla="*/ 618547 w 720000"/>
              <a:gd name="connsiteY18" fmla="*/ 596004 h 708731"/>
              <a:gd name="connsiteX19" fmla="*/ 618547 w 720000"/>
              <a:gd name="connsiteY19" fmla="*/ 621278 h 708731"/>
              <a:gd name="connsiteX20" fmla="*/ 652365 w 720000"/>
              <a:gd name="connsiteY20" fmla="*/ 664366 h 708731"/>
              <a:gd name="connsiteX21" fmla="*/ 608001 w 720000"/>
              <a:gd name="connsiteY21" fmla="*/ 708731 h 708731"/>
              <a:gd name="connsiteX22" fmla="*/ 563636 w 720000"/>
              <a:gd name="connsiteY22" fmla="*/ 664366 h 708731"/>
              <a:gd name="connsiteX23" fmla="*/ 597454 w 720000"/>
              <a:gd name="connsiteY23" fmla="*/ 621278 h 708731"/>
              <a:gd name="connsiteX24" fmla="*/ 597454 w 720000"/>
              <a:gd name="connsiteY24" fmla="*/ 596004 h 708731"/>
              <a:gd name="connsiteX25" fmla="*/ 235276 w 720000"/>
              <a:gd name="connsiteY25" fmla="*/ 596004 h 708731"/>
              <a:gd name="connsiteX26" fmla="*/ 235276 w 720000"/>
              <a:gd name="connsiteY26" fmla="*/ 621278 h 708731"/>
              <a:gd name="connsiteX27" fmla="*/ 269093 w 720000"/>
              <a:gd name="connsiteY27" fmla="*/ 664366 h 708731"/>
              <a:gd name="connsiteX28" fmla="*/ 224729 w 720000"/>
              <a:gd name="connsiteY28" fmla="*/ 708731 h 708731"/>
              <a:gd name="connsiteX29" fmla="*/ 180365 w 720000"/>
              <a:gd name="connsiteY29" fmla="*/ 664366 h 708731"/>
              <a:gd name="connsiteX30" fmla="*/ 214182 w 720000"/>
              <a:gd name="connsiteY30" fmla="*/ 621278 h 708731"/>
              <a:gd name="connsiteX31" fmla="*/ 214182 w 720000"/>
              <a:gd name="connsiteY31" fmla="*/ 596004 h 708731"/>
              <a:gd name="connsiteX32" fmla="*/ 202557 w 720000"/>
              <a:gd name="connsiteY32" fmla="*/ 596004 h 708731"/>
              <a:gd name="connsiteX33" fmla="*/ 174929 w 720000"/>
              <a:gd name="connsiteY33" fmla="*/ 581128 h 708731"/>
              <a:gd name="connsiteX34" fmla="*/ 172139 w 720000"/>
              <a:gd name="connsiteY34" fmla="*/ 549874 h 708731"/>
              <a:gd name="connsiteX35" fmla="*/ 201931 w 720000"/>
              <a:gd name="connsiteY35" fmla="*/ 480361 h 708731"/>
              <a:gd name="connsiteX36" fmla="*/ 215780 w 720000"/>
              <a:gd name="connsiteY36" fmla="*/ 474822 h 708731"/>
              <a:gd name="connsiteX37" fmla="*/ 273264 w 720000"/>
              <a:gd name="connsiteY37" fmla="*/ 345926 h 708731"/>
              <a:gd name="connsiteX38" fmla="*/ 193524 w 720000"/>
              <a:gd name="connsiteY38" fmla="*/ 347698 h 708731"/>
              <a:gd name="connsiteX39" fmla="*/ 213113 w 720000"/>
              <a:gd name="connsiteY39" fmla="*/ 412564 h 708731"/>
              <a:gd name="connsiteX40" fmla="*/ 248702 w 720000"/>
              <a:gd name="connsiteY40" fmla="*/ 437029 h 708731"/>
              <a:gd name="connsiteX41" fmla="*/ 289679 w 720000"/>
              <a:gd name="connsiteY41" fmla="*/ 434032 h 708731"/>
              <a:gd name="connsiteX42" fmla="*/ 375980 w 720000"/>
              <a:gd name="connsiteY42" fmla="*/ 343643 h 708731"/>
              <a:gd name="connsiteX43" fmla="*/ 294630 w 720000"/>
              <a:gd name="connsiteY43" fmla="*/ 345451 h 708731"/>
              <a:gd name="connsiteX44" fmla="*/ 310846 w 720000"/>
              <a:gd name="connsiteY44" fmla="*/ 432482 h 708731"/>
              <a:gd name="connsiteX45" fmla="*/ 381138 w 720000"/>
              <a:gd name="connsiteY45" fmla="*/ 427338 h 708731"/>
              <a:gd name="connsiteX46" fmla="*/ 478878 w 720000"/>
              <a:gd name="connsiteY46" fmla="*/ 341356 h 708731"/>
              <a:gd name="connsiteX47" fmla="*/ 397087 w 720000"/>
              <a:gd name="connsiteY47" fmla="*/ 343173 h 708731"/>
              <a:gd name="connsiteX48" fmla="*/ 402179 w 720000"/>
              <a:gd name="connsiteY48" fmla="*/ 425798 h 708731"/>
              <a:gd name="connsiteX49" fmla="*/ 476776 w 720000"/>
              <a:gd name="connsiteY49" fmla="*/ 420341 h 708731"/>
              <a:gd name="connsiteX50" fmla="*/ 584190 w 720000"/>
              <a:gd name="connsiteY50" fmla="*/ 339016 h 708731"/>
              <a:gd name="connsiteX51" fmla="*/ 499993 w 720000"/>
              <a:gd name="connsiteY51" fmla="*/ 340888 h 708731"/>
              <a:gd name="connsiteX52" fmla="*/ 497919 w 720000"/>
              <a:gd name="connsiteY52" fmla="*/ 418794 h 708731"/>
              <a:gd name="connsiteX53" fmla="*/ 578243 w 720000"/>
              <a:gd name="connsiteY53" fmla="*/ 412916 h 708731"/>
              <a:gd name="connsiteX54" fmla="*/ 675353 w 720000"/>
              <a:gd name="connsiteY54" fmla="*/ 336990 h 708731"/>
              <a:gd name="connsiteX55" fmla="*/ 605389 w 720000"/>
              <a:gd name="connsiteY55" fmla="*/ 338545 h 708731"/>
              <a:gd name="connsiteX56" fmla="*/ 599530 w 720000"/>
              <a:gd name="connsiteY56" fmla="*/ 411359 h 708731"/>
              <a:gd name="connsiteX57" fmla="*/ 647367 w 720000"/>
              <a:gd name="connsiteY57" fmla="*/ 407859 h 708731"/>
              <a:gd name="connsiteX58" fmla="*/ 668743 w 720000"/>
              <a:gd name="connsiteY58" fmla="*/ 387660 h 708731"/>
              <a:gd name="connsiteX59" fmla="*/ 613042 w 720000"/>
              <a:gd name="connsiteY59" fmla="*/ 243456 h 708731"/>
              <a:gd name="connsiteX60" fmla="*/ 607090 w 720000"/>
              <a:gd name="connsiteY60" fmla="*/ 317409 h 708731"/>
              <a:gd name="connsiteX61" fmla="*/ 678113 w 720000"/>
              <a:gd name="connsiteY61" fmla="*/ 315830 h 708731"/>
              <a:gd name="connsiteX62" fmla="*/ 687202 w 720000"/>
              <a:gd name="connsiteY62" fmla="*/ 246157 h 708731"/>
              <a:gd name="connsiteX63" fmla="*/ 502693 w 720000"/>
              <a:gd name="connsiteY63" fmla="*/ 239435 h 708731"/>
              <a:gd name="connsiteX64" fmla="*/ 500554 w 720000"/>
              <a:gd name="connsiteY64" fmla="*/ 319776 h 708731"/>
              <a:gd name="connsiteX65" fmla="*/ 585890 w 720000"/>
              <a:gd name="connsiteY65" fmla="*/ 317880 h 708731"/>
              <a:gd name="connsiteX66" fmla="*/ 591941 w 720000"/>
              <a:gd name="connsiteY66" fmla="*/ 242686 h 708731"/>
              <a:gd name="connsiteX67" fmla="*/ 390442 w 720000"/>
              <a:gd name="connsiteY67" fmla="*/ 235347 h 708731"/>
              <a:gd name="connsiteX68" fmla="*/ 395789 w 720000"/>
              <a:gd name="connsiteY68" fmla="*/ 322104 h 708731"/>
              <a:gd name="connsiteX69" fmla="*/ 479441 w 720000"/>
              <a:gd name="connsiteY69" fmla="*/ 320245 h 708731"/>
              <a:gd name="connsiteX70" fmla="*/ 481612 w 720000"/>
              <a:gd name="connsiteY70" fmla="*/ 238667 h 708731"/>
              <a:gd name="connsiteX71" fmla="*/ 273323 w 720000"/>
              <a:gd name="connsiteY71" fmla="*/ 231081 h 708731"/>
              <a:gd name="connsiteX72" fmla="*/ 290716 w 720000"/>
              <a:gd name="connsiteY72" fmla="*/ 324439 h 708731"/>
              <a:gd name="connsiteX73" fmla="*/ 374684 w 720000"/>
              <a:gd name="connsiteY73" fmla="*/ 322573 h 708731"/>
              <a:gd name="connsiteX74" fmla="*/ 369260 w 720000"/>
              <a:gd name="connsiteY74" fmla="*/ 234575 h 708731"/>
              <a:gd name="connsiteX75" fmla="*/ 157025 w 720000"/>
              <a:gd name="connsiteY75" fmla="*/ 226844 h 708731"/>
              <a:gd name="connsiteX76" fmla="*/ 187194 w 720000"/>
              <a:gd name="connsiteY76" fmla="*/ 326739 h 708731"/>
              <a:gd name="connsiteX77" fmla="*/ 269349 w 720000"/>
              <a:gd name="connsiteY77" fmla="*/ 324914 h 708731"/>
              <a:gd name="connsiteX78" fmla="*/ 251720 w 720000"/>
              <a:gd name="connsiteY78" fmla="*/ 230293 h 708731"/>
              <a:gd name="connsiteX79" fmla="*/ 619792 w 720000"/>
              <a:gd name="connsiteY79" fmla="*/ 159545 h 708731"/>
              <a:gd name="connsiteX80" fmla="*/ 614733 w 720000"/>
              <a:gd name="connsiteY80" fmla="*/ 222408 h 708731"/>
              <a:gd name="connsiteX81" fmla="*/ 689941 w 720000"/>
              <a:gd name="connsiteY81" fmla="*/ 225148 h 708731"/>
              <a:gd name="connsiteX82" fmla="*/ 697577 w 720000"/>
              <a:gd name="connsiteY82" fmla="*/ 166605 h 708731"/>
              <a:gd name="connsiteX83" fmla="*/ 505096 w 720000"/>
              <a:gd name="connsiteY83" fmla="*/ 149136 h 708731"/>
              <a:gd name="connsiteX84" fmla="*/ 503254 w 720000"/>
              <a:gd name="connsiteY84" fmla="*/ 218348 h 708731"/>
              <a:gd name="connsiteX85" fmla="*/ 593634 w 720000"/>
              <a:gd name="connsiteY85" fmla="*/ 221640 h 708731"/>
              <a:gd name="connsiteX86" fmla="*/ 598784 w 720000"/>
              <a:gd name="connsiteY86" fmla="*/ 157639 h 708731"/>
              <a:gd name="connsiteX87" fmla="*/ 384453 w 720000"/>
              <a:gd name="connsiteY87" fmla="*/ 138185 h 708731"/>
              <a:gd name="connsiteX88" fmla="*/ 389137 w 720000"/>
              <a:gd name="connsiteY88" fmla="*/ 214190 h 708731"/>
              <a:gd name="connsiteX89" fmla="*/ 482173 w 720000"/>
              <a:gd name="connsiteY89" fmla="*/ 217579 h 708731"/>
              <a:gd name="connsiteX90" fmla="*/ 484045 w 720000"/>
              <a:gd name="connsiteY90" fmla="*/ 147225 h 708731"/>
              <a:gd name="connsiteX91" fmla="*/ 253805 w 720000"/>
              <a:gd name="connsiteY91" fmla="*/ 126328 h 708731"/>
              <a:gd name="connsiteX92" fmla="*/ 269363 w 720000"/>
              <a:gd name="connsiteY92" fmla="*/ 209828 h 708731"/>
              <a:gd name="connsiteX93" fmla="*/ 367956 w 720000"/>
              <a:gd name="connsiteY93" fmla="*/ 213420 h 708731"/>
              <a:gd name="connsiteX94" fmla="*/ 363200 w 720000"/>
              <a:gd name="connsiteY94" fmla="*/ 136256 h 708731"/>
              <a:gd name="connsiteX95" fmla="*/ 123086 w 720000"/>
              <a:gd name="connsiteY95" fmla="*/ 114462 h 708731"/>
              <a:gd name="connsiteX96" fmla="*/ 150578 w 720000"/>
              <a:gd name="connsiteY96" fmla="*/ 205501 h 708731"/>
              <a:gd name="connsiteX97" fmla="*/ 247760 w 720000"/>
              <a:gd name="connsiteY97" fmla="*/ 209042 h 708731"/>
              <a:gd name="connsiteX98" fmla="*/ 231980 w 720000"/>
              <a:gd name="connsiteY98" fmla="*/ 124346 h 708731"/>
              <a:gd name="connsiteX99" fmla="*/ 33092 w 720000"/>
              <a:gd name="connsiteY99" fmla="*/ 21095 h 708731"/>
              <a:gd name="connsiteX100" fmla="*/ 24608 w 720000"/>
              <a:gd name="connsiteY100" fmla="*/ 24609 h 708731"/>
              <a:gd name="connsiteX101" fmla="*/ 21094 w 720000"/>
              <a:gd name="connsiteY101" fmla="*/ 33095 h 708731"/>
              <a:gd name="connsiteX102" fmla="*/ 24608 w 720000"/>
              <a:gd name="connsiteY102" fmla="*/ 41577 h 708731"/>
              <a:gd name="connsiteX103" fmla="*/ 86608 w 720000"/>
              <a:gd name="connsiteY103" fmla="*/ 103577 h 708731"/>
              <a:gd name="connsiteX104" fmla="*/ 95092 w 720000"/>
              <a:gd name="connsiteY104" fmla="*/ 107092 h 708731"/>
              <a:gd name="connsiteX105" fmla="*/ 103576 w 720000"/>
              <a:gd name="connsiteY105" fmla="*/ 103577 h 708731"/>
              <a:gd name="connsiteX106" fmla="*/ 103576 w 720000"/>
              <a:gd name="connsiteY106" fmla="*/ 86610 h 708731"/>
              <a:gd name="connsiteX107" fmla="*/ 41576 w 720000"/>
              <a:gd name="connsiteY107" fmla="*/ 24609 h 708731"/>
              <a:gd name="connsiteX108" fmla="*/ 33092 w 720000"/>
              <a:gd name="connsiteY108" fmla="*/ 21095 h 708731"/>
              <a:gd name="connsiteX109" fmla="*/ 33092 w 720000"/>
              <a:gd name="connsiteY109" fmla="*/ 0 h 708731"/>
              <a:gd name="connsiteX110" fmla="*/ 56492 w 720000"/>
              <a:gd name="connsiteY110" fmla="*/ 9693 h 708731"/>
              <a:gd name="connsiteX111" fmla="*/ 118492 w 720000"/>
              <a:gd name="connsiteY111" fmla="*/ 71695 h 708731"/>
              <a:gd name="connsiteX112" fmla="*/ 128104 w 720000"/>
              <a:gd name="connsiteY112" fmla="*/ 93738 h 708731"/>
              <a:gd name="connsiteX113" fmla="*/ 710408 w 720000"/>
              <a:gd name="connsiteY113" fmla="*/ 146589 h 708731"/>
              <a:gd name="connsiteX114" fmla="*/ 717686 w 720000"/>
              <a:gd name="connsiteY114" fmla="*/ 150500 h 708731"/>
              <a:gd name="connsiteX115" fmla="*/ 719911 w 720000"/>
              <a:gd name="connsiteY115" fmla="*/ 158458 h 708731"/>
              <a:gd name="connsiteX116" fmla="*/ 689660 w 720000"/>
              <a:gd name="connsiteY116" fmla="*/ 390388 h 708731"/>
              <a:gd name="connsiteX117" fmla="*/ 648905 w 720000"/>
              <a:gd name="connsiteY117" fmla="*/ 428896 h 708731"/>
              <a:gd name="connsiteX118" fmla="*/ 250243 w 720000"/>
              <a:gd name="connsiteY118" fmla="*/ 458068 h 708731"/>
              <a:gd name="connsiteX119" fmla="*/ 246062 w 720000"/>
              <a:gd name="connsiteY119" fmla="*/ 458221 h 708731"/>
              <a:gd name="connsiteX120" fmla="*/ 192920 w 720000"/>
              <a:gd name="connsiteY120" fmla="*/ 418663 h 708731"/>
              <a:gd name="connsiteX121" fmla="*/ 104766 w 720000"/>
              <a:gd name="connsiteY121" fmla="*/ 126758 h 708731"/>
              <a:gd name="connsiteX122" fmla="*/ 95093 w 720000"/>
              <a:gd name="connsiteY122" fmla="*/ 128187 h 708731"/>
              <a:gd name="connsiteX123" fmla="*/ 71693 w 720000"/>
              <a:gd name="connsiteY123" fmla="*/ 118493 h 708731"/>
              <a:gd name="connsiteX124" fmla="*/ 9693 w 720000"/>
              <a:gd name="connsiteY124" fmla="*/ 56495 h 708731"/>
              <a:gd name="connsiteX125" fmla="*/ 0 w 720000"/>
              <a:gd name="connsiteY125" fmla="*/ 33095 h 708731"/>
              <a:gd name="connsiteX126" fmla="*/ 9693 w 720000"/>
              <a:gd name="connsiteY126" fmla="*/ 9693 h 708731"/>
              <a:gd name="connsiteX127" fmla="*/ 33092 w 720000"/>
              <a:gd name="connsiteY127" fmla="*/ 0 h 70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20000" h="708731">
                <a:moveTo>
                  <a:pt x="608001" y="641094"/>
                </a:moveTo>
                <a:cubicBezTo>
                  <a:pt x="595169" y="641094"/>
                  <a:pt x="584730" y="651532"/>
                  <a:pt x="584730" y="664364"/>
                </a:cubicBezTo>
                <a:cubicBezTo>
                  <a:pt x="584730" y="677196"/>
                  <a:pt x="595169" y="687636"/>
                  <a:pt x="608001" y="687636"/>
                </a:cubicBezTo>
                <a:cubicBezTo>
                  <a:pt x="620833" y="687636"/>
                  <a:pt x="631271" y="677196"/>
                  <a:pt x="631271" y="664364"/>
                </a:cubicBezTo>
                <a:cubicBezTo>
                  <a:pt x="631271" y="651534"/>
                  <a:pt x="620833" y="641094"/>
                  <a:pt x="608001" y="641094"/>
                </a:cubicBezTo>
                <a:close/>
                <a:moveTo>
                  <a:pt x="224729" y="641094"/>
                </a:moveTo>
                <a:cubicBezTo>
                  <a:pt x="211897" y="641094"/>
                  <a:pt x="201458" y="651532"/>
                  <a:pt x="201458" y="664364"/>
                </a:cubicBezTo>
                <a:cubicBezTo>
                  <a:pt x="201458" y="677196"/>
                  <a:pt x="211897" y="687636"/>
                  <a:pt x="224729" y="687636"/>
                </a:cubicBezTo>
                <a:cubicBezTo>
                  <a:pt x="237561" y="687636"/>
                  <a:pt x="248000" y="677196"/>
                  <a:pt x="248000" y="664364"/>
                </a:cubicBezTo>
                <a:cubicBezTo>
                  <a:pt x="248000" y="651534"/>
                  <a:pt x="237561" y="641094"/>
                  <a:pt x="224729" y="641094"/>
                </a:cubicBezTo>
                <a:close/>
                <a:moveTo>
                  <a:pt x="215780" y="474822"/>
                </a:moveTo>
                <a:cubicBezTo>
                  <a:pt x="221133" y="477117"/>
                  <a:pt x="223614" y="483317"/>
                  <a:pt x="221319" y="488671"/>
                </a:cubicBezTo>
                <a:lnTo>
                  <a:pt x="191527" y="558185"/>
                </a:lnTo>
                <a:cubicBezTo>
                  <a:pt x="189910" y="561960"/>
                  <a:pt x="190280" y="566089"/>
                  <a:pt x="192540" y="569517"/>
                </a:cubicBezTo>
                <a:cubicBezTo>
                  <a:pt x="194800" y="572944"/>
                  <a:pt x="198452" y="574910"/>
                  <a:pt x="202557" y="574910"/>
                </a:cubicBezTo>
                <a:lnTo>
                  <a:pt x="641818" y="574910"/>
                </a:lnTo>
                <a:cubicBezTo>
                  <a:pt x="647643" y="574910"/>
                  <a:pt x="652365" y="579632"/>
                  <a:pt x="652365" y="585457"/>
                </a:cubicBezTo>
                <a:cubicBezTo>
                  <a:pt x="652365" y="591281"/>
                  <a:pt x="647643" y="596004"/>
                  <a:pt x="641818" y="596004"/>
                </a:cubicBezTo>
                <a:lnTo>
                  <a:pt x="618547" y="596004"/>
                </a:lnTo>
                <a:lnTo>
                  <a:pt x="618547" y="621278"/>
                </a:lnTo>
                <a:cubicBezTo>
                  <a:pt x="637934" y="626024"/>
                  <a:pt x="652365" y="643538"/>
                  <a:pt x="652365" y="664366"/>
                </a:cubicBezTo>
                <a:cubicBezTo>
                  <a:pt x="652365" y="688829"/>
                  <a:pt x="632464" y="708731"/>
                  <a:pt x="608001" y="708731"/>
                </a:cubicBezTo>
                <a:cubicBezTo>
                  <a:pt x="583537" y="708731"/>
                  <a:pt x="563636" y="688829"/>
                  <a:pt x="563636" y="664366"/>
                </a:cubicBezTo>
                <a:cubicBezTo>
                  <a:pt x="563636" y="643538"/>
                  <a:pt x="578067" y="626024"/>
                  <a:pt x="597454" y="621278"/>
                </a:cubicBezTo>
                <a:lnTo>
                  <a:pt x="597454" y="596004"/>
                </a:lnTo>
                <a:lnTo>
                  <a:pt x="235276" y="596004"/>
                </a:lnTo>
                <a:lnTo>
                  <a:pt x="235276" y="621278"/>
                </a:lnTo>
                <a:cubicBezTo>
                  <a:pt x="254662" y="626024"/>
                  <a:pt x="269093" y="643538"/>
                  <a:pt x="269093" y="664366"/>
                </a:cubicBezTo>
                <a:cubicBezTo>
                  <a:pt x="269093" y="688829"/>
                  <a:pt x="249192" y="708731"/>
                  <a:pt x="224729" y="708731"/>
                </a:cubicBezTo>
                <a:cubicBezTo>
                  <a:pt x="200266" y="708731"/>
                  <a:pt x="180365" y="688829"/>
                  <a:pt x="180365" y="664366"/>
                </a:cubicBezTo>
                <a:cubicBezTo>
                  <a:pt x="180365" y="643538"/>
                  <a:pt x="194795" y="626024"/>
                  <a:pt x="214182" y="621278"/>
                </a:cubicBezTo>
                <a:lnTo>
                  <a:pt x="214182" y="596004"/>
                </a:lnTo>
                <a:lnTo>
                  <a:pt x="202557" y="596004"/>
                </a:lnTo>
                <a:cubicBezTo>
                  <a:pt x="191398" y="596004"/>
                  <a:pt x="181070" y="590442"/>
                  <a:pt x="174929" y="581128"/>
                </a:cubicBezTo>
                <a:cubicBezTo>
                  <a:pt x="168788" y="571813"/>
                  <a:pt x="167745" y="560130"/>
                  <a:pt x="172139" y="549874"/>
                </a:cubicBezTo>
                <a:lnTo>
                  <a:pt x="201931" y="480361"/>
                </a:lnTo>
                <a:cubicBezTo>
                  <a:pt x="204226" y="475006"/>
                  <a:pt x="210426" y="472527"/>
                  <a:pt x="215780" y="474822"/>
                </a:cubicBezTo>
                <a:close/>
                <a:moveTo>
                  <a:pt x="273264" y="345926"/>
                </a:moveTo>
                <a:lnTo>
                  <a:pt x="193524" y="347698"/>
                </a:lnTo>
                <a:lnTo>
                  <a:pt x="213113" y="412564"/>
                </a:lnTo>
                <a:cubicBezTo>
                  <a:pt x="217822" y="428157"/>
                  <a:pt x="232446" y="438214"/>
                  <a:pt x="248702" y="437029"/>
                </a:cubicBezTo>
                <a:lnTo>
                  <a:pt x="289679" y="434032"/>
                </a:lnTo>
                <a:close/>
                <a:moveTo>
                  <a:pt x="375980" y="343643"/>
                </a:moveTo>
                <a:lnTo>
                  <a:pt x="294630" y="345451"/>
                </a:lnTo>
                <a:lnTo>
                  <a:pt x="310846" y="432482"/>
                </a:lnTo>
                <a:lnTo>
                  <a:pt x="381138" y="427338"/>
                </a:lnTo>
                <a:close/>
                <a:moveTo>
                  <a:pt x="478878" y="341356"/>
                </a:moveTo>
                <a:lnTo>
                  <a:pt x="397087" y="343173"/>
                </a:lnTo>
                <a:lnTo>
                  <a:pt x="402179" y="425798"/>
                </a:lnTo>
                <a:lnTo>
                  <a:pt x="476776" y="420341"/>
                </a:lnTo>
                <a:close/>
                <a:moveTo>
                  <a:pt x="584190" y="339016"/>
                </a:moveTo>
                <a:lnTo>
                  <a:pt x="499993" y="340888"/>
                </a:lnTo>
                <a:lnTo>
                  <a:pt x="497919" y="418794"/>
                </a:lnTo>
                <a:lnTo>
                  <a:pt x="578243" y="412916"/>
                </a:lnTo>
                <a:close/>
                <a:moveTo>
                  <a:pt x="675353" y="336990"/>
                </a:moveTo>
                <a:lnTo>
                  <a:pt x="605389" y="338545"/>
                </a:lnTo>
                <a:lnTo>
                  <a:pt x="599530" y="411359"/>
                </a:lnTo>
                <a:lnTo>
                  <a:pt x="647367" y="407859"/>
                </a:lnTo>
                <a:cubicBezTo>
                  <a:pt x="658331" y="407056"/>
                  <a:pt x="667323" y="398561"/>
                  <a:pt x="668743" y="387660"/>
                </a:cubicBezTo>
                <a:close/>
                <a:moveTo>
                  <a:pt x="613042" y="243456"/>
                </a:moveTo>
                <a:lnTo>
                  <a:pt x="607090" y="317409"/>
                </a:lnTo>
                <a:lnTo>
                  <a:pt x="678113" y="315830"/>
                </a:lnTo>
                <a:lnTo>
                  <a:pt x="687202" y="246157"/>
                </a:lnTo>
                <a:close/>
                <a:moveTo>
                  <a:pt x="502693" y="239435"/>
                </a:moveTo>
                <a:lnTo>
                  <a:pt x="500554" y="319776"/>
                </a:lnTo>
                <a:lnTo>
                  <a:pt x="585890" y="317880"/>
                </a:lnTo>
                <a:lnTo>
                  <a:pt x="591941" y="242686"/>
                </a:lnTo>
                <a:close/>
                <a:moveTo>
                  <a:pt x="390442" y="235347"/>
                </a:moveTo>
                <a:lnTo>
                  <a:pt x="395789" y="322104"/>
                </a:lnTo>
                <a:lnTo>
                  <a:pt x="479441" y="320245"/>
                </a:lnTo>
                <a:lnTo>
                  <a:pt x="481612" y="238667"/>
                </a:lnTo>
                <a:close/>
                <a:moveTo>
                  <a:pt x="273323" y="231081"/>
                </a:moveTo>
                <a:lnTo>
                  <a:pt x="290716" y="324439"/>
                </a:lnTo>
                <a:lnTo>
                  <a:pt x="374684" y="322573"/>
                </a:lnTo>
                <a:lnTo>
                  <a:pt x="369260" y="234575"/>
                </a:lnTo>
                <a:close/>
                <a:moveTo>
                  <a:pt x="157025" y="226844"/>
                </a:moveTo>
                <a:lnTo>
                  <a:pt x="187194" y="326739"/>
                </a:lnTo>
                <a:lnTo>
                  <a:pt x="269349" y="324914"/>
                </a:lnTo>
                <a:lnTo>
                  <a:pt x="251720" y="230293"/>
                </a:lnTo>
                <a:close/>
                <a:moveTo>
                  <a:pt x="619792" y="159545"/>
                </a:moveTo>
                <a:lnTo>
                  <a:pt x="614733" y="222408"/>
                </a:lnTo>
                <a:lnTo>
                  <a:pt x="689941" y="225148"/>
                </a:lnTo>
                <a:lnTo>
                  <a:pt x="697577" y="166605"/>
                </a:lnTo>
                <a:close/>
                <a:moveTo>
                  <a:pt x="505096" y="149136"/>
                </a:moveTo>
                <a:lnTo>
                  <a:pt x="503254" y="218348"/>
                </a:lnTo>
                <a:lnTo>
                  <a:pt x="593634" y="221640"/>
                </a:lnTo>
                <a:lnTo>
                  <a:pt x="598784" y="157639"/>
                </a:lnTo>
                <a:close/>
                <a:moveTo>
                  <a:pt x="384453" y="138185"/>
                </a:moveTo>
                <a:lnTo>
                  <a:pt x="389137" y="214190"/>
                </a:lnTo>
                <a:lnTo>
                  <a:pt x="482173" y="217579"/>
                </a:lnTo>
                <a:lnTo>
                  <a:pt x="484045" y="147225"/>
                </a:lnTo>
                <a:close/>
                <a:moveTo>
                  <a:pt x="253805" y="126328"/>
                </a:moveTo>
                <a:lnTo>
                  <a:pt x="269363" y="209828"/>
                </a:lnTo>
                <a:lnTo>
                  <a:pt x="367956" y="213420"/>
                </a:lnTo>
                <a:lnTo>
                  <a:pt x="363200" y="136256"/>
                </a:lnTo>
                <a:close/>
                <a:moveTo>
                  <a:pt x="123086" y="114462"/>
                </a:moveTo>
                <a:lnTo>
                  <a:pt x="150578" y="205501"/>
                </a:lnTo>
                <a:lnTo>
                  <a:pt x="247760" y="209042"/>
                </a:lnTo>
                <a:lnTo>
                  <a:pt x="231980" y="124346"/>
                </a:lnTo>
                <a:close/>
                <a:moveTo>
                  <a:pt x="33092" y="21095"/>
                </a:moveTo>
                <a:cubicBezTo>
                  <a:pt x="29887" y="21095"/>
                  <a:pt x="26875" y="22344"/>
                  <a:pt x="24608" y="24609"/>
                </a:cubicBezTo>
                <a:cubicBezTo>
                  <a:pt x="22341" y="26876"/>
                  <a:pt x="21094" y="29891"/>
                  <a:pt x="21094" y="33095"/>
                </a:cubicBezTo>
                <a:cubicBezTo>
                  <a:pt x="21094" y="36298"/>
                  <a:pt x="22341" y="39312"/>
                  <a:pt x="24608" y="41577"/>
                </a:cubicBezTo>
                <a:lnTo>
                  <a:pt x="86608" y="103577"/>
                </a:lnTo>
                <a:cubicBezTo>
                  <a:pt x="88875" y="105844"/>
                  <a:pt x="91887" y="107092"/>
                  <a:pt x="95092" y="107092"/>
                </a:cubicBezTo>
                <a:cubicBezTo>
                  <a:pt x="98297" y="107092"/>
                  <a:pt x="101309" y="105843"/>
                  <a:pt x="103576" y="103577"/>
                </a:cubicBezTo>
                <a:cubicBezTo>
                  <a:pt x="108255" y="98900"/>
                  <a:pt x="108255" y="91288"/>
                  <a:pt x="103576" y="86610"/>
                </a:cubicBezTo>
                <a:lnTo>
                  <a:pt x="41576" y="24609"/>
                </a:lnTo>
                <a:cubicBezTo>
                  <a:pt x="39309" y="22344"/>
                  <a:pt x="36297" y="21095"/>
                  <a:pt x="33092" y="21095"/>
                </a:cubicBezTo>
                <a:close/>
                <a:moveTo>
                  <a:pt x="33092" y="0"/>
                </a:moveTo>
                <a:cubicBezTo>
                  <a:pt x="41932" y="0"/>
                  <a:pt x="50243" y="3444"/>
                  <a:pt x="56492" y="9693"/>
                </a:cubicBezTo>
                <a:lnTo>
                  <a:pt x="118492" y="71695"/>
                </a:lnTo>
                <a:cubicBezTo>
                  <a:pt x="124598" y="77801"/>
                  <a:pt x="127778" y="85722"/>
                  <a:pt x="128104" y="93738"/>
                </a:cubicBezTo>
                <a:lnTo>
                  <a:pt x="710408" y="146589"/>
                </a:lnTo>
                <a:cubicBezTo>
                  <a:pt x="713264" y="146848"/>
                  <a:pt x="715893" y="148261"/>
                  <a:pt x="717686" y="150500"/>
                </a:cubicBezTo>
                <a:cubicBezTo>
                  <a:pt x="719479" y="152740"/>
                  <a:pt x="720284" y="155613"/>
                  <a:pt x="719911" y="158458"/>
                </a:cubicBezTo>
                <a:lnTo>
                  <a:pt x="689660" y="390388"/>
                </a:lnTo>
                <a:cubicBezTo>
                  <a:pt x="686949" y="411172"/>
                  <a:pt x="669809" y="427368"/>
                  <a:pt x="648905" y="428896"/>
                </a:cubicBezTo>
                <a:lnTo>
                  <a:pt x="250243" y="458068"/>
                </a:lnTo>
                <a:cubicBezTo>
                  <a:pt x="248843" y="458170"/>
                  <a:pt x="247446" y="458221"/>
                  <a:pt x="246062" y="458221"/>
                </a:cubicBezTo>
                <a:cubicBezTo>
                  <a:pt x="221596" y="458221"/>
                  <a:pt x="200099" y="442434"/>
                  <a:pt x="192920" y="418663"/>
                </a:cubicBezTo>
                <a:lnTo>
                  <a:pt x="104766" y="126758"/>
                </a:lnTo>
                <a:cubicBezTo>
                  <a:pt x="101670" y="127699"/>
                  <a:pt x="98419" y="128187"/>
                  <a:pt x="95093" y="128187"/>
                </a:cubicBezTo>
                <a:cubicBezTo>
                  <a:pt x="86254" y="128187"/>
                  <a:pt x="77943" y="124744"/>
                  <a:pt x="71693" y="118493"/>
                </a:cubicBezTo>
                <a:lnTo>
                  <a:pt x="9693" y="56495"/>
                </a:lnTo>
                <a:cubicBezTo>
                  <a:pt x="3443" y="50244"/>
                  <a:pt x="0" y="41934"/>
                  <a:pt x="0" y="33095"/>
                </a:cubicBezTo>
                <a:cubicBezTo>
                  <a:pt x="0" y="24255"/>
                  <a:pt x="3443" y="15944"/>
                  <a:pt x="9693" y="9693"/>
                </a:cubicBezTo>
                <a:cubicBezTo>
                  <a:pt x="15943" y="3444"/>
                  <a:pt x="24252" y="0"/>
                  <a:pt x="33092"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647496029"/>
      </p:ext>
    </p:extLst>
  </p:cSld>
  <p:clrMapOvr>
    <a:masterClrMapping/>
  </p:clrMapOvr>
  <p:transition spd="slow">
    <p:fade thruBlk="1"/>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39081" y="246740"/>
            <a:ext cx="9113838" cy="515260"/>
          </a:xfrm>
        </p:spPr>
        <p:txBody>
          <a:bodyPr>
            <a:normAutofit fontScale="90000"/>
          </a:bodyPr>
          <a:lstStyle/>
          <a:p>
            <a:r>
              <a:rPr lang="ru-RU" sz="4500" dirty="0"/>
              <a:t>Запрос котировок</a:t>
            </a:r>
          </a:p>
        </p:txBody>
      </p:sp>
      <p:sp>
        <p:nvSpPr>
          <p:cNvPr id="13" name="Объект 2">
            <a:extLst>
              <a:ext uri="{FF2B5EF4-FFF2-40B4-BE49-F238E27FC236}">
                <a16:creationId xmlns:a16="http://schemas.microsoft.com/office/drawing/2014/main" id="{FE39B7C6-DE2A-43AD-B409-4DC5CB25D73D}"/>
              </a:ext>
            </a:extLst>
          </p:cNvPr>
          <p:cNvSpPr txBox="1">
            <a:spLocks/>
          </p:cNvSpPr>
          <p:nvPr/>
        </p:nvSpPr>
        <p:spPr>
          <a:xfrm>
            <a:off x="6769383" y="351038"/>
            <a:ext cx="4114800" cy="38738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buNone/>
            </a:pPr>
            <a:r>
              <a:rPr lang="ru-RU" b="1" dirty="0">
                <a:latin typeface="Roboto Light" panose="020B0604020202020204" charset="0"/>
                <a:ea typeface="Roboto Light" panose="020B0604020202020204" charset="0"/>
                <a:cs typeface="Roboto Light" panose="020B0604020202020204" charset="0"/>
              </a:rPr>
              <a:t>Условия проведения: </a:t>
            </a:r>
            <a:endParaRPr lang="ru-RU" dirty="0">
              <a:latin typeface="Roboto Light" panose="020B0604020202020204" charset="0"/>
              <a:ea typeface="Roboto Light" panose="020B0604020202020204" charset="0"/>
              <a:cs typeface="Roboto Light" panose="020B0604020202020204" charset="0"/>
            </a:endParaRPr>
          </a:p>
        </p:txBody>
      </p:sp>
      <p:graphicFrame>
        <p:nvGraphicFramePr>
          <p:cNvPr id="6" name="Таблица 5">
            <a:extLst>
              <a:ext uri="{FF2B5EF4-FFF2-40B4-BE49-F238E27FC236}">
                <a16:creationId xmlns:a16="http://schemas.microsoft.com/office/drawing/2014/main" id="{963A7E25-237E-4D8F-9FE3-6278C6BE0359}"/>
              </a:ext>
            </a:extLst>
          </p:cNvPr>
          <p:cNvGraphicFramePr>
            <a:graphicFrameLocks noGrp="1"/>
          </p:cNvGraphicFramePr>
          <p:nvPr/>
        </p:nvGraphicFramePr>
        <p:xfrm>
          <a:off x="1617863" y="1600200"/>
          <a:ext cx="6965950" cy="4427830"/>
        </p:xfrm>
        <a:graphic>
          <a:graphicData uri="http://schemas.openxmlformats.org/drawingml/2006/table">
            <a:tbl>
              <a:tblPr firstRow="1" bandRow="1">
                <a:tableStyleId>{5C22544A-7EE6-4342-B048-85BDC9FD1C3A}</a:tableStyleId>
              </a:tblPr>
              <a:tblGrid>
                <a:gridCol w="6965950">
                  <a:extLst>
                    <a:ext uri="{9D8B030D-6E8A-4147-A177-3AD203B41FA5}">
                      <a16:colId xmlns:a16="http://schemas.microsoft.com/office/drawing/2014/main" val="4105401240"/>
                    </a:ext>
                  </a:extLst>
                </a:gridCol>
              </a:tblGrid>
              <a:tr h="1491196">
                <a:tc>
                  <a:txBody>
                    <a:bodyPr/>
                    <a:lstStyle/>
                    <a:p>
                      <a:pPr algn="just">
                        <a:lnSpc>
                          <a:spcPct val="150000"/>
                        </a:lnSpc>
                      </a:pPr>
                      <a:r>
                        <a:rPr lang="ru-RU" sz="1800" dirty="0"/>
                        <a:t>Заказчик вправе осуществлять закупки путем проведения запроса котировок в соответствии с положениями настоящего параграфа при условии, что начальная (максимальная) цена контракта не превышает три миллиона тысяч рублей, либо всего 8 случаев. </a:t>
                      </a:r>
                    </a:p>
                    <a:p>
                      <a:pPr algn="just">
                        <a:lnSpc>
                          <a:spcPct val="150000"/>
                        </a:lnSpc>
                      </a:pPr>
                      <a:endParaRPr lang="ru-RU" sz="1800" dirty="0"/>
                    </a:p>
                  </a:txBody>
                  <a:tcPr/>
                </a:tc>
                <a:extLst>
                  <a:ext uri="{0D108BD9-81ED-4DB2-BD59-A6C34878D82A}">
                    <a16:rowId xmlns:a16="http://schemas.microsoft.com/office/drawing/2014/main" val="3150419532"/>
                  </a:ext>
                </a:extLst>
              </a:tr>
              <a:tr h="2321535">
                <a:tc>
                  <a:txBody>
                    <a:bodyPr/>
                    <a:lstStyle/>
                    <a:p>
                      <a:pPr marL="0" indent="0" algn="just">
                        <a:buFont typeface="Arial" panose="020B0604020202020204" pitchFamily="34" charset="0"/>
                        <a:buNone/>
                      </a:pPr>
                      <a:endParaRPr lang="ru-RU" sz="1800" b="0" dirty="0"/>
                    </a:p>
                    <a:p>
                      <a:pPr marL="0" indent="0" algn="just">
                        <a:buFont typeface="Arial" panose="020B0604020202020204" pitchFamily="34" charset="0"/>
                        <a:buNone/>
                      </a:pPr>
                      <a:r>
                        <a:rPr lang="ru-RU" sz="1800" b="0" dirty="0"/>
                        <a:t>годовой объем запросов котировок не должен превышать </a:t>
                      </a:r>
                      <a:r>
                        <a:rPr lang="ru-RU" sz="1800" b="1" dirty="0"/>
                        <a:t>20% совокупного годового объема  закупок заказчика</a:t>
                      </a:r>
                      <a:r>
                        <a:rPr lang="ru-RU" sz="1800" b="0" dirty="0"/>
                        <a:t> </a:t>
                      </a:r>
                    </a:p>
                    <a:p>
                      <a:pPr marL="0" indent="0" algn="just">
                        <a:buFont typeface="Arial" panose="020B0604020202020204" pitchFamily="34" charset="0"/>
                        <a:buNone/>
                      </a:pPr>
                      <a:endParaRPr lang="ru-RU" sz="1800" b="0" dirty="0"/>
                    </a:p>
                    <a:p>
                      <a:pPr marL="0" indent="0" algn="just">
                        <a:buFont typeface="Arial" panose="020B0604020202020204" pitchFamily="34" charset="0"/>
                        <a:buNone/>
                      </a:pPr>
                      <a:r>
                        <a:rPr lang="ru-RU" sz="1800" b="0" dirty="0"/>
                        <a:t>или </a:t>
                      </a:r>
                      <a:r>
                        <a:rPr lang="ru-RU" sz="1800" b="1" dirty="0"/>
                        <a:t>100 млн рублей </a:t>
                      </a:r>
                      <a:r>
                        <a:rPr lang="ru-RU" sz="1800" b="0" dirty="0"/>
                        <a:t>в отношении заказчика, совокупный годовой объем  закупок которого в прошедшем календарном году составил менее 500 млн рублей </a:t>
                      </a:r>
                    </a:p>
                  </a:txBody>
                  <a:tcPr/>
                </a:tc>
                <a:extLst>
                  <a:ext uri="{0D108BD9-81ED-4DB2-BD59-A6C34878D82A}">
                    <a16:rowId xmlns:a16="http://schemas.microsoft.com/office/drawing/2014/main" val="1280550267"/>
                  </a:ext>
                </a:extLst>
              </a:tr>
            </a:tbl>
          </a:graphicData>
        </a:graphic>
      </p:graphicFrame>
      <p:pic>
        <p:nvPicPr>
          <p:cNvPr id="7" name="Рисунок 6">
            <a:extLst>
              <a:ext uri="{FF2B5EF4-FFF2-40B4-BE49-F238E27FC236}">
                <a16:creationId xmlns:a16="http://schemas.microsoft.com/office/drawing/2014/main" id="{D6262BC5-C95D-41F9-8A5E-ECD339FDAC0B}"/>
              </a:ext>
            </a:extLst>
          </p:cNvPr>
          <p:cNvPicPr>
            <a:picLocks noChangeAspect="1"/>
          </p:cNvPicPr>
          <p:nvPr/>
        </p:nvPicPr>
        <p:blipFill>
          <a:blip r:embed="rId2"/>
          <a:stretch>
            <a:fillRect/>
          </a:stretch>
        </p:blipFill>
        <p:spPr>
          <a:xfrm>
            <a:off x="8720655" y="3564963"/>
            <a:ext cx="2143209" cy="2168969"/>
          </a:xfrm>
          <a:prstGeom prst="rect">
            <a:avLst/>
          </a:prstGeom>
        </p:spPr>
      </p:pic>
      <p:sp>
        <p:nvSpPr>
          <p:cNvPr id="9" name="Прямоугольник 8">
            <a:extLst>
              <a:ext uri="{FF2B5EF4-FFF2-40B4-BE49-F238E27FC236}">
                <a16:creationId xmlns:a16="http://schemas.microsoft.com/office/drawing/2014/main" id="{87495429-D72B-4702-989A-C3E23698A55B}"/>
              </a:ext>
            </a:extLst>
          </p:cNvPr>
          <p:cNvSpPr/>
          <p:nvPr/>
        </p:nvSpPr>
        <p:spPr>
          <a:xfrm>
            <a:off x="8837176" y="5089381"/>
            <a:ext cx="1237647" cy="369332"/>
          </a:xfrm>
          <a:prstGeom prst="rect">
            <a:avLst/>
          </a:prstGeom>
        </p:spPr>
        <p:txBody>
          <a:bodyPr wrap="none">
            <a:spAutoFit/>
          </a:bodyPr>
          <a:lstStyle/>
          <a:p>
            <a:r>
              <a:rPr lang="ru-RU" b="1" dirty="0"/>
              <a:t>котировки</a:t>
            </a:r>
            <a:endParaRPr lang="ru-RU" dirty="0"/>
          </a:p>
        </p:txBody>
      </p:sp>
      <p:sp>
        <p:nvSpPr>
          <p:cNvPr id="10" name="Прямоугольник 9">
            <a:extLst>
              <a:ext uri="{FF2B5EF4-FFF2-40B4-BE49-F238E27FC236}">
                <a16:creationId xmlns:a16="http://schemas.microsoft.com/office/drawing/2014/main" id="{D3352929-B52B-47C2-9A4E-D2B2D12ACFF6}"/>
              </a:ext>
            </a:extLst>
          </p:cNvPr>
          <p:cNvSpPr/>
          <p:nvPr/>
        </p:nvSpPr>
        <p:spPr>
          <a:xfrm>
            <a:off x="10107537" y="3308571"/>
            <a:ext cx="681533" cy="369332"/>
          </a:xfrm>
          <a:prstGeom prst="rect">
            <a:avLst/>
          </a:prstGeom>
        </p:spPr>
        <p:txBody>
          <a:bodyPr wrap="none">
            <a:spAutoFit/>
          </a:bodyPr>
          <a:lstStyle/>
          <a:p>
            <a:r>
              <a:rPr lang="ru-RU" b="1" dirty="0"/>
              <a:t>СГОЗ</a:t>
            </a:r>
            <a:endParaRPr lang="ru-RU" dirty="0"/>
          </a:p>
        </p:txBody>
      </p:sp>
      <p:sp>
        <p:nvSpPr>
          <p:cNvPr id="11" name="Прямоугольник 10">
            <a:extLst>
              <a:ext uri="{FF2B5EF4-FFF2-40B4-BE49-F238E27FC236}">
                <a16:creationId xmlns:a16="http://schemas.microsoft.com/office/drawing/2014/main" id="{C02DBE7A-FED6-400F-876B-2D971F72101E}"/>
              </a:ext>
            </a:extLst>
          </p:cNvPr>
          <p:cNvSpPr/>
          <p:nvPr/>
        </p:nvSpPr>
        <p:spPr>
          <a:xfrm>
            <a:off x="10165181" y="5089381"/>
            <a:ext cx="587020" cy="369332"/>
          </a:xfrm>
          <a:prstGeom prst="rect">
            <a:avLst/>
          </a:prstGeom>
        </p:spPr>
        <p:txBody>
          <a:bodyPr wrap="none">
            <a:spAutoFit/>
          </a:bodyPr>
          <a:lstStyle/>
          <a:p>
            <a:r>
              <a:rPr lang="ru-RU" b="1" dirty="0"/>
              <a:t>20%</a:t>
            </a:r>
            <a:endParaRPr lang="ru-RU" dirty="0"/>
          </a:p>
        </p:txBody>
      </p:sp>
      <p:sp>
        <p:nvSpPr>
          <p:cNvPr id="12" name="Прямоугольник 11">
            <a:extLst>
              <a:ext uri="{FF2B5EF4-FFF2-40B4-BE49-F238E27FC236}">
                <a16:creationId xmlns:a16="http://schemas.microsoft.com/office/drawing/2014/main" id="{E1E6BE98-B6C8-49B7-8442-EADB998F8D44}"/>
              </a:ext>
            </a:extLst>
          </p:cNvPr>
          <p:cNvSpPr/>
          <p:nvPr/>
        </p:nvSpPr>
        <p:spPr>
          <a:xfrm>
            <a:off x="8692661" y="2207957"/>
            <a:ext cx="2096408" cy="646331"/>
          </a:xfrm>
          <a:prstGeom prst="rect">
            <a:avLst/>
          </a:prstGeom>
        </p:spPr>
        <p:txBody>
          <a:bodyPr wrap="none">
            <a:spAutoFit/>
          </a:bodyPr>
          <a:lstStyle/>
          <a:p>
            <a:r>
              <a:rPr lang="ru-RU" b="1" dirty="0">
                <a:solidFill>
                  <a:schemeClr val="accent1"/>
                </a:solidFill>
              </a:rPr>
              <a:t>≤ 3 млн. руб. либо </a:t>
            </a:r>
          </a:p>
          <a:p>
            <a:r>
              <a:rPr lang="ru-RU" b="1" dirty="0">
                <a:solidFill>
                  <a:schemeClr val="accent1"/>
                </a:solidFill>
              </a:rPr>
              <a:t>всего 8 случаев!</a:t>
            </a:r>
            <a:r>
              <a:rPr lang="ru-RU" dirty="0"/>
              <a:t> </a:t>
            </a:r>
          </a:p>
        </p:txBody>
      </p:sp>
    </p:spTree>
    <p:extLst>
      <p:ext uri="{BB962C8B-B14F-4D97-AF65-F5344CB8AC3E}">
        <p14:creationId xmlns:p14="http://schemas.microsoft.com/office/powerpoint/2010/main" val="600336217"/>
      </p:ext>
    </p:extLst>
  </p:cSld>
  <p:clrMapOvr>
    <a:masterClrMapping/>
  </p:clrMapOvr>
  <p:transition spd="slow">
    <p:fade thruBlk="1"/>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1504632" y="908368"/>
            <a:ext cx="9039140" cy="5475215"/>
          </a:xfrm>
          <a:prstGeom prst="rect">
            <a:avLst/>
          </a:prstGeom>
          <a:gradFill flip="none" rotWithShape="1">
            <a:gsLst>
              <a:gs pos="0">
                <a:schemeClr val="accent1">
                  <a:alpha val="39000"/>
                  <a:lumMod val="8000"/>
                  <a:lumOff val="92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ru-RU" dirty="0">
                <a:solidFill>
                  <a:schemeClr val="bg2">
                    <a:lumMod val="25000"/>
                  </a:schemeClr>
                </a:solidFill>
              </a:rPr>
              <a:t>Заказчик вправе проводить в соответствии с настоящим Федеральным законом электронный запрос котировок:</a:t>
            </a:r>
          </a:p>
          <a:p>
            <a:endParaRPr lang="ru-RU" dirty="0">
              <a:solidFill>
                <a:schemeClr val="bg2">
                  <a:lumMod val="25000"/>
                </a:schemeClr>
              </a:solidFill>
            </a:endParaRPr>
          </a:p>
          <a:p>
            <a:endParaRPr lang="ru-RU" dirty="0">
              <a:solidFill>
                <a:schemeClr val="bg2">
                  <a:lumMod val="25000"/>
                </a:schemeClr>
              </a:solidFill>
            </a:endParaRPr>
          </a:p>
          <a:p>
            <a:pPr marL="342900" indent="-342900">
              <a:buAutoNum type="arabicParenR"/>
            </a:pPr>
            <a:r>
              <a:rPr lang="ru-RU" dirty="0">
                <a:solidFill>
                  <a:schemeClr val="bg2">
                    <a:lumMod val="25000"/>
                  </a:schemeClr>
                </a:solidFill>
              </a:rPr>
              <a:t>в случае, если при осуществлении закупки начальная (максимальная) цена контракта не превышает три миллиона рублей. При этом годовой объем закупок, осуществляемых путем проведения электронного запроса котировок, не должен превышать двадцать процентов совокупного годового объема закупок заказчика или сто миллионов рублей в отношении заказчика, совокупный годовой объем закупок которого в прошедшем календарном году составил менее пятисот миллионов рублей;</a:t>
            </a:r>
          </a:p>
          <a:p>
            <a:pPr marL="342900" indent="-342900">
              <a:buAutoNum type="arabicParenR"/>
            </a:pPr>
            <a:endParaRPr lang="ru-RU" dirty="0">
              <a:solidFill>
                <a:schemeClr val="bg2">
                  <a:lumMod val="25000"/>
                </a:schemeClr>
              </a:solidFill>
            </a:endParaRPr>
          </a:p>
          <a:p>
            <a:pPr marL="342900" indent="-342900">
              <a:buAutoNum type="arabicParenR"/>
            </a:pPr>
            <a:endParaRPr lang="ru-RU" dirty="0">
              <a:solidFill>
                <a:schemeClr val="bg2">
                  <a:lumMod val="25000"/>
                </a:schemeClr>
              </a:solidFill>
            </a:endParaRPr>
          </a:p>
          <a:p>
            <a:r>
              <a:rPr lang="ru-RU" dirty="0">
                <a:solidFill>
                  <a:schemeClr val="bg2">
                    <a:lumMod val="25000"/>
                  </a:schemeClr>
                </a:solidFill>
              </a:rPr>
              <a:t>2) независимо от начальной (максимальной) цены контракта и годового объема закупок, в особых случаях</a:t>
            </a:r>
          </a:p>
        </p:txBody>
      </p:sp>
      <p:sp>
        <p:nvSpPr>
          <p:cNvPr id="2" name="Заголовок 1">
            <a:extLst>
              <a:ext uri="{FF2B5EF4-FFF2-40B4-BE49-F238E27FC236}">
                <a16:creationId xmlns:a16="http://schemas.microsoft.com/office/drawing/2014/main" id="{73426483-853E-473F-95DE-07BBF931E58E}"/>
              </a:ext>
            </a:extLst>
          </p:cNvPr>
          <p:cNvSpPr>
            <a:spLocks noGrp="1"/>
          </p:cNvSpPr>
          <p:nvPr>
            <p:ph type="title"/>
          </p:nvPr>
        </p:nvSpPr>
        <p:spPr/>
        <p:txBody>
          <a:bodyPr/>
          <a:lstStyle/>
          <a:p>
            <a:r>
              <a:rPr lang="ru-RU" dirty="0">
                <a:solidFill>
                  <a:schemeClr val="tx1">
                    <a:lumMod val="75000"/>
                    <a:lumOff val="25000"/>
                  </a:schemeClr>
                </a:solidFill>
              </a:rPr>
              <a:t>Варианты</a:t>
            </a:r>
            <a:endParaRPr lang="ru-RU" dirty="0"/>
          </a:p>
        </p:txBody>
      </p:sp>
    </p:spTree>
    <p:extLst>
      <p:ext uri="{BB962C8B-B14F-4D97-AF65-F5344CB8AC3E}">
        <p14:creationId xmlns:p14="http://schemas.microsoft.com/office/powerpoint/2010/main" val="3091203723"/>
      </p:ext>
    </p:extLst>
  </p:cSld>
  <p:clrMapOvr>
    <a:masterClrMapping/>
  </p:clrMapOvr>
  <p:transition spd="slow">
    <p:fade thruBlk="1"/>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828800" y="179716"/>
            <a:ext cx="9113838" cy="658484"/>
          </a:xfrm>
        </p:spPr>
        <p:txBody>
          <a:bodyPr>
            <a:normAutofit/>
          </a:bodyPr>
          <a:lstStyle/>
          <a:p>
            <a:r>
              <a:rPr lang="ru-RU" sz="4500" dirty="0"/>
              <a:t>Запрос котировок</a:t>
            </a:r>
          </a:p>
        </p:txBody>
      </p:sp>
      <p:sp>
        <p:nvSpPr>
          <p:cNvPr id="13" name="Объект 2">
            <a:extLst>
              <a:ext uri="{FF2B5EF4-FFF2-40B4-BE49-F238E27FC236}">
                <a16:creationId xmlns:a16="http://schemas.microsoft.com/office/drawing/2014/main" id="{FE39B7C6-DE2A-43AD-B409-4DC5CB25D73D}"/>
              </a:ext>
            </a:extLst>
          </p:cNvPr>
          <p:cNvSpPr txBox="1">
            <a:spLocks/>
          </p:cNvSpPr>
          <p:nvPr/>
        </p:nvSpPr>
        <p:spPr>
          <a:xfrm>
            <a:off x="1651001" y="843280"/>
            <a:ext cx="8112369" cy="387974"/>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buNone/>
            </a:pPr>
            <a:r>
              <a:rPr lang="ru-RU" b="1" dirty="0">
                <a:latin typeface="Roboto Light" panose="020B0604020202020204" charset="0"/>
                <a:ea typeface="Roboto Light" panose="020B0604020202020204" charset="0"/>
                <a:cs typeface="Roboto Light" panose="020B0604020202020204" charset="0"/>
              </a:rPr>
              <a:t>Кроме того: </a:t>
            </a:r>
            <a:endParaRPr lang="ru-RU" dirty="0">
              <a:latin typeface="Roboto Light" panose="020B0604020202020204" charset="0"/>
              <a:ea typeface="Roboto Light" panose="020B0604020202020204" charset="0"/>
              <a:cs typeface="Roboto Light" panose="020B0604020202020204" charset="0"/>
            </a:endParaRPr>
          </a:p>
        </p:txBody>
      </p:sp>
      <p:graphicFrame>
        <p:nvGraphicFramePr>
          <p:cNvPr id="6" name="Таблица 5">
            <a:extLst>
              <a:ext uri="{FF2B5EF4-FFF2-40B4-BE49-F238E27FC236}">
                <a16:creationId xmlns:a16="http://schemas.microsoft.com/office/drawing/2014/main" id="{963A7E25-237E-4D8F-9FE3-6278C6BE0359}"/>
              </a:ext>
            </a:extLst>
          </p:cNvPr>
          <p:cNvGraphicFramePr>
            <a:graphicFrameLocks noGrp="1"/>
          </p:cNvGraphicFramePr>
          <p:nvPr/>
        </p:nvGraphicFramePr>
        <p:xfrm>
          <a:off x="1447800" y="1371600"/>
          <a:ext cx="9220200" cy="4876800"/>
        </p:xfrm>
        <a:graphic>
          <a:graphicData uri="http://schemas.openxmlformats.org/drawingml/2006/table">
            <a:tbl>
              <a:tblPr firstRow="1" bandRow="1">
                <a:tableStyleId>{5C22544A-7EE6-4342-B048-85BDC9FD1C3A}</a:tableStyleId>
              </a:tblPr>
              <a:tblGrid>
                <a:gridCol w="9220200">
                  <a:extLst>
                    <a:ext uri="{9D8B030D-6E8A-4147-A177-3AD203B41FA5}">
                      <a16:colId xmlns:a16="http://schemas.microsoft.com/office/drawing/2014/main" val="4105401240"/>
                    </a:ext>
                  </a:extLst>
                </a:gridCol>
              </a:tblGrid>
              <a:tr h="503103">
                <a:tc>
                  <a:txBody>
                    <a:bodyPr/>
                    <a:lstStyle/>
                    <a:p>
                      <a:r>
                        <a:rPr lang="ru-RU" sz="1800" dirty="0">
                          <a:solidFill>
                            <a:schemeClr val="accent6">
                              <a:lumMod val="60000"/>
                              <a:lumOff val="40000"/>
                            </a:schemeClr>
                          </a:solidFill>
                        </a:rPr>
                        <a:t>Независимо от указанных ценовых ограничений запрос котировок можно проводить в восьми случаях </a:t>
                      </a:r>
                    </a:p>
                  </a:txBody>
                  <a:tcPr/>
                </a:tc>
                <a:extLst>
                  <a:ext uri="{0D108BD9-81ED-4DB2-BD59-A6C34878D82A}">
                    <a16:rowId xmlns:a16="http://schemas.microsoft.com/office/drawing/2014/main" val="3150419532"/>
                  </a:ext>
                </a:extLst>
              </a:tr>
              <a:tr h="3535498">
                <a:tc>
                  <a:txBody>
                    <a:bodyPr/>
                    <a:lstStyle/>
                    <a:p>
                      <a:pPr marL="0" indent="0" algn="just">
                        <a:buFont typeface="Arial" panose="020B0604020202020204" pitchFamily="34" charset="0"/>
                        <a:buNone/>
                      </a:pPr>
                      <a:r>
                        <a:rPr lang="ru-RU" sz="1600" b="0" dirty="0"/>
                        <a:t>- при закупке товаров для нормального жизнеобеспечения граждан (при ряде условий);</a:t>
                      </a:r>
                    </a:p>
                    <a:p>
                      <a:pPr marL="0" indent="0" algn="just">
                        <a:buFont typeface="Arial" panose="020B0604020202020204" pitchFamily="34" charset="0"/>
                        <a:buNone/>
                      </a:pPr>
                      <a:r>
                        <a:rPr lang="ru-RU" sz="1600" b="0" dirty="0"/>
                        <a:t>- при закупке товаров, работ услуг, которые были предметом контракта, расторгнутого  заказчиком в одностороннем порядке;</a:t>
                      </a:r>
                    </a:p>
                    <a:p>
                      <a:pPr marL="0" indent="0" algn="just">
                        <a:buFont typeface="Arial" panose="020B0604020202020204" pitchFamily="34" charset="0"/>
                        <a:buNone/>
                      </a:pPr>
                      <a:r>
                        <a:rPr lang="ru-RU" sz="1600" b="0" dirty="0"/>
                        <a:t>- при закупке заказчиком, осуществляющим деятельность на территории иностранного  государства;</a:t>
                      </a:r>
                    </a:p>
                    <a:p>
                      <a:pPr marL="0" indent="0" algn="just">
                        <a:buFont typeface="Arial" panose="020B0604020202020204" pitchFamily="34" charset="0"/>
                        <a:buNone/>
                      </a:pPr>
                      <a:r>
                        <a:rPr lang="ru-RU" sz="1600" b="0" dirty="0"/>
                        <a:t>- при закупке лекарственных препаратов, необходимых для назначения пациенту по  медицинским показаниям по решению врачебной комиссии;</a:t>
                      </a:r>
                    </a:p>
                    <a:p>
                      <a:pPr marL="0" indent="0" algn="just">
                        <a:buFont typeface="Arial" panose="020B0604020202020204" pitchFamily="34" charset="0"/>
                        <a:buNone/>
                      </a:pPr>
                      <a:r>
                        <a:rPr lang="ru-RU" sz="1600" b="0" dirty="0"/>
                        <a:t>- при закупке спортивного инвентаря, оборудования, спортивной экипировки, необходимых  для олимпийской команды и сборной команды РФ, субъектов РФ;</a:t>
                      </a:r>
                    </a:p>
                    <a:p>
                      <a:pPr marL="0" indent="0" algn="just">
                        <a:buFont typeface="Arial" panose="020B0604020202020204" pitchFamily="34" charset="0"/>
                        <a:buNone/>
                      </a:pPr>
                      <a:r>
                        <a:rPr lang="ru-RU" sz="1600" b="0" dirty="0"/>
                        <a:t>- при закупке услуг по защите интересов РФ в случае подачи физическими лицами и (или)  юридическими лицами в судебные органы иностранных государств, международные суды и  арбитражи исков к РФ при необходимости привлечения российских и (или) иностранных  специалистов, экспертов и адвокатов к оказанию таких услуг;</a:t>
                      </a:r>
                    </a:p>
                    <a:p>
                      <a:pPr marL="0" indent="0" algn="just">
                        <a:buFont typeface="Arial" panose="020B0604020202020204" pitchFamily="34" charset="0"/>
                        <a:buNone/>
                      </a:pPr>
                      <a:r>
                        <a:rPr lang="ru-RU" sz="1600" b="0" dirty="0"/>
                        <a:t>- при закупке изделий народных художественных промыслов признанного художественного  достоинства, образцы которых зарегистрированы в порядке, установленном  уполномоченным Правительством РФ федеральным органом исполнительной власти;</a:t>
                      </a:r>
                    </a:p>
                    <a:p>
                      <a:pPr marL="0" indent="0" algn="just">
                        <a:buFont typeface="Arial" panose="020B0604020202020204" pitchFamily="34" charset="0"/>
                        <a:buNone/>
                      </a:pPr>
                      <a:r>
                        <a:rPr lang="ru-RU" sz="1600" b="0" dirty="0"/>
                        <a:t>- при закупке жилых помещений для детей-сирот и детей, оставшихся без попечения  родителей, лиц из числа детей-сирот и детей, оставшихся без попечения родителей.</a:t>
                      </a:r>
                    </a:p>
                  </a:txBody>
                  <a:tcPr/>
                </a:tc>
                <a:extLst>
                  <a:ext uri="{0D108BD9-81ED-4DB2-BD59-A6C34878D82A}">
                    <a16:rowId xmlns:a16="http://schemas.microsoft.com/office/drawing/2014/main" val="1280550267"/>
                  </a:ext>
                </a:extLst>
              </a:tr>
            </a:tbl>
          </a:graphicData>
        </a:graphic>
      </p:graphicFrame>
    </p:spTree>
    <p:extLst>
      <p:ext uri="{BB962C8B-B14F-4D97-AF65-F5344CB8AC3E}">
        <p14:creationId xmlns:p14="http://schemas.microsoft.com/office/powerpoint/2010/main" val="1235378167"/>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p:txBody>
          <a:bodyPr>
            <a:normAutofit/>
          </a:bodyPr>
          <a:lstStyle/>
          <a:p>
            <a:r>
              <a:rPr lang="ru-RU" dirty="0"/>
              <a:t>Выбор способа закупки</a:t>
            </a:r>
          </a:p>
        </p:txBody>
      </p:sp>
      <p:graphicFrame>
        <p:nvGraphicFramePr>
          <p:cNvPr id="6" name="Таблица 5">
            <a:extLst>
              <a:ext uri="{FF2B5EF4-FFF2-40B4-BE49-F238E27FC236}">
                <a16:creationId xmlns:a16="http://schemas.microsoft.com/office/drawing/2014/main" id="{4BB6E75B-DC4C-4BFF-A6C5-AEE83BA8A9E2}"/>
              </a:ext>
            </a:extLst>
          </p:cNvPr>
          <p:cNvGraphicFramePr>
            <a:graphicFrameLocks noGrp="1"/>
          </p:cNvGraphicFramePr>
          <p:nvPr/>
        </p:nvGraphicFramePr>
        <p:xfrm>
          <a:off x="1535112" y="1451121"/>
          <a:ext cx="9105904" cy="4572000"/>
        </p:xfrm>
        <a:graphic>
          <a:graphicData uri="http://schemas.openxmlformats.org/drawingml/2006/table">
            <a:tbl>
              <a:tblPr firstRow="1" bandRow="1">
                <a:tableStyleId>{5C22544A-7EE6-4342-B048-85BDC9FD1C3A}</a:tableStyleId>
              </a:tblPr>
              <a:tblGrid>
                <a:gridCol w="2276476">
                  <a:extLst>
                    <a:ext uri="{9D8B030D-6E8A-4147-A177-3AD203B41FA5}">
                      <a16:colId xmlns:a16="http://schemas.microsoft.com/office/drawing/2014/main" val="3616189779"/>
                    </a:ext>
                  </a:extLst>
                </a:gridCol>
                <a:gridCol w="2276476">
                  <a:extLst>
                    <a:ext uri="{9D8B030D-6E8A-4147-A177-3AD203B41FA5}">
                      <a16:colId xmlns:a16="http://schemas.microsoft.com/office/drawing/2014/main" val="3990136777"/>
                    </a:ext>
                  </a:extLst>
                </a:gridCol>
                <a:gridCol w="2276476">
                  <a:extLst>
                    <a:ext uri="{9D8B030D-6E8A-4147-A177-3AD203B41FA5}">
                      <a16:colId xmlns:a16="http://schemas.microsoft.com/office/drawing/2014/main" val="3646738344"/>
                    </a:ext>
                  </a:extLst>
                </a:gridCol>
                <a:gridCol w="2276476">
                  <a:extLst>
                    <a:ext uri="{9D8B030D-6E8A-4147-A177-3AD203B41FA5}">
                      <a16:colId xmlns:a16="http://schemas.microsoft.com/office/drawing/2014/main" val="3343106577"/>
                    </a:ext>
                  </a:extLst>
                </a:gridCol>
              </a:tblGrid>
              <a:tr h="370840">
                <a:tc>
                  <a:txBody>
                    <a:bodyPr/>
                    <a:lstStyle/>
                    <a:p>
                      <a:pPr algn="ctr"/>
                      <a:r>
                        <a:rPr lang="ru-RU" dirty="0"/>
                        <a:t>Электронный аукцион*</a:t>
                      </a:r>
                    </a:p>
                  </a:txBody>
                  <a:tcPr/>
                </a:tc>
                <a:tc>
                  <a:txBody>
                    <a:bodyPr/>
                    <a:lstStyle/>
                    <a:p>
                      <a:pPr algn="ctr"/>
                      <a:r>
                        <a:rPr lang="ru-RU" dirty="0"/>
                        <a:t>Электронный конкурс*</a:t>
                      </a:r>
                    </a:p>
                  </a:txBody>
                  <a:tcPr/>
                </a:tc>
                <a:tc>
                  <a:txBody>
                    <a:bodyPr/>
                    <a:lstStyle/>
                    <a:p>
                      <a:pPr algn="ctr"/>
                      <a:r>
                        <a:rPr lang="ru-RU" dirty="0"/>
                        <a:t>Электронный запрос котировок</a:t>
                      </a:r>
                    </a:p>
                  </a:txBody>
                  <a:tcPr/>
                </a:tc>
                <a:tc>
                  <a:txBody>
                    <a:bodyPr/>
                    <a:lstStyle/>
                    <a:p>
                      <a:pPr algn="ctr"/>
                      <a:r>
                        <a:rPr lang="ru-RU" dirty="0"/>
                        <a:t>Закрытые способы</a:t>
                      </a:r>
                    </a:p>
                  </a:txBody>
                  <a:tcPr/>
                </a:tc>
                <a:extLst>
                  <a:ext uri="{0D108BD9-81ED-4DB2-BD59-A6C34878D82A}">
                    <a16:rowId xmlns:a16="http://schemas.microsoft.com/office/drawing/2014/main" val="3898667800"/>
                  </a:ext>
                </a:extLst>
              </a:tr>
              <a:tr h="370840">
                <a:tc>
                  <a:txBody>
                    <a:bodyPr/>
                    <a:lstStyle/>
                    <a:p>
                      <a:r>
                        <a:rPr lang="ru-RU" sz="1200" kern="1200" dirty="0">
                          <a:solidFill>
                            <a:schemeClr val="dk1"/>
                          </a:solidFill>
                          <a:effectLst/>
                          <a:latin typeface="Roboto Light" panose="020B0604020202020204" charset="0"/>
                          <a:ea typeface="Roboto Light" panose="020B0604020202020204" charset="0"/>
                          <a:cs typeface="Roboto Light" panose="020B0604020202020204" charset="0"/>
                        </a:rPr>
                        <a:t>Заказчик </a:t>
                      </a:r>
                      <a:r>
                        <a:rPr lang="ru-RU" sz="1200" u="sng" kern="1200" dirty="0">
                          <a:solidFill>
                            <a:schemeClr val="dk1"/>
                          </a:solidFill>
                          <a:effectLst/>
                          <a:latin typeface="Roboto Light" panose="020B0604020202020204" charset="0"/>
                          <a:ea typeface="Roboto Light" panose="020B0604020202020204" charset="0"/>
                          <a:cs typeface="Roboto Light" panose="020B0604020202020204" charset="0"/>
                        </a:rPr>
                        <a:t>обязан</a:t>
                      </a:r>
                      <a:r>
                        <a:rPr lang="ru-RU" sz="1200" kern="1200" dirty="0">
                          <a:solidFill>
                            <a:schemeClr val="dk1"/>
                          </a:solidFill>
                          <a:effectLst/>
                          <a:latin typeface="Roboto Light" panose="020B0604020202020204" charset="0"/>
                          <a:ea typeface="Roboto Light" panose="020B0604020202020204" charset="0"/>
                          <a:cs typeface="Roboto Light" panose="020B0604020202020204" charset="0"/>
                        </a:rPr>
                        <a:t> проводить аукцион при закупке ТРУ:</a:t>
                      </a:r>
                    </a:p>
                    <a:p>
                      <a:pPr marL="171450" indent="-171450">
                        <a:buFont typeface="Arial" panose="020B0604020202020204" pitchFamily="34" charset="0"/>
                        <a:buChar char="•"/>
                      </a:pPr>
                      <a:r>
                        <a:rPr lang="ru-RU" sz="1200" kern="1200" dirty="0">
                          <a:solidFill>
                            <a:schemeClr val="dk1"/>
                          </a:solidFill>
                          <a:effectLst/>
                          <a:latin typeface="Roboto Light" panose="020B0604020202020204" charset="0"/>
                          <a:ea typeface="Roboto Light" panose="020B0604020202020204" charset="0"/>
                          <a:cs typeface="Roboto Light" panose="020B0604020202020204" charset="0"/>
                        </a:rPr>
                        <a:t>включенных в перечень (РП РФ 471-р);</a:t>
                      </a:r>
                    </a:p>
                    <a:p>
                      <a:pPr marL="171450" indent="-171450">
                        <a:buFont typeface="Arial" panose="020B0604020202020204" pitchFamily="34" charset="0"/>
                        <a:buChar char="•"/>
                      </a:pPr>
                      <a:r>
                        <a:rPr lang="ru-RU" sz="1200" kern="1200" dirty="0">
                          <a:solidFill>
                            <a:schemeClr val="dk1"/>
                          </a:solidFill>
                          <a:effectLst/>
                          <a:latin typeface="Roboto Light" panose="020B0604020202020204" charset="0"/>
                          <a:ea typeface="Roboto Light" panose="020B0604020202020204" charset="0"/>
                          <a:cs typeface="Roboto Light" panose="020B0604020202020204" charset="0"/>
                        </a:rPr>
                        <a:t>включенных в доп. перечни, установленные ОИВ субъектов РФ (при закупке для нужд субъекта РФ).</a:t>
                      </a:r>
                    </a:p>
                    <a:p>
                      <a:endParaRPr lang="ru-RU" sz="1200" kern="1200" dirty="0">
                        <a:solidFill>
                          <a:schemeClr val="dk1"/>
                        </a:solidFill>
                        <a:effectLst/>
                        <a:latin typeface="Roboto Light" panose="020B0604020202020204" charset="0"/>
                        <a:ea typeface="Roboto Light" panose="020B0604020202020204" charset="0"/>
                        <a:cs typeface="Roboto Light" panose="020B0604020202020204" charset="0"/>
                      </a:endParaRPr>
                    </a:p>
                    <a:p>
                      <a:r>
                        <a:rPr lang="ru-RU" sz="1200" kern="1200" dirty="0">
                          <a:solidFill>
                            <a:schemeClr val="dk1"/>
                          </a:solidFill>
                          <a:effectLst/>
                          <a:latin typeface="Roboto Light" panose="020B0604020202020204" charset="0"/>
                          <a:ea typeface="Roboto Light" panose="020B0604020202020204" charset="0"/>
                          <a:cs typeface="Roboto Light" panose="020B0604020202020204" charset="0"/>
                        </a:rPr>
                        <a:t>Заказчик </a:t>
                      </a:r>
                      <a:r>
                        <a:rPr lang="ru-RU" sz="1200" u="sng" kern="1200" dirty="0">
                          <a:solidFill>
                            <a:schemeClr val="dk1"/>
                          </a:solidFill>
                          <a:effectLst/>
                          <a:latin typeface="Roboto Light" panose="020B0604020202020204" charset="0"/>
                          <a:ea typeface="Roboto Light" panose="020B0604020202020204" charset="0"/>
                          <a:cs typeface="Roboto Light" panose="020B0604020202020204" charset="0"/>
                        </a:rPr>
                        <a:t>вправе</a:t>
                      </a:r>
                      <a:r>
                        <a:rPr lang="ru-RU" sz="1200" kern="1200" dirty="0">
                          <a:solidFill>
                            <a:schemeClr val="dk1"/>
                          </a:solidFill>
                          <a:effectLst/>
                          <a:latin typeface="Roboto Light" panose="020B0604020202020204" charset="0"/>
                          <a:ea typeface="Roboto Light" panose="020B0604020202020204" charset="0"/>
                          <a:cs typeface="Roboto Light" panose="020B0604020202020204" charset="0"/>
                        </a:rPr>
                        <a:t> проводить аукцион при закупке ТРУ, не включенных в указанные перечни.</a:t>
                      </a:r>
                    </a:p>
                    <a:p>
                      <a:endParaRPr lang="ru-RU" sz="1200" kern="1200" dirty="0">
                        <a:solidFill>
                          <a:schemeClr val="dk1"/>
                        </a:solidFill>
                        <a:effectLst/>
                        <a:latin typeface="Roboto Light" panose="020B0604020202020204" charset="0"/>
                        <a:ea typeface="Roboto Light" panose="020B0604020202020204" charset="0"/>
                        <a:cs typeface="Roboto Light" panose="020B0604020202020204" charset="0"/>
                      </a:endParaRPr>
                    </a:p>
                    <a:p>
                      <a:r>
                        <a:rPr lang="ru-RU" sz="1200" kern="1200" dirty="0">
                          <a:solidFill>
                            <a:schemeClr val="dk1"/>
                          </a:solidFill>
                          <a:effectLst/>
                          <a:latin typeface="Roboto Light" panose="020B0604020202020204" charset="0"/>
                          <a:ea typeface="Roboto Light" panose="020B0604020202020204" charset="0"/>
                          <a:cs typeface="Roboto Light" panose="020B0604020202020204" charset="0"/>
                        </a:rPr>
                        <a:t>Заказчик </a:t>
                      </a:r>
                      <a:r>
                        <a:rPr lang="ru-RU" sz="1200" u="sng" kern="1200" dirty="0">
                          <a:solidFill>
                            <a:schemeClr val="dk1"/>
                          </a:solidFill>
                          <a:effectLst/>
                          <a:latin typeface="Roboto Light" panose="020B0604020202020204" charset="0"/>
                          <a:ea typeface="Roboto Light" panose="020B0604020202020204" charset="0"/>
                          <a:cs typeface="Roboto Light" panose="020B0604020202020204" charset="0"/>
                        </a:rPr>
                        <a:t>не вправе</a:t>
                      </a:r>
                      <a:r>
                        <a:rPr lang="ru-RU" sz="1200" kern="1200" dirty="0">
                          <a:solidFill>
                            <a:schemeClr val="dk1"/>
                          </a:solidFill>
                          <a:effectLst/>
                          <a:latin typeface="Roboto Light" panose="020B0604020202020204" charset="0"/>
                          <a:ea typeface="Roboto Light" panose="020B0604020202020204" charset="0"/>
                          <a:cs typeface="Roboto Light" panose="020B0604020202020204" charset="0"/>
                        </a:rPr>
                        <a:t> проводить аукцион на закупку услуг по организации отдыха детей и их оздоровления.</a:t>
                      </a:r>
                    </a:p>
                  </a:txBody>
                  <a:tcPr/>
                </a:tc>
                <a:tc>
                  <a:txBody>
                    <a:bodyPr/>
                    <a:lstStyle/>
                    <a:p>
                      <a:r>
                        <a:rPr lang="ru-RU" sz="1200" u="none" kern="1200" dirty="0">
                          <a:solidFill>
                            <a:schemeClr val="dk1"/>
                          </a:solidFill>
                          <a:effectLst/>
                          <a:latin typeface="Roboto Light" panose="020B0604020202020204" charset="0"/>
                          <a:ea typeface="Roboto Light" panose="020B0604020202020204" charset="0"/>
                          <a:cs typeface="Roboto Light" panose="020B0604020202020204" charset="0"/>
                        </a:rPr>
                        <a:t>Заказчик </a:t>
                      </a:r>
                      <a:r>
                        <a:rPr lang="ru-RU" sz="1200" u="sng" kern="1200" dirty="0">
                          <a:solidFill>
                            <a:schemeClr val="dk1"/>
                          </a:solidFill>
                          <a:effectLst/>
                          <a:latin typeface="Roboto Light" panose="020B0604020202020204" charset="0"/>
                          <a:ea typeface="Roboto Light" panose="020B0604020202020204" charset="0"/>
                          <a:cs typeface="Roboto Light" panose="020B0604020202020204" charset="0"/>
                        </a:rPr>
                        <a:t>вправе</a:t>
                      </a:r>
                      <a:r>
                        <a:rPr lang="ru-RU" sz="1200" u="none" kern="1200" dirty="0">
                          <a:solidFill>
                            <a:schemeClr val="dk1"/>
                          </a:solidFill>
                          <a:effectLst/>
                          <a:latin typeface="Roboto Light" panose="020B0604020202020204" charset="0"/>
                          <a:ea typeface="Roboto Light" panose="020B0604020202020204" charset="0"/>
                          <a:cs typeface="Roboto Light" panose="020B0604020202020204" charset="0"/>
                        </a:rPr>
                        <a:t> проводить конкурс при закупке любых ТРУ, кроме включенных в «аукционные» перечни.</a:t>
                      </a:r>
                    </a:p>
                  </a:txBody>
                  <a:tcPr/>
                </a:tc>
                <a:tc>
                  <a:txBody>
                    <a:bodyPr/>
                    <a:lstStyle/>
                    <a:p>
                      <a:r>
                        <a:rPr lang="ru-RU" sz="1200" u="none" kern="1200" dirty="0">
                          <a:solidFill>
                            <a:schemeClr val="dk1"/>
                          </a:solidFill>
                          <a:effectLst/>
                          <a:latin typeface="Roboto Light" panose="020B0604020202020204" charset="0"/>
                          <a:ea typeface="Roboto Light" panose="020B0604020202020204" charset="0"/>
                          <a:cs typeface="Roboto Light" panose="020B0604020202020204" charset="0"/>
                        </a:rPr>
                        <a:t>Заказчик </a:t>
                      </a:r>
                      <a:r>
                        <a:rPr lang="ru-RU" sz="1200" u="sng" kern="1200" dirty="0">
                          <a:solidFill>
                            <a:schemeClr val="dk1"/>
                          </a:solidFill>
                          <a:effectLst/>
                          <a:latin typeface="Roboto Light" panose="020B0604020202020204" charset="0"/>
                          <a:ea typeface="Roboto Light" panose="020B0604020202020204" charset="0"/>
                          <a:cs typeface="Roboto Light" panose="020B0604020202020204" charset="0"/>
                        </a:rPr>
                        <a:t>вправе</a:t>
                      </a:r>
                      <a:r>
                        <a:rPr lang="ru-RU" sz="1200" u="none" kern="1200" dirty="0">
                          <a:solidFill>
                            <a:schemeClr val="dk1"/>
                          </a:solidFill>
                          <a:effectLst/>
                          <a:latin typeface="Roboto Light" panose="020B0604020202020204" charset="0"/>
                          <a:ea typeface="Roboto Light" panose="020B0604020202020204" charset="0"/>
                          <a:cs typeface="Roboto Light" panose="020B0604020202020204" charset="0"/>
                        </a:rPr>
                        <a:t> проводить запрос котировок при закупке любых ТРУ (в том числе включенных в «аукционные» перечни), если:</a:t>
                      </a:r>
                    </a:p>
                    <a:p>
                      <a:pPr marL="171450" indent="-171450">
                        <a:buFont typeface="Arial" panose="020B0604020202020204" pitchFamily="34" charset="0"/>
                        <a:buChar char="•"/>
                      </a:pPr>
                      <a:r>
                        <a:rPr lang="ru-RU" sz="1200" u="none" kern="1200" dirty="0">
                          <a:solidFill>
                            <a:schemeClr val="dk1"/>
                          </a:solidFill>
                          <a:effectLst/>
                          <a:latin typeface="Roboto Light" panose="020B0604020202020204" charset="0"/>
                          <a:ea typeface="Roboto Light" panose="020B0604020202020204" charset="0"/>
                          <a:cs typeface="Roboto Light" panose="020B0604020202020204" charset="0"/>
                        </a:rPr>
                        <a:t>НМЦК не выше 3 млн руб.;</a:t>
                      </a:r>
                    </a:p>
                    <a:p>
                      <a:pPr marL="171450" indent="-171450">
                        <a:buFont typeface="Arial" panose="020B0604020202020204" pitchFamily="34" charset="0"/>
                        <a:buChar char="•"/>
                      </a:pPr>
                      <a:r>
                        <a:rPr lang="ru-RU" sz="1200" u="none" kern="1200" dirty="0">
                          <a:solidFill>
                            <a:schemeClr val="dk1"/>
                          </a:solidFill>
                          <a:effectLst/>
                          <a:latin typeface="Roboto Light" panose="020B0604020202020204" charset="0"/>
                          <a:ea typeface="Roboto Light" panose="020B0604020202020204" charset="0"/>
                          <a:cs typeface="Roboto Light" panose="020B0604020202020204" charset="0"/>
                        </a:rPr>
                        <a:t>их годовой объем не превышает </a:t>
                      </a:r>
                      <a:r>
                        <a:rPr lang="ru-RU" sz="1200" b="1" u="none" strike="sngStrike" kern="1200" baseline="0" dirty="0">
                          <a:solidFill>
                            <a:schemeClr val="accent3"/>
                          </a:solidFill>
                          <a:effectLst/>
                          <a:latin typeface="Roboto Light" panose="020B0604020202020204" charset="0"/>
                          <a:ea typeface="Roboto Light" panose="020B0604020202020204" charset="0"/>
                          <a:cs typeface="Roboto Light" panose="020B0604020202020204" charset="0"/>
                        </a:rPr>
                        <a:t>10%</a:t>
                      </a:r>
                      <a:r>
                        <a:rPr lang="ru-RU" sz="1200" u="none" kern="1200" dirty="0">
                          <a:solidFill>
                            <a:schemeClr val="accent3"/>
                          </a:solidFill>
                          <a:effectLst/>
                          <a:latin typeface="Roboto Light" panose="020B0604020202020204" charset="0"/>
                          <a:ea typeface="Roboto Light" panose="020B0604020202020204" charset="0"/>
                          <a:cs typeface="Roboto Light" panose="020B0604020202020204" charset="0"/>
                        </a:rPr>
                        <a:t> </a:t>
                      </a:r>
                      <a:r>
                        <a:rPr lang="ru-RU" sz="1200" b="1" u="none" kern="1200" dirty="0">
                          <a:solidFill>
                            <a:schemeClr val="accent2"/>
                          </a:solidFill>
                          <a:effectLst/>
                          <a:latin typeface="Roboto Light" panose="020B0604020202020204" charset="0"/>
                          <a:ea typeface="Roboto Light" panose="020B0604020202020204" charset="0"/>
                          <a:cs typeface="Roboto Light" panose="020B0604020202020204" charset="0"/>
                        </a:rPr>
                        <a:t>20% СГОЗ </a:t>
                      </a:r>
                      <a:r>
                        <a:rPr lang="ru-RU" sz="1200" u="none" kern="1200" dirty="0">
                          <a:solidFill>
                            <a:schemeClr val="dk1"/>
                          </a:solidFill>
                          <a:effectLst/>
                          <a:latin typeface="Roboto Light" panose="020B0604020202020204" charset="0"/>
                          <a:ea typeface="Roboto Light" panose="020B0604020202020204" charset="0"/>
                          <a:cs typeface="Roboto Light" panose="020B0604020202020204" charset="0"/>
                        </a:rPr>
                        <a:t>или </a:t>
                      </a:r>
                      <a:r>
                        <a:rPr lang="ru-RU" sz="1200" b="1" u="none" kern="1200" dirty="0">
                          <a:solidFill>
                            <a:schemeClr val="accent2"/>
                          </a:solidFill>
                          <a:effectLst/>
                          <a:latin typeface="Roboto Light" panose="020B0604020202020204" charset="0"/>
                          <a:ea typeface="Roboto Light" panose="020B0604020202020204" charset="0"/>
                          <a:cs typeface="Roboto Light" panose="020B0604020202020204" charset="0"/>
                        </a:rPr>
                        <a:t>100 млн руб.</a:t>
                      </a:r>
                      <a:r>
                        <a:rPr lang="ru-RU" sz="1200" u="none" kern="1200" dirty="0">
                          <a:solidFill>
                            <a:schemeClr val="accent2"/>
                          </a:solidFill>
                          <a:effectLst/>
                          <a:latin typeface="Roboto Light" panose="020B0604020202020204" charset="0"/>
                          <a:ea typeface="Roboto Light" panose="020B0604020202020204" charset="0"/>
                          <a:cs typeface="Roboto Light" panose="020B0604020202020204" charset="0"/>
                        </a:rPr>
                        <a:t> </a:t>
                      </a:r>
                      <a:r>
                        <a:rPr lang="ru-RU" sz="1200" b="1" u="none" kern="1200" dirty="0">
                          <a:solidFill>
                            <a:schemeClr val="accent2"/>
                          </a:solidFill>
                          <a:effectLst/>
                          <a:latin typeface="Roboto Light" panose="020B0604020202020204" charset="0"/>
                          <a:ea typeface="Roboto Light" panose="020B0604020202020204" charset="0"/>
                          <a:cs typeface="Roboto Light" panose="020B0604020202020204" charset="0"/>
                        </a:rPr>
                        <a:t>в отношении заказчика, СГОЗ которого в прошедшем календарном году был менее 500 млн руб.</a:t>
                      </a:r>
                    </a:p>
                    <a:p>
                      <a:pPr marL="0" indent="0">
                        <a:buFont typeface="Arial" panose="020B0604020202020204" pitchFamily="34" charset="0"/>
                        <a:buNone/>
                      </a:pPr>
                      <a:endParaRPr lang="ru-RU" sz="1200" u="none" kern="1200" dirty="0">
                        <a:solidFill>
                          <a:schemeClr val="dk1"/>
                        </a:solidFill>
                        <a:effectLst/>
                        <a:latin typeface="Roboto Light" panose="020B0604020202020204" charset="0"/>
                        <a:ea typeface="Roboto Light" panose="020B0604020202020204" charset="0"/>
                        <a:cs typeface="Roboto Light" panose="020B0604020202020204" charset="0"/>
                      </a:endParaRPr>
                    </a:p>
                    <a:p>
                      <a:pPr marL="0" indent="0">
                        <a:buFont typeface="Arial" panose="020B0604020202020204" pitchFamily="34" charset="0"/>
                        <a:buNone/>
                      </a:pPr>
                      <a:r>
                        <a:rPr lang="ru-RU" sz="1200" u="none" kern="1200" dirty="0">
                          <a:solidFill>
                            <a:schemeClr val="dk1"/>
                          </a:solidFill>
                          <a:effectLst/>
                          <a:latin typeface="Roboto Light" panose="020B0604020202020204" charset="0"/>
                          <a:ea typeface="Roboto Light" panose="020B0604020202020204" charset="0"/>
                          <a:cs typeface="Roboto Light" panose="020B0604020202020204" charset="0"/>
                        </a:rPr>
                        <a:t>Независимо от этих ограничений заказчик </a:t>
                      </a:r>
                      <a:r>
                        <a:rPr lang="ru-RU" sz="1200" u="sng" kern="1200" dirty="0">
                          <a:solidFill>
                            <a:schemeClr val="dk1"/>
                          </a:solidFill>
                          <a:effectLst/>
                          <a:latin typeface="Roboto Light" panose="020B0604020202020204" charset="0"/>
                          <a:ea typeface="Roboto Light" panose="020B0604020202020204" charset="0"/>
                          <a:cs typeface="Roboto Light" panose="020B0604020202020204" charset="0"/>
                        </a:rPr>
                        <a:t>вправе</a:t>
                      </a:r>
                      <a:r>
                        <a:rPr lang="ru-RU" sz="1200" u="none" kern="1200" dirty="0">
                          <a:solidFill>
                            <a:schemeClr val="dk1"/>
                          </a:solidFill>
                          <a:effectLst/>
                          <a:latin typeface="Roboto Light" panose="020B0604020202020204" charset="0"/>
                          <a:ea typeface="Roboto Light" panose="020B0604020202020204" charset="0"/>
                          <a:cs typeface="Roboto Light" panose="020B0604020202020204" charset="0"/>
                        </a:rPr>
                        <a:t> проводить ЗК в 8 случаях (ранее они применялись для запроса предложений).</a:t>
                      </a:r>
                    </a:p>
                  </a:txBody>
                  <a:tcPr/>
                </a:tc>
                <a:tc>
                  <a:txBody>
                    <a:bodyPr/>
                    <a:lstStyle/>
                    <a:p>
                      <a:r>
                        <a:rPr lang="ru-RU" sz="1200" u="none" kern="1200" dirty="0">
                          <a:solidFill>
                            <a:schemeClr val="dk1"/>
                          </a:solidFill>
                          <a:effectLst/>
                          <a:latin typeface="Roboto Light" panose="020B0604020202020204" charset="0"/>
                          <a:ea typeface="Roboto Light" panose="020B0604020202020204" charset="0"/>
                          <a:cs typeface="Roboto Light" panose="020B0604020202020204" charset="0"/>
                        </a:rPr>
                        <a:t>Закрытые конкурентные процедуры используются при проведении закупок, связанных с гостайной, закупок услуг по страхованию, транспортировке, охране ценностей, закупок органов обороны и безопасности, закупках вооружения (закрытый перечень случаев – расширен в новой редакции).</a:t>
                      </a:r>
                    </a:p>
                    <a:p>
                      <a:endParaRPr lang="ru-RU" sz="1200" u="none" kern="1200" dirty="0">
                        <a:solidFill>
                          <a:schemeClr val="dk1"/>
                        </a:solidFill>
                        <a:effectLst/>
                        <a:latin typeface="Roboto Light" panose="020B0604020202020204" charset="0"/>
                        <a:ea typeface="Roboto Light" panose="020B0604020202020204" charset="0"/>
                        <a:cs typeface="Roboto Light" panose="020B0604020202020204" charset="0"/>
                      </a:endParaRPr>
                    </a:p>
                    <a:p>
                      <a:r>
                        <a:rPr lang="ru-RU" sz="1200" u="none" kern="1200" dirty="0">
                          <a:solidFill>
                            <a:schemeClr val="dk1"/>
                          </a:solidFill>
                          <a:effectLst/>
                          <a:latin typeface="Roboto Light" panose="020B0604020202020204" charset="0"/>
                          <a:ea typeface="Roboto Light" panose="020B0604020202020204" charset="0"/>
                          <a:cs typeface="Roboto Light" panose="020B0604020202020204" charset="0"/>
                        </a:rPr>
                        <a:t>Закрытые способы </a:t>
                      </a:r>
                      <a:r>
                        <a:rPr lang="ru-RU" sz="1200" u="sng" kern="1200" dirty="0">
                          <a:solidFill>
                            <a:schemeClr val="dk1"/>
                          </a:solidFill>
                          <a:effectLst/>
                          <a:latin typeface="Roboto Light" panose="020B0604020202020204" charset="0"/>
                          <a:ea typeface="Roboto Light" panose="020B0604020202020204" charset="0"/>
                          <a:cs typeface="Roboto Light" panose="020B0604020202020204" charset="0"/>
                        </a:rPr>
                        <a:t>могут</a:t>
                      </a:r>
                      <a:r>
                        <a:rPr lang="ru-RU" sz="1200" u="none" kern="1200" dirty="0">
                          <a:solidFill>
                            <a:schemeClr val="dk1"/>
                          </a:solidFill>
                          <a:effectLst/>
                          <a:latin typeface="Roboto Light" panose="020B0604020202020204" charset="0"/>
                          <a:ea typeface="Roboto Light" panose="020B0604020202020204" charset="0"/>
                          <a:cs typeface="Roboto Light" panose="020B0604020202020204" charset="0"/>
                        </a:rPr>
                        <a:t> применяться при закупке для нужд судов.</a:t>
                      </a:r>
                    </a:p>
                  </a:txBody>
                  <a:tcPr/>
                </a:tc>
                <a:extLst>
                  <a:ext uri="{0D108BD9-81ED-4DB2-BD59-A6C34878D82A}">
                    <a16:rowId xmlns:a16="http://schemas.microsoft.com/office/drawing/2014/main" val="605925130"/>
                  </a:ext>
                </a:extLst>
              </a:tr>
            </a:tbl>
          </a:graphicData>
        </a:graphic>
      </p:graphicFrame>
      <p:sp>
        <p:nvSpPr>
          <p:cNvPr id="14" name="Объект 2">
            <a:extLst>
              <a:ext uri="{FF2B5EF4-FFF2-40B4-BE49-F238E27FC236}">
                <a16:creationId xmlns:a16="http://schemas.microsoft.com/office/drawing/2014/main" id="{61DF3177-6FB1-4AE9-A3E0-F1B31632C962}"/>
              </a:ext>
            </a:extLst>
          </p:cNvPr>
          <p:cNvSpPr txBox="1">
            <a:spLocks/>
          </p:cNvSpPr>
          <p:nvPr/>
        </p:nvSpPr>
        <p:spPr>
          <a:xfrm>
            <a:off x="1543051" y="6112854"/>
            <a:ext cx="8112369" cy="303339"/>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spcAft>
                <a:spcPts val="800"/>
              </a:spcAft>
              <a:buNone/>
            </a:pPr>
            <a:r>
              <a:rPr lang="ru-RU" sz="1100" dirty="0">
                <a:latin typeface="Roboto Light" panose="020B0604020202020204" charset="0"/>
                <a:ea typeface="Roboto Light" panose="020B0604020202020204" charset="0"/>
                <a:cs typeface="Roboto Light" panose="020B0604020202020204" charset="0"/>
              </a:rPr>
              <a:t>* условия не изменились</a:t>
            </a:r>
          </a:p>
          <a:p>
            <a:endParaRPr lang="ru-RU" dirty="0"/>
          </a:p>
        </p:txBody>
      </p:sp>
      <p:sp>
        <p:nvSpPr>
          <p:cNvPr id="15" name="Объект 2">
            <a:extLst>
              <a:ext uri="{FF2B5EF4-FFF2-40B4-BE49-F238E27FC236}">
                <a16:creationId xmlns:a16="http://schemas.microsoft.com/office/drawing/2014/main" id="{AE8542CC-558D-4294-AD6D-A791684CC356}"/>
              </a:ext>
            </a:extLst>
          </p:cNvPr>
          <p:cNvSpPr txBox="1">
            <a:spLocks/>
          </p:cNvSpPr>
          <p:nvPr/>
        </p:nvSpPr>
        <p:spPr>
          <a:xfrm>
            <a:off x="1543051" y="1103770"/>
            <a:ext cx="8112369" cy="303339"/>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spcAft>
                <a:spcPts val="800"/>
              </a:spcAft>
              <a:buNone/>
            </a:pPr>
            <a:r>
              <a:rPr lang="ru-RU" sz="1200" dirty="0">
                <a:latin typeface="Roboto Light" panose="020B0604020202020204" charset="0"/>
                <a:ea typeface="Roboto Light" panose="020B0604020202020204" charset="0"/>
                <a:cs typeface="Roboto Light" panose="020B0604020202020204" charset="0"/>
              </a:rPr>
              <a:t>Условия применения всех способов закупки содержатся в статье 24 Закона 44-ФЗ.</a:t>
            </a:r>
          </a:p>
          <a:p>
            <a:endParaRPr lang="ru-RU" dirty="0"/>
          </a:p>
        </p:txBody>
      </p:sp>
    </p:spTree>
    <p:extLst>
      <p:ext uri="{BB962C8B-B14F-4D97-AF65-F5344CB8AC3E}">
        <p14:creationId xmlns:p14="http://schemas.microsoft.com/office/powerpoint/2010/main" val="2162256763"/>
      </p:ext>
    </p:extLst>
  </p:cSld>
  <p:clrMapOvr>
    <a:masterClrMapping/>
  </p:clrMapOvr>
  <p:transition spd="slow">
    <p:fade thruBlk="1"/>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601366" y="0"/>
            <a:ext cx="8734028" cy="1477328"/>
          </a:xfrm>
          <a:prstGeom prst="rect">
            <a:avLst/>
          </a:prstGeom>
          <a:solidFill>
            <a:schemeClr val="tx2">
              <a:lumMod val="40000"/>
              <a:lumOff val="60000"/>
            </a:schemeClr>
          </a:solidFill>
        </p:spPr>
        <p:txBody>
          <a:bodyPr wrap="square">
            <a:spAutoFit/>
          </a:bodyPr>
          <a:lstStyle/>
          <a:p>
            <a:pPr algn="ctr"/>
            <a:endParaRPr lang="ru-RU" sz="1500" b="1" dirty="0">
              <a:solidFill>
                <a:schemeClr val="bg1"/>
              </a:solidFill>
              <a:latin typeface="Times New Roman" panose="02020603050405020304" pitchFamily="18" charset="0"/>
              <a:cs typeface="Times New Roman" panose="02020603050405020304" pitchFamily="18" charset="0"/>
            </a:endParaRPr>
          </a:p>
          <a:p>
            <a:pPr algn="ctr"/>
            <a:endParaRPr lang="ru-RU" sz="1500" b="1" dirty="0">
              <a:solidFill>
                <a:schemeClr val="bg1"/>
              </a:solidFill>
              <a:latin typeface="Times New Roman" panose="02020603050405020304" pitchFamily="18" charset="0"/>
              <a:cs typeface="Times New Roman" panose="02020603050405020304" pitchFamily="18" charset="0"/>
            </a:endParaRPr>
          </a:p>
          <a:p>
            <a:pPr algn="ctr"/>
            <a:endParaRPr lang="ru-RU" sz="1500" b="1" dirty="0">
              <a:solidFill>
                <a:schemeClr val="bg1"/>
              </a:solidFill>
              <a:latin typeface="Times New Roman" panose="02020603050405020304" pitchFamily="18" charset="0"/>
              <a:cs typeface="Times New Roman" panose="02020603050405020304" pitchFamily="18" charset="0"/>
            </a:endParaRPr>
          </a:p>
          <a:p>
            <a:pPr algn="ctr"/>
            <a:endParaRPr lang="ru-RU" sz="1500" b="1" dirty="0">
              <a:solidFill>
                <a:schemeClr val="bg1"/>
              </a:solidFill>
              <a:latin typeface="Times New Roman" panose="02020603050405020304" pitchFamily="18" charset="0"/>
              <a:cs typeface="Times New Roman" panose="02020603050405020304" pitchFamily="18" charset="0"/>
            </a:endParaRPr>
          </a:p>
          <a:p>
            <a:pPr algn="ctr"/>
            <a:endParaRPr lang="ru-RU" sz="1500" b="1" dirty="0">
              <a:solidFill>
                <a:schemeClr val="bg1"/>
              </a:solidFill>
              <a:latin typeface="Times New Roman" panose="02020603050405020304" pitchFamily="18" charset="0"/>
              <a:cs typeface="Times New Roman" panose="02020603050405020304" pitchFamily="18" charset="0"/>
            </a:endParaRPr>
          </a:p>
          <a:p>
            <a:pPr algn="ctr"/>
            <a:endParaRPr lang="ru-RU" sz="1500" b="1" dirty="0">
              <a:solidFill>
                <a:schemeClr val="bg1"/>
              </a:solidFill>
              <a:latin typeface="Times New Roman" panose="02020603050405020304" pitchFamily="18" charset="0"/>
              <a:cs typeface="Times New Roman" panose="02020603050405020304" pitchFamily="18" charset="0"/>
            </a:endParaRPr>
          </a:p>
        </p:txBody>
      </p:sp>
      <p:sp>
        <p:nvSpPr>
          <p:cNvPr id="3" name="Заголовок 2"/>
          <p:cNvSpPr>
            <a:spLocks noGrp="1"/>
          </p:cNvSpPr>
          <p:nvPr>
            <p:ph type="title"/>
          </p:nvPr>
        </p:nvSpPr>
        <p:spPr>
          <a:xfrm>
            <a:off x="1565806" y="304800"/>
            <a:ext cx="8579296" cy="990600"/>
          </a:xfrm>
        </p:spPr>
        <p:txBody>
          <a:bodyPr>
            <a:normAutofit/>
          </a:bodyPr>
          <a:lstStyle/>
          <a:p>
            <a:pPr algn="ctr"/>
            <a:r>
              <a:rPr lang="ru-RU" sz="3200" dirty="0">
                <a:solidFill>
                  <a:schemeClr val="tx1">
                    <a:lumMod val="50000"/>
                    <a:lumOff val="50000"/>
                  </a:schemeClr>
                </a:solidFill>
                <a:latin typeface="Times New Roman" panose="02020603050405020304" pitchFamily="18" charset="0"/>
                <a:cs typeface="Times New Roman" panose="02020603050405020304" pitchFamily="18" charset="0"/>
              </a:rPr>
              <a:t>ПОЧЕМУ ЗАПРОС КОТИРОВОК СТАНЕТ САМЫМ ПОПУЛЯРНЫМ СПОСОБОМ?</a:t>
            </a:r>
            <a:r>
              <a:rPr lang="ru-RU" sz="3200" dirty="0">
                <a:latin typeface="Times New Roman" panose="02020603050405020304" pitchFamily="18" charset="0"/>
                <a:cs typeface="Times New Roman" panose="02020603050405020304" pitchFamily="18" charset="0"/>
              </a:rPr>
              <a:t> </a:t>
            </a:r>
          </a:p>
        </p:txBody>
      </p:sp>
      <p:sp>
        <p:nvSpPr>
          <p:cNvPr id="5" name="Объект 4"/>
          <p:cNvSpPr>
            <a:spLocks noGrp="1"/>
          </p:cNvSpPr>
          <p:nvPr>
            <p:ph idx="1"/>
          </p:nvPr>
        </p:nvSpPr>
        <p:spPr>
          <a:xfrm>
            <a:off x="1622426" y="1981200"/>
            <a:ext cx="8712968" cy="3966592"/>
          </a:xfrm>
        </p:spPr>
        <p:txBody>
          <a:bodyPr>
            <a:normAutofit fontScale="92500" lnSpcReduction="20000"/>
          </a:bodyPr>
          <a:lstStyle/>
          <a:p>
            <a:pPr marL="457200" indent="-457200" algn="just">
              <a:buAutoNum type="arabicPeriod"/>
            </a:pPr>
            <a:r>
              <a:rPr lang="ru-RU" sz="2400" b="1" dirty="0">
                <a:solidFill>
                  <a:schemeClr val="tx1">
                    <a:lumMod val="65000"/>
                    <a:lumOff val="35000"/>
                  </a:schemeClr>
                </a:solidFill>
                <a:latin typeface="Times New Roman" panose="02020603050405020304" pitchFamily="18" charset="0"/>
                <a:cs typeface="Times New Roman" panose="02020603050405020304" pitchFamily="18" charset="0"/>
              </a:rPr>
              <a:t>Законодатель внес изменения в закон о контрактной системе, которые предполагают, что заказчики (бюджет которых до 100 млн. руб.) могут осуществлять 100% своих закупок при помощи запроса котировок. </a:t>
            </a:r>
          </a:p>
          <a:p>
            <a:pPr marL="457200" indent="-457200" algn="just">
              <a:buAutoNum type="arabicPeriod"/>
            </a:pPr>
            <a:endParaRPr lang="ru-RU" sz="2400" b="1" dirty="0">
              <a:solidFill>
                <a:schemeClr val="tx1">
                  <a:lumMod val="65000"/>
                  <a:lumOff val="35000"/>
                </a:schemeClr>
              </a:solidFill>
              <a:latin typeface="Times New Roman" panose="02020603050405020304" pitchFamily="18" charset="0"/>
              <a:cs typeface="Times New Roman" panose="02020603050405020304" pitchFamily="18" charset="0"/>
            </a:endParaRPr>
          </a:p>
          <a:p>
            <a:pPr marL="457200" indent="-457200" algn="just">
              <a:buAutoNum type="arabicPeriod"/>
            </a:pPr>
            <a:r>
              <a:rPr lang="ru-RU" sz="2400" b="1" dirty="0">
                <a:solidFill>
                  <a:schemeClr val="tx1">
                    <a:lumMod val="65000"/>
                    <a:lumOff val="35000"/>
                  </a:schemeClr>
                </a:solidFill>
                <a:latin typeface="Times New Roman" panose="02020603050405020304" pitchFamily="18" charset="0"/>
                <a:cs typeface="Times New Roman" panose="02020603050405020304" pitchFamily="18" charset="0"/>
              </a:rPr>
              <a:t>Также, заказчики (бюджет которых до 500 млн. руб.) могут осуществлять закупки при помощи запроса котировок на сумму до 100 млн. руб. </a:t>
            </a:r>
          </a:p>
          <a:p>
            <a:pPr marL="457200" indent="-457200" algn="just">
              <a:buAutoNum type="arabicPeriod"/>
            </a:pPr>
            <a:endParaRPr lang="ru-RU" sz="2400" b="1" dirty="0">
              <a:solidFill>
                <a:schemeClr val="tx1">
                  <a:lumMod val="65000"/>
                  <a:lumOff val="35000"/>
                </a:schemeClr>
              </a:solidFill>
              <a:latin typeface="Times New Roman" panose="02020603050405020304" pitchFamily="18" charset="0"/>
              <a:cs typeface="Times New Roman" panose="02020603050405020304" pitchFamily="18" charset="0"/>
            </a:endParaRPr>
          </a:p>
          <a:p>
            <a:pPr marL="457200" indent="-457200" algn="just">
              <a:buAutoNum type="arabicPeriod"/>
            </a:pPr>
            <a:r>
              <a:rPr lang="ru-RU" sz="2400" b="1" dirty="0">
                <a:solidFill>
                  <a:schemeClr val="tx1">
                    <a:lumMod val="65000"/>
                    <a:lumOff val="35000"/>
                  </a:schemeClr>
                </a:solidFill>
                <a:latin typeface="Times New Roman" panose="02020603050405020304" pitchFamily="18" charset="0"/>
                <a:cs typeface="Times New Roman" panose="02020603050405020304" pitchFamily="18" charset="0"/>
              </a:rPr>
              <a:t>Все остальные могут осуществлять до 20% от СГОЗ.</a:t>
            </a:r>
          </a:p>
          <a:p>
            <a:pPr marL="457200" indent="-457200" algn="just">
              <a:buAutoNum type="arabicPeriod"/>
            </a:pPr>
            <a:endParaRPr lang="ru-RU" sz="2400" b="1" dirty="0">
              <a:solidFill>
                <a:schemeClr val="tx1">
                  <a:lumMod val="65000"/>
                  <a:lumOff val="35000"/>
                </a:schemeClr>
              </a:solidFill>
              <a:latin typeface="Times New Roman" panose="02020603050405020304" pitchFamily="18" charset="0"/>
              <a:cs typeface="Times New Roman" panose="02020603050405020304" pitchFamily="18" charset="0"/>
            </a:endParaRPr>
          </a:p>
          <a:p>
            <a:pPr marL="457200" indent="-457200" algn="just">
              <a:buAutoNum type="arabicPeriod"/>
            </a:pPr>
            <a:r>
              <a:rPr lang="ru-RU" sz="2400" b="1" dirty="0">
                <a:solidFill>
                  <a:schemeClr val="tx1">
                    <a:lumMod val="65000"/>
                    <a:lumOff val="35000"/>
                  </a:schemeClr>
                </a:solidFill>
                <a:latin typeface="Times New Roman" panose="02020603050405020304" pitchFamily="18" charset="0"/>
                <a:cs typeface="Times New Roman" panose="02020603050405020304" pitchFamily="18" charset="0"/>
              </a:rPr>
              <a:t>И еще независимо от цены и лимитов можно в 8 особых случаях. </a:t>
            </a:r>
            <a:endParaRPr lang="ru-RU" sz="2400" dirty="0">
              <a:solidFill>
                <a:schemeClr val="tx1">
                  <a:lumMod val="65000"/>
                  <a:lumOff val="35000"/>
                </a:schemeClr>
              </a:solidFill>
              <a:latin typeface="Times New Roman" panose="02020603050405020304" pitchFamily="18" charset="0"/>
              <a:cs typeface="Times New Roman" panose="02020603050405020304" pitchFamily="18" charset="0"/>
            </a:endParaRPr>
          </a:p>
          <a:p>
            <a:pPr algn="just"/>
            <a:endParaRPr lang="ru-RU"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07796619"/>
      </p:ext>
    </p:extLst>
  </p:cSld>
  <p:clrMapOvr>
    <a:masterClrMapping/>
  </p:clrMapOvr>
  <p:transition spd="slow">
    <p:fade thruBlk="1"/>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478" y="28474"/>
            <a:ext cx="11151705" cy="947776"/>
          </a:xfrm>
        </p:spPr>
        <p:txBody>
          <a:bodyPr>
            <a:normAutofit fontScale="90000"/>
          </a:bodyPr>
          <a:lstStyle/>
          <a:p>
            <a:pPr algn="ctr"/>
            <a:r>
              <a:rPr lang="ru-RU" dirty="0"/>
              <a:t>Подача заявки на участие в запросе котировок</a:t>
            </a:r>
            <a:br>
              <a:rPr lang="ru-RU" dirty="0"/>
            </a:br>
            <a:r>
              <a:rPr lang="ru-RU" dirty="0"/>
              <a:t>(единый документ + цена)</a:t>
            </a:r>
          </a:p>
        </p:txBody>
      </p:sp>
      <p:graphicFrame>
        <p:nvGraphicFramePr>
          <p:cNvPr id="5" name="Схема 4"/>
          <p:cNvGraphicFramePr/>
          <p:nvPr/>
        </p:nvGraphicFramePr>
        <p:xfrm>
          <a:off x="1947365" y="1564985"/>
          <a:ext cx="5549788" cy="2441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p:cNvSpPr txBox="1"/>
          <p:nvPr/>
        </p:nvSpPr>
        <p:spPr>
          <a:xfrm>
            <a:off x="2321959" y="3502748"/>
            <a:ext cx="4800600" cy="369332"/>
          </a:xfrm>
          <a:prstGeom prst="rect">
            <a:avLst/>
          </a:prstGeom>
          <a:noFill/>
        </p:spPr>
        <p:txBody>
          <a:bodyPr wrap="square" rtlCol="0">
            <a:spAutoFit/>
          </a:bodyPr>
          <a:lstStyle/>
          <a:p>
            <a:r>
              <a:rPr lang="ru-RU" dirty="0"/>
              <a:t>Состав заявки на участие в запросе котировок</a:t>
            </a:r>
          </a:p>
        </p:txBody>
      </p:sp>
      <p:sp>
        <p:nvSpPr>
          <p:cNvPr id="11" name="Прямоугольник 10"/>
          <p:cNvSpPr/>
          <p:nvPr/>
        </p:nvSpPr>
        <p:spPr>
          <a:xfrm>
            <a:off x="1421115" y="5673515"/>
            <a:ext cx="8507288" cy="584775"/>
          </a:xfrm>
          <a:prstGeom prst="rect">
            <a:avLst/>
          </a:prstGeom>
          <a:ln>
            <a:solidFill>
              <a:schemeClr val="accent1"/>
            </a:solidFill>
          </a:ln>
        </p:spPr>
        <p:txBody>
          <a:bodyPr wrap="square">
            <a:spAutoFit/>
          </a:bodyPr>
          <a:lstStyle/>
          <a:p>
            <a:pPr algn="ctr"/>
            <a:r>
              <a:rPr lang="ru-RU" sz="1600" dirty="0"/>
              <a:t>Заявка на участие в запросе котировок в электронной форме направляется участником оператору электронной площадки </a:t>
            </a:r>
            <a:r>
              <a:rPr lang="ru-RU" sz="1600" b="1" dirty="0">
                <a:solidFill>
                  <a:srgbClr val="FF0000"/>
                </a:solidFill>
              </a:rPr>
              <a:t>в форме единого электронного документов</a:t>
            </a:r>
            <a:endParaRPr lang="ru-RU" sz="1600" dirty="0"/>
          </a:p>
        </p:txBody>
      </p:sp>
      <p:sp>
        <p:nvSpPr>
          <p:cNvPr id="12" name="Прямоугольник 11"/>
          <p:cNvSpPr/>
          <p:nvPr/>
        </p:nvSpPr>
        <p:spPr>
          <a:xfrm>
            <a:off x="1842355" y="992898"/>
            <a:ext cx="8507288" cy="584775"/>
          </a:xfrm>
          <a:prstGeom prst="rect">
            <a:avLst/>
          </a:prstGeom>
          <a:ln>
            <a:solidFill>
              <a:schemeClr val="accent1"/>
            </a:solidFill>
          </a:ln>
        </p:spPr>
        <p:txBody>
          <a:bodyPr wrap="square">
            <a:spAutoFit/>
          </a:bodyPr>
          <a:lstStyle/>
          <a:p>
            <a:pPr algn="ctr"/>
            <a:r>
              <a:rPr lang="ru-RU" sz="1600" dirty="0"/>
              <a:t> Заявку могут подать лица, зарегистрированные в единой информационной системе (ЕРУЗ) и аккредитованные на электронной площадке</a:t>
            </a:r>
          </a:p>
        </p:txBody>
      </p:sp>
      <p:sp>
        <p:nvSpPr>
          <p:cNvPr id="13" name="Прямоугольник 12"/>
          <p:cNvSpPr/>
          <p:nvPr/>
        </p:nvSpPr>
        <p:spPr>
          <a:xfrm>
            <a:off x="7711513" y="2108402"/>
            <a:ext cx="2741476" cy="2554545"/>
          </a:xfrm>
          <a:prstGeom prst="rect">
            <a:avLst/>
          </a:prstGeom>
          <a:ln>
            <a:solidFill>
              <a:schemeClr val="accent1"/>
            </a:solidFill>
          </a:ln>
        </p:spPr>
        <p:txBody>
          <a:bodyPr wrap="square">
            <a:spAutoFit/>
          </a:bodyPr>
          <a:lstStyle/>
          <a:p>
            <a:r>
              <a:rPr lang="ru-RU" sz="1600" dirty="0"/>
              <a:t>Заявку можно подать в любое время с момента размещения извещения о проведении запроса котировок до даты и времени окончания срока подачи  заявок.</a:t>
            </a:r>
          </a:p>
          <a:p>
            <a:r>
              <a:rPr lang="ru-RU" sz="1600" dirty="0"/>
              <a:t>Участник вправе подать только одну заявку на участие.</a:t>
            </a:r>
          </a:p>
        </p:txBody>
      </p:sp>
      <p:sp>
        <p:nvSpPr>
          <p:cNvPr id="3" name="Стрелка: штриховая вправо 2">
            <a:extLst>
              <a:ext uri="{FF2B5EF4-FFF2-40B4-BE49-F238E27FC236}">
                <a16:creationId xmlns:a16="http://schemas.microsoft.com/office/drawing/2014/main" id="{134A3592-ED6B-4696-B90D-0E39282BB394}"/>
              </a:ext>
            </a:extLst>
          </p:cNvPr>
          <p:cNvSpPr/>
          <p:nvPr/>
        </p:nvSpPr>
        <p:spPr>
          <a:xfrm rot="5400000">
            <a:off x="8355403" y="4241175"/>
            <a:ext cx="647700" cy="19050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нак ''плюс'' 6">
            <a:extLst>
              <a:ext uri="{FF2B5EF4-FFF2-40B4-BE49-F238E27FC236}">
                <a16:creationId xmlns:a16="http://schemas.microsoft.com/office/drawing/2014/main" id="{2D94292E-7074-4093-A7DB-F8808DFD90C3}"/>
              </a:ext>
            </a:extLst>
          </p:cNvPr>
          <p:cNvSpPr/>
          <p:nvPr/>
        </p:nvSpPr>
        <p:spPr>
          <a:xfrm>
            <a:off x="4343400" y="4040017"/>
            <a:ext cx="685800" cy="58120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a:extLst>
              <a:ext uri="{FF2B5EF4-FFF2-40B4-BE49-F238E27FC236}">
                <a16:creationId xmlns:a16="http://schemas.microsoft.com/office/drawing/2014/main" id="{BEB2FD51-9477-4627-907D-04D950BEE470}"/>
              </a:ext>
            </a:extLst>
          </p:cNvPr>
          <p:cNvSpPr/>
          <p:nvPr/>
        </p:nvSpPr>
        <p:spPr>
          <a:xfrm>
            <a:off x="3124200" y="4721269"/>
            <a:ext cx="3124200" cy="876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Цена </a:t>
            </a:r>
          </a:p>
        </p:txBody>
      </p:sp>
    </p:spTree>
    <p:extLst>
      <p:ext uri="{BB962C8B-B14F-4D97-AF65-F5344CB8AC3E}">
        <p14:creationId xmlns:p14="http://schemas.microsoft.com/office/powerpoint/2010/main" val="2933127740"/>
      </p:ext>
    </p:extLst>
  </p:cSld>
  <p:clrMapOvr>
    <a:masterClrMapping/>
  </p:clrMapOvr>
  <p:transition spd="slow">
    <p:fade thruBlk="1"/>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FBCA8F-E526-4D98-B775-613D6BF01119}"/>
              </a:ext>
            </a:extLst>
          </p:cNvPr>
          <p:cNvSpPr>
            <a:spLocks noGrp="1"/>
          </p:cNvSpPr>
          <p:nvPr>
            <p:ph type="title"/>
          </p:nvPr>
        </p:nvSpPr>
        <p:spPr/>
        <p:txBody>
          <a:bodyPr/>
          <a:lstStyle/>
          <a:p>
            <a:r>
              <a:rPr lang="ru-RU" dirty="0"/>
              <a:t>Подведение итогов закупки</a:t>
            </a:r>
          </a:p>
        </p:txBody>
      </p:sp>
    </p:spTree>
    <p:extLst>
      <p:ext uri="{BB962C8B-B14F-4D97-AF65-F5344CB8AC3E}">
        <p14:creationId xmlns:p14="http://schemas.microsoft.com/office/powerpoint/2010/main" val="1950505189"/>
      </p:ext>
    </p:extLst>
  </p:cSld>
  <p:clrMapOvr>
    <a:masterClrMapping/>
  </p:clrMapOvr>
  <p:transition spd="slow">
    <p:fade thruBlk="1"/>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87266"/>
          </a:xfrm>
        </p:spPr>
        <p:txBody>
          <a:bodyPr>
            <a:normAutofit/>
          </a:bodyPr>
          <a:lstStyle/>
          <a:p>
            <a:r>
              <a:rPr lang="ru-RU" dirty="0"/>
              <a:t>Отклонение заявки</a:t>
            </a:r>
          </a:p>
        </p:txBody>
      </p:sp>
      <p:sp>
        <p:nvSpPr>
          <p:cNvPr id="6" name="Объект 2">
            <a:extLst>
              <a:ext uri="{FF2B5EF4-FFF2-40B4-BE49-F238E27FC236}">
                <a16:creationId xmlns:a16="http://schemas.microsoft.com/office/drawing/2014/main" id="{07F3A42A-8472-4B64-9D79-811556CF0A45}"/>
              </a:ext>
            </a:extLst>
          </p:cNvPr>
          <p:cNvSpPr txBox="1">
            <a:spLocks/>
          </p:cNvSpPr>
          <p:nvPr/>
        </p:nvSpPr>
        <p:spPr>
          <a:xfrm>
            <a:off x="1543050" y="1160784"/>
            <a:ext cx="8560498" cy="360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buNone/>
            </a:pPr>
            <a:r>
              <a:rPr lang="ru-RU" b="1" dirty="0">
                <a:latin typeface="Roboto Light" panose="020B0604020202020204" charset="0"/>
                <a:ea typeface="Roboto Light" panose="020B0604020202020204" charset="0"/>
                <a:cs typeface="Roboto Light" panose="020B0604020202020204" charset="0"/>
              </a:rPr>
              <a:t>Единые основания </a:t>
            </a:r>
            <a:r>
              <a:rPr lang="ru-RU" dirty="0">
                <a:latin typeface="Roboto Light" panose="020B0604020202020204" charset="0"/>
                <a:ea typeface="Roboto Light" panose="020B0604020202020204" charset="0"/>
                <a:cs typeface="Roboto Light" panose="020B0604020202020204" charset="0"/>
              </a:rPr>
              <a:t>отклонения заявок: </a:t>
            </a:r>
            <a:r>
              <a:rPr lang="ru-RU" b="1" dirty="0">
                <a:solidFill>
                  <a:schemeClr val="accent2"/>
                </a:solidFill>
                <a:latin typeface="Roboto Light" panose="020B0604020202020204" charset="0"/>
                <a:ea typeface="Roboto Light" panose="020B0604020202020204" charset="0"/>
                <a:cs typeface="Roboto Light" panose="020B0604020202020204" charset="0"/>
              </a:rPr>
              <a:t>конкурс (</a:t>
            </a:r>
            <a:r>
              <a:rPr lang="en-US" b="1" dirty="0">
                <a:solidFill>
                  <a:schemeClr val="accent2"/>
                </a:solidFill>
                <a:latin typeface="Roboto Light" panose="020B0604020202020204" charset="0"/>
                <a:ea typeface="Roboto Light" panose="020B0604020202020204" charset="0"/>
                <a:cs typeface="Roboto Light" panose="020B0604020202020204" charset="0"/>
              </a:rPr>
              <a:t>II </a:t>
            </a:r>
            <a:r>
              <a:rPr lang="ru-RU" b="1" dirty="0">
                <a:solidFill>
                  <a:schemeClr val="accent2"/>
                </a:solidFill>
                <a:latin typeface="Roboto Light" panose="020B0604020202020204" charset="0"/>
                <a:ea typeface="Roboto Light" panose="020B0604020202020204" charset="0"/>
                <a:cs typeface="Roboto Light" panose="020B0604020202020204" charset="0"/>
              </a:rPr>
              <a:t>части),</a:t>
            </a:r>
            <a:r>
              <a:rPr lang="ru-RU" b="1" dirty="0">
                <a:latin typeface="Roboto Light" panose="020B0604020202020204" charset="0"/>
                <a:ea typeface="Roboto Light" panose="020B0604020202020204" charset="0"/>
                <a:cs typeface="Roboto Light" panose="020B0604020202020204" charset="0"/>
              </a:rPr>
              <a:t> </a:t>
            </a:r>
            <a:r>
              <a:rPr lang="ru-RU" b="1" dirty="0">
                <a:solidFill>
                  <a:schemeClr val="accent3"/>
                </a:solidFill>
                <a:latin typeface="Roboto Light" panose="020B0604020202020204" charset="0"/>
                <a:ea typeface="Roboto Light" panose="020B0604020202020204" charset="0"/>
                <a:cs typeface="Roboto Light" panose="020B0604020202020204" charset="0"/>
              </a:rPr>
              <a:t>аукцион,</a:t>
            </a:r>
            <a:r>
              <a:rPr lang="ru-RU" b="1" dirty="0">
                <a:latin typeface="Roboto Light" panose="020B0604020202020204" charset="0"/>
                <a:ea typeface="Roboto Light" panose="020B0604020202020204" charset="0"/>
                <a:cs typeface="Roboto Light" panose="020B0604020202020204" charset="0"/>
              </a:rPr>
              <a:t> </a:t>
            </a:r>
            <a:r>
              <a:rPr lang="ru-RU" b="1" dirty="0">
                <a:solidFill>
                  <a:schemeClr val="accent5"/>
                </a:solidFill>
                <a:latin typeface="Roboto Light" panose="020B0604020202020204" charset="0"/>
                <a:ea typeface="Roboto Light" panose="020B0604020202020204" charset="0"/>
                <a:cs typeface="Roboto Light" panose="020B0604020202020204" charset="0"/>
              </a:rPr>
              <a:t>запрос котировок:</a:t>
            </a:r>
            <a:endParaRPr lang="ru-RU" dirty="0">
              <a:solidFill>
                <a:schemeClr val="accent5"/>
              </a:solidFill>
              <a:latin typeface="Roboto Light" panose="020B0604020202020204" charset="0"/>
              <a:ea typeface="Roboto Light" panose="020B0604020202020204" charset="0"/>
              <a:cs typeface="Roboto Light" panose="020B0604020202020204" charset="0"/>
            </a:endParaRPr>
          </a:p>
          <a:p>
            <a:pPr marL="0" indent="0" algn="just">
              <a:lnSpc>
                <a:spcPct val="107000"/>
              </a:lnSpc>
              <a:buNone/>
            </a:pPr>
            <a:endParaRPr lang="ru-RU" b="1" dirty="0">
              <a:solidFill>
                <a:schemeClr val="accent5"/>
              </a:solidFill>
              <a:latin typeface="Roboto Light" panose="020B0604020202020204" charset="0"/>
              <a:ea typeface="Roboto Light" panose="020B0604020202020204" charset="0"/>
              <a:cs typeface="Roboto Light" panose="020B0604020202020204" charset="0"/>
            </a:endParaRP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p:txBody>
      </p:sp>
      <p:sp>
        <p:nvSpPr>
          <p:cNvPr id="19" name="Объект 2">
            <a:extLst>
              <a:ext uri="{FF2B5EF4-FFF2-40B4-BE49-F238E27FC236}">
                <a16:creationId xmlns:a16="http://schemas.microsoft.com/office/drawing/2014/main" id="{2C4C64E6-7772-4B30-937E-B3AE7F7A38F3}"/>
              </a:ext>
            </a:extLst>
          </p:cNvPr>
          <p:cNvSpPr txBox="1">
            <a:spLocks/>
          </p:cNvSpPr>
          <p:nvPr/>
        </p:nvSpPr>
        <p:spPr>
          <a:xfrm>
            <a:off x="2006346" y="1654779"/>
            <a:ext cx="8560498" cy="360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buNone/>
            </a:pPr>
            <a:endParaRPr lang="ru-RU" b="1" dirty="0">
              <a:solidFill>
                <a:schemeClr val="accent5"/>
              </a:solidFill>
              <a:latin typeface="Roboto Light" panose="020B0604020202020204" charset="0"/>
              <a:ea typeface="Roboto Light" panose="020B0604020202020204" charset="0"/>
              <a:cs typeface="Roboto Light" panose="020B0604020202020204" charset="0"/>
            </a:endParaRP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p:txBody>
      </p:sp>
      <p:graphicFrame>
        <p:nvGraphicFramePr>
          <p:cNvPr id="20" name="Таблица 19">
            <a:extLst>
              <a:ext uri="{FF2B5EF4-FFF2-40B4-BE49-F238E27FC236}">
                <a16:creationId xmlns:a16="http://schemas.microsoft.com/office/drawing/2014/main" id="{F3C9C1F3-775F-4827-9779-E66D31EC2D51}"/>
              </a:ext>
            </a:extLst>
          </p:cNvPr>
          <p:cNvGraphicFramePr>
            <a:graphicFrameLocks noGrp="1"/>
          </p:cNvGraphicFramePr>
          <p:nvPr>
            <p:extLst>
              <p:ext uri="{D42A27DB-BD31-4B8C-83A1-F6EECF244321}">
                <p14:modId xmlns:p14="http://schemas.microsoft.com/office/powerpoint/2010/main" val="1673924811"/>
              </p:ext>
            </p:extLst>
          </p:nvPr>
        </p:nvGraphicFramePr>
        <p:xfrm>
          <a:off x="467139" y="1520784"/>
          <a:ext cx="10923103" cy="4805680"/>
        </p:xfrm>
        <a:graphic>
          <a:graphicData uri="http://schemas.openxmlformats.org/drawingml/2006/table">
            <a:tbl>
              <a:tblPr firstRow="1" bandRow="1">
                <a:tableStyleId>{5C22544A-7EE6-4342-B048-85BDC9FD1C3A}</a:tableStyleId>
              </a:tblPr>
              <a:tblGrid>
                <a:gridCol w="408232">
                  <a:extLst>
                    <a:ext uri="{9D8B030D-6E8A-4147-A177-3AD203B41FA5}">
                      <a16:colId xmlns:a16="http://schemas.microsoft.com/office/drawing/2014/main" val="3197347333"/>
                    </a:ext>
                  </a:extLst>
                </a:gridCol>
                <a:gridCol w="8087928">
                  <a:extLst>
                    <a:ext uri="{9D8B030D-6E8A-4147-A177-3AD203B41FA5}">
                      <a16:colId xmlns:a16="http://schemas.microsoft.com/office/drawing/2014/main" val="3829853953"/>
                    </a:ext>
                  </a:extLst>
                </a:gridCol>
                <a:gridCol w="808981">
                  <a:extLst>
                    <a:ext uri="{9D8B030D-6E8A-4147-A177-3AD203B41FA5}">
                      <a16:colId xmlns:a16="http://schemas.microsoft.com/office/drawing/2014/main" val="2874088117"/>
                    </a:ext>
                  </a:extLst>
                </a:gridCol>
                <a:gridCol w="808981">
                  <a:extLst>
                    <a:ext uri="{9D8B030D-6E8A-4147-A177-3AD203B41FA5}">
                      <a16:colId xmlns:a16="http://schemas.microsoft.com/office/drawing/2014/main" val="3072167447"/>
                    </a:ext>
                  </a:extLst>
                </a:gridCol>
                <a:gridCol w="808981">
                  <a:extLst>
                    <a:ext uri="{9D8B030D-6E8A-4147-A177-3AD203B41FA5}">
                      <a16:colId xmlns:a16="http://schemas.microsoft.com/office/drawing/2014/main" val="2900404806"/>
                    </a:ext>
                  </a:extLst>
                </a:gridCol>
              </a:tblGrid>
              <a:tr h="370840">
                <a:tc>
                  <a:txBody>
                    <a:bodyPr/>
                    <a:lstStyle/>
                    <a:p>
                      <a:r>
                        <a:rPr lang="ru-RU" sz="1400" dirty="0"/>
                        <a:t>№</a:t>
                      </a:r>
                    </a:p>
                  </a:txBody>
                  <a:tcPr/>
                </a:tc>
                <a:tc>
                  <a:txBody>
                    <a:bodyPr/>
                    <a:lstStyle/>
                    <a:p>
                      <a:r>
                        <a:rPr lang="ru-RU" sz="1400" dirty="0"/>
                        <a:t>Основание (часть 12 статьи 48 Закона 44-ФЗ)</a:t>
                      </a:r>
                    </a:p>
                  </a:txBody>
                  <a:tcPr/>
                </a:tc>
                <a:tc>
                  <a:txBody>
                    <a:bodyPr/>
                    <a:lstStyle/>
                    <a:p>
                      <a:r>
                        <a:rPr lang="ru-RU" sz="1050" dirty="0"/>
                        <a:t>Конкурс</a:t>
                      </a:r>
                      <a:endParaRPr lang="ru-RU" sz="900" dirty="0"/>
                    </a:p>
                  </a:txBody>
                  <a:tcPr/>
                </a:tc>
                <a:tc>
                  <a:txBody>
                    <a:bodyPr/>
                    <a:lstStyle/>
                    <a:p>
                      <a:r>
                        <a:rPr lang="ru-RU" sz="1050" dirty="0"/>
                        <a:t>Аукцион</a:t>
                      </a:r>
                      <a:endParaRPr lang="ru-RU" sz="900" dirty="0"/>
                    </a:p>
                  </a:txBody>
                  <a:tcPr/>
                </a:tc>
                <a:tc>
                  <a:txBody>
                    <a:bodyPr/>
                    <a:lstStyle/>
                    <a:p>
                      <a:r>
                        <a:rPr lang="ru-RU" sz="900" dirty="0"/>
                        <a:t>Запрос котировок</a:t>
                      </a:r>
                    </a:p>
                  </a:txBody>
                  <a:tcPr/>
                </a:tc>
                <a:extLst>
                  <a:ext uri="{0D108BD9-81ED-4DB2-BD59-A6C34878D82A}">
                    <a16:rowId xmlns:a16="http://schemas.microsoft.com/office/drawing/2014/main" val="3433958232"/>
                  </a:ext>
                </a:extLst>
              </a:tr>
              <a:tr h="370840">
                <a:tc>
                  <a:txBody>
                    <a:bodyPr/>
                    <a:lstStyle/>
                    <a:p>
                      <a:r>
                        <a:rPr lang="ru-RU" sz="1400" dirty="0"/>
                        <a:t>1</a:t>
                      </a:r>
                    </a:p>
                  </a:txBody>
                  <a:tcPr/>
                </a:tc>
                <a:tc>
                  <a:txBody>
                    <a:bodyPr/>
                    <a:lstStyle/>
                    <a:p>
                      <a:r>
                        <a:rPr lang="ru-RU" sz="1400" dirty="0"/>
                        <a:t>Непредставление информации и документов (кроме указанных в пункте 2), их несоответствие извещению.</a:t>
                      </a:r>
                    </a:p>
                  </a:txBody>
                  <a:tcPr/>
                </a:tc>
                <a:tc>
                  <a:txBody>
                    <a:bodyPr/>
                    <a:lstStyle/>
                    <a:p>
                      <a:pPr algn="ctr"/>
                      <a:r>
                        <a:rPr lang="ru-RU" sz="1800" dirty="0"/>
                        <a:t>+</a:t>
                      </a:r>
                    </a:p>
                  </a:txBody>
                  <a:tcPr anchor="ctr"/>
                </a:tc>
                <a:tc>
                  <a:txBody>
                    <a:bodyPr/>
                    <a:lstStyle/>
                    <a:p>
                      <a:pPr algn="ctr"/>
                      <a:r>
                        <a:rPr lang="ru-RU" sz="18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srgbClr val="000000"/>
                          </a:solidFill>
                          <a:effectLst/>
                          <a:uLnTx/>
                          <a:uFillTx/>
                          <a:latin typeface="Franklin Gothic Book" panose="020B0503020102020204"/>
                          <a:ea typeface="+mn-ea"/>
                          <a:cs typeface="+mn-cs"/>
                        </a:rPr>
                        <a:t>+</a:t>
                      </a:r>
                      <a:endParaRPr kumimoji="0" lang="ru-RU"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txBody>
                  <a:tcPr anchor="ctr"/>
                </a:tc>
                <a:extLst>
                  <a:ext uri="{0D108BD9-81ED-4DB2-BD59-A6C34878D82A}">
                    <a16:rowId xmlns:a16="http://schemas.microsoft.com/office/drawing/2014/main" val="3014182032"/>
                  </a:ext>
                </a:extLst>
              </a:tr>
              <a:tr h="370840">
                <a:tc>
                  <a:txBody>
                    <a:bodyPr/>
                    <a:lstStyle/>
                    <a:p>
                      <a:r>
                        <a:rPr lang="ru-RU" sz="1400" dirty="0"/>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Непредставление информации и документов, их несоответствие извещению </a:t>
                      </a:r>
                      <a:br>
                        <a:rPr lang="ru-RU" sz="1400" dirty="0"/>
                      </a:br>
                      <a:r>
                        <a:rPr lang="ru-RU" sz="1400" dirty="0"/>
                        <a:t>(в части наименований, ФИО, ИНН, адресов, паспортов, выписок, деклараций и т.п., а также в части документов, подтверждающих соответствие доп. требованиям).</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srgbClr val="000000"/>
                          </a:solidFill>
                          <a:effectLst/>
                          <a:uLnTx/>
                          <a:uFillTx/>
                          <a:latin typeface="Franklin Gothic Book" panose="020B0503020102020204"/>
                          <a:ea typeface="+mn-ea"/>
                          <a:cs typeface="+mn-cs"/>
                        </a:rPr>
                        <a:t>+</a:t>
                      </a:r>
                      <a:endParaRPr kumimoji="0" lang="ru-RU"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txBody>
                  <a:tcPr anchor="ctr"/>
                </a:tc>
                <a:extLst>
                  <a:ext uri="{0D108BD9-81ED-4DB2-BD59-A6C34878D82A}">
                    <a16:rowId xmlns:a16="http://schemas.microsoft.com/office/drawing/2014/main" val="749786745"/>
                  </a:ext>
                </a:extLst>
              </a:tr>
              <a:tr h="370840">
                <a:tc>
                  <a:txBody>
                    <a:bodyPr/>
                    <a:lstStyle/>
                    <a:p>
                      <a:r>
                        <a:rPr lang="ru-RU" sz="1400" dirty="0"/>
                        <a:t>3</a:t>
                      </a:r>
                    </a:p>
                  </a:txBody>
                  <a:tcPr/>
                </a:tc>
                <a:tc>
                  <a:txBody>
                    <a:bodyPr/>
                    <a:lstStyle/>
                    <a:p>
                      <a:r>
                        <a:rPr lang="ru-RU" sz="1400" dirty="0"/>
                        <a:t>Несоответствие участника закупки требованиям по статье 31: части 1 (общие требования), части 1.1 (РНП), части 2 (доп. требования), части 2.1 (стоимостная </a:t>
                      </a:r>
                      <a:r>
                        <a:rPr lang="ru-RU" sz="1400" dirty="0" err="1"/>
                        <a:t>предквалификация</a:t>
                      </a:r>
                      <a:r>
                        <a:rPr lang="ru-RU" sz="140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srgbClr val="000000"/>
                          </a:solidFill>
                          <a:effectLst/>
                          <a:uLnTx/>
                          <a:uFillTx/>
                          <a:latin typeface="Franklin Gothic Book" panose="020B0503020102020204"/>
                          <a:ea typeface="+mn-ea"/>
                          <a:cs typeface="+mn-cs"/>
                        </a:rPr>
                        <a:t>+</a:t>
                      </a:r>
                      <a:endParaRPr kumimoji="0" lang="ru-RU"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txBody>
                  <a:tcPr anchor="ctr"/>
                </a:tc>
                <a:extLst>
                  <a:ext uri="{0D108BD9-81ED-4DB2-BD59-A6C34878D82A}">
                    <a16:rowId xmlns:a16="http://schemas.microsoft.com/office/drawing/2014/main" val="2393606803"/>
                  </a:ext>
                </a:extLst>
              </a:tr>
              <a:tr h="370840">
                <a:tc>
                  <a:txBody>
                    <a:bodyPr/>
                    <a:lstStyle/>
                    <a:p>
                      <a:r>
                        <a:rPr lang="ru-RU" sz="1400" dirty="0"/>
                        <a:t>4</a:t>
                      </a:r>
                    </a:p>
                  </a:txBody>
                  <a:tcPr/>
                </a:tc>
                <a:tc>
                  <a:txBody>
                    <a:bodyPr/>
                    <a:lstStyle/>
                    <a:p>
                      <a:r>
                        <a:rPr lang="ru-RU" sz="1400" dirty="0"/>
                        <a:t>В случаях, предусмотренных НПА в рамках статьи 14 (национальный режим), кроме случая, указанного в пункте 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srgbClr val="000000"/>
                          </a:solidFill>
                          <a:effectLst/>
                          <a:uLnTx/>
                          <a:uFillTx/>
                          <a:latin typeface="Franklin Gothic Book" panose="020B0503020102020204"/>
                          <a:ea typeface="+mn-ea"/>
                          <a:cs typeface="+mn-cs"/>
                        </a:rPr>
                        <a:t>+</a:t>
                      </a:r>
                      <a:endParaRPr kumimoji="0" lang="ru-RU"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txBody>
                  <a:tcPr anchor="ctr"/>
                </a:tc>
                <a:extLst>
                  <a:ext uri="{0D108BD9-81ED-4DB2-BD59-A6C34878D82A}">
                    <a16:rowId xmlns:a16="http://schemas.microsoft.com/office/drawing/2014/main" val="737424082"/>
                  </a:ext>
                </a:extLst>
              </a:tr>
              <a:tr h="370840">
                <a:tc>
                  <a:txBody>
                    <a:bodyPr/>
                    <a:lstStyle/>
                    <a:p>
                      <a:r>
                        <a:rPr lang="ru-RU" sz="1400" dirty="0"/>
                        <a:t>5</a:t>
                      </a:r>
                    </a:p>
                  </a:txBody>
                  <a:tcPr/>
                </a:tc>
                <a:tc>
                  <a:txBody>
                    <a:bodyPr/>
                    <a:lstStyle/>
                    <a:p>
                      <a:r>
                        <a:rPr lang="ru-RU" sz="1400" dirty="0"/>
                        <a:t>Непредставление информации и документов в рамках статьи 14 (национальный режим), если установлен запрет на допуск.</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a:t>
                      </a:r>
                    </a:p>
                  </a:txBody>
                  <a:tcPr anchor="ctr"/>
                </a:tc>
                <a:extLst>
                  <a:ext uri="{0D108BD9-81ED-4DB2-BD59-A6C34878D82A}">
                    <a16:rowId xmlns:a16="http://schemas.microsoft.com/office/drawing/2014/main" val="100547053"/>
                  </a:ext>
                </a:extLst>
              </a:tr>
              <a:tr h="370840">
                <a:tc>
                  <a:txBody>
                    <a:bodyPr/>
                    <a:lstStyle/>
                    <a:p>
                      <a:r>
                        <a:rPr lang="ru-RU" sz="1400" dirty="0"/>
                        <a:t>6</a:t>
                      </a:r>
                    </a:p>
                  </a:txBody>
                  <a:tcPr>
                    <a:solidFill>
                      <a:schemeClr val="accent3">
                        <a:lumMod val="20000"/>
                        <a:lumOff val="80000"/>
                      </a:schemeClr>
                    </a:solidFill>
                  </a:tcPr>
                </a:tc>
                <a:tc>
                  <a:txBody>
                    <a:bodyPr/>
                    <a:lstStyle/>
                    <a:p>
                      <a:r>
                        <a:rPr lang="ru-RU" sz="1400" dirty="0"/>
                        <a:t>Участник закупки – организация, находящаяся под юрисдикцией недружественных иностранных государств (для закупки работ, услуг, включенных в утверждаемый Правительством РФ перечень).</a:t>
                      </a:r>
                    </a:p>
                  </a:txBody>
                  <a:tcP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a:t>
                      </a:r>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a:t>
                      </a:r>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a:t>
                      </a:r>
                    </a:p>
                  </a:txBody>
                  <a:tcPr anchor="ctr">
                    <a:solidFill>
                      <a:schemeClr val="accent3">
                        <a:lumMod val="20000"/>
                        <a:lumOff val="80000"/>
                      </a:schemeClr>
                    </a:solidFill>
                  </a:tcPr>
                </a:tc>
                <a:extLst>
                  <a:ext uri="{0D108BD9-81ED-4DB2-BD59-A6C34878D82A}">
                    <a16:rowId xmlns:a16="http://schemas.microsoft.com/office/drawing/2014/main" val="40561711"/>
                  </a:ext>
                </a:extLst>
              </a:tr>
              <a:tr h="370840">
                <a:tc>
                  <a:txBody>
                    <a:bodyPr/>
                    <a:lstStyle/>
                    <a:p>
                      <a:r>
                        <a:rPr lang="ru-RU" sz="1400" dirty="0"/>
                        <a:t>7</a:t>
                      </a:r>
                    </a:p>
                  </a:txBody>
                  <a:tcPr>
                    <a:solidFill>
                      <a:schemeClr val="accent3">
                        <a:lumMod val="20000"/>
                        <a:lumOff val="80000"/>
                      </a:schemeClr>
                    </a:solidFill>
                  </a:tcPr>
                </a:tc>
                <a:tc>
                  <a:txBody>
                    <a:bodyPr/>
                    <a:lstStyle/>
                    <a:p>
                      <a:r>
                        <a:rPr lang="ru-RU" sz="1400" dirty="0"/>
                        <a:t>Несоответствие независимой гарантии требованиям статьи 45.</a:t>
                      </a:r>
                    </a:p>
                  </a:txBody>
                  <a:tcP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a:t>
                      </a:r>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a:t>
                      </a:r>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a:t>
                      </a:r>
                    </a:p>
                  </a:txBody>
                  <a:tcPr anchor="ctr">
                    <a:solidFill>
                      <a:schemeClr val="accent3">
                        <a:lumMod val="20000"/>
                        <a:lumOff val="80000"/>
                      </a:schemeClr>
                    </a:solidFill>
                  </a:tcPr>
                </a:tc>
                <a:extLst>
                  <a:ext uri="{0D108BD9-81ED-4DB2-BD59-A6C34878D82A}">
                    <a16:rowId xmlns:a16="http://schemas.microsoft.com/office/drawing/2014/main" val="298113307"/>
                  </a:ext>
                </a:extLst>
              </a:tr>
              <a:tr h="370840">
                <a:tc>
                  <a:txBody>
                    <a:bodyPr/>
                    <a:lstStyle/>
                    <a:p>
                      <a:r>
                        <a:rPr lang="ru-RU" sz="1400" dirty="0"/>
                        <a:t>8</a:t>
                      </a:r>
                    </a:p>
                  </a:txBody>
                  <a:tcPr/>
                </a:tc>
                <a:tc>
                  <a:txBody>
                    <a:bodyPr/>
                    <a:lstStyle/>
                    <a:p>
                      <a:r>
                        <a:rPr lang="ru-RU" sz="1400" dirty="0"/>
                        <a:t>Выявление недостоверной информации, содержащейся в заявке.</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a:t>
                      </a:r>
                    </a:p>
                  </a:txBody>
                  <a:tcPr anchor="ctr"/>
                </a:tc>
                <a:extLst>
                  <a:ext uri="{0D108BD9-81ED-4DB2-BD59-A6C34878D82A}">
                    <a16:rowId xmlns:a16="http://schemas.microsoft.com/office/drawing/2014/main" val="3931886723"/>
                  </a:ext>
                </a:extLst>
              </a:tr>
              <a:tr h="370840">
                <a:tc>
                  <a:txBody>
                    <a:bodyPr/>
                    <a:lstStyle/>
                    <a:p>
                      <a:r>
                        <a:rPr lang="ru-RU" sz="1400" dirty="0"/>
                        <a:t>9</a:t>
                      </a:r>
                    </a:p>
                  </a:txBody>
                  <a:tcPr>
                    <a:solidFill>
                      <a:schemeClr val="accent3">
                        <a:lumMod val="20000"/>
                        <a:lumOff val="80000"/>
                      </a:schemeClr>
                    </a:solidFill>
                  </a:tcPr>
                </a:tc>
                <a:tc>
                  <a:txBody>
                    <a:bodyPr/>
                    <a:lstStyle/>
                    <a:p>
                      <a:r>
                        <a:rPr lang="ru-RU" sz="1400" dirty="0"/>
                        <a:t>Указание ценового предложения во второй части заявки.</a:t>
                      </a:r>
                    </a:p>
                  </a:txBody>
                  <a:tcP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a:t>
                      </a:r>
                    </a:p>
                  </a:txBody>
                  <a:tcPr anchor="ctr">
                    <a:solidFill>
                      <a:schemeClr val="accent3">
                        <a:lumMod val="20000"/>
                        <a:lumOff val="80000"/>
                      </a:schemeClr>
                    </a:solidFill>
                  </a:tcPr>
                </a:tc>
                <a:tc>
                  <a:txBody>
                    <a:bodyPr/>
                    <a:lstStyle/>
                    <a:p>
                      <a:pPr algn="ctr"/>
                      <a:endParaRPr lang="ru-RU" sz="1800" dirty="0"/>
                    </a:p>
                  </a:txBody>
                  <a:tcPr anchor="ctr">
                    <a:solidFill>
                      <a:schemeClr val="accent3">
                        <a:lumMod val="20000"/>
                        <a:lumOff val="80000"/>
                      </a:schemeClr>
                    </a:solidFill>
                  </a:tcPr>
                </a:tc>
                <a:tc>
                  <a:txBody>
                    <a:bodyPr/>
                    <a:lstStyle/>
                    <a:p>
                      <a:pPr algn="ctr"/>
                      <a:endParaRPr lang="ru-RU" sz="1800" dirty="0"/>
                    </a:p>
                  </a:txBody>
                  <a:tcPr anchor="ctr">
                    <a:solidFill>
                      <a:schemeClr val="accent3">
                        <a:lumMod val="20000"/>
                        <a:lumOff val="80000"/>
                      </a:schemeClr>
                    </a:solidFill>
                  </a:tcPr>
                </a:tc>
                <a:extLst>
                  <a:ext uri="{0D108BD9-81ED-4DB2-BD59-A6C34878D82A}">
                    <a16:rowId xmlns:a16="http://schemas.microsoft.com/office/drawing/2014/main" val="2850539222"/>
                  </a:ext>
                </a:extLst>
              </a:tr>
            </a:tbl>
          </a:graphicData>
        </a:graphic>
      </p:graphicFrame>
    </p:spTree>
    <p:extLst>
      <p:ext uri="{BB962C8B-B14F-4D97-AF65-F5344CB8AC3E}">
        <p14:creationId xmlns:p14="http://schemas.microsoft.com/office/powerpoint/2010/main" val="2421180370"/>
      </p:ext>
    </p:extLst>
  </p:cSld>
  <p:clrMapOvr>
    <a:masterClrMapping/>
  </p:clrMapOvr>
  <p:transition spd="slow">
    <p:fade thruBlk="1"/>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rmAutofit fontScale="90000"/>
          </a:bodyPr>
          <a:lstStyle/>
          <a:p>
            <a:r>
              <a:rPr lang="ru-RU" dirty="0"/>
              <a:t>Итоговый протокол</a:t>
            </a:r>
          </a:p>
        </p:txBody>
      </p:sp>
      <p:sp>
        <p:nvSpPr>
          <p:cNvPr id="6" name="Объект 2">
            <a:extLst>
              <a:ext uri="{FF2B5EF4-FFF2-40B4-BE49-F238E27FC236}">
                <a16:creationId xmlns:a16="http://schemas.microsoft.com/office/drawing/2014/main" id="{07F3A42A-8472-4B64-9D79-811556CF0A45}"/>
              </a:ext>
            </a:extLst>
          </p:cNvPr>
          <p:cNvSpPr txBox="1">
            <a:spLocks/>
          </p:cNvSpPr>
          <p:nvPr/>
        </p:nvSpPr>
        <p:spPr>
          <a:xfrm>
            <a:off x="2480438" y="1177664"/>
            <a:ext cx="8246788" cy="3897256"/>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a:t>Сведения об участниках закупки (наименования, ИНН), в том числе о победителе, </a:t>
            </a:r>
            <a:br>
              <a:rPr lang="ru-RU" dirty="0"/>
            </a:br>
            <a:r>
              <a:rPr lang="ru-RU" dirty="0">
                <a:solidFill>
                  <a:schemeClr val="accent3"/>
                </a:solidFill>
              </a:rPr>
              <a:t>не размещаются </a:t>
            </a:r>
            <a:r>
              <a:rPr lang="ru-RU" dirty="0"/>
              <a:t>в открытом доступе.</a:t>
            </a:r>
          </a:p>
          <a:p>
            <a:pPr marL="0" indent="0">
              <a:buNone/>
            </a:pPr>
            <a:endParaRPr lang="ru-RU" dirty="0"/>
          </a:p>
          <a:p>
            <a:pPr marL="0" indent="0">
              <a:buNone/>
            </a:pPr>
            <a:r>
              <a:rPr lang="ru-RU" dirty="0"/>
              <a:t>На примере части 16 статьи 48 Закона 44-ФЗ:</a:t>
            </a:r>
          </a:p>
          <a:p>
            <a:pPr marL="0" indent="0">
              <a:buNone/>
            </a:pPr>
            <a:endParaRPr lang="ru-RU" dirty="0"/>
          </a:p>
          <a:p>
            <a:pPr marL="0" indent="0">
              <a:buNone/>
            </a:pPr>
            <a:r>
              <a:rPr lang="ru-RU" dirty="0"/>
              <a:t>Оператор электронной площадки размещает:</a:t>
            </a:r>
          </a:p>
          <a:p>
            <a:pPr marL="0" indent="0">
              <a:buNone/>
            </a:pPr>
            <a:endParaRPr lang="ru-RU" dirty="0"/>
          </a:p>
          <a:p>
            <a:pPr marL="342900" indent="-342900">
              <a:spcAft>
                <a:spcPts val="1200"/>
              </a:spcAft>
              <a:buAutoNum type="arabicParenR"/>
            </a:pPr>
            <a:r>
              <a:rPr lang="ru-RU" dirty="0"/>
              <a:t>в ЕИС и на электронной площадке - протокол подведения итогов определения поставщика (подрядчика, исполнителя);</a:t>
            </a:r>
          </a:p>
          <a:p>
            <a:pPr marL="342900" indent="-342900">
              <a:buAutoNum type="arabicParenR"/>
            </a:pPr>
            <a:r>
              <a:rPr lang="ru-RU" dirty="0"/>
              <a:t>в ЕИС - информацию, указанную в подпунктах "а" и "е" пункта 1 части 1 статьи 43 (наименование ФИО, ИНН), номера реестровых записей в ЕРУЗ в отношении участников закупок, первые и вторые части заявок которых признаны соответствующими извещению об осуществлении закупки, идентификационные номера таких заявок.</a:t>
            </a:r>
          </a:p>
          <a:p>
            <a:pPr marL="0" indent="0">
              <a:buNone/>
            </a:pPr>
            <a:endParaRPr lang="ru-RU" dirty="0"/>
          </a:p>
          <a:p>
            <a:pPr marL="357188" indent="0">
              <a:buNone/>
            </a:pPr>
            <a:r>
              <a:rPr lang="ru-RU" dirty="0"/>
              <a:t>Информация, предусмотренная настоящим пунктом, </a:t>
            </a:r>
            <a:r>
              <a:rPr lang="ru-RU" dirty="0">
                <a:solidFill>
                  <a:schemeClr val="accent3"/>
                </a:solidFill>
              </a:rPr>
              <a:t>не размещается </a:t>
            </a:r>
            <a:r>
              <a:rPr lang="ru-RU" dirty="0"/>
              <a:t>на официальном сайте.</a:t>
            </a: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p:txBody>
      </p:sp>
      <p:sp>
        <p:nvSpPr>
          <p:cNvPr id="5" name="Полилиния 47">
            <a:extLst>
              <a:ext uri="{FF2B5EF4-FFF2-40B4-BE49-F238E27FC236}">
                <a16:creationId xmlns:a16="http://schemas.microsoft.com/office/drawing/2014/main" id="{10814F1B-C9C6-451F-9BF4-1175655BC843}"/>
              </a:ext>
            </a:extLst>
          </p:cNvPr>
          <p:cNvSpPr>
            <a:spLocks noChangeAspect="1"/>
          </p:cNvSpPr>
          <p:nvPr/>
        </p:nvSpPr>
        <p:spPr>
          <a:xfrm>
            <a:off x="1543050" y="1174048"/>
            <a:ext cx="624078" cy="954808"/>
          </a:xfrm>
          <a:custGeom>
            <a:avLst/>
            <a:gdLst>
              <a:gd name="connsiteX0" fmla="*/ 57028 w 428553"/>
              <a:gd name="connsiteY0" fmla="*/ 464259 h 655664"/>
              <a:gd name="connsiteX1" fmla="*/ 70063 w 428553"/>
              <a:gd name="connsiteY1" fmla="*/ 472404 h 655664"/>
              <a:gd name="connsiteX2" fmla="*/ 151530 w 428553"/>
              <a:gd name="connsiteY2" fmla="*/ 574215 h 655664"/>
              <a:gd name="connsiteX3" fmla="*/ 156418 w 428553"/>
              <a:gd name="connsiteY3" fmla="*/ 588876 h 655664"/>
              <a:gd name="connsiteX4" fmla="*/ 146642 w 428553"/>
              <a:gd name="connsiteY4" fmla="*/ 594577 h 655664"/>
              <a:gd name="connsiteX5" fmla="*/ 141754 w 428553"/>
              <a:gd name="connsiteY5" fmla="*/ 593763 h 655664"/>
              <a:gd name="connsiteX6" fmla="*/ 48881 w 428553"/>
              <a:gd name="connsiteY6" fmla="*/ 477291 h 655664"/>
              <a:gd name="connsiteX7" fmla="*/ 57028 w 428553"/>
              <a:gd name="connsiteY7" fmla="*/ 464259 h 655664"/>
              <a:gd name="connsiteX8" fmla="*/ 373123 w 428553"/>
              <a:gd name="connsiteY8" fmla="*/ 407245 h 655664"/>
              <a:gd name="connsiteX9" fmla="*/ 383714 w 428553"/>
              <a:gd name="connsiteY9" fmla="*/ 417833 h 655664"/>
              <a:gd name="connsiteX10" fmla="*/ 383714 w 428553"/>
              <a:gd name="connsiteY10" fmla="*/ 440639 h 655664"/>
              <a:gd name="connsiteX11" fmla="*/ 359273 w 428553"/>
              <a:gd name="connsiteY11" fmla="*/ 527789 h 655664"/>
              <a:gd name="connsiteX12" fmla="*/ 350312 w 428553"/>
              <a:gd name="connsiteY12" fmla="*/ 532676 h 655664"/>
              <a:gd name="connsiteX13" fmla="*/ 344609 w 428553"/>
              <a:gd name="connsiteY13" fmla="*/ 531047 h 655664"/>
              <a:gd name="connsiteX14" fmla="*/ 341350 w 428553"/>
              <a:gd name="connsiteY14" fmla="*/ 516387 h 655664"/>
              <a:gd name="connsiteX15" fmla="*/ 362532 w 428553"/>
              <a:gd name="connsiteY15" fmla="*/ 440639 h 655664"/>
              <a:gd name="connsiteX16" fmla="*/ 362532 w 428553"/>
              <a:gd name="connsiteY16" fmla="*/ 417833 h 655664"/>
              <a:gd name="connsiteX17" fmla="*/ 373123 w 428553"/>
              <a:gd name="connsiteY17" fmla="*/ 407245 h 655664"/>
              <a:gd name="connsiteX18" fmla="*/ 215074 w 428553"/>
              <a:gd name="connsiteY18" fmla="*/ 405616 h 655664"/>
              <a:gd name="connsiteX19" fmla="*/ 191449 w 428553"/>
              <a:gd name="connsiteY19" fmla="*/ 429236 h 655664"/>
              <a:gd name="connsiteX20" fmla="*/ 215074 w 428553"/>
              <a:gd name="connsiteY20" fmla="*/ 452857 h 655664"/>
              <a:gd name="connsiteX21" fmla="*/ 238700 w 428553"/>
              <a:gd name="connsiteY21" fmla="*/ 429236 h 655664"/>
              <a:gd name="connsiteX22" fmla="*/ 215074 w 428553"/>
              <a:gd name="connsiteY22" fmla="*/ 405616 h 655664"/>
              <a:gd name="connsiteX23" fmla="*/ 215074 w 428553"/>
              <a:gd name="connsiteY23" fmla="*/ 385254 h 655664"/>
              <a:gd name="connsiteX24" fmla="*/ 259882 w 428553"/>
              <a:gd name="connsiteY24" fmla="*/ 430051 h 655664"/>
              <a:gd name="connsiteX25" fmla="*/ 225665 w 428553"/>
              <a:gd name="connsiteY25" fmla="*/ 473219 h 655664"/>
              <a:gd name="connsiteX26" fmla="*/ 225665 w 428553"/>
              <a:gd name="connsiteY26" fmla="*/ 509056 h 655664"/>
              <a:gd name="connsiteX27" fmla="*/ 215074 w 428553"/>
              <a:gd name="connsiteY27" fmla="*/ 519645 h 655664"/>
              <a:gd name="connsiteX28" fmla="*/ 204484 w 428553"/>
              <a:gd name="connsiteY28" fmla="*/ 509056 h 655664"/>
              <a:gd name="connsiteX29" fmla="*/ 204484 w 428553"/>
              <a:gd name="connsiteY29" fmla="*/ 473219 h 655664"/>
              <a:gd name="connsiteX30" fmla="*/ 170267 w 428553"/>
              <a:gd name="connsiteY30" fmla="*/ 430051 h 655664"/>
              <a:gd name="connsiteX31" fmla="*/ 215074 w 428553"/>
              <a:gd name="connsiteY31" fmla="*/ 385254 h 655664"/>
              <a:gd name="connsiteX32" fmla="*/ 373123 w 428553"/>
              <a:gd name="connsiteY32" fmla="*/ 339642 h 655664"/>
              <a:gd name="connsiteX33" fmla="*/ 383714 w 428553"/>
              <a:gd name="connsiteY33" fmla="*/ 350231 h 655664"/>
              <a:gd name="connsiteX34" fmla="*/ 383714 w 428553"/>
              <a:gd name="connsiteY34" fmla="*/ 373036 h 655664"/>
              <a:gd name="connsiteX35" fmla="*/ 373123 w 428553"/>
              <a:gd name="connsiteY35" fmla="*/ 383625 h 655664"/>
              <a:gd name="connsiteX36" fmla="*/ 362532 w 428553"/>
              <a:gd name="connsiteY36" fmla="*/ 373036 h 655664"/>
              <a:gd name="connsiteX37" fmla="*/ 362532 w 428553"/>
              <a:gd name="connsiteY37" fmla="*/ 350231 h 655664"/>
              <a:gd name="connsiteX38" fmla="*/ 373123 w 428553"/>
              <a:gd name="connsiteY38" fmla="*/ 339642 h 655664"/>
              <a:gd name="connsiteX39" fmla="*/ 34217 w 428553"/>
              <a:gd name="connsiteY39" fmla="*/ 292402 h 655664"/>
              <a:gd name="connsiteX40" fmla="*/ 21996 w 428553"/>
              <a:gd name="connsiteY40" fmla="*/ 304619 h 655664"/>
              <a:gd name="connsiteX41" fmla="*/ 21996 w 428553"/>
              <a:gd name="connsiteY41" fmla="*/ 440639 h 655664"/>
              <a:gd name="connsiteX42" fmla="*/ 215075 w 428553"/>
              <a:gd name="connsiteY42" fmla="*/ 633673 h 655664"/>
              <a:gd name="connsiteX43" fmla="*/ 408154 w 428553"/>
              <a:gd name="connsiteY43" fmla="*/ 440639 h 655664"/>
              <a:gd name="connsiteX44" fmla="*/ 408968 w 428553"/>
              <a:gd name="connsiteY44" fmla="*/ 440639 h 655664"/>
              <a:gd name="connsiteX45" fmla="*/ 408968 w 428553"/>
              <a:gd name="connsiteY45" fmla="*/ 304619 h 655664"/>
              <a:gd name="connsiteX46" fmla="*/ 396748 w 428553"/>
              <a:gd name="connsiteY46" fmla="*/ 292402 h 655664"/>
              <a:gd name="connsiteX47" fmla="*/ 215075 w 428553"/>
              <a:gd name="connsiteY47" fmla="*/ 66788 h 655664"/>
              <a:gd name="connsiteX48" fmla="*/ 101020 w 428553"/>
              <a:gd name="connsiteY48" fmla="*/ 180816 h 655664"/>
              <a:gd name="connsiteX49" fmla="*/ 101020 w 428553"/>
              <a:gd name="connsiteY49" fmla="*/ 272039 h 655664"/>
              <a:gd name="connsiteX50" fmla="*/ 329130 w 428553"/>
              <a:gd name="connsiteY50" fmla="*/ 272039 h 655664"/>
              <a:gd name="connsiteX51" fmla="*/ 329130 w 428553"/>
              <a:gd name="connsiteY51" fmla="*/ 180002 h 655664"/>
              <a:gd name="connsiteX52" fmla="*/ 215075 w 428553"/>
              <a:gd name="connsiteY52" fmla="*/ 66788 h 655664"/>
              <a:gd name="connsiteX53" fmla="*/ 215075 w 428553"/>
              <a:gd name="connsiteY53" fmla="*/ 20362 h 655664"/>
              <a:gd name="connsiteX54" fmla="*/ 55398 w 428553"/>
              <a:gd name="connsiteY54" fmla="*/ 180002 h 655664"/>
              <a:gd name="connsiteX55" fmla="*/ 55398 w 428553"/>
              <a:gd name="connsiteY55" fmla="*/ 272039 h 655664"/>
              <a:gd name="connsiteX56" fmla="*/ 79839 w 428553"/>
              <a:gd name="connsiteY56" fmla="*/ 272039 h 655664"/>
              <a:gd name="connsiteX57" fmla="*/ 79839 w 428553"/>
              <a:gd name="connsiteY57" fmla="*/ 180816 h 655664"/>
              <a:gd name="connsiteX58" fmla="*/ 215075 w 428553"/>
              <a:gd name="connsiteY58" fmla="*/ 45611 h 655664"/>
              <a:gd name="connsiteX59" fmla="*/ 350312 w 428553"/>
              <a:gd name="connsiteY59" fmla="*/ 180816 h 655664"/>
              <a:gd name="connsiteX60" fmla="*/ 350312 w 428553"/>
              <a:gd name="connsiteY60" fmla="*/ 272039 h 655664"/>
              <a:gd name="connsiteX61" fmla="*/ 374752 w 428553"/>
              <a:gd name="connsiteY61" fmla="*/ 272039 h 655664"/>
              <a:gd name="connsiteX62" fmla="*/ 374752 w 428553"/>
              <a:gd name="connsiteY62" fmla="*/ 180002 h 655664"/>
              <a:gd name="connsiteX63" fmla="*/ 215075 w 428553"/>
              <a:gd name="connsiteY63" fmla="*/ 20362 h 655664"/>
              <a:gd name="connsiteX64" fmla="*/ 214260 w 428553"/>
              <a:gd name="connsiteY64" fmla="*/ 0 h 655664"/>
              <a:gd name="connsiteX65" fmla="*/ 395119 w 428553"/>
              <a:gd name="connsiteY65" fmla="*/ 180816 h 655664"/>
              <a:gd name="connsiteX66" fmla="*/ 395934 w 428553"/>
              <a:gd name="connsiteY66" fmla="*/ 272039 h 655664"/>
              <a:gd name="connsiteX67" fmla="*/ 428521 w 428553"/>
              <a:gd name="connsiteY67" fmla="*/ 304619 h 655664"/>
              <a:gd name="connsiteX68" fmla="*/ 428521 w 428553"/>
              <a:gd name="connsiteY68" fmla="*/ 441453 h 655664"/>
              <a:gd name="connsiteX69" fmla="*/ 214260 w 428553"/>
              <a:gd name="connsiteY69" fmla="*/ 655664 h 655664"/>
              <a:gd name="connsiteX70" fmla="*/ 0 w 428553"/>
              <a:gd name="connsiteY70" fmla="*/ 441453 h 655664"/>
              <a:gd name="connsiteX71" fmla="*/ 0 w 428553"/>
              <a:gd name="connsiteY71" fmla="*/ 305434 h 655664"/>
              <a:gd name="connsiteX72" fmla="*/ 33402 w 428553"/>
              <a:gd name="connsiteY72" fmla="*/ 272039 h 655664"/>
              <a:gd name="connsiteX73" fmla="*/ 33402 w 428553"/>
              <a:gd name="connsiteY73" fmla="*/ 180816 h 655664"/>
              <a:gd name="connsiteX74" fmla="*/ 214260 w 428553"/>
              <a:gd name="connsiteY74" fmla="*/ 0 h 65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28553" h="655664">
                <a:moveTo>
                  <a:pt x="57028" y="464259"/>
                </a:moveTo>
                <a:cubicBezTo>
                  <a:pt x="63545" y="463444"/>
                  <a:pt x="68433" y="466702"/>
                  <a:pt x="70063" y="472404"/>
                </a:cubicBezTo>
                <a:cubicBezTo>
                  <a:pt x="79839" y="516386"/>
                  <a:pt x="110796" y="554667"/>
                  <a:pt x="151530" y="574215"/>
                </a:cubicBezTo>
                <a:cubicBezTo>
                  <a:pt x="156418" y="577473"/>
                  <a:pt x="158862" y="583174"/>
                  <a:pt x="156418" y="588876"/>
                </a:cubicBezTo>
                <a:cubicBezTo>
                  <a:pt x="154789" y="592134"/>
                  <a:pt x="150716" y="594577"/>
                  <a:pt x="146642" y="594577"/>
                </a:cubicBezTo>
                <a:cubicBezTo>
                  <a:pt x="145013" y="594577"/>
                  <a:pt x="143384" y="594577"/>
                  <a:pt x="141754" y="593763"/>
                </a:cubicBezTo>
                <a:cubicBezTo>
                  <a:pt x="94503" y="571771"/>
                  <a:pt x="60286" y="527789"/>
                  <a:pt x="48881" y="477291"/>
                </a:cubicBezTo>
                <a:cubicBezTo>
                  <a:pt x="48066" y="470775"/>
                  <a:pt x="51325" y="465888"/>
                  <a:pt x="57028" y="464259"/>
                </a:cubicBezTo>
                <a:close/>
                <a:moveTo>
                  <a:pt x="373123" y="407245"/>
                </a:moveTo>
                <a:cubicBezTo>
                  <a:pt x="379640" y="407245"/>
                  <a:pt x="383714" y="412132"/>
                  <a:pt x="383714" y="417833"/>
                </a:cubicBezTo>
                <a:lnTo>
                  <a:pt x="383714" y="440639"/>
                </a:lnTo>
                <a:cubicBezTo>
                  <a:pt x="383714" y="471590"/>
                  <a:pt x="374752" y="501726"/>
                  <a:pt x="359273" y="527789"/>
                </a:cubicBezTo>
                <a:cubicBezTo>
                  <a:pt x="357644" y="531047"/>
                  <a:pt x="353570" y="532676"/>
                  <a:pt x="350312" y="532676"/>
                </a:cubicBezTo>
                <a:cubicBezTo>
                  <a:pt x="347868" y="532676"/>
                  <a:pt x="346238" y="531862"/>
                  <a:pt x="344609" y="531047"/>
                </a:cubicBezTo>
                <a:cubicBezTo>
                  <a:pt x="339721" y="527789"/>
                  <a:pt x="338092" y="521274"/>
                  <a:pt x="341350" y="516387"/>
                </a:cubicBezTo>
                <a:cubicBezTo>
                  <a:pt x="355200" y="493581"/>
                  <a:pt x="362532" y="467517"/>
                  <a:pt x="362532" y="440639"/>
                </a:cubicBezTo>
                <a:lnTo>
                  <a:pt x="362532" y="417833"/>
                </a:lnTo>
                <a:cubicBezTo>
                  <a:pt x="362532" y="412132"/>
                  <a:pt x="367420" y="407245"/>
                  <a:pt x="373123" y="407245"/>
                </a:cubicBezTo>
                <a:close/>
                <a:moveTo>
                  <a:pt x="215074" y="405616"/>
                </a:moveTo>
                <a:cubicBezTo>
                  <a:pt x="202040" y="405616"/>
                  <a:pt x="191449" y="416205"/>
                  <a:pt x="191449" y="429236"/>
                </a:cubicBezTo>
                <a:cubicBezTo>
                  <a:pt x="191449" y="442268"/>
                  <a:pt x="202040" y="452857"/>
                  <a:pt x="215074" y="452857"/>
                </a:cubicBezTo>
                <a:cubicBezTo>
                  <a:pt x="228109" y="452857"/>
                  <a:pt x="238700" y="442268"/>
                  <a:pt x="238700" y="429236"/>
                </a:cubicBezTo>
                <a:cubicBezTo>
                  <a:pt x="238700" y="416205"/>
                  <a:pt x="228109" y="405616"/>
                  <a:pt x="215074" y="405616"/>
                </a:cubicBezTo>
                <a:close/>
                <a:moveTo>
                  <a:pt x="215074" y="385254"/>
                </a:moveTo>
                <a:cubicBezTo>
                  <a:pt x="239515" y="385254"/>
                  <a:pt x="259067" y="404802"/>
                  <a:pt x="259882" y="430051"/>
                </a:cubicBezTo>
                <a:cubicBezTo>
                  <a:pt x="259882" y="451228"/>
                  <a:pt x="245217" y="468332"/>
                  <a:pt x="225665" y="473219"/>
                </a:cubicBezTo>
                <a:lnTo>
                  <a:pt x="225665" y="509056"/>
                </a:lnTo>
                <a:cubicBezTo>
                  <a:pt x="225665" y="514758"/>
                  <a:pt x="220777" y="519645"/>
                  <a:pt x="215074" y="519645"/>
                </a:cubicBezTo>
                <a:cubicBezTo>
                  <a:pt x="209372" y="519645"/>
                  <a:pt x="204484" y="514758"/>
                  <a:pt x="204484" y="509056"/>
                </a:cubicBezTo>
                <a:lnTo>
                  <a:pt x="204484" y="473219"/>
                </a:lnTo>
                <a:cubicBezTo>
                  <a:pt x="184931" y="468332"/>
                  <a:pt x="170267" y="451228"/>
                  <a:pt x="170267" y="430051"/>
                </a:cubicBezTo>
                <a:cubicBezTo>
                  <a:pt x="170267" y="405616"/>
                  <a:pt x="190634" y="385254"/>
                  <a:pt x="215074" y="385254"/>
                </a:cubicBezTo>
                <a:close/>
                <a:moveTo>
                  <a:pt x="373123" y="339642"/>
                </a:moveTo>
                <a:cubicBezTo>
                  <a:pt x="379640" y="339642"/>
                  <a:pt x="383714" y="344529"/>
                  <a:pt x="383714" y="350231"/>
                </a:cubicBezTo>
                <a:lnTo>
                  <a:pt x="383714" y="373036"/>
                </a:lnTo>
                <a:cubicBezTo>
                  <a:pt x="383714" y="378738"/>
                  <a:pt x="378826" y="383625"/>
                  <a:pt x="373123" y="383625"/>
                </a:cubicBezTo>
                <a:cubicBezTo>
                  <a:pt x="367420" y="383625"/>
                  <a:pt x="362532" y="378738"/>
                  <a:pt x="362532" y="373036"/>
                </a:cubicBezTo>
                <a:lnTo>
                  <a:pt x="362532" y="350231"/>
                </a:lnTo>
                <a:cubicBezTo>
                  <a:pt x="362532" y="344529"/>
                  <a:pt x="367420" y="339642"/>
                  <a:pt x="373123" y="339642"/>
                </a:cubicBezTo>
                <a:close/>
                <a:moveTo>
                  <a:pt x="34217" y="292402"/>
                </a:moveTo>
                <a:cubicBezTo>
                  <a:pt x="27699" y="292402"/>
                  <a:pt x="21996" y="298103"/>
                  <a:pt x="21996" y="304619"/>
                </a:cubicBezTo>
                <a:lnTo>
                  <a:pt x="21996" y="440639"/>
                </a:lnTo>
                <a:cubicBezTo>
                  <a:pt x="21996" y="547337"/>
                  <a:pt x="108352" y="633673"/>
                  <a:pt x="215075" y="633673"/>
                </a:cubicBezTo>
                <a:cubicBezTo>
                  <a:pt x="321798" y="633673"/>
                  <a:pt x="408154" y="547337"/>
                  <a:pt x="408154" y="440639"/>
                </a:cubicBezTo>
                <a:lnTo>
                  <a:pt x="408968" y="440639"/>
                </a:lnTo>
                <a:lnTo>
                  <a:pt x="408968" y="304619"/>
                </a:lnTo>
                <a:cubicBezTo>
                  <a:pt x="408968" y="298103"/>
                  <a:pt x="403266" y="292402"/>
                  <a:pt x="396748" y="292402"/>
                </a:cubicBezTo>
                <a:close/>
                <a:moveTo>
                  <a:pt x="215075" y="66788"/>
                </a:moveTo>
                <a:cubicBezTo>
                  <a:pt x="152345" y="66788"/>
                  <a:pt x="101020" y="118101"/>
                  <a:pt x="101020" y="180816"/>
                </a:cubicBezTo>
                <a:lnTo>
                  <a:pt x="101020" y="272039"/>
                </a:lnTo>
                <a:lnTo>
                  <a:pt x="329130" y="272039"/>
                </a:lnTo>
                <a:lnTo>
                  <a:pt x="329130" y="180002"/>
                </a:lnTo>
                <a:cubicBezTo>
                  <a:pt x="329130" y="117286"/>
                  <a:pt x="277805" y="65974"/>
                  <a:pt x="215075" y="66788"/>
                </a:cubicBezTo>
                <a:close/>
                <a:moveTo>
                  <a:pt x="215075" y="20362"/>
                </a:moveTo>
                <a:cubicBezTo>
                  <a:pt x="127090" y="20362"/>
                  <a:pt x="55398" y="92037"/>
                  <a:pt x="55398" y="180002"/>
                </a:cubicBezTo>
                <a:lnTo>
                  <a:pt x="55398" y="272039"/>
                </a:lnTo>
                <a:lnTo>
                  <a:pt x="79839" y="272039"/>
                </a:lnTo>
                <a:lnTo>
                  <a:pt x="79839" y="180816"/>
                </a:lnTo>
                <a:cubicBezTo>
                  <a:pt x="79839" y="105884"/>
                  <a:pt x="140125" y="45611"/>
                  <a:pt x="215075" y="45611"/>
                </a:cubicBezTo>
                <a:cubicBezTo>
                  <a:pt x="290025" y="45611"/>
                  <a:pt x="350312" y="105884"/>
                  <a:pt x="350312" y="180816"/>
                </a:cubicBezTo>
                <a:lnTo>
                  <a:pt x="350312" y="272039"/>
                </a:lnTo>
                <a:lnTo>
                  <a:pt x="374752" y="272039"/>
                </a:lnTo>
                <a:lnTo>
                  <a:pt x="374752" y="180002"/>
                </a:lnTo>
                <a:cubicBezTo>
                  <a:pt x="374752" y="92037"/>
                  <a:pt x="303060" y="20362"/>
                  <a:pt x="215075" y="20362"/>
                </a:cubicBezTo>
                <a:close/>
                <a:moveTo>
                  <a:pt x="214260" y="0"/>
                </a:moveTo>
                <a:cubicBezTo>
                  <a:pt x="314466" y="0"/>
                  <a:pt x="395119" y="81449"/>
                  <a:pt x="395119" y="180816"/>
                </a:cubicBezTo>
                <a:lnTo>
                  <a:pt x="395934" y="272039"/>
                </a:lnTo>
                <a:cubicBezTo>
                  <a:pt x="414671" y="272039"/>
                  <a:pt x="429335" y="286700"/>
                  <a:pt x="428521" y="304619"/>
                </a:cubicBezTo>
                <a:lnTo>
                  <a:pt x="428521" y="441453"/>
                </a:lnTo>
                <a:cubicBezTo>
                  <a:pt x="428521" y="559554"/>
                  <a:pt x="332389" y="655664"/>
                  <a:pt x="214260" y="655664"/>
                </a:cubicBezTo>
                <a:cubicBezTo>
                  <a:pt x="96132" y="655664"/>
                  <a:pt x="0" y="559554"/>
                  <a:pt x="0" y="441453"/>
                </a:cubicBezTo>
                <a:lnTo>
                  <a:pt x="0" y="305434"/>
                </a:lnTo>
                <a:cubicBezTo>
                  <a:pt x="0" y="286700"/>
                  <a:pt x="14664" y="272039"/>
                  <a:pt x="33402" y="272039"/>
                </a:cubicBezTo>
                <a:lnTo>
                  <a:pt x="33402" y="180816"/>
                </a:lnTo>
                <a:cubicBezTo>
                  <a:pt x="33402" y="80634"/>
                  <a:pt x="114870" y="0"/>
                  <a:pt x="214260"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55356885"/>
      </p:ext>
    </p:extLst>
  </p:cSld>
  <p:clrMapOvr>
    <a:masterClrMapping/>
  </p:clrMapOvr>
  <p:transition spd="slow">
    <p:fade thruBlk="1"/>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1303782"/>
          </a:xfrm>
        </p:spPr>
        <p:txBody>
          <a:bodyPr>
            <a:normAutofit/>
          </a:bodyPr>
          <a:lstStyle/>
          <a:p>
            <a:r>
              <a:rPr lang="ru-RU" sz="4800" dirty="0"/>
              <a:t>Запросы о разъяснении результатов</a:t>
            </a:r>
          </a:p>
        </p:txBody>
      </p:sp>
      <p:graphicFrame>
        <p:nvGraphicFramePr>
          <p:cNvPr id="5" name="Схема 4">
            <a:extLst>
              <a:ext uri="{FF2B5EF4-FFF2-40B4-BE49-F238E27FC236}">
                <a16:creationId xmlns:a16="http://schemas.microsoft.com/office/drawing/2014/main" id="{CFE4C60B-7383-41B8-83A0-C1BB4A802000}"/>
              </a:ext>
            </a:extLst>
          </p:cNvPr>
          <p:cNvGraphicFramePr/>
          <p:nvPr/>
        </p:nvGraphicFramePr>
        <p:xfrm>
          <a:off x="2876296" y="1748874"/>
          <a:ext cx="6604000" cy="4487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Прямоугольник 8">
            <a:extLst>
              <a:ext uri="{FF2B5EF4-FFF2-40B4-BE49-F238E27FC236}">
                <a16:creationId xmlns:a16="http://schemas.microsoft.com/office/drawing/2014/main" id="{1D299A9D-3D2B-437E-BEEA-395D0F3FABC1}"/>
              </a:ext>
            </a:extLst>
          </p:cNvPr>
          <p:cNvSpPr/>
          <p:nvPr/>
        </p:nvSpPr>
        <p:spPr>
          <a:xfrm>
            <a:off x="6607556" y="5154091"/>
            <a:ext cx="2708148" cy="923330"/>
          </a:xfrm>
          <a:prstGeom prst="rect">
            <a:avLst/>
          </a:prstGeom>
        </p:spPr>
        <p:txBody>
          <a:bodyPr wrap="square">
            <a:spAutoFit/>
          </a:bodyPr>
          <a:lstStyle/>
          <a:p>
            <a:pPr algn="ctr"/>
            <a:r>
              <a:rPr lang="ru-RU" dirty="0">
                <a:solidFill>
                  <a:schemeClr val="accent1"/>
                </a:solidFill>
                <a:latin typeface="Roboto Light" panose="020B0604020202020204" charset="0"/>
                <a:ea typeface="Roboto Light" panose="020B0604020202020204" charset="0"/>
                <a:cs typeface="Roboto Light" panose="020B0604020202020204" charset="0"/>
              </a:rPr>
              <a:t>Все запросы направляются до заключения контракта</a:t>
            </a:r>
          </a:p>
        </p:txBody>
      </p:sp>
    </p:spTree>
    <p:extLst>
      <p:ext uri="{BB962C8B-B14F-4D97-AF65-F5344CB8AC3E}">
        <p14:creationId xmlns:p14="http://schemas.microsoft.com/office/powerpoint/2010/main" val="1388310278"/>
      </p:ext>
    </p:extLst>
  </p:cSld>
  <p:clrMapOvr>
    <a:masterClrMapping/>
  </p:clrMapOvr>
  <p:transition spd="slow">
    <p:fade thruBlk="1"/>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1303782"/>
          </a:xfrm>
        </p:spPr>
        <p:txBody>
          <a:bodyPr>
            <a:normAutofit/>
          </a:bodyPr>
          <a:lstStyle/>
          <a:p>
            <a:r>
              <a:rPr lang="ru-RU" sz="4800" dirty="0"/>
              <a:t>Последствия несостоявшихся закупок</a:t>
            </a:r>
          </a:p>
        </p:txBody>
      </p:sp>
      <p:sp>
        <p:nvSpPr>
          <p:cNvPr id="8" name="Прямоугольник: скругленные углы 7">
            <a:extLst>
              <a:ext uri="{FF2B5EF4-FFF2-40B4-BE49-F238E27FC236}">
                <a16:creationId xmlns:a16="http://schemas.microsoft.com/office/drawing/2014/main" id="{A592AE37-52DE-47B6-A6AC-D6B679F1DC38}"/>
              </a:ext>
            </a:extLst>
          </p:cNvPr>
          <p:cNvSpPr/>
          <p:nvPr/>
        </p:nvSpPr>
        <p:spPr>
          <a:xfrm>
            <a:off x="2215896" y="1825546"/>
            <a:ext cx="3133344" cy="12984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85750" indent="-285750">
              <a:buFont typeface="Arial" panose="020B0604020202020204" pitchFamily="34" charset="0"/>
              <a:buChar char="•"/>
            </a:pPr>
            <a:r>
              <a:rPr lang="ru-RU" sz="1600" dirty="0">
                <a:latin typeface="Roboto Light" panose="020B0604020202020204" charset="0"/>
                <a:ea typeface="Roboto Light" panose="020B0604020202020204" charset="0"/>
                <a:cs typeface="Roboto Light" panose="020B0604020202020204" charset="0"/>
              </a:rPr>
              <a:t>подана 1 заявка, </a:t>
            </a:r>
            <a:br>
              <a:rPr lang="ru-RU" sz="1600" dirty="0">
                <a:latin typeface="Roboto Light" panose="020B0604020202020204" charset="0"/>
                <a:ea typeface="Roboto Light" panose="020B0604020202020204" charset="0"/>
                <a:cs typeface="Roboto Light" panose="020B0604020202020204" charset="0"/>
              </a:rPr>
            </a:br>
            <a:r>
              <a:rPr lang="ru-RU" sz="1600" dirty="0">
                <a:latin typeface="Roboto Light" panose="020B0604020202020204" charset="0"/>
                <a:ea typeface="Roboto Light" panose="020B0604020202020204" charset="0"/>
                <a:cs typeface="Roboto Light" panose="020B0604020202020204" charset="0"/>
              </a:rPr>
              <a:t>которая не отклонена</a:t>
            </a:r>
          </a:p>
          <a:p>
            <a:pPr marL="285750" indent="-285750">
              <a:buFont typeface="Arial" panose="020B0604020202020204" pitchFamily="34" charset="0"/>
              <a:buChar char="•"/>
            </a:pPr>
            <a:r>
              <a:rPr lang="ru-RU" sz="1600" dirty="0">
                <a:latin typeface="Roboto Light" panose="020B0604020202020204" charset="0"/>
                <a:ea typeface="Roboto Light" panose="020B0604020202020204" charset="0"/>
                <a:cs typeface="Roboto Light" panose="020B0604020202020204" charset="0"/>
              </a:rPr>
              <a:t>1 заявка признана соответствующей</a:t>
            </a:r>
          </a:p>
        </p:txBody>
      </p:sp>
      <p:cxnSp>
        <p:nvCxnSpPr>
          <p:cNvPr id="11" name="Прямая со стрелкой 10">
            <a:extLst>
              <a:ext uri="{FF2B5EF4-FFF2-40B4-BE49-F238E27FC236}">
                <a16:creationId xmlns:a16="http://schemas.microsoft.com/office/drawing/2014/main" id="{6AB0CF7C-C617-4667-82A0-86D1B726885E}"/>
              </a:ext>
            </a:extLst>
          </p:cNvPr>
          <p:cNvCxnSpPr>
            <a:cxnSpLocks/>
          </p:cNvCxnSpPr>
          <p:nvPr/>
        </p:nvCxnSpPr>
        <p:spPr>
          <a:xfrm>
            <a:off x="5349240" y="2474770"/>
            <a:ext cx="1481328" cy="0"/>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sp>
        <p:nvSpPr>
          <p:cNvPr id="14" name="Прямоугольник: скругленные углы 13">
            <a:extLst>
              <a:ext uri="{FF2B5EF4-FFF2-40B4-BE49-F238E27FC236}">
                <a16:creationId xmlns:a16="http://schemas.microsoft.com/office/drawing/2014/main" id="{2B6AA6A9-17BF-468F-AF71-38952AD09D5B}"/>
              </a:ext>
            </a:extLst>
          </p:cNvPr>
          <p:cNvSpPr/>
          <p:nvPr/>
        </p:nvSpPr>
        <p:spPr>
          <a:xfrm>
            <a:off x="6830568" y="1825546"/>
            <a:ext cx="3145536" cy="12984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ru-RU" sz="1600" dirty="0">
                <a:latin typeface="Roboto Light" panose="020B0604020202020204" charset="0"/>
                <a:ea typeface="Roboto Light" panose="020B0604020202020204" charset="0"/>
                <a:cs typeface="Roboto Light" panose="020B0604020202020204" charset="0"/>
              </a:rPr>
              <a:t>контракт заключается с единственным поставщиком в порядке пункта 25 части 1 статьи 93 Закона 44-ФЗ</a:t>
            </a:r>
          </a:p>
        </p:txBody>
      </p:sp>
      <p:sp>
        <p:nvSpPr>
          <p:cNvPr id="17" name="Полилиния 43">
            <a:extLst>
              <a:ext uri="{FF2B5EF4-FFF2-40B4-BE49-F238E27FC236}">
                <a16:creationId xmlns:a16="http://schemas.microsoft.com/office/drawing/2014/main" id="{C91DF1E1-AF1F-4A26-9915-A2183F3E6977}"/>
              </a:ext>
            </a:extLst>
          </p:cNvPr>
          <p:cNvSpPr>
            <a:spLocks noChangeAspect="1"/>
          </p:cNvSpPr>
          <p:nvPr/>
        </p:nvSpPr>
        <p:spPr>
          <a:xfrm>
            <a:off x="5729909" y="1883356"/>
            <a:ext cx="719990" cy="533607"/>
          </a:xfrm>
          <a:custGeom>
            <a:avLst/>
            <a:gdLst>
              <a:gd name="connsiteX0" fmla="*/ 293204 w 719990"/>
              <a:gd name="connsiteY0" fmla="*/ 473907 h 533607"/>
              <a:gd name="connsiteX1" fmla="*/ 280267 w 719990"/>
              <a:gd name="connsiteY1" fmla="*/ 479251 h 533607"/>
              <a:gd name="connsiteX2" fmla="*/ 280267 w 719990"/>
              <a:gd name="connsiteY2" fmla="*/ 505267 h 533607"/>
              <a:gd name="connsiteX3" fmla="*/ 293204 w 719990"/>
              <a:gd name="connsiteY3" fmla="*/ 510610 h 533607"/>
              <a:gd name="connsiteX4" fmla="*/ 306142 w 719990"/>
              <a:gd name="connsiteY4" fmla="*/ 505267 h 533607"/>
              <a:gd name="connsiteX5" fmla="*/ 306142 w 719990"/>
              <a:gd name="connsiteY5" fmla="*/ 479251 h 533607"/>
              <a:gd name="connsiteX6" fmla="*/ 293204 w 719990"/>
              <a:gd name="connsiteY6" fmla="*/ 473907 h 533607"/>
              <a:gd name="connsiteX7" fmla="*/ 251017 w 719990"/>
              <a:gd name="connsiteY7" fmla="*/ 431579 h 533607"/>
              <a:gd name="connsiteX8" fmla="*/ 238079 w 719990"/>
              <a:gd name="connsiteY8" fmla="*/ 436923 h 533607"/>
              <a:gd name="connsiteX9" fmla="*/ 238079 w 719990"/>
              <a:gd name="connsiteY9" fmla="*/ 462939 h 533607"/>
              <a:gd name="connsiteX10" fmla="*/ 251017 w 719990"/>
              <a:gd name="connsiteY10" fmla="*/ 468282 h 533607"/>
              <a:gd name="connsiteX11" fmla="*/ 263954 w 719990"/>
              <a:gd name="connsiteY11" fmla="*/ 462939 h 533607"/>
              <a:gd name="connsiteX12" fmla="*/ 263954 w 719990"/>
              <a:gd name="connsiteY12" fmla="*/ 436923 h 533607"/>
              <a:gd name="connsiteX13" fmla="*/ 251017 w 719990"/>
              <a:gd name="connsiteY13" fmla="*/ 431579 h 533607"/>
              <a:gd name="connsiteX14" fmla="*/ 207423 w 719990"/>
              <a:gd name="connsiteY14" fmla="*/ 388407 h 533607"/>
              <a:gd name="connsiteX15" fmla="*/ 194485 w 719990"/>
              <a:gd name="connsiteY15" fmla="*/ 393751 h 533607"/>
              <a:gd name="connsiteX16" fmla="*/ 189142 w 719990"/>
              <a:gd name="connsiteY16" fmla="*/ 406689 h 533607"/>
              <a:gd name="connsiteX17" fmla="*/ 194485 w 719990"/>
              <a:gd name="connsiteY17" fmla="*/ 419626 h 533607"/>
              <a:gd name="connsiteX18" fmla="*/ 220501 w 719990"/>
              <a:gd name="connsiteY18" fmla="*/ 419626 h 533607"/>
              <a:gd name="connsiteX19" fmla="*/ 220360 w 719990"/>
              <a:gd name="connsiteY19" fmla="*/ 393751 h 533607"/>
              <a:gd name="connsiteX20" fmla="*/ 207423 w 719990"/>
              <a:gd name="connsiteY20" fmla="*/ 388407 h 533607"/>
              <a:gd name="connsiteX21" fmla="*/ 75375 w 719990"/>
              <a:gd name="connsiteY21" fmla="*/ 164110 h 533607"/>
              <a:gd name="connsiteX22" fmla="*/ 86906 w 719990"/>
              <a:gd name="connsiteY22" fmla="*/ 175641 h 533607"/>
              <a:gd name="connsiteX23" fmla="*/ 75375 w 719990"/>
              <a:gd name="connsiteY23" fmla="*/ 187172 h 533607"/>
              <a:gd name="connsiteX24" fmla="*/ 63844 w 719990"/>
              <a:gd name="connsiteY24" fmla="*/ 175641 h 533607"/>
              <a:gd name="connsiteX25" fmla="*/ 75375 w 719990"/>
              <a:gd name="connsiteY25" fmla="*/ 164110 h 533607"/>
              <a:gd name="connsiteX26" fmla="*/ 650250 w 719990"/>
              <a:gd name="connsiteY26" fmla="*/ 152719 h 533607"/>
              <a:gd name="connsiteX27" fmla="*/ 661782 w 719990"/>
              <a:gd name="connsiteY27" fmla="*/ 164250 h 533607"/>
              <a:gd name="connsiteX28" fmla="*/ 650250 w 719990"/>
              <a:gd name="connsiteY28" fmla="*/ 175782 h 533607"/>
              <a:gd name="connsiteX29" fmla="*/ 638719 w 719990"/>
              <a:gd name="connsiteY29" fmla="*/ 164250 h 533607"/>
              <a:gd name="connsiteX30" fmla="*/ 650250 w 719990"/>
              <a:gd name="connsiteY30" fmla="*/ 152719 h 533607"/>
              <a:gd name="connsiteX31" fmla="*/ 513985 w 719990"/>
              <a:gd name="connsiteY31" fmla="*/ 116859 h 533607"/>
              <a:gd name="connsiteX32" fmla="*/ 497954 w 719990"/>
              <a:gd name="connsiteY32" fmla="*/ 132891 h 533607"/>
              <a:gd name="connsiteX33" fmla="*/ 432001 w 719990"/>
              <a:gd name="connsiteY33" fmla="*/ 144563 h 533607"/>
              <a:gd name="connsiteX34" fmla="*/ 400501 w 719990"/>
              <a:gd name="connsiteY34" fmla="*/ 137813 h 533607"/>
              <a:gd name="connsiteX35" fmla="*/ 360564 w 719990"/>
              <a:gd name="connsiteY35" fmla="*/ 149063 h 533607"/>
              <a:gd name="connsiteX36" fmla="*/ 346642 w 719990"/>
              <a:gd name="connsiteY36" fmla="*/ 160031 h 533607"/>
              <a:gd name="connsiteX37" fmla="*/ 270845 w 719990"/>
              <a:gd name="connsiteY37" fmla="*/ 235828 h 533607"/>
              <a:gd name="connsiteX38" fmla="*/ 264095 w 719990"/>
              <a:gd name="connsiteY38" fmla="*/ 252142 h 533607"/>
              <a:gd name="connsiteX39" fmla="*/ 270845 w 719990"/>
              <a:gd name="connsiteY39" fmla="*/ 268454 h 533607"/>
              <a:gd name="connsiteX40" fmla="*/ 303610 w 719990"/>
              <a:gd name="connsiteY40" fmla="*/ 268454 h 533607"/>
              <a:gd name="connsiteX41" fmla="*/ 347485 w 719990"/>
              <a:gd name="connsiteY41" fmla="*/ 224578 h 533607"/>
              <a:gd name="connsiteX42" fmla="*/ 366610 w 719990"/>
              <a:gd name="connsiteY42" fmla="*/ 205453 h 533607"/>
              <a:gd name="connsiteX43" fmla="*/ 382923 w 719990"/>
              <a:gd name="connsiteY43" fmla="*/ 205453 h 533607"/>
              <a:gd name="connsiteX44" fmla="*/ 382923 w 719990"/>
              <a:gd name="connsiteY44" fmla="*/ 221766 h 533607"/>
              <a:gd name="connsiteX45" fmla="*/ 371954 w 719990"/>
              <a:gd name="connsiteY45" fmla="*/ 232734 h 533607"/>
              <a:gd name="connsiteX46" fmla="*/ 381657 w 719990"/>
              <a:gd name="connsiteY46" fmla="*/ 242438 h 533607"/>
              <a:gd name="connsiteX47" fmla="*/ 382079 w 719990"/>
              <a:gd name="connsiteY47" fmla="*/ 242859 h 533607"/>
              <a:gd name="connsiteX48" fmla="*/ 382501 w 719990"/>
              <a:gd name="connsiteY48" fmla="*/ 243281 h 533607"/>
              <a:gd name="connsiteX49" fmla="*/ 382642 w 719990"/>
              <a:gd name="connsiteY49" fmla="*/ 243422 h 533607"/>
              <a:gd name="connsiteX50" fmla="*/ 451689 w 719990"/>
              <a:gd name="connsiteY50" fmla="*/ 268595 h 533607"/>
              <a:gd name="connsiteX51" fmla="*/ 466735 w 719990"/>
              <a:gd name="connsiteY51" fmla="*/ 274923 h 533607"/>
              <a:gd name="connsiteX52" fmla="*/ 460407 w 719990"/>
              <a:gd name="connsiteY52" fmla="*/ 289970 h 533607"/>
              <a:gd name="connsiteX53" fmla="*/ 438048 w 719990"/>
              <a:gd name="connsiteY53" fmla="*/ 294329 h 533607"/>
              <a:gd name="connsiteX54" fmla="*/ 433267 w 719990"/>
              <a:gd name="connsiteY54" fmla="*/ 294189 h 533607"/>
              <a:gd name="connsiteX55" fmla="*/ 505970 w 719990"/>
              <a:gd name="connsiteY55" fmla="*/ 366892 h 533607"/>
              <a:gd name="connsiteX56" fmla="*/ 514829 w 719990"/>
              <a:gd name="connsiteY56" fmla="*/ 358032 h 533607"/>
              <a:gd name="connsiteX57" fmla="*/ 558704 w 719990"/>
              <a:gd name="connsiteY57" fmla="*/ 274079 h 533607"/>
              <a:gd name="connsiteX58" fmla="*/ 573892 w 719990"/>
              <a:gd name="connsiteY58" fmla="*/ 245391 h 533607"/>
              <a:gd name="connsiteX59" fmla="*/ 608064 w 719990"/>
              <a:gd name="connsiteY59" fmla="*/ 210938 h 533607"/>
              <a:gd name="connsiteX60" fmla="*/ 224720 w 719990"/>
              <a:gd name="connsiteY60" fmla="*/ 109125 h 533607"/>
              <a:gd name="connsiteX61" fmla="*/ 109406 w 719990"/>
              <a:gd name="connsiteY61" fmla="*/ 224438 h 533607"/>
              <a:gd name="connsiteX62" fmla="*/ 129656 w 719990"/>
              <a:gd name="connsiteY62" fmla="*/ 244688 h 533607"/>
              <a:gd name="connsiteX63" fmla="*/ 145828 w 719990"/>
              <a:gd name="connsiteY63" fmla="*/ 275204 h 533607"/>
              <a:gd name="connsiteX64" fmla="*/ 189564 w 719990"/>
              <a:gd name="connsiteY64" fmla="*/ 358173 h 533607"/>
              <a:gd name="connsiteX65" fmla="*/ 197860 w 719990"/>
              <a:gd name="connsiteY65" fmla="*/ 366470 h 533607"/>
              <a:gd name="connsiteX66" fmla="*/ 236392 w 719990"/>
              <a:gd name="connsiteY66" fmla="*/ 377439 h 533607"/>
              <a:gd name="connsiteX67" fmla="*/ 248485 w 719990"/>
              <a:gd name="connsiteY67" fmla="*/ 408798 h 533607"/>
              <a:gd name="connsiteX68" fmla="*/ 250595 w 719990"/>
              <a:gd name="connsiteY68" fmla="*/ 408798 h 533607"/>
              <a:gd name="connsiteX69" fmla="*/ 279845 w 719990"/>
              <a:gd name="connsiteY69" fmla="*/ 420892 h 533607"/>
              <a:gd name="connsiteX70" fmla="*/ 291939 w 719990"/>
              <a:gd name="connsiteY70" fmla="*/ 451126 h 533607"/>
              <a:gd name="connsiteX71" fmla="*/ 292923 w 719990"/>
              <a:gd name="connsiteY71" fmla="*/ 451126 h 533607"/>
              <a:gd name="connsiteX72" fmla="*/ 322173 w 719990"/>
              <a:gd name="connsiteY72" fmla="*/ 463220 h 533607"/>
              <a:gd name="connsiteX73" fmla="*/ 333845 w 719990"/>
              <a:gd name="connsiteY73" fmla="*/ 498657 h 533607"/>
              <a:gd name="connsiteX74" fmla="*/ 336798 w 719990"/>
              <a:gd name="connsiteY74" fmla="*/ 498939 h 533607"/>
              <a:gd name="connsiteX75" fmla="*/ 347907 w 719990"/>
              <a:gd name="connsiteY75" fmla="*/ 494298 h 533607"/>
              <a:gd name="connsiteX76" fmla="*/ 352548 w 719990"/>
              <a:gd name="connsiteY76" fmla="*/ 483189 h 533607"/>
              <a:gd name="connsiteX77" fmla="*/ 347907 w 719990"/>
              <a:gd name="connsiteY77" fmla="*/ 472079 h 533607"/>
              <a:gd name="connsiteX78" fmla="*/ 272814 w 719990"/>
              <a:gd name="connsiteY78" fmla="*/ 396985 h 533607"/>
              <a:gd name="connsiteX79" fmla="*/ 272814 w 719990"/>
              <a:gd name="connsiteY79" fmla="*/ 380673 h 533607"/>
              <a:gd name="connsiteX80" fmla="*/ 289126 w 719990"/>
              <a:gd name="connsiteY80" fmla="*/ 380673 h 533607"/>
              <a:gd name="connsiteX81" fmla="*/ 390517 w 719990"/>
              <a:gd name="connsiteY81" fmla="*/ 482064 h 533607"/>
              <a:gd name="connsiteX82" fmla="*/ 412595 w 719990"/>
              <a:gd name="connsiteY82" fmla="*/ 482064 h 533607"/>
              <a:gd name="connsiteX83" fmla="*/ 417235 w 719990"/>
              <a:gd name="connsiteY83" fmla="*/ 470954 h 533607"/>
              <a:gd name="connsiteX84" fmla="*/ 412735 w 719990"/>
              <a:gd name="connsiteY84" fmla="*/ 459985 h 533607"/>
              <a:gd name="connsiteX85" fmla="*/ 319220 w 719990"/>
              <a:gd name="connsiteY85" fmla="*/ 366470 h 533607"/>
              <a:gd name="connsiteX86" fmla="*/ 319220 w 719990"/>
              <a:gd name="connsiteY86" fmla="*/ 350157 h 533607"/>
              <a:gd name="connsiteX87" fmla="*/ 335532 w 719990"/>
              <a:gd name="connsiteY87" fmla="*/ 350157 h 533607"/>
              <a:gd name="connsiteX88" fmla="*/ 428767 w 719990"/>
              <a:gd name="connsiteY88" fmla="*/ 443392 h 533607"/>
              <a:gd name="connsiteX89" fmla="*/ 428907 w 719990"/>
              <a:gd name="connsiteY89" fmla="*/ 443532 h 533607"/>
              <a:gd name="connsiteX90" fmla="*/ 429189 w 719990"/>
              <a:gd name="connsiteY90" fmla="*/ 443814 h 533607"/>
              <a:gd name="connsiteX91" fmla="*/ 449439 w 719990"/>
              <a:gd name="connsiteY91" fmla="*/ 464063 h 533607"/>
              <a:gd name="connsiteX92" fmla="*/ 471657 w 719990"/>
              <a:gd name="connsiteY92" fmla="*/ 464063 h 533607"/>
              <a:gd name="connsiteX93" fmla="*/ 476298 w 719990"/>
              <a:gd name="connsiteY93" fmla="*/ 452954 h 533607"/>
              <a:gd name="connsiteX94" fmla="*/ 471657 w 719990"/>
              <a:gd name="connsiteY94" fmla="*/ 441845 h 533607"/>
              <a:gd name="connsiteX95" fmla="*/ 351423 w 719990"/>
              <a:gd name="connsiteY95" fmla="*/ 321751 h 533607"/>
              <a:gd name="connsiteX96" fmla="*/ 351423 w 719990"/>
              <a:gd name="connsiteY96" fmla="*/ 305439 h 533607"/>
              <a:gd name="connsiteX97" fmla="*/ 367735 w 719990"/>
              <a:gd name="connsiteY97" fmla="*/ 305439 h 533607"/>
              <a:gd name="connsiteX98" fmla="*/ 479251 w 719990"/>
              <a:gd name="connsiteY98" fmla="*/ 416954 h 533607"/>
              <a:gd name="connsiteX99" fmla="*/ 490360 w 719990"/>
              <a:gd name="connsiteY99" fmla="*/ 421595 h 533607"/>
              <a:gd name="connsiteX100" fmla="*/ 501470 w 719990"/>
              <a:gd name="connsiteY100" fmla="*/ 416954 h 533607"/>
              <a:gd name="connsiteX101" fmla="*/ 505548 w 719990"/>
              <a:gd name="connsiteY101" fmla="*/ 406126 h 533607"/>
              <a:gd name="connsiteX102" fmla="*/ 500907 w 719990"/>
              <a:gd name="connsiteY102" fmla="*/ 395017 h 533607"/>
              <a:gd name="connsiteX103" fmla="*/ 366048 w 719990"/>
              <a:gd name="connsiteY103" fmla="*/ 260157 h 533607"/>
              <a:gd name="connsiteX104" fmla="*/ 365767 w 719990"/>
              <a:gd name="connsiteY104" fmla="*/ 259876 h 533607"/>
              <a:gd name="connsiteX105" fmla="*/ 364923 w 719990"/>
              <a:gd name="connsiteY105" fmla="*/ 259032 h 533607"/>
              <a:gd name="connsiteX106" fmla="*/ 355220 w 719990"/>
              <a:gd name="connsiteY106" fmla="*/ 249329 h 533607"/>
              <a:gd name="connsiteX107" fmla="*/ 319501 w 719990"/>
              <a:gd name="connsiteY107" fmla="*/ 285048 h 533607"/>
              <a:gd name="connsiteX108" fmla="*/ 286876 w 719990"/>
              <a:gd name="connsiteY108" fmla="*/ 298548 h 533607"/>
              <a:gd name="connsiteX109" fmla="*/ 254251 w 719990"/>
              <a:gd name="connsiteY109" fmla="*/ 285048 h 533607"/>
              <a:gd name="connsiteX110" fmla="*/ 240751 w 719990"/>
              <a:gd name="connsiteY110" fmla="*/ 252423 h 533607"/>
              <a:gd name="connsiteX111" fmla="*/ 254251 w 719990"/>
              <a:gd name="connsiteY111" fmla="*/ 219797 h 533607"/>
              <a:gd name="connsiteX112" fmla="*/ 325407 w 719990"/>
              <a:gd name="connsiteY112" fmla="*/ 148641 h 533607"/>
              <a:gd name="connsiteX113" fmla="*/ 315423 w 719990"/>
              <a:gd name="connsiteY113" fmla="*/ 151172 h 533607"/>
              <a:gd name="connsiteX114" fmla="*/ 294892 w 719990"/>
              <a:gd name="connsiteY114" fmla="*/ 154828 h 533607"/>
              <a:gd name="connsiteX115" fmla="*/ 253407 w 719990"/>
              <a:gd name="connsiteY115" fmla="*/ 137813 h 533607"/>
              <a:gd name="connsiteX116" fmla="*/ 158766 w 719990"/>
              <a:gd name="connsiteY116" fmla="*/ 3375 h 533607"/>
              <a:gd name="connsiteX117" fmla="*/ 175078 w 719990"/>
              <a:gd name="connsiteY117" fmla="*/ 3375 h 533607"/>
              <a:gd name="connsiteX118" fmla="*/ 244970 w 719990"/>
              <a:gd name="connsiteY118" fmla="*/ 73125 h 533607"/>
              <a:gd name="connsiteX119" fmla="*/ 247501 w 719990"/>
              <a:gd name="connsiteY119" fmla="*/ 85641 h 533607"/>
              <a:gd name="connsiteX120" fmla="*/ 244829 w 719990"/>
              <a:gd name="connsiteY120" fmla="*/ 89578 h 533607"/>
              <a:gd name="connsiteX121" fmla="*/ 241595 w 719990"/>
              <a:gd name="connsiteY121" fmla="*/ 92813 h 533607"/>
              <a:gd name="connsiteX122" fmla="*/ 270282 w 719990"/>
              <a:gd name="connsiteY122" fmla="*/ 121500 h 533607"/>
              <a:gd name="connsiteX123" fmla="*/ 308251 w 719990"/>
              <a:gd name="connsiteY123" fmla="*/ 129516 h 533607"/>
              <a:gd name="connsiteX124" fmla="*/ 334689 w 719990"/>
              <a:gd name="connsiteY124" fmla="*/ 124875 h 533607"/>
              <a:gd name="connsiteX125" fmla="*/ 353251 w 719990"/>
              <a:gd name="connsiteY125" fmla="*/ 127125 h 533607"/>
              <a:gd name="connsiteX126" fmla="*/ 400782 w 719990"/>
              <a:gd name="connsiteY126" fmla="*/ 115031 h 533607"/>
              <a:gd name="connsiteX127" fmla="*/ 441845 w 719990"/>
              <a:gd name="connsiteY127" fmla="*/ 123891 h 533607"/>
              <a:gd name="connsiteX128" fmla="*/ 481923 w 719990"/>
              <a:gd name="connsiteY128" fmla="*/ 116859 h 533607"/>
              <a:gd name="connsiteX129" fmla="*/ 497954 w 719990"/>
              <a:gd name="connsiteY129" fmla="*/ 100828 h 533607"/>
              <a:gd name="connsiteX130" fmla="*/ 490923 w 719990"/>
              <a:gd name="connsiteY130" fmla="*/ 93797 h 533607"/>
              <a:gd name="connsiteX131" fmla="*/ 488392 w 719990"/>
              <a:gd name="connsiteY131" fmla="*/ 81281 h 533607"/>
              <a:gd name="connsiteX132" fmla="*/ 491064 w 719990"/>
              <a:gd name="connsiteY132" fmla="*/ 77344 h 533607"/>
              <a:gd name="connsiteX133" fmla="*/ 560673 w 719990"/>
              <a:gd name="connsiteY133" fmla="*/ 7734 h 533607"/>
              <a:gd name="connsiteX134" fmla="*/ 576985 w 719990"/>
              <a:gd name="connsiteY134" fmla="*/ 7734 h 533607"/>
              <a:gd name="connsiteX135" fmla="*/ 599626 w 719990"/>
              <a:gd name="connsiteY135" fmla="*/ 30375 h 533607"/>
              <a:gd name="connsiteX136" fmla="*/ 600751 w 719990"/>
              <a:gd name="connsiteY136" fmla="*/ 45000 h 533607"/>
              <a:gd name="connsiteX137" fmla="*/ 600610 w 719990"/>
              <a:gd name="connsiteY137" fmla="*/ 45281 h 533607"/>
              <a:gd name="connsiteX138" fmla="*/ 583454 w 719990"/>
              <a:gd name="connsiteY138" fmla="*/ 46688 h 533607"/>
              <a:gd name="connsiteX139" fmla="*/ 568829 w 719990"/>
              <a:gd name="connsiteY139" fmla="*/ 32062 h 533607"/>
              <a:gd name="connsiteX140" fmla="*/ 515251 w 719990"/>
              <a:gd name="connsiteY140" fmla="*/ 85641 h 533607"/>
              <a:gd name="connsiteX141" fmla="*/ 638579 w 719990"/>
              <a:gd name="connsiteY141" fmla="*/ 208969 h 533607"/>
              <a:gd name="connsiteX142" fmla="*/ 692157 w 719990"/>
              <a:gd name="connsiteY142" fmla="*/ 155391 h 533607"/>
              <a:gd name="connsiteX143" fmla="*/ 636751 w 719990"/>
              <a:gd name="connsiteY143" fmla="*/ 99984 h 533607"/>
              <a:gd name="connsiteX144" fmla="*/ 636892 w 719990"/>
              <a:gd name="connsiteY144" fmla="*/ 83813 h 533607"/>
              <a:gd name="connsiteX145" fmla="*/ 637173 w 719990"/>
              <a:gd name="connsiteY145" fmla="*/ 83672 h 533607"/>
              <a:gd name="connsiteX146" fmla="*/ 653064 w 719990"/>
              <a:gd name="connsiteY146" fmla="*/ 83813 h 533607"/>
              <a:gd name="connsiteX147" fmla="*/ 716626 w 719990"/>
              <a:gd name="connsiteY147" fmla="*/ 147375 h 533607"/>
              <a:gd name="connsiteX148" fmla="*/ 719017 w 719990"/>
              <a:gd name="connsiteY148" fmla="*/ 160031 h 533607"/>
              <a:gd name="connsiteX149" fmla="*/ 716485 w 719990"/>
              <a:gd name="connsiteY149" fmla="*/ 163547 h 533607"/>
              <a:gd name="connsiteX150" fmla="*/ 646735 w 719990"/>
              <a:gd name="connsiteY150" fmla="*/ 233297 h 533607"/>
              <a:gd name="connsiteX151" fmla="*/ 638579 w 719990"/>
              <a:gd name="connsiteY151" fmla="*/ 236672 h 533607"/>
              <a:gd name="connsiteX152" fmla="*/ 630423 w 719990"/>
              <a:gd name="connsiteY152" fmla="*/ 233297 h 533607"/>
              <a:gd name="connsiteX153" fmla="*/ 624376 w 719990"/>
              <a:gd name="connsiteY153" fmla="*/ 227250 h 533607"/>
              <a:gd name="connsiteX154" fmla="*/ 590064 w 719990"/>
              <a:gd name="connsiteY154" fmla="*/ 261564 h 533607"/>
              <a:gd name="connsiteX155" fmla="*/ 581345 w 719990"/>
              <a:gd name="connsiteY155" fmla="*/ 278017 h 533607"/>
              <a:gd name="connsiteX156" fmla="*/ 531142 w 719990"/>
              <a:gd name="connsiteY156" fmla="*/ 374204 h 533607"/>
              <a:gd name="connsiteX157" fmla="*/ 521860 w 719990"/>
              <a:gd name="connsiteY157" fmla="*/ 383485 h 533607"/>
              <a:gd name="connsiteX158" fmla="*/ 529032 w 719990"/>
              <a:gd name="connsiteY158" fmla="*/ 405845 h 533607"/>
              <a:gd name="connsiteX159" fmla="*/ 517782 w 719990"/>
              <a:gd name="connsiteY159" fmla="*/ 433126 h 533607"/>
              <a:gd name="connsiteX160" fmla="*/ 498235 w 719990"/>
              <a:gd name="connsiteY160" fmla="*/ 443673 h 533607"/>
              <a:gd name="connsiteX161" fmla="*/ 499360 w 719990"/>
              <a:gd name="connsiteY161" fmla="*/ 452813 h 533607"/>
              <a:gd name="connsiteX162" fmla="*/ 488110 w 719990"/>
              <a:gd name="connsiteY162" fmla="*/ 480095 h 533607"/>
              <a:gd name="connsiteX163" fmla="*/ 460829 w 719990"/>
              <a:gd name="connsiteY163" fmla="*/ 491345 h 533607"/>
              <a:gd name="connsiteX164" fmla="*/ 438048 w 719990"/>
              <a:gd name="connsiteY164" fmla="*/ 484032 h 533607"/>
              <a:gd name="connsiteX165" fmla="*/ 429189 w 719990"/>
              <a:gd name="connsiteY165" fmla="*/ 497954 h 533607"/>
              <a:gd name="connsiteX166" fmla="*/ 401907 w 719990"/>
              <a:gd name="connsiteY166" fmla="*/ 509204 h 533607"/>
              <a:gd name="connsiteX167" fmla="*/ 374626 w 719990"/>
              <a:gd name="connsiteY167" fmla="*/ 497954 h 533607"/>
              <a:gd name="connsiteX168" fmla="*/ 373501 w 719990"/>
              <a:gd name="connsiteY168" fmla="*/ 496829 h 533607"/>
              <a:gd name="connsiteX169" fmla="*/ 364782 w 719990"/>
              <a:gd name="connsiteY169" fmla="*/ 510189 h 533607"/>
              <a:gd name="connsiteX170" fmla="*/ 337501 w 719990"/>
              <a:gd name="connsiteY170" fmla="*/ 521579 h 533607"/>
              <a:gd name="connsiteX171" fmla="*/ 324704 w 719990"/>
              <a:gd name="connsiteY171" fmla="*/ 519470 h 533607"/>
              <a:gd name="connsiteX172" fmla="*/ 322876 w 719990"/>
              <a:gd name="connsiteY172" fmla="*/ 521439 h 533607"/>
              <a:gd name="connsiteX173" fmla="*/ 288142 w 719990"/>
              <a:gd name="connsiteY173" fmla="*/ 533251 h 533607"/>
              <a:gd name="connsiteX174" fmla="*/ 269439 w 719990"/>
              <a:gd name="connsiteY174" fmla="*/ 525798 h 533607"/>
              <a:gd name="connsiteX175" fmla="*/ 252142 w 719990"/>
              <a:gd name="connsiteY175" fmla="*/ 491204 h 533607"/>
              <a:gd name="connsiteX176" fmla="*/ 251157 w 719990"/>
              <a:gd name="connsiteY176" fmla="*/ 491204 h 533607"/>
              <a:gd name="connsiteX177" fmla="*/ 221907 w 719990"/>
              <a:gd name="connsiteY177" fmla="*/ 479110 h 533607"/>
              <a:gd name="connsiteX178" fmla="*/ 209814 w 719990"/>
              <a:gd name="connsiteY178" fmla="*/ 447751 h 533607"/>
              <a:gd name="connsiteX179" fmla="*/ 207704 w 719990"/>
              <a:gd name="connsiteY179" fmla="*/ 447751 h 533607"/>
              <a:gd name="connsiteX180" fmla="*/ 173953 w 719990"/>
              <a:gd name="connsiteY180" fmla="*/ 430454 h 533607"/>
              <a:gd name="connsiteX181" fmla="*/ 166641 w 719990"/>
              <a:gd name="connsiteY181" fmla="*/ 412173 h 533607"/>
              <a:gd name="connsiteX182" fmla="*/ 177609 w 719990"/>
              <a:gd name="connsiteY182" fmla="*/ 378001 h 533607"/>
              <a:gd name="connsiteX183" fmla="*/ 173813 w 719990"/>
              <a:gd name="connsiteY183" fmla="*/ 374204 h 533607"/>
              <a:gd name="connsiteX184" fmla="*/ 123750 w 719990"/>
              <a:gd name="connsiteY184" fmla="*/ 279282 h 533607"/>
              <a:gd name="connsiteX185" fmla="*/ 113906 w 719990"/>
              <a:gd name="connsiteY185" fmla="*/ 260860 h 533607"/>
              <a:gd name="connsiteX186" fmla="*/ 93656 w 719990"/>
              <a:gd name="connsiteY186" fmla="*/ 240609 h 533607"/>
              <a:gd name="connsiteX187" fmla="*/ 89438 w 719990"/>
              <a:gd name="connsiteY187" fmla="*/ 244828 h 533607"/>
              <a:gd name="connsiteX188" fmla="*/ 76922 w 719990"/>
              <a:gd name="connsiteY188" fmla="*/ 247360 h 533607"/>
              <a:gd name="connsiteX189" fmla="*/ 72984 w 719990"/>
              <a:gd name="connsiteY189" fmla="*/ 244688 h 533607"/>
              <a:gd name="connsiteX190" fmla="*/ 3375 w 719990"/>
              <a:gd name="connsiteY190" fmla="*/ 175078 h 533607"/>
              <a:gd name="connsiteX191" fmla="*/ 3375 w 719990"/>
              <a:gd name="connsiteY191" fmla="*/ 158766 h 533607"/>
              <a:gd name="connsiteX192" fmla="*/ 38813 w 719990"/>
              <a:gd name="connsiteY192" fmla="*/ 123328 h 533607"/>
              <a:gd name="connsiteX193" fmla="*/ 54563 w 719990"/>
              <a:gd name="connsiteY193" fmla="*/ 123047 h 533607"/>
              <a:gd name="connsiteX194" fmla="*/ 54703 w 719990"/>
              <a:gd name="connsiteY194" fmla="*/ 123187 h 533607"/>
              <a:gd name="connsiteX195" fmla="*/ 54984 w 719990"/>
              <a:gd name="connsiteY195" fmla="*/ 139641 h 533607"/>
              <a:gd name="connsiteX196" fmla="*/ 27703 w 719990"/>
              <a:gd name="connsiteY196" fmla="*/ 166922 h 533607"/>
              <a:gd name="connsiteX197" fmla="*/ 81281 w 719990"/>
              <a:gd name="connsiteY197" fmla="*/ 220500 h 533607"/>
              <a:gd name="connsiteX198" fmla="*/ 220501 w 719990"/>
              <a:gd name="connsiteY198" fmla="*/ 81281 h 533607"/>
              <a:gd name="connsiteX199" fmla="*/ 166922 w 719990"/>
              <a:gd name="connsiteY199" fmla="*/ 27703 h 533607"/>
              <a:gd name="connsiteX200" fmla="*/ 96469 w 719990"/>
              <a:gd name="connsiteY200" fmla="*/ 98156 h 533607"/>
              <a:gd name="connsiteX201" fmla="*/ 80578 w 719990"/>
              <a:gd name="connsiteY201" fmla="*/ 98297 h 533607"/>
              <a:gd name="connsiteX202" fmla="*/ 80438 w 719990"/>
              <a:gd name="connsiteY202" fmla="*/ 98156 h 533607"/>
              <a:gd name="connsiteX203" fmla="*/ 80297 w 719990"/>
              <a:gd name="connsiteY203" fmla="*/ 81844 h 53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719990" h="533607">
                <a:moveTo>
                  <a:pt x="293204" y="473907"/>
                </a:moveTo>
                <a:cubicBezTo>
                  <a:pt x="288564" y="473907"/>
                  <a:pt x="283782" y="475735"/>
                  <a:pt x="280267" y="479251"/>
                </a:cubicBezTo>
                <a:cubicBezTo>
                  <a:pt x="273095" y="486423"/>
                  <a:pt x="273095" y="498095"/>
                  <a:pt x="280267" y="505267"/>
                </a:cubicBezTo>
                <a:cubicBezTo>
                  <a:pt x="283642" y="508642"/>
                  <a:pt x="288282" y="510610"/>
                  <a:pt x="293204" y="510610"/>
                </a:cubicBezTo>
                <a:cubicBezTo>
                  <a:pt x="297985" y="510610"/>
                  <a:pt x="302626" y="508782"/>
                  <a:pt x="306142" y="505267"/>
                </a:cubicBezTo>
                <a:cubicBezTo>
                  <a:pt x="313314" y="498095"/>
                  <a:pt x="313314" y="486423"/>
                  <a:pt x="306142" y="479251"/>
                </a:cubicBezTo>
                <a:cubicBezTo>
                  <a:pt x="302626" y="475735"/>
                  <a:pt x="297845" y="473907"/>
                  <a:pt x="293204" y="473907"/>
                </a:cubicBezTo>
                <a:close/>
                <a:moveTo>
                  <a:pt x="251017" y="431579"/>
                </a:moveTo>
                <a:cubicBezTo>
                  <a:pt x="246376" y="431579"/>
                  <a:pt x="241595" y="433407"/>
                  <a:pt x="238079" y="436923"/>
                </a:cubicBezTo>
                <a:cubicBezTo>
                  <a:pt x="230907" y="444095"/>
                  <a:pt x="230907" y="455767"/>
                  <a:pt x="238079" y="462939"/>
                </a:cubicBezTo>
                <a:cubicBezTo>
                  <a:pt x="241454" y="466314"/>
                  <a:pt x="246095" y="468282"/>
                  <a:pt x="251017" y="468282"/>
                </a:cubicBezTo>
                <a:cubicBezTo>
                  <a:pt x="255798" y="468282"/>
                  <a:pt x="260439" y="466454"/>
                  <a:pt x="263954" y="462939"/>
                </a:cubicBezTo>
                <a:cubicBezTo>
                  <a:pt x="271126" y="455767"/>
                  <a:pt x="271126" y="444095"/>
                  <a:pt x="263954" y="436923"/>
                </a:cubicBezTo>
                <a:cubicBezTo>
                  <a:pt x="260439" y="433407"/>
                  <a:pt x="255657" y="431579"/>
                  <a:pt x="251017" y="431579"/>
                </a:cubicBezTo>
                <a:close/>
                <a:moveTo>
                  <a:pt x="207423" y="388407"/>
                </a:moveTo>
                <a:cubicBezTo>
                  <a:pt x="202782" y="388407"/>
                  <a:pt x="198001" y="390235"/>
                  <a:pt x="194485" y="393751"/>
                </a:cubicBezTo>
                <a:cubicBezTo>
                  <a:pt x="191110" y="397126"/>
                  <a:pt x="189142" y="401767"/>
                  <a:pt x="189142" y="406689"/>
                </a:cubicBezTo>
                <a:cubicBezTo>
                  <a:pt x="189142" y="411470"/>
                  <a:pt x="190970" y="416110"/>
                  <a:pt x="194485" y="419626"/>
                </a:cubicBezTo>
                <a:cubicBezTo>
                  <a:pt x="201657" y="426798"/>
                  <a:pt x="213329" y="426798"/>
                  <a:pt x="220501" y="419626"/>
                </a:cubicBezTo>
                <a:cubicBezTo>
                  <a:pt x="227673" y="412454"/>
                  <a:pt x="227673" y="400782"/>
                  <a:pt x="220360" y="393751"/>
                </a:cubicBezTo>
                <a:cubicBezTo>
                  <a:pt x="216845" y="390235"/>
                  <a:pt x="212064" y="388407"/>
                  <a:pt x="207423" y="388407"/>
                </a:cubicBezTo>
                <a:close/>
                <a:moveTo>
                  <a:pt x="75375" y="164110"/>
                </a:moveTo>
                <a:cubicBezTo>
                  <a:pt x="81744" y="164110"/>
                  <a:pt x="86906" y="169273"/>
                  <a:pt x="86906" y="175641"/>
                </a:cubicBezTo>
                <a:cubicBezTo>
                  <a:pt x="86906" y="182010"/>
                  <a:pt x="81744" y="187172"/>
                  <a:pt x="75375" y="187172"/>
                </a:cubicBezTo>
                <a:cubicBezTo>
                  <a:pt x="69007" y="187172"/>
                  <a:pt x="63844" y="182010"/>
                  <a:pt x="63844" y="175641"/>
                </a:cubicBezTo>
                <a:cubicBezTo>
                  <a:pt x="63844" y="169273"/>
                  <a:pt x="69007" y="164110"/>
                  <a:pt x="75375" y="164110"/>
                </a:cubicBezTo>
                <a:close/>
                <a:moveTo>
                  <a:pt x="650250" y="152719"/>
                </a:moveTo>
                <a:cubicBezTo>
                  <a:pt x="656619" y="152719"/>
                  <a:pt x="661782" y="157882"/>
                  <a:pt x="661782" y="164250"/>
                </a:cubicBezTo>
                <a:cubicBezTo>
                  <a:pt x="661782" y="170619"/>
                  <a:pt x="656619" y="175782"/>
                  <a:pt x="650250" y="175782"/>
                </a:cubicBezTo>
                <a:cubicBezTo>
                  <a:pt x="643882" y="175782"/>
                  <a:pt x="638719" y="170619"/>
                  <a:pt x="638719" y="164250"/>
                </a:cubicBezTo>
                <a:cubicBezTo>
                  <a:pt x="638719" y="157882"/>
                  <a:pt x="643882" y="152719"/>
                  <a:pt x="650250" y="152719"/>
                </a:cubicBezTo>
                <a:close/>
                <a:moveTo>
                  <a:pt x="513985" y="116859"/>
                </a:moveTo>
                <a:lnTo>
                  <a:pt x="497954" y="132891"/>
                </a:lnTo>
                <a:cubicBezTo>
                  <a:pt x="480798" y="149906"/>
                  <a:pt x="454220" y="154688"/>
                  <a:pt x="432001" y="144563"/>
                </a:cubicBezTo>
                <a:cubicBezTo>
                  <a:pt x="422157" y="140203"/>
                  <a:pt x="411329" y="137813"/>
                  <a:pt x="400501" y="137813"/>
                </a:cubicBezTo>
                <a:cubicBezTo>
                  <a:pt x="386298" y="137813"/>
                  <a:pt x="372517" y="141609"/>
                  <a:pt x="360564" y="149063"/>
                </a:cubicBezTo>
                <a:cubicBezTo>
                  <a:pt x="355501" y="152156"/>
                  <a:pt x="350860" y="155813"/>
                  <a:pt x="346642" y="160031"/>
                </a:cubicBezTo>
                <a:lnTo>
                  <a:pt x="270845" y="235828"/>
                </a:lnTo>
                <a:cubicBezTo>
                  <a:pt x="266485" y="240188"/>
                  <a:pt x="264095" y="245954"/>
                  <a:pt x="264095" y="252142"/>
                </a:cubicBezTo>
                <a:cubicBezTo>
                  <a:pt x="264095" y="258329"/>
                  <a:pt x="266485" y="264095"/>
                  <a:pt x="270845" y="268454"/>
                </a:cubicBezTo>
                <a:cubicBezTo>
                  <a:pt x="279985" y="277454"/>
                  <a:pt x="294610" y="277454"/>
                  <a:pt x="303610" y="268454"/>
                </a:cubicBezTo>
                <a:lnTo>
                  <a:pt x="347485" y="224578"/>
                </a:lnTo>
                <a:lnTo>
                  <a:pt x="366610" y="205453"/>
                </a:lnTo>
                <a:cubicBezTo>
                  <a:pt x="371110" y="200953"/>
                  <a:pt x="378423" y="200953"/>
                  <a:pt x="382923" y="205453"/>
                </a:cubicBezTo>
                <a:cubicBezTo>
                  <a:pt x="387423" y="209953"/>
                  <a:pt x="387423" y="217266"/>
                  <a:pt x="382923" y="221766"/>
                </a:cubicBezTo>
                <a:lnTo>
                  <a:pt x="371954" y="232734"/>
                </a:lnTo>
                <a:lnTo>
                  <a:pt x="381657" y="242438"/>
                </a:lnTo>
                <a:lnTo>
                  <a:pt x="382079" y="242859"/>
                </a:lnTo>
                <a:lnTo>
                  <a:pt x="382501" y="243281"/>
                </a:lnTo>
                <a:cubicBezTo>
                  <a:pt x="382501" y="243281"/>
                  <a:pt x="382642" y="243422"/>
                  <a:pt x="382642" y="243422"/>
                </a:cubicBezTo>
                <a:cubicBezTo>
                  <a:pt x="386579" y="247360"/>
                  <a:pt x="422157" y="280689"/>
                  <a:pt x="451689" y="268595"/>
                </a:cubicBezTo>
                <a:cubicBezTo>
                  <a:pt x="457595" y="266204"/>
                  <a:pt x="464345" y="269017"/>
                  <a:pt x="466735" y="274923"/>
                </a:cubicBezTo>
                <a:cubicBezTo>
                  <a:pt x="469126" y="280829"/>
                  <a:pt x="466314" y="287579"/>
                  <a:pt x="460407" y="289970"/>
                </a:cubicBezTo>
                <a:cubicBezTo>
                  <a:pt x="452954" y="293064"/>
                  <a:pt x="445360" y="294329"/>
                  <a:pt x="438048" y="294329"/>
                </a:cubicBezTo>
                <a:cubicBezTo>
                  <a:pt x="436501" y="294329"/>
                  <a:pt x="434814" y="294329"/>
                  <a:pt x="433267" y="294189"/>
                </a:cubicBezTo>
                <a:lnTo>
                  <a:pt x="505970" y="366892"/>
                </a:lnTo>
                <a:lnTo>
                  <a:pt x="514829" y="358032"/>
                </a:lnTo>
                <a:cubicBezTo>
                  <a:pt x="537751" y="335110"/>
                  <a:pt x="552939" y="306001"/>
                  <a:pt x="558704" y="274079"/>
                </a:cubicBezTo>
                <a:cubicBezTo>
                  <a:pt x="560673" y="263251"/>
                  <a:pt x="565876" y="253407"/>
                  <a:pt x="573892" y="245391"/>
                </a:cubicBezTo>
                <a:lnTo>
                  <a:pt x="608064" y="210938"/>
                </a:lnTo>
                <a:close/>
                <a:moveTo>
                  <a:pt x="224720" y="109125"/>
                </a:moveTo>
                <a:lnTo>
                  <a:pt x="109406" y="224438"/>
                </a:lnTo>
                <a:lnTo>
                  <a:pt x="129656" y="244688"/>
                </a:lnTo>
                <a:cubicBezTo>
                  <a:pt x="138094" y="253126"/>
                  <a:pt x="143719" y="263673"/>
                  <a:pt x="145828" y="275204"/>
                </a:cubicBezTo>
                <a:cubicBezTo>
                  <a:pt x="151734" y="306845"/>
                  <a:pt x="166922" y="335532"/>
                  <a:pt x="189564" y="358173"/>
                </a:cubicBezTo>
                <a:lnTo>
                  <a:pt x="197860" y="366470"/>
                </a:lnTo>
                <a:cubicBezTo>
                  <a:pt x="211220" y="363376"/>
                  <a:pt x="225985" y="367032"/>
                  <a:pt x="236392" y="377439"/>
                </a:cubicBezTo>
                <a:cubicBezTo>
                  <a:pt x="244970" y="386017"/>
                  <a:pt x="249048" y="397548"/>
                  <a:pt x="248485" y="408798"/>
                </a:cubicBezTo>
                <a:cubicBezTo>
                  <a:pt x="249189" y="408798"/>
                  <a:pt x="249892" y="408798"/>
                  <a:pt x="250595" y="408798"/>
                </a:cubicBezTo>
                <a:cubicBezTo>
                  <a:pt x="261564" y="408798"/>
                  <a:pt x="271970" y="413017"/>
                  <a:pt x="279845" y="420892"/>
                </a:cubicBezTo>
                <a:cubicBezTo>
                  <a:pt x="288142" y="429189"/>
                  <a:pt x="292220" y="440298"/>
                  <a:pt x="291939" y="451126"/>
                </a:cubicBezTo>
                <a:cubicBezTo>
                  <a:pt x="292360" y="451126"/>
                  <a:pt x="292642" y="451126"/>
                  <a:pt x="292923" y="451126"/>
                </a:cubicBezTo>
                <a:cubicBezTo>
                  <a:pt x="303892" y="451126"/>
                  <a:pt x="314298" y="455345"/>
                  <a:pt x="322173" y="463220"/>
                </a:cubicBezTo>
                <a:cubicBezTo>
                  <a:pt x="331876" y="472923"/>
                  <a:pt x="335673" y="486142"/>
                  <a:pt x="333845" y="498657"/>
                </a:cubicBezTo>
                <a:cubicBezTo>
                  <a:pt x="334829" y="498798"/>
                  <a:pt x="335814" y="498939"/>
                  <a:pt x="336798" y="498939"/>
                </a:cubicBezTo>
                <a:cubicBezTo>
                  <a:pt x="341017" y="498939"/>
                  <a:pt x="344954" y="497251"/>
                  <a:pt x="347907" y="494298"/>
                </a:cubicBezTo>
                <a:cubicBezTo>
                  <a:pt x="350860" y="491345"/>
                  <a:pt x="352548" y="487407"/>
                  <a:pt x="352548" y="483189"/>
                </a:cubicBezTo>
                <a:cubicBezTo>
                  <a:pt x="352548" y="478970"/>
                  <a:pt x="350860" y="475032"/>
                  <a:pt x="347907" y="472079"/>
                </a:cubicBezTo>
                <a:lnTo>
                  <a:pt x="272814" y="396985"/>
                </a:lnTo>
                <a:cubicBezTo>
                  <a:pt x="268314" y="392485"/>
                  <a:pt x="268314" y="385173"/>
                  <a:pt x="272814" y="380673"/>
                </a:cubicBezTo>
                <a:cubicBezTo>
                  <a:pt x="277314" y="376173"/>
                  <a:pt x="284626" y="376173"/>
                  <a:pt x="289126" y="380673"/>
                </a:cubicBezTo>
                <a:lnTo>
                  <a:pt x="390517" y="482064"/>
                </a:lnTo>
                <a:cubicBezTo>
                  <a:pt x="396564" y="488110"/>
                  <a:pt x="406548" y="488110"/>
                  <a:pt x="412595" y="482064"/>
                </a:cubicBezTo>
                <a:cubicBezTo>
                  <a:pt x="415548" y="479110"/>
                  <a:pt x="417235" y="475173"/>
                  <a:pt x="417235" y="470954"/>
                </a:cubicBezTo>
                <a:cubicBezTo>
                  <a:pt x="417235" y="466735"/>
                  <a:pt x="415548" y="462939"/>
                  <a:pt x="412735" y="459985"/>
                </a:cubicBezTo>
                <a:lnTo>
                  <a:pt x="319220" y="366470"/>
                </a:lnTo>
                <a:cubicBezTo>
                  <a:pt x="314720" y="361970"/>
                  <a:pt x="314720" y="354657"/>
                  <a:pt x="319220" y="350157"/>
                </a:cubicBezTo>
                <a:cubicBezTo>
                  <a:pt x="323720" y="345657"/>
                  <a:pt x="331032" y="345657"/>
                  <a:pt x="335532" y="350157"/>
                </a:cubicBezTo>
                <a:lnTo>
                  <a:pt x="428767" y="443392"/>
                </a:lnTo>
                <a:cubicBezTo>
                  <a:pt x="428767" y="443532"/>
                  <a:pt x="428907" y="443532"/>
                  <a:pt x="428907" y="443532"/>
                </a:cubicBezTo>
                <a:cubicBezTo>
                  <a:pt x="428907" y="443532"/>
                  <a:pt x="429048" y="443673"/>
                  <a:pt x="429189" y="443814"/>
                </a:cubicBezTo>
                <a:lnTo>
                  <a:pt x="449439" y="464063"/>
                </a:lnTo>
                <a:cubicBezTo>
                  <a:pt x="455626" y="470110"/>
                  <a:pt x="465610" y="470110"/>
                  <a:pt x="471657" y="464063"/>
                </a:cubicBezTo>
                <a:cubicBezTo>
                  <a:pt x="474610" y="461110"/>
                  <a:pt x="476298" y="457173"/>
                  <a:pt x="476298" y="452954"/>
                </a:cubicBezTo>
                <a:cubicBezTo>
                  <a:pt x="476298" y="448735"/>
                  <a:pt x="474610" y="444798"/>
                  <a:pt x="471657" y="441845"/>
                </a:cubicBezTo>
                <a:lnTo>
                  <a:pt x="351423" y="321751"/>
                </a:lnTo>
                <a:cubicBezTo>
                  <a:pt x="346923" y="317251"/>
                  <a:pt x="346923" y="309939"/>
                  <a:pt x="351423" y="305439"/>
                </a:cubicBezTo>
                <a:cubicBezTo>
                  <a:pt x="355923" y="300938"/>
                  <a:pt x="363235" y="300938"/>
                  <a:pt x="367735" y="305439"/>
                </a:cubicBezTo>
                <a:lnTo>
                  <a:pt x="479251" y="416954"/>
                </a:lnTo>
                <a:cubicBezTo>
                  <a:pt x="482204" y="419907"/>
                  <a:pt x="486142" y="421595"/>
                  <a:pt x="490360" y="421595"/>
                </a:cubicBezTo>
                <a:cubicBezTo>
                  <a:pt x="494579" y="421595"/>
                  <a:pt x="498517" y="419907"/>
                  <a:pt x="501470" y="416954"/>
                </a:cubicBezTo>
                <a:cubicBezTo>
                  <a:pt x="504423" y="414001"/>
                  <a:pt x="506110" y="410064"/>
                  <a:pt x="505548" y="406126"/>
                </a:cubicBezTo>
                <a:cubicBezTo>
                  <a:pt x="505548" y="401907"/>
                  <a:pt x="503860" y="397970"/>
                  <a:pt x="500907" y="395017"/>
                </a:cubicBezTo>
                <a:lnTo>
                  <a:pt x="366048" y="260157"/>
                </a:lnTo>
                <a:cubicBezTo>
                  <a:pt x="366048" y="260157"/>
                  <a:pt x="365907" y="260017"/>
                  <a:pt x="365767" y="259876"/>
                </a:cubicBezTo>
                <a:lnTo>
                  <a:pt x="364923" y="259032"/>
                </a:lnTo>
                <a:lnTo>
                  <a:pt x="355220" y="249329"/>
                </a:lnTo>
                <a:lnTo>
                  <a:pt x="319501" y="285048"/>
                </a:lnTo>
                <a:cubicBezTo>
                  <a:pt x="310501" y="294048"/>
                  <a:pt x="298689" y="298548"/>
                  <a:pt x="286876" y="298548"/>
                </a:cubicBezTo>
                <a:cubicBezTo>
                  <a:pt x="275064" y="298548"/>
                  <a:pt x="263251" y="294048"/>
                  <a:pt x="254251" y="285048"/>
                </a:cubicBezTo>
                <a:cubicBezTo>
                  <a:pt x="245532" y="276329"/>
                  <a:pt x="240751" y="264798"/>
                  <a:pt x="240751" y="252423"/>
                </a:cubicBezTo>
                <a:cubicBezTo>
                  <a:pt x="240751" y="240047"/>
                  <a:pt x="245532" y="228516"/>
                  <a:pt x="254251" y="219797"/>
                </a:cubicBezTo>
                <a:lnTo>
                  <a:pt x="325407" y="148641"/>
                </a:lnTo>
                <a:cubicBezTo>
                  <a:pt x="322032" y="149203"/>
                  <a:pt x="318657" y="150047"/>
                  <a:pt x="315423" y="151172"/>
                </a:cubicBezTo>
                <a:cubicBezTo>
                  <a:pt x="308814" y="153703"/>
                  <a:pt x="301782" y="154828"/>
                  <a:pt x="294892" y="154828"/>
                </a:cubicBezTo>
                <a:cubicBezTo>
                  <a:pt x="279564" y="154828"/>
                  <a:pt x="264517" y="148922"/>
                  <a:pt x="253407" y="137813"/>
                </a:cubicBezTo>
                <a:close/>
                <a:moveTo>
                  <a:pt x="158766" y="3375"/>
                </a:moveTo>
                <a:cubicBezTo>
                  <a:pt x="163266" y="-1125"/>
                  <a:pt x="170578" y="-1125"/>
                  <a:pt x="175078" y="3375"/>
                </a:cubicBezTo>
                <a:lnTo>
                  <a:pt x="244970" y="73125"/>
                </a:lnTo>
                <a:cubicBezTo>
                  <a:pt x="248204" y="76359"/>
                  <a:pt x="249329" y="81141"/>
                  <a:pt x="247501" y="85641"/>
                </a:cubicBezTo>
                <a:cubicBezTo>
                  <a:pt x="246939" y="87188"/>
                  <a:pt x="245954" y="88453"/>
                  <a:pt x="244829" y="89578"/>
                </a:cubicBezTo>
                <a:lnTo>
                  <a:pt x="241595" y="92813"/>
                </a:lnTo>
                <a:lnTo>
                  <a:pt x="270282" y="121500"/>
                </a:lnTo>
                <a:cubicBezTo>
                  <a:pt x="280126" y="131344"/>
                  <a:pt x="294610" y="134438"/>
                  <a:pt x="308251" y="129516"/>
                </a:cubicBezTo>
                <a:cubicBezTo>
                  <a:pt x="316689" y="126422"/>
                  <a:pt x="325548" y="124875"/>
                  <a:pt x="334689" y="124875"/>
                </a:cubicBezTo>
                <a:cubicBezTo>
                  <a:pt x="341017" y="124875"/>
                  <a:pt x="347204" y="125578"/>
                  <a:pt x="353251" y="127125"/>
                </a:cubicBezTo>
                <a:cubicBezTo>
                  <a:pt x="367735" y="119250"/>
                  <a:pt x="384048" y="115031"/>
                  <a:pt x="400782" y="115031"/>
                </a:cubicBezTo>
                <a:cubicBezTo>
                  <a:pt x="414845" y="115031"/>
                  <a:pt x="429048" y="118125"/>
                  <a:pt x="441845" y="123891"/>
                </a:cubicBezTo>
                <a:cubicBezTo>
                  <a:pt x="455345" y="130078"/>
                  <a:pt x="471517" y="127266"/>
                  <a:pt x="481923" y="116859"/>
                </a:cubicBezTo>
                <a:lnTo>
                  <a:pt x="497954" y="100828"/>
                </a:lnTo>
                <a:lnTo>
                  <a:pt x="490923" y="93797"/>
                </a:lnTo>
                <a:cubicBezTo>
                  <a:pt x="487688" y="90563"/>
                  <a:pt x="486564" y="85781"/>
                  <a:pt x="488392" y="81281"/>
                </a:cubicBezTo>
                <a:cubicBezTo>
                  <a:pt x="488954" y="79734"/>
                  <a:pt x="489939" y="78469"/>
                  <a:pt x="491064" y="77344"/>
                </a:cubicBezTo>
                <a:lnTo>
                  <a:pt x="560673" y="7734"/>
                </a:lnTo>
                <a:cubicBezTo>
                  <a:pt x="565173" y="3234"/>
                  <a:pt x="572485" y="3234"/>
                  <a:pt x="576985" y="7734"/>
                </a:cubicBezTo>
                <a:lnTo>
                  <a:pt x="599626" y="30375"/>
                </a:lnTo>
                <a:cubicBezTo>
                  <a:pt x="603564" y="34312"/>
                  <a:pt x="603985" y="40500"/>
                  <a:pt x="600751" y="45000"/>
                </a:cubicBezTo>
                <a:lnTo>
                  <a:pt x="600610" y="45281"/>
                </a:lnTo>
                <a:cubicBezTo>
                  <a:pt x="596532" y="50906"/>
                  <a:pt x="588376" y="51609"/>
                  <a:pt x="583454" y="46688"/>
                </a:cubicBezTo>
                <a:lnTo>
                  <a:pt x="568829" y="32062"/>
                </a:lnTo>
                <a:lnTo>
                  <a:pt x="515251" y="85641"/>
                </a:lnTo>
                <a:lnTo>
                  <a:pt x="638579" y="208969"/>
                </a:lnTo>
                <a:lnTo>
                  <a:pt x="692157" y="155391"/>
                </a:lnTo>
                <a:lnTo>
                  <a:pt x="636751" y="99984"/>
                </a:lnTo>
                <a:cubicBezTo>
                  <a:pt x="632251" y="95484"/>
                  <a:pt x="632392" y="88172"/>
                  <a:pt x="636892" y="83813"/>
                </a:cubicBezTo>
                <a:lnTo>
                  <a:pt x="637173" y="83672"/>
                </a:lnTo>
                <a:cubicBezTo>
                  <a:pt x="641532" y="79313"/>
                  <a:pt x="648704" y="79453"/>
                  <a:pt x="653064" y="83813"/>
                </a:cubicBezTo>
                <a:lnTo>
                  <a:pt x="716626" y="147375"/>
                </a:lnTo>
                <a:cubicBezTo>
                  <a:pt x="719860" y="150609"/>
                  <a:pt x="720985" y="155672"/>
                  <a:pt x="719017" y="160031"/>
                </a:cubicBezTo>
                <a:cubicBezTo>
                  <a:pt x="718314" y="161297"/>
                  <a:pt x="717470" y="162563"/>
                  <a:pt x="716485" y="163547"/>
                </a:cubicBezTo>
                <a:lnTo>
                  <a:pt x="646735" y="233297"/>
                </a:lnTo>
                <a:cubicBezTo>
                  <a:pt x="644485" y="235547"/>
                  <a:pt x="641532" y="236672"/>
                  <a:pt x="638579" y="236672"/>
                </a:cubicBezTo>
                <a:cubicBezTo>
                  <a:pt x="635626" y="236672"/>
                  <a:pt x="632673" y="235547"/>
                  <a:pt x="630423" y="233297"/>
                </a:cubicBezTo>
                <a:lnTo>
                  <a:pt x="624376" y="227250"/>
                </a:lnTo>
                <a:lnTo>
                  <a:pt x="590064" y="261564"/>
                </a:lnTo>
                <a:cubicBezTo>
                  <a:pt x="585423" y="266204"/>
                  <a:pt x="582470" y="271829"/>
                  <a:pt x="581345" y="278017"/>
                </a:cubicBezTo>
                <a:cubicBezTo>
                  <a:pt x="574876" y="314579"/>
                  <a:pt x="557439" y="347907"/>
                  <a:pt x="531142" y="374204"/>
                </a:cubicBezTo>
                <a:lnTo>
                  <a:pt x="521860" y="383485"/>
                </a:lnTo>
                <a:cubicBezTo>
                  <a:pt x="526501" y="389954"/>
                  <a:pt x="529032" y="397689"/>
                  <a:pt x="529032" y="405845"/>
                </a:cubicBezTo>
                <a:cubicBezTo>
                  <a:pt x="529032" y="416110"/>
                  <a:pt x="525095" y="425814"/>
                  <a:pt x="517782" y="433126"/>
                </a:cubicBezTo>
                <a:cubicBezTo>
                  <a:pt x="512298" y="438610"/>
                  <a:pt x="505548" y="442126"/>
                  <a:pt x="498235" y="443673"/>
                </a:cubicBezTo>
                <a:cubicBezTo>
                  <a:pt x="498938" y="446626"/>
                  <a:pt x="499360" y="449720"/>
                  <a:pt x="499360" y="452813"/>
                </a:cubicBezTo>
                <a:cubicBezTo>
                  <a:pt x="499360" y="463079"/>
                  <a:pt x="495423" y="472782"/>
                  <a:pt x="488110" y="480095"/>
                </a:cubicBezTo>
                <a:cubicBezTo>
                  <a:pt x="480657" y="487548"/>
                  <a:pt x="470673" y="491345"/>
                  <a:pt x="460829" y="491345"/>
                </a:cubicBezTo>
                <a:cubicBezTo>
                  <a:pt x="452814" y="491345"/>
                  <a:pt x="444798" y="488954"/>
                  <a:pt x="438048" y="484032"/>
                </a:cubicBezTo>
                <a:cubicBezTo>
                  <a:pt x="436220" y="489235"/>
                  <a:pt x="433126" y="494017"/>
                  <a:pt x="429189" y="497954"/>
                </a:cubicBezTo>
                <a:cubicBezTo>
                  <a:pt x="421735" y="505407"/>
                  <a:pt x="411751" y="509204"/>
                  <a:pt x="401907" y="509204"/>
                </a:cubicBezTo>
                <a:cubicBezTo>
                  <a:pt x="392063" y="509204"/>
                  <a:pt x="382220" y="505548"/>
                  <a:pt x="374626" y="497954"/>
                </a:cubicBezTo>
                <a:lnTo>
                  <a:pt x="373501" y="496829"/>
                </a:lnTo>
                <a:cubicBezTo>
                  <a:pt x="371532" y="501751"/>
                  <a:pt x="368720" y="506251"/>
                  <a:pt x="364782" y="510189"/>
                </a:cubicBezTo>
                <a:cubicBezTo>
                  <a:pt x="357610" y="517501"/>
                  <a:pt x="347907" y="521579"/>
                  <a:pt x="337501" y="521579"/>
                </a:cubicBezTo>
                <a:cubicBezTo>
                  <a:pt x="333142" y="521579"/>
                  <a:pt x="328782" y="520876"/>
                  <a:pt x="324704" y="519470"/>
                </a:cubicBezTo>
                <a:cubicBezTo>
                  <a:pt x="324142" y="520032"/>
                  <a:pt x="323579" y="520735"/>
                  <a:pt x="322876" y="521439"/>
                </a:cubicBezTo>
                <a:cubicBezTo>
                  <a:pt x="313735" y="530579"/>
                  <a:pt x="301220" y="534939"/>
                  <a:pt x="288142" y="533251"/>
                </a:cubicBezTo>
                <a:cubicBezTo>
                  <a:pt x="281392" y="532267"/>
                  <a:pt x="274923" y="529735"/>
                  <a:pt x="269439" y="525798"/>
                </a:cubicBezTo>
                <a:cubicBezTo>
                  <a:pt x="257626" y="517220"/>
                  <a:pt x="251860" y="504142"/>
                  <a:pt x="252142" y="491204"/>
                </a:cubicBezTo>
                <a:cubicBezTo>
                  <a:pt x="251720" y="491204"/>
                  <a:pt x="251439" y="491204"/>
                  <a:pt x="251157" y="491204"/>
                </a:cubicBezTo>
                <a:cubicBezTo>
                  <a:pt x="240189" y="491204"/>
                  <a:pt x="229782" y="486985"/>
                  <a:pt x="221907" y="479110"/>
                </a:cubicBezTo>
                <a:cubicBezTo>
                  <a:pt x="213329" y="470532"/>
                  <a:pt x="209251" y="459001"/>
                  <a:pt x="209814" y="447751"/>
                </a:cubicBezTo>
                <a:cubicBezTo>
                  <a:pt x="209110" y="447751"/>
                  <a:pt x="208407" y="447751"/>
                  <a:pt x="207704" y="447751"/>
                </a:cubicBezTo>
                <a:cubicBezTo>
                  <a:pt x="195048" y="447751"/>
                  <a:pt x="182250" y="441985"/>
                  <a:pt x="173953" y="430454"/>
                </a:cubicBezTo>
                <a:cubicBezTo>
                  <a:pt x="170016" y="425110"/>
                  <a:pt x="167484" y="418782"/>
                  <a:pt x="166641" y="412173"/>
                </a:cubicBezTo>
                <a:cubicBezTo>
                  <a:pt x="164953" y="399376"/>
                  <a:pt x="169031" y="387142"/>
                  <a:pt x="177609" y="378001"/>
                </a:cubicBezTo>
                <a:lnTo>
                  <a:pt x="173813" y="374204"/>
                </a:lnTo>
                <a:cubicBezTo>
                  <a:pt x="147797" y="348189"/>
                  <a:pt x="130500" y="315423"/>
                  <a:pt x="123750" y="279282"/>
                </a:cubicBezTo>
                <a:cubicBezTo>
                  <a:pt x="122344" y="272392"/>
                  <a:pt x="118969" y="265923"/>
                  <a:pt x="113906" y="260860"/>
                </a:cubicBezTo>
                <a:lnTo>
                  <a:pt x="93656" y="240609"/>
                </a:lnTo>
                <a:lnTo>
                  <a:pt x="89438" y="244828"/>
                </a:lnTo>
                <a:cubicBezTo>
                  <a:pt x="86203" y="248064"/>
                  <a:pt x="81422" y="249189"/>
                  <a:pt x="76922" y="247360"/>
                </a:cubicBezTo>
                <a:cubicBezTo>
                  <a:pt x="75375" y="246798"/>
                  <a:pt x="74109" y="245814"/>
                  <a:pt x="72984" y="244688"/>
                </a:cubicBezTo>
                <a:lnTo>
                  <a:pt x="3375" y="175078"/>
                </a:lnTo>
                <a:cubicBezTo>
                  <a:pt x="-1125" y="170578"/>
                  <a:pt x="-1125" y="163266"/>
                  <a:pt x="3375" y="158766"/>
                </a:cubicBezTo>
                <a:lnTo>
                  <a:pt x="38813" y="123328"/>
                </a:lnTo>
                <a:cubicBezTo>
                  <a:pt x="43172" y="119109"/>
                  <a:pt x="50062" y="118828"/>
                  <a:pt x="54563" y="123047"/>
                </a:cubicBezTo>
                <a:cubicBezTo>
                  <a:pt x="54563" y="123047"/>
                  <a:pt x="54703" y="123187"/>
                  <a:pt x="54703" y="123187"/>
                </a:cubicBezTo>
                <a:cubicBezTo>
                  <a:pt x="59344" y="127688"/>
                  <a:pt x="59625" y="135000"/>
                  <a:pt x="54984" y="139641"/>
                </a:cubicBezTo>
                <a:lnTo>
                  <a:pt x="27703" y="166922"/>
                </a:lnTo>
                <a:lnTo>
                  <a:pt x="81281" y="220500"/>
                </a:lnTo>
                <a:lnTo>
                  <a:pt x="220501" y="81281"/>
                </a:lnTo>
                <a:lnTo>
                  <a:pt x="166922" y="27703"/>
                </a:lnTo>
                <a:lnTo>
                  <a:pt x="96469" y="98156"/>
                </a:lnTo>
                <a:cubicBezTo>
                  <a:pt x="92109" y="102516"/>
                  <a:pt x="85078" y="102516"/>
                  <a:pt x="80578" y="98297"/>
                </a:cubicBezTo>
                <a:cubicBezTo>
                  <a:pt x="80578" y="98297"/>
                  <a:pt x="80438" y="98156"/>
                  <a:pt x="80438" y="98156"/>
                </a:cubicBezTo>
                <a:cubicBezTo>
                  <a:pt x="75797" y="93797"/>
                  <a:pt x="75797" y="86344"/>
                  <a:pt x="80297" y="81844"/>
                </a:cubicBezTo>
                <a:close/>
              </a:path>
            </a:pathLst>
          </a:custGeom>
          <a:solidFill>
            <a:schemeClr val="bg2">
              <a:lumMod val="50000"/>
            </a:schemeClr>
          </a:solidFill>
          <a:ln w="1395" cap="flat">
            <a:no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18" name="Прямоугольник: скругленные углы 17">
            <a:extLst>
              <a:ext uri="{FF2B5EF4-FFF2-40B4-BE49-F238E27FC236}">
                <a16:creationId xmlns:a16="http://schemas.microsoft.com/office/drawing/2014/main" id="{05DDC1E8-15EF-48F5-BD07-D42D66113A09}"/>
              </a:ext>
            </a:extLst>
          </p:cNvPr>
          <p:cNvSpPr/>
          <p:nvPr/>
        </p:nvSpPr>
        <p:spPr>
          <a:xfrm>
            <a:off x="2215896" y="3698438"/>
            <a:ext cx="3133344" cy="177672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85750" indent="-285750">
              <a:buFont typeface="Arial" panose="020B0604020202020204" pitchFamily="34" charset="0"/>
              <a:buChar char="•"/>
            </a:pPr>
            <a:r>
              <a:rPr lang="ru-RU" sz="1600" dirty="0">
                <a:latin typeface="Roboto Light" panose="020B0604020202020204" charset="0"/>
                <a:ea typeface="Roboto Light" panose="020B0604020202020204" charset="0"/>
                <a:cs typeface="Roboto Light" panose="020B0604020202020204" charset="0"/>
              </a:rPr>
              <a:t>отсутствие заявок</a:t>
            </a:r>
          </a:p>
          <a:p>
            <a:pPr marL="285750" indent="-285750">
              <a:buFont typeface="Arial" panose="020B0604020202020204" pitchFamily="34" charset="0"/>
              <a:buChar char="•"/>
            </a:pPr>
            <a:r>
              <a:rPr lang="ru-RU" sz="1600" dirty="0">
                <a:latin typeface="Roboto Light" panose="020B0604020202020204" charset="0"/>
                <a:ea typeface="Roboto Light" panose="020B0604020202020204" charset="0"/>
                <a:cs typeface="Roboto Light" panose="020B0604020202020204" charset="0"/>
              </a:rPr>
              <a:t>отклонение всех заявок</a:t>
            </a:r>
          </a:p>
          <a:p>
            <a:pPr marL="285750" indent="-285750">
              <a:buFont typeface="Arial" panose="020B0604020202020204" pitchFamily="34" charset="0"/>
              <a:buChar char="•"/>
            </a:pPr>
            <a:r>
              <a:rPr lang="ru-RU" sz="1600" dirty="0">
                <a:latin typeface="Roboto Light" panose="020B0604020202020204" charset="0"/>
                <a:ea typeface="Roboto Light" panose="020B0604020202020204" charset="0"/>
                <a:cs typeface="Roboto Light" panose="020B0604020202020204" charset="0"/>
              </a:rPr>
              <a:t>признание всех участников уклонившимися</a:t>
            </a:r>
          </a:p>
        </p:txBody>
      </p:sp>
      <p:cxnSp>
        <p:nvCxnSpPr>
          <p:cNvPr id="19" name="Прямая со стрелкой 18">
            <a:extLst>
              <a:ext uri="{FF2B5EF4-FFF2-40B4-BE49-F238E27FC236}">
                <a16:creationId xmlns:a16="http://schemas.microsoft.com/office/drawing/2014/main" id="{ACE46AA4-4AC6-4967-93C3-028EF8AE38D0}"/>
              </a:ext>
            </a:extLst>
          </p:cNvPr>
          <p:cNvCxnSpPr>
            <a:cxnSpLocks/>
          </p:cNvCxnSpPr>
          <p:nvPr/>
        </p:nvCxnSpPr>
        <p:spPr>
          <a:xfrm>
            <a:off x="5349240" y="4347662"/>
            <a:ext cx="1481328" cy="0"/>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sp>
        <p:nvSpPr>
          <p:cNvPr id="20" name="Прямоугольник: скругленные углы 19">
            <a:extLst>
              <a:ext uri="{FF2B5EF4-FFF2-40B4-BE49-F238E27FC236}">
                <a16:creationId xmlns:a16="http://schemas.microsoft.com/office/drawing/2014/main" id="{CA298BB5-AC2A-4433-9543-525C319A94DF}"/>
              </a:ext>
            </a:extLst>
          </p:cNvPr>
          <p:cNvSpPr/>
          <p:nvPr/>
        </p:nvSpPr>
        <p:spPr>
          <a:xfrm>
            <a:off x="6830568" y="3698438"/>
            <a:ext cx="3145536" cy="177672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ru-RU" sz="1600" dirty="0">
                <a:latin typeface="Roboto Light" panose="020B0604020202020204" charset="0"/>
                <a:ea typeface="Roboto Light" panose="020B0604020202020204" charset="0"/>
                <a:cs typeface="Roboto Light" panose="020B0604020202020204" charset="0"/>
              </a:rPr>
              <a:t>заказчик вправе провести новую закупку, либо закупку у единственного поставщика (</a:t>
            </a:r>
            <a:r>
              <a:rPr lang="ru-RU" sz="1600" u="sng" dirty="0">
                <a:latin typeface="Roboto Light" panose="020B0604020202020204" charset="0"/>
                <a:ea typeface="Roboto Light" panose="020B0604020202020204" charset="0"/>
                <a:cs typeface="Roboto Light" panose="020B0604020202020204" charset="0"/>
              </a:rPr>
              <a:t>любого, но на условиях извещения</a:t>
            </a:r>
            <a:r>
              <a:rPr lang="ru-RU" sz="1600" dirty="0">
                <a:latin typeface="Roboto Light" panose="020B0604020202020204" charset="0"/>
                <a:ea typeface="Roboto Light" panose="020B0604020202020204" charset="0"/>
                <a:cs typeface="Roboto Light" panose="020B0604020202020204" charset="0"/>
              </a:rPr>
              <a:t>) в порядке пункта 25 части 1 статьи 93 Закона 44-ФЗ</a:t>
            </a:r>
          </a:p>
        </p:txBody>
      </p:sp>
      <p:sp>
        <p:nvSpPr>
          <p:cNvPr id="21" name="Полилиния 43">
            <a:extLst>
              <a:ext uri="{FF2B5EF4-FFF2-40B4-BE49-F238E27FC236}">
                <a16:creationId xmlns:a16="http://schemas.microsoft.com/office/drawing/2014/main" id="{DE7D9BB0-761C-4911-993C-76F969FD35CA}"/>
              </a:ext>
            </a:extLst>
          </p:cNvPr>
          <p:cNvSpPr>
            <a:spLocks noChangeAspect="1"/>
          </p:cNvSpPr>
          <p:nvPr/>
        </p:nvSpPr>
        <p:spPr>
          <a:xfrm>
            <a:off x="5686007" y="4405472"/>
            <a:ext cx="719990" cy="533607"/>
          </a:xfrm>
          <a:custGeom>
            <a:avLst/>
            <a:gdLst>
              <a:gd name="connsiteX0" fmla="*/ 293204 w 719990"/>
              <a:gd name="connsiteY0" fmla="*/ 473907 h 533607"/>
              <a:gd name="connsiteX1" fmla="*/ 280267 w 719990"/>
              <a:gd name="connsiteY1" fmla="*/ 479251 h 533607"/>
              <a:gd name="connsiteX2" fmla="*/ 280267 w 719990"/>
              <a:gd name="connsiteY2" fmla="*/ 505267 h 533607"/>
              <a:gd name="connsiteX3" fmla="*/ 293204 w 719990"/>
              <a:gd name="connsiteY3" fmla="*/ 510610 h 533607"/>
              <a:gd name="connsiteX4" fmla="*/ 306142 w 719990"/>
              <a:gd name="connsiteY4" fmla="*/ 505267 h 533607"/>
              <a:gd name="connsiteX5" fmla="*/ 306142 w 719990"/>
              <a:gd name="connsiteY5" fmla="*/ 479251 h 533607"/>
              <a:gd name="connsiteX6" fmla="*/ 293204 w 719990"/>
              <a:gd name="connsiteY6" fmla="*/ 473907 h 533607"/>
              <a:gd name="connsiteX7" fmla="*/ 251017 w 719990"/>
              <a:gd name="connsiteY7" fmla="*/ 431579 h 533607"/>
              <a:gd name="connsiteX8" fmla="*/ 238079 w 719990"/>
              <a:gd name="connsiteY8" fmla="*/ 436923 h 533607"/>
              <a:gd name="connsiteX9" fmla="*/ 238079 w 719990"/>
              <a:gd name="connsiteY9" fmla="*/ 462939 h 533607"/>
              <a:gd name="connsiteX10" fmla="*/ 251017 w 719990"/>
              <a:gd name="connsiteY10" fmla="*/ 468282 h 533607"/>
              <a:gd name="connsiteX11" fmla="*/ 263954 w 719990"/>
              <a:gd name="connsiteY11" fmla="*/ 462939 h 533607"/>
              <a:gd name="connsiteX12" fmla="*/ 263954 w 719990"/>
              <a:gd name="connsiteY12" fmla="*/ 436923 h 533607"/>
              <a:gd name="connsiteX13" fmla="*/ 251017 w 719990"/>
              <a:gd name="connsiteY13" fmla="*/ 431579 h 533607"/>
              <a:gd name="connsiteX14" fmla="*/ 207423 w 719990"/>
              <a:gd name="connsiteY14" fmla="*/ 388407 h 533607"/>
              <a:gd name="connsiteX15" fmla="*/ 194485 w 719990"/>
              <a:gd name="connsiteY15" fmla="*/ 393751 h 533607"/>
              <a:gd name="connsiteX16" fmla="*/ 189142 w 719990"/>
              <a:gd name="connsiteY16" fmla="*/ 406689 h 533607"/>
              <a:gd name="connsiteX17" fmla="*/ 194485 w 719990"/>
              <a:gd name="connsiteY17" fmla="*/ 419626 h 533607"/>
              <a:gd name="connsiteX18" fmla="*/ 220501 w 719990"/>
              <a:gd name="connsiteY18" fmla="*/ 419626 h 533607"/>
              <a:gd name="connsiteX19" fmla="*/ 220360 w 719990"/>
              <a:gd name="connsiteY19" fmla="*/ 393751 h 533607"/>
              <a:gd name="connsiteX20" fmla="*/ 207423 w 719990"/>
              <a:gd name="connsiteY20" fmla="*/ 388407 h 533607"/>
              <a:gd name="connsiteX21" fmla="*/ 75375 w 719990"/>
              <a:gd name="connsiteY21" fmla="*/ 164110 h 533607"/>
              <a:gd name="connsiteX22" fmla="*/ 86906 w 719990"/>
              <a:gd name="connsiteY22" fmla="*/ 175641 h 533607"/>
              <a:gd name="connsiteX23" fmla="*/ 75375 w 719990"/>
              <a:gd name="connsiteY23" fmla="*/ 187172 h 533607"/>
              <a:gd name="connsiteX24" fmla="*/ 63844 w 719990"/>
              <a:gd name="connsiteY24" fmla="*/ 175641 h 533607"/>
              <a:gd name="connsiteX25" fmla="*/ 75375 w 719990"/>
              <a:gd name="connsiteY25" fmla="*/ 164110 h 533607"/>
              <a:gd name="connsiteX26" fmla="*/ 650250 w 719990"/>
              <a:gd name="connsiteY26" fmla="*/ 152719 h 533607"/>
              <a:gd name="connsiteX27" fmla="*/ 661782 w 719990"/>
              <a:gd name="connsiteY27" fmla="*/ 164250 h 533607"/>
              <a:gd name="connsiteX28" fmla="*/ 650250 w 719990"/>
              <a:gd name="connsiteY28" fmla="*/ 175782 h 533607"/>
              <a:gd name="connsiteX29" fmla="*/ 638719 w 719990"/>
              <a:gd name="connsiteY29" fmla="*/ 164250 h 533607"/>
              <a:gd name="connsiteX30" fmla="*/ 650250 w 719990"/>
              <a:gd name="connsiteY30" fmla="*/ 152719 h 533607"/>
              <a:gd name="connsiteX31" fmla="*/ 513985 w 719990"/>
              <a:gd name="connsiteY31" fmla="*/ 116859 h 533607"/>
              <a:gd name="connsiteX32" fmla="*/ 497954 w 719990"/>
              <a:gd name="connsiteY32" fmla="*/ 132891 h 533607"/>
              <a:gd name="connsiteX33" fmla="*/ 432001 w 719990"/>
              <a:gd name="connsiteY33" fmla="*/ 144563 h 533607"/>
              <a:gd name="connsiteX34" fmla="*/ 400501 w 719990"/>
              <a:gd name="connsiteY34" fmla="*/ 137813 h 533607"/>
              <a:gd name="connsiteX35" fmla="*/ 360564 w 719990"/>
              <a:gd name="connsiteY35" fmla="*/ 149063 h 533607"/>
              <a:gd name="connsiteX36" fmla="*/ 346642 w 719990"/>
              <a:gd name="connsiteY36" fmla="*/ 160031 h 533607"/>
              <a:gd name="connsiteX37" fmla="*/ 270845 w 719990"/>
              <a:gd name="connsiteY37" fmla="*/ 235828 h 533607"/>
              <a:gd name="connsiteX38" fmla="*/ 264095 w 719990"/>
              <a:gd name="connsiteY38" fmla="*/ 252142 h 533607"/>
              <a:gd name="connsiteX39" fmla="*/ 270845 w 719990"/>
              <a:gd name="connsiteY39" fmla="*/ 268454 h 533607"/>
              <a:gd name="connsiteX40" fmla="*/ 303610 w 719990"/>
              <a:gd name="connsiteY40" fmla="*/ 268454 h 533607"/>
              <a:gd name="connsiteX41" fmla="*/ 347485 w 719990"/>
              <a:gd name="connsiteY41" fmla="*/ 224578 h 533607"/>
              <a:gd name="connsiteX42" fmla="*/ 366610 w 719990"/>
              <a:gd name="connsiteY42" fmla="*/ 205453 h 533607"/>
              <a:gd name="connsiteX43" fmla="*/ 382923 w 719990"/>
              <a:gd name="connsiteY43" fmla="*/ 205453 h 533607"/>
              <a:gd name="connsiteX44" fmla="*/ 382923 w 719990"/>
              <a:gd name="connsiteY44" fmla="*/ 221766 h 533607"/>
              <a:gd name="connsiteX45" fmla="*/ 371954 w 719990"/>
              <a:gd name="connsiteY45" fmla="*/ 232734 h 533607"/>
              <a:gd name="connsiteX46" fmla="*/ 381657 w 719990"/>
              <a:gd name="connsiteY46" fmla="*/ 242438 h 533607"/>
              <a:gd name="connsiteX47" fmla="*/ 382079 w 719990"/>
              <a:gd name="connsiteY47" fmla="*/ 242859 h 533607"/>
              <a:gd name="connsiteX48" fmla="*/ 382501 w 719990"/>
              <a:gd name="connsiteY48" fmla="*/ 243281 h 533607"/>
              <a:gd name="connsiteX49" fmla="*/ 382642 w 719990"/>
              <a:gd name="connsiteY49" fmla="*/ 243422 h 533607"/>
              <a:gd name="connsiteX50" fmla="*/ 451689 w 719990"/>
              <a:gd name="connsiteY50" fmla="*/ 268595 h 533607"/>
              <a:gd name="connsiteX51" fmla="*/ 466735 w 719990"/>
              <a:gd name="connsiteY51" fmla="*/ 274923 h 533607"/>
              <a:gd name="connsiteX52" fmla="*/ 460407 w 719990"/>
              <a:gd name="connsiteY52" fmla="*/ 289970 h 533607"/>
              <a:gd name="connsiteX53" fmla="*/ 438048 w 719990"/>
              <a:gd name="connsiteY53" fmla="*/ 294329 h 533607"/>
              <a:gd name="connsiteX54" fmla="*/ 433267 w 719990"/>
              <a:gd name="connsiteY54" fmla="*/ 294189 h 533607"/>
              <a:gd name="connsiteX55" fmla="*/ 505970 w 719990"/>
              <a:gd name="connsiteY55" fmla="*/ 366892 h 533607"/>
              <a:gd name="connsiteX56" fmla="*/ 514829 w 719990"/>
              <a:gd name="connsiteY56" fmla="*/ 358032 h 533607"/>
              <a:gd name="connsiteX57" fmla="*/ 558704 w 719990"/>
              <a:gd name="connsiteY57" fmla="*/ 274079 h 533607"/>
              <a:gd name="connsiteX58" fmla="*/ 573892 w 719990"/>
              <a:gd name="connsiteY58" fmla="*/ 245391 h 533607"/>
              <a:gd name="connsiteX59" fmla="*/ 608064 w 719990"/>
              <a:gd name="connsiteY59" fmla="*/ 210938 h 533607"/>
              <a:gd name="connsiteX60" fmla="*/ 224720 w 719990"/>
              <a:gd name="connsiteY60" fmla="*/ 109125 h 533607"/>
              <a:gd name="connsiteX61" fmla="*/ 109406 w 719990"/>
              <a:gd name="connsiteY61" fmla="*/ 224438 h 533607"/>
              <a:gd name="connsiteX62" fmla="*/ 129656 w 719990"/>
              <a:gd name="connsiteY62" fmla="*/ 244688 h 533607"/>
              <a:gd name="connsiteX63" fmla="*/ 145828 w 719990"/>
              <a:gd name="connsiteY63" fmla="*/ 275204 h 533607"/>
              <a:gd name="connsiteX64" fmla="*/ 189564 w 719990"/>
              <a:gd name="connsiteY64" fmla="*/ 358173 h 533607"/>
              <a:gd name="connsiteX65" fmla="*/ 197860 w 719990"/>
              <a:gd name="connsiteY65" fmla="*/ 366470 h 533607"/>
              <a:gd name="connsiteX66" fmla="*/ 236392 w 719990"/>
              <a:gd name="connsiteY66" fmla="*/ 377439 h 533607"/>
              <a:gd name="connsiteX67" fmla="*/ 248485 w 719990"/>
              <a:gd name="connsiteY67" fmla="*/ 408798 h 533607"/>
              <a:gd name="connsiteX68" fmla="*/ 250595 w 719990"/>
              <a:gd name="connsiteY68" fmla="*/ 408798 h 533607"/>
              <a:gd name="connsiteX69" fmla="*/ 279845 w 719990"/>
              <a:gd name="connsiteY69" fmla="*/ 420892 h 533607"/>
              <a:gd name="connsiteX70" fmla="*/ 291939 w 719990"/>
              <a:gd name="connsiteY70" fmla="*/ 451126 h 533607"/>
              <a:gd name="connsiteX71" fmla="*/ 292923 w 719990"/>
              <a:gd name="connsiteY71" fmla="*/ 451126 h 533607"/>
              <a:gd name="connsiteX72" fmla="*/ 322173 w 719990"/>
              <a:gd name="connsiteY72" fmla="*/ 463220 h 533607"/>
              <a:gd name="connsiteX73" fmla="*/ 333845 w 719990"/>
              <a:gd name="connsiteY73" fmla="*/ 498657 h 533607"/>
              <a:gd name="connsiteX74" fmla="*/ 336798 w 719990"/>
              <a:gd name="connsiteY74" fmla="*/ 498939 h 533607"/>
              <a:gd name="connsiteX75" fmla="*/ 347907 w 719990"/>
              <a:gd name="connsiteY75" fmla="*/ 494298 h 533607"/>
              <a:gd name="connsiteX76" fmla="*/ 352548 w 719990"/>
              <a:gd name="connsiteY76" fmla="*/ 483189 h 533607"/>
              <a:gd name="connsiteX77" fmla="*/ 347907 w 719990"/>
              <a:gd name="connsiteY77" fmla="*/ 472079 h 533607"/>
              <a:gd name="connsiteX78" fmla="*/ 272814 w 719990"/>
              <a:gd name="connsiteY78" fmla="*/ 396985 h 533607"/>
              <a:gd name="connsiteX79" fmla="*/ 272814 w 719990"/>
              <a:gd name="connsiteY79" fmla="*/ 380673 h 533607"/>
              <a:gd name="connsiteX80" fmla="*/ 289126 w 719990"/>
              <a:gd name="connsiteY80" fmla="*/ 380673 h 533607"/>
              <a:gd name="connsiteX81" fmla="*/ 390517 w 719990"/>
              <a:gd name="connsiteY81" fmla="*/ 482064 h 533607"/>
              <a:gd name="connsiteX82" fmla="*/ 412595 w 719990"/>
              <a:gd name="connsiteY82" fmla="*/ 482064 h 533607"/>
              <a:gd name="connsiteX83" fmla="*/ 417235 w 719990"/>
              <a:gd name="connsiteY83" fmla="*/ 470954 h 533607"/>
              <a:gd name="connsiteX84" fmla="*/ 412735 w 719990"/>
              <a:gd name="connsiteY84" fmla="*/ 459985 h 533607"/>
              <a:gd name="connsiteX85" fmla="*/ 319220 w 719990"/>
              <a:gd name="connsiteY85" fmla="*/ 366470 h 533607"/>
              <a:gd name="connsiteX86" fmla="*/ 319220 w 719990"/>
              <a:gd name="connsiteY86" fmla="*/ 350157 h 533607"/>
              <a:gd name="connsiteX87" fmla="*/ 335532 w 719990"/>
              <a:gd name="connsiteY87" fmla="*/ 350157 h 533607"/>
              <a:gd name="connsiteX88" fmla="*/ 428767 w 719990"/>
              <a:gd name="connsiteY88" fmla="*/ 443392 h 533607"/>
              <a:gd name="connsiteX89" fmla="*/ 428907 w 719990"/>
              <a:gd name="connsiteY89" fmla="*/ 443532 h 533607"/>
              <a:gd name="connsiteX90" fmla="*/ 429189 w 719990"/>
              <a:gd name="connsiteY90" fmla="*/ 443814 h 533607"/>
              <a:gd name="connsiteX91" fmla="*/ 449439 w 719990"/>
              <a:gd name="connsiteY91" fmla="*/ 464063 h 533607"/>
              <a:gd name="connsiteX92" fmla="*/ 471657 w 719990"/>
              <a:gd name="connsiteY92" fmla="*/ 464063 h 533607"/>
              <a:gd name="connsiteX93" fmla="*/ 476298 w 719990"/>
              <a:gd name="connsiteY93" fmla="*/ 452954 h 533607"/>
              <a:gd name="connsiteX94" fmla="*/ 471657 w 719990"/>
              <a:gd name="connsiteY94" fmla="*/ 441845 h 533607"/>
              <a:gd name="connsiteX95" fmla="*/ 351423 w 719990"/>
              <a:gd name="connsiteY95" fmla="*/ 321751 h 533607"/>
              <a:gd name="connsiteX96" fmla="*/ 351423 w 719990"/>
              <a:gd name="connsiteY96" fmla="*/ 305439 h 533607"/>
              <a:gd name="connsiteX97" fmla="*/ 367735 w 719990"/>
              <a:gd name="connsiteY97" fmla="*/ 305439 h 533607"/>
              <a:gd name="connsiteX98" fmla="*/ 479251 w 719990"/>
              <a:gd name="connsiteY98" fmla="*/ 416954 h 533607"/>
              <a:gd name="connsiteX99" fmla="*/ 490360 w 719990"/>
              <a:gd name="connsiteY99" fmla="*/ 421595 h 533607"/>
              <a:gd name="connsiteX100" fmla="*/ 501470 w 719990"/>
              <a:gd name="connsiteY100" fmla="*/ 416954 h 533607"/>
              <a:gd name="connsiteX101" fmla="*/ 505548 w 719990"/>
              <a:gd name="connsiteY101" fmla="*/ 406126 h 533607"/>
              <a:gd name="connsiteX102" fmla="*/ 500907 w 719990"/>
              <a:gd name="connsiteY102" fmla="*/ 395017 h 533607"/>
              <a:gd name="connsiteX103" fmla="*/ 366048 w 719990"/>
              <a:gd name="connsiteY103" fmla="*/ 260157 h 533607"/>
              <a:gd name="connsiteX104" fmla="*/ 365767 w 719990"/>
              <a:gd name="connsiteY104" fmla="*/ 259876 h 533607"/>
              <a:gd name="connsiteX105" fmla="*/ 364923 w 719990"/>
              <a:gd name="connsiteY105" fmla="*/ 259032 h 533607"/>
              <a:gd name="connsiteX106" fmla="*/ 355220 w 719990"/>
              <a:gd name="connsiteY106" fmla="*/ 249329 h 533607"/>
              <a:gd name="connsiteX107" fmla="*/ 319501 w 719990"/>
              <a:gd name="connsiteY107" fmla="*/ 285048 h 533607"/>
              <a:gd name="connsiteX108" fmla="*/ 286876 w 719990"/>
              <a:gd name="connsiteY108" fmla="*/ 298548 h 533607"/>
              <a:gd name="connsiteX109" fmla="*/ 254251 w 719990"/>
              <a:gd name="connsiteY109" fmla="*/ 285048 h 533607"/>
              <a:gd name="connsiteX110" fmla="*/ 240751 w 719990"/>
              <a:gd name="connsiteY110" fmla="*/ 252423 h 533607"/>
              <a:gd name="connsiteX111" fmla="*/ 254251 w 719990"/>
              <a:gd name="connsiteY111" fmla="*/ 219797 h 533607"/>
              <a:gd name="connsiteX112" fmla="*/ 325407 w 719990"/>
              <a:gd name="connsiteY112" fmla="*/ 148641 h 533607"/>
              <a:gd name="connsiteX113" fmla="*/ 315423 w 719990"/>
              <a:gd name="connsiteY113" fmla="*/ 151172 h 533607"/>
              <a:gd name="connsiteX114" fmla="*/ 294892 w 719990"/>
              <a:gd name="connsiteY114" fmla="*/ 154828 h 533607"/>
              <a:gd name="connsiteX115" fmla="*/ 253407 w 719990"/>
              <a:gd name="connsiteY115" fmla="*/ 137813 h 533607"/>
              <a:gd name="connsiteX116" fmla="*/ 158766 w 719990"/>
              <a:gd name="connsiteY116" fmla="*/ 3375 h 533607"/>
              <a:gd name="connsiteX117" fmla="*/ 175078 w 719990"/>
              <a:gd name="connsiteY117" fmla="*/ 3375 h 533607"/>
              <a:gd name="connsiteX118" fmla="*/ 244970 w 719990"/>
              <a:gd name="connsiteY118" fmla="*/ 73125 h 533607"/>
              <a:gd name="connsiteX119" fmla="*/ 247501 w 719990"/>
              <a:gd name="connsiteY119" fmla="*/ 85641 h 533607"/>
              <a:gd name="connsiteX120" fmla="*/ 244829 w 719990"/>
              <a:gd name="connsiteY120" fmla="*/ 89578 h 533607"/>
              <a:gd name="connsiteX121" fmla="*/ 241595 w 719990"/>
              <a:gd name="connsiteY121" fmla="*/ 92813 h 533607"/>
              <a:gd name="connsiteX122" fmla="*/ 270282 w 719990"/>
              <a:gd name="connsiteY122" fmla="*/ 121500 h 533607"/>
              <a:gd name="connsiteX123" fmla="*/ 308251 w 719990"/>
              <a:gd name="connsiteY123" fmla="*/ 129516 h 533607"/>
              <a:gd name="connsiteX124" fmla="*/ 334689 w 719990"/>
              <a:gd name="connsiteY124" fmla="*/ 124875 h 533607"/>
              <a:gd name="connsiteX125" fmla="*/ 353251 w 719990"/>
              <a:gd name="connsiteY125" fmla="*/ 127125 h 533607"/>
              <a:gd name="connsiteX126" fmla="*/ 400782 w 719990"/>
              <a:gd name="connsiteY126" fmla="*/ 115031 h 533607"/>
              <a:gd name="connsiteX127" fmla="*/ 441845 w 719990"/>
              <a:gd name="connsiteY127" fmla="*/ 123891 h 533607"/>
              <a:gd name="connsiteX128" fmla="*/ 481923 w 719990"/>
              <a:gd name="connsiteY128" fmla="*/ 116859 h 533607"/>
              <a:gd name="connsiteX129" fmla="*/ 497954 w 719990"/>
              <a:gd name="connsiteY129" fmla="*/ 100828 h 533607"/>
              <a:gd name="connsiteX130" fmla="*/ 490923 w 719990"/>
              <a:gd name="connsiteY130" fmla="*/ 93797 h 533607"/>
              <a:gd name="connsiteX131" fmla="*/ 488392 w 719990"/>
              <a:gd name="connsiteY131" fmla="*/ 81281 h 533607"/>
              <a:gd name="connsiteX132" fmla="*/ 491064 w 719990"/>
              <a:gd name="connsiteY132" fmla="*/ 77344 h 533607"/>
              <a:gd name="connsiteX133" fmla="*/ 560673 w 719990"/>
              <a:gd name="connsiteY133" fmla="*/ 7734 h 533607"/>
              <a:gd name="connsiteX134" fmla="*/ 576985 w 719990"/>
              <a:gd name="connsiteY134" fmla="*/ 7734 h 533607"/>
              <a:gd name="connsiteX135" fmla="*/ 599626 w 719990"/>
              <a:gd name="connsiteY135" fmla="*/ 30375 h 533607"/>
              <a:gd name="connsiteX136" fmla="*/ 600751 w 719990"/>
              <a:gd name="connsiteY136" fmla="*/ 45000 h 533607"/>
              <a:gd name="connsiteX137" fmla="*/ 600610 w 719990"/>
              <a:gd name="connsiteY137" fmla="*/ 45281 h 533607"/>
              <a:gd name="connsiteX138" fmla="*/ 583454 w 719990"/>
              <a:gd name="connsiteY138" fmla="*/ 46688 h 533607"/>
              <a:gd name="connsiteX139" fmla="*/ 568829 w 719990"/>
              <a:gd name="connsiteY139" fmla="*/ 32062 h 533607"/>
              <a:gd name="connsiteX140" fmla="*/ 515251 w 719990"/>
              <a:gd name="connsiteY140" fmla="*/ 85641 h 533607"/>
              <a:gd name="connsiteX141" fmla="*/ 638579 w 719990"/>
              <a:gd name="connsiteY141" fmla="*/ 208969 h 533607"/>
              <a:gd name="connsiteX142" fmla="*/ 692157 w 719990"/>
              <a:gd name="connsiteY142" fmla="*/ 155391 h 533607"/>
              <a:gd name="connsiteX143" fmla="*/ 636751 w 719990"/>
              <a:gd name="connsiteY143" fmla="*/ 99984 h 533607"/>
              <a:gd name="connsiteX144" fmla="*/ 636892 w 719990"/>
              <a:gd name="connsiteY144" fmla="*/ 83813 h 533607"/>
              <a:gd name="connsiteX145" fmla="*/ 637173 w 719990"/>
              <a:gd name="connsiteY145" fmla="*/ 83672 h 533607"/>
              <a:gd name="connsiteX146" fmla="*/ 653064 w 719990"/>
              <a:gd name="connsiteY146" fmla="*/ 83813 h 533607"/>
              <a:gd name="connsiteX147" fmla="*/ 716626 w 719990"/>
              <a:gd name="connsiteY147" fmla="*/ 147375 h 533607"/>
              <a:gd name="connsiteX148" fmla="*/ 719017 w 719990"/>
              <a:gd name="connsiteY148" fmla="*/ 160031 h 533607"/>
              <a:gd name="connsiteX149" fmla="*/ 716485 w 719990"/>
              <a:gd name="connsiteY149" fmla="*/ 163547 h 533607"/>
              <a:gd name="connsiteX150" fmla="*/ 646735 w 719990"/>
              <a:gd name="connsiteY150" fmla="*/ 233297 h 533607"/>
              <a:gd name="connsiteX151" fmla="*/ 638579 w 719990"/>
              <a:gd name="connsiteY151" fmla="*/ 236672 h 533607"/>
              <a:gd name="connsiteX152" fmla="*/ 630423 w 719990"/>
              <a:gd name="connsiteY152" fmla="*/ 233297 h 533607"/>
              <a:gd name="connsiteX153" fmla="*/ 624376 w 719990"/>
              <a:gd name="connsiteY153" fmla="*/ 227250 h 533607"/>
              <a:gd name="connsiteX154" fmla="*/ 590064 w 719990"/>
              <a:gd name="connsiteY154" fmla="*/ 261564 h 533607"/>
              <a:gd name="connsiteX155" fmla="*/ 581345 w 719990"/>
              <a:gd name="connsiteY155" fmla="*/ 278017 h 533607"/>
              <a:gd name="connsiteX156" fmla="*/ 531142 w 719990"/>
              <a:gd name="connsiteY156" fmla="*/ 374204 h 533607"/>
              <a:gd name="connsiteX157" fmla="*/ 521860 w 719990"/>
              <a:gd name="connsiteY157" fmla="*/ 383485 h 533607"/>
              <a:gd name="connsiteX158" fmla="*/ 529032 w 719990"/>
              <a:gd name="connsiteY158" fmla="*/ 405845 h 533607"/>
              <a:gd name="connsiteX159" fmla="*/ 517782 w 719990"/>
              <a:gd name="connsiteY159" fmla="*/ 433126 h 533607"/>
              <a:gd name="connsiteX160" fmla="*/ 498235 w 719990"/>
              <a:gd name="connsiteY160" fmla="*/ 443673 h 533607"/>
              <a:gd name="connsiteX161" fmla="*/ 499360 w 719990"/>
              <a:gd name="connsiteY161" fmla="*/ 452813 h 533607"/>
              <a:gd name="connsiteX162" fmla="*/ 488110 w 719990"/>
              <a:gd name="connsiteY162" fmla="*/ 480095 h 533607"/>
              <a:gd name="connsiteX163" fmla="*/ 460829 w 719990"/>
              <a:gd name="connsiteY163" fmla="*/ 491345 h 533607"/>
              <a:gd name="connsiteX164" fmla="*/ 438048 w 719990"/>
              <a:gd name="connsiteY164" fmla="*/ 484032 h 533607"/>
              <a:gd name="connsiteX165" fmla="*/ 429189 w 719990"/>
              <a:gd name="connsiteY165" fmla="*/ 497954 h 533607"/>
              <a:gd name="connsiteX166" fmla="*/ 401907 w 719990"/>
              <a:gd name="connsiteY166" fmla="*/ 509204 h 533607"/>
              <a:gd name="connsiteX167" fmla="*/ 374626 w 719990"/>
              <a:gd name="connsiteY167" fmla="*/ 497954 h 533607"/>
              <a:gd name="connsiteX168" fmla="*/ 373501 w 719990"/>
              <a:gd name="connsiteY168" fmla="*/ 496829 h 533607"/>
              <a:gd name="connsiteX169" fmla="*/ 364782 w 719990"/>
              <a:gd name="connsiteY169" fmla="*/ 510189 h 533607"/>
              <a:gd name="connsiteX170" fmla="*/ 337501 w 719990"/>
              <a:gd name="connsiteY170" fmla="*/ 521579 h 533607"/>
              <a:gd name="connsiteX171" fmla="*/ 324704 w 719990"/>
              <a:gd name="connsiteY171" fmla="*/ 519470 h 533607"/>
              <a:gd name="connsiteX172" fmla="*/ 322876 w 719990"/>
              <a:gd name="connsiteY172" fmla="*/ 521439 h 533607"/>
              <a:gd name="connsiteX173" fmla="*/ 288142 w 719990"/>
              <a:gd name="connsiteY173" fmla="*/ 533251 h 533607"/>
              <a:gd name="connsiteX174" fmla="*/ 269439 w 719990"/>
              <a:gd name="connsiteY174" fmla="*/ 525798 h 533607"/>
              <a:gd name="connsiteX175" fmla="*/ 252142 w 719990"/>
              <a:gd name="connsiteY175" fmla="*/ 491204 h 533607"/>
              <a:gd name="connsiteX176" fmla="*/ 251157 w 719990"/>
              <a:gd name="connsiteY176" fmla="*/ 491204 h 533607"/>
              <a:gd name="connsiteX177" fmla="*/ 221907 w 719990"/>
              <a:gd name="connsiteY177" fmla="*/ 479110 h 533607"/>
              <a:gd name="connsiteX178" fmla="*/ 209814 w 719990"/>
              <a:gd name="connsiteY178" fmla="*/ 447751 h 533607"/>
              <a:gd name="connsiteX179" fmla="*/ 207704 w 719990"/>
              <a:gd name="connsiteY179" fmla="*/ 447751 h 533607"/>
              <a:gd name="connsiteX180" fmla="*/ 173953 w 719990"/>
              <a:gd name="connsiteY180" fmla="*/ 430454 h 533607"/>
              <a:gd name="connsiteX181" fmla="*/ 166641 w 719990"/>
              <a:gd name="connsiteY181" fmla="*/ 412173 h 533607"/>
              <a:gd name="connsiteX182" fmla="*/ 177609 w 719990"/>
              <a:gd name="connsiteY182" fmla="*/ 378001 h 533607"/>
              <a:gd name="connsiteX183" fmla="*/ 173813 w 719990"/>
              <a:gd name="connsiteY183" fmla="*/ 374204 h 533607"/>
              <a:gd name="connsiteX184" fmla="*/ 123750 w 719990"/>
              <a:gd name="connsiteY184" fmla="*/ 279282 h 533607"/>
              <a:gd name="connsiteX185" fmla="*/ 113906 w 719990"/>
              <a:gd name="connsiteY185" fmla="*/ 260860 h 533607"/>
              <a:gd name="connsiteX186" fmla="*/ 93656 w 719990"/>
              <a:gd name="connsiteY186" fmla="*/ 240609 h 533607"/>
              <a:gd name="connsiteX187" fmla="*/ 89438 w 719990"/>
              <a:gd name="connsiteY187" fmla="*/ 244828 h 533607"/>
              <a:gd name="connsiteX188" fmla="*/ 76922 w 719990"/>
              <a:gd name="connsiteY188" fmla="*/ 247360 h 533607"/>
              <a:gd name="connsiteX189" fmla="*/ 72984 w 719990"/>
              <a:gd name="connsiteY189" fmla="*/ 244688 h 533607"/>
              <a:gd name="connsiteX190" fmla="*/ 3375 w 719990"/>
              <a:gd name="connsiteY190" fmla="*/ 175078 h 533607"/>
              <a:gd name="connsiteX191" fmla="*/ 3375 w 719990"/>
              <a:gd name="connsiteY191" fmla="*/ 158766 h 533607"/>
              <a:gd name="connsiteX192" fmla="*/ 38813 w 719990"/>
              <a:gd name="connsiteY192" fmla="*/ 123328 h 533607"/>
              <a:gd name="connsiteX193" fmla="*/ 54563 w 719990"/>
              <a:gd name="connsiteY193" fmla="*/ 123047 h 533607"/>
              <a:gd name="connsiteX194" fmla="*/ 54703 w 719990"/>
              <a:gd name="connsiteY194" fmla="*/ 123187 h 533607"/>
              <a:gd name="connsiteX195" fmla="*/ 54984 w 719990"/>
              <a:gd name="connsiteY195" fmla="*/ 139641 h 533607"/>
              <a:gd name="connsiteX196" fmla="*/ 27703 w 719990"/>
              <a:gd name="connsiteY196" fmla="*/ 166922 h 533607"/>
              <a:gd name="connsiteX197" fmla="*/ 81281 w 719990"/>
              <a:gd name="connsiteY197" fmla="*/ 220500 h 533607"/>
              <a:gd name="connsiteX198" fmla="*/ 220501 w 719990"/>
              <a:gd name="connsiteY198" fmla="*/ 81281 h 533607"/>
              <a:gd name="connsiteX199" fmla="*/ 166922 w 719990"/>
              <a:gd name="connsiteY199" fmla="*/ 27703 h 533607"/>
              <a:gd name="connsiteX200" fmla="*/ 96469 w 719990"/>
              <a:gd name="connsiteY200" fmla="*/ 98156 h 533607"/>
              <a:gd name="connsiteX201" fmla="*/ 80578 w 719990"/>
              <a:gd name="connsiteY201" fmla="*/ 98297 h 533607"/>
              <a:gd name="connsiteX202" fmla="*/ 80438 w 719990"/>
              <a:gd name="connsiteY202" fmla="*/ 98156 h 533607"/>
              <a:gd name="connsiteX203" fmla="*/ 80297 w 719990"/>
              <a:gd name="connsiteY203" fmla="*/ 81844 h 53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719990" h="533607">
                <a:moveTo>
                  <a:pt x="293204" y="473907"/>
                </a:moveTo>
                <a:cubicBezTo>
                  <a:pt x="288564" y="473907"/>
                  <a:pt x="283782" y="475735"/>
                  <a:pt x="280267" y="479251"/>
                </a:cubicBezTo>
                <a:cubicBezTo>
                  <a:pt x="273095" y="486423"/>
                  <a:pt x="273095" y="498095"/>
                  <a:pt x="280267" y="505267"/>
                </a:cubicBezTo>
                <a:cubicBezTo>
                  <a:pt x="283642" y="508642"/>
                  <a:pt x="288282" y="510610"/>
                  <a:pt x="293204" y="510610"/>
                </a:cubicBezTo>
                <a:cubicBezTo>
                  <a:pt x="297985" y="510610"/>
                  <a:pt x="302626" y="508782"/>
                  <a:pt x="306142" y="505267"/>
                </a:cubicBezTo>
                <a:cubicBezTo>
                  <a:pt x="313314" y="498095"/>
                  <a:pt x="313314" y="486423"/>
                  <a:pt x="306142" y="479251"/>
                </a:cubicBezTo>
                <a:cubicBezTo>
                  <a:pt x="302626" y="475735"/>
                  <a:pt x="297845" y="473907"/>
                  <a:pt x="293204" y="473907"/>
                </a:cubicBezTo>
                <a:close/>
                <a:moveTo>
                  <a:pt x="251017" y="431579"/>
                </a:moveTo>
                <a:cubicBezTo>
                  <a:pt x="246376" y="431579"/>
                  <a:pt x="241595" y="433407"/>
                  <a:pt x="238079" y="436923"/>
                </a:cubicBezTo>
                <a:cubicBezTo>
                  <a:pt x="230907" y="444095"/>
                  <a:pt x="230907" y="455767"/>
                  <a:pt x="238079" y="462939"/>
                </a:cubicBezTo>
                <a:cubicBezTo>
                  <a:pt x="241454" y="466314"/>
                  <a:pt x="246095" y="468282"/>
                  <a:pt x="251017" y="468282"/>
                </a:cubicBezTo>
                <a:cubicBezTo>
                  <a:pt x="255798" y="468282"/>
                  <a:pt x="260439" y="466454"/>
                  <a:pt x="263954" y="462939"/>
                </a:cubicBezTo>
                <a:cubicBezTo>
                  <a:pt x="271126" y="455767"/>
                  <a:pt x="271126" y="444095"/>
                  <a:pt x="263954" y="436923"/>
                </a:cubicBezTo>
                <a:cubicBezTo>
                  <a:pt x="260439" y="433407"/>
                  <a:pt x="255657" y="431579"/>
                  <a:pt x="251017" y="431579"/>
                </a:cubicBezTo>
                <a:close/>
                <a:moveTo>
                  <a:pt x="207423" y="388407"/>
                </a:moveTo>
                <a:cubicBezTo>
                  <a:pt x="202782" y="388407"/>
                  <a:pt x="198001" y="390235"/>
                  <a:pt x="194485" y="393751"/>
                </a:cubicBezTo>
                <a:cubicBezTo>
                  <a:pt x="191110" y="397126"/>
                  <a:pt x="189142" y="401767"/>
                  <a:pt x="189142" y="406689"/>
                </a:cubicBezTo>
                <a:cubicBezTo>
                  <a:pt x="189142" y="411470"/>
                  <a:pt x="190970" y="416110"/>
                  <a:pt x="194485" y="419626"/>
                </a:cubicBezTo>
                <a:cubicBezTo>
                  <a:pt x="201657" y="426798"/>
                  <a:pt x="213329" y="426798"/>
                  <a:pt x="220501" y="419626"/>
                </a:cubicBezTo>
                <a:cubicBezTo>
                  <a:pt x="227673" y="412454"/>
                  <a:pt x="227673" y="400782"/>
                  <a:pt x="220360" y="393751"/>
                </a:cubicBezTo>
                <a:cubicBezTo>
                  <a:pt x="216845" y="390235"/>
                  <a:pt x="212064" y="388407"/>
                  <a:pt x="207423" y="388407"/>
                </a:cubicBezTo>
                <a:close/>
                <a:moveTo>
                  <a:pt x="75375" y="164110"/>
                </a:moveTo>
                <a:cubicBezTo>
                  <a:pt x="81744" y="164110"/>
                  <a:pt x="86906" y="169273"/>
                  <a:pt x="86906" y="175641"/>
                </a:cubicBezTo>
                <a:cubicBezTo>
                  <a:pt x="86906" y="182010"/>
                  <a:pt x="81744" y="187172"/>
                  <a:pt x="75375" y="187172"/>
                </a:cubicBezTo>
                <a:cubicBezTo>
                  <a:pt x="69007" y="187172"/>
                  <a:pt x="63844" y="182010"/>
                  <a:pt x="63844" y="175641"/>
                </a:cubicBezTo>
                <a:cubicBezTo>
                  <a:pt x="63844" y="169273"/>
                  <a:pt x="69007" y="164110"/>
                  <a:pt x="75375" y="164110"/>
                </a:cubicBezTo>
                <a:close/>
                <a:moveTo>
                  <a:pt x="650250" y="152719"/>
                </a:moveTo>
                <a:cubicBezTo>
                  <a:pt x="656619" y="152719"/>
                  <a:pt x="661782" y="157882"/>
                  <a:pt x="661782" y="164250"/>
                </a:cubicBezTo>
                <a:cubicBezTo>
                  <a:pt x="661782" y="170619"/>
                  <a:pt x="656619" y="175782"/>
                  <a:pt x="650250" y="175782"/>
                </a:cubicBezTo>
                <a:cubicBezTo>
                  <a:pt x="643882" y="175782"/>
                  <a:pt x="638719" y="170619"/>
                  <a:pt x="638719" y="164250"/>
                </a:cubicBezTo>
                <a:cubicBezTo>
                  <a:pt x="638719" y="157882"/>
                  <a:pt x="643882" y="152719"/>
                  <a:pt x="650250" y="152719"/>
                </a:cubicBezTo>
                <a:close/>
                <a:moveTo>
                  <a:pt x="513985" y="116859"/>
                </a:moveTo>
                <a:lnTo>
                  <a:pt x="497954" y="132891"/>
                </a:lnTo>
                <a:cubicBezTo>
                  <a:pt x="480798" y="149906"/>
                  <a:pt x="454220" y="154688"/>
                  <a:pt x="432001" y="144563"/>
                </a:cubicBezTo>
                <a:cubicBezTo>
                  <a:pt x="422157" y="140203"/>
                  <a:pt x="411329" y="137813"/>
                  <a:pt x="400501" y="137813"/>
                </a:cubicBezTo>
                <a:cubicBezTo>
                  <a:pt x="386298" y="137813"/>
                  <a:pt x="372517" y="141609"/>
                  <a:pt x="360564" y="149063"/>
                </a:cubicBezTo>
                <a:cubicBezTo>
                  <a:pt x="355501" y="152156"/>
                  <a:pt x="350860" y="155813"/>
                  <a:pt x="346642" y="160031"/>
                </a:cubicBezTo>
                <a:lnTo>
                  <a:pt x="270845" y="235828"/>
                </a:lnTo>
                <a:cubicBezTo>
                  <a:pt x="266485" y="240188"/>
                  <a:pt x="264095" y="245954"/>
                  <a:pt x="264095" y="252142"/>
                </a:cubicBezTo>
                <a:cubicBezTo>
                  <a:pt x="264095" y="258329"/>
                  <a:pt x="266485" y="264095"/>
                  <a:pt x="270845" y="268454"/>
                </a:cubicBezTo>
                <a:cubicBezTo>
                  <a:pt x="279985" y="277454"/>
                  <a:pt x="294610" y="277454"/>
                  <a:pt x="303610" y="268454"/>
                </a:cubicBezTo>
                <a:lnTo>
                  <a:pt x="347485" y="224578"/>
                </a:lnTo>
                <a:lnTo>
                  <a:pt x="366610" y="205453"/>
                </a:lnTo>
                <a:cubicBezTo>
                  <a:pt x="371110" y="200953"/>
                  <a:pt x="378423" y="200953"/>
                  <a:pt x="382923" y="205453"/>
                </a:cubicBezTo>
                <a:cubicBezTo>
                  <a:pt x="387423" y="209953"/>
                  <a:pt x="387423" y="217266"/>
                  <a:pt x="382923" y="221766"/>
                </a:cubicBezTo>
                <a:lnTo>
                  <a:pt x="371954" y="232734"/>
                </a:lnTo>
                <a:lnTo>
                  <a:pt x="381657" y="242438"/>
                </a:lnTo>
                <a:lnTo>
                  <a:pt x="382079" y="242859"/>
                </a:lnTo>
                <a:lnTo>
                  <a:pt x="382501" y="243281"/>
                </a:lnTo>
                <a:cubicBezTo>
                  <a:pt x="382501" y="243281"/>
                  <a:pt x="382642" y="243422"/>
                  <a:pt x="382642" y="243422"/>
                </a:cubicBezTo>
                <a:cubicBezTo>
                  <a:pt x="386579" y="247360"/>
                  <a:pt x="422157" y="280689"/>
                  <a:pt x="451689" y="268595"/>
                </a:cubicBezTo>
                <a:cubicBezTo>
                  <a:pt x="457595" y="266204"/>
                  <a:pt x="464345" y="269017"/>
                  <a:pt x="466735" y="274923"/>
                </a:cubicBezTo>
                <a:cubicBezTo>
                  <a:pt x="469126" y="280829"/>
                  <a:pt x="466314" y="287579"/>
                  <a:pt x="460407" y="289970"/>
                </a:cubicBezTo>
                <a:cubicBezTo>
                  <a:pt x="452954" y="293064"/>
                  <a:pt x="445360" y="294329"/>
                  <a:pt x="438048" y="294329"/>
                </a:cubicBezTo>
                <a:cubicBezTo>
                  <a:pt x="436501" y="294329"/>
                  <a:pt x="434814" y="294329"/>
                  <a:pt x="433267" y="294189"/>
                </a:cubicBezTo>
                <a:lnTo>
                  <a:pt x="505970" y="366892"/>
                </a:lnTo>
                <a:lnTo>
                  <a:pt x="514829" y="358032"/>
                </a:lnTo>
                <a:cubicBezTo>
                  <a:pt x="537751" y="335110"/>
                  <a:pt x="552939" y="306001"/>
                  <a:pt x="558704" y="274079"/>
                </a:cubicBezTo>
                <a:cubicBezTo>
                  <a:pt x="560673" y="263251"/>
                  <a:pt x="565876" y="253407"/>
                  <a:pt x="573892" y="245391"/>
                </a:cubicBezTo>
                <a:lnTo>
                  <a:pt x="608064" y="210938"/>
                </a:lnTo>
                <a:close/>
                <a:moveTo>
                  <a:pt x="224720" y="109125"/>
                </a:moveTo>
                <a:lnTo>
                  <a:pt x="109406" y="224438"/>
                </a:lnTo>
                <a:lnTo>
                  <a:pt x="129656" y="244688"/>
                </a:lnTo>
                <a:cubicBezTo>
                  <a:pt x="138094" y="253126"/>
                  <a:pt x="143719" y="263673"/>
                  <a:pt x="145828" y="275204"/>
                </a:cubicBezTo>
                <a:cubicBezTo>
                  <a:pt x="151734" y="306845"/>
                  <a:pt x="166922" y="335532"/>
                  <a:pt x="189564" y="358173"/>
                </a:cubicBezTo>
                <a:lnTo>
                  <a:pt x="197860" y="366470"/>
                </a:lnTo>
                <a:cubicBezTo>
                  <a:pt x="211220" y="363376"/>
                  <a:pt x="225985" y="367032"/>
                  <a:pt x="236392" y="377439"/>
                </a:cubicBezTo>
                <a:cubicBezTo>
                  <a:pt x="244970" y="386017"/>
                  <a:pt x="249048" y="397548"/>
                  <a:pt x="248485" y="408798"/>
                </a:cubicBezTo>
                <a:cubicBezTo>
                  <a:pt x="249189" y="408798"/>
                  <a:pt x="249892" y="408798"/>
                  <a:pt x="250595" y="408798"/>
                </a:cubicBezTo>
                <a:cubicBezTo>
                  <a:pt x="261564" y="408798"/>
                  <a:pt x="271970" y="413017"/>
                  <a:pt x="279845" y="420892"/>
                </a:cubicBezTo>
                <a:cubicBezTo>
                  <a:pt x="288142" y="429189"/>
                  <a:pt x="292220" y="440298"/>
                  <a:pt x="291939" y="451126"/>
                </a:cubicBezTo>
                <a:cubicBezTo>
                  <a:pt x="292360" y="451126"/>
                  <a:pt x="292642" y="451126"/>
                  <a:pt x="292923" y="451126"/>
                </a:cubicBezTo>
                <a:cubicBezTo>
                  <a:pt x="303892" y="451126"/>
                  <a:pt x="314298" y="455345"/>
                  <a:pt x="322173" y="463220"/>
                </a:cubicBezTo>
                <a:cubicBezTo>
                  <a:pt x="331876" y="472923"/>
                  <a:pt x="335673" y="486142"/>
                  <a:pt x="333845" y="498657"/>
                </a:cubicBezTo>
                <a:cubicBezTo>
                  <a:pt x="334829" y="498798"/>
                  <a:pt x="335814" y="498939"/>
                  <a:pt x="336798" y="498939"/>
                </a:cubicBezTo>
                <a:cubicBezTo>
                  <a:pt x="341017" y="498939"/>
                  <a:pt x="344954" y="497251"/>
                  <a:pt x="347907" y="494298"/>
                </a:cubicBezTo>
                <a:cubicBezTo>
                  <a:pt x="350860" y="491345"/>
                  <a:pt x="352548" y="487407"/>
                  <a:pt x="352548" y="483189"/>
                </a:cubicBezTo>
                <a:cubicBezTo>
                  <a:pt x="352548" y="478970"/>
                  <a:pt x="350860" y="475032"/>
                  <a:pt x="347907" y="472079"/>
                </a:cubicBezTo>
                <a:lnTo>
                  <a:pt x="272814" y="396985"/>
                </a:lnTo>
                <a:cubicBezTo>
                  <a:pt x="268314" y="392485"/>
                  <a:pt x="268314" y="385173"/>
                  <a:pt x="272814" y="380673"/>
                </a:cubicBezTo>
                <a:cubicBezTo>
                  <a:pt x="277314" y="376173"/>
                  <a:pt x="284626" y="376173"/>
                  <a:pt x="289126" y="380673"/>
                </a:cubicBezTo>
                <a:lnTo>
                  <a:pt x="390517" y="482064"/>
                </a:lnTo>
                <a:cubicBezTo>
                  <a:pt x="396564" y="488110"/>
                  <a:pt x="406548" y="488110"/>
                  <a:pt x="412595" y="482064"/>
                </a:cubicBezTo>
                <a:cubicBezTo>
                  <a:pt x="415548" y="479110"/>
                  <a:pt x="417235" y="475173"/>
                  <a:pt x="417235" y="470954"/>
                </a:cubicBezTo>
                <a:cubicBezTo>
                  <a:pt x="417235" y="466735"/>
                  <a:pt x="415548" y="462939"/>
                  <a:pt x="412735" y="459985"/>
                </a:cubicBezTo>
                <a:lnTo>
                  <a:pt x="319220" y="366470"/>
                </a:lnTo>
                <a:cubicBezTo>
                  <a:pt x="314720" y="361970"/>
                  <a:pt x="314720" y="354657"/>
                  <a:pt x="319220" y="350157"/>
                </a:cubicBezTo>
                <a:cubicBezTo>
                  <a:pt x="323720" y="345657"/>
                  <a:pt x="331032" y="345657"/>
                  <a:pt x="335532" y="350157"/>
                </a:cubicBezTo>
                <a:lnTo>
                  <a:pt x="428767" y="443392"/>
                </a:lnTo>
                <a:cubicBezTo>
                  <a:pt x="428767" y="443532"/>
                  <a:pt x="428907" y="443532"/>
                  <a:pt x="428907" y="443532"/>
                </a:cubicBezTo>
                <a:cubicBezTo>
                  <a:pt x="428907" y="443532"/>
                  <a:pt x="429048" y="443673"/>
                  <a:pt x="429189" y="443814"/>
                </a:cubicBezTo>
                <a:lnTo>
                  <a:pt x="449439" y="464063"/>
                </a:lnTo>
                <a:cubicBezTo>
                  <a:pt x="455626" y="470110"/>
                  <a:pt x="465610" y="470110"/>
                  <a:pt x="471657" y="464063"/>
                </a:cubicBezTo>
                <a:cubicBezTo>
                  <a:pt x="474610" y="461110"/>
                  <a:pt x="476298" y="457173"/>
                  <a:pt x="476298" y="452954"/>
                </a:cubicBezTo>
                <a:cubicBezTo>
                  <a:pt x="476298" y="448735"/>
                  <a:pt x="474610" y="444798"/>
                  <a:pt x="471657" y="441845"/>
                </a:cubicBezTo>
                <a:lnTo>
                  <a:pt x="351423" y="321751"/>
                </a:lnTo>
                <a:cubicBezTo>
                  <a:pt x="346923" y="317251"/>
                  <a:pt x="346923" y="309939"/>
                  <a:pt x="351423" y="305439"/>
                </a:cubicBezTo>
                <a:cubicBezTo>
                  <a:pt x="355923" y="300938"/>
                  <a:pt x="363235" y="300938"/>
                  <a:pt x="367735" y="305439"/>
                </a:cubicBezTo>
                <a:lnTo>
                  <a:pt x="479251" y="416954"/>
                </a:lnTo>
                <a:cubicBezTo>
                  <a:pt x="482204" y="419907"/>
                  <a:pt x="486142" y="421595"/>
                  <a:pt x="490360" y="421595"/>
                </a:cubicBezTo>
                <a:cubicBezTo>
                  <a:pt x="494579" y="421595"/>
                  <a:pt x="498517" y="419907"/>
                  <a:pt x="501470" y="416954"/>
                </a:cubicBezTo>
                <a:cubicBezTo>
                  <a:pt x="504423" y="414001"/>
                  <a:pt x="506110" y="410064"/>
                  <a:pt x="505548" y="406126"/>
                </a:cubicBezTo>
                <a:cubicBezTo>
                  <a:pt x="505548" y="401907"/>
                  <a:pt x="503860" y="397970"/>
                  <a:pt x="500907" y="395017"/>
                </a:cubicBezTo>
                <a:lnTo>
                  <a:pt x="366048" y="260157"/>
                </a:lnTo>
                <a:cubicBezTo>
                  <a:pt x="366048" y="260157"/>
                  <a:pt x="365907" y="260017"/>
                  <a:pt x="365767" y="259876"/>
                </a:cubicBezTo>
                <a:lnTo>
                  <a:pt x="364923" y="259032"/>
                </a:lnTo>
                <a:lnTo>
                  <a:pt x="355220" y="249329"/>
                </a:lnTo>
                <a:lnTo>
                  <a:pt x="319501" y="285048"/>
                </a:lnTo>
                <a:cubicBezTo>
                  <a:pt x="310501" y="294048"/>
                  <a:pt x="298689" y="298548"/>
                  <a:pt x="286876" y="298548"/>
                </a:cubicBezTo>
                <a:cubicBezTo>
                  <a:pt x="275064" y="298548"/>
                  <a:pt x="263251" y="294048"/>
                  <a:pt x="254251" y="285048"/>
                </a:cubicBezTo>
                <a:cubicBezTo>
                  <a:pt x="245532" y="276329"/>
                  <a:pt x="240751" y="264798"/>
                  <a:pt x="240751" y="252423"/>
                </a:cubicBezTo>
                <a:cubicBezTo>
                  <a:pt x="240751" y="240047"/>
                  <a:pt x="245532" y="228516"/>
                  <a:pt x="254251" y="219797"/>
                </a:cubicBezTo>
                <a:lnTo>
                  <a:pt x="325407" y="148641"/>
                </a:lnTo>
                <a:cubicBezTo>
                  <a:pt x="322032" y="149203"/>
                  <a:pt x="318657" y="150047"/>
                  <a:pt x="315423" y="151172"/>
                </a:cubicBezTo>
                <a:cubicBezTo>
                  <a:pt x="308814" y="153703"/>
                  <a:pt x="301782" y="154828"/>
                  <a:pt x="294892" y="154828"/>
                </a:cubicBezTo>
                <a:cubicBezTo>
                  <a:pt x="279564" y="154828"/>
                  <a:pt x="264517" y="148922"/>
                  <a:pt x="253407" y="137813"/>
                </a:cubicBezTo>
                <a:close/>
                <a:moveTo>
                  <a:pt x="158766" y="3375"/>
                </a:moveTo>
                <a:cubicBezTo>
                  <a:pt x="163266" y="-1125"/>
                  <a:pt x="170578" y="-1125"/>
                  <a:pt x="175078" y="3375"/>
                </a:cubicBezTo>
                <a:lnTo>
                  <a:pt x="244970" y="73125"/>
                </a:lnTo>
                <a:cubicBezTo>
                  <a:pt x="248204" y="76359"/>
                  <a:pt x="249329" y="81141"/>
                  <a:pt x="247501" y="85641"/>
                </a:cubicBezTo>
                <a:cubicBezTo>
                  <a:pt x="246939" y="87188"/>
                  <a:pt x="245954" y="88453"/>
                  <a:pt x="244829" y="89578"/>
                </a:cubicBezTo>
                <a:lnTo>
                  <a:pt x="241595" y="92813"/>
                </a:lnTo>
                <a:lnTo>
                  <a:pt x="270282" y="121500"/>
                </a:lnTo>
                <a:cubicBezTo>
                  <a:pt x="280126" y="131344"/>
                  <a:pt x="294610" y="134438"/>
                  <a:pt x="308251" y="129516"/>
                </a:cubicBezTo>
                <a:cubicBezTo>
                  <a:pt x="316689" y="126422"/>
                  <a:pt x="325548" y="124875"/>
                  <a:pt x="334689" y="124875"/>
                </a:cubicBezTo>
                <a:cubicBezTo>
                  <a:pt x="341017" y="124875"/>
                  <a:pt x="347204" y="125578"/>
                  <a:pt x="353251" y="127125"/>
                </a:cubicBezTo>
                <a:cubicBezTo>
                  <a:pt x="367735" y="119250"/>
                  <a:pt x="384048" y="115031"/>
                  <a:pt x="400782" y="115031"/>
                </a:cubicBezTo>
                <a:cubicBezTo>
                  <a:pt x="414845" y="115031"/>
                  <a:pt x="429048" y="118125"/>
                  <a:pt x="441845" y="123891"/>
                </a:cubicBezTo>
                <a:cubicBezTo>
                  <a:pt x="455345" y="130078"/>
                  <a:pt x="471517" y="127266"/>
                  <a:pt x="481923" y="116859"/>
                </a:cubicBezTo>
                <a:lnTo>
                  <a:pt x="497954" y="100828"/>
                </a:lnTo>
                <a:lnTo>
                  <a:pt x="490923" y="93797"/>
                </a:lnTo>
                <a:cubicBezTo>
                  <a:pt x="487688" y="90563"/>
                  <a:pt x="486564" y="85781"/>
                  <a:pt x="488392" y="81281"/>
                </a:cubicBezTo>
                <a:cubicBezTo>
                  <a:pt x="488954" y="79734"/>
                  <a:pt x="489939" y="78469"/>
                  <a:pt x="491064" y="77344"/>
                </a:cubicBezTo>
                <a:lnTo>
                  <a:pt x="560673" y="7734"/>
                </a:lnTo>
                <a:cubicBezTo>
                  <a:pt x="565173" y="3234"/>
                  <a:pt x="572485" y="3234"/>
                  <a:pt x="576985" y="7734"/>
                </a:cubicBezTo>
                <a:lnTo>
                  <a:pt x="599626" y="30375"/>
                </a:lnTo>
                <a:cubicBezTo>
                  <a:pt x="603564" y="34312"/>
                  <a:pt x="603985" y="40500"/>
                  <a:pt x="600751" y="45000"/>
                </a:cubicBezTo>
                <a:lnTo>
                  <a:pt x="600610" y="45281"/>
                </a:lnTo>
                <a:cubicBezTo>
                  <a:pt x="596532" y="50906"/>
                  <a:pt x="588376" y="51609"/>
                  <a:pt x="583454" y="46688"/>
                </a:cubicBezTo>
                <a:lnTo>
                  <a:pt x="568829" y="32062"/>
                </a:lnTo>
                <a:lnTo>
                  <a:pt x="515251" y="85641"/>
                </a:lnTo>
                <a:lnTo>
                  <a:pt x="638579" y="208969"/>
                </a:lnTo>
                <a:lnTo>
                  <a:pt x="692157" y="155391"/>
                </a:lnTo>
                <a:lnTo>
                  <a:pt x="636751" y="99984"/>
                </a:lnTo>
                <a:cubicBezTo>
                  <a:pt x="632251" y="95484"/>
                  <a:pt x="632392" y="88172"/>
                  <a:pt x="636892" y="83813"/>
                </a:cubicBezTo>
                <a:lnTo>
                  <a:pt x="637173" y="83672"/>
                </a:lnTo>
                <a:cubicBezTo>
                  <a:pt x="641532" y="79313"/>
                  <a:pt x="648704" y="79453"/>
                  <a:pt x="653064" y="83813"/>
                </a:cubicBezTo>
                <a:lnTo>
                  <a:pt x="716626" y="147375"/>
                </a:lnTo>
                <a:cubicBezTo>
                  <a:pt x="719860" y="150609"/>
                  <a:pt x="720985" y="155672"/>
                  <a:pt x="719017" y="160031"/>
                </a:cubicBezTo>
                <a:cubicBezTo>
                  <a:pt x="718314" y="161297"/>
                  <a:pt x="717470" y="162563"/>
                  <a:pt x="716485" y="163547"/>
                </a:cubicBezTo>
                <a:lnTo>
                  <a:pt x="646735" y="233297"/>
                </a:lnTo>
                <a:cubicBezTo>
                  <a:pt x="644485" y="235547"/>
                  <a:pt x="641532" y="236672"/>
                  <a:pt x="638579" y="236672"/>
                </a:cubicBezTo>
                <a:cubicBezTo>
                  <a:pt x="635626" y="236672"/>
                  <a:pt x="632673" y="235547"/>
                  <a:pt x="630423" y="233297"/>
                </a:cubicBezTo>
                <a:lnTo>
                  <a:pt x="624376" y="227250"/>
                </a:lnTo>
                <a:lnTo>
                  <a:pt x="590064" y="261564"/>
                </a:lnTo>
                <a:cubicBezTo>
                  <a:pt x="585423" y="266204"/>
                  <a:pt x="582470" y="271829"/>
                  <a:pt x="581345" y="278017"/>
                </a:cubicBezTo>
                <a:cubicBezTo>
                  <a:pt x="574876" y="314579"/>
                  <a:pt x="557439" y="347907"/>
                  <a:pt x="531142" y="374204"/>
                </a:cubicBezTo>
                <a:lnTo>
                  <a:pt x="521860" y="383485"/>
                </a:lnTo>
                <a:cubicBezTo>
                  <a:pt x="526501" y="389954"/>
                  <a:pt x="529032" y="397689"/>
                  <a:pt x="529032" y="405845"/>
                </a:cubicBezTo>
                <a:cubicBezTo>
                  <a:pt x="529032" y="416110"/>
                  <a:pt x="525095" y="425814"/>
                  <a:pt x="517782" y="433126"/>
                </a:cubicBezTo>
                <a:cubicBezTo>
                  <a:pt x="512298" y="438610"/>
                  <a:pt x="505548" y="442126"/>
                  <a:pt x="498235" y="443673"/>
                </a:cubicBezTo>
                <a:cubicBezTo>
                  <a:pt x="498938" y="446626"/>
                  <a:pt x="499360" y="449720"/>
                  <a:pt x="499360" y="452813"/>
                </a:cubicBezTo>
                <a:cubicBezTo>
                  <a:pt x="499360" y="463079"/>
                  <a:pt x="495423" y="472782"/>
                  <a:pt x="488110" y="480095"/>
                </a:cubicBezTo>
                <a:cubicBezTo>
                  <a:pt x="480657" y="487548"/>
                  <a:pt x="470673" y="491345"/>
                  <a:pt x="460829" y="491345"/>
                </a:cubicBezTo>
                <a:cubicBezTo>
                  <a:pt x="452814" y="491345"/>
                  <a:pt x="444798" y="488954"/>
                  <a:pt x="438048" y="484032"/>
                </a:cubicBezTo>
                <a:cubicBezTo>
                  <a:pt x="436220" y="489235"/>
                  <a:pt x="433126" y="494017"/>
                  <a:pt x="429189" y="497954"/>
                </a:cubicBezTo>
                <a:cubicBezTo>
                  <a:pt x="421735" y="505407"/>
                  <a:pt x="411751" y="509204"/>
                  <a:pt x="401907" y="509204"/>
                </a:cubicBezTo>
                <a:cubicBezTo>
                  <a:pt x="392063" y="509204"/>
                  <a:pt x="382220" y="505548"/>
                  <a:pt x="374626" y="497954"/>
                </a:cubicBezTo>
                <a:lnTo>
                  <a:pt x="373501" y="496829"/>
                </a:lnTo>
                <a:cubicBezTo>
                  <a:pt x="371532" y="501751"/>
                  <a:pt x="368720" y="506251"/>
                  <a:pt x="364782" y="510189"/>
                </a:cubicBezTo>
                <a:cubicBezTo>
                  <a:pt x="357610" y="517501"/>
                  <a:pt x="347907" y="521579"/>
                  <a:pt x="337501" y="521579"/>
                </a:cubicBezTo>
                <a:cubicBezTo>
                  <a:pt x="333142" y="521579"/>
                  <a:pt x="328782" y="520876"/>
                  <a:pt x="324704" y="519470"/>
                </a:cubicBezTo>
                <a:cubicBezTo>
                  <a:pt x="324142" y="520032"/>
                  <a:pt x="323579" y="520735"/>
                  <a:pt x="322876" y="521439"/>
                </a:cubicBezTo>
                <a:cubicBezTo>
                  <a:pt x="313735" y="530579"/>
                  <a:pt x="301220" y="534939"/>
                  <a:pt x="288142" y="533251"/>
                </a:cubicBezTo>
                <a:cubicBezTo>
                  <a:pt x="281392" y="532267"/>
                  <a:pt x="274923" y="529735"/>
                  <a:pt x="269439" y="525798"/>
                </a:cubicBezTo>
                <a:cubicBezTo>
                  <a:pt x="257626" y="517220"/>
                  <a:pt x="251860" y="504142"/>
                  <a:pt x="252142" y="491204"/>
                </a:cubicBezTo>
                <a:cubicBezTo>
                  <a:pt x="251720" y="491204"/>
                  <a:pt x="251439" y="491204"/>
                  <a:pt x="251157" y="491204"/>
                </a:cubicBezTo>
                <a:cubicBezTo>
                  <a:pt x="240189" y="491204"/>
                  <a:pt x="229782" y="486985"/>
                  <a:pt x="221907" y="479110"/>
                </a:cubicBezTo>
                <a:cubicBezTo>
                  <a:pt x="213329" y="470532"/>
                  <a:pt x="209251" y="459001"/>
                  <a:pt x="209814" y="447751"/>
                </a:cubicBezTo>
                <a:cubicBezTo>
                  <a:pt x="209110" y="447751"/>
                  <a:pt x="208407" y="447751"/>
                  <a:pt x="207704" y="447751"/>
                </a:cubicBezTo>
                <a:cubicBezTo>
                  <a:pt x="195048" y="447751"/>
                  <a:pt x="182250" y="441985"/>
                  <a:pt x="173953" y="430454"/>
                </a:cubicBezTo>
                <a:cubicBezTo>
                  <a:pt x="170016" y="425110"/>
                  <a:pt x="167484" y="418782"/>
                  <a:pt x="166641" y="412173"/>
                </a:cubicBezTo>
                <a:cubicBezTo>
                  <a:pt x="164953" y="399376"/>
                  <a:pt x="169031" y="387142"/>
                  <a:pt x="177609" y="378001"/>
                </a:cubicBezTo>
                <a:lnTo>
                  <a:pt x="173813" y="374204"/>
                </a:lnTo>
                <a:cubicBezTo>
                  <a:pt x="147797" y="348189"/>
                  <a:pt x="130500" y="315423"/>
                  <a:pt x="123750" y="279282"/>
                </a:cubicBezTo>
                <a:cubicBezTo>
                  <a:pt x="122344" y="272392"/>
                  <a:pt x="118969" y="265923"/>
                  <a:pt x="113906" y="260860"/>
                </a:cubicBezTo>
                <a:lnTo>
                  <a:pt x="93656" y="240609"/>
                </a:lnTo>
                <a:lnTo>
                  <a:pt x="89438" y="244828"/>
                </a:lnTo>
                <a:cubicBezTo>
                  <a:pt x="86203" y="248064"/>
                  <a:pt x="81422" y="249189"/>
                  <a:pt x="76922" y="247360"/>
                </a:cubicBezTo>
                <a:cubicBezTo>
                  <a:pt x="75375" y="246798"/>
                  <a:pt x="74109" y="245814"/>
                  <a:pt x="72984" y="244688"/>
                </a:cubicBezTo>
                <a:lnTo>
                  <a:pt x="3375" y="175078"/>
                </a:lnTo>
                <a:cubicBezTo>
                  <a:pt x="-1125" y="170578"/>
                  <a:pt x="-1125" y="163266"/>
                  <a:pt x="3375" y="158766"/>
                </a:cubicBezTo>
                <a:lnTo>
                  <a:pt x="38813" y="123328"/>
                </a:lnTo>
                <a:cubicBezTo>
                  <a:pt x="43172" y="119109"/>
                  <a:pt x="50062" y="118828"/>
                  <a:pt x="54563" y="123047"/>
                </a:cubicBezTo>
                <a:cubicBezTo>
                  <a:pt x="54563" y="123047"/>
                  <a:pt x="54703" y="123187"/>
                  <a:pt x="54703" y="123187"/>
                </a:cubicBezTo>
                <a:cubicBezTo>
                  <a:pt x="59344" y="127688"/>
                  <a:pt x="59625" y="135000"/>
                  <a:pt x="54984" y="139641"/>
                </a:cubicBezTo>
                <a:lnTo>
                  <a:pt x="27703" y="166922"/>
                </a:lnTo>
                <a:lnTo>
                  <a:pt x="81281" y="220500"/>
                </a:lnTo>
                <a:lnTo>
                  <a:pt x="220501" y="81281"/>
                </a:lnTo>
                <a:lnTo>
                  <a:pt x="166922" y="27703"/>
                </a:lnTo>
                <a:lnTo>
                  <a:pt x="96469" y="98156"/>
                </a:lnTo>
                <a:cubicBezTo>
                  <a:pt x="92109" y="102516"/>
                  <a:pt x="85078" y="102516"/>
                  <a:pt x="80578" y="98297"/>
                </a:cubicBezTo>
                <a:cubicBezTo>
                  <a:pt x="80578" y="98297"/>
                  <a:pt x="80438" y="98156"/>
                  <a:pt x="80438" y="98156"/>
                </a:cubicBezTo>
                <a:cubicBezTo>
                  <a:pt x="75797" y="93797"/>
                  <a:pt x="75797" y="86344"/>
                  <a:pt x="80297" y="81844"/>
                </a:cubicBezTo>
                <a:close/>
              </a:path>
            </a:pathLst>
          </a:custGeom>
          <a:solidFill>
            <a:schemeClr val="bg2">
              <a:lumMod val="50000"/>
            </a:schemeClr>
          </a:solidFill>
          <a:ln w="1395" cap="flat">
            <a:no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22" name="Полилиния 51">
            <a:extLst>
              <a:ext uri="{FF2B5EF4-FFF2-40B4-BE49-F238E27FC236}">
                <a16:creationId xmlns:a16="http://schemas.microsoft.com/office/drawing/2014/main" id="{253E4025-B2FB-4BDF-9EC5-A3073F8BC608}"/>
              </a:ext>
            </a:extLst>
          </p:cNvPr>
          <p:cNvSpPr>
            <a:spLocks noChangeAspect="1"/>
          </p:cNvSpPr>
          <p:nvPr/>
        </p:nvSpPr>
        <p:spPr>
          <a:xfrm>
            <a:off x="5764358" y="3666949"/>
            <a:ext cx="563291" cy="622905"/>
          </a:xfrm>
          <a:custGeom>
            <a:avLst/>
            <a:gdLst>
              <a:gd name="connsiteX0" fmla="*/ 607999 w 651093"/>
              <a:gd name="connsiteY0" fmla="*/ 0 h 720000"/>
              <a:gd name="connsiteX1" fmla="*/ 596727 w 651093"/>
              <a:gd name="connsiteY1" fmla="*/ 0 h 720000"/>
              <a:gd name="connsiteX2" fmla="*/ 557397 w 651093"/>
              <a:gd name="connsiteY2" fmla="*/ 23874 h 720000"/>
              <a:gd name="connsiteX3" fmla="*/ 189052 w 651093"/>
              <a:gd name="connsiteY3" fmla="*/ 157816 h 720000"/>
              <a:gd name="connsiteX4" fmla="*/ 66911 w 651093"/>
              <a:gd name="connsiteY4" fmla="*/ 157816 h 720000"/>
              <a:gd name="connsiteX5" fmla="*/ 0 w 651093"/>
              <a:gd name="connsiteY5" fmla="*/ 224727 h 720000"/>
              <a:gd name="connsiteX6" fmla="*/ 0 w 651093"/>
              <a:gd name="connsiteY6" fmla="*/ 360000 h 720000"/>
              <a:gd name="connsiteX7" fmla="*/ 66911 w 651093"/>
              <a:gd name="connsiteY7" fmla="*/ 426911 h 720000"/>
              <a:gd name="connsiteX8" fmla="*/ 69794 w 651093"/>
              <a:gd name="connsiteY8" fmla="*/ 426911 h 720000"/>
              <a:gd name="connsiteX9" fmla="*/ 131510 w 651093"/>
              <a:gd name="connsiteY9" fmla="*/ 694350 h 720000"/>
              <a:gd name="connsiteX10" fmla="*/ 163755 w 651093"/>
              <a:gd name="connsiteY10" fmla="*/ 720001 h 720000"/>
              <a:gd name="connsiteX11" fmla="*/ 207661 w 651093"/>
              <a:gd name="connsiteY11" fmla="*/ 720001 h 720000"/>
              <a:gd name="connsiteX12" fmla="*/ 233558 w 651093"/>
              <a:gd name="connsiteY12" fmla="*/ 707511 h 720000"/>
              <a:gd name="connsiteX13" fmla="*/ 239906 w 651093"/>
              <a:gd name="connsiteY13" fmla="*/ 679469 h 720000"/>
              <a:gd name="connsiteX14" fmla="*/ 181624 w 651093"/>
              <a:gd name="connsiteY14" fmla="*/ 426912 h 720000"/>
              <a:gd name="connsiteX15" fmla="*/ 189053 w 651093"/>
              <a:gd name="connsiteY15" fmla="*/ 426912 h 720000"/>
              <a:gd name="connsiteX16" fmla="*/ 557398 w 651093"/>
              <a:gd name="connsiteY16" fmla="*/ 560856 h 720000"/>
              <a:gd name="connsiteX17" fmla="*/ 596728 w 651093"/>
              <a:gd name="connsiteY17" fmla="*/ 584730 h 720000"/>
              <a:gd name="connsiteX18" fmla="*/ 608001 w 651093"/>
              <a:gd name="connsiteY18" fmla="*/ 584730 h 720000"/>
              <a:gd name="connsiteX19" fmla="*/ 652365 w 651093"/>
              <a:gd name="connsiteY19" fmla="*/ 540366 h 720000"/>
              <a:gd name="connsiteX20" fmla="*/ 652365 w 651093"/>
              <a:gd name="connsiteY20" fmla="*/ 44364 h 720000"/>
              <a:gd name="connsiteX21" fmla="*/ 607999 w 651093"/>
              <a:gd name="connsiteY21" fmla="*/ 0 h 720000"/>
              <a:gd name="connsiteX22" fmla="*/ 219351 w 651093"/>
              <a:gd name="connsiteY22" fmla="*/ 684210 h 720000"/>
              <a:gd name="connsiteX23" fmla="*/ 217050 w 651093"/>
              <a:gd name="connsiteY23" fmla="*/ 694377 h 720000"/>
              <a:gd name="connsiteX24" fmla="*/ 207661 w 651093"/>
              <a:gd name="connsiteY24" fmla="*/ 698906 h 720000"/>
              <a:gd name="connsiteX25" fmla="*/ 163755 w 651093"/>
              <a:gd name="connsiteY25" fmla="*/ 698906 h 720000"/>
              <a:gd name="connsiteX26" fmla="*/ 152065 w 651093"/>
              <a:gd name="connsiteY26" fmla="*/ 689605 h 720000"/>
              <a:gd name="connsiteX27" fmla="*/ 91441 w 651093"/>
              <a:gd name="connsiteY27" fmla="*/ 426911 h 720000"/>
              <a:gd name="connsiteX28" fmla="*/ 159975 w 651093"/>
              <a:gd name="connsiteY28" fmla="*/ 426911 h 720000"/>
              <a:gd name="connsiteX29" fmla="*/ 219351 w 651093"/>
              <a:gd name="connsiteY29" fmla="*/ 684210 h 720000"/>
              <a:gd name="connsiteX30" fmla="*/ 608001 w 651093"/>
              <a:gd name="connsiteY30" fmla="*/ 563633 h 720000"/>
              <a:gd name="connsiteX31" fmla="*/ 596728 w 651093"/>
              <a:gd name="connsiteY31" fmla="*/ 563633 h 720000"/>
              <a:gd name="connsiteX32" fmla="*/ 573458 w 651093"/>
              <a:gd name="connsiteY32" fmla="*/ 540363 h 720000"/>
              <a:gd name="connsiteX33" fmla="*/ 573458 w 651093"/>
              <a:gd name="connsiteY33" fmla="*/ 112002 h 720000"/>
              <a:gd name="connsiteX34" fmla="*/ 562911 w 651093"/>
              <a:gd name="connsiteY34" fmla="*/ 101455 h 720000"/>
              <a:gd name="connsiteX35" fmla="*/ 552364 w 651093"/>
              <a:gd name="connsiteY35" fmla="*/ 112002 h 720000"/>
              <a:gd name="connsiteX36" fmla="*/ 552364 w 651093"/>
              <a:gd name="connsiteY36" fmla="*/ 536577 h 720000"/>
              <a:gd name="connsiteX37" fmla="*/ 201459 w 651093"/>
              <a:gd name="connsiteY37" fmla="*/ 408975 h 720000"/>
              <a:gd name="connsiteX38" fmla="*/ 201459 w 651093"/>
              <a:gd name="connsiteY38" fmla="*/ 382545 h 720000"/>
              <a:gd name="connsiteX39" fmla="*/ 190913 w 651093"/>
              <a:gd name="connsiteY39" fmla="*/ 371998 h 720000"/>
              <a:gd name="connsiteX40" fmla="*/ 180366 w 651093"/>
              <a:gd name="connsiteY40" fmla="*/ 382545 h 720000"/>
              <a:gd name="connsiteX41" fmla="*/ 180366 w 651093"/>
              <a:gd name="connsiteY41" fmla="*/ 405816 h 720000"/>
              <a:gd name="connsiteX42" fmla="*/ 66911 w 651093"/>
              <a:gd name="connsiteY42" fmla="*/ 405816 h 720000"/>
              <a:gd name="connsiteX43" fmla="*/ 21094 w 651093"/>
              <a:gd name="connsiteY43" fmla="*/ 359999 h 720000"/>
              <a:gd name="connsiteX44" fmla="*/ 21094 w 651093"/>
              <a:gd name="connsiteY44" fmla="*/ 224727 h 720000"/>
              <a:gd name="connsiteX45" fmla="*/ 66911 w 651093"/>
              <a:gd name="connsiteY45" fmla="*/ 178910 h 720000"/>
              <a:gd name="connsiteX46" fmla="*/ 180364 w 651093"/>
              <a:gd name="connsiteY46" fmla="*/ 178910 h 720000"/>
              <a:gd name="connsiteX47" fmla="*/ 180364 w 651093"/>
              <a:gd name="connsiteY47" fmla="*/ 337454 h 720000"/>
              <a:gd name="connsiteX48" fmla="*/ 190911 w 651093"/>
              <a:gd name="connsiteY48" fmla="*/ 348000 h 720000"/>
              <a:gd name="connsiteX49" fmla="*/ 201458 w 651093"/>
              <a:gd name="connsiteY49" fmla="*/ 337454 h 720000"/>
              <a:gd name="connsiteX50" fmla="*/ 201458 w 651093"/>
              <a:gd name="connsiteY50" fmla="*/ 175752 h 720000"/>
              <a:gd name="connsiteX51" fmla="*/ 552362 w 651093"/>
              <a:gd name="connsiteY51" fmla="*/ 48150 h 720000"/>
              <a:gd name="connsiteX52" fmla="*/ 552362 w 651093"/>
              <a:gd name="connsiteY52" fmla="*/ 66915 h 720000"/>
              <a:gd name="connsiteX53" fmla="*/ 562909 w 651093"/>
              <a:gd name="connsiteY53" fmla="*/ 77462 h 720000"/>
              <a:gd name="connsiteX54" fmla="*/ 573456 w 651093"/>
              <a:gd name="connsiteY54" fmla="*/ 66915 h 720000"/>
              <a:gd name="connsiteX55" fmla="*/ 573456 w 651093"/>
              <a:gd name="connsiteY55" fmla="*/ 44364 h 720000"/>
              <a:gd name="connsiteX56" fmla="*/ 596727 w 651093"/>
              <a:gd name="connsiteY56" fmla="*/ 21094 h 720000"/>
              <a:gd name="connsiteX57" fmla="*/ 607999 w 651093"/>
              <a:gd name="connsiteY57" fmla="*/ 21094 h 720000"/>
              <a:gd name="connsiteX58" fmla="*/ 631270 w 651093"/>
              <a:gd name="connsiteY58" fmla="*/ 44364 h 720000"/>
              <a:gd name="connsiteX59" fmla="*/ 631270 w 651093"/>
              <a:gd name="connsiteY59" fmla="*/ 540363 h 720000"/>
              <a:gd name="connsiteX60" fmla="*/ 631271 w 651093"/>
              <a:gd name="connsiteY60" fmla="*/ 540363 h 720000"/>
              <a:gd name="connsiteX61" fmla="*/ 608001 w 651093"/>
              <a:gd name="connsiteY61" fmla="*/ 563633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51093" h="720000">
                <a:moveTo>
                  <a:pt x="607999" y="0"/>
                </a:moveTo>
                <a:lnTo>
                  <a:pt x="596727" y="0"/>
                </a:lnTo>
                <a:cubicBezTo>
                  <a:pt x="579653" y="0"/>
                  <a:pt x="564810" y="9700"/>
                  <a:pt x="557397" y="23874"/>
                </a:cubicBezTo>
                <a:lnTo>
                  <a:pt x="189052" y="157816"/>
                </a:lnTo>
                <a:lnTo>
                  <a:pt x="66911" y="157816"/>
                </a:lnTo>
                <a:cubicBezTo>
                  <a:pt x="30016" y="157816"/>
                  <a:pt x="0" y="187833"/>
                  <a:pt x="0" y="224727"/>
                </a:cubicBezTo>
                <a:lnTo>
                  <a:pt x="0" y="360000"/>
                </a:lnTo>
                <a:cubicBezTo>
                  <a:pt x="0" y="396894"/>
                  <a:pt x="30016" y="426911"/>
                  <a:pt x="66911" y="426911"/>
                </a:cubicBezTo>
                <a:lnTo>
                  <a:pt x="69794" y="426911"/>
                </a:lnTo>
                <a:lnTo>
                  <a:pt x="131510" y="694350"/>
                </a:lnTo>
                <a:cubicBezTo>
                  <a:pt x="134996" y="709453"/>
                  <a:pt x="148255" y="720001"/>
                  <a:pt x="163755" y="720001"/>
                </a:cubicBezTo>
                <a:lnTo>
                  <a:pt x="207661" y="720001"/>
                </a:lnTo>
                <a:cubicBezTo>
                  <a:pt x="217804" y="720001"/>
                  <a:pt x="227243" y="715449"/>
                  <a:pt x="233558" y="707511"/>
                </a:cubicBezTo>
                <a:cubicBezTo>
                  <a:pt x="239873" y="699573"/>
                  <a:pt x="242186" y="689352"/>
                  <a:pt x="239906" y="679469"/>
                </a:cubicBezTo>
                <a:lnTo>
                  <a:pt x="181624" y="426912"/>
                </a:lnTo>
                <a:lnTo>
                  <a:pt x="189053" y="426912"/>
                </a:lnTo>
                <a:lnTo>
                  <a:pt x="557398" y="560856"/>
                </a:lnTo>
                <a:cubicBezTo>
                  <a:pt x="564812" y="575030"/>
                  <a:pt x="579655" y="584730"/>
                  <a:pt x="596728" y="584730"/>
                </a:cubicBezTo>
                <a:lnTo>
                  <a:pt x="608001" y="584730"/>
                </a:lnTo>
                <a:cubicBezTo>
                  <a:pt x="632464" y="584730"/>
                  <a:pt x="652365" y="564829"/>
                  <a:pt x="652365" y="540366"/>
                </a:cubicBezTo>
                <a:lnTo>
                  <a:pt x="652365" y="44364"/>
                </a:lnTo>
                <a:cubicBezTo>
                  <a:pt x="652365" y="19901"/>
                  <a:pt x="632462" y="0"/>
                  <a:pt x="607999" y="0"/>
                </a:cubicBezTo>
                <a:close/>
                <a:moveTo>
                  <a:pt x="219351" y="684210"/>
                </a:moveTo>
                <a:cubicBezTo>
                  <a:pt x="220178" y="687793"/>
                  <a:pt x="219340" y="691500"/>
                  <a:pt x="217050" y="694377"/>
                </a:cubicBezTo>
                <a:cubicBezTo>
                  <a:pt x="214761" y="697255"/>
                  <a:pt x="211338" y="698906"/>
                  <a:pt x="207661" y="698906"/>
                </a:cubicBezTo>
                <a:lnTo>
                  <a:pt x="163755" y="698906"/>
                </a:lnTo>
                <a:cubicBezTo>
                  <a:pt x="158136" y="698906"/>
                  <a:pt x="153328" y="695081"/>
                  <a:pt x="152065" y="689605"/>
                </a:cubicBezTo>
                <a:lnTo>
                  <a:pt x="91441" y="426911"/>
                </a:lnTo>
                <a:lnTo>
                  <a:pt x="159975" y="426911"/>
                </a:lnTo>
                <a:lnTo>
                  <a:pt x="219351" y="684210"/>
                </a:lnTo>
                <a:close/>
                <a:moveTo>
                  <a:pt x="608001" y="563633"/>
                </a:moveTo>
                <a:lnTo>
                  <a:pt x="596728" y="563633"/>
                </a:lnTo>
                <a:cubicBezTo>
                  <a:pt x="583896" y="563633"/>
                  <a:pt x="573458" y="553193"/>
                  <a:pt x="573458" y="540363"/>
                </a:cubicBezTo>
                <a:lnTo>
                  <a:pt x="573458" y="112002"/>
                </a:lnTo>
                <a:cubicBezTo>
                  <a:pt x="573458" y="106178"/>
                  <a:pt x="568735" y="101455"/>
                  <a:pt x="562911" y="101455"/>
                </a:cubicBezTo>
                <a:cubicBezTo>
                  <a:pt x="557086" y="101455"/>
                  <a:pt x="552364" y="106178"/>
                  <a:pt x="552364" y="112002"/>
                </a:cubicBezTo>
                <a:lnTo>
                  <a:pt x="552364" y="536577"/>
                </a:lnTo>
                <a:lnTo>
                  <a:pt x="201459" y="408975"/>
                </a:lnTo>
                <a:lnTo>
                  <a:pt x="201459" y="382545"/>
                </a:lnTo>
                <a:cubicBezTo>
                  <a:pt x="201459" y="376720"/>
                  <a:pt x="196737" y="371998"/>
                  <a:pt x="190913" y="371998"/>
                </a:cubicBezTo>
                <a:cubicBezTo>
                  <a:pt x="185088" y="371998"/>
                  <a:pt x="180366" y="376720"/>
                  <a:pt x="180366" y="382545"/>
                </a:cubicBezTo>
                <a:lnTo>
                  <a:pt x="180366" y="405816"/>
                </a:lnTo>
                <a:lnTo>
                  <a:pt x="66911" y="405816"/>
                </a:lnTo>
                <a:cubicBezTo>
                  <a:pt x="41648" y="405816"/>
                  <a:pt x="21094" y="385262"/>
                  <a:pt x="21094" y="359999"/>
                </a:cubicBezTo>
                <a:lnTo>
                  <a:pt x="21094" y="224727"/>
                </a:lnTo>
                <a:cubicBezTo>
                  <a:pt x="21094" y="199464"/>
                  <a:pt x="41648" y="178910"/>
                  <a:pt x="66911" y="178910"/>
                </a:cubicBezTo>
                <a:lnTo>
                  <a:pt x="180364" y="178910"/>
                </a:lnTo>
                <a:lnTo>
                  <a:pt x="180364" y="337454"/>
                </a:lnTo>
                <a:cubicBezTo>
                  <a:pt x="180364" y="343278"/>
                  <a:pt x="185086" y="348000"/>
                  <a:pt x="190911" y="348000"/>
                </a:cubicBezTo>
                <a:cubicBezTo>
                  <a:pt x="196736" y="348000"/>
                  <a:pt x="201458" y="343278"/>
                  <a:pt x="201458" y="337454"/>
                </a:cubicBezTo>
                <a:lnTo>
                  <a:pt x="201458" y="175752"/>
                </a:lnTo>
                <a:lnTo>
                  <a:pt x="552362" y="48150"/>
                </a:lnTo>
                <a:lnTo>
                  <a:pt x="552362" y="66915"/>
                </a:lnTo>
                <a:cubicBezTo>
                  <a:pt x="552362" y="72740"/>
                  <a:pt x="557085" y="77462"/>
                  <a:pt x="562909" y="77462"/>
                </a:cubicBezTo>
                <a:cubicBezTo>
                  <a:pt x="568734" y="77462"/>
                  <a:pt x="573456" y="72740"/>
                  <a:pt x="573456" y="66915"/>
                </a:cubicBezTo>
                <a:lnTo>
                  <a:pt x="573456" y="44364"/>
                </a:lnTo>
                <a:cubicBezTo>
                  <a:pt x="573456" y="31532"/>
                  <a:pt x="583895" y="21094"/>
                  <a:pt x="596727" y="21094"/>
                </a:cubicBezTo>
                <a:lnTo>
                  <a:pt x="607999" y="21094"/>
                </a:lnTo>
                <a:cubicBezTo>
                  <a:pt x="620831" y="21094"/>
                  <a:pt x="631270" y="31534"/>
                  <a:pt x="631270" y="44364"/>
                </a:cubicBezTo>
                <a:lnTo>
                  <a:pt x="631270" y="540363"/>
                </a:lnTo>
                <a:lnTo>
                  <a:pt x="631271" y="540363"/>
                </a:lnTo>
                <a:cubicBezTo>
                  <a:pt x="631271" y="553195"/>
                  <a:pt x="620833" y="563633"/>
                  <a:pt x="608001" y="563633"/>
                </a:cubicBezTo>
                <a:close/>
              </a:path>
            </a:pathLst>
          </a:custGeom>
          <a:solidFill>
            <a:schemeClr val="bg2">
              <a:lumMod val="50000"/>
            </a:schemeClr>
          </a:solidFill>
          <a:ln w="1395" cap="flat">
            <a:no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23" name="Прямоугольник 22">
            <a:extLst>
              <a:ext uri="{FF2B5EF4-FFF2-40B4-BE49-F238E27FC236}">
                <a16:creationId xmlns:a16="http://schemas.microsoft.com/office/drawing/2014/main" id="{C58CBDA8-F702-4AE5-8CA9-B4D07DC79865}"/>
              </a:ext>
            </a:extLst>
          </p:cNvPr>
          <p:cNvSpPr/>
          <p:nvPr/>
        </p:nvSpPr>
        <p:spPr>
          <a:xfrm>
            <a:off x="1543050" y="5635780"/>
            <a:ext cx="8604504" cy="584775"/>
          </a:xfrm>
          <a:prstGeom prst="rect">
            <a:avLst/>
          </a:prstGeom>
        </p:spPr>
        <p:txBody>
          <a:bodyPr wrap="square">
            <a:spAutoFit/>
          </a:bodyPr>
          <a:lstStyle/>
          <a:p>
            <a:r>
              <a:rPr lang="ru-RU" sz="1600" dirty="0">
                <a:latin typeface="Roboto Light" panose="020B0604020202020204" charset="0"/>
                <a:ea typeface="Roboto Light" panose="020B0604020202020204" charset="0"/>
                <a:cs typeface="Roboto Light" panose="020B0604020202020204" charset="0"/>
              </a:rPr>
              <a:t>Не требуется продление конкурса при отсутствии заявок, а также проведение запроса предложений при повторном несостоявшемся конкурсе.</a:t>
            </a:r>
          </a:p>
        </p:txBody>
      </p:sp>
    </p:spTree>
    <p:extLst>
      <p:ext uri="{BB962C8B-B14F-4D97-AF65-F5344CB8AC3E}">
        <p14:creationId xmlns:p14="http://schemas.microsoft.com/office/powerpoint/2010/main" val="2881429977"/>
      </p:ext>
    </p:extLst>
  </p:cSld>
  <p:clrMapOvr>
    <a:masterClrMapping/>
  </p:clrMapOvr>
  <p:transition spd="slow">
    <p:fade thruBlk="1"/>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FBCA8F-E526-4D98-B775-613D6BF01119}"/>
              </a:ext>
            </a:extLst>
          </p:cNvPr>
          <p:cNvSpPr>
            <a:spLocks noGrp="1"/>
          </p:cNvSpPr>
          <p:nvPr>
            <p:ph type="title"/>
          </p:nvPr>
        </p:nvSpPr>
        <p:spPr/>
        <p:txBody>
          <a:bodyPr/>
          <a:lstStyle/>
          <a:p>
            <a:r>
              <a:rPr lang="ru-RU" dirty="0"/>
              <a:t>Контракт</a:t>
            </a:r>
          </a:p>
        </p:txBody>
      </p:sp>
    </p:spTree>
    <p:extLst>
      <p:ext uri="{BB962C8B-B14F-4D97-AF65-F5344CB8AC3E}">
        <p14:creationId xmlns:p14="http://schemas.microsoft.com/office/powerpoint/2010/main" val="1747548944"/>
      </p:ext>
    </p:extLst>
  </p:cSld>
  <p:clrMapOvr>
    <a:masterClrMapping/>
  </p:clrMapOvr>
  <p:transition spd="slow">
    <p:fade thruBlk="1"/>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7018" y="60058"/>
            <a:ext cx="10581862" cy="1304925"/>
          </a:xfrm>
        </p:spPr>
        <p:txBody>
          <a:bodyPr>
            <a:normAutofit/>
          </a:bodyPr>
          <a:lstStyle/>
          <a:p>
            <a:r>
              <a:rPr lang="ru-RU" dirty="0"/>
              <a:t>Заключение контракта в ЕИС и на площадке</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775" y="1549048"/>
            <a:ext cx="7389659" cy="4727209"/>
          </a:xfrm>
          <a:prstGeom prst="rect">
            <a:avLst/>
          </a:prstGeom>
        </p:spPr>
      </p:pic>
      <p:sp>
        <p:nvSpPr>
          <p:cNvPr id="5" name="Прямоугольник 6"/>
          <p:cNvSpPr>
            <a:spLocks noChangeArrowheads="1"/>
          </p:cNvSpPr>
          <p:nvPr/>
        </p:nvSpPr>
        <p:spPr bwMode="auto">
          <a:xfrm>
            <a:off x="8294159" y="1426338"/>
            <a:ext cx="2634721" cy="1246495"/>
          </a:xfrm>
          <a:prstGeom prst="rect">
            <a:avLst/>
          </a:prstGeom>
          <a:solidFill>
            <a:schemeClr val="tx2">
              <a:lumMod val="60000"/>
              <a:lumOff val="40000"/>
            </a:schemeClr>
          </a:solidFill>
          <a:ln>
            <a:noFill/>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 typeface="Arial" charset="0"/>
              <a:buNone/>
            </a:pPr>
            <a:r>
              <a:rPr lang="ru-RU" altLang="ru-RU" sz="1500" b="1" dirty="0">
                <a:latin typeface="+mn-lt"/>
                <a:cs typeface="Times New Roman" pitchFamily="18" charset="0"/>
              </a:rPr>
              <a:t>После публикации итогового протокола с победителем в автоматическом режиме формируется карточка контракта в ЕИС.</a:t>
            </a:r>
          </a:p>
        </p:txBody>
      </p:sp>
      <p:sp>
        <p:nvSpPr>
          <p:cNvPr id="6" name="Прямоугольник 6"/>
          <p:cNvSpPr>
            <a:spLocks noChangeArrowheads="1"/>
          </p:cNvSpPr>
          <p:nvPr/>
        </p:nvSpPr>
        <p:spPr bwMode="auto">
          <a:xfrm>
            <a:off x="8294158" y="3092562"/>
            <a:ext cx="2634721" cy="3093154"/>
          </a:xfrm>
          <a:prstGeom prst="rect">
            <a:avLst/>
          </a:prstGeom>
          <a:solidFill>
            <a:schemeClr val="tx2">
              <a:lumMod val="60000"/>
              <a:lumOff val="40000"/>
            </a:schemeClr>
          </a:solidFill>
          <a:ln>
            <a:noFill/>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 typeface="Arial" charset="0"/>
              <a:buNone/>
            </a:pPr>
            <a:r>
              <a:rPr lang="ru-RU" altLang="ru-RU" sz="1500" b="1" dirty="0">
                <a:latin typeface="+mn-lt"/>
                <a:cs typeface="Times New Roman" pitchFamily="18" charset="0"/>
              </a:rPr>
              <a:t>Заказчик формирует проект контракта и направляет его участнику посредством функционала ЕИС.</a:t>
            </a:r>
          </a:p>
          <a:p>
            <a:pPr>
              <a:spcBef>
                <a:spcPct val="0"/>
              </a:spcBef>
              <a:buFont typeface="Arial" charset="0"/>
              <a:buNone/>
            </a:pPr>
            <a:endParaRPr lang="ru-RU" altLang="ru-RU" sz="1500" b="1" dirty="0">
              <a:latin typeface="+mn-lt"/>
              <a:cs typeface="Times New Roman" pitchFamily="18" charset="0"/>
            </a:endParaRPr>
          </a:p>
          <a:p>
            <a:pPr>
              <a:spcBef>
                <a:spcPct val="0"/>
              </a:spcBef>
              <a:buFont typeface="Arial" charset="0"/>
              <a:buNone/>
            </a:pPr>
            <a:r>
              <a:rPr lang="ru-RU" altLang="ru-RU" sz="1500" b="1" dirty="0">
                <a:latin typeface="+mn-lt"/>
                <a:cs typeface="Times New Roman" pitchFamily="18" charset="0"/>
              </a:rPr>
              <a:t>Участник со своей стороны подписывает контракт на площадке. </a:t>
            </a:r>
          </a:p>
          <a:p>
            <a:pPr>
              <a:spcBef>
                <a:spcPct val="0"/>
              </a:spcBef>
              <a:buFont typeface="Arial" charset="0"/>
              <a:buNone/>
            </a:pPr>
            <a:endParaRPr lang="ru-RU" altLang="ru-RU" sz="1500" b="1" dirty="0">
              <a:latin typeface="+mn-lt"/>
              <a:cs typeface="Times New Roman" pitchFamily="18" charset="0"/>
            </a:endParaRPr>
          </a:p>
          <a:p>
            <a:pPr>
              <a:spcBef>
                <a:spcPct val="0"/>
              </a:spcBef>
              <a:buFont typeface="Arial" charset="0"/>
              <a:buNone/>
            </a:pPr>
            <a:r>
              <a:rPr lang="ru-RU" altLang="ru-RU" sz="1500" b="1" dirty="0">
                <a:latin typeface="+mn-lt"/>
                <a:cs typeface="Times New Roman" pitchFamily="18" charset="0"/>
              </a:rPr>
              <a:t>Заказчик подписывает контракт в ЕИС после  направления</a:t>
            </a:r>
            <a:r>
              <a:rPr lang="en-US" altLang="ru-RU" sz="1500" b="1" dirty="0">
                <a:latin typeface="+mn-lt"/>
                <a:cs typeface="Times New Roman" pitchFamily="18" charset="0"/>
              </a:rPr>
              <a:t> </a:t>
            </a:r>
            <a:r>
              <a:rPr lang="ru-RU" altLang="ru-RU" sz="1500" b="1" dirty="0">
                <a:latin typeface="+mn-lt"/>
                <a:cs typeface="Times New Roman" pitchFamily="18" charset="0"/>
              </a:rPr>
              <a:t>сведений Оператором. </a:t>
            </a:r>
          </a:p>
        </p:txBody>
      </p:sp>
    </p:spTree>
    <p:extLst>
      <p:ext uri="{BB962C8B-B14F-4D97-AF65-F5344CB8AC3E}">
        <p14:creationId xmlns:p14="http://schemas.microsoft.com/office/powerpoint/2010/main" val="221846674"/>
      </p:ext>
    </p:extLst>
  </p:cSld>
  <p:clrMapOvr>
    <a:masterClrMapping/>
  </p:clrMapOvr>
  <p:transition spd="slow">
    <p:fade thruBlk="1"/>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rmAutofit fontScale="90000"/>
          </a:bodyPr>
          <a:lstStyle/>
          <a:p>
            <a:r>
              <a:rPr lang="ru-RU" dirty="0"/>
              <a:t>Заключение контракта</a:t>
            </a:r>
          </a:p>
        </p:txBody>
      </p:sp>
      <p:sp>
        <p:nvSpPr>
          <p:cNvPr id="6" name="Объект 2">
            <a:extLst>
              <a:ext uri="{FF2B5EF4-FFF2-40B4-BE49-F238E27FC236}">
                <a16:creationId xmlns:a16="http://schemas.microsoft.com/office/drawing/2014/main" id="{07F3A42A-8472-4B64-9D79-811556CF0A45}"/>
              </a:ext>
            </a:extLst>
          </p:cNvPr>
          <p:cNvSpPr txBox="1">
            <a:spLocks/>
          </p:cNvSpPr>
          <p:nvPr/>
        </p:nvSpPr>
        <p:spPr>
          <a:xfrm>
            <a:off x="2480438" y="1177665"/>
            <a:ext cx="8246788" cy="1675264"/>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1800" b="1" dirty="0"/>
              <a:t>Все участники, заявки которых не отозваны, обязаны заключить контракт.</a:t>
            </a:r>
          </a:p>
          <a:p>
            <a:pPr marL="0" indent="0">
              <a:buNone/>
            </a:pPr>
            <a:endParaRPr lang="ru-RU" sz="1800" dirty="0"/>
          </a:p>
          <a:p>
            <a:pPr marL="0" indent="0">
              <a:buNone/>
            </a:pPr>
            <a:r>
              <a:rPr lang="ru-RU" dirty="0"/>
              <a:t>Контракт </a:t>
            </a:r>
            <a:r>
              <a:rPr lang="ru-RU" dirty="0">
                <a:solidFill>
                  <a:schemeClr val="accent3"/>
                </a:solidFill>
              </a:rPr>
              <a:t>со вторым и последующими участниками </a:t>
            </a:r>
            <a:r>
              <a:rPr lang="ru-RU" dirty="0"/>
              <a:t>заключается в случае уклонения участника от заключения контракта, либо в случае отказа заказчика от заключения контракта на основании частей 9, 10 статьи 31 Закона 44-ФЗ. </a:t>
            </a:r>
          </a:p>
          <a:p>
            <a:pPr marL="0" indent="0">
              <a:buNone/>
            </a:pPr>
            <a:r>
              <a:rPr lang="ru-RU" sz="1800" dirty="0"/>
              <a:t> </a:t>
            </a:r>
          </a:p>
          <a:p>
            <a:pPr marL="0" indent="0">
              <a:buNone/>
            </a:pPr>
            <a:r>
              <a:rPr lang="ru-RU" dirty="0"/>
              <a:t>Изменены сроки заключения контракта:</a:t>
            </a:r>
          </a:p>
          <a:p>
            <a:pPr marL="0" indent="0">
              <a:buNone/>
            </a:pPr>
            <a:endParaRPr lang="ru-RU" sz="1800" dirty="0">
              <a:latin typeface="Roboto Light" panose="020B0604020202020204" charset="0"/>
              <a:ea typeface="Roboto Light" panose="020B0604020202020204" charset="0"/>
              <a:cs typeface="Roboto Light" panose="020B0604020202020204" charset="0"/>
            </a:endParaRPr>
          </a:p>
          <a:p>
            <a:pPr marL="0" indent="0" algn="just">
              <a:lnSpc>
                <a:spcPct val="107000"/>
              </a:lnSpc>
              <a:buNone/>
            </a:pPr>
            <a:endParaRPr lang="ru-RU" sz="1800" dirty="0">
              <a:latin typeface="Roboto Light" panose="020B0604020202020204" charset="0"/>
              <a:ea typeface="Roboto Light" panose="020B0604020202020204" charset="0"/>
              <a:cs typeface="Roboto Light" panose="020B0604020202020204" charset="0"/>
            </a:endParaRPr>
          </a:p>
          <a:p>
            <a:pPr marL="0" indent="0" algn="just">
              <a:lnSpc>
                <a:spcPct val="107000"/>
              </a:lnSpc>
              <a:buNone/>
            </a:pPr>
            <a:endParaRPr lang="ru-RU" sz="1800" dirty="0">
              <a:latin typeface="Roboto Light" panose="020B0604020202020204" charset="0"/>
              <a:ea typeface="Roboto Light" panose="020B0604020202020204" charset="0"/>
              <a:cs typeface="Roboto Light" panose="020B0604020202020204" charset="0"/>
            </a:endParaRPr>
          </a:p>
        </p:txBody>
      </p:sp>
      <p:sp>
        <p:nvSpPr>
          <p:cNvPr id="7" name="Полилиния 638">
            <a:extLst>
              <a:ext uri="{FF2B5EF4-FFF2-40B4-BE49-F238E27FC236}">
                <a16:creationId xmlns:a16="http://schemas.microsoft.com/office/drawing/2014/main" id="{F6553508-1EE0-4270-B63B-070887BA7EAF}"/>
              </a:ext>
            </a:extLst>
          </p:cNvPr>
          <p:cNvSpPr>
            <a:spLocks noChangeAspect="1"/>
          </p:cNvSpPr>
          <p:nvPr/>
        </p:nvSpPr>
        <p:spPr>
          <a:xfrm>
            <a:off x="1543050" y="1177665"/>
            <a:ext cx="720122" cy="720000"/>
          </a:xfrm>
          <a:custGeom>
            <a:avLst/>
            <a:gdLst>
              <a:gd name="connsiteX0" fmla="*/ 189358 w 720122"/>
              <a:gd name="connsiteY0" fmla="*/ 537720 h 720000"/>
              <a:gd name="connsiteX1" fmla="*/ 205653 w 720122"/>
              <a:gd name="connsiteY1" fmla="*/ 538353 h 720000"/>
              <a:gd name="connsiteX2" fmla="*/ 206280 w 720122"/>
              <a:gd name="connsiteY2" fmla="*/ 554642 h 720000"/>
              <a:gd name="connsiteX3" fmla="*/ 163922 w 720122"/>
              <a:gd name="connsiteY3" fmla="*/ 597123 h 720000"/>
              <a:gd name="connsiteX4" fmla="*/ 146883 w 720122"/>
              <a:gd name="connsiteY4" fmla="*/ 604084 h 720000"/>
              <a:gd name="connsiteX5" fmla="*/ 129961 w 720122"/>
              <a:gd name="connsiteY5" fmla="*/ 597123 h 720000"/>
              <a:gd name="connsiteX6" fmla="*/ 104520 w 720122"/>
              <a:gd name="connsiteY6" fmla="*/ 571681 h 720000"/>
              <a:gd name="connsiteX7" fmla="*/ 100969 w 720122"/>
              <a:gd name="connsiteY7" fmla="*/ 563162 h 720000"/>
              <a:gd name="connsiteX8" fmla="*/ 104520 w 720122"/>
              <a:gd name="connsiteY8" fmla="*/ 554642 h 720000"/>
              <a:gd name="connsiteX9" fmla="*/ 121442 w 720122"/>
              <a:gd name="connsiteY9" fmla="*/ 554642 h 720000"/>
              <a:gd name="connsiteX10" fmla="*/ 146883 w 720122"/>
              <a:gd name="connsiteY10" fmla="*/ 580084 h 720000"/>
              <a:gd name="connsiteX11" fmla="*/ 476402 w 720122"/>
              <a:gd name="connsiteY11" fmla="*/ 517564 h 720000"/>
              <a:gd name="connsiteX12" fmla="*/ 470402 w 720122"/>
              <a:gd name="connsiteY12" fmla="*/ 528000 h 720000"/>
              <a:gd name="connsiteX13" fmla="*/ 474000 w 720122"/>
              <a:gd name="connsiteY13" fmla="*/ 543721 h 720000"/>
              <a:gd name="connsiteX14" fmla="*/ 483486 w 720122"/>
              <a:gd name="connsiteY14" fmla="*/ 545607 h 720000"/>
              <a:gd name="connsiteX15" fmla="*/ 491279 w 720122"/>
              <a:gd name="connsiteY15" fmla="*/ 539883 h 720000"/>
              <a:gd name="connsiteX16" fmla="*/ 497279 w 720122"/>
              <a:gd name="connsiteY16" fmla="*/ 529564 h 720000"/>
              <a:gd name="connsiteX17" fmla="*/ 159160 w 720122"/>
              <a:gd name="connsiteY17" fmla="*/ 468416 h 720000"/>
              <a:gd name="connsiteX18" fmla="*/ 211201 w 720122"/>
              <a:gd name="connsiteY18" fmla="*/ 488402 h 720000"/>
              <a:gd name="connsiteX19" fmla="*/ 213598 w 720122"/>
              <a:gd name="connsiteY19" fmla="*/ 505201 h 720000"/>
              <a:gd name="connsiteX20" fmla="*/ 196799 w 720122"/>
              <a:gd name="connsiteY20" fmla="*/ 507603 h 720000"/>
              <a:gd name="connsiteX21" fmla="*/ 150000 w 720122"/>
              <a:gd name="connsiteY21" fmla="*/ 492000 h 720000"/>
              <a:gd name="connsiteX22" fmla="*/ 72000 w 720122"/>
              <a:gd name="connsiteY22" fmla="*/ 570000 h 720000"/>
              <a:gd name="connsiteX23" fmla="*/ 150000 w 720122"/>
              <a:gd name="connsiteY23" fmla="*/ 648000 h 720000"/>
              <a:gd name="connsiteX24" fmla="*/ 228000 w 720122"/>
              <a:gd name="connsiteY24" fmla="*/ 570000 h 720000"/>
              <a:gd name="connsiteX25" fmla="*/ 240000 w 720122"/>
              <a:gd name="connsiteY25" fmla="*/ 558000 h 720000"/>
              <a:gd name="connsiteX26" fmla="*/ 252000 w 720122"/>
              <a:gd name="connsiteY26" fmla="*/ 570000 h 720000"/>
              <a:gd name="connsiteX27" fmla="*/ 150000 w 720122"/>
              <a:gd name="connsiteY27" fmla="*/ 672000 h 720000"/>
              <a:gd name="connsiteX28" fmla="*/ 48000 w 720122"/>
              <a:gd name="connsiteY28" fmla="*/ 570000 h 720000"/>
              <a:gd name="connsiteX29" fmla="*/ 104385 w 720122"/>
              <a:gd name="connsiteY29" fmla="*/ 478769 h 720000"/>
              <a:gd name="connsiteX30" fmla="*/ 159160 w 720122"/>
              <a:gd name="connsiteY30" fmla="*/ 468416 h 720000"/>
              <a:gd name="connsiteX31" fmla="*/ 503279 w 720122"/>
              <a:gd name="connsiteY31" fmla="*/ 449643 h 720000"/>
              <a:gd name="connsiteX32" fmla="*/ 486240 w 720122"/>
              <a:gd name="connsiteY32" fmla="*/ 495240 h 720000"/>
              <a:gd name="connsiteX33" fmla="*/ 504000 w 720122"/>
              <a:gd name="connsiteY33" fmla="*/ 505564 h 720000"/>
              <a:gd name="connsiteX34" fmla="*/ 510000 w 720122"/>
              <a:gd name="connsiteY34" fmla="*/ 509045 h 720000"/>
              <a:gd name="connsiteX35" fmla="*/ 541078 w 720122"/>
              <a:gd name="connsiteY35" fmla="*/ 471480 h 720000"/>
              <a:gd name="connsiteX36" fmla="*/ 264000 w 720122"/>
              <a:gd name="connsiteY36" fmla="*/ 384000 h 720000"/>
              <a:gd name="connsiteX37" fmla="*/ 348000 w 720122"/>
              <a:gd name="connsiteY37" fmla="*/ 384000 h 720000"/>
              <a:gd name="connsiteX38" fmla="*/ 360000 w 720122"/>
              <a:gd name="connsiteY38" fmla="*/ 396000 h 720000"/>
              <a:gd name="connsiteX39" fmla="*/ 348000 w 720122"/>
              <a:gd name="connsiteY39" fmla="*/ 408000 h 720000"/>
              <a:gd name="connsiteX40" fmla="*/ 264000 w 720122"/>
              <a:gd name="connsiteY40" fmla="*/ 408000 h 720000"/>
              <a:gd name="connsiteX41" fmla="*/ 252000 w 720122"/>
              <a:gd name="connsiteY41" fmla="*/ 396000 h 720000"/>
              <a:gd name="connsiteX42" fmla="*/ 264000 w 720122"/>
              <a:gd name="connsiteY42" fmla="*/ 384000 h 720000"/>
              <a:gd name="connsiteX43" fmla="*/ 96000 w 720122"/>
              <a:gd name="connsiteY43" fmla="*/ 384000 h 720000"/>
              <a:gd name="connsiteX44" fmla="*/ 216000 w 720122"/>
              <a:gd name="connsiteY44" fmla="*/ 384000 h 720000"/>
              <a:gd name="connsiteX45" fmla="*/ 228000 w 720122"/>
              <a:gd name="connsiteY45" fmla="*/ 396000 h 720000"/>
              <a:gd name="connsiteX46" fmla="*/ 216000 w 720122"/>
              <a:gd name="connsiteY46" fmla="*/ 408000 h 720000"/>
              <a:gd name="connsiteX47" fmla="*/ 96000 w 720122"/>
              <a:gd name="connsiteY47" fmla="*/ 408000 h 720000"/>
              <a:gd name="connsiteX48" fmla="*/ 84000 w 720122"/>
              <a:gd name="connsiteY48" fmla="*/ 396000 h 720000"/>
              <a:gd name="connsiteX49" fmla="*/ 96000 w 720122"/>
              <a:gd name="connsiteY49" fmla="*/ 384000 h 720000"/>
              <a:gd name="connsiteX50" fmla="*/ 384000 w 720122"/>
              <a:gd name="connsiteY50" fmla="*/ 324000 h 720000"/>
              <a:gd name="connsiteX51" fmla="*/ 468000 w 720122"/>
              <a:gd name="connsiteY51" fmla="*/ 324000 h 720000"/>
              <a:gd name="connsiteX52" fmla="*/ 480000 w 720122"/>
              <a:gd name="connsiteY52" fmla="*/ 336000 h 720000"/>
              <a:gd name="connsiteX53" fmla="*/ 468000 w 720122"/>
              <a:gd name="connsiteY53" fmla="*/ 348000 h 720000"/>
              <a:gd name="connsiteX54" fmla="*/ 384000 w 720122"/>
              <a:gd name="connsiteY54" fmla="*/ 348000 h 720000"/>
              <a:gd name="connsiteX55" fmla="*/ 372000 w 720122"/>
              <a:gd name="connsiteY55" fmla="*/ 336000 h 720000"/>
              <a:gd name="connsiteX56" fmla="*/ 384000 w 720122"/>
              <a:gd name="connsiteY56" fmla="*/ 324000 h 720000"/>
              <a:gd name="connsiteX57" fmla="*/ 96000 w 720122"/>
              <a:gd name="connsiteY57" fmla="*/ 324000 h 720000"/>
              <a:gd name="connsiteX58" fmla="*/ 336000 w 720122"/>
              <a:gd name="connsiteY58" fmla="*/ 324000 h 720000"/>
              <a:gd name="connsiteX59" fmla="*/ 348000 w 720122"/>
              <a:gd name="connsiteY59" fmla="*/ 336000 h 720000"/>
              <a:gd name="connsiteX60" fmla="*/ 336000 w 720122"/>
              <a:gd name="connsiteY60" fmla="*/ 348000 h 720000"/>
              <a:gd name="connsiteX61" fmla="*/ 96000 w 720122"/>
              <a:gd name="connsiteY61" fmla="*/ 348000 h 720000"/>
              <a:gd name="connsiteX62" fmla="*/ 84000 w 720122"/>
              <a:gd name="connsiteY62" fmla="*/ 336000 h 720000"/>
              <a:gd name="connsiteX63" fmla="*/ 96000 w 720122"/>
              <a:gd name="connsiteY63" fmla="*/ 324000 h 720000"/>
              <a:gd name="connsiteX64" fmla="*/ 609240 w 720122"/>
              <a:gd name="connsiteY64" fmla="*/ 261480 h 720000"/>
              <a:gd name="connsiteX65" fmla="*/ 513240 w 720122"/>
              <a:gd name="connsiteY65" fmla="*/ 427805 h 720000"/>
              <a:gd name="connsiteX66" fmla="*/ 554760 w 720122"/>
              <a:gd name="connsiteY66" fmla="*/ 451805 h 720000"/>
              <a:gd name="connsiteX67" fmla="*/ 650760 w 720122"/>
              <a:gd name="connsiteY67" fmla="*/ 285480 h 720000"/>
              <a:gd name="connsiteX68" fmla="*/ 204000 w 720122"/>
              <a:gd name="connsiteY68" fmla="*/ 252000 h 720000"/>
              <a:gd name="connsiteX69" fmla="*/ 468000 w 720122"/>
              <a:gd name="connsiteY69" fmla="*/ 252000 h 720000"/>
              <a:gd name="connsiteX70" fmla="*/ 480000 w 720122"/>
              <a:gd name="connsiteY70" fmla="*/ 264000 h 720000"/>
              <a:gd name="connsiteX71" fmla="*/ 468000 w 720122"/>
              <a:gd name="connsiteY71" fmla="*/ 276000 h 720000"/>
              <a:gd name="connsiteX72" fmla="*/ 204000 w 720122"/>
              <a:gd name="connsiteY72" fmla="*/ 276000 h 720000"/>
              <a:gd name="connsiteX73" fmla="*/ 192000 w 720122"/>
              <a:gd name="connsiteY73" fmla="*/ 264000 h 720000"/>
              <a:gd name="connsiteX74" fmla="*/ 204000 w 720122"/>
              <a:gd name="connsiteY74" fmla="*/ 252000 h 720000"/>
              <a:gd name="connsiteX75" fmla="*/ 645240 w 720122"/>
              <a:gd name="connsiteY75" fmla="*/ 199201 h 720000"/>
              <a:gd name="connsiteX76" fmla="*/ 621240 w 720122"/>
              <a:gd name="connsiteY76" fmla="*/ 240721 h 720000"/>
              <a:gd name="connsiteX77" fmla="*/ 662760 w 720122"/>
              <a:gd name="connsiteY77" fmla="*/ 264721 h 720000"/>
              <a:gd name="connsiteX78" fmla="*/ 686760 w 720122"/>
              <a:gd name="connsiteY78" fmla="*/ 223201 h 720000"/>
              <a:gd name="connsiteX79" fmla="*/ 680883 w 720122"/>
              <a:gd name="connsiteY79" fmla="*/ 168363 h 720000"/>
              <a:gd name="connsiteX80" fmla="*/ 673558 w 720122"/>
              <a:gd name="connsiteY80" fmla="*/ 174000 h 720000"/>
              <a:gd name="connsiteX81" fmla="*/ 667558 w 720122"/>
              <a:gd name="connsiteY81" fmla="*/ 184441 h 720000"/>
              <a:gd name="connsiteX82" fmla="*/ 688441 w 720122"/>
              <a:gd name="connsiteY82" fmla="*/ 196441 h 720000"/>
              <a:gd name="connsiteX83" fmla="*/ 694441 w 720122"/>
              <a:gd name="connsiteY83" fmla="*/ 186000 h 720000"/>
              <a:gd name="connsiteX84" fmla="*/ 695642 w 720122"/>
              <a:gd name="connsiteY84" fmla="*/ 176883 h 720000"/>
              <a:gd name="connsiteX85" fmla="*/ 690000 w 720122"/>
              <a:gd name="connsiteY85" fmla="*/ 169564 h 720000"/>
              <a:gd name="connsiteX86" fmla="*/ 680883 w 720122"/>
              <a:gd name="connsiteY86" fmla="*/ 168363 h 720000"/>
              <a:gd name="connsiteX87" fmla="*/ 156000 w 720122"/>
              <a:gd name="connsiteY87" fmla="*/ 168000 h 720000"/>
              <a:gd name="connsiteX88" fmla="*/ 396000 w 720122"/>
              <a:gd name="connsiteY88" fmla="*/ 168000 h 720000"/>
              <a:gd name="connsiteX89" fmla="*/ 408000 w 720122"/>
              <a:gd name="connsiteY89" fmla="*/ 180000 h 720000"/>
              <a:gd name="connsiteX90" fmla="*/ 396000 w 720122"/>
              <a:gd name="connsiteY90" fmla="*/ 192000 h 720000"/>
              <a:gd name="connsiteX91" fmla="*/ 156000 w 720122"/>
              <a:gd name="connsiteY91" fmla="*/ 192000 h 720000"/>
              <a:gd name="connsiteX92" fmla="*/ 144000 w 720122"/>
              <a:gd name="connsiteY92" fmla="*/ 180000 h 720000"/>
              <a:gd name="connsiteX93" fmla="*/ 156000 w 720122"/>
              <a:gd name="connsiteY93" fmla="*/ 168000 h 720000"/>
              <a:gd name="connsiteX94" fmla="*/ 674642 w 720122"/>
              <a:gd name="connsiteY94" fmla="*/ 145201 h 720000"/>
              <a:gd name="connsiteX95" fmla="*/ 702000 w 720122"/>
              <a:gd name="connsiteY95" fmla="*/ 148805 h 720000"/>
              <a:gd name="connsiteX96" fmla="*/ 718799 w 720122"/>
              <a:gd name="connsiteY96" fmla="*/ 170643 h 720000"/>
              <a:gd name="connsiteX97" fmla="*/ 715201 w 720122"/>
              <a:gd name="connsiteY97" fmla="*/ 198480 h 720000"/>
              <a:gd name="connsiteX98" fmla="*/ 709201 w 720122"/>
              <a:gd name="connsiteY98" fmla="*/ 208922 h 720000"/>
              <a:gd name="connsiteX99" fmla="*/ 713519 w 720122"/>
              <a:gd name="connsiteY99" fmla="*/ 225240 h 720000"/>
              <a:gd name="connsiteX100" fmla="*/ 683519 w 720122"/>
              <a:gd name="connsiteY100" fmla="*/ 277201 h 720000"/>
              <a:gd name="connsiteX101" fmla="*/ 693961 w 720122"/>
              <a:gd name="connsiteY101" fmla="*/ 283201 h 720000"/>
              <a:gd name="connsiteX102" fmla="*/ 710760 w 720122"/>
              <a:gd name="connsiteY102" fmla="*/ 305045 h 720000"/>
              <a:gd name="connsiteX103" fmla="*/ 707162 w 720122"/>
              <a:gd name="connsiteY103" fmla="*/ 332402 h 720000"/>
              <a:gd name="connsiteX104" fmla="*/ 659162 w 720122"/>
              <a:gd name="connsiteY104" fmla="*/ 415564 h 720000"/>
              <a:gd name="connsiteX105" fmla="*/ 651861 w 720122"/>
              <a:gd name="connsiteY105" fmla="*/ 421207 h 720000"/>
              <a:gd name="connsiteX106" fmla="*/ 642721 w 720122"/>
              <a:gd name="connsiteY106" fmla="*/ 420000 h 720000"/>
              <a:gd name="connsiteX107" fmla="*/ 637183 w 720122"/>
              <a:gd name="connsiteY107" fmla="*/ 412365 h 720000"/>
              <a:gd name="connsiteX108" fmla="*/ 638883 w 720122"/>
              <a:gd name="connsiteY108" fmla="*/ 403084 h 720000"/>
              <a:gd name="connsiteX109" fmla="*/ 686883 w 720122"/>
              <a:gd name="connsiteY109" fmla="*/ 319922 h 720000"/>
              <a:gd name="connsiteX110" fmla="*/ 688078 w 720122"/>
              <a:gd name="connsiteY110" fmla="*/ 310805 h 720000"/>
              <a:gd name="connsiteX111" fmla="*/ 682441 w 720122"/>
              <a:gd name="connsiteY111" fmla="*/ 303480 h 720000"/>
              <a:gd name="connsiteX112" fmla="*/ 672000 w 720122"/>
              <a:gd name="connsiteY112" fmla="*/ 297480 h 720000"/>
              <a:gd name="connsiteX113" fmla="*/ 568922 w 720122"/>
              <a:gd name="connsiteY113" fmla="*/ 476402 h 720000"/>
              <a:gd name="connsiteX114" fmla="*/ 523201 w 720122"/>
              <a:gd name="connsiteY114" fmla="*/ 531961 h 720000"/>
              <a:gd name="connsiteX115" fmla="*/ 511201 w 720122"/>
              <a:gd name="connsiteY115" fmla="*/ 552000 h 720000"/>
              <a:gd name="connsiteX116" fmla="*/ 479883 w 720122"/>
              <a:gd name="connsiteY116" fmla="*/ 569766 h 720000"/>
              <a:gd name="connsiteX117" fmla="*/ 470402 w 720122"/>
              <a:gd name="connsiteY117" fmla="*/ 568564 h 720000"/>
              <a:gd name="connsiteX118" fmla="*/ 442441 w 720122"/>
              <a:gd name="connsiteY118" fmla="*/ 603961 h 720000"/>
              <a:gd name="connsiteX119" fmla="*/ 420158 w 720122"/>
              <a:gd name="connsiteY119" fmla="*/ 612709 h 720000"/>
              <a:gd name="connsiteX120" fmla="*/ 401402 w 720122"/>
              <a:gd name="connsiteY120" fmla="*/ 597844 h 720000"/>
              <a:gd name="connsiteX121" fmla="*/ 393961 w 720122"/>
              <a:gd name="connsiteY121" fmla="*/ 579000 h 720000"/>
              <a:gd name="connsiteX122" fmla="*/ 389519 w 720122"/>
              <a:gd name="connsiteY122" fmla="*/ 586324 h 720000"/>
              <a:gd name="connsiteX123" fmla="*/ 363498 w 720122"/>
              <a:gd name="connsiteY123" fmla="*/ 597393 h 720000"/>
              <a:gd name="connsiteX124" fmla="*/ 345000 w 720122"/>
              <a:gd name="connsiteY124" fmla="*/ 576000 h 720000"/>
              <a:gd name="connsiteX125" fmla="*/ 340799 w 720122"/>
              <a:gd name="connsiteY125" fmla="*/ 527285 h 720000"/>
              <a:gd name="connsiteX126" fmla="*/ 311402 w 720122"/>
              <a:gd name="connsiteY126" fmla="*/ 615844 h 720000"/>
              <a:gd name="connsiteX127" fmla="*/ 300000 w 720122"/>
              <a:gd name="connsiteY127" fmla="*/ 624000 h 720000"/>
              <a:gd name="connsiteX128" fmla="*/ 296279 w 720122"/>
              <a:gd name="connsiteY128" fmla="*/ 623045 h 720000"/>
              <a:gd name="connsiteX129" fmla="*/ 288721 w 720122"/>
              <a:gd name="connsiteY129" fmla="*/ 607922 h 720000"/>
              <a:gd name="connsiteX130" fmla="*/ 318240 w 720122"/>
              <a:gd name="connsiteY130" fmla="*/ 519363 h 720000"/>
              <a:gd name="connsiteX131" fmla="*/ 343881 w 720122"/>
              <a:gd name="connsiteY131" fmla="*/ 503145 h 720000"/>
              <a:gd name="connsiteX132" fmla="*/ 364922 w 720122"/>
              <a:gd name="connsiteY132" fmla="*/ 525000 h 720000"/>
              <a:gd name="connsiteX133" fmla="*/ 369000 w 720122"/>
              <a:gd name="connsiteY133" fmla="*/ 573000 h 720000"/>
              <a:gd name="connsiteX134" fmla="*/ 373318 w 720122"/>
              <a:gd name="connsiteY134" fmla="*/ 565682 h 720000"/>
              <a:gd name="connsiteX135" fmla="*/ 395783 w 720122"/>
              <a:gd name="connsiteY135" fmla="*/ 554098 h 720000"/>
              <a:gd name="connsiteX136" fmla="*/ 416162 w 720122"/>
              <a:gd name="connsiteY136" fmla="*/ 569045 h 720000"/>
              <a:gd name="connsiteX137" fmla="*/ 423721 w 720122"/>
              <a:gd name="connsiteY137" fmla="*/ 588000 h 720000"/>
              <a:gd name="connsiteX138" fmla="*/ 450721 w 720122"/>
              <a:gd name="connsiteY138" fmla="*/ 554883 h 720000"/>
              <a:gd name="connsiteX139" fmla="*/ 448799 w 720122"/>
              <a:gd name="connsiteY139" fmla="*/ 516000 h 720000"/>
              <a:gd name="connsiteX140" fmla="*/ 460799 w 720122"/>
              <a:gd name="connsiteY140" fmla="*/ 493564 h 720000"/>
              <a:gd name="connsiteX141" fmla="*/ 486000 w 720122"/>
              <a:gd name="connsiteY141" fmla="*/ 426240 h 720000"/>
              <a:gd name="connsiteX142" fmla="*/ 588000 w 720122"/>
              <a:gd name="connsiteY142" fmla="*/ 249480 h 720000"/>
              <a:gd name="connsiteX143" fmla="*/ 577558 w 720122"/>
              <a:gd name="connsiteY143" fmla="*/ 243480 h 720000"/>
              <a:gd name="connsiteX144" fmla="*/ 573117 w 720122"/>
              <a:gd name="connsiteY144" fmla="*/ 227162 h 720000"/>
              <a:gd name="connsiteX145" fmla="*/ 580418 w 720122"/>
              <a:gd name="connsiteY145" fmla="*/ 221519 h 720000"/>
              <a:gd name="connsiteX146" fmla="*/ 589558 w 720122"/>
              <a:gd name="connsiteY146" fmla="*/ 222721 h 720000"/>
              <a:gd name="connsiteX147" fmla="*/ 600000 w 720122"/>
              <a:gd name="connsiteY147" fmla="*/ 228721 h 720000"/>
              <a:gd name="connsiteX148" fmla="*/ 630480 w 720122"/>
              <a:gd name="connsiteY148" fmla="*/ 176766 h 720000"/>
              <a:gd name="connsiteX149" fmla="*/ 646799 w 720122"/>
              <a:gd name="connsiteY149" fmla="*/ 172441 h 720000"/>
              <a:gd name="connsiteX150" fmla="*/ 652799 w 720122"/>
              <a:gd name="connsiteY150" fmla="*/ 162000 h 720000"/>
              <a:gd name="connsiteX151" fmla="*/ 674642 w 720122"/>
              <a:gd name="connsiteY151" fmla="*/ 145201 h 720000"/>
              <a:gd name="connsiteX152" fmla="*/ 120000 w 720122"/>
              <a:gd name="connsiteY152" fmla="*/ 72000 h 720000"/>
              <a:gd name="connsiteX153" fmla="*/ 432000 w 720122"/>
              <a:gd name="connsiteY153" fmla="*/ 72000 h 720000"/>
              <a:gd name="connsiteX154" fmla="*/ 444000 w 720122"/>
              <a:gd name="connsiteY154" fmla="*/ 84000 h 720000"/>
              <a:gd name="connsiteX155" fmla="*/ 432000 w 720122"/>
              <a:gd name="connsiteY155" fmla="*/ 96000 h 720000"/>
              <a:gd name="connsiteX156" fmla="*/ 132000 w 720122"/>
              <a:gd name="connsiteY156" fmla="*/ 96000 h 720000"/>
              <a:gd name="connsiteX157" fmla="*/ 132000 w 720122"/>
              <a:gd name="connsiteY157" fmla="*/ 120000 h 720000"/>
              <a:gd name="connsiteX158" fmla="*/ 432000 w 720122"/>
              <a:gd name="connsiteY158" fmla="*/ 120000 h 720000"/>
              <a:gd name="connsiteX159" fmla="*/ 444000 w 720122"/>
              <a:gd name="connsiteY159" fmla="*/ 132000 h 720000"/>
              <a:gd name="connsiteX160" fmla="*/ 432000 w 720122"/>
              <a:gd name="connsiteY160" fmla="*/ 144000 h 720000"/>
              <a:gd name="connsiteX161" fmla="*/ 120000 w 720122"/>
              <a:gd name="connsiteY161" fmla="*/ 144000 h 720000"/>
              <a:gd name="connsiteX162" fmla="*/ 108000 w 720122"/>
              <a:gd name="connsiteY162" fmla="*/ 132000 h 720000"/>
              <a:gd name="connsiteX163" fmla="*/ 108000 w 720122"/>
              <a:gd name="connsiteY163" fmla="*/ 84000 h 720000"/>
              <a:gd name="connsiteX164" fmla="*/ 120000 w 720122"/>
              <a:gd name="connsiteY164" fmla="*/ 72000 h 720000"/>
              <a:gd name="connsiteX165" fmla="*/ 36000 w 720122"/>
              <a:gd name="connsiteY165" fmla="*/ 0 h 720000"/>
              <a:gd name="connsiteX166" fmla="*/ 516000 w 720122"/>
              <a:gd name="connsiteY166" fmla="*/ 0 h 720000"/>
              <a:gd name="connsiteX167" fmla="*/ 552000 w 720122"/>
              <a:gd name="connsiteY167" fmla="*/ 36000 h 720000"/>
              <a:gd name="connsiteX168" fmla="*/ 552000 w 720122"/>
              <a:gd name="connsiteY168" fmla="*/ 261363 h 720000"/>
              <a:gd name="connsiteX169" fmla="*/ 540000 w 720122"/>
              <a:gd name="connsiteY169" fmla="*/ 273363 h 720000"/>
              <a:gd name="connsiteX170" fmla="*/ 528000 w 720122"/>
              <a:gd name="connsiteY170" fmla="*/ 261363 h 720000"/>
              <a:gd name="connsiteX171" fmla="*/ 528000 w 720122"/>
              <a:gd name="connsiteY171" fmla="*/ 36000 h 720000"/>
              <a:gd name="connsiteX172" fmla="*/ 516000 w 720122"/>
              <a:gd name="connsiteY172" fmla="*/ 24000 h 720000"/>
              <a:gd name="connsiteX173" fmla="*/ 36000 w 720122"/>
              <a:gd name="connsiteY173" fmla="*/ 24000 h 720000"/>
              <a:gd name="connsiteX174" fmla="*/ 24000 w 720122"/>
              <a:gd name="connsiteY174" fmla="*/ 36000 h 720000"/>
              <a:gd name="connsiteX175" fmla="*/ 24000 w 720122"/>
              <a:gd name="connsiteY175" fmla="*/ 684000 h 720000"/>
              <a:gd name="connsiteX176" fmla="*/ 36000 w 720122"/>
              <a:gd name="connsiteY176" fmla="*/ 696000 h 720000"/>
              <a:gd name="connsiteX177" fmla="*/ 516000 w 720122"/>
              <a:gd name="connsiteY177" fmla="*/ 696000 h 720000"/>
              <a:gd name="connsiteX178" fmla="*/ 528000 w 720122"/>
              <a:gd name="connsiteY178" fmla="*/ 684000 h 720000"/>
              <a:gd name="connsiteX179" fmla="*/ 528000 w 720122"/>
              <a:gd name="connsiteY179" fmla="*/ 564000 h 720000"/>
              <a:gd name="connsiteX180" fmla="*/ 540000 w 720122"/>
              <a:gd name="connsiteY180" fmla="*/ 552000 h 720000"/>
              <a:gd name="connsiteX181" fmla="*/ 552000 w 720122"/>
              <a:gd name="connsiteY181" fmla="*/ 564000 h 720000"/>
              <a:gd name="connsiteX182" fmla="*/ 552000 w 720122"/>
              <a:gd name="connsiteY182" fmla="*/ 684000 h 720000"/>
              <a:gd name="connsiteX183" fmla="*/ 516000 w 720122"/>
              <a:gd name="connsiteY183" fmla="*/ 720000 h 720000"/>
              <a:gd name="connsiteX184" fmla="*/ 36000 w 720122"/>
              <a:gd name="connsiteY184" fmla="*/ 720000 h 720000"/>
              <a:gd name="connsiteX185" fmla="*/ 0 w 720122"/>
              <a:gd name="connsiteY185" fmla="*/ 684000 h 720000"/>
              <a:gd name="connsiteX186" fmla="*/ 0 w 720122"/>
              <a:gd name="connsiteY186" fmla="*/ 36000 h 720000"/>
              <a:gd name="connsiteX187" fmla="*/ 36000 w 720122"/>
              <a:gd name="connsiteY187"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720122" h="720000">
                <a:moveTo>
                  <a:pt x="189358" y="537720"/>
                </a:moveTo>
                <a:cubicBezTo>
                  <a:pt x="194121" y="533642"/>
                  <a:pt x="201217" y="533918"/>
                  <a:pt x="205653" y="538353"/>
                </a:cubicBezTo>
                <a:cubicBezTo>
                  <a:pt x="210082" y="542783"/>
                  <a:pt x="210358" y="549879"/>
                  <a:pt x="206280" y="554642"/>
                </a:cubicBezTo>
                <a:lnTo>
                  <a:pt x="163922" y="597123"/>
                </a:lnTo>
                <a:cubicBezTo>
                  <a:pt x="159393" y="601617"/>
                  <a:pt x="153258" y="604119"/>
                  <a:pt x="146883" y="604084"/>
                </a:cubicBezTo>
                <a:cubicBezTo>
                  <a:pt x="140543" y="604089"/>
                  <a:pt x="134461" y="601587"/>
                  <a:pt x="129961" y="597123"/>
                </a:cubicBezTo>
                <a:lnTo>
                  <a:pt x="104520" y="571681"/>
                </a:lnTo>
                <a:cubicBezTo>
                  <a:pt x="102246" y="569431"/>
                  <a:pt x="100969" y="566361"/>
                  <a:pt x="100969" y="563162"/>
                </a:cubicBezTo>
                <a:cubicBezTo>
                  <a:pt x="100969" y="559962"/>
                  <a:pt x="102246" y="556898"/>
                  <a:pt x="104520" y="554642"/>
                </a:cubicBezTo>
                <a:cubicBezTo>
                  <a:pt x="109201" y="549990"/>
                  <a:pt x="116760" y="549990"/>
                  <a:pt x="121442" y="554642"/>
                </a:cubicBezTo>
                <a:lnTo>
                  <a:pt x="146883" y="580084"/>
                </a:lnTo>
                <a:close/>
                <a:moveTo>
                  <a:pt x="476402" y="517564"/>
                </a:moveTo>
                <a:lnTo>
                  <a:pt x="470402" y="528000"/>
                </a:lnTo>
                <a:cubicBezTo>
                  <a:pt x="467373" y="533391"/>
                  <a:pt x="468931" y="540187"/>
                  <a:pt x="474000" y="543721"/>
                </a:cubicBezTo>
                <a:cubicBezTo>
                  <a:pt x="476760" y="545654"/>
                  <a:pt x="480199" y="546334"/>
                  <a:pt x="483486" y="545607"/>
                </a:cubicBezTo>
                <a:cubicBezTo>
                  <a:pt x="486773" y="544875"/>
                  <a:pt x="489598" y="542801"/>
                  <a:pt x="491279" y="539883"/>
                </a:cubicBezTo>
                <a:lnTo>
                  <a:pt x="497279" y="529564"/>
                </a:lnTo>
                <a:close/>
                <a:moveTo>
                  <a:pt x="159160" y="468416"/>
                </a:moveTo>
                <a:cubicBezTo>
                  <a:pt x="177681" y="470086"/>
                  <a:pt x="195747" y="476812"/>
                  <a:pt x="211201" y="488402"/>
                </a:cubicBezTo>
                <a:cubicBezTo>
                  <a:pt x="216504" y="492381"/>
                  <a:pt x="217576" y="499898"/>
                  <a:pt x="213598" y="505201"/>
                </a:cubicBezTo>
                <a:cubicBezTo>
                  <a:pt x="209625" y="510504"/>
                  <a:pt x="202102" y="511582"/>
                  <a:pt x="196799" y="507603"/>
                </a:cubicBezTo>
                <a:cubicBezTo>
                  <a:pt x="183322" y="497431"/>
                  <a:pt x="166887" y="491953"/>
                  <a:pt x="150000" y="492000"/>
                </a:cubicBezTo>
                <a:cubicBezTo>
                  <a:pt x="106922" y="492000"/>
                  <a:pt x="72000" y="526922"/>
                  <a:pt x="72000" y="570000"/>
                </a:cubicBezTo>
                <a:cubicBezTo>
                  <a:pt x="72000" y="613078"/>
                  <a:pt x="106922" y="648000"/>
                  <a:pt x="150000" y="648000"/>
                </a:cubicBezTo>
                <a:cubicBezTo>
                  <a:pt x="193078" y="648000"/>
                  <a:pt x="228000" y="613078"/>
                  <a:pt x="228000" y="570000"/>
                </a:cubicBezTo>
                <a:cubicBezTo>
                  <a:pt x="228000" y="563373"/>
                  <a:pt x="233373" y="558000"/>
                  <a:pt x="240000" y="558000"/>
                </a:cubicBezTo>
                <a:cubicBezTo>
                  <a:pt x="246627" y="558000"/>
                  <a:pt x="252000" y="563373"/>
                  <a:pt x="252000" y="570000"/>
                </a:cubicBezTo>
                <a:cubicBezTo>
                  <a:pt x="252000" y="626338"/>
                  <a:pt x="206332" y="672000"/>
                  <a:pt x="150000" y="672000"/>
                </a:cubicBezTo>
                <a:cubicBezTo>
                  <a:pt x="93668" y="672000"/>
                  <a:pt x="48000" y="626338"/>
                  <a:pt x="48000" y="570000"/>
                </a:cubicBezTo>
                <a:cubicBezTo>
                  <a:pt x="48000" y="531369"/>
                  <a:pt x="69826" y="496049"/>
                  <a:pt x="104385" y="478769"/>
                </a:cubicBezTo>
                <a:cubicBezTo>
                  <a:pt x="121661" y="470133"/>
                  <a:pt x="140638" y="466746"/>
                  <a:pt x="159160" y="468416"/>
                </a:cubicBezTo>
                <a:close/>
                <a:moveTo>
                  <a:pt x="503279" y="449643"/>
                </a:moveTo>
                <a:lnTo>
                  <a:pt x="486240" y="495240"/>
                </a:lnTo>
                <a:lnTo>
                  <a:pt x="504000" y="505564"/>
                </a:lnTo>
                <a:lnTo>
                  <a:pt x="510000" y="509045"/>
                </a:lnTo>
                <a:lnTo>
                  <a:pt x="541078" y="471480"/>
                </a:lnTo>
                <a:close/>
                <a:moveTo>
                  <a:pt x="264000" y="384000"/>
                </a:moveTo>
                <a:lnTo>
                  <a:pt x="348000" y="384000"/>
                </a:lnTo>
                <a:cubicBezTo>
                  <a:pt x="354627" y="384000"/>
                  <a:pt x="360000" y="389373"/>
                  <a:pt x="360000" y="396000"/>
                </a:cubicBezTo>
                <a:cubicBezTo>
                  <a:pt x="360000" y="402633"/>
                  <a:pt x="354627" y="408000"/>
                  <a:pt x="348000" y="408000"/>
                </a:cubicBezTo>
                <a:lnTo>
                  <a:pt x="264000" y="408000"/>
                </a:lnTo>
                <a:cubicBezTo>
                  <a:pt x="257373" y="408000"/>
                  <a:pt x="252000" y="402633"/>
                  <a:pt x="252000" y="396000"/>
                </a:cubicBezTo>
                <a:cubicBezTo>
                  <a:pt x="252000" y="389373"/>
                  <a:pt x="257373" y="384000"/>
                  <a:pt x="264000" y="384000"/>
                </a:cubicBezTo>
                <a:close/>
                <a:moveTo>
                  <a:pt x="96000" y="384000"/>
                </a:moveTo>
                <a:lnTo>
                  <a:pt x="216000" y="384000"/>
                </a:lnTo>
                <a:cubicBezTo>
                  <a:pt x="222627" y="384000"/>
                  <a:pt x="228000" y="389373"/>
                  <a:pt x="228000" y="396000"/>
                </a:cubicBezTo>
                <a:cubicBezTo>
                  <a:pt x="228000" y="402633"/>
                  <a:pt x="222627" y="408000"/>
                  <a:pt x="216000" y="408000"/>
                </a:cubicBezTo>
                <a:lnTo>
                  <a:pt x="96000" y="408000"/>
                </a:lnTo>
                <a:cubicBezTo>
                  <a:pt x="89373" y="408000"/>
                  <a:pt x="84000" y="402633"/>
                  <a:pt x="84000" y="396000"/>
                </a:cubicBezTo>
                <a:cubicBezTo>
                  <a:pt x="84000" y="389373"/>
                  <a:pt x="89373" y="384000"/>
                  <a:pt x="96000" y="384000"/>
                </a:cubicBezTo>
                <a:close/>
                <a:moveTo>
                  <a:pt x="384000" y="324000"/>
                </a:moveTo>
                <a:lnTo>
                  <a:pt x="468000" y="324000"/>
                </a:lnTo>
                <a:cubicBezTo>
                  <a:pt x="474627" y="324000"/>
                  <a:pt x="480000" y="329373"/>
                  <a:pt x="480000" y="336000"/>
                </a:cubicBezTo>
                <a:cubicBezTo>
                  <a:pt x="480000" y="342633"/>
                  <a:pt x="474627" y="348000"/>
                  <a:pt x="468000" y="348000"/>
                </a:cubicBezTo>
                <a:lnTo>
                  <a:pt x="384000" y="348000"/>
                </a:lnTo>
                <a:cubicBezTo>
                  <a:pt x="377373" y="348000"/>
                  <a:pt x="372000" y="342633"/>
                  <a:pt x="372000" y="336000"/>
                </a:cubicBezTo>
                <a:cubicBezTo>
                  <a:pt x="372000" y="329373"/>
                  <a:pt x="377373" y="324000"/>
                  <a:pt x="384000" y="324000"/>
                </a:cubicBezTo>
                <a:close/>
                <a:moveTo>
                  <a:pt x="96000" y="324000"/>
                </a:moveTo>
                <a:lnTo>
                  <a:pt x="336000" y="324000"/>
                </a:lnTo>
                <a:cubicBezTo>
                  <a:pt x="342627" y="324000"/>
                  <a:pt x="348000" y="329373"/>
                  <a:pt x="348000" y="336000"/>
                </a:cubicBezTo>
                <a:cubicBezTo>
                  <a:pt x="348000" y="342633"/>
                  <a:pt x="342627" y="348000"/>
                  <a:pt x="336000" y="348000"/>
                </a:cubicBezTo>
                <a:lnTo>
                  <a:pt x="96000" y="348000"/>
                </a:lnTo>
                <a:cubicBezTo>
                  <a:pt x="89373" y="348000"/>
                  <a:pt x="84000" y="342633"/>
                  <a:pt x="84000" y="336000"/>
                </a:cubicBezTo>
                <a:cubicBezTo>
                  <a:pt x="84000" y="329373"/>
                  <a:pt x="89373" y="324000"/>
                  <a:pt x="96000" y="324000"/>
                </a:cubicBezTo>
                <a:close/>
                <a:moveTo>
                  <a:pt x="609240" y="261480"/>
                </a:moveTo>
                <a:lnTo>
                  <a:pt x="513240" y="427805"/>
                </a:lnTo>
                <a:lnTo>
                  <a:pt x="554760" y="451805"/>
                </a:lnTo>
                <a:lnTo>
                  <a:pt x="650760" y="285480"/>
                </a:lnTo>
                <a:close/>
                <a:moveTo>
                  <a:pt x="204000" y="252000"/>
                </a:moveTo>
                <a:lnTo>
                  <a:pt x="468000" y="252000"/>
                </a:lnTo>
                <a:cubicBezTo>
                  <a:pt x="474627" y="252000"/>
                  <a:pt x="480000" y="257373"/>
                  <a:pt x="480000" y="264000"/>
                </a:cubicBezTo>
                <a:cubicBezTo>
                  <a:pt x="480000" y="270633"/>
                  <a:pt x="474627" y="276000"/>
                  <a:pt x="468000" y="276000"/>
                </a:cubicBezTo>
                <a:lnTo>
                  <a:pt x="204000" y="276000"/>
                </a:lnTo>
                <a:cubicBezTo>
                  <a:pt x="197373" y="276000"/>
                  <a:pt x="192000" y="270633"/>
                  <a:pt x="192000" y="264000"/>
                </a:cubicBezTo>
                <a:cubicBezTo>
                  <a:pt x="192000" y="257373"/>
                  <a:pt x="197373" y="252000"/>
                  <a:pt x="204000" y="252000"/>
                </a:cubicBezTo>
                <a:close/>
                <a:moveTo>
                  <a:pt x="645240" y="199201"/>
                </a:moveTo>
                <a:lnTo>
                  <a:pt x="621240" y="240721"/>
                </a:lnTo>
                <a:lnTo>
                  <a:pt x="662760" y="264721"/>
                </a:lnTo>
                <a:lnTo>
                  <a:pt x="686760" y="223201"/>
                </a:lnTo>
                <a:close/>
                <a:moveTo>
                  <a:pt x="680883" y="168363"/>
                </a:moveTo>
                <a:cubicBezTo>
                  <a:pt x="677783" y="169189"/>
                  <a:pt x="675146" y="171223"/>
                  <a:pt x="673558" y="174000"/>
                </a:cubicBezTo>
                <a:lnTo>
                  <a:pt x="667558" y="184441"/>
                </a:lnTo>
                <a:lnTo>
                  <a:pt x="688441" y="196441"/>
                </a:lnTo>
                <a:lnTo>
                  <a:pt x="694441" y="186000"/>
                </a:lnTo>
                <a:cubicBezTo>
                  <a:pt x="695976" y="183223"/>
                  <a:pt x="696404" y="179965"/>
                  <a:pt x="695642" y="176883"/>
                </a:cubicBezTo>
                <a:cubicBezTo>
                  <a:pt x="694810" y="173789"/>
                  <a:pt x="692783" y="171152"/>
                  <a:pt x="690000" y="169564"/>
                </a:cubicBezTo>
                <a:cubicBezTo>
                  <a:pt x="687223" y="168029"/>
                  <a:pt x="683965" y="167602"/>
                  <a:pt x="680883" y="168363"/>
                </a:cubicBezTo>
                <a:close/>
                <a:moveTo>
                  <a:pt x="156000" y="168000"/>
                </a:moveTo>
                <a:lnTo>
                  <a:pt x="396000" y="168000"/>
                </a:lnTo>
                <a:cubicBezTo>
                  <a:pt x="402627" y="168000"/>
                  <a:pt x="408000" y="173373"/>
                  <a:pt x="408000" y="180000"/>
                </a:cubicBezTo>
                <a:cubicBezTo>
                  <a:pt x="408000" y="186633"/>
                  <a:pt x="402627" y="192000"/>
                  <a:pt x="396000" y="192000"/>
                </a:cubicBezTo>
                <a:lnTo>
                  <a:pt x="156000" y="192000"/>
                </a:lnTo>
                <a:cubicBezTo>
                  <a:pt x="149373" y="192000"/>
                  <a:pt x="144000" y="186633"/>
                  <a:pt x="144000" y="180000"/>
                </a:cubicBezTo>
                <a:cubicBezTo>
                  <a:pt x="144000" y="173373"/>
                  <a:pt x="149373" y="168000"/>
                  <a:pt x="156000" y="168000"/>
                </a:cubicBezTo>
                <a:close/>
                <a:moveTo>
                  <a:pt x="674642" y="145201"/>
                </a:moveTo>
                <a:cubicBezTo>
                  <a:pt x="683877" y="142723"/>
                  <a:pt x="693721" y="144018"/>
                  <a:pt x="702000" y="148805"/>
                </a:cubicBezTo>
                <a:cubicBezTo>
                  <a:pt x="710273" y="153568"/>
                  <a:pt x="716320" y="161426"/>
                  <a:pt x="718799" y="170643"/>
                </a:cubicBezTo>
                <a:cubicBezTo>
                  <a:pt x="721418" y="180029"/>
                  <a:pt x="720117" y="190072"/>
                  <a:pt x="715201" y="198480"/>
                </a:cubicBezTo>
                <a:lnTo>
                  <a:pt x="709201" y="208922"/>
                </a:lnTo>
                <a:cubicBezTo>
                  <a:pt x="714867" y="212262"/>
                  <a:pt x="716795" y="219539"/>
                  <a:pt x="713519" y="225240"/>
                </a:cubicBezTo>
                <a:lnTo>
                  <a:pt x="683519" y="277201"/>
                </a:lnTo>
                <a:lnTo>
                  <a:pt x="693961" y="283201"/>
                </a:lnTo>
                <a:cubicBezTo>
                  <a:pt x="702234" y="287965"/>
                  <a:pt x="708275" y="295822"/>
                  <a:pt x="710760" y="305045"/>
                </a:cubicBezTo>
                <a:cubicBezTo>
                  <a:pt x="713244" y="314279"/>
                  <a:pt x="711949" y="324123"/>
                  <a:pt x="707162" y="332402"/>
                </a:cubicBezTo>
                <a:lnTo>
                  <a:pt x="659162" y="415564"/>
                </a:lnTo>
                <a:cubicBezTo>
                  <a:pt x="657574" y="418342"/>
                  <a:pt x="654949" y="420369"/>
                  <a:pt x="651861" y="421207"/>
                </a:cubicBezTo>
                <a:cubicBezTo>
                  <a:pt x="648779" y="422039"/>
                  <a:pt x="645486" y="421605"/>
                  <a:pt x="642721" y="420000"/>
                </a:cubicBezTo>
                <a:cubicBezTo>
                  <a:pt x="639908" y="418318"/>
                  <a:pt x="637910" y="415559"/>
                  <a:pt x="637183" y="412365"/>
                </a:cubicBezTo>
                <a:cubicBezTo>
                  <a:pt x="636457" y="409166"/>
                  <a:pt x="637072" y="405814"/>
                  <a:pt x="638883" y="403084"/>
                </a:cubicBezTo>
                <a:lnTo>
                  <a:pt x="686883" y="319922"/>
                </a:lnTo>
                <a:cubicBezTo>
                  <a:pt x="688476" y="317162"/>
                  <a:pt x="688910" y="313881"/>
                  <a:pt x="688078" y="310805"/>
                </a:cubicBezTo>
                <a:cubicBezTo>
                  <a:pt x="687252" y="307705"/>
                  <a:pt x="685224" y="305074"/>
                  <a:pt x="682441" y="303480"/>
                </a:cubicBezTo>
                <a:lnTo>
                  <a:pt x="672000" y="297480"/>
                </a:lnTo>
                <a:lnTo>
                  <a:pt x="568922" y="476402"/>
                </a:lnTo>
                <a:lnTo>
                  <a:pt x="523201" y="531961"/>
                </a:lnTo>
                <a:lnTo>
                  <a:pt x="511201" y="552000"/>
                </a:lnTo>
                <a:cubicBezTo>
                  <a:pt x="504685" y="563092"/>
                  <a:pt x="492744" y="569865"/>
                  <a:pt x="479883" y="569766"/>
                </a:cubicBezTo>
                <a:cubicBezTo>
                  <a:pt x="476683" y="569777"/>
                  <a:pt x="473496" y="569373"/>
                  <a:pt x="470402" y="568564"/>
                </a:cubicBezTo>
                <a:lnTo>
                  <a:pt x="442441" y="603961"/>
                </a:lnTo>
                <a:cubicBezTo>
                  <a:pt x="437098" y="610635"/>
                  <a:pt x="428613" y="613969"/>
                  <a:pt x="420158" y="612709"/>
                </a:cubicBezTo>
                <a:cubicBezTo>
                  <a:pt x="411703" y="611449"/>
                  <a:pt x="404560" y="605783"/>
                  <a:pt x="401402" y="597844"/>
                </a:cubicBezTo>
                <a:lnTo>
                  <a:pt x="393961" y="579000"/>
                </a:lnTo>
                <a:lnTo>
                  <a:pt x="389519" y="586324"/>
                </a:lnTo>
                <a:cubicBezTo>
                  <a:pt x="384170" y="595271"/>
                  <a:pt x="373658" y="599748"/>
                  <a:pt x="363498" y="597393"/>
                </a:cubicBezTo>
                <a:cubicBezTo>
                  <a:pt x="353338" y="595037"/>
                  <a:pt x="345867" y="586395"/>
                  <a:pt x="345000" y="576000"/>
                </a:cubicBezTo>
                <a:lnTo>
                  <a:pt x="340799" y="527285"/>
                </a:lnTo>
                <a:lnTo>
                  <a:pt x="311402" y="615844"/>
                </a:lnTo>
                <a:cubicBezTo>
                  <a:pt x="309750" y="620730"/>
                  <a:pt x="305156" y="624018"/>
                  <a:pt x="300000" y="624000"/>
                </a:cubicBezTo>
                <a:cubicBezTo>
                  <a:pt x="298711" y="623918"/>
                  <a:pt x="297451" y="623590"/>
                  <a:pt x="296279" y="623045"/>
                </a:cubicBezTo>
                <a:cubicBezTo>
                  <a:pt x="290033" y="620936"/>
                  <a:pt x="286658" y="614186"/>
                  <a:pt x="288721" y="607922"/>
                </a:cubicBezTo>
                <a:lnTo>
                  <a:pt x="318240" y="519363"/>
                </a:lnTo>
                <a:cubicBezTo>
                  <a:pt x="321855" y="508559"/>
                  <a:pt x="332566" y="501779"/>
                  <a:pt x="343881" y="503145"/>
                </a:cubicBezTo>
                <a:cubicBezTo>
                  <a:pt x="355189" y="504516"/>
                  <a:pt x="363984" y="513645"/>
                  <a:pt x="364922" y="525000"/>
                </a:cubicBezTo>
                <a:lnTo>
                  <a:pt x="369000" y="573000"/>
                </a:lnTo>
                <a:lnTo>
                  <a:pt x="373318" y="565682"/>
                </a:lnTo>
                <a:cubicBezTo>
                  <a:pt x="378000" y="557871"/>
                  <a:pt x="386701" y="553383"/>
                  <a:pt x="395783" y="554098"/>
                </a:cubicBezTo>
                <a:cubicBezTo>
                  <a:pt x="404859" y="554807"/>
                  <a:pt x="412752" y="560596"/>
                  <a:pt x="416162" y="569045"/>
                </a:cubicBezTo>
                <a:lnTo>
                  <a:pt x="423721" y="588000"/>
                </a:lnTo>
                <a:lnTo>
                  <a:pt x="450721" y="554883"/>
                </a:lnTo>
                <a:cubicBezTo>
                  <a:pt x="442523" y="543416"/>
                  <a:pt x="441773" y="528223"/>
                  <a:pt x="448799" y="516000"/>
                </a:cubicBezTo>
                <a:lnTo>
                  <a:pt x="460799" y="493564"/>
                </a:lnTo>
                <a:lnTo>
                  <a:pt x="486000" y="426240"/>
                </a:lnTo>
                <a:lnTo>
                  <a:pt x="588000" y="249480"/>
                </a:lnTo>
                <a:lnTo>
                  <a:pt x="577558" y="243480"/>
                </a:lnTo>
                <a:cubicBezTo>
                  <a:pt x="571846" y="240187"/>
                  <a:pt x="569865" y="232898"/>
                  <a:pt x="573117" y="227162"/>
                </a:cubicBezTo>
                <a:cubicBezTo>
                  <a:pt x="574705" y="224385"/>
                  <a:pt x="577330" y="222357"/>
                  <a:pt x="580418" y="221519"/>
                </a:cubicBezTo>
                <a:cubicBezTo>
                  <a:pt x="583500" y="220687"/>
                  <a:pt x="586793" y="221121"/>
                  <a:pt x="589558" y="222721"/>
                </a:cubicBezTo>
                <a:lnTo>
                  <a:pt x="600000" y="228721"/>
                </a:lnTo>
                <a:lnTo>
                  <a:pt x="630480" y="176766"/>
                </a:lnTo>
                <a:cubicBezTo>
                  <a:pt x="633814" y="171094"/>
                  <a:pt x="641098" y="169166"/>
                  <a:pt x="646799" y="172441"/>
                </a:cubicBezTo>
                <a:lnTo>
                  <a:pt x="652799" y="162000"/>
                </a:lnTo>
                <a:cubicBezTo>
                  <a:pt x="657562" y="153727"/>
                  <a:pt x="665420" y="147686"/>
                  <a:pt x="674642" y="145201"/>
                </a:cubicBezTo>
                <a:close/>
                <a:moveTo>
                  <a:pt x="120000" y="72000"/>
                </a:moveTo>
                <a:lnTo>
                  <a:pt x="432000" y="72000"/>
                </a:lnTo>
                <a:cubicBezTo>
                  <a:pt x="438627" y="72000"/>
                  <a:pt x="444000" y="77373"/>
                  <a:pt x="444000" y="84000"/>
                </a:cubicBezTo>
                <a:cubicBezTo>
                  <a:pt x="444000" y="90633"/>
                  <a:pt x="438627" y="96000"/>
                  <a:pt x="432000" y="96000"/>
                </a:cubicBezTo>
                <a:lnTo>
                  <a:pt x="132000" y="96000"/>
                </a:lnTo>
                <a:lnTo>
                  <a:pt x="132000" y="120000"/>
                </a:lnTo>
                <a:lnTo>
                  <a:pt x="432000" y="120000"/>
                </a:lnTo>
                <a:cubicBezTo>
                  <a:pt x="438627" y="120000"/>
                  <a:pt x="444000" y="125373"/>
                  <a:pt x="444000" y="132000"/>
                </a:cubicBezTo>
                <a:cubicBezTo>
                  <a:pt x="444000" y="138633"/>
                  <a:pt x="438627" y="144000"/>
                  <a:pt x="432000" y="144000"/>
                </a:cubicBezTo>
                <a:lnTo>
                  <a:pt x="120000" y="144000"/>
                </a:lnTo>
                <a:cubicBezTo>
                  <a:pt x="113373" y="144000"/>
                  <a:pt x="108000" y="138633"/>
                  <a:pt x="108000" y="132000"/>
                </a:cubicBezTo>
                <a:lnTo>
                  <a:pt x="108000" y="84000"/>
                </a:lnTo>
                <a:cubicBezTo>
                  <a:pt x="108000" y="77373"/>
                  <a:pt x="113373" y="72000"/>
                  <a:pt x="120000" y="72000"/>
                </a:cubicBezTo>
                <a:close/>
                <a:moveTo>
                  <a:pt x="36000" y="0"/>
                </a:moveTo>
                <a:lnTo>
                  <a:pt x="516000" y="0"/>
                </a:lnTo>
                <a:cubicBezTo>
                  <a:pt x="535881" y="0"/>
                  <a:pt x="552000" y="16119"/>
                  <a:pt x="552000" y="36000"/>
                </a:cubicBezTo>
                <a:lnTo>
                  <a:pt x="552000" y="261363"/>
                </a:lnTo>
                <a:cubicBezTo>
                  <a:pt x="552000" y="267990"/>
                  <a:pt x="546627" y="273363"/>
                  <a:pt x="540000" y="273363"/>
                </a:cubicBezTo>
                <a:cubicBezTo>
                  <a:pt x="533373" y="273363"/>
                  <a:pt x="528000" y="267990"/>
                  <a:pt x="528000" y="261363"/>
                </a:cubicBezTo>
                <a:lnTo>
                  <a:pt x="528000" y="36000"/>
                </a:lnTo>
                <a:cubicBezTo>
                  <a:pt x="528000" y="29373"/>
                  <a:pt x="522627" y="24000"/>
                  <a:pt x="516000" y="24000"/>
                </a:cubicBezTo>
                <a:lnTo>
                  <a:pt x="36000" y="24000"/>
                </a:lnTo>
                <a:cubicBezTo>
                  <a:pt x="29373" y="24000"/>
                  <a:pt x="24000" y="29373"/>
                  <a:pt x="24000" y="36000"/>
                </a:cubicBezTo>
                <a:lnTo>
                  <a:pt x="24000" y="684000"/>
                </a:lnTo>
                <a:cubicBezTo>
                  <a:pt x="24000" y="690633"/>
                  <a:pt x="29373" y="696000"/>
                  <a:pt x="36000" y="696000"/>
                </a:cubicBezTo>
                <a:lnTo>
                  <a:pt x="516000" y="696000"/>
                </a:lnTo>
                <a:cubicBezTo>
                  <a:pt x="522627" y="696000"/>
                  <a:pt x="528000" y="690633"/>
                  <a:pt x="528000" y="684000"/>
                </a:cubicBezTo>
                <a:lnTo>
                  <a:pt x="528000" y="564000"/>
                </a:lnTo>
                <a:cubicBezTo>
                  <a:pt x="528000" y="557373"/>
                  <a:pt x="533373" y="552000"/>
                  <a:pt x="540000" y="552000"/>
                </a:cubicBezTo>
                <a:cubicBezTo>
                  <a:pt x="546627" y="552000"/>
                  <a:pt x="552000" y="557373"/>
                  <a:pt x="552000" y="564000"/>
                </a:cubicBezTo>
                <a:lnTo>
                  <a:pt x="552000" y="684000"/>
                </a:lnTo>
                <a:cubicBezTo>
                  <a:pt x="552000" y="703887"/>
                  <a:pt x="535881" y="720000"/>
                  <a:pt x="516000" y="720000"/>
                </a:cubicBezTo>
                <a:lnTo>
                  <a:pt x="36000" y="720000"/>
                </a:lnTo>
                <a:cubicBezTo>
                  <a:pt x="16119" y="720000"/>
                  <a:pt x="0" y="703887"/>
                  <a:pt x="0" y="684000"/>
                </a:cubicBezTo>
                <a:lnTo>
                  <a:pt x="0" y="36000"/>
                </a:lnTo>
                <a:cubicBezTo>
                  <a:pt x="0" y="16119"/>
                  <a:pt x="16119" y="0"/>
                  <a:pt x="36000"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graphicFrame>
        <p:nvGraphicFramePr>
          <p:cNvPr id="8" name="Таблица 7">
            <a:extLst>
              <a:ext uri="{FF2B5EF4-FFF2-40B4-BE49-F238E27FC236}">
                <a16:creationId xmlns:a16="http://schemas.microsoft.com/office/drawing/2014/main" id="{FBF35E40-D2D6-4EE5-8FC0-89AE11A42950}"/>
              </a:ext>
            </a:extLst>
          </p:cNvPr>
          <p:cNvGraphicFramePr>
            <a:graphicFrameLocks noGrp="1"/>
          </p:cNvGraphicFramePr>
          <p:nvPr>
            <p:extLst>
              <p:ext uri="{D42A27DB-BD31-4B8C-83A1-F6EECF244321}">
                <p14:modId xmlns:p14="http://schemas.microsoft.com/office/powerpoint/2010/main" val="2895815821"/>
              </p:ext>
            </p:extLst>
          </p:nvPr>
        </p:nvGraphicFramePr>
        <p:xfrm>
          <a:off x="1903111" y="3289853"/>
          <a:ext cx="7921486" cy="2989709"/>
        </p:xfrm>
        <a:graphic>
          <a:graphicData uri="http://schemas.openxmlformats.org/drawingml/2006/table">
            <a:tbl>
              <a:tblPr firstRow="1" bandRow="1">
                <a:tableStyleId>{5C22544A-7EE6-4342-B048-85BDC9FD1C3A}</a:tableStyleId>
              </a:tblPr>
              <a:tblGrid>
                <a:gridCol w="6228148">
                  <a:extLst>
                    <a:ext uri="{9D8B030D-6E8A-4147-A177-3AD203B41FA5}">
                      <a16:colId xmlns:a16="http://schemas.microsoft.com/office/drawing/2014/main" val="2013439988"/>
                    </a:ext>
                  </a:extLst>
                </a:gridCol>
                <a:gridCol w="1693338">
                  <a:extLst>
                    <a:ext uri="{9D8B030D-6E8A-4147-A177-3AD203B41FA5}">
                      <a16:colId xmlns:a16="http://schemas.microsoft.com/office/drawing/2014/main" val="4105401240"/>
                    </a:ext>
                  </a:extLst>
                </a:gridCol>
              </a:tblGrid>
              <a:tr h="370840">
                <a:tc>
                  <a:txBody>
                    <a:bodyPr/>
                    <a:lstStyle/>
                    <a:p>
                      <a:endParaRPr lang="ru-RU" sz="1800" dirty="0"/>
                    </a:p>
                  </a:txBody>
                  <a:tcPr/>
                </a:tc>
                <a:tc>
                  <a:txBody>
                    <a:bodyPr/>
                    <a:lstStyle/>
                    <a:p>
                      <a:r>
                        <a:rPr lang="ru-RU" sz="1800" dirty="0"/>
                        <a:t>С 01.01.2022</a:t>
                      </a:r>
                    </a:p>
                  </a:txBody>
                  <a:tcPr/>
                </a:tc>
                <a:extLst>
                  <a:ext uri="{0D108BD9-81ED-4DB2-BD59-A6C34878D82A}">
                    <a16:rowId xmlns:a16="http://schemas.microsoft.com/office/drawing/2014/main" val="3150419532"/>
                  </a:ext>
                </a:extLst>
              </a:tr>
              <a:tr h="322961">
                <a:tc>
                  <a:txBody>
                    <a:bodyPr/>
                    <a:lstStyle/>
                    <a:p>
                      <a:pPr algn="just">
                        <a:lnSpc>
                          <a:spcPct val="107000"/>
                        </a:lnSpc>
                        <a:spcAft>
                          <a:spcPts val="0"/>
                        </a:spcAft>
                      </a:pPr>
                      <a:r>
                        <a:rPr lang="ru-RU" sz="1800" dirty="0">
                          <a:effectLst/>
                          <a:latin typeface="+mn-lt"/>
                          <a:ea typeface="Times New Roman" panose="02020603050405020304" pitchFamily="18" charset="0"/>
                          <a:cs typeface="Times New Roman" panose="02020603050405020304" pitchFamily="18" charset="0"/>
                        </a:rPr>
                        <a:t>Формирование проекта контракта заказчиком</a:t>
                      </a:r>
                      <a:endParaRPr lang="ru-RU" sz="28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800" dirty="0">
                          <a:effectLst/>
                          <a:latin typeface="+mn-lt"/>
                          <a:ea typeface="Times New Roman" panose="02020603050405020304" pitchFamily="18" charset="0"/>
                          <a:cs typeface="Times New Roman" panose="02020603050405020304" pitchFamily="18" charset="0"/>
                        </a:rPr>
                        <a:t>2 раб. дня</a:t>
                      </a:r>
                      <a:endParaRPr lang="ru-RU" sz="28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80550267"/>
                  </a:ext>
                </a:extLst>
              </a:tr>
              <a:tr h="287400">
                <a:tc>
                  <a:txBody>
                    <a:bodyPr/>
                    <a:lstStyle/>
                    <a:p>
                      <a:pPr>
                        <a:lnSpc>
                          <a:spcPct val="107000"/>
                        </a:lnSpc>
                        <a:spcAft>
                          <a:spcPts val="0"/>
                        </a:spcAft>
                      </a:pPr>
                      <a:r>
                        <a:rPr lang="ru-RU" sz="1800" dirty="0">
                          <a:effectLst/>
                          <a:latin typeface="+mn-lt"/>
                          <a:ea typeface="Times New Roman" panose="02020603050405020304" pitchFamily="18" charset="0"/>
                          <a:cs typeface="Times New Roman" panose="02020603050405020304" pitchFamily="18" charset="0"/>
                        </a:rPr>
                        <a:t>Подписание проекта контракта участником /</a:t>
                      </a:r>
                    </a:p>
                    <a:p>
                      <a:pPr>
                        <a:lnSpc>
                          <a:spcPct val="107000"/>
                        </a:lnSpc>
                        <a:spcAft>
                          <a:spcPts val="0"/>
                        </a:spcAft>
                      </a:pPr>
                      <a:r>
                        <a:rPr lang="ru-RU" sz="1800" dirty="0">
                          <a:effectLst/>
                          <a:latin typeface="+mn-lt"/>
                          <a:ea typeface="Times New Roman" panose="02020603050405020304" pitchFamily="18" charset="0"/>
                          <a:cs typeface="Times New Roman" panose="02020603050405020304" pitchFamily="18" charset="0"/>
                        </a:rPr>
                        <a:t>направление протокола разногласий участником</a:t>
                      </a:r>
                      <a:endParaRPr lang="ru-RU" sz="28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800" dirty="0">
                          <a:effectLst/>
                          <a:latin typeface="+mn-lt"/>
                          <a:ea typeface="Times New Roman" panose="02020603050405020304" pitchFamily="18" charset="0"/>
                          <a:cs typeface="Times New Roman" panose="02020603050405020304" pitchFamily="18" charset="0"/>
                        </a:rPr>
                        <a:t>5 раб. дней</a:t>
                      </a:r>
                      <a:endParaRPr lang="ru-RU" sz="28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78097891"/>
                  </a:ext>
                </a:extLst>
              </a:tr>
              <a:tr h="122808">
                <a:tc>
                  <a:txBody>
                    <a:bodyPr/>
                    <a:lstStyle/>
                    <a:p>
                      <a:pPr>
                        <a:lnSpc>
                          <a:spcPct val="107000"/>
                        </a:lnSpc>
                        <a:spcAft>
                          <a:spcPts val="0"/>
                        </a:spcAft>
                      </a:pPr>
                      <a:r>
                        <a:rPr lang="ru-RU" sz="1800" dirty="0">
                          <a:effectLst/>
                          <a:latin typeface="+mn-lt"/>
                          <a:ea typeface="Times New Roman" panose="02020603050405020304" pitchFamily="18" charset="0"/>
                          <a:cs typeface="Times New Roman" panose="02020603050405020304" pitchFamily="18" charset="0"/>
                        </a:rPr>
                        <a:t>Подписание контракта заказчиком /</a:t>
                      </a:r>
                    </a:p>
                    <a:p>
                      <a:pPr>
                        <a:lnSpc>
                          <a:spcPct val="107000"/>
                        </a:lnSpc>
                        <a:spcAft>
                          <a:spcPts val="0"/>
                        </a:spcAft>
                      </a:pPr>
                      <a:r>
                        <a:rPr lang="ru-RU" sz="1800" dirty="0">
                          <a:effectLst/>
                          <a:latin typeface="+mn-lt"/>
                          <a:ea typeface="Times New Roman" panose="02020603050405020304" pitchFamily="18" charset="0"/>
                          <a:cs typeface="Times New Roman" panose="02020603050405020304" pitchFamily="18" charset="0"/>
                        </a:rPr>
                        <a:t>ответ заказчика на протокол разногласий</a:t>
                      </a:r>
                      <a:endParaRPr lang="ru-RU" sz="28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800" dirty="0">
                          <a:effectLst/>
                          <a:latin typeface="+mn-lt"/>
                          <a:ea typeface="Times New Roman" panose="02020603050405020304" pitchFamily="18" charset="0"/>
                          <a:cs typeface="Times New Roman" panose="02020603050405020304" pitchFamily="18" charset="0"/>
                        </a:rPr>
                        <a:t>2 раб. дня</a:t>
                      </a:r>
                      <a:endParaRPr lang="ru-RU" sz="28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44960154"/>
                  </a:ext>
                </a:extLst>
              </a:tr>
              <a:tr h="0">
                <a:tc>
                  <a:txBody>
                    <a:bodyPr/>
                    <a:lstStyle/>
                    <a:p>
                      <a:pPr>
                        <a:lnSpc>
                          <a:spcPct val="107000"/>
                        </a:lnSpc>
                        <a:spcAft>
                          <a:spcPts val="0"/>
                        </a:spcAft>
                      </a:pPr>
                      <a:r>
                        <a:rPr lang="ru-RU" sz="1800">
                          <a:effectLst/>
                          <a:latin typeface="+mn-lt"/>
                          <a:ea typeface="Times New Roman" panose="02020603050405020304" pitchFamily="18" charset="0"/>
                          <a:cs typeface="Times New Roman" panose="02020603050405020304" pitchFamily="18" charset="0"/>
                        </a:rPr>
                        <a:t>Подписание проекта контракта участником после ответа на протокол разногласий</a:t>
                      </a:r>
                      <a:endParaRPr lang="ru-RU" sz="28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800" dirty="0">
                          <a:effectLst/>
                          <a:latin typeface="+mn-lt"/>
                          <a:ea typeface="Times New Roman" panose="02020603050405020304" pitchFamily="18" charset="0"/>
                          <a:cs typeface="Times New Roman" panose="02020603050405020304" pitchFamily="18" charset="0"/>
                        </a:rPr>
                        <a:t>1 раб. день</a:t>
                      </a:r>
                      <a:endParaRPr lang="ru-RU" sz="28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1204748"/>
                  </a:ext>
                </a:extLst>
              </a:tr>
              <a:tr h="370840">
                <a:tc>
                  <a:txBody>
                    <a:bodyPr/>
                    <a:lstStyle/>
                    <a:p>
                      <a:pPr>
                        <a:lnSpc>
                          <a:spcPct val="107000"/>
                        </a:lnSpc>
                        <a:spcAft>
                          <a:spcPts val="0"/>
                        </a:spcAft>
                      </a:pPr>
                      <a:r>
                        <a:rPr lang="ru-RU" sz="1800" dirty="0">
                          <a:effectLst/>
                          <a:latin typeface="+mn-lt"/>
                          <a:ea typeface="Times New Roman" panose="02020603050405020304" pitchFamily="18" charset="0"/>
                          <a:cs typeface="Times New Roman" panose="02020603050405020304" pitchFamily="18" charset="0"/>
                        </a:rPr>
                        <a:t>Подписание контракта заказчиком после ответа на протокол разногласий</a:t>
                      </a:r>
                      <a:endParaRPr lang="ru-RU" sz="28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800" dirty="0">
                          <a:effectLst/>
                          <a:latin typeface="+mn-lt"/>
                          <a:ea typeface="Times New Roman" panose="02020603050405020304" pitchFamily="18" charset="0"/>
                          <a:cs typeface="Times New Roman" panose="02020603050405020304" pitchFamily="18" charset="0"/>
                        </a:rPr>
                        <a:t>2 раб. дня</a:t>
                      </a:r>
                      <a:endParaRPr lang="ru-RU" sz="28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10901088"/>
                  </a:ext>
                </a:extLst>
              </a:tr>
            </a:tbl>
          </a:graphicData>
        </a:graphic>
      </p:graphicFrame>
    </p:spTree>
    <p:extLst>
      <p:ext uri="{BB962C8B-B14F-4D97-AF65-F5344CB8AC3E}">
        <p14:creationId xmlns:p14="http://schemas.microsoft.com/office/powerpoint/2010/main" val="2552176633"/>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FBCA8F-E526-4D98-B775-613D6BF01119}"/>
              </a:ext>
            </a:extLst>
          </p:cNvPr>
          <p:cNvSpPr>
            <a:spLocks noGrp="1"/>
          </p:cNvSpPr>
          <p:nvPr>
            <p:ph type="title"/>
          </p:nvPr>
        </p:nvSpPr>
        <p:spPr/>
        <p:txBody>
          <a:bodyPr/>
          <a:lstStyle/>
          <a:p>
            <a:r>
              <a:rPr lang="ru-RU" dirty="0"/>
              <a:t>Извещения и заявки. Требования к участникам</a:t>
            </a:r>
          </a:p>
        </p:txBody>
      </p:sp>
    </p:spTree>
    <p:extLst>
      <p:ext uri="{BB962C8B-B14F-4D97-AF65-F5344CB8AC3E}">
        <p14:creationId xmlns:p14="http://schemas.microsoft.com/office/powerpoint/2010/main" val="9057334"/>
      </p:ext>
    </p:extLst>
  </p:cSld>
  <p:clrMapOvr>
    <a:masterClrMapping/>
  </p:clrMapOvr>
  <p:transition spd="slow">
    <p:fade thruBlk="1"/>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3050" y="266071"/>
            <a:ext cx="9113838" cy="551289"/>
          </a:xfrm>
        </p:spPr>
        <p:txBody>
          <a:bodyPr>
            <a:normAutofit fontScale="90000"/>
          </a:bodyPr>
          <a:lstStyle/>
          <a:p>
            <a:pPr algn="ctr"/>
            <a:r>
              <a:rPr lang="ru-RU" sz="2194" dirty="0">
                <a:solidFill>
                  <a:schemeClr val="tx2">
                    <a:lumMod val="60000"/>
                    <a:lumOff val="40000"/>
                  </a:schemeClr>
                </a:solidFill>
                <a:latin typeface="Times New Roman" panose="02020603050405020304" pitchFamily="18" charset="0"/>
                <a:cs typeface="Times New Roman" panose="02020603050405020304" pitchFamily="18" charset="0"/>
              </a:rPr>
              <a:t>СХЕМА ЗАКЛЮЧЕНИЯ ЭЛЕКТРОННОГО КОНТРАКТА</a:t>
            </a:r>
            <a:br>
              <a:rPr lang="ru-RU" sz="2194" dirty="0">
                <a:solidFill>
                  <a:schemeClr val="tx2">
                    <a:lumMod val="60000"/>
                    <a:lumOff val="40000"/>
                  </a:schemeClr>
                </a:solidFill>
                <a:latin typeface="Times New Roman" panose="02020603050405020304" pitchFamily="18" charset="0"/>
                <a:cs typeface="Times New Roman" panose="02020603050405020304" pitchFamily="18" charset="0"/>
              </a:rPr>
            </a:br>
            <a:r>
              <a:rPr lang="ru-RU" sz="2194" dirty="0">
                <a:solidFill>
                  <a:schemeClr val="tx2">
                    <a:lumMod val="60000"/>
                    <a:lumOff val="40000"/>
                  </a:schemeClr>
                </a:solidFill>
                <a:latin typeface="Times New Roman" panose="02020603050405020304" pitchFamily="18" charset="0"/>
                <a:cs typeface="Times New Roman" panose="02020603050405020304" pitchFamily="18" charset="0"/>
              </a:rPr>
              <a:t>(конкурс и аукцион)</a:t>
            </a:r>
            <a:br>
              <a:rPr lang="ru-RU" dirty="0">
                <a:solidFill>
                  <a:schemeClr val="tx2">
                    <a:lumMod val="60000"/>
                    <a:lumOff val="40000"/>
                  </a:schemeClr>
                </a:solidFill>
              </a:rPr>
            </a:br>
            <a:endParaRPr lang="ru-RU" dirty="0">
              <a:solidFill>
                <a:schemeClr val="tx2">
                  <a:lumMod val="60000"/>
                  <a:lumOff val="40000"/>
                </a:schemeClr>
              </a:solidFill>
            </a:endParaRPr>
          </a:p>
        </p:txBody>
      </p:sp>
      <p:sp>
        <p:nvSpPr>
          <p:cNvPr id="8" name="TextBox 7"/>
          <p:cNvSpPr txBox="1"/>
          <p:nvPr/>
        </p:nvSpPr>
        <p:spPr>
          <a:xfrm>
            <a:off x="2702623" y="644832"/>
            <a:ext cx="3744416" cy="292388"/>
          </a:xfrm>
          <a:prstGeom prst="rect">
            <a:avLst/>
          </a:prstGeom>
          <a:noFill/>
        </p:spPr>
        <p:txBody>
          <a:bodyPr wrap="square" rtlCol="0">
            <a:spAutoFit/>
          </a:bodyPr>
          <a:lstStyle/>
          <a:p>
            <a:r>
              <a:rPr lang="ru-RU" sz="1300" dirty="0">
                <a:solidFill>
                  <a:schemeClr val="bg1"/>
                </a:solidFill>
                <a:latin typeface="Times New Roman" panose="02020603050405020304" pitchFamily="18" charset="0"/>
                <a:cs typeface="Times New Roman" panose="02020603050405020304" pitchFamily="18" charset="0"/>
              </a:rPr>
              <a:t>Модуль 9 – заключение контракта </a:t>
            </a:r>
          </a:p>
        </p:txBody>
      </p:sp>
      <p:cxnSp>
        <p:nvCxnSpPr>
          <p:cNvPr id="4" name="Прямая соединительная линия 3"/>
          <p:cNvCxnSpPr/>
          <p:nvPr/>
        </p:nvCxnSpPr>
        <p:spPr>
          <a:xfrm>
            <a:off x="3491249" y="1519137"/>
            <a:ext cx="0" cy="3397152"/>
          </a:xfrm>
          <a:prstGeom prst="line">
            <a:avLst/>
          </a:prstGeom>
          <a:ln>
            <a:solidFill>
              <a:schemeClr val="bg2">
                <a:lumMod val="50000"/>
              </a:schemeClr>
            </a:solidFill>
          </a:ln>
        </p:spPr>
        <p:style>
          <a:lnRef idx="3">
            <a:schemeClr val="dk1"/>
          </a:lnRef>
          <a:fillRef idx="0">
            <a:schemeClr val="dk1"/>
          </a:fillRef>
          <a:effectRef idx="2">
            <a:schemeClr val="dk1"/>
          </a:effectRef>
          <a:fontRef idx="minor">
            <a:schemeClr val="tx1"/>
          </a:fontRef>
        </p:style>
      </p:cxnSp>
      <p:sp>
        <p:nvSpPr>
          <p:cNvPr id="5" name="TextBox 4"/>
          <p:cNvSpPr txBox="1"/>
          <p:nvPr/>
        </p:nvSpPr>
        <p:spPr>
          <a:xfrm>
            <a:off x="2409292" y="1947279"/>
            <a:ext cx="1081958" cy="317459"/>
          </a:xfrm>
          <a:prstGeom prst="rect">
            <a:avLst/>
          </a:prstGeom>
          <a:noFill/>
        </p:spPr>
        <p:txBody>
          <a:bodyPr wrap="square" rtlCol="0">
            <a:spAutoFit/>
          </a:bodyPr>
          <a:lstStyle/>
          <a:p>
            <a:r>
              <a:rPr lang="ru-RU" sz="1463" dirty="0">
                <a:solidFill>
                  <a:srgbClr val="000000"/>
                </a:solidFill>
              </a:rPr>
              <a:t>Заказчик </a:t>
            </a:r>
          </a:p>
        </p:txBody>
      </p:sp>
      <p:sp>
        <p:nvSpPr>
          <p:cNvPr id="6" name="TextBox 5"/>
          <p:cNvSpPr txBox="1"/>
          <p:nvPr/>
        </p:nvSpPr>
        <p:spPr>
          <a:xfrm>
            <a:off x="2366417" y="2902856"/>
            <a:ext cx="1111624" cy="317459"/>
          </a:xfrm>
          <a:prstGeom prst="rect">
            <a:avLst/>
          </a:prstGeom>
          <a:noFill/>
        </p:spPr>
        <p:txBody>
          <a:bodyPr wrap="square" rtlCol="0">
            <a:spAutoFit/>
          </a:bodyPr>
          <a:lstStyle/>
          <a:p>
            <a:r>
              <a:rPr lang="ru-RU" sz="1463" dirty="0">
                <a:solidFill>
                  <a:srgbClr val="000000"/>
                </a:solidFill>
              </a:rPr>
              <a:t>Оператор </a:t>
            </a:r>
          </a:p>
        </p:txBody>
      </p:sp>
      <p:sp>
        <p:nvSpPr>
          <p:cNvPr id="9" name="TextBox 8"/>
          <p:cNvSpPr txBox="1"/>
          <p:nvPr/>
        </p:nvSpPr>
        <p:spPr>
          <a:xfrm>
            <a:off x="2389495" y="3897054"/>
            <a:ext cx="1257477" cy="317459"/>
          </a:xfrm>
          <a:prstGeom prst="rect">
            <a:avLst/>
          </a:prstGeom>
          <a:noFill/>
        </p:spPr>
        <p:txBody>
          <a:bodyPr wrap="square" rtlCol="0">
            <a:spAutoFit/>
          </a:bodyPr>
          <a:lstStyle/>
          <a:p>
            <a:r>
              <a:rPr lang="ru-RU" sz="1463" dirty="0"/>
              <a:t>Победитель </a:t>
            </a:r>
          </a:p>
        </p:txBody>
      </p:sp>
      <p:sp>
        <p:nvSpPr>
          <p:cNvPr id="12" name="TextBox 11"/>
          <p:cNvSpPr txBox="1"/>
          <p:nvPr/>
        </p:nvSpPr>
        <p:spPr>
          <a:xfrm>
            <a:off x="3491251" y="2317378"/>
            <a:ext cx="6319501" cy="317459"/>
          </a:xfrm>
          <a:prstGeom prst="rect">
            <a:avLst/>
          </a:prstGeom>
          <a:noFill/>
        </p:spPr>
        <p:txBody>
          <a:bodyPr wrap="square" rtlCol="0">
            <a:spAutoFit/>
          </a:bodyPr>
          <a:lstStyle/>
          <a:p>
            <a:r>
              <a:rPr lang="ru-RU" sz="1463" dirty="0"/>
              <a:t>---------------------------------------------------------------------------------------------------</a:t>
            </a:r>
          </a:p>
        </p:txBody>
      </p:sp>
      <p:sp>
        <p:nvSpPr>
          <p:cNvPr id="14" name="TextBox 13"/>
          <p:cNvSpPr txBox="1"/>
          <p:nvPr/>
        </p:nvSpPr>
        <p:spPr>
          <a:xfrm>
            <a:off x="3491252" y="3621711"/>
            <a:ext cx="6641699" cy="317459"/>
          </a:xfrm>
          <a:prstGeom prst="rect">
            <a:avLst/>
          </a:prstGeom>
          <a:noFill/>
        </p:spPr>
        <p:txBody>
          <a:bodyPr wrap="square" rtlCol="0">
            <a:spAutoFit/>
          </a:bodyPr>
          <a:lstStyle/>
          <a:p>
            <a:r>
              <a:rPr lang="ru-RU" sz="1463" dirty="0"/>
              <a:t>---------------------------------------------------------------------------------------------------</a:t>
            </a:r>
          </a:p>
        </p:txBody>
      </p:sp>
      <p:cxnSp>
        <p:nvCxnSpPr>
          <p:cNvPr id="16" name="Прямая со стрелкой 15"/>
          <p:cNvCxnSpPr/>
          <p:nvPr/>
        </p:nvCxnSpPr>
        <p:spPr>
          <a:xfrm>
            <a:off x="4062591" y="2112606"/>
            <a:ext cx="0" cy="504653"/>
          </a:xfrm>
          <a:prstGeom prst="straightConnector1">
            <a:avLst/>
          </a:prstGeom>
          <a:ln>
            <a:solidFill>
              <a:srgbClr val="FF9900"/>
            </a:solidFill>
            <a:tailEnd type="arrow"/>
          </a:ln>
        </p:spPr>
        <p:style>
          <a:lnRef idx="3">
            <a:schemeClr val="accent1"/>
          </a:lnRef>
          <a:fillRef idx="0">
            <a:schemeClr val="accent1"/>
          </a:fillRef>
          <a:effectRef idx="2">
            <a:schemeClr val="accent1"/>
          </a:effectRef>
          <a:fontRef idx="minor">
            <a:schemeClr val="tx1"/>
          </a:fontRef>
        </p:style>
      </p:cxnSp>
      <p:cxnSp>
        <p:nvCxnSpPr>
          <p:cNvPr id="25" name="Прямая соединительная линия 24"/>
          <p:cNvCxnSpPr/>
          <p:nvPr/>
        </p:nvCxnSpPr>
        <p:spPr>
          <a:xfrm>
            <a:off x="4048273" y="3356444"/>
            <a:ext cx="0" cy="205922"/>
          </a:xfrm>
          <a:prstGeom prst="line">
            <a:avLst/>
          </a:prstGeom>
          <a:ln>
            <a:solidFill>
              <a:srgbClr val="FF9900"/>
            </a:solidFill>
          </a:ln>
        </p:spPr>
        <p:style>
          <a:lnRef idx="3">
            <a:schemeClr val="accent1"/>
          </a:lnRef>
          <a:fillRef idx="0">
            <a:schemeClr val="accent1"/>
          </a:fillRef>
          <a:effectRef idx="2">
            <a:schemeClr val="accent1"/>
          </a:effectRef>
          <a:fontRef idx="minor">
            <a:schemeClr val="tx1"/>
          </a:fontRef>
        </p:style>
      </p:cxnSp>
      <p:sp>
        <p:nvSpPr>
          <p:cNvPr id="13" name="Скругленный прямоугольник 12"/>
          <p:cNvSpPr/>
          <p:nvPr/>
        </p:nvSpPr>
        <p:spPr>
          <a:xfrm>
            <a:off x="3646972" y="1504362"/>
            <a:ext cx="1365993" cy="813016"/>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00" dirty="0">
                <a:solidFill>
                  <a:srgbClr val="000000"/>
                </a:solidFill>
                <a:latin typeface="Times New Roman" panose="02020603050405020304" pitchFamily="18" charset="0"/>
                <a:cs typeface="Times New Roman" panose="02020603050405020304" pitchFamily="18" charset="0"/>
              </a:rPr>
              <a:t>Направление заполненного</a:t>
            </a:r>
            <a:r>
              <a:rPr lang="en-US" sz="1300" dirty="0">
                <a:solidFill>
                  <a:srgbClr val="000000"/>
                </a:solidFill>
                <a:latin typeface="Times New Roman" panose="02020603050405020304" pitchFamily="18" charset="0"/>
                <a:cs typeface="Times New Roman" panose="02020603050405020304" pitchFamily="18" charset="0"/>
              </a:rPr>
              <a:t> </a:t>
            </a:r>
            <a:r>
              <a:rPr lang="ru-RU" sz="1300" dirty="0">
                <a:solidFill>
                  <a:srgbClr val="000000"/>
                </a:solidFill>
                <a:latin typeface="Times New Roman" panose="02020603050405020304" pitchFamily="18" charset="0"/>
                <a:cs typeface="Times New Roman" panose="02020603050405020304" pitchFamily="18" charset="0"/>
              </a:rPr>
              <a:t>контракта Оператору</a:t>
            </a:r>
            <a:endParaRPr lang="ru-RU" sz="1463" dirty="0">
              <a:latin typeface="Times New Roman" panose="02020603050405020304" pitchFamily="18" charset="0"/>
              <a:cs typeface="Times New Roman" panose="02020603050405020304" pitchFamily="18" charset="0"/>
            </a:endParaRPr>
          </a:p>
        </p:txBody>
      </p:sp>
      <p:sp>
        <p:nvSpPr>
          <p:cNvPr id="19" name="Скругленный прямоугольник 18"/>
          <p:cNvSpPr/>
          <p:nvPr/>
        </p:nvSpPr>
        <p:spPr>
          <a:xfrm>
            <a:off x="3682082" y="2617460"/>
            <a:ext cx="1330883" cy="753035"/>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00" dirty="0">
                <a:solidFill>
                  <a:srgbClr val="000000"/>
                </a:solidFill>
                <a:latin typeface="Times New Roman" panose="02020603050405020304" pitchFamily="18" charset="0"/>
                <a:cs typeface="Times New Roman" panose="02020603050405020304" pitchFamily="18" charset="0"/>
              </a:rPr>
              <a:t>Направление заполненного контакта </a:t>
            </a:r>
          </a:p>
        </p:txBody>
      </p:sp>
      <p:cxnSp>
        <p:nvCxnSpPr>
          <p:cNvPr id="28" name="Прямая соединительная линия 27"/>
          <p:cNvCxnSpPr/>
          <p:nvPr/>
        </p:nvCxnSpPr>
        <p:spPr>
          <a:xfrm>
            <a:off x="4073571" y="3562365"/>
            <a:ext cx="1612884" cy="0"/>
          </a:xfrm>
          <a:prstGeom prst="line">
            <a:avLst/>
          </a:prstGeom>
          <a:ln>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2049" name="Прямая со стрелкой 2048"/>
          <p:cNvCxnSpPr/>
          <p:nvPr/>
        </p:nvCxnSpPr>
        <p:spPr>
          <a:xfrm>
            <a:off x="5686455" y="3543928"/>
            <a:ext cx="0" cy="334687"/>
          </a:xfrm>
          <a:prstGeom prst="straightConnector1">
            <a:avLst/>
          </a:prstGeom>
          <a:ln>
            <a:solidFill>
              <a:srgbClr val="FF9900"/>
            </a:solidFill>
            <a:tailEnd type="arrow"/>
          </a:ln>
        </p:spPr>
        <p:style>
          <a:lnRef idx="3">
            <a:schemeClr val="accent1"/>
          </a:lnRef>
          <a:fillRef idx="0">
            <a:schemeClr val="accent1"/>
          </a:fillRef>
          <a:effectRef idx="2">
            <a:schemeClr val="accent1"/>
          </a:effectRef>
          <a:fontRef idx="minor">
            <a:schemeClr val="tx1"/>
          </a:fontRef>
        </p:style>
      </p:cxnSp>
      <p:sp>
        <p:nvSpPr>
          <p:cNvPr id="2051" name="Скругленный прямоугольник 2050"/>
          <p:cNvSpPr/>
          <p:nvPr/>
        </p:nvSpPr>
        <p:spPr>
          <a:xfrm>
            <a:off x="5276911" y="3929450"/>
            <a:ext cx="1371583" cy="1203897"/>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00" dirty="0">
                <a:solidFill>
                  <a:srgbClr val="000000"/>
                </a:solidFill>
                <a:latin typeface="Times New Roman" panose="02020603050405020304" pitchFamily="18" charset="0"/>
                <a:cs typeface="Times New Roman" panose="02020603050405020304" pitchFamily="18" charset="0"/>
              </a:rPr>
              <a:t>Подписание контракта, представление документа об обеспечении </a:t>
            </a:r>
          </a:p>
        </p:txBody>
      </p:sp>
      <p:cxnSp>
        <p:nvCxnSpPr>
          <p:cNvPr id="2055" name="Прямая соединительная линия 2054"/>
          <p:cNvCxnSpPr/>
          <p:nvPr/>
        </p:nvCxnSpPr>
        <p:spPr>
          <a:xfrm>
            <a:off x="6597548" y="4465234"/>
            <a:ext cx="214550" cy="0"/>
          </a:xfrm>
          <a:prstGeom prst="line">
            <a:avLst/>
          </a:prstGeom>
          <a:ln>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2059" name="Прямая со стрелкой 2058"/>
          <p:cNvCxnSpPr/>
          <p:nvPr/>
        </p:nvCxnSpPr>
        <p:spPr>
          <a:xfrm flipH="1" flipV="1">
            <a:off x="6832823" y="3562365"/>
            <a:ext cx="1426" cy="902870"/>
          </a:xfrm>
          <a:prstGeom prst="straightConnector1">
            <a:avLst/>
          </a:prstGeom>
          <a:ln>
            <a:solidFill>
              <a:srgbClr val="FF9900"/>
            </a:solidFill>
            <a:tailEnd type="arrow"/>
          </a:ln>
        </p:spPr>
        <p:style>
          <a:lnRef idx="3">
            <a:schemeClr val="accent1"/>
          </a:lnRef>
          <a:fillRef idx="0">
            <a:schemeClr val="accent1"/>
          </a:fillRef>
          <a:effectRef idx="2">
            <a:schemeClr val="accent1"/>
          </a:effectRef>
          <a:fontRef idx="minor">
            <a:schemeClr val="tx1"/>
          </a:fontRef>
        </p:style>
      </p:cxnSp>
      <p:cxnSp>
        <p:nvCxnSpPr>
          <p:cNvPr id="2063" name="Прямая соединительная линия 2062"/>
          <p:cNvCxnSpPr/>
          <p:nvPr/>
        </p:nvCxnSpPr>
        <p:spPr>
          <a:xfrm flipV="1">
            <a:off x="6777795" y="1790819"/>
            <a:ext cx="0" cy="939878"/>
          </a:xfrm>
          <a:prstGeom prst="line">
            <a:avLst/>
          </a:prstGeom>
          <a:ln>
            <a:solidFill>
              <a:srgbClr val="FF9900"/>
            </a:solidFill>
          </a:ln>
        </p:spPr>
        <p:style>
          <a:lnRef idx="3">
            <a:schemeClr val="accent1"/>
          </a:lnRef>
          <a:fillRef idx="0">
            <a:schemeClr val="accent1"/>
          </a:fillRef>
          <a:effectRef idx="2">
            <a:schemeClr val="accent1"/>
          </a:effectRef>
          <a:fontRef idx="minor">
            <a:schemeClr val="tx1"/>
          </a:fontRef>
        </p:style>
      </p:cxnSp>
      <p:sp>
        <p:nvSpPr>
          <p:cNvPr id="2061" name="Скругленный прямоугольник 2060"/>
          <p:cNvSpPr/>
          <p:nvPr/>
        </p:nvSpPr>
        <p:spPr>
          <a:xfrm>
            <a:off x="6024551" y="2730910"/>
            <a:ext cx="1462663" cy="813017"/>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63" dirty="0">
                <a:solidFill>
                  <a:srgbClr val="000000"/>
                </a:solidFill>
                <a:latin typeface="Times New Roman" panose="02020603050405020304" pitchFamily="18" charset="0"/>
                <a:cs typeface="Times New Roman" panose="02020603050405020304" pitchFamily="18" charset="0"/>
              </a:rPr>
              <a:t>Направление контракта заказчику </a:t>
            </a:r>
          </a:p>
        </p:txBody>
      </p:sp>
      <p:cxnSp>
        <p:nvCxnSpPr>
          <p:cNvPr id="2066" name="Прямая со стрелкой 2065"/>
          <p:cNvCxnSpPr/>
          <p:nvPr/>
        </p:nvCxnSpPr>
        <p:spPr>
          <a:xfrm>
            <a:off x="6755884" y="1774374"/>
            <a:ext cx="352465" cy="0"/>
          </a:xfrm>
          <a:prstGeom prst="straightConnector1">
            <a:avLst/>
          </a:prstGeom>
          <a:ln>
            <a:solidFill>
              <a:srgbClr val="FF9900"/>
            </a:solidFill>
            <a:tailEnd type="arrow"/>
          </a:ln>
        </p:spPr>
        <p:style>
          <a:lnRef idx="3">
            <a:schemeClr val="accent1"/>
          </a:lnRef>
          <a:fillRef idx="0">
            <a:schemeClr val="accent1"/>
          </a:fillRef>
          <a:effectRef idx="2">
            <a:schemeClr val="accent1"/>
          </a:effectRef>
          <a:fontRef idx="minor">
            <a:schemeClr val="tx1"/>
          </a:fontRef>
        </p:style>
      </p:cxnSp>
      <p:sp>
        <p:nvSpPr>
          <p:cNvPr id="2068" name="Скругленный прямоугольник 2067"/>
          <p:cNvSpPr/>
          <p:nvPr/>
        </p:nvSpPr>
        <p:spPr>
          <a:xfrm>
            <a:off x="7108347" y="1464095"/>
            <a:ext cx="1462663" cy="89354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63" dirty="0">
                <a:solidFill>
                  <a:srgbClr val="000000"/>
                </a:solidFill>
                <a:latin typeface="Times New Roman" panose="02020603050405020304" pitchFamily="18" charset="0"/>
                <a:cs typeface="Times New Roman" panose="02020603050405020304" pitchFamily="18" charset="0"/>
              </a:rPr>
              <a:t>Подписание контракта, направление Оператору </a:t>
            </a:r>
          </a:p>
        </p:txBody>
      </p:sp>
      <p:cxnSp>
        <p:nvCxnSpPr>
          <p:cNvPr id="2070" name="Прямая соединительная линия 2069"/>
          <p:cNvCxnSpPr/>
          <p:nvPr/>
        </p:nvCxnSpPr>
        <p:spPr>
          <a:xfrm>
            <a:off x="8571010" y="1790818"/>
            <a:ext cx="292533"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072" name="Прямая соединительная линия 2071"/>
          <p:cNvCxnSpPr/>
          <p:nvPr/>
        </p:nvCxnSpPr>
        <p:spPr>
          <a:xfrm>
            <a:off x="8845806" y="1790818"/>
            <a:ext cx="0" cy="676600"/>
          </a:xfrm>
          <a:prstGeom prst="line">
            <a:avLst/>
          </a:prstGeom>
          <a:ln>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2081" name="Прямая соединительная линия 2080"/>
          <p:cNvCxnSpPr/>
          <p:nvPr/>
        </p:nvCxnSpPr>
        <p:spPr>
          <a:xfrm flipH="1">
            <a:off x="8553274" y="2485166"/>
            <a:ext cx="292533" cy="0"/>
          </a:xfrm>
          <a:prstGeom prst="line">
            <a:avLst/>
          </a:prstGeom>
          <a:ln>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2086" name="Прямая со стрелкой 2085"/>
          <p:cNvCxnSpPr/>
          <p:nvPr/>
        </p:nvCxnSpPr>
        <p:spPr>
          <a:xfrm>
            <a:off x="8571009" y="2485166"/>
            <a:ext cx="0" cy="264182"/>
          </a:xfrm>
          <a:prstGeom prst="straightConnector1">
            <a:avLst/>
          </a:prstGeom>
          <a:ln>
            <a:solidFill>
              <a:srgbClr val="FF9900"/>
            </a:solidFill>
            <a:tailEnd type="arrow"/>
          </a:ln>
        </p:spPr>
        <p:style>
          <a:lnRef idx="3">
            <a:schemeClr val="accent1"/>
          </a:lnRef>
          <a:fillRef idx="0">
            <a:schemeClr val="accent1"/>
          </a:fillRef>
          <a:effectRef idx="2">
            <a:schemeClr val="accent1"/>
          </a:effectRef>
          <a:fontRef idx="minor">
            <a:schemeClr val="tx1"/>
          </a:fontRef>
        </p:style>
      </p:cxnSp>
      <p:sp>
        <p:nvSpPr>
          <p:cNvPr id="2087" name="Скругленный прямоугольник 2086"/>
          <p:cNvSpPr/>
          <p:nvPr/>
        </p:nvSpPr>
        <p:spPr>
          <a:xfrm>
            <a:off x="7631797" y="2749351"/>
            <a:ext cx="1608929" cy="794577"/>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63" dirty="0">
                <a:solidFill>
                  <a:srgbClr val="000000"/>
                </a:solidFill>
                <a:latin typeface="Times New Roman" panose="02020603050405020304" pitchFamily="18" charset="0"/>
                <a:cs typeface="Times New Roman" panose="02020603050405020304" pitchFamily="18" charset="0"/>
              </a:rPr>
              <a:t>Направление участнику </a:t>
            </a:r>
          </a:p>
        </p:txBody>
      </p:sp>
      <p:cxnSp>
        <p:nvCxnSpPr>
          <p:cNvPr id="2104" name="Прямая соединительная линия 2103"/>
          <p:cNvCxnSpPr/>
          <p:nvPr/>
        </p:nvCxnSpPr>
        <p:spPr>
          <a:xfrm flipV="1">
            <a:off x="9230159" y="3112823"/>
            <a:ext cx="317726" cy="1"/>
          </a:xfrm>
          <a:prstGeom prst="line">
            <a:avLst/>
          </a:prstGeom>
        </p:spPr>
        <p:style>
          <a:lnRef idx="3">
            <a:schemeClr val="accent1"/>
          </a:lnRef>
          <a:fillRef idx="0">
            <a:schemeClr val="accent1"/>
          </a:fillRef>
          <a:effectRef idx="2">
            <a:schemeClr val="accent1"/>
          </a:effectRef>
          <a:fontRef idx="minor">
            <a:schemeClr val="tx1"/>
          </a:fontRef>
        </p:style>
      </p:cxnSp>
      <p:cxnSp>
        <p:nvCxnSpPr>
          <p:cNvPr id="2106" name="Прямая соединительная линия 2105"/>
          <p:cNvCxnSpPr/>
          <p:nvPr/>
        </p:nvCxnSpPr>
        <p:spPr>
          <a:xfrm>
            <a:off x="9547884" y="3117063"/>
            <a:ext cx="0" cy="1309379"/>
          </a:xfrm>
          <a:prstGeom prst="line">
            <a:avLst/>
          </a:prstGeom>
          <a:ln>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2108" name="Прямая со стрелкой 2107"/>
          <p:cNvCxnSpPr/>
          <p:nvPr/>
        </p:nvCxnSpPr>
        <p:spPr>
          <a:xfrm flipH="1">
            <a:off x="8805035" y="4426440"/>
            <a:ext cx="785640" cy="0"/>
          </a:xfrm>
          <a:prstGeom prst="straightConnector1">
            <a:avLst/>
          </a:prstGeom>
          <a:ln>
            <a:solidFill>
              <a:srgbClr val="FF9900"/>
            </a:solidFill>
            <a:tailEnd type="arrow"/>
          </a:ln>
        </p:spPr>
        <p:style>
          <a:lnRef idx="3">
            <a:schemeClr val="accent1"/>
          </a:lnRef>
          <a:fillRef idx="0">
            <a:schemeClr val="accent1"/>
          </a:fillRef>
          <a:effectRef idx="2">
            <a:schemeClr val="accent1"/>
          </a:effectRef>
          <a:fontRef idx="minor">
            <a:schemeClr val="tx1"/>
          </a:fontRef>
        </p:style>
      </p:cxnSp>
      <p:sp>
        <p:nvSpPr>
          <p:cNvPr id="2109" name="Табличка 2108"/>
          <p:cNvSpPr/>
          <p:nvPr/>
        </p:nvSpPr>
        <p:spPr>
          <a:xfrm>
            <a:off x="7108347" y="4033495"/>
            <a:ext cx="1696689" cy="935791"/>
          </a:xfrm>
          <a:prstGeom prst="plaque">
            <a:avLst/>
          </a:prstGeom>
          <a:solidFill>
            <a:schemeClr val="tx2">
              <a:lumMod val="60000"/>
              <a:lumOff val="40000"/>
            </a:schemeClr>
          </a:solidFill>
          <a:ln>
            <a:solidFill>
              <a:srgbClr val="E4F6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63" b="1" dirty="0">
                <a:solidFill>
                  <a:srgbClr val="000000"/>
                </a:solidFill>
              </a:rPr>
              <a:t>Контракт заключен </a:t>
            </a:r>
          </a:p>
        </p:txBody>
      </p:sp>
      <p:sp>
        <p:nvSpPr>
          <p:cNvPr id="3" name="Правая фигурная скобка 2"/>
          <p:cNvSpPr/>
          <p:nvPr/>
        </p:nvSpPr>
        <p:spPr>
          <a:xfrm rot="5400000">
            <a:off x="5190623" y="4214773"/>
            <a:ext cx="196084" cy="3312272"/>
          </a:xfrm>
          <a:prstGeom prst="rightBrace">
            <a:avLst/>
          </a:prstGeom>
          <a:ln>
            <a:solidFill>
              <a:schemeClr val="accent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ru-RU" sz="1463"/>
          </a:p>
        </p:txBody>
      </p:sp>
      <p:cxnSp>
        <p:nvCxnSpPr>
          <p:cNvPr id="15" name="Прямая соединительная линия 14"/>
          <p:cNvCxnSpPr/>
          <p:nvPr/>
        </p:nvCxnSpPr>
        <p:spPr>
          <a:xfrm>
            <a:off x="3601488" y="5125688"/>
            <a:ext cx="0" cy="17552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cxnSp>
        <p:nvCxnSpPr>
          <p:cNvPr id="45" name="Прямая соединительная линия 44"/>
          <p:cNvCxnSpPr/>
          <p:nvPr/>
        </p:nvCxnSpPr>
        <p:spPr>
          <a:xfrm>
            <a:off x="5101390" y="5125691"/>
            <a:ext cx="0" cy="190379"/>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cxnSp>
        <p:nvCxnSpPr>
          <p:cNvPr id="10" name="Прямая со стрелкой 9"/>
          <p:cNvCxnSpPr/>
          <p:nvPr/>
        </p:nvCxnSpPr>
        <p:spPr>
          <a:xfrm>
            <a:off x="3601489" y="5301208"/>
            <a:ext cx="6209262" cy="0"/>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48" name="Прямая соединительная линия 47"/>
          <p:cNvCxnSpPr/>
          <p:nvPr/>
        </p:nvCxnSpPr>
        <p:spPr>
          <a:xfrm>
            <a:off x="6850567" y="5110831"/>
            <a:ext cx="0" cy="190379"/>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
        <p:nvSpPr>
          <p:cNvPr id="31" name="Левая фигурная скобка 30"/>
          <p:cNvSpPr/>
          <p:nvPr/>
        </p:nvSpPr>
        <p:spPr>
          <a:xfrm rot="16200000">
            <a:off x="4242698" y="4806344"/>
            <a:ext cx="241603" cy="1499903"/>
          </a:xfrm>
          <a:prstGeom prst="leftBrace">
            <a:avLst>
              <a:gd name="adj1" fmla="val 8333"/>
              <a:gd name="adj2" fmla="val 45777"/>
            </a:avLst>
          </a:prstGeom>
          <a:ln>
            <a:solidFill>
              <a:srgbClr val="FF99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ru-RU" sz="1463" b="1" dirty="0"/>
          </a:p>
        </p:txBody>
      </p:sp>
      <p:sp>
        <p:nvSpPr>
          <p:cNvPr id="51" name="Левая фигурная скобка 50"/>
          <p:cNvSpPr/>
          <p:nvPr/>
        </p:nvSpPr>
        <p:spPr>
          <a:xfrm rot="16200000">
            <a:off x="5903673" y="4661430"/>
            <a:ext cx="241603" cy="1815282"/>
          </a:xfrm>
          <a:prstGeom prst="leftBrace">
            <a:avLst>
              <a:gd name="adj1" fmla="val 8333"/>
              <a:gd name="adj2" fmla="val 45777"/>
            </a:avLst>
          </a:prstGeom>
          <a:ln>
            <a:solidFill>
              <a:srgbClr val="FF99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ru-RU" sz="1463" b="1" dirty="0"/>
          </a:p>
        </p:txBody>
      </p:sp>
      <p:sp>
        <p:nvSpPr>
          <p:cNvPr id="52" name="Левая фигурная скобка 51"/>
          <p:cNvSpPr/>
          <p:nvPr/>
        </p:nvSpPr>
        <p:spPr>
          <a:xfrm rot="16200000">
            <a:off x="7856652" y="4527972"/>
            <a:ext cx="228665" cy="2069254"/>
          </a:xfrm>
          <a:prstGeom prst="leftBrace">
            <a:avLst>
              <a:gd name="adj1" fmla="val 8333"/>
              <a:gd name="adj2" fmla="val 45777"/>
            </a:avLst>
          </a:prstGeom>
          <a:ln>
            <a:solidFill>
              <a:srgbClr val="FF99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ru-RU" sz="1463" b="1" dirty="0"/>
          </a:p>
        </p:txBody>
      </p:sp>
      <p:sp>
        <p:nvSpPr>
          <p:cNvPr id="2048" name="TextBox 2047"/>
          <p:cNvSpPr txBox="1"/>
          <p:nvPr/>
        </p:nvSpPr>
        <p:spPr>
          <a:xfrm>
            <a:off x="3559864" y="5936048"/>
            <a:ext cx="1541527" cy="317459"/>
          </a:xfrm>
          <a:prstGeom prst="rect">
            <a:avLst/>
          </a:prstGeom>
          <a:noFill/>
        </p:spPr>
        <p:txBody>
          <a:bodyPr wrap="square" rtlCol="0">
            <a:spAutoFit/>
          </a:bodyPr>
          <a:lstStyle/>
          <a:p>
            <a:pPr algn="ctr"/>
            <a:r>
              <a:rPr lang="ru-RU" sz="1463" b="1" dirty="0">
                <a:solidFill>
                  <a:srgbClr val="000000"/>
                </a:solidFill>
                <a:latin typeface="Times New Roman" panose="02020603050405020304" pitchFamily="18" charset="0"/>
                <a:cs typeface="Times New Roman" panose="02020603050405020304" pitchFamily="18" charset="0"/>
              </a:rPr>
              <a:t>2 рабочих дня</a:t>
            </a:r>
          </a:p>
        </p:txBody>
      </p:sp>
      <p:sp>
        <p:nvSpPr>
          <p:cNvPr id="54" name="TextBox 53"/>
          <p:cNvSpPr txBox="1"/>
          <p:nvPr/>
        </p:nvSpPr>
        <p:spPr>
          <a:xfrm>
            <a:off x="5235952" y="5952500"/>
            <a:ext cx="1696689" cy="317459"/>
          </a:xfrm>
          <a:prstGeom prst="rect">
            <a:avLst/>
          </a:prstGeom>
          <a:noFill/>
        </p:spPr>
        <p:txBody>
          <a:bodyPr wrap="square" rtlCol="0">
            <a:spAutoFit/>
          </a:bodyPr>
          <a:lstStyle/>
          <a:p>
            <a:pPr algn="ctr"/>
            <a:r>
              <a:rPr lang="ru-RU" sz="1463" b="1" dirty="0">
                <a:solidFill>
                  <a:srgbClr val="000000"/>
                </a:solidFill>
                <a:latin typeface="Times New Roman" panose="02020603050405020304" pitchFamily="18" charset="0"/>
                <a:cs typeface="Times New Roman" panose="02020603050405020304" pitchFamily="18" charset="0"/>
              </a:rPr>
              <a:t>5 рабочих дней</a:t>
            </a:r>
          </a:p>
        </p:txBody>
      </p:sp>
      <p:sp>
        <p:nvSpPr>
          <p:cNvPr id="2052" name="TextBox 2051"/>
          <p:cNvSpPr txBox="1"/>
          <p:nvPr/>
        </p:nvSpPr>
        <p:spPr>
          <a:xfrm>
            <a:off x="7108347" y="5720870"/>
            <a:ext cx="1696689" cy="317459"/>
          </a:xfrm>
          <a:prstGeom prst="rect">
            <a:avLst/>
          </a:prstGeom>
          <a:noFill/>
        </p:spPr>
        <p:txBody>
          <a:bodyPr wrap="square" rtlCol="0">
            <a:spAutoFit/>
          </a:bodyPr>
          <a:lstStyle/>
          <a:p>
            <a:pPr algn="ctr"/>
            <a:r>
              <a:rPr lang="ru-RU" sz="1463" b="1" dirty="0">
                <a:solidFill>
                  <a:srgbClr val="000000"/>
                </a:solidFill>
                <a:latin typeface="Times New Roman" panose="02020603050405020304" pitchFamily="18" charset="0"/>
                <a:cs typeface="Times New Roman" panose="02020603050405020304" pitchFamily="18" charset="0"/>
              </a:rPr>
              <a:t>2 рабочих дня</a:t>
            </a:r>
          </a:p>
        </p:txBody>
      </p:sp>
    </p:spTree>
    <p:custDataLst>
      <p:tags r:id="rId1"/>
    </p:custDataLst>
    <p:extLst>
      <p:ext uri="{BB962C8B-B14F-4D97-AF65-F5344CB8AC3E}">
        <p14:creationId xmlns:p14="http://schemas.microsoft.com/office/powerpoint/2010/main" val="2663111325"/>
      </p:ext>
    </p:extLst>
  </p:cSld>
  <p:clrMapOvr>
    <a:masterClrMapping/>
  </p:clrMapOvr>
  <p:transition spd="slow">
    <p:fade thruBlk="1"/>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45B36B87-8E92-8A40-AABD-2F090EBCDFF9}"/>
              </a:ext>
            </a:extLst>
          </p:cNvPr>
          <p:cNvSpPr/>
          <p:nvPr/>
        </p:nvSpPr>
        <p:spPr>
          <a:xfrm rot="469282">
            <a:off x="4632772" y="3177502"/>
            <a:ext cx="3201813" cy="304699"/>
          </a:xfrm>
          <a:prstGeom prst="rect">
            <a:avLst/>
          </a:prstGeom>
        </p:spPr>
        <p:txBody>
          <a:bodyPr wrap="square" lIns="0" tIns="0" rIns="0" bIns="0" anchor="t" anchorCtr="0">
            <a:spAutoFit/>
          </a:bodyPr>
          <a:lstStyle/>
          <a:p>
            <a:pPr algn="ctr">
              <a:lnSpc>
                <a:spcPct val="90000"/>
              </a:lnSpc>
            </a:pPr>
            <a:r>
              <a:rPr lang="ru-RU" sz="1100" dirty="0">
                <a:solidFill>
                  <a:schemeClr val="accent3"/>
                </a:solidFill>
                <a:latin typeface="Roboto" panose="02000000000000000000" pitchFamily="2" charset="0"/>
                <a:ea typeface="Roboto" panose="02000000000000000000" pitchFamily="2" charset="0"/>
                <a:cs typeface="Roboto" panose="02000000000000000000" pitchFamily="2" charset="0"/>
              </a:rPr>
              <a:t>Формирование и размещение протокола разногласий не допускаются</a:t>
            </a:r>
          </a:p>
        </p:txBody>
      </p:sp>
      <p:sp>
        <p:nvSpPr>
          <p:cNvPr id="12" name="Прямоугольник 11">
            <a:extLst>
              <a:ext uri="{FF2B5EF4-FFF2-40B4-BE49-F238E27FC236}">
                <a16:creationId xmlns:a16="http://schemas.microsoft.com/office/drawing/2014/main" id="{5B0333DB-8F65-044A-9107-1969D30ACB2A}"/>
              </a:ext>
            </a:extLst>
          </p:cNvPr>
          <p:cNvSpPr/>
          <p:nvPr/>
        </p:nvSpPr>
        <p:spPr>
          <a:xfrm rot="21102330">
            <a:off x="4656322" y="4820730"/>
            <a:ext cx="3049623" cy="457048"/>
          </a:xfrm>
          <a:prstGeom prst="rect">
            <a:avLst/>
          </a:prstGeom>
        </p:spPr>
        <p:txBody>
          <a:bodyPr wrap="square" lIns="0" tIns="0" rIns="0" bIns="0" anchor="t" anchorCtr="0">
            <a:spAutoFit/>
          </a:bodyPr>
          <a:lstStyle/>
          <a:p>
            <a:pPr algn="ctr">
              <a:lnSpc>
                <a:spcPct val="90000"/>
              </a:lnSpc>
            </a:pPr>
            <a:r>
              <a:rPr lang="ru-RU" sz="1100" dirty="0">
                <a:solidFill>
                  <a:schemeClr val="accent3"/>
                </a:solidFill>
                <a:latin typeface="Roboto" panose="02000000000000000000" pitchFamily="2" charset="0"/>
                <a:ea typeface="Roboto" panose="02000000000000000000" pitchFamily="2" charset="0"/>
                <a:cs typeface="Roboto" panose="02000000000000000000" pitchFamily="2" charset="0"/>
              </a:rPr>
              <a:t>Контракт может быть заключен не ранее чем через 2 раб. дня, следующих за днем размещения в ЕИС протокола</a:t>
            </a:r>
          </a:p>
        </p:txBody>
      </p:sp>
      <p:sp>
        <p:nvSpPr>
          <p:cNvPr id="2" name="Заголовок 1">
            <a:extLst>
              <a:ext uri="{FF2B5EF4-FFF2-40B4-BE49-F238E27FC236}">
                <a16:creationId xmlns:a16="http://schemas.microsoft.com/office/drawing/2014/main" id="{7CE9475D-6A9B-FA40-AA64-B588C3713BED}"/>
              </a:ext>
            </a:extLst>
          </p:cNvPr>
          <p:cNvSpPr>
            <a:spLocks noGrp="1"/>
          </p:cNvSpPr>
          <p:nvPr>
            <p:ph type="title"/>
          </p:nvPr>
        </p:nvSpPr>
        <p:spPr>
          <a:xfrm>
            <a:off x="1543050" y="323850"/>
            <a:ext cx="9381259" cy="1955800"/>
          </a:xfrm>
        </p:spPr>
        <p:txBody>
          <a:bodyPr>
            <a:noAutofit/>
          </a:bodyPr>
          <a:lstStyle/>
          <a:p>
            <a:r>
              <a:rPr lang="ru-RU" altLang="ru-RU" sz="4000" dirty="0"/>
              <a:t>Заключение контракта по результатам запроса котировок в электронной форме ст. 51, с учетом особенностей предусмотренных ст. 50</a:t>
            </a:r>
            <a:endParaRPr lang="ru-RU" sz="4000" dirty="0"/>
          </a:p>
        </p:txBody>
      </p:sp>
      <p:sp>
        <p:nvSpPr>
          <p:cNvPr id="13" name="Прямоугольник 12">
            <a:extLst>
              <a:ext uri="{FF2B5EF4-FFF2-40B4-BE49-F238E27FC236}">
                <a16:creationId xmlns:a16="http://schemas.microsoft.com/office/drawing/2014/main" id="{562AB883-65C1-B443-BC3F-9AA48FBF0916}"/>
              </a:ext>
            </a:extLst>
          </p:cNvPr>
          <p:cNvSpPr/>
          <p:nvPr/>
        </p:nvSpPr>
        <p:spPr>
          <a:xfrm>
            <a:off x="9071799" y="4418484"/>
            <a:ext cx="1008000" cy="184666"/>
          </a:xfrm>
          <a:prstGeom prst="rect">
            <a:avLst/>
          </a:prstGeom>
        </p:spPr>
        <p:txBody>
          <a:bodyPr wrap="square" lIns="0" tIns="0" rIns="0" bIns="0">
            <a:spAutoFit/>
          </a:bodyPr>
          <a:lstStyle/>
          <a:p>
            <a:pPr algn="ctr">
              <a:defRPr/>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Победитель</a:t>
            </a:r>
          </a:p>
        </p:txBody>
      </p:sp>
      <p:sp>
        <p:nvSpPr>
          <p:cNvPr id="14" name="Прямоугольник 13">
            <a:extLst>
              <a:ext uri="{FF2B5EF4-FFF2-40B4-BE49-F238E27FC236}">
                <a16:creationId xmlns:a16="http://schemas.microsoft.com/office/drawing/2014/main" id="{4F64FBE0-8ED0-C34A-9DC9-42DE716E8F62}"/>
              </a:ext>
            </a:extLst>
          </p:cNvPr>
          <p:cNvSpPr/>
          <p:nvPr/>
        </p:nvSpPr>
        <p:spPr>
          <a:xfrm>
            <a:off x="2155702" y="3411707"/>
            <a:ext cx="920999" cy="184666"/>
          </a:xfrm>
          <a:prstGeom prst="rect">
            <a:avLst/>
          </a:prstGeom>
        </p:spPr>
        <p:txBody>
          <a:bodyPr wrap="square" lIns="0" tIns="0" rIns="0" bIns="0">
            <a:spAutoFit/>
          </a:bodyPr>
          <a:lstStyle/>
          <a:p>
            <a:pPr algn="ctr">
              <a:defRPr/>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Заказчик</a:t>
            </a:r>
          </a:p>
        </p:txBody>
      </p:sp>
      <p:sp>
        <p:nvSpPr>
          <p:cNvPr id="15" name="Полилиния 14">
            <a:extLst>
              <a:ext uri="{FF2B5EF4-FFF2-40B4-BE49-F238E27FC236}">
                <a16:creationId xmlns:a16="http://schemas.microsoft.com/office/drawing/2014/main" id="{CA5D417F-2E2C-3C4C-A0A8-5C073E68450B}"/>
              </a:ext>
            </a:extLst>
          </p:cNvPr>
          <p:cNvSpPr>
            <a:spLocks noChangeAspect="1"/>
          </p:cNvSpPr>
          <p:nvPr/>
        </p:nvSpPr>
        <p:spPr>
          <a:xfrm>
            <a:off x="9215799" y="3612890"/>
            <a:ext cx="720000" cy="720001"/>
          </a:xfrm>
          <a:custGeom>
            <a:avLst/>
            <a:gdLst>
              <a:gd name="connsiteX0" fmla="*/ 422489 w 720000"/>
              <a:gd name="connsiteY0" fmla="*/ 549233 h 720001"/>
              <a:gd name="connsiteX1" fmla="*/ 524943 w 720000"/>
              <a:gd name="connsiteY1" fmla="*/ 621942 h 720001"/>
              <a:gd name="connsiteX2" fmla="*/ 527441 w 720000"/>
              <a:gd name="connsiteY2" fmla="*/ 636647 h 720001"/>
              <a:gd name="connsiteX3" fmla="*/ 518830 w 720000"/>
              <a:gd name="connsiteY3" fmla="*/ 641091 h 720001"/>
              <a:gd name="connsiteX4" fmla="*/ 512736 w 720000"/>
              <a:gd name="connsiteY4" fmla="*/ 639143 h 720001"/>
              <a:gd name="connsiteX5" fmla="*/ 410281 w 720000"/>
              <a:gd name="connsiteY5" fmla="*/ 566435 h 720001"/>
              <a:gd name="connsiteX6" fmla="*/ 407783 w 720000"/>
              <a:gd name="connsiteY6" fmla="*/ 551730 h 720001"/>
              <a:gd name="connsiteX7" fmla="*/ 422489 w 720000"/>
              <a:gd name="connsiteY7" fmla="*/ 549233 h 720001"/>
              <a:gd name="connsiteX8" fmla="*/ 366105 w 720000"/>
              <a:gd name="connsiteY8" fmla="*/ 509217 h 720001"/>
              <a:gd name="connsiteX9" fmla="*/ 388630 w 720000"/>
              <a:gd name="connsiteY9" fmla="*/ 525205 h 720001"/>
              <a:gd name="connsiteX10" fmla="*/ 391126 w 720000"/>
              <a:gd name="connsiteY10" fmla="*/ 539910 h 720001"/>
              <a:gd name="connsiteX11" fmla="*/ 382516 w 720000"/>
              <a:gd name="connsiteY11" fmla="*/ 544353 h 720001"/>
              <a:gd name="connsiteX12" fmla="*/ 376421 w 720000"/>
              <a:gd name="connsiteY12" fmla="*/ 542406 h 720001"/>
              <a:gd name="connsiteX13" fmla="*/ 353895 w 720000"/>
              <a:gd name="connsiteY13" fmla="*/ 526420 h 720001"/>
              <a:gd name="connsiteX14" fmla="*/ 351399 w 720000"/>
              <a:gd name="connsiteY14" fmla="*/ 511713 h 720001"/>
              <a:gd name="connsiteX15" fmla="*/ 366105 w 720000"/>
              <a:gd name="connsiteY15" fmla="*/ 509217 h 720001"/>
              <a:gd name="connsiteX16" fmla="*/ 349455 w 720000"/>
              <a:gd name="connsiteY16" fmla="*/ 320626 h 720001"/>
              <a:gd name="connsiteX17" fmla="*/ 333295 w 720000"/>
              <a:gd name="connsiteY17" fmla="*/ 333554 h 720001"/>
              <a:gd name="connsiteX18" fmla="*/ 309086 w 720000"/>
              <a:gd name="connsiteY18" fmla="*/ 343292 h 720001"/>
              <a:gd name="connsiteX19" fmla="*/ 300487 w 720000"/>
              <a:gd name="connsiteY19" fmla="*/ 343152 h 720001"/>
              <a:gd name="connsiteX20" fmla="*/ 280366 w 720000"/>
              <a:gd name="connsiteY20" fmla="*/ 335711 h 720001"/>
              <a:gd name="connsiteX21" fmla="*/ 280366 w 720000"/>
              <a:gd name="connsiteY21" fmla="*/ 505036 h 720001"/>
              <a:gd name="connsiteX22" fmla="*/ 349455 w 720000"/>
              <a:gd name="connsiteY22" fmla="*/ 456006 h 720001"/>
              <a:gd name="connsiteX23" fmla="*/ 181314 w 720000"/>
              <a:gd name="connsiteY23" fmla="*/ 241318 h 720001"/>
              <a:gd name="connsiteX24" fmla="*/ 163001 w 720000"/>
              <a:gd name="connsiteY24" fmla="*/ 250474 h 720001"/>
              <a:gd name="connsiteX25" fmla="*/ 156367 w 720000"/>
              <a:gd name="connsiteY25" fmla="*/ 261207 h 720001"/>
              <a:gd name="connsiteX26" fmla="*/ 156367 w 720000"/>
              <a:gd name="connsiteY26" fmla="*/ 369239 h 720001"/>
              <a:gd name="connsiteX27" fmla="*/ 161204 w 720000"/>
              <a:gd name="connsiteY27" fmla="*/ 389728 h 720001"/>
              <a:gd name="connsiteX28" fmla="*/ 171847 w 720000"/>
              <a:gd name="connsiteY28" fmla="*/ 411017 h 720001"/>
              <a:gd name="connsiteX29" fmla="*/ 178912 w 720000"/>
              <a:gd name="connsiteY29" fmla="*/ 440942 h 720001"/>
              <a:gd name="connsiteX30" fmla="*/ 178912 w 720000"/>
              <a:gd name="connsiteY30" fmla="*/ 577036 h 720001"/>
              <a:gd name="connsiteX31" fmla="*/ 214183 w 720000"/>
              <a:gd name="connsiteY31" fmla="*/ 552005 h 720001"/>
              <a:gd name="connsiteX32" fmla="*/ 214183 w 720000"/>
              <a:gd name="connsiteY32" fmla="*/ 438909 h 720001"/>
              <a:gd name="connsiteX33" fmla="*/ 224729 w 720000"/>
              <a:gd name="connsiteY33" fmla="*/ 428362 h 720001"/>
              <a:gd name="connsiteX34" fmla="*/ 235276 w 720000"/>
              <a:gd name="connsiteY34" fmla="*/ 438909 h 720001"/>
              <a:gd name="connsiteX35" fmla="*/ 235276 w 720000"/>
              <a:gd name="connsiteY35" fmla="*/ 537036 h 720001"/>
              <a:gd name="connsiteX36" fmla="*/ 259273 w 720000"/>
              <a:gd name="connsiteY36" fmla="*/ 520006 h 720001"/>
              <a:gd name="connsiteX37" fmla="*/ 259273 w 720000"/>
              <a:gd name="connsiteY37" fmla="*/ 308715 h 720001"/>
              <a:gd name="connsiteX38" fmla="*/ 266329 w 720000"/>
              <a:gd name="connsiteY38" fmla="*/ 298763 h 720001"/>
              <a:gd name="connsiteX39" fmla="*/ 278056 w 720000"/>
              <a:gd name="connsiteY39" fmla="*/ 302129 h 720001"/>
              <a:gd name="connsiteX40" fmla="*/ 287215 w 720000"/>
              <a:gd name="connsiteY40" fmla="*/ 313580 h 720001"/>
              <a:gd name="connsiteX41" fmla="*/ 302841 w 720000"/>
              <a:gd name="connsiteY41" fmla="*/ 322190 h 720001"/>
              <a:gd name="connsiteX42" fmla="*/ 307525 w 720000"/>
              <a:gd name="connsiteY42" fmla="*/ 322256 h 720001"/>
              <a:gd name="connsiteX43" fmla="*/ 320118 w 720000"/>
              <a:gd name="connsiteY43" fmla="*/ 317081 h 720001"/>
              <a:gd name="connsiteX44" fmla="*/ 367500 w 720000"/>
              <a:gd name="connsiteY44" fmla="*/ 279180 h 720001"/>
              <a:gd name="connsiteX45" fmla="*/ 371999 w 720000"/>
              <a:gd name="connsiteY45" fmla="*/ 270162 h 720001"/>
              <a:gd name="connsiteX46" fmla="*/ 367936 w 720000"/>
              <a:gd name="connsiteY46" fmla="*/ 260796 h 720001"/>
              <a:gd name="connsiteX47" fmla="*/ 351555 w 720000"/>
              <a:gd name="connsiteY47" fmla="*/ 261207 h 720001"/>
              <a:gd name="connsiteX48" fmla="*/ 313752 w 720000"/>
              <a:gd name="connsiteY48" fmla="*/ 291445 h 720001"/>
              <a:gd name="connsiteX49" fmla="*/ 298929 w 720000"/>
              <a:gd name="connsiteY49" fmla="*/ 289800 h 720001"/>
              <a:gd name="connsiteX50" fmla="*/ 267918 w 720000"/>
              <a:gd name="connsiteY50" fmla="*/ 251051 h 720001"/>
              <a:gd name="connsiteX51" fmla="*/ 258543 w 720000"/>
              <a:gd name="connsiteY51" fmla="*/ 246547 h 720001"/>
              <a:gd name="connsiteX52" fmla="*/ 243836 w 720000"/>
              <a:gd name="connsiteY52" fmla="*/ 243084 h 720001"/>
              <a:gd name="connsiteX53" fmla="*/ 228888 w 720000"/>
              <a:gd name="connsiteY53" fmla="*/ 258033 h 720001"/>
              <a:gd name="connsiteX54" fmla="*/ 213458 w 720000"/>
              <a:gd name="connsiteY54" fmla="*/ 264424 h 720001"/>
              <a:gd name="connsiteX55" fmla="*/ 198029 w 720000"/>
              <a:gd name="connsiteY55" fmla="*/ 258031 h 720001"/>
              <a:gd name="connsiteX56" fmla="*/ 201456 w 720000"/>
              <a:gd name="connsiteY56" fmla="*/ 212730 h 720001"/>
              <a:gd name="connsiteX57" fmla="*/ 201456 w 720000"/>
              <a:gd name="connsiteY57" fmla="*/ 217762 h 720001"/>
              <a:gd name="connsiteX58" fmla="*/ 198525 w 720000"/>
              <a:gd name="connsiteY58" fmla="*/ 228701 h 720001"/>
              <a:gd name="connsiteX59" fmla="*/ 212941 w 720000"/>
              <a:gd name="connsiteY59" fmla="*/ 243117 h 720001"/>
              <a:gd name="connsiteX60" fmla="*/ 213454 w 720000"/>
              <a:gd name="connsiteY60" fmla="*/ 243330 h 720001"/>
              <a:gd name="connsiteX61" fmla="*/ 213967 w 720000"/>
              <a:gd name="connsiteY61" fmla="*/ 243118 h 720001"/>
              <a:gd name="connsiteX62" fmla="*/ 228916 w 720000"/>
              <a:gd name="connsiteY62" fmla="*/ 228168 h 720001"/>
              <a:gd name="connsiteX63" fmla="*/ 225454 w 720000"/>
              <a:gd name="connsiteY63" fmla="*/ 213455 h 720001"/>
              <a:gd name="connsiteX64" fmla="*/ 225454 w 720000"/>
              <a:gd name="connsiteY64" fmla="*/ 212730 h 720001"/>
              <a:gd name="connsiteX65" fmla="*/ 202183 w 720000"/>
              <a:gd name="connsiteY65" fmla="*/ 111275 h 720001"/>
              <a:gd name="connsiteX66" fmla="*/ 178911 w 720000"/>
              <a:gd name="connsiteY66" fmla="*/ 134547 h 720001"/>
              <a:gd name="connsiteX67" fmla="*/ 178911 w 720000"/>
              <a:gd name="connsiteY67" fmla="*/ 157092 h 720001"/>
              <a:gd name="connsiteX68" fmla="*/ 213456 w 720000"/>
              <a:gd name="connsiteY68" fmla="*/ 191635 h 720001"/>
              <a:gd name="connsiteX69" fmla="*/ 247999 w 720000"/>
              <a:gd name="connsiteY69" fmla="*/ 157092 h 720001"/>
              <a:gd name="connsiteX70" fmla="*/ 247999 w 720000"/>
              <a:gd name="connsiteY70" fmla="*/ 134547 h 720001"/>
              <a:gd name="connsiteX71" fmla="*/ 224728 w 720000"/>
              <a:gd name="connsiteY71" fmla="*/ 111275 h 720001"/>
              <a:gd name="connsiteX72" fmla="*/ 360001 w 720000"/>
              <a:gd name="connsiteY72" fmla="*/ 0 h 720001"/>
              <a:gd name="connsiteX73" fmla="*/ 370548 w 720000"/>
              <a:gd name="connsiteY73" fmla="*/ 10547 h 720001"/>
              <a:gd name="connsiteX74" fmla="*/ 370548 w 720000"/>
              <a:gd name="connsiteY74" fmla="*/ 22544 h 720001"/>
              <a:gd name="connsiteX75" fmla="*/ 529090 w 720000"/>
              <a:gd name="connsiteY75" fmla="*/ 22544 h 720001"/>
              <a:gd name="connsiteX76" fmla="*/ 538062 w 720000"/>
              <a:gd name="connsiteY76" fmla="*/ 27546 h 720001"/>
              <a:gd name="connsiteX77" fmla="*/ 538523 w 720000"/>
              <a:gd name="connsiteY77" fmla="*/ 37808 h 720001"/>
              <a:gd name="connsiteX78" fmla="*/ 518336 w 720000"/>
              <a:gd name="connsiteY78" fmla="*/ 78182 h 720001"/>
              <a:gd name="connsiteX79" fmla="*/ 538523 w 720000"/>
              <a:gd name="connsiteY79" fmla="*/ 118555 h 720001"/>
              <a:gd name="connsiteX80" fmla="*/ 538062 w 720000"/>
              <a:gd name="connsiteY80" fmla="*/ 128818 h 720001"/>
              <a:gd name="connsiteX81" fmla="*/ 529090 w 720000"/>
              <a:gd name="connsiteY81" fmla="*/ 133820 h 720001"/>
              <a:gd name="connsiteX82" fmla="*/ 405091 w 720000"/>
              <a:gd name="connsiteY82" fmla="*/ 133820 h 720001"/>
              <a:gd name="connsiteX83" fmla="*/ 394544 w 720000"/>
              <a:gd name="connsiteY83" fmla="*/ 123273 h 720001"/>
              <a:gd name="connsiteX84" fmla="*/ 405091 w 720000"/>
              <a:gd name="connsiteY84" fmla="*/ 112726 h 720001"/>
              <a:gd name="connsiteX85" fmla="*/ 512025 w 720000"/>
              <a:gd name="connsiteY85" fmla="*/ 112726 h 720001"/>
              <a:gd name="connsiteX86" fmla="*/ 497112 w 720000"/>
              <a:gd name="connsiteY86" fmla="*/ 82900 h 720001"/>
              <a:gd name="connsiteX87" fmla="*/ 497112 w 720000"/>
              <a:gd name="connsiteY87" fmla="*/ 73465 h 720001"/>
              <a:gd name="connsiteX88" fmla="*/ 512025 w 720000"/>
              <a:gd name="connsiteY88" fmla="*/ 43639 h 720001"/>
              <a:gd name="connsiteX89" fmla="*/ 370548 w 720000"/>
              <a:gd name="connsiteY89" fmla="*/ 43639 h 720001"/>
              <a:gd name="connsiteX90" fmla="*/ 370548 w 720000"/>
              <a:gd name="connsiteY90" fmla="*/ 238598 h 720001"/>
              <a:gd name="connsiteX91" fmla="*/ 382073 w 720000"/>
              <a:gd name="connsiteY91" fmla="*/ 245143 h 720001"/>
              <a:gd name="connsiteX92" fmla="*/ 393080 w 720000"/>
              <a:gd name="connsiteY92" fmla="*/ 270796 h 720001"/>
              <a:gd name="connsiteX93" fmla="*/ 380673 w 720000"/>
              <a:gd name="connsiteY93" fmla="*/ 295653 h 720001"/>
              <a:gd name="connsiteX94" fmla="*/ 370548 w 720000"/>
              <a:gd name="connsiteY94" fmla="*/ 303751 h 720001"/>
              <a:gd name="connsiteX95" fmla="*/ 370548 w 720000"/>
              <a:gd name="connsiteY95" fmla="*/ 456006 h 720001"/>
              <a:gd name="connsiteX96" fmla="*/ 715557 w 720000"/>
              <a:gd name="connsiteY96" fmla="*/ 700853 h 720001"/>
              <a:gd name="connsiteX97" fmla="*/ 718055 w 720000"/>
              <a:gd name="connsiteY97" fmla="*/ 715558 h 720001"/>
              <a:gd name="connsiteX98" fmla="*/ 709444 w 720000"/>
              <a:gd name="connsiteY98" fmla="*/ 720001 h 720001"/>
              <a:gd name="connsiteX99" fmla="*/ 703349 w 720000"/>
              <a:gd name="connsiteY99" fmla="*/ 718054 h 720001"/>
              <a:gd name="connsiteX100" fmla="*/ 360001 w 720000"/>
              <a:gd name="connsiteY100" fmla="*/ 474387 h 720001"/>
              <a:gd name="connsiteX101" fmla="*/ 16652 w 720000"/>
              <a:gd name="connsiteY101" fmla="*/ 718054 h 720001"/>
              <a:gd name="connsiteX102" fmla="*/ 1947 w 720000"/>
              <a:gd name="connsiteY102" fmla="*/ 715558 h 720001"/>
              <a:gd name="connsiteX103" fmla="*/ 4443 w 720000"/>
              <a:gd name="connsiteY103" fmla="*/ 700853 h 720001"/>
              <a:gd name="connsiteX104" fmla="*/ 157817 w 720000"/>
              <a:gd name="connsiteY104" fmla="*/ 592005 h 720001"/>
              <a:gd name="connsiteX105" fmla="*/ 157817 w 720000"/>
              <a:gd name="connsiteY105" fmla="*/ 440941 h 720001"/>
              <a:gd name="connsiteX106" fmla="*/ 152981 w 720000"/>
              <a:gd name="connsiteY106" fmla="*/ 420452 h 720001"/>
              <a:gd name="connsiteX107" fmla="*/ 142337 w 720000"/>
              <a:gd name="connsiteY107" fmla="*/ 399163 h 720001"/>
              <a:gd name="connsiteX108" fmla="*/ 135274 w 720000"/>
              <a:gd name="connsiteY108" fmla="*/ 369239 h 720001"/>
              <a:gd name="connsiteX109" fmla="*/ 135274 w 720000"/>
              <a:gd name="connsiteY109" fmla="*/ 261207 h 720001"/>
              <a:gd name="connsiteX110" fmla="*/ 153568 w 720000"/>
              <a:gd name="connsiteY110" fmla="*/ 231608 h 720001"/>
              <a:gd name="connsiteX111" fmla="*/ 179964 w 720000"/>
              <a:gd name="connsiteY111" fmla="*/ 218409 h 720001"/>
              <a:gd name="connsiteX112" fmla="*/ 180365 w 720000"/>
              <a:gd name="connsiteY112" fmla="*/ 217761 h 720001"/>
              <a:gd name="connsiteX113" fmla="*/ 180365 w 720000"/>
              <a:gd name="connsiteY113" fmla="*/ 201787 h 720001"/>
              <a:gd name="connsiteX114" fmla="*/ 157819 w 720000"/>
              <a:gd name="connsiteY114" fmla="*/ 157092 h 720001"/>
              <a:gd name="connsiteX115" fmla="*/ 157819 w 720000"/>
              <a:gd name="connsiteY115" fmla="*/ 134547 h 720001"/>
              <a:gd name="connsiteX116" fmla="*/ 202184 w 720000"/>
              <a:gd name="connsiteY116" fmla="*/ 90181 h 720001"/>
              <a:gd name="connsiteX117" fmla="*/ 224729 w 720000"/>
              <a:gd name="connsiteY117" fmla="*/ 90181 h 720001"/>
              <a:gd name="connsiteX118" fmla="*/ 269094 w 720000"/>
              <a:gd name="connsiteY118" fmla="*/ 134547 h 720001"/>
              <a:gd name="connsiteX119" fmla="*/ 269094 w 720000"/>
              <a:gd name="connsiteY119" fmla="*/ 157092 h 720001"/>
              <a:gd name="connsiteX120" fmla="*/ 246549 w 720000"/>
              <a:gd name="connsiteY120" fmla="*/ 201787 h 720001"/>
              <a:gd name="connsiteX121" fmla="*/ 246549 w 720000"/>
              <a:gd name="connsiteY121" fmla="*/ 213455 h 720001"/>
              <a:gd name="connsiteX122" fmla="*/ 258547 w 720000"/>
              <a:gd name="connsiteY122" fmla="*/ 225453 h 720001"/>
              <a:gd name="connsiteX123" fmla="*/ 284387 w 720000"/>
              <a:gd name="connsiteY123" fmla="*/ 237874 h 720001"/>
              <a:gd name="connsiteX124" fmla="*/ 308806 w 720000"/>
              <a:gd name="connsiteY124" fmla="*/ 268387 h 720001"/>
              <a:gd name="connsiteX125" fmla="*/ 338376 w 720000"/>
              <a:gd name="connsiteY125" fmla="*/ 244735 h 720001"/>
              <a:gd name="connsiteX126" fmla="*/ 349454 w 720000"/>
              <a:gd name="connsiteY126" fmla="*/ 238766 h 720001"/>
              <a:gd name="connsiteX127" fmla="*/ 349454 w 720000"/>
              <a:gd name="connsiteY127" fmla="*/ 10547 h 720001"/>
              <a:gd name="connsiteX128" fmla="*/ 360001 w 720000"/>
              <a:gd name="connsiteY128" fmla="*/ 0 h 7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720000" h="720001">
                <a:moveTo>
                  <a:pt x="422489" y="549233"/>
                </a:moveTo>
                <a:lnTo>
                  <a:pt x="524943" y="621942"/>
                </a:lnTo>
                <a:cubicBezTo>
                  <a:pt x="529694" y="625313"/>
                  <a:pt x="530812" y="631897"/>
                  <a:pt x="527441" y="636647"/>
                </a:cubicBezTo>
                <a:cubicBezTo>
                  <a:pt x="525385" y="639544"/>
                  <a:pt x="522132" y="641091"/>
                  <a:pt x="518830" y="641091"/>
                </a:cubicBezTo>
                <a:cubicBezTo>
                  <a:pt x="516720" y="641091"/>
                  <a:pt x="514588" y="640459"/>
                  <a:pt x="512736" y="639143"/>
                </a:cubicBezTo>
                <a:lnTo>
                  <a:pt x="410281" y="566435"/>
                </a:lnTo>
                <a:cubicBezTo>
                  <a:pt x="405531" y="563064"/>
                  <a:pt x="404413" y="556480"/>
                  <a:pt x="407783" y="551730"/>
                </a:cubicBezTo>
                <a:cubicBezTo>
                  <a:pt x="411154" y="546979"/>
                  <a:pt x="417740" y="545861"/>
                  <a:pt x="422489" y="549233"/>
                </a:cubicBezTo>
                <a:close/>
                <a:moveTo>
                  <a:pt x="366105" y="509217"/>
                </a:moveTo>
                <a:lnTo>
                  <a:pt x="388630" y="525205"/>
                </a:lnTo>
                <a:cubicBezTo>
                  <a:pt x="393381" y="528575"/>
                  <a:pt x="394499" y="535159"/>
                  <a:pt x="391126" y="539910"/>
                </a:cubicBezTo>
                <a:cubicBezTo>
                  <a:pt x="389069" y="542807"/>
                  <a:pt x="385818" y="544353"/>
                  <a:pt x="382516" y="544353"/>
                </a:cubicBezTo>
                <a:cubicBezTo>
                  <a:pt x="380405" y="544353"/>
                  <a:pt x="378273" y="543721"/>
                  <a:pt x="376421" y="542406"/>
                </a:cubicBezTo>
                <a:lnTo>
                  <a:pt x="353895" y="526420"/>
                </a:lnTo>
                <a:cubicBezTo>
                  <a:pt x="349145" y="523048"/>
                  <a:pt x="348028" y="516464"/>
                  <a:pt x="351399" y="511713"/>
                </a:cubicBezTo>
                <a:cubicBezTo>
                  <a:pt x="354770" y="506963"/>
                  <a:pt x="361356" y="505848"/>
                  <a:pt x="366105" y="509217"/>
                </a:cubicBezTo>
                <a:close/>
                <a:moveTo>
                  <a:pt x="349455" y="320626"/>
                </a:moveTo>
                <a:lnTo>
                  <a:pt x="333295" y="333554"/>
                </a:lnTo>
                <a:cubicBezTo>
                  <a:pt x="326134" y="339279"/>
                  <a:pt x="317764" y="342647"/>
                  <a:pt x="309086" y="343292"/>
                </a:cubicBezTo>
                <a:cubicBezTo>
                  <a:pt x="306130" y="343509"/>
                  <a:pt x="303236" y="343465"/>
                  <a:pt x="300487" y="343152"/>
                </a:cubicBezTo>
                <a:cubicBezTo>
                  <a:pt x="293155" y="342335"/>
                  <a:pt x="286289" y="339767"/>
                  <a:pt x="280366" y="335711"/>
                </a:cubicBezTo>
                <a:lnTo>
                  <a:pt x="280366" y="505036"/>
                </a:lnTo>
                <a:lnTo>
                  <a:pt x="349455" y="456006"/>
                </a:lnTo>
                <a:close/>
                <a:moveTo>
                  <a:pt x="181314" y="241318"/>
                </a:moveTo>
                <a:lnTo>
                  <a:pt x="163001" y="250474"/>
                </a:lnTo>
                <a:cubicBezTo>
                  <a:pt x="158910" y="252520"/>
                  <a:pt x="156367" y="256632"/>
                  <a:pt x="156367" y="261207"/>
                </a:cubicBezTo>
                <a:lnTo>
                  <a:pt x="156367" y="369239"/>
                </a:lnTo>
                <a:cubicBezTo>
                  <a:pt x="156367" y="376315"/>
                  <a:pt x="158039" y="383400"/>
                  <a:pt x="161204" y="389728"/>
                </a:cubicBezTo>
                <a:lnTo>
                  <a:pt x="171847" y="411017"/>
                </a:lnTo>
                <a:cubicBezTo>
                  <a:pt x="176468" y="420262"/>
                  <a:pt x="178911" y="430608"/>
                  <a:pt x="178912" y="440942"/>
                </a:cubicBezTo>
                <a:lnTo>
                  <a:pt x="178912" y="577036"/>
                </a:lnTo>
                <a:lnTo>
                  <a:pt x="214183" y="552005"/>
                </a:lnTo>
                <a:lnTo>
                  <a:pt x="214183" y="438909"/>
                </a:lnTo>
                <a:cubicBezTo>
                  <a:pt x="214183" y="433083"/>
                  <a:pt x="218905" y="428362"/>
                  <a:pt x="224729" y="428362"/>
                </a:cubicBezTo>
                <a:cubicBezTo>
                  <a:pt x="230554" y="428362"/>
                  <a:pt x="235276" y="433083"/>
                  <a:pt x="235276" y="438909"/>
                </a:cubicBezTo>
                <a:lnTo>
                  <a:pt x="235276" y="537036"/>
                </a:lnTo>
                <a:lnTo>
                  <a:pt x="259273" y="520006"/>
                </a:lnTo>
                <a:lnTo>
                  <a:pt x="259273" y="308715"/>
                </a:lnTo>
                <a:cubicBezTo>
                  <a:pt x="259273" y="304237"/>
                  <a:pt x="262102" y="300246"/>
                  <a:pt x="266329" y="298763"/>
                </a:cubicBezTo>
                <a:cubicBezTo>
                  <a:pt x="270558" y="297283"/>
                  <a:pt x="275257" y="298631"/>
                  <a:pt x="278056" y="302129"/>
                </a:cubicBezTo>
                <a:lnTo>
                  <a:pt x="287215" y="313580"/>
                </a:lnTo>
                <a:cubicBezTo>
                  <a:pt x="291100" y="318444"/>
                  <a:pt x="296649" y="321501"/>
                  <a:pt x="302841" y="322190"/>
                </a:cubicBezTo>
                <a:cubicBezTo>
                  <a:pt x="304308" y="322358"/>
                  <a:pt x="305879" y="322379"/>
                  <a:pt x="307525" y="322256"/>
                </a:cubicBezTo>
                <a:cubicBezTo>
                  <a:pt x="311939" y="321927"/>
                  <a:pt x="316296" y="320138"/>
                  <a:pt x="320118" y="317081"/>
                </a:cubicBezTo>
                <a:lnTo>
                  <a:pt x="367500" y="279180"/>
                </a:lnTo>
                <a:cubicBezTo>
                  <a:pt x="370254" y="276979"/>
                  <a:pt x="371892" y="273693"/>
                  <a:pt x="371999" y="270162"/>
                </a:cubicBezTo>
                <a:cubicBezTo>
                  <a:pt x="372107" y="266586"/>
                  <a:pt x="370663" y="263260"/>
                  <a:pt x="367936" y="260796"/>
                </a:cubicBezTo>
                <a:cubicBezTo>
                  <a:pt x="363758" y="257022"/>
                  <a:pt x="356564" y="257205"/>
                  <a:pt x="351555" y="261207"/>
                </a:cubicBezTo>
                <a:lnTo>
                  <a:pt x="313752" y="291445"/>
                </a:lnTo>
                <a:cubicBezTo>
                  <a:pt x="309201" y="295083"/>
                  <a:pt x="302565" y="294344"/>
                  <a:pt x="298929" y="289800"/>
                </a:cubicBezTo>
                <a:lnTo>
                  <a:pt x="267918" y="251051"/>
                </a:lnTo>
                <a:cubicBezTo>
                  <a:pt x="265630" y="248190"/>
                  <a:pt x="262214" y="246549"/>
                  <a:pt x="258543" y="246547"/>
                </a:cubicBezTo>
                <a:cubicBezTo>
                  <a:pt x="253262" y="246547"/>
                  <a:pt x="248270" y="245295"/>
                  <a:pt x="243836" y="243084"/>
                </a:cubicBezTo>
                <a:lnTo>
                  <a:pt x="228888" y="258033"/>
                </a:lnTo>
                <a:cubicBezTo>
                  <a:pt x="224767" y="262155"/>
                  <a:pt x="219287" y="264424"/>
                  <a:pt x="213458" y="264424"/>
                </a:cubicBezTo>
                <a:cubicBezTo>
                  <a:pt x="207629" y="264424"/>
                  <a:pt x="202151" y="262155"/>
                  <a:pt x="198029" y="258031"/>
                </a:cubicBezTo>
                <a:close/>
                <a:moveTo>
                  <a:pt x="201456" y="212730"/>
                </a:moveTo>
                <a:lnTo>
                  <a:pt x="201456" y="217762"/>
                </a:lnTo>
                <a:cubicBezTo>
                  <a:pt x="201456" y="221702"/>
                  <a:pt x="200408" y="225449"/>
                  <a:pt x="198525" y="228701"/>
                </a:cubicBezTo>
                <a:lnTo>
                  <a:pt x="212941" y="243117"/>
                </a:lnTo>
                <a:cubicBezTo>
                  <a:pt x="212994" y="243170"/>
                  <a:pt x="213155" y="243330"/>
                  <a:pt x="213454" y="243330"/>
                </a:cubicBezTo>
                <a:cubicBezTo>
                  <a:pt x="213755" y="243330"/>
                  <a:pt x="213915" y="243170"/>
                  <a:pt x="213967" y="243118"/>
                </a:cubicBezTo>
                <a:lnTo>
                  <a:pt x="228916" y="228168"/>
                </a:lnTo>
                <a:cubicBezTo>
                  <a:pt x="226705" y="223733"/>
                  <a:pt x="225454" y="218738"/>
                  <a:pt x="225454" y="213455"/>
                </a:cubicBezTo>
                <a:lnTo>
                  <a:pt x="225454" y="212730"/>
                </a:lnTo>
                <a:close/>
                <a:moveTo>
                  <a:pt x="202183" y="111275"/>
                </a:moveTo>
                <a:cubicBezTo>
                  <a:pt x="189351" y="111275"/>
                  <a:pt x="178911" y="121715"/>
                  <a:pt x="178911" y="134547"/>
                </a:cubicBezTo>
                <a:lnTo>
                  <a:pt x="178911" y="157092"/>
                </a:lnTo>
                <a:cubicBezTo>
                  <a:pt x="178911" y="176138"/>
                  <a:pt x="194409" y="191635"/>
                  <a:pt x="213456" y="191635"/>
                </a:cubicBezTo>
                <a:cubicBezTo>
                  <a:pt x="232502" y="191635"/>
                  <a:pt x="247999" y="176140"/>
                  <a:pt x="247999" y="157092"/>
                </a:cubicBezTo>
                <a:lnTo>
                  <a:pt x="247999" y="134547"/>
                </a:lnTo>
                <a:cubicBezTo>
                  <a:pt x="247999" y="121715"/>
                  <a:pt x="237560" y="111275"/>
                  <a:pt x="224728" y="111275"/>
                </a:cubicBezTo>
                <a:close/>
                <a:moveTo>
                  <a:pt x="360001" y="0"/>
                </a:moveTo>
                <a:cubicBezTo>
                  <a:pt x="365826" y="0"/>
                  <a:pt x="370548" y="4721"/>
                  <a:pt x="370548" y="10547"/>
                </a:cubicBezTo>
                <a:lnTo>
                  <a:pt x="370548" y="22544"/>
                </a:lnTo>
                <a:lnTo>
                  <a:pt x="529090" y="22544"/>
                </a:lnTo>
                <a:cubicBezTo>
                  <a:pt x="532745" y="22544"/>
                  <a:pt x="536139" y="24436"/>
                  <a:pt x="538062" y="27546"/>
                </a:cubicBezTo>
                <a:cubicBezTo>
                  <a:pt x="539984" y="30656"/>
                  <a:pt x="540158" y="34539"/>
                  <a:pt x="538523" y="37808"/>
                </a:cubicBezTo>
                <a:lnTo>
                  <a:pt x="518336" y="78182"/>
                </a:lnTo>
                <a:lnTo>
                  <a:pt x="538523" y="118555"/>
                </a:lnTo>
                <a:cubicBezTo>
                  <a:pt x="540158" y="121825"/>
                  <a:pt x="539984" y="125708"/>
                  <a:pt x="538062" y="128818"/>
                </a:cubicBezTo>
                <a:cubicBezTo>
                  <a:pt x="536139" y="131927"/>
                  <a:pt x="532745" y="133820"/>
                  <a:pt x="529090" y="133820"/>
                </a:cubicBezTo>
                <a:lnTo>
                  <a:pt x="405091" y="133820"/>
                </a:lnTo>
                <a:cubicBezTo>
                  <a:pt x="399266" y="133820"/>
                  <a:pt x="394544" y="129099"/>
                  <a:pt x="394544" y="123273"/>
                </a:cubicBezTo>
                <a:cubicBezTo>
                  <a:pt x="394544" y="117447"/>
                  <a:pt x="399266" y="112726"/>
                  <a:pt x="405091" y="112726"/>
                </a:cubicBezTo>
                <a:lnTo>
                  <a:pt x="512025" y="112726"/>
                </a:lnTo>
                <a:lnTo>
                  <a:pt x="497112" y="82900"/>
                </a:lnTo>
                <a:cubicBezTo>
                  <a:pt x="495627" y="79930"/>
                  <a:pt x="495627" y="76435"/>
                  <a:pt x="497112" y="73465"/>
                </a:cubicBezTo>
                <a:lnTo>
                  <a:pt x="512025" y="43639"/>
                </a:lnTo>
                <a:lnTo>
                  <a:pt x="370548" y="43639"/>
                </a:lnTo>
                <a:lnTo>
                  <a:pt x="370548" y="238598"/>
                </a:lnTo>
                <a:cubicBezTo>
                  <a:pt x="374755" y="239934"/>
                  <a:pt x="378701" y="242097"/>
                  <a:pt x="382073" y="245143"/>
                </a:cubicBezTo>
                <a:cubicBezTo>
                  <a:pt x="389361" y="251726"/>
                  <a:pt x="393373" y="261077"/>
                  <a:pt x="393080" y="270796"/>
                </a:cubicBezTo>
                <a:cubicBezTo>
                  <a:pt x="392788" y="280522"/>
                  <a:pt x="388265" y="289583"/>
                  <a:pt x="380673" y="295653"/>
                </a:cubicBezTo>
                <a:lnTo>
                  <a:pt x="370548" y="303751"/>
                </a:lnTo>
                <a:lnTo>
                  <a:pt x="370548" y="456006"/>
                </a:lnTo>
                <a:lnTo>
                  <a:pt x="715557" y="700853"/>
                </a:lnTo>
                <a:cubicBezTo>
                  <a:pt x="720307" y="704223"/>
                  <a:pt x="721425" y="710807"/>
                  <a:pt x="718055" y="715558"/>
                </a:cubicBezTo>
                <a:cubicBezTo>
                  <a:pt x="715997" y="718455"/>
                  <a:pt x="712746" y="720001"/>
                  <a:pt x="709444" y="720001"/>
                </a:cubicBezTo>
                <a:cubicBezTo>
                  <a:pt x="707333" y="720001"/>
                  <a:pt x="705203" y="719370"/>
                  <a:pt x="703349" y="718054"/>
                </a:cubicBezTo>
                <a:lnTo>
                  <a:pt x="360001" y="474387"/>
                </a:lnTo>
                <a:lnTo>
                  <a:pt x="16652" y="718054"/>
                </a:lnTo>
                <a:cubicBezTo>
                  <a:pt x="11902" y="721425"/>
                  <a:pt x="5318" y="720308"/>
                  <a:pt x="1947" y="715558"/>
                </a:cubicBezTo>
                <a:cubicBezTo>
                  <a:pt x="-1425" y="710807"/>
                  <a:pt x="-306" y="704223"/>
                  <a:pt x="4443" y="700853"/>
                </a:cubicBezTo>
                <a:lnTo>
                  <a:pt x="157817" y="592005"/>
                </a:lnTo>
                <a:lnTo>
                  <a:pt x="157817" y="440941"/>
                </a:lnTo>
                <a:cubicBezTo>
                  <a:pt x="157817" y="433865"/>
                  <a:pt x="156145" y="426780"/>
                  <a:pt x="152981" y="420452"/>
                </a:cubicBezTo>
                <a:lnTo>
                  <a:pt x="142337" y="399163"/>
                </a:lnTo>
                <a:cubicBezTo>
                  <a:pt x="137716" y="389919"/>
                  <a:pt x="135274" y="379574"/>
                  <a:pt x="135274" y="369239"/>
                </a:cubicBezTo>
                <a:lnTo>
                  <a:pt x="135274" y="261207"/>
                </a:lnTo>
                <a:cubicBezTo>
                  <a:pt x="135274" y="248591"/>
                  <a:pt x="142284" y="237250"/>
                  <a:pt x="153568" y="231608"/>
                </a:cubicBezTo>
                <a:lnTo>
                  <a:pt x="179964" y="218409"/>
                </a:lnTo>
                <a:cubicBezTo>
                  <a:pt x="180212" y="218285"/>
                  <a:pt x="180365" y="218036"/>
                  <a:pt x="180365" y="217761"/>
                </a:cubicBezTo>
                <a:lnTo>
                  <a:pt x="180365" y="201787"/>
                </a:lnTo>
                <a:cubicBezTo>
                  <a:pt x="166695" y="191640"/>
                  <a:pt x="157819" y="175385"/>
                  <a:pt x="157819" y="157092"/>
                </a:cubicBezTo>
                <a:lnTo>
                  <a:pt x="157819" y="134547"/>
                </a:lnTo>
                <a:cubicBezTo>
                  <a:pt x="157819" y="110083"/>
                  <a:pt x="177721" y="90181"/>
                  <a:pt x="202184" y="90181"/>
                </a:cubicBezTo>
                <a:lnTo>
                  <a:pt x="224729" y="90181"/>
                </a:lnTo>
                <a:cubicBezTo>
                  <a:pt x="249193" y="90181"/>
                  <a:pt x="269094" y="110084"/>
                  <a:pt x="269094" y="134547"/>
                </a:cubicBezTo>
                <a:lnTo>
                  <a:pt x="269094" y="157092"/>
                </a:lnTo>
                <a:cubicBezTo>
                  <a:pt x="269094" y="175385"/>
                  <a:pt x="260218" y="191640"/>
                  <a:pt x="246549" y="201787"/>
                </a:cubicBezTo>
                <a:lnTo>
                  <a:pt x="246549" y="213455"/>
                </a:lnTo>
                <a:cubicBezTo>
                  <a:pt x="246549" y="220071"/>
                  <a:pt x="251931" y="225453"/>
                  <a:pt x="258547" y="225453"/>
                </a:cubicBezTo>
                <a:cubicBezTo>
                  <a:pt x="268666" y="225461"/>
                  <a:pt x="278081" y="229989"/>
                  <a:pt x="284387" y="237874"/>
                </a:cubicBezTo>
                <a:lnTo>
                  <a:pt x="308806" y="268387"/>
                </a:lnTo>
                <a:lnTo>
                  <a:pt x="338376" y="244735"/>
                </a:lnTo>
                <a:cubicBezTo>
                  <a:pt x="341758" y="242030"/>
                  <a:pt x="345526" y="240050"/>
                  <a:pt x="349454" y="238766"/>
                </a:cubicBezTo>
                <a:lnTo>
                  <a:pt x="349454" y="10547"/>
                </a:lnTo>
                <a:cubicBezTo>
                  <a:pt x="349454" y="4721"/>
                  <a:pt x="354176" y="0"/>
                  <a:pt x="360001" y="0"/>
                </a:cubicBezTo>
                <a:close/>
              </a:path>
            </a:pathLst>
          </a:custGeom>
          <a:solidFill>
            <a:schemeClr val="accent5"/>
          </a:solidFill>
          <a:ln w="1395" cap="flat">
            <a:no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16" name="Полилиния 15">
            <a:extLst>
              <a:ext uri="{FF2B5EF4-FFF2-40B4-BE49-F238E27FC236}">
                <a16:creationId xmlns:a16="http://schemas.microsoft.com/office/drawing/2014/main" id="{2510EA10-557B-2443-8AFC-A94FC6561B41}"/>
              </a:ext>
            </a:extLst>
          </p:cNvPr>
          <p:cNvSpPr>
            <a:spLocks noChangeAspect="1"/>
          </p:cNvSpPr>
          <p:nvPr/>
        </p:nvSpPr>
        <p:spPr>
          <a:xfrm>
            <a:off x="2290017" y="2609850"/>
            <a:ext cx="652366" cy="720000"/>
          </a:xfrm>
          <a:custGeom>
            <a:avLst/>
            <a:gdLst>
              <a:gd name="connsiteX0" fmla="*/ 539639 w 652366"/>
              <a:gd name="connsiteY0" fmla="*/ 584729 h 720000"/>
              <a:gd name="connsiteX1" fmla="*/ 539639 w 652366"/>
              <a:gd name="connsiteY1" fmla="*/ 607999 h 720000"/>
              <a:gd name="connsiteX2" fmla="*/ 551638 w 652366"/>
              <a:gd name="connsiteY2" fmla="*/ 619997 h 720000"/>
              <a:gd name="connsiteX3" fmla="*/ 563636 w 652366"/>
              <a:gd name="connsiteY3" fmla="*/ 607999 h 720000"/>
              <a:gd name="connsiteX4" fmla="*/ 563636 w 652366"/>
              <a:gd name="connsiteY4" fmla="*/ 584729 h 720000"/>
              <a:gd name="connsiteX5" fmla="*/ 381818 w 652366"/>
              <a:gd name="connsiteY5" fmla="*/ 584729 h 720000"/>
              <a:gd name="connsiteX6" fmla="*/ 381818 w 652366"/>
              <a:gd name="connsiteY6" fmla="*/ 607999 h 720000"/>
              <a:gd name="connsiteX7" fmla="*/ 393816 w 652366"/>
              <a:gd name="connsiteY7" fmla="*/ 619997 h 720000"/>
              <a:gd name="connsiteX8" fmla="*/ 405814 w 652366"/>
              <a:gd name="connsiteY8" fmla="*/ 607999 h 720000"/>
              <a:gd name="connsiteX9" fmla="*/ 405814 w 652366"/>
              <a:gd name="connsiteY9" fmla="*/ 584729 h 720000"/>
              <a:gd name="connsiteX10" fmla="*/ 337452 w 652366"/>
              <a:gd name="connsiteY10" fmla="*/ 472003 h 720000"/>
              <a:gd name="connsiteX11" fmla="*/ 314181 w 652366"/>
              <a:gd name="connsiteY11" fmla="*/ 495274 h 720000"/>
              <a:gd name="connsiteX12" fmla="*/ 314181 w 652366"/>
              <a:gd name="connsiteY12" fmla="*/ 526587 h 720000"/>
              <a:gd name="connsiteX13" fmla="*/ 360724 w 652366"/>
              <a:gd name="connsiteY13" fmla="*/ 576056 h 720000"/>
              <a:gd name="connsiteX14" fmla="*/ 360724 w 652366"/>
              <a:gd name="connsiteY14" fmla="*/ 574183 h 720000"/>
              <a:gd name="connsiteX15" fmla="*/ 371271 w 652366"/>
              <a:gd name="connsiteY15" fmla="*/ 563636 h 720000"/>
              <a:gd name="connsiteX16" fmla="*/ 416361 w 652366"/>
              <a:gd name="connsiteY16" fmla="*/ 563636 h 720000"/>
              <a:gd name="connsiteX17" fmla="*/ 426909 w 652366"/>
              <a:gd name="connsiteY17" fmla="*/ 574183 h 720000"/>
              <a:gd name="connsiteX18" fmla="*/ 426909 w 652366"/>
              <a:gd name="connsiteY18" fmla="*/ 594315 h 720000"/>
              <a:gd name="connsiteX19" fmla="*/ 472726 w 652366"/>
              <a:gd name="connsiteY19" fmla="*/ 597454 h 720000"/>
              <a:gd name="connsiteX20" fmla="*/ 483664 w 652366"/>
              <a:gd name="connsiteY20" fmla="*/ 597281 h 720000"/>
              <a:gd name="connsiteX21" fmla="*/ 494540 w 652366"/>
              <a:gd name="connsiteY21" fmla="*/ 607487 h 720000"/>
              <a:gd name="connsiteX22" fmla="*/ 484333 w 652366"/>
              <a:gd name="connsiteY22" fmla="*/ 618363 h 720000"/>
              <a:gd name="connsiteX23" fmla="*/ 472727 w 652366"/>
              <a:gd name="connsiteY23" fmla="*/ 618548 h 720000"/>
              <a:gd name="connsiteX24" fmla="*/ 426047 w 652366"/>
              <a:gd name="connsiteY24" fmla="*/ 615483 h 720000"/>
              <a:gd name="connsiteX25" fmla="*/ 393817 w 652366"/>
              <a:gd name="connsiteY25" fmla="*/ 641093 h 720000"/>
              <a:gd name="connsiteX26" fmla="*/ 360725 w 652366"/>
              <a:gd name="connsiteY26" fmla="*/ 608001 h 720000"/>
              <a:gd name="connsiteX27" fmla="*/ 360725 w 652366"/>
              <a:gd name="connsiteY27" fmla="*/ 598981 h 720000"/>
              <a:gd name="connsiteX28" fmla="*/ 325455 w 652366"/>
              <a:gd name="connsiteY28" fmla="*/ 580042 h 720000"/>
              <a:gd name="connsiteX29" fmla="*/ 325455 w 652366"/>
              <a:gd name="connsiteY29" fmla="*/ 676782 h 720000"/>
              <a:gd name="connsiteX30" fmla="*/ 347580 w 652366"/>
              <a:gd name="connsiteY30" fmla="*/ 698906 h 720000"/>
              <a:gd name="connsiteX31" fmla="*/ 597874 w 652366"/>
              <a:gd name="connsiteY31" fmla="*/ 698906 h 720000"/>
              <a:gd name="connsiteX32" fmla="*/ 619997 w 652366"/>
              <a:gd name="connsiteY32" fmla="*/ 676783 h 720000"/>
              <a:gd name="connsiteX33" fmla="*/ 619997 w 652366"/>
              <a:gd name="connsiteY33" fmla="*/ 580043 h 720000"/>
              <a:gd name="connsiteX34" fmla="*/ 584727 w 652366"/>
              <a:gd name="connsiteY34" fmla="*/ 598981 h 720000"/>
              <a:gd name="connsiteX35" fmla="*/ 584727 w 652366"/>
              <a:gd name="connsiteY35" fmla="*/ 608001 h 720000"/>
              <a:gd name="connsiteX36" fmla="*/ 551635 w 652366"/>
              <a:gd name="connsiteY36" fmla="*/ 641093 h 720000"/>
              <a:gd name="connsiteX37" fmla="*/ 518543 w 652366"/>
              <a:gd name="connsiteY37" fmla="*/ 608001 h 720000"/>
              <a:gd name="connsiteX38" fmla="*/ 518543 w 652366"/>
              <a:gd name="connsiteY38" fmla="*/ 574183 h 720000"/>
              <a:gd name="connsiteX39" fmla="*/ 529090 w 652366"/>
              <a:gd name="connsiteY39" fmla="*/ 563636 h 720000"/>
              <a:gd name="connsiteX40" fmla="*/ 574180 w 652366"/>
              <a:gd name="connsiteY40" fmla="*/ 563636 h 720000"/>
              <a:gd name="connsiteX41" fmla="*/ 584727 w 652366"/>
              <a:gd name="connsiteY41" fmla="*/ 574183 h 720000"/>
              <a:gd name="connsiteX42" fmla="*/ 584727 w 652366"/>
              <a:gd name="connsiteY42" fmla="*/ 576056 h 720000"/>
              <a:gd name="connsiteX43" fmla="*/ 631269 w 652366"/>
              <a:gd name="connsiteY43" fmla="*/ 526587 h 720000"/>
              <a:gd name="connsiteX44" fmla="*/ 631269 w 652366"/>
              <a:gd name="connsiteY44" fmla="*/ 495274 h 720000"/>
              <a:gd name="connsiteX45" fmla="*/ 607999 w 652366"/>
              <a:gd name="connsiteY45" fmla="*/ 472003 h 720000"/>
              <a:gd name="connsiteX46" fmla="*/ 438908 w 652366"/>
              <a:gd name="connsiteY46" fmla="*/ 415637 h 720000"/>
              <a:gd name="connsiteX47" fmla="*/ 426909 w 652366"/>
              <a:gd name="connsiteY47" fmla="*/ 427635 h 720000"/>
              <a:gd name="connsiteX48" fmla="*/ 426909 w 652366"/>
              <a:gd name="connsiteY48" fmla="*/ 450906 h 720000"/>
              <a:gd name="connsiteX49" fmla="*/ 518543 w 652366"/>
              <a:gd name="connsiteY49" fmla="*/ 450906 h 720000"/>
              <a:gd name="connsiteX50" fmla="*/ 518543 w 652366"/>
              <a:gd name="connsiteY50" fmla="*/ 427635 h 720000"/>
              <a:gd name="connsiteX51" fmla="*/ 506545 w 652366"/>
              <a:gd name="connsiteY51" fmla="*/ 415637 h 720000"/>
              <a:gd name="connsiteX52" fmla="*/ 228180 w 652366"/>
              <a:gd name="connsiteY52" fmla="*/ 409239 h 720000"/>
              <a:gd name="connsiteX53" fmla="*/ 217812 w 652366"/>
              <a:gd name="connsiteY53" fmla="*/ 419609 h 720000"/>
              <a:gd name="connsiteX54" fmla="*/ 217116 w 652366"/>
              <a:gd name="connsiteY54" fmla="*/ 435595 h 720000"/>
              <a:gd name="connsiteX55" fmla="*/ 239246 w 652366"/>
              <a:gd name="connsiteY55" fmla="*/ 435595 h 720000"/>
              <a:gd name="connsiteX56" fmla="*/ 238550 w 652366"/>
              <a:gd name="connsiteY56" fmla="*/ 419609 h 720000"/>
              <a:gd name="connsiteX57" fmla="*/ 438908 w 652366"/>
              <a:gd name="connsiteY57" fmla="*/ 394545 h 720000"/>
              <a:gd name="connsiteX58" fmla="*/ 506546 w 652366"/>
              <a:gd name="connsiteY58" fmla="*/ 394545 h 720000"/>
              <a:gd name="connsiteX59" fmla="*/ 539638 w 652366"/>
              <a:gd name="connsiteY59" fmla="*/ 427637 h 720000"/>
              <a:gd name="connsiteX60" fmla="*/ 539638 w 652366"/>
              <a:gd name="connsiteY60" fmla="*/ 450907 h 720000"/>
              <a:gd name="connsiteX61" fmla="*/ 608000 w 652366"/>
              <a:gd name="connsiteY61" fmla="*/ 450907 h 720000"/>
              <a:gd name="connsiteX62" fmla="*/ 652364 w 652366"/>
              <a:gd name="connsiteY62" fmla="*/ 495273 h 720000"/>
              <a:gd name="connsiteX63" fmla="*/ 652366 w 652366"/>
              <a:gd name="connsiteY63" fmla="*/ 526584 h 720000"/>
              <a:gd name="connsiteX64" fmla="*/ 641093 w 652366"/>
              <a:gd name="connsiteY64" fmla="*/ 559467 h 720000"/>
              <a:gd name="connsiteX65" fmla="*/ 641093 w 652366"/>
              <a:gd name="connsiteY65" fmla="*/ 676782 h 720000"/>
              <a:gd name="connsiteX66" fmla="*/ 597875 w 652366"/>
              <a:gd name="connsiteY66" fmla="*/ 720000 h 720000"/>
              <a:gd name="connsiteX67" fmla="*/ 347580 w 652366"/>
              <a:gd name="connsiteY67" fmla="*/ 720000 h 720000"/>
              <a:gd name="connsiteX68" fmla="*/ 304362 w 652366"/>
              <a:gd name="connsiteY68" fmla="*/ 676782 h 720000"/>
              <a:gd name="connsiteX69" fmla="*/ 304362 w 652366"/>
              <a:gd name="connsiteY69" fmla="*/ 559467 h 720000"/>
              <a:gd name="connsiteX70" fmla="*/ 293089 w 652366"/>
              <a:gd name="connsiteY70" fmla="*/ 526586 h 720000"/>
              <a:gd name="connsiteX71" fmla="*/ 293089 w 652366"/>
              <a:gd name="connsiteY71" fmla="*/ 495273 h 720000"/>
              <a:gd name="connsiteX72" fmla="*/ 337453 w 652366"/>
              <a:gd name="connsiteY72" fmla="*/ 450907 h 720000"/>
              <a:gd name="connsiteX73" fmla="*/ 405815 w 652366"/>
              <a:gd name="connsiteY73" fmla="*/ 450907 h 720000"/>
              <a:gd name="connsiteX74" fmla="*/ 405815 w 652366"/>
              <a:gd name="connsiteY74" fmla="*/ 427637 h 720000"/>
              <a:gd name="connsiteX75" fmla="*/ 438908 w 652366"/>
              <a:gd name="connsiteY75" fmla="*/ 394545 h 720000"/>
              <a:gd name="connsiteX76" fmla="*/ 310610 w 652366"/>
              <a:gd name="connsiteY76" fmla="*/ 336214 h 720000"/>
              <a:gd name="connsiteX77" fmla="*/ 243612 w 652366"/>
              <a:gd name="connsiteY77" fmla="*/ 394838 h 720000"/>
              <a:gd name="connsiteX78" fmla="*/ 269580 w 652366"/>
              <a:gd name="connsiteY78" fmla="*/ 420807 h 720000"/>
              <a:gd name="connsiteX79" fmla="*/ 277781 w 652366"/>
              <a:gd name="connsiteY79" fmla="*/ 423739 h 720000"/>
              <a:gd name="connsiteX80" fmla="*/ 285250 w 652366"/>
              <a:gd name="connsiteY80" fmla="*/ 419255 h 720000"/>
              <a:gd name="connsiteX81" fmla="*/ 328610 w 652366"/>
              <a:gd name="connsiteY81" fmla="*/ 354214 h 720000"/>
              <a:gd name="connsiteX82" fmla="*/ 145752 w 652366"/>
              <a:gd name="connsiteY82" fmla="*/ 336214 h 720000"/>
              <a:gd name="connsiteX83" fmla="*/ 127752 w 652366"/>
              <a:gd name="connsiteY83" fmla="*/ 354214 h 720000"/>
              <a:gd name="connsiteX84" fmla="*/ 171113 w 652366"/>
              <a:gd name="connsiteY84" fmla="*/ 419256 h 720000"/>
              <a:gd name="connsiteX85" fmla="*/ 178580 w 652366"/>
              <a:gd name="connsiteY85" fmla="*/ 423739 h 720000"/>
              <a:gd name="connsiteX86" fmla="*/ 186784 w 652366"/>
              <a:gd name="connsiteY86" fmla="*/ 420807 h 720000"/>
              <a:gd name="connsiteX87" fmla="*/ 212752 w 652366"/>
              <a:gd name="connsiteY87" fmla="*/ 394838 h 720000"/>
              <a:gd name="connsiteX88" fmla="*/ 166181 w 652366"/>
              <a:gd name="connsiteY88" fmla="*/ 303636 h 720000"/>
              <a:gd name="connsiteX89" fmla="*/ 166181 w 652366"/>
              <a:gd name="connsiteY89" fmla="*/ 326061 h 720000"/>
              <a:gd name="connsiteX90" fmla="*/ 228180 w 652366"/>
              <a:gd name="connsiteY90" fmla="*/ 380310 h 720000"/>
              <a:gd name="connsiteX91" fmla="*/ 290178 w 652366"/>
              <a:gd name="connsiteY91" fmla="*/ 326061 h 720000"/>
              <a:gd name="connsiteX92" fmla="*/ 290178 w 652366"/>
              <a:gd name="connsiteY92" fmla="*/ 303636 h 720000"/>
              <a:gd name="connsiteX93" fmla="*/ 228180 w 652366"/>
              <a:gd name="connsiteY93" fmla="*/ 321962 h 720000"/>
              <a:gd name="connsiteX94" fmla="*/ 166181 w 652366"/>
              <a:gd name="connsiteY94" fmla="*/ 303636 h 720000"/>
              <a:gd name="connsiteX95" fmla="*/ 228750 w 652366"/>
              <a:gd name="connsiteY95" fmla="*/ 21399 h 720000"/>
              <a:gd name="connsiteX96" fmla="*/ 154279 w 652366"/>
              <a:gd name="connsiteY96" fmla="*/ 49590 h 720000"/>
              <a:gd name="connsiteX97" fmla="*/ 146998 w 652366"/>
              <a:gd name="connsiteY97" fmla="*/ 52505 h 720000"/>
              <a:gd name="connsiteX98" fmla="*/ 130189 w 652366"/>
              <a:gd name="connsiteY98" fmla="*/ 57877 h 720000"/>
              <a:gd name="connsiteX99" fmla="*/ 114363 w 652366"/>
              <a:gd name="connsiteY99" fmla="*/ 93776 h 720000"/>
              <a:gd name="connsiteX100" fmla="*/ 122431 w 652366"/>
              <a:gd name="connsiteY100" fmla="*/ 156898 h 720000"/>
              <a:gd name="connsiteX101" fmla="*/ 134817 w 652366"/>
              <a:gd name="connsiteY101" fmla="*/ 163569 h 720000"/>
              <a:gd name="connsiteX102" fmla="*/ 146529 w 652366"/>
              <a:gd name="connsiteY102" fmla="*/ 149991 h 720000"/>
              <a:gd name="connsiteX103" fmla="*/ 161085 w 652366"/>
              <a:gd name="connsiteY103" fmla="*/ 146728 h 720000"/>
              <a:gd name="connsiteX104" fmla="*/ 164348 w 652366"/>
              <a:gd name="connsiteY104" fmla="*/ 161283 h 720000"/>
              <a:gd name="connsiteX105" fmla="*/ 142752 w 652366"/>
              <a:gd name="connsiteY105" fmla="*/ 184095 h 720000"/>
              <a:gd name="connsiteX106" fmla="*/ 129829 w 652366"/>
              <a:gd name="connsiteY106" fmla="*/ 186172 h 720000"/>
              <a:gd name="connsiteX107" fmla="*/ 122249 w 652366"/>
              <a:gd name="connsiteY107" fmla="*/ 180874 h 720000"/>
              <a:gd name="connsiteX108" fmla="*/ 112256 w 652366"/>
              <a:gd name="connsiteY108" fmla="*/ 177042 h 720000"/>
              <a:gd name="connsiteX109" fmla="*/ 104000 w 652366"/>
              <a:gd name="connsiteY109" fmla="*/ 188101 h 720000"/>
              <a:gd name="connsiteX110" fmla="*/ 104000 w 652366"/>
              <a:gd name="connsiteY110" fmla="*/ 196056 h 720000"/>
              <a:gd name="connsiteX111" fmla="*/ 112150 w 652366"/>
              <a:gd name="connsiteY111" fmla="*/ 207385 h 720000"/>
              <a:gd name="connsiteX112" fmla="*/ 114873 w 652366"/>
              <a:gd name="connsiteY112" fmla="*/ 207571 h 720000"/>
              <a:gd name="connsiteX113" fmla="*/ 136745 w 652366"/>
              <a:gd name="connsiteY113" fmla="*/ 224716 h 720000"/>
              <a:gd name="connsiteX114" fmla="*/ 228182 w 652366"/>
              <a:gd name="connsiteY114" fmla="*/ 300867 h 720000"/>
              <a:gd name="connsiteX115" fmla="*/ 319617 w 652366"/>
              <a:gd name="connsiteY115" fmla="*/ 224716 h 720000"/>
              <a:gd name="connsiteX116" fmla="*/ 341487 w 652366"/>
              <a:gd name="connsiteY116" fmla="*/ 207569 h 720000"/>
              <a:gd name="connsiteX117" fmla="*/ 344213 w 652366"/>
              <a:gd name="connsiteY117" fmla="*/ 207383 h 720000"/>
              <a:gd name="connsiteX118" fmla="*/ 352360 w 652366"/>
              <a:gd name="connsiteY118" fmla="*/ 196055 h 720000"/>
              <a:gd name="connsiteX119" fmla="*/ 352360 w 652366"/>
              <a:gd name="connsiteY119" fmla="*/ 187979 h 720000"/>
              <a:gd name="connsiteX120" fmla="*/ 344078 w 652366"/>
              <a:gd name="connsiteY120" fmla="*/ 177062 h 720000"/>
              <a:gd name="connsiteX121" fmla="*/ 335561 w 652366"/>
              <a:gd name="connsiteY121" fmla="*/ 177674 h 720000"/>
              <a:gd name="connsiteX122" fmla="*/ 315134 w 652366"/>
              <a:gd name="connsiteY122" fmla="*/ 167198 h 720000"/>
              <a:gd name="connsiteX123" fmla="*/ 306919 w 652366"/>
              <a:gd name="connsiteY123" fmla="*/ 147468 h 720000"/>
              <a:gd name="connsiteX124" fmla="*/ 147365 w 652366"/>
              <a:gd name="connsiteY124" fmla="*/ 110856 h 720000"/>
              <a:gd name="connsiteX125" fmla="*/ 148982 w 652366"/>
              <a:gd name="connsiteY125" fmla="*/ 96029 h 720000"/>
              <a:gd name="connsiteX126" fmla="*/ 163811 w 652366"/>
              <a:gd name="connsiteY126" fmla="*/ 97646 h 720000"/>
              <a:gd name="connsiteX127" fmla="*/ 310571 w 652366"/>
              <a:gd name="connsiteY127" fmla="*/ 125028 h 720000"/>
              <a:gd name="connsiteX128" fmla="*/ 322985 w 652366"/>
              <a:gd name="connsiteY128" fmla="*/ 131175 h 720000"/>
              <a:gd name="connsiteX129" fmla="*/ 333555 w 652366"/>
              <a:gd name="connsiteY129" fmla="*/ 156559 h 720000"/>
              <a:gd name="connsiteX130" fmla="*/ 343733 w 652366"/>
              <a:gd name="connsiteY130" fmla="*/ 155863 h 720000"/>
              <a:gd name="connsiteX131" fmla="*/ 324479 w 652366"/>
              <a:gd name="connsiteY131" fmla="*/ 52753 h 720000"/>
              <a:gd name="connsiteX132" fmla="*/ 228750 w 652366"/>
              <a:gd name="connsiteY132" fmla="*/ 21399 h 720000"/>
              <a:gd name="connsiteX133" fmla="*/ 227612 w 652366"/>
              <a:gd name="connsiteY133" fmla="*/ 336 h 720000"/>
              <a:gd name="connsiteX134" fmla="*/ 340427 w 652366"/>
              <a:gd name="connsiteY134" fmla="*/ 38946 h 720000"/>
              <a:gd name="connsiteX135" fmla="*/ 363619 w 652366"/>
              <a:gd name="connsiteY135" fmla="*/ 164561 h 720000"/>
              <a:gd name="connsiteX136" fmla="*/ 373457 w 652366"/>
              <a:gd name="connsiteY136" fmla="*/ 187980 h 720000"/>
              <a:gd name="connsiteX137" fmla="*/ 373457 w 652366"/>
              <a:gd name="connsiteY137" fmla="*/ 196056 h 720000"/>
              <a:gd name="connsiteX138" fmla="*/ 348444 w 652366"/>
              <a:gd name="connsiteY138" fmla="*/ 228050 h 720000"/>
              <a:gd name="connsiteX139" fmla="*/ 340367 w 652366"/>
              <a:gd name="connsiteY139" fmla="*/ 228636 h 720000"/>
              <a:gd name="connsiteX140" fmla="*/ 340338 w 652366"/>
              <a:gd name="connsiteY140" fmla="*/ 228666 h 720000"/>
              <a:gd name="connsiteX141" fmla="*/ 311274 w 652366"/>
              <a:gd name="connsiteY141" fmla="*/ 286042 h 720000"/>
              <a:gd name="connsiteX142" fmla="*/ 311274 w 652366"/>
              <a:gd name="connsiteY142" fmla="*/ 311239 h 720000"/>
              <a:gd name="connsiteX143" fmla="*/ 318549 w 652366"/>
              <a:gd name="connsiteY143" fmla="*/ 314320 h 720000"/>
              <a:gd name="connsiteX144" fmla="*/ 349383 w 652366"/>
              <a:gd name="connsiteY144" fmla="*/ 345154 h 720000"/>
              <a:gd name="connsiteX145" fmla="*/ 403105 w 652366"/>
              <a:gd name="connsiteY145" fmla="*/ 365875 h 720000"/>
              <a:gd name="connsiteX146" fmla="*/ 409148 w 652366"/>
              <a:gd name="connsiteY146" fmla="*/ 379513 h 720000"/>
              <a:gd name="connsiteX147" fmla="*/ 399305 w 652366"/>
              <a:gd name="connsiteY147" fmla="*/ 386267 h 720000"/>
              <a:gd name="connsiteX148" fmla="*/ 395511 w 652366"/>
              <a:gd name="connsiteY148" fmla="*/ 385558 h 720000"/>
              <a:gd name="connsiteX149" fmla="*/ 345838 w 652366"/>
              <a:gd name="connsiteY149" fmla="*/ 366398 h 720000"/>
              <a:gd name="connsiteX150" fmla="*/ 302799 w 652366"/>
              <a:gd name="connsiteY150" fmla="*/ 430956 h 720000"/>
              <a:gd name="connsiteX151" fmla="*/ 279866 w 652366"/>
              <a:gd name="connsiteY151" fmla="*/ 444729 h 720000"/>
              <a:gd name="connsiteX152" fmla="*/ 276751 w 652366"/>
              <a:gd name="connsiteY152" fmla="*/ 444882 h 720000"/>
              <a:gd name="connsiteX153" fmla="*/ 260573 w 652366"/>
              <a:gd name="connsiteY153" fmla="*/ 440316 h 720000"/>
              <a:gd name="connsiteX154" fmla="*/ 269816 w 652366"/>
              <a:gd name="connsiteY154" fmla="*/ 652630 h 720000"/>
              <a:gd name="connsiteX155" fmla="*/ 259738 w 652366"/>
              <a:gd name="connsiteY155" fmla="*/ 663626 h 720000"/>
              <a:gd name="connsiteX156" fmla="*/ 259271 w 652366"/>
              <a:gd name="connsiteY156" fmla="*/ 663636 h 720000"/>
              <a:gd name="connsiteX157" fmla="*/ 248742 w 652366"/>
              <a:gd name="connsiteY157" fmla="*/ 653547 h 720000"/>
              <a:gd name="connsiteX158" fmla="*/ 240171 w 652366"/>
              <a:gd name="connsiteY158" fmla="*/ 456688 h 720000"/>
              <a:gd name="connsiteX159" fmla="*/ 216205 w 652366"/>
              <a:gd name="connsiteY159" fmla="*/ 456688 h 720000"/>
              <a:gd name="connsiteX160" fmla="*/ 207633 w 652366"/>
              <a:gd name="connsiteY160" fmla="*/ 653547 h 720000"/>
              <a:gd name="connsiteX161" fmla="*/ 197105 w 652366"/>
              <a:gd name="connsiteY161" fmla="*/ 663636 h 720000"/>
              <a:gd name="connsiteX162" fmla="*/ 196638 w 652366"/>
              <a:gd name="connsiteY162" fmla="*/ 663626 h 720000"/>
              <a:gd name="connsiteX163" fmla="*/ 186559 w 652366"/>
              <a:gd name="connsiteY163" fmla="*/ 652630 h 720000"/>
              <a:gd name="connsiteX164" fmla="*/ 195803 w 652366"/>
              <a:gd name="connsiteY164" fmla="*/ 440316 h 720000"/>
              <a:gd name="connsiteX165" fmla="*/ 179624 w 652366"/>
              <a:gd name="connsiteY165" fmla="*/ 444882 h 720000"/>
              <a:gd name="connsiteX166" fmla="*/ 176508 w 652366"/>
              <a:gd name="connsiteY166" fmla="*/ 444729 h 720000"/>
              <a:gd name="connsiteX167" fmla="*/ 153567 w 652366"/>
              <a:gd name="connsiteY167" fmla="*/ 430955 h 720000"/>
              <a:gd name="connsiteX168" fmla="*/ 110527 w 652366"/>
              <a:gd name="connsiteY168" fmla="*/ 366397 h 720000"/>
              <a:gd name="connsiteX169" fmla="*/ 54149 w 652366"/>
              <a:gd name="connsiteY169" fmla="*/ 388143 h 720000"/>
              <a:gd name="connsiteX170" fmla="*/ 33682 w 652366"/>
              <a:gd name="connsiteY170" fmla="*/ 402543 h 720000"/>
              <a:gd name="connsiteX171" fmla="*/ 72339 w 652366"/>
              <a:gd name="connsiteY171" fmla="*/ 441199 h 720000"/>
              <a:gd name="connsiteX172" fmla="*/ 93640 w 652366"/>
              <a:gd name="connsiteY172" fmla="*/ 492626 h 720000"/>
              <a:gd name="connsiteX173" fmla="*/ 93640 w 652366"/>
              <a:gd name="connsiteY173" fmla="*/ 653090 h 720000"/>
              <a:gd name="connsiteX174" fmla="*/ 83094 w 652366"/>
              <a:gd name="connsiteY174" fmla="*/ 663637 h 720000"/>
              <a:gd name="connsiteX175" fmla="*/ 72547 w 652366"/>
              <a:gd name="connsiteY175" fmla="*/ 653090 h 720000"/>
              <a:gd name="connsiteX176" fmla="*/ 72547 w 652366"/>
              <a:gd name="connsiteY176" fmla="*/ 492626 h 720000"/>
              <a:gd name="connsiteX177" fmla="*/ 57424 w 652366"/>
              <a:gd name="connsiteY177" fmla="*/ 456115 h 720000"/>
              <a:gd name="connsiteX178" fmla="*/ 23165 w 652366"/>
              <a:gd name="connsiteY178" fmla="*/ 421856 h 720000"/>
              <a:gd name="connsiteX179" fmla="*/ 21137 w 652366"/>
              <a:gd name="connsiteY179" fmla="*/ 438385 h 720000"/>
              <a:gd name="connsiteX180" fmla="*/ 29719 w 652366"/>
              <a:gd name="connsiteY180" fmla="*/ 652666 h 720000"/>
              <a:gd name="connsiteX181" fmla="*/ 19603 w 652366"/>
              <a:gd name="connsiteY181" fmla="*/ 663626 h 720000"/>
              <a:gd name="connsiteX182" fmla="*/ 19172 w 652366"/>
              <a:gd name="connsiteY182" fmla="*/ 663634 h 720000"/>
              <a:gd name="connsiteX183" fmla="*/ 8641 w 652366"/>
              <a:gd name="connsiteY183" fmla="*/ 653509 h 720000"/>
              <a:gd name="connsiteX184" fmla="*/ 59 w 652366"/>
              <a:gd name="connsiteY184" fmla="*/ 439226 h 720000"/>
              <a:gd name="connsiteX185" fmla="*/ 46556 w 652366"/>
              <a:gd name="connsiteY185" fmla="*/ 368460 h 720000"/>
              <a:gd name="connsiteX186" fmla="*/ 106982 w 652366"/>
              <a:gd name="connsiteY186" fmla="*/ 345152 h 720000"/>
              <a:gd name="connsiteX187" fmla="*/ 137815 w 652366"/>
              <a:gd name="connsiteY187" fmla="*/ 314319 h 720000"/>
              <a:gd name="connsiteX188" fmla="*/ 145089 w 652366"/>
              <a:gd name="connsiteY188" fmla="*/ 311238 h 720000"/>
              <a:gd name="connsiteX189" fmla="*/ 145089 w 652366"/>
              <a:gd name="connsiteY189" fmla="*/ 286041 h 720000"/>
              <a:gd name="connsiteX190" fmla="*/ 116025 w 652366"/>
              <a:gd name="connsiteY190" fmla="*/ 228666 h 720000"/>
              <a:gd name="connsiteX191" fmla="*/ 115997 w 652366"/>
              <a:gd name="connsiteY191" fmla="*/ 228635 h 720000"/>
              <a:gd name="connsiteX192" fmla="*/ 107921 w 652366"/>
              <a:gd name="connsiteY192" fmla="*/ 228048 h 720000"/>
              <a:gd name="connsiteX193" fmla="*/ 82907 w 652366"/>
              <a:gd name="connsiteY193" fmla="*/ 196055 h 720000"/>
              <a:gd name="connsiteX194" fmla="*/ 82907 w 652366"/>
              <a:gd name="connsiteY194" fmla="*/ 188100 h 720000"/>
              <a:gd name="connsiteX195" fmla="*/ 101095 w 652366"/>
              <a:gd name="connsiteY195" fmla="*/ 158649 h 720000"/>
              <a:gd name="connsiteX196" fmla="*/ 93269 w 652366"/>
              <a:gd name="connsiteY196" fmla="*/ 93777 h 720000"/>
              <a:gd name="connsiteX197" fmla="*/ 142627 w 652366"/>
              <a:gd name="connsiteY197" fmla="*/ 31777 h 720000"/>
              <a:gd name="connsiteX198" fmla="*/ 227612 w 652366"/>
              <a:gd name="connsiteY198" fmla="*/ 336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652366" h="720000">
                <a:moveTo>
                  <a:pt x="539639" y="584729"/>
                </a:moveTo>
                <a:lnTo>
                  <a:pt x="539639" y="607999"/>
                </a:lnTo>
                <a:cubicBezTo>
                  <a:pt x="539639" y="614614"/>
                  <a:pt x="545022" y="619997"/>
                  <a:pt x="551638" y="619997"/>
                </a:cubicBezTo>
                <a:cubicBezTo>
                  <a:pt x="558253" y="619997"/>
                  <a:pt x="563636" y="614616"/>
                  <a:pt x="563636" y="607999"/>
                </a:cubicBezTo>
                <a:lnTo>
                  <a:pt x="563636" y="584729"/>
                </a:lnTo>
                <a:close/>
                <a:moveTo>
                  <a:pt x="381818" y="584729"/>
                </a:moveTo>
                <a:lnTo>
                  <a:pt x="381818" y="607999"/>
                </a:lnTo>
                <a:cubicBezTo>
                  <a:pt x="381818" y="614616"/>
                  <a:pt x="387201" y="619997"/>
                  <a:pt x="393816" y="619997"/>
                </a:cubicBezTo>
                <a:cubicBezTo>
                  <a:pt x="400431" y="619997"/>
                  <a:pt x="405814" y="614616"/>
                  <a:pt x="405814" y="607999"/>
                </a:cubicBezTo>
                <a:lnTo>
                  <a:pt x="405814" y="584729"/>
                </a:lnTo>
                <a:close/>
                <a:moveTo>
                  <a:pt x="337452" y="472003"/>
                </a:moveTo>
                <a:cubicBezTo>
                  <a:pt x="324620" y="472003"/>
                  <a:pt x="314181" y="482442"/>
                  <a:pt x="314181" y="495274"/>
                </a:cubicBezTo>
                <a:lnTo>
                  <a:pt x="314181" y="526587"/>
                </a:lnTo>
                <a:cubicBezTo>
                  <a:pt x="314181" y="544690"/>
                  <a:pt x="331312" y="562645"/>
                  <a:pt x="360724" y="576056"/>
                </a:cubicBezTo>
                <a:lnTo>
                  <a:pt x="360724" y="574183"/>
                </a:lnTo>
                <a:cubicBezTo>
                  <a:pt x="360724" y="568359"/>
                  <a:pt x="365446" y="563636"/>
                  <a:pt x="371271" y="563636"/>
                </a:cubicBezTo>
                <a:lnTo>
                  <a:pt x="416361" y="563636"/>
                </a:lnTo>
                <a:cubicBezTo>
                  <a:pt x="422186" y="563636"/>
                  <a:pt x="426909" y="568359"/>
                  <a:pt x="426909" y="574183"/>
                </a:cubicBezTo>
                <a:lnTo>
                  <a:pt x="426909" y="594315"/>
                </a:lnTo>
                <a:cubicBezTo>
                  <a:pt x="441724" y="596389"/>
                  <a:pt x="457090" y="597454"/>
                  <a:pt x="472726" y="597454"/>
                </a:cubicBezTo>
                <a:cubicBezTo>
                  <a:pt x="476358" y="597454"/>
                  <a:pt x="480037" y="597396"/>
                  <a:pt x="483664" y="597281"/>
                </a:cubicBezTo>
                <a:cubicBezTo>
                  <a:pt x="489528" y="597080"/>
                  <a:pt x="494355" y="601666"/>
                  <a:pt x="494540" y="607487"/>
                </a:cubicBezTo>
                <a:cubicBezTo>
                  <a:pt x="494725" y="613309"/>
                  <a:pt x="490155" y="618179"/>
                  <a:pt x="484333" y="618363"/>
                </a:cubicBezTo>
                <a:cubicBezTo>
                  <a:pt x="480486" y="618486"/>
                  <a:pt x="476580" y="618548"/>
                  <a:pt x="472727" y="618548"/>
                </a:cubicBezTo>
                <a:cubicBezTo>
                  <a:pt x="456837" y="618548"/>
                  <a:pt x="441191" y="617507"/>
                  <a:pt x="426047" y="615483"/>
                </a:cubicBezTo>
                <a:cubicBezTo>
                  <a:pt x="422644" y="630136"/>
                  <a:pt x="409490" y="641093"/>
                  <a:pt x="393817" y="641093"/>
                </a:cubicBezTo>
                <a:cubicBezTo>
                  <a:pt x="375571" y="641093"/>
                  <a:pt x="360725" y="626248"/>
                  <a:pt x="360725" y="608001"/>
                </a:cubicBezTo>
                <a:lnTo>
                  <a:pt x="360725" y="598981"/>
                </a:lnTo>
                <a:cubicBezTo>
                  <a:pt x="347030" y="593501"/>
                  <a:pt x="335209" y="587125"/>
                  <a:pt x="325455" y="580042"/>
                </a:cubicBezTo>
                <a:lnTo>
                  <a:pt x="325455" y="676782"/>
                </a:lnTo>
                <a:cubicBezTo>
                  <a:pt x="325455" y="688981"/>
                  <a:pt x="335381" y="698906"/>
                  <a:pt x="347580" y="698906"/>
                </a:cubicBezTo>
                <a:lnTo>
                  <a:pt x="597874" y="698906"/>
                </a:lnTo>
                <a:cubicBezTo>
                  <a:pt x="610074" y="698906"/>
                  <a:pt x="619998" y="688982"/>
                  <a:pt x="619997" y="676783"/>
                </a:cubicBezTo>
                <a:lnTo>
                  <a:pt x="619997" y="580043"/>
                </a:lnTo>
                <a:cubicBezTo>
                  <a:pt x="610243" y="587126"/>
                  <a:pt x="598421" y="593502"/>
                  <a:pt x="584727" y="598981"/>
                </a:cubicBezTo>
                <a:lnTo>
                  <a:pt x="584727" y="608001"/>
                </a:lnTo>
                <a:cubicBezTo>
                  <a:pt x="584727" y="626247"/>
                  <a:pt x="569881" y="641093"/>
                  <a:pt x="551635" y="641093"/>
                </a:cubicBezTo>
                <a:cubicBezTo>
                  <a:pt x="533389" y="641093"/>
                  <a:pt x="518543" y="626248"/>
                  <a:pt x="518543" y="608001"/>
                </a:cubicBezTo>
                <a:lnTo>
                  <a:pt x="518543" y="574183"/>
                </a:lnTo>
                <a:cubicBezTo>
                  <a:pt x="518543" y="568359"/>
                  <a:pt x="523265" y="563636"/>
                  <a:pt x="529090" y="563636"/>
                </a:cubicBezTo>
                <a:lnTo>
                  <a:pt x="574180" y="563636"/>
                </a:lnTo>
                <a:cubicBezTo>
                  <a:pt x="580004" y="563636"/>
                  <a:pt x="584727" y="568359"/>
                  <a:pt x="584727" y="574183"/>
                </a:cubicBezTo>
                <a:lnTo>
                  <a:pt x="584727" y="576056"/>
                </a:lnTo>
                <a:cubicBezTo>
                  <a:pt x="614138" y="562645"/>
                  <a:pt x="631269" y="544691"/>
                  <a:pt x="631269" y="526587"/>
                </a:cubicBezTo>
                <a:lnTo>
                  <a:pt x="631269" y="495274"/>
                </a:lnTo>
                <a:cubicBezTo>
                  <a:pt x="631269" y="482442"/>
                  <a:pt x="620831" y="472003"/>
                  <a:pt x="607999" y="472003"/>
                </a:cubicBezTo>
                <a:close/>
                <a:moveTo>
                  <a:pt x="438908" y="415637"/>
                </a:moveTo>
                <a:cubicBezTo>
                  <a:pt x="432293" y="415637"/>
                  <a:pt x="426910" y="421019"/>
                  <a:pt x="426909" y="427635"/>
                </a:cubicBezTo>
                <a:lnTo>
                  <a:pt x="426909" y="450906"/>
                </a:lnTo>
                <a:lnTo>
                  <a:pt x="518543" y="450906"/>
                </a:lnTo>
                <a:lnTo>
                  <a:pt x="518543" y="427635"/>
                </a:lnTo>
                <a:cubicBezTo>
                  <a:pt x="518543" y="421020"/>
                  <a:pt x="513161" y="415637"/>
                  <a:pt x="506545" y="415637"/>
                </a:cubicBezTo>
                <a:close/>
                <a:moveTo>
                  <a:pt x="228180" y="409239"/>
                </a:moveTo>
                <a:lnTo>
                  <a:pt x="217812" y="419609"/>
                </a:lnTo>
                <a:lnTo>
                  <a:pt x="217116" y="435595"/>
                </a:lnTo>
                <a:lnTo>
                  <a:pt x="239246" y="435595"/>
                </a:lnTo>
                <a:lnTo>
                  <a:pt x="238550" y="419609"/>
                </a:lnTo>
                <a:close/>
                <a:moveTo>
                  <a:pt x="438908" y="394545"/>
                </a:moveTo>
                <a:lnTo>
                  <a:pt x="506546" y="394545"/>
                </a:lnTo>
                <a:cubicBezTo>
                  <a:pt x="524792" y="394545"/>
                  <a:pt x="539638" y="409389"/>
                  <a:pt x="539638" y="427637"/>
                </a:cubicBezTo>
                <a:lnTo>
                  <a:pt x="539638" y="450907"/>
                </a:lnTo>
                <a:lnTo>
                  <a:pt x="608000" y="450907"/>
                </a:lnTo>
                <a:cubicBezTo>
                  <a:pt x="632463" y="450907"/>
                  <a:pt x="652364" y="470809"/>
                  <a:pt x="652364" y="495273"/>
                </a:cubicBezTo>
                <a:lnTo>
                  <a:pt x="652366" y="526584"/>
                </a:lnTo>
                <a:cubicBezTo>
                  <a:pt x="652366" y="538128"/>
                  <a:pt x="648479" y="549214"/>
                  <a:pt x="641093" y="559467"/>
                </a:cubicBezTo>
                <a:lnTo>
                  <a:pt x="641093" y="676782"/>
                </a:lnTo>
                <a:cubicBezTo>
                  <a:pt x="641093" y="700612"/>
                  <a:pt x="621705" y="720000"/>
                  <a:pt x="597875" y="720000"/>
                </a:cubicBezTo>
                <a:lnTo>
                  <a:pt x="347580" y="720000"/>
                </a:lnTo>
                <a:cubicBezTo>
                  <a:pt x="323749" y="720000"/>
                  <a:pt x="304362" y="700612"/>
                  <a:pt x="304362" y="676782"/>
                </a:cubicBezTo>
                <a:lnTo>
                  <a:pt x="304362" y="559467"/>
                </a:lnTo>
                <a:cubicBezTo>
                  <a:pt x="296976" y="549215"/>
                  <a:pt x="293089" y="538130"/>
                  <a:pt x="293089" y="526586"/>
                </a:cubicBezTo>
                <a:lnTo>
                  <a:pt x="293089" y="495273"/>
                </a:lnTo>
                <a:cubicBezTo>
                  <a:pt x="293089" y="470809"/>
                  <a:pt x="312990" y="450907"/>
                  <a:pt x="337453" y="450907"/>
                </a:cubicBezTo>
                <a:lnTo>
                  <a:pt x="405815" y="450907"/>
                </a:lnTo>
                <a:lnTo>
                  <a:pt x="405815" y="427637"/>
                </a:lnTo>
                <a:cubicBezTo>
                  <a:pt x="405815" y="409391"/>
                  <a:pt x="420660" y="394545"/>
                  <a:pt x="438908" y="394545"/>
                </a:cubicBezTo>
                <a:close/>
                <a:moveTo>
                  <a:pt x="310610" y="336214"/>
                </a:moveTo>
                <a:lnTo>
                  <a:pt x="243612" y="394838"/>
                </a:lnTo>
                <a:lnTo>
                  <a:pt x="269580" y="420807"/>
                </a:lnTo>
                <a:cubicBezTo>
                  <a:pt x="272545" y="423770"/>
                  <a:pt x="275990" y="423921"/>
                  <a:pt x="277781" y="423739"/>
                </a:cubicBezTo>
                <a:cubicBezTo>
                  <a:pt x="280829" y="423438"/>
                  <a:pt x="283550" y="421804"/>
                  <a:pt x="285250" y="419255"/>
                </a:cubicBezTo>
                <a:lnTo>
                  <a:pt x="328610" y="354214"/>
                </a:lnTo>
                <a:close/>
                <a:moveTo>
                  <a:pt x="145752" y="336214"/>
                </a:moveTo>
                <a:lnTo>
                  <a:pt x="127752" y="354214"/>
                </a:lnTo>
                <a:lnTo>
                  <a:pt x="171113" y="419256"/>
                </a:lnTo>
                <a:cubicBezTo>
                  <a:pt x="172812" y="421804"/>
                  <a:pt x="175533" y="423438"/>
                  <a:pt x="178580" y="423739"/>
                </a:cubicBezTo>
                <a:cubicBezTo>
                  <a:pt x="181626" y="424043"/>
                  <a:pt x="184617" y="422973"/>
                  <a:pt x="186784" y="420807"/>
                </a:cubicBezTo>
                <a:lnTo>
                  <a:pt x="212752" y="394838"/>
                </a:lnTo>
                <a:close/>
                <a:moveTo>
                  <a:pt x="166181" y="303636"/>
                </a:moveTo>
                <a:lnTo>
                  <a:pt x="166181" y="326061"/>
                </a:lnTo>
                <a:lnTo>
                  <a:pt x="228180" y="380310"/>
                </a:lnTo>
                <a:lnTo>
                  <a:pt x="290178" y="326061"/>
                </a:lnTo>
                <a:lnTo>
                  <a:pt x="290178" y="303636"/>
                </a:lnTo>
                <a:cubicBezTo>
                  <a:pt x="272218" y="315274"/>
                  <a:pt x="250873" y="321962"/>
                  <a:pt x="228180" y="321962"/>
                </a:cubicBezTo>
                <a:cubicBezTo>
                  <a:pt x="205488" y="321962"/>
                  <a:pt x="184142" y="315274"/>
                  <a:pt x="166181" y="303636"/>
                </a:cubicBezTo>
                <a:close/>
                <a:moveTo>
                  <a:pt x="228750" y="21399"/>
                </a:moveTo>
                <a:cubicBezTo>
                  <a:pt x="181901" y="23930"/>
                  <a:pt x="154549" y="49333"/>
                  <a:pt x="154279" y="49590"/>
                </a:cubicBezTo>
                <a:cubicBezTo>
                  <a:pt x="152320" y="51443"/>
                  <a:pt x="149695" y="52505"/>
                  <a:pt x="146998" y="52505"/>
                </a:cubicBezTo>
                <a:cubicBezTo>
                  <a:pt x="146995" y="52507"/>
                  <a:pt x="138363" y="52705"/>
                  <a:pt x="130189" y="57877"/>
                </a:cubicBezTo>
                <a:cubicBezTo>
                  <a:pt x="119687" y="64519"/>
                  <a:pt x="114363" y="76598"/>
                  <a:pt x="114363" y="93776"/>
                </a:cubicBezTo>
                <a:cubicBezTo>
                  <a:pt x="114363" y="122633"/>
                  <a:pt x="119605" y="146260"/>
                  <a:pt x="122431" y="156898"/>
                </a:cubicBezTo>
                <a:cubicBezTo>
                  <a:pt x="126987" y="158145"/>
                  <a:pt x="131228" y="160408"/>
                  <a:pt x="134817" y="163569"/>
                </a:cubicBezTo>
                <a:cubicBezTo>
                  <a:pt x="139321" y="159720"/>
                  <a:pt x="143247" y="155170"/>
                  <a:pt x="146529" y="149991"/>
                </a:cubicBezTo>
                <a:cubicBezTo>
                  <a:pt x="149647" y="145072"/>
                  <a:pt x="156162" y="143608"/>
                  <a:pt x="161085" y="146728"/>
                </a:cubicBezTo>
                <a:cubicBezTo>
                  <a:pt x="166004" y="149846"/>
                  <a:pt x="167465" y="156362"/>
                  <a:pt x="164348" y="161283"/>
                </a:cubicBezTo>
                <a:cubicBezTo>
                  <a:pt x="158592" y="170367"/>
                  <a:pt x="151326" y="178043"/>
                  <a:pt x="142752" y="184095"/>
                </a:cubicBezTo>
                <a:cubicBezTo>
                  <a:pt x="139038" y="186717"/>
                  <a:pt x="134207" y="187492"/>
                  <a:pt x="129829" y="186172"/>
                </a:cubicBezTo>
                <a:cubicBezTo>
                  <a:pt x="126832" y="185266"/>
                  <a:pt x="124214" y="183435"/>
                  <a:pt x="122249" y="180874"/>
                </a:cubicBezTo>
                <a:cubicBezTo>
                  <a:pt x="119884" y="177790"/>
                  <a:pt x="116153" y="176359"/>
                  <a:pt x="112256" y="177042"/>
                </a:cubicBezTo>
                <a:cubicBezTo>
                  <a:pt x="107627" y="177855"/>
                  <a:pt x="104000" y="182712"/>
                  <a:pt x="104000" y="188101"/>
                </a:cubicBezTo>
                <a:lnTo>
                  <a:pt x="104000" y="196056"/>
                </a:lnTo>
                <a:cubicBezTo>
                  <a:pt x="104000" y="201563"/>
                  <a:pt x="107503" y="206434"/>
                  <a:pt x="112150" y="207385"/>
                </a:cubicBezTo>
                <a:cubicBezTo>
                  <a:pt x="113068" y="207572"/>
                  <a:pt x="113985" y="207634"/>
                  <a:pt x="114873" y="207571"/>
                </a:cubicBezTo>
                <a:cubicBezTo>
                  <a:pt x="125225" y="206817"/>
                  <a:pt x="134838" y="214342"/>
                  <a:pt x="136745" y="224716"/>
                </a:cubicBezTo>
                <a:cubicBezTo>
                  <a:pt x="144849" y="268841"/>
                  <a:pt x="183304" y="300867"/>
                  <a:pt x="228182" y="300867"/>
                </a:cubicBezTo>
                <a:cubicBezTo>
                  <a:pt x="273058" y="300867"/>
                  <a:pt x="311512" y="268841"/>
                  <a:pt x="319617" y="224716"/>
                </a:cubicBezTo>
                <a:cubicBezTo>
                  <a:pt x="321521" y="214340"/>
                  <a:pt x="331140" y="206813"/>
                  <a:pt x="341487" y="207569"/>
                </a:cubicBezTo>
                <a:cubicBezTo>
                  <a:pt x="342378" y="207634"/>
                  <a:pt x="343292" y="207572"/>
                  <a:pt x="344213" y="207383"/>
                </a:cubicBezTo>
                <a:cubicBezTo>
                  <a:pt x="348856" y="206433"/>
                  <a:pt x="352360" y="201563"/>
                  <a:pt x="352360" y="196055"/>
                </a:cubicBezTo>
                <a:lnTo>
                  <a:pt x="352360" y="187979"/>
                </a:lnTo>
                <a:cubicBezTo>
                  <a:pt x="352360" y="182694"/>
                  <a:pt x="348800" y="178001"/>
                  <a:pt x="344078" y="177062"/>
                </a:cubicBezTo>
                <a:cubicBezTo>
                  <a:pt x="342500" y="176748"/>
                  <a:pt x="338884" y="176890"/>
                  <a:pt x="335561" y="177674"/>
                </a:cubicBezTo>
                <a:cubicBezTo>
                  <a:pt x="327086" y="179671"/>
                  <a:pt x="318494" y="175265"/>
                  <a:pt x="315134" y="167198"/>
                </a:cubicBezTo>
                <a:lnTo>
                  <a:pt x="306919" y="147468"/>
                </a:lnTo>
                <a:cubicBezTo>
                  <a:pt x="278517" y="153202"/>
                  <a:pt x="191208" y="165440"/>
                  <a:pt x="147365" y="110856"/>
                </a:cubicBezTo>
                <a:cubicBezTo>
                  <a:pt x="143716" y="106314"/>
                  <a:pt x="144441" y="99676"/>
                  <a:pt x="148982" y="96029"/>
                </a:cubicBezTo>
                <a:cubicBezTo>
                  <a:pt x="153525" y="92379"/>
                  <a:pt x="160164" y="93105"/>
                  <a:pt x="163811" y="97646"/>
                </a:cubicBezTo>
                <a:cubicBezTo>
                  <a:pt x="207033" y="151453"/>
                  <a:pt x="309542" y="125298"/>
                  <a:pt x="310571" y="125028"/>
                </a:cubicBezTo>
                <a:cubicBezTo>
                  <a:pt x="315662" y="123692"/>
                  <a:pt x="320962" y="126315"/>
                  <a:pt x="322985" y="131175"/>
                </a:cubicBezTo>
                <a:lnTo>
                  <a:pt x="333555" y="156559"/>
                </a:lnTo>
                <a:cubicBezTo>
                  <a:pt x="337049" y="155946"/>
                  <a:pt x="340563" y="155715"/>
                  <a:pt x="343733" y="155863"/>
                </a:cubicBezTo>
                <a:cubicBezTo>
                  <a:pt x="351103" y="111410"/>
                  <a:pt x="344504" y="75878"/>
                  <a:pt x="324479" y="52753"/>
                </a:cubicBezTo>
                <a:cubicBezTo>
                  <a:pt x="304711" y="29925"/>
                  <a:pt x="271609" y="19077"/>
                  <a:pt x="228750" y="21399"/>
                </a:cubicBezTo>
                <a:close/>
                <a:moveTo>
                  <a:pt x="227612" y="336"/>
                </a:moveTo>
                <a:cubicBezTo>
                  <a:pt x="277222" y="-2340"/>
                  <a:pt x="316231" y="11005"/>
                  <a:pt x="340427" y="38946"/>
                </a:cubicBezTo>
                <a:cubicBezTo>
                  <a:pt x="365524" y="67927"/>
                  <a:pt x="373509" y="111305"/>
                  <a:pt x="363619" y="164561"/>
                </a:cubicBezTo>
                <a:cubicBezTo>
                  <a:pt x="369705" y="170485"/>
                  <a:pt x="373457" y="178852"/>
                  <a:pt x="373457" y="187980"/>
                </a:cubicBezTo>
                <a:lnTo>
                  <a:pt x="373457" y="196056"/>
                </a:lnTo>
                <a:cubicBezTo>
                  <a:pt x="373457" y="211628"/>
                  <a:pt x="362937" y="225083"/>
                  <a:pt x="348444" y="228050"/>
                </a:cubicBezTo>
                <a:cubicBezTo>
                  <a:pt x="345764" y="228598"/>
                  <a:pt x="343053" y="228795"/>
                  <a:pt x="340367" y="228636"/>
                </a:cubicBezTo>
                <a:cubicBezTo>
                  <a:pt x="340357" y="228645"/>
                  <a:pt x="340347" y="228656"/>
                  <a:pt x="340338" y="228666"/>
                </a:cubicBezTo>
                <a:cubicBezTo>
                  <a:pt x="336235" y="250856"/>
                  <a:pt x="325867" y="270538"/>
                  <a:pt x="311274" y="286042"/>
                </a:cubicBezTo>
                <a:lnTo>
                  <a:pt x="311274" y="311239"/>
                </a:lnTo>
                <a:cubicBezTo>
                  <a:pt x="313919" y="311286"/>
                  <a:pt x="316543" y="312315"/>
                  <a:pt x="318549" y="314320"/>
                </a:cubicBezTo>
                <a:lnTo>
                  <a:pt x="349383" y="345154"/>
                </a:lnTo>
                <a:lnTo>
                  <a:pt x="403105" y="365875"/>
                </a:lnTo>
                <a:cubicBezTo>
                  <a:pt x="408539" y="367973"/>
                  <a:pt x="411246" y="374078"/>
                  <a:pt x="409148" y="379513"/>
                </a:cubicBezTo>
                <a:cubicBezTo>
                  <a:pt x="407533" y="383699"/>
                  <a:pt x="403538" y="386267"/>
                  <a:pt x="399305" y="386267"/>
                </a:cubicBezTo>
                <a:cubicBezTo>
                  <a:pt x="398043" y="386267"/>
                  <a:pt x="396760" y="386039"/>
                  <a:pt x="395511" y="385558"/>
                </a:cubicBezTo>
                <a:lnTo>
                  <a:pt x="345838" y="366398"/>
                </a:lnTo>
                <a:lnTo>
                  <a:pt x="302799" y="430956"/>
                </a:lnTo>
                <a:cubicBezTo>
                  <a:pt x="297580" y="438783"/>
                  <a:pt x="289218" y="443805"/>
                  <a:pt x="279866" y="444729"/>
                </a:cubicBezTo>
                <a:cubicBezTo>
                  <a:pt x="278825" y="444832"/>
                  <a:pt x="277784" y="444882"/>
                  <a:pt x="276751" y="444882"/>
                </a:cubicBezTo>
                <a:cubicBezTo>
                  <a:pt x="270998" y="444882"/>
                  <a:pt x="265430" y="443272"/>
                  <a:pt x="260573" y="440316"/>
                </a:cubicBezTo>
                <a:lnTo>
                  <a:pt x="269816" y="652630"/>
                </a:lnTo>
                <a:cubicBezTo>
                  <a:pt x="270070" y="658449"/>
                  <a:pt x="265557" y="663373"/>
                  <a:pt x="259738" y="663626"/>
                </a:cubicBezTo>
                <a:cubicBezTo>
                  <a:pt x="259582" y="663633"/>
                  <a:pt x="259426" y="663636"/>
                  <a:pt x="259271" y="663636"/>
                </a:cubicBezTo>
                <a:cubicBezTo>
                  <a:pt x="253657" y="663636"/>
                  <a:pt x="248988" y="659210"/>
                  <a:pt x="248742" y="653547"/>
                </a:cubicBezTo>
                <a:lnTo>
                  <a:pt x="240171" y="456688"/>
                </a:lnTo>
                <a:lnTo>
                  <a:pt x="216205" y="456688"/>
                </a:lnTo>
                <a:lnTo>
                  <a:pt x="207633" y="653547"/>
                </a:lnTo>
                <a:cubicBezTo>
                  <a:pt x="207387" y="659212"/>
                  <a:pt x="202719" y="663636"/>
                  <a:pt x="197105" y="663636"/>
                </a:cubicBezTo>
                <a:cubicBezTo>
                  <a:pt x="196950" y="663636"/>
                  <a:pt x="196794" y="663633"/>
                  <a:pt x="196638" y="663626"/>
                </a:cubicBezTo>
                <a:cubicBezTo>
                  <a:pt x="190818" y="663373"/>
                  <a:pt x="186306" y="658449"/>
                  <a:pt x="186559" y="652630"/>
                </a:cubicBezTo>
                <a:lnTo>
                  <a:pt x="195803" y="440316"/>
                </a:lnTo>
                <a:cubicBezTo>
                  <a:pt x="190945" y="443272"/>
                  <a:pt x="185377" y="444882"/>
                  <a:pt x="179624" y="444882"/>
                </a:cubicBezTo>
                <a:cubicBezTo>
                  <a:pt x="178589" y="444882"/>
                  <a:pt x="177550" y="444832"/>
                  <a:pt x="176508" y="444729"/>
                </a:cubicBezTo>
                <a:cubicBezTo>
                  <a:pt x="167146" y="443802"/>
                  <a:pt x="158785" y="438782"/>
                  <a:pt x="153567" y="430955"/>
                </a:cubicBezTo>
                <a:lnTo>
                  <a:pt x="110527" y="366397"/>
                </a:lnTo>
                <a:lnTo>
                  <a:pt x="54149" y="388143"/>
                </a:lnTo>
                <a:cubicBezTo>
                  <a:pt x="46053" y="391266"/>
                  <a:pt x="39099" y="396278"/>
                  <a:pt x="33682" y="402543"/>
                </a:cubicBezTo>
                <a:lnTo>
                  <a:pt x="72339" y="441199"/>
                </a:lnTo>
                <a:cubicBezTo>
                  <a:pt x="86076" y="454936"/>
                  <a:pt x="93640" y="473200"/>
                  <a:pt x="93640" y="492626"/>
                </a:cubicBezTo>
                <a:lnTo>
                  <a:pt x="93640" y="653090"/>
                </a:lnTo>
                <a:cubicBezTo>
                  <a:pt x="93640" y="658915"/>
                  <a:pt x="88918" y="663637"/>
                  <a:pt x="83094" y="663637"/>
                </a:cubicBezTo>
                <a:cubicBezTo>
                  <a:pt x="77269" y="663637"/>
                  <a:pt x="72547" y="658915"/>
                  <a:pt x="72547" y="653090"/>
                </a:cubicBezTo>
                <a:lnTo>
                  <a:pt x="72547" y="492626"/>
                </a:lnTo>
                <a:cubicBezTo>
                  <a:pt x="72547" y="478835"/>
                  <a:pt x="67176" y="465868"/>
                  <a:pt x="57424" y="456115"/>
                </a:cubicBezTo>
                <a:lnTo>
                  <a:pt x="23165" y="421856"/>
                </a:lnTo>
                <a:cubicBezTo>
                  <a:pt x="21628" y="427123"/>
                  <a:pt x="20909" y="432690"/>
                  <a:pt x="21137" y="438385"/>
                </a:cubicBezTo>
                <a:lnTo>
                  <a:pt x="29719" y="652666"/>
                </a:lnTo>
                <a:cubicBezTo>
                  <a:pt x="29951" y="658486"/>
                  <a:pt x="25423" y="663392"/>
                  <a:pt x="19603" y="663626"/>
                </a:cubicBezTo>
                <a:cubicBezTo>
                  <a:pt x="19459" y="663631"/>
                  <a:pt x="19316" y="663634"/>
                  <a:pt x="19172" y="663634"/>
                </a:cubicBezTo>
                <a:cubicBezTo>
                  <a:pt x="13542" y="663634"/>
                  <a:pt x="8869" y="659186"/>
                  <a:pt x="8641" y="653509"/>
                </a:cubicBezTo>
                <a:lnTo>
                  <a:pt x="59" y="439226"/>
                </a:lnTo>
                <a:cubicBezTo>
                  <a:pt x="-1187" y="408106"/>
                  <a:pt x="17498" y="379667"/>
                  <a:pt x="46556" y="368460"/>
                </a:cubicBezTo>
                <a:lnTo>
                  <a:pt x="106982" y="345152"/>
                </a:lnTo>
                <a:lnTo>
                  <a:pt x="137815" y="314319"/>
                </a:lnTo>
                <a:cubicBezTo>
                  <a:pt x="139820" y="312314"/>
                  <a:pt x="142444" y="311284"/>
                  <a:pt x="145089" y="311238"/>
                </a:cubicBezTo>
                <a:lnTo>
                  <a:pt x="145089" y="286041"/>
                </a:lnTo>
                <a:cubicBezTo>
                  <a:pt x="130497" y="270537"/>
                  <a:pt x="120129" y="250855"/>
                  <a:pt x="116025" y="228666"/>
                </a:cubicBezTo>
                <a:cubicBezTo>
                  <a:pt x="116017" y="228656"/>
                  <a:pt x="116007" y="228645"/>
                  <a:pt x="115997" y="228635"/>
                </a:cubicBezTo>
                <a:cubicBezTo>
                  <a:pt x="113314" y="228794"/>
                  <a:pt x="110598" y="228597"/>
                  <a:pt x="107921" y="228048"/>
                </a:cubicBezTo>
                <a:cubicBezTo>
                  <a:pt x="93425" y="225081"/>
                  <a:pt x="82907" y="211626"/>
                  <a:pt x="82907" y="196055"/>
                </a:cubicBezTo>
                <a:lnTo>
                  <a:pt x="82907" y="188100"/>
                </a:lnTo>
                <a:cubicBezTo>
                  <a:pt x="82907" y="175083"/>
                  <a:pt x="90220" y="163732"/>
                  <a:pt x="101095" y="158649"/>
                </a:cubicBezTo>
                <a:cubicBezTo>
                  <a:pt x="97866" y="145605"/>
                  <a:pt x="93269" y="122072"/>
                  <a:pt x="93269" y="93777"/>
                </a:cubicBezTo>
                <a:cubicBezTo>
                  <a:pt x="93269" y="42677"/>
                  <a:pt x="129813" y="33442"/>
                  <a:pt x="142627" y="31777"/>
                </a:cubicBezTo>
                <a:cubicBezTo>
                  <a:pt x="151734" y="24232"/>
                  <a:pt x="181408" y="2834"/>
                  <a:pt x="227612" y="336"/>
                </a:cubicBezTo>
                <a:close/>
              </a:path>
            </a:pathLst>
          </a:custGeom>
          <a:solidFill>
            <a:schemeClr val="accent2"/>
          </a:solidFill>
          <a:ln w="1395" cap="flat">
            <a:no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3" name="Прямоугольник 2">
            <a:extLst>
              <a:ext uri="{FF2B5EF4-FFF2-40B4-BE49-F238E27FC236}">
                <a16:creationId xmlns:a16="http://schemas.microsoft.com/office/drawing/2014/main" id="{4DE78E81-EE5D-9945-8600-9FB364E67BFF}"/>
              </a:ext>
            </a:extLst>
          </p:cNvPr>
          <p:cNvSpPr/>
          <p:nvPr/>
        </p:nvSpPr>
        <p:spPr>
          <a:xfrm>
            <a:off x="1543052" y="3676915"/>
            <a:ext cx="2146299" cy="609398"/>
          </a:xfrm>
          <a:prstGeom prst="rect">
            <a:avLst/>
          </a:prstGeom>
        </p:spPr>
        <p:txBody>
          <a:bodyPr wrap="square" lIns="0" tIns="0" rIns="0" bIns="0" anchor="t" anchorCtr="0">
            <a:spAutoFit/>
          </a:bodyPr>
          <a:lstStyle/>
          <a:p>
            <a:pPr algn="ctr">
              <a:lnSpc>
                <a:spcPct val="90000"/>
              </a:lnSpc>
            </a:pPr>
            <a:r>
              <a:rPr lang="ru-RU" sz="11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формирует ПК не позднее 3 часов с момента размещения в ЕИС протокола подведения итогов</a:t>
            </a:r>
          </a:p>
        </p:txBody>
      </p:sp>
      <p:sp>
        <p:nvSpPr>
          <p:cNvPr id="17" name="Прямоугольник 16">
            <a:extLst>
              <a:ext uri="{FF2B5EF4-FFF2-40B4-BE49-F238E27FC236}">
                <a16:creationId xmlns:a16="http://schemas.microsoft.com/office/drawing/2014/main" id="{1A0ED75E-26A3-E342-9267-31D8F6DD0562}"/>
              </a:ext>
            </a:extLst>
          </p:cNvPr>
          <p:cNvSpPr/>
          <p:nvPr/>
        </p:nvSpPr>
        <p:spPr>
          <a:xfrm>
            <a:off x="2155702" y="5515862"/>
            <a:ext cx="920999" cy="184666"/>
          </a:xfrm>
          <a:prstGeom prst="rect">
            <a:avLst/>
          </a:prstGeom>
        </p:spPr>
        <p:txBody>
          <a:bodyPr wrap="square" lIns="0" tIns="0" rIns="0" bIns="0">
            <a:spAutoFit/>
          </a:bodyPr>
          <a:lstStyle/>
          <a:p>
            <a:pPr algn="ctr">
              <a:defRPr/>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Заказчик</a:t>
            </a:r>
          </a:p>
        </p:txBody>
      </p:sp>
      <p:sp>
        <p:nvSpPr>
          <p:cNvPr id="18" name="Полилиния 17">
            <a:extLst>
              <a:ext uri="{FF2B5EF4-FFF2-40B4-BE49-F238E27FC236}">
                <a16:creationId xmlns:a16="http://schemas.microsoft.com/office/drawing/2014/main" id="{63C5D361-FEA8-864F-B010-7E98D81FBE4E}"/>
              </a:ext>
            </a:extLst>
          </p:cNvPr>
          <p:cNvSpPr>
            <a:spLocks noChangeAspect="1"/>
          </p:cNvSpPr>
          <p:nvPr/>
        </p:nvSpPr>
        <p:spPr>
          <a:xfrm>
            <a:off x="2290017" y="4714005"/>
            <a:ext cx="652366" cy="720000"/>
          </a:xfrm>
          <a:custGeom>
            <a:avLst/>
            <a:gdLst>
              <a:gd name="connsiteX0" fmla="*/ 539639 w 652366"/>
              <a:gd name="connsiteY0" fmla="*/ 584729 h 720000"/>
              <a:gd name="connsiteX1" fmla="*/ 539639 w 652366"/>
              <a:gd name="connsiteY1" fmla="*/ 607999 h 720000"/>
              <a:gd name="connsiteX2" fmla="*/ 551638 w 652366"/>
              <a:gd name="connsiteY2" fmla="*/ 619997 h 720000"/>
              <a:gd name="connsiteX3" fmla="*/ 563636 w 652366"/>
              <a:gd name="connsiteY3" fmla="*/ 607999 h 720000"/>
              <a:gd name="connsiteX4" fmla="*/ 563636 w 652366"/>
              <a:gd name="connsiteY4" fmla="*/ 584729 h 720000"/>
              <a:gd name="connsiteX5" fmla="*/ 381818 w 652366"/>
              <a:gd name="connsiteY5" fmla="*/ 584729 h 720000"/>
              <a:gd name="connsiteX6" fmla="*/ 381818 w 652366"/>
              <a:gd name="connsiteY6" fmla="*/ 607999 h 720000"/>
              <a:gd name="connsiteX7" fmla="*/ 393816 w 652366"/>
              <a:gd name="connsiteY7" fmla="*/ 619997 h 720000"/>
              <a:gd name="connsiteX8" fmla="*/ 405814 w 652366"/>
              <a:gd name="connsiteY8" fmla="*/ 607999 h 720000"/>
              <a:gd name="connsiteX9" fmla="*/ 405814 w 652366"/>
              <a:gd name="connsiteY9" fmla="*/ 584729 h 720000"/>
              <a:gd name="connsiteX10" fmla="*/ 337452 w 652366"/>
              <a:gd name="connsiteY10" fmla="*/ 472003 h 720000"/>
              <a:gd name="connsiteX11" fmla="*/ 314181 w 652366"/>
              <a:gd name="connsiteY11" fmla="*/ 495274 h 720000"/>
              <a:gd name="connsiteX12" fmla="*/ 314181 w 652366"/>
              <a:gd name="connsiteY12" fmla="*/ 526587 h 720000"/>
              <a:gd name="connsiteX13" fmla="*/ 360724 w 652366"/>
              <a:gd name="connsiteY13" fmla="*/ 576056 h 720000"/>
              <a:gd name="connsiteX14" fmla="*/ 360724 w 652366"/>
              <a:gd name="connsiteY14" fmla="*/ 574183 h 720000"/>
              <a:gd name="connsiteX15" fmla="*/ 371271 w 652366"/>
              <a:gd name="connsiteY15" fmla="*/ 563636 h 720000"/>
              <a:gd name="connsiteX16" fmla="*/ 416361 w 652366"/>
              <a:gd name="connsiteY16" fmla="*/ 563636 h 720000"/>
              <a:gd name="connsiteX17" fmla="*/ 426909 w 652366"/>
              <a:gd name="connsiteY17" fmla="*/ 574183 h 720000"/>
              <a:gd name="connsiteX18" fmla="*/ 426909 w 652366"/>
              <a:gd name="connsiteY18" fmla="*/ 594315 h 720000"/>
              <a:gd name="connsiteX19" fmla="*/ 472726 w 652366"/>
              <a:gd name="connsiteY19" fmla="*/ 597454 h 720000"/>
              <a:gd name="connsiteX20" fmla="*/ 483664 w 652366"/>
              <a:gd name="connsiteY20" fmla="*/ 597281 h 720000"/>
              <a:gd name="connsiteX21" fmla="*/ 494540 w 652366"/>
              <a:gd name="connsiteY21" fmla="*/ 607487 h 720000"/>
              <a:gd name="connsiteX22" fmla="*/ 484333 w 652366"/>
              <a:gd name="connsiteY22" fmla="*/ 618363 h 720000"/>
              <a:gd name="connsiteX23" fmla="*/ 472727 w 652366"/>
              <a:gd name="connsiteY23" fmla="*/ 618548 h 720000"/>
              <a:gd name="connsiteX24" fmla="*/ 426047 w 652366"/>
              <a:gd name="connsiteY24" fmla="*/ 615483 h 720000"/>
              <a:gd name="connsiteX25" fmla="*/ 393817 w 652366"/>
              <a:gd name="connsiteY25" fmla="*/ 641093 h 720000"/>
              <a:gd name="connsiteX26" fmla="*/ 360725 w 652366"/>
              <a:gd name="connsiteY26" fmla="*/ 608001 h 720000"/>
              <a:gd name="connsiteX27" fmla="*/ 360725 w 652366"/>
              <a:gd name="connsiteY27" fmla="*/ 598981 h 720000"/>
              <a:gd name="connsiteX28" fmla="*/ 325455 w 652366"/>
              <a:gd name="connsiteY28" fmla="*/ 580042 h 720000"/>
              <a:gd name="connsiteX29" fmla="*/ 325455 w 652366"/>
              <a:gd name="connsiteY29" fmla="*/ 676782 h 720000"/>
              <a:gd name="connsiteX30" fmla="*/ 347580 w 652366"/>
              <a:gd name="connsiteY30" fmla="*/ 698906 h 720000"/>
              <a:gd name="connsiteX31" fmla="*/ 597874 w 652366"/>
              <a:gd name="connsiteY31" fmla="*/ 698906 h 720000"/>
              <a:gd name="connsiteX32" fmla="*/ 619997 w 652366"/>
              <a:gd name="connsiteY32" fmla="*/ 676783 h 720000"/>
              <a:gd name="connsiteX33" fmla="*/ 619997 w 652366"/>
              <a:gd name="connsiteY33" fmla="*/ 580043 h 720000"/>
              <a:gd name="connsiteX34" fmla="*/ 584727 w 652366"/>
              <a:gd name="connsiteY34" fmla="*/ 598981 h 720000"/>
              <a:gd name="connsiteX35" fmla="*/ 584727 w 652366"/>
              <a:gd name="connsiteY35" fmla="*/ 608001 h 720000"/>
              <a:gd name="connsiteX36" fmla="*/ 551635 w 652366"/>
              <a:gd name="connsiteY36" fmla="*/ 641093 h 720000"/>
              <a:gd name="connsiteX37" fmla="*/ 518543 w 652366"/>
              <a:gd name="connsiteY37" fmla="*/ 608001 h 720000"/>
              <a:gd name="connsiteX38" fmla="*/ 518543 w 652366"/>
              <a:gd name="connsiteY38" fmla="*/ 574183 h 720000"/>
              <a:gd name="connsiteX39" fmla="*/ 529090 w 652366"/>
              <a:gd name="connsiteY39" fmla="*/ 563636 h 720000"/>
              <a:gd name="connsiteX40" fmla="*/ 574180 w 652366"/>
              <a:gd name="connsiteY40" fmla="*/ 563636 h 720000"/>
              <a:gd name="connsiteX41" fmla="*/ 584727 w 652366"/>
              <a:gd name="connsiteY41" fmla="*/ 574183 h 720000"/>
              <a:gd name="connsiteX42" fmla="*/ 584727 w 652366"/>
              <a:gd name="connsiteY42" fmla="*/ 576056 h 720000"/>
              <a:gd name="connsiteX43" fmla="*/ 631269 w 652366"/>
              <a:gd name="connsiteY43" fmla="*/ 526587 h 720000"/>
              <a:gd name="connsiteX44" fmla="*/ 631269 w 652366"/>
              <a:gd name="connsiteY44" fmla="*/ 495274 h 720000"/>
              <a:gd name="connsiteX45" fmla="*/ 607999 w 652366"/>
              <a:gd name="connsiteY45" fmla="*/ 472003 h 720000"/>
              <a:gd name="connsiteX46" fmla="*/ 438908 w 652366"/>
              <a:gd name="connsiteY46" fmla="*/ 415637 h 720000"/>
              <a:gd name="connsiteX47" fmla="*/ 426909 w 652366"/>
              <a:gd name="connsiteY47" fmla="*/ 427635 h 720000"/>
              <a:gd name="connsiteX48" fmla="*/ 426909 w 652366"/>
              <a:gd name="connsiteY48" fmla="*/ 450906 h 720000"/>
              <a:gd name="connsiteX49" fmla="*/ 518543 w 652366"/>
              <a:gd name="connsiteY49" fmla="*/ 450906 h 720000"/>
              <a:gd name="connsiteX50" fmla="*/ 518543 w 652366"/>
              <a:gd name="connsiteY50" fmla="*/ 427635 h 720000"/>
              <a:gd name="connsiteX51" fmla="*/ 506545 w 652366"/>
              <a:gd name="connsiteY51" fmla="*/ 415637 h 720000"/>
              <a:gd name="connsiteX52" fmla="*/ 228180 w 652366"/>
              <a:gd name="connsiteY52" fmla="*/ 409239 h 720000"/>
              <a:gd name="connsiteX53" fmla="*/ 217812 w 652366"/>
              <a:gd name="connsiteY53" fmla="*/ 419609 h 720000"/>
              <a:gd name="connsiteX54" fmla="*/ 217116 w 652366"/>
              <a:gd name="connsiteY54" fmla="*/ 435595 h 720000"/>
              <a:gd name="connsiteX55" fmla="*/ 239246 w 652366"/>
              <a:gd name="connsiteY55" fmla="*/ 435595 h 720000"/>
              <a:gd name="connsiteX56" fmla="*/ 238550 w 652366"/>
              <a:gd name="connsiteY56" fmla="*/ 419609 h 720000"/>
              <a:gd name="connsiteX57" fmla="*/ 438908 w 652366"/>
              <a:gd name="connsiteY57" fmla="*/ 394545 h 720000"/>
              <a:gd name="connsiteX58" fmla="*/ 506546 w 652366"/>
              <a:gd name="connsiteY58" fmla="*/ 394545 h 720000"/>
              <a:gd name="connsiteX59" fmla="*/ 539638 w 652366"/>
              <a:gd name="connsiteY59" fmla="*/ 427637 h 720000"/>
              <a:gd name="connsiteX60" fmla="*/ 539638 w 652366"/>
              <a:gd name="connsiteY60" fmla="*/ 450907 h 720000"/>
              <a:gd name="connsiteX61" fmla="*/ 608000 w 652366"/>
              <a:gd name="connsiteY61" fmla="*/ 450907 h 720000"/>
              <a:gd name="connsiteX62" fmla="*/ 652364 w 652366"/>
              <a:gd name="connsiteY62" fmla="*/ 495273 h 720000"/>
              <a:gd name="connsiteX63" fmla="*/ 652366 w 652366"/>
              <a:gd name="connsiteY63" fmla="*/ 526584 h 720000"/>
              <a:gd name="connsiteX64" fmla="*/ 641093 w 652366"/>
              <a:gd name="connsiteY64" fmla="*/ 559467 h 720000"/>
              <a:gd name="connsiteX65" fmla="*/ 641093 w 652366"/>
              <a:gd name="connsiteY65" fmla="*/ 676782 h 720000"/>
              <a:gd name="connsiteX66" fmla="*/ 597875 w 652366"/>
              <a:gd name="connsiteY66" fmla="*/ 720000 h 720000"/>
              <a:gd name="connsiteX67" fmla="*/ 347580 w 652366"/>
              <a:gd name="connsiteY67" fmla="*/ 720000 h 720000"/>
              <a:gd name="connsiteX68" fmla="*/ 304362 w 652366"/>
              <a:gd name="connsiteY68" fmla="*/ 676782 h 720000"/>
              <a:gd name="connsiteX69" fmla="*/ 304362 w 652366"/>
              <a:gd name="connsiteY69" fmla="*/ 559467 h 720000"/>
              <a:gd name="connsiteX70" fmla="*/ 293089 w 652366"/>
              <a:gd name="connsiteY70" fmla="*/ 526586 h 720000"/>
              <a:gd name="connsiteX71" fmla="*/ 293089 w 652366"/>
              <a:gd name="connsiteY71" fmla="*/ 495273 h 720000"/>
              <a:gd name="connsiteX72" fmla="*/ 337453 w 652366"/>
              <a:gd name="connsiteY72" fmla="*/ 450907 h 720000"/>
              <a:gd name="connsiteX73" fmla="*/ 405815 w 652366"/>
              <a:gd name="connsiteY73" fmla="*/ 450907 h 720000"/>
              <a:gd name="connsiteX74" fmla="*/ 405815 w 652366"/>
              <a:gd name="connsiteY74" fmla="*/ 427637 h 720000"/>
              <a:gd name="connsiteX75" fmla="*/ 438908 w 652366"/>
              <a:gd name="connsiteY75" fmla="*/ 394545 h 720000"/>
              <a:gd name="connsiteX76" fmla="*/ 310610 w 652366"/>
              <a:gd name="connsiteY76" fmla="*/ 336214 h 720000"/>
              <a:gd name="connsiteX77" fmla="*/ 243612 w 652366"/>
              <a:gd name="connsiteY77" fmla="*/ 394838 h 720000"/>
              <a:gd name="connsiteX78" fmla="*/ 269580 w 652366"/>
              <a:gd name="connsiteY78" fmla="*/ 420807 h 720000"/>
              <a:gd name="connsiteX79" fmla="*/ 277781 w 652366"/>
              <a:gd name="connsiteY79" fmla="*/ 423739 h 720000"/>
              <a:gd name="connsiteX80" fmla="*/ 285250 w 652366"/>
              <a:gd name="connsiteY80" fmla="*/ 419255 h 720000"/>
              <a:gd name="connsiteX81" fmla="*/ 328610 w 652366"/>
              <a:gd name="connsiteY81" fmla="*/ 354214 h 720000"/>
              <a:gd name="connsiteX82" fmla="*/ 145752 w 652366"/>
              <a:gd name="connsiteY82" fmla="*/ 336214 h 720000"/>
              <a:gd name="connsiteX83" fmla="*/ 127752 w 652366"/>
              <a:gd name="connsiteY83" fmla="*/ 354214 h 720000"/>
              <a:gd name="connsiteX84" fmla="*/ 171113 w 652366"/>
              <a:gd name="connsiteY84" fmla="*/ 419256 h 720000"/>
              <a:gd name="connsiteX85" fmla="*/ 178580 w 652366"/>
              <a:gd name="connsiteY85" fmla="*/ 423739 h 720000"/>
              <a:gd name="connsiteX86" fmla="*/ 186784 w 652366"/>
              <a:gd name="connsiteY86" fmla="*/ 420807 h 720000"/>
              <a:gd name="connsiteX87" fmla="*/ 212752 w 652366"/>
              <a:gd name="connsiteY87" fmla="*/ 394838 h 720000"/>
              <a:gd name="connsiteX88" fmla="*/ 166181 w 652366"/>
              <a:gd name="connsiteY88" fmla="*/ 303636 h 720000"/>
              <a:gd name="connsiteX89" fmla="*/ 166181 w 652366"/>
              <a:gd name="connsiteY89" fmla="*/ 326061 h 720000"/>
              <a:gd name="connsiteX90" fmla="*/ 228180 w 652366"/>
              <a:gd name="connsiteY90" fmla="*/ 380310 h 720000"/>
              <a:gd name="connsiteX91" fmla="*/ 290178 w 652366"/>
              <a:gd name="connsiteY91" fmla="*/ 326061 h 720000"/>
              <a:gd name="connsiteX92" fmla="*/ 290178 w 652366"/>
              <a:gd name="connsiteY92" fmla="*/ 303636 h 720000"/>
              <a:gd name="connsiteX93" fmla="*/ 228180 w 652366"/>
              <a:gd name="connsiteY93" fmla="*/ 321962 h 720000"/>
              <a:gd name="connsiteX94" fmla="*/ 166181 w 652366"/>
              <a:gd name="connsiteY94" fmla="*/ 303636 h 720000"/>
              <a:gd name="connsiteX95" fmla="*/ 228750 w 652366"/>
              <a:gd name="connsiteY95" fmla="*/ 21399 h 720000"/>
              <a:gd name="connsiteX96" fmla="*/ 154279 w 652366"/>
              <a:gd name="connsiteY96" fmla="*/ 49590 h 720000"/>
              <a:gd name="connsiteX97" fmla="*/ 146998 w 652366"/>
              <a:gd name="connsiteY97" fmla="*/ 52505 h 720000"/>
              <a:gd name="connsiteX98" fmla="*/ 130189 w 652366"/>
              <a:gd name="connsiteY98" fmla="*/ 57877 h 720000"/>
              <a:gd name="connsiteX99" fmla="*/ 114363 w 652366"/>
              <a:gd name="connsiteY99" fmla="*/ 93776 h 720000"/>
              <a:gd name="connsiteX100" fmla="*/ 122431 w 652366"/>
              <a:gd name="connsiteY100" fmla="*/ 156898 h 720000"/>
              <a:gd name="connsiteX101" fmla="*/ 134817 w 652366"/>
              <a:gd name="connsiteY101" fmla="*/ 163569 h 720000"/>
              <a:gd name="connsiteX102" fmla="*/ 146529 w 652366"/>
              <a:gd name="connsiteY102" fmla="*/ 149991 h 720000"/>
              <a:gd name="connsiteX103" fmla="*/ 161085 w 652366"/>
              <a:gd name="connsiteY103" fmla="*/ 146728 h 720000"/>
              <a:gd name="connsiteX104" fmla="*/ 164348 w 652366"/>
              <a:gd name="connsiteY104" fmla="*/ 161283 h 720000"/>
              <a:gd name="connsiteX105" fmla="*/ 142752 w 652366"/>
              <a:gd name="connsiteY105" fmla="*/ 184095 h 720000"/>
              <a:gd name="connsiteX106" fmla="*/ 129829 w 652366"/>
              <a:gd name="connsiteY106" fmla="*/ 186172 h 720000"/>
              <a:gd name="connsiteX107" fmla="*/ 122249 w 652366"/>
              <a:gd name="connsiteY107" fmla="*/ 180874 h 720000"/>
              <a:gd name="connsiteX108" fmla="*/ 112256 w 652366"/>
              <a:gd name="connsiteY108" fmla="*/ 177042 h 720000"/>
              <a:gd name="connsiteX109" fmla="*/ 104000 w 652366"/>
              <a:gd name="connsiteY109" fmla="*/ 188101 h 720000"/>
              <a:gd name="connsiteX110" fmla="*/ 104000 w 652366"/>
              <a:gd name="connsiteY110" fmla="*/ 196056 h 720000"/>
              <a:gd name="connsiteX111" fmla="*/ 112150 w 652366"/>
              <a:gd name="connsiteY111" fmla="*/ 207385 h 720000"/>
              <a:gd name="connsiteX112" fmla="*/ 114873 w 652366"/>
              <a:gd name="connsiteY112" fmla="*/ 207571 h 720000"/>
              <a:gd name="connsiteX113" fmla="*/ 136745 w 652366"/>
              <a:gd name="connsiteY113" fmla="*/ 224716 h 720000"/>
              <a:gd name="connsiteX114" fmla="*/ 228182 w 652366"/>
              <a:gd name="connsiteY114" fmla="*/ 300867 h 720000"/>
              <a:gd name="connsiteX115" fmla="*/ 319617 w 652366"/>
              <a:gd name="connsiteY115" fmla="*/ 224716 h 720000"/>
              <a:gd name="connsiteX116" fmla="*/ 341487 w 652366"/>
              <a:gd name="connsiteY116" fmla="*/ 207569 h 720000"/>
              <a:gd name="connsiteX117" fmla="*/ 344213 w 652366"/>
              <a:gd name="connsiteY117" fmla="*/ 207383 h 720000"/>
              <a:gd name="connsiteX118" fmla="*/ 352360 w 652366"/>
              <a:gd name="connsiteY118" fmla="*/ 196055 h 720000"/>
              <a:gd name="connsiteX119" fmla="*/ 352360 w 652366"/>
              <a:gd name="connsiteY119" fmla="*/ 187979 h 720000"/>
              <a:gd name="connsiteX120" fmla="*/ 344078 w 652366"/>
              <a:gd name="connsiteY120" fmla="*/ 177062 h 720000"/>
              <a:gd name="connsiteX121" fmla="*/ 335561 w 652366"/>
              <a:gd name="connsiteY121" fmla="*/ 177674 h 720000"/>
              <a:gd name="connsiteX122" fmla="*/ 315134 w 652366"/>
              <a:gd name="connsiteY122" fmla="*/ 167198 h 720000"/>
              <a:gd name="connsiteX123" fmla="*/ 306919 w 652366"/>
              <a:gd name="connsiteY123" fmla="*/ 147468 h 720000"/>
              <a:gd name="connsiteX124" fmla="*/ 147365 w 652366"/>
              <a:gd name="connsiteY124" fmla="*/ 110856 h 720000"/>
              <a:gd name="connsiteX125" fmla="*/ 148982 w 652366"/>
              <a:gd name="connsiteY125" fmla="*/ 96029 h 720000"/>
              <a:gd name="connsiteX126" fmla="*/ 163811 w 652366"/>
              <a:gd name="connsiteY126" fmla="*/ 97646 h 720000"/>
              <a:gd name="connsiteX127" fmla="*/ 310571 w 652366"/>
              <a:gd name="connsiteY127" fmla="*/ 125028 h 720000"/>
              <a:gd name="connsiteX128" fmla="*/ 322985 w 652366"/>
              <a:gd name="connsiteY128" fmla="*/ 131175 h 720000"/>
              <a:gd name="connsiteX129" fmla="*/ 333555 w 652366"/>
              <a:gd name="connsiteY129" fmla="*/ 156559 h 720000"/>
              <a:gd name="connsiteX130" fmla="*/ 343733 w 652366"/>
              <a:gd name="connsiteY130" fmla="*/ 155863 h 720000"/>
              <a:gd name="connsiteX131" fmla="*/ 324479 w 652366"/>
              <a:gd name="connsiteY131" fmla="*/ 52753 h 720000"/>
              <a:gd name="connsiteX132" fmla="*/ 228750 w 652366"/>
              <a:gd name="connsiteY132" fmla="*/ 21399 h 720000"/>
              <a:gd name="connsiteX133" fmla="*/ 227612 w 652366"/>
              <a:gd name="connsiteY133" fmla="*/ 336 h 720000"/>
              <a:gd name="connsiteX134" fmla="*/ 340427 w 652366"/>
              <a:gd name="connsiteY134" fmla="*/ 38946 h 720000"/>
              <a:gd name="connsiteX135" fmla="*/ 363619 w 652366"/>
              <a:gd name="connsiteY135" fmla="*/ 164561 h 720000"/>
              <a:gd name="connsiteX136" fmla="*/ 373457 w 652366"/>
              <a:gd name="connsiteY136" fmla="*/ 187980 h 720000"/>
              <a:gd name="connsiteX137" fmla="*/ 373457 w 652366"/>
              <a:gd name="connsiteY137" fmla="*/ 196056 h 720000"/>
              <a:gd name="connsiteX138" fmla="*/ 348444 w 652366"/>
              <a:gd name="connsiteY138" fmla="*/ 228050 h 720000"/>
              <a:gd name="connsiteX139" fmla="*/ 340367 w 652366"/>
              <a:gd name="connsiteY139" fmla="*/ 228636 h 720000"/>
              <a:gd name="connsiteX140" fmla="*/ 340338 w 652366"/>
              <a:gd name="connsiteY140" fmla="*/ 228666 h 720000"/>
              <a:gd name="connsiteX141" fmla="*/ 311274 w 652366"/>
              <a:gd name="connsiteY141" fmla="*/ 286042 h 720000"/>
              <a:gd name="connsiteX142" fmla="*/ 311274 w 652366"/>
              <a:gd name="connsiteY142" fmla="*/ 311239 h 720000"/>
              <a:gd name="connsiteX143" fmla="*/ 318549 w 652366"/>
              <a:gd name="connsiteY143" fmla="*/ 314320 h 720000"/>
              <a:gd name="connsiteX144" fmla="*/ 349383 w 652366"/>
              <a:gd name="connsiteY144" fmla="*/ 345154 h 720000"/>
              <a:gd name="connsiteX145" fmla="*/ 403105 w 652366"/>
              <a:gd name="connsiteY145" fmla="*/ 365875 h 720000"/>
              <a:gd name="connsiteX146" fmla="*/ 409148 w 652366"/>
              <a:gd name="connsiteY146" fmla="*/ 379513 h 720000"/>
              <a:gd name="connsiteX147" fmla="*/ 399305 w 652366"/>
              <a:gd name="connsiteY147" fmla="*/ 386267 h 720000"/>
              <a:gd name="connsiteX148" fmla="*/ 395511 w 652366"/>
              <a:gd name="connsiteY148" fmla="*/ 385558 h 720000"/>
              <a:gd name="connsiteX149" fmla="*/ 345838 w 652366"/>
              <a:gd name="connsiteY149" fmla="*/ 366398 h 720000"/>
              <a:gd name="connsiteX150" fmla="*/ 302799 w 652366"/>
              <a:gd name="connsiteY150" fmla="*/ 430956 h 720000"/>
              <a:gd name="connsiteX151" fmla="*/ 279866 w 652366"/>
              <a:gd name="connsiteY151" fmla="*/ 444729 h 720000"/>
              <a:gd name="connsiteX152" fmla="*/ 276751 w 652366"/>
              <a:gd name="connsiteY152" fmla="*/ 444882 h 720000"/>
              <a:gd name="connsiteX153" fmla="*/ 260573 w 652366"/>
              <a:gd name="connsiteY153" fmla="*/ 440316 h 720000"/>
              <a:gd name="connsiteX154" fmla="*/ 269816 w 652366"/>
              <a:gd name="connsiteY154" fmla="*/ 652630 h 720000"/>
              <a:gd name="connsiteX155" fmla="*/ 259738 w 652366"/>
              <a:gd name="connsiteY155" fmla="*/ 663626 h 720000"/>
              <a:gd name="connsiteX156" fmla="*/ 259271 w 652366"/>
              <a:gd name="connsiteY156" fmla="*/ 663636 h 720000"/>
              <a:gd name="connsiteX157" fmla="*/ 248742 w 652366"/>
              <a:gd name="connsiteY157" fmla="*/ 653547 h 720000"/>
              <a:gd name="connsiteX158" fmla="*/ 240171 w 652366"/>
              <a:gd name="connsiteY158" fmla="*/ 456688 h 720000"/>
              <a:gd name="connsiteX159" fmla="*/ 216205 w 652366"/>
              <a:gd name="connsiteY159" fmla="*/ 456688 h 720000"/>
              <a:gd name="connsiteX160" fmla="*/ 207633 w 652366"/>
              <a:gd name="connsiteY160" fmla="*/ 653547 h 720000"/>
              <a:gd name="connsiteX161" fmla="*/ 197105 w 652366"/>
              <a:gd name="connsiteY161" fmla="*/ 663636 h 720000"/>
              <a:gd name="connsiteX162" fmla="*/ 196638 w 652366"/>
              <a:gd name="connsiteY162" fmla="*/ 663626 h 720000"/>
              <a:gd name="connsiteX163" fmla="*/ 186559 w 652366"/>
              <a:gd name="connsiteY163" fmla="*/ 652630 h 720000"/>
              <a:gd name="connsiteX164" fmla="*/ 195803 w 652366"/>
              <a:gd name="connsiteY164" fmla="*/ 440316 h 720000"/>
              <a:gd name="connsiteX165" fmla="*/ 179624 w 652366"/>
              <a:gd name="connsiteY165" fmla="*/ 444882 h 720000"/>
              <a:gd name="connsiteX166" fmla="*/ 176508 w 652366"/>
              <a:gd name="connsiteY166" fmla="*/ 444729 h 720000"/>
              <a:gd name="connsiteX167" fmla="*/ 153567 w 652366"/>
              <a:gd name="connsiteY167" fmla="*/ 430955 h 720000"/>
              <a:gd name="connsiteX168" fmla="*/ 110527 w 652366"/>
              <a:gd name="connsiteY168" fmla="*/ 366397 h 720000"/>
              <a:gd name="connsiteX169" fmla="*/ 54149 w 652366"/>
              <a:gd name="connsiteY169" fmla="*/ 388143 h 720000"/>
              <a:gd name="connsiteX170" fmla="*/ 33682 w 652366"/>
              <a:gd name="connsiteY170" fmla="*/ 402543 h 720000"/>
              <a:gd name="connsiteX171" fmla="*/ 72339 w 652366"/>
              <a:gd name="connsiteY171" fmla="*/ 441199 h 720000"/>
              <a:gd name="connsiteX172" fmla="*/ 93640 w 652366"/>
              <a:gd name="connsiteY172" fmla="*/ 492626 h 720000"/>
              <a:gd name="connsiteX173" fmla="*/ 93640 w 652366"/>
              <a:gd name="connsiteY173" fmla="*/ 653090 h 720000"/>
              <a:gd name="connsiteX174" fmla="*/ 83094 w 652366"/>
              <a:gd name="connsiteY174" fmla="*/ 663637 h 720000"/>
              <a:gd name="connsiteX175" fmla="*/ 72547 w 652366"/>
              <a:gd name="connsiteY175" fmla="*/ 653090 h 720000"/>
              <a:gd name="connsiteX176" fmla="*/ 72547 w 652366"/>
              <a:gd name="connsiteY176" fmla="*/ 492626 h 720000"/>
              <a:gd name="connsiteX177" fmla="*/ 57424 w 652366"/>
              <a:gd name="connsiteY177" fmla="*/ 456115 h 720000"/>
              <a:gd name="connsiteX178" fmla="*/ 23165 w 652366"/>
              <a:gd name="connsiteY178" fmla="*/ 421856 h 720000"/>
              <a:gd name="connsiteX179" fmla="*/ 21137 w 652366"/>
              <a:gd name="connsiteY179" fmla="*/ 438385 h 720000"/>
              <a:gd name="connsiteX180" fmla="*/ 29719 w 652366"/>
              <a:gd name="connsiteY180" fmla="*/ 652666 h 720000"/>
              <a:gd name="connsiteX181" fmla="*/ 19603 w 652366"/>
              <a:gd name="connsiteY181" fmla="*/ 663626 h 720000"/>
              <a:gd name="connsiteX182" fmla="*/ 19172 w 652366"/>
              <a:gd name="connsiteY182" fmla="*/ 663634 h 720000"/>
              <a:gd name="connsiteX183" fmla="*/ 8641 w 652366"/>
              <a:gd name="connsiteY183" fmla="*/ 653509 h 720000"/>
              <a:gd name="connsiteX184" fmla="*/ 59 w 652366"/>
              <a:gd name="connsiteY184" fmla="*/ 439226 h 720000"/>
              <a:gd name="connsiteX185" fmla="*/ 46556 w 652366"/>
              <a:gd name="connsiteY185" fmla="*/ 368460 h 720000"/>
              <a:gd name="connsiteX186" fmla="*/ 106982 w 652366"/>
              <a:gd name="connsiteY186" fmla="*/ 345152 h 720000"/>
              <a:gd name="connsiteX187" fmla="*/ 137815 w 652366"/>
              <a:gd name="connsiteY187" fmla="*/ 314319 h 720000"/>
              <a:gd name="connsiteX188" fmla="*/ 145089 w 652366"/>
              <a:gd name="connsiteY188" fmla="*/ 311238 h 720000"/>
              <a:gd name="connsiteX189" fmla="*/ 145089 w 652366"/>
              <a:gd name="connsiteY189" fmla="*/ 286041 h 720000"/>
              <a:gd name="connsiteX190" fmla="*/ 116025 w 652366"/>
              <a:gd name="connsiteY190" fmla="*/ 228666 h 720000"/>
              <a:gd name="connsiteX191" fmla="*/ 115997 w 652366"/>
              <a:gd name="connsiteY191" fmla="*/ 228635 h 720000"/>
              <a:gd name="connsiteX192" fmla="*/ 107921 w 652366"/>
              <a:gd name="connsiteY192" fmla="*/ 228048 h 720000"/>
              <a:gd name="connsiteX193" fmla="*/ 82907 w 652366"/>
              <a:gd name="connsiteY193" fmla="*/ 196055 h 720000"/>
              <a:gd name="connsiteX194" fmla="*/ 82907 w 652366"/>
              <a:gd name="connsiteY194" fmla="*/ 188100 h 720000"/>
              <a:gd name="connsiteX195" fmla="*/ 101095 w 652366"/>
              <a:gd name="connsiteY195" fmla="*/ 158649 h 720000"/>
              <a:gd name="connsiteX196" fmla="*/ 93269 w 652366"/>
              <a:gd name="connsiteY196" fmla="*/ 93777 h 720000"/>
              <a:gd name="connsiteX197" fmla="*/ 142627 w 652366"/>
              <a:gd name="connsiteY197" fmla="*/ 31777 h 720000"/>
              <a:gd name="connsiteX198" fmla="*/ 227612 w 652366"/>
              <a:gd name="connsiteY198" fmla="*/ 336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652366" h="720000">
                <a:moveTo>
                  <a:pt x="539639" y="584729"/>
                </a:moveTo>
                <a:lnTo>
                  <a:pt x="539639" y="607999"/>
                </a:lnTo>
                <a:cubicBezTo>
                  <a:pt x="539639" y="614614"/>
                  <a:pt x="545022" y="619997"/>
                  <a:pt x="551638" y="619997"/>
                </a:cubicBezTo>
                <a:cubicBezTo>
                  <a:pt x="558253" y="619997"/>
                  <a:pt x="563636" y="614616"/>
                  <a:pt x="563636" y="607999"/>
                </a:cubicBezTo>
                <a:lnTo>
                  <a:pt x="563636" y="584729"/>
                </a:lnTo>
                <a:close/>
                <a:moveTo>
                  <a:pt x="381818" y="584729"/>
                </a:moveTo>
                <a:lnTo>
                  <a:pt x="381818" y="607999"/>
                </a:lnTo>
                <a:cubicBezTo>
                  <a:pt x="381818" y="614616"/>
                  <a:pt x="387201" y="619997"/>
                  <a:pt x="393816" y="619997"/>
                </a:cubicBezTo>
                <a:cubicBezTo>
                  <a:pt x="400431" y="619997"/>
                  <a:pt x="405814" y="614616"/>
                  <a:pt x="405814" y="607999"/>
                </a:cubicBezTo>
                <a:lnTo>
                  <a:pt x="405814" y="584729"/>
                </a:lnTo>
                <a:close/>
                <a:moveTo>
                  <a:pt x="337452" y="472003"/>
                </a:moveTo>
                <a:cubicBezTo>
                  <a:pt x="324620" y="472003"/>
                  <a:pt x="314181" y="482442"/>
                  <a:pt x="314181" y="495274"/>
                </a:cubicBezTo>
                <a:lnTo>
                  <a:pt x="314181" y="526587"/>
                </a:lnTo>
                <a:cubicBezTo>
                  <a:pt x="314181" y="544690"/>
                  <a:pt x="331312" y="562645"/>
                  <a:pt x="360724" y="576056"/>
                </a:cubicBezTo>
                <a:lnTo>
                  <a:pt x="360724" y="574183"/>
                </a:lnTo>
                <a:cubicBezTo>
                  <a:pt x="360724" y="568359"/>
                  <a:pt x="365446" y="563636"/>
                  <a:pt x="371271" y="563636"/>
                </a:cubicBezTo>
                <a:lnTo>
                  <a:pt x="416361" y="563636"/>
                </a:lnTo>
                <a:cubicBezTo>
                  <a:pt x="422186" y="563636"/>
                  <a:pt x="426909" y="568359"/>
                  <a:pt x="426909" y="574183"/>
                </a:cubicBezTo>
                <a:lnTo>
                  <a:pt x="426909" y="594315"/>
                </a:lnTo>
                <a:cubicBezTo>
                  <a:pt x="441724" y="596389"/>
                  <a:pt x="457090" y="597454"/>
                  <a:pt x="472726" y="597454"/>
                </a:cubicBezTo>
                <a:cubicBezTo>
                  <a:pt x="476358" y="597454"/>
                  <a:pt x="480037" y="597396"/>
                  <a:pt x="483664" y="597281"/>
                </a:cubicBezTo>
                <a:cubicBezTo>
                  <a:pt x="489528" y="597080"/>
                  <a:pt x="494355" y="601666"/>
                  <a:pt x="494540" y="607487"/>
                </a:cubicBezTo>
                <a:cubicBezTo>
                  <a:pt x="494725" y="613309"/>
                  <a:pt x="490155" y="618179"/>
                  <a:pt x="484333" y="618363"/>
                </a:cubicBezTo>
                <a:cubicBezTo>
                  <a:pt x="480486" y="618486"/>
                  <a:pt x="476580" y="618548"/>
                  <a:pt x="472727" y="618548"/>
                </a:cubicBezTo>
                <a:cubicBezTo>
                  <a:pt x="456837" y="618548"/>
                  <a:pt x="441191" y="617507"/>
                  <a:pt x="426047" y="615483"/>
                </a:cubicBezTo>
                <a:cubicBezTo>
                  <a:pt x="422644" y="630136"/>
                  <a:pt x="409490" y="641093"/>
                  <a:pt x="393817" y="641093"/>
                </a:cubicBezTo>
                <a:cubicBezTo>
                  <a:pt x="375571" y="641093"/>
                  <a:pt x="360725" y="626248"/>
                  <a:pt x="360725" y="608001"/>
                </a:cubicBezTo>
                <a:lnTo>
                  <a:pt x="360725" y="598981"/>
                </a:lnTo>
                <a:cubicBezTo>
                  <a:pt x="347030" y="593501"/>
                  <a:pt x="335209" y="587125"/>
                  <a:pt x="325455" y="580042"/>
                </a:cubicBezTo>
                <a:lnTo>
                  <a:pt x="325455" y="676782"/>
                </a:lnTo>
                <a:cubicBezTo>
                  <a:pt x="325455" y="688981"/>
                  <a:pt x="335381" y="698906"/>
                  <a:pt x="347580" y="698906"/>
                </a:cubicBezTo>
                <a:lnTo>
                  <a:pt x="597874" y="698906"/>
                </a:lnTo>
                <a:cubicBezTo>
                  <a:pt x="610074" y="698906"/>
                  <a:pt x="619998" y="688982"/>
                  <a:pt x="619997" y="676783"/>
                </a:cubicBezTo>
                <a:lnTo>
                  <a:pt x="619997" y="580043"/>
                </a:lnTo>
                <a:cubicBezTo>
                  <a:pt x="610243" y="587126"/>
                  <a:pt x="598421" y="593502"/>
                  <a:pt x="584727" y="598981"/>
                </a:cubicBezTo>
                <a:lnTo>
                  <a:pt x="584727" y="608001"/>
                </a:lnTo>
                <a:cubicBezTo>
                  <a:pt x="584727" y="626247"/>
                  <a:pt x="569881" y="641093"/>
                  <a:pt x="551635" y="641093"/>
                </a:cubicBezTo>
                <a:cubicBezTo>
                  <a:pt x="533389" y="641093"/>
                  <a:pt x="518543" y="626248"/>
                  <a:pt x="518543" y="608001"/>
                </a:cubicBezTo>
                <a:lnTo>
                  <a:pt x="518543" y="574183"/>
                </a:lnTo>
                <a:cubicBezTo>
                  <a:pt x="518543" y="568359"/>
                  <a:pt x="523265" y="563636"/>
                  <a:pt x="529090" y="563636"/>
                </a:cubicBezTo>
                <a:lnTo>
                  <a:pt x="574180" y="563636"/>
                </a:lnTo>
                <a:cubicBezTo>
                  <a:pt x="580004" y="563636"/>
                  <a:pt x="584727" y="568359"/>
                  <a:pt x="584727" y="574183"/>
                </a:cubicBezTo>
                <a:lnTo>
                  <a:pt x="584727" y="576056"/>
                </a:lnTo>
                <a:cubicBezTo>
                  <a:pt x="614138" y="562645"/>
                  <a:pt x="631269" y="544691"/>
                  <a:pt x="631269" y="526587"/>
                </a:cubicBezTo>
                <a:lnTo>
                  <a:pt x="631269" y="495274"/>
                </a:lnTo>
                <a:cubicBezTo>
                  <a:pt x="631269" y="482442"/>
                  <a:pt x="620831" y="472003"/>
                  <a:pt x="607999" y="472003"/>
                </a:cubicBezTo>
                <a:close/>
                <a:moveTo>
                  <a:pt x="438908" y="415637"/>
                </a:moveTo>
                <a:cubicBezTo>
                  <a:pt x="432293" y="415637"/>
                  <a:pt x="426910" y="421019"/>
                  <a:pt x="426909" y="427635"/>
                </a:cubicBezTo>
                <a:lnTo>
                  <a:pt x="426909" y="450906"/>
                </a:lnTo>
                <a:lnTo>
                  <a:pt x="518543" y="450906"/>
                </a:lnTo>
                <a:lnTo>
                  <a:pt x="518543" y="427635"/>
                </a:lnTo>
                <a:cubicBezTo>
                  <a:pt x="518543" y="421020"/>
                  <a:pt x="513161" y="415637"/>
                  <a:pt x="506545" y="415637"/>
                </a:cubicBezTo>
                <a:close/>
                <a:moveTo>
                  <a:pt x="228180" y="409239"/>
                </a:moveTo>
                <a:lnTo>
                  <a:pt x="217812" y="419609"/>
                </a:lnTo>
                <a:lnTo>
                  <a:pt x="217116" y="435595"/>
                </a:lnTo>
                <a:lnTo>
                  <a:pt x="239246" y="435595"/>
                </a:lnTo>
                <a:lnTo>
                  <a:pt x="238550" y="419609"/>
                </a:lnTo>
                <a:close/>
                <a:moveTo>
                  <a:pt x="438908" y="394545"/>
                </a:moveTo>
                <a:lnTo>
                  <a:pt x="506546" y="394545"/>
                </a:lnTo>
                <a:cubicBezTo>
                  <a:pt x="524792" y="394545"/>
                  <a:pt x="539638" y="409389"/>
                  <a:pt x="539638" y="427637"/>
                </a:cubicBezTo>
                <a:lnTo>
                  <a:pt x="539638" y="450907"/>
                </a:lnTo>
                <a:lnTo>
                  <a:pt x="608000" y="450907"/>
                </a:lnTo>
                <a:cubicBezTo>
                  <a:pt x="632463" y="450907"/>
                  <a:pt x="652364" y="470809"/>
                  <a:pt x="652364" y="495273"/>
                </a:cubicBezTo>
                <a:lnTo>
                  <a:pt x="652366" y="526584"/>
                </a:lnTo>
                <a:cubicBezTo>
                  <a:pt x="652366" y="538128"/>
                  <a:pt x="648479" y="549214"/>
                  <a:pt x="641093" y="559467"/>
                </a:cubicBezTo>
                <a:lnTo>
                  <a:pt x="641093" y="676782"/>
                </a:lnTo>
                <a:cubicBezTo>
                  <a:pt x="641093" y="700612"/>
                  <a:pt x="621705" y="720000"/>
                  <a:pt x="597875" y="720000"/>
                </a:cubicBezTo>
                <a:lnTo>
                  <a:pt x="347580" y="720000"/>
                </a:lnTo>
                <a:cubicBezTo>
                  <a:pt x="323749" y="720000"/>
                  <a:pt x="304362" y="700612"/>
                  <a:pt x="304362" y="676782"/>
                </a:cubicBezTo>
                <a:lnTo>
                  <a:pt x="304362" y="559467"/>
                </a:lnTo>
                <a:cubicBezTo>
                  <a:pt x="296976" y="549215"/>
                  <a:pt x="293089" y="538130"/>
                  <a:pt x="293089" y="526586"/>
                </a:cubicBezTo>
                <a:lnTo>
                  <a:pt x="293089" y="495273"/>
                </a:lnTo>
                <a:cubicBezTo>
                  <a:pt x="293089" y="470809"/>
                  <a:pt x="312990" y="450907"/>
                  <a:pt x="337453" y="450907"/>
                </a:cubicBezTo>
                <a:lnTo>
                  <a:pt x="405815" y="450907"/>
                </a:lnTo>
                <a:lnTo>
                  <a:pt x="405815" y="427637"/>
                </a:lnTo>
                <a:cubicBezTo>
                  <a:pt x="405815" y="409391"/>
                  <a:pt x="420660" y="394545"/>
                  <a:pt x="438908" y="394545"/>
                </a:cubicBezTo>
                <a:close/>
                <a:moveTo>
                  <a:pt x="310610" y="336214"/>
                </a:moveTo>
                <a:lnTo>
                  <a:pt x="243612" y="394838"/>
                </a:lnTo>
                <a:lnTo>
                  <a:pt x="269580" y="420807"/>
                </a:lnTo>
                <a:cubicBezTo>
                  <a:pt x="272545" y="423770"/>
                  <a:pt x="275990" y="423921"/>
                  <a:pt x="277781" y="423739"/>
                </a:cubicBezTo>
                <a:cubicBezTo>
                  <a:pt x="280829" y="423438"/>
                  <a:pt x="283550" y="421804"/>
                  <a:pt x="285250" y="419255"/>
                </a:cubicBezTo>
                <a:lnTo>
                  <a:pt x="328610" y="354214"/>
                </a:lnTo>
                <a:close/>
                <a:moveTo>
                  <a:pt x="145752" y="336214"/>
                </a:moveTo>
                <a:lnTo>
                  <a:pt x="127752" y="354214"/>
                </a:lnTo>
                <a:lnTo>
                  <a:pt x="171113" y="419256"/>
                </a:lnTo>
                <a:cubicBezTo>
                  <a:pt x="172812" y="421804"/>
                  <a:pt x="175533" y="423438"/>
                  <a:pt x="178580" y="423739"/>
                </a:cubicBezTo>
                <a:cubicBezTo>
                  <a:pt x="181626" y="424043"/>
                  <a:pt x="184617" y="422973"/>
                  <a:pt x="186784" y="420807"/>
                </a:cubicBezTo>
                <a:lnTo>
                  <a:pt x="212752" y="394838"/>
                </a:lnTo>
                <a:close/>
                <a:moveTo>
                  <a:pt x="166181" y="303636"/>
                </a:moveTo>
                <a:lnTo>
                  <a:pt x="166181" y="326061"/>
                </a:lnTo>
                <a:lnTo>
                  <a:pt x="228180" y="380310"/>
                </a:lnTo>
                <a:lnTo>
                  <a:pt x="290178" y="326061"/>
                </a:lnTo>
                <a:lnTo>
                  <a:pt x="290178" y="303636"/>
                </a:lnTo>
                <a:cubicBezTo>
                  <a:pt x="272218" y="315274"/>
                  <a:pt x="250873" y="321962"/>
                  <a:pt x="228180" y="321962"/>
                </a:cubicBezTo>
                <a:cubicBezTo>
                  <a:pt x="205488" y="321962"/>
                  <a:pt x="184142" y="315274"/>
                  <a:pt x="166181" y="303636"/>
                </a:cubicBezTo>
                <a:close/>
                <a:moveTo>
                  <a:pt x="228750" y="21399"/>
                </a:moveTo>
                <a:cubicBezTo>
                  <a:pt x="181901" y="23930"/>
                  <a:pt x="154549" y="49333"/>
                  <a:pt x="154279" y="49590"/>
                </a:cubicBezTo>
                <a:cubicBezTo>
                  <a:pt x="152320" y="51443"/>
                  <a:pt x="149695" y="52505"/>
                  <a:pt x="146998" y="52505"/>
                </a:cubicBezTo>
                <a:cubicBezTo>
                  <a:pt x="146995" y="52507"/>
                  <a:pt x="138363" y="52705"/>
                  <a:pt x="130189" y="57877"/>
                </a:cubicBezTo>
                <a:cubicBezTo>
                  <a:pt x="119687" y="64519"/>
                  <a:pt x="114363" y="76598"/>
                  <a:pt x="114363" y="93776"/>
                </a:cubicBezTo>
                <a:cubicBezTo>
                  <a:pt x="114363" y="122633"/>
                  <a:pt x="119605" y="146260"/>
                  <a:pt x="122431" y="156898"/>
                </a:cubicBezTo>
                <a:cubicBezTo>
                  <a:pt x="126987" y="158145"/>
                  <a:pt x="131228" y="160408"/>
                  <a:pt x="134817" y="163569"/>
                </a:cubicBezTo>
                <a:cubicBezTo>
                  <a:pt x="139321" y="159720"/>
                  <a:pt x="143247" y="155170"/>
                  <a:pt x="146529" y="149991"/>
                </a:cubicBezTo>
                <a:cubicBezTo>
                  <a:pt x="149647" y="145072"/>
                  <a:pt x="156162" y="143608"/>
                  <a:pt x="161085" y="146728"/>
                </a:cubicBezTo>
                <a:cubicBezTo>
                  <a:pt x="166004" y="149846"/>
                  <a:pt x="167465" y="156362"/>
                  <a:pt x="164348" y="161283"/>
                </a:cubicBezTo>
                <a:cubicBezTo>
                  <a:pt x="158592" y="170367"/>
                  <a:pt x="151326" y="178043"/>
                  <a:pt x="142752" y="184095"/>
                </a:cubicBezTo>
                <a:cubicBezTo>
                  <a:pt x="139038" y="186717"/>
                  <a:pt x="134207" y="187492"/>
                  <a:pt x="129829" y="186172"/>
                </a:cubicBezTo>
                <a:cubicBezTo>
                  <a:pt x="126832" y="185266"/>
                  <a:pt x="124214" y="183435"/>
                  <a:pt x="122249" y="180874"/>
                </a:cubicBezTo>
                <a:cubicBezTo>
                  <a:pt x="119884" y="177790"/>
                  <a:pt x="116153" y="176359"/>
                  <a:pt x="112256" y="177042"/>
                </a:cubicBezTo>
                <a:cubicBezTo>
                  <a:pt x="107627" y="177855"/>
                  <a:pt x="104000" y="182712"/>
                  <a:pt x="104000" y="188101"/>
                </a:cubicBezTo>
                <a:lnTo>
                  <a:pt x="104000" y="196056"/>
                </a:lnTo>
                <a:cubicBezTo>
                  <a:pt x="104000" y="201563"/>
                  <a:pt x="107503" y="206434"/>
                  <a:pt x="112150" y="207385"/>
                </a:cubicBezTo>
                <a:cubicBezTo>
                  <a:pt x="113068" y="207572"/>
                  <a:pt x="113985" y="207634"/>
                  <a:pt x="114873" y="207571"/>
                </a:cubicBezTo>
                <a:cubicBezTo>
                  <a:pt x="125225" y="206817"/>
                  <a:pt x="134838" y="214342"/>
                  <a:pt x="136745" y="224716"/>
                </a:cubicBezTo>
                <a:cubicBezTo>
                  <a:pt x="144849" y="268841"/>
                  <a:pt x="183304" y="300867"/>
                  <a:pt x="228182" y="300867"/>
                </a:cubicBezTo>
                <a:cubicBezTo>
                  <a:pt x="273058" y="300867"/>
                  <a:pt x="311512" y="268841"/>
                  <a:pt x="319617" y="224716"/>
                </a:cubicBezTo>
                <a:cubicBezTo>
                  <a:pt x="321521" y="214340"/>
                  <a:pt x="331140" y="206813"/>
                  <a:pt x="341487" y="207569"/>
                </a:cubicBezTo>
                <a:cubicBezTo>
                  <a:pt x="342378" y="207634"/>
                  <a:pt x="343292" y="207572"/>
                  <a:pt x="344213" y="207383"/>
                </a:cubicBezTo>
                <a:cubicBezTo>
                  <a:pt x="348856" y="206433"/>
                  <a:pt x="352360" y="201563"/>
                  <a:pt x="352360" y="196055"/>
                </a:cubicBezTo>
                <a:lnTo>
                  <a:pt x="352360" y="187979"/>
                </a:lnTo>
                <a:cubicBezTo>
                  <a:pt x="352360" y="182694"/>
                  <a:pt x="348800" y="178001"/>
                  <a:pt x="344078" y="177062"/>
                </a:cubicBezTo>
                <a:cubicBezTo>
                  <a:pt x="342500" y="176748"/>
                  <a:pt x="338884" y="176890"/>
                  <a:pt x="335561" y="177674"/>
                </a:cubicBezTo>
                <a:cubicBezTo>
                  <a:pt x="327086" y="179671"/>
                  <a:pt x="318494" y="175265"/>
                  <a:pt x="315134" y="167198"/>
                </a:cubicBezTo>
                <a:lnTo>
                  <a:pt x="306919" y="147468"/>
                </a:lnTo>
                <a:cubicBezTo>
                  <a:pt x="278517" y="153202"/>
                  <a:pt x="191208" y="165440"/>
                  <a:pt x="147365" y="110856"/>
                </a:cubicBezTo>
                <a:cubicBezTo>
                  <a:pt x="143716" y="106314"/>
                  <a:pt x="144441" y="99676"/>
                  <a:pt x="148982" y="96029"/>
                </a:cubicBezTo>
                <a:cubicBezTo>
                  <a:pt x="153525" y="92379"/>
                  <a:pt x="160164" y="93105"/>
                  <a:pt x="163811" y="97646"/>
                </a:cubicBezTo>
                <a:cubicBezTo>
                  <a:pt x="207033" y="151453"/>
                  <a:pt x="309542" y="125298"/>
                  <a:pt x="310571" y="125028"/>
                </a:cubicBezTo>
                <a:cubicBezTo>
                  <a:pt x="315662" y="123692"/>
                  <a:pt x="320962" y="126315"/>
                  <a:pt x="322985" y="131175"/>
                </a:cubicBezTo>
                <a:lnTo>
                  <a:pt x="333555" y="156559"/>
                </a:lnTo>
                <a:cubicBezTo>
                  <a:pt x="337049" y="155946"/>
                  <a:pt x="340563" y="155715"/>
                  <a:pt x="343733" y="155863"/>
                </a:cubicBezTo>
                <a:cubicBezTo>
                  <a:pt x="351103" y="111410"/>
                  <a:pt x="344504" y="75878"/>
                  <a:pt x="324479" y="52753"/>
                </a:cubicBezTo>
                <a:cubicBezTo>
                  <a:pt x="304711" y="29925"/>
                  <a:pt x="271609" y="19077"/>
                  <a:pt x="228750" y="21399"/>
                </a:cubicBezTo>
                <a:close/>
                <a:moveTo>
                  <a:pt x="227612" y="336"/>
                </a:moveTo>
                <a:cubicBezTo>
                  <a:pt x="277222" y="-2340"/>
                  <a:pt x="316231" y="11005"/>
                  <a:pt x="340427" y="38946"/>
                </a:cubicBezTo>
                <a:cubicBezTo>
                  <a:pt x="365524" y="67927"/>
                  <a:pt x="373509" y="111305"/>
                  <a:pt x="363619" y="164561"/>
                </a:cubicBezTo>
                <a:cubicBezTo>
                  <a:pt x="369705" y="170485"/>
                  <a:pt x="373457" y="178852"/>
                  <a:pt x="373457" y="187980"/>
                </a:cubicBezTo>
                <a:lnTo>
                  <a:pt x="373457" y="196056"/>
                </a:lnTo>
                <a:cubicBezTo>
                  <a:pt x="373457" y="211628"/>
                  <a:pt x="362937" y="225083"/>
                  <a:pt x="348444" y="228050"/>
                </a:cubicBezTo>
                <a:cubicBezTo>
                  <a:pt x="345764" y="228598"/>
                  <a:pt x="343053" y="228795"/>
                  <a:pt x="340367" y="228636"/>
                </a:cubicBezTo>
                <a:cubicBezTo>
                  <a:pt x="340357" y="228645"/>
                  <a:pt x="340347" y="228656"/>
                  <a:pt x="340338" y="228666"/>
                </a:cubicBezTo>
                <a:cubicBezTo>
                  <a:pt x="336235" y="250856"/>
                  <a:pt x="325867" y="270538"/>
                  <a:pt x="311274" y="286042"/>
                </a:cubicBezTo>
                <a:lnTo>
                  <a:pt x="311274" y="311239"/>
                </a:lnTo>
                <a:cubicBezTo>
                  <a:pt x="313919" y="311286"/>
                  <a:pt x="316543" y="312315"/>
                  <a:pt x="318549" y="314320"/>
                </a:cubicBezTo>
                <a:lnTo>
                  <a:pt x="349383" y="345154"/>
                </a:lnTo>
                <a:lnTo>
                  <a:pt x="403105" y="365875"/>
                </a:lnTo>
                <a:cubicBezTo>
                  <a:pt x="408539" y="367973"/>
                  <a:pt x="411246" y="374078"/>
                  <a:pt x="409148" y="379513"/>
                </a:cubicBezTo>
                <a:cubicBezTo>
                  <a:pt x="407533" y="383699"/>
                  <a:pt x="403538" y="386267"/>
                  <a:pt x="399305" y="386267"/>
                </a:cubicBezTo>
                <a:cubicBezTo>
                  <a:pt x="398043" y="386267"/>
                  <a:pt x="396760" y="386039"/>
                  <a:pt x="395511" y="385558"/>
                </a:cubicBezTo>
                <a:lnTo>
                  <a:pt x="345838" y="366398"/>
                </a:lnTo>
                <a:lnTo>
                  <a:pt x="302799" y="430956"/>
                </a:lnTo>
                <a:cubicBezTo>
                  <a:pt x="297580" y="438783"/>
                  <a:pt x="289218" y="443805"/>
                  <a:pt x="279866" y="444729"/>
                </a:cubicBezTo>
                <a:cubicBezTo>
                  <a:pt x="278825" y="444832"/>
                  <a:pt x="277784" y="444882"/>
                  <a:pt x="276751" y="444882"/>
                </a:cubicBezTo>
                <a:cubicBezTo>
                  <a:pt x="270998" y="444882"/>
                  <a:pt x="265430" y="443272"/>
                  <a:pt x="260573" y="440316"/>
                </a:cubicBezTo>
                <a:lnTo>
                  <a:pt x="269816" y="652630"/>
                </a:lnTo>
                <a:cubicBezTo>
                  <a:pt x="270070" y="658449"/>
                  <a:pt x="265557" y="663373"/>
                  <a:pt x="259738" y="663626"/>
                </a:cubicBezTo>
                <a:cubicBezTo>
                  <a:pt x="259582" y="663633"/>
                  <a:pt x="259426" y="663636"/>
                  <a:pt x="259271" y="663636"/>
                </a:cubicBezTo>
                <a:cubicBezTo>
                  <a:pt x="253657" y="663636"/>
                  <a:pt x="248988" y="659210"/>
                  <a:pt x="248742" y="653547"/>
                </a:cubicBezTo>
                <a:lnTo>
                  <a:pt x="240171" y="456688"/>
                </a:lnTo>
                <a:lnTo>
                  <a:pt x="216205" y="456688"/>
                </a:lnTo>
                <a:lnTo>
                  <a:pt x="207633" y="653547"/>
                </a:lnTo>
                <a:cubicBezTo>
                  <a:pt x="207387" y="659212"/>
                  <a:pt x="202719" y="663636"/>
                  <a:pt x="197105" y="663636"/>
                </a:cubicBezTo>
                <a:cubicBezTo>
                  <a:pt x="196950" y="663636"/>
                  <a:pt x="196794" y="663633"/>
                  <a:pt x="196638" y="663626"/>
                </a:cubicBezTo>
                <a:cubicBezTo>
                  <a:pt x="190818" y="663373"/>
                  <a:pt x="186306" y="658449"/>
                  <a:pt x="186559" y="652630"/>
                </a:cubicBezTo>
                <a:lnTo>
                  <a:pt x="195803" y="440316"/>
                </a:lnTo>
                <a:cubicBezTo>
                  <a:pt x="190945" y="443272"/>
                  <a:pt x="185377" y="444882"/>
                  <a:pt x="179624" y="444882"/>
                </a:cubicBezTo>
                <a:cubicBezTo>
                  <a:pt x="178589" y="444882"/>
                  <a:pt x="177550" y="444832"/>
                  <a:pt x="176508" y="444729"/>
                </a:cubicBezTo>
                <a:cubicBezTo>
                  <a:pt x="167146" y="443802"/>
                  <a:pt x="158785" y="438782"/>
                  <a:pt x="153567" y="430955"/>
                </a:cubicBezTo>
                <a:lnTo>
                  <a:pt x="110527" y="366397"/>
                </a:lnTo>
                <a:lnTo>
                  <a:pt x="54149" y="388143"/>
                </a:lnTo>
                <a:cubicBezTo>
                  <a:pt x="46053" y="391266"/>
                  <a:pt x="39099" y="396278"/>
                  <a:pt x="33682" y="402543"/>
                </a:cubicBezTo>
                <a:lnTo>
                  <a:pt x="72339" y="441199"/>
                </a:lnTo>
                <a:cubicBezTo>
                  <a:pt x="86076" y="454936"/>
                  <a:pt x="93640" y="473200"/>
                  <a:pt x="93640" y="492626"/>
                </a:cubicBezTo>
                <a:lnTo>
                  <a:pt x="93640" y="653090"/>
                </a:lnTo>
                <a:cubicBezTo>
                  <a:pt x="93640" y="658915"/>
                  <a:pt x="88918" y="663637"/>
                  <a:pt x="83094" y="663637"/>
                </a:cubicBezTo>
                <a:cubicBezTo>
                  <a:pt x="77269" y="663637"/>
                  <a:pt x="72547" y="658915"/>
                  <a:pt x="72547" y="653090"/>
                </a:cubicBezTo>
                <a:lnTo>
                  <a:pt x="72547" y="492626"/>
                </a:lnTo>
                <a:cubicBezTo>
                  <a:pt x="72547" y="478835"/>
                  <a:pt x="67176" y="465868"/>
                  <a:pt x="57424" y="456115"/>
                </a:cubicBezTo>
                <a:lnTo>
                  <a:pt x="23165" y="421856"/>
                </a:lnTo>
                <a:cubicBezTo>
                  <a:pt x="21628" y="427123"/>
                  <a:pt x="20909" y="432690"/>
                  <a:pt x="21137" y="438385"/>
                </a:cubicBezTo>
                <a:lnTo>
                  <a:pt x="29719" y="652666"/>
                </a:lnTo>
                <a:cubicBezTo>
                  <a:pt x="29951" y="658486"/>
                  <a:pt x="25423" y="663392"/>
                  <a:pt x="19603" y="663626"/>
                </a:cubicBezTo>
                <a:cubicBezTo>
                  <a:pt x="19459" y="663631"/>
                  <a:pt x="19316" y="663634"/>
                  <a:pt x="19172" y="663634"/>
                </a:cubicBezTo>
                <a:cubicBezTo>
                  <a:pt x="13542" y="663634"/>
                  <a:pt x="8869" y="659186"/>
                  <a:pt x="8641" y="653509"/>
                </a:cubicBezTo>
                <a:lnTo>
                  <a:pt x="59" y="439226"/>
                </a:lnTo>
                <a:cubicBezTo>
                  <a:pt x="-1187" y="408106"/>
                  <a:pt x="17498" y="379667"/>
                  <a:pt x="46556" y="368460"/>
                </a:cubicBezTo>
                <a:lnTo>
                  <a:pt x="106982" y="345152"/>
                </a:lnTo>
                <a:lnTo>
                  <a:pt x="137815" y="314319"/>
                </a:lnTo>
                <a:cubicBezTo>
                  <a:pt x="139820" y="312314"/>
                  <a:pt x="142444" y="311284"/>
                  <a:pt x="145089" y="311238"/>
                </a:cubicBezTo>
                <a:lnTo>
                  <a:pt x="145089" y="286041"/>
                </a:lnTo>
                <a:cubicBezTo>
                  <a:pt x="130497" y="270537"/>
                  <a:pt x="120129" y="250855"/>
                  <a:pt x="116025" y="228666"/>
                </a:cubicBezTo>
                <a:cubicBezTo>
                  <a:pt x="116017" y="228656"/>
                  <a:pt x="116007" y="228645"/>
                  <a:pt x="115997" y="228635"/>
                </a:cubicBezTo>
                <a:cubicBezTo>
                  <a:pt x="113314" y="228794"/>
                  <a:pt x="110598" y="228597"/>
                  <a:pt x="107921" y="228048"/>
                </a:cubicBezTo>
                <a:cubicBezTo>
                  <a:pt x="93425" y="225081"/>
                  <a:pt x="82907" y="211626"/>
                  <a:pt x="82907" y="196055"/>
                </a:cubicBezTo>
                <a:lnTo>
                  <a:pt x="82907" y="188100"/>
                </a:lnTo>
                <a:cubicBezTo>
                  <a:pt x="82907" y="175083"/>
                  <a:pt x="90220" y="163732"/>
                  <a:pt x="101095" y="158649"/>
                </a:cubicBezTo>
                <a:cubicBezTo>
                  <a:pt x="97866" y="145605"/>
                  <a:pt x="93269" y="122072"/>
                  <a:pt x="93269" y="93777"/>
                </a:cubicBezTo>
                <a:cubicBezTo>
                  <a:pt x="93269" y="42677"/>
                  <a:pt x="129813" y="33442"/>
                  <a:pt x="142627" y="31777"/>
                </a:cubicBezTo>
                <a:cubicBezTo>
                  <a:pt x="151734" y="24232"/>
                  <a:pt x="181408" y="2834"/>
                  <a:pt x="227612" y="336"/>
                </a:cubicBezTo>
                <a:close/>
              </a:path>
            </a:pathLst>
          </a:custGeom>
          <a:solidFill>
            <a:schemeClr val="accent2"/>
          </a:solidFill>
          <a:ln w="1395" cap="flat">
            <a:no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19" name="Прямоугольник 18">
            <a:extLst>
              <a:ext uri="{FF2B5EF4-FFF2-40B4-BE49-F238E27FC236}">
                <a16:creationId xmlns:a16="http://schemas.microsoft.com/office/drawing/2014/main" id="{F21EB0A7-FBA5-4F44-AE1C-8424AACAC468}"/>
              </a:ext>
            </a:extLst>
          </p:cNvPr>
          <p:cNvSpPr/>
          <p:nvPr/>
        </p:nvSpPr>
        <p:spPr>
          <a:xfrm>
            <a:off x="1543052" y="5781071"/>
            <a:ext cx="2146299" cy="304699"/>
          </a:xfrm>
          <a:prstGeom prst="rect">
            <a:avLst/>
          </a:prstGeom>
        </p:spPr>
        <p:txBody>
          <a:bodyPr wrap="square" lIns="0" tIns="0" rIns="0" bIns="0" anchor="t" anchorCtr="0">
            <a:spAutoFit/>
          </a:bodyPr>
          <a:lstStyle/>
          <a:p>
            <a:pPr algn="ctr">
              <a:lnSpc>
                <a:spcPct val="90000"/>
              </a:lnSpc>
            </a:pPr>
            <a:r>
              <a:rPr lang="ru-RU" sz="11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не позднее 1 раб. дня подписывает К</a:t>
            </a:r>
          </a:p>
        </p:txBody>
      </p:sp>
      <p:sp>
        <p:nvSpPr>
          <p:cNvPr id="20" name="Прямоугольник 19">
            <a:extLst>
              <a:ext uri="{FF2B5EF4-FFF2-40B4-BE49-F238E27FC236}">
                <a16:creationId xmlns:a16="http://schemas.microsoft.com/office/drawing/2014/main" id="{C38875D0-CCA2-824E-BFD6-479FBA89CEA7}"/>
              </a:ext>
            </a:extLst>
          </p:cNvPr>
          <p:cNvSpPr/>
          <p:nvPr/>
        </p:nvSpPr>
        <p:spPr>
          <a:xfrm>
            <a:off x="8502651" y="4703030"/>
            <a:ext cx="2146299" cy="457048"/>
          </a:xfrm>
          <a:prstGeom prst="rect">
            <a:avLst/>
          </a:prstGeom>
        </p:spPr>
        <p:txBody>
          <a:bodyPr wrap="square" lIns="0" tIns="0" rIns="0" bIns="0" anchor="t" anchorCtr="0">
            <a:spAutoFit/>
          </a:bodyPr>
          <a:lstStyle/>
          <a:p>
            <a:pPr algn="ctr">
              <a:lnSpc>
                <a:spcPct val="90000"/>
              </a:lnSpc>
            </a:pPr>
            <a:r>
              <a:rPr lang="ru-RU" sz="11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подписывает ПК</a:t>
            </a:r>
          </a:p>
          <a:p>
            <a:pPr algn="ctr">
              <a:lnSpc>
                <a:spcPct val="90000"/>
              </a:lnSpc>
            </a:pPr>
            <a:r>
              <a:rPr lang="ru-RU" sz="11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не позднее 1 раб дня со дня размещения ПК в ЕИС</a:t>
            </a:r>
          </a:p>
        </p:txBody>
      </p:sp>
      <p:cxnSp>
        <p:nvCxnSpPr>
          <p:cNvPr id="21" name="Прямая со стрелкой 20">
            <a:extLst>
              <a:ext uri="{FF2B5EF4-FFF2-40B4-BE49-F238E27FC236}">
                <a16:creationId xmlns:a16="http://schemas.microsoft.com/office/drawing/2014/main" id="{A41F9699-4AB2-6345-97AA-BFE34C571FA4}"/>
              </a:ext>
            </a:extLst>
          </p:cNvPr>
          <p:cNvCxnSpPr>
            <a:cxnSpLocks/>
          </p:cNvCxnSpPr>
          <p:nvPr/>
        </p:nvCxnSpPr>
        <p:spPr>
          <a:xfrm>
            <a:off x="3117120" y="3134491"/>
            <a:ext cx="5972175" cy="838399"/>
          </a:xfrm>
          <a:prstGeom prst="straightConnector1">
            <a:avLst/>
          </a:prstGeom>
          <a:ln w="25400" cap="rnd">
            <a:solidFill>
              <a:schemeClr val="bg2">
                <a:lumMod val="90000"/>
              </a:schemeClr>
            </a:solidFill>
            <a:round/>
            <a:tailEnd type="arrow"/>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a:extLst>
              <a:ext uri="{FF2B5EF4-FFF2-40B4-BE49-F238E27FC236}">
                <a16:creationId xmlns:a16="http://schemas.microsoft.com/office/drawing/2014/main" id="{3F0A2423-327B-BB44-BD5D-E9AF540B14DC}"/>
              </a:ext>
            </a:extLst>
          </p:cNvPr>
          <p:cNvCxnSpPr>
            <a:cxnSpLocks/>
          </p:cNvCxnSpPr>
          <p:nvPr/>
        </p:nvCxnSpPr>
        <p:spPr>
          <a:xfrm flipH="1">
            <a:off x="3105656" y="4237330"/>
            <a:ext cx="5995100" cy="922749"/>
          </a:xfrm>
          <a:prstGeom prst="straightConnector1">
            <a:avLst/>
          </a:prstGeom>
          <a:ln w="25400" cap="rnd">
            <a:solidFill>
              <a:schemeClr val="bg2">
                <a:lumMod val="90000"/>
              </a:schemeClr>
            </a:solidFill>
            <a:round/>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4186789"/>
      </p:ext>
    </p:extLst>
  </p:cSld>
  <p:clrMapOvr>
    <a:masterClrMapping/>
  </p:clrMapOvr>
  <p:transition spd="slow">
    <p:fade thruBlk="1"/>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2975654" y="642938"/>
            <a:ext cx="6162685" cy="707969"/>
          </a:xfrm>
          <a:prstGeom prst="rect">
            <a:avLst/>
          </a:prstGeom>
          <a:gradFill flip="none" rotWithShape="1">
            <a:gsLst>
              <a:gs pos="1000">
                <a:schemeClr val="tx2">
                  <a:lumMod val="40000"/>
                  <a:lumOff val="60000"/>
                  <a:alpha val="21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63">
              <a:solidFill>
                <a:prstClr val="white"/>
              </a:solidFill>
            </a:endParaRPr>
          </a:p>
        </p:txBody>
      </p:sp>
      <p:sp>
        <p:nvSpPr>
          <p:cNvPr id="9" name="Прямоугольник 8"/>
          <p:cNvSpPr/>
          <p:nvPr/>
        </p:nvSpPr>
        <p:spPr>
          <a:xfrm>
            <a:off x="1337337" y="1557437"/>
            <a:ext cx="9360826" cy="4328716"/>
          </a:xfrm>
          <a:prstGeom prst="rect">
            <a:avLst/>
          </a:prstGeom>
          <a:gradFill flip="none" rotWithShape="1">
            <a:gsLst>
              <a:gs pos="0">
                <a:schemeClr val="accent1">
                  <a:alpha val="39000"/>
                  <a:lumMod val="8000"/>
                  <a:lumOff val="92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975" dirty="0">
              <a:solidFill>
                <a:schemeClr val="tx1"/>
              </a:solidFill>
            </a:endParaRPr>
          </a:p>
          <a:p>
            <a:pPr>
              <a:defRPr/>
            </a:pPr>
            <a:endParaRPr lang="ru-RU" sz="894" dirty="0">
              <a:solidFill>
                <a:schemeClr val="tx1"/>
              </a:solidFill>
            </a:endParaRPr>
          </a:p>
          <a:p>
            <a:pPr algn="ctr">
              <a:defRPr/>
            </a:pPr>
            <a:r>
              <a:rPr lang="ru-RU" sz="2925" b="1" dirty="0">
                <a:solidFill>
                  <a:schemeClr val="tx1"/>
                </a:solidFill>
              </a:rPr>
              <a:t>Схема предполагает только 1 протокол разногласий</a:t>
            </a:r>
          </a:p>
          <a:p>
            <a:pPr algn="ctr">
              <a:defRPr/>
            </a:pPr>
            <a:endParaRPr lang="ru-RU" sz="2925" b="1" dirty="0">
              <a:solidFill>
                <a:schemeClr val="tx1"/>
              </a:solidFill>
            </a:endParaRPr>
          </a:p>
          <a:p>
            <a:pPr algn="ctr">
              <a:defRPr/>
            </a:pPr>
            <a:r>
              <a:rPr lang="ru-RU" sz="2925" b="1" dirty="0">
                <a:solidFill>
                  <a:schemeClr val="tx1"/>
                </a:solidFill>
              </a:rPr>
              <a:t>2-5-2 </a:t>
            </a:r>
          </a:p>
          <a:p>
            <a:pPr algn="ctr">
              <a:defRPr/>
            </a:pPr>
            <a:r>
              <a:rPr lang="ru-RU" sz="2925" b="1" dirty="0">
                <a:solidFill>
                  <a:schemeClr val="tx1"/>
                </a:solidFill>
              </a:rPr>
              <a:t>2-5-2 - 1-2 </a:t>
            </a:r>
          </a:p>
          <a:p>
            <a:pPr>
              <a:defRPr/>
            </a:pPr>
            <a:endParaRPr lang="ru-RU" sz="2925" b="1" dirty="0">
              <a:solidFill>
                <a:schemeClr val="tx1"/>
              </a:solidFill>
            </a:endParaRPr>
          </a:p>
        </p:txBody>
      </p:sp>
      <p:sp>
        <p:nvSpPr>
          <p:cNvPr id="4" name="Прямоугольник 3"/>
          <p:cNvSpPr/>
          <p:nvPr/>
        </p:nvSpPr>
        <p:spPr>
          <a:xfrm>
            <a:off x="1219200" y="186980"/>
            <a:ext cx="9829800" cy="911915"/>
          </a:xfrm>
          <a:prstGeom prst="rect">
            <a:avLst/>
          </a:prstGeom>
          <a:solidFill>
            <a:schemeClr val="tx2">
              <a:lumMod val="60000"/>
              <a:lumOff val="40000"/>
            </a:schemeClr>
          </a:solidFill>
          <a:ln/>
        </p:spPr>
        <p:style>
          <a:lnRef idx="1">
            <a:schemeClr val="accent2"/>
          </a:lnRef>
          <a:fillRef idx="2">
            <a:schemeClr val="accent2"/>
          </a:fillRef>
          <a:effectRef idx="1">
            <a:schemeClr val="accent2"/>
          </a:effectRef>
          <a:fontRef idx="minor">
            <a:schemeClr val="dk1"/>
          </a:fontRef>
        </p:style>
        <p:txBody>
          <a:bodyPr anchor="ctr"/>
          <a:lstStyle/>
          <a:p>
            <a:pPr>
              <a:defRPr/>
            </a:pPr>
            <a:endParaRPr lang="ru-RU" sz="1138" dirty="0">
              <a:solidFill>
                <a:srgbClr val="000000"/>
              </a:solidFill>
            </a:endParaRPr>
          </a:p>
          <a:p>
            <a:pPr>
              <a:defRPr/>
            </a:pPr>
            <a:endParaRPr lang="ru-RU" sz="1138" dirty="0">
              <a:solidFill>
                <a:srgbClr val="000000"/>
              </a:solidFill>
            </a:endParaRPr>
          </a:p>
          <a:p>
            <a:pPr>
              <a:defRPr/>
            </a:pPr>
            <a:r>
              <a:rPr lang="en-US" sz="1950" dirty="0">
                <a:solidFill>
                  <a:srgbClr val="C00000"/>
                </a:solidFill>
              </a:rPr>
              <a:t>NEW!</a:t>
            </a:r>
            <a:r>
              <a:rPr lang="ru-RU" sz="1950" dirty="0">
                <a:solidFill>
                  <a:srgbClr val="C00000"/>
                </a:solidFill>
              </a:rPr>
              <a:t> </a:t>
            </a:r>
            <a:endParaRPr lang="ru-RU" sz="1788" dirty="0">
              <a:solidFill>
                <a:srgbClr val="C00000"/>
              </a:solidFill>
            </a:endParaRPr>
          </a:p>
        </p:txBody>
      </p:sp>
    </p:spTree>
    <p:extLst>
      <p:ext uri="{BB962C8B-B14F-4D97-AF65-F5344CB8AC3E}">
        <p14:creationId xmlns:p14="http://schemas.microsoft.com/office/powerpoint/2010/main" val="3701099218"/>
      </p:ext>
    </p:extLst>
  </p:cSld>
  <p:clrMapOvr>
    <a:masterClrMapping/>
  </p:clrMapOvr>
  <p:transition spd="slow">
    <p:fade thruBlk="1"/>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Заголовок 1">
            <a:extLst>
              <a:ext uri="{FF2B5EF4-FFF2-40B4-BE49-F238E27FC236}">
                <a16:creationId xmlns:a16="http://schemas.microsoft.com/office/drawing/2014/main" id="{19BB4454-A829-9E41-ACB5-7E5A90F35215}"/>
              </a:ext>
            </a:extLst>
          </p:cNvPr>
          <p:cNvSpPr>
            <a:spLocks noGrp="1"/>
          </p:cNvSpPr>
          <p:nvPr>
            <p:ph type="title"/>
          </p:nvPr>
        </p:nvSpPr>
        <p:spPr>
          <a:xfrm>
            <a:off x="1543050" y="323849"/>
            <a:ext cx="9113838" cy="1304926"/>
          </a:xfrm>
          <a:noFill/>
        </p:spPr>
        <p:txBody>
          <a:bodyPr>
            <a:noAutofit/>
          </a:bodyPr>
          <a:lstStyle/>
          <a:p>
            <a:r>
              <a:rPr lang="ru-RU" altLang="ru-RU" dirty="0"/>
              <a:t>Заключение контракта с формированием протокола разногласий ст. 51</a:t>
            </a:r>
          </a:p>
        </p:txBody>
      </p:sp>
      <p:cxnSp>
        <p:nvCxnSpPr>
          <p:cNvPr id="4" name="Прямая со стрелкой 3">
            <a:extLst>
              <a:ext uri="{FF2B5EF4-FFF2-40B4-BE49-F238E27FC236}">
                <a16:creationId xmlns:a16="http://schemas.microsoft.com/office/drawing/2014/main" id="{BCC82F75-992F-4E44-86B6-597629B6CFF8}"/>
              </a:ext>
            </a:extLst>
          </p:cNvPr>
          <p:cNvCxnSpPr>
            <a:cxnSpLocks/>
          </p:cNvCxnSpPr>
          <p:nvPr/>
        </p:nvCxnSpPr>
        <p:spPr>
          <a:xfrm flipV="1">
            <a:off x="3986329" y="3766200"/>
            <a:ext cx="364540" cy="122890"/>
          </a:xfrm>
          <a:prstGeom prst="straightConnector1">
            <a:avLst/>
          </a:prstGeom>
          <a:ln w="12700" cap="rnd">
            <a:solidFill>
              <a:schemeClr val="accent6"/>
            </a:solidFill>
            <a:round/>
            <a:tailEnd type="arrow"/>
          </a:ln>
        </p:spPr>
        <p:style>
          <a:lnRef idx="1">
            <a:schemeClr val="accent1"/>
          </a:lnRef>
          <a:fillRef idx="0">
            <a:schemeClr val="accent1"/>
          </a:fillRef>
          <a:effectRef idx="0">
            <a:schemeClr val="accent1"/>
          </a:effectRef>
          <a:fontRef idx="minor">
            <a:schemeClr val="tx1"/>
          </a:fontRef>
        </p:style>
      </p:cxnSp>
      <p:sp>
        <p:nvSpPr>
          <p:cNvPr id="3" name="Прямоугольник 2">
            <a:extLst>
              <a:ext uri="{FF2B5EF4-FFF2-40B4-BE49-F238E27FC236}">
                <a16:creationId xmlns:a16="http://schemas.microsoft.com/office/drawing/2014/main" id="{D380401F-1B39-3C40-985B-D1155C5BAB5A}"/>
              </a:ext>
            </a:extLst>
          </p:cNvPr>
          <p:cNvSpPr/>
          <p:nvPr/>
        </p:nvSpPr>
        <p:spPr>
          <a:xfrm>
            <a:off x="3367509" y="2943973"/>
            <a:ext cx="1649460" cy="276999"/>
          </a:xfrm>
          <a:prstGeom prst="rect">
            <a:avLst/>
          </a:prstGeom>
        </p:spPr>
        <p:txBody>
          <a:bodyPr wrap="square" lIns="0" tIns="0" rIns="0" bIns="0" anchor="ctr" anchorCtr="0">
            <a:spAutoFit/>
          </a:bodyPr>
          <a:lstStyle/>
          <a:p>
            <a:pPr algn="ctr">
              <a:lnSpc>
                <a:spcPct val="90000"/>
              </a:lnSpc>
            </a:pP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2 рабочих дня с даты размещения протоколов</a:t>
            </a:r>
          </a:p>
        </p:txBody>
      </p:sp>
      <p:sp>
        <p:nvSpPr>
          <p:cNvPr id="6" name="Прямоугольник 5">
            <a:extLst>
              <a:ext uri="{FF2B5EF4-FFF2-40B4-BE49-F238E27FC236}">
                <a16:creationId xmlns:a16="http://schemas.microsoft.com/office/drawing/2014/main" id="{A21480FE-407E-3948-B920-65F9B3CEC5CB}"/>
              </a:ext>
            </a:extLst>
          </p:cNvPr>
          <p:cNvSpPr/>
          <p:nvPr/>
        </p:nvSpPr>
        <p:spPr>
          <a:xfrm>
            <a:off x="2544465" y="3614613"/>
            <a:ext cx="1099969" cy="692497"/>
          </a:xfrm>
          <a:prstGeom prst="rect">
            <a:avLst/>
          </a:prstGeom>
        </p:spPr>
        <p:txBody>
          <a:bodyPr wrap="square" lIns="0" tIns="0" rIns="0" bIns="0" anchor="ctr" anchorCtr="0">
            <a:spAutoFit/>
          </a:bodyPr>
          <a:lstStyle/>
          <a:p>
            <a:pPr algn="ctr">
              <a:lnSpc>
                <a:spcPct val="90000"/>
              </a:lnSpc>
            </a:pP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2 рабочих дня с даты размещения на ЭП Протокола разногласий</a:t>
            </a:r>
          </a:p>
        </p:txBody>
      </p:sp>
      <p:sp>
        <p:nvSpPr>
          <p:cNvPr id="9" name="Прямоугольник 8">
            <a:extLst>
              <a:ext uri="{FF2B5EF4-FFF2-40B4-BE49-F238E27FC236}">
                <a16:creationId xmlns:a16="http://schemas.microsoft.com/office/drawing/2014/main" id="{C17DEA35-2238-5D40-845B-A2ED77BD9A87}"/>
              </a:ext>
            </a:extLst>
          </p:cNvPr>
          <p:cNvSpPr/>
          <p:nvPr/>
        </p:nvSpPr>
        <p:spPr>
          <a:xfrm>
            <a:off x="3050564" y="5569501"/>
            <a:ext cx="2006788" cy="415498"/>
          </a:xfrm>
          <a:prstGeom prst="rect">
            <a:avLst/>
          </a:prstGeom>
        </p:spPr>
        <p:txBody>
          <a:bodyPr wrap="square" lIns="0" tIns="0" rIns="0" bIns="0" anchor="ctr" anchorCtr="0">
            <a:spAutoFit/>
          </a:bodyPr>
          <a:lstStyle/>
          <a:p>
            <a:pPr algn="ctr">
              <a:lnSpc>
                <a:spcPct val="90000"/>
              </a:lnSpc>
            </a:pP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2 рабочих дня с даты размещения на ЭП подписанного проекта и обеспечения</a:t>
            </a:r>
          </a:p>
        </p:txBody>
      </p:sp>
      <p:sp>
        <p:nvSpPr>
          <p:cNvPr id="10" name="Прямоугольник 9">
            <a:extLst>
              <a:ext uri="{FF2B5EF4-FFF2-40B4-BE49-F238E27FC236}">
                <a16:creationId xmlns:a16="http://schemas.microsoft.com/office/drawing/2014/main" id="{614299E9-07C1-7745-B0BA-80459CFF1F76}"/>
              </a:ext>
            </a:extLst>
          </p:cNvPr>
          <p:cNvSpPr/>
          <p:nvPr/>
        </p:nvSpPr>
        <p:spPr>
          <a:xfrm>
            <a:off x="7349456" y="3534595"/>
            <a:ext cx="2199286" cy="415498"/>
          </a:xfrm>
          <a:prstGeom prst="rect">
            <a:avLst/>
          </a:prstGeom>
        </p:spPr>
        <p:txBody>
          <a:bodyPr wrap="square" lIns="0" tIns="0" rIns="0" bIns="0" anchor="ctr" anchorCtr="0">
            <a:spAutoFit/>
          </a:bodyPr>
          <a:lstStyle/>
          <a:p>
            <a:pPr algn="ctr">
              <a:lnSpc>
                <a:spcPct val="90000"/>
              </a:lnSpc>
            </a:pP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5 рабочих дней с даты размещения в ЕИС Проекта контракта </a:t>
            </a:r>
          </a:p>
          <a:p>
            <a:pPr algn="ctr">
              <a:lnSpc>
                <a:spcPct val="90000"/>
              </a:lnSpc>
            </a:pPr>
            <a:r>
              <a:rPr lang="ru-RU" sz="1000" dirty="0">
                <a:solidFill>
                  <a:schemeClr val="accent3"/>
                </a:solidFill>
                <a:latin typeface="Roboto" panose="02000000000000000000" pitchFamily="2" charset="0"/>
                <a:ea typeface="Roboto" panose="02000000000000000000" pitchFamily="2" charset="0"/>
                <a:cs typeface="Roboto" panose="02000000000000000000" pitchFamily="2" charset="0"/>
              </a:rPr>
              <a:t>(протокол разногласий)</a:t>
            </a:r>
          </a:p>
        </p:txBody>
      </p:sp>
      <p:sp>
        <p:nvSpPr>
          <p:cNvPr id="12" name="Прямоугольник 11">
            <a:extLst>
              <a:ext uri="{FF2B5EF4-FFF2-40B4-BE49-F238E27FC236}">
                <a16:creationId xmlns:a16="http://schemas.microsoft.com/office/drawing/2014/main" id="{95A75B00-5659-D947-8AE5-C2547F336C57}"/>
              </a:ext>
            </a:extLst>
          </p:cNvPr>
          <p:cNvSpPr/>
          <p:nvPr/>
        </p:nvSpPr>
        <p:spPr>
          <a:xfrm>
            <a:off x="7480709" y="4280807"/>
            <a:ext cx="1966883" cy="1661993"/>
          </a:xfrm>
          <a:prstGeom prst="rect">
            <a:avLst/>
          </a:prstGeom>
        </p:spPr>
        <p:txBody>
          <a:bodyPr wrap="square" lIns="0" tIns="0" rIns="0" bIns="0" anchor="ctr" anchorCtr="0">
            <a:spAutoFit/>
          </a:bodyPr>
          <a:lstStyle/>
          <a:p>
            <a:pPr algn="ctr">
              <a:lnSpc>
                <a:spcPct val="90000"/>
              </a:lnSpc>
            </a:pP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1 раб. д. с даты размещения в ЕИС Проекта контракта доработанного</a:t>
            </a:r>
          </a:p>
          <a:p>
            <a:pPr algn="ctr">
              <a:lnSpc>
                <a:spcPct val="90000"/>
              </a:lnSpc>
            </a:pPr>
            <a:r>
              <a:rPr lang="ru-RU" sz="1000" dirty="0">
                <a:solidFill>
                  <a:schemeClr val="accent3"/>
                </a:solidFill>
                <a:latin typeface="Roboto" panose="02000000000000000000" pitchFamily="2" charset="0"/>
                <a:ea typeface="Roboto" panose="02000000000000000000" pitchFamily="2" charset="0"/>
                <a:cs typeface="Roboto" panose="02000000000000000000" pitchFamily="2" charset="0"/>
              </a:rPr>
              <a:t>(подписанный проект контракта + обеспечение, документы по ст. 37 (</a:t>
            </a:r>
            <a:r>
              <a:rPr lang="ru-RU" sz="1000" dirty="0" err="1">
                <a:solidFill>
                  <a:schemeClr val="accent3"/>
                </a:solidFill>
                <a:latin typeface="Roboto" panose="02000000000000000000" pitchFamily="2" charset="0"/>
                <a:ea typeface="Roboto" panose="02000000000000000000" pitchFamily="2" charset="0"/>
                <a:cs typeface="Roboto" panose="02000000000000000000" pitchFamily="2" charset="0"/>
              </a:rPr>
              <a:t>информ</a:t>
            </a:r>
            <a:r>
              <a:rPr lang="ru-RU" sz="1000" dirty="0">
                <a:solidFill>
                  <a:schemeClr val="accent3"/>
                </a:solidFill>
                <a:latin typeface="Roboto" panose="02000000000000000000" pitchFamily="2" charset="0"/>
                <a:ea typeface="Roboto" panose="02000000000000000000" pitchFamily="2" charset="0"/>
                <a:cs typeface="Roboto" panose="02000000000000000000" pitchFamily="2" charset="0"/>
              </a:rPr>
              <a:t>. о добросовестности и при закупке товаров для нормального жизнеобеспечения на эл. конкурсе и аукционе обоснование цены) + плата за заключение контракта)</a:t>
            </a:r>
          </a:p>
        </p:txBody>
      </p:sp>
      <p:sp>
        <p:nvSpPr>
          <p:cNvPr id="13" name="Прямоугольник 12">
            <a:extLst>
              <a:ext uri="{FF2B5EF4-FFF2-40B4-BE49-F238E27FC236}">
                <a16:creationId xmlns:a16="http://schemas.microsoft.com/office/drawing/2014/main" id="{B5A52ABF-F1CB-CA46-8D7A-71BD74894099}"/>
              </a:ext>
            </a:extLst>
          </p:cNvPr>
          <p:cNvSpPr/>
          <p:nvPr/>
        </p:nvSpPr>
        <p:spPr>
          <a:xfrm>
            <a:off x="4329704" y="3989596"/>
            <a:ext cx="1332000" cy="1246495"/>
          </a:xfrm>
          <a:prstGeom prst="rect">
            <a:avLst/>
          </a:prstGeom>
        </p:spPr>
        <p:txBody>
          <a:bodyPr wrap="square" lIns="0" tIns="0" rIns="0" bIns="0" anchor="ctr" anchorCtr="0">
            <a:spAutoFit/>
          </a:bodyPr>
          <a:lstStyle/>
          <a:p>
            <a:pPr algn="ctr">
              <a:lnSpc>
                <a:spcPct val="90000"/>
              </a:lnSpc>
            </a:pPr>
            <a:r>
              <a:rPr lang="ru-RU" sz="1000" dirty="0">
                <a:solidFill>
                  <a:srgbClr val="000000"/>
                </a:solidFill>
                <a:latin typeface="Roboto Condensed Light" pitchFamily="2" charset="0"/>
                <a:ea typeface="Roboto Condensed Light" pitchFamily="2" charset="0"/>
                <a:cs typeface="Roboto Light" panose="02000000000000000000" pitchFamily="2" charset="0"/>
              </a:rPr>
              <a:t>Отказ полностью или частично учесть информацию в протоколе с обоснованием.</a:t>
            </a:r>
          </a:p>
          <a:p>
            <a:pPr algn="ctr">
              <a:lnSpc>
                <a:spcPct val="90000"/>
              </a:lnSpc>
            </a:pPr>
            <a:r>
              <a:rPr lang="ru-RU" sz="1000" dirty="0">
                <a:solidFill>
                  <a:schemeClr val="accent3"/>
                </a:solidFill>
                <a:latin typeface="Roboto Condensed" pitchFamily="2" charset="0"/>
                <a:ea typeface="Roboto Condensed" pitchFamily="2" charset="0"/>
                <a:cs typeface="Roboto Light" panose="02000000000000000000" pitchFamily="2" charset="0"/>
              </a:rPr>
              <a:t>При этом несогласие увеличить кол-во полностью учитывается </a:t>
            </a:r>
          </a:p>
        </p:txBody>
      </p:sp>
      <p:sp>
        <p:nvSpPr>
          <p:cNvPr id="17" name="Прямоугольник 16">
            <a:extLst>
              <a:ext uri="{FF2B5EF4-FFF2-40B4-BE49-F238E27FC236}">
                <a16:creationId xmlns:a16="http://schemas.microsoft.com/office/drawing/2014/main" id="{6C46E7BE-086C-1642-A69F-CE71FD4CEB30}"/>
              </a:ext>
            </a:extLst>
          </p:cNvPr>
          <p:cNvSpPr/>
          <p:nvPr/>
        </p:nvSpPr>
        <p:spPr>
          <a:xfrm>
            <a:off x="4329702" y="3671076"/>
            <a:ext cx="1332000" cy="276999"/>
          </a:xfrm>
          <a:prstGeom prst="rect">
            <a:avLst/>
          </a:prstGeom>
        </p:spPr>
        <p:txBody>
          <a:bodyPr wrap="square" lIns="0" tIns="0" rIns="0" bIns="0" anchor="ctr" anchorCtr="0">
            <a:spAutoFit/>
          </a:bodyPr>
          <a:lstStyle/>
          <a:p>
            <a:pPr algn="ctr">
              <a:lnSpc>
                <a:spcPct val="90000"/>
              </a:lnSpc>
            </a:pPr>
            <a:r>
              <a:rPr lang="ru-RU" sz="1000" dirty="0">
                <a:solidFill>
                  <a:srgbClr val="000000"/>
                </a:solidFill>
                <a:latin typeface="Roboto Condensed Light" pitchFamily="2" charset="0"/>
                <a:ea typeface="Roboto Condensed Light" pitchFamily="2" charset="0"/>
                <a:cs typeface="Roboto Light" panose="02000000000000000000" pitchFamily="2" charset="0"/>
              </a:rPr>
              <a:t>Полностью учитывает разногласия</a:t>
            </a:r>
          </a:p>
        </p:txBody>
      </p:sp>
      <p:sp>
        <p:nvSpPr>
          <p:cNvPr id="32" name="Овал 31">
            <a:extLst>
              <a:ext uri="{FF2B5EF4-FFF2-40B4-BE49-F238E27FC236}">
                <a16:creationId xmlns:a16="http://schemas.microsoft.com/office/drawing/2014/main" id="{EECE9768-5374-644F-8543-CE336B51CF13}"/>
              </a:ext>
            </a:extLst>
          </p:cNvPr>
          <p:cNvSpPr>
            <a:spLocks noChangeAspect="1"/>
          </p:cNvSpPr>
          <p:nvPr/>
        </p:nvSpPr>
        <p:spPr>
          <a:xfrm>
            <a:off x="5029747" y="2951850"/>
            <a:ext cx="216000" cy="21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b="1" dirty="0">
                <a:solidFill>
                  <a:schemeClr val="bg1"/>
                </a:solidFill>
                <a:latin typeface="Roboto" panose="02000000000000000000" pitchFamily="2" charset="0"/>
                <a:ea typeface="Roboto" panose="02000000000000000000" pitchFamily="2" charset="0"/>
                <a:cs typeface="Roboto" panose="02000000000000000000" pitchFamily="2" charset="0"/>
              </a:rPr>
              <a:t>1</a:t>
            </a:r>
          </a:p>
        </p:txBody>
      </p:sp>
      <p:sp>
        <p:nvSpPr>
          <p:cNvPr id="34" name="Закрывающая фигурная скобка 33">
            <a:extLst>
              <a:ext uri="{FF2B5EF4-FFF2-40B4-BE49-F238E27FC236}">
                <a16:creationId xmlns:a16="http://schemas.microsoft.com/office/drawing/2014/main" id="{E8B91C32-172F-5D4D-AC1D-3286CC2BD3E9}"/>
              </a:ext>
            </a:extLst>
          </p:cNvPr>
          <p:cNvSpPr/>
          <p:nvPr/>
        </p:nvSpPr>
        <p:spPr>
          <a:xfrm>
            <a:off x="9447592" y="2609850"/>
            <a:ext cx="273739" cy="3581400"/>
          </a:xfrm>
          <a:prstGeom prst="rightBrace">
            <a:avLst>
              <a:gd name="adj1" fmla="val 50414"/>
              <a:gd name="adj2" fmla="val 50000"/>
            </a:avLst>
          </a:prstGeom>
          <a:ln w="12700" cap="rnd">
            <a:solidFill>
              <a:schemeClr val="accent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5" name="Прямоугольник 34">
            <a:extLst>
              <a:ext uri="{FF2B5EF4-FFF2-40B4-BE49-F238E27FC236}">
                <a16:creationId xmlns:a16="http://schemas.microsoft.com/office/drawing/2014/main" id="{9EE614FD-9885-9844-83C3-0D8BA83BF596}"/>
              </a:ext>
            </a:extLst>
          </p:cNvPr>
          <p:cNvSpPr/>
          <p:nvPr/>
        </p:nvSpPr>
        <p:spPr>
          <a:xfrm>
            <a:off x="9717393" y="4813169"/>
            <a:ext cx="1008000" cy="184666"/>
          </a:xfrm>
          <a:prstGeom prst="rect">
            <a:avLst/>
          </a:prstGeom>
        </p:spPr>
        <p:txBody>
          <a:bodyPr wrap="square" lIns="0" tIns="0" rIns="0" bIns="0">
            <a:spAutoFit/>
          </a:bodyPr>
          <a:lstStyle/>
          <a:p>
            <a:pPr algn="ctr">
              <a:defRPr/>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Победитель</a:t>
            </a:r>
          </a:p>
        </p:txBody>
      </p:sp>
      <p:sp>
        <p:nvSpPr>
          <p:cNvPr id="36" name="Прямоугольник 35">
            <a:extLst>
              <a:ext uri="{FF2B5EF4-FFF2-40B4-BE49-F238E27FC236}">
                <a16:creationId xmlns:a16="http://schemas.microsoft.com/office/drawing/2014/main" id="{DFC32D6D-B1C9-0246-8F5F-CA2F56F5254B}"/>
              </a:ext>
            </a:extLst>
          </p:cNvPr>
          <p:cNvSpPr/>
          <p:nvPr/>
        </p:nvSpPr>
        <p:spPr>
          <a:xfrm>
            <a:off x="1425380" y="4813169"/>
            <a:ext cx="920999" cy="184666"/>
          </a:xfrm>
          <a:prstGeom prst="rect">
            <a:avLst/>
          </a:prstGeom>
        </p:spPr>
        <p:txBody>
          <a:bodyPr wrap="square" lIns="0" tIns="0" rIns="0" bIns="0">
            <a:spAutoFit/>
          </a:bodyPr>
          <a:lstStyle/>
          <a:p>
            <a:pPr algn="ctr">
              <a:defRPr/>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Заказчик</a:t>
            </a:r>
          </a:p>
        </p:txBody>
      </p:sp>
      <p:sp>
        <p:nvSpPr>
          <p:cNvPr id="37" name="Закрывающая фигурная скобка 36">
            <a:extLst>
              <a:ext uri="{FF2B5EF4-FFF2-40B4-BE49-F238E27FC236}">
                <a16:creationId xmlns:a16="http://schemas.microsoft.com/office/drawing/2014/main" id="{A0968FE3-2220-464E-924F-628C78EFD9F6}"/>
              </a:ext>
            </a:extLst>
          </p:cNvPr>
          <p:cNvSpPr/>
          <p:nvPr/>
        </p:nvSpPr>
        <p:spPr>
          <a:xfrm rot="10800000">
            <a:off x="2313782" y="2609850"/>
            <a:ext cx="273739" cy="3581400"/>
          </a:xfrm>
          <a:prstGeom prst="rightBrace">
            <a:avLst>
              <a:gd name="adj1" fmla="val 50414"/>
              <a:gd name="adj2" fmla="val 50000"/>
            </a:avLst>
          </a:prstGeom>
          <a:ln w="12700" cap="rnd">
            <a:solidFill>
              <a:schemeClr val="accent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8" name="Полилиния 37">
            <a:extLst>
              <a:ext uri="{FF2B5EF4-FFF2-40B4-BE49-F238E27FC236}">
                <a16:creationId xmlns:a16="http://schemas.microsoft.com/office/drawing/2014/main" id="{8BF73294-561F-F24F-88B5-496C399B19CA}"/>
              </a:ext>
            </a:extLst>
          </p:cNvPr>
          <p:cNvSpPr>
            <a:spLocks noChangeAspect="1"/>
          </p:cNvSpPr>
          <p:nvPr/>
        </p:nvSpPr>
        <p:spPr>
          <a:xfrm>
            <a:off x="9861393" y="4007575"/>
            <a:ext cx="720000" cy="720001"/>
          </a:xfrm>
          <a:custGeom>
            <a:avLst/>
            <a:gdLst>
              <a:gd name="connsiteX0" fmla="*/ 422489 w 720000"/>
              <a:gd name="connsiteY0" fmla="*/ 549233 h 720001"/>
              <a:gd name="connsiteX1" fmla="*/ 524943 w 720000"/>
              <a:gd name="connsiteY1" fmla="*/ 621942 h 720001"/>
              <a:gd name="connsiteX2" fmla="*/ 527441 w 720000"/>
              <a:gd name="connsiteY2" fmla="*/ 636647 h 720001"/>
              <a:gd name="connsiteX3" fmla="*/ 518830 w 720000"/>
              <a:gd name="connsiteY3" fmla="*/ 641091 h 720001"/>
              <a:gd name="connsiteX4" fmla="*/ 512736 w 720000"/>
              <a:gd name="connsiteY4" fmla="*/ 639143 h 720001"/>
              <a:gd name="connsiteX5" fmla="*/ 410281 w 720000"/>
              <a:gd name="connsiteY5" fmla="*/ 566435 h 720001"/>
              <a:gd name="connsiteX6" fmla="*/ 407783 w 720000"/>
              <a:gd name="connsiteY6" fmla="*/ 551730 h 720001"/>
              <a:gd name="connsiteX7" fmla="*/ 422489 w 720000"/>
              <a:gd name="connsiteY7" fmla="*/ 549233 h 720001"/>
              <a:gd name="connsiteX8" fmla="*/ 366105 w 720000"/>
              <a:gd name="connsiteY8" fmla="*/ 509217 h 720001"/>
              <a:gd name="connsiteX9" fmla="*/ 388630 w 720000"/>
              <a:gd name="connsiteY9" fmla="*/ 525205 h 720001"/>
              <a:gd name="connsiteX10" fmla="*/ 391126 w 720000"/>
              <a:gd name="connsiteY10" fmla="*/ 539910 h 720001"/>
              <a:gd name="connsiteX11" fmla="*/ 382516 w 720000"/>
              <a:gd name="connsiteY11" fmla="*/ 544353 h 720001"/>
              <a:gd name="connsiteX12" fmla="*/ 376421 w 720000"/>
              <a:gd name="connsiteY12" fmla="*/ 542406 h 720001"/>
              <a:gd name="connsiteX13" fmla="*/ 353895 w 720000"/>
              <a:gd name="connsiteY13" fmla="*/ 526420 h 720001"/>
              <a:gd name="connsiteX14" fmla="*/ 351399 w 720000"/>
              <a:gd name="connsiteY14" fmla="*/ 511713 h 720001"/>
              <a:gd name="connsiteX15" fmla="*/ 366105 w 720000"/>
              <a:gd name="connsiteY15" fmla="*/ 509217 h 720001"/>
              <a:gd name="connsiteX16" fmla="*/ 349455 w 720000"/>
              <a:gd name="connsiteY16" fmla="*/ 320626 h 720001"/>
              <a:gd name="connsiteX17" fmla="*/ 333295 w 720000"/>
              <a:gd name="connsiteY17" fmla="*/ 333554 h 720001"/>
              <a:gd name="connsiteX18" fmla="*/ 309086 w 720000"/>
              <a:gd name="connsiteY18" fmla="*/ 343292 h 720001"/>
              <a:gd name="connsiteX19" fmla="*/ 300487 w 720000"/>
              <a:gd name="connsiteY19" fmla="*/ 343152 h 720001"/>
              <a:gd name="connsiteX20" fmla="*/ 280366 w 720000"/>
              <a:gd name="connsiteY20" fmla="*/ 335711 h 720001"/>
              <a:gd name="connsiteX21" fmla="*/ 280366 w 720000"/>
              <a:gd name="connsiteY21" fmla="*/ 505036 h 720001"/>
              <a:gd name="connsiteX22" fmla="*/ 349455 w 720000"/>
              <a:gd name="connsiteY22" fmla="*/ 456006 h 720001"/>
              <a:gd name="connsiteX23" fmla="*/ 181314 w 720000"/>
              <a:gd name="connsiteY23" fmla="*/ 241318 h 720001"/>
              <a:gd name="connsiteX24" fmla="*/ 163001 w 720000"/>
              <a:gd name="connsiteY24" fmla="*/ 250474 h 720001"/>
              <a:gd name="connsiteX25" fmla="*/ 156367 w 720000"/>
              <a:gd name="connsiteY25" fmla="*/ 261207 h 720001"/>
              <a:gd name="connsiteX26" fmla="*/ 156367 w 720000"/>
              <a:gd name="connsiteY26" fmla="*/ 369239 h 720001"/>
              <a:gd name="connsiteX27" fmla="*/ 161204 w 720000"/>
              <a:gd name="connsiteY27" fmla="*/ 389728 h 720001"/>
              <a:gd name="connsiteX28" fmla="*/ 171847 w 720000"/>
              <a:gd name="connsiteY28" fmla="*/ 411017 h 720001"/>
              <a:gd name="connsiteX29" fmla="*/ 178912 w 720000"/>
              <a:gd name="connsiteY29" fmla="*/ 440942 h 720001"/>
              <a:gd name="connsiteX30" fmla="*/ 178912 w 720000"/>
              <a:gd name="connsiteY30" fmla="*/ 577036 h 720001"/>
              <a:gd name="connsiteX31" fmla="*/ 214183 w 720000"/>
              <a:gd name="connsiteY31" fmla="*/ 552005 h 720001"/>
              <a:gd name="connsiteX32" fmla="*/ 214183 w 720000"/>
              <a:gd name="connsiteY32" fmla="*/ 438909 h 720001"/>
              <a:gd name="connsiteX33" fmla="*/ 224729 w 720000"/>
              <a:gd name="connsiteY33" fmla="*/ 428362 h 720001"/>
              <a:gd name="connsiteX34" fmla="*/ 235276 w 720000"/>
              <a:gd name="connsiteY34" fmla="*/ 438909 h 720001"/>
              <a:gd name="connsiteX35" fmla="*/ 235276 w 720000"/>
              <a:gd name="connsiteY35" fmla="*/ 537036 h 720001"/>
              <a:gd name="connsiteX36" fmla="*/ 259273 w 720000"/>
              <a:gd name="connsiteY36" fmla="*/ 520006 h 720001"/>
              <a:gd name="connsiteX37" fmla="*/ 259273 w 720000"/>
              <a:gd name="connsiteY37" fmla="*/ 308715 h 720001"/>
              <a:gd name="connsiteX38" fmla="*/ 266329 w 720000"/>
              <a:gd name="connsiteY38" fmla="*/ 298763 h 720001"/>
              <a:gd name="connsiteX39" fmla="*/ 278056 w 720000"/>
              <a:gd name="connsiteY39" fmla="*/ 302129 h 720001"/>
              <a:gd name="connsiteX40" fmla="*/ 287215 w 720000"/>
              <a:gd name="connsiteY40" fmla="*/ 313580 h 720001"/>
              <a:gd name="connsiteX41" fmla="*/ 302841 w 720000"/>
              <a:gd name="connsiteY41" fmla="*/ 322190 h 720001"/>
              <a:gd name="connsiteX42" fmla="*/ 307525 w 720000"/>
              <a:gd name="connsiteY42" fmla="*/ 322256 h 720001"/>
              <a:gd name="connsiteX43" fmla="*/ 320118 w 720000"/>
              <a:gd name="connsiteY43" fmla="*/ 317081 h 720001"/>
              <a:gd name="connsiteX44" fmla="*/ 367500 w 720000"/>
              <a:gd name="connsiteY44" fmla="*/ 279180 h 720001"/>
              <a:gd name="connsiteX45" fmla="*/ 371999 w 720000"/>
              <a:gd name="connsiteY45" fmla="*/ 270162 h 720001"/>
              <a:gd name="connsiteX46" fmla="*/ 367936 w 720000"/>
              <a:gd name="connsiteY46" fmla="*/ 260796 h 720001"/>
              <a:gd name="connsiteX47" fmla="*/ 351555 w 720000"/>
              <a:gd name="connsiteY47" fmla="*/ 261207 h 720001"/>
              <a:gd name="connsiteX48" fmla="*/ 313752 w 720000"/>
              <a:gd name="connsiteY48" fmla="*/ 291445 h 720001"/>
              <a:gd name="connsiteX49" fmla="*/ 298929 w 720000"/>
              <a:gd name="connsiteY49" fmla="*/ 289800 h 720001"/>
              <a:gd name="connsiteX50" fmla="*/ 267918 w 720000"/>
              <a:gd name="connsiteY50" fmla="*/ 251051 h 720001"/>
              <a:gd name="connsiteX51" fmla="*/ 258543 w 720000"/>
              <a:gd name="connsiteY51" fmla="*/ 246547 h 720001"/>
              <a:gd name="connsiteX52" fmla="*/ 243836 w 720000"/>
              <a:gd name="connsiteY52" fmla="*/ 243084 h 720001"/>
              <a:gd name="connsiteX53" fmla="*/ 228888 w 720000"/>
              <a:gd name="connsiteY53" fmla="*/ 258033 h 720001"/>
              <a:gd name="connsiteX54" fmla="*/ 213458 w 720000"/>
              <a:gd name="connsiteY54" fmla="*/ 264424 h 720001"/>
              <a:gd name="connsiteX55" fmla="*/ 198029 w 720000"/>
              <a:gd name="connsiteY55" fmla="*/ 258031 h 720001"/>
              <a:gd name="connsiteX56" fmla="*/ 201456 w 720000"/>
              <a:gd name="connsiteY56" fmla="*/ 212730 h 720001"/>
              <a:gd name="connsiteX57" fmla="*/ 201456 w 720000"/>
              <a:gd name="connsiteY57" fmla="*/ 217762 h 720001"/>
              <a:gd name="connsiteX58" fmla="*/ 198525 w 720000"/>
              <a:gd name="connsiteY58" fmla="*/ 228701 h 720001"/>
              <a:gd name="connsiteX59" fmla="*/ 212941 w 720000"/>
              <a:gd name="connsiteY59" fmla="*/ 243117 h 720001"/>
              <a:gd name="connsiteX60" fmla="*/ 213454 w 720000"/>
              <a:gd name="connsiteY60" fmla="*/ 243330 h 720001"/>
              <a:gd name="connsiteX61" fmla="*/ 213967 w 720000"/>
              <a:gd name="connsiteY61" fmla="*/ 243118 h 720001"/>
              <a:gd name="connsiteX62" fmla="*/ 228916 w 720000"/>
              <a:gd name="connsiteY62" fmla="*/ 228168 h 720001"/>
              <a:gd name="connsiteX63" fmla="*/ 225454 w 720000"/>
              <a:gd name="connsiteY63" fmla="*/ 213455 h 720001"/>
              <a:gd name="connsiteX64" fmla="*/ 225454 w 720000"/>
              <a:gd name="connsiteY64" fmla="*/ 212730 h 720001"/>
              <a:gd name="connsiteX65" fmla="*/ 202183 w 720000"/>
              <a:gd name="connsiteY65" fmla="*/ 111275 h 720001"/>
              <a:gd name="connsiteX66" fmla="*/ 178911 w 720000"/>
              <a:gd name="connsiteY66" fmla="*/ 134547 h 720001"/>
              <a:gd name="connsiteX67" fmla="*/ 178911 w 720000"/>
              <a:gd name="connsiteY67" fmla="*/ 157092 h 720001"/>
              <a:gd name="connsiteX68" fmla="*/ 213456 w 720000"/>
              <a:gd name="connsiteY68" fmla="*/ 191635 h 720001"/>
              <a:gd name="connsiteX69" fmla="*/ 247999 w 720000"/>
              <a:gd name="connsiteY69" fmla="*/ 157092 h 720001"/>
              <a:gd name="connsiteX70" fmla="*/ 247999 w 720000"/>
              <a:gd name="connsiteY70" fmla="*/ 134547 h 720001"/>
              <a:gd name="connsiteX71" fmla="*/ 224728 w 720000"/>
              <a:gd name="connsiteY71" fmla="*/ 111275 h 720001"/>
              <a:gd name="connsiteX72" fmla="*/ 360001 w 720000"/>
              <a:gd name="connsiteY72" fmla="*/ 0 h 720001"/>
              <a:gd name="connsiteX73" fmla="*/ 370548 w 720000"/>
              <a:gd name="connsiteY73" fmla="*/ 10547 h 720001"/>
              <a:gd name="connsiteX74" fmla="*/ 370548 w 720000"/>
              <a:gd name="connsiteY74" fmla="*/ 22544 h 720001"/>
              <a:gd name="connsiteX75" fmla="*/ 529090 w 720000"/>
              <a:gd name="connsiteY75" fmla="*/ 22544 h 720001"/>
              <a:gd name="connsiteX76" fmla="*/ 538062 w 720000"/>
              <a:gd name="connsiteY76" fmla="*/ 27546 h 720001"/>
              <a:gd name="connsiteX77" fmla="*/ 538523 w 720000"/>
              <a:gd name="connsiteY77" fmla="*/ 37808 h 720001"/>
              <a:gd name="connsiteX78" fmla="*/ 518336 w 720000"/>
              <a:gd name="connsiteY78" fmla="*/ 78182 h 720001"/>
              <a:gd name="connsiteX79" fmla="*/ 538523 w 720000"/>
              <a:gd name="connsiteY79" fmla="*/ 118555 h 720001"/>
              <a:gd name="connsiteX80" fmla="*/ 538062 w 720000"/>
              <a:gd name="connsiteY80" fmla="*/ 128818 h 720001"/>
              <a:gd name="connsiteX81" fmla="*/ 529090 w 720000"/>
              <a:gd name="connsiteY81" fmla="*/ 133820 h 720001"/>
              <a:gd name="connsiteX82" fmla="*/ 405091 w 720000"/>
              <a:gd name="connsiteY82" fmla="*/ 133820 h 720001"/>
              <a:gd name="connsiteX83" fmla="*/ 394544 w 720000"/>
              <a:gd name="connsiteY83" fmla="*/ 123273 h 720001"/>
              <a:gd name="connsiteX84" fmla="*/ 405091 w 720000"/>
              <a:gd name="connsiteY84" fmla="*/ 112726 h 720001"/>
              <a:gd name="connsiteX85" fmla="*/ 512025 w 720000"/>
              <a:gd name="connsiteY85" fmla="*/ 112726 h 720001"/>
              <a:gd name="connsiteX86" fmla="*/ 497112 w 720000"/>
              <a:gd name="connsiteY86" fmla="*/ 82900 h 720001"/>
              <a:gd name="connsiteX87" fmla="*/ 497112 w 720000"/>
              <a:gd name="connsiteY87" fmla="*/ 73465 h 720001"/>
              <a:gd name="connsiteX88" fmla="*/ 512025 w 720000"/>
              <a:gd name="connsiteY88" fmla="*/ 43639 h 720001"/>
              <a:gd name="connsiteX89" fmla="*/ 370548 w 720000"/>
              <a:gd name="connsiteY89" fmla="*/ 43639 h 720001"/>
              <a:gd name="connsiteX90" fmla="*/ 370548 w 720000"/>
              <a:gd name="connsiteY90" fmla="*/ 238598 h 720001"/>
              <a:gd name="connsiteX91" fmla="*/ 382073 w 720000"/>
              <a:gd name="connsiteY91" fmla="*/ 245143 h 720001"/>
              <a:gd name="connsiteX92" fmla="*/ 393080 w 720000"/>
              <a:gd name="connsiteY92" fmla="*/ 270796 h 720001"/>
              <a:gd name="connsiteX93" fmla="*/ 380673 w 720000"/>
              <a:gd name="connsiteY93" fmla="*/ 295653 h 720001"/>
              <a:gd name="connsiteX94" fmla="*/ 370548 w 720000"/>
              <a:gd name="connsiteY94" fmla="*/ 303751 h 720001"/>
              <a:gd name="connsiteX95" fmla="*/ 370548 w 720000"/>
              <a:gd name="connsiteY95" fmla="*/ 456006 h 720001"/>
              <a:gd name="connsiteX96" fmla="*/ 715557 w 720000"/>
              <a:gd name="connsiteY96" fmla="*/ 700853 h 720001"/>
              <a:gd name="connsiteX97" fmla="*/ 718055 w 720000"/>
              <a:gd name="connsiteY97" fmla="*/ 715558 h 720001"/>
              <a:gd name="connsiteX98" fmla="*/ 709444 w 720000"/>
              <a:gd name="connsiteY98" fmla="*/ 720001 h 720001"/>
              <a:gd name="connsiteX99" fmla="*/ 703349 w 720000"/>
              <a:gd name="connsiteY99" fmla="*/ 718054 h 720001"/>
              <a:gd name="connsiteX100" fmla="*/ 360001 w 720000"/>
              <a:gd name="connsiteY100" fmla="*/ 474387 h 720001"/>
              <a:gd name="connsiteX101" fmla="*/ 16652 w 720000"/>
              <a:gd name="connsiteY101" fmla="*/ 718054 h 720001"/>
              <a:gd name="connsiteX102" fmla="*/ 1947 w 720000"/>
              <a:gd name="connsiteY102" fmla="*/ 715558 h 720001"/>
              <a:gd name="connsiteX103" fmla="*/ 4443 w 720000"/>
              <a:gd name="connsiteY103" fmla="*/ 700853 h 720001"/>
              <a:gd name="connsiteX104" fmla="*/ 157817 w 720000"/>
              <a:gd name="connsiteY104" fmla="*/ 592005 h 720001"/>
              <a:gd name="connsiteX105" fmla="*/ 157817 w 720000"/>
              <a:gd name="connsiteY105" fmla="*/ 440941 h 720001"/>
              <a:gd name="connsiteX106" fmla="*/ 152981 w 720000"/>
              <a:gd name="connsiteY106" fmla="*/ 420452 h 720001"/>
              <a:gd name="connsiteX107" fmla="*/ 142337 w 720000"/>
              <a:gd name="connsiteY107" fmla="*/ 399163 h 720001"/>
              <a:gd name="connsiteX108" fmla="*/ 135274 w 720000"/>
              <a:gd name="connsiteY108" fmla="*/ 369239 h 720001"/>
              <a:gd name="connsiteX109" fmla="*/ 135274 w 720000"/>
              <a:gd name="connsiteY109" fmla="*/ 261207 h 720001"/>
              <a:gd name="connsiteX110" fmla="*/ 153568 w 720000"/>
              <a:gd name="connsiteY110" fmla="*/ 231608 h 720001"/>
              <a:gd name="connsiteX111" fmla="*/ 179964 w 720000"/>
              <a:gd name="connsiteY111" fmla="*/ 218409 h 720001"/>
              <a:gd name="connsiteX112" fmla="*/ 180365 w 720000"/>
              <a:gd name="connsiteY112" fmla="*/ 217761 h 720001"/>
              <a:gd name="connsiteX113" fmla="*/ 180365 w 720000"/>
              <a:gd name="connsiteY113" fmla="*/ 201787 h 720001"/>
              <a:gd name="connsiteX114" fmla="*/ 157819 w 720000"/>
              <a:gd name="connsiteY114" fmla="*/ 157092 h 720001"/>
              <a:gd name="connsiteX115" fmla="*/ 157819 w 720000"/>
              <a:gd name="connsiteY115" fmla="*/ 134547 h 720001"/>
              <a:gd name="connsiteX116" fmla="*/ 202184 w 720000"/>
              <a:gd name="connsiteY116" fmla="*/ 90181 h 720001"/>
              <a:gd name="connsiteX117" fmla="*/ 224729 w 720000"/>
              <a:gd name="connsiteY117" fmla="*/ 90181 h 720001"/>
              <a:gd name="connsiteX118" fmla="*/ 269094 w 720000"/>
              <a:gd name="connsiteY118" fmla="*/ 134547 h 720001"/>
              <a:gd name="connsiteX119" fmla="*/ 269094 w 720000"/>
              <a:gd name="connsiteY119" fmla="*/ 157092 h 720001"/>
              <a:gd name="connsiteX120" fmla="*/ 246549 w 720000"/>
              <a:gd name="connsiteY120" fmla="*/ 201787 h 720001"/>
              <a:gd name="connsiteX121" fmla="*/ 246549 w 720000"/>
              <a:gd name="connsiteY121" fmla="*/ 213455 h 720001"/>
              <a:gd name="connsiteX122" fmla="*/ 258547 w 720000"/>
              <a:gd name="connsiteY122" fmla="*/ 225453 h 720001"/>
              <a:gd name="connsiteX123" fmla="*/ 284387 w 720000"/>
              <a:gd name="connsiteY123" fmla="*/ 237874 h 720001"/>
              <a:gd name="connsiteX124" fmla="*/ 308806 w 720000"/>
              <a:gd name="connsiteY124" fmla="*/ 268387 h 720001"/>
              <a:gd name="connsiteX125" fmla="*/ 338376 w 720000"/>
              <a:gd name="connsiteY125" fmla="*/ 244735 h 720001"/>
              <a:gd name="connsiteX126" fmla="*/ 349454 w 720000"/>
              <a:gd name="connsiteY126" fmla="*/ 238766 h 720001"/>
              <a:gd name="connsiteX127" fmla="*/ 349454 w 720000"/>
              <a:gd name="connsiteY127" fmla="*/ 10547 h 720001"/>
              <a:gd name="connsiteX128" fmla="*/ 360001 w 720000"/>
              <a:gd name="connsiteY128" fmla="*/ 0 h 7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720000" h="720001">
                <a:moveTo>
                  <a:pt x="422489" y="549233"/>
                </a:moveTo>
                <a:lnTo>
                  <a:pt x="524943" y="621942"/>
                </a:lnTo>
                <a:cubicBezTo>
                  <a:pt x="529694" y="625313"/>
                  <a:pt x="530812" y="631897"/>
                  <a:pt x="527441" y="636647"/>
                </a:cubicBezTo>
                <a:cubicBezTo>
                  <a:pt x="525385" y="639544"/>
                  <a:pt x="522132" y="641091"/>
                  <a:pt x="518830" y="641091"/>
                </a:cubicBezTo>
                <a:cubicBezTo>
                  <a:pt x="516720" y="641091"/>
                  <a:pt x="514588" y="640459"/>
                  <a:pt x="512736" y="639143"/>
                </a:cubicBezTo>
                <a:lnTo>
                  <a:pt x="410281" y="566435"/>
                </a:lnTo>
                <a:cubicBezTo>
                  <a:pt x="405531" y="563064"/>
                  <a:pt x="404413" y="556480"/>
                  <a:pt x="407783" y="551730"/>
                </a:cubicBezTo>
                <a:cubicBezTo>
                  <a:pt x="411154" y="546979"/>
                  <a:pt x="417740" y="545861"/>
                  <a:pt x="422489" y="549233"/>
                </a:cubicBezTo>
                <a:close/>
                <a:moveTo>
                  <a:pt x="366105" y="509217"/>
                </a:moveTo>
                <a:lnTo>
                  <a:pt x="388630" y="525205"/>
                </a:lnTo>
                <a:cubicBezTo>
                  <a:pt x="393381" y="528575"/>
                  <a:pt x="394499" y="535159"/>
                  <a:pt x="391126" y="539910"/>
                </a:cubicBezTo>
                <a:cubicBezTo>
                  <a:pt x="389069" y="542807"/>
                  <a:pt x="385818" y="544353"/>
                  <a:pt x="382516" y="544353"/>
                </a:cubicBezTo>
                <a:cubicBezTo>
                  <a:pt x="380405" y="544353"/>
                  <a:pt x="378273" y="543721"/>
                  <a:pt x="376421" y="542406"/>
                </a:cubicBezTo>
                <a:lnTo>
                  <a:pt x="353895" y="526420"/>
                </a:lnTo>
                <a:cubicBezTo>
                  <a:pt x="349145" y="523048"/>
                  <a:pt x="348028" y="516464"/>
                  <a:pt x="351399" y="511713"/>
                </a:cubicBezTo>
                <a:cubicBezTo>
                  <a:pt x="354770" y="506963"/>
                  <a:pt x="361356" y="505848"/>
                  <a:pt x="366105" y="509217"/>
                </a:cubicBezTo>
                <a:close/>
                <a:moveTo>
                  <a:pt x="349455" y="320626"/>
                </a:moveTo>
                <a:lnTo>
                  <a:pt x="333295" y="333554"/>
                </a:lnTo>
                <a:cubicBezTo>
                  <a:pt x="326134" y="339279"/>
                  <a:pt x="317764" y="342647"/>
                  <a:pt x="309086" y="343292"/>
                </a:cubicBezTo>
                <a:cubicBezTo>
                  <a:pt x="306130" y="343509"/>
                  <a:pt x="303236" y="343465"/>
                  <a:pt x="300487" y="343152"/>
                </a:cubicBezTo>
                <a:cubicBezTo>
                  <a:pt x="293155" y="342335"/>
                  <a:pt x="286289" y="339767"/>
                  <a:pt x="280366" y="335711"/>
                </a:cubicBezTo>
                <a:lnTo>
                  <a:pt x="280366" y="505036"/>
                </a:lnTo>
                <a:lnTo>
                  <a:pt x="349455" y="456006"/>
                </a:lnTo>
                <a:close/>
                <a:moveTo>
                  <a:pt x="181314" y="241318"/>
                </a:moveTo>
                <a:lnTo>
                  <a:pt x="163001" y="250474"/>
                </a:lnTo>
                <a:cubicBezTo>
                  <a:pt x="158910" y="252520"/>
                  <a:pt x="156367" y="256632"/>
                  <a:pt x="156367" y="261207"/>
                </a:cubicBezTo>
                <a:lnTo>
                  <a:pt x="156367" y="369239"/>
                </a:lnTo>
                <a:cubicBezTo>
                  <a:pt x="156367" y="376315"/>
                  <a:pt x="158039" y="383400"/>
                  <a:pt x="161204" y="389728"/>
                </a:cubicBezTo>
                <a:lnTo>
                  <a:pt x="171847" y="411017"/>
                </a:lnTo>
                <a:cubicBezTo>
                  <a:pt x="176468" y="420262"/>
                  <a:pt x="178911" y="430608"/>
                  <a:pt x="178912" y="440942"/>
                </a:cubicBezTo>
                <a:lnTo>
                  <a:pt x="178912" y="577036"/>
                </a:lnTo>
                <a:lnTo>
                  <a:pt x="214183" y="552005"/>
                </a:lnTo>
                <a:lnTo>
                  <a:pt x="214183" y="438909"/>
                </a:lnTo>
                <a:cubicBezTo>
                  <a:pt x="214183" y="433083"/>
                  <a:pt x="218905" y="428362"/>
                  <a:pt x="224729" y="428362"/>
                </a:cubicBezTo>
                <a:cubicBezTo>
                  <a:pt x="230554" y="428362"/>
                  <a:pt x="235276" y="433083"/>
                  <a:pt x="235276" y="438909"/>
                </a:cubicBezTo>
                <a:lnTo>
                  <a:pt x="235276" y="537036"/>
                </a:lnTo>
                <a:lnTo>
                  <a:pt x="259273" y="520006"/>
                </a:lnTo>
                <a:lnTo>
                  <a:pt x="259273" y="308715"/>
                </a:lnTo>
                <a:cubicBezTo>
                  <a:pt x="259273" y="304237"/>
                  <a:pt x="262102" y="300246"/>
                  <a:pt x="266329" y="298763"/>
                </a:cubicBezTo>
                <a:cubicBezTo>
                  <a:pt x="270558" y="297283"/>
                  <a:pt x="275257" y="298631"/>
                  <a:pt x="278056" y="302129"/>
                </a:cubicBezTo>
                <a:lnTo>
                  <a:pt x="287215" y="313580"/>
                </a:lnTo>
                <a:cubicBezTo>
                  <a:pt x="291100" y="318444"/>
                  <a:pt x="296649" y="321501"/>
                  <a:pt x="302841" y="322190"/>
                </a:cubicBezTo>
                <a:cubicBezTo>
                  <a:pt x="304308" y="322358"/>
                  <a:pt x="305879" y="322379"/>
                  <a:pt x="307525" y="322256"/>
                </a:cubicBezTo>
                <a:cubicBezTo>
                  <a:pt x="311939" y="321927"/>
                  <a:pt x="316296" y="320138"/>
                  <a:pt x="320118" y="317081"/>
                </a:cubicBezTo>
                <a:lnTo>
                  <a:pt x="367500" y="279180"/>
                </a:lnTo>
                <a:cubicBezTo>
                  <a:pt x="370254" y="276979"/>
                  <a:pt x="371892" y="273693"/>
                  <a:pt x="371999" y="270162"/>
                </a:cubicBezTo>
                <a:cubicBezTo>
                  <a:pt x="372107" y="266586"/>
                  <a:pt x="370663" y="263260"/>
                  <a:pt x="367936" y="260796"/>
                </a:cubicBezTo>
                <a:cubicBezTo>
                  <a:pt x="363758" y="257022"/>
                  <a:pt x="356564" y="257205"/>
                  <a:pt x="351555" y="261207"/>
                </a:cubicBezTo>
                <a:lnTo>
                  <a:pt x="313752" y="291445"/>
                </a:lnTo>
                <a:cubicBezTo>
                  <a:pt x="309201" y="295083"/>
                  <a:pt x="302565" y="294344"/>
                  <a:pt x="298929" y="289800"/>
                </a:cubicBezTo>
                <a:lnTo>
                  <a:pt x="267918" y="251051"/>
                </a:lnTo>
                <a:cubicBezTo>
                  <a:pt x="265630" y="248190"/>
                  <a:pt x="262214" y="246549"/>
                  <a:pt x="258543" y="246547"/>
                </a:cubicBezTo>
                <a:cubicBezTo>
                  <a:pt x="253262" y="246547"/>
                  <a:pt x="248270" y="245295"/>
                  <a:pt x="243836" y="243084"/>
                </a:cubicBezTo>
                <a:lnTo>
                  <a:pt x="228888" y="258033"/>
                </a:lnTo>
                <a:cubicBezTo>
                  <a:pt x="224767" y="262155"/>
                  <a:pt x="219287" y="264424"/>
                  <a:pt x="213458" y="264424"/>
                </a:cubicBezTo>
                <a:cubicBezTo>
                  <a:pt x="207629" y="264424"/>
                  <a:pt x="202151" y="262155"/>
                  <a:pt x="198029" y="258031"/>
                </a:cubicBezTo>
                <a:close/>
                <a:moveTo>
                  <a:pt x="201456" y="212730"/>
                </a:moveTo>
                <a:lnTo>
                  <a:pt x="201456" y="217762"/>
                </a:lnTo>
                <a:cubicBezTo>
                  <a:pt x="201456" y="221702"/>
                  <a:pt x="200408" y="225449"/>
                  <a:pt x="198525" y="228701"/>
                </a:cubicBezTo>
                <a:lnTo>
                  <a:pt x="212941" y="243117"/>
                </a:lnTo>
                <a:cubicBezTo>
                  <a:pt x="212994" y="243170"/>
                  <a:pt x="213155" y="243330"/>
                  <a:pt x="213454" y="243330"/>
                </a:cubicBezTo>
                <a:cubicBezTo>
                  <a:pt x="213755" y="243330"/>
                  <a:pt x="213915" y="243170"/>
                  <a:pt x="213967" y="243118"/>
                </a:cubicBezTo>
                <a:lnTo>
                  <a:pt x="228916" y="228168"/>
                </a:lnTo>
                <a:cubicBezTo>
                  <a:pt x="226705" y="223733"/>
                  <a:pt x="225454" y="218738"/>
                  <a:pt x="225454" y="213455"/>
                </a:cubicBezTo>
                <a:lnTo>
                  <a:pt x="225454" y="212730"/>
                </a:lnTo>
                <a:close/>
                <a:moveTo>
                  <a:pt x="202183" y="111275"/>
                </a:moveTo>
                <a:cubicBezTo>
                  <a:pt x="189351" y="111275"/>
                  <a:pt x="178911" y="121715"/>
                  <a:pt x="178911" y="134547"/>
                </a:cubicBezTo>
                <a:lnTo>
                  <a:pt x="178911" y="157092"/>
                </a:lnTo>
                <a:cubicBezTo>
                  <a:pt x="178911" y="176138"/>
                  <a:pt x="194409" y="191635"/>
                  <a:pt x="213456" y="191635"/>
                </a:cubicBezTo>
                <a:cubicBezTo>
                  <a:pt x="232502" y="191635"/>
                  <a:pt x="247999" y="176140"/>
                  <a:pt x="247999" y="157092"/>
                </a:cubicBezTo>
                <a:lnTo>
                  <a:pt x="247999" y="134547"/>
                </a:lnTo>
                <a:cubicBezTo>
                  <a:pt x="247999" y="121715"/>
                  <a:pt x="237560" y="111275"/>
                  <a:pt x="224728" y="111275"/>
                </a:cubicBezTo>
                <a:close/>
                <a:moveTo>
                  <a:pt x="360001" y="0"/>
                </a:moveTo>
                <a:cubicBezTo>
                  <a:pt x="365826" y="0"/>
                  <a:pt x="370548" y="4721"/>
                  <a:pt x="370548" y="10547"/>
                </a:cubicBezTo>
                <a:lnTo>
                  <a:pt x="370548" y="22544"/>
                </a:lnTo>
                <a:lnTo>
                  <a:pt x="529090" y="22544"/>
                </a:lnTo>
                <a:cubicBezTo>
                  <a:pt x="532745" y="22544"/>
                  <a:pt x="536139" y="24436"/>
                  <a:pt x="538062" y="27546"/>
                </a:cubicBezTo>
                <a:cubicBezTo>
                  <a:pt x="539984" y="30656"/>
                  <a:pt x="540158" y="34539"/>
                  <a:pt x="538523" y="37808"/>
                </a:cubicBezTo>
                <a:lnTo>
                  <a:pt x="518336" y="78182"/>
                </a:lnTo>
                <a:lnTo>
                  <a:pt x="538523" y="118555"/>
                </a:lnTo>
                <a:cubicBezTo>
                  <a:pt x="540158" y="121825"/>
                  <a:pt x="539984" y="125708"/>
                  <a:pt x="538062" y="128818"/>
                </a:cubicBezTo>
                <a:cubicBezTo>
                  <a:pt x="536139" y="131927"/>
                  <a:pt x="532745" y="133820"/>
                  <a:pt x="529090" y="133820"/>
                </a:cubicBezTo>
                <a:lnTo>
                  <a:pt x="405091" y="133820"/>
                </a:lnTo>
                <a:cubicBezTo>
                  <a:pt x="399266" y="133820"/>
                  <a:pt x="394544" y="129099"/>
                  <a:pt x="394544" y="123273"/>
                </a:cubicBezTo>
                <a:cubicBezTo>
                  <a:pt x="394544" y="117447"/>
                  <a:pt x="399266" y="112726"/>
                  <a:pt x="405091" y="112726"/>
                </a:cubicBezTo>
                <a:lnTo>
                  <a:pt x="512025" y="112726"/>
                </a:lnTo>
                <a:lnTo>
                  <a:pt x="497112" y="82900"/>
                </a:lnTo>
                <a:cubicBezTo>
                  <a:pt x="495627" y="79930"/>
                  <a:pt x="495627" y="76435"/>
                  <a:pt x="497112" y="73465"/>
                </a:cubicBezTo>
                <a:lnTo>
                  <a:pt x="512025" y="43639"/>
                </a:lnTo>
                <a:lnTo>
                  <a:pt x="370548" y="43639"/>
                </a:lnTo>
                <a:lnTo>
                  <a:pt x="370548" y="238598"/>
                </a:lnTo>
                <a:cubicBezTo>
                  <a:pt x="374755" y="239934"/>
                  <a:pt x="378701" y="242097"/>
                  <a:pt x="382073" y="245143"/>
                </a:cubicBezTo>
                <a:cubicBezTo>
                  <a:pt x="389361" y="251726"/>
                  <a:pt x="393373" y="261077"/>
                  <a:pt x="393080" y="270796"/>
                </a:cubicBezTo>
                <a:cubicBezTo>
                  <a:pt x="392788" y="280522"/>
                  <a:pt x="388265" y="289583"/>
                  <a:pt x="380673" y="295653"/>
                </a:cubicBezTo>
                <a:lnTo>
                  <a:pt x="370548" y="303751"/>
                </a:lnTo>
                <a:lnTo>
                  <a:pt x="370548" y="456006"/>
                </a:lnTo>
                <a:lnTo>
                  <a:pt x="715557" y="700853"/>
                </a:lnTo>
                <a:cubicBezTo>
                  <a:pt x="720307" y="704223"/>
                  <a:pt x="721425" y="710807"/>
                  <a:pt x="718055" y="715558"/>
                </a:cubicBezTo>
                <a:cubicBezTo>
                  <a:pt x="715997" y="718455"/>
                  <a:pt x="712746" y="720001"/>
                  <a:pt x="709444" y="720001"/>
                </a:cubicBezTo>
                <a:cubicBezTo>
                  <a:pt x="707333" y="720001"/>
                  <a:pt x="705203" y="719370"/>
                  <a:pt x="703349" y="718054"/>
                </a:cubicBezTo>
                <a:lnTo>
                  <a:pt x="360001" y="474387"/>
                </a:lnTo>
                <a:lnTo>
                  <a:pt x="16652" y="718054"/>
                </a:lnTo>
                <a:cubicBezTo>
                  <a:pt x="11902" y="721425"/>
                  <a:pt x="5318" y="720308"/>
                  <a:pt x="1947" y="715558"/>
                </a:cubicBezTo>
                <a:cubicBezTo>
                  <a:pt x="-1425" y="710807"/>
                  <a:pt x="-306" y="704223"/>
                  <a:pt x="4443" y="700853"/>
                </a:cubicBezTo>
                <a:lnTo>
                  <a:pt x="157817" y="592005"/>
                </a:lnTo>
                <a:lnTo>
                  <a:pt x="157817" y="440941"/>
                </a:lnTo>
                <a:cubicBezTo>
                  <a:pt x="157817" y="433865"/>
                  <a:pt x="156145" y="426780"/>
                  <a:pt x="152981" y="420452"/>
                </a:cubicBezTo>
                <a:lnTo>
                  <a:pt x="142337" y="399163"/>
                </a:lnTo>
                <a:cubicBezTo>
                  <a:pt x="137716" y="389919"/>
                  <a:pt x="135274" y="379574"/>
                  <a:pt x="135274" y="369239"/>
                </a:cubicBezTo>
                <a:lnTo>
                  <a:pt x="135274" y="261207"/>
                </a:lnTo>
                <a:cubicBezTo>
                  <a:pt x="135274" y="248591"/>
                  <a:pt x="142284" y="237250"/>
                  <a:pt x="153568" y="231608"/>
                </a:cubicBezTo>
                <a:lnTo>
                  <a:pt x="179964" y="218409"/>
                </a:lnTo>
                <a:cubicBezTo>
                  <a:pt x="180212" y="218285"/>
                  <a:pt x="180365" y="218036"/>
                  <a:pt x="180365" y="217761"/>
                </a:cubicBezTo>
                <a:lnTo>
                  <a:pt x="180365" y="201787"/>
                </a:lnTo>
                <a:cubicBezTo>
                  <a:pt x="166695" y="191640"/>
                  <a:pt x="157819" y="175385"/>
                  <a:pt x="157819" y="157092"/>
                </a:cubicBezTo>
                <a:lnTo>
                  <a:pt x="157819" y="134547"/>
                </a:lnTo>
                <a:cubicBezTo>
                  <a:pt x="157819" y="110083"/>
                  <a:pt x="177721" y="90181"/>
                  <a:pt x="202184" y="90181"/>
                </a:cubicBezTo>
                <a:lnTo>
                  <a:pt x="224729" y="90181"/>
                </a:lnTo>
                <a:cubicBezTo>
                  <a:pt x="249193" y="90181"/>
                  <a:pt x="269094" y="110084"/>
                  <a:pt x="269094" y="134547"/>
                </a:cubicBezTo>
                <a:lnTo>
                  <a:pt x="269094" y="157092"/>
                </a:lnTo>
                <a:cubicBezTo>
                  <a:pt x="269094" y="175385"/>
                  <a:pt x="260218" y="191640"/>
                  <a:pt x="246549" y="201787"/>
                </a:cubicBezTo>
                <a:lnTo>
                  <a:pt x="246549" y="213455"/>
                </a:lnTo>
                <a:cubicBezTo>
                  <a:pt x="246549" y="220071"/>
                  <a:pt x="251931" y="225453"/>
                  <a:pt x="258547" y="225453"/>
                </a:cubicBezTo>
                <a:cubicBezTo>
                  <a:pt x="268666" y="225461"/>
                  <a:pt x="278081" y="229989"/>
                  <a:pt x="284387" y="237874"/>
                </a:cubicBezTo>
                <a:lnTo>
                  <a:pt x="308806" y="268387"/>
                </a:lnTo>
                <a:lnTo>
                  <a:pt x="338376" y="244735"/>
                </a:lnTo>
                <a:cubicBezTo>
                  <a:pt x="341758" y="242030"/>
                  <a:pt x="345526" y="240050"/>
                  <a:pt x="349454" y="238766"/>
                </a:cubicBezTo>
                <a:lnTo>
                  <a:pt x="349454" y="10547"/>
                </a:lnTo>
                <a:cubicBezTo>
                  <a:pt x="349454" y="4721"/>
                  <a:pt x="354176" y="0"/>
                  <a:pt x="360001" y="0"/>
                </a:cubicBezTo>
                <a:close/>
              </a:path>
            </a:pathLst>
          </a:custGeom>
          <a:solidFill>
            <a:schemeClr val="accent5"/>
          </a:solidFill>
          <a:ln w="1395" cap="flat">
            <a:no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39" name="Полилиния 38">
            <a:extLst>
              <a:ext uri="{FF2B5EF4-FFF2-40B4-BE49-F238E27FC236}">
                <a16:creationId xmlns:a16="http://schemas.microsoft.com/office/drawing/2014/main" id="{C8814F21-F6B1-CA42-80FE-061732A1556C}"/>
              </a:ext>
            </a:extLst>
          </p:cNvPr>
          <p:cNvSpPr>
            <a:spLocks noChangeAspect="1"/>
          </p:cNvSpPr>
          <p:nvPr/>
        </p:nvSpPr>
        <p:spPr>
          <a:xfrm>
            <a:off x="1542835" y="4011312"/>
            <a:ext cx="652366" cy="720000"/>
          </a:xfrm>
          <a:custGeom>
            <a:avLst/>
            <a:gdLst>
              <a:gd name="connsiteX0" fmla="*/ 539639 w 652366"/>
              <a:gd name="connsiteY0" fmla="*/ 584729 h 720000"/>
              <a:gd name="connsiteX1" fmla="*/ 539639 w 652366"/>
              <a:gd name="connsiteY1" fmla="*/ 607999 h 720000"/>
              <a:gd name="connsiteX2" fmla="*/ 551638 w 652366"/>
              <a:gd name="connsiteY2" fmla="*/ 619997 h 720000"/>
              <a:gd name="connsiteX3" fmla="*/ 563636 w 652366"/>
              <a:gd name="connsiteY3" fmla="*/ 607999 h 720000"/>
              <a:gd name="connsiteX4" fmla="*/ 563636 w 652366"/>
              <a:gd name="connsiteY4" fmla="*/ 584729 h 720000"/>
              <a:gd name="connsiteX5" fmla="*/ 381818 w 652366"/>
              <a:gd name="connsiteY5" fmla="*/ 584729 h 720000"/>
              <a:gd name="connsiteX6" fmla="*/ 381818 w 652366"/>
              <a:gd name="connsiteY6" fmla="*/ 607999 h 720000"/>
              <a:gd name="connsiteX7" fmla="*/ 393816 w 652366"/>
              <a:gd name="connsiteY7" fmla="*/ 619997 h 720000"/>
              <a:gd name="connsiteX8" fmla="*/ 405814 w 652366"/>
              <a:gd name="connsiteY8" fmla="*/ 607999 h 720000"/>
              <a:gd name="connsiteX9" fmla="*/ 405814 w 652366"/>
              <a:gd name="connsiteY9" fmla="*/ 584729 h 720000"/>
              <a:gd name="connsiteX10" fmla="*/ 337452 w 652366"/>
              <a:gd name="connsiteY10" fmla="*/ 472003 h 720000"/>
              <a:gd name="connsiteX11" fmla="*/ 314181 w 652366"/>
              <a:gd name="connsiteY11" fmla="*/ 495274 h 720000"/>
              <a:gd name="connsiteX12" fmla="*/ 314181 w 652366"/>
              <a:gd name="connsiteY12" fmla="*/ 526587 h 720000"/>
              <a:gd name="connsiteX13" fmla="*/ 360724 w 652366"/>
              <a:gd name="connsiteY13" fmla="*/ 576056 h 720000"/>
              <a:gd name="connsiteX14" fmla="*/ 360724 w 652366"/>
              <a:gd name="connsiteY14" fmla="*/ 574183 h 720000"/>
              <a:gd name="connsiteX15" fmla="*/ 371271 w 652366"/>
              <a:gd name="connsiteY15" fmla="*/ 563636 h 720000"/>
              <a:gd name="connsiteX16" fmla="*/ 416361 w 652366"/>
              <a:gd name="connsiteY16" fmla="*/ 563636 h 720000"/>
              <a:gd name="connsiteX17" fmla="*/ 426909 w 652366"/>
              <a:gd name="connsiteY17" fmla="*/ 574183 h 720000"/>
              <a:gd name="connsiteX18" fmla="*/ 426909 w 652366"/>
              <a:gd name="connsiteY18" fmla="*/ 594315 h 720000"/>
              <a:gd name="connsiteX19" fmla="*/ 472726 w 652366"/>
              <a:gd name="connsiteY19" fmla="*/ 597454 h 720000"/>
              <a:gd name="connsiteX20" fmla="*/ 483664 w 652366"/>
              <a:gd name="connsiteY20" fmla="*/ 597281 h 720000"/>
              <a:gd name="connsiteX21" fmla="*/ 494540 w 652366"/>
              <a:gd name="connsiteY21" fmla="*/ 607487 h 720000"/>
              <a:gd name="connsiteX22" fmla="*/ 484333 w 652366"/>
              <a:gd name="connsiteY22" fmla="*/ 618363 h 720000"/>
              <a:gd name="connsiteX23" fmla="*/ 472727 w 652366"/>
              <a:gd name="connsiteY23" fmla="*/ 618548 h 720000"/>
              <a:gd name="connsiteX24" fmla="*/ 426047 w 652366"/>
              <a:gd name="connsiteY24" fmla="*/ 615483 h 720000"/>
              <a:gd name="connsiteX25" fmla="*/ 393817 w 652366"/>
              <a:gd name="connsiteY25" fmla="*/ 641093 h 720000"/>
              <a:gd name="connsiteX26" fmla="*/ 360725 w 652366"/>
              <a:gd name="connsiteY26" fmla="*/ 608001 h 720000"/>
              <a:gd name="connsiteX27" fmla="*/ 360725 w 652366"/>
              <a:gd name="connsiteY27" fmla="*/ 598981 h 720000"/>
              <a:gd name="connsiteX28" fmla="*/ 325455 w 652366"/>
              <a:gd name="connsiteY28" fmla="*/ 580042 h 720000"/>
              <a:gd name="connsiteX29" fmla="*/ 325455 w 652366"/>
              <a:gd name="connsiteY29" fmla="*/ 676782 h 720000"/>
              <a:gd name="connsiteX30" fmla="*/ 347580 w 652366"/>
              <a:gd name="connsiteY30" fmla="*/ 698906 h 720000"/>
              <a:gd name="connsiteX31" fmla="*/ 597874 w 652366"/>
              <a:gd name="connsiteY31" fmla="*/ 698906 h 720000"/>
              <a:gd name="connsiteX32" fmla="*/ 619997 w 652366"/>
              <a:gd name="connsiteY32" fmla="*/ 676783 h 720000"/>
              <a:gd name="connsiteX33" fmla="*/ 619997 w 652366"/>
              <a:gd name="connsiteY33" fmla="*/ 580043 h 720000"/>
              <a:gd name="connsiteX34" fmla="*/ 584727 w 652366"/>
              <a:gd name="connsiteY34" fmla="*/ 598981 h 720000"/>
              <a:gd name="connsiteX35" fmla="*/ 584727 w 652366"/>
              <a:gd name="connsiteY35" fmla="*/ 608001 h 720000"/>
              <a:gd name="connsiteX36" fmla="*/ 551635 w 652366"/>
              <a:gd name="connsiteY36" fmla="*/ 641093 h 720000"/>
              <a:gd name="connsiteX37" fmla="*/ 518543 w 652366"/>
              <a:gd name="connsiteY37" fmla="*/ 608001 h 720000"/>
              <a:gd name="connsiteX38" fmla="*/ 518543 w 652366"/>
              <a:gd name="connsiteY38" fmla="*/ 574183 h 720000"/>
              <a:gd name="connsiteX39" fmla="*/ 529090 w 652366"/>
              <a:gd name="connsiteY39" fmla="*/ 563636 h 720000"/>
              <a:gd name="connsiteX40" fmla="*/ 574180 w 652366"/>
              <a:gd name="connsiteY40" fmla="*/ 563636 h 720000"/>
              <a:gd name="connsiteX41" fmla="*/ 584727 w 652366"/>
              <a:gd name="connsiteY41" fmla="*/ 574183 h 720000"/>
              <a:gd name="connsiteX42" fmla="*/ 584727 w 652366"/>
              <a:gd name="connsiteY42" fmla="*/ 576056 h 720000"/>
              <a:gd name="connsiteX43" fmla="*/ 631269 w 652366"/>
              <a:gd name="connsiteY43" fmla="*/ 526587 h 720000"/>
              <a:gd name="connsiteX44" fmla="*/ 631269 w 652366"/>
              <a:gd name="connsiteY44" fmla="*/ 495274 h 720000"/>
              <a:gd name="connsiteX45" fmla="*/ 607999 w 652366"/>
              <a:gd name="connsiteY45" fmla="*/ 472003 h 720000"/>
              <a:gd name="connsiteX46" fmla="*/ 438908 w 652366"/>
              <a:gd name="connsiteY46" fmla="*/ 415637 h 720000"/>
              <a:gd name="connsiteX47" fmla="*/ 426909 w 652366"/>
              <a:gd name="connsiteY47" fmla="*/ 427635 h 720000"/>
              <a:gd name="connsiteX48" fmla="*/ 426909 w 652366"/>
              <a:gd name="connsiteY48" fmla="*/ 450906 h 720000"/>
              <a:gd name="connsiteX49" fmla="*/ 518543 w 652366"/>
              <a:gd name="connsiteY49" fmla="*/ 450906 h 720000"/>
              <a:gd name="connsiteX50" fmla="*/ 518543 w 652366"/>
              <a:gd name="connsiteY50" fmla="*/ 427635 h 720000"/>
              <a:gd name="connsiteX51" fmla="*/ 506545 w 652366"/>
              <a:gd name="connsiteY51" fmla="*/ 415637 h 720000"/>
              <a:gd name="connsiteX52" fmla="*/ 228180 w 652366"/>
              <a:gd name="connsiteY52" fmla="*/ 409239 h 720000"/>
              <a:gd name="connsiteX53" fmla="*/ 217812 w 652366"/>
              <a:gd name="connsiteY53" fmla="*/ 419609 h 720000"/>
              <a:gd name="connsiteX54" fmla="*/ 217116 w 652366"/>
              <a:gd name="connsiteY54" fmla="*/ 435595 h 720000"/>
              <a:gd name="connsiteX55" fmla="*/ 239246 w 652366"/>
              <a:gd name="connsiteY55" fmla="*/ 435595 h 720000"/>
              <a:gd name="connsiteX56" fmla="*/ 238550 w 652366"/>
              <a:gd name="connsiteY56" fmla="*/ 419609 h 720000"/>
              <a:gd name="connsiteX57" fmla="*/ 438908 w 652366"/>
              <a:gd name="connsiteY57" fmla="*/ 394545 h 720000"/>
              <a:gd name="connsiteX58" fmla="*/ 506546 w 652366"/>
              <a:gd name="connsiteY58" fmla="*/ 394545 h 720000"/>
              <a:gd name="connsiteX59" fmla="*/ 539638 w 652366"/>
              <a:gd name="connsiteY59" fmla="*/ 427637 h 720000"/>
              <a:gd name="connsiteX60" fmla="*/ 539638 w 652366"/>
              <a:gd name="connsiteY60" fmla="*/ 450907 h 720000"/>
              <a:gd name="connsiteX61" fmla="*/ 608000 w 652366"/>
              <a:gd name="connsiteY61" fmla="*/ 450907 h 720000"/>
              <a:gd name="connsiteX62" fmla="*/ 652364 w 652366"/>
              <a:gd name="connsiteY62" fmla="*/ 495273 h 720000"/>
              <a:gd name="connsiteX63" fmla="*/ 652366 w 652366"/>
              <a:gd name="connsiteY63" fmla="*/ 526584 h 720000"/>
              <a:gd name="connsiteX64" fmla="*/ 641093 w 652366"/>
              <a:gd name="connsiteY64" fmla="*/ 559467 h 720000"/>
              <a:gd name="connsiteX65" fmla="*/ 641093 w 652366"/>
              <a:gd name="connsiteY65" fmla="*/ 676782 h 720000"/>
              <a:gd name="connsiteX66" fmla="*/ 597875 w 652366"/>
              <a:gd name="connsiteY66" fmla="*/ 720000 h 720000"/>
              <a:gd name="connsiteX67" fmla="*/ 347580 w 652366"/>
              <a:gd name="connsiteY67" fmla="*/ 720000 h 720000"/>
              <a:gd name="connsiteX68" fmla="*/ 304362 w 652366"/>
              <a:gd name="connsiteY68" fmla="*/ 676782 h 720000"/>
              <a:gd name="connsiteX69" fmla="*/ 304362 w 652366"/>
              <a:gd name="connsiteY69" fmla="*/ 559467 h 720000"/>
              <a:gd name="connsiteX70" fmla="*/ 293089 w 652366"/>
              <a:gd name="connsiteY70" fmla="*/ 526586 h 720000"/>
              <a:gd name="connsiteX71" fmla="*/ 293089 w 652366"/>
              <a:gd name="connsiteY71" fmla="*/ 495273 h 720000"/>
              <a:gd name="connsiteX72" fmla="*/ 337453 w 652366"/>
              <a:gd name="connsiteY72" fmla="*/ 450907 h 720000"/>
              <a:gd name="connsiteX73" fmla="*/ 405815 w 652366"/>
              <a:gd name="connsiteY73" fmla="*/ 450907 h 720000"/>
              <a:gd name="connsiteX74" fmla="*/ 405815 w 652366"/>
              <a:gd name="connsiteY74" fmla="*/ 427637 h 720000"/>
              <a:gd name="connsiteX75" fmla="*/ 438908 w 652366"/>
              <a:gd name="connsiteY75" fmla="*/ 394545 h 720000"/>
              <a:gd name="connsiteX76" fmla="*/ 310610 w 652366"/>
              <a:gd name="connsiteY76" fmla="*/ 336214 h 720000"/>
              <a:gd name="connsiteX77" fmla="*/ 243612 w 652366"/>
              <a:gd name="connsiteY77" fmla="*/ 394838 h 720000"/>
              <a:gd name="connsiteX78" fmla="*/ 269580 w 652366"/>
              <a:gd name="connsiteY78" fmla="*/ 420807 h 720000"/>
              <a:gd name="connsiteX79" fmla="*/ 277781 w 652366"/>
              <a:gd name="connsiteY79" fmla="*/ 423739 h 720000"/>
              <a:gd name="connsiteX80" fmla="*/ 285250 w 652366"/>
              <a:gd name="connsiteY80" fmla="*/ 419255 h 720000"/>
              <a:gd name="connsiteX81" fmla="*/ 328610 w 652366"/>
              <a:gd name="connsiteY81" fmla="*/ 354214 h 720000"/>
              <a:gd name="connsiteX82" fmla="*/ 145752 w 652366"/>
              <a:gd name="connsiteY82" fmla="*/ 336214 h 720000"/>
              <a:gd name="connsiteX83" fmla="*/ 127752 w 652366"/>
              <a:gd name="connsiteY83" fmla="*/ 354214 h 720000"/>
              <a:gd name="connsiteX84" fmla="*/ 171113 w 652366"/>
              <a:gd name="connsiteY84" fmla="*/ 419256 h 720000"/>
              <a:gd name="connsiteX85" fmla="*/ 178580 w 652366"/>
              <a:gd name="connsiteY85" fmla="*/ 423739 h 720000"/>
              <a:gd name="connsiteX86" fmla="*/ 186784 w 652366"/>
              <a:gd name="connsiteY86" fmla="*/ 420807 h 720000"/>
              <a:gd name="connsiteX87" fmla="*/ 212752 w 652366"/>
              <a:gd name="connsiteY87" fmla="*/ 394838 h 720000"/>
              <a:gd name="connsiteX88" fmla="*/ 166181 w 652366"/>
              <a:gd name="connsiteY88" fmla="*/ 303636 h 720000"/>
              <a:gd name="connsiteX89" fmla="*/ 166181 w 652366"/>
              <a:gd name="connsiteY89" fmla="*/ 326061 h 720000"/>
              <a:gd name="connsiteX90" fmla="*/ 228180 w 652366"/>
              <a:gd name="connsiteY90" fmla="*/ 380310 h 720000"/>
              <a:gd name="connsiteX91" fmla="*/ 290178 w 652366"/>
              <a:gd name="connsiteY91" fmla="*/ 326061 h 720000"/>
              <a:gd name="connsiteX92" fmla="*/ 290178 w 652366"/>
              <a:gd name="connsiteY92" fmla="*/ 303636 h 720000"/>
              <a:gd name="connsiteX93" fmla="*/ 228180 w 652366"/>
              <a:gd name="connsiteY93" fmla="*/ 321962 h 720000"/>
              <a:gd name="connsiteX94" fmla="*/ 166181 w 652366"/>
              <a:gd name="connsiteY94" fmla="*/ 303636 h 720000"/>
              <a:gd name="connsiteX95" fmla="*/ 228750 w 652366"/>
              <a:gd name="connsiteY95" fmla="*/ 21399 h 720000"/>
              <a:gd name="connsiteX96" fmla="*/ 154279 w 652366"/>
              <a:gd name="connsiteY96" fmla="*/ 49590 h 720000"/>
              <a:gd name="connsiteX97" fmla="*/ 146998 w 652366"/>
              <a:gd name="connsiteY97" fmla="*/ 52505 h 720000"/>
              <a:gd name="connsiteX98" fmla="*/ 130189 w 652366"/>
              <a:gd name="connsiteY98" fmla="*/ 57877 h 720000"/>
              <a:gd name="connsiteX99" fmla="*/ 114363 w 652366"/>
              <a:gd name="connsiteY99" fmla="*/ 93776 h 720000"/>
              <a:gd name="connsiteX100" fmla="*/ 122431 w 652366"/>
              <a:gd name="connsiteY100" fmla="*/ 156898 h 720000"/>
              <a:gd name="connsiteX101" fmla="*/ 134817 w 652366"/>
              <a:gd name="connsiteY101" fmla="*/ 163569 h 720000"/>
              <a:gd name="connsiteX102" fmla="*/ 146529 w 652366"/>
              <a:gd name="connsiteY102" fmla="*/ 149991 h 720000"/>
              <a:gd name="connsiteX103" fmla="*/ 161085 w 652366"/>
              <a:gd name="connsiteY103" fmla="*/ 146728 h 720000"/>
              <a:gd name="connsiteX104" fmla="*/ 164348 w 652366"/>
              <a:gd name="connsiteY104" fmla="*/ 161283 h 720000"/>
              <a:gd name="connsiteX105" fmla="*/ 142752 w 652366"/>
              <a:gd name="connsiteY105" fmla="*/ 184095 h 720000"/>
              <a:gd name="connsiteX106" fmla="*/ 129829 w 652366"/>
              <a:gd name="connsiteY106" fmla="*/ 186172 h 720000"/>
              <a:gd name="connsiteX107" fmla="*/ 122249 w 652366"/>
              <a:gd name="connsiteY107" fmla="*/ 180874 h 720000"/>
              <a:gd name="connsiteX108" fmla="*/ 112256 w 652366"/>
              <a:gd name="connsiteY108" fmla="*/ 177042 h 720000"/>
              <a:gd name="connsiteX109" fmla="*/ 104000 w 652366"/>
              <a:gd name="connsiteY109" fmla="*/ 188101 h 720000"/>
              <a:gd name="connsiteX110" fmla="*/ 104000 w 652366"/>
              <a:gd name="connsiteY110" fmla="*/ 196056 h 720000"/>
              <a:gd name="connsiteX111" fmla="*/ 112150 w 652366"/>
              <a:gd name="connsiteY111" fmla="*/ 207385 h 720000"/>
              <a:gd name="connsiteX112" fmla="*/ 114873 w 652366"/>
              <a:gd name="connsiteY112" fmla="*/ 207571 h 720000"/>
              <a:gd name="connsiteX113" fmla="*/ 136745 w 652366"/>
              <a:gd name="connsiteY113" fmla="*/ 224716 h 720000"/>
              <a:gd name="connsiteX114" fmla="*/ 228182 w 652366"/>
              <a:gd name="connsiteY114" fmla="*/ 300867 h 720000"/>
              <a:gd name="connsiteX115" fmla="*/ 319617 w 652366"/>
              <a:gd name="connsiteY115" fmla="*/ 224716 h 720000"/>
              <a:gd name="connsiteX116" fmla="*/ 341487 w 652366"/>
              <a:gd name="connsiteY116" fmla="*/ 207569 h 720000"/>
              <a:gd name="connsiteX117" fmla="*/ 344213 w 652366"/>
              <a:gd name="connsiteY117" fmla="*/ 207383 h 720000"/>
              <a:gd name="connsiteX118" fmla="*/ 352360 w 652366"/>
              <a:gd name="connsiteY118" fmla="*/ 196055 h 720000"/>
              <a:gd name="connsiteX119" fmla="*/ 352360 w 652366"/>
              <a:gd name="connsiteY119" fmla="*/ 187979 h 720000"/>
              <a:gd name="connsiteX120" fmla="*/ 344078 w 652366"/>
              <a:gd name="connsiteY120" fmla="*/ 177062 h 720000"/>
              <a:gd name="connsiteX121" fmla="*/ 335561 w 652366"/>
              <a:gd name="connsiteY121" fmla="*/ 177674 h 720000"/>
              <a:gd name="connsiteX122" fmla="*/ 315134 w 652366"/>
              <a:gd name="connsiteY122" fmla="*/ 167198 h 720000"/>
              <a:gd name="connsiteX123" fmla="*/ 306919 w 652366"/>
              <a:gd name="connsiteY123" fmla="*/ 147468 h 720000"/>
              <a:gd name="connsiteX124" fmla="*/ 147365 w 652366"/>
              <a:gd name="connsiteY124" fmla="*/ 110856 h 720000"/>
              <a:gd name="connsiteX125" fmla="*/ 148982 w 652366"/>
              <a:gd name="connsiteY125" fmla="*/ 96029 h 720000"/>
              <a:gd name="connsiteX126" fmla="*/ 163811 w 652366"/>
              <a:gd name="connsiteY126" fmla="*/ 97646 h 720000"/>
              <a:gd name="connsiteX127" fmla="*/ 310571 w 652366"/>
              <a:gd name="connsiteY127" fmla="*/ 125028 h 720000"/>
              <a:gd name="connsiteX128" fmla="*/ 322985 w 652366"/>
              <a:gd name="connsiteY128" fmla="*/ 131175 h 720000"/>
              <a:gd name="connsiteX129" fmla="*/ 333555 w 652366"/>
              <a:gd name="connsiteY129" fmla="*/ 156559 h 720000"/>
              <a:gd name="connsiteX130" fmla="*/ 343733 w 652366"/>
              <a:gd name="connsiteY130" fmla="*/ 155863 h 720000"/>
              <a:gd name="connsiteX131" fmla="*/ 324479 w 652366"/>
              <a:gd name="connsiteY131" fmla="*/ 52753 h 720000"/>
              <a:gd name="connsiteX132" fmla="*/ 228750 w 652366"/>
              <a:gd name="connsiteY132" fmla="*/ 21399 h 720000"/>
              <a:gd name="connsiteX133" fmla="*/ 227612 w 652366"/>
              <a:gd name="connsiteY133" fmla="*/ 336 h 720000"/>
              <a:gd name="connsiteX134" fmla="*/ 340427 w 652366"/>
              <a:gd name="connsiteY134" fmla="*/ 38946 h 720000"/>
              <a:gd name="connsiteX135" fmla="*/ 363619 w 652366"/>
              <a:gd name="connsiteY135" fmla="*/ 164561 h 720000"/>
              <a:gd name="connsiteX136" fmla="*/ 373457 w 652366"/>
              <a:gd name="connsiteY136" fmla="*/ 187980 h 720000"/>
              <a:gd name="connsiteX137" fmla="*/ 373457 w 652366"/>
              <a:gd name="connsiteY137" fmla="*/ 196056 h 720000"/>
              <a:gd name="connsiteX138" fmla="*/ 348444 w 652366"/>
              <a:gd name="connsiteY138" fmla="*/ 228050 h 720000"/>
              <a:gd name="connsiteX139" fmla="*/ 340367 w 652366"/>
              <a:gd name="connsiteY139" fmla="*/ 228636 h 720000"/>
              <a:gd name="connsiteX140" fmla="*/ 340338 w 652366"/>
              <a:gd name="connsiteY140" fmla="*/ 228666 h 720000"/>
              <a:gd name="connsiteX141" fmla="*/ 311274 w 652366"/>
              <a:gd name="connsiteY141" fmla="*/ 286042 h 720000"/>
              <a:gd name="connsiteX142" fmla="*/ 311274 w 652366"/>
              <a:gd name="connsiteY142" fmla="*/ 311239 h 720000"/>
              <a:gd name="connsiteX143" fmla="*/ 318549 w 652366"/>
              <a:gd name="connsiteY143" fmla="*/ 314320 h 720000"/>
              <a:gd name="connsiteX144" fmla="*/ 349383 w 652366"/>
              <a:gd name="connsiteY144" fmla="*/ 345154 h 720000"/>
              <a:gd name="connsiteX145" fmla="*/ 403105 w 652366"/>
              <a:gd name="connsiteY145" fmla="*/ 365875 h 720000"/>
              <a:gd name="connsiteX146" fmla="*/ 409148 w 652366"/>
              <a:gd name="connsiteY146" fmla="*/ 379513 h 720000"/>
              <a:gd name="connsiteX147" fmla="*/ 399305 w 652366"/>
              <a:gd name="connsiteY147" fmla="*/ 386267 h 720000"/>
              <a:gd name="connsiteX148" fmla="*/ 395511 w 652366"/>
              <a:gd name="connsiteY148" fmla="*/ 385558 h 720000"/>
              <a:gd name="connsiteX149" fmla="*/ 345838 w 652366"/>
              <a:gd name="connsiteY149" fmla="*/ 366398 h 720000"/>
              <a:gd name="connsiteX150" fmla="*/ 302799 w 652366"/>
              <a:gd name="connsiteY150" fmla="*/ 430956 h 720000"/>
              <a:gd name="connsiteX151" fmla="*/ 279866 w 652366"/>
              <a:gd name="connsiteY151" fmla="*/ 444729 h 720000"/>
              <a:gd name="connsiteX152" fmla="*/ 276751 w 652366"/>
              <a:gd name="connsiteY152" fmla="*/ 444882 h 720000"/>
              <a:gd name="connsiteX153" fmla="*/ 260573 w 652366"/>
              <a:gd name="connsiteY153" fmla="*/ 440316 h 720000"/>
              <a:gd name="connsiteX154" fmla="*/ 269816 w 652366"/>
              <a:gd name="connsiteY154" fmla="*/ 652630 h 720000"/>
              <a:gd name="connsiteX155" fmla="*/ 259738 w 652366"/>
              <a:gd name="connsiteY155" fmla="*/ 663626 h 720000"/>
              <a:gd name="connsiteX156" fmla="*/ 259271 w 652366"/>
              <a:gd name="connsiteY156" fmla="*/ 663636 h 720000"/>
              <a:gd name="connsiteX157" fmla="*/ 248742 w 652366"/>
              <a:gd name="connsiteY157" fmla="*/ 653547 h 720000"/>
              <a:gd name="connsiteX158" fmla="*/ 240171 w 652366"/>
              <a:gd name="connsiteY158" fmla="*/ 456688 h 720000"/>
              <a:gd name="connsiteX159" fmla="*/ 216205 w 652366"/>
              <a:gd name="connsiteY159" fmla="*/ 456688 h 720000"/>
              <a:gd name="connsiteX160" fmla="*/ 207633 w 652366"/>
              <a:gd name="connsiteY160" fmla="*/ 653547 h 720000"/>
              <a:gd name="connsiteX161" fmla="*/ 197105 w 652366"/>
              <a:gd name="connsiteY161" fmla="*/ 663636 h 720000"/>
              <a:gd name="connsiteX162" fmla="*/ 196638 w 652366"/>
              <a:gd name="connsiteY162" fmla="*/ 663626 h 720000"/>
              <a:gd name="connsiteX163" fmla="*/ 186559 w 652366"/>
              <a:gd name="connsiteY163" fmla="*/ 652630 h 720000"/>
              <a:gd name="connsiteX164" fmla="*/ 195803 w 652366"/>
              <a:gd name="connsiteY164" fmla="*/ 440316 h 720000"/>
              <a:gd name="connsiteX165" fmla="*/ 179624 w 652366"/>
              <a:gd name="connsiteY165" fmla="*/ 444882 h 720000"/>
              <a:gd name="connsiteX166" fmla="*/ 176508 w 652366"/>
              <a:gd name="connsiteY166" fmla="*/ 444729 h 720000"/>
              <a:gd name="connsiteX167" fmla="*/ 153567 w 652366"/>
              <a:gd name="connsiteY167" fmla="*/ 430955 h 720000"/>
              <a:gd name="connsiteX168" fmla="*/ 110527 w 652366"/>
              <a:gd name="connsiteY168" fmla="*/ 366397 h 720000"/>
              <a:gd name="connsiteX169" fmla="*/ 54149 w 652366"/>
              <a:gd name="connsiteY169" fmla="*/ 388143 h 720000"/>
              <a:gd name="connsiteX170" fmla="*/ 33682 w 652366"/>
              <a:gd name="connsiteY170" fmla="*/ 402543 h 720000"/>
              <a:gd name="connsiteX171" fmla="*/ 72339 w 652366"/>
              <a:gd name="connsiteY171" fmla="*/ 441199 h 720000"/>
              <a:gd name="connsiteX172" fmla="*/ 93640 w 652366"/>
              <a:gd name="connsiteY172" fmla="*/ 492626 h 720000"/>
              <a:gd name="connsiteX173" fmla="*/ 93640 w 652366"/>
              <a:gd name="connsiteY173" fmla="*/ 653090 h 720000"/>
              <a:gd name="connsiteX174" fmla="*/ 83094 w 652366"/>
              <a:gd name="connsiteY174" fmla="*/ 663637 h 720000"/>
              <a:gd name="connsiteX175" fmla="*/ 72547 w 652366"/>
              <a:gd name="connsiteY175" fmla="*/ 653090 h 720000"/>
              <a:gd name="connsiteX176" fmla="*/ 72547 w 652366"/>
              <a:gd name="connsiteY176" fmla="*/ 492626 h 720000"/>
              <a:gd name="connsiteX177" fmla="*/ 57424 w 652366"/>
              <a:gd name="connsiteY177" fmla="*/ 456115 h 720000"/>
              <a:gd name="connsiteX178" fmla="*/ 23165 w 652366"/>
              <a:gd name="connsiteY178" fmla="*/ 421856 h 720000"/>
              <a:gd name="connsiteX179" fmla="*/ 21137 w 652366"/>
              <a:gd name="connsiteY179" fmla="*/ 438385 h 720000"/>
              <a:gd name="connsiteX180" fmla="*/ 29719 w 652366"/>
              <a:gd name="connsiteY180" fmla="*/ 652666 h 720000"/>
              <a:gd name="connsiteX181" fmla="*/ 19603 w 652366"/>
              <a:gd name="connsiteY181" fmla="*/ 663626 h 720000"/>
              <a:gd name="connsiteX182" fmla="*/ 19172 w 652366"/>
              <a:gd name="connsiteY182" fmla="*/ 663634 h 720000"/>
              <a:gd name="connsiteX183" fmla="*/ 8641 w 652366"/>
              <a:gd name="connsiteY183" fmla="*/ 653509 h 720000"/>
              <a:gd name="connsiteX184" fmla="*/ 59 w 652366"/>
              <a:gd name="connsiteY184" fmla="*/ 439226 h 720000"/>
              <a:gd name="connsiteX185" fmla="*/ 46556 w 652366"/>
              <a:gd name="connsiteY185" fmla="*/ 368460 h 720000"/>
              <a:gd name="connsiteX186" fmla="*/ 106982 w 652366"/>
              <a:gd name="connsiteY186" fmla="*/ 345152 h 720000"/>
              <a:gd name="connsiteX187" fmla="*/ 137815 w 652366"/>
              <a:gd name="connsiteY187" fmla="*/ 314319 h 720000"/>
              <a:gd name="connsiteX188" fmla="*/ 145089 w 652366"/>
              <a:gd name="connsiteY188" fmla="*/ 311238 h 720000"/>
              <a:gd name="connsiteX189" fmla="*/ 145089 w 652366"/>
              <a:gd name="connsiteY189" fmla="*/ 286041 h 720000"/>
              <a:gd name="connsiteX190" fmla="*/ 116025 w 652366"/>
              <a:gd name="connsiteY190" fmla="*/ 228666 h 720000"/>
              <a:gd name="connsiteX191" fmla="*/ 115997 w 652366"/>
              <a:gd name="connsiteY191" fmla="*/ 228635 h 720000"/>
              <a:gd name="connsiteX192" fmla="*/ 107921 w 652366"/>
              <a:gd name="connsiteY192" fmla="*/ 228048 h 720000"/>
              <a:gd name="connsiteX193" fmla="*/ 82907 w 652366"/>
              <a:gd name="connsiteY193" fmla="*/ 196055 h 720000"/>
              <a:gd name="connsiteX194" fmla="*/ 82907 w 652366"/>
              <a:gd name="connsiteY194" fmla="*/ 188100 h 720000"/>
              <a:gd name="connsiteX195" fmla="*/ 101095 w 652366"/>
              <a:gd name="connsiteY195" fmla="*/ 158649 h 720000"/>
              <a:gd name="connsiteX196" fmla="*/ 93269 w 652366"/>
              <a:gd name="connsiteY196" fmla="*/ 93777 h 720000"/>
              <a:gd name="connsiteX197" fmla="*/ 142627 w 652366"/>
              <a:gd name="connsiteY197" fmla="*/ 31777 h 720000"/>
              <a:gd name="connsiteX198" fmla="*/ 227612 w 652366"/>
              <a:gd name="connsiteY198" fmla="*/ 336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652366" h="720000">
                <a:moveTo>
                  <a:pt x="539639" y="584729"/>
                </a:moveTo>
                <a:lnTo>
                  <a:pt x="539639" y="607999"/>
                </a:lnTo>
                <a:cubicBezTo>
                  <a:pt x="539639" y="614614"/>
                  <a:pt x="545022" y="619997"/>
                  <a:pt x="551638" y="619997"/>
                </a:cubicBezTo>
                <a:cubicBezTo>
                  <a:pt x="558253" y="619997"/>
                  <a:pt x="563636" y="614616"/>
                  <a:pt x="563636" y="607999"/>
                </a:cubicBezTo>
                <a:lnTo>
                  <a:pt x="563636" y="584729"/>
                </a:lnTo>
                <a:close/>
                <a:moveTo>
                  <a:pt x="381818" y="584729"/>
                </a:moveTo>
                <a:lnTo>
                  <a:pt x="381818" y="607999"/>
                </a:lnTo>
                <a:cubicBezTo>
                  <a:pt x="381818" y="614616"/>
                  <a:pt x="387201" y="619997"/>
                  <a:pt x="393816" y="619997"/>
                </a:cubicBezTo>
                <a:cubicBezTo>
                  <a:pt x="400431" y="619997"/>
                  <a:pt x="405814" y="614616"/>
                  <a:pt x="405814" y="607999"/>
                </a:cubicBezTo>
                <a:lnTo>
                  <a:pt x="405814" y="584729"/>
                </a:lnTo>
                <a:close/>
                <a:moveTo>
                  <a:pt x="337452" y="472003"/>
                </a:moveTo>
                <a:cubicBezTo>
                  <a:pt x="324620" y="472003"/>
                  <a:pt x="314181" y="482442"/>
                  <a:pt x="314181" y="495274"/>
                </a:cubicBezTo>
                <a:lnTo>
                  <a:pt x="314181" y="526587"/>
                </a:lnTo>
                <a:cubicBezTo>
                  <a:pt x="314181" y="544690"/>
                  <a:pt x="331312" y="562645"/>
                  <a:pt x="360724" y="576056"/>
                </a:cubicBezTo>
                <a:lnTo>
                  <a:pt x="360724" y="574183"/>
                </a:lnTo>
                <a:cubicBezTo>
                  <a:pt x="360724" y="568359"/>
                  <a:pt x="365446" y="563636"/>
                  <a:pt x="371271" y="563636"/>
                </a:cubicBezTo>
                <a:lnTo>
                  <a:pt x="416361" y="563636"/>
                </a:lnTo>
                <a:cubicBezTo>
                  <a:pt x="422186" y="563636"/>
                  <a:pt x="426909" y="568359"/>
                  <a:pt x="426909" y="574183"/>
                </a:cubicBezTo>
                <a:lnTo>
                  <a:pt x="426909" y="594315"/>
                </a:lnTo>
                <a:cubicBezTo>
                  <a:pt x="441724" y="596389"/>
                  <a:pt x="457090" y="597454"/>
                  <a:pt x="472726" y="597454"/>
                </a:cubicBezTo>
                <a:cubicBezTo>
                  <a:pt x="476358" y="597454"/>
                  <a:pt x="480037" y="597396"/>
                  <a:pt x="483664" y="597281"/>
                </a:cubicBezTo>
                <a:cubicBezTo>
                  <a:pt x="489528" y="597080"/>
                  <a:pt x="494355" y="601666"/>
                  <a:pt x="494540" y="607487"/>
                </a:cubicBezTo>
                <a:cubicBezTo>
                  <a:pt x="494725" y="613309"/>
                  <a:pt x="490155" y="618179"/>
                  <a:pt x="484333" y="618363"/>
                </a:cubicBezTo>
                <a:cubicBezTo>
                  <a:pt x="480486" y="618486"/>
                  <a:pt x="476580" y="618548"/>
                  <a:pt x="472727" y="618548"/>
                </a:cubicBezTo>
                <a:cubicBezTo>
                  <a:pt x="456837" y="618548"/>
                  <a:pt x="441191" y="617507"/>
                  <a:pt x="426047" y="615483"/>
                </a:cubicBezTo>
                <a:cubicBezTo>
                  <a:pt x="422644" y="630136"/>
                  <a:pt x="409490" y="641093"/>
                  <a:pt x="393817" y="641093"/>
                </a:cubicBezTo>
                <a:cubicBezTo>
                  <a:pt x="375571" y="641093"/>
                  <a:pt x="360725" y="626248"/>
                  <a:pt x="360725" y="608001"/>
                </a:cubicBezTo>
                <a:lnTo>
                  <a:pt x="360725" y="598981"/>
                </a:lnTo>
                <a:cubicBezTo>
                  <a:pt x="347030" y="593501"/>
                  <a:pt x="335209" y="587125"/>
                  <a:pt x="325455" y="580042"/>
                </a:cubicBezTo>
                <a:lnTo>
                  <a:pt x="325455" y="676782"/>
                </a:lnTo>
                <a:cubicBezTo>
                  <a:pt x="325455" y="688981"/>
                  <a:pt x="335381" y="698906"/>
                  <a:pt x="347580" y="698906"/>
                </a:cubicBezTo>
                <a:lnTo>
                  <a:pt x="597874" y="698906"/>
                </a:lnTo>
                <a:cubicBezTo>
                  <a:pt x="610074" y="698906"/>
                  <a:pt x="619998" y="688982"/>
                  <a:pt x="619997" y="676783"/>
                </a:cubicBezTo>
                <a:lnTo>
                  <a:pt x="619997" y="580043"/>
                </a:lnTo>
                <a:cubicBezTo>
                  <a:pt x="610243" y="587126"/>
                  <a:pt x="598421" y="593502"/>
                  <a:pt x="584727" y="598981"/>
                </a:cubicBezTo>
                <a:lnTo>
                  <a:pt x="584727" y="608001"/>
                </a:lnTo>
                <a:cubicBezTo>
                  <a:pt x="584727" y="626247"/>
                  <a:pt x="569881" y="641093"/>
                  <a:pt x="551635" y="641093"/>
                </a:cubicBezTo>
                <a:cubicBezTo>
                  <a:pt x="533389" y="641093"/>
                  <a:pt x="518543" y="626248"/>
                  <a:pt x="518543" y="608001"/>
                </a:cubicBezTo>
                <a:lnTo>
                  <a:pt x="518543" y="574183"/>
                </a:lnTo>
                <a:cubicBezTo>
                  <a:pt x="518543" y="568359"/>
                  <a:pt x="523265" y="563636"/>
                  <a:pt x="529090" y="563636"/>
                </a:cubicBezTo>
                <a:lnTo>
                  <a:pt x="574180" y="563636"/>
                </a:lnTo>
                <a:cubicBezTo>
                  <a:pt x="580004" y="563636"/>
                  <a:pt x="584727" y="568359"/>
                  <a:pt x="584727" y="574183"/>
                </a:cubicBezTo>
                <a:lnTo>
                  <a:pt x="584727" y="576056"/>
                </a:lnTo>
                <a:cubicBezTo>
                  <a:pt x="614138" y="562645"/>
                  <a:pt x="631269" y="544691"/>
                  <a:pt x="631269" y="526587"/>
                </a:cubicBezTo>
                <a:lnTo>
                  <a:pt x="631269" y="495274"/>
                </a:lnTo>
                <a:cubicBezTo>
                  <a:pt x="631269" y="482442"/>
                  <a:pt x="620831" y="472003"/>
                  <a:pt x="607999" y="472003"/>
                </a:cubicBezTo>
                <a:close/>
                <a:moveTo>
                  <a:pt x="438908" y="415637"/>
                </a:moveTo>
                <a:cubicBezTo>
                  <a:pt x="432293" y="415637"/>
                  <a:pt x="426910" y="421019"/>
                  <a:pt x="426909" y="427635"/>
                </a:cubicBezTo>
                <a:lnTo>
                  <a:pt x="426909" y="450906"/>
                </a:lnTo>
                <a:lnTo>
                  <a:pt x="518543" y="450906"/>
                </a:lnTo>
                <a:lnTo>
                  <a:pt x="518543" y="427635"/>
                </a:lnTo>
                <a:cubicBezTo>
                  <a:pt x="518543" y="421020"/>
                  <a:pt x="513161" y="415637"/>
                  <a:pt x="506545" y="415637"/>
                </a:cubicBezTo>
                <a:close/>
                <a:moveTo>
                  <a:pt x="228180" y="409239"/>
                </a:moveTo>
                <a:lnTo>
                  <a:pt x="217812" y="419609"/>
                </a:lnTo>
                <a:lnTo>
                  <a:pt x="217116" y="435595"/>
                </a:lnTo>
                <a:lnTo>
                  <a:pt x="239246" y="435595"/>
                </a:lnTo>
                <a:lnTo>
                  <a:pt x="238550" y="419609"/>
                </a:lnTo>
                <a:close/>
                <a:moveTo>
                  <a:pt x="438908" y="394545"/>
                </a:moveTo>
                <a:lnTo>
                  <a:pt x="506546" y="394545"/>
                </a:lnTo>
                <a:cubicBezTo>
                  <a:pt x="524792" y="394545"/>
                  <a:pt x="539638" y="409389"/>
                  <a:pt x="539638" y="427637"/>
                </a:cubicBezTo>
                <a:lnTo>
                  <a:pt x="539638" y="450907"/>
                </a:lnTo>
                <a:lnTo>
                  <a:pt x="608000" y="450907"/>
                </a:lnTo>
                <a:cubicBezTo>
                  <a:pt x="632463" y="450907"/>
                  <a:pt x="652364" y="470809"/>
                  <a:pt x="652364" y="495273"/>
                </a:cubicBezTo>
                <a:lnTo>
                  <a:pt x="652366" y="526584"/>
                </a:lnTo>
                <a:cubicBezTo>
                  <a:pt x="652366" y="538128"/>
                  <a:pt x="648479" y="549214"/>
                  <a:pt x="641093" y="559467"/>
                </a:cubicBezTo>
                <a:lnTo>
                  <a:pt x="641093" y="676782"/>
                </a:lnTo>
                <a:cubicBezTo>
                  <a:pt x="641093" y="700612"/>
                  <a:pt x="621705" y="720000"/>
                  <a:pt x="597875" y="720000"/>
                </a:cubicBezTo>
                <a:lnTo>
                  <a:pt x="347580" y="720000"/>
                </a:lnTo>
                <a:cubicBezTo>
                  <a:pt x="323749" y="720000"/>
                  <a:pt x="304362" y="700612"/>
                  <a:pt x="304362" y="676782"/>
                </a:cubicBezTo>
                <a:lnTo>
                  <a:pt x="304362" y="559467"/>
                </a:lnTo>
                <a:cubicBezTo>
                  <a:pt x="296976" y="549215"/>
                  <a:pt x="293089" y="538130"/>
                  <a:pt x="293089" y="526586"/>
                </a:cubicBezTo>
                <a:lnTo>
                  <a:pt x="293089" y="495273"/>
                </a:lnTo>
                <a:cubicBezTo>
                  <a:pt x="293089" y="470809"/>
                  <a:pt x="312990" y="450907"/>
                  <a:pt x="337453" y="450907"/>
                </a:cubicBezTo>
                <a:lnTo>
                  <a:pt x="405815" y="450907"/>
                </a:lnTo>
                <a:lnTo>
                  <a:pt x="405815" y="427637"/>
                </a:lnTo>
                <a:cubicBezTo>
                  <a:pt x="405815" y="409391"/>
                  <a:pt x="420660" y="394545"/>
                  <a:pt x="438908" y="394545"/>
                </a:cubicBezTo>
                <a:close/>
                <a:moveTo>
                  <a:pt x="310610" y="336214"/>
                </a:moveTo>
                <a:lnTo>
                  <a:pt x="243612" y="394838"/>
                </a:lnTo>
                <a:lnTo>
                  <a:pt x="269580" y="420807"/>
                </a:lnTo>
                <a:cubicBezTo>
                  <a:pt x="272545" y="423770"/>
                  <a:pt x="275990" y="423921"/>
                  <a:pt x="277781" y="423739"/>
                </a:cubicBezTo>
                <a:cubicBezTo>
                  <a:pt x="280829" y="423438"/>
                  <a:pt x="283550" y="421804"/>
                  <a:pt x="285250" y="419255"/>
                </a:cubicBezTo>
                <a:lnTo>
                  <a:pt x="328610" y="354214"/>
                </a:lnTo>
                <a:close/>
                <a:moveTo>
                  <a:pt x="145752" y="336214"/>
                </a:moveTo>
                <a:lnTo>
                  <a:pt x="127752" y="354214"/>
                </a:lnTo>
                <a:lnTo>
                  <a:pt x="171113" y="419256"/>
                </a:lnTo>
                <a:cubicBezTo>
                  <a:pt x="172812" y="421804"/>
                  <a:pt x="175533" y="423438"/>
                  <a:pt x="178580" y="423739"/>
                </a:cubicBezTo>
                <a:cubicBezTo>
                  <a:pt x="181626" y="424043"/>
                  <a:pt x="184617" y="422973"/>
                  <a:pt x="186784" y="420807"/>
                </a:cubicBezTo>
                <a:lnTo>
                  <a:pt x="212752" y="394838"/>
                </a:lnTo>
                <a:close/>
                <a:moveTo>
                  <a:pt x="166181" y="303636"/>
                </a:moveTo>
                <a:lnTo>
                  <a:pt x="166181" y="326061"/>
                </a:lnTo>
                <a:lnTo>
                  <a:pt x="228180" y="380310"/>
                </a:lnTo>
                <a:lnTo>
                  <a:pt x="290178" y="326061"/>
                </a:lnTo>
                <a:lnTo>
                  <a:pt x="290178" y="303636"/>
                </a:lnTo>
                <a:cubicBezTo>
                  <a:pt x="272218" y="315274"/>
                  <a:pt x="250873" y="321962"/>
                  <a:pt x="228180" y="321962"/>
                </a:cubicBezTo>
                <a:cubicBezTo>
                  <a:pt x="205488" y="321962"/>
                  <a:pt x="184142" y="315274"/>
                  <a:pt x="166181" y="303636"/>
                </a:cubicBezTo>
                <a:close/>
                <a:moveTo>
                  <a:pt x="228750" y="21399"/>
                </a:moveTo>
                <a:cubicBezTo>
                  <a:pt x="181901" y="23930"/>
                  <a:pt x="154549" y="49333"/>
                  <a:pt x="154279" y="49590"/>
                </a:cubicBezTo>
                <a:cubicBezTo>
                  <a:pt x="152320" y="51443"/>
                  <a:pt x="149695" y="52505"/>
                  <a:pt x="146998" y="52505"/>
                </a:cubicBezTo>
                <a:cubicBezTo>
                  <a:pt x="146995" y="52507"/>
                  <a:pt x="138363" y="52705"/>
                  <a:pt x="130189" y="57877"/>
                </a:cubicBezTo>
                <a:cubicBezTo>
                  <a:pt x="119687" y="64519"/>
                  <a:pt x="114363" y="76598"/>
                  <a:pt x="114363" y="93776"/>
                </a:cubicBezTo>
                <a:cubicBezTo>
                  <a:pt x="114363" y="122633"/>
                  <a:pt x="119605" y="146260"/>
                  <a:pt x="122431" y="156898"/>
                </a:cubicBezTo>
                <a:cubicBezTo>
                  <a:pt x="126987" y="158145"/>
                  <a:pt x="131228" y="160408"/>
                  <a:pt x="134817" y="163569"/>
                </a:cubicBezTo>
                <a:cubicBezTo>
                  <a:pt x="139321" y="159720"/>
                  <a:pt x="143247" y="155170"/>
                  <a:pt x="146529" y="149991"/>
                </a:cubicBezTo>
                <a:cubicBezTo>
                  <a:pt x="149647" y="145072"/>
                  <a:pt x="156162" y="143608"/>
                  <a:pt x="161085" y="146728"/>
                </a:cubicBezTo>
                <a:cubicBezTo>
                  <a:pt x="166004" y="149846"/>
                  <a:pt x="167465" y="156362"/>
                  <a:pt x="164348" y="161283"/>
                </a:cubicBezTo>
                <a:cubicBezTo>
                  <a:pt x="158592" y="170367"/>
                  <a:pt x="151326" y="178043"/>
                  <a:pt x="142752" y="184095"/>
                </a:cubicBezTo>
                <a:cubicBezTo>
                  <a:pt x="139038" y="186717"/>
                  <a:pt x="134207" y="187492"/>
                  <a:pt x="129829" y="186172"/>
                </a:cubicBezTo>
                <a:cubicBezTo>
                  <a:pt x="126832" y="185266"/>
                  <a:pt x="124214" y="183435"/>
                  <a:pt x="122249" y="180874"/>
                </a:cubicBezTo>
                <a:cubicBezTo>
                  <a:pt x="119884" y="177790"/>
                  <a:pt x="116153" y="176359"/>
                  <a:pt x="112256" y="177042"/>
                </a:cubicBezTo>
                <a:cubicBezTo>
                  <a:pt x="107627" y="177855"/>
                  <a:pt x="104000" y="182712"/>
                  <a:pt x="104000" y="188101"/>
                </a:cubicBezTo>
                <a:lnTo>
                  <a:pt x="104000" y="196056"/>
                </a:lnTo>
                <a:cubicBezTo>
                  <a:pt x="104000" y="201563"/>
                  <a:pt x="107503" y="206434"/>
                  <a:pt x="112150" y="207385"/>
                </a:cubicBezTo>
                <a:cubicBezTo>
                  <a:pt x="113068" y="207572"/>
                  <a:pt x="113985" y="207634"/>
                  <a:pt x="114873" y="207571"/>
                </a:cubicBezTo>
                <a:cubicBezTo>
                  <a:pt x="125225" y="206817"/>
                  <a:pt x="134838" y="214342"/>
                  <a:pt x="136745" y="224716"/>
                </a:cubicBezTo>
                <a:cubicBezTo>
                  <a:pt x="144849" y="268841"/>
                  <a:pt x="183304" y="300867"/>
                  <a:pt x="228182" y="300867"/>
                </a:cubicBezTo>
                <a:cubicBezTo>
                  <a:pt x="273058" y="300867"/>
                  <a:pt x="311512" y="268841"/>
                  <a:pt x="319617" y="224716"/>
                </a:cubicBezTo>
                <a:cubicBezTo>
                  <a:pt x="321521" y="214340"/>
                  <a:pt x="331140" y="206813"/>
                  <a:pt x="341487" y="207569"/>
                </a:cubicBezTo>
                <a:cubicBezTo>
                  <a:pt x="342378" y="207634"/>
                  <a:pt x="343292" y="207572"/>
                  <a:pt x="344213" y="207383"/>
                </a:cubicBezTo>
                <a:cubicBezTo>
                  <a:pt x="348856" y="206433"/>
                  <a:pt x="352360" y="201563"/>
                  <a:pt x="352360" y="196055"/>
                </a:cubicBezTo>
                <a:lnTo>
                  <a:pt x="352360" y="187979"/>
                </a:lnTo>
                <a:cubicBezTo>
                  <a:pt x="352360" y="182694"/>
                  <a:pt x="348800" y="178001"/>
                  <a:pt x="344078" y="177062"/>
                </a:cubicBezTo>
                <a:cubicBezTo>
                  <a:pt x="342500" y="176748"/>
                  <a:pt x="338884" y="176890"/>
                  <a:pt x="335561" y="177674"/>
                </a:cubicBezTo>
                <a:cubicBezTo>
                  <a:pt x="327086" y="179671"/>
                  <a:pt x="318494" y="175265"/>
                  <a:pt x="315134" y="167198"/>
                </a:cubicBezTo>
                <a:lnTo>
                  <a:pt x="306919" y="147468"/>
                </a:lnTo>
                <a:cubicBezTo>
                  <a:pt x="278517" y="153202"/>
                  <a:pt x="191208" y="165440"/>
                  <a:pt x="147365" y="110856"/>
                </a:cubicBezTo>
                <a:cubicBezTo>
                  <a:pt x="143716" y="106314"/>
                  <a:pt x="144441" y="99676"/>
                  <a:pt x="148982" y="96029"/>
                </a:cubicBezTo>
                <a:cubicBezTo>
                  <a:pt x="153525" y="92379"/>
                  <a:pt x="160164" y="93105"/>
                  <a:pt x="163811" y="97646"/>
                </a:cubicBezTo>
                <a:cubicBezTo>
                  <a:pt x="207033" y="151453"/>
                  <a:pt x="309542" y="125298"/>
                  <a:pt x="310571" y="125028"/>
                </a:cubicBezTo>
                <a:cubicBezTo>
                  <a:pt x="315662" y="123692"/>
                  <a:pt x="320962" y="126315"/>
                  <a:pt x="322985" y="131175"/>
                </a:cubicBezTo>
                <a:lnTo>
                  <a:pt x="333555" y="156559"/>
                </a:lnTo>
                <a:cubicBezTo>
                  <a:pt x="337049" y="155946"/>
                  <a:pt x="340563" y="155715"/>
                  <a:pt x="343733" y="155863"/>
                </a:cubicBezTo>
                <a:cubicBezTo>
                  <a:pt x="351103" y="111410"/>
                  <a:pt x="344504" y="75878"/>
                  <a:pt x="324479" y="52753"/>
                </a:cubicBezTo>
                <a:cubicBezTo>
                  <a:pt x="304711" y="29925"/>
                  <a:pt x="271609" y="19077"/>
                  <a:pt x="228750" y="21399"/>
                </a:cubicBezTo>
                <a:close/>
                <a:moveTo>
                  <a:pt x="227612" y="336"/>
                </a:moveTo>
                <a:cubicBezTo>
                  <a:pt x="277222" y="-2340"/>
                  <a:pt x="316231" y="11005"/>
                  <a:pt x="340427" y="38946"/>
                </a:cubicBezTo>
                <a:cubicBezTo>
                  <a:pt x="365524" y="67927"/>
                  <a:pt x="373509" y="111305"/>
                  <a:pt x="363619" y="164561"/>
                </a:cubicBezTo>
                <a:cubicBezTo>
                  <a:pt x="369705" y="170485"/>
                  <a:pt x="373457" y="178852"/>
                  <a:pt x="373457" y="187980"/>
                </a:cubicBezTo>
                <a:lnTo>
                  <a:pt x="373457" y="196056"/>
                </a:lnTo>
                <a:cubicBezTo>
                  <a:pt x="373457" y="211628"/>
                  <a:pt x="362937" y="225083"/>
                  <a:pt x="348444" y="228050"/>
                </a:cubicBezTo>
                <a:cubicBezTo>
                  <a:pt x="345764" y="228598"/>
                  <a:pt x="343053" y="228795"/>
                  <a:pt x="340367" y="228636"/>
                </a:cubicBezTo>
                <a:cubicBezTo>
                  <a:pt x="340357" y="228645"/>
                  <a:pt x="340347" y="228656"/>
                  <a:pt x="340338" y="228666"/>
                </a:cubicBezTo>
                <a:cubicBezTo>
                  <a:pt x="336235" y="250856"/>
                  <a:pt x="325867" y="270538"/>
                  <a:pt x="311274" y="286042"/>
                </a:cubicBezTo>
                <a:lnTo>
                  <a:pt x="311274" y="311239"/>
                </a:lnTo>
                <a:cubicBezTo>
                  <a:pt x="313919" y="311286"/>
                  <a:pt x="316543" y="312315"/>
                  <a:pt x="318549" y="314320"/>
                </a:cubicBezTo>
                <a:lnTo>
                  <a:pt x="349383" y="345154"/>
                </a:lnTo>
                <a:lnTo>
                  <a:pt x="403105" y="365875"/>
                </a:lnTo>
                <a:cubicBezTo>
                  <a:pt x="408539" y="367973"/>
                  <a:pt x="411246" y="374078"/>
                  <a:pt x="409148" y="379513"/>
                </a:cubicBezTo>
                <a:cubicBezTo>
                  <a:pt x="407533" y="383699"/>
                  <a:pt x="403538" y="386267"/>
                  <a:pt x="399305" y="386267"/>
                </a:cubicBezTo>
                <a:cubicBezTo>
                  <a:pt x="398043" y="386267"/>
                  <a:pt x="396760" y="386039"/>
                  <a:pt x="395511" y="385558"/>
                </a:cubicBezTo>
                <a:lnTo>
                  <a:pt x="345838" y="366398"/>
                </a:lnTo>
                <a:lnTo>
                  <a:pt x="302799" y="430956"/>
                </a:lnTo>
                <a:cubicBezTo>
                  <a:pt x="297580" y="438783"/>
                  <a:pt x="289218" y="443805"/>
                  <a:pt x="279866" y="444729"/>
                </a:cubicBezTo>
                <a:cubicBezTo>
                  <a:pt x="278825" y="444832"/>
                  <a:pt x="277784" y="444882"/>
                  <a:pt x="276751" y="444882"/>
                </a:cubicBezTo>
                <a:cubicBezTo>
                  <a:pt x="270998" y="444882"/>
                  <a:pt x="265430" y="443272"/>
                  <a:pt x="260573" y="440316"/>
                </a:cubicBezTo>
                <a:lnTo>
                  <a:pt x="269816" y="652630"/>
                </a:lnTo>
                <a:cubicBezTo>
                  <a:pt x="270070" y="658449"/>
                  <a:pt x="265557" y="663373"/>
                  <a:pt x="259738" y="663626"/>
                </a:cubicBezTo>
                <a:cubicBezTo>
                  <a:pt x="259582" y="663633"/>
                  <a:pt x="259426" y="663636"/>
                  <a:pt x="259271" y="663636"/>
                </a:cubicBezTo>
                <a:cubicBezTo>
                  <a:pt x="253657" y="663636"/>
                  <a:pt x="248988" y="659210"/>
                  <a:pt x="248742" y="653547"/>
                </a:cubicBezTo>
                <a:lnTo>
                  <a:pt x="240171" y="456688"/>
                </a:lnTo>
                <a:lnTo>
                  <a:pt x="216205" y="456688"/>
                </a:lnTo>
                <a:lnTo>
                  <a:pt x="207633" y="653547"/>
                </a:lnTo>
                <a:cubicBezTo>
                  <a:pt x="207387" y="659212"/>
                  <a:pt x="202719" y="663636"/>
                  <a:pt x="197105" y="663636"/>
                </a:cubicBezTo>
                <a:cubicBezTo>
                  <a:pt x="196950" y="663636"/>
                  <a:pt x="196794" y="663633"/>
                  <a:pt x="196638" y="663626"/>
                </a:cubicBezTo>
                <a:cubicBezTo>
                  <a:pt x="190818" y="663373"/>
                  <a:pt x="186306" y="658449"/>
                  <a:pt x="186559" y="652630"/>
                </a:cubicBezTo>
                <a:lnTo>
                  <a:pt x="195803" y="440316"/>
                </a:lnTo>
                <a:cubicBezTo>
                  <a:pt x="190945" y="443272"/>
                  <a:pt x="185377" y="444882"/>
                  <a:pt x="179624" y="444882"/>
                </a:cubicBezTo>
                <a:cubicBezTo>
                  <a:pt x="178589" y="444882"/>
                  <a:pt x="177550" y="444832"/>
                  <a:pt x="176508" y="444729"/>
                </a:cubicBezTo>
                <a:cubicBezTo>
                  <a:pt x="167146" y="443802"/>
                  <a:pt x="158785" y="438782"/>
                  <a:pt x="153567" y="430955"/>
                </a:cubicBezTo>
                <a:lnTo>
                  <a:pt x="110527" y="366397"/>
                </a:lnTo>
                <a:lnTo>
                  <a:pt x="54149" y="388143"/>
                </a:lnTo>
                <a:cubicBezTo>
                  <a:pt x="46053" y="391266"/>
                  <a:pt x="39099" y="396278"/>
                  <a:pt x="33682" y="402543"/>
                </a:cubicBezTo>
                <a:lnTo>
                  <a:pt x="72339" y="441199"/>
                </a:lnTo>
                <a:cubicBezTo>
                  <a:pt x="86076" y="454936"/>
                  <a:pt x="93640" y="473200"/>
                  <a:pt x="93640" y="492626"/>
                </a:cubicBezTo>
                <a:lnTo>
                  <a:pt x="93640" y="653090"/>
                </a:lnTo>
                <a:cubicBezTo>
                  <a:pt x="93640" y="658915"/>
                  <a:pt x="88918" y="663637"/>
                  <a:pt x="83094" y="663637"/>
                </a:cubicBezTo>
                <a:cubicBezTo>
                  <a:pt x="77269" y="663637"/>
                  <a:pt x="72547" y="658915"/>
                  <a:pt x="72547" y="653090"/>
                </a:cubicBezTo>
                <a:lnTo>
                  <a:pt x="72547" y="492626"/>
                </a:lnTo>
                <a:cubicBezTo>
                  <a:pt x="72547" y="478835"/>
                  <a:pt x="67176" y="465868"/>
                  <a:pt x="57424" y="456115"/>
                </a:cubicBezTo>
                <a:lnTo>
                  <a:pt x="23165" y="421856"/>
                </a:lnTo>
                <a:cubicBezTo>
                  <a:pt x="21628" y="427123"/>
                  <a:pt x="20909" y="432690"/>
                  <a:pt x="21137" y="438385"/>
                </a:cubicBezTo>
                <a:lnTo>
                  <a:pt x="29719" y="652666"/>
                </a:lnTo>
                <a:cubicBezTo>
                  <a:pt x="29951" y="658486"/>
                  <a:pt x="25423" y="663392"/>
                  <a:pt x="19603" y="663626"/>
                </a:cubicBezTo>
                <a:cubicBezTo>
                  <a:pt x="19459" y="663631"/>
                  <a:pt x="19316" y="663634"/>
                  <a:pt x="19172" y="663634"/>
                </a:cubicBezTo>
                <a:cubicBezTo>
                  <a:pt x="13542" y="663634"/>
                  <a:pt x="8869" y="659186"/>
                  <a:pt x="8641" y="653509"/>
                </a:cubicBezTo>
                <a:lnTo>
                  <a:pt x="59" y="439226"/>
                </a:lnTo>
                <a:cubicBezTo>
                  <a:pt x="-1187" y="408106"/>
                  <a:pt x="17498" y="379667"/>
                  <a:pt x="46556" y="368460"/>
                </a:cubicBezTo>
                <a:lnTo>
                  <a:pt x="106982" y="345152"/>
                </a:lnTo>
                <a:lnTo>
                  <a:pt x="137815" y="314319"/>
                </a:lnTo>
                <a:cubicBezTo>
                  <a:pt x="139820" y="312314"/>
                  <a:pt x="142444" y="311284"/>
                  <a:pt x="145089" y="311238"/>
                </a:cubicBezTo>
                <a:lnTo>
                  <a:pt x="145089" y="286041"/>
                </a:lnTo>
                <a:cubicBezTo>
                  <a:pt x="130497" y="270537"/>
                  <a:pt x="120129" y="250855"/>
                  <a:pt x="116025" y="228666"/>
                </a:cubicBezTo>
                <a:cubicBezTo>
                  <a:pt x="116017" y="228656"/>
                  <a:pt x="116007" y="228645"/>
                  <a:pt x="115997" y="228635"/>
                </a:cubicBezTo>
                <a:cubicBezTo>
                  <a:pt x="113314" y="228794"/>
                  <a:pt x="110598" y="228597"/>
                  <a:pt x="107921" y="228048"/>
                </a:cubicBezTo>
                <a:cubicBezTo>
                  <a:pt x="93425" y="225081"/>
                  <a:pt x="82907" y="211626"/>
                  <a:pt x="82907" y="196055"/>
                </a:cubicBezTo>
                <a:lnTo>
                  <a:pt x="82907" y="188100"/>
                </a:lnTo>
                <a:cubicBezTo>
                  <a:pt x="82907" y="175083"/>
                  <a:pt x="90220" y="163732"/>
                  <a:pt x="101095" y="158649"/>
                </a:cubicBezTo>
                <a:cubicBezTo>
                  <a:pt x="97866" y="145605"/>
                  <a:pt x="93269" y="122072"/>
                  <a:pt x="93269" y="93777"/>
                </a:cubicBezTo>
                <a:cubicBezTo>
                  <a:pt x="93269" y="42677"/>
                  <a:pt x="129813" y="33442"/>
                  <a:pt x="142627" y="31777"/>
                </a:cubicBezTo>
                <a:cubicBezTo>
                  <a:pt x="151734" y="24232"/>
                  <a:pt x="181408" y="2834"/>
                  <a:pt x="227612" y="336"/>
                </a:cubicBezTo>
                <a:close/>
              </a:path>
            </a:pathLst>
          </a:custGeom>
          <a:solidFill>
            <a:schemeClr val="accent2"/>
          </a:solidFill>
          <a:ln w="1395" cap="flat">
            <a:no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40" name="Полилиния 39">
            <a:extLst>
              <a:ext uri="{FF2B5EF4-FFF2-40B4-BE49-F238E27FC236}">
                <a16:creationId xmlns:a16="http://schemas.microsoft.com/office/drawing/2014/main" id="{6459EAEC-7AA3-3749-977F-54480FB5AD4E}"/>
              </a:ext>
            </a:extLst>
          </p:cNvPr>
          <p:cNvSpPr/>
          <p:nvPr/>
        </p:nvSpPr>
        <p:spPr>
          <a:xfrm flipH="1">
            <a:off x="5067339" y="2621520"/>
            <a:ext cx="272329" cy="876660"/>
          </a:xfrm>
          <a:custGeom>
            <a:avLst/>
            <a:gdLst>
              <a:gd name="connsiteX0" fmla="*/ 614253 w 621233"/>
              <a:gd name="connsiteY0" fmla="*/ 0 h 1961422"/>
              <a:gd name="connsiteX1" fmla="*/ 0 w 621233"/>
              <a:gd name="connsiteY1" fmla="*/ 977221 h 1961422"/>
              <a:gd name="connsiteX2" fmla="*/ 621233 w 621233"/>
              <a:gd name="connsiteY2" fmla="*/ 1961422 h 1961422"/>
              <a:gd name="connsiteX0" fmla="*/ 652353 w 652353"/>
              <a:gd name="connsiteY0" fmla="*/ 0 h 1656622"/>
              <a:gd name="connsiteX1" fmla="*/ 0 w 652353"/>
              <a:gd name="connsiteY1" fmla="*/ 672421 h 1656622"/>
              <a:gd name="connsiteX2" fmla="*/ 621233 w 652353"/>
              <a:gd name="connsiteY2" fmla="*/ 1656622 h 1656622"/>
              <a:gd name="connsiteX0" fmla="*/ 607903 w 621233"/>
              <a:gd name="connsiteY0" fmla="*/ 0 h 1967772"/>
              <a:gd name="connsiteX1" fmla="*/ 0 w 621233"/>
              <a:gd name="connsiteY1" fmla="*/ 983571 h 1967772"/>
              <a:gd name="connsiteX2" fmla="*/ 621233 w 621233"/>
              <a:gd name="connsiteY2" fmla="*/ 1967772 h 1967772"/>
              <a:gd name="connsiteX0" fmla="*/ 607903 w 621233"/>
              <a:gd name="connsiteY0" fmla="*/ 0 h 1967772"/>
              <a:gd name="connsiteX1" fmla="*/ 0 w 621233"/>
              <a:gd name="connsiteY1" fmla="*/ 983571 h 1967772"/>
              <a:gd name="connsiteX2" fmla="*/ 621233 w 621233"/>
              <a:gd name="connsiteY2" fmla="*/ 1967772 h 1967772"/>
              <a:gd name="connsiteX0" fmla="*/ 496778 w 510108"/>
              <a:gd name="connsiteY0" fmla="*/ 0 h 1967772"/>
              <a:gd name="connsiteX1" fmla="*/ 0 w 510108"/>
              <a:gd name="connsiteY1" fmla="*/ 939121 h 1967772"/>
              <a:gd name="connsiteX2" fmla="*/ 510108 w 51010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81558"/>
              <a:gd name="connsiteY0" fmla="*/ 0 h 1856647"/>
              <a:gd name="connsiteX1" fmla="*/ 0 w 681558"/>
              <a:gd name="connsiteY1" fmla="*/ 983571 h 1856647"/>
              <a:gd name="connsiteX2" fmla="*/ 681558 w 681558"/>
              <a:gd name="connsiteY2" fmla="*/ 1856647 h 1856647"/>
              <a:gd name="connsiteX0" fmla="*/ 604728 w 605358"/>
              <a:gd name="connsiteY0" fmla="*/ 0 h 1948722"/>
              <a:gd name="connsiteX1" fmla="*/ 0 w 605358"/>
              <a:gd name="connsiteY1" fmla="*/ 983571 h 1948722"/>
              <a:gd name="connsiteX2" fmla="*/ 605358 w 605358"/>
              <a:gd name="connsiteY2" fmla="*/ 1948722 h 1948722"/>
              <a:gd name="connsiteX0" fmla="*/ 604728 w 605358"/>
              <a:gd name="connsiteY0" fmla="*/ 0 h 1948722"/>
              <a:gd name="connsiteX1" fmla="*/ 0 w 605358"/>
              <a:gd name="connsiteY1" fmla="*/ 983571 h 1948722"/>
              <a:gd name="connsiteX2" fmla="*/ 605358 w 605358"/>
              <a:gd name="connsiteY2" fmla="*/ 1948722 h 1948722"/>
            </a:gdLst>
            <a:ahLst/>
            <a:cxnLst>
              <a:cxn ang="0">
                <a:pos x="connsiteX0" y="connsiteY0"/>
              </a:cxn>
              <a:cxn ang="0">
                <a:pos x="connsiteX1" y="connsiteY1"/>
              </a:cxn>
              <a:cxn ang="0">
                <a:pos x="connsiteX2" y="connsiteY2"/>
              </a:cxn>
            </a:cxnLst>
            <a:rect l="l" t="t" r="r" b="b"/>
            <a:pathLst>
              <a:path w="605358" h="1948722">
                <a:moveTo>
                  <a:pt x="604728" y="0"/>
                </a:moveTo>
                <a:lnTo>
                  <a:pt x="0" y="983571"/>
                </a:lnTo>
                <a:lnTo>
                  <a:pt x="605358" y="1948722"/>
                </a:lnTo>
              </a:path>
            </a:pathLst>
          </a:custGeom>
          <a:ln w="12700" cap="rnd">
            <a:solidFill>
              <a:schemeClr val="accent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1" name="Овал 40">
            <a:extLst>
              <a:ext uri="{FF2B5EF4-FFF2-40B4-BE49-F238E27FC236}">
                <a16:creationId xmlns:a16="http://schemas.microsoft.com/office/drawing/2014/main" id="{64A3E523-5116-7E47-9EB1-F13CA09035DB}"/>
              </a:ext>
            </a:extLst>
          </p:cNvPr>
          <p:cNvSpPr/>
          <p:nvPr/>
        </p:nvSpPr>
        <p:spPr>
          <a:xfrm>
            <a:off x="5423679" y="2609850"/>
            <a:ext cx="1800000" cy="900000"/>
          </a:xfrm>
          <a:prstGeom prst="ellipse">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a:lnSpc>
                <a:spcPct val="90000"/>
              </a:lnSpc>
              <a:spcAft>
                <a:spcPts val="300"/>
              </a:spcAft>
              <a:defRPr/>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Проект контракта</a:t>
            </a:r>
            <a:r>
              <a:rPr lang="en-US"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 </a:t>
            </a: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ЕИС</a:t>
            </a:r>
            <a:endParaRPr lang="en-US"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endParaRPr>
          </a:p>
          <a:p>
            <a:pPr algn="ctr">
              <a:lnSpc>
                <a:spcPct val="90000"/>
              </a:lnSpc>
              <a:defRPr/>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ЭП</a:t>
            </a:r>
            <a:r>
              <a:rPr lang="en-US" sz="10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 </a:t>
            </a: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(с</a:t>
            </a:r>
            <a:r>
              <a:rPr lang="en-US"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a:t>
            </a:r>
            <a:r>
              <a:rPr lang="ru-RU" sz="1000" dirty="0" err="1">
                <a:solidFill>
                  <a:srgbClr val="000000"/>
                </a:solidFill>
                <a:latin typeface="Roboto Light" panose="02000000000000000000" pitchFamily="2" charset="0"/>
                <a:ea typeface="Roboto Light" panose="02000000000000000000" pitchFamily="2" charset="0"/>
                <a:cs typeface="Roboto Light" panose="02000000000000000000" pitchFamily="2" charset="0"/>
              </a:rPr>
              <a:t>использ</a:t>
            </a:r>
            <a:r>
              <a:rPr lang="en-US"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a:t>
            </a: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ЕИС)</a:t>
            </a:r>
          </a:p>
        </p:txBody>
      </p:sp>
      <p:sp>
        <p:nvSpPr>
          <p:cNvPr id="42" name="Овал 41">
            <a:extLst>
              <a:ext uri="{FF2B5EF4-FFF2-40B4-BE49-F238E27FC236}">
                <a16:creationId xmlns:a16="http://schemas.microsoft.com/office/drawing/2014/main" id="{C7FC7EAC-07D2-DC48-A833-B3BF643FB18C}"/>
              </a:ext>
            </a:extLst>
          </p:cNvPr>
          <p:cNvSpPr/>
          <p:nvPr/>
        </p:nvSpPr>
        <p:spPr>
          <a:xfrm>
            <a:off x="5693679" y="3475837"/>
            <a:ext cx="1260000" cy="576000"/>
          </a:xfrm>
          <a:prstGeom prst="ellipse">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a:lnSpc>
                <a:spcPct val="90000"/>
              </a:lnSpc>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ЭП</a:t>
            </a:r>
          </a:p>
        </p:txBody>
      </p:sp>
      <p:sp>
        <p:nvSpPr>
          <p:cNvPr id="43" name="Овал 42">
            <a:extLst>
              <a:ext uri="{FF2B5EF4-FFF2-40B4-BE49-F238E27FC236}">
                <a16:creationId xmlns:a16="http://schemas.microsoft.com/office/drawing/2014/main" id="{7F1CDD29-BF50-334B-9993-5C40ACBF8840}"/>
              </a:ext>
            </a:extLst>
          </p:cNvPr>
          <p:cNvSpPr/>
          <p:nvPr/>
        </p:nvSpPr>
        <p:spPr>
          <a:xfrm>
            <a:off x="5567902" y="4022550"/>
            <a:ext cx="1511554" cy="828000"/>
          </a:xfrm>
          <a:prstGeom prst="ellipse">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a:lnSpc>
                <a:spcPct val="90000"/>
              </a:lnSpc>
              <a:spcAft>
                <a:spcPts val="300"/>
              </a:spcAft>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ЕИС</a:t>
            </a:r>
            <a:endParaRPr lang="en-US"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endParaRPr>
          </a:p>
          <a:p>
            <a:pPr algn="ctr">
              <a:lnSpc>
                <a:spcPct val="90000"/>
              </a:lnSpc>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ЭП</a:t>
            </a:r>
            <a:r>
              <a:rPr lang="en-US"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 </a:t>
            </a: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(с</a:t>
            </a:r>
            <a:r>
              <a:rPr lang="en-US"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a:t>
            </a:r>
            <a:r>
              <a:rPr lang="ru-RU" sz="1000" dirty="0" err="1">
                <a:solidFill>
                  <a:srgbClr val="000000"/>
                </a:solidFill>
                <a:latin typeface="Roboto Light" panose="02000000000000000000" pitchFamily="2" charset="0"/>
                <a:ea typeface="Roboto Light" panose="02000000000000000000" pitchFamily="2" charset="0"/>
                <a:cs typeface="Roboto Light" panose="02000000000000000000" pitchFamily="2" charset="0"/>
              </a:rPr>
              <a:t>использ</a:t>
            </a:r>
            <a:r>
              <a:rPr lang="en-US"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a:t>
            </a: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ЕИС)</a:t>
            </a:r>
          </a:p>
        </p:txBody>
      </p:sp>
      <p:sp>
        <p:nvSpPr>
          <p:cNvPr id="44" name="Овал 43">
            <a:extLst>
              <a:ext uri="{FF2B5EF4-FFF2-40B4-BE49-F238E27FC236}">
                <a16:creationId xmlns:a16="http://schemas.microsoft.com/office/drawing/2014/main" id="{2CB29E9B-7ED6-3349-9C29-B9F14741518B}"/>
              </a:ext>
            </a:extLst>
          </p:cNvPr>
          <p:cNvSpPr/>
          <p:nvPr/>
        </p:nvSpPr>
        <p:spPr>
          <a:xfrm>
            <a:off x="5693679" y="4818900"/>
            <a:ext cx="1260000" cy="576000"/>
          </a:xfrm>
          <a:prstGeom prst="ellipse">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a:lnSpc>
                <a:spcPct val="90000"/>
              </a:lnSpc>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ЭП</a:t>
            </a:r>
          </a:p>
        </p:txBody>
      </p:sp>
      <p:sp>
        <p:nvSpPr>
          <p:cNvPr id="45" name="Овал 44">
            <a:extLst>
              <a:ext uri="{FF2B5EF4-FFF2-40B4-BE49-F238E27FC236}">
                <a16:creationId xmlns:a16="http://schemas.microsoft.com/office/drawing/2014/main" id="{019EBAAF-700D-184E-96A0-9A374C91762F}"/>
              </a:ext>
            </a:extLst>
          </p:cNvPr>
          <p:cNvSpPr/>
          <p:nvPr/>
        </p:nvSpPr>
        <p:spPr>
          <a:xfrm>
            <a:off x="5567902" y="5363250"/>
            <a:ext cx="1511554" cy="828000"/>
          </a:xfrm>
          <a:prstGeom prst="ellipse">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a:lnSpc>
                <a:spcPct val="90000"/>
              </a:lnSpc>
              <a:spcAft>
                <a:spcPts val="300"/>
              </a:spcAft>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ЕИС</a:t>
            </a:r>
            <a:endParaRPr lang="en-US"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endParaRPr>
          </a:p>
          <a:p>
            <a:pPr algn="ctr">
              <a:lnSpc>
                <a:spcPct val="90000"/>
              </a:lnSpc>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ЭП</a:t>
            </a:r>
            <a:r>
              <a:rPr lang="en-US"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 </a:t>
            </a: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(с</a:t>
            </a:r>
            <a:r>
              <a:rPr lang="en-US"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a:t>
            </a:r>
            <a:r>
              <a:rPr lang="ru-RU" sz="1000" dirty="0" err="1">
                <a:solidFill>
                  <a:srgbClr val="000000"/>
                </a:solidFill>
                <a:latin typeface="Roboto Light" panose="02000000000000000000" pitchFamily="2" charset="0"/>
                <a:ea typeface="Roboto Light" panose="02000000000000000000" pitchFamily="2" charset="0"/>
                <a:cs typeface="Roboto Light" panose="02000000000000000000" pitchFamily="2" charset="0"/>
              </a:rPr>
              <a:t>использ</a:t>
            </a:r>
            <a:r>
              <a:rPr lang="en-US"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a:t>
            </a: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ЕИС)</a:t>
            </a:r>
          </a:p>
        </p:txBody>
      </p:sp>
      <p:sp>
        <p:nvSpPr>
          <p:cNvPr id="46" name="Овал 45">
            <a:extLst>
              <a:ext uri="{FF2B5EF4-FFF2-40B4-BE49-F238E27FC236}">
                <a16:creationId xmlns:a16="http://schemas.microsoft.com/office/drawing/2014/main" id="{744749ED-875C-7849-949C-14E6260DEBA2}"/>
              </a:ext>
            </a:extLst>
          </p:cNvPr>
          <p:cNvSpPr>
            <a:spLocks noChangeAspect="1"/>
          </p:cNvSpPr>
          <p:nvPr/>
        </p:nvSpPr>
        <p:spPr>
          <a:xfrm>
            <a:off x="3644434" y="3828510"/>
            <a:ext cx="216000" cy="21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b="1" dirty="0">
                <a:solidFill>
                  <a:schemeClr val="bg1"/>
                </a:solidFill>
                <a:latin typeface="Roboto" panose="02000000000000000000" pitchFamily="2" charset="0"/>
                <a:ea typeface="Roboto" panose="02000000000000000000" pitchFamily="2" charset="0"/>
                <a:cs typeface="Roboto" panose="02000000000000000000" pitchFamily="2" charset="0"/>
              </a:rPr>
              <a:t>3</a:t>
            </a:r>
          </a:p>
        </p:txBody>
      </p:sp>
      <p:sp>
        <p:nvSpPr>
          <p:cNvPr id="47" name="Полилиния 46">
            <a:extLst>
              <a:ext uri="{FF2B5EF4-FFF2-40B4-BE49-F238E27FC236}">
                <a16:creationId xmlns:a16="http://schemas.microsoft.com/office/drawing/2014/main" id="{301ECF23-F2E7-F74D-B8B7-2244A69A8A21}"/>
              </a:ext>
            </a:extLst>
          </p:cNvPr>
          <p:cNvSpPr/>
          <p:nvPr/>
        </p:nvSpPr>
        <p:spPr>
          <a:xfrm flipH="1">
            <a:off x="3682026" y="3498180"/>
            <a:ext cx="272329" cy="876660"/>
          </a:xfrm>
          <a:custGeom>
            <a:avLst/>
            <a:gdLst>
              <a:gd name="connsiteX0" fmla="*/ 614253 w 621233"/>
              <a:gd name="connsiteY0" fmla="*/ 0 h 1961422"/>
              <a:gd name="connsiteX1" fmla="*/ 0 w 621233"/>
              <a:gd name="connsiteY1" fmla="*/ 977221 h 1961422"/>
              <a:gd name="connsiteX2" fmla="*/ 621233 w 621233"/>
              <a:gd name="connsiteY2" fmla="*/ 1961422 h 1961422"/>
              <a:gd name="connsiteX0" fmla="*/ 652353 w 652353"/>
              <a:gd name="connsiteY0" fmla="*/ 0 h 1656622"/>
              <a:gd name="connsiteX1" fmla="*/ 0 w 652353"/>
              <a:gd name="connsiteY1" fmla="*/ 672421 h 1656622"/>
              <a:gd name="connsiteX2" fmla="*/ 621233 w 652353"/>
              <a:gd name="connsiteY2" fmla="*/ 1656622 h 1656622"/>
              <a:gd name="connsiteX0" fmla="*/ 607903 w 621233"/>
              <a:gd name="connsiteY0" fmla="*/ 0 h 1967772"/>
              <a:gd name="connsiteX1" fmla="*/ 0 w 621233"/>
              <a:gd name="connsiteY1" fmla="*/ 983571 h 1967772"/>
              <a:gd name="connsiteX2" fmla="*/ 621233 w 621233"/>
              <a:gd name="connsiteY2" fmla="*/ 1967772 h 1967772"/>
              <a:gd name="connsiteX0" fmla="*/ 607903 w 621233"/>
              <a:gd name="connsiteY0" fmla="*/ 0 h 1967772"/>
              <a:gd name="connsiteX1" fmla="*/ 0 w 621233"/>
              <a:gd name="connsiteY1" fmla="*/ 983571 h 1967772"/>
              <a:gd name="connsiteX2" fmla="*/ 621233 w 621233"/>
              <a:gd name="connsiteY2" fmla="*/ 1967772 h 1967772"/>
              <a:gd name="connsiteX0" fmla="*/ 496778 w 510108"/>
              <a:gd name="connsiteY0" fmla="*/ 0 h 1967772"/>
              <a:gd name="connsiteX1" fmla="*/ 0 w 510108"/>
              <a:gd name="connsiteY1" fmla="*/ 939121 h 1967772"/>
              <a:gd name="connsiteX2" fmla="*/ 510108 w 51010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81558"/>
              <a:gd name="connsiteY0" fmla="*/ 0 h 1856647"/>
              <a:gd name="connsiteX1" fmla="*/ 0 w 681558"/>
              <a:gd name="connsiteY1" fmla="*/ 983571 h 1856647"/>
              <a:gd name="connsiteX2" fmla="*/ 681558 w 681558"/>
              <a:gd name="connsiteY2" fmla="*/ 1856647 h 1856647"/>
              <a:gd name="connsiteX0" fmla="*/ 604728 w 605358"/>
              <a:gd name="connsiteY0" fmla="*/ 0 h 1948722"/>
              <a:gd name="connsiteX1" fmla="*/ 0 w 605358"/>
              <a:gd name="connsiteY1" fmla="*/ 983571 h 1948722"/>
              <a:gd name="connsiteX2" fmla="*/ 605358 w 605358"/>
              <a:gd name="connsiteY2" fmla="*/ 1948722 h 1948722"/>
              <a:gd name="connsiteX0" fmla="*/ 604728 w 605358"/>
              <a:gd name="connsiteY0" fmla="*/ 0 h 1948722"/>
              <a:gd name="connsiteX1" fmla="*/ 0 w 605358"/>
              <a:gd name="connsiteY1" fmla="*/ 983571 h 1948722"/>
              <a:gd name="connsiteX2" fmla="*/ 605358 w 605358"/>
              <a:gd name="connsiteY2" fmla="*/ 1948722 h 1948722"/>
            </a:gdLst>
            <a:ahLst/>
            <a:cxnLst>
              <a:cxn ang="0">
                <a:pos x="connsiteX0" y="connsiteY0"/>
              </a:cxn>
              <a:cxn ang="0">
                <a:pos x="connsiteX1" y="connsiteY1"/>
              </a:cxn>
              <a:cxn ang="0">
                <a:pos x="connsiteX2" y="connsiteY2"/>
              </a:cxn>
            </a:cxnLst>
            <a:rect l="l" t="t" r="r" b="b"/>
            <a:pathLst>
              <a:path w="605358" h="1948722">
                <a:moveTo>
                  <a:pt x="604728" y="0"/>
                </a:moveTo>
                <a:lnTo>
                  <a:pt x="0" y="983571"/>
                </a:lnTo>
                <a:lnTo>
                  <a:pt x="605358" y="1948722"/>
                </a:lnTo>
              </a:path>
            </a:pathLst>
          </a:custGeom>
          <a:ln w="12700" cap="rnd">
            <a:solidFill>
              <a:schemeClr val="accent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8" name="Овал 47">
            <a:extLst>
              <a:ext uri="{FF2B5EF4-FFF2-40B4-BE49-F238E27FC236}">
                <a16:creationId xmlns:a16="http://schemas.microsoft.com/office/drawing/2014/main" id="{8566C898-E98B-5646-B77A-9B1A524D009A}"/>
              </a:ext>
            </a:extLst>
          </p:cNvPr>
          <p:cNvSpPr>
            <a:spLocks noChangeAspect="1"/>
          </p:cNvSpPr>
          <p:nvPr/>
        </p:nvSpPr>
        <p:spPr>
          <a:xfrm>
            <a:off x="7124645" y="4998900"/>
            <a:ext cx="216000" cy="21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b="1" dirty="0">
                <a:solidFill>
                  <a:schemeClr val="bg1"/>
                </a:solidFill>
                <a:latin typeface="Roboto" panose="02000000000000000000" pitchFamily="2" charset="0"/>
                <a:ea typeface="Roboto" panose="02000000000000000000" pitchFamily="2" charset="0"/>
                <a:cs typeface="Roboto" panose="02000000000000000000" pitchFamily="2" charset="0"/>
              </a:rPr>
              <a:t>4</a:t>
            </a:r>
          </a:p>
        </p:txBody>
      </p:sp>
      <p:sp>
        <p:nvSpPr>
          <p:cNvPr id="49" name="Полилиния 48">
            <a:extLst>
              <a:ext uri="{FF2B5EF4-FFF2-40B4-BE49-F238E27FC236}">
                <a16:creationId xmlns:a16="http://schemas.microsoft.com/office/drawing/2014/main" id="{9527B564-9380-EF43-88F2-0751C35AB80A}"/>
              </a:ext>
            </a:extLst>
          </p:cNvPr>
          <p:cNvSpPr/>
          <p:nvPr/>
        </p:nvSpPr>
        <p:spPr>
          <a:xfrm>
            <a:off x="7052501" y="4160556"/>
            <a:ext cx="446320" cy="1892688"/>
          </a:xfrm>
          <a:custGeom>
            <a:avLst/>
            <a:gdLst>
              <a:gd name="connsiteX0" fmla="*/ 614253 w 621233"/>
              <a:gd name="connsiteY0" fmla="*/ 0 h 1961422"/>
              <a:gd name="connsiteX1" fmla="*/ 0 w 621233"/>
              <a:gd name="connsiteY1" fmla="*/ 977221 h 1961422"/>
              <a:gd name="connsiteX2" fmla="*/ 621233 w 621233"/>
              <a:gd name="connsiteY2" fmla="*/ 1961422 h 1961422"/>
              <a:gd name="connsiteX0" fmla="*/ 652353 w 652353"/>
              <a:gd name="connsiteY0" fmla="*/ 0 h 1656622"/>
              <a:gd name="connsiteX1" fmla="*/ 0 w 652353"/>
              <a:gd name="connsiteY1" fmla="*/ 672421 h 1656622"/>
              <a:gd name="connsiteX2" fmla="*/ 621233 w 652353"/>
              <a:gd name="connsiteY2" fmla="*/ 1656622 h 1656622"/>
              <a:gd name="connsiteX0" fmla="*/ 607903 w 621233"/>
              <a:gd name="connsiteY0" fmla="*/ 0 h 1967772"/>
              <a:gd name="connsiteX1" fmla="*/ 0 w 621233"/>
              <a:gd name="connsiteY1" fmla="*/ 983571 h 1967772"/>
              <a:gd name="connsiteX2" fmla="*/ 621233 w 621233"/>
              <a:gd name="connsiteY2" fmla="*/ 1967772 h 1967772"/>
              <a:gd name="connsiteX0" fmla="*/ 607903 w 621233"/>
              <a:gd name="connsiteY0" fmla="*/ 0 h 1967772"/>
              <a:gd name="connsiteX1" fmla="*/ 0 w 621233"/>
              <a:gd name="connsiteY1" fmla="*/ 983571 h 1967772"/>
              <a:gd name="connsiteX2" fmla="*/ 621233 w 621233"/>
              <a:gd name="connsiteY2" fmla="*/ 1967772 h 1967772"/>
              <a:gd name="connsiteX0" fmla="*/ 496778 w 510108"/>
              <a:gd name="connsiteY0" fmla="*/ 0 h 1967772"/>
              <a:gd name="connsiteX1" fmla="*/ 0 w 510108"/>
              <a:gd name="connsiteY1" fmla="*/ 939121 h 1967772"/>
              <a:gd name="connsiteX2" fmla="*/ 510108 w 51010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81558"/>
              <a:gd name="connsiteY0" fmla="*/ 0 h 1856647"/>
              <a:gd name="connsiteX1" fmla="*/ 0 w 681558"/>
              <a:gd name="connsiteY1" fmla="*/ 983571 h 1856647"/>
              <a:gd name="connsiteX2" fmla="*/ 681558 w 681558"/>
              <a:gd name="connsiteY2" fmla="*/ 1856647 h 1856647"/>
              <a:gd name="connsiteX0" fmla="*/ 604728 w 605358"/>
              <a:gd name="connsiteY0" fmla="*/ 0 h 1948722"/>
              <a:gd name="connsiteX1" fmla="*/ 0 w 605358"/>
              <a:gd name="connsiteY1" fmla="*/ 983571 h 1948722"/>
              <a:gd name="connsiteX2" fmla="*/ 605358 w 605358"/>
              <a:gd name="connsiteY2" fmla="*/ 1948722 h 1948722"/>
              <a:gd name="connsiteX0" fmla="*/ 604728 w 605358"/>
              <a:gd name="connsiteY0" fmla="*/ 0 h 1948722"/>
              <a:gd name="connsiteX1" fmla="*/ 0 w 605358"/>
              <a:gd name="connsiteY1" fmla="*/ 983571 h 1948722"/>
              <a:gd name="connsiteX2" fmla="*/ 605358 w 605358"/>
              <a:gd name="connsiteY2" fmla="*/ 1948722 h 1948722"/>
            </a:gdLst>
            <a:ahLst/>
            <a:cxnLst>
              <a:cxn ang="0">
                <a:pos x="connsiteX0" y="connsiteY0"/>
              </a:cxn>
              <a:cxn ang="0">
                <a:pos x="connsiteX1" y="connsiteY1"/>
              </a:cxn>
              <a:cxn ang="0">
                <a:pos x="connsiteX2" y="connsiteY2"/>
              </a:cxn>
            </a:cxnLst>
            <a:rect l="l" t="t" r="r" b="b"/>
            <a:pathLst>
              <a:path w="605358" h="1948722">
                <a:moveTo>
                  <a:pt x="604728" y="0"/>
                </a:moveTo>
                <a:lnTo>
                  <a:pt x="0" y="983571"/>
                </a:lnTo>
                <a:lnTo>
                  <a:pt x="605358" y="1948722"/>
                </a:lnTo>
              </a:path>
            </a:pathLst>
          </a:custGeom>
          <a:ln w="12700" cap="rnd">
            <a:solidFill>
              <a:schemeClr val="accent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50" name="Овал 49">
            <a:extLst>
              <a:ext uri="{FF2B5EF4-FFF2-40B4-BE49-F238E27FC236}">
                <a16:creationId xmlns:a16="http://schemas.microsoft.com/office/drawing/2014/main" id="{78DE8300-79C5-5A47-B03C-014C06D61E95}"/>
              </a:ext>
            </a:extLst>
          </p:cNvPr>
          <p:cNvSpPr>
            <a:spLocks noChangeAspect="1"/>
          </p:cNvSpPr>
          <p:nvPr/>
        </p:nvSpPr>
        <p:spPr>
          <a:xfrm>
            <a:off x="7139918" y="3655837"/>
            <a:ext cx="216000" cy="21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b="1" dirty="0">
                <a:solidFill>
                  <a:schemeClr val="bg1"/>
                </a:solidFill>
                <a:latin typeface="Roboto" panose="02000000000000000000" pitchFamily="2" charset="0"/>
                <a:ea typeface="Roboto" panose="02000000000000000000" pitchFamily="2" charset="0"/>
                <a:cs typeface="Roboto" panose="02000000000000000000" pitchFamily="2" charset="0"/>
              </a:rPr>
              <a:t>2</a:t>
            </a:r>
          </a:p>
        </p:txBody>
      </p:sp>
      <p:sp>
        <p:nvSpPr>
          <p:cNvPr id="52" name="Полилиния 51">
            <a:extLst>
              <a:ext uri="{FF2B5EF4-FFF2-40B4-BE49-F238E27FC236}">
                <a16:creationId xmlns:a16="http://schemas.microsoft.com/office/drawing/2014/main" id="{8E86E476-B859-8546-B064-5AB5CB9DC1F4}"/>
              </a:ext>
            </a:extLst>
          </p:cNvPr>
          <p:cNvSpPr/>
          <p:nvPr/>
        </p:nvSpPr>
        <p:spPr>
          <a:xfrm>
            <a:off x="7052502" y="3427398"/>
            <a:ext cx="272329" cy="672878"/>
          </a:xfrm>
          <a:custGeom>
            <a:avLst/>
            <a:gdLst>
              <a:gd name="connsiteX0" fmla="*/ 614253 w 621233"/>
              <a:gd name="connsiteY0" fmla="*/ 0 h 1961422"/>
              <a:gd name="connsiteX1" fmla="*/ 0 w 621233"/>
              <a:gd name="connsiteY1" fmla="*/ 977221 h 1961422"/>
              <a:gd name="connsiteX2" fmla="*/ 621233 w 621233"/>
              <a:gd name="connsiteY2" fmla="*/ 1961422 h 1961422"/>
              <a:gd name="connsiteX0" fmla="*/ 652353 w 652353"/>
              <a:gd name="connsiteY0" fmla="*/ 0 h 1656622"/>
              <a:gd name="connsiteX1" fmla="*/ 0 w 652353"/>
              <a:gd name="connsiteY1" fmla="*/ 672421 h 1656622"/>
              <a:gd name="connsiteX2" fmla="*/ 621233 w 652353"/>
              <a:gd name="connsiteY2" fmla="*/ 1656622 h 1656622"/>
              <a:gd name="connsiteX0" fmla="*/ 607903 w 621233"/>
              <a:gd name="connsiteY0" fmla="*/ 0 h 1967772"/>
              <a:gd name="connsiteX1" fmla="*/ 0 w 621233"/>
              <a:gd name="connsiteY1" fmla="*/ 983571 h 1967772"/>
              <a:gd name="connsiteX2" fmla="*/ 621233 w 621233"/>
              <a:gd name="connsiteY2" fmla="*/ 1967772 h 1967772"/>
              <a:gd name="connsiteX0" fmla="*/ 607903 w 621233"/>
              <a:gd name="connsiteY0" fmla="*/ 0 h 1967772"/>
              <a:gd name="connsiteX1" fmla="*/ 0 w 621233"/>
              <a:gd name="connsiteY1" fmla="*/ 983571 h 1967772"/>
              <a:gd name="connsiteX2" fmla="*/ 621233 w 621233"/>
              <a:gd name="connsiteY2" fmla="*/ 1967772 h 1967772"/>
              <a:gd name="connsiteX0" fmla="*/ 496778 w 510108"/>
              <a:gd name="connsiteY0" fmla="*/ 0 h 1967772"/>
              <a:gd name="connsiteX1" fmla="*/ 0 w 510108"/>
              <a:gd name="connsiteY1" fmla="*/ 939121 h 1967772"/>
              <a:gd name="connsiteX2" fmla="*/ 510108 w 51010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81558"/>
              <a:gd name="connsiteY0" fmla="*/ 0 h 1856647"/>
              <a:gd name="connsiteX1" fmla="*/ 0 w 681558"/>
              <a:gd name="connsiteY1" fmla="*/ 983571 h 1856647"/>
              <a:gd name="connsiteX2" fmla="*/ 681558 w 681558"/>
              <a:gd name="connsiteY2" fmla="*/ 1856647 h 1856647"/>
              <a:gd name="connsiteX0" fmla="*/ 604728 w 605358"/>
              <a:gd name="connsiteY0" fmla="*/ 0 h 1948722"/>
              <a:gd name="connsiteX1" fmla="*/ 0 w 605358"/>
              <a:gd name="connsiteY1" fmla="*/ 983571 h 1948722"/>
              <a:gd name="connsiteX2" fmla="*/ 605358 w 605358"/>
              <a:gd name="connsiteY2" fmla="*/ 1948722 h 1948722"/>
              <a:gd name="connsiteX0" fmla="*/ 604728 w 605358"/>
              <a:gd name="connsiteY0" fmla="*/ 0 h 1948722"/>
              <a:gd name="connsiteX1" fmla="*/ 0 w 605358"/>
              <a:gd name="connsiteY1" fmla="*/ 983571 h 1948722"/>
              <a:gd name="connsiteX2" fmla="*/ 605358 w 605358"/>
              <a:gd name="connsiteY2" fmla="*/ 1948722 h 1948722"/>
            </a:gdLst>
            <a:ahLst/>
            <a:cxnLst>
              <a:cxn ang="0">
                <a:pos x="connsiteX0" y="connsiteY0"/>
              </a:cxn>
              <a:cxn ang="0">
                <a:pos x="connsiteX1" y="connsiteY1"/>
              </a:cxn>
              <a:cxn ang="0">
                <a:pos x="connsiteX2" y="connsiteY2"/>
              </a:cxn>
            </a:cxnLst>
            <a:rect l="l" t="t" r="r" b="b"/>
            <a:pathLst>
              <a:path w="605358" h="1948722">
                <a:moveTo>
                  <a:pt x="604728" y="0"/>
                </a:moveTo>
                <a:lnTo>
                  <a:pt x="0" y="983571"/>
                </a:lnTo>
                <a:lnTo>
                  <a:pt x="605358" y="1948722"/>
                </a:lnTo>
              </a:path>
            </a:pathLst>
          </a:custGeom>
          <a:ln w="12700" cap="rnd">
            <a:solidFill>
              <a:schemeClr val="accent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64" name="Прямая со стрелкой 63">
            <a:extLst>
              <a:ext uri="{FF2B5EF4-FFF2-40B4-BE49-F238E27FC236}">
                <a16:creationId xmlns:a16="http://schemas.microsoft.com/office/drawing/2014/main" id="{CD32DBEB-38AF-2E47-9A83-1CB907A9DD31}"/>
              </a:ext>
            </a:extLst>
          </p:cNvPr>
          <p:cNvCxnSpPr>
            <a:cxnSpLocks/>
          </p:cNvCxnSpPr>
          <p:nvPr/>
        </p:nvCxnSpPr>
        <p:spPr>
          <a:xfrm>
            <a:off x="3978319" y="3976098"/>
            <a:ext cx="372551" cy="124179"/>
          </a:xfrm>
          <a:prstGeom prst="straightConnector1">
            <a:avLst/>
          </a:prstGeom>
          <a:ln w="12700" cap="rnd">
            <a:solidFill>
              <a:schemeClr val="accent6"/>
            </a:solidFill>
            <a:round/>
            <a:tailEnd type="arrow"/>
          </a:ln>
        </p:spPr>
        <p:style>
          <a:lnRef idx="1">
            <a:schemeClr val="accent1"/>
          </a:lnRef>
          <a:fillRef idx="0">
            <a:schemeClr val="accent1"/>
          </a:fillRef>
          <a:effectRef idx="0">
            <a:schemeClr val="accent1"/>
          </a:effectRef>
          <a:fontRef idx="minor">
            <a:schemeClr val="tx1"/>
          </a:fontRef>
        </p:style>
      </p:cxnSp>
      <p:sp>
        <p:nvSpPr>
          <p:cNvPr id="75" name="Овал 74">
            <a:extLst>
              <a:ext uri="{FF2B5EF4-FFF2-40B4-BE49-F238E27FC236}">
                <a16:creationId xmlns:a16="http://schemas.microsoft.com/office/drawing/2014/main" id="{888694B6-AE8E-394A-8CB5-DE6685D4ADA5}"/>
              </a:ext>
            </a:extLst>
          </p:cNvPr>
          <p:cNvSpPr>
            <a:spLocks noChangeAspect="1"/>
          </p:cNvSpPr>
          <p:nvPr/>
        </p:nvSpPr>
        <p:spPr>
          <a:xfrm>
            <a:off x="5165914" y="5669250"/>
            <a:ext cx="216000" cy="21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b="1" dirty="0">
                <a:solidFill>
                  <a:schemeClr val="bg1"/>
                </a:solidFill>
                <a:latin typeface="Roboto" panose="02000000000000000000" pitchFamily="2" charset="0"/>
                <a:ea typeface="Roboto" panose="02000000000000000000" pitchFamily="2" charset="0"/>
                <a:cs typeface="Roboto" panose="02000000000000000000" pitchFamily="2" charset="0"/>
              </a:rPr>
              <a:t>5</a:t>
            </a:r>
          </a:p>
        </p:txBody>
      </p:sp>
      <p:sp>
        <p:nvSpPr>
          <p:cNvPr id="76" name="Полилиния 75">
            <a:extLst>
              <a:ext uri="{FF2B5EF4-FFF2-40B4-BE49-F238E27FC236}">
                <a16:creationId xmlns:a16="http://schemas.microsoft.com/office/drawing/2014/main" id="{1BB0CE18-38F0-334D-8A76-2FE1E933000F}"/>
              </a:ext>
            </a:extLst>
          </p:cNvPr>
          <p:cNvSpPr/>
          <p:nvPr/>
        </p:nvSpPr>
        <p:spPr>
          <a:xfrm flipH="1">
            <a:off x="5203504" y="5363250"/>
            <a:ext cx="272329" cy="828000"/>
          </a:xfrm>
          <a:custGeom>
            <a:avLst/>
            <a:gdLst>
              <a:gd name="connsiteX0" fmla="*/ 614253 w 621233"/>
              <a:gd name="connsiteY0" fmla="*/ 0 h 1961422"/>
              <a:gd name="connsiteX1" fmla="*/ 0 w 621233"/>
              <a:gd name="connsiteY1" fmla="*/ 977221 h 1961422"/>
              <a:gd name="connsiteX2" fmla="*/ 621233 w 621233"/>
              <a:gd name="connsiteY2" fmla="*/ 1961422 h 1961422"/>
              <a:gd name="connsiteX0" fmla="*/ 652353 w 652353"/>
              <a:gd name="connsiteY0" fmla="*/ 0 h 1656622"/>
              <a:gd name="connsiteX1" fmla="*/ 0 w 652353"/>
              <a:gd name="connsiteY1" fmla="*/ 672421 h 1656622"/>
              <a:gd name="connsiteX2" fmla="*/ 621233 w 652353"/>
              <a:gd name="connsiteY2" fmla="*/ 1656622 h 1656622"/>
              <a:gd name="connsiteX0" fmla="*/ 607903 w 621233"/>
              <a:gd name="connsiteY0" fmla="*/ 0 h 1967772"/>
              <a:gd name="connsiteX1" fmla="*/ 0 w 621233"/>
              <a:gd name="connsiteY1" fmla="*/ 983571 h 1967772"/>
              <a:gd name="connsiteX2" fmla="*/ 621233 w 621233"/>
              <a:gd name="connsiteY2" fmla="*/ 1967772 h 1967772"/>
              <a:gd name="connsiteX0" fmla="*/ 607903 w 621233"/>
              <a:gd name="connsiteY0" fmla="*/ 0 h 1967772"/>
              <a:gd name="connsiteX1" fmla="*/ 0 w 621233"/>
              <a:gd name="connsiteY1" fmla="*/ 983571 h 1967772"/>
              <a:gd name="connsiteX2" fmla="*/ 621233 w 621233"/>
              <a:gd name="connsiteY2" fmla="*/ 1967772 h 1967772"/>
              <a:gd name="connsiteX0" fmla="*/ 496778 w 510108"/>
              <a:gd name="connsiteY0" fmla="*/ 0 h 1967772"/>
              <a:gd name="connsiteX1" fmla="*/ 0 w 510108"/>
              <a:gd name="connsiteY1" fmla="*/ 939121 h 1967772"/>
              <a:gd name="connsiteX2" fmla="*/ 510108 w 51010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81558"/>
              <a:gd name="connsiteY0" fmla="*/ 0 h 1856647"/>
              <a:gd name="connsiteX1" fmla="*/ 0 w 681558"/>
              <a:gd name="connsiteY1" fmla="*/ 983571 h 1856647"/>
              <a:gd name="connsiteX2" fmla="*/ 681558 w 681558"/>
              <a:gd name="connsiteY2" fmla="*/ 1856647 h 1856647"/>
              <a:gd name="connsiteX0" fmla="*/ 604728 w 605358"/>
              <a:gd name="connsiteY0" fmla="*/ 0 h 1948722"/>
              <a:gd name="connsiteX1" fmla="*/ 0 w 605358"/>
              <a:gd name="connsiteY1" fmla="*/ 983571 h 1948722"/>
              <a:gd name="connsiteX2" fmla="*/ 605358 w 605358"/>
              <a:gd name="connsiteY2" fmla="*/ 1948722 h 1948722"/>
              <a:gd name="connsiteX0" fmla="*/ 604728 w 605358"/>
              <a:gd name="connsiteY0" fmla="*/ 0 h 1948722"/>
              <a:gd name="connsiteX1" fmla="*/ 0 w 605358"/>
              <a:gd name="connsiteY1" fmla="*/ 983571 h 1948722"/>
              <a:gd name="connsiteX2" fmla="*/ 605358 w 605358"/>
              <a:gd name="connsiteY2" fmla="*/ 1948722 h 1948722"/>
            </a:gdLst>
            <a:ahLst/>
            <a:cxnLst>
              <a:cxn ang="0">
                <a:pos x="connsiteX0" y="connsiteY0"/>
              </a:cxn>
              <a:cxn ang="0">
                <a:pos x="connsiteX1" y="connsiteY1"/>
              </a:cxn>
              <a:cxn ang="0">
                <a:pos x="connsiteX2" y="connsiteY2"/>
              </a:cxn>
            </a:cxnLst>
            <a:rect l="l" t="t" r="r" b="b"/>
            <a:pathLst>
              <a:path w="605358" h="1948722">
                <a:moveTo>
                  <a:pt x="604728" y="0"/>
                </a:moveTo>
                <a:lnTo>
                  <a:pt x="0" y="983571"/>
                </a:lnTo>
                <a:lnTo>
                  <a:pt x="605358" y="1948722"/>
                </a:lnTo>
              </a:path>
            </a:pathLst>
          </a:custGeom>
          <a:ln w="12700" cap="rnd">
            <a:solidFill>
              <a:schemeClr val="accent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Tree>
    <p:extLst>
      <p:ext uri="{BB962C8B-B14F-4D97-AF65-F5344CB8AC3E}">
        <p14:creationId xmlns:p14="http://schemas.microsoft.com/office/powerpoint/2010/main" val="3417674001"/>
      </p:ext>
    </p:extLst>
  </p:cSld>
  <p:clrMapOvr>
    <a:masterClrMapping/>
  </p:clrMapOvr>
  <p:transition spd="slow">
    <p:fade thruBlk="1"/>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rmAutofit fontScale="90000"/>
          </a:bodyPr>
          <a:lstStyle/>
          <a:p>
            <a:r>
              <a:rPr lang="ru-RU" dirty="0"/>
              <a:t>Увеличение количества товара при заключении контракта</a:t>
            </a:r>
          </a:p>
        </p:txBody>
      </p:sp>
      <p:sp>
        <p:nvSpPr>
          <p:cNvPr id="6" name="Объект 2">
            <a:extLst>
              <a:ext uri="{FF2B5EF4-FFF2-40B4-BE49-F238E27FC236}">
                <a16:creationId xmlns:a16="http://schemas.microsoft.com/office/drawing/2014/main" id="{07F3A42A-8472-4B64-9D79-811556CF0A45}"/>
              </a:ext>
            </a:extLst>
          </p:cNvPr>
          <p:cNvSpPr txBox="1">
            <a:spLocks/>
          </p:cNvSpPr>
          <p:nvPr/>
        </p:nvSpPr>
        <p:spPr>
          <a:xfrm>
            <a:off x="2480438" y="1278248"/>
            <a:ext cx="8246788" cy="1675264"/>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sz="1800" dirty="0">
              <a:latin typeface="Roboto Light" panose="020B0604020202020204" charset="0"/>
              <a:ea typeface="Roboto Light" panose="020B0604020202020204" charset="0"/>
              <a:cs typeface="Roboto Light" panose="020B0604020202020204" charset="0"/>
            </a:endParaRPr>
          </a:p>
          <a:p>
            <a:pPr marL="0" indent="0" algn="just">
              <a:lnSpc>
                <a:spcPct val="107000"/>
              </a:lnSpc>
              <a:buNone/>
            </a:pPr>
            <a:endParaRPr lang="ru-RU" sz="1800" dirty="0">
              <a:latin typeface="Roboto Light" panose="020B0604020202020204" charset="0"/>
              <a:ea typeface="Roboto Light" panose="020B0604020202020204" charset="0"/>
              <a:cs typeface="Roboto Light" panose="020B0604020202020204" charset="0"/>
            </a:endParaRPr>
          </a:p>
          <a:p>
            <a:pPr marL="0" indent="0" algn="just">
              <a:lnSpc>
                <a:spcPct val="107000"/>
              </a:lnSpc>
              <a:buNone/>
            </a:pPr>
            <a:endParaRPr lang="ru-RU" sz="1800" dirty="0">
              <a:latin typeface="Roboto Light" panose="020B0604020202020204" charset="0"/>
              <a:ea typeface="Roboto Light" panose="020B0604020202020204" charset="0"/>
              <a:cs typeface="Roboto Light" panose="020B0604020202020204" charset="0"/>
            </a:endParaRPr>
          </a:p>
        </p:txBody>
      </p:sp>
      <p:sp>
        <p:nvSpPr>
          <p:cNvPr id="7" name="Полилиния 638">
            <a:extLst>
              <a:ext uri="{FF2B5EF4-FFF2-40B4-BE49-F238E27FC236}">
                <a16:creationId xmlns:a16="http://schemas.microsoft.com/office/drawing/2014/main" id="{F6553508-1EE0-4270-B63B-070887BA7EAF}"/>
              </a:ext>
            </a:extLst>
          </p:cNvPr>
          <p:cNvSpPr>
            <a:spLocks noChangeAspect="1"/>
          </p:cNvSpPr>
          <p:nvPr/>
        </p:nvSpPr>
        <p:spPr>
          <a:xfrm>
            <a:off x="1548130" y="2953512"/>
            <a:ext cx="720122" cy="720000"/>
          </a:xfrm>
          <a:custGeom>
            <a:avLst/>
            <a:gdLst>
              <a:gd name="connsiteX0" fmla="*/ 189358 w 720122"/>
              <a:gd name="connsiteY0" fmla="*/ 537720 h 720000"/>
              <a:gd name="connsiteX1" fmla="*/ 205653 w 720122"/>
              <a:gd name="connsiteY1" fmla="*/ 538353 h 720000"/>
              <a:gd name="connsiteX2" fmla="*/ 206280 w 720122"/>
              <a:gd name="connsiteY2" fmla="*/ 554642 h 720000"/>
              <a:gd name="connsiteX3" fmla="*/ 163922 w 720122"/>
              <a:gd name="connsiteY3" fmla="*/ 597123 h 720000"/>
              <a:gd name="connsiteX4" fmla="*/ 146883 w 720122"/>
              <a:gd name="connsiteY4" fmla="*/ 604084 h 720000"/>
              <a:gd name="connsiteX5" fmla="*/ 129961 w 720122"/>
              <a:gd name="connsiteY5" fmla="*/ 597123 h 720000"/>
              <a:gd name="connsiteX6" fmla="*/ 104520 w 720122"/>
              <a:gd name="connsiteY6" fmla="*/ 571681 h 720000"/>
              <a:gd name="connsiteX7" fmla="*/ 100969 w 720122"/>
              <a:gd name="connsiteY7" fmla="*/ 563162 h 720000"/>
              <a:gd name="connsiteX8" fmla="*/ 104520 w 720122"/>
              <a:gd name="connsiteY8" fmla="*/ 554642 h 720000"/>
              <a:gd name="connsiteX9" fmla="*/ 121442 w 720122"/>
              <a:gd name="connsiteY9" fmla="*/ 554642 h 720000"/>
              <a:gd name="connsiteX10" fmla="*/ 146883 w 720122"/>
              <a:gd name="connsiteY10" fmla="*/ 580084 h 720000"/>
              <a:gd name="connsiteX11" fmla="*/ 476402 w 720122"/>
              <a:gd name="connsiteY11" fmla="*/ 517564 h 720000"/>
              <a:gd name="connsiteX12" fmla="*/ 470402 w 720122"/>
              <a:gd name="connsiteY12" fmla="*/ 528000 h 720000"/>
              <a:gd name="connsiteX13" fmla="*/ 474000 w 720122"/>
              <a:gd name="connsiteY13" fmla="*/ 543721 h 720000"/>
              <a:gd name="connsiteX14" fmla="*/ 483486 w 720122"/>
              <a:gd name="connsiteY14" fmla="*/ 545607 h 720000"/>
              <a:gd name="connsiteX15" fmla="*/ 491279 w 720122"/>
              <a:gd name="connsiteY15" fmla="*/ 539883 h 720000"/>
              <a:gd name="connsiteX16" fmla="*/ 497279 w 720122"/>
              <a:gd name="connsiteY16" fmla="*/ 529564 h 720000"/>
              <a:gd name="connsiteX17" fmla="*/ 159160 w 720122"/>
              <a:gd name="connsiteY17" fmla="*/ 468416 h 720000"/>
              <a:gd name="connsiteX18" fmla="*/ 211201 w 720122"/>
              <a:gd name="connsiteY18" fmla="*/ 488402 h 720000"/>
              <a:gd name="connsiteX19" fmla="*/ 213598 w 720122"/>
              <a:gd name="connsiteY19" fmla="*/ 505201 h 720000"/>
              <a:gd name="connsiteX20" fmla="*/ 196799 w 720122"/>
              <a:gd name="connsiteY20" fmla="*/ 507603 h 720000"/>
              <a:gd name="connsiteX21" fmla="*/ 150000 w 720122"/>
              <a:gd name="connsiteY21" fmla="*/ 492000 h 720000"/>
              <a:gd name="connsiteX22" fmla="*/ 72000 w 720122"/>
              <a:gd name="connsiteY22" fmla="*/ 570000 h 720000"/>
              <a:gd name="connsiteX23" fmla="*/ 150000 w 720122"/>
              <a:gd name="connsiteY23" fmla="*/ 648000 h 720000"/>
              <a:gd name="connsiteX24" fmla="*/ 228000 w 720122"/>
              <a:gd name="connsiteY24" fmla="*/ 570000 h 720000"/>
              <a:gd name="connsiteX25" fmla="*/ 240000 w 720122"/>
              <a:gd name="connsiteY25" fmla="*/ 558000 h 720000"/>
              <a:gd name="connsiteX26" fmla="*/ 252000 w 720122"/>
              <a:gd name="connsiteY26" fmla="*/ 570000 h 720000"/>
              <a:gd name="connsiteX27" fmla="*/ 150000 w 720122"/>
              <a:gd name="connsiteY27" fmla="*/ 672000 h 720000"/>
              <a:gd name="connsiteX28" fmla="*/ 48000 w 720122"/>
              <a:gd name="connsiteY28" fmla="*/ 570000 h 720000"/>
              <a:gd name="connsiteX29" fmla="*/ 104385 w 720122"/>
              <a:gd name="connsiteY29" fmla="*/ 478769 h 720000"/>
              <a:gd name="connsiteX30" fmla="*/ 159160 w 720122"/>
              <a:gd name="connsiteY30" fmla="*/ 468416 h 720000"/>
              <a:gd name="connsiteX31" fmla="*/ 503279 w 720122"/>
              <a:gd name="connsiteY31" fmla="*/ 449643 h 720000"/>
              <a:gd name="connsiteX32" fmla="*/ 486240 w 720122"/>
              <a:gd name="connsiteY32" fmla="*/ 495240 h 720000"/>
              <a:gd name="connsiteX33" fmla="*/ 504000 w 720122"/>
              <a:gd name="connsiteY33" fmla="*/ 505564 h 720000"/>
              <a:gd name="connsiteX34" fmla="*/ 510000 w 720122"/>
              <a:gd name="connsiteY34" fmla="*/ 509045 h 720000"/>
              <a:gd name="connsiteX35" fmla="*/ 541078 w 720122"/>
              <a:gd name="connsiteY35" fmla="*/ 471480 h 720000"/>
              <a:gd name="connsiteX36" fmla="*/ 264000 w 720122"/>
              <a:gd name="connsiteY36" fmla="*/ 384000 h 720000"/>
              <a:gd name="connsiteX37" fmla="*/ 348000 w 720122"/>
              <a:gd name="connsiteY37" fmla="*/ 384000 h 720000"/>
              <a:gd name="connsiteX38" fmla="*/ 360000 w 720122"/>
              <a:gd name="connsiteY38" fmla="*/ 396000 h 720000"/>
              <a:gd name="connsiteX39" fmla="*/ 348000 w 720122"/>
              <a:gd name="connsiteY39" fmla="*/ 408000 h 720000"/>
              <a:gd name="connsiteX40" fmla="*/ 264000 w 720122"/>
              <a:gd name="connsiteY40" fmla="*/ 408000 h 720000"/>
              <a:gd name="connsiteX41" fmla="*/ 252000 w 720122"/>
              <a:gd name="connsiteY41" fmla="*/ 396000 h 720000"/>
              <a:gd name="connsiteX42" fmla="*/ 264000 w 720122"/>
              <a:gd name="connsiteY42" fmla="*/ 384000 h 720000"/>
              <a:gd name="connsiteX43" fmla="*/ 96000 w 720122"/>
              <a:gd name="connsiteY43" fmla="*/ 384000 h 720000"/>
              <a:gd name="connsiteX44" fmla="*/ 216000 w 720122"/>
              <a:gd name="connsiteY44" fmla="*/ 384000 h 720000"/>
              <a:gd name="connsiteX45" fmla="*/ 228000 w 720122"/>
              <a:gd name="connsiteY45" fmla="*/ 396000 h 720000"/>
              <a:gd name="connsiteX46" fmla="*/ 216000 w 720122"/>
              <a:gd name="connsiteY46" fmla="*/ 408000 h 720000"/>
              <a:gd name="connsiteX47" fmla="*/ 96000 w 720122"/>
              <a:gd name="connsiteY47" fmla="*/ 408000 h 720000"/>
              <a:gd name="connsiteX48" fmla="*/ 84000 w 720122"/>
              <a:gd name="connsiteY48" fmla="*/ 396000 h 720000"/>
              <a:gd name="connsiteX49" fmla="*/ 96000 w 720122"/>
              <a:gd name="connsiteY49" fmla="*/ 384000 h 720000"/>
              <a:gd name="connsiteX50" fmla="*/ 384000 w 720122"/>
              <a:gd name="connsiteY50" fmla="*/ 324000 h 720000"/>
              <a:gd name="connsiteX51" fmla="*/ 468000 w 720122"/>
              <a:gd name="connsiteY51" fmla="*/ 324000 h 720000"/>
              <a:gd name="connsiteX52" fmla="*/ 480000 w 720122"/>
              <a:gd name="connsiteY52" fmla="*/ 336000 h 720000"/>
              <a:gd name="connsiteX53" fmla="*/ 468000 w 720122"/>
              <a:gd name="connsiteY53" fmla="*/ 348000 h 720000"/>
              <a:gd name="connsiteX54" fmla="*/ 384000 w 720122"/>
              <a:gd name="connsiteY54" fmla="*/ 348000 h 720000"/>
              <a:gd name="connsiteX55" fmla="*/ 372000 w 720122"/>
              <a:gd name="connsiteY55" fmla="*/ 336000 h 720000"/>
              <a:gd name="connsiteX56" fmla="*/ 384000 w 720122"/>
              <a:gd name="connsiteY56" fmla="*/ 324000 h 720000"/>
              <a:gd name="connsiteX57" fmla="*/ 96000 w 720122"/>
              <a:gd name="connsiteY57" fmla="*/ 324000 h 720000"/>
              <a:gd name="connsiteX58" fmla="*/ 336000 w 720122"/>
              <a:gd name="connsiteY58" fmla="*/ 324000 h 720000"/>
              <a:gd name="connsiteX59" fmla="*/ 348000 w 720122"/>
              <a:gd name="connsiteY59" fmla="*/ 336000 h 720000"/>
              <a:gd name="connsiteX60" fmla="*/ 336000 w 720122"/>
              <a:gd name="connsiteY60" fmla="*/ 348000 h 720000"/>
              <a:gd name="connsiteX61" fmla="*/ 96000 w 720122"/>
              <a:gd name="connsiteY61" fmla="*/ 348000 h 720000"/>
              <a:gd name="connsiteX62" fmla="*/ 84000 w 720122"/>
              <a:gd name="connsiteY62" fmla="*/ 336000 h 720000"/>
              <a:gd name="connsiteX63" fmla="*/ 96000 w 720122"/>
              <a:gd name="connsiteY63" fmla="*/ 324000 h 720000"/>
              <a:gd name="connsiteX64" fmla="*/ 609240 w 720122"/>
              <a:gd name="connsiteY64" fmla="*/ 261480 h 720000"/>
              <a:gd name="connsiteX65" fmla="*/ 513240 w 720122"/>
              <a:gd name="connsiteY65" fmla="*/ 427805 h 720000"/>
              <a:gd name="connsiteX66" fmla="*/ 554760 w 720122"/>
              <a:gd name="connsiteY66" fmla="*/ 451805 h 720000"/>
              <a:gd name="connsiteX67" fmla="*/ 650760 w 720122"/>
              <a:gd name="connsiteY67" fmla="*/ 285480 h 720000"/>
              <a:gd name="connsiteX68" fmla="*/ 204000 w 720122"/>
              <a:gd name="connsiteY68" fmla="*/ 252000 h 720000"/>
              <a:gd name="connsiteX69" fmla="*/ 468000 w 720122"/>
              <a:gd name="connsiteY69" fmla="*/ 252000 h 720000"/>
              <a:gd name="connsiteX70" fmla="*/ 480000 w 720122"/>
              <a:gd name="connsiteY70" fmla="*/ 264000 h 720000"/>
              <a:gd name="connsiteX71" fmla="*/ 468000 w 720122"/>
              <a:gd name="connsiteY71" fmla="*/ 276000 h 720000"/>
              <a:gd name="connsiteX72" fmla="*/ 204000 w 720122"/>
              <a:gd name="connsiteY72" fmla="*/ 276000 h 720000"/>
              <a:gd name="connsiteX73" fmla="*/ 192000 w 720122"/>
              <a:gd name="connsiteY73" fmla="*/ 264000 h 720000"/>
              <a:gd name="connsiteX74" fmla="*/ 204000 w 720122"/>
              <a:gd name="connsiteY74" fmla="*/ 252000 h 720000"/>
              <a:gd name="connsiteX75" fmla="*/ 645240 w 720122"/>
              <a:gd name="connsiteY75" fmla="*/ 199201 h 720000"/>
              <a:gd name="connsiteX76" fmla="*/ 621240 w 720122"/>
              <a:gd name="connsiteY76" fmla="*/ 240721 h 720000"/>
              <a:gd name="connsiteX77" fmla="*/ 662760 w 720122"/>
              <a:gd name="connsiteY77" fmla="*/ 264721 h 720000"/>
              <a:gd name="connsiteX78" fmla="*/ 686760 w 720122"/>
              <a:gd name="connsiteY78" fmla="*/ 223201 h 720000"/>
              <a:gd name="connsiteX79" fmla="*/ 680883 w 720122"/>
              <a:gd name="connsiteY79" fmla="*/ 168363 h 720000"/>
              <a:gd name="connsiteX80" fmla="*/ 673558 w 720122"/>
              <a:gd name="connsiteY80" fmla="*/ 174000 h 720000"/>
              <a:gd name="connsiteX81" fmla="*/ 667558 w 720122"/>
              <a:gd name="connsiteY81" fmla="*/ 184441 h 720000"/>
              <a:gd name="connsiteX82" fmla="*/ 688441 w 720122"/>
              <a:gd name="connsiteY82" fmla="*/ 196441 h 720000"/>
              <a:gd name="connsiteX83" fmla="*/ 694441 w 720122"/>
              <a:gd name="connsiteY83" fmla="*/ 186000 h 720000"/>
              <a:gd name="connsiteX84" fmla="*/ 695642 w 720122"/>
              <a:gd name="connsiteY84" fmla="*/ 176883 h 720000"/>
              <a:gd name="connsiteX85" fmla="*/ 690000 w 720122"/>
              <a:gd name="connsiteY85" fmla="*/ 169564 h 720000"/>
              <a:gd name="connsiteX86" fmla="*/ 680883 w 720122"/>
              <a:gd name="connsiteY86" fmla="*/ 168363 h 720000"/>
              <a:gd name="connsiteX87" fmla="*/ 156000 w 720122"/>
              <a:gd name="connsiteY87" fmla="*/ 168000 h 720000"/>
              <a:gd name="connsiteX88" fmla="*/ 396000 w 720122"/>
              <a:gd name="connsiteY88" fmla="*/ 168000 h 720000"/>
              <a:gd name="connsiteX89" fmla="*/ 408000 w 720122"/>
              <a:gd name="connsiteY89" fmla="*/ 180000 h 720000"/>
              <a:gd name="connsiteX90" fmla="*/ 396000 w 720122"/>
              <a:gd name="connsiteY90" fmla="*/ 192000 h 720000"/>
              <a:gd name="connsiteX91" fmla="*/ 156000 w 720122"/>
              <a:gd name="connsiteY91" fmla="*/ 192000 h 720000"/>
              <a:gd name="connsiteX92" fmla="*/ 144000 w 720122"/>
              <a:gd name="connsiteY92" fmla="*/ 180000 h 720000"/>
              <a:gd name="connsiteX93" fmla="*/ 156000 w 720122"/>
              <a:gd name="connsiteY93" fmla="*/ 168000 h 720000"/>
              <a:gd name="connsiteX94" fmla="*/ 674642 w 720122"/>
              <a:gd name="connsiteY94" fmla="*/ 145201 h 720000"/>
              <a:gd name="connsiteX95" fmla="*/ 702000 w 720122"/>
              <a:gd name="connsiteY95" fmla="*/ 148805 h 720000"/>
              <a:gd name="connsiteX96" fmla="*/ 718799 w 720122"/>
              <a:gd name="connsiteY96" fmla="*/ 170643 h 720000"/>
              <a:gd name="connsiteX97" fmla="*/ 715201 w 720122"/>
              <a:gd name="connsiteY97" fmla="*/ 198480 h 720000"/>
              <a:gd name="connsiteX98" fmla="*/ 709201 w 720122"/>
              <a:gd name="connsiteY98" fmla="*/ 208922 h 720000"/>
              <a:gd name="connsiteX99" fmla="*/ 713519 w 720122"/>
              <a:gd name="connsiteY99" fmla="*/ 225240 h 720000"/>
              <a:gd name="connsiteX100" fmla="*/ 683519 w 720122"/>
              <a:gd name="connsiteY100" fmla="*/ 277201 h 720000"/>
              <a:gd name="connsiteX101" fmla="*/ 693961 w 720122"/>
              <a:gd name="connsiteY101" fmla="*/ 283201 h 720000"/>
              <a:gd name="connsiteX102" fmla="*/ 710760 w 720122"/>
              <a:gd name="connsiteY102" fmla="*/ 305045 h 720000"/>
              <a:gd name="connsiteX103" fmla="*/ 707162 w 720122"/>
              <a:gd name="connsiteY103" fmla="*/ 332402 h 720000"/>
              <a:gd name="connsiteX104" fmla="*/ 659162 w 720122"/>
              <a:gd name="connsiteY104" fmla="*/ 415564 h 720000"/>
              <a:gd name="connsiteX105" fmla="*/ 651861 w 720122"/>
              <a:gd name="connsiteY105" fmla="*/ 421207 h 720000"/>
              <a:gd name="connsiteX106" fmla="*/ 642721 w 720122"/>
              <a:gd name="connsiteY106" fmla="*/ 420000 h 720000"/>
              <a:gd name="connsiteX107" fmla="*/ 637183 w 720122"/>
              <a:gd name="connsiteY107" fmla="*/ 412365 h 720000"/>
              <a:gd name="connsiteX108" fmla="*/ 638883 w 720122"/>
              <a:gd name="connsiteY108" fmla="*/ 403084 h 720000"/>
              <a:gd name="connsiteX109" fmla="*/ 686883 w 720122"/>
              <a:gd name="connsiteY109" fmla="*/ 319922 h 720000"/>
              <a:gd name="connsiteX110" fmla="*/ 688078 w 720122"/>
              <a:gd name="connsiteY110" fmla="*/ 310805 h 720000"/>
              <a:gd name="connsiteX111" fmla="*/ 682441 w 720122"/>
              <a:gd name="connsiteY111" fmla="*/ 303480 h 720000"/>
              <a:gd name="connsiteX112" fmla="*/ 672000 w 720122"/>
              <a:gd name="connsiteY112" fmla="*/ 297480 h 720000"/>
              <a:gd name="connsiteX113" fmla="*/ 568922 w 720122"/>
              <a:gd name="connsiteY113" fmla="*/ 476402 h 720000"/>
              <a:gd name="connsiteX114" fmla="*/ 523201 w 720122"/>
              <a:gd name="connsiteY114" fmla="*/ 531961 h 720000"/>
              <a:gd name="connsiteX115" fmla="*/ 511201 w 720122"/>
              <a:gd name="connsiteY115" fmla="*/ 552000 h 720000"/>
              <a:gd name="connsiteX116" fmla="*/ 479883 w 720122"/>
              <a:gd name="connsiteY116" fmla="*/ 569766 h 720000"/>
              <a:gd name="connsiteX117" fmla="*/ 470402 w 720122"/>
              <a:gd name="connsiteY117" fmla="*/ 568564 h 720000"/>
              <a:gd name="connsiteX118" fmla="*/ 442441 w 720122"/>
              <a:gd name="connsiteY118" fmla="*/ 603961 h 720000"/>
              <a:gd name="connsiteX119" fmla="*/ 420158 w 720122"/>
              <a:gd name="connsiteY119" fmla="*/ 612709 h 720000"/>
              <a:gd name="connsiteX120" fmla="*/ 401402 w 720122"/>
              <a:gd name="connsiteY120" fmla="*/ 597844 h 720000"/>
              <a:gd name="connsiteX121" fmla="*/ 393961 w 720122"/>
              <a:gd name="connsiteY121" fmla="*/ 579000 h 720000"/>
              <a:gd name="connsiteX122" fmla="*/ 389519 w 720122"/>
              <a:gd name="connsiteY122" fmla="*/ 586324 h 720000"/>
              <a:gd name="connsiteX123" fmla="*/ 363498 w 720122"/>
              <a:gd name="connsiteY123" fmla="*/ 597393 h 720000"/>
              <a:gd name="connsiteX124" fmla="*/ 345000 w 720122"/>
              <a:gd name="connsiteY124" fmla="*/ 576000 h 720000"/>
              <a:gd name="connsiteX125" fmla="*/ 340799 w 720122"/>
              <a:gd name="connsiteY125" fmla="*/ 527285 h 720000"/>
              <a:gd name="connsiteX126" fmla="*/ 311402 w 720122"/>
              <a:gd name="connsiteY126" fmla="*/ 615844 h 720000"/>
              <a:gd name="connsiteX127" fmla="*/ 300000 w 720122"/>
              <a:gd name="connsiteY127" fmla="*/ 624000 h 720000"/>
              <a:gd name="connsiteX128" fmla="*/ 296279 w 720122"/>
              <a:gd name="connsiteY128" fmla="*/ 623045 h 720000"/>
              <a:gd name="connsiteX129" fmla="*/ 288721 w 720122"/>
              <a:gd name="connsiteY129" fmla="*/ 607922 h 720000"/>
              <a:gd name="connsiteX130" fmla="*/ 318240 w 720122"/>
              <a:gd name="connsiteY130" fmla="*/ 519363 h 720000"/>
              <a:gd name="connsiteX131" fmla="*/ 343881 w 720122"/>
              <a:gd name="connsiteY131" fmla="*/ 503145 h 720000"/>
              <a:gd name="connsiteX132" fmla="*/ 364922 w 720122"/>
              <a:gd name="connsiteY132" fmla="*/ 525000 h 720000"/>
              <a:gd name="connsiteX133" fmla="*/ 369000 w 720122"/>
              <a:gd name="connsiteY133" fmla="*/ 573000 h 720000"/>
              <a:gd name="connsiteX134" fmla="*/ 373318 w 720122"/>
              <a:gd name="connsiteY134" fmla="*/ 565682 h 720000"/>
              <a:gd name="connsiteX135" fmla="*/ 395783 w 720122"/>
              <a:gd name="connsiteY135" fmla="*/ 554098 h 720000"/>
              <a:gd name="connsiteX136" fmla="*/ 416162 w 720122"/>
              <a:gd name="connsiteY136" fmla="*/ 569045 h 720000"/>
              <a:gd name="connsiteX137" fmla="*/ 423721 w 720122"/>
              <a:gd name="connsiteY137" fmla="*/ 588000 h 720000"/>
              <a:gd name="connsiteX138" fmla="*/ 450721 w 720122"/>
              <a:gd name="connsiteY138" fmla="*/ 554883 h 720000"/>
              <a:gd name="connsiteX139" fmla="*/ 448799 w 720122"/>
              <a:gd name="connsiteY139" fmla="*/ 516000 h 720000"/>
              <a:gd name="connsiteX140" fmla="*/ 460799 w 720122"/>
              <a:gd name="connsiteY140" fmla="*/ 493564 h 720000"/>
              <a:gd name="connsiteX141" fmla="*/ 486000 w 720122"/>
              <a:gd name="connsiteY141" fmla="*/ 426240 h 720000"/>
              <a:gd name="connsiteX142" fmla="*/ 588000 w 720122"/>
              <a:gd name="connsiteY142" fmla="*/ 249480 h 720000"/>
              <a:gd name="connsiteX143" fmla="*/ 577558 w 720122"/>
              <a:gd name="connsiteY143" fmla="*/ 243480 h 720000"/>
              <a:gd name="connsiteX144" fmla="*/ 573117 w 720122"/>
              <a:gd name="connsiteY144" fmla="*/ 227162 h 720000"/>
              <a:gd name="connsiteX145" fmla="*/ 580418 w 720122"/>
              <a:gd name="connsiteY145" fmla="*/ 221519 h 720000"/>
              <a:gd name="connsiteX146" fmla="*/ 589558 w 720122"/>
              <a:gd name="connsiteY146" fmla="*/ 222721 h 720000"/>
              <a:gd name="connsiteX147" fmla="*/ 600000 w 720122"/>
              <a:gd name="connsiteY147" fmla="*/ 228721 h 720000"/>
              <a:gd name="connsiteX148" fmla="*/ 630480 w 720122"/>
              <a:gd name="connsiteY148" fmla="*/ 176766 h 720000"/>
              <a:gd name="connsiteX149" fmla="*/ 646799 w 720122"/>
              <a:gd name="connsiteY149" fmla="*/ 172441 h 720000"/>
              <a:gd name="connsiteX150" fmla="*/ 652799 w 720122"/>
              <a:gd name="connsiteY150" fmla="*/ 162000 h 720000"/>
              <a:gd name="connsiteX151" fmla="*/ 674642 w 720122"/>
              <a:gd name="connsiteY151" fmla="*/ 145201 h 720000"/>
              <a:gd name="connsiteX152" fmla="*/ 120000 w 720122"/>
              <a:gd name="connsiteY152" fmla="*/ 72000 h 720000"/>
              <a:gd name="connsiteX153" fmla="*/ 432000 w 720122"/>
              <a:gd name="connsiteY153" fmla="*/ 72000 h 720000"/>
              <a:gd name="connsiteX154" fmla="*/ 444000 w 720122"/>
              <a:gd name="connsiteY154" fmla="*/ 84000 h 720000"/>
              <a:gd name="connsiteX155" fmla="*/ 432000 w 720122"/>
              <a:gd name="connsiteY155" fmla="*/ 96000 h 720000"/>
              <a:gd name="connsiteX156" fmla="*/ 132000 w 720122"/>
              <a:gd name="connsiteY156" fmla="*/ 96000 h 720000"/>
              <a:gd name="connsiteX157" fmla="*/ 132000 w 720122"/>
              <a:gd name="connsiteY157" fmla="*/ 120000 h 720000"/>
              <a:gd name="connsiteX158" fmla="*/ 432000 w 720122"/>
              <a:gd name="connsiteY158" fmla="*/ 120000 h 720000"/>
              <a:gd name="connsiteX159" fmla="*/ 444000 w 720122"/>
              <a:gd name="connsiteY159" fmla="*/ 132000 h 720000"/>
              <a:gd name="connsiteX160" fmla="*/ 432000 w 720122"/>
              <a:gd name="connsiteY160" fmla="*/ 144000 h 720000"/>
              <a:gd name="connsiteX161" fmla="*/ 120000 w 720122"/>
              <a:gd name="connsiteY161" fmla="*/ 144000 h 720000"/>
              <a:gd name="connsiteX162" fmla="*/ 108000 w 720122"/>
              <a:gd name="connsiteY162" fmla="*/ 132000 h 720000"/>
              <a:gd name="connsiteX163" fmla="*/ 108000 w 720122"/>
              <a:gd name="connsiteY163" fmla="*/ 84000 h 720000"/>
              <a:gd name="connsiteX164" fmla="*/ 120000 w 720122"/>
              <a:gd name="connsiteY164" fmla="*/ 72000 h 720000"/>
              <a:gd name="connsiteX165" fmla="*/ 36000 w 720122"/>
              <a:gd name="connsiteY165" fmla="*/ 0 h 720000"/>
              <a:gd name="connsiteX166" fmla="*/ 516000 w 720122"/>
              <a:gd name="connsiteY166" fmla="*/ 0 h 720000"/>
              <a:gd name="connsiteX167" fmla="*/ 552000 w 720122"/>
              <a:gd name="connsiteY167" fmla="*/ 36000 h 720000"/>
              <a:gd name="connsiteX168" fmla="*/ 552000 w 720122"/>
              <a:gd name="connsiteY168" fmla="*/ 261363 h 720000"/>
              <a:gd name="connsiteX169" fmla="*/ 540000 w 720122"/>
              <a:gd name="connsiteY169" fmla="*/ 273363 h 720000"/>
              <a:gd name="connsiteX170" fmla="*/ 528000 w 720122"/>
              <a:gd name="connsiteY170" fmla="*/ 261363 h 720000"/>
              <a:gd name="connsiteX171" fmla="*/ 528000 w 720122"/>
              <a:gd name="connsiteY171" fmla="*/ 36000 h 720000"/>
              <a:gd name="connsiteX172" fmla="*/ 516000 w 720122"/>
              <a:gd name="connsiteY172" fmla="*/ 24000 h 720000"/>
              <a:gd name="connsiteX173" fmla="*/ 36000 w 720122"/>
              <a:gd name="connsiteY173" fmla="*/ 24000 h 720000"/>
              <a:gd name="connsiteX174" fmla="*/ 24000 w 720122"/>
              <a:gd name="connsiteY174" fmla="*/ 36000 h 720000"/>
              <a:gd name="connsiteX175" fmla="*/ 24000 w 720122"/>
              <a:gd name="connsiteY175" fmla="*/ 684000 h 720000"/>
              <a:gd name="connsiteX176" fmla="*/ 36000 w 720122"/>
              <a:gd name="connsiteY176" fmla="*/ 696000 h 720000"/>
              <a:gd name="connsiteX177" fmla="*/ 516000 w 720122"/>
              <a:gd name="connsiteY177" fmla="*/ 696000 h 720000"/>
              <a:gd name="connsiteX178" fmla="*/ 528000 w 720122"/>
              <a:gd name="connsiteY178" fmla="*/ 684000 h 720000"/>
              <a:gd name="connsiteX179" fmla="*/ 528000 w 720122"/>
              <a:gd name="connsiteY179" fmla="*/ 564000 h 720000"/>
              <a:gd name="connsiteX180" fmla="*/ 540000 w 720122"/>
              <a:gd name="connsiteY180" fmla="*/ 552000 h 720000"/>
              <a:gd name="connsiteX181" fmla="*/ 552000 w 720122"/>
              <a:gd name="connsiteY181" fmla="*/ 564000 h 720000"/>
              <a:gd name="connsiteX182" fmla="*/ 552000 w 720122"/>
              <a:gd name="connsiteY182" fmla="*/ 684000 h 720000"/>
              <a:gd name="connsiteX183" fmla="*/ 516000 w 720122"/>
              <a:gd name="connsiteY183" fmla="*/ 720000 h 720000"/>
              <a:gd name="connsiteX184" fmla="*/ 36000 w 720122"/>
              <a:gd name="connsiteY184" fmla="*/ 720000 h 720000"/>
              <a:gd name="connsiteX185" fmla="*/ 0 w 720122"/>
              <a:gd name="connsiteY185" fmla="*/ 684000 h 720000"/>
              <a:gd name="connsiteX186" fmla="*/ 0 w 720122"/>
              <a:gd name="connsiteY186" fmla="*/ 36000 h 720000"/>
              <a:gd name="connsiteX187" fmla="*/ 36000 w 720122"/>
              <a:gd name="connsiteY187"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720122" h="720000">
                <a:moveTo>
                  <a:pt x="189358" y="537720"/>
                </a:moveTo>
                <a:cubicBezTo>
                  <a:pt x="194121" y="533642"/>
                  <a:pt x="201217" y="533918"/>
                  <a:pt x="205653" y="538353"/>
                </a:cubicBezTo>
                <a:cubicBezTo>
                  <a:pt x="210082" y="542783"/>
                  <a:pt x="210358" y="549879"/>
                  <a:pt x="206280" y="554642"/>
                </a:cubicBezTo>
                <a:lnTo>
                  <a:pt x="163922" y="597123"/>
                </a:lnTo>
                <a:cubicBezTo>
                  <a:pt x="159393" y="601617"/>
                  <a:pt x="153258" y="604119"/>
                  <a:pt x="146883" y="604084"/>
                </a:cubicBezTo>
                <a:cubicBezTo>
                  <a:pt x="140543" y="604089"/>
                  <a:pt x="134461" y="601587"/>
                  <a:pt x="129961" y="597123"/>
                </a:cubicBezTo>
                <a:lnTo>
                  <a:pt x="104520" y="571681"/>
                </a:lnTo>
                <a:cubicBezTo>
                  <a:pt x="102246" y="569431"/>
                  <a:pt x="100969" y="566361"/>
                  <a:pt x="100969" y="563162"/>
                </a:cubicBezTo>
                <a:cubicBezTo>
                  <a:pt x="100969" y="559962"/>
                  <a:pt x="102246" y="556898"/>
                  <a:pt x="104520" y="554642"/>
                </a:cubicBezTo>
                <a:cubicBezTo>
                  <a:pt x="109201" y="549990"/>
                  <a:pt x="116760" y="549990"/>
                  <a:pt x="121442" y="554642"/>
                </a:cubicBezTo>
                <a:lnTo>
                  <a:pt x="146883" y="580084"/>
                </a:lnTo>
                <a:close/>
                <a:moveTo>
                  <a:pt x="476402" y="517564"/>
                </a:moveTo>
                <a:lnTo>
                  <a:pt x="470402" y="528000"/>
                </a:lnTo>
                <a:cubicBezTo>
                  <a:pt x="467373" y="533391"/>
                  <a:pt x="468931" y="540187"/>
                  <a:pt x="474000" y="543721"/>
                </a:cubicBezTo>
                <a:cubicBezTo>
                  <a:pt x="476760" y="545654"/>
                  <a:pt x="480199" y="546334"/>
                  <a:pt x="483486" y="545607"/>
                </a:cubicBezTo>
                <a:cubicBezTo>
                  <a:pt x="486773" y="544875"/>
                  <a:pt x="489598" y="542801"/>
                  <a:pt x="491279" y="539883"/>
                </a:cubicBezTo>
                <a:lnTo>
                  <a:pt x="497279" y="529564"/>
                </a:lnTo>
                <a:close/>
                <a:moveTo>
                  <a:pt x="159160" y="468416"/>
                </a:moveTo>
                <a:cubicBezTo>
                  <a:pt x="177681" y="470086"/>
                  <a:pt x="195747" y="476812"/>
                  <a:pt x="211201" y="488402"/>
                </a:cubicBezTo>
                <a:cubicBezTo>
                  <a:pt x="216504" y="492381"/>
                  <a:pt x="217576" y="499898"/>
                  <a:pt x="213598" y="505201"/>
                </a:cubicBezTo>
                <a:cubicBezTo>
                  <a:pt x="209625" y="510504"/>
                  <a:pt x="202102" y="511582"/>
                  <a:pt x="196799" y="507603"/>
                </a:cubicBezTo>
                <a:cubicBezTo>
                  <a:pt x="183322" y="497431"/>
                  <a:pt x="166887" y="491953"/>
                  <a:pt x="150000" y="492000"/>
                </a:cubicBezTo>
                <a:cubicBezTo>
                  <a:pt x="106922" y="492000"/>
                  <a:pt x="72000" y="526922"/>
                  <a:pt x="72000" y="570000"/>
                </a:cubicBezTo>
                <a:cubicBezTo>
                  <a:pt x="72000" y="613078"/>
                  <a:pt x="106922" y="648000"/>
                  <a:pt x="150000" y="648000"/>
                </a:cubicBezTo>
                <a:cubicBezTo>
                  <a:pt x="193078" y="648000"/>
                  <a:pt x="228000" y="613078"/>
                  <a:pt x="228000" y="570000"/>
                </a:cubicBezTo>
                <a:cubicBezTo>
                  <a:pt x="228000" y="563373"/>
                  <a:pt x="233373" y="558000"/>
                  <a:pt x="240000" y="558000"/>
                </a:cubicBezTo>
                <a:cubicBezTo>
                  <a:pt x="246627" y="558000"/>
                  <a:pt x="252000" y="563373"/>
                  <a:pt x="252000" y="570000"/>
                </a:cubicBezTo>
                <a:cubicBezTo>
                  <a:pt x="252000" y="626338"/>
                  <a:pt x="206332" y="672000"/>
                  <a:pt x="150000" y="672000"/>
                </a:cubicBezTo>
                <a:cubicBezTo>
                  <a:pt x="93668" y="672000"/>
                  <a:pt x="48000" y="626338"/>
                  <a:pt x="48000" y="570000"/>
                </a:cubicBezTo>
                <a:cubicBezTo>
                  <a:pt x="48000" y="531369"/>
                  <a:pt x="69826" y="496049"/>
                  <a:pt x="104385" y="478769"/>
                </a:cubicBezTo>
                <a:cubicBezTo>
                  <a:pt x="121661" y="470133"/>
                  <a:pt x="140638" y="466746"/>
                  <a:pt x="159160" y="468416"/>
                </a:cubicBezTo>
                <a:close/>
                <a:moveTo>
                  <a:pt x="503279" y="449643"/>
                </a:moveTo>
                <a:lnTo>
                  <a:pt x="486240" y="495240"/>
                </a:lnTo>
                <a:lnTo>
                  <a:pt x="504000" y="505564"/>
                </a:lnTo>
                <a:lnTo>
                  <a:pt x="510000" y="509045"/>
                </a:lnTo>
                <a:lnTo>
                  <a:pt x="541078" y="471480"/>
                </a:lnTo>
                <a:close/>
                <a:moveTo>
                  <a:pt x="264000" y="384000"/>
                </a:moveTo>
                <a:lnTo>
                  <a:pt x="348000" y="384000"/>
                </a:lnTo>
                <a:cubicBezTo>
                  <a:pt x="354627" y="384000"/>
                  <a:pt x="360000" y="389373"/>
                  <a:pt x="360000" y="396000"/>
                </a:cubicBezTo>
                <a:cubicBezTo>
                  <a:pt x="360000" y="402633"/>
                  <a:pt x="354627" y="408000"/>
                  <a:pt x="348000" y="408000"/>
                </a:cubicBezTo>
                <a:lnTo>
                  <a:pt x="264000" y="408000"/>
                </a:lnTo>
                <a:cubicBezTo>
                  <a:pt x="257373" y="408000"/>
                  <a:pt x="252000" y="402633"/>
                  <a:pt x="252000" y="396000"/>
                </a:cubicBezTo>
                <a:cubicBezTo>
                  <a:pt x="252000" y="389373"/>
                  <a:pt x="257373" y="384000"/>
                  <a:pt x="264000" y="384000"/>
                </a:cubicBezTo>
                <a:close/>
                <a:moveTo>
                  <a:pt x="96000" y="384000"/>
                </a:moveTo>
                <a:lnTo>
                  <a:pt x="216000" y="384000"/>
                </a:lnTo>
                <a:cubicBezTo>
                  <a:pt x="222627" y="384000"/>
                  <a:pt x="228000" y="389373"/>
                  <a:pt x="228000" y="396000"/>
                </a:cubicBezTo>
                <a:cubicBezTo>
                  <a:pt x="228000" y="402633"/>
                  <a:pt x="222627" y="408000"/>
                  <a:pt x="216000" y="408000"/>
                </a:cubicBezTo>
                <a:lnTo>
                  <a:pt x="96000" y="408000"/>
                </a:lnTo>
                <a:cubicBezTo>
                  <a:pt x="89373" y="408000"/>
                  <a:pt x="84000" y="402633"/>
                  <a:pt x="84000" y="396000"/>
                </a:cubicBezTo>
                <a:cubicBezTo>
                  <a:pt x="84000" y="389373"/>
                  <a:pt x="89373" y="384000"/>
                  <a:pt x="96000" y="384000"/>
                </a:cubicBezTo>
                <a:close/>
                <a:moveTo>
                  <a:pt x="384000" y="324000"/>
                </a:moveTo>
                <a:lnTo>
                  <a:pt x="468000" y="324000"/>
                </a:lnTo>
                <a:cubicBezTo>
                  <a:pt x="474627" y="324000"/>
                  <a:pt x="480000" y="329373"/>
                  <a:pt x="480000" y="336000"/>
                </a:cubicBezTo>
                <a:cubicBezTo>
                  <a:pt x="480000" y="342633"/>
                  <a:pt x="474627" y="348000"/>
                  <a:pt x="468000" y="348000"/>
                </a:cubicBezTo>
                <a:lnTo>
                  <a:pt x="384000" y="348000"/>
                </a:lnTo>
                <a:cubicBezTo>
                  <a:pt x="377373" y="348000"/>
                  <a:pt x="372000" y="342633"/>
                  <a:pt x="372000" y="336000"/>
                </a:cubicBezTo>
                <a:cubicBezTo>
                  <a:pt x="372000" y="329373"/>
                  <a:pt x="377373" y="324000"/>
                  <a:pt x="384000" y="324000"/>
                </a:cubicBezTo>
                <a:close/>
                <a:moveTo>
                  <a:pt x="96000" y="324000"/>
                </a:moveTo>
                <a:lnTo>
                  <a:pt x="336000" y="324000"/>
                </a:lnTo>
                <a:cubicBezTo>
                  <a:pt x="342627" y="324000"/>
                  <a:pt x="348000" y="329373"/>
                  <a:pt x="348000" y="336000"/>
                </a:cubicBezTo>
                <a:cubicBezTo>
                  <a:pt x="348000" y="342633"/>
                  <a:pt x="342627" y="348000"/>
                  <a:pt x="336000" y="348000"/>
                </a:cubicBezTo>
                <a:lnTo>
                  <a:pt x="96000" y="348000"/>
                </a:lnTo>
                <a:cubicBezTo>
                  <a:pt x="89373" y="348000"/>
                  <a:pt x="84000" y="342633"/>
                  <a:pt x="84000" y="336000"/>
                </a:cubicBezTo>
                <a:cubicBezTo>
                  <a:pt x="84000" y="329373"/>
                  <a:pt x="89373" y="324000"/>
                  <a:pt x="96000" y="324000"/>
                </a:cubicBezTo>
                <a:close/>
                <a:moveTo>
                  <a:pt x="609240" y="261480"/>
                </a:moveTo>
                <a:lnTo>
                  <a:pt x="513240" y="427805"/>
                </a:lnTo>
                <a:lnTo>
                  <a:pt x="554760" y="451805"/>
                </a:lnTo>
                <a:lnTo>
                  <a:pt x="650760" y="285480"/>
                </a:lnTo>
                <a:close/>
                <a:moveTo>
                  <a:pt x="204000" y="252000"/>
                </a:moveTo>
                <a:lnTo>
                  <a:pt x="468000" y="252000"/>
                </a:lnTo>
                <a:cubicBezTo>
                  <a:pt x="474627" y="252000"/>
                  <a:pt x="480000" y="257373"/>
                  <a:pt x="480000" y="264000"/>
                </a:cubicBezTo>
                <a:cubicBezTo>
                  <a:pt x="480000" y="270633"/>
                  <a:pt x="474627" y="276000"/>
                  <a:pt x="468000" y="276000"/>
                </a:cubicBezTo>
                <a:lnTo>
                  <a:pt x="204000" y="276000"/>
                </a:lnTo>
                <a:cubicBezTo>
                  <a:pt x="197373" y="276000"/>
                  <a:pt x="192000" y="270633"/>
                  <a:pt x="192000" y="264000"/>
                </a:cubicBezTo>
                <a:cubicBezTo>
                  <a:pt x="192000" y="257373"/>
                  <a:pt x="197373" y="252000"/>
                  <a:pt x="204000" y="252000"/>
                </a:cubicBezTo>
                <a:close/>
                <a:moveTo>
                  <a:pt x="645240" y="199201"/>
                </a:moveTo>
                <a:lnTo>
                  <a:pt x="621240" y="240721"/>
                </a:lnTo>
                <a:lnTo>
                  <a:pt x="662760" y="264721"/>
                </a:lnTo>
                <a:lnTo>
                  <a:pt x="686760" y="223201"/>
                </a:lnTo>
                <a:close/>
                <a:moveTo>
                  <a:pt x="680883" y="168363"/>
                </a:moveTo>
                <a:cubicBezTo>
                  <a:pt x="677783" y="169189"/>
                  <a:pt x="675146" y="171223"/>
                  <a:pt x="673558" y="174000"/>
                </a:cubicBezTo>
                <a:lnTo>
                  <a:pt x="667558" y="184441"/>
                </a:lnTo>
                <a:lnTo>
                  <a:pt x="688441" y="196441"/>
                </a:lnTo>
                <a:lnTo>
                  <a:pt x="694441" y="186000"/>
                </a:lnTo>
                <a:cubicBezTo>
                  <a:pt x="695976" y="183223"/>
                  <a:pt x="696404" y="179965"/>
                  <a:pt x="695642" y="176883"/>
                </a:cubicBezTo>
                <a:cubicBezTo>
                  <a:pt x="694810" y="173789"/>
                  <a:pt x="692783" y="171152"/>
                  <a:pt x="690000" y="169564"/>
                </a:cubicBezTo>
                <a:cubicBezTo>
                  <a:pt x="687223" y="168029"/>
                  <a:pt x="683965" y="167602"/>
                  <a:pt x="680883" y="168363"/>
                </a:cubicBezTo>
                <a:close/>
                <a:moveTo>
                  <a:pt x="156000" y="168000"/>
                </a:moveTo>
                <a:lnTo>
                  <a:pt x="396000" y="168000"/>
                </a:lnTo>
                <a:cubicBezTo>
                  <a:pt x="402627" y="168000"/>
                  <a:pt x="408000" y="173373"/>
                  <a:pt x="408000" y="180000"/>
                </a:cubicBezTo>
                <a:cubicBezTo>
                  <a:pt x="408000" y="186633"/>
                  <a:pt x="402627" y="192000"/>
                  <a:pt x="396000" y="192000"/>
                </a:cubicBezTo>
                <a:lnTo>
                  <a:pt x="156000" y="192000"/>
                </a:lnTo>
                <a:cubicBezTo>
                  <a:pt x="149373" y="192000"/>
                  <a:pt x="144000" y="186633"/>
                  <a:pt x="144000" y="180000"/>
                </a:cubicBezTo>
                <a:cubicBezTo>
                  <a:pt x="144000" y="173373"/>
                  <a:pt x="149373" y="168000"/>
                  <a:pt x="156000" y="168000"/>
                </a:cubicBezTo>
                <a:close/>
                <a:moveTo>
                  <a:pt x="674642" y="145201"/>
                </a:moveTo>
                <a:cubicBezTo>
                  <a:pt x="683877" y="142723"/>
                  <a:pt x="693721" y="144018"/>
                  <a:pt x="702000" y="148805"/>
                </a:cubicBezTo>
                <a:cubicBezTo>
                  <a:pt x="710273" y="153568"/>
                  <a:pt x="716320" y="161426"/>
                  <a:pt x="718799" y="170643"/>
                </a:cubicBezTo>
                <a:cubicBezTo>
                  <a:pt x="721418" y="180029"/>
                  <a:pt x="720117" y="190072"/>
                  <a:pt x="715201" y="198480"/>
                </a:cubicBezTo>
                <a:lnTo>
                  <a:pt x="709201" y="208922"/>
                </a:lnTo>
                <a:cubicBezTo>
                  <a:pt x="714867" y="212262"/>
                  <a:pt x="716795" y="219539"/>
                  <a:pt x="713519" y="225240"/>
                </a:cubicBezTo>
                <a:lnTo>
                  <a:pt x="683519" y="277201"/>
                </a:lnTo>
                <a:lnTo>
                  <a:pt x="693961" y="283201"/>
                </a:lnTo>
                <a:cubicBezTo>
                  <a:pt x="702234" y="287965"/>
                  <a:pt x="708275" y="295822"/>
                  <a:pt x="710760" y="305045"/>
                </a:cubicBezTo>
                <a:cubicBezTo>
                  <a:pt x="713244" y="314279"/>
                  <a:pt x="711949" y="324123"/>
                  <a:pt x="707162" y="332402"/>
                </a:cubicBezTo>
                <a:lnTo>
                  <a:pt x="659162" y="415564"/>
                </a:lnTo>
                <a:cubicBezTo>
                  <a:pt x="657574" y="418342"/>
                  <a:pt x="654949" y="420369"/>
                  <a:pt x="651861" y="421207"/>
                </a:cubicBezTo>
                <a:cubicBezTo>
                  <a:pt x="648779" y="422039"/>
                  <a:pt x="645486" y="421605"/>
                  <a:pt x="642721" y="420000"/>
                </a:cubicBezTo>
                <a:cubicBezTo>
                  <a:pt x="639908" y="418318"/>
                  <a:pt x="637910" y="415559"/>
                  <a:pt x="637183" y="412365"/>
                </a:cubicBezTo>
                <a:cubicBezTo>
                  <a:pt x="636457" y="409166"/>
                  <a:pt x="637072" y="405814"/>
                  <a:pt x="638883" y="403084"/>
                </a:cubicBezTo>
                <a:lnTo>
                  <a:pt x="686883" y="319922"/>
                </a:lnTo>
                <a:cubicBezTo>
                  <a:pt x="688476" y="317162"/>
                  <a:pt x="688910" y="313881"/>
                  <a:pt x="688078" y="310805"/>
                </a:cubicBezTo>
                <a:cubicBezTo>
                  <a:pt x="687252" y="307705"/>
                  <a:pt x="685224" y="305074"/>
                  <a:pt x="682441" y="303480"/>
                </a:cubicBezTo>
                <a:lnTo>
                  <a:pt x="672000" y="297480"/>
                </a:lnTo>
                <a:lnTo>
                  <a:pt x="568922" y="476402"/>
                </a:lnTo>
                <a:lnTo>
                  <a:pt x="523201" y="531961"/>
                </a:lnTo>
                <a:lnTo>
                  <a:pt x="511201" y="552000"/>
                </a:lnTo>
                <a:cubicBezTo>
                  <a:pt x="504685" y="563092"/>
                  <a:pt x="492744" y="569865"/>
                  <a:pt x="479883" y="569766"/>
                </a:cubicBezTo>
                <a:cubicBezTo>
                  <a:pt x="476683" y="569777"/>
                  <a:pt x="473496" y="569373"/>
                  <a:pt x="470402" y="568564"/>
                </a:cubicBezTo>
                <a:lnTo>
                  <a:pt x="442441" y="603961"/>
                </a:lnTo>
                <a:cubicBezTo>
                  <a:pt x="437098" y="610635"/>
                  <a:pt x="428613" y="613969"/>
                  <a:pt x="420158" y="612709"/>
                </a:cubicBezTo>
                <a:cubicBezTo>
                  <a:pt x="411703" y="611449"/>
                  <a:pt x="404560" y="605783"/>
                  <a:pt x="401402" y="597844"/>
                </a:cubicBezTo>
                <a:lnTo>
                  <a:pt x="393961" y="579000"/>
                </a:lnTo>
                <a:lnTo>
                  <a:pt x="389519" y="586324"/>
                </a:lnTo>
                <a:cubicBezTo>
                  <a:pt x="384170" y="595271"/>
                  <a:pt x="373658" y="599748"/>
                  <a:pt x="363498" y="597393"/>
                </a:cubicBezTo>
                <a:cubicBezTo>
                  <a:pt x="353338" y="595037"/>
                  <a:pt x="345867" y="586395"/>
                  <a:pt x="345000" y="576000"/>
                </a:cubicBezTo>
                <a:lnTo>
                  <a:pt x="340799" y="527285"/>
                </a:lnTo>
                <a:lnTo>
                  <a:pt x="311402" y="615844"/>
                </a:lnTo>
                <a:cubicBezTo>
                  <a:pt x="309750" y="620730"/>
                  <a:pt x="305156" y="624018"/>
                  <a:pt x="300000" y="624000"/>
                </a:cubicBezTo>
                <a:cubicBezTo>
                  <a:pt x="298711" y="623918"/>
                  <a:pt x="297451" y="623590"/>
                  <a:pt x="296279" y="623045"/>
                </a:cubicBezTo>
                <a:cubicBezTo>
                  <a:pt x="290033" y="620936"/>
                  <a:pt x="286658" y="614186"/>
                  <a:pt x="288721" y="607922"/>
                </a:cubicBezTo>
                <a:lnTo>
                  <a:pt x="318240" y="519363"/>
                </a:lnTo>
                <a:cubicBezTo>
                  <a:pt x="321855" y="508559"/>
                  <a:pt x="332566" y="501779"/>
                  <a:pt x="343881" y="503145"/>
                </a:cubicBezTo>
                <a:cubicBezTo>
                  <a:pt x="355189" y="504516"/>
                  <a:pt x="363984" y="513645"/>
                  <a:pt x="364922" y="525000"/>
                </a:cubicBezTo>
                <a:lnTo>
                  <a:pt x="369000" y="573000"/>
                </a:lnTo>
                <a:lnTo>
                  <a:pt x="373318" y="565682"/>
                </a:lnTo>
                <a:cubicBezTo>
                  <a:pt x="378000" y="557871"/>
                  <a:pt x="386701" y="553383"/>
                  <a:pt x="395783" y="554098"/>
                </a:cubicBezTo>
                <a:cubicBezTo>
                  <a:pt x="404859" y="554807"/>
                  <a:pt x="412752" y="560596"/>
                  <a:pt x="416162" y="569045"/>
                </a:cubicBezTo>
                <a:lnTo>
                  <a:pt x="423721" y="588000"/>
                </a:lnTo>
                <a:lnTo>
                  <a:pt x="450721" y="554883"/>
                </a:lnTo>
                <a:cubicBezTo>
                  <a:pt x="442523" y="543416"/>
                  <a:pt x="441773" y="528223"/>
                  <a:pt x="448799" y="516000"/>
                </a:cubicBezTo>
                <a:lnTo>
                  <a:pt x="460799" y="493564"/>
                </a:lnTo>
                <a:lnTo>
                  <a:pt x="486000" y="426240"/>
                </a:lnTo>
                <a:lnTo>
                  <a:pt x="588000" y="249480"/>
                </a:lnTo>
                <a:lnTo>
                  <a:pt x="577558" y="243480"/>
                </a:lnTo>
                <a:cubicBezTo>
                  <a:pt x="571846" y="240187"/>
                  <a:pt x="569865" y="232898"/>
                  <a:pt x="573117" y="227162"/>
                </a:cubicBezTo>
                <a:cubicBezTo>
                  <a:pt x="574705" y="224385"/>
                  <a:pt x="577330" y="222357"/>
                  <a:pt x="580418" y="221519"/>
                </a:cubicBezTo>
                <a:cubicBezTo>
                  <a:pt x="583500" y="220687"/>
                  <a:pt x="586793" y="221121"/>
                  <a:pt x="589558" y="222721"/>
                </a:cubicBezTo>
                <a:lnTo>
                  <a:pt x="600000" y="228721"/>
                </a:lnTo>
                <a:lnTo>
                  <a:pt x="630480" y="176766"/>
                </a:lnTo>
                <a:cubicBezTo>
                  <a:pt x="633814" y="171094"/>
                  <a:pt x="641098" y="169166"/>
                  <a:pt x="646799" y="172441"/>
                </a:cubicBezTo>
                <a:lnTo>
                  <a:pt x="652799" y="162000"/>
                </a:lnTo>
                <a:cubicBezTo>
                  <a:pt x="657562" y="153727"/>
                  <a:pt x="665420" y="147686"/>
                  <a:pt x="674642" y="145201"/>
                </a:cubicBezTo>
                <a:close/>
                <a:moveTo>
                  <a:pt x="120000" y="72000"/>
                </a:moveTo>
                <a:lnTo>
                  <a:pt x="432000" y="72000"/>
                </a:lnTo>
                <a:cubicBezTo>
                  <a:pt x="438627" y="72000"/>
                  <a:pt x="444000" y="77373"/>
                  <a:pt x="444000" y="84000"/>
                </a:cubicBezTo>
                <a:cubicBezTo>
                  <a:pt x="444000" y="90633"/>
                  <a:pt x="438627" y="96000"/>
                  <a:pt x="432000" y="96000"/>
                </a:cubicBezTo>
                <a:lnTo>
                  <a:pt x="132000" y="96000"/>
                </a:lnTo>
                <a:lnTo>
                  <a:pt x="132000" y="120000"/>
                </a:lnTo>
                <a:lnTo>
                  <a:pt x="432000" y="120000"/>
                </a:lnTo>
                <a:cubicBezTo>
                  <a:pt x="438627" y="120000"/>
                  <a:pt x="444000" y="125373"/>
                  <a:pt x="444000" y="132000"/>
                </a:cubicBezTo>
                <a:cubicBezTo>
                  <a:pt x="444000" y="138633"/>
                  <a:pt x="438627" y="144000"/>
                  <a:pt x="432000" y="144000"/>
                </a:cubicBezTo>
                <a:lnTo>
                  <a:pt x="120000" y="144000"/>
                </a:lnTo>
                <a:cubicBezTo>
                  <a:pt x="113373" y="144000"/>
                  <a:pt x="108000" y="138633"/>
                  <a:pt x="108000" y="132000"/>
                </a:cubicBezTo>
                <a:lnTo>
                  <a:pt x="108000" y="84000"/>
                </a:lnTo>
                <a:cubicBezTo>
                  <a:pt x="108000" y="77373"/>
                  <a:pt x="113373" y="72000"/>
                  <a:pt x="120000" y="72000"/>
                </a:cubicBezTo>
                <a:close/>
                <a:moveTo>
                  <a:pt x="36000" y="0"/>
                </a:moveTo>
                <a:lnTo>
                  <a:pt x="516000" y="0"/>
                </a:lnTo>
                <a:cubicBezTo>
                  <a:pt x="535881" y="0"/>
                  <a:pt x="552000" y="16119"/>
                  <a:pt x="552000" y="36000"/>
                </a:cubicBezTo>
                <a:lnTo>
                  <a:pt x="552000" y="261363"/>
                </a:lnTo>
                <a:cubicBezTo>
                  <a:pt x="552000" y="267990"/>
                  <a:pt x="546627" y="273363"/>
                  <a:pt x="540000" y="273363"/>
                </a:cubicBezTo>
                <a:cubicBezTo>
                  <a:pt x="533373" y="273363"/>
                  <a:pt x="528000" y="267990"/>
                  <a:pt x="528000" y="261363"/>
                </a:cubicBezTo>
                <a:lnTo>
                  <a:pt x="528000" y="36000"/>
                </a:lnTo>
                <a:cubicBezTo>
                  <a:pt x="528000" y="29373"/>
                  <a:pt x="522627" y="24000"/>
                  <a:pt x="516000" y="24000"/>
                </a:cubicBezTo>
                <a:lnTo>
                  <a:pt x="36000" y="24000"/>
                </a:lnTo>
                <a:cubicBezTo>
                  <a:pt x="29373" y="24000"/>
                  <a:pt x="24000" y="29373"/>
                  <a:pt x="24000" y="36000"/>
                </a:cubicBezTo>
                <a:lnTo>
                  <a:pt x="24000" y="684000"/>
                </a:lnTo>
                <a:cubicBezTo>
                  <a:pt x="24000" y="690633"/>
                  <a:pt x="29373" y="696000"/>
                  <a:pt x="36000" y="696000"/>
                </a:cubicBezTo>
                <a:lnTo>
                  <a:pt x="516000" y="696000"/>
                </a:lnTo>
                <a:cubicBezTo>
                  <a:pt x="522627" y="696000"/>
                  <a:pt x="528000" y="690633"/>
                  <a:pt x="528000" y="684000"/>
                </a:cubicBezTo>
                <a:lnTo>
                  <a:pt x="528000" y="564000"/>
                </a:lnTo>
                <a:cubicBezTo>
                  <a:pt x="528000" y="557373"/>
                  <a:pt x="533373" y="552000"/>
                  <a:pt x="540000" y="552000"/>
                </a:cubicBezTo>
                <a:cubicBezTo>
                  <a:pt x="546627" y="552000"/>
                  <a:pt x="552000" y="557373"/>
                  <a:pt x="552000" y="564000"/>
                </a:cubicBezTo>
                <a:lnTo>
                  <a:pt x="552000" y="684000"/>
                </a:lnTo>
                <a:cubicBezTo>
                  <a:pt x="552000" y="703887"/>
                  <a:pt x="535881" y="720000"/>
                  <a:pt x="516000" y="720000"/>
                </a:cubicBezTo>
                <a:lnTo>
                  <a:pt x="36000" y="720000"/>
                </a:lnTo>
                <a:cubicBezTo>
                  <a:pt x="16119" y="720000"/>
                  <a:pt x="0" y="703887"/>
                  <a:pt x="0" y="684000"/>
                </a:cubicBezTo>
                <a:lnTo>
                  <a:pt x="0" y="36000"/>
                </a:lnTo>
                <a:cubicBezTo>
                  <a:pt x="0" y="16119"/>
                  <a:pt x="16119" y="0"/>
                  <a:pt x="36000" y="0"/>
                </a:cubicBezTo>
                <a:close/>
              </a:path>
            </a:pathLst>
          </a:custGeom>
          <a:ln w="9525"/>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9" name="Объект 2">
            <a:extLst>
              <a:ext uri="{FF2B5EF4-FFF2-40B4-BE49-F238E27FC236}">
                <a16:creationId xmlns:a16="http://schemas.microsoft.com/office/drawing/2014/main" id="{786FB1EE-91B9-48EC-BDB5-50FD9A0442BE}"/>
              </a:ext>
            </a:extLst>
          </p:cNvPr>
          <p:cNvSpPr txBox="1">
            <a:spLocks/>
          </p:cNvSpPr>
          <p:nvPr/>
        </p:nvSpPr>
        <p:spPr>
          <a:xfrm>
            <a:off x="2590800" y="2473740"/>
            <a:ext cx="8246788" cy="2150751"/>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ru-RU" dirty="0"/>
              <a:t>Определен </a:t>
            </a:r>
            <a:r>
              <a:rPr lang="ru-RU" b="1" dirty="0"/>
              <a:t>порядок увеличения количества товара </a:t>
            </a:r>
            <a:r>
              <a:rPr lang="ru-RU" dirty="0"/>
              <a:t>на сумму, не превышающую разницы между ценой контракта, предложенной участником, и НМЦК:</a:t>
            </a:r>
          </a:p>
          <a:p>
            <a:pPr>
              <a:spcAft>
                <a:spcPts val="1200"/>
              </a:spcAft>
            </a:pPr>
            <a:r>
              <a:rPr lang="ru-RU" dirty="0"/>
              <a:t>заказчик при формировании проекта контракта увеличивает количество товара в проекте контракта;</a:t>
            </a:r>
          </a:p>
          <a:p>
            <a:pPr>
              <a:spcAft>
                <a:spcPts val="1200"/>
              </a:spcAft>
            </a:pPr>
            <a:r>
              <a:rPr lang="ru-RU" dirty="0"/>
              <a:t>участник вправе подписать проект контракта, либо не согласиться с таким увеличением, направив протокол разногласий;</a:t>
            </a:r>
          </a:p>
          <a:p>
            <a:pPr>
              <a:spcAft>
                <a:spcPts val="1200"/>
              </a:spcAft>
            </a:pPr>
            <a:r>
              <a:rPr lang="ru-RU" dirty="0"/>
              <a:t>заказчик обязан учесть такие разногласия со стороны участника. </a:t>
            </a:r>
          </a:p>
        </p:txBody>
      </p:sp>
    </p:spTree>
    <p:extLst>
      <p:ext uri="{BB962C8B-B14F-4D97-AF65-F5344CB8AC3E}">
        <p14:creationId xmlns:p14="http://schemas.microsoft.com/office/powerpoint/2010/main" val="2363450584"/>
      </p:ext>
    </p:extLst>
  </p:cSld>
  <p:clrMapOvr>
    <a:masterClrMapping/>
  </p:clrMapOvr>
  <p:transition spd="slow">
    <p:fade thruBlk="1"/>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rmAutofit fontScale="90000"/>
          </a:bodyPr>
          <a:lstStyle/>
          <a:p>
            <a:r>
              <a:rPr lang="ru-RU" dirty="0"/>
              <a:t>Условия контракта</a:t>
            </a:r>
          </a:p>
        </p:txBody>
      </p:sp>
      <p:graphicFrame>
        <p:nvGraphicFramePr>
          <p:cNvPr id="8" name="Таблица 7">
            <a:extLst>
              <a:ext uri="{FF2B5EF4-FFF2-40B4-BE49-F238E27FC236}">
                <a16:creationId xmlns:a16="http://schemas.microsoft.com/office/drawing/2014/main" id="{A3983918-E212-448A-9D4A-2F27D2AC883D}"/>
              </a:ext>
            </a:extLst>
          </p:cNvPr>
          <p:cNvGraphicFramePr>
            <a:graphicFrameLocks noGrp="1"/>
          </p:cNvGraphicFramePr>
          <p:nvPr/>
        </p:nvGraphicFramePr>
        <p:xfrm>
          <a:off x="1543050" y="1090168"/>
          <a:ext cx="9113838" cy="5171440"/>
        </p:xfrm>
        <a:graphic>
          <a:graphicData uri="http://schemas.openxmlformats.org/drawingml/2006/table">
            <a:tbl>
              <a:tblPr firstRow="1" bandRow="1">
                <a:tableStyleId>{5C22544A-7EE6-4342-B048-85BDC9FD1C3A}</a:tableStyleId>
              </a:tblPr>
              <a:tblGrid>
                <a:gridCol w="1843118">
                  <a:extLst>
                    <a:ext uri="{9D8B030D-6E8A-4147-A177-3AD203B41FA5}">
                      <a16:colId xmlns:a16="http://schemas.microsoft.com/office/drawing/2014/main" val="2013439988"/>
                    </a:ext>
                  </a:extLst>
                </a:gridCol>
                <a:gridCol w="3348601">
                  <a:extLst>
                    <a:ext uri="{9D8B030D-6E8A-4147-A177-3AD203B41FA5}">
                      <a16:colId xmlns:a16="http://schemas.microsoft.com/office/drawing/2014/main" val="2225948937"/>
                    </a:ext>
                  </a:extLst>
                </a:gridCol>
                <a:gridCol w="3922119">
                  <a:extLst>
                    <a:ext uri="{9D8B030D-6E8A-4147-A177-3AD203B41FA5}">
                      <a16:colId xmlns:a16="http://schemas.microsoft.com/office/drawing/2014/main" val="4105401240"/>
                    </a:ext>
                  </a:extLst>
                </a:gridCol>
              </a:tblGrid>
              <a:tr h="370840">
                <a:tc>
                  <a:txBody>
                    <a:bodyPr/>
                    <a:lstStyle/>
                    <a:p>
                      <a:endParaRPr lang="ru-RU" sz="1500" dirty="0"/>
                    </a:p>
                  </a:txBody>
                  <a:tcPr/>
                </a:tc>
                <a:tc>
                  <a:txBody>
                    <a:bodyPr/>
                    <a:lstStyle/>
                    <a:p>
                      <a:r>
                        <a:rPr lang="ru-RU" sz="1400" dirty="0"/>
                        <a:t>До 01.01.2022</a:t>
                      </a:r>
                    </a:p>
                  </a:txBody>
                  <a:tcPr/>
                </a:tc>
                <a:tc>
                  <a:txBody>
                    <a:bodyPr/>
                    <a:lstStyle/>
                    <a:p>
                      <a:r>
                        <a:rPr lang="ru-RU" sz="1400" dirty="0"/>
                        <a:t>С 01.01.2022</a:t>
                      </a:r>
                    </a:p>
                  </a:txBody>
                  <a:tcPr/>
                </a:tc>
                <a:extLst>
                  <a:ext uri="{0D108BD9-81ED-4DB2-BD59-A6C34878D82A}">
                    <a16:rowId xmlns:a16="http://schemas.microsoft.com/office/drawing/2014/main" val="3150419532"/>
                  </a:ext>
                </a:extLst>
              </a:tr>
              <a:tr h="370840">
                <a:tc>
                  <a:txBody>
                    <a:bodyPr/>
                    <a:lstStyle/>
                    <a:p>
                      <a:r>
                        <a:rPr lang="ru-RU" sz="1400" b="1" dirty="0"/>
                        <a:t>Типовые контракты / типовые условия</a:t>
                      </a:r>
                    </a:p>
                  </a:txBody>
                  <a:tcPr/>
                </a:tc>
                <a:tc>
                  <a:txBody>
                    <a:bodyPr/>
                    <a:lstStyle/>
                    <a:p>
                      <a:pPr marL="0" indent="0">
                        <a:buFont typeface="Arial" panose="020B0604020202020204" pitchFamily="34" charset="0"/>
                        <a:buNone/>
                      </a:pPr>
                      <a:r>
                        <a:rPr lang="ru-RU" sz="1300" dirty="0"/>
                        <a:t>Типовые контракты и типовые условия утверждаются федеральными органами исполнительной власти, госкорпорациями «Росатом» и «Роскосмос».</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300" dirty="0"/>
                        <a:t>Исключено понятие </a:t>
                      </a:r>
                      <a:r>
                        <a:rPr lang="ru-RU" sz="1300" dirty="0">
                          <a:solidFill>
                            <a:schemeClr val="accent3"/>
                          </a:solidFill>
                        </a:rPr>
                        <a:t>«типовые контракты»</a:t>
                      </a:r>
                      <a:r>
                        <a:rPr lang="ru-RU" sz="1300" dirty="0"/>
                        <a:t>, устанавливаются только </a:t>
                      </a:r>
                      <a:r>
                        <a:rPr lang="ru-RU" sz="1300" dirty="0">
                          <a:solidFill>
                            <a:schemeClr val="accent2"/>
                          </a:solidFill>
                        </a:rPr>
                        <a:t>типовые условия</a:t>
                      </a:r>
                      <a:r>
                        <a:rPr lang="ru-RU" sz="1300"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300" dirty="0"/>
                        <a:t>Полномочиями наделено только Правительство РФ.</a:t>
                      </a:r>
                    </a:p>
                  </a:txBody>
                  <a:tcPr/>
                </a:tc>
                <a:extLst>
                  <a:ext uri="{0D108BD9-81ED-4DB2-BD59-A6C34878D82A}">
                    <a16:rowId xmlns:a16="http://schemas.microsoft.com/office/drawing/2014/main" val="1280550267"/>
                  </a:ext>
                </a:extLst>
              </a:tr>
              <a:tr h="370840">
                <a:tc>
                  <a:txBody>
                    <a:bodyPr/>
                    <a:lstStyle/>
                    <a:p>
                      <a:r>
                        <a:rPr lang="ru-RU" sz="1400" b="1" dirty="0"/>
                        <a:t>Условия контракта </a:t>
                      </a:r>
                      <a:br>
                        <a:rPr lang="ru-RU" sz="1400" b="1" dirty="0"/>
                      </a:br>
                      <a:r>
                        <a:rPr lang="ru-RU" sz="1400" b="1" dirty="0"/>
                        <a:t>«без объема»</a:t>
                      </a:r>
                    </a:p>
                  </a:txBody>
                  <a:tcPr/>
                </a:tc>
                <a:tc>
                  <a:txBody>
                    <a:bodyPr/>
                    <a:lstStyle/>
                    <a:p>
                      <a:pPr marL="0" indent="0">
                        <a:buFont typeface="Arial" panose="020B0604020202020204" pitchFamily="34" charset="0"/>
                        <a:buNone/>
                      </a:pPr>
                      <a:r>
                        <a:rPr lang="ru-RU" sz="1300" kern="1200" dirty="0">
                          <a:solidFill>
                            <a:schemeClr val="dk1"/>
                          </a:solidFill>
                          <a:latin typeface="+mn-lt"/>
                          <a:ea typeface="+mn-ea"/>
                          <a:cs typeface="+mn-cs"/>
                        </a:rPr>
                        <a:t>Данное требование предъявляется только к содержанию извещения о закупке.</a:t>
                      </a:r>
                    </a:p>
                  </a:txBody>
                  <a:tcPr/>
                </a:tc>
                <a:tc>
                  <a:txBody>
                    <a:bodyPr/>
                    <a:lstStyle/>
                    <a:p>
                      <a:pPr marL="0" indent="0">
                        <a:buFont typeface="Arial" panose="020B0604020202020204" pitchFamily="34" charset="0"/>
                        <a:buNone/>
                      </a:pPr>
                      <a:r>
                        <a:rPr lang="ru-RU" sz="1300" dirty="0"/>
                        <a:t>Обязательное условие о том, что оплата ТРУ осуществляется по цене единицы ТРУ, исходя из количества товара, объема фактически выполненной работы или оказанной услуги, но в размере, не превышающем максимального значения цены контракта.</a:t>
                      </a:r>
                    </a:p>
                  </a:txBody>
                  <a:tcPr/>
                </a:tc>
                <a:extLst>
                  <a:ext uri="{0D108BD9-81ED-4DB2-BD59-A6C34878D82A}">
                    <a16:rowId xmlns:a16="http://schemas.microsoft.com/office/drawing/2014/main" val="163804560"/>
                  </a:ext>
                </a:extLst>
              </a:tr>
              <a:tr h="370840">
                <a:tc>
                  <a:txBody>
                    <a:bodyPr/>
                    <a:lstStyle/>
                    <a:p>
                      <a:r>
                        <a:rPr lang="ru-RU" sz="1400" b="1" dirty="0"/>
                        <a:t>Неустойки по контракту</a:t>
                      </a:r>
                    </a:p>
                  </a:txBody>
                  <a:tcPr/>
                </a:tc>
                <a:tc>
                  <a:txBody>
                    <a:bodyPr/>
                    <a:lstStyle/>
                    <a:p>
                      <a:pPr marL="0" indent="0">
                        <a:buFont typeface="Arial" panose="020B0604020202020204" pitchFamily="34" charset="0"/>
                        <a:buNone/>
                      </a:pPr>
                      <a:r>
                        <a:rPr lang="ru-RU" sz="1300" kern="1200" dirty="0">
                          <a:solidFill>
                            <a:schemeClr val="dk1"/>
                          </a:solidFill>
                          <a:latin typeface="+mn-lt"/>
                          <a:ea typeface="+mn-ea"/>
                          <a:cs typeface="+mn-cs"/>
                        </a:rPr>
                        <a:t>Не предусмотрено.</a:t>
                      </a:r>
                    </a:p>
                  </a:txBody>
                  <a:tcPr/>
                </a:tc>
                <a:tc>
                  <a:txBody>
                    <a:bodyPr/>
                    <a:lstStyle/>
                    <a:p>
                      <a:pPr marL="0" indent="0">
                        <a:buFont typeface="Arial" panose="020B0604020202020204" pitchFamily="34" charset="0"/>
                        <a:buNone/>
                      </a:pPr>
                      <a:r>
                        <a:rPr lang="ru-RU" sz="1300" dirty="0"/>
                        <a:t>В контракт могут быть включены </a:t>
                      </a:r>
                      <a:r>
                        <a:rPr lang="ru-RU" sz="1300" dirty="0">
                          <a:solidFill>
                            <a:schemeClr val="accent2"/>
                          </a:solidFill>
                        </a:rPr>
                        <a:t>условия об удержании суммы неуплаченных неустоек </a:t>
                      </a:r>
                      <a:r>
                        <a:rPr lang="ru-RU" sz="1300" dirty="0"/>
                        <a:t>(штрафов, пеней), предъявленных заказчиком, из суммы, подлежащей оплате поставщику (подрядчику, исполнителю).</a:t>
                      </a:r>
                    </a:p>
                  </a:txBody>
                  <a:tcPr/>
                </a:tc>
                <a:extLst>
                  <a:ext uri="{0D108BD9-81ED-4DB2-BD59-A6C34878D82A}">
                    <a16:rowId xmlns:a16="http://schemas.microsoft.com/office/drawing/2014/main" val="317496437"/>
                  </a:ext>
                </a:extLst>
              </a:tr>
              <a:tr h="370840">
                <a:tc>
                  <a:txBody>
                    <a:bodyPr/>
                    <a:lstStyle/>
                    <a:p>
                      <a:r>
                        <a:rPr lang="ru-RU" sz="1400" b="1" dirty="0"/>
                        <a:t>Заключение контракта с несколькими участниками</a:t>
                      </a:r>
                    </a:p>
                  </a:txBody>
                  <a:tcPr/>
                </a:tc>
                <a:tc>
                  <a:txBody>
                    <a:bodyPr/>
                    <a:lstStyle/>
                    <a:p>
                      <a:pPr marL="0" indent="0">
                        <a:buFont typeface="Arial" panose="020B0604020202020204" pitchFamily="34" charset="0"/>
                        <a:buNone/>
                      </a:pPr>
                      <a:r>
                        <a:rPr lang="ru-RU" sz="1200" kern="1200" dirty="0">
                          <a:solidFill>
                            <a:schemeClr val="dk1"/>
                          </a:solidFill>
                          <a:latin typeface="+mn-lt"/>
                          <a:ea typeface="+mn-ea"/>
                          <a:cs typeface="+mn-cs"/>
                        </a:rPr>
                        <a:t>Поставка технических средств реабилитации инвалидов, создание нескольких произведений литературы или искусства, выполнение научно-исследовательских работ либо оказание услуг в сфере образования или услуг по санаторно-курортному лечению и оздоровлению, услуг по организации отдыха детей и их оздоровления, в том числе по предоставлению путевок.</a:t>
                      </a:r>
                    </a:p>
                  </a:txBody>
                  <a:tcPr/>
                </a:tc>
                <a:tc>
                  <a:txBody>
                    <a:bodyPr/>
                    <a:lstStyle/>
                    <a:p>
                      <a:pPr marL="0" indent="0">
                        <a:buFont typeface="Arial" panose="020B0604020202020204" pitchFamily="34" charset="0"/>
                        <a:buNone/>
                      </a:pPr>
                      <a:r>
                        <a:rPr lang="ru-RU" sz="1300" kern="1200" dirty="0">
                          <a:solidFill>
                            <a:schemeClr val="accent2"/>
                          </a:solidFill>
                          <a:latin typeface="+mn-lt"/>
                          <a:ea typeface="+mn-ea"/>
                          <a:cs typeface="+mn-cs"/>
                        </a:rPr>
                        <a:t>Перечень дополнен </a:t>
                      </a:r>
                      <a:r>
                        <a:rPr lang="ru-RU" sz="1300" kern="1200" dirty="0">
                          <a:solidFill>
                            <a:schemeClr val="dk1"/>
                          </a:solidFill>
                          <a:latin typeface="+mn-lt"/>
                          <a:ea typeface="+mn-ea"/>
                          <a:cs typeface="+mn-cs"/>
                        </a:rPr>
                        <a:t>контрактами: на выполнение работ (оказание услуг) по созданию, развитию, вводу в эксплуатацию, эксплуатации и выводу из эксплуатации информационных систем, на поставку программно-аппаратных средств и информационно-коммуникационного оборудования.</a:t>
                      </a:r>
                    </a:p>
                  </a:txBody>
                  <a:tcPr/>
                </a:tc>
                <a:extLst>
                  <a:ext uri="{0D108BD9-81ED-4DB2-BD59-A6C34878D82A}">
                    <a16:rowId xmlns:a16="http://schemas.microsoft.com/office/drawing/2014/main" val="2956020203"/>
                  </a:ext>
                </a:extLst>
              </a:tr>
            </a:tbl>
          </a:graphicData>
        </a:graphic>
      </p:graphicFrame>
    </p:spTree>
    <p:extLst>
      <p:ext uri="{BB962C8B-B14F-4D97-AF65-F5344CB8AC3E}">
        <p14:creationId xmlns:p14="http://schemas.microsoft.com/office/powerpoint/2010/main" val="609218672"/>
      </p:ext>
    </p:extLst>
  </p:cSld>
  <p:clrMapOvr>
    <a:masterClrMapping/>
  </p:clrMapOvr>
  <p:transition spd="slow">
    <p:fade thruBlk="1"/>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rmAutofit fontScale="90000"/>
          </a:bodyPr>
          <a:lstStyle/>
          <a:p>
            <a:r>
              <a:rPr lang="ru-RU" dirty="0"/>
              <a:t>Типовые условия контракта</a:t>
            </a:r>
          </a:p>
        </p:txBody>
      </p:sp>
      <p:sp>
        <p:nvSpPr>
          <p:cNvPr id="4" name="Полилиния 638">
            <a:extLst>
              <a:ext uri="{FF2B5EF4-FFF2-40B4-BE49-F238E27FC236}">
                <a16:creationId xmlns:a16="http://schemas.microsoft.com/office/drawing/2014/main" id="{1D67051C-DA28-4543-9A95-E0FEC3C448F8}"/>
              </a:ext>
            </a:extLst>
          </p:cNvPr>
          <p:cNvSpPr>
            <a:spLocks noChangeAspect="1"/>
          </p:cNvSpPr>
          <p:nvPr/>
        </p:nvSpPr>
        <p:spPr>
          <a:xfrm>
            <a:off x="1548130" y="2953512"/>
            <a:ext cx="720122" cy="720000"/>
          </a:xfrm>
          <a:custGeom>
            <a:avLst/>
            <a:gdLst>
              <a:gd name="connsiteX0" fmla="*/ 189358 w 720122"/>
              <a:gd name="connsiteY0" fmla="*/ 537720 h 720000"/>
              <a:gd name="connsiteX1" fmla="*/ 205653 w 720122"/>
              <a:gd name="connsiteY1" fmla="*/ 538353 h 720000"/>
              <a:gd name="connsiteX2" fmla="*/ 206280 w 720122"/>
              <a:gd name="connsiteY2" fmla="*/ 554642 h 720000"/>
              <a:gd name="connsiteX3" fmla="*/ 163922 w 720122"/>
              <a:gd name="connsiteY3" fmla="*/ 597123 h 720000"/>
              <a:gd name="connsiteX4" fmla="*/ 146883 w 720122"/>
              <a:gd name="connsiteY4" fmla="*/ 604084 h 720000"/>
              <a:gd name="connsiteX5" fmla="*/ 129961 w 720122"/>
              <a:gd name="connsiteY5" fmla="*/ 597123 h 720000"/>
              <a:gd name="connsiteX6" fmla="*/ 104520 w 720122"/>
              <a:gd name="connsiteY6" fmla="*/ 571681 h 720000"/>
              <a:gd name="connsiteX7" fmla="*/ 100969 w 720122"/>
              <a:gd name="connsiteY7" fmla="*/ 563162 h 720000"/>
              <a:gd name="connsiteX8" fmla="*/ 104520 w 720122"/>
              <a:gd name="connsiteY8" fmla="*/ 554642 h 720000"/>
              <a:gd name="connsiteX9" fmla="*/ 121442 w 720122"/>
              <a:gd name="connsiteY9" fmla="*/ 554642 h 720000"/>
              <a:gd name="connsiteX10" fmla="*/ 146883 w 720122"/>
              <a:gd name="connsiteY10" fmla="*/ 580084 h 720000"/>
              <a:gd name="connsiteX11" fmla="*/ 476402 w 720122"/>
              <a:gd name="connsiteY11" fmla="*/ 517564 h 720000"/>
              <a:gd name="connsiteX12" fmla="*/ 470402 w 720122"/>
              <a:gd name="connsiteY12" fmla="*/ 528000 h 720000"/>
              <a:gd name="connsiteX13" fmla="*/ 474000 w 720122"/>
              <a:gd name="connsiteY13" fmla="*/ 543721 h 720000"/>
              <a:gd name="connsiteX14" fmla="*/ 483486 w 720122"/>
              <a:gd name="connsiteY14" fmla="*/ 545607 h 720000"/>
              <a:gd name="connsiteX15" fmla="*/ 491279 w 720122"/>
              <a:gd name="connsiteY15" fmla="*/ 539883 h 720000"/>
              <a:gd name="connsiteX16" fmla="*/ 497279 w 720122"/>
              <a:gd name="connsiteY16" fmla="*/ 529564 h 720000"/>
              <a:gd name="connsiteX17" fmla="*/ 159160 w 720122"/>
              <a:gd name="connsiteY17" fmla="*/ 468416 h 720000"/>
              <a:gd name="connsiteX18" fmla="*/ 211201 w 720122"/>
              <a:gd name="connsiteY18" fmla="*/ 488402 h 720000"/>
              <a:gd name="connsiteX19" fmla="*/ 213598 w 720122"/>
              <a:gd name="connsiteY19" fmla="*/ 505201 h 720000"/>
              <a:gd name="connsiteX20" fmla="*/ 196799 w 720122"/>
              <a:gd name="connsiteY20" fmla="*/ 507603 h 720000"/>
              <a:gd name="connsiteX21" fmla="*/ 150000 w 720122"/>
              <a:gd name="connsiteY21" fmla="*/ 492000 h 720000"/>
              <a:gd name="connsiteX22" fmla="*/ 72000 w 720122"/>
              <a:gd name="connsiteY22" fmla="*/ 570000 h 720000"/>
              <a:gd name="connsiteX23" fmla="*/ 150000 w 720122"/>
              <a:gd name="connsiteY23" fmla="*/ 648000 h 720000"/>
              <a:gd name="connsiteX24" fmla="*/ 228000 w 720122"/>
              <a:gd name="connsiteY24" fmla="*/ 570000 h 720000"/>
              <a:gd name="connsiteX25" fmla="*/ 240000 w 720122"/>
              <a:gd name="connsiteY25" fmla="*/ 558000 h 720000"/>
              <a:gd name="connsiteX26" fmla="*/ 252000 w 720122"/>
              <a:gd name="connsiteY26" fmla="*/ 570000 h 720000"/>
              <a:gd name="connsiteX27" fmla="*/ 150000 w 720122"/>
              <a:gd name="connsiteY27" fmla="*/ 672000 h 720000"/>
              <a:gd name="connsiteX28" fmla="*/ 48000 w 720122"/>
              <a:gd name="connsiteY28" fmla="*/ 570000 h 720000"/>
              <a:gd name="connsiteX29" fmla="*/ 104385 w 720122"/>
              <a:gd name="connsiteY29" fmla="*/ 478769 h 720000"/>
              <a:gd name="connsiteX30" fmla="*/ 159160 w 720122"/>
              <a:gd name="connsiteY30" fmla="*/ 468416 h 720000"/>
              <a:gd name="connsiteX31" fmla="*/ 503279 w 720122"/>
              <a:gd name="connsiteY31" fmla="*/ 449643 h 720000"/>
              <a:gd name="connsiteX32" fmla="*/ 486240 w 720122"/>
              <a:gd name="connsiteY32" fmla="*/ 495240 h 720000"/>
              <a:gd name="connsiteX33" fmla="*/ 504000 w 720122"/>
              <a:gd name="connsiteY33" fmla="*/ 505564 h 720000"/>
              <a:gd name="connsiteX34" fmla="*/ 510000 w 720122"/>
              <a:gd name="connsiteY34" fmla="*/ 509045 h 720000"/>
              <a:gd name="connsiteX35" fmla="*/ 541078 w 720122"/>
              <a:gd name="connsiteY35" fmla="*/ 471480 h 720000"/>
              <a:gd name="connsiteX36" fmla="*/ 264000 w 720122"/>
              <a:gd name="connsiteY36" fmla="*/ 384000 h 720000"/>
              <a:gd name="connsiteX37" fmla="*/ 348000 w 720122"/>
              <a:gd name="connsiteY37" fmla="*/ 384000 h 720000"/>
              <a:gd name="connsiteX38" fmla="*/ 360000 w 720122"/>
              <a:gd name="connsiteY38" fmla="*/ 396000 h 720000"/>
              <a:gd name="connsiteX39" fmla="*/ 348000 w 720122"/>
              <a:gd name="connsiteY39" fmla="*/ 408000 h 720000"/>
              <a:gd name="connsiteX40" fmla="*/ 264000 w 720122"/>
              <a:gd name="connsiteY40" fmla="*/ 408000 h 720000"/>
              <a:gd name="connsiteX41" fmla="*/ 252000 w 720122"/>
              <a:gd name="connsiteY41" fmla="*/ 396000 h 720000"/>
              <a:gd name="connsiteX42" fmla="*/ 264000 w 720122"/>
              <a:gd name="connsiteY42" fmla="*/ 384000 h 720000"/>
              <a:gd name="connsiteX43" fmla="*/ 96000 w 720122"/>
              <a:gd name="connsiteY43" fmla="*/ 384000 h 720000"/>
              <a:gd name="connsiteX44" fmla="*/ 216000 w 720122"/>
              <a:gd name="connsiteY44" fmla="*/ 384000 h 720000"/>
              <a:gd name="connsiteX45" fmla="*/ 228000 w 720122"/>
              <a:gd name="connsiteY45" fmla="*/ 396000 h 720000"/>
              <a:gd name="connsiteX46" fmla="*/ 216000 w 720122"/>
              <a:gd name="connsiteY46" fmla="*/ 408000 h 720000"/>
              <a:gd name="connsiteX47" fmla="*/ 96000 w 720122"/>
              <a:gd name="connsiteY47" fmla="*/ 408000 h 720000"/>
              <a:gd name="connsiteX48" fmla="*/ 84000 w 720122"/>
              <a:gd name="connsiteY48" fmla="*/ 396000 h 720000"/>
              <a:gd name="connsiteX49" fmla="*/ 96000 w 720122"/>
              <a:gd name="connsiteY49" fmla="*/ 384000 h 720000"/>
              <a:gd name="connsiteX50" fmla="*/ 384000 w 720122"/>
              <a:gd name="connsiteY50" fmla="*/ 324000 h 720000"/>
              <a:gd name="connsiteX51" fmla="*/ 468000 w 720122"/>
              <a:gd name="connsiteY51" fmla="*/ 324000 h 720000"/>
              <a:gd name="connsiteX52" fmla="*/ 480000 w 720122"/>
              <a:gd name="connsiteY52" fmla="*/ 336000 h 720000"/>
              <a:gd name="connsiteX53" fmla="*/ 468000 w 720122"/>
              <a:gd name="connsiteY53" fmla="*/ 348000 h 720000"/>
              <a:gd name="connsiteX54" fmla="*/ 384000 w 720122"/>
              <a:gd name="connsiteY54" fmla="*/ 348000 h 720000"/>
              <a:gd name="connsiteX55" fmla="*/ 372000 w 720122"/>
              <a:gd name="connsiteY55" fmla="*/ 336000 h 720000"/>
              <a:gd name="connsiteX56" fmla="*/ 384000 w 720122"/>
              <a:gd name="connsiteY56" fmla="*/ 324000 h 720000"/>
              <a:gd name="connsiteX57" fmla="*/ 96000 w 720122"/>
              <a:gd name="connsiteY57" fmla="*/ 324000 h 720000"/>
              <a:gd name="connsiteX58" fmla="*/ 336000 w 720122"/>
              <a:gd name="connsiteY58" fmla="*/ 324000 h 720000"/>
              <a:gd name="connsiteX59" fmla="*/ 348000 w 720122"/>
              <a:gd name="connsiteY59" fmla="*/ 336000 h 720000"/>
              <a:gd name="connsiteX60" fmla="*/ 336000 w 720122"/>
              <a:gd name="connsiteY60" fmla="*/ 348000 h 720000"/>
              <a:gd name="connsiteX61" fmla="*/ 96000 w 720122"/>
              <a:gd name="connsiteY61" fmla="*/ 348000 h 720000"/>
              <a:gd name="connsiteX62" fmla="*/ 84000 w 720122"/>
              <a:gd name="connsiteY62" fmla="*/ 336000 h 720000"/>
              <a:gd name="connsiteX63" fmla="*/ 96000 w 720122"/>
              <a:gd name="connsiteY63" fmla="*/ 324000 h 720000"/>
              <a:gd name="connsiteX64" fmla="*/ 609240 w 720122"/>
              <a:gd name="connsiteY64" fmla="*/ 261480 h 720000"/>
              <a:gd name="connsiteX65" fmla="*/ 513240 w 720122"/>
              <a:gd name="connsiteY65" fmla="*/ 427805 h 720000"/>
              <a:gd name="connsiteX66" fmla="*/ 554760 w 720122"/>
              <a:gd name="connsiteY66" fmla="*/ 451805 h 720000"/>
              <a:gd name="connsiteX67" fmla="*/ 650760 w 720122"/>
              <a:gd name="connsiteY67" fmla="*/ 285480 h 720000"/>
              <a:gd name="connsiteX68" fmla="*/ 204000 w 720122"/>
              <a:gd name="connsiteY68" fmla="*/ 252000 h 720000"/>
              <a:gd name="connsiteX69" fmla="*/ 468000 w 720122"/>
              <a:gd name="connsiteY69" fmla="*/ 252000 h 720000"/>
              <a:gd name="connsiteX70" fmla="*/ 480000 w 720122"/>
              <a:gd name="connsiteY70" fmla="*/ 264000 h 720000"/>
              <a:gd name="connsiteX71" fmla="*/ 468000 w 720122"/>
              <a:gd name="connsiteY71" fmla="*/ 276000 h 720000"/>
              <a:gd name="connsiteX72" fmla="*/ 204000 w 720122"/>
              <a:gd name="connsiteY72" fmla="*/ 276000 h 720000"/>
              <a:gd name="connsiteX73" fmla="*/ 192000 w 720122"/>
              <a:gd name="connsiteY73" fmla="*/ 264000 h 720000"/>
              <a:gd name="connsiteX74" fmla="*/ 204000 w 720122"/>
              <a:gd name="connsiteY74" fmla="*/ 252000 h 720000"/>
              <a:gd name="connsiteX75" fmla="*/ 645240 w 720122"/>
              <a:gd name="connsiteY75" fmla="*/ 199201 h 720000"/>
              <a:gd name="connsiteX76" fmla="*/ 621240 w 720122"/>
              <a:gd name="connsiteY76" fmla="*/ 240721 h 720000"/>
              <a:gd name="connsiteX77" fmla="*/ 662760 w 720122"/>
              <a:gd name="connsiteY77" fmla="*/ 264721 h 720000"/>
              <a:gd name="connsiteX78" fmla="*/ 686760 w 720122"/>
              <a:gd name="connsiteY78" fmla="*/ 223201 h 720000"/>
              <a:gd name="connsiteX79" fmla="*/ 680883 w 720122"/>
              <a:gd name="connsiteY79" fmla="*/ 168363 h 720000"/>
              <a:gd name="connsiteX80" fmla="*/ 673558 w 720122"/>
              <a:gd name="connsiteY80" fmla="*/ 174000 h 720000"/>
              <a:gd name="connsiteX81" fmla="*/ 667558 w 720122"/>
              <a:gd name="connsiteY81" fmla="*/ 184441 h 720000"/>
              <a:gd name="connsiteX82" fmla="*/ 688441 w 720122"/>
              <a:gd name="connsiteY82" fmla="*/ 196441 h 720000"/>
              <a:gd name="connsiteX83" fmla="*/ 694441 w 720122"/>
              <a:gd name="connsiteY83" fmla="*/ 186000 h 720000"/>
              <a:gd name="connsiteX84" fmla="*/ 695642 w 720122"/>
              <a:gd name="connsiteY84" fmla="*/ 176883 h 720000"/>
              <a:gd name="connsiteX85" fmla="*/ 690000 w 720122"/>
              <a:gd name="connsiteY85" fmla="*/ 169564 h 720000"/>
              <a:gd name="connsiteX86" fmla="*/ 680883 w 720122"/>
              <a:gd name="connsiteY86" fmla="*/ 168363 h 720000"/>
              <a:gd name="connsiteX87" fmla="*/ 156000 w 720122"/>
              <a:gd name="connsiteY87" fmla="*/ 168000 h 720000"/>
              <a:gd name="connsiteX88" fmla="*/ 396000 w 720122"/>
              <a:gd name="connsiteY88" fmla="*/ 168000 h 720000"/>
              <a:gd name="connsiteX89" fmla="*/ 408000 w 720122"/>
              <a:gd name="connsiteY89" fmla="*/ 180000 h 720000"/>
              <a:gd name="connsiteX90" fmla="*/ 396000 w 720122"/>
              <a:gd name="connsiteY90" fmla="*/ 192000 h 720000"/>
              <a:gd name="connsiteX91" fmla="*/ 156000 w 720122"/>
              <a:gd name="connsiteY91" fmla="*/ 192000 h 720000"/>
              <a:gd name="connsiteX92" fmla="*/ 144000 w 720122"/>
              <a:gd name="connsiteY92" fmla="*/ 180000 h 720000"/>
              <a:gd name="connsiteX93" fmla="*/ 156000 w 720122"/>
              <a:gd name="connsiteY93" fmla="*/ 168000 h 720000"/>
              <a:gd name="connsiteX94" fmla="*/ 674642 w 720122"/>
              <a:gd name="connsiteY94" fmla="*/ 145201 h 720000"/>
              <a:gd name="connsiteX95" fmla="*/ 702000 w 720122"/>
              <a:gd name="connsiteY95" fmla="*/ 148805 h 720000"/>
              <a:gd name="connsiteX96" fmla="*/ 718799 w 720122"/>
              <a:gd name="connsiteY96" fmla="*/ 170643 h 720000"/>
              <a:gd name="connsiteX97" fmla="*/ 715201 w 720122"/>
              <a:gd name="connsiteY97" fmla="*/ 198480 h 720000"/>
              <a:gd name="connsiteX98" fmla="*/ 709201 w 720122"/>
              <a:gd name="connsiteY98" fmla="*/ 208922 h 720000"/>
              <a:gd name="connsiteX99" fmla="*/ 713519 w 720122"/>
              <a:gd name="connsiteY99" fmla="*/ 225240 h 720000"/>
              <a:gd name="connsiteX100" fmla="*/ 683519 w 720122"/>
              <a:gd name="connsiteY100" fmla="*/ 277201 h 720000"/>
              <a:gd name="connsiteX101" fmla="*/ 693961 w 720122"/>
              <a:gd name="connsiteY101" fmla="*/ 283201 h 720000"/>
              <a:gd name="connsiteX102" fmla="*/ 710760 w 720122"/>
              <a:gd name="connsiteY102" fmla="*/ 305045 h 720000"/>
              <a:gd name="connsiteX103" fmla="*/ 707162 w 720122"/>
              <a:gd name="connsiteY103" fmla="*/ 332402 h 720000"/>
              <a:gd name="connsiteX104" fmla="*/ 659162 w 720122"/>
              <a:gd name="connsiteY104" fmla="*/ 415564 h 720000"/>
              <a:gd name="connsiteX105" fmla="*/ 651861 w 720122"/>
              <a:gd name="connsiteY105" fmla="*/ 421207 h 720000"/>
              <a:gd name="connsiteX106" fmla="*/ 642721 w 720122"/>
              <a:gd name="connsiteY106" fmla="*/ 420000 h 720000"/>
              <a:gd name="connsiteX107" fmla="*/ 637183 w 720122"/>
              <a:gd name="connsiteY107" fmla="*/ 412365 h 720000"/>
              <a:gd name="connsiteX108" fmla="*/ 638883 w 720122"/>
              <a:gd name="connsiteY108" fmla="*/ 403084 h 720000"/>
              <a:gd name="connsiteX109" fmla="*/ 686883 w 720122"/>
              <a:gd name="connsiteY109" fmla="*/ 319922 h 720000"/>
              <a:gd name="connsiteX110" fmla="*/ 688078 w 720122"/>
              <a:gd name="connsiteY110" fmla="*/ 310805 h 720000"/>
              <a:gd name="connsiteX111" fmla="*/ 682441 w 720122"/>
              <a:gd name="connsiteY111" fmla="*/ 303480 h 720000"/>
              <a:gd name="connsiteX112" fmla="*/ 672000 w 720122"/>
              <a:gd name="connsiteY112" fmla="*/ 297480 h 720000"/>
              <a:gd name="connsiteX113" fmla="*/ 568922 w 720122"/>
              <a:gd name="connsiteY113" fmla="*/ 476402 h 720000"/>
              <a:gd name="connsiteX114" fmla="*/ 523201 w 720122"/>
              <a:gd name="connsiteY114" fmla="*/ 531961 h 720000"/>
              <a:gd name="connsiteX115" fmla="*/ 511201 w 720122"/>
              <a:gd name="connsiteY115" fmla="*/ 552000 h 720000"/>
              <a:gd name="connsiteX116" fmla="*/ 479883 w 720122"/>
              <a:gd name="connsiteY116" fmla="*/ 569766 h 720000"/>
              <a:gd name="connsiteX117" fmla="*/ 470402 w 720122"/>
              <a:gd name="connsiteY117" fmla="*/ 568564 h 720000"/>
              <a:gd name="connsiteX118" fmla="*/ 442441 w 720122"/>
              <a:gd name="connsiteY118" fmla="*/ 603961 h 720000"/>
              <a:gd name="connsiteX119" fmla="*/ 420158 w 720122"/>
              <a:gd name="connsiteY119" fmla="*/ 612709 h 720000"/>
              <a:gd name="connsiteX120" fmla="*/ 401402 w 720122"/>
              <a:gd name="connsiteY120" fmla="*/ 597844 h 720000"/>
              <a:gd name="connsiteX121" fmla="*/ 393961 w 720122"/>
              <a:gd name="connsiteY121" fmla="*/ 579000 h 720000"/>
              <a:gd name="connsiteX122" fmla="*/ 389519 w 720122"/>
              <a:gd name="connsiteY122" fmla="*/ 586324 h 720000"/>
              <a:gd name="connsiteX123" fmla="*/ 363498 w 720122"/>
              <a:gd name="connsiteY123" fmla="*/ 597393 h 720000"/>
              <a:gd name="connsiteX124" fmla="*/ 345000 w 720122"/>
              <a:gd name="connsiteY124" fmla="*/ 576000 h 720000"/>
              <a:gd name="connsiteX125" fmla="*/ 340799 w 720122"/>
              <a:gd name="connsiteY125" fmla="*/ 527285 h 720000"/>
              <a:gd name="connsiteX126" fmla="*/ 311402 w 720122"/>
              <a:gd name="connsiteY126" fmla="*/ 615844 h 720000"/>
              <a:gd name="connsiteX127" fmla="*/ 300000 w 720122"/>
              <a:gd name="connsiteY127" fmla="*/ 624000 h 720000"/>
              <a:gd name="connsiteX128" fmla="*/ 296279 w 720122"/>
              <a:gd name="connsiteY128" fmla="*/ 623045 h 720000"/>
              <a:gd name="connsiteX129" fmla="*/ 288721 w 720122"/>
              <a:gd name="connsiteY129" fmla="*/ 607922 h 720000"/>
              <a:gd name="connsiteX130" fmla="*/ 318240 w 720122"/>
              <a:gd name="connsiteY130" fmla="*/ 519363 h 720000"/>
              <a:gd name="connsiteX131" fmla="*/ 343881 w 720122"/>
              <a:gd name="connsiteY131" fmla="*/ 503145 h 720000"/>
              <a:gd name="connsiteX132" fmla="*/ 364922 w 720122"/>
              <a:gd name="connsiteY132" fmla="*/ 525000 h 720000"/>
              <a:gd name="connsiteX133" fmla="*/ 369000 w 720122"/>
              <a:gd name="connsiteY133" fmla="*/ 573000 h 720000"/>
              <a:gd name="connsiteX134" fmla="*/ 373318 w 720122"/>
              <a:gd name="connsiteY134" fmla="*/ 565682 h 720000"/>
              <a:gd name="connsiteX135" fmla="*/ 395783 w 720122"/>
              <a:gd name="connsiteY135" fmla="*/ 554098 h 720000"/>
              <a:gd name="connsiteX136" fmla="*/ 416162 w 720122"/>
              <a:gd name="connsiteY136" fmla="*/ 569045 h 720000"/>
              <a:gd name="connsiteX137" fmla="*/ 423721 w 720122"/>
              <a:gd name="connsiteY137" fmla="*/ 588000 h 720000"/>
              <a:gd name="connsiteX138" fmla="*/ 450721 w 720122"/>
              <a:gd name="connsiteY138" fmla="*/ 554883 h 720000"/>
              <a:gd name="connsiteX139" fmla="*/ 448799 w 720122"/>
              <a:gd name="connsiteY139" fmla="*/ 516000 h 720000"/>
              <a:gd name="connsiteX140" fmla="*/ 460799 w 720122"/>
              <a:gd name="connsiteY140" fmla="*/ 493564 h 720000"/>
              <a:gd name="connsiteX141" fmla="*/ 486000 w 720122"/>
              <a:gd name="connsiteY141" fmla="*/ 426240 h 720000"/>
              <a:gd name="connsiteX142" fmla="*/ 588000 w 720122"/>
              <a:gd name="connsiteY142" fmla="*/ 249480 h 720000"/>
              <a:gd name="connsiteX143" fmla="*/ 577558 w 720122"/>
              <a:gd name="connsiteY143" fmla="*/ 243480 h 720000"/>
              <a:gd name="connsiteX144" fmla="*/ 573117 w 720122"/>
              <a:gd name="connsiteY144" fmla="*/ 227162 h 720000"/>
              <a:gd name="connsiteX145" fmla="*/ 580418 w 720122"/>
              <a:gd name="connsiteY145" fmla="*/ 221519 h 720000"/>
              <a:gd name="connsiteX146" fmla="*/ 589558 w 720122"/>
              <a:gd name="connsiteY146" fmla="*/ 222721 h 720000"/>
              <a:gd name="connsiteX147" fmla="*/ 600000 w 720122"/>
              <a:gd name="connsiteY147" fmla="*/ 228721 h 720000"/>
              <a:gd name="connsiteX148" fmla="*/ 630480 w 720122"/>
              <a:gd name="connsiteY148" fmla="*/ 176766 h 720000"/>
              <a:gd name="connsiteX149" fmla="*/ 646799 w 720122"/>
              <a:gd name="connsiteY149" fmla="*/ 172441 h 720000"/>
              <a:gd name="connsiteX150" fmla="*/ 652799 w 720122"/>
              <a:gd name="connsiteY150" fmla="*/ 162000 h 720000"/>
              <a:gd name="connsiteX151" fmla="*/ 674642 w 720122"/>
              <a:gd name="connsiteY151" fmla="*/ 145201 h 720000"/>
              <a:gd name="connsiteX152" fmla="*/ 120000 w 720122"/>
              <a:gd name="connsiteY152" fmla="*/ 72000 h 720000"/>
              <a:gd name="connsiteX153" fmla="*/ 432000 w 720122"/>
              <a:gd name="connsiteY153" fmla="*/ 72000 h 720000"/>
              <a:gd name="connsiteX154" fmla="*/ 444000 w 720122"/>
              <a:gd name="connsiteY154" fmla="*/ 84000 h 720000"/>
              <a:gd name="connsiteX155" fmla="*/ 432000 w 720122"/>
              <a:gd name="connsiteY155" fmla="*/ 96000 h 720000"/>
              <a:gd name="connsiteX156" fmla="*/ 132000 w 720122"/>
              <a:gd name="connsiteY156" fmla="*/ 96000 h 720000"/>
              <a:gd name="connsiteX157" fmla="*/ 132000 w 720122"/>
              <a:gd name="connsiteY157" fmla="*/ 120000 h 720000"/>
              <a:gd name="connsiteX158" fmla="*/ 432000 w 720122"/>
              <a:gd name="connsiteY158" fmla="*/ 120000 h 720000"/>
              <a:gd name="connsiteX159" fmla="*/ 444000 w 720122"/>
              <a:gd name="connsiteY159" fmla="*/ 132000 h 720000"/>
              <a:gd name="connsiteX160" fmla="*/ 432000 w 720122"/>
              <a:gd name="connsiteY160" fmla="*/ 144000 h 720000"/>
              <a:gd name="connsiteX161" fmla="*/ 120000 w 720122"/>
              <a:gd name="connsiteY161" fmla="*/ 144000 h 720000"/>
              <a:gd name="connsiteX162" fmla="*/ 108000 w 720122"/>
              <a:gd name="connsiteY162" fmla="*/ 132000 h 720000"/>
              <a:gd name="connsiteX163" fmla="*/ 108000 w 720122"/>
              <a:gd name="connsiteY163" fmla="*/ 84000 h 720000"/>
              <a:gd name="connsiteX164" fmla="*/ 120000 w 720122"/>
              <a:gd name="connsiteY164" fmla="*/ 72000 h 720000"/>
              <a:gd name="connsiteX165" fmla="*/ 36000 w 720122"/>
              <a:gd name="connsiteY165" fmla="*/ 0 h 720000"/>
              <a:gd name="connsiteX166" fmla="*/ 516000 w 720122"/>
              <a:gd name="connsiteY166" fmla="*/ 0 h 720000"/>
              <a:gd name="connsiteX167" fmla="*/ 552000 w 720122"/>
              <a:gd name="connsiteY167" fmla="*/ 36000 h 720000"/>
              <a:gd name="connsiteX168" fmla="*/ 552000 w 720122"/>
              <a:gd name="connsiteY168" fmla="*/ 261363 h 720000"/>
              <a:gd name="connsiteX169" fmla="*/ 540000 w 720122"/>
              <a:gd name="connsiteY169" fmla="*/ 273363 h 720000"/>
              <a:gd name="connsiteX170" fmla="*/ 528000 w 720122"/>
              <a:gd name="connsiteY170" fmla="*/ 261363 h 720000"/>
              <a:gd name="connsiteX171" fmla="*/ 528000 w 720122"/>
              <a:gd name="connsiteY171" fmla="*/ 36000 h 720000"/>
              <a:gd name="connsiteX172" fmla="*/ 516000 w 720122"/>
              <a:gd name="connsiteY172" fmla="*/ 24000 h 720000"/>
              <a:gd name="connsiteX173" fmla="*/ 36000 w 720122"/>
              <a:gd name="connsiteY173" fmla="*/ 24000 h 720000"/>
              <a:gd name="connsiteX174" fmla="*/ 24000 w 720122"/>
              <a:gd name="connsiteY174" fmla="*/ 36000 h 720000"/>
              <a:gd name="connsiteX175" fmla="*/ 24000 w 720122"/>
              <a:gd name="connsiteY175" fmla="*/ 684000 h 720000"/>
              <a:gd name="connsiteX176" fmla="*/ 36000 w 720122"/>
              <a:gd name="connsiteY176" fmla="*/ 696000 h 720000"/>
              <a:gd name="connsiteX177" fmla="*/ 516000 w 720122"/>
              <a:gd name="connsiteY177" fmla="*/ 696000 h 720000"/>
              <a:gd name="connsiteX178" fmla="*/ 528000 w 720122"/>
              <a:gd name="connsiteY178" fmla="*/ 684000 h 720000"/>
              <a:gd name="connsiteX179" fmla="*/ 528000 w 720122"/>
              <a:gd name="connsiteY179" fmla="*/ 564000 h 720000"/>
              <a:gd name="connsiteX180" fmla="*/ 540000 w 720122"/>
              <a:gd name="connsiteY180" fmla="*/ 552000 h 720000"/>
              <a:gd name="connsiteX181" fmla="*/ 552000 w 720122"/>
              <a:gd name="connsiteY181" fmla="*/ 564000 h 720000"/>
              <a:gd name="connsiteX182" fmla="*/ 552000 w 720122"/>
              <a:gd name="connsiteY182" fmla="*/ 684000 h 720000"/>
              <a:gd name="connsiteX183" fmla="*/ 516000 w 720122"/>
              <a:gd name="connsiteY183" fmla="*/ 720000 h 720000"/>
              <a:gd name="connsiteX184" fmla="*/ 36000 w 720122"/>
              <a:gd name="connsiteY184" fmla="*/ 720000 h 720000"/>
              <a:gd name="connsiteX185" fmla="*/ 0 w 720122"/>
              <a:gd name="connsiteY185" fmla="*/ 684000 h 720000"/>
              <a:gd name="connsiteX186" fmla="*/ 0 w 720122"/>
              <a:gd name="connsiteY186" fmla="*/ 36000 h 720000"/>
              <a:gd name="connsiteX187" fmla="*/ 36000 w 720122"/>
              <a:gd name="connsiteY187"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720122" h="720000">
                <a:moveTo>
                  <a:pt x="189358" y="537720"/>
                </a:moveTo>
                <a:cubicBezTo>
                  <a:pt x="194121" y="533642"/>
                  <a:pt x="201217" y="533918"/>
                  <a:pt x="205653" y="538353"/>
                </a:cubicBezTo>
                <a:cubicBezTo>
                  <a:pt x="210082" y="542783"/>
                  <a:pt x="210358" y="549879"/>
                  <a:pt x="206280" y="554642"/>
                </a:cubicBezTo>
                <a:lnTo>
                  <a:pt x="163922" y="597123"/>
                </a:lnTo>
                <a:cubicBezTo>
                  <a:pt x="159393" y="601617"/>
                  <a:pt x="153258" y="604119"/>
                  <a:pt x="146883" y="604084"/>
                </a:cubicBezTo>
                <a:cubicBezTo>
                  <a:pt x="140543" y="604089"/>
                  <a:pt x="134461" y="601587"/>
                  <a:pt x="129961" y="597123"/>
                </a:cubicBezTo>
                <a:lnTo>
                  <a:pt x="104520" y="571681"/>
                </a:lnTo>
                <a:cubicBezTo>
                  <a:pt x="102246" y="569431"/>
                  <a:pt x="100969" y="566361"/>
                  <a:pt x="100969" y="563162"/>
                </a:cubicBezTo>
                <a:cubicBezTo>
                  <a:pt x="100969" y="559962"/>
                  <a:pt x="102246" y="556898"/>
                  <a:pt x="104520" y="554642"/>
                </a:cubicBezTo>
                <a:cubicBezTo>
                  <a:pt x="109201" y="549990"/>
                  <a:pt x="116760" y="549990"/>
                  <a:pt x="121442" y="554642"/>
                </a:cubicBezTo>
                <a:lnTo>
                  <a:pt x="146883" y="580084"/>
                </a:lnTo>
                <a:close/>
                <a:moveTo>
                  <a:pt x="476402" y="517564"/>
                </a:moveTo>
                <a:lnTo>
                  <a:pt x="470402" y="528000"/>
                </a:lnTo>
                <a:cubicBezTo>
                  <a:pt x="467373" y="533391"/>
                  <a:pt x="468931" y="540187"/>
                  <a:pt x="474000" y="543721"/>
                </a:cubicBezTo>
                <a:cubicBezTo>
                  <a:pt x="476760" y="545654"/>
                  <a:pt x="480199" y="546334"/>
                  <a:pt x="483486" y="545607"/>
                </a:cubicBezTo>
                <a:cubicBezTo>
                  <a:pt x="486773" y="544875"/>
                  <a:pt x="489598" y="542801"/>
                  <a:pt x="491279" y="539883"/>
                </a:cubicBezTo>
                <a:lnTo>
                  <a:pt x="497279" y="529564"/>
                </a:lnTo>
                <a:close/>
                <a:moveTo>
                  <a:pt x="159160" y="468416"/>
                </a:moveTo>
                <a:cubicBezTo>
                  <a:pt x="177681" y="470086"/>
                  <a:pt x="195747" y="476812"/>
                  <a:pt x="211201" y="488402"/>
                </a:cubicBezTo>
                <a:cubicBezTo>
                  <a:pt x="216504" y="492381"/>
                  <a:pt x="217576" y="499898"/>
                  <a:pt x="213598" y="505201"/>
                </a:cubicBezTo>
                <a:cubicBezTo>
                  <a:pt x="209625" y="510504"/>
                  <a:pt x="202102" y="511582"/>
                  <a:pt x="196799" y="507603"/>
                </a:cubicBezTo>
                <a:cubicBezTo>
                  <a:pt x="183322" y="497431"/>
                  <a:pt x="166887" y="491953"/>
                  <a:pt x="150000" y="492000"/>
                </a:cubicBezTo>
                <a:cubicBezTo>
                  <a:pt x="106922" y="492000"/>
                  <a:pt x="72000" y="526922"/>
                  <a:pt x="72000" y="570000"/>
                </a:cubicBezTo>
                <a:cubicBezTo>
                  <a:pt x="72000" y="613078"/>
                  <a:pt x="106922" y="648000"/>
                  <a:pt x="150000" y="648000"/>
                </a:cubicBezTo>
                <a:cubicBezTo>
                  <a:pt x="193078" y="648000"/>
                  <a:pt x="228000" y="613078"/>
                  <a:pt x="228000" y="570000"/>
                </a:cubicBezTo>
                <a:cubicBezTo>
                  <a:pt x="228000" y="563373"/>
                  <a:pt x="233373" y="558000"/>
                  <a:pt x="240000" y="558000"/>
                </a:cubicBezTo>
                <a:cubicBezTo>
                  <a:pt x="246627" y="558000"/>
                  <a:pt x="252000" y="563373"/>
                  <a:pt x="252000" y="570000"/>
                </a:cubicBezTo>
                <a:cubicBezTo>
                  <a:pt x="252000" y="626338"/>
                  <a:pt x="206332" y="672000"/>
                  <a:pt x="150000" y="672000"/>
                </a:cubicBezTo>
                <a:cubicBezTo>
                  <a:pt x="93668" y="672000"/>
                  <a:pt x="48000" y="626338"/>
                  <a:pt x="48000" y="570000"/>
                </a:cubicBezTo>
                <a:cubicBezTo>
                  <a:pt x="48000" y="531369"/>
                  <a:pt x="69826" y="496049"/>
                  <a:pt x="104385" y="478769"/>
                </a:cubicBezTo>
                <a:cubicBezTo>
                  <a:pt x="121661" y="470133"/>
                  <a:pt x="140638" y="466746"/>
                  <a:pt x="159160" y="468416"/>
                </a:cubicBezTo>
                <a:close/>
                <a:moveTo>
                  <a:pt x="503279" y="449643"/>
                </a:moveTo>
                <a:lnTo>
                  <a:pt x="486240" y="495240"/>
                </a:lnTo>
                <a:lnTo>
                  <a:pt x="504000" y="505564"/>
                </a:lnTo>
                <a:lnTo>
                  <a:pt x="510000" y="509045"/>
                </a:lnTo>
                <a:lnTo>
                  <a:pt x="541078" y="471480"/>
                </a:lnTo>
                <a:close/>
                <a:moveTo>
                  <a:pt x="264000" y="384000"/>
                </a:moveTo>
                <a:lnTo>
                  <a:pt x="348000" y="384000"/>
                </a:lnTo>
                <a:cubicBezTo>
                  <a:pt x="354627" y="384000"/>
                  <a:pt x="360000" y="389373"/>
                  <a:pt x="360000" y="396000"/>
                </a:cubicBezTo>
                <a:cubicBezTo>
                  <a:pt x="360000" y="402633"/>
                  <a:pt x="354627" y="408000"/>
                  <a:pt x="348000" y="408000"/>
                </a:cubicBezTo>
                <a:lnTo>
                  <a:pt x="264000" y="408000"/>
                </a:lnTo>
                <a:cubicBezTo>
                  <a:pt x="257373" y="408000"/>
                  <a:pt x="252000" y="402633"/>
                  <a:pt x="252000" y="396000"/>
                </a:cubicBezTo>
                <a:cubicBezTo>
                  <a:pt x="252000" y="389373"/>
                  <a:pt x="257373" y="384000"/>
                  <a:pt x="264000" y="384000"/>
                </a:cubicBezTo>
                <a:close/>
                <a:moveTo>
                  <a:pt x="96000" y="384000"/>
                </a:moveTo>
                <a:lnTo>
                  <a:pt x="216000" y="384000"/>
                </a:lnTo>
                <a:cubicBezTo>
                  <a:pt x="222627" y="384000"/>
                  <a:pt x="228000" y="389373"/>
                  <a:pt x="228000" y="396000"/>
                </a:cubicBezTo>
                <a:cubicBezTo>
                  <a:pt x="228000" y="402633"/>
                  <a:pt x="222627" y="408000"/>
                  <a:pt x="216000" y="408000"/>
                </a:cubicBezTo>
                <a:lnTo>
                  <a:pt x="96000" y="408000"/>
                </a:lnTo>
                <a:cubicBezTo>
                  <a:pt x="89373" y="408000"/>
                  <a:pt x="84000" y="402633"/>
                  <a:pt x="84000" y="396000"/>
                </a:cubicBezTo>
                <a:cubicBezTo>
                  <a:pt x="84000" y="389373"/>
                  <a:pt x="89373" y="384000"/>
                  <a:pt x="96000" y="384000"/>
                </a:cubicBezTo>
                <a:close/>
                <a:moveTo>
                  <a:pt x="384000" y="324000"/>
                </a:moveTo>
                <a:lnTo>
                  <a:pt x="468000" y="324000"/>
                </a:lnTo>
                <a:cubicBezTo>
                  <a:pt x="474627" y="324000"/>
                  <a:pt x="480000" y="329373"/>
                  <a:pt x="480000" y="336000"/>
                </a:cubicBezTo>
                <a:cubicBezTo>
                  <a:pt x="480000" y="342633"/>
                  <a:pt x="474627" y="348000"/>
                  <a:pt x="468000" y="348000"/>
                </a:cubicBezTo>
                <a:lnTo>
                  <a:pt x="384000" y="348000"/>
                </a:lnTo>
                <a:cubicBezTo>
                  <a:pt x="377373" y="348000"/>
                  <a:pt x="372000" y="342633"/>
                  <a:pt x="372000" y="336000"/>
                </a:cubicBezTo>
                <a:cubicBezTo>
                  <a:pt x="372000" y="329373"/>
                  <a:pt x="377373" y="324000"/>
                  <a:pt x="384000" y="324000"/>
                </a:cubicBezTo>
                <a:close/>
                <a:moveTo>
                  <a:pt x="96000" y="324000"/>
                </a:moveTo>
                <a:lnTo>
                  <a:pt x="336000" y="324000"/>
                </a:lnTo>
                <a:cubicBezTo>
                  <a:pt x="342627" y="324000"/>
                  <a:pt x="348000" y="329373"/>
                  <a:pt x="348000" y="336000"/>
                </a:cubicBezTo>
                <a:cubicBezTo>
                  <a:pt x="348000" y="342633"/>
                  <a:pt x="342627" y="348000"/>
                  <a:pt x="336000" y="348000"/>
                </a:cubicBezTo>
                <a:lnTo>
                  <a:pt x="96000" y="348000"/>
                </a:lnTo>
                <a:cubicBezTo>
                  <a:pt x="89373" y="348000"/>
                  <a:pt x="84000" y="342633"/>
                  <a:pt x="84000" y="336000"/>
                </a:cubicBezTo>
                <a:cubicBezTo>
                  <a:pt x="84000" y="329373"/>
                  <a:pt x="89373" y="324000"/>
                  <a:pt x="96000" y="324000"/>
                </a:cubicBezTo>
                <a:close/>
                <a:moveTo>
                  <a:pt x="609240" y="261480"/>
                </a:moveTo>
                <a:lnTo>
                  <a:pt x="513240" y="427805"/>
                </a:lnTo>
                <a:lnTo>
                  <a:pt x="554760" y="451805"/>
                </a:lnTo>
                <a:lnTo>
                  <a:pt x="650760" y="285480"/>
                </a:lnTo>
                <a:close/>
                <a:moveTo>
                  <a:pt x="204000" y="252000"/>
                </a:moveTo>
                <a:lnTo>
                  <a:pt x="468000" y="252000"/>
                </a:lnTo>
                <a:cubicBezTo>
                  <a:pt x="474627" y="252000"/>
                  <a:pt x="480000" y="257373"/>
                  <a:pt x="480000" y="264000"/>
                </a:cubicBezTo>
                <a:cubicBezTo>
                  <a:pt x="480000" y="270633"/>
                  <a:pt x="474627" y="276000"/>
                  <a:pt x="468000" y="276000"/>
                </a:cubicBezTo>
                <a:lnTo>
                  <a:pt x="204000" y="276000"/>
                </a:lnTo>
                <a:cubicBezTo>
                  <a:pt x="197373" y="276000"/>
                  <a:pt x="192000" y="270633"/>
                  <a:pt x="192000" y="264000"/>
                </a:cubicBezTo>
                <a:cubicBezTo>
                  <a:pt x="192000" y="257373"/>
                  <a:pt x="197373" y="252000"/>
                  <a:pt x="204000" y="252000"/>
                </a:cubicBezTo>
                <a:close/>
                <a:moveTo>
                  <a:pt x="645240" y="199201"/>
                </a:moveTo>
                <a:lnTo>
                  <a:pt x="621240" y="240721"/>
                </a:lnTo>
                <a:lnTo>
                  <a:pt x="662760" y="264721"/>
                </a:lnTo>
                <a:lnTo>
                  <a:pt x="686760" y="223201"/>
                </a:lnTo>
                <a:close/>
                <a:moveTo>
                  <a:pt x="680883" y="168363"/>
                </a:moveTo>
                <a:cubicBezTo>
                  <a:pt x="677783" y="169189"/>
                  <a:pt x="675146" y="171223"/>
                  <a:pt x="673558" y="174000"/>
                </a:cubicBezTo>
                <a:lnTo>
                  <a:pt x="667558" y="184441"/>
                </a:lnTo>
                <a:lnTo>
                  <a:pt x="688441" y="196441"/>
                </a:lnTo>
                <a:lnTo>
                  <a:pt x="694441" y="186000"/>
                </a:lnTo>
                <a:cubicBezTo>
                  <a:pt x="695976" y="183223"/>
                  <a:pt x="696404" y="179965"/>
                  <a:pt x="695642" y="176883"/>
                </a:cubicBezTo>
                <a:cubicBezTo>
                  <a:pt x="694810" y="173789"/>
                  <a:pt x="692783" y="171152"/>
                  <a:pt x="690000" y="169564"/>
                </a:cubicBezTo>
                <a:cubicBezTo>
                  <a:pt x="687223" y="168029"/>
                  <a:pt x="683965" y="167602"/>
                  <a:pt x="680883" y="168363"/>
                </a:cubicBezTo>
                <a:close/>
                <a:moveTo>
                  <a:pt x="156000" y="168000"/>
                </a:moveTo>
                <a:lnTo>
                  <a:pt x="396000" y="168000"/>
                </a:lnTo>
                <a:cubicBezTo>
                  <a:pt x="402627" y="168000"/>
                  <a:pt x="408000" y="173373"/>
                  <a:pt x="408000" y="180000"/>
                </a:cubicBezTo>
                <a:cubicBezTo>
                  <a:pt x="408000" y="186633"/>
                  <a:pt x="402627" y="192000"/>
                  <a:pt x="396000" y="192000"/>
                </a:cubicBezTo>
                <a:lnTo>
                  <a:pt x="156000" y="192000"/>
                </a:lnTo>
                <a:cubicBezTo>
                  <a:pt x="149373" y="192000"/>
                  <a:pt x="144000" y="186633"/>
                  <a:pt x="144000" y="180000"/>
                </a:cubicBezTo>
                <a:cubicBezTo>
                  <a:pt x="144000" y="173373"/>
                  <a:pt x="149373" y="168000"/>
                  <a:pt x="156000" y="168000"/>
                </a:cubicBezTo>
                <a:close/>
                <a:moveTo>
                  <a:pt x="674642" y="145201"/>
                </a:moveTo>
                <a:cubicBezTo>
                  <a:pt x="683877" y="142723"/>
                  <a:pt x="693721" y="144018"/>
                  <a:pt x="702000" y="148805"/>
                </a:cubicBezTo>
                <a:cubicBezTo>
                  <a:pt x="710273" y="153568"/>
                  <a:pt x="716320" y="161426"/>
                  <a:pt x="718799" y="170643"/>
                </a:cubicBezTo>
                <a:cubicBezTo>
                  <a:pt x="721418" y="180029"/>
                  <a:pt x="720117" y="190072"/>
                  <a:pt x="715201" y="198480"/>
                </a:cubicBezTo>
                <a:lnTo>
                  <a:pt x="709201" y="208922"/>
                </a:lnTo>
                <a:cubicBezTo>
                  <a:pt x="714867" y="212262"/>
                  <a:pt x="716795" y="219539"/>
                  <a:pt x="713519" y="225240"/>
                </a:cubicBezTo>
                <a:lnTo>
                  <a:pt x="683519" y="277201"/>
                </a:lnTo>
                <a:lnTo>
                  <a:pt x="693961" y="283201"/>
                </a:lnTo>
                <a:cubicBezTo>
                  <a:pt x="702234" y="287965"/>
                  <a:pt x="708275" y="295822"/>
                  <a:pt x="710760" y="305045"/>
                </a:cubicBezTo>
                <a:cubicBezTo>
                  <a:pt x="713244" y="314279"/>
                  <a:pt x="711949" y="324123"/>
                  <a:pt x="707162" y="332402"/>
                </a:cubicBezTo>
                <a:lnTo>
                  <a:pt x="659162" y="415564"/>
                </a:lnTo>
                <a:cubicBezTo>
                  <a:pt x="657574" y="418342"/>
                  <a:pt x="654949" y="420369"/>
                  <a:pt x="651861" y="421207"/>
                </a:cubicBezTo>
                <a:cubicBezTo>
                  <a:pt x="648779" y="422039"/>
                  <a:pt x="645486" y="421605"/>
                  <a:pt x="642721" y="420000"/>
                </a:cubicBezTo>
                <a:cubicBezTo>
                  <a:pt x="639908" y="418318"/>
                  <a:pt x="637910" y="415559"/>
                  <a:pt x="637183" y="412365"/>
                </a:cubicBezTo>
                <a:cubicBezTo>
                  <a:pt x="636457" y="409166"/>
                  <a:pt x="637072" y="405814"/>
                  <a:pt x="638883" y="403084"/>
                </a:cubicBezTo>
                <a:lnTo>
                  <a:pt x="686883" y="319922"/>
                </a:lnTo>
                <a:cubicBezTo>
                  <a:pt x="688476" y="317162"/>
                  <a:pt x="688910" y="313881"/>
                  <a:pt x="688078" y="310805"/>
                </a:cubicBezTo>
                <a:cubicBezTo>
                  <a:pt x="687252" y="307705"/>
                  <a:pt x="685224" y="305074"/>
                  <a:pt x="682441" y="303480"/>
                </a:cubicBezTo>
                <a:lnTo>
                  <a:pt x="672000" y="297480"/>
                </a:lnTo>
                <a:lnTo>
                  <a:pt x="568922" y="476402"/>
                </a:lnTo>
                <a:lnTo>
                  <a:pt x="523201" y="531961"/>
                </a:lnTo>
                <a:lnTo>
                  <a:pt x="511201" y="552000"/>
                </a:lnTo>
                <a:cubicBezTo>
                  <a:pt x="504685" y="563092"/>
                  <a:pt x="492744" y="569865"/>
                  <a:pt x="479883" y="569766"/>
                </a:cubicBezTo>
                <a:cubicBezTo>
                  <a:pt x="476683" y="569777"/>
                  <a:pt x="473496" y="569373"/>
                  <a:pt x="470402" y="568564"/>
                </a:cubicBezTo>
                <a:lnTo>
                  <a:pt x="442441" y="603961"/>
                </a:lnTo>
                <a:cubicBezTo>
                  <a:pt x="437098" y="610635"/>
                  <a:pt x="428613" y="613969"/>
                  <a:pt x="420158" y="612709"/>
                </a:cubicBezTo>
                <a:cubicBezTo>
                  <a:pt x="411703" y="611449"/>
                  <a:pt x="404560" y="605783"/>
                  <a:pt x="401402" y="597844"/>
                </a:cubicBezTo>
                <a:lnTo>
                  <a:pt x="393961" y="579000"/>
                </a:lnTo>
                <a:lnTo>
                  <a:pt x="389519" y="586324"/>
                </a:lnTo>
                <a:cubicBezTo>
                  <a:pt x="384170" y="595271"/>
                  <a:pt x="373658" y="599748"/>
                  <a:pt x="363498" y="597393"/>
                </a:cubicBezTo>
                <a:cubicBezTo>
                  <a:pt x="353338" y="595037"/>
                  <a:pt x="345867" y="586395"/>
                  <a:pt x="345000" y="576000"/>
                </a:cubicBezTo>
                <a:lnTo>
                  <a:pt x="340799" y="527285"/>
                </a:lnTo>
                <a:lnTo>
                  <a:pt x="311402" y="615844"/>
                </a:lnTo>
                <a:cubicBezTo>
                  <a:pt x="309750" y="620730"/>
                  <a:pt x="305156" y="624018"/>
                  <a:pt x="300000" y="624000"/>
                </a:cubicBezTo>
                <a:cubicBezTo>
                  <a:pt x="298711" y="623918"/>
                  <a:pt x="297451" y="623590"/>
                  <a:pt x="296279" y="623045"/>
                </a:cubicBezTo>
                <a:cubicBezTo>
                  <a:pt x="290033" y="620936"/>
                  <a:pt x="286658" y="614186"/>
                  <a:pt x="288721" y="607922"/>
                </a:cubicBezTo>
                <a:lnTo>
                  <a:pt x="318240" y="519363"/>
                </a:lnTo>
                <a:cubicBezTo>
                  <a:pt x="321855" y="508559"/>
                  <a:pt x="332566" y="501779"/>
                  <a:pt x="343881" y="503145"/>
                </a:cubicBezTo>
                <a:cubicBezTo>
                  <a:pt x="355189" y="504516"/>
                  <a:pt x="363984" y="513645"/>
                  <a:pt x="364922" y="525000"/>
                </a:cubicBezTo>
                <a:lnTo>
                  <a:pt x="369000" y="573000"/>
                </a:lnTo>
                <a:lnTo>
                  <a:pt x="373318" y="565682"/>
                </a:lnTo>
                <a:cubicBezTo>
                  <a:pt x="378000" y="557871"/>
                  <a:pt x="386701" y="553383"/>
                  <a:pt x="395783" y="554098"/>
                </a:cubicBezTo>
                <a:cubicBezTo>
                  <a:pt x="404859" y="554807"/>
                  <a:pt x="412752" y="560596"/>
                  <a:pt x="416162" y="569045"/>
                </a:cubicBezTo>
                <a:lnTo>
                  <a:pt x="423721" y="588000"/>
                </a:lnTo>
                <a:lnTo>
                  <a:pt x="450721" y="554883"/>
                </a:lnTo>
                <a:cubicBezTo>
                  <a:pt x="442523" y="543416"/>
                  <a:pt x="441773" y="528223"/>
                  <a:pt x="448799" y="516000"/>
                </a:cubicBezTo>
                <a:lnTo>
                  <a:pt x="460799" y="493564"/>
                </a:lnTo>
                <a:lnTo>
                  <a:pt x="486000" y="426240"/>
                </a:lnTo>
                <a:lnTo>
                  <a:pt x="588000" y="249480"/>
                </a:lnTo>
                <a:lnTo>
                  <a:pt x="577558" y="243480"/>
                </a:lnTo>
                <a:cubicBezTo>
                  <a:pt x="571846" y="240187"/>
                  <a:pt x="569865" y="232898"/>
                  <a:pt x="573117" y="227162"/>
                </a:cubicBezTo>
                <a:cubicBezTo>
                  <a:pt x="574705" y="224385"/>
                  <a:pt x="577330" y="222357"/>
                  <a:pt x="580418" y="221519"/>
                </a:cubicBezTo>
                <a:cubicBezTo>
                  <a:pt x="583500" y="220687"/>
                  <a:pt x="586793" y="221121"/>
                  <a:pt x="589558" y="222721"/>
                </a:cubicBezTo>
                <a:lnTo>
                  <a:pt x="600000" y="228721"/>
                </a:lnTo>
                <a:lnTo>
                  <a:pt x="630480" y="176766"/>
                </a:lnTo>
                <a:cubicBezTo>
                  <a:pt x="633814" y="171094"/>
                  <a:pt x="641098" y="169166"/>
                  <a:pt x="646799" y="172441"/>
                </a:cubicBezTo>
                <a:lnTo>
                  <a:pt x="652799" y="162000"/>
                </a:lnTo>
                <a:cubicBezTo>
                  <a:pt x="657562" y="153727"/>
                  <a:pt x="665420" y="147686"/>
                  <a:pt x="674642" y="145201"/>
                </a:cubicBezTo>
                <a:close/>
                <a:moveTo>
                  <a:pt x="120000" y="72000"/>
                </a:moveTo>
                <a:lnTo>
                  <a:pt x="432000" y="72000"/>
                </a:lnTo>
                <a:cubicBezTo>
                  <a:pt x="438627" y="72000"/>
                  <a:pt x="444000" y="77373"/>
                  <a:pt x="444000" y="84000"/>
                </a:cubicBezTo>
                <a:cubicBezTo>
                  <a:pt x="444000" y="90633"/>
                  <a:pt x="438627" y="96000"/>
                  <a:pt x="432000" y="96000"/>
                </a:cubicBezTo>
                <a:lnTo>
                  <a:pt x="132000" y="96000"/>
                </a:lnTo>
                <a:lnTo>
                  <a:pt x="132000" y="120000"/>
                </a:lnTo>
                <a:lnTo>
                  <a:pt x="432000" y="120000"/>
                </a:lnTo>
                <a:cubicBezTo>
                  <a:pt x="438627" y="120000"/>
                  <a:pt x="444000" y="125373"/>
                  <a:pt x="444000" y="132000"/>
                </a:cubicBezTo>
                <a:cubicBezTo>
                  <a:pt x="444000" y="138633"/>
                  <a:pt x="438627" y="144000"/>
                  <a:pt x="432000" y="144000"/>
                </a:cubicBezTo>
                <a:lnTo>
                  <a:pt x="120000" y="144000"/>
                </a:lnTo>
                <a:cubicBezTo>
                  <a:pt x="113373" y="144000"/>
                  <a:pt x="108000" y="138633"/>
                  <a:pt x="108000" y="132000"/>
                </a:cubicBezTo>
                <a:lnTo>
                  <a:pt x="108000" y="84000"/>
                </a:lnTo>
                <a:cubicBezTo>
                  <a:pt x="108000" y="77373"/>
                  <a:pt x="113373" y="72000"/>
                  <a:pt x="120000" y="72000"/>
                </a:cubicBezTo>
                <a:close/>
                <a:moveTo>
                  <a:pt x="36000" y="0"/>
                </a:moveTo>
                <a:lnTo>
                  <a:pt x="516000" y="0"/>
                </a:lnTo>
                <a:cubicBezTo>
                  <a:pt x="535881" y="0"/>
                  <a:pt x="552000" y="16119"/>
                  <a:pt x="552000" y="36000"/>
                </a:cubicBezTo>
                <a:lnTo>
                  <a:pt x="552000" y="261363"/>
                </a:lnTo>
                <a:cubicBezTo>
                  <a:pt x="552000" y="267990"/>
                  <a:pt x="546627" y="273363"/>
                  <a:pt x="540000" y="273363"/>
                </a:cubicBezTo>
                <a:cubicBezTo>
                  <a:pt x="533373" y="273363"/>
                  <a:pt x="528000" y="267990"/>
                  <a:pt x="528000" y="261363"/>
                </a:cubicBezTo>
                <a:lnTo>
                  <a:pt x="528000" y="36000"/>
                </a:lnTo>
                <a:cubicBezTo>
                  <a:pt x="528000" y="29373"/>
                  <a:pt x="522627" y="24000"/>
                  <a:pt x="516000" y="24000"/>
                </a:cubicBezTo>
                <a:lnTo>
                  <a:pt x="36000" y="24000"/>
                </a:lnTo>
                <a:cubicBezTo>
                  <a:pt x="29373" y="24000"/>
                  <a:pt x="24000" y="29373"/>
                  <a:pt x="24000" y="36000"/>
                </a:cubicBezTo>
                <a:lnTo>
                  <a:pt x="24000" y="684000"/>
                </a:lnTo>
                <a:cubicBezTo>
                  <a:pt x="24000" y="690633"/>
                  <a:pt x="29373" y="696000"/>
                  <a:pt x="36000" y="696000"/>
                </a:cubicBezTo>
                <a:lnTo>
                  <a:pt x="516000" y="696000"/>
                </a:lnTo>
                <a:cubicBezTo>
                  <a:pt x="522627" y="696000"/>
                  <a:pt x="528000" y="690633"/>
                  <a:pt x="528000" y="684000"/>
                </a:cubicBezTo>
                <a:lnTo>
                  <a:pt x="528000" y="564000"/>
                </a:lnTo>
                <a:cubicBezTo>
                  <a:pt x="528000" y="557373"/>
                  <a:pt x="533373" y="552000"/>
                  <a:pt x="540000" y="552000"/>
                </a:cubicBezTo>
                <a:cubicBezTo>
                  <a:pt x="546627" y="552000"/>
                  <a:pt x="552000" y="557373"/>
                  <a:pt x="552000" y="564000"/>
                </a:cubicBezTo>
                <a:lnTo>
                  <a:pt x="552000" y="684000"/>
                </a:lnTo>
                <a:cubicBezTo>
                  <a:pt x="552000" y="703887"/>
                  <a:pt x="535881" y="720000"/>
                  <a:pt x="516000" y="720000"/>
                </a:cubicBezTo>
                <a:lnTo>
                  <a:pt x="36000" y="720000"/>
                </a:lnTo>
                <a:cubicBezTo>
                  <a:pt x="16119" y="720000"/>
                  <a:pt x="0" y="703887"/>
                  <a:pt x="0" y="684000"/>
                </a:cubicBezTo>
                <a:lnTo>
                  <a:pt x="0" y="36000"/>
                </a:lnTo>
                <a:cubicBezTo>
                  <a:pt x="0" y="16119"/>
                  <a:pt x="16119" y="0"/>
                  <a:pt x="36000" y="0"/>
                </a:cubicBezTo>
                <a:close/>
              </a:path>
            </a:pathLst>
          </a:custGeom>
          <a:ln w="9525"/>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5" name="Объект 2">
            <a:extLst>
              <a:ext uri="{FF2B5EF4-FFF2-40B4-BE49-F238E27FC236}">
                <a16:creationId xmlns:a16="http://schemas.microsoft.com/office/drawing/2014/main" id="{14A98F0C-4B27-4670-892A-9AF6280659A3}"/>
              </a:ext>
            </a:extLst>
          </p:cNvPr>
          <p:cNvSpPr txBox="1">
            <a:spLocks/>
          </p:cNvSpPr>
          <p:nvPr/>
        </p:nvSpPr>
        <p:spPr>
          <a:xfrm>
            <a:off x="2438400" y="2473740"/>
            <a:ext cx="8399188" cy="2150751"/>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1200"/>
              </a:spcAft>
            </a:pPr>
            <a:r>
              <a:rPr lang="ru-RU" sz="2400" dirty="0"/>
              <a:t>Заказчик обязан применять условия типовых контрактов, а также типовые условия контрактов, утвержденные до вступления в силу Закона № 360-ФЗ, в части, не противоречащей Закону № 44-ФЗ в новой редакции, до момента утверждения Правительством РФ в соответствии с ч. 11 ст. 34 Закона № 44-ФЗ типовых условий контрактов.</a:t>
            </a:r>
          </a:p>
        </p:txBody>
      </p:sp>
      <p:sp>
        <p:nvSpPr>
          <p:cNvPr id="3" name="Прямоугольник 2">
            <a:extLst>
              <a:ext uri="{FF2B5EF4-FFF2-40B4-BE49-F238E27FC236}">
                <a16:creationId xmlns:a16="http://schemas.microsoft.com/office/drawing/2014/main" id="{EF610B96-0EAA-46C9-A8C1-458550DD36A6}"/>
              </a:ext>
            </a:extLst>
          </p:cNvPr>
          <p:cNvSpPr/>
          <p:nvPr/>
        </p:nvSpPr>
        <p:spPr>
          <a:xfrm>
            <a:off x="1896407" y="1476014"/>
            <a:ext cx="8399187" cy="461665"/>
          </a:xfrm>
          <a:prstGeom prst="rect">
            <a:avLst/>
          </a:prstGeom>
        </p:spPr>
        <p:txBody>
          <a:bodyPr wrap="square">
            <a:spAutoFit/>
          </a:bodyPr>
          <a:lstStyle/>
          <a:p>
            <a:pPr>
              <a:spcAft>
                <a:spcPts val="1200"/>
              </a:spcAft>
            </a:pPr>
            <a:r>
              <a:rPr lang="ru-RU" sz="2400" b="1" dirty="0"/>
              <a:t>Письмо Минфина России от 12.10.2021 № 24-06-06/82500</a:t>
            </a:r>
            <a:r>
              <a:rPr lang="ru-RU" dirty="0"/>
              <a:t>:</a:t>
            </a:r>
          </a:p>
        </p:txBody>
      </p:sp>
    </p:spTree>
    <p:extLst>
      <p:ext uri="{BB962C8B-B14F-4D97-AF65-F5344CB8AC3E}">
        <p14:creationId xmlns:p14="http://schemas.microsoft.com/office/powerpoint/2010/main" val="554083691"/>
      </p:ext>
    </p:extLst>
  </p:cSld>
  <p:clrMapOvr>
    <a:masterClrMapping/>
  </p:clrMapOvr>
  <p:transition spd="slow">
    <p:fade thruBlk="1"/>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Заголовок 1">
            <a:extLst>
              <a:ext uri="{FF2B5EF4-FFF2-40B4-BE49-F238E27FC236}">
                <a16:creationId xmlns:a16="http://schemas.microsoft.com/office/drawing/2014/main" id="{363D8D8A-AE36-264E-B521-0201E54F7B2F}"/>
              </a:ext>
            </a:extLst>
          </p:cNvPr>
          <p:cNvSpPr>
            <a:spLocks noGrp="1"/>
          </p:cNvSpPr>
          <p:nvPr>
            <p:ph type="title"/>
          </p:nvPr>
        </p:nvSpPr>
        <p:spPr>
          <a:xfrm>
            <a:off x="1543050" y="323849"/>
            <a:ext cx="9113838" cy="1304926"/>
          </a:xfrm>
          <a:noFill/>
        </p:spPr>
        <p:txBody>
          <a:bodyPr>
            <a:noAutofit/>
          </a:bodyPr>
          <a:lstStyle/>
          <a:p>
            <a:r>
              <a:rPr lang="ru-RU" altLang="ru-RU" dirty="0"/>
              <a:t>СТ. 51 Заключение контракта вследствие расторжения контрактов по ст. 95 ч.8</a:t>
            </a:r>
          </a:p>
        </p:txBody>
      </p:sp>
      <p:sp>
        <p:nvSpPr>
          <p:cNvPr id="7" name="Прямоугольник 6">
            <a:extLst>
              <a:ext uri="{FF2B5EF4-FFF2-40B4-BE49-F238E27FC236}">
                <a16:creationId xmlns:a16="http://schemas.microsoft.com/office/drawing/2014/main" id="{7F2DDF90-F8AC-B349-BF2C-0E40BF128674}"/>
              </a:ext>
            </a:extLst>
          </p:cNvPr>
          <p:cNvSpPr/>
          <p:nvPr/>
        </p:nvSpPr>
        <p:spPr>
          <a:xfrm>
            <a:off x="8905228" y="4215238"/>
            <a:ext cx="1749212" cy="457048"/>
          </a:xfrm>
          <a:prstGeom prst="rect">
            <a:avLst/>
          </a:prstGeom>
        </p:spPr>
        <p:txBody>
          <a:bodyPr wrap="square" lIns="0" tIns="0" rIns="0" bIns="0" anchor="ctr" anchorCtr="0">
            <a:spAutoFit/>
          </a:bodyPr>
          <a:lstStyle/>
          <a:p>
            <a:pPr algn="ctr">
              <a:lnSpc>
                <a:spcPct val="90000"/>
              </a:lnSpc>
            </a:pPr>
            <a:r>
              <a:rPr lang="ru-RU" sz="11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Участник, с которым при уклонении победителя заключается контракт</a:t>
            </a:r>
          </a:p>
        </p:txBody>
      </p:sp>
      <p:sp>
        <p:nvSpPr>
          <p:cNvPr id="34" name="Прямоугольник 33">
            <a:extLst>
              <a:ext uri="{FF2B5EF4-FFF2-40B4-BE49-F238E27FC236}">
                <a16:creationId xmlns:a16="http://schemas.microsoft.com/office/drawing/2014/main" id="{008C1B45-E2FB-0940-9A5F-C83908E5821F}"/>
              </a:ext>
            </a:extLst>
          </p:cNvPr>
          <p:cNvSpPr/>
          <p:nvPr/>
        </p:nvSpPr>
        <p:spPr>
          <a:xfrm>
            <a:off x="8905228" y="5598458"/>
            <a:ext cx="1749212" cy="623248"/>
          </a:xfrm>
          <a:prstGeom prst="rect">
            <a:avLst/>
          </a:prstGeom>
        </p:spPr>
        <p:txBody>
          <a:bodyPr wrap="square" lIns="0" tIns="0" rIns="0" bIns="0" anchor="ctr" anchorCtr="0">
            <a:spAutoFit/>
          </a:bodyPr>
          <a:lstStyle/>
          <a:p>
            <a:pPr algn="ctr">
              <a:lnSpc>
                <a:spcPct val="90000"/>
              </a:lnSpc>
            </a:pPr>
            <a:r>
              <a:rPr lang="ru-RU" sz="9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Участник закупки, заявке на участие в закупке которого присвоен следующий порядковый номер и который не отозвал заявку</a:t>
            </a:r>
          </a:p>
        </p:txBody>
      </p:sp>
      <p:sp>
        <p:nvSpPr>
          <p:cNvPr id="17" name="Прямоугольник 16">
            <a:extLst>
              <a:ext uri="{FF2B5EF4-FFF2-40B4-BE49-F238E27FC236}">
                <a16:creationId xmlns:a16="http://schemas.microsoft.com/office/drawing/2014/main" id="{65C27935-8910-8347-88C9-2E0A360C2178}"/>
              </a:ext>
            </a:extLst>
          </p:cNvPr>
          <p:cNvSpPr/>
          <p:nvPr/>
        </p:nvSpPr>
        <p:spPr>
          <a:xfrm>
            <a:off x="1425380" y="4813169"/>
            <a:ext cx="920999" cy="184666"/>
          </a:xfrm>
          <a:prstGeom prst="rect">
            <a:avLst/>
          </a:prstGeom>
        </p:spPr>
        <p:txBody>
          <a:bodyPr wrap="square" lIns="0" tIns="0" rIns="0" bIns="0">
            <a:spAutoFit/>
          </a:bodyPr>
          <a:lstStyle/>
          <a:p>
            <a:pPr algn="ctr">
              <a:defRPr/>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Заказчик</a:t>
            </a:r>
          </a:p>
        </p:txBody>
      </p:sp>
      <p:sp>
        <p:nvSpPr>
          <p:cNvPr id="18" name="Закрывающая фигурная скобка 17">
            <a:extLst>
              <a:ext uri="{FF2B5EF4-FFF2-40B4-BE49-F238E27FC236}">
                <a16:creationId xmlns:a16="http://schemas.microsoft.com/office/drawing/2014/main" id="{92C9264D-82E5-2345-ACB3-403E26F570B1}"/>
              </a:ext>
            </a:extLst>
          </p:cNvPr>
          <p:cNvSpPr/>
          <p:nvPr/>
        </p:nvSpPr>
        <p:spPr>
          <a:xfrm rot="10800000">
            <a:off x="2313782" y="2609850"/>
            <a:ext cx="273739" cy="3581400"/>
          </a:xfrm>
          <a:prstGeom prst="rightBrace">
            <a:avLst>
              <a:gd name="adj1" fmla="val 50414"/>
              <a:gd name="adj2" fmla="val 50000"/>
            </a:avLst>
          </a:prstGeom>
          <a:ln w="12700" cap="rnd">
            <a:solidFill>
              <a:schemeClr val="accent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1" name="Полилиния 20">
            <a:extLst>
              <a:ext uri="{FF2B5EF4-FFF2-40B4-BE49-F238E27FC236}">
                <a16:creationId xmlns:a16="http://schemas.microsoft.com/office/drawing/2014/main" id="{D15C1D03-E1F5-7940-807D-E9DC78FEE178}"/>
              </a:ext>
            </a:extLst>
          </p:cNvPr>
          <p:cNvSpPr>
            <a:spLocks noChangeAspect="1"/>
          </p:cNvSpPr>
          <p:nvPr/>
        </p:nvSpPr>
        <p:spPr>
          <a:xfrm>
            <a:off x="1542835" y="4011312"/>
            <a:ext cx="652366" cy="720000"/>
          </a:xfrm>
          <a:custGeom>
            <a:avLst/>
            <a:gdLst>
              <a:gd name="connsiteX0" fmla="*/ 539639 w 652366"/>
              <a:gd name="connsiteY0" fmla="*/ 584729 h 720000"/>
              <a:gd name="connsiteX1" fmla="*/ 539639 w 652366"/>
              <a:gd name="connsiteY1" fmla="*/ 607999 h 720000"/>
              <a:gd name="connsiteX2" fmla="*/ 551638 w 652366"/>
              <a:gd name="connsiteY2" fmla="*/ 619997 h 720000"/>
              <a:gd name="connsiteX3" fmla="*/ 563636 w 652366"/>
              <a:gd name="connsiteY3" fmla="*/ 607999 h 720000"/>
              <a:gd name="connsiteX4" fmla="*/ 563636 w 652366"/>
              <a:gd name="connsiteY4" fmla="*/ 584729 h 720000"/>
              <a:gd name="connsiteX5" fmla="*/ 381818 w 652366"/>
              <a:gd name="connsiteY5" fmla="*/ 584729 h 720000"/>
              <a:gd name="connsiteX6" fmla="*/ 381818 w 652366"/>
              <a:gd name="connsiteY6" fmla="*/ 607999 h 720000"/>
              <a:gd name="connsiteX7" fmla="*/ 393816 w 652366"/>
              <a:gd name="connsiteY7" fmla="*/ 619997 h 720000"/>
              <a:gd name="connsiteX8" fmla="*/ 405814 w 652366"/>
              <a:gd name="connsiteY8" fmla="*/ 607999 h 720000"/>
              <a:gd name="connsiteX9" fmla="*/ 405814 w 652366"/>
              <a:gd name="connsiteY9" fmla="*/ 584729 h 720000"/>
              <a:gd name="connsiteX10" fmla="*/ 337452 w 652366"/>
              <a:gd name="connsiteY10" fmla="*/ 472003 h 720000"/>
              <a:gd name="connsiteX11" fmla="*/ 314181 w 652366"/>
              <a:gd name="connsiteY11" fmla="*/ 495274 h 720000"/>
              <a:gd name="connsiteX12" fmla="*/ 314181 w 652366"/>
              <a:gd name="connsiteY12" fmla="*/ 526587 h 720000"/>
              <a:gd name="connsiteX13" fmla="*/ 360724 w 652366"/>
              <a:gd name="connsiteY13" fmla="*/ 576056 h 720000"/>
              <a:gd name="connsiteX14" fmla="*/ 360724 w 652366"/>
              <a:gd name="connsiteY14" fmla="*/ 574183 h 720000"/>
              <a:gd name="connsiteX15" fmla="*/ 371271 w 652366"/>
              <a:gd name="connsiteY15" fmla="*/ 563636 h 720000"/>
              <a:gd name="connsiteX16" fmla="*/ 416361 w 652366"/>
              <a:gd name="connsiteY16" fmla="*/ 563636 h 720000"/>
              <a:gd name="connsiteX17" fmla="*/ 426909 w 652366"/>
              <a:gd name="connsiteY17" fmla="*/ 574183 h 720000"/>
              <a:gd name="connsiteX18" fmla="*/ 426909 w 652366"/>
              <a:gd name="connsiteY18" fmla="*/ 594315 h 720000"/>
              <a:gd name="connsiteX19" fmla="*/ 472726 w 652366"/>
              <a:gd name="connsiteY19" fmla="*/ 597454 h 720000"/>
              <a:gd name="connsiteX20" fmla="*/ 483664 w 652366"/>
              <a:gd name="connsiteY20" fmla="*/ 597281 h 720000"/>
              <a:gd name="connsiteX21" fmla="*/ 494540 w 652366"/>
              <a:gd name="connsiteY21" fmla="*/ 607487 h 720000"/>
              <a:gd name="connsiteX22" fmla="*/ 484333 w 652366"/>
              <a:gd name="connsiteY22" fmla="*/ 618363 h 720000"/>
              <a:gd name="connsiteX23" fmla="*/ 472727 w 652366"/>
              <a:gd name="connsiteY23" fmla="*/ 618548 h 720000"/>
              <a:gd name="connsiteX24" fmla="*/ 426047 w 652366"/>
              <a:gd name="connsiteY24" fmla="*/ 615483 h 720000"/>
              <a:gd name="connsiteX25" fmla="*/ 393817 w 652366"/>
              <a:gd name="connsiteY25" fmla="*/ 641093 h 720000"/>
              <a:gd name="connsiteX26" fmla="*/ 360725 w 652366"/>
              <a:gd name="connsiteY26" fmla="*/ 608001 h 720000"/>
              <a:gd name="connsiteX27" fmla="*/ 360725 w 652366"/>
              <a:gd name="connsiteY27" fmla="*/ 598981 h 720000"/>
              <a:gd name="connsiteX28" fmla="*/ 325455 w 652366"/>
              <a:gd name="connsiteY28" fmla="*/ 580042 h 720000"/>
              <a:gd name="connsiteX29" fmla="*/ 325455 w 652366"/>
              <a:gd name="connsiteY29" fmla="*/ 676782 h 720000"/>
              <a:gd name="connsiteX30" fmla="*/ 347580 w 652366"/>
              <a:gd name="connsiteY30" fmla="*/ 698906 h 720000"/>
              <a:gd name="connsiteX31" fmla="*/ 597874 w 652366"/>
              <a:gd name="connsiteY31" fmla="*/ 698906 h 720000"/>
              <a:gd name="connsiteX32" fmla="*/ 619997 w 652366"/>
              <a:gd name="connsiteY32" fmla="*/ 676783 h 720000"/>
              <a:gd name="connsiteX33" fmla="*/ 619997 w 652366"/>
              <a:gd name="connsiteY33" fmla="*/ 580043 h 720000"/>
              <a:gd name="connsiteX34" fmla="*/ 584727 w 652366"/>
              <a:gd name="connsiteY34" fmla="*/ 598981 h 720000"/>
              <a:gd name="connsiteX35" fmla="*/ 584727 w 652366"/>
              <a:gd name="connsiteY35" fmla="*/ 608001 h 720000"/>
              <a:gd name="connsiteX36" fmla="*/ 551635 w 652366"/>
              <a:gd name="connsiteY36" fmla="*/ 641093 h 720000"/>
              <a:gd name="connsiteX37" fmla="*/ 518543 w 652366"/>
              <a:gd name="connsiteY37" fmla="*/ 608001 h 720000"/>
              <a:gd name="connsiteX38" fmla="*/ 518543 w 652366"/>
              <a:gd name="connsiteY38" fmla="*/ 574183 h 720000"/>
              <a:gd name="connsiteX39" fmla="*/ 529090 w 652366"/>
              <a:gd name="connsiteY39" fmla="*/ 563636 h 720000"/>
              <a:gd name="connsiteX40" fmla="*/ 574180 w 652366"/>
              <a:gd name="connsiteY40" fmla="*/ 563636 h 720000"/>
              <a:gd name="connsiteX41" fmla="*/ 584727 w 652366"/>
              <a:gd name="connsiteY41" fmla="*/ 574183 h 720000"/>
              <a:gd name="connsiteX42" fmla="*/ 584727 w 652366"/>
              <a:gd name="connsiteY42" fmla="*/ 576056 h 720000"/>
              <a:gd name="connsiteX43" fmla="*/ 631269 w 652366"/>
              <a:gd name="connsiteY43" fmla="*/ 526587 h 720000"/>
              <a:gd name="connsiteX44" fmla="*/ 631269 w 652366"/>
              <a:gd name="connsiteY44" fmla="*/ 495274 h 720000"/>
              <a:gd name="connsiteX45" fmla="*/ 607999 w 652366"/>
              <a:gd name="connsiteY45" fmla="*/ 472003 h 720000"/>
              <a:gd name="connsiteX46" fmla="*/ 438908 w 652366"/>
              <a:gd name="connsiteY46" fmla="*/ 415637 h 720000"/>
              <a:gd name="connsiteX47" fmla="*/ 426909 w 652366"/>
              <a:gd name="connsiteY47" fmla="*/ 427635 h 720000"/>
              <a:gd name="connsiteX48" fmla="*/ 426909 w 652366"/>
              <a:gd name="connsiteY48" fmla="*/ 450906 h 720000"/>
              <a:gd name="connsiteX49" fmla="*/ 518543 w 652366"/>
              <a:gd name="connsiteY49" fmla="*/ 450906 h 720000"/>
              <a:gd name="connsiteX50" fmla="*/ 518543 w 652366"/>
              <a:gd name="connsiteY50" fmla="*/ 427635 h 720000"/>
              <a:gd name="connsiteX51" fmla="*/ 506545 w 652366"/>
              <a:gd name="connsiteY51" fmla="*/ 415637 h 720000"/>
              <a:gd name="connsiteX52" fmla="*/ 228180 w 652366"/>
              <a:gd name="connsiteY52" fmla="*/ 409239 h 720000"/>
              <a:gd name="connsiteX53" fmla="*/ 217812 w 652366"/>
              <a:gd name="connsiteY53" fmla="*/ 419609 h 720000"/>
              <a:gd name="connsiteX54" fmla="*/ 217116 w 652366"/>
              <a:gd name="connsiteY54" fmla="*/ 435595 h 720000"/>
              <a:gd name="connsiteX55" fmla="*/ 239246 w 652366"/>
              <a:gd name="connsiteY55" fmla="*/ 435595 h 720000"/>
              <a:gd name="connsiteX56" fmla="*/ 238550 w 652366"/>
              <a:gd name="connsiteY56" fmla="*/ 419609 h 720000"/>
              <a:gd name="connsiteX57" fmla="*/ 438908 w 652366"/>
              <a:gd name="connsiteY57" fmla="*/ 394545 h 720000"/>
              <a:gd name="connsiteX58" fmla="*/ 506546 w 652366"/>
              <a:gd name="connsiteY58" fmla="*/ 394545 h 720000"/>
              <a:gd name="connsiteX59" fmla="*/ 539638 w 652366"/>
              <a:gd name="connsiteY59" fmla="*/ 427637 h 720000"/>
              <a:gd name="connsiteX60" fmla="*/ 539638 w 652366"/>
              <a:gd name="connsiteY60" fmla="*/ 450907 h 720000"/>
              <a:gd name="connsiteX61" fmla="*/ 608000 w 652366"/>
              <a:gd name="connsiteY61" fmla="*/ 450907 h 720000"/>
              <a:gd name="connsiteX62" fmla="*/ 652364 w 652366"/>
              <a:gd name="connsiteY62" fmla="*/ 495273 h 720000"/>
              <a:gd name="connsiteX63" fmla="*/ 652366 w 652366"/>
              <a:gd name="connsiteY63" fmla="*/ 526584 h 720000"/>
              <a:gd name="connsiteX64" fmla="*/ 641093 w 652366"/>
              <a:gd name="connsiteY64" fmla="*/ 559467 h 720000"/>
              <a:gd name="connsiteX65" fmla="*/ 641093 w 652366"/>
              <a:gd name="connsiteY65" fmla="*/ 676782 h 720000"/>
              <a:gd name="connsiteX66" fmla="*/ 597875 w 652366"/>
              <a:gd name="connsiteY66" fmla="*/ 720000 h 720000"/>
              <a:gd name="connsiteX67" fmla="*/ 347580 w 652366"/>
              <a:gd name="connsiteY67" fmla="*/ 720000 h 720000"/>
              <a:gd name="connsiteX68" fmla="*/ 304362 w 652366"/>
              <a:gd name="connsiteY68" fmla="*/ 676782 h 720000"/>
              <a:gd name="connsiteX69" fmla="*/ 304362 w 652366"/>
              <a:gd name="connsiteY69" fmla="*/ 559467 h 720000"/>
              <a:gd name="connsiteX70" fmla="*/ 293089 w 652366"/>
              <a:gd name="connsiteY70" fmla="*/ 526586 h 720000"/>
              <a:gd name="connsiteX71" fmla="*/ 293089 w 652366"/>
              <a:gd name="connsiteY71" fmla="*/ 495273 h 720000"/>
              <a:gd name="connsiteX72" fmla="*/ 337453 w 652366"/>
              <a:gd name="connsiteY72" fmla="*/ 450907 h 720000"/>
              <a:gd name="connsiteX73" fmla="*/ 405815 w 652366"/>
              <a:gd name="connsiteY73" fmla="*/ 450907 h 720000"/>
              <a:gd name="connsiteX74" fmla="*/ 405815 w 652366"/>
              <a:gd name="connsiteY74" fmla="*/ 427637 h 720000"/>
              <a:gd name="connsiteX75" fmla="*/ 438908 w 652366"/>
              <a:gd name="connsiteY75" fmla="*/ 394545 h 720000"/>
              <a:gd name="connsiteX76" fmla="*/ 310610 w 652366"/>
              <a:gd name="connsiteY76" fmla="*/ 336214 h 720000"/>
              <a:gd name="connsiteX77" fmla="*/ 243612 w 652366"/>
              <a:gd name="connsiteY77" fmla="*/ 394838 h 720000"/>
              <a:gd name="connsiteX78" fmla="*/ 269580 w 652366"/>
              <a:gd name="connsiteY78" fmla="*/ 420807 h 720000"/>
              <a:gd name="connsiteX79" fmla="*/ 277781 w 652366"/>
              <a:gd name="connsiteY79" fmla="*/ 423739 h 720000"/>
              <a:gd name="connsiteX80" fmla="*/ 285250 w 652366"/>
              <a:gd name="connsiteY80" fmla="*/ 419255 h 720000"/>
              <a:gd name="connsiteX81" fmla="*/ 328610 w 652366"/>
              <a:gd name="connsiteY81" fmla="*/ 354214 h 720000"/>
              <a:gd name="connsiteX82" fmla="*/ 145752 w 652366"/>
              <a:gd name="connsiteY82" fmla="*/ 336214 h 720000"/>
              <a:gd name="connsiteX83" fmla="*/ 127752 w 652366"/>
              <a:gd name="connsiteY83" fmla="*/ 354214 h 720000"/>
              <a:gd name="connsiteX84" fmla="*/ 171113 w 652366"/>
              <a:gd name="connsiteY84" fmla="*/ 419256 h 720000"/>
              <a:gd name="connsiteX85" fmla="*/ 178580 w 652366"/>
              <a:gd name="connsiteY85" fmla="*/ 423739 h 720000"/>
              <a:gd name="connsiteX86" fmla="*/ 186784 w 652366"/>
              <a:gd name="connsiteY86" fmla="*/ 420807 h 720000"/>
              <a:gd name="connsiteX87" fmla="*/ 212752 w 652366"/>
              <a:gd name="connsiteY87" fmla="*/ 394838 h 720000"/>
              <a:gd name="connsiteX88" fmla="*/ 166181 w 652366"/>
              <a:gd name="connsiteY88" fmla="*/ 303636 h 720000"/>
              <a:gd name="connsiteX89" fmla="*/ 166181 w 652366"/>
              <a:gd name="connsiteY89" fmla="*/ 326061 h 720000"/>
              <a:gd name="connsiteX90" fmla="*/ 228180 w 652366"/>
              <a:gd name="connsiteY90" fmla="*/ 380310 h 720000"/>
              <a:gd name="connsiteX91" fmla="*/ 290178 w 652366"/>
              <a:gd name="connsiteY91" fmla="*/ 326061 h 720000"/>
              <a:gd name="connsiteX92" fmla="*/ 290178 w 652366"/>
              <a:gd name="connsiteY92" fmla="*/ 303636 h 720000"/>
              <a:gd name="connsiteX93" fmla="*/ 228180 w 652366"/>
              <a:gd name="connsiteY93" fmla="*/ 321962 h 720000"/>
              <a:gd name="connsiteX94" fmla="*/ 166181 w 652366"/>
              <a:gd name="connsiteY94" fmla="*/ 303636 h 720000"/>
              <a:gd name="connsiteX95" fmla="*/ 228750 w 652366"/>
              <a:gd name="connsiteY95" fmla="*/ 21399 h 720000"/>
              <a:gd name="connsiteX96" fmla="*/ 154279 w 652366"/>
              <a:gd name="connsiteY96" fmla="*/ 49590 h 720000"/>
              <a:gd name="connsiteX97" fmla="*/ 146998 w 652366"/>
              <a:gd name="connsiteY97" fmla="*/ 52505 h 720000"/>
              <a:gd name="connsiteX98" fmla="*/ 130189 w 652366"/>
              <a:gd name="connsiteY98" fmla="*/ 57877 h 720000"/>
              <a:gd name="connsiteX99" fmla="*/ 114363 w 652366"/>
              <a:gd name="connsiteY99" fmla="*/ 93776 h 720000"/>
              <a:gd name="connsiteX100" fmla="*/ 122431 w 652366"/>
              <a:gd name="connsiteY100" fmla="*/ 156898 h 720000"/>
              <a:gd name="connsiteX101" fmla="*/ 134817 w 652366"/>
              <a:gd name="connsiteY101" fmla="*/ 163569 h 720000"/>
              <a:gd name="connsiteX102" fmla="*/ 146529 w 652366"/>
              <a:gd name="connsiteY102" fmla="*/ 149991 h 720000"/>
              <a:gd name="connsiteX103" fmla="*/ 161085 w 652366"/>
              <a:gd name="connsiteY103" fmla="*/ 146728 h 720000"/>
              <a:gd name="connsiteX104" fmla="*/ 164348 w 652366"/>
              <a:gd name="connsiteY104" fmla="*/ 161283 h 720000"/>
              <a:gd name="connsiteX105" fmla="*/ 142752 w 652366"/>
              <a:gd name="connsiteY105" fmla="*/ 184095 h 720000"/>
              <a:gd name="connsiteX106" fmla="*/ 129829 w 652366"/>
              <a:gd name="connsiteY106" fmla="*/ 186172 h 720000"/>
              <a:gd name="connsiteX107" fmla="*/ 122249 w 652366"/>
              <a:gd name="connsiteY107" fmla="*/ 180874 h 720000"/>
              <a:gd name="connsiteX108" fmla="*/ 112256 w 652366"/>
              <a:gd name="connsiteY108" fmla="*/ 177042 h 720000"/>
              <a:gd name="connsiteX109" fmla="*/ 104000 w 652366"/>
              <a:gd name="connsiteY109" fmla="*/ 188101 h 720000"/>
              <a:gd name="connsiteX110" fmla="*/ 104000 w 652366"/>
              <a:gd name="connsiteY110" fmla="*/ 196056 h 720000"/>
              <a:gd name="connsiteX111" fmla="*/ 112150 w 652366"/>
              <a:gd name="connsiteY111" fmla="*/ 207385 h 720000"/>
              <a:gd name="connsiteX112" fmla="*/ 114873 w 652366"/>
              <a:gd name="connsiteY112" fmla="*/ 207571 h 720000"/>
              <a:gd name="connsiteX113" fmla="*/ 136745 w 652366"/>
              <a:gd name="connsiteY113" fmla="*/ 224716 h 720000"/>
              <a:gd name="connsiteX114" fmla="*/ 228182 w 652366"/>
              <a:gd name="connsiteY114" fmla="*/ 300867 h 720000"/>
              <a:gd name="connsiteX115" fmla="*/ 319617 w 652366"/>
              <a:gd name="connsiteY115" fmla="*/ 224716 h 720000"/>
              <a:gd name="connsiteX116" fmla="*/ 341487 w 652366"/>
              <a:gd name="connsiteY116" fmla="*/ 207569 h 720000"/>
              <a:gd name="connsiteX117" fmla="*/ 344213 w 652366"/>
              <a:gd name="connsiteY117" fmla="*/ 207383 h 720000"/>
              <a:gd name="connsiteX118" fmla="*/ 352360 w 652366"/>
              <a:gd name="connsiteY118" fmla="*/ 196055 h 720000"/>
              <a:gd name="connsiteX119" fmla="*/ 352360 w 652366"/>
              <a:gd name="connsiteY119" fmla="*/ 187979 h 720000"/>
              <a:gd name="connsiteX120" fmla="*/ 344078 w 652366"/>
              <a:gd name="connsiteY120" fmla="*/ 177062 h 720000"/>
              <a:gd name="connsiteX121" fmla="*/ 335561 w 652366"/>
              <a:gd name="connsiteY121" fmla="*/ 177674 h 720000"/>
              <a:gd name="connsiteX122" fmla="*/ 315134 w 652366"/>
              <a:gd name="connsiteY122" fmla="*/ 167198 h 720000"/>
              <a:gd name="connsiteX123" fmla="*/ 306919 w 652366"/>
              <a:gd name="connsiteY123" fmla="*/ 147468 h 720000"/>
              <a:gd name="connsiteX124" fmla="*/ 147365 w 652366"/>
              <a:gd name="connsiteY124" fmla="*/ 110856 h 720000"/>
              <a:gd name="connsiteX125" fmla="*/ 148982 w 652366"/>
              <a:gd name="connsiteY125" fmla="*/ 96029 h 720000"/>
              <a:gd name="connsiteX126" fmla="*/ 163811 w 652366"/>
              <a:gd name="connsiteY126" fmla="*/ 97646 h 720000"/>
              <a:gd name="connsiteX127" fmla="*/ 310571 w 652366"/>
              <a:gd name="connsiteY127" fmla="*/ 125028 h 720000"/>
              <a:gd name="connsiteX128" fmla="*/ 322985 w 652366"/>
              <a:gd name="connsiteY128" fmla="*/ 131175 h 720000"/>
              <a:gd name="connsiteX129" fmla="*/ 333555 w 652366"/>
              <a:gd name="connsiteY129" fmla="*/ 156559 h 720000"/>
              <a:gd name="connsiteX130" fmla="*/ 343733 w 652366"/>
              <a:gd name="connsiteY130" fmla="*/ 155863 h 720000"/>
              <a:gd name="connsiteX131" fmla="*/ 324479 w 652366"/>
              <a:gd name="connsiteY131" fmla="*/ 52753 h 720000"/>
              <a:gd name="connsiteX132" fmla="*/ 228750 w 652366"/>
              <a:gd name="connsiteY132" fmla="*/ 21399 h 720000"/>
              <a:gd name="connsiteX133" fmla="*/ 227612 w 652366"/>
              <a:gd name="connsiteY133" fmla="*/ 336 h 720000"/>
              <a:gd name="connsiteX134" fmla="*/ 340427 w 652366"/>
              <a:gd name="connsiteY134" fmla="*/ 38946 h 720000"/>
              <a:gd name="connsiteX135" fmla="*/ 363619 w 652366"/>
              <a:gd name="connsiteY135" fmla="*/ 164561 h 720000"/>
              <a:gd name="connsiteX136" fmla="*/ 373457 w 652366"/>
              <a:gd name="connsiteY136" fmla="*/ 187980 h 720000"/>
              <a:gd name="connsiteX137" fmla="*/ 373457 w 652366"/>
              <a:gd name="connsiteY137" fmla="*/ 196056 h 720000"/>
              <a:gd name="connsiteX138" fmla="*/ 348444 w 652366"/>
              <a:gd name="connsiteY138" fmla="*/ 228050 h 720000"/>
              <a:gd name="connsiteX139" fmla="*/ 340367 w 652366"/>
              <a:gd name="connsiteY139" fmla="*/ 228636 h 720000"/>
              <a:gd name="connsiteX140" fmla="*/ 340338 w 652366"/>
              <a:gd name="connsiteY140" fmla="*/ 228666 h 720000"/>
              <a:gd name="connsiteX141" fmla="*/ 311274 w 652366"/>
              <a:gd name="connsiteY141" fmla="*/ 286042 h 720000"/>
              <a:gd name="connsiteX142" fmla="*/ 311274 w 652366"/>
              <a:gd name="connsiteY142" fmla="*/ 311239 h 720000"/>
              <a:gd name="connsiteX143" fmla="*/ 318549 w 652366"/>
              <a:gd name="connsiteY143" fmla="*/ 314320 h 720000"/>
              <a:gd name="connsiteX144" fmla="*/ 349383 w 652366"/>
              <a:gd name="connsiteY144" fmla="*/ 345154 h 720000"/>
              <a:gd name="connsiteX145" fmla="*/ 403105 w 652366"/>
              <a:gd name="connsiteY145" fmla="*/ 365875 h 720000"/>
              <a:gd name="connsiteX146" fmla="*/ 409148 w 652366"/>
              <a:gd name="connsiteY146" fmla="*/ 379513 h 720000"/>
              <a:gd name="connsiteX147" fmla="*/ 399305 w 652366"/>
              <a:gd name="connsiteY147" fmla="*/ 386267 h 720000"/>
              <a:gd name="connsiteX148" fmla="*/ 395511 w 652366"/>
              <a:gd name="connsiteY148" fmla="*/ 385558 h 720000"/>
              <a:gd name="connsiteX149" fmla="*/ 345838 w 652366"/>
              <a:gd name="connsiteY149" fmla="*/ 366398 h 720000"/>
              <a:gd name="connsiteX150" fmla="*/ 302799 w 652366"/>
              <a:gd name="connsiteY150" fmla="*/ 430956 h 720000"/>
              <a:gd name="connsiteX151" fmla="*/ 279866 w 652366"/>
              <a:gd name="connsiteY151" fmla="*/ 444729 h 720000"/>
              <a:gd name="connsiteX152" fmla="*/ 276751 w 652366"/>
              <a:gd name="connsiteY152" fmla="*/ 444882 h 720000"/>
              <a:gd name="connsiteX153" fmla="*/ 260573 w 652366"/>
              <a:gd name="connsiteY153" fmla="*/ 440316 h 720000"/>
              <a:gd name="connsiteX154" fmla="*/ 269816 w 652366"/>
              <a:gd name="connsiteY154" fmla="*/ 652630 h 720000"/>
              <a:gd name="connsiteX155" fmla="*/ 259738 w 652366"/>
              <a:gd name="connsiteY155" fmla="*/ 663626 h 720000"/>
              <a:gd name="connsiteX156" fmla="*/ 259271 w 652366"/>
              <a:gd name="connsiteY156" fmla="*/ 663636 h 720000"/>
              <a:gd name="connsiteX157" fmla="*/ 248742 w 652366"/>
              <a:gd name="connsiteY157" fmla="*/ 653547 h 720000"/>
              <a:gd name="connsiteX158" fmla="*/ 240171 w 652366"/>
              <a:gd name="connsiteY158" fmla="*/ 456688 h 720000"/>
              <a:gd name="connsiteX159" fmla="*/ 216205 w 652366"/>
              <a:gd name="connsiteY159" fmla="*/ 456688 h 720000"/>
              <a:gd name="connsiteX160" fmla="*/ 207633 w 652366"/>
              <a:gd name="connsiteY160" fmla="*/ 653547 h 720000"/>
              <a:gd name="connsiteX161" fmla="*/ 197105 w 652366"/>
              <a:gd name="connsiteY161" fmla="*/ 663636 h 720000"/>
              <a:gd name="connsiteX162" fmla="*/ 196638 w 652366"/>
              <a:gd name="connsiteY162" fmla="*/ 663626 h 720000"/>
              <a:gd name="connsiteX163" fmla="*/ 186559 w 652366"/>
              <a:gd name="connsiteY163" fmla="*/ 652630 h 720000"/>
              <a:gd name="connsiteX164" fmla="*/ 195803 w 652366"/>
              <a:gd name="connsiteY164" fmla="*/ 440316 h 720000"/>
              <a:gd name="connsiteX165" fmla="*/ 179624 w 652366"/>
              <a:gd name="connsiteY165" fmla="*/ 444882 h 720000"/>
              <a:gd name="connsiteX166" fmla="*/ 176508 w 652366"/>
              <a:gd name="connsiteY166" fmla="*/ 444729 h 720000"/>
              <a:gd name="connsiteX167" fmla="*/ 153567 w 652366"/>
              <a:gd name="connsiteY167" fmla="*/ 430955 h 720000"/>
              <a:gd name="connsiteX168" fmla="*/ 110527 w 652366"/>
              <a:gd name="connsiteY168" fmla="*/ 366397 h 720000"/>
              <a:gd name="connsiteX169" fmla="*/ 54149 w 652366"/>
              <a:gd name="connsiteY169" fmla="*/ 388143 h 720000"/>
              <a:gd name="connsiteX170" fmla="*/ 33682 w 652366"/>
              <a:gd name="connsiteY170" fmla="*/ 402543 h 720000"/>
              <a:gd name="connsiteX171" fmla="*/ 72339 w 652366"/>
              <a:gd name="connsiteY171" fmla="*/ 441199 h 720000"/>
              <a:gd name="connsiteX172" fmla="*/ 93640 w 652366"/>
              <a:gd name="connsiteY172" fmla="*/ 492626 h 720000"/>
              <a:gd name="connsiteX173" fmla="*/ 93640 w 652366"/>
              <a:gd name="connsiteY173" fmla="*/ 653090 h 720000"/>
              <a:gd name="connsiteX174" fmla="*/ 83094 w 652366"/>
              <a:gd name="connsiteY174" fmla="*/ 663637 h 720000"/>
              <a:gd name="connsiteX175" fmla="*/ 72547 w 652366"/>
              <a:gd name="connsiteY175" fmla="*/ 653090 h 720000"/>
              <a:gd name="connsiteX176" fmla="*/ 72547 w 652366"/>
              <a:gd name="connsiteY176" fmla="*/ 492626 h 720000"/>
              <a:gd name="connsiteX177" fmla="*/ 57424 w 652366"/>
              <a:gd name="connsiteY177" fmla="*/ 456115 h 720000"/>
              <a:gd name="connsiteX178" fmla="*/ 23165 w 652366"/>
              <a:gd name="connsiteY178" fmla="*/ 421856 h 720000"/>
              <a:gd name="connsiteX179" fmla="*/ 21137 w 652366"/>
              <a:gd name="connsiteY179" fmla="*/ 438385 h 720000"/>
              <a:gd name="connsiteX180" fmla="*/ 29719 w 652366"/>
              <a:gd name="connsiteY180" fmla="*/ 652666 h 720000"/>
              <a:gd name="connsiteX181" fmla="*/ 19603 w 652366"/>
              <a:gd name="connsiteY181" fmla="*/ 663626 h 720000"/>
              <a:gd name="connsiteX182" fmla="*/ 19172 w 652366"/>
              <a:gd name="connsiteY182" fmla="*/ 663634 h 720000"/>
              <a:gd name="connsiteX183" fmla="*/ 8641 w 652366"/>
              <a:gd name="connsiteY183" fmla="*/ 653509 h 720000"/>
              <a:gd name="connsiteX184" fmla="*/ 59 w 652366"/>
              <a:gd name="connsiteY184" fmla="*/ 439226 h 720000"/>
              <a:gd name="connsiteX185" fmla="*/ 46556 w 652366"/>
              <a:gd name="connsiteY185" fmla="*/ 368460 h 720000"/>
              <a:gd name="connsiteX186" fmla="*/ 106982 w 652366"/>
              <a:gd name="connsiteY186" fmla="*/ 345152 h 720000"/>
              <a:gd name="connsiteX187" fmla="*/ 137815 w 652366"/>
              <a:gd name="connsiteY187" fmla="*/ 314319 h 720000"/>
              <a:gd name="connsiteX188" fmla="*/ 145089 w 652366"/>
              <a:gd name="connsiteY188" fmla="*/ 311238 h 720000"/>
              <a:gd name="connsiteX189" fmla="*/ 145089 w 652366"/>
              <a:gd name="connsiteY189" fmla="*/ 286041 h 720000"/>
              <a:gd name="connsiteX190" fmla="*/ 116025 w 652366"/>
              <a:gd name="connsiteY190" fmla="*/ 228666 h 720000"/>
              <a:gd name="connsiteX191" fmla="*/ 115997 w 652366"/>
              <a:gd name="connsiteY191" fmla="*/ 228635 h 720000"/>
              <a:gd name="connsiteX192" fmla="*/ 107921 w 652366"/>
              <a:gd name="connsiteY192" fmla="*/ 228048 h 720000"/>
              <a:gd name="connsiteX193" fmla="*/ 82907 w 652366"/>
              <a:gd name="connsiteY193" fmla="*/ 196055 h 720000"/>
              <a:gd name="connsiteX194" fmla="*/ 82907 w 652366"/>
              <a:gd name="connsiteY194" fmla="*/ 188100 h 720000"/>
              <a:gd name="connsiteX195" fmla="*/ 101095 w 652366"/>
              <a:gd name="connsiteY195" fmla="*/ 158649 h 720000"/>
              <a:gd name="connsiteX196" fmla="*/ 93269 w 652366"/>
              <a:gd name="connsiteY196" fmla="*/ 93777 h 720000"/>
              <a:gd name="connsiteX197" fmla="*/ 142627 w 652366"/>
              <a:gd name="connsiteY197" fmla="*/ 31777 h 720000"/>
              <a:gd name="connsiteX198" fmla="*/ 227612 w 652366"/>
              <a:gd name="connsiteY198" fmla="*/ 336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652366" h="720000">
                <a:moveTo>
                  <a:pt x="539639" y="584729"/>
                </a:moveTo>
                <a:lnTo>
                  <a:pt x="539639" y="607999"/>
                </a:lnTo>
                <a:cubicBezTo>
                  <a:pt x="539639" y="614614"/>
                  <a:pt x="545022" y="619997"/>
                  <a:pt x="551638" y="619997"/>
                </a:cubicBezTo>
                <a:cubicBezTo>
                  <a:pt x="558253" y="619997"/>
                  <a:pt x="563636" y="614616"/>
                  <a:pt x="563636" y="607999"/>
                </a:cubicBezTo>
                <a:lnTo>
                  <a:pt x="563636" y="584729"/>
                </a:lnTo>
                <a:close/>
                <a:moveTo>
                  <a:pt x="381818" y="584729"/>
                </a:moveTo>
                <a:lnTo>
                  <a:pt x="381818" y="607999"/>
                </a:lnTo>
                <a:cubicBezTo>
                  <a:pt x="381818" y="614616"/>
                  <a:pt x="387201" y="619997"/>
                  <a:pt x="393816" y="619997"/>
                </a:cubicBezTo>
                <a:cubicBezTo>
                  <a:pt x="400431" y="619997"/>
                  <a:pt x="405814" y="614616"/>
                  <a:pt x="405814" y="607999"/>
                </a:cubicBezTo>
                <a:lnTo>
                  <a:pt x="405814" y="584729"/>
                </a:lnTo>
                <a:close/>
                <a:moveTo>
                  <a:pt x="337452" y="472003"/>
                </a:moveTo>
                <a:cubicBezTo>
                  <a:pt x="324620" y="472003"/>
                  <a:pt x="314181" y="482442"/>
                  <a:pt x="314181" y="495274"/>
                </a:cubicBezTo>
                <a:lnTo>
                  <a:pt x="314181" y="526587"/>
                </a:lnTo>
                <a:cubicBezTo>
                  <a:pt x="314181" y="544690"/>
                  <a:pt x="331312" y="562645"/>
                  <a:pt x="360724" y="576056"/>
                </a:cubicBezTo>
                <a:lnTo>
                  <a:pt x="360724" y="574183"/>
                </a:lnTo>
                <a:cubicBezTo>
                  <a:pt x="360724" y="568359"/>
                  <a:pt x="365446" y="563636"/>
                  <a:pt x="371271" y="563636"/>
                </a:cubicBezTo>
                <a:lnTo>
                  <a:pt x="416361" y="563636"/>
                </a:lnTo>
                <a:cubicBezTo>
                  <a:pt x="422186" y="563636"/>
                  <a:pt x="426909" y="568359"/>
                  <a:pt x="426909" y="574183"/>
                </a:cubicBezTo>
                <a:lnTo>
                  <a:pt x="426909" y="594315"/>
                </a:lnTo>
                <a:cubicBezTo>
                  <a:pt x="441724" y="596389"/>
                  <a:pt x="457090" y="597454"/>
                  <a:pt x="472726" y="597454"/>
                </a:cubicBezTo>
                <a:cubicBezTo>
                  <a:pt x="476358" y="597454"/>
                  <a:pt x="480037" y="597396"/>
                  <a:pt x="483664" y="597281"/>
                </a:cubicBezTo>
                <a:cubicBezTo>
                  <a:pt x="489528" y="597080"/>
                  <a:pt x="494355" y="601666"/>
                  <a:pt x="494540" y="607487"/>
                </a:cubicBezTo>
                <a:cubicBezTo>
                  <a:pt x="494725" y="613309"/>
                  <a:pt x="490155" y="618179"/>
                  <a:pt x="484333" y="618363"/>
                </a:cubicBezTo>
                <a:cubicBezTo>
                  <a:pt x="480486" y="618486"/>
                  <a:pt x="476580" y="618548"/>
                  <a:pt x="472727" y="618548"/>
                </a:cubicBezTo>
                <a:cubicBezTo>
                  <a:pt x="456837" y="618548"/>
                  <a:pt x="441191" y="617507"/>
                  <a:pt x="426047" y="615483"/>
                </a:cubicBezTo>
                <a:cubicBezTo>
                  <a:pt x="422644" y="630136"/>
                  <a:pt x="409490" y="641093"/>
                  <a:pt x="393817" y="641093"/>
                </a:cubicBezTo>
                <a:cubicBezTo>
                  <a:pt x="375571" y="641093"/>
                  <a:pt x="360725" y="626248"/>
                  <a:pt x="360725" y="608001"/>
                </a:cubicBezTo>
                <a:lnTo>
                  <a:pt x="360725" y="598981"/>
                </a:lnTo>
                <a:cubicBezTo>
                  <a:pt x="347030" y="593501"/>
                  <a:pt x="335209" y="587125"/>
                  <a:pt x="325455" y="580042"/>
                </a:cubicBezTo>
                <a:lnTo>
                  <a:pt x="325455" y="676782"/>
                </a:lnTo>
                <a:cubicBezTo>
                  <a:pt x="325455" y="688981"/>
                  <a:pt x="335381" y="698906"/>
                  <a:pt x="347580" y="698906"/>
                </a:cubicBezTo>
                <a:lnTo>
                  <a:pt x="597874" y="698906"/>
                </a:lnTo>
                <a:cubicBezTo>
                  <a:pt x="610074" y="698906"/>
                  <a:pt x="619998" y="688982"/>
                  <a:pt x="619997" y="676783"/>
                </a:cubicBezTo>
                <a:lnTo>
                  <a:pt x="619997" y="580043"/>
                </a:lnTo>
                <a:cubicBezTo>
                  <a:pt x="610243" y="587126"/>
                  <a:pt x="598421" y="593502"/>
                  <a:pt x="584727" y="598981"/>
                </a:cubicBezTo>
                <a:lnTo>
                  <a:pt x="584727" y="608001"/>
                </a:lnTo>
                <a:cubicBezTo>
                  <a:pt x="584727" y="626247"/>
                  <a:pt x="569881" y="641093"/>
                  <a:pt x="551635" y="641093"/>
                </a:cubicBezTo>
                <a:cubicBezTo>
                  <a:pt x="533389" y="641093"/>
                  <a:pt x="518543" y="626248"/>
                  <a:pt x="518543" y="608001"/>
                </a:cubicBezTo>
                <a:lnTo>
                  <a:pt x="518543" y="574183"/>
                </a:lnTo>
                <a:cubicBezTo>
                  <a:pt x="518543" y="568359"/>
                  <a:pt x="523265" y="563636"/>
                  <a:pt x="529090" y="563636"/>
                </a:cubicBezTo>
                <a:lnTo>
                  <a:pt x="574180" y="563636"/>
                </a:lnTo>
                <a:cubicBezTo>
                  <a:pt x="580004" y="563636"/>
                  <a:pt x="584727" y="568359"/>
                  <a:pt x="584727" y="574183"/>
                </a:cubicBezTo>
                <a:lnTo>
                  <a:pt x="584727" y="576056"/>
                </a:lnTo>
                <a:cubicBezTo>
                  <a:pt x="614138" y="562645"/>
                  <a:pt x="631269" y="544691"/>
                  <a:pt x="631269" y="526587"/>
                </a:cubicBezTo>
                <a:lnTo>
                  <a:pt x="631269" y="495274"/>
                </a:lnTo>
                <a:cubicBezTo>
                  <a:pt x="631269" y="482442"/>
                  <a:pt x="620831" y="472003"/>
                  <a:pt x="607999" y="472003"/>
                </a:cubicBezTo>
                <a:close/>
                <a:moveTo>
                  <a:pt x="438908" y="415637"/>
                </a:moveTo>
                <a:cubicBezTo>
                  <a:pt x="432293" y="415637"/>
                  <a:pt x="426910" y="421019"/>
                  <a:pt x="426909" y="427635"/>
                </a:cubicBezTo>
                <a:lnTo>
                  <a:pt x="426909" y="450906"/>
                </a:lnTo>
                <a:lnTo>
                  <a:pt x="518543" y="450906"/>
                </a:lnTo>
                <a:lnTo>
                  <a:pt x="518543" y="427635"/>
                </a:lnTo>
                <a:cubicBezTo>
                  <a:pt x="518543" y="421020"/>
                  <a:pt x="513161" y="415637"/>
                  <a:pt x="506545" y="415637"/>
                </a:cubicBezTo>
                <a:close/>
                <a:moveTo>
                  <a:pt x="228180" y="409239"/>
                </a:moveTo>
                <a:lnTo>
                  <a:pt x="217812" y="419609"/>
                </a:lnTo>
                <a:lnTo>
                  <a:pt x="217116" y="435595"/>
                </a:lnTo>
                <a:lnTo>
                  <a:pt x="239246" y="435595"/>
                </a:lnTo>
                <a:lnTo>
                  <a:pt x="238550" y="419609"/>
                </a:lnTo>
                <a:close/>
                <a:moveTo>
                  <a:pt x="438908" y="394545"/>
                </a:moveTo>
                <a:lnTo>
                  <a:pt x="506546" y="394545"/>
                </a:lnTo>
                <a:cubicBezTo>
                  <a:pt x="524792" y="394545"/>
                  <a:pt x="539638" y="409389"/>
                  <a:pt x="539638" y="427637"/>
                </a:cubicBezTo>
                <a:lnTo>
                  <a:pt x="539638" y="450907"/>
                </a:lnTo>
                <a:lnTo>
                  <a:pt x="608000" y="450907"/>
                </a:lnTo>
                <a:cubicBezTo>
                  <a:pt x="632463" y="450907"/>
                  <a:pt x="652364" y="470809"/>
                  <a:pt x="652364" y="495273"/>
                </a:cubicBezTo>
                <a:lnTo>
                  <a:pt x="652366" y="526584"/>
                </a:lnTo>
                <a:cubicBezTo>
                  <a:pt x="652366" y="538128"/>
                  <a:pt x="648479" y="549214"/>
                  <a:pt x="641093" y="559467"/>
                </a:cubicBezTo>
                <a:lnTo>
                  <a:pt x="641093" y="676782"/>
                </a:lnTo>
                <a:cubicBezTo>
                  <a:pt x="641093" y="700612"/>
                  <a:pt x="621705" y="720000"/>
                  <a:pt x="597875" y="720000"/>
                </a:cubicBezTo>
                <a:lnTo>
                  <a:pt x="347580" y="720000"/>
                </a:lnTo>
                <a:cubicBezTo>
                  <a:pt x="323749" y="720000"/>
                  <a:pt x="304362" y="700612"/>
                  <a:pt x="304362" y="676782"/>
                </a:cubicBezTo>
                <a:lnTo>
                  <a:pt x="304362" y="559467"/>
                </a:lnTo>
                <a:cubicBezTo>
                  <a:pt x="296976" y="549215"/>
                  <a:pt x="293089" y="538130"/>
                  <a:pt x="293089" y="526586"/>
                </a:cubicBezTo>
                <a:lnTo>
                  <a:pt x="293089" y="495273"/>
                </a:lnTo>
                <a:cubicBezTo>
                  <a:pt x="293089" y="470809"/>
                  <a:pt x="312990" y="450907"/>
                  <a:pt x="337453" y="450907"/>
                </a:cubicBezTo>
                <a:lnTo>
                  <a:pt x="405815" y="450907"/>
                </a:lnTo>
                <a:lnTo>
                  <a:pt x="405815" y="427637"/>
                </a:lnTo>
                <a:cubicBezTo>
                  <a:pt x="405815" y="409391"/>
                  <a:pt x="420660" y="394545"/>
                  <a:pt x="438908" y="394545"/>
                </a:cubicBezTo>
                <a:close/>
                <a:moveTo>
                  <a:pt x="310610" y="336214"/>
                </a:moveTo>
                <a:lnTo>
                  <a:pt x="243612" y="394838"/>
                </a:lnTo>
                <a:lnTo>
                  <a:pt x="269580" y="420807"/>
                </a:lnTo>
                <a:cubicBezTo>
                  <a:pt x="272545" y="423770"/>
                  <a:pt x="275990" y="423921"/>
                  <a:pt x="277781" y="423739"/>
                </a:cubicBezTo>
                <a:cubicBezTo>
                  <a:pt x="280829" y="423438"/>
                  <a:pt x="283550" y="421804"/>
                  <a:pt x="285250" y="419255"/>
                </a:cubicBezTo>
                <a:lnTo>
                  <a:pt x="328610" y="354214"/>
                </a:lnTo>
                <a:close/>
                <a:moveTo>
                  <a:pt x="145752" y="336214"/>
                </a:moveTo>
                <a:lnTo>
                  <a:pt x="127752" y="354214"/>
                </a:lnTo>
                <a:lnTo>
                  <a:pt x="171113" y="419256"/>
                </a:lnTo>
                <a:cubicBezTo>
                  <a:pt x="172812" y="421804"/>
                  <a:pt x="175533" y="423438"/>
                  <a:pt x="178580" y="423739"/>
                </a:cubicBezTo>
                <a:cubicBezTo>
                  <a:pt x="181626" y="424043"/>
                  <a:pt x="184617" y="422973"/>
                  <a:pt x="186784" y="420807"/>
                </a:cubicBezTo>
                <a:lnTo>
                  <a:pt x="212752" y="394838"/>
                </a:lnTo>
                <a:close/>
                <a:moveTo>
                  <a:pt x="166181" y="303636"/>
                </a:moveTo>
                <a:lnTo>
                  <a:pt x="166181" y="326061"/>
                </a:lnTo>
                <a:lnTo>
                  <a:pt x="228180" y="380310"/>
                </a:lnTo>
                <a:lnTo>
                  <a:pt x="290178" y="326061"/>
                </a:lnTo>
                <a:lnTo>
                  <a:pt x="290178" y="303636"/>
                </a:lnTo>
                <a:cubicBezTo>
                  <a:pt x="272218" y="315274"/>
                  <a:pt x="250873" y="321962"/>
                  <a:pt x="228180" y="321962"/>
                </a:cubicBezTo>
                <a:cubicBezTo>
                  <a:pt x="205488" y="321962"/>
                  <a:pt x="184142" y="315274"/>
                  <a:pt x="166181" y="303636"/>
                </a:cubicBezTo>
                <a:close/>
                <a:moveTo>
                  <a:pt x="228750" y="21399"/>
                </a:moveTo>
                <a:cubicBezTo>
                  <a:pt x="181901" y="23930"/>
                  <a:pt x="154549" y="49333"/>
                  <a:pt x="154279" y="49590"/>
                </a:cubicBezTo>
                <a:cubicBezTo>
                  <a:pt x="152320" y="51443"/>
                  <a:pt x="149695" y="52505"/>
                  <a:pt x="146998" y="52505"/>
                </a:cubicBezTo>
                <a:cubicBezTo>
                  <a:pt x="146995" y="52507"/>
                  <a:pt x="138363" y="52705"/>
                  <a:pt x="130189" y="57877"/>
                </a:cubicBezTo>
                <a:cubicBezTo>
                  <a:pt x="119687" y="64519"/>
                  <a:pt x="114363" y="76598"/>
                  <a:pt x="114363" y="93776"/>
                </a:cubicBezTo>
                <a:cubicBezTo>
                  <a:pt x="114363" y="122633"/>
                  <a:pt x="119605" y="146260"/>
                  <a:pt x="122431" y="156898"/>
                </a:cubicBezTo>
                <a:cubicBezTo>
                  <a:pt x="126987" y="158145"/>
                  <a:pt x="131228" y="160408"/>
                  <a:pt x="134817" y="163569"/>
                </a:cubicBezTo>
                <a:cubicBezTo>
                  <a:pt x="139321" y="159720"/>
                  <a:pt x="143247" y="155170"/>
                  <a:pt x="146529" y="149991"/>
                </a:cubicBezTo>
                <a:cubicBezTo>
                  <a:pt x="149647" y="145072"/>
                  <a:pt x="156162" y="143608"/>
                  <a:pt x="161085" y="146728"/>
                </a:cubicBezTo>
                <a:cubicBezTo>
                  <a:pt x="166004" y="149846"/>
                  <a:pt x="167465" y="156362"/>
                  <a:pt x="164348" y="161283"/>
                </a:cubicBezTo>
                <a:cubicBezTo>
                  <a:pt x="158592" y="170367"/>
                  <a:pt x="151326" y="178043"/>
                  <a:pt x="142752" y="184095"/>
                </a:cubicBezTo>
                <a:cubicBezTo>
                  <a:pt x="139038" y="186717"/>
                  <a:pt x="134207" y="187492"/>
                  <a:pt x="129829" y="186172"/>
                </a:cubicBezTo>
                <a:cubicBezTo>
                  <a:pt x="126832" y="185266"/>
                  <a:pt x="124214" y="183435"/>
                  <a:pt x="122249" y="180874"/>
                </a:cubicBezTo>
                <a:cubicBezTo>
                  <a:pt x="119884" y="177790"/>
                  <a:pt x="116153" y="176359"/>
                  <a:pt x="112256" y="177042"/>
                </a:cubicBezTo>
                <a:cubicBezTo>
                  <a:pt x="107627" y="177855"/>
                  <a:pt x="104000" y="182712"/>
                  <a:pt x="104000" y="188101"/>
                </a:cubicBezTo>
                <a:lnTo>
                  <a:pt x="104000" y="196056"/>
                </a:lnTo>
                <a:cubicBezTo>
                  <a:pt x="104000" y="201563"/>
                  <a:pt x="107503" y="206434"/>
                  <a:pt x="112150" y="207385"/>
                </a:cubicBezTo>
                <a:cubicBezTo>
                  <a:pt x="113068" y="207572"/>
                  <a:pt x="113985" y="207634"/>
                  <a:pt x="114873" y="207571"/>
                </a:cubicBezTo>
                <a:cubicBezTo>
                  <a:pt x="125225" y="206817"/>
                  <a:pt x="134838" y="214342"/>
                  <a:pt x="136745" y="224716"/>
                </a:cubicBezTo>
                <a:cubicBezTo>
                  <a:pt x="144849" y="268841"/>
                  <a:pt x="183304" y="300867"/>
                  <a:pt x="228182" y="300867"/>
                </a:cubicBezTo>
                <a:cubicBezTo>
                  <a:pt x="273058" y="300867"/>
                  <a:pt x="311512" y="268841"/>
                  <a:pt x="319617" y="224716"/>
                </a:cubicBezTo>
                <a:cubicBezTo>
                  <a:pt x="321521" y="214340"/>
                  <a:pt x="331140" y="206813"/>
                  <a:pt x="341487" y="207569"/>
                </a:cubicBezTo>
                <a:cubicBezTo>
                  <a:pt x="342378" y="207634"/>
                  <a:pt x="343292" y="207572"/>
                  <a:pt x="344213" y="207383"/>
                </a:cubicBezTo>
                <a:cubicBezTo>
                  <a:pt x="348856" y="206433"/>
                  <a:pt x="352360" y="201563"/>
                  <a:pt x="352360" y="196055"/>
                </a:cubicBezTo>
                <a:lnTo>
                  <a:pt x="352360" y="187979"/>
                </a:lnTo>
                <a:cubicBezTo>
                  <a:pt x="352360" y="182694"/>
                  <a:pt x="348800" y="178001"/>
                  <a:pt x="344078" y="177062"/>
                </a:cubicBezTo>
                <a:cubicBezTo>
                  <a:pt x="342500" y="176748"/>
                  <a:pt x="338884" y="176890"/>
                  <a:pt x="335561" y="177674"/>
                </a:cubicBezTo>
                <a:cubicBezTo>
                  <a:pt x="327086" y="179671"/>
                  <a:pt x="318494" y="175265"/>
                  <a:pt x="315134" y="167198"/>
                </a:cubicBezTo>
                <a:lnTo>
                  <a:pt x="306919" y="147468"/>
                </a:lnTo>
                <a:cubicBezTo>
                  <a:pt x="278517" y="153202"/>
                  <a:pt x="191208" y="165440"/>
                  <a:pt x="147365" y="110856"/>
                </a:cubicBezTo>
                <a:cubicBezTo>
                  <a:pt x="143716" y="106314"/>
                  <a:pt x="144441" y="99676"/>
                  <a:pt x="148982" y="96029"/>
                </a:cubicBezTo>
                <a:cubicBezTo>
                  <a:pt x="153525" y="92379"/>
                  <a:pt x="160164" y="93105"/>
                  <a:pt x="163811" y="97646"/>
                </a:cubicBezTo>
                <a:cubicBezTo>
                  <a:pt x="207033" y="151453"/>
                  <a:pt x="309542" y="125298"/>
                  <a:pt x="310571" y="125028"/>
                </a:cubicBezTo>
                <a:cubicBezTo>
                  <a:pt x="315662" y="123692"/>
                  <a:pt x="320962" y="126315"/>
                  <a:pt x="322985" y="131175"/>
                </a:cubicBezTo>
                <a:lnTo>
                  <a:pt x="333555" y="156559"/>
                </a:lnTo>
                <a:cubicBezTo>
                  <a:pt x="337049" y="155946"/>
                  <a:pt x="340563" y="155715"/>
                  <a:pt x="343733" y="155863"/>
                </a:cubicBezTo>
                <a:cubicBezTo>
                  <a:pt x="351103" y="111410"/>
                  <a:pt x="344504" y="75878"/>
                  <a:pt x="324479" y="52753"/>
                </a:cubicBezTo>
                <a:cubicBezTo>
                  <a:pt x="304711" y="29925"/>
                  <a:pt x="271609" y="19077"/>
                  <a:pt x="228750" y="21399"/>
                </a:cubicBezTo>
                <a:close/>
                <a:moveTo>
                  <a:pt x="227612" y="336"/>
                </a:moveTo>
                <a:cubicBezTo>
                  <a:pt x="277222" y="-2340"/>
                  <a:pt x="316231" y="11005"/>
                  <a:pt x="340427" y="38946"/>
                </a:cubicBezTo>
                <a:cubicBezTo>
                  <a:pt x="365524" y="67927"/>
                  <a:pt x="373509" y="111305"/>
                  <a:pt x="363619" y="164561"/>
                </a:cubicBezTo>
                <a:cubicBezTo>
                  <a:pt x="369705" y="170485"/>
                  <a:pt x="373457" y="178852"/>
                  <a:pt x="373457" y="187980"/>
                </a:cubicBezTo>
                <a:lnTo>
                  <a:pt x="373457" y="196056"/>
                </a:lnTo>
                <a:cubicBezTo>
                  <a:pt x="373457" y="211628"/>
                  <a:pt x="362937" y="225083"/>
                  <a:pt x="348444" y="228050"/>
                </a:cubicBezTo>
                <a:cubicBezTo>
                  <a:pt x="345764" y="228598"/>
                  <a:pt x="343053" y="228795"/>
                  <a:pt x="340367" y="228636"/>
                </a:cubicBezTo>
                <a:cubicBezTo>
                  <a:pt x="340357" y="228645"/>
                  <a:pt x="340347" y="228656"/>
                  <a:pt x="340338" y="228666"/>
                </a:cubicBezTo>
                <a:cubicBezTo>
                  <a:pt x="336235" y="250856"/>
                  <a:pt x="325867" y="270538"/>
                  <a:pt x="311274" y="286042"/>
                </a:cubicBezTo>
                <a:lnTo>
                  <a:pt x="311274" y="311239"/>
                </a:lnTo>
                <a:cubicBezTo>
                  <a:pt x="313919" y="311286"/>
                  <a:pt x="316543" y="312315"/>
                  <a:pt x="318549" y="314320"/>
                </a:cubicBezTo>
                <a:lnTo>
                  <a:pt x="349383" y="345154"/>
                </a:lnTo>
                <a:lnTo>
                  <a:pt x="403105" y="365875"/>
                </a:lnTo>
                <a:cubicBezTo>
                  <a:pt x="408539" y="367973"/>
                  <a:pt x="411246" y="374078"/>
                  <a:pt x="409148" y="379513"/>
                </a:cubicBezTo>
                <a:cubicBezTo>
                  <a:pt x="407533" y="383699"/>
                  <a:pt x="403538" y="386267"/>
                  <a:pt x="399305" y="386267"/>
                </a:cubicBezTo>
                <a:cubicBezTo>
                  <a:pt x="398043" y="386267"/>
                  <a:pt x="396760" y="386039"/>
                  <a:pt x="395511" y="385558"/>
                </a:cubicBezTo>
                <a:lnTo>
                  <a:pt x="345838" y="366398"/>
                </a:lnTo>
                <a:lnTo>
                  <a:pt x="302799" y="430956"/>
                </a:lnTo>
                <a:cubicBezTo>
                  <a:pt x="297580" y="438783"/>
                  <a:pt x="289218" y="443805"/>
                  <a:pt x="279866" y="444729"/>
                </a:cubicBezTo>
                <a:cubicBezTo>
                  <a:pt x="278825" y="444832"/>
                  <a:pt x="277784" y="444882"/>
                  <a:pt x="276751" y="444882"/>
                </a:cubicBezTo>
                <a:cubicBezTo>
                  <a:pt x="270998" y="444882"/>
                  <a:pt x="265430" y="443272"/>
                  <a:pt x="260573" y="440316"/>
                </a:cubicBezTo>
                <a:lnTo>
                  <a:pt x="269816" y="652630"/>
                </a:lnTo>
                <a:cubicBezTo>
                  <a:pt x="270070" y="658449"/>
                  <a:pt x="265557" y="663373"/>
                  <a:pt x="259738" y="663626"/>
                </a:cubicBezTo>
                <a:cubicBezTo>
                  <a:pt x="259582" y="663633"/>
                  <a:pt x="259426" y="663636"/>
                  <a:pt x="259271" y="663636"/>
                </a:cubicBezTo>
                <a:cubicBezTo>
                  <a:pt x="253657" y="663636"/>
                  <a:pt x="248988" y="659210"/>
                  <a:pt x="248742" y="653547"/>
                </a:cubicBezTo>
                <a:lnTo>
                  <a:pt x="240171" y="456688"/>
                </a:lnTo>
                <a:lnTo>
                  <a:pt x="216205" y="456688"/>
                </a:lnTo>
                <a:lnTo>
                  <a:pt x="207633" y="653547"/>
                </a:lnTo>
                <a:cubicBezTo>
                  <a:pt x="207387" y="659212"/>
                  <a:pt x="202719" y="663636"/>
                  <a:pt x="197105" y="663636"/>
                </a:cubicBezTo>
                <a:cubicBezTo>
                  <a:pt x="196950" y="663636"/>
                  <a:pt x="196794" y="663633"/>
                  <a:pt x="196638" y="663626"/>
                </a:cubicBezTo>
                <a:cubicBezTo>
                  <a:pt x="190818" y="663373"/>
                  <a:pt x="186306" y="658449"/>
                  <a:pt x="186559" y="652630"/>
                </a:cubicBezTo>
                <a:lnTo>
                  <a:pt x="195803" y="440316"/>
                </a:lnTo>
                <a:cubicBezTo>
                  <a:pt x="190945" y="443272"/>
                  <a:pt x="185377" y="444882"/>
                  <a:pt x="179624" y="444882"/>
                </a:cubicBezTo>
                <a:cubicBezTo>
                  <a:pt x="178589" y="444882"/>
                  <a:pt x="177550" y="444832"/>
                  <a:pt x="176508" y="444729"/>
                </a:cubicBezTo>
                <a:cubicBezTo>
                  <a:pt x="167146" y="443802"/>
                  <a:pt x="158785" y="438782"/>
                  <a:pt x="153567" y="430955"/>
                </a:cubicBezTo>
                <a:lnTo>
                  <a:pt x="110527" y="366397"/>
                </a:lnTo>
                <a:lnTo>
                  <a:pt x="54149" y="388143"/>
                </a:lnTo>
                <a:cubicBezTo>
                  <a:pt x="46053" y="391266"/>
                  <a:pt x="39099" y="396278"/>
                  <a:pt x="33682" y="402543"/>
                </a:cubicBezTo>
                <a:lnTo>
                  <a:pt x="72339" y="441199"/>
                </a:lnTo>
                <a:cubicBezTo>
                  <a:pt x="86076" y="454936"/>
                  <a:pt x="93640" y="473200"/>
                  <a:pt x="93640" y="492626"/>
                </a:cubicBezTo>
                <a:lnTo>
                  <a:pt x="93640" y="653090"/>
                </a:lnTo>
                <a:cubicBezTo>
                  <a:pt x="93640" y="658915"/>
                  <a:pt x="88918" y="663637"/>
                  <a:pt x="83094" y="663637"/>
                </a:cubicBezTo>
                <a:cubicBezTo>
                  <a:pt x="77269" y="663637"/>
                  <a:pt x="72547" y="658915"/>
                  <a:pt x="72547" y="653090"/>
                </a:cubicBezTo>
                <a:lnTo>
                  <a:pt x="72547" y="492626"/>
                </a:lnTo>
                <a:cubicBezTo>
                  <a:pt x="72547" y="478835"/>
                  <a:pt x="67176" y="465868"/>
                  <a:pt x="57424" y="456115"/>
                </a:cubicBezTo>
                <a:lnTo>
                  <a:pt x="23165" y="421856"/>
                </a:lnTo>
                <a:cubicBezTo>
                  <a:pt x="21628" y="427123"/>
                  <a:pt x="20909" y="432690"/>
                  <a:pt x="21137" y="438385"/>
                </a:cubicBezTo>
                <a:lnTo>
                  <a:pt x="29719" y="652666"/>
                </a:lnTo>
                <a:cubicBezTo>
                  <a:pt x="29951" y="658486"/>
                  <a:pt x="25423" y="663392"/>
                  <a:pt x="19603" y="663626"/>
                </a:cubicBezTo>
                <a:cubicBezTo>
                  <a:pt x="19459" y="663631"/>
                  <a:pt x="19316" y="663634"/>
                  <a:pt x="19172" y="663634"/>
                </a:cubicBezTo>
                <a:cubicBezTo>
                  <a:pt x="13542" y="663634"/>
                  <a:pt x="8869" y="659186"/>
                  <a:pt x="8641" y="653509"/>
                </a:cubicBezTo>
                <a:lnTo>
                  <a:pt x="59" y="439226"/>
                </a:lnTo>
                <a:cubicBezTo>
                  <a:pt x="-1187" y="408106"/>
                  <a:pt x="17498" y="379667"/>
                  <a:pt x="46556" y="368460"/>
                </a:cubicBezTo>
                <a:lnTo>
                  <a:pt x="106982" y="345152"/>
                </a:lnTo>
                <a:lnTo>
                  <a:pt x="137815" y="314319"/>
                </a:lnTo>
                <a:cubicBezTo>
                  <a:pt x="139820" y="312314"/>
                  <a:pt x="142444" y="311284"/>
                  <a:pt x="145089" y="311238"/>
                </a:cubicBezTo>
                <a:lnTo>
                  <a:pt x="145089" y="286041"/>
                </a:lnTo>
                <a:cubicBezTo>
                  <a:pt x="130497" y="270537"/>
                  <a:pt x="120129" y="250855"/>
                  <a:pt x="116025" y="228666"/>
                </a:cubicBezTo>
                <a:cubicBezTo>
                  <a:pt x="116017" y="228656"/>
                  <a:pt x="116007" y="228645"/>
                  <a:pt x="115997" y="228635"/>
                </a:cubicBezTo>
                <a:cubicBezTo>
                  <a:pt x="113314" y="228794"/>
                  <a:pt x="110598" y="228597"/>
                  <a:pt x="107921" y="228048"/>
                </a:cubicBezTo>
                <a:cubicBezTo>
                  <a:pt x="93425" y="225081"/>
                  <a:pt x="82907" y="211626"/>
                  <a:pt x="82907" y="196055"/>
                </a:cubicBezTo>
                <a:lnTo>
                  <a:pt x="82907" y="188100"/>
                </a:lnTo>
                <a:cubicBezTo>
                  <a:pt x="82907" y="175083"/>
                  <a:pt x="90220" y="163732"/>
                  <a:pt x="101095" y="158649"/>
                </a:cubicBezTo>
                <a:cubicBezTo>
                  <a:pt x="97866" y="145605"/>
                  <a:pt x="93269" y="122072"/>
                  <a:pt x="93269" y="93777"/>
                </a:cubicBezTo>
                <a:cubicBezTo>
                  <a:pt x="93269" y="42677"/>
                  <a:pt x="129813" y="33442"/>
                  <a:pt x="142627" y="31777"/>
                </a:cubicBezTo>
                <a:cubicBezTo>
                  <a:pt x="151734" y="24232"/>
                  <a:pt x="181408" y="2834"/>
                  <a:pt x="227612" y="336"/>
                </a:cubicBezTo>
                <a:close/>
              </a:path>
            </a:pathLst>
          </a:custGeom>
          <a:solidFill>
            <a:schemeClr val="accent2"/>
          </a:solidFill>
          <a:ln w="1395" cap="flat">
            <a:no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23" name="Овал 22">
            <a:extLst>
              <a:ext uri="{FF2B5EF4-FFF2-40B4-BE49-F238E27FC236}">
                <a16:creationId xmlns:a16="http://schemas.microsoft.com/office/drawing/2014/main" id="{B2D2FCDC-2020-5B44-A0C6-3D6989F89F0B}"/>
              </a:ext>
            </a:extLst>
          </p:cNvPr>
          <p:cNvSpPr>
            <a:spLocks noChangeAspect="1"/>
          </p:cNvSpPr>
          <p:nvPr/>
        </p:nvSpPr>
        <p:spPr>
          <a:xfrm>
            <a:off x="4047814" y="3111918"/>
            <a:ext cx="216000" cy="21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b="1" dirty="0">
                <a:solidFill>
                  <a:schemeClr val="bg1"/>
                </a:solidFill>
                <a:latin typeface="Roboto" panose="02000000000000000000" pitchFamily="2" charset="0"/>
                <a:ea typeface="Roboto" panose="02000000000000000000" pitchFamily="2" charset="0"/>
                <a:cs typeface="Roboto" panose="02000000000000000000" pitchFamily="2" charset="0"/>
              </a:rPr>
              <a:t>1</a:t>
            </a:r>
          </a:p>
        </p:txBody>
      </p:sp>
      <p:sp>
        <p:nvSpPr>
          <p:cNvPr id="24" name="Полилиния 23">
            <a:extLst>
              <a:ext uri="{FF2B5EF4-FFF2-40B4-BE49-F238E27FC236}">
                <a16:creationId xmlns:a16="http://schemas.microsoft.com/office/drawing/2014/main" id="{2D714287-9A77-FA43-B71A-F55655991C88}"/>
              </a:ext>
            </a:extLst>
          </p:cNvPr>
          <p:cNvSpPr/>
          <p:nvPr/>
        </p:nvSpPr>
        <p:spPr>
          <a:xfrm flipH="1">
            <a:off x="4085406" y="2781588"/>
            <a:ext cx="272329" cy="876660"/>
          </a:xfrm>
          <a:custGeom>
            <a:avLst/>
            <a:gdLst>
              <a:gd name="connsiteX0" fmla="*/ 614253 w 621233"/>
              <a:gd name="connsiteY0" fmla="*/ 0 h 1961422"/>
              <a:gd name="connsiteX1" fmla="*/ 0 w 621233"/>
              <a:gd name="connsiteY1" fmla="*/ 977221 h 1961422"/>
              <a:gd name="connsiteX2" fmla="*/ 621233 w 621233"/>
              <a:gd name="connsiteY2" fmla="*/ 1961422 h 1961422"/>
              <a:gd name="connsiteX0" fmla="*/ 652353 w 652353"/>
              <a:gd name="connsiteY0" fmla="*/ 0 h 1656622"/>
              <a:gd name="connsiteX1" fmla="*/ 0 w 652353"/>
              <a:gd name="connsiteY1" fmla="*/ 672421 h 1656622"/>
              <a:gd name="connsiteX2" fmla="*/ 621233 w 652353"/>
              <a:gd name="connsiteY2" fmla="*/ 1656622 h 1656622"/>
              <a:gd name="connsiteX0" fmla="*/ 607903 w 621233"/>
              <a:gd name="connsiteY0" fmla="*/ 0 h 1967772"/>
              <a:gd name="connsiteX1" fmla="*/ 0 w 621233"/>
              <a:gd name="connsiteY1" fmla="*/ 983571 h 1967772"/>
              <a:gd name="connsiteX2" fmla="*/ 621233 w 621233"/>
              <a:gd name="connsiteY2" fmla="*/ 1967772 h 1967772"/>
              <a:gd name="connsiteX0" fmla="*/ 607903 w 621233"/>
              <a:gd name="connsiteY0" fmla="*/ 0 h 1967772"/>
              <a:gd name="connsiteX1" fmla="*/ 0 w 621233"/>
              <a:gd name="connsiteY1" fmla="*/ 983571 h 1967772"/>
              <a:gd name="connsiteX2" fmla="*/ 621233 w 621233"/>
              <a:gd name="connsiteY2" fmla="*/ 1967772 h 1967772"/>
              <a:gd name="connsiteX0" fmla="*/ 496778 w 510108"/>
              <a:gd name="connsiteY0" fmla="*/ 0 h 1967772"/>
              <a:gd name="connsiteX1" fmla="*/ 0 w 510108"/>
              <a:gd name="connsiteY1" fmla="*/ 939121 h 1967772"/>
              <a:gd name="connsiteX2" fmla="*/ 510108 w 51010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81558"/>
              <a:gd name="connsiteY0" fmla="*/ 0 h 1856647"/>
              <a:gd name="connsiteX1" fmla="*/ 0 w 681558"/>
              <a:gd name="connsiteY1" fmla="*/ 983571 h 1856647"/>
              <a:gd name="connsiteX2" fmla="*/ 681558 w 681558"/>
              <a:gd name="connsiteY2" fmla="*/ 1856647 h 1856647"/>
              <a:gd name="connsiteX0" fmla="*/ 604728 w 605358"/>
              <a:gd name="connsiteY0" fmla="*/ 0 h 1948722"/>
              <a:gd name="connsiteX1" fmla="*/ 0 w 605358"/>
              <a:gd name="connsiteY1" fmla="*/ 983571 h 1948722"/>
              <a:gd name="connsiteX2" fmla="*/ 605358 w 605358"/>
              <a:gd name="connsiteY2" fmla="*/ 1948722 h 1948722"/>
              <a:gd name="connsiteX0" fmla="*/ 604728 w 605358"/>
              <a:gd name="connsiteY0" fmla="*/ 0 h 1948722"/>
              <a:gd name="connsiteX1" fmla="*/ 0 w 605358"/>
              <a:gd name="connsiteY1" fmla="*/ 983571 h 1948722"/>
              <a:gd name="connsiteX2" fmla="*/ 605358 w 605358"/>
              <a:gd name="connsiteY2" fmla="*/ 1948722 h 1948722"/>
            </a:gdLst>
            <a:ahLst/>
            <a:cxnLst>
              <a:cxn ang="0">
                <a:pos x="connsiteX0" y="connsiteY0"/>
              </a:cxn>
              <a:cxn ang="0">
                <a:pos x="connsiteX1" y="connsiteY1"/>
              </a:cxn>
              <a:cxn ang="0">
                <a:pos x="connsiteX2" y="connsiteY2"/>
              </a:cxn>
            </a:cxnLst>
            <a:rect l="l" t="t" r="r" b="b"/>
            <a:pathLst>
              <a:path w="605358" h="1948722">
                <a:moveTo>
                  <a:pt x="604728" y="0"/>
                </a:moveTo>
                <a:lnTo>
                  <a:pt x="0" y="983571"/>
                </a:lnTo>
                <a:lnTo>
                  <a:pt x="605358" y="1948722"/>
                </a:lnTo>
              </a:path>
            </a:pathLst>
          </a:custGeom>
          <a:ln w="12700" cap="rnd">
            <a:solidFill>
              <a:schemeClr val="accent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5" name="Овал 24">
            <a:extLst>
              <a:ext uri="{FF2B5EF4-FFF2-40B4-BE49-F238E27FC236}">
                <a16:creationId xmlns:a16="http://schemas.microsoft.com/office/drawing/2014/main" id="{A8AA418D-B0F2-034A-A782-F1259F78E05E}"/>
              </a:ext>
            </a:extLst>
          </p:cNvPr>
          <p:cNvSpPr>
            <a:spLocks noChangeAspect="1"/>
          </p:cNvSpPr>
          <p:nvPr/>
        </p:nvSpPr>
        <p:spPr>
          <a:xfrm>
            <a:off x="6522139" y="4292548"/>
            <a:ext cx="216000" cy="21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b="1" dirty="0">
                <a:solidFill>
                  <a:schemeClr val="bg1"/>
                </a:solidFill>
                <a:latin typeface="Roboto" panose="02000000000000000000" pitchFamily="2" charset="0"/>
                <a:ea typeface="Roboto" panose="02000000000000000000" pitchFamily="2" charset="0"/>
                <a:cs typeface="Roboto" panose="02000000000000000000" pitchFamily="2" charset="0"/>
              </a:rPr>
              <a:t>2</a:t>
            </a:r>
          </a:p>
        </p:txBody>
      </p:sp>
      <p:sp>
        <p:nvSpPr>
          <p:cNvPr id="26" name="Полилиния 25">
            <a:extLst>
              <a:ext uri="{FF2B5EF4-FFF2-40B4-BE49-F238E27FC236}">
                <a16:creationId xmlns:a16="http://schemas.microsoft.com/office/drawing/2014/main" id="{BCA26F71-3266-4D45-8228-D171308F9734}"/>
              </a:ext>
            </a:extLst>
          </p:cNvPr>
          <p:cNvSpPr/>
          <p:nvPr/>
        </p:nvSpPr>
        <p:spPr>
          <a:xfrm>
            <a:off x="6434723" y="3743321"/>
            <a:ext cx="272329" cy="1314454"/>
          </a:xfrm>
          <a:custGeom>
            <a:avLst/>
            <a:gdLst>
              <a:gd name="connsiteX0" fmla="*/ 614253 w 621233"/>
              <a:gd name="connsiteY0" fmla="*/ 0 h 1961422"/>
              <a:gd name="connsiteX1" fmla="*/ 0 w 621233"/>
              <a:gd name="connsiteY1" fmla="*/ 977221 h 1961422"/>
              <a:gd name="connsiteX2" fmla="*/ 621233 w 621233"/>
              <a:gd name="connsiteY2" fmla="*/ 1961422 h 1961422"/>
              <a:gd name="connsiteX0" fmla="*/ 652353 w 652353"/>
              <a:gd name="connsiteY0" fmla="*/ 0 h 1656622"/>
              <a:gd name="connsiteX1" fmla="*/ 0 w 652353"/>
              <a:gd name="connsiteY1" fmla="*/ 672421 h 1656622"/>
              <a:gd name="connsiteX2" fmla="*/ 621233 w 652353"/>
              <a:gd name="connsiteY2" fmla="*/ 1656622 h 1656622"/>
              <a:gd name="connsiteX0" fmla="*/ 607903 w 621233"/>
              <a:gd name="connsiteY0" fmla="*/ 0 h 1967772"/>
              <a:gd name="connsiteX1" fmla="*/ 0 w 621233"/>
              <a:gd name="connsiteY1" fmla="*/ 983571 h 1967772"/>
              <a:gd name="connsiteX2" fmla="*/ 621233 w 621233"/>
              <a:gd name="connsiteY2" fmla="*/ 1967772 h 1967772"/>
              <a:gd name="connsiteX0" fmla="*/ 607903 w 621233"/>
              <a:gd name="connsiteY0" fmla="*/ 0 h 1967772"/>
              <a:gd name="connsiteX1" fmla="*/ 0 w 621233"/>
              <a:gd name="connsiteY1" fmla="*/ 983571 h 1967772"/>
              <a:gd name="connsiteX2" fmla="*/ 621233 w 621233"/>
              <a:gd name="connsiteY2" fmla="*/ 1967772 h 1967772"/>
              <a:gd name="connsiteX0" fmla="*/ 496778 w 510108"/>
              <a:gd name="connsiteY0" fmla="*/ 0 h 1967772"/>
              <a:gd name="connsiteX1" fmla="*/ 0 w 510108"/>
              <a:gd name="connsiteY1" fmla="*/ 939121 h 1967772"/>
              <a:gd name="connsiteX2" fmla="*/ 510108 w 51010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81558"/>
              <a:gd name="connsiteY0" fmla="*/ 0 h 1856647"/>
              <a:gd name="connsiteX1" fmla="*/ 0 w 681558"/>
              <a:gd name="connsiteY1" fmla="*/ 983571 h 1856647"/>
              <a:gd name="connsiteX2" fmla="*/ 681558 w 681558"/>
              <a:gd name="connsiteY2" fmla="*/ 1856647 h 1856647"/>
              <a:gd name="connsiteX0" fmla="*/ 604728 w 605358"/>
              <a:gd name="connsiteY0" fmla="*/ 0 h 1948722"/>
              <a:gd name="connsiteX1" fmla="*/ 0 w 605358"/>
              <a:gd name="connsiteY1" fmla="*/ 983571 h 1948722"/>
              <a:gd name="connsiteX2" fmla="*/ 605358 w 605358"/>
              <a:gd name="connsiteY2" fmla="*/ 1948722 h 1948722"/>
              <a:gd name="connsiteX0" fmla="*/ 604728 w 605358"/>
              <a:gd name="connsiteY0" fmla="*/ 0 h 1948722"/>
              <a:gd name="connsiteX1" fmla="*/ 0 w 605358"/>
              <a:gd name="connsiteY1" fmla="*/ 983571 h 1948722"/>
              <a:gd name="connsiteX2" fmla="*/ 605358 w 605358"/>
              <a:gd name="connsiteY2" fmla="*/ 1948722 h 1948722"/>
            </a:gdLst>
            <a:ahLst/>
            <a:cxnLst>
              <a:cxn ang="0">
                <a:pos x="connsiteX0" y="connsiteY0"/>
              </a:cxn>
              <a:cxn ang="0">
                <a:pos x="connsiteX1" y="connsiteY1"/>
              </a:cxn>
              <a:cxn ang="0">
                <a:pos x="connsiteX2" y="connsiteY2"/>
              </a:cxn>
            </a:cxnLst>
            <a:rect l="l" t="t" r="r" b="b"/>
            <a:pathLst>
              <a:path w="605358" h="1948722">
                <a:moveTo>
                  <a:pt x="604728" y="0"/>
                </a:moveTo>
                <a:lnTo>
                  <a:pt x="0" y="983571"/>
                </a:lnTo>
                <a:lnTo>
                  <a:pt x="605358" y="1948722"/>
                </a:lnTo>
              </a:path>
            </a:pathLst>
          </a:custGeom>
          <a:ln w="12700" cap="rnd">
            <a:solidFill>
              <a:schemeClr val="accent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 name="Прямоугольник 1">
            <a:extLst>
              <a:ext uri="{FF2B5EF4-FFF2-40B4-BE49-F238E27FC236}">
                <a16:creationId xmlns:a16="http://schemas.microsoft.com/office/drawing/2014/main" id="{F271A1C5-8076-B940-BA0E-D5488A2E29BB}"/>
              </a:ext>
            </a:extLst>
          </p:cNvPr>
          <p:cNvSpPr/>
          <p:nvPr/>
        </p:nvSpPr>
        <p:spPr>
          <a:xfrm>
            <a:off x="2625112" y="2991394"/>
            <a:ext cx="1348174" cy="457048"/>
          </a:xfrm>
          <a:prstGeom prst="rect">
            <a:avLst/>
          </a:prstGeom>
        </p:spPr>
        <p:txBody>
          <a:bodyPr wrap="square" lIns="0" tIns="0" rIns="0" bIns="0" anchor="ctr" anchorCtr="0">
            <a:spAutoFit/>
          </a:bodyPr>
          <a:lstStyle/>
          <a:p>
            <a:pPr algn="ctr">
              <a:lnSpc>
                <a:spcPct val="90000"/>
              </a:lnSpc>
            </a:pPr>
            <a:r>
              <a:rPr lang="ru-RU" sz="11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2 рабочих дня с даты размещения протоколов</a:t>
            </a:r>
          </a:p>
        </p:txBody>
      </p:sp>
      <p:sp>
        <p:nvSpPr>
          <p:cNvPr id="4" name="Прямоугольник 3">
            <a:extLst>
              <a:ext uri="{FF2B5EF4-FFF2-40B4-BE49-F238E27FC236}">
                <a16:creationId xmlns:a16="http://schemas.microsoft.com/office/drawing/2014/main" id="{3F55FC27-69BE-8F49-BF93-6A2B4585003F}"/>
              </a:ext>
            </a:extLst>
          </p:cNvPr>
          <p:cNvSpPr/>
          <p:nvPr/>
        </p:nvSpPr>
        <p:spPr>
          <a:xfrm>
            <a:off x="2849881" y="5520917"/>
            <a:ext cx="1092069" cy="152349"/>
          </a:xfrm>
          <a:prstGeom prst="rect">
            <a:avLst/>
          </a:prstGeom>
        </p:spPr>
        <p:txBody>
          <a:bodyPr wrap="square" lIns="0" tIns="0" rIns="0" bIns="0" anchor="ctr" anchorCtr="0">
            <a:spAutoFit/>
          </a:bodyPr>
          <a:lstStyle/>
          <a:p>
            <a:pPr algn="ctr">
              <a:lnSpc>
                <a:spcPct val="90000"/>
              </a:lnSpc>
            </a:pPr>
            <a:r>
              <a:rPr lang="ru-RU" sz="11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2 рабочих дня</a:t>
            </a:r>
          </a:p>
        </p:txBody>
      </p:sp>
      <p:sp>
        <p:nvSpPr>
          <p:cNvPr id="29" name="Овал 28">
            <a:extLst>
              <a:ext uri="{FF2B5EF4-FFF2-40B4-BE49-F238E27FC236}">
                <a16:creationId xmlns:a16="http://schemas.microsoft.com/office/drawing/2014/main" id="{1F68CF59-2ECD-8F44-907E-3A60FD3C83D0}"/>
              </a:ext>
            </a:extLst>
          </p:cNvPr>
          <p:cNvSpPr/>
          <p:nvPr/>
        </p:nvSpPr>
        <p:spPr>
          <a:xfrm>
            <a:off x="4497458" y="2609850"/>
            <a:ext cx="1800000" cy="1220139"/>
          </a:xfrm>
          <a:prstGeom prst="ellipse">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a:lnSpc>
                <a:spcPct val="90000"/>
              </a:lnSpc>
              <a:spcAft>
                <a:spcPts val="300"/>
              </a:spcAft>
              <a:defRPr/>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Проект контракта</a:t>
            </a:r>
            <a:r>
              <a:rPr lang="en-US"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 </a:t>
            </a: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ЕИС</a:t>
            </a:r>
            <a:endParaRPr lang="en-US"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endParaRPr>
          </a:p>
          <a:p>
            <a:pPr algn="ctr">
              <a:lnSpc>
                <a:spcPct val="90000"/>
              </a:lnSpc>
              <a:defRPr/>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ЭП</a:t>
            </a:r>
            <a:r>
              <a:rPr lang="en-US" sz="10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 </a:t>
            </a: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(с</a:t>
            </a:r>
            <a:r>
              <a:rPr lang="en-US"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a:t>
            </a:r>
            <a:r>
              <a:rPr lang="ru-RU" sz="1000" dirty="0" err="1">
                <a:solidFill>
                  <a:srgbClr val="000000"/>
                </a:solidFill>
                <a:latin typeface="Roboto Light" panose="02000000000000000000" pitchFamily="2" charset="0"/>
                <a:ea typeface="Roboto Light" panose="02000000000000000000" pitchFamily="2" charset="0"/>
                <a:cs typeface="Roboto Light" panose="02000000000000000000" pitchFamily="2" charset="0"/>
              </a:rPr>
              <a:t>использ</a:t>
            </a:r>
            <a:r>
              <a:rPr lang="en-US"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a:t>
            </a: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ЕИС)</a:t>
            </a:r>
          </a:p>
        </p:txBody>
      </p:sp>
      <p:sp>
        <p:nvSpPr>
          <p:cNvPr id="30" name="Овал 29">
            <a:extLst>
              <a:ext uri="{FF2B5EF4-FFF2-40B4-BE49-F238E27FC236}">
                <a16:creationId xmlns:a16="http://schemas.microsoft.com/office/drawing/2014/main" id="{4A60FB93-35AC-8842-9EDD-1E69AD6A6DE8}"/>
              </a:ext>
            </a:extLst>
          </p:cNvPr>
          <p:cNvSpPr/>
          <p:nvPr/>
        </p:nvSpPr>
        <p:spPr>
          <a:xfrm>
            <a:off x="4497458" y="3790480"/>
            <a:ext cx="1800000" cy="1220139"/>
          </a:xfrm>
          <a:prstGeom prst="ellipse">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a:lnSpc>
                <a:spcPct val="90000"/>
              </a:lnSpc>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ЭП</a:t>
            </a:r>
          </a:p>
        </p:txBody>
      </p:sp>
      <p:sp>
        <p:nvSpPr>
          <p:cNvPr id="35" name="Овал 34">
            <a:extLst>
              <a:ext uri="{FF2B5EF4-FFF2-40B4-BE49-F238E27FC236}">
                <a16:creationId xmlns:a16="http://schemas.microsoft.com/office/drawing/2014/main" id="{B3F830AE-61BC-CE4B-816E-FB05EE2084FF}"/>
              </a:ext>
            </a:extLst>
          </p:cNvPr>
          <p:cNvSpPr/>
          <p:nvPr/>
        </p:nvSpPr>
        <p:spPr>
          <a:xfrm>
            <a:off x="4497458" y="4971110"/>
            <a:ext cx="1800000" cy="1220139"/>
          </a:xfrm>
          <a:prstGeom prst="ellipse">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a:lnSpc>
                <a:spcPct val="90000"/>
              </a:lnSpc>
              <a:spcAft>
                <a:spcPts val="300"/>
              </a:spcAft>
              <a:defRPr/>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Проект контракта</a:t>
            </a:r>
            <a:r>
              <a:rPr lang="en-US"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 </a:t>
            </a: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ЕИС</a:t>
            </a:r>
            <a:endParaRPr lang="en-US"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endParaRPr>
          </a:p>
          <a:p>
            <a:pPr algn="ctr">
              <a:lnSpc>
                <a:spcPct val="90000"/>
              </a:lnSpc>
              <a:defRPr/>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ЭП</a:t>
            </a:r>
            <a:r>
              <a:rPr lang="en-US" sz="10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 </a:t>
            </a: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(с</a:t>
            </a:r>
            <a:r>
              <a:rPr lang="en-US"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a:t>
            </a:r>
            <a:r>
              <a:rPr lang="ru-RU" sz="1000" dirty="0" err="1">
                <a:solidFill>
                  <a:srgbClr val="000000"/>
                </a:solidFill>
                <a:latin typeface="Roboto Light" panose="02000000000000000000" pitchFamily="2" charset="0"/>
                <a:ea typeface="Roboto Light" panose="02000000000000000000" pitchFamily="2" charset="0"/>
                <a:cs typeface="Roboto Light" panose="02000000000000000000" pitchFamily="2" charset="0"/>
              </a:rPr>
              <a:t>использ</a:t>
            </a:r>
            <a:r>
              <a:rPr lang="en-US"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a:t>
            </a: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ЕИС)</a:t>
            </a:r>
          </a:p>
        </p:txBody>
      </p:sp>
      <p:sp>
        <p:nvSpPr>
          <p:cNvPr id="6" name="Прямоугольник 5">
            <a:extLst>
              <a:ext uri="{FF2B5EF4-FFF2-40B4-BE49-F238E27FC236}">
                <a16:creationId xmlns:a16="http://schemas.microsoft.com/office/drawing/2014/main" id="{26EEA5B9-AAB3-CC42-A00F-4F3F25236A45}"/>
              </a:ext>
            </a:extLst>
          </p:cNvPr>
          <p:cNvSpPr/>
          <p:nvPr/>
        </p:nvSpPr>
        <p:spPr>
          <a:xfrm>
            <a:off x="6794468" y="3803743"/>
            <a:ext cx="1658336" cy="1218795"/>
          </a:xfrm>
          <a:prstGeom prst="rect">
            <a:avLst/>
          </a:prstGeom>
        </p:spPr>
        <p:txBody>
          <a:bodyPr wrap="square" lIns="0" tIns="0" rIns="0" bIns="0" anchor="ctr" anchorCtr="0">
            <a:spAutoFit/>
          </a:bodyPr>
          <a:lstStyle/>
          <a:p>
            <a:pPr algn="ctr">
              <a:lnSpc>
                <a:spcPct val="90000"/>
              </a:lnSpc>
            </a:pPr>
            <a:r>
              <a:rPr lang="ru-RU" sz="11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5 рабочих дней с даты размещения в ЕИС Проекта контракта </a:t>
            </a:r>
            <a:r>
              <a:rPr lang="ru-RU" sz="1100" dirty="0">
                <a:solidFill>
                  <a:schemeClr val="accent3"/>
                </a:solidFill>
                <a:latin typeface="Roboto" panose="02000000000000000000" pitchFamily="2" charset="0"/>
                <a:ea typeface="Roboto" panose="02000000000000000000" pitchFamily="2" charset="0"/>
                <a:cs typeface="Roboto" panose="02000000000000000000" pitchFamily="2" charset="0"/>
              </a:rPr>
              <a:t>(отказ от заключения контракта в случае, предусмотренном пунктом 1 части 17.2 статьи 95)</a:t>
            </a:r>
            <a:r>
              <a:rPr lang="ru-RU" sz="11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a:t>
            </a:r>
          </a:p>
        </p:txBody>
      </p:sp>
      <p:sp>
        <p:nvSpPr>
          <p:cNvPr id="36" name="Овал 35">
            <a:extLst>
              <a:ext uri="{FF2B5EF4-FFF2-40B4-BE49-F238E27FC236}">
                <a16:creationId xmlns:a16="http://schemas.microsoft.com/office/drawing/2014/main" id="{218277B7-329F-3B4D-AEC3-B51C17BC4D3A}"/>
              </a:ext>
            </a:extLst>
          </p:cNvPr>
          <p:cNvSpPr>
            <a:spLocks noChangeAspect="1"/>
          </p:cNvSpPr>
          <p:nvPr/>
        </p:nvSpPr>
        <p:spPr>
          <a:xfrm>
            <a:off x="4047814" y="5473178"/>
            <a:ext cx="216000" cy="21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b="1" dirty="0">
                <a:solidFill>
                  <a:schemeClr val="bg1"/>
                </a:solidFill>
                <a:latin typeface="Roboto" panose="02000000000000000000" pitchFamily="2" charset="0"/>
                <a:ea typeface="Roboto" panose="02000000000000000000" pitchFamily="2" charset="0"/>
                <a:cs typeface="Roboto" panose="02000000000000000000" pitchFamily="2" charset="0"/>
              </a:rPr>
              <a:t>3</a:t>
            </a:r>
          </a:p>
        </p:txBody>
      </p:sp>
      <p:sp>
        <p:nvSpPr>
          <p:cNvPr id="37" name="Полилиния 36">
            <a:extLst>
              <a:ext uri="{FF2B5EF4-FFF2-40B4-BE49-F238E27FC236}">
                <a16:creationId xmlns:a16="http://schemas.microsoft.com/office/drawing/2014/main" id="{9DCEB659-C38B-FF45-834F-85177E7C9A60}"/>
              </a:ext>
            </a:extLst>
          </p:cNvPr>
          <p:cNvSpPr/>
          <p:nvPr/>
        </p:nvSpPr>
        <p:spPr>
          <a:xfrm flipH="1">
            <a:off x="4135270" y="5223110"/>
            <a:ext cx="222464" cy="716136"/>
          </a:xfrm>
          <a:custGeom>
            <a:avLst/>
            <a:gdLst>
              <a:gd name="connsiteX0" fmla="*/ 614253 w 621233"/>
              <a:gd name="connsiteY0" fmla="*/ 0 h 1961422"/>
              <a:gd name="connsiteX1" fmla="*/ 0 w 621233"/>
              <a:gd name="connsiteY1" fmla="*/ 977221 h 1961422"/>
              <a:gd name="connsiteX2" fmla="*/ 621233 w 621233"/>
              <a:gd name="connsiteY2" fmla="*/ 1961422 h 1961422"/>
              <a:gd name="connsiteX0" fmla="*/ 652353 w 652353"/>
              <a:gd name="connsiteY0" fmla="*/ 0 h 1656622"/>
              <a:gd name="connsiteX1" fmla="*/ 0 w 652353"/>
              <a:gd name="connsiteY1" fmla="*/ 672421 h 1656622"/>
              <a:gd name="connsiteX2" fmla="*/ 621233 w 652353"/>
              <a:gd name="connsiteY2" fmla="*/ 1656622 h 1656622"/>
              <a:gd name="connsiteX0" fmla="*/ 607903 w 621233"/>
              <a:gd name="connsiteY0" fmla="*/ 0 h 1967772"/>
              <a:gd name="connsiteX1" fmla="*/ 0 w 621233"/>
              <a:gd name="connsiteY1" fmla="*/ 983571 h 1967772"/>
              <a:gd name="connsiteX2" fmla="*/ 621233 w 621233"/>
              <a:gd name="connsiteY2" fmla="*/ 1967772 h 1967772"/>
              <a:gd name="connsiteX0" fmla="*/ 607903 w 621233"/>
              <a:gd name="connsiteY0" fmla="*/ 0 h 1967772"/>
              <a:gd name="connsiteX1" fmla="*/ 0 w 621233"/>
              <a:gd name="connsiteY1" fmla="*/ 983571 h 1967772"/>
              <a:gd name="connsiteX2" fmla="*/ 621233 w 621233"/>
              <a:gd name="connsiteY2" fmla="*/ 1967772 h 1967772"/>
              <a:gd name="connsiteX0" fmla="*/ 496778 w 510108"/>
              <a:gd name="connsiteY0" fmla="*/ 0 h 1967772"/>
              <a:gd name="connsiteX1" fmla="*/ 0 w 510108"/>
              <a:gd name="connsiteY1" fmla="*/ 939121 h 1967772"/>
              <a:gd name="connsiteX2" fmla="*/ 510108 w 51010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81558"/>
              <a:gd name="connsiteY0" fmla="*/ 0 h 1856647"/>
              <a:gd name="connsiteX1" fmla="*/ 0 w 681558"/>
              <a:gd name="connsiteY1" fmla="*/ 983571 h 1856647"/>
              <a:gd name="connsiteX2" fmla="*/ 681558 w 681558"/>
              <a:gd name="connsiteY2" fmla="*/ 1856647 h 1856647"/>
              <a:gd name="connsiteX0" fmla="*/ 604728 w 605358"/>
              <a:gd name="connsiteY0" fmla="*/ 0 h 1948722"/>
              <a:gd name="connsiteX1" fmla="*/ 0 w 605358"/>
              <a:gd name="connsiteY1" fmla="*/ 983571 h 1948722"/>
              <a:gd name="connsiteX2" fmla="*/ 605358 w 605358"/>
              <a:gd name="connsiteY2" fmla="*/ 1948722 h 1948722"/>
              <a:gd name="connsiteX0" fmla="*/ 604728 w 605358"/>
              <a:gd name="connsiteY0" fmla="*/ 0 h 1948722"/>
              <a:gd name="connsiteX1" fmla="*/ 0 w 605358"/>
              <a:gd name="connsiteY1" fmla="*/ 983571 h 1948722"/>
              <a:gd name="connsiteX2" fmla="*/ 605358 w 605358"/>
              <a:gd name="connsiteY2" fmla="*/ 1948722 h 1948722"/>
            </a:gdLst>
            <a:ahLst/>
            <a:cxnLst>
              <a:cxn ang="0">
                <a:pos x="connsiteX0" y="connsiteY0"/>
              </a:cxn>
              <a:cxn ang="0">
                <a:pos x="connsiteX1" y="connsiteY1"/>
              </a:cxn>
              <a:cxn ang="0">
                <a:pos x="connsiteX2" y="connsiteY2"/>
              </a:cxn>
            </a:cxnLst>
            <a:rect l="l" t="t" r="r" b="b"/>
            <a:pathLst>
              <a:path w="605358" h="1948722">
                <a:moveTo>
                  <a:pt x="604728" y="0"/>
                </a:moveTo>
                <a:lnTo>
                  <a:pt x="0" y="983571"/>
                </a:lnTo>
                <a:lnTo>
                  <a:pt x="605358" y="1948722"/>
                </a:lnTo>
              </a:path>
            </a:pathLst>
          </a:custGeom>
          <a:ln w="12700" cap="rnd">
            <a:solidFill>
              <a:schemeClr val="accent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8" name="Рисунок 33">
            <a:extLst>
              <a:ext uri="{FF2B5EF4-FFF2-40B4-BE49-F238E27FC236}">
                <a16:creationId xmlns:a16="http://schemas.microsoft.com/office/drawing/2014/main" id="{D33F87A9-3BC3-7042-8BFA-1363B4E0CAC0}"/>
              </a:ext>
            </a:extLst>
          </p:cNvPr>
          <p:cNvSpPr>
            <a:spLocks noChangeAspect="1"/>
          </p:cNvSpPr>
          <p:nvPr/>
        </p:nvSpPr>
        <p:spPr>
          <a:xfrm>
            <a:off x="9550120" y="4882839"/>
            <a:ext cx="459428" cy="588492"/>
          </a:xfrm>
          <a:custGeom>
            <a:avLst/>
            <a:gdLst>
              <a:gd name="connsiteX0" fmla="*/ 621614 w 689430"/>
              <a:gd name="connsiteY0" fmla="*/ 615979 h 883109"/>
              <a:gd name="connsiteX1" fmla="*/ 528250 w 689430"/>
              <a:gd name="connsiteY1" fmla="*/ 587425 h 883109"/>
              <a:gd name="connsiteX2" fmla="*/ 527499 w 689430"/>
              <a:gd name="connsiteY2" fmla="*/ 578971 h 883109"/>
              <a:gd name="connsiteX3" fmla="*/ 511719 w 689430"/>
              <a:gd name="connsiteY3" fmla="*/ 559058 h 883109"/>
              <a:gd name="connsiteX4" fmla="*/ 454047 w 689430"/>
              <a:gd name="connsiteY4" fmla="*/ 530317 h 883109"/>
              <a:gd name="connsiteX5" fmla="*/ 454047 w 689430"/>
              <a:gd name="connsiteY5" fmla="*/ 489364 h 883109"/>
              <a:gd name="connsiteX6" fmla="*/ 535013 w 689430"/>
              <a:gd name="connsiteY6" fmla="*/ 357865 h 883109"/>
              <a:gd name="connsiteX7" fmla="*/ 542715 w 689430"/>
              <a:gd name="connsiteY7" fmla="*/ 357865 h 883109"/>
              <a:gd name="connsiteX8" fmla="*/ 591933 w 689430"/>
              <a:gd name="connsiteY8" fmla="*/ 315222 h 883109"/>
              <a:gd name="connsiteX9" fmla="*/ 579910 w 689430"/>
              <a:gd name="connsiteY9" fmla="*/ 278402 h 883109"/>
              <a:gd name="connsiteX10" fmla="*/ 564506 w 689430"/>
              <a:gd name="connsiteY10" fmla="*/ 267131 h 883109"/>
              <a:gd name="connsiteX11" fmla="*/ 564506 w 689430"/>
              <a:gd name="connsiteY11" fmla="*/ 123421 h 883109"/>
              <a:gd name="connsiteX12" fmla="*/ 468700 w 689430"/>
              <a:gd name="connsiteY12" fmla="*/ 27615 h 883109"/>
              <a:gd name="connsiteX13" fmla="*/ 466446 w 689430"/>
              <a:gd name="connsiteY13" fmla="*/ 27615 h 883109"/>
              <a:gd name="connsiteX14" fmla="*/ 371015 w 689430"/>
              <a:gd name="connsiteY14" fmla="*/ 0 h 883109"/>
              <a:gd name="connsiteX15" fmla="*/ 210210 w 689430"/>
              <a:gd name="connsiteY15" fmla="*/ 36444 h 883109"/>
              <a:gd name="connsiteX16" fmla="*/ 129808 w 689430"/>
              <a:gd name="connsiteY16" fmla="*/ 67440 h 883109"/>
              <a:gd name="connsiteX17" fmla="*/ 121730 w 689430"/>
              <a:gd name="connsiteY17" fmla="*/ 74391 h 883109"/>
              <a:gd name="connsiteX18" fmla="*/ 121355 w 689430"/>
              <a:gd name="connsiteY18" fmla="*/ 84911 h 883109"/>
              <a:gd name="connsiteX19" fmla="*/ 142395 w 689430"/>
              <a:gd name="connsiteY19" fmla="*/ 115531 h 883109"/>
              <a:gd name="connsiteX20" fmla="*/ 123797 w 689430"/>
              <a:gd name="connsiteY20" fmla="*/ 183723 h 883109"/>
              <a:gd name="connsiteX21" fmla="*/ 123797 w 689430"/>
              <a:gd name="connsiteY21" fmla="*/ 267882 h 883109"/>
              <a:gd name="connsiteX22" fmla="*/ 96370 w 689430"/>
              <a:gd name="connsiteY22" fmla="*/ 305641 h 883109"/>
              <a:gd name="connsiteX23" fmla="*/ 108393 w 689430"/>
              <a:gd name="connsiteY23" fmla="*/ 342461 h 883109"/>
              <a:gd name="connsiteX24" fmla="*/ 143522 w 689430"/>
              <a:gd name="connsiteY24" fmla="*/ 358241 h 883109"/>
              <a:gd name="connsiteX25" fmla="*/ 153102 w 689430"/>
              <a:gd name="connsiteY25" fmla="*/ 358241 h 883109"/>
              <a:gd name="connsiteX26" fmla="*/ 234068 w 689430"/>
              <a:gd name="connsiteY26" fmla="*/ 489740 h 883109"/>
              <a:gd name="connsiteX27" fmla="*/ 234068 w 689430"/>
              <a:gd name="connsiteY27" fmla="*/ 530692 h 883109"/>
              <a:gd name="connsiteX28" fmla="*/ 176772 w 689430"/>
              <a:gd name="connsiteY28" fmla="*/ 559058 h 883109"/>
              <a:gd name="connsiteX29" fmla="*/ 160992 w 689430"/>
              <a:gd name="connsiteY29" fmla="*/ 578971 h 883109"/>
              <a:gd name="connsiteX30" fmla="*/ 160241 w 689430"/>
              <a:gd name="connsiteY30" fmla="*/ 587425 h 883109"/>
              <a:gd name="connsiteX31" fmla="*/ 66877 w 689430"/>
              <a:gd name="connsiteY31" fmla="*/ 615979 h 883109"/>
              <a:gd name="connsiteX32" fmla="*/ 0 w 689430"/>
              <a:gd name="connsiteY32" fmla="*/ 707464 h 883109"/>
              <a:gd name="connsiteX33" fmla="*/ 0 w 689430"/>
              <a:gd name="connsiteY33" fmla="*/ 869772 h 883109"/>
              <a:gd name="connsiteX34" fmla="*/ 12962 w 689430"/>
              <a:gd name="connsiteY34" fmla="*/ 882734 h 883109"/>
              <a:gd name="connsiteX35" fmla="*/ 25924 w 689430"/>
              <a:gd name="connsiteY35" fmla="*/ 869772 h 883109"/>
              <a:gd name="connsiteX36" fmla="*/ 25924 w 689430"/>
              <a:gd name="connsiteY36" fmla="*/ 707464 h 883109"/>
              <a:gd name="connsiteX37" fmla="*/ 75330 w 689430"/>
              <a:gd name="connsiteY37" fmla="*/ 640588 h 883109"/>
              <a:gd name="connsiteX38" fmla="*/ 172264 w 689430"/>
              <a:gd name="connsiteY38" fmla="*/ 610719 h 883109"/>
              <a:gd name="connsiteX39" fmla="*/ 189359 w 689430"/>
              <a:gd name="connsiteY39" fmla="*/ 633449 h 883109"/>
              <a:gd name="connsiteX40" fmla="*/ 169822 w 689430"/>
              <a:gd name="connsiteY40" fmla="*/ 652986 h 883109"/>
              <a:gd name="connsiteX41" fmla="*/ 162307 w 689430"/>
              <a:gd name="connsiteY41" fmla="*/ 699950 h 883109"/>
              <a:gd name="connsiteX42" fmla="*/ 250224 w 689430"/>
              <a:gd name="connsiteY42" fmla="*/ 875595 h 883109"/>
              <a:gd name="connsiteX43" fmla="*/ 261871 w 689430"/>
              <a:gd name="connsiteY43" fmla="*/ 882734 h 883109"/>
              <a:gd name="connsiteX44" fmla="*/ 267506 w 689430"/>
              <a:gd name="connsiteY44" fmla="*/ 881419 h 883109"/>
              <a:gd name="connsiteX45" fmla="*/ 273330 w 689430"/>
              <a:gd name="connsiteY45" fmla="*/ 863948 h 883109"/>
              <a:gd name="connsiteX46" fmla="*/ 185601 w 689430"/>
              <a:gd name="connsiteY46" fmla="*/ 688303 h 883109"/>
              <a:gd name="connsiteX47" fmla="*/ 188419 w 689430"/>
              <a:gd name="connsiteY47" fmla="*/ 671396 h 883109"/>
              <a:gd name="connsiteX48" fmla="*/ 215846 w 689430"/>
              <a:gd name="connsiteY48" fmla="*/ 643969 h 883109"/>
              <a:gd name="connsiteX49" fmla="*/ 216973 w 689430"/>
              <a:gd name="connsiteY49" fmla="*/ 627062 h 883109"/>
              <a:gd name="connsiteX50" fmla="*/ 187668 w 689430"/>
              <a:gd name="connsiteY50" fmla="*/ 587988 h 883109"/>
              <a:gd name="connsiteX51" fmla="*/ 186916 w 689430"/>
              <a:gd name="connsiteY51" fmla="*/ 584795 h 883109"/>
              <a:gd name="connsiteX52" fmla="*/ 188983 w 689430"/>
              <a:gd name="connsiteY52" fmla="*/ 582165 h 883109"/>
              <a:gd name="connsiteX53" fmla="*/ 239892 w 689430"/>
              <a:gd name="connsiteY53" fmla="*/ 556616 h 883109"/>
              <a:gd name="connsiteX54" fmla="*/ 275960 w 689430"/>
              <a:gd name="connsiteY54" fmla="*/ 679850 h 883109"/>
              <a:gd name="connsiteX55" fmla="*/ 291928 w 689430"/>
              <a:gd name="connsiteY55" fmla="*/ 688679 h 883109"/>
              <a:gd name="connsiteX56" fmla="*/ 300757 w 689430"/>
              <a:gd name="connsiteY56" fmla="*/ 672711 h 883109"/>
              <a:gd name="connsiteX57" fmla="*/ 295121 w 689430"/>
              <a:gd name="connsiteY57" fmla="*/ 653174 h 883109"/>
              <a:gd name="connsiteX58" fmla="*/ 344715 w 689430"/>
              <a:gd name="connsiteY58" fmla="*/ 661628 h 883109"/>
              <a:gd name="connsiteX59" fmla="*/ 394309 w 689430"/>
              <a:gd name="connsiteY59" fmla="*/ 653174 h 883109"/>
              <a:gd name="connsiteX60" fmla="*/ 344715 w 689430"/>
              <a:gd name="connsiteY60" fmla="*/ 823935 h 883109"/>
              <a:gd name="connsiteX61" fmla="*/ 316725 w 689430"/>
              <a:gd name="connsiteY61" fmla="*/ 728316 h 883109"/>
              <a:gd name="connsiteX62" fmla="*/ 300757 w 689430"/>
              <a:gd name="connsiteY62" fmla="*/ 719487 h 883109"/>
              <a:gd name="connsiteX63" fmla="*/ 291928 w 689430"/>
              <a:gd name="connsiteY63" fmla="*/ 735455 h 883109"/>
              <a:gd name="connsiteX64" fmla="*/ 332317 w 689430"/>
              <a:gd name="connsiteY64" fmla="*/ 873717 h 883109"/>
              <a:gd name="connsiteX65" fmla="*/ 344715 w 689430"/>
              <a:gd name="connsiteY65" fmla="*/ 883109 h 883109"/>
              <a:gd name="connsiteX66" fmla="*/ 357114 w 689430"/>
              <a:gd name="connsiteY66" fmla="*/ 873717 h 883109"/>
              <a:gd name="connsiteX67" fmla="*/ 449539 w 689430"/>
              <a:gd name="connsiteY67" fmla="*/ 556804 h 883109"/>
              <a:gd name="connsiteX68" fmla="*/ 500447 w 689430"/>
              <a:gd name="connsiteY68" fmla="*/ 582353 h 883109"/>
              <a:gd name="connsiteX69" fmla="*/ 502514 w 689430"/>
              <a:gd name="connsiteY69" fmla="*/ 584983 h 883109"/>
              <a:gd name="connsiteX70" fmla="*/ 501763 w 689430"/>
              <a:gd name="connsiteY70" fmla="*/ 588176 h 883109"/>
              <a:gd name="connsiteX71" fmla="*/ 472457 w 689430"/>
              <a:gd name="connsiteY71" fmla="*/ 627250 h 883109"/>
              <a:gd name="connsiteX72" fmla="*/ 473584 w 689430"/>
              <a:gd name="connsiteY72" fmla="*/ 644157 h 883109"/>
              <a:gd name="connsiteX73" fmla="*/ 501011 w 689430"/>
              <a:gd name="connsiteY73" fmla="*/ 671584 h 883109"/>
              <a:gd name="connsiteX74" fmla="*/ 503829 w 689430"/>
              <a:gd name="connsiteY74" fmla="*/ 688491 h 883109"/>
              <a:gd name="connsiteX75" fmla="*/ 416100 w 689430"/>
              <a:gd name="connsiteY75" fmla="*/ 864136 h 883109"/>
              <a:gd name="connsiteX76" fmla="*/ 421924 w 689430"/>
              <a:gd name="connsiteY76" fmla="*/ 881607 h 883109"/>
              <a:gd name="connsiteX77" fmla="*/ 427560 w 689430"/>
              <a:gd name="connsiteY77" fmla="*/ 882922 h 883109"/>
              <a:gd name="connsiteX78" fmla="*/ 439207 w 689430"/>
              <a:gd name="connsiteY78" fmla="*/ 875783 h 883109"/>
              <a:gd name="connsiteX79" fmla="*/ 527123 w 689430"/>
              <a:gd name="connsiteY79" fmla="*/ 700138 h 883109"/>
              <a:gd name="connsiteX80" fmla="*/ 519609 w 689430"/>
              <a:gd name="connsiteY80" fmla="*/ 653174 h 883109"/>
              <a:gd name="connsiteX81" fmla="*/ 500072 w 689430"/>
              <a:gd name="connsiteY81" fmla="*/ 633637 h 883109"/>
              <a:gd name="connsiteX82" fmla="*/ 517167 w 689430"/>
              <a:gd name="connsiteY82" fmla="*/ 610907 h 883109"/>
              <a:gd name="connsiteX83" fmla="*/ 614100 w 689430"/>
              <a:gd name="connsiteY83" fmla="*/ 640776 h 883109"/>
              <a:gd name="connsiteX84" fmla="*/ 663506 w 689430"/>
              <a:gd name="connsiteY84" fmla="*/ 707652 h 883109"/>
              <a:gd name="connsiteX85" fmla="*/ 663506 w 689430"/>
              <a:gd name="connsiteY85" fmla="*/ 869960 h 883109"/>
              <a:gd name="connsiteX86" fmla="*/ 676468 w 689430"/>
              <a:gd name="connsiteY86" fmla="*/ 882922 h 883109"/>
              <a:gd name="connsiteX87" fmla="*/ 689430 w 689430"/>
              <a:gd name="connsiteY87" fmla="*/ 869960 h 883109"/>
              <a:gd name="connsiteX88" fmla="*/ 689430 w 689430"/>
              <a:gd name="connsiteY88" fmla="*/ 707652 h 883109"/>
              <a:gd name="connsiteX89" fmla="*/ 621614 w 689430"/>
              <a:gd name="connsiteY89" fmla="*/ 615979 h 883109"/>
              <a:gd name="connsiteX90" fmla="*/ 221294 w 689430"/>
              <a:gd name="connsiteY90" fmla="*/ 59738 h 883109"/>
              <a:gd name="connsiteX91" fmla="*/ 371391 w 689430"/>
              <a:gd name="connsiteY91" fmla="*/ 25736 h 883109"/>
              <a:gd name="connsiteX92" fmla="*/ 470578 w 689430"/>
              <a:gd name="connsiteY92" fmla="*/ 72137 h 883109"/>
              <a:gd name="connsiteX93" fmla="*/ 486922 w 689430"/>
              <a:gd name="connsiteY93" fmla="*/ 80214 h 883109"/>
              <a:gd name="connsiteX94" fmla="*/ 495000 w 689430"/>
              <a:gd name="connsiteY94" fmla="*/ 63871 h 883109"/>
              <a:gd name="connsiteX95" fmla="*/ 492370 w 689430"/>
              <a:gd name="connsiteY95" fmla="*/ 57296 h 883109"/>
              <a:gd name="connsiteX96" fmla="*/ 539146 w 689430"/>
              <a:gd name="connsiteY96" fmla="*/ 123233 h 883109"/>
              <a:gd name="connsiteX97" fmla="*/ 539146 w 689430"/>
              <a:gd name="connsiteY97" fmla="*/ 262434 h 883109"/>
              <a:gd name="connsiteX98" fmla="*/ 524493 w 689430"/>
              <a:gd name="connsiteY98" fmla="*/ 262434 h 883109"/>
              <a:gd name="connsiteX99" fmla="*/ 509840 w 689430"/>
              <a:gd name="connsiteY99" fmla="*/ 247782 h 883109"/>
              <a:gd name="connsiteX100" fmla="*/ 509840 w 689430"/>
              <a:gd name="connsiteY100" fmla="*/ 234068 h 883109"/>
              <a:gd name="connsiteX101" fmla="*/ 464567 w 689430"/>
              <a:gd name="connsiteY101" fmla="*/ 128118 h 883109"/>
              <a:gd name="connsiteX102" fmla="*/ 451417 w 689430"/>
              <a:gd name="connsiteY102" fmla="*/ 124924 h 883109"/>
              <a:gd name="connsiteX103" fmla="*/ 203823 w 689430"/>
              <a:gd name="connsiteY103" fmla="*/ 129057 h 883109"/>
              <a:gd name="connsiteX104" fmla="*/ 153478 w 689430"/>
              <a:gd name="connsiteY104" fmla="*/ 87165 h 883109"/>
              <a:gd name="connsiteX105" fmla="*/ 221294 w 689430"/>
              <a:gd name="connsiteY105" fmla="*/ 59738 h 883109"/>
              <a:gd name="connsiteX106" fmla="*/ 428499 w 689430"/>
              <a:gd name="connsiteY106" fmla="*/ 536328 h 883109"/>
              <a:gd name="connsiteX107" fmla="*/ 403890 w 689430"/>
              <a:gd name="connsiteY107" fmla="*/ 620863 h 883109"/>
              <a:gd name="connsiteX108" fmla="*/ 344715 w 689430"/>
              <a:gd name="connsiteY108" fmla="*/ 635704 h 883109"/>
              <a:gd name="connsiteX109" fmla="*/ 285541 w 689430"/>
              <a:gd name="connsiteY109" fmla="*/ 620863 h 883109"/>
              <a:gd name="connsiteX110" fmla="*/ 260932 w 689430"/>
              <a:gd name="connsiteY110" fmla="*/ 536140 h 883109"/>
              <a:gd name="connsiteX111" fmla="*/ 260932 w 689430"/>
              <a:gd name="connsiteY111" fmla="*/ 504017 h 883109"/>
              <a:gd name="connsiteX112" fmla="*/ 344715 w 689430"/>
              <a:gd name="connsiteY112" fmla="*/ 523178 h 883109"/>
              <a:gd name="connsiteX113" fmla="*/ 428499 w 689430"/>
              <a:gd name="connsiteY113" fmla="*/ 503829 h 883109"/>
              <a:gd name="connsiteX114" fmla="*/ 428499 w 689430"/>
              <a:gd name="connsiteY114" fmla="*/ 536328 h 883109"/>
              <a:gd name="connsiteX115" fmla="*/ 344715 w 689430"/>
              <a:gd name="connsiteY115" fmla="*/ 497630 h 883109"/>
              <a:gd name="connsiteX116" fmla="*/ 177899 w 689430"/>
              <a:gd name="connsiteY116" fmla="*/ 330814 h 883109"/>
              <a:gd name="connsiteX117" fmla="*/ 164937 w 689430"/>
              <a:gd name="connsiteY117" fmla="*/ 317852 h 883109"/>
              <a:gd name="connsiteX118" fmla="*/ 151975 w 689430"/>
              <a:gd name="connsiteY118" fmla="*/ 330814 h 883109"/>
              <a:gd name="connsiteX119" fmla="*/ 151975 w 689430"/>
              <a:gd name="connsiteY119" fmla="*/ 331753 h 883109"/>
              <a:gd name="connsiteX120" fmla="*/ 144273 w 689430"/>
              <a:gd name="connsiteY120" fmla="*/ 331753 h 883109"/>
              <a:gd name="connsiteX121" fmla="*/ 128305 w 689430"/>
              <a:gd name="connsiteY121" fmla="*/ 324615 h 883109"/>
              <a:gd name="connsiteX122" fmla="*/ 122858 w 689430"/>
              <a:gd name="connsiteY122" fmla="*/ 307895 h 883109"/>
              <a:gd name="connsiteX123" fmla="*/ 146340 w 689430"/>
              <a:gd name="connsiteY123" fmla="*/ 288546 h 883109"/>
              <a:gd name="connsiteX124" fmla="*/ 165125 w 689430"/>
              <a:gd name="connsiteY124" fmla="*/ 288546 h 883109"/>
              <a:gd name="connsiteX125" fmla="*/ 205702 w 689430"/>
              <a:gd name="connsiteY125" fmla="*/ 247969 h 883109"/>
              <a:gd name="connsiteX126" fmla="*/ 205702 w 689430"/>
              <a:gd name="connsiteY126" fmla="*/ 199127 h 883109"/>
              <a:gd name="connsiteX127" fmla="*/ 192740 w 689430"/>
              <a:gd name="connsiteY127" fmla="*/ 186165 h 883109"/>
              <a:gd name="connsiteX128" fmla="*/ 179778 w 689430"/>
              <a:gd name="connsiteY128" fmla="*/ 199127 h 883109"/>
              <a:gd name="connsiteX129" fmla="*/ 179778 w 689430"/>
              <a:gd name="connsiteY129" fmla="*/ 247969 h 883109"/>
              <a:gd name="connsiteX130" fmla="*/ 165125 w 689430"/>
              <a:gd name="connsiteY130" fmla="*/ 262622 h 883109"/>
              <a:gd name="connsiteX131" fmla="*/ 150285 w 689430"/>
              <a:gd name="connsiteY131" fmla="*/ 262622 h 883109"/>
              <a:gd name="connsiteX132" fmla="*/ 150285 w 689430"/>
              <a:gd name="connsiteY132" fmla="*/ 183535 h 883109"/>
              <a:gd name="connsiteX133" fmla="*/ 162119 w 689430"/>
              <a:gd name="connsiteY133" fmla="*/ 133190 h 883109"/>
              <a:gd name="connsiteX134" fmla="*/ 190110 w 689430"/>
              <a:gd name="connsiteY134" fmla="*/ 151224 h 883109"/>
              <a:gd name="connsiteX135" fmla="*/ 293806 w 689430"/>
              <a:gd name="connsiteY135" fmla="*/ 176396 h 883109"/>
              <a:gd name="connsiteX136" fmla="*/ 451041 w 689430"/>
              <a:gd name="connsiteY136" fmla="*/ 152163 h 883109"/>
              <a:gd name="connsiteX137" fmla="*/ 483728 w 689430"/>
              <a:gd name="connsiteY137" fmla="*/ 234068 h 883109"/>
              <a:gd name="connsiteX138" fmla="*/ 483728 w 689430"/>
              <a:gd name="connsiteY138" fmla="*/ 247782 h 883109"/>
              <a:gd name="connsiteX139" fmla="*/ 524305 w 689430"/>
              <a:gd name="connsiteY139" fmla="*/ 288358 h 883109"/>
              <a:gd name="connsiteX140" fmla="*/ 544969 w 689430"/>
              <a:gd name="connsiteY140" fmla="*/ 288358 h 883109"/>
              <a:gd name="connsiteX141" fmla="*/ 560937 w 689430"/>
              <a:gd name="connsiteY141" fmla="*/ 295497 h 883109"/>
              <a:gd name="connsiteX142" fmla="*/ 566385 w 689430"/>
              <a:gd name="connsiteY142" fmla="*/ 312216 h 883109"/>
              <a:gd name="connsiteX143" fmla="*/ 542903 w 689430"/>
              <a:gd name="connsiteY143" fmla="*/ 331565 h 883109"/>
              <a:gd name="connsiteX144" fmla="*/ 537267 w 689430"/>
              <a:gd name="connsiteY144" fmla="*/ 331565 h 883109"/>
              <a:gd name="connsiteX145" fmla="*/ 537267 w 689430"/>
              <a:gd name="connsiteY145" fmla="*/ 330814 h 883109"/>
              <a:gd name="connsiteX146" fmla="*/ 524305 w 689430"/>
              <a:gd name="connsiteY146" fmla="*/ 317852 h 883109"/>
              <a:gd name="connsiteX147" fmla="*/ 524305 w 689430"/>
              <a:gd name="connsiteY147" fmla="*/ 317852 h 883109"/>
              <a:gd name="connsiteX148" fmla="*/ 511343 w 689430"/>
              <a:gd name="connsiteY148" fmla="*/ 330814 h 883109"/>
              <a:gd name="connsiteX149" fmla="*/ 344715 w 689430"/>
              <a:gd name="connsiteY149" fmla="*/ 497630 h 88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689430" h="883109">
                <a:moveTo>
                  <a:pt x="621614" y="615979"/>
                </a:moveTo>
                <a:lnTo>
                  <a:pt x="528250" y="587425"/>
                </a:lnTo>
                <a:cubicBezTo>
                  <a:pt x="528438" y="584607"/>
                  <a:pt x="528250" y="581789"/>
                  <a:pt x="527499" y="578971"/>
                </a:cubicBezTo>
                <a:cubicBezTo>
                  <a:pt x="525432" y="570330"/>
                  <a:pt x="519797" y="563191"/>
                  <a:pt x="511719" y="559058"/>
                </a:cubicBezTo>
                <a:lnTo>
                  <a:pt x="454047" y="530317"/>
                </a:lnTo>
                <a:lnTo>
                  <a:pt x="454047" y="489364"/>
                </a:lnTo>
                <a:cubicBezTo>
                  <a:pt x="497066" y="459307"/>
                  <a:pt x="527499" y="412343"/>
                  <a:pt x="535013" y="357865"/>
                </a:cubicBezTo>
                <a:lnTo>
                  <a:pt x="542715" y="357865"/>
                </a:lnTo>
                <a:cubicBezTo>
                  <a:pt x="567888" y="357865"/>
                  <a:pt x="589679" y="339079"/>
                  <a:pt x="591933" y="315222"/>
                </a:cubicBezTo>
                <a:cubicBezTo>
                  <a:pt x="593248" y="301696"/>
                  <a:pt x="588740" y="288546"/>
                  <a:pt x="579910" y="278402"/>
                </a:cubicBezTo>
                <a:cubicBezTo>
                  <a:pt x="575590" y="273518"/>
                  <a:pt x="570330" y="269761"/>
                  <a:pt x="564506" y="267131"/>
                </a:cubicBezTo>
                <a:lnTo>
                  <a:pt x="564506" y="123421"/>
                </a:lnTo>
                <a:cubicBezTo>
                  <a:pt x="564506" y="70446"/>
                  <a:pt x="521487" y="27615"/>
                  <a:pt x="468700" y="27615"/>
                </a:cubicBezTo>
                <a:cubicBezTo>
                  <a:pt x="468700" y="27615"/>
                  <a:pt x="467573" y="27615"/>
                  <a:pt x="466446" y="27615"/>
                </a:cubicBezTo>
                <a:cubicBezTo>
                  <a:pt x="443152" y="10332"/>
                  <a:pt x="408962" y="0"/>
                  <a:pt x="371015" y="0"/>
                </a:cubicBezTo>
                <a:cubicBezTo>
                  <a:pt x="290237" y="0"/>
                  <a:pt x="253042" y="16907"/>
                  <a:pt x="210210" y="36444"/>
                </a:cubicBezTo>
                <a:cubicBezTo>
                  <a:pt x="187292" y="46776"/>
                  <a:pt x="163434" y="57672"/>
                  <a:pt x="129808" y="67440"/>
                </a:cubicBezTo>
                <a:cubicBezTo>
                  <a:pt x="126427" y="68567"/>
                  <a:pt x="123421" y="70822"/>
                  <a:pt x="121730" y="74391"/>
                </a:cubicBezTo>
                <a:cubicBezTo>
                  <a:pt x="120228" y="77584"/>
                  <a:pt x="120040" y="81717"/>
                  <a:pt x="121355" y="84911"/>
                </a:cubicBezTo>
                <a:cubicBezTo>
                  <a:pt x="121730" y="85850"/>
                  <a:pt x="127554" y="99188"/>
                  <a:pt x="142395" y="115531"/>
                </a:cubicBezTo>
                <a:cubicBezTo>
                  <a:pt x="136007" y="123421"/>
                  <a:pt x="123797" y="143710"/>
                  <a:pt x="123797" y="183723"/>
                </a:cubicBezTo>
                <a:lnTo>
                  <a:pt x="123797" y="267882"/>
                </a:lnTo>
                <a:cubicBezTo>
                  <a:pt x="108956" y="275021"/>
                  <a:pt x="98061" y="289110"/>
                  <a:pt x="96370" y="305641"/>
                </a:cubicBezTo>
                <a:cubicBezTo>
                  <a:pt x="95055" y="319167"/>
                  <a:pt x="99564" y="332317"/>
                  <a:pt x="108393" y="342461"/>
                </a:cubicBezTo>
                <a:cubicBezTo>
                  <a:pt x="117222" y="352605"/>
                  <a:pt x="130372" y="358241"/>
                  <a:pt x="143522" y="358241"/>
                </a:cubicBezTo>
                <a:lnTo>
                  <a:pt x="153102" y="358241"/>
                </a:lnTo>
                <a:cubicBezTo>
                  <a:pt x="160617" y="412531"/>
                  <a:pt x="191049" y="459871"/>
                  <a:pt x="234068" y="489740"/>
                </a:cubicBezTo>
                <a:lnTo>
                  <a:pt x="234068" y="530692"/>
                </a:lnTo>
                <a:lnTo>
                  <a:pt x="176772" y="559058"/>
                </a:lnTo>
                <a:cubicBezTo>
                  <a:pt x="168882" y="563003"/>
                  <a:pt x="163059" y="570330"/>
                  <a:pt x="160992" y="578971"/>
                </a:cubicBezTo>
                <a:cubicBezTo>
                  <a:pt x="160241" y="581789"/>
                  <a:pt x="160053" y="584607"/>
                  <a:pt x="160241" y="587425"/>
                </a:cubicBezTo>
                <a:lnTo>
                  <a:pt x="66877" y="615979"/>
                </a:lnTo>
                <a:cubicBezTo>
                  <a:pt x="27239" y="628377"/>
                  <a:pt x="0" y="665197"/>
                  <a:pt x="0" y="707464"/>
                </a:cubicBezTo>
                <a:lnTo>
                  <a:pt x="0" y="869772"/>
                </a:lnTo>
                <a:cubicBezTo>
                  <a:pt x="0" y="876910"/>
                  <a:pt x="5824" y="882734"/>
                  <a:pt x="12962" y="882734"/>
                </a:cubicBezTo>
                <a:cubicBezTo>
                  <a:pt x="20101" y="882734"/>
                  <a:pt x="25924" y="876910"/>
                  <a:pt x="25924" y="869772"/>
                </a:cubicBezTo>
                <a:lnTo>
                  <a:pt x="25924" y="707464"/>
                </a:lnTo>
                <a:cubicBezTo>
                  <a:pt x="25924" y="676656"/>
                  <a:pt x="45837" y="649605"/>
                  <a:pt x="75330" y="640588"/>
                </a:cubicBezTo>
                <a:lnTo>
                  <a:pt x="172264" y="610719"/>
                </a:lnTo>
                <a:lnTo>
                  <a:pt x="189359" y="633449"/>
                </a:lnTo>
                <a:lnTo>
                  <a:pt x="169822" y="652986"/>
                </a:lnTo>
                <a:cubicBezTo>
                  <a:pt x="157423" y="665385"/>
                  <a:pt x="154417" y="684170"/>
                  <a:pt x="162307" y="699950"/>
                </a:cubicBezTo>
                <a:lnTo>
                  <a:pt x="250224" y="875595"/>
                </a:lnTo>
                <a:cubicBezTo>
                  <a:pt x="252478" y="880104"/>
                  <a:pt x="257174" y="882734"/>
                  <a:pt x="261871" y="882734"/>
                </a:cubicBezTo>
                <a:cubicBezTo>
                  <a:pt x="263749" y="882734"/>
                  <a:pt x="265816" y="882170"/>
                  <a:pt x="267506" y="881419"/>
                </a:cubicBezTo>
                <a:cubicBezTo>
                  <a:pt x="273894" y="878225"/>
                  <a:pt x="276524" y="870335"/>
                  <a:pt x="273330" y="863948"/>
                </a:cubicBezTo>
                <a:lnTo>
                  <a:pt x="185601" y="688303"/>
                </a:lnTo>
                <a:cubicBezTo>
                  <a:pt x="182784" y="682668"/>
                  <a:pt x="183911" y="675905"/>
                  <a:pt x="188419" y="671396"/>
                </a:cubicBezTo>
                <a:lnTo>
                  <a:pt x="215846" y="643969"/>
                </a:lnTo>
                <a:cubicBezTo>
                  <a:pt x="220355" y="639461"/>
                  <a:pt x="220918" y="632322"/>
                  <a:pt x="216973" y="627062"/>
                </a:cubicBezTo>
                <a:lnTo>
                  <a:pt x="187668" y="587988"/>
                </a:lnTo>
                <a:cubicBezTo>
                  <a:pt x="186541" y="586673"/>
                  <a:pt x="186729" y="585358"/>
                  <a:pt x="186916" y="584795"/>
                </a:cubicBezTo>
                <a:cubicBezTo>
                  <a:pt x="187104" y="584043"/>
                  <a:pt x="187668" y="582916"/>
                  <a:pt x="188983" y="582165"/>
                </a:cubicBezTo>
                <a:lnTo>
                  <a:pt x="239892" y="556616"/>
                </a:lnTo>
                <a:lnTo>
                  <a:pt x="275960" y="679850"/>
                </a:lnTo>
                <a:cubicBezTo>
                  <a:pt x="278026" y="686800"/>
                  <a:pt x="285165" y="690745"/>
                  <a:pt x="291928" y="688679"/>
                </a:cubicBezTo>
                <a:cubicBezTo>
                  <a:pt x="298878" y="686612"/>
                  <a:pt x="302823" y="679474"/>
                  <a:pt x="300757" y="672711"/>
                </a:cubicBezTo>
                <a:lnTo>
                  <a:pt x="295121" y="653174"/>
                </a:lnTo>
                <a:cubicBezTo>
                  <a:pt x="310901" y="658622"/>
                  <a:pt x="327808" y="661628"/>
                  <a:pt x="344715" y="661628"/>
                </a:cubicBezTo>
                <a:cubicBezTo>
                  <a:pt x="361810" y="661628"/>
                  <a:pt x="378529" y="658622"/>
                  <a:pt x="394309" y="653174"/>
                </a:cubicBezTo>
                <a:lnTo>
                  <a:pt x="344715" y="823935"/>
                </a:lnTo>
                <a:lnTo>
                  <a:pt x="316725" y="728316"/>
                </a:lnTo>
                <a:cubicBezTo>
                  <a:pt x="314658" y="721366"/>
                  <a:pt x="307520" y="717421"/>
                  <a:pt x="300757" y="719487"/>
                </a:cubicBezTo>
                <a:cubicBezTo>
                  <a:pt x="293994" y="721554"/>
                  <a:pt x="289861" y="728692"/>
                  <a:pt x="291928" y="735455"/>
                </a:cubicBezTo>
                <a:lnTo>
                  <a:pt x="332317" y="873717"/>
                </a:lnTo>
                <a:cubicBezTo>
                  <a:pt x="333820" y="879165"/>
                  <a:pt x="339079" y="883109"/>
                  <a:pt x="344715" y="883109"/>
                </a:cubicBezTo>
                <a:cubicBezTo>
                  <a:pt x="350351" y="883109"/>
                  <a:pt x="355611" y="879352"/>
                  <a:pt x="357114" y="873717"/>
                </a:cubicBezTo>
                <a:lnTo>
                  <a:pt x="449539" y="556804"/>
                </a:lnTo>
                <a:lnTo>
                  <a:pt x="500447" y="582353"/>
                </a:lnTo>
                <a:cubicBezTo>
                  <a:pt x="501763" y="583104"/>
                  <a:pt x="502326" y="584231"/>
                  <a:pt x="502514" y="584983"/>
                </a:cubicBezTo>
                <a:cubicBezTo>
                  <a:pt x="502702" y="585734"/>
                  <a:pt x="502890" y="587049"/>
                  <a:pt x="501763" y="588176"/>
                </a:cubicBezTo>
                <a:lnTo>
                  <a:pt x="472457" y="627250"/>
                </a:lnTo>
                <a:cubicBezTo>
                  <a:pt x="468700" y="632510"/>
                  <a:pt x="469263" y="639649"/>
                  <a:pt x="473584" y="644157"/>
                </a:cubicBezTo>
                <a:lnTo>
                  <a:pt x="501011" y="671584"/>
                </a:lnTo>
                <a:cubicBezTo>
                  <a:pt x="505520" y="676093"/>
                  <a:pt x="506459" y="683043"/>
                  <a:pt x="503829" y="688491"/>
                </a:cubicBezTo>
                <a:lnTo>
                  <a:pt x="416100" y="864136"/>
                </a:lnTo>
                <a:cubicBezTo>
                  <a:pt x="412907" y="870523"/>
                  <a:pt x="415349" y="878225"/>
                  <a:pt x="421924" y="881607"/>
                </a:cubicBezTo>
                <a:cubicBezTo>
                  <a:pt x="423802" y="882546"/>
                  <a:pt x="425681" y="882922"/>
                  <a:pt x="427560" y="882922"/>
                </a:cubicBezTo>
                <a:cubicBezTo>
                  <a:pt x="432444" y="882922"/>
                  <a:pt x="436952" y="880292"/>
                  <a:pt x="439207" y="875783"/>
                </a:cubicBezTo>
                <a:lnTo>
                  <a:pt x="527123" y="700138"/>
                </a:lnTo>
                <a:cubicBezTo>
                  <a:pt x="534825" y="684358"/>
                  <a:pt x="532007" y="665573"/>
                  <a:pt x="519609" y="653174"/>
                </a:cubicBezTo>
                <a:lnTo>
                  <a:pt x="500072" y="633637"/>
                </a:lnTo>
                <a:lnTo>
                  <a:pt x="517167" y="610907"/>
                </a:lnTo>
                <a:lnTo>
                  <a:pt x="614100" y="640776"/>
                </a:lnTo>
                <a:cubicBezTo>
                  <a:pt x="643594" y="649981"/>
                  <a:pt x="663506" y="676844"/>
                  <a:pt x="663506" y="707652"/>
                </a:cubicBezTo>
                <a:lnTo>
                  <a:pt x="663506" y="869960"/>
                </a:lnTo>
                <a:cubicBezTo>
                  <a:pt x="663506" y="877098"/>
                  <a:pt x="669330" y="882922"/>
                  <a:pt x="676468" y="882922"/>
                </a:cubicBezTo>
                <a:cubicBezTo>
                  <a:pt x="683607" y="882922"/>
                  <a:pt x="689430" y="877098"/>
                  <a:pt x="689430" y="869960"/>
                </a:cubicBezTo>
                <a:lnTo>
                  <a:pt x="689430" y="707652"/>
                </a:lnTo>
                <a:cubicBezTo>
                  <a:pt x="689430" y="665197"/>
                  <a:pt x="662191" y="628565"/>
                  <a:pt x="621614" y="615979"/>
                </a:cubicBezTo>
                <a:close/>
                <a:moveTo>
                  <a:pt x="221294" y="59738"/>
                </a:moveTo>
                <a:cubicBezTo>
                  <a:pt x="263186" y="40765"/>
                  <a:pt x="296248" y="25736"/>
                  <a:pt x="371391" y="25736"/>
                </a:cubicBezTo>
                <a:cubicBezTo>
                  <a:pt x="419106" y="25736"/>
                  <a:pt x="461749" y="45649"/>
                  <a:pt x="470578" y="72137"/>
                </a:cubicBezTo>
                <a:cubicBezTo>
                  <a:pt x="472833" y="78899"/>
                  <a:pt x="480159" y="82657"/>
                  <a:pt x="486922" y="80214"/>
                </a:cubicBezTo>
                <a:cubicBezTo>
                  <a:pt x="493685" y="77960"/>
                  <a:pt x="497442" y="70634"/>
                  <a:pt x="495000" y="63871"/>
                </a:cubicBezTo>
                <a:cubicBezTo>
                  <a:pt x="494248" y="61617"/>
                  <a:pt x="493497" y="59362"/>
                  <a:pt x="492370" y="57296"/>
                </a:cubicBezTo>
                <a:cubicBezTo>
                  <a:pt x="519609" y="67064"/>
                  <a:pt x="539146" y="92989"/>
                  <a:pt x="539146" y="123233"/>
                </a:cubicBezTo>
                <a:lnTo>
                  <a:pt x="539146" y="262434"/>
                </a:lnTo>
                <a:lnTo>
                  <a:pt x="524493" y="262434"/>
                </a:lnTo>
                <a:cubicBezTo>
                  <a:pt x="516415" y="262434"/>
                  <a:pt x="509840" y="255859"/>
                  <a:pt x="509840" y="247782"/>
                </a:cubicBezTo>
                <a:lnTo>
                  <a:pt x="509840" y="234068"/>
                </a:lnTo>
                <a:cubicBezTo>
                  <a:pt x="509840" y="174142"/>
                  <a:pt x="466446" y="129996"/>
                  <a:pt x="464567" y="128118"/>
                </a:cubicBezTo>
                <a:cubicBezTo>
                  <a:pt x="461186" y="124736"/>
                  <a:pt x="456114" y="123421"/>
                  <a:pt x="451417" y="124924"/>
                </a:cubicBezTo>
                <a:cubicBezTo>
                  <a:pt x="379656" y="147467"/>
                  <a:pt x="278402" y="166628"/>
                  <a:pt x="203823" y="129057"/>
                </a:cubicBezTo>
                <a:cubicBezTo>
                  <a:pt x="177336" y="115531"/>
                  <a:pt x="161556" y="98624"/>
                  <a:pt x="153478" y="87165"/>
                </a:cubicBezTo>
                <a:cubicBezTo>
                  <a:pt x="180905" y="78148"/>
                  <a:pt x="202133" y="68567"/>
                  <a:pt x="221294" y="59738"/>
                </a:cubicBezTo>
                <a:close/>
                <a:moveTo>
                  <a:pt x="428499" y="536328"/>
                </a:moveTo>
                <a:lnTo>
                  <a:pt x="403890" y="620863"/>
                </a:lnTo>
                <a:cubicBezTo>
                  <a:pt x="385856" y="630444"/>
                  <a:pt x="365379" y="635704"/>
                  <a:pt x="344715" y="635704"/>
                </a:cubicBezTo>
                <a:cubicBezTo>
                  <a:pt x="324051" y="635704"/>
                  <a:pt x="303763" y="630444"/>
                  <a:pt x="285541" y="620863"/>
                </a:cubicBezTo>
                <a:lnTo>
                  <a:pt x="260932" y="536140"/>
                </a:lnTo>
                <a:lnTo>
                  <a:pt x="260932" y="504017"/>
                </a:lnTo>
                <a:cubicBezTo>
                  <a:pt x="286292" y="516227"/>
                  <a:pt x="314658" y="523178"/>
                  <a:pt x="344715" y="523178"/>
                </a:cubicBezTo>
                <a:cubicBezTo>
                  <a:pt x="374772" y="523178"/>
                  <a:pt x="403138" y="516227"/>
                  <a:pt x="428499" y="503829"/>
                </a:cubicBezTo>
                <a:lnTo>
                  <a:pt x="428499" y="536328"/>
                </a:lnTo>
                <a:close/>
                <a:moveTo>
                  <a:pt x="344715" y="497630"/>
                </a:moveTo>
                <a:cubicBezTo>
                  <a:pt x="252854" y="497630"/>
                  <a:pt x="177899" y="422863"/>
                  <a:pt x="177899" y="330814"/>
                </a:cubicBezTo>
                <a:cubicBezTo>
                  <a:pt x="177899" y="323675"/>
                  <a:pt x="172076" y="317852"/>
                  <a:pt x="164937" y="317852"/>
                </a:cubicBezTo>
                <a:cubicBezTo>
                  <a:pt x="157799" y="317852"/>
                  <a:pt x="151975" y="323675"/>
                  <a:pt x="151975" y="330814"/>
                </a:cubicBezTo>
                <a:lnTo>
                  <a:pt x="151975" y="331753"/>
                </a:lnTo>
                <a:lnTo>
                  <a:pt x="144273" y="331753"/>
                </a:lnTo>
                <a:cubicBezTo>
                  <a:pt x="138262" y="331753"/>
                  <a:pt x="132438" y="329123"/>
                  <a:pt x="128305" y="324615"/>
                </a:cubicBezTo>
                <a:cubicBezTo>
                  <a:pt x="124173" y="319918"/>
                  <a:pt x="122294" y="314095"/>
                  <a:pt x="122858" y="307895"/>
                </a:cubicBezTo>
                <a:cubicBezTo>
                  <a:pt x="123985" y="297000"/>
                  <a:pt x="134317" y="288546"/>
                  <a:pt x="146340" y="288546"/>
                </a:cubicBezTo>
                <a:lnTo>
                  <a:pt x="165125" y="288546"/>
                </a:lnTo>
                <a:cubicBezTo>
                  <a:pt x="187480" y="288546"/>
                  <a:pt x="205702" y="270324"/>
                  <a:pt x="205702" y="247969"/>
                </a:cubicBezTo>
                <a:lnTo>
                  <a:pt x="205702" y="199127"/>
                </a:lnTo>
                <a:cubicBezTo>
                  <a:pt x="205702" y="191988"/>
                  <a:pt x="199878" y="186165"/>
                  <a:pt x="192740" y="186165"/>
                </a:cubicBezTo>
                <a:cubicBezTo>
                  <a:pt x="185601" y="186165"/>
                  <a:pt x="179778" y="191988"/>
                  <a:pt x="179778" y="199127"/>
                </a:cubicBezTo>
                <a:lnTo>
                  <a:pt x="179778" y="247969"/>
                </a:lnTo>
                <a:cubicBezTo>
                  <a:pt x="179778" y="256047"/>
                  <a:pt x="173203" y="262622"/>
                  <a:pt x="165125" y="262622"/>
                </a:cubicBezTo>
                <a:lnTo>
                  <a:pt x="150285" y="262622"/>
                </a:lnTo>
                <a:lnTo>
                  <a:pt x="150285" y="183535"/>
                </a:lnTo>
                <a:cubicBezTo>
                  <a:pt x="150285" y="153290"/>
                  <a:pt x="158362" y="138450"/>
                  <a:pt x="162119" y="133190"/>
                </a:cubicBezTo>
                <a:cubicBezTo>
                  <a:pt x="170009" y="139389"/>
                  <a:pt x="179402" y="145588"/>
                  <a:pt x="190110" y="151224"/>
                </a:cubicBezTo>
                <a:cubicBezTo>
                  <a:pt x="219415" y="166628"/>
                  <a:pt x="254169" y="175081"/>
                  <a:pt x="293806" y="176396"/>
                </a:cubicBezTo>
                <a:cubicBezTo>
                  <a:pt x="340019" y="178087"/>
                  <a:pt x="392994" y="170009"/>
                  <a:pt x="451041" y="152163"/>
                </a:cubicBezTo>
                <a:cubicBezTo>
                  <a:pt x="461374" y="164562"/>
                  <a:pt x="483728" y="196121"/>
                  <a:pt x="483728" y="234068"/>
                </a:cubicBezTo>
                <a:lnTo>
                  <a:pt x="483728" y="247782"/>
                </a:lnTo>
                <a:cubicBezTo>
                  <a:pt x="483728" y="270136"/>
                  <a:pt x="501950" y="288358"/>
                  <a:pt x="524305" y="288358"/>
                </a:cubicBezTo>
                <a:lnTo>
                  <a:pt x="544969" y="288358"/>
                </a:lnTo>
                <a:cubicBezTo>
                  <a:pt x="550981" y="288358"/>
                  <a:pt x="556804" y="290988"/>
                  <a:pt x="560937" y="295497"/>
                </a:cubicBezTo>
                <a:cubicBezTo>
                  <a:pt x="565070" y="300193"/>
                  <a:pt x="566948" y="306017"/>
                  <a:pt x="566385" y="312216"/>
                </a:cubicBezTo>
                <a:cubicBezTo>
                  <a:pt x="565258" y="323112"/>
                  <a:pt x="554926" y="331565"/>
                  <a:pt x="542903" y="331565"/>
                </a:cubicBezTo>
                <a:lnTo>
                  <a:pt x="537267" y="331565"/>
                </a:lnTo>
                <a:lnTo>
                  <a:pt x="537267" y="330814"/>
                </a:lnTo>
                <a:cubicBezTo>
                  <a:pt x="537267" y="323675"/>
                  <a:pt x="531444" y="317852"/>
                  <a:pt x="524305" y="317852"/>
                </a:cubicBezTo>
                <a:lnTo>
                  <a:pt x="524305" y="317852"/>
                </a:lnTo>
                <a:cubicBezTo>
                  <a:pt x="517167" y="317852"/>
                  <a:pt x="511343" y="323675"/>
                  <a:pt x="511343" y="330814"/>
                </a:cubicBezTo>
                <a:cubicBezTo>
                  <a:pt x="511531" y="422863"/>
                  <a:pt x="436577" y="497630"/>
                  <a:pt x="344715" y="497630"/>
                </a:cubicBezTo>
                <a:close/>
              </a:path>
            </a:pathLst>
          </a:custGeom>
          <a:solidFill>
            <a:schemeClr val="bg2">
              <a:lumMod val="75000"/>
            </a:schemeClr>
          </a:solidFill>
          <a:ln w="1860" cap="flat">
            <a:no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39" name="Полилиния 38">
            <a:extLst>
              <a:ext uri="{FF2B5EF4-FFF2-40B4-BE49-F238E27FC236}">
                <a16:creationId xmlns:a16="http://schemas.microsoft.com/office/drawing/2014/main" id="{D679023F-48C9-5C46-9591-923C693B30FF}"/>
              </a:ext>
            </a:extLst>
          </p:cNvPr>
          <p:cNvSpPr>
            <a:spLocks noChangeAspect="1"/>
          </p:cNvSpPr>
          <p:nvPr/>
        </p:nvSpPr>
        <p:spPr>
          <a:xfrm>
            <a:off x="9458123" y="3388848"/>
            <a:ext cx="643422" cy="708947"/>
          </a:xfrm>
          <a:custGeom>
            <a:avLst/>
            <a:gdLst>
              <a:gd name="connsiteX0" fmla="*/ 1352831 w 1722540"/>
              <a:gd name="connsiteY0" fmla="*/ 1687832 h 1897962"/>
              <a:gd name="connsiteX1" fmla="*/ 1380370 w 1722540"/>
              <a:gd name="connsiteY1" fmla="*/ 1715749 h 1897962"/>
              <a:gd name="connsiteX2" fmla="*/ 1380370 w 1722540"/>
              <a:gd name="connsiteY2" fmla="*/ 1870046 h 1897962"/>
              <a:gd name="connsiteX3" fmla="*/ 1352831 w 1722540"/>
              <a:gd name="connsiteY3" fmla="*/ 1897585 h 1897962"/>
              <a:gd name="connsiteX4" fmla="*/ 1352454 w 1722540"/>
              <a:gd name="connsiteY4" fmla="*/ 1897585 h 1897962"/>
              <a:gd name="connsiteX5" fmla="*/ 1324914 w 1722540"/>
              <a:gd name="connsiteY5" fmla="*/ 1870046 h 1897962"/>
              <a:gd name="connsiteX6" fmla="*/ 1324914 w 1722540"/>
              <a:gd name="connsiteY6" fmla="*/ 1715749 h 1897962"/>
              <a:gd name="connsiteX7" fmla="*/ 1352831 w 1722540"/>
              <a:gd name="connsiteY7" fmla="*/ 1687832 h 1897962"/>
              <a:gd name="connsiteX8" fmla="*/ 370463 w 1722540"/>
              <a:gd name="connsiteY8" fmla="*/ 1687832 h 1897962"/>
              <a:gd name="connsiteX9" fmla="*/ 398002 w 1722540"/>
              <a:gd name="connsiteY9" fmla="*/ 1715749 h 1897962"/>
              <a:gd name="connsiteX10" fmla="*/ 398002 w 1722540"/>
              <a:gd name="connsiteY10" fmla="*/ 1870046 h 1897962"/>
              <a:gd name="connsiteX11" fmla="*/ 370463 w 1722540"/>
              <a:gd name="connsiteY11" fmla="*/ 1897585 h 1897962"/>
              <a:gd name="connsiteX12" fmla="*/ 370085 w 1722540"/>
              <a:gd name="connsiteY12" fmla="*/ 1897585 h 1897962"/>
              <a:gd name="connsiteX13" fmla="*/ 342546 w 1722540"/>
              <a:gd name="connsiteY13" fmla="*/ 1870046 h 1897962"/>
              <a:gd name="connsiteX14" fmla="*/ 342546 w 1722540"/>
              <a:gd name="connsiteY14" fmla="*/ 1715749 h 1897962"/>
              <a:gd name="connsiteX15" fmla="*/ 370463 w 1722540"/>
              <a:gd name="connsiteY15" fmla="*/ 1687832 h 1897962"/>
              <a:gd name="connsiteX16" fmla="*/ 790723 w 1722540"/>
              <a:gd name="connsiteY16" fmla="*/ 1456576 h 1897962"/>
              <a:gd name="connsiteX17" fmla="*/ 779783 w 1722540"/>
              <a:gd name="connsiteY17" fmla="*/ 1470157 h 1897962"/>
              <a:gd name="connsiteX18" fmla="*/ 819017 w 1722540"/>
              <a:gd name="connsiteY18" fmla="*/ 1541458 h 1897962"/>
              <a:gd name="connsiteX19" fmla="*/ 889564 w 1722540"/>
              <a:gd name="connsiteY19" fmla="*/ 1541458 h 1897962"/>
              <a:gd name="connsiteX20" fmla="*/ 932194 w 1722540"/>
              <a:gd name="connsiteY20" fmla="*/ 1464121 h 1897962"/>
              <a:gd name="connsiteX21" fmla="*/ 926157 w 1722540"/>
              <a:gd name="connsiteY21" fmla="*/ 1456576 h 1897962"/>
              <a:gd name="connsiteX22" fmla="*/ 1080454 w 1722540"/>
              <a:gd name="connsiteY22" fmla="*/ 1259272 h 1897962"/>
              <a:gd name="connsiteX23" fmla="*/ 942757 w 1722540"/>
              <a:gd name="connsiteY23" fmla="*/ 1387916 h 1897962"/>
              <a:gd name="connsiteX24" fmla="*/ 987650 w 1722540"/>
              <a:gd name="connsiteY24" fmla="*/ 1443749 h 1897962"/>
              <a:gd name="connsiteX25" fmla="*/ 1011417 w 1722540"/>
              <a:gd name="connsiteY25" fmla="*/ 1473175 h 1897962"/>
              <a:gd name="connsiteX26" fmla="*/ 1117802 w 1722540"/>
              <a:gd name="connsiteY26" fmla="*/ 1283794 h 1897962"/>
              <a:gd name="connsiteX27" fmla="*/ 637181 w 1722540"/>
              <a:gd name="connsiteY27" fmla="*/ 1259272 h 1897962"/>
              <a:gd name="connsiteX28" fmla="*/ 599833 w 1722540"/>
              <a:gd name="connsiteY28" fmla="*/ 1284171 h 1897962"/>
              <a:gd name="connsiteX29" fmla="*/ 706219 w 1722540"/>
              <a:gd name="connsiteY29" fmla="*/ 1473175 h 1897962"/>
              <a:gd name="connsiteX30" fmla="*/ 774879 w 1722540"/>
              <a:gd name="connsiteY30" fmla="*/ 1387916 h 1897962"/>
              <a:gd name="connsiteX31" fmla="*/ 671134 w 1722540"/>
              <a:gd name="connsiteY31" fmla="*/ 1157414 h 1897962"/>
              <a:gd name="connsiteX32" fmla="*/ 671134 w 1722540"/>
              <a:gd name="connsiteY32" fmla="*/ 1214379 h 1897962"/>
              <a:gd name="connsiteX33" fmla="*/ 812981 w 1722540"/>
              <a:gd name="connsiteY33" fmla="*/ 1347172 h 1897962"/>
              <a:gd name="connsiteX34" fmla="*/ 825431 w 1722540"/>
              <a:gd name="connsiteY34" fmla="*/ 1364149 h 1897962"/>
              <a:gd name="connsiteX35" fmla="*/ 827317 w 1722540"/>
              <a:gd name="connsiteY35" fmla="*/ 1370562 h 1897962"/>
              <a:gd name="connsiteX36" fmla="*/ 830335 w 1722540"/>
              <a:gd name="connsiteY36" fmla="*/ 1383766 h 1897962"/>
              <a:gd name="connsiteX37" fmla="*/ 829958 w 1722540"/>
              <a:gd name="connsiteY37" fmla="*/ 1391311 h 1897962"/>
              <a:gd name="connsiteX38" fmla="*/ 829581 w 1722540"/>
              <a:gd name="connsiteY38" fmla="*/ 1394706 h 1897962"/>
              <a:gd name="connsiteX39" fmla="*/ 828826 w 1722540"/>
              <a:gd name="connsiteY39" fmla="*/ 1400742 h 1897962"/>
              <a:gd name="connsiteX40" fmla="*/ 889187 w 1722540"/>
              <a:gd name="connsiteY40" fmla="*/ 1400742 h 1897962"/>
              <a:gd name="connsiteX41" fmla="*/ 905031 w 1722540"/>
              <a:gd name="connsiteY41" fmla="*/ 1347172 h 1897962"/>
              <a:gd name="connsiteX42" fmla="*/ 1052537 w 1722540"/>
              <a:gd name="connsiteY42" fmla="*/ 1209852 h 1897962"/>
              <a:gd name="connsiteX43" fmla="*/ 1052537 w 1722540"/>
              <a:gd name="connsiteY43" fmla="*/ 1158168 h 1897962"/>
              <a:gd name="connsiteX44" fmla="*/ 1027639 w 1722540"/>
              <a:gd name="connsiteY44" fmla="*/ 1176654 h 1897962"/>
              <a:gd name="connsiteX45" fmla="*/ 1023489 w 1722540"/>
              <a:gd name="connsiteY45" fmla="*/ 1179672 h 1897962"/>
              <a:gd name="connsiteX46" fmla="*/ 991422 w 1722540"/>
              <a:gd name="connsiteY46" fmla="*/ 1197780 h 1897962"/>
              <a:gd name="connsiteX47" fmla="*/ 974069 w 1722540"/>
              <a:gd name="connsiteY47" fmla="*/ 1205325 h 1897962"/>
              <a:gd name="connsiteX48" fmla="*/ 971051 w 1722540"/>
              <a:gd name="connsiteY48" fmla="*/ 1206457 h 1897962"/>
              <a:gd name="connsiteX49" fmla="*/ 752998 w 1722540"/>
              <a:gd name="connsiteY49" fmla="*/ 1206080 h 1897962"/>
              <a:gd name="connsiteX50" fmla="*/ 733381 w 1722540"/>
              <a:gd name="connsiteY50" fmla="*/ 1197403 h 1897962"/>
              <a:gd name="connsiteX51" fmla="*/ 706219 w 1722540"/>
              <a:gd name="connsiteY51" fmla="*/ 1182690 h 1897962"/>
              <a:gd name="connsiteX52" fmla="*/ 703201 w 1722540"/>
              <a:gd name="connsiteY52" fmla="*/ 1180804 h 1897962"/>
              <a:gd name="connsiteX53" fmla="*/ 693769 w 1722540"/>
              <a:gd name="connsiteY53" fmla="*/ 1174390 h 1897962"/>
              <a:gd name="connsiteX54" fmla="*/ 671134 w 1722540"/>
              <a:gd name="connsiteY54" fmla="*/ 1157414 h 1897962"/>
              <a:gd name="connsiteX55" fmla="*/ 717913 w 1722540"/>
              <a:gd name="connsiteY55" fmla="*/ 402152 h 1897962"/>
              <a:gd name="connsiteX56" fmla="*/ 597947 w 1722540"/>
              <a:gd name="connsiteY56" fmla="*/ 504765 h 1897962"/>
              <a:gd name="connsiteX57" fmla="*/ 509670 w 1722540"/>
              <a:gd name="connsiteY57" fmla="*/ 582857 h 1897962"/>
              <a:gd name="connsiteX58" fmla="*/ 510047 w 1722540"/>
              <a:gd name="connsiteY58" fmla="*/ 611151 h 1897962"/>
              <a:gd name="connsiteX59" fmla="*/ 510047 w 1722540"/>
              <a:gd name="connsiteY59" fmla="*/ 819772 h 1897962"/>
              <a:gd name="connsiteX60" fmla="*/ 606246 w 1722540"/>
              <a:gd name="connsiteY60" fmla="*/ 1029148 h 1897962"/>
              <a:gd name="connsiteX61" fmla="*/ 658307 w 1722540"/>
              <a:gd name="connsiteY61" fmla="*/ 1074418 h 1897962"/>
              <a:gd name="connsiteX62" fmla="*/ 659062 w 1722540"/>
              <a:gd name="connsiteY62" fmla="*/ 1074418 h 1897962"/>
              <a:gd name="connsiteX63" fmla="*/ 661703 w 1722540"/>
              <a:gd name="connsiteY63" fmla="*/ 1077059 h 1897962"/>
              <a:gd name="connsiteX64" fmla="*/ 703578 w 1722540"/>
              <a:gd name="connsiteY64" fmla="*/ 1112898 h 1897962"/>
              <a:gd name="connsiteX65" fmla="*/ 816377 w 1722540"/>
              <a:gd name="connsiteY65" fmla="*/ 1166845 h 1897962"/>
              <a:gd name="connsiteX66" fmla="*/ 950302 w 1722540"/>
              <a:gd name="connsiteY66" fmla="*/ 1154396 h 1897962"/>
              <a:gd name="connsiteX67" fmla="*/ 1061591 w 1722540"/>
              <a:gd name="connsiteY67" fmla="*/ 1076304 h 1897962"/>
              <a:gd name="connsiteX68" fmla="*/ 1116670 w 1722540"/>
              <a:gd name="connsiteY68" fmla="*/ 1029148 h 1897962"/>
              <a:gd name="connsiteX69" fmla="*/ 1212870 w 1722540"/>
              <a:gd name="connsiteY69" fmla="*/ 819772 h 1897962"/>
              <a:gd name="connsiteX70" fmla="*/ 1208720 w 1722540"/>
              <a:gd name="connsiteY70" fmla="*/ 561353 h 1897962"/>
              <a:gd name="connsiteX71" fmla="*/ 1204571 w 1722540"/>
              <a:gd name="connsiteY71" fmla="*/ 551167 h 1897962"/>
              <a:gd name="connsiteX72" fmla="*/ 1201553 w 1722540"/>
              <a:gd name="connsiteY72" fmla="*/ 545509 h 1897962"/>
              <a:gd name="connsiteX73" fmla="*/ 1198157 w 1722540"/>
              <a:gd name="connsiteY73" fmla="*/ 539473 h 1897962"/>
              <a:gd name="connsiteX74" fmla="*/ 1194385 w 1722540"/>
              <a:gd name="connsiteY74" fmla="*/ 533814 h 1897962"/>
              <a:gd name="connsiteX75" fmla="*/ 1189858 w 1722540"/>
              <a:gd name="connsiteY75" fmla="*/ 527400 h 1897962"/>
              <a:gd name="connsiteX76" fmla="*/ 1183822 w 1722540"/>
              <a:gd name="connsiteY76" fmla="*/ 520610 h 1897962"/>
              <a:gd name="connsiteX77" fmla="*/ 1181181 w 1722540"/>
              <a:gd name="connsiteY77" fmla="*/ 517592 h 1897962"/>
              <a:gd name="connsiteX78" fmla="*/ 1166091 w 1722540"/>
              <a:gd name="connsiteY78" fmla="*/ 504765 h 1897962"/>
              <a:gd name="connsiteX79" fmla="*/ 977841 w 1722540"/>
              <a:gd name="connsiteY79" fmla="*/ 496843 h 1897962"/>
              <a:gd name="connsiteX80" fmla="*/ 717913 w 1722540"/>
              <a:gd name="connsiteY80" fmla="*/ 402152 h 1897962"/>
              <a:gd name="connsiteX81" fmla="*/ 825808 w 1722540"/>
              <a:gd name="connsiteY81" fmla="*/ 55456 h 1897962"/>
              <a:gd name="connsiteX82" fmla="*/ 670002 w 1722540"/>
              <a:gd name="connsiteY82" fmla="*/ 165614 h 1897962"/>
              <a:gd name="connsiteX83" fmla="*/ 656421 w 1722540"/>
              <a:gd name="connsiteY83" fmla="*/ 186363 h 1897962"/>
              <a:gd name="connsiteX84" fmla="*/ 627750 w 1722540"/>
              <a:gd name="connsiteY84" fmla="*/ 185986 h 1897962"/>
              <a:gd name="connsiteX85" fmla="*/ 557203 w 1722540"/>
              <a:gd name="connsiteY85" fmla="*/ 183722 h 1897962"/>
              <a:gd name="connsiteX86" fmla="*/ 461004 w 1722540"/>
              <a:gd name="connsiteY86" fmla="*/ 522873 h 1897962"/>
              <a:gd name="connsiteX87" fmla="*/ 464022 w 1722540"/>
              <a:gd name="connsiteY87" fmla="*/ 529287 h 1897962"/>
              <a:gd name="connsiteX88" fmla="*/ 469681 w 1722540"/>
              <a:gd name="connsiteY88" fmla="*/ 533437 h 1897962"/>
              <a:gd name="connsiteX89" fmla="*/ 517215 w 1722540"/>
              <a:gd name="connsiteY89" fmla="*/ 487789 h 1897962"/>
              <a:gd name="connsiteX90" fmla="*/ 519855 w 1722540"/>
              <a:gd name="connsiteY90" fmla="*/ 485903 h 1897962"/>
              <a:gd name="connsiteX91" fmla="*/ 534191 w 1722540"/>
              <a:gd name="connsiteY91" fmla="*/ 477226 h 1897962"/>
              <a:gd name="connsiteX92" fmla="*/ 538341 w 1722540"/>
              <a:gd name="connsiteY92" fmla="*/ 474585 h 1897962"/>
              <a:gd name="connsiteX93" fmla="*/ 551922 w 1722540"/>
              <a:gd name="connsiteY93" fmla="*/ 467040 h 1897962"/>
              <a:gd name="connsiteX94" fmla="*/ 573425 w 1722540"/>
              <a:gd name="connsiteY94" fmla="*/ 455722 h 1897962"/>
              <a:gd name="connsiteX95" fmla="*/ 674152 w 1722540"/>
              <a:gd name="connsiteY95" fmla="*/ 344432 h 1897962"/>
              <a:gd name="connsiteX96" fmla="*/ 692637 w 1722540"/>
              <a:gd name="connsiteY96" fmla="*/ 318025 h 1897962"/>
              <a:gd name="connsiteX97" fmla="*/ 723572 w 1722540"/>
              <a:gd name="connsiteY97" fmla="*/ 327079 h 1897962"/>
              <a:gd name="connsiteX98" fmla="*/ 963506 w 1722540"/>
              <a:gd name="connsiteY98" fmla="*/ 443650 h 1897962"/>
              <a:gd name="connsiteX99" fmla="*/ 1198157 w 1722540"/>
              <a:gd name="connsiteY99" fmla="*/ 459495 h 1897962"/>
              <a:gd name="connsiteX100" fmla="*/ 1217020 w 1722540"/>
              <a:gd name="connsiteY100" fmla="*/ 474585 h 1897962"/>
              <a:gd name="connsiteX101" fmla="*/ 1220792 w 1722540"/>
              <a:gd name="connsiteY101" fmla="*/ 478357 h 1897962"/>
              <a:gd name="connsiteX102" fmla="*/ 1235128 w 1722540"/>
              <a:gd name="connsiteY102" fmla="*/ 494202 h 1897962"/>
              <a:gd name="connsiteX103" fmla="*/ 1246446 w 1722540"/>
              <a:gd name="connsiteY103" fmla="*/ 510801 h 1897962"/>
              <a:gd name="connsiteX104" fmla="*/ 1248709 w 1722540"/>
              <a:gd name="connsiteY104" fmla="*/ 514574 h 1897962"/>
              <a:gd name="connsiteX105" fmla="*/ 1256254 w 1722540"/>
              <a:gd name="connsiteY105" fmla="*/ 529664 h 1897962"/>
              <a:gd name="connsiteX106" fmla="*/ 1256632 w 1722540"/>
              <a:gd name="connsiteY106" fmla="*/ 530796 h 1897962"/>
              <a:gd name="connsiteX107" fmla="*/ 1259650 w 1722540"/>
              <a:gd name="connsiteY107" fmla="*/ 528909 h 1897962"/>
              <a:gd name="connsiteX108" fmla="*/ 1261913 w 1722540"/>
              <a:gd name="connsiteY108" fmla="*/ 523628 h 1897962"/>
              <a:gd name="connsiteX109" fmla="*/ 825808 w 1722540"/>
              <a:gd name="connsiteY109" fmla="*/ 55456 h 1897962"/>
              <a:gd name="connsiteX110" fmla="*/ 825808 w 1722540"/>
              <a:gd name="connsiteY110" fmla="*/ 0 h 1897962"/>
              <a:gd name="connsiteX111" fmla="*/ 1316992 w 1722540"/>
              <a:gd name="connsiteY111" fmla="*/ 526646 h 1897962"/>
              <a:gd name="connsiteX112" fmla="*/ 1289075 w 1722540"/>
              <a:gd name="connsiteY112" fmla="*/ 578707 h 1897962"/>
              <a:gd name="connsiteX113" fmla="*/ 1268704 w 1722540"/>
              <a:gd name="connsiteY113" fmla="*/ 607001 h 1897962"/>
              <a:gd name="connsiteX114" fmla="*/ 1268326 w 1722540"/>
              <a:gd name="connsiteY114" fmla="*/ 820149 h 1897962"/>
              <a:gd name="connsiteX115" fmla="*/ 1152887 w 1722540"/>
              <a:gd name="connsiteY115" fmla="*/ 1071777 h 1897962"/>
              <a:gd name="connsiteX116" fmla="*/ 1107616 w 1722540"/>
              <a:gd name="connsiteY116" fmla="*/ 1110634 h 1897962"/>
              <a:gd name="connsiteX117" fmla="*/ 1107616 w 1722540"/>
              <a:gd name="connsiteY117" fmla="*/ 1210984 h 1897962"/>
              <a:gd name="connsiteX118" fmla="*/ 1169863 w 1722540"/>
              <a:gd name="connsiteY118" fmla="*/ 1252104 h 1897962"/>
              <a:gd name="connsiteX119" fmla="*/ 1177785 w 1722540"/>
              <a:gd name="connsiteY119" fmla="*/ 1260027 h 1897962"/>
              <a:gd name="connsiteX120" fmla="*/ 1482606 w 1722540"/>
              <a:gd name="connsiteY120" fmla="*/ 1353963 h 1897962"/>
              <a:gd name="connsiteX121" fmla="*/ 1722540 w 1722540"/>
              <a:gd name="connsiteY121" fmla="*/ 1657275 h 1897962"/>
              <a:gd name="connsiteX122" fmla="*/ 1722540 w 1722540"/>
              <a:gd name="connsiteY122" fmla="*/ 1870423 h 1897962"/>
              <a:gd name="connsiteX123" fmla="*/ 1695000 w 1722540"/>
              <a:gd name="connsiteY123" fmla="*/ 1897962 h 1897962"/>
              <a:gd name="connsiteX124" fmla="*/ 1694623 w 1722540"/>
              <a:gd name="connsiteY124" fmla="*/ 1897962 h 1897962"/>
              <a:gd name="connsiteX125" fmla="*/ 1667083 w 1722540"/>
              <a:gd name="connsiteY125" fmla="*/ 1870423 h 1897962"/>
              <a:gd name="connsiteX126" fmla="*/ 1667083 w 1722540"/>
              <a:gd name="connsiteY126" fmla="*/ 1657275 h 1897962"/>
              <a:gd name="connsiteX127" fmla="*/ 1466384 w 1722540"/>
              <a:gd name="connsiteY127" fmla="*/ 1407533 h 1897962"/>
              <a:gd name="connsiteX128" fmla="*/ 1164582 w 1722540"/>
              <a:gd name="connsiteY128" fmla="*/ 1314729 h 1897962"/>
              <a:gd name="connsiteX129" fmla="*/ 1060082 w 1722540"/>
              <a:gd name="connsiteY129" fmla="*/ 1501092 h 1897962"/>
              <a:gd name="connsiteX130" fmla="*/ 1015944 w 1722540"/>
              <a:gd name="connsiteY130" fmla="*/ 1529386 h 1897962"/>
              <a:gd name="connsiteX131" fmla="*/ 1011417 w 1722540"/>
              <a:gd name="connsiteY131" fmla="*/ 1529386 h 1897962"/>
              <a:gd name="connsiteX132" fmla="*/ 1007267 w 1722540"/>
              <a:gd name="connsiteY132" fmla="*/ 1529009 h 1897962"/>
              <a:gd name="connsiteX133" fmla="*/ 1000854 w 1722540"/>
              <a:gd name="connsiteY133" fmla="*/ 1528254 h 1897962"/>
              <a:gd name="connsiteX134" fmla="*/ 994440 w 1722540"/>
              <a:gd name="connsiteY134" fmla="*/ 1526368 h 1897962"/>
              <a:gd name="connsiteX135" fmla="*/ 988404 w 1722540"/>
              <a:gd name="connsiteY135" fmla="*/ 1524104 h 1897962"/>
              <a:gd name="connsiteX136" fmla="*/ 981236 w 1722540"/>
              <a:gd name="connsiteY136" fmla="*/ 1519954 h 1897962"/>
              <a:gd name="connsiteX137" fmla="*/ 977464 w 1722540"/>
              <a:gd name="connsiteY137" fmla="*/ 1517691 h 1897962"/>
              <a:gd name="connsiteX138" fmla="*/ 970296 w 1722540"/>
              <a:gd name="connsiteY138" fmla="*/ 1511278 h 1897962"/>
              <a:gd name="connsiteX139" fmla="*/ 936720 w 1722540"/>
              <a:gd name="connsiteY139" fmla="*/ 1572393 h 1897962"/>
              <a:gd name="connsiteX140" fmla="*/ 1018207 w 1722540"/>
              <a:gd name="connsiteY140" fmla="*/ 1862878 h 1897962"/>
              <a:gd name="connsiteX141" fmla="*/ 991800 w 1722540"/>
              <a:gd name="connsiteY141" fmla="*/ 1897962 h 1897962"/>
              <a:gd name="connsiteX142" fmla="*/ 965392 w 1722540"/>
              <a:gd name="connsiteY142" fmla="*/ 1877968 h 1897962"/>
              <a:gd name="connsiteX143" fmla="*/ 886169 w 1722540"/>
              <a:gd name="connsiteY143" fmla="*/ 1597291 h 1897962"/>
              <a:gd name="connsiteX144" fmla="*/ 823544 w 1722540"/>
              <a:gd name="connsiteY144" fmla="*/ 1597291 h 1897962"/>
              <a:gd name="connsiteX145" fmla="*/ 744321 w 1722540"/>
              <a:gd name="connsiteY145" fmla="*/ 1877968 h 1897962"/>
              <a:gd name="connsiteX146" fmla="*/ 717913 w 1722540"/>
              <a:gd name="connsiteY146" fmla="*/ 1897962 h 1897962"/>
              <a:gd name="connsiteX147" fmla="*/ 691506 w 1722540"/>
              <a:gd name="connsiteY147" fmla="*/ 1862878 h 1897962"/>
              <a:gd name="connsiteX148" fmla="*/ 772238 w 1722540"/>
              <a:gd name="connsiteY148" fmla="*/ 1575411 h 1897962"/>
              <a:gd name="connsiteX149" fmla="*/ 739794 w 1722540"/>
              <a:gd name="connsiteY149" fmla="*/ 1516559 h 1897962"/>
              <a:gd name="connsiteX150" fmla="*/ 738662 w 1722540"/>
              <a:gd name="connsiteY150" fmla="*/ 1517314 h 1897962"/>
              <a:gd name="connsiteX151" fmla="*/ 735644 w 1722540"/>
              <a:gd name="connsiteY151" fmla="*/ 1519200 h 1897962"/>
              <a:gd name="connsiteX152" fmla="*/ 727345 w 1722540"/>
              <a:gd name="connsiteY152" fmla="*/ 1524104 h 1897962"/>
              <a:gd name="connsiteX153" fmla="*/ 724327 w 1722540"/>
              <a:gd name="connsiteY153" fmla="*/ 1525236 h 1897962"/>
              <a:gd name="connsiteX154" fmla="*/ 715273 w 1722540"/>
              <a:gd name="connsiteY154" fmla="*/ 1527877 h 1897962"/>
              <a:gd name="connsiteX155" fmla="*/ 710746 w 1722540"/>
              <a:gd name="connsiteY155" fmla="*/ 1528254 h 1897962"/>
              <a:gd name="connsiteX156" fmla="*/ 700183 w 1722540"/>
              <a:gd name="connsiteY156" fmla="*/ 1528631 h 1897962"/>
              <a:gd name="connsiteX157" fmla="*/ 656798 w 1722540"/>
              <a:gd name="connsiteY157" fmla="*/ 1500337 h 1897962"/>
              <a:gd name="connsiteX158" fmla="*/ 552676 w 1722540"/>
              <a:gd name="connsiteY158" fmla="*/ 1315860 h 1897962"/>
              <a:gd name="connsiteX159" fmla="*/ 255778 w 1722540"/>
              <a:gd name="connsiteY159" fmla="*/ 1407533 h 1897962"/>
              <a:gd name="connsiteX160" fmla="*/ 55456 w 1722540"/>
              <a:gd name="connsiteY160" fmla="*/ 1657275 h 1897962"/>
              <a:gd name="connsiteX161" fmla="*/ 55456 w 1722540"/>
              <a:gd name="connsiteY161" fmla="*/ 1870423 h 1897962"/>
              <a:gd name="connsiteX162" fmla="*/ 27917 w 1722540"/>
              <a:gd name="connsiteY162" fmla="*/ 1897962 h 1897962"/>
              <a:gd name="connsiteX163" fmla="*/ 27540 w 1722540"/>
              <a:gd name="connsiteY163" fmla="*/ 1897962 h 1897962"/>
              <a:gd name="connsiteX164" fmla="*/ 0 w 1722540"/>
              <a:gd name="connsiteY164" fmla="*/ 1870423 h 1897962"/>
              <a:gd name="connsiteX165" fmla="*/ 0 w 1722540"/>
              <a:gd name="connsiteY165" fmla="*/ 1657275 h 1897962"/>
              <a:gd name="connsiteX166" fmla="*/ 239179 w 1722540"/>
              <a:gd name="connsiteY166" fmla="*/ 1354340 h 1897962"/>
              <a:gd name="connsiteX167" fmla="*/ 537586 w 1722540"/>
              <a:gd name="connsiteY167" fmla="*/ 1262290 h 1897962"/>
              <a:gd name="connsiteX168" fmla="*/ 546640 w 1722540"/>
              <a:gd name="connsiteY168" fmla="*/ 1252104 h 1897962"/>
              <a:gd name="connsiteX169" fmla="*/ 614546 w 1722540"/>
              <a:gd name="connsiteY169" fmla="*/ 1207211 h 1897962"/>
              <a:gd name="connsiteX170" fmla="*/ 614546 w 1722540"/>
              <a:gd name="connsiteY170" fmla="*/ 1110257 h 1897962"/>
              <a:gd name="connsiteX171" fmla="*/ 569276 w 1722540"/>
              <a:gd name="connsiteY171" fmla="*/ 1071400 h 1897962"/>
              <a:gd name="connsiteX172" fmla="*/ 453836 w 1722540"/>
              <a:gd name="connsiteY172" fmla="*/ 819772 h 1897962"/>
              <a:gd name="connsiteX173" fmla="*/ 451950 w 1722540"/>
              <a:gd name="connsiteY173" fmla="*/ 598701 h 1897962"/>
              <a:gd name="connsiteX174" fmla="*/ 450818 w 1722540"/>
              <a:gd name="connsiteY174" fmla="*/ 595306 h 1897962"/>
              <a:gd name="connsiteX175" fmla="*/ 435351 w 1722540"/>
              <a:gd name="connsiteY175" fmla="*/ 578707 h 1897962"/>
              <a:gd name="connsiteX176" fmla="*/ 405170 w 1722540"/>
              <a:gd name="connsiteY176" fmla="*/ 526646 h 1897962"/>
              <a:gd name="connsiteX177" fmla="*/ 530041 w 1722540"/>
              <a:gd name="connsiteY177" fmla="*/ 135434 h 1897962"/>
              <a:gd name="connsiteX178" fmla="*/ 627373 w 1722540"/>
              <a:gd name="connsiteY178" fmla="*/ 126003 h 1897962"/>
              <a:gd name="connsiteX179" fmla="*/ 825808 w 1722540"/>
              <a:gd name="connsiteY179" fmla="*/ 0 h 189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1722540" h="1897962">
                <a:moveTo>
                  <a:pt x="1352831" y="1687832"/>
                </a:moveTo>
                <a:cubicBezTo>
                  <a:pt x="1368298" y="1687832"/>
                  <a:pt x="1380748" y="1700281"/>
                  <a:pt x="1380370" y="1715749"/>
                </a:cubicBezTo>
                <a:lnTo>
                  <a:pt x="1380370" y="1870046"/>
                </a:lnTo>
                <a:cubicBezTo>
                  <a:pt x="1380370" y="1885136"/>
                  <a:pt x="1367921" y="1897585"/>
                  <a:pt x="1352831" y="1897585"/>
                </a:cubicBezTo>
                <a:lnTo>
                  <a:pt x="1352454" y="1897585"/>
                </a:lnTo>
                <a:cubicBezTo>
                  <a:pt x="1337363" y="1897585"/>
                  <a:pt x="1324914" y="1885136"/>
                  <a:pt x="1324914" y="1870046"/>
                </a:cubicBezTo>
                <a:lnTo>
                  <a:pt x="1324914" y="1715749"/>
                </a:lnTo>
                <a:cubicBezTo>
                  <a:pt x="1324914" y="1700281"/>
                  <a:pt x="1337363" y="1687832"/>
                  <a:pt x="1352831" y="1687832"/>
                </a:cubicBezTo>
                <a:close/>
                <a:moveTo>
                  <a:pt x="370463" y="1687832"/>
                </a:moveTo>
                <a:cubicBezTo>
                  <a:pt x="385553" y="1687832"/>
                  <a:pt x="398002" y="1700281"/>
                  <a:pt x="398002" y="1715749"/>
                </a:cubicBezTo>
                <a:lnTo>
                  <a:pt x="398002" y="1870046"/>
                </a:lnTo>
                <a:cubicBezTo>
                  <a:pt x="398002" y="1885136"/>
                  <a:pt x="385553" y="1897585"/>
                  <a:pt x="370463" y="1897585"/>
                </a:cubicBezTo>
                <a:lnTo>
                  <a:pt x="370085" y="1897585"/>
                </a:lnTo>
                <a:cubicBezTo>
                  <a:pt x="354995" y="1897585"/>
                  <a:pt x="342546" y="1885136"/>
                  <a:pt x="342546" y="1870046"/>
                </a:cubicBezTo>
                <a:lnTo>
                  <a:pt x="342546" y="1715749"/>
                </a:lnTo>
                <a:cubicBezTo>
                  <a:pt x="342546" y="1700281"/>
                  <a:pt x="354995" y="1687832"/>
                  <a:pt x="370463" y="1687832"/>
                </a:cubicBezTo>
                <a:close/>
                <a:moveTo>
                  <a:pt x="790723" y="1456576"/>
                </a:moveTo>
                <a:lnTo>
                  <a:pt x="779783" y="1470157"/>
                </a:lnTo>
                <a:lnTo>
                  <a:pt x="819017" y="1541458"/>
                </a:lnTo>
                <a:lnTo>
                  <a:pt x="889564" y="1541458"/>
                </a:lnTo>
                <a:lnTo>
                  <a:pt x="932194" y="1464121"/>
                </a:lnTo>
                <a:lnTo>
                  <a:pt x="926157" y="1456576"/>
                </a:lnTo>
                <a:close/>
                <a:moveTo>
                  <a:pt x="1080454" y="1259272"/>
                </a:moveTo>
                <a:lnTo>
                  <a:pt x="942757" y="1387916"/>
                </a:lnTo>
                <a:lnTo>
                  <a:pt x="987650" y="1443749"/>
                </a:lnTo>
                <a:lnTo>
                  <a:pt x="1011417" y="1473175"/>
                </a:lnTo>
                <a:lnTo>
                  <a:pt x="1117802" y="1283794"/>
                </a:lnTo>
                <a:close/>
                <a:moveTo>
                  <a:pt x="637181" y="1259272"/>
                </a:moveTo>
                <a:lnTo>
                  <a:pt x="599833" y="1284171"/>
                </a:lnTo>
                <a:lnTo>
                  <a:pt x="706219" y="1473175"/>
                </a:lnTo>
                <a:lnTo>
                  <a:pt x="774879" y="1387916"/>
                </a:lnTo>
                <a:close/>
                <a:moveTo>
                  <a:pt x="671134" y="1157414"/>
                </a:moveTo>
                <a:lnTo>
                  <a:pt x="671134" y="1214379"/>
                </a:lnTo>
                <a:lnTo>
                  <a:pt x="812981" y="1347172"/>
                </a:lnTo>
                <a:cubicBezTo>
                  <a:pt x="818263" y="1352077"/>
                  <a:pt x="822413" y="1357735"/>
                  <a:pt x="825431" y="1364149"/>
                </a:cubicBezTo>
                <a:cubicBezTo>
                  <a:pt x="826562" y="1366790"/>
                  <a:pt x="826940" y="1369053"/>
                  <a:pt x="827317" y="1370562"/>
                </a:cubicBezTo>
                <a:cubicBezTo>
                  <a:pt x="828826" y="1375844"/>
                  <a:pt x="829958" y="1379616"/>
                  <a:pt x="830335" y="1383766"/>
                </a:cubicBezTo>
                <a:cubicBezTo>
                  <a:pt x="830712" y="1386784"/>
                  <a:pt x="830335" y="1389425"/>
                  <a:pt x="829958" y="1391311"/>
                </a:cubicBezTo>
                <a:lnTo>
                  <a:pt x="829581" y="1394706"/>
                </a:lnTo>
                <a:cubicBezTo>
                  <a:pt x="829203" y="1396593"/>
                  <a:pt x="829203" y="1398479"/>
                  <a:pt x="828826" y="1400742"/>
                </a:cubicBezTo>
                <a:lnTo>
                  <a:pt x="889187" y="1400742"/>
                </a:lnTo>
                <a:cubicBezTo>
                  <a:pt x="884282" y="1381502"/>
                  <a:pt x="889941" y="1361131"/>
                  <a:pt x="905031" y="1347172"/>
                </a:cubicBezTo>
                <a:lnTo>
                  <a:pt x="1052537" y="1209852"/>
                </a:lnTo>
                <a:lnTo>
                  <a:pt x="1052537" y="1158168"/>
                </a:lnTo>
                <a:cubicBezTo>
                  <a:pt x="1045370" y="1164204"/>
                  <a:pt x="1037070" y="1170240"/>
                  <a:pt x="1027639" y="1176654"/>
                </a:cubicBezTo>
                <a:lnTo>
                  <a:pt x="1023489" y="1179672"/>
                </a:lnTo>
                <a:cubicBezTo>
                  <a:pt x="1012548" y="1186840"/>
                  <a:pt x="1001985" y="1192498"/>
                  <a:pt x="991422" y="1197780"/>
                </a:cubicBezTo>
                <a:cubicBezTo>
                  <a:pt x="985763" y="1200421"/>
                  <a:pt x="979727" y="1203061"/>
                  <a:pt x="974069" y="1205325"/>
                </a:cubicBezTo>
                <a:lnTo>
                  <a:pt x="971051" y="1206457"/>
                </a:lnTo>
                <a:cubicBezTo>
                  <a:pt x="901636" y="1233619"/>
                  <a:pt x="822035" y="1233242"/>
                  <a:pt x="752998" y="1206080"/>
                </a:cubicBezTo>
                <a:cubicBezTo>
                  <a:pt x="746585" y="1203439"/>
                  <a:pt x="739794" y="1200798"/>
                  <a:pt x="733381" y="1197403"/>
                </a:cubicBezTo>
                <a:cubicBezTo>
                  <a:pt x="724327" y="1193253"/>
                  <a:pt x="715273" y="1188349"/>
                  <a:pt x="706219" y="1182690"/>
                </a:cubicBezTo>
                <a:lnTo>
                  <a:pt x="703201" y="1180804"/>
                </a:lnTo>
                <a:cubicBezTo>
                  <a:pt x="699805" y="1178917"/>
                  <a:pt x="696787" y="1176654"/>
                  <a:pt x="693769" y="1174390"/>
                </a:cubicBezTo>
                <a:cubicBezTo>
                  <a:pt x="685470" y="1168731"/>
                  <a:pt x="678302" y="1163073"/>
                  <a:pt x="671134" y="1157414"/>
                </a:cubicBezTo>
                <a:close/>
                <a:moveTo>
                  <a:pt x="717913" y="402152"/>
                </a:moveTo>
                <a:cubicBezTo>
                  <a:pt x="695656" y="455345"/>
                  <a:pt x="643972" y="481376"/>
                  <a:pt x="597947" y="504765"/>
                </a:cubicBezTo>
                <a:cubicBezTo>
                  <a:pt x="553808" y="527023"/>
                  <a:pt x="516083" y="546263"/>
                  <a:pt x="509670" y="582857"/>
                </a:cubicBezTo>
                <a:lnTo>
                  <a:pt x="510047" y="611151"/>
                </a:lnTo>
                <a:lnTo>
                  <a:pt x="510047" y="819772"/>
                </a:lnTo>
                <a:cubicBezTo>
                  <a:pt x="510047" y="900127"/>
                  <a:pt x="545131" y="976709"/>
                  <a:pt x="606246" y="1029148"/>
                </a:cubicBezTo>
                <a:lnTo>
                  <a:pt x="658307" y="1074418"/>
                </a:lnTo>
                <a:lnTo>
                  <a:pt x="659062" y="1074418"/>
                </a:lnTo>
                <a:lnTo>
                  <a:pt x="661703" y="1077059"/>
                </a:lnTo>
                <a:lnTo>
                  <a:pt x="703578" y="1112898"/>
                </a:lnTo>
                <a:cubicBezTo>
                  <a:pt x="731872" y="1135910"/>
                  <a:pt x="785819" y="1159677"/>
                  <a:pt x="816377" y="1166845"/>
                </a:cubicBezTo>
                <a:cubicBezTo>
                  <a:pt x="861270" y="1175522"/>
                  <a:pt x="907672" y="1170995"/>
                  <a:pt x="950302" y="1154396"/>
                </a:cubicBezTo>
                <a:cubicBezTo>
                  <a:pt x="990291" y="1137419"/>
                  <a:pt x="1060837" y="1077059"/>
                  <a:pt x="1061591" y="1076304"/>
                </a:cubicBezTo>
                <a:lnTo>
                  <a:pt x="1116670" y="1029148"/>
                </a:lnTo>
                <a:cubicBezTo>
                  <a:pt x="1177785" y="976709"/>
                  <a:pt x="1212870" y="900504"/>
                  <a:pt x="1212870" y="819772"/>
                </a:cubicBezTo>
                <a:lnTo>
                  <a:pt x="1208720" y="561353"/>
                </a:lnTo>
                <a:lnTo>
                  <a:pt x="1204571" y="551167"/>
                </a:lnTo>
                <a:cubicBezTo>
                  <a:pt x="1203439" y="549281"/>
                  <a:pt x="1202684" y="547395"/>
                  <a:pt x="1201553" y="545509"/>
                </a:cubicBezTo>
                <a:lnTo>
                  <a:pt x="1198157" y="539473"/>
                </a:lnTo>
                <a:cubicBezTo>
                  <a:pt x="1197025" y="537586"/>
                  <a:pt x="1195894" y="535700"/>
                  <a:pt x="1194385" y="533814"/>
                </a:cubicBezTo>
                <a:lnTo>
                  <a:pt x="1189858" y="527400"/>
                </a:lnTo>
                <a:cubicBezTo>
                  <a:pt x="1187971" y="525137"/>
                  <a:pt x="1186085" y="522873"/>
                  <a:pt x="1183822" y="520610"/>
                </a:cubicBezTo>
                <a:lnTo>
                  <a:pt x="1181181" y="517592"/>
                </a:lnTo>
                <a:cubicBezTo>
                  <a:pt x="1175522" y="511933"/>
                  <a:pt x="1170995" y="508161"/>
                  <a:pt x="1166091" y="504765"/>
                </a:cubicBezTo>
                <a:cubicBezTo>
                  <a:pt x="1124593" y="476848"/>
                  <a:pt x="1061214" y="473830"/>
                  <a:pt x="977841" y="496843"/>
                </a:cubicBezTo>
                <a:cubicBezTo>
                  <a:pt x="869192" y="526269"/>
                  <a:pt x="768465" y="450441"/>
                  <a:pt x="717913" y="402152"/>
                </a:cubicBezTo>
                <a:close/>
                <a:moveTo>
                  <a:pt x="825808" y="55456"/>
                </a:moveTo>
                <a:cubicBezTo>
                  <a:pt x="725459" y="55456"/>
                  <a:pt x="674907" y="149392"/>
                  <a:pt x="670002" y="165614"/>
                </a:cubicBezTo>
                <a:cubicBezTo>
                  <a:pt x="669248" y="174291"/>
                  <a:pt x="664343" y="181836"/>
                  <a:pt x="656421" y="186363"/>
                </a:cubicBezTo>
                <a:cubicBezTo>
                  <a:pt x="647367" y="191645"/>
                  <a:pt x="636427" y="191268"/>
                  <a:pt x="627750" y="185986"/>
                </a:cubicBezTo>
                <a:cubicBezTo>
                  <a:pt x="626241" y="184854"/>
                  <a:pt x="592288" y="164483"/>
                  <a:pt x="557203" y="183722"/>
                </a:cubicBezTo>
                <a:cubicBezTo>
                  <a:pt x="523628" y="202208"/>
                  <a:pt x="466663" y="270868"/>
                  <a:pt x="461004" y="522873"/>
                </a:cubicBezTo>
                <a:cubicBezTo>
                  <a:pt x="460627" y="525514"/>
                  <a:pt x="462136" y="527778"/>
                  <a:pt x="464022" y="529287"/>
                </a:cubicBezTo>
                <a:lnTo>
                  <a:pt x="469681" y="533437"/>
                </a:lnTo>
                <a:cubicBezTo>
                  <a:pt x="479866" y="516460"/>
                  <a:pt x="494957" y="501747"/>
                  <a:pt x="517215" y="487789"/>
                </a:cubicBezTo>
                <a:lnTo>
                  <a:pt x="519855" y="485903"/>
                </a:lnTo>
                <a:cubicBezTo>
                  <a:pt x="524760" y="482884"/>
                  <a:pt x="529287" y="479867"/>
                  <a:pt x="534191" y="477226"/>
                </a:cubicBezTo>
                <a:lnTo>
                  <a:pt x="538341" y="474585"/>
                </a:lnTo>
                <a:cubicBezTo>
                  <a:pt x="542868" y="471944"/>
                  <a:pt x="547395" y="469303"/>
                  <a:pt x="551922" y="467040"/>
                </a:cubicBezTo>
                <a:lnTo>
                  <a:pt x="573425" y="455722"/>
                </a:lnTo>
                <a:cubicBezTo>
                  <a:pt x="627373" y="428183"/>
                  <a:pt x="674152" y="404793"/>
                  <a:pt x="674152" y="344432"/>
                </a:cubicBezTo>
                <a:cubicBezTo>
                  <a:pt x="674152" y="332360"/>
                  <a:pt x="681320" y="321797"/>
                  <a:pt x="692637" y="318025"/>
                </a:cubicBezTo>
                <a:cubicBezTo>
                  <a:pt x="703955" y="314252"/>
                  <a:pt x="716027" y="318025"/>
                  <a:pt x="723572" y="327079"/>
                </a:cubicBezTo>
                <a:cubicBezTo>
                  <a:pt x="724704" y="328588"/>
                  <a:pt x="844293" y="476094"/>
                  <a:pt x="963506" y="443650"/>
                </a:cubicBezTo>
                <a:cubicBezTo>
                  <a:pt x="1063478" y="416111"/>
                  <a:pt x="1142324" y="421392"/>
                  <a:pt x="1198157" y="459495"/>
                </a:cubicBezTo>
                <a:cubicBezTo>
                  <a:pt x="1205325" y="464022"/>
                  <a:pt x="1211361" y="469303"/>
                  <a:pt x="1217020" y="474585"/>
                </a:cubicBezTo>
                <a:lnTo>
                  <a:pt x="1220792" y="478357"/>
                </a:lnTo>
                <a:cubicBezTo>
                  <a:pt x="1226074" y="483639"/>
                  <a:pt x="1230978" y="488921"/>
                  <a:pt x="1235128" y="494202"/>
                </a:cubicBezTo>
                <a:cubicBezTo>
                  <a:pt x="1240032" y="500615"/>
                  <a:pt x="1243428" y="505897"/>
                  <a:pt x="1246446" y="510801"/>
                </a:cubicBezTo>
                <a:lnTo>
                  <a:pt x="1248709" y="514574"/>
                </a:lnTo>
                <a:cubicBezTo>
                  <a:pt x="1251350" y="519855"/>
                  <a:pt x="1253991" y="524760"/>
                  <a:pt x="1256254" y="529664"/>
                </a:cubicBezTo>
                <a:lnTo>
                  <a:pt x="1256632" y="530796"/>
                </a:lnTo>
                <a:cubicBezTo>
                  <a:pt x="1257763" y="530418"/>
                  <a:pt x="1258518" y="529664"/>
                  <a:pt x="1259650" y="528909"/>
                </a:cubicBezTo>
                <a:cubicBezTo>
                  <a:pt x="1261159" y="527778"/>
                  <a:pt x="1261913" y="525514"/>
                  <a:pt x="1261913" y="523628"/>
                </a:cubicBezTo>
                <a:cubicBezTo>
                  <a:pt x="1244937" y="91673"/>
                  <a:pt x="1028016" y="55456"/>
                  <a:pt x="825808" y="55456"/>
                </a:cubicBezTo>
                <a:close/>
                <a:moveTo>
                  <a:pt x="825808" y="0"/>
                </a:moveTo>
                <a:cubicBezTo>
                  <a:pt x="1054801" y="0"/>
                  <a:pt x="1300016" y="40743"/>
                  <a:pt x="1316992" y="526646"/>
                </a:cubicBezTo>
                <a:cubicBezTo>
                  <a:pt x="1316992" y="542868"/>
                  <a:pt x="1316992" y="571539"/>
                  <a:pt x="1289075" y="578707"/>
                </a:cubicBezTo>
                <a:cubicBezTo>
                  <a:pt x="1281907" y="580593"/>
                  <a:pt x="1272099" y="597570"/>
                  <a:pt x="1268704" y="607001"/>
                </a:cubicBezTo>
                <a:lnTo>
                  <a:pt x="1268326" y="820149"/>
                </a:lnTo>
                <a:cubicBezTo>
                  <a:pt x="1268326" y="917103"/>
                  <a:pt x="1226451" y="1008776"/>
                  <a:pt x="1152887" y="1071777"/>
                </a:cubicBezTo>
                <a:lnTo>
                  <a:pt x="1107616" y="1110634"/>
                </a:lnTo>
                <a:lnTo>
                  <a:pt x="1107616" y="1210984"/>
                </a:lnTo>
                <a:lnTo>
                  <a:pt x="1169863" y="1252104"/>
                </a:lnTo>
                <a:cubicBezTo>
                  <a:pt x="1172881" y="1253991"/>
                  <a:pt x="1175899" y="1256632"/>
                  <a:pt x="1177785" y="1260027"/>
                </a:cubicBezTo>
                <a:lnTo>
                  <a:pt x="1482606" y="1353963"/>
                </a:lnTo>
                <a:cubicBezTo>
                  <a:pt x="1633131" y="1401497"/>
                  <a:pt x="1722540" y="1514673"/>
                  <a:pt x="1722540" y="1657275"/>
                </a:cubicBezTo>
                <a:lnTo>
                  <a:pt x="1722540" y="1870423"/>
                </a:lnTo>
                <a:cubicBezTo>
                  <a:pt x="1722540" y="1885513"/>
                  <a:pt x="1710090" y="1897962"/>
                  <a:pt x="1695000" y="1897962"/>
                </a:cubicBezTo>
                <a:lnTo>
                  <a:pt x="1694623" y="1897962"/>
                </a:lnTo>
                <a:cubicBezTo>
                  <a:pt x="1679533" y="1897962"/>
                  <a:pt x="1667083" y="1885513"/>
                  <a:pt x="1667083" y="1870423"/>
                </a:cubicBezTo>
                <a:lnTo>
                  <a:pt x="1667083" y="1657275"/>
                </a:lnTo>
                <a:cubicBezTo>
                  <a:pt x="1667083" y="1538817"/>
                  <a:pt x="1593896" y="1447899"/>
                  <a:pt x="1466384" y="1407533"/>
                </a:cubicBezTo>
                <a:lnTo>
                  <a:pt x="1164582" y="1314729"/>
                </a:lnTo>
                <a:lnTo>
                  <a:pt x="1060082" y="1501092"/>
                </a:lnTo>
                <a:cubicBezTo>
                  <a:pt x="1051028" y="1517314"/>
                  <a:pt x="1034429" y="1527877"/>
                  <a:pt x="1015944" y="1529386"/>
                </a:cubicBezTo>
                <a:cubicBezTo>
                  <a:pt x="1014435" y="1529386"/>
                  <a:pt x="1012926" y="1529386"/>
                  <a:pt x="1011417" y="1529386"/>
                </a:cubicBezTo>
                <a:lnTo>
                  <a:pt x="1007267" y="1529009"/>
                </a:lnTo>
                <a:cubicBezTo>
                  <a:pt x="1003872" y="1528631"/>
                  <a:pt x="1002363" y="1528631"/>
                  <a:pt x="1000854" y="1528254"/>
                </a:cubicBezTo>
                <a:cubicBezTo>
                  <a:pt x="998590" y="1527877"/>
                  <a:pt x="996327" y="1527122"/>
                  <a:pt x="994440" y="1526368"/>
                </a:cubicBezTo>
                <a:cubicBezTo>
                  <a:pt x="991045" y="1525236"/>
                  <a:pt x="989913" y="1524482"/>
                  <a:pt x="988404" y="1524104"/>
                </a:cubicBezTo>
                <a:cubicBezTo>
                  <a:pt x="985763" y="1522973"/>
                  <a:pt x="983500" y="1521464"/>
                  <a:pt x="981236" y="1519954"/>
                </a:cubicBezTo>
                <a:cubicBezTo>
                  <a:pt x="979350" y="1518823"/>
                  <a:pt x="978218" y="1518445"/>
                  <a:pt x="977464" y="1517691"/>
                </a:cubicBezTo>
                <a:cubicBezTo>
                  <a:pt x="974446" y="1515427"/>
                  <a:pt x="972182" y="1513541"/>
                  <a:pt x="970296" y="1511278"/>
                </a:cubicBezTo>
                <a:lnTo>
                  <a:pt x="936720" y="1572393"/>
                </a:lnTo>
                <a:lnTo>
                  <a:pt x="1018207" y="1862878"/>
                </a:lnTo>
                <a:cubicBezTo>
                  <a:pt x="1023112" y="1880609"/>
                  <a:pt x="1009908" y="1897962"/>
                  <a:pt x="991800" y="1897962"/>
                </a:cubicBezTo>
                <a:cubicBezTo>
                  <a:pt x="979727" y="1897962"/>
                  <a:pt x="968787" y="1889663"/>
                  <a:pt x="965392" y="1877968"/>
                </a:cubicBezTo>
                <a:lnTo>
                  <a:pt x="886169" y="1597291"/>
                </a:lnTo>
                <a:lnTo>
                  <a:pt x="823544" y="1597291"/>
                </a:lnTo>
                <a:lnTo>
                  <a:pt x="744321" y="1877968"/>
                </a:lnTo>
                <a:cubicBezTo>
                  <a:pt x="740926" y="1889663"/>
                  <a:pt x="730363" y="1897962"/>
                  <a:pt x="717913" y="1897962"/>
                </a:cubicBezTo>
                <a:cubicBezTo>
                  <a:pt x="699805" y="1897962"/>
                  <a:pt x="686601" y="1880609"/>
                  <a:pt x="691506" y="1862878"/>
                </a:cubicBezTo>
                <a:lnTo>
                  <a:pt x="772238" y="1575411"/>
                </a:lnTo>
                <a:lnTo>
                  <a:pt x="739794" y="1516559"/>
                </a:lnTo>
                <a:cubicBezTo>
                  <a:pt x="739417" y="1516936"/>
                  <a:pt x="739040" y="1516936"/>
                  <a:pt x="738662" y="1517314"/>
                </a:cubicBezTo>
                <a:lnTo>
                  <a:pt x="735644" y="1519200"/>
                </a:lnTo>
                <a:cubicBezTo>
                  <a:pt x="733004" y="1521086"/>
                  <a:pt x="730363" y="1522973"/>
                  <a:pt x="727345" y="1524104"/>
                </a:cubicBezTo>
                <a:lnTo>
                  <a:pt x="724327" y="1525236"/>
                </a:lnTo>
                <a:cubicBezTo>
                  <a:pt x="720931" y="1526368"/>
                  <a:pt x="717913" y="1527500"/>
                  <a:pt x="715273" y="1527877"/>
                </a:cubicBezTo>
                <a:cubicBezTo>
                  <a:pt x="713764" y="1527877"/>
                  <a:pt x="712255" y="1528254"/>
                  <a:pt x="710746" y="1528254"/>
                </a:cubicBezTo>
                <a:cubicBezTo>
                  <a:pt x="705464" y="1529009"/>
                  <a:pt x="703578" y="1529009"/>
                  <a:pt x="700183" y="1528631"/>
                </a:cubicBezTo>
                <a:cubicBezTo>
                  <a:pt x="681697" y="1527122"/>
                  <a:pt x="665475" y="1516559"/>
                  <a:pt x="656798" y="1500337"/>
                </a:cubicBezTo>
                <a:lnTo>
                  <a:pt x="552676" y="1315860"/>
                </a:lnTo>
                <a:lnTo>
                  <a:pt x="255778" y="1407533"/>
                </a:lnTo>
                <a:cubicBezTo>
                  <a:pt x="128643" y="1447899"/>
                  <a:pt x="55456" y="1538817"/>
                  <a:pt x="55456" y="1657275"/>
                </a:cubicBezTo>
                <a:lnTo>
                  <a:pt x="55456" y="1870423"/>
                </a:lnTo>
                <a:cubicBezTo>
                  <a:pt x="55456" y="1885513"/>
                  <a:pt x="43007" y="1897962"/>
                  <a:pt x="27917" y="1897962"/>
                </a:cubicBezTo>
                <a:lnTo>
                  <a:pt x="27540" y="1897962"/>
                </a:lnTo>
                <a:cubicBezTo>
                  <a:pt x="12449" y="1897962"/>
                  <a:pt x="0" y="1885513"/>
                  <a:pt x="0" y="1870423"/>
                </a:cubicBezTo>
                <a:lnTo>
                  <a:pt x="0" y="1657275"/>
                </a:lnTo>
                <a:cubicBezTo>
                  <a:pt x="0" y="1515050"/>
                  <a:pt x="89409" y="1401874"/>
                  <a:pt x="239179" y="1354340"/>
                </a:cubicBezTo>
                <a:lnTo>
                  <a:pt x="537586" y="1262290"/>
                </a:lnTo>
                <a:cubicBezTo>
                  <a:pt x="539850" y="1258141"/>
                  <a:pt x="542868" y="1254745"/>
                  <a:pt x="546640" y="1252104"/>
                </a:cubicBezTo>
                <a:lnTo>
                  <a:pt x="614546" y="1207211"/>
                </a:lnTo>
                <a:lnTo>
                  <a:pt x="614546" y="1110257"/>
                </a:lnTo>
                <a:lnTo>
                  <a:pt x="569276" y="1071400"/>
                </a:lnTo>
                <a:cubicBezTo>
                  <a:pt x="496088" y="1008399"/>
                  <a:pt x="453836" y="916349"/>
                  <a:pt x="453836" y="819772"/>
                </a:cubicBezTo>
                <a:lnTo>
                  <a:pt x="451950" y="598701"/>
                </a:lnTo>
                <a:cubicBezTo>
                  <a:pt x="451572" y="597192"/>
                  <a:pt x="451195" y="596438"/>
                  <a:pt x="450818" y="595306"/>
                </a:cubicBezTo>
                <a:cubicBezTo>
                  <a:pt x="450063" y="593043"/>
                  <a:pt x="445159" y="584366"/>
                  <a:pt x="435351" y="578707"/>
                </a:cubicBezTo>
                <a:cubicBezTo>
                  <a:pt x="420260" y="570030"/>
                  <a:pt x="404039" y="557958"/>
                  <a:pt x="405170" y="526646"/>
                </a:cubicBezTo>
                <a:cubicBezTo>
                  <a:pt x="409697" y="310480"/>
                  <a:pt x="451572" y="178818"/>
                  <a:pt x="530041" y="135434"/>
                </a:cubicBezTo>
                <a:cubicBezTo>
                  <a:pt x="567767" y="114685"/>
                  <a:pt x="603983" y="118835"/>
                  <a:pt x="627373" y="126003"/>
                </a:cubicBezTo>
                <a:cubicBezTo>
                  <a:pt x="645858" y="91673"/>
                  <a:pt x="705841" y="0"/>
                  <a:pt x="825808" y="0"/>
                </a:cubicBezTo>
                <a:close/>
              </a:path>
            </a:pathLst>
          </a:custGeom>
          <a:solidFill>
            <a:schemeClr val="accent6"/>
          </a:solidFill>
          <a:ln w="3758" cap="flat">
            <a:no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40" name="Закрывающая фигурная скобка 39">
            <a:extLst>
              <a:ext uri="{FF2B5EF4-FFF2-40B4-BE49-F238E27FC236}">
                <a16:creationId xmlns:a16="http://schemas.microsoft.com/office/drawing/2014/main" id="{44024C8B-D17A-AC49-8104-CD70A333EF62}"/>
              </a:ext>
            </a:extLst>
          </p:cNvPr>
          <p:cNvSpPr/>
          <p:nvPr/>
        </p:nvSpPr>
        <p:spPr>
          <a:xfrm>
            <a:off x="8452805" y="2609850"/>
            <a:ext cx="273739" cy="3581400"/>
          </a:xfrm>
          <a:prstGeom prst="rightBrace">
            <a:avLst>
              <a:gd name="adj1" fmla="val 50414"/>
              <a:gd name="adj2" fmla="val 32249"/>
            </a:avLst>
          </a:prstGeom>
          <a:ln w="12700" cap="rnd">
            <a:solidFill>
              <a:schemeClr val="accent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Tree>
    <p:extLst>
      <p:ext uri="{BB962C8B-B14F-4D97-AF65-F5344CB8AC3E}">
        <p14:creationId xmlns:p14="http://schemas.microsoft.com/office/powerpoint/2010/main" val="3665502610"/>
      </p:ext>
    </p:extLst>
  </p:cSld>
  <p:clrMapOvr>
    <a:masterClrMapping/>
  </p:clrMapOvr>
  <p:transition spd="slow">
    <p:fade thruBlk="1"/>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Autofit/>
          </a:bodyPr>
          <a:lstStyle/>
          <a:p>
            <a:r>
              <a:rPr lang="ru-RU" sz="4000" dirty="0"/>
              <a:t>Заключение контракта с 3 участником</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2516284" y="1053577"/>
            <a:ext cx="8246788"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ru-RU" b="1" dirty="0"/>
              <a:t>В соответствии с частью 7 статьи 51 Закона № 44-ФЗ предусмотрена возможность заключения контракта с участником закупки, заявке которого присвоен третий и последующий порядковый номер</a:t>
            </a:r>
          </a:p>
        </p:txBody>
      </p:sp>
      <p:sp>
        <p:nvSpPr>
          <p:cNvPr id="6" name="Полилиния 4">
            <a:extLst>
              <a:ext uri="{FF2B5EF4-FFF2-40B4-BE49-F238E27FC236}">
                <a16:creationId xmlns:a16="http://schemas.microsoft.com/office/drawing/2014/main" id="{76B9A865-AAAC-49EB-B9E3-72263C0B8EF5}"/>
              </a:ext>
            </a:extLst>
          </p:cNvPr>
          <p:cNvSpPr>
            <a:spLocks noChangeAspect="1"/>
          </p:cNvSpPr>
          <p:nvPr/>
        </p:nvSpPr>
        <p:spPr>
          <a:xfrm>
            <a:off x="1407663" y="1010382"/>
            <a:ext cx="720000" cy="719934"/>
          </a:xfrm>
          <a:custGeom>
            <a:avLst/>
            <a:gdLst>
              <a:gd name="connsiteX0" fmla="*/ 520911 w 720000"/>
              <a:gd name="connsiteY0" fmla="*/ 543829 h 719934"/>
              <a:gd name="connsiteX1" fmla="*/ 500668 w 720000"/>
              <a:gd name="connsiteY1" fmla="*/ 631703 h 719934"/>
              <a:gd name="connsiteX2" fmla="*/ 532783 w 720000"/>
              <a:gd name="connsiteY2" fmla="*/ 661096 h 719934"/>
              <a:gd name="connsiteX3" fmla="*/ 564896 w 720000"/>
              <a:gd name="connsiteY3" fmla="*/ 631703 h 719934"/>
              <a:gd name="connsiteX4" fmla="*/ 544652 w 720000"/>
              <a:gd name="connsiteY4" fmla="*/ 543829 h 719934"/>
              <a:gd name="connsiteX5" fmla="*/ 530434 w 720000"/>
              <a:gd name="connsiteY5" fmla="*/ 493908 h 719934"/>
              <a:gd name="connsiteX6" fmla="*/ 526737 w 720000"/>
              <a:gd name="connsiteY6" fmla="*/ 494039 h 719934"/>
              <a:gd name="connsiteX7" fmla="*/ 525446 w 720000"/>
              <a:gd name="connsiteY7" fmla="*/ 494107 h 719934"/>
              <a:gd name="connsiteX8" fmla="*/ 520058 w 720000"/>
              <a:gd name="connsiteY8" fmla="*/ 494524 h 719934"/>
              <a:gd name="connsiteX9" fmla="*/ 517917 w 720000"/>
              <a:gd name="connsiteY9" fmla="*/ 494741 h 719934"/>
              <a:gd name="connsiteX10" fmla="*/ 513895 w 720000"/>
              <a:gd name="connsiteY10" fmla="*/ 495223 h 719934"/>
              <a:gd name="connsiteX11" fmla="*/ 509973 w 720000"/>
              <a:gd name="connsiteY11" fmla="*/ 495790 h 719934"/>
              <a:gd name="connsiteX12" fmla="*/ 508237 w 720000"/>
              <a:gd name="connsiteY12" fmla="*/ 496071 h 719934"/>
              <a:gd name="connsiteX13" fmla="*/ 505487 w 720000"/>
              <a:gd name="connsiteY13" fmla="*/ 496551 h 719934"/>
              <a:gd name="connsiteX14" fmla="*/ 518945 w 720000"/>
              <a:gd name="connsiteY14" fmla="*/ 522700 h 719934"/>
              <a:gd name="connsiteX15" fmla="*/ 546615 w 720000"/>
              <a:gd name="connsiteY15" fmla="*/ 522700 h 719934"/>
              <a:gd name="connsiteX16" fmla="*/ 560075 w 720000"/>
              <a:gd name="connsiteY16" fmla="*/ 496548 h 719934"/>
              <a:gd name="connsiteX17" fmla="*/ 557340 w 720000"/>
              <a:gd name="connsiteY17" fmla="*/ 496071 h 719934"/>
              <a:gd name="connsiteX18" fmla="*/ 555577 w 720000"/>
              <a:gd name="connsiteY18" fmla="*/ 495787 h 719934"/>
              <a:gd name="connsiteX19" fmla="*/ 551679 w 720000"/>
              <a:gd name="connsiteY19" fmla="*/ 495223 h 719934"/>
              <a:gd name="connsiteX20" fmla="*/ 547644 w 720000"/>
              <a:gd name="connsiteY20" fmla="*/ 494739 h 719934"/>
              <a:gd name="connsiteX21" fmla="*/ 545507 w 720000"/>
              <a:gd name="connsiteY21" fmla="*/ 494524 h 719934"/>
              <a:gd name="connsiteX22" fmla="*/ 540116 w 720000"/>
              <a:gd name="connsiteY22" fmla="*/ 494107 h 719934"/>
              <a:gd name="connsiteX23" fmla="*/ 538825 w 720000"/>
              <a:gd name="connsiteY23" fmla="*/ 494039 h 719934"/>
              <a:gd name="connsiteX24" fmla="*/ 535128 w 720000"/>
              <a:gd name="connsiteY24" fmla="*/ 493908 h 719934"/>
              <a:gd name="connsiteX25" fmla="*/ 532781 w 720000"/>
              <a:gd name="connsiteY25" fmla="*/ 493967 h 719934"/>
              <a:gd name="connsiteX26" fmla="*/ 530434 w 720000"/>
              <a:gd name="connsiteY26" fmla="*/ 493908 h 719934"/>
              <a:gd name="connsiteX27" fmla="*/ 458710 w 720000"/>
              <a:gd name="connsiteY27" fmla="*/ 458350 h 719934"/>
              <a:gd name="connsiteX28" fmla="*/ 458710 w 720000"/>
              <a:gd name="connsiteY28" fmla="*/ 488836 h 719934"/>
              <a:gd name="connsiteX29" fmla="*/ 482882 w 720000"/>
              <a:gd name="connsiteY29" fmla="*/ 480089 h 719934"/>
              <a:gd name="connsiteX30" fmla="*/ 482882 w 720000"/>
              <a:gd name="connsiteY30" fmla="*/ 479760 h 719934"/>
              <a:gd name="connsiteX31" fmla="*/ 458710 w 720000"/>
              <a:gd name="connsiteY31" fmla="*/ 458350 h 719934"/>
              <a:gd name="connsiteX32" fmla="*/ 246399 w 720000"/>
              <a:gd name="connsiteY32" fmla="*/ 389025 h 719934"/>
              <a:gd name="connsiteX33" fmla="*/ 190568 w 720000"/>
              <a:gd name="connsiteY33" fmla="*/ 462126 h 719934"/>
              <a:gd name="connsiteX34" fmla="*/ 242232 w 720000"/>
              <a:gd name="connsiteY34" fmla="*/ 476773 h 719934"/>
              <a:gd name="connsiteX35" fmla="*/ 339976 w 720000"/>
              <a:gd name="connsiteY35" fmla="*/ 389066 h 719934"/>
              <a:gd name="connsiteX36" fmla="*/ 325606 w 720000"/>
              <a:gd name="connsiteY36" fmla="*/ 389061 h 719934"/>
              <a:gd name="connsiteX37" fmla="*/ 547419 w 720000"/>
              <a:gd name="connsiteY37" fmla="*/ 332602 h 719934"/>
              <a:gd name="connsiteX38" fmla="*/ 458921 w 720000"/>
              <a:gd name="connsiteY38" fmla="*/ 373023 h 719934"/>
              <a:gd name="connsiteX39" fmla="*/ 458921 w 720000"/>
              <a:gd name="connsiteY39" fmla="*/ 398981 h 719934"/>
              <a:gd name="connsiteX40" fmla="*/ 459005 w 720000"/>
              <a:gd name="connsiteY40" fmla="*/ 402319 h 719934"/>
              <a:gd name="connsiteX41" fmla="*/ 459054 w 720000"/>
              <a:gd name="connsiteY41" fmla="*/ 403273 h 719934"/>
              <a:gd name="connsiteX42" fmla="*/ 459263 w 720000"/>
              <a:gd name="connsiteY42" fmla="*/ 405997 h 719934"/>
              <a:gd name="connsiteX43" fmla="*/ 459358 w 720000"/>
              <a:gd name="connsiteY43" fmla="*/ 406961 h 719934"/>
              <a:gd name="connsiteX44" fmla="*/ 459689 w 720000"/>
              <a:gd name="connsiteY44" fmla="*/ 409564 h 719934"/>
              <a:gd name="connsiteX45" fmla="*/ 459918 w 720000"/>
              <a:gd name="connsiteY45" fmla="*/ 411032 h 719934"/>
              <a:gd name="connsiteX46" fmla="*/ 460198 w 720000"/>
              <a:gd name="connsiteY46" fmla="*/ 412600 h 719934"/>
              <a:gd name="connsiteX47" fmla="*/ 460883 w 720000"/>
              <a:gd name="connsiteY47" fmla="*/ 415838 h 719934"/>
              <a:gd name="connsiteX48" fmla="*/ 461051 w 720000"/>
              <a:gd name="connsiteY48" fmla="*/ 416567 h 719934"/>
              <a:gd name="connsiteX49" fmla="*/ 461610 w 720000"/>
              <a:gd name="connsiteY49" fmla="*/ 418684 h 719934"/>
              <a:gd name="connsiteX50" fmla="*/ 461750 w 720000"/>
              <a:gd name="connsiteY50" fmla="*/ 419179 h 719934"/>
              <a:gd name="connsiteX51" fmla="*/ 498397 w 720000"/>
              <a:gd name="connsiteY51" fmla="*/ 464241 h 719934"/>
              <a:gd name="connsiteX52" fmla="*/ 499126 w 720000"/>
              <a:gd name="connsiteY52" fmla="*/ 464695 h 719934"/>
              <a:gd name="connsiteX53" fmla="*/ 529925 w 720000"/>
              <a:gd name="connsiteY53" fmla="*/ 472770 h 719934"/>
              <a:gd name="connsiteX54" fmla="*/ 532638 w 720000"/>
              <a:gd name="connsiteY54" fmla="*/ 472698 h 719934"/>
              <a:gd name="connsiteX55" fmla="*/ 532926 w 720000"/>
              <a:gd name="connsiteY55" fmla="*/ 472698 h 719934"/>
              <a:gd name="connsiteX56" fmla="*/ 535639 w 720000"/>
              <a:gd name="connsiteY56" fmla="*/ 472770 h 719934"/>
              <a:gd name="connsiteX57" fmla="*/ 606643 w 720000"/>
              <a:gd name="connsiteY57" fmla="*/ 398981 h 719934"/>
              <a:gd name="connsiteX58" fmla="*/ 606643 w 720000"/>
              <a:gd name="connsiteY58" fmla="*/ 372645 h 719934"/>
              <a:gd name="connsiteX59" fmla="*/ 547419 w 720000"/>
              <a:gd name="connsiteY59" fmla="*/ 332602 h 719934"/>
              <a:gd name="connsiteX60" fmla="*/ 168213 w 720000"/>
              <a:gd name="connsiteY60" fmla="*/ 283623 h 719934"/>
              <a:gd name="connsiteX61" fmla="*/ 121938 w 720000"/>
              <a:gd name="connsiteY61" fmla="*/ 378457 h 719934"/>
              <a:gd name="connsiteX62" fmla="*/ 160480 w 720000"/>
              <a:gd name="connsiteY62" fmla="*/ 466708 h 719934"/>
              <a:gd name="connsiteX63" fmla="*/ 167073 w 720000"/>
              <a:gd name="connsiteY63" fmla="*/ 458076 h 719934"/>
              <a:gd name="connsiteX64" fmla="*/ 167085 w 720000"/>
              <a:gd name="connsiteY64" fmla="*/ 458060 h 719934"/>
              <a:gd name="connsiteX65" fmla="*/ 228299 w 720000"/>
              <a:gd name="connsiteY65" fmla="*/ 377912 h 719934"/>
              <a:gd name="connsiteX66" fmla="*/ 532728 w 720000"/>
              <a:gd name="connsiteY66" fmla="*/ 252475 h 719934"/>
              <a:gd name="connsiteX67" fmla="*/ 498891 w 720000"/>
              <a:gd name="connsiteY67" fmla="*/ 260739 h 719934"/>
              <a:gd name="connsiteX68" fmla="*/ 498398 w 720000"/>
              <a:gd name="connsiteY68" fmla="*/ 261046 h 719934"/>
              <a:gd name="connsiteX69" fmla="*/ 464052 w 720000"/>
              <a:gd name="connsiteY69" fmla="*/ 299335 h 719934"/>
              <a:gd name="connsiteX70" fmla="*/ 464034 w 720000"/>
              <a:gd name="connsiteY70" fmla="*/ 299380 h 719934"/>
              <a:gd name="connsiteX71" fmla="*/ 461792 w 720000"/>
              <a:gd name="connsiteY71" fmla="*/ 305987 h 719934"/>
              <a:gd name="connsiteX72" fmla="*/ 461584 w 720000"/>
              <a:gd name="connsiteY72" fmla="*/ 306720 h 719934"/>
              <a:gd name="connsiteX73" fmla="*/ 461064 w 720000"/>
              <a:gd name="connsiteY73" fmla="*/ 308694 h 719934"/>
              <a:gd name="connsiteX74" fmla="*/ 460807 w 720000"/>
              <a:gd name="connsiteY74" fmla="*/ 309808 h 719934"/>
              <a:gd name="connsiteX75" fmla="*/ 460213 w 720000"/>
              <a:gd name="connsiteY75" fmla="*/ 312636 h 719934"/>
              <a:gd name="connsiteX76" fmla="*/ 459912 w 720000"/>
              <a:gd name="connsiteY76" fmla="*/ 314315 h 719934"/>
              <a:gd name="connsiteX77" fmla="*/ 459691 w 720000"/>
              <a:gd name="connsiteY77" fmla="*/ 315728 h 719934"/>
              <a:gd name="connsiteX78" fmla="*/ 459350 w 720000"/>
              <a:gd name="connsiteY78" fmla="*/ 318418 h 719934"/>
              <a:gd name="connsiteX79" fmla="*/ 459264 w 720000"/>
              <a:gd name="connsiteY79" fmla="*/ 319293 h 719934"/>
              <a:gd name="connsiteX80" fmla="*/ 459054 w 720000"/>
              <a:gd name="connsiteY80" fmla="*/ 322045 h 719934"/>
              <a:gd name="connsiteX81" fmla="*/ 459005 w 720000"/>
              <a:gd name="connsiteY81" fmla="*/ 322993 h 719934"/>
              <a:gd name="connsiteX82" fmla="*/ 458921 w 720000"/>
              <a:gd name="connsiteY82" fmla="*/ 326333 h 719934"/>
              <a:gd name="connsiteX83" fmla="*/ 458921 w 720000"/>
              <a:gd name="connsiteY83" fmla="*/ 351846 h 719934"/>
              <a:gd name="connsiteX84" fmla="*/ 539649 w 720000"/>
              <a:gd name="connsiteY84" fmla="*/ 307904 h 719934"/>
              <a:gd name="connsiteX85" fmla="*/ 549647 w 720000"/>
              <a:gd name="connsiteY85" fmla="*/ 302380 h 719934"/>
              <a:gd name="connsiteX86" fmla="*/ 558826 w 720000"/>
              <a:gd name="connsiteY86" fmla="*/ 309178 h 719934"/>
              <a:gd name="connsiteX87" fmla="*/ 606645 w 720000"/>
              <a:gd name="connsiteY87" fmla="*/ 351239 h 719934"/>
              <a:gd name="connsiteX88" fmla="*/ 606645 w 720000"/>
              <a:gd name="connsiteY88" fmla="*/ 326439 h 719934"/>
              <a:gd name="connsiteX89" fmla="*/ 532728 w 720000"/>
              <a:gd name="connsiteY89" fmla="*/ 252475 h 719934"/>
              <a:gd name="connsiteX90" fmla="*/ 242231 w 720000"/>
              <a:gd name="connsiteY90" fmla="*/ 217490 h 719934"/>
              <a:gd name="connsiteX91" fmla="*/ 309785 w 720000"/>
              <a:gd name="connsiteY91" fmla="*/ 232312 h 719934"/>
              <a:gd name="connsiteX92" fmla="*/ 314934 w 720000"/>
              <a:gd name="connsiteY92" fmla="*/ 246336 h 719934"/>
              <a:gd name="connsiteX93" fmla="*/ 300911 w 720000"/>
              <a:gd name="connsiteY93" fmla="*/ 251485 h 719934"/>
              <a:gd name="connsiteX94" fmla="*/ 242231 w 720000"/>
              <a:gd name="connsiteY94" fmla="*/ 238617 h 719934"/>
              <a:gd name="connsiteX95" fmla="*/ 175406 w 720000"/>
              <a:gd name="connsiteY95" fmla="*/ 255592 h 719934"/>
              <a:gd name="connsiteX96" fmla="*/ 180059 w 720000"/>
              <a:gd name="connsiteY96" fmla="*/ 262892 h 719934"/>
              <a:gd name="connsiteX97" fmla="*/ 180063 w 720000"/>
              <a:gd name="connsiteY97" fmla="*/ 262898 h 719934"/>
              <a:gd name="connsiteX98" fmla="*/ 246971 w 720000"/>
              <a:gd name="connsiteY98" fmla="*/ 367896 h 719934"/>
              <a:gd name="connsiteX99" fmla="*/ 351111 w 720000"/>
              <a:gd name="connsiteY99" fmla="*/ 367943 h 719934"/>
              <a:gd name="connsiteX100" fmla="*/ 351115 w 720000"/>
              <a:gd name="connsiteY100" fmla="*/ 367943 h 719934"/>
              <a:gd name="connsiteX101" fmla="*/ 381687 w 720000"/>
              <a:gd name="connsiteY101" fmla="*/ 367957 h 719934"/>
              <a:gd name="connsiteX102" fmla="*/ 327394 w 720000"/>
              <a:gd name="connsiteY102" fmla="*/ 267531 h 719934"/>
              <a:gd name="connsiteX103" fmla="*/ 325461 w 720000"/>
              <a:gd name="connsiteY103" fmla="*/ 252718 h 719934"/>
              <a:gd name="connsiteX104" fmla="*/ 340276 w 720000"/>
              <a:gd name="connsiteY104" fmla="*/ 250783 h 719934"/>
              <a:gd name="connsiteX105" fmla="*/ 403203 w 720000"/>
              <a:gd name="connsiteY105" fmla="*/ 378460 h 719934"/>
              <a:gd name="connsiteX106" fmla="*/ 403200 w 720000"/>
              <a:gd name="connsiteY106" fmla="*/ 378727 h 719934"/>
              <a:gd name="connsiteX107" fmla="*/ 400105 w 720000"/>
              <a:gd name="connsiteY107" fmla="*/ 385998 h 719934"/>
              <a:gd name="connsiteX108" fmla="*/ 392636 w 720000"/>
              <a:gd name="connsiteY108" fmla="*/ 389090 h 719934"/>
              <a:gd name="connsiteX109" fmla="*/ 392632 w 720000"/>
              <a:gd name="connsiteY109" fmla="*/ 389090 h 719934"/>
              <a:gd name="connsiteX110" fmla="*/ 361175 w 720000"/>
              <a:gd name="connsiteY110" fmla="*/ 389076 h 719934"/>
              <a:gd name="connsiteX111" fmla="*/ 242233 w 720000"/>
              <a:gd name="connsiteY111" fmla="*/ 497899 h 719934"/>
              <a:gd name="connsiteX112" fmla="*/ 177702 w 720000"/>
              <a:gd name="connsiteY112" fmla="*/ 478972 h 719934"/>
              <a:gd name="connsiteX113" fmla="*/ 170536 w 720000"/>
              <a:gd name="connsiteY113" fmla="*/ 488353 h 719934"/>
              <a:gd name="connsiteX114" fmla="*/ 163508 w 720000"/>
              <a:gd name="connsiteY114" fmla="*/ 492417 h 719934"/>
              <a:gd name="connsiteX115" fmla="*/ 162141 w 720000"/>
              <a:gd name="connsiteY115" fmla="*/ 492506 h 719934"/>
              <a:gd name="connsiteX116" fmla="*/ 155669 w 720000"/>
              <a:gd name="connsiteY116" fmla="*/ 490291 h 719934"/>
              <a:gd name="connsiteX117" fmla="*/ 100810 w 720000"/>
              <a:gd name="connsiteY117" fmla="*/ 378457 h 719934"/>
              <a:gd name="connsiteX118" fmla="*/ 156824 w 720000"/>
              <a:gd name="connsiteY118" fmla="*/ 265748 h 719934"/>
              <a:gd name="connsiteX119" fmla="*/ 151736 w 720000"/>
              <a:gd name="connsiteY119" fmla="*/ 257766 h 719934"/>
              <a:gd name="connsiteX120" fmla="*/ 154908 w 720000"/>
              <a:gd name="connsiteY120" fmla="*/ 243219 h 719934"/>
              <a:gd name="connsiteX121" fmla="*/ 242231 w 720000"/>
              <a:gd name="connsiteY121" fmla="*/ 217490 h 719934"/>
              <a:gd name="connsiteX122" fmla="*/ 21128 w 720000"/>
              <a:gd name="connsiteY122" fmla="*/ 82194 h 719934"/>
              <a:gd name="connsiteX123" fmla="*/ 21128 w 720000"/>
              <a:gd name="connsiteY123" fmla="*/ 650978 h 719934"/>
              <a:gd name="connsiteX124" fmla="*/ 345594 w 720000"/>
              <a:gd name="connsiteY124" fmla="*/ 650978 h 719934"/>
              <a:gd name="connsiteX125" fmla="*/ 345616 w 720000"/>
              <a:gd name="connsiteY125" fmla="*/ 650399 h 719934"/>
              <a:gd name="connsiteX126" fmla="*/ 345853 w 720000"/>
              <a:gd name="connsiteY126" fmla="*/ 644461 h 719934"/>
              <a:gd name="connsiteX127" fmla="*/ 346016 w 720000"/>
              <a:gd name="connsiteY127" fmla="*/ 642078 h 719934"/>
              <a:gd name="connsiteX128" fmla="*/ 346294 w 720000"/>
              <a:gd name="connsiteY128" fmla="*/ 638741 h 719934"/>
              <a:gd name="connsiteX129" fmla="*/ 347151 w 720000"/>
              <a:gd name="connsiteY129" fmla="*/ 631212 h 719934"/>
              <a:gd name="connsiteX130" fmla="*/ 55862 w 720000"/>
              <a:gd name="connsiteY130" fmla="*/ 631212 h 719934"/>
              <a:gd name="connsiteX131" fmla="*/ 45298 w 720000"/>
              <a:gd name="connsiteY131" fmla="*/ 620648 h 719934"/>
              <a:gd name="connsiteX132" fmla="*/ 45298 w 720000"/>
              <a:gd name="connsiteY132" fmla="*/ 446726 h 719934"/>
              <a:gd name="connsiteX133" fmla="*/ 55862 w 720000"/>
              <a:gd name="connsiteY133" fmla="*/ 436162 h 719934"/>
              <a:gd name="connsiteX134" fmla="*/ 66426 w 720000"/>
              <a:gd name="connsiteY134" fmla="*/ 446726 h 719934"/>
              <a:gd name="connsiteX135" fmla="*/ 66426 w 720000"/>
              <a:gd name="connsiteY135" fmla="*/ 610084 h 719934"/>
              <a:gd name="connsiteX136" fmla="*/ 351454 w 720000"/>
              <a:gd name="connsiteY136" fmla="*/ 610084 h 719934"/>
              <a:gd name="connsiteX137" fmla="*/ 363590 w 720000"/>
              <a:gd name="connsiteY137" fmla="*/ 578392 h 719934"/>
              <a:gd name="connsiteX138" fmla="*/ 365024 w 720000"/>
              <a:gd name="connsiteY138" fmla="*/ 575576 h 719934"/>
              <a:gd name="connsiteX139" fmla="*/ 366063 w 720000"/>
              <a:gd name="connsiteY139" fmla="*/ 573582 h 719934"/>
              <a:gd name="connsiteX140" fmla="*/ 404260 w 720000"/>
              <a:gd name="connsiteY140" fmla="*/ 524538 h 719934"/>
              <a:gd name="connsiteX141" fmla="*/ 404316 w 720000"/>
              <a:gd name="connsiteY141" fmla="*/ 524484 h 719934"/>
              <a:gd name="connsiteX142" fmla="*/ 404792 w 720000"/>
              <a:gd name="connsiteY142" fmla="*/ 524056 h 719934"/>
              <a:gd name="connsiteX143" fmla="*/ 437582 w 720000"/>
              <a:gd name="connsiteY143" fmla="*/ 499684 h 719934"/>
              <a:gd name="connsiteX144" fmla="*/ 437582 w 720000"/>
              <a:gd name="connsiteY144" fmla="*/ 362809 h 719934"/>
              <a:gd name="connsiteX145" fmla="*/ 437582 w 720000"/>
              <a:gd name="connsiteY145" fmla="*/ 326438 h 719934"/>
              <a:gd name="connsiteX146" fmla="*/ 437582 w 720000"/>
              <a:gd name="connsiteY146" fmla="*/ 212879 h 719934"/>
              <a:gd name="connsiteX147" fmla="*/ 448146 w 720000"/>
              <a:gd name="connsiteY147" fmla="*/ 202315 h 719934"/>
              <a:gd name="connsiteX148" fmla="*/ 458710 w 720000"/>
              <a:gd name="connsiteY148" fmla="*/ 212878 h 719934"/>
              <a:gd name="connsiteX149" fmla="*/ 458710 w 720000"/>
              <a:gd name="connsiteY149" fmla="*/ 266765 h 719934"/>
              <a:gd name="connsiteX150" fmla="*/ 482882 w 720000"/>
              <a:gd name="connsiteY150" fmla="*/ 245466 h 719934"/>
              <a:gd name="connsiteX151" fmla="*/ 482882 w 720000"/>
              <a:gd name="connsiteY151" fmla="*/ 82194 h 719934"/>
              <a:gd name="connsiteX152" fmla="*/ 403200 w 720000"/>
              <a:gd name="connsiteY152" fmla="*/ 82194 h 719934"/>
              <a:gd name="connsiteX153" fmla="*/ 403200 w 720000"/>
              <a:gd name="connsiteY153" fmla="*/ 98235 h 719934"/>
              <a:gd name="connsiteX154" fmla="*/ 448146 w 720000"/>
              <a:gd name="connsiteY154" fmla="*/ 98235 h 719934"/>
              <a:gd name="connsiteX155" fmla="*/ 458710 w 720000"/>
              <a:gd name="connsiteY155" fmla="*/ 108799 h 719934"/>
              <a:gd name="connsiteX156" fmla="*/ 458710 w 720000"/>
              <a:gd name="connsiteY156" fmla="*/ 177664 h 719934"/>
              <a:gd name="connsiteX157" fmla="*/ 448146 w 720000"/>
              <a:gd name="connsiteY157" fmla="*/ 188229 h 719934"/>
              <a:gd name="connsiteX158" fmla="*/ 437582 w 720000"/>
              <a:gd name="connsiteY158" fmla="*/ 177664 h 719934"/>
              <a:gd name="connsiteX159" fmla="*/ 437582 w 720000"/>
              <a:gd name="connsiteY159" fmla="*/ 119363 h 719934"/>
              <a:gd name="connsiteX160" fmla="*/ 403200 w 720000"/>
              <a:gd name="connsiteY160" fmla="*/ 119363 h 719934"/>
              <a:gd name="connsiteX161" fmla="*/ 403200 w 720000"/>
              <a:gd name="connsiteY161" fmla="*/ 129194 h 719934"/>
              <a:gd name="connsiteX162" fmla="*/ 392636 w 720000"/>
              <a:gd name="connsiteY162" fmla="*/ 139757 h 719934"/>
              <a:gd name="connsiteX163" fmla="*/ 111374 w 720000"/>
              <a:gd name="connsiteY163" fmla="*/ 139757 h 719934"/>
              <a:gd name="connsiteX164" fmla="*/ 100810 w 720000"/>
              <a:gd name="connsiteY164" fmla="*/ 129194 h 719934"/>
              <a:gd name="connsiteX165" fmla="*/ 100810 w 720000"/>
              <a:gd name="connsiteY165" fmla="*/ 119363 h 719934"/>
              <a:gd name="connsiteX166" fmla="*/ 66426 w 720000"/>
              <a:gd name="connsiteY166" fmla="*/ 119363 h 719934"/>
              <a:gd name="connsiteX167" fmla="*/ 66426 w 720000"/>
              <a:gd name="connsiteY167" fmla="*/ 411515 h 719934"/>
              <a:gd name="connsiteX168" fmla="*/ 55862 w 720000"/>
              <a:gd name="connsiteY168" fmla="*/ 422079 h 719934"/>
              <a:gd name="connsiteX169" fmla="*/ 45298 w 720000"/>
              <a:gd name="connsiteY169" fmla="*/ 411515 h 719934"/>
              <a:gd name="connsiteX170" fmla="*/ 45298 w 720000"/>
              <a:gd name="connsiteY170" fmla="*/ 108800 h 719934"/>
              <a:gd name="connsiteX171" fmla="*/ 55862 w 720000"/>
              <a:gd name="connsiteY171" fmla="*/ 98236 h 719934"/>
              <a:gd name="connsiteX172" fmla="*/ 100810 w 720000"/>
              <a:gd name="connsiteY172" fmla="*/ 98236 h 719934"/>
              <a:gd name="connsiteX173" fmla="*/ 100810 w 720000"/>
              <a:gd name="connsiteY173" fmla="*/ 82194 h 719934"/>
              <a:gd name="connsiteX174" fmla="*/ 252005 w 720000"/>
              <a:gd name="connsiteY174" fmla="*/ 21128 h 719934"/>
              <a:gd name="connsiteX175" fmla="*/ 215077 w 720000"/>
              <a:gd name="connsiteY175" fmla="*/ 50064 h 719934"/>
              <a:gd name="connsiteX176" fmla="*/ 204817 w 720000"/>
              <a:gd name="connsiteY176" fmla="*/ 58112 h 719934"/>
              <a:gd name="connsiteX177" fmla="*/ 121937 w 720000"/>
              <a:gd name="connsiteY177" fmla="*/ 58112 h 719934"/>
              <a:gd name="connsiteX178" fmla="*/ 121937 w 720000"/>
              <a:gd name="connsiteY178" fmla="*/ 118631 h 719934"/>
              <a:gd name="connsiteX179" fmla="*/ 382072 w 720000"/>
              <a:gd name="connsiteY179" fmla="*/ 118631 h 719934"/>
              <a:gd name="connsiteX180" fmla="*/ 382072 w 720000"/>
              <a:gd name="connsiteY180" fmla="*/ 58112 h 719934"/>
              <a:gd name="connsiteX181" fmla="*/ 299192 w 720000"/>
              <a:gd name="connsiteY181" fmla="*/ 58112 h 719934"/>
              <a:gd name="connsiteX182" fmla="*/ 288932 w 720000"/>
              <a:gd name="connsiteY182" fmla="*/ 50064 h 719934"/>
              <a:gd name="connsiteX183" fmla="*/ 252005 w 720000"/>
              <a:gd name="connsiteY183" fmla="*/ 21128 h 719934"/>
              <a:gd name="connsiteX184" fmla="*/ 252005 w 720000"/>
              <a:gd name="connsiteY184" fmla="*/ 0 h 719934"/>
              <a:gd name="connsiteX185" fmla="*/ 306864 w 720000"/>
              <a:gd name="connsiteY185" fmla="*/ 36984 h 719934"/>
              <a:gd name="connsiteX186" fmla="*/ 392636 w 720000"/>
              <a:gd name="connsiteY186" fmla="*/ 36984 h 719934"/>
              <a:gd name="connsiteX187" fmla="*/ 403200 w 720000"/>
              <a:gd name="connsiteY187" fmla="*/ 47548 h 719934"/>
              <a:gd name="connsiteX188" fmla="*/ 403200 w 720000"/>
              <a:gd name="connsiteY188" fmla="*/ 61066 h 719934"/>
              <a:gd name="connsiteX189" fmla="*/ 493446 w 720000"/>
              <a:gd name="connsiteY189" fmla="*/ 61066 h 719934"/>
              <a:gd name="connsiteX190" fmla="*/ 504009 w 720000"/>
              <a:gd name="connsiteY190" fmla="*/ 71630 h 719934"/>
              <a:gd name="connsiteX191" fmla="*/ 504009 w 720000"/>
              <a:gd name="connsiteY191" fmla="*/ 235766 h 719934"/>
              <a:gd name="connsiteX192" fmla="*/ 532676 w 720000"/>
              <a:gd name="connsiteY192" fmla="*/ 231342 h 719934"/>
              <a:gd name="connsiteX193" fmla="*/ 532729 w 720000"/>
              <a:gd name="connsiteY193" fmla="*/ 231343 h 719934"/>
              <a:gd name="connsiteX194" fmla="*/ 532783 w 720000"/>
              <a:gd name="connsiteY194" fmla="*/ 231342 h 719934"/>
              <a:gd name="connsiteX195" fmla="*/ 627771 w 720000"/>
              <a:gd name="connsiteY195" fmla="*/ 326331 h 719934"/>
              <a:gd name="connsiteX196" fmla="*/ 627771 w 720000"/>
              <a:gd name="connsiteY196" fmla="*/ 326437 h 719934"/>
              <a:gd name="connsiteX197" fmla="*/ 627771 w 720000"/>
              <a:gd name="connsiteY197" fmla="*/ 362797 h 719934"/>
              <a:gd name="connsiteX198" fmla="*/ 627771 w 720000"/>
              <a:gd name="connsiteY198" fmla="*/ 398981 h 719934"/>
              <a:gd name="connsiteX199" fmla="*/ 582326 w 720000"/>
              <a:gd name="connsiteY199" fmla="*/ 479989 h 719934"/>
              <a:gd name="connsiteX200" fmla="*/ 720000 w 720000"/>
              <a:gd name="connsiteY200" fmla="*/ 654072 h 719934"/>
              <a:gd name="connsiteX201" fmla="*/ 720000 w 720000"/>
              <a:gd name="connsiteY201" fmla="*/ 709370 h 719934"/>
              <a:gd name="connsiteX202" fmla="*/ 709436 w 720000"/>
              <a:gd name="connsiteY202" fmla="*/ 719934 h 719934"/>
              <a:gd name="connsiteX203" fmla="*/ 470134 w 720000"/>
              <a:gd name="connsiteY203" fmla="*/ 719934 h 719934"/>
              <a:gd name="connsiteX204" fmla="*/ 459571 w 720000"/>
              <a:gd name="connsiteY204" fmla="*/ 709370 h 719934"/>
              <a:gd name="connsiteX205" fmla="*/ 470134 w 720000"/>
              <a:gd name="connsiteY205" fmla="*/ 698806 h 719934"/>
              <a:gd name="connsiteX206" fmla="*/ 698876 w 720000"/>
              <a:gd name="connsiteY206" fmla="*/ 698806 h 719934"/>
              <a:gd name="connsiteX207" fmla="*/ 698876 w 720000"/>
              <a:gd name="connsiteY207" fmla="*/ 654072 h 719934"/>
              <a:gd name="connsiteX208" fmla="*/ 648791 w 720000"/>
              <a:gd name="connsiteY208" fmla="*/ 541846 h 719934"/>
              <a:gd name="connsiteX209" fmla="*/ 581117 w 720000"/>
              <a:gd name="connsiteY209" fmla="*/ 501845 h 719934"/>
              <a:gd name="connsiteX210" fmla="*/ 564226 w 720000"/>
              <a:gd name="connsiteY210" fmla="*/ 534663 h 719934"/>
              <a:gd name="connsiteX211" fmla="*/ 586873 w 720000"/>
              <a:gd name="connsiteY211" fmla="*/ 632964 h 719934"/>
              <a:gd name="connsiteX212" fmla="*/ 583710 w 720000"/>
              <a:gd name="connsiteY212" fmla="*/ 643128 h 719934"/>
              <a:gd name="connsiteX213" fmla="*/ 539918 w 720000"/>
              <a:gd name="connsiteY213" fmla="*/ 683209 h 719934"/>
              <a:gd name="connsiteX214" fmla="*/ 532787 w 720000"/>
              <a:gd name="connsiteY214" fmla="*/ 685980 h 719934"/>
              <a:gd name="connsiteX215" fmla="*/ 525654 w 720000"/>
              <a:gd name="connsiteY215" fmla="*/ 683209 h 719934"/>
              <a:gd name="connsiteX216" fmla="*/ 481862 w 720000"/>
              <a:gd name="connsiteY216" fmla="*/ 643128 h 719934"/>
              <a:gd name="connsiteX217" fmla="*/ 478700 w 720000"/>
              <a:gd name="connsiteY217" fmla="*/ 632964 h 719934"/>
              <a:gd name="connsiteX218" fmla="*/ 501346 w 720000"/>
              <a:gd name="connsiteY218" fmla="*/ 534664 h 719934"/>
              <a:gd name="connsiteX219" fmla="*/ 484454 w 720000"/>
              <a:gd name="connsiteY219" fmla="*/ 501845 h 719934"/>
              <a:gd name="connsiteX220" fmla="*/ 452736 w 720000"/>
              <a:gd name="connsiteY220" fmla="*/ 515529 h 719934"/>
              <a:gd name="connsiteX221" fmla="*/ 452383 w 720000"/>
              <a:gd name="connsiteY221" fmla="*/ 515726 h 719934"/>
              <a:gd name="connsiteX222" fmla="*/ 446857 w 720000"/>
              <a:gd name="connsiteY222" fmla="*/ 518941 h 719934"/>
              <a:gd name="connsiteX223" fmla="*/ 444988 w 720000"/>
              <a:gd name="connsiteY223" fmla="*/ 520083 h 719934"/>
              <a:gd name="connsiteX224" fmla="*/ 442527 w 720000"/>
              <a:gd name="connsiteY224" fmla="*/ 521635 h 719934"/>
              <a:gd name="connsiteX225" fmla="*/ 438506 w 720000"/>
              <a:gd name="connsiteY225" fmla="*/ 524304 h 719934"/>
              <a:gd name="connsiteX226" fmla="*/ 436927 w 720000"/>
              <a:gd name="connsiteY226" fmla="*/ 525404 h 719934"/>
              <a:gd name="connsiteX227" fmla="*/ 432729 w 720000"/>
              <a:gd name="connsiteY227" fmla="*/ 528426 h 719934"/>
              <a:gd name="connsiteX228" fmla="*/ 432308 w 720000"/>
              <a:gd name="connsiteY228" fmla="*/ 528734 h 719934"/>
              <a:gd name="connsiteX229" fmla="*/ 427502 w 720000"/>
              <a:gd name="connsiteY229" fmla="*/ 532479 h 719934"/>
              <a:gd name="connsiteX230" fmla="*/ 426801 w 720000"/>
              <a:gd name="connsiteY230" fmla="*/ 533044 h 719934"/>
              <a:gd name="connsiteX231" fmla="*/ 422097 w 720000"/>
              <a:gd name="connsiteY231" fmla="*/ 537010 h 719934"/>
              <a:gd name="connsiteX232" fmla="*/ 421688 w 720000"/>
              <a:gd name="connsiteY232" fmla="*/ 537371 h 719934"/>
              <a:gd name="connsiteX233" fmla="*/ 412437 w 720000"/>
              <a:gd name="connsiteY233" fmla="*/ 546128 h 719934"/>
              <a:gd name="connsiteX234" fmla="*/ 411980 w 720000"/>
              <a:gd name="connsiteY234" fmla="*/ 546594 h 719934"/>
              <a:gd name="connsiteX235" fmla="*/ 403177 w 720000"/>
              <a:gd name="connsiteY235" fmla="*/ 556347 h 719934"/>
              <a:gd name="connsiteX236" fmla="*/ 384397 w 720000"/>
              <a:gd name="connsiteY236" fmla="*/ 584124 h 719934"/>
              <a:gd name="connsiteX237" fmla="*/ 383777 w 720000"/>
              <a:gd name="connsiteY237" fmla="*/ 585306 h 719934"/>
              <a:gd name="connsiteX238" fmla="*/ 381957 w 720000"/>
              <a:gd name="connsiteY238" fmla="*/ 588922 h 719934"/>
              <a:gd name="connsiteX239" fmla="*/ 379613 w 720000"/>
              <a:gd name="connsiteY239" fmla="*/ 593938 h 719934"/>
              <a:gd name="connsiteX240" fmla="*/ 379340 w 720000"/>
              <a:gd name="connsiteY240" fmla="*/ 594545 h 719934"/>
              <a:gd name="connsiteX241" fmla="*/ 370080 w 720000"/>
              <a:gd name="connsiteY241" fmla="*/ 622914 h 719934"/>
              <a:gd name="connsiteX242" fmla="*/ 369995 w 720000"/>
              <a:gd name="connsiteY242" fmla="*/ 623231 h 719934"/>
              <a:gd name="connsiteX243" fmla="*/ 369180 w 720000"/>
              <a:gd name="connsiteY243" fmla="*/ 627219 h 719934"/>
              <a:gd name="connsiteX244" fmla="*/ 368825 w 720000"/>
              <a:gd name="connsiteY244" fmla="*/ 629253 h 719934"/>
              <a:gd name="connsiteX245" fmla="*/ 368191 w 720000"/>
              <a:gd name="connsiteY245" fmla="*/ 633261 h 719934"/>
              <a:gd name="connsiteX246" fmla="*/ 367951 w 720000"/>
              <a:gd name="connsiteY246" fmla="*/ 634945 h 719934"/>
              <a:gd name="connsiteX247" fmla="*/ 367380 w 720000"/>
              <a:gd name="connsiteY247" fmla="*/ 640016 h 719934"/>
              <a:gd name="connsiteX248" fmla="*/ 367236 w 720000"/>
              <a:gd name="connsiteY248" fmla="*/ 641556 h 719934"/>
              <a:gd name="connsiteX249" fmla="*/ 366869 w 720000"/>
              <a:gd name="connsiteY249" fmla="*/ 647012 h 719934"/>
              <a:gd name="connsiteX250" fmla="*/ 366823 w 720000"/>
              <a:gd name="connsiteY250" fmla="*/ 648173 h 719934"/>
              <a:gd name="connsiteX251" fmla="*/ 366691 w 720000"/>
              <a:gd name="connsiteY251" fmla="*/ 654069 h 719934"/>
              <a:gd name="connsiteX252" fmla="*/ 366691 w 720000"/>
              <a:gd name="connsiteY252" fmla="*/ 661540 h 719934"/>
              <a:gd name="connsiteX253" fmla="*/ 366691 w 720000"/>
              <a:gd name="connsiteY253" fmla="*/ 698805 h 719934"/>
              <a:gd name="connsiteX254" fmla="*/ 434922 w 720000"/>
              <a:gd name="connsiteY254" fmla="*/ 698805 h 719934"/>
              <a:gd name="connsiteX255" fmla="*/ 445486 w 720000"/>
              <a:gd name="connsiteY255" fmla="*/ 709368 h 719934"/>
              <a:gd name="connsiteX256" fmla="*/ 434922 w 720000"/>
              <a:gd name="connsiteY256" fmla="*/ 719932 h 719934"/>
              <a:gd name="connsiteX257" fmla="*/ 356127 w 720000"/>
              <a:gd name="connsiteY257" fmla="*/ 719932 h 719934"/>
              <a:gd name="connsiteX258" fmla="*/ 345563 w 720000"/>
              <a:gd name="connsiteY258" fmla="*/ 709368 h 719934"/>
              <a:gd name="connsiteX259" fmla="*/ 345563 w 720000"/>
              <a:gd name="connsiteY259" fmla="*/ 672104 h 719934"/>
              <a:gd name="connsiteX260" fmla="*/ 10564 w 720000"/>
              <a:gd name="connsiteY260" fmla="*/ 672104 h 719934"/>
              <a:gd name="connsiteX261" fmla="*/ 0 w 720000"/>
              <a:gd name="connsiteY261" fmla="*/ 661540 h 719934"/>
              <a:gd name="connsiteX262" fmla="*/ 0 w 720000"/>
              <a:gd name="connsiteY262" fmla="*/ 71630 h 719934"/>
              <a:gd name="connsiteX263" fmla="*/ 10564 w 720000"/>
              <a:gd name="connsiteY263" fmla="*/ 61066 h 719934"/>
              <a:gd name="connsiteX264" fmla="*/ 100810 w 720000"/>
              <a:gd name="connsiteY264" fmla="*/ 61066 h 719934"/>
              <a:gd name="connsiteX265" fmla="*/ 100810 w 720000"/>
              <a:gd name="connsiteY265" fmla="*/ 47548 h 719934"/>
              <a:gd name="connsiteX266" fmla="*/ 111374 w 720000"/>
              <a:gd name="connsiteY266" fmla="*/ 36984 h 719934"/>
              <a:gd name="connsiteX267" fmla="*/ 197145 w 720000"/>
              <a:gd name="connsiteY267" fmla="*/ 36984 h 719934"/>
              <a:gd name="connsiteX268" fmla="*/ 252005 w 720000"/>
              <a:gd name="connsiteY268" fmla="*/ 0 h 71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720000" h="719934">
                <a:moveTo>
                  <a:pt x="520911" y="543829"/>
                </a:moveTo>
                <a:lnTo>
                  <a:pt x="500668" y="631703"/>
                </a:lnTo>
                <a:lnTo>
                  <a:pt x="532783" y="661096"/>
                </a:lnTo>
                <a:lnTo>
                  <a:pt x="564896" y="631703"/>
                </a:lnTo>
                <a:lnTo>
                  <a:pt x="544652" y="543829"/>
                </a:lnTo>
                <a:close/>
                <a:moveTo>
                  <a:pt x="530434" y="493908"/>
                </a:moveTo>
                <a:cubicBezTo>
                  <a:pt x="529202" y="493944"/>
                  <a:pt x="527969" y="493976"/>
                  <a:pt x="526737" y="494039"/>
                </a:cubicBezTo>
                <a:cubicBezTo>
                  <a:pt x="526307" y="494062"/>
                  <a:pt x="525875" y="494080"/>
                  <a:pt x="525446" y="494107"/>
                </a:cubicBezTo>
                <a:cubicBezTo>
                  <a:pt x="523651" y="494214"/>
                  <a:pt x="521853" y="494358"/>
                  <a:pt x="520058" y="494524"/>
                </a:cubicBezTo>
                <a:cubicBezTo>
                  <a:pt x="519345" y="494592"/>
                  <a:pt x="518630" y="494665"/>
                  <a:pt x="517917" y="494741"/>
                </a:cubicBezTo>
                <a:cubicBezTo>
                  <a:pt x="516576" y="494884"/>
                  <a:pt x="515236" y="495049"/>
                  <a:pt x="513895" y="495223"/>
                </a:cubicBezTo>
                <a:cubicBezTo>
                  <a:pt x="512585" y="495398"/>
                  <a:pt x="511280" y="495586"/>
                  <a:pt x="509973" y="495790"/>
                </a:cubicBezTo>
                <a:cubicBezTo>
                  <a:pt x="509394" y="495880"/>
                  <a:pt x="508816" y="495976"/>
                  <a:pt x="508237" y="496071"/>
                </a:cubicBezTo>
                <a:cubicBezTo>
                  <a:pt x="507320" y="496226"/>
                  <a:pt x="506403" y="496382"/>
                  <a:pt x="505487" y="496551"/>
                </a:cubicBezTo>
                <a:lnTo>
                  <a:pt x="518945" y="522700"/>
                </a:lnTo>
                <a:lnTo>
                  <a:pt x="546615" y="522700"/>
                </a:lnTo>
                <a:lnTo>
                  <a:pt x="560075" y="496548"/>
                </a:lnTo>
                <a:cubicBezTo>
                  <a:pt x="559164" y="496379"/>
                  <a:pt x="558253" y="496223"/>
                  <a:pt x="557340" y="496071"/>
                </a:cubicBezTo>
                <a:cubicBezTo>
                  <a:pt x="556752" y="495974"/>
                  <a:pt x="556164" y="495879"/>
                  <a:pt x="555577" y="495787"/>
                </a:cubicBezTo>
                <a:cubicBezTo>
                  <a:pt x="554279" y="495583"/>
                  <a:pt x="552979" y="495395"/>
                  <a:pt x="551679" y="495223"/>
                </a:cubicBezTo>
                <a:cubicBezTo>
                  <a:pt x="550334" y="495046"/>
                  <a:pt x="548990" y="494881"/>
                  <a:pt x="547644" y="494739"/>
                </a:cubicBezTo>
                <a:cubicBezTo>
                  <a:pt x="546932" y="494664"/>
                  <a:pt x="546219" y="494592"/>
                  <a:pt x="545507" y="494524"/>
                </a:cubicBezTo>
                <a:cubicBezTo>
                  <a:pt x="543711" y="494358"/>
                  <a:pt x="541914" y="494214"/>
                  <a:pt x="540116" y="494107"/>
                </a:cubicBezTo>
                <a:cubicBezTo>
                  <a:pt x="539686" y="494080"/>
                  <a:pt x="539254" y="494062"/>
                  <a:pt x="538825" y="494039"/>
                </a:cubicBezTo>
                <a:cubicBezTo>
                  <a:pt x="537594" y="493976"/>
                  <a:pt x="536360" y="493944"/>
                  <a:pt x="535128" y="493908"/>
                </a:cubicBezTo>
                <a:cubicBezTo>
                  <a:pt x="534347" y="493927"/>
                  <a:pt x="533569" y="493967"/>
                  <a:pt x="532781" y="493967"/>
                </a:cubicBezTo>
                <a:cubicBezTo>
                  <a:pt x="531994" y="493967"/>
                  <a:pt x="531218" y="493928"/>
                  <a:pt x="530434" y="493908"/>
                </a:cubicBezTo>
                <a:close/>
                <a:moveTo>
                  <a:pt x="458710" y="458350"/>
                </a:moveTo>
                <a:lnTo>
                  <a:pt x="458710" y="488836"/>
                </a:lnTo>
                <a:cubicBezTo>
                  <a:pt x="466522" y="485408"/>
                  <a:pt x="474595" y="482474"/>
                  <a:pt x="482882" y="480089"/>
                </a:cubicBezTo>
                <a:lnTo>
                  <a:pt x="482882" y="479760"/>
                </a:lnTo>
                <a:cubicBezTo>
                  <a:pt x="473654" y="474041"/>
                  <a:pt x="465482" y="466783"/>
                  <a:pt x="458710" y="458350"/>
                </a:cubicBezTo>
                <a:close/>
                <a:moveTo>
                  <a:pt x="246399" y="389025"/>
                </a:moveTo>
                <a:lnTo>
                  <a:pt x="190568" y="462126"/>
                </a:lnTo>
                <a:cubicBezTo>
                  <a:pt x="206046" y="471738"/>
                  <a:pt x="223710" y="476773"/>
                  <a:pt x="242232" y="476773"/>
                </a:cubicBezTo>
                <a:cubicBezTo>
                  <a:pt x="292849" y="476773"/>
                  <a:pt x="334666" y="438302"/>
                  <a:pt x="339976" y="389066"/>
                </a:cubicBezTo>
                <a:lnTo>
                  <a:pt x="325606" y="389061"/>
                </a:lnTo>
                <a:close/>
                <a:moveTo>
                  <a:pt x="547419" y="332602"/>
                </a:moveTo>
                <a:cubicBezTo>
                  <a:pt x="533679" y="347910"/>
                  <a:pt x="505947" y="370039"/>
                  <a:pt x="458921" y="373023"/>
                </a:cubicBezTo>
                <a:lnTo>
                  <a:pt x="458921" y="398981"/>
                </a:lnTo>
                <a:cubicBezTo>
                  <a:pt x="458921" y="400100"/>
                  <a:pt x="458956" y="401213"/>
                  <a:pt x="459005" y="402319"/>
                </a:cubicBezTo>
                <a:cubicBezTo>
                  <a:pt x="459019" y="402637"/>
                  <a:pt x="459036" y="402955"/>
                  <a:pt x="459054" y="403273"/>
                </a:cubicBezTo>
                <a:cubicBezTo>
                  <a:pt x="459108" y="404185"/>
                  <a:pt x="459177" y="405094"/>
                  <a:pt x="459263" y="405997"/>
                </a:cubicBezTo>
                <a:cubicBezTo>
                  <a:pt x="459294" y="406319"/>
                  <a:pt x="459323" y="406641"/>
                  <a:pt x="459358" y="406961"/>
                </a:cubicBezTo>
                <a:cubicBezTo>
                  <a:pt x="459451" y="407835"/>
                  <a:pt x="459565" y="408701"/>
                  <a:pt x="459689" y="409564"/>
                </a:cubicBezTo>
                <a:cubicBezTo>
                  <a:pt x="459760" y="410055"/>
                  <a:pt x="459838" y="410543"/>
                  <a:pt x="459918" y="411032"/>
                </a:cubicBezTo>
                <a:cubicBezTo>
                  <a:pt x="460004" y="411558"/>
                  <a:pt x="460101" y="412079"/>
                  <a:pt x="460198" y="412600"/>
                </a:cubicBezTo>
                <a:cubicBezTo>
                  <a:pt x="460403" y="413687"/>
                  <a:pt x="460631" y="414766"/>
                  <a:pt x="460883" y="415838"/>
                </a:cubicBezTo>
                <a:cubicBezTo>
                  <a:pt x="460940" y="416079"/>
                  <a:pt x="460992" y="416326"/>
                  <a:pt x="461051" y="416567"/>
                </a:cubicBezTo>
                <a:cubicBezTo>
                  <a:pt x="461227" y="417275"/>
                  <a:pt x="461414" y="417981"/>
                  <a:pt x="461610" y="418684"/>
                </a:cubicBezTo>
                <a:cubicBezTo>
                  <a:pt x="461656" y="418850"/>
                  <a:pt x="461704" y="419014"/>
                  <a:pt x="461750" y="419179"/>
                </a:cubicBezTo>
                <a:cubicBezTo>
                  <a:pt x="467195" y="438222"/>
                  <a:pt x="480226" y="454597"/>
                  <a:pt x="498397" y="464241"/>
                </a:cubicBezTo>
                <a:cubicBezTo>
                  <a:pt x="498652" y="464379"/>
                  <a:pt x="498885" y="464542"/>
                  <a:pt x="499126" y="464695"/>
                </a:cubicBezTo>
                <a:cubicBezTo>
                  <a:pt x="508428" y="469479"/>
                  <a:pt x="518865" y="472345"/>
                  <a:pt x="529925" y="472770"/>
                </a:cubicBezTo>
                <a:cubicBezTo>
                  <a:pt x="530829" y="472744"/>
                  <a:pt x="531731" y="472711"/>
                  <a:pt x="532638" y="472698"/>
                </a:cubicBezTo>
                <a:cubicBezTo>
                  <a:pt x="532734" y="472696"/>
                  <a:pt x="532831" y="472696"/>
                  <a:pt x="532926" y="472698"/>
                </a:cubicBezTo>
                <a:cubicBezTo>
                  <a:pt x="533833" y="472711"/>
                  <a:pt x="534735" y="472744"/>
                  <a:pt x="535639" y="472770"/>
                </a:cubicBezTo>
                <a:cubicBezTo>
                  <a:pt x="575045" y="471261"/>
                  <a:pt x="606642" y="438751"/>
                  <a:pt x="606643" y="398981"/>
                </a:cubicBezTo>
                <a:lnTo>
                  <a:pt x="606643" y="372645"/>
                </a:lnTo>
                <a:cubicBezTo>
                  <a:pt x="575808" y="368558"/>
                  <a:pt x="557105" y="347686"/>
                  <a:pt x="547419" y="332602"/>
                </a:cubicBezTo>
                <a:close/>
                <a:moveTo>
                  <a:pt x="168213" y="283623"/>
                </a:moveTo>
                <a:cubicBezTo>
                  <a:pt x="139056" y="306362"/>
                  <a:pt x="121938" y="341084"/>
                  <a:pt x="121938" y="378457"/>
                </a:cubicBezTo>
                <a:cubicBezTo>
                  <a:pt x="121938" y="412356"/>
                  <a:pt x="135861" y="443966"/>
                  <a:pt x="160480" y="466708"/>
                </a:cubicBezTo>
                <a:lnTo>
                  <a:pt x="167073" y="458076"/>
                </a:lnTo>
                <a:cubicBezTo>
                  <a:pt x="167078" y="458071"/>
                  <a:pt x="167081" y="458065"/>
                  <a:pt x="167085" y="458060"/>
                </a:cubicBezTo>
                <a:lnTo>
                  <a:pt x="228299" y="377912"/>
                </a:lnTo>
                <a:close/>
                <a:moveTo>
                  <a:pt x="532728" y="252475"/>
                </a:moveTo>
                <a:cubicBezTo>
                  <a:pt x="520536" y="252483"/>
                  <a:pt x="509035" y="255477"/>
                  <a:pt x="498891" y="260739"/>
                </a:cubicBezTo>
                <a:cubicBezTo>
                  <a:pt x="498725" y="260841"/>
                  <a:pt x="498570" y="260955"/>
                  <a:pt x="498398" y="261046"/>
                </a:cubicBezTo>
                <a:cubicBezTo>
                  <a:pt x="482425" y="269527"/>
                  <a:pt x="470421" y="283209"/>
                  <a:pt x="464052" y="299335"/>
                </a:cubicBezTo>
                <a:cubicBezTo>
                  <a:pt x="464047" y="299351"/>
                  <a:pt x="464040" y="299365"/>
                  <a:pt x="464034" y="299380"/>
                </a:cubicBezTo>
                <a:cubicBezTo>
                  <a:pt x="463183" y="301540"/>
                  <a:pt x="462438" y="303745"/>
                  <a:pt x="461792" y="305987"/>
                </a:cubicBezTo>
                <a:cubicBezTo>
                  <a:pt x="461722" y="306230"/>
                  <a:pt x="461652" y="306475"/>
                  <a:pt x="461584" y="306720"/>
                </a:cubicBezTo>
                <a:cubicBezTo>
                  <a:pt x="461401" y="307375"/>
                  <a:pt x="461227" y="308032"/>
                  <a:pt x="461064" y="308694"/>
                </a:cubicBezTo>
                <a:cubicBezTo>
                  <a:pt x="460973" y="309064"/>
                  <a:pt x="460892" y="309436"/>
                  <a:pt x="460807" y="309808"/>
                </a:cubicBezTo>
                <a:cubicBezTo>
                  <a:pt x="460590" y="310746"/>
                  <a:pt x="460392" y="311688"/>
                  <a:pt x="460213" y="312636"/>
                </a:cubicBezTo>
                <a:cubicBezTo>
                  <a:pt x="460108" y="313194"/>
                  <a:pt x="460005" y="313752"/>
                  <a:pt x="459912" y="314315"/>
                </a:cubicBezTo>
                <a:cubicBezTo>
                  <a:pt x="459835" y="314784"/>
                  <a:pt x="459760" y="315256"/>
                  <a:pt x="459691" y="315728"/>
                </a:cubicBezTo>
                <a:cubicBezTo>
                  <a:pt x="459563" y="316620"/>
                  <a:pt x="459447" y="317515"/>
                  <a:pt x="459350" y="318418"/>
                </a:cubicBezTo>
                <a:cubicBezTo>
                  <a:pt x="459319" y="318708"/>
                  <a:pt x="459292" y="319002"/>
                  <a:pt x="459264" y="319293"/>
                </a:cubicBezTo>
                <a:cubicBezTo>
                  <a:pt x="459178" y="320206"/>
                  <a:pt x="459108" y="321122"/>
                  <a:pt x="459054" y="322045"/>
                </a:cubicBezTo>
                <a:cubicBezTo>
                  <a:pt x="459036" y="322360"/>
                  <a:pt x="459019" y="322676"/>
                  <a:pt x="459005" y="322993"/>
                </a:cubicBezTo>
                <a:cubicBezTo>
                  <a:pt x="458956" y="324099"/>
                  <a:pt x="458921" y="325213"/>
                  <a:pt x="458921" y="326333"/>
                </a:cubicBezTo>
                <a:lnTo>
                  <a:pt x="458921" y="351846"/>
                </a:lnTo>
                <a:cubicBezTo>
                  <a:pt x="517602" y="347483"/>
                  <a:pt x="539424" y="308321"/>
                  <a:pt x="539649" y="307904"/>
                </a:cubicBezTo>
                <a:cubicBezTo>
                  <a:pt x="541614" y="304263"/>
                  <a:pt x="545516" y="302101"/>
                  <a:pt x="549647" y="302380"/>
                </a:cubicBezTo>
                <a:cubicBezTo>
                  <a:pt x="553772" y="302656"/>
                  <a:pt x="557360" y="305311"/>
                  <a:pt x="558826" y="309178"/>
                </a:cubicBezTo>
                <a:cubicBezTo>
                  <a:pt x="559431" y="310743"/>
                  <a:pt x="573037" y="344930"/>
                  <a:pt x="606645" y="351239"/>
                </a:cubicBezTo>
                <a:lnTo>
                  <a:pt x="606645" y="326439"/>
                </a:lnTo>
                <a:cubicBezTo>
                  <a:pt x="606645" y="285671"/>
                  <a:pt x="573492" y="252503"/>
                  <a:pt x="532728" y="252475"/>
                </a:cubicBezTo>
                <a:close/>
                <a:moveTo>
                  <a:pt x="242231" y="217490"/>
                </a:moveTo>
                <a:cubicBezTo>
                  <a:pt x="265812" y="217490"/>
                  <a:pt x="288543" y="222478"/>
                  <a:pt x="309785" y="232312"/>
                </a:cubicBezTo>
                <a:cubicBezTo>
                  <a:pt x="315081" y="234763"/>
                  <a:pt x="317385" y="241042"/>
                  <a:pt x="314934" y="246336"/>
                </a:cubicBezTo>
                <a:cubicBezTo>
                  <a:pt x="312484" y="251631"/>
                  <a:pt x="306204" y="253936"/>
                  <a:pt x="300911" y="251485"/>
                </a:cubicBezTo>
                <a:cubicBezTo>
                  <a:pt x="282468" y="242947"/>
                  <a:pt x="262725" y="238617"/>
                  <a:pt x="242231" y="238617"/>
                </a:cubicBezTo>
                <a:cubicBezTo>
                  <a:pt x="218732" y="238617"/>
                  <a:pt x="195836" y="244458"/>
                  <a:pt x="175406" y="255592"/>
                </a:cubicBezTo>
                <a:lnTo>
                  <a:pt x="180059" y="262892"/>
                </a:lnTo>
                <a:cubicBezTo>
                  <a:pt x="180060" y="262894"/>
                  <a:pt x="180062" y="262896"/>
                  <a:pt x="180063" y="262898"/>
                </a:cubicBezTo>
                <a:lnTo>
                  <a:pt x="246971" y="367896"/>
                </a:lnTo>
                <a:lnTo>
                  <a:pt x="351111" y="367943"/>
                </a:lnTo>
                <a:cubicBezTo>
                  <a:pt x="351112" y="367943"/>
                  <a:pt x="351114" y="367943"/>
                  <a:pt x="351115" y="367943"/>
                </a:cubicBezTo>
                <a:lnTo>
                  <a:pt x="381687" y="367957"/>
                </a:lnTo>
                <a:cubicBezTo>
                  <a:pt x="378768" y="328263"/>
                  <a:pt x="359346" y="292102"/>
                  <a:pt x="327394" y="267531"/>
                </a:cubicBezTo>
                <a:cubicBezTo>
                  <a:pt x="322771" y="263975"/>
                  <a:pt x="321904" y="257342"/>
                  <a:pt x="325461" y="252718"/>
                </a:cubicBezTo>
                <a:cubicBezTo>
                  <a:pt x="329016" y="248093"/>
                  <a:pt x="335648" y="247225"/>
                  <a:pt x="340276" y="250783"/>
                </a:cubicBezTo>
                <a:cubicBezTo>
                  <a:pt x="380267" y="281535"/>
                  <a:pt x="403201" y="328073"/>
                  <a:pt x="403203" y="378460"/>
                </a:cubicBezTo>
                <a:cubicBezTo>
                  <a:pt x="403203" y="378539"/>
                  <a:pt x="403201" y="378637"/>
                  <a:pt x="403200" y="378727"/>
                </a:cubicBezTo>
                <a:cubicBezTo>
                  <a:pt x="403148" y="381457"/>
                  <a:pt x="402040" y="384064"/>
                  <a:pt x="400105" y="385998"/>
                </a:cubicBezTo>
                <a:cubicBezTo>
                  <a:pt x="398123" y="387978"/>
                  <a:pt x="395436" y="389090"/>
                  <a:pt x="392636" y="389090"/>
                </a:cubicBezTo>
                <a:cubicBezTo>
                  <a:pt x="392635" y="389090"/>
                  <a:pt x="392633" y="389090"/>
                  <a:pt x="392632" y="389090"/>
                </a:cubicBezTo>
                <a:lnTo>
                  <a:pt x="361175" y="389076"/>
                </a:lnTo>
                <a:cubicBezTo>
                  <a:pt x="355780" y="449972"/>
                  <a:pt x="304501" y="497899"/>
                  <a:pt x="242233" y="497899"/>
                </a:cubicBezTo>
                <a:cubicBezTo>
                  <a:pt x="219025" y="497899"/>
                  <a:pt x="196925" y="491379"/>
                  <a:pt x="177702" y="478972"/>
                </a:cubicBezTo>
                <a:lnTo>
                  <a:pt x="170536" y="488353"/>
                </a:lnTo>
                <a:cubicBezTo>
                  <a:pt x="168828" y="490592"/>
                  <a:pt x="166298" y="492054"/>
                  <a:pt x="163508" y="492417"/>
                </a:cubicBezTo>
                <a:cubicBezTo>
                  <a:pt x="163051" y="492476"/>
                  <a:pt x="162595" y="492506"/>
                  <a:pt x="162141" y="492506"/>
                </a:cubicBezTo>
                <a:cubicBezTo>
                  <a:pt x="159811" y="492506"/>
                  <a:pt x="157531" y="491735"/>
                  <a:pt x="155669" y="490291"/>
                </a:cubicBezTo>
                <a:cubicBezTo>
                  <a:pt x="120805" y="463270"/>
                  <a:pt x="100810" y="422508"/>
                  <a:pt x="100810" y="378457"/>
                </a:cubicBezTo>
                <a:cubicBezTo>
                  <a:pt x="100810" y="333836"/>
                  <a:pt x="121573" y="292443"/>
                  <a:pt x="156824" y="265748"/>
                </a:cubicBezTo>
                <a:lnTo>
                  <a:pt x="151736" y="257766"/>
                </a:lnTo>
                <a:cubicBezTo>
                  <a:pt x="148617" y="252870"/>
                  <a:pt x="150032" y="246373"/>
                  <a:pt x="154908" y="243219"/>
                </a:cubicBezTo>
                <a:cubicBezTo>
                  <a:pt x="180928" y="226387"/>
                  <a:pt x="211124" y="217490"/>
                  <a:pt x="242231" y="217490"/>
                </a:cubicBezTo>
                <a:close/>
                <a:moveTo>
                  <a:pt x="21128" y="82194"/>
                </a:moveTo>
                <a:lnTo>
                  <a:pt x="21128" y="650978"/>
                </a:lnTo>
                <a:lnTo>
                  <a:pt x="345594" y="650978"/>
                </a:lnTo>
                <a:cubicBezTo>
                  <a:pt x="345597" y="650784"/>
                  <a:pt x="345612" y="650591"/>
                  <a:pt x="345616" y="650399"/>
                </a:cubicBezTo>
                <a:cubicBezTo>
                  <a:pt x="345660" y="648413"/>
                  <a:pt x="345737" y="646433"/>
                  <a:pt x="345853" y="644461"/>
                </a:cubicBezTo>
                <a:cubicBezTo>
                  <a:pt x="345898" y="643666"/>
                  <a:pt x="345960" y="642872"/>
                  <a:pt x="346016" y="642078"/>
                </a:cubicBezTo>
                <a:cubicBezTo>
                  <a:pt x="346097" y="640964"/>
                  <a:pt x="346190" y="639850"/>
                  <a:pt x="346294" y="638741"/>
                </a:cubicBezTo>
                <a:cubicBezTo>
                  <a:pt x="346524" y="636221"/>
                  <a:pt x="346809" y="633711"/>
                  <a:pt x="347151" y="631212"/>
                </a:cubicBezTo>
                <a:lnTo>
                  <a:pt x="55862" y="631212"/>
                </a:lnTo>
                <a:cubicBezTo>
                  <a:pt x="50027" y="631212"/>
                  <a:pt x="45298" y="626483"/>
                  <a:pt x="45298" y="620648"/>
                </a:cubicBezTo>
                <a:lnTo>
                  <a:pt x="45298" y="446726"/>
                </a:lnTo>
                <a:cubicBezTo>
                  <a:pt x="45298" y="440891"/>
                  <a:pt x="50027" y="436162"/>
                  <a:pt x="55862" y="436162"/>
                </a:cubicBezTo>
                <a:cubicBezTo>
                  <a:pt x="61698" y="436162"/>
                  <a:pt x="66426" y="440891"/>
                  <a:pt x="66426" y="446726"/>
                </a:cubicBezTo>
                <a:lnTo>
                  <a:pt x="66426" y="610084"/>
                </a:lnTo>
                <a:lnTo>
                  <a:pt x="351454" y="610084"/>
                </a:lnTo>
                <a:cubicBezTo>
                  <a:pt x="354408" y="599217"/>
                  <a:pt x="358465" y="588622"/>
                  <a:pt x="363590" y="578392"/>
                </a:cubicBezTo>
                <a:cubicBezTo>
                  <a:pt x="364059" y="577448"/>
                  <a:pt x="364538" y="576511"/>
                  <a:pt x="365024" y="575576"/>
                </a:cubicBezTo>
                <a:cubicBezTo>
                  <a:pt x="365371" y="574913"/>
                  <a:pt x="365708" y="574243"/>
                  <a:pt x="366063" y="573582"/>
                </a:cubicBezTo>
                <a:cubicBezTo>
                  <a:pt x="375782" y="555440"/>
                  <a:pt x="388696" y="538855"/>
                  <a:pt x="404260" y="524538"/>
                </a:cubicBezTo>
                <a:cubicBezTo>
                  <a:pt x="404278" y="524520"/>
                  <a:pt x="404298" y="524503"/>
                  <a:pt x="404316" y="524484"/>
                </a:cubicBezTo>
                <a:cubicBezTo>
                  <a:pt x="404474" y="524341"/>
                  <a:pt x="404634" y="524199"/>
                  <a:pt x="404792" y="524056"/>
                </a:cubicBezTo>
                <a:cubicBezTo>
                  <a:pt x="414781" y="514866"/>
                  <a:pt x="425780" y="506680"/>
                  <a:pt x="437582" y="499684"/>
                </a:cubicBezTo>
                <a:lnTo>
                  <a:pt x="437582" y="362809"/>
                </a:lnTo>
                <a:lnTo>
                  <a:pt x="437582" y="326438"/>
                </a:lnTo>
                <a:lnTo>
                  <a:pt x="437582" y="212879"/>
                </a:lnTo>
                <a:cubicBezTo>
                  <a:pt x="437582" y="207045"/>
                  <a:pt x="442310" y="202315"/>
                  <a:pt x="448146" y="202315"/>
                </a:cubicBezTo>
                <a:cubicBezTo>
                  <a:pt x="453982" y="202315"/>
                  <a:pt x="458710" y="207045"/>
                  <a:pt x="458710" y="212878"/>
                </a:cubicBezTo>
                <a:lnTo>
                  <a:pt x="458710" y="266765"/>
                </a:lnTo>
                <a:cubicBezTo>
                  <a:pt x="465492" y="258376"/>
                  <a:pt x="473664" y="251154"/>
                  <a:pt x="482882" y="245466"/>
                </a:cubicBezTo>
                <a:lnTo>
                  <a:pt x="482882" y="82194"/>
                </a:lnTo>
                <a:lnTo>
                  <a:pt x="403200" y="82194"/>
                </a:lnTo>
                <a:lnTo>
                  <a:pt x="403200" y="98235"/>
                </a:lnTo>
                <a:lnTo>
                  <a:pt x="448146" y="98235"/>
                </a:lnTo>
                <a:cubicBezTo>
                  <a:pt x="453982" y="98235"/>
                  <a:pt x="458710" y="102964"/>
                  <a:pt x="458710" y="108799"/>
                </a:cubicBezTo>
                <a:lnTo>
                  <a:pt x="458710" y="177664"/>
                </a:lnTo>
                <a:cubicBezTo>
                  <a:pt x="458710" y="183499"/>
                  <a:pt x="453982" y="188229"/>
                  <a:pt x="448146" y="188229"/>
                </a:cubicBezTo>
                <a:cubicBezTo>
                  <a:pt x="442310" y="188229"/>
                  <a:pt x="437582" y="183499"/>
                  <a:pt x="437582" y="177664"/>
                </a:cubicBezTo>
                <a:lnTo>
                  <a:pt x="437582" y="119363"/>
                </a:lnTo>
                <a:lnTo>
                  <a:pt x="403200" y="119363"/>
                </a:lnTo>
                <a:lnTo>
                  <a:pt x="403200" y="129194"/>
                </a:lnTo>
                <a:cubicBezTo>
                  <a:pt x="403200" y="135028"/>
                  <a:pt x="398472" y="139757"/>
                  <a:pt x="392636" y="139757"/>
                </a:cubicBezTo>
                <a:lnTo>
                  <a:pt x="111374" y="139757"/>
                </a:lnTo>
                <a:cubicBezTo>
                  <a:pt x="105539" y="139757"/>
                  <a:pt x="100810" y="135028"/>
                  <a:pt x="100810" y="129194"/>
                </a:cubicBezTo>
                <a:lnTo>
                  <a:pt x="100810" y="119363"/>
                </a:lnTo>
                <a:lnTo>
                  <a:pt x="66426" y="119363"/>
                </a:lnTo>
                <a:lnTo>
                  <a:pt x="66426" y="411515"/>
                </a:lnTo>
                <a:cubicBezTo>
                  <a:pt x="66426" y="417349"/>
                  <a:pt x="61698" y="422079"/>
                  <a:pt x="55862" y="422079"/>
                </a:cubicBezTo>
                <a:cubicBezTo>
                  <a:pt x="50027" y="422079"/>
                  <a:pt x="45298" y="417349"/>
                  <a:pt x="45298" y="411515"/>
                </a:cubicBezTo>
                <a:lnTo>
                  <a:pt x="45298" y="108800"/>
                </a:lnTo>
                <a:cubicBezTo>
                  <a:pt x="45298" y="102966"/>
                  <a:pt x="50027" y="98236"/>
                  <a:pt x="55862" y="98236"/>
                </a:cubicBezTo>
                <a:lnTo>
                  <a:pt x="100810" y="98236"/>
                </a:lnTo>
                <a:lnTo>
                  <a:pt x="100810" y="82194"/>
                </a:lnTo>
                <a:close/>
                <a:moveTo>
                  <a:pt x="252005" y="21128"/>
                </a:moveTo>
                <a:cubicBezTo>
                  <a:pt x="234440" y="21128"/>
                  <a:pt x="219256" y="33027"/>
                  <a:pt x="215077" y="50064"/>
                </a:cubicBezTo>
                <a:cubicBezTo>
                  <a:pt x="213918" y="54789"/>
                  <a:pt x="209683" y="58112"/>
                  <a:pt x="204817" y="58112"/>
                </a:cubicBezTo>
                <a:lnTo>
                  <a:pt x="121937" y="58112"/>
                </a:lnTo>
                <a:lnTo>
                  <a:pt x="121937" y="118631"/>
                </a:lnTo>
                <a:lnTo>
                  <a:pt x="382072" y="118631"/>
                </a:lnTo>
                <a:lnTo>
                  <a:pt x="382072" y="58112"/>
                </a:lnTo>
                <a:lnTo>
                  <a:pt x="299192" y="58112"/>
                </a:lnTo>
                <a:cubicBezTo>
                  <a:pt x="294326" y="58112"/>
                  <a:pt x="290089" y="54789"/>
                  <a:pt x="288932" y="50064"/>
                </a:cubicBezTo>
                <a:cubicBezTo>
                  <a:pt x="284753" y="33027"/>
                  <a:pt x="269569" y="21128"/>
                  <a:pt x="252005" y="21128"/>
                </a:cubicBezTo>
                <a:close/>
                <a:moveTo>
                  <a:pt x="252005" y="0"/>
                </a:moveTo>
                <a:cubicBezTo>
                  <a:pt x="276468" y="0"/>
                  <a:pt x="297967" y="14846"/>
                  <a:pt x="306864" y="36984"/>
                </a:cubicBezTo>
                <a:lnTo>
                  <a:pt x="392636" y="36984"/>
                </a:lnTo>
                <a:cubicBezTo>
                  <a:pt x="398472" y="36984"/>
                  <a:pt x="403200" y="41714"/>
                  <a:pt x="403200" y="47548"/>
                </a:cubicBezTo>
                <a:lnTo>
                  <a:pt x="403200" y="61066"/>
                </a:lnTo>
                <a:lnTo>
                  <a:pt x="493446" y="61066"/>
                </a:lnTo>
                <a:cubicBezTo>
                  <a:pt x="499280" y="61066"/>
                  <a:pt x="504009" y="65796"/>
                  <a:pt x="504009" y="71630"/>
                </a:cubicBezTo>
                <a:lnTo>
                  <a:pt x="504009" y="235766"/>
                </a:lnTo>
                <a:cubicBezTo>
                  <a:pt x="513060" y="232899"/>
                  <a:pt x="522689" y="231342"/>
                  <a:pt x="532676" y="231342"/>
                </a:cubicBezTo>
                <a:cubicBezTo>
                  <a:pt x="532694" y="231342"/>
                  <a:pt x="532711" y="231343"/>
                  <a:pt x="532729" y="231343"/>
                </a:cubicBezTo>
                <a:cubicBezTo>
                  <a:pt x="532748" y="231343"/>
                  <a:pt x="532764" y="231342"/>
                  <a:pt x="532783" y="231342"/>
                </a:cubicBezTo>
                <a:cubicBezTo>
                  <a:pt x="585159" y="231342"/>
                  <a:pt x="627771" y="273954"/>
                  <a:pt x="627771" y="326331"/>
                </a:cubicBezTo>
                <a:lnTo>
                  <a:pt x="627771" y="326437"/>
                </a:lnTo>
                <a:lnTo>
                  <a:pt x="627771" y="362797"/>
                </a:lnTo>
                <a:lnTo>
                  <a:pt x="627771" y="398981"/>
                </a:lnTo>
                <a:cubicBezTo>
                  <a:pt x="627771" y="433216"/>
                  <a:pt x="609563" y="463270"/>
                  <a:pt x="582326" y="479989"/>
                </a:cubicBezTo>
                <a:cubicBezTo>
                  <a:pt x="660674" y="502370"/>
                  <a:pt x="720001" y="573414"/>
                  <a:pt x="720000" y="654072"/>
                </a:cubicBezTo>
                <a:lnTo>
                  <a:pt x="720000" y="709370"/>
                </a:lnTo>
                <a:cubicBezTo>
                  <a:pt x="720000" y="715204"/>
                  <a:pt x="715272" y="719934"/>
                  <a:pt x="709436" y="719934"/>
                </a:cubicBezTo>
                <a:lnTo>
                  <a:pt x="470134" y="719934"/>
                </a:lnTo>
                <a:cubicBezTo>
                  <a:pt x="464298" y="719934"/>
                  <a:pt x="459571" y="715204"/>
                  <a:pt x="459571" y="709370"/>
                </a:cubicBezTo>
                <a:cubicBezTo>
                  <a:pt x="459571" y="703535"/>
                  <a:pt x="464298" y="698806"/>
                  <a:pt x="470134" y="698806"/>
                </a:cubicBezTo>
                <a:lnTo>
                  <a:pt x="698876" y="698806"/>
                </a:lnTo>
                <a:lnTo>
                  <a:pt x="698876" y="654072"/>
                </a:lnTo>
                <a:cubicBezTo>
                  <a:pt x="698876" y="612388"/>
                  <a:pt x="681090" y="572532"/>
                  <a:pt x="648791" y="541846"/>
                </a:cubicBezTo>
                <a:cubicBezTo>
                  <a:pt x="629471" y="523489"/>
                  <a:pt x="606076" y="509816"/>
                  <a:pt x="581117" y="501845"/>
                </a:cubicBezTo>
                <a:lnTo>
                  <a:pt x="564226" y="534663"/>
                </a:lnTo>
                <a:lnTo>
                  <a:pt x="586873" y="632964"/>
                </a:lnTo>
                <a:cubicBezTo>
                  <a:pt x="587728" y="636675"/>
                  <a:pt x="586518" y="640558"/>
                  <a:pt x="583710" y="643128"/>
                </a:cubicBezTo>
                <a:lnTo>
                  <a:pt x="539918" y="683209"/>
                </a:lnTo>
                <a:cubicBezTo>
                  <a:pt x="537901" y="685056"/>
                  <a:pt x="535345" y="685980"/>
                  <a:pt x="532787" y="685980"/>
                </a:cubicBezTo>
                <a:cubicBezTo>
                  <a:pt x="530229" y="685980"/>
                  <a:pt x="527672" y="685057"/>
                  <a:pt x="525654" y="683209"/>
                </a:cubicBezTo>
                <a:lnTo>
                  <a:pt x="481862" y="643128"/>
                </a:lnTo>
                <a:cubicBezTo>
                  <a:pt x="479053" y="640558"/>
                  <a:pt x="477845" y="636674"/>
                  <a:pt x="478700" y="632964"/>
                </a:cubicBezTo>
                <a:lnTo>
                  <a:pt x="501346" y="534664"/>
                </a:lnTo>
                <a:lnTo>
                  <a:pt x="484454" y="501845"/>
                </a:lnTo>
                <a:cubicBezTo>
                  <a:pt x="473512" y="505341"/>
                  <a:pt x="462867" y="509927"/>
                  <a:pt x="452736" y="515529"/>
                </a:cubicBezTo>
                <a:cubicBezTo>
                  <a:pt x="452618" y="515594"/>
                  <a:pt x="452501" y="515660"/>
                  <a:pt x="452383" y="515726"/>
                </a:cubicBezTo>
                <a:cubicBezTo>
                  <a:pt x="450521" y="516763"/>
                  <a:pt x="448682" y="517839"/>
                  <a:pt x="446857" y="518941"/>
                </a:cubicBezTo>
                <a:cubicBezTo>
                  <a:pt x="446232" y="519319"/>
                  <a:pt x="445608" y="519698"/>
                  <a:pt x="444988" y="520083"/>
                </a:cubicBezTo>
                <a:cubicBezTo>
                  <a:pt x="444164" y="520595"/>
                  <a:pt x="443342" y="521109"/>
                  <a:pt x="442527" y="521635"/>
                </a:cubicBezTo>
                <a:cubicBezTo>
                  <a:pt x="441175" y="522507"/>
                  <a:pt x="439834" y="523396"/>
                  <a:pt x="438506" y="524304"/>
                </a:cubicBezTo>
                <a:cubicBezTo>
                  <a:pt x="437976" y="524666"/>
                  <a:pt x="437453" y="525037"/>
                  <a:pt x="436927" y="525404"/>
                </a:cubicBezTo>
                <a:cubicBezTo>
                  <a:pt x="435514" y="526394"/>
                  <a:pt x="434112" y="527395"/>
                  <a:pt x="432729" y="528426"/>
                </a:cubicBezTo>
                <a:cubicBezTo>
                  <a:pt x="432589" y="528530"/>
                  <a:pt x="432447" y="528630"/>
                  <a:pt x="432308" y="528734"/>
                </a:cubicBezTo>
                <a:cubicBezTo>
                  <a:pt x="430683" y="529952"/>
                  <a:pt x="429084" y="531205"/>
                  <a:pt x="427502" y="532479"/>
                </a:cubicBezTo>
                <a:cubicBezTo>
                  <a:pt x="427269" y="532669"/>
                  <a:pt x="427033" y="532856"/>
                  <a:pt x="426801" y="533044"/>
                </a:cubicBezTo>
                <a:cubicBezTo>
                  <a:pt x="425212" y="534339"/>
                  <a:pt x="423641" y="535660"/>
                  <a:pt x="422097" y="537010"/>
                </a:cubicBezTo>
                <a:cubicBezTo>
                  <a:pt x="421959" y="537129"/>
                  <a:pt x="421824" y="537252"/>
                  <a:pt x="421688" y="537371"/>
                </a:cubicBezTo>
                <a:cubicBezTo>
                  <a:pt x="418497" y="540177"/>
                  <a:pt x="415410" y="543099"/>
                  <a:pt x="412437" y="546128"/>
                </a:cubicBezTo>
                <a:cubicBezTo>
                  <a:pt x="412284" y="546284"/>
                  <a:pt x="412132" y="546439"/>
                  <a:pt x="411980" y="546594"/>
                </a:cubicBezTo>
                <a:cubicBezTo>
                  <a:pt x="408923" y="549732"/>
                  <a:pt x="405981" y="552984"/>
                  <a:pt x="403177" y="556347"/>
                </a:cubicBezTo>
                <a:cubicBezTo>
                  <a:pt x="395836" y="565152"/>
                  <a:pt x="389570" y="574449"/>
                  <a:pt x="384397" y="584124"/>
                </a:cubicBezTo>
                <a:cubicBezTo>
                  <a:pt x="384187" y="584517"/>
                  <a:pt x="383982" y="584912"/>
                  <a:pt x="383777" y="585306"/>
                </a:cubicBezTo>
                <a:cubicBezTo>
                  <a:pt x="383148" y="586503"/>
                  <a:pt x="382552" y="587712"/>
                  <a:pt x="381957" y="588922"/>
                </a:cubicBezTo>
                <a:cubicBezTo>
                  <a:pt x="381147" y="590581"/>
                  <a:pt x="380361" y="592252"/>
                  <a:pt x="379613" y="593938"/>
                </a:cubicBezTo>
                <a:cubicBezTo>
                  <a:pt x="379523" y="594142"/>
                  <a:pt x="379430" y="594343"/>
                  <a:pt x="379340" y="594545"/>
                </a:cubicBezTo>
                <a:cubicBezTo>
                  <a:pt x="375335" y="603670"/>
                  <a:pt x="372220" y="613161"/>
                  <a:pt x="370080" y="622914"/>
                </a:cubicBezTo>
                <a:cubicBezTo>
                  <a:pt x="370056" y="623020"/>
                  <a:pt x="370022" y="623124"/>
                  <a:pt x="369995" y="623231"/>
                </a:cubicBezTo>
                <a:cubicBezTo>
                  <a:pt x="369710" y="624559"/>
                  <a:pt x="369429" y="625886"/>
                  <a:pt x="369180" y="627219"/>
                </a:cubicBezTo>
                <a:cubicBezTo>
                  <a:pt x="369053" y="627894"/>
                  <a:pt x="368942" y="628574"/>
                  <a:pt x="368825" y="629253"/>
                </a:cubicBezTo>
                <a:cubicBezTo>
                  <a:pt x="368596" y="630586"/>
                  <a:pt x="368384" y="631921"/>
                  <a:pt x="368191" y="633261"/>
                </a:cubicBezTo>
                <a:cubicBezTo>
                  <a:pt x="368111" y="633823"/>
                  <a:pt x="368025" y="634383"/>
                  <a:pt x="367951" y="634945"/>
                </a:cubicBezTo>
                <a:cubicBezTo>
                  <a:pt x="367728" y="636630"/>
                  <a:pt x="367543" y="638322"/>
                  <a:pt x="367380" y="640016"/>
                </a:cubicBezTo>
                <a:cubicBezTo>
                  <a:pt x="367330" y="640530"/>
                  <a:pt x="367280" y="641041"/>
                  <a:pt x="367236" y="641556"/>
                </a:cubicBezTo>
                <a:cubicBezTo>
                  <a:pt x="367081" y="643370"/>
                  <a:pt x="366956" y="645189"/>
                  <a:pt x="366869" y="647012"/>
                </a:cubicBezTo>
                <a:cubicBezTo>
                  <a:pt x="366851" y="647398"/>
                  <a:pt x="366838" y="647786"/>
                  <a:pt x="366823" y="648173"/>
                </a:cubicBezTo>
                <a:cubicBezTo>
                  <a:pt x="366744" y="650133"/>
                  <a:pt x="366691" y="652099"/>
                  <a:pt x="366691" y="654069"/>
                </a:cubicBezTo>
                <a:lnTo>
                  <a:pt x="366691" y="661540"/>
                </a:lnTo>
                <a:lnTo>
                  <a:pt x="366691" y="698805"/>
                </a:lnTo>
                <a:lnTo>
                  <a:pt x="434922" y="698805"/>
                </a:lnTo>
                <a:cubicBezTo>
                  <a:pt x="440758" y="698805"/>
                  <a:pt x="445486" y="703534"/>
                  <a:pt x="445486" y="709368"/>
                </a:cubicBezTo>
                <a:cubicBezTo>
                  <a:pt x="445486" y="715203"/>
                  <a:pt x="440758" y="719932"/>
                  <a:pt x="434922" y="719932"/>
                </a:cubicBezTo>
                <a:lnTo>
                  <a:pt x="356127" y="719932"/>
                </a:lnTo>
                <a:cubicBezTo>
                  <a:pt x="350291" y="719932"/>
                  <a:pt x="345563" y="715203"/>
                  <a:pt x="345563" y="709368"/>
                </a:cubicBezTo>
                <a:lnTo>
                  <a:pt x="345563" y="672104"/>
                </a:lnTo>
                <a:lnTo>
                  <a:pt x="10564" y="672104"/>
                </a:lnTo>
                <a:cubicBezTo>
                  <a:pt x="4728" y="672104"/>
                  <a:pt x="0" y="667375"/>
                  <a:pt x="0" y="661540"/>
                </a:cubicBezTo>
                <a:lnTo>
                  <a:pt x="0" y="71630"/>
                </a:lnTo>
                <a:cubicBezTo>
                  <a:pt x="0" y="65797"/>
                  <a:pt x="4728" y="61066"/>
                  <a:pt x="10564" y="61066"/>
                </a:cubicBezTo>
                <a:lnTo>
                  <a:pt x="100810" y="61066"/>
                </a:lnTo>
                <a:lnTo>
                  <a:pt x="100810" y="47548"/>
                </a:lnTo>
                <a:cubicBezTo>
                  <a:pt x="100810" y="41714"/>
                  <a:pt x="105539" y="36984"/>
                  <a:pt x="111374" y="36984"/>
                </a:cubicBezTo>
                <a:lnTo>
                  <a:pt x="197145" y="36984"/>
                </a:lnTo>
                <a:cubicBezTo>
                  <a:pt x="206042" y="14844"/>
                  <a:pt x="227542" y="0"/>
                  <a:pt x="252005"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15" name="Объект 2">
            <a:extLst>
              <a:ext uri="{FF2B5EF4-FFF2-40B4-BE49-F238E27FC236}">
                <a16:creationId xmlns:a16="http://schemas.microsoft.com/office/drawing/2014/main" id="{60F04B84-BC32-4E09-B532-E14A26EE9AE1}"/>
              </a:ext>
            </a:extLst>
          </p:cNvPr>
          <p:cNvSpPr txBox="1">
            <a:spLocks/>
          </p:cNvSpPr>
          <p:nvPr/>
        </p:nvSpPr>
        <p:spPr>
          <a:xfrm>
            <a:off x="1447800" y="2514600"/>
            <a:ext cx="9296400" cy="3352511"/>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Aft>
                <a:spcPts val="1200"/>
              </a:spcAft>
              <a:buNone/>
            </a:pPr>
            <a:r>
              <a:rPr lang="ru-RU" sz="1800" dirty="0"/>
              <a:t>Пункт 2 части 9 статьи 43 Закона № 44-ФЗ утверждает, что в отношении участников закупки, заявкам которых по результатам определения поставщика присвоены первый, второй и третий порядковые номера, предусмотрена обязанность заключения контракта. При этом, участники закупки, заявкам которых присвоен четвертый и последующие порядковые номера, до момента направления проекта контракта заказчиком вправе отказаться от заключения контракта посредством формирования на электронной площадке отзыва заявки на участие в закупке в порядке, предусмотренном частью 10 статьи 43 Закона № 44-ФЗ. При формировании заказчиком проекта контракта в ЕИС будет обеспечиваться проверка наличия информации об отзыве заявки участником закупки. Дополнительно обращаем внимание, что в случае, если участник закупки не отозвал свою заявку, то такой участник обязан заключить контракт при условии направления заказчиком проекта контракта.</a:t>
            </a:r>
          </a:p>
        </p:txBody>
      </p:sp>
    </p:spTree>
    <p:extLst>
      <p:ext uri="{BB962C8B-B14F-4D97-AF65-F5344CB8AC3E}">
        <p14:creationId xmlns:p14="http://schemas.microsoft.com/office/powerpoint/2010/main" val="170125149"/>
      </p:ext>
    </p:extLst>
  </p:cSld>
  <p:clrMapOvr>
    <a:masterClrMapping/>
  </p:clrMapOvr>
  <p:transition spd="slow">
    <p:fade thruBlk="1"/>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r>
              <a:rPr lang="ru-RU" dirty="0"/>
              <a:t>Электронное актирование</a:t>
            </a:r>
            <a:br>
              <a:rPr lang="ru-RU" dirty="0"/>
            </a:br>
            <a:r>
              <a:rPr lang="ru-RU" dirty="0"/>
              <a:t>Совершенствование ЕИС в сфере закупок</a:t>
            </a:r>
            <a:br>
              <a:rPr lang="ru-RU" dirty="0"/>
            </a:br>
            <a:r>
              <a:rPr lang="ru-RU" dirty="0"/>
              <a:t>дальнейшая автоматизация</a:t>
            </a:r>
          </a:p>
        </p:txBody>
      </p:sp>
    </p:spTree>
    <p:extLst>
      <p:ext uri="{BB962C8B-B14F-4D97-AF65-F5344CB8AC3E}">
        <p14:creationId xmlns:p14="http://schemas.microsoft.com/office/powerpoint/2010/main" val="2194996470"/>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p:txBody>
          <a:bodyPr>
            <a:normAutofit/>
          </a:bodyPr>
          <a:lstStyle/>
          <a:p>
            <a:r>
              <a:rPr lang="ru-RU" dirty="0"/>
              <a:t>Извещение о закупке (ст.42)</a:t>
            </a:r>
          </a:p>
        </p:txBody>
      </p:sp>
      <p:sp>
        <p:nvSpPr>
          <p:cNvPr id="13" name="Объект 2">
            <a:extLst>
              <a:ext uri="{FF2B5EF4-FFF2-40B4-BE49-F238E27FC236}">
                <a16:creationId xmlns:a16="http://schemas.microsoft.com/office/drawing/2014/main" id="{FE39B7C6-DE2A-43AD-B409-4DC5CB25D73D}"/>
              </a:ext>
            </a:extLst>
          </p:cNvPr>
          <p:cNvSpPr txBox="1">
            <a:spLocks/>
          </p:cNvSpPr>
          <p:nvPr/>
        </p:nvSpPr>
        <p:spPr>
          <a:xfrm>
            <a:off x="2209801" y="1628775"/>
            <a:ext cx="8112369" cy="3632952"/>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buNone/>
            </a:pPr>
            <a:r>
              <a:rPr lang="ru-RU" b="1" dirty="0">
                <a:latin typeface="Roboto Light" panose="020B0604020202020204" charset="0"/>
                <a:ea typeface="Roboto Light" panose="020B0604020202020204" charset="0"/>
                <a:cs typeface="Roboto Light" panose="020B0604020202020204" charset="0"/>
              </a:rPr>
              <a:t>Извещение – </a:t>
            </a:r>
            <a:r>
              <a:rPr lang="ru-RU" dirty="0">
                <a:latin typeface="Roboto Light" panose="020B0604020202020204" charset="0"/>
                <a:ea typeface="Roboto Light" panose="020B0604020202020204" charset="0"/>
                <a:cs typeface="Roboto Light" panose="020B0604020202020204" charset="0"/>
              </a:rPr>
              <a:t>основной документ закупки. Заполняется в </a:t>
            </a:r>
            <a:r>
              <a:rPr lang="ru-RU" b="1" dirty="0">
                <a:latin typeface="Roboto Light" panose="020B0604020202020204" charset="0"/>
                <a:ea typeface="Roboto Light" panose="020B0604020202020204" charset="0"/>
                <a:cs typeface="Roboto Light" panose="020B0604020202020204" charset="0"/>
              </a:rPr>
              <a:t>структурированной</a:t>
            </a:r>
            <a:r>
              <a:rPr lang="ru-RU" dirty="0">
                <a:latin typeface="Roboto Light" panose="020B0604020202020204" charset="0"/>
                <a:ea typeface="Roboto Light" panose="020B0604020202020204" charset="0"/>
                <a:cs typeface="Roboto Light" panose="020B0604020202020204" charset="0"/>
              </a:rPr>
              <a:t> форме.</a:t>
            </a:r>
          </a:p>
          <a:p>
            <a:pPr marL="0" indent="0" algn="just">
              <a:lnSpc>
                <a:spcPct val="107000"/>
              </a:lnSpc>
              <a:buNone/>
            </a:pPr>
            <a:r>
              <a:rPr lang="ru-RU" b="1" dirty="0">
                <a:solidFill>
                  <a:schemeClr val="accent3"/>
                </a:solidFill>
                <a:latin typeface="Roboto Light" panose="020B0604020202020204" charset="0"/>
                <a:ea typeface="Roboto Light" panose="020B0604020202020204" charset="0"/>
                <a:cs typeface="Roboto Light" panose="020B0604020202020204" charset="0"/>
              </a:rPr>
              <a:t>Документация не составляется </a:t>
            </a:r>
            <a:r>
              <a:rPr lang="ru-RU" dirty="0">
                <a:latin typeface="Roboto Light" panose="020B0604020202020204" charset="0"/>
                <a:ea typeface="Roboto Light" panose="020B0604020202020204" charset="0"/>
                <a:cs typeface="Roboto Light" panose="020B0604020202020204" charset="0"/>
              </a:rPr>
              <a:t>(кроме закрытых способов).</a:t>
            </a: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a:p>
            <a:pPr marL="0" indent="0" algn="just">
              <a:lnSpc>
                <a:spcPct val="107000"/>
              </a:lnSpc>
              <a:buNone/>
            </a:pPr>
            <a:r>
              <a:rPr lang="ru-RU" dirty="0"/>
              <a:t>Единый состав информации и электронных документов для всех конкурентных способов закупки (статья 42 Закона 44-ФЗ).</a:t>
            </a: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a:p>
            <a:pPr marL="0" indent="0" algn="just">
              <a:lnSpc>
                <a:spcPct val="107000"/>
              </a:lnSpc>
              <a:spcAft>
                <a:spcPts val="600"/>
              </a:spcAft>
              <a:buNone/>
            </a:pPr>
            <a:r>
              <a:rPr lang="ru-RU" dirty="0">
                <a:latin typeface="Roboto Light" panose="020B0604020202020204" charset="0"/>
                <a:ea typeface="Roboto Light" panose="020B0604020202020204" charset="0"/>
                <a:cs typeface="Roboto Light" panose="020B0604020202020204" charset="0"/>
              </a:rPr>
              <a:t>Приложения в виде </a:t>
            </a:r>
            <a:r>
              <a:rPr lang="ru-RU" b="1" dirty="0">
                <a:latin typeface="Roboto Light" panose="020B0604020202020204" charset="0"/>
                <a:ea typeface="Roboto Light" panose="020B0604020202020204" charset="0"/>
                <a:cs typeface="Roboto Light" panose="020B0604020202020204" charset="0"/>
              </a:rPr>
              <a:t>электронных документов:</a:t>
            </a:r>
          </a:p>
          <a:p>
            <a:pPr marL="342900" indent="-342900" algn="just">
              <a:lnSpc>
                <a:spcPct val="107000"/>
              </a:lnSpc>
              <a:spcAft>
                <a:spcPts val="600"/>
              </a:spcAft>
              <a:buAutoNum type="arabicParenR"/>
            </a:pPr>
            <a:r>
              <a:rPr lang="ru-RU" dirty="0">
                <a:latin typeface="Roboto Light" panose="020B0604020202020204" charset="0"/>
                <a:ea typeface="Roboto Light" panose="020B0604020202020204" charset="0"/>
                <a:cs typeface="Roboto Light" panose="020B0604020202020204" charset="0"/>
              </a:rPr>
              <a:t>Описание объекта закупки (ТЗ);</a:t>
            </a:r>
          </a:p>
          <a:p>
            <a:pPr marL="342900" indent="-342900" algn="just">
              <a:lnSpc>
                <a:spcPct val="107000"/>
              </a:lnSpc>
              <a:spcAft>
                <a:spcPts val="600"/>
              </a:spcAft>
              <a:buAutoNum type="arabicParenR"/>
            </a:pPr>
            <a:r>
              <a:rPr lang="ru-RU" dirty="0">
                <a:latin typeface="Roboto Light" panose="020B0604020202020204" charset="0"/>
                <a:ea typeface="Roboto Light" panose="020B0604020202020204" charset="0"/>
                <a:cs typeface="Roboto Light" panose="020B0604020202020204" charset="0"/>
              </a:rPr>
              <a:t>Обоснование НМЦК с указанием валюты;</a:t>
            </a:r>
          </a:p>
          <a:p>
            <a:pPr marL="342900" indent="-342900" algn="just">
              <a:lnSpc>
                <a:spcPct val="107000"/>
              </a:lnSpc>
              <a:spcAft>
                <a:spcPts val="600"/>
              </a:spcAft>
              <a:buAutoNum type="arabicParenR"/>
            </a:pPr>
            <a:r>
              <a:rPr lang="ru-RU" dirty="0">
                <a:latin typeface="Roboto Light" panose="020B0604020202020204" charset="0"/>
                <a:ea typeface="Roboto Light" panose="020B0604020202020204" charset="0"/>
                <a:cs typeface="Roboto Light" panose="020B0604020202020204" charset="0"/>
              </a:rPr>
              <a:t>Требования к составу заявки и инструкция по ее заполнению;</a:t>
            </a:r>
          </a:p>
          <a:p>
            <a:pPr marL="342900" indent="-342900" algn="just">
              <a:lnSpc>
                <a:spcPct val="107000"/>
              </a:lnSpc>
              <a:spcAft>
                <a:spcPts val="600"/>
              </a:spcAft>
              <a:buAutoNum type="arabicParenR"/>
            </a:pPr>
            <a:r>
              <a:rPr lang="ru-RU" dirty="0">
                <a:latin typeface="Roboto Light" panose="020B0604020202020204" charset="0"/>
                <a:ea typeface="Roboto Light" panose="020B0604020202020204" charset="0"/>
                <a:cs typeface="Roboto Light" panose="020B0604020202020204" charset="0"/>
              </a:rPr>
              <a:t>Порядок рассмотрения и оценки заявок (для конкурса);</a:t>
            </a:r>
          </a:p>
          <a:p>
            <a:pPr marL="342900" indent="-342900" algn="just">
              <a:lnSpc>
                <a:spcPct val="107000"/>
              </a:lnSpc>
              <a:spcAft>
                <a:spcPts val="600"/>
              </a:spcAft>
              <a:buAutoNum type="arabicParenR"/>
            </a:pPr>
            <a:r>
              <a:rPr lang="ru-RU" dirty="0">
                <a:latin typeface="Roboto Light" panose="020B0604020202020204" charset="0"/>
                <a:ea typeface="Roboto Light" panose="020B0604020202020204" charset="0"/>
                <a:cs typeface="Roboto Light" panose="020B0604020202020204" charset="0"/>
              </a:rPr>
              <a:t>Проект контракта.</a:t>
            </a:r>
          </a:p>
        </p:txBody>
      </p:sp>
      <p:sp>
        <p:nvSpPr>
          <p:cNvPr id="7" name="Полилиния 636">
            <a:extLst>
              <a:ext uri="{FF2B5EF4-FFF2-40B4-BE49-F238E27FC236}">
                <a16:creationId xmlns:a16="http://schemas.microsoft.com/office/drawing/2014/main" id="{B1A13D2B-24FE-4A57-8B4C-392F14DF3D22}"/>
              </a:ext>
            </a:extLst>
          </p:cNvPr>
          <p:cNvSpPr>
            <a:spLocks noChangeAspect="1"/>
          </p:cNvSpPr>
          <p:nvPr/>
        </p:nvSpPr>
        <p:spPr>
          <a:xfrm>
            <a:off x="1447497" y="1628776"/>
            <a:ext cx="466208" cy="499509"/>
          </a:xfrm>
          <a:custGeom>
            <a:avLst/>
            <a:gdLst>
              <a:gd name="connsiteX0" fmla="*/ 210165 w 672000"/>
              <a:gd name="connsiteY0" fmla="*/ 625283 h 720001"/>
              <a:gd name="connsiteX1" fmla="*/ 168877 w 672000"/>
              <a:gd name="connsiteY1" fmla="*/ 698614 h 720001"/>
              <a:gd name="connsiteX2" fmla="*/ 566589 w 672000"/>
              <a:gd name="connsiteY2" fmla="*/ 698614 h 720001"/>
              <a:gd name="connsiteX3" fmla="*/ 649933 w 672000"/>
              <a:gd name="connsiteY3" fmla="*/ 625283 h 720001"/>
              <a:gd name="connsiteX4" fmla="*/ 572673 w 672000"/>
              <a:gd name="connsiteY4" fmla="*/ 625283 h 720001"/>
              <a:gd name="connsiteX5" fmla="*/ 71166 w 672000"/>
              <a:gd name="connsiteY5" fmla="*/ 523960 h 720001"/>
              <a:gd name="connsiteX6" fmla="*/ 512204 w 672000"/>
              <a:gd name="connsiteY6" fmla="*/ 523960 h 720001"/>
              <a:gd name="connsiteX7" fmla="*/ 522896 w 672000"/>
              <a:gd name="connsiteY7" fmla="*/ 534654 h 720001"/>
              <a:gd name="connsiteX8" fmla="*/ 512203 w 672000"/>
              <a:gd name="connsiteY8" fmla="*/ 545347 h 720001"/>
              <a:gd name="connsiteX9" fmla="*/ 71166 w 672000"/>
              <a:gd name="connsiteY9" fmla="*/ 545347 h 720001"/>
              <a:gd name="connsiteX10" fmla="*/ 60473 w 672000"/>
              <a:gd name="connsiteY10" fmla="*/ 534654 h 720001"/>
              <a:gd name="connsiteX11" fmla="*/ 71166 w 672000"/>
              <a:gd name="connsiteY11" fmla="*/ 523960 h 720001"/>
              <a:gd name="connsiteX12" fmla="*/ 71166 w 672000"/>
              <a:gd name="connsiteY12" fmla="*/ 441627 h 720001"/>
              <a:gd name="connsiteX13" fmla="*/ 512204 w 672000"/>
              <a:gd name="connsiteY13" fmla="*/ 441627 h 720001"/>
              <a:gd name="connsiteX14" fmla="*/ 522896 w 672000"/>
              <a:gd name="connsiteY14" fmla="*/ 452321 h 720001"/>
              <a:gd name="connsiteX15" fmla="*/ 512203 w 672000"/>
              <a:gd name="connsiteY15" fmla="*/ 463014 h 720001"/>
              <a:gd name="connsiteX16" fmla="*/ 71166 w 672000"/>
              <a:gd name="connsiteY16" fmla="*/ 463014 h 720001"/>
              <a:gd name="connsiteX17" fmla="*/ 60473 w 672000"/>
              <a:gd name="connsiteY17" fmla="*/ 452321 h 720001"/>
              <a:gd name="connsiteX18" fmla="*/ 71166 w 672000"/>
              <a:gd name="connsiteY18" fmla="*/ 441627 h 720001"/>
              <a:gd name="connsiteX19" fmla="*/ 71166 w 672000"/>
              <a:gd name="connsiteY19" fmla="*/ 359294 h 720001"/>
              <a:gd name="connsiteX20" fmla="*/ 512204 w 672000"/>
              <a:gd name="connsiteY20" fmla="*/ 359294 h 720001"/>
              <a:gd name="connsiteX21" fmla="*/ 522896 w 672000"/>
              <a:gd name="connsiteY21" fmla="*/ 369988 h 720001"/>
              <a:gd name="connsiteX22" fmla="*/ 512203 w 672000"/>
              <a:gd name="connsiteY22" fmla="*/ 380681 h 720001"/>
              <a:gd name="connsiteX23" fmla="*/ 71166 w 672000"/>
              <a:gd name="connsiteY23" fmla="*/ 380681 h 720001"/>
              <a:gd name="connsiteX24" fmla="*/ 60473 w 672000"/>
              <a:gd name="connsiteY24" fmla="*/ 369988 h 720001"/>
              <a:gd name="connsiteX25" fmla="*/ 71166 w 672000"/>
              <a:gd name="connsiteY25" fmla="*/ 359294 h 720001"/>
              <a:gd name="connsiteX26" fmla="*/ 71166 w 672000"/>
              <a:gd name="connsiteY26" fmla="*/ 276962 h 720001"/>
              <a:gd name="connsiteX27" fmla="*/ 512204 w 672000"/>
              <a:gd name="connsiteY27" fmla="*/ 276962 h 720001"/>
              <a:gd name="connsiteX28" fmla="*/ 522896 w 672000"/>
              <a:gd name="connsiteY28" fmla="*/ 287656 h 720001"/>
              <a:gd name="connsiteX29" fmla="*/ 512203 w 672000"/>
              <a:gd name="connsiteY29" fmla="*/ 298349 h 720001"/>
              <a:gd name="connsiteX30" fmla="*/ 71166 w 672000"/>
              <a:gd name="connsiteY30" fmla="*/ 298349 h 720001"/>
              <a:gd name="connsiteX31" fmla="*/ 60473 w 672000"/>
              <a:gd name="connsiteY31" fmla="*/ 287656 h 720001"/>
              <a:gd name="connsiteX32" fmla="*/ 71166 w 672000"/>
              <a:gd name="connsiteY32" fmla="*/ 276962 h 720001"/>
              <a:gd name="connsiteX33" fmla="*/ 572676 w 672000"/>
              <a:gd name="connsiteY33" fmla="*/ 199621 h 720001"/>
              <a:gd name="connsiteX34" fmla="*/ 583369 w 672000"/>
              <a:gd name="connsiteY34" fmla="*/ 210314 h 720001"/>
              <a:gd name="connsiteX35" fmla="*/ 583369 w 672000"/>
              <a:gd name="connsiteY35" fmla="*/ 603896 h 720001"/>
              <a:gd name="connsiteX36" fmla="*/ 661307 w 672000"/>
              <a:gd name="connsiteY36" fmla="*/ 603896 h 720001"/>
              <a:gd name="connsiteX37" fmla="*/ 672000 w 672000"/>
              <a:gd name="connsiteY37" fmla="*/ 614681 h 720001"/>
              <a:gd name="connsiteX38" fmla="*/ 566589 w 672000"/>
              <a:gd name="connsiteY38" fmla="*/ 720001 h 720001"/>
              <a:gd name="connsiteX39" fmla="*/ 105295 w 672000"/>
              <a:gd name="connsiteY39" fmla="*/ 720001 h 720001"/>
              <a:gd name="connsiteX40" fmla="*/ 30882 w 672000"/>
              <a:gd name="connsiteY40" fmla="*/ 689121 h 720001"/>
              <a:gd name="connsiteX41" fmla="*/ 2 w 672000"/>
              <a:gd name="connsiteY41" fmla="*/ 614589 h 720001"/>
              <a:gd name="connsiteX42" fmla="*/ 2 w 672000"/>
              <a:gd name="connsiteY42" fmla="*/ 521823 h 720001"/>
              <a:gd name="connsiteX43" fmla="*/ 10695 w 672000"/>
              <a:gd name="connsiteY43" fmla="*/ 511130 h 720001"/>
              <a:gd name="connsiteX44" fmla="*/ 21388 w 672000"/>
              <a:gd name="connsiteY44" fmla="*/ 521823 h 720001"/>
              <a:gd name="connsiteX45" fmla="*/ 21388 w 672000"/>
              <a:gd name="connsiteY45" fmla="*/ 614589 h 720001"/>
              <a:gd name="connsiteX46" fmla="*/ 45978 w 672000"/>
              <a:gd name="connsiteY46" fmla="*/ 673971 h 720001"/>
              <a:gd name="connsiteX47" fmla="*/ 105295 w 672000"/>
              <a:gd name="connsiteY47" fmla="*/ 698613 h 720001"/>
              <a:gd name="connsiteX48" fmla="*/ 189320 w 672000"/>
              <a:gd name="connsiteY48" fmla="*/ 614715 h 720001"/>
              <a:gd name="connsiteX49" fmla="*/ 199986 w 672000"/>
              <a:gd name="connsiteY49" fmla="*/ 603896 h 720001"/>
              <a:gd name="connsiteX50" fmla="*/ 561983 w 672000"/>
              <a:gd name="connsiteY50" fmla="*/ 603896 h 720001"/>
              <a:gd name="connsiteX51" fmla="*/ 561983 w 672000"/>
              <a:gd name="connsiteY51" fmla="*/ 210314 h 720001"/>
              <a:gd name="connsiteX52" fmla="*/ 572676 w 672000"/>
              <a:gd name="connsiteY52" fmla="*/ 199621 h 720001"/>
              <a:gd name="connsiteX53" fmla="*/ 71166 w 672000"/>
              <a:gd name="connsiteY53" fmla="*/ 194629 h 720001"/>
              <a:gd name="connsiteX54" fmla="*/ 512204 w 672000"/>
              <a:gd name="connsiteY54" fmla="*/ 194629 h 720001"/>
              <a:gd name="connsiteX55" fmla="*/ 522896 w 672000"/>
              <a:gd name="connsiteY55" fmla="*/ 205323 h 720001"/>
              <a:gd name="connsiteX56" fmla="*/ 512203 w 672000"/>
              <a:gd name="connsiteY56" fmla="*/ 216016 h 720001"/>
              <a:gd name="connsiteX57" fmla="*/ 71166 w 672000"/>
              <a:gd name="connsiteY57" fmla="*/ 216016 h 720001"/>
              <a:gd name="connsiteX58" fmla="*/ 60473 w 672000"/>
              <a:gd name="connsiteY58" fmla="*/ 205323 h 720001"/>
              <a:gd name="connsiteX59" fmla="*/ 71166 w 672000"/>
              <a:gd name="connsiteY59" fmla="*/ 194629 h 720001"/>
              <a:gd name="connsiteX60" fmla="*/ 126768 w 672000"/>
              <a:gd name="connsiteY60" fmla="*/ 91981 h 720001"/>
              <a:gd name="connsiteX61" fmla="*/ 456604 w 672000"/>
              <a:gd name="connsiteY61" fmla="*/ 91981 h 720001"/>
              <a:gd name="connsiteX62" fmla="*/ 467297 w 672000"/>
              <a:gd name="connsiteY62" fmla="*/ 102674 h 720001"/>
              <a:gd name="connsiteX63" fmla="*/ 456604 w 672000"/>
              <a:gd name="connsiteY63" fmla="*/ 113368 h 720001"/>
              <a:gd name="connsiteX64" fmla="*/ 126768 w 672000"/>
              <a:gd name="connsiteY64" fmla="*/ 113368 h 720001"/>
              <a:gd name="connsiteX65" fmla="*/ 116075 w 672000"/>
              <a:gd name="connsiteY65" fmla="*/ 102674 h 720001"/>
              <a:gd name="connsiteX66" fmla="*/ 126768 w 672000"/>
              <a:gd name="connsiteY66" fmla="*/ 91981 h 720001"/>
              <a:gd name="connsiteX67" fmla="*/ 10693 w 672000"/>
              <a:gd name="connsiteY67" fmla="*/ 0 h 720001"/>
              <a:gd name="connsiteX68" fmla="*/ 572675 w 672000"/>
              <a:gd name="connsiteY68" fmla="*/ 0 h 720001"/>
              <a:gd name="connsiteX69" fmla="*/ 583368 w 672000"/>
              <a:gd name="connsiteY69" fmla="*/ 10693 h 720001"/>
              <a:gd name="connsiteX70" fmla="*/ 583368 w 672000"/>
              <a:gd name="connsiteY70" fmla="*/ 160414 h 720001"/>
              <a:gd name="connsiteX71" fmla="*/ 572675 w 672000"/>
              <a:gd name="connsiteY71" fmla="*/ 171107 h 720001"/>
              <a:gd name="connsiteX72" fmla="*/ 561982 w 672000"/>
              <a:gd name="connsiteY72" fmla="*/ 160414 h 720001"/>
              <a:gd name="connsiteX73" fmla="*/ 561982 w 672000"/>
              <a:gd name="connsiteY73" fmla="*/ 21386 h 720001"/>
              <a:gd name="connsiteX74" fmla="*/ 21386 w 672000"/>
              <a:gd name="connsiteY74" fmla="*/ 21386 h 720001"/>
              <a:gd name="connsiteX75" fmla="*/ 21386 w 672000"/>
              <a:gd name="connsiteY75" fmla="*/ 471922 h 720001"/>
              <a:gd name="connsiteX76" fmla="*/ 10693 w 672000"/>
              <a:gd name="connsiteY76" fmla="*/ 482615 h 720001"/>
              <a:gd name="connsiteX77" fmla="*/ 0 w 672000"/>
              <a:gd name="connsiteY77" fmla="*/ 471922 h 720001"/>
              <a:gd name="connsiteX78" fmla="*/ 0 w 672000"/>
              <a:gd name="connsiteY78" fmla="*/ 10693 h 720001"/>
              <a:gd name="connsiteX79" fmla="*/ 10693 w 672000"/>
              <a:gd name="connsiteY79" fmla="*/ 0 h 7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72000" h="720001">
                <a:moveTo>
                  <a:pt x="210165" y="625283"/>
                </a:moveTo>
                <a:cubicBezTo>
                  <a:pt x="207144" y="655153"/>
                  <a:pt x="191598" y="681378"/>
                  <a:pt x="168877" y="698614"/>
                </a:cubicBezTo>
                <a:lnTo>
                  <a:pt x="566589" y="698614"/>
                </a:lnTo>
                <a:cubicBezTo>
                  <a:pt x="609296" y="698614"/>
                  <a:pt x="644666" y="666584"/>
                  <a:pt x="649933" y="625283"/>
                </a:cubicBezTo>
                <a:lnTo>
                  <a:pt x="572673" y="625283"/>
                </a:lnTo>
                <a:close/>
                <a:moveTo>
                  <a:pt x="71166" y="523960"/>
                </a:moveTo>
                <a:lnTo>
                  <a:pt x="512204" y="523960"/>
                </a:lnTo>
                <a:cubicBezTo>
                  <a:pt x="518110" y="523960"/>
                  <a:pt x="522896" y="528748"/>
                  <a:pt x="522896" y="534654"/>
                </a:cubicBezTo>
                <a:cubicBezTo>
                  <a:pt x="522896" y="540559"/>
                  <a:pt x="518109" y="545347"/>
                  <a:pt x="512203" y="545347"/>
                </a:cubicBezTo>
                <a:lnTo>
                  <a:pt x="71166" y="545347"/>
                </a:lnTo>
                <a:cubicBezTo>
                  <a:pt x="65261" y="545347"/>
                  <a:pt x="60473" y="540559"/>
                  <a:pt x="60473" y="534654"/>
                </a:cubicBezTo>
                <a:cubicBezTo>
                  <a:pt x="60473" y="528748"/>
                  <a:pt x="65261" y="523960"/>
                  <a:pt x="71166" y="523960"/>
                </a:cubicBezTo>
                <a:close/>
                <a:moveTo>
                  <a:pt x="71166" y="441627"/>
                </a:moveTo>
                <a:lnTo>
                  <a:pt x="512204" y="441627"/>
                </a:lnTo>
                <a:cubicBezTo>
                  <a:pt x="518110" y="441627"/>
                  <a:pt x="522896" y="446414"/>
                  <a:pt x="522896" y="452321"/>
                </a:cubicBezTo>
                <a:cubicBezTo>
                  <a:pt x="522896" y="458226"/>
                  <a:pt x="518109" y="463014"/>
                  <a:pt x="512203" y="463014"/>
                </a:cubicBezTo>
                <a:lnTo>
                  <a:pt x="71166" y="463014"/>
                </a:lnTo>
                <a:cubicBezTo>
                  <a:pt x="65261" y="463014"/>
                  <a:pt x="60473" y="458226"/>
                  <a:pt x="60473" y="452321"/>
                </a:cubicBezTo>
                <a:cubicBezTo>
                  <a:pt x="60473" y="446415"/>
                  <a:pt x="65261" y="441627"/>
                  <a:pt x="71166" y="441627"/>
                </a:cubicBezTo>
                <a:close/>
                <a:moveTo>
                  <a:pt x="71166" y="359294"/>
                </a:moveTo>
                <a:lnTo>
                  <a:pt x="512204" y="359294"/>
                </a:lnTo>
                <a:cubicBezTo>
                  <a:pt x="518110" y="359294"/>
                  <a:pt x="522896" y="364082"/>
                  <a:pt x="522896" y="369988"/>
                </a:cubicBezTo>
                <a:cubicBezTo>
                  <a:pt x="522896" y="375893"/>
                  <a:pt x="518109" y="380681"/>
                  <a:pt x="512203" y="380681"/>
                </a:cubicBezTo>
                <a:lnTo>
                  <a:pt x="71166" y="380681"/>
                </a:lnTo>
                <a:cubicBezTo>
                  <a:pt x="65261" y="380681"/>
                  <a:pt x="60473" y="375893"/>
                  <a:pt x="60473" y="369988"/>
                </a:cubicBezTo>
                <a:cubicBezTo>
                  <a:pt x="60473" y="364082"/>
                  <a:pt x="65261" y="359294"/>
                  <a:pt x="71166" y="359294"/>
                </a:cubicBezTo>
                <a:close/>
                <a:moveTo>
                  <a:pt x="71166" y="276962"/>
                </a:moveTo>
                <a:lnTo>
                  <a:pt x="512204" y="276962"/>
                </a:lnTo>
                <a:cubicBezTo>
                  <a:pt x="518110" y="276962"/>
                  <a:pt x="522896" y="281749"/>
                  <a:pt x="522896" y="287656"/>
                </a:cubicBezTo>
                <a:cubicBezTo>
                  <a:pt x="522896" y="293561"/>
                  <a:pt x="518109" y="298349"/>
                  <a:pt x="512203" y="298349"/>
                </a:cubicBezTo>
                <a:lnTo>
                  <a:pt x="71166" y="298349"/>
                </a:lnTo>
                <a:cubicBezTo>
                  <a:pt x="65261" y="298349"/>
                  <a:pt x="60473" y="293561"/>
                  <a:pt x="60473" y="287656"/>
                </a:cubicBezTo>
                <a:cubicBezTo>
                  <a:pt x="60473" y="281750"/>
                  <a:pt x="65261" y="276962"/>
                  <a:pt x="71166" y="276962"/>
                </a:cubicBezTo>
                <a:close/>
                <a:moveTo>
                  <a:pt x="572676" y="199621"/>
                </a:moveTo>
                <a:cubicBezTo>
                  <a:pt x="578581" y="199621"/>
                  <a:pt x="583369" y="204409"/>
                  <a:pt x="583369" y="210314"/>
                </a:cubicBezTo>
                <a:lnTo>
                  <a:pt x="583369" y="603896"/>
                </a:lnTo>
                <a:lnTo>
                  <a:pt x="661307" y="603896"/>
                </a:lnTo>
                <a:cubicBezTo>
                  <a:pt x="667235" y="603896"/>
                  <a:pt x="672004" y="608751"/>
                  <a:pt x="672000" y="614681"/>
                </a:cubicBezTo>
                <a:cubicBezTo>
                  <a:pt x="671949" y="672763"/>
                  <a:pt x="624682" y="720001"/>
                  <a:pt x="566589" y="720001"/>
                </a:cubicBezTo>
                <a:lnTo>
                  <a:pt x="105295" y="720001"/>
                </a:lnTo>
                <a:cubicBezTo>
                  <a:pt x="77221" y="720001"/>
                  <a:pt x="50794" y="709033"/>
                  <a:pt x="30882" y="689121"/>
                </a:cubicBezTo>
                <a:cubicBezTo>
                  <a:pt x="10978" y="669352"/>
                  <a:pt x="2" y="642873"/>
                  <a:pt x="2" y="614589"/>
                </a:cubicBezTo>
                <a:lnTo>
                  <a:pt x="2" y="521823"/>
                </a:lnTo>
                <a:cubicBezTo>
                  <a:pt x="2" y="515919"/>
                  <a:pt x="4790" y="511130"/>
                  <a:pt x="10695" y="511130"/>
                </a:cubicBezTo>
                <a:cubicBezTo>
                  <a:pt x="16600" y="511130"/>
                  <a:pt x="21388" y="515919"/>
                  <a:pt x="21388" y="521823"/>
                </a:cubicBezTo>
                <a:lnTo>
                  <a:pt x="21388" y="614589"/>
                </a:lnTo>
                <a:cubicBezTo>
                  <a:pt x="21388" y="637133"/>
                  <a:pt x="30121" y="658223"/>
                  <a:pt x="45978" y="673971"/>
                </a:cubicBezTo>
                <a:cubicBezTo>
                  <a:pt x="61877" y="689872"/>
                  <a:pt x="82934" y="698613"/>
                  <a:pt x="105295" y="698613"/>
                </a:cubicBezTo>
                <a:cubicBezTo>
                  <a:pt x="151583" y="698613"/>
                  <a:pt x="189251" y="660987"/>
                  <a:pt x="189320" y="614715"/>
                </a:cubicBezTo>
                <a:cubicBezTo>
                  <a:pt x="189328" y="608763"/>
                  <a:pt x="194035" y="603896"/>
                  <a:pt x="199986" y="603896"/>
                </a:cubicBezTo>
                <a:lnTo>
                  <a:pt x="561983" y="603896"/>
                </a:lnTo>
                <a:lnTo>
                  <a:pt x="561983" y="210314"/>
                </a:lnTo>
                <a:cubicBezTo>
                  <a:pt x="561983" y="204409"/>
                  <a:pt x="566771" y="199621"/>
                  <a:pt x="572676" y="199621"/>
                </a:cubicBezTo>
                <a:close/>
                <a:moveTo>
                  <a:pt x="71166" y="194629"/>
                </a:moveTo>
                <a:lnTo>
                  <a:pt x="512204" y="194629"/>
                </a:lnTo>
                <a:cubicBezTo>
                  <a:pt x="518110" y="194629"/>
                  <a:pt x="522896" y="199417"/>
                  <a:pt x="522896" y="205323"/>
                </a:cubicBezTo>
                <a:cubicBezTo>
                  <a:pt x="522896" y="211228"/>
                  <a:pt x="518109" y="216016"/>
                  <a:pt x="512203" y="216016"/>
                </a:cubicBezTo>
                <a:lnTo>
                  <a:pt x="71166" y="216016"/>
                </a:lnTo>
                <a:cubicBezTo>
                  <a:pt x="65261" y="216016"/>
                  <a:pt x="60473" y="211228"/>
                  <a:pt x="60473" y="205323"/>
                </a:cubicBezTo>
                <a:cubicBezTo>
                  <a:pt x="60473" y="199417"/>
                  <a:pt x="65261" y="194629"/>
                  <a:pt x="71166" y="194629"/>
                </a:cubicBezTo>
                <a:close/>
                <a:moveTo>
                  <a:pt x="126768" y="91981"/>
                </a:moveTo>
                <a:lnTo>
                  <a:pt x="456604" y="91981"/>
                </a:lnTo>
                <a:cubicBezTo>
                  <a:pt x="462510" y="91981"/>
                  <a:pt x="467297" y="96769"/>
                  <a:pt x="467297" y="102674"/>
                </a:cubicBezTo>
                <a:cubicBezTo>
                  <a:pt x="467297" y="108580"/>
                  <a:pt x="462510" y="113368"/>
                  <a:pt x="456604" y="113368"/>
                </a:cubicBezTo>
                <a:lnTo>
                  <a:pt x="126768" y="113368"/>
                </a:lnTo>
                <a:cubicBezTo>
                  <a:pt x="120863" y="113368"/>
                  <a:pt x="116075" y="108580"/>
                  <a:pt x="116075" y="102674"/>
                </a:cubicBezTo>
                <a:cubicBezTo>
                  <a:pt x="116075" y="96769"/>
                  <a:pt x="120863" y="91981"/>
                  <a:pt x="126768" y="91981"/>
                </a:cubicBezTo>
                <a:close/>
                <a:moveTo>
                  <a:pt x="10693" y="0"/>
                </a:moveTo>
                <a:lnTo>
                  <a:pt x="572675" y="0"/>
                </a:lnTo>
                <a:cubicBezTo>
                  <a:pt x="578580" y="0"/>
                  <a:pt x="583368" y="4788"/>
                  <a:pt x="583368" y="10693"/>
                </a:cubicBezTo>
                <a:lnTo>
                  <a:pt x="583368" y="160414"/>
                </a:lnTo>
                <a:cubicBezTo>
                  <a:pt x="583368" y="166319"/>
                  <a:pt x="578580" y="171107"/>
                  <a:pt x="572675" y="171107"/>
                </a:cubicBezTo>
                <a:cubicBezTo>
                  <a:pt x="566770" y="171107"/>
                  <a:pt x="561982" y="166319"/>
                  <a:pt x="561982" y="160414"/>
                </a:cubicBezTo>
                <a:lnTo>
                  <a:pt x="561982" y="21386"/>
                </a:lnTo>
                <a:lnTo>
                  <a:pt x="21386" y="21386"/>
                </a:lnTo>
                <a:lnTo>
                  <a:pt x="21386" y="471922"/>
                </a:lnTo>
                <a:cubicBezTo>
                  <a:pt x="21386" y="477826"/>
                  <a:pt x="16598" y="482615"/>
                  <a:pt x="10693" y="482615"/>
                </a:cubicBezTo>
                <a:cubicBezTo>
                  <a:pt x="4788" y="482615"/>
                  <a:pt x="0" y="477826"/>
                  <a:pt x="0" y="471922"/>
                </a:cubicBezTo>
                <a:lnTo>
                  <a:pt x="0" y="10693"/>
                </a:lnTo>
                <a:cubicBezTo>
                  <a:pt x="0" y="4788"/>
                  <a:pt x="4788" y="0"/>
                  <a:pt x="10693"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436703292"/>
      </p:ext>
    </p:extLst>
  </p:cSld>
  <p:clrMapOvr>
    <a:masterClrMapping/>
  </p:clrMapOvr>
  <p:transition spd="slow">
    <p:fade thruBlk="1"/>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rmAutofit fontScale="90000"/>
          </a:bodyPr>
          <a:lstStyle/>
          <a:p>
            <a:r>
              <a:rPr lang="ru-RU" dirty="0"/>
              <a:t>Приемка по контракту</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2480438" y="1331204"/>
            <a:ext cx="8246788" cy="4840997"/>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ru-RU" dirty="0"/>
              <a:t>Для всех </a:t>
            </a:r>
            <a:r>
              <a:rPr lang="ru-RU" b="1" dirty="0">
                <a:solidFill>
                  <a:schemeClr val="accent2"/>
                </a:solidFill>
              </a:rPr>
              <a:t>электронных процедур </a:t>
            </a:r>
            <a:r>
              <a:rPr lang="ru-RU" dirty="0"/>
              <a:t>- обязательная процедура </a:t>
            </a:r>
            <a:r>
              <a:rPr lang="ru-RU" b="1" dirty="0"/>
              <a:t>подписания документов о приемке в электронной форме</a:t>
            </a:r>
            <a:r>
              <a:rPr lang="ru-RU" dirty="0"/>
              <a:t>:</a:t>
            </a:r>
          </a:p>
          <a:p>
            <a:pPr>
              <a:spcAft>
                <a:spcPts val="600"/>
              </a:spcAft>
            </a:pPr>
            <a:r>
              <a:rPr lang="ru-RU" dirty="0"/>
              <a:t>поставщик формирует в ЕИС документ о приемке (приложения при необходимости);</a:t>
            </a:r>
          </a:p>
          <a:p>
            <a:pPr>
              <a:spcAft>
                <a:spcPts val="600"/>
              </a:spcAft>
            </a:pPr>
            <a:r>
              <a:rPr lang="ru-RU" dirty="0"/>
              <a:t>в срок, установленный контрактом, но не позднее 20 раб. дней заказчик подписывает документ о приемке, либо мотивированный отказ;</a:t>
            </a:r>
          </a:p>
          <a:p>
            <a:pPr>
              <a:spcAft>
                <a:spcPts val="600"/>
              </a:spcAft>
            </a:pPr>
            <a:r>
              <a:rPr lang="ru-RU" dirty="0"/>
              <a:t>если создана приемочная комиссия, не позднее 20 раб. дней, документ о приемке (мотивированный отказ) подписывают электронными подписями все члены приемочной комиссии, а затем уполномоченное лицо заказчика (если в приемочную комиссию входят лица, не являющиеся работниками заказчика, допускается подписание документов без использования электронной подписи и ЕИС – в этом случае заказчиком прилагаются электронные образы бумажных документов);</a:t>
            </a:r>
          </a:p>
          <a:p>
            <a:pPr>
              <a:spcAft>
                <a:spcPts val="600"/>
              </a:spcAft>
            </a:pPr>
            <a:r>
              <a:rPr lang="ru-RU" dirty="0"/>
              <a:t>в случае поступления мотивированного отказа поставщик вправе устранить причины такого отказа и направить документ о приемке повторно;</a:t>
            </a:r>
          </a:p>
          <a:p>
            <a:pPr>
              <a:spcAft>
                <a:spcPts val="600"/>
              </a:spcAft>
            </a:pPr>
            <a:r>
              <a:rPr lang="ru-RU" dirty="0"/>
              <a:t>датой приемки считается дата размещения в ЕИС документа о приемке, подписанного заказчиком;</a:t>
            </a:r>
          </a:p>
          <a:p>
            <a:pPr>
              <a:spcAft>
                <a:spcPts val="600"/>
              </a:spcAft>
            </a:pPr>
            <a:r>
              <a:rPr lang="ru-RU" dirty="0"/>
              <a:t>предусмотрена возможность вносить исправления в размещенный документ о приемке.</a:t>
            </a:r>
          </a:p>
        </p:txBody>
      </p:sp>
      <p:sp>
        <p:nvSpPr>
          <p:cNvPr id="5" name="Полилиния 44">
            <a:extLst>
              <a:ext uri="{FF2B5EF4-FFF2-40B4-BE49-F238E27FC236}">
                <a16:creationId xmlns:a16="http://schemas.microsoft.com/office/drawing/2014/main" id="{1B3A9B10-84D5-4436-82CF-3F987682E936}"/>
              </a:ext>
            </a:extLst>
          </p:cNvPr>
          <p:cNvSpPr>
            <a:spLocks noChangeAspect="1"/>
          </p:cNvSpPr>
          <p:nvPr/>
        </p:nvSpPr>
        <p:spPr>
          <a:xfrm>
            <a:off x="1543050" y="1237541"/>
            <a:ext cx="720000" cy="662344"/>
          </a:xfrm>
          <a:custGeom>
            <a:avLst/>
            <a:gdLst>
              <a:gd name="connsiteX0" fmla="*/ 686908 w 720000"/>
              <a:gd name="connsiteY0" fmla="*/ 236739 h 662343"/>
              <a:gd name="connsiteX1" fmla="*/ 525436 w 720000"/>
              <a:gd name="connsiteY1" fmla="*/ 236739 h 662343"/>
              <a:gd name="connsiteX2" fmla="*/ 411926 w 720000"/>
              <a:gd name="connsiteY2" fmla="*/ 17875 h 662343"/>
              <a:gd name="connsiteX3" fmla="*/ 392549 w 720000"/>
              <a:gd name="connsiteY3" fmla="*/ 1564 h 662343"/>
              <a:gd name="connsiteX4" fmla="*/ 367314 w 720000"/>
              <a:gd name="connsiteY4" fmla="*/ 3732 h 662343"/>
              <a:gd name="connsiteX5" fmla="*/ 360000 w 720000"/>
              <a:gd name="connsiteY5" fmla="*/ 8897 h 662343"/>
              <a:gd name="connsiteX6" fmla="*/ 352685 w 720000"/>
              <a:gd name="connsiteY6" fmla="*/ 3732 h 662343"/>
              <a:gd name="connsiteX7" fmla="*/ 327450 w 720000"/>
              <a:gd name="connsiteY7" fmla="*/ 1564 h 662343"/>
              <a:gd name="connsiteX8" fmla="*/ 308073 w 720000"/>
              <a:gd name="connsiteY8" fmla="*/ 17875 h 662343"/>
              <a:gd name="connsiteX9" fmla="*/ 188426 w 720000"/>
              <a:gd name="connsiteY9" fmla="*/ 248573 h 662343"/>
              <a:gd name="connsiteX10" fmla="*/ 186258 w 720000"/>
              <a:gd name="connsiteY10" fmla="*/ 273808 h 662343"/>
              <a:gd name="connsiteX11" fmla="*/ 190069 w 720000"/>
              <a:gd name="connsiteY11" fmla="*/ 281829 h 662343"/>
              <a:gd name="connsiteX12" fmla="*/ 33092 w 720000"/>
              <a:gd name="connsiteY12" fmla="*/ 281829 h 662343"/>
              <a:gd name="connsiteX13" fmla="*/ 21094 w 720000"/>
              <a:gd name="connsiteY13" fmla="*/ 269831 h 662343"/>
              <a:gd name="connsiteX14" fmla="*/ 33092 w 720000"/>
              <a:gd name="connsiteY14" fmla="*/ 257833 h 662343"/>
              <a:gd name="connsiteX15" fmla="*/ 153333 w 720000"/>
              <a:gd name="connsiteY15" fmla="*/ 257833 h 662343"/>
              <a:gd name="connsiteX16" fmla="*/ 163880 w 720000"/>
              <a:gd name="connsiteY16" fmla="*/ 247286 h 662343"/>
              <a:gd name="connsiteX17" fmla="*/ 153333 w 720000"/>
              <a:gd name="connsiteY17" fmla="*/ 236739 h 662343"/>
              <a:gd name="connsiteX18" fmla="*/ 33092 w 720000"/>
              <a:gd name="connsiteY18" fmla="*/ 236739 h 662343"/>
              <a:gd name="connsiteX19" fmla="*/ 0 w 720000"/>
              <a:gd name="connsiteY19" fmla="*/ 269831 h 662343"/>
              <a:gd name="connsiteX20" fmla="*/ 24105 w 720000"/>
              <a:gd name="connsiteY20" fmla="*/ 301673 h 662343"/>
              <a:gd name="connsiteX21" fmla="*/ 85191 w 720000"/>
              <a:gd name="connsiteY21" fmla="*/ 627459 h 662343"/>
              <a:gd name="connsiteX22" fmla="*/ 128796 w 720000"/>
              <a:gd name="connsiteY22" fmla="*/ 663649 h 662343"/>
              <a:gd name="connsiteX23" fmla="*/ 591206 w 720000"/>
              <a:gd name="connsiteY23" fmla="*/ 663649 h 662343"/>
              <a:gd name="connsiteX24" fmla="*/ 634811 w 720000"/>
              <a:gd name="connsiteY24" fmla="*/ 627459 h 662343"/>
              <a:gd name="connsiteX25" fmla="*/ 695897 w 720000"/>
              <a:gd name="connsiteY25" fmla="*/ 301672 h 662343"/>
              <a:gd name="connsiteX26" fmla="*/ 720000 w 720000"/>
              <a:gd name="connsiteY26" fmla="*/ 269831 h 662343"/>
              <a:gd name="connsiteX27" fmla="*/ 686908 w 720000"/>
              <a:gd name="connsiteY27" fmla="*/ 236739 h 662343"/>
              <a:gd name="connsiteX28" fmla="*/ 377025 w 720000"/>
              <a:gd name="connsiteY28" fmla="*/ 22459 h 662343"/>
              <a:gd name="connsiteX29" fmla="*/ 386175 w 720000"/>
              <a:gd name="connsiteY29" fmla="*/ 21673 h 662343"/>
              <a:gd name="connsiteX30" fmla="*/ 393200 w 720000"/>
              <a:gd name="connsiteY30" fmla="*/ 27586 h 662343"/>
              <a:gd name="connsiteX31" fmla="*/ 512847 w 720000"/>
              <a:gd name="connsiteY31" fmla="*/ 258286 h 662343"/>
              <a:gd name="connsiteX32" fmla="*/ 513633 w 720000"/>
              <a:gd name="connsiteY32" fmla="*/ 267435 h 662343"/>
              <a:gd name="connsiteX33" fmla="*/ 507718 w 720000"/>
              <a:gd name="connsiteY33" fmla="*/ 274461 h 662343"/>
              <a:gd name="connsiteX34" fmla="*/ 498569 w 720000"/>
              <a:gd name="connsiteY34" fmla="*/ 275248 h 662343"/>
              <a:gd name="connsiteX35" fmla="*/ 491543 w 720000"/>
              <a:gd name="connsiteY35" fmla="*/ 269335 h 662343"/>
              <a:gd name="connsiteX36" fmla="*/ 371898 w 720000"/>
              <a:gd name="connsiteY36" fmla="*/ 38634 h 662343"/>
              <a:gd name="connsiteX37" fmla="*/ 377025 w 720000"/>
              <a:gd name="connsiteY37" fmla="*/ 22459 h 662343"/>
              <a:gd name="connsiteX38" fmla="*/ 517470 w 720000"/>
              <a:gd name="connsiteY38" fmla="*/ 302925 h 662343"/>
              <a:gd name="connsiteX39" fmla="*/ 507490 w 720000"/>
              <a:gd name="connsiteY39" fmla="*/ 405831 h 662343"/>
              <a:gd name="connsiteX40" fmla="*/ 370547 w 720000"/>
              <a:gd name="connsiteY40" fmla="*/ 405831 h 662343"/>
              <a:gd name="connsiteX41" fmla="*/ 370547 w 720000"/>
              <a:gd name="connsiteY41" fmla="*/ 302925 h 662343"/>
              <a:gd name="connsiteX42" fmla="*/ 517470 w 720000"/>
              <a:gd name="connsiteY42" fmla="*/ 302925 h 662343"/>
              <a:gd name="connsiteX43" fmla="*/ 360000 w 720000"/>
              <a:gd name="connsiteY43" fmla="*/ 61508 h 662343"/>
              <a:gd name="connsiteX44" fmla="*/ 472821 w 720000"/>
              <a:gd name="connsiteY44" fmla="*/ 279044 h 662343"/>
              <a:gd name="connsiteX45" fmla="*/ 474442 w 720000"/>
              <a:gd name="connsiteY45" fmla="*/ 281829 h 662343"/>
              <a:gd name="connsiteX46" fmla="*/ 245558 w 720000"/>
              <a:gd name="connsiteY46" fmla="*/ 281829 h 662343"/>
              <a:gd name="connsiteX47" fmla="*/ 247179 w 720000"/>
              <a:gd name="connsiteY47" fmla="*/ 279045 h 662343"/>
              <a:gd name="connsiteX48" fmla="*/ 258180 w 720000"/>
              <a:gd name="connsiteY48" fmla="*/ 257835 h 662343"/>
              <a:gd name="connsiteX49" fmla="*/ 418711 w 720000"/>
              <a:gd name="connsiteY49" fmla="*/ 257835 h 662343"/>
              <a:gd name="connsiteX50" fmla="*/ 429258 w 720000"/>
              <a:gd name="connsiteY50" fmla="*/ 247288 h 662343"/>
              <a:gd name="connsiteX51" fmla="*/ 418711 w 720000"/>
              <a:gd name="connsiteY51" fmla="*/ 236741 h 662343"/>
              <a:gd name="connsiteX52" fmla="*/ 269120 w 720000"/>
              <a:gd name="connsiteY52" fmla="*/ 236741 h 662343"/>
              <a:gd name="connsiteX53" fmla="*/ 360000 w 720000"/>
              <a:gd name="connsiteY53" fmla="*/ 61508 h 662343"/>
              <a:gd name="connsiteX54" fmla="*/ 207152 w 720000"/>
              <a:gd name="connsiteY54" fmla="*/ 258285 h 662343"/>
              <a:gd name="connsiteX55" fmla="*/ 326800 w 720000"/>
              <a:gd name="connsiteY55" fmla="*/ 27585 h 662343"/>
              <a:gd name="connsiteX56" fmla="*/ 333825 w 720000"/>
              <a:gd name="connsiteY56" fmla="*/ 21672 h 662343"/>
              <a:gd name="connsiteX57" fmla="*/ 337465 w 720000"/>
              <a:gd name="connsiteY57" fmla="*/ 21105 h 662343"/>
              <a:gd name="connsiteX58" fmla="*/ 342975 w 720000"/>
              <a:gd name="connsiteY58" fmla="*/ 22458 h 662343"/>
              <a:gd name="connsiteX59" fmla="*/ 348102 w 720000"/>
              <a:gd name="connsiteY59" fmla="*/ 38633 h 662343"/>
              <a:gd name="connsiteX60" fmla="*/ 228454 w 720000"/>
              <a:gd name="connsiteY60" fmla="*/ 269332 h 662343"/>
              <a:gd name="connsiteX61" fmla="*/ 221428 w 720000"/>
              <a:gd name="connsiteY61" fmla="*/ 275245 h 662343"/>
              <a:gd name="connsiteX62" fmla="*/ 212279 w 720000"/>
              <a:gd name="connsiteY62" fmla="*/ 274458 h 662343"/>
              <a:gd name="connsiteX63" fmla="*/ 206366 w 720000"/>
              <a:gd name="connsiteY63" fmla="*/ 267432 h 662343"/>
              <a:gd name="connsiteX64" fmla="*/ 207152 w 720000"/>
              <a:gd name="connsiteY64" fmla="*/ 258285 h 662343"/>
              <a:gd name="connsiteX65" fmla="*/ 45800 w 720000"/>
              <a:gd name="connsiteY65" fmla="*/ 302925 h 662343"/>
              <a:gd name="connsiteX66" fmla="*/ 181337 w 720000"/>
              <a:gd name="connsiteY66" fmla="*/ 302925 h 662343"/>
              <a:gd name="connsiteX67" fmla="*/ 191318 w 720000"/>
              <a:gd name="connsiteY67" fmla="*/ 405831 h 662343"/>
              <a:gd name="connsiteX68" fmla="*/ 65095 w 720000"/>
              <a:gd name="connsiteY68" fmla="*/ 405831 h 662343"/>
              <a:gd name="connsiteX69" fmla="*/ 45800 w 720000"/>
              <a:gd name="connsiteY69" fmla="*/ 302925 h 662343"/>
              <a:gd name="connsiteX70" fmla="*/ 69051 w 720000"/>
              <a:gd name="connsiteY70" fmla="*/ 426924 h 662343"/>
              <a:gd name="connsiteX71" fmla="*/ 193364 w 720000"/>
              <a:gd name="connsiteY71" fmla="*/ 426924 h 662343"/>
              <a:gd name="connsiteX72" fmla="*/ 203344 w 720000"/>
              <a:gd name="connsiteY72" fmla="*/ 529829 h 662343"/>
              <a:gd name="connsiteX73" fmla="*/ 88345 w 720000"/>
              <a:gd name="connsiteY73" fmla="*/ 529829 h 662343"/>
              <a:gd name="connsiteX74" fmla="*/ 69051 w 720000"/>
              <a:gd name="connsiteY74" fmla="*/ 426924 h 662343"/>
              <a:gd name="connsiteX75" fmla="*/ 128794 w 720000"/>
              <a:gd name="connsiteY75" fmla="*/ 642556 h 662343"/>
              <a:gd name="connsiteX76" fmla="*/ 105923 w 720000"/>
              <a:gd name="connsiteY76" fmla="*/ 623574 h 662343"/>
              <a:gd name="connsiteX77" fmla="*/ 92301 w 720000"/>
              <a:gd name="connsiteY77" fmla="*/ 550922 h 662343"/>
              <a:gd name="connsiteX78" fmla="*/ 205388 w 720000"/>
              <a:gd name="connsiteY78" fmla="*/ 550922 h 662343"/>
              <a:gd name="connsiteX79" fmla="*/ 214276 w 720000"/>
              <a:gd name="connsiteY79" fmla="*/ 642556 h 662343"/>
              <a:gd name="connsiteX80" fmla="*/ 128794 w 720000"/>
              <a:gd name="connsiteY80" fmla="*/ 642556 h 662343"/>
              <a:gd name="connsiteX81" fmla="*/ 349453 w 720000"/>
              <a:gd name="connsiteY81" fmla="*/ 642556 h 662343"/>
              <a:gd name="connsiteX82" fmla="*/ 235467 w 720000"/>
              <a:gd name="connsiteY82" fmla="*/ 642556 h 662343"/>
              <a:gd name="connsiteX83" fmla="*/ 226581 w 720000"/>
              <a:gd name="connsiteY83" fmla="*/ 550922 h 662343"/>
              <a:gd name="connsiteX84" fmla="*/ 349453 w 720000"/>
              <a:gd name="connsiteY84" fmla="*/ 550922 h 662343"/>
              <a:gd name="connsiteX85" fmla="*/ 349453 w 720000"/>
              <a:gd name="connsiteY85" fmla="*/ 642556 h 662343"/>
              <a:gd name="connsiteX86" fmla="*/ 349453 w 720000"/>
              <a:gd name="connsiteY86" fmla="*/ 529829 h 662343"/>
              <a:gd name="connsiteX87" fmla="*/ 224535 w 720000"/>
              <a:gd name="connsiteY87" fmla="*/ 529829 h 662343"/>
              <a:gd name="connsiteX88" fmla="*/ 214554 w 720000"/>
              <a:gd name="connsiteY88" fmla="*/ 426924 h 662343"/>
              <a:gd name="connsiteX89" fmla="*/ 349453 w 720000"/>
              <a:gd name="connsiteY89" fmla="*/ 426924 h 662343"/>
              <a:gd name="connsiteX90" fmla="*/ 349453 w 720000"/>
              <a:gd name="connsiteY90" fmla="*/ 529829 h 662343"/>
              <a:gd name="connsiteX91" fmla="*/ 349453 w 720000"/>
              <a:gd name="connsiteY91" fmla="*/ 405831 h 662343"/>
              <a:gd name="connsiteX92" fmla="*/ 212510 w 720000"/>
              <a:gd name="connsiteY92" fmla="*/ 405831 h 662343"/>
              <a:gd name="connsiteX93" fmla="*/ 202530 w 720000"/>
              <a:gd name="connsiteY93" fmla="*/ 302925 h 662343"/>
              <a:gd name="connsiteX94" fmla="*/ 349453 w 720000"/>
              <a:gd name="connsiteY94" fmla="*/ 302925 h 662343"/>
              <a:gd name="connsiteX95" fmla="*/ 349453 w 720000"/>
              <a:gd name="connsiteY95" fmla="*/ 405831 h 662343"/>
              <a:gd name="connsiteX96" fmla="*/ 484533 w 720000"/>
              <a:gd name="connsiteY96" fmla="*/ 642556 h 662343"/>
              <a:gd name="connsiteX97" fmla="*/ 370547 w 720000"/>
              <a:gd name="connsiteY97" fmla="*/ 642556 h 662343"/>
              <a:gd name="connsiteX98" fmla="*/ 370547 w 720000"/>
              <a:gd name="connsiteY98" fmla="*/ 550922 h 662343"/>
              <a:gd name="connsiteX99" fmla="*/ 493419 w 720000"/>
              <a:gd name="connsiteY99" fmla="*/ 550922 h 662343"/>
              <a:gd name="connsiteX100" fmla="*/ 484533 w 720000"/>
              <a:gd name="connsiteY100" fmla="*/ 642556 h 662343"/>
              <a:gd name="connsiteX101" fmla="*/ 495465 w 720000"/>
              <a:gd name="connsiteY101" fmla="*/ 529830 h 662343"/>
              <a:gd name="connsiteX102" fmla="*/ 370547 w 720000"/>
              <a:gd name="connsiteY102" fmla="*/ 529830 h 662343"/>
              <a:gd name="connsiteX103" fmla="*/ 370547 w 720000"/>
              <a:gd name="connsiteY103" fmla="*/ 426925 h 662343"/>
              <a:gd name="connsiteX104" fmla="*/ 505446 w 720000"/>
              <a:gd name="connsiteY104" fmla="*/ 426925 h 662343"/>
              <a:gd name="connsiteX105" fmla="*/ 495465 w 720000"/>
              <a:gd name="connsiteY105" fmla="*/ 529830 h 662343"/>
              <a:gd name="connsiteX106" fmla="*/ 614077 w 720000"/>
              <a:gd name="connsiteY106" fmla="*/ 623574 h 662343"/>
              <a:gd name="connsiteX107" fmla="*/ 591204 w 720000"/>
              <a:gd name="connsiteY107" fmla="*/ 642556 h 662343"/>
              <a:gd name="connsiteX108" fmla="*/ 505724 w 720000"/>
              <a:gd name="connsiteY108" fmla="*/ 642556 h 662343"/>
              <a:gd name="connsiteX109" fmla="*/ 514612 w 720000"/>
              <a:gd name="connsiteY109" fmla="*/ 550922 h 662343"/>
              <a:gd name="connsiteX110" fmla="*/ 627699 w 720000"/>
              <a:gd name="connsiteY110" fmla="*/ 550922 h 662343"/>
              <a:gd name="connsiteX111" fmla="*/ 614077 w 720000"/>
              <a:gd name="connsiteY111" fmla="*/ 623574 h 662343"/>
              <a:gd name="connsiteX112" fmla="*/ 631655 w 720000"/>
              <a:gd name="connsiteY112" fmla="*/ 529830 h 662343"/>
              <a:gd name="connsiteX113" fmla="*/ 516658 w 720000"/>
              <a:gd name="connsiteY113" fmla="*/ 529830 h 662343"/>
              <a:gd name="connsiteX114" fmla="*/ 526638 w 720000"/>
              <a:gd name="connsiteY114" fmla="*/ 426925 h 662343"/>
              <a:gd name="connsiteX115" fmla="*/ 650950 w 720000"/>
              <a:gd name="connsiteY115" fmla="*/ 426925 h 662343"/>
              <a:gd name="connsiteX116" fmla="*/ 631655 w 720000"/>
              <a:gd name="connsiteY116" fmla="*/ 529830 h 662343"/>
              <a:gd name="connsiteX117" fmla="*/ 654905 w 720000"/>
              <a:gd name="connsiteY117" fmla="*/ 405830 h 662343"/>
              <a:gd name="connsiteX118" fmla="*/ 528684 w 720000"/>
              <a:gd name="connsiteY118" fmla="*/ 405830 h 662343"/>
              <a:gd name="connsiteX119" fmla="*/ 538664 w 720000"/>
              <a:gd name="connsiteY119" fmla="*/ 302923 h 662343"/>
              <a:gd name="connsiteX120" fmla="*/ 674200 w 720000"/>
              <a:gd name="connsiteY120" fmla="*/ 302923 h 662343"/>
              <a:gd name="connsiteX121" fmla="*/ 654905 w 720000"/>
              <a:gd name="connsiteY121" fmla="*/ 405830 h 662343"/>
              <a:gd name="connsiteX122" fmla="*/ 686908 w 720000"/>
              <a:gd name="connsiteY122" fmla="*/ 281831 h 662343"/>
              <a:gd name="connsiteX123" fmla="*/ 686737 w 720000"/>
              <a:gd name="connsiteY123" fmla="*/ 281831 h 662343"/>
              <a:gd name="connsiteX124" fmla="*/ 686717 w 720000"/>
              <a:gd name="connsiteY124" fmla="*/ 281831 h 662343"/>
              <a:gd name="connsiteX125" fmla="*/ 529931 w 720000"/>
              <a:gd name="connsiteY125" fmla="*/ 281831 h 662343"/>
              <a:gd name="connsiteX126" fmla="*/ 533742 w 720000"/>
              <a:gd name="connsiteY126" fmla="*/ 273810 h 662343"/>
              <a:gd name="connsiteX127" fmla="*/ 534760 w 720000"/>
              <a:gd name="connsiteY127" fmla="*/ 257835 h 662343"/>
              <a:gd name="connsiteX128" fmla="*/ 686908 w 720000"/>
              <a:gd name="connsiteY128" fmla="*/ 257835 h 662343"/>
              <a:gd name="connsiteX129" fmla="*/ 698906 w 720000"/>
              <a:gd name="connsiteY129" fmla="*/ 269833 h 662343"/>
              <a:gd name="connsiteX130" fmla="*/ 686908 w 720000"/>
              <a:gd name="connsiteY130" fmla="*/ 281831 h 66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720000" h="662343">
                <a:moveTo>
                  <a:pt x="686908" y="236739"/>
                </a:moveTo>
                <a:lnTo>
                  <a:pt x="525436" y="236739"/>
                </a:lnTo>
                <a:lnTo>
                  <a:pt x="411926" y="17875"/>
                </a:lnTo>
                <a:cubicBezTo>
                  <a:pt x="407856" y="10028"/>
                  <a:pt x="400975" y="4236"/>
                  <a:pt x="392549" y="1564"/>
                </a:cubicBezTo>
                <a:cubicBezTo>
                  <a:pt x="384121" y="-1108"/>
                  <a:pt x="375161" y="-337"/>
                  <a:pt x="367314" y="3732"/>
                </a:cubicBezTo>
                <a:cubicBezTo>
                  <a:pt x="364586" y="5147"/>
                  <a:pt x="362145" y="6896"/>
                  <a:pt x="360000" y="8897"/>
                </a:cubicBezTo>
                <a:cubicBezTo>
                  <a:pt x="357854" y="6898"/>
                  <a:pt x="355413" y="5147"/>
                  <a:pt x="352685" y="3732"/>
                </a:cubicBezTo>
                <a:cubicBezTo>
                  <a:pt x="344839" y="-337"/>
                  <a:pt x="335876" y="-1107"/>
                  <a:pt x="327450" y="1564"/>
                </a:cubicBezTo>
                <a:cubicBezTo>
                  <a:pt x="319023" y="4234"/>
                  <a:pt x="312143" y="10028"/>
                  <a:pt x="308073" y="17875"/>
                </a:cubicBezTo>
                <a:lnTo>
                  <a:pt x="188426" y="248573"/>
                </a:lnTo>
                <a:cubicBezTo>
                  <a:pt x="184357" y="256420"/>
                  <a:pt x="183586" y="265382"/>
                  <a:pt x="186258" y="273808"/>
                </a:cubicBezTo>
                <a:cubicBezTo>
                  <a:pt x="187169" y="276684"/>
                  <a:pt x="188471" y="279364"/>
                  <a:pt x="190069" y="281829"/>
                </a:cubicBezTo>
                <a:lnTo>
                  <a:pt x="33092" y="281829"/>
                </a:lnTo>
                <a:cubicBezTo>
                  <a:pt x="26475" y="281829"/>
                  <a:pt x="21094" y="276448"/>
                  <a:pt x="21094" y="269831"/>
                </a:cubicBezTo>
                <a:cubicBezTo>
                  <a:pt x="21094" y="263216"/>
                  <a:pt x="26477" y="257833"/>
                  <a:pt x="33092" y="257833"/>
                </a:cubicBezTo>
                <a:lnTo>
                  <a:pt x="153333" y="257833"/>
                </a:lnTo>
                <a:cubicBezTo>
                  <a:pt x="159158" y="257833"/>
                  <a:pt x="163880" y="253112"/>
                  <a:pt x="163880" y="247286"/>
                </a:cubicBezTo>
                <a:cubicBezTo>
                  <a:pt x="163880" y="241462"/>
                  <a:pt x="159158" y="236739"/>
                  <a:pt x="153333" y="236739"/>
                </a:cubicBezTo>
                <a:lnTo>
                  <a:pt x="33092" y="236739"/>
                </a:lnTo>
                <a:cubicBezTo>
                  <a:pt x="14846" y="236739"/>
                  <a:pt x="0" y="251585"/>
                  <a:pt x="0" y="269831"/>
                </a:cubicBezTo>
                <a:cubicBezTo>
                  <a:pt x="0" y="284964"/>
                  <a:pt x="10212" y="297747"/>
                  <a:pt x="24105" y="301673"/>
                </a:cubicBezTo>
                <a:lnTo>
                  <a:pt x="85191" y="627459"/>
                </a:lnTo>
                <a:cubicBezTo>
                  <a:pt x="89121" y="648429"/>
                  <a:pt x="107460" y="663649"/>
                  <a:pt x="128796" y="663649"/>
                </a:cubicBezTo>
                <a:lnTo>
                  <a:pt x="591206" y="663649"/>
                </a:lnTo>
                <a:cubicBezTo>
                  <a:pt x="612541" y="663649"/>
                  <a:pt x="630879" y="648429"/>
                  <a:pt x="634811" y="627459"/>
                </a:cubicBezTo>
                <a:lnTo>
                  <a:pt x="695897" y="301672"/>
                </a:lnTo>
                <a:cubicBezTo>
                  <a:pt x="709788" y="297747"/>
                  <a:pt x="720000" y="284964"/>
                  <a:pt x="720000" y="269831"/>
                </a:cubicBezTo>
                <a:cubicBezTo>
                  <a:pt x="720000" y="251584"/>
                  <a:pt x="705154" y="236739"/>
                  <a:pt x="686908" y="236739"/>
                </a:cubicBezTo>
                <a:close/>
                <a:moveTo>
                  <a:pt x="377025" y="22459"/>
                </a:moveTo>
                <a:cubicBezTo>
                  <a:pt x="379870" y="20984"/>
                  <a:pt x="383120" y="20704"/>
                  <a:pt x="386175" y="21673"/>
                </a:cubicBezTo>
                <a:cubicBezTo>
                  <a:pt x="389229" y="22641"/>
                  <a:pt x="391725" y="24742"/>
                  <a:pt x="393200" y="27586"/>
                </a:cubicBezTo>
                <a:lnTo>
                  <a:pt x="512847" y="258286"/>
                </a:lnTo>
                <a:cubicBezTo>
                  <a:pt x="514322" y="261131"/>
                  <a:pt x="514602" y="264381"/>
                  <a:pt x="513633" y="267435"/>
                </a:cubicBezTo>
                <a:cubicBezTo>
                  <a:pt x="512665" y="270491"/>
                  <a:pt x="510564" y="272986"/>
                  <a:pt x="507718" y="274461"/>
                </a:cubicBezTo>
                <a:cubicBezTo>
                  <a:pt x="504875" y="275937"/>
                  <a:pt x="501625" y="276216"/>
                  <a:pt x="498569" y="275248"/>
                </a:cubicBezTo>
                <a:cubicBezTo>
                  <a:pt x="495513" y="274281"/>
                  <a:pt x="493019" y="272180"/>
                  <a:pt x="491543" y="269335"/>
                </a:cubicBezTo>
                <a:lnTo>
                  <a:pt x="371898" y="38634"/>
                </a:lnTo>
                <a:cubicBezTo>
                  <a:pt x="368852" y="32761"/>
                  <a:pt x="371153" y="25505"/>
                  <a:pt x="377025" y="22459"/>
                </a:cubicBezTo>
                <a:close/>
                <a:moveTo>
                  <a:pt x="517470" y="302925"/>
                </a:moveTo>
                <a:lnTo>
                  <a:pt x="507490" y="405831"/>
                </a:lnTo>
                <a:lnTo>
                  <a:pt x="370547" y="405831"/>
                </a:lnTo>
                <a:lnTo>
                  <a:pt x="370547" y="302925"/>
                </a:lnTo>
                <a:lnTo>
                  <a:pt x="517470" y="302925"/>
                </a:lnTo>
                <a:close/>
                <a:moveTo>
                  <a:pt x="360000" y="61508"/>
                </a:moveTo>
                <a:lnTo>
                  <a:pt x="472821" y="279044"/>
                </a:lnTo>
                <a:cubicBezTo>
                  <a:pt x="473318" y="280006"/>
                  <a:pt x="473861" y="280934"/>
                  <a:pt x="474442" y="281829"/>
                </a:cubicBezTo>
                <a:lnTo>
                  <a:pt x="245558" y="281829"/>
                </a:lnTo>
                <a:cubicBezTo>
                  <a:pt x="246139" y="280934"/>
                  <a:pt x="246682" y="280006"/>
                  <a:pt x="247179" y="279045"/>
                </a:cubicBezTo>
                <a:lnTo>
                  <a:pt x="258180" y="257835"/>
                </a:lnTo>
                <a:lnTo>
                  <a:pt x="418711" y="257835"/>
                </a:lnTo>
                <a:cubicBezTo>
                  <a:pt x="424536" y="257835"/>
                  <a:pt x="429258" y="253114"/>
                  <a:pt x="429258" y="247288"/>
                </a:cubicBezTo>
                <a:cubicBezTo>
                  <a:pt x="429258" y="241463"/>
                  <a:pt x="424536" y="236741"/>
                  <a:pt x="418711" y="236741"/>
                </a:cubicBezTo>
                <a:lnTo>
                  <a:pt x="269120" y="236741"/>
                </a:lnTo>
                <a:lnTo>
                  <a:pt x="360000" y="61508"/>
                </a:lnTo>
                <a:close/>
                <a:moveTo>
                  <a:pt x="207152" y="258285"/>
                </a:moveTo>
                <a:lnTo>
                  <a:pt x="326800" y="27585"/>
                </a:lnTo>
                <a:cubicBezTo>
                  <a:pt x="328275" y="24740"/>
                  <a:pt x="330770" y="22639"/>
                  <a:pt x="333825" y="21672"/>
                </a:cubicBezTo>
                <a:cubicBezTo>
                  <a:pt x="335021" y="21292"/>
                  <a:pt x="336246" y="21105"/>
                  <a:pt x="337465" y="21105"/>
                </a:cubicBezTo>
                <a:cubicBezTo>
                  <a:pt x="339362" y="21105"/>
                  <a:pt x="341243" y="21561"/>
                  <a:pt x="342975" y="22458"/>
                </a:cubicBezTo>
                <a:cubicBezTo>
                  <a:pt x="348847" y="25505"/>
                  <a:pt x="351148" y="32760"/>
                  <a:pt x="348102" y="38633"/>
                </a:cubicBezTo>
                <a:lnTo>
                  <a:pt x="228454" y="269332"/>
                </a:lnTo>
                <a:cubicBezTo>
                  <a:pt x="226979" y="272177"/>
                  <a:pt x="224484" y="274278"/>
                  <a:pt x="221428" y="275245"/>
                </a:cubicBezTo>
                <a:cubicBezTo>
                  <a:pt x="218375" y="276213"/>
                  <a:pt x="215125" y="275934"/>
                  <a:pt x="212279" y="274458"/>
                </a:cubicBezTo>
                <a:cubicBezTo>
                  <a:pt x="209434" y="272983"/>
                  <a:pt x="207333" y="270488"/>
                  <a:pt x="206366" y="267432"/>
                </a:cubicBezTo>
                <a:cubicBezTo>
                  <a:pt x="205397" y="264379"/>
                  <a:pt x="205677" y="261131"/>
                  <a:pt x="207152" y="258285"/>
                </a:cubicBezTo>
                <a:close/>
                <a:moveTo>
                  <a:pt x="45800" y="302925"/>
                </a:moveTo>
                <a:lnTo>
                  <a:pt x="181337" y="302925"/>
                </a:lnTo>
                <a:lnTo>
                  <a:pt x="191318" y="405831"/>
                </a:lnTo>
                <a:lnTo>
                  <a:pt x="65095" y="405831"/>
                </a:lnTo>
                <a:lnTo>
                  <a:pt x="45800" y="302925"/>
                </a:lnTo>
                <a:close/>
                <a:moveTo>
                  <a:pt x="69051" y="426924"/>
                </a:moveTo>
                <a:lnTo>
                  <a:pt x="193364" y="426924"/>
                </a:lnTo>
                <a:lnTo>
                  <a:pt x="203344" y="529829"/>
                </a:lnTo>
                <a:lnTo>
                  <a:pt x="88345" y="529829"/>
                </a:lnTo>
                <a:lnTo>
                  <a:pt x="69051" y="426924"/>
                </a:lnTo>
                <a:close/>
                <a:moveTo>
                  <a:pt x="128794" y="642556"/>
                </a:moveTo>
                <a:cubicBezTo>
                  <a:pt x="117603" y="642556"/>
                  <a:pt x="107985" y="634573"/>
                  <a:pt x="105923" y="623574"/>
                </a:cubicBezTo>
                <a:lnTo>
                  <a:pt x="92301" y="550922"/>
                </a:lnTo>
                <a:lnTo>
                  <a:pt x="205388" y="550922"/>
                </a:lnTo>
                <a:lnTo>
                  <a:pt x="214276" y="642556"/>
                </a:lnTo>
                <a:lnTo>
                  <a:pt x="128794" y="642556"/>
                </a:lnTo>
                <a:close/>
                <a:moveTo>
                  <a:pt x="349453" y="642556"/>
                </a:moveTo>
                <a:lnTo>
                  <a:pt x="235467" y="642556"/>
                </a:lnTo>
                <a:lnTo>
                  <a:pt x="226581" y="550922"/>
                </a:lnTo>
                <a:lnTo>
                  <a:pt x="349453" y="550922"/>
                </a:lnTo>
                <a:lnTo>
                  <a:pt x="349453" y="642556"/>
                </a:lnTo>
                <a:close/>
                <a:moveTo>
                  <a:pt x="349453" y="529829"/>
                </a:moveTo>
                <a:lnTo>
                  <a:pt x="224535" y="529829"/>
                </a:lnTo>
                <a:lnTo>
                  <a:pt x="214554" y="426924"/>
                </a:lnTo>
                <a:lnTo>
                  <a:pt x="349453" y="426924"/>
                </a:lnTo>
                <a:lnTo>
                  <a:pt x="349453" y="529829"/>
                </a:lnTo>
                <a:close/>
                <a:moveTo>
                  <a:pt x="349453" y="405831"/>
                </a:moveTo>
                <a:lnTo>
                  <a:pt x="212510" y="405831"/>
                </a:lnTo>
                <a:lnTo>
                  <a:pt x="202530" y="302925"/>
                </a:lnTo>
                <a:lnTo>
                  <a:pt x="349453" y="302925"/>
                </a:lnTo>
                <a:lnTo>
                  <a:pt x="349453" y="405831"/>
                </a:lnTo>
                <a:close/>
                <a:moveTo>
                  <a:pt x="484533" y="642556"/>
                </a:moveTo>
                <a:lnTo>
                  <a:pt x="370547" y="642556"/>
                </a:lnTo>
                <a:lnTo>
                  <a:pt x="370547" y="550922"/>
                </a:lnTo>
                <a:lnTo>
                  <a:pt x="493419" y="550922"/>
                </a:lnTo>
                <a:lnTo>
                  <a:pt x="484533" y="642556"/>
                </a:lnTo>
                <a:close/>
                <a:moveTo>
                  <a:pt x="495465" y="529830"/>
                </a:moveTo>
                <a:lnTo>
                  <a:pt x="370547" y="529830"/>
                </a:lnTo>
                <a:lnTo>
                  <a:pt x="370547" y="426925"/>
                </a:lnTo>
                <a:lnTo>
                  <a:pt x="505446" y="426925"/>
                </a:lnTo>
                <a:lnTo>
                  <a:pt x="495465" y="529830"/>
                </a:lnTo>
                <a:close/>
                <a:moveTo>
                  <a:pt x="614077" y="623574"/>
                </a:moveTo>
                <a:cubicBezTo>
                  <a:pt x="612015" y="634573"/>
                  <a:pt x="602395" y="642556"/>
                  <a:pt x="591204" y="642556"/>
                </a:cubicBezTo>
                <a:lnTo>
                  <a:pt x="505724" y="642556"/>
                </a:lnTo>
                <a:lnTo>
                  <a:pt x="514612" y="550922"/>
                </a:lnTo>
                <a:lnTo>
                  <a:pt x="627699" y="550922"/>
                </a:lnTo>
                <a:lnTo>
                  <a:pt x="614077" y="623574"/>
                </a:lnTo>
                <a:close/>
                <a:moveTo>
                  <a:pt x="631655" y="529830"/>
                </a:moveTo>
                <a:lnTo>
                  <a:pt x="516658" y="529830"/>
                </a:lnTo>
                <a:lnTo>
                  <a:pt x="526638" y="426925"/>
                </a:lnTo>
                <a:lnTo>
                  <a:pt x="650950" y="426925"/>
                </a:lnTo>
                <a:lnTo>
                  <a:pt x="631655" y="529830"/>
                </a:lnTo>
                <a:close/>
                <a:moveTo>
                  <a:pt x="654905" y="405830"/>
                </a:moveTo>
                <a:lnTo>
                  <a:pt x="528684" y="405830"/>
                </a:lnTo>
                <a:lnTo>
                  <a:pt x="538664" y="302923"/>
                </a:lnTo>
                <a:lnTo>
                  <a:pt x="674200" y="302923"/>
                </a:lnTo>
                <a:lnTo>
                  <a:pt x="654905" y="405830"/>
                </a:lnTo>
                <a:close/>
                <a:moveTo>
                  <a:pt x="686908" y="281831"/>
                </a:moveTo>
                <a:lnTo>
                  <a:pt x="686737" y="281831"/>
                </a:lnTo>
                <a:cubicBezTo>
                  <a:pt x="686730" y="281831"/>
                  <a:pt x="686724" y="281831"/>
                  <a:pt x="686717" y="281831"/>
                </a:cubicBezTo>
                <a:lnTo>
                  <a:pt x="529931" y="281831"/>
                </a:lnTo>
                <a:cubicBezTo>
                  <a:pt x="531529" y="279366"/>
                  <a:pt x="532830" y="276685"/>
                  <a:pt x="533742" y="273810"/>
                </a:cubicBezTo>
                <a:cubicBezTo>
                  <a:pt x="535406" y="268560"/>
                  <a:pt x="535733" y="263101"/>
                  <a:pt x="534760" y="257835"/>
                </a:cubicBezTo>
                <a:lnTo>
                  <a:pt x="686908" y="257835"/>
                </a:lnTo>
                <a:cubicBezTo>
                  <a:pt x="693525" y="257835"/>
                  <a:pt x="698906" y="263218"/>
                  <a:pt x="698906" y="269833"/>
                </a:cubicBezTo>
                <a:cubicBezTo>
                  <a:pt x="698906" y="276448"/>
                  <a:pt x="693523" y="281831"/>
                  <a:pt x="686908" y="281831"/>
                </a:cubicBezTo>
                <a:close/>
              </a:path>
            </a:pathLst>
          </a:custGeom>
          <a:ln/>
        </p:spPr>
        <p:style>
          <a:lnRef idx="2">
            <a:schemeClr val="accent3"/>
          </a:lnRef>
          <a:fillRef idx="1">
            <a:schemeClr val="lt1"/>
          </a:fillRef>
          <a:effectRef idx="0">
            <a:schemeClr val="accent3"/>
          </a:effectRef>
          <a:fontRef idx="minor">
            <a:schemeClr val="dk1"/>
          </a:fontRef>
        </p:style>
        <p:txBody>
          <a:bodyPr rtlCol="0" anchor="ctr"/>
          <a:lstStyle/>
          <a:p>
            <a:endParaRPr lang="ru-RU"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26156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rmAutofit fontScale="90000"/>
          </a:bodyPr>
          <a:lstStyle/>
          <a:p>
            <a:r>
              <a:rPr lang="ru-RU" dirty="0"/>
              <a:t>Претензионная работа, изменение контракта</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2480438" y="1607806"/>
            <a:ext cx="8246788" cy="4840997"/>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ru-RU" b="1" dirty="0"/>
              <a:t>С </a:t>
            </a:r>
            <a:r>
              <a:rPr lang="ru-RU" b="1" dirty="0">
                <a:solidFill>
                  <a:schemeClr val="accent4"/>
                </a:solidFill>
              </a:rPr>
              <a:t>01.07.2022</a:t>
            </a:r>
            <a:r>
              <a:rPr lang="ru-RU" b="1" dirty="0"/>
              <a:t> в ЕИС осуществляется:</a:t>
            </a:r>
          </a:p>
          <a:p>
            <a:pPr>
              <a:spcAft>
                <a:spcPts val="1200"/>
              </a:spcAft>
            </a:pPr>
            <a:r>
              <a:rPr lang="ru-RU" b="1" dirty="0"/>
              <a:t>обмен документами при применении мер ответственности</a:t>
            </a:r>
            <a:r>
              <a:rPr lang="ru-RU" dirty="0"/>
              <a:t> и совершении иных действий в связи с нарушением поставщиком или заказчиком условий контракта</a:t>
            </a:r>
            <a:r>
              <a:rPr lang="ru-RU" b="1" dirty="0"/>
              <a:t> </a:t>
            </a:r>
            <a:r>
              <a:rPr lang="ru-RU" dirty="0"/>
              <a:t>путем направления электронных уведомлений;</a:t>
            </a:r>
          </a:p>
          <a:p>
            <a:pPr>
              <a:spcAft>
                <a:spcPts val="1200"/>
              </a:spcAft>
            </a:pPr>
            <a:r>
              <a:rPr lang="ru-RU" b="1" dirty="0"/>
              <a:t>формирование и направление решения об одностороннем отказе </a:t>
            </a:r>
            <a:r>
              <a:rPr lang="ru-RU" dirty="0"/>
              <a:t>заказчика или поставщика от исполнения контракта, отмена такого решения (не вступившего в силу);</a:t>
            </a:r>
          </a:p>
          <a:p>
            <a:pPr>
              <a:spcAft>
                <a:spcPts val="1200"/>
              </a:spcAft>
            </a:pPr>
            <a:r>
              <a:rPr lang="ru-RU" b="1" dirty="0"/>
              <a:t>заключение контракта с последующими участниками </a:t>
            </a:r>
            <a:r>
              <a:rPr lang="ru-RU" dirty="0"/>
              <a:t>(которые не отозвали заявки) в случае расторжения контракта по любым основаниям (соглашение сторон, решение суда, односторонний отказ). Участник вправе отказаться от заключения такого контракта без негативных последствий (может направить отказ, либо не подписывать контракт в срок).</a:t>
            </a:r>
          </a:p>
          <a:p>
            <a:pPr marL="0" indent="0">
              <a:spcAft>
                <a:spcPts val="1200"/>
              </a:spcAft>
              <a:buNone/>
            </a:pPr>
            <a:r>
              <a:rPr lang="ru-RU" dirty="0"/>
              <a:t>В переходный период указанные действия выполняются «на бумаге».</a:t>
            </a:r>
          </a:p>
          <a:p>
            <a:pPr marL="0" indent="0">
              <a:spcAft>
                <a:spcPts val="1200"/>
              </a:spcAft>
              <a:buNone/>
            </a:pPr>
            <a:r>
              <a:rPr lang="ru-RU" b="1" dirty="0"/>
              <a:t>С </a:t>
            </a:r>
            <a:r>
              <a:rPr lang="ru-RU" b="1" dirty="0">
                <a:solidFill>
                  <a:schemeClr val="accent2"/>
                </a:solidFill>
              </a:rPr>
              <a:t>01.07.2023</a:t>
            </a:r>
            <a:r>
              <a:rPr lang="ru-RU" b="1" dirty="0">
                <a:solidFill>
                  <a:schemeClr val="accent3"/>
                </a:solidFill>
              </a:rPr>
              <a:t> </a:t>
            </a:r>
            <a:r>
              <a:rPr lang="ru-RU" b="1" dirty="0"/>
              <a:t>в ЕИС осуществляется заключение:</a:t>
            </a:r>
          </a:p>
          <a:p>
            <a:pPr>
              <a:spcAft>
                <a:spcPts val="600"/>
              </a:spcAft>
            </a:pPr>
            <a:r>
              <a:rPr lang="ru-RU" dirty="0"/>
              <a:t>дополнительных соглашений об изменении условий контракта;</a:t>
            </a:r>
          </a:p>
          <a:p>
            <a:pPr>
              <a:spcAft>
                <a:spcPts val="1200"/>
              </a:spcAft>
            </a:pPr>
            <a:r>
              <a:rPr lang="ru-RU" dirty="0"/>
              <a:t>соглашений о расторжении контракта.</a:t>
            </a:r>
          </a:p>
          <a:p>
            <a:pPr marL="0" indent="0">
              <a:spcAft>
                <a:spcPts val="1200"/>
              </a:spcAft>
              <a:buNone/>
            </a:pPr>
            <a:endParaRPr lang="ru-RU" dirty="0"/>
          </a:p>
        </p:txBody>
      </p:sp>
      <p:sp>
        <p:nvSpPr>
          <p:cNvPr id="7" name="Полилиния 682">
            <a:extLst>
              <a:ext uri="{FF2B5EF4-FFF2-40B4-BE49-F238E27FC236}">
                <a16:creationId xmlns:a16="http://schemas.microsoft.com/office/drawing/2014/main" id="{F3ABFC45-3DAB-4FD9-AAED-2A5C933AB137}"/>
              </a:ext>
            </a:extLst>
          </p:cNvPr>
          <p:cNvSpPr>
            <a:spLocks noChangeAspect="1"/>
          </p:cNvSpPr>
          <p:nvPr/>
        </p:nvSpPr>
        <p:spPr>
          <a:xfrm>
            <a:off x="1543051" y="1607806"/>
            <a:ext cx="719947" cy="719963"/>
          </a:xfrm>
          <a:custGeom>
            <a:avLst/>
            <a:gdLst>
              <a:gd name="connsiteX0" fmla="*/ 408007 w 719947"/>
              <a:gd name="connsiteY0" fmla="*/ 633564 h 719963"/>
              <a:gd name="connsiteX1" fmla="*/ 481647 w 719947"/>
              <a:gd name="connsiteY1" fmla="*/ 633564 h 719963"/>
              <a:gd name="connsiteX2" fmla="*/ 493820 w 719947"/>
              <a:gd name="connsiteY2" fmla="*/ 645737 h 719963"/>
              <a:gd name="connsiteX3" fmla="*/ 481647 w 719947"/>
              <a:gd name="connsiteY3" fmla="*/ 657909 h 719963"/>
              <a:gd name="connsiteX4" fmla="*/ 408007 w 719947"/>
              <a:gd name="connsiteY4" fmla="*/ 657909 h 719963"/>
              <a:gd name="connsiteX5" fmla="*/ 395835 w 719947"/>
              <a:gd name="connsiteY5" fmla="*/ 645737 h 719963"/>
              <a:gd name="connsiteX6" fmla="*/ 408007 w 719947"/>
              <a:gd name="connsiteY6" fmla="*/ 633564 h 719963"/>
              <a:gd name="connsiteX7" fmla="*/ 370214 w 719947"/>
              <a:gd name="connsiteY7" fmla="*/ 583382 h 719963"/>
              <a:gd name="connsiteX8" fmla="*/ 481648 w 719947"/>
              <a:gd name="connsiteY8" fmla="*/ 583382 h 719963"/>
              <a:gd name="connsiteX9" fmla="*/ 493820 w 719947"/>
              <a:gd name="connsiteY9" fmla="*/ 595555 h 719963"/>
              <a:gd name="connsiteX10" fmla="*/ 481648 w 719947"/>
              <a:gd name="connsiteY10" fmla="*/ 607727 h 719963"/>
              <a:gd name="connsiteX11" fmla="*/ 370214 w 719947"/>
              <a:gd name="connsiteY11" fmla="*/ 607727 h 719963"/>
              <a:gd name="connsiteX12" fmla="*/ 358041 w 719947"/>
              <a:gd name="connsiteY12" fmla="*/ 595555 h 719963"/>
              <a:gd name="connsiteX13" fmla="*/ 370214 w 719947"/>
              <a:gd name="connsiteY13" fmla="*/ 583382 h 719963"/>
              <a:gd name="connsiteX14" fmla="*/ 79850 w 719947"/>
              <a:gd name="connsiteY14" fmla="*/ 524667 h 719963"/>
              <a:gd name="connsiteX15" fmla="*/ 234813 w 719947"/>
              <a:gd name="connsiteY15" fmla="*/ 524667 h 719963"/>
              <a:gd name="connsiteX16" fmla="*/ 246986 w 719947"/>
              <a:gd name="connsiteY16" fmla="*/ 536840 h 719963"/>
              <a:gd name="connsiteX17" fmla="*/ 234813 w 719947"/>
              <a:gd name="connsiteY17" fmla="*/ 549012 h 719963"/>
              <a:gd name="connsiteX18" fmla="*/ 79850 w 719947"/>
              <a:gd name="connsiteY18" fmla="*/ 549012 h 719963"/>
              <a:gd name="connsiteX19" fmla="*/ 67678 w 719947"/>
              <a:gd name="connsiteY19" fmla="*/ 536840 h 719963"/>
              <a:gd name="connsiteX20" fmla="*/ 79850 w 719947"/>
              <a:gd name="connsiteY20" fmla="*/ 524667 h 719963"/>
              <a:gd name="connsiteX21" fmla="*/ 360636 w 719947"/>
              <a:gd name="connsiteY21" fmla="*/ 501313 h 719963"/>
              <a:gd name="connsiteX22" fmla="*/ 334523 w 719947"/>
              <a:gd name="connsiteY22" fmla="*/ 515830 h 719963"/>
              <a:gd name="connsiteX23" fmla="*/ 326504 w 719947"/>
              <a:gd name="connsiteY23" fmla="*/ 542194 h 719963"/>
              <a:gd name="connsiteX24" fmla="*/ 352867 w 719947"/>
              <a:gd name="connsiteY24" fmla="*/ 534174 h 719963"/>
              <a:gd name="connsiteX25" fmla="*/ 367383 w 719947"/>
              <a:gd name="connsiteY25" fmla="*/ 508059 h 719963"/>
              <a:gd name="connsiteX26" fmla="*/ 79850 w 719947"/>
              <a:gd name="connsiteY26" fmla="*/ 371032 h 719963"/>
              <a:gd name="connsiteX27" fmla="*/ 373365 w 719947"/>
              <a:gd name="connsiteY27" fmla="*/ 371032 h 719963"/>
              <a:gd name="connsiteX28" fmla="*/ 385539 w 719947"/>
              <a:gd name="connsiteY28" fmla="*/ 383205 h 719963"/>
              <a:gd name="connsiteX29" fmla="*/ 373367 w 719947"/>
              <a:gd name="connsiteY29" fmla="*/ 395377 h 719963"/>
              <a:gd name="connsiteX30" fmla="*/ 79850 w 719947"/>
              <a:gd name="connsiteY30" fmla="*/ 395377 h 719963"/>
              <a:gd name="connsiteX31" fmla="*/ 67678 w 719947"/>
              <a:gd name="connsiteY31" fmla="*/ 383205 h 719963"/>
              <a:gd name="connsiteX32" fmla="*/ 79850 w 719947"/>
              <a:gd name="connsiteY32" fmla="*/ 371032 h 719963"/>
              <a:gd name="connsiteX33" fmla="*/ 567386 w 719947"/>
              <a:gd name="connsiteY33" fmla="*/ 280713 h 719963"/>
              <a:gd name="connsiteX34" fmla="*/ 541058 w 719947"/>
              <a:gd name="connsiteY34" fmla="*/ 306026 h 719963"/>
              <a:gd name="connsiteX35" fmla="*/ 410937 w 719947"/>
              <a:gd name="connsiteY35" fmla="*/ 431231 h 719963"/>
              <a:gd name="connsiteX36" fmla="*/ 372320 w 719947"/>
              <a:gd name="connsiteY36" fmla="*/ 478551 h 719963"/>
              <a:gd name="connsiteX37" fmla="*/ 390149 w 719947"/>
              <a:gd name="connsiteY37" fmla="*/ 496380 h 719963"/>
              <a:gd name="connsiteX38" fmla="*/ 437467 w 719947"/>
              <a:gd name="connsiteY38" fmla="*/ 457761 h 719963"/>
              <a:gd name="connsiteX39" fmla="*/ 523849 w 719947"/>
              <a:gd name="connsiteY39" fmla="*/ 367985 h 719963"/>
              <a:gd name="connsiteX40" fmla="*/ 587975 w 719947"/>
              <a:gd name="connsiteY40" fmla="*/ 301302 h 719963"/>
              <a:gd name="connsiteX41" fmla="*/ 79850 w 719947"/>
              <a:gd name="connsiteY41" fmla="*/ 268623 h 719963"/>
              <a:gd name="connsiteX42" fmla="*/ 464679 w 719947"/>
              <a:gd name="connsiteY42" fmla="*/ 268623 h 719963"/>
              <a:gd name="connsiteX43" fmla="*/ 476851 w 719947"/>
              <a:gd name="connsiteY43" fmla="*/ 280796 h 719963"/>
              <a:gd name="connsiteX44" fmla="*/ 464679 w 719947"/>
              <a:gd name="connsiteY44" fmla="*/ 292968 h 719963"/>
              <a:gd name="connsiteX45" fmla="*/ 79850 w 719947"/>
              <a:gd name="connsiteY45" fmla="*/ 292968 h 719963"/>
              <a:gd name="connsiteX46" fmla="*/ 67678 w 719947"/>
              <a:gd name="connsiteY46" fmla="*/ 280796 h 719963"/>
              <a:gd name="connsiteX47" fmla="*/ 79850 w 719947"/>
              <a:gd name="connsiteY47" fmla="*/ 268623 h 719963"/>
              <a:gd name="connsiteX48" fmla="*/ 187468 w 719947"/>
              <a:gd name="connsiteY48" fmla="*/ 206334 h 719963"/>
              <a:gd name="connsiteX49" fmla="*/ 357058 w 719947"/>
              <a:gd name="connsiteY49" fmla="*/ 206334 h 719963"/>
              <a:gd name="connsiteX50" fmla="*/ 369231 w 719947"/>
              <a:gd name="connsiteY50" fmla="*/ 218506 h 719963"/>
              <a:gd name="connsiteX51" fmla="*/ 357058 w 719947"/>
              <a:gd name="connsiteY51" fmla="*/ 230679 h 719963"/>
              <a:gd name="connsiteX52" fmla="*/ 187468 w 719947"/>
              <a:gd name="connsiteY52" fmla="*/ 230679 h 719963"/>
              <a:gd name="connsiteX53" fmla="*/ 175296 w 719947"/>
              <a:gd name="connsiteY53" fmla="*/ 218506 h 719963"/>
              <a:gd name="connsiteX54" fmla="*/ 187468 w 719947"/>
              <a:gd name="connsiteY54" fmla="*/ 206334 h 719963"/>
              <a:gd name="connsiteX55" fmla="*/ 675473 w 719947"/>
              <a:gd name="connsiteY55" fmla="*/ 176794 h 719963"/>
              <a:gd name="connsiteX56" fmla="*/ 584939 w 719947"/>
              <a:gd name="connsiteY56" fmla="*/ 263837 h 719963"/>
              <a:gd name="connsiteX57" fmla="*/ 604853 w 719947"/>
              <a:gd name="connsiteY57" fmla="*/ 283751 h 719963"/>
              <a:gd name="connsiteX58" fmla="*/ 691906 w 719947"/>
              <a:gd name="connsiteY58" fmla="*/ 193226 h 719963"/>
              <a:gd name="connsiteX59" fmla="*/ 77453 w 719947"/>
              <a:gd name="connsiteY59" fmla="*/ 130914 h 719963"/>
              <a:gd name="connsiteX60" fmla="*/ 228523 w 719947"/>
              <a:gd name="connsiteY60" fmla="*/ 130914 h 719963"/>
              <a:gd name="connsiteX61" fmla="*/ 240694 w 719947"/>
              <a:gd name="connsiteY61" fmla="*/ 143086 h 719963"/>
              <a:gd name="connsiteX62" fmla="*/ 228521 w 719947"/>
              <a:gd name="connsiteY62" fmla="*/ 155259 h 719963"/>
              <a:gd name="connsiteX63" fmla="*/ 77453 w 719947"/>
              <a:gd name="connsiteY63" fmla="*/ 155259 h 719963"/>
              <a:gd name="connsiteX64" fmla="*/ 65281 w 719947"/>
              <a:gd name="connsiteY64" fmla="*/ 143086 h 719963"/>
              <a:gd name="connsiteX65" fmla="*/ 77453 w 719947"/>
              <a:gd name="connsiteY65" fmla="*/ 130914 h 719963"/>
              <a:gd name="connsiteX66" fmla="*/ 77453 w 719947"/>
              <a:gd name="connsiteY66" fmla="*/ 79011 h 719963"/>
              <a:gd name="connsiteX67" fmla="*/ 179908 w 719947"/>
              <a:gd name="connsiteY67" fmla="*/ 79011 h 719963"/>
              <a:gd name="connsiteX68" fmla="*/ 192079 w 719947"/>
              <a:gd name="connsiteY68" fmla="*/ 91183 h 719963"/>
              <a:gd name="connsiteX69" fmla="*/ 179905 w 719947"/>
              <a:gd name="connsiteY69" fmla="*/ 103356 h 719963"/>
              <a:gd name="connsiteX70" fmla="*/ 77453 w 719947"/>
              <a:gd name="connsiteY70" fmla="*/ 103356 h 719963"/>
              <a:gd name="connsiteX71" fmla="*/ 65281 w 719947"/>
              <a:gd name="connsiteY71" fmla="*/ 91183 h 719963"/>
              <a:gd name="connsiteX72" fmla="*/ 77453 w 719947"/>
              <a:gd name="connsiteY72" fmla="*/ 79011 h 719963"/>
              <a:gd name="connsiteX73" fmla="*/ 431344 w 719947"/>
              <a:gd name="connsiteY73" fmla="*/ 41538 h 719963"/>
              <a:gd name="connsiteX74" fmla="*/ 431344 w 719947"/>
              <a:gd name="connsiteY74" fmla="*/ 113349 h 719963"/>
              <a:gd name="connsiteX75" fmla="*/ 503170 w 719947"/>
              <a:gd name="connsiteY75" fmla="*/ 113349 h 719963"/>
              <a:gd name="connsiteX76" fmla="*/ 445370 w 719947"/>
              <a:gd name="connsiteY76" fmla="*/ 55549 h 719963"/>
              <a:gd name="connsiteX77" fmla="*/ 24345 w 719947"/>
              <a:gd name="connsiteY77" fmla="*/ 24348 h 719963"/>
              <a:gd name="connsiteX78" fmla="*/ 24345 w 719947"/>
              <a:gd name="connsiteY78" fmla="*/ 695621 h 719963"/>
              <a:gd name="connsiteX79" fmla="*/ 520449 w 719947"/>
              <a:gd name="connsiteY79" fmla="*/ 695621 h 719963"/>
              <a:gd name="connsiteX80" fmla="*/ 520449 w 719947"/>
              <a:gd name="connsiteY80" fmla="*/ 406629 h 719963"/>
              <a:gd name="connsiteX81" fmla="*/ 454502 w 719947"/>
              <a:gd name="connsiteY81" fmla="*/ 475169 h 719963"/>
              <a:gd name="connsiteX82" fmla="*/ 453428 w 719947"/>
              <a:gd name="connsiteY82" fmla="*/ 476159 h 719963"/>
              <a:gd name="connsiteX83" fmla="*/ 397020 w 719947"/>
              <a:gd name="connsiteY83" fmla="*/ 522197 h 719963"/>
              <a:gd name="connsiteX84" fmla="*/ 389324 w 719947"/>
              <a:gd name="connsiteY84" fmla="*/ 524938 h 719963"/>
              <a:gd name="connsiteX85" fmla="*/ 386505 w 719947"/>
              <a:gd name="connsiteY85" fmla="*/ 523771 h 719963"/>
              <a:gd name="connsiteX86" fmla="*/ 371757 w 719947"/>
              <a:gd name="connsiteY86" fmla="*/ 550302 h 719963"/>
              <a:gd name="connsiteX87" fmla="*/ 364660 w 719947"/>
              <a:gd name="connsiteY87" fmla="*/ 556034 h 719963"/>
              <a:gd name="connsiteX88" fmla="*/ 311761 w 719947"/>
              <a:gd name="connsiteY88" fmla="*/ 572126 h 719963"/>
              <a:gd name="connsiteX89" fmla="*/ 308220 w 719947"/>
              <a:gd name="connsiteY89" fmla="*/ 572652 h 719963"/>
              <a:gd name="connsiteX90" fmla="*/ 299611 w 719947"/>
              <a:gd name="connsiteY90" fmla="*/ 569087 h 719963"/>
              <a:gd name="connsiteX91" fmla="*/ 296572 w 719947"/>
              <a:gd name="connsiteY91" fmla="*/ 556937 h 719963"/>
              <a:gd name="connsiteX92" fmla="*/ 312661 w 719947"/>
              <a:gd name="connsiteY92" fmla="*/ 504037 h 719963"/>
              <a:gd name="connsiteX93" fmla="*/ 317698 w 719947"/>
              <a:gd name="connsiteY93" fmla="*/ 497801 h 719963"/>
              <a:gd name="connsiteX94" fmla="*/ 79850 w 719947"/>
              <a:gd name="connsiteY94" fmla="*/ 497801 h 719963"/>
              <a:gd name="connsiteX95" fmla="*/ 67678 w 719947"/>
              <a:gd name="connsiteY95" fmla="*/ 485629 h 719963"/>
              <a:gd name="connsiteX96" fmla="*/ 79850 w 719947"/>
              <a:gd name="connsiteY96" fmla="*/ 473456 h 719963"/>
              <a:gd name="connsiteX97" fmla="*/ 346591 w 719947"/>
              <a:gd name="connsiteY97" fmla="*/ 473456 h 719963"/>
              <a:gd name="connsiteX98" fmla="*/ 346501 w 719947"/>
              <a:gd name="connsiteY98" fmla="*/ 471682 h 719963"/>
              <a:gd name="connsiteX99" fmla="*/ 366979 w 719947"/>
              <a:gd name="connsiteY99" fmla="*/ 446589 h 719963"/>
              <a:gd name="connsiteX100" fmla="*/ 79850 w 719947"/>
              <a:gd name="connsiteY100" fmla="*/ 446589 h 719963"/>
              <a:gd name="connsiteX101" fmla="*/ 67678 w 719947"/>
              <a:gd name="connsiteY101" fmla="*/ 434417 h 719963"/>
              <a:gd name="connsiteX102" fmla="*/ 79850 w 719947"/>
              <a:gd name="connsiteY102" fmla="*/ 422244 h 719963"/>
              <a:gd name="connsiteX103" fmla="*/ 386846 w 719947"/>
              <a:gd name="connsiteY103" fmla="*/ 422244 h 719963"/>
              <a:gd name="connsiteX104" fmla="*/ 392537 w 719947"/>
              <a:gd name="connsiteY104" fmla="*/ 415271 h 719963"/>
              <a:gd name="connsiteX105" fmla="*/ 393527 w 719947"/>
              <a:gd name="connsiteY105" fmla="*/ 414196 h 719963"/>
              <a:gd name="connsiteX106" fmla="*/ 467533 w 719947"/>
              <a:gd name="connsiteY106" fmla="*/ 342985 h 719963"/>
              <a:gd name="connsiteX107" fmla="*/ 464679 w 719947"/>
              <a:gd name="connsiteY107" fmla="*/ 344167 h 719963"/>
              <a:gd name="connsiteX108" fmla="*/ 79850 w 719947"/>
              <a:gd name="connsiteY108" fmla="*/ 344167 h 719963"/>
              <a:gd name="connsiteX109" fmla="*/ 67678 w 719947"/>
              <a:gd name="connsiteY109" fmla="*/ 331994 h 719963"/>
              <a:gd name="connsiteX110" fmla="*/ 79850 w 719947"/>
              <a:gd name="connsiteY110" fmla="*/ 319822 h 719963"/>
              <a:gd name="connsiteX111" fmla="*/ 464679 w 719947"/>
              <a:gd name="connsiteY111" fmla="*/ 319822 h 719963"/>
              <a:gd name="connsiteX112" fmla="*/ 476851 w 719947"/>
              <a:gd name="connsiteY112" fmla="*/ 331994 h 719963"/>
              <a:gd name="connsiteX113" fmla="*/ 475457 w 719947"/>
              <a:gd name="connsiteY113" fmla="*/ 335360 h 719963"/>
              <a:gd name="connsiteX114" fmla="*/ 520447 w 719947"/>
              <a:gd name="connsiteY114" fmla="*/ 292069 h 719963"/>
              <a:gd name="connsiteX115" fmla="*/ 520447 w 719947"/>
              <a:gd name="connsiteY115" fmla="*/ 137694 h 719963"/>
              <a:gd name="connsiteX116" fmla="*/ 419171 w 719947"/>
              <a:gd name="connsiteY116" fmla="*/ 137694 h 719963"/>
              <a:gd name="connsiteX117" fmla="*/ 406999 w 719947"/>
              <a:gd name="connsiteY117" fmla="*/ 125521 h 719963"/>
              <a:gd name="connsiteX118" fmla="*/ 406999 w 719947"/>
              <a:gd name="connsiteY118" fmla="*/ 24348 h 719963"/>
              <a:gd name="connsiteX119" fmla="*/ 12173 w 719947"/>
              <a:gd name="connsiteY119" fmla="*/ 0 h 719963"/>
              <a:gd name="connsiteX120" fmla="*/ 419172 w 719947"/>
              <a:gd name="connsiteY120" fmla="*/ 0 h 719963"/>
              <a:gd name="connsiteX121" fmla="*/ 427607 w 719947"/>
              <a:gd name="connsiteY121" fmla="*/ 3492 h 719963"/>
              <a:gd name="connsiteX122" fmla="*/ 427779 w 719947"/>
              <a:gd name="connsiteY122" fmla="*/ 3526 h 719963"/>
              <a:gd name="connsiteX123" fmla="*/ 464125 w 719947"/>
              <a:gd name="connsiteY123" fmla="*/ 39872 h 719963"/>
              <a:gd name="connsiteX124" fmla="*/ 541222 w 719947"/>
              <a:gd name="connsiteY124" fmla="*/ 116885 h 719963"/>
              <a:gd name="connsiteX125" fmla="*/ 544794 w 719947"/>
              <a:gd name="connsiteY125" fmla="*/ 125497 h 719963"/>
              <a:gd name="connsiteX126" fmla="*/ 544794 w 719947"/>
              <a:gd name="connsiteY126" fmla="*/ 268658 h 719963"/>
              <a:gd name="connsiteX127" fmla="*/ 665203 w 719947"/>
              <a:gd name="connsiteY127" fmla="*/ 152892 h 719963"/>
              <a:gd name="connsiteX128" fmla="*/ 665548 w 719947"/>
              <a:gd name="connsiteY128" fmla="*/ 152576 h 719963"/>
              <a:gd name="connsiteX129" fmla="*/ 685650 w 719947"/>
              <a:gd name="connsiteY129" fmla="*/ 152572 h 719963"/>
              <a:gd name="connsiteX130" fmla="*/ 686170 w 719947"/>
              <a:gd name="connsiteY130" fmla="*/ 153061 h 719963"/>
              <a:gd name="connsiteX131" fmla="*/ 715640 w 719947"/>
              <a:gd name="connsiteY131" fmla="*/ 182532 h 719963"/>
              <a:gd name="connsiteX132" fmla="*/ 716126 w 719947"/>
              <a:gd name="connsiteY132" fmla="*/ 183048 h 719963"/>
              <a:gd name="connsiteX133" fmla="*/ 716133 w 719947"/>
              <a:gd name="connsiteY133" fmla="*/ 203142 h 719963"/>
              <a:gd name="connsiteX134" fmla="*/ 715804 w 719947"/>
              <a:gd name="connsiteY134" fmla="*/ 203498 h 719963"/>
              <a:gd name="connsiteX135" fmla="*/ 613633 w 719947"/>
              <a:gd name="connsiteY135" fmla="*/ 309742 h 719963"/>
              <a:gd name="connsiteX136" fmla="*/ 613633 w 719947"/>
              <a:gd name="connsiteY136" fmla="*/ 309745 h 719963"/>
              <a:gd name="connsiteX137" fmla="*/ 613628 w 719947"/>
              <a:gd name="connsiteY137" fmla="*/ 309747 h 719963"/>
              <a:gd name="connsiteX138" fmla="*/ 544794 w 719947"/>
              <a:gd name="connsiteY138" fmla="*/ 381325 h 719963"/>
              <a:gd name="connsiteX139" fmla="*/ 544794 w 719947"/>
              <a:gd name="connsiteY139" fmla="*/ 707791 h 719963"/>
              <a:gd name="connsiteX140" fmla="*/ 532621 w 719947"/>
              <a:gd name="connsiteY140" fmla="*/ 719963 h 719963"/>
              <a:gd name="connsiteX141" fmla="*/ 12173 w 719947"/>
              <a:gd name="connsiteY141" fmla="*/ 719963 h 719963"/>
              <a:gd name="connsiteX142" fmla="*/ 0 w 719947"/>
              <a:gd name="connsiteY142" fmla="*/ 707791 h 719963"/>
              <a:gd name="connsiteX143" fmla="*/ 0 w 719947"/>
              <a:gd name="connsiteY143" fmla="*/ 12173 h 719963"/>
              <a:gd name="connsiteX144" fmla="*/ 12173 w 719947"/>
              <a:gd name="connsiteY144" fmla="*/ 0 h 7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19947" h="719963">
                <a:moveTo>
                  <a:pt x="408007" y="633564"/>
                </a:moveTo>
                <a:lnTo>
                  <a:pt x="481647" y="633564"/>
                </a:lnTo>
                <a:cubicBezTo>
                  <a:pt x="488369" y="633564"/>
                  <a:pt x="493820" y="639015"/>
                  <a:pt x="493820" y="645737"/>
                </a:cubicBezTo>
                <a:cubicBezTo>
                  <a:pt x="493820" y="652458"/>
                  <a:pt x="488369" y="657909"/>
                  <a:pt x="481647" y="657909"/>
                </a:cubicBezTo>
                <a:lnTo>
                  <a:pt x="408007" y="657909"/>
                </a:lnTo>
                <a:cubicBezTo>
                  <a:pt x="401286" y="657909"/>
                  <a:pt x="395835" y="652458"/>
                  <a:pt x="395835" y="645737"/>
                </a:cubicBezTo>
                <a:cubicBezTo>
                  <a:pt x="395835" y="639015"/>
                  <a:pt x="401286" y="633564"/>
                  <a:pt x="408007" y="633564"/>
                </a:cubicBezTo>
                <a:close/>
                <a:moveTo>
                  <a:pt x="370214" y="583382"/>
                </a:moveTo>
                <a:lnTo>
                  <a:pt x="481648" y="583382"/>
                </a:lnTo>
                <a:cubicBezTo>
                  <a:pt x="488369" y="583382"/>
                  <a:pt x="493820" y="588833"/>
                  <a:pt x="493820" y="595555"/>
                </a:cubicBezTo>
                <a:cubicBezTo>
                  <a:pt x="493820" y="602276"/>
                  <a:pt x="488369" y="607727"/>
                  <a:pt x="481648" y="607727"/>
                </a:cubicBezTo>
                <a:lnTo>
                  <a:pt x="370214" y="607727"/>
                </a:lnTo>
                <a:cubicBezTo>
                  <a:pt x="363492" y="607727"/>
                  <a:pt x="358041" y="602276"/>
                  <a:pt x="358041" y="595555"/>
                </a:cubicBezTo>
                <a:cubicBezTo>
                  <a:pt x="358041" y="588833"/>
                  <a:pt x="363492" y="583382"/>
                  <a:pt x="370214" y="583382"/>
                </a:cubicBezTo>
                <a:close/>
                <a:moveTo>
                  <a:pt x="79850" y="524667"/>
                </a:moveTo>
                <a:lnTo>
                  <a:pt x="234813" y="524667"/>
                </a:lnTo>
                <a:cubicBezTo>
                  <a:pt x="241535" y="524667"/>
                  <a:pt x="246986" y="530116"/>
                  <a:pt x="246986" y="536840"/>
                </a:cubicBezTo>
                <a:cubicBezTo>
                  <a:pt x="246986" y="543561"/>
                  <a:pt x="241535" y="549012"/>
                  <a:pt x="234813" y="549012"/>
                </a:cubicBezTo>
                <a:lnTo>
                  <a:pt x="79850" y="549012"/>
                </a:lnTo>
                <a:cubicBezTo>
                  <a:pt x="73129" y="549012"/>
                  <a:pt x="67678" y="543561"/>
                  <a:pt x="67678" y="536840"/>
                </a:cubicBezTo>
                <a:cubicBezTo>
                  <a:pt x="67678" y="530118"/>
                  <a:pt x="73129" y="524667"/>
                  <a:pt x="79850" y="524667"/>
                </a:cubicBezTo>
                <a:close/>
                <a:moveTo>
                  <a:pt x="360636" y="501313"/>
                </a:moveTo>
                <a:lnTo>
                  <a:pt x="334523" y="515830"/>
                </a:lnTo>
                <a:lnTo>
                  <a:pt x="326504" y="542194"/>
                </a:lnTo>
                <a:lnTo>
                  <a:pt x="352867" y="534174"/>
                </a:lnTo>
                <a:lnTo>
                  <a:pt x="367383" y="508059"/>
                </a:lnTo>
                <a:close/>
                <a:moveTo>
                  <a:pt x="79850" y="371032"/>
                </a:moveTo>
                <a:lnTo>
                  <a:pt x="373365" y="371032"/>
                </a:lnTo>
                <a:cubicBezTo>
                  <a:pt x="380089" y="371032"/>
                  <a:pt x="385538" y="376483"/>
                  <a:pt x="385539" y="383205"/>
                </a:cubicBezTo>
                <a:cubicBezTo>
                  <a:pt x="385539" y="389926"/>
                  <a:pt x="380089" y="395377"/>
                  <a:pt x="373367" y="395377"/>
                </a:cubicBezTo>
                <a:lnTo>
                  <a:pt x="79850" y="395377"/>
                </a:lnTo>
                <a:cubicBezTo>
                  <a:pt x="73129" y="395377"/>
                  <a:pt x="67678" y="389926"/>
                  <a:pt x="67678" y="383205"/>
                </a:cubicBezTo>
                <a:cubicBezTo>
                  <a:pt x="67678" y="376483"/>
                  <a:pt x="73129" y="371032"/>
                  <a:pt x="79850" y="371032"/>
                </a:cubicBezTo>
                <a:close/>
                <a:moveTo>
                  <a:pt x="567386" y="280713"/>
                </a:moveTo>
                <a:lnTo>
                  <a:pt x="541058" y="306026"/>
                </a:lnTo>
                <a:lnTo>
                  <a:pt x="410937" y="431231"/>
                </a:lnTo>
                <a:lnTo>
                  <a:pt x="372320" y="478551"/>
                </a:lnTo>
                <a:lnTo>
                  <a:pt x="390149" y="496380"/>
                </a:lnTo>
                <a:lnTo>
                  <a:pt x="437467" y="457761"/>
                </a:lnTo>
                <a:lnTo>
                  <a:pt x="523849" y="367985"/>
                </a:lnTo>
                <a:lnTo>
                  <a:pt x="587975" y="301302"/>
                </a:lnTo>
                <a:close/>
                <a:moveTo>
                  <a:pt x="79850" y="268623"/>
                </a:moveTo>
                <a:lnTo>
                  <a:pt x="464679" y="268623"/>
                </a:lnTo>
                <a:cubicBezTo>
                  <a:pt x="471401" y="268623"/>
                  <a:pt x="476851" y="274074"/>
                  <a:pt x="476851" y="280796"/>
                </a:cubicBezTo>
                <a:cubicBezTo>
                  <a:pt x="476851" y="287517"/>
                  <a:pt x="471401" y="292968"/>
                  <a:pt x="464679" y="292968"/>
                </a:cubicBezTo>
                <a:lnTo>
                  <a:pt x="79850" y="292968"/>
                </a:lnTo>
                <a:cubicBezTo>
                  <a:pt x="73129" y="292968"/>
                  <a:pt x="67678" y="287517"/>
                  <a:pt x="67678" y="280796"/>
                </a:cubicBezTo>
                <a:cubicBezTo>
                  <a:pt x="67678" y="274074"/>
                  <a:pt x="73129" y="268623"/>
                  <a:pt x="79850" y="268623"/>
                </a:cubicBezTo>
                <a:close/>
                <a:moveTo>
                  <a:pt x="187468" y="206334"/>
                </a:moveTo>
                <a:lnTo>
                  <a:pt x="357058" y="206334"/>
                </a:lnTo>
                <a:cubicBezTo>
                  <a:pt x="363781" y="206334"/>
                  <a:pt x="369231" y="211785"/>
                  <a:pt x="369231" y="218506"/>
                </a:cubicBezTo>
                <a:cubicBezTo>
                  <a:pt x="369231" y="225228"/>
                  <a:pt x="363780" y="230679"/>
                  <a:pt x="357058" y="230679"/>
                </a:cubicBezTo>
                <a:lnTo>
                  <a:pt x="187468" y="230679"/>
                </a:lnTo>
                <a:cubicBezTo>
                  <a:pt x="180747" y="230679"/>
                  <a:pt x="175296" y="225228"/>
                  <a:pt x="175296" y="218506"/>
                </a:cubicBezTo>
                <a:cubicBezTo>
                  <a:pt x="175296" y="211785"/>
                  <a:pt x="180747" y="206334"/>
                  <a:pt x="187468" y="206334"/>
                </a:cubicBezTo>
                <a:close/>
                <a:moveTo>
                  <a:pt x="675473" y="176794"/>
                </a:moveTo>
                <a:lnTo>
                  <a:pt x="584939" y="263837"/>
                </a:lnTo>
                <a:lnTo>
                  <a:pt x="604853" y="283751"/>
                </a:lnTo>
                <a:lnTo>
                  <a:pt x="691906" y="193226"/>
                </a:lnTo>
                <a:close/>
                <a:moveTo>
                  <a:pt x="77453" y="130914"/>
                </a:moveTo>
                <a:lnTo>
                  <a:pt x="228523" y="130914"/>
                </a:lnTo>
                <a:cubicBezTo>
                  <a:pt x="235245" y="130914"/>
                  <a:pt x="240694" y="136365"/>
                  <a:pt x="240694" y="143086"/>
                </a:cubicBezTo>
                <a:cubicBezTo>
                  <a:pt x="240694" y="149808"/>
                  <a:pt x="235243" y="155259"/>
                  <a:pt x="228521" y="155259"/>
                </a:cubicBezTo>
                <a:lnTo>
                  <a:pt x="77453" y="155259"/>
                </a:lnTo>
                <a:cubicBezTo>
                  <a:pt x="70732" y="155259"/>
                  <a:pt x="65281" y="149808"/>
                  <a:pt x="65281" y="143086"/>
                </a:cubicBezTo>
                <a:cubicBezTo>
                  <a:pt x="65281" y="136365"/>
                  <a:pt x="70732" y="130914"/>
                  <a:pt x="77453" y="130914"/>
                </a:cubicBezTo>
                <a:close/>
                <a:moveTo>
                  <a:pt x="77453" y="79011"/>
                </a:moveTo>
                <a:lnTo>
                  <a:pt x="179908" y="79011"/>
                </a:lnTo>
                <a:cubicBezTo>
                  <a:pt x="186630" y="79011"/>
                  <a:pt x="192079" y="84462"/>
                  <a:pt x="192079" y="91183"/>
                </a:cubicBezTo>
                <a:cubicBezTo>
                  <a:pt x="192079" y="97905"/>
                  <a:pt x="186629" y="103356"/>
                  <a:pt x="179905" y="103356"/>
                </a:cubicBezTo>
                <a:lnTo>
                  <a:pt x="77453" y="103356"/>
                </a:lnTo>
                <a:cubicBezTo>
                  <a:pt x="70732" y="103356"/>
                  <a:pt x="65281" y="97905"/>
                  <a:pt x="65281" y="91183"/>
                </a:cubicBezTo>
                <a:cubicBezTo>
                  <a:pt x="65281" y="84462"/>
                  <a:pt x="70732" y="79011"/>
                  <a:pt x="77453" y="79011"/>
                </a:cubicBezTo>
                <a:close/>
                <a:moveTo>
                  <a:pt x="431344" y="41538"/>
                </a:moveTo>
                <a:lnTo>
                  <a:pt x="431344" y="113349"/>
                </a:lnTo>
                <a:lnTo>
                  <a:pt x="503170" y="113349"/>
                </a:lnTo>
                <a:lnTo>
                  <a:pt x="445370" y="55549"/>
                </a:lnTo>
                <a:close/>
                <a:moveTo>
                  <a:pt x="24345" y="24348"/>
                </a:moveTo>
                <a:lnTo>
                  <a:pt x="24345" y="695621"/>
                </a:lnTo>
                <a:lnTo>
                  <a:pt x="520449" y="695621"/>
                </a:lnTo>
                <a:lnTo>
                  <a:pt x="520449" y="406629"/>
                </a:lnTo>
                <a:lnTo>
                  <a:pt x="454502" y="475169"/>
                </a:lnTo>
                <a:cubicBezTo>
                  <a:pt x="454165" y="475518"/>
                  <a:pt x="453805" y="475850"/>
                  <a:pt x="453428" y="476159"/>
                </a:cubicBezTo>
                <a:lnTo>
                  <a:pt x="397020" y="522197"/>
                </a:lnTo>
                <a:cubicBezTo>
                  <a:pt x="394769" y="524031"/>
                  <a:pt x="392042" y="524938"/>
                  <a:pt x="389324" y="524938"/>
                </a:cubicBezTo>
                <a:lnTo>
                  <a:pt x="386505" y="523771"/>
                </a:lnTo>
                <a:lnTo>
                  <a:pt x="371757" y="550302"/>
                </a:lnTo>
                <a:cubicBezTo>
                  <a:pt x="370223" y="553062"/>
                  <a:pt x="367679" y="555115"/>
                  <a:pt x="364660" y="556034"/>
                </a:cubicBezTo>
                <a:lnTo>
                  <a:pt x="311761" y="572126"/>
                </a:lnTo>
                <a:cubicBezTo>
                  <a:pt x="310597" y="572480"/>
                  <a:pt x="309404" y="572652"/>
                  <a:pt x="308220" y="572652"/>
                </a:cubicBezTo>
                <a:cubicBezTo>
                  <a:pt x="305039" y="572652"/>
                  <a:pt x="301929" y="571405"/>
                  <a:pt x="299611" y="569087"/>
                </a:cubicBezTo>
                <a:cubicBezTo>
                  <a:pt x="296432" y="565909"/>
                  <a:pt x="295264" y="561237"/>
                  <a:pt x="296572" y="556937"/>
                </a:cubicBezTo>
                <a:lnTo>
                  <a:pt x="312661" y="504037"/>
                </a:lnTo>
                <a:lnTo>
                  <a:pt x="317698" y="497801"/>
                </a:lnTo>
                <a:lnTo>
                  <a:pt x="79850" y="497801"/>
                </a:lnTo>
                <a:cubicBezTo>
                  <a:pt x="73129" y="497801"/>
                  <a:pt x="67678" y="492350"/>
                  <a:pt x="67678" y="485629"/>
                </a:cubicBezTo>
                <a:cubicBezTo>
                  <a:pt x="67678" y="478907"/>
                  <a:pt x="73129" y="473456"/>
                  <a:pt x="79850" y="473456"/>
                </a:cubicBezTo>
                <a:lnTo>
                  <a:pt x="346591" y="473456"/>
                </a:lnTo>
                <a:lnTo>
                  <a:pt x="346501" y="471682"/>
                </a:lnTo>
                <a:lnTo>
                  <a:pt x="366979" y="446589"/>
                </a:lnTo>
                <a:lnTo>
                  <a:pt x="79850" y="446589"/>
                </a:lnTo>
                <a:cubicBezTo>
                  <a:pt x="73129" y="446589"/>
                  <a:pt x="67678" y="441138"/>
                  <a:pt x="67678" y="434417"/>
                </a:cubicBezTo>
                <a:cubicBezTo>
                  <a:pt x="67678" y="427695"/>
                  <a:pt x="73129" y="422244"/>
                  <a:pt x="79850" y="422244"/>
                </a:cubicBezTo>
                <a:lnTo>
                  <a:pt x="386846" y="422244"/>
                </a:lnTo>
                <a:lnTo>
                  <a:pt x="392537" y="415271"/>
                </a:lnTo>
                <a:cubicBezTo>
                  <a:pt x="392845" y="414893"/>
                  <a:pt x="393176" y="414534"/>
                  <a:pt x="393527" y="414196"/>
                </a:cubicBezTo>
                <a:lnTo>
                  <a:pt x="467533" y="342985"/>
                </a:lnTo>
                <a:lnTo>
                  <a:pt x="464679" y="344167"/>
                </a:lnTo>
                <a:lnTo>
                  <a:pt x="79850" y="344167"/>
                </a:lnTo>
                <a:cubicBezTo>
                  <a:pt x="73129" y="344167"/>
                  <a:pt x="67678" y="338716"/>
                  <a:pt x="67678" y="331994"/>
                </a:cubicBezTo>
                <a:cubicBezTo>
                  <a:pt x="67678" y="325273"/>
                  <a:pt x="73129" y="319822"/>
                  <a:pt x="79850" y="319822"/>
                </a:cubicBezTo>
                <a:lnTo>
                  <a:pt x="464679" y="319822"/>
                </a:lnTo>
                <a:cubicBezTo>
                  <a:pt x="471401" y="319822"/>
                  <a:pt x="476851" y="325273"/>
                  <a:pt x="476851" y="331994"/>
                </a:cubicBezTo>
                <a:lnTo>
                  <a:pt x="475457" y="335360"/>
                </a:lnTo>
                <a:lnTo>
                  <a:pt x="520447" y="292069"/>
                </a:lnTo>
                <a:lnTo>
                  <a:pt x="520447" y="137694"/>
                </a:lnTo>
                <a:lnTo>
                  <a:pt x="419171" y="137694"/>
                </a:lnTo>
                <a:cubicBezTo>
                  <a:pt x="412450" y="137694"/>
                  <a:pt x="406999" y="132243"/>
                  <a:pt x="406999" y="125521"/>
                </a:cubicBezTo>
                <a:lnTo>
                  <a:pt x="406999" y="24348"/>
                </a:lnTo>
                <a:close/>
                <a:moveTo>
                  <a:pt x="12173" y="0"/>
                </a:moveTo>
                <a:lnTo>
                  <a:pt x="419172" y="0"/>
                </a:lnTo>
                <a:lnTo>
                  <a:pt x="427607" y="3492"/>
                </a:lnTo>
                <a:lnTo>
                  <a:pt x="427779" y="3526"/>
                </a:lnTo>
                <a:lnTo>
                  <a:pt x="464125" y="39872"/>
                </a:lnTo>
                <a:lnTo>
                  <a:pt x="541222" y="116885"/>
                </a:lnTo>
                <a:cubicBezTo>
                  <a:pt x="543510" y="119168"/>
                  <a:pt x="544794" y="122266"/>
                  <a:pt x="544794" y="125497"/>
                </a:cubicBezTo>
                <a:lnTo>
                  <a:pt x="544794" y="268658"/>
                </a:lnTo>
                <a:lnTo>
                  <a:pt x="665203" y="152892"/>
                </a:lnTo>
                <a:cubicBezTo>
                  <a:pt x="665317" y="152784"/>
                  <a:pt x="665431" y="152680"/>
                  <a:pt x="665548" y="152576"/>
                </a:cubicBezTo>
                <a:cubicBezTo>
                  <a:pt x="671277" y="147478"/>
                  <a:pt x="679918" y="147475"/>
                  <a:pt x="685650" y="152572"/>
                </a:cubicBezTo>
                <a:cubicBezTo>
                  <a:pt x="685829" y="152729"/>
                  <a:pt x="686000" y="152892"/>
                  <a:pt x="686170" y="153061"/>
                </a:cubicBezTo>
                <a:lnTo>
                  <a:pt x="715640" y="182532"/>
                </a:lnTo>
                <a:cubicBezTo>
                  <a:pt x="715806" y="182699"/>
                  <a:pt x="715970" y="182871"/>
                  <a:pt x="716126" y="183048"/>
                </a:cubicBezTo>
                <a:cubicBezTo>
                  <a:pt x="721218" y="188771"/>
                  <a:pt x="721222" y="197410"/>
                  <a:pt x="716133" y="203142"/>
                </a:cubicBezTo>
                <a:cubicBezTo>
                  <a:pt x="716026" y="203261"/>
                  <a:pt x="715915" y="203381"/>
                  <a:pt x="715804" y="203498"/>
                </a:cubicBezTo>
                <a:lnTo>
                  <a:pt x="613633" y="309742"/>
                </a:lnTo>
                <a:lnTo>
                  <a:pt x="613633" y="309745"/>
                </a:lnTo>
                <a:lnTo>
                  <a:pt x="613628" y="309747"/>
                </a:lnTo>
                <a:lnTo>
                  <a:pt x="544794" y="381325"/>
                </a:lnTo>
                <a:lnTo>
                  <a:pt x="544794" y="707791"/>
                </a:lnTo>
                <a:cubicBezTo>
                  <a:pt x="544794" y="714512"/>
                  <a:pt x="539343" y="719963"/>
                  <a:pt x="532621" y="719963"/>
                </a:cubicBezTo>
                <a:lnTo>
                  <a:pt x="12173" y="719963"/>
                </a:lnTo>
                <a:cubicBezTo>
                  <a:pt x="5451" y="719963"/>
                  <a:pt x="0" y="714512"/>
                  <a:pt x="0" y="707791"/>
                </a:cubicBezTo>
                <a:lnTo>
                  <a:pt x="0" y="12173"/>
                </a:lnTo>
                <a:cubicBezTo>
                  <a:pt x="0" y="5451"/>
                  <a:pt x="5451" y="0"/>
                  <a:pt x="12173"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788971804"/>
      </p:ext>
    </p:extLst>
  </p:cSld>
  <p:clrMapOvr>
    <a:masterClrMapping/>
  </p:clrMapOvr>
  <p:transition spd="slow">
    <p:fade thruBlk="1"/>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539081" y="3886200"/>
            <a:ext cx="9113838" cy="2533650"/>
          </a:xfrm>
        </p:spPr>
        <p:txBody>
          <a:bodyPr>
            <a:normAutofit/>
          </a:bodyPr>
          <a:lstStyle/>
          <a:p>
            <a:pPr algn="ctr"/>
            <a:r>
              <a:rPr lang="ru-RU" sz="4800" dirty="0"/>
              <a:t>Переход в ЭДО, цифровизация процесса исполнения контракта</a:t>
            </a:r>
          </a:p>
        </p:txBody>
      </p:sp>
      <p:pic>
        <p:nvPicPr>
          <p:cNvPr id="9218" name="Picture 2" descr="Лицо, использующее устройство">
            <a:extLst>
              <a:ext uri="{FF2B5EF4-FFF2-40B4-BE49-F238E27FC236}">
                <a16:creationId xmlns:a16="http://schemas.microsoft.com/office/drawing/2014/main" id="{D0990C24-A0D1-4CF8-8775-8E38F1DCA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3730" y="152400"/>
            <a:ext cx="5844540" cy="389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37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r>
              <a:rPr lang="ru-RU" sz="4400" dirty="0"/>
              <a:t>Требования к документу о приемке </a:t>
            </a:r>
            <a:br>
              <a:rPr lang="ru-RU" sz="4400" dirty="0"/>
            </a:br>
            <a:r>
              <a:rPr lang="ru-RU" sz="4400" dirty="0"/>
              <a:t>Дополнения к 402-ФЗ</a:t>
            </a:r>
          </a:p>
        </p:txBody>
      </p:sp>
      <p:pic>
        <p:nvPicPr>
          <p:cNvPr id="10242" name="Picture 2" descr="Бесплатное стоковое фото с astonish, брюнет, взаимодействовать">
            <a:extLst>
              <a:ext uri="{FF2B5EF4-FFF2-40B4-BE49-F238E27FC236}">
                <a16:creationId xmlns:a16="http://schemas.microsoft.com/office/drawing/2014/main" id="{D19509C7-2BE8-43B7-A0CA-4581A75DD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4700" y="228600"/>
            <a:ext cx="5562600" cy="370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75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20FEB28B-E532-4E9A-B247-DD58D59AF372}"/>
              </a:ext>
            </a:extLst>
          </p:cNvPr>
          <p:cNvSpPr>
            <a:spLocks noGrp="1"/>
          </p:cNvSpPr>
          <p:nvPr>
            <p:ph type="title"/>
          </p:nvPr>
        </p:nvSpPr>
        <p:spPr>
          <a:xfrm>
            <a:off x="1143000" y="196031"/>
            <a:ext cx="9601200" cy="250068"/>
          </a:xfrm>
        </p:spPr>
        <p:txBody>
          <a:bodyPr/>
          <a:lstStyle/>
          <a:p>
            <a:r>
              <a:rPr lang="ru-RU" sz="1625" cap="all" dirty="0">
                <a:solidFill>
                  <a:schemeClr val="tx2">
                    <a:lumMod val="75000"/>
                  </a:schemeClr>
                </a:solidFill>
                <a:latin typeface="Lato Light"/>
                <a:cs typeface="Arial" panose="020B0604020202020204" pitchFamily="34" charset="0"/>
              </a:rPr>
              <a:t>ПЕРЕХОД НА ДОКУМЕНТ О ПРИЕМКЕ В ЕИС   (</a:t>
            </a:r>
            <a:r>
              <a:rPr lang="ru-RU" sz="1400" cap="all" dirty="0">
                <a:solidFill>
                  <a:schemeClr val="tx2">
                    <a:lumMod val="75000"/>
                  </a:schemeClr>
                </a:solidFill>
                <a:latin typeface="Lato Light"/>
                <a:cs typeface="Arial" panose="020B0604020202020204" pitchFamily="34" charset="0"/>
              </a:rPr>
              <a:t>статья 5 Федерального закона № 360-фз</a:t>
            </a:r>
            <a:r>
              <a:rPr lang="ru-RU" sz="1625" cap="all" dirty="0">
                <a:solidFill>
                  <a:schemeClr val="tx2">
                    <a:lumMod val="75000"/>
                  </a:schemeClr>
                </a:solidFill>
                <a:latin typeface="Lato Light"/>
                <a:cs typeface="Arial" panose="020B0604020202020204" pitchFamily="34" charset="0"/>
              </a:rPr>
              <a:t>)</a:t>
            </a:r>
          </a:p>
        </p:txBody>
      </p:sp>
      <p:sp>
        <p:nvSpPr>
          <p:cNvPr id="2" name="TextBox 1"/>
          <p:cNvSpPr txBox="1"/>
          <p:nvPr/>
        </p:nvSpPr>
        <p:spPr>
          <a:xfrm>
            <a:off x="1368623" y="922980"/>
            <a:ext cx="8668879" cy="342401"/>
          </a:xfrm>
          <a:prstGeom prst="rect">
            <a:avLst/>
          </a:prstGeom>
          <a:noFill/>
        </p:spPr>
        <p:txBody>
          <a:bodyPr wrap="square" rtlCol="0">
            <a:spAutoFit/>
          </a:bodyPr>
          <a:lstStyle/>
          <a:p>
            <a:pPr algn="just"/>
            <a:r>
              <a:rPr lang="ru-RU" sz="1625" b="1" dirty="0">
                <a:solidFill>
                  <a:schemeClr val="tx2">
                    <a:lumMod val="75000"/>
                  </a:schemeClr>
                </a:solidFill>
                <a:ea typeface="Tahoma" panose="020B0604030504040204" pitchFamily="34" charset="0"/>
                <a:cs typeface="Tahoma" panose="020B0604030504040204" pitchFamily="34" charset="0"/>
              </a:rPr>
              <a:t>ч. 13 ст. 94 Закона № 44-ФЗ (в ред. 360-ФЗ):</a:t>
            </a:r>
          </a:p>
        </p:txBody>
      </p:sp>
      <p:sp>
        <p:nvSpPr>
          <p:cNvPr id="18" name="Заголовок 2"/>
          <p:cNvSpPr txBox="1">
            <a:spLocks/>
          </p:cNvSpPr>
          <p:nvPr/>
        </p:nvSpPr>
        <p:spPr>
          <a:xfrm>
            <a:off x="1296628" y="1538435"/>
            <a:ext cx="4705963" cy="5150128"/>
          </a:xfrm>
          <a:prstGeom prst="rect">
            <a:avLst/>
          </a:prstGeom>
        </p:spPr>
        <p:txBody>
          <a:bodyPr wrap="square" lIns="0" tIns="0" rIns="0" bIns="0">
            <a:spAutoFit/>
          </a:bodyPr>
          <a:lstStyle>
            <a:lvl1pPr algn="r">
              <a:defRPr sz="2329" b="1" i="0">
                <a:solidFill>
                  <a:schemeClr val="tx2"/>
                </a:solidFill>
                <a:latin typeface="Arial"/>
                <a:ea typeface="+mj-ea"/>
                <a:cs typeface="Arial"/>
              </a:defRPr>
            </a:lvl1pPr>
          </a:lstStyle>
          <a:p>
            <a:pPr marL="234029" indent="-232200" algn="l" defTabSz="743041">
              <a:buFont typeface="Courier New" panose="02070309020205020404" pitchFamily="49" charset="0"/>
              <a:buChar char="o"/>
            </a:pPr>
            <a:r>
              <a:rPr lang="ru-RU" sz="1600" b="0" dirty="0">
                <a:solidFill>
                  <a:srgbClr val="C00000"/>
                </a:solidFill>
                <a:latin typeface="+mn-lt"/>
                <a:ea typeface="Verdana" panose="020B0604030504040204" pitchFamily="34" charset="0"/>
              </a:rPr>
              <a:t>Обязанность</a:t>
            </a:r>
            <a:r>
              <a:rPr lang="ru-RU" sz="1600" b="0" dirty="0">
                <a:solidFill>
                  <a:schemeClr val="tx2">
                    <a:lumMod val="75000"/>
                  </a:schemeClr>
                </a:solidFill>
                <a:latin typeface="+mn-lt"/>
                <a:ea typeface="Verdana" panose="020B0604030504040204" pitchFamily="34" charset="0"/>
                <a:cs typeface="Verdana" panose="020B0604030504040204" pitchFamily="34" charset="0"/>
              </a:rPr>
              <a:t> </a:t>
            </a:r>
            <a:r>
              <a:rPr lang="ru-RU" sz="1600" b="0" dirty="0">
                <a:solidFill>
                  <a:schemeClr val="tx2">
                    <a:lumMod val="75000"/>
                  </a:schemeClr>
                </a:solidFill>
                <a:latin typeface="+mn-lt"/>
                <a:ea typeface="Verdana" panose="020B0604030504040204" pitchFamily="34" charset="0"/>
              </a:rPr>
              <a:t>применения</a:t>
            </a:r>
            <a:r>
              <a:rPr lang="ru-RU" sz="1600" b="0" dirty="0">
                <a:solidFill>
                  <a:schemeClr val="tx2">
                    <a:lumMod val="75000"/>
                  </a:schemeClr>
                </a:solidFill>
                <a:latin typeface="+mn-lt"/>
              </a:rPr>
              <a:t> </a:t>
            </a:r>
            <a:r>
              <a:rPr lang="ru-RU" sz="1600" b="0" dirty="0">
                <a:solidFill>
                  <a:schemeClr val="tx2">
                    <a:lumMod val="75000"/>
                  </a:schemeClr>
                </a:solidFill>
                <a:latin typeface="+mn-lt"/>
                <a:ea typeface="Verdana" panose="020B0604030504040204" pitchFamily="34" charset="0"/>
              </a:rPr>
              <a:t>актирования в ЕИС </a:t>
            </a:r>
            <a:r>
              <a:rPr lang="ru-RU" sz="1600" b="0" dirty="0">
                <a:solidFill>
                  <a:srgbClr val="C00000"/>
                </a:solidFill>
                <a:latin typeface="+mn-lt"/>
                <a:ea typeface="Verdana" panose="020B0604030504040204" pitchFamily="34" charset="0"/>
              </a:rPr>
              <a:t>по всем электронным контрактам</a:t>
            </a:r>
            <a:r>
              <a:rPr lang="ru-RU" sz="1600" b="0" dirty="0">
                <a:solidFill>
                  <a:srgbClr val="002060"/>
                </a:solidFill>
                <a:latin typeface="+mn-lt"/>
                <a:ea typeface="Verdana" panose="020B0604030504040204" pitchFamily="34" charset="0"/>
                <a:cs typeface="Verdana" panose="020B0604030504040204" pitchFamily="34" charset="0"/>
              </a:rPr>
              <a:t>, </a:t>
            </a:r>
            <a:r>
              <a:rPr lang="ru-RU" sz="1600" b="0" dirty="0">
                <a:solidFill>
                  <a:schemeClr val="tx2">
                    <a:lumMod val="75000"/>
                  </a:schemeClr>
                </a:solidFill>
                <a:latin typeface="+mn-lt"/>
                <a:ea typeface="Verdana" panose="020B0604030504040204" pitchFamily="34" charset="0"/>
              </a:rPr>
              <a:t>заключенным по результатам открытых и закрытых электронных процедур + электронного ед. поставщика</a:t>
            </a:r>
            <a:r>
              <a:rPr lang="ru-RU" sz="1600" b="0" kern="0" dirty="0">
                <a:solidFill>
                  <a:schemeClr val="tx2">
                    <a:lumMod val="75000"/>
                  </a:schemeClr>
                </a:solidFill>
                <a:latin typeface="+mn-lt"/>
              </a:rPr>
              <a:t>;</a:t>
            </a:r>
          </a:p>
          <a:p>
            <a:pPr marL="234029" indent="-232200" algn="l" defTabSz="743041">
              <a:buFont typeface="Courier New" panose="02070309020205020404" pitchFamily="49" charset="0"/>
              <a:buChar char="o"/>
            </a:pPr>
            <a:r>
              <a:rPr lang="ru-RU" sz="1600" b="0" kern="0" dirty="0">
                <a:solidFill>
                  <a:schemeClr val="tx2">
                    <a:lumMod val="75000"/>
                  </a:schemeClr>
                </a:solidFill>
                <a:latin typeface="+mn-lt"/>
              </a:rPr>
              <a:t>реквизитный состав документов о приемке;</a:t>
            </a:r>
          </a:p>
          <a:p>
            <a:pPr marL="234029" indent="-232200" algn="l" defTabSz="743041">
              <a:buFont typeface="Courier New" panose="02070309020205020404" pitchFamily="49" charset="0"/>
              <a:buChar char="o"/>
            </a:pPr>
            <a:r>
              <a:rPr lang="ru-RU" sz="1600" b="0" kern="0" dirty="0">
                <a:solidFill>
                  <a:schemeClr val="tx2">
                    <a:lumMod val="75000"/>
                  </a:schemeClr>
                </a:solidFill>
                <a:latin typeface="+mn-lt"/>
              </a:rPr>
              <a:t>юридическая легитимность даты направления и получения документа о приемке поставщиком и заказчиком с учетом соответствующего часового пояса;</a:t>
            </a:r>
          </a:p>
          <a:p>
            <a:pPr marL="234029" indent="-145771" algn="just" fontAlgn="ctr">
              <a:buClr>
                <a:schemeClr val="tx2">
                  <a:lumMod val="75000"/>
                </a:schemeClr>
              </a:buClr>
              <a:buFont typeface="Courier New" panose="02070309020205020404" pitchFamily="49" charset="0"/>
              <a:buChar char="o"/>
            </a:pPr>
            <a:r>
              <a:rPr lang="ru-RU" sz="1600" b="0" dirty="0">
                <a:solidFill>
                  <a:srgbClr val="C00000"/>
                </a:solidFill>
                <a:latin typeface="+mn-lt"/>
                <a:ea typeface="Verdana" panose="020B0604030504040204" pitchFamily="34" charset="0"/>
              </a:rPr>
              <a:t>Датой приемки считается дата размещения подписанного эл. акта в ЕИС, </a:t>
            </a:r>
            <a:r>
              <a:rPr lang="ru-RU" sz="1600" b="0" dirty="0">
                <a:solidFill>
                  <a:schemeClr val="tx2">
                    <a:lumMod val="75000"/>
                  </a:schemeClr>
                </a:solidFill>
                <a:latin typeface="+mn-lt"/>
                <a:ea typeface="Verdana" panose="020B0604030504040204" pitchFamily="34" charset="0"/>
              </a:rPr>
              <a:t>проставляется автоматически</a:t>
            </a:r>
            <a:r>
              <a:rPr lang="ru-RU" sz="1600" b="0" kern="0" dirty="0">
                <a:solidFill>
                  <a:schemeClr val="tx2">
                    <a:lumMod val="75000"/>
                  </a:schemeClr>
                </a:solidFill>
                <a:latin typeface="+mn-lt"/>
              </a:rPr>
              <a:t>;</a:t>
            </a:r>
          </a:p>
          <a:p>
            <a:pPr marL="234029" indent="-145771" algn="just" fontAlgn="ctr">
              <a:buClr>
                <a:schemeClr val="tx2">
                  <a:lumMod val="75000"/>
                </a:schemeClr>
              </a:buClr>
              <a:buFont typeface="Courier New" panose="02070309020205020404" pitchFamily="49" charset="0"/>
              <a:buChar char="o"/>
            </a:pPr>
            <a:r>
              <a:rPr lang="ru-RU" sz="1600" b="0" dirty="0">
                <a:solidFill>
                  <a:schemeClr val="tx2">
                    <a:lumMod val="75000"/>
                  </a:schemeClr>
                </a:solidFill>
                <a:latin typeface="+mn-lt"/>
                <a:ea typeface="Verdana" panose="020B0604030504040204" pitchFamily="34" charset="0"/>
              </a:rPr>
              <a:t> Формирование Корректировочного документа и Мотивированного отказа в ЕИС </a:t>
            </a:r>
          </a:p>
          <a:p>
            <a:pPr marL="234029" indent="-145771" algn="just" fontAlgn="ctr">
              <a:buFont typeface="Courier New" panose="02070309020205020404" pitchFamily="49" charset="0"/>
              <a:buChar char="o"/>
            </a:pPr>
            <a:r>
              <a:rPr lang="ru-RU" sz="1600" b="0" dirty="0">
                <a:solidFill>
                  <a:schemeClr val="tx2">
                    <a:lumMod val="75000"/>
                  </a:schemeClr>
                </a:solidFill>
                <a:latin typeface="+mn-lt"/>
                <a:ea typeface="Verdana" panose="020B0604030504040204" pitchFamily="34" charset="0"/>
              </a:rPr>
              <a:t> Обязанность подписания документа о приемке Приемочной комиссией заказчика в ЕИС с возможностью отражения решения каждого члена Приемочной комиссии + возможность </a:t>
            </a:r>
            <a:r>
              <a:rPr lang="ru-RU" sz="1600" b="0" dirty="0">
                <a:solidFill>
                  <a:srgbClr val="C00000"/>
                </a:solidFill>
                <a:latin typeface="+mn-lt"/>
                <a:ea typeface="Verdana" panose="020B0604030504040204" pitchFamily="34" charset="0"/>
              </a:rPr>
              <a:t>подписания иными 3-ми лицами</a:t>
            </a:r>
            <a:r>
              <a:rPr lang="ru-RU" sz="1600" b="0" kern="0" dirty="0">
                <a:solidFill>
                  <a:schemeClr val="tx2">
                    <a:lumMod val="75000"/>
                  </a:schemeClr>
                </a:solidFill>
                <a:latin typeface="+mn-lt"/>
              </a:rPr>
              <a:t>;</a:t>
            </a:r>
          </a:p>
          <a:p>
            <a:pPr marL="234029" indent="-232200" algn="l" defTabSz="743041">
              <a:buFont typeface="Courier New" panose="02070309020205020404" pitchFamily="49" charset="0"/>
              <a:buChar char="o"/>
            </a:pPr>
            <a:r>
              <a:rPr lang="ru-RU" sz="1600" b="0" kern="0" dirty="0">
                <a:solidFill>
                  <a:schemeClr val="tx2">
                    <a:lumMod val="75000"/>
                  </a:schemeClr>
                </a:solidFill>
                <a:latin typeface="+mn-lt"/>
              </a:rPr>
              <a:t>иные положения.</a:t>
            </a:r>
          </a:p>
          <a:p>
            <a:pPr algn="l" defTabSz="743041">
              <a:spcBef>
                <a:spcPts val="163"/>
              </a:spcBef>
            </a:pPr>
            <a:endParaRPr lang="ru-RU" sz="1300" b="0" kern="0" dirty="0">
              <a:solidFill>
                <a:schemeClr val="tx2">
                  <a:lumMod val="75000"/>
                </a:schemeClr>
              </a:solidFill>
              <a:latin typeface="+mn-lt"/>
            </a:endParaRPr>
          </a:p>
        </p:txBody>
      </p:sp>
      <p:sp>
        <p:nvSpPr>
          <p:cNvPr id="10" name="Прямоугольник 9"/>
          <p:cNvSpPr/>
          <p:nvPr/>
        </p:nvSpPr>
        <p:spPr>
          <a:xfrm>
            <a:off x="7474135" y="577732"/>
            <a:ext cx="2563367" cy="289230"/>
          </a:xfrm>
          <a:prstGeom prst="rect">
            <a:avLst/>
          </a:prstGeom>
          <a:solidFill>
            <a:srgbClr val="11437F"/>
          </a:solidFill>
          <a:ln>
            <a:solidFill>
              <a:srgbClr val="11437F"/>
            </a:solidFill>
          </a:ln>
        </p:spPr>
        <p:style>
          <a:lnRef idx="2">
            <a:schemeClr val="accent1">
              <a:shade val="50000"/>
            </a:schemeClr>
          </a:lnRef>
          <a:fillRef idx="1">
            <a:schemeClr val="accent1"/>
          </a:fillRef>
          <a:effectRef idx="0">
            <a:schemeClr val="accent1"/>
          </a:effectRef>
          <a:fontRef idx="minor">
            <a:schemeClr val="lt1"/>
          </a:fontRef>
        </p:style>
        <p:txBody>
          <a:bodyPr lIns="157035" tIns="78518" rIns="157035" bIns="78518" rtlCol="0" anchor="ctr"/>
          <a:lstStyle/>
          <a:p>
            <a:pPr algn="ctr"/>
            <a:r>
              <a:rPr lang="ru-RU" sz="1138" dirty="0"/>
              <a:t>Структура документа о приемке</a:t>
            </a:r>
          </a:p>
        </p:txBody>
      </p:sp>
      <p:sp>
        <p:nvSpPr>
          <p:cNvPr id="11" name="Прямоугольник 10"/>
          <p:cNvSpPr/>
          <p:nvPr/>
        </p:nvSpPr>
        <p:spPr>
          <a:xfrm>
            <a:off x="6255805" y="896555"/>
            <a:ext cx="4829803" cy="6067880"/>
          </a:xfrm>
          <a:prstGeom prst="rect">
            <a:avLst/>
          </a:prstGeom>
        </p:spPr>
        <p:txBody>
          <a:bodyPr wrap="square" lIns="157035" tIns="78518" rIns="157035" bIns="78518">
            <a:spAutoFit/>
          </a:bodyPr>
          <a:lstStyle/>
          <a:p>
            <a:pPr marL="294616" indent="-294616">
              <a:buFont typeface="Courier New" panose="02070309020205020404" pitchFamily="49" charset="0"/>
              <a:buChar char="o"/>
            </a:pPr>
            <a:r>
              <a:rPr lang="ru-RU" sz="1200" dirty="0">
                <a:solidFill>
                  <a:schemeClr val="tx2">
                    <a:lumMod val="75000"/>
                  </a:schemeClr>
                </a:solidFill>
              </a:rPr>
              <a:t>включенные в контракт в соответствии с пунктом 1 части 2 статьи 51 Закона № 44-ФЗ: </a:t>
            </a:r>
          </a:p>
          <a:p>
            <a:pPr marL="433031" indent="-247446">
              <a:buFont typeface="Arial" panose="020B0604020202020204" pitchFamily="34" charset="0"/>
              <a:buChar char="•"/>
            </a:pPr>
            <a:r>
              <a:rPr lang="ru-RU" sz="1200" dirty="0">
                <a:solidFill>
                  <a:schemeClr val="tx2">
                    <a:lumMod val="75000"/>
                  </a:schemeClr>
                </a:solidFill>
              </a:rPr>
              <a:t>идентификационный код закупки</a:t>
            </a:r>
          </a:p>
          <a:p>
            <a:pPr marL="433031" indent="-247446">
              <a:buFont typeface="Arial" panose="020B0604020202020204" pitchFamily="34" charset="0"/>
              <a:buChar char="•"/>
            </a:pPr>
            <a:r>
              <a:rPr lang="ru-RU" sz="1200" dirty="0">
                <a:solidFill>
                  <a:schemeClr val="tx2">
                    <a:lumMod val="75000"/>
                  </a:schemeClr>
                </a:solidFill>
              </a:rPr>
              <a:t>наименование заказчика, место нахождения заказчика</a:t>
            </a:r>
          </a:p>
          <a:p>
            <a:pPr marL="433031" indent="-247446">
              <a:buFont typeface="Arial" panose="020B0604020202020204" pitchFamily="34" charset="0"/>
              <a:buChar char="•"/>
            </a:pPr>
            <a:r>
              <a:rPr lang="ru-RU" sz="1200" dirty="0">
                <a:solidFill>
                  <a:schemeClr val="tx2">
                    <a:lumMod val="75000"/>
                  </a:schemeClr>
                </a:solidFill>
              </a:rPr>
              <a:t>наименование объекта закупки</a:t>
            </a:r>
          </a:p>
          <a:p>
            <a:pPr marL="433031" indent="-247446">
              <a:buFont typeface="Arial" panose="020B0604020202020204" pitchFamily="34" charset="0"/>
              <a:buChar char="•"/>
            </a:pPr>
            <a:r>
              <a:rPr lang="ru-RU" sz="1200" dirty="0">
                <a:solidFill>
                  <a:schemeClr val="tx2">
                    <a:lumMod val="75000"/>
                  </a:schemeClr>
                </a:solidFill>
              </a:rPr>
              <a:t>место поставки товара, выполнения работы, оказания услуги</a:t>
            </a:r>
          </a:p>
          <a:p>
            <a:pPr marL="433031" indent="-247446">
              <a:buFont typeface="Arial" panose="020B0604020202020204" pitchFamily="34" charset="0"/>
              <a:buChar char="•"/>
            </a:pPr>
            <a:r>
              <a:rPr lang="ru-RU" sz="1200" dirty="0">
                <a:solidFill>
                  <a:schemeClr val="tx2">
                    <a:lumMod val="75000"/>
                  </a:schemeClr>
                </a:solidFill>
              </a:rPr>
              <a:t>информация о поставщике (подрядчике, исполнителе), предусмотренная подпунктами «а», «г», «е» части 1 статьи 43 Закона № 44-ФЗ </a:t>
            </a:r>
          </a:p>
          <a:p>
            <a:pPr marL="433031" indent="-247446">
              <a:buFont typeface="Arial" panose="020B0604020202020204" pitchFamily="34" charset="0"/>
              <a:buChar char="•"/>
            </a:pPr>
            <a:r>
              <a:rPr lang="ru-RU" sz="1200" b="1" dirty="0">
                <a:solidFill>
                  <a:schemeClr val="tx2">
                    <a:lumMod val="75000"/>
                  </a:schemeClr>
                </a:solidFill>
              </a:rPr>
              <a:t>единица измерения поставленного товара (при осуществлении закупки товара, в том числе поставляемого заказчику при выполнении закупаемых работ, оказании закупаемых услуг), выполненной работы (при наличии), оказанной услуги (при наличии);</a:t>
            </a:r>
          </a:p>
          <a:p>
            <a:pPr marL="294616" indent="-294616">
              <a:buFont typeface="Courier New" panose="02070309020205020404" pitchFamily="49" charset="0"/>
              <a:buChar char="o"/>
            </a:pPr>
            <a:r>
              <a:rPr lang="ru-RU" sz="1200" dirty="0">
                <a:solidFill>
                  <a:schemeClr val="tx2">
                    <a:lumMod val="75000"/>
                  </a:schemeClr>
                </a:solidFill>
              </a:rPr>
              <a:t>наименование поставленного товара, выполненной работы, оказанной услуги</a:t>
            </a:r>
          </a:p>
          <a:p>
            <a:pPr marL="294616" indent="-294616">
              <a:buFont typeface="Courier New" panose="02070309020205020404" pitchFamily="49" charset="0"/>
              <a:buChar char="o"/>
            </a:pPr>
            <a:r>
              <a:rPr lang="ru-RU" sz="1200" dirty="0">
                <a:solidFill>
                  <a:schemeClr val="tx2">
                    <a:lumMod val="75000"/>
                  </a:schemeClr>
                </a:solidFill>
              </a:rPr>
              <a:t>наименование страны происхождения поставленного товара (при осуществлении закупки товара, в том числе поставляемого заказчику при выполнении закупаемых работ, оказании закупаемых услуг);</a:t>
            </a:r>
          </a:p>
          <a:p>
            <a:pPr marL="294616" indent="-294616">
              <a:buFont typeface="Courier New" panose="02070309020205020404" pitchFamily="49" charset="0"/>
              <a:buChar char="o"/>
            </a:pPr>
            <a:r>
              <a:rPr lang="ru-RU" sz="1200" dirty="0">
                <a:solidFill>
                  <a:schemeClr val="tx2">
                    <a:lumMod val="75000"/>
                  </a:schemeClr>
                </a:solidFill>
              </a:rPr>
              <a:t>информация о количестве поставленного товара (при осуществлении закупки товара, в том числе поставляемого заказчику при выполнении закупаемых работ, оказании закупаемых услуг);</a:t>
            </a:r>
          </a:p>
          <a:p>
            <a:pPr marL="294616" indent="-294616">
              <a:buFont typeface="Courier New" panose="02070309020205020404" pitchFamily="49" charset="0"/>
              <a:buChar char="o"/>
            </a:pPr>
            <a:r>
              <a:rPr lang="ru-RU" sz="1200" dirty="0">
                <a:solidFill>
                  <a:schemeClr val="tx2">
                    <a:lumMod val="75000"/>
                  </a:schemeClr>
                </a:solidFill>
              </a:rPr>
              <a:t>информация об объеме выполненной работы, оказанной услуги;</a:t>
            </a:r>
          </a:p>
          <a:p>
            <a:pPr marL="294616" indent="-294616">
              <a:buFont typeface="Courier New" panose="02070309020205020404" pitchFamily="49" charset="0"/>
              <a:buChar char="o"/>
            </a:pPr>
            <a:r>
              <a:rPr lang="ru-RU" sz="1200" dirty="0">
                <a:solidFill>
                  <a:schemeClr val="tx2">
                    <a:lumMod val="75000"/>
                  </a:schemeClr>
                </a:solidFill>
              </a:rPr>
              <a:t>стоимость исполненных обязательств с указанием цены за единицу товара (при осуществлении закупки товара, в том числе поставляемого заказчику при выполнении закупаемых работ, оказании закупаемых услуг), работы, услуги;</a:t>
            </a:r>
          </a:p>
          <a:p>
            <a:pPr marL="294616" indent="-294616">
              <a:buFont typeface="Courier New" panose="02070309020205020404" pitchFamily="49" charset="0"/>
              <a:buChar char="o"/>
            </a:pPr>
            <a:r>
              <a:rPr lang="ru-RU" sz="1200" dirty="0">
                <a:solidFill>
                  <a:schemeClr val="tx2">
                    <a:lumMod val="75000"/>
                  </a:schemeClr>
                </a:solidFill>
              </a:rPr>
              <a:t>иная информация, предусмотренная частью 3 статьи 5 Закона № 44-ФЗ</a:t>
            </a:r>
          </a:p>
        </p:txBody>
      </p:sp>
      <p:cxnSp>
        <p:nvCxnSpPr>
          <p:cNvPr id="15" name="Прямая со стрелкой 14"/>
          <p:cNvCxnSpPr>
            <a:cxnSpLocks/>
          </p:cNvCxnSpPr>
          <p:nvPr/>
        </p:nvCxnSpPr>
        <p:spPr>
          <a:xfrm>
            <a:off x="5410200" y="2590800"/>
            <a:ext cx="845604" cy="0"/>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664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371600" y="2768600"/>
            <a:ext cx="9525000" cy="3422651"/>
          </a:xfrm>
        </p:spPr>
        <p:txBody>
          <a:bodyPr>
            <a:normAutofit fontScale="90000"/>
          </a:bodyPr>
          <a:lstStyle/>
          <a:p>
            <a:r>
              <a:rPr lang="ru-RU" dirty="0"/>
              <a:t>70% - заполняется автоматически из ЕРУЗ</a:t>
            </a:r>
            <a:br>
              <a:rPr lang="ru-RU" dirty="0"/>
            </a:br>
            <a:br>
              <a:rPr lang="ru-RU" dirty="0"/>
            </a:br>
            <a:r>
              <a:rPr lang="ru-RU" dirty="0"/>
              <a:t>80% - заполняется поставщиком</a:t>
            </a:r>
            <a:br>
              <a:rPr lang="ru-RU" dirty="0"/>
            </a:br>
            <a:br>
              <a:rPr lang="ru-RU" dirty="0"/>
            </a:br>
            <a:r>
              <a:rPr lang="ru-RU" dirty="0"/>
              <a:t>Заказчик лишь подтверждает</a:t>
            </a:r>
          </a:p>
        </p:txBody>
      </p:sp>
    </p:spTree>
    <p:extLst>
      <p:ext uri="{BB962C8B-B14F-4D97-AF65-F5344CB8AC3E}">
        <p14:creationId xmlns:p14="http://schemas.microsoft.com/office/powerpoint/2010/main" val="81374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object 2"/>
          <p:cNvSpPr/>
          <p:nvPr/>
        </p:nvSpPr>
        <p:spPr>
          <a:xfrm>
            <a:off x="1143002" y="1361088"/>
            <a:ext cx="7587690" cy="0"/>
          </a:xfrm>
          <a:custGeom>
            <a:avLst/>
            <a:gdLst/>
            <a:ahLst/>
            <a:cxnLst/>
            <a:rect l="l" t="t" r="r" b="b"/>
            <a:pathLst>
              <a:path w="4416425">
                <a:moveTo>
                  <a:pt x="0" y="0"/>
                </a:moveTo>
                <a:lnTo>
                  <a:pt x="4415994" y="0"/>
                </a:lnTo>
              </a:path>
            </a:pathLst>
          </a:custGeom>
          <a:ln w="12700">
            <a:solidFill>
              <a:schemeClr val="bg1">
                <a:lumMod val="85000"/>
              </a:schemeClr>
            </a:solidFill>
          </a:ln>
        </p:spPr>
        <p:txBody>
          <a:bodyPr wrap="square" lIns="0" tIns="0" rIns="0" bIns="0" rtlCol="0"/>
          <a:lstStyle/>
          <a:p>
            <a:endParaRPr sz="1463" dirty="0"/>
          </a:p>
        </p:txBody>
      </p:sp>
      <p:sp>
        <p:nvSpPr>
          <p:cNvPr id="3" name="Прямоугольник 2"/>
          <p:cNvSpPr/>
          <p:nvPr/>
        </p:nvSpPr>
        <p:spPr>
          <a:xfrm>
            <a:off x="841519" y="47971"/>
            <a:ext cx="9245653" cy="408614"/>
          </a:xfrm>
          <a:prstGeom prst="rect">
            <a:avLst/>
          </a:prstGeom>
        </p:spPr>
        <p:txBody>
          <a:bodyPr wrap="square" lIns="157012" tIns="78506" rIns="157012" bIns="78506">
            <a:spAutoFit/>
          </a:bodyPr>
          <a:lstStyle/>
          <a:p>
            <a:pPr algn="r"/>
            <a:r>
              <a:rPr lang="ru-RU" sz="1625" b="1" cap="all" dirty="0">
                <a:solidFill>
                  <a:schemeClr val="tx2">
                    <a:lumMod val="75000"/>
                  </a:schemeClr>
                </a:solidFill>
                <a:latin typeface="Lato Light"/>
                <a:ea typeface="+mj-ea"/>
                <a:cs typeface="Arial" panose="020B0604020202020204" pitchFamily="34" charset="0"/>
              </a:rPr>
              <a:t>ФОРМА ВВОДА И ОТОБРАЖЕНИЯ СВЕДЕНИЙ В ДОКУМЕНТЕ О ПРИЕМКЕ</a:t>
            </a:r>
          </a:p>
        </p:txBody>
      </p:sp>
      <p:grpSp>
        <p:nvGrpSpPr>
          <p:cNvPr id="14" name="Группа 13"/>
          <p:cNvGrpSpPr/>
          <p:nvPr/>
        </p:nvGrpSpPr>
        <p:grpSpPr>
          <a:xfrm>
            <a:off x="1123918" y="1465508"/>
            <a:ext cx="1134013" cy="655367"/>
            <a:chOff x="-11114" y="652964"/>
            <a:chExt cx="660417" cy="381506"/>
          </a:xfrm>
        </p:grpSpPr>
        <p:sp>
          <p:nvSpPr>
            <p:cNvPr id="9" name="Овал 8"/>
            <p:cNvSpPr/>
            <p:nvPr/>
          </p:nvSpPr>
          <p:spPr>
            <a:xfrm>
              <a:off x="217487" y="652964"/>
              <a:ext cx="152400" cy="152400"/>
            </a:xfrm>
            <a:prstGeom prst="ellipse">
              <a:avLst/>
            </a:prstGeom>
            <a:solidFill>
              <a:schemeClr val="accent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94" b="1" dirty="0"/>
                <a:t>1</a:t>
              </a:r>
            </a:p>
          </p:txBody>
        </p:sp>
        <p:sp>
          <p:nvSpPr>
            <p:cNvPr id="10" name="Прямоугольник 9"/>
            <p:cNvSpPr/>
            <p:nvPr/>
          </p:nvSpPr>
          <p:spPr>
            <a:xfrm>
              <a:off x="-11114" y="820517"/>
              <a:ext cx="660417" cy="213953"/>
            </a:xfrm>
            <a:prstGeom prst="rect">
              <a:avLst/>
            </a:prstGeom>
          </p:spPr>
          <p:txBody>
            <a:bodyPr wrap="square">
              <a:spAutoFit/>
            </a:bodyPr>
            <a:lstStyle/>
            <a:p>
              <a:pPr lvl="0" algn="ctr"/>
              <a:r>
                <a:rPr lang="ru-RU" sz="894" kern="0" dirty="0">
                  <a:solidFill>
                    <a:schemeClr val="tx2">
                      <a:lumMod val="75000"/>
                    </a:schemeClr>
                  </a:solidFill>
                </a:rPr>
                <a:t>Общая информация </a:t>
              </a:r>
              <a:endParaRPr lang="ru-RU" sz="894" kern="0" dirty="0"/>
            </a:p>
          </p:txBody>
        </p:sp>
      </p:grpSp>
      <p:grpSp>
        <p:nvGrpSpPr>
          <p:cNvPr id="42" name="Группа 41"/>
          <p:cNvGrpSpPr/>
          <p:nvPr/>
        </p:nvGrpSpPr>
        <p:grpSpPr>
          <a:xfrm>
            <a:off x="2650433" y="1476738"/>
            <a:ext cx="1046754" cy="536577"/>
            <a:chOff x="470231" y="647904"/>
            <a:chExt cx="609600" cy="312355"/>
          </a:xfrm>
        </p:grpSpPr>
        <p:sp>
          <p:nvSpPr>
            <p:cNvPr id="19" name="Овал 18"/>
            <p:cNvSpPr/>
            <p:nvPr/>
          </p:nvSpPr>
          <p:spPr>
            <a:xfrm>
              <a:off x="698831" y="647904"/>
              <a:ext cx="152400" cy="152400"/>
            </a:xfrm>
            <a:prstGeom prst="ellipse">
              <a:avLst/>
            </a:prstGeom>
            <a:solidFill>
              <a:schemeClr val="accent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94" b="1" dirty="0"/>
                <a:t>2</a:t>
              </a:r>
            </a:p>
          </p:txBody>
        </p:sp>
        <p:sp>
          <p:nvSpPr>
            <p:cNvPr id="23" name="Прямоугольник 22"/>
            <p:cNvSpPr/>
            <p:nvPr/>
          </p:nvSpPr>
          <p:spPr>
            <a:xfrm>
              <a:off x="470231" y="826408"/>
              <a:ext cx="609600" cy="133851"/>
            </a:xfrm>
            <a:prstGeom prst="rect">
              <a:avLst/>
            </a:prstGeom>
          </p:spPr>
          <p:txBody>
            <a:bodyPr wrap="square">
              <a:spAutoFit/>
            </a:bodyPr>
            <a:lstStyle/>
            <a:p>
              <a:pPr algn="ctr"/>
              <a:r>
                <a:rPr lang="ru-RU" sz="894" kern="0" dirty="0">
                  <a:solidFill>
                    <a:schemeClr val="tx2">
                      <a:lumMod val="75000"/>
                    </a:schemeClr>
                  </a:solidFill>
                </a:rPr>
                <a:t>Контрагенты</a:t>
              </a:r>
              <a:endParaRPr lang="ru-RU" sz="894" dirty="0">
                <a:solidFill>
                  <a:schemeClr val="tx2">
                    <a:lumMod val="75000"/>
                  </a:schemeClr>
                </a:solidFill>
              </a:endParaRPr>
            </a:p>
          </p:txBody>
        </p:sp>
      </p:grpSp>
      <p:sp>
        <p:nvSpPr>
          <p:cNvPr id="58" name="Текст 6"/>
          <p:cNvSpPr txBox="1">
            <a:spLocks/>
          </p:cNvSpPr>
          <p:nvPr/>
        </p:nvSpPr>
        <p:spPr>
          <a:xfrm>
            <a:off x="1184462" y="2338165"/>
            <a:ext cx="1226093" cy="2653261"/>
          </a:xfrm>
          <a:prstGeom prst="rect">
            <a:avLst/>
          </a:prstGeom>
        </p:spPr>
        <p:txBody>
          <a:bodyPr lIns="0" tIns="0" rIns="61815" bIns="0"/>
          <a:lstStyle>
            <a:lvl1pPr marL="228308" indent="-228308"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4934" indent="-228308"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1550" indent="-228308"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598174" indent="-228308"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4pPr>
            <a:lvl5pPr marL="2054791" indent="-228308"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5pPr>
            <a:lvl6pPr marL="2511405"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033"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4647"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1277"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123631" indent="-123631">
              <a:spcBef>
                <a:spcPts val="515"/>
              </a:spcBef>
              <a:buFont typeface="Courier New" panose="02070309020205020404" pitchFamily="49" charset="0"/>
              <a:buChar char="o"/>
            </a:pPr>
            <a:r>
              <a:rPr lang="ru-RU" sz="650" dirty="0">
                <a:solidFill>
                  <a:schemeClr val="tx2">
                    <a:lumMod val="50000"/>
                  </a:schemeClr>
                </a:solidFill>
              </a:rPr>
              <a:t>Вид и реквизиты документа о приемке; </a:t>
            </a:r>
          </a:p>
          <a:p>
            <a:pPr marL="123631" indent="-123631">
              <a:spcBef>
                <a:spcPts val="515"/>
              </a:spcBef>
              <a:buFont typeface="Courier New" panose="02070309020205020404" pitchFamily="49" charset="0"/>
              <a:buChar char="o"/>
            </a:pPr>
            <a:r>
              <a:rPr lang="ru-RU" sz="650" dirty="0">
                <a:solidFill>
                  <a:schemeClr val="tx2">
                    <a:lumMod val="50000"/>
                  </a:schemeClr>
                </a:solidFill>
              </a:rPr>
              <a:t>Информация о документе по форматам ФНС России (Приказ 820</a:t>
            </a:r>
            <a:r>
              <a:rPr lang="en-US" sz="650" dirty="0">
                <a:solidFill>
                  <a:schemeClr val="tx2">
                    <a:lumMod val="50000"/>
                  </a:schemeClr>
                </a:solidFill>
              </a:rPr>
              <a:t>@</a:t>
            </a:r>
            <a:r>
              <a:rPr lang="ru-RU" sz="650" dirty="0">
                <a:solidFill>
                  <a:schemeClr val="tx2">
                    <a:lumMod val="50000"/>
                  </a:schemeClr>
                </a:solidFill>
              </a:rPr>
              <a:t>);</a:t>
            </a:r>
          </a:p>
          <a:p>
            <a:pPr marL="123631" indent="-123631">
              <a:spcBef>
                <a:spcPts val="515"/>
              </a:spcBef>
              <a:buFont typeface="Courier New" panose="02070309020205020404" pitchFamily="49" charset="0"/>
              <a:buChar char="o"/>
            </a:pPr>
            <a:r>
              <a:rPr lang="ru-RU" sz="650" dirty="0">
                <a:solidFill>
                  <a:schemeClr val="tx2">
                    <a:lumMod val="50000"/>
                  </a:schemeClr>
                </a:solidFill>
              </a:rPr>
              <a:t>Информация о платежно-расчетных документах;</a:t>
            </a:r>
          </a:p>
          <a:p>
            <a:pPr marL="123631" indent="-123631">
              <a:spcBef>
                <a:spcPts val="515"/>
              </a:spcBef>
              <a:buFont typeface="Courier New" panose="02070309020205020404" pitchFamily="49" charset="0"/>
              <a:buChar char="o"/>
            </a:pPr>
            <a:r>
              <a:rPr lang="ru-RU" sz="650" dirty="0">
                <a:solidFill>
                  <a:schemeClr val="tx2">
                    <a:lumMod val="50000"/>
                  </a:schemeClr>
                </a:solidFill>
              </a:rPr>
              <a:t>Блок для прикрепления иных юридически значимых документов в неструктурированном формате</a:t>
            </a:r>
          </a:p>
          <a:p>
            <a:pPr marL="123631" indent="-123631">
              <a:spcBef>
                <a:spcPts val="515"/>
              </a:spcBef>
              <a:buFont typeface="Courier New" panose="02070309020205020404" pitchFamily="49" charset="0"/>
              <a:buChar char="o"/>
            </a:pPr>
            <a:r>
              <a:rPr lang="ru-RU" sz="650" dirty="0">
                <a:solidFill>
                  <a:schemeClr val="tx2">
                    <a:lumMod val="50000"/>
                  </a:schemeClr>
                </a:solidFill>
              </a:rPr>
              <a:t>Специализация (строительство, лекарства)</a:t>
            </a:r>
            <a:endParaRPr lang="ru-RU" sz="650" b="1" dirty="0">
              <a:solidFill>
                <a:srgbClr val="FF0000"/>
              </a:solidFill>
            </a:endParaRPr>
          </a:p>
        </p:txBody>
      </p:sp>
      <p:sp>
        <p:nvSpPr>
          <p:cNvPr id="59" name="Текст 6"/>
          <p:cNvSpPr txBox="1">
            <a:spLocks/>
          </p:cNvSpPr>
          <p:nvPr/>
        </p:nvSpPr>
        <p:spPr>
          <a:xfrm>
            <a:off x="2390034" y="2338161"/>
            <a:ext cx="1402618" cy="2341306"/>
          </a:xfrm>
          <a:prstGeom prst="rect">
            <a:avLst/>
          </a:prstGeom>
        </p:spPr>
        <p:txBody>
          <a:bodyPr lIns="0" tIns="0" rIns="0" bIns="0"/>
          <a:lstStyle>
            <a:lvl1pPr marL="228308" indent="-228308"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4934" indent="-228308"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1550" indent="-228308"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598174" indent="-228308"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4pPr>
            <a:lvl5pPr marL="2054791" indent="-228308"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5pPr>
            <a:lvl6pPr marL="2511405"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033"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4647"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1277"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123631" indent="-123631">
              <a:spcBef>
                <a:spcPts val="515"/>
              </a:spcBef>
              <a:buFont typeface="Courier New" panose="02070309020205020404" pitchFamily="49" charset="0"/>
              <a:buChar char="o"/>
            </a:pPr>
            <a:r>
              <a:rPr lang="ru-RU" sz="650" dirty="0">
                <a:solidFill>
                  <a:schemeClr val="tx2">
                    <a:lumMod val="50000"/>
                  </a:schemeClr>
                </a:solidFill>
              </a:rPr>
              <a:t>Наименование, реквизиты, адрес, контактные данные </a:t>
            </a:r>
            <a:br>
              <a:rPr lang="ru-RU" sz="650" dirty="0">
                <a:solidFill>
                  <a:schemeClr val="tx2">
                    <a:lumMod val="50000"/>
                  </a:schemeClr>
                </a:solidFill>
              </a:rPr>
            </a:br>
            <a:r>
              <a:rPr lang="ru-RU" sz="650" dirty="0">
                <a:solidFill>
                  <a:schemeClr val="tx2">
                    <a:lumMod val="50000"/>
                  </a:schemeClr>
                </a:solidFill>
              </a:rPr>
              <a:t>и банковские реквизиты Поставщика; </a:t>
            </a:r>
          </a:p>
          <a:p>
            <a:pPr marL="123631" indent="-123631">
              <a:spcBef>
                <a:spcPts val="515"/>
              </a:spcBef>
              <a:buFont typeface="Courier New" panose="02070309020205020404" pitchFamily="49" charset="0"/>
              <a:buChar char="o"/>
            </a:pPr>
            <a:r>
              <a:rPr lang="ru-RU" sz="650" dirty="0">
                <a:solidFill>
                  <a:schemeClr val="tx2">
                    <a:lumMod val="50000"/>
                  </a:schemeClr>
                </a:solidFill>
              </a:rPr>
              <a:t>Наименование, контактные данные и банковские реквизиты Заказчика;</a:t>
            </a:r>
          </a:p>
          <a:p>
            <a:pPr marL="123631" indent="-123631">
              <a:spcBef>
                <a:spcPts val="515"/>
              </a:spcBef>
              <a:buFont typeface="Courier New" panose="02070309020205020404" pitchFamily="49" charset="0"/>
              <a:buChar char="o"/>
            </a:pPr>
            <a:r>
              <a:rPr lang="ru-RU" sz="650" dirty="0">
                <a:solidFill>
                  <a:schemeClr val="tx2">
                    <a:lumMod val="50000"/>
                  </a:schemeClr>
                </a:solidFill>
              </a:rPr>
              <a:t>Сведения о Грузоотправителе и Грузополучателе, отличным от Поставщика и Заказчика (при необходимости, доступен выбор из ЕГРЮЛ/ ЕГРИП);</a:t>
            </a:r>
          </a:p>
          <a:p>
            <a:pPr marL="123631" indent="-123631">
              <a:spcBef>
                <a:spcPts val="515"/>
              </a:spcBef>
              <a:buFont typeface="Courier New" panose="02070309020205020404" pitchFamily="49" charset="0"/>
              <a:buChar char="o"/>
            </a:pPr>
            <a:r>
              <a:rPr lang="ru-RU" sz="650" dirty="0">
                <a:solidFill>
                  <a:schemeClr val="tx2">
                    <a:lumMod val="50000"/>
                  </a:schemeClr>
                </a:solidFill>
              </a:rPr>
              <a:t>Сведения о перевозчике (при необходимости, доступен выбор из ЕГРЮЛ/ ЕГРИП)</a:t>
            </a:r>
            <a:br>
              <a:rPr lang="ru-RU" sz="650" dirty="0">
                <a:solidFill>
                  <a:schemeClr val="tx2">
                    <a:lumMod val="50000"/>
                  </a:schemeClr>
                </a:solidFill>
              </a:rPr>
            </a:br>
            <a:br>
              <a:rPr lang="ru-RU" sz="650" dirty="0">
                <a:solidFill>
                  <a:schemeClr val="tx2">
                    <a:lumMod val="50000"/>
                  </a:schemeClr>
                </a:solidFill>
              </a:rPr>
            </a:br>
            <a:r>
              <a:rPr lang="ru-RU" sz="488" dirty="0">
                <a:solidFill>
                  <a:schemeClr val="tx2">
                    <a:lumMod val="50000"/>
                  </a:schemeClr>
                </a:solidFill>
              </a:rPr>
              <a:t>_________</a:t>
            </a:r>
            <a:br>
              <a:rPr lang="ru-RU" sz="488" dirty="0">
                <a:solidFill>
                  <a:schemeClr val="tx2">
                    <a:lumMod val="50000"/>
                  </a:schemeClr>
                </a:solidFill>
              </a:rPr>
            </a:br>
            <a:r>
              <a:rPr lang="ru-RU" sz="488" dirty="0">
                <a:solidFill>
                  <a:schemeClr val="tx2">
                    <a:lumMod val="50000"/>
                  </a:schemeClr>
                </a:solidFill>
              </a:rPr>
              <a:t>Большая часть сведений заполняется автоматически из ЕРУЗ и данных ЕИС.</a:t>
            </a:r>
          </a:p>
        </p:txBody>
      </p:sp>
      <p:cxnSp>
        <p:nvCxnSpPr>
          <p:cNvPr id="60" name="Прямая со стрелкой 59"/>
          <p:cNvCxnSpPr/>
          <p:nvPr/>
        </p:nvCxnSpPr>
        <p:spPr>
          <a:xfrm>
            <a:off x="1778142" y="1596406"/>
            <a:ext cx="1264826" cy="0"/>
          </a:xfrm>
          <a:prstGeom prst="straightConnector1">
            <a:avLst/>
          </a:prstGeom>
          <a:ln w="3175">
            <a:solidFill>
              <a:schemeClr val="accent1">
                <a:lumMod val="75000"/>
              </a:schemeClr>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grpSp>
        <p:nvGrpSpPr>
          <p:cNvPr id="8" name="Группа 7"/>
          <p:cNvGrpSpPr/>
          <p:nvPr/>
        </p:nvGrpSpPr>
        <p:grpSpPr>
          <a:xfrm>
            <a:off x="3304657" y="1486365"/>
            <a:ext cx="2922190" cy="673006"/>
            <a:chOff x="133678" y="571705"/>
            <a:chExt cx="1701801" cy="391774"/>
          </a:xfrm>
        </p:grpSpPr>
        <p:grpSp>
          <p:nvGrpSpPr>
            <p:cNvPr id="41" name="Группа 40"/>
            <p:cNvGrpSpPr/>
            <p:nvPr/>
          </p:nvGrpSpPr>
          <p:grpSpPr>
            <a:xfrm>
              <a:off x="674897" y="571705"/>
              <a:ext cx="1160582" cy="391774"/>
              <a:chOff x="674897" y="647904"/>
              <a:chExt cx="1160582" cy="391774"/>
            </a:xfrm>
          </p:grpSpPr>
          <p:sp>
            <p:nvSpPr>
              <p:cNvPr id="20" name="Овал 19"/>
              <p:cNvSpPr/>
              <p:nvPr/>
            </p:nvSpPr>
            <p:spPr>
              <a:xfrm>
                <a:off x="1239021" y="647904"/>
                <a:ext cx="152400" cy="152400"/>
              </a:xfrm>
              <a:prstGeom prst="ellipse">
                <a:avLst/>
              </a:prstGeom>
              <a:solidFill>
                <a:schemeClr val="accent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94" b="1" dirty="0"/>
                  <a:t>3</a:t>
                </a:r>
              </a:p>
            </p:txBody>
          </p:sp>
          <p:sp>
            <p:nvSpPr>
              <p:cNvPr id="24" name="Прямоугольник 23"/>
              <p:cNvSpPr/>
              <p:nvPr/>
            </p:nvSpPr>
            <p:spPr>
              <a:xfrm>
                <a:off x="674897" y="825725"/>
                <a:ext cx="1160582" cy="213953"/>
              </a:xfrm>
              <a:prstGeom prst="rect">
                <a:avLst/>
              </a:prstGeom>
            </p:spPr>
            <p:txBody>
              <a:bodyPr wrap="square">
                <a:spAutoFit/>
              </a:bodyPr>
              <a:lstStyle/>
              <a:p>
                <a:pPr lvl="0" algn="ctr"/>
                <a:r>
                  <a:rPr lang="ru-RU" sz="894" dirty="0">
                    <a:solidFill>
                      <a:schemeClr val="tx2">
                        <a:lumMod val="75000"/>
                      </a:schemeClr>
                    </a:solidFill>
                  </a:rPr>
                  <a:t>Информация </a:t>
                </a:r>
                <a:br>
                  <a:rPr lang="ru-RU" sz="894" dirty="0">
                    <a:solidFill>
                      <a:schemeClr val="tx2">
                        <a:lumMod val="75000"/>
                      </a:schemeClr>
                    </a:solidFill>
                  </a:rPr>
                </a:br>
                <a:r>
                  <a:rPr lang="ru-RU" sz="894" dirty="0">
                    <a:solidFill>
                      <a:schemeClr val="tx2">
                        <a:lumMod val="75000"/>
                      </a:schemeClr>
                    </a:solidFill>
                  </a:rPr>
                  <a:t>о товарах, работах, услугах</a:t>
                </a:r>
              </a:p>
            </p:txBody>
          </p:sp>
        </p:grpSp>
        <p:cxnSp>
          <p:nvCxnSpPr>
            <p:cNvPr id="65" name="Прямая со стрелкой 64"/>
            <p:cNvCxnSpPr/>
            <p:nvPr/>
          </p:nvCxnSpPr>
          <p:spPr>
            <a:xfrm>
              <a:off x="133678" y="652517"/>
              <a:ext cx="1105343" cy="1"/>
            </a:xfrm>
            <a:prstGeom prst="straightConnector1">
              <a:avLst/>
            </a:prstGeom>
            <a:ln w="3175">
              <a:solidFill>
                <a:schemeClr val="accent1">
                  <a:lumMod val="75000"/>
                </a:schemeClr>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grpSp>
      <p:grpSp>
        <p:nvGrpSpPr>
          <p:cNvPr id="7" name="Группа 6"/>
          <p:cNvGrpSpPr/>
          <p:nvPr/>
        </p:nvGrpSpPr>
        <p:grpSpPr>
          <a:xfrm>
            <a:off x="5464346" y="1476736"/>
            <a:ext cx="2916767" cy="801793"/>
            <a:chOff x="782377" y="571944"/>
            <a:chExt cx="1698643" cy="466744"/>
          </a:xfrm>
        </p:grpSpPr>
        <p:grpSp>
          <p:nvGrpSpPr>
            <p:cNvPr id="40" name="Группа 39"/>
            <p:cNvGrpSpPr/>
            <p:nvPr/>
          </p:nvGrpSpPr>
          <p:grpSpPr>
            <a:xfrm>
              <a:off x="1452890" y="571944"/>
              <a:ext cx="1028130" cy="466744"/>
              <a:chOff x="1452890" y="648143"/>
              <a:chExt cx="1028130" cy="466744"/>
            </a:xfrm>
          </p:grpSpPr>
          <p:sp>
            <p:nvSpPr>
              <p:cNvPr id="29" name="Прямоугольник 28"/>
              <p:cNvSpPr/>
              <p:nvPr/>
            </p:nvSpPr>
            <p:spPr>
              <a:xfrm>
                <a:off x="1452890" y="820833"/>
                <a:ext cx="1028130" cy="294054"/>
              </a:xfrm>
              <a:prstGeom prst="rect">
                <a:avLst/>
              </a:prstGeom>
            </p:spPr>
            <p:txBody>
              <a:bodyPr wrap="square">
                <a:spAutoFit/>
              </a:bodyPr>
              <a:lstStyle/>
              <a:p>
                <a:pPr lvl="0" algn="ctr"/>
                <a:r>
                  <a:rPr lang="ru-RU" sz="894" dirty="0">
                    <a:solidFill>
                      <a:schemeClr val="tx2">
                        <a:lumMod val="75000"/>
                      </a:schemeClr>
                    </a:solidFill>
                  </a:rPr>
                  <a:t>Информация </a:t>
                </a:r>
                <a:br>
                  <a:rPr lang="ru-RU" sz="894" dirty="0">
                    <a:solidFill>
                      <a:schemeClr val="tx2">
                        <a:lumMod val="75000"/>
                      </a:schemeClr>
                    </a:solidFill>
                  </a:rPr>
                </a:br>
                <a:r>
                  <a:rPr lang="ru-RU" sz="894" dirty="0">
                    <a:solidFill>
                      <a:schemeClr val="tx2">
                        <a:lumMod val="75000"/>
                      </a:schemeClr>
                    </a:solidFill>
                  </a:rPr>
                  <a:t>о факте передачи товаров, работ, услуг</a:t>
                </a:r>
              </a:p>
            </p:txBody>
          </p:sp>
          <p:sp>
            <p:nvSpPr>
              <p:cNvPr id="35" name="Овал 34"/>
              <p:cNvSpPr/>
              <p:nvPr/>
            </p:nvSpPr>
            <p:spPr>
              <a:xfrm>
                <a:off x="1890755" y="648143"/>
                <a:ext cx="152400" cy="152400"/>
              </a:xfrm>
              <a:prstGeom prst="ellipse">
                <a:avLst/>
              </a:prstGeom>
              <a:solidFill>
                <a:schemeClr val="accent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94" b="1" dirty="0"/>
                  <a:t>4</a:t>
                </a:r>
              </a:p>
            </p:txBody>
          </p:sp>
        </p:grpSp>
        <p:cxnSp>
          <p:nvCxnSpPr>
            <p:cNvPr id="67" name="Прямая со стрелкой 66"/>
            <p:cNvCxnSpPr/>
            <p:nvPr/>
          </p:nvCxnSpPr>
          <p:spPr>
            <a:xfrm>
              <a:off x="782377" y="658363"/>
              <a:ext cx="1096166" cy="1"/>
            </a:xfrm>
            <a:prstGeom prst="straightConnector1">
              <a:avLst/>
            </a:prstGeom>
            <a:ln w="3175">
              <a:solidFill>
                <a:schemeClr val="accent1">
                  <a:lumMod val="75000"/>
                </a:schemeClr>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grpSp>
      <p:grpSp>
        <p:nvGrpSpPr>
          <p:cNvPr id="6" name="Группа 5"/>
          <p:cNvGrpSpPr/>
          <p:nvPr/>
        </p:nvGrpSpPr>
        <p:grpSpPr>
          <a:xfrm>
            <a:off x="7640799" y="1480177"/>
            <a:ext cx="1484246" cy="660944"/>
            <a:chOff x="1960709" y="576765"/>
            <a:chExt cx="864383" cy="384753"/>
          </a:xfrm>
        </p:grpSpPr>
        <p:cxnSp>
          <p:nvCxnSpPr>
            <p:cNvPr id="70" name="Прямая со стрелкой 69"/>
            <p:cNvCxnSpPr/>
            <p:nvPr/>
          </p:nvCxnSpPr>
          <p:spPr>
            <a:xfrm>
              <a:off x="1960709" y="652330"/>
              <a:ext cx="507130" cy="0"/>
            </a:xfrm>
            <a:prstGeom prst="straightConnector1">
              <a:avLst/>
            </a:prstGeom>
            <a:ln w="3175">
              <a:solidFill>
                <a:schemeClr val="accent1">
                  <a:lumMod val="75000"/>
                </a:schemeClr>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grpSp>
          <p:nvGrpSpPr>
            <p:cNvPr id="39" name="Группа 38"/>
            <p:cNvGrpSpPr/>
            <p:nvPr/>
          </p:nvGrpSpPr>
          <p:grpSpPr>
            <a:xfrm>
              <a:off x="2253844" y="576765"/>
              <a:ext cx="571248" cy="384753"/>
              <a:chOff x="2198687" y="652964"/>
              <a:chExt cx="571248" cy="384753"/>
            </a:xfrm>
          </p:grpSpPr>
          <p:sp>
            <p:nvSpPr>
              <p:cNvPr id="30" name="Прямоугольник 29"/>
              <p:cNvSpPr/>
              <p:nvPr/>
            </p:nvSpPr>
            <p:spPr>
              <a:xfrm>
                <a:off x="2198687" y="823764"/>
                <a:ext cx="571248" cy="213953"/>
              </a:xfrm>
              <a:prstGeom prst="rect">
                <a:avLst/>
              </a:prstGeom>
            </p:spPr>
            <p:txBody>
              <a:bodyPr wrap="square">
                <a:spAutoFit/>
              </a:bodyPr>
              <a:lstStyle/>
              <a:p>
                <a:pPr lvl="0" algn="ctr"/>
                <a:r>
                  <a:rPr lang="ru-RU" sz="894" dirty="0">
                    <a:solidFill>
                      <a:schemeClr val="tx2">
                        <a:lumMod val="75000"/>
                      </a:schemeClr>
                    </a:solidFill>
                  </a:rPr>
                  <a:t>Подписанты Поставщика</a:t>
                </a:r>
              </a:p>
            </p:txBody>
          </p:sp>
          <p:sp>
            <p:nvSpPr>
              <p:cNvPr id="36" name="Овал 35"/>
              <p:cNvSpPr/>
              <p:nvPr/>
            </p:nvSpPr>
            <p:spPr>
              <a:xfrm>
                <a:off x="2402535" y="652964"/>
                <a:ext cx="152400" cy="152400"/>
              </a:xfrm>
              <a:prstGeom prst="ellipse">
                <a:avLst/>
              </a:prstGeom>
              <a:solidFill>
                <a:schemeClr val="accent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94" b="1" dirty="0"/>
                  <a:t>5</a:t>
                </a:r>
              </a:p>
            </p:txBody>
          </p:sp>
        </p:grpSp>
      </p:grpSp>
      <p:grpSp>
        <p:nvGrpSpPr>
          <p:cNvPr id="5" name="Группа 4"/>
          <p:cNvGrpSpPr/>
          <p:nvPr/>
        </p:nvGrpSpPr>
        <p:grpSpPr>
          <a:xfrm>
            <a:off x="8762475" y="1486364"/>
            <a:ext cx="1389698" cy="660943"/>
            <a:chOff x="2658239" y="576765"/>
            <a:chExt cx="809321" cy="384752"/>
          </a:xfrm>
        </p:grpSpPr>
        <p:grpSp>
          <p:nvGrpSpPr>
            <p:cNvPr id="38" name="Группа 37"/>
            <p:cNvGrpSpPr/>
            <p:nvPr/>
          </p:nvGrpSpPr>
          <p:grpSpPr>
            <a:xfrm>
              <a:off x="2743409" y="576765"/>
              <a:ext cx="724151" cy="384752"/>
              <a:chOff x="2655887" y="652964"/>
              <a:chExt cx="724151" cy="384752"/>
            </a:xfrm>
          </p:grpSpPr>
          <p:sp>
            <p:nvSpPr>
              <p:cNvPr id="11" name="Прямоугольник 10"/>
              <p:cNvSpPr/>
              <p:nvPr/>
            </p:nvSpPr>
            <p:spPr>
              <a:xfrm>
                <a:off x="2655887" y="823763"/>
                <a:ext cx="724151" cy="213953"/>
              </a:xfrm>
              <a:prstGeom prst="rect">
                <a:avLst/>
              </a:prstGeom>
            </p:spPr>
            <p:txBody>
              <a:bodyPr wrap="square">
                <a:spAutoFit/>
              </a:bodyPr>
              <a:lstStyle/>
              <a:p>
                <a:pPr lvl="0" algn="ctr"/>
                <a:r>
                  <a:rPr lang="ru-RU" sz="894" kern="0" dirty="0">
                    <a:solidFill>
                      <a:schemeClr val="tx2">
                        <a:lumMod val="75000"/>
                      </a:schemeClr>
                    </a:solidFill>
                  </a:rPr>
                  <a:t>Дополнительные документы</a:t>
                </a:r>
              </a:p>
            </p:txBody>
          </p:sp>
          <p:sp>
            <p:nvSpPr>
              <p:cNvPr id="37" name="Овал 36"/>
              <p:cNvSpPr/>
              <p:nvPr/>
            </p:nvSpPr>
            <p:spPr>
              <a:xfrm>
                <a:off x="2928480" y="652964"/>
                <a:ext cx="152400" cy="152400"/>
              </a:xfrm>
              <a:prstGeom prst="ellipse">
                <a:avLst/>
              </a:prstGeom>
              <a:solidFill>
                <a:schemeClr val="accent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94" b="1" dirty="0"/>
                  <a:t>6</a:t>
                </a:r>
              </a:p>
            </p:txBody>
          </p:sp>
        </p:grpSp>
        <p:cxnSp>
          <p:nvCxnSpPr>
            <p:cNvPr id="76" name="Прямая со стрелкой 75"/>
            <p:cNvCxnSpPr/>
            <p:nvPr/>
          </p:nvCxnSpPr>
          <p:spPr>
            <a:xfrm>
              <a:off x="2658239" y="652122"/>
              <a:ext cx="357763" cy="0"/>
            </a:xfrm>
            <a:prstGeom prst="straightConnector1">
              <a:avLst/>
            </a:prstGeom>
            <a:ln w="3175">
              <a:solidFill>
                <a:schemeClr val="accent1">
                  <a:lumMod val="75000"/>
                </a:schemeClr>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grpSp>
      <p:grpSp>
        <p:nvGrpSpPr>
          <p:cNvPr id="4" name="Группа 3"/>
          <p:cNvGrpSpPr/>
          <p:nvPr/>
        </p:nvGrpSpPr>
        <p:grpSpPr>
          <a:xfrm>
            <a:off x="9489179" y="1480177"/>
            <a:ext cx="1438983" cy="539880"/>
            <a:chOff x="3017271" y="576765"/>
            <a:chExt cx="838023" cy="314278"/>
          </a:xfrm>
        </p:grpSpPr>
        <p:grpSp>
          <p:nvGrpSpPr>
            <p:cNvPr id="13" name="Группа 12"/>
            <p:cNvGrpSpPr/>
            <p:nvPr/>
          </p:nvGrpSpPr>
          <p:grpSpPr>
            <a:xfrm>
              <a:off x="3397670" y="576765"/>
              <a:ext cx="457624" cy="314278"/>
              <a:chOff x="5158953" y="798922"/>
              <a:chExt cx="457624" cy="314278"/>
            </a:xfrm>
          </p:grpSpPr>
          <p:sp>
            <p:nvSpPr>
              <p:cNvPr id="21" name="Овал 20"/>
              <p:cNvSpPr/>
              <p:nvPr/>
            </p:nvSpPr>
            <p:spPr>
              <a:xfrm>
                <a:off x="5311565" y="798922"/>
                <a:ext cx="152400" cy="152400"/>
              </a:xfrm>
              <a:prstGeom prst="ellipse">
                <a:avLst/>
              </a:prstGeom>
              <a:solidFill>
                <a:schemeClr val="accent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94" b="1" dirty="0"/>
                  <a:t>7</a:t>
                </a:r>
              </a:p>
            </p:txBody>
          </p:sp>
          <p:sp>
            <p:nvSpPr>
              <p:cNvPr id="12" name="Прямоугольник 11"/>
              <p:cNvSpPr/>
              <p:nvPr/>
            </p:nvSpPr>
            <p:spPr>
              <a:xfrm>
                <a:off x="5158953" y="979349"/>
                <a:ext cx="457624" cy="133851"/>
              </a:xfrm>
              <a:prstGeom prst="rect">
                <a:avLst/>
              </a:prstGeom>
            </p:spPr>
            <p:txBody>
              <a:bodyPr wrap="none">
                <a:spAutoFit/>
              </a:bodyPr>
              <a:lstStyle/>
              <a:p>
                <a:pPr algn="ctr"/>
                <a:r>
                  <a:rPr lang="ru-RU" sz="894" kern="0" dirty="0">
                    <a:solidFill>
                      <a:schemeClr val="tx2">
                        <a:lumMod val="75000"/>
                      </a:schemeClr>
                    </a:solidFill>
                  </a:rPr>
                  <a:t>Подписание</a:t>
                </a:r>
                <a:endParaRPr lang="ru-RU" sz="894" kern="0" dirty="0"/>
              </a:p>
            </p:txBody>
          </p:sp>
        </p:grpSp>
        <p:cxnSp>
          <p:nvCxnSpPr>
            <p:cNvPr id="79" name="Прямая со стрелкой 78"/>
            <p:cNvCxnSpPr/>
            <p:nvPr/>
          </p:nvCxnSpPr>
          <p:spPr>
            <a:xfrm>
              <a:off x="3017271" y="644424"/>
              <a:ext cx="543610" cy="1"/>
            </a:xfrm>
            <a:prstGeom prst="straightConnector1">
              <a:avLst/>
            </a:prstGeom>
            <a:ln w="3175">
              <a:solidFill>
                <a:schemeClr val="accent1">
                  <a:lumMod val="75000"/>
                </a:schemeClr>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grpSp>
      <p:sp>
        <p:nvSpPr>
          <p:cNvPr id="93" name="Текст 6"/>
          <p:cNvSpPr txBox="1">
            <a:spLocks/>
          </p:cNvSpPr>
          <p:nvPr/>
        </p:nvSpPr>
        <p:spPr>
          <a:xfrm>
            <a:off x="6973755" y="2338161"/>
            <a:ext cx="1563275" cy="1977522"/>
          </a:xfrm>
          <a:prstGeom prst="rect">
            <a:avLst/>
          </a:prstGeom>
        </p:spPr>
        <p:txBody>
          <a:bodyPr lIns="0" tIns="0" rIns="61815" bIns="0"/>
          <a:lstStyle>
            <a:lvl1pPr marL="228308" indent="-228308"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4934" indent="-228308"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1550" indent="-228308"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598174" indent="-228308"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4pPr>
            <a:lvl5pPr marL="2054791" indent="-228308"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5pPr>
            <a:lvl6pPr marL="2511405"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033"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4647"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1277"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123631" indent="-123631">
              <a:spcBef>
                <a:spcPts val="515"/>
              </a:spcBef>
              <a:buFont typeface="Courier New" panose="02070309020205020404" pitchFamily="49" charset="0"/>
              <a:buChar char="o"/>
            </a:pPr>
            <a:r>
              <a:rPr lang="ru-RU" sz="650" dirty="0">
                <a:solidFill>
                  <a:schemeClr val="tx2">
                    <a:lumMod val="50000"/>
                  </a:schemeClr>
                </a:solidFill>
              </a:rPr>
              <a:t>Дата передачи товаров (результатов выполненных работ, оказанных услуг) Заказчику; </a:t>
            </a:r>
          </a:p>
          <a:p>
            <a:pPr marL="123631" indent="-123631">
              <a:spcBef>
                <a:spcPts val="515"/>
              </a:spcBef>
              <a:buFont typeface="Courier New" panose="02070309020205020404" pitchFamily="49" charset="0"/>
              <a:buChar char="o"/>
            </a:pPr>
            <a:r>
              <a:rPr lang="ru-RU" sz="650" dirty="0">
                <a:solidFill>
                  <a:schemeClr val="tx2">
                    <a:lumMod val="50000"/>
                  </a:schemeClr>
                </a:solidFill>
              </a:rPr>
              <a:t>Период поставки товара, выполнения работ, указания услуг по контракту/этапу (даты начала и окончания);</a:t>
            </a:r>
          </a:p>
          <a:p>
            <a:pPr marL="123631" indent="-123631">
              <a:spcBef>
                <a:spcPts val="515"/>
              </a:spcBef>
              <a:buFont typeface="Courier New" panose="02070309020205020404" pitchFamily="49" charset="0"/>
              <a:buChar char="o"/>
            </a:pPr>
            <a:r>
              <a:rPr lang="ru-RU" sz="650" dirty="0">
                <a:solidFill>
                  <a:schemeClr val="tx2">
                    <a:lumMod val="50000"/>
                  </a:schemeClr>
                </a:solidFill>
              </a:rPr>
              <a:t>Место поставки товаров (выполнения работ, оказания услуг);</a:t>
            </a:r>
          </a:p>
          <a:p>
            <a:pPr marL="123631" indent="-123631">
              <a:spcBef>
                <a:spcPts val="515"/>
              </a:spcBef>
              <a:buFont typeface="Courier New" panose="02070309020205020404" pitchFamily="49" charset="0"/>
              <a:buChar char="o"/>
            </a:pPr>
            <a:r>
              <a:rPr lang="ru-RU" sz="650" dirty="0">
                <a:solidFill>
                  <a:schemeClr val="tx2">
                    <a:lumMod val="50000"/>
                  </a:schemeClr>
                </a:solidFill>
              </a:rPr>
              <a:t>Информация о лице, передавшем товар;</a:t>
            </a:r>
          </a:p>
          <a:p>
            <a:pPr marL="123631" indent="-123631">
              <a:spcBef>
                <a:spcPts val="515"/>
              </a:spcBef>
              <a:buFont typeface="Courier New" panose="02070309020205020404" pitchFamily="49" charset="0"/>
              <a:buChar char="o"/>
            </a:pPr>
            <a:r>
              <a:rPr lang="ru-RU" sz="650" dirty="0">
                <a:solidFill>
                  <a:schemeClr val="tx2">
                    <a:lumMod val="50000"/>
                  </a:schemeClr>
                </a:solidFill>
              </a:rPr>
              <a:t>Сведения о транспортировке груза, в том числе реквизиты транспортных документов </a:t>
            </a:r>
            <a:br>
              <a:rPr lang="ru-RU" sz="650" dirty="0">
                <a:solidFill>
                  <a:schemeClr val="tx2">
                    <a:lumMod val="50000"/>
                  </a:schemeClr>
                </a:solidFill>
              </a:rPr>
            </a:br>
            <a:endParaRPr lang="ru-RU" sz="650" dirty="0">
              <a:solidFill>
                <a:schemeClr val="tx2">
                  <a:lumMod val="50000"/>
                </a:schemeClr>
              </a:solidFill>
            </a:endParaRPr>
          </a:p>
        </p:txBody>
      </p:sp>
      <p:grpSp>
        <p:nvGrpSpPr>
          <p:cNvPr id="159" name="Группа 158"/>
          <p:cNvGrpSpPr/>
          <p:nvPr/>
        </p:nvGrpSpPr>
        <p:grpSpPr>
          <a:xfrm>
            <a:off x="2410554" y="4737386"/>
            <a:ext cx="3075087" cy="625007"/>
            <a:chOff x="701983" y="2177945"/>
            <a:chExt cx="1790844" cy="363832"/>
          </a:xfrm>
        </p:grpSpPr>
        <p:grpSp>
          <p:nvGrpSpPr>
            <p:cNvPr id="147" name="Группа 146"/>
            <p:cNvGrpSpPr/>
            <p:nvPr/>
          </p:nvGrpSpPr>
          <p:grpSpPr>
            <a:xfrm>
              <a:off x="1596008" y="2177945"/>
              <a:ext cx="896819" cy="363832"/>
              <a:chOff x="3455926" y="649943"/>
              <a:chExt cx="896819" cy="363832"/>
            </a:xfrm>
          </p:grpSpPr>
          <p:sp>
            <p:nvSpPr>
              <p:cNvPr id="148" name="Прямоугольник 147"/>
              <p:cNvSpPr/>
              <p:nvPr/>
            </p:nvSpPr>
            <p:spPr>
              <a:xfrm>
                <a:off x="3455926" y="799823"/>
                <a:ext cx="896819" cy="213952"/>
              </a:xfrm>
              <a:prstGeom prst="rect">
                <a:avLst/>
              </a:prstGeom>
            </p:spPr>
            <p:txBody>
              <a:bodyPr wrap="square">
                <a:spAutoFit/>
              </a:bodyPr>
              <a:lstStyle/>
              <a:p>
                <a:pPr lvl="0" algn="ctr"/>
                <a:r>
                  <a:rPr lang="ru-RU" sz="894" dirty="0">
                    <a:solidFill>
                      <a:schemeClr val="tx2">
                        <a:lumMod val="75000"/>
                      </a:schemeClr>
                    </a:solidFill>
                  </a:rPr>
                  <a:t>Решение приемочной комиссии</a:t>
                </a:r>
              </a:p>
            </p:txBody>
          </p:sp>
          <p:sp>
            <p:nvSpPr>
              <p:cNvPr id="149" name="Овал 148"/>
              <p:cNvSpPr/>
              <p:nvPr/>
            </p:nvSpPr>
            <p:spPr>
              <a:xfrm>
                <a:off x="3821989" y="649943"/>
                <a:ext cx="152400" cy="152400"/>
              </a:xfrm>
              <a:prstGeom prst="ellipse">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94" b="1" dirty="0"/>
                  <a:t>9</a:t>
                </a:r>
              </a:p>
            </p:txBody>
          </p:sp>
        </p:grpSp>
        <p:cxnSp>
          <p:nvCxnSpPr>
            <p:cNvPr id="155" name="Прямая со стрелкой 154"/>
            <p:cNvCxnSpPr>
              <a:endCxn id="149" idx="2"/>
            </p:cNvCxnSpPr>
            <p:nvPr/>
          </p:nvCxnSpPr>
          <p:spPr>
            <a:xfrm flipV="1">
              <a:off x="701983" y="2254145"/>
              <a:ext cx="1260088" cy="4368"/>
            </a:xfrm>
            <a:prstGeom prst="straightConnector1">
              <a:avLst/>
            </a:prstGeom>
            <a:ln w="3175">
              <a:solidFill>
                <a:schemeClr val="bg1">
                  <a:lumMod val="50000"/>
                </a:schemeClr>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grpSp>
      <p:grpSp>
        <p:nvGrpSpPr>
          <p:cNvPr id="160" name="Группа 159"/>
          <p:cNvGrpSpPr/>
          <p:nvPr/>
        </p:nvGrpSpPr>
        <p:grpSpPr>
          <a:xfrm>
            <a:off x="4842911" y="4741136"/>
            <a:ext cx="3255785" cy="449806"/>
            <a:chOff x="659083" y="2172943"/>
            <a:chExt cx="1896077" cy="261843"/>
          </a:xfrm>
        </p:grpSpPr>
        <p:grpSp>
          <p:nvGrpSpPr>
            <p:cNvPr id="150" name="Группа 149"/>
            <p:cNvGrpSpPr/>
            <p:nvPr/>
          </p:nvGrpSpPr>
          <p:grpSpPr>
            <a:xfrm>
              <a:off x="1559623" y="2172943"/>
              <a:ext cx="995537" cy="261843"/>
              <a:chOff x="3419541" y="644941"/>
              <a:chExt cx="995537" cy="261843"/>
            </a:xfrm>
          </p:grpSpPr>
          <p:sp>
            <p:nvSpPr>
              <p:cNvPr id="151" name="Прямоугольник 150"/>
              <p:cNvSpPr/>
              <p:nvPr/>
            </p:nvSpPr>
            <p:spPr>
              <a:xfrm>
                <a:off x="3419541" y="772933"/>
                <a:ext cx="995537" cy="133851"/>
              </a:xfrm>
              <a:prstGeom prst="rect">
                <a:avLst/>
              </a:prstGeom>
            </p:spPr>
            <p:txBody>
              <a:bodyPr wrap="square">
                <a:spAutoFit/>
              </a:bodyPr>
              <a:lstStyle/>
              <a:p>
                <a:pPr lvl="0" algn="ctr"/>
                <a:r>
                  <a:rPr lang="ru-RU" sz="894" dirty="0">
                    <a:solidFill>
                      <a:schemeClr val="tx2">
                        <a:lumMod val="75000"/>
                      </a:schemeClr>
                    </a:solidFill>
                  </a:rPr>
                  <a:t>Приемка товаров, работ, услуг</a:t>
                </a:r>
              </a:p>
            </p:txBody>
          </p:sp>
          <p:sp>
            <p:nvSpPr>
              <p:cNvPr id="152" name="Овал 151"/>
              <p:cNvSpPr/>
              <p:nvPr/>
            </p:nvSpPr>
            <p:spPr>
              <a:xfrm>
                <a:off x="3831561" y="644941"/>
                <a:ext cx="152400" cy="152400"/>
              </a:xfrm>
              <a:prstGeom prst="ellipse">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894" b="1" dirty="0"/>
                  <a:t>10</a:t>
                </a:r>
              </a:p>
            </p:txBody>
          </p:sp>
        </p:grpSp>
        <p:cxnSp>
          <p:nvCxnSpPr>
            <p:cNvPr id="156" name="Прямая со стрелкой 155"/>
            <p:cNvCxnSpPr>
              <a:endCxn id="152" idx="2"/>
            </p:cNvCxnSpPr>
            <p:nvPr/>
          </p:nvCxnSpPr>
          <p:spPr>
            <a:xfrm>
              <a:off x="659083" y="2244017"/>
              <a:ext cx="1312560" cy="5126"/>
            </a:xfrm>
            <a:prstGeom prst="straightConnector1">
              <a:avLst/>
            </a:prstGeom>
            <a:ln w="3175">
              <a:solidFill>
                <a:schemeClr val="bg1">
                  <a:lumMod val="50000"/>
                </a:schemeClr>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grpSp>
      <p:grpSp>
        <p:nvGrpSpPr>
          <p:cNvPr id="158" name="Группа 157"/>
          <p:cNvGrpSpPr/>
          <p:nvPr/>
        </p:nvGrpSpPr>
        <p:grpSpPr>
          <a:xfrm>
            <a:off x="1562558" y="4737384"/>
            <a:ext cx="1175167" cy="616593"/>
            <a:chOff x="1842764" y="2172800"/>
            <a:chExt cx="684384" cy="358935"/>
          </a:xfrm>
        </p:grpSpPr>
        <p:grpSp>
          <p:nvGrpSpPr>
            <p:cNvPr id="144" name="Группа 143"/>
            <p:cNvGrpSpPr/>
            <p:nvPr/>
          </p:nvGrpSpPr>
          <p:grpSpPr>
            <a:xfrm>
              <a:off x="1968313" y="2172800"/>
              <a:ext cx="558835" cy="358935"/>
              <a:chOff x="3828231" y="644798"/>
              <a:chExt cx="558835" cy="358935"/>
            </a:xfrm>
          </p:grpSpPr>
          <p:sp>
            <p:nvSpPr>
              <p:cNvPr id="145" name="Прямоугольник 144"/>
              <p:cNvSpPr/>
              <p:nvPr/>
            </p:nvSpPr>
            <p:spPr>
              <a:xfrm>
                <a:off x="3828231" y="789780"/>
                <a:ext cx="558835" cy="213953"/>
              </a:xfrm>
              <a:prstGeom prst="rect">
                <a:avLst/>
              </a:prstGeom>
            </p:spPr>
            <p:txBody>
              <a:bodyPr wrap="square">
                <a:spAutoFit/>
              </a:bodyPr>
              <a:lstStyle/>
              <a:p>
                <a:pPr lvl="0" algn="ctr"/>
                <a:r>
                  <a:rPr lang="ru-RU" sz="894" dirty="0">
                    <a:solidFill>
                      <a:schemeClr val="tx2">
                        <a:lumMod val="75000"/>
                      </a:schemeClr>
                    </a:solidFill>
                  </a:rPr>
                  <a:t>Подписанты Заказчика</a:t>
                </a:r>
              </a:p>
            </p:txBody>
          </p:sp>
          <p:sp>
            <p:nvSpPr>
              <p:cNvPr id="146" name="Овал 145"/>
              <p:cNvSpPr/>
              <p:nvPr/>
            </p:nvSpPr>
            <p:spPr>
              <a:xfrm>
                <a:off x="4040152" y="644798"/>
                <a:ext cx="152400" cy="152400"/>
              </a:xfrm>
              <a:prstGeom prst="ellipse">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94" b="1" dirty="0"/>
                  <a:t>8</a:t>
                </a:r>
              </a:p>
            </p:txBody>
          </p:sp>
        </p:grpSp>
        <p:cxnSp>
          <p:nvCxnSpPr>
            <p:cNvPr id="157" name="Прямая со стрелкой 156"/>
            <p:cNvCxnSpPr/>
            <p:nvPr/>
          </p:nvCxnSpPr>
          <p:spPr>
            <a:xfrm flipV="1">
              <a:off x="1842764" y="2253367"/>
              <a:ext cx="337470" cy="1"/>
            </a:xfrm>
            <a:prstGeom prst="straightConnector1">
              <a:avLst/>
            </a:prstGeom>
            <a:ln w="31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68" name="Прямая со стрелкой 167"/>
          <p:cNvCxnSpPr/>
          <p:nvPr/>
        </p:nvCxnSpPr>
        <p:spPr>
          <a:xfrm>
            <a:off x="10666108" y="1594078"/>
            <a:ext cx="258890" cy="0"/>
          </a:xfrm>
          <a:prstGeom prst="straightConnector1">
            <a:avLst/>
          </a:prstGeom>
          <a:ln w="3175">
            <a:solidFill>
              <a:schemeClr val="tx2">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8" name="Текст 6"/>
          <p:cNvSpPr txBox="1">
            <a:spLocks/>
          </p:cNvSpPr>
          <p:nvPr/>
        </p:nvSpPr>
        <p:spPr>
          <a:xfrm>
            <a:off x="1254762" y="5348673"/>
            <a:ext cx="2615537" cy="673918"/>
          </a:xfrm>
          <a:prstGeom prst="rect">
            <a:avLst/>
          </a:prstGeom>
        </p:spPr>
        <p:txBody>
          <a:bodyPr lIns="0" tIns="0" rIns="61815" bIns="0"/>
          <a:lstStyle>
            <a:lvl1pPr marL="228308" indent="-228308"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4934" indent="-228308"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1550" indent="-228308"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598174" indent="-228308"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4pPr>
            <a:lvl5pPr marL="2054791" indent="-228308"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5pPr>
            <a:lvl6pPr marL="2511405"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033"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4647"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1277"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123631" indent="-123631">
              <a:spcBef>
                <a:spcPts val="515"/>
              </a:spcBef>
              <a:buFont typeface="Courier New" panose="02070309020205020404" pitchFamily="49" charset="0"/>
              <a:buChar char="o"/>
            </a:pPr>
            <a:r>
              <a:rPr lang="ru-RU" sz="650" dirty="0">
                <a:solidFill>
                  <a:schemeClr val="tx2">
                    <a:lumMod val="50000"/>
                  </a:schemeClr>
                </a:solidFill>
              </a:rPr>
              <a:t>Перечень уполномоченных лиц Заказчика, подписавших документ о приемке, в том числе члены Приемочной комиссии (ФИО, должность, полномочия и основание полномочий);</a:t>
            </a:r>
          </a:p>
          <a:p>
            <a:pPr marL="123631" indent="-123631">
              <a:spcBef>
                <a:spcPts val="515"/>
              </a:spcBef>
              <a:buFont typeface="Courier New" panose="02070309020205020404" pitchFamily="49" charset="0"/>
              <a:buChar char="o"/>
            </a:pPr>
            <a:r>
              <a:rPr lang="ru-RU" sz="650" dirty="0">
                <a:solidFill>
                  <a:schemeClr val="tx2">
                    <a:lumMod val="50000"/>
                  </a:schemeClr>
                </a:solidFill>
              </a:rPr>
              <a:t>Пиктограмма для просмотра сведений о сертификате электронной подписи</a:t>
            </a:r>
            <a:br>
              <a:rPr lang="ru-RU" sz="650" dirty="0">
                <a:solidFill>
                  <a:schemeClr val="tx2">
                    <a:lumMod val="50000"/>
                  </a:schemeClr>
                </a:solidFill>
              </a:rPr>
            </a:br>
            <a:r>
              <a:rPr lang="ru-RU" sz="650" dirty="0">
                <a:solidFill>
                  <a:schemeClr val="tx2">
                    <a:lumMod val="50000"/>
                  </a:schemeClr>
                </a:solidFill>
              </a:rPr>
              <a:t> </a:t>
            </a:r>
          </a:p>
        </p:txBody>
      </p:sp>
      <p:sp>
        <p:nvSpPr>
          <p:cNvPr id="179" name="Текст 6"/>
          <p:cNvSpPr txBox="1">
            <a:spLocks/>
          </p:cNvSpPr>
          <p:nvPr/>
        </p:nvSpPr>
        <p:spPr>
          <a:xfrm>
            <a:off x="3738160" y="5344994"/>
            <a:ext cx="2332630" cy="382979"/>
          </a:xfrm>
          <a:prstGeom prst="rect">
            <a:avLst/>
          </a:prstGeom>
        </p:spPr>
        <p:txBody>
          <a:bodyPr lIns="0" tIns="0" rIns="61815" bIns="0"/>
          <a:lstStyle>
            <a:lvl1pPr marL="228308" indent="-228308"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4934" indent="-228308"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1550" indent="-228308"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598174" indent="-228308"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4pPr>
            <a:lvl5pPr marL="2054791" indent="-228308"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5pPr>
            <a:lvl6pPr marL="2511405"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033"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4647"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1277"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123631" indent="-123631">
              <a:spcBef>
                <a:spcPts val="515"/>
              </a:spcBef>
              <a:buFont typeface="Courier New" panose="02070309020205020404" pitchFamily="49" charset="0"/>
              <a:buChar char="o"/>
            </a:pPr>
            <a:r>
              <a:rPr lang="ru-RU" sz="650" dirty="0">
                <a:solidFill>
                  <a:schemeClr val="tx2">
                    <a:lumMod val="50000"/>
                  </a:schemeClr>
                </a:solidFill>
              </a:rPr>
              <a:t>Информация о решении Приемочной комиссии Заказчика, в том числе об отдельном мнении каждого члена Приемочной комиссии</a:t>
            </a:r>
            <a:br>
              <a:rPr lang="ru-RU" sz="650" dirty="0">
                <a:solidFill>
                  <a:schemeClr val="tx2">
                    <a:lumMod val="50000"/>
                  </a:schemeClr>
                </a:solidFill>
              </a:rPr>
            </a:br>
            <a:r>
              <a:rPr lang="ru-RU" sz="650" dirty="0">
                <a:solidFill>
                  <a:schemeClr val="tx2">
                    <a:lumMod val="50000"/>
                  </a:schemeClr>
                </a:solidFill>
              </a:rPr>
              <a:t> </a:t>
            </a:r>
          </a:p>
        </p:txBody>
      </p:sp>
      <p:sp>
        <p:nvSpPr>
          <p:cNvPr id="180" name="Текст 6"/>
          <p:cNvSpPr txBox="1">
            <a:spLocks/>
          </p:cNvSpPr>
          <p:nvPr/>
        </p:nvSpPr>
        <p:spPr>
          <a:xfrm>
            <a:off x="6185011" y="5311000"/>
            <a:ext cx="2577465" cy="693371"/>
          </a:xfrm>
          <a:prstGeom prst="rect">
            <a:avLst/>
          </a:prstGeom>
        </p:spPr>
        <p:txBody>
          <a:bodyPr lIns="0" tIns="0" rIns="61815" bIns="0"/>
          <a:lstStyle>
            <a:lvl1pPr marL="228308" indent="-228308"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4934" indent="-228308"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1550" indent="-228308"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598174" indent="-228308"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4pPr>
            <a:lvl5pPr marL="2054791" indent="-228308"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5pPr>
            <a:lvl6pPr marL="2511405"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033"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4647"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1277"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123631" indent="-123631">
              <a:spcBef>
                <a:spcPts val="344"/>
              </a:spcBef>
              <a:buFont typeface="Courier New" panose="02070309020205020404" pitchFamily="49" charset="0"/>
              <a:buChar char="o"/>
            </a:pPr>
            <a:r>
              <a:rPr lang="ru-RU" sz="650" dirty="0">
                <a:solidFill>
                  <a:schemeClr val="tx2">
                    <a:lumMod val="50000"/>
                  </a:schemeClr>
                </a:solidFill>
              </a:rPr>
              <a:t>Информация об итоге приемки товаров, работ, услуг Заказчиком</a:t>
            </a:r>
          </a:p>
          <a:p>
            <a:pPr marL="123631" indent="-123631">
              <a:spcBef>
                <a:spcPts val="344"/>
              </a:spcBef>
              <a:buFont typeface="Courier New" panose="02070309020205020404" pitchFamily="49" charset="0"/>
              <a:buChar char="o"/>
            </a:pPr>
            <a:r>
              <a:rPr lang="ru-RU" sz="650" dirty="0">
                <a:solidFill>
                  <a:schemeClr val="tx2">
                    <a:lumMod val="50000"/>
                  </a:schemeClr>
                </a:solidFill>
              </a:rPr>
              <a:t>При частичной приемке – информация о расхождениях </a:t>
            </a:r>
            <a:br>
              <a:rPr lang="ru-RU" sz="650" dirty="0">
                <a:solidFill>
                  <a:schemeClr val="tx2">
                    <a:lumMod val="50000"/>
                  </a:schemeClr>
                </a:solidFill>
              </a:rPr>
            </a:br>
            <a:r>
              <a:rPr lang="ru-RU" sz="650" dirty="0">
                <a:solidFill>
                  <a:schemeClr val="tx2">
                    <a:lumMod val="50000"/>
                  </a:schemeClr>
                </a:solidFill>
              </a:rPr>
              <a:t>и реквизиты документа о расхождениях</a:t>
            </a:r>
          </a:p>
          <a:p>
            <a:pPr marL="123631" indent="-123631">
              <a:spcBef>
                <a:spcPts val="344"/>
              </a:spcBef>
              <a:buFont typeface="Courier New" panose="02070309020205020404" pitchFamily="49" charset="0"/>
              <a:buChar char="o"/>
            </a:pPr>
            <a:r>
              <a:rPr lang="ru-RU" sz="650" dirty="0">
                <a:solidFill>
                  <a:schemeClr val="tx2">
                    <a:lumMod val="50000"/>
                  </a:schemeClr>
                </a:solidFill>
              </a:rPr>
              <a:t>При отказе в приемке – информация о причинах отказа </a:t>
            </a:r>
            <a:br>
              <a:rPr lang="ru-RU" sz="650" dirty="0">
                <a:solidFill>
                  <a:schemeClr val="tx2">
                    <a:lumMod val="50000"/>
                  </a:schemeClr>
                </a:solidFill>
              </a:rPr>
            </a:br>
            <a:r>
              <a:rPr lang="ru-RU" sz="650" dirty="0">
                <a:solidFill>
                  <a:schemeClr val="tx2">
                    <a:lumMod val="50000"/>
                  </a:schemeClr>
                </a:solidFill>
              </a:rPr>
              <a:t>и реквизитах документа о расхождениях</a:t>
            </a:r>
          </a:p>
        </p:txBody>
      </p:sp>
      <p:cxnSp>
        <p:nvCxnSpPr>
          <p:cNvPr id="181" name="Прямая соединительная линия 180"/>
          <p:cNvCxnSpPr/>
          <p:nvPr/>
        </p:nvCxnSpPr>
        <p:spPr>
          <a:xfrm>
            <a:off x="1254764" y="4667411"/>
            <a:ext cx="9708519" cy="0"/>
          </a:xfrm>
          <a:prstGeom prst="line">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9" name="Текст 6"/>
          <p:cNvSpPr txBox="1">
            <a:spLocks/>
          </p:cNvSpPr>
          <p:nvPr/>
        </p:nvSpPr>
        <p:spPr>
          <a:xfrm>
            <a:off x="9014235" y="2332140"/>
            <a:ext cx="1408387" cy="2144058"/>
          </a:xfrm>
          <a:prstGeom prst="rect">
            <a:avLst/>
          </a:prstGeom>
        </p:spPr>
        <p:txBody>
          <a:bodyPr lIns="0" tIns="0" rIns="61815" bIns="0"/>
          <a:lstStyle>
            <a:lvl1pPr marL="228308" indent="-228308"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4934" indent="-228308"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1550" indent="-228308"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598174" indent="-228308"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4pPr>
            <a:lvl5pPr marL="2054791" indent="-228308"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5pPr>
            <a:lvl6pPr marL="2511405"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033"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4647"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1277"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61814" indent="0">
              <a:spcBef>
                <a:spcPts val="515"/>
              </a:spcBef>
              <a:buNone/>
            </a:pPr>
            <a:r>
              <a:rPr lang="ru-RU" sz="650" dirty="0">
                <a:solidFill>
                  <a:schemeClr val="tx2">
                    <a:lumMod val="50000"/>
                  </a:schemeClr>
                </a:solidFill>
              </a:rPr>
              <a:t>Блок для приложения дополнительных документов:</a:t>
            </a:r>
          </a:p>
          <a:p>
            <a:pPr marL="123631" indent="-123631">
              <a:spcBef>
                <a:spcPts val="515"/>
              </a:spcBef>
              <a:buFont typeface="Courier New" panose="02070309020205020404" pitchFamily="49" charset="0"/>
              <a:buChar char="o"/>
            </a:pPr>
            <a:r>
              <a:rPr lang="ru-RU" sz="650" dirty="0">
                <a:solidFill>
                  <a:schemeClr val="tx2">
                    <a:lumMod val="50000"/>
                  </a:schemeClr>
                </a:solidFill>
              </a:rPr>
              <a:t>Документы, содержащие информацию о стране происхождения товара или </a:t>
            </a:r>
            <a:br>
              <a:rPr lang="ru-RU" sz="650" dirty="0">
                <a:solidFill>
                  <a:schemeClr val="tx2">
                    <a:lumMod val="50000"/>
                  </a:schemeClr>
                </a:solidFill>
              </a:rPr>
            </a:br>
            <a:r>
              <a:rPr lang="ru-RU" sz="650" dirty="0">
                <a:solidFill>
                  <a:schemeClr val="tx2">
                    <a:lumMod val="50000"/>
                  </a:schemeClr>
                </a:solidFill>
              </a:rPr>
              <a:t>о производителе товара, платежно-расчетные документы и прочее; </a:t>
            </a:r>
          </a:p>
          <a:p>
            <a:pPr marL="123631" indent="-123631">
              <a:spcBef>
                <a:spcPts val="515"/>
              </a:spcBef>
              <a:buFont typeface="Courier New" panose="02070309020205020404" pitchFamily="49" charset="0"/>
              <a:buChar char="o"/>
            </a:pPr>
            <a:r>
              <a:rPr lang="ru-RU" sz="650" dirty="0">
                <a:solidFill>
                  <a:schemeClr val="tx2">
                    <a:lumMod val="50000"/>
                  </a:schemeClr>
                </a:solidFill>
              </a:rPr>
              <a:t>По лекарственным препаратам также документы в соответствии с Приказом Минздрава от 26.10.2017 № 870н (ТН, регистрационное удостоверение ЛП, документы, подтверждающие соответствие товара, инструкция по медицинскому применению товара на русском языке, спецификация, технические характеристики)</a:t>
            </a:r>
          </a:p>
        </p:txBody>
      </p:sp>
      <p:sp>
        <p:nvSpPr>
          <p:cNvPr id="200" name="Текст 6"/>
          <p:cNvSpPr txBox="1">
            <a:spLocks/>
          </p:cNvSpPr>
          <p:nvPr/>
        </p:nvSpPr>
        <p:spPr>
          <a:xfrm>
            <a:off x="3870297" y="2344547"/>
            <a:ext cx="3010768" cy="2530734"/>
          </a:xfrm>
          <a:prstGeom prst="rect">
            <a:avLst/>
          </a:prstGeom>
        </p:spPr>
        <p:txBody>
          <a:bodyPr lIns="0" tIns="0" rIns="0" bIns="0"/>
          <a:lstStyle>
            <a:lvl1pPr marL="228308" indent="-228308"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4934" indent="-228308"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1550" indent="-228308"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598174" indent="-228308"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4pPr>
            <a:lvl5pPr marL="2054791" indent="-228308"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5pPr>
            <a:lvl6pPr marL="2511405"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033"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4647"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1277"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123631" indent="-123631">
              <a:spcBef>
                <a:spcPts val="344"/>
              </a:spcBef>
              <a:buFont typeface="Courier New" panose="02070309020205020404" pitchFamily="49" charset="0"/>
              <a:buChar char="o"/>
            </a:pPr>
            <a:r>
              <a:rPr lang="ru-RU" sz="650" dirty="0">
                <a:solidFill>
                  <a:schemeClr val="tx2">
                    <a:lumMod val="50000"/>
                  </a:schemeClr>
                </a:solidFill>
              </a:rPr>
              <a:t>Наименование и код товара (работы, услуги) </a:t>
            </a:r>
          </a:p>
          <a:p>
            <a:pPr marL="123631" indent="-123631">
              <a:spcBef>
                <a:spcPts val="344"/>
              </a:spcBef>
              <a:buFont typeface="Courier New" panose="02070309020205020404" pitchFamily="49" charset="0"/>
              <a:buChar char="o"/>
            </a:pPr>
            <a:r>
              <a:rPr lang="ru-RU" sz="650" dirty="0">
                <a:solidFill>
                  <a:schemeClr val="tx2">
                    <a:lumMod val="50000"/>
                  </a:schemeClr>
                </a:solidFill>
              </a:rPr>
              <a:t>Для товаров: единица измерения, цена за единицу измерения с НДС/без НДС, страна происхождения, страна регистрации производителя, сумма акциза и сведения о таможенной декларации  (при необходимости);</a:t>
            </a:r>
          </a:p>
          <a:p>
            <a:pPr marL="123631" indent="-123631">
              <a:spcBef>
                <a:spcPts val="344"/>
              </a:spcBef>
              <a:buFont typeface="Courier New" panose="02070309020205020404" pitchFamily="49" charset="0"/>
              <a:buChar char="o"/>
            </a:pPr>
            <a:r>
              <a:rPr lang="ru-RU" sz="650" dirty="0">
                <a:solidFill>
                  <a:schemeClr val="tx2">
                    <a:lumMod val="50000"/>
                  </a:schemeClr>
                </a:solidFill>
              </a:rPr>
              <a:t> Количество (объем). Для работ (услуг): возможность указания количества (объема) как в количественном, так и в стоимостном (текстовом) выражении</a:t>
            </a:r>
          </a:p>
          <a:p>
            <a:pPr marL="123631" indent="-123631">
              <a:spcBef>
                <a:spcPts val="344"/>
              </a:spcBef>
              <a:buFont typeface="Courier New" panose="02070309020205020404" pitchFamily="49" charset="0"/>
              <a:buChar char="o"/>
            </a:pPr>
            <a:r>
              <a:rPr lang="ru-RU" sz="650" dirty="0">
                <a:solidFill>
                  <a:schemeClr val="tx2">
                    <a:lumMod val="50000"/>
                  </a:schemeClr>
                </a:solidFill>
              </a:rPr>
              <a:t>Стоимость с НДС/без НДС, налоговая ставка и сумма налога;</a:t>
            </a:r>
          </a:p>
          <a:p>
            <a:pPr marL="123631" indent="-123631">
              <a:spcBef>
                <a:spcPts val="344"/>
              </a:spcBef>
              <a:buFont typeface="Courier New" panose="02070309020205020404" pitchFamily="49" charset="0"/>
              <a:buChar char="o"/>
            </a:pPr>
            <a:r>
              <a:rPr lang="ru-RU" sz="650" dirty="0">
                <a:solidFill>
                  <a:schemeClr val="tx2">
                    <a:lumMod val="50000"/>
                  </a:schemeClr>
                </a:solidFill>
              </a:rPr>
              <a:t>Лекарственные препараты: наименование ЛП, характеристики (МНН, торговое наименование, лекарственная форма, дозировка, вид первичной упаковки, срок годности и серия ЛП и пр.), сведения о поставке ЛП (количество потребительских упаковок, цена за потребительскую упаковку с НДС/без НДС, признак включения в ЖНВЛП, а также зарегистрированная предельная и фактическая отпускная цена, суммарный размер фактических оптовых надбавок)</a:t>
            </a:r>
          </a:p>
          <a:p>
            <a:pPr marL="123631" indent="-123631">
              <a:spcBef>
                <a:spcPts val="344"/>
              </a:spcBef>
              <a:buFont typeface="Courier New" panose="02070309020205020404" pitchFamily="49" charset="0"/>
              <a:buChar char="o"/>
            </a:pPr>
            <a:r>
              <a:rPr lang="ru-RU" sz="650" dirty="0">
                <a:solidFill>
                  <a:schemeClr val="tx2">
                    <a:lumMod val="50000"/>
                  </a:schemeClr>
                </a:solidFill>
              </a:rPr>
              <a:t>Строительство: наименование объекта строительства, возможность указания и детализации конструктивных элементов и видов работ </a:t>
            </a:r>
            <a:br>
              <a:rPr lang="ru-RU" sz="650" dirty="0">
                <a:solidFill>
                  <a:srgbClr val="FF0000"/>
                </a:solidFill>
              </a:rPr>
            </a:br>
            <a:br>
              <a:rPr lang="ru-RU" sz="650" dirty="0">
                <a:solidFill>
                  <a:schemeClr val="tx2">
                    <a:lumMod val="50000"/>
                  </a:schemeClr>
                </a:solidFill>
              </a:rPr>
            </a:br>
            <a:r>
              <a:rPr lang="ru-RU" sz="488" dirty="0">
                <a:solidFill>
                  <a:schemeClr val="tx2">
                    <a:lumMod val="50000"/>
                  </a:schemeClr>
                </a:solidFill>
              </a:rPr>
              <a:t>_________</a:t>
            </a:r>
            <a:br>
              <a:rPr lang="ru-RU" sz="488" dirty="0">
                <a:solidFill>
                  <a:schemeClr val="tx2">
                    <a:lumMod val="50000"/>
                  </a:schemeClr>
                </a:solidFill>
              </a:rPr>
            </a:br>
            <a:r>
              <a:rPr lang="ru-RU" sz="488" dirty="0">
                <a:solidFill>
                  <a:schemeClr val="tx2">
                    <a:lumMod val="50000"/>
                  </a:schemeClr>
                </a:solidFill>
              </a:rPr>
              <a:t>Большая часть сведений о ТРУ заполняется автоматически из сведений о контракте в Реестре контрактов ЕИС. Доступен выбор из справочников. </a:t>
            </a:r>
            <a:br>
              <a:rPr lang="ru-RU" sz="488" dirty="0">
                <a:solidFill>
                  <a:schemeClr val="tx2">
                    <a:lumMod val="50000"/>
                  </a:schemeClr>
                </a:solidFill>
              </a:rPr>
            </a:br>
            <a:r>
              <a:rPr lang="ru-RU" sz="488" dirty="0">
                <a:solidFill>
                  <a:schemeClr val="tx2">
                    <a:lumMod val="50000"/>
                  </a:schemeClr>
                </a:solidFill>
              </a:rPr>
              <a:t>Доступна возможность детализации ТРУ. Автоматический расчет по стоимостным данным.</a:t>
            </a:r>
          </a:p>
        </p:txBody>
      </p:sp>
      <p:sp>
        <p:nvSpPr>
          <p:cNvPr id="68" name="Овал 67"/>
          <p:cNvSpPr/>
          <p:nvPr/>
        </p:nvSpPr>
        <p:spPr>
          <a:xfrm>
            <a:off x="9589851" y="4740886"/>
            <a:ext cx="261688" cy="261800"/>
          </a:xfrm>
          <a:prstGeom prst="ellipse">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894" b="1" dirty="0"/>
              <a:t>11</a:t>
            </a:r>
          </a:p>
        </p:txBody>
      </p:sp>
      <p:cxnSp>
        <p:nvCxnSpPr>
          <p:cNvPr id="69" name="Прямая со стрелкой 68"/>
          <p:cNvCxnSpPr>
            <a:stCxn id="152" idx="6"/>
            <a:endCxn id="68" idx="2"/>
          </p:cNvCxnSpPr>
          <p:nvPr/>
        </p:nvCxnSpPr>
        <p:spPr>
          <a:xfrm flipV="1">
            <a:off x="7358417" y="4871787"/>
            <a:ext cx="2231434" cy="249"/>
          </a:xfrm>
          <a:prstGeom prst="straightConnector1">
            <a:avLst/>
          </a:prstGeom>
          <a:ln w="3175">
            <a:solidFill>
              <a:schemeClr val="bg1">
                <a:lumMod val="50000"/>
              </a:schemeClr>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sp>
        <p:nvSpPr>
          <p:cNvPr id="71" name="Прямоугольник 70"/>
          <p:cNvSpPr/>
          <p:nvPr/>
        </p:nvSpPr>
        <p:spPr>
          <a:xfrm>
            <a:off x="8863702" y="4961004"/>
            <a:ext cx="1709453" cy="229935"/>
          </a:xfrm>
          <a:prstGeom prst="rect">
            <a:avLst/>
          </a:prstGeom>
        </p:spPr>
        <p:txBody>
          <a:bodyPr wrap="square">
            <a:spAutoFit/>
          </a:bodyPr>
          <a:lstStyle/>
          <a:p>
            <a:pPr lvl="0" algn="ctr"/>
            <a:r>
              <a:rPr lang="ru-RU" sz="894" dirty="0">
                <a:solidFill>
                  <a:schemeClr val="tx2">
                    <a:lumMod val="75000"/>
                  </a:schemeClr>
                </a:solidFill>
              </a:rPr>
              <a:t>Прочие начисления</a:t>
            </a:r>
          </a:p>
        </p:txBody>
      </p:sp>
      <p:sp>
        <p:nvSpPr>
          <p:cNvPr id="72" name="Текст 6"/>
          <p:cNvSpPr txBox="1">
            <a:spLocks/>
          </p:cNvSpPr>
          <p:nvPr/>
        </p:nvSpPr>
        <p:spPr>
          <a:xfrm>
            <a:off x="8625020" y="5256991"/>
            <a:ext cx="2486546" cy="683212"/>
          </a:xfrm>
          <a:prstGeom prst="rect">
            <a:avLst/>
          </a:prstGeom>
        </p:spPr>
        <p:txBody>
          <a:bodyPr lIns="0" tIns="0" rIns="61815" bIns="0"/>
          <a:lstStyle>
            <a:lvl1pPr marL="228308" indent="-228308"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4934" indent="-228308"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1550" indent="-228308"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598174" indent="-228308"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4pPr>
            <a:lvl5pPr marL="2054791" indent="-228308"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5pPr>
            <a:lvl6pPr marL="2511405"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033"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4647"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1277" indent="-228308" algn="l" defTabSz="9132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123631" indent="-123631">
              <a:spcBef>
                <a:spcPts val="344"/>
              </a:spcBef>
              <a:buFont typeface="Courier New" panose="02070309020205020404" pitchFamily="49" charset="0"/>
              <a:buChar char="o"/>
            </a:pPr>
            <a:r>
              <a:rPr lang="ru-RU" sz="650" dirty="0">
                <a:solidFill>
                  <a:schemeClr val="tx2">
                    <a:lumMod val="50000"/>
                  </a:schemeClr>
                </a:solidFill>
              </a:rPr>
              <a:t>Информация о размере начисленной неустойки (штрафе, пени), удерживаемой из оплаты по документу о приемке</a:t>
            </a:r>
          </a:p>
          <a:p>
            <a:pPr marL="123631" indent="-123631">
              <a:spcBef>
                <a:spcPts val="344"/>
              </a:spcBef>
              <a:buFont typeface="Courier New" panose="02070309020205020404" pitchFamily="49" charset="0"/>
              <a:buChar char="o"/>
            </a:pPr>
            <a:r>
              <a:rPr lang="ru-RU" sz="650" dirty="0">
                <a:solidFill>
                  <a:schemeClr val="tx2">
                    <a:lumMod val="50000"/>
                  </a:schemeClr>
                </a:solidFill>
              </a:rPr>
              <a:t>Реквизиты Требования заказчика об уплате неустойки (штрафа, пери)</a:t>
            </a:r>
          </a:p>
          <a:p>
            <a:pPr marL="123631" indent="-123631">
              <a:spcBef>
                <a:spcPts val="344"/>
              </a:spcBef>
              <a:buFont typeface="Courier New" panose="02070309020205020404" pitchFamily="49" charset="0"/>
              <a:buChar char="o"/>
            </a:pPr>
            <a:r>
              <a:rPr lang="ru-RU" sz="650" dirty="0">
                <a:solidFill>
                  <a:schemeClr val="tx2">
                    <a:lumMod val="50000"/>
                  </a:schemeClr>
                </a:solidFill>
              </a:rPr>
              <a:t>Информация о сумме налогов, сборов, платежей, уплачиваемых заказчиком за физическое лицо, </a:t>
            </a:r>
            <a:br>
              <a:rPr lang="ru-RU" sz="650" dirty="0">
                <a:solidFill>
                  <a:schemeClr val="tx2">
                    <a:lumMod val="50000"/>
                  </a:schemeClr>
                </a:solidFill>
              </a:rPr>
            </a:br>
            <a:r>
              <a:rPr lang="ru-RU" sz="650" dirty="0">
                <a:solidFill>
                  <a:schemeClr val="tx2">
                    <a:lumMod val="50000"/>
                  </a:schemeClr>
                </a:solidFill>
              </a:rPr>
              <a:t>по контрактам с физическими лицами </a:t>
            </a:r>
          </a:p>
        </p:txBody>
      </p:sp>
    </p:spTree>
    <p:extLst>
      <p:ext uri="{BB962C8B-B14F-4D97-AF65-F5344CB8AC3E}">
        <p14:creationId xmlns:p14="http://schemas.microsoft.com/office/powerpoint/2010/main" val="41569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19200" y="3886200"/>
            <a:ext cx="9753600" cy="2305050"/>
          </a:xfrm>
        </p:spPr>
        <p:txBody>
          <a:bodyPr>
            <a:normAutofit/>
          </a:bodyPr>
          <a:lstStyle/>
          <a:p>
            <a:r>
              <a:rPr lang="ru-RU" dirty="0"/>
              <a:t>А как быть с единственным поставщиком? </a:t>
            </a:r>
          </a:p>
        </p:txBody>
      </p:sp>
      <p:pic>
        <p:nvPicPr>
          <p:cNvPr id="11266" name="Picture 2" descr="Иллюстрация 3 мужчин в черном костюме">
            <a:extLst>
              <a:ext uri="{FF2B5EF4-FFF2-40B4-BE49-F238E27FC236}">
                <a16:creationId xmlns:a16="http://schemas.microsoft.com/office/drawing/2014/main" id="{F30BA23C-56E4-4F55-B7C6-B9E19890E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762001"/>
            <a:ext cx="5791200" cy="3258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14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Прямоугольник 29"/>
          <p:cNvSpPr/>
          <p:nvPr/>
        </p:nvSpPr>
        <p:spPr>
          <a:xfrm>
            <a:off x="1524001" y="2734163"/>
            <a:ext cx="9052901" cy="2313005"/>
          </a:xfrm>
          <a:prstGeom prst="rect">
            <a:avLst/>
          </a:prstGeom>
        </p:spPr>
        <p:txBody>
          <a:bodyPr wrap="square" lIns="157035" tIns="78518" rIns="157035" bIns="78518">
            <a:spAutoFit/>
          </a:bodyPr>
          <a:lstStyle/>
          <a:p>
            <a:pPr marL="247446" indent="-247446">
              <a:buFont typeface="Courier New" panose="02070309020205020404" pitchFamily="49" charset="0"/>
              <a:buChar char="o"/>
            </a:pPr>
            <a:r>
              <a:rPr lang="ru-RU" sz="2800" b="1" dirty="0">
                <a:solidFill>
                  <a:schemeClr val="tx2">
                    <a:lumMod val="75000"/>
                  </a:schemeClr>
                </a:solidFill>
              </a:rPr>
              <a:t>! </a:t>
            </a:r>
            <a:r>
              <a:rPr lang="ru-RU" sz="2800" dirty="0">
                <a:solidFill>
                  <a:schemeClr val="tx2">
                    <a:lumMod val="75000"/>
                  </a:schemeClr>
                </a:solidFill>
              </a:rPr>
              <a:t>нет обязанности по контрактам, заключенным с единственным поставщиком</a:t>
            </a:r>
          </a:p>
          <a:p>
            <a:endParaRPr lang="ru-RU" sz="2800" dirty="0">
              <a:solidFill>
                <a:schemeClr val="tx2">
                  <a:lumMod val="75000"/>
                </a:schemeClr>
              </a:solidFill>
            </a:endParaRPr>
          </a:p>
          <a:p>
            <a:pPr marL="247446" indent="-247446">
              <a:buFont typeface="Courier New" panose="02070309020205020404" pitchFamily="49" charset="0"/>
              <a:buChar char="o"/>
            </a:pPr>
            <a:r>
              <a:rPr lang="ru-RU" sz="2800" b="1" dirty="0">
                <a:solidFill>
                  <a:schemeClr val="tx2">
                    <a:lumMod val="75000"/>
                  </a:schemeClr>
                </a:solidFill>
              </a:rPr>
              <a:t>! </a:t>
            </a:r>
            <a:r>
              <a:rPr lang="ru-RU" sz="2800" dirty="0">
                <a:solidFill>
                  <a:schemeClr val="tx2">
                    <a:lumMod val="75000"/>
                  </a:schemeClr>
                </a:solidFill>
              </a:rPr>
              <a:t>не подписывается по контрактам по «малым объемам»</a:t>
            </a:r>
          </a:p>
        </p:txBody>
      </p:sp>
      <p:sp>
        <p:nvSpPr>
          <p:cNvPr id="2" name="Прямоугольник 1">
            <a:extLst>
              <a:ext uri="{FF2B5EF4-FFF2-40B4-BE49-F238E27FC236}">
                <a16:creationId xmlns:a16="http://schemas.microsoft.com/office/drawing/2014/main" id="{E07C747C-D164-490F-9F9E-BB7DAAF088AE}"/>
              </a:ext>
            </a:extLst>
          </p:cNvPr>
          <p:cNvSpPr/>
          <p:nvPr/>
        </p:nvSpPr>
        <p:spPr>
          <a:xfrm>
            <a:off x="1917479" y="914401"/>
            <a:ext cx="8659422" cy="646331"/>
          </a:xfrm>
          <a:prstGeom prst="rect">
            <a:avLst/>
          </a:prstGeom>
          <a:solidFill>
            <a:schemeClr val="accent1">
              <a:lumMod val="40000"/>
              <a:lumOff val="60000"/>
            </a:schemeClr>
          </a:solidFill>
        </p:spPr>
        <p:txBody>
          <a:bodyPr wrap="none">
            <a:spAutoFit/>
          </a:bodyPr>
          <a:lstStyle/>
          <a:p>
            <a:r>
              <a:rPr lang="ru-RU" sz="3600" dirty="0"/>
              <a:t>А как быть с единственным поставщиком? </a:t>
            </a:r>
          </a:p>
        </p:txBody>
      </p:sp>
    </p:spTree>
    <p:extLst>
      <p:ext uri="{BB962C8B-B14F-4D97-AF65-F5344CB8AC3E}">
        <p14:creationId xmlns:p14="http://schemas.microsoft.com/office/powerpoint/2010/main" val="48785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333500" y="2667001"/>
            <a:ext cx="9525000" cy="3422651"/>
          </a:xfrm>
        </p:spPr>
        <p:txBody>
          <a:bodyPr>
            <a:normAutofit fontScale="90000"/>
          </a:bodyPr>
          <a:lstStyle/>
          <a:p>
            <a:r>
              <a:rPr lang="ru-RU" sz="4000" dirty="0"/>
              <a:t>Обязанность формирования сведений об исполнении контракта – исключается; </a:t>
            </a:r>
            <a:br>
              <a:rPr lang="ru-RU" sz="4000" dirty="0"/>
            </a:br>
            <a:br>
              <a:rPr lang="ru-RU" sz="4000" dirty="0"/>
            </a:br>
            <a:br>
              <a:rPr lang="ru-RU" sz="4000" dirty="0"/>
            </a:br>
            <a:r>
              <a:rPr lang="ru-RU" sz="4000" dirty="0"/>
              <a:t>Данные сведения формируются автоматически;</a:t>
            </a:r>
            <a:endParaRPr lang="ru-RU" dirty="0"/>
          </a:p>
        </p:txBody>
      </p:sp>
      <p:sp>
        <p:nvSpPr>
          <p:cNvPr id="3" name="Заголовок 3">
            <a:extLst>
              <a:ext uri="{FF2B5EF4-FFF2-40B4-BE49-F238E27FC236}">
                <a16:creationId xmlns:a16="http://schemas.microsoft.com/office/drawing/2014/main" id="{292F77FF-E838-442E-B1D5-B8922D9DD3FD}"/>
              </a:ext>
            </a:extLst>
          </p:cNvPr>
          <p:cNvSpPr txBox="1">
            <a:spLocks/>
          </p:cNvSpPr>
          <p:nvPr/>
        </p:nvSpPr>
        <p:spPr>
          <a:xfrm>
            <a:off x="1333500" y="228601"/>
            <a:ext cx="9525000" cy="1066800"/>
          </a:xfrm>
          <a:prstGeom prst="rect">
            <a:avLst/>
          </a:prstGeom>
        </p:spPr>
        <p:txBody>
          <a:bodyPr wrap="square" lIns="0" tIns="0" rIns="0" bIns="0" anchor="b" anchorCtr="0">
            <a:normAutofit fontScale="97500"/>
          </a:bodyPr>
          <a:lstStyle>
            <a:lvl1pPr>
              <a:defRPr lang="ru-RU" sz="6000" b="0" i="0">
                <a:solidFill>
                  <a:schemeClr val="bg1"/>
                </a:solidFill>
                <a:latin typeface="Roboto Thin" panose="02000000000000000000" pitchFamily="2" charset="0"/>
                <a:ea typeface="Roboto Thin" panose="02000000000000000000" pitchFamily="2" charset="0"/>
                <a:cs typeface="Roboto Thin" panose="02000000000000000000" pitchFamily="2" charset="0"/>
              </a:defRPr>
            </a:lvl1pPr>
          </a:lstStyle>
          <a:p>
            <a:r>
              <a:rPr lang="ru-RU" sz="4000" kern="0" dirty="0">
                <a:solidFill>
                  <a:schemeClr val="bg1">
                    <a:lumMod val="65000"/>
                  </a:schemeClr>
                </a:solidFill>
              </a:rPr>
              <a:t>Со стороны заказчиков</a:t>
            </a:r>
            <a:endParaRPr lang="ru-RU" kern="0" dirty="0">
              <a:solidFill>
                <a:schemeClr val="bg1">
                  <a:lumMod val="65000"/>
                </a:schemeClr>
              </a:solidFill>
            </a:endParaRPr>
          </a:p>
        </p:txBody>
      </p:sp>
    </p:spTree>
    <p:extLst>
      <p:ext uri="{BB962C8B-B14F-4D97-AF65-F5344CB8AC3E}">
        <p14:creationId xmlns:p14="http://schemas.microsoft.com/office/powerpoint/2010/main" val="82388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93430" y="190355"/>
            <a:ext cx="9113838" cy="648000"/>
          </a:xfrm>
        </p:spPr>
        <p:txBody>
          <a:bodyPr>
            <a:noAutofit/>
          </a:bodyPr>
          <a:lstStyle/>
          <a:p>
            <a:r>
              <a:rPr lang="ru-RU" sz="3200" dirty="0"/>
              <a:t>Ответственность за формирование извещения</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2516905" y="971850"/>
            <a:ext cx="8246788"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ru-RU" sz="1800" b="1" dirty="0"/>
              <a:t>Письмо Минфина РФ от 21 декабря 2021 года №24-03-08/104212.</a:t>
            </a:r>
          </a:p>
          <a:p>
            <a:pPr marL="0" indent="0">
              <a:spcAft>
                <a:spcPts val="600"/>
              </a:spcAft>
              <a:buNone/>
            </a:pPr>
            <a:r>
              <a:rPr lang="ru-RU" b="1" dirty="0"/>
              <a:t> </a:t>
            </a:r>
            <a:endParaRPr lang="ru-RU" sz="1200" dirty="0">
              <a:solidFill>
                <a:schemeClr val="accent6"/>
              </a:solidFill>
            </a:endParaRPr>
          </a:p>
        </p:txBody>
      </p:sp>
      <p:sp>
        <p:nvSpPr>
          <p:cNvPr id="6" name="Полилиния 4">
            <a:extLst>
              <a:ext uri="{FF2B5EF4-FFF2-40B4-BE49-F238E27FC236}">
                <a16:creationId xmlns:a16="http://schemas.microsoft.com/office/drawing/2014/main" id="{76B9A865-AAAC-49EB-B9E3-72263C0B8EF5}"/>
              </a:ext>
            </a:extLst>
          </p:cNvPr>
          <p:cNvSpPr>
            <a:spLocks noChangeAspect="1"/>
          </p:cNvSpPr>
          <p:nvPr/>
        </p:nvSpPr>
        <p:spPr>
          <a:xfrm>
            <a:off x="1447800" y="1030229"/>
            <a:ext cx="720000" cy="719934"/>
          </a:xfrm>
          <a:custGeom>
            <a:avLst/>
            <a:gdLst>
              <a:gd name="connsiteX0" fmla="*/ 520911 w 720000"/>
              <a:gd name="connsiteY0" fmla="*/ 543829 h 719934"/>
              <a:gd name="connsiteX1" fmla="*/ 500668 w 720000"/>
              <a:gd name="connsiteY1" fmla="*/ 631703 h 719934"/>
              <a:gd name="connsiteX2" fmla="*/ 532783 w 720000"/>
              <a:gd name="connsiteY2" fmla="*/ 661096 h 719934"/>
              <a:gd name="connsiteX3" fmla="*/ 564896 w 720000"/>
              <a:gd name="connsiteY3" fmla="*/ 631703 h 719934"/>
              <a:gd name="connsiteX4" fmla="*/ 544652 w 720000"/>
              <a:gd name="connsiteY4" fmla="*/ 543829 h 719934"/>
              <a:gd name="connsiteX5" fmla="*/ 530434 w 720000"/>
              <a:gd name="connsiteY5" fmla="*/ 493908 h 719934"/>
              <a:gd name="connsiteX6" fmla="*/ 526737 w 720000"/>
              <a:gd name="connsiteY6" fmla="*/ 494039 h 719934"/>
              <a:gd name="connsiteX7" fmla="*/ 525446 w 720000"/>
              <a:gd name="connsiteY7" fmla="*/ 494107 h 719934"/>
              <a:gd name="connsiteX8" fmla="*/ 520058 w 720000"/>
              <a:gd name="connsiteY8" fmla="*/ 494524 h 719934"/>
              <a:gd name="connsiteX9" fmla="*/ 517917 w 720000"/>
              <a:gd name="connsiteY9" fmla="*/ 494741 h 719934"/>
              <a:gd name="connsiteX10" fmla="*/ 513895 w 720000"/>
              <a:gd name="connsiteY10" fmla="*/ 495223 h 719934"/>
              <a:gd name="connsiteX11" fmla="*/ 509973 w 720000"/>
              <a:gd name="connsiteY11" fmla="*/ 495790 h 719934"/>
              <a:gd name="connsiteX12" fmla="*/ 508237 w 720000"/>
              <a:gd name="connsiteY12" fmla="*/ 496071 h 719934"/>
              <a:gd name="connsiteX13" fmla="*/ 505487 w 720000"/>
              <a:gd name="connsiteY13" fmla="*/ 496551 h 719934"/>
              <a:gd name="connsiteX14" fmla="*/ 518945 w 720000"/>
              <a:gd name="connsiteY14" fmla="*/ 522700 h 719934"/>
              <a:gd name="connsiteX15" fmla="*/ 546615 w 720000"/>
              <a:gd name="connsiteY15" fmla="*/ 522700 h 719934"/>
              <a:gd name="connsiteX16" fmla="*/ 560075 w 720000"/>
              <a:gd name="connsiteY16" fmla="*/ 496548 h 719934"/>
              <a:gd name="connsiteX17" fmla="*/ 557340 w 720000"/>
              <a:gd name="connsiteY17" fmla="*/ 496071 h 719934"/>
              <a:gd name="connsiteX18" fmla="*/ 555577 w 720000"/>
              <a:gd name="connsiteY18" fmla="*/ 495787 h 719934"/>
              <a:gd name="connsiteX19" fmla="*/ 551679 w 720000"/>
              <a:gd name="connsiteY19" fmla="*/ 495223 h 719934"/>
              <a:gd name="connsiteX20" fmla="*/ 547644 w 720000"/>
              <a:gd name="connsiteY20" fmla="*/ 494739 h 719934"/>
              <a:gd name="connsiteX21" fmla="*/ 545507 w 720000"/>
              <a:gd name="connsiteY21" fmla="*/ 494524 h 719934"/>
              <a:gd name="connsiteX22" fmla="*/ 540116 w 720000"/>
              <a:gd name="connsiteY22" fmla="*/ 494107 h 719934"/>
              <a:gd name="connsiteX23" fmla="*/ 538825 w 720000"/>
              <a:gd name="connsiteY23" fmla="*/ 494039 h 719934"/>
              <a:gd name="connsiteX24" fmla="*/ 535128 w 720000"/>
              <a:gd name="connsiteY24" fmla="*/ 493908 h 719934"/>
              <a:gd name="connsiteX25" fmla="*/ 532781 w 720000"/>
              <a:gd name="connsiteY25" fmla="*/ 493967 h 719934"/>
              <a:gd name="connsiteX26" fmla="*/ 530434 w 720000"/>
              <a:gd name="connsiteY26" fmla="*/ 493908 h 719934"/>
              <a:gd name="connsiteX27" fmla="*/ 458710 w 720000"/>
              <a:gd name="connsiteY27" fmla="*/ 458350 h 719934"/>
              <a:gd name="connsiteX28" fmla="*/ 458710 w 720000"/>
              <a:gd name="connsiteY28" fmla="*/ 488836 h 719934"/>
              <a:gd name="connsiteX29" fmla="*/ 482882 w 720000"/>
              <a:gd name="connsiteY29" fmla="*/ 480089 h 719934"/>
              <a:gd name="connsiteX30" fmla="*/ 482882 w 720000"/>
              <a:gd name="connsiteY30" fmla="*/ 479760 h 719934"/>
              <a:gd name="connsiteX31" fmla="*/ 458710 w 720000"/>
              <a:gd name="connsiteY31" fmla="*/ 458350 h 719934"/>
              <a:gd name="connsiteX32" fmla="*/ 246399 w 720000"/>
              <a:gd name="connsiteY32" fmla="*/ 389025 h 719934"/>
              <a:gd name="connsiteX33" fmla="*/ 190568 w 720000"/>
              <a:gd name="connsiteY33" fmla="*/ 462126 h 719934"/>
              <a:gd name="connsiteX34" fmla="*/ 242232 w 720000"/>
              <a:gd name="connsiteY34" fmla="*/ 476773 h 719934"/>
              <a:gd name="connsiteX35" fmla="*/ 339976 w 720000"/>
              <a:gd name="connsiteY35" fmla="*/ 389066 h 719934"/>
              <a:gd name="connsiteX36" fmla="*/ 325606 w 720000"/>
              <a:gd name="connsiteY36" fmla="*/ 389061 h 719934"/>
              <a:gd name="connsiteX37" fmla="*/ 547419 w 720000"/>
              <a:gd name="connsiteY37" fmla="*/ 332602 h 719934"/>
              <a:gd name="connsiteX38" fmla="*/ 458921 w 720000"/>
              <a:gd name="connsiteY38" fmla="*/ 373023 h 719934"/>
              <a:gd name="connsiteX39" fmla="*/ 458921 w 720000"/>
              <a:gd name="connsiteY39" fmla="*/ 398981 h 719934"/>
              <a:gd name="connsiteX40" fmla="*/ 459005 w 720000"/>
              <a:gd name="connsiteY40" fmla="*/ 402319 h 719934"/>
              <a:gd name="connsiteX41" fmla="*/ 459054 w 720000"/>
              <a:gd name="connsiteY41" fmla="*/ 403273 h 719934"/>
              <a:gd name="connsiteX42" fmla="*/ 459263 w 720000"/>
              <a:gd name="connsiteY42" fmla="*/ 405997 h 719934"/>
              <a:gd name="connsiteX43" fmla="*/ 459358 w 720000"/>
              <a:gd name="connsiteY43" fmla="*/ 406961 h 719934"/>
              <a:gd name="connsiteX44" fmla="*/ 459689 w 720000"/>
              <a:gd name="connsiteY44" fmla="*/ 409564 h 719934"/>
              <a:gd name="connsiteX45" fmla="*/ 459918 w 720000"/>
              <a:gd name="connsiteY45" fmla="*/ 411032 h 719934"/>
              <a:gd name="connsiteX46" fmla="*/ 460198 w 720000"/>
              <a:gd name="connsiteY46" fmla="*/ 412600 h 719934"/>
              <a:gd name="connsiteX47" fmla="*/ 460883 w 720000"/>
              <a:gd name="connsiteY47" fmla="*/ 415838 h 719934"/>
              <a:gd name="connsiteX48" fmla="*/ 461051 w 720000"/>
              <a:gd name="connsiteY48" fmla="*/ 416567 h 719934"/>
              <a:gd name="connsiteX49" fmla="*/ 461610 w 720000"/>
              <a:gd name="connsiteY49" fmla="*/ 418684 h 719934"/>
              <a:gd name="connsiteX50" fmla="*/ 461750 w 720000"/>
              <a:gd name="connsiteY50" fmla="*/ 419179 h 719934"/>
              <a:gd name="connsiteX51" fmla="*/ 498397 w 720000"/>
              <a:gd name="connsiteY51" fmla="*/ 464241 h 719934"/>
              <a:gd name="connsiteX52" fmla="*/ 499126 w 720000"/>
              <a:gd name="connsiteY52" fmla="*/ 464695 h 719934"/>
              <a:gd name="connsiteX53" fmla="*/ 529925 w 720000"/>
              <a:gd name="connsiteY53" fmla="*/ 472770 h 719934"/>
              <a:gd name="connsiteX54" fmla="*/ 532638 w 720000"/>
              <a:gd name="connsiteY54" fmla="*/ 472698 h 719934"/>
              <a:gd name="connsiteX55" fmla="*/ 532926 w 720000"/>
              <a:gd name="connsiteY55" fmla="*/ 472698 h 719934"/>
              <a:gd name="connsiteX56" fmla="*/ 535639 w 720000"/>
              <a:gd name="connsiteY56" fmla="*/ 472770 h 719934"/>
              <a:gd name="connsiteX57" fmla="*/ 606643 w 720000"/>
              <a:gd name="connsiteY57" fmla="*/ 398981 h 719934"/>
              <a:gd name="connsiteX58" fmla="*/ 606643 w 720000"/>
              <a:gd name="connsiteY58" fmla="*/ 372645 h 719934"/>
              <a:gd name="connsiteX59" fmla="*/ 547419 w 720000"/>
              <a:gd name="connsiteY59" fmla="*/ 332602 h 719934"/>
              <a:gd name="connsiteX60" fmla="*/ 168213 w 720000"/>
              <a:gd name="connsiteY60" fmla="*/ 283623 h 719934"/>
              <a:gd name="connsiteX61" fmla="*/ 121938 w 720000"/>
              <a:gd name="connsiteY61" fmla="*/ 378457 h 719934"/>
              <a:gd name="connsiteX62" fmla="*/ 160480 w 720000"/>
              <a:gd name="connsiteY62" fmla="*/ 466708 h 719934"/>
              <a:gd name="connsiteX63" fmla="*/ 167073 w 720000"/>
              <a:gd name="connsiteY63" fmla="*/ 458076 h 719934"/>
              <a:gd name="connsiteX64" fmla="*/ 167085 w 720000"/>
              <a:gd name="connsiteY64" fmla="*/ 458060 h 719934"/>
              <a:gd name="connsiteX65" fmla="*/ 228299 w 720000"/>
              <a:gd name="connsiteY65" fmla="*/ 377912 h 719934"/>
              <a:gd name="connsiteX66" fmla="*/ 532728 w 720000"/>
              <a:gd name="connsiteY66" fmla="*/ 252475 h 719934"/>
              <a:gd name="connsiteX67" fmla="*/ 498891 w 720000"/>
              <a:gd name="connsiteY67" fmla="*/ 260739 h 719934"/>
              <a:gd name="connsiteX68" fmla="*/ 498398 w 720000"/>
              <a:gd name="connsiteY68" fmla="*/ 261046 h 719934"/>
              <a:gd name="connsiteX69" fmla="*/ 464052 w 720000"/>
              <a:gd name="connsiteY69" fmla="*/ 299335 h 719934"/>
              <a:gd name="connsiteX70" fmla="*/ 464034 w 720000"/>
              <a:gd name="connsiteY70" fmla="*/ 299380 h 719934"/>
              <a:gd name="connsiteX71" fmla="*/ 461792 w 720000"/>
              <a:gd name="connsiteY71" fmla="*/ 305987 h 719934"/>
              <a:gd name="connsiteX72" fmla="*/ 461584 w 720000"/>
              <a:gd name="connsiteY72" fmla="*/ 306720 h 719934"/>
              <a:gd name="connsiteX73" fmla="*/ 461064 w 720000"/>
              <a:gd name="connsiteY73" fmla="*/ 308694 h 719934"/>
              <a:gd name="connsiteX74" fmla="*/ 460807 w 720000"/>
              <a:gd name="connsiteY74" fmla="*/ 309808 h 719934"/>
              <a:gd name="connsiteX75" fmla="*/ 460213 w 720000"/>
              <a:gd name="connsiteY75" fmla="*/ 312636 h 719934"/>
              <a:gd name="connsiteX76" fmla="*/ 459912 w 720000"/>
              <a:gd name="connsiteY76" fmla="*/ 314315 h 719934"/>
              <a:gd name="connsiteX77" fmla="*/ 459691 w 720000"/>
              <a:gd name="connsiteY77" fmla="*/ 315728 h 719934"/>
              <a:gd name="connsiteX78" fmla="*/ 459350 w 720000"/>
              <a:gd name="connsiteY78" fmla="*/ 318418 h 719934"/>
              <a:gd name="connsiteX79" fmla="*/ 459264 w 720000"/>
              <a:gd name="connsiteY79" fmla="*/ 319293 h 719934"/>
              <a:gd name="connsiteX80" fmla="*/ 459054 w 720000"/>
              <a:gd name="connsiteY80" fmla="*/ 322045 h 719934"/>
              <a:gd name="connsiteX81" fmla="*/ 459005 w 720000"/>
              <a:gd name="connsiteY81" fmla="*/ 322993 h 719934"/>
              <a:gd name="connsiteX82" fmla="*/ 458921 w 720000"/>
              <a:gd name="connsiteY82" fmla="*/ 326333 h 719934"/>
              <a:gd name="connsiteX83" fmla="*/ 458921 w 720000"/>
              <a:gd name="connsiteY83" fmla="*/ 351846 h 719934"/>
              <a:gd name="connsiteX84" fmla="*/ 539649 w 720000"/>
              <a:gd name="connsiteY84" fmla="*/ 307904 h 719934"/>
              <a:gd name="connsiteX85" fmla="*/ 549647 w 720000"/>
              <a:gd name="connsiteY85" fmla="*/ 302380 h 719934"/>
              <a:gd name="connsiteX86" fmla="*/ 558826 w 720000"/>
              <a:gd name="connsiteY86" fmla="*/ 309178 h 719934"/>
              <a:gd name="connsiteX87" fmla="*/ 606645 w 720000"/>
              <a:gd name="connsiteY87" fmla="*/ 351239 h 719934"/>
              <a:gd name="connsiteX88" fmla="*/ 606645 w 720000"/>
              <a:gd name="connsiteY88" fmla="*/ 326439 h 719934"/>
              <a:gd name="connsiteX89" fmla="*/ 532728 w 720000"/>
              <a:gd name="connsiteY89" fmla="*/ 252475 h 719934"/>
              <a:gd name="connsiteX90" fmla="*/ 242231 w 720000"/>
              <a:gd name="connsiteY90" fmla="*/ 217490 h 719934"/>
              <a:gd name="connsiteX91" fmla="*/ 309785 w 720000"/>
              <a:gd name="connsiteY91" fmla="*/ 232312 h 719934"/>
              <a:gd name="connsiteX92" fmla="*/ 314934 w 720000"/>
              <a:gd name="connsiteY92" fmla="*/ 246336 h 719934"/>
              <a:gd name="connsiteX93" fmla="*/ 300911 w 720000"/>
              <a:gd name="connsiteY93" fmla="*/ 251485 h 719934"/>
              <a:gd name="connsiteX94" fmla="*/ 242231 w 720000"/>
              <a:gd name="connsiteY94" fmla="*/ 238617 h 719934"/>
              <a:gd name="connsiteX95" fmla="*/ 175406 w 720000"/>
              <a:gd name="connsiteY95" fmla="*/ 255592 h 719934"/>
              <a:gd name="connsiteX96" fmla="*/ 180059 w 720000"/>
              <a:gd name="connsiteY96" fmla="*/ 262892 h 719934"/>
              <a:gd name="connsiteX97" fmla="*/ 180063 w 720000"/>
              <a:gd name="connsiteY97" fmla="*/ 262898 h 719934"/>
              <a:gd name="connsiteX98" fmla="*/ 246971 w 720000"/>
              <a:gd name="connsiteY98" fmla="*/ 367896 h 719934"/>
              <a:gd name="connsiteX99" fmla="*/ 351111 w 720000"/>
              <a:gd name="connsiteY99" fmla="*/ 367943 h 719934"/>
              <a:gd name="connsiteX100" fmla="*/ 351115 w 720000"/>
              <a:gd name="connsiteY100" fmla="*/ 367943 h 719934"/>
              <a:gd name="connsiteX101" fmla="*/ 381687 w 720000"/>
              <a:gd name="connsiteY101" fmla="*/ 367957 h 719934"/>
              <a:gd name="connsiteX102" fmla="*/ 327394 w 720000"/>
              <a:gd name="connsiteY102" fmla="*/ 267531 h 719934"/>
              <a:gd name="connsiteX103" fmla="*/ 325461 w 720000"/>
              <a:gd name="connsiteY103" fmla="*/ 252718 h 719934"/>
              <a:gd name="connsiteX104" fmla="*/ 340276 w 720000"/>
              <a:gd name="connsiteY104" fmla="*/ 250783 h 719934"/>
              <a:gd name="connsiteX105" fmla="*/ 403203 w 720000"/>
              <a:gd name="connsiteY105" fmla="*/ 378460 h 719934"/>
              <a:gd name="connsiteX106" fmla="*/ 403200 w 720000"/>
              <a:gd name="connsiteY106" fmla="*/ 378727 h 719934"/>
              <a:gd name="connsiteX107" fmla="*/ 400105 w 720000"/>
              <a:gd name="connsiteY107" fmla="*/ 385998 h 719934"/>
              <a:gd name="connsiteX108" fmla="*/ 392636 w 720000"/>
              <a:gd name="connsiteY108" fmla="*/ 389090 h 719934"/>
              <a:gd name="connsiteX109" fmla="*/ 392632 w 720000"/>
              <a:gd name="connsiteY109" fmla="*/ 389090 h 719934"/>
              <a:gd name="connsiteX110" fmla="*/ 361175 w 720000"/>
              <a:gd name="connsiteY110" fmla="*/ 389076 h 719934"/>
              <a:gd name="connsiteX111" fmla="*/ 242233 w 720000"/>
              <a:gd name="connsiteY111" fmla="*/ 497899 h 719934"/>
              <a:gd name="connsiteX112" fmla="*/ 177702 w 720000"/>
              <a:gd name="connsiteY112" fmla="*/ 478972 h 719934"/>
              <a:gd name="connsiteX113" fmla="*/ 170536 w 720000"/>
              <a:gd name="connsiteY113" fmla="*/ 488353 h 719934"/>
              <a:gd name="connsiteX114" fmla="*/ 163508 w 720000"/>
              <a:gd name="connsiteY114" fmla="*/ 492417 h 719934"/>
              <a:gd name="connsiteX115" fmla="*/ 162141 w 720000"/>
              <a:gd name="connsiteY115" fmla="*/ 492506 h 719934"/>
              <a:gd name="connsiteX116" fmla="*/ 155669 w 720000"/>
              <a:gd name="connsiteY116" fmla="*/ 490291 h 719934"/>
              <a:gd name="connsiteX117" fmla="*/ 100810 w 720000"/>
              <a:gd name="connsiteY117" fmla="*/ 378457 h 719934"/>
              <a:gd name="connsiteX118" fmla="*/ 156824 w 720000"/>
              <a:gd name="connsiteY118" fmla="*/ 265748 h 719934"/>
              <a:gd name="connsiteX119" fmla="*/ 151736 w 720000"/>
              <a:gd name="connsiteY119" fmla="*/ 257766 h 719934"/>
              <a:gd name="connsiteX120" fmla="*/ 154908 w 720000"/>
              <a:gd name="connsiteY120" fmla="*/ 243219 h 719934"/>
              <a:gd name="connsiteX121" fmla="*/ 242231 w 720000"/>
              <a:gd name="connsiteY121" fmla="*/ 217490 h 719934"/>
              <a:gd name="connsiteX122" fmla="*/ 21128 w 720000"/>
              <a:gd name="connsiteY122" fmla="*/ 82194 h 719934"/>
              <a:gd name="connsiteX123" fmla="*/ 21128 w 720000"/>
              <a:gd name="connsiteY123" fmla="*/ 650978 h 719934"/>
              <a:gd name="connsiteX124" fmla="*/ 345594 w 720000"/>
              <a:gd name="connsiteY124" fmla="*/ 650978 h 719934"/>
              <a:gd name="connsiteX125" fmla="*/ 345616 w 720000"/>
              <a:gd name="connsiteY125" fmla="*/ 650399 h 719934"/>
              <a:gd name="connsiteX126" fmla="*/ 345853 w 720000"/>
              <a:gd name="connsiteY126" fmla="*/ 644461 h 719934"/>
              <a:gd name="connsiteX127" fmla="*/ 346016 w 720000"/>
              <a:gd name="connsiteY127" fmla="*/ 642078 h 719934"/>
              <a:gd name="connsiteX128" fmla="*/ 346294 w 720000"/>
              <a:gd name="connsiteY128" fmla="*/ 638741 h 719934"/>
              <a:gd name="connsiteX129" fmla="*/ 347151 w 720000"/>
              <a:gd name="connsiteY129" fmla="*/ 631212 h 719934"/>
              <a:gd name="connsiteX130" fmla="*/ 55862 w 720000"/>
              <a:gd name="connsiteY130" fmla="*/ 631212 h 719934"/>
              <a:gd name="connsiteX131" fmla="*/ 45298 w 720000"/>
              <a:gd name="connsiteY131" fmla="*/ 620648 h 719934"/>
              <a:gd name="connsiteX132" fmla="*/ 45298 w 720000"/>
              <a:gd name="connsiteY132" fmla="*/ 446726 h 719934"/>
              <a:gd name="connsiteX133" fmla="*/ 55862 w 720000"/>
              <a:gd name="connsiteY133" fmla="*/ 436162 h 719934"/>
              <a:gd name="connsiteX134" fmla="*/ 66426 w 720000"/>
              <a:gd name="connsiteY134" fmla="*/ 446726 h 719934"/>
              <a:gd name="connsiteX135" fmla="*/ 66426 w 720000"/>
              <a:gd name="connsiteY135" fmla="*/ 610084 h 719934"/>
              <a:gd name="connsiteX136" fmla="*/ 351454 w 720000"/>
              <a:gd name="connsiteY136" fmla="*/ 610084 h 719934"/>
              <a:gd name="connsiteX137" fmla="*/ 363590 w 720000"/>
              <a:gd name="connsiteY137" fmla="*/ 578392 h 719934"/>
              <a:gd name="connsiteX138" fmla="*/ 365024 w 720000"/>
              <a:gd name="connsiteY138" fmla="*/ 575576 h 719934"/>
              <a:gd name="connsiteX139" fmla="*/ 366063 w 720000"/>
              <a:gd name="connsiteY139" fmla="*/ 573582 h 719934"/>
              <a:gd name="connsiteX140" fmla="*/ 404260 w 720000"/>
              <a:gd name="connsiteY140" fmla="*/ 524538 h 719934"/>
              <a:gd name="connsiteX141" fmla="*/ 404316 w 720000"/>
              <a:gd name="connsiteY141" fmla="*/ 524484 h 719934"/>
              <a:gd name="connsiteX142" fmla="*/ 404792 w 720000"/>
              <a:gd name="connsiteY142" fmla="*/ 524056 h 719934"/>
              <a:gd name="connsiteX143" fmla="*/ 437582 w 720000"/>
              <a:gd name="connsiteY143" fmla="*/ 499684 h 719934"/>
              <a:gd name="connsiteX144" fmla="*/ 437582 w 720000"/>
              <a:gd name="connsiteY144" fmla="*/ 362809 h 719934"/>
              <a:gd name="connsiteX145" fmla="*/ 437582 w 720000"/>
              <a:gd name="connsiteY145" fmla="*/ 326438 h 719934"/>
              <a:gd name="connsiteX146" fmla="*/ 437582 w 720000"/>
              <a:gd name="connsiteY146" fmla="*/ 212879 h 719934"/>
              <a:gd name="connsiteX147" fmla="*/ 448146 w 720000"/>
              <a:gd name="connsiteY147" fmla="*/ 202315 h 719934"/>
              <a:gd name="connsiteX148" fmla="*/ 458710 w 720000"/>
              <a:gd name="connsiteY148" fmla="*/ 212878 h 719934"/>
              <a:gd name="connsiteX149" fmla="*/ 458710 w 720000"/>
              <a:gd name="connsiteY149" fmla="*/ 266765 h 719934"/>
              <a:gd name="connsiteX150" fmla="*/ 482882 w 720000"/>
              <a:gd name="connsiteY150" fmla="*/ 245466 h 719934"/>
              <a:gd name="connsiteX151" fmla="*/ 482882 w 720000"/>
              <a:gd name="connsiteY151" fmla="*/ 82194 h 719934"/>
              <a:gd name="connsiteX152" fmla="*/ 403200 w 720000"/>
              <a:gd name="connsiteY152" fmla="*/ 82194 h 719934"/>
              <a:gd name="connsiteX153" fmla="*/ 403200 w 720000"/>
              <a:gd name="connsiteY153" fmla="*/ 98235 h 719934"/>
              <a:gd name="connsiteX154" fmla="*/ 448146 w 720000"/>
              <a:gd name="connsiteY154" fmla="*/ 98235 h 719934"/>
              <a:gd name="connsiteX155" fmla="*/ 458710 w 720000"/>
              <a:gd name="connsiteY155" fmla="*/ 108799 h 719934"/>
              <a:gd name="connsiteX156" fmla="*/ 458710 w 720000"/>
              <a:gd name="connsiteY156" fmla="*/ 177664 h 719934"/>
              <a:gd name="connsiteX157" fmla="*/ 448146 w 720000"/>
              <a:gd name="connsiteY157" fmla="*/ 188229 h 719934"/>
              <a:gd name="connsiteX158" fmla="*/ 437582 w 720000"/>
              <a:gd name="connsiteY158" fmla="*/ 177664 h 719934"/>
              <a:gd name="connsiteX159" fmla="*/ 437582 w 720000"/>
              <a:gd name="connsiteY159" fmla="*/ 119363 h 719934"/>
              <a:gd name="connsiteX160" fmla="*/ 403200 w 720000"/>
              <a:gd name="connsiteY160" fmla="*/ 119363 h 719934"/>
              <a:gd name="connsiteX161" fmla="*/ 403200 w 720000"/>
              <a:gd name="connsiteY161" fmla="*/ 129194 h 719934"/>
              <a:gd name="connsiteX162" fmla="*/ 392636 w 720000"/>
              <a:gd name="connsiteY162" fmla="*/ 139757 h 719934"/>
              <a:gd name="connsiteX163" fmla="*/ 111374 w 720000"/>
              <a:gd name="connsiteY163" fmla="*/ 139757 h 719934"/>
              <a:gd name="connsiteX164" fmla="*/ 100810 w 720000"/>
              <a:gd name="connsiteY164" fmla="*/ 129194 h 719934"/>
              <a:gd name="connsiteX165" fmla="*/ 100810 w 720000"/>
              <a:gd name="connsiteY165" fmla="*/ 119363 h 719934"/>
              <a:gd name="connsiteX166" fmla="*/ 66426 w 720000"/>
              <a:gd name="connsiteY166" fmla="*/ 119363 h 719934"/>
              <a:gd name="connsiteX167" fmla="*/ 66426 w 720000"/>
              <a:gd name="connsiteY167" fmla="*/ 411515 h 719934"/>
              <a:gd name="connsiteX168" fmla="*/ 55862 w 720000"/>
              <a:gd name="connsiteY168" fmla="*/ 422079 h 719934"/>
              <a:gd name="connsiteX169" fmla="*/ 45298 w 720000"/>
              <a:gd name="connsiteY169" fmla="*/ 411515 h 719934"/>
              <a:gd name="connsiteX170" fmla="*/ 45298 w 720000"/>
              <a:gd name="connsiteY170" fmla="*/ 108800 h 719934"/>
              <a:gd name="connsiteX171" fmla="*/ 55862 w 720000"/>
              <a:gd name="connsiteY171" fmla="*/ 98236 h 719934"/>
              <a:gd name="connsiteX172" fmla="*/ 100810 w 720000"/>
              <a:gd name="connsiteY172" fmla="*/ 98236 h 719934"/>
              <a:gd name="connsiteX173" fmla="*/ 100810 w 720000"/>
              <a:gd name="connsiteY173" fmla="*/ 82194 h 719934"/>
              <a:gd name="connsiteX174" fmla="*/ 252005 w 720000"/>
              <a:gd name="connsiteY174" fmla="*/ 21128 h 719934"/>
              <a:gd name="connsiteX175" fmla="*/ 215077 w 720000"/>
              <a:gd name="connsiteY175" fmla="*/ 50064 h 719934"/>
              <a:gd name="connsiteX176" fmla="*/ 204817 w 720000"/>
              <a:gd name="connsiteY176" fmla="*/ 58112 h 719934"/>
              <a:gd name="connsiteX177" fmla="*/ 121937 w 720000"/>
              <a:gd name="connsiteY177" fmla="*/ 58112 h 719934"/>
              <a:gd name="connsiteX178" fmla="*/ 121937 w 720000"/>
              <a:gd name="connsiteY178" fmla="*/ 118631 h 719934"/>
              <a:gd name="connsiteX179" fmla="*/ 382072 w 720000"/>
              <a:gd name="connsiteY179" fmla="*/ 118631 h 719934"/>
              <a:gd name="connsiteX180" fmla="*/ 382072 w 720000"/>
              <a:gd name="connsiteY180" fmla="*/ 58112 h 719934"/>
              <a:gd name="connsiteX181" fmla="*/ 299192 w 720000"/>
              <a:gd name="connsiteY181" fmla="*/ 58112 h 719934"/>
              <a:gd name="connsiteX182" fmla="*/ 288932 w 720000"/>
              <a:gd name="connsiteY182" fmla="*/ 50064 h 719934"/>
              <a:gd name="connsiteX183" fmla="*/ 252005 w 720000"/>
              <a:gd name="connsiteY183" fmla="*/ 21128 h 719934"/>
              <a:gd name="connsiteX184" fmla="*/ 252005 w 720000"/>
              <a:gd name="connsiteY184" fmla="*/ 0 h 719934"/>
              <a:gd name="connsiteX185" fmla="*/ 306864 w 720000"/>
              <a:gd name="connsiteY185" fmla="*/ 36984 h 719934"/>
              <a:gd name="connsiteX186" fmla="*/ 392636 w 720000"/>
              <a:gd name="connsiteY186" fmla="*/ 36984 h 719934"/>
              <a:gd name="connsiteX187" fmla="*/ 403200 w 720000"/>
              <a:gd name="connsiteY187" fmla="*/ 47548 h 719934"/>
              <a:gd name="connsiteX188" fmla="*/ 403200 w 720000"/>
              <a:gd name="connsiteY188" fmla="*/ 61066 h 719934"/>
              <a:gd name="connsiteX189" fmla="*/ 493446 w 720000"/>
              <a:gd name="connsiteY189" fmla="*/ 61066 h 719934"/>
              <a:gd name="connsiteX190" fmla="*/ 504009 w 720000"/>
              <a:gd name="connsiteY190" fmla="*/ 71630 h 719934"/>
              <a:gd name="connsiteX191" fmla="*/ 504009 w 720000"/>
              <a:gd name="connsiteY191" fmla="*/ 235766 h 719934"/>
              <a:gd name="connsiteX192" fmla="*/ 532676 w 720000"/>
              <a:gd name="connsiteY192" fmla="*/ 231342 h 719934"/>
              <a:gd name="connsiteX193" fmla="*/ 532729 w 720000"/>
              <a:gd name="connsiteY193" fmla="*/ 231343 h 719934"/>
              <a:gd name="connsiteX194" fmla="*/ 532783 w 720000"/>
              <a:gd name="connsiteY194" fmla="*/ 231342 h 719934"/>
              <a:gd name="connsiteX195" fmla="*/ 627771 w 720000"/>
              <a:gd name="connsiteY195" fmla="*/ 326331 h 719934"/>
              <a:gd name="connsiteX196" fmla="*/ 627771 w 720000"/>
              <a:gd name="connsiteY196" fmla="*/ 326437 h 719934"/>
              <a:gd name="connsiteX197" fmla="*/ 627771 w 720000"/>
              <a:gd name="connsiteY197" fmla="*/ 362797 h 719934"/>
              <a:gd name="connsiteX198" fmla="*/ 627771 w 720000"/>
              <a:gd name="connsiteY198" fmla="*/ 398981 h 719934"/>
              <a:gd name="connsiteX199" fmla="*/ 582326 w 720000"/>
              <a:gd name="connsiteY199" fmla="*/ 479989 h 719934"/>
              <a:gd name="connsiteX200" fmla="*/ 720000 w 720000"/>
              <a:gd name="connsiteY200" fmla="*/ 654072 h 719934"/>
              <a:gd name="connsiteX201" fmla="*/ 720000 w 720000"/>
              <a:gd name="connsiteY201" fmla="*/ 709370 h 719934"/>
              <a:gd name="connsiteX202" fmla="*/ 709436 w 720000"/>
              <a:gd name="connsiteY202" fmla="*/ 719934 h 719934"/>
              <a:gd name="connsiteX203" fmla="*/ 470134 w 720000"/>
              <a:gd name="connsiteY203" fmla="*/ 719934 h 719934"/>
              <a:gd name="connsiteX204" fmla="*/ 459571 w 720000"/>
              <a:gd name="connsiteY204" fmla="*/ 709370 h 719934"/>
              <a:gd name="connsiteX205" fmla="*/ 470134 w 720000"/>
              <a:gd name="connsiteY205" fmla="*/ 698806 h 719934"/>
              <a:gd name="connsiteX206" fmla="*/ 698876 w 720000"/>
              <a:gd name="connsiteY206" fmla="*/ 698806 h 719934"/>
              <a:gd name="connsiteX207" fmla="*/ 698876 w 720000"/>
              <a:gd name="connsiteY207" fmla="*/ 654072 h 719934"/>
              <a:gd name="connsiteX208" fmla="*/ 648791 w 720000"/>
              <a:gd name="connsiteY208" fmla="*/ 541846 h 719934"/>
              <a:gd name="connsiteX209" fmla="*/ 581117 w 720000"/>
              <a:gd name="connsiteY209" fmla="*/ 501845 h 719934"/>
              <a:gd name="connsiteX210" fmla="*/ 564226 w 720000"/>
              <a:gd name="connsiteY210" fmla="*/ 534663 h 719934"/>
              <a:gd name="connsiteX211" fmla="*/ 586873 w 720000"/>
              <a:gd name="connsiteY211" fmla="*/ 632964 h 719934"/>
              <a:gd name="connsiteX212" fmla="*/ 583710 w 720000"/>
              <a:gd name="connsiteY212" fmla="*/ 643128 h 719934"/>
              <a:gd name="connsiteX213" fmla="*/ 539918 w 720000"/>
              <a:gd name="connsiteY213" fmla="*/ 683209 h 719934"/>
              <a:gd name="connsiteX214" fmla="*/ 532787 w 720000"/>
              <a:gd name="connsiteY214" fmla="*/ 685980 h 719934"/>
              <a:gd name="connsiteX215" fmla="*/ 525654 w 720000"/>
              <a:gd name="connsiteY215" fmla="*/ 683209 h 719934"/>
              <a:gd name="connsiteX216" fmla="*/ 481862 w 720000"/>
              <a:gd name="connsiteY216" fmla="*/ 643128 h 719934"/>
              <a:gd name="connsiteX217" fmla="*/ 478700 w 720000"/>
              <a:gd name="connsiteY217" fmla="*/ 632964 h 719934"/>
              <a:gd name="connsiteX218" fmla="*/ 501346 w 720000"/>
              <a:gd name="connsiteY218" fmla="*/ 534664 h 719934"/>
              <a:gd name="connsiteX219" fmla="*/ 484454 w 720000"/>
              <a:gd name="connsiteY219" fmla="*/ 501845 h 719934"/>
              <a:gd name="connsiteX220" fmla="*/ 452736 w 720000"/>
              <a:gd name="connsiteY220" fmla="*/ 515529 h 719934"/>
              <a:gd name="connsiteX221" fmla="*/ 452383 w 720000"/>
              <a:gd name="connsiteY221" fmla="*/ 515726 h 719934"/>
              <a:gd name="connsiteX222" fmla="*/ 446857 w 720000"/>
              <a:gd name="connsiteY222" fmla="*/ 518941 h 719934"/>
              <a:gd name="connsiteX223" fmla="*/ 444988 w 720000"/>
              <a:gd name="connsiteY223" fmla="*/ 520083 h 719934"/>
              <a:gd name="connsiteX224" fmla="*/ 442527 w 720000"/>
              <a:gd name="connsiteY224" fmla="*/ 521635 h 719934"/>
              <a:gd name="connsiteX225" fmla="*/ 438506 w 720000"/>
              <a:gd name="connsiteY225" fmla="*/ 524304 h 719934"/>
              <a:gd name="connsiteX226" fmla="*/ 436927 w 720000"/>
              <a:gd name="connsiteY226" fmla="*/ 525404 h 719934"/>
              <a:gd name="connsiteX227" fmla="*/ 432729 w 720000"/>
              <a:gd name="connsiteY227" fmla="*/ 528426 h 719934"/>
              <a:gd name="connsiteX228" fmla="*/ 432308 w 720000"/>
              <a:gd name="connsiteY228" fmla="*/ 528734 h 719934"/>
              <a:gd name="connsiteX229" fmla="*/ 427502 w 720000"/>
              <a:gd name="connsiteY229" fmla="*/ 532479 h 719934"/>
              <a:gd name="connsiteX230" fmla="*/ 426801 w 720000"/>
              <a:gd name="connsiteY230" fmla="*/ 533044 h 719934"/>
              <a:gd name="connsiteX231" fmla="*/ 422097 w 720000"/>
              <a:gd name="connsiteY231" fmla="*/ 537010 h 719934"/>
              <a:gd name="connsiteX232" fmla="*/ 421688 w 720000"/>
              <a:gd name="connsiteY232" fmla="*/ 537371 h 719934"/>
              <a:gd name="connsiteX233" fmla="*/ 412437 w 720000"/>
              <a:gd name="connsiteY233" fmla="*/ 546128 h 719934"/>
              <a:gd name="connsiteX234" fmla="*/ 411980 w 720000"/>
              <a:gd name="connsiteY234" fmla="*/ 546594 h 719934"/>
              <a:gd name="connsiteX235" fmla="*/ 403177 w 720000"/>
              <a:gd name="connsiteY235" fmla="*/ 556347 h 719934"/>
              <a:gd name="connsiteX236" fmla="*/ 384397 w 720000"/>
              <a:gd name="connsiteY236" fmla="*/ 584124 h 719934"/>
              <a:gd name="connsiteX237" fmla="*/ 383777 w 720000"/>
              <a:gd name="connsiteY237" fmla="*/ 585306 h 719934"/>
              <a:gd name="connsiteX238" fmla="*/ 381957 w 720000"/>
              <a:gd name="connsiteY238" fmla="*/ 588922 h 719934"/>
              <a:gd name="connsiteX239" fmla="*/ 379613 w 720000"/>
              <a:gd name="connsiteY239" fmla="*/ 593938 h 719934"/>
              <a:gd name="connsiteX240" fmla="*/ 379340 w 720000"/>
              <a:gd name="connsiteY240" fmla="*/ 594545 h 719934"/>
              <a:gd name="connsiteX241" fmla="*/ 370080 w 720000"/>
              <a:gd name="connsiteY241" fmla="*/ 622914 h 719934"/>
              <a:gd name="connsiteX242" fmla="*/ 369995 w 720000"/>
              <a:gd name="connsiteY242" fmla="*/ 623231 h 719934"/>
              <a:gd name="connsiteX243" fmla="*/ 369180 w 720000"/>
              <a:gd name="connsiteY243" fmla="*/ 627219 h 719934"/>
              <a:gd name="connsiteX244" fmla="*/ 368825 w 720000"/>
              <a:gd name="connsiteY244" fmla="*/ 629253 h 719934"/>
              <a:gd name="connsiteX245" fmla="*/ 368191 w 720000"/>
              <a:gd name="connsiteY245" fmla="*/ 633261 h 719934"/>
              <a:gd name="connsiteX246" fmla="*/ 367951 w 720000"/>
              <a:gd name="connsiteY246" fmla="*/ 634945 h 719934"/>
              <a:gd name="connsiteX247" fmla="*/ 367380 w 720000"/>
              <a:gd name="connsiteY247" fmla="*/ 640016 h 719934"/>
              <a:gd name="connsiteX248" fmla="*/ 367236 w 720000"/>
              <a:gd name="connsiteY248" fmla="*/ 641556 h 719934"/>
              <a:gd name="connsiteX249" fmla="*/ 366869 w 720000"/>
              <a:gd name="connsiteY249" fmla="*/ 647012 h 719934"/>
              <a:gd name="connsiteX250" fmla="*/ 366823 w 720000"/>
              <a:gd name="connsiteY250" fmla="*/ 648173 h 719934"/>
              <a:gd name="connsiteX251" fmla="*/ 366691 w 720000"/>
              <a:gd name="connsiteY251" fmla="*/ 654069 h 719934"/>
              <a:gd name="connsiteX252" fmla="*/ 366691 w 720000"/>
              <a:gd name="connsiteY252" fmla="*/ 661540 h 719934"/>
              <a:gd name="connsiteX253" fmla="*/ 366691 w 720000"/>
              <a:gd name="connsiteY253" fmla="*/ 698805 h 719934"/>
              <a:gd name="connsiteX254" fmla="*/ 434922 w 720000"/>
              <a:gd name="connsiteY254" fmla="*/ 698805 h 719934"/>
              <a:gd name="connsiteX255" fmla="*/ 445486 w 720000"/>
              <a:gd name="connsiteY255" fmla="*/ 709368 h 719934"/>
              <a:gd name="connsiteX256" fmla="*/ 434922 w 720000"/>
              <a:gd name="connsiteY256" fmla="*/ 719932 h 719934"/>
              <a:gd name="connsiteX257" fmla="*/ 356127 w 720000"/>
              <a:gd name="connsiteY257" fmla="*/ 719932 h 719934"/>
              <a:gd name="connsiteX258" fmla="*/ 345563 w 720000"/>
              <a:gd name="connsiteY258" fmla="*/ 709368 h 719934"/>
              <a:gd name="connsiteX259" fmla="*/ 345563 w 720000"/>
              <a:gd name="connsiteY259" fmla="*/ 672104 h 719934"/>
              <a:gd name="connsiteX260" fmla="*/ 10564 w 720000"/>
              <a:gd name="connsiteY260" fmla="*/ 672104 h 719934"/>
              <a:gd name="connsiteX261" fmla="*/ 0 w 720000"/>
              <a:gd name="connsiteY261" fmla="*/ 661540 h 719934"/>
              <a:gd name="connsiteX262" fmla="*/ 0 w 720000"/>
              <a:gd name="connsiteY262" fmla="*/ 71630 h 719934"/>
              <a:gd name="connsiteX263" fmla="*/ 10564 w 720000"/>
              <a:gd name="connsiteY263" fmla="*/ 61066 h 719934"/>
              <a:gd name="connsiteX264" fmla="*/ 100810 w 720000"/>
              <a:gd name="connsiteY264" fmla="*/ 61066 h 719934"/>
              <a:gd name="connsiteX265" fmla="*/ 100810 w 720000"/>
              <a:gd name="connsiteY265" fmla="*/ 47548 h 719934"/>
              <a:gd name="connsiteX266" fmla="*/ 111374 w 720000"/>
              <a:gd name="connsiteY266" fmla="*/ 36984 h 719934"/>
              <a:gd name="connsiteX267" fmla="*/ 197145 w 720000"/>
              <a:gd name="connsiteY267" fmla="*/ 36984 h 719934"/>
              <a:gd name="connsiteX268" fmla="*/ 252005 w 720000"/>
              <a:gd name="connsiteY268" fmla="*/ 0 h 71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720000" h="719934">
                <a:moveTo>
                  <a:pt x="520911" y="543829"/>
                </a:moveTo>
                <a:lnTo>
                  <a:pt x="500668" y="631703"/>
                </a:lnTo>
                <a:lnTo>
                  <a:pt x="532783" y="661096"/>
                </a:lnTo>
                <a:lnTo>
                  <a:pt x="564896" y="631703"/>
                </a:lnTo>
                <a:lnTo>
                  <a:pt x="544652" y="543829"/>
                </a:lnTo>
                <a:close/>
                <a:moveTo>
                  <a:pt x="530434" y="493908"/>
                </a:moveTo>
                <a:cubicBezTo>
                  <a:pt x="529202" y="493944"/>
                  <a:pt x="527969" y="493976"/>
                  <a:pt x="526737" y="494039"/>
                </a:cubicBezTo>
                <a:cubicBezTo>
                  <a:pt x="526307" y="494062"/>
                  <a:pt x="525875" y="494080"/>
                  <a:pt x="525446" y="494107"/>
                </a:cubicBezTo>
                <a:cubicBezTo>
                  <a:pt x="523651" y="494214"/>
                  <a:pt x="521853" y="494358"/>
                  <a:pt x="520058" y="494524"/>
                </a:cubicBezTo>
                <a:cubicBezTo>
                  <a:pt x="519345" y="494592"/>
                  <a:pt x="518630" y="494665"/>
                  <a:pt x="517917" y="494741"/>
                </a:cubicBezTo>
                <a:cubicBezTo>
                  <a:pt x="516576" y="494884"/>
                  <a:pt x="515236" y="495049"/>
                  <a:pt x="513895" y="495223"/>
                </a:cubicBezTo>
                <a:cubicBezTo>
                  <a:pt x="512585" y="495398"/>
                  <a:pt x="511280" y="495586"/>
                  <a:pt x="509973" y="495790"/>
                </a:cubicBezTo>
                <a:cubicBezTo>
                  <a:pt x="509394" y="495880"/>
                  <a:pt x="508816" y="495976"/>
                  <a:pt x="508237" y="496071"/>
                </a:cubicBezTo>
                <a:cubicBezTo>
                  <a:pt x="507320" y="496226"/>
                  <a:pt x="506403" y="496382"/>
                  <a:pt x="505487" y="496551"/>
                </a:cubicBezTo>
                <a:lnTo>
                  <a:pt x="518945" y="522700"/>
                </a:lnTo>
                <a:lnTo>
                  <a:pt x="546615" y="522700"/>
                </a:lnTo>
                <a:lnTo>
                  <a:pt x="560075" y="496548"/>
                </a:lnTo>
                <a:cubicBezTo>
                  <a:pt x="559164" y="496379"/>
                  <a:pt x="558253" y="496223"/>
                  <a:pt x="557340" y="496071"/>
                </a:cubicBezTo>
                <a:cubicBezTo>
                  <a:pt x="556752" y="495974"/>
                  <a:pt x="556164" y="495879"/>
                  <a:pt x="555577" y="495787"/>
                </a:cubicBezTo>
                <a:cubicBezTo>
                  <a:pt x="554279" y="495583"/>
                  <a:pt x="552979" y="495395"/>
                  <a:pt x="551679" y="495223"/>
                </a:cubicBezTo>
                <a:cubicBezTo>
                  <a:pt x="550334" y="495046"/>
                  <a:pt x="548990" y="494881"/>
                  <a:pt x="547644" y="494739"/>
                </a:cubicBezTo>
                <a:cubicBezTo>
                  <a:pt x="546932" y="494664"/>
                  <a:pt x="546219" y="494592"/>
                  <a:pt x="545507" y="494524"/>
                </a:cubicBezTo>
                <a:cubicBezTo>
                  <a:pt x="543711" y="494358"/>
                  <a:pt x="541914" y="494214"/>
                  <a:pt x="540116" y="494107"/>
                </a:cubicBezTo>
                <a:cubicBezTo>
                  <a:pt x="539686" y="494080"/>
                  <a:pt x="539254" y="494062"/>
                  <a:pt x="538825" y="494039"/>
                </a:cubicBezTo>
                <a:cubicBezTo>
                  <a:pt x="537594" y="493976"/>
                  <a:pt x="536360" y="493944"/>
                  <a:pt x="535128" y="493908"/>
                </a:cubicBezTo>
                <a:cubicBezTo>
                  <a:pt x="534347" y="493927"/>
                  <a:pt x="533569" y="493967"/>
                  <a:pt x="532781" y="493967"/>
                </a:cubicBezTo>
                <a:cubicBezTo>
                  <a:pt x="531994" y="493967"/>
                  <a:pt x="531218" y="493928"/>
                  <a:pt x="530434" y="493908"/>
                </a:cubicBezTo>
                <a:close/>
                <a:moveTo>
                  <a:pt x="458710" y="458350"/>
                </a:moveTo>
                <a:lnTo>
                  <a:pt x="458710" y="488836"/>
                </a:lnTo>
                <a:cubicBezTo>
                  <a:pt x="466522" y="485408"/>
                  <a:pt x="474595" y="482474"/>
                  <a:pt x="482882" y="480089"/>
                </a:cubicBezTo>
                <a:lnTo>
                  <a:pt x="482882" y="479760"/>
                </a:lnTo>
                <a:cubicBezTo>
                  <a:pt x="473654" y="474041"/>
                  <a:pt x="465482" y="466783"/>
                  <a:pt x="458710" y="458350"/>
                </a:cubicBezTo>
                <a:close/>
                <a:moveTo>
                  <a:pt x="246399" y="389025"/>
                </a:moveTo>
                <a:lnTo>
                  <a:pt x="190568" y="462126"/>
                </a:lnTo>
                <a:cubicBezTo>
                  <a:pt x="206046" y="471738"/>
                  <a:pt x="223710" y="476773"/>
                  <a:pt x="242232" y="476773"/>
                </a:cubicBezTo>
                <a:cubicBezTo>
                  <a:pt x="292849" y="476773"/>
                  <a:pt x="334666" y="438302"/>
                  <a:pt x="339976" y="389066"/>
                </a:cubicBezTo>
                <a:lnTo>
                  <a:pt x="325606" y="389061"/>
                </a:lnTo>
                <a:close/>
                <a:moveTo>
                  <a:pt x="547419" y="332602"/>
                </a:moveTo>
                <a:cubicBezTo>
                  <a:pt x="533679" y="347910"/>
                  <a:pt x="505947" y="370039"/>
                  <a:pt x="458921" y="373023"/>
                </a:cubicBezTo>
                <a:lnTo>
                  <a:pt x="458921" y="398981"/>
                </a:lnTo>
                <a:cubicBezTo>
                  <a:pt x="458921" y="400100"/>
                  <a:pt x="458956" y="401213"/>
                  <a:pt x="459005" y="402319"/>
                </a:cubicBezTo>
                <a:cubicBezTo>
                  <a:pt x="459019" y="402637"/>
                  <a:pt x="459036" y="402955"/>
                  <a:pt x="459054" y="403273"/>
                </a:cubicBezTo>
                <a:cubicBezTo>
                  <a:pt x="459108" y="404185"/>
                  <a:pt x="459177" y="405094"/>
                  <a:pt x="459263" y="405997"/>
                </a:cubicBezTo>
                <a:cubicBezTo>
                  <a:pt x="459294" y="406319"/>
                  <a:pt x="459323" y="406641"/>
                  <a:pt x="459358" y="406961"/>
                </a:cubicBezTo>
                <a:cubicBezTo>
                  <a:pt x="459451" y="407835"/>
                  <a:pt x="459565" y="408701"/>
                  <a:pt x="459689" y="409564"/>
                </a:cubicBezTo>
                <a:cubicBezTo>
                  <a:pt x="459760" y="410055"/>
                  <a:pt x="459838" y="410543"/>
                  <a:pt x="459918" y="411032"/>
                </a:cubicBezTo>
                <a:cubicBezTo>
                  <a:pt x="460004" y="411558"/>
                  <a:pt x="460101" y="412079"/>
                  <a:pt x="460198" y="412600"/>
                </a:cubicBezTo>
                <a:cubicBezTo>
                  <a:pt x="460403" y="413687"/>
                  <a:pt x="460631" y="414766"/>
                  <a:pt x="460883" y="415838"/>
                </a:cubicBezTo>
                <a:cubicBezTo>
                  <a:pt x="460940" y="416079"/>
                  <a:pt x="460992" y="416326"/>
                  <a:pt x="461051" y="416567"/>
                </a:cubicBezTo>
                <a:cubicBezTo>
                  <a:pt x="461227" y="417275"/>
                  <a:pt x="461414" y="417981"/>
                  <a:pt x="461610" y="418684"/>
                </a:cubicBezTo>
                <a:cubicBezTo>
                  <a:pt x="461656" y="418850"/>
                  <a:pt x="461704" y="419014"/>
                  <a:pt x="461750" y="419179"/>
                </a:cubicBezTo>
                <a:cubicBezTo>
                  <a:pt x="467195" y="438222"/>
                  <a:pt x="480226" y="454597"/>
                  <a:pt x="498397" y="464241"/>
                </a:cubicBezTo>
                <a:cubicBezTo>
                  <a:pt x="498652" y="464379"/>
                  <a:pt x="498885" y="464542"/>
                  <a:pt x="499126" y="464695"/>
                </a:cubicBezTo>
                <a:cubicBezTo>
                  <a:pt x="508428" y="469479"/>
                  <a:pt x="518865" y="472345"/>
                  <a:pt x="529925" y="472770"/>
                </a:cubicBezTo>
                <a:cubicBezTo>
                  <a:pt x="530829" y="472744"/>
                  <a:pt x="531731" y="472711"/>
                  <a:pt x="532638" y="472698"/>
                </a:cubicBezTo>
                <a:cubicBezTo>
                  <a:pt x="532734" y="472696"/>
                  <a:pt x="532831" y="472696"/>
                  <a:pt x="532926" y="472698"/>
                </a:cubicBezTo>
                <a:cubicBezTo>
                  <a:pt x="533833" y="472711"/>
                  <a:pt x="534735" y="472744"/>
                  <a:pt x="535639" y="472770"/>
                </a:cubicBezTo>
                <a:cubicBezTo>
                  <a:pt x="575045" y="471261"/>
                  <a:pt x="606642" y="438751"/>
                  <a:pt x="606643" y="398981"/>
                </a:cubicBezTo>
                <a:lnTo>
                  <a:pt x="606643" y="372645"/>
                </a:lnTo>
                <a:cubicBezTo>
                  <a:pt x="575808" y="368558"/>
                  <a:pt x="557105" y="347686"/>
                  <a:pt x="547419" y="332602"/>
                </a:cubicBezTo>
                <a:close/>
                <a:moveTo>
                  <a:pt x="168213" y="283623"/>
                </a:moveTo>
                <a:cubicBezTo>
                  <a:pt x="139056" y="306362"/>
                  <a:pt x="121938" y="341084"/>
                  <a:pt x="121938" y="378457"/>
                </a:cubicBezTo>
                <a:cubicBezTo>
                  <a:pt x="121938" y="412356"/>
                  <a:pt x="135861" y="443966"/>
                  <a:pt x="160480" y="466708"/>
                </a:cubicBezTo>
                <a:lnTo>
                  <a:pt x="167073" y="458076"/>
                </a:lnTo>
                <a:cubicBezTo>
                  <a:pt x="167078" y="458071"/>
                  <a:pt x="167081" y="458065"/>
                  <a:pt x="167085" y="458060"/>
                </a:cubicBezTo>
                <a:lnTo>
                  <a:pt x="228299" y="377912"/>
                </a:lnTo>
                <a:close/>
                <a:moveTo>
                  <a:pt x="532728" y="252475"/>
                </a:moveTo>
                <a:cubicBezTo>
                  <a:pt x="520536" y="252483"/>
                  <a:pt x="509035" y="255477"/>
                  <a:pt x="498891" y="260739"/>
                </a:cubicBezTo>
                <a:cubicBezTo>
                  <a:pt x="498725" y="260841"/>
                  <a:pt x="498570" y="260955"/>
                  <a:pt x="498398" y="261046"/>
                </a:cubicBezTo>
                <a:cubicBezTo>
                  <a:pt x="482425" y="269527"/>
                  <a:pt x="470421" y="283209"/>
                  <a:pt x="464052" y="299335"/>
                </a:cubicBezTo>
                <a:cubicBezTo>
                  <a:pt x="464047" y="299351"/>
                  <a:pt x="464040" y="299365"/>
                  <a:pt x="464034" y="299380"/>
                </a:cubicBezTo>
                <a:cubicBezTo>
                  <a:pt x="463183" y="301540"/>
                  <a:pt x="462438" y="303745"/>
                  <a:pt x="461792" y="305987"/>
                </a:cubicBezTo>
                <a:cubicBezTo>
                  <a:pt x="461722" y="306230"/>
                  <a:pt x="461652" y="306475"/>
                  <a:pt x="461584" y="306720"/>
                </a:cubicBezTo>
                <a:cubicBezTo>
                  <a:pt x="461401" y="307375"/>
                  <a:pt x="461227" y="308032"/>
                  <a:pt x="461064" y="308694"/>
                </a:cubicBezTo>
                <a:cubicBezTo>
                  <a:pt x="460973" y="309064"/>
                  <a:pt x="460892" y="309436"/>
                  <a:pt x="460807" y="309808"/>
                </a:cubicBezTo>
                <a:cubicBezTo>
                  <a:pt x="460590" y="310746"/>
                  <a:pt x="460392" y="311688"/>
                  <a:pt x="460213" y="312636"/>
                </a:cubicBezTo>
                <a:cubicBezTo>
                  <a:pt x="460108" y="313194"/>
                  <a:pt x="460005" y="313752"/>
                  <a:pt x="459912" y="314315"/>
                </a:cubicBezTo>
                <a:cubicBezTo>
                  <a:pt x="459835" y="314784"/>
                  <a:pt x="459760" y="315256"/>
                  <a:pt x="459691" y="315728"/>
                </a:cubicBezTo>
                <a:cubicBezTo>
                  <a:pt x="459563" y="316620"/>
                  <a:pt x="459447" y="317515"/>
                  <a:pt x="459350" y="318418"/>
                </a:cubicBezTo>
                <a:cubicBezTo>
                  <a:pt x="459319" y="318708"/>
                  <a:pt x="459292" y="319002"/>
                  <a:pt x="459264" y="319293"/>
                </a:cubicBezTo>
                <a:cubicBezTo>
                  <a:pt x="459178" y="320206"/>
                  <a:pt x="459108" y="321122"/>
                  <a:pt x="459054" y="322045"/>
                </a:cubicBezTo>
                <a:cubicBezTo>
                  <a:pt x="459036" y="322360"/>
                  <a:pt x="459019" y="322676"/>
                  <a:pt x="459005" y="322993"/>
                </a:cubicBezTo>
                <a:cubicBezTo>
                  <a:pt x="458956" y="324099"/>
                  <a:pt x="458921" y="325213"/>
                  <a:pt x="458921" y="326333"/>
                </a:cubicBezTo>
                <a:lnTo>
                  <a:pt x="458921" y="351846"/>
                </a:lnTo>
                <a:cubicBezTo>
                  <a:pt x="517602" y="347483"/>
                  <a:pt x="539424" y="308321"/>
                  <a:pt x="539649" y="307904"/>
                </a:cubicBezTo>
                <a:cubicBezTo>
                  <a:pt x="541614" y="304263"/>
                  <a:pt x="545516" y="302101"/>
                  <a:pt x="549647" y="302380"/>
                </a:cubicBezTo>
                <a:cubicBezTo>
                  <a:pt x="553772" y="302656"/>
                  <a:pt x="557360" y="305311"/>
                  <a:pt x="558826" y="309178"/>
                </a:cubicBezTo>
                <a:cubicBezTo>
                  <a:pt x="559431" y="310743"/>
                  <a:pt x="573037" y="344930"/>
                  <a:pt x="606645" y="351239"/>
                </a:cubicBezTo>
                <a:lnTo>
                  <a:pt x="606645" y="326439"/>
                </a:lnTo>
                <a:cubicBezTo>
                  <a:pt x="606645" y="285671"/>
                  <a:pt x="573492" y="252503"/>
                  <a:pt x="532728" y="252475"/>
                </a:cubicBezTo>
                <a:close/>
                <a:moveTo>
                  <a:pt x="242231" y="217490"/>
                </a:moveTo>
                <a:cubicBezTo>
                  <a:pt x="265812" y="217490"/>
                  <a:pt x="288543" y="222478"/>
                  <a:pt x="309785" y="232312"/>
                </a:cubicBezTo>
                <a:cubicBezTo>
                  <a:pt x="315081" y="234763"/>
                  <a:pt x="317385" y="241042"/>
                  <a:pt x="314934" y="246336"/>
                </a:cubicBezTo>
                <a:cubicBezTo>
                  <a:pt x="312484" y="251631"/>
                  <a:pt x="306204" y="253936"/>
                  <a:pt x="300911" y="251485"/>
                </a:cubicBezTo>
                <a:cubicBezTo>
                  <a:pt x="282468" y="242947"/>
                  <a:pt x="262725" y="238617"/>
                  <a:pt x="242231" y="238617"/>
                </a:cubicBezTo>
                <a:cubicBezTo>
                  <a:pt x="218732" y="238617"/>
                  <a:pt x="195836" y="244458"/>
                  <a:pt x="175406" y="255592"/>
                </a:cubicBezTo>
                <a:lnTo>
                  <a:pt x="180059" y="262892"/>
                </a:lnTo>
                <a:cubicBezTo>
                  <a:pt x="180060" y="262894"/>
                  <a:pt x="180062" y="262896"/>
                  <a:pt x="180063" y="262898"/>
                </a:cubicBezTo>
                <a:lnTo>
                  <a:pt x="246971" y="367896"/>
                </a:lnTo>
                <a:lnTo>
                  <a:pt x="351111" y="367943"/>
                </a:lnTo>
                <a:cubicBezTo>
                  <a:pt x="351112" y="367943"/>
                  <a:pt x="351114" y="367943"/>
                  <a:pt x="351115" y="367943"/>
                </a:cubicBezTo>
                <a:lnTo>
                  <a:pt x="381687" y="367957"/>
                </a:lnTo>
                <a:cubicBezTo>
                  <a:pt x="378768" y="328263"/>
                  <a:pt x="359346" y="292102"/>
                  <a:pt x="327394" y="267531"/>
                </a:cubicBezTo>
                <a:cubicBezTo>
                  <a:pt x="322771" y="263975"/>
                  <a:pt x="321904" y="257342"/>
                  <a:pt x="325461" y="252718"/>
                </a:cubicBezTo>
                <a:cubicBezTo>
                  <a:pt x="329016" y="248093"/>
                  <a:pt x="335648" y="247225"/>
                  <a:pt x="340276" y="250783"/>
                </a:cubicBezTo>
                <a:cubicBezTo>
                  <a:pt x="380267" y="281535"/>
                  <a:pt x="403201" y="328073"/>
                  <a:pt x="403203" y="378460"/>
                </a:cubicBezTo>
                <a:cubicBezTo>
                  <a:pt x="403203" y="378539"/>
                  <a:pt x="403201" y="378637"/>
                  <a:pt x="403200" y="378727"/>
                </a:cubicBezTo>
                <a:cubicBezTo>
                  <a:pt x="403148" y="381457"/>
                  <a:pt x="402040" y="384064"/>
                  <a:pt x="400105" y="385998"/>
                </a:cubicBezTo>
                <a:cubicBezTo>
                  <a:pt x="398123" y="387978"/>
                  <a:pt x="395436" y="389090"/>
                  <a:pt x="392636" y="389090"/>
                </a:cubicBezTo>
                <a:cubicBezTo>
                  <a:pt x="392635" y="389090"/>
                  <a:pt x="392633" y="389090"/>
                  <a:pt x="392632" y="389090"/>
                </a:cubicBezTo>
                <a:lnTo>
                  <a:pt x="361175" y="389076"/>
                </a:lnTo>
                <a:cubicBezTo>
                  <a:pt x="355780" y="449972"/>
                  <a:pt x="304501" y="497899"/>
                  <a:pt x="242233" y="497899"/>
                </a:cubicBezTo>
                <a:cubicBezTo>
                  <a:pt x="219025" y="497899"/>
                  <a:pt x="196925" y="491379"/>
                  <a:pt x="177702" y="478972"/>
                </a:cubicBezTo>
                <a:lnTo>
                  <a:pt x="170536" y="488353"/>
                </a:lnTo>
                <a:cubicBezTo>
                  <a:pt x="168828" y="490592"/>
                  <a:pt x="166298" y="492054"/>
                  <a:pt x="163508" y="492417"/>
                </a:cubicBezTo>
                <a:cubicBezTo>
                  <a:pt x="163051" y="492476"/>
                  <a:pt x="162595" y="492506"/>
                  <a:pt x="162141" y="492506"/>
                </a:cubicBezTo>
                <a:cubicBezTo>
                  <a:pt x="159811" y="492506"/>
                  <a:pt x="157531" y="491735"/>
                  <a:pt x="155669" y="490291"/>
                </a:cubicBezTo>
                <a:cubicBezTo>
                  <a:pt x="120805" y="463270"/>
                  <a:pt x="100810" y="422508"/>
                  <a:pt x="100810" y="378457"/>
                </a:cubicBezTo>
                <a:cubicBezTo>
                  <a:pt x="100810" y="333836"/>
                  <a:pt x="121573" y="292443"/>
                  <a:pt x="156824" y="265748"/>
                </a:cubicBezTo>
                <a:lnTo>
                  <a:pt x="151736" y="257766"/>
                </a:lnTo>
                <a:cubicBezTo>
                  <a:pt x="148617" y="252870"/>
                  <a:pt x="150032" y="246373"/>
                  <a:pt x="154908" y="243219"/>
                </a:cubicBezTo>
                <a:cubicBezTo>
                  <a:pt x="180928" y="226387"/>
                  <a:pt x="211124" y="217490"/>
                  <a:pt x="242231" y="217490"/>
                </a:cubicBezTo>
                <a:close/>
                <a:moveTo>
                  <a:pt x="21128" y="82194"/>
                </a:moveTo>
                <a:lnTo>
                  <a:pt x="21128" y="650978"/>
                </a:lnTo>
                <a:lnTo>
                  <a:pt x="345594" y="650978"/>
                </a:lnTo>
                <a:cubicBezTo>
                  <a:pt x="345597" y="650784"/>
                  <a:pt x="345612" y="650591"/>
                  <a:pt x="345616" y="650399"/>
                </a:cubicBezTo>
                <a:cubicBezTo>
                  <a:pt x="345660" y="648413"/>
                  <a:pt x="345737" y="646433"/>
                  <a:pt x="345853" y="644461"/>
                </a:cubicBezTo>
                <a:cubicBezTo>
                  <a:pt x="345898" y="643666"/>
                  <a:pt x="345960" y="642872"/>
                  <a:pt x="346016" y="642078"/>
                </a:cubicBezTo>
                <a:cubicBezTo>
                  <a:pt x="346097" y="640964"/>
                  <a:pt x="346190" y="639850"/>
                  <a:pt x="346294" y="638741"/>
                </a:cubicBezTo>
                <a:cubicBezTo>
                  <a:pt x="346524" y="636221"/>
                  <a:pt x="346809" y="633711"/>
                  <a:pt x="347151" y="631212"/>
                </a:cubicBezTo>
                <a:lnTo>
                  <a:pt x="55862" y="631212"/>
                </a:lnTo>
                <a:cubicBezTo>
                  <a:pt x="50027" y="631212"/>
                  <a:pt x="45298" y="626483"/>
                  <a:pt x="45298" y="620648"/>
                </a:cubicBezTo>
                <a:lnTo>
                  <a:pt x="45298" y="446726"/>
                </a:lnTo>
                <a:cubicBezTo>
                  <a:pt x="45298" y="440891"/>
                  <a:pt x="50027" y="436162"/>
                  <a:pt x="55862" y="436162"/>
                </a:cubicBezTo>
                <a:cubicBezTo>
                  <a:pt x="61698" y="436162"/>
                  <a:pt x="66426" y="440891"/>
                  <a:pt x="66426" y="446726"/>
                </a:cubicBezTo>
                <a:lnTo>
                  <a:pt x="66426" y="610084"/>
                </a:lnTo>
                <a:lnTo>
                  <a:pt x="351454" y="610084"/>
                </a:lnTo>
                <a:cubicBezTo>
                  <a:pt x="354408" y="599217"/>
                  <a:pt x="358465" y="588622"/>
                  <a:pt x="363590" y="578392"/>
                </a:cubicBezTo>
                <a:cubicBezTo>
                  <a:pt x="364059" y="577448"/>
                  <a:pt x="364538" y="576511"/>
                  <a:pt x="365024" y="575576"/>
                </a:cubicBezTo>
                <a:cubicBezTo>
                  <a:pt x="365371" y="574913"/>
                  <a:pt x="365708" y="574243"/>
                  <a:pt x="366063" y="573582"/>
                </a:cubicBezTo>
                <a:cubicBezTo>
                  <a:pt x="375782" y="555440"/>
                  <a:pt x="388696" y="538855"/>
                  <a:pt x="404260" y="524538"/>
                </a:cubicBezTo>
                <a:cubicBezTo>
                  <a:pt x="404278" y="524520"/>
                  <a:pt x="404298" y="524503"/>
                  <a:pt x="404316" y="524484"/>
                </a:cubicBezTo>
                <a:cubicBezTo>
                  <a:pt x="404474" y="524341"/>
                  <a:pt x="404634" y="524199"/>
                  <a:pt x="404792" y="524056"/>
                </a:cubicBezTo>
                <a:cubicBezTo>
                  <a:pt x="414781" y="514866"/>
                  <a:pt x="425780" y="506680"/>
                  <a:pt x="437582" y="499684"/>
                </a:cubicBezTo>
                <a:lnTo>
                  <a:pt x="437582" y="362809"/>
                </a:lnTo>
                <a:lnTo>
                  <a:pt x="437582" y="326438"/>
                </a:lnTo>
                <a:lnTo>
                  <a:pt x="437582" y="212879"/>
                </a:lnTo>
                <a:cubicBezTo>
                  <a:pt x="437582" y="207045"/>
                  <a:pt x="442310" y="202315"/>
                  <a:pt x="448146" y="202315"/>
                </a:cubicBezTo>
                <a:cubicBezTo>
                  <a:pt x="453982" y="202315"/>
                  <a:pt x="458710" y="207045"/>
                  <a:pt x="458710" y="212878"/>
                </a:cubicBezTo>
                <a:lnTo>
                  <a:pt x="458710" y="266765"/>
                </a:lnTo>
                <a:cubicBezTo>
                  <a:pt x="465492" y="258376"/>
                  <a:pt x="473664" y="251154"/>
                  <a:pt x="482882" y="245466"/>
                </a:cubicBezTo>
                <a:lnTo>
                  <a:pt x="482882" y="82194"/>
                </a:lnTo>
                <a:lnTo>
                  <a:pt x="403200" y="82194"/>
                </a:lnTo>
                <a:lnTo>
                  <a:pt x="403200" y="98235"/>
                </a:lnTo>
                <a:lnTo>
                  <a:pt x="448146" y="98235"/>
                </a:lnTo>
                <a:cubicBezTo>
                  <a:pt x="453982" y="98235"/>
                  <a:pt x="458710" y="102964"/>
                  <a:pt x="458710" y="108799"/>
                </a:cubicBezTo>
                <a:lnTo>
                  <a:pt x="458710" y="177664"/>
                </a:lnTo>
                <a:cubicBezTo>
                  <a:pt x="458710" y="183499"/>
                  <a:pt x="453982" y="188229"/>
                  <a:pt x="448146" y="188229"/>
                </a:cubicBezTo>
                <a:cubicBezTo>
                  <a:pt x="442310" y="188229"/>
                  <a:pt x="437582" y="183499"/>
                  <a:pt x="437582" y="177664"/>
                </a:cubicBezTo>
                <a:lnTo>
                  <a:pt x="437582" y="119363"/>
                </a:lnTo>
                <a:lnTo>
                  <a:pt x="403200" y="119363"/>
                </a:lnTo>
                <a:lnTo>
                  <a:pt x="403200" y="129194"/>
                </a:lnTo>
                <a:cubicBezTo>
                  <a:pt x="403200" y="135028"/>
                  <a:pt x="398472" y="139757"/>
                  <a:pt x="392636" y="139757"/>
                </a:cubicBezTo>
                <a:lnTo>
                  <a:pt x="111374" y="139757"/>
                </a:lnTo>
                <a:cubicBezTo>
                  <a:pt x="105539" y="139757"/>
                  <a:pt x="100810" y="135028"/>
                  <a:pt x="100810" y="129194"/>
                </a:cubicBezTo>
                <a:lnTo>
                  <a:pt x="100810" y="119363"/>
                </a:lnTo>
                <a:lnTo>
                  <a:pt x="66426" y="119363"/>
                </a:lnTo>
                <a:lnTo>
                  <a:pt x="66426" y="411515"/>
                </a:lnTo>
                <a:cubicBezTo>
                  <a:pt x="66426" y="417349"/>
                  <a:pt x="61698" y="422079"/>
                  <a:pt x="55862" y="422079"/>
                </a:cubicBezTo>
                <a:cubicBezTo>
                  <a:pt x="50027" y="422079"/>
                  <a:pt x="45298" y="417349"/>
                  <a:pt x="45298" y="411515"/>
                </a:cubicBezTo>
                <a:lnTo>
                  <a:pt x="45298" y="108800"/>
                </a:lnTo>
                <a:cubicBezTo>
                  <a:pt x="45298" y="102966"/>
                  <a:pt x="50027" y="98236"/>
                  <a:pt x="55862" y="98236"/>
                </a:cubicBezTo>
                <a:lnTo>
                  <a:pt x="100810" y="98236"/>
                </a:lnTo>
                <a:lnTo>
                  <a:pt x="100810" y="82194"/>
                </a:lnTo>
                <a:close/>
                <a:moveTo>
                  <a:pt x="252005" y="21128"/>
                </a:moveTo>
                <a:cubicBezTo>
                  <a:pt x="234440" y="21128"/>
                  <a:pt x="219256" y="33027"/>
                  <a:pt x="215077" y="50064"/>
                </a:cubicBezTo>
                <a:cubicBezTo>
                  <a:pt x="213918" y="54789"/>
                  <a:pt x="209683" y="58112"/>
                  <a:pt x="204817" y="58112"/>
                </a:cubicBezTo>
                <a:lnTo>
                  <a:pt x="121937" y="58112"/>
                </a:lnTo>
                <a:lnTo>
                  <a:pt x="121937" y="118631"/>
                </a:lnTo>
                <a:lnTo>
                  <a:pt x="382072" y="118631"/>
                </a:lnTo>
                <a:lnTo>
                  <a:pt x="382072" y="58112"/>
                </a:lnTo>
                <a:lnTo>
                  <a:pt x="299192" y="58112"/>
                </a:lnTo>
                <a:cubicBezTo>
                  <a:pt x="294326" y="58112"/>
                  <a:pt x="290089" y="54789"/>
                  <a:pt x="288932" y="50064"/>
                </a:cubicBezTo>
                <a:cubicBezTo>
                  <a:pt x="284753" y="33027"/>
                  <a:pt x="269569" y="21128"/>
                  <a:pt x="252005" y="21128"/>
                </a:cubicBezTo>
                <a:close/>
                <a:moveTo>
                  <a:pt x="252005" y="0"/>
                </a:moveTo>
                <a:cubicBezTo>
                  <a:pt x="276468" y="0"/>
                  <a:pt x="297967" y="14846"/>
                  <a:pt x="306864" y="36984"/>
                </a:cubicBezTo>
                <a:lnTo>
                  <a:pt x="392636" y="36984"/>
                </a:lnTo>
                <a:cubicBezTo>
                  <a:pt x="398472" y="36984"/>
                  <a:pt x="403200" y="41714"/>
                  <a:pt x="403200" y="47548"/>
                </a:cubicBezTo>
                <a:lnTo>
                  <a:pt x="403200" y="61066"/>
                </a:lnTo>
                <a:lnTo>
                  <a:pt x="493446" y="61066"/>
                </a:lnTo>
                <a:cubicBezTo>
                  <a:pt x="499280" y="61066"/>
                  <a:pt x="504009" y="65796"/>
                  <a:pt x="504009" y="71630"/>
                </a:cubicBezTo>
                <a:lnTo>
                  <a:pt x="504009" y="235766"/>
                </a:lnTo>
                <a:cubicBezTo>
                  <a:pt x="513060" y="232899"/>
                  <a:pt x="522689" y="231342"/>
                  <a:pt x="532676" y="231342"/>
                </a:cubicBezTo>
                <a:cubicBezTo>
                  <a:pt x="532694" y="231342"/>
                  <a:pt x="532711" y="231343"/>
                  <a:pt x="532729" y="231343"/>
                </a:cubicBezTo>
                <a:cubicBezTo>
                  <a:pt x="532748" y="231343"/>
                  <a:pt x="532764" y="231342"/>
                  <a:pt x="532783" y="231342"/>
                </a:cubicBezTo>
                <a:cubicBezTo>
                  <a:pt x="585159" y="231342"/>
                  <a:pt x="627771" y="273954"/>
                  <a:pt x="627771" y="326331"/>
                </a:cubicBezTo>
                <a:lnTo>
                  <a:pt x="627771" y="326437"/>
                </a:lnTo>
                <a:lnTo>
                  <a:pt x="627771" y="362797"/>
                </a:lnTo>
                <a:lnTo>
                  <a:pt x="627771" y="398981"/>
                </a:lnTo>
                <a:cubicBezTo>
                  <a:pt x="627771" y="433216"/>
                  <a:pt x="609563" y="463270"/>
                  <a:pt x="582326" y="479989"/>
                </a:cubicBezTo>
                <a:cubicBezTo>
                  <a:pt x="660674" y="502370"/>
                  <a:pt x="720001" y="573414"/>
                  <a:pt x="720000" y="654072"/>
                </a:cubicBezTo>
                <a:lnTo>
                  <a:pt x="720000" y="709370"/>
                </a:lnTo>
                <a:cubicBezTo>
                  <a:pt x="720000" y="715204"/>
                  <a:pt x="715272" y="719934"/>
                  <a:pt x="709436" y="719934"/>
                </a:cubicBezTo>
                <a:lnTo>
                  <a:pt x="470134" y="719934"/>
                </a:lnTo>
                <a:cubicBezTo>
                  <a:pt x="464298" y="719934"/>
                  <a:pt x="459571" y="715204"/>
                  <a:pt x="459571" y="709370"/>
                </a:cubicBezTo>
                <a:cubicBezTo>
                  <a:pt x="459571" y="703535"/>
                  <a:pt x="464298" y="698806"/>
                  <a:pt x="470134" y="698806"/>
                </a:cubicBezTo>
                <a:lnTo>
                  <a:pt x="698876" y="698806"/>
                </a:lnTo>
                <a:lnTo>
                  <a:pt x="698876" y="654072"/>
                </a:lnTo>
                <a:cubicBezTo>
                  <a:pt x="698876" y="612388"/>
                  <a:pt x="681090" y="572532"/>
                  <a:pt x="648791" y="541846"/>
                </a:cubicBezTo>
                <a:cubicBezTo>
                  <a:pt x="629471" y="523489"/>
                  <a:pt x="606076" y="509816"/>
                  <a:pt x="581117" y="501845"/>
                </a:cubicBezTo>
                <a:lnTo>
                  <a:pt x="564226" y="534663"/>
                </a:lnTo>
                <a:lnTo>
                  <a:pt x="586873" y="632964"/>
                </a:lnTo>
                <a:cubicBezTo>
                  <a:pt x="587728" y="636675"/>
                  <a:pt x="586518" y="640558"/>
                  <a:pt x="583710" y="643128"/>
                </a:cubicBezTo>
                <a:lnTo>
                  <a:pt x="539918" y="683209"/>
                </a:lnTo>
                <a:cubicBezTo>
                  <a:pt x="537901" y="685056"/>
                  <a:pt x="535345" y="685980"/>
                  <a:pt x="532787" y="685980"/>
                </a:cubicBezTo>
                <a:cubicBezTo>
                  <a:pt x="530229" y="685980"/>
                  <a:pt x="527672" y="685057"/>
                  <a:pt x="525654" y="683209"/>
                </a:cubicBezTo>
                <a:lnTo>
                  <a:pt x="481862" y="643128"/>
                </a:lnTo>
                <a:cubicBezTo>
                  <a:pt x="479053" y="640558"/>
                  <a:pt x="477845" y="636674"/>
                  <a:pt x="478700" y="632964"/>
                </a:cubicBezTo>
                <a:lnTo>
                  <a:pt x="501346" y="534664"/>
                </a:lnTo>
                <a:lnTo>
                  <a:pt x="484454" y="501845"/>
                </a:lnTo>
                <a:cubicBezTo>
                  <a:pt x="473512" y="505341"/>
                  <a:pt x="462867" y="509927"/>
                  <a:pt x="452736" y="515529"/>
                </a:cubicBezTo>
                <a:cubicBezTo>
                  <a:pt x="452618" y="515594"/>
                  <a:pt x="452501" y="515660"/>
                  <a:pt x="452383" y="515726"/>
                </a:cubicBezTo>
                <a:cubicBezTo>
                  <a:pt x="450521" y="516763"/>
                  <a:pt x="448682" y="517839"/>
                  <a:pt x="446857" y="518941"/>
                </a:cubicBezTo>
                <a:cubicBezTo>
                  <a:pt x="446232" y="519319"/>
                  <a:pt x="445608" y="519698"/>
                  <a:pt x="444988" y="520083"/>
                </a:cubicBezTo>
                <a:cubicBezTo>
                  <a:pt x="444164" y="520595"/>
                  <a:pt x="443342" y="521109"/>
                  <a:pt x="442527" y="521635"/>
                </a:cubicBezTo>
                <a:cubicBezTo>
                  <a:pt x="441175" y="522507"/>
                  <a:pt x="439834" y="523396"/>
                  <a:pt x="438506" y="524304"/>
                </a:cubicBezTo>
                <a:cubicBezTo>
                  <a:pt x="437976" y="524666"/>
                  <a:pt x="437453" y="525037"/>
                  <a:pt x="436927" y="525404"/>
                </a:cubicBezTo>
                <a:cubicBezTo>
                  <a:pt x="435514" y="526394"/>
                  <a:pt x="434112" y="527395"/>
                  <a:pt x="432729" y="528426"/>
                </a:cubicBezTo>
                <a:cubicBezTo>
                  <a:pt x="432589" y="528530"/>
                  <a:pt x="432447" y="528630"/>
                  <a:pt x="432308" y="528734"/>
                </a:cubicBezTo>
                <a:cubicBezTo>
                  <a:pt x="430683" y="529952"/>
                  <a:pt x="429084" y="531205"/>
                  <a:pt x="427502" y="532479"/>
                </a:cubicBezTo>
                <a:cubicBezTo>
                  <a:pt x="427269" y="532669"/>
                  <a:pt x="427033" y="532856"/>
                  <a:pt x="426801" y="533044"/>
                </a:cubicBezTo>
                <a:cubicBezTo>
                  <a:pt x="425212" y="534339"/>
                  <a:pt x="423641" y="535660"/>
                  <a:pt x="422097" y="537010"/>
                </a:cubicBezTo>
                <a:cubicBezTo>
                  <a:pt x="421959" y="537129"/>
                  <a:pt x="421824" y="537252"/>
                  <a:pt x="421688" y="537371"/>
                </a:cubicBezTo>
                <a:cubicBezTo>
                  <a:pt x="418497" y="540177"/>
                  <a:pt x="415410" y="543099"/>
                  <a:pt x="412437" y="546128"/>
                </a:cubicBezTo>
                <a:cubicBezTo>
                  <a:pt x="412284" y="546284"/>
                  <a:pt x="412132" y="546439"/>
                  <a:pt x="411980" y="546594"/>
                </a:cubicBezTo>
                <a:cubicBezTo>
                  <a:pt x="408923" y="549732"/>
                  <a:pt x="405981" y="552984"/>
                  <a:pt x="403177" y="556347"/>
                </a:cubicBezTo>
                <a:cubicBezTo>
                  <a:pt x="395836" y="565152"/>
                  <a:pt x="389570" y="574449"/>
                  <a:pt x="384397" y="584124"/>
                </a:cubicBezTo>
                <a:cubicBezTo>
                  <a:pt x="384187" y="584517"/>
                  <a:pt x="383982" y="584912"/>
                  <a:pt x="383777" y="585306"/>
                </a:cubicBezTo>
                <a:cubicBezTo>
                  <a:pt x="383148" y="586503"/>
                  <a:pt x="382552" y="587712"/>
                  <a:pt x="381957" y="588922"/>
                </a:cubicBezTo>
                <a:cubicBezTo>
                  <a:pt x="381147" y="590581"/>
                  <a:pt x="380361" y="592252"/>
                  <a:pt x="379613" y="593938"/>
                </a:cubicBezTo>
                <a:cubicBezTo>
                  <a:pt x="379523" y="594142"/>
                  <a:pt x="379430" y="594343"/>
                  <a:pt x="379340" y="594545"/>
                </a:cubicBezTo>
                <a:cubicBezTo>
                  <a:pt x="375335" y="603670"/>
                  <a:pt x="372220" y="613161"/>
                  <a:pt x="370080" y="622914"/>
                </a:cubicBezTo>
                <a:cubicBezTo>
                  <a:pt x="370056" y="623020"/>
                  <a:pt x="370022" y="623124"/>
                  <a:pt x="369995" y="623231"/>
                </a:cubicBezTo>
                <a:cubicBezTo>
                  <a:pt x="369710" y="624559"/>
                  <a:pt x="369429" y="625886"/>
                  <a:pt x="369180" y="627219"/>
                </a:cubicBezTo>
                <a:cubicBezTo>
                  <a:pt x="369053" y="627894"/>
                  <a:pt x="368942" y="628574"/>
                  <a:pt x="368825" y="629253"/>
                </a:cubicBezTo>
                <a:cubicBezTo>
                  <a:pt x="368596" y="630586"/>
                  <a:pt x="368384" y="631921"/>
                  <a:pt x="368191" y="633261"/>
                </a:cubicBezTo>
                <a:cubicBezTo>
                  <a:pt x="368111" y="633823"/>
                  <a:pt x="368025" y="634383"/>
                  <a:pt x="367951" y="634945"/>
                </a:cubicBezTo>
                <a:cubicBezTo>
                  <a:pt x="367728" y="636630"/>
                  <a:pt x="367543" y="638322"/>
                  <a:pt x="367380" y="640016"/>
                </a:cubicBezTo>
                <a:cubicBezTo>
                  <a:pt x="367330" y="640530"/>
                  <a:pt x="367280" y="641041"/>
                  <a:pt x="367236" y="641556"/>
                </a:cubicBezTo>
                <a:cubicBezTo>
                  <a:pt x="367081" y="643370"/>
                  <a:pt x="366956" y="645189"/>
                  <a:pt x="366869" y="647012"/>
                </a:cubicBezTo>
                <a:cubicBezTo>
                  <a:pt x="366851" y="647398"/>
                  <a:pt x="366838" y="647786"/>
                  <a:pt x="366823" y="648173"/>
                </a:cubicBezTo>
                <a:cubicBezTo>
                  <a:pt x="366744" y="650133"/>
                  <a:pt x="366691" y="652099"/>
                  <a:pt x="366691" y="654069"/>
                </a:cubicBezTo>
                <a:lnTo>
                  <a:pt x="366691" y="661540"/>
                </a:lnTo>
                <a:lnTo>
                  <a:pt x="366691" y="698805"/>
                </a:lnTo>
                <a:lnTo>
                  <a:pt x="434922" y="698805"/>
                </a:lnTo>
                <a:cubicBezTo>
                  <a:pt x="440758" y="698805"/>
                  <a:pt x="445486" y="703534"/>
                  <a:pt x="445486" y="709368"/>
                </a:cubicBezTo>
                <a:cubicBezTo>
                  <a:pt x="445486" y="715203"/>
                  <a:pt x="440758" y="719932"/>
                  <a:pt x="434922" y="719932"/>
                </a:cubicBezTo>
                <a:lnTo>
                  <a:pt x="356127" y="719932"/>
                </a:lnTo>
                <a:cubicBezTo>
                  <a:pt x="350291" y="719932"/>
                  <a:pt x="345563" y="715203"/>
                  <a:pt x="345563" y="709368"/>
                </a:cubicBezTo>
                <a:lnTo>
                  <a:pt x="345563" y="672104"/>
                </a:lnTo>
                <a:lnTo>
                  <a:pt x="10564" y="672104"/>
                </a:lnTo>
                <a:cubicBezTo>
                  <a:pt x="4728" y="672104"/>
                  <a:pt x="0" y="667375"/>
                  <a:pt x="0" y="661540"/>
                </a:cubicBezTo>
                <a:lnTo>
                  <a:pt x="0" y="71630"/>
                </a:lnTo>
                <a:cubicBezTo>
                  <a:pt x="0" y="65797"/>
                  <a:pt x="4728" y="61066"/>
                  <a:pt x="10564" y="61066"/>
                </a:cubicBezTo>
                <a:lnTo>
                  <a:pt x="100810" y="61066"/>
                </a:lnTo>
                <a:lnTo>
                  <a:pt x="100810" y="47548"/>
                </a:lnTo>
                <a:cubicBezTo>
                  <a:pt x="100810" y="41714"/>
                  <a:pt x="105539" y="36984"/>
                  <a:pt x="111374" y="36984"/>
                </a:cubicBezTo>
                <a:lnTo>
                  <a:pt x="197145" y="36984"/>
                </a:lnTo>
                <a:cubicBezTo>
                  <a:pt x="206042" y="14844"/>
                  <a:pt x="227542" y="0"/>
                  <a:pt x="252005"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13" name="Объект 2">
            <a:extLst>
              <a:ext uri="{FF2B5EF4-FFF2-40B4-BE49-F238E27FC236}">
                <a16:creationId xmlns:a16="http://schemas.microsoft.com/office/drawing/2014/main" id="{396AF39F-2E1E-4385-8062-D02A6533027D}"/>
              </a:ext>
            </a:extLst>
          </p:cNvPr>
          <p:cNvSpPr txBox="1">
            <a:spLocks/>
          </p:cNvSpPr>
          <p:nvPr/>
        </p:nvSpPr>
        <p:spPr>
          <a:xfrm>
            <a:off x="1483242" y="2667000"/>
            <a:ext cx="9296400" cy="297151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Aft>
                <a:spcPts val="1200"/>
              </a:spcAft>
              <a:buNone/>
            </a:pPr>
            <a:r>
              <a:rPr lang="ru-RU" dirty="0"/>
              <a:t>Согласно положениям статьи 2.4 КоАП РФ </a:t>
            </a:r>
            <a:r>
              <a:rPr lang="ru-RU" b="1" dirty="0"/>
              <a:t>административной ответственности подлежит должностное лицо в случае совершения им административного правонарушения </a:t>
            </a:r>
            <a:r>
              <a:rPr lang="ru-RU" dirty="0"/>
              <a:t>в связи с неисполнением либо ненадлежащим исполнением своих служебных обязанностей. При осуществлении централизованных закупок:</a:t>
            </a:r>
          </a:p>
          <a:p>
            <a:pPr marL="0" indent="0" algn="just">
              <a:lnSpc>
                <a:spcPct val="100000"/>
              </a:lnSpc>
              <a:spcAft>
                <a:spcPts val="1200"/>
              </a:spcAft>
              <a:buNone/>
            </a:pPr>
            <a:r>
              <a:rPr lang="ru-RU" dirty="0"/>
              <a:t>-</a:t>
            </a:r>
            <a:r>
              <a:rPr lang="ru-RU" b="1" dirty="0"/>
              <a:t>порядок взаимодействия заказчиков с уполномоченными органами</a:t>
            </a:r>
            <a:r>
              <a:rPr lang="ru-RU" dirty="0"/>
              <a:t>, уполномоченными учреждениями </a:t>
            </a:r>
            <a:r>
              <a:rPr lang="ru-RU" b="1" dirty="0"/>
              <a:t>определяется</a:t>
            </a:r>
            <a:r>
              <a:rPr lang="ru-RU" dirty="0"/>
              <a:t> решениями о создании таких органов, учреждений либо решениями о наделении их полномочиями </a:t>
            </a:r>
            <a:r>
              <a:rPr lang="ru-RU" b="1" dirty="0"/>
              <a:t>в соответствии со статьей 26 Закона </a:t>
            </a:r>
            <a:r>
              <a:rPr lang="ru-RU" dirty="0"/>
              <a:t>№ 44-ФЗ (часть 10 статьи 26 Закона № 44-ФЗ);</a:t>
            </a:r>
          </a:p>
        </p:txBody>
      </p:sp>
    </p:spTree>
    <p:extLst>
      <p:ext uri="{BB962C8B-B14F-4D97-AF65-F5344CB8AC3E}">
        <p14:creationId xmlns:p14="http://schemas.microsoft.com/office/powerpoint/2010/main" val="4073766731"/>
      </p:ext>
    </p:extLst>
  </p:cSld>
  <p:clrMapOvr>
    <a:masterClrMapping/>
  </p:clrMapOvr>
  <p:transition spd="slow">
    <p:fade thruBlk="1"/>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333500" y="2667001"/>
            <a:ext cx="9525000" cy="3422651"/>
          </a:xfrm>
        </p:spPr>
        <p:txBody>
          <a:bodyPr>
            <a:normAutofit fontScale="90000"/>
          </a:bodyPr>
          <a:lstStyle/>
          <a:p>
            <a:br>
              <a:rPr lang="ru-RU" sz="4000" dirty="0"/>
            </a:br>
            <a:br>
              <a:rPr lang="ru-RU" sz="4000" dirty="0"/>
            </a:br>
            <a:r>
              <a:rPr lang="ru-RU" sz="4000" dirty="0"/>
              <a:t>Финансовые органы не осуществляют проверку таких сведений на этапе включения в реестра контрактов. </a:t>
            </a:r>
            <a:br>
              <a:rPr lang="ru-RU" sz="4000" dirty="0"/>
            </a:br>
            <a:br>
              <a:rPr lang="ru-RU" sz="4000" dirty="0"/>
            </a:br>
            <a:endParaRPr lang="ru-RU" dirty="0"/>
          </a:p>
        </p:txBody>
      </p:sp>
      <p:sp>
        <p:nvSpPr>
          <p:cNvPr id="3" name="Заголовок 3">
            <a:extLst>
              <a:ext uri="{FF2B5EF4-FFF2-40B4-BE49-F238E27FC236}">
                <a16:creationId xmlns:a16="http://schemas.microsoft.com/office/drawing/2014/main" id="{7F8D9B81-BA34-47F4-89BB-15C43FEF655F}"/>
              </a:ext>
            </a:extLst>
          </p:cNvPr>
          <p:cNvSpPr txBox="1">
            <a:spLocks/>
          </p:cNvSpPr>
          <p:nvPr/>
        </p:nvSpPr>
        <p:spPr>
          <a:xfrm>
            <a:off x="1333500" y="228601"/>
            <a:ext cx="9525000" cy="1066800"/>
          </a:xfrm>
          <a:prstGeom prst="rect">
            <a:avLst/>
          </a:prstGeom>
        </p:spPr>
        <p:txBody>
          <a:bodyPr wrap="square" lIns="0" tIns="0" rIns="0" bIns="0" anchor="b" anchorCtr="0">
            <a:normAutofit fontScale="97500"/>
          </a:bodyPr>
          <a:lstStyle>
            <a:lvl1pPr>
              <a:defRPr lang="ru-RU" sz="6000" b="0" i="0">
                <a:solidFill>
                  <a:schemeClr val="bg1"/>
                </a:solidFill>
                <a:latin typeface="Roboto Thin" panose="02000000000000000000" pitchFamily="2" charset="0"/>
                <a:ea typeface="Roboto Thin" panose="02000000000000000000" pitchFamily="2" charset="0"/>
                <a:cs typeface="Roboto Thin" panose="02000000000000000000" pitchFamily="2" charset="0"/>
              </a:defRPr>
            </a:lvl1pPr>
          </a:lstStyle>
          <a:p>
            <a:r>
              <a:rPr lang="ru-RU" sz="4000" kern="0" dirty="0">
                <a:solidFill>
                  <a:schemeClr val="bg1">
                    <a:lumMod val="65000"/>
                  </a:schemeClr>
                </a:solidFill>
              </a:rPr>
              <a:t>Со стороны контроллера</a:t>
            </a:r>
            <a:endParaRPr lang="ru-RU" kern="0" dirty="0">
              <a:solidFill>
                <a:schemeClr val="bg1">
                  <a:lumMod val="65000"/>
                </a:schemeClr>
              </a:solidFill>
            </a:endParaRPr>
          </a:p>
        </p:txBody>
      </p:sp>
    </p:spTree>
    <p:extLst>
      <p:ext uri="{BB962C8B-B14F-4D97-AF65-F5344CB8AC3E}">
        <p14:creationId xmlns:p14="http://schemas.microsoft.com/office/powerpoint/2010/main" val="3270453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8" name="Прямая соединительная линия 347"/>
          <p:cNvCxnSpPr>
            <a:endCxn id="191" idx="3"/>
          </p:cNvCxnSpPr>
          <p:nvPr/>
        </p:nvCxnSpPr>
        <p:spPr>
          <a:xfrm flipH="1">
            <a:off x="9377717" y="5229636"/>
            <a:ext cx="82187" cy="4292"/>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05" name="Прямая соединительная линия 304"/>
          <p:cNvCxnSpPr/>
          <p:nvPr/>
        </p:nvCxnSpPr>
        <p:spPr>
          <a:xfrm>
            <a:off x="9540776" y="1763449"/>
            <a:ext cx="0" cy="3945162"/>
          </a:xfrm>
          <a:prstGeom prst="line">
            <a:avLst/>
          </a:prstGeom>
          <a:ln w="9525" cap="flat" cmpd="sng">
            <a:solidFill>
              <a:schemeClr val="accent1">
                <a:lumMod val="75000"/>
              </a:schemeClr>
            </a:solidFill>
            <a:headEnd type="none"/>
          </a:ln>
        </p:spPr>
        <p:style>
          <a:lnRef idx="1">
            <a:schemeClr val="accent1"/>
          </a:lnRef>
          <a:fillRef idx="0">
            <a:schemeClr val="accent1"/>
          </a:fillRef>
          <a:effectRef idx="0">
            <a:schemeClr val="accent1"/>
          </a:effectRef>
          <a:fontRef idx="minor">
            <a:schemeClr val="tx1"/>
          </a:fontRef>
        </p:style>
      </p:cxnSp>
      <p:sp>
        <p:nvSpPr>
          <p:cNvPr id="8" name="Заголовок 2">
            <a:extLst>
              <a:ext uri="{FF2B5EF4-FFF2-40B4-BE49-F238E27FC236}">
                <a16:creationId xmlns:a16="http://schemas.microsoft.com/office/drawing/2014/main" id="{D79010BF-88F0-4523-AAEE-A187024897F8}"/>
              </a:ext>
            </a:extLst>
          </p:cNvPr>
          <p:cNvSpPr>
            <a:spLocks noGrp="1"/>
          </p:cNvSpPr>
          <p:nvPr>
            <p:ph type="title"/>
          </p:nvPr>
        </p:nvSpPr>
        <p:spPr>
          <a:xfrm>
            <a:off x="1197834" y="443208"/>
            <a:ext cx="8937452" cy="250068"/>
          </a:xfrm>
        </p:spPr>
        <p:txBody>
          <a:bodyPr anchor="ctr"/>
          <a:lstStyle/>
          <a:p>
            <a:r>
              <a:rPr lang="ru-RU" sz="1625" cap="all" dirty="0">
                <a:solidFill>
                  <a:schemeClr val="tx2">
                    <a:lumMod val="75000"/>
                  </a:schemeClr>
                </a:solidFill>
                <a:latin typeface="Lato Light"/>
              </a:rPr>
              <a:t>БИЗНЕС-ПРОЦЕСС ПОДПИСАНИЯ В ЕИС ДОКУМЕНТОВ О ПРИЕМКЕ</a:t>
            </a:r>
          </a:p>
        </p:txBody>
      </p:sp>
      <p:pic>
        <p:nvPicPr>
          <p:cNvPr id="3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3613"/>
          <a:stretch/>
        </p:blipFill>
        <p:spPr bwMode="auto">
          <a:xfrm>
            <a:off x="1670662" y="1545472"/>
            <a:ext cx="1626910" cy="5261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2" name="Скругленный прямоугольник 31"/>
          <p:cNvSpPr/>
          <p:nvPr/>
        </p:nvSpPr>
        <p:spPr>
          <a:xfrm>
            <a:off x="1617622" y="1463041"/>
            <a:ext cx="8008979" cy="4352811"/>
          </a:xfrm>
          <a:prstGeom prst="roundRect">
            <a:avLst>
              <a:gd name="adj" fmla="val 13270"/>
            </a:avLst>
          </a:prstGeom>
          <a:noFill/>
          <a:ln w="3175">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lIns="49462" tIns="24732" rIns="49462" bIns="24732" rtlCol="0" anchor="ctr"/>
          <a:lstStyle/>
          <a:p>
            <a:pPr algn="ctr"/>
            <a:endParaRPr lang="ru-RU" sz="1463" dirty="0"/>
          </a:p>
        </p:txBody>
      </p:sp>
      <p:sp>
        <p:nvSpPr>
          <p:cNvPr id="34" name="Прямоугольник 33"/>
          <p:cNvSpPr/>
          <p:nvPr/>
        </p:nvSpPr>
        <p:spPr>
          <a:xfrm>
            <a:off x="2297132" y="2169921"/>
            <a:ext cx="2480876" cy="3460290"/>
          </a:xfrm>
          <a:prstGeom prst="rect">
            <a:avLst/>
          </a:prstGeom>
          <a:noFill/>
          <a:ln w="63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49439" tIns="24717" rIns="49439" bIns="24717" rtlCol="0" anchor="ctr"/>
          <a:lstStyle/>
          <a:p>
            <a:pPr algn="ctr" defTabSz="741982"/>
            <a:endParaRPr lang="ru-RU" sz="1463" dirty="0">
              <a:solidFill>
                <a:srgbClr val="44546A"/>
              </a:solidFill>
            </a:endParaRPr>
          </a:p>
        </p:txBody>
      </p:sp>
      <p:sp>
        <p:nvSpPr>
          <p:cNvPr id="35" name="Прямоугольник 34"/>
          <p:cNvSpPr/>
          <p:nvPr/>
        </p:nvSpPr>
        <p:spPr>
          <a:xfrm>
            <a:off x="3509842" y="2182891"/>
            <a:ext cx="1353377" cy="239228"/>
          </a:xfrm>
          <a:prstGeom prst="rect">
            <a:avLst/>
          </a:prstGeom>
          <a:noFill/>
        </p:spPr>
        <p:txBody>
          <a:bodyPr wrap="none" lIns="88325" tIns="44162" rIns="88325" bIns="44162">
            <a:spAutoFit/>
          </a:bodyPr>
          <a:lstStyle/>
          <a:p>
            <a:pPr algn="ctr"/>
            <a:r>
              <a:rPr lang="ru-RU" sz="975" b="1" dirty="0">
                <a:ln w="0"/>
                <a:latin typeface="Times New Roman" panose="02020603050405020304" pitchFamily="18" charset="0"/>
                <a:cs typeface="Times New Roman" panose="02020603050405020304" pitchFamily="18" charset="0"/>
              </a:rPr>
              <a:t>ЛК ПОСТАВЩИКА</a:t>
            </a:r>
            <a:endParaRPr lang="ru-RU" sz="975" dirty="0">
              <a:ln w="0"/>
              <a:latin typeface="Times New Roman" panose="02020603050405020304" pitchFamily="18" charset="0"/>
              <a:cs typeface="Times New Roman" panose="02020603050405020304" pitchFamily="18" charset="0"/>
            </a:endParaRPr>
          </a:p>
        </p:txBody>
      </p:sp>
      <p:grpSp>
        <p:nvGrpSpPr>
          <p:cNvPr id="36" name="Группа 35"/>
          <p:cNvGrpSpPr/>
          <p:nvPr/>
        </p:nvGrpSpPr>
        <p:grpSpPr>
          <a:xfrm>
            <a:off x="4053733" y="1480312"/>
            <a:ext cx="2340000" cy="655160"/>
            <a:chOff x="12856951" y="1806777"/>
            <a:chExt cx="4493374" cy="1254271"/>
          </a:xfrm>
          <a:solidFill>
            <a:schemeClr val="bg1"/>
          </a:solidFill>
        </p:grpSpPr>
        <p:sp>
          <p:nvSpPr>
            <p:cNvPr id="37" name="Прямоугольник с двумя скругленными противолежащими углами 36"/>
            <p:cNvSpPr/>
            <p:nvPr/>
          </p:nvSpPr>
          <p:spPr>
            <a:xfrm>
              <a:off x="12856951" y="1872977"/>
              <a:ext cx="4493374" cy="1119953"/>
            </a:xfrm>
            <a:prstGeom prst="round2DiagRect">
              <a:avLst/>
            </a:prstGeom>
            <a:grp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3281"/>
              <a:endParaRPr lang="ru-RU" sz="1463" dirty="0"/>
            </a:p>
          </p:txBody>
        </p:sp>
        <p:grpSp>
          <p:nvGrpSpPr>
            <p:cNvPr id="38" name="Группа 37"/>
            <p:cNvGrpSpPr/>
            <p:nvPr/>
          </p:nvGrpSpPr>
          <p:grpSpPr>
            <a:xfrm>
              <a:off x="12991320" y="1938306"/>
              <a:ext cx="1024086" cy="787817"/>
              <a:chOff x="7561864" y="2857239"/>
              <a:chExt cx="731838" cy="731837"/>
            </a:xfrm>
            <a:grpFill/>
          </p:grpSpPr>
          <p:sp>
            <p:nvSpPr>
              <p:cNvPr id="43" name="Freeform 73"/>
              <p:cNvSpPr>
                <a:spLocks noEditPoints="1"/>
              </p:cNvSpPr>
              <p:nvPr/>
            </p:nvSpPr>
            <p:spPr bwMode="auto">
              <a:xfrm>
                <a:off x="7665052" y="2857239"/>
                <a:ext cx="527050" cy="320675"/>
              </a:xfrm>
              <a:custGeom>
                <a:avLst/>
                <a:gdLst>
                  <a:gd name="T0" fmla="*/ 36 w 332"/>
                  <a:gd name="T1" fmla="*/ 15 h 202"/>
                  <a:gd name="T2" fmla="*/ 25 w 332"/>
                  <a:gd name="T3" fmla="*/ 17 h 202"/>
                  <a:gd name="T4" fmla="*/ 17 w 332"/>
                  <a:gd name="T5" fmla="*/ 25 h 202"/>
                  <a:gd name="T6" fmla="*/ 15 w 332"/>
                  <a:gd name="T7" fmla="*/ 37 h 202"/>
                  <a:gd name="T8" fmla="*/ 15 w 332"/>
                  <a:gd name="T9" fmla="*/ 166 h 202"/>
                  <a:gd name="T10" fmla="*/ 17 w 332"/>
                  <a:gd name="T11" fmla="*/ 177 h 202"/>
                  <a:gd name="T12" fmla="*/ 25 w 332"/>
                  <a:gd name="T13" fmla="*/ 185 h 202"/>
                  <a:gd name="T14" fmla="*/ 36 w 332"/>
                  <a:gd name="T15" fmla="*/ 187 h 202"/>
                  <a:gd name="T16" fmla="*/ 295 w 332"/>
                  <a:gd name="T17" fmla="*/ 187 h 202"/>
                  <a:gd name="T18" fmla="*/ 305 w 332"/>
                  <a:gd name="T19" fmla="*/ 185 h 202"/>
                  <a:gd name="T20" fmla="*/ 313 w 332"/>
                  <a:gd name="T21" fmla="*/ 177 h 202"/>
                  <a:gd name="T22" fmla="*/ 317 w 332"/>
                  <a:gd name="T23" fmla="*/ 166 h 202"/>
                  <a:gd name="T24" fmla="*/ 317 w 332"/>
                  <a:gd name="T25" fmla="*/ 37 h 202"/>
                  <a:gd name="T26" fmla="*/ 313 w 332"/>
                  <a:gd name="T27" fmla="*/ 25 h 202"/>
                  <a:gd name="T28" fmla="*/ 305 w 332"/>
                  <a:gd name="T29" fmla="*/ 17 h 202"/>
                  <a:gd name="T30" fmla="*/ 295 w 332"/>
                  <a:gd name="T31" fmla="*/ 15 h 202"/>
                  <a:gd name="T32" fmla="*/ 36 w 332"/>
                  <a:gd name="T33" fmla="*/ 15 h 202"/>
                  <a:gd name="T34" fmla="*/ 36 w 332"/>
                  <a:gd name="T35" fmla="*/ 0 h 202"/>
                  <a:gd name="T36" fmla="*/ 295 w 332"/>
                  <a:gd name="T37" fmla="*/ 0 h 202"/>
                  <a:gd name="T38" fmla="*/ 309 w 332"/>
                  <a:gd name="T39" fmla="*/ 3 h 202"/>
                  <a:gd name="T40" fmla="*/ 320 w 332"/>
                  <a:gd name="T41" fmla="*/ 11 h 202"/>
                  <a:gd name="T42" fmla="*/ 328 w 332"/>
                  <a:gd name="T43" fmla="*/ 22 h 202"/>
                  <a:gd name="T44" fmla="*/ 332 w 332"/>
                  <a:gd name="T45" fmla="*/ 37 h 202"/>
                  <a:gd name="T46" fmla="*/ 332 w 332"/>
                  <a:gd name="T47" fmla="*/ 166 h 202"/>
                  <a:gd name="T48" fmla="*/ 328 w 332"/>
                  <a:gd name="T49" fmla="*/ 180 h 202"/>
                  <a:gd name="T50" fmla="*/ 320 w 332"/>
                  <a:gd name="T51" fmla="*/ 191 h 202"/>
                  <a:gd name="T52" fmla="*/ 309 w 332"/>
                  <a:gd name="T53" fmla="*/ 199 h 202"/>
                  <a:gd name="T54" fmla="*/ 295 w 332"/>
                  <a:gd name="T55" fmla="*/ 202 h 202"/>
                  <a:gd name="T56" fmla="*/ 36 w 332"/>
                  <a:gd name="T57" fmla="*/ 202 h 202"/>
                  <a:gd name="T58" fmla="*/ 21 w 332"/>
                  <a:gd name="T59" fmla="*/ 199 h 202"/>
                  <a:gd name="T60" fmla="*/ 11 w 332"/>
                  <a:gd name="T61" fmla="*/ 191 h 202"/>
                  <a:gd name="T62" fmla="*/ 3 w 332"/>
                  <a:gd name="T63" fmla="*/ 180 h 202"/>
                  <a:gd name="T64" fmla="*/ 0 w 332"/>
                  <a:gd name="T65" fmla="*/ 166 h 202"/>
                  <a:gd name="T66" fmla="*/ 0 w 332"/>
                  <a:gd name="T67" fmla="*/ 37 h 202"/>
                  <a:gd name="T68" fmla="*/ 3 w 332"/>
                  <a:gd name="T69" fmla="*/ 22 h 202"/>
                  <a:gd name="T70" fmla="*/ 11 w 332"/>
                  <a:gd name="T71" fmla="*/ 11 h 202"/>
                  <a:gd name="T72" fmla="*/ 21 w 332"/>
                  <a:gd name="T73" fmla="*/ 3 h 202"/>
                  <a:gd name="T74" fmla="*/ 36 w 332"/>
                  <a:gd name="T75"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2" h="202">
                    <a:moveTo>
                      <a:pt x="36" y="15"/>
                    </a:moveTo>
                    <a:lnTo>
                      <a:pt x="25" y="17"/>
                    </a:lnTo>
                    <a:lnTo>
                      <a:pt x="17" y="25"/>
                    </a:lnTo>
                    <a:lnTo>
                      <a:pt x="15" y="37"/>
                    </a:lnTo>
                    <a:lnTo>
                      <a:pt x="15" y="166"/>
                    </a:lnTo>
                    <a:lnTo>
                      <a:pt x="17" y="177"/>
                    </a:lnTo>
                    <a:lnTo>
                      <a:pt x="25" y="185"/>
                    </a:lnTo>
                    <a:lnTo>
                      <a:pt x="36" y="187"/>
                    </a:lnTo>
                    <a:lnTo>
                      <a:pt x="295" y="187"/>
                    </a:lnTo>
                    <a:lnTo>
                      <a:pt x="305" y="185"/>
                    </a:lnTo>
                    <a:lnTo>
                      <a:pt x="313" y="177"/>
                    </a:lnTo>
                    <a:lnTo>
                      <a:pt x="317" y="166"/>
                    </a:lnTo>
                    <a:lnTo>
                      <a:pt x="317" y="37"/>
                    </a:lnTo>
                    <a:lnTo>
                      <a:pt x="313" y="25"/>
                    </a:lnTo>
                    <a:lnTo>
                      <a:pt x="305" y="17"/>
                    </a:lnTo>
                    <a:lnTo>
                      <a:pt x="295" y="15"/>
                    </a:lnTo>
                    <a:lnTo>
                      <a:pt x="36" y="15"/>
                    </a:lnTo>
                    <a:close/>
                    <a:moveTo>
                      <a:pt x="36" y="0"/>
                    </a:moveTo>
                    <a:lnTo>
                      <a:pt x="295" y="0"/>
                    </a:lnTo>
                    <a:lnTo>
                      <a:pt x="309" y="3"/>
                    </a:lnTo>
                    <a:lnTo>
                      <a:pt x="320" y="11"/>
                    </a:lnTo>
                    <a:lnTo>
                      <a:pt x="328" y="22"/>
                    </a:lnTo>
                    <a:lnTo>
                      <a:pt x="332" y="37"/>
                    </a:lnTo>
                    <a:lnTo>
                      <a:pt x="332" y="166"/>
                    </a:lnTo>
                    <a:lnTo>
                      <a:pt x="328" y="180"/>
                    </a:lnTo>
                    <a:lnTo>
                      <a:pt x="320" y="191"/>
                    </a:lnTo>
                    <a:lnTo>
                      <a:pt x="309" y="199"/>
                    </a:lnTo>
                    <a:lnTo>
                      <a:pt x="295" y="202"/>
                    </a:lnTo>
                    <a:lnTo>
                      <a:pt x="36" y="202"/>
                    </a:lnTo>
                    <a:lnTo>
                      <a:pt x="21" y="199"/>
                    </a:lnTo>
                    <a:lnTo>
                      <a:pt x="11" y="191"/>
                    </a:lnTo>
                    <a:lnTo>
                      <a:pt x="3" y="180"/>
                    </a:lnTo>
                    <a:lnTo>
                      <a:pt x="0" y="166"/>
                    </a:lnTo>
                    <a:lnTo>
                      <a:pt x="0" y="37"/>
                    </a:lnTo>
                    <a:lnTo>
                      <a:pt x="3" y="22"/>
                    </a:lnTo>
                    <a:lnTo>
                      <a:pt x="11" y="11"/>
                    </a:lnTo>
                    <a:lnTo>
                      <a:pt x="21" y="3"/>
                    </a:lnTo>
                    <a:lnTo>
                      <a:pt x="36" y="0"/>
                    </a:lnTo>
                    <a:close/>
                  </a:path>
                </a:pathLst>
              </a:custGeom>
              <a:grpFill/>
              <a:ln w="9525">
                <a:solidFill>
                  <a:schemeClr val="accent1">
                    <a:lumMod val="75000"/>
                  </a:schemeClr>
                </a:solidFill>
                <a:headEnd/>
                <a:tailEnd/>
              </a:ln>
            </p:spPr>
            <p:style>
              <a:lnRef idx="2">
                <a:schemeClr val="dk1"/>
              </a:lnRef>
              <a:fillRef idx="1">
                <a:schemeClr val="lt1"/>
              </a:fillRef>
              <a:effectRef idx="0">
                <a:schemeClr val="dk1"/>
              </a:effectRef>
              <a:fontRef idx="minor">
                <a:schemeClr val="dk1"/>
              </a:fontRef>
            </p:style>
            <p:txBody>
              <a:bodyPr vert="horz" wrap="square" lIns="157063" tIns="78531" rIns="157063" bIns="78531" numCol="1" anchor="t" anchorCtr="0" compatLnSpc="1">
                <a:prstTxWarp prst="textNoShape">
                  <a:avLst/>
                </a:prstTxWarp>
              </a:bodyPr>
              <a:lstStyle/>
              <a:p>
                <a:endParaRPr lang="ru-RU" sz="1463" dirty="0"/>
              </a:p>
            </p:txBody>
          </p:sp>
          <p:sp>
            <p:nvSpPr>
              <p:cNvPr id="44" name="Rectangle 74"/>
              <p:cNvSpPr>
                <a:spLocks noChangeArrowheads="1"/>
              </p:cNvSpPr>
              <p:nvPr/>
            </p:nvSpPr>
            <p:spPr bwMode="auto">
              <a:xfrm>
                <a:off x="7917464" y="3200139"/>
                <a:ext cx="22225" cy="138113"/>
              </a:xfrm>
              <a:prstGeom prst="rect">
                <a:avLst/>
              </a:prstGeom>
              <a:grpFill/>
              <a:ln w="9525">
                <a:solidFill>
                  <a:schemeClr val="accent1">
                    <a:lumMod val="75000"/>
                  </a:schemeClr>
                </a:solidFill>
                <a:headEnd/>
                <a:tailEnd/>
              </a:ln>
            </p:spPr>
            <p:style>
              <a:lnRef idx="2">
                <a:schemeClr val="dk1"/>
              </a:lnRef>
              <a:fillRef idx="1">
                <a:schemeClr val="lt1"/>
              </a:fillRef>
              <a:effectRef idx="0">
                <a:schemeClr val="dk1"/>
              </a:effectRef>
              <a:fontRef idx="minor">
                <a:schemeClr val="dk1"/>
              </a:fontRef>
            </p:style>
            <p:txBody>
              <a:bodyPr vert="horz" wrap="square" lIns="157063" tIns="78531" rIns="157063" bIns="78531" numCol="1" anchor="t" anchorCtr="0" compatLnSpc="1">
                <a:prstTxWarp prst="textNoShape">
                  <a:avLst/>
                </a:prstTxWarp>
              </a:bodyPr>
              <a:lstStyle/>
              <a:p>
                <a:endParaRPr lang="ru-RU" sz="1463" dirty="0"/>
              </a:p>
            </p:txBody>
          </p:sp>
          <p:sp>
            <p:nvSpPr>
              <p:cNvPr id="45" name="Freeform 75"/>
              <p:cNvSpPr>
                <a:spLocks/>
              </p:cNvSpPr>
              <p:nvPr/>
            </p:nvSpPr>
            <p:spPr bwMode="auto">
              <a:xfrm>
                <a:off x="7665052" y="3258876"/>
                <a:ext cx="527050" cy="79375"/>
              </a:xfrm>
              <a:custGeom>
                <a:avLst/>
                <a:gdLst>
                  <a:gd name="T0" fmla="*/ 7 w 332"/>
                  <a:gd name="T1" fmla="*/ 0 h 50"/>
                  <a:gd name="T2" fmla="*/ 324 w 332"/>
                  <a:gd name="T3" fmla="*/ 0 h 50"/>
                  <a:gd name="T4" fmla="*/ 326 w 332"/>
                  <a:gd name="T5" fmla="*/ 0 h 50"/>
                  <a:gd name="T6" fmla="*/ 329 w 332"/>
                  <a:gd name="T7" fmla="*/ 1 h 50"/>
                  <a:gd name="T8" fmla="*/ 330 w 332"/>
                  <a:gd name="T9" fmla="*/ 4 h 50"/>
                  <a:gd name="T10" fmla="*/ 332 w 332"/>
                  <a:gd name="T11" fmla="*/ 6 h 50"/>
                  <a:gd name="T12" fmla="*/ 332 w 332"/>
                  <a:gd name="T13" fmla="*/ 50 h 50"/>
                  <a:gd name="T14" fmla="*/ 317 w 332"/>
                  <a:gd name="T15" fmla="*/ 50 h 50"/>
                  <a:gd name="T16" fmla="*/ 317 w 332"/>
                  <a:gd name="T17" fmla="*/ 14 h 50"/>
                  <a:gd name="T18" fmla="*/ 15 w 332"/>
                  <a:gd name="T19" fmla="*/ 14 h 50"/>
                  <a:gd name="T20" fmla="*/ 15 w 332"/>
                  <a:gd name="T21" fmla="*/ 50 h 50"/>
                  <a:gd name="T22" fmla="*/ 0 w 332"/>
                  <a:gd name="T23" fmla="*/ 50 h 50"/>
                  <a:gd name="T24" fmla="*/ 0 w 332"/>
                  <a:gd name="T25" fmla="*/ 6 h 50"/>
                  <a:gd name="T26" fmla="*/ 0 w 332"/>
                  <a:gd name="T27" fmla="*/ 4 h 50"/>
                  <a:gd name="T28" fmla="*/ 2 w 332"/>
                  <a:gd name="T29" fmla="*/ 1 h 50"/>
                  <a:gd name="T30" fmla="*/ 4 w 332"/>
                  <a:gd name="T31" fmla="*/ 0 h 50"/>
                  <a:gd name="T32" fmla="*/ 7 w 332"/>
                  <a:gd name="T3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50">
                    <a:moveTo>
                      <a:pt x="7" y="0"/>
                    </a:moveTo>
                    <a:lnTo>
                      <a:pt x="324" y="0"/>
                    </a:lnTo>
                    <a:lnTo>
                      <a:pt x="326" y="0"/>
                    </a:lnTo>
                    <a:lnTo>
                      <a:pt x="329" y="1"/>
                    </a:lnTo>
                    <a:lnTo>
                      <a:pt x="330" y="4"/>
                    </a:lnTo>
                    <a:lnTo>
                      <a:pt x="332" y="6"/>
                    </a:lnTo>
                    <a:lnTo>
                      <a:pt x="332" y="50"/>
                    </a:lnTo>
                    <a:lnTo>
                      <a:pt x="317" y="50"/>
                    </a:lnTo>
                    <a:lnTo>
                      <a:pt x="317" y="14"/>
                    </a:lnTo>
                    <a:lnTo>
                      <a:pt x="15" y="14"/>
                    </a:lnTo>
                    <a:lnTo>
                      <a:pt x="15" y="50"/>
                    </a:lnTo>
                    <a:lnTo>
                      <a:pt x="0" y="50"/>
                    </a:lnTo>
                    <a:lnTo>
                      <a:pt x="0" y="6"/>
                    </a:lnTo>
                    <a:lnTo>
                      <a:pt x="0" y="4"/>
                    </a:lnTo>
                    <a:lnTo>
                      <a:pt x="2" y="1"/>
                    </a:lnTo>
                    <a:lnTo>
                      <a:pt x="4" y="0"/>
                    </a:lnTo>
                    <a:lnTo>
                      <a:pt x="7" y="0"/>
                    </a:lnTo>
                    <a:close/>
                  </a:path>
                </a:pathLst>
              </a:custGeom>
              <a:solidFill>
                <a:schemeClr val="accent1">
                  <a:lumMod val="75000"/>
                </a:schemeClr>
              </a:solidFill>
              <a:ln w="9525">
                <a:solidFill>
                  <a:schemeClr val="accent1">
                    <a:lumMod val="75000"/>
                  </a:schemeClr>
                </a:solidFill>
                <a:headEnd/>
                <a:tailEnd/>
              </a:ln>
            </p:spPr>
            <p:style>
              <a:lnRef idx="2">
                <a:schemeClr val="dk1"/>
              </a:lnRef>
              <a:fillRef idx="1">
                <a:schemeClr val="lt1"/>
              </a:fillRef>
              <a:effectRef idx="0">
                <a:schemeClr val="dk1"/>
              </a:effectRef>
              <a:fontRef idx="minor">
                <a:schemeClr val="dk1"/>
              </a:fontRef>
            </p:style>
            <p:txBody>
              <a:bodyPr vert="horz" wrap="square" lIns="157063" tIns="78531" rIns="157063" bIns="78531" numCol="1" anchor="t" anchorCtr="0" compatLnSpc="1">
                <a:prstTxWarp prst="textNoShape">
                  <a:avLst/>
                </a:prstTxWarp>
              </a:bodyPr>
              <a:lstStyle/>
              <a:p>
                <a:endParaRPr lang="ru-RU" sz="1463" dirty="0"/>
              </a:p>
            </p:txBody>
          </p:sp>
          <p:sp>
            <p:nvSpPr>
              <p:cNvPr id="46" name="Rectangle 76"/>
              <p:cNvSpPr>
                <a:spLocks noChangeArrowheads="1"/>
              </p:cNvSpPr>
              <p:nvPr/>
            </p:nvSpPr>
            <p:spPr bwMode="auto">
              <a:xfrm>
                <a:off x="7917464" y="3006464"/>
                <a:ext cx="22225" cy="23813"/>
              </a:xfrm>
              <a:prstGeom prst="rect">
                <a:avLst/>
              </a:prstGeom>
              <a:solidFill>
                <a:schemeClr val="accent1">
                  <a:lumMod val="75000"/>
                </a:schemeClr>
              </a:solidFill>
              <a:ln w="9525">
                <a:solidFill>
                  <a:schemeClr val="accent1">
                    <a:lumMod val="75000"/>
                  </a:schemeClr>
                </a:solidFill>
                <a:headEnd/>
                <a:tailEnd/>
              </a:ln>
            </p:spPr>
            <p:style>
              <a:lnRef idx="2">
                <a:schemeClr val="dk1"/>
              </a:lnRef>
              <a:fillRef idx="1">
                <a:schemeClr val="lt1"/>
              </a:fillRef>
              <a:effectRef idx="0">
                <a:schemeClr val="dk1"/>
              </a:effectRef>
              <a:fontRef idx="minor">
                <a:schemeClr val="dk1"/>
              </a:fontRef>
            </p:style>
            <p:txBody>
              <a:bodyPr vert="horz" wrap="square" lIns="157063" tIns="78531" rIns="157063" bIns="78531" numCol="1" anchor="t" anchorCtr="0" compatLnSpc="1">
                <a:prstTxWarp prst="textNoShape">
                  <a:avLst/>
                </a:prstTxWarp>
              </a:bodyPr>
              <a:lstStyle/>
              <a:p>
                <a:endParaRPr lang="ru-RU" sz="1463" dirty="0"/>
              </a:p>
            </p:txBody>
          </p:sp>
          <p:sp>
            <p:nvSpPr>
              <p:cNvPr id="47" name="Rectangle 77"/>
              <p:cNvSpPr>
                <a:spLocks noChangeArrowheads="1"/>
              </p:cNvSpPr>
              <p:nvPr/>
            </p:nvSpPr>
            <p:spPr bwMode="auto">
              <a:xfrm>
                <a:off x="7963502" y="3006464"/>
                <a:ext cx="22225" cy="23813"/>
              </a:xfrm>
              <a:prstGeom prst="rect">
                <a:avLst/>
              </a:prstGeom>
              <a:grpFill/>
              <a:ln w="9525">
                <a:solidFill>
                  <a:schemeClr val="accent1">
                    <a:lumMod val="75000"/>
                  </a:schemeClr>
                </a:solidFill>
                <a:headEnd/>
                <a:tailEnd/>
              </a:ln>
            </p:spPr>
            <p:style>
              <a:lnRef idx="2">
                <a:schemeClr val="dk1"/>
              </a:lnRef>
              <a:fillRef idx="1">
                <a:schemeClr val="lt1"/>
              </a:fillRef>
              <a:effectRef idx="0">
                <a:schemeClr val="dk1"/>
              </a:effectRef>
              <a:fontRef idx="minor">
                <a:schemeClr val="dk1"/>
              </a:fontRef>
            </p:style>
            <p:txBody>
              <a:bodyPr vert="horz" wrap="square" lIns="157063" tIns="78531" rIns="157063" bIns="78531" numCol="1" anchor="t" anchorCtr="0" compatLnSpc="1">
                <a:prstTxWarp prst="textNoShape">
                  <a:avLst/>
                </a:prstTxWarp>
              </a:bodyPr>
              <a:lstStyle/>
              <a:p>
                <a:endParaRPr lang="ru-RU" sz="1463" dirty="0"/>
              </a:p>
            </p:txBody>
          </p:sp>
          <p:sp>
            <p:nvSpPr>
              <p:cNvPr id="48" name="Rectangle 78"/>
              <p:cNvSpPr>
                <a:spLocks noChangeArrowheads="1"/>
              </p:cNvSpPr>
              <p:nvPr/>
            </p:nvSpPr>
            <p:spPr bwMode="auto">
              <a:xfrm>
                <a:off x="7871427" y="3006464"/>
                <a:ext cx="22225" cy="23813"/>
              </a:xfrm>
              <a:prstGeom prst="rect">
                <a:avLst/>
              </a:prstGeom>
              <a:grpFill/>
              <a:ln w="9525">
                <a:solidFill>
                  <a:schemeClr val="accent1">
                    <a:lumMod val="75000"/>
                  </a:schemeClr>
                </a:solidFill>
                <a:headEnd/>
                <a:tailEnd/>
              </a:ln>
            </p:spPr>
            <p:style>
              <a:lnRef idx="2">
                <a:schemeClr val="dk1"/>
              </a:lnRef>
              <a:fillRef idx="1">
                <a:schemeClr val="lt1"/>
              </a:fillRef>
              <a:effectRef idx="0">
                <a:schemeClr val="dk1"/>
              </a:effectRef>
              <a:fontRef idx="minor">
                <a:schemeClr val="dk1"/>
              </a:fontRef>
            </p:style>
            <p:txBody>
              <a:bodyPr vert="horz" wrap="square" lIns="157063" tIns="78531" rIns="157063" bIns="78531" numCol="1" anchor="t" anchorCtr="0" compatLnSpc="1">
                <a:prstTxWarp prst="textNoShape">
                  <a:avLst/>
                </a:prstTxWarp>
              </a:bodyPr>
              <a:lstStyle/>
              <a:p>
                <a:endParaRPr lang="ru-RU" sz="1463" dirty="0"/>
              </a:p>
            </p:txBody>
          </p:sp>
          <p:sp>
            <p:nvSpPr>
              <p:cNvPr id="49" name="Freeform 79"/>
              <p:cNvSpPr>
                <a:spLocks noEditPoints="1"/>
              </p:cNvSpPr>
              <p:nvPr/>
            </p:nvSpPr>
            <p:spPr bwMode="auto">
              <a:xfrm>
                <a:off x="7812689" y="3360476"/>
                <a:ext cx="228600" cy="228600"/>
              </a:xfrm>
              <a:custGeom>
                <a:avLst/>
                <a:gdLst>
                  <a:gd name="T0" fmla="*/ 72 w 144"/>
                  <a:gd name="T1" fmla="*/ 14 h 144"/>
                  <a:gd name="T2" fmla="*/ 54 w 144"/>
                  <a:gd name="T3" fmla="*/ 17 h 144"/>
                  <a:gd name="T4" fmla="*/ 38 w 144"/>
                  <a:gd name="T5" fmla="*/ 26 h 144"/>
                  <a:gd name="T6" fmla="*/ 27 w 144"/>
                  <a:gd name="T7" fmla="*/ 38 h 144"/>
                  <a:gd name="T8" fmla="*/ 17 w 144"/>
                  <a:gd name="T9" fmla="*/ 54 h 144"/>
                  <a:gd name="T10" fmla="*/ 15 w 144"/>
                  <a:gd name="T11" fmla="*/ 72 h 144"/>
                  <a:gd name="T12" fmla="*/ 17 w 144"/>
                  <a:gd name="T13" fmla="*/ 90 h 144"/>
                  <a:gd name="T14" fmla="*/ 27 w 144"/>
                  <a:gd name="T15" fmla="*/ 106 h 144"/>
                  <a:gd name="T16" fmla="*/ 38 w 144"/>
                  <a:gd name="T17" fmla="*/ 118 h 144"/>
                  <a:gd name="T18" fmla="*/ 54 w 144"/>
                  <a:gd name="T19" fmla="*/ 127 h 144"/>
                  <a:gd name="T20" fmla="*/ 72 w 144"/>
                  <a:gd name="T21" fmla="*/ 130 h 144"/>
                  <a:gd name="T22" fmla="*/ 91 w 144"/>
                  <a:gd name="T23" fmla="*/ 127 h 144"/>
                  <a:gd name="T24" fmla="*/ 106 w 144"/>
                  <a:gd name="T25" fmla="*/ 118 h 144"/>
                  <a:gd name="T26" fmla="*/ 118 w 144"/>
                  <a:gd name="T27" fmla="*/ 106 h 144"/>
                  <a:gd name="T28" fmla="*/ 127 w 144"/>
                  <a:gd name="T29" fmla="*/ 90 h 144"/>
                  <a:gd name="T30" fmla="*/ 130 w 144"/>
                  <a:gd name="T31" fmla="*/ 72 h 144"/>
                  <a:gd name="T32" fmla="*/ 127 w 144"/>
                  <a:gd name="T33" fmla="*/ 54 h 144"/>
                  <a:gd name="T34" fmla="*/ 118 w 144"/>
                  <a:gd name="T35" fmla="*/ 38 h 144"/>
                  <a:gd name="T36" fmla="*/ 106 w 144"/>
                  <a:gd name="T37" fmla="*/ 26 h 144"/>
                  <a:gd name="T38" fmla="*/ 91 w 144"/>
                  <a:gd name="T39" fmla="*/ 17 h 144"/>
                  <a:gd name="T40" fmla="*/ 72 w 144"/>
                  <a:gd name="T41" fmla="*/ 14 h 144"/>
                  <a:gd name="T42" fmla="*/ 72 w 144"/>
                  <a:gd name="T43" fmla="*/ 0 h 144"/>
                  <a:gd name="T44" fmla="*/ 95 w 144"/>
                  <a:gd name="T45" fmla="*/ 4 h 144"/>
                  <a:gd name="T46" fmla="*/ 114 w 144"/>
                  <a:gd name="T47" fmla="*/ 14 h 144"/>
                  <a:gd name="T48" fmla="*/ 130 w 144"/>
                  <a:gd name="T49" fmla="*/ 30 h 144"/>
                  <a:gd name="T50" fmla="*/ 140 w 144"/>
                  <a:gd name="T51" fmla="*/ 50 h 144"/>
                  <a:gd name="T52" fmla="*/ 144 w 144"/>
                  <a:gd name="T53" fmla="*/ 72 h 144"/>
                  <a:gd name="T54" fmla="*/ 140 w 144"/>
                  <a:gd name="T55" fmla="*/ 94 h 144"/>
                  <a:gd name="T56" fmla="*/ 130 w 144"/>
                  <a:gd name="T57" fmla="*/ 114 h 144"/>
                  <a:gd name="T58" fmla="*/ 114 w 144"/>
                  <a:gd name="T59" fmla="*/ 130 h 144"/>
                  <a:gd name="T60" fmla="*/ 95 w 144"/>
                  <a:gd name="T61" fmla="*/ 140 h 144"/>
                  <a:gd name="T62" fmla="*/ 72 w 144"/>
                  <a:gd name="T63" fmla="*/ 144 h 144"/>
                  <a:gd name="T64" fmla="*/ 50 w 144"/>
                  <a:gd name="T65" fmla="*/ 140 h 144"/>
                  <a:gd name="T66" fmla="*/ 31 w 144"/>
                  <a:gd name="T67" fmla="*/ 130 h 144"/>
                  <a:gd name="T68" fmla="*/ 15 w 144"/>
                  <a:gd name="T69" fmla="*/ 114 h 144"/>
                  <a:gd name="T70" fmla="*/ 4 w 144"/>
                  <a:gd name="T71" fmla="*/ 94 h 144"/>
                  <a:gd name="T72" fmla="*/ 0 w 144"/>
                  <a:gd name="T73" fmla="*/ 72 h 144"/>
                  <a:gd name="T74" fmla="*/ 4 w 144"/>
                  <a:gd name="T75" fmla="*/ 50 h 144"/>
                  <a:gd name="T76" fmla="*/ 15 w 144"/>
                  <a:gd name="T77" fmla="*/ 30 h 144"/>
                  <a:gd name="T78" fmla="*/ 31 w 144"/>
                  <a:gd name="T79" fmla="*/ 14 h 144"/>
                  <a:gd name="T80" fmla="*/ 50 w 144"/>
                  <a:gd name="T81" fmla="*/ 4 h 144"/>
                  <a:gd name="T82" fmla="*/ 72 w 144"/>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44">
                    <a:moveTo>
                      <a:pt x="72" y="14"/>
                    </a:moveTo>
                    <a:lnTo>
                      <a:pt x="54" y="17"/>
                    </a:lnTo>
                    <a:lnTo>
                      <a:pt x="38" y="26"/>
                    </a:lnTo>
                    <a:lnTo>
                      <a:pt x="27" y="38"/>
                    </a:lnTo>
                    <a:lnTo>
                      <a:pt x="17" y="54"/>
                    </a:lnTo>
                    <a:lnTo>
                      <a:pt x="15" y="72"/>
                    </a:lnTo>
                    <a:lnTo>
                      <a:pt x="17" y="90"/>
                    </a:lnTo>
                    <a:lnTo>
                      <a:pt x="27" y="106"/>
                    </a:lnTo>
                    <a:lnTo>
                      <a:pt x="38" y="118"/>
                    </a:lnTo>
                    <a:lnTo>
                      <a:pt x="54" y="127"/>
                    </a:lnTo>
                    <a:lnTo>
                      <a:pt x="72" y="130"/>
                    </a:lnTo>
                    <a:lnTo>
                      <a:pt x="91" y="127"/>
                    </a:lnTo>
                    <a:lnTo>
                      <a:pt x="106" y="118"/>
                    </a:lnTo>
                    <a:lnTo>
                      <a:pt x="118" y="106"/>
                    </a:lnTo>
                    <a:lnTo>
                      <a:pt x="127" y="90"/>
                    </a:lnTo>
                    <a:lnTo>
                      <a:pt x="130" y="72"/>
                    </a:lnTo>
                    <a:lnTo>
                      <a:pt x="127" y="54"/>
                    </a:lnTo>
                    <a:lnTo>
                      <a:pt x="118" y="38"/>
                    </a:lnTo>
                    <a:lnTo>
                      <a:pt x="106" y="26"/>
                    </a:lnTo>
                    <a:lnTo>
                      <a:pt x="91" y="17"/>
                    </a:lnTo>
                    <a:lnTo>
                      <a:pt x="72" y="14"/>
                    </a:lnTo>
                    <a:close/>
                    <a:moveTo>
                      <a:pt x="72" y="0"/>
                    </a:moveTo>
                    <a:lnTo>
                      <a:pt x="95" y="4"/>
                    </a:lnTo>
                    <a:lnTo>
                      <a:pt x="114" y="14"/>
                    </a:lnTo>
                    <a:lnTo>
                      <a:pt x="130" y="30"/>
                    </a:lnTo>
                    <a:lnTo>
                      <a:pt x="140" y="50"/>
                    </a:lnTo>
                    <a:lnTo>
                      <a:pt x="144" y="72"/>
                    </a:lnTo>
                    <a:lnTo>
                      <a:pt x="140" y="94"/>
                    </a:lnTo>
                    <a:lnTo>
                      <a:pt x="130" y="114"/>
                    </a:lnTo>
                    <a:lnTo>
                      <a:pt x="114" y="130"/>
                    </a:lnTo>
                    <a:lnTo>
                      <a:pt x="95" y="140"/>
                    </a:lnTo>
                    <a:lnTo>
                      <a:pt x="72" y="144"/>
                    </a:lnTo>
                    <a:lnTo>
                      <a:pt x="50" y="140"/>
                    </a:lnTo>
                    <a:lnTo>
                      <a:pt x="31" y="130"/>
                    </a:lnTo>
                    <a:lnTo>
                      <a:pt x="15" y="114"/>
                    </a:lnTo>
                    <a:lnTo>
                      <a:pt x="4" y="94"/>
                    </a:lnTo>
                    <a:lnTo>
                      <a:pt x="0" y="72"/>
                    </a:lnTo>
                    <a:lnTo>
                      <a:pt x="4" y="50"/>
                    </a:lnTo>
                    <a:lnTo>
                      <a:pt x="15" y="30"/>
                    </a:lnTo>
                    <a:lnTo>
                      <a:pt x="31" y="14"/>
                    </a:lnTo>
                    <a:lnTo>
                      <a:pt x="50" y="4"/>
                    </a:lnTo>
                    <a:lnTo>
                      <a:pt x="72" y="0"/>
                    </a:lnTo>
                    <a:close/>
                  </a:path>
                </a:pathLst>
              </a:custGeom>
              <a:grpFill/>
              <a:ln w="9525">
                <a:solidFill>
                  <a:schemeClr val="accent1">
                    <a:lumMod val="75000"/>
                  </a:schemeClr>
                </a:solidFill>
                <a:headEnd/>
                <a:tailEnd/>
              </a:ln>
            </p:spPr>
            <p:style>
              <a:lnRef idx="2">
                <a:schemeClr val="dk1"/>
              </a:lnRef>
              <a:fillRef idx="1">
                <a:schemeClr val="lt1"/>
              </a:fillRef>
              <a:effectRef idx="0">
                <a:schemeClr val="dk1"/>
              </a:effectRef>
              <a:fontRef idx="minor">
                <a:schemeClr val="dk1"/>
              </a:fontRef>
            </p:style>
            <p:txBody>
              <a:bodyPr vert="horz" wrap="square" lIns="157063" tIns="78531" rIns="157063" bIns="78531" numCol="1" anchor="t" anchorCtr="0" compatLnSpc="1">
                <a:prstTxWarp prst="textNoShape">
                  <a:avLst/>
                </a:prstTxWarp>
              </a:bodyPr>
              <a:lstStyle/>
              <a:p>
                <a:endParaRPr lang="ru-RU" sz="1463" dirty="0"/>
              </a:p>
            </p:txBody>
          </p:sp>
          <p:sp>
            <p:nvSpPr>
              <p:cNvPr id="50" name="Freeform 80"/>
              <p:cNvSpPr>
                <a:spLocks noEditPoints="1"/>
              </p:cNvSpPr>
              <p:nvPr/>
            </p:nvSpPr>
            <p:spPr bwMode="auto">
              <a:xfrm>
                <a:off x="7561864" y="3360476"/>
                <a:ext cx="228600" cy="228600"/>
              </a:xfrm>
              <a:custGeom>
                <a:avLst/>
                <a:gdLst>
                  <a:gd name="T0" fmla="*/ 72 w 144"/>
                  <a:gd name="T1" fmla="*/ 14 h 144"/>
                  <a:gd name="T2" fmla="*/ 54 w 144"/>
                  <a:gd name="T3" fmla="*/ 17 h 144"/>
                  <a:gd name="T4" fmla="*/ 38 w 144"/>
                  <a:gd name="T5" fmla="*/ 26 h 144"/>
                  <a:gd name="T6" fmla="*/ 26 w 144"/>
                  <a:gd name="T7" fmla="*/ 38 h 144"/>
                  <a:gd name="T8" fmla="*/ 17 w 144"/>
                  <a:gd name="T9" fmla="*/ 54 h 144"/>
                  <a:gd name="T10" fmla="*/ 14 w 144"/>
                  <a:gd name="T11" fmla="*/ 72 h 144"/>
                  <a:gd name="T12" fmla="*/ 17 w 144"/>
                  <a:gd name="T13" fmla="*/ 90 h 144"/>
                  <a:gd name="T14" fmla="*/ 26 w 144"/>
                  <a:gd name="T15" fmla="*/ 106 h 144"/>
                  <a:gd name="T16" fmla="*/ 38 w 144"/>
                  <a:gd name="T17" fmla="*/ 118 h 144"/>
                  <a:gd name="T18" fmla="*/ 54 w 144"/>
                  <a:gd name="T19" fmla="*/ 127 h 144"/>
                  <a:gd name="T20" fmla="*/ 72 w 144"/>
                  <a:gd name="T21" fmla="*/ 130 h 144"/>
                  <a:gd name="T22" fmla="*/ 90 w 144"/>
                  <a:gd name="T23" fmla="*/ 127 h 144"/>
                  <a:gd name="T24" fmla="*/ 106 w 144"/>
                  <a:gd name="T25" fmla="*/ 118 h 144"/>
                  <a:gd name="T26" fmla="*/ 118 w 144"/>
                  <a:gd name="T27" fmla="*/ 106 h 144"/>
                  <a:gd name="T28" fmla="*/ 127 w 144"/>
                  <a:gd name="T29" fmla="*/ 90 h 144"/>
                  <a:gd name="T30" fmla="*/ 130 w 144"/>
                  <a:gd name="T31" fmla="*/ 72 h 144"/>
                  <a:gd name="T32" fmla="*/ 127 w 144"/>
                  <a:gd name="T33" fmla="*/ 54 h 144"/>
                  <a:gd name="T34" fmla="*/ 118 w 144"/>
                  <a:gd name="T35" fmla="*/ 38 h 144"/>
                  <a:gd name="T36" fmla="*/ 106 w 144"/>
                  <a:gd name="T37" fmla="*/ 26 h 144"/>
                  <a:gd name="T38" fmla="*/ 90 w 144"/>
                  <a:gd name="T39" fmla="*/ 17 h 144"/>
                  <a:gd name="T40" fmla="*/ 72 w 144"/>
                  <a:gd name="T41" fmla="*/ 14 h 144"/>
                  <a:gd name="T42" fmla="*/ 72 w 144"/>
                  <a:gd name="T43" fmla="*/ 0 h 144"/>
                  <a:gd name="T44" fmla="*/ 94 w 144"/>
                  <a:gd name="T45" fmla="*/ 4 h 144"/>
                  <a:gd name="T46" fmla="*/ 114 w 144"/>
                  <a:gd name="T47" fmla="*/ 14 h 144"/>
                  <a:gd name="T48" fmla="*/ 130 w 144"/>
                  <a:gd name="T49" fmla="*/ 30 h 144"/>
                  <a:gd name="T50" fmla="*/ 140 w 144"/>
                  <a:gd name="T51" fmla="*/ 50 h 144"/>
                  <a:gd name="T52" fmla="*/ 144 w 144"/>
                  <a:gd name="T53" fmla="*/ 72 h 144"/>
                  <a:gd name="T54" fmla="*/ 140 w 144"/>
                  <a:gd name="T55" fmla="*/ 94 h 144"/>
                  <a:gd name="T56" fmla="*/ 130 w 144"/>
                  <a:gd name="T57" fmla="*/ 114 h 144"/>
                  <a:gd name="T58" fmla="*/ 114 w 144"/>
                  <a:gd name="T59" fmla="*/ 130 h 144"/>
                  <a:gd name="T60" fmla="*/ 94 w 144"/>
                  <a:gd name="T61" fmla="*/ 140 h 144"/>
                  <a:gd name="T62" fmla="*/ 72 w 144"/>
                  <a:gd name="T63" fmla="*/ 144 h 144"/>
                  <a:gd name="T64" fmla="*/ 50 w 144"/>
                  <a:gd name="T65" fmla="*/ 140 h 144"/>
                  <a:gd name="T66" fmla="*/ 30 w 144"/>
                  <a:gd name="T67" fmla="*/ 130 h 144"/>
                  <a:gd name="T68" fmla="*/ 14 w 144"/>
                  <a:gd name="T69" fmla="*/ 114 h 144"/>
                  <a:gd name="T70" fmla="*/ 4 w 144"/>
                  <a:gd name="T71" fmla="*/ 94 h 144"/>
                  <a:gd name="T72" fmla="*/ 0 w 144"/>
                  <a:gd name="T73" fmla="*/ 72 h 144"/>
                  <a:gd name="T74" fmla="*/ 4 w 144"/>
                  <a:gd name="T75" fmla="*/ 50 h 144"/>
                  <a:gd name="T76" fmla="*/ 14 w 144"/>
                  <a:gd name="T77" fmla="*/ 30 h 144"/>
                  <a:gd name="T78" fmla="*/ 30 w 144"/>
                  <a:gd name="T79" fmla="*/ 14 h 144"/>
                  <a:gd name="T80" fmla="*/ 50 w 144"/>
                  <a:gd name="T81" fmla="*/ 4 h 144"/>
                  <a:gd name="T82" fmla="*/ 72 w 144"/>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44">
                    <a:moveTo>
                      <a:pt x="72" y="14"/>
                    </a:moveTo>
                    <a:lnTo>
                      <a:pt x="54" y="17"/>
                    </a:lnTo>
                    <a:lnTo>
                      <a:pt x="38" y="26"/>
                    </a:lnTo>
                    <a:lnTo>
                      <a:pt x="26" y="38"/>
                    </a:lnTo>
                    <a:lnTo>
                      <a:pt x="17" y="54"/>
                    </a:lnTo>
                    <a:lnTo>
                      <a:pt x="14" y="72"/>
                    </a:lnTo>
                    <a:lnTo>
                      <a:pt x="17" y="90"/>
                    </a:lnTo>
                    <a:lnTo>
                      <a:pt x="26" y="106"/>
                    </a:lnTo>
                    <a:lnTo>
                      <a:pt x="38" y="118"/>
                    </a:lnTo>
                    <a:lnTo>
                      <a:pt x="54" y="127"/>
                    </a:lnTo>
                    <a:lnTo>
                      <a:pt x="72" y="130"/>
                    </a:lnTo>
                    <a:lnTo>
                      <a:pt x="90" y="127"/>
                    </a:lnTo>
                    <a:lnTo>
                      <a:pt x="106" y="118"/>
                    </a:lnTo>
                    <a:lnTo>
                      <a:pt x="118" y="106"/>
                    </a:lnTo>
                    <a:lnTo>
                      <a:pt x="127" y="90"/>
                    </a:lnTo>
                    <a:lnTo>
                      <a:pt x="130" y="72"/>
                    </a:lnTo>
                    <a:lnTo>
                      <a:pt x="127" y="54"/>
                    </a:lnTo>
                    <a:lnTo>
                      <a:pt x="118" y="38"/>
                    </a:lnTo>
                    <a:lnTo>
                      <a:pt x="106" y="26"/>
                    </a:lnTo>
                    <a:lnTo>
                      <a:pt x="90" y="17"/>
                    </a:lnTo>
                    <a:lnTo>
                      <a:pt x="72" y="14"/>
                    </a:lnTo>
                    <a:close/>
                    <a:moveTo>
                      <a:pt x="72" y="0"/>
                    </a:moveTo>
                    <a:lnTo>
                      <a:pt x="94" y="4"/>
                    </a:lnTo>
                    <a:lnTo>
                      <a:pt x="114" y="14"/>
                    </a:lnTo>
                    <a:lnTo>
                      <a:pt x="130" y="30"/>
                    </a:lnTo>
                    <a:lnTo>
                      <a:pt x="140" y="50"/>
                    </a:lnTo>
                    <a:lnTo>
                      <a:pt x="144" y="72"/>
                    </a:lnTo>
                    <a:lnTo>
                      <a:pt x="140" y="94"/>
                    </a:lnTo>
                    <a:lnTo>
                      <a:pt x="130" y="114"/>
                    </a:lnTo>
                    <a:lnTo>
                      <a:pt x="114" y="130"/>
                    </a:lnTo>
                    <a:lnTo>
                      <a:pt x="94" y="140"/>
                    </a:lnTo>
                    <a:lnTo>
                      <a:pt x="72" y="144"/>
                    </a:lnTo>
                    <a:lnTo>
                      <a:pt x="50" y="140"/>
                    </a:lnTo>
                    <a:lnTo>
                      <a:pt x="30" y="130"/>
                    </a:lnTo>
                    <a:lnTo>
                      <a:pt x="14" y="114"/>
                    </a:lnTo>
                    <a:lnTo>
                      <a:pt x="4" y="94"/>
                    </a:lnTo>
                    <a:lnTo>
                      <a:pt x="0" y="72"/>
                    </a:lnTo>
                    <a:lnTo>
                      <a:pt x="4" y="50"/>
                    </a:lnTo>
                    <a:lnTo>
                      <a:pt x="14" y="30"/>
                    </a:lnTo>
                    <a:lnTo>
                      <a:pt x="30" y="14"/>
                    </a:lnTo>
                    <a:lnTo>
                      <a:pt x="50" y="4"/>
                    </a:lnTo>
                    <a:lnTo>
                      <a:pt x="72" y="0"/>
                    </a:lnTo>
                    <a:close/>
                  </a:path>
                </a:pathLst>
              </a:custGeom>
              <a:grpFill/>
              <a:ln w="9525">
                <a:solidFill>
                  <a:schemeClr val="accent1">
                    <a:lumMod val="75000"/>
                  </a:schemeClr>
                </a:solidFill>
                <a:headEnd/>
                <a:tailEnd/>
              </a:ln>
            </p:spPr>
            <p:style>
              <a:lnRef idx="2">
                <a:schemeClr val="dk1"/>
              </a:lnRef>
              <a:fillRef idx="1">
                <a:schemeClr val="lt1"/>
              </a:fillRef>
              <a:effectRef idx="0">
                <a:schemeClr val="dk1"/>
              </a:effectRef>
              <a:fontRef idx="minor">
                <a:schemeClr val="dk1"/>
              </a:fontRef>
            </p:style>
            <p:txBody>
              <a:bodyPr vert="horz" wrap="square" lIns="157063" tIns="78531" rIns="157063" bIns="78531" numCol="1" anchor="t" anchorCtr="0" compatLnSpc="1">
                <a:prstTxWarp prst="textNoShape">
                  <a:avLst/>
                </a:prstTxWarp>
              </a:bodyPr>
              <a:lstStyle/>
              <a:p>
                <a:endParaRPr lang="ru-RU" sz="1463" dirty="0"/>
              </a:p>
            </p:txBody>
          </p:sp>
          <p:sp>
            <p:nvSpPr>
              <p:cNvPr id="51" name="Freeform 81"/>
              <p:cNvSpPr>
                <a:spLocks noEditPoints="1"/>
              </p:cNvSpPr>
              <p:nvPr/>
            </p:nvSpPr>
            <p:spPr bwMode="auto">
              <a:xfrm>
                <a:off x="8065102" y="3360476"/>
                <a:ext cx="228600" cy="228600"/>
              </a:xfrm>
              <a:custGeom>
                <a:avLst/>
                <a:gdLst>
                  <a:gd name="T0" fmla="*/ 72 w 144"/>
                  <a:gd name="T1" fmla="*/ 14 h 144"/>
                  <a:gd name="T2" fmla="*/ 53 w 144"/>
                  <a:gd name="T3" fmla="*/ 17 h 144"/>
                  <a:gd name="T4" fmla="*/ 38 w 144"/>
                  <a:gd name="T5" fmla="*/ 26 h 144"/>
                  <a:gd name="T6" fmla="*/ 26 w 144"/>
                  <a:gd name="T7" fmla="*/ 38 h 144"/>
                  <a:gd name="T8" fmla="*/ 17 w 144"/>
                  <a:gd name="T9" fmla="*/ 54 h 144"/>
                  <a:gd name="T10" fmla="*/ 14 w 144"/>
                  <a:gd name="T11" fmla="*/ 72 h 144"/>
                  <a:gd name="T12" fmla="*/ 17 w 144"/>
                  <a:gd name="T13" fmla="*/ 90 h 144"/>
                  <a:gd name="T14" fmla="*/ 26 w 144"/>
                  <a:gd name="T15" fmla="*/ 106 h 144"/>
                  <a:gd name="T16" fmla="*/ 38 w 144"/>
                  <a:gd name="T17" fmla="*/ 118 h 144"/>
                  <a:gd name="T18" fmla="*/ 53 w 144"/>
                  <a:gd name="T19" fmla="*/ 127 h 144"/>
                  <a:gd name="T20" fmla="*/ 72 w 144"/>
                  <a:gd name="T21" fmla="*/ 130 h 144"/>
                  <a:gd name="T22" fmla="*/ 90 w 144"/>
                  <a:gd name="T23" fmla="*/ 127 h 144"/>
                  <a:gd name="T24" fmla="*/ 106 w 144"/>
                  <a:gd name="T25" fmla="*/ 118 h 144"/>
                  <a:gd name="T26" fmla="*/ 118 w 144"/>
                  <a:gd name="T27" fmla="*/ 106 h 144"/>
                  <a:gd name="T28" fmla="*/ 127 w 144"/>
                  <a:gd name="T29" fmla="*/ 90 h 144"/>
                  <a:gd name="T30" fmla="*/ 129 w 144"/>
                  <a:gd name="T31" fmla="*/ 72 h 144"/>
                  <a:gd name="T32" fmla="*/ 127 w 144"/>
                  <a:gd name="T33" fmla="*/ 54 h 144"/>
                  <a:gd name="T34" fmla="*/ 118 w 144"/>
                  <a:gd name="T35" fmla="*/ 38 h 144"/>
                  <a:gd name="T36" fmla="*/ 106 w 144"/>
                  <a:gd name="T37" fmla="*/ 26 h 144"/>
                  <a:gd name="T38" fmla="*/ 90 w 144"/>
                  <a:gd name="T39" fmla="*/ 17 h 144"/>
                  <a:gd name="T40" fmla="*/ 72 w 144"/>
                  <a:gd name="T41" fmla="*/ 14 h 144"/>
                  <a:gd name="T42" fmla="*/ 72 w 144"/>
                  <a:gd name="T43" fmla="*/ 0 h 144"/>
                  <a:gd name="T44" fmla="*/ 94 w 144"/>
                  <a:gd name="T45" fmla="*/ 4 h 144"/>
                  <a:gd name="T46" fmla="*/ 114 w 144"/>
                  <a:gd name="T47" fmla="*/ 14 h 144"/>
                  <a:gd name="T48" fmla="*/ 129 w 144"/>
                  <a:gd name="T49" fmla="*/ 30 h 144"/>
                  <a:gd name="T50" fmla="*/ 140 w 144"/>
                  <a:gd name="T51" fmla="*/ 50 h 144"/>
                  <a:gd name="T52" fmla="*/ 144 w 144"/>
                  <a:gd name="T53" fmla="*/ 72 h 144"/>
                  <a:gd name="T54" fmla="*/ 140 w 144"/>
                  <a:gd name="T55" fmla="*/ 94 h 144"/>
                  <a:gd name="T56" fmla="*/ 129 w 144"/>
                  <a:gd name="T57" fmla="*/ 114 h 144"/>
                  <a:gd name="T58" fmla="*/ 114 w 144"/>
                  <a:gd name="T59" fmla="*/ 130 h 144"/>
                  <a:gd name="T60" fmla="*/ 94 w 144"/>
                  <a:gd name="T61" fmla="*/ 140 h 144"/>
                  <a:gd name="T62" fmla="*/ 72 w 144"/>
                  <a:gd name="T63" fmla="*/ 144 h 144"/>
                  <a:gd name="T64" fmla="*/ 50 w 144"/>
                  <a:gd name="T65" fmla="*/ 140 h 144"/>
                  <a:gd name="T66" fmla="*/ 30 w 144"/>
                  <a:gd name="T67" fmla="*/ 130 h 144"/>
                  <a:gd name="T68" fmla="*/ 14 w 144"/>
                  <a:gd name="T69" fmla="*/ 114 h 144"/>
                  <a:gd name="T70" fmla="*/ 4 w 144"/>
                  <a:gd name="T71" fmla="*/ 94 h 144"/>
                  <a:gd name="T72" fmla="*/ 0 w 144"/>
                  <a:gd name="T73" fmla="*/ 72 h 144"/>
                  <a:gd name="T74" fmla="*/ 4 w 144"/>
                  <a:gd name="T75" fmla="*/ 50 h 144"/>
                  <a:gd name="T76" fmla="*/ 14 w 144"/>
                  <a:gd name="T77" fmla="*/ 30 h 144"/>
                  <a:gd name="T78" fmla="*/ 30 w 144"/>
                  <a:gd name="T79" fmla="*/ 14 h 144"/>
                  <a:gd name="T80" fmla="*/ 50 w 144"/>
                  <a:gd name="T81" fmla="*/ 4 h 144"/>
                  <a:gd name="T82" fmla="*/ 72 w 144"/>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44">
                    <a:moveTo>
                      <a:pt x="72" y="14"/>
                    </a:moveTo>
                    <a:lnTo>
                      <a:pt x="53" y="17"/>
                    </a:lnTo>
                    <a:lnTo>
                      <a:pt x="38" y="26"/>
                    </a:lnTo>
                    <a:lnTo>
                      <a:pt x="26" y="38"/>
                    </a:lnTo>
                    <a:lnTo>
                      <a:pt x="17" y="54"/>
                    </a:lnTo>
                    <a:lnTo>
                      <a:pt x="14" y="72"/>
                    </a:lnTo>
                    <a:lnTo>
                      <a:pt x="17" y="90"/>
                    </a:lnTo>
                    <a:lnTo>
                      <a:pt x="26" y="106"/>
                    </a:lnTo>
                    <a:lnTo>
                      <a:pt x="38" y="118"/>
                    </a:lnTo>
                    <a:lnTo>
                      <a:pt x="53" y="127"/>
                    </a:lnTo>
                    <a:lnTo>
                      <a:pt x="72" y="130"/>
                    </a:lnTo>
                    <a:lnTo>
                      <a:pt x="90" y="127"/>
                    </a:lnTo>
                    <a:lnTo>
                      <a:pt x="106" y="118"/>
                    </a:lnTo>
                    <a:lnTo>
                      <a:pt x="118" y="106"/>
                    </a:lnTo>
                    <a:lnTo>
                      <a:pt x="127" y="90"/>
                    </a:lnTo>
                    <a:lnTo>
                      <a:pt x="129" y="72"/>
                    </a:lnTo>
                    <a:lnTo>
                      <a:pt x="127" y="54"/>
                    </a:lnTo>
                    <a:lnTo>
                      <a:pt x="118" y="38"/>
                    </a:lnTo>
                    <a:lnTo>
                      <a:pt x="106" y="26"/>
                    </a:lnTo>
                    <a:lnTo>
                      <a:pt x="90" y="17"/>
                    </a:lnTo>
                    <a:lnTo>
                      <a:pt x="72" y="14"/>
                    </a:lnTo>
                    <a:close/>
                    <a:moveTo>
                      <a:pt x="72" y="0"/>
                    </a:moveTo>
                    <a:lnTo>
                      <a:pt x="94" y="4"/>
                    </a:lnTo>
                    <a:lnTo>
                      <a:pt x="114" y="14"/>
                    </a:lnTo>
                    <a:lnTo>
                      <a:pt x="129" y="30"/>
                    </a:lnTo>
                    <a:lnTo>
                      <a:pt x="140" y="50"/>
                    </a:lnTo>
                    <a:lnTo>
                      <a:pt x="144" y="72"/>
                    </a:lnTo>
                    <a:lnTo>
                      <a:pt x="140" y="94"/>
                    </a:lnTo>
                    <a:lnTo>
                      <a:pt x="129" y="114"/>
                    </a:lnTo>
                    <a:lnTo>
                      <a:pt x="114" y="130"/>
                    </a:lnTo>
                    <a:lnTo>
                      <a:pt x="94" y="140"/>
                    </a:lnTo>
                    <a:lnTo>
                      <a:pt x="72" y="144"/>
                    </a:lnTo>
                    <a:lnTo>
                      <a:pt x="50" y="140"/>
                    </a:lnTo>
                    <a:lnTo>
                      <a:pt x="30" y="130"/>
                    </a:lnTo>
                    <a:lnTo>
                      <a:pt x="14" y="114"/>
                    </a:lnTo>
                    <a:lnTo>
                      <a:pt x="4" y="94"/>
                    </a:lnTo>
                    <a:lnTo>
                      <a:pt x="0" y="72"/>
                    </a:lnTo>
                    <a:lnTo>
                      <a:pt x="4" y="50"/>
                    </a:lnTo>
                    <a:lnTo>
                      <a:pt x="14" y="30"/>
                    </a:lnTo>
                    <a:lnTo>
                      <a:pt x="30" y="14"/>
                    </a:lnTo>
                    <a:lnTo>
                      <a:pt x="50" y="4"/>
                    </a:lnTo>
                    <a:lnTo>
                      <a:pt x="72" y="0"/>
                    </a:lnTo>
                    <a:close/>
                  </a:path>
                </a:pathLst>
              </a:custGeom>
              <a:grpFill/>
              <a:ln w="9525">
                <a:solidFill>
                  <a:schemeClr val="accent1">
                    <a:lumMod val="75000"/>
                  </a:schemeClr>
                </a:solidFill>
                <a:headEnd/>
                <a:tailEnd/>
              </a:ln>
            </p:spPr>
            <p:style>
              <a:lnRef idx="2">
                <a:schemeClr val="dk1"/>
              </a:lnRef>
              <a:fillRef idx="1">
                <a:schemeClr val="lt1"/>
              </a:fillRef>
              <a:effectRef idx="0">
                <a:schemeClr val="dk1"/>
              </a:effectRef>
              <a:fontRef idx="minor">
                <a:schemeClr val="dk1"/>
              </a:fontRef>
            </p:style>
            <p:txBody>
              <a:bodyPr vert="horz" wrap="square" lIns="157063" tIns="78531" rIns="157063" bIns="78531" numCol="1" anchor="t" anchorCtr="0" compatLnSpc="1">
                <a:prstTxWarp prst="textNoShape">
                  <a:avLst/>
                </a:prstTxWarp>
              </a:bodyPr>
              <a:lstStyle/>
              <a:p>
                <a:endParaRPr lang="ru-RU" sz="1463" dirty="0"/>
              </a:p>
            </p:txBody>
          </p:sp>
          <p:sp>
            <p:nvSpPr>
              <p:cNvPr id="52" name="Freeform 82"/>
              <p:cNvSpPr>
                <a:spLocks noEditPoints="1"/>
              </p:cNvSpPr>
              <p:nvPr/>
            </p:nvSpPr>
            <p:spPr bwMode="auto">
              <a:xfrm>
                <a:off x="7709502" y="2903276"/>
                <a:ext cx="436563" cy="228600"/>
              </a:xfrm>
              <a:custGeom>
                <a:avLst/>
                <a:gdLst>
                  <a:gd name="T0" fmla="*/ 16 w 275"/>
                  <a:gd name="T1" fmla="*/ 14 h 144"/>
                  <a:gd name="T2" fmla="*/ 16 w 275"/>
                  <a:gd name="T3" fmla="*/ 130 h 144"/>
                  <a:gd name="T4" fmla="*/ 260 w 275"/>
                  <a:gd name="T5" fmla="*/ 130 h 144"/>
                  <a:gd name="T6" fmla="*/ 260 w 275"/>
                  <a:gd name="T7" fmla="*/ 14 h 144"/>
                  <a:gd name="T8" fmla="*/ 16 w 275"/>
                  <a:gd name="T9" fmla="*/ 14 h 144"/>
                  <a:gd name="T10" fmla="*/ 8 w 275"/>
                  <a:gd name="T11" fmla="*/ 0 h 144"/>
                  <a:gd name="T12" fmla="*/ 267 w 275"/>
                  <a:gd name="T13" fmla="*/ 0 h 144"/>
                  <a:gd name="T14" fmla="*/ 270 w 275"/>
                  <a:gd name="T15" fmla="*/ 0 h 144"/>
                  <a:gd name="T16" fmla="*/ 272 w 275"/>
                  <a:gd name="T17" fmla="*/ 3 h 144"/>
                  <a:gd name="T18" fmla="*/ 274 w 275"/>
                  <a:gd name="T19" fmla="*/ 4 h 144"/>
                  <a:gd name="T20" fmla="*/ 275 w 275"/>
                  <a:gd name="T21" fmla="*/ 8 h 144"/>
                  <a:gd name="T22" fmla="*/ 275 w 275"/>
                  <a:gd name="T23" fmla="*/ 137 h 144"/>
                  <a:gd name="T24" fmla="*/ 274 w 275"/>
                  <a:gd name="T25" fmla="*/ 140 h 144"/>
                  <a:gd name="T26" fmla="*/ 272 w 275"/>
                  <a:gd name="T27" fmla="*/ 141 h 144"/>
                  <a:gd name="T28" fmla="*/ 270 w 275"/>
                  <a:gd name="T29" fmla="*/ 144 h 144"/>
                  <a:gd name="T30" fmla="*/ 267 w 275"/>
                  <a:gd name="T31" fmla="*/ 144 h 144"/>
                  <a:gd name="T32" fmla="*/ 8 w 275"/>
                  <a:gd name="T33" fmla="*/ 144 h 144"/>
                  <a:gd name="T34" fmla="*/ 5 w 275"/>
                  <a:gd name="T35" fmla="*/ 144 h 144"/>
                  <a:gd name="T36" fmla="*/ 3 w 275"/>
                  <a:gd name="T37" fmla="*/ 141 h 144"/>
                  <a:gd name="T38" fmla="*/ 1 w 275"/>
                  <a:gd name="T39" fmla="*/ 140 h 144"/>
                  <a:gd name="T40" fmla="*/ 0 w 275"/>
                  <a:gd name="T41" fmla="*/ 137 h 144"/>
                  <a:gd name="T42" fmla="*/ 0 w 275"/>
                  <a:gd name="T43" fmla="*/ 8 h 144"/>
                  <a:gd name="T44" fmla="*/ 1 w 275"/>
                  <a:gd name="T45" fmla="*/ 4 h 144"/>
                  <a:gd name="T46" fmla="*/ 3 w 275"/>
                  <a:gd name="T47" fmla="*/ 3 h 144"/>
                  <a:gd name="T48" fmla="*/ 5 w 275"/>
                  <a:gd name="T49" fmla="*/ 0 h 144"/>
                  <a:gd name="T50" fmla="*/ 8 w 275"/>
                  <a:gd name="T5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5" h="144">
                    <a:moveTo>
                      <a:pt x="16" y="14"/>
                    </a:moveTo>
                    <a:lnTo>
                      <a:pt x="16" y="130"/>
                    </a:lnTo>
                    <a:lnTo>
                      <a:pt x="260" y="130"/>
                    </a:lnTo>
                    <a:lnTo>
                      <a:pt x="260" y="14"/>
                    </a:lnTo>
                    <a:lnTo>
                      <a:pt x="16" y="14"/>
                    </a:lnTo>
                    <a:close/>
                    <a:moveTo>
                      <a:pt x="8" y="0"/>
                    </a:moveTo>
                    <a:lnTo>
                      <a:pt x="267" y="0"/>
                    </a:lnTo>
                    <a:lnTo>
                      <a:pt x="270" y="0"/>
                    </a:lnTo>
                    <a:lnTo>
                      <a:pt x="272" y="3"/>
                    </a:lnTo>
                    <a:lnTo>
                      <a:pt x="274" y="4"/>
                    </a:lnTo>
                    <a:lnTo>
                      <a:pt x="275" y="8"/>
                    </a:lnTo>
                    <a:lnTo>
                      <a:pt x="275" y="137"/>
                    </a:lnTo>
                    <a:lnTo>
                      <a:pt x="274" y="140"/>
                    </a:lnTo>
                    <a:lnTo>
                      <a:pt x="272" y="141"/>
                    </a:lnTo>
                    <a:lnTo>
                      <a:pt x="270" y="144"/>
                    </a:lnTo>
                    <a:lnTo>
                      <a:pt x="267" y="144"/>
                    </a:lnTo>
                    <a:lnTo>
                      <a:pt x="8" y="144"/>
                    </a:lnTo>
                    <a:lnTo>
                      <a:pt x="5" y="144"/>
                    </a:lnTo>
                    <a:lnTo>
                      <a:pt x="3" y="141"/>
                    </a:lnTo>
                    <a:lnTo>
                      <a:pt x="1" y="140"/>
                    </a:lnTo>
                    <a:lnTo>
                      <a:pt x="0" y="137"/>
                    </a:lnTo>
                    <a:lnTo>
                      <a:pt x="0" y="8"/>
                    </a:lnTo>
                    <a:lnTo>
                      <a:pt x="1" y="4"/>
                    </a:lnTo>
                    <a:lnTo>
                      <a:pt x="3" y="3"/>
                    </a:lnTo>
                    <a:lnTo>
                      <a:pt x="5" y="0"/>
                    </a:lnTo>
                    <a:lnTo>
                      <a:pt x="8" y="0"/>
                    </a:lnTo>
                    <a:close/>
                  </a:path>
                </a:pathLst>
              </a:custGeom>
              <a:solidFill>
                <a:schemeClr val="accent1">
                  <a:lumMod val="75000"/>
                </a:schemeClr>
              </a:solidFill>
              <a:ln w="9525">
                <a:solidFill>
                  <a:schemeClr val="accent1">
                    <a:lumMod val="75000"/>
                  </a:schemeClr>
                </a:solidFill>
                <a:headEnd/>
                <a:tailEnd/>
              </a:ln>
            </p:spPr>
            <p:style>
              <a:lnRef idx="2">
                <a:schemeClr val="dk1"/>
              </a:lnRef>
              <a:fillRef idx="1">
                <a:schemeClr val="lt1"/>
              </a:fillRef>
              <a:effectRef idx="0">
                <a:schemeClr val="dk1"/>
              </a:effectRef>
              <a:fontRef idx="minor">
                <a:schemeClr val="dk1"/>
              </a:fontRef>
            </p:style>
            <p:txBody>
              <a:bodyPr vert="horz" wrap="square" lIns="157063" tIns="78531" rIns="157063" bIns="78531" numCol="1" anchor="t" anchorCtr="0" compatLnSpc="1">
                <a:prstTxWarp prst="textNoShape">
                  <a:avLst/>
                </a:prstTxWarp>
              </a:bodyPr>
              <a:lstStyle/>
              <a:p>
                <a:endParaRPr lang="ru-RU" sz="1463" dirty="0"/>
              </a:p>
            </p:txBody>
          </p:sp>
          <p:sp>
            <p:nvSpPr>
              <p:cNvPr id="53" name="Freeform 83"/>
              <p:cNvSpPr>
                <a:spLocks noEditPoints="1"/>
              </p:cNvSpPr>
              <p:nvPr/>
            </p:nvSpPr>
            <p:spPr bwMode="auto">
              <a:xfrm>
                <a:off x="7607902" y="3406514"/>
                <a:ext cx="136525" cy="136525"/>
              </a:xfrm>
              <a:custGeom>
                <a:avLst/>
                <a:gdLst>
                  <a:gd name="T0" fmla="*/ 43 w 86"/>
                  <a:gd name="T1" fmla="*/ 14 h 86"/>
                  <a:gd name="T2" fmla="*/ 31 w 86"/>
                  <a:gd name="T3" fmla="*/ 17 h 86"/>
                  <a:gd name="T4" fmla="*/ 22 w 86"/>
                  <a:gd name="T5" fmla="*/ 22 h 86"/>
                  <a:gd name="T6" fmla="*/ 17 w 86"/>
                  <a:gd name="T7" fmla="*/ 31 h 86"/>
                  <a:gd name="T8" fmla="*/ 14 w 86"/>
                  <a:gd name="T9" fmla="*/ 43 h 86"/>
                  <a:gd name="T10" fmla="*/ 17 w 86"/>
                  <a:gd name="T11" fmla="*/ 55 h 86"/>
                  <a:gd name="T12" fmla="*/ 22 w 86"/>
                  <a:gd name="T13" fmla="*/ 64 h 86"/>
                  <a:gd name="T14" fmla="*/ 31 w 86"/>
                  <a:gd name="T15" fmla="*/ 69 h 86"/>
                  <a:gd name="T16" fmla="*/ 43 w 86"/>
                  <a:gd name="T17" fmla="*/ 72 h 86"/>
                  <a:gd name="T18" fmla="*/ 55 w 86"/>
                  <a:gd name="T19" fmla="*/ 69 h 86"/>
                  <a:gd name="T20" fmla="*/ 64 w 86"/>
                  <a:gd name="T21" fmla="*/ 64 h 86"/>
                  <a:gd name="T22" fmla="*/ 69 w 86"/>
                  <a:gd name="T23" fmla="*/ 55 h 86"/>
                  <a:gd name="T24" fmla="*/ 72 w 86"/>
                  <a:gd name="T25" fmla="*/ 43 h 86"/>
                  <a:gd name="T26" fmla="*/ 69 w 86"/>
                  <a:gd name="T27" fmla="*/ 31 h 86"/>
                  <a:gd name="T28" fmla="*/ 64 w 86"/>
                  <a:gd name="T29" fmla="*/ 22 h 86"/>
                  <a:gd name="T30" fmla="*/ 55 w 86"/>
                  <a:gd name="T31" fmla="*/ 17 h 86"/>
                  <a:gd name="T32" fmla="*/ 43 w 86"/>
                  <a:gd name="T33" fmla="*/ 14 h 86"/>
                  <a:gd name="T34" fmla="*/ 43 w 86"/>
                  <a:gd name="T35" fmla="*/ 0 h 86"/>
                  <a:gd name="T36" fmla="*/ 60 w 86"/>
                  <a:gd name="T37" fmla="*/ 4 h 86"/>
                  <a:gd name="T38" fmla="*/ 73 w 86"/>
                  <a:gd name="T39" fmla="*/ 13 h 86"/>
                  <a:gd name="T40" fmla="*/ 82 w 86"/>
                  <a:gd name="T41" fmla="*/ 26 h 86"/>
                  <a:gd name="T42" fmla="*/ 86 w 86"/>
                  <a:gd name="T43" fmla="*/ 43 h 86"/>
                  <a:gd name="T44" fmla="*/ 82 w 86"/>
                  <a:gd name="T45" fmla="*/ 60 h 86"/>
                  <a:gd name="T46" fmla="*/ 73 w 86"/>
                  <a:gd name="T47" fmla="*/ 73 h 86"/>
                  <a:gd name="T48" fmla="*/ 60 w 86"/>
                  <a:gd name="T49" fmla="*/ 82 h 86"/>
                  <a:gd name="T50" fmla="*/ 43 w 86"/>
                  <a:gd name="T51" fmla="*/ 86 h 86"/>
                  <a:gd name="T52" fmla="*/ 26 w 86"/>
                  <a:gd name="T53" fmla="*/ 82 h 86"/>
                  <a:gd name="T54" fmla="*/ 13 w 86"/>
                  <a:gd name="T55" fmla="*/ 73 h 86"/>
                  <a:gd name="T56" fmla="*/ 4 w 86"/>
                  <a:gd name="T57" fmla="*/ 60 h 86"/>
                  <a:gd name="T58" fmla="*/ 0 w 86"/>
                  <a:gd name="T59" fmla="*/ 43 h 86"/>
                  <a:gd name="T60" fmla="*/ 4 w 86"/>
                  <a:gd name="T61" fmla="*/ 26 h 86"/>
                  <a:gd name="T62" fmla="*/ 13 w 86"/>
                  <a:gd name="T63" fmla="*/ 13 h 86"/>
                  <a:gd name="T64" fmla="*/ 26 w 86"/>
                  <a:gd name="T65" fmla="*/ 4 h 86"/>
                  <a:gd name="T66" fmla="*/ 43 w 86"/>
                  <a:gd name="T6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6" h="86">
                    <a:moveTo>
                      <a:pt x="43" y="14"/>
                    </a:moveTo>
                    <a:lnTo>
                      <a:pt x="31" y="17"/>
                    </a:lnTo>
                    <a:lnTo>
                      <a:pt x="22" y="22"/>
                    </a:lnTo>
                    <a:lnTo>
                      <a:pt x="17" y="31"/>
                    </a:lnTo>
                    <a:lnTo>
                      <a:pt x="14" y="43"/>
                    </a:lnTo>
                    <a:lnTo>
                      <a:pt x="17" y="55"/>
                    </a:lnTo>
                    <a:lnTo>
                      <a:pt x="22" y="64"/>
                    </a:lnTo>
                    <a:lnTo>
                      <a:pt x="31" y="69"/>
                    </a:lnTo>
                    <a:lnTo>
                      <a:pt x="43" y="72"/>
                    </a:lnTo>
                    <a:lnTo>
                      <a:pt x="55" y="69"/>
                    </a:lnTo>
                    <a:lnTo>
                      <a:pt x="64" y="64"/>
                    </a:lnTo>
                    <a:lnTo>
                      <a:pt x="69" y="55"/>
                    </a:lnTo>
                    <a:lnTo>
                      <a:pt x="72" y="43"/>
                    </a:lnTo>
                    <a:lnTo>
                      <a:pt x="69" y="31"/>
                    </a:lnTo>
                    <a:lnTo>
                      <a:pt x="64" y="22"/>
                    </a:lnTo>
                    <a:lnTo>
                      <a:pt x="55" y="17"/>
                    </a:lnTo>
                    <a:lnTo>
                      <a:pt x="43" y="14"/>
                    </a:lnTo>
                    <a:close/>
                    <a:moveTo>
                      <a:pt x="43" y="0"/>
                    </a:moveTo>
                    <a:lnTo>
                      <a:pt x="60" y="4"/>
                    </a:lnTo>
                    <a:lnTo>
                      <a:pt x="73" y="13"/>
                    </a:lnTo>
                    <a:lnTo>
                      <a:pt x="82" y="26"/>
                    </a:lnTo>
                    <a:lnTo>
                      <a:pt x="86" y="43"/>
                    </a:lnTo>
                    <a:lnTo>
                      <a:pt x="82" y="60"/>
                    </a:lnTo>
                    <a:lnTo>
                      <a:pt x="73" y="73"/>
                    </a:lnTo>
                    <a:lnTo>
                      <a:pt x="60" y="82"/>
                    </a:lnTo>
                    <a:lnTo>
                      <a:pt x="43" y="86"/>
                    </a:lnTo>
                    <a:lnTo>
                      <a:pt x="26" y="82"/>
                    </a:lnTo>
                    <a:lnTo>
                      <a:pt x="13" y="73"/>
                    </a:lnTo>
                    <a:lnTo>
                      <a:pt x="4" y="60"/>
                    </a:lnTo>
                    <a:lnTo>
                      <a:pt x="0" y="43"/>
                    </a:lnTo>
                    <a:lnTo>
                      <a:pt x="4" y="26"/>
                    </a:lnTo>
                    <a:lnTo>
                      <a:pt x="13" y="13"/>
                    </a:lnTo>
                    <a:lnTo>
                      <a:pt x="26" y="4"/>
                    </a:lnTo>
                    <a:lnTo>
                      <a:pt x="43" y="0"/>
                    </a:lnTo>
                    <a:close/>
                  </a:path>
                </a:pathLst>
              </a:custGeom>
              <a:solidFill>
                <a:schemeClr val="accent1">
                  <a:lumMod val="75000"/>
                </a:schemeClr>
              </a:solidFill>
              <a:ln w="9525">
                <a:solidFill>
                  <a:schemeClr val="accent1">
                    <a:lumMod val="75000"/>
                  </a:schemeClr>
                </a:solidFill>
                <a:headEnd/>
                <a:tailEnd/>
              </a:ln>
            </p:spPr>
            <p:style>
              <a:lnRef idx="2">
                <a:schemeClr val="dk1"/>
              </a:lnRef>
              <a:fillRef idx="1">
                <a:schemeClr val="lt1"/>
              </a:fillRef>
              <a:effectRef idx="0">
                <a:schemeClr val="dk1"/>
              </a:effectRef>
              <a:fontRef idx="minor">
                <a:schemeClr val="dk1"/>
              </a:fontRef>
            </p:style>
            <p:txBody>
              <a:bodyPr vert="horz" wrap="square" lIns="157063" tIns="78531" rIns="157063" bIns="78531" numCol="1" anchor="t" anchorCtr="0" compatLnSpc="1">
                <a:prstTxWarp prst="textNoShape">
                  <a:avLst/>
                </a:prstTxWarp>
              </a:bodyPr>
              <a:lstStyle/>
              <a:p>
                <a:endParaRPr lang="ru-RU" sz="1463" dirty="0"/>
              </a:p>
            </p:txBody>
          </p:sp>
          <p:sp>
            <p:nvSpPr>
              <p:cNvPr id="54" name="Freeform 84"/>
              <p:cNvSpPr>
                <a:spLocks noEditPoints="1"/>
              </p:cNvSpPr>
              <p:nvPr/>
            </p:nvSpPr>
            <p:spPr bwMode="auto">
              <a:xfrm>
                <a:off x="7858727" y="3406514"/>
                <a:ext cx="138113" cy="136525"/>
              </a:xfrm>
              <a:custGeom>
                <a:avLst/>
                <a:gdLst>
                  <a:gd name="T0" fmla="*/ 43 w 87"/>
                  <a:gd name="T1" fmla="*/ 14 h 86"/>
                  <a:gd name="T2" fmla="*/ 32 w 87"/>
                  <a:gd name="T3" fmla="*/ 17 h 86"/>
                  <a:gd name="T4" fmla="*/ 22 w 87"/>
                  <a:gd name="T5" fmla="*/ 22 h 86"/>
                  <a:gd name="T6" fmla="*/ 17 w 87"/>
                  <a:gd name="T7" fmla="*/ 31 h 86"/>
                  <a:gd name="T8" fmla="*/ 15 w 87"/>
                  <a:gd name="T9" fmla="*/ 43 h 86"/>
                  <a:gd name="T10" fmla="*/ 17 w 87"/>
                  <a:gd name="T11" fmla="*/ 55 h 86"/>
                  <a:gd name="T12" fmla="*/ 22 w 87"/>
                  <a:gd name="T13" fmla="*/ 64 h 86"/>
                  <a:gd name="T14" fmla="*/ 32 w 87"/>
                  <a:gd name="T15" fmla="*/ 69 h 86"/>
                  <a:gd name="T16" fmla="*/ 43 w 87"/>
                  <a:gd name="T17" fmla="*/ 72 h 86"/>
                  <a:gd name="T18" fmla="*/ 55 w 87"/>
                  <a:gd name="T19" fmla="*/ 69 h 86"/>
                  <a:gd name="T20" fmla="*/ 64 w 87"/>
                  <a:gd name="T21" fmla="*/ 64 h 86"/>
                  <a:gd name="T22" fmla="*/ 70 w 87"/>
                  <a:gd name="T23" fmla="*/ 55 h 86"/>
                  <a:gd name="T24" fmla="*/ 72 w 87"/>
                  <a:gd name="T25" fmla="*/ 43 h 86"/>
                  <a:gd name="T26" fmla="*/ 70 w 87"/>
                  <a:gd name="T27" fmla="*/ 31 h 86"/>
                  <a:gd name="T28" fmla="*/ 64 w 87"/>
                  <a:gd name="T29" fmla="*/ 22 h 86"/>
                  <a:gd name="T30" fmla="*/ 55 w 87"/>
                  <a:gd name="T31" fmla="*/ 17 h 86"/>
                  <a:gd name="T32" fmla="*/ 43 w 87"/>
                  <a:gd name="T33" fmla="*/ 14 h 86"/>
                  <a:gd name="T34" fmla="*/ 43 w 87"/>
                  <a:gd name="T35" fmla="*/ 0 h 86"/>
                  <a:gd name="T36" fmla="*/ 60 w 87"/>
                  <a:gd name="T37" fmla="*/ 4 h 86"/>
                  <a:gd name="T38" fmla="*/ 74 w 87"/>
                  <a:gd name="T39" fmla="*/ 13 h 86"/>
                  <a:gd name="T40" fmla="*/ 83 w 87"/>
                  <a:gd name="T41" fmla="*/ 26 h 86"/>
                  <a:gd name="T42" fmla="*/ 87 w 87"/>
                  <a:gd name="T43" fmla="*/ 43 h 86"/>
                  <a:gd name="T44" fmla="*/ 83 w 87"/>
                  <a:gd name="T45" fmla="*/ 60 h 86"/>
                  <a:gd name="T46" fmla="*/ 74 w 87"/>
                  <a:gd name="T47" fmla="*/ 73 h 86"/>
                  <a:gd name="T48" fmla="*/ 60 w 87"/>
                  <a:gd name="T49" fmla="*/ 82 h 86"/>
                  <a:gd name="T50" fmla="*/ 43 w 87"/>
                  <a:gd name="T51" fmla="*/ 86 h 86"/>
                  <a:gd name="T52" fmla="*/ 26 w 87"/>
                  <a:gd name="T53" fmla="*/ 82 h 86"/>
                  <a:gd name="T54" fmla="*/ 13 w 87"/>
                  <a:gd name="T55" fmla="*/ 73 h 86"/>
                  <a:gd name="T56" fmla="*/ 4 w 87"/>
                  <a:gd name="T57" fmla="*/ 60 h 86"/>
                  <a:gd name="T58" fmla="*/ 0 w 87"/>
                  <a:gd name="T59" fmla="*/ 43 h 86"/>
                  <a:gd name="T60" fmla="*/ 4 w 87"/>
                  <a:gd name="T61" fmla="*/ 26 h 86"/>
                  <a:gd name="T62" fmla="*/ 13 w 87"/>
                  <a:gd name="T63" fmla="*/ 13 h 86"/>
                  <a:gd name="T64" fmla="*/ 26 w 87"/>
                  <a:gd name="T65" fmla="*/ 4 h 86"/>
                  <a:gd name="T66" fmla="*/ 43 w 87"/>
                  <a:gd name="T6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7" h="86">
                    <a:moveTo>
                      <a:pt x="43" y="14"/>
                    </a:moveTo>
                    <a:lnTo>
                      <a:pt x="32" y="17"/>
                    </a:lnTo>
                    <a:lnTo>
                      <a:pt x="22" y="22"/>
                    </a:lnTo>
                    <a:lnTo>
                      <a:pt x="17" y="31"/>
                    </a:lnTo>
                    <a:lnTo>
                      <a:pt x="15" y="43"/>
                    </a:lnTo>
                    <a:lnTo>
                      <a:pt x="17" y="55"/>
                    </a:lnTo>
                    <a:lnTo>
                      <a:pt x="22" y="64"/>
                    </a:lnTo>
                    <a:lnTo>
                      <a:pt x="32" y="69"/>
                    </a:lnTo>
                    <a:lnTo>
                      <a:pt x="43" y="72"/>
                    </a:lnTo>
                    <a:lnTo>
                      <a:pt x="55" y="69"/>
                    </a:lnTo>
                    <a:lnTo>
                      <a:pt x="64" y="64"/>
                    </a:lnTo>
                    <a:lnTo>
                      <a:pt x="70" y="55"/>
                    </a:lnTo>
                    <a:lnTo>
                      <a:pt x="72" y="43"/>
                    </a:lnTo>
                    <a:lnTo>
                      <a:pt x="70" y="31"/>
                    </a:lnTo>
                    <a:lnTo>
                      <a:pt x="64" y="22"/>
                    </a:lnTo>
                    <a:lnTo>
                      <a:pt x="55" y="17"/>
                    </a:lnTo>
                    <a:lnTo>
                      <a:pt x="43" y="14"/>
                    </a:lnTo>
                    <a:close/>
                    <a:moveTo>
                      <a:pt x="43" y="0"/>
                    </a:moveTo>
                    <a:lnTo>
                      <a:pt x="60" y="4"/>
                    </a:lnTo>
                    <a:lnTo>
                      <a:pt x="74" y="13"/>
                    </a:lnTo>
                    <a:lnTo>
                      <a:pt x="83" y="26"/>
                    </a:lnTo>
                    <a:lnTo>
                      <a:pt x="87" y="43"/>
                    </a:lnTo>
                    <a:lnTo>
                      <a:pt x="83" y="60"/>
                    </a:lnTo>
                    <a:lnTo>
                      <a:pt x="74" y="73"/>
                    </a:lnTo>
                    <a:lnTo>
                      <a:pt x="60" y="82"/>
                    </a:lnTo>
                    <a:lnTo>
                      <a:pt x="43" y="86"/>
                    </a:lnTo>
                    <a:lnTo>
                      <a:pt x="26" y="82"/>
                    </a:lnTo>
                    <a:lnTo>
                      <a:pt x="13" y="73"/>
                    </a:lnTo>
                    <a:lnTo>
                      <a:pt x="4" y="60"/>
                    </a:lnTo>
                    <a:lnTo>
                      <a:pt x="0" y="43"/>
                    </a:lnTo>
                    <a:lnTo>
                      <a:pt x="4" y="26"/>
                    </a:lnTo>
                    <a:lnTo>
                      <a:pt x="13" y="13"/>
                    </a:lnTo>
                    <a:lnTo>
                      <a:pt x="26" y="4"/>
                    </a:lnTo>
                    <a:lnTo>
                      <a:pt x="43" y="0"/>
                    </a:lnTo>
                    <a:close/>
                  </a:path>
                </a:pathLst>
              </a:custGeom>
              <a:solidFill>
                <a:schemeClr val="accent1">
                  <a:lumMod val="75000"/>
                </a:schemeClr>
              </a:solidFill>
              <a:ln w="9525">
                <a:solidFill>
                  <a:schemeClr val="accent1">
                    <a:lumMod val="75000"/>
                  </a:schemeClr>
                </a:solidFill>
                <a:headEnd/>
                <a:tailEnd/>
              </a:ln>
            </p:spPr>
            <p:style>
              <a:lnRef idx="2">
                <a:schemeClr val="dk1"/>
              </a:lnRef>
              <a:fillRef idx="1">
                <a:schemeClr val="lt1"/>
              </a:fillRef>
              <a:effectRef idx="0">
                <a:schemeClr val="dk1"/>
              </a:effectRef>
              <a:fontRef idx="minor">
                <a:schemeClr val="dk1"/>
              </a:fontRef>
            </p:style>
            <p:txBody>
              <a:bodyPr vert="horz" wrap="square" lIns="157063" tIns="78531" rIns="157063" bIns="78531" numCol="1" anchor="t" anchorCtr="0" compatLnSpc="1">
                <a:prstTxWarp prst="textNoShape">
                  <a:avLst/>
                </a:prstTxWarp>
              </a:bodyPr>
              <a:lstStyle/>
              <a:p>
                <a:endParaRPr lang="ru-RU" sz="1463" dirty="0"/>
              </a:p>
            </p:txBody>
          </p:sp>
          <p:sp>
            <p:nvSpPr>
              <p:cNvPr id="55" name="Freeform 85"/>
              <p:cNvSpPr>
                <a:spLocks noEditPoints="1"/>
              </p:cNvSpPr>
              <p:nvPr/>
            </p:nvSpPr>
            <p:spPr bwMode="auto">
              <a:xfrm>
                <a:off x="8111139" y="3406514"/>
                <a:ext cx="136525" cy="136525"/>
              </a:xfrm>
              <a:custGeom>
                <a:avLst/>
                <a:gdLst>
                  <a:gd name="T0" fmla="*/ 43 w 86"/>
                  <a:gd name="T1" fmla="*/ 14 h 86"/>
                  <a:gd name="T2" fmla="*/ 31 w 86"/>
                  <a:gd name="T3" fmla="*/ 17 h 86"/>
                  <a:gd name="T4" fmla="*/ 22 w 86"/>
                  <a:gd name="T5" fmla="*/ 22 h 86"/>
                  <a:gd name="T6" fmla="*/ 17 w 86"/>
                  <a:gd name="T7" fmla="*/ 31 h 86"/>
                  <a:gd name="T8" fmla="*/ 14 w 86"/>
                  <a:gd name="T9" fmla="*/ 43 h 86"/>
                  <a:gd name="T10" fmla="*/ 17 w 86"/>
                  <a:gd name="T11" fmla="*/ 55 h 86"/>
                  <a:gd name="T12" fmla="*/ 22 w 86"/>
                  <a:gd name="T13" fmla="*/ 64 h 86"/>
                  <a:gd name="T14" fmla="*/ 31 w 86"/>
                  <a:gd name="T15" fmla="*/ 69 h 86"/>
                  <a:gd name="T16" fmla="*/ 43 w 86"/>
                  <a:gd name="T17" fmla="*/ 72 h 86"/>
                  <a:gd name="T18" fmla="*/ 55 w 86"/>
                  <a:gd name="T19" fmla="*/ 69 h 86"/>
                  <a:gd name="T20" fmla="*/ 64 w 86"/>
                  <a:gd name="T21" fmla="*/ 64 h 86"/>
                  <a:gd name="T22" fmla="*/ 69 w 86"/>
                  <a:gd name="T23" fmla="*/ 55 h 86"/>
                  <a:gd name="T24" fmla="*/ 72 w 86"/>
                  <a:gd name="T25" fmla="*/ 43 h 86"/>
                  <a:gd name="T26" fmla="*/ 69 w 86"/>
                  <a:gd name="T27" fmla="*/ 31 h 86"/>
                  <a:gd name="T28" fmla="*/ 64 w 86"/>
                  <a:gd name="T29" fmla="*/ 22 h 86"/>
                  <a:gd name="T30" fmla="*/ 55 w 86"/>
                  <a:gd name="T31" fmla="*/ 17 h 86"/>
                  <a:gd name="T32" fmla="*/ 43 w 86"/>
                  <a:gd name="T33" fmla="*/ 14 h 86"/>
                  <a:gd name="T34" fmla="*/ 43 w 86"/>
                  <a:gd name="T35" fmla="*/ 0 h 86"/>
                  <a:gd name="T36" fmla="*/ 60 w 86"/>
                  <a:gd name="T37" fmla="*/ 4 h 86"/>
                  <a:gd name="T38" fmla="*/ 73 w 86"/>
                  <a:gd name="T39" fmla="*/ 13 h 86"/>
                  <a:gd name="T40" fmla="*/ 82 w 86"/>
                  <a:gd name="T41" fmla="*/ 26 h 86"/>
                  <a:gd name="T42" fmla="*/ 86 w 86"/>
                  <a:gd name="T43" fmla="*/ 43 h 86"/>
                  <a:gd name="T44" fmla="*/ 82 w 86"/>
                  <a:gd name="T45" fmla="*/ 60 h 86"/>
                  <a:gd name="T46" fmla="*/ 73 w 86"/>
                  <a:gd name="T47" fmla="*/ 73 h 86"/>
                  <a:gd name="T48" fmla="*/ 60 w 86"/>
                  <a:gd name="T49" fmla="*/ 82 h 86"/>
                  <a:gd name="T50" fmla="*/ 43 w 86"/>
                  <a:gd name="T51" fmla="*/ 86 h 86"/>
                  <a:gd name="T52" fmla="*/ 26 w 86"/>
                  <a:gd name="T53" fmla="*/ 82 h 86"/>
                  <a:gd name="T54" fmla="*/ 13 w 86"/>
                  <a:gd name="T55" fmla="*/ 73 h 86"/>
                  <a:gd name="T56" fmla="*/ 4 w 86"/>
                  <a:gd name="T57" fmla="*/ 60 h 86"/>
                  <a:gd name="T58" fmla="*/ 0 w 86"/>
                  <a:gd name="T59" fmla="*/ 43 h 86"/>
                  <a:gd name="T60" fmla="*/ 4 w 86"/>
                  <a:gd name="T61" fmla="*/ 26 h 86"/>
                  <a:gd name="T62" fmla="*/ 13 w 86"/>
                  <a:gd name="T63" fmla="*/ 13 h 86"/>
                  <a:gd name="T64" fmla="*/ 26 w 86"/>
                  <a:gd name="T65" fmla="*/ 4 h 86"/>
                  <a:gd name="T66" fmla="*/ 43 w 86"/>
                  <a:gd name="T6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6" h="86">
                    <a:moveTo>
                      <a:pt x="43" y="14"/>
                    </a:moveTo>
                    <a:lnTo>
                      <a:pt x="31" y="17"/>
                    </a:lnTo>
                    <a:lnTo>
                      <a:pt x="22" y="22"/>
                    </a:lnTo>
                    <a:lnTo>
                      <a:pt x="17" y="31"/>
                    </a:lnTo>
                    <a:lnTo>
                      <a:pt x="14" y="43"/>
                    </a:lnTo>
                    <a:lnTo>
                      <a:pt x="17" y="55"/>
                    </a:lnTo>
                    <a:lnTo>
                      <a:pt x="22" y="64"/>
                    </a:lnTo>
                    <a:lnTo>
                      <a:pt x="31" y="69"/>
                    </a:lnTo>
                    <a:lnTo>
                      <a:pt x="43" y="72"/>
                    </a:lnTo>
                    <a:lnTo>
                      <a:pt x="55" y="69"/>
                    </a:lnTo>
                    <a:lnTo>
                      <a:pt x="64" y="64"/>
                    </a:lnTo>
                    <a:lnTo>
                      <a:pt x="69" y="55"/>
                    </a:lnTo>
                    <a:lnTo>
                      <a:pt x="72" y="43"/>
                    </a:lnTo>
                    <a:lnTo>
                      <a:pt x="69" y="31"/>
                    </a:lnTo>
                    <a:lnTo>
                      <a:pt x="64" y="22"/>
                    </a:lnTo>
                    <a:lnTo>
                      <a:pt x="55" y="17"/>
                    </a:lnTo>
                    <a:lnTo>
                      <a:pt x="43" y="14"/>
                    </a:lnTo>
                    <a:close/>
                    <a:moveTo>
                      <a:pt x="43" y="0"/>
                    </a:moveTo>
                    <a:lnTo>
                      <a:pt x="60" y="4"/>
                    </a:lnTo>
                    <a:lnTo>
                      <a:pt x="73" y="13"/>
                    </a:lnTo>
                    <a:lnTo>
                      <a:pt x="82" y="26"/>
                    </a:lnTo>
                    <a:lnTo>
                      <a:pt x="86" y="43"/>
                    </a:lnTo>
                    <a:lnTo>
                      <a:pt x="82" y="60"/>
                    </a:lnTo>
                    <a:lnTo>
                      <a:pt x="73" y="73"/>
                    </a:lnTo>
                    <a:lnTo>
                      <a:pt x="60" y="82"/>
                    </a:lnTo>
                    <a:lnTo>
                      <a:pt x="43" y="86"/>
                    </a:lnTo>
                    <a:lnTo>
                      <a:pt x="26" y="82"/>
                    </a:lnTo>
                    <a:lnTo>
                      <a:pt x="13" y="73"/>
                    </a:lnTo>
                    <a:lnTo>
                      <a:pt x="4" y="60"/>
                    </a:lnTo>
                    <a:lnTo>
                      <a:pt x="0" y="43"/>
                    </a:lnTo>
                    <a:lnTo>
                      <a:pt x="4" y="26"/>
                    </a:lnTo>
                    <a:lnTo>
                      <a:pt x="13" y="13"/>
                    </a:lnTo>
                    <a:lnTo>
                      <a:pt x="26" y="4"/>
                    </a:lnTo>
                    <a:lnTo>
                      <a:pt x="43" y="0"/>
                    </a:lnTo>
                    <a:close/>
                  </a:path>
                </a:pathLst>
              </a:custGeom>
              <a:solidFill>
                <a:schemeClr val="accent1">
                  <a:lumMod val="75000"/>
                </a:schemeClr>
              </a:solidFill>
              <a:ln w="9525">
                <a:solidFill>
                  <a:schemeClr val="accent1">
                    <a:lumMod val="75000"/>
                  </a:schemeClr>
                </a:solidFill>
                <a:headEnd/>
                <a:tailEnd/>
              </a:ln>
            </p:spPr>
            <p:style>
              <a:lnRef idx="2">
                <a:schemeClr val="dk1"/>
              </a:lnRef>
              <a:fillRef idx="1">
                <a:schemeClr val="lt1"/>
              </a:fillRef>
              <a:effectRef idx="0">
                <a:schemeClr val="dk1"/>
              </a:effectRef>
              <a:fontRef idx="minor">
                <a:schemeClr val="dk1"/>
              </a:fontRef>
            </p:style>
            <p:txBody>
              <a:bodyPr vert="horz" wrap="square" lIns="157063" tIns="78531" rIns="157063" bIns="78531" numCol="1" anchor="t" anchorCtr="0" compatLnSpc="1">
                <a:prstTxWarp prst="textNoShape">
                  <a:avLst/>
                </a:prstTxWarp>
              </a:bodyPr>
              <a:lstStyle/>
              <a:p>
                <a:endParaRPr lang="ru-RU" sz="1463" dirty="0"/>
              </a:p>
            </p:txBody>
          </p:sp>
        </p:grpSp>
        <p:sp>
          <p:nvSpPr>
            <p:cNvPr id="39" name="TextBox 38"/>
            <p:cNvSpPr txBox="1"/>
            <p:nvPr/>
          </p:nvSpPr>
          <p:spPr>
            <a:xfrm>
              <a:off x="14397479" y="1806777"/>
              <a:ext cx="2525092" cy="798888"/>
            </a:xfrm>
            <a:prstGeom prst="rect">
              <a:avLst/>
            </a:prstGeom>
            <a:noFill/>
            <a:ln w="19050">
              <a:noFill/>
            </a:ln>
          </p:spPr>
          <p:txBody>
            <a:bodyPr wrap="square" rtlCol="0">
              <a:spAutoFit/>
            </a:bodyPr>
            <a:lstStyle/>
            <a:p>
              <a:pPr algn="ctr"/>
              <a:r>
                <a:rPr lang="ru-RU" sz="1056"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Реестр контрактов</a:t>
              </a:r>
            </a:p>
          </p:txBody>
        </p:sp>
        <p:cxnSp>
          <p:nvCxnSpPr>
            <p:cNvPr id="40" name="Прямая соединительная линия 39"/>
            <p:cNvCxnSpPr/>
            <p:nvPr/>
          </p:nvCxnSpPr>
          <p:spPr>
            <a:xfrm>
              <a:off x="14169949" y="2496898"/>
              <a:ext cx="2992130" cy="1202"/>
            </a:xfrm>
            <a:prstGeom prst="line">
              <a:avLst/>
            </a:prstGeom>
            <a:grpFill/>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3683154" y="2501286"/>
              <a:ext cx="1743636" cy="559762"/>
            </a:xfrm>
            <a:prstGeom prst="rect">
              <a:avLst/>
            </a:prstGeom>
            <a:noFill/>
            <a:ln w="19050">
              <a:noFill/>
            </a:ln>
          </p:spPr>
          <p:txBody>
            <a:bodyPr wrap="square" rtlCol="0">
              <a:spAutoFit/>
            </a:bodyPr>
            <a:lstStyle/>
            <a:p>
              <a:pPr algn="ctr"/>
              <a:r>
                <a:rPr lang="ru-RU" sz="650"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Общие </a:t>
              </a:r>
            </a:p>
            <a:p>
              <a:pPr algn="ctr"/>
              <a:r>
                <a:rPr lang="ru-RU" sz="650"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сведения</a:t>
              </a:r>
            </a:p>
          </p:txBody>
        </p:sp>
        <p:sp>
          <p:nvSpPr>
            <p:cNvPr id="42" name="TextBox 41"/>
            <p:cNvSpPr txBox="1"/>
            <p:nvPr/>
          </p:nvSpPr>
          <p:spPr>
            <a:xfrm>
              <a:off x="14708060" y="2538771"/>
              <a:ext cx="2627790" cy="368264"/>
            </a:xfrm>
            <a:prstGeom prst="rect">
              <a:avLst/>
            </a:prstGeom>
            <a:noFill/>
            <a:ln w="19050">
              <a:noFill/>
            </a:ln>
          </p:spPr>
          <p:txBody>
            <a:bodyPr wrap="square" rtlCol="0">
              <a:spAutoFit/>
            </a:bodyPr>
            <a:lstStyle/>
            <a:p>
              <a:pPr algn="ctr"/>
              <a:r>
                <a:rPr lang="ru-RU" sz="650"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Исполнение контракта</a:t>
              </a:r>
            </a:p>
          </p:txBody>
        </p:sp>
      </p:grpSp>
      <p:cxnSp>
        <p:nvCxnSpPr>
          <p:cNvPr id="56" name="Соединительная линия уступом 55"/>
          <p:cNvCxnSpPr>
            <a:stCxn id="37" idx="2"/>
            <a:endCxn id="64" idx="0"/>
          </p:cNvCxnSpPr>
          <p:nvPr/>
        </p:nvCxnSpPr>
        <p:spPr>
          <a:xfrm rot="10800000" flipV="1">
            <a:off x="3168888" y="1807392"/>
            <a:ext cx="884845" cy="731786"/>
          </a:xfrm>
          <a:prstGeom prst="bentConnector2">
            <a:avLst/>
          </a:prstGeom>
          <a:ln w="9525" cmpd="sng">
            <a:solidFill>
              <a:schemeClr val="accent1">
                <a:lumMod val="75000"/>
              </a:schemeClr>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nvGrpSpPr>
          <p:cNvPr id="57" name="Группа 56"/>
          <p:cNvGrpSpPr/>
          <p:nvPr/>
        </p:nvGrpSpPr>
        <p:grpSpPr>
          <a:xfrm rot="16200000">
            <a:off x="718381" y="3745201"/>
            <a:ext cx="2457000" cy="497250"/>
            <a:chOff x="70718" y="7840214"/>
            <a:chExt cx="1574333" cy="785956"/>
          </a:xfrm>
          <a:solidFill>
            <a:schemeClr val="accent5">
              <a:lumMod val="75000"/>
            </a:schemeClr>
          </a:solidFill>
        </p:grpSpPr>
        <p:sp>
          <p:nvSpPr>
            <p:cNvPr id="58" name="Скругленный прямоугольник 57"/>
            <p:cNvSpPr/>
            <p:nvPr/>
          </p:nvSpPr>
          <p:spPr>
            <a:xfrm>
              <a:off x="70718" y="7840214"/>
              <a:ext cx="1574333" cy="785956"/>
            </a:xfrm>
            <a:prstGeom prst="roundRect">
              <a:avLst/>
            </a:prstGeom>
            <a:solidFill>
              <a:schemeClr val="bg1"/>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3281"/>
              <a:endParaRPr lang="ru-RU" sz="1463" dirty="0"/>
            </a:p>
          </p:txBody>
        </p:sp>
        <p:pic>
          <p:nvPicPr>
            <p:cNvPr id="59" name="Изображение 10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4886" y="8173182"/>
              <a:ext cx="520616" cy="153976"/>
            </a:xfrm>
            <a:prstGeom prst="rect">
              <a:avLst/>
            </a:prstGeom>
            <a:solidFill>
              <a:srgbClr val="11437F"/>
            </a:solidFill>
            <a:ln w="9525">
              <a:noFill/>
              <a:miter lim="800000"/>
              <a:headEnd/>
              <a:tailEnd/>
            </a:ln>
          </p:spPr>
        </p:pic>
        <p:sp>
          <p:nvSpPr>
            <p:cNvPr id="60" name="TextBox 59"/>
            <p:cNvSpPr txBox="1"/>
            <p:nvPr/>
          </p:nvSpPr>
          <p:spPr>
            <a:xfrm>
              <a:off x="351583" y="7917089"/>
              <a:ext cx="1229536" cy="659577"/>
            </a:xfrm>
            <a:prstGeom prst="rect">
              <a:avLst/>
            </a:prstGeom>
            <a:noFill/>
            <a:ln w="9525">
              <a:noFill/>
            </a:ln>
          </p:spPr>
          <p:txBody>
            <a:bodyPr wrap="square" rtlCol="0">
              <a:spAutoFit/>
            </a:bodyPr>
            <a:lstStyle/>
            <a:p>
              <a:pPr algn="ctr"/>
              <a:r>
                <a:rPr lang="ru-RU" sz="1056"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Единая точка входа для поставщиков -  ЕРУЗ</a:t>
              </a:r>
            </a:p>
          </p:txBody>
        </p:sp>
      </p:grpSp>
      <p:sp>
        <p:nvSpPr>
          <p:cNvPr id="61" name="Прямоугольник 60"/>
          <p:cNvSpPr/>
          <p:nvPr/>
        </p:nvSpPr>
        <p:spPr>
          <a:xfrm>
            <a:off x="4850544" y="2165218"/>
            <a:ext cx="4656493" cy="3457254"/>
          </a:xfrm>
          <a:prstGeom prst="rect">
            <a:avLst/>
          </a:prstGeom>
          <a:noFill/>
          <a:ln w="63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49439" tIns="24717" rIns="49439" bIns="24717" rtlCol="0" anchor="ctr"/>
          <a:lstStyle/>
          <a:p>
            <a:pPr algn="ctr" defTabSz="741982"/>
            <a:endParaRPr lang="ru-RU" sz="1463" dirty="0">
              <a:solidFill>
                <a:srgbClr val="44546A"/>
              </a:solidFill>
            </a:endParaRPr>
          </a:p>
        </p:txBody>
      </p:sp>
      <p:sp>
        <p:nvSpPr>
          <p:cNvPr id="62" name="Прямоугольник 61"/>
          <p:cNvSpPr/>
          <p:nvPr/>
        </p:nvSpPr>
        <p:spPr>
          <a:xfrm>
            <a:off x="7978602" y="2190065"/>
            <a:ext cx="1523338" cy="239228"/>
          </a:xfrm>
          <a:prstGeom prst="rect">
            <a:avLst/>
          </a:prstGeom>
          <a:noFill/>
        </p:spPr>
        <p:txBody>
          <a:bodyPr wrap="square" lIns="88325" tIns="44162" rIns="88325" bIns="44162">
            <a:spAutoFit/>
          </a:bodyPr>
          <a:lstStyle/>
          <a:p>
            <a:pPr algn="r"/>
            <a:r>
              <a:rPr lang="ru-RU" sz="975" b="1" dirty="0">
                <a:ln w="0"/>
                <a:latin typeface="Times New Roman" panose="02020603050405020304" pitchFamily="18" charset="0"/>
                <a:cs typeface="Times New Roman" panose="02020603050405020304" pitchFamily="18" charset="0"/>
              </a:rPr>
              <a:t>ЛК ЗАКАЗЧИКА</a:t>
            </a:r>
            <a:endParaRPr lang="ru-RU" sz="975" dirty="0">
              <a:ln w="0"/>
              <a:latin typeface="Times New Roman" panose="02020603050405020304" pitchFamily="18" charset="0"/>
              <a:cs typeface="Times New Roman" panose="02020603050405020304" pitchFamily="18" charset="0"/>
            </a:endParaRPr>
          </a:p>
        </p:txBody>
      </p:sp>
      <p:cxnSp>
        <p:nvCxnSpPr>
          <p:cNvPr id="63" name="Прямая со стрелкой 62"/>
          <p:cNvCxnSpPr>
            <a:stCxn id="64" idx="3"/>
            <a:endCxn id="67" idx="1"/>
          </p:cNvCxnSpPr>
          <p:nvPr/>
        </p:nvCxnSpPr>
        <p:spPr>
          <a:xfrm flipV="1">
            <a:off x="3870888" y="2779325"/>
            <a:ext cx="2485302" cy="8478"/>
          </a:xfrm>
          <a:prstGeom prst="straightConnector1">
            <a:avLst/>
          </a:prstGeom>
          <a:ln w="9525" cmpd="sng">
            <a:solidFill>
              <a:schemeClr val="accent1">
                <a:lumMod val="75000"/>
              </a:schemeClr>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nvGrpSpPr>
          <p:cNvPr id="17" name="Группа 16"/>
          <p:cNvGrpSpPr/>
          <p:nvPr/>
        </p:nvGrpSpPr>
        <p:grpSpPr>
          <a:xfrm>
            <a:off x="2466888" y="2539178"/>
            <a:ext cx="1404000" cy="497250"/>
            <a:chOff x="1916470" y="2303456"/>
            <a:chExt cx="1728000" cy="612000"/>
          </a:xfrm>
        </p:grpSpPr>
        <p:sp>
          <p:nvSpPr>
            <p:cNvPr id="64" name="Скругленный прямоугольник 63"/>
            <p:cNvSpPr/>
            <p:nvPr/>
          </p:nvSpPr>
          <p:spPr>
            <a:xfrm>
              <a:off x="1916470" y="2303456"/>
              <a:ext cx="1728000" cy="612000"/>
            </a:xfrm>
            <a:prstGeom prst="roundRect">
              <a:avLst/>
            </a:prstGeom>
            <a:solidFill>
              <a:schemeClr val="bg1"/>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7644" tIns="23823" rIns="47644" bIns="23823" anchor="ctr"/>
            <a:lstStyle/>
            <a:p>
              <a:pPr algn="ctr" defTabSz="953281"/>
              <a:endParaRPr lang="ru-RU" sz="1463" dirty="0"/>
            </a:p>
          </p:txBody>
        </p:sp>
        <p:sp>
          <p:nvSpPr>
            <p:cNvPr id="65" name="TextBox 64"/>
            <p:cNvSpPr txBox="1"/>
            <p:nvPr/>
          </p:nvSpPr>
          <p:spPr>
            <a:xfrm>
              <a:off x="1949240" y="2392818"/>
              <a:ext cx="1683524" cy="413236"/>
            </a:xfrm>
            <a:prstGeom prst="rect">
              <a:avLst/>
            </a:prstGeom>
            <a:noFill/>
          </p:spPr>
          <p:txBody>
            <a:bodyPr wrap="square" lIns="47644" tIns="23823" rIns="47644" bIns="23823" rtlCol="0">
              <a:spAutoFit/>
            </a:bodyPr>
            <a:lstStyle/>
            <a:p>
              <a:pPr algn="ctr"/>
              <a:r>
                <a:rPr lang="ru-RU" sz="65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Формирование и подписание </a:t>
              </a:r>
              <a:br>
                <a:rPr lang="ru-RU" sz="65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br>
              <a:r>
                <a:rPr lang="ru-RU" sz="650" b="1" cap="all"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документа о приемке </a:t>
              </a:r>
              <a:br>
                <a:rPr lang="ru-RU" sz="650" b="1" cap="all"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br>
              <a:r>
                <a:rPr lang="ru-RU" sz="569" b="1" cap="all"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в электронной форме</a:t>
              </a:r>
              <a:endParaRPr lang="ru-RU" sz="569"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31" name="Группа 230"/>
          <p:cNvGrpSpPr/>
          <p:nvPr/>
        </p:nvGrpSpPr>
        <p:grpSpPr>
          <a:xfrm>
            <a:off x="6356190" y="2539573"/>
            <a:ext cx="1520100" cy="497250"/>
            <a:chOff x="7765577" y="2178173"/>
            <a:chExt cx="1870893" cy="612000"/>
          </a:xfrm>
        </p:grpSpPr>
        <p:sp>
          <p:nvSpPr>
            <p:cNvPr id="66" name="Скругленный прямоугольник 65"/>
            <p:cNvSpPr/>
            <p:nvPr/>
          </p:nvSpPr>
          <p:spPr>
            <a:xfrm>
              <a:off x="7818332" y="2178173"/>
              <a:ext cx="1728000" cy="612000"/>
            </a:xfrm>
            <a:prstGeom prst="roundRect">
              <a:avLst/>
            </a:prstGeom>
            <a:solidFill>
              <a:schemeClr val="bg1"/>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7644" tIns="23823" rIns="47644" bIns="23823" anchor="ctr"/>
            <a:lstStyle/>
            <a:p>
              <a:pPr algn="ctr" defTabSz="953281"/>
              <a:endParaRPr lang="ru-RU" sz="1463" dirty="0"/>
            </a:p>
          </p:txBody>
        </p:sp>
        <p:sp>
          <p:nvSpPr>
            <p:cNvPr id="67" name="TextBox 66"/>
            <p:cNvSpPr txBox="1"/>
            <p:nvPr/>
          </p:nvSpPr>
          <p:spPr>
            <a:xfrm>
              <a:off x="7765577" y="2266635"/>
              <a:ext cx="1870893" cy="413236"/>
            </a:xfrm>
            <a:prstGeom prst="rect">
              <a:avLst/>
            </a:prstGeom>
            <a:noFill/>
          </p:spPr>
          <p:txBody>
            <a:bodyPr wrap="square" lIns="47644" tIns="23823" rIns="47644" bIns="23823" rtlCol="0">
              <a:spAutoFit/>
            </a:bodyPr>
            <a:lstStyle/>
            <a:p>
              <a:pPr algn="ctr"/>
              <a:r>
                <a:rPr lang="ru-RU" sz="65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Получение и рассмотрение </a:t>
              </a:r>
              <a:r>
                <a:rPr lang="ru-RU" sz="650" b="1" cap="all"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документа о приемке </a:t>
              </a:r>
              <a:br>
                <a:rPr lang="ru-RU" sz="650" b="1" cap="all"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br>
              <a:r>
                <a:rPr lang="ru-RU" sz="569" b="1" cap="all"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в электронной форме</a:t>
              </a:r>
              <a:endParaRPr lang="ru-RU" sz="569"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4" name="Группа 23"/>
          <p:cNvGrpSpPr/>
          <p:nvPr/>
        </p:nvGrpSpPr>
        <p:grpSpPr>
          <a:xfrm>
            <a:off x="2463240" y="3184854"/>
            <a:ext cx="1404000" cy="506265"/>
            <a:chOff x="1424988" y="3429001"/>
            <a:chExt cx="1728000" cy="623094"/>
          </a:xfrm>
        </p:grpSpPr>
        <p:sp>
          <p:nvSpPr>
            <p:cNvPr id="68" name="Прямоугольник с двумя скругленными противолежащими углами 67"/>
            <p:cNvSpPr/>
            <p:nvPr/>
          </p:nvSpPr>
          <p:spPr>
            <a:xfrm>
              <a:off x="1424988" y="3429001"/>
              <a:ext cx="1728000" cy="612000"/>
            </a:xfrm>
            <a:prstGeom prst="round2DiagRect">
              <a:avLst/>
            </a:prstGeom>
            <a:solidFill>
              <a:schemeClr val="bg1"/>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7644" tIns="23823" rIns="47644" bIns="23823" anchor="ctr"/>
            <a:lstStyle/>
            <a:p>
              <a:pPr algn="ctr" defTabSz="953281"/>
              <a:endParaRPr lang="ru-RU" sz="1463" dirty="0"/>
            </a:p>
          </p:txBody>
        </p:sp>
        <p:sp>
          <p:nvSpPr>
            <p:cNvPr id="69" name="TextBox 68"/>
            <p:cNvSpPr txBox="1"/>
            <p:nvPr/>
          </p:nvSpPr>
          <p:spPr>
            <a:xfrm>
              <a:off x="1461889" y="3515749"/>
              <a:ext cx="1669634" cy="536346"/>
            </a:xfrm>
            <a:prstGeom prst="rect">
              <a:avLst/>
            </a:prstGeom>
            <a:noFill/>
          </p:spPr>
          <p:txBody>
            <a:bodyPr wrap="square" lIns="47644" tIns="23823" rIns="47644" bIns="23823" rtlCol="0">
              <a:spAutoFit/>
            </a:bodyPr>
            <a:lstStyle/>
            <a:p>
              <a:pPr algn="ctr"/>
              <a:r>
                <a:rPr lang="ru-RU" sz="65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Подписанный </a:t>
              </a:r>
            </a:p>
            <a:p>
              <a:pPr algn="ctr"/>
              <a:r>
                <a:rPr lang="ru-RU" sz="650" b="1" cap="all"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документ о приемке </a:t>
              </a:r>
              <a:br>
                <a:rPr lang="ru-RU" sz="650" b="1" cap="all"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br>
              <a:r>
                <a:rPr lang="ru-RU" sz="569" b="1" cap="all"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в электронной форме</a:t>
              </a:r>
            </a:p>
            <a:p>
              <a:pPr algn="ctr"/>
              <a:endParaRPr lang="ru-RU" sz="65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70" name="Овал 69"/>
          <p:cNvSpPr/>
          <p:nvPr/>
        </p:nvSpPr>
        <p:spPr>
          <a:xfrm>
            <a:off x="7690788" y="2905350"/>
            <a:ext cx="199950" cy="182566"/>
          </a:xfrm>
          <a:prstGeom prst="ellipse">
            <a:avLst/>
          </a:pr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spcCol="0" rtlCol="0" anchor="ctr"/>
          <a:lstStyle/>
          <a:p>
            <a:pPr algn="ctr"/>
            <a:r>
              <a:rPr lang="en-US" sz="65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3</a:t>
            </a:r>
            <a:endParaRPr lang="ru-RU" sz="65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1" name="Овал 70"/>
          <p:cNvSpPr/>
          <p:nvPr/>
        </p:nvSpPr>
        <p:spPr>
          <a:xfrm>
            <a:off x="3747619" y="2916782"/>
            <a:ext cx="199950" cy="182566"/>
          </a:xfrm>
          <a:prstGeom prst="ellipse">
            <a:avLst/>
          </a:pr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spcCol="0" rtlCol="0" anchor="ctr"/>
          <a:lstStyle/>
          <a:p>
            <a:pPr algn="ctr"/>
            <a:r>
              <a:rPr lang="en-US" sz="65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2</a:t>
            </a:r>
            <a:endParaRPr lang="ru-RU" sz="65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2" name="Овал 71"/>
          <p:cNvSpPr/>
          <p:nvPr/>
        </p:nvSpPr>
        <p:spPr>
          <a:xfrm>
            <a:off x="2090277" y="2739606"/>
            <a:ext cx="199950" cy="182566"/>
          </a:xfrm>
          <a:prstGeom prst="ellipse">
            <a:avLst/>
          </a:pr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spcCol="0" rtlCol="0" anchor="ctr"/>
          <a:lstStyle/>
          <a:p>
            <a:pPr algn="ctr"/>
            <a:r>
              <a:rPr lang="ru-RU" sz="650" dirty="0">
                <a:solidFill>
                  <a:schemeClr val="tx1"/>
                </a:solidFill>
                <a:latin typeface="Tahoma" panose="020B0604030504040204" pitchFamily="34" charset="0"/>
                <a:ea typeface="Tahoma" panose="020B0604030504040204" pitchFamily="34" charset="0"/>
                <a:cs typeface="Tahoma" panose="020B0604030504040204" pitchFamily="34" charset="0"/>
              </a:rPr>
              <a:t>1</a:t>
            </a:r>
          </a:p>
        </p:txBody>
      </p:sp>
      <p:sp>
        <p:nvSpPr>
          <p:cNvPr id="73" name="TextBox 72"/>
          <p:cNvSpPr txBox="1"/>
          <p:nvPr/>
        </p:nvSpPr>
        <p:spPr>
          <a:xfrm>
            <a:off x="5013204" y="3894813"/>
            <a:ext cx="1320860" cy="148139"/>
          </a:xfrm>
          <a:prstGeom prst="rect">
            <a:avLst/>
          </a:prstGeom>
          <a:noFill/>
        </p:spPr>
        <p:txBody>
          <a:bodyPr wrap="square" lIns="47644" tIns="23823" rIns="47644" bIns="23823" rtlCol="0">
            <a:spAutoFit/>
          </a:bodyPr>
          <a:lstStyle/>
          <a:p>
            <a:pPr algn="ctr"/>
            <a:r>
              <a:rPr lang="ru-RU" sz="650" b="1" dirty="0">
                <a:solidFill>
                  <a:schemeClr val="accent2"/>
                </a:solidFill>
                <a:latin typeface="Tahoma" panose="020B0604030504040204" pitchFamily="34" charset="0"/>
                <a:ea typeface="Tahoma" panose="020B0604030504040204" pitchFamily="34" charset="0"/>
                <a:cs typeface="Tahoma" panose="020B0604030504040204" pitchFamily="34" charset="0"/>
              </a:rPr>
              <a:t>Полная приемка</a:t>
            </a:r>
            <a:endParaRPr lang="ru-RU" sz="569" b="1" dirty="0">
              <a:solidFill>
                <a:schemeClr val="accent2"/>
              </a:solidFill>
              <a:latin typeface="Tahoma" panose="020B0604030504040204" pitchFamily="34" charset="0"/>
              <a:ea typeface="Tahoma" panose="020B0604030504040204" pitchFamily="34" charset="0"/>
              <a:cs typeface="Tahoma" panose="020B0604030504040204" pitchFamily="34" charset="0"/>
            </a:endParaRPr>
          </a:p>
        </p:txBody>
      </p:sp>
      <p:sp>
        <p:nvSpPr>
          <p:cNvPr id="74" name="TextBox 73"/>
          <p:cNvSpPr txBox="1"/>
          <p:nvPr/>
        </p:nvSpPr>
        <p:spPr>
          <a:xfrm>
            <a:off x="6524850" y="3896646"/>
            <a:ext cx="1183404" cy="148139"/>
          </a:xfrm>
          <a:prstGeom prst="rect">
            <a:avLst/>
          </a:prstGeom>
          <a:noFill/>
        </p:spPr>
        <p:txBody>
          <a:bodyPr wrap="square" lIns="47644" tIns="23823" rIns="47644" bIns="23823" rtlCol="0">
            <a:spAutoFit/>
          </a:bodyPr>
          <a:lstStyle/>
          <a:p>
            <a:pPr algn="ctr"/>
            <a:r>
              <a:rPr lang="ru-RU" sz="650" b="1" dirty="0">
                <a:solidFill>
                  <a:schemeClr val="accent2"/>
                </a:solidFill>
                <a:latin typeface="Tahoma" panose="020B0604030504040204" pitchFamily="34" charset="0"/>
                <a:ea typeface="Tahoma" panose="020B0604030504040204" pitchFamily="34" charset="0"/>
                <a:cs typeface="Tahoma" panose="020B0604030504040204" pitchFamily="34" charset="0"/>
              </a:rPr>
              <a:t>Частичная приемка</a:t>
            </a:r>
            <a:endParaRPr lang="ru-RU" sz="569" b="1" dirty="0">
              <a:solidFill>
                <a:schemeClr val="accent2"/>
              </a:solidFill>
              <a:latin typeface="Tahoma" panose="020B0604030504040204" pitchFamily="34" charset="0"/>
              <a:ea typeface="Tahoma" panose="020B0604030504040204" pitchFamily="34" charset="0"/>
              <a:cs typeface="Tahoma" panose="020B0604030504040204" pitchFamily="34" charset="0"/>
            </a:endParaRPr>
          </a:p>
        </p:txBody>
      </p:sp>
      <p:sp>
        <p:nvSpPr>
          <p:cNvPr id="75" name="TextBox 74"/>
          <p:cNvSpPr txBox="1"/>
          <p:nvPr/>
        </p:nvSpPr>
        <p:spPr>
          <a:xfrm>
            <a:off x="7970860" y="3878939"/>
            <a:ext cx="1183404" cy="148139"/>
          </a:xfrm>
          <a:prstGeom prst="rect">
            <a:avLst/>
          </a:prstGeom>
          <a:noFill/>
        </p:spPr>
        <p:txBody>
          <a:bodyPr wrap="square" lIns="47644" tIns="23823" rIns="47644" bIns="23823" rtlCol="0">
            <a:spAutoFit/>
          </a:bodyPr>
          <a:lstStyle/>
          <a:p>
            <a:pPr algn="ctr"/>
            <a:r>
              <a:rPr lang="ru-RU" sz="650" b="1" dirty="0">
                <a:solidFill>
                  <a:schemeClr val="accent2"/>
                </a:solidFill>
                <a:latin typeface="Tahoma" panose="020B0604030504040204" pitchFamily="34" charset="0"/>
                <a:ea typeface="Tahoma" panose="020B0604030504040204" pitchFamily="34" charset="0"/>
                <a:cs typeface="Tahoma" panose="020B0604030504040204" pitchFamily="34" charset="0"/>
              </a:rPr>
              <a:t>Отказ от приемки</a:t>
            </a:r>
            <a:endParaRPr lang="ru-RU" sz="569" b="1" dirty="0">
              <a:solidFill>
                <a:schemeClr val="accent2"/>
              </a:solidFill>
              <a:latin typeface="Tahoma" panose="020B0604030504040204" pitchFamily="34" charset="0"/>
              <a:ea typeface="Tahoma" panose="020B0604030504040204" pitchFamily="34" charset="0"/>
              <a:cs typeface="Tahoma" panose="020B0604030504040204" pitchFamily="34" charset="0"/>
            </a:endParaRPr>
          </a:p>
        </p:txBody>
      </p:sp>
      <p:cxnSp>
        <p:nvCxnSpPr>
          <p:cNvPr id="76" name="Прямая соединительная линия 75"/>
          <p:cNvCxnSpPr/>
          <p:nvPr/>
        </p:nvCxnSpPr>
        <p:spPr>
          <a:xfrm>
            <a:off x="7116228" y="3034493"/>
            <a:ext cx="0" cy="165355"/>
          </a:xfrm>
          <a:prstGeom prst="line">
            <a:avLst/>
          </a:prstGeom>
          <a:ln w="9525" cap="flat" cmpd="sng">
            <a:solidFill>
              <a:schemeClr val="accent1">
                <a:lumMod val="75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p:cNvCxnSpPr/>
          <p:nvPr/>
        </p:nvCxnSpPr>
        <p:spPr>
          <a:xfrm>
            <a:off x="5666561" y="3108476"/>
            <a:ext cx="2870311" cy="0"/>
          </a:xfrm>
          <a:prstGeom prst="line">
            <a:avLst/>
          </a:prstGeom>
          <a:ln w="9525" cmpd="sng">
            <a:solidFill>
              <a:schemeClr val="accent1">
                <a:lumMod val="7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78" name="Прямая со стрелкой 77"/>
          <p:cNvCxnSpPr/>
          <p:nvPr/>
        </p:nvCxnSpPr>
        <p:spPr>
          <a:xfrm>
            <a:off x="5666560" y="3108477"/>
            <a:ext cx="0" cy="219408"/>
          </a:xfrm>
          <a:prstGeom prst="straightConnector1">
            <a:avLst/>
          </a:prstGeom>
          <a:ln w="9525" cmpd="sng">
            <a:solidFill>
              <a:schemeClr val="accent1">
                <a:lumMod val="75000"/>
              </a:schemeClr>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nvGrpSpPr>
          <p:cNvPr id="239" name="Группа 238"/>
          <p:cNvGrpSpPr/>
          <p:nvPr/>
        </p:nvGrpSpPr>
        <p:grpSpPr>
          <a:xfrm>
            <a:off x="4986381" y="3350465"/>
            <a:ext cx="1376127" cy="497250"/>
            <a:chOff x="5118339" y="3332341"/>
            <a:chExt cx="1693695" cy="612000"/>
          </a:xfrm>
        </p:grpSpPr>
        <p:sp>
          <p:nvSpPr>
            <p:cNvPr id="82" name="Прямоугольник с двумя скругленными противолежащими углами 81"/>
            <p:cNvSpPr/>
            <p:nvPr/>
          </p:nvSpPr>
          <p:spPr>
            <a:xfrm>
              <a:off x="5118339" y="3332341"/>
              <a:ext cx="1656000" cy="612000"/>
            </a:xfrm>
            <a:prstGeom prst="round2DiagRect">
              <a:avLst/>
            </a:prstGeom>
            <a:solidFill>
              <a:srgbClr val="11437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47644" tIns="23823" rIns="47644" bIns="23823" anchor="ctr"/>
            <a:lstStyle/>
            <a:p>
              <a:pPr algn="ctr" defTabSz="953281"/>
              <a:endParaRPr lang="ru-RU" sz="1463" dirty="0"/>
            </a:p>
          </p:txBody>
        </p:sp>
        <p:sp>
          <p:nvSpPr>
            <p:cNvPr id="83" name="TextBox 82"/>
            <p:cNvSpPr txBox="1"/>
            <p:nvPr/>
          </p:nvSpPr>
          <p:spPr>
            <a:xfrm>
              <a:off x="5424356" y="3474641"/>
              <a:ext cx="1387678" cy="397926"/>
            </a:xfrm>
            <a:prstGeom prst="rect">
              <a:avLst/>
            </a:prstGeom>
            <a:noFill/>
          </p:spPr>
          <p:txBody>
            <a:bodyPr wrap="square" lIns="47644" tIns="23823" rIns="47644" bIns="23823" rtlCol="0">
              <a:spAutoFit/>
            </a:bodyPr>
            <a:lstStyle/>
            <a:p>
              <a:pPr algn="ctr"/>
              <a:r>
                <a:rPr lang="ru-RU" sz="650" b="1" dirty="0">
                  <a:solidFill>
                    <a:schemeClr val="bg1"/>
                  </a:solidFill>
                  <a:latin typeface="Tahoma" panose="020B0604030504040204" pitchFamily="34" charset="0"/>
                  <a:ea typeface="Tahoma" panose="020B0604030504040204" pitchFamily="34" charset="0"/>
                  <a:cs typeface="Tahoma" panose="020B0604030504040204" pitchFamily="34" charset="0"/>
                </a:rPr>
                <a:t>ДОКУМЕНТ О ПРИЕМКЕ</a:t>
              </a:r>
              <a:br>
                <a:rPr lang="ru-RU" sz="65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ru-RU" sz="569" b="1" cap="all" dirty="0">
                  <a:solidFill>
                    <a:schemeClr val="bg1"/>
                  </a:solidFill>
                  <a:latin typeface="Tahoma" panose="020B0604030504040204" pitchFamily="34" charset="0"/>
                  <a:ea typeface="Tahoma" panose="020B0604030504040204" pitchFamily="34" charset="0"/>
                  <a:cs typeface="Tahoma" panose="020B0604030504040204" pitchFamily="34" charset="0"/>
                </a:rPr>
                <a:t>в электронной форме</a:t>
              </a:r>
              <a:endParaRPr lang="ru-RU" sz="569"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endParaRPr lang="ru-RU" sz="569"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84" name="Группа 83"/>
            <p:cNvGrpSpPr/>
            <p:nvPr/>
          </p:nvGrpSpPr>
          <p:grpSpPr>
            <a:xfrm>
              <a:off x="5151980" y="3410772"/>
              <a:ext cx="373868" cy="406253"/>
              <a:chOff x="5983288" y="3043238"/>
              <a:chExt cx="627063" cy="588963"/>
            </a:xfrm>
            <a:solidFill>
              <a:schemeClr val="bg1"/>
            </a:solidFill>
          </p:grpSpPr>
          <p:sp>
            <p:nvSpPr>
              <p:cNvPr id="85" name="Freeform 257"/>
              <p:cNvSpPr>
                <a:spLocks/>
              </p:cNvSpPr>
              <p:nvPr/>
            </p:nvSpPr>
            <p:spPr bwMode="auto">
              <a:xfrm>
                <a:off x="6021388" y="3173413"/>
                <a:ext cx="361950" cy="458788"/>
              </a:xfrm>
              <a:custGeom>
                <a:avLst/>
                <a:gdLst/>
                <a:ahLst/>
                <a:cxnLst>
                  <a:cxn ang="0">
                    <a:pos x="0" y="0"/>
                  </a:cxn>
                  <a:cxn ang="0">
                    <a:pos x="456" y="0"/>
                  </a:cxn>
                  <a:cxn ang="0">
                    <a:pos x="456" y="191"/>
                  </a:cxn>
                  <a:cxn ang="0">
                    <a:pos x="455" y="195"/>
                  </a:cxn>
                  <a:cxn ang="0">
                    <a:pos x="453" y="199"/>
                  </a:cxn>
                  <a:cxn ang="0">
                    <a:pos x="450" y="201"/>
                  </a:cxn>
                  <a:cxn ang="0">
                    <a:pos x="445" y="202"/>
                  </a:cxn>
                  <a:cxn ang="0">
                    <a:pos x="439" y="200"/>
                  </a:cxn>
                  <a:cxn ang="0">
                    <a:pos x="437" y="198"/>
                  </a:cxn>
                  <a:cxn ang="0">
                    <a:pos x="434" y="194"/>
                  </a:cxn>
                  <a:cxn ang="0">
                    <a:pos x="434" y="22"/>
                  </a:cxn>
                  <a:cxn ang="0">
                    <a:pos x="22" y="22"/>
                  </a:cxn>
                  <a:cxn ang="0">
                    <a:pos x="22" y="556"/>
                  </a:cxn>
                  <a:cxn ang="0">
                    <a:pos x="434" y="556"/>
                  </a:cxn>
                  <a:cxn ang="0">
                    <a:pos x="434" y="416"/>
                  </a:cxn>
                  <a:cxn ang="0">
                    <a:pos x="437" y="413"/>
                  </a:cxn>
                  <a:cxn ang="0">
                    <a:pos x="439" y="411"/>
                  </a:cxn>
                  <a:cxn ang="0">
                    <a:pos x="442" y="409"/>
                  </a:cxn>
                  <a:cxn ang="0">
                    <a:pos x="449" y="409"/>
                  </a:cxn>
                  <a:cxn ang="0">
                    <a:pos x="452" y="411"/>
                  </a:cxn>
                  <a:cxn ang="0">
                    <a:pos x="454" y="413"/>
                  </a:cxn>
                  <a:cxn ang="0">
                    <a:pos x="456" y="420"/>
                  </a:cxn>
                  <a:cxn ang="0">
                    <a:pos x="456" y="578"/>
                  </a:cxn>
                  <a:cxn ang="0">
                    <a:pos x="0" y="578"/>
                  </a:cxn>
                  <a:cxn ang="0">
                    <a:pos x="0" y="0"/>
                  </a:cxn>
                </a:cxnLst>
                <a:rect l="0" t="0" r="r" b="b"/>
                <a:pathLst>
                  <a:path w="456" h="578">
                    <a:moveTo>
                      <a:pt x="0" y="0"/>
                    </a:moveTo>
                    <a:lnTo>
                      <a:pt x="456" y="0"/>
                    </a:lnTo>
                    <a:lnTo>
                      <a:pt x="456" y="191"/>
                    </a:lnTo>
                    <a:lnTo>
                      <a:pt x="455" y="195"/>
                    </a:lnTo>
                    <a:lnTo>
                      <a:pt x="453" y="199"/>
                    </a:lnTo>
                    <a:lnTo>
                      <a:pt x="450" y="201"/>
                    </a:lnTo>
                    <a:lnTo>
                      <a:pt x="445" y="202"/>
                    </a:lnTo>
                    <a:lnTo>
                      <a:pt x="439" y="200"/>
                    </a:lnTo>
                    <a:lnTo>
                      <a:pt x="437" y="198"/>
                    </a:lnTo>
                    <a:lnTo>
                      <a:pt x="434" y="194"/>
                    </a:lnTo>
                    <a:lnTo>
                      <a:pt x="434" y="22"/>
                    </a:lnTo>
                    <a:lnTo>
                      <a:pt x="22" y="22"/>
                    </a:lnTo>
                    <a:lnTo>
                      <a:pt x="22" y="556"/>
                    </a:lnTo>
                    <a:lnTo>
                      <a:pt x="434" y="556"/>
                    </a:lnTo>
                    <a:lnTo>
                      <a:pt x="434" y="416"/>
                    </a:lnTo>
                    <a:lnTo>
                      <a:pt x="437" y="413"/>
                    </a:lnTo>
                    <a:lnTo>
                      <a:pt x="439" y="411"/>
                    </a:lnTo>
                    <a:lnTo>
                      <a:pt x="442" y="409"/>
                    </a:lnTo>
                    <a:lnTo>
                      <a:pt x="449" y="409"/>
                    </a:lnTo>
                    <a:lnTo>
                      <a:pt x="452" y="411"/>
                    </a:lnTo>
                    <a:lnTo>
                      <a:pt x="454" y="413"/>
                    </a:lnTo>
                    <a:lnTo>
                      <a:pt x="456" y="420"/>
                    </a:lnTo>
                    <a:lnTo>
                      <a:pt x="456" y="578"/>
                    </a:lnTo>
                    <a:lnTo>
                      <a:pt x="0" y="578"/>
                    </a:lnTo>
                    <a:lnTo>
                      <a:pt x="0"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86" name="Freeform 258"/>
              <p:cNvSpPr>
                <a:spLocks/>
              </p:cNvSpPr>
              <p:nvPr/>
            </p:nvSpPr>
            <p:spPr bwMode="auto">
              <a:xfrm>
                <a:off x="6327776" y="3043238"/>
                <a:ext cx="152400" cy="146050"/>
              </a:xfrm>
              <a:custGeom>
                <a:avLst/>
                <a:gdLst/>
                <a:ahLst/>
                <a:cxnLst>
                  <a:cxn ang="0">
                    <a:pos x="97" y="0"/>
                  </a:cxn>
                  <a:cxn ang="0">
                    <a:pos x="119" y="2"/>
                  </a:cxn>
                  <a:cxn ang="0">
                    <a:pos x="139" y="10"/>
                  </a:cxn>
                  <a:cxn ang="0">
                    <a:pos x="156" y="21"/>
                  </a:cxn>
                  <a:cxn ang="0">
                    <a:pos x="172" y="36"/>
                  </a:cxn>
                  <a:cxn ang="0">
                    <a:pos x="183" y="54"/>
                  </a:cxn>
                  <a:cxn ang="0">
                    <a:pos x="190" y="73"/>
                  </a:cxn>
                  <a:cxn ang="0">
                    <a:pos x="192" y="95"/>
                  </a:cxn>
                  <a:cxn ang="0">
                    <a:pos x="192" y="99"/>
                  </a:cxn>
                  <a:cxn ang="0">
                    <a:pos x="190" y="102"/>
                  </a:cxn>
                  <a:cxn ang="0">
                    <a:pos x="188" y="104"/>
                  </a:cxn>
                  <a:cxn ang="0">
                    <a:pos x="185" y="106"/>
                  </a:cxn>
                  <a:cxn ang="0">
                    <a:pos x="178" y="106"/>
                  </a:cxn>
                  <a:cxn ang="0">
                    <a:pos x="175" y="104"/>
                  </a:cxn>
                  <a:cxn ang="0">
                    <a:pos x="173" y="102"/>
                  </a:cxn>
                  <a:cxn ang="0">
                    <a:pos x="170" y="95"/>
                  </a:cxn>
                  <a:cxn ang="0">
                    <a:pos x="168" y="76"/>
                  </a:cxn>
                  <a:cxn ang="0">
                    <a:pos x="161" y="58"/>
                  </a:cxn>
                  <a:cxn ang="0">
                    <a:pos x="148" y="43"/>
                  </a:cxn>
                  <a:cxn ang="0">
                    <a:pos x="134" y="31"/>
                  </a:cxn>
                  <a:cxn ang="0">
                    <a:pos x="117" y="23"/>
                  </a:cxn>
                  <a:cxn ang="0">
                    <a:pos x="97" y="21"/>
                  </a:cxn>
                  <a:cxn ang="0">
                    <a:pos x="77" y="23"/>
                  </a:cxn>
                  <a:cxn ang="0">
                    <a:pos x="58" y="31"/>
                  </a:cxn>
                  <a:cxn ang="0">
                    <a:pos x="44" y="43"/>
                  </a:cxn>
                  <a:cxn ang="0">
                    <a:pos x="32" y="58"/>
                  </a:cxn>
                  <a:cxn ang="0">
                    <a:pos x="24" y="76"/>
                  </a:cxn>
                  <a:cxn ang="0">
                    <a:pos x="22" y="95"/>
                  </a:cxn>
                  <a:cxn ang="0">
                    <a:pos x="24" y="113"/>
                  </a:cxn>
                  <a:cxn ang="0">
                    <a:pos x="30" y="130"/>
                  </a:cxn>
                  <a:cxn ang="0">
                    <a:pos x="40" y="144"/>
                  </a:cxn>
                  <a:cxn ang="0">
                    <a:pos x="52" y="155"/>
                  </a:cxn>
                  <a:cxn ang="0">
                    <a:pos x="67" y="164"/>
                  </a:cxn>
                  <a:cxn ang="0">
                    <a:pos x="70" y="166"/>
                  </a:cxn>
                  <a:cxn ang="0">
                    <a:pos x="72" y="168"/>
                  </a:cxn>
                  <a:cxn ang="0">
                    <a:pos x="74" y="171"/>
                  </a:cxn>
                  <a:cxn ang="0">
                    <a:pos x="74" y="175"/>
                  </a:cxn>
                  <a:cxn ang="0">
                    <a:pos x="72" y="181"/>
                  </a:cxn>
                  <a:cxn ang="0">
                    <a:pos x="69" y="183"/>
                  </a:cxn>
                  <a:cxn ang="0">
                    <a:pos x="66" y="185"/>
                  </a:cxn>
                  <a:cxn ang="0">
                    <a:pos x="61" y="185"/>
                  </a:cxn>
                  <a:cxn ang="0">
                    <a:pos x="58" y="183"/>
                  </a:cxn>
                  <a:cxn ang="0">
                    <a:pos x="39" y="172"/>
                  </a:cxn>
                  <a:cxn ang="0">
                    <a:pos x="23" y="157"/>
                  </a:cxn>
                  <a:cxn ang="0">
                    <a:pos x="10" y="139"/>
                  </a:cxn>
                  <a:cxn ang="0">
                    <a:pos x="2" y="119"/>
                  </a:cxn>
                  <a:cxn ang="0">
                    <a:pos x="0" y="95"/>
                  </a:cxn>
                  <a:cxn ang="0">
                    <a:pos x="2" y="73"/>
                  </a:cxn>
                  <a:cxn ang="0">
                    <a:pos x="10" y="54"/>
                  </a:cxn>
                  <a:cxn ang="0">
                    <a:pos x="21" y="36"/>
                  </a:cxn>
                  <a:cxn ang="0">
                    <a:pos x="36" y="21"/>
                  </a:cxn>
                  <a:cxn ang="0">
                    <a:pos x="54" y="10"/>
                  </a:cxn>
                  <a:cxn ang="0">
                    <a:pos x="75" y="2"/>
                  </a:cxn>
                  <a:cxn ang="0">
                    <a:pos x="97" y="0"/>
                  </a:cxn>
                </a:cxnLst>
                <a:rect l="0" t="0" r="r" b="b"/>
                <a:pathLst>
                  <a:path w="192" h="185">
                    <a:moveTo>
                      <a:pt x="97" y="0"/>
                    </a:moveTo>
                    <a:lnTo>
                      <a:pt x="119" y="2"/>
                    </a:lnTo>
                    <a:lnTo>
                      <a:pt x="139" y="10"/>
                    </a:lnTo>
                    <a:lnTo>
                      <a:pt x="156" y="21"/>
                    </a:lnTo>
                    <a:lnTo>
                      <a:pt x="172" y="36"/>
                    </a:lnTo>
                    <a:lnTo>
                      <a:pt x="183" y="54"/>
                    </a:lnTo>
                    <a:lnTo>
                      <a:pt x="190" y="73"/>
                    </a:lnTo>
                    <a:lnTo>
                      <a:pt x="192" y="95"/>
                    </a:lnTo>
                    <a:lnTo>
                      <a:pt x="192" y="99"/>
                    </a:lnTo>
                    <a:lnTo>
                      <a:pt x="190" y="102"/>
                    </a:lnTo>
                    <a:lnTo>
                      <a:pt x="188" y="104"/>
                    </a:lnTo>
                    <a:lnTo>
                      <a:pt x="185" y="106"/>
                    </a:lnTo>
                    <a:lnTo>
                      <a:pt x="178" y="106"/>
                    </a:lnTo>
                    <a:lnTo>
                      <a:pt x="175" y="104"/>
                    </a:lnTo>
                    <a:lnTo>
                      <a:pt x="173" y="102"/>
                    </a:lnTo>
                    <a:lnTo>
                      <a:pt x="170" y="95"/>
                    </a:lnTo>
                    <a:lnTo>
                      <a:pt x="168" y="76"/>
                    </a:lnTo>
                    <a:lnTo>
                      <a:pt x="161" y="58"/>
                    </a:lnTo>
                    <a:lnTo>
                      <a:pt x="148" y="43"/>
                    </a:lnTo>
                    <a:lnTo>
                      <a:pt x="134" y="31"/>
                    </a:lnTo>
                    <a:lnTo>
                      <a:pt x="117" y="23"/>
                    </a:lnTo>
                    <a:lnTo>
                      <a:pt x="97" y="21"/>
                    </a:lnTo>
                    <a:lnTo>
                      <a:pt x="77" y="23"/>
                    </a:lnTo>
                    <a:lnTo>
                      <a:pt x="58" y="31"/>
                    </a:lnTo>
                    <a:lnTo>
                      <a:pt x="44" y="43"/>
                    </a:lnTo>
                    <a:lnTo>
                      <a:pt x="32" y="58"/>
                    </a:lnTo>
                    <a:lnTo>
                      <a:pt x="24" y="76"/>
                    </a:lnTo>
                    <a:lnTo>
                      <a:pt x="22" y="95"/>
                    </a:lnTo>
                    <a:lnTo>
                      <a:pt x="24" y="113"/>
                    </a:lnTo>
                    <a:lnTo>
                      <a:pt x="30" y="130"/>
                    </a:lnTo>
                    <a:lnTo>
                      <a:pt x="40" y="144"/>
                    </a:lnTo>
                    <a:lnTo>
                      <a:pt x="52" y="155"/>
                    </a:lnTo>
                    <a:lnTo>
                      <a:pt x="67" y="164"/>
                    </a:lnTo>
                    <a:lnTo>
                      <a:pt x="70" y="166"/>
                    </a:lnTo>
                    <a:lnTo>
                      <a:pt x="72" y="168"/>
                    </a:lnTo>
                    <a:lnTo>
                      <a:pt x="74" y="171"/>
                    </a:lnTo>
                    <a:lnTo>
                      <a:pt x="74" y="175"/>
                    </a:lnTo>
                    <a:lnTo>
                      <a:pt x="72" y="181"/>
                    </a:lnTo>
                    <a:lnTo>
                      <a:pt x="69" y="183"/>
                    </a:lnTo>
                    <a:lnTo>
                      <a:pt x="66" y="185"/>
                    </a:lnTo>
                    <a:lnTo>
                      <a:pt x="61" y="185"/>
                    </a:lnTo>
                    <a:lnTo>
                      <a:pt x="58" y="183"/>
                    </a:lnTo>
                    <a:lnTo>
                      <a:pt x="39" y="172"/>
                    </a:lnTo>
                    <a:lnTo>
                      <a:pt x="23" y="157"/>
                    </a:lnTo>
                    <a:lnTo>
                      <a:pt x="10" y="139"/>
                    </a:lnTo>
                    <a:lnTo>
                      <a:pt x="2" y="119"/>
                    </a:lnTo>
                    <a:lnTo>
                      <a:pt x="0" y="95"/>
                    </a:lnTo>
                    <a:lnTo>
                      <a:pt x="2" y="73"/>
                    </a:lnTo>
                    <a:lnTo>
                      <a:pt x="10" y="54"/>
                    </a:lnTo>
                    <a:lnTo>
                      <a:pt x="21" y="36"/>
                    </a:lnTo>
                    <a:lnTo>
                      <a:pt x="36" y="21"/>
                    </a:lnTo>
                    <a:lnTo>
                      <a:pt x="54" y="10"/>
                    </a:lnTo>
                    <a:lnTo>
                      <a:pt x="75" y="2"/>
                    </a:lnTo>
                    <a:lnTo>
                      <a:pt x="97"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87" name="Freeform 259"/>
              <p:cNvSpPr>
                <a:spLocks/>
              </p:cNvSpPr>
              <p:nvPr/>
            </p:nvSpPr>
            <p:spPr bwMode="auto">
              <a:xfrm>
                <a:off x="5983288" y="3043238"/>
                <a:ext cx="84138" cy="146050"/>
              </a:xfrm>
              <a:custGeom>
                <a:avLst/>
                <a:gdLst/>
                <a:ahLst/>
                <a:cxnLst>
                  <a:cxn ang="0">
                    <a:pos x="95" y="0"/>
                  </a:cxn>
                  <a:cxn ang="0">
                    <a:pos x="99" y="0"/>
                  </a:cxn>
                  <a:cxn ang="0">
                    <a:pos x="102" y="2"/>
                  </a:cxn>
                  <a:cxn ang="0">
                    <a:pos x="104" y="4"/>
                  </a:cxn>
                  <a:cxn ang="0">
                    <a:pos x="105" y="6"/>
                  </a:cxn>
                  <a:cxn ang="0">
                    <a:pos x="106" y="10"/>
                  </a:cxn>
                  <a:cxn ang="0">
                    <a:pos x="104" y="16"/>
                  </a:cxn>
                  <a:cxn ang="0">
                    <a:pos x="102" y="18"/>
                  </a:cxn>
                  <a:cxn ang="0">
                    <a:pos x="99" y="21"/>
                  </a:cxn>
                  <a:cxn ang="0">
                    <a:pos x="95" y="21"/>
                  </a:cxn>
                  <a:cxn ang="0">
                    <a:pos x="76" y="23"/>
                  </a:cxn>
                  <a:cxn ang="0">
                    <a:pos x="58" y="31"/>
                  </a:cxn>
                  <a:cxn ang="0">
                    <a:pos x="43" y="43"/>
                  </a:cxn>
                  <a:cxn ang="0">
                    <a:pos x="31" y="58"/>
                  </a:cxn>
                  <a:cxn ang="0">
                    <a:pos x="23" y="76"/>
                  </a:cxn>
                  <a:cxn ang="0">
                    <a:pos x="21" y="95"/>
                  </a:cxn>
                  <a:cxn ang="0">
                    <a:pos x="23" y="113"/>
                  </a:cxn>
                  <a:cxn ang="0">
                    <a:pos x="28" y="130"/>
                  </a:cxn>
                  <a:cxn ang="0">
                    <a:pos x="38" y="144"/>
                  </a:cxn>
                  <a:cxn ang="0">
                    <a:pos x="50" y="155"/>
                  </a:cxn>
                  <a:cxn ang="0">
                    <a:pos x="66" y="164"/>
                  </a:cxn>
                  <a:cxn ang="0">
                    <a:pos x="69" y="166"/>
                  </a:cxn>
                  <a:cxn ang="0">
                    <a:pos x="71" y="168"/>
                  </a:cxn>
                  <a:cxn ang="0">
                    <a:pos x="73" y="175"/>
                  </a:cxn>
                  <a:cxn ang="0">
                    <a:pos x="72" y="178"/>
                  </a:cxn>
                  <a:cxn ang="0">
                    <a:pos x="70" y="181"/>
                  </a:cxn>
                  <a:cxn ang="0">
                    <a:pos x="68" y="183"/>
                  </a:cxn>
                  <a:cxn ang="0">
                    <a:pos x="65" y="185"/>
                  </a:cxn>
                  <a:cxn ang="0">
                    <a:pos x="59" y="185"/>
                  </a:cxn>
                  <a:cxn ang="0">
                    <a:pos x="58" y="183"/>
                  </a:cxn>
                  <a:cxn ang="0">
                    <a:pos x="38" y="172"/>
                  </a:cxn>
                  <a:cxn ang="0">
                    <a:pos x="22" y="157"/>
                  </a:cxn>
                  <a:cxn ang="0">
                    <a:pos x="10" y="139"/>
                  </a:cxn>
                  <a:cxn ang="0">
                    <a:pos x="2" y="119"/>
                  </a:cxn>
                  <a:cxn ang="0">
                    <a:pos x="0" y="95"/>
                  </a:cxn>
                  <a:cxn ang="0">
                    <a:pos x="2" y="73"/>
                  </a:cxn>
                  <a:cxn ang="0">
                    <a:pos x="10" y="54"/>
                  </a:cxn>
                  <a:cxn ang="0">
                    <a:pos x="21" y="36"/>
                  </a:cxn>
                  <a:cxn ang="0">
                    <a:pos x="36" y="21"/>
                  </a:cxn>
                  <a:cxn ang="0">
                    <a:pos x="54" y="10"/>
                  </a:cxn>
                  <a:cxn ang="0">
                    <a:pos x="73" y="2"/>
                  </a:cxn>
                  <a:cxn ang="0">
                    <a:pos x="95" y="0"/>
                  </a:cxn>
                </a:cxnLst>
                <a:rect l="0" t="0" r="r" b="b"/>
                <a:pathLst>
                  <a:path w="106" h="185">
                    <a:moveTo>
                      <a:pt x="95" y="0"/>
                    </a:moveTo>
                    <a:lnTo>
                      <a:pt x="99" y="0"/>
                    </a:lnTo>
                    <a:lnTo>
                      <a:pt x="102" y="2"/>
                    </a:lnTo>
                    <a:lnTo>
                      <a:pt x="104" y="4"/>
                    </a:lnTo>
                    <a:lnTo>
                      <a:pt x="105" y="6"/>
                    </a:lnTo>
                    <a:lnTo>
                      <a:pt x="106" y="10"/>
                    </a:lnTo>
                    <a:lnTo>
                      <a:pt x="104" y="16"/>
                    </a:lnTo>
                    <a:lnTo>
                      <a:pt x="102" y="18"/>
                    </a:lnTo>
                    <a:lnTo>
                      <a:pt x="99" y="21"/>
                    </a:lnTo>
                    <a:lnTo>
                      <a:pt x="95" y="21"/>
                    </a:lnTo>
                    <a:lnTo>
                      <a:pt x="76" y="23"/>
                    </a:lnTo>
                    <a:lnTo>
                      <a:pt x="58" y="31"/>
                    </a:lnTo>
                    <a:lnTo>
                      <a:pt x="43" y="43"/>
                    </a:lnTo>
                    <a:lnTo>
                      <a:pt x="31" y="58"/>
                    </a:lnTo>
                    <a:lnTo>
                      <a:pt x="23" y="76"/>
                    </a:lnTo>
                    <a:lnTo>
                      <a:pt x="21" y="95"/>
                    </a:lnTo>
                    <a:lnTo>
                      <a:pt x="23" y="113"/>
                    </a:lnTo>
                    <a:lnTo>
                      <a:pt x="28" y="130"/>
                    </a:lnTo>
                    <a:lnTo>
                      <a:pt x="38" y="144"/>
                    </a:lnTo>
                    <a:lnTo>
                      <a:pt x="50" y="155"/>
                    </a:lnTo>
                    <a:lnTo>
                      <a:pt x="66" y="164"/>
                    </a:lnTo>
                    <a:lnTo>
                      <a:pt x="69" y="166"/>
                    </a:lnTo>
                    <a:lnTo>
                      <a:pt x="71" y="168"/>
                    </a:lnTo>
                    <a:lnTo>
                      <a:pt x="73" y="175"/>
                    </a:lnTo>
                    <a:lnTo>
                      <a:pt x="72" y="178"/>
                    </a:lnTo>
                    <a:lnTo>
                      <a:pt x="70" y="181"/>
                    </a:lnTo>
                    <a:lnTo>
                      <a:pt x="68" y="183"/>
                    </a:lnTo>
                    <a:lnTo>
                      <a:pt x="65" y="185"/>
                    </a:lnTo>
                    <a:lnTo>
                      <a:pt x="59" y="185"/>
                    </a:lnTo>
                    <a:lnTo>
                      <a:pt x="58" y="183"/>
                    </a:lnTo>
                    <a:lnTo>
                      <a:pt x="38" y="172"/>
                    </a:lnTo>
                    <a:lnTo>
                      <a:pt x="22" y="157"/>
                    </a:lnTo>
                    <a:lnTo>
                      <a:pt x="10" y="139"/>
                    </a:lnTo>
                    <a:lnTo>
                      <a:pt x="2" y="119"/>
                    </a:lnTo>
                    <a:lnTo>
                      <a:pt x="0" y="95"/>
                    </a:lnTo>
                    <a:lnTo>
                      <a:pt x="2" y="73"/>
                    </a:lnTo>
                    <a:lnTo>
                      <a:pt x="10" y="54"/>
                    </a:lnTo>
                    <a:lnTo>
                      <a:pt x="21" y="36"/>
                    </a:lnTo>
                    <a:lnTo>
                      <a:pt x="36" y="21"/>
                    </a:lnTo>
                    <a:lnTo>
                      <a:pt x="54" y="10"/>
                    </a:lnTo>
                    <a:lnTo>
                      <a:pt x="73" y="2"/>
                    </a:lnTo>
                    <a:lnTo>
                      <a:pt x="95"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88" name="Freeform 260"/>
              <p:cNvSpPr>
                <a:spLocks/>
              </p:cNvSpPr>
              <p:nvPr/>
            </p:nvSpPr>
            <p:spPr bwMode="auto">
              <a:xfrm>
                <a:off x="6462713" y="3103563"/>
                <a:ext cx="17463" cy="134938"/>
              </a:xfrm>
              <a:custGeom>
                <a:avLst/>
                <a:gdLst/>
                <a:ahLst/>
                <a:cxnLst>
                  <a:cxn ang="0">
                    <a:pos x="11" y="0"/>
                  </a:cxn>
                  <a:cxn ang="0">
                    <a:pos x="18" y="2"/>
                  </a:cxn>
                  <a:cxn ang="0">
                    <a:pos x="20" y="4"/>
                  </a:cxn>
                  <a:cxn ang="0">
                    <a:pos x="22" y="7"/>
                  </a:cxn>
                  <a:cxn ang="0">
                    <a:pos x="22" y="161"/>
                  </a:cxn>
                  <a:cxn ang="0">
                    <a:pos x="20" y="165"/>
                  </a:cxn>
                  <a:cxn ang="0">
                    <a:pos x="18" y="167"/>
                  </a:cxn>
                  <a:cxn ang="0">
                    <a:pos x="11" y="169"/>
                  </a:cxn>
                  <a:cxn ang="0">
                    <a:pos x="7" y="168"/>
                  </a:cxn>
                  <a:cxn ang="0">
                    <a:pos x="4" y="166"/>
                  </a:cxn>
                  <a:cxn ang="0">
                    <a:pos x="2" y="162"/>
                  </a:cxn>
                  <a:cxn ang="0">
                    <a:pos x="0" y="158"/>
                  </a:cxn>
                  <a:cxn ang="0">
                    <a:pos x="0" y="11"/>
                  </a:cxn>
                  <a:cxn ang="0">
                    <a:pos x="2" y="6"/>
                  </a:cxn>
                  <a:cxn ang="0">
                    <a:pos x="4" y="3"/>
                  </a:cxn>
                  <a:cxn ang="0">
                    <a:pos x="7" y="1"/>
                  </a:cxn>
                  <a:cxn ang="0">
                    <a:pos x="11" y="0"/>
                  </a:cxn>
                </a:cxnLst>
                <a:rect l="0" t="0" r="r" b="b"/>
                <a:pathLst>
                  <a:path w="22" h="169">
                    <a:moveTo>
                      <a:pt x="11" y="0"/>
                    </a:moveTo>
                    <a:lnTo>
                      <a:pt x="18" y="2"/>
                    </a:lnTo>
                    <a:lnTo>
                      <a:pt x="20" y="4"/>
                    </a:lnTo>
                    <a:lnTo>
                      <a:pt x="22" y="7"/>
                    </a:lnTo>
                    <a:lnTo>
                      <a:pt x="22" y="161"/>
                    </a:lnTo>
                    <a:lnTo>
                      <a:pt x="20" y="165"/>
                    </a:lnTo>
                    <a:lnTo>
                      <a:pt x="18" y="167"/>
                    </a:lnTo>
                    <a:lnTo>
                      <a:pt x="11" y="169"/>
                    </a:lnTo>
                    <a:lnTo>
                      <a:pt x="7" y="168"/>
                    </a:lnTo>
                    <a:lnTo>
                      <a:pt x="4" y="166"/>
                    </a:lnTo>
                    <a:lnTo>
                      <a:pt x="2" y="162"/>
                    </a:lnTo>
                    <a:lnTo>
                      <a:pt x="0" y="158"/>
                    </a:lnTo>
                    <a:lnTo>
                      <a:pt x="0" y="11"/>
                    </a:lnTo>
                    <a:lnTo>
                      <a:pt x="2" y="6"/>
                    </a:lnTo>
                    <a:lnTo>
                      <a:pt x="4" y="3"/>
                    </a:lnTo>
                    <a:lnTo>
                      <a:pt x="7" y="1"/>
                    </a:lnTo>
                    <a:lnTo>
                      <a:pt x="11"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89" name="Freeform 261"/>
              <p:cNvSpPr>
                <a:spLocks/>
              </p:cNvSpPr>
              <p:nvPr/>
            </p:nvSpPr>
            <p:spPr bwMode="auto">
              <a:xfrm>
                <a:off x="6372226" y="3398838"/>
                <a:ext cx="107950" cy="166688"/>
              </a:xfrm>
              <a:custGeom>
                <a:avLst/>
                <a:gdLst/>
                <a:ahLst/>
                <a:cxnLst>
                  <a:cxn ang="0">
                    <a:pos x="122" y="0"/>
                  </a:cxn>
                  <a:cxn ang="0">
                    <a:pos x="129" y="0"/>
                  </a:cxn>
                  <a:cxn ang="0">
                    <a:pos x="132" y="3"/>
                  </a:cxn>
                  <a:cxn ang="0">
                    <a:pos x="134" y="5"/>
                  </a:cxn>
                  <a:cxn ang="0">
                    <a:pos x="136" y="8"/>
                  </a:cxn>
                  <a:cxn ang="0">
                    <a:pos x="136" y="212"/>
                  </a:cxn>
                  <a:cxn ang="0">
                    <a:pos x="8" y="212"/>
                  </a:cxn>
                  <a:cxn ang="0">
                    <a:pos x="5" y="209"/>
                  </a:cxn>
                  <a:cxn ang="0">
                    <a:pos x="2" y="207"/>
                  </a:cxn>
                  <a:cxn ang="0">
                    <a:pos x="0" y="204"/>
                  </a:cxn>
                  <a:cxn ang="0">
                    <a:pos x="0" y="197"/>
                  </a:cxn>
                  <a:cxn ang="0">
                    <a:pos x="2" y="194"/>
                  </a:cxn>
                  <a:cxn ang="0">
                    <a:pos x="5" y="192"/>
                  </a:cxn>
                  <a:cxn ang="0">
                    <a:pos x="11" y="190"/>
                  </a:cxn>
                  <a:cxn ang="0">
                    <a:pos x="114" y="190"/>
                  </a:cxn>
                  <a:cxn ang="0">
                    <a:pos x="114" y="11"/>
                  </a:cxn>
                  <a:cxn ang="0">
                    <a:pos x="117" y="5"/>
                  </a:cxn>
                  <a:cxn ang="0">
                    <a:pos x="119" y="3"/>
                  </a:cxn>
                  <a:cxn ang="0">
                    <a:pos x="122" y="0"/>
                  </a:cxn>
                </a:cxnLst>
                <a:rect l="0" t="0" r="r" b="b"/>
                <a:pathLst>
                  <a:path w="136" h="212">
                    <a:moveTo>
                      <a:pt x="122" y="0"/>
                    </a:moveTo>
                    <a:lnTo>
                      <a:pt x="129" y="0"/>
                    </a:lnTo>
                    <a:lnTo>
                      <a:pt x="132" y="3"/>
                    </a:lnTo>
                    <a:lnTo>
                      <a:pt x="134" y="5"/>
                    </a:lnTo>
                    <a:lnTo>
                      <a:pt x="136" y="8"/>
                    </a:lnTo>
                    <a:lnTo>
                      <a:pt x="136" y="212"/>
                    </a:lnTo>
                    <a:lnTo>
                      <a:pt x="8" y="212"/>
                    </a:lnTo>
                    <a:lnTo>
                      <a:pt x="5" y="209"/>
                    </a:lnTo>
                    <a:lnTo>
                      <a:pt x="2" y="207"/>
                    </a:lnTo>
                    <a:lnTo>
                      <a:pt x="0" y="204"/>
                    </a:lnTo>
                    <a:lnTo>
                      <a:pt x="0" y="197"/>
                    </a:lnTo>
                    <a:lnTo>
                      <a:pt x="2" y="194"/>
                    </a:lnTo>
                    <a:lnTo>
                      <a:pt x="5" y="192"/>
                    </a:lnTo>
                    <a:lnTo>
                      <a:pt x="11" y="190"/>
                    </a:lnTo>
                    <a:lnTo>
                      <a:pt x="114" y="190"/>
                    </a:lnTo>
                    <a:lnTo>
                      <a:pt x="114" y="11"/>
                    </a:lnTo>
                    <a:lnTo>
                      <a:pt x="117" y="5"/>
                    </a:lnTo>
                    <a:lnTo>
                      <a:pt x="119" y="3"/>
                    </a:lnTo>
                    <a:lnTo>
                      <a:pt x="122"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90" name="Freeform 262"/>
              <p:cNvSpPr>
                <a:spLocks/>
              </p:cNvSpPr>
              <p:nvPr/>
            </p:nvSpPr>
            <p:spPr bwMode="auto">
              <a:xfrm>
                <a:off x="6049963" y="3043238"/>
                <a:ext cx="361950" cy="15875"/>
              </a:xfrm>
              <a:custGeom>
                <a:avLst/>
                <a:gdLst/>
                <a:ahLst/>
                <a:cxnLst>
                  <a:cxn ang="0">
                    <a:pos x="8" y="0"/>
                  </a:cxn>
                  <a:cxn ang="0">
                    <a:pos x="449" y="0"/>
                  </a:cxn>
                  <a:cxn ang="0">
                    <a:pos x="452" y="2"/>
                  </a:cxn>
                  <a:cxn ang="0">
                    <a:pos x="455" y="4"/>
                  </a:cxn>
                  <a:cxn ang="0">
                    <a:pos x="456" y="6"/>
                  </a:cxn>
                  <a:cxn ang="0">
                    <a:pos x="457" y="10"/>
                  </a:cxn>
                  <a:cxn ang="0">
                    <a:pos x="455" y="16"/>
                  </a:cxn>
                  <a:cxn ang="0">
                    <a:pos x="452" y="18"/>
                  </a:cxn>
                  <a:cxn ang="0">
                    <a:pos x="449" y="21"/>
                  </a:cxn>
                  <a:cxn ang="0">
                    <a:pos x="8" y="21"/>
                  </a:cxn>
                  <a:cxn ang="0">
                    <a:pos x="5" y="18"/>
                  </a:cxn>
                  <a:cxn ang="0">
                    <a:pos x="3" y="16"/>
                  </a:cxn>
                  <a:cxn ang="0">
                    <a:pos x="0" y="10"/>
                  </a:cxn>
                  <a:cxn ang="0">
                    <a:pos x="2" y="6"/>
                  </a:cxn>
                  <a:cxn ang="0">
                    <a:pos x="3" y="4"/>
                  </a:cxn>
                  <a:cxn ang="0">
                    <a:pos x="5" y="2"/>
                  </a:cxn>
                  <a:cxn ang="0">
                    <a:pos x="8" y="0"/>
                  </a:cxn>
                </a:cxnLst>
                <a:rect l="0" t="0" r="r" b="b"/>
                <a:pathLst>
                  <a:path w="457" h="21">
                    <a:moveTo>
                      <a:pt x="8" y="0"/>
                    </a:moveTo>
                    <a:lnTo>
                      <a:pt x="449" y="0"/>
                    </a:lnTo>
                    <a:lnTo>
                      <a:pt x="452" y="2"/>
                    </a:lnTo>
                    <a:lnTo>
                      <a:pt x="455" y="4"/>
                    </a:lnTo>
                    <a:lnTo>
                      <a:pt x="456" y="6"/>
                    </a:lnTo>
                    <a:lnTo>
                      <a:pt x="457" y="10"/>
                    </a:lnTo>
                    <a:lnTo>
                      <a:pt x="455" y="16"/>
                    </a:lnTo>
                    <a:lnTo>
                      <a:pt x="452" y="18"/>
                    </a:lnTo>
                    <a:lnTo>
                      <a:pt x="449" y="21"/>
                    </a:lnTo>
                    <a:lnTo>
                      <a:pt x="8" y="21"/>
                    </a:lnTo>
                    <a:lnTo>
                      <a:pt x="5" y="18"/>
                    </a:lnTo>
                    <a:lnTo>
                      <a:pt x="3" y="16"/>
                    </a:lnTo>
                    <a:lnTo>
                      <a:pt x="0" y="10"/>
                    </a:lnTo>
                    <a:lnTo>
                      <a:pt x="2" y="6"/>
                    </a:lnTo>
                    <a:lnTo>
                      <a:pt x="3" y="4"/>
                    </a:lnTo>
                    <a:lnTo>
                      <a:pt x="5" y="2"/>
                    </a:lnTo>
                    <a:lnTo>
                      <a:pt x="8"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91" name="Freeform 263"/>
              <p:cNvSpPr>
                <a:spLocks/>
              </p:cNvSpPr>
              <p:nvPr/>
            </p:nvSpPr>
            <p:spPr bwMode="auto">
              <a:xfrm>
                <a:off x="6057901" y="3216275"/>
                <a:ext cx="106363" cy="107950"/>
              </a:xfrm>
              <a:custGeom>
                <a:avLst/>
                <a:gdLst/>
                <a:ahLst/>
                <a:cxnLst>
                  <a:cxn ang="0">
                    <a:pos x="0" y="0"/>
                  </a:cxn>
                  <a:cxn ang="0">
                    <a:pos x="87" y="0"/>
                  </a:cxn>
                  <a:cxn ang="0">
                    <a:pos x="90" y="2"/>
                  </a:cxn>
                  <a:cxn ang="0">
                    <a:pos x="95" y="6"/>
                  </a:cxn>
                  <a:cxn ang="0">
                    <a:pos x="95" y="13"/>
                  </a:cxn>
                  <a:cxn ang="0">
                    <a:pos x="93" y="16"/>
                  </a:cxn>
                  <a:cxn ang="0">
                    <a:pos x="90" y="18"/>
                  </a:cxn>
                  <a:cxn ang="0">
                    <a:pos x="87" y="20"/>
                  </a:cxn>
                  <a:cxn ang="0">
                    <a:pos x="22" y="20"/>
                  </a:cxn>
                  <a:cxn ang="0">
                    <a:pos x="22" y="114"/>
                  </a:cxn>
                  <a:cxn ang="0">
                    <a:pos x="111" y="114"/>
                  </a:cxn>
                  <a:cxn ang="0">
                    <a:pos x="111" y="91"/>
                  </a:cxn>
                  <a:cxn ang="0">
                    <a:pos x="112" y="86"/>
                  </a:cxn>
                  <a:cxn ang="0">
                    <a:pos x="115" y="83"/>
                  </a:cxn>
                  <a:cxn ang="0">
                    <a:pos x="118" y="81"/>
                  </a:cxn>
                  <a:cxn ang="0">
                    <a:pos x="122" y="80"/>
                  </a:cxn>
                  <a:cxn ang="0">
                    <a:pos x="129" y="82"/>
                  </a:cxn>
                  <a:cxn ang="0">
                    <a:pos x="131" y="84"/>
                  </a:cxn>
                  <a:cxn ang="0">
                    <a:pos x="133" y="87"/>
                  </a:cxn>
                  <a:cxn ang="0">
                    <a:pos x="133" y="136"/>
                  </a:cxn>
                  <a:cxn ang="0">
                    <a:pos x="0" y="136"/>
                  </a:cxn>
                  <a:cxn ang="0">
                    <a:pos x="0" y="0"/>
                  </a:cxn>
                </a:cxnLst>
                <a:rect l="0" t="0" r="r" b="b"/>
                <a:pathLst>
                  <a:path w="133" h="136">
                    <a:moveTo>
                      <a:pt x="0" y="0"/>
                    </a:moveTo>
                    <a:lnTo>
                      <a:pt x="87" y="0"/>
                    </a:lnTo>
                    <a:lnTo>
                      <a:pt x="90" y="2"/>
                    </a:lnTo>
                    <a:lnTo>
                      <a:pt x="95" y="6"/>
                    </a:lnTo>
                    <a:lnTo>
                      <a:pt x="95" y="13"/>
                    </a:lnTo>
                    <a:lnTo>
                      <a:pt x="93" y="16"/>
                    </a:lnTo>
                    <a:lnTo>
                      <a:pt x="90" y="18"/>
                    </a:lnTo>
                    <a:lnTo>
                      <a:pt x="87" y="20"/>
                    </a:lnTo>
                    <a:lnTo>
                      <a:pt x="22" y="20"/>
                    </a:lnTo>
                    <a:lnTo>
                      <a:pt x="22" y="114"/>
                    </a:lnTo>
                    <a:lnTo>
                      <a:pt x="111" y="114"/>
                    </a:lnTo>
                    <a:lnTo>
                      <a:pt x="111" y="91"/>
                    </a:lnTo>
                    <a:lnTo>
                      <a:pt x="112" y="86"/>
                    </a:lnTo>
                    <a:lnTo>
                      <a:pt x="115" y="83"/>
                    </a:lnTo>
                    <a:lnTo>
                      <a:pt x="118" y="81"/>
                    </a:lnTo>
                    <a:lnTo>
                      <a:pt x="122" y="80"/>
                    </a:lnTo>
                    <a:lnTo>
                      <a:pt x="129" y="82"/>
                    </a:lnTo>
                    <a:lnTo>
                      <a:pt x="131" y="84"/>
                    </a:lnTo>
                    <a:lnTo>
                      <a:pt x="133" y="87"/>
                    </a:lnTo>
                    <a:lnTo>
                      <a:pt x="133" y="136"/>
                    </a:lnTo>
                    <a:lnTo>
                      <a:pt x="0" y="136"/>
                    </a:lnTo>
                    <a:lnTo>
                      <a:pt x="0"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92" name="Freeform 264"/>
              <p:cNvSpPr>
                <a:spLocks/>
              </p:cNvSpPr>
              <p:nvPr/>
            </p:nvSpPr>
            <p:spPr bwMode="auto">
              <a:xfrm>
                <a:off x="6080126" y="3216275"/>
                <a:ext cx="103188" cy="80963"/>
              </a:xfrm>
              <a:custGeom>
                <a:avLst/>
                <a:gdLst/>
                <a:ahLst/>
                <a:cxnLst>
                  <a:cxn ang="0">
                    <a:pos x="119" y="0"/>
                  </a:cxn>
                  <a:cxn ang="0">
                    <a:pos x="121" y="0"/>
                  </a:cxn>
                  <a:cxn ang="0">
                    <a:pos x="124" y="1"/>
                  </a:cxn>
                  <a:cxn ang="0">
                    <a:pos x="127" y="3"/>
                  </a:cxn>
                  <a:cxn ang="0">
                    <a:pos x="130" y="5"/>
                  </a:cxn>
                  <a:cxn ang="0">
                    <a:pos x="131" y="8"/>
                  </a:cxn>
                  <a:cxn ang="0">
                    <a:pos x="131" y="12"/>
                  </a:cxn>
                  <a:cxn ang="0">
                    <a:pos x="128" y="18"/>
                  </a:cxn>
                  <a:cxn ang="0">
                    <a:pos x="50" y="102"/>
                  </a:cxn>
                  <a:cxn ang="0">
                    <a:pos x="3" y="61"/>
                  </a:cxn>
                  <a:cxn ang="0">
                    <a:pos x="1" y="58"/>
                  </a:cxn>
                  <a:cxn ang="0">
                    <a:pos x="0" y="55"/>
                  </a:cxn>
                  <a:cxn ang="0">
                    <a:pos x="0" y="52"/>
                  </a:cxn>
                  <a:cxn ang="0">
                    <a:pos x="2" y="46"/>
                  </a:cxn>
                  <a:cxn ang="0">
                    <a:pos x="5" y="44"/>
                  </a:cxn>
                  <a:cxn ang="0">
                    <a:pos x="9" y="43"/>
                  </a:cxn>
                  <a:cxn ang="0">
                    <a:pos x="11" y="41"/>
                  </a:cxn>
                  <a:cxn ang="0">
                    <a:pos x="14" y="43"/>
                  </a:cxn>
                  <a:cxn ang="0">
                    <a:pos x="17" y="45"/>
                  </a:cxn>
                  <a:cxn ang="0">
                    <a:pos x="48" y="71"/>
                  </a:cxn>
                  <a:cxn ang="0">
                    <a:pos x="112" y="3"/>
                  </a:cxn>
                  <a:cxn ang="0">
                    <a:pos x="115" y="1"/>
                  </a:cxn>
                  <a:cxn ang="0">
                    <a:pos x="119" y="0"/>
                  </a:cxn>
                </a:cxnLst>
                <a:rect l="0" t="0" r="r" b="b"/>
                <a:pathLst>
                  <a:path w="131" h="102">
                    <a:moveTo>
                      <a:pt x="119" y="0"/>
                    </a:moveTo>
                    <a:lnTo>
                      <a:pt x="121" y="0"/>
                    </a:lnTo>
                    <a:lnTo>
                      <a:pt x="124" y="1"/>
                    </a:lnTo>
                    <a:lnTo>
                      <a:pt x="127" y="3"/>
                    </a:lnTo>
                    <a:lnTo>
                      <a:pt x="130" y="5"/>
                    </a:lnTo>
                    <a:lnTo>
                      <a:pt x="131" y="8"/>
                    </a:lnTo>
                    <a:lnTo>
                      <a:pt x="131" y="12"/>
                    </a:lnTo>
                    <a:lnTo>
                      <a:pt x="128" y="18"/>
                    </a:lnTo>
                    <a:lnTo>
                      <a:pt x="50" y="102"/>
                    </a:lnTo>
                    <a:lnTo>
                      <a:pt x="3" y="61"/>
                    </a:lnTo>
                    <a:lnTo>
                      <a:pt x="1" y="58"/>
                    </a:lnTo>
                    <a:lnTo>
                      <a:pt x="0" y="55"/>
                    </a:lnTo>
                    <a:lnTo>
                      <a:pt x="0" y="52"/>
                    </a:lnTo>
                    <a:lnTo>
                      <a:pt x="2" y="46"/>
                    </a:lnTo>
                    <a:lnTo>
                      <a:pt x="5" y="44"/>
                    </a:lnTo>
                    <a:lnTo>
                      <a:pt x="9" y="43"/>
                    </a:lnTo>
                    <a:lnTo>
                      <a:pt x="11" y="41"/>
                    </a:lnTo>
                    <a:lnTo>
                      <a:pt x="14" y="43"/>
                    </a:lnTo>
                    <a:lnTo>
                      <a:pt x="17" y="45"/>
                    </a:lnTo>
                    <a:lnTo>
                      <a:pt x="48" y="71"/>
                    </a:lnTo>
                    <a:lnTo>
                      <a:pt x="112" y="3"/>
                    </a:lnTo>
                    <a:lnTo>
                      <a:pt x="115" y="1"/>
                    </a:lnTo>
                    <a:lnTo>
                      <a:pt x="119"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93" name="Freeform 265"/>
              <p:cNvSpPr>
                <a:spLocks/>
              </p:cNvSpPr>
              <p:nvPr/>
            </p:nvSpPr>
            <p:spPr bwMode="auto">
              <a:xfrm>
                <a:off x="6057901" y="3352800"/>
                <a:ext cx="106363" cy="107950"/>
              </a:xfrm>
              <a:custGeom>
                <a:avLst/>
                <a:gdLst/>
                <a:ahLst/>
                <a:cxnLst>
                  <a:cxn ang="0">
                    <a:pos x="0" y="0"/>
                  </a:cxn>
                  <a:cxn ang="0">
                    <a:pos x="84" y="0"/>
                  </a:cxn>
                  <a:cxn ang="0">
                    <a:pos x="90" y="2"/>
                  </a:cxn>
                  <a:cxn ang="0">
                    <a:pos x="93" y="4"/>
                  </a:cxn>
                  <a:cxn ang="0">
                    <a:pos x="95" y="8"/>
                  </a:cxn>
                  <a:cxn ang="0">
                    <a:pos x="95" y="14"/>
                  </a:cxn>
                  <a:cxn ang="0">
                    <a:pos x="93" y="18"/>
                  </a:cxn>
                  <a:cxn ang="0">
                    <a:pos x="90" y="20"/>
                  </a:cxn>
                  <a:cxn ang="0">
                    <a:pos x="87" y="22"/>
                  </a:cxn>
                  <a:cxn ang="0">
                    <a:pos x="22" y="22"/>
                  </a:cxn>
                  <a:cxn ang="0">
                    <a:pos x="22" y="116"/>
                  </a:cxn>
                  <a:cxn ang="0">
                    <a:pos x="111" y="116"/>
                  </a:cxn>
                  <a:cxn ang="0">
                    <a:pos x="111" y="92"/>
                  </a:cxn>
                  <a:cxn ang="0">
                    <a:pos x="114" y="86"/>
                  </a:cxn>
                  <a:cxn ang="0">
                    <a:pos x="116" y="84"/>
                  </a:cxn>
                  <a:cxn ang="0">
                    <a:pos x="119" y="81"/>
                  </a:cxn>
                  <a:cxn ang="0">
                    <a:pos x="126" y="81"/>
                  </a:cxn>
                  <a:cxn ang="0">
                    <a:pos x="129" y="84"/>
                  </a:cxn>
                  <a:cxn ang="0">
                    <a:pos x="131" y="86"/>
                  </a:cxn>
                  <a:cxn ang="0">
                    <a:pos x="133" y="89"/>
                  </a:cxn>
                  <a:cxn ang="0">
                    <a:pos x="133" y="138"/>
                  </a:cxn>
                  <a:cxn ang="0">
                    <a:pos x="0" y="138"/>
                  </a:cxn>
                  <a:cxn ang="0">
                    <a:pos x="0" y="0"/>
                  </a:cxn>
                </a:cxnLst>
                <a:rect l="0" t="0" r="r" b="b"/>
                <a:pathLst>
                  <a:path w="133" h="138">
                    <a:moveTo>
                      <a:pt x="0" y="0"/>
                    </a:moveTo>
                    <a:lnTo>
                      <a:pt x="84" y="0"/>
                    </a:lnTo>
                    <a:lnTo>
                      <a:pt x="90" y="2"/>
                    </a:lnTo>
                    <a:lnTo>
                      <a:pt x="93" y="4"/>
                    </a:lnTo>
                    <a:lnTo>
                      <a:pt x="95" y="8"/>
                    </a:lnTo>
                    <a:lnTo>
                      <a:pt x="95" y="14"/>
                    </a:lnTo>
                    <a:lnTo>
                      <a:pt x="93" y="18"/>
                    </a:lnTo>
                    <a:lnTo>
                      <a:pt x="90" y="20"/>
                    </a:lnTo>
                    <a:lnTo>
                      <a:pt x="87" y="22"/>
                    </a:lnTo>
                    <a:lnTo>
                      <a:pt x="22" y="22"/>
                    </a:lnTo>
                    <a:lnTo>
                      <a:pt x="22" y="116"/>
                    </a:lnTo>
                    <a:lnTo>
                      <a:pt x="111" y="116"/>
                    </a:lnTo>
                    <a:lnTo>
                      <a:pt x="111" y="92"/>
                    </a:lnTo>
                    <a:lnTo>
                      <a:pt x="114" y="86"/>
                    </a:lnTo>
                    <a:lnTo>
                      <a:pt x="116" y="84"/>
                    </a:lnTo>
                    <a:lnTo>
                      <a:pt x="119" y="81"/>
                    </a:lnTo>
                    <a:lnTo>
                      <a:pt x="126" y="81"/>
                    </a:lnTo>
                    <a:lnTo>
                      <a:pt x="129" y="84"/>
                    </a:lnTo>
                    <a:lnTo>
                      <a:pt x="131" y="86"/>
                    </a:lnTo>
                    <a:lnTo>
                      <a:pt x="133" y="89"/>
                    </a:lnTo>
                    <a:lnTo>
                      <a:pt x="133" y="138"/>
                    </a:lnTo>
                    <a:lnTo>
                      <a:pt x="0" y="138"/>
                    </a:lnTo>
                    <a:lnTo>
                      <a:pt x="0"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94" name="Freeform 266"/>
              <p:cNvSpPr>
                <a:spLocks/>
              </p:cNvSpPr>
              <p:nvPr/>
            </p:nvSpPr>
            <p:spPr bwMode="auto">
              <a:xfrm>
                <a:off x="6080126" y="3354388"/>
                <a:ext cx="103188" cy="80963"/>
              </a:xfrm>
              <a:custGeom>
                <a:avLst/>
                <a:gdLst/>
                <a:ahLst/>
                <a:cxnLst>
                  <a:cxn ang="0">
                    <a:pos x="119" y="0"/>
                  </a:cxn>
                  <a:cxn ang="0">
                    <a:pos x="121" y="0"/>
                  </a:cxn>
                  <a:cxn ang="0">
                    <a:pos x="127" y="2"/>
                  </a:cxn>
                  <a:cxn ang="0">
                    <a:pos x="130" y="6"/>
                  </a:cxn>
                  <a:cxn ang="0">
                    <a:pos x="131" y="9"/>
                  </a:cxn>
                  <a:cxn ang="0">
                    <a:pos x="131" y="11"/>
                  </a:cxn>
                  <a:cxn ang="0">
                    <a:pos x="128" y="18"/>
                  </a:cxn>
                  <a:cxn ang="0">
                    <a:pos x="50" y="103"/>
                  </a:cxn>
                  <a:cxn ang="0">
                    <a:pos x="3" y="62"/>
                  </a:cxn>
                  <a:cxn ang="0">
                    <a:pos x="1" y="59"/>
                  </a:cxn>
                  <a:cxn ang="0">
                    <a:pos x="0" y="55"/>
                  </a:cxn>
                  <a:cxn ang="0">
                    <a:pos x="0" y="53"/>
                  </a:cxn>
                  <a:cxn ang="0">
                    <a:pos x="2" y="46"/>
                  </a:cxn>
                  <a:cxn ang="0">
                    <a:pos x="9" y="42"/>
                  </a:cxn>
                  <a:cxn ang="0">
                    <a:pos x="11" y="42"/>
                  </a:cxn>
                  <a:cxn ang="0">
                    <a:pos x="14" y="43"/>
                  </a:cxn>
                  <a:cxn ang="0">
                    <a:pos x="17" y="45"/>
                  </a:cxn>
                  <a:cxn ang="0">
                    <a:pos x="48" y="72"/>
                  </a:cxn>
                  <a:cxn ang="0">
                    <a:pos x="112" y="4"/>
                  </a:cxn>
                  <a:cxn ang="0">
                    <a:pos x="115" y="1"/>
                  </a:cxn>
                  <a:cxn ang="0">
                    <a:pos x="119" y="0"/>
                  </a:cxn>
                </a:cxnLst>
                <a:rect l="0" t="0" r="r" b="b"/>
                <a:pathLst>
                  <a:path w="131" h="103">
                    <a:moveTo>
                      <a:pt x="119" y="0"/>
                    </a:moveTo>
                    <a:lnTo>
                      <a:pt x="121" y="0"/>
                    </a:lnTo>
                    <a:lnTo>
                      <a:pt x="127" y="2"/>
                    </a:lnTo>
                    <a:lnTo>
                      <a:pt x="130" y="6"/>
                    </a:lnTo>
                    <a:lnTo>
                      <a:pt x="131" y="9"/>
                    </a:lnTo>
                    <a:lnTo>
                      <a:pt x="131" y="11"/>
                    </a:lnTo>
                    <a:lnTo>
                      <a:pt x="128" y="18"/>
                    </a:lnTo>
                    <a:lnTo>
                      <a:pt x="50" y="103"/>
                    </a:lnTo>
                    <a:lnTo>
                      <a:pt x="3" y="62"/>
                    </a:lnTo>
                    <a:lnTo>
                      <a:pt x="1" y="59"/>
                    </a:lnTo>
                    <a:lnTo>
                      <a:pt x="0" y="55"/>
                    </a:lnTo>
                    <a:lnTo>
                      <a:pt x="0" y="53"/>
                    </a:lnTo>
                    <a:lnTo>
                      <a:pt x="2" y="46"/>
                    </a:lnTo>
                    <a:lnTo>
                      <a:pt x="9" y="42"/>
                    </a:lnTo>
                    <a:lnTo>
                      <a:pt x="11" y="42"/>
                    </a:lnTo>
                    <a:lnTo>
                      <a:pt x="14" y="43"/>
                    </a:lnTo>
                    <a:lnTo>
                      <a:pt x="17" y="45"/>
                    </a:lnTo>
                    <a:lnTo>
                      <a:pt x="48" y="72"/>
                    </a:lnTo>
                    <a:lnTo>
                      <a:pt x="112" y="4"/>
                    </a:lnTo>
                    <a:lnTo>
                      <a:pt x="115" y="1"/>
                    </a:lnTo>
                    <a:lnTo>
                      <a:pt x="119"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95" name="Freeform 267"/>
              <p:cNvSpPr>
                <a:spLocks noEditPoints="1"/>
              </p:cNvSpPr>
              <p:nvPr/>
            </p:nvSpPr>
            <p:spPr bwMode="auto">
              <a:xfrm>
                <a:off x="6057901" y="3481388"/>
                <a:ext cx="109538" cy="109538"/>
              </a:xfrm>
              <a:custGeom>
                <a:avLst/>
                <a:gdLst/>
                <a:ahLst/>
                <a:cxnLst>
                  <a:cxn ang="0">
                    <a:pos x="22" y="22"/>
                  </a:cxn>
                  <a:cxn ang="0">
                    <a:pos x="22" y="116"/>
                  </a:cxn>
                  <a:cxn ang="0">
                    <a:pos x="117" y="116"/>
                  </a:cxn>
                  <a:cxn ang="0">
                    <a:pos x="117" y="22"/>
                  </a:cxn>
                  <a:cxn ang="0">
                    <a:pos x="22" y="22"/>
                  </a:cxn>
                  <a:cxn ang="0">
                    <a:pos x="0" y="0"/>
                  </a:cxn>
                  <a:cxn ang="0">
                    <a:pos x="139" y="0"/>
                  </a:cxn>
                  <a:cxn ang="0">
                    <a:pos x="139" y="138"/>
                  </a:cxn>
                  <a:cxn ang="0">
                    <a:pos x="0" y="138"/>
                  </a:cxn>
                  <a:cxn ang="0">
                    <a:pos x="0" y="0"/>
                  </a:cxn>
                </a:cxnLst>
                <a:rect l="0" t="0" r="r" b="b"/>
                <a:pathLst>
                  <a:path w="139" h="138">
                    <a:moveTo>
                      <a:pt x="22" y="22"/>
                    </a:moveTo>
                    <a:lnTo>
                      <a:pt x="22" y="116"/>
                    </a:lnTo>
                    <a:lnTo>
                      <a:pt x="117" y="116"/>
                    </a:lnTo>
                    <a:lnTo>
                      <a:pt x="117" y="22"/>
                    </a:lnTo>
                    <a:lnTo>
                      <a:pt x="22" y="22"/>
                    </a:lnTo>
                    <a:close/>
                    <a:moveTo>
                      <a:pt x="0" y="0"/>
                    </a:moveTo>
                    <a:lnTo>
                      <a:pt x="139" y="0"/>
                    </a:lnTo>
                    <a:lnTo>
                      <a:pt x="139" y="138"/>
                    </a:lnTo>
                    <a:lnTo>
                      <a:pt x="0" y="138"/>
                    </a:lnTo>
                    <a:lnTo>
                      <a:pt x="0"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96" name="Freeform 268"/>
              <p:cNvSpPr>
                <a:spLocks/>
              </p:cNvSpPr>
              <p:nvPr/>
            </p:nvSpPr>
            <p:spPr bwMode="auto">
              <a:xfrm>
                <a:off x="6196013" y="3392488"/>
                <a:ext cx="53975" cy="17463"/>
              </a:xfrm>
              <a:custGeom>
                <a:avLst/>
                <a:gdLst/>
                <a:ahLst/>
                <a:cxnLst>
                  <a:cxn ang="0">
                    <a:pos x="8" y="0"/>
                  </a:cxn>
                  <a:cxn ang="0">
                    <a:pos x="61" y="0"/>
                  </a:cxn>
                  <a:cxn ang="0">
                    <a:pos x="64" y="2"/>
                  </a:cxn>
                  <a:cxn ang="0">
                    <a:pos x="66" y="4"/>
                  </a:cxn>
                  <a:cxn ang="0">
                    <a:pos x="67" y="6"/>
                  </a:cxn>
                  <a:cxn ang="0">
                    <a:pos x="68" y="10"/>
                  </a:cxn>
                  <a:cxn ang="0">
                    <a:pos x="66" y="16"/>
                  </a:cxn>
                  <a:cxn ang="0">
                    <a:pos x="64" y="18"/>
                  </a:cxn>
                  <a:cxn ang="0">
                    <a:pos x="61" y="21"/>
                  </a:cxn>
                  <a:cxn ang="0">
                    <a:pos x="8" y="21"/>
                  </a:cxn>
                  <a:cxn ang="0">
                    <a:pos x="4" y="18"/>
                  </a:cxn>
                  <a:cxn ang="0">
                    <a:pos x="2" y="16"/>
                  </a:cxn>
                  <a:cxn ang="0">
                    <a:pos x="0" y="10"/>
                  </a:cxn>
                  <a:cxn ang="0">
                    <a:pos x="1" y="6"/>
                  </a:cxn>
                  <a:cxn ang="0">
                    <a:pos x="2" y="4"/>
                  </a:cxn>
                  <a:cxn ang="0">
                    <a:pos x="4" y="2"/>
                  </a:cxn>
                  <a:cxn ang="0">
                    <a:pos x="8" y="0"/>
                  </a:cxn>
                </a:cxnLst>
                <a:rect l="0" t="0" r="r" b="b"/>
                <a:pathLst>
                  <a:path w="68" h="21">
                    <a:moveTo>
                      <a:pt x="8" y="0"/>
                    </a:moveTo>
                    <a:lnTo>
                      <a:pt x="61" y="0"/>
                    </a:lnTo>
                    <a:lnTo>
                      <a:pt x="64" y="2"/>
                    </a:lnTo>
                    <a:lnTo>
                      <a:pt x="66" y="4"/>
                    </a:lnTo>
                    <a:lnTo>
                      <a:pt x="67" y="6"/>
                    </a:lnTo>
                    <a:lnTo>
                      <a:pt x="68" y="10"/>
                    </a:lnTo>
                    <a:lnTo>
                      <a:pt x="66" y="16"/>
                    </a:lnTo>
                    <a:lnTo>
                      <a:pt x="64" y="18"/>
                    </a:lnTo>
                    <a:lnTo>
                      <a:pt x="61" y="21"/>
                    </a:lnTo>
                    <a:lnTo>
                      <a:pt x="8" y="21"/>
                    </a:lnTo>
                    <a:lnTo>
                      <a:pt x="4" y="18"/>
                    </a:lnTo>
                    <a:lnTo>
                      <a:pt x="2" y="16"/>
                    </a:lnTo>
                    <a:lnTo>
                      <a:pt x="0" y="10"/>
                    </a:lnTo>
                    <a:lnTo>
                      <a:pt x="1" y="6"/>
                    </a:lnTo>
                    <a:lnTo>
                      <a:pt x="2" y="4"/>
                    </a:lnTo>
                    <a:lnTo>
                      <a:pt x="4" y="2"/>
                    </a:lnTo>
                    <a:lnTo>
                      <a:pt x="8"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97" name="Freeform 269"/>
              <p:cNvSpPr>
                <a:spLocks/>
              </p:cNvSpPr>
              <p:nvPr/>
            </p:nvSpPr>
            <p:spPr bwMode="auto">
              <a:xfrm>
                <a:off x="6196013" y="3298825"/>
                <a:ext cx="150813" cy="17463"/>
              </a:xfrm>
              <a:custGeom>
                <a:avLst/>
                <a:gdLst/>
                <a:ahLst/>
                <a:cxnLst>
                  <a:cxn ang="0">
                    <a:pos x="8" y="0"/>
                  </a:cxn>
                  <a:cxn ang="0">
                    <a:pos x="183" y="0"/>
                  </a:cxn>
                  <a:cxn ang="0">
                    <a:pos x="186" y="2"/>
                  </a:cxn>
                  <a:cxn ang="0">
                    <a:pos x="188" y="4"/>
                  </a:cxn>
                  <a:cxn ang="0">
                    <a:pos x="190" y="8"/>
                  </a:cxn>
                  <a:cxn ang="0">
                    <a:pos x="190" y="14"/>
                  </a:cxn>
                  <a:cxn ang="0">
                    <a:pos x="188" y="18"/>
                  </a:cxn>
                  <a:cxn ang="0">
                    <a:pos x="186" y="20"/>
                  </a:cxn>
                  <a:cxn ang="0">
                    <a:pos x="179" y="22"/>
                  </a:cxn>
                  <a:cxn ang="0">
                    <a:pos x="11" y="22"/>
                  </a:cxn>
                  <a:cxn ang="0">
                    <a:pos x="7" y="21"/>
                  </a:cxn>
                  <a:cxn ang="0">
                    <a:pos x="3" y="19"/>
                  </a:cxn>
                  <a:cxn ang="0">
                    <a:pos x="1" y="15"/>
                  </a:cxn>
                  <a:cxn ang="0">
                    <a:pos x="0" y="11"/>
                  </a:cxn>
                  <a:cxn ang="0">
                    <a:pos x="2" y="4"/>
                  </a:cxn>
                  <a:cxn ang="0">
                    <a:pos x="4" y="2"/>
                  </a:cxn>
                  <a:cxn ang="0">
                    <a:pos x="8" y="0"/>
                  </a:cxn>
                </a:cxnLst>
                <a:rect l="0" t="0" r="r" b="b"/>
                <a:pathLst>
                  <a:path w="190" h="22">
                    <a:moveTo>
                      <a:pt x="8" y="0"/>
                    </a:moveTo>
                    <a:lnTo>
                      <a:pt x="183" y="0"/>
                    </a:lnTo>
                    <a:lnTo>
                      <a:pt x="186" y="2"/>
                    </a:lnTo>
                    <a:lnTo>
                      <a:pt x="188" y="4"/>
                    </a:lnTo>
                    <a:lnTo>
                      <a:pt x="190" y="8"/>
                    </a:lnTo>
                    <a:lnTo>
                      <a:pt x="190" y="14"/>
                    </a:lnTo>
                    <a:lnTo>
                      <a:pt x="188" y="18"/>
                    </a:lnTo>
                    <a:lnTo>
                      <a:pt x="186" y="20"/>
                    </a:lnTo>
                    <a:lnTo>
                      <a:pt x="179" y="22"/>
                    </a:lnTo>
                    <a:lnTo>
                      <a:pt x="11" y="22"/>
                    </a:lnTo>
                    <a:lnTo>
                      <a:pt x="7" y="21"/>
                    </a:lnTo>
                    <a:lnTo>
                      <a:pt x="3" y="19"/>
                    </a:lnTo>
                    <a:lnTo>
                      <a:pt x="1" y="15"/>
                    </a:lnTo>
                    <a:lnTo>
                      <a:pt x="0" y="11"/>
                    </a:lnTo>
                    <a:lnTo>
                      <a:pt x="2" y="4"/>
                    </a:lnTo>
                    <a:lnTo>
                      <a:pt x="4" y="2"/>
                    </a:lnTo>
                    <a:lnTo>
                      <a:pt x="8"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98" name="Freeform 270"/>
              <p:cNvSpPr>
                <a:spLocks/>
              </p:cNvSpPr>
              <p:nvPr/>
            </p:nvSpPr>
            <p:spPr bwMode="auto">
              <a:xfrm>
                <a:off x="6196013" y="3346450"/>
                <a:ext cx="103188" cy="15875"/>
              </a:xfrm>
              <a:custGeom>
                <a:avLst/>
                <a:gdLst/>
                <a:ahLst/>
                <a:cxnLst>
                  <a:cxn ang="0">
                    <a:pos x="8" y="0"/>
                  </a:cxn>
                  <a:cxn ang="0">
                    <a:pos x="122" y="0"/>
                  </a:cxn>
                  <a:cxn ang="0">
                    <a:pos x="125" y="3"/>
                  </a:cxn>
                  <a:cxn ang="0">
                    <a:pos x="128" y="5"/>
                  </a:cxn>
                  <a:cxn ang="0">
                    <a:pos x="130" y="8"/>
                  </a:cxn>
                  <a:cxn ang="0">
                    <a:pos x="130" y="15"/>
                  </a:cxn>
                  <a:cxn ang="0">
                    <a:pos x="125" y="19"/>
                  </a:cxn>
                  <a:cxn ang="0">
                    <a:pos x="122" y="21"/>
                  </a:cxn>
                  <a:cxn ang="0">
                    <a:pos x="8" y="21"/>
                  </a:cxn>
                  <a:cxn ang="0">
                    <a:pos x="4" y="19"/>
                  </a:cxn>
                  <a:cxn ang="0">
                    <a:pos x="2" y="17"/>
                  </a:cxn>
                  <a:cxn ang="0">
                    <a:pos x="1" y="15"/>
                  </a:cxn>
                  <a:cxn ang="0">
                    <a:pos x="0" y="11"/>
                  </a:cxn>
                  <a:cxn ang="0">
                    <a:pos x="2" y="5"/>
                  </a:cxn>
                  <a:cxn ang="0">
                    <a:pos x="4" y="3"/>
                  </a:cxn>
                  <a:cxn ang="0">
                    <a:pos x="8" y="0"/>
                  </a:cxn>
                </a:cxnLst>
                <a:rect l="0" t="0" r="r" b="b"/>
                <a:pathLst>
                  <a:path w="130" h="21">
                    <a:moveTo>
                      <a:pt x="8" y="0"/>
                    </a:moveTo>
                    <a:lnTo>
                      <a:pt x="122" y="0"/>
                    </a:lnTo>
                    <a:lnTo>
                      <a:pt x="125" y="3"/>
                    </a:lnTo>
                    <a:lnTo>
                      <a:pt x="128" y="5"/>
                    </a:lnTo>
                    <a:lnTo>
                      <a:pt x="130" y="8"/>
                    </a:lnTo>
                    <a:lnTo>
                      <a:pt x="130" y="15"/>
                    </a:lnTo>
                    <a:lnTo>
                      <a:pt x="125" y="19"/>
                    </a:lnTo>
                    <a:lnTo>
                      <a:pt x="122" y="21"/>
                    </a:lnTo>
                    <a:lnTo>
                      <a:pt x="8" y="21"/>
                    </a:lnTo>
                    <a:lnTo>
                      <a:pt x="4" y="19"/>
                    </a:lnTo>
                    <a:lnTo>
                      <a:pt x="2" y="17"/>
                    </a:lnTo>
                    <a:lnTo>
                      <a:pt x="1" y="15"/>
                    </a:lnTo>
                    <a:lnTo>
                      <a:pt x="0" y="11"/>
                    </a:lnTo>
                    <a:lnTo>
                      <a:pt x="2" y="5"/>
                    </a:lnTo>
                    <a:lnTo>
                      <a:pt x="4" y="3"/>
                    </a:lnTo>
                    <a:lnTo>
                      <a:pt x="8"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99" name="Freeform 271"/>
              <p:cNvSpPr>
                <a:spLocks/>
              </p:cNvSpPr>
              <p:nvPr/>
            </p:nvSpPr>
            <p:spPr bwMode="auto">
              <a:xfrm>
                <a:off x="6196013" y="3251200"/>
                <a:ext cx="103188" cy="17463"/>
              </a:xfrm>
              <a:custGeom>
                <a:avLst/>
                <a:gdLst/>
                <a:ahLst/>
                <a:cxnLst>
                  <a:cxn ang="0">
                    <a:pos x="8" y="0"/>
                  </a:cxn>
                  <a:cxn ang="0">
                    <a:pos x="122" y="0"/>
                  </a:cxn>
                  <a:cxn ang="0">
                    <a:pos x="125" y="2"/>
                  </a:cxn>
                  <a:cxn ang="0">
                    <a:pos x="128" y="4"/>
                  </a:cxn>
                  <a:cxn ang="0">
                    <a:pos x="130" y="7"/>
                  </a:cxn>
                  <a:cxn ang="0">
                    <a:pos x="130" y="14"/>
                  </a:cxn>
                  <a:cxn ang="0">
                    <a:pos x="128" y="17"/>
                  </a:cxn>
                  <a:cxn ang="0">
                    <a:pos x="125" y="19"/>
                  </a:cxn>
                  <a:cxn ang="0">
                    <a:pos x="119" y="22"/>
                  </a:cxn>
                  <a:cxn ang="0">
                    <a:pos x="11" y="22"/>
                  </a:cxn>
                  <a:cxn ang="0">
                    <a:pos x="7" y="21"/>
                  </a:cxn>
                  <a:cxn ang="0">
                    <a:pos x="3" y="18"/>
                  </a:cxn>
                  <a:cxn ang="0">
                    <a:pos x="1" y="15"/>
                  </a:cxn>
                  <a:cxn ang="0">
                    <a:pos x="0" y="11"/>
                  </a:cxn>
                  <a:cxn ang="0">
                    <a:pos x="2" y="4"/>
                  </a:cxn>
                  <a:cxn ang="0">
                    <a:pos x="4" y="2"/>
                  </a:cxn>
                  <a:cxn ang="0">
                    <a:pos x="8" y="0"/>
                  </a:cxn>
                </a:cxnLst>
                <a:rect l="0" t="0" r="r" b="b"/>
                <a:pathLst>
                  <a:path w="130" h="22">
                    <a:moveTo>
                      <a:pt x="8" y="0"/>
                    </a:moveTo>
                    <a:lnTo>
                      <a:pt x="122" y="0"/>
                    </a:lnTo>
                    <a:lnTo>
                      <a:pt x="125" y="2"/>
                    </a:lnTo>
                    <a:lnTo>
                      <a:pt x="128" y="4"/>
                    </a:lnTo>
                    <a:lnTo>
                      <a:pt x="130" y="7"/>
                    </a:lnTo>
                    <a:lnTo>
                      <a:pt x="130" y="14"/>
                    </a:lnTo>
                    <a:lnTo>
                      <a:pt x="128" y="17"/>
                    </a:lnTo>
                    <a:lnTo>
                      <a:pt x="125" y="19"/>
                    </a:lnTo>
                    <a:lnTo>
                      <a:pt x="119" y="22"/>
                    </a:lnTo>
                    <a:lnTo>
                      <a:pt x="11" y="22"/>
                    </a:lnTo>
                    <a:lnTo>
                      <a:pt x="7" y="21"/>
                    </a:lnTo>
                    <a:lnTo>
                      <a:pt x="3" y="18"/>
                    </a:lnTo>
                    <a:lnTo>
                      <a:pt x="1" y="15"/>
                    </a:lnTo>
                    <a:lnTo>
                      <a:pt x="0" y="11"/>
                    </a:lnTo>
                    <a:lnTo>
                      <a:pt x="2" y="4"/>
                    </a:lnTo>
                    <a:lnTo>
                      <a:pt x="4" y="2"/>
                    </a:lnTo>
                    <a:lnTo>
                      <a:pt x="8"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100" name="Freeform 272"/>
              <p:cNvSpPr>
                <a:spLocks noEditPoints="1"/>
              </p:cNvSpPr>
              <p:nvPr/>
            </p:nvSpPr>
            <p:spPr bwMode="auto">
              <a:xfrm>
                <a:off x="6224588" y="3178175"/>
                <a:ext cx="385763" cy="393700"/>
              </a:xfrm>
              <a:custGeom>
                <a:avLst/>
                <a:gdLst/>
                <a:ahLst/>
                <a:cxnLst>
                  <a:cxn ang="0">
                    <a:pos x="360" y="31"/>
                  </a:cxn>
                  <a:cxn ang="0">
                    <a:pos x="49" y="348"/>
                  </a:cxn>
                  <a:cxn ang="0">
                    <a:pos x="28" y="468"/>
                  </a:cxn>
                  <a:cxn ang="0">
                    <a:pos x="143" y="441"/>
                  </a:cxn>
                  <a:cxn ang="0">
                    <a:pos x="456" y="124"/>
                  </a:cxn>
                  <a:cxn ang="0">
                    <a:pos x="360" y="31"/>
                  </a:cxn>
                  <a:cxn ang="0">
                    <a:pos x="360" y="0"/>
                  </a:cxn>
                  <a:cxn ang="0">
                    <a:pos x="486" y="124"/>
                  </a:cxn>
                  <a:cxn ang="0">
                    <a:pos x="154" y="461"/>
                  </a:cxn>
                  <a:cxn ang="0">
                    <a:pos x="0" y="495"/>
                  </a:cxn>
                  <a:cxn ang="0">
                    <a:pos x="29" y="337"/>
                  </a:cxn>
                  <a:cxn ang="0">
                    <a:pos x="360" y="0"/>
                  </a:cxn>
                </a:cxnLst>
                <a:rect l="0" t="0" r="r" b="b"/>
                <a:pathLst>
                  <a:path w="486" h="495">
                    <a:moveTo>
                      <a:pt x="360" y="31"/>
                    </a:moveTo>
                    <a:lnTo>
                      <a:pt x="49" y="348"/>
                    </a:lnTo>
                    <a:lnTo>
                      <a:pt x="28" y="468"/>
                    </a:lnTo>
                    <a:lnTo>
                      <a:pt x="143" y="441"/>
                    </a:lnTo>
                    <a:lnTo>
                      <a:pt x="456" y="124"/>
                    </a:lnTo>
                    <a:lnTo>
                      <a:pt x="360" y="31"/>
                    </a:lnTo>
                    <a:close/>
                    <a:moveTo>
                      <a:pt x="360" y="0"/>
                    </a:moveTo>
                    <a:lnTo>
                      <a:pt x="486" y="124"/>
                    </a:lnTo>
                    <a:lnTo>
                      <a:pt x="154" y="461"/>
                    </a:lnTo>
                    <a:lnTo>
                      <a:pt x="0" y="495"/>
                    </a:lnTo>
                    <a:lnTo>
                      <a:pt x="29" y="337"/>
                    </a:lnTo>
                    <a:lnTo>
                      <a:pt x="360"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101" name="Freeform 273"/>
              <p:cNvSpPr>
                <a:spLocks/>
              </p:cNvSpPr>
              <p:nvPr/>
            </p:nvSpPr>
            <p:spPr bwMode="auto">
              <a:xfrm>
                <a:off x="6234113" y="3505200"/>
                <a:ext cx="55563" cy="53975"/>
              </a:xfrm>
              <a:custGeom>
                <a:avLst/>
                <a:gdLst/>
                <a:ahLst/>
                <a:cxnLst>
                  <a:cxn ang="0">
                    <a:pos x="10" y="0"/>
                  </a:cxn>
                  <a:cxn ang="0">
                    <a:pos x="13" y="0"/>
                  </a:cxn>
                  <a:cxn ang="0">
                    <a:pos x="19" y="2"/>
                  </a:cxn>
                  <a:cxn ang="0">
                    <a:pos x="70" y="52"/>
                  </a:cxn>
                  <a:cxn ang="0">
                    <a:pos x="71" y="56"/>
                  </a:cxn>
                  <a:cxn ang="0">
                    <a:pos x="71" y="59"/>
                  </a:cxn>
                  <a:cxn ang="0">
                    <a:pos x="70" y="62"/>
                  </a:cxn>
                  <a:cxn ang="0">
                    <a:pos x="68" y="66"/>
                  </a:cxn>
                  <a:cxn ang="0">
                    <a:pos x="65" y="68"/>
                  </a:cxn>
                  <a:cxn ang="0">
                    <a:pos x="62" y="69"/>
                  </a:cxn>
                  <a:cxn ang="0">
                    <a:pos x="57" y="69"/>
                  </a:cxn>
                  <a:cxn ang="0">
                    <a:pos x="54" y="68"/>
                  </a:cxn>
                  <a:cxn ang="0">
                    <a:pos x="52" y="66"/>
                  </a:cxn>
                  <a:cxn ang="0">
                    <a:pos x="4" y="18"/>
                  </a:cxn>
                  <a:cxn ang="0">
                    <a:pos x="2" y="15"/>
                  </a:cxn>
                  <a:cxn ang="0">
                    <a:pos x="0" y="12"/>
                  </a:cxn>
                  <a:cxn ang="0">
                    <a:pos x="0" y="8"/>
                  </a:cxn>
                  <a:cxn ang="0">
                    <a:pos x="2" y="5"/>
                  </a:cxn>
                  <a:cxn ang="0">
                    <a:pos x="4" y="3"/>
                  </a:cxn>
                  <a:cxn ang="0">
                    <a:pos x="7" y="1"/>
                  </a:cxn>
                  <a:cxn ang="0">
                    <a:pos x="10" y="0"/>
                  </a:cxn>
                </a:cxnLst>
                <a:rect l="0" t="0" r="r" b="b"/>
                <a:pathLst>
                  <a:path w="71" h="69">
                    <a:moveTo>
                      <a:pt x="10" y="0"/>
                    </a:moveTo>
                    <a:lnTo>
                      <a:pt x="13" y="0"/>
                    </a:lnTo>
                    <a:lnTo>
                      <a:pt x="19" y="2"/>
                    </a:lnTo>
                    <a:lnTo>
                      <a:pt x="70" y="52"/>
                    </a:lnTo>
                    <a:lnTo>
                      <a:pt x="71" y="56"/>
                    </a:lnTo>
                    <a:lnTo>
                      <a:pt x="71" y="59"/>
                    </a:lnTo>
                    <a:lnTo>
                      <a:pt x="70" y="62"/>
                    </a:lnTo>
                    <a:lnTo>
                      <a:pt x="68" y="66"/>
                    </a:lnTo>
                    <a:lnTo>
                      <a:pt x="65" y="68"/>
                    </a:lnTo>
                    <a:lnTo>
                      <a:pt x="62" y="69"/>
                    </a:lnTo>
                    <a:lnTo>
                      <a:pt x="57" y="69"/>
                    </a:lnTo>
                    <a:lnTo>
                      <a:pt x="54" y="68"/>
                    </a:lnTo>
                    <a:lnTo>
                      <a:pt x="52" y="66"/>
                    </a:lnTo>
                    <a:lnTo>
                      <a:pt x="4" y="18"/>
                    </a:lnTo>
                    <a:lnTo>
                      <a:pt x="2" y="15"/>
                    </a:lnTo>
                    <a:lnTo>
                      <a:pt x="0" y="12"/>
                    </a:lnTo>
                    <a:lnTo>
                      <a:pt x="0" y="8"/>
                    </a:lnTo>
                    <a:lnTo>
                      <a:pt x="2" y="5"/>
                    </a:lnTo>
                    <a:lnTo>
                      <a:pt x="4" y="3"/>
                    </a:lnTo>
                    <a:lnTo>
                      <a:pt x="7" y="1"/>
                    </a:lnTo>
                    <a:lnTo>
                      <a:pt x="10"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102" name="Freeform 274"/>
              <p:cNvSpPr>
                <a:spLocks/>
              </p:cNvSpPr>
              <p:nvPr/>
            </p:nvSpPr>
            <p:spPr bwMode="auto">
              <a:xfrm>
                <a:off x="6248401" y="3438525"/>
                <a:ext cx="103188" cy="101600"/>
              </a:xfrm>
              <a:custGeom>
                <a:avLst/>
                <a:gdLst/>
                <a:ahLst/>
                <a:cxnLst>
                  <a:cxn ang="0">
                    <a:pos x="10" y="0"/>
                  </a:cxn>
                  <a:cxn ang="0">
                    <a:pos x="12" y="0"/>
                  </a:cxn>
                  <a:cxn ang="0">
                    <a:pos x="19" y="2"/>
                  </a:cxn>
                  <a:cxn ang="0">
                    <a:pos x="128" y="110"/>
                  </a:cxn>
                  <a:cxn ang="0">
                    <a:pos x="130" y="112"/>
                  </a:cxn>
                  <a:cxn ang="0">
                    <a:pos x="131" y="115"/>
                  </a:cxn>
                  <a:cxn ang="0">
                    <a:pos x="131" y="119"/>
                  </a:cxn>
                  <a:cxn ang="0">
                    <a:pos x="130" y="122"/>
                  </a:cxn>
                  <a:cxn ang="0">
                    <a:pos x="128" y="125"/>
                  </a:cxn>
                  <a:cxn ang="0">
                    <a:pos x="125" y="128"/>
                  </a:cxn>
                  <a:cxn ang="0">
                    <a:pos x="123" y="129"/>
                  </a:cxn>
                  <a:cxn ang="0">
                    <a:pos x="118" y="129"/>
                  </a:cxn>
                  <a:cxn ang="0">
                    <a:pos x="114" y="128"/>
                  </a:cxn>
                  <a:cxn ang="0">
                    <a:pos x="112" y="125"/>
                  </a:cxn>
                  <a:cxn ang="0">
                    <a:pos x="3" y="19"/>
                  </a:cxn>
                  <a:cxn ang="0">
                    <a:pos x="1" y="15"/>
                  </a:cxn>
                  <a:cxn ang="0">
                    <a:pos x="0" y="12"/>
                  </a:cxn>
                  <a:cxn ang="0">
                    <a:pos x="0" y="9"/>
                  </a:cxn>
                  <a:cxn ang="0">
                    <a:pos x="1" y="5"/>
                  </a:cxn>
                  <a:cxn ang="0">
                    <a:pos x="3" y="3"/>
                  </a:cxn>
                  <a:cxn ang="0">
                    <a:pos x="7" y="1"/>
                  </a:cxn>
                  <a:cxn ang="0">
                    <a:pos x="10" y="0"/>
                  </a:cxn>
                </a:cxnLst>
                <a:rect l="0" t="0" r="r" b="b"/>
                <a:pathLst>
                  <a:path w="131" h="129">
                    <a:moveTo>
                      <a:pt x="10" y="0"/>
                    </a:moveTo>
                    <a:lnTo>
                      <a:pt x="12" y="0"/>
                    </a:lnTo>
                    <a:lnTo>
                      <a:pt x="19" y="2"/>
                    </a:lnTo>
                    <a:lnTo>
                      <a:pt x="128" y="110"/>
                    </a:lnTo>
                    <a:lnTo>
                      <a:pt x="130" y="112"/>
                    </a:lnTo>
                    <a:lnTo>
                      <a:pt x="131" y="115"/>
                    </a:lnTo>
                    <a:lnTo>
                      <a:pt x="131" y="119"/>
                    </a:lnTo>
                    <a:lnTo>
                      <a:pt x="130" y="122"/>
                    </a:lnTo>
                    <a:lnTo>
                      <a:pt x="128" y="125"/>
                    </a:lnTo>
                    <a:lnTo>
                      <a:pt x="125" y="128"/>
                    </a:lnTo>
                    <a:lnTo>
                      <a:pt x="123" y="129"/>
                    </a:lnTo>
                    <a:lnTo>
                      <a:pt x="118" y="129"/>
                    </a:lnTo>
                    <a:lnTo>
                      <a:pt x="114" y="128"/>
                    </a:lnTo>
                    <a:lnTo>
                      <a:pt x="112" y="125"/>
                    </a:lnTo>
                    <a:lnTo>
                      <a:pt x="3" y="19"/>
                    </a:lnTo>
                    <a:lnTo>
                      <a:pt x="1" y="15"/>
                    </a:lnTo>
                    <a:lnTo>
                      <a:pt x="0" y="12"/>
                    </a:lnTo>
                    <a:lnTo>
                      <a:pt x="0" y="9"/>
                    </a:lnTo>
                    <a:lnTo>
                      <a:pt x="1" y="5"/>
                    </a:lnTo>
                    <a:lnTo>
                      <a:pt x="3" y="3"/>
                    </a:lnTo>
                    <a:lnTo>
                      <a:pt x="7" y="1"/>
                    </a:lnTo>
                    <a:lnTo>
                      <a:pt x="10"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grpSp>
      </p:grpSp>
      <p:cxnSp>
        <p:nvCxnSpPr>
          <p:cNvPr id="103" name="Соединительная линия уступом 102"/>
          <p:cNvCxnSpPr>
            <a:stCxn id="33" idx="1"/>
          </p:cNvCxnSpPr>
          <p:nvPr/>
        </p:nvCxnSpPr>
        <p:spPr>
          <a:xfrm rot="5400000">
            <a:off x="5762514" y="2745922"/>
            <a:ext cx="246765" cy="2449750"/>
          </a:xfrm>
          <a:prstGeom prst="bentConnector2">
            <a:avLst/>
          </a:prstGeom>
          <a:ln w="9525" cmpd="sng">
            <a:solidFill>
              <a:schemeClr val="accent1">
                <a:lumMod val="75000"/>
              </a:schemeClr>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nvGrpSpPr>
          <p:cNvPr id="270" name="Группа 269"/>
          <p:cNvGrpSpPr/>
          <p:nvPr/>
        </p:nvGrpSpPr>
        <p:grpSpPr>
          <a:xfrm>
            <a:off x="4914700" y="5113182"/>
            <a:ext cx="1533808" cy="501843"/>
            <a:chOff x="5991457" y="5840884"/>
            <a:chExt cx="1887764" cy="617652"/>
          </a:xfrm>
        </p:grpSpPr>
        <p:sp>
          <p:nvSpPr>
            <p:cNvPr id="104" name="Скругленный прямоугольник 103"/>
            <p:cNvSpPr/>
            <p:nvPr/>
          </p:nvSpPr>
          <p:spPr>
            <a:xfrm>
              <a:off x="6065657" y="5840884"/>
              <a:ext cx="1728000" cy="612000"/>
            </a:xfrm>
            <a:prstGeom prst="roundRect">
              <a:avLst/>
            </a:prstGeom>
            <a:solidFill>
              <a:srgbClr val="11437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47644" tIns="23823" rIns="47644" bIns="23823" anchor="ctr"/>
            <a:lstStyle/>
            <a:p>
              <a:pPr algn="ctr" defTabSz="953281"/>
              <a:endParaRPr lang="ru-RU" sz="1463" dirty="0"/>
            </a:p>
          </p:txBody>
        </p:sp>
        <p:sp>
          <p:nvSpPr>
            <p:cNvPr id="105" name="TextBox 104"/>
            <p:cNvSpPr txBox="1"/>
            <p:nvPr/>
          </p:nvSpPr>
          <p:spPr>
            <a:xfrm>
              <a:off x="5991457" y="5906880"/>
              <a:ext cx="1887764" cy="551656"/>
            </a:xfrm>
            <a:prstGeom prst="rect">
              <a:avLst/>
            </a:prstGeom>
            <a:noFill/>
          </p:spPr>
          <p:txBody>
            <a:bodyPr wrap="square" lIns="47644" tIns="23823" rIns="47644" bIns="23823" rtlCol="0">
              <a:spAutoFit/>
            </a:bodyPr>
            <a:lstStyle/>
            <a:p>
              <a:pPr algn="ctr"/>
              <a:r>
                <a:rPr lang="ru-RU" sz="650" b="1" dirty="0">
                  <a:solidFill>
                    <a:schemeClr val="bg1"/>
                  </a:solidFill>
                  <a:latin typeface="Tahoma" panose="020B0604030504040204" pitchFamily="34" charset="0"/>
                  <a:ea typeface="Tahoma" panose="020B0604030504040204" pitchFamily="34" charset="0"/>
                  <a:cs typeface="Tahoma" panose="020B0604030504040204" pitchFamily="34" charset="0"/>
                </a:rPr>
                <a:t>Получение и рассмотрение УВЕДОМЛЕНИЯ О НАМЕРЕНИИ ОБЖАЛОВАТЬ ОТКАЗ</a:t>
              </a:r>
              <a:endParaRPr lang="ru-RU" sz="569" b="1" cap="all"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endParaRPr lang="ru-RU" sz="65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106" name="Овал 105"/>
          <p:cNvSpPr/>
          <p:nvPr/>
        </p:nvSpPr>
        <p:spPr>
          <a:xfrm>
            <a:off x="6195236" y="3724021"/>
            <a:ext cx="198828" cy="181350"/>
          </a:xfrm>
          <a:prstGeom prst="ellipse">
            <a:avLst/>
          </a:pr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spcCol="0" rtlCol="0" anchor="ctr"/>
          <a:lstStyle/>
          <a:p>
            <a:pPr algn="ctr"/>
            <a:r>
              <a:rPr lang="en-US" sz="65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3</a:t>
            </a:r>
            <a:r>
              <a:rPr lang="ru-RU" sz="65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а</a:t>
            </a:r>
          </a:p>
        </p:txBody>
      </p:sp>
      <p:grpSp>
        <p:nvGrpSpPr>
          <p:cNvPr id="238" name="Группа 237"/>
          <p:cNvGrpSpPr/>
          <p:nvPr/>
        </p:nvGrpSpPr>
        <p:grpSpPr>
          <a:xfrm>
            <a:off x="6438019" y="3350164"/>
            <a:ext cx="1345500" cy="497250"/>
            <a:chOff x="6931553" y="3331971"/>
            <a:chExt cx="1656000" cy="612000"/>
          </a:xfrm>
        </p:grpSpPr>
        <p:sp>
          <p:nvSpPr>
            <p:cNvPr id="33" name="Прямоугольник с двумя скругленными противолежащими углами 32"/>
            <p:cNvSpPr/>
            <p:nvPr/>
          </p:nvSpPr>
          <p:spPr>
            <a:xfrm>
              <a:off x="6931553" y="3331971"/>
              <a:ext cx="1656000" cy="612000"/>
            </a:xfrm>
            <a:prstGeom prst="round2DiagRect">
              <a:avLst/>
            </a:prstGeom>
            <a:solidFill>
              <a:srgbClr val="11437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47644" tIns="23823" rIns="47644" bIns="23823" anchor="ctr"/>
            <a:lstStyle/>
            <a:p>
              <a:pPr algn="ctr" defTabSz="953281"/>
              <a:endParaRPr lang="ru-RU" sz="1463" dirty="0"/>
            </a:p>
          </p:txBody>
        </p:sp>
        <p:sp>
          <p:nvSpPr>
            <p:cNvPr id="107" name="TextBox 106"/>
            <p:cNvSpPr txBox="1"/>
            <p:nvPr/>
          </p:nvSpPr>
          <p:spPr>
            <a:xfrm>
              <a:off x="7086402" y="3371389"/>
              <a:ext cx="1387678" cy="536347"/>
            </a:xfrm>
            <a:prstGeom prst="rect">
              <a:avLst/>
            </a:prstGeom>
            <a:noFill/>
          </p:spPr>
          <p:txBody>
            <a:bodyPr wrap="square" lIns="47644" tIns="23823" rIns="47644" bIns="23823" rtlCol="0">
              <a:spAutoFit/>
            </a:bodyPr>
            <a:lstStyle/>
            <a:p>
              <a:pPr algn="ctr"/>
              <a:r>
                <a:rPr lang="ru-RU" sz="650" b="1" dirty="0">
                  <a:solidFill>
                    <a:schemeClr val="bg1"/>
                  </a:solidFill>
                  <a:latin typeface="Tahoma" panose="020B0604030504040204" pitchFamily="34" charset="0"/>
                  <a:ea typeface="Tahoma" panose="020B0604030504040204" pitchFamily="34" charset="0"/>
                  <a:cs typeface="Tahoma" panose="020B0604030504040204" pitchFamily="34" charset="0"/>
                </a:rPr>
                <a:t>ДОКУМЕНТ О ПРИЕМКЕ </a:t>
              </a:r>
              <a:br>
                <a:rPr lang="ru-RU" sz="65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ru-RU" sz="569" b="1" cap="all" dirty="0">
                  <a:solidFill>
                    <a:schemeClr val="bg1"/>
                  </a:solidFill>
                  <a:latin typeface="Tahoma" panose="020B0604030504040204" pitchFamily="34" charset="0"/>
                  <a:ea typeface="Tahoma" panose="020B0604030504040204" pitchFamily="34" charset="0"/>
                  <a:cs typeface="Tahoma" panose="020B0604030504040204" pitchFamily="34" charset="0"/>
                </a:rPr>
                <a:t>в электронной форме</a:t>
              </a:r>
              <a:endParaRPr lang="ru-RU" sz="569"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ru-RU" sz="650" b="1" dirty="0">
                  <a:solidFill>
                    <a:schemeClr val="bg1"/>
                  </a:solidFill>
                  <a:latin typeface="Tahoma" panose="020B0604030504040204" pitchFamily="34" charset="0"/>
                  <a:ea typeface="Tahoma" panose="020B0604030504040204" pitchFamily="34" charset="0"/>
                  <a:cs typeface="Tahoma" panose="020B0604030504040204" pitchFamily="34" charset="0"/>
                </a:rPr>
                <a:t>+ информация </a:t>
              </a:r>
              <a:br>
                <a:rPr lang="ru-RU" sz="65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ru-RU" sz="650" b="1" dirty="0">
                  <a:solidFill>
                    <a:schemeClr val="bg1"/>
                  </a:solidFill>
                  <a:latin typeface="Tahoma" panose="020B0604030504040204" pitchFamily="34" charset="0"/>
                  <a:ea typeface="Tahoma" panose="020B0604030504040204" pitchFamily="34" charset="0"/>
                  <a:cs typeface="Tahoma" panose="020B0604030504040204" pitchFamily="34" charset="0"/>
                </a:rPr>
                <a:t>о расхождениях</a:t>
              </a:r>
              <a:endParaRPr lang="ru-RU" sz="569"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29" name="Группа 228"/>
          <p:cNvGrpSpPr/>
          <p:nvPr/>
        </p:nvGrpSpPr>
        <p:grpSpPr>
          <a:xfrm>
            <a:off x="3253419" y="3832226"/>
            <a:ext cx="1446899" cy="526500"/>
            <a:chOff x="3631033" y="4072170"/>
            <a:chExt cx="1780799" cy="648000"/>
          </a:xfrm>
        </p:grpSpPr>
        <p:sp>
          <p:nvSpPr>
            <p:cNvPr id="108" name="Скругленный прямоугольник 107"/>
            <p:cNvSpPr/>
            <p:nvPr/>
          </p:nvSpPr>
          <p:spPr>
            <a:xfrm>
              <a:off x="3631033" y="4072170"/>
              <a:ext cx="1728000" cy="648000"/>
            </a:xfrm>
            <a:prstGeom prst="roundRect">
              <a:avLst/>
            </a:prstGeom>
            <a:solidFill>
              <a:schemeClr val="bg1"/>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7644" tIns="23823" rIns="47644" bIns="23823" anchor="ctr"/>
            <a:lstStyle/>
            <a:p>
              <a:pPr algn="ctr" defTabSz="953281"/>
              <a:endParaRPr lang="ru-RU" sz="1463" dirty="0"/>
            </a:p>
          </p:txBody>
        </p:sp>
        <p:sp>
          <p:nvSpPr>
            <p:cNvPr id="109" name="TextBox 108"/>
            <p:cNvSpPr txBox="1"/>
            <p:nvPr/>
          </p:nvSpPr>
          <p:spPr>
            <a:xfrm>
              <a:off x="3648791" y="4126495"/>
              <a:ext cx="1763041" cy="536347"/>
            </a:xfrm>
            <a:prstGeom prst="rect">
              <a:avLst/>
            </a:prstGeom>
            <a:noFill/>
          </p:spPr>
          <p:txBody>
            <a:bodyPr wrap="square" lIns="47644" tIns="23823" rIns="47644" bIns="23823" rtlCol="0">
              <a:spAutoFit/>
            </a:bodyPr>
            <a:lstStyle/>
            <a:p>
              <a:pPr algn="ctr"/>
              <a:r>
                <a:rPr lang="ru-RU" sz="65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Формирование и подписание </a:t>
              </a:r>
              <a:br>
                <a:rPr lang="ru-RU" sz="65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br>
              <a:r>
                <a:rPr lang="ru-RU" sz="650" b="1" cap="all"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КОРРЕКТИРОВОЧНОГО ДОКУМЕНТА</a:t>
              </a:r>
              <a:br>
                <a:rPr lang="ru-RU" sz="650" b="1" cap="all"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br>
              <a:r>
                <a:rPr lang="ru-RU" sz="569" b="1" cap="all"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в электронной форме</a:t>
              </a:r>
              <a:endParaRPr lang="ru-RU" sz="569"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grpSp>
      <p:cxnSp>
        <p:nvCxnSpPr>
          <p:cNvPr id="110" name="Прямая со стрелкой 109"/>
          <p:cNvCxnSpPr/>
          <p:nvPr/>
        </p:nvCxnSpPr>
        <p:spPr>
          <a:xfrm>
            <a:off x="4665158" y="4527535"/>
            <a:ext cx="1792867" cy="0"/>
          </a:xfrm>
          <a:prstGeom prst="straightConnector1">
            <a:avLst/>
          </a:prstGeom>
          <a:ln w="9525" cmpd="sng">
            <a:solidFill>
              <a:schemeClr val="accent1">
                <a:lumMod val="75000"/>
              </a:schemeClr>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nvGrpSpPr>
          <p:cNvPr id="232" name="Группа 231"/>
          <p:cNvGrpSpPr/>
          <p:nvPr/>
        </p:nvGrpSpPr>
        <p:grpSpPr>
          <a:xfrm>
            <a:off x="6460965" y="4171565"/>
            <a:ext cx="1404000" cy="497250"/>
            <a:chOff x="8086144" y="4342331"/>
            <a:chExt cx="1728000" cy="612000"/>
          </a:xfrm>
        </p:grpSpPr>
        <p:sp>
          <p:nvSpPr>
            <p:cNvPr id="111" name="Скругленный прямоугольник 110"/>
            <p:cNvSpPr/>
            <p:nvPr/>
          </p:nvSpPr>
          <p:spPr>
            <a:xfrm>
              <a:off x="8086144" y="4342331"/>
              <a:ext cx="1728000" cy="612000"/>
            </a:xfrm>
            <a:prstGeom prst="roundRect">
              <a:avLst/>
            </a:prstGeom>
            <a:solidFill>
              <a:schemeClr val="bg1"/>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7644" tIns="23823" rIns="47644" bIns="23823" anchor="ctr"/>
            <a:lstStyle/>
            <a:p>
              <a:pPr algn="ctr" defTabSz="953281"/>
              <a:endParaRPr lang="ru-RU" sz="1463" dirty="0"/>
            </a:p>
          </p:txBody>
        </p:sp>
        <p:sp>
          <p:nvSpPr>
            <p:cNvPr id="112" name="TextBox 111"/>
            <p:cNvSpPr txBox="1"/>
            <p:nvPr/>
          </p:nvSpPr>
          <p:spPr>
            <a:xfrm>
              <a:off x="8119648" y="4371526"/>
              <a:ext cx="1682503" cy="536347"/>
            </a:xfrm>
            <a:prstGeom prst="rect">
              <a:avLst/>
            </a:prstGeom>
            <a:noFill/>
          </p:spPr>
          <p:txBody>
            <a:bodyPr wrap="square" lIns="47644" tIns="23823" rIns="47644" bIns="23823" rtlCol="0">
              <a:spAutoFit/>
            </a:bodyPr>
            <a:lstStyle/>
            <a:p>
              <a:pPr algn="ctr"/>
              <a:r>
                <a:rPr lang="ru-RU" sz="65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Получение и подписание </a:t>
              </a:r>
              <a:br>
                <a:rPr lang="ru-RU" sz="65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br>
              <a:r>
                <a:rPr lang="ru-RU" sz="650" b="1" cap="all"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КОРРЕКТИРОВОЧНОГО ДОКУМЕНТА</a:t>
              </a:r>
              <a:br>
                <a:rPr lang="ru-RU" sz="650" b="1" cap="all"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br>
              <a:r>
                <a:rPr lang="ru-RU" sz="569" b="1" cap="all"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в электронной форме</a:t>
              </a:r>
              <a:endParaRPr lang="ru-RU" sz="569"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30" name="Группа 229"/>
          <p:cNvGrpSpPr/>
          <p:nvPr/>
        </p:nvGrpSpPr>
        <p:grpSpPr>
          <a:xfrm>
            <a:off x="3248473" y="4423587"/>
            <a:ext cx="1404000" cy="556481"/>
            <a:chOff x="3622759" y="4887546"/>
            <a:chExt cx="1728000" cy="684898"/>
          </a:xfrm>
        </p:grpSpPr>
        <p:sp>
          <p:nvSpPr>
            <p:cNvPr id="132" name="Прямоугольник с двумя скругленными противолежащими углами 131"/>
            <p:cNvSpPr/>
            <p:nvPr/>
          </p:nvSpPr>
          <p:spPr>
            <a:xfrm>
              <a:off x="3622759" y="4887546"/>
              <a:ext cx="1728000" cy="612000"/>
            </a:xfrm>
            <a:prstGeom prst="round2DiagRect">
              <a:avLst/>
            </a:prstGeom>
            <a:solidFill>
              <a:schemeClr val="bg1"/>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7644" tIns="23823" rIns="47644" bIns="23823" anchor="ctr"/>
            <a:lstStyle/>
            <a:p>
              <a:pPr algn="ctr" defTabSz="953281"/>
              <a:endParaRPr lang="ru-RU" sz="1463" dirty="0"/>
            </a:p>
          </p:txBody>
        </p:sp>
        <p:sp>
          <p:nvSpPr>
            <p:cNvPr id="133" name="TextBox 132"/>
            <p:cNvSpPr txBox="1"/>
            <p:nvPr/>
          </p:nvSpPr>
          <p:spPr>
            <a:xfrm>
              <a:off x="3699440" y="4912988"/>
              <a:ext cx="1588492" cy="659456"/>
            </a:xfrm>
            <a:prstGeom prst="rect">
              <a:avLst/>
            </a:prstGeom>
            <a:noFill/>
          </p:spPr>
          <p:txBody>
            <a:bodyPr wrap="square" lIns="47644" tIns="23823" rIns="47644" bIns="23823" rtlCol="0">
              <a:spAutoFit/>
            </a:bodyPr>
            <a:lstStyle/>
            <a:p>
              <a:pPr algn="ctr"/>
              <a:r>
                <a:rPr lang="ru-RU" sz="65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Подписанный </a:t>
              </a:r>
            </a:p>
            <a:p>
              <a:pPr algn="ctr"/>
              <a:r>
                <a:rPr lang="ru-RU" sz="650" b="1" cap="all"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КОРРЕКТИРОВОЧНЫЙ документ</a:t>
              </a:r>
              <a:br>
                <a:rPr lang="ru-RU" sz="650" b="1" cap="all"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br>
              <a:r>
                <a:rPr lang="ru-RU" sz="569" b="1" cap="all"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в электронной форме</a:t>
              </a:r>
            </a:p>
            <a:p>
              <a:pPr algn="ctr"/>
              <a:endParaRPr lang="ru-RU" sz="65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grpSp>
      <p:cxnSp>
        <p:nvCxnSpPr>
          <p:cNvPr id="134" name="Соединительная линия уступом 133"/>
          <p:cNvCxnSpPr>
            <a:stCxn id="167" idx="1"/>
          </p:cNvCxnSpPr>
          <p:nvPr/>
        </p:nvCxnSpPr>
        <p:spPr>
          <a:xfrm rot="5400000">
            <a:off x="5546508" y="2063220"/>
            <a:ext cx="1233739" cy="4807101"/>
          </a:xfrm>
          <a:prstGeom prst="bentConnector2">
            <a:avLst/>
          </a:prstGeom>
          <a:ln w="9525" cmpd="sng">
            <a:solidFill>
              <a:schemeClr val="accent1">
                <a:lumMod val="75000"/>
              </a:schemeClr>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135" name="Прямая со стрелкой 134"/>
          <p:cNvCxnSpPr/>
          <p:nvPr/>
        </p:nvCxnSpPr>
        <p:spPr>
          <a:xfrm flipH="1">
            <a:off x="3880370" y="3495129"/>
            <a:ext cx="1190774" cy="0"/>
          </a:xfrm>
          <a:prstGeom prst="straightConnector1">
            <a:avLst/>
          </a:prstGeom>
          <a:ln w="9525" cmpd="dbl">
            <a:solidFill>
              <a:schemeClr val="accent1">
                <a:lumMod val="75000"/>
              </a:schemeClr>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138" name="Прямая со стрелкой 137"/>
          <p:cNvCxnSpPr/>
          <p:nvPr/>
        </p:nvCxnSpPr>
        <p:spPr>
          <a:xfrm>
            <a:off x="3759826" y="5366420"/>
            <a:ext cx="1206288" cy="1"/>
          </a:xfrm>
          <a:prstGeom prst="straightConnector1">
            <a:avLst/>
          </a:prstGeom>
          <a:ln w="9525" cmpd="sng">
            <a:solidFill>
              <a:schemeClr val="accent1">
                <a:lumMod val="75000"/>
              </a:schemeClr>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139" name="Соединительная линия уступом 138"/>
          <p:cNvCxnSpPr>
            <a:stCxn id="111" idx="2"/>
          </p:cNvCxnSpPr>
          <p:nvPr/>
        </p:nvCxnSpPr>
        <p:spPr>
          <a:xfrm rot="5400000">
            <a:off x="5875534" y="3463039"/>
            <a:ext cx="81656" cy="2493206"/>
          </a:xfrm>
          <a:prstGeom prst="bentConnector2">
            <a:avLst/>
          </a:prstGeom>
          <a:ln w="9525" cmpd="sng">
            <a:solidFill>
              <a:schemeClr val="accent1">
                <a:lumMod val="75000"/>
              </a:schemeClr>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sp>
        <p:nvSpPr>
          <p:cNvPr id="143" name="Овал 142"/>
          <p:cNvSpPr/>
          <p:nvPr/>
        </p:nvSpPr>
        <p:spPr>
          <a:xfrm>
            <a:off x="3752287" y="3575076"/>
            <a:ext cx="198828" cy="181350"/>
          </a:xfrm>
          <a:prstGeom prst="ellipse">
            <a:avLst/>
          </a:pr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spcCol="0" rtlCol="0" anchor="ctr"/>
          <a:lstStyle/>
          <a:p>
            <a:pPr algn="ctr"/>
            <a:r>
              <a:rPr lang="ru-RU" sz="65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4а</a:t>
            </a:r>
          </a:p>
        </p:txBody>
      </p:sp>
      <p:sp>
        <p:nvSpPr>
          <p:cNvPr id="144" name="Овал 143"/>
          <p:cNvSpPr/>
          <p:nvPr/>
        </p:nvSpPr>
        <p:spPr>
          <a:xfrm>
            <a:off x="4551084" y="4200743"/>
            <a:ext cx="198828" cy="181350"/>
          </a:xfrm>
          <a:prstGeom prst="ellipse">
            <a:avLst/>
          </a:pr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spcCol="0" rtlCol="0" anchor="ctr"/>
          <a:lstStyle/>
          <a:p>
            <a:pPr algn="ctr"/>
            <a:r>
              <a:rPr lang="ru-RU" sz="65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4б</a:t>
            </a:r>
          </a:p>
        </p:txBody>
      </p:sp>
      <p:grpSp>
        <p:nvGrpSpPr>
          <p:cNvPr id="250" name="Группа 249"/>
          <p:cNvGrpSpPr/>
          <p:nvPr/>
        </p:nvGrpSpPr>
        <p:grpSpPr>
          <a:xfrm>
            <a:off x="2358109" y="4987916"/>
            <a:ext cx="1454668" cy="598561"/>
            <a:chOff x="1797820" y="5585788"/>
            <a:chExt cx="1790360" cy="736691"/>
          </a:xfrm>
        </p:grpSpPr>
        <p:grpSp>
          <p:nvGrpSpPr>
            <p:cNvPr id="206" name="Группа 205"/>
            <p:cNvGrpSpPr/>
            <p:nvPr/>
          </p:nvGrpSpPr>
          <p:grpSpPr>
            <a:xfrm>
              <a:off x="1797820" y="5585788"/>
              <a:ext cx="1728000" cy="648000"/>
              <a:chOff x="1423797" y="5710469"/>
              <a:chExt cx="1728000" cy="648000"/>
            </a:xfrm>
          </p:grpSpPr>
          <p:sp>
            <p:nvSpPr>
              <p:cNvPr id="136" name="Скругленный прямоугольник 135"/>
              <p:cNvSpPr/>
              <p:nvPr/>
            </p:nvSpPr>
            <p:spPr>
              <a:xfrm>
                <a:off x="1423797" y="5710469"/>
                <a:ext cx="1728000" cy="648000"/>
              </a:xfrm>
              <a:prstGeom prst="roundRect">
                <a:avLst/>
              </a:prstGeom>
              <a:solidFill>
                <a:srgbClr val="11437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47644" tIns="23823" rIns="47644" bIns="23823" anchor="ctr"/>
              <a:lstStyle/>
              <a:p>
                <a:pPr algn="ctr" defTabSz="953281"/>
                <a:endParaRPr lang="ru-RU" sz="1463" dirty="0"/>
              </a:p>
            </p:txBody>
          </p:sp>
          <p:sp>
            <p:nvSpPr>
              <p:cNvPr id="137" name="TextBox 136"/>
              <p:cNvSpPr txBox="1"/>
              <p:nvPr/>
            </p:nvSpPr>
            <p:spPr>
              <a:xfrm>
                <a:off x="1440793" y="5764192"/>
                <a:ext cx="1682503" cy="551657"/>
              </a:xfrm>
              <a:prstGeom prst="rect">
                <a:avLst/>
              </a:prstGeom>
              <a:noFill/>
            </p:spPr>
            <p:txBody>
              <a:bodyPr wrap="square" lIns="47644" tIns="23823" rIns="47644" bIns="23823" rtlCol="0">
                <a:spAutoFit/>
              </a:bodyPr>
              <a:lstStyle/>
              <a:p>
                <a:pPr algn="ctr"/>
                <a:r>
                  <a:rPr lang="ru-RU" sz="650" b="1" dirty="0">
                    <a:solidFill>
                      <a:schemeClr val="bg1"/>
                    </a:solidFill>
                    <a:latin typeface="Tahoma" panose="020B0604030504040204" pitchFamily="34" charset="0"/>
                    <a:ea typeface="Tahoma" panose="020B0604030504040204" pitchFamily="34" charset="0"/>
                    <a:cs typeface="Tahoma" panose="020B0604030504040204" pitchFamily="34" charset="0"/>
                  </a:rPr>
                  <a:t>Формирование и подписание </a:t>
                </a:r>
                <a:br>
                  <a:rPr lang="ru-RU" sz="65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ru-RU" sz="650" b="1" cap="all" dirty="0">
                    <a:solidFill>
                      <a:schemeClr val="bg1"/>
                    </a:solidFill>
                    <a:latin typeface="Tahoma" panose="020B0604030504040204" pitchFamily="34" charset="0"/>
                    <a:ea typeface="Tahoma" panose="020B0604030504040204" pitchFamily="34" charset="0"/>
                    <a:cs typeface="Tahoma" panose="020B0604030504040204" pitchFamily="34" charset="0"/>
                  </a:rPr>
                  <a:t>УВЕДОМЛЕНИЯ </a:t>
                </a:r>
                <a:br>
                  <a:rPr lang="ru-RU" sz="650" b="1" cap="all" dirty="0">
                    <a:solidFill>
                      <a:schemeClr val="bg1"/>
                    </a:solidFill>
                    <a:latin typeface="Tahoma" panose="020B0604030504040204" pitchFamily="34" charset="0"/>
                    <a:ea typeface="Tahoma" panose="020B0604030504040204" pitchFamily="34" charset="0"/>
                    <a:cs typeface="Tahoma" panose="020B0604030504040204" pitchFamily="34" charset="0"/>
                  </a:rPr>
                </a:br>
                <a:r>
                  <a:rPr lang="ru-RU" sz="650" b="1" cap="all" dirty="0">
                    <a:solidFill>
                      <a:schemeClr val="bg1"/>
                    </a:solidFill>
                    <a:latin typeface="Tahoma" panose="020B0604030504040204" pitchFamily="34" charset="0"/>
                    <a:ea typeface="Tahoma" panose="020B0604030504040204" pitchFamily="34" charset="0"/>
                    <a:cs typeface="Tahoma" panose="020B0604030504040204" pitchFamily="34" charset="0"/>
                  </a:rPr>
                  <a:t>О НАМЕРЕНИИ ОБЖАЛОВАТЬ отказ</a:t>
                </a:r>
                <a:endParaRPr lang="ru-RU" sz="569"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147" name="Овал 146"/>
            <p:cNvSpPr/>
            <p:nvPr/>
          </p:nvSpPr>
          <p:spPr>
            <a:xfrm>
              <a:off x="3343469" y="6099279"/>
              <a:ext cx="244711" cy="223200"/>
            </a:xfrm>
            <a:prstGeom prst="ellipse">
              <a:avLst/>
            </a:pr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spcCol="0" rtlCol="0" anchor="ctr"/>
            <a:lstStyle/>
            <a:p>
              <a:pPr algn="ctr"/>
              <a:r>
                <a:rPr lang="ru-RU" sz="65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4в</a:t>
              </a:r>
            </a:p>
          </p:txBody>
        </p:sp>
      </p:grpSp>
      <p:sp>
        <p:nvSpPr>
          <p:cNvPr id="148" name="Овал 147"/>
          <p:cNvSpPr/>
          <p:nvPr/>
        </p:nvSpPr>
        <p:spPr>
          <a:xfrm>
            <a:off x="7731595" y="4551501"/>
            <a:ext cx="199950" cy="182566"/>
          </a:xfrm>
          <a:prstGeom prst="ellipse">
            <a:avLst/>
          </a:pr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spcCol="0" rtlCol="0" anchor="ctr"/>
          <a:lstStyle/>
          <a:p>
            <a:pPr algn="ctr"/>
            <a:r>
              <a:rPr lang="ru-RU" sz="65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5</a:t>
            </a:r>
          </a:p>
        </p:txBody>
      </p:sp>
      <p:sp>
        <p:nvSpPr>
          <p:cNvPr id="149" name="Овал 148"/>
          <p:cNvSpPr/>
          <p:nvPr/>
        </p:nvSpPr>
        <p:spPr>
          <a:xfrm>
            <a:off x="4544319" y="4829008"/>
            <a:ext cx="199950" cy="182566"/>
          </a:xfrm>
          <a:prstGeom prst="ellipse">
            <a:avLst/>
          </a:pr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spcCol="0" rtlCol="0" anchor="ctr"/>
          <a:lstStyle/>
          <a:p>
            <a:pPr algn="ctr"/>
            <a:r>
              <a:rPr lang="ru-RU" sz="65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6</a:t>
            </a:r>
          </a:p>
        </p:txBody>
      </p:sp>
      <p:sp>
        <p:nvSpPr>
          <p:cNvPr id="150" name="Овал 149"/>
          <p:cNvSpPr/>
          <p:nvPr/>
        </p:nvSpPr>
        <p:spPr>
          <a:xfrm>
            <a:off x="6235702" y="5428030"/>
            <a:ext cx="199950" cy="182566"/>
          </a:xfrm>
          <a:prstGeom prst="ellipse">
            <a:avLst/>
          </a:pr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spcCol="0" rtlCol="0" anchor="ctr"/>
          <a:lstStyle/>
          <a:p>
            <a:pPr algn="ctr"/>
            <a:r>
              <a:rPr lang="ru-RU" sz="65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7</a:t>
            </a:r>
          </a:p>
        </p:txBody>
      </p:sp>
      <p:grpSp>
        <p:nvGrpSpPr>
          <p:cNvPr id="283" name="Группа 282"/>
          <p:cNvGrpSpPr/>
          <p:nvPr/>
        </p:nvGrpSpPr>
        <p:grpSpPr>
          <a:xfrm>
            <a:off x="6488490" y="5105627"/>
            <a:ext cx="1416507" cy="497250"/>
            <a:chOff x="9421066" y="5840884"/>
            <a:chExt cx="1743393" cy="612000"/>
          </a:xfrm>
        </p:grpSpPr>
        <p:sp>
          <p:nvSpPr>
            <p:cNvPr id="151" name="Прямоугольник с двумя скругленными противолежащими углами 150"/>
            <p:cNvSpPr/>
            <p:nvPr/>
          </p:nvSpPr>
          <p:spPr>
            <a:xfrm>
              <a:off x="9478461" y="5840884"/>
              <a:ext cx="1656000" cy="612000"/>
            </a:xfrm>
            <a:prstGeom prst="round2DiagRect">
              <a:avLst/>
            </a:prstGeom>
            <a:solidFill>
              <a:srgbClr val="11437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47644" tIns="23823" rIns="47644" bIns="23823" anchor="ctr"/>
            <a:lstStyle/>
            <a:p>
              <a:pPr algn="ctr" defTabSz="953281"/>
              <a:endParaRPr lang="ru-RU" sz="894" dirty="0"/>
            </a:p>
          </p:txBody>
        </p:sp>
        <p:sp>
          <p:nvSpPr>
            <p:cNvPr id="152" name="TextBox 151"/>
            <p:cNvSpPr txBox="1"/>
            <p:nvPr/>
          </p:nvSpPr>
          <p:spPr>
            <a:xfrm>
              <a:off x="9608691" y="5886198"/>
              <a:ext cx="1498051" cy="305435"/>
            </a:xfrm>
            <a:prstGeom prst="rect">
              <a:avLst/>
            </a:prstGeom>
            <a:noFill/>
          </p:spPr>
          <p:txBody>
            <a:bodyPr wrap="square" lIns="47644" tIns="23823" rIns="47644" bIns="23823" rtlCol="0">
              <a:spAutoFit/>
            </a:bodyPr>
            <a:lstStyle/>
            <a:p>
              <a:pPr algn="ctr"/>
              <a:r>
                <a:rPr lang="ru-RU" sz="650" b="1" dirty="0">
                  <a:solidFill>
                    <a:schemeClr val="bg1"/>
                  </a:solidFill>
                  <a:latin typeface="Tahoma" panose="020B0604030504040204" pitchFamily="34" charset="0"/>
                  <a:ea typeface="Tahoma" panose="020B0604030504040204" pitchFamily="34" charset="0"/>
                  <a:cs typeface="Tahoma" panose="020B0604030504040204" pitchFamily="34" charset="0"/>
                </a:rPr>
                <a:t>Сведения об исполнении контракта</a:t>
              </a:r>
            </a:p>
          </p:txBody>
        </p:sp>
        <p:sp>
          <p:nvSpPr>
            <p:cNvPr id="153" name="Прямоугольник 152"/>
            <p:cNvSpPr/>
            <p:nvPr/>
          </p:nvSpPr>
          <p:spPr>
            <a:xfrm>
              <a:off x="9421066" y="6225880"/>
              <a:ext cx="1743393" cy="182325"/>
            </a:xfrm>
            <a:prstGeom prst="rect">
              <a:avLst/>
            </a:prstGeom>
          </p:spPr>
          <p:txBody>
            <a:bodyPr wrap="square" lIns="47644" tIns="23823" rIns="47644" bIns="23823">
              <a:spAutoFit/>
            </a:bodyPr>
            <a:lstStyle/>
            <a:p>
              <a:pPr algn="ctr"/>
              <a:r>
                <a:rPr lang="ru-RU" sz="650" i="1" dirty="0">
                  <a:solidFill>
                    <a:schemeClr val="bg1"/>
                  </a:solidFill>
                  <a:latin typeface="Tahoma" panose="020B0604030504040204" pitchFamily="34" charset="0"/>
                  <a:ea typeface="Tahoma" panose="020B0604030504040204" pitchFamily="34" charset="0"/>
                  <a:cs typeface="Tahoma" panose="020B0604030504040204" pitchFamily="34" charset="0"/>
                </a:rPr>
                <a:t>автоматическое формирование</a:t>
              </a:r>
            </a:p>
          </p:txBody>
        </p:sp>
        <p:cxnSp>
          <p:nvCxnSpPr>
            <p:cNvPr id="154" name="Прямая соединительная линия 153"/>
            <p:cNvCxnSpPr/>
            <p:nvPr/>
          </p:nvCxnSpPr>
          <p:spPr>
            <a:xfrm>
              <a:off x="9624296" y="6201406"/>
              <a:ext cx="1495545" cy="2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3" name="Прямоугольник 162"/>
          <p:cNvSpPr/>
          <p:nvPr/>
        </p:nvSpPr>
        <p:spPr>
          <a:xfrm>
            <a:off x="4918085" y="3202427"/>
            <a:ext cx="4425415" cy="1602847"/>
          </a:xfrm>
          <a:prstGeom prst="rect">
            <a:avLst/>
          </a:prstGeom>
          <a:noFill/>
          <a:ln w="9525">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4210" tIns="37104" rIns="74210" bIns="37104" rtlCol="0" anchor="ctr"/>
          <a:lstStyle/>
          <a:p>
            <a:pPr algn="ctr"/>
            <a:endParaRPr lang="ru-RU" sz="1463" dirty="0"/>
          </a:p>
        </p:txBody>
      </p:sp>
      <p:cxnSp>
        <p:nvCxnSpPr>
          <p:cNvPr id="164" name="Прямая со стрелкой 163"/>
          <p:cNvCxnSpPr/>
          <p:nvPr/>
        </p:nvCxnSpPr>
        <p:spPr>
          <a:xfrm>
            <a:off x="7223660" y="4805274"/>
            <a:ext cx="0" cy="300355"/>
          </a:xfrm>
          <a:prstGeom prst="straightConnector1">
            <a:avLst/>
          </a:prstGeom>
          <a:ln w="9525" cmpd="sng">
            <a:solidFill>
              <a:schemeClr val="accent1">
                <a:lumMod val="75000"/>
              </a:schemeClr>
            </a:solidFill>
            <a:prstDash val="sysDash"/>
            <a:tailEnd type="stealth" w="med" len="med"/>
          </a:ln>
        </p:spPr>
        <p:style>
          <a:lnRef idx="1">
            <a:schemeClr val="accent1"/>
          </a:lnRef>
          <a:fillRef idx="0">
            <a:schemeClr val="accent1"/>
          </a:fillRef>
          <a:effectRef idx="0">
            <a:schemeClr val="accent1"/>
          </a:effectRef>
          <a:fontRef idx="minor">
            <a:schemeClr val="tx1"/>
          </a:fontRef>
        </p:style>
      </p:cxnSp>
      <p:sp>
        <p:nvSpPr>
          <p:cNvPr id="165" name="Овал 164"/>
          <p:cNvSpPr/>
          <p:nvPr/>
        </p:nvSpPr>
        <p:spPr>
          <a:xfrm>
            <a:off x="7816715" y="5422449"/>
            <a:ext cx="199950" cy="182566"/>
          </a:xfrm>
          <a:prstGeom prst="ellipse">
            <a:avLst/>
          </a:pr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spcCol="0" rtlCol="0" anchor="ctr"/>
          <a:lstStyle/>
          <a:p>
            <a:pPr algn="ctr"/>
            <a:r>
              <a:rPr lang="ru-RU" sz="65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8</a:t>
            </a:r>
          </a:p>
        </p:txBody>
      </p:sp>
      <p:cxnSp>
        <p:nvCxnSpPr>
          <p:cNvPr id="166" name="Соединительная линия уступом 165"/>
          <p:cNvCxnSpPr/>
          <p:nvPr/>
        </p:nvCxnSpPr>
        <p:spPr>
          <a:xfrm rot="5400000" flipH="1" flipV="1">
            <a:off x="2676318" y="4392709"/>
            <a:ext cx="865323" cy="268267"/>
          </a:xfrm>
          <a:prstGeom prst="bentConnector3">
            <a:avLst>
              <a:gd name="adj1" fmla="val 100084"/>
            </a:avLst>
          </a:prstGeom>
          <a:ln w="9525" cmpd="sng">
            <a:solidFill>
              <a:schemeClr val="accent1">
                <a:lumMod val="75000"/>
              </a:schemeClr>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nvGrpSpPr>
          <p:cNvPr id="240" name="Группа 239"/>
          <p:cNvGrpSpPr/>
          <p:nvPr/>
        </p:nvGrpSpPr>
        <p:grpSpPr>
          <a:xfrm>
            <a:off x="7894178" y="3352649"/>
            <a:ext cx="1418623" cy="497250"/>
            <a:chOff x="8776907" y="3308360"/>
            <a:chExt cx="1745997" cy="612000"/>
          </a:xfrm>
        </p:grpSpPr>
        <p:sp>
          <p:nvSpPr>
            <p:cNvPr id="167" name="Прямоугольник с двумя скругленными противолежащими углами 166"/>
            <p:cNvSpPr/>
            <p:nvPr/>
          </p:nvSpPr>
          <p:spPr>
            <a:xfrm>
              <a:off x="8776907" y="3308360"/>
              <a:ext cx="1656000" cy="612000"/>
            </a:xfrm>
            <a:prstGeom prst="round2DiagRect">
              <a:avLst/>
            </a:prstGeom>
            <a:solidFill>
              <a:srgbClr val="11437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47644" tIns="23823" rIns="47644" bIns="23823" anchor="ctr"/>
            <a:lstStyle/>
            <a:p>
              <a:pPr algn="ctr" defTabSz="953281"/>
              <a:endParaRPr lang="ru-RU" sz="1463" dirty="0"/>
            </a:p>
          </p:txBody>
        </p:sp>
        <p:sp>
          <p:nvSpPr>
            <p:cNvPr id="168" name="TextBox 167"/>
            <p:cNvSpPr txBox="1"/>
            <p:nvPr/>
          </p:nvSpPr>
          <p:spPr>
            <a:xfrm>
              <a:off x="9066407" y="3484572"/>
              <a:ext cx="1456497" cy="305435"/>
            </a:xfrm>
            <a:prstGeom prst="rect">
              <a:avLst/>
            </a:prstGeom>
            <a:noFill/>
          </p:spPr>
          <p:txBody>
            <a:bodyPr wrap="square" lIns="47644" tIns="23823" rIns="47644" bIns="23823" rtlCol="0">
              <a:spAutoFit/>
            </a:bodyPr>
            <a:lstStyle/>
            <a:p>
              <a:pPr algn="ctr"/>
              <a:r>
                <a:rPr lang="ru-RU" sz="650" b="1" dirty="0">
                  <a:solidFill>
                    <a:schemeClr val="bg1"/>
                  </a:solidFill>
                  <a:latin typeface="Tahoma" panose="020B0604030504040204" pitchFamily="34" charset="0"/>
                  <a:ea typeface="Tahoma" panose="020B0604030504040204" pitchFamily="34" charset="0"/>
                  <a:cs typeface="Tahoma" panose="020B0604030504040204" pitchFamily="34" charset="0"/>
                </a:rPr>
                <a:t>МОТИВИРОВАННЫЙ ОТКАЗ</a:t>
              </a:r>
              <a:endParaRPr lang="ru-RU" sz="569"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169" name="Группа 168"/>
            <p:cNvGrpSpPr/>
            <p:nvPr/>
          </p:nvGrpSpPr>
          <p:grpSpPr>
            <a:xfrm>
              <a:off x="8871286" y="3382978"/>
              <a:ext cx="373868" cy="406253"/>
              <a:chOff x="5983288" y="3043238"/>
              <a:chExt cx="627063" cy="588963"/>
            </a:xfrm>
            <a:solidFill>
              <a:schemeClr val="bg1"/>
            </a:solidFill>
          </p:grpSpPr>
          <p:sp>
            <p:nvSpPr>
              <p:cNvPr id="170" name="Freeform 257"/>
              <p:cNvSpPr>
                <a:spLocks/>
              </p:cNvSpPr>
              <p:nvPr/>
            </p:nvSpPr>
            <p:spPr bwMode="auto">
              <a:xfrm>
                <a:off x="6021388" y="3173413"/>
                <a:ext cx="361950" cy="458788"/>
              </a:xfrm>
              <a:custGeom>
                <a:avLst/>
                <a:gdLst/>
                <a:ahLst/>
                <a:cxnLst>
                  <a:cxn ang="0">
                    <a:pos x="0" y="0"/>
                  </a:cxn>
                  <a:cxn ang="0">
                    <a:pos x="456" y="0"/>
                  </a:cxn>
                  <a:cxn ang="0">
                    <a:pos x="456" y="191"/>
                  </a:cxn>
                  <a:cxn ang="0">
                    <a:pos x="455" y="195"/>
                  </a:cxn>
                  <a:cxn ang="0">
                    <a:pos x="453" y="199"/>
                  </a:cxn>
                  <a:cxn ang="0">
                    <a:pos x="450" y="201"/>
                  </a:cxn>
                  <a:cxn ang="0">
                    <a:pos x="445" y="202"/>
                  </a:cxn>
                  <a:cxn ang="0">
                    <a:pos x="439" y="200"/>
                  </a:cxn>
                  <a:cxn ang="0">
                    <a:pos x="437" y="198"/>
                  </a:cxn>
                  <a:cxn ang="0">
                    <a:pos x="434" y="194"/>
                  </a:cxn>
                  <a:cxn ang="0">
                    <a:pos x="434" y="22"/>
                  </a:cxn>
                  <a:cxn ang="0">
                    <a:pos x="22" y="22"/>
                  </a:cxn>
                  <a:cxn ang="0">
                    <a:pos x="22" y="556"/>
                  </a:cxn>
                  <a:cxn ang="0">
                    <a:pos x="434" y="556"/>
                  </a:cxn>
                  <a:cxn ang="0">
                    <a:pos x="434" y="416"/>
                  </a:cxn>
                  <a:cxn ang="0">
                    <a:pos x="437" y="413"/>
                  </a:cxn>
                  <a:cxn ang="0">
                    <a:pos x="439" y="411"/>
                  </a:cxn>
                  <a:cxn ang="0">
                    <a:pos x="442" y="409"/>
                  </a:cxn>
                  <a:cxn ang="0">
                    <a:pos x="449" y="409"/>
                  </a:cxn>
                  <a:cxn ang="0">
                    <a:pos x="452" y="411"/>
                  </a:cxn>
                  <a:cxn ang="0">
                    <a:pos x="454" y="413"/>
                  </a:cxn>
                  <a:cxn ang="0">
                    <a:pos x="456" y="420"/>
                  </a:cxn>
                  <a:cxn ang="0">
                    <a:pos x="456" y="578"/>
                  </a:cxn>
                  <a:cxn ang="0">
                    <a:pos x="0" y="578"/>
                  </a:cxn>
                  <a:cxn ang="0">
                    <a:pos x="0" y="0"/>
                  </a:cxn>
                </a:cxnLst>
                <a:rect l="0" t="0" r="r" b="b"/>
                <a:pathLst>
                  <a:path w="456" h="578">
                    <a:moveTo>
                      <a:pt x="0" y="0"/>
                    </a:moveTo>
                    <a:lnTo>
                      <a:pt x="456" y="0"/>
                    </a:lnTo>
                    <a:lnTo>
                      <a:pt x="456" y="191"/>
                    </a:lnTo>
                    <a:lnTo>
                      <a:pt x="455" y="195"/>
                    </a:lnTo>
                    <a:lnTo>
                      <a:pt x="453" y="199"/>
                    </a:lnTo>
                    <a:lnTo>
                      <a:pt x="450" y="201"/>
                    </a:lnTo>
                    <a:lnTo>
                      <a:pt x="445" y="202"/>
                    </a:lnTo>
                    <a:lnTo>
                      <a:pt x="439" y="200"/>
                    </a:lnTo>
                    <a:lnTo>
                      <a:pt x="437" y="198"/>
                    </a:lnTo>
                    <a:lnTo>
                      <a:pt x="434" y="194"/>
                    </a:lnTo>
                    <a:lnTo>
                      <a:pt x="434" y="22"/>
                    </a:lnTo>
                    <a:lnTo>
                      <a:pt x="22" y="22"/>
                    </a:lnTo>
                    <a:lnTo>
                      <a:pt x="22" y="556"/>
                    </a:lnTo>
                    <a:lnTo>
                      <a:pt x="434" y="556"/>
                    </a:lnTo>
                    <a:lnTo>
                      <a:pt x="434" y="416"/>
                    </a:lnTo>
                    <a:lnTo>
                      <a:pt x="437" y="413"/>
                    </a:lnTo>
                    <a:lnTo>
                      <a:pt x="439" y="411"/>
                    </a:lnTo>
                    <a:lnTo>
                      <a:pt x="442" y="409"/>
                    </a:lnTo>
                    <a:lnTo>
                      <a:pt x="449" y="409"/>
                    </a:lnTo>
                    <a:lnTo>
                      <a:pt x="452" y="411"/>
                    </a:lnTo>
                    <a:lnTo>
                      <a:pt x="454" y="413"/>
                    </a:lnTo>
                    <a:lnTo>
                      <a:pt x="456" y="420"/>
                    </a:lnTo>
                    <a:lnTo>
                      <a:pt x="456" y="578"/>
                    </a:lnTo>
                    <a:lnTo>
                      <a:pt x="0" y="578"/>
                    </a:lnTo>
                    <a:lnTo>
                      <a:pt x="0"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171" name="Freeform 258"/>
              <p:cNvSpPr>
                <a:spLocks/>
              </p:cNvSpPr>
              <p:nvPr/>
            </p:nvSpPr>
            <p:spPr bwMode="auto">
              <a:xfrm>
                <a:off x="6327776" y="3043238"/>
                <a:ext cx="152400" cy="146050"/>
              </a:xfrm>
              <a:custGeom>
                <a:avLst/>
                <a:gdLst/>
                <a:ahLst/>
                <a:cxnLst>
                  <a:cxn ang="0">
                    <a:pos x="97" y="0"/>
                  </a:cxn>
                  <a:cxn ang="0">
                    <a:pos x="119" y="2"/>
                  </a:cxn>
                  <a:cxn ang="0">
                    <a:pos x="139" y="10"/>
                  </a:cxn>
                  <a:cxn ang="0">
                    <a:pos x="156" y="21"/>
                  </a:cxn>
                  <a:cxn ang="0">
                    <a:pos x="172" y="36"/>
                  </a:cxn>
                  <a:cxn ang="0">
                    <a:pos x="183" y="54"/>
                  </a:cxn>
                  <a:cxn ang="0">
                    <a:pos x="190" y="73"/>
                  </a:cxn>
                  <a:cxn ang="0">
                    <a:pos x="192" y="95"/>
                  </a:cxn>
                  <a:cxn ang="0">
                    <a:pos x="192" y="99"/>
                  </a:cxn>
                  <a:cxn ang="0">
                    <a:pos x="190" y="102"/>
                  </a:cxn>
                  <a:cxn ang="0">
                    <a:pos x="188" y="104"/>
                  </a:cxn>
                  <a:cxn ang="0">
                    <a:pos x="185" y="106"/>
                  </a:cxn>
                  <a:cxn ang="0">
                    <a:pos x="178" y="106"/>
                  </a:cxn>
                  <a:cxn ang="0">
                    <a:pos x="175" y="104"/>
                  </a:cxn>
                  <a:cxn ang="0">
                    <a:pos x="173" y="102"/>
                  </a:cxn>
                  <a:cxn ang="0">
                    <a:pos x="170" y="95"/>
                  </a:cxn>
                  <a:cxn ang="0">
                    <a:pos x="168" y="76"/>
                  </a:cxn>
                  <a:cxn ang="0">
                    <a:pos x="161" y="58"/>
                  </a:cxn>
                  <a:cxn ang="0">
                    <a:pos x="148" y="43"/>
                  </a:cxn>
                  <a:cxn ang="0">
                    <a:pos x="134" y="31"/>
                  </a:cxn>
                  <a:cxn ang="0">
                    <a:pos x="117" y="23"/>
                  </a:cxn>
                  <a:cxn ang="0">
                    <a:pos x="97" y="21"/>
                  </a:cxn>
                  <a:cxn ang="0">
                    <a:pos x="77" y="23"/>
                  </a:cxn>
                  <a:cxn ang="0">
                    <a:pos x="58" y="31"/>
                  </a:cxn>
                  <a:cxn ang="0">
                    <a:pos x="44" y="43"/>
                  </a:cxn>
                  <a:cxn ang="0">
                    <a:pos x="32" y="58"/>
                  </a:cxn>
                  <a:cxn ang="0">
                    <a:pos x="24" y="76"/>
                  </a:cxn>
                  <a:cxn ang="0">
                    <a:pos x="22" y="95"/>
                  </a:cxn>
                  <a:cxn ang="0">
                    <a:pos x="24" y="113"/>
                  </a:cxn>
                  <a:cxn ang="0">
                    <a:pos x="30" y="130"/>
                  </a:cxn>
                  <a:cxn ang="0">
                    <a:pos x="40" y="144"/>
                  </a:cxn>
                  <a:cxn ang="0">
                    <a:pos x="52" y="155"/>
                  </a:cxn>
                  <a:cxn ang="0">
                    <a:pos x="67" y="164"/>
                  </a:cxn>
                  <a:cxn ang="0">
                    <a:pos x="70" y="166"/>
                  </a:cxn>
                  <a:cxn ang="0">
                    <a:pos x="72" y="168"/>
                  </a:cxn>
                  <a:cxn ang="0">
                    <a:pos x="74" y="171"/>
                  </a:cxn>
                  <a:cxn ang="0">
                    <a:pos x="74" y="175"/>
                  </a:cxn>
                  <a:cxn ang="0">
                    <a:pos x="72" y="181"/>
                  </a:cxn>
                  <a:cxn ang="0">
                    <a:pos x="69" y="183"/>
                  </a:cxn>
                  <a:cxn ang="0">
                    <a:pos x="66" y="185"/>
                  </a:cxn>
                  <a:cxn ang="0">
                    <a:pos x="61" y="185"/>
                  </a:cxn>
                  <a:cxn ang="0">
                    <a:pos x="58" y="183"/>
                  </a:cxn>
                  <a:cxn ang="0">
                    <a:pos x="39" y="172"/>
                  </a:cxn>
                  <a:cxn ang="0">
                    <a:pos x="23" y="157"/>
                  </a:cxn>
                  <a:cxn ang="0">
                    <a:pos x="10" y="139"/>
                  </a:cxn>
                  <a:cxn ang="0">
                    <a:pos x="2" y="119"/>
                  </a:cxn>
                  <a:cxn ang="0">
                    <a:pos x="0" y="95"/>
                  </a:cxn>
                  <a:cxn ang="0">
                    <a:pos x="2" y="73"/>
                  </a:cxn>
                  <a:cxn ang="0">
                    <a:pos x="10" y="54"/>
                  </a:cxn>
                  <a:cxn ang="0">
                    <a:pos x="21" y="36"/>
                  </a:cxn>
                  <a:cxn ang="0">
                    <a:pos x="36" y="21"/>
                  </a:cxn>
                  <a:cxn ang="0">
                    <a:pos x="54" y="10"/>
                  </a:cxn>
                  <a:cxn ang="0">
                    <a:pos x="75" y="2"/>
                  </a:cxn>
                  <a:cxn ang="0">
                    <a:pos x="97" y="0"/>
                  </a:cxn>
                </a:cxnLst>
                <a:rect l="0" t="0" r="r" b="b"/>
                <a:pathLst>
                  <a:path w="192" h="185">
                    <a:moveTo>
                      <a:pt x="97" y="0"/>
                    </a:moveTo>
                    <a:lnTo>
                      <a:pt x="119" y="2"/>
                    </a:lnTo>
                    <a:lnTo>
                      <a:pt x="139" y="10"/>
                    </a:lnTo>
                    <a:lnTo>
                      <a:pt x="156" y="21"/>
                    </a:lnTo>
                    <a:lnTo>
                      <a:pt x="172" y="36"/>
                    </a:lnTo>
                    <a:lnTo>
                      <a:pt x="183" y="54"/>
                    </a:lnTo>
                    <a:lnTo>
                      <a:pt x="190" y="73"/>
                    </a:lnTo>
                    <a:lnTo>
                      <a:pt x="192" y="95"/>
                    </a:lnTo>
                    <a:lnTo>
                      <a:pt x="192" y="99"/>
                    </a:lnTo>
                    <a:lnTo>
                      <a:pt x="190" y="102"/>
                    </a:lnTo>
                    <a:lnTo>
                      <a:pt x="188" y="104"/>
                    </a:lnTo>
                    <a:lnTo>
                      <a:pt x="185" y="106"/>
                    </a:lnTo>
                    <a:lnTo>
                      <a:pt x="178" y="106"/>
                    </a:lnTo>
                    <a:lnTo>
                      <a:pt x="175" y="104"/>
                    </a:lnTo>
                    <a:lnTo>
                      <a:pt x="173" y="102"/>
                    </a:lnTo>
                    <a:lnTo>
                      <a:pt x="170" y="95"/>
                    </a:lnTo>
                    <a:lnTo>
                      <a:pt x="168" y="76"/>
                    </a:lnTo>
                    <a:lnTo>
                      <a:pt x="161" y="58"/>
                    </a:lnTo>
                    <a:lnTo>
                      <a:pt x="148" y="43"/>
                    </a:lnTo>
                    <a:lnTo>
                      <a:pt x="134" y="31"/>
                    </a:lnTo>
                    <a:lnTo>
                      <a:pt x="117" y="23"/>
                    </a:lnTo>
                    <a:lnTo>
                      <a:pt x="97" y="21"/>
                    </a:lnTo>
                    <a:lnTo>
                      <a:pt x="77" y="23"/>
                    </a:lnTo>
                    <a:lnTo>
                      <a:pt x="58" y="31"/>
                    </a:lnTo>
                    <a:lnTo>
                      <a:pt x="44" y="43"/>
                    </a:lnTo>
                    <a:lnTo>
                      <a:pt x="32" y="58"/>
                    </a:lnTo>
                    <a:lnTo>
                      <a:pt x="24" y="76"/>
                    </a:lnTo>
                    <a:lnTo>
                      <a:pt x="22" y="95"/>
                    </a:lnTo>
                    <a:lnTo>
                      <a:pt x="24" y="113"/>
                    </a:lnTo>
                    <a:lnTo>
                      <a:pt x="30" y="130"/>
                    </a:lnTo>
                    <a:lnTo>
                      <a:pt x="40" y="144"/>
                    </a:lnTo>
                    <a:lnTo>
                      <a:pt x="52" y="155"/>
                    </a:lnTo>
                    <a:lnTo>
                      <a:pt x="67" y="164"/>
                    </a:lnTo>
                    <a:lnTo>
                      <a:pt x="70" y="166"/>
                    </a:lnTo>
                    <a:lnTo>
                      <a:pt x="72" y="168"/>
                    </a:lnTo>
                    <a:lnTo>
                      <a:pt x="74" y="171"/>
                    </a:lnTo>
                    <a:lnTo>
                      <a:pt x="74" y="175"/>
                    </a:lnTo>
                    <a:lnTo>
                      <a:pt x="72" y="181"/>
                    </a:lnTo>
                    <a:lnTo>
                      <a:pt x="69" y="183"/>
                    </a:lnTo>
                    <a:lnTo>
                      <a:pt x="66" y="185"/>
                    </a:lnTo>
                    <a:lnTo>
                      <a:pt x="61" y="185"/>
                    </a:lnTo>
                    <a:lnTo>
                      <a:pt x="58" y="183"/>
                    </a:lnTo>
                    <a:lnTo>
                      <a:pt x="39" y="172"/>
                    </a:lnTo>
                    <a:lnTo>
                      <a:pt x="23" y="157"/>
                    </a:lnTo>
                    <a:lnTo>
                      <a:pt x="10" y="139"/>
                    </a:lnTo>
                    <a:lnTo>
                      <a:pt x="2" y="119"/>
                    </a:lnTo>
                    <a:lnTo>
                      <a:pt x="0" y="95"/>
                    </a:lnTo>
                    <a:lnTo>
                      <a:pt x="2" y="73"/>
                    </a:lnTo>
                    <a:lnTo>
                      <a:pt x="10" y="54"/>
                    </a:lnTo>
                    <a:lnTo>
                      <a:pt x="21" y="36"/>
                    </a:lnTo>
                    <a:lnTo>
                      <a:pt x="36" y="21"/>
                    </a:lnTo>
                    <a:lnTo>
                      <a:pt x="54" y="10"/>
                    </a:lnTo>
                    <a:lnTo>
                      <a:pt x="75" y="2"/>
                    </a:lnTo>
                    <a:lnTo>
                      <a:pt x="97"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172" name="Freeform 259"/>
              <p:cNvSpPr>
                <a:spLocks/>
              </p:cNvSpPr>
              <p:nvPr/>
            </p:nvSpPr>
            <p:spPr bwMode="auto">
              <a:xfrm>
                <a:off x="5983288" y="3043238"/>
                <a:ext cx="84138" cy="146050"/>
              </a:xfrm>
              <a:custGeom>
                <a:avLst/>
                <a:gdLst/>
                <a:ahLst/>
                <a:cxnLst>
                  <a:cxn ang="0">
                    <a:pos x="95" y="0"/>
                  </a:cxn>
                  <a:cxn ang="0">
                    <a:pos x="99" y="0"/>
                  </a:cxn>
                  <a:cxn ang="0">
                    <a:pos x="102" y="2"/>
                  </a:cxn>
                  <a:cxn ang="0">
                    <a:pos x="104" y="4"/>
                  </a:cxn>
                  <a:cxn ang="0">
                    <a:pos x="105" y="6"/>
                  </a:cxn>
                  <a:cxn ang="0">
                    <a:pos x="106" y="10"/>
                  </a:cxn>
                  <a:cxn ang="0">
                    <a:pos x="104" y="16"/>
                  </a:cxn>
                  <a:cxn ang="0">
                    <a:pos x="102" y="18"/>
                  </a:cxn>
                  <a:cxn ang="0">
                    <a:pos x="99" y="21"/>
                  </a:cxn>
                  <a:cxn ang="0">
                    <a:pos x="95" y="21"/>
                  </a:cxn>
                  <a:cxn ang="0">
                    <a:pos x="76" y="23"/>
                  </a:cxn>
                  <a:cxn ang="0">
                    <a:pos x="58" y="31"/>
                  </a:cxn>
                  <a:cxn ang="0">
                    <a:pos x="43" y="43"/>
                  </a:cxn>
                  <a:cxn ang="0">
                    <a:pos x="31" y="58"/>
                  </a:cxn>
                  <a:cxn ang="0">
                    <a:pos x="23" y="76"/>
                  </a:cxn>
                  <a:cxn ang="0">
                    <a:pos x="21" y="95"/>
                  </a:cxn>
                  <a:cxn ang="0">
                    <a:pos x="23" y="113"/>
                  </a:cxn>
                  <a:cxn ang="0">
                    <a:pos x="28" y="130"/>
                  </a:cxn>
                  <a:cxn ang="0">
                    <a:pos x="38" y="144"/>
                  </a:cxn>
                  <a:cxn ang="0">
                    <a:pos x="50" y="155"/>
                  </a:cxn>
                  <a:cxn ang="0">
                    <a:pos x="66" y="164"/>
                  </a:cxn>
                  <a:cxn ang="0">
                    <a:pos x="69" y="166"/>
                  </a:cxn>
                  <a:cxn ang="0">
                    <a:pos x="71" y="168"/>
                  </a:cxn>
                  <a:cxn ang="0">
                    <a:pos x="73" y="175"/>
                  </a:cxn>
                  <a:cxn ang="0">
                    <a:pos x="72" y="178"/>
                  </a:cxn>
                  <a:cxn ang="0">
                    <a:pos x="70" y="181"/>
                  </a:cxn>
                  <a:cxn ang="0">
                    <a:pos x="68" y="183"/>
                  </a:cxn>
                  <a:cxn ang="0">
                    <a:pos x="65" y="185"/>
                  </a:cxn>
                  <a:cxn ang="0">
                    <a:pos x="59" y="185"/>
                  </a:cxn>
                  <a:cxn ang="0">
                    <a:pos x="58" y="183"/>
                  </a:cxn>
                  <a:cxn ang="0">
                    <a:pos x="38" y="172"/>
                  </a:cxn>
                  <a:cxn ang="0">
                    <a:pos x="22" y="157"/>
                  </a:cxn>
                  <a:cxn ang="0">
                    <a:pos x="10" y="139"/>
                  </a:cxn>
                  <a:cxn ang="0">
                    <a:pos x="2" y="119"/>
                  </a:cxn>
                  <a:cxn ang="0">
                    <a:pos x="0" y="95"/>
                  </a:cxn>
                  <a:cxn ang="0">
                    <a:pos x="2" y="73"/>
                  </a:cxn>
                  <a:cxn ang="0">
                    <a:pos x="10" y="54"/>
                  </a:cxn>
                  <a:cxn ang="0">
                    <a:pos x="21" y="36"/>
                  </a:cxn>
                  <a:cxn ang="0">
                    <a:pos x="36" y="21"/>
                  </a:cxn>
                  <a:cxn ang="0">
                    <a:pos x="54" y="10"/>
                  </a:cxn>
                  <a:cxn ang="0">
                    <a:pos x="73" y="2"/>
                  </a:cxn>
                  <a:cxn ang="0">
                    <a:pos x="95" y="0"/>
                  </a:cxn>
                </a:cxnLst>
                <a:rect l="0" t="0" r="r" b="b"/>
                <a:pathLst>
                  <a:path w="106" h="185">
                    <a:moveTo>
                      <a:pt x="95" y="0"/>
                    </a:moveTo>
                    <a:lnTo>
                      <a:pt x="99" y="0"/>
                    </a:lnTo>
                    <a:lnTo>
                      <a:pt x="102" y="2"/>
                    </a:lnTo>
                    <a:lnTo>
                      <a:pt x="104" y="4"/>
                    </a:lnTo>
                    <a:lnTo>
                      <a:pt x="105" y="6"/>
                    </a:lnTo>
                    <a:lnTo>
                      <a:pt x="106" y="10"/>
                    </a:lnTo>
                    <a:lnTo>
                      <a:pt x="104" y="16"/>
                    </a:lnTo>
                    <a:lnTo>
                      <a:pt x="102" y="18"/>
                    </a:lnTo>
                    <a:lnTo>
                      <a:pt x="99" y="21"/>
                    </a:lnTo>
                    <a:lnTo>
                      <a:pt x="95" y="21"/>
                    </a:lnTo>
                    <a:lnTo>
                      <a:pt x="76" y="23"/>
                    </a:lnTo>
                    <a:lnTo>
                      <a:pt x="58" y="31"/>
                    </a:lnTo>
                    <a:lnTo>
                      <a:pt x="43" y="43"/>
                    </a:lnTo>
                    <a:lnTo>
                      <a:pt x="31" y="58"/>
                    </a:lnTo>
                    <a:lnTo>
                      <a:pt x="23" y="76"/>
                    </a:lnTo>
                    <a:lnTo>
                      <a:pt x="21" y="95"/>
                    </a:lnTo>
                    <a:lnTo>
                      <a:pt x="23" y="113"/>
                    </a:lnTo>
                    <a:lnTo>
                      <a:pt x="28" y="130"/>
                    </a:lnTo>
                    <a:lnTo>
                      <a:pt x="38" y="144"/>
                    </a:lnTo>
                    <a:lnTo>
                      <a:pt x="50" y="155"/>
                    </a:lnTo>
                    <a:lnTo>
                      <a:pt x="66" y="164"/>
                    </a:lnTo>
                    <a:lnTo>
                      <a:pt x="69" y="166"/>
                    </a:lnTo>
                    <a:lnTo>
                      <a:pt x="71" y="168"/>
                    </a:lnTo>
                    <a:lnTo>
                      <a:pt x="73" y="175"/>
                    </a:lnTo>
                    <a:lnTo>
                      <a:pt x="72" y="178"/>
                    </a:lnTo>
                    <a:lnTo>
                      <a:pt x="70" y="181"/>
                    </a:lnTo>
                    <a:lnTo>
                      <a:pt x="68" y="183"/>
                    </a:lnTo>
                    <a:lnTo>
                      <a:pt x="65" y="185"/>
                    </a:lnTo>
                    <a:lnTo>
                      <a:pt x="59" y="185"/>
                    </a:lnTo>
                    <a:lnTo>
                      <a:pt x="58" y="183"/>
                    </a:lnTo>
                    <a:lnTo>
                      <a:pt x="38" y="172"/>
                    </a:lnTo>
                    <a:lnTo>
                      <a:pt x="22" y="157"/>
                    </a:lnTo>
                    <a:lnTo>
                      <a:pt x="10" y="139"/>
                    </a:lnTo>
                    <a:lnTo>
                      <a:pt x="2" y="119"/>
                    </a:lnTo>
                    <a:lnTo>
                      <a:pt x="0" y="95"/>
                    </a:lnTo>
                    <a:lnTo>
                      <a:pt x="2" y="73"/>
                    </a:lnTo>
                    <a:lnTo>
                      <a:pt x="10" y="54"/>
                    </a:lnTo>
                    <a:lnTo>
                      <a:pt x="21" y="36"/>
                    </a:lnTo>
                    <a:lnTo>
                      <a:pt x="36" y="21"/>
                    </a:lnTo>
                    <a:lnTo>
                      <a:pt x="54" y="10"/>
                    </a:lnTo>
                    <a:lnTo>
                      <a:pt x="73" y="2"/>
                    </a:lnTo>
                    <a:lnTo>
                      <a:pt x="95"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173" name="Freeform 260"/>
              <p:cNvSpPr>
                <a:spLocks/>
              </p:cNvSpPr>
              <p:nvPr/>
            </p:nvSpPr>
            <p:spPr bwMode="auto">
              <a:xfrm>
                <a:off x="6462713" y="3103563"/>
                <a:ext cx="17463" cy="134938"/>
              </a:xfrm>
              <a:custGeom>
                <a:avLst/>
                <a:gdLst/>
                <a:ahLst/>
                <a:cxnLst>
                  <a:cxn ang="0">
                    <a:pos x="11" y="0"/>
                  </a:cxn>
                  <a:cxn ang="0">
                    <a:pos x="18" y="2"/>
                  </a:cxn>
                  <a:cxn ang="0">
                    <a:pos x="20" y="4"/>
                  </a:cxn>
                  <a:cxn ang="0">
                    <a:pos x="22" y="7"/>
                  </a:cxn>
                  <a:cxn ang="0">
                    <a:pos x="22" y="161"/>
                  </a:cxn>
                  <a:cxn ang="0">
                    <a:pos x="20" y="165"/>
                  </a:cxn>
                  <a:cxn ang="0">
                    <a:pos x="18" y="167"/>
                  </a:cxn>
                  <a:cxn ang="0">
                    <a:pos x="11" y="169"/>
                  </a:cxn>
                  <a:cxn ang="0">
                    <a:pos x="7" y="168"/>
                  </a:cxn>
                  <a:cxn ang="0">
                    <a:pos x="4" y="166"/>
                  </a:cxn>
                  <a:cxn ang="0">
                    <a:pos x="2" y="162"/>
                  </a:cxn>
                  <a:cxn ang="0">
                    <a:pos x="0" y="158"/>
                  </a:cxn>
                  <a:cxn ang="0">
                    <a:pos x="0" y="11"/>
                  </a:cxn>
                  <a:cxn ang="0">
                    <a:pos x="2" y="6"/>
                  </a:cxn>
                  <a:cxn ang="0">
                    <a:pos x="4" y="3"/>
                  </a:cxn>
                  <a:cxn ang="0">
                    <a:pos x="7" y="1"/>
                  </a:cxn>
                  <a:cxn ang="0">
                    <a:pos x="11" y="0"/>
                  </a:cxn>
                </a:cxnLst>
                <a:rect l="0" t="0" r="r" b="b"/>
                <a:pathLst>
                  <a:path w="22" h="169">
                    <a:moveTo>
                      <a:pt x="11" y="0"/>
                    </a:moveTo>
                    <a:lnTo>
                      <a:pt x="18" y="2"/>
                    </a:lnTo>
                    <a:lnTo>
                      <a:pt x="20" y="4"/>
                    </a:lnTo>
                    <a:lnTo>
                      <a:pt x="22" y="7"/>
                    </a:lnTo>
                    <a:lnTo>
                      <a:pt x="22" y="161"/>
                    </a:lnTo>
                    <a:lnTo>
                      <a:pt x="20" y="165"/>
                    </a:lnTo>
                    <a:lnTo>
                      <a:pt x="18" y="167"/>
                    </a:lnTo>
                    <a:lnTo>
                      <a:pt x="11" y="169"/>
                    </a:lnTo>
                    <a:lnTo>
                      <a:pt x="7" y="168"/>
                    </a:lnTo>
                    <a:lnTo>
                      <a:pt x="4" y="166"/>
                    </a:lnTo>
                    <a:lnTo>
                      <a:pt x="2" y="162"/>
                    </a:lnTo>
                    <a:lnTo>
                      <a:pt x="0" y="158"/>
                    </a:lnTo>
                    <a:lnTo>
                      <a:pt x="0" y="11"/>
                    </a:lnTo>
                    <a:lnTo>
                      <a:pt x="2" y="6"/>
                    </a:lnTo>
                    <a:lnTo>
                      <a:pt x="4" y="3"/>
                    </a:lnTo>
                    <a:lnTo>
                      <a:pt x="7" y="1"/>
                    </a:lnTo>
                    <a:lnTo>
                      <a:pt x="11"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174" name="Freeform 261"/>
              <p:cNvSpPr>
                <a:spLocks/>
              </p:cNvSpPr>
              <p:nvPr/>
            </p:nvSpPr>
            <p:spPr bwMode="auto">
              <a:xfrm>
                <a:off x="6372226" y="3398838"/>
                <a:ext cx="107950" cy="166688"/>
              </a:xfrm>
              <a:custGeom>
                <a:avLst/>
                <a:gdLst/>
                <a:ahLst/>
                <a:cxnLst>
                  <a:cxn ang="0">
                    <a:pos x="122" y="0"/>
                  </a:cxn>
                  <a:cxn ang="0">
                    <a:pos x="129" y="0"/>
                  </a:cxn>
                  <a:cxn ang="0">
                    <a:pos x="132" y="3"/>
                  </a:cxn>
                  <a:cxn ang="0">
                    <a:pos x="134" y="5"/>
                  </a:cxn>
                  <a:cxn ang="0">
                    <a:pos x="136" y="8"/>
                  </a:cxn>
                  <a:cxn ang="0">
                    <a:pos x="136" y="212"/>
                  </a:cxn>
                  <a:cxn ang="0">
                    <a:pos x="8" y="212"/>
                  </a:cxn>
                  <a:cxn ang="0">
                    <a:pos x="5" y="209"/>
                  </a:cxn>
                  <a:cxn ang="0">
                    <a:pos x="2" y="207"/>
                  </a:cxn>
                  <a:cxn ang="0">
                    <a:pos x="0" y="204"/>
                  </a:cxn>
                  <a:cxn ang="0">
                    <a:pos x="0" y="197"/>
                  </a:cxn>
                  <a:cxn ang="0">
                    <a:pos x="2" y="194"/>
                  </a:cxn>
                  <a:cxn ang="0">
                    <a:pos x="5" y="192"/>
                  </a:cxn>
                  <a:cxn ang="0">
                    <a:pos x="11" y="190"/>
                  </a:cxn>
                  <a:cxn ang="0">
                    <a:pos x="114" y="190"/>
                  </a:cxn>
                  <a:cxn ang="0">
                    <a:pos x="114" y="11"/>
                  </a:cxn>
                  <a:cxn ang="0">
                    <a:pos x="117" y="5"/>
                  </a:cxn>
                  <a:cxn ang="0">
                    <a:pos x="119" y="3"/>
                  </a:cxn>
                  <a:cxn ang="0">
                    <a:pos x="122" y="0"/>
                  </a:cxn>
                </a:cxnLst>
                <a:rect l="0" t="0" r="r" b="b"/>
                <a:pathLst>
                  <a:path w="136" h="212">
                    <a:moveTo>
                      <a:pt x="122" y="0"/>
                    </a:moveTo>
                    <a:lnTo>
                      <a:pt x="129" y="0"/>
                    </a:lnTo>
                    <a:lnTo>
                      <a:pt x="132" y="3"/>
                    </a:lnTo>
                    <a:lnTo>
                      <a:pt x="134" y="5"/>
                    </a:lnTo>
                    <a:lnTo>
                      <a:pt x="136" y="8"/>
                    </a:lnTo>
                    <a:lnTo>
                      <a:pt x="136" y="212"/>
                    </a:lnTo>
                    <a:lnTo>
                      <a:pt x="8" y="212"/>
                    </a:lnTo>
                    <a:lnTo>
                      <a:pt x="5" y="209"/>
                    </a:lnTo>
                    <a:lnTo>
                      <a:pt x="2" y="207"/>
                    </a:lnTo>
                    <a:lnTo>
                      <a:pt x="0" y="204"/>
                    </a:lnTo>
                    <a:lnTo>
                      <a:pt x="0" y="197"/>
                    </a:lnTo>
                    <a:lnTo>
                      <a:pt x="2" y="194"/>
                    </a:lnTo>
                    <a:lnTo>
                      <a:pt x="5" y="192"/>
                    </a:lnTo>
                    <a:lnTo>
                      <a:pt x="11" y="190"/>
                    </a:lnTo>
                    <a:lnTo>
                      <a:pt x="114" y="190"/>
                    </a:lnTo>
                    <a:lnTo>
                      <a:pt x="114" y="11"/>
                    </a:lnTo>
                    <a:lnTo>
                      <a:pt x="117" y="5"/>
                    </a:lnTo>
                    <a:lnTo>
                      <a:pt x="119" y="3"/>
                    </a:lnTo>
                    <a:lnTo>
                      <a:pt x="122"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175" name="Freeform 262"/>
              <p:cNvSpPr>
                <a:spLocks/>
              </p:cNvSpPr>
              <p:nvPr/>
            </p:nvSpPr>
            <p:spPr bwMode="auto">
              <a:xfrm>
                <a:off x="6049963" y="3043238"/>
                <a:ext cx="361950" cy="15875"/>
              </a:xfrm>
              <a:custGeom>
                <a:avLst/>
                <a:gdLst/>
                <a:ahLst/>
                <a:cxnLst>
                  <a:cxn ang="0">
                    <a:pos x="8" y="0"/>
                  </a:cxn>
                  <a:cxn ang="0">
                    <a:pos x="449" y="0"/>
                  </a:cxn>
                  <a:cxn ang="0">
                    <a:pos x="452" y="2"/>
                  </a:cxn>
                  <a:cxn ang="0">
                    <a:pos x="455" y="4"/>
                  </a:cxn>
                  <a:cxn ang="0">
                    <a:pos x="456" y="6"/>
                  </a:cxn>
                  <a:cxn ang="0">
                    <a:pos x="457" y="10"/>
                  </a:cxn>
                  <a:cxn ang="0">
                    <a:pos x="455" y="16"/>
                  </a:cxn>
                  <a:cxn ang="0">
                    <a:pos x="452" y="18"/>
                  </a:cxn>
                  <a:cxn ang="0">
                    <a:pos x="449" y="21"/>
                  </a:cxn>
                  <a:cxn ang="0">
                    <a:pos x="8" y="21"/>
                  </a:cxn>
                  <a:cxn ang="0">
                    <a:pos x="5" y="18"/>
                  </a:cxn>
                  <a:cxn ang="0">
                    <a:pos x="3" y="16"/>
                  </a:cxn>
                  <a:cxn ang="0">
                    <a:pos x="0" y="10"/>
                  </a:cxn>
                  <a:cxn ang="0">
                    <a:pos x="2" y="6"/>
                  </a:cxn>
                  <a:cxn ang="0">
                    <a:pos x="3" y="4"/>
                  </a:cxn>
                  <a:cxn ang="0">
                    <a:pos x="5" y="2"/>
                  </a:cxn>
                  <a:cxn ang="0">
                    <a:pos x="8" y="0"/>
                  </a:cxn>
                </a:cxnLst>
                <a:rect l="0" t="0" r="r" b="b"/>
                <a:pathLst>
                  <a:path w="457" h="21">
                    <a:moveTo>
                      <a:pt x="8" y="0"/>
                    </a:moveTo>
                    <a:lnTo>
                      <a:pt x="449" y="0"/>
                    </a:lnTo>
                    <a:lnTo>
                      <a:pt x="452" y="2"/>
                    </a:lnTo>
                    <a:lnTo>
                      <a:pt x="455" y="4"/>
                    </a:lnTo>
                    <a:lnTo>
                      <a:pt x="456" y="6"/>
                    </a:lnTo>
                    <a:lnTo>
                      <a:pt x="457" y="10"/>
                    </a:lnTo>
                    <a:lnTo>
                      <a:pt x="455" y="16"/>
                    </a:lnTo>
                    <a:lnTo>
                      <a:pt x="452" y="18"/>
                    </a:lnTo>
                    <a:lnTo>
                      <a:pt x="449" y="21"/>
                    </a:lnTo>
                    <a:lnTo>
                      <a:pt x="8" y="21"/>
                    </a:lnTo>
                    <a:lnTo>
                      <a:pt x="5" y="18"/>
                    </a:lnTo>
                    <a:lnTo>
                      <a:pt x="3" y="16"/>
                    </a:lnTo>
                    <a:lnTo>
                      <a:pt x="0" y="10"/>
                    </a:lnTo>
                    <a:lnTo>
                      <a:pt x="2" y="6"/>
                    </a:lnTo>
                    <a:lnTo>
                      <a:pt x="3" y="4"/>
                    </a:lnTo>
                    <a:lnTo>
                      <a:pt x="5" y="2"/>
                    </a:lnTo>
                    <a:lnTo>
                      <a:pt x="8"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176" name="Freeform 263"/>
              <p:cNvSpPr>
                <a:spLocks/>
              </p:cNvSpPr>
              <p:nvPr/>
            </p:nvSpPr>
            <p:spPr bwMode="auto">
              <a:xfrm>
                <a:off x="6057901" y="3216275"/>
                <a:ext cx="106363" cy="107950"/>
              </a:xfrm>
              <a:custGeom>
                <a:avLst/>
                <a:gdLst/>
                <a:ahLst/>
                <a:cxnLst>
                  <a:cxn ang="0">
                    <a:pos x="0" y="0"/>
                  </a:cxn>
                  <a:cxn ang="0">
                    <a:pos x="87" y="0"/>
                  </a:cxn>
                  <a:cxn ang="0">
                    <a:pos x="90" y="2"/>
                  </a:cxn>
                  <a:cxn ang="0">
                    <a:pos x="95" y="6"/>
                  </a:cxn>
                  <a:cxn ang="0">
                    <a:pos x="95" y="13"/>
                  </a:cxn>
                  <a:cxn ang="0">
                    <a:pos x="93" y="16"/>
                  </a:cxn>
                  <a:cxn ang="0">
                    <a:pos x="90" y="18"/>
                  </a:cxn>
                  <a:cxn ang="0">
                    <a:pos x="87" y="20"/>
                  </a:cxn>
                  <a:cxn ang="0">
                    <a:pos x="22" y="20"/>
                  </a:cxn>
                  <a:cxn ang="0">
                    <a:pos x="22" y="114"/>
                  </a:cxn>
                  <a:cxn ang="0">
                    <a:pos x="111" y="114"/>
                  </a:cxn>
                  <a:cxn ang="0">
                    <a:pos x="111" y="91"/>
                  </a:cxn>
                  <a:cxn ang="0">
                    <a:pos x="112" y="86"/>
                  </a:cxn>
                  <a:cxn ang="0">
                    <a:pos x="115" y="83"/>
                  </a:cxn>
                  <a:cxn ang="0">
                    <a:pos x="118" y="81"/>
                  </a:cxn>
                  <a:cxn ang="0">
                    <a:pos x="122" y="80"/>
                  </a:cxn>
                  <a:cxn ang="0">
                    <a:pos x="129" y="82"/>
                  </a:cxn>
                  <a:cxn ang="0">
                    <a:pos x="131" y="84"/>
                  </a:cxn>
                  <a:cxn ang="0">
                    <a:pos x="133" y="87"/>
                  </a:cxn>
                  <a:cxn ang="0">
                    <a:pos x="133" y="136"/>
                  </a:cxn>
                  <a:cxn ang="0">
                    <a:pos x="0" y="136"/>
                  </a:cxn>
                  <a:cxn ang="0">
                    <a:pos x="0" y="0"/>
                  </a:cxn>
                </a:cxnLst>
                <a:rect l="0" t="0" r="r" b="b"/>
                <a:pathLst>
                  <a:path w="133" h="136">
                    <a:moveTo>
                      <a:pt x="0" y="0"/>
                    </a:moveTo>
                    <a:lnTo>
                      <a:pt x="87" y="0"/>
                    </a:lnTo>
                    <a:lnTo>
                      <a:pt x="90" y="2"/>
                    </a:lnTo>
                    <a:lnTo>
                      <a:pt x="95" y="6"/>
                    </a:lnTo>
                    <a:lnTo>
                      <a:pt x="95" y="13"/>
                    </a:lnTo>
                    <a:lnTo>
                      <a:pt x="93" y="16"/>
                    </a:lnTo>
                    <a:lnTo>
                      <a:pt x="90" y="18"/>
                    </a:lnTo>
                    <a:lnTo>
                      <a:pt x="87" y="20"/>
                    </a:lnTo>
                    <a:lnTo>
                      <a:pt x="22" y="20"/>
                    </a:lnTo>
                    <a:lnTo>
                      <a:pt x="22" y="114"/>
                    </a:lnTo>
                    <a:lnTo>
                      <a:pt x="111" y="114"/>
                    </a:lnTo>
                    <a:lnTo>
                      <a:pt x="111" y="91"/>
                    </a:lnTo>
                    <a:lnTo>
                      <a:pt x="112" y="86"/>
                    </a:lnTo>
                    <a:lnTo>
                      <a:pt x="115" y="83"/>
                    </a:lnTo>
                    <a:lnTo>
                      <a:pt x="118" y="81"/>
                    </a:lnTo>
                    <a:lnTo>
                      <a:pt x="122" y="80"/>
                    </a:lnTo>
                    <a:lnTo>
                      <a:pt x="129" y="82"/>
                    </a:lnTo>
                    <a:lnTo>
                      <a:pt x="131" y="84"/>
                    </a:lnTo>
                    <a:lnTo>
                      <a:pt x="133" y="87"/>
                    </a:lnTo>
                    <a:lnTo>
                      <a:pt x="133" y="136"/>
                    </a:lnTo>
                    <a:lnTo>
                      <a:pt x="0" y="136"/>
                    </a:lnTo>
                    <a:lnTo>
                      <a:pt x="0"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177" name="Freeform 264"/>
              <p:cNvSpPr>
                <a:spLocks/>
              </p:cNvSpPr>
              <p:nvPr/>
            </p:nvSpPr>
            <p:spPr bwMode="auto">
              <a:xfrm>
                <a:off x="6080126" y="3216275"/>
                <a:ext cx="103188" cy="80963"/>
              </a:xfrm>
              <a:custGeom>
                <a:avLst/>
                <a:gdLst/>
                <a:ahLst/>
                <a:cxnLst>
                  <a:cxn ang="0">
                    <a:pos x="119" y="0"/>
                  </a:cxn>
                  <a:cxn ang="0">
                    <a:pos x="121" y="0"/>
                  </a:cxn>
                  <a:cxn ang="0">
                    <a:pos x="124" y="1"/>
                  </a:cxn>
                  <a:cxn ang="0">
                    <a:pos x="127" y="3"/>
                  </a:cxn>
                  <a:cxn ang="0">
                    <a:pos x="130" y="5"/>
                  </a:cxn>
                  <a:cxn ang="0">
                    <a:pos x="131" y="8"/>
                  </a:cxn>
                  <a:cxn ang="0">
                    <a:pos x="131" y="12"/>
                  </a:cxn>
                  <a:cxn ang="0">
                    <a:pos x="128" y="18"/>
                  </a:cxn>
                  <a:cxn ang="0">
                    <a:pos x="50" y="102"/>
                  </a:cxn>
                  <a:cxn ang="0">
                    <a:pos x="3" y="61"/>
                  </a:cxn>
                  <a:cxn ang="0">
                    <a:pos x="1" y="58"/>
                  </a:cxn>
                  <a:cxn ang="0">
                    <a:pos x="0" y="55"/>
                  </a:cxn>
                  <a:cxn ang="0">
                    <a:pos x="0" y="52"/>
                  </a:cxn>
                  <a:cxn ang="0">
                    <a:pos x="2" y="46"/>
                  </a:cxn>
                  <a:cxn ang="0">
                    <a:pos x="5" y="44"/>
                  </a:cxn>
                  <a:cxn ang="0">
                    <a:pos x="9" y="43"/>
                  </a:cxn>
                  <a:cxn ang="0">
                    <a:pos x="11" y="41"/>
                  </a:cxn>
                  <a:cxn ang="0">
                    <a:pos x="14" y="43"/>
                  </a:cxn>
                  <a:cxn ang="0">
                    <a:pos x="17" y="45"/>
                  </a:cxn>
                  <a:cxn ang="0">
                    <a:pos x="48" y="71"/>
                  </a:cxn>
                  <a:cxn ang="0">
                    <a:pos x="112" y="3"/>
                  </a:cxn>
                  <a:cxn ang="0">
                    <a:pos x="115" y="1"/>
                  </a:cxn>
                  <a:cxn ang="0">
                    <a:pos x="119" y="0"/>
                  </a:cxn>
                </a:cxnLst>
                <a:rect l="0" t="0" r="r" b="b"/>
                <a:pathLst>
                  <a:path w="131" h="102">
                    <a:moveTo>
                      <a:pt x="119" y="0"/>
                    </a:moveTo>
                    <a:lnTo>
                      <a:pt x="121" y="0"/>
                    </a:lnTo>
                    <a:lnTo>
                      <a:pt x="124" y="1"/>
                    </a:lnTo>
                    <a:lnTo>
                      <a:pt x="127" y="3"/>
                    </a:lnTo>
                    <a:lnTo>
                      <a:pt x="130" y="5"/>
                    </a:lnTo>
                    <a:lnTo>
                      <a:pt x="131" y="8"/>
                    </a:lnTo>
                    <a:lnTo>
                      <a:pt x="131" y="12"/>
                    </a:lnTo>
                    <a:lnTo>
                      <a:pt x="128" y="18"/>
                    </a:lnTo>
                    <a:lnTo>
                      <a:pt x="50" y="102"/>
                    </a:lnTo>
                    <a:lnTo>
                      <a:pt x="3" y="61"/>
                    </a:lnTo>
                    <a:lnTo>
                      <a:pt x="1" y="58"/>
                    </a:lnTo>
                    <a:lnTo>
                      <a:pt x="0" y="55"/>
                    </a:lnTo>
                    <a:lnTo>
                      <a:pt x="0" y="52"/>
                    </a:lnTo>
                    <a:lnTo>
                      <a:pt x="2" y="46"/>
                    </a:lnTo>
                    <a:lnTo>
                      <a:pt x="5" y="44"/>
                    </a:lnTo>
                    <a:lnTo>
                      <a:pt x="9" y="43"/>
                    </a:lnTo>
                    <a:lnTo>
                      <a:pt x="11" y="41"/>
                    </a:lnTo>
                    <a:lnTo>
                      <a:pt x="14" y="43"/>
                    </a:lnTo>
                    <a:lnTo>
                      <a:pt x="17" y="45"/>
                    </a:lnTo>
                    <a:lnTo>
                      <a:pt x="48" y="71"/>
                    </a:lnTo>
                    <a:lnTo>
                      <a:pt x="112" y="3"/>
                    </a:lnTo>
                    <a:lnTo>
                      <a:pt x="115" y="1"/>
                    </a:lnTo>
                    <a:lnTo>
                      <a:pt x="119"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178" name="Freeform 265"/>
              <p:cNvSpPr>
                <a:spLocks/>
              </p:cNvSpPr>
              <p:nvPr/>
            </p:nvSpPr>
            <p:spPr bwMode="auto">
              <a:xfrm>
                <a:off x="6057901" y="3352800"/>
                <a:ext cx="106363" cy="107950"/>
              </a:xfrm>
              <a:custGeom>
                <a:avLst/>
                <a:gdLst/>
                <a:ahLst/>
                <a:cxnLst>
                  <a:cxn ang="0">
                    <a:pos x="0" y="0"/>
                  </a:cxn>
                  <a:cxn ang="0">
                    <a:pos x="84" y="0"/>
                  </a:cxn>
                  <a:cxn ang="0">
                    <a:pos x="90" y="2"/>
                  </a:cxn>
                  <a:cxn ang="0">
                    <a:pos x="93" y="4"/>
                  </a:cxn>
                  <a:cxn ang="0">
                    <a:pos x="95" y="8"/>
                  </a:cxn>
                  <a:cxn ang="0">
                    <a:pos x="95" y="14"/>
                  </a:cxn>
                  <a:cxn ang="0">
                    <a:pos x="93" y="18"/>
                  </a:cxn>
                  <a:cxn ang="0">
                    <a:pos x="90" y="20"/>
                  </a:cxn>
                  <a:cxn ang="0">
                    <a:pos x="87" y="22"/>
                  </a:cxn>
                  <a:cxn ang="0">
                    <a:pos x="22" y="22"/>
                  </a:cxn>
                  <a:cxn ang="0">
                    <a:pos x="22" y="116"/>
                  </a:cxn>
                  <a:cxn ang="0">
                    <a:pos x="111" y="116"/>
                  </a:cxn>
                  <a:cxn ang="0">
                    <a:pos x="111" y="92"/>
                  </a:cxn>
                  <a:cxn ang="0">
                    <a:pos x="114" y="86"/>
                  </a:cxn>
                  <a:cxn ang="0">
                    <a:pos x="116" y="84"/>
                  </a:cxn>
                  <a:cxn ang="0">
                    <a:pos x="119" y="81"/>
                  </a:cxn>
                  <a:cxn ang="0">
                    <a:pos x="126" y="81"/>
                  </a:cxn>
                  <a:cxn ang="0">
                    <a:pos x="129" y="84"/>
                  </a:cxn>
                  <a:cxn ang="0">
                    <a:pos x="131" y="86"/>
                  </a:cxn>
                  <a:cxn ang="0">
                    <a:pos x="133" y="89"/>
                  </a:cxn>
                  <a:cxn ang="0">
                    <a:pos x="133" y="138"/>
                  </a:cxn>
                  <a:cxn ang="0">
                    <a:pos x="0" y="138"/>
                  </a:cxn>
                  <a:cxn ang="0">
                    <a:pos x="0" y="0"/>
                  </a:cxn>
                </a:cxnLst>
                <a:rect l="0" t="0" r="r" b="b"/>
                <a:pathLst>
                  <a:path w="133" h="138">
                    <a:moveTo>
                      <a:pt x="0" y="0"/>
                    </a:moveTo>
                    <a:lnTo>
                      <a:pt x="84" y="0"/>
                    </a:lnTo>
                    <a:lnTo>
                      <a:pt x="90" y="2"/>
                    </a:lnTo>
                    <a:lnTo>
                      <a:pt x="93" y="4"/>
                    </a:lnTo>
                    <a:lnTo>
                      <a:pt x="95" y="8"/>
                    </a:lnTo>
                    <a:lnTo>
                      <a:pt x="95" y="14"/>
                    </a:lnTo>
                    <a:lnTo>
                      <a:pt x="93" y="18"/>
                    </a:lnTo>
                    <a:lnTo>
                      <a:pt x="90" y="20"/>
                    </a:lnTo>
                    <a:lnTo>
                      <a:pt x="87" y="22"/>
                    </a:lnTo>
                    <a:lnTo>
                      <a:pt x="22" y="22"/>
                    </a:lnTo>
                    <a:lnTo>
                      <a:pt x="22" y="116"/>
                    </a:lnTo>
                    <a:lnTo>
                      <a:pt x="111" y="116"/>
                    </a:lnTo>
                    <a:lnTo>
                      <a:pt x="111" y="92"/>
                    </a:lnTo>
                    <a:lnTo>
                      <a:pt x="114" y="86"/>
                    </a:lnTo>
                    <a:lnTo>
                      <a:pt x="116" y="84"/>
                    </a:lnTo>
                    <a:lnTo>
                      <a:pt x="119" y="81"/>
                    </a:lnTo>
                    <a:lnTo>
                      <a:pt x="126" y="81"/>
                    </a:lnTo>
                    <a:lnTo>
                      <a:pt x="129" y="84"/>
                    </a:lnTo>
                    <a:lnTo>
                      <a:pt x="131" y="86"/>
                    </a:lnTo>
                    <a:lnTo>
                      <a:pt x="133" y="89"/>
                    </a:lnTo>
                    <a:lnTo>
                      <a:pt x="133" y="138"/>
                    </a:lnTo>
                    <a:lnTo>
                      <a:pt x="0" y="138"/>
                    </a:lnTo>
                    <a:lnTo>
                      <a:pt x="0"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179" name="Freeform 266"/>
              <p:cNvSpPr>
                <a:spLocks/>
              </p:cNvSpPr>
              <p:nvPr/>
            </p:nvSpPr>
            <p:spPr bwMode="auto">
              <a:xfrm>
                <a:off x="6080126" y="3354388"/>
                <a:ext cx="103188" cy="80963"/>
              </a:xfrm>
              <a:custGeom>
                <a:avLst/>
                <a:gdLst/>
                <a:ahLst/>
                <a:cxnLst>
                  <a:cxn ang="0">
                    <a:pos x="119" y="0"/>
                  </a:cxn>
                  <a:cxn ang="0">
                    <a:pos x="121" y="0"/>
                  </a:cxn>
                  <a:cxn ang="0">
                    <a:pos x="127" y="2"/>
                  </a:cxn>
                  <a:cxn ang="0">
                    <a:pos x="130" y="6"/>
                  </a:cxn>
                  <a:cxn ang="0">
                    <a:pos x="131" y="9"/>
                  </a:cxn>
                  <a:cxn ang="0">
                    <a:pos x="131" y="11"/>
                  </a:cxn>
                  <a:cxn ang="0">
                    <a:pos x="128" y="18"/>
                  </a:cxn>
                  <a:cxn ang="0">
                    <a:pos x="50" y="103"/>
                  </a:cxn>
                  <a:cxn ang="0">
                    <a:pos x="3" y="62"/>
                  </a:cxn>
                  <a:cxn ang="0">
                    <a:pos x="1" y="59"/>
                  </a:cxn>
                  <a:cxn ang="0">
                    <a:pos x="0" y="55"/>
                  </a:cxn>
                  <a:cxn ang="0">
                    <a:pos x="0" y="53"/>
                  </a:cxn>
                  <a:cxn ang="0">
                    <a:pos x="2" y="46"/>
                  </a:cxn>
                  <a:cxn ang="0">
                    <a:pos x="9" y="42"/>
                  </a:cxn>
                  <a:cxn ang="0">
                    <a:pos x="11" y="42"/>
                  </a:cxn>
                  <a:cxn ang="0">
                    <a:pos x="14" y="43"/>
                  </a:cxn>
                  <a:cxn ang="0">
                    <a:pos x="17" y="45"/>
                  </a:cxn>
                  <a:cxn ang="0">
                    <a:pos x="48" y="72"/>
                  </a:cxn>
                  <a:cxn ang="0">
                    <a:pos x="112" y="4"/>
                  </a:cxn>
                  <a:cxn ang="0">
                    <a:pos x="115" y="1"/>
                  </a:cxn>
                  <a:cxn ang="0">
                    <a:pos x="119" y="0"/>
                  </a:cxn>
                </a:cxnLst>
                <a:rect l="0" t="0" r="r" b="b"/>
                <a:pathLst>
                  <a:path w="131" h="103">
                    <a:moveTo>
                      <a:pt x="119" y="0"/>
                    </a:moveTo>
                    <a:lnTo>
                      <a:pt x="121" y="0"/>
                    </a:lnTo>
                    <a:lnTo>
                      <a:pt x="127" y="2"/>
                    </a:lnTo>
                    <a:lnTo>
                      <a:pt x="130" y="6"/>
                    </a:lnTo>
                    <a:lnTo>
                      <a:pt x="131" y="9"/>
                    </a:lnTo>
                    <a:lnTo>
                      <a:pt x="131" y="11"/>
                    </a:lnTo>
                    <a:lnTo>
                      <a:pt x="128" y="18"/>
                    </a:lnTo>
                    <a:lnTo>
                      <a:pt x="50" y="103"/>
                    </a:lnTo>
                    <a:lnTo>
                      <a:pt x="3" y="62"/>
                    </a:lnTo>
                    <a:lnTo>
                      <a:pt x="1" y="59"/>
                    </a:lnTo>
                    <a:lnTo>
                      <a:pt x="0" y="55"/>
                    </a:lnTo>
                    <a:lnTo>
                      <a:pt x="0" y="53"/>
                    </a:lnTo>
                    <a:lnTo>
                      <a:pt x="2" y="46"/>
                    </a:lnTo>
                    <a:lnTo>
                      <a:pt x="9" y="42"/>
                    </a:lnTo>
                    <a:lnTo>
                      <a:pt x="11" y="42"/>
                    </a:lnTo>
                    <a:lnTo>
                      <a:pt x="14" y="43"/>
                    </a:lnTo>
                    <a:lnTo>
                      <a:pt x="17" y="45"/>
                    </a:lnTo>
                    <a:lnTo>
                      <a:pt x="48" y="72"/>
                    </a:lnTo>
                    <a:lnTo>
                      <a:pt x="112" y="4"/>
                    </a:lnTo>
                    <a:lnTo>
                      <a:pt x="115" y="1"/>
                    </a:lnTo>
                    <a:lnTo>
                      <a:pt x="119"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180" name="Freeform 267"/>
              <p:cNvSpPr>
                <a:spLocks noEditPoints="1"/>
              </p:cNvSpPr>
              <p:nvPr/>
            </p:nvSpPr>
            <p:spPr bwMode="auto">
              <a:xfrm>
                <a:off x="6057901" y="3481388"/>
                <a:ext cx="109538" cy="109538"/>
              </a:xfrm>
              <a:custGeom>
                <a:avLst/>
                <a:gdLst/>
                <a:ahLst/>
                <a:cxnLst>
                  <a:cxn ang="0">
                    <a:pos x="22" y="22"/>
                  </a:cxn>
                  <a:cxn ang="0">
                    <a:pos x="22" y="116"/>
                  </a:cxn>
                  <a:cxn ang="0">
                    <a:pos x="117" y="116"/>
                  </a:cxn>
                  <a:cxn ang="0">
                    <a:pos x="117" y="22"/>
                  </a:cxn>
                  <a:cxn ang="0">
                    <a:pos x="22" y="22"/>
                  </a:cxn>
                  <a:cxn ang="0">
                    <a:pos x="0" y="0"/>
                  </a:cxn>
                  <a:cxn ang="0">
                    <a:pos x="139" y="0"/>
                  </a:cxn>
                  <a:cxn ang="0">
                    <a:pos x="139" y="138"/>
                  </a:cxn>
                  <a:cxn ang="0">
                    <a:pos x="0" y="138"/>
                  </a:cxn>
                  <a:cxn ang="0">
                    <a:pos x="0" y="0"/>
                  </a:cxn>
                </a:cxnLst>
                <a:rect l="0" t="0" r="r" b="b"/>
                <a:pathLst>
                  <a:path w="139" h="138">
                    <a:moveTo>
                      <a:pt x="22" y="22"/>
                    </a:moveTo>
                    <a:lnTo>
                      <a:pt x="22" y="116"/>
                    </a:lnTo>
                    <a:lnTo>
                      <a:pt x="117" y="116"/>
                    </a:lnTo>
                    <a:lnTo>
                      <a:pt x="117" y="22"/>
                    </a:lnTo>
                    <a:lnTo>
                      <a:pt x="22" y="22"/>
                    </a:lnTo>
                    <a:close/>
                    <a:moveTo>
                      <a:pt x="0" y="0"/>
                    </a:moveTo>
                    <a:lnTo>
                      <a:pt x="139" y="0"/>
                    </a:lnTo>
                    <a:lnTo>
                      <a:pt x="139" y="138"/>
                    </a:lnTo>
                    <a:lnTo>
                      <a:pt x="0" y="138"/>
                    </a:lnTo>
                    <a:lnTo>
                      <a:pt x="0"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181" name="Freeform 268"/>
              <p:cNvSpPr>
                <a:spLocks/>
              </p:cNvSpPr>
              <p:nvPr/>
            </p:nvSpPr>
            <p:spPr bwMode="auto">
              <a:xfrm>
                <a:off x="6196013" y="3392488"/>
                <a:ext cx="53975" cy="17463"/>
              </a:xfrm>
              <a:custGeom>
                <a:avLst/>
                <a:gdLst/>
                <a:ahLst/>
                <a:cxnLst>
                  <a:cxn ang="0">
                    <a:pos x="8" y="0"/>
                  </a:cxn>
                  <a:cxn ang="0">
                    <a:pos x="61" y="0"/>
                  </a:cxn>
                  <a:cxn ang="0">
                    <a:pos x="64" y="2"/>
                  </a:cxn>
                  <a:cxn ang="0">
                    <a:pos x="66" y="4"/>
                  </a:cxn>
                  <a:cxn ang="0">
                    <a:pos x="67" y="6"/>
                  </a:cxn>
                  <a:cxn ang="0">
                    <a:pos x="68" y="10"/>
                  </a:cxn>
                  <a:cxn ang="0">
                    <a:pos x="66" y="16"/>
                  </a:cxn>
                  <a:cxn ang="0">
                    <a:pos x="64" y="18"/>
                  </a:cxn>
                  <a:cxn ang="0">
                    <a:pos x="61" y="21"/>
                  </a:cxn>
                  <a:cxn ang="0">
                    <a:pos x="8" y="21"/>
                  </a:cxn>
                  <a:cxn ang="0">
                    <a:pos x="4" y="18"/>
                  </a:cxn>
                  <a:cxn ang="0">
                    <a:pos x="2" y="16"/>
                  </a:cxn>
                  <a:cxn ang="0">
                    <a:pos x="0" y="10"/>
                  </a:cxn>
                  <a:cxn ang="0">
                    <a:pos x="1" y="6"/>
                  </a:cxn>
                  <a:cxn ang="0">
                    <a:pos x="2" y="4"/>
                  </a:cxn>
                  <a:cxn ang="0">
                    <a:pos x="4" y="2"/>
                  </a:cxn>
                  <a:cxn ang="0">
                    <a:pos x="8" y="0"/>
                  </a:cxn>
                </a:cxnLst>
                <a:rect l="0" t="0" r="r" b="b"/>
                <a:pathLst>
                  <a:path w="68" h="21">
                    <a:moveTo>
                      <a:pt x="8" y="0"/>
                    </a:moveTo>
                    <a:lnTo>
                      <a:pt x="61" y="0"/>
                    </a:lnTo>
                    <a:lnTo>
                      <a:pt x="64" y="2"/>
                    </a:lnTo>
                    <a:lnTo>
                      <a:pt x="66" y="4"/>
                    </a:lnTo>
                    <a:lnTo>
                      <a:pt x="67" y="6"/>
                    </a:lnTo>
                    <a:lnTo>
                      <a:pt x="68" y="10"/>
                    </a:lnTo>
                    <a:lnTo>
                      <a:pt x="66" y="16"/>
                    </a:lnTo>
                    <a:lnTo>
                      <a:pt x="64" y="18"/>
                    </a:lnTo>
                    <a:lnTo>
                      <a:pt x="61" y="21"/>
                    </a:lnTo>
                    <a:lnTo>
                      <a:pt x="8" y="21"/>
                    </a:lnTo>
                    <a:lnTo>
                      <a:pt x="4" y="18"/>
                    </a:lnTo>
                    <a:lnTo>
                      <a:pt x="2" y="16"/>
                    </a:lnTo>
                    <a:lnTo>
                      <a:pt x="0" y="10"/>
                    </a:lnTo>
                    <a:lnTo>
                      <a:pt x="1" y="6"/>
                    </a:lnTo>
                    <a:lnTo>
                      <a:pt x="2" y="4"/>
                    </a:lnTo>
                    <a:lnTo>
                      <a:pt x="4" y="2"/>
                    </a:lnTo>
                    <a:lnTo>
                      <a:pt x="8"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182" name="Freeform 269"/>
              <p:cNvSpPr>
                <a:spLocks/>
              </p:cNvSpPr>
              <p:nvPr/>
            </p:nvSpPr>
            <p:spPr bwMode="auto">
              <a:xfrm>
                <a:off x="6196013" y="3298825"/>
                <a:ext cx="150813" cy="17463"/>
              </a:xfrm>
              <a:custGeom>
                <a:avLst/>
                <a:gdLst/>
                <a:ahLst/>
                <a:cxnLst>
                  <a:cxn ang="0">
                    <a:pos x="8" y="0"/>
                  </a:cxn>
                  <a:cxn ang="0">
                    <a:pos x="183" y="0"/>
                  </a:cxn>
                  <a:cxn ang="0">
                    <a:pos x="186" y="2"/>
                  </a:cxn>
                  <a:cxn ang="0">
                    <a:pos x="188" y="4"/>
                  </a:cxn>
                  <a:cxn ang="0">
                    <a:pos x="190" y="8"/>
                  </a:cxn>
                  <a:cxn ang="0">
                    <a:pos x="190" y="14"/>
                  </a:cxn>
                  <a:cxn ang="0">
                    <a:pos x="188" y="18"/>
                  </a:cxn>
                  <a:cxn ang="0">
                    <a:pos x="186" y="20"/>
                  </a:cxn>
                  <a:cxn ang="0">
                    <a:pos x="179" y="22"/>
                  </a:cxn>
                  <a:cxn ang="0">
                    <a:pos x="11" y="22"/>
                  </a:cxn>
                  <a:cxn ang="0">
                    <a:pos x="7" y="21"/>
                  </a:cxn>
                  <a:cxn ang="0">
                    <a:pos x="3" y="19"/>
                  </a:cxn>
                  <a:cxn ang="0">
                    <a:pos x="1" y="15"/>
                  </a:cxn>
                  <a:cxn ang="0">
                    <a:pos x="0" y="11"/>
                  </a:cxn>
                  <a:cxn ang="0">
                    <a:pos x="2" y="4"/>
                  </a:cxn>
                  <a:cxn ang="0">
                    <a:pos x="4" y="2"/>
                  </a:cxn>
                  <a:cxn ang="0">
                    <a:pos x="8" y="0"/>
                  </a:cxn>
                </a:cxnLst>
                <a:rect l="0" t="0" r="r" b="b"/>
                <a:pathLst>
                  <a:path w="190" h="22">
                    <a:moveTo>
                      <a:pt x="8" y="0"/>
                    </a:moveTo>
                    <a:lnTo>
                      <a:pt x="183" y="0"/>
                    </a:lnTo>
                    <a:lnTo>
                      <a:pt x="186" y="2"/>
                    </a:lnTo>
                    <a:lnTo>
                      <a:pt x="188" y="4"/>
                    </a:lnTo>
                    <a:lnTo>
                      <a:pt x="190" y="8"/>
                    </a:lnTo>
                    <a:lnTo>
                      <a:pt x="190" y="14"/>
                    </a:lnTo>
                    <a:lnTo>
                      <a:pt x="188" y="18"/>
                    </a:lnTo>
                    <a:lnTo>
                      <a:pt x="186" y="20"/>
                    </a:lnTo>
                    <a:lnTo>
                      <a:pt x="179" y="22"/>
                    </a:lnTo>
                    <a:lnTo>
                      <a:pt x="11" y="22"/>
                    </a:lnTo>
                    <a:lnTo>
                      <a:pt x="7" y="21"/>
                    </a:lnTo>
                    <a:lnTo>
                      <a:pt x="3" y="19"/>
                    </a:lnTo>
                    <a:lnTo>
                      <a:pt x="1" y="15"/>
                    </a:lnTo>
                    <a:lnTo>
                      <a:pt x="0" y="11"/>
                    </a:lnTo>
                    <a:lnTo>
                      <a:pt x="2" y="4"/>
                    </a:lnTo>
                    <a:lnTo>
                      <a:pt x="4" y="2"/>
                    </a:lnTo>
                    <a:lnTo>
                      <a:pt x="8"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183" name="Freeform 270"/>
              <p:cNvSpPr>
                <a:spLocks/>
              </p:cNvSpPr>
              <p:nvPr/>
            </p:nvSpPr>
            <p:spPr bwMode="auto">
              <a:xfrm>
                <a:off x="6196013" y="3346450"/>
                <a:ext cx="103188" cy="15875"/>
              </a:xfrm>
              <a:custGeom>
                <a:avLst/>
                <a:gdLst/>
                <a:ahLst/>
                <a:cxnLst>
                  <a:cxn ang="0">
                    <a:pos x="8" y="0"/>
                  </a:cxn>
                  <a:cxn ang="0">
                    <a:pos x="122" y="0"/>
                  </a:cxn>
                  <a:cxn ang="0">
                    <a:pos x="125" y="3"/>
                  </a:cxn>
                  <a:cxn ang="0">
                    <a:pos x="128" y="5"/>
                  </a:cxn>
                  <a:cxn ang="0">
                    <a:pos x="130" y="8"/>
                  </a:cxn>
                  <a:cxn ang="0">
                    <a:pos x="130" y="15"/>
                  </a:cxn>
                  <a:cxn ang="0">
                    <a:pos x="125" y="19"/>
                  </a:cxn>
                  <a:cxn ang="0">
                    <a:pos x="122" y="21"/>
                  </a:cxn>
                  <a:cxn ang="0">
                    <a:pos x="8" y="21"/>
                  </a:cxn>
                  <a:cxn ang="0">
                    <a:pos x="4" y="19"/>
                  </a:cxn>
                  <a:cxn ang="0">
                    <a:pos x="2" y="17"/>
                  </a:cxn>
                  <a:cxn ang="0">
                    <a:pos x="1" y="15"/>
                  </a:cxn>
                  <a:cxn ang="0">
                    <a:pos x="0" y="11"/>
                  </a:cxn>
                  <a:cxn ang="0">
                    <a:pos x="2" y="5"/>
                  </a:cxn>
                  <a:cxn ang="0">
                    <a:pos x="4" y="3"/>
                  </a:cxn>
                  <a:cxn ang="0">
                    <a:pos x="8" y="0"/>
                  </a:cxn>
                </a:cxnLst>
                <a:rect l="0" t="0" r="r" b="b"/>
                <a:pathLst>
                  <a:path w="130" h="21">
                    <a:moveTo>
                      <a:pt x="8" y="0"/>
                    </a:moveTo>
                    <a:lnTo>
                      <a:pt x="122" y="0"/>
                    </a:lnTo>
                    <a:lnTo>
                      <a:pt x="125" y="3"/>
                    </a:lnTo>
                    <a:lnTo>
                      <a:pt x="128" y="5"/>
                    </a:lnTo>
                    <a:lnTo>
                      <a:pt x="130" y="8"/>
                    </a:lnTo>
                    <a:lnTo>
                      <a:pt x="130" y="15"/>
                    </a:lnTo>
                    <a:lnTo>
                      <a:pt x="125" y="19"/>
                    </a:lnTo>
                    <a:lnTo>
                      <a:pt x="122" y="21"/>
                    </a:lnTo>
                    <a:lnTo>
                      <a:pt x="8" y="21"/>
                    </a:lnTo>
                    <a:lnTo>
                      <a:pt x="4" y="19"/>
                    </a:lnTo>
                    <a:lnTo>
                      <a:pt x="2" y="17"/>
                    </a:lnTo>
                    <a:lnTo>
                      <a:pt x="1" y="15"/>
                    </a:lnTo>
                    <a:lnTo>
                      <a:pt x="0" y="11"/>
                    </a:lnTo>
                    <a:lnTo>
                      <a:pt x="2" y="5"/>
                    </a:lnTo>
                    <a:lnTo>
                      <a:pt x="4" y="3"/>
                    </a:lnTo>
                    <a:lnTo>
                      <a:pt x="8"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184" name="Freeform 271"/>
              <p:cNvSpPr>
                <a:spLocks/>
              </p:cNvSpPr>
              <p:nvPr/>
            </p:nvSpPr>
            <p:spPr bwMode="auto">
              <a:xfrm>
                <a:off x="6196013" y="3251200"/>
                <a:ext cx="103188" cy="17463"/>
              </a:xfrm>
              <a:custGeom>
                <a:avLst/>
                <a:gdLst/>
                <a:ahLst/>
                <a:cxnLst>
                  <a:cxn ang="0">
                    <a:pos x="8" y="0"/>
                  </a:cxn>
                  <a:cxn ang="0">
                    <a:pos x="122" y="0"/>
                  </a:cxn>
                  <a:cxn ang="0">
                    <a:pos x="125" y="2"/>
                  </a:cxn>
                  <a:cxn ang="0">
                    <a:pos x="128" y="4"/>
                  </a:cxn>
                  <a:cxn ang="0">
                    <a:pos x="130" y="7"/>
                  </a:cxn>
                  <a:cxn ang="0">
                    <a:pos x="130" y="14"/>
                  </a:cxn>
                  <a:cxn ang="0">
                    <a:pos x="128" y="17"/>
                  </a:cxn>
                  <a:cxn ang="0">
                    <a:pos x="125" y="19"/>
                  </a:cxn>
                  <a:cxn ang="0">
                    <a:pos x="119" y="22"/>
                  </a:cxn>
                  <a:cxn ang="0">
                    <a:pos x="11" y="22"/>
                  </a:cxn>
                  <a:cxn ang="0">
                    <a:pos x="7" y="21"/>
                  </a:cxn>
                  <a:cxn ang="0">
                    <a:pos x="3" y="18"/>
                  </a:cxn>
                  <a:cxn ang="0">
                    <a:pos x="1" y="15"/>
                  </a:cxn>
                  <a:cxn ang="0">
                    <a:pos x="0" y="11"/>
                  </a:cxn>
                  <a:cxn ang="0">
                    <a:pos x="2" y="4"/>
                  </a:cxn>
                  <a:cxn ang="0">
                    <a:pos x="4" y="2"/>
                  </a:cxn>
                  <a:cxn ang="0">
                    <a:pos x="8" y="0"/>
                  </a:cxn>
                </a:cxnLst>
                <a:rect l="0" t="0" r="r" b="b"/>
                <a:pathLst>
                  <a:path w="130" h="22">
                    <a:moveTo>
                      <a:pt x="8" y="0"/>
                    </a:moveTo>
                    <a:lnTo>
                      <a:pt x="122" y="0"/>
                    </a:lnTo>
                    <a:lnTo>
                      <a:pt x="125" y="2"/>
                    </a:lnTo>
                    <a:lnTo>
                      <a:pt x="128" y="4"/>
                    </a:lnTo>
                    <a:lnTo>
                      <a:pt x="130" y="7"/>
                    </a:lnTo>
                    <a:lnTo>
                      <a:pt x="130" y="14"/>
                    </a:lnTo>
                    <a:lnTo>
                      <a:pt x="128" y="17"/>
                    </a:lnTo>
                    <a:lnTo>
                      <a:pt x="125" y="19"/>
                    </a:lnTo>
                    <a:lnTo>
                      <a:pt x="119" y="22"/>
                    </a:lnTo>
                    <a:lnTo>
                      <a:pt x="11" y="22"/>
                    </a:lnTo>
                    <a:lnTo>
                      <a:pt x="7" y="21"/>
                    </a:lnTo>
                    <a:lnTo>
                      <a:pt x="3" y="18"/>
                    </a:lnTo>
                    <a:lnTo>
                      <a:pt x="1" y="15"/>
                    </a:lnTo>
                    <a:lnTo>
                      <a:pt x="0" y="11"/>
                    </a:lnTo>
                    <a:lnTo>
                      <a:pt x="2" y="4"/>
                    </a:lnTo>
                    <a:lnTo>
                      <a:pt x="4" y="2"/>
                    </a:lnTo>
                    <a:lnTo>
                      <a:pt x="8"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185" name="Freeform 272"/>
              <p:cNvSpPr>
                <a:spLocks noEditPoints="1"/>
              </p:cNvSpPr>
              <p:nvPr/>
            </p:nvSpPr>
            <p:spPr bwMode="auto">
              <a:xfrm>
                <a:off x="6224588" y="3178175"/>
                <a:ext cx="385763" cy="393700"/>
              </a:xfrm>
              <a:custGeom>
                <a:avLst/>
                <a:gdLst/>
                <a:ahLst/>
                <a:cxnLst>
                  <a:cxn ang="0">
                    <a:pos x="360" y="31"/>
                  </a:cxn>
                  <a:cxn ang="0">
                    <a:pos x="49" y="348"/>
                  </a:cxn>
                  <a:cxn ang="0">
                    <a:pos x="28" y="468"/>
                  </a:cxn>
                  <a:cxn ang="0">
                    <a:pos x="143" y="441"/>
                  </a:cxn>
                  <a:cxn ang="0">
                    <a:pos x="456" y="124"/>
                  </a:cxn>
                  <a:cxn ang="0">
                    <a:pos x="360" y="31"/>
                  </a:cxn>
                  <a:cxn ang="0">
                    <a:pos x="360" y="0"/>
                  </a:cxn>
                  <a:cxn ang="0">
                    <a:pos x="486" y="124"/>
                  </a:cxn>
                  <a:cxn ang="0">
                    <a:pos x="154" y="461"/>
                  </a:cxn>
                  <a:cxn ang="0">
                    <a:pos x="0" y="495"/>
                  </a:cxn>
                  <a:cxn ang="0">
                    <a:pos x="29" y="337"/>
                  </a:cxn>
                  <a:cxn ang="0">
                    <a:pos x="360" y="0"/>
                  </a:cxn>
                </a:cxnLst>
                <a:rect l="0" t="0" r="r" b="b"/>
                <a:pathLst>
                  <a:path w="486" h="495">
                    <a:moveTo>
                      <a:pt x="360" y="31"/>
                    </a:moveTo>
                    <a:lnTo>
                      <a:pt x="49" y="348"/>
                    </a:lnTo>
                    <a:lnTo>
                      <a:pt x="28" y="468"/>
                    </a:lnTo>
                    <a:lnTo>
                      <a:pt x="143" y="441"/>
                    </a:lnTo>
                    <a:lnTo>
                      <a:pt x="456" y="124"/>
                    </a:lnTo>
                    <a:lnTo>
                      <a:pt x="360" y="31"/>
                    </a:lnTo>
                    <a:close/>
                    <a:moveTo>
                      <a:pt x="360" y="0"/>
                    </a:moveTo>
                    <a:lnTo>
                      <a:pt x="486" y="124"/>
                    </a:lnTo>
                    <a:lnTo>
                      <a:pt x="154" y="461"/>
                    </a:lnTo>
                    <a:lnTo>
                      <a:pt x="0" y="495"/>
                    </a:lnTo>
                    <a:lnTo>
                      <a:pt x="29" y="337"/>
                    </a:lnTo>
                    <a:lnTo>
                      <a:pt x="360"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186" name="Freeform 273"/>
              <p:cNvSpPr>
                <a:spLocks/>
              </p:cNvSpPr>
              <p:nvPr/>
            </p:nvSpPr>
            <p:spPr bwMode="auto">
              <a:xfrm>
                <a:off x="6234113" y="3505200"/>
                <a:ext cx="55563" cy="53975"/>
              </a:xfrm>
              <a:custGeom>
                <a:avLst/>
                <a:gdLst/>
                <a:ahLst/>
                <a:cxnLst>
                  <a:cxn ang="0">
                    <a:pos x="10" y="0"/>
                  </a:cxn>
                  <a:cxn ang="0">
                    <a:pos x="13" y="0"/>
                  </a:cxn>
                  <a:cxn ang="0">
                    <a:pos x="19" y="2"/>
                  </a:cxn>
                  <a:cxn ang="0">
                    <a:pos x="70" y="52"/>
                  </a:cxn>
                  <a:cxn ang="0">
                    <a:pos x="71" y="56"/>
                  </a:cxn>
                  <a:cxn ang="0">
                    <a:pos x="71" y="59"/>
                  </a:cxn>
                  <a:cxn ang="0">
                    <a:pos x="70" y="62"/>
                  </a:cxn>
                  <a:cxn ang="0">
                    <a:pos x="68" y="66"/>
                  </a:cxn>
                  <a:cxn ang="0">
                    <a:pos x="65" y="68"/>
                  </a:cxn>
                  <a:cxn ang="0">
                    <a:pos x="62" y="69"/>
                  </a:cxn>
                  <a:cxn ang="0">
                    <a:pos x="57" y="69"/>
                  </a:cxn>
                  <a:cxn ang="0">
                    <a:pos x="54" y="68"/>
                  </a:cxn>
                  <a:cxn ang="0">
                    <a:pos x="52" y="66"/>
                  </a:cxn>
                  <a:cxn ang="0">
                    <a:pos x="4" y="18"/>
                  </a:cxn>
                  <a:cxn ang="0">
                    <a:pos x="2" y="15"/>
                  </a:cxn>
                  <a:cxn ang="0">
                    <a:pos x="0" y="12"/>
                  </a:cxn>
                  <a:cxn ang="0">
                    <a:pos x="0" y="8"/>
                  </a:cxn>
                  <a:cxn ang="0">
                    <a:pos x="2" y="5"/>
                  </a:cxn>
                  <a:cxn ang="0">
                    <a:pos x="4" y="3"/>
                  </a:cxn>
                  <a:cxn ang="0">
                    <a:pos x="7" y="1"/>
                  </a:cxn>
                  <a:cxn ang="0">
                    <a:pos x="10" y="0"/>
                  </a:cxn>
                </a:cxnLst>
                <a:rect l="0" t="0" r="r" b="b"/>
                <a:pathLst>
                  <a:path w="71" h="69">
                    <a:moveTo>
                      <a:pt x="10" y="0"/>
                    </a:moveTo>
                    <a:lnTo>
                      <a:pt x="13" y="0"/>
                    </a:lnTo>
                    <a:lnTo>
                      <a:pt x="19" y="2"/>
                    </a:lnTo>
                    <a:lnTo>
                      <a:pt x="70" y="52"/>
                    </a:lnTo>
                    <a:lnTo>
                      <a:pt x="71" y="56"/>
                    </a:lnTo>
                    <a:lnTo>
                      <a:pt x="71" y="59"/>
                    </a:lnTo>
                    <a:lnTo>
                      <a:pt x="70" y="62"/>
                    </a:lnTo>
                    <a:lnTo>
                      <a:pt x="68" y="66"/>
                    </a:lnTo>
                    <a:lnTo>
                      <a:pt x="65" y="68"/>
                    </a:lnTo>
                    <a:lnTo>
                      <a:pt x="62" y="69"/>
                    </a:lnTo>
                    <a:lnTo>
                      <a:pt x="57" y="69"/>
                    </a:lnTo>
                    <a:lnTo>
                      <a:pt x="54" y="68"/>
                    </a:lnTo>
                    <a:lnTo>
                      <a:pt x="52" y="66"/>
                    </a:lnTo>
                    <a:lnTo>
                      <a:pt x="4" y="18"/>
                    </a:lnTo>
                    <a:lnTo>
                      <a:pt x="2" y="15"/>
                    </a:lnTo>
                    <a:lnTo>
                      <a:pt x="0" y="12"/>
                    </a:lnTo>
                    <a:lnTo>
                      <a:pt x="0" y="8"/>
                    </a:lnTo>
                    <a:lnTo>
                      <a:pt x="2" y="5"/>
                    </a:lnTo>
                    <a:lnTo>
                      <a:pt x="4" y="3"/>
                    </a:lnTo>
                    <a:lnTo>
                      <a:pt x="7" y="1"/>
                    </a:lnTo>
                    <a:lnTo>
                      <a:pt x="10"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sp>
            <p:nvSpPr>
              <p:cNvPr id="187" name="Freeform 274"/>
              <p:cNvSpPr>
                <a:spLocks/>
              </p:cNvSpPr>
              <p:nvPr/>
            </p:nvSpPr>
            <p:spPr bwMode="auto">
              <a:xfrm>
                <a:off x="6248401" y="3438525"/>
                <a:ext cx="103188" cy="101600"/>
              </a:xfrm>
              <a:custGeom>
                <a:avLst/>
                <a:gdLst/>
                <a:ahLst/>
                <a:cxnLst>
                  <a:cxn ang="0">
                    <a:pos x="10" y="0"/>
                  </a:cxn>
                  <a:cxn ang="0">
                    <a:pos x="12" y="0"/>
                  </a:cxn>
                  <a:cxn ang="0">
                    <a:pos x="19" y="2"/>
                  </a:cxn>
                  <a:cxn ang="0">
                    <a:pos x="128" y="110"/>
                  </a:cxn>
                  <a:cxn ang="0">
                    <a:pos x="130" y="112"/>
                  </a:cxn>
                  <a:cxn ang="0">
                    <a:pos x="131" y="115"/>
                  </a:cxn>
                  <a:cxn ang="0">
                    <a:pos x="131" y="119"/>
                  </a:cxn>
                  <a:cxn ang="0">
                    <a:pos x="130" y="122"/>
                  </a:cxn>
                  <a:cxn ang="0">
                    <a:pos x="128" y="125"/>
                  </a:cxn>
                  <a:cxn ang="0">
                    <a:pos x="125" y="128"/>
                  </a:cxn>
                  <a:cxn ang="0">
                    <a:pos x="123" y="129"/>
                  </a:cxn>
                  <a:cxn ang="0">
                    <a:pos x="118" y="129"/>
                  </a:cxn>
                  <a:cxn ang="0">
                    <a:pos x="114" y="128"/>
                  </a:cxn>
                  <a:cxn ang="0">
                    <a:pos x="112" y="125"/>
                  </a:cxn>
                  <a:cxn ang="0">
                    <a:pos x="3" y="19"/>
                  </a:cxn>
                  <a:cxn ang="0">
                    <a:pos x="1" y="15"/>
                  </a:cxn>
                  <a:cxn ang="0">
                    <a:pos x="0" y="12"/>
                  </a:cxn>
                  <a:cxn ang="0">
                    <a:pos x="0" y="9"/>
                  </a:cxn>
                  <a:cxn ang="0">
                    <a:pos x="1" y="5"/>
                  </a:cxn>
                  <a:cxn ang="0">
                    <a:pos x="3" y="3"/>
                  </a:cxn>
                  <a:cxn ang="0">
                    <a:pos x="7" y="1"/>
                  </a:cxn>
                  <a:cxn ang="0">
                    <a:pos x="10" y="0"/>
                  </a:cxn>
                </a:cxnLst>
                <a:rect l="0" t="0" r="r" b="b"/>
                <a:pathLst>
                  <a:path w="131" h="129">
                    <a:moveTo>
                      <a:pt x="10" y="0"/>
                    </a:moveTo>
                    <a:lnTo>
                      <a:pt x="12" y="0"/>
                    </a:lnTo>
                    <a:lnTo>
                      <a:pt x="19" y="2"/>
                    </a:lnTo>
                    <a:lnTo>
                      <a:pt x="128" y="110"/>
                    </a:lnTo>
                    <a:lnTo>
                      <a:pt x="130" y="112"/>
                    </a:lnTo>
                    <a:lnTo>
                      <a:pt x="131" y="115"/>
                    </a:lnTo>
                    <a:lnTo>
                      <a:pt x="131" y="119"/>
                    </a:lnTo>
                    <a:lnTo>
                      <a:pt x="130" y="122"/>
                    </a:lnTo>
                    <a:lnTo>
                      <a:pt x="128" y="125"/>
                    </a:lnTo>
                    <a:lnTo>
                      <a:pt x="125" y="128"/>
                    </a:lnTo>
                    <a:lnTo>
                      <a:pt x="123" y="129"/>
                    </a:lnTo>
                    <a:lnTo>
                      <a:pt x="118" y="129"/>
                    </a:lnTo>
                    <a:lnTo>
                      <a:pt x="114" y="128"/>
                    </a:lnTo>
                    <a:lnTo>
                      <a:pt x="112" y="125"/>
                    </a:lnTo>
                    <a:lnTo>
                      <a:pt x="3" y="19"/>
                    </a:lnTo>
                    <a:lnTo>
                      <a:pt x="1" y="15"/>
                    </a:lnTo>
                    <a:lnTo>
                      <a:pt x="0" y="12"/>
                    </a:lnTo>
                    <a:lnTo>
                      <a:pt x="0" y="9"/>
                    </a:lnTo>
                    <a:lnTo>
                      <a:pt x="1" y="5"/>
                    </a:lnTo>
                    <a:lnTo>
                      <a:pt x="3" y="3"/>
                    </a:lnTo>
                    <a:lnTo>
                      <a:pt x="7" y="1"/>
                    </a:lnTo>
                    <a:lnTo>
                      <a:pt x="10" y="0"/>
                    </a:lnTo>
                    <a:close/>
                  </a:path>
                </a:pathLst>
              </a:custGeom>
              <a:grpFill/>
              <a:ln w="0">
                <a:noFill/>
                <a:prstDash val="solid"/>
                <a:round/>
                <a:headEnd/>
                <a:tailEnd/>
              </a:ln>
            </p:spPr>
            <p:txBody>
              <a:bodyPr vert="horz" wrap="square" lIns="157063" tIns="78531" rIns="157063" bIns="78531" numCol="1" anchor="t" anchorCtr="0" compatLnSpc="1">
                <a:prstTxWarp prst="textNoShape">
                  <a:avLst/>
                </a:prstTxWarp>
              </a:bodyPr>
              <a:lstStyle/>
              <a:p>
                <a:endParaRPr lang="ru-RU" sz="1463" dirty="0"/>
              </a:p>
            </p:txBody>
          </p:sp>
        </p:grpSp>
      </p:grpSp>
      <p:sp>
        <p:nvSpPr>
          <p:cNvPr id="188" name="Овал 187"/>
          <p:cNvSpPr/>
          <p:nvPr/>
        </p:nvSpPr>
        <p:spPr>
          <a:xfrm>
            <a:off x="9118691" y="3724942"/>
            <a:ext cx="198828" cy="181350"/>
          </a:xfrm>
          <a:prstGeom prst="ellipse">
            <a:avLst/>
          </a:pr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spcCol="0" rtlCol="0" anchor="ctr"/>
          <a:lstStyle/>
          <a:p>
            <a:pPr algn="ctr"/>
            <a:r>
              <a:rPr lang="en-US" sz="65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3</a:t>
            </a:r>
            <a:r>
              <a:rPr lang="ru-RU" sz="65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в</a:t>
            </a:r>
          </a:p>
        </p:txBody>
      </p:sp>
      <p:grpSp>
        <p:nvGrpSpPr>
          <p:cNvPr id="12" name="Группа 11"/>
          <p:cNvGrpSpPr/>
          <p:nvPr/>
        </p:nvGrpSpPr>
        <p:grpSpPr>
          <a:xfrm>
            <a:off x="8069729" y="5095571"/>
            <a:ext cx="1404000" cy="497250"/>
            <a:chOff x="-2216605" y="3729423"/>
            <a:chExt cx="1743393" cy="633931"/>
          </a:xfrm>
        </p:grpSpPr>
        <p:sp>
          <p:nvSpPr>
            <p:cNvPr id="190" name="Прямоугольник с двумя скругленными противолежащими углами 189"/>
            <p:cNvSpPr/>
            <p:nvPr/>
          </p:nvSpPr>
          <p:spPr>
            <a:xfrm>
              <a:off x="-2192542" y="3729423"/>
              <a:ext cx="1670752" cy="633931"/>
            </a:xfrm>
            <a:prstGeom prst="round2DiagRect">
              <a:avLst/>
            </a:prstGeom>
            <a:solidFill>
              <a:srgbClr val="11437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47644" tIns="23823" rIns="47644" bIns="23823" anchor="ctr"/>
            <a:lstStyle/>
            <a:p>
              <a:pPr algn="ctr" defTabSz="953281"/>
              <a:endParaRPr lang="ru-RU" sz="894" dirty="0"/>
            </a:p>
          </p:txBody>
        </p:sp>
        <p:sp>
          <p:nvSpPr>
            <p:cNvPr id="191" name="TextBox 190"/>
            <p:cNvSpPr txBox="1"/>
            <p:nvPr/>
          </p:nvSpPr>
          <p:spPr>
            <a:xfrm>
              <a:off x="-2090486" y="3747621"/>
              <a:ext cx="1498051" cy="316380"/>
            </a:xfrm>
            <a:prstGeom prst="rect">
              <a:avLst/>
            </a:prstGeom>
            <a:noFill/>
          </p:spPr>
          <p:txBody>
            <a:bodyPr wrap="square" lIns="47644" tIns="23823" rIns="47644" bIns="23823" rtlCol="0">
              <a:spAutoFit/>
            </a:bodyPr>
            <a:lstStyle/>
            <a:p>
              <a:pPr algn="ctr"/>
              <a:r>
                <a:rPr lang="ru-RU" sz="650" b="1" dirty="0">
                  <a:solidFill>
                    <a:schemeClr val="bg1"/>
                  </a:solidFill>
                  <a:latin typeface="Tahoma" panose="020B0604030504040204" pitchFamily="34" charset="0"/>
                  <a:ea typeface="Tahoma" panose="020B0604030504040204" pitchFamily="34" charset="0"/>
                  <a:cs typeface="Tahoma" panose="020B0604030504040204" pitchFamily="34" charset="0"/>
                </a:rPr>
                <a:t>Сведения о денежных обязательствах</a:t>
              </a:r>
            </a:p>
          </p:txBody>
        </p:sp>
        <p:sp>
          <p:nvSpPr>
            <p:cNvPr id="192" name="Прямоугольник 191"/>
            <p:cNvSpPr/>
            <p:nvPr/>
          </p:nvSpPr>
          <p:spPr>
            <a:xfrm>
              <a:off x="-2216605" y="4104719"/>
              <a:ext cx="1743393" cy="188859"/>
            </a:xfrm>
            <a:prstGeom prst="rect">
              <a:avLst/>
            </a:prstGeom>
          </p:spPr>
          <p:txBody>
            <a:bodyPr wrap="square" lIns="47644" tIns="23823" rIns="47644" bIns="23823">
              <a:spAutoFit/>
            </a:bodyPr>
            <a:lstStyle/>
            <a:p>
              <a:pPr algn="ctr"/>
              <a:r>
                <a:rPr lang="ru-RU" sz="650" i="1" dirty="0">
                  <a:solidFill>
                    <a:schemeClr val="bg1"/>
                  </a:solidFill>
                  <a:latin typeface="Tahoma" panose="020B0604030504040204" pitchFamily="34" charset="0"/>
                  <a:ea typeface="Tahoma" panose="020B0604030504040204" pitchFamily="34" charset="0"/>
                  <a:cs typeface="Tahoma" panose="020B0604030504040204" pitchFamily="34" charset="0"/>
                </a:rPr>
                <a:t>автоматическое формирование</a:t>
              </a:r>
            </a:p>
          </p:txBody>
        </p:sp>
        <p:cxnSp>
          <p:nvCxnSpPr>
            <p:cNvPr id="193" name="Прямая соединительная линия 192"/>
            <p:cNvCxnSpPr/>
            <p:nvPr/>
          </p:nvCxnSpPr>
          <p:spPr>
            <a:xfrm>
              <a:off x="-2013375" y="4062827"/>
              <a:ext cx="1495545" cy="2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4" name="Скругленный прямоугольник 193">
            <a:extLst>
              <a:ext uri="{FF2B5EF4-FFF2-40B4-BE49-F238E27FC236}">
                <a16:creationId xmlns:a16="http://schemas.microsoft.com/office/drawing/2014/main" id="{CEFA2C6F-D137-4353-8766-0CAC8F1249AB}"/>
              </a:ext>
            </a:extLst>
          </p:cNvPr>
          <p:cNvSpPr/>
          <p:nvPr/>
        </p:nvSpPr>
        <p:spPr>
          <a:xfrm rot="16200000">
            <a:off x="417345" y="2834834"/>
            <a:ext cx="1896971" cy="557338"/>
          </a:xfrm>
          <a:prstGeom prst="roundRect">
            <a:avLst>
              <a:gd name="adj" fmla="val 20110"/>
            </a:avLst>
          </a:prstGeom>
          <a:solidFill>
            <a:schemeClr val="accent3">
              <a:lumMod val="20000"/>
              <a:lumOff val="80000"/>
            </a:schemeClr>
          </a:solidFill>
          <a:ln>
            <a:noFill/>
          </a:ln>
        </p:spPr>
        <p:txBody>
          <a:bodyPr wrap="square" lIns="63583" tIns="31792" rIns="63583" bIns="31792">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1400" dirty="0">
                <a:solidFill>
                  <a:schemeClr val="tx1">
                    <a:lumMod val="50000"/>
                    <a:lumOff val="50000"/>
                  </a:schemeClr>
                </a:solidFill>
                <a:ea typeface="Tahoma" panose="020B0604030504040204" pitchFamily="34" charset="0"/>
                <a:cs typeface="Times New Roman" panose="02020603050405020304" pitchFamily="18" charset="0"/>
              </a:rPr>
              <a:t>Бухгалтерия поставщика</a:t>
            </a:r>
          </a:p>
        </p:txBody>
      </p:sp>
      <p:sp>
        <p:nvSpPr>
          <p:cNvPr id="195" name="Скругленный прямоугольник 194">
            <a:extLst>
              <a:ext uri="{FF2B5EF4-FFF2-40B4-BE49-F238E27FC236}">
                <a16:creationId xmlns:a16="http://schemas.microsoft.com/office/drawing/2014/main" id="{CEFA2C6F-D137-4353-8766-0CAC8F1249AB}"/>
              </a:ext>
            </a:extLst>
          </p:cNvPr>
          <p:cNvSpPr/>
          <p:nvPr/>
        </p:nvSpPr>
        <p:spPr>
          <a:xfrm>
            <a:off x="5695883" y="5880410"/>
            <a:ext cx="1840423" cy="548617"/>
          </a:xfrm>
          <a:prstGeom prst="roundRect">
            <a:avLst/>
          </a:prstGeom>
          <a:solidFill>
            <a:schemeClr val="accent3">
              <a:lumMod val="20000"/>
              <a:lumOff val="80000"/>
            </a:schemeClr>
          </a:solidFill>
          <a:ln>
            <a:noFill/>
          </a:ln>
        </p:spPr>
        <p:txBody>
          <a:bodyPr wrap="square" lIns="0" tIns="32175" rIns="0" bIns="32175">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1400" dirty="0">
                <a:solidFill>
                  <a:schemeClr val="tx1">
                    <a:lumMod val="50000"/>
                    <a:lumOff val="50000"/>
                  </a:schemeClr>
                </a:solidFill>
                <a:ea typeface="Tahoma" panose="020B0604030504040204" pitchFamily="34" charset="0"/>
                <a:cs typeface="Times New Roman" panose="02020603050405020304" pitchFamily="18" charset="0"/>
              </a:rPr>
              <a:t>ГИС «Независимый регистратор»</a:t>
            </a:r>
          </a:p>
        </p:txBody>
      </p:sp>
      <p:sp>
        <p:nvSpPr>
          <p:cNvPr id="196" name="Скругленный прямоугольник 195">
            <a:extLst>
              <a:ext uri="{FF2B5EF4-FFF2-40B4-BE49-F238E27FC236}">
                <a16:creationId xmlns:a16="http://schemas.microsoft.com/office/drawing/2014/main" id="{CEFA2C6F-D137-4353-8766-0CAC8F1249AB}"/>
              </a:ext>
            </a:extLst>
          </p:cNvPr>
          <p:cNvSpPr/>
          <p:nvPr/>
        </p:nvSpPr>
        <p:spPr>
          <a:xfrm>
            <a:off x="9706028" y="3824548"/>
            <a:ext cx="1373452" cy="786125"/>
          </a:xfrm>
          <a:prstGeom prst="roundRect">
            <a:avLst/>
          </a:prstGeom>
          <a:solidFill>
            <a:schemeClr val="accent3">
              <a:lumMod val="20000"/>
              <a:lumOff val="80000"/>
            </a:schemeClr>
          </a:solidFill>
          <a:ln>
            <a:noFill/>
          </a:ln>
        </p:spPr>
        <p:txBody>
          <a:bodyPr wrap="square" lIns="63583" tIns="31792" rIns="63583" bIns="31792">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1400" dirty="0">
                <a:solidFill>
                  <a:schemeClr val="tx1">
                    <a:lumMod val="50000"/>
                    <a:lumOff val="50000"/>
                  </a:schemeClr>
                </a:solidFill>
                <a:ea typeface="Tahoma" panose="020B0604030504040204" pitchFamily="34" charset="0"/>
                <a:cs typeface="Times New Roman" panose="02020603050405020304" pitchFamily="18" charset="0"/>
              </a:rPr>
              <a:t>ПУР ГИИС «Электронный бюджет»</a:t>
            </a:r>
          </a:p>
        </p:txBody>
      </p:sp>
      <p:sp>
        <p:nvSpPr>
          <p:cNvPr id="198" name="Скругленный прямоугольник 197">
            <a:extLst>
              <a:ext uri="{FF2B5EF4-FFF2-40B4-BE49-F238E27FC236}">
                <a16:creationId xmlns:a16="http://schemas.microsoft.com/office/drawing/2014/main" id="{CEFA2C6F-D137-4353-8766-0CAC8F1249AB}"/>
              </a:ext>
            </a:extLst>
          </p:cNvPr>
          <p:cNvSpPr/>
          <p:nvPr/>
        </p:nvSpPr>
        <p:spPr>
          <a:xfrm>
            <a:off x="9660340" y="2145941"/>
            <a:ext cx="1344009" cy="1024488"/>
          </a:xfrm>
          <a:prstGeom prst="roundRect">
            <a:avLst/>
          </a:prstGeom>
          <a:solidFill>
            <a:schemeClr val="accent3">
              <a:lumMod val="20000"/>
              <a:lumOff val="80000"/>
            </a:schemeClr>
          </a:solidFill>
          <a:ln>
            <a:noFill/>
          </a:ln>
        </p:spPr>
        <p:txBody>
          <a:bodyPr wrap="square" lIns="63583" tIns="31792" rIns="63583" bIns="31792">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1400" dirty="0" err="1">
                <a:solidFill>
                  <a:schemeClr val="tx1">
                    <a:lumMod val="50000"/>
                    <a:lumOff val="50000"/>
                  </a:schemeClr>
                </a:solidFill>
                <a:ea typeface="Tahoma" panose="020B0604030504040204" pitchFamily="34" charset="0"/>
                <a:cs typeface="Times New Roman" panose="02020603050405020304" pitchFamily="18" charset="0"/>
              </a:rPr>
              <a:t>ПУиО</a:t>
            </a:r>
            <a:endParaRPr lang="ru-RU" sz="1400" dirty="0">
              <a:solidFill>
                <a:schemeClr val="tx1">
                  <a:lumMod val="50000"/>
                  <a:lumOff val="50000"/>
                </a:schemeClr>
              </a:solidFill>
              <a:ea typeface="Tahoma" panose="020B0604030504040204" pitchFamily="34" charset="0"/>
              <a:cs typeface="Times New Roman" panose="02020603050405020304" pitchFamily="18" charset="0"/>
            </a:endParaRPr>
          </a:p>
          <a:p>
            <a:pPr algn="ctr"/>
            <a:r>
              <a:rPr lang="ru-RU" sz="1400" dirty="0">
                <a:solidFill>
                  <a:schemeClr val="tx1">
                    <a:lumMod val="50000"/>
                    <a:lumOff val="50000"/>
                  </a:schemeClr>
                </a:solidFill>
                <a:ea typeface="Tahoma" panose="020B0604030504040204" pitchFamily="34" charset="0"/>
                <a:cs typeface="Times New Roman" panose="02020603050405020304" pitchFamily="18" charset="0"/>
              </a:rPr>
              <a:t>ГИИС «Электронный бюджет»</a:t>
            </a:r>
          </a:p>
        </p:txBody>
      </p:sp>
      <p:sp>
        <p:nvSpPr>
          <p:cNvPr id="199" name="Скругленный прямоугольник 198">
            <a:extLst>
              <a:ext uri="{FF2B5EF4-FFF2-40B4-BE49-F238E27FC236}">
                <a16:creationId xmlns:a16="http://schemas.microsoft.com/office/drawing/2014/main" id="{CEFA2C6F-D137-4353-8766-0CAC8F1249AB}"/>
              </a:ext>
            </a:extLst>
          </p:cNvPr>
          <p:cNvSpPr/>
          <p:nvPr/>
        </p:nvSpPr>
        <p:spPr>
          <a:xfrm>
            <a:off x="3613950" y="5888643"/>
            <a:ext cx="1873135" cy="547762"/>
          </a:xfrm>
          <a:prstGeom prst="roundRect">
            <a:avLst/>
          </a:prstGeom>
          <a:solidFill>
            <a:schemeClr val="accent3">
              <a:lumMod val="20000"/>
              <a:lumOff val="80000"/>
            </a:schemeClr>
          </a:solidFill>
          <a:ln>
            <a:noFill/>
          </a:ln>
        </p:spPr>
        <p:txBody>
          <a:bodyPr wrap="square" lIns="63583" tIns="31792" rIns="63583" bIns="31792">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1400" dirty="0">
                <a:solidFill>
                  <a:schemeClr val="tx1">
                    <a:lumMod val="50000"/>
                    <a:lumOff val="50000"/>
                  </a:schemeClr>
                </a:solidFill>
                <a:ea typeface="Tahoma" panose="020B0604030504040204" pitchFamily="34" charset="0"/>
                <a:cs typeface="Times New Roman" panose="02020603050405020304" pitchFamily="18" charset="0"/>
              </a:rPr>
              <a:t>ГИС МТ </a:t>
            </a:r>
          </a:p>
          <a:p>
            <a:pPr algn="ctr"/>
            <a:r>
              <a:rPr lang="ru-RU" sz="1400" dirty="0">
                <a:solidFill>
                  <a:schemeClr val="tx1">
                    <a:lumMod val="50000"/>
                    <a:lumOff val="50000"/>
                  </a:schemeClr>
                </a:solidFill>
                <a:ea typeface="Tahoma" panose="020B0604030504040204" pitchFamily="34" charset="0"/>
                <a:cs typeface="Times New Roman" panose="02020603050405020304" pitchFamily="18" charset="0"/>
              </a:rPr>
              <a:t>«Честный знак»</a:t>
            </a:r>
          </a:p>
        </p:txBody>
      </p:sp>
      <p:sp>
        <p:nvSpPr>
          <p:cNvPr id="201" name="Прямоугольник 200"/>
          <p:cNvSpPr/>
          <p:nvPr/>
        </p:nvSpPr>
        <p:spPr>
          <a:xfrm>
            <a:off x="1318133" y="2172820"/>
            <a:ext cx="1343130" cy="225161"/>
          </a:xfrm>
          <a:prstGeom prst="rect">
            <a:avLst/>
          </a:prstGeom>
        </p:spPr>
        <p:txBody>
          <a:bodyPr wrap="square" lIns="74266" tIns="37133" rIns="74266" bIns="37133">
            <a:spAutoFit/>
          </a:bodyPr>
          <a:lstStyle/>
          <a:p>
            <a:pPr algn="ctr"/>
            <a:r>
              <a:rPr lang="ru-RU" sz="488" dirty="0">
                <a:solidFill>
                  <a:schemeClr val="tx1">
                    <a:lumMod val="65000"/>
                    <a:lumOff val="35000"/>
                  </a:schemeClr>
                </a:solidFill>
              </a:rPr>
              <a:t>Возможность приема проекта </a:t>
            </a:r>
            <a:br>
              <a:rPr lang="ru-RU" sz="488" dirty="0">
                <a:solidFill>
                  <a:schemeClr val="tx1">
                    <a:lumMod val="65000"/>
                    <a:lumOff val="35000"/>
                  </a:schemeClr>
                </a:solidFill>
              </a:rPr>
            </a:br>
            <a:r>
              <a:rPr lang="ru-RU" sz="488" dirty="0">
                <a:solidFill>
                  <a:schemeClr val="tx1">
                    <a:lumMod val="65000"/>
                    <a:lumOff val="35000"/>
                  </a:schemeClr>
                </a:solidFill>
              </a:rPr>
              <a:t>документа по интеграции</a:t>
            </a:r>
          </a:p>
        </p:txBody>
      </p:sp>
      <p:cxnSp>
        <p:nvCxnSpPr>
          <p:cNvPr id="203" name="Соединитель: уступ 96">
            <a:extLst>
              <a:ext uri="{FF2B5EF4-FFF2-40B4-BE49-F238E27FC236}">
                <a16:creationId xmlns:a16="http://schemas.microsoft.com/office/drawing/2014/main" id="{C89CB2CE-4AD6-4DDE-BC2F-61DBC833A809}"/>
              </a:ext>
            </a:extLst>
          </p:cNvPr>
          <p:cNvCxnSpPr>
            <a:cxnSpLocks/>
          </p:cNvCxnSpPr>
          <p:nvPr/>
        </p:nvCxnSpPr>
        <p:spPr>
          <a:xfrm flipV="1">
            <a:off x="1487512" y="2395205"/>
            <a:ext cx="819000" cy="0"/>
          </a:xfrm>
          <a:prstGeom prst="bentConnector3">
            <a:avLst>
              <a:gd name="adj1" fmla="val 50000"/>
            </a:avLst>
          </a:prstGeom>
          <a:ln>
            <a:solidFill>
              <a:schemeClr val="bg1">
                <a:lumMod val="75000"/>
              </a:schemeClr>
            </a:solidFill>
            <a:prstDash val="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234" name="Прямая со стрелкой 233"/>
          <p:cNvCxnSpPr/>
          <p:nvPr/>
        </p:nvCxnSpPr>
        <p:spPr>
          <a:xfrm>
            <a:off x="7116228" y="3117169"/>
            <a:ext cx="0" cy="219408"/>
          </a:xfrm>
          <a:prstGeom prst="straightConnector1">
            <a:avLst/>
          </a:prstGeom>
          <a:ln w="9525" cmpd="sng">
            <a:solidFill>
              <a:schemeClr val="accent1">
                <a:lumMod val="75000"/>
              </a:schemeClr>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235" name="Прямая со стрелкой 234"/>
          <p:cNvCxnSpPr/>
          <p:nvPr/>
        </p:nvCxnSpPr>
        <p:spPr>
          <a:xfrm>
            <a:off x="8536871" y="3108477"/>
            <a:ext cx="0" cy="219408"/>
          </a:xfrm>
          <a:prstGeom prst="straightConnector1">
            <a:avLst/>
          </a:prstGeom>
          <a:ln w="9525" cmpd="sng">
            <a:solidFill>
              <a:schemeClr val="accent1">
                <a:lumMod val="75000"/>
              </a:schemeClr>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sp>
        <p:nvSpPr>
          <p:cNvPr id="81" name="Овал 80"/>
          <p:cNvSpPr/>
          <p:nvPr/>
        </p:nvSpPr>
        <p:spPr>
          <a:xfrm>
            <a:off x="7647064" y="3725090"/>
            <a:ext cx="198828" cy="181350"/>
          </a:xfrm>
          <a:prstGeom prst="ellipse">
            <a:avLst/>
          </a:pr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spcCol="0" rtlCol="0" anchor="ctr"/>
          <a:lstStyle/>
          <a:p>
            <a:pPr algn="ctr"/>
            <a:r>
              <a:rPr lang="en-US" sz="65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3</a:t>
            </a:r>
            <a:r>
              <a:rPr lang="ru-RU" sz="65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б</a:t>
            </a:r>
          </a:p>
        </p:txBody>
      </p:sp>
      <p:cxnSp>
        <p:nvCxnSpPr>
          <p:cNvPr id="255" name="Прямая со стрелкой 254"/>
          <p:cNvCxnSpPr/>
          <p:nvPr/>
        </p:nvCxnSpPr>
        <p:spPr>
          <a:xfrm flipH="1">
            <a:off x="1488980" y="2714429"/>
            <a:ext cx="819000" cy="0"/>
          </a:xfrm>
          <a:prstGeom prst="straightConnector1">
            <a:avLst/>
          </a:prstGeom>
          <a:ln w="9525" cmpd="sng">
            <a:solidFill>
              <a:schemeClr val="bg1">
                <a:lumMod val="75000"/>
              </a:schemeClr>
            </a:solidFill>
            <a:prstDash val="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sp>
        <p:nvSpPr>
          <p:cNvPr id="260" name="Прямоугольник 259"/>
          <p:cNvSpPr/>
          <p:nvPr/>
        </p:nvSpPr>
        <p:spPr>
          <a:xfrm>
            <a:off x="1411457" y="2497922"/>
            <a:ext cx="1130126" cy="225161"/>
          </a:xfrm>
          <a:prstGeom prst="rect">
            <a:avLst/>
          </a:prstGeom>
        </p:spPr>
        <p:txBody>
          <a:bodyPr wrap="square" lIns="74266" tIns="37133" rIns="74266" bIns="37133">
            <a:spAutoFit/>
          </a:bodyPr>
          <a:lstStyle/>
          <a:p>
            <a:pPr algn="ctr"/>
            <a:r>
              <a:rPr lang="ru-RU" sz="488" dirty="0">
                <a:solidFill>
                  <a:schemeClr val="tx1">
                    <a:lumMod val="65000"/>
                    <a:lumOff val="35000"/>
                  </a:schemeClr>
                </a:solidFill>
              </a:rPr>
              <a:t>Направление подписанного</a:t>
            </a:r>
            <a:br>
              <a:rPr lang="ru-RU" sz="488" dirty="0">
                <a:solidFill>
                  <a:schemeClr val="tx1">
                    <a:lumMod val="65000"/>
                    <a:lumOff val="35000"/>
                  </a:schemeClr>
                </a:solidFill>
              </a:rPr>
            </a:br>
            <a:r>
              <a:rPr lang="ru-RU" sz="488" dirty="0">
                <a:solidFill>
                  <a:schemeClr val="tx1">
                    <a:lumMod val="65000"/>
                    <a:lumOff val="35000"/>
                  </a:schemeClr>
                </a:solidFill>
              </a:rPr>
              <a:t>акта в бухгалтерию поставщика</a:t>
            </a:r>
          </a:p>
        </p:txBody>
      </p:sp>
      <p:sp>
        <p:nvSpPr>
          <p:cNvPr id="284" name="Овал 283"/>
          <p:cNvSpPr/>
          <p:nvPr/>
        </p:nvSpPr>
        <p:spPr>
          <a:xfrm>
            <a:off x="9373753" y="5425068"/>
            <a:ext cx="199950" cy="182566"/>
          </a:xfrm>
          <a:prstGeom prst="ellipse">
            <a:avLst/>
          </a:pr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spcCol="0" rtlCol="0" anchor="ctr"/>
          <a:lstStyle/>
          <a:p>
            <a:pPr algn="ctr"/>
            <a:r>
              <a:rPr lang="ru-RU" sz="65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9</a:t>
            </a:r>
          </a:p>
        </p:txBody>
      </p:sp>
      <p:cxnSp>
        <p:nvCxnSpPr>
          <p:cNvPr id="288" name="Прямая со стрелкой 287"/>
          <p:cNvCxnSpPr/>
          <p:nvPr/>
        </p:nvCxnSpPr>
        <p:spPr>
          <a:xfrm flipV="1">
            <a:off x="7903993" y="5357091"/>
            <a:ext cx="181405" cy="0"/>
          </a:xfrm>
          <a:prstGeom prst="straightConnector1">
            <a:avLst/>
          </a:prstGeom>
          <a:ln w="9525" cmpd="sng">
            <a:solidFill>
              <a:schemeClr val="accent1">
                <a:lumMod val="75000"/>
              </a:schemeClr>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300" name="Прямая со стрелкой 299"/>
          <p:cNvCxnSpPr/>
          <p:nvPr/>
        </p:nvCxnSpPr>
        <p:spPr>
          <a:xfrm flipH="1">
            <a:off x="6399525" y="1763449"/>
            <a:ext cx="3136116" cy="0"/>
          </a:xfrm>
          <a:prstGeom prst="straightConnector1">
            <a:avLst/>
          </a:prstGeom>
          <a:ln w="9525" cmpd="dbl">
            <a:solidFill>
              <a:schemeClr val="accent1">
                <a:lumMod val="75000"/>
              </a:schemeClr>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308" name="Прямая соединительная линия 307"/>
          <p:cNvCxnSpPr/>
          <p:nvPr/>
        </p:nvCxnSpPr>
        <p:spPr>
          <a:xfrm>
            <a:off x="7281300" y="5708611"/>
            <a:ext cx="2254342" cy="0"/>
          </a:xfrm>
          <a:prstGeom prst="line">
            <a:avLst/>
          </a:prstGeom>
          <a:ln w="9525" cap="flat" cmpd="sng">
            <a:solidFill>
              <a:schemeClr val="accent1">
                <a:lumMod val="75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11" name="Прямая соединительная линия 310"/>
          <p:cNvCxnSpPr/>
          <p:nvPr/>
        </p:nvCxnSpPr>
        <p:spPr>
          <a:xfrm>
            <a:off x="7278900" y="5602878"/>
            <a:ext cx="0" cy="110010"/>
          </a:xfrm>
          <a:prstGeom prst="line">
            <a:avLst/>
          </a:prstGeom>
          <a:ln w="9525" cap="flat" cmpd="sng">
            <a:solidFill>
              <a:schemeClr val="accent1">
                <a:lumMod val="75000"/>
              </a:schemeClr>
            </a:solidFill>
            <a:headEnd type="none"/>
          </a:ln>
        </p:spPr>
        <p:style>
          <a:lnRef idx="1">
            <a:schemeClr val="accent1"/>
          </a:lnRef>
          <a:fillRef idx="0">
            <a:schemeClr val="accent1"/>
          </a:fillRef>
          <a:effectRef idx="0">
            <a:schemeClr val="accent1"/>
          </a:effectRef>
          <a:fontRef idx="minor">
            <a:schemeClr val="tx1"/>
          </a:fontRef>
        </p:style>
      </p:cxnSp>
      <p:sp>
        <p:nvSpPr>
          <p:cNvPr id="319" name="Прямоугольник 318"/>
          <p:cNvSpPr/>
          <p:nvPr/>
        </p:nvSpPr>
        <p:spPr>
          <a:xfrm>
            <a:off x="9715224" y="4599882"/>
            <a:ext cx="1438350" cy="600520"/>
          </a:xfrm>
          <a:prstGeom prst="rect">
            <a:avLst/>
          </a:prstGeom>
        </p:spPr>
        <p:txBody>
          <a:bodyPr wrap="square" lIns="74266" tIns="37133" rIns="74266" bIns="37133">
            <a:spAutoFit/>
          </a:bodyPr>
          <a:lstStyle/>
          <a:p>
            <a:r>
              <a:rPr lang="ru-RU" sz="569" dirty="0">
                <a:solidFill>
                  <a:schemeClr val="tx1">
                    <a:lumMod val="50000"/>
                    <a:lumOff val="50000"/>
                  </a:schemeClr>
                </a:solidFill>
              </a:rPr>
              <a:t>Контроль сведений по 258н Постановка на учет</a:t>
            </a:r>
          </a:p>
          <a:p>
            <a:r>
              <a:rPr lang="ru-RU" sz="569" dirty="0">
                <a:solidFill>
                  <a:schemeClr val="tx1">
                    <a:lumMod val="50000"/>
                    <a:lumOff val="50000"/>
                  </a:schemeClr>
                </a:solidFill>
              </a:rPr>
              <a:t>Резервирование лимитов</a:t>
            </a:r>
          </a:p>
          <a:p>
            <a:endParaRPr lang="ru-RU" sz="569" dirty="0">
              <a:solidFill>
                <a:schemeClr val="tx1">
                  <a:lumMod val="50000"/>
                  <a:lumOff val="50000"/>
                </a:schemeClr>
              </a:solidFill>
            </a:endParaRPr>
          </a:p>
          <a:p>
            <a:r>
              <a:rPr lang="ru-RU" sz="569" dirty="0">
                <a:solidFill>
                  <a:schemeClr val="tx1">
                    <a:lumMod val="50000"/>
                    <a:lumOff val="50000"/>
                  </a:schemeClr>
                </a:solidFill>
              </a:rPr>
              <a:t>Контроль сведений по 258н</a:t>
            </a:r>
          </a:p>
          <a:p>
            <a:r>
              <a:rPr lang="ru-RU" sz="569" dirty="0">
                <a:solidFill>
                  <a:schemeClr val="tx1">
                    <a:lumMod val="50000"/>
                    <a:lumOff val="50000"/>
                  </a:schemeClr>
                </a:solidFill>
              </a:rPr>
              <a:t>Осуществление платежа</a:t>
            </a:r>
          </a:p>
        </p:txBody>
      </p:sp>
      <p:sp>
        <p:nvSpPr>
          <p:cNvPr id="320" name="Прямоугольник 319"/>
          <p:cNvSpPr/>
          <p:nvPr/>
        </p:nvSpPr>
        <p:spPr>
          <a:xfrm>
            <a:off x="9781680" y="3211663"/>
            <a:ext cx="1168584" cy="425344"/>
          </a:xfrm>
          <a:prstGeom prst="rect">
            <a:avLst/>
          </a:prstGeom>
        </p:spPr>
        <p:txBody>
          <a:bodyPr wrap="square" lIns="74266" tIns="37133" rIns="74266" bIns="37133">
            <a:spAutoFit/>
          </a:bodyPr>
          <a:lstStyle/>
          <a:p>
            <a:r>
              <a:rPr lang="ru-RU" sz="569" dirty="0">
                <a:solidFill>
                  <a:schemeClr val="tx1">
                    <a:lumMod val="50000"/>
                    <a:lumOff val="50000"/>
                  </a:schemeClr>
                </a:solidFill>
              </a:rPr>
              <a:t>Формирование проводки </a:t>
            </a:r>
            <a:br>
              <a:rPr lang="ru-RU" sz="569" dirty="0">
                <a:solidFill>
                  <a:schemeClr val="tx1">
                    <a:lumMod val="50000"/>
                    <a:lumOff val="50000"/>
                  </a:schemeClr>
                </a:solidFill>
              </a:rPr>
            </a:br>
            <a:r>
              <a:rPr lang="ru-RU" sz="569" dirty="0">
                <a:solidFill>
                  <a:schemeClr val="tx1">
                    <a:lumMod val="50000"/>
                    <a:lumOff val="50000"/>
                  </a:schemeClr>
                </a:solidFill>
              </a:rPr>
              <a:t>о приемке ТРУ </a:t>
            </a:r>
            <a:br>
              <a:rPr lang="ru-RU" sz="569" dirty="0">
                <a:solidFill>
                  <a:schemeClr val="tx1">
                    <a:lumMod val="50000"/>
                    <a:lumOff val="50000"/>
                  </a:schemeClr>
                </a:solidFill>
              </a:rPr>
            </a:br>
            <a:r>
              <a:rPr lang="ru-RU" sz="569" dirty="0">
                <a:solidFill>
                  <a:schemeClr val="tx1">
                    <a:lumMod val="50000"/>
                    <a:lumOff val="50000"/>
                  </a:schemeClr>
                </a:solidFill>
              </a:rPr>
              <a:t>в Централизованной бухгалтерии заказчика</a:t>
            </a:r>
          </a:p>
        </p:txBody>
      </p:sp>
      <p:cxnSp>
        <p:nvCxnSpPr>
          <p:cNvPr id="323" name="Прямая со стрелкой 322"/>
          <p:cNvCxnSpPr/>
          <p:nvPr/>
        </p:nvCxnSpPr>
        <p:spPr>
          <a:xfrm>
            <a:off x="3955418" y="5630212"/>
            <a:ext cx="0" cy="256619"/>
          </a:xfrm>
          <a:prstGeom prst="straightConnector1">
            <a:avLst/>
          </a:prstGeom>
          <a:ln w="9525" cmpd="sng">
            <a:solidFill>
              <a:schemeClr val="bg1">
                <a:lumMod val="75000"/>
              </a:schemeClr>
            </a:solidFill>
            <a:prstDash val="sysDash"/>
            <a:tailEnd type="stealth" w="med" len="med"/>
          </a:ln>
        </p:spPr>
        <p:style>
          <a:lnRef idx="1">
            <a:schemeClr val="accent1"/>
          </a:lnRef>
          <a:fillRef idx="0">
            <a:schemeClr val="accent1"/>
          </a:fillRef>
          <a:effectRef idx="0">
            <a:schemeClr val="accent1"/>
          </a:effectRef>
          <a:fontRef idx="minor">
            <a:schemeClr val="tx1"/>
          </a:fontRef>
        </p:style>
      </p:cxnSp>
      <p:cxnSp>
        <p:nvCxnSpPr>
          <p:cNvPr id="329" name="Соединительная линия уступом 328"/>
          <p:cNvCxnSpPr/>
          <p:nvPr/>
        </p:nvCxnSpPr>
        <p:spPr>
          <a:xfrm>
            <a:off x="4473077" y="5622472"/>
            <a:ext cx="1443284" cy="145443"/>
          </a:xfrm>
          <a:prstGeom prst="bentConnector3">
            <a:avLst>
              <a:gd name="adj1" fmla="val 485"/>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33" name="Прямая со стрелкой 332"/>
          <p:cNvCxnSpPr/>
          <p:nvPr/>
        </p:nvCxnSpPr>
        <p:spPr>
          <a:xfrm>
            <a:off x="5916361" y="5767916"/>
            <a:ext cx="0" cy="111177"/>
          </a:xfrm>
          <a:prstGeom prst="straightConnector1">
            <a:avLst/>
          </a:prstGeom>
          <a:ln w="9525" cmpd="sng">
            <a:solidFill>
              <a:schemeClr val="bg1">
                <a:lumMod val="75000"/>
              </a:schemeClr>
            </a:solidFill>
            <a:prstDash val="sysDash"/>
            <a:tailEnd type="stealth" w="med" len="med"/>
          </a:ln>
        </p:spPr>
        <p:style>
          <a:lnRef idx="1">
            <a:schemeClr val="accent1"/>
          </a:lnRef>
          <a:fillRef idx="0">
            <a:schemeClr val="accent1"/>
          </a:fillRef>
          <a:effectRef idx="0">
            <a:schemeClr val="accent1"/>
          </a:effectRef>
          <a:fontRef idx="minor">
            <a:schemeClr val="tx1"/>
          </a:fontRef>
        </p:style>
      </p:cxnSp>
      <p:cxnSp>
        <p:nvCxnSpPr>
          <p:cNvPr id="335" name="Прямая со стрелкой 334"/>
          <p:cNvCxnSpPr/>
          <p:nvPr/>
        </p:nvCxnSpPr>
        <p:spPr>
          <a:xfrm>
            <a:off x="6535122" y="5622473"/>
            <a:ext cx="0" cy="256619"/>
          </a:xfrm>
          <a:prstGeom prst="straightConnector1">
            <a:avLst/>
          </a:prstGeom>
          <a:ln w="9525" cmpd="sng">
            <a:solidFill>
              <a:schemeClr val="bg1">
                <a:lumMod val="75000"/>
              </a:schemeClr>
            </a:solidFill>
            <a:prstDash val="sysDash"/>
            <a:tailEnd type="stealth" w="med" len="med"/>
          </a:ln>
        </p:spPr>
        <p:style>
          <a:lnRef idx="1">
            <a:schemeClr val="accent1"/>
          </a:lnRef>
          <a:fillRef idx="0">
            <a:schemeClr val="accent1"/>
          </a:fillRef>
          <a:effectRef idx="0">
            <a:schemeClr val="accent1"/>
          </a:effectRef>
          <a:fontRef idx="minor">
            <a:schemeClr val="tx1"/>
          </a:fontRef>
        </p:style>
      </p:cxnSp>
      <p:cxnSp>
        <p:nvCxnSpPr>
          <p:cNvPr id="337" name="Соединительная линия уступом 336"/>
          <p:cNvCxnSpPr/>
          <p:nvPr/>
        </p:nvCxnSpPr>
        <p:spPr>
          <a:xfrm flipV="1">
            <a:off x="9432376" y="4999075"/>
            <a:ext cx="331411" cy="306547"/>
          </a:xfrm>
          <a:prstGeom prst="bentConnector3">
            <a:avLst>
              <a:gd name="adj1" fmla="val 50000"/>
            </a:avLst>
          </a:prstGeom>
          <a:ln w="9525">
            <a:solidFill>
              <a:schemeClr val="bg1">
                <a:lumMod val="75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343" name="Соединительная линия уступом 342"/>
          <p:cNvCxnSpPr/>
          <p:nvPr/>
        </p:nvCxnSpPr>
        <p:spPr>
          <a:xfrm rot="5400000" flipH="1" flipV="1">
            <a:off x="8757916" y="4211248"/>
            <a:ext cx="1725750" cy="321777"/>
          </a:xfrm>
          <a:prstGeom prst="bentConnector2">
            <a:avLst/>
          </a:prstGeom>
          <a:ln w="9525">
            <a:solidFill>
              <a:schemeClr val="bg1">
                <a:lumMod val="75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350" name="Прямая со стрелкой 349"/>
          <p:cNvCxnSpPr/>
          <p:nvPr/>
        </p:nvCxnSpPr>
        <p:spPr>
          <a:xfrm>
            <a:off x="4937828" y="5639605"/>
            <a:ext cx="0" cy="256619"/>
          </a:xfrm>
          <a:prstGeom prst="straightConnector1">
            <a:avLst/>
          </a:prstGeom>
          <a:ln w="9525" cmpd="sng">
            <a:solidFill>
              <a:schemeClr val="bg1">
                <a:lumMod val="75000"/>
              </a:schemeClr>
            </a:solidFill>
            <a:prstDash val="sysDash"/>
            <a:tailEnd type="stealth" w="med" len="med"/>
          </a:ln>
        </p:spPr>
        <p:style>
          <a:lnRef idx="1">
            <a:schemeClr val="accent1"/>
          </a:lnRef>
          <a:fillRef idx="0">
            <a:schemeClr val="accent1"/>
          </a:fillRef>
          <a:effectRef idx="0">
            <a:schemeClr val="accent1"/>
          </a:effectRef>
          <a:fontRef idx="minor">
            <a:schemeClr val="tx1"/>
          </a:fontRef>
        </p:style>
      </p:cxnSp>
      <p:cxnSp>
        <p:nvCxnSpPr>
          <p:cNvPr id="352" name="Соединительная линия уступом 351"/>
          <p:cNvCxnSpPr/>
          <p:nvPr/>
        </p:nvCxnSpPr>
        <p:spPr>
          <a:xfrm flipV="1">
            <a:off x="5916362" y="3264199"/>
            <a:ext cx="3847424" cy="87750"/>
          </a:xfrm>
          <a:prstGeom prst="bentConnector3">
            <a:avLst>
              <a:gd name="adj1" fmla="val -207"/>
            </a:avLst>
          </a:prstGeom>
          <a:ln>
            <a:solidFill>
              <a:schemeClr val="bg1">
                <a:lumMod val="75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355" name="Прямая соединительная линия 354"/>
          <p:cNvCxnSpPr/>
          <p:nvPr/>
        </p:nvCxnSpPr>
        <p:spPr>
          <a:xfrm>
            <a:off x="7278900" y="3264199"/>
            <a:ext cx="0" cy="8775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994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409700" y="-10159"/>
            <a:ext cx="9525000" cy="2372360"/>
          </a:xfrm>
        </p:spPr>
        <p:txBody>
          <a:bodyPr>
            <a:normAutofit fontScale="90000"/>
          </a:bodyPr>
          <a:lstStyle/>
          <a:p>
            <a:pPr algn="ctr"/>
            <a:br>
              <a:rPr lang="ru-RU" sz="4000" dirty="0"/>
            </a:br>
            <a:br>
              <a:rPr lang="ru-RU" sz="4000" dirty="0"/>
            </a:br>
            <a:r>
              <a:rPr lang="ru-RU" sz="4000" dirty="0"/>
              <a:t>Интеграция с различными системами</a:t>
            </a:r>
            <a:br>
              <a:rPr lang="ru-RU" sz="4000" dirty="0"/>
            </a:br>
            <a:br>
              <a:rPr lang="ru-RU" sz="4000" dirty="0"/>
            </a:br>
            <a:endParaRPr lang="ru-RU" dirty="0"/>
          </a:p>
        </p:txBody>
      </p:sp>
      <p:pic>
        <p:nvPicPr>
          <p:cNvPr id="13314" name="Picture 2" descr="Коричневые части головоломки">
            <a:extLst>
              <a:ext uri="{FF2B5EF4-FFF2-40B4-BE49-F238E27FC236}">
                <a16:creationId xmlns:a16="http://schemas.microsoft.com/office/drawing/2014/main" id="{CED09893-64CA-40A6-8AA6-7AE3F74FCB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356360"/>
            <a:ext cx="7620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3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Прямоугольник 379">
            <a:extLst>
              <a:ext uri="{FF2B5EF4-FFF2-40B4-BE49-F238E27FC236}">
                <a16:creationId xmlns:a16="http://schemas.microsoft.com/office/drawing/2014/main" id="{497D0144-8D80-431B-BFF6-5CCE124BBE97}"/>
              </a:ext>
            </a:extLst>
          </p:cNvPr>
          <p:cNvSpPr/>
          <p:nvPr/>
        </p:nvSpPr>
        <p:spPr>
          <a:xfrm>
            <a:off x="8275957" y="3049296"/>
            <a:ext cx="2635853" cy="1110887"/>
          </a:xfrm>
          <a:prstGeom prst="rect">
            <a:avLst/>
          </a:prstGeom>
          <a:noFill/>
          <a:ln w="6350">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6000" tIns="32997" rIns="66000" bIns="32997" rtlCol="0" anchor="ctr"/>
          <a:lstStyle/>
          <a:p>
            <a:pPr algn="ctr" defTabSz="990254"/>
            <a:endParaRPr lang="ru-RU" sz="1381">
              <a:solidFill>
                <a:srgbClr val="44546A"/>
              </a:solidFill>
            </a:endParaRPr>
          </a:p>
        </p:txBody>
      </p:sp>
      <p:sp>
        <p:nvSpPr>
          <p:cNvPr id="383" name="Прямоугольник 382">
            <a:extLst>
              <a:ext uri="{FF2B5EF4-FFF2-40B4-BE49-F238E27FC236}">
                <a16:creationId xmlns:a16="http://schemas.microsoft.com/office/drawing/2014/main" id="{4434FA3B-EF00-4178-BEBC-33C1BAC3DD24}"/>
              </a:ext>
            </a:extLst>
          </p:cNvPr>
          <p:cNvSpPr/>
          <p:nvPr/>
        </p:nvSpPr>
        <p:spPr>
          <a:xfrm>
            <a:off x="1143000" y="898794"/>
            <a:ext cx="6660812" cy="4421537"/>
          </a:xfrm>
          <a:prstGeom prst="rect">
            <a:avLst/>
          </a:prstGeom>
          <a:noFill/>
          <a:ln w="63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6000" tIns="32997" rIns="66000" bIns="32997" rtlCol="0" anchor="ctr"/>
          <a:lstStyle/>
          <a:p>
            <a:pPr algn="ctr" defTabSz="990254"/>
            <a:endParaRPr lang="ru-RU" sz="1381">
              <a:solidFill>
                <a:srgbClr val="44546A"/>
              </a:solidFill>
            </a:endParaRPr>
          </a:p>
        </p:txBody>
      </p:sp>
      <p:sp>
        <p:nvSpPr>
          <p:cNvPr id="385" name="Прямоугольник 384">
            <a:extLst>
              <a:ext uri="{FF2B5EF4-FFF2-40B4-BE49-F238E27FC236}">
                <a16:creationId xmlns:a16="http://schemas.microsoft.com/office/drawing/2014/main" id="{CEFA2C6F-D137-4353-8766-0CAC8F1249AB}"/>
              </a:ext>
            </a:extLst>
          </p:cNvPr>
          <p:cNvSpPr/>
          <p:nvPr/>
        </p:nvSpPr>
        <p:spPr>
          <a:xfrm>
            <a:off x="8275960" y="2818906"/>
            <a:ext cx="2635853" cy="433561"/>
          </a:xfrm>
          <a:prstGeom prst="rect">
            <a:avLst/>
          </a:prstGeom>
          <a:solidFill>
            <a:schemeClr val="accent5">
              <a:lumMod val="20000"/>
              <a:lumOff val="80000"/>
            </a:schemeClr>
          </a:solidFill>
          <a:ln>
            <a:solidFill>
              <a:schemeClr val="accent5">
                <a:lumMod val="40000"/>
                <a:lumOff val="60000"/>
              </a:schemeClr>
            </a:solidFill>
          </a:ln>
        </p:spPr>
        <p:txBody>
          <a:bodyPr wrap="square" lIns="63606" tIns="31804" rIns="63606" bIns="31804">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1200" b="1" dirty="0">
                <a:latin typeface="Times New Roman" panose="02020603050405020304" pitchFamily="18" charset="0"/>
                <a:ea typeface="Tahoma" panose="020B0604030504040204" pitchFamily="34" charset="0"/>
                <a:cs typeface="Times New Roman" panose="02020603050405020304" pitchFamily="18" charset="0"/>
              </a:rPr>
              <a:t>Подсистема управления расходами </a:t>
            </a:r>
          </a:p>
          <a:p>
            <a:pPr algn="ctr"/>
            <a:r>
              <a:rPr lang="ru-RU" sz="1200" b="1" dirty="0">
                <a:latin typeface="Times New Roman" panose="02020603050405020304" pitchFamily="18" charset="0"/>
                <a:ea typeface="Tahoma" panose="020B0604030504040204" pitchFamily="34" charset="0"/>
                <a:cs typeface="Times New Roman" panose="02020603050405020304" pitchFamily="18" charset="0"/>
              </a:rPr>
              <a:t>ГИИС «Электронный бюджет»</a:t>
            </a:r>
          </a:p>
        </p:txBody>
      </p:sp>
      <p:sp>
        <p:nvSpPr>
          <p:cNvPr id="518" name="Прямоугольник 517">
            <a:extLst>
              <a:ext uri="{FF2B5EF4-FFF2-40B4-BE49-F238E27FC236}">
                <a16:creationId xmlns:a16="http://schemas.microsoft.com/office/drawing/2014/main" id="{497D0144-8D80-431B-BFF6-5CCE124BBE97}"/>
              </a:ext>
            </a:extLst>
          </p:cNvPr>
          <p:cNvSpPr/>
          <p:nvPr/>
        </p:nvSpPr>
        <p:spPr>
          <a:xfrm>
            <a:off x="8277709" y="4537992"/>
            <a:ext cx="2634100" cy="944481"/>
          </a:xfrm>
          <a:prstGeom prst="rect">
            <a:avLst/>
          </a:prstGeom>
          <a:noFill/>
          <a:ln w="6350">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6000" tIns="32997" rIns="66000" bIns="32997" rtlCol="0" anchor="ctr"/>
          <a:lstStyle/>
          <a:p>
            <a:pPr algn="ctr" defTabSz="990254"/>
            <a:endParaRPr lang="ru-RU" sz="1381">
              <a:solidFill>
                <a:srgbClr val="44546A"/>
              </a:solidFill>
            </a:endParaRPr>
          </a:p>
        </p:txBody>
      </p:sp>
      <p:sp>
        <p:nvSpPr>
          <p:cNvPr id="519" name="Прямоугольник 518">
            <a:extLst>
              <a:ext uri="{FF2B5EF4-FFF2-40B4-BE49-F238E27FC236}">
                <a16:creationId xmlns:a16="http://schemas.microsoft.com/office/drawing/2014/main" id="{CEFA2C6F-D137-4353-8766-0CAC8F1249AB}"/>
              </a:ext>
            </a:extLst>
          </p:cNvPr>
          <p:cNvSpPr/>
          <p:nvPr/>
        </p:nvSpPr>
        <p:spPr>
          <a:xfrm>
            <a:off x="8275959" y="4295889"/>
            <a:ext cx="2635851" cy="364311"/>
          </a:xfrm>
          <a:prstGeom prst="rect">
            <a:avLst/>
          </a:prstGeom>
          <a:solidFill>
            <a:schemeClr val="accent6">
              <a:lumMod val="20000"/>
              <a:lumOff val="80000"/>
            </a:schemeClr>
          </a:solidFill>
          <a:ln>
            <a:solidFill>
              <a:schemeClr val="accent6">
                <a:lumMod val="40000"/>
                <a:lumOff val="60000"/>
              </a:schemeClr>
            </a:solidFill>
          </a:ln>
        </p:spPr>
        <p:txBody>
          <a:bodyPr wrap="square" lIns="63606" tIns="31804" rIns="63606" bIns="31804">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894" b="1" dirty="0">
                <a:latin typeface="Times New Roman" panose="02020603050405020304" pitchFamily="18" charset="0"/>
                <a:ea typeface="Tahoma" panose="020B0604030504040204" pitchFamily="34" charset="0"/>
                <a:cs typeface="Times New Roman" panose="02020603050405020304" pitchFamily="18" charset="0"/>
              </a:rPr>
              <a:t>Подсистема учета и отчетности</a:t>
            </a:r>
          </a:p>
          <a:p>
            <a:pPr algn="ctr"/>
            <a:r>
              <a:rPr lang="ru-RU" sz="1056" b="1" dirty="0">
                <a:latin typeface="Times New Roman" panose="02020603050405020304" pitchFamily="18" charset="0"/>
                <a:ea typeface="Tahoma" panose="020B0604030504040204" pitchFamily="34" charset="0"/>
                <a:cs typeface="Times New Roman" panose="02020603050405020304" pitchFamily="18" charset="0"/>
              </a:rPr>
              <a:t>ГИИС «Электронный бюджет»</a:t>
            </a:r>
          </a:p>
        </p:txBody>
      </p:sp>
      <p:sp>
        <p:nvSpPr>
          <p:cNvPr id="520" name="Прямоугольник 519">
            <a:extLst>
              <a:ext uri="{FF2B5EF4-FFF2-40B4-BE49-F238E27FC236}">
                <a16:creationId xmlns:a16="http://schemas.microsoft.com/office/drawing/2014/main" id="{497D0144-8D80-431B-BFF6-5CCE124BBE97}"/>
              </a:ext>
            </a:extLst>
          </p:cNvPr>
          <p:cNvSpPr/>
          <p:nvPr/>
        </p:nvSpPr>
        <p:spPr>
          <a:xfrm>
            <a:off x="8379089" y="1408069"/>
            <a:ext cx="2014778" cy="1045576"/>
          </a:xfrm>
          <a:prstGeom prst="rect">
            <a:avLst/>
          </a:prstGeom>
          <a:noFill/>
          <a:ln w="6350">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6000" tIns="32997" rIns="66000" bIns="32997" rtlCol="0" anchor="ctr"/>
          <a:lstStyle/>
          <a:p>
            <a:pPr algn="ctr" defTabSz="990254"/>
            <a:endParaRPr lang="ru-RU" sz="1381">
              <a:solidFill>
                <a:srgbClr val="44546A"/>
              </a:solidFill>
            </a:endParaRPr>
          </a:p>
        </p:txBody>
      </p:sp>
      <p:sp>
        <p:nvSpPr>
          <p:cNvPr id="521" name="Прямоугольник 520">
            <a:extLst>
              <a:ext uri="{FF2B5EF4-FFF2-40B4-BE49-F238E27FC236}">
                <a16:creationId xmlns:a16="http://schemas.microsoft.com/office/drawing/2014/main" id="{CEFA2C6F-D137-4353-8766-0CAC8F1249AB}"/>
              </a:ext>
            </a:extLst>
          </p:cNvPr>
          <p:cNvSpPr/>
          <p:nvPr/>
        </p:nvSpPr>
        <p:spPr>
          <a:xfrm>
            <a:off x="8396073" y="988454"/>
            <a:ext cx="2014431" cy="248895"/>
          </a:xfrm>
          <a:prstGeom prst="rect">
            <a:avLst/>
          </a:prstGeom>
          <a:solidFill>
            <a:schemeClr val="accent4">
              <a:lumMod val="20000"/>
              <a:lumOff val="80000"/>
            </a:schemeClr>
          </a:solidFill>
          <a:ln>
            <a:solidFill>
              <a:schemeClr val="accent4">
                <a:lumMod val="40000"/>
                <a:lumOff val="60000"/>
              </a:schemeClr>
            </a:solidFill>
          </a:ln>
        </p:spPr>
        <p:txBody>
          <a:bodyPr wrap="square" lIns="63606" tIns="31804" rIns="63606" bIns="31804">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1200" b="1" dirty="0">
                <a:latin typeface="Times New Roman" panose="02020603050405020304" pitchFamily="18" charset="0"/>
                <a:ea typeface="Tahoma" panose="020B0604030504040204" pitchFamily="34" charset="0"/>
                <a:cs typeface="Times New Roman" panose="02020603050405020304" pitchFamily="18" charset="0"/>
              </a:rPr>
              <a:t>Бухгалтерия поставщика</a:t>
            </a:r>
          </a:p>
        </p:txBody>
      </p:sp>
      <p:cxnSp>
        <p:nvCxnSpPr>
          <p:cNvPr id="7" name="Прямая соединительная линия 6"/>
          <p:cNvCxnSpPr/>
          <p:nvPr/>
        </p:nvCxnSpPr>
        <p:spPr>
          <a:xfrm>
            <a:off x="3735707" y="1517622"/>
            <a:ext cx="7312" cy="3802708"/>
          </a:xfrm>
          <a:prstGeom prst="line">
            <a:avLst/>
          </a:prstGeom>
          <a:noFill/>
          <a:ln w="6350">
            <a:solidFill>
              <a:schemeClr val="accent1">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562" name="Прямая соединительная линия 561"/>
          <p:cNvCxnSpPr/>
          <p:nvPr/>
        </p:nvCxnSpPr>
        <p:spPr>
          <a:xfrm>
            <a:off x="6059976" y="1397130"/>
            <a:ext cx="13517" cy="3802708"/>
          </a:xfrm>
          <a:prstGeom prst="line">
            <a:avLst/>
          </a:prstGeom>
          <a:noFill/>
          <a:ln w="6350">
            <a:solidFill>
              <a:schemeClr val="accent1">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565" name="Соединитель: уступ 96">
            <a:extLst>
              <a:ext uri="{FF2B5EF4-FFF2-40B4-BE49-F238E27FC236}">
                <a16:creationId xmlns:a16="http://schemas.microsoft.com/office/drawing/2014/main" id="{C89CB2CE-4AD6-4DDE-BC2F-61DBC833A809}"/>
              </a:ext>
            </a:extLst>
          </p:cNvPr>
          <p:cNvCxnSpPr>
            <a:cxnSpLocks/>
          </p:cNvCxnSpPr>
          <p:nvPr/>
        </p:nvCxnSpPr>
        <p:spPr>
          <a:xfrm rot="10800000">
            <a:off x="5673651" y="1909943"/>
            <a:ext cx="2642703" cy="41529"/>
          </a:xfrm>
          <a:prstGeom prst="bentConnector3">
            <a:avLst>
              <a:gd name="adj1" fmla="val 50000"/>
            </a:avLst>
          </a:prstGeom>
          <a:ln>
            <a:solidFill>
              <a:srgbClr val="11437F"/>
            </a:solidFill>
            <a:prstDash val="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577" name="Соединитель: уступ 96">
            <a:extLst>
              <a:ext uri="{FF2B5EF4-FFF2-40B4-BE49-F238E27FC236}">
                <a16:creationId xmlns:a16="http://schemas.microsoft.com/office/drawing/2014/main" id="{C89CB2CE-4AD6-4DDE-BC2F-61DBC833A809}"/>
              </a:ext>
            </a:extLst>
          </p:cNvPr>
          <p:cNvCxnSpPr>
            <a:cxnSpLocks/>
          </p:cNvCxnSpPr>
          <p:nvPr/>
        </p:nvCxnSpPr>
        <p:spPr>
          <a:xfrm rot="16200000" flipH="1">
            <a:off x="7089058" y="3513444"/>
            <a:ext cx="2508275" cy="464671"/>
          </a:xfrm>
          <a:prstGeom prst="bentConnector3">
            <a:avLst>
              <a:gd name="adj1" fmla="val 100206"/>
            </a:avLst>
          </a:prstGeom>
          <a:ln>
            <a:solidFill>
              <a:srgbClr val="11437F"/>
            </a:solidFill>
            <a:prstDash val="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sp>
        <p:nvSpPr>
          <p:cNvPr id="579" name="Прямоугольник 578"/>
          <p:cNvSpPr/>
          <p:nvPr/>
        </p:nvSpPr>
        <p:spPr>
          <a:xfrm>
            <a:off x="8303720" y="3323548"/>
            <a:ext cx="2692828" cy="844461"/>
          </a:xfrm>
          <a:prstGeom prst="rect">
            <a:avLst/>
          </a:prstGeom>
        </p:spPr>
        <p:txBody>
          <a:bodyPr wrap="square" lIns="74293" tIns="37147" rIns="74293" bIns="37147">
            <a:spAutoFit/>
          </a:bodyPr>
          <a:lstStyle/>
          <a:p>
            <a:r>
              <a:rPr lang="ru-RU" sz="1000" dirty="0">
                <a:solidFill>
                  <a:schemeClr val="bg1">
                    <a:lumMod val="50000"/>
                  </a:schemeClr>
                </a:solidFill>
              </a:rPr>
              <a:t>Контроль сведений по 258н Постановка на учет. Резервирование лимитов</a:t>
            </a:r>
          </a:p>
          <a:p>
            <a:endParaRPr lang="ru-RU" sz="1000" dirty="0">
              <a:solidFill>
                <a:schemeClr val="bg1">
                  <a:lumMod val="50000"/>
                </a:schemeClr>
              </a:solidFill>
            </a:endParaRPr>
          </a:p>
          <a:p>
            <a:r>
              <a:rPr lang="ru-RU" sz="1000" dirty="0">
                <a:solidFill>
                  <a:schemeClr val="bg1">
                    <a:lumMod val="50000"/>
                  </a:schemeClr>
                </a:solidFill>
              </a:rPr>
              <a:t>Контроль сведений по 258н</a:t>
            </a:r>
          </a:p>
          <a:p>
            <a:r>
              <a:rPr lang="ru-RU" sz="1000" dirty="0">
                <a:solidFill>
                  <a:schemeClr val="bg1">
                    <a:lumMod val="50000"/>
                  </a:schemeClr>
                </a:solidFill>
              </a:rPr>
              <a:t>Осуществление платежа</a:t>
            </a:r>
          </a:p>
        </p:txBody>
      </p:sp>
      <p:sp>
        <p:nvSpPr>
          <p:cNvPr id="580" name="Прямоугольник 579"/>
          <p:cNvSpPr/>
          <p:nvPr/>
        </p:nvSpPr>
        <p:spPr>
          <a:xfrm>
            <a:off x="8668515" y="4783646"/>
            <a:ext cx="2150311" cy="536684"/>
          </a:xfrm>
          <a:prstGeom prst="rect">
            <a:avLst/>
          </a:prstGeom>
        </p:spPr>
        <p:txBody>
          <a:bodyPr wrap="square" lIns="74293" tIns="37147" rIns="74293" bIns="37147">
            <a:spAutoFit/>
          </a:bodyPr>
          <a:lstStyle/>
          <a:p>
            <a:r>
              <a:rPr lang="ru-RU" sz="1000" dirty="0">
                <a:solidFill>
                  <a:schemeClr val="bg1">
                    <a:lumMod val="50000"/>
                  </a:schemeClr>
                </a:solidFill>
              </a:rPr>
              <a:t>Формирование проводки о приемке ТРУ в Централизованной </a:t>
            </a:r>
          </a:p>
          <a:p>
            <a:r>
              <a:rPr lang="ru-RU" sz="1000" dirty="0">
                <a:solidFill>
                  <a:schemeClr val="bg1">
                    <a:lumMod val="50000"/>
                  </a:schemeClr>
                </a:solidFill>
              </a:rPr>
              <a:t>бухгалтерии заказчика</a:t>
            </a:r>
          </a:p>
        </p:txBody>
      </p:sp>
      <p:sp>
        <p:nvSpPr>
          <p:cNvPr id="581" name="Прямоугольник 580"/>
          <p:cNvSpPr/>
          <p:nvPr/>
        </p:nvSpPr>
        <p:spPr>
          <a:xfrm>
            <a:off x="8472984" y="1921419"/>
            <a:ext cx="1731964" cy="536684"/>
          </a:xfrm>
          <a:prstGeom prst="rect">
            <a:avLst/>
          </a:prstGeom>
        </p:spPr>
        <p:txBody>
          <a:bodyPr wrap="square" lIns="74293" tIns="37147" rIns="74293" bIns="37147">
            <a:spAutoFit/>
          </a:bodyPr>
          <a:lstStyle/>
          <a:p>
            <a:r>
              <a:rPr lang="ru-RU" sz="1000" dirty="0">
                <a:solidFill>
                  <a:schemeClr val="bg1">
                    <a:lumMod val="50000"/>
                  </a:schemeClr>
                </a:solidFill>
              </a:rPr>
              <a:t>Формирование проводки о приемке ТРУ в бухгалтерии поставщика</a:t>
            </a:r>
          </a:p>
        </p:txBody>
      </p:sp>
      <p:sp>
        <p:nvSpPr>
          <p:cNvPr id="582" name="Прямоугольник 581"/>
          <p:cNvSpPr/>
          <p:nvPr/>
        </p:nvSpPr>
        <p:spPr>
          <a:xfrm>
            <a:off x="8425140" y="1460309"/>
            <a:ext cx="1827655" cy="382796"/>
          </a:xfrm>
          <a:prstGeom prst="rect">
            <a:avLst/>
          </a:prstGeom>
        </p:spPr>
        <p:txBody>
          <a:bodyPr wrap="square" lIns="74293" tIns="37147" rIns="74293" bIns="37147">
            <a:spAutoFit/>
          </a:bodyPr>
          <a:lstStyle/>
          <a:p>
            <a:r>
              <a:rPr lang="ru-RU" sz="1000" dirty="0">
                <a:solidFill>
                  <a:schemeClr val="bg1">
                    <a:lumMod val="50000"/>
                  </a:schemeClr>
                </a:solidFill>
              </a:rPr>
              <a:t>Формирование проекта документа о приемке</a:t>
            </a:r>
          </a:p>
        </p:txBody>
      </p:sp>
      <p:grpSp>
        <p:nvGrpSpPr>
          <p:cNvPr id="93" name="Группа 92"/>
          <p:cNvGrpSpPr/>
          <p:nvPr/>
        </p:nvGrpSpPr>
        <p:grpSpPr>
          <a:xfrm>
            <a:off x="1426610" y="1122573"/>
            <a:ext cx="2020409" cy="1151865"/>
            <a:chOff x="8353313" y="3922038"/>
            <a:chExt cx="2959374" cy="1588018"/>
          </a:xfrm>
        </p:grpSpPr>
        <p:sp>
          <p:nvSpPr>
            <p:cNvPr id="94" name="Прямоугольник с двумя скругленными противолежащими углами 93"/>
            <p:cNvSpPr/>
            <p:nvPr/>
          </p:nvSpPr>
          <p:spPr>
            <a:xfrm>
              <a:off x="8353313" y="3922038"/>
              <a:ext cx="2959374" cy="1588018"/>
            </a:xfrm>
            <a:prstGeom prst="round2DiagRect">
              <a:avLst/>
            </a:prstGeom>
            <a:solidFill>
              <a:srgbClr val="11437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4190"/>
              <a:endParaRPr lang="ru-RU" sz="894"/>
            </a:p>
          </p:txBody>
        </p:sp>
        <p:grpSp>
          <p:nvGrpSpPr>
            <p:cNvPr id="95" name="Группа 94"/>
            <p:cNvGrpSpPr/>
            <p:nvPr/>
          </p:nvGrpSpPr>
          <p:grpSpPr>
            <a:xfrm>
              <a:off x="8553746" y="4075259"/>
              <a:ext cx="472501" cy="502013"/>
              <a:chOff x="5983288" y="3043238"/>
              <a:chExt cx="627063" cy="588963"/>
            </a:xfrm>
            <a:solidFill>
              <a:schemeClr val="bg1"/>
            </a:solidFill>
          </p:grpSpPr>
          <p:sp>
            <p:nvSpPr>
              <p:cNvPr id="99" name="Freeform 257"/>
              <p:cNvSpPr>
                <a:spLocks/>
              </p:cNvSpPr>
              <p:nvPr/>
            </p:nvSpPr>
            <p:spPr bwMode="auto">
              <a:xfrm>
                <a:off x="6021388" y="3173413"/>
                <a:ext cx="361950" cy="458788"/>
              </a:xfrm>
              <a:custGeom>
                <a:avLst/>
                <a:gdLst/>
                <a:ahLst/>
                <a:cxnLst>
                  <a:cxn ang="0">
                    <a:pos x="0" y="0"/>
                  </a:cxn>
                  <a:cxn ang="0">
                    <a:pos x="456" y="0"/>
                  </a:cxn>
                  <a:cxn ang="0">
                    <a:pos x="456" y="191"/>
                  </a:cxn>
                  <a:cxn ang="0">
                    <a:pos x="455" y="195"/>
                  </a:cxn>
                  <a:cxn ang="0">
                    <a:pos x="453" y="199"/>
                  </a:cxn>
                  <a:cxn ang="0">
                    <a:pos x="450" y="201"/>
                  </a:cxn>
                  <a:cxn ang="0">
                    <a:pos x="445" y="202"/>
                  </a:cxn>
                  <a:cxn ang="0">
                    <a:pos x="439" y="200"/>
                  </a:cxn>
                  <a:cxn ang="0">
                    <a:pos x="437" y="198"/>
                  </a:cxn>
                  <a:cxn ang="0">
                    <a:pos x="434" y="194"/>
                  </a:cxn>
                  <a:cxn ang="0">
                    <a:pos x="434" y="22"/>
                  </a:cxn>
                  <a:cxn ang="0">
                    <a:pos x="22" y="22"/>
                  </a:cxn>
                  <a:cxn ang="0">
                    <a:pos x="22" y="556"/>
                  </a:cxn>
                  <a:cxn ang="0">
                    <a:pos x="434" y="556"/>
                  </a:cxn>
                  <a:cxn ang="0">
                    <a:pos x="434" y="416"/>
                  </a:cxn>
                  <a:cxn ang="0">
                    <a:pos x="437" y="413"/>
                  </a:cxn>
                  <a:cxn ang="0">
                    <a:pos x="439" y="411"/>
                  </a:cxn>
                  <a:cxn ang="0">
                    <a:pos x="442" y="409"/>
                  </a:cxn>
                  <a:cxn ang="0">
                    <a:pos x="449" y="409"/>
                  </a:cxn>
                  <a:cxn ang="0">
                    <a:pos x="452" y="411"/>
                  </a:cxn>
                  <a:cxn ang="0">
                    <a:pos x="454" y="413"/>
                  </a:cxn>
                  <a:cxn ang="0">
                    <a:pos x="456" y="420"/>
                  </a:cxn>
                  <a:cxn ang="0">
                    <a:pos x="456" y="578"/>
                  </a:cxn>
                  <a:cxn ang="0">
                    <a:pos x="0" y="578"/>
                  </a:cxn>
                  <a:cxn ang="0">
                    <a:pos x="0" y="0"/>
                  </a:cxn>
                </a:cxnLst>
                <a:rect l="0" t="0" r="r" b="b"/>
                <a:pathLst>
                  <a:path w="456" h="578">
                    <a:moveTo>
                      <a:pt x="0" y="0"/>
                    </a:moveTo>
                    <a:lnTo>
                      <a:pt x="456" y="0"/>
                    </a:lnTo>
                    <a:lnTo>
                      <a:pt x="456" y="191"/>
                    </a:lnTo>
                    <a:lnTo>
                      <a:pt x="455" y="195"/>
                    </a:lnTo>
                    <a:lnTo>
                      <a:pt x="453" y="199"/>
                    </a:lnTo>
                    <a:lnTo>
                      <a:pt x="450" y="201"/>
                    </a:lnTo>
                    <a:lnTo>
                      <a:pt x="445" y="202"/>
                    </a:lnTo>
                    <a:lnTo>
                      <a:pt x="439" y="200"/>
                    </a:lnTo>
                    <a:lnTo>
                      <a:pt x="437" y="198"/>
                    </a:lnTo>
                    <a:lnTo>
                      <a:pt x="434" y="194"/>
                    </a:lnTo>
                    <a:lnTo>
                      <a:pt x="434" y="22"/>
                    </a:lnTo>
                    <a:lnTo>
                      <a:pt x="22" y="22"/>
                    </a:lnTo>
                    <a:lnTo>
                      <a:pt x="22" y="556"/>
                    </a:lnTo>
                    <a:lnTo>
                      <a:pt x="434" y="556"/>
                    </a:lnTo>
                    <a:lnTo>
                      <a:pt x="434" y="416"/>
                    </a:lnTo>
                    <a:lnTo>
                      <a:pt x="437" y="413"/>
                    </a:lnTo>
                    <a:lnTo>
                      <a:pt x="439" y="411"/>
                    </a:lnTo>
                    <a:lnTo>
                      <a:pt x="442" y="409"/>
                    </a:lnTo>
                    <a:lnTo>
                      <a:pt x="449" y="409"/>
                    </a:lnTo>
                    <a:lnTo>
                      <a:pt x="452" y="411"/>
                    </a:lnTo>
                    <a:lnTo>
                      <a:pt x="454" y="413"/>
                    </a:lnTo>
                    <a:lnTo>
                      <a:pt x="456" y="420"/>
                    </a:lnTo>
                    <a:lnTo>
                      <a:pt x="456" y="578"/>
                    </a:lnTo>
                    <a:lnTo>
                      <a:pt x="0" y="578"/>
                    </a:lnTo>
                    <a:lnTo>
                      <a:pt x="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00" name="Freeform 258"/>
              <p:cNvSpPr>
                <a:spLocks/>
              </p:cNvSpPr>
              <p:nvPr/>
            </p:nvSpPr>
            <p:spPr bwMode="auto">
              <a:xfrm>
                <a:off x="6327776" y="3043238"/>
                <a:ext cx="152400" cy="146050"/>
              </a:xfrm>
              <a:custGeom>
                <a:avLst/>
                <a:gdLst/>
                <a:ahLst/>
                <a:cxnLst>
                  <a:cxn ang="0">
                    <a:pos x="97" y="0"/>
                  </a:cxn>
                  <a:cxn ang="0">
                    <a:pos x="119" y="2"/>
                  </a:cxn>
                  <a:cxn ang="0">
                    <a:pos x="139" y="10"/>
                  </a:cxn>
                  <a:cxn ang="0">
                    <a:pos x="156" y="21"/>
                  </a:cxn>
                  <a:cxn ang="0">
                    <a:pos x="172" y="36"/>
                  </a:cxn>
                  <a:cxn ang="0">
                    <a:pos x="183" y="54"/>
                  </a:cxn>
                  <a:cxn ang="0">
                    <a:pos x="190" y="73"/>
                  </a:cxn>
                  <a:cxn ang="0">
                    <a:pos x="192" y="95"/>
                  </a:cxn>
                  <a:cxn ang="0">
                    <a:pos x="192" y="99"/>
                  </a:cxn>
                  <a:cxn ang="0">
                    <a:pos x="190" y="102"/>
                  </a:cxn>
                  <a:cxn ang="0">
                    <a:pos x="188" y="104"/>
                  </a:cxn>
                  <a:cxn ang="0">
                    <a:pos x="185" y="106"/>
                  </a:cxn>
                  <a:cxn ang="0">
                    <a:pos x="178" y="106"/>
                  </a:cxn>
                  <a:cxn ang="0">
                    <a:pos x="175" y="104"/>
                  </a:cxn>
                  <a:cxn ang="0">
                    <a:pos x="173" y="102"/>
                  </a:cxn>
                  <a:cxn ang="0">
                    <a:pos x="170" y="95"/>
                  </a:cxn>
                  <a:cxn ang="0">
                    <a:pos x="168" y="76"/>
                  </a:cxn>
                  <a:cxn ang="0">
                    <a:pos x="161" y="58"/>
                  </a:cxn>
                  <a:cxn ang="0">
                    <a:pos x="148" y="43"/>
                  </a:cxn>
                  <a:cxn ang="0">
                    <a:pos x="134" y="31"/>
                  </a:cxn>
                  <a:cxn ang="0">
                    <a:pos x="117" y="23"/>
                  </a:cxn>
                  <a:cxn ang="0">
                    <a:pos x="97" y="21"/>
                  </a:cxn>
                  <a:cxn ang="0">
                    <a:pos x="77" y="23"/>
                  </a:cxn>
                  <a:cxn ang="0">
                    <a:pos x="58" y="31"/>
                  </a:cxn>
                  <a:cxn ang="0">
                    <a:pos x="44" y="43"/>
                  </a:cxn>
                  <a:cxn ang="0">
                    <a:pos x="32" y="58"/>
                  </a:cxn>
                  <a:cxn ang="0">
                    <a:pos x="24" y="76"/>
                  </a:cxn>
                  <a:cxn ang="0">
                    <a:pos x="22" y="95"/>
                  </a:cxn>
                  <a:cxn ang="0">
                    <a:pos x="24" y="113"/>
                  </a:cxn>
                  <a:cxn ang="0">
                    <a:pos x="30" y="130"/>
                  </a:cxn>
                  <a:cxn ang="0">
                    <a:pos x="40" y="144"/>
                  </a:cxn>
                  <a:cxn ang="0">
                    <a:pos x="52" y="155"/>
                  </a:cxn>
                  <a:cxn ang="0">
                    <a:pos x="67" y="164"/>
                  </a:cxn>
                  <a:cxn ang="0">
                    <a:pos x="70" y="166"/>
                  </a:cxn>
                  <a:cxn ang="0">
                    <a:pos x="72" y="168"/>
                  </a:cxn>
                  <a:cxn ang="0">
                    <a:pos x="74" y="171"/>
                  </a:cxn>
                  <a:cxn ang="0">
                    <a:pos x="74" y="175"/>
                  </a:cxn>
                  <a:cxn ang="0">
                    <a:pos x="72" y="181"/>
                  </a:cxn>
                  <a:cxn ang="0">
                    <a:pos x="69" y="183"/>
                  </a:cxn>
                  <a:cxn ang="0">
                    <a:pos x="66" y="185"/>
                  </a:cxn>
                  <a:cxn ang="0">
                    <a:pos x="61" y="185"/>
                  </a:cxn>
                  <a:cxn ang="0">
                    <a:pos x="58" y="183"/>
                  </a:cxn>
                  <a:cxn ang="0">
                    <a:pos x="39" y="172"/>
                  </a:cxn>
                  <a:cxn ang="0">
                    <a:pos x="23" y="157"/>
                  </a:cxn>
                  <a:cxn ang="0">
                    <a:pos x="10" y="139"/>
                  </a:cxn>
                  <a:cxn ang="0">
                    <a:pos x="2" y="119"/>
                  </a:cxn>
                  <a:cxn ang="0">
                    <a:pos x="0" y="95"/>
                  </a:cxn>
                  <a:cxn ang="0">
                    <a:pos x="2" y="73"/>
                  </a:cxn>
                  <a:cxn ang="0">
                    <a:pos x="10" y="54"/>
                  </a:cxn>
                  <a:cxn ang="0">
                    <a:pos x="21" y="36"/>
                  </a:cxn>
                  <a:cxn ang="0">
                    <a:pos x="36" y="21"/>
                  </a:cxn>
                  <a:cxn ang="0">
                    <a:pos x="54" y="10"/>
                  </a:cxn>
                  <a:cxn ang="0">
                    <a:pos x="75" y="2"/>
                  </a:cxn>
                  <a:cxn ang="0">
                    <a:pos x="97" y="0"/>
                  </a:cxn>
                </a:cxnLst>
                <a:rect l="0" t="0" r="r" b="b"/>
                <a:pathLst>
                  <a:path w="192" h="185">
                    <a:moveTo>
                      <a:pt x="97" y="0"/>
                    </a:moveTo>
                    <a:lnTo>
                      <a:pt x="119" y="2"/>
                    </a:lnTo>
                    <a:lnTo>
                      <a:pt x="139" y="10"/>
                    </a:lnTo>
                    <a:lnTo>
                      <a:pt x="156" y="21"/>
                    </a:lnTo>
                    <a:lnTo>
                      <a:pt x="172" y="36"/>
                    </a:lnTo>
                    <a:lnTo>
                      <a:pt x="183" y="54"/>
                    </a:lnTo>
                    <a:lnTo>
                      <a:pt x="190" y="73"/>
                    </a:lnTo>
                    <a:lnTo>
                      <a:pt x="192" y="95"/>
                    </a:lnTo>
                    <a:lnTo>
                      <a:pt x="192" y="99"/>
                    </a:lnTo>
                    <a:lnTo>
                      <a:pt x="190" y="102"/>
                    </a:lnTo>
                    <a:lnTo>
                      <a:pt x="188" y="104"/>
                    </a:lnTo>
                    <a:lnTo>
                      <a:pt x="185" y="106"/>
                    </a:lnTo>
                    <a:lnTo>
                      <a:pt x="178" y="106"/>
                    </a:lnTo>
                    <a:lnTo>
                      <a:pt x="175" y="104"/>
                    </a:lnTo>
                    <a:lnTo>
                      <a:pt x="173" y="102"/>
                    </a:lnTo>
                    <a:lnTo>
                      <a:pt x="170" y="95"/>
                    </a:lnTo>
                    <a:lnTo>
                      <a:pt x="168" y="76"/>
                    </a:lnTo>
                    <a:lnTo>
                      <a:pt x="161" y="58"/>
                    </a:lnTo>
                    <a:lnTo>
                      <a:pt x="148" y="43"/>
                    </a:lnTo>
                    <a:lnTo>
                      <a:pt x="134" y="31"/>
                    </a:lnTo>
                    <a:lnTo>
                      <a:pt x="117" y="23"/>
                    </a:lnTo>
                    <a:lnTo>
                      <a:pt x="97" y="21"/>
                    </a:lnTo>
                    <a:lnTo>
                      <a:pt x="77" y="23"/>
                    </a:lnTo>
                    <a:lnTo>
                      <a:pt x="58" y="31"/>
                    </a:lnTo>
                    <a:lnTo>
                      <a:pt x="44" y="43"/>
                    </a:lnTo>
                    <a:lnTo>
                      <a:pt x="32" y="58"/>
                    </a:lnTo>
                    <a:lnTo>
                      <a:pt x="24" y="76"/>
                    </a:lnTo>
                    <a:lnTo>
                      <a:pt x="22" y="95"/>
                    </a:lnTo>
                    <a:lnTo>
                      <a:pt x="24" y="113"/>
                    </a:lnTo>
                    <a:lnTo>
                      <a:pt x="30" y="130"/>
                    </a:lnTo>
                    <a:lnTo>
                      <a:pt x="40" y="144"/>
                    </a:lnTo>
                    <a:lnTo>
                      <a:pt x="52" y="155"/>
                    </a:lnTo>
                    <a:lnTo>
                      <a:pt x="67" y="164"/>
                    </a:lnTo>
                    <a:lnTo>
                      <a:pt x="70" y="166"/>
                    </a:lnTo>
                    <a:lnTo>
                      <a:pt x="72" y="168"/>
                    </a:lnTo>
                    <a:lnTo>
                      <a:pt x="74" y="171"/>
                    </a:lnTo>
                    <a:lnTo>
                      <a:pt x="74" y="175"/>
                    </a:lnTo>
                    <a:lnTo>
                      <a:pt x="72" y="181"/>
                    </a:lnTo>
                    <a:lnTo>
                      <a:pt x="69" y="183"/>
                    </a:lnTo>
                    <a:lnTo>
                      <a:pt x="66" y="185"/>
                    </a:lnTo>
                    <a:lnTo>
                      <a:pt x="61" y="185"/>
                    </a:lnTo>
                    <a:lnTo>
                      <a:pt x="58" y="183"/>
                    </a:lnTo>
                    <a:lnTo>
                      <a:pt x="39" y="172"/>
                    </a:lnTo>
                    <a:lnTo>
                      <a:pt x="23" y="157"/>
                    </a:lnTo>
                    <a:lnTo>
                      <a:pt x="10" y="139"/>
                    </a:lnTo>
                    <a:lnTo>
                      <a:pt x="2" y="119"/>
                    </a:lnTo>
                    <a:lnTo>
                      <a:pt x="0" y="95"/>
                    </a:lnTo>
                    <a:lnTo>
                      <a:pt x="2" y="73"/>
                    </a:lnTo>
                    <a:lnTo>
                      <a:pt x="10" y="54"/>
                    </a:lnTo>
                    <a:lnTo>
                      <a:pt x="21" y="36"/>
                    </a:lnTo>
                    <a:lnTo>
                      <a:pt x="36" y="21"/>
                    </a:lnTo>
                    <a:lnTo>
                      <a:pt x="54" y="10"/>
                    </a:lnTo>
                    <a:lnTo>
                      <a:pt x="75" y="2"/>
                    </a:lnTo>
                    <a:lnTo>
                      <a:pt x="97"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01" name="Freeform 259"/>
              <p:cNvSpPr>
                <a:spLocks/>
              </p:cNvSpPr>
              <p:nvPr/>
            </p:nvSpPr>
            <p:spPr bwMode="auto">
              <a:xfrm>
                <a:off x="5983288" y="3043238"/>
                <a:ext cx="84138" cy="146050"/>
              </a:xfrm>
              <a:custGeom>
                <a:avLst/>
                <a:gdLst/>
                <a:ahLst/>
                <a:cxnLst>
                  <a:cxn ang="0">
                    <a:pos x="95" y="0"/>
                  </a:cxn>
                  <a:cxn ang="0">
                    <a:pos x="99" y="0"/>
                  </a:cxn>
                  <a:cxn ang="0">
                    <a:pos x="102" y="2"/>
                  </a:cxn>
                  <a:cxn ang="0">
                    <a:pos x="104" y="4"/>
                  </a:cxn>
                  <a:cxn ang="0">
                    <a:pos x="105" y="6"/>
                  </a:cxn>
                  <a:cxn ang="0">
                    <a:pos x="106" y="10"/>
                  </a:cxn>
                  <a:cxn ang="0">
                    <a:pos x="104" y="16"/>
                  </a:cxn>
                  <a:cxn ang="0">
                    <a:pos x="102" y="18"/>
                  </a:cxn>
                  <a:cxn ang="0">
                    <a:pos x="99" y="21"/>
                  </a:cxn>
                  <a:cxn ang="0">
                    <a:pos x="95" y="21"/>
                  </a:cxn>
                  <a:cxn ang="0">
                    <a:pos x="76" y="23"/>
                  </a:cxn>
                  <a:cxn ang="0">
                    <a:pos x="58" y="31"/>
                  </a:cxn>
                  <a:cxn ang="0">
                    <a:pos x="43" y="43"/>
                  </a:cxn>
                  <a:cxn ang="0">
                    <a:pos x="31" y="58"/>
                  </a:cxn>
                  <a:cxn ang="0">
                    <a:pos x="23" y="76"/>
                  </a:cxn>
                  <a:cxn ang="0">
                    <a:pos x="21" y="95"/>
                  </a:cxn>
                  <a:cxn ang="0">
                    <a:pos x="23" y="113"/>
                  </a:cxn>
                  <a:cxn ang="0">
                    <a:pos x="28" y="130"/>
                  </a:cxn>
                  <a:cxn ang="0">
                    <a:pos x="38" y="144"/>
                  </a:cxn>
                  <a:cxn ang="0">
                    <a:pos x="50" y="155"/>
                  </a:cxn>
                  <a:cxn ang="0">
                    <a:pos x="66" y="164"/>
                  </a:cxn>
                  <a:cxn ang="0">
                    <a:pos x="69" y="166"/>
                  </a:cxn>
                  <a:cxn ang="0">
                    <a:pos x="71" y="168"/>
                  </a:cxn>
                  <a:cxn ang="0">
                    <a:pos x="73" y="175"/>
                  </a:cxn>
                  <a:cxn ang="0">
                    <a:pos x="72" y="178"/>
                  </a:cxn>
                  <a:cxn ang="0">
                    <a:pos x="70" y="181"/>
                  </a:cxn>
                  <a:cxn ang="0">
                    <a:pos x="68" y="183"/>
                  </a:cxn>
                  <a:cxn ang="0">
                    <a:pos x="65" y="185"/>
                  </a:cxn>
                  <a:cxn ang="0">
                    <a:pos x="59" y="185"/>
                  </a:cxn>
                  <a:cxn ang="0">
                    <a:pos x="58" y="183"/>
                  </a:cxn>
                  <a:cxn ang="0">
                    <a:pos x="38" y="172"/>
                  </a:cxn>
                  <a:cxn ang="0">
                    <a:pos x="22" y="157"/>
                  </a:cxn>
                  <a:cxn ang="0">
                    <a:pos x="10" y="139"/>
                  </a:cxn>
                  <a:cxn ang="0">
                    <a:pos x="2" y="119"/>
                  </a:cxn>
                  <a:cxn ang="0">
                    <a:pos x="0" y="95"/>
                  </a:cxn>
                  <a:cxn ang="0">
                    <a:pos x="2" y="73"/>
                  </a:cxn>
                  <a:cxn ang="0">
                    <a:pos x="10" y="54"/>
                  </a:cxn>
                  <a:cxn ang="0">
                    <a:pos x="21" y="36"/>
                  </a:cxn>
                  <a:cxn ang="0">
                    <a:pos x="36" y="21"/>
                  </a:cxn>
                  <a:cxn ang="0">
                    <a:pos x="54" y="10"/>
                  </a:cxn>
                  <a:cxn ang="0">
                    <a:pos x="73" y="2"/>
                  </a:cxn>
                  <a:cxn ang="0">
                    <a:pos x="95" y="0"/>
                  </a:cxn>
                </a:cxnLst>
                <a:rect l="0" t="0" r="r" b="b"/>
                <a:pathLst>
                  <a:path w="106" h="185">
                    <a:moveTo>
                      <a:pt x="95" y="0"/>
                    </a:moveTo>
                    <a:lnTo>
                      <a:pt x="99" y="0"/>
                    </a:lnTo>
                    <a:lnTo>
                      <a:pt x="102" y="2"/>
                    </a:lnTo>
                    <a:lnTo>
                      <a:pt x="104" y="4"/>
                    </a:lnTo>
                    <a:lnTo>
                      <a:pt x="105" y="6"/>
                    </a:lnTo>
                    <a:lnTo>
                      <a:pt x="106" y="10"/>
                    </a:lnTo>
                    <a:lnTo>
                      <a:pt x="104" y="16"/>
                    </a:lnTo>
                    <a:lnTo>
                      <a:pt x="102" y="18"/>
                    </a:lnTo>
                    <a:lnTo>
                      <a:pt x="99" y="21"/>
                    </a:lnTo>
                    <a:lnTo>
                      <a:pt x="95" y="21"/>
                    </a:lnTo>
                    <a:lnTo>
                      <a:pt x="76" y="23"/>
                    </a:lnTo>
                    <a:lnTo>
                      <a:pt x="58" y="31"/>
                    </a:lnTo>
                    <a:lnTo>
                      <a:pt x="43" y="43"/>
                    </a:lnTo>
                    <a:lnTo>
                      <a:pt x="31" y="58"/>
                    </a:lnTo>
                    <a:lnTo>
                      <a:pt x="23" y="76"/>
                    </a:lnTo>
                    <a:lnTo>
                      <a:pt x="21" y="95"/>
                    </a:lnTo>
                    <a:lnTo>
                      <a:pt x="23" y="113"/>
                    </a:lnTo>
                    <a:lnTo>
                      <a:pt x="28" y="130"/>
                    </a:lnTo>
                    <a:lnTo>
                      <a:pt x="38" y="144"/>
                    </a:lnTo>
                    <a:lnTo>
                      <a:pt x="50" y="155"/>
                    </a:lnTo>
                    <a:lnTo>
                      <a:pt x="66" y="164"/>
                    </a:lnTo>
                    <a:lnTo>
                      <a:pt x="69" y="166"/>
                    </a:lnTo>
                    <a:lnTo>
                      <a:pt x="71" y="168"/>
                    </a:lnTo>
                    <a:lnTo>
                      <a:pt x="73" y="175"/>
                    </a:lnTo>
                    <a:lnTo>
                      <a:pt x="72" y="178"/>
                    </a:lnTo>
                    <a:lnTo>
                      <a:pt x="70" y="181"/>
                    </a:lnTo>
                    <a:lnTo>
                      <a:pt x="68" y="183"/>
                    </a:lnTo>
                    <a:lnTo>
                      <a:pt x="65" y="185"/>
                    </a:lnTo>
                    <a:lnTo>
                      <a:pt x="59" y="185"/>
                    </a:lnTo>
                    <a:lnTo>
                      <a:pt x="58" y="183"/>
                    </a:lnTo>
                    <a:lnTo>
                      <a:pt x="38" y="172"/>
                    </a:lnTo>
                    <a:lnTo>
                      <a:pt x="22" y="157"/>
                    </a:lnTo>
                    <a:lnTo>
                      <a:pt x="10" y="139"/>
                    </a:lnTo>
                    <a:lnTo>
                      <a:pt x="2" y="119"/>
                    </a:lnTo>
                    <a:lnTo>
                      <a:pt x="0" y="95"/>
                    </a:lnTo>
                    <a:lnTo>
                      <a:pt x="2" y="73"/>
                    </a:lnTo>
                    <a:lnTo>
                      <a:pt x="10" y="54"/>
                    </a:lnTo>
                    <a:lnTo>
                      <a:pt x="21" y="36"/>
                    </a:lnTo>
                    <a:lnTo>
                      <a:pt x="36" y="21"/>
                    </a:lnTo>
                    <a:lnTo>
                      <a:pt x="54" y="10"/>
                    </a:lnTo>
                    <a:lnTo>
                      <a:pt x="73" y="2"/>
                    </a:lnTo>
                    <a:lnTo>
                      <a:pt x="95"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02" name="Freeform 260"/>
              <p:cNvSpPr>
                <a:spLocks/>
              </p:cNvSpPr>
              <p:nvPr/>
            </p:nvSpPr>
            <p:spPr bwMode="auto">
              <a:xfrm>
                <a:off x="6462713" y="3103563"/>
                <a:ext cx="17463" cy="134938"/>
              </a:xfrm>
              <a:custGeom>
                <a:avLst/>
                <a:gdLst/>
                <a:ahLst/>
                <a:cxnLst>
                  <a:cxn ang="0">
                    <a:pos x="11" y="0"/>
                  </a:cxn>
                  <a:cxn ang="0">
                    <a:pos x="18" y="2"/>
                  </a:cxn>
                  <a:cxn ang="0">
                    <a:pos x="20" y="4"/>
                  </a:cxn>
                  <a:cxn ang="0">
                    <a:pos x="22" y="7"/>
                  </a:cxn>
                  <a:cxn ang="0">
                    <a:pos x="22" y="161"/>
                  </a:cxn>
                  <a:cxn ang="0">
                    <a:pos x="20" y="165"/>
                  </a:cxn>
                  <a:cxn ang="0">
                    <a:pos x="18" y="167"/>
                  </a:cxn>
                  <a:cxn ang="0">
                    <a:pos x="11" y="169"/>
                  </a:cxn>
                  <a:cxn ang="0">
                    <a:pos x="7" y="168"/>
                  </a:cxn>
                  <a:cxn ang="0">
                    <a:pos x="4" y="166"/>
                  </a:cxn>
                  <a:cxn ang="0">
                    <a:pos x="2" y="162"/>
                  </a:cxn>
                  <a:cxn ang="0">
                    <a:pos x="0" y="158"/>
                  </a:cxn>
                  <a:cxn ang="0">
                    <a:pos x="0" y="11"/>
                  </a:cxn>
                  <a:cxn ang="0">
                    <a:pos x="2" y="6"/>
                  </a:cxn>
                  <a:cxn ang="0">
                    <a:pos x="4" y="3"/>
                  </a:cxn>
                  <a:cxn ang="0">
                    <a:pos x="7" y="1"/>
                  </a:cxn>
                  <a:cxn ang="0">
                    <a:pos x="11" y="0"/>
                  </a:cxn>
                </a:cxnLst>
                <a:rect l="0" t="0" r="r" b="b"/>
                <a:pathLst>
                  <a:path w="22" h="169">
                    <a:moveTo>
                      <a:pt x="11" y="0"/>
                    </a:moveTo>
                    <a:lnTo>
                      <a:pt x="18" y="2"/>
                    </a:lnTo>
                    <a:lnTo>
                      <a:pt x="20" y="4"/>
                    </a:lnTo>
                    <a:lnTo>
                      <a:pt x="22" y="7"/>
                    </a:lnTo>
                    <a:lnTo>
                      <a:pt x="22" y="161"/>
                    </a:lnTo>
                    <a:lnTo>
                      <a:pt x="20" y="165"/>
                    </a:lnTo>
                    <a:lnTo>
                      <a:pt x="18" y="167"/>
                    </a:lnTo>
                    <a:lnTo>
                      <a:pt x="11" y="169"/>
                    </a:lnTo>
                    <a:lnTo>
                      <a:pt x="7" y="168"/>
                    </a:lnTo>
                    <a:lnTo>
                      <a:pt x="4" y="166"/>
                    </a:lnTo>
                    <a:lnTo>
                      <a:pt x="2" y="162"/>
                    </a:lnTo>
                    <a:lnTo>
                      <a:pt x="0" y="158"/>
                    </a:lnTo>
                    <a:lnTo>
                      <a:pt x="0" y="11"/>
                    </a:lnTo>
                    <a:lnTo>
                      <a:pt x="2" y="6"/>
                    </a:lnTo>
                    <a:lnTo>
                      <a:pt x="4" y="3"/>
                    </a:lnTo>
                    <a:lnTo>
                      <a:pt x="7" y="1"/>
                    </a:lnTo>
                    <a:lnTo>
                      <a:pt x="11"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03" name="Freeform 261"/>
              <p:cNvSpPr>
                <a:spLocks/>
              </p:cNvSpPr>
              <p:nvPr/>
            </p:nvSpPr>
            <p:spPr bwMode="auto">
              <a:xfrm>
                <a:off x="6372226" y="3398838"/>
                <a:ext cx="107950" cy="166688"/>
              </a:xfrm>
              <a:custGeom>
                <a:avLst/>
                <a:gdLst/>
                <a:ahLst/>
                <a:cxnLst>
                  <a:cxn ang="0">
                    <a:pos x="122" y="0"/>
                  </a:cxn>
                  <a:cxn ang="0">
                    <a:pos x="129" y="0"/>
                  </a:cxn>
                  <a:cxn ang="0">
                    <a:pos x="132" y="3"/>
                  </a:cxn>
                  <a:cxn ang="0">
                    <a:pos x="134" y="5"/>
                  </a:cxn>
                  <a:cxn ang="0">
                    <a:pos x="136" y="8"/>
                  </a:cxn>
                  <a:cxn ang="0">
                    <a:pos x="136" y="212"/>
                  </a:cxn>
                  <a:cxn ang="0">
                    <a:pos x="8" y="212"/>
                  </a:cxn>
                  <a:cxn ang="0">
                    <a:pos x="5" y="209"/>
                  </a:cxn>
                  <a:cxn ang="0">
                    <a:pos x="2" y="207"/>
                  </a:cxn>
                  <a:cxn ang="0">
                    <a:pos x="0" y="204"/>
                  </a:cxn>
                  <a:cxn ang="0">
                    <a:pos x="0" y="197"/>
                  </a:cxn>
                  <a:cxn ang="0">
                    <a:pos x="2" y="194"/>
                  </a:cxn>
                  <a:cxn ang="0">
                    <a:pos x="5" y="192"/>
                  </a:cxn>
                  <a:cxn ang="0">
                    <a:pos x="11" y="190"/>
                  </a:cxn>
                  <a:cxn ang="0">
                    <a:pos x="114" y="190"/>
                  </a:cxn>
                  <a:cxn ang="0">
                    <a:pos x="114" y="11"/>
                  </a:cxn>
                  <a:cxn ang="0">
                    <a:pos x="117" y="5"/>
                  </a:cxn>
                  <a:cxn ang="0">
                    <a:pos x="119" y="3"/>
                  </a:cxn>
                  <a:cxn ang="0">
                    <a:pos x="122" y="0"/>
                  </a:cxn>
                </a:cxnLst>
                <a:rect l="0" t="0" r="r" b="b"/>
                <a:pathLst>
                  <a:path w="136" h="212">
                    <a:moveTo>
                      <a:pt x="122" y="0"/>
                    </a:moveTo>
                    <a:lnTo>
                      <a:pt x="129" y="0"/>
                    </a:lnTo>
                    <a:lnTo>
                      <a:pt x="132" y="3"/>
                    </a:lnTo>
                    <a:lnTo>
                      <a:pt x="134" y="5"/>
                    </a:lnTo>
                    <a:lnTo>
                      <a:pt x="136" y="8"/>
                    </a:lnTo>
                    <a:lnTo>
                      <a:pt x="136" y="212"/>
                    </a:lnTo>
                    <a:lnTo>
                      <a:pt x="8" y="212"/>
                    </a:lnTo>
                    <a:lnTo>
                      <a:pt x="5" y="209"/>
                    </a:lnTo>
                    <a:lnTo>
                      <a:pt x="2" y="207"/>
                    </a:lnTo>
                    <a:lnTo>
                      <a:pt x="0" y="204"/>
                    </a:lnTo>
                    <a:lnTo>
                      <a:pt x="0" y="197"/>
                    </a:lnTo>
                    <a:lnTo>
                      <a:pt x="2" y="194"/>
                    </a:lnTo>
                    <a:lnTo>
                      <a:pt x="5" y="192"/>
                    </a:lnTo>
                    <a:lnTo>
                      <a:pt x="11" y="190"/>
                    </a:lnTo>
                    <a:lnTo>
                      <a:pt x="114" y="190"/>
                    </a:lnTo>
                    <a:lnTo>
                      <a:pt x="114" y="11"/>
                    </a:lnTo>
                    <a:lnTo>
                      <a:pt x="117" y="5"/>
                    </a:lnTo>
                    <a:lnTo>
                      <a:pt x="119" y="3"/>
                    </a:lnTo>
                    <a:lnTo>
                      <a:pt x="122"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04" name="Freeform 262"/>
              <p:cNvSpPr>
                <a:spLocks/>
              </p:cNvSpPr>
              <p:nvPr/>
            </p:nvSpPr>
            <p:spPr bwMode="auto">
              <a:xfrm>
                <a:off x="6049963" y="3043238"/>
                <a:ext cx="361950" cy="15875"/>
              </a:xfrm>
              <a:custGeom>
                <a:avLst/>
                <a:gdLst/>
                <a:ahLst/>
                <a:cxnLst>
                  <a:cxn ang="0">
                    <a:pos x="8" y="0"/>
                  </a:cxn>
                  <a:cxn ang="0">
                    <a:pos x="449" y="0"/>
                  </a:cxn>
                  <a:cxn ang="0">
                    <a:pos x="452" y="2"/>
                  </a:cxn>
                  <a:cxn ang="0">
                    <a:pos x="455" y="4"/>
                  </a:cxn>
                  <a:cxn ang="0">
                    <a:pos x="456" y="6"/>
                  </a:cxn>
                  <a:cxn ang="0">
                    <a:pos x="457" y="10"/>
                  </a:cxn>
                  <a:cxn ang="0">
                    <a:pos x="455" y="16"/>
                  </a:cxn>
                  <a:cxn ang="0">
                    <a:pos x="452" y="18"/>
                  </a:cxn>
                  <a:cxn ang="0">
                    <a:pos x="449" y="21"/>
                  </a:cxn>
                  <a:cxn ang="0">
                    <a:pos x="8" y="21"/>
                  </a:cxn>
                  <a:cxn ang="0">
                    <a:pos x="5" y="18"/>
                  </a:cxn>
                  <a:cxn ang="0">
                    <a:pos x="3" y="16"/>
                  </a:cxn>
                  <a:cxn ang="0">
                    <a:pos x="0" y="10"/>
                  </a:cxn>
                  <a:cxn ang="0">
                    <a:pos x="2" y="6"/>
                  </a:cxn>
                  <a:cxn ang="0">
                    <a:pos x="3" y="4"/>
                  </a:cxn>
                  <a:cxn ang="0">
                    <a:pos x="5" y="2"/>
                  </a:cxn>
                  <a:cxn ang="0">
                    <a:pos x="8" y="0"/>
                  </a:cxn>
                </a:cxnLst>
                <a:rect l="0" t="0" r="r" b="b"/>
                <a:pathLst>
                  <a:path w="457" h="21">
                    <a:moveTo>
                      <a:pt x="8" y="0"/>
                    </a:moveTo>
                    <a:lnTo>
                      <a:pt x="449" y="0"/>
                    </a:lnTo>
                    <a:lnTo>
                      <a:pt x="452" y="2"/>
                    </a:lnTo>
                    <a:lnTo>
                      <a:pt x="455" y="4"/>
                    </a:lnTo>
                    <a:lnTo>
                      <a:pt x="456" y="6"/>
                    </a:lnTo>
                    <a:lnTo>
                      <a:pt x="457" y="10"/>
                    </a:lnTo>
                    <a:lnTo>
                      <a:pt x="455" y="16"/>
                    </a:lnTo>
                    <a:lnTo>
                      <a:pt x="452" y="18"/>
                    </a:lnTo>
                    <a:lnTo>
                      <a:pt x="449" y="21"/>
                    </a:lnTo>
                    <a:lnTo>
                      <a:pt x="8" y="21"/>
                    </a:lnTo>
                    <a:lnTo>
                      <a:pt x="5" y="18"/>
                    </a:lnTo>
                    <a:lnTo>
                      <a:pt x="3" y="16"/>
                    </a:lnTo>
                    <a:lnTo>
                      <a:pt x="0" y="10"/>
                    </a:lnTo>
                    <a:lnTo>
                      <a:pt x="2" y="6"/>
                    </a:lnTo>
                    <a:lnTo>
                      <a:pt x="3" y="4"/>
                    </a:lnTo>
                    <a:lnTo>
                      <a:pt x="5" y="2"/>
                    </a:lnTo>
                    <a:lnTo>
                      <a:pt x="8"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05" name="Freeform 263"/>
              <p:cNvSpPr>
                <a:spLocks/>
              </p:cNvSpPr>
              <p:nvPr/>
            </p:nvSpPr>
            <p:spPr bwMode="auto">
              <a:xfrm>
                <a:off x="6057901" y="3216275"/>
                <a:ext cx="106363" cy="107950"/>
              </a:xfrm>
              <a:custGeom>
                <a:avLst/>
                <a:gdLst/>
                <a:ahLst/>
                <a:cxnLst>
                  <a:cxn ang="0">
                    <a:pos x="0" y="0"/>
                  </a:cxn>
                  <a:cxn ang="0">
                    <a:pos x="87" y="0"/>
                  </a:cxn>
                  <a:cxn ang="0">
                    <a:pos x="90" y="2"/>
                  </a:cxn>
                  <a:cxn ang="0">
                    <a:pos x="95" y="6"/>
                  </a:cxn>
                  <a:cxn ang="0">
                    <a:pos x="95" y="13"/>
                  </a:cxn>
                  <a:cxn ang="0">
                    <a:pos x="93" y="16"/>
                  </a:cxn>
                  <a:cxn ang="0">
                    <a:pos x="90" y="18"/>
                  </a:cxn>
                  <a:cxn ang="0">
                    <a:pos x="87" y="20"/>
                  </a:cxn>
                  <a:cxn ang="0">
                    <a:pos x="22" y="20"/>
                  </a:cxn>
                  <a:cxn ang="0">
                    <a:pos x="22" y="114"/>
                  </a:cxn>
                  <a:cxn ang="0">
                    <a:pos x="111" y="114"/>
                  </a:cxn>
                  <a:cxn ang="0">
                    <a:pos x="111" y="91"/>
                  </a:cxn>
                  <a:cxn ang="0">
                    <a:pos x="112" y="86"/>
                  </a:cxn>
                  <a:cxn ang="0">
                    <a:pos x="115" y="83"/>
                  </a:cxn>
                  <a:cxn ang="0">
                    <a:pos x="118" y="81"/>
                  </a:cxn>
                  <a:cxn ang="0">
                    <a:pos x="122" y="80"/>
                  </a:cxn>
                  <a:cxn ang="0">
                    <a:pos x="129" y="82"/>
                  </a:cxn>
                  <a:cxn ang="0">
                    <a:pos x="131" y="84"/>
                  </a:cxn>
                  <a:cxn ang="0">
                    <a:pos x="133" y="87"/>
                  </a:cxn>
                  <a:cxn ang="0">
                    <a:pos x="133" y="136"/>
                  </a:cxn>
                  <a:cxn ang="0">
                    <a:pos x="0" y="136"/>
                  </a:cxn>
                  <a:cxn ang="0">
                    <a:pos x="0" y="0"/>
                  </a:cxn>
                </a:cxnLst>
                <a:rect l="0" t="0" r="r" b="b"/>
                <a:pathLst>
                  <a:path w="133" h="136">
                    <a:moveTo>
                      <a:pt x="0" y="0"/>
                    </a:moveTo>
                    <a:lnTo>
                      <a:pt x="87" y="0"/>
                    </a:lnTo>
                    <a:lnTo>
                      <a:pt x="90" y="2"/>
                    </a:lnTo>
                    <a:lnTo>
                      <a:pt x="95" y="6"/>
                    </a:lnTo>
                    <a:lnTo>
                      <a:pt x="95" y="13"/>
                    </a:lnTo>
                    <a:lnTo>
                      <a:pt x="93" y="16"/>
                    </a:lnTo>
                    <a:lnTo>
                      <a:pt x="90" y="18"/>
                    </a:lnTo>
                    <a:lnTo>
                      <a:pt x="87" y="20"/>
                    </a:lnTo>
                    <a:lnTo>
                      <a:pt x="22" y="20"/>
                    </a:lnTo>
                    <a:lnTo>
                      <a:pt x="22" y="114"/>
                    </a:lnTo>
                    <a:lnTo>
                      <a:pt x="111" y="114"/>
                    </a:lnTo>
                    <a:lnTo>
                      <a:pt x="111" y="91"/>
                    </a:lnTo>
                    <a:lnTo>
                      <a:pt x="112" y="86"/>
                    </a:lnTo>
                    <a:lnTo>
                      <a:pt x="115" y="83"/>
                    </a:lnTo>
                    <a:lnTo>
                      <a:pt x="118" y="81"/>
                    </a:lnTo>
                    <a:lnTo>
                      <a:pt x="122" y="80"/>
                    </a:lnTo>
                    <a:lnTo>
                      <a:pt x="129" y="82"/>
                    </a:lnTo>
                    <a:lnTo>
                      <a:pt x="131" y="84"/>
                    </a:lnTo>
                    <a:lnTo>
                      <a:pt x="133" y="87"/>
                    </a:lnTo>
                    <a:lnTo>
                      <a:pt x="133" y="136"/>
                    </a:lnTo>
                    <a:lnTo>
                      <a:pt x="0" y="136"/>
                    </a:lnTo>
                    <a:lnTo>
                      <a:pt x="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06" name="Freeform 264"/>
              <p:cNvSpPr>
                <a:spLocks/>
              </p:cNvSpPr>
              <p:nvPr/>
            </p:nvSpPr>
            <p:spPr bwMode="auto">
              <a:xfrm>
                <a:off x="6080126" y="3216275"/>
                <a:ext cx="103188" cy="80963"/>
              </a:xfrm>
              <a:custGeom>
                <a:avLst/>
                <a:gdLst/>
                <a:ahLst/>
                <a:cxnLst>
                  <a:cxn ang="0">
                    <a:pos x="119" y="0"/>
                  </a:cxn>
                  <a:cxn ang="0">
                    <a:pos x="121" y="0"/>
                  </a:cxn>
                  <a:cxn ang="0">
                    <a:pos x="124" y="1"/>
                  </a:cxn>
                  <a:cxn ang="0">
                    <a:pos x="127" y="3"/>
                  </a:cxn>
                  <a:cxn ang="0">
                    <a:pos x="130" y="5"/>
                  </a:cxn>
                  <a:cxn ang="0">
                    <a:pos x="131" y="8"/>
                  </a:cxn>
                  <a:cxn ang="0">
                    <a:pos x="131" y="12"/>
                  </a:cxn>
                  <a:cxn ang="0">
                    <a:pos x="128" y="18"/>
                  </a:cxn>
                  <a:cxn ang="0">
                    <a:pos x="50" y="102"/>
                  </a:cxn>
                  <a:cxn ang="0">
                    <a:pos x="3" y="61"/>
                  </a:cxn>
                  <a:cxn ang="0">
                    <a:pos x="1" y="58"/>
                  </a:cxn>
                  <a:cxn ang="0">
                    <a:pos x="0" y="55"/>
                  </a:cxn>
                  <a:cxn ang="0">
                    <a:pos x="0" y="52"/>
                  </a:cxn>
                  <a:cxn ang="0">
                    <a:pos x="2" y="46"/>
                  </a:cxn>
                  <a:cxn ang="0">
                    <a:pos x="5" y="44"/>
                  </a:cxn>
                  <a:cxn ang="0">
                    <a:pos x="9" y="43"/>
                  </a:cxn>
                  <a:cxn ang="0">
                    <a:pos x="11" y="41"/>
                  </a:cxn>
                  <a:cxn ang="0">
                    <a:pos x="14" y="43"/>
                  </a:cxn>
                  <a:cxn ang="0">
                    <a:pos x="17" y="45"/>
                  </a:cxn>
                  <a:cxn ang="0">
                    <a:pos x="48" y="71"/>
                  </a:cxn>
                  <a:cxn ang="0">
                    <a:pos x="112" y="3"/>
                  </a:cxn>
                  <a:cxn ang="0">
                    <a:pos x="115" y="1"/>
                  </a:cxn>
                  <a:cxn ang="0">
                    <a:pos x="119" y="0"/>
                  </a:cxn>
                </a:cxnLst>
                <a:rect l="0" t="0" r="r" b="b"/>
                <a:pathLst>
                  <a:path w="131" h="102">
                    <a:moveTo>
                      <a:pt x="119" y="0"/>
                    </a:moveTo>
                    <a:lnTo>
                      <a:pt x="121" y="0"/>
                    </a:lnTo>
                    <a:lnTo>
                      <a:pt x="124" y="1"/>
                    </a:lnTo>
                    <a:lnTo>
                      <a:pt x="127" y="3"/>
                    </a:lnTo>
                    <a:lnTo>
                      <a:pt x="130" y="5"/>
                    </a:lnTo>
                    <a:lnTo>
                      <a:pt x="131" y="8"/>
                    </a:lnTo>
                    <a:lnTo>
                      <a:pt x="131" y="12"/>
                    </a:lnTo>
                    <a:lnTo>
                      <a:pt x="128" y="18"/>
                    </a:lnTo>
                    <a:lnTo>
                      <a:pt x="50" y="102"/>
                    </a:lnTo>
                    <a:lnTo>
                      <a:pt x="3" y="61"/>
                    </a:lnTo>
                    <a:lnTo>
                      <a:pt x="1" y="58"/>
                    </a:lnTo>
                    <a:lnTo>
                      <a:pt x="0" y="55"/>
                    </a:lnTo>
                    <a:lnTo>
                      <a:pt x="0" y="52"/>
                    </a:lnTo>
                    <a:lnTo>
                      <a:pt x="2" y="46"/>
                    </a:lnTo>
                    <a:lnTo>
                      <a:pt x="5" y="44"/>
                    </a:lnTo>
                    <a:lnTo>
                      <a:pt x="9" y="43"/>
                    </a:lnTo>
                    <a:lnTo>
                      <a:pt x="11" y="41"/>
                    </a:lnTo>
                    <a:lnTo>
                      <a:pt x="14" y="43"/>
                    </a:lnTo>
                    <a:lnTo>
                      <a:pt x="17" y="45"/>
                    </a:lnTo>
                    <a:lnTo>
                      <a:pt x="48" y="71"/>
                    </a:lnTo>
                    <a:lnTo>
                      <a:pt x="112" y="3"/>
                    </a:lnTo>
                    <a:lnTo>
                      <a:pt x="115" y="1"/>
                    </a:lnTo>
                    <a:lnTo>
                      <a:pt x="119"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07" name="Freeform 265"/>
              <p:cNvSpPr>
                <a:spLocks/>
              </p:cNvSpPr>
              <p:nvPr/>
            </p:nvSpPr>
            <p:spPr bwMode="auto">
              <a:xfrm>
                <a:off x="6057901" y="3352800"/>
                <a:ext cx="106363" cy="107950"/>
              </a:xfrm>
              <a:custGeom>
                <a:avLst/>
                <a:gdLst/>
                <a:ahLst/>
                <a:cxnLst>
                  <a:cxn ang="0">
                    <a:pos x="0" y="0"/>
                  </a:cxn>
                  <a:cxn ang="0">
                    <a:pos x="84" y="0"/>
                  </a:cxn>
                  <a:cxn ang="0">
                    <a:pos x="90" y="2"/>
                  </a:cxn>
                  <a:cxn ang="0">
                    <a:pos x="93" y="4"/>
                  </a:cxn>
                  <a:cxn ang="0">
                    <a:pos x="95" y="8"/>
                  </a:cxn>
                  <a:cxn ang="0">
                    <a:pos x="95" y="14"/>
                  </a:cxn>
                  <a:cxn ang="0">
                    <a:pos x="93" y="18"/>
                  </a:cxn>
                  <a:cxn ang="0">
                    <a:pos x="90" y="20"/>
                  </a:cxn>
                  <a:cxn ang="0">
                    <a:pos x="87" y="22"/>
                  </a:cxn>
                  <a:cxn ang="0">
                    <a:pos x="22" y="22"/>
                  </a:cxn>
                  <a:cxn ang="0">
                    <a:pos x="22" y="116"/>
                  </a:cxn>
                  <a:cxn ang="0">
                    <a:pos x="111" y="116"/>
                  </a:cxn>
                  <a:cxn ang="0">
                    <a:pos x="111" y="92"/>
                  </a:cxn>
                  <a:cxn ang="0">
                    <a:pos x="114" y="86"/>
                  </a:cxn>
                  <a:cxn ang="0">
                    <a:pos x="116" y="84"/>
                  </a:cxn>
                  <a:cxn ang="0">
                    <a:pos x="119" y="81"/>
                  </a:cxn>
                  <a:cxn ang="0">
                    <a:pos x="126" y="81"/>
                  </a:cxn>
                  <a:cxn ang="0">
                    <a:pos x="129" y="84"/>
                  </a:cxn>
                  <a:cxn ang="0">
                    <a:pos x="131" y="86"/>
                  </a:cxn>
                  <a:cxn ang="0">
                    <a:pos x="133" y="89"/>
                  </a:cxn>
                  <a:cxn ang="0">
                    <a:pos x="133" y="138"/>
                  </a:cxn>
                  <a:cxn ang="0">
                    <a:pos x="0" y="138"/>
                  </a:cxn>
                  <a:cxn ang="0">
                    <a:pos x="0" y="0"/>
                  </a:cxn>
                </a:cxnLst>
                <a:rect l="0" t="0" r="r" b="b"/>
                <a:pathLst>
                  <a:path w="133" h="138">
                    <a:moveTo>
                      <a:pt x="0" y="0"/>
                    </a:moveTo>
                    <a:lnTo>
                      <a:pt x="84" y="0"/>
                    </a:lnTo>
                    <a:lnTo>
                      <a:pt x="90" y="2"/>
                    </a:lnTo>
                    <a:lnTo>
                      <a:pt x="93" y="4"/>
                    </a:lnTo>
                    <a:lnTo>
                      <a:pt x="95" y="8"/>
                    </a:lnTo>
                    <a:lnTo>
                      <a:pt x="95" y="14"/>
                    </a:lnTo>
                    <a:lnTo>
                      <a:pt x="93" y="18"/>
                    </a:lnTo>
                    <a:lnTo>
                      <a:pt x="90" y="20"/>
                    </a:lnTo>
                    <a:lnTo>
                      <a:pt x="87" y="22"/>
                    </a:lnTo>
                    <a:lnTo>
                      <a:pt x="22" y="22"/>
                    </a:lnTo>
                    <a:lnTo>
                      <a:pt x="22" y="116"/>
                    </a:lnTo>
                    <a:lnTo>
                      <a:pt x="111" y="116"/>
                    </a:lnTo>
                    <a:lnTo>
                      <a:pt x="111" y="92"/>
                    </a:lnTo>
                    <a:lnTo>
                      <a:pt x="114" y="86"/>
                    </a:lnTo>
                    <a:lnTo>
                      <a:pt x="116" y="84"/>
                    </a:lnTo>
                    <a:lnTo>
                      <a:pt x="119" y="81"/>
                    </a:lnTo>
                    <a:lnTo>
                      <a:pt x="126" y="81"/>
                    </a:lnTo>
                    <a:lnTo>
                      <a:pt x="129" y="84"/>
                    </a:lnTo>
                    <a:lnTo>
                      <a:pt x="131" y="86"/>
                    </a:lnTo>
                    <a:lnTo>
                      <a:pt x="133" y="89"/>
                    </a:lnTo>
                    <a:lnTo>
                      <a:pt x="133" y="138"/>
                    </a:lnTo>
                    <a:lnTo>
                      <a:pt x="0" y="138"/>
                    </a:lnTo>
                    <a:lnTo>
                      <a:pt x="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08" name="Freeform 266"/>
              <p:cNvSpPr>
                <a:spLocks/>
              </p:cNvSpPr>
              <p:nvPr/>
            </p:nvSpPr>
            <p:spPr bwMode="auto">
              <a:xfrm>
                <a:off x="6080126" y="3354388"/>
                <a:ext cx="103188" cy="80963"/>
              </a:xfrm>
              <a:custGeom>
                <a:avLst/>
                <a:gdLst/>
                <a:ahLst/>
                <a:cxnLst>
                  <a:cxn ang="0">
                    <a:pos x="119" y="0"/>
                  </a:cxn>
                  <a:cxn ang="0">
                    <a:pos x="121" y="0"/>
                  </a:cxn>
                  <a:cxn ang="0">
                    <a:pos x="127" y="2"/>
                  </a:cxn>
                  <a:cxn ang="0">
                    <a:pos x="130" y="6"/>
                  </a:cxn>
                  <a:cxn ang="0">
                    <a:pos x="131" y="9"/>
                  </a:cxn>
                  <a:cxn ang="0">
                    <a:pos x="131" y="11"/>
                  </a:cxn>
                  <a:cxn ang="0">
                    <a:pos x="128" y="18"/>
                  </a:cxn>
                  <a:cxn ang="0">
                    <a:pos x="50" y="103"/>
                  </a:cxn>
                  <a:cxn ang="0">
                    <a:pos x="3" y="62"/>
                  </a:cxn>
                  <a:cxn ang="0">
                    <a:pos x="1" y="59"/>
                  </a:cxn>
                  <a:cxn ang="0">
                    <a:pos x="0" y="55"/>
                  </a:cxn>
                  <a:cxn ang="0">
                    <a:pos x="0" y="53"/>
                  </a:cxn>
                  <a:cxn ang="0">
                    <a:pos x="2" y="46"/>
                  </a:cxn>
                  <a:cxn ang="0">
                    <a:pos x="9" y="42"/>
                  </a:cxn>
                  <a:cxn ang="0">
                    <a:pos x="11" y="42"/>
                  </a:cxn>
                  <a:cxn ang="0">
                    <a:pos x="14" y="43"/>
                  </a:cxn>
                  <a:cxn ang="0">
                    <a:pos x="17" y="45"/>
                  </a:cxn>
                  <a:cxn ang="0">
                    <a:pos x="48" y="72"/>
                  </a:cxn>
                  <a:cxn ang="0">
                    <a:pos x="112" y="4"/>
                  </a:cxn>
                  <a:cxn ang="0">
                    <a:pos x="115" y="1"/>
                  </a:cxn>
                  <a:cxn ang="0">
                    <a:pos x="119" y="0"/>
                  </a:cxn>
                </a:cxnLst>
                <a:rect l="0" t="0" r="r" b="b"/>
                <a:pathLst>
                  <a:path w="131" h="103">
                    <a:moveTo>
                      <a:pt x="119" y="0"/>
                    </a:moveTo>
                    <a:lnTo>
                      <a:pt x="121" y="0"/>
                    </a:lnTo>
                    <a:lnTo>
                      <a:pt x="127" y="2"/>
                    </a:lnTo>
                    <a:lnTo>
                      <a:pt x="130" y="6"/>
                    </a:lnTo>
                    <a:lnTo>
                      <a:pt x="131" y="9"/>
                    </a:lnTo>
                    <a:lnTo>
                      <a:pt x="131" y="11"/>
                    </a:lnTo>
                    <a:lnTo>
                      <a:pt x="128" y="18"/>
                    </a:lnTo>
                    <a:lnTo>
                      <a:pt x="50" y="103"/>
                    </a:lnTo>
                    <a:lnTo>
                      <a:pt x="3" y="62"/>
                    </a:lnTo>
                    <a:lnTo>
                      <a:pt x="1" y="59"/>
                    </a:lnTo>
                    <a:lnTo>
                      <a:pt x="0" y="55"/>
                    </a:lnTo>
                    <a:lnTo>
                      <a:pt x="0" y="53"/>
                    </a:lnTo>
                    <a:lnTo>
                      <a:pt x="2" y="46"/>
                    </a:lnTo>
                    <a:lnTo>
                      <a:pt x="9" y="42"/>
                    </a:lnTo>
                    <a:lnTo>
                      <a:pt x="11" y="42"/>
                    </a:lnTo>
                    <a:lnTo>
                      <a:pt x="14" y="43"/>
                    </a:lnTo>
                    <a:lnTo>
                      <a:pt x="17" y="45"/>
                    </a:lnTo>
                    <a:lnTo>
                      <a:pt x="48" y="72"/>
                    </a:lnTo>
                    <a:lnTo>
                      <a:pt x="112" y="4"/>
                    </a:lnTo>
                    <a:lnTo>
                      <a:pt x="115" y="1"/>
                    </a:lnTo>
                    <a:lnTo>
                      <a:pt x="119"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09" name="Freeform 267"/>
              <p:cNvSpPr>
                <a:spLocks noEditPoints="1"/>
              </p:cNvSpPr>
              <p:nvPr/>
            </p:nvSpPr>
            <p:spPr bwMode="auto">
              <a:xfrm>
                <a:off x="6057901" y="3481388"/>
                <a:ext cx="109538" cy="109538"/>
              </a:xfrm>
              <a:custGeom>
                <a:avLst/>
                <a:gdLst/>
                <a:ahLst/>
                <a:cxnLst>
                  <a:cxn ang="0">
                    <a:pos x="22" y="22"/>
                  </a:cxn>
                  <a:cxn ang="0">
                    <a:pos x="22" y="116"/>
                  </a:cxn>
                  <a:cxn ang="0">
                    <a:pos x="117" y="116"/>
                  </a:cxn>
                  <a:cxn ang="0">
                    <a:pos x="117" y="22"/>
                  </a:cxn>
                  <a:cxn ang="0">
                    <a:pos x="22" y="22"/>
                  </a:cxn>
                  <a:cxn ang="0">
                    <a:pos x="0" y="0"/>
                  </a:cxn>
                  <a:cxn ang="0">
                    <a:pos x="139" y="0"/>
                  </a:cxn>
                  <a:cxn ang="0">
                    <a:pos x="139" y="138"/>
                  </a:cxn>
                  <a:cxn ang="0">
                    <a:pos x="0" y="138"/>
                  </a:cxn>
                  <a:cxn ang="0">
                    <a:pos x="0" y="0"/>
                  </a:cxn>
                </a:cxnLst>
                <a:rect l="0" t="0" r="r" b="b"/>
                <a:pathLst>
                  <a:path w="139" h="138">
                    <a:moveTo>
                      <a:pt x="22" y="22"/>
                    </a:moveTo>
                    <a:lnTo>
                      <a:pt x="22" y="116"/>
                    </a:lnTo>
                    <a:lnTo>
                      <a:pt x="117" y="116"/>
                    </a:lnTo>
                    <a:lnTo>
                      <a:pt x="117" y="22"/>
                    </a:lnTo>
                    <a:lnTo>
                      <a:pt x="22" y="22"/>
                    </a:lnTo>
                    <a:close/>
                    <a:moveTo>
                      <a:pt x="0" y="0"/>
                    </a:moveTo>
                    <a:lnTo>
                      <a:pt x="139" y="0"/>
                    </a:lnTo>
                    <a:lnTo>
                      <a:pt x="139" y="138"/>
                    </a:lnTo>
                    <a:lnTo>
                      <a:pt x="0" y="138"/>
                    </a:lnTo>
                    <a:lnTo>
                      <a:pt x="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10" name="Freeform 268"/>
              <p:cNvSpPr>
                <a:spLocks/>
              </p:cNvSpPr>
              <p:nvPr/>
            </p:nvSpPr>
            <p:spPr bwMode="auto">
              <a:xfrm>
                <a:off x="6196013" y="3392488"/>
                <a:ext cx="53975" cy="17463"/>
              </a:xfrm>
              <a:custGeom>
                <a:avLst/>
                <a:gdLst/>
                <a:ahLst/>
                <a:cxnLst>
                  <a:cxn ang="0">
                    <a:pos x="8" y="0"/>
                  </a:cxn>
                  <a:cxn ang="0">
                    <a:pos x="61" y="0"/>
                  </a:cxn>
                  <a:cxn ang="0">
                    <a:pos x="64" y="2"/>
                  </a:cxn>
                  <a:cxn ang="0">
                    <a:pos x="66" y="4"/>
                  </a:cxn>
                  <a:cxn ang="0">
                    <a:pos x="67" y="6"/>
                  </a:cxn>
                  <a:cxn ang="0">
                    <a:pos x="68" y="10"/>
                  </a:cxn>
                  <a:cxn ang="0">
                    <a:pos x="66" y="16"/>
                  </a:cxn>
                  <a:cxn ang="0">
                    <a:pos x="64" y="18"/>
                  </a:cxn>
                  <a:cxn ang="0">
                    <a:pos x="61" y="21"/>
                  </a:cxn>
                  <a:cxn ang="0">
                    <a:pos x="8" y="21"/>
                  </a:cxn>
                  <a:cxn ang="0">
                    <a:pos x="4" y="18"/>
                  </a:cxn>
                  <a:cxn ang="0">
                    <a:pos x="2" y="16"/>
                  </a:cxn>
                  <a:cxn ang="0">
                    <a:pos x="0" y="10"/>
                  </a:cxn>
                  <a:cxn ang="0">
                    <a:pos x="1" y="6"/>
                  </a:cxn>
                  <a:cxn ang="0">
                    <a:pos x="2" y="4"/>
                  </a:cxn>
                  <a:cxn ang="0">
                    <a:pos x="4" y="2"/>
                  </a:cxn>
                  <a:cxn ang="0">
                    <a:pos x="8" y="0"/>
                  </a:cxn>
                </a:cxnLst>
                <a:rect l="0" t="0" r="r" b="b"/>
                <a:pathLst>
                  <a:path w="68" h="21">
                    <a:moveTo>
                      <a:pt x="8" y="0"/>
                    </a:moveTo>
                    <a:lnTo>
                      <a:pt x="61" y="0"/>
                    </a:lnTo>
                    <a:lnTo>
                      <a:pt x="64" y="2"/>
                    </a:lnTo>
                    <a:lnTo>
                      <a:pt x="66" y="4"/>
                    </a:lnTo>
                    <a:lnTo>
                      <a:pt x="67" y="6"/>
                    </a:lnTo>
                    <a:lnTo>
                      <a:pt x="68" y="10"/>
                    </a:lnTo>
                    <a:lnTo>
                      <a:pt x="66" y="16"/>
                    </a:lnTo>
                    <a:lnTo>
                      <a:pt x="64" y="18"/>
                    </a:lnTo>
                    <a:lnTo>
                      <a:pt x="61" y="21"/>
                    </a:lnTo>
                    <a:lnTo>
                      <a:pt x="8" y="21"/>
                    </a:lnTo>
                    <a:lnTo>
                      <a:pt x="4" y="18"/>
                    </a:lnTo>
                    <a:lnTo>
                      <a:pt x="2" y="16"/>
                    </a:lnTo>
                    <a:lnTo>
                      <a:pt x="0" y="10"/>
                    </a:lnTo>
                    <a:lnTo>
                      <a:pt x="1" y="6"/>
                    </a:lnTo>
                    <a:lnTo>
                      <a:pt x="2" y="4"/>
                    </a:lnTo>
                    <a:lnTo>
                      <a:pt x="4" y="2"/>
                    </a:lnTo>
                    <a:lnTo>
                      <a:pt x="8"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11" name="Freeform 269"/>
              <p:cNvSpPr>
                <a:spLocks/>
              </p:cNvSpPr>
              <p:nvPr/>
            </p:nvSpPr>
            <p:spPr bwMode="auto">
              <a:xfrm>
                <a:off x="6196013" y="3298825"/>
                <a:ext cx="150813" cy="17463"/>
              </a:xfrm>
              <a:custGeom>
                <a:avLst/>
                <a:gdLst/>
                <a:ahLst/>
                <a:cxnLst>
                  <a:cxn ang="0">
                    <a:pos x="8" y="0"/>
                  </a:cxn>
                  <a:cxn ang="0">
                    <a:pos x="183" y="0"/>
                  </a:cxn>
                  <a:cxn ang="0">
                    <a:pos x="186" y="2"/>
                  </a:cxn>
                  <a:cxn ang="0">
                    <a:pos x="188" y="4"/>
                  </a:cxn>
                  <a:cxn ang="0">
                    <a:pos x="190" y="8"/>
                  </a:cxn>
                  <a:cxn ang="0">
                    <a:pos x="190" y="14"/>
                  </a:cxn>
                  <a:cxn ang="0">
                    <a:pos x="188" y="18"/>
                  </a:cxn>
                  <a:cxn ang="0">
                    <a:pos x="186" y="20"/>
                  </a:cxn>
                  <a:cxn ang="0">
                    <a:pos x="179" y="22"/>
                  </a:cxn>
                  <a:cxn ang="0">
                    <a:pos x="11" y="22"/>
                  </a:cxn>
                  <a:cxn ang="0">
                    <a:pos x="7" y="21"/>
                  </a:cxn>
                  <a:cxn ang="0">
                    <a:pos x="3" y="19"/>
                  </a:cxn>
                  <a:cxn ang="0">
                    <a:pos x="1" y="15"/>
                  </a:cxn>
                  <a:cxn ang="0">
                    <a:pos x="0" y="11"/>
                  </a:cxn>
                  <a:cxn ang="0">
                    <a:pos x="2" y="4"/>
                  </a:cxn>
                  <a:cxn ang="0">
                    <a:pos x="4" y="2"/>
                  </a:cxn>
                  <a:cxn ang="0">
                    <a:pos x="8" y="0"/>
                  </a:cxn>
                </a:cxnLst>
                <a:rect l="0" t="0" r="r" b="b"/>
                <a:pathLst>
                  <a:path w="190" h="22">
                    <a:moveTo>
                      <a:pt x="8" y="0"/>
                    </a:moveTo>
                    <a:lnTo>
                      <a:pt x="183" y="0"/>
                    </a:lnTo>
                    <a:lnTo>
                      <a:pt x="186" y="2"/>
                    </a:lnTo>
                    <a:lnTo>
                      <a:pt x="188" y="4"/>
                    </a:lnTo>
                    <a:lnTo>
                      <a:pt x="190" y="8"/>
                    </a:lnTo>
                    <a:lnTo>
                      <a:pt x="190" y="14"/>
                    </a:lnTo>
                    <a:lnTo>
                      <a:pt x="188" y="18"/>
                    </a:lnTo>
                    <a:lnTo>
                      <a:pt x="186" y="20"/>
                    </a:lnTo>
                    <a:lnTo>
                      <a:pt x="179" y="22"/>
                    </a:lnTo>
                    <a:lnTo>
                      <a:pt x="11" y="22"/>
                    </a:lnTo>
                    <a:lnTo>
                      <a:pt x="7" y="21"/>
                    </a:lnTo>
                    <a:lnTo>
                      <a:pt x="3" y="19"/>
                    </a:lnTo>
                    <a:lnTo>
                      <a:pt x="1" y="15"/>
                    </a:lnTo>
                    <a:lnTo>
                      <a:pt x="0" y="11"/>
                    </a:lnTo>
                    <a:lnTo>
                      <a:pt x="2" y="4"/>
                    </a:lnTo>
                    <a:lnTo>
                      <a:pt x="4" y="2"/>
                    </a:lnTo>
                    <a:lnTo>
                      <a:pt x="8"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12" name="Freeform 270"/>
              <p:cNvSpPr>
                <a:spLocks/>
              </p:cNvSpPr>
              <p:nvPr/>
            </p:nvSpPr>
            <p:spPr bwMode="auto">
              <a:xfrm>
                <a:off x="6196013" y="3346450"/>
                <a:ext cx="103188" cy="15875"/>
              </a:xfrm>
              <a:custGeom>
                <a:avLst/>
                <a:gdLst/>
                <a:ahLst/>
                <a:cxnLst>
                  <a:cxn ang="0">
                    <a:pos x="8" y="0"/>
                  </a:cxn>
                  <a:cxn ang="0">
                    <a:pos x="122" y="0"/>
                  </a:cxn>
                  <a:cxn ang="0">
                    <a:pos x="125" y="3"/>
                  </a:cxn>
                  <a:cxn ang="0">
                    <a:pos x="128" y="5"/>
                  </a:cxn>
                  <a:cxn ang="0">
                    <a:pos x="130" y="8"/>
                  </a:cxn>
                  <a:cxn ang="0">
                    <a:pos x="130" y="15"/>
                  </a:cxn>
                  <a:cxn ang="0">
                    <a:pos x="125" y="19"/>
                  </a:cxn>
                  <a:cxn ang="0">
                    <a:pos x="122" y="21"/>
                  </a:cxn>
                  <a:cxn ang="0">
                    <a:pos x="8" y="21"/>
                  </a:cxn>
                  <a:cxn ang="0">
                    <a:pos x="4" y="19"/>
                  </a:cxn>
                  <a:cxn ang="0">
                    <a:pos x="2" y="17"/>
                  </a:cxn>
                  <a:cxn ang="0">
                    <a:pos x="1" y="15"/>
                  </a:cxn>
                  <a:cxn ang="0">
                    <a:pos x="0" y="11"/>
                  </a:cxn>
                  <a:cxn ang="0">
                    <a:pos x="2" y="5"/>
                  </a:cxn>
                  <a:cxn ang="0">
                    <a:pos x="4" y="3"/>
                  </a:cxn>
                  <a:cxn ang="0">
                    <a:pos x="8" y="0"/>
                  </a:cxn>
                </a:cxnLst>
                <a:rect l="0" t="0" r="r" b="b"/>
                <a:pathLst>
                  <a:path w="130" h="21">
                    <a:moveTo>
                      <a:pt x="8" y="0"/>
                    </a:moveTo>
                    <a:lnTo>
                      <a:pt x="122" y="0"/>
                    </a:lnTo>
                    <a:lnTo>
                      <a:pt x="125" y="3"/>
                    </a:lnTo>
                    <a:lnTo>
                      <a:pt x="128" y="5"/>
                    </a:lnTo>
                    <a:lnTo>
                      <a:pt x="130" y="8"/>
                    </a:lnTo>
                    <a:lnTo>
                      <a:pt x="130" y="15"/>
                    </a:lnTo>
                    <a:lnTo>
                      <a:pt x="125" y="19"/>
                    </a:lnTo>
                    <a:lnTo>
                      <a:pt x="122" y="21"/>
                    </a:lnTo>
                    <a:lnTo>
                      <a:pt x="8" y="21"/>
                    </a:lnTo>
                    <a:lnTo>
                      <a:pt x="4" y="19"/>
                    </a:lnTo>
                    <a:lnTo>
                      <a:pt x="2" y="17"/>
                    </a:lnTo>
                    <a:lnTo>
                      <a:pt x="1" y="15"/>
                    </a:lnTo>
                    <a:lnTo>
                      <a:pt x="0" y="11"/>
                    </a:lnTo>
                    <a:lnTo>
                      <a:pt x="2" y="5"/>
                    </a:lnTo>
                    <a:lnTo>
                      <a:pt x="4" y="3"/>
                    </a:lnTo>
                    <a:lnTo>
                      <a:pt x="8"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13" name="Freeform 271"/>
              <p:cNvSpPr>
                <a:spLocks/>
              </p:cNvSpPr>
              <p:nvPr/>
            </p:nvSpPr>
            <p:spPr bwMode="auto">
              <a:xfrm>
                <a:off x="6196013" y="3251200"/>
                <a:ext cx="103188" cy="17463"/>
              </a:xfrm>
              <a:custGeom>
                <a:avLst/>
                <a:gdLst/>
                <a:ahLst/>
                <a:cxnLst>
                  <a:cxn ang="0">
                    <a:pos x="8" y="0"/>
                  </a:cxn>
                  <a:cxn ang="0">
                    <a:pos x="122" y="0"/>
                  </a:cxn>
                  <a:cxn ang="0">
                    <a:pos x="125" y="2"/>
                  </a:cxn>
                  <a:cxn ang="0">
                    <a:pos x="128" y="4"/>
                  </a:cxn>
                  <a:cxn ang="0">
                    <a:pos x="130" y="7"/>
                  </a:cxn>
                  <a:cxn ang="0">
                    <a:pos x="130" y="14"/>
                  </a:cxn>
                  <a:cxn ang="0">
                    <a:pos x="128" y="17"/>
                  </a:cxn>
                  <a:cxn ang="0">
                    <a:pos x="125" y="19"/>
                  </a:cxn>
                  <a:cxn ang="0">
                    <a:pos x="119" y="22"/>
                  </a:cxn>
                  <a:cxn ang="0">
                    <a:pos x="11" y="22"/>
                  </a:cxn>
                  <a:cxn ang="0">
                    <a:pos x="7" y="21"/>
                  </a:cxn>
                  <a:cxn ang="0">
                    <a:pos x="3" y="18"/>
                  </a:cxn>
                  <a:cxn ang="0">
                    <a:pos x="1" y="15"/>
                  </a:cxn>
                  <a:cxn ang="0">
                    <a:pos x="0" y="11"/>
                  </a:cxn>
                  <a:cxn ang="0">
                    <a:pos x="2" y="4"/>
                  </a:cxn>
                  <a:cxn ang="0">
                    <a:pos x="4" y="2"/>
                  </a:cxn>
                  <a:cxn ang="0">
                    <a:pos x="8" y="0"/>
                  </a:cxn>
                </a:cxnLst>
                <a:rect l="0" t="0" r="r" b="b"/>
                <a:pathLst>
                  <a:path w="130" h="22">
                    <a:moveTo>
                      <a:pt x="8" y="0"/>
                    </a:moveTo>
                    <a:lnTo>
                      <a:pt x="122" y="0"/>
                    </a:lnTo>
                    <a:lnTo>
                      <a:pt x="125" y="2"/>
                    </a:lnTo>
                    <a:lnTo>
                      <a:pt x="128" y="4"/>
                    </a:lnTo>
                    <a:lnTo>
                      <a:pt x="130" y="7"/>
                    </a:lnTo>
                    <a:lnTo>
                      <a:pt x="130" y="14"/>
                    </a:lnTo>
                    <a:lnTo>
                      <a:pt x="128" y="17"/>
                    </a:lnTo>
                    <a:lnTo>
                      <a:pt x="125" y="19"/>
                    </a:lnTo>
                    <a:lnTo>
                      <a:pt x="119" y="22"/>
                    </a:lnTo>
                    <a:lnTo>
                      <a:pt x="11" y="22"/>
                    </a:lnTo>
                    <a:lnTo>
                      <a:pt x="7" y="21"/>
                    </a:lnTo>
                    <a:lnTo>
                      <a:pt x="3" y="18"/>
                    </a:lnTo>
                    <a:lnTo>
                      <a:pt x="1" y="15"/>
                    </a:lnTo>
                    <a:lnTo>
                      <a:pt x="0" y="11"/>
                    </a:lnTo>
                    <a:lnTo>
                      <a:pt x="2" y="4"/>
                    </a:lnTo>
                    <a:lnTo>
                      <a:pt x="4" y="2"/>
                    </a:lnTo>
                    <a:lnTo>
                      <a:pt x="8"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14" name="Freeform 272"/>
              <p:cNvSpPr>
                <a:spLocks noEditPoints="1"/>
              </p:cNvSpPr>
              <p:nvPr/>
            </p:nvSpPr>
            <p:spPr bwMode="auto">
              <a:xfrm>
                <a:off x="6224588" y="3178175"/>
                <a:ext cx="385763" cy="393700"/>
              </a:xfrm>
              <a:custGeom>
                <a:avLst/>
                <a:gdLst/>
                <a:ahLst/>
                <a:cxnLst>
                  <a:cxn ang="0">
                    <a:pos x="360" y="31"/>
                  </a:cxn>
                  <a:cxn ang="0">
                    <a:pos x="49" y="348"/>
                  </a:cxn>
                  <a:cxn ang="0">
                    <a:pos x="28" y="468"/>
                  </a:cxn>
                  <a:cxn ang="0">
                    <a:pos x="143" y="441"/>
                  </a:cxn>
                  <a:cxn ang="0">
                    <a:pos x="456" y="124"/>
                  </a:cxn>
                  <a:cxn ang="0">
                    <a:pos x="360" y="31"/>
                  </a:cxn>
                  <a:cxn ang="0">
                    <a:pos x="360" y="0"/>
                  </a:cxn>
                  <a:cxn ang="0">
                    <a:pos x="486" y="124"/>
                  </a:cxn>
                  <a:cxn ang="0">
                    <a:pos x="154" y="461"/>
                  </a:cxn>
                  <a:cxn ang="0">
                    <a:pos x="0" y="495"/>
                  </a:cxn>
                  <a:cxn ang="0">
                    <a:pos x="29" y="337"/>
                  </a:cxn>
                  <a:cxn ang="0">
                    <a:pos x="360" y="0"/>
                  </a:cxn>
                </a:cxnLst>
                <a:rect l="0" t="0" r="r" b="b"/>
                <a:pathLst>
                  <a:path w="486" h="495">
                    <a:moveTo>
                      <a:pt x="360" y="31"/>
                    </a:moveTo>
                    <a:lnTo>
                      <a:pt x="49" y="348"/>
                    </a:lnTo>
                    <a:lnTo>
                      <a:pt x="28" y="468"/>
                    </a:lnTo>
                    <a:lnTo>
                      <a:pt x="143" y="441"/>
                    </a:lnTo>
                    <a:lnTo>
                      <a:pt x="456" y="124"/>
                    </a:lnTo>
                    <a:lnTo>
                      <a:pt x="360" y="31"/>
                    </a:lnTo>
                    <a:close/>
                    <a:moveTo>
                      <a:pt x="360" y="0"/>
                    </a:moveTo>
                    <a:lnTo>
                      <a:pt x="486" y="124"/>
                    </a:lnTo>
                    <a:lnTo>
                      <a:pt x="154" y="461"/>
                    </a:lnTo>
                    <a:lnTo>
                      <a:pt x="0" y="495"/>
                    </a:lnTo>
                    <a:lnTo>
                      <a:pt x="29" y="337"/>
                    </a:lnTo>
                    <a:lnTo>
                      <a:pt x="36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15" name="Freeform 273"/>
              <p:cNvSpPr>
                <a:spLocks/>
              </p:cNvSpPr>
              <p:nvPr/>
            </p:nvSpPr>
            <p:spPr bwMode="auto">
              <a:xfrm>
                <a:off x="6234113" y="3505200"/>
                <a:ext cx="55563" cy="53975"/>
              </a:xfrm>
              <a:custGeom>
                <a:avLst/>
                <a:gdLst/>
                <a:ahLst/>
                <a:cxnLst>
                  <a:cxn ang="0">
                    <a:pos x="10" y="0"/>
                  </a:cxn>
                  <a:cxn ang="0">
                    <a:pos x="13" y="0"/>
                  </a:cxn>
                  <a:cxn ang="0">
                    <a:pos x="19" y="2"/>
                  </a:cxn>
                  <a:cxn ang="0">
                    <a:pos x="70" y="52"/>
                  </a:cxn>
                  <a:cxn ang="0">
                    <a:pos x="71" y="56"/>
                  </a:cxn>
                  <a:cxn ang="0">
                    <a:pos x="71" y="59"/>
                  </a:cxn>
                  <a:cxn ang="0">
                    <a:pos x="70" y="62"/>
                  </a:cxn>
                  <a:cxn ang="0">
                    <a:pos x="68" y="66"/>
                  </a:cxn>
                  <a:cxn ang="0">
                    <a:pos x="65" y="68"/>
                  </a:cxn>
                  <a:cxn ang="0">
                    <a:pos x="62" y="69"/>
                  </a:cxn>
                  <a:cxn ang="0">
                    <a:pos x="57" y="69"/>
                  </a:cxn>
                  <a:cxn ang="0">
                    <a:pos x="54" y="68"/>
                  </a:cxn>
                  <a:cxn ang="0">
                    <a:pos x="52" y="66"/>
                  </a:cxn>
                  <a:cxn ang="0">
                    <a:pos x="4" y="18"/>
                  </a:cxn>
                  <a:cxn ang="0">
                    <a:pos x="2" y="15"/>
                  </a:cxn>
                  <a:cxn ang="0">
                    <a:pos x="0" y="12"/>
                  </a:cxn>
                  <a:cxn ang="0">
                    <a:pos x="0" y="8"/>
                  </a:cxn>
                  <a:cxn ang="0">
                    <a:pos x="2" y="5"/>
                  </a:cxn>
                  <a:cxn ang="0">
                    <a:pos x="4" y="3"/>
                  </a:cxn>
                  <a:cxn ang="0">
                    <a:pos x="7" y="1"/>
                  </a:cxn>
                  <a:cxn ang="0">
                    <a:pos x="10" y="0"/>
                  </a:cxn>
                </a:cxnLst>
                <a:rect l="0" t="0" r="r" b="b"/>
                <a:pathLst>
                  <a:path w="71" h="69">
                    <a:moveTo>
                      <a:pt x="10" y="0"/>
                    </a:moveTo>
                    <a:lnTo>
                      <a:pt x="13" y="0"/>
                    </a:lnTo>
                    <a:lnTo>
                      <a:pt x="19" y="2"/>
                    </a:lnTo>
                    <a:lnTo>
                      <a:pt x="70" y="52"/>
                    </a:lnTo>
                    <a:lnTo>
                      <a:pt x="71" y="56"/>
                    </a:lnTo>
                    <a:lnTo>
                      <a:pt x="71" y="59"/>
                    </a:lnTo>
                    <a:lnTo>
                      <a:pt x="70" y="62"/>
                    </a:lnTo>
                    <a:lnTo>
                      <a:pt x="68" y="66"/>
                    </a:lnTo>
                    <a:lnTo>
                      <a:pt x="65" y="68"/>
                    </a:lnTo>
                    <a:lnTo>
                      <a:pt x="62" y="69"/>
                    </a:lnTo>
                    <a:lnTo>
                      <a:pt x="57" y="69"/>
                    </a:lnTo>
                    <a:lnTo>
                      <a:pt x="54" y="68"/>
                    </a:lnTo>
                    <a:lnTo>
                      <a:pt x="52" y="66"/>
                    </a:lnTo>
                    <a:lnTo>
                      <a:pt x="4" y="18"/>
                    </a:lnTo>
                    <a:lnTo>
                      <a:pt x="2" y="15"/>
                    </a:lnTo>
                    <a:lnTo>
                      <a:pt x="0" y="12"/>
                    </a:lnTo>
                    <a:lnTo>
                      <a:pt x="0" y="8"/>
                    </a:lnTo>
                    <a:lnTo>
                      <a:pt x="2" y="5"/>
                    </a:lnTo>
                    <a:lnTo>
                      <a:pt x="4" y="3"/>
                    </a:lnTo>
                    <a:lnTo>
                      <a:pt x="7" y="1"/>
                    </a:lnTo>
                    <a:lnTo>
                      <a:pt x="1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16" name="Freeform 274"/>
              <p:cNvSpPr>
                <a:spLocks/>
              </p:cNvSpPr>
              <p:nvPr/>
            </p:nvSpPr>
            <p:spPr bwMode="auto">
              <a:xfrm>
                <a:off x="6248401" y="3438525"/>
                <a:ext cx="103188" cy="101600"/>
              </a:xfrm>
              <a:custGeom>
                <a:avLst/>
                <a:gdLst/>
                <a:ahLst/>
                <a:cxnLst>
                  <a:cxn ang="0">
                    <a:pos x="10" y="0"/>
                  </a:cxn>
                  <a:cxn ang="0">
                    <a:pos x="12" y="0"/>
                  </a:cxn>
                  <a:cxn ang="0">
                    <a:pos x="19" y="2"/>
                  </a:cxn>
                  <a:cxn ang="0">
                    <a:pos x="128" y="110"/>
                  </a:cxn>
                  <a:cxn ang="0">
                    <a:pos x="130" y="112"/>
                  </a:cxn>
                  <a:cxn ang="0">
                    <a:pos x="131" y="115"/>
                  </a:cxn>
                  <a:cxn ang="0">
                    <a:pos x="131" y="119"/>
                  </a:cxn>
                  <a:cxn ang="0">
                    <a:pos x="130" y="122"/>
                  </a:cxn>
                  <a:cxn ang="0">
                    <a:pos x="128" y="125"/>
                  </a:cxn>
                  <a:cxn ang="0">
                    <a:pos x="125" y="128"/>
                  </a:cxn>
                  <a:cxn ang="0">
                    <a:pos x="123" y="129"/>
                  </a:cxn>
                  <a:cxn ang="0">
                    <a:pos x="118" y="129"/>
                  </a:cxn>
                  <a:cxn ang="0">
                    <a:pos x="114" y="128"/>
                  </a:cxn>
                  <a:cxn ang="0">
                    <a:pos x="112" y="125"/>
                  </a:cxn>
                  <a:cxn ang="0">
                    <a:pos x="3" y="19"/>
                  </a:cxn>
                  <a:cxn ang="0">
                    <a:pos x="1" y="15"/>
                  </a:cxn>
                  <a:cxn ang="0">
                    <a:pos x="0" y="12"/>
                  </a:cxn>
                  <a:cxn ang="0">
                    <a:pos x="0" y="9"/>
                  </a:cxn>
                  <a:cxn ang="0">
                    <a:pos x="1" y="5"/>
                  </a:cxn>
                  <a:cxn ang="0">
                    <a:pos x="3" y="3"/>
                  </a:cxn>
                  <a:cxn ang="0">
                    <a:pos x="7" y="1"/>
                  </a:cxn>
                  <a:cxn ang="0">
                    <a:pos x="10" y="0"/>
                  </a:cxn>
                </a:cxnLst>
                <a:rect l="0" t="0" r="r" b="b"/>
                <a:pathLst>
                  <a:path w="131" h="129">
                    <a:moveTo>
                      <a:pt x="10" y="0"/>
                    </a:moveTo>
                    <a:lnTo>
                      <a:pt x="12" y="0"/>
                    </a:lnTo>
                    <a:lnTo>
                      <a:pt x="19" y="2"/>
                    </a:lnTo>
                    <a:lnTo>
                      <a:pt x="128" y="110"/>
                    </a:lnTo>
                    <a:lnTo>
                      <a:pt x="130" y="112"/>
                    </a:lnTo>
                    <a:lnTo>
                      <a:pt x="131" y="115"/>
                    </a:lnTo>
                    <a:lnTo>
                      <a:pt x="131" y="119"/>
                    </a:lnTo>
                    <a:lnTo>
                      <a:pt x="130" y="122"/>
                    </a:lnTo>
                    <a:lnTo>
                      <a:pt x="128" y="125"/>
                    </a:lnTo>
                    <a:lnTo>
                      <a:pt x="125" y="128"/>
                    </a:lnTo>
                    <a:lnTo>
                      <a:pt x="123" y="129"/>
                    </a:lnTo>
                    <a:lnTo>
                      <a:pt x="118" y="129"/>
                    </a:lnTo>
                    <a:lnTo>
                      <a:pt x="114" y="128"/>
                    </a:lnTo>
                    <a:lnTo>
                      <a:pt x="112" y="125"/>
                    </a:lnTo>
                    <a:lnTo>
                      <a:pt x="3" y="19"/>
                    </a:lnTo>
                    <a:lnTo>
                      <a:pt x="1" y="15"/>
                    </a:lnTo>
                    <a:lnTo>
                      <a:pt x="0" y="12"/>
                    </a:lnTo>
                    <a:lnTo>
                      <a:pt x="0" y="9"/>
                    </a:lnTo>
                    <a:lnTo>
                      <a:pt x="1" y="5"/>
                    </a:lnTo>
                    <a:lnTo>
                      <a:pt x="3" y="3"/>
                    </a:lnTo>
                    <a:lnTo>
                      <a:pt x="7" y="1"/>
                    </a:lnTo>
                    <a:lnTo>
                      <a:pt x="1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grpSp>
        <p:sp>
          <p:nvSpPr>
            <p:cNvPr id="97" name="TextBox 96"/>
            <p:cNvSpPr txBox="1"/>
            <p:nvPr/>
          </p:nvSpPr>
          <p:spPr>
            <a:xfrm>
              <a:off x="8847982" y="3969982"/>
              <a:ext cx="2461645" cy="1145653"/>
            </a:xfrm>
            <a:prstGeom prst="rect">
              <a:avLst/>
            </a:prstGeom>
            <a:noFill/>
          </p:spPr>
          <p:txBody>
            <a:bodyPr wrap="square" rtlCol="0">
              <a:spAutoFit/>
            </a:bodyPr>
            <a:lstStyle/>
            <a:p>
              <a:pPr algn="ctr"/>
              <a:r>
                <a:rPr lang="ru-RU" sz="1200" b="1" dirty="0">
                  <a:solidFill>
                    <a:schemeClr val="bg1"/>
                  </a:solidFill>
                  <a:latin typeface="Tahoma" panose="020B0604030504040204" pitchFamily="34" charset="0"/>
                  <a:ea typeface="Tahoma" panose="020B0604030504040204" pitchFamily="34" charset="0"/>
                  <a:cs typeface="Tahoma" panose="020B0604030504040204" pitchFamily="34" charset="0"/>
                </a:rPr>
                <a:t>Формирование сведений о государственном контракте</a:t>
              </a:r>
            </a:p>
          </p:txBody>
        </p:sp>
      </p:grpSp>
      <p:grpSp>
        <p:nvGrpSpPr>
          <p:cNvPr id="141" name="Группа 140"/>
          <p:cNvGrpSpPr/>
          <p:nvPr/>
        </p:nvGrpSpPr>
        <p:grpSpPr>
          <a:xfrm>
            <a:off x="1346681" y="3003484"/>
            <a:ext cx="2254120" cy="1137701"/>
            <a:chOff x="8353313" y="3922038"/>
            <a:chExt cx="2959374" cy="1588018"/>
          </a:xfrm>
        </p:grpSpPr>
        <p:sp>
          <p:nvSpPr>
            <p:cNvPr id="142" name="Прямоугольник с двумя скругленными противолежащими углами 141"/>
            <p:cNvSpPr/>
            <p:nvPr/>
          </p:nvSpPr>
          <p:spPr>
            <a:xfrm>
              <a:off x="8353313" y="3922038"/>
              <a:ext cx="2959374" cy="1588018"/>
            </a:xfrm>
            <a:prstGeom prst="round2DiagRect">
              <a:avLst/>
            </a:prstGeom>
            <a:solidFill>
              <a:srgbClr val="11437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4190"/>
              <a:r>
                <a:rPr lang="ru-RU" sz="894" dirty="0"/>
                <a:t> </a:t>
              </a:r>
            </a:p>
          </p:txBody>
        </p:sp>
        <p:grpSp>
          <p:nvGrpSpPr>
            <p:cNvPr id="143" name="Группа 142"/>
            <p:cNvGrpSpPr/>
            <p:nvPr/>
          </p:nvGrpSpPr>
          <p:grpSpPr>
            <a:xfrm>
              <a:off x="8553746" y="4075259"/>
              <a:ext cx="472501" cy="502013"/>
              <a:chOff x="5983288" y="3043238"/>
              <a:chExt cx="627063" cy="588963"/>
            </a:xfrm>
            <a:solidFill>
              <a:schemeClr val="bg1"/>
            </a:solidFill>
          </p:grpSpPr>
          <p:sp>
            <p:nvSpPr>
              <p:cNvPr id="145" name="Freeform 257"/>
              <p:cNvSpPr>
                <a:spLocks/>
              </p:cNvSpPr>
              <p:nvPr/>
            </p:nvSpPr>
            <p:spPr bwMode="auto">
              <a:xfrm>
                <a:off x="6021388" y="3173413"/>
                <a:ext cx="361950" cy="458788"/>
              </a:xfrm>
              <a:custGeom>
                <a:avLst/>
                <a:gdLst/>
                <a:ahLst/>
                <a:cxnLst>
                  <a:cxn ang="0">
                    <a:pos x="0" y="0"/>
                  </a:cxn>
                  <a:cxn ang="0">
                    <a:pos x="456" y="0"/>
                  </a:cxn>
                  <a:cxn ang="0">
                    <a:pos x="456" y="191"/>
                  </a:cxn>
                  <a:cxn ang="0">
                    <a:pos x="455" y="195"/>
                  </a:cxn>
                  <a:cxn ang="0">
                    <a:pos x="453" y="199"/>
                  </a:cxn>
                  <a:cxn ang="0">
                    <a:pos x="450" y="201"/>
                  </a:cxn>
                  <a:cxn ang="0">
                    <a:pos x="445" y="202"/>
                  </a:cxn>
                  <a:cxn ang="0">
                    <a:pos x="439" y="200"/>
                  </a:cxn>
                  <a:cxn ang="0">
                    <a:pos x="437" y="198"/>
                  </a:cxn>
                  <a:cxn ang="0">
                    <a:pos x="434" y="194"/>
                  </a:cxn>
                  <a:cxn ang="0">
                    <a:pos x="434" y="22"/>
                  </a:cxn>
                  <a:cxn ang="0">
                    <a:pos x="22" y="22"/>
                  </a:cxn>
                  <a:cxn ang="0">
                    <a:pos x="22" y="556"/>
                  </a:cxn>
                  <a:cxn ang="0">
                    <a:pos x="434" y="556"/>
                  </a:cxn>
                  <a:cxn ang="0">
                    <a:pos x="434" y="416"/>
                  </a:cxn>
                  <a:cxn ang="0">
                    <a:pos x="437" y="413"/>
                  </a:cxn>
                  <a:cxn ang="0">
                    <a:pos x="439" y="411"/>
                  </a:cxn>
                  <a:cxn ang="0">
                    <a:pos x="442" y="409"/>
                  </a:cxn>
                  <a:cxn ang="0">
                    <a:pos x="449" y="409"/>
                  </a:cxn>
                  <a:cxn ang="0">
                    <a:pos x="452" y="411"/>
                  </a:cxn>
                  <a:cxn ang="0">
                    <a:pos x="454" y="413"/>
                  </a:cxn>
                  <a:cxn ang="0">
                    <a:pos x="456" y="420"/>
                  </a:cxn>
                  <a:cxn ang="0">
                    <a:pos x="456" y="578"/>
                  </a:cxn>
                  <a:cxn ang="0">
                    <a:pos x="0" y="578"/>
                  </a:cxn>
                  <a:cxn ang="0">
                    <a:pos x="0" y="0"/>
                  </a:cxn>
                </a:cxnLst>
                <a:rect l="0" t="0" r="r" b="b"/>
                <a:pathLst>
                  <a:path w="456" h="578">
                    <a:moveTo>
                      <a:pt x="0" y="0"/>
                    </a:moveTo>
                    <a:lnTo>
                      <a:pt x="456" y="0"/>
                    </a:lnTo>
                    <a:lnTo>
                      <a:pt x="456" y="191"/>
                    </a:lnTo>
                    <a:lnTo>
                      <a:pt x="455" y="195"/>
                    </a:lnTo>
                    <a:lnTo>
                      <a:pt x="453" y="199"/>
                    </a:lnTo>
                    <a:lnTo>
                      <a:pt x="450" y="201"/>
                    </a:lnTo>
                    <a:lnTo>
                      <a:pt x="445" y="202"/>
                    </a:lnTo>
                    <a:lnTo>
                      <a:pt x="439" y="200"/>
                    </a:lnTo>
                    <a:lnTo>
                      <a:pt x="437" y="198"/>
                    </a:lnTo>
                    <a:lnTo>
                      <a:pt x="434" y="194"/>
                    </a:lnTo>
                    <a:lnTo>
                      <a:pt x="434" y="22"/>
                    </a:lnTo>
                    <a:lnTo>
                      <a:pt x="22" y="22"/>
                    </a:lnTo>
                    <a:lnTo>
                      <a:pt x="22" y="556"/>
                    </a:lnTo>
                    <a:lnTo>
                      <a:pt x="434" y="556"/>
                    </a:lnTo>
                    <a:lnTo>
                      <a:pt x="434" y="416"/>
                    </a:lnTo>
                    <a:lnTo>
                      <a:pt x="437" y="413"/>
                    </a:lnTo>
                    <a:lnTo>
                      <a:pt x="439" y="411"/>
                    </a:lnTo>
                    <a:lnTo>
                      <a:pt x="442" y="409"/>
                    </a:lnTo>
                    <a:lnTo>
                      <a:pt x="449" y="409"/>
                    </a:lnTo>
                    <a:lnTo>
                      <a:pt x="452" y="411"/>
                    </a:lnTo>
                    <a:lnTo>
                      <a:pt x="454" y="413"/>
                    </a:lnTo>
                    <a:lnTo>
                      <a:pt x="456" y="420"/>
                    </a:lnTo>
                    <a:lnTo>
                      <a:pt x="456" y="578"/>
                    </a:lnTo>
                    <a:lnTo>
                      <a:pt x="0" y="578"/>
                    </a:lnTo>
                    <a:lnTo>
                      <a:pt x="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46" name="Freeform 258"/>
              <p:cNvSpPr>
                <a:spLocks/>
              </p:cNvSpPr>
              <p:nvPr/>
            </p:nvSpPr>
            <p:spPr bwMode="auto">
              <a:xfrm>
                <a:off x="6327776" y="3043238"/>
                <a:ext cx="152400" cy="146050"/>
              </a:xfrm>
              <a:custGeom>
                <a:avLst/>
                <a:gdLst/>
                <a:ahLst/>
                <a:cxnLst>
                  <a:cxn ang="0">
                    <a:pos x="97" y="0"/>
                  </a:cxn>
                  <a:cxn ang="0">
                    <a:pos x="119" y="2"/>
                  </a:cxn>
                  <a:cxn ang="0">
                    <a:pos x="139" y="10"/>
                  </a:cxn>
                  <a:cxn ang="0">
                    <a:pos x="156" y="21"/>
                  </a:cxn>
                  <a:cxn ang="0">
                    <a:pos x="172" y="36"/>
                  </a:cxn>
                  <a:cxn ang="0">
                    <a:pos x="183" y="54"/>
                  </a:cxn>
                  <a:cxn ang="0">
                    <a:pos x="190" y="73"/>
                  </a:cxn>
                  <a:cxn ang="0">
                    <a:pos x="192" y="95"/>
                  </a:cxn>
                  <a:cxn ang="0">
                    <a:pos x="192" y="99"/>
                  </a:cxn>
                  <a:cxn ang="0">
                    <a:pos x="190" y="102"/>
                  </a:cxn>
                  <a:cxn ang="0">
                    <a:pos x="188" y="104"/>
                  </a:cxn>
                  <a:cxn ang="0">
                    <a:pos x="185" y="106"/>
                  </a:cxn>
                  <a:cxn ang="0">
                    <a:pos x="178" y="106"/>
                  </a:cxn>
                  <a:cxn ang="0">
                    <a:pos x="175" y="104"/>
                  </a:cxn>
                  <a:cxn ang="0">
                    <a:pos x="173" y="102"/>
                  </a:cxn>
                  <a:cxn ang="0">
                    <a:pos x="170" y="95"/>
                  </a:cxn>
                  <a:cxn ang="0">
                    <a:pos x="168" y="76"/>
                  </a:cxn>
                  <a:cxn ang="0">
                    <a:pos x="161" y="58"/>
                  </a:cxn>
                  <a:cxn ang="0">
                    <a:pos x="148" y="43"/>
                  </a:cxn>
                  <a:cxn ang="0">
                    <a:pos x="134" y="31"/>
                  </a:cxn>
                  <a:cxn ang="0">
                    <a:pos x="117" y="23"/>
                  </a:cxn>
                  <a:cxn ang="0">
                    <a:pos x="97" y="21"/>
                  </a:cxn>
                  <a:cxn ang="0">
                    <a:pos x="77" y="23"/>
                  </a:cxn>
                  <a:cxn ang="0">
                    <a:pos x="58" y="31"/>
                  </a:cxn>
                  <a:cxn ang="0">
                    <a:pos x="44" y="43"/>
                  </a:cxn>
                  <a:cxn ang="0">
                    <a:pos x="32" y="58"/>
                  </a:cxn>
                  <a:cxn ang="0">
                    <a:pos x="24" y="76"/>
                  </a:cxn>
                  <a:cxn ang="0">
                    <a:pos x="22" y="95"/>
                  </a:cxn>
                  <a:cxn ang="0">
                    <a:pos x="24" y="113"/>
                  </a:cxn>
                  <a:cxn ang="0">
                    <a:pos x="30" y="130"/>
                  </a:cxn>
                  <a:cxn ang="0">
                    <a:pos x="40" y="144"/>
                  </a:cxn>
                  <a:cxn ang="0">
                    <a:pos x="52" y="155"/>
                  </a:cxn>
                  <a:cxn ang="0">
                    <a:pos x="67" y="164"/>
                  </a:cxn>
                  <a:cxn ang="0">
                    <a:pos x="70" y="166"/>
                  </a:cxn>
                  <a:cxn ang="0">
                    <a:pos x="72" y="168"/>
                  </a:cxn>
                  <a:cxn ang="0">
                    <a:pos x="74" y="171"/>
                  </a:cxn>
                  <a:cxn ang="0">
                    <a:pos x="74" y="175"/>
                  </a:cxn>
                  <a:cxn ang="0">
                    <a:pos x="72" y="181"/>
                  </a:cxn>
                  <a:cxn ang="0">
                    <a:pos x="69" y="183"/>
                  </a:cxn>
                  <a:cxn ang="0">
                    <a:pos x="66" y="185"/>
                  </a:cxn>
                  <a:cxn ang="0">
                    <a:pos x="61" y="185"/>
                  </a:cxn>
                  <a:cxn ang="0">
                    <a:pos x="58" y="183"/>
                  </a:cxn>
                  <a:cxn ang="0">
                    <a:pos x="39" y="172"/>
                  </a:cxn>
                  <a:cxn ang="0">
                    <a:pos x="23" y="157"/>
                  </a:cxn>
                  <a:cxn ang="0">
                    <a:pos x="10" y="139"/>
                  </a:cxn>
                  <a:cxn ang="0">
                    <a:pos x="2" y="119"/>
                  </a:cxn>
                  <a:cxn ang="0">
                    <a:pos x="0" y="95"/>
                  </a:cxn>
                  <a:cxn ang="0">
                    <a:pos x="2" y="73"/>
                  </a:cxn>
                  <a:cxn ang="0">
                    <a:pos x="10" y="54"/>
                  </a:cxn>
                  <a:cxn ang="0">
                    <a:pos x="21" y="36"/>
                  </a:cxn>
                  <a:cxn ang="0">
                    <a:pos x="36" y="21"/>
                  </a:cxn>
                  <a:cxn ang="0">
                    <a:pos x="54" y="10"/>
                  </a:cxn>
                  <a:cxn ang="0">
                    <a:pos x="75" y="2"/>
                  </a:cxn>
                  <a:cxn ang="0">
                    <a:pos x="97" y="0"/>
                  </a:cxn>
                </a:cxnLst>
                <a:rect l="0" t="0" r="r" b="b"/>
                <a:pathLst>
                  <a:path w="192" h="185">
                    <a:moveTo>
                      <a:pt x="97" y="0"/>
                    </a:moveTo>
                    <a:lnTo>
                      <a:pt x="119" y="2"/>
                    </a:lnTo>
                    <a:lnTo>
                      <a:pt x="139" y="10"/>
                    </a:lnTo>
                    <a:lnTo>
                      <a:pt x="156" y="21"/>
                    </a:lnTo>
                    <a:lnTo>
                      <a:pt x="172" y="36"/>
                    </a:lnTo>
                    <a:lnTo>
                      <a:pt x="183" y="54"/>
                    </a:lnTo>
                    <a:lnTo>
                      <a:pt x="190" y="73"/>
                    </a:lnTo>
                    <a:lnTo>
                      <a:pt x="192" y="95"/>
                    </a:lnTo>
                    <a:lnTo>
                      <a:pt x="192" y="99"/>
                    </a:lnTo>
                    <a:lnTo>
                      <a:pt x="190" y="102"/>
                    </a:lnTo>
                    <a:lnTo>
                      <a:pt x="188" y="104"/>
                    </a:lnTo>
                    <a:lnTo>
                      <a:pt x="185" y="106"/>
                    </a:lnTo>
                    <a:lnTo>
                      <a:pt x="178" y="106"/>
                    </a:lnTo>
                    <a:lnTo>
                      <a:pt x="175" y="104"/>
                    </a:lnTo>
                    <a:lnTo>
                      <a:pt x="173" y="102"/>
                    </a:lnTo>
                    <a:lnTo>
                      <a:pt x="170" y="95"/>
                    </a:lnTo>
                    <a:lnTo>
                      <a:pt x="168" y="76"/>
                    </a:lnTo>
                    <a:lnTo>
                      <a:pt x="161" y="58"/>
                    </a:lnTo>
                    <a:lnTo>
                      <a:pt x="148" y="43"/>
                    </a:lnTo>
                    <a:lnTo>
                      <a:pt x="134" y="31"/>
                    </a:lnTo>
                    <a:lnTo>
                      <a:pt x="117" y="23"/>
                    </a:lnTo>
                    <a:lnTo>
                      <a:pt x="97" y="21"/>
                    </a:lnTo>
                    <a:lnTo>
                      <a:pt x="77" y="23"/>
                    </a:lnTo>
                    <a:lnTo>
                      <a:pt x="58" y="31"/>
                    </a:lnTo>
                    <a:lnTo>
                      <a:pt x="44" y="43"/>
                    </a:lnTo>
                    <a:lnTo>
                      <a:pt x="32" y="58"/>
                    </a:lnTo>
                    <a:lnTo>
                      <a:pt x="24" y="76"/>
                    </a:lnTo>
                    <a:lnTo>
                      <a:pt x="22" y="95"/>
                    </a:lnTo>
                    <a:lnTo>
                      <a:pt x="24" y="113"/>
                    </a:lnTo>
                    <a:lnTo>
                      <a:pt x="30" y="130"/>
                    </a:lnTo>
                    <a:lnTo>
                      <a:pt x="40" y="144"/>
                    </a:lnTo>
                    <a:lnTo>
                      <a:pt x="52" y="155"/>
                    </a:lnTo>
                    <a:lnTo>
                      <a:pt x="67" y="164"/>
                    </a:lnTo>
                    <a:lnTo>
                      <a:pt x="70" y="166"/>
                    </a:lnTo>
                    <a:lnTo>
                      <a:pt x="72" y="168"/>
                    </a:lnTo>
                    <a:lnTo>
                      <a:pt x="74" y="171"/>
                    </a:lnTo>
                    <a:lnTo>
                      <a:pt x="74" y="175"/>
                    </a:lnTo>
                    <a:lnTo>
                      <a:pt x="72" y="181"/>
                    </a:lnTo>
                    <a:lnTo>
                      <a:pt x="69" y="183"/>
                    </a:lnTo>
                    <a:lnTo>
                      <a:pt x="66" y="185"/>
                    </a:lnTo>
                    <a:lnTo>
                      <a:pt x="61" y="185"/>
                    </a:lnTo>
                    <a:lnTo>
                      <a:pt x="58" y="183"/>
                    </a:lnTo>
                    <a:lnTo>
                      <a:pt x="39" y="172"/>
                    </a:lnTo>
                    <a:lnTo>
                      <a:pt x="23" y="157"/>
                    </a:lnTo>
                    <a:lnTo>
                      <a:pt x="10" y="139"/>
                    </a:lnTo>
                    <a:lnTo>
                      <a:pt x="2" y="119"/>
                    </a:lnTo>
                    <a:lnTo>
                      <a:pt x="0" y="95"/>
                    </a:lnTo>
                    <a:lnTo>
                      <a:pt x="2" y="73"/>
                    </a:lnTo>
                    <a:lnTo>
                      <a:pt x="10" y="54"/>
                    </a:lnTo>
                    <a:lnTo>
                      <a:pt x="21" y="36"/>
                    </a:lnTo>
                    <a:lnTo>
                      <a:pt x="36" y="21"/>
                    </a:lnTo>
                    <a:lnTo>
                      <a:pt x="54" y="10"/>
                    </a:lnTo>
                    <a:lnTo>
                      <a:pt x="75" y="2"/>
                    </a:lnTo>
                    <a:lnTo>
                      <a:pt x="97"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47" name="Freeform 259"/>
              <p:cNvSpPr>
                <a:spLocks/>
              </p:cNvSpPr>
              <p:nvPr/>
            </p:nvSpPr>
            <p:spPr bwMode="auto">
              <a:xfrm>
                <a:off x="5983288" y="3043238"/>
                <a:ext cx="84138" cy="146050"/>
              </a:xfrm>
              <a:custGeom>
                <a:avLst/>
                <a:gdLst/>
                <a:ahLst/>
                <a:cxnLst>
                  <a:cxn ang="0">
                    <a:pos x="95" y="0"/>
                  </a:cxn>
                  <a:cxn ang="0">
                    <a:pos x="99" y="0"/>
                  </a:cxn>
                  <a:cxn ang="0">
                    <a:pos x="102" y="2"/>
                  </a:cxn>
                  <a:cxn ang="0">
                    <a:pos x="104" y="4"/>
                  </a:cxn>
                  <a:cxn ang="0">
                    <a:pos x="105" y="6"/>
                  </a:cxn>
                  <a:cxn ang="0">
                    <a:pos x="106" y="10"/>
                  </a:cxn>
                  <a:cxn ang="0">
                    <a:pos x="104" y="16"/>
                  </a:cxn>
                  <a:cxn ang="0">
                    <a:pos x="102" y="18"/>
                  </a:cxn>
                  <a:cxn ang="0">
                    <a:pos x="99" y="21"/>
                  </a:cxn>
                  <a:cxn ang="0">
                    <a:pos x="95" y="21"/>
                  </a:cxn>
                  <a:cxn ang="0">
                    <a:pos x="76" y="23"/>
                  </a:cxn>
                  <a:cxn ang="0">
                    <a:pos x="58" y="31"/>
                  </a:cxn>
                  <a:cxn ang="0">
                    <a:pos x="43" y="43"/>
                  </a:cxn>
                  <a:cxn ang="0">
                    <a:pos x="31" y="58"/>
                  </a:cxn>
                  <a:cxn ang="0">
                    <a:pos x="23" y="76"/>
                  </a:cxn>
                  <a:cxn ang="0">
                    <a:pos x="21" y="95"/>
                  </a:cxn>
                  <a:cxn ang="0">
                    <a:pos x="23" y="113"/>
                  </a:cxn>
                  <a:cxn ang="0">
                    <a:pos x="28" y="130"/>
                  </a:cxn>
                  <a:cxn ang="0">
                    <a:pos x="38" y="144"/>
                  </a:cxn>
                  <a:cxn ang="0">
                    <a:pos x="50" y="155"/>
                  </a:cxn>
                  <a:cxn ang="0">
                    <a:pos x="66" y="164"/>
                  </a:cxn>
                  <a:cxn ang="0">
                    <a:pos x="69" y="166"/>
                  </a:cxn>
                  <a:cxn ang="0">
                    <a:pos x="71" y="168"/>
                  </a:cxn>
                  <a:cxn ang="0">
                    <a:pos x="73" y="175"/>
                  </a:cxn>
                  <a:cxn ang="0">
                    <a:pos x="72" y="178"/>
                  </a:cxn>
                  <a:cxn ang="0">
                    <a:pos x="70" y="181"/>
                  </a:cxn>
                  <a:cxn ang="0">
                    <a:pos x="68" y="183"/>
                  </a:cxn>
                  <a:cxn ang="0">
                    <a:pos x="65" y="185"/>
                  </a:cxn>
                  <a:cxn ang="0">
                    <a:pos x="59" y="185"/>
                  </a:cxn>
                  <a:cxn ang="0">
                    <a:pos x="58" y="183"/>
                  </a:cxn>
                  <a:cxn ang="0">
                    <a:pos x="38" y="172"/>
                  </a:cxn>
                  <a:cxn ang="0">
                    <a:pos x="22" y="157"/>
                  </a:cxn>
                  <a:cxn ang="0">
                    <a:pos x="10" y="139"/>
                  </a:cxn>
                  <a:cxn ang="0">
                    <a:pos x="2" y="119"/>
                  </a:cxn>
                  <a:cxn ang="0">
                    <a:pos x="0" y="95"/>
                  </a:cxn>
                  <a:cxn ang="0">
                    <a:pos x="2" y="73"/>
                  </a:cxn>
                  <a:cxn ang="0">
                    <a:pos x="10" y="54"/>
                  </a:cxn>
                  <a:cxn ang="0">
                    <a:pos x="21" y="36"/>
                  </a:cxn>
                  <a:cxn ang="0">
                    <a:pos x="36" y="21"/>
                  </a:cxn>
                  <a:cxn ang="0">
                    <a:pos x="54" y="10"/>
                  </a:cxn>
                  <a:cxn ang="0">
                    <a:pos x="73" y="2"/>
                  </a:cxn>
                  <a:cxn ang="0">
                    <a:pos x="95" y="0"/>
                  </a:cxn>
                </a:cxnLst>
                <a:rect l="0" t="0" r="r" b="b"/>
                <a:pathLst>
                  <a:path w="106" h="185">
                    <a:moveTo>
                      <a:pt x="95" y="0"/>
                    </a:moveTo>
                    <a:lnTo>
                      <a:pt x="99" y="0"/>
                    </a:lnTo>
                    <a:lnTo>
                      <a:pt x="102" y="2"/>
                    </a:lnTo>
                    <a:lnTo>
                      <a:pt x="104" y="4"/>
                    </a:lnTo>
                    <a:lnTo>
                      <a:pt x="105" y="6"/>
                    </a:lnTo>
                    <a:lnTo>
                      <a:pt x="106" y="10"/>
                    </a:lnTo>
                    <a:lnTo>
                      <a:pt x="104" y="16"/>
                    </a:lnTo>
                    <a:lnTo>
                      <a:pt x="102" y="18"/>
                    </a:lnTo>
                    <a:lnTo>
                      <a:pt x="99" y="21"/>
                    </a:lnTo>
                    <a:lnTo>
                      <a:pt x="95" y="21"/>
                    </a:lnTo>
                    <a:lnTo>
                      <a:pt x="76" y="23"/>
                    </a:lnTo>
                    <a:lnTo>
                      <a:pt x="58" y="31"/>
                    </a:lnTo>
                    <a:lnTo>
                      <a:pt x="43" y="43"/>
                    </a:lnTo>
                    <a:lnTo>
                      <a:pt x="31" y="58"/>
                    </a:lnTo>
                    <a:lnTo>
                      <a:pt x="23" y="76"/>
                    </a:lnTo>
                    <a:lnTo>
                      <a:pt x="21" y="95"/>
                    </a:lnTo>
                    <a:lnTo>
                      <a:pt x="23" y="113"/>
                    </a:lnTo>
                    <a:lnTo>
                      <a:pt x="28" y="130"/>
                    </a:lnTo>
                    <a:lnTo>
                      <a:pt x="38" y="144"/>
                    </a:lnTo>
                    <a:lnTo>
                      <a:pt x="50" y="155"/>
                    </a:lnTo>
                    <a:lnTo>
                      <a:pt x="66" y="164"/>
                    </a:lnTo>
                    <a:lnTo>
                      <a:pt x="69" y="166"/>
                    </a:lnTo>
                    <a:lnTo>
                      <a:pt x="71" y="168"/>
                    </a:lnTo>
                    <a:lnTo>
                      <a:pt x="73" y="175"/>
                    </a:lnTo>
                    <a:lnTo>
                      <a:pt x="72" y="178"/>
                    </a:lnTo>
                    <a:lnTo>
                      <a:pt x="70" y="181"/>
                    </a:lnTo>
                    <a:lnTo>
                      <a:pt x="68" y="183"/>
                    </a:lnTo>
                    <a:lnTo>
                      <a:pt x="65" y="185"/>
                    </a:lnTo>
                    <a:lnTo>
                      <a:pt x="59" y="185"/>
                    </a:lnTo>
                    <a:lnTo>
                      <a:pt x="58" y="183"/>
                    </a:lnTo>
                    <a:lnTo>
                      <a:pt x="38" y="172"/>
                    </a:lnTo>
                    <a:lnTo>
                      <a:pt x="22" y="157"/>
                    </a:lnTo>
                    <a:lnTo>
                      <a:pt x="10" y="139"/>
                    </a:lnTo>
                    <a:lnTo>
                      <a:pt x="2" y="119"/>
                    </a:lnTo>
                    <a:lnTo>
                      <a:pt x="0" y="95"/>
                    </a:lnTo>
                    <a:lnTo>
                      <a:pt x="2" y="73"/>
                    </a:lnTo>
                    <a:lnTo>
                      <a:pt x="10" y="54"/>
                    </a:lnTo>
                    <a:lnTo>
                      <a:pt x="21" y="36"/>
                    </a:lnTo>
                    <a:lnTo>
                      <a:pt x="36" y="21"/>
                    </a:lnTo>
                    <a:lnTo>
                      <a:pt x="54" y="10"/>
                    </a:lnTo>
                    <a:lnTo>
                      <a:pt x="73" y="2"/>
                    </a:lnTo>
                    <a:lnTo>
                      <a:pt x="95"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48" name="Freeform 260"/>
              <p:cNvSpPr>
                <a:spLocks/>
              </p:cNvSpPr>
              <p:nvPr/>
            </p:nvSpPr>
            <p:spPr bwMode="auto">
              <a:xfrm>
                <a:off x="6462713" y="3103563"/>
                <a:ext cx="17463" cy="134938"/>
              </a:xfrm>
              <a:custGeom>
                <a:avLst/>
                <a:gdLst/>
                <a:ahLst/>
                <a:cxnLst>
                  <a:cxn ang="0">
                    <a:pos x="11" y="0"/>
                  </a:cxn>
                  <a:cxn ang="0">
                    <a:pos x="18" y="2"/>
                  </a:cxn>
                  <a:cxn ang="0">
                    <a:pos x="20" y="4"/>
                  </a:cxn>
                  <a:cxn ang="0">
                    <a:pos x="22" y="7"/>
                  </a:cxn>
                  <a:cxn ang="0">
                    <a:pos x="22" y="161"/>
                  </a:cxn>
                  <a:cxn ang="0">
                    <a:pos x="20" y="165"/>
                  </a:cxn>
                  <a:cxn ang="0">
                    <a:pos x="18" y="167"/>
                  </a:cxn>
                  <a:cxn ang="0">
                    <a:pos x="11" y="169"/>
                  </a:cxn>
                  <a:cxn ang="0">
                    <a:pos x="7" y="168"/>
                  </a:cxn>
                  <a:cxn ang="0">
                    <a:pos x="4" y="166"/>
                  </a:cxn>
                  <a:cxn ang="0">
                    <a:pos x="2" y="162"/>
                  </a:cxn>
                  <a:cxn ang="0">
                    <a:pos x="0" y="158"/>
                  </a:cxn>
                  <a:cxn ang="0">
                    <a:pos x="0" y="11"/>
                  </a:cxn>
                  <a:cxn ang="0">
                    <a:pos x="2" y="6"/>
                  </a:cxn>
                  <a:cxn ang="0">
                    <a:pos x="4" y="3"/>
                  </a:cxn>
                  <a:cxn ang="0">
                    <a:pos x="7" y="1"/>
                  </a:cxn>
                  <a:cxn ang="0">
                    <a:pos x="11" y="0"/>
                  </a:cxn>
                </a:cxnLst>
                <a:rect l="0" t="0" r="r" b="b"/>
                <a:pathLst>
                  <a:path w="22" h="169">
                    <a:moveTo>
                      <a:pt x="11" y="0"/>
                    </a:moveTo>
                    <a:lnTo>
                      <a:pt x="18" y="2"/>
                    </a:lnTo>
                    <a:lnTo>
                      <a:pt x="20" y="4"/>
                    </a:lnTo>
                    <a:lnTo>
                      <a:pt x="22" y="7"/>
                    </a:lnTo>
                    <a:lnTo>
                      <a:pt x="22" y="161"/>
                    </a:lnTo>
                    <a:lnTo>
                      <a:pt x="20" y="165"/>
                    </a:lnTo>
                    <a:lnTo>
                      <a:pt x="18" y="167"/>
                    </a:lnTo>
                    <a:lnTo>
                      <a:pt x="11" y="169"/>
                    </a:lnTo>
                    <a:lnTo>
                      <a:pt x="7" y="168"/>
                    </a:lnTo>
                    <a:lnTo>
                      <a:pt x="4" y="166"/>
                    </a:lnTo>
                    <a:lnTo>
                      <a:pt x="2" y="162"/>
                    </a:lnTo>
                    <a:lnTo>
                      <a:pt x="0" y="158"/>
                    </a:lnTo>
                    <a:lnTo>
                      <a:pt x="0" y="11"/>
                    </a:lnTo>
                    <a:lnTo>
                      <a:pt x="2" y="6"/>
                    </a:lnTo>
                    <a:lnTo>
                      <a:pt x="4" y="3"/>
                    </a:lnTo>
                    <a:lnTo>
                      <a:pt x="7" y="1"/>
                    </a:lnTo>
                    <a:lnTo>
                      <a:pt x="11"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49" name="Freeform 261"/>
              <p:cNvSpPr>
                <a:spLocks/>
              </p:cNvSpPr>
              <p:nvPr/>
            </p:nvSpPr>
            <p:spPr bwMode="auto">
              <a:xfrm>
                <a:off x="6372226" y="3398838"/>
                <a:ext cx="107950" cy="166688"/>
              </a:xfrm>
              <a:custGeom>
                <a:avLst/>
                <a:gdLst/>
                <a:ahLst/>
                <a:cxnLst>
                  <a:cxn ang="0">
                    <a:pos x="122" y="0"/>
                  </a:cxn>
                  <a:cxn ang="0">
                    <a:pos x="129" y="0"/>
                  </a:cxn>
                  <a:cxn ang="0">
                    <a:pos x="132" y="3"/>
                  </a:cxn>
                  <a:cxn ang="0">
                    <a:pos x="134" y="5"/>
                  </a:cxn>
                  <a:cxn ang="0">
                    <a:pos x="136" y="8"/>
                  </a:cxn>
                  <a:cxn ang="0">
                    <a:pos x="136" y="212"/>
                  </a:cxn>
                  <a:cxn ang="0">
                    <a:pos x="8" y="212"/>
                  </a:cxn>
                  <a:cxn ang="0">
                    <a:pos x="5" y="209"/>
                  </a:cxn>
                  <a:cxn ang="0">
                    <a:pos x="2" y="207"/>
                  </a:cxn>
                  <a:cxn ang="0">
                    <a:pos x="0" y="204"/>
                  </a:cxn>
                  <a:cxn ang="0">
                    <a:pos x="0" y="197"/>
                  </a:cxn>
                  <a:cxn ang="0">
                    <a:pos x="2" y="194"/>
                  </a:cxn>
                  <a:cxn ang="0">
                    <a:pos x="5" y="192"/>
                  </a:cxn>
                  <a:cxn ang="0">
                    <a:pos x="11" y="190"/>
                  </a:cxn>
                  <a:cxn ang="0">
                    <a:pos x="114" y="190"/>
                  </a:cxn>
                  <a:cxn ang="0">
                    <a:pos x="114" y="11"/>
                  </a:cxn>
                  <a:cxn ang="0">
                    <a:pos x="117" y="5"/>
                  </a:cxn>
                  <a:cxn ang="0">
                    <a:pos x="119" y="3"/>
                  </a:cxn>
                  <a:cxn ang="0">
                    <a:pos x="122" y="0"/>
                  </a:cxn>
                </a:cxnLst>
                <a:rect l="0" t="0" r="r" b="b"/>
                <a:pathLst>
                  <a:path w="136" h="212">
                    <a:moveTo>
                      <a:pt x="122" y="0"/>
                    </a:moveTo>
                    <a:lnTo>
                      <a:pt x="129" y="0"/>
                    </a:lnTo>
                    <a:lnTo>
                      <a:pt x="132" y="3"/>
                    </a:lnTo>
                    <a:lnTo>
                      <a:pt x="134" y="5"/>
                    </a:lnTo>
                    <a:lnTo>
                      <a:pt x="136" y="8"/>
                    </a:lnTo>
                    <a:lnTo>
                      <a:pt x="136" y="212"/>
                    </a:lnTo>
                    <a:lnTo>
                      <a:pt x="8" y="212"/>
                    </a:lnTo>
                    <a:lnTo>
                      <a:pt x="5" y="209"/>
                    </a:lnTo>
                    <a:lnTo>
                      <a:pt x="2" y="207"/>
                    </a:lnTo>
                    <a:lnTo>
                      <a:pt x="0" y="204"/>
                    </a:lnTo>
                    <a:lnTo>
                      <a:pt x="0" y="197"/>
                    </a:lnTo>
                    <a:lnTo>
                      <a:pt x="2" y="194"/>
                    </a:lnTo>
                    <a:lnTo>
                      <a:pt x="5" y="192"/>
                    </a:lnTo>
                    <a:lnTo>
                      <a:pt x="11" y="190"/>
                    </a:lnTo>
                    <a:lnTo>
                      <a:pt x="114" y="190"/>
                    </a:lnTo>
                    <a:lnTo>
                      <a:pt x="114" y="11"/>
                    </a:lnTo>
                    <a:lnTo>
                      <a:pt x="117" y="5"/>
                    </a:lnTo>
                    <a:lnTo>
                      <a:pt x="119" y="3"/>
                    </a:lnTo>
                    <a:lnTo>
                      <a:pt x="122"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50" name="Freeform 262"/>
              <p:cNvSpPr>
                <a:spLocks/>
              </p:cNvSpPr>
              <p:nvPr/>
            </p:nvSpPr>
            <p:spPr bwMode="auto">
              <a:xfrm>
                <a:off x="6049963" y="3043238"/>
                <a:ext cx="361950" cy="15875"/>
              </a:xfrm>
              <a:custGeom>
                <a:avLst/>
                <a:gdLst/>
                <a:ahLst/>
                <a:cxnLst>
                  <a:cxn ang="0">
                    <a:pos x="8" y="0"/>
                  </a:cxn>
                  <a:cxn ang="0">
                    <a:pos x="449" y="0"/>
                  </a:cxn>
                  <a:cxn ang="0">
                    <a:pos x="452" y="2"/>
                  </a:cxn>
                  <a:cxn ang="0">
                    <a:pos x="455" y="4"/>
                  </a:cxn>
                  <a:cxn ang="0">
                    <a:pos x="456" y="6"/>
                  </a:cxn>
                  <a:cxn ang="0">
                    <a:pos x="457" y="10"/>
                  </a:cxn>
                  <a:cxn ang="0">
                    <a:pos x="455" y="16"/>
                  </a:cxn>
                  <a:cxn ang="0">
                    <a:pos x="452" y="18"/>
                  </a:cxn>
                  <a:cxn ang="0">
                    <a:pos x="449" y="21"/>
                  </a:cxn>
                  <a:cxn ang="0">
                    <a:pos x="8" y="21"/>
                  </a:cxn>
                  <a:cxn ang="0">
                    <a:pos x="5" y="18"/>
                  </a:cxn>
                  <a:cxn ang="0">
                    <a:pos x="3" y="16"/>
                  </a:cxn>
                  <a:cxn ang="0">
                    <a:pos x="0" y="10"/>
                  </a:cxn>
                  <a:cxn ang="0">
                    <a:pos x="2" y="6"/>
                  </a:cxn>
                  <a:cxn ang="0">
                    <a:pos x="3" y="4"/>
                  </a:cxn>
                  <a:cxn ang="0">
                    <a:pos x="5" y="2"/>
                  </a:cxn>
                  <a:cxn ang="0">
                    <a:pos x="8" y="0"/>
                  </a:cxn>
                </a:cxnLst>
                <a:rect l="0" t="0" r="r" b="b"/>
                <a:pathLst>
                  <a:path w="457" h="21">
                    <a:moveTo>
                      <a:pt x="8" y="0"/>
                    </a:moveTo>
                    <a:lnTo>
                      <a:pt x="449" y="0"/>
                    </a:lnTo>
                    <a:lnTo>
                      <a:pt x="452" y="2"/>
                    </a:lnTo>
                    <a:lnTo>
                      <a:pt x="455" y="4"/>
                    </a:lnTo>
                    <a:lnTo>
                      <a:pt x="456" y="6"/>
                    </a:lnTo>
                    <a:lnTo>
                      <a:pt x="457" y="10"/>
                    </a:lnTo>
                    <a:lnTo>
                      <a:pt x="455" y="16"/>
                    </a:lnTo>
                    <a:lnTo>
                      <a:pt x="452" y="18"/>
                    </a:lnTo>
                    <a:lnTo>
                      <a:pt x="449" y="21"/>
                    </a:lnTo>
                    <a:lnTo>
                      <a:pt x="8" y="21"/>
                    </a:lnTo>
                    <a:lnTo>
                      <a:pt x="5" y="18"/>
                    </a:lnTo>
                    <a:lnTo>
                      <a:pt x="3" y="16"/>
                    </a:lnTo>
                    <a:lnTo>
                      <a:pt x="0" y="10"/>
                    </a:lnTo>
                    <a:lnTo>
                      <a:pt x="2" y="6"/>
                    </a:lnTo>
                    <a:lnTo>
                      <a:pt x="3" y="4"/>
                    </a:lnTo>
                    <a:lnTo>
                      <a:pt x="5" y="2"/>
                    </a:lnTo>
                    <a:lnTo>
                      <a:pt x="8"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51" name="Freeform 263"/>
              <p:cNvSpPr>
                <a:spLocks/>
              </p:cNvSpPr>
              <p:nvPr/>
            </p:nvSpPr>
            <p:spPr bwMode="auto">
              <a:xfrm>
                <a:off x="6057901" y="3216275"/>
                <a:ext cx="106363" cy="107950"/>
              </a:xfrm>
              <a:custGeom>
                <a:avLst/>
                <a:gdLst/>
                <a:ahLst/>
                <a:cxnLst>
                  <a:cxn ang="0">
                    <a:pos x="0" y="0"/>
                  </a:cxn>
                  <a:cxn ang="0">
                    <a:pos x="87" y="0"/>
                  </a:cxn>
                  <a:cxn ang="0">
                    <a:pos x="90" y="2"/>
                  </a:cxn>
                  <a:cxn ang="0">
                    <a:pos x="95" y="6"/>
                  </a:cxn>
                  <a:cxn ang="0">
                    <a:pos x="95" y="13"/>
                  </a:cxn>
                  <a:cxn ang="0">
                    <a:pos x="93" y="16"/>
                  </a:cxn>
                  <a:cxn ang="0">
                    <a:pos x="90" y="18"/>
                  </a:cxn>
                  <a:cxn ang="0">
                    <a:pos x="87" y="20"/>
                  </a:cxn>
                  <a:cxn ang="0">
                    <a:pos x="22" y="20"/>
                  </a:cxn>
                  <a:cxn ang="0">
                    <a:pos x="22" y="114"/>
                  </a:cxn>
                  <a:cxn ang="0">
                    <a:pos x="111" y="114"/>
                  </a:cxn>
                  <a:cxn ang="0">
                    <a:pos x="111" y="91"/>
                  </a:cxn>
                  <a:cxn ang="0">
                    <a:pos x="112" y="86"/>
                  </a:cxn>
                  <a:cxn ang="0">
                    <a:pos x="115" y="83"/>
                  </a:cxn>
                  <a:cxn ang="0">
                    <a:pos x="118" y="81"/>
                  </a:cxn>
                  <a:cxn ang="0">
                    <a:pos x="122" y="80"/>
                  </a:cxn>
                  <a:cxn ang="0">
                    <a:pos x="129" y="82"/>
                  </a:cxn>
                  <a:cxn ang="0">
                    <a:pos x="131" y="84"/>
                  </a:cxn>
                  <a:cxn ang="0">
                    <a:pos x="133" y="87"/>
                  </a:cxn>
                  <a:cxn ang="0">
                    <a:pos x="133" y="136"/>
                  </a:cxn>
                  <a:cxn ang="0">
                    <a:pos x="0" y="136"/>
                  </a:cxn>
                  <a:cxn ang="0">
                    <a:pos x="0" y="0"/>
                  </a:cxn>
                </a:cxnLst>
                <a:rect l="0" t="0" r="r" b="b"/>
                <a:pathLst>
                  <a:path w="133" h="136">
                    <a:moveTo>
                      <a:pt x="0" y="0"/>
                    </a:moveTo>
                    <a:lnTo>
                      <a:pt x="87" y="0"/>
                    </a:lnTo>
                    <a:lnTo>
                      <a:pt x="90" y="2"/>
                    </a:lnTo>
                    <a:lnTo>
                      <a:pt x="95" y="6"/>
                    </a:lnTo>
                    <a:lnTo>
                      <a:pt x="95" y="13"/>
                    </a:lnTo>
                    <a:lnTo>
                      <a:pt x="93" y="16"/>
                    </a:lnTo>
                    <a:lnTo>
                      <a:pt x="90" y="18"/>
                    </a:lnTo>
                    <a:lnTo>
                      <a:pt x="87" y="20"/>
                    </a:lnTo>
                    <a:lnTo>
                      <a:pt x="22" y="20"/>
                    </a:lnTo>
                    <a:lnTo>
                      <a:pt x="22" y="114"/>
                    </a:lnTo>
                    <a:lnTo>
                      <a:pt x="111" y="114"/>
                    </a:lnTo>
                    <a:lnTo>
                      <a:pt x="111" y="91"/>
                    </a:lnTo>
                    <a:lnTo>
                      <a:pt x="112" y="86"/>
                    </a:lnTo>
                    <a:lnTo>
                      <a:pt x="115" y="83"/>
                    </a:lnTo>
                    <a:lnTo>
                      <a:pt x="118" y="81"/>
                    </a:lnTo>
                    <a:lnTo>
                      <a:pt x="122" y="80"/>
                    </a:lnTo>
                    <a:lnTo>
                      <a:pt x="129" y="82"/>
                    </a:lnTo>
                    <a:lnTo>
                      <a:pt x="131" y="84"/>
                    </a:lnTo>
                    <a:lnTo>
                      <a:pt x="133" y="87"/>
                    </a:lnTo>
                    <a:lnTo>
                      <a:pt x="133" y="136"/>
                    </a:lnTo>
                    <a:lnTo>
                      <a:pt x="0" y="136"/>
                    </a:lnTo>
                    <a:lnTo>
                      <a:pt x="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52" name="Freeform 264"/>
              <p:cNvSpPr>
                <a:spLocks/>
              </p:cNvSpPr>
              <p:nvPr/>
            </p:nvSpPr>
            <p:spPr bwMode="auto">
              <a:xfrm>
                <a:off x="6080126" y="3216275"/>
                <a:ext cx="103188" cy="80963"/>
              </a:xfrm>
              <a:custGeom>
                <a:avLst/>
                <a:gdLst/>
                <a:ahLst/>
                <a:cxnLst>
                  <a:cxn ang="0">
                    <a:pos x="119" y="0"/>
                  </a:cxn>
                  <a:cxn ang="0">
                    <a:pos x="121" y="0"/>
                  </a:cxn>
                  <a:cxn ang="0">
                    <a:pos x="124" y="1"/>
                  </a:cxn>
                  <a:cxn ang="0">
                    <a:pos x="127" y="3"/>
                  </a:cxn>
                  <a:cxn ang="0">
                    <a:pos x="130" y="5"/>
                  </a:cxn>
                  <a:cxn ang="0">
                    <a:pos x="131" y="8"/>
                  </a:cxn>
                  <a:cxn ang="0">
                    <a:pos x="131" y="12"/>
                  </a:cxn>
                  <a:cxn ang="0">
                    <a:pos x="128" y="18"/>
                  </a:cxn>
                  <a:cxn ang="0">
                    <a:pos x="50" y="102"/>
                  </a:cxn>
                  <a:cxn ang="0">
                    <a:pos x="3" y="61"/>
                  </a:cxn>
                  <a:cxn ang="0">
                    <a:pos x="1" y="58"/>
                  </a:cxn>
                  <a:cxn ang="0">
                    <a:pos x="0" y="55"/>
                  </a:cxn>
                  <a:cxn ang="0">
                    <a:pos x="0" y="52"/>
                  </a:cxn>
                  <a:cxn ang="0">
                    <a:pos x="2" y="46"/>
                  </a:cxn>
                  <a:cxn ang="0">
                    <a:pos x="5" y="44"/>
                  </a:cxn>
                  <a:cxn ang="0">
                    <a:pos x="9" y="43"/>
                  </a:cxn>
                  <a:cxn ang="0">
                    <a:pos x="11" y="41"/>
                  </a:cxn>
                  <a:cxn ang="0">
                    <a:pos x="14" y="43"/>
                  </a:cxn>
                  <a:cxn ang="0">
                    <a:pos x="17" y="45"/>
                  </a:cxn>
                  <a:cxn ang="0">
                    <a:pos x="48" y="71"/>
                  </a:cxn>
                  <a:cxn ang="0">
                    <a:pos x="112" y="3"/>
                  </a:cxn>
                  <a:cxn ang="0">
                    <a:pos x="115" y="1"/>
                  </a:cxn>
                  <a:cxn ang="0">
                    <a:pos x="119" y="0"/>
                  </a:cxn>
                </a:cxnLst>
                <a:rect l="0" t="0" r="r" b="b"/>
                <a:pathLst>
                  <a:path w="131" h="102">
                    <a:moveTo>
                      <a:pt x="119" y="0"/>
                    </a:moveTo>
                    <a:lnTo>
                      <a:pt x="121" y="0"/>
                    </a:lnTo>
                    <a:lnTo>
                      <a:pt x="124" y="1"/>
                    </a:lnTo>
                    <a:lnTo>
                      <a:pt x="127" y="3"/>
                    </a:lnTo>
                    <a:lnTo>
                      <a:pt x="130" y="5"/>
                    </a:lnTo>
                    <a:lnTo>
                      <a:pt x="131" y="8"/>
                    </a:lnTo>
                    <a:lnTo>
                      <a:pt x="131" y="12"/>
                    </a:lnTo>
                    <a:lnTo>
                      <a:pt x="128" y="18"/>
                    </a:lnTo>
                    <a:lnTo>
                      <a:pt x="50" y="102"/>
                    </a:lnTo>
                    <a:lnTo>
                      <a:pt x="3" y="61"/>
                    </a:lnTo>
                    <a:lnTo>
                      <a:pt x="1" y="58"/>
                    </a:lnTo>
                    <a:lnTo>
                      <a:pt x="0" y="55"/>
                    </a:lnTo>
                    <a:lnTo>
                      <a:pt x="0" y="52"/>
                    </a:lnTo>
                    <a:lnTo>
                      <a:pt x="2" y="46"/>
                    </a:lnTo>
                    <a:lnTo>
                      <a:pt x="5" y="44"/>
                    </a:lnTo>
                    <a:lnTo>
                      <a:pt x="9" y="43"/>
                    </a:lnTo>
                    <a:lnTo>
                      <a:pt x="11" y="41"/>
                    </a:lnTo>
                    <a:lnTo>
                      <a:pt x="14" y="43"/>
                    </a:lnTo>
                    <a:lnTo>
                      <a:pt x="17" y="45"/>
                    </a:lnTo>
                    <a:lnTo>
                      <a:pt x="48" y="71"/>
                    </a:lnTo>
                    <a:lnTo>
                      <a:pt x="112" y="3"/>
                    </a:lnTo>
                    <a:lnTo>
                      <a:pt x="115" y="1"/>
                    </a:lnTo>
                    <a:lnTo>
                      <a:pt x="119"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53" name="Freeform 265"/>
              <p:cNvSpPr>
                <a:spLocks/>
              </p:cNvSpPr>
              <p:nvPr/>
            </p:nvSpPr>
            <p:spPr bwMode="auto">
              <a:xfrm>
                <a:off x="6057901" y="3352800"/>
                <a:ext cx="106363" cy="107950"/>
              </a:xfrm>
              <a:custGeom>
                <a:avLst/>
                <a:gdLst/>
                <a:ahLst/>
                <a:cxnLst>
                  <a:cxn ang="0">
                    <a:pos x="0" y="0"/>
                  </a:cxn>
                  <a:cxn ang="0">
                    <a:pos x="84" y="0"/>
                  </a:cxn>
                  <a:cxn ang="0">
                    <a:pos x="90" y="2"/>
                  </a:cxn>
                  <a:cxn ang="0">
                    <a:pos x="93" y="4"/>
                  </a:cxn>
                  <a:cxn ang="0">
                    <a:pos x="95" y="8"/>
                  </a:cxn>
                  <a:cxn ang="0">
                    <a:pos x="95" y="14"/>
                  </a:cxn>
                  <a:cxn ang="0">
                    <a:pos x="93" y="18"/>
                  </a:cxn>
                  <a:cxn ang="0">
                    <a:pos x="90" y="20"/>
                  </a:cxn>
                  <a:cxn ang="0">
                    <a:pos x="87" y="22"/>
                  </a:cxn>
                  <a:cxn ang="0">
                    <a:pos x="22" y="22"/>
                  </a:cxn>
                  <a:cxn ang="0">
                    <a:pos x="22" y="116"/>
                  </a:cxn>
                  <a:cxn ang="0">
                    <a:pos x="111" y="116"/>
                  </a:cxn>
                  <a:cxn ang="0">
                    <a:pos x="111" y="92"/>
                  </a:cxn>
                  <a:cxn ang="0">
                    <a:pos x="114" y="86"/>
                  </a:cxn>
                  <a:cxn ang="0">
                    <a:pos x="116" y="84"/>
                  </a:cxn>
                  <a:cxn ang="0">
                    <a:pos x="119" y="81"/>
                  </a:cxn>
                  <a:cxn ang="0">
                    <a:pos x="126" y="81"/>
                  </a:cxn>
                  <a:cxn ang="0">
                    <a:pos x="129" y="84"/>
                  </a:cxn>
                  <a:cxn ang="0">
                    <a:pos x="131" y="86"/>
                  </a:cxn>
                  <a:cxn ang="0">
                    <a:pos x="133" y="89"/>
                  </a:cxn>
                  <a:cxn ang="0">
                    <a:pos x="133" y="138"/>
                  </a:cxn>
                  <a:cxn ang="0">
                    <a:pos x="0" y="138"/>
                  </a:cxn>
                  <a:cxn ang="0">
                    <a:pos x="0" y="0"/>
                  </a:cxn>
                </a:cxnLst>
                <a:rect l="0" t="0" r="r" b="b"/>
                <a:pathLst>
                  <a:path w="133" h="138">
                    <a:moveTo>
                      <a:pt x="0" y="0"/>
                    </a:moveTo>
                    <a:lnTo>
                      <a:pt x="84" y="0"/>
                    </a:lnTo>
                    <a:lnTo>
                      <a:pt x="90" y="2"/>
                    </a:lnTo>
                    <a:lnTo>
                      <a:pt x="93" y="4"/>
                    </a:lnTo>
                    <a:lnTo>
                      <a:pt x="95" y="8"/>
                    </a:lnTo>
                    <a:lnTo>
                      <a:pt x="95" y="14"/>
                    </a:lnTo>
                    <a:lnTo>
                      <a:pt x="93" y="18"/>
                    </a:lnTo>
                    <a:lnTo>
                      <a:pt x="90" y="20"/>
                    </a:lnTo>
                    <a:lnTo>
                      <a:pt x="87" y="22"/>
                    </a:lnTo>
                    <a:lnTo>
                      <a:pt x="22" y="22"/>
                    </a:lnTo>
                    <a:lnTo>
                      <a:pt x="22" y="116"/>
                    </a:lnTo>
                    <a:lnTo>
                      <a:pt x="111" y="116"/>
                    </a:lnTo>
                    <a:lnTo>
                      <a:pt x="111" y="92"/>
                    </a:lnTo>
                    <a:lnTo>
                      <a:pt x="114" y="86"/>
                    </a:lnTo>
                    <a:lnTo>
                      <a:pt x="116" y="84"/>
                    </a:lnTo>
                    <a:lnTo>
                      <a:pt x="119" y="81"/>
                    </a:lnTo>
                    <a:lnTo>
                      <a:pt x="126" y="81"/>
                    </a:lnTo>
                    <a:lnTo>
                      <a:pt x="129" y="84"/>
                    </a:lnTo>
                    <a:lnTo>
                      <a:pt x="131" y="86"/>
                    </a:lnTo>
                    <a:lnTo>
                      <a:pt x="133" y="89"/>
                    </a:lnTo>
                    <a:lnTo>
                      <a:pt x="133" y="138"/>
                    </a:lnTo>
                    <a:lnTo>
                      <a:pt x="0" y="138"/>
                    </a:lnTo>
                    <a:lnTo>
                      <a:pt x="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54" name="Freeform 266"/>
              <p:cNvSpPr>
                <a:spLocks/>
              </p:cNvSpPr>
              <p:nvPr/>
            </p:nvSpPr>
            <p:spPr bwMode="auto">
              <a:xfrm>
                <a:off x="6080126" y="3354388"/>
                <a:ext cx="103188" cy="80963"/>
              </a:xfrm>
              <a:custGeom>
                <a:avLst/>
                <a:gdLst/>
                <a:ahLst/>
                <a:cxnLst>
                  <a:cxn ang="0">
                    <a:pos x="119" y="0"/>
                  </a:cxn>
                  <a:cxn ang="0">
                    <a:pos x="121" y="0"/>
                  </a:cxn>
                  <a:cxn ang="0">
                    <a:pos x="127" y="2"/>
                  </a:cxn>
                  <a:cxn ang="0">
                    <a:pos x="130" y="6"/>
                  </a:cxn>
                  <a:cxn ang="0">
                    <a:pos x="131" y="9"/>
                  </a:cxn>
                  <a:cxn ang="0">
                    <a:pos x="131" y="11"/>
                  </a:cxn>
                  <a:cxn ang="0">
                    <a:pos x="128" y="18"/>
                  </a:cxn>
                  <a:cxn ang="0">
                    <a:pos x="50" y="103"/>
                  </a:cxn>
                  <a:cxn ang="0">
                    <a:pos x="3" y="62"/>
                  </a:cxn>
                  <a:cxn ang="0">
                    <a:pos x="1" y="59"/>
                  </a:cxn>
                  <a:cxn ang="0">
                    <a:pos x="0" y="55"/>
                  </a:cxn>
                  <a:cxn ang="0">
                    <a:pos x="0" y="53"/>
                  </a:cxn>
                  <a:cxn ang="0">
                    <a:pos x="2" y="46"/>
                  </a:cxn>
                  <a:cxn ang="0">
                    <a:pos x="9" y="42"/>
                  </a:cxn>
                  <a:cxn ang="0">
                    <a:pos x="11" y="42"/>
                  </a:cxn>
                  <a:cxn ang="0">
                    <a:pos x="14" y="43"/>
                  </a:cxn>
                  <a:cxn ang="0">
                    <a:pos x="17" y="45"/>
                  </a:cxn>
                  <a:cxn ang="0">
                    <a:pos x="48" y="72"/>
                  </a:cxn>
                  <a:cxn ang="0">
                    <a:pos x="112" y="4"/>
                  </a:cxn>
                  <a:cxn ang="0">
                    <a:pos x="115" y="1"/>
                  </a:cxn>
                  <a:cxn ang="0">
                    <a:pos x="119" y="0"/>
                  </a:cxn>
                </a:cxnLst>
                <a:rect l="0" t="0" r="r" b="b"/>
                <a:pathLst>
                  <a:path w="131" h="103">
                    <a:moveTo>
                      <a:pt x="119" y="0"/>
                    </a:moveTo>
                    <a:lnTo>
                      <a:pt x="121" y="0"/>
                    </a:lnTo>
                    <a:lnTo>
                      <a:pt x="127" y="2"/>
                    </a:lnTo>
                    <a:lnTo>
                      <a:pt x="130" y="6"/>
                    </a:lnTo>
                    <a:lnTo>
                      <a:pt x="131" y="9"/>
                    </a:lnTo>
                    <a:lnTo>
                      <a:pt x="131" y="11"/>
                    </a:lnTo>
                    <a:lnTo>
                      <a:pt x="128" y="18"/>
                    </a:lnTo>
                    <a:lnTo>
                      <a:pt x="50" y="103"/>
                    </a:lnTo>
                    <a:lnTo>
                      <a:pt x="3" y="62"/>
                    </a:lnTo>
                    <a:lnTo>
                      <a:pt x="1" y="59"/>
                    </a:lnTo>
                    <a:lnTo>
                      <a:pt x="0" y="55"/>
                    </a:lnTo>
                    <a:lnTo>
                      <a:pt x="0" y="53"/>
                    </a:lnTo>
                    <a:lnTo>
                      <a:pt x="2" y="46"/>
                    </a:lnTo>
                    <a:lnTo>
                      <a:pt x="9" y="42"/>
                    </a:lnTo>
                    <a:lnTo>
                      <a:pt x="11" y="42"/>
                    </a:lnTo>
                    <a:lnTo>
                      <a:pt x="14" y="43"/>
                    </a:lnTo>
                    <a:lnTo>
                      <a:pt x="17" y="45"/>
                    </a:lnTo>
                    <a:lnTo>
                      <a:pt x="48" y="72"/>
                    </a:lnTo>
                    <a:lnTo>
                      <a:pt x="112" y="4"/>
                    </a:lnTo>
                    <a:lnTo>
                      <a:pt x="115" y="1"/>
                    </a:lnTo>
                    <a:lnTo>
                      <a:pt x="119"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55" name="Freeform 267"/>
              <p:cNvSpPr>
                <a:spLocks noEditPoints="1"/>
              </p:cNvSpPr>
              <p:nvPr/>
            </p:nvSpPr>
            <p:spPr bwMode="auto">
              <a:xfrm>
                <a:off x="6057901" y="3481388"/>
                <a:ext cx="109538" cy="109538"/>
              </a:xfrm>
              <a:custGeom>
                <a:avLst/>
                <a:gdLst/>
                <a:ahLst/>
                <a:cxnLst>
                  <a:cxn ang="0">
                    <a:pos x="22" y="22"/>
                  </a:cxn>
                  <a:cxn ang="0">
                    <a:pos x="22" y="116"/>
                  </a:cxn>
                  <a:cxn ang="0">
                    <a:pos x="117" y="116"/>
                  </a:cxn>
                  <a:cxn ang="0">
                    <a:pos x="117" y="22"/>
                  </a:cxn>
                  <a:cxn ang="0">
                    <a:pos x="22" y="22"/>
                  </a:cxn>
                  <a:cxn ang="0">
                    <a:pos x="0" y="0"/>
                  </a:cxn>
                  <a:cxn ang="0">
                    <a:pos x="139" y="0"/>
                  </a:cxn>
                  <a:cxn ang="0">
                    <a:pos x="139" y="138"/>
                  </a:cxn>
                  <a:cxn ang="0">
                    <a:pos x="0" y="138"/>
                  </a:cxn>
                  <a:cxn ang="0">
                    <a:pos x="0" y="0"/>
                  </a:cxn>
                </a:cxnLst>
                <a:rect l="0" t="0" r="r" b="b"/>
                <a:pathLst>
                  <a:path w="139" h="138">
                    <a:moveTo>
                      <a:pt x="22" y="22"/>
                    </a:moveTo>
                    <a:lnTo>
                      <a:pt x="22" y="116"/>
                    </a:lnTo>
                    <a:lnTo>
                      <a:pt x="117" y="116"/>
                    </a:lnTo>
                    <a:lnTo>
                      <a:pt x="117" y="22"/>
                    </a:lnTo>
                    <a:lnTo>
                      <a:pt x="22" y="22"/>
                    </a:lnTo>
                    <a:close/>
                    <a:moveTo>
                      <a:pt x="0" y="0"/>
                    </a:moveTo>
                    <a:lnTo>
                      <a:pt x="139" y="0"/>
                    </a:lnTo>
                    <a:lnTo>
                      <a:pt x="139" y="138"/>
                    </a:lnTo>
                    <a:lnTo>
                      <a:pt x="0" y="138"/>
                    </a:lnTo>
                    <a:lnTo>
                      <a:pt x="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56" name="Freeform 268"/>
              <p:cNvSpPr>
                <a:spLocks/>
              </p:cNvSpPr>
              <p:nvPr/>
            </p:nvSpPr>
            <p:spPr bwMode="auto">
              <a:xfrm>
                <a:off x="6196013" y="3392488"/>
                <a:ext cx="53975" cy="17463"/>
              </a:xfrm>
              <a:custGeom>
                <a:avLst/>
                <a:gdLst/>
                <a:ahLst/>
                <a:cxnLst>
                  <a:cxn ang="0">
                    <a:pos x="8" y="0"/>
                  </a:cxn>
                  <a:cxn ang="0">
                    <a:pos x="61" y="0"/>
                  </a:cxn>
                  <a:cxn ang="0">
                    <a:pos x="64" y="2"/>
                  </a:cxn>
                  <a:cxn ang="0">
                    <a:pos x="66" y="4"/>
                  </a:cxn>
                  <a:cxn ang="0">
                    <a:pos x="67" y="6"/>
                  </a:cxn>
                  <a:cxn ang="0">
                    <a:pos x="68" y="10"/>
                  </a:cxn>
                  <a:cxn ang="0">
                    <a:pos x="66" y="16"/>
                  </a:cxn>
                  <a:cxn ang="0">
                    <a:pos x="64" y="18"/>
                  </a:cxn>
                  <a:cxn ang="0">
                    <a:pos x="61" y="21"/>
                  </a:cxn>
                  <a:cxn ang="0">
                    <a:pos x="8" y="21"/>
                  </a:cxn>
                  <a:cxn ang="0">
                    <a:pos x="4" y="18"/>
                  </a:cxn>
                  <a:cxn ang="0">
                    <a:pos x="2" y="16"/>
                  </a:cxn>
                  <a:cxn ang="0">
                    <a:pos x="0" y="10"/>
                  </a:cxn>
                  <a:cxn ang="0">
                    <a:pos x="1" y="6"/>
                  </a:cxn>
                  <a:cxn ang="0">
                    <a:pos x="2" y="4"/>
                  </a:cxn>
                  <a:cxn ang="0">
                    <a:pos x="4" y="2"/>
                  </a:cxn>
                  <a:cxn ang="0">
                    <a:pos x="8" y="0"/>
                  </a:cxn>
                </a:cxnLst>
                <a:rect l="0" t="0" r="r" b="b"/>
                <a:pathLst>
                  <a:path w="68" h="21">
                    <a:moveTo>
                      <a:pt x="8" y="0"/>
                    </a:moveTo>
                    <a:lnTo>
                      <a:pt x="61" y="0"/>
                    </a:lnTo>
                    <a:lnTo>
                      <a:pt x="64" y="2"/>
                    </a:lnTo>
                    <a:lnTo>
                      <a:pt x="66" y="4"/>
                    </a:lnTo>
                    <a:lnTo>
                      <a:pt x="67" y="6"/>
                    </a:lnTo>
                    <a:lnTo>
                      <a:pt x="68" y="10"/>
                    </a:lnTo>
                    <a:lnTo>
                      <a:pt x="66" y="16"/>
                    </a:lnTo>
                    <a:lnTo>
                      <a:pt x="64" y="18"/>
                    </a:lnTo>
                    <a:lnTo>
                      <a:pt x="61" y="21"/>
                    </a:lnTo>
                    <a:lnTo>
                      <a:pt x="8" y="21"/>
                    </a:lnTo>
                    <a:lnTo>
                      <a:pt x="4" y="18"/>
                    </a:lnTo>
                    <a:lnTo>
                      <a:pt x="2" y="16"/>
                    </a:lnTo>
                    <a:lnTo>
                      <a:pt x="0" y="10"/>
                    </a:lnTo>
                    <a:lnTo>
                      <a:pt x="1" y="6"/>
                    </a:lnTo>
                    <a:lnTo>
                      <a:pt x="2" y="4"/>
                    </a:lnTo>
                    <a:lnTo>
                      <a:pt x="4" y="2"/>
                    </a:lnTo>
                    <a:lnTo>
                      <a:pt x="8"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57" name="Freeform 269"/>
              <p:cNvSpPr>
                <a:spLocks/>
              </p:cNvSpPr>
              <p:nvPr/>
            </p:nvSpPr>
            <p:spPr bwMode="auto">
              <a:xfrm>
                <a:off x="6196013" y="3298825"/>
                <a:ext cx="150813" cy="17463"/>
              </a:xfrm>
              <a:custGeom>
                <a:avLst/>
                <a:gdLst/>
                <a:ahLst/>
                <a:cxnLst>
                  <a:cxn ang="0">
                    <a:pos x="8" y="0"/>
                  </a:cxn>
                  <a:cxn ang="0">
                    <a:pos x="183" y="0"/>
                  </a:cxn>
                  <a:cxn ang="0">
                    <a:pos x="186" y="2"/>
                  </a:cxn>
                  <a:cxn ang="0">
                    <a:pos x="188" y="4"/>
                  </a:cxn>
                  <a:cxn ang="0">
                    <a:pos x="190" y="8"/>
                  </a:cxn>
                  <a:cxn ang="0">
                    <a:pos x="190" y="14"/>
                  </a:cxn>
                  <a:cxn ang="0">
                    <a:pos x="188" y="18"/>
                  </a:cxn>
                  <a:cxn ang="0">
                    <a:pos x="186" y="20"/>
                  </a:cxn>
                  <a:cxn ang="0">
                    <a:pos x="179" y="22"/>
                  </a:cxn>
                  <a:cxn ang="0">
                    <a:pos x="11" y="22"/>
                  </a:cxn>
                  <a:cxn ang="0">
                    <a:pos x="7" y="21"/>
                  </a:cxn>
                  <a:cxn ang="0">
                    <a:pos x="3" y="19"/>
                  </a:cxn>
                  <a:cxn ang="0">
                    <a:pos x="1" y="15"/>
                  </a:cxn>
                  <a:cxn ang="0">
                    <a:pos x="0" y="11"/>
                  </a:cxn>
                  <a:cxn ang="0">
                    <a:pos x="2" y="4"/>
                  </a:cxn>
                  <a:cxn ang="0">
                    <a:pos x="4" y="2"/>
                  </a:cxn>
                  <a:cxn ang="0">
                    <a:pos x="8" y="0"/>
                  </a:cxn>
                </a:cxnLst>
                <a:rect l="0" t="0" r="r" b="b"/>
                <a:pathLst>
                  <a:path w="190" h="22">
                    <a:moveTo>
                      <a:pt x="8" y="0"/>
                    </a:moveTo>
                    <a:lnTo>
                      <a:pt x="183" y="0"/>
                    </a:lnTo>
                    <a:lnTo>
                      <a:pt x="186" y="2"/>
                    </a:lnTo>
                    <a:lnTo>
                      <a:pt x="188" y="4"/>
                    </a:lnTo>
                    <a:lnTo>
                      <a:pt x="190" y="8"/>
                    </a:lnTo>
                    <a:lnTo>
                      <a:pt x="190" y="14"/>
                    </a:lnTo>
                    <a:lnTo>
                      <a:pt x="188" y="18"/>
                    </a:lnTo>
                    <a:lnTo>
                      <a:pt x="186" y="20"/>
                    </a:lnTo>
                    <a:lnTo>
                      <a:pt x="179" y="22"/>
                    </a:lnTo>
                    <a:lnTo>
                      <a:pt x="11" y="22"/>
                    </a:lnTo>
                    <a:lnTo>
                      <a:pt x="7" y="21"/>
                    </a:lnTo>
                    <a:lnTo>
                      <a:pt x="3" y="19"/>
                    </a:lnTo>
                    <a:lnTo>
                      <a:pt x="1" y="15"/>
                    </a:lnTo>
                    <a:lnTo>
                      <a:pt x="0" y="11"/>
                    </a:lnTo>
                    <a:lnTo>
                      <a:pt x="2" y="4"/>
                    </a:lnTo>
                    <a:lnTo>
                      <a:pt x="4" y="2"/>
                    </a:lnTo>
                    <a:lnTo>
                      <a:pt x="8"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58" name="Freeform 270"/>
              <p:cNvSpPr>
                <a:spLocks/>
              </p:cNvSpPr>
              <p:nvPr/>
            </p:nvSpPr>
            <p:spPr bwMode="auto">
              <a:xfrm>
                <a:off x="6196013" y="3346450"/>
                <a:ext cx="103188" cy="15875"/>
              </a:xfrm>
              <a:custGeom>
                <a:avLst/>
                <a:gdLst/>
                <a:ahLst/>
                <a:cxnLst>
                  <a:cxn ang="0">
                    <a:pos x="8" y="0"/>
                  </a:cxn>
                  <a:cxn ang="0">
                    <a:pos x="122" y="0"/>
                  </a:cxn>
                  <a:cxn ang="0">
                    <a:pos x="125" y="3"/>
                  </a:cxn>
                  <a:cxn ang="0">
                    <a:pos x="128" y="5"/>
                  </a:cxn>
                  <a:cxn ang="0">
                    <a:pos x="130" y="8"/>
                  </a:cxn>
                  <a:cxn ang="0">
                    <a:pos x="130" y="15"/>
                  </a:cxn>
                  <a:cxn ang="0">
                    <a:pos x="125" y="19"/>
                  </a:cxn>
                  <a:cxn ang="0">
                    <a:pos x="122" y="21"/>
                  </a:cxn>
                  <a:cxn ang="0">
                    <a:pos x="8" y="21"/>
                  </a:cxn>
                  <a:cxn ang="0">
                    <a:pos x="4" y="19"/>
                  </a:cxn>
                  <a:cxn ang="0">
                    <a:pos x="2" y="17"/>
                  </a:cxn>
                  <a:cxn ang="0">
                    <a:pos x="1" y="15"/>
                  </a:cxn>
                  <a:cxn ang="0">
                    <a:pos x="0" y="11"/>
                  </a:cxn>
                  <a:cxn ang="0">
                    <a:pos x="2" y="5"/>
                  </a:cxn>
                  <a:cxn ang="0">
                    <a:pos x="4" y="3"/>
                  </a:cxn>
                  <a:cxn ang="0">
                    <a:pos x="8" y="0"/>
                  </a:cxn>
                </a:cxnLst>
                <a:rect l="0" t="0" r="r" b="b"/>
                <a:pathLst>
                  <a:path w="130" h="21">
                    <a:moveTo>
                      <a:pt x="8" y="0"/>
                    </a:moveTo>
                    <a:lnTo>
                      <a:pt x="122" y="0"/>
                    </a:lnTo>
                    <a:lnTo>
                      <a:pt x="125" y="3"/>
                    </a:lnTo>
                    <a:lnTo>
                      <a:pt x="128" y="5"/>
                    </a:lnTo>
                    <a:lnTo>
                      <a:pt x="130" y="8"/>
                    </a:lnTo>
                    <a:lnTo>
                      <a:pt x="130" y="15"/>
                    </a:lnTo>
                    <a:lnTo>
                      <a:pt x="125" y="19"/>
                    </a:lnTo>
                    <a:lnTo>
                      <a:pt x="122" y="21"/>
                    </a:lnTo>
                    <a:lnTo>
                      <a:pt x="8" y="21"/>
                    </a:lnTo>
                    <a:lnTo>
                      <a:pt x="4" y="19"/>
                    </a:lnTo>
                    <a:lnTo>
                      <a:pt x="2" y="17"/>
                    </a:lnTo>
                    <a:lnTo>
                      <a:pt x="1" y="15"/>
                    </a:lnTo>
                    <a:lnTo>
                      <a:pt x="0" y="11"/>
                    </a:lnTo>
                    <a:lnTo>
                      <a:pt x="2" y="5"/>
                    </a:lnTo>
                    <a:lnTo>
                      <a:pt x="4" y="3"/>
                    </a:lnTo>
                    <a:lnTo>
                      <a:pt x="8"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59" name="Freeform 271"/>
              <p:cNvSpPr>
                <a:spLocks/>
              </p:cNvSpPr>
              <p:nvPr/>
            </p:nvSpPr>
            <p:spPr bwMode="auto">
              <a:xfrm>
                <a:off x="6196013" y="3251200"/>
                <a:ext cx="103188" cy="17463"/>
              </a:xfrm>
              <a:custGeom>
                <a:avLst/>
                <a:gdLst/>
                <a:ahLst/>
                <a:cxnLst>
                  <a:cxn ang="0">
                    <a:pos x="8" y="0"/>
                  </a:cxn>
                  <a:cxn ang="0">
                    <a:pos x="122" y="0"/>
                  </a:cxn>
                  <a:cxn ang="0">
                    <a:pos x="125" y="2"/>
                  </a:cxn>
                  <a:cxn ang="0">
                    <a:pos x="128" y="4"/>
                  </a:cxn>
                  <a:cxn ang="0">
                    <a:pos x="130" y="7"/>
                  </a:cxn>
                  <a:cxn ang="0">
                    <a:pos x="130" y="14"/>
                  </a:cxn>
                  <a:cxn ang="0">
                    <a:pos x="128" y="17"/>
                  </a:cxn>
                  <a:cxn ang="0">
                    <a:pos x="125" y="19"/>
                  </a:cxn>
                  <a:cxn ang="0">
                    <a:pos x="119" y="22"/>
                  </a:cxn>
                  <a:cxn ang="0">
                    <a:pos x="11" y="22"/>
                  </a:cxn>
                  <a:cxn ang="0">
                    <a:pos x="7" y="21"/>
                  </a:cxn>
                  <a:cxn ang="0">
                    <a:pos x="3" y="18"/>
                  </a:cxn>
                  <a:cxn ang="0">
                    <a:pos x="1" y="15"/>
                  </a:cxn>
                  <a:cxn ang="0">
                    <a:pos x="0" y="11"/>
                  </a:cxn>
                  <a:cxn ang="0">
                    <a:pos x="2" y="4"/>
                  </a:cxn>
                  <a:cxn ang="0">
                    <a:pos x="4" y="2"/>
                  </a:cxn>
                  <a:cxn ang="0">
                    <a:pos x="8" y="0"/>
                  </a:cxn>
                </a:cxnLst>
                <a:rect l="0" t="0" r="r" b="b"/>
                <a:pathLst>
                  <a:path w="130" h="22">
                    <a:moveTo>
                      <a:pt x="8" y="0"/>
                    </a:moveTo>
                    <a:lnTo>
                      <a:pt x="122" y="0"/>
                    </a:lnTo>
                    <a:lnTo>
                      <a:pt x="125" y="2"/>
                    </a:lnTo>
                    <a:lnTo>
                      <a:pt x="128" y="4"/>
                    </a:lnTo>
                    <a:lnTo>
                      <a:pt x="130" y="7"/>
                    </a:lnTo>
                    <a:lnTo>
                      <a:pt x="130" y="14"/>
                    </a:lnTo>
                    <a:lnTo>
                      <a:pt x="128" y="17"/>
                    </a:lnTo>
                    <a:lnTo>
                      <a:pt x="125" y="19"/>
                    </a:lnTo>
                    <a:lnTo>
                      <a:pt x="119" y="22"/>
                    </a:lnTo>
                    <a:lnTo>
                      <a:pt x="11" y="22"/>
                    </a:lnTo>
                    <a:lnTo>
                      <a:pt x="7" y="21"/>
                    </a:lnTo>
                    <a:lnTo>
                      <a:pt x="3" y="18"/>
                    </a:lnTo>
                    <a:lnTo>
                      <a:pt x="1" y="15"/>
                    </a:lnTo>
                    <a:lnTo>
                      <a:pt x="0" y="11"/>
                    </a:lnTo>
                    <a:lnTo>
                      <a:pt x="2" y="4"/>
                    </a:lnTo>
                    <a:lnTo>
                      <a:pt x="4" y="2"/>
                    </a:lnTo>
                    <a:lnTo>
                      <a:pt x="8"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60" name="Freeform 272"/>
              <p:cNvSpPr>
                <a:spLocks noEditPoints="1"/>
              </p:cNvSpPr>
              <p:nvPr/>
            </p:nvSpPr>
            <p:spPr bwMode="auto">
              <a:xfrm>
                <a:off x="6224588" y="3178175"/>
                <a:ext cx="385763" cy="393700"/>
              </a:xfrm>
              <a:custGeom>
                <a:avLst/>
                <a:gdLst/>
                <a:ahLst/>
                <a:cxnLst>
                  <a:cxn ang="0">
                    <a:pos x="360" y="31"/>
                  </a:cxn>
                  <a:cxn ang="0">
                    <a:pos x="49" y="348"/>
                  </a:cxn>
                  <a:cxn ang="0">
                    <a:pos x="28" y="468"/>
                  </a:cxn>
                  <a:cxn ang="0">
                    <a:pos x="143" y="441"/>
                  </a:cxn>
                  <a:cxn ang="0">
                    <a:pos x="456" y="124"/>
                  </a:cxn>
                  <a:cxn ang="0">
                    <a:pos x="360" y="31"/>
                  </a:cxn>
                  <a:cxn ang="0">
                    <a:pos x="360" y="0"/>
                  </a:cxn>
                  <a:cxn ang="0">
                    <a:pos x="486" y="124"/>
                  </a:cxn>
                  <a:cxn ang="0">
                    <a:pos x="154" y="461"/>
                  </a:cxn>
                  <a:cxn ang="0">
                    <a:pos x="0" y="495"/>
                  </a:cxn>
                  <a:cxn ang="0">
                    <a:pos x="29" y="337"/>
                  </a:cxn>
                  <a:cxn ang="0">
                    <a:pos x="360" y="0"/>
                  </a:cxn>
                </a:cxnLst>
                <a:rect l="0" t="0" r="r" b="b"/>
                <a:pathLst>
                  <a:path w="486" h="495">
                    <a:moveTo>
                      <a:pt x="360" y="31"/>
                    </a:moveTo>
                    <a:lnTo>
                      <a:pt x="49" y="348"/>
                    </a:lnTo>
                    <a:lnTo>
                      <a:pt x="28" y="468"/>
                    </a:lnTo>
                    <a:lnTo>
                      <a:pt x="143" y="441"/>
                    </a:lnTo>
                    <a:lnTo>
                      <a:pt x="456" y="124"/>
                    </a:lnTo>
                    <a:lnTo>
                      <a:pt x="360" y="31"/>
                    </a:lnTo>
                    <a:close/>
                    <a:moveTo>
                      <a:pt x="360" y="0"/>
                    </a:moveTo>
                    <a:lnTo>
                      <a:pt x="486" y="124"/>
                    </a:lnTo>
                    <a:lnTo>
                      <a:pt x="154" y="461"/>
                    </a:lnTo>
                    <a:lnTo>
                      <a:pt x="0" y="495"/>
                    </a:lnTo>
                    <a:lnTo>
                      <a:pt x="29" y="337"/>
                    </a:lnTo>
                    <a:lnTo>
                      <a:pt x="36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61" name="Freeform 273"/>
              <p:cNvSpPr>
                <a:spLocks/>
              </p:cNvSpPr>
              <p:nvPr/>
            </p:nvSpPr>
            <p:spPr bwMode="auto">
              <a:xfrm>
                <a:off x="6234113" y="3505200"/>
                <a:ext cx="55563" cy="53975"/>
              </a:xfrm>
              <a:custGeom>
                <a:avLst/>
                <a:gdLst/>
                <a:ahLst/>
                <a:cxnLst>
                  <a:cxn ang="0">
                    <a:pos x="10" y="0"/>
                  </a:cxn>
                  <a:cxn ang="0">
                    <a:pos x="13" y="0"/>
                  </a:cxn>
                  <a:cxn ang="0">
                    <a:pos x="19" y="2"/>
                  </a:cxn>
                  <a:cxn ang="0">
                    <a:pos x="70" y="52"/>
                  </a:cxn>
                  <a:cxn ang="0">
                    <a:pos x="71" y="56"/>
                  </a:cxn>
                  <a:cxn ang="0">
                    <a:pos x="71" y="59"/>
                  </a:cxn>
                  <a:cxn ang="0">
                    <a:pos x="70" y="62"/>
                  </a:cxn>
                  <a:cxn ang="0">
                    <a:pos x="68" y="66"/>
                  </a:cxn>
                  <a:cxn ang="0">
                    <a:pos x="65" y="68"/>
                  </a:cxn>
                  <a:cxn ang="0">
                    <a:pos x="62" y="69"/>
                  </a:cxn>
                  <a:cxn ang="0">
                    <a:pos x="57" y="69"/>
                  </a:cxn>
                  <a:cxn ang="0">
                    <a:pos x="54" y="68"/>
                  </a:cxn>
                  <a:cxn ang="0">
                    <a:pos x="52" y="66"/>
                  </a:cxn>
                  <a:cxn ang="0">
                    <a:pos x="4" y="18"/>
                  </a:cxn>
                  <a:cxn ang="0">
                    <a:pos x="2" y="15"/>
                  </a:cxn>
                  <a:cxn ang="0">
                    <a:pos x="0" y="12"/>
                  </a:cxn>
                  <a:cxn ang="0">
                    <a:pos x="0" y="8"/>
                  </a:cxn>
                  <a:cxn ang="0">
                    <a:pos x="2" y="5"/>
                  </a:cxn>
                  <a:cxn ang="0">
                    <a:pos x="4" y="3"/>
                  </a:cxn>
                  <a:cxn ang="0">
                    <a:pos x="7" y="1"/>
                  </a:cxn>
                  <a:cxn ang="0">
                    <a:pos x="10" y="0"/>
                  </a:cxn>
                </a:cxnLst>
                <a:rect l="0" t="0" r="r" b="b"/>
                <a:pathLst>
                  <a:path w="71" h="69">
                    <a:moveTo>
                      <a:pt x="10" y="0"/>
                    </a:moveTo>
                    <a:lnTo>
                      <a:pt x="13" y="0"/>
                    </a:lnTo>
                    <a:lnTo>
                      <a:pt x="19" y="2"/>
                    </a:lnTo>
                    <a:lnTo>
                      <a:pt x="70" y="52"/>
                    </a:lnTo>
                    <a:lnTo>
                      <a:pt x="71" y="56"/>
                    </a:lnTo>
                    <a:lnTo>
                      <a:pt x="71" y="59"/>
                    </a:lnTo>
                    <a:lnTo>
                      <a:pt x="70" y="62"/>
                    </a:lnTo>
                    <a:lnTo>
                      <a:pt x="68" y="66"/>
                    </a:lnTo>
                    <a:lnTo>
                      <a:pt x="65" y="68"/>
                    </a:lnTo>
                    <a:lnTo>
                      <a:pt x="62" y="69"/>
                    </a:lnTo>
                    <a:lnTo>
                      <a:pt x="57" y="69"/>
                    </a:lnTo>
                    <a:lnTo>
                      <a:pt x="54" y="68"/>
                    </a:lnTo>
                    <a:lnTo>
                      <a:pt x="52" y="66"/>
                    </a:lnTo>
                    <a:lnTo>
                      <a:pt x="4" y="18"/>
                    </a:lnTo>
                    <a:lnTo>
                      <a:pt x="2" y="15"/>
                    </a:lnTo>
                    <a:lnTo>
                      <a:pt x="0" y="12"/>
                    </a:lnTo>
                    <a:lnTo>
                      <a:pt x="0" y="8"/>
                    </a:lnTo>
                    <a:lnTo>
                      <a:pt x="2" y="5"/>
                    </a:lnTo>
                    <a:lnTo>
                      <a:pt x="4" y="3"/>
                    </a:lnTo>
                    <a:lnTo>
                      <a:pt x="7" y="1"/>
                    </a:lnTo>
                    <a:lnTo>
                      <a:pt x="1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62" name="Freeform 274"/>
              <p:cNvSpPr>
                <a:spLocks/>
              </p:cNvSpPr>
              <p:nvPr/>
            </p:nvSpPr>
            <p:spPr bwMode="auto">
              <a:xfrm>
                <a:off x="6248401" y="3438525"/>
                <a:ext cx="103188" cy="101600"/>
              </a:xfrm>
              <a:custGeom>
                <a:avLst/>
                <a:gdLst/>
                <a:ahLst/>
                <a:cxnLst>
                  <a:cxn ang="0">
                    <a:pos x="10" y="0"/>
                  </a:cxn>
                  <a:cxn ang="0">
                    <a:pos x="12" y="0"/>
                  </a:cxn>
                  <a:cxn ang="0">
                    <a:pos x="19" y="2"/>
                  </a:cxn>
                  <a:cxn ang="0">
                    <a:pos x="128" y="110"/>
                  </a:cxn>
                  <a:cxn ang="0">
                    <a:pos x="130" y="112"/>
                  </a:cxn>
                  <a:cxn ang="0">
                    <a:pos x="131" y="115"/>
                  </a:cxn>
                  <a:cxn ang="0">
                    <a:pos x="131" y="119"/>
                  </a:cxn>
                  <a:cxn ang="0">
                    <a:pos x="130" y="122"/>
                  </a:cxn>
                  <a:cxn ang="0">
                    <a:pos x="128" y="125"/>
                  </a:cxn>
                  <a:cxn ang="0">
                    <a:pos x="125" y="128"/>
                  </a:cxn>
                  <a:cxn ang="0">
                    <a:pos x="123" y="129"/>
                  </a:cxn>
                  <a:cxn ang="0">
                    <a:pos x="118" y="129"/>
                  </a:cxn>
                  <a:cxn ang="0">
                    <a:pos x="114" y="128"/>
                  </a:cxn>
                  <a:cxn ang="0">
                    <a:pos x="112" y="125"/>
                  </a:cxn>
                  <a:cxn ang="0">
                    <a:pos x="3" y="19"/>
                  </a:cxn>
                  <a:cxn ang="0">
                    <a:pos x="1" y="15"/>
                  </a:cxn>
                  <a:cxn ang="0">
                    <a:pos x="0" y="12"/>
                  </a:cxn>
                  <a:cxn ang="0">
                    <a:pos x="0" y="9"/>
                  </a:cxn>
                  <a:cxn ang="0">
                    <a:pos x="1" y="5"/>
                  </a:cxn>
                  <a:cxn ang="0">
                    <a:pos x="3" y="3"/>
                  </a:cxn>
                  <a:cxn ang="0">
                    <a:pos x="7" y="1"/>
                  </a:cxn>
                  <a:cxn ang="0">
                    <a:pos x="10" y="0"/>
                  </a:cxn>
                </a:cxnLst>
                <a:rect l="0" t="0" r="r" b="b"/>
                <a:pathLst>
                  <a:path w="131" h="129">
                    <a:moveTo>
                      <a:pt x="10" y="0"/>
                    </a:moveTo>
                    <a:lnTo>
                      <a:pt x="12" y="0"/>
                    </a:lnTo>
                    <a:lnTo>
                      <a:pt x="19" y="2"/>
                    </a:lnTo>
                    <a:lnTo>
                      <a:pt x="128" y="110"/>
                    </a:lnTo>
                    <a:lnTo>
                      <a:pt x="130" y="112"/>
                    </a:lnTo>
                    <a:lnTo>
                      <a:pt x="131" y="115"/>
                    </a:lnTo>
                    <a:lnTo>
                      <a:pt x="131" y="119"/>
                    </a:lnTo>
                    <a:lnTo>
                      <a:pt x="130" y="122"/>
                    </a:lnTo>
                    <a:lnTo>
                      <a:pt x="128" y="125"/>
                    </a:lnTo>
                    <a:lnTo>
                      <a:pt x="125" y="128"/>
                    </a:lnTo>
                    <a:lnTo>
                      <a:pt x="123" y="129"/>
                    </a:lnTo>
                    <a:lnTo>
                      <a:pt x="118" y="129"/>
                    </a:lnTo>
                    <a:lnTo>
                      <a:pt x="114" y="128"/>
                    </a:lnTo>
                    <a:lnTo>
                      <a:pt x="112" y="125"/>
                    </a:lnTo>
                    <a:lnTo>
                      <a:pt x="3" y="19"/>
                    </a:lnTo>
                    <a:lnTo>
                      <a:pt x="1" y="15"/>
                    </a:lnTo>
                    <a:lnTo>
                      <a:pt x="0" y="12"/>
                    </a:lnTo>
                    <a:lnTo>
                      <a:pt x="0" y="9"/>
                    </a:lnTo>
                    <a:lnTo>
                      <a:pt x="1" y="5"/>
                    </a:lnTo>
                    <a:lnTo>
                      <a:pt x="3" y="3"/>
                    </a:lnTo>
                    <a:lnTo>
                      <a:pt x="7" y="1"/>
                    </a:lnTo>
                    <a:lnTo>
                      <a:pt x="1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grpSp>
        <p:sp>
          <p:nvSpPr>
            <p:cNvPr id="144" name="TextBox 143"/>
            <p:cNvSpPr txBox="1"/>
            <p:nvPr/>
          </p:nvSpPr>
          <p:spPr>
            <a:xfrm>
              <a:off x="8613100" y="4087766"/>
              <a:ext cx="2461645" cy="1159916"/>
            </a:xfrm>
            <a:prstGeom prst="rect">
              <a:avLst/>
            </a:prstGeom>
            <a:noFill/>
          </p:spPr>
          <p:txBody>
            <a:bodyPr wrap="square" rtlCol="0">
              <a:spAutoFit/>
            </a:bodyPr>
            <a:lstStyle/>
            <a:p>
              <a:pPr algn="ctr"/>
              <a:r>
                <a:rPr lang="ru-RU" sz="1200" b="1" dirty="0">
                  <a:solidFill>
                    <a:schemeClr val="bg1"/>
                  </a:solidFill>
                  <a:latin typeface="Tahoma" panose="020B0604030504040204" pitchFamily="34" charset="0"/>
                  <a:ea typeface="Tahoma" panose="020B0604030504040204" pitchFamily="34" charset="0"/>
                  <a:cs typeface="Tahoma" panose="020B0604030504040204" pitchFamily="34" charset="0"/>
                </a:rPr>
                <a:t>Формирование сведений о бюджетном обязательстве*</a:t>
              </a:r>
            </a:p>
          </p:txBody>
        </p:sp>
      </p:grpSp>
      <p:grpSp>
        <p:nvGrpSpPr>
          <p:cNvPr id="193" name="Группа 192"/>
          <p:cNvGrpSpPr/>
          <p:nvPr/>
        </p:nvGrpSpPr>
        <p:grpSpPr>
          <a:xfrm>
            <a:off x="3830214" y="1122576"/>
            <a:ext cx="1703024" cy="1941229"/>
            <a:chOff x="8353313" y="3922038"/>
            <a:chExt cx="2959374" cy="1837852"/>
          </a:xfrm>
        </p:grpSpPr>
        <p:sp>
          <p:nvSpPr>
            <p:cNvPr id="194" name="Прямоугольник с двумя скругленными противолежащими углами 193"/>
            <p:cNvSpPr/>
            <p:nvPr/>
          </p:nvSpPr>
          <p:spPr>
            <a:xfrm>
              <a:off x="8353313" y="3922038"/>
              <a:ext cx="2959374" cy="1837852"/>
            </a:xfrm>
            <a:prstGeom prst="round2DiagRect">
              <a:avLst/>
            </a:prstGeom>
            <a:solidFill>
              <a:srgbClr val="11437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4190"/>
              <a:r>
                <a:rPr lang="ru-RU" sz="894" dirty="0"/>
                <a:t> </a:t>
              </a:r>
            </a:p>
          </p:txBody>
        </p:sp>
        <p:grpSp>
          <p:nvGrpSpPr>
            <p:cNvPr id="195" name="Группа 194"/>
            <p:cNvGrpSpPr/>
            <p:nvPr/>
          </p:nvGrpSpPr>
          <p:grpSpPr>
            <a:xfrm>
              <a:off x="8553746" y="4075259"/>
              <a:ext cx="472501" cy="502013"/>
              <a:chOff x="5983288" y="3043238"/>
              <a:chExt cx="627063" cy="588963"/>
            </a:xfrm>
            <a:solidFill>
              <a:schemeClr val="bg1"/>
            </a:solidFill>
          </p:grpSpPr>
          <p:sp>
            <p:nvSpPr>
              <p:cNvPr id="197" name="Freeform 257"/>
              <p:cNvSpPr>
                <a:spLocks/>
              </p:cNvSpPr>
              <p:nvPr/>
            </p:nvSpPr>
            <p:spPr bwMode="auto">
              <a:xfrm>
                <a:off x="6021388" y="3173413"/>
                <a:ext cx="361950" cy="458788"/>
              </a:xfrm>
              <a:custGeom>
                <a:avLst/>
                <a:gdLst/>
                <a:ahLst/>
                <a:cxnLst>
                  <a:cxn ang="0">
                    <a:pos x="0" y="0"/>
                  </a:cxn>
                  <a:cxn ang="0">
                    <a:pos x="456" y="0"/>
                  </a:cxn>
                  <a:cxn ang="0">
                    <a:pos x="456" y="191"/>
                  </a:cxn>
                  <a:cxn ang="0">
                    <a:pos x="455" y="195"/>
                  </a:cxn>
                  <a:cxn ang="0">
                    <a:pos x="453" y="199"/>
                  </a:cxn>
                  <a:cxn ang="0">
                    <a:pos x="450" y="201"/>
                  </a:cxn>
                  <a:cxn ang="0">
                    <a:pos x="445" y="202"/>
                  </a:cxn>
                  <a:cxn ang="0">
                    <a:pos x="439" y="200"/>
                  </a:cxn>
                  <a:cxn ang="0">
                    <a:pos x="437" y="198"/>
                  </a:cxn>
                  <a:cxn ang="0">
                    <a:pos x="434" y="194"/>
                  </a:cxn>
                  <a:cxn ang="0">
                    <a:pos x="434" y="22"/>
                  </a:cxn>
                  <a:cxn ang="0">
                    <a:pos x="22" y="22"/>
                  </a:cxn>
                  <a:cxn ang="0">
                    <a:pos x="22" y="556"/>
                  </a:cxn>
                  <a:cxn ang="0">
                    <a:pos x="434" y="556"/>
                  </a:cxn>
                  <a:cxn ang="0">
                    <a:pos x="434" y="416"/>
                  </a:cxn>
                  <a:cxn ang="0">
                    <a:pos x="437" y="413"/>
                  </a:cxn>
                  <a:cxn ang="0">
                    <a:pos x="439" y="411"/>
                  </a:cxn>
                  <a:cxn ang="0">
                    <a:pos x="442" y="409"/>
                  </a:cxn>
                  <a:cxn ang="0">
                    <a:pos x="449" y="409"/>
                  </a:cxn>
                  <a:cxn ang="0">
                    <a:pos x="452" y="411"/>
                  </a:cxn>
                  <a:cxn ang="0">
                    <a:pos x="454" y="413"/>
                  </a:cxn>
                  <a:cxn ang="0">
                    <a:pos x="456" y="420"/>
                  </a:cxn>
                  <a:cxn ang="0">
                    <a:pos x="456" y="578"/>
                  </a:cxn>
                  <a:cxn ang="0">
                    <a:pos x="0" y="578"/>
                  </a:cxn>
                  <a:cxn ang="0">
                    <a:pos x="0" y="0"/>
                  </a:cxn>
                </a:cxnLst>
                <a:rect l="0" t="0" r="r" b="b"/>
                <a:pathLst>
                  <a:path w="456" h="578">
                    <a:moveTo>
                      <a:pt x="0" y="0"/>
                    </a:moveTo>
                    <a:lnTo>
                      <a:pt x="456" y="0"/>
                    </a:lnTo>
                    <a:lnTo>
                      <a:pt x="456" y="191"/>
                    </a:lnTo>
                    <a:lnTo>
                      <a:pt x="455" y="195"/>
                    </a:lnTo>
                    <a:lnTo>
                      <a:pt x="453" y="199"/>
                    </a:lnTo>
                    <a:lnTo>
                      <a:pt x="450" y="201"/>
                    </a:lnTo>
                    <a:lnTo>
                      <a:pt x="445" y="202"/>
                    </a:lnTo>
                    <a:lnTo>
                      <a:pt x="439" y="200"/>
                    </a:lnTo>
                    <a:lnTo>
                      <a:pt x="437" y="198"/>
                    </a:lnTo>
                    <a:lnTo>
                      <a:pt x="434" y="194"/>
                    </a:lnTo>
                    <a:lnTo>
                      <a:pt x="434" y="22"/>
                    </a:lnTo>
                    <a:lnTo>
                      <a:pt x="22" y="22"/>
                    </a:lnTo>
                    <a:lnTo>
                      <a:pt x="22" y="556"/>
                    </a:lnTo>
                    <a:lnTo>
                      <a:pt x="434" y="556"/>
                    </a:lnTo>
                    <a:lnTo>
                      <a:pt x="434" y="416"/>
                    </a:lnTo>
                    <a:lnTo>
                      <a:pt x="437" y="413"/>
                    </a:lnTo>
                    <a:lnTo>
                      <a:pt x="439" y="411"/>
                    </a:lnTo>
                    <a:lnTo>
                      <a:pt x="442" y="409"/>
                    </a:lnTo>
                    <a:lnTo>
                      <a:pt x="449" y="409"/>
                    </a:lnTo>
                    <a:lnTo>
                      <a:pt x="452" y="411"/>
                    </a:lnTo>
                    <a:lnTo>
                      <a:pt x="454" y="413"/>
                    </a:lnTo>
                    <a:lnTo>
                      <a:pt x="456" y="420"/>
                    </a:lnTo>
                    <a:lnTo>
                      <a:pt x="456" y="578"/>
                    </a:lnTo>
                    <a:lnTo>
                      <a:pt x="0" y="578"/>
                    </a:lnTo>
                    <a:lnTo>
                      <a:pt x="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98" name="Freeform 258"/>
              <p:cNvSpPr>
                <a:spLocks/>
              </p:cNvSpPr>
              <p:nvPr/>
            </p:nvSpPr>
            <p:spPr bwMode="auto">
              <a:xfrm>
                <a:off x="6327776" y="3043238"/>
                <a:ext cx="152400" cy="146050"/>
              </a:xfrm>
              <a:custGeom>
                <a:avLst/>
                <a:gdLst/>
                <a:ahLst/>
                <a:cxnLst>
                  <a:cxn ang="0">
                    <a:pos x="97" y="0"/>
                  </a:cxn>
                  <a:cxn ang="0">
                    <a:pos x="119" y="2"/>
                  </a:cxn>
                  <a:cxn ang="0">
                    <a:pos x="139" y="10"/>
                  </a:cxn>
                  <a:cxn ang="0">
                    <a:pos x="156" y="21"/>
                  </a:cxn>
                  <a:cxn ang="0">
                    <a:pos x="172" y="36"/>
                  </a:cxn>
                  <a:cxn ang="0">
                    <a:pos x="183" y="54"/>
                  </a:cxn>
                  <a:cxn ang="0">
                    <a:pos x="190" y="73"/>
                  </a:cxn>
                  <a:cxn ang="0">
                    <a:pos x="192" y="95"/>
                  </a:cxn>
                  <a:cxn ang="0">
                    <a:pos x="192" y="99"/>
                  </a:cxn>
                  <a:cxn ang="0">
                    <a:pos x="190" y="102"/>
                  </a:cxn>
                  <a:cxn ang="0">
                    <a:pos x="188" y="104"/>
                  </a:cxn>
                  <a:cxn ang="0">
                    <a:pos x="185" y="106"/>
                  </a:cxn>
                  <a:cxn ang="0">
                    <a:pos x="178" y="106"/>
                  </a:cxn>
                  <a:cxn ang="0">
                    <a:pos x="175" y="104"/>
                  </a:cxn>
                  <a:cxn ang="0">
                    <a:pos x="173" y="102"/>
                  </a:cxn>
                  <a:cxn ang="0">
                    <a:pos x="170" y="95"/>
                  </a:cxn>
                  <a:cxn ang="0">
                    <a:pos x="168" y="76"/>
                  </a:cxn>
                  <a:cxn ang="0">
                    <a:pos x="161" y="58"/>
                  </a:cxn>
                  <a:cxn ang="0">
                    <a:pos x="148" y="43"/>
                  </a:cxn>
                  <a:cxn ang="0">
                    <a:pos x="134" y="31"/>
                  </a:cxn>
                  <a:cxn ang="0">
                    <a:pos x="117" y="23"/>
                  </a:cxn>
                  <a:cxn ang="0">
                    <a:pos x="97" y="21"/>
                  </a:cxn>
                  <a:cxn ang="0">
                    <a:pos x="77" y="23"/>
                  </a:cxn>
                  <a:cxn ang="0">
                    <a:pos x="58" y="31"/>
                  </a:cxn>
                  <a:cxn ang="0">
                    <a:pos x="44" y="43"/>
                  </a:cxn>
                  <a:cxn ang="0">
                    <a:pos x="32" y="58"/>
                  </a:cxn>
                  <a:cxn ang="0">
                    <a:pos x="24" y="76"/>
                  </a:cxn>
                  <a:cxn ang="0">
                    <a:pos x="22" y="95"/>
                  </a:cxn>
                  <a:cxn ang="0">
                    <a:pos x="24" y="113"/>
                  </a:cxn>
                  <a:cxn ang="0">
                    <a:pos x="30" y="130"/>
                  </a:cxn>
                  <a:cxn ang="0">
                    <a:pos x="40" y="144"/>
                  </a:cxn>
                  <a:cxn ang="0">
                    <a:pos x="52" y="155"/>
                  </a:cxn>
                  <a:cxn ang="0">
                    <a:pos x="67" y="164"/>
                  </a:cxn>
                  <a:cxn ang="0">
                    <a:pos x="70" y="166"/>
                  </a:cxn>
                  <a:cxn ang="0">
                    <a:pos x="72" y="168"/>
                  </a:cxn>
                  <a:cxn ang="0">
                    <a:pos x="74" y="171"/>
                  </a:cxn>
                  <a:cxn ang="0">
                    <a:pos x="74" y="175"/>
                  </a:cxn>
                  <a:cxn ang="0">
                    <a:pos x="72" y="181"/>
                  </a:cxn>
                  <a:cxn ang="0">
                    <a:pos x="69" y="183"/>
                  </a:cxn>
                  <a:cxn ang="0">
                    <a:pos x="66" y="185"/>
                  </a:cxn>
                  <a:cxn ang="0">
                    <a:pos x="61" y="185"/>
                  </a:cxn>
                  <a:cxn ang="0">
                    <a:pos x="58" y="183"/>
                  </a:cxn>
                  <a:cxn ang="0">
                    <a:pos x="39" y="172"/>
                  </a:cxn>
                  <a:cxn ang="0">
                    <a:pos x="23" y="157"/>
                  </a:cxn>
                  <a:cxn ang="0">
                    <a:pos x="10" y="139"/>
                  </a:cxn>
                  <a:cxn ang="0">
                    <a:pos x="2" y="119"/>
                  </a:cxn>
                  <a:cxn ang="0">
                    <a:pos x="0" y="95"/>
                  </a:cxn>
                  <a:cxn ang="0">
                    <a:pos x="2" y="73"/>
                  </a:cxn>
                  <a:cxn ang="0">
                    <a:pos x="10" y="54"/>
                  </a:cxn>
                  <a:cxn ang="0">
                    <a:pos x="21" y="36"/>
                  </a:cxn>
                  <a:cxn ang="0">
                    <a:pos x="36" y="21"/>
                  </a:cxn>
                  <a:cxn ang="0">
                    <a:pos x="54" y="10"/>
                  </a:cxn>
                  <a:cxn ang="0">
                    <a:pos x="75" y="2"/>
                  </a:cxn>
                  <a:cxn ang="0">
                    <a:pos x="97" y="0"/>
                  </a:cxn>
                </a:cxnLst>
                <a:rect l="0" t="0" r="r" b="b"/>
                <a:pathLst>
                  <a:path w="192" h="185">
                    <a:moveTo>
                      <a:pt x="97" y="0"/>
                    </a:moveTo>
                    <a:lnTo>
                      <a:pt x="119" y="2"/>
                    </a:lnTo>
                    <a:lnTo>
                      <a:pt x="139" y="10"/>
                    </a:lnTo>
                    <a:lnTo>
                      <a:pt x="156" y="21"/>
                    </a:lnTo>
                    <a:lnTo>
                      <a:pt x="172" y="36"/>
                    </a:lnTo>
                    <a:lnTo>
                      <a:pt x="183" y="54"/>
                    </a:lnTo>
                    <a:lnTo>
                      <a:pt x="190" y="73"/>
                    </a:lnTo>
                    <a:lnTo>
                      <a:pt x="192" y="95"/>
                    </a:lnTo>
                    <a:lnTo>
                      <a:pt x="192" y="99"/>
                    </a:lnTo>
                    <a:lnTo>
                      <a:pt x="190" y="102"/>
                    </a:lnTo>
                    <a:lnTo>
                      <a:pt x="188" y="104"/>
                    </a:lnTo>
                    <a:lnTo>
                      <a:pt x="185" y="106"/>
                    </a:lnTo>
                    <a:lnTo>
                      <a:pt x="178" y="106"/>
                    </a:lnTo>
                    <a:lnTo>
                      <a:pt x="175" y="104"/>
                    </a:lnTo>
                    <a:lnTo>
                      <a:pt x="173" y="102"/>
                    </a:lnTo>
                    <a:lnTo>
                      <a:pt x="170" y="95"/>
                    </a:lnTo>
                    <a:lnTo>
                      <a:pt x="168" y="76"/>
                    </a:lnTo>
                    <a:lnTo>
                      <a:pt x="161" y="58"/>
                    </a:lnTo>
                    <a:lnTo>
                      <a:pt x="148" y="43"/>
                    </a:lnTo>
                    <a:lnTo>
                      <a:pt x="134" y="31"/>
                    </a:lnTo>
                    <a:lnTo>
                      <a:pt x="117" y="23"/>
                    </a:lnTo>
                    <a:lnTo>
                      <a:pt x="97" y="21"/>
                    </a:lnTo>
                    <a:lnTo>
                      <a:pt x="77" y="23"/>
                    </a:lnTo>
                    <a:lnTo>
                      <a:pt x="58" y="31"/>
                    </a:lnTo>
                    <a:lnTo>
                      <a:pt x="44" y="43"/>
                    </a:lnTo>
                    <a:lnTo>
                      <a:pt x="32" y="58"/>
                    </a:lnTo>
                    <a:lnTo>
                      <a:pt x="24" y="76"/>
                    </a:lnTo>
                    <a:lnTo>
                      <a:pt x="22" y="95"/>
                    </a:lnTo>
                    <a:lnTo>
                      <a:pt x="24" y="113"/>
                    </a:lnTo>
                    <a:lnTo>
                      <a:pt x="30" y="130"/>
                    </a:lnTo>
                    <a:lnTo>
                      <a:pt x="40" y="144"/>
                    </a:lnTo>
                    <a:lnTo>
                      <a:pt x="52" y="155"/>
                    </a:lnTo>
                    <a:lnTo>
                      <a:pt x="67" y="164"/>
                    </a:lnTo>
                    <a:lnTo>
                      <a:pt x="70" y="166"/>
                    </a:lnTo>
                    <a:lnTo>
                      <a:pt x="72" y="168"/>
                    </a:lnTo>
                    <a:lnTo>
                      <a:pt x="74" y="171"/>
                    </a:lnTo>
                    <a:lnTo>
                      <a:pt x="74" y="175"/>
                    </a:lnTo>
                    <a:lnTo>
                      <a:pt x="72" y="181"/>
                    </a:lnTo>
                    <a:lnTo>
                      <a:pt x="69" y="183"/>
                    </a:lnTo>
                    <a:lnTo>
                      <a:pt x="66" y="185"/>
                    </a:lnTo>
                    <a:lnTo>
                      <a:pt x="61" y="185"/>
                    </a:lnTo>
                    <a:lnTo>
                      <a:pt x="58" y="183"/>
                    </a:lnTo>
                    <a:lnTo>
                      <a:pt x="39" y="172"/>
                    </a:lnTo>
                    <a:lnTo>
                      <a:pt x="23" y="157"/>
                    </a:lnTo>
                    <a:lnTo>
                      <a:pt x="10" y="139"/>
                    </a:lnTo>
                    <a:lnTo>
                      <a:pt x="2" y="119"/>
                    </a:lnTo>
                    <a:lnTo>
                      <a:pt x="0" y="95"/>
                    </a:lnTo>
                    <a:lnTo>
                      <a:pt x="2" y="73"/>
                    </a:lnTo>
                    <a:lnTo>
                      <a:pt x="10" y="54"/>
                    </a:lnTo>
                    <a:lnTo>
                      <a:pt x="21" y="36"/>
                    </a:lnTo>
                    <a:lnTo>
                      <a:pt x="36" y="21"/>
                    </a:lnTo>
                    <a:lnTo>
                      <a:pt x="54" y="10"/>
                    </a:lnTo>
                    <a:lnTo>
                      <a:pt x="75" y="2"/>
                    </a:lnTo>
                    <a:lnTo>
                      <a:pt x="97"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199" name="Freeform 259"/>
              <p:cNvSpPr>
                <a:spLocks/>
              </p:cNvSpPr>
              <p:nvPr/>
            </p:nvSpPr>
            <p:spPr bwMode="auto">
              <a:xfrm>
                <a:off x="5983288" y="3043238"/>
                <a:ext cx="84138" cy="146050"/>
              </a:xfrm>
              <a:custGeom>
                <a:avLst/>
                <a:gdLst/>
                <a:ahLst/>
                <a:cxnLst>
                  <a:cxn ang="0">
                    <a:pos x="95" y="0"/>
                  </a:cxn>
                  <a:cxn ang="0">
                    <a:pos x="99" y="0"/>
                  </a:cxn>
                  <a:cxn ang="0">
                    <a:pos x="102" y="2"/>
                  </a:cxn>
                  <a:cxn ang="0">
                    <a:pos x="104" y="4"/>
                  </a:cxn>
                  <a:cxn ang="0">
                    <a:pos x="105" y="6"/>
                  </a:cxn>
                  <a:cxn ang="0">
                    <a:pos x="106" y="10"/>
                  </a:cxn>
                  <a:cxn ang="0">
                    <a:pos x="104" y="16"/>
                  </a:cxn>
                  <a:cxn ang="0">
                    <a:pos x="102" y="18"/>
                  </a:cxn>
                  <a:cxn ang="0">
                    <a:pos x="99" y="21"/>
                  </a:cxn>
                  <a:cxn ang="0">
                    <a:pos x="95" y="21"/>
                  </a:cxn>
                  <a:cxn ang="0">
                    <a:pos x="76" y="23"/>
                  </a:cxn>
                  <a:cxn ang="0">
                    <a:pos x="58" y="31"/>
                  </a:cxn>
                  <a:cxn ang="0">
                    <a:pos x="43" y="43"/>
                  </a:cxn>
                  <a:cxn ang="0">
                    <a:pos x="31" y="58"/>
                  </a:cxn>
                  <a:cxn ang="0">
                    <a:pos x="23" y="76"/>
                  </a:cxn>
                  <a:cxn ang="0">
                    <a:pos x="21" y="95"/>
                  </a:cxn>
                  <a:cxn ang="0">
                    <a:pos x="23" y="113"/>
                  </a:cxn>
                  <a:cxn ang="0">
                    <a:pos x="28" y="130"/>
                  </a:cxn>
                  <a:cxn ang="0">
                    <a:pos x="38" y="144"/>
                  </a:cxn>
                  <a:cxn ang="0">
                    <a:pos x="50" y="155"/>
                  </a:cxn>
                  <a:cxn ang="0">
                    <a:pos x="66" y="164"/>
                  </a:cxn>
                  <a:cxn ang="0">
                    <a:pos x="69" y="166"/>
                  </a:cxn>
                  <a:cxn ang="0">
                    <a:pos x="71" y="168"/>
                  </a:cxn>
                  <a:cxn ang="0">
                    <a:pos x="73" y="175"/>
                  </a:cxn>
                  <a:cxn ang="0">
                    <a:pos x="72" y="178"/>
                  </a:cxn>
                  <a:cxn ang="0">
                    <a:pos x="70" y="181"/>
                  </a:cxn>
                  <a:cxn ang="0">
                    <a:pos x="68" y="183"/>
                  </a:cxn>
                  <a:cxn ang="0">
                    <a:pos x="65" y="185"/>
                  </a:cxn>
                  <a:cxn ang="0">
                    <a:pos x="59" y="185"/>
                  </a:cxn>
                  <a:cxn ang="0">
                    <a:pos x="58" y="183"/>
                  </a:cxn>
                  <a:cxn ang="0">
                    <a:pos x="38" y="172"/>
                  </a:cxn>
                  <a:cxn ang="0">
                    <a:pos x="22" y="157"/>
                  </a:cxn>
                  <a:cxn ang="0">
                    <a:pos x="10" y="139"/>
                  </a:cxn>
                  <a:cxn ang="0">
                    <a:pos x="2" y="119"/>
                  </a:cxn>
                  <a:cxn ang="0">
                    <a:pos x="0" y="95"/>
                  </a:cxn>
                  <a:cxn ang="0">
                    <a:pos x="2" y="73"/>
                  </a:cxn>
                  <a:cxn ang="0">
                    <a:pos x="10" y="54"/>
                  </a:cxn>
                  <a:cxn ang="0">
                    <a:pos x="21" y="36"/>
                  </a:cxn>
                  <a:cxn ang="0">
                    <a:pos x="36" y="21"/>
                  </a:cxn>
                  <a:cxn ang="0">
                    <a:pos x="54" y="10"/>
                  </a:cxn>
                  <a:cxn ang="0">
                    <a:pos x="73" y="2"/>
                  </a:cxn>
                  <a:cxn ang="0">
                    <a:pos x="95" y="0"/>
                  </a:cxn>
                </a:cxnLst>
                <a:rect l="0" t="0" r="r" b="b"/>
                <a:pathLst>
                  <a:path w="106" h="185">
                    <a:moveTo>
                      <a:pt x="95" y="0"/>
                    </a:moveTo>
                    <a:lnTo>
                      <a:pt x="99" y="0"/>
                    </a:lnTo>
                    <a:lnTo>
                      <a:pt x="102" y="2"/>
                    </a:lnTo>
                    <a:lnTo>
                      <a:pt x="104" y="4"/>
                    </a:lnTo>
                    <a:lnTo>
                      <a:pt x="105" y="6"/>
                    </a:lnTo>
                    <a:lnTo>
                      <a:pt x="106" y="10"/>
                    </a:lnTo>
                    <a:lnTo>
                      <a:pt x="104" y="16"/>
                    </a:lnTo>
                    <a:lnTo>
                      <a:pt x="102" y="18"/>
                    </a:lnTo>
                    <a:lnTo>
                      <a:pt x="99" y="21"/>
                    </a:lnTo>
                    <a:lnTo>
                      <a:pt x="95" y="21"/>
                    </a:lnTo>
                    <a:lnTo>
                      <a:pt x="76" y="23"/>
                    </a:lnTo>
                    <a:lnTo>
                      <a:pt x="58" y="31"/>
                    </a:lnTo>
                    <a:lnTo>
                      <a:pt x="43" y="43"/>
                    </a:lnTo>
                    <a:lnTo>
                      <a:pt x="31" y="58"/>
                    </a:lnTo>
                    <a:lnTo>
                      <a:pt x="23" y="76"/>
                    </a:lnTo>
                    <a:lnTo>
                      <a:pt x="21" y="95"/>
                    </a:lnTo>
                    <a:lnTo>
                      <a:pt x="23" y="113"/>
                    </a:lnTo>
                    <a:lnTo>
                      <a:pt x="28" y="130"/>
                    </a:lnTo>
                    <a:lnTo>
                      <a:pt x="38" y="144"/>
                    </a:lnTo>
                    <a:lnTo>
                      <a:pt x="50" y="155"/>
                    </a:lnTo>
                    <a:lnTo>
                      <a:pt x="66" y="164"/>
                    </a:lnTo>
                    <a:lnTo>
                      <a:pt x="69" y="166"/>
                    </a:lnTo>
                    <a:lnTo>
                      <a:pt x="71" y="168"/>
                    </a:lnTo>
                    <a:lnTo>
                      <a:pt x="73" y="175"/>
                    </a:lnTo>
                    <a:lnTo>
                      <a:pt x="72" y="178"/>
                    </a:lnTo>
                    <a:lnTo>
                      <a:pt x="70" y="181"/>
                    </a:lnTo>
                    <a:lnTo>
                      <a:pt x="68" y="183"/>
                    </a:lnTo>
                    <a:lnTo>
                      <a:pt x="65" y="185"/>
                    </a:lnTo>
                    <a:lnTo>
                      <a:pt x="59" y="185"/>
                    </a:lnTo>
                    <a:lnTo>
                      <a:pt x="58" y="183"/>
                    </a:lnTo>
                    <a:lnTo>
                      <a:pt x="38" y="172"/>
                    </a:lnTo>
                    <a:lnTo>
                      <a:pt x="22" y="157"/>
                    </a:lnTo>
                    <a:lnTo>
                      <a:pt x="10" y="139"/>
                    </a:lnTo>
                    <a:lnTo>
                      <a:pt x="2" y="119"/>
                    </a:lnTo>
                    <a:lnTo>
                      <a:pt x="0" y="95"/>
                    </a:lnTo>
                    <a:lnTo>
                      <a:pt x="2" y="73"/>
                    </a:lnTo>
                    <a:lnTo>
                      <a:pt x="10" y="54"/>
                    </a:lnTo>
                    <a:lnTo>
                      <a:pt x="21" y="36"/>
                    </a:lnTo>
                    <a:lnTo>
                      <a:pt x="36" y="21"/>
                    </a:lnTo>
                    <a:lnTo>
                      <a:pt x="54" y="10"/>
                    </a:lnTo>
                    <a:lnTo>
                      <a:pt x="73" y="2"/>
                    </a:lnTo>
                    <a:lnTo>
                      <a:pt x="95"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00" name="Freeform 260"/>
              <p:cNvSpPr>
                <a:spLocks/>
              </p:cNvSpPr>
              <p:nvPr/>
            </p:nvSpPr>
            <p:spPr bwMode="auto">
              <a:xfrm>
                <a:off x="6462713" y="3103563"/>
                <a:ext cx="17463" cy="134938"/>
              </a:xfrm>
              <a:custGeom>
                <a:avLst/>
                <a:gdLst/>
                <a:ahLst/>
                <a:cxnLst>
                  <a:cxn ang="0">
                    <a:pos x="11" y="0"/>
                  </a:cxn>
                  <a:cxn ang="0">
                    <a:pos x="18" y="2"/>
                  </a:cxn>
                  <a:cxn ang="0">
                    <a:pos x="20" y="4"/>
                  </a:cxn>
                  <a:cxn ang="0">
                    <a:pos x="22" y="7"/>
                  </a:cxn>
                  <a:cxn ang="0">
                    <a:pos x="22" y="161"/>
                  </a:cxn>
                  <a:cxn ang="0">
                    <a:pos x="20" y="165"/>
                  </a:cxn>
                  <a:cxn ang="0">
                    <a:pos x="18" y="167"/>
                  </a:cxn>
                  <a:cxn ang="0">
                    <a:pos x="11" y="169"/>
                  </a:cxn>
                  <a:cxn ang="0">
                    <a:pos x="7" y="168"/>
                  </a:cxn>
                  <a:cxn ang="0">
                    <a:pos x="4" y="166"/>
                  </a:cxn>
                  <a:cxn ang="0">
                    <a:pos x="2" y="162"/>
                  </a:cxn>
                  <a:cxn ang="0">
                    <a:pos x="0" y="158"/>
                  </a:cxn>
                  <a:cxn ang="0">
                    <a:pos x="0" y="11"/>
                  </a:cxn>
                  <a:cxn ang="0">
                    <a:pos x="2" y="6"/>
                  </a:cxn>
                  <a:cxn ang="0">
                    <a:pos x="4" y="3"/>
                  </a:cxn>
                  <a:cxn ang="0">
                    <a:pos x="7" y="1"/>
                  </a:cxn>
                  <a:cxn ang="0">
                    <a:pos x="11" y="0"/>
                  </a:cxn>
                </a:cxnLst>
                <a:rect l="0" t="0" r="r" b="b"/>
                <a:pathLst>
                  <a:path w="22" h="169">
                    <a:moveTo>
                      <a:pt x="11" y="0"/>
                    </a:moveTo>
                    <a:lnTo>
                      <a:pt x="18" y="2"/>
                    </a:lnTo>
                    <a:lnTo>
                      <a:pt x="20" y="4"/>
                    </a:lnTo>
                    <a:lnTo>
                      <a:pt x="22" y="7"/>
                    </a:lnTo>
                    <a:lnTo>
                      <a:pt x="22" y="161"/>
                    </a:lnTo>
                    <a:lnTo>
                      <a:pt x="20" y="165"/>
                    </a:lnTo>
                    <a:lnTo>
                      <a:pt x="18" y="167"/>
                    </a:lnTo>
                    <a:lnTo>
                      <a:pt x="11" y="169"/>
                    </a:lnTo>
                    <a:lnTo>
                      <a:pt x="7" y="168"/>
                    </a:lnTo>
                    <a:lnTo>
                      <a:pt x="4" y="166"/>
                    </a:lnTo>
                    <a:lnTo>
                      <a:pt x="2" y="162"/>
                    </a:lnTo>
                    <a:lnTo>
                      <a:pt x="0" y="158"/>
                    </a:lnTo>
                    <a:lnTo>
                      <a:pt x="0" y="11"/>
                    </a:lnTo>
                    <a:lnTo>
                      <a:pt x="2" y="6"/>
                    </a:lnTo>
                    <a:lnTo>
                      <a:pt x="4" y="3"/>
                    </a:lnTo>
                    <a:lnTo>
                      <a:pt x="7" y="1"/>
                    </a:lnTo>
                    <a:lnTo>
                      <a:pt x="11"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01" name="Freeform 261"/>
              <p:cNvSpPr>
                <a:spLocks/>
              </p:cNvSpPr>
              <p:nvPr/>
            </p:nvSpPr>
            <p:spPr bwMode="auto">
              <a:xfrm>
                <a:off x="6372226" y="3398838"/>
                <a:ext cx="107950" cy="166688"/>
              </a:xfrm>
              <a:custGeom>
                <a:avLst/>
                <a:gdLst/>
                <a:ahLst/>
                <a:cxnLst>
                  <a:cxn ang="0">
                    <a:pos x="122" y="0"/>
                  </a:cxn>
                  <a:cxn ang="0">
                    <a:pos x="129" y="0"/>
                  </a:cxn>
                  <a:cxn ang="0">
                    <a:pos x="132" y="3"/>
                  </a:cxn>
                  <a:cxn ang="0">
                    <a:pos x="134" y="5"/>
                  </a:cxn>
                  <a:cxn ang="0">
                    <a:pos x="136" y="8"/>
                  </a:cxn>
                  <a:cxn ang="0">
                    <a:pos x="136" y="212"/>
                  </a:cxn>
                  <a:cxn ang="0">
                    <a:pos x="8" y="212"/>
                  </a:cxn>
                  <a:cxn ang="0">
                    <a:pos x="5" y="209"/>
                  </a:cxn>
                  <a:cxn ang="0">
                    <a:pos x="2" y="207"/>
                  </a:cxn>
                  <a:cxn ang="0">
                    <a:pos x="0" y="204"/>
                  </a:cxn>
                  <a:cxn ang="0">
                    <a:pos x="0" y="197"/>
                  </a:cxn>
                  <a:cxn ang="0">
                    <a:pos x="2" y="194"/>
                  </a:cxn>
                  <a:cxn ang="0">
                    <a:pos x="5" y="192"/>
                  </a:cxn>
                  <a:cxn ang="0">
                    <a:pos x="11" y="190"/>
                  </a:cxn>
                  <a:cxn ang="0">
                    <a:pos x="114" y="190"/>
                  </a:cxn>
                  <a:cxn ang="0">
                    <a:pos x="114" y="11"/>
                  </a:cxn>
                  <a:cxn ang="0">
                    <a:pos x="117" y="5"/>
                  </a:cxn>
                  <a:cxn ang="0">
                    <a:pos x="119" y="3"/>
                  </a:cxn>
                  <a:cxn ang="0">
                    <a:pos x="122" y="0"/>
                  </a:cxn>
                </a:cxnLst>
                <a:rect l="0" t="0" r="r" b="b"/>
                <a:pathLst>
                  <a:path w="136" h="212">
                    <a:moveTo>
                      <a:pt x="122" y="0"/>
                    </a:moveTo>
                    <a:lnTo>
                      <a:pt x="129" y="0"/>
                    </a:lnTo>
                    <a:lnTo>
                      <a:pt x="132" y="3"/>
                    </a:lnTo>
                    <a:lnTo>
                      <a:pt x="134" y="5"/>
                    </a:lnTo>
                    <a:lnTo>
                      <a:pt x="136" y="8"/>
                    </a:lnTo>
                    <a:lnTo>
                      <a:pt x="136" y="212"/>
                    </a:lnTo>
                    <a:lnTo>
                      <a:pt x="8" y="212"/>
                    </a:lnTo>
                    <a:lnTo>
                      <a:pt x="5" y="209"/>
                    </a:lnTo>
                    <a:lnTo>
                      <a:pt x="2" y="207"/>
                    </a:lnTo>
                    <a:lnTo>
                      <a:pt x="0" y="204"/>
                    </a:lnTo>
                    <a:lnTo>
                      <a:pt x="0" y="197"/>
                    </a:lnTo>
                    <a:lnTo>
                      <a:pt x="2" y="194"/>
                    </a:lnTo>
                    <a:lnTo>
                      <a:pt x="5" y="192"/>
                    </a:lnTo>
                    <a:lnTo>
                      <a:pt x="11" y="190"/>
                    </a:lnTo>
                    <a:lnTo>
                      <a:pt x="114" y="190"/>
                    </a:lnTo>
                    <a:lnTo>
                      <a:pt x="114" y="11"/>
                    </a:lnTo>
                    <a:lnTo>
                      <a:pt x="117" y="5"/>
                    </a:lnTo>
                    <a:lnTo>
                      <a:pt x="119" y="3"/>
                    </a:lnTo>
                    <a:lnTo>
                      <a:pt x="122"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02" name="Freeform 262"/>
              <p:cNvSpPr>
                <a:spLocks/>
              </p:cNvSpPr>
              <p:nvPr/>
            </p:nvSpPr>
            <p:spPr bwMode="auto">
              <a:xfrm>
                <a:off x="6049963" y="3043238"/>
                <a:ext cx="361950" cy="15875"/>
              </a:xfrm>
              <a:custGeom>
                <a:avLst/>
                <a:gdLst/>
                <a:ahLst/>
                <a:cxnLst>
                  <a:cxn ang="0">
                    <a:pos x="8" y="0"/>
                  </a:cxn>
                  <a:cxn ang="0">
                    <a:pos x="449" y="0"/>
                  </a:cxn>
                  <a:cxn ang="0">
                    <a:pos x="452" y="2"/>
                  </a:cxn>
                  <a:cxn ang="0">
                    <a:pos x="455" y="4"/>
                  </a:cxn>
                  <a:cxn ang="0">
                    <a:pos x="456" y="6"/>
                  </a:cxn>
                  <a:cxn ang="0">
                    <a:pos x="457" y="10"/>
                  </a:cxn>
                  <a:cxn ang="0">
                    <a:pos x="455" y="16"/>
                  </a:cxn>
                  <a:cxn ang="0">
                    <a:pos x="452" y="18"/>
                  </a:cxn>
                  <a:cxn ang="0">
                    <a:pos x="449" y="21"/>
                  </a:cxn>
                  <a:cxn ang="0">
                    <a:pos x="8" y="21"/>
                  </a:cxn>
                  <a:cxn ang="0">
                    <a:pos x="5" y="18"/>
                  </a:cxn>
                  <a:cxn ang="0">
                    <a:pos x="3" y="16"/>
                  </a:cxn>
                  <a:cxn ang="0">
                    <a:pos x="0" y="10"/>
                  </a:cxn>
                  <a:cxn ang="0">
                    <a:pos x="2" y="6"/>
                  </a:cxn>
                  <a:cxn ang="0">
                    <a:pos x="3" y="4"/>
                  </a:cxn>
                  <a:cxn ang="0">
                    <a:pos x="5" y="2"/>
                  </a:cxn>
                  <a:cxn ang="0">
                    <a:pos x="8" y="0"/>
                  </a:cxn>
                </a:cxnLst>
                <a:rect l="0" t="0" r="r" b="b"/>
                <a:pathLst>
                  <a:path w="457" h="21">
                    <a:moveTo>
                      <a:pt x="8" y="0"/>
                    </a:moveTo>
                    <a:lnTo>
                      <a:pt x="449" y="0"/>
                    </a:lnTo>
                    <a:lnTo>
                      <a:pt x="452" y="2"/>
                    </a:lnTo>
                    <a:lnTo>
                      <a:pt x="455" y="4"/>
                    </a:lnTo>
                    <a:lnTo>
                      <a:pt x="456" y="6"/>
                    </a:lnTo>
                    <a:lnTo>
                      <a:pt x="457" y="10"/>
                    </a:lnTo>
                    <a:lnTo>
                      <a:pt x="455" y="16"/>
                    </a:lnTo>
                    <a:lnTo>
                      <a:pt x="452" y="18"/>
                    </a:lnTo>
                    <a:lnTo>
                      <a:pt x="449" y="21"/>
                    </a:lnTo>
                    <a:lnTo>
                      <a:pt x="8" y="21"/>
                    </a:lnTo>
                    <a:lnTo>
                      <a:pt x="5" y="18"/>
                    </a:lnTo>
                    <a:lnTo>
                      <a:pt x="3" y="16"/>
                    </a:lnTo>
                    <a:lnTo>
                      <a:pt x="0" y="10"/>
                    </a:lnTo>
                    <a:lnTo>
                      <a:pt x="2" y="6"/>
                    </a:lnTo>
                    <a:lnTo>
                      <a:pt x="3" y="4"/>
                    </a:lnTo>
                    <a:lnTo>
                      <a:pt x="5" y="2"/>
                    </a:lnTo>
                    <a:lnTo>
                      <a:pt x="8"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03" name="Freeform 263"/>
              <p:cNvSpPr>
                <a:spLocks/>
              </p:cNvSpPr>
              <p:nvPr/>
            </p:nvSpPr>
            <p:spPr bwMode="auto">
              <a:xfrm>
                <a:off x="6057901" y="3216275"/>
                <a:ext cx="106363" cy="107950"/>
              </a:xfrm>
              <a:custGeom>
                <a:avLst/>
                <a:gdLst/>
                <a:ahLst/>
                <a:cxnLst>
                  <a:cxn ang="0">
                    <a:pos x="0" y="0"/>
                  </a:cxn>
                  <a:cxn ang="0">
                    <a:pos x="87" y="0"/>
                  </a:cxn>
                  <a:cxn ang="0">
                    <a:pos x="90" y="2"/>
                  </a:cxn>
                  <a:cxn ang="0">
                    <a:pos x="95" y="6"/>
                  </a:cxn>
                  <a:cxn ang="0">
                    <a:pos x="95" y="13"/>
                  </a:cxn>
                  <a:cxn ang="0">
                    <a:pos x="93" y="16"/>
                  </a:cxn>
                  <a:cxn ang="0">
                    <a:pos x="90" y="18"/>
                  </a:cxn>
                  <a:cxn ang="0">
                    <a:pos x="87" y="20"/>
                  </a:cxn>
                  <a:cxn ang="0">
                    <a:pos x="22" y="20"/>
                  </a:cxn>
                  <a:cxn ang="0">
                    <a:pos x="22" y="114"/>
                  </a:cxn>
                  <a:cxn ang="0">
                    <a:pos x="111" y="114"/>
                  </a:cxn>
                  <a:cxn ang="0">
                    <a:pos x="111" y="91"/>
                  </a:cxn>
                  <a:cxn ang="0">
                    <a:pos x="112" y="86"/>
                  </a:cxn>
                  <a:cxn ang="0">
                    <a:pos x="115" y="83"/>
                  </a:cxn>
                  <a:cxn ang="0">
                    <a:pos x="118" y="81"/>
                  </a:cxn>
                  <a:cxn ang="0">
                    <a:pos x="122" y="80"/>
                  </a:cxn>
                  <a:cxn ang="0">
                    <a:pos x="129" y="82"/>
                  </a:cxn>
                  <a:cxn ang="0">
                    <a:pos x="131" y="84"/>
                  </a:cxn>
                  <a:cxn ang="0">
                    <a:pos x="133" y="87"/>
                  </a:cxn>
                  <a:cxn ang="0">
                    <a:pos x="133" y="136"/>
                  </a:cxn>
                  <a:cxn ang="0">
                    <a:pos x="0" y="136"/>
                  </a:cxn>
                  <a:cxn ang="0">
                    <a:pos x="0" y="0"/>
                  </a:cxn>
                </a:cxnLst>
                <a:rect l="0" t="0" r="r" b="b"/>
                <a:pathLst>
                  <a:path w="133" h="136">
                    <a:moveTo>
                      <a:pt x="0" y="0"/>
                    </a:moveTo>
                    <a:lnTo>
                      <a:pt x="87" y="0"/>
                    </a:lnTo>
                    <a:lnTo>
                      <a:pt x="90" y="2"/>
                    </a:lnTo>
                    <a:lnTo>
                      <a:pt x="95" y="6"/>
                    </a:lnTo>
                    <a:lnTo>
                      <a:pt x="95" y="13"/>
                    </a:lnTo>
                    <a:lnTo>
                      <a:pt x="93" y="16"/>
                    </a:lnTo>
                    <a:lnTo>
                      <a:pt x="90" y="18"/>
                    </a:lnTo>
                    <a:lnTo>
                      <a:pt x="87" y="20"/>
                    </a:lnTo>
                    <a:lnTo>
                      <a:pt x="22" y="20"/>
                    </a:lnTo>
                    <a:lnTo>
                      <a:pt x="22" y="114"/>
                    </a:lnTo>
                    <a:lnTo>
                      <a:pt x="111" y="114"/>
                    </a:lnTo>
                    <a:lnTo>
                      <a:pt x="111" y="91"/>
                    </a:lnTo>
                    <a:lnTo>
                      <a:pt x="112" y="86"/>
                    </a:lnTo>
                    <a:lnTo>
                      <a:pt x="115" y="83"/>
                    </a:lnTo>
                    <a:lnTo>
                      <a:pt x="118" y="81"/>
                    </a:lnTo>
                    <a:lnTo>
                      <a:pt x="122" y="80"/>
                    </a:lnTo>
                    <a:lnTo>
                      <a:pt x="129" y="82"/>
                    </a:lnTo>
                    <a:lnTo>
                      <a:pt x="131" y="84"/>
                    </a:lnTo>
                    <a:lnTo>
                      <a:pt x="133" y="87"/>
                    </a:lnTo>
                    <a:lnTo>
                      <a:pt x="133" y="136"/>
                    </a:lnTo>
                    <a:lnTo>
                      <a:pt x="0" y="136"/>
                    </a:lnTo>
                    <a:lnTo>
                      <a:pt x="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04" name="Freeform 264"/>
              <p:cNvSpPr>
                <a:spLocks/>
              </p:cNvSpPr>
              <p:nvPr/>
            </p:nvSpPr>
            <p:spPr bwMode="auto">
              <a:xfrm>
                <a:off x="6080126" y="3216275"/>
                <a:ext cx="103188" cy="80963"/>
              </a:xfrm>
              <a:custGeom>
                <a:avLst/>
                <a:gdLst/>
                <a:ahLst/>
                <a:cxnLst>
                  <a:cxn ang="0">
                    <a:pos x="119" y="0"/>
                  </a:cxn>
                  <a:cxn ang="0">
                    <a:pos x="121" y="0"/>
                  </a:cxn>
                  <a:cxn ang="0">
                    <a:pos x="124" y="1"/>
                  </a:cxn>
                  <a:cxn ang="0">
                    <a:pos x="127" y="3"/>
                  </a:cxn>
                  <a:cxn ang="0">
                    <a:pos x="130" y="5"/>
                  </a:cxn>
                  <a:cxn ang="0">
                    <a:pos x="131" y="8"/>
                  </a:cxn>
                  <a:cxn ang="0">
                    <a:pos x="131" y="12"/>
                  </a:cxn>
                  <a:cxn ang="0">
                    <a:pos x="128" y="18"/>
                  </a:cxn>
                  <a:cxn ang="0">
                    <a:pos x="50" y="102"/>
                  </a:cxn>
                  <a:cxn ang="0">
                    <a:pos x="3" y="61"/>
                  </a:cxn>
                  <a:cxn ang="0">
                    <a:pos x="1" y="58"/>
                  </a:cxn>
                  <a:cxn ang="0">
                    <a:pos x="0" y="55"/>
                  </a:cxn>
                  <a:cxn ang="0">
                    <a:pos x="0" y="52"/>
                  </a:cxn>
                  <a:cxn ang="0">
                    <a:pos x="2" y="46"/>
                  </a:cxn>
                  <a:cxn ang="0">
                    <a:pos x="5" y="44"/>
                  </a:cxn>
                  <a:cxn ang="0">
                    <a:pos x="9" y="43"/>
                  </a:cxn>
                  <a:cxn ang="0">
                    <a:pos x="11" y="41"/>
                  </a:cxn>
                  <a:cxn ang="0">
                    <a:pos x="14" y="43"/>
                  </a:cxn>
                  <a:cxn ang="0">
                    <a:pos x="17" y="45"/>
                  </a:cxn>
                  <a:cxn ang="0">
                    <a:pos x="48" y="71"/>
                  </a:cxn>
                  <a:cxn ang="0">
                    <a:pos x="112" y="3"/>
                  </a:cxn>
                  <a:cxn ang="0">
                    <a:pos x="115" y="1"/>
                  </a:cxn>
                  <a:cxn ang="0">
                    <a:pos x="119" y="0"/>
                  </a:cxn>
                </a:cxnLst>
                <a:rect l="0" t="0" r="r" b="b"/>
                <a:pathLst>
                  <a:path w="131" h="102">
                    <a:moveTo>
                      <a:pt x="119" y="0"/>
                    </a:moveTo>
                    <a:lnTo>
                      <a:pt x="121" y="0"/>
                    </a:lnTo>
                    <a:lnTo>
                      <a:pt x="124" y="1"/>
                    </a:lnTo>
                    <a:lnTo>
                      <a:pt x="127" y="3"/>
                    </a:lnTo>
                    <a:lnTo>
                      <a:pt x="130" y="5"/>
                    </a:lnTo>
                    <a:lnTo>
                      <a:pt x="131" y="8"/>
                    </a:lnTo>
                    <a:lnTo>
                      <a:pt x="131" y="12"/>
                    </a:lnTo>
                    <a:lnTo>
                      <a:pt x="128" y="18"/>
                    </a:lnTo>
                    <a:lnTo>
                      <a:pt x="50" y="102"/>
                    </a:lnTo>
                    <a:lnTo>
                      <a:pt x="3" y="61"/>
                    </a:lnTo>
                    <a:lnTo>
                      <a:pt x="1" y="58"/>
                    </a:lnTo>
                    <a:lnTo>
                      <a:pt x="0" y="55"/>
                    </a:lnTo>
                    <a:lnTo>
                      <a:pt x="0" y="52"/>
                    </a:lnTo>
                    <a:lnTo>
                      <a:pt x="2" y="46"/>
                    </a:lnTo>
                    <a:lnTo>
                      <a:pt x="5" y="44"/>
                    </a:lnTo>
                    <a:lnTo>
                      <a:pt x="9" y="43"/>
                    </a:lnTo>
                    <a:lnTo>
                      <a:pt x="11" y="41"/>
                    </a:lnTo>
                    <a:lnTo>
                      <a:pt x="14" y="43"/>
                    </a:lnTo>
                    <a:lnTo>
                      <a:pt x="17" y="45"/>
                    </a:lnTo>
                    <a:lnTo>
                      <a:pt x="48" y="71"/>
                    </a:lnTo>
                    <a:lnTo>
                      <a:pt x="112" y="3"/>
                    </a:lnTo>
                    <a:lnTo>
                      <a:pt x="115" y="1"/>
                    </a:lnTo>
                    <a:lnTo>
                      <a:pt x="119"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05" name="Freeform 265"/>
              <p:cNvSpPr>
                <a:spLocks/>
              </p:cNvSpPr>
              <p:nvPr/>
            </p:nvSpPr>
            <p:spPr bwMode="auto">
              <a:xfrm>
                <a:off x="6057901" y="3352800"/>
                <a:ext cx="106363" cy="107950"/>
              </a:xfrm>
              <a:custGeom>
                <a:avLst/>
                <a:gdLst/>
                <a:ahLst/>
                <a:cxnLst>
                  <a:cxn ang="0">
                    <a:pos x="0" y="0"/>
                  </a:cxn>
                  <a:cxn ang="0">
                    <a:pos x="84" y="0"/>
                  </a:cxn>
                  <a:cxn ang="0">
                    <a:pos x="90" y="2"/>
                  </a:cxn>
                  <a:cxn ang="0">
                    <a:pos x="93" y="4"/>
                  </a:cxn>
                  <a:cxn ang="0">
                    <a:pos x="95" y="8"/>
                  </a:cxn>
                  <a:cxn ang="0">
                    <a:pos x="95" y="14"/>
                  </a:cxn>
                  <a:cxn ang="0">
                    <a:pos x="93" y="18"/>
                  </a:cxn>
                  <a:cxn ang="0">
                    <a:pos x="90" y="20"/>
                  </a:cxn>
                  <a:cxn ang="0">
                    <a:pos x="87" y="22"/>
                  </a:cxn>
                  <a:cxn ang="0">
                    <a:pos x="22" y="22"/>
                  </a:cxn>
                  <a:cxn ang="0">
                    <a:pos x="22" y="116"/>
                  </a:cxn>
                  <a:cxn ang="0">
                    <a:pos x="111" y="116"/>
                  </a:cxn>
                  <a:cxn ang="0">
                    <a:pos x="111" y="92"/>
                  </a:cxn>
                  <a:cxn ang="0">
                    <a:pos x="114" y="86"/>
                  </a:cxn>
                  <a:cxn ang="0">
                    <a:pos x="116" y="84"/>
                  </a:cxn>
                  <a:cxn ang="0">
                    <a:pos x="119" y="81"/>
                  </a:cxn>
                  <a:cxn ang="0">
                    <a:pos x="126" y="81"/>
                  </a:cxn>
                  <a:cxn ang="0">
                    <a:pos x="129" y="84"/>
                  </a:cxn>
                  <a:cxn ang="0">
                    <a:pos x="131" y="86"/>
                  </a:cxn>
                  <a:cxn ang="0">
                    <a:pos x="133" y="89"/>
                  </a:cxn>
                  <a:cxn ang="0">
                    <a:pos x="133" y="138"/>
                  </a:cxn>
                  <a:cxn ang="0">
                    <a:pos x="0" y="138"/>
                  </a:cxn>
                  <a:cxn ang="0">
                    <a:pos x="0" y="0"/>
                  </a:cxn>
                </a:cxnLst>
                <a:rect l="0" t="0" r="r" b="b"/>
                <a:pathLst>
                  <a:path w="133" h="138">
                    <a:moveTo>
                      <a:pt x="0" y="0"/>
                    </a:moveTo>
                    <a:lnTo>
                      <a:pt x="84" y="0"/>
                    </a:lnTo>
                    <a:lnTo>
                      <a:pt x="90" y="2"/>
                    </a:lnTo>
                    <a:lnTo>
                      <a:pt x="93" y="4"/>
                    </a:lnTo>
                    <a:lnTo>
                      <a:pt x="95" y="8"/>
                    </a:lnTo>
                    <a:lnTo>
                      <a:pt x="95" y="14"/>
                    </a:lnTo>
                    <a:lnTo>
                      <a:pt x="93" y="18"/>
                    </a:lnTo>
                    <a:lnTo>
                      <a:pt x="90" y="20"/>
                    </a:lnTo>
                    <a:lnTo>
                      <a:pt x="87" y="22"/>
                    </a:lnTo>
                    <a:lnTo>
                      <a:pt x="22" y="22"/>
                    </a:lnTo>
                    <a:lnTo>
                      <a:pt x="22" y="116"/>
                    </a:lnTo>
                    <a:lnTo>
                      <a:pt x="111" y="116"/>
                    </a:lnTo>
                    <a:lnTo>
                      <a:pt x="111" y="92"/>
                    </a:lnTo>
                    <a:lnTo>
                      <a:pt x="114" y="86"/>
                    </a:lnTo>
                    <a:lnTo>
                      <a:pt x="116" y="84"/>
                    </a:lnTo>
                    <a:lnTo>
                      <a:pt x="119" y="81"/>
                    </a:lnTo>
                    <a:lnTo>
                      <a:pt x="126" y="81"/>
                    </a:lnTo>
                    <a:lnTo>
                      <a:pt x="129" y="84"/>
                    </a:lnTo>
                    <a:lnTo>
                      <a:pt x="131" y="86"/>
                    </a:lnTo>
                    <a:lnTo>
                      <a:pt x="133" y="89"/>
                    </a:lnTo>
                    <a:lnTo>
                      <a:pt x="133" y="138"/>
                    </a:lnTo>
                    <a:lnTo>
                      <a:pt x="0" y="138"/>
                    </a:lnTo>
                    <a:lnTo>
                      <a:pt x="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06" name="Freeform 266"/>
              <p:cNvSpPr>
                <a:spLocks/>
              </p:cNvSpPr>
              <p:nvPr/>
            </p:nvSpPr>
            <p:spPr bwMode="auto">
              <a:xfrm>
                <a:off x="6080126" y="3354388"/>
                <a:ext cx="103188" cy="80963"/>
              </a:xfrm>
              <a:custGeom>
                <a:avLst/>
                <a:gdLst/>
                <a:ahLst/>
                <a:cxnLst>
                  <a:cxn ang="0">
                    <a:pos x="119" y="0"/>
                  </a:cxn>
                  <a:cxn ang="0">
                    <a:pos x="121" y="0"/>
                  </a:cxn>
                  <a:cxn ang="0">
                    <a:pos x="127" y="2"/>
                  </a:cxn>
                  <a:cxn ang="0">
                    <a:pos x="130" y="6"/>
                  </a:cxn>
                  <a:cxn ang="0">
                    <a:pos x="131" y="9"/>
                  </a:cxn>
                  <a:cxn ang="0">
                    <a:pos x="131" y="11"/>
                  </a:cxn>
                  <a:cxn ang="0">
                    <a:pos x="128" y="18"/>
                  </a:cxn>
                  <a:cxn ang="0">
                    <a:pos x="50" y="103"/>
                  </a:cxn>
                  <a:cxn ang="0">
                    <a:pos x="3" y="62"/>
                  </a:cxn>
                  <a:cxn ang="0">
                    <a:pos x="1" y="59"/>
                  </a:cxn>
                  <a:cxn ang="0">
                    <a:pos x="0" y="55"/>
                  </a:cxn>
                  <a:cxn ang="0">
                    <a:pos x="0" y="53"/>
                  </a:cxn>
                  <a:cxn ang="0">
                    <a:pos x="2" y="46"/>
                  </a:cxn>
                  <a:cxn ang="0">
                    <a:pos x="9" y="42"/>
                  </a:cxn>
                  <a:cxn ang="0">
                    <a:pos x="11" y="42"/>
                  </a:cxn>
                  <a:cxn ang="0">
                    <a:pos x="14" y="43"/>
                  </a:cxn>
                  <a:cxn ang="0">
                    <a:pos x="17" y="45"/>
                  </a:cxn>
                  <a:cxn ang="0">
                    <a:pos x="48" y="72"/>
                  </a:cxn>
                  <a:cxn ang="0">
                    <a:pos x="112" y="4"/>
                  </a:cxn>
                  <a:cxn ang="0">
                    <a:pos x="115" y="1"/>
                  </a:cxn>
                  <a:cxn ang="0">
                    <a:pos x="119" y="0"/>
                  </a:cxn>
                </a:cxnLst>
                <a:rect l="0" t="0" r="r" b="b"/>
                <a:pathLst>
                  <a:path w="131" h="103">
                    <a:moveTo>
                      <a:pt x="119" y="0"/>
                    </a:moveTo>
                    <a:lnTo>
                      <a:pt x="121" y="0"/>
                    </a:lnTo>
                    <a:lnTo>
                      <a:pt x="127" y="2"/>
                    </a:lnTo>
                    <a:lnTo>
                      <a:pt x="130" y="6"/>
                    </a:lnTo>
                    <a:lnTo>
                      <a:pt x="131" y="9"/>
                    </a:lnTo>
                    <a:lnTo>
                      <a:pt x="131" y="11"/>
                    </a:lnTo>
                    <a:lnTo>
                      <a:pt x="128" y="18"/>
                    </a:lnTo>
                    <a:lnTo>
                      <a:pt x="50" y="103"/>
                    </a:lnTo>
                    <a:lnTo>
                      <a:pt x="3" y="62"/>
                    </a:lnTo>
                    <a:lnTo>
                      <a:pt x="1" y="59"/>
                    </a:lnTo>
                    <a:lnTo>
                      <a:pt x="0" y="55"/>
                    </a:lnTo>
                    <a:lnTo>
                      <a:pt x="0" y="53"/>
                    </a:lnTo>
                    <a:lnTo>
                      <a:pt x="2" y="46"/>
                    </a:lnTo>
                    <a:lnTo>
                      <a:pt x="9" y="42"/>
                    </a:lnTo>
                    <a:lnTo>
                      <a:pt x="11" y="42"/>
                    </a:lnTo>
                    <a:lnTo>
                      <a:pt x="14" y="43"/>
                    </a:lnTo>
                    <a:lnTo>
                      <a:pt x="17" y="45"/>
                    </a:lnTo>
                    <a:lnTo>
                      <a:pt x="48" y="72"/>
                    </a:lnTo>
                    <a:lnTo>
                      <a:pt x="112" y="4"/>
                    </a:lnTo>
                    <a:lnTo>
                      <a:pt x="115" y="1"/>
                    </a:lnTo>
                    <a:lnTo>
                      <a:pt x="119"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07" name="Freeform 267"/>
              <p:cNvSpPr>
                <a:spLocks noEditPoints="1"/>
              </p:cNvSpPr>
              <p:nvPr/>
            </p:nvSpPr>
            <p:spPr bwMode="auto">
              <a:xfrm>
                <a:off x="6057901" y="3481388"/>
                <a:ext cx="109538" cy="109538"/>
              </a:xfrm>
              <a:custGeom>
                <a:avLst/>
                <a:gdLst/>
                <a:ahLst/>
                <a:cxnLst>
                  <a:cxn ang="0">
                    <a:pos x="22" y="22"/>
                  </a:cxn>
                  <a:cxn ang="0">
                    <a:pos x="22" y="116"/>
                  </a:cxn>
                  <a:cxn ang="0">
                    <a:pos x="117" y="116"/>
                  </a:cxn>
                  <a:cxn ang="0">
                    <a:pos x="117" y="22"/>
                  </a:cxn>
                  <a:cxn ang="0">
                    <a:pos x="22" y="22"/>
                  </a:cxn>
                  <a:cxn ang="0">
                    <a:pos x="0" y="0"/>
                  </a:cxn>
                  <a:cxn ang="0">
                    <a:pos x="139" y="0"/>
                  </a:cxn>
                  <a:cxn ang="0">
                    <a:pos x="139" y="138"/>
                  </a:cxn>
                  <a:cxn ang="0">
                    <a:pos x="0" y="138"/>
                  </a:cxn>
                  <a:cxn ang="0">
                    <a:pos x="0" y="0"/>
                  </a:cxn>
                </a:cxnLst>
                <a:rect l="0" t="0" r="r" b="b"/>
                <a:pathLst>
                  <a:path w="139" h="138">
                    <a:moveTo>
                      <a:pt x="22" y="22"/>
                    </a:moveTo>
                    <a:lnTo>
                      <a:pt x="22" y="116"/>
                    </a:lnTo>
                    <a:lnTo>
                      <a:pt x="117" y="116"/>
                    </a:lnTo>
                    <a:lnTo>
                      <a:pt x="117" y="22"/>
                    </a:lnTo>
                    <a:lnTo>
                      <a:pt x="22" y="22"/>
                    </a:lnTo>
                    <a:close/>
                    <a:moveTo>
                      <a:pt x="0" y="0"/>
                    </a:moveTo>
                    <a:lnTo>
                      <a:pt x="139" y="0"/>
                    </a:lnTo>
                    <a:lnTo>
                      <a:pt x="139" y="138"/>
                    </a:lnTo>
                    <a:lnTo>
                      <a:pt x="0" y="138"/>
                    </a:lnTo>
                    <a:lnTo>
                      <a:pt x="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08" name="Freeform 268"/>
              <p:cNvSpPr>
                <a:spLocks/>
              </p:cNvSpPr>
              <p:nvPr/>
            </p:nvSpPr>
            <p:spPr bwMode="auto">
              <a:xfrm>
                <a:off x="6196013" y="3392488"/>
                <a:ext cx="53975" cy="17463"/>
              </a:xfrm>
              <a:custGeom>
                <a:avLst/>
                <a:gdLst/>
                <a:ahLst/>
                <a:cxnLst>
                  <a:cxn ang="0">
                    <a:pos x="8" y="0"/>
                  </a:cxn>
                  <a:cxn ang="0">
                    <a:pos x="61" y="0"/>
                  </a:cxn>
                  <a:cxn ang="0">
                    <a:pos x="64" y="2"/>
                  </a:cxn>
                  <a:cxn ang="0">
                    <a:pos x="66" y="4"/>
                  </a:cxn>
                  <a:cxn ang="0">
                    <a:pos x="67" y="6"/>
                  </a:cxn>
                  <a:cxn ang="0">
                    <a:pos x="68" y="10"/>
                  </a:cxn>
                  <a:cxn ang="0">
                    <a:pos x="66" y="16"/>
                  </a:cxn>
                  <a:cxn ang="0">
                    <a:pos x="64" y="18"/>
                  </a:cxn>
                  <a:cxn ang="0">
                    <a:pos x="61" y="21"/>
                  </a:cxn>
                  <a:cxn ang="0">
                    <a:pos x="8" y="21"/>
                  </a:cxn>
                  <a:cxn ang="0">
                    <a:pos x="4" y="18"/>
                  </a:cxn>
                  <a:cxn ang="0">
                    <a:pos x="2" y="16"/>
                  </a:cxn>
                  <a:cxn ang="0">
                    <a:pos x="0" y="10"/>
                  </a:cxn>
                  <a:cxn ang="0">
                    <a:pos x="1" y="6"/>
                  </a:cxn>
                  <a:cxn ang="0">
                    <a:pos x="2" y="4"/>
                  </a:cxn>
                  <a:cxn ang="0">
                    <a:pos x="4" y="2"/>
                  </a:cxn>
                  <a:cxn ang="0">
                    <a:pos x="8" y="0"/>
                  </a:cxn>
                </a:cxnLst>
                <a:rect l="0" t="0" r="r" b="b"/>
                <a:pathLst>
                  <a:path w="68" h="21">
                    <a:moveTo>
                      <a:pt x="8" y="0"/>
                    </a:moveTo>
                    <a:lnTo>
                      <a:pt x="61" y="0"/>
                    </a:lnTo>
                    <a:lnTo>
                      <a:pt x="64" y="2"/>
                    </a:lnTo>
                    <a:lnTo>
                      <a:pt x="66" y="4"/>
                    </a:lnTo>
                    <a:lnTo>
                      <a:pt x="67" y="6"/>
                    </a:lnTo>
                    <a:lnTo>
                      <a:pt x="68" y="10"/>
                    </a:lnTo>
                    <a:lnTo>
                      <a:pt x="66" y="16"/>
                    </a:lnTo>
                    <a:lnTo>
                      <a:pt x="64" y="18"/>
                    </a:lnTo>
                    <a:lnTo>
                      <a:pt x="61" y="21"/>
                    </a:lnTo>
                    <a:lnTo>
                      <a:pt x="8" y="21"/>
                    </a:lnTo>
                    <a:lnTo>
                      <a:pt x="4" y="18"/>
                    </a:lnTo>
                    <a:lnTo>
                      <a:pt x="2" y="16"/>
                    </a:lnTo>
                    <a:lnTo>
                      <a:pt x="0" y="10"/>
                    </a:lnTo>
                    <a:lnTo>
                      <a:pt x="1" y="6"/>
                    </a:lnTo>
                    <a:lnTo>
                      <a:pt x="2" y="4"/>
                    </a:lnTo>
                    <a:lnTo>
                      <a:pt x="4" y="2"/>
                    </a:lnTo>
                    <a:lnTo>
                      <a:pt x="8"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09" name="Freeform 269"/>
              <p:cNvSpPr>
                <a:spLocks/>
              </p:cNvSpPr>
              <p:nvPr/>
            </p:nvSpPr>
            <p:spPr bwMode="auto">
              <a:xfrm>
                <a:off x="6196013" y="3298825"/>
                <a:ext cx="150813" cy="17463"/>
              </a:xfrm>
              <a:custGeom>
                <a:avLst/>
                <a:gdLst/>
                <a:ahLst/>
                <a:cxnLst>
                  <a:cxn ang="0">
                    <a:pos x="8" y="0"/>
                  </a:cxn>
                  <a:cxn ang="0">
                    <a:pos x="183" y="0"/>
                  </a:cxn>
                  <a:cxn ang="0">
                    <a:pos x="186" y="2"/>
                  </a:cxn>
                  <a:cxn ang="0">
                    <a:pos x="188" y="4"/>
                  </a:cxn>
                  <a:cxn ang="0">
                    <a:pos x="190" y="8"/>
                  </a:cxn>
                  <a:cxn ang="0">
                    <a:pos x="190" y="14"/>
                  </a:cxn>
                  <a:cxn ang="0">
                    <a:pos x="188" y="18"/>
                  </a:cxn>
                  <a:cxn ang="0">
                    <a:pos x="186" y="20"/>
                  </a:cxn>
                  <a:cxn ang="0">
                    <a:pos x="179" y="22"/>
                  </a:cxn>
                  <a:cxn ang="0">
                    <a:pos x="11" y="22"/>
                  </a:cxn>
                  <a:cxn ang="0">
                    <a:pos x="7" y="21"/>
                  </a:cxn>
                  <a:cxn ang="0">
                    <a:pos x="3" y="19"/>
                  </a:cxn>
                  <a:cxn ang="0">
                    <a:pos x="1" y="15"/>
                  </a:cxn>
                  <a:cxn ang="0">
                    <a:pos x="0" y="11"/>
                  </a:cxn>
                  <a:cxn ang="0">
                    <a:pos x="2" y="4"/>
                  </a:cxn>
                  <a:cxn ang="0">
                    <a:pos x="4" y="2"/>
                  </a:cxn>
                  <a:cxn ang="0">
                    <a:pos x="8" y="0"/>
                  </a:cxn>
                </a:cxnLst>
                <a:rect l="0" t="0" r="r" b="b"/>
                <a:pathLst>
                  <a:path w="190" h="22">
                    <a:moveTo>
                      <a:pt x="8" y="0"/>
                    </a:moveTo>
                    <a:lnTo>
                      <a:pt x="183" y="0"/>
                    </a:lnTo>
                    <a:lnTo>
                      <a:pt x="186" y="2"/>
                    </a:lnTo>
                    <a:lnTo>
                      <a:pt x="188" y="4"/>
                    </a:lnTo>
                    <a:lnTo>
                      <a:pt x="190" y="8"/>
                    </a:lnTo>
                    <a:lnTo>
                      <a:pt x="190" y="14"/>
                    </a:lnTo>
                    <a:lnTo>
                      <a:pt x="188" y="18"/>
                    </a:lnTo>
                    <a:lnTo>
                      <a:pt x="186" y="20"/>
                    </a:lnTo>
                    <a:lnTo>
                      <a:pt x="179" y="22"/>
                    </a:lnTo>
                    <a:lnTo>
                      <a:pt x="11" y="22"/>
                    </a:lnTo>
                    <a:lnTo>
                      <a:pt x="7" y="21"/>
                    </a:lnTo>
                    <a:lnTo>
                      <a:pt x="3" y="19"/>
                    </a:lnTo>
                    <a:lnTo>
                      <a:pt x="1" y="15"/>
                    </a:lnTo>
                    <a:lnTo>
                      <a:pt x="0" y="11"/>
                    </a:lnTo>
                    <a:lnTo>
                      <a:pt x="2" y="4"/>
                    </a:lnTo>
                    <a:lnTo>
                      <a:pt x="4" y="2"/>
                    </a:lnTo>
                    <a:lnTo>
                      <a:pt x="8"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10" name="Freeform 270"/>
              <p:cNvSpPr>
                <a:spLocks/>
              </p:cNvSpPr>
              <p:nvPr/>
            </p:nvSpPr>
            <p:spPr bwMode="auto">
              <a:xfrm>
                <a:off x="6196013" y="3346450"/>
                <a:ext cx="103188" cy="15875"/>
              </a:xfrm>
              <a:custGeom>
                <a:avLst/>
                <a:gdLst/>
                <a:ahLst/>
                <a:cxnLst>
                  <a:cxn ang="0">
                    <a:pos x="8" y="0"/>
                  </a:cxn>
                  <a:cxn ang="0">
                    <a:pos x="122" y="0"/>
                  </a:cxn>
                  <a:cxn ang="0">
                    <a:pos x="125" y="3"/>
                  </a:cxn>
                  <a:cxn ang="0">
                    <a:pos x="128" y="5"/>
                  </a:cxn>
                  <a:cxn ang="0">
                    <a:pos x="130" y="8"/>
                  </a:cxn>
                  <a:cxn ang="0">
                    <a:pos x="130" y="15"/>
                  </a:cxn>
                  <a:cxn ang="0">
                    <a:pos x="125" y="19"/>
                  </a:cxn>
                  <a:cxn ang="0">
                    <a:pos x="122" y="21"/>
                  </a:cxn>
                  <a:cxn ang="0">
                    <a:pos x="8" y="21"/>
                  </a:cxn>
                  <a:cxn ang="0">
                    <a:pos x="4" y="19"/>
                  </a:cxn>
                  <a:cxn ang="0">
                    <a:pos x="2" y="17"/>
                  </a:cxn>
                  <a:cxn ang="0">
                    <a:pos x="1" y="15"/>
                  </a:cxn>
                  <a:cxn ang="0">
                    <a:pos x="0" y="11"/>
                  </a:cxn>
                  <a:cxn ang="0">
                    <a:pos x="2" y="5"/>
                  </a:cxn>
                  <a:cxn ang="0">
                    <a:pos x="4" y="3"/>
                  </a:cxn>
                  <a:cxn ang="0">
                    <a:pos x="8" y="0"/>
                  </a:cxn>
                </a:cxnLst>
                <a:rect l="0" t="0" r="r" b="b"/>
                <a:pathLst>
                  <a:path w="130" h="21">
                    <a:moveTo>
                      <a:pt x="8" y="0"/>
                    </a:moveTo>
                    <a:lnTo>
                      <a:pt x="122" y="0"/>
                    </a:lnTo>
                    <a:lnTo>
                      <a:pt x="125" y="3"/>
                    </a:lnTo>
                    <a:lnTo>
                      <a:pt x="128" y="5"/>
                    </a:lnTo>
                    <a:lnTo>
                      <a:pt x="130" y="8"/>
                    </a:lnTo>
                    <a:lnTo>
                      <a:pt x="130" y="15"/>
                    </a:lnTo>
                    <a:lnTo>
                      <a:pt x="125" y="19"/>
                    </a:lnTo>
                    <a:lnTo>
                      <a:pt x="122" y="21"/>
                    </a:lnTo>
                    <a:lnTo>
                      <a:pt x="8" y="21"/>
                    </a:lnTo>
                    <a:lnTo>
                      <a:pt x="4" y="19"/>
                    </a:lnTo>
                    <a:lnTo>
                      <a:pt x="2" y="17"/>
                    </a:lnTo>
                    <a:lnTo>
                      <a:pt x="1" y="15"/>
                    </a:lnTo>
                    <a:lnTo>
                      <a:pt x="0" y="11"/>
                    </a:lnTo>
                    <a:lnTo>
                      <a:pt x="2" y="5"/>
                    </a:lnTo>
                    <a:lnTo>
                      <a:pt x="4" y="3"/>
                    </a:lnTo>
                    <a:lnTo>
                      <a:pt x="8"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11" name="Freeform 271"/>
              <p:cNvSpPr>
                <a:spLocks/>
              </p:cNvSpPr>
              <p:nvPr/>
            </p:nvSpPr>
            <p:spPr bwMode="auto">
              <a:xfrm>
                <a:off x="6196013" y="3251200"/>
                <a:ext cx="103188" cy="17463"/>
              </a:xfrm>
              <a:custGeom>
                <a:avLst/>
                <a:gdLst/>
                <a:ahLst/>
                <a:cxnLst>
                  <a:cxn ang="0">
                    <a:pos x="8" y="0"/>
                  </a:cxn>
                  <a:cxn ang="0">
                    <a:pos x="122" y="0"/>
                  </a:cxn>
                  <a:cxn ang="0">
                    <a:pos x="125" y="2"/>
                  </a:cxn>
                  <a:cxn ang="0">
                    <a:pos x="128" y="4"/>
                  </a:cxn>
                  <a:cxn ang="0">
                    <a:pos x="130" y="7"/>
                  </a:cxn>
                  <a:cxn ang="0">
                    <a:pos x="130" y="14"/>
                  </a:cxn>
                  <a:cxn ang="0">
                    <a:pos x="128" y="17"/>
                  </a:cxn>
                  <a:cxn ang="0">
                    <a:pos x="125" y="19"/>
                  </a:cxn>
                  <a:cxn ang="0">
                    <a:pos x="119" y="22"/>
                  </a:cxn>
                  <a:cxn ang="0">
                    <a:pos x="11" y="22"/>
                  </a:cxn>
                  <a:cxn ang="0">
                    <a:pos x="7" y="21"/>
                  </a:cxn>
                  <a:cxn ang="0">
                    <a:pos x="3" y="18"/>
                  </a:cxn>
                  <a:cxn ang="0">
                    <a:pos x="1" y="15"/>
                  </a:cxn>
                  <a:cxn ang="0">
                    <a:pos x="0" y="11"/>
                  </a:cxn>
                  <a:cxn ang="0">
                    <a:pos x="2" y="4"/>
                  </a:cxn>
                  <a:cxn ang="0">
                    <a:pos x="4" y="2"/>
                  </a:cxn>
                  <a:cxn ang="0">
                    <a:pos x="8" y="0"/>
                  </a:cxn>
                </a:cxnLst>
                <a:rect l="0" t="0" r="r" b="b"/>
                <a:pathLst>
                  <a:path w="130" h="22">
                    <a:moveTo>
                      <a:pt x="8" y="0"/>
                    </a:moveTo>
                    <a:lnTo>
                      <a:pt x="122" y="0"/>
                    </a:lnTo>
                    <a:lnTo>
                      <a:pt x="125" y="2"/>
                    </a:lnTo>
                    <a:lnTo>
                      <a:pt x="128" y="4"/>
                    </a:lnTo>
                    <a:lnTo>
                      <a:pt x="130" y="7"/>
                    </a:lnTo>
                    <a:lnTo>
                      <a:pt x="130" y="14"/>
                    </a:lnTo>
                    <a:lnTo>
                      <a:pt x="128" y="17"/>
                    </a:lnTo>
                    <a:lnTo>
                      <a:pt x="125" y="19"/>
                    </a:lnTo>
                    <a:lnTo>
                      <a:pt x="119" y="22"/>
                    </a:lnTo>
                    <a:lnTo>
                      <a:pt x="11" y="22"/>
                    </a:lnTo>
                    <a:lnTo>
                      <a:pt x="7" y="21"/>
                    </a:lnTo>
                    <a:lnTo>
                      <a:pt x="3" y="18"/>
                    </a:lnTo>
                    <a:lnTo>
                      <a:pt x="1" y="15"/>
                    </a:lnTo>
                    <a:lnTo>
                      <a:pt x="0" y="11"/>
                    </a:lnTo>
                    <a:lnTo>
                      <a:pt x="2" y="4"/>
                    </a:lnTo>
                    <a:lnTo>
                      <a:pt x="4" y="2"/>
                    </a:lnTo>
                    <a:lnTo>
                      <a:pt x="8"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12" name="Freeform 272"/>
              <p:cNvSpPr>
                <a:spLocks noEditPoints="1"/>
              </p:cNvSpPr>
              <p:nvPr/>
            </p:nvSpPr>
            <p:spPr bwMode="auto">
              <a:xfrm>
                <a:off x="6224588" y="3178175"/>
                <a:ext cx="385763" cy="393700"/>
              </a:xfrm>
              <a:custGeom>
                <a:avLst/>
                <a:gdLst/>
                <a:ahLst/>
                <a:cxnLst>
                  <a:cxn ang="0">
                    <a:pos x="360" y="31"/>
                  </a:cxn>
                  <a:cxn ang="0">
                    <a:pos x="49" y="348"/>
                  </a:cxn>
                  <a:cxn ang="0">
                    <a:pos x="28" y="468"/>
                  </a:cxn>
                  <a:cxn ang="0">
                    <a:pos x="143" y="441"/>
                  </a:cxn>
                  <a:cxn ang="0">
                    <a:pos x="456" y="124"/>
                  </a:cxn>
                  <a:cxn ang="0">
                    <a:pos x="360" y="31"/>
                  </a:cxn>
                  <a:cxn ang="0">
                    <a:pos x="360" y="0"/>
                  </a:cxn>
                  <a:cxn ang="0">
                    <a:pos x="486" y="124"/>
                  </a:cxn>
                  <a:cxn ang="0">
                    <a:pos x="154" y="461"/>
                  </a:cxn>
                  <a:cxn ang="0">
                    <a:pos x="0" y="495"/>
                  </a:cxn>
                  <a:cxn ang="0">
                    <a:pos x="29" y="337"/>
                  </a:cxn>
                  <a:cxn ang="0">
                    <a:pos x="360" y="0"/>
                  </a:cxn>
                </a:cxnLst>
                <a:rect l="0" t="0" r="r" b="b"/>
                <a:pathLst>
                  <a:path w="486" h="495">
                    <a:moveTo>
                      <a:pt x="360" y="31"/>
                    </a:moveTo>
                    <a:lnTo>
                      <a:pt x="49" y="348"/>
                    </a:lnTo>
                    <a:lnTo>
                      <a:pt x="28" y="468"/>
                    </a:lnTo>
                    <a:lnTo>
                      <a:pt x="143" y="441"/>
                    </a:lnTo>
                    <a:lnTo>
                      <a:pt x="456" y="124"/>
                    </a:lnTo>
                    <a:lnTo>
                      <a:pt x="360" y="31"/>
                    </a:lnTo>
                    <a:close/>
                    <a:moveTo>
                      <a:pt x="360" y="0"/>
                    </a:moveTo>
                    <a:lnTo>
                      <a:pt x="486" y="124"/>
                    </a:lnTo>
                    <a:lnTo>
                      <a:pt x="154" y="461"/>
                    </a:lnTo>
                    <a:lnTo>
                      <a:pt x="0" y="495"/>
                    </a:lnTo>
                    <a:lnTo>
                      <a:pt x="29" y="337"/>
                    </a:lnTo>
                    <a:lnTo>
                      <a:pt x="36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13" name="Freeform 273"/>
              <p:cNvSpPr>
                <a:spLocks/>
              </p:cNvSpPr>
              <p:nvPr/>
            </p:nvSpPr>
            <p:spPr bwMode="auto">
              <a:xfrm>
                <a:off x="6234113" y="3505200"/>
                <a:ext cx="55563" cy="53975"/>
              </a:xfrm>
              <a:custGeom>
                <a:avLst/>
                <a:gdLst/>
                <a:ahLst/>
                <a:cxnLst>
                  <a:cxn ang="0">
                    <a:pos x="10" y="0"/>
                  </a:cxn>
                  <a:cxn ang="0">
                    <a:pos x="13" y="0"/>
                  </a:cxn>
                  <a:cxn ang="0">
                    <a:pos x="19" y="2"/>
                  </a:cxn>
                  <a:cxn ang="0">
                    <a:pos x="70" y="52"/>
                  </a:cxn>
                  <a:cxn ang="0">
                    <a:pos x="71" y="56"/>
                  </a:cxn>
                  <a:cxn ang="0">
                    <a:pos x="71" y="59"/>
                  </a:cxn>
                  <a:cxn ang="0">
                    <a:pos x="70" y="62"/>
                  </a:cxn>
                  <a:cxn ang="0">
                    <a:pos x="68" y="66"/>
                  </a:cxn>
                  <a:cxn ang="0">
                    <a:pos x="65" y="68"/>
                  </a:cxn>
                  <a:cxn ang="0">
                    <a:pos x="62" y="69"/>
                  </a:cxn>
                  <a:cxn ang="0">
                    <a:pos x="57" y="69"/>
                  </a:cxn>
                  <a:cxn ang="0">
                    <a:pos x="54" y="68"/>
                  </a:cxn>
                  <a:cxn ang="0">
                    <a:pos x="52" y="66"/>
                  </a:cxn>
                  <a:cxn ang="0">
                    <a:pos x="4" y="18"/>
                  </a:cxn>
                  <a:cxn ang="0">
                    <a:pos x="2" y="15"/>
                  </a:cxn>
                  <a:cxn ang="0">
                    <a:pos x="0" y="12"/>
                  </a:cxn>
                  <a:cxn ang="0">
                    <a:pos x="0" y="8"/>
                  </a:cxn>
                  <a:cxn ang="0">
                    <a:pos x="2" y="5"/>
                  </a:cxn>
                  <a:cxn ang="0">
                    <a:pos x="4" y="3"/>
                  </a:cxn>
                  <a:cxn ang="0">
                    <a:pos x="7" y="1"/>
                  </a:cxn>
                  <a:cxn ang="0">
                    <a:pos x="10" y="0"/>
                  </a:cxn>
                </a:cxnLst>
                <a:rect l="0" t="0" r="r" b="b"/>
                <a:pathLst>
                  <a:path w="71" h="69">
                    <a:moveTo>
                      <a:pt x="10" y="0"/>
                    </a:moveTo>
                    <a:lnTo>
                      <a:pt x="13" y="0"/>
                    </a:lnTo>
                    <a:lnTo>
                      <a:pt x="19" y="2"/>
                    </a:lnTo>
                    <a:lnTo>
                      <a:pt x="70" y="52"/>
                    </a:lnTo>
                    <a:lnTo>
                      <a:pt x="71" y="56"/>
                    </a:lnTo>
                    <a:lnTo>
                      <a:pt x="71" y="59"/>
                    </a:lnTo>
                    <a:lnTo>
                      <a:pt x="70" y="62"/>
                    </a:lnTo>
                    <a:lnTo>
                      <a:pt x="68" y="66"/>
                    </a:lnTo>
                    <a:lnTo>
                      <a:pt x="65" y="68"/>
                    </a:lnTo>
                    <a:lnTo>
                      <a:pt x="62" y="69"/>
                    </a:lnTo>
                    <a:lnTo>
                      <a:pt x="57" y="69"/>
                    </a:lnTo>
                    <a:lnTo>
                      <a:pt x="54" y="68"/>
                    </a:lnTo>
                    <a:lnTo>
                      <a:pt x="52" y="66"/>
                    </a:lnTo>
                    <a:lnTo>
                      <a:pt x="4" y="18"/>
                    </a:lnTo>
                    <a:lnTo>
                      <a:pt x="2" y="15"/>
                    </a:lnTo>
                    <a:lnTo>
                      <a:pt x="0" y="12"/>
                    </a:lnTo>
                    <a:lnTo>
                      <a:pt x="0" y="8"/>
                    </a:lnTo>
                    <a:lnTo>
                      <a:pt x="2" y="5"/>
                    </a:lnTo>
                    <a:lnTo>
                      <a:pt x="4" y="3"/>
                    </a:lnTo>
                    <a:lnTo>
                      <a:pt x="7" y="1"/>
                    </a:lnTo>
                    <a:lnTo>
                      <a:pt x="1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14" name="Freeform 274"/>
              <p:cNvSpPr>
                <a:spLocks/>
              </p:cNvSpPr>
              <p:nvPr/>
            </p:nvSpPr>
            <p:spPr bwMode="auto">
              <a:xfrm>
                <a:off x="6248401" y="3438525"/>
                <a:ext cx="103188" cy="101600"/>
              </a:xfrm>
              <a:custGeom>
                <a:avLst/>
                <a:gdLst/>
                <a:ahLst/>
                <a:cxnLst>
                  <a:cxn ang="0">
                    <a:pos x="10" y="0"/>
                  </a:cxn>
                  <a:cxn ang="0">
                    <a:pos x="12" y="0"/>
                  </a:cxn>
                  <a:cxn ang="0">
                    <a:pos x="19" y="2"/>
                  </a:cxn>
                  <a:cxn ang="0">
                    <a:pos x="128" y="110"/>
                  </a:cxn>
                  <a:cxn ang="0">
                    <a:pos x="130" y="112"/>
                  </a:cxn>
                  <a:cxn ang="0">
                    <a:pos x="131" y="115"/>
                  </a:cxn>
                  <a:cxn ang="0">
                    <a:pos x="131" y="119"/>
                  </a:cxn>
                  <a:cxn ang="0">
                    <a:pos x="130" y="122"/>
                  </a:cxn>
                  <a:cxn ang="0">
                    <a:pos x="128" y="125"/>
                  </a:cxn>
                  <a:cxn ang="0">
                    <a:pos x="125" y="128"/>
                  </a:cxn>
                  <a:cxn ang="0">
                    <a:pos x="123" y="129"/>
                  </a:cxn>
                  <a:cxn ang="0">
                    <a:pos x="118" y="129"/>
                  </a:cxn>
                  <a:cxn ang="0">
                    <a:pos x="114" y="128"/>
                  </a:cxn>
                  <a:cxn ang="0">
                    <a:pos x="112" y="125"/>
                  </a:cxn>
                  <a:cxn ang="0">
                    <a:pos x="3" y="19"/>
                  </a:cxn>
                  <a:cxn ang="0">
                    <a:pos x="1" y="15"/>
                  </a:cxn>
                  <a:cxn ang="0">
                    <a:pos x="0" y="12"/>
                  </a:cxn>
                  <a:cxn ang="0">
                    <a:pos x="0" y="9"/>
                  </a:cxn>
                  <a:cxn ang="0">
                    <a:pos x="1" y="5"/>
                  </a:cxn>
                  <a:cxn ang="0">
                    <a:pos x="3" y="3"/>
                  </a:cxn>
                  <a:cxn ang="0">
                    <a:pos x="7" y="1"/>
                  </a:cxn>
                  <a:cxn ang="0">
                    <a:pos x="10" y="0"/>
                  </a:cxn>
                </a:cxnLst>
                <a:rect l="0" t="0" r="r" b="b"/>
                <a:pathLst>
                  <a:path w="131" h="129">
                    <a:moveTo>
                      <a:pt x="10" y="0"/>
                    </a:moveTo>
                    <a:lnTo>
                      <a:pt x="12" y="0"/>
                    </a:lnTo>
                    <a:lnTo>
                      <a:pt x="19" y="2"/>
                    </a:lnTo>
                    <a:lnTo>
                      <a:pt x="128" y="110"/>
                    </a:lnTo>
                    <a:lnTo>
                      <a:pt x="130" y="112"/>
                    </a:lnTo>
                    <a:lnTo>
                      <a:pt x="131" y="115"/>
                    </a:lnTo>
                    <a:lnTo>
                      <a:pt x="131" y="119"/>
                    </a:lnTo>
                    <a:lnTo>
                      <a:pt x="130" y="122"/>
                    </a:lnTo>
                    <a:lnTo>
                      <a:pt x="128" y="125"/>
                    </a:lnTo>
                    <a:lnTo>
                      <a:pt x="125" y="128"/>
                    </a:lnTo>
                    <a:lnTo>
                      <a:pt x="123" y="129"/>
                    </a:lnTo>
                    <a:lnTo>
                      <a:pt x="118" y="129"/>
                    </a:lnTo>
                    <a:lnTo>
                      <a:pt x="114" y="128"/>
                    </a:lnTo>
                    <a:lnTo>
                      <a:pt x="112" y="125"/>
                    </a:lnTo>
                    <a:lnTo>
                      <a:pt x="3" y="19"/>
                    </a:lnTo>
                    <a:lnTo>
                      <a:pt x="1" y="15"/>
                    </a:lnTo>
                    <a:lnTo>
                      <a:pt x="0" y="12"/>
                    </a:lnTo>
                    <a:lnTo>
                      <a:pt x="0" y="9"/>
                    </a:lnTo>
                    <a:lnTo>
                      <a:pt x="1" y="5"/>
                    </a:lnTo>
                    <a:lnTo>
                      <a:pt x="3" y="3"/>
                    </a:lnTo>
                    <a:lnTo>
                      <a:pt x="7" y="1"/>
                    </a:lnTo>
                    <a:lnTo>
                      <a:pt x="1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grpSp>
        <p:sp>
          <p:nvSpPr>
            <p:cNvPr id="196" name="TextBox 195"/>
            <p:cNvSpPr txBox="1"/>
            <p:nvPr/>
          </p:nvSpPr>
          <p:spPr>
            <a:xfrm>
              <a:off x="8847982" y="3969982"/>
              <a:ext cx="2461645" cy="1660903"/>
            </a:xfrm>
            <a:prstGeom prst="rect">
              <a:avLst/>
            </a:prstGeom>
            <a:noFill/>
          </p:spPr>
          <p:txBody>
            <a:bodyPr wrap="square" rtlCol="0">
              <a:spAutoFit/>
            </a:bodyPr>
            <a:lstStyle/>
            <a:p>
              <a:pPr algn="ctr"/>
              <a:r>
                <a:rPr lang="ru-RU" sz="1200" b="1" dirty="0">
                  <a:solidFill>
                    <a:schemeClr val="bg1"/>
                  </a:solidFill>
                  <a:latin typeface="Tahoma" panose="020B0604030504040204" pitchFamily="34" charset="0"/>
                  <a:ea typeface="Tahoma" panose="020B0604030504040204" pitchFamily="34" charset="0"/>
                  <a:cs typeface="Tahoma" panose="020B0604030504040204" pitchFamily="34" charset="0"/>
                </a:rPr>
                <a:t>Формирование документа о приемке</a:t>
              </a:r>
            </a:p>
            <a:p>
              <a:pPr algn="ctr"/>
              <a:endParaRPr lang="ru-RU"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98025" indent="-98025">
                <a:buFontTx/>
                <a:buChar char="-"/>
              </a:pPr>
              <a:r>
                <a:rPr lang="ru-RU" sz="1200" b="1" i="1" dirty="0">
                  <a:solidFill>
                    <a:schemeClr val="bg1"/>
                  </a:solidFill>
                  <a:latin typeface="Tahoma" panose="020B0604030504040204" pitchFamily="34" charset="0"/>
                  <a:ea typeface="Tahoma" panose="020B0604030504040204" pitchFamily="34" charset="0"/>
                  <a:cs typeface="Tahoma" panose="020B0604030504040204" pitchFamily="34" charset="0"/>
                </a:rPr>
                <a:t>Подпись поставщика</a:t>
              </a:r>
            </a:p>
            <a:p>
              <a:pPr marL="98025" indent="-98025">
                <a:buFontTx/>
                <a:buChar char="-"/>
              </a:pPr>
              <a:endParaRPr lang="ru-RU" sz="1200" b="1" i="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98025" indent="-98025">
                <a:buFontTx/>
                <a:buChar char="-"/>
              </a:pPr>
              <a:r>
                <a:rPr lang="ru-RU" sz="1200" b="1" i="1" dirty="0">
                  <a:solidFill>
                    <a:schemeClr val="bg1"/>
                  </a:solidFill>
                  <a:latin typeface="Tahoma" panose="020B0604030504040204" pitchFamily="34" charset="0"/>
                  <a:ea typeface="Tahoma" panose="020B0604030504040204" pitchFamily="34" charset="0"/>
                  <a:cs typeface="Tahoma" panose="020B0604030504040204" pitchFamily="34" charset="0"/>
                </a:rPr>
                <a:t>Подпись заказчика</a:t>
              </a:r>
            </a:p>
          </p:txBody>
        </p:sp>
      </p:grpSp>
      <p:sp>
        <p:nvSpPr>
          <p:cNvPr id="8" name="AutoShape 2" descr="медаль бесплатно значок из Themeisle Icons"/>
          <p:cNvSpPr>
            <a:spLocks noChangeAspect="1" noChangeArrowheads="1"/>
          </p:cNvSpPr>
          <p:nvPr/>
        </p:nvSpPr>
        <p:spPr bwMode="auto">
          <a:xfrm>
            <a:off x="4596100" y="1517622"/>
            <a:ext cx="49528" cy="494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9057" tIns="49528" rIns="99057" bIns="49528" numCol="1" anchor="t" anchorCtr="0" compatLnSpc="1">
            <a:prstTxWarp prst="textNoShape">
              <a:avLst/>
            </a:prstTxWarp>
          </a:bodyPr>
          <a:lstStyle/>
          <a:p>
            <a:endParaRPr lang="ru-RU" sz="1869"/>
          </a:p>
        </p:txBody>
      </p:sp>
      <p:pic>
        <p:nvPicPr>
          <p:cNvPr id="2052" name="Picture 4" descr="Иконки значок. Скачать иконку значок. Страница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7892" y="2050446"/>
            <a:ext cx="125394" cy="125177"/>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4" descr="Иконки значок. Скачать иконку значок. Страница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2669" y="2536808"/>
            <a:ext cx="125394" cy="125177"/>
          </a:xfrm>
          <a:prstGeom prst="rect">
            <a:avLst/>
          </a:prstGeom>
          <a:noFill/>
          <a:extLst>
            <a:ext uri="{909E8E84-426E-40DD-AFC4-6F175D3DCCD1}">
              <a14:hiddenFill xmlns:a14="http://schemas.microsoft.com/office/drawing/2010/main">
                <a:solidFill>
                  <a:srgbClr val="FFFFFF"/>
                </a:solidFill>
              </a14:hiddenFill>
            </a:ext>
          </a:extLst>
        </p:spPr>
      </p:pic>
      <p:grpSp>
        <p:nvGrpSpPr>
          <p:cNvPr id="228" name="Группа 227"/>
          <p:cNvGrpSpPr/>
          <p:nvPr/>
        </p:nvGrpSpPr>
        <p:grpSpPr>
          <a:xfrm>
            <a:off x="3824519" y="3767567"/>
            <a:ext cx="1630580" cy="1122580"/>
            <a:chOff x="8353313" y="3922038"/>
            <a:chExt cx="2959374" cy="1588018"/>
          </a:xfrm>
        </p:grpSpPr>
        <p:sp>
          <p:nvSpPr>
            <p:cNvPr id="229" name="Прямоугольник с двумя скругленными противолежащими углами 228"/>
            <p:cNvSpPr/>
            <p:nvPr/>
          </p:nvSpPr>
          <p:spPr>
            <a:xfrm>
              <a:off x="8353313" y="3922038"/>
              <a:ext cx="2959374" cy="1588018"/>
            </a:xfrm>
            <a:prstGeom prst="round2DiagRect">
              <a:avLst/>
            </a:prstGeom>
            <a:solidFill>
              <a:srgbClr val="11437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4190"/>
              <a:r>
                <a:rPr lang="ru-RU" sz="894" dirty="0"/>
                <a:t> </a:t>
              </a:r>
            </a:p>
          </p:txBody>
        </p:sp>
        <p:grpSp>
          <p:nvGrpSpPr>
            <p:cNvPr id="230" name="Группа 229"/>
            <p:cNvGrpSpPr/>
            <p:nvPr/>
          </p:nvGrpSpPr>
          <p:grpSpPr>
            <a:xfrm>
              <a:off x="8553746" y="4075259"/>
              <a:ext cx="472501" cy="502013"/>
              <a:chOff x="5983288" y="3043238"/>
              <a:chExt cx="627063" cy="588963"/>
            </a:xfrm>
            <a:solidFill>
              <a:schemeClr val="bg1"/>
            </a:solidFill>
          </p:grpSpPr>
          <p:sp>
            <p:nvSpPr>
              <p:cNvPr id="232" name="Freeform 257"/>
              <p:cNvSpPr>
                <a:spLocks/>
              </p:cNvSpPr>
              <p:nvPr/>
            </p:nvSpPr>
            <p:spPr bwMode="auto">
              <a:xfrm>
                <a:off x="6021388" y="3173413"/>
                <a:ext cx="361950" cy="458788"/>
              </a:xfrm>
              <a:custGeom>
                <a:avLst/>
                <a:gdLst/>
                <a:ahLst/>
                <a:cxnLst>
                  <a:cxn ang="0">
                    <a:pos x="0" y="0"/>
                  </a:cxn>
                  <a:cxn ang="0">
                    <a:pos x="456" y="0"/>
                  </a:cxn>
                  <a:cxn ang="0">
                    <a:pos x="456" y="191"/>
                  </a:cxn>
                  <a:cxn ang="0">
                    <a:pos x="455" y="195"/>
                  </a:cxn>
                  <a:cxn ang="0">
                    <a:pos x="453" y="199"/>
                  </a:cxn>
                  <a:cxn ang="0">
                    <a:pos x="450" y="201"/>
                  </a:cxn>
                  <a:cxn ang="0">
                    <a:pos x="445" y="202"/>
                  </a:cxn>
                  <a:cxn ang="0">
                    <a:pos x="439" y="200"/>
                  </a:cxn>
                  <a:cxn ang="0">
                    <a:pos x="437" y="198"/>
                  </a:cxn>
                  <a:cxn ang="0">
                    <a:pos x="434" y="194"/>
                  </a:cxn>
                  <a:cxn ang="0">
                    <a:pos x="434" y="22"/>
                  </a:cxn>
                  <a:cxn ang="0">
                    <a:pos x="22" y="22"/>
                  </a:cxn>
                  <a:cxn ang="0">
                    <a:pos x="22" y="556"/>
                  </a:cxn>
                  <a:cxn ang="0">
                    <a:pos x="434" y="556"/>
                  </a:cxn>
                  <a:cxn ang="0">
                    <a:pos x="434" y="416"/>
                  </a:cxn>
                  <a:cxn ang="0">
                    <a:pos x="437" y="413"/>
                  </a:cxn>
                  <a:cxn ang="0">
                    <a:pos x="439" y="411"/>
                  </a:cxn>
                  <a:cxn ang="0">
                    <a:pos x="442" y="409"/>
                  </a:cxn>
                  <a:cxn ang="0">
                    <a:pos x="449" y="409"/>
                  </a:cxn>
                  <a:cxn ang="0">
                    <a:pos x="452" y="411"/>
                  </a:cxn>
                  <a:cxn ang="0">
                    <a:pos x="454" y="413"/>
                  </a:cxn>
                  <a:cxn ang="0">
                    <a:pos x="456" y="420"/>
                  </a:cxn>
                  <a:cxn ang="0">
                    <a:pos x="456" y="578"/>
                  </a:cxn>
                  <a:cxn ang="0">
                    <a:pos x="0" y="578"/>
                  </a:cxn>
                  <a:cxn ang="0">
                    <a:pos x="0" y="0"/>
                  </a:cxn>
                </a:cxnLst>
                <a:rect l="0" t="0" r="r" b="b"/>
                <a:pathLst>
                  <a:path w="456" h="578">
                    <a:moveTo>
                      <a:pt x="0" y="0"/>
                    </a:moveTo>
                    <a:lnTo>
                      <a:pt x="456" y="0"/>
                    </a:lnTo>
                    <a:lnTo>
                      <a:pt x="456" y="191"/>
                    </a:lnTo>
                    <a:lnTo>
                      <a:pt x="455" y="195"/>
                    </a:lnTo>
                    <a:lnTo>
                      <a:pt x="453" y="199"/>
                    </a:lnTo>
                    <a:lnTo>
                      <a:pt x="450" y="201"/>
                    </a:lnTo>
                    <a:lnTo>
                      <a:pt x="445" y="202"/>
                    </a:lnTo>
                    <a:lnTo>
                      <a:pt x="439" y="200"/>
                    </a:lnTo>
                    <a:lnTo>
                      <a:pt x="437" y="198"/>
                    </a:lnTo>
                    <a:lnTo>
                      <a:pt x="434" y="194"/>
                    </a:lnTo>
                    <a:lnTo>
                      <a:pt x="434" y="22"/>
                    </a:lnTo>
                    <a:lnTo>
                      <a:pt x="22" y="22"/>
                    </a:lnTo>
                    <a:lnTo>
                      <a:pt x="22" y="556"/>
                    </a:lnTo>
                    <a:lnTo>
                      <a:pt x="434" y="556"/>
                    </a:lnTo>
                    <a:lnTo>
                      <a:pt x="434" y="416"/>
                    </a:lnTo>
                    <a:lnTo>
                      <a:pt x="437" y="413"/>
                    </a:lnTo>
                    <a:lnTo>
                      <a:pt x="439" y="411"/>
                    </a:lnTo>
                    <a:lnTo>
                      <a:pt x="442" y="409"/>
                    </a:lnTo>
                    <a:lnTo>
                      <a:pt x="449" y="409"/>
                    </a:lnTo>
                    <a:lnTo>
                      <a:pt x="452" y="411"/>
                    </a:lnTo>
                    <a:lnTo>
                      <a:pt x="454" y="413"/>
                    </a:lnTo>
                    <a:lnTo>
                      <a:pt x="456" y="420"/>
                    </a:lnTo>
                    <a:lnTo>
                      <a:pt x="456" y="578"/>
                    </a:lnTo>
                    <a:lnTo>
                      <a:pt x="0" y="578"/>
                    </a:lnTo>
                    <a:lnTo>
                      <a:pt x="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33" name="Freeform 258"/>
              <p:cNvSpPr>
                <a:spLocks/>
              </p:cNvSpPr>
              <p:nvPr/>
            </p:nvSpPr>
            <p:spPr bwMode="auto">
              <a:xfrm>
                <a:off x="6327776" y="3043238"/>
                <a:ext cx="152400" cy="146050"/>
              </a:xfrm>
              <a:custGeom>
                <a:avLst/>
                <a:gdLst/>
                <a:ahLst/>
                <a:cxnLst>
                  <a:cxn ang="0">
                    <a:pos x="97" y="0"/>
                  </a:cxn>
                  <a:cxn ang="0">
                    <a:pos x="119" y="2"/>
                  </a:cxn>
                  <a:cxn ang="0">
                    <a:pos x="139" y="10"/>
                  </a:cxn>
                  <a:cxn ang="0">
                    <a:pos x="156" y="21"/>
                  </a:cxn>
                  <a:cxn ang="0">
                    <a:pos x="172" y="36"/>
                  </a:cxn>
                  <a:cxn ang="0">
                    <a:pos x="183" y="54"/>
                  </a:cxn>
                  <a:cxn ang="0">
                    <a:pos x="190" y="73"/>
                  </a:cxn>
                  <a:cxn ang="0">
                    <a:pos x="192" y="95"/>
                  </a:cxn>
                  <a:cxn ang="0">
                    <a:pos x="192" y="99"/>
                  </a:cxn>
                  <a:cxn ang="0">
                    <a:pos x="190" y="102"/>
                  </a:cxn>
                  <a:cxn ang="0">
                    <a:pos x="188" y="104"/>
                  </a:cxn>
                  <a:cxn ang="0">
                    <a:pos x="185" y="106"/>
                  </a:cxn>
                  <a:cxn ang="0">
                    <a:pos x="178" y="106"/>
                  </a:cxn>
                  <a:cxn ang="0">
                    <a:pos x="175" y="104"/>
                  </a:cxn>
                  <a:cxn ang="0">
                    <a:pos x="173" y="102"/>
                  </a:cxn>
                  <a:cxn ang="0">
                    <a:pos x="170" y="95"/>
                  </a:cxn>
                  <a:cxn ang="0">
                    <a:pos x="168" y="76"/>
                  </a:cxn>
                  <a:cxn ang="0">
                    <a:pos x="161" y="58"/>
                  </a:cxn>
                  <a:cxn ang="0">
                    <a:pos x="148" y="43"/>
                  </a:cxn>
                  <a:cxn ang="0">
                    <a:pos x="134" y="31"/>
                  </a:cxn>
                  <a:cxn ang="0">
                    <a:pos x="117" y="23"/>
                  </a:cxn>
                  <a:cxn ang="0">
                    <a:pos x="97" y="21"/>
                  </a:cxn>
                  <a:cxn ang="0">
                    <a:pos x="77" y="23"/>
                  </a:cxn>
                  <a:cxn ang="0">
                    <a:pos x="58" y="31"/>
                  </a:cxn>
                  <a:cxn ang="0">
                    <a:pos x="44" y="43"/>
                  </a:cxn>
                  <a:cxn ang="0">
                    <a:pos x="32" y="58"/>
                  </a:cxn>
                  <a:cxn ang="0">
                    <a:pos x="24" y="76"/>
                  </a:cxn>
                  <a:cxn ang="0">
                    <a:pos x="22" y="95"/>
                  </a:cxn>
                  <a:cxn ang="0">
                    <a:pos x="24" y="113"/>
                  </a:cxn>
                  <a:cxn ang="0">
                    <a:pos x="30" y="130"/>
                  </a:cxn>
                  <a:cxn ang="0">
                    <a:pos x="40" y="144"/>
                  </a:cxn>
                  <a:cxn ang="0">
                    <a:pos x="52" y="155"/>
                  </a:cxn>
                  <a:cxn ang="0">
                    <a:pos x="67" y="164"/>
                  </a:cxn>
                  <a:cxn ang="0">
                    <a:pos x="70" y="166"/>
                  </a:cxn>
                  <a:cxn ang="0">
                    <a:pos x="72" y="168"/>
                  </a:cxn>
                  <a:cxn ang="0">
                    <a:pos x="74" y="171"/>
                  </a:cxn>
                  <a:cxn ang="0">
                    <a:pos x="74" y="175"/>
                  </a:cxn>
                  <a:cxn ang="0">
                    <a:pos x="72" y="181"/>
                  </a:cxn>
                  <a:cxn ang="0">
                    <a:pos x="69" y="183"/>
                  </a:cxn>
                  <a:cxn ang="0">
                    <a:pos x="66" y="185"/>
                  </a:cxn>
                  <a:cxn ang="0">
                    <a:pos x="61" y="185"/>
                  </a:cxn>
                  <a:cxn ang="0">
                    <a:pos x="58" y="183"/>
                  </a:cxn>
                  <a:cxn ang="0">
                    <a:pos x="39" y="172"/>
                  </a:cxn>
                  <a:cxn ang="0">
                    <a:pos x="23" y="157"/>
                  </a:cxn>
                  <a:cxn ang="0">
                    <a:pos x="10" y="139"/>
                  </a:cxn>
                  <a:cxn ang="0">
                    <a:pos x="2" y="119"/>
                  </a:cxn>
                  <a:cxn ang="0">
                    <a:pos x="0" y="95"/>
                  </a:cxn>
                  <a:cxn ang="0">
                    <a:pos x="2" y="73"/>
                  </a:cxn>
                  <a:cxn ang="0">
                    <a:pos x="10" y="54"/>
                  </a:cxn>
                  <a:cxn ang="0">
                    <a:pos x="21" y="36"/>
                  </a:cxn>
                  <a:cxn ang="0">
                    <a:pos x="36" y="21"/>
                  </a:cxn>
                  <a:cxn ang="0">
                    <a:pos x="54" y="10"/>
                  </a:cxn>
                  <a:cxn ang="0">
                    <a:pos x="75" y="2"/>
                  </a:cxn>
                  <a:cxn ang="0">
                    <a:pos x="97" y="0"/>
                  </a:cxn>
                </a:cxnLst>
                <a:rect l="0" t="0" r="r" b="b"/>
                <a:pathLst>
                  <a:path w="192" h="185">
                    <a:moveTo>
                      <a:pt x="97" y="0"/>
                    </a:moveTo>
                    <a:lnTo>
                      <a:pt x="119" y="2"/>
                    </a:lnTo>
                    <a:lnTo>
                      <a:pt x="139" y="10"/>
                    </a:lnTo>
                    <a:lnTo>
                      <a:pt x="156" y="21"/>
                    </a:lnTo>
                    <a:lnTo>
                      <a:pt x="172" y="36"/>
                    </a:lnTo>
                    <a:lnTo>
                      <a:pt x="183" y="54"/>
                    </a:lnTo>
                    <a:lnTo>
                      <a:pt x="190" y="73"/>
                    </a:lnTo>
                    <a:lnTo>
                      <a:pt x="192" y="95"/>
                    </a:lnTo>
                    <a:lnTo>
                      <a:pt x="192" y="99"/>
                    </a:lnTo>
                    <a:lnTo>
                      <a:pt x="190" y="102"/>
                    </a:lnTo>
                    <a:lnTo>
                      <a:pt x="188" y="104"/>
                    </a:lnTo>
                    <a:lnTo>
                      <a:pt x="185" y="106"/>
                    </a:lnTo>
                    <a:lnTo>
                      <a:pt x="178" y="106"/>
                    </a:lnTo>
                    <a:lnTo>
                      <a:pt x="175" y="104"/>
                    </a:lnTo>
                    <a:lnTo>
                      <a:pt x="173" y="102"/>
                    </a:lnTo>
                    <a:lnTo>
                      <a:pt x="170" y="95"/>
                    </a:lnTo>
                    <a:lnTo>
                      <a:pt x="168" y="76"/>
                    </a:lnTo>
                    <a:lnTo>
                      <a:pt x="161" y="58"/>
                    </a:lnTo>
                    <a:lnTo>
                      <a:pt x="148" y="43"/>
                    </a:lnTo>
                    <a:lnTo>
                      <a:pt x="134" y="31"/>
                    </a:lnTo>
                    <a:lnTo>
                      <a:pt x="117" y="23"/>
                    </a:lnTo>
                    <a:lnTo>
                      <a:pt x="97" y="21"/>
                    </a:lnTo>
                    <a:lnTo>
                      <a:pt x="77" y="23"/>
                    </a:lnTo>
                    <a:lnTo>
                      <a:pt x="58" y="31"/>
                    </a:lnTo>
                    <a:lnTo>
                      <a:pt x="44" y="43"/>
                    </a:lnTo>
                    <a:lnTo>
                      <a:pt x="32" y="58"/>
                    </a:lnTo>
                    <a:lnTo>
                      <a:pt x="24" y="76"/>
                    </a:lnTo>
                    <a:lnTo>
                      <a:pt x="22" y="95"/>
                    </a:lnTo>
                    <a:lnTo>
                      <a:pt x="24" y="113"/>
                    </a:lnTo>
                    <a:lnTo>
                      <a:pt x="30" y="130"/>
                    </a:lnTo>
                    <a:lnTo>
                      <a:pt x="40" y="144"/>
                    </a:lnTo>
                    <a:lnTo>
                      <a:pt x="52" y="155"/>
                    </a:lnTo>
                    <a:lnTo>
                      <a:pt x="67" y="164"/>
                    </a:lnTo>
                    <a:lnTo>
                      <a:pt x="70" y="166"/>
                    </a:lnTo>
                    <a:lnTo>
                      <a:pt x="72" y="168"/>
                    </a:lnTo>
                    <a:lnTo>
                      <a:pt x="74" y="171"/>
                    </a:lnTo>
                    <a:lnTo>
                      <a:pt x="74" y="175"/>
                    </a:lnTo>
                    <a:lnTo>
                      <a:pt x="72" y="181"/>
                    </a:lnTo>
                    <a:lnTo>
                      <a:pt x="69" y="183"/>
                    </a:lnTo>
                    <a:lnTo>
                      <a:pt x="66" y="185"/>
                    </a:lnTo>
                    <a:lnTo>
                      <a:pt x="61" y="185"/>
                    </a:lnTo>
                    <a:lnTo>
                      <a:pt x="58" y="183"/>
                    </a:lnTo>
                    <a:lnTo>
                      <a:pt x="39" y="172"/>
                    </a:lnTo>
                    <a:lnTo>
                      <a:pt x="23" y="157"/>
                    </a:lnTo>
                    <a:lnTo>
                      <a:pt x="10" y="139"/>
                    </a:lnTo>
                    <a:lnTo>
                      <a:pt x="2" y="119"/>
                    </a:lnTo>
                    <a:lnTo>
                      <a:pt x="0" y="95"/>
                    </a:lnTo>
                    <a:lnTo>
                      <a:pt x="2" y="73"/>
                    </a:lnTo>
                    <a:lnTo>
                      <a:pt x="10" y="54"/>
                    </a:lnTo>
                    <a:lnTo>
                      <a:pt x="21" y="36"/>
                    </a:lnTo>
                    <a:lnTo>
                      <a:pt x="36" y="21"/>
                    </a:lnTo>
                    <a:lnTo>
                      <a:pt x="54" y="10"/>
                    </a:lnTo>
                    <a:lnTo>
                      <a:pt x="75" y="2"/>
                    </a:lnTo>
                    <a:lnTo>
                      <a:pt x="97"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34" name="Freeform 259"/>
              <p:cNvSpPr>
                <a:spLocks/>
              </p:cNvSpPr>
              <p:nvPr/>
            </p:nvSpPr>
            <p:spPr bwMode="auto">
              <a:xfrm>
                <a:off x="5983288" y="3043238"/>
                <a:ext cx="84138" cy="146050"/>
              </a:xfrm>
              <a:custGeom>
                <a:avLst/>
                <a:gdLst/>
                <a:ahLst/>
                <a:cxnLst>
                  <a:cxn ang="0">
                    <a:pos x="95" y="0"/>
                  </a:cxn>
                  <a:cxn ang="0">
                    <a:pos x="99" y="0"/>
                  </a:cxn>
                  <a:cxn ang="0">
                    <a:pos x="102" y="2"/>
                  </a:cxn>
                  <a:cxn ang="0">
                    <a:pos x="104" y="4"/>
                  </a:cxn>
                  <a:cxn ang="0">
                    <a:pos x="105" y="6"/>
                  </a:cxn>
                  <a:cxn ang="0">
                    <a:pos x="106" y="10"/>
                  </a:cxn>
                  <a:cxn ang="0">
                    <a:pos x="104" y="16"/>
                  </a:cxn>
                  <a:cxn ang="0">
                    <a:pos x="102" y="18"/>
                  </a:cxn>
                  <a:cxn ang="0">
                    <a:pos x="99" y="21"/>
                  </a:cxn>
                  <a:cxn ang="0">
                    <a:pos x="95" y="21"/>
                  </a:cxn>
                  <a:cxn ang="0">
                    <a:pos x="76" y="23"/>
                  </a:cxn>
                  <a:cxn ang="0">
                    <a:pos x="58" y="31"/>
                  </a:cxn>
                  <a:cxn ang="0">
                    <a:pos x="43" y="43"/>
                  </a:cxn>
                  <a:cxn ang="0">
                    <a:pos x="31" y="58"/>
                  </a:cxn>
                  <a:cxn ang="0">
                    <a:pos x="23" y="76"/>
                  </a:cxn>
                  <a:cxn ang="0">
                    <a:pos x="21" y="95"/>
                  </a:cxn>
                  <a:cxn ang="0">
                    <a:pos x="23" y="113"/>
                  </a:cxn>
                  <a:cxn ang="0">
                    <a:pos x="28" y="130"/>
                  </a:cxn>
                  <a:cxn ang="0">
                    <a:pos x="38" y="144"/>
                  </a:cxn>
                  <a:cxn ang="0">
                    <a:pos x="50" y="155"/>
                  </a:cxn>
                  <a:cxn ang="0">
                    <a:pos x="66" y="164"/>
                  </a:cxn>
                  <a:cxn ang="0">
                    <a:pos x="69" y="166"/>
                  </a:cxn>
                  <a:cxn ang="0">
                    <a:pos x="71" y="168"/>
                  </a:cxn>
                  <a:cxn ang="0">
                    <a:pos x="73" y="175"/>
                  </a:cxn>
                  <a:cxn ang="0">
                    <a:pos x="72" y="178"/>
                  </a:cxn>
                  <a:cxn ang="0">
                    <a:pos x="70" y="181"/>
                  </a:cxn>
                  <a:cxn ang="0">
                    <a:pos x="68" y="183"/>
                  </a:cxn>
                  <a:cxn ang="0">
                    <a:pos x="65" y="185"/>
                  </a:cxn>
                  <a:cxn ang="0">
                    <a:pos x="59" y="185"/>
                  </a:cxn>
                  <a:cxn ang="0">
                    <a:pos x="58" y="183"/>
                  </a:cxn>
                  <a:cxn ang="0">
                    <a:pos x="38" y="172"/>
                  </a:cxn>
                  <a:cxn ang="0">
                    <a:pos x="22" y="157"/>
                  </a:cxn>
                  <a:cxn ang="0">
                    <a:pos x="10" y="139"/>
                  </a:cxn>
                  <a:cxn ang="0">
                    <a:pos x="2" y="119"/>
                  </a:cxn>
                  <a:cxn ang="0">
                    <a:pos x="0" y="95"/>
                  </a:cxn>
                  <a:cxn ang="0">
                    <a:pos x="2" y="73"/>
                  </a:cxn>
                  <a:cxn ang="0">
                    <a:pos x="10" y="54"/>
                  </a:cxn>
                  <a:cxn ang="0">
                    <a:pos x="21" y="36"/>
                  </a:cxn>
                  <a:cxn ang="0">
                    <a:pos x="36" y="21"/>
                  </a:cxn>
                  <a:cxn ang="0">
                    <a:pos x="54" y="10"/>
                  </a:cxn>
                  <a:cxn ang="0">
                    <a:pos x="73" y="2"/>
                  </a:cxn>
                  <a:cxn ang="0">
                    <a:pos x="95" y="0"/>
                  </a:cxn>
                </a:cxnLst>
                <a:rect l="0" t="0" r="r" b="b"/>
                <a:pathLst>
                  <a:path w="106" h="185">
                    <a:moveTo>
                      <a:pt x="95" y="0"/>
                    </a:moveTo>
                    <a:lnTo>
                      <a:pt x="99" y="0"/>
                    </a:lnTo>
                    <a:lnTo>
                      <a:pt x="102" y="2"/>
                    </a:lnTo>
                    <a:lnTo>
                      <a:pt x="104" y="4"/>
                    </a:lnTo>
                    <a:lnTo>
                      <a:pt x="105" y="6"/>
                    </a:lnTo>
                    <a:lnTo>
                      <a:pt x="106" y="10"/>
                    </a:lnTo>
                    <a:lnTo>
                      <a:pt x="104" y="16"/>
                    </a:lnTo>
                    <a:lnTo>
                      <a:pt x="102" y="18"/>
                    </a:lnTo>
                    <a:lnTo>
                      <a:pt x="99" y="21"/>
                    </a:lnTo>
                    <a:lnTo>
                      <a:pt x="95" y="21"/>
                    </a:lnTo>
                    <a:lnTo>
                      <a:pt x="76" y="23"/>
                    </a:lnTo>
                    <a:lnTo>
                      <a:pt x="58" y="31"/>
                    </a:lnTo>
                    <a:lnTo>
                      <a:pt x="43" y="43"/>
                    </a:lnTo>
                    <a:lnTo>
                      <a:pt x="31" y="58"/>
                    </a:lnTo>
                    <a:lnTo>
                      <a:pt x="23" y="76"/>
                    </a:lnTo>
                    <a:lnTo>
                      <a:pt x="21" y="95"/>
                    </a:lnTo>
                    <a:lnTo>
                      <a:pt x="23" y="113"/>
                    </a:lnTo>
                    <a:lnTo>
                      <a:pt x="28" y="130"/>
                    </a:lnTo>
                    <a:lnTo>
                      <a:pt x="38" y="144"/>
                    </a:lnTo>
                    <a:lnTo>
                      <a:pt x="50" y="155"/>
                    </a:lnTo>
                    <a:lnTo>
                      <a:pt x="66" y="164"/>
                    </a:lnTo>
                    <a:lnTo>
                      <a:pt x="69" y="166"/>
                    </a:lnTo>
                    <a:lnTo>
                      <a:pt x="71" y="168"/>
                    </a:lnTo>
                    <a:lnTo>
                      <a:pt x="73" y="175"/>
                    </a:lnTo>
                    <a:lnTo>
                      <a:pt x="72" y="178"/>
                    </a:lnTo>
                    <a:lnTo>
                      <a:pt x="70" y="181"/>
                    </a:lnTo>
                    <a:lnTo>
                      <a:pt x="68" y="183"/>
                    </a:lnTo>
                    <a:lnTo>
                      <a:pt x="65" y="185"/>
                    </a:lnTo>
                    <a:lnTo>
                      <a:pt x="59" y="185"/>
                    </a:lnTo>
                    <a:lnTo>
                      <a:pt x="58" y="183"/>
                    </a:lnTo>
                    <a:lnTo>
                      <a:pt x="38" y="172"/>
                    </a:lnTo>
                    <a:lnTo>
                      <a:pt x="22" y="157"/>
                    </a:lnTo>
                    <a:lnTo>
                      <a:pt x="10" y="139"/>
                    </a:lnTo>
                    <a:lnTo>
                      <a:pt x="2" y="119"/>
                    </a:lnTo>
                    <a:lnTo>
                      <a:pt x="0" y="95"/>
                    </a:lnTo>
                    <a:lnTo>
                      <a:pt x="2" y="73"/>
                    </a:lnTo>
                    <a:lnTo>
                      <a:pt x="10" y="54"/>
                    </a:lnTo>
                    <a:lnTo>
                      <a:pt x="21" y="36"/>
                    </a:lnTo>
                    <a:lnTo>
                      <a:pt x="36" y="21"/>
                    </a:lnTo>
                    <a:lnTo>
                      <a:pt x="54" y="10"/>
                    </a:lnTo>
                    <a:lnTo>
                      <a:pt x="73" y="2"/>
                    </a:lnTo>
                    <a:lnTo>
                      <a:pt x="95"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35" name="Freeform 260"/>
              <p:cNvSpPr>
                <a:spLocks/>
              </p:cNvSpPr>
              <p:nvPr/>
            </p:nvSpPr>
            <p:spPr bwMode="auto">
              <a:xfrm>
                <a:off x="6462713" y="3103563"/>
                <a:ext cx="17463" cy="134938"/>
              </a:xfrm>
              <a:custGeom>
                <a:avLst/>
                <a:gdLst/>
                <a:ahLst/>
                <a:cxnLst>
                  <a:cxn ang="0">
                    <a:pos x="11" y="0"/>
                  </a:cxn>
                  <a:cxn ang="0">
                    <a:pos x="18" y="2"/>
                  </a:cxn>
                  <a:cxn ang="0">
                    <a:pos x="20" y="4"/>
                  </a:cxn>
                  <a:cxn ang="0">
                    <a:pos x="22" y="7"/>
                  </a:cxn>
                  <a:cxn ang="0">
                    <a:pos x="22" y="161"/>
                  </a:cxn>
                  <a:cxn ang="0">
                    <a:pos x="20" y="165"/>
                  </a:cxn>
                  <a:cxn ang="0">
                    <a:pos x="18" y="167"/>
                  </a:cxn>
                  <a:cxn ang="0">
                    <a:pos x="11" y="169"/>
                  </a:cxn>
                  <a:cxn ang="0">
                    <a:pos x="7" y="168"/>
                  </a:cxn>
                  <a:cxn ang="0">
                    <a:pos x="4" y="166"/>
                  </a:cxn>
                  <a:cxn ang="0">
                    <a:pos x="2" y="162"/>
                  </a:cxn>
                  <a:cxn ang="0">
                    <a:pos x="0" y="158"/>
                  </a:cxn>
                  <a:cxn ang="0">
                    <a:pos x="0" y="11"/>
                  </a:cxn>
                  <a:cxn ang="0">
                    <a:pos x="2" y="6"/>
                  </a:cxn>
                  <a:cxn ang="0">
                    <a:pos x="4" y="3"/>
                  </a:cxn>
                  <a:cxn ang="0">
                    <a:pos x="7" y="1"/>
                  </a:cxn>
                  <a:cxn ang="0">
                    <a:pos x="11" y="0"/>
                  </a:cxn>
                </a:cxnLst>
                <a:rect l="0" t="0" r="r" b="b"/>
                <a:pathLst>
                  <a:path w="22" h="169">
                    <a:moveTo>
                      <a:pt x="11" y="0"/>
                    </a:moveTo>
                    <a:lnTo>
                      <a:pt x="18" y="2"/>
                    </a:lnTo>
                    <a:lnTo>
                      <a:pt x="20" y="4"/>
                    </a:lnTo>
                    <a:lnTo>
                      <a:pt x="22" y="7"/>
                    </a:lnTo>
                    <a:lnTo>
                      <a:pt x="22" y="161"/>
                    </a:lnTo>
                    <a:lnTo>
                      <a:pt x="20" y="165"/>
                    </a:lnTo>
                    <a:lnTo>
                      <a:pt x="18" y="167"/>
                    </a:lnTo>
                    <a:lnTo>
                      <a:pt x="11" y="169"/>
                    </a:lnTo>
                    <a:lnTo>
                      <a:pt x="7" y="168"/>
                    </a:lnTo>
                    <a:lnTo>
                      <a:pt x="4" y="166"/>
                    </a:lnTo>
                    <a:lnTo>
                      <a:pt x="2" y="162"/>
                    </a:lnTo>
                    <a:lnTo>
                      <a:pt x="0" y="158"/>
                    </a:lnTo>
                    <a:lnTo>
                      <a:pt x="0" y="11"/>
                    </a:lnTo>
                    <a:lnTo>
                      <a:pt x="2" y="6"/>
                    </a:lnTo>
                    <a:lnTo>
                      <a:pt x="4" y="3"/>
                    </a:lnTo>
                    <a:lnTo>
                      <a:pt x="7" y="1"/>
                    </a:lnTo>
                    <a:lnTo>
                      <a:pt x="11"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36" name="Freeform 261"/>
              <p:cNvSpPr>
                <a:spLocks/>
              </p:cNvSpPr>
              <p:nvPr/>
            </p:nvSpPr>
            <p:spPr bwMode="auto">
              <a:xfrm>
                <a:off x="6372226" y="3398838"/>
                <a:ext cx="107950" cy="166688"/>
              </a:xfrm>
              <a:custGeom>
                <a:avLst/>
                <a:gdLst/>
                <a:ahLst/>
                <a:cxnLst>
                  <a:cxn ang="0">
                    <a:pos x="122" y="0"/>
                  </a:cxn>
                  <a:cxn ang="0">
                    <a:pos x="129" y="0"/>
                  </a:cxn>
                  <a:cxn ang="0">
                    <a:pos x="132" y="3"/>
                  </a:cxn>
                  <a:cxn ang="0">
                    <a:pos x="134" y="5"/>
                  </a:cxn>
                  <a:cxn ang="0">
                    <a:pos x="136" y="8"/>
                  </a:cxn>
                  <a:cxn ang="0">
                    <a:pos x="136" y="212"/>
                  </a:cxn>
                  <a:cxn ang="0">
                    <a:pos x="8" y="212"/>
                  </a:cxn>
                  <a:cxn ang="0">
                    <a:pos x="5" y="209"/>
                  </a:cxn>
                  <a:cxn ang="0">
                    <a:pos x="2" y="207"/>
                  </a:cxn>
                  <a:cxn ang="0">
                    <a:pos x="0" y="204"/>
                  </a:cxn>
                  <a:cxn ang="0">
                    <a:pos x="0" y="197"/>
                  </a:cxn>
                  <a:cxn ang="0">
                    <a:pos x="2" y="194"/>
                  </a:cxn>
                  <a:cxn ang="0">
                    <a:pos x="5" y="192"/>
                  </a:cxn>
                  <a:cxn ang="0">
                    <a:pos x="11" y="190"/>
                  </a:cxn>
                  <a:cxn ang="0">
                    <a:pos x="114" y="190"/>
                  </a:cxn>
                  <a:cxn ang="0">
                    <a:pos x="114" y="11"/>
                  </a:cxn>
                  <a:cxn ang="0">
                    <a:pos x="117" y="5"/>
                  </a:cxn>
                  <a:cxn ang="0">
                    <a:pos x="119" y="3"/>
                  </a:cxn>
                  <a:cxn ang="0">
                    <a:pos x="122" y="0"/>
                  </a:cxn>
                </a:cxnLst>
                <a:rect l="0" t="0" r="r" b="b"/>
                <a:pathLst>
                  <a:path w="136" h="212">
                    <a:moveTo>
                      <a:pt x="122" y="0"/>
                    </a:moveTo>
                    <a:lnTo>
                      <a:pt x="129" y="0"/>
                    </a:lnTo>
                    <a:lnTo>
                      <a:pt x="132" y="3"/>
                    </a:lnTo>
                    <a:lnTo>
                      <a:pt x="134" y="5"/>
                    </a:lnTo>
                    <a:lnTo>
                      <a:pt x="136" y="8"/>
                    </a:lnTo>
                    <a:lnTo>
                      <a:pt x="136" y="212"/>
                    </a:lnTo>
                    <a:lnTo>
                      <a:pt x="8" y="212"/>
                    </a:lnTo>
                    <a:lnTo>
                      <a:pt x="5" y="209"/>
                    </a:lnTo>
                    <a:lnTo>
                      <a:pt x="2" y="207"/>
                    </a:lnTo>
                    <a:lnTo>
                      <a:pt x="0" y="204"/>
                    </a:lnTo>
                    <a:lnTo>
                      <a:pt x="0" y="197"/>
                    </a:lnTo>
                    <a:lnTo>
                      <a:pt x="2" y="194"/>
                    </a:lnTo>
                    <a:lnTo>
                      <a:pt x="5" y="192"/>
                    </a:lnTo>
                    <a:lnTo>
                      <a:pt x="11" y="190"/>
                    </a:lnTo>
                    <a:lnTo>
                      <a:pt x="114" y="190"/>
                    </a:lnTo>
                    <a:lnTo>
                      <a:pt x="114" y="11"/>
                    </a:lnTo>
                    <a:lnTo>
                      <a:pt x="117" y="5"/>
                    </a:lnTo>
                    <a:lnTo>
                      <a:pt x="119" y="3"/>
                    </a:lnTo>
                    <a:lnTo>
                      <a:pt x="122"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37" name="Freeform 262"/>
              <p:cNvSpPr>
                <a:spLocks/>
              </p:cNvSpPr>
              <p:nvPr/>
            </p:nvSpPr>
            <p:spPr bwMode="auto">
              <a:xfrm>
                <a:off x="6049963" y="3043238"/>
                <a:ext cx="361950" cy="15875"/>
              </a:xfrm>
              <a:custGeom>
                <a:avLst/>
                <a:gdLst/>
                <a:ahLst/>
                <a:cxnLst>
                  <a:cxn ang="0">
                    <a:pos x="8" y="0"/>
                  </a:cxn>
                  <a:cxn ang="0">
                    <a:pos x="449" y="0"/>
                  </a:cxn>
                  <a:cxn ang="0">
                    <a:pos x="452" y="2"/>
                  </a:cxn>
                  <a:cxn ang="0">
                    <a:pos x="455" y="4"/>
                  </a:cxn>
                  <a:cxn ang="0">
                    <a:pos x="456" y="6"/>
                  </a:cxn>
                  <a:cxn ang="0">
                    <a:pos x="457" y="10"/>
                  </a:cxn>
                  <a:cxn ang="0">
                    <a:pos x="455" y="16"/>
                  </a:cxn>
                  <a:cxn ang="0">
                    <a:pos x="452" y="18"/>
                  </a:cxn>
                  <a:cxn ang="0">
                    <a:pos x="449" y="21"/>
                  </a:cxn>
                  <a:cxn ang="0">
                    <a:pos x="8" y="21"/>
                  </a:cxn>
                  <a:cxn ang="0">
                    <a:pos x="5" y="18"/>
                  </a:cxn>
                  <a:cxn ang="0">
                    <a:pos x="3" y="16"/>
                  </a:cxn>
                  <a:cxn ang="0">
                    <a:pos x="0" y="10"/>
                  </a:cxn>
                  <a:cxn ang="0">
                    <a:pos x="2" y="6"/>
                  </a:cxn>
                  <a:cxn ang="0">
                    <a:pos x="3" y="4"/>
                  </a:cxn>
                  <a:cxn ang="0">
                    <a:pos x="5" y="2"/>
                  </a:cxn>
                  <a:cxn ang="0">
                    <a:pos x="8" y="0"/>
                  </a:cxn>
                </a:cxnLst>
                <a:rect l="0" t="0" r="r" b="b"/>
                <a:pathLst>
                  <a:path w="457" h="21">
                    <a:moveTo>
                      <a:pt x="8" y="0"/>
                    </a:moveTo>
                    <a:lnTo>
                      <a:pt x="449" y="0"/>
                    </a:lnTo>
                    <a:lnTo>
                      <a:pt x="452" y="2"/>
                    </a:lnTo>
                    <a:lnTo>
                      <a:pt x="455" y="4"/>
                    </a:lnTo>
                    <a:lnTo>
                      <a:pt x="456" y="6"/>
                    </a:lnTo>
                    <a:lnTo>
                      <a:pt x="457" y="10"/>
                    </a:lnTo>
                    <a:lnTo>
                      <a:pt x="455" y="16"/>
                    </a:lnTo>
                    <a:lnTo>
                      <a:pt x="452" y="18"/>
                    </a:lnTo>
                    <a:lnTo>
                      <a:pt x="449" y="21"/>
                    </a:lnTo>
                    <a:lnTo>
                      <a:pt x="8" y="21"/>
                    </a:lnTo>
                    <a:lnTo>
                      <a:pt x="5" y="18"/>
                    </a:lnTo>
                    <a:lnTo>
                      <a:pt x="3" y="16"/>
                    </a:lnTo>
                    <a:lnTo>
                      <a:pt x="0" y="10"/>
                    </a:lnTo>
                    <a:lnTo>
                      <a:pt x="2" y="6"/>
                    </a:lnTo>
                    <a:lnTo>
                      <a:pt x="3" y="4"/>
                    </a:lnTo>
                    <a:lnTo>
                      <a:pt x="5" y="2"/>
                    </a:lnTo>
                    <a:lnTo>
                      <a:pt x="8"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38" name="Freeform 263"/>
              <p:cNvSpPr>
                <a:spLocks/>
              </p:cNvSpPr>
              <p:nvPr/>
            </p:nvSpPr>
            <p:spPr bwMode="auto">
              <a:xfrm>
                <a:off x="6057901" y="3216275"/>
                <a:ext cx="106363" cy="107950"/>
              </a:xfrm>
              <a:custGeom>
                <a:avLst/>
                <a:gdLst/>
                <a:ahLst/>
                <a:cxnLst>
                  <a:cxn ang="0">
                    <a:pos x="0" y="0"/>
                  </a:cxn>
                  <a:cxn ang="0">
                    <a:pos x="87" y="0"/>
                  </a:cxn>
                  <a:cxn ang="0">
                    <a:pos x="90" y="2"/>
                  </a:cxn>
                  <a:cxn ang="0">
                    <a:pos x="95" y="6"/>
                  </a:cxn>
                  <a:cxn ang="0">
                    <a:pos x="95" y="13"/>
                  </a:cxn>
                  <a:cxn ang="0">
                    <a:pos x="93" y="16"/>
                  </a:cxn>
                  <a:cxn ang="0">
                    <a:pos x="90" y="18"/>
                  </a:cxn>
                  <a:cxn ang="0">
                    <a:pos x="87" y="20"/>
                  </a:cxn>
                  <a:cxn ang="0">
                    <a:pos x="22" y="20"/>
                  </a:cxn>
                  <a:cxn ang="0">
                    <a:pos x="22" y="114"/>
                  </a:cxn>
                  <a:cxn ang="0">
                    <a:pos x="111" y="114"/>
                  </a:cxn>
                  <a:cxn ang="0">
                    <a:pos x="111" y="91"/>
                  </a:cxn>
                  <a:cxn ang="0">
                    <a:pos x="112" y="86"/>
                  </a:cxn>
                  <a:cxn ang="0">
                    <a:pos x="115" y="83"/>
                  </a:cxn>
                  <a:cxn ang="0">
                    <a:pos x="118" y="81"/>
                  </a:cxn>
                  <a:cxn ang="0">
                    <a:pos x="122" y="80"/>
                  </a:cxn>
                  <a:cxn ang="0">
                    <a:pos x="129" y="82"/>
                  </a:cxn>
                  <a:cxn ang="0">
                    <a:pos x="131" y="84"/>
                  </a:cxn>
                  <a:cxn ang="0">
                    <a:pos x="133" y="87"/>
                  </a:cxn>
                  <a:cxn ang="0">
                    <a:pos x="133" y="136"/>
                  </a:cxn>
                  <a:cxn ang="0">
                    <a:pos x="0" y="136"/>
                  </a:cxn>
                  <a:cxn ang="0">
                    <a:pos x="0" y="0"/>
                  </a:cxn>
                </a:cxnLst>
                <a:rect l="0" t="0" r="r" b="b"/>
                <a:pathLst>
                  <a:path w="133" h="136">
                    <a:moveTo>
                      <a:pt x="0" y="0"/>
                    </a:moveTo>
                    <a:lnTo>
                      <a:pt x="87" y="0"/>
                    </a:lnTo>
                    <a:lnTo>
                      <a:pt x="90" y="2"/>
                    </a:lnTo>
                    <a:lnTo>
                      <a:pt x="95" y="6"/>
                    </a:lnTo>
                    <a:lnTo>
                      <a:pt x="95" y="13"/>
                    </a:lnTo>
                    <a:lnTo>
                      <a:pt x="93" y="16"/>
                    </a:lnTo>
                    <a:lnTo>
                      <a:pt x="90" y="18"/>
                    </a:lnTo>
                    <a:lnTo>
                      <a:pt x="87" y="20"/>
                    </a:lnTo>
                    <a:lnTo>
                      <a:pt x="22" y="20"/>
                    </a:lnTo>
                    <a:lnTo>
                      <a:pt x="22" y="114"/>
                    </a:lnTo>
                    <a:lnTo>
                      <a:pt x="111" y="114"/>
                    </a:lnTo>
                    <a:lnTo>
                      <a:pt x="111" y="91"/>
                    </a:lnTo>
                    <a:lnTo>
                      <a:pt x="112" y="86"/>
                    </a:lnTo>
                    <a:lnTo>
                      <a:pt x="115" y="83"/>
                    </a:lnTo>
                    <a:lnTo>
                      <a:pt x="118" y="81"/>
                    </a:lnTo>
                    <a:lnTo>
                      <a:pt x="122" y="80"/>
                    </a:lnTo>
                    <a:lnTo>
                      <a:pt x="129" y="82"/>
                    </a:lnTo>
                    <a:lnTo>
                      <a:pt x="131" y="84"/>
                    </a:lnTo>
                    <a:lnTo>
                      <a:pt x="133" y="87"/>
                    </a:lnTo>
                    <a:lnTo>
                      <a:pt x="133" y="136"/>
                    </a:lnTo>
                    <a:lnTo>
                      <a:pt x="0" y="136"/>
                    </a:lnTo>
                    <a:lnTo>
                      <a:pt x="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39" name="Freeform 264"/>
              <p:cNvSpPr>
                <a:spLocks/>
              </p:cNvSpPr>
              <p:nvPr/>
            </p:nvSpPr>
            <p:spPr bwMode="auto">
              <a:xfrm>
                <a:off x="6080126" y="3216275"/>
                <a:ext cx="103188" cy="80963"/>
              </a:xfrm>
              <a:custGeom>
                <a:avLst/>
                <a:gdLst/>
                <a:ahLst/>
                <a:cxnLst>
                  <a:cxn ang="0">
                    <a:pos x="119" y="0"/>
                  </a:cxn>
                  <a:cxn ang="0">
                    <a:pos x="121" y="0"/>
                  </a:cxn>
                  <a:cxn ang="0">
                    <a:pos x="124" y="1"/>
                  </a:cxn>
                  <a:cxn ang="0">
                    <a:pos x="127" y="3"/>
                  </a:cxn>
                  <a:cxn ang="0">
                    <a:pos x="130" y="5"/>
                  </a:cxn>
                  <a:cxn ang="0">
                    <a:pos x="131" y="8"/>
                  </a:cxn>
                  <a:cxn ang="0">
                    <a:pos x="131" y="12"/>
                  </a:cxn>
                  <a:cxn ang="0">
                    <a:pos x="128" y="18"/>
                  </a:cxn>
                  <a:cxn ang="0">
                    <a:pos x="50" y="102"/>
                  </a:cxn>
                  <a:cxn ang="0">
                    <a:pos x="3" y="61"/>
                  </a:cxn>
                  <a:cxn ang="0">
                    <a:pos x="1" y="58"/>
                  </a:cxn>
                  <a:cxn ang="0">
                    <a:pos x="0" y="55"/>
                  </a:cxn>
                  <a:cxn ang="0">
                    <a:pos x="0" y="52"/>
                  </a:cxn>
                  <a:cxn ang="0">
                    <a:pos x="2" y="46"/>
                  </a:cxn>
                  <a:cxn ang="0">
                    <a:pos x="5" y="44"/>
                  </a:cxn>
                  <a:cxn ang="0">
                    <a:pos x="9" y="43"/>
                  </a:cxn>
                  <a:cxn ang="0">
                    <a:pos x="11" y="41"/>
                  </a:cxn>
                  <a:cxn ang="0">
                    <a:pos x="14" y="43"/>
                  </a:cxn>
                  <a:cxn ang="0">
                    <a:pos x="17" y="45"/>
                  </a:cxn>
                  <a:cxn ang="0">
                    <a:pos x="48" y="71"/>
                  </a:cxn>
                  <a:cxn ang="0">
                    <a:pos x="112" y="3"/>
                  </a:cxn>
                  <a:cxn ang="0">
                    <a:pos x="115" y="1"/>
                  </a:cxn>
                  <a:cxn ang="0">
                    <a:pos x="119" y="0"/>
                  </a:cxn>
                </a:cxnLst>
                <a:rect l="0" t="0" r="r" b="b"/>
                <a:pathLst>
                  <a:path w="131" h="102">
                    <a:moveTo>
                      <a:pt x="119" y="0"/>
                    </a:moveTo>
                    <a:lnTo>
                      <a:pt x="121" y="0"/>
                    </a:lnTo>
                    <a:lnTo>
                      <a:pt x="124" y="1"/>
                    </a:lnTo>
                    <a:lnTo>
                      <a:pt x="127" y="3"/>
                    </a:lnTo>
                    <a:lnTo>
                      <a:pt x="130" y="5"/>
                    </a:lnTo>
                    <a:lnTo>
                      <a:pt x="131" y="8"/>
                    </a:lnTo>
                    <a:lnTo>
                      <a:pt x="131" y="12"/>
                    </a:lnTo>
                    <a:lnTo>
                      <a:pt x="128" y="18"/>
                    </a:lnTo>
                    <a:lnTo>
                      <a:pt x="50" y="102"/>
                    </a:lnTo>
                    <a:lnTo>
                      <a:pt x="3" y="61"/>
                    </a:lnTo>
                    <a:lnTo>
                      <a:pt x="1" y="58"/>
                    </a:lnTo>
                    <a:lnTo>
                      <a:pt x="0" y="55"/>
                    </a:lnTo>
                    <a:lnTo>
                      <a:pt x="0" y="52"/>
                    </a:lnTo>
                    <a:lnTo>
                      <a:pt x="2" y="46"/>
                    </a:lnTo>
                    <a:lnTo>
                      <a:pt x="5" y="44"/>
                    </a:lnTo>
                    <a:lnTo>
                      <a:pt x="9" y="43"/>
                    </a:lnTo>
                    <a:lnTo>
                      <a:pt x="11" y="41"/>
                    </a:lnTo>
                    <a:lnTo>
                      <a:pt x="14" y="43"/>
                    </a:lnTo>
                    <a:lnTo>
                      <a:pt x="17" y="45"/>
                    </a:lnTo>
                    <a:lnTo>
                      <a:pt x="48" y="71"/>
                    </a:lnTo>
                    <a:lnTo>
                      <a:pt x="112" y="3"/>
                    </a:lnTo>
                    <a:lnTo>
                      <a:pt x="115" y="1"/>
                    </a:lnTo>
                    <a:lnTo>
                      <a:pt x="119"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40" name="Freeform 265"/>
              <p:cNvSpPr>
                <a:spLocks/>
              </p:cNvSpPr>
              <p:nvPr/>
            </p:nvSpPr>
            <p:spPr bwMode="auto">
              <a:xfrm>
                <a:off x="6057901" y="3352800"/>
                <a:ext cx="106363" cy="107950"/>
              </a:xfrm>
              <a:custGeom>
                <a:avLst/>
                <a:gdLst/>
                <a:ahLst/>
                <a:cxnLst>
                  <a:cxn ang="0">
                    <a:pos x="0" y="0"/>
                  </a:cxn>
                  <a:cxn ang="0">
                    <a:pos x="84" y="0"/>
                  </a:cxn>
                  <a:cxn ang="0">
                    <a:pos x="90" y="2"/>
                  </a:cxn>
                  <a:cxn ang="0">
                    <a:pos x="93" y="4"/>
                  </a:cxn>
                  <a:cxn ang="0">
                    <a:pos x="95" y="8"/>
                  </a:cxn>
                  <a:cxn ang="0">
                    <a:pos x="95" y="14"/>
                  </a:cxn>
                  <a:cxn ang="0">
                    <a:pos x="93" y="18"/>
                  </a:cxn>
                  <a:cxn ang="0">
                    <a:pos x="90" y="20"/>
                  </a:cxn>
                  <a:cxn ang="0">
                    <a:pos x="87" y="22"/>
                  </a:cxn>
                  <a:cxn ang="0">
                    <a:pos x="22" y="22"/>
                  </a:cxn>
                  <a:cxn ang="0">
                    <a:pos x="22" y="116"/>
                  </a:cxn>
                  <a:cxn ang="0">
                    <a:pos x="111" y="116"/>
                  </a:cxn>
                  <a:cxn ang="0">
                    <a:pos x="111" y="92"/>
                  </a:cxn>
                  <a:cxn ang="0">
                    <a:pos x="114" y="86"/>
                  </a:cxn>
                  <a:cxn ang="0">
                    <a:pos x="116" y="84"/>
                  </a:cxn>
                  <a:cxn ang="0">
                    <a:pos x="119" y="81"/>
                  </a:cxn>
                  <a:cxn ang="0">
                    <a:pos x="126" y="81"/>
                  </a:cxn>
                  <a:cxn ang="0">
                    <a:pos x="129" y="84"/>
                  </a:cxn>
                  <a:cxn ang="0">
                    <a:pos x="131" y="86"/>
                  </a:cxn>
                  <a:cxn ang="0">
                    <a:pos x="133" y="89"/>
                  </a:cxn>
                  <a:cxn ang="0">
                    <a:pos x="133" y="138"/>
                  </a:cxn>
                  <a:cxn ang="0">
                    <a:pos x="0" y="138"/>
                  </a:cxn>
                  <a:cxn ang="0">
                    <a:pos x="0" y="0"/>
                  </a:cxn>
                </a:cxnLst>
                <a:rect l="0" t="0" r="r" b="b"/>
                <a:pathLst>
                  <a:path w="133" h="138">
                    <a:moveTo>
                      <a:pt x="0" y="0"/>
                    </a:moveTo>
                    <a:lnTo>
                      <a:pt x="84" y="0"/>
                    </a:lnTo>
                    <a:lnTo>
                      <a:pt x="90" y="2"/>
                    </a:lnTo>
                    <a:lnTo>
                      <a:pt x="93" y="4"/>
                    </a:lnTo>
                    <a:lnTo>
                      <a:pt x="95" y="8"/>
                    </a:lnTo>
                    <a:lnTo>
                      <a:pt x="95" y="14"/>
                    </a:lnTo>
                    <a:lnTo>
                      <a:pt x="93" y="18"/>
                    </a:lnTo>
                    <a:lnTo>
                      <a:pt x="90" y="20"/>
                    </a:lnTo>
                    <a:lnTo>
                      <a:pt x="87" y="22"/>
                    </a:lnTo>
                    <a:lnTo>
                      <a:pt x="22" y="22"/>
                    </a:lnTo>
                    <a:lnTo>
                      <a:pt x="22" y="116"/>
                    </a:lnTo>
                    <a:lnTo>
                      <a:pt x="111" y="116"/>
                    </a:lnTo>
                    <a:lnTo>
                      <a:pt x="111" y="92"/>
                    </a:lnTo>
                    <a:lnTo>
                      <a:pt x="114" y="86"/>
                    </a:lnTo>
                    <a:lnTo>
                      <a:pt x="116" y="84"/>
                    </a:lnTo>
                    <a:lnTo>
                      <a:pt x="119" y="81"/>
                    </a:lnTo>
                    <a:lnTo>
                      <a:pt x="126" y="81"/>
                    </a:lnTo>
                    <a:lnTo>
                      <a:pt x="129" y="84"/>
                    </a:lnTo>
                    <a:lnTo>
                      <a:pt x="131" y="86"/>
                    </a:lnTo>
                    <a:lnTo>
                      <a:pt x="133" y="89"/>
                    </a:lnTo>
                    <a:lnTo>
                      <a:pt x="133" y="138"/>
                    </a:lnTo>
                    <a:lnTo>
                      <a:pt x="0" y="138"/>
                    </a:lnTo>
                    <a:lnTo>
                      <a:pt x="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41" name="Freeform 266"/>
              <p:cNvSpPr>
                <a:spLocks/>
              </p:cNvSpPr>
              <p:nvPr/>
            </p:nvSpPr>
            <p:spPr bwMode="auto">
              <a:xfrm>
                <a:off x="6080126" y="3354388"/>
                <a:ext cx="103188" cy="80963"/>
              </a:xfrm>
              <a:custGeom>
                <a:avLst/>
                <a:gdLst/>
                <a:ahLst/>
                <a:cxnLst>
                  <a:cxn ang="0">
                    <a:pos x="119" y="0"/>
                  </a:cxn>
                  <a:cxn ang="0">
                    <a:pos x="121" y="0"/>
                  </a:cxn>
                  <a:cxn ang="0">
                    <a:pos x="127" y="2"/>
                  </a:cxn>
                  <a:cxn ang="0">
                    <a:pos x="130" y="6"/>
                  </a:cxn>
                  <a:cxn ang="0">
                    <a:pos x="131" y="9"/>
                  </a:cxn>
                  <a:cxn ang="0">
                    <a:pos x="131" y="11"/>
                  </a:cxn>
                  <a:cxn ang="0">
                    <a:pos x="128" y="18"/>
                  </a:cxn>
                  <a:cxn ang="0">
                    <a:pos x="50" y="103"/>
                  </a:cxn>
                  <a:cxn ang="0">
                    <a:pos x="3" y="62"/>
                  </a:cxn>
                  <a:cxn ang="0">
                    <a:pos x="1" y="59"/>
                  </a:cxn>
                  <a:cxn ang="0">
                    <a:pos x="0" y="55"/>
                  </a:cxn>
                  <a:cxn ang="0">
                    <a:pos x="0" y="53"/>
                  </a:cxn>
                  <a:cxn ang="0">
                    <a:pos x="2" y="46"/>
                  </a:cxn>
                  <a:cxn ang="0">
                    <a:pos x="9" y="42"/>
                  </a:cxn>
                  <a:cxn ang="0">
                    <a:pos x="11" y="42"/>
                  </a:cxn>
                  <a:cxn ang="0">
                    <a:pos x="14" y="43"/>
                  </a:cxn>
                  <a:cxn ang="0">
                    <a:pos x="17" y="45"/>
                  </a:cxn>
                  <a:cxn ang="0">
                    <a:pos x="48" y="72"/>
                  </a:cxn>
                  <a:cxn ang="0">
                    <a:pos x="112" y="4"/>
                  </a:cxn>
                  <a:cxn ang="0">
                    <a:pos x="115" y="1"/>
                  </a:cxn>
                  <a:cxn ang="0">
                    <a:pos x="119" y="0"/>
                  </a:cxn>
                </a:cxnLst>
                <a:rect l="0" t="0" r="r" b="b"/>
                <a:pathLst>
                  <a:path w="131" h="103">
                    <a:moveTo>
                      <a:pt x="119" y="0"/>
                    </a:moveTo>
                    <a:lnTo>
                      <a:pt x="121" y="0"/>
                    </a:lnTo>
                    <a:lnTo>
                      <a:pt x="127" y="2"/>
                    </a:lnTo>
                    <a:lnTo>
                      <a:pt x="130" y="6"/>
                    </a:lnTo>
                    <a:lnTo>
                      <a:pt x="131" y="9"/>
                    </a:lnTo>
                    <a:lnTo>
                      <a:pt x="131" y="11"/>
                    </a:lnTo>
                    <a:lnTo>
                      <a:pt x="128" y="18"/>
                    </a:lnTo>
                    <a:lnTo>
                      <a:pt x="50" y="103"/>
                    </a:lnTo>
                    <a:lnTo>
                      <a:pt x="3" y="62"/>
                    </a:lnTo>
                    <a:lnTo>
                      <a:pt x="1" y="59"/>
                    </a:lnTo>
                    <a:lnTo>
                      <a:pt x="0" y="55"/>
                    </a:lnTo>
                    <a:lnTo>
                      <a:pt x="0" y="53"/>
                    </a:lnTo>
                    <a:lnTo>
                      <a:pt x="2" y="46"/>
                    </a:lnTo>
                    <a:lnTo>
                      <a:pt x="9" y="42"/>
                    </a:lnTo>
                    <a:lnTo>
                      <a:pt x="11" y="42"/>
                    </a:lnTo>
                    <a:lnTo>
                      <a:pt x="14" y="43"/>
                    </a:lnTo>
                    <a:lnTo>
                      <a:pt x="17" y="45"/>
                    </a:lnTo>
                    <a:lnTo>
                      <a:pt x="48" y="72"/>
                    </a:lnTo>
                    <a:lnTo>
                      <a:pt x="112" y="4"/>
                    </a:lnTo>
                    <a:lnTo>
                      <a:pt x="115" y="1"/>
                    </a:lnTo>
                    <a:lnTo>
                      <a:pt x="119"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42" name="Freeform 267"/>
              <p:cNvSpPr>
                <a:spLocks noEditPoints="1"/>
              </p:cNvSpPr>
              <p:nvPr/>
            </p:nvSpPr>
            <p:spPr bwMode="auto">
              <a:xfrm>
                <a:off x="6057901" y="3481388"/>
                <a:ext cx="109538" cy="109538"/>
              </a:xfrm>
              <a:custGeom>
                <a:avLst/>
                <a:gdLst/>
                <a:ahLst/>
                <a:cxnLst>
                  <a:cxn ang="0">
                    <a:pos x="22" y="22"/>
                  </a:cxn>
                  <a:cxn ang="0">
                    <a:pos x="22" y="116"/>
                  </a:cxn>
                  <a:cxn ang="0">
                    <a:pos x="117" y="116"/>
                  </a:cxn>
                  <a:cxn ang="0">
                    <a:pos x="117" y="22"/>
                  </a:cxn>
                  <a:cxn ang="0">
                    <a:pos x="22" y="22"/>
                  </a:cxn>
                  <a:cxn ang="0">
                    <a:pos x="0" y="0"/>
                  </a:cxn>
                  <a:cxn ang="0">
                    <a:pos x="139" y="0"/>
                  </a:cxn>
                  <a:cxn ang="0">
                    <a:pos x="139" y="138"/>
                  </a:cxn>
                  <a:cxn ang="0">
                    <a:pos x="0" y="138"/>
                  </a:cxn>
                  <a:cxn ang="0">
                    <a:pos x="0" y="0"/>
                  </a:cxn>
                </a:cxnLst>
                <a:rect l="0" t="0" r="r" b="b"/>
                <a:pathLst>
                  <a:path w="139" h="138">
                    <a:moveTo>
                      <a:pt x="22" y="22"/>
                    </a:moveTo>
                    <a:lnTo>
                      <a:pt x="22" y="116"/>
                    </a:lnTo>
                    <a:lnTo>
                      <a:pt x="117" y="116"/>
                    </a:lnTo>
                    <a:lnTo>
                      <a:pt x="117" y="22"/>
                    </a:lnTo>
                    <a:lnTo>
                      <a:pt x="22" y="22"/>
                    </a:lnTo>
                    <a:close/>
                    <a:moveTo>
                      <a:pt x="0" y="0"/>
                    </a:moveTo>
                    <a:lnTo>
                      <a:pt x="139" y="0"/>
                    </a:lnTo>
                    <a:lnTo>
                      <a:pt x="139" y="138"/>
                    </a:lnTo>
                    <a:lnTo>
                      <a:pt x="0" y="138"/>
                    </a:lnTo>
                    <a:lnTo>
                      <a:pt x="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43" name="Freeform 268"/>
              <p:cNvSpPr>
                <a:spLocks/>
              </p:cNvSpPr>
              <p:nvPr/>
            </p:nvSpPr>
            <p:spPr bwMode="auto">
              <a:xfrm>
                <a:off x="6196013" y="3392488"/>
                <a:ext cx="53975" cy="17463"/>
              </a:xfrm>
              <a:custGeom>
                <a:avLst/>
                <a:gdLst/>
                <a:ahLst/>
                <a:cxnLst>
                  <a:cxn ang="0">
                    <a:pos x="8" y="0"/>
                  </a:cxn>
                  <a:cxn ang="0">
                    <a:pos x="61" y="0"/>
                  </a:cxn>
                  <a:cxn ang="0">
                    <a:pos x="64" y="2"/>
                  </a:cxn>
                  <a:cxn ang="0">
                    <a:pos x="66" y="4"/>
                  </a:cxn>
                  <a:cxn ang="0">
                    <a:pos x="67" y="6"/>
                  </a:cxn>
                  <a:cxn ang="0">
                    <a:pos x="68" y="10"/>
                  </a:cxn>
                  <a:cxn ang="0">
                    <a:pos x="66" y="16"/>
                  </a:cxn>
                  <a:cxn ang="0">
                    <a:pos x="64" y="18"/>
                  </a:cxn>
                  <a:cxn ang="0">
                    <a:pos x="61" y="21"/>
                  </a:cxn>
                  <a:cxn ang="0">
                    <a:pos x="8" y="21"/>
                  </a:cxn>
                  <a:cxn ang="0">
                    <a:pos x="4" y="18"/>
                  </a:cxn>
                  <a:cxn ang="0">
                    <a:pos x="2" y="16"/>
                  </a:cxn>
                  <a:cxn ang="0">
                    <a:pos x="0" y="10"/>
                  </a:cxn>
                  <a:cxn ang="0">
                    <a:pos x="1" y="6"/>
                  </a:cxn>
                  <a:cxn ang="0">
                    <a:pos x="2" y="4"/>
                  </a:cxn>
                  <a:cxn ang="0">
                    <a:pos x="4" y="2"/>
                  </a:cxn>
                  <a:cxn ang="0">
                    <a:pos x="8" y="0"/>
                  </a:cxn>
                </a:cxnLst>
                <a:rect l="0" t="0" r="r" b="b"/>
                <a:pathLst>
                  <a:path w="68" h="21">
                    <a:moveTo>
                      <a:pt x="8" y="0"/>
                    </a:moveTo>
                    <a:lnTo>
                      <a:pt x="61" y="0"/>
                    </a:lnTo>
                    <a:lnTo>
                      <a:pt x="64" y="2"/>
                    </a:lnTo>
                    <a:lnTo>
                      <a:pt x="66" y="4"/>
                    </a:lnTo>
                    <a:lnTo>
                      <a:pt x="67" y="6"/>
                    </a:lnTo>
                    <a:lnTo>
                      <a:pt x="68" y="10"/>
                    </a:lnTo>
                    <a:lnTo>
                      <a:pt x="66" y="16"/>
                    </a:lnTo>
                    <a:lnTo>
                      <a:pt x="64" y="18"/>
                    </a:lnTo>
                    <a:lnTo>
                      <a:pt x="61" y="21"/>
                    </a:lnTo>
                    <a:lnTo>
                      <a:pt x="8" y="21"/>
                    </a:lnTo>
                    <a:lnTo>
                      <a:pt x="4" y="18"/>
                    </a:lnTo>
                    <a:lnTo>
                      <a:pt x="2" y="16"/>
                    </a:lnTo>
                    <a:lnTo>
                      <a:pt x="0" y="10"/>
                    </a:lnTo>
                    <a:lnTo>
                      <a:pt x="1" y="6"/>
                    </a:lnTo>
                    <a:lnTo>
                      <a:pt x="2" y="4"/>
                    </a:lnTo>
                    <a:lnTo>
                      <a:pt x="4" y="2"/>
                    </a:lnTo>
                    <a:lnTo>
                      <a:pt x="8"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44" name="Freeform 269"/>
              <p:cNvSpPr>
                <a:spLocks/>
              </p:cNvSpPr>
              <p:nvPr/>
            </p:nvSpPr>
            <p:spPr bwMode="auto">
              <a:xfrm>
                <a:off x="6196013" y="3298825"/>
                <a:ext cx="150813" cy="17463"/>
              </a:xfrm>
              <a:custGeom>
                <a:avLst/>
                <a:gdLst/>
                <a:ahLst/>
                <a:cxnLst>
                  <a:cxn ang="0">
                    <a:pos x="8" y="0"/>
                  </a:cxn>
                  <a:cxn ang="0">
                    <a:pos x="183" y="0"/>
                  </a:cxn>
                  <a:cxn ang="0">
                    <a:pos x="186" y="2"/>
                  </a:cxn>
                  <a:cxn ang="0">
                    <a:pos x="188" y="4"/>
                  </a:cxn>
                  <a:cxn ang="0">
                    <a:pos x="190" y="8"/>
                  </a:cxn>
                  <a:cxn ang="0">
                    <a:pos x="190" y="14"/>
                  </a:cxn>
                  <a:cxn ang="0">
                    <a:pos x="188" y="18"/>
                  </a:cxn>
                  <a:cxn ang="0">
                    <a:pos x="186" y="20"/>
                  </a:cxn>
                  <a:cxn ang="0">
                    <a:pos x="179" y="22"/>
                  </a:cxn>
                  <a:cxn ang="0">
                    <a:pos x="11" y="22"/>
                  </a:cxn>
                  <a:cxn ang="0">
                    <a:pos x="7" y="21"/>
                  </a:cxn>
                  <a:cxn ang="0">
                    <a:pos x="3" y="19"/>
                  </a:cxn>
                  <a:cxn ang="0">
                    <a:pos x="1" y="15"/>
                  </a:cxn>
                  <a:cxn ang="0">
                    <a:pos x="0" y="11"/>
                  </a:cxn>
                  <a:cxn ang="0">
                    <a:pos x="2" y="4"/>
                  </a:cxn>
                  <a:cxn ang="0">
                    <a:pos x="4" y="2"/>
                  </a:cxn>
                  <a:cxn ang="0">
                    <a:pos x="8" y="0"/>
                  </a:cxn>
                </a:cxnLst>
                <a:rect l="0" t="0" r="r" b="b"/>
                <a:pathLst>
                  <a:path w="190" h="22">
                    <a:moveTo>
                      <a:pt x="8" y="0"/>
                    </a:moveTo>
                    <a:lnTo>
                      <a:pt x="183" y="0"/>
                    </a:lnTo>
                    <a:lnTo>
                      <a:pt x="186" y="2"/>
                    </a:lnTo>
                    <a:lnTo>
                      <a:pt x="188" y="4"/>
                    </a:lnTo>
                    <a:lnTo>
                      <a:pt x="190" y="8"/>
                    </a:lnTo>
                    <a:lnTo>
                      <a:pt x="190" y="14"/>
                    </a:lnTo>
                    <a:lnTo>
                      <a:pt x="188" y="18"/>
                    </a:lnTo>
                    <a:lnTo>
                      <a:pt x="186" y="20"/>
                    </a:lnTo>
                    <a:lnTo>
                      <a:pt x="179" y="22"/>
                    </a:lnTo>
                    <a:lnTo>
                      <a:pt x="11" y="22"/>
                    </a:lnTo>
                    <a:lnTo>
                      <a:pt x="7" y="21"/>
                    </a:lnTo>
                    <a:lnTo>
                      <a:pt x="3" y="19"/>
                    </a:lnTo>
                    <a:lnTo>
                      <a:pt x="1" y="15"/>
                    </a:lnTo>
                    <a:lnTo>
                      <a:pt x="0" y="11"/>
                    </a:lnTo>
                    <a:lnTo>
                      <a:pt x="2" y="4"/>
                    </a:lnTo>
                    <a:lnTo>
                      <a:pt x="4" y="2"/>
                    </a:lnTo>
                    <a:lnTo>
                      <a:pt x="8"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45" name="Freeform 270"/>
              <p:cNvSpPr>
                <a:spLocks/>
              </p:cNvSpPr>
              <p:nvPr/>
            </p:nvSpPr>
            <p:spPr bwMode="auto">
              <a:xfrm>
                <a:off x="6196013" y="3346450"/>
                <a:ext cx="103188" cy="15875"/>
              </a:xfrm>
              <a:custGeom>
                <a:avLst/>
                <a:gdLst/>
                <a:ahLst/>
                <a:cxnLst>
                  <a:cxn ang="0">
                    <a:pos x="8" y="0"/>
                  </a:cxn>
                  <a:cxn ang="0">
                    <a:pos x="122" y="0"/>
                  </a:cxn>
                  <a:cxn ang="0">
                    <a:pos x="125" y="3"/>
                  </a:cxn>
                  <a:cxn ang="0">
                    <a:pos x="128" y="5"/>
                  </a:cxn>
                  <a:cxn ang="0">
                    <a:pos x="130" y="8"/>
                  </a:cxn>
                  <a:cxn ang="0">
                    <a:pos x="130" y="15"/>
                  </a:cxn>
                  <a:cxn ang="0">
                    <a:pos x="125" y="19"/>
                  </a:cxn>
                  <a:cxn ang="0">
                    <a:pos x="122" y="21"/>
                  </a:cxn>
                  <a:cxn ang="0">
                    <a:pos x="8" y="21"/>
                  </a:cxn>
                  <a:cxn ang="0">
                    <a:pos x="4" y="19"/>
                  </a:cxn>
                  <a:cxn ang="0">
                    <a:pos x="2" y="17"/>
                  </a:cxn>
                  <a:cxn ang="0">
                    <a:pos x="1" y="15"/>
                  </a:cxn>
                  <a:cxn ang="0">
                    <a:pos x="0" y="11"/>
                  </a:cxn>
                  <a:cxn ang="0">
                    <a:pos x="2" y="5"/>
                  </a:cxn>
                  <a:cxn ang="0">
                    <a:pos x="4" y="3"/>
                  </a:cxn>
                  <a:cxn ang="0">
                    <a:pos x="8" y="0"/>
                  </a:cxn>
                </a:cxnLst>
                <a:rect l="0" t="0" r="r" b="b"/>
                <a:pathLst>
                  <a:path w="130" h="21">
                    <a:moveTo>
                      <a:pt x="8" y="0"/>
                    </a:moveTo>
                    <a:lnTo>
                      <a:pt x="122" y="0"/>
                    </a:lnTo>
                    <a:lnTo>
                      <a:pt x="125" y="3"/>
                    </a:lnTo>
                    <a:lnTo>
                      <a:pt x="128" y="5"/>
                    </a:lnTo>
                    <a:lnTo>
                      <a:pt x="130" y="8"/>
                    </a:lnTo>
                    <a:lnTo>
                      <a:pt x="130" y="15"/>
                    </a:lnTo>
                    <a:lnTo>
                      <a:pt x="125" y="19"/>
                    </a:lnTo>
                    <a:lnTo>
                      <a:pt x="122" y="21"/>
                    </a:lnTo>
                    <a:lnTo>
                      <a:pt x="8" y="21"/>
                    </a:lnTo>
                    <a:lnTo>
                      <a:pt x="4" y="19"/>
                    </a:lnTo>
                    <a:lnTo>
                      <a:pt x="2" y="17"/>
                    </a:lnTo>
                    <a:lnTo>
                      <a:pt x="1" y="15"/>
                    </a:lnTo>
                    <a:lnTo>
                      <a:pt x="0" y="11"/>
                    </a:lnTo>
                    <a:lnTo>
                      <a:pt x="2" y="5"/>
                    </a:lnTo>
                    <a:lnTo>
                      <a:pt x="4" y="3"/>
                    </a:lnTo>
                    <a:lnTo>
                      <a:pt x="8"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46" name="Freeform 271"/>
              <p:cNvSpPr>
                <a:spLocks/>
              </p:cNvSpPr>
              <p:nvPr/>
            </p:nvSpPr>
            <p:spPr bwMode="auto">
              <a:xfrm>
                <a:off x="6196013" y="3251200"/>
                <a:ext cx="103188" cy="17463"/>
              </a:xfrm>
              <a:custGeom>
                <a:avLst/>
                <a:gdLst/>
                <a:ahLst/>
                <a:cxnLst>
                  <a:cxn ang="0">
                    <a:pos x="8" y="0"/>
                  </a:cxn>
                  <a:cxn ang="0">
                    <a:pos x="122" y="0"/>
                  </a:cxn>
                  <a:cxn ang="0">
                    <a:pos x="125" y="2"/>
                  </a:cxn>
                  <a:cxn ang="0">
                    <a:pos x="128" y="4"/>
                  </a:cxn>
                  <a:cxn ang="0">
                    <a:pos x="130" y="7"/>
                  </a:cxn>
                  <a:cxn ang="0">
                    <a:pos x="130" y="14"/>
                  </a:cxn>
                  <a:cxn ang="0">
                    <a:pos x="128" y="17"/>
                  </a:cxn>
                  <a:cxn ang="0">
                    <a:pos x="125" y="19"/>
                  </a:cxn>
                  <a:cxn ang="0">
                    <a:pos x="119" y="22"/>
                  </a:cxn>
                  <a:cxn ang="0">
                    <a:pos x="11" y="22"/>
                  </a:cxn>
                  <a:cxn ang="0">
                    <a:pos x="7" y="21"/>
                  </a:cxn>
                  <a:cxn ang="0">
                    <a:pos x="3" y="18"/>
                  </a:cxn>
                  <a:cxn ang="0">
                    <a:pos x="1" y="15"/>
                  </a:cxn>
                  <a:cxn ang="0">
                    <a:pos x="0" y="11"/>
                  </a:cxn>
                  <a:cxn ang="0">
                    <a:pos x="2" y="4"/>
                  </a:cxn>
                  <a:cxn ang="0">
                    <a:pos x="4" y="2"/>
                  </a:cxn>
                  <a:cxn ang="0">
                    <a:pos x="8" y="0"/>
                  </a:cxn>
                </a:cxnLst>
                <a:rect l="0" t="0" r="r" b="b"/>
                <a:pathLst>
                  <a:path w="130" h="22">
                    <a:moveTo>
                      <a:pt x="8" y="0"/>
                    </a:moveTo>
                    <a:lnTo>
                      <a:pt x="122" y="0"/>
                    </a:lnTo>
                    <a:lnTo>
                      <a:pt x="125" y="2"/>
                    </a:lnTo>
                    <a:lnTo>
                      <a:pt x="128" y="4"/>
                    </a:lnTo>
                    <a:lnTo>
                      <a:pt x="130" y="7"/>
                    </a:lnTo>
                    <a:lnTo>
                      <a:pt x="130" y="14"/>
                    </a:lnTo>
                    <a:lnTo>
                      <a:pt x="128" y="17"/>
                    </a:lnTo>
                    <a:lnTo>
                      <a:pt x="125" y="19"/>
                    </a:lnTo>
                    <a:lnTo>
                      <a:pt x="119" y="22"/>
                    </a:lnTo>
                    <a:lnTo>
                      <a:pt x="11" y="22"/>
                    </a:lnTo>
                    <a:lnTo>
                      <a:pt x="7" y="21"/>
                    </a:lnTo>
                    <a:lnTo>
                      <a:pt x="3" y="18"/>
                    </a:lnTo>
                    <a:lnTo>
                      <a:pt x="1" y="15"/>
                    </a:lnTo>
                    <a:lnTo>
                      <a:pt x="0" y="11"/>
                    </a:lnTo>
                    <a:lnTo>
                      <a:pt x="2" y="4"/>
                    </a:lnTo>
                    <a:lnTo>
                      <a:pt x="4" y="2"/>
                    </a:lnTo>
                    <a:lnTo>
                      <a:pt x="8"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47" name="Freeform 272"/>
              <p:cNvSpPr>
                <a:spLocks noEditPoints="1"/>
              </p:cNvSpPr>
              <p:nvPr/>
            </p:nvSpPr>
            <p:spPr bwMode="auto">
              <a:xfrm>
                <a:off x="6224588" y="3178175"/>
                <a:ext cx="385763" cy="393700"/>
              </a:xfrm>
              <a:custGeom>
                <a:avLst/>
                <a:gdLst/>
                <a:ahLst/>
                <a:cxnLst>
                  <a:cxn ang="0">
                    <a:pos x="360" y="31"/>
                  </a:cxn>
                  <a:cxn ang="0">
                    <a:pos x="49" y="348"/>
                  </a:cxn>
                  <a:cxn ang="0">
                    <a:pos x="28" y="468"/>
                  </a:cxn>
                  <a:cxn ang="0">
                    <a:pos x="143" y="441"/>
                  </a:cxn>
                  <a:cxn ang="0">
                    <a:pos x="456" y="124"/>
                  </a:cxn>
                  <a:cxn ang="0">
                    <a:pos x="360" y="31"/>
                  </a:cxn>
                  <a:cxn ang="0">
                    <a:pos x="360" y="0"/>
                  </a:cxn>
                  <a:cxn ang="0">
                    <a:pos x="486" y="124"/>
                  </a:cxn>
                  <a:cxn ang="0">
                    <a:pos x="154" y="461"/>
                  </a:cxn>
                  <a:cxn ang="0">
                    <a:pos x="0" y="495"/>
                  </a:cxn>
                  <a:cxn ang="0">
                    <a:pos x="29" y="337"/>
                  </a:cxn>
                  <a:cxn ang="0">
                    <a:pos x="360" y="0"/>
                  </a:cxn>
                </a:cxnLst>
                <a:rect l="0" t="0" r="r" b="b"/>
                <a:pathLst>
                  <a:path w="486" h="495">
                    <a:moveTo>
                      <a:pt x="360" y="31"/>
                    </a:moveTo>
                    <a:lnTo>
                      <a:pt x="49" y="348"/>
                    </a:lnTo>
                    <a:lnTo>
                      <a:pt x="28" y="468"/>
                    </a:lnTo>
                    <a:lnTo>
                      <a:pt x="143" y="441"/>
                    </a:lnTo>
                    <a:lnTo>
                      <a:pt x="456" y="124"/>
                    </a:lnTo>
                    <a:lnTo>
                      <a:pt x="360" y="31"/>
                    </a:lnTo>
                    <a:close/>
                    <a:moveTo>
                      <a:pt x="360" y="0"/>
                    </a:moveTo>
                    <a:lnTo>
                      <a:pt x="486" y="124"/>
                    </a:lnTo>
                    <a:lnTo>
                      <a:pt x="154" y="461"/>
                    </a:lnTo>
                    <a:lnTo>
                      <a:pt x="0" y="495"/>
                    </a:lnTo>
                    <a:lnTo>
                      <a:pt x="29" y="337"/>
                    </a:lnTo>
                    <a:lnTo>
                      <a:pt x="36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48" name="Freeform 273"/>
              <p:cNvSpPr>
                <a:spLocks/>
              </p:cNvSpPr>
              <p:nvPr/>
            </p:nvSpPr>
            <p:spPr bwMode="auto">
              <a:xfrm>
                <a:off x="6234113" y="3505200"/>
                <a:ext cx="55563" cy="53975"/>
              </a:xfrm>
              <a:custGeom>
                <a:avLst/>
                <a:gdLst/>
                <a:ahLst/>
                <a:cxnLst>
                  <a:cxn ang="0">
                    <a:pos x="10" y="0"/>
                  </a:cxn>
                  <a:cxn ang="0">
                    <a:pos x="13" y="0"/>
                  </a:cxn>
                  <a:cxn ang="0">
                    <a:pos x="19" y="2"/>
                  </a:cxn>
                  <a:cxn ang="0">
                    <a:pos x="70" y="52"/>
                  </a:cxn>
                  <a:cxn ang="0">
                    <a:pos x="71" y="56"/>
                  </a:cxn>
                  <a:cxn ang="0">
                    <a:pos x="71" y="59"/>
                  </a:cxn>
                  <a:cxn ang="0">
                    <a:pos x="70" y="62"/>
                  </a:cxn>
                  <a:cxn ang="0">
                    <a:pos x="68" y="66"/>
                  </a:cxn>
                  <a:cxn ang="0">
                    <a:pos x="65" y="68"/>
                  </a:cxn>
                  <a:cxn ang="0">
                    <a:pos x="62" y="69"/>
                  </a:cxn>
                  <a:cxn ang="0">
                    <a:pos x="57" y="69"/>
                  </a:cxn>
                  <a:cxn ang="0">
                    <a:pos x="54" y="68"/>
                  </a:cxn>
                  <a:cxn ang="0">
                    <a:pos x="52" y="66"/>
                  </a:cxn>
                  <a:cxn ang="0">
                    <a:pos x="4" y="18"/>
                  </a:cxn>
                  <a:cxn ang="0">
                    <a:pos x="2" y="15"/>
                  </a:cxn>
                  <a:cxn ang="0">
                    <a:pos x="0" y="12"/>
                  </a:cxn>
                  <a:cxn ang="0">
                    <a:pos x="0" y="8"/>
                  </a:cxn>
                  <a:cxn ang="0">
                    <a:pos x="2" y="5"/>
                  </a:cxn>
                  <a:cxn ang="0">
                    <a:pos x="4" y="3"/>
                  </a:cxn>
                  <a:cxn ang="0">
                    <a:pos x="7" y="1"/>
                  </a:cxn>
                  <a:cxn ang="0">
                    <a:pos x="10" y="0"/>
                  </a:cxn>
                </a:cxnLst>
                <a:rect l="0" t="0" r="r" b="b"/>
                <a:pathLst>
                  <a:path w="71" h="69">
                    <a:moveTo>
                      <a:pt x="10" y="0"/>
                    </a:moveTo>
                    <a:lnTo>
                      <a:pt x="13" y="0"/>
                    </a:lnTo>
                    <a:lnTo>
                      <a:pt x="19" y="2"/>
                    </a:lnTo>
                    <a:lnTo>
                      <a:pt x="70" y="52"/>
                    </a:lnTo>
                    <a:lnTo>
                      <a:pt x="71" y="56"/>
                    </a:lnTo>
                    <a:lnTo>
                      <a:pt x="71" y="59"/>
                    </a:lnTo>
                    <a:lnTo>
                      <a:pt x="70" y="62"/>
                    </a:lnTo>
                    <a:lnTo>
                      <a:pt x="68" y="66"/>
                    </a:lnTo>
                    <a:lnTo>
                      <a:pt x="65" y="68"/>
                    </a:lnTo>
                    <a:lnTo>
                      <a:pt x="62" y="69"/>
                    </a:lnTo>
                    <a:lnTo>
                      <a:pt x="57" y="69"/>
                    </a:lnTo>
                    <a:lnTo>
                      <a:pt x="54" y="68"/>
                    </a:lnTo>
                    <a:lnTo>
                      <a:pt x="52" y="66"/>
                    </a:lnTo>
                    <a:lnTo>
                      <a:pt x="4" y="18"/>
                    </a:lnTo>
                    <a:lnTo>
                      <a:pt x="2" y="15"/>
                    </a:lnTo>
                    <a:lnTo>
                      <a:pt x="0" y="12"/>
                    </a:lnTo>
                    <a:lnTo>
                      <a:pt x="0" y="8"/>
                    </a:lnTo>
                    <a:lnTo>
                      <a:pt x="2" y="5"/>
                    </a:lnTo>
                    <a:lnTo>
                      <a:pt x="4" y="3"/>
                    </a:lnTo>
                    <a:lnTo>
                      <a:pt x="7" y="1"/>
                    </a:lnTo>
                    <a:lnTo>
                      <a:pt x="1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49" name="Freeform 274"/>
              <p:cNvSpPr>
                <a:spLocks/>
              </p:cNvSpPr>
              <p:nvPr/>
            </p:nvSpPr>
            <p:spPr bwMode="auto">
              <a:xfrm>
                <a:off x="6248401" y="3438525"/>
                <a:ext cx="103188" cy="101600"/>
              </a:xfrm>
              <a:custGeom>
                <a:avLst/>
                <a:gdLst/>
                <a:ahLst/>
                <a:cxnLst>
                  <a:cxn ang="0">
                    <a:pos x="10" y="0"/>
                  </a:cxn>
                  <a:cxn ang="0">
                    <a:pos x="12" y="0"/>
                  </a:cxn>
                  <a:cxn ang="0">
                    <a:pos x="19" y="2"/>
                  </a:cxn>
                  <a:cxn ang="0">
                    <a:pos x="128" y="110"/>
                  </a:cxn>
                  <a:cxn ang="0">
                    <a:pos x="130" y="112"/>
                  </a:cxn>
                  <a:cxn ang="0">
                    <a:pos x="131" y="115"/>
                  </a:cxn>
                  <a:cxn ang="0">
                    <a:pos x="131" y="119"/>
                  </a:cxn>
                  <a:cxn ang="0">
                    <a:pos x="130" y="122"/>
                  </a:cxn>
                  <a:cxn ang="0">
                    <a:pos x="128" y="125"/>
                  </a:cxn>
                  <a:cxn ang="0">
                    <a:pos x="125" y="128"/>
                  </a:cxn>
                  <a:cxn ang="0">
                    <a:pos x="123" y="129"/>
                  </a:cxn>
                  <a:cxn ang="0">
                    <a:pos x="118" y="129"/>
                  </a:cxn>
                  <a:cxn ang="0">
                    <a:pos x="114" y="128"/>
                  </a:cxn>
                  <a:cxn ang="0">
                    <a:pos x="112" y="125"/>
                  </a:cxn>
                  <a:cxn ang="0">
                    <a:pos x="3" y="19"/>
                  </a:cxn>
                  <a:cxn ang="0">
                    <a:pos x="1" y="15"/>
                  </a:cxn>
                  <a:cxn ang="0">
                    <a:pos x="0" y="12"/>
                  </a:cxn>
                  <a:cxn ang="0">
                    <a:pos x="0" y="9"/>
                  </a:cxn>
                  <a:cxn ang="0">
                    <a:pos x="1" y="5"/>
                  </a:cxn>
                  <a:cxn ang="0">
                    <a:pos x="3" y="3"/>
                  </a:cxn>
                  <a:cxn ang="0">
                    <a:pos x="7" y="1"/>
                  </a:cxn>
                  <a:cxn ang="0">
                    <a:pos x="10" y="0"/>
                  </a:cxn>
                </a:cxnLst>
                <a:rect l="0" t="0" r="r" b="b"/>
                <a:pathLst>
                  <a:path w="131" h="129">
                    <a:moveTo>
                      <a:pt x="10" y="0"/>
                    </a:moveTo>
                    <a:lnTo>
                      <a:pt x="12" y="0"/>
                    </a:lnTo>
                    <a:lnTo>
                      <a:pt x="19" y="2"/>
                    </a:lnTo>
                    <a:lnTo>
                      <a:pt x="128" y="110"/>
                    </a:lnTo>
                    <a:lnTo>
                      <a:pt x="130" y="112"/>
                    </a:lnTo>
                    <a:lnTo>
                      <a:pt x="131" y="115"/>
                    </a:lnTo>
                    <a:lnTo>
                      <a:pt x="131" y="119"/>
                    </a:lnTo>
                    <a:lnTo>
                      <a:pt x="130" y="122"/>
                    </a:lnTo>
                    <a:lnTo>
                      <a:pt x="128" y="125"/>
                    </a:lnTo>
                    <a:lnTo>
                      <a:pt x="125" y="128"/>
                    </a:lnTo>
                    <a:lnTo>
                      <a:pt x="123" y="129"/>
                    </a:lnTo>
                    <a:lnTo>
                      <a:pt x="118" y="129"/>
                    </a:lnTo>
                    <a:lnTo>
                      <a:pt x="114" y="128"/>
                    </a:lnTo>
                    <a:lnTo>
                      <a:pt x="112" y="125"/>
                    </a:lnTo>
                    <a:lnTo>
                      <a:pt x="3" y="19"/>
                    </a:lnTo>
                    <a:lnTo>
                      <a:pt x="1" y="15"/>
                    </a:lnTo>
                    <a:lnTo>
                      <a:pt x="0" y="12"/>
                    </a:lnTo>
                    <a:lnTo>
                      <a:pt x="0" y="9"/>
                    </a:lnTo>
                    <a:lnTo>
                      <a:pt x="1" y="5"/>
                    </a:lnTo>
                    <a:lnTo>
                      <a:pt x="3" y="3"/>
                    </a:lnTo>
                    <a:lnTo>
                      <a:pt x="7" y="1"/>
                    </a:lnTo>
                    <a:lnTo>
                      <a:pt x="1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grpSp>
        <p:sp>
          <p:nvSpPr>
            <p:cNvPr id="231" name="TextBox 230"/>
            <p:cNvSpPr txBox="1"/>
            <p:nvPr/>
          </p:nvSpPr>
          <p:spPr>
            <a:xfrm>
              <a:off x="8847982" y="3969982"/>
              <a:ext cx="2461645" cy="1175540"/>
            </a:xfrm>
            <a:prstGeom prst="rect">
              <a:avLst/>
            </a:prstGeom>
            <a:noFill/>
          </p:spPr>
          <p:txBody>
            <a:bodyPr wrap="square" rtlCol="0">
              <a:spAutoFit/>
            </a:bodyPr>
            <a:lstStyle/>
            <a:p>
              <a:pPr algn="ctr"/>
              <a:r>
                <a:rPr lang="ru-RU" sz="1200" b="1" dirty="0">
                  <a:solidFill>
                    <a:schemeClr val="bg1"/>
                  </a:solidFill>
                  <a:latin typeface="Tahoma" panose="020B0604030504040204" pitchFamily="34" charset="0"/>
                  <a:ea typeface="Tahoma" panose="020B0604030504040204" pitchFamily="34" charset="0"/>
                  <a:cs typeface="Tahoma" panose="020B0604030504040204" pitchFamily="34" charset="0"/>
                </a:rPr>
                <a:t>Формирование сведений об исполнении контракта</a:t>
              </a:r>
            </a:p>
          </p:txBody>
        </p:sp>
      </p:grpSp>
      <p:grpSp>
        <p:nvGrpSpPr>
          <p:cNvPr id="250" name="Группа 249"/>
          <p:cNvGrpSpPr/>
          <p:nvPr/>
        </p:nvGrpSpPr>
        <p:grpSpPr>
          <a:xfrm>
            <a:off x="6082745" y="3693255"/>
            <a:ext cx="1727658" cy="1082043"/>
            <a:chOff x="8353313" y="3922038"/>
            <a:chExt cx="2959374" cy="1588018"/>
          </a:xfrm>
        </p:grpSpPr>
        <p:sp>
          <p:nvSpPr>
            <p:cNvPr id="251" name="Прямоугольник с двумя скругленными противолежащими углами 250"/>
            <p:cNvSpPr/>
            <p:nvPr/>
          </p:nvSpPr>
          <p:spPr>
            <a:xfrm>
              <a:off x="8353313" y="3922038"/>
              <a:ext cx="2959374" cy="1588018"/>
            </a:xfrm>
            <a:prstGeom prst="round2DiagRect">
              <a:avLst/>
            </a:prstGeom>
            <a:solidFill>
              <a:srgbClr val="11437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4190"/>
              <a:r>
                <a:rPr lang="ru-RU" sz="894" dirty="0"/>
                <a:t> </a:t>
              </a:r>
            </a:p>
          </p:txBody>
        </p:sp>
        <p:grpSp>
          <p:nvGrpSpPr>
            <p:cNvPr id="252" name="Группа 251"/>
            <p:cNvGrpSpPr/>
            <p:nvPr/>
          </p:nvGrpSpPr>
          <p:grpSpPr>
            <a:xfrm>
              <a:off x="8553746" y="4075259"/>
              <a:ext cx="472501" cy="502013"/>
              <a:chOff x="5983288" y="3043238"/>
              <a:chExt cx="627063" cy="588963"/>
            </a:xfrm>
            <a:solidFill>
              <a:schemeClr val="bg1"/>
            </a:solidFill>
          </p:grpSpPr>
          <p:sp>
            <p:nvSpPr>
              <p:cNvPr id="254" name="Freeform 257"/>
              <p:cNvSpPr>
                <a:spLocks/>
              </p:cNvSpPr>
              <p:nvPr/>
            </p:nvSpPr>
            <p:spPr bwMode="auto">
              <a:xfrm>
                <a:off x="6021388" y="3173413"/>
                <a:ext cx="361950" cy="458788"/>
              </a:xfrm>
              <a:custGeom>
                <a:avLst/>
                <a:gdLst/>
                <a:ahLst/>
                <a:cxnLst>
                  <a:cxn ang="0">
                    <a:pos x="0" y="0"/>
                  </a:cxn>
                  <a:cxn ang="0">
                    <a:pos x="456" y="0"/>
                  </a:cxn>
                  <a:cxn ang="0">
                    <a:pos x="456" y="191"/>
                  </a:cxn>
                  <a:cxn ang="0">
                    <a:pos x="455" y="195"/>
                  </a:cxn>
                  <a:cxn ang="0">
                    <a:pos x="453" y="199"/>
                  </a:cxn>
                  <a:cxn ang="0">
                    <a:pos x="450" y="201"/>
                  </a:cxn>
                  <a:cxn ang="0">
                    <a:pos x="445" y="202"/>
                  </a:cxn>
                  <a:cxn ang="0">
                    <a:pos x="439" y="200"/>
                  </a:cxn>
                  <a:cxn ang="0">
                    <a:pos x="437" y="198"/>
                  </a:cxn>
                  <a:cxn ang="0">
                    <a:pos x="434" y="194"/>
                  </a:cxn>
                  <a:cxn ang="0">
                    <a:pos x="434" y="22"/>
                  </a:cxn>
                  <a:cxn ang="0">
                    <a:pos x="22" y="22"/>
                  </a:cxn>
                  <a:cxn ang="0">
                    <a:pos x="22" y="556"/>
                  </a:cxn>
                  <a:cxn ang="0">
                    <a:pos x="434" y="556"/>
                  </a:cxn>
                  <a:cxn ang="0">
                    <a:pos x="434" y="416"/>
                  </a:cxn>
                  <a:cxn ang="0">
                    <a:pos x="437" y="413"/>
                  </a:cxn>
                  <a:cxn ang="0">
                    <a:pos x="439" y="411"/>
                  </a:cxn>
                  <a:cxn ang="0">
                    <a:pos x="442" y="409"/>
                  </a:cxn>
                  <a:cxn ang="0">
                    <a:pos x="449" y="409"/>
                  </a:cxn>
                  <a:cxn ang="0">
                    <a:pos x="452" y="411"/>
                  </a:cxn>
                  <a:cxn ang="0">
                    <a:pos x="454" y="413"/>
                  </a:cxn>
                  <a:cxn ang="0">
                    <a:pos x="456" y="420"/>
                  </a:cxn>
                  <a:cxn ang="0">
                    <a:pos x="456" y="578"/>
                  </a:cxn>
                  <a:cxn ang="0">
                    <a:pos x="0" y="578"/>
                  </a:cxn>
                  <a:cxn ang="0">
                    <a:pos x="0" y="0"/>
                  </a:cxn>
                </a:cxnLst>
                <a:rect l="0" t="0" r="r" b="b"/>
                <a:pathLst>
                  <a:path w="456" h="578">
                    <a:moveTo>
                      <a:pt x="0" y="0"/>
                    </a:moveTo>
                    <a:lnTo>
                      <a:pt x="456" y="0"/>
                    </a:lnTo>
                    <a:lnTo>
                      <a:pt x="456" y="191"/>
                    </a:lnTo>
                    <a:lnTo>
                      <a:pt x="455" y="195"/>
                    </a:lnTo>
                    <a:lnTo>
                      <a:pt x="453" y="199"/>
                    </a:lnTo>
                    <a:lnTo>
                      <a:pt x="450" y="201"/>
                    </a:lnTo>
                    <a:lnTo>
                      <a:pt x="445" y="202"/>
                    </a:lnTo>
                    <a:lnTo>
                      <a:pt x="439" y="200"/>
                    </a:lnTo>
                    <a:lnTo>
                      <a:pt x="437" y="198"/>
                    </a:lnTo>
                    <a:lnTo>
                      <a:pt x="434" y="194"/>
                    </a:lnTo>
                    <a:lnTo>
                      <a:pt x="434" y="22"/>
                    </a:lnTo>
                    <a:lnTo>
                      <a:pt x="22" y="22"/>
                    </a:lnTo>
                    <a:lnTo>
                      <a:pt x="22" y="556"/>
                    </a:lnTo>
                    <a:lnTo>
                      <a:pt x="434" y="556"/>
                    </a:lnTo>
                    <a:lnTo>
                      <a:pt x="434" y="416"/>
                    </a:lnTo>
                    <a:lnTo>
                      <a:pt x="437" y="413"/>
                    </a:lnTo>
                    <a:lnTo>
                      <a:pt x="439" y="411"/>
                    </a:lnTo>
                    <a:lnTo>
                      <a:pt x="442" y="409"/>
                    </a:lnTo>
                    <a:lnTo>
                      <a:pt x="449" y="409"/>
                    </a:lnTo>
                    <a:lnTo>
                      <a:pt x="452" y="411"/>
                    </a:lnTo>
                    <a:lnTo>
                      <a:pt x="454" y="413"/>
                    </a:lnTo>
                    <a:lnTo>
                      <a:pt x="456" y="420"/>
                    </a:lnTo>
                    <a:lnTo>
                      <a:pt x="456" y="578"/>
                    </a:lnTo>
                    <a:lnTo>
                      <a:pt x="0" y="578"/>
                    </a:lnTo>
                    <a:lnTo>
                      <a:pt x="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55" name="Freeform 258"/>
              <p:cNvSpPr>
                <a:spLocks/>
              </p:cNvSpPr>
              <p:nvPr/>
            </p:nvSpPr>
            <p:spPr bwMode="auto">
              <a:xfrm>
                <a:off x="6327776" y="3043238"/>
                <a:ext cx="152400" cy="146050"/>
              </a:xfrm>
              <a:custGeom>
                <a:avLst/>
                <a:gdLst/>
                <a:ahLst/>
                <a:cxnLst>
                  <a:cxn ang="0">
                    <a:pos x="97" y="0"/>
                  </a:cxn>
                  <a:cxn ang="0">
                    <a:pos x="119" y="2"/>
                  </a:cxn>
                  <a:cxn ang="0">
                    <a:pos x="139" y="10"/>
                  </a:cxn>
                  <a:cxn ang="0">
                    <a:pos x="156" y="21"/>
                  </a:cxn>
                  <a:cxn ang="0">
                    <a:pos x="172" y="36"/>
                  </a:cxn>
                  <a:cxn ang="0">
                    <a:pos x="183" y="54"/>
                  </a:cxn>
                  <a:cxn ang="0">
                    <a:pos x="190" y="73"/>
                  </a:cxn>
                  <a:cxn ang="0">
                    <a:pos x="192" y="95"/>
                  </a:cxn>
                  <a:cxn ang="0">
                    <a:pos x="192" y="99"/>
                  </a:cxn>
                  <a:cxn ang="0">
                    <a:pos x="190" y="102"/>
                  </a:cxn>
                  <a:cxn ang="0">
                    <a:pos x="188" y="104"/>
                  </a:cxn>
                  <a:cxn ang="0">
                    <a:pos x="185" y="106"/>
                  </a:cxn>
                  <a:cxn ang="0">
                    <a:pos x="178" y="106"/>
                  </a:cxn>
                  <a:cxn ang="0">
                    <a:pos x="175" y="104"/>
                  </a:cxn>
                  <a:cxn ang="0">
                    <a:pos x="173" y="102"/>
                  </a:cxn>
                  <a:cxn ang="0">
                    <a:pos x="170" y="95"/>
                  </a:cxn>
                  <a:cxn ang="0">
                    <a:pos x="168" y="76"/>
                  </a:cxn>
                  <a:cxn ang="0">
                    <a:pos x="161" y="58"/>
                  </a:cxn>
                  <a:cxn ang="0">
                    <a:pos x="148" y="43"/>
                  </a:cxn>
                  <a:cxn ang="0">
                    <a:pos x="134" y="31"/>
                  </a:cxn>
                  <a:cxn ang="0">
                    <a:pos x="117" y="23"/>
                  </a:cxn>
                  <a:cxn ang="0">
                    <a:pos x="97" y="21"/>
                  </a:cxn>
                  <a:cxn ang="0">
                    <a:pos x="77" y="23"/>
                  </a:cxn>
                  <a:cxn ang="0">
                    <a:pos x="58" y="31"/>
                  </a:cxn>
                  <a:cxn ang="0">
                    <a:pos x="44" y="43"/>
                  </a:cxn>
                  <a:cxn ang="0">
                    <a:pos x="32" y="58"/>
                  </a:cxn>
                  <a:cxn ang="0">
                    <a:pos x="24" y="76"/>
                  </a:cxn>
                  <a:cxn ang="0">
                    <a:pos x="22" y="95"/>
                  </a:cxn>
                  <a:cxn ang="0">
                    <a:pos x="24" y="113"/>
                  </a:cxn>
                  <a:cxn ang="0">
                    <a:pos x="30" y="130"/>
                  </a:cxn>
                  <a:cxn ang="0">
                    <a:pos x="40" y="144"/>
                  </a:cxn>
                  <a:cxn ang="0">
                    <a:pos x="52" y="155"/>
                  </a:cxn>
                  <a:cxn ang="0">
                    <a:pos x="67" y="164"/>
                  </a:cxn>
                  <a:cxn ang="0">
                    <a:pos x="70" y="166"/>
                  </a:cxn>
                  <a:cxn ang="0">
                    <a:pos x="72" y="168"/>
                  </a:cxn>
                  <a:cxn ang="0">
                    <a:pos x="74" y="171"/>
                  </a:cxn>
                  <a:cxn ang="0">
                    <a:pos x="74" y="175"/>
                  </a:cxn>
                  <a:cxn ang="0">
                    <a:pos x="72" y="181"/>
                  </a:cxn>
                  <a:cxn ang="0">
                    <a:pos x="69" y="183"/>
                  </a:cxn>
                  <a:cxn ang="0">
                    <a:pos x="66" y="185"/>
                  </a:cxn>
                  <a:cxn ang="0">
                    <a:pos x="61" y="185"/>
                  </a:cxn>
                  <a:cxn ang="0">
                    <a:pos x="58" y="183"/>
                  </a:cxn>
                  <a:cxn ang="0">
                    <a:pos x="39" y="172"/>
                  </a:cxn>
                  <a:cxn ang="0">
                    <a:pos x="23" y="157"/>
                  </a:cxn>
                  <a:cxn ang="0">
                    <a:pos x="10" y="139"/>
                  </a:cxn>
                  <a:cxn ang="0">
                    <a:pos x="2" y="119"/>
                  </a:cxn>
                  <a:cxn ang="0">
                    <a:pos x="0" y="95"/>
                  </a:cxn>
                  <a:cxn ang="0">
                    <a:pos x="2" y="73"/>
                  </a:cxn>
                  <a:cxn ang="0">
                    <a:pos x="10" y="54"/>
                  </a:cxn>
                  <a:cxn ang="0">
                    <a:pos x="21" y="36"/>
                  </a:cxn>
                  <a:cxn ang="0">
                    <a:pos x="36" y="21"/>
                  </a:cxn>
                  <a:cxn ang="0">
                    <a:pos x="54" y="10"/>
                  </a:cxn>
                  <a:cxn ang="0">
                    <a:pos x="75" y="2"/>
                  </a:cxn>
                  <a:cxn ang="0">
                    <a:pos x="97" y="0"/>
                  </a:cxn>
                </a:cxnLst>
                <a:rect l="0" t="0" r="r" b="b"/>
                <a:pathLst>
                  <a:path w="192" h="185">
                    <a:moveTo>
                      <a:pt x="97" y="0"/>
                    </a:moveTo>
                    <a:lnTo>
                      <a:pt x="119" y="2"/>
                    </a:lnTo>
                    <a:lnTo>
                      <a:pt x="139" y="10"/>
                    </a:lnTo>
                    <a:lnTo>
                      <a:pt x="156" y="21"/>
                    </a:lnTo>
                    <a:lnTo>
                      <a:pt x="172" y="36"/>
                    </a:lnTo>
                    <a:lnTo>
                      <a:pt x="183" y="54"/>
                    </a:lnTo>
                    <a:lnTo>
                      <a:pt x="190" y="73"/>
                    </a:lnTo>
                    <a:lnTo>
                      <a:pt x="192" y="95"/>
                    </a:lnTo>
                    <a:lnTo>
                      <a:pt x="192" y="99"/>
                    </a:lnTo>
                    <a:lnTo>
                      <a:pt x="190" y="102"/>
                    </a:lnTo>
                    <a:lnTo>
                      <a:pt x="188" y="104"/>
                    </a:lnTo>
                    <a:lnTo>
                      <a:pt x="185" y="106"/>
                    </a:lnTo>
                    <a:lnTo>
                      <a:pt x="178" y="106"/>
                    </a:lnTo>
                    <a:lnTo>
                      <a:pt x="175" y="104"/>
                    </a:lnTo>
                    <a:lnTo>
                      <a:pt x="173" y="102"/>
                    </a:lnTo>
                    <a:lnTo>
                      <a:pt x="170" y="95"/>
                    </a:lnTo>
                    <a:lnTo>
                      <a:pt x="168" y="76"/>
                    </a:lnTo>
                    <a:lnTo>
                      <a:pt x="161" y="58"/>
                    </a:lnTo>
                    <a:lnTo>
                      <a:pt x="148" y="43"/>
                    </a:lnTo>
                    <a:lnTo>
                      <a:pt x="134" y="31"/>
                    </a:lnTo>
                    <a:lnTo>
                      <a:pt x="117" y="23"/>
                    </a:lnTo>
                    <a:lnTo>
                      <a:pt x="97" y="21"/>
                    </a:lnTo>
                    <a:lnTo>
                      <a:pt x="77" y="23"/>
                    </a:lnTo>
                    <a:lnTo>
                      <a:pt x="58" y="31"/>
                    </a:lnTo>
                    <a:lnTo>
                      <a:pt x="44" y="43"/>
                    </a:lnTo>
                    <a:lnTo>
                      <a:pt x="32" y="58"/>
                    </a:lnTo>
                    <a:lnTo>
                      <a:pt x="24" y="76"/>
                    </a:lnTo>
                    <a:lnTo>
                      <a:pt x="22" y="95"/>
                    </a:lnTo>
                    <a:lnTo>
                      <a:pt x="24" y="113"/>
                    </a:lnTo>
                    <a:lnTo>
                      <a:pt x="30" y="130"/>
                    </a:lnTo>
                    <a:lnTo>
                      <a:pt x="40" y="144"/>
                    </a:lnTo>
                    <a:lnTo>
                      <a:pt x="52" y="155"/>
                    </a:lnTo>
                    <a:lnTo>
                      <a:pt x="67" y="164"/>
                    </a:lnTo>
                    <a:lnTo>
                      <a:pt x="70" y="166"/>
                    </a:lnTo>
                    <a:lnTo>
                      <a:pt x="72" y="168"/>
                    </a:lnTo>
                    <a:lnTo>
                      <a:pt x="74" y="171"/>
                    </a:lnTo>
                    <a:lnTo>
                      <a:pt x="74" y="175"/>
                    </a:lnTo>
                    <a:lnTo>
                      <a:pt x="72" y="181"/>
                    </a:lnTo>
                    <a:lnTo>
                      <a:pt x="69" y="183"/>
                    </a:lnTo>
                    <a:lnTo>
                      <a:pt x="66" y="185"/>
                    </a:lnTo>
                    <a:lnTo>
                      <a:pt x="61" y="185"/>
                    </a:lnTo>
                    <a:lnTo>
                      <a:pt x="58" y="183"/>
                    </a:lnTo>
                    <a:lnTo>
                      <a:pt x="39" y="172"/>
                    </a:lnTo>
                    <a:lnTo>
                      <a:pt x="23" y="157"/>
                    </a:lnTo>
                    <a:lnTo>
                      <a:pt x="10" y="139"/>
                    </a:lnTo>
                    <a:lnTo>
                      <a:pt x="2" y="119"/>
                    </a:lnTo>
                    <a:lnTo>
                      <a:pt x="0" y="95"/>
                    </a:lnTo>
                    <a:lnTo>
                      <a:pt x="2" y="73"/>
                    </a:lnTo>
                    <a:lnTo>
                      <a:pt x="10" y="54"/>
                    </a:lnTo>
                    <a:lnTo>
                      <a:pt x="21" y="36"/>
                    </a:lnTo>
                    <a:lnTo>
                      <a:pt x="36" y="21"/>
                    </a:lnTo>
                    <a:lnTo>
                      <a:pt x="54" y="10"/>
                    </a:lnTo>
                    <a:lnTo>
                      <a:pt x="75" y="2"/>
                    </a:lnTo>
                    <a:lnTo>
                      <a:pt x="97"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56" name="Freeform 259"/>
              <p:cNvSpPr>
                <a:spLocks/>
              </p:cNvSpPr>
              <p:nvPr/>
            </p:nvSpPr>
            <p:spPr bwMode="auto">
              <a:xfrm>
                <a:off x="5983288" y="3043238"/>
                <a:ext cx="84138" cy="146050"/>
              </a:xfrm>
              <a:custGeom>
                <a:avLst/>
                <a:gdLst/>
                <a:ahLst/>
                <a:cxnLst>
                  <a:cxn ang="0">
                    <a:pos x="95" y="0"/>
                  </a:cxn>
                  <a:cxn ang="0">
                    <a:pos x="99" y="0"/>
                  </a:cxn>
                  <a:cxn ang="0">
                    <a:pos x="102" y="2"/>
                  </a:cxn>
                  <a:cxn ang="0">
                    <a:pos x="104" y="4"/>
                  </a:cxn>
                  <a:cxn ang="0">
                    <a:pos x="105" y="6"/>
                  </a:cxn>
                  <a:cxn ang="0">
                    <a:pos x="106" y="10"/>
                  </a:cxn>
                  <a:cxn ang="0">
                    <a:pos x="104" y="16"/>
                  </a:cxn>
                  <a:cxn ang="0">
                    <a:pos x="102" y="18"/>
                  </a:cxn>
                  <a:cxn ang="0">
                    <a:pos x="99" y="21"/>
                  </a:cxn>
                  <a:cxn ang="0">
                    <a:pos x="95" y="21"/>
                  </a:cxn>
                  <a:cxn ang="0">
                    <a:pos x="76" y="23"/>
                  </a:cxn>
                  <a:cxn ang="0">
                    <a:pos x="58" y="31"/>
                  </a:cxn>
                  <a:cxn ang="0">
                    <a:pos x="43" y="43"/>
                  </a:cxn>
                  <a:cxn ang="0">
                    <a:pos x="31" y="58"/>
                  </a:cxn>
                  <a:cxn ang="0">
                    <a:pos x="23" y="76"/>
                  </a:cxn>
                  <a:cxn ang="0">
                    <a:pos x="21" y="95"/>
                  </a:cxn>
                  <a:cxn ang="0">
                    <a:pos x="23" y="113"/>
                  </a:cxn>
                  <a:cxn ang="0">
                    <a:pos x="28" y="130"/>
                  </a:cxn>
                  <a:cxn ang="0">
                    <a:pos x="38" y="144"/>
                  </a:cxn>
                  <a:cxn ang="0">
                    <a:pos x="50" y="155"/>
                  </a:cxn>
                  <a:cxn ang="0">
                    <a:pos x="66" y="164"/>
                  </a:cxn>
                  <a:cxn ang="0">
                    <a:pos x="69" y="166"/>
                  </a:cxn>
                  <a:cxn ang="0">
                    <a:pos x="71" y="168"/>
                  </a:cxn>
                  <a:cxn ang="0">
                    <a:pos x="73" y="175"/>
                  </a:cxn>
                  <a:cxn ang="0">
                    <a:pos x="72" y="178"/>
                  </a:cxn>
                  <a:cxn ang="0">
                    <a:pos x="70" y="181"/>
                  </a:cxn>
                  <a:cxn ang="0">
                    <a:pos x="68" y="183"/>
                  </a:cxn>
                  <a:cxn ang="0">
                    <a:pos x="65" y="185"/>
                  </a:cxn>
                  <a:cxn ang="0">
                    <a:pos x="59" y="185"/>
                  </a:cxn>
                  <a:cxn ang="0">
                    <a:pos x="58" y="183"/>
                  </a:cxn>
                  <a:cxn ang="0">
                    <a:pos x="38" y="172"/>
                  </a:cxn>
                  <a:cxn ang="0">
                    <a:pos x="22" y="157"/>
                  </a:cxn>
                  <a:cxn ang="0">
                    <a:pos x="10" y="139"/>
                  </a:cxn>
                  <a:cxn ang="0">
                    <a:pos x="2" y="119"/>
                  </a:cxn>
                  <a:cxn ang="0">
                    <a:pos x="0" y="95"/>
                  </a:cxn>
                  <a:cxn ang="0">
                    <a:pos x="2" y="73"/>
                  </a:cxn>
                  <a:cxn ang="0">
                    <a:pos x="10" y="54"/>
                  </a:cxn>
                  <a:cxn ang="0">
                    <a:pos x="21" y="36"/>
                  </a:cxn>
                  <a:cxn ang="0">
                    <a:pos x="36" y="21"/>
                  </a:cxn>
                  <a:cxn ang="0">
                    <a:pos x="54" y="10"/>
                  </a:cxn>
                  <a:cxn ang="0">
                    <a:pos x="73" y="2"/>
                  </a:cxn>
                  <a:cxn ang="0">
                    <a:pos x="95" y="0"/>
                  </a:cxn>
                </a:cxnLst>
                <a:rect l="0" t="0" r="r" b="b"/>
                <a:pathLst>
                  <a:path w="106" h="185">
                    <a:moveTo>
                      <a:pt x="95" y="0"/>
                    </a:moveTo>
                    <a:lnTo>
                      <a:pt x="99" y="0"/>
                    </a:lnTo>
                    <a:lnTo>
                      <a:pt x="102" y="2"/>
                    </a:lnTo>
                    <a:lnTo>
                      <a:pt x="104" y="4"/>
                    </a:lnTo>
                    <a:lnTo>
                      <a:pt x="105" y="6"/>
                    </a:lnTo>
                    <a:lnTo>
                      <a:pt x="106" y="10"/>
                    </a:lnTo>
                    <a:lnTo>
                      <a:pt x="104" y="16"/>
                    </a:lnTo>
                    <a:lnTo>
                      <a:pt x="102" y="18"/>
                    </a:lnTo>
                    <a:lnTo>
                      <a:pt x="99" y="21"/>
                    </a:lnTo>
                    <a:lnTo>
                      <a:pt x="95" y="21"/>
                    </a:lnTo>
                    <a:lnTo>
                      <a:pt x="76" y="23"/>
                    </a:lnTo>
                    <a:lnTo>
                      <a:pt x="58" y="31"/>
                    </a:lnTo>
                    <a:lnTo>
                      <a:pt x="43" y="43"/>
                    </a:lnTo>
                    <a:lnTo>
                      <a:pt x="31" y="58"/>
                    </a:lnTo>
                    <a:lnTo>
                      <a:pt x="23" y="76"/>
                    </a:lnTo>
                    <a:lnTo>
                      <a:pt x="21" y="95"/>
                    </a:lnTo>
                    <a:lnTo>
                      <a:pt x="23" y="113"/>
                    </a:lnTo>
                    <a:lnTo>
                      <a:pt x="28" y="130"/>
                    </a:lnTo>
                    <a:lnTo>
                      <a:pt x="38" y="144"/>
                    </a:lnTo>
                    <a:lnTo>
                      <a:pt x="50" y="155"/>
                    </a:lnTo>
                    <a:lnTo>
                      <a:pt x="66" y="164"/>
                    </a:lnTo>
                    <a:lnTo>
                      <a:pt x="69" y="166"/>
                    </a:lnTo>
                    <a:lnTo>
                      <a:pt x="71" y="168"/>
                    </a:lnTo>
                    <a:lnTo>
                      <a:pt x="73" y="175"/>
                    </a:lnTo>
                    <a:lnTo>
                      <a:pt x="72" y="178"/>
                    </a:lnTo>
                    <a:lnTo>
                      <a:pt x="70" y="181"/>
                    </a:lnTo>
                    <a:lnTo>
                      <a:pt x="68" y="183"/>
                    </a:lnTo>
                    <a:lnTo>
                      <a:pt x="65" y="185"/>
                    </a:lnTo>
                    <a:lnTo>
                      <a:pt x="59" y="185"/>
                    </a:lnTo>
                    <a:lnTo>
                      <a:pt x="58" y="183"/>
                    </a:lnTo>
                    <a:lnTo>
                      <a:pt x="38" y="172"/>
                    </a:lnTo>
                    <a:lnTo>
                      <a:pt x="22" y="157"/>
                    </a:lnTo>
                    <a:lnTo>
                      <a:pt x="10" y="139"/>
                    </a:lnTo>
                    <a:lnTo>
                      <a:pt x="2" y="119"/>
                    </a:lnTo>
                    <a:lnTo>
                      <a:pt x="0" y="95"/>
                    </a:lnTo>
                    <a:lnTo>
                      <a:pt x="2" y="73"/>
                    </a:lnTo>
                    <a:lnTo>
                      <a:pt x="10" y="54"/>
                    </a:lnTo>
                    <a:lnTo>
                      <a:pt x="21" y="36"/>
                    </a:lnTo>
                    <a:lnTo>
                      <a:pt x="36" y="21"/>
                    </a:lnTo>
                    <a:lnTo>
                      <a:pt x="54" y="10"/>
                    </a:lnTo>
                    <a:lnTo>
                      <a:pt x="73" y="2"/>
                    </a:lnTo>
                    <a:lnTo>
                      <a:pt x="95"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57" name="Freeform 260"/>
              <p:cNvSpPr>
                <a:spLocks/>
              </p:cNvSpPr>
              <p:nvPr/>
            </p:nvSpPr>
            <p:spPr bwMode="auto">
              <a:xfrm>
                <a:off x="6462713" y="3103563"/>
                <a:ext cx="17463" cy="134938"/>
              </a:xfrm>
              <a:custGeom>
                <a:avLst/>
                <a:gdLst/>
                <a:ahLst/>
                <a:cxnLst>
                  <a:cxn ang="0">
                    <a:pos x="11" y="0"/>
                  </a:cxn>
                  <a:cxn ang="0">
                    <a:pos x="18" y="2"/>
                  </a:cxn>
                  <a:cxn ang="0">
                    <a:pos x="20" y="4"/>
                  </a:cxn>
                  <a:cxn ang="0">
                    <a:pos x="22" y="7"/>
                  </a:cxn>
                  <a:cxn ang="0">
                    <a:pos x="22" y="161"/>
                  </a:cxn>
                  <a:cxn ang="0">
                    <a:pos x="20" y="165"/>
                  </a:cxn>
                  <a:cxn ang="0">
                    <a:pos x="18" y="167"/>
                  </a:cxn>
                  <a:cxn ang="0">
                    <a:pos x="11" y="169"/>
                  </a:cxn>
                  <a:cxn ang="0">
                    <a:pos x="7" y="168"/>
                  </a:cxn>
                  <a:cxn ang="0">
                    <a:pos x="4" y="166"/>
                  </a:cxn>
                  <a:cxn ang="0">
                    <a:pos x="2" y="162"/>
                  </a:cxn>
                  <a:cxn ang="0">
                    <a:pos x="0" y="158"/>
                  </a:cxn>
                  <a:cxn ang="0">
                    <a:pos x="0" y="11"/>
                  </a:cxn>
                  <a:cxn ang="0">
                    <a:pos x="2" y="6"/>
                  </a:cxn>
                  <a:cxn ang="0">
                    <a:pos x="4" y="3"/>
                  </a:cxn>
                  <a:cxn ang="0">
                    <a:pos x="7" y="1"/>
                  </a:cxn>
                  <a:cxn ang="0">
                    <a:pos x="11" y="0"/>
                  </a:cxn>
                </a:cxnLst>
                <a:rect l="0" t="0" r="r" b="b"/>
                <a:pathLst>
                  <a:path w="22" h="169">
                    <a:moveTo>
                      <a:pt x="11" y="0"/>
                    </a:moveTo>
                    <a:lnTo>
                      <a:pt x="18" y="2"/>
                    </a:lnTo>
                    <a:lnTo>
                      <a:pt x="20" y="4"/>
                    </a:lnTo>
                    <a:lnTo>
                      <a:pt x="22" y="7"/>
                    </a:lnTo>
                    <a:lnTo>
                      <a:pt x="22" y="161"/>
                    </a:lnTo>
                    <a:lnTo>
                      <a:pt x="20" y="165"/>
                    </a:lnTo>
                    <a:lnTo>
                      <a:pt x="18" y="167"/>
                    </a:lnTo>
                    <a:lnTo>
                      <a:pt x="11" y="169"/>
                    </a:lnTo>
                    <a:lnTo>
                      <a:pt x="7" y="168"/>
                    </a:lnTo>
                    <a:lnTo>
                      <a:pt x="4" y="166"/>
                    </a:lnTo>
                    <a:lnTo>
                      <a:pt x="2" y="162"/>
                    </a:lnTo>
                    <a:lnTo>
                      <a:pt x="0" y="158"/>
                    </a:lnTo>
                    <a:lnTo>
                      <a:pt x="0" y="11"/>
                    </a:lnTo>
                    <a:lnTo>
                      <a:pt x="2" y="6"/>
                    </a:lnTo>
                    <a:lnTo>
                      <a:pt x="4" y="3"/>
                    </a:lnTo>
                    <a:lnTo>
                      <a:pt x="7" y="1"/>
                    </a:lnTo>
                    <a:lnTo>
                      <a:pt x="11"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58" name="Freeform 261"/>
              <p:cNvSpPr>
                <a:spLocks/>
              </p:cNvSpPr>
              <p:nvPr/>
            </p:nvSpPr>
            <p:spPr bwMode="auto">
              <a:xfrm>
                <a:off x="6372226" y="3398838"/>
                <a:ext cx="107950" cy="166688"/>
              </a:xfrm>
              <a:custGeom>
                <a:avLst/>
                <a:gdLst/>
                <a:ahLst/>
                <a:cxnLst>
                  <a:cxn ang="0">
                    <a:pos x="122" y="0"/>
                  </a:cxn>
                  <a:cxn ang="0">
                    <a:pos x="129" y="0"/>
                  </a:cxn>
                  <a:cxn ang="0">
                    <a:pos x="132" y="3"/>
                  </a:cxn>
                  <a:cxn ang="0">
                    <a:pos x="134" y="5"/>
                  </a:cxn>
                  <a:cxn ang="0">
                    <a:pos x="136" y="8"/>
                  </a:cxn>
                  <a:cxn ang="0">
                    <a:pos x="136" y="212"/>
                  </a:cxn>
                  <a:cxn ang="0">
                    <a:pos x="8" y="212"/>
                  </a:cxn>
                  <a:cxn ang="0">
                    <a:pos x="5" y="209"/>
                  </a:cxn>
                  <a:cxn ang="0">
                    <a:pos x="2" y="207"/>
                  </a:cxn>
                  <a:cxn ang="0">
                    <a:pos x="0" y="204"/>
                  </a:cxn>
                  <a:cxn ang="0">
                    <a:pos x="0" y="197"/>
                  </a:cxn>
                  <a:cxn ang="0">
                    <a:pos x="2" y="194"/>
                  </a:cxn>
                  <a:cxn ang="0">
                    <a:pos x="5" y="192"/>
                  </a:cxn>
                  <a:cxn ang="0">
                    <a:pos x="11" y="190"/>
                  </a:cxn>
                  <a:cxn ang="0">
                    <a:pos x="114" y="190"/>
                  </a:cxn>
                  <a:cxn ang="0">
                    <a:pos x="114" y="11"/>
                  </a:cxn>
                  <a:cxn ang="0">
                    <a:pos x="117" y="5"/>
                  </a:cxn>
                  <a:cxn ang="0">
                    <a:pos x="119" y="3"/>
                  </a:cxn>
                  <a:cxn ang="0">
                    <a:pos x="122" y="0"/>
                  </a:cxn>
                </a:cxnLst>
                <a:rect l="0" t="0" r="r" b="b"/>
                <a:pathLst>
                  <a:path w="136" h="212">
                    <a:moveTo>
                      <a:pt x="122" y="0"/>
                    </a:moveTo>
                    <a:lnTo>
                      <a:pt x="129" y="0"/>
                    </a:lnTo>
                    <a:lnTo>
                      <a:pt x="132" y="3"/>
                    </a:lnTo>
                    <a:lnTo>
                      <a:pt x="134" y="5"/>
                    </a:lnTo>
                    <a:lnTo>
                      <a:pt x="136" y="8"/>
                    </a:lnTo>
                    <a:lnTo>
                      <a:pt x="136" y="212"/>
                    </a:lnTo>
                    <a:lnTo>
                      <a:pt x="8" y="212"/>
                    </a:lnTo>
                    <a:lnTo>
                      <a:pt x="5" y="209"/>
                    </a:lnTo>
                    <a:lnTo>
                      <a:pt x="2" y="207"/>
                    </a:lnTo>
                    <a:lnTo>
                      <a:pt x="0" y="204"/>
                    </a:lnTo>
                    <a:lnTo>
                      <a:pt x="0" y="197"/>
                    </a:lnTo>
                    <a:lnTo>
                      <a:pt x="2" y="194"/>
                    </a:lnTo>
                    <a:lnTo>
                      <a:pt x="5" y="192"/>
                    </a:lnTo>
                    <a:lnTo>
                      <a:pt x="11" y="190"/>
                    </a:lnTo>
                    <a:lnTo>
                      <a:pt x="114" y="190"/>
                    </a:lnTo>
                    <a:lnTo>
                      <a:pt x="114" y="11"/>
                    </a:lnTo>
                    <a:lnTo>
                      <a:pt x="117" y="5"/>
                    </a:lnTo>
                    <a:lnTo>
                      <a:pt x="119" y="3"/>
                    </a:lnTo>
                    <a:lnTo>
                      <a:pt x="122"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59" name="Freeform 262"/>
              <p:cNvSpPr>
                <a:spLocks/>
              </p:cNvSpPr>
              <p:nvPr/>
            </p:nvSpPr>
            <p:spPr bwMode="auto">
              <a:xfrm>
                <a:off x="6049963" y="3043238"/>
                <a:ext cx="361950" cy="15875"/>
              </a:xfrm>
              <a:custGeom>
                <a:avLst/>
                <a:gdLst/>
                <a:ahLst/>
                <a:cxnLst>
                  <a:cxn ang="0">
                    <a:pos x="8" y="0"/>
                  </a:cxn>
                  <a:cxn ang="0">
                    <a:pos x="449" y="0"/>
                  </a:cxn>
                  <a:cxn ang="0">
                    <a:pos x="452" y="2"/>
                  </a:cxn>
                  <a:cxn ang="0">
                    <a:pos x="455" y="4"/>
                  </a:cxn>
                  <a:cxn ang="0">
                    <a:pos x="456" y="6"/>
                  </a:cxn>
                  <a:cxn ang="0">
                    <a:pos x="457" y="10"/>
                  </a:cxn>
                  <a:cxn ang="0">
                    <a:pos x="455" y="16"/>
                  </a:cxn>
                  <a:cxn ang="0">
                    <a:pos x="452" y="18"/>
                  </a:cxn>
                  <a:cxn ang="0">
                    <a:pos x="449" y="21"/>
                  </a:cxn>
                  <a:cxn ang="0">
                    <a:pos x="8" y="21"/>
                  </a:cxn>
                  <a:cxn ang="0">
                    <a:pos x="5" y="18"/>
                  </a:cxn>
                  <a:cxn ang="0">
                    <a:pos x="3" y="16"/>
                  </a:cxn>
                  <a:cxn ang="0">
                    <a:pos x="0" y="10"/>
                  </a:cxn>
                  <a:cxn ang="0">
                    <a:pos x="2" y="6"/>
                  </a:cxn>
                  <a:cxn ang="0">
                    <a:pos x="3" y="4"/>
                  </a:cxn>
                  <a:cxn ang="0">
                    <a:pos x="5" y="2"/>
                  </a:cxn>
                  <a:cxn ang="0">
                    <a:pos x="8" y="0"/>
                  </a:cxn>
                </a:cxnLst>
                <a:rect l="0" t="0" r="r" b="b"/>
                <a:pathLst>
                  <a:path w="457" h="21">
                    <a:moveTo>
                      <a:pt x="8" y="0"/>
                    </a:moveTo>
                    <a:lnTo>
                      <a:pt x="449" y="0"/>
                    </a:lnTo>
                    <a:lnTo>
                      <a:pt x="452" y="2"/>
                    </a:lnTo>
                    <a:lnTo>
                      <a:pt x="455" y="4"/>
                    </a:lnTo>
                    <a:lnTo>
                      <a:pt x="456" y="6"/>
                    </a:lnTo>
                    <a:lnTo>
                      <a:pt x="457" y="10"/>
                    </a:lnTo>
                    <a:lnTo>
                      <a:pt x="455" y="16"/>
                    </a:lnTo>
                    <a:lnTo>
                      <a:pt x="452" y="18"/>
                    </a:lnTo>
                    <a:lnTo>
                      <a:pt x="449" y="21"/>
                    </a:lnTo>
                    <a:lnTo>
                      <a:pt x="8" y="21"/>
                    </a:lnTo>
                    <a:lnTo>
                      <a:pt x="5" y="18"/>
                    </a:lnTo>
                    <a:lnTo>
                      <a:pt x="3" y="16"/>
                    </a:lnTo>
                    <a:lnTo>
                      <a:pt x="0" y="10"/>
                    </a:lnTo>
                    <a:lnTo>
                      <a:pt x="2" y="6"/>
                    </a:lnTo>
                    <a:lnTo>
                      <a:pt x="3" y="4"/>
                    </a:lnTo>
                    <a:lnTo>
                      <a:pt x="5" y="2"/>
                    </a:lnTo>
                    <a:lnTo>
                      <a:pt x="8"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60" name="Freeform 263"/>
              <p:cNvSpPr>
                <a:spLocks/>
              </p:cNvSpPr>
              <p:nvPr/>
            </p:nvSpPr>
            <p:spPr bwMode="auto">
              <a:xfrm>
                <a:off x="6057901" y="3216275"/>
                <a:ext cx="106363" cy="107950"/>
              </a:xfrm>
              <a:custGeom>
                <a:avLst/>
                <a:gdLst/>
                <a:ahLst/>
                <a:cxnLst>
                  <a:cxn ang="0">
                    <a:pos x="0" y="0"/>
                  </a:cxn>
                  <a:cxn ang="0">
                    <a:pos x="87" y="0"/>
                  </a:cxn>
                  <a:cxn ang="0">
                    <a:pos x="90" y="2"/>
                  </a:cxn>
                  <a:cxn ang="0">
                    <a:pos x="95" y="6"/>
                  </a:cxn>
                  <a:cxn ang="0">
                    <a:pos x="95" y="13"/>
                  </a:cxn>
                  <a:cxn ang="0">
                    <a:pos x="93" y="16"/>
                  </a:cxn>
                  <a:cxn ang="0">
                    <a:pos x="90" y="18"/>
                  </a:cxn>
                  <a:cxn ang="0">
                    <a:pos x="87" y="20"/>
                  </a:cxn>
                  <a:cxn ang="0">
                    <a:pos x="22" y="20"/>
                  </a:cxn>
                  <a:cxn ang="0">
                    <a:pos x="22" y="114"/>
                  </a:cxn>
                  <a:cxn ang="0">
                    <a:pos x="111" y="114"/>
                  </a:cxn>
                  <a:cxn ang="0">
                    <a:pos x="111" y="91"/>
                  </a:cxn>
                  <a:cxn ang="0">
                    <a:pos x="112" y="86"/>
                  </a:cxn>
                  <a:cxn ang="0">
                    <a:pos x="115" y="83"/>
                  </a:cxn>
                  <a:cxn ang="0">
                    <a:pos x="118" y="81"/>
                  </a:cxn>
                  <a:cxn ang="0">
                    <a:pos x="122" y="80"/>
                  </a:cxn>
                  <a:cxn ang="0">
                    <a:pos x="129" y="82"/>
                  </a:cxn>
                  <a:cxn ang="0">
                    <a:pos x="131" y="84"/>
                  </a:cxn>
                  <a:cxn ang="0">
                    <a:pos x="133" y="87"/>
                  </a:cxn>
                  <a:cxn ang="0">
                    <a:pos x="133" y="136"/>
                  </a:cxn>
                  <a:cxn ang="0">
                    <a:pos x="0" y="136"/>
                  </a:cxn>
                  <a:cxn ang="0">
                    <a:pos x="0" y="0"/>
                  </a:cxn>
                </a:cxnLst>
                <a:rect l="0" t="0" r="r" b="b"/>
                <a:pathLst>
                  <a:path w="133" h="136">
                    <a:moveTo>
                      <a:pt x="0" y="0"/>
                    </a:moveTo>
                    <a:lnTo>
                      <a:pt x="87" y="0"/>
                    </a:lnTo>
                    <a:lnTo>
                      <a:pt x="90" y="2"/>
                    </a:lnTo>
                    <a:lnTo>
                      <a:pt x="95" y="6"/>
                    </a:lnTo>
                    <a:lnTo>
                      <a:pt x="95" y="13"/>
                    </a:lnTo>
                    <a:lnTo>
                      <a:pt x="93" y="16"/>
                    </a:lnTo>
                    <a:lnTo>
                      <a:pt x="90" y="18"/>
                    </a:lnTo>
                    <a:lnTo>
                      <a:pt x="87" y="20"/>
                    </a:lnTo>
                    <a:lnTo>
                      <a:pt x="22" y="20"/>
                    </a:lnTo>
                    <a:lnTo>
                      <a:pt x="22" y="114"/>
                    </a:lnTo>
                    <a:lnTo>
                      <a:pt x="111" y="114"/>
                    </a:lnTo>
                    <a:lnTo>
                      <a:pt x="111" y="91"/>
                    </a:lnTo>
                    <a:lnTo>
                      <a:pt x="112" y="86"/>
                    </a:lnTo>
                    <a:lnTo>
                      <a:pt x="115" y="83"/>
                    </a:lnTo>
                    <a:lnTo>
                      <a:pt x="118" y="81"/>
                    </a:lnTo>
                    <a:lnTo>
                      <a:pt x="122" y="80"/>
                    </a:lnTo>
                    <a:lnTo>
                      <a:pt x="129" y="82"/>
                    </a:lnTo>
                    <a:lnTo>
                      <a:pt x="131" y="84"/>
                    </a:lnTo>
                    <a:lnTo>
                      <a:pt x="133" y="87"/>
                    </a:lnTo>
                    <a:lnTo>
                      <a:pt x="133" y="136"/>
                    </a:lnTo>
                    <a:lnTo>
                      <a:pt x="0" y="136"/>
                    </a:lnTo>
                    <a:lnTo>
                      <a:pt x="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61" name="Freeform 264"/>
              <p:cNvSpPr>
                <a:spLocks/>
              </p:cNvSpPr>
              <p:nvPr/>
            </p:nvSpPr>
            <p:spPr bwMode="auto">
              <a:xfrm>
                <a:off x="6080126" y="3216275"/>
                <a:ext cx="103188" cy="80963"/>
              </a:xfrm>
              <a:custGeom>
                <a:avLst/>
                <a:gdLst/>
                <a:ahLst/>
                <a:cxnLst>
                  <a:cxn ang="0">
                    <a:pos x="119" y="0"/>
                  </a:cxn>
                  <a:cxn ang="0">
                    <a:pos x="121" y="0"/>
                  </a:cxn>
                  <a:cxn ang="0">
                    <a:pos x="124" y="1"/>
                  </a:cxn>
                  <a:cxn ang="0">
                    <a:pos x="127" y="3"/>
                  </a:cxn>
                  <a:cxn ang="0">
                    <a:pos x="130" y="5"/>
                  </a:cxn>
                  <a:cxn ang="0">
                    <a:pos x="131" y="8"/>
                  </a:cxn>
                  <a:cxn ang="0">
                    <a:pos x="131" y="12"/>
                  </a:cxn>
                  <a:cxn ang="0">
                    <a:pos x="128" y="18"/>
                  </a:cxn>
                  <a:cxn ang="0">
                    <a:pos x="50" y="102"/>
                  </a:cxn>
                  <a:cxn ang="0">
                    <a:pos x="3" y="61"/>
                  </a:cxn>
                  <a:cxn ang="0">
                    <a:pos x="1" y="58"/>
                  </a:cxn>
                  <a:cxn ang="0">
                    <a:pos x="0" y="55"/>
                  </a:cxn>
                  <a:cxn ang="0">
                    <a:pos x="0" y="52"/>
                  </a:cxn>
                  <a:cxn ang="0">
                    <a:pos x="2" y="46"/>
                  </a:cxn>
                  <a:cxn ang="0">
                    <a:pos x="5" y="44"/>
                  </a:cxn>
                  <a:cxn ang="0">
                    <a:pos x="9" y="43"/>
                  </a:cxn>
                  <a:cxn ang="0">
                    <a:pos x="11" y="41"/>
                  </a:cxn>
                  <a:cxn ang="0">
                    <a:pos x="14" y="43"/>
                  </a:cxn>
                  <a:cxn ang="0">
                    <a:pos x="17" y="45"/>
                  </a:cxn>
                  <a:cxn ang="0">
                    <a:pos x="48" y="71"/>
                  </a:cxn>
                  <a:cxn ang="0">
                    <a:pos x="112" y="3"/>
                  </a:cxn>
                  <a:cxn ang="0">
                    <a:pos x="115" y="1"/>
                  </a:cxn>
                  <a:cxn ang="0">
                    <a:pos x="119" y="0"/>
                  </a:cxn>
                </a:cxnLst>
                <a:rect l="0" t="0" r="r" b="b"/>
                <a:pathLst>
                  <a:path w="131" h="102">
                    <a:moveTo>
                      <a:pt x="119" y="0"/>
                    </a:moveTo>
                    <a:lnTo>
                      <a:pt x="121" y="0"/>
                    </a:lnTo>
                    <a:lnTo>
                      <a:pt x="124" y="1"/>
                    </a:lnTo>
                    <a:lnTo>
                      <a:pt x="127" y="3"/>
                    </a:lnTo>
                    <a:lnTo>
                      <a:pt x="130" y="5"/>
                    </a:lnTo>
                    <a:lnTo>
                      <a:pt x="131" y="8"/>
                    </a:lnTo>
                    <a:lnTo>
                      <a:pt x="131" y="12"/>
                    </a:lnTo>
                    <a:lnTo>
                      <a:pt x="128" y="18"/>
                    </a:lnTo>
                    <a:lnTo>
                      <a:pt x="50" y="102"/>
                    </a:lnTo>
                    <a:lnTo>
                      <a:pt x="3" y="61"/>
                    </a:lnTo>
                    <a:lnTo>
                      <a:pt x="1" y="58"/>
                    </a:lnTo>
                    <a:lnTo>
                      <a:pt x="0" y="55"/>
                    </a:lnTo>
                    <a:lnTo>
                      <a:pt x="0" y="52"/>
                    </a:lnTo>
                    <a:lnTo>
                      <a:pt x="2" y="46"/>
                    </a:lnTo>
                    <a:lnTo>
                      <a:pt x="5" y="44"/>
                    </a:lnTo>
                    <a:lnTo>
                      <a:pt x="9" y="43"/>
                    </a:lnTo>
                    <a:lnTo>
                      <a:pt x="11" y="41"/>
                    </a:lnTo>
                    <a:lnTo>
                      <a:pt x="14" y="43"/>
                    </a:lnTo>
                    <a:lnTo>
                      <a:pt x="17" y="45"/>
                    </a:lnTo>
                    <a:lnTo>
                      <a:pt x="48" y="71"/>
                    </a:lnTo>
                    <a:lnTo>
                      <a:pt x="112" y="3"/>
                    </a:lnTo>
                    <a:lnTo>
                      <a:pt x="115" y="1"/>
                    </a:lnTo>
                    <a:lnTo>
                      <a:pt x="119"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62" name="Freeform 265"/>
              <p:cNvSpPr>
                <a:spLocks/>
              </p:cNvSpPr>
              <p:nvPr/>
            </p:nvSpPr>
            <p:spPr bwMode="auto">
              <a:xfrm>
                <a:off x="6057901" y="3352800"/>
                <a:ext cx="106363" cy="107950"/>
              </a:xfrm>
              <a:custGeom>
                <a:avLst/>
                <a:gdLst/>
                <a:ahLst/>
                <a:cxnLst>
                  <a:cxn ang="0">
                    <a:pos x="0" y="0"/>
                  </a:cxn>
                  <a:cxn ang="0">
                    <a:pos x="84" y="0"/>
                  </a:cxn>
                  <a:cxn ang="0">
                    <a:pos x="90" y="2"/>
                  </a:cxn>
                  <a:cxn ang="0">
                    <a:pos x="93" y="4"/>
                  </a:cxn>
                  <a:cxn ang="0">
                    <a:pos x="95" y="8"/>
                  </a:cxn>
                  <a:cxn ang="0">
                    <a:pos x="95" y="14"/>
                  </a:cxn>
                  <a:cxn ang="0">
                    <a:pos x="93" y="18"/>
                  </a:cxn>
                  <a:cxn ang="0">
                    <a:pos x="90" y="20"/>
                  </a:cxn>
                  <a:cxn ang="0">
                    <a:pos x="87" y="22"/>
                  </a:cxn>
                  <a:cxn ang="0">
                    <a:pos x="22" y="22"/>
                  </a:cxn>
                  <a:cxn ang="0">
                    <a:pos x="22" y="116"/>
                  </a:cxn>
                  <a:cxn ang="0">
                    <a:pos x="111" y="116"/>
                  </a:cxn>
                  <a:cxn ang="0">
                    <a:pos x="111" y="92"/>
                  </a:cxn>
                  <a:cxn ang="0">
                    <a:pos x="114" y="86"/>
                  </a:cxn>
                  <a:cxn ang="0">
                    <a:pos x="116" y="84"/>
                  </a:cxn>
                  <a:cxn ang="0">
                    <a:pos x="119" y="81"/>
                  </a:cxn>
                  <a:cxn ang="0">
                    <a:pos x="126" y="81"/>
                  </a:cxn>
                  <a:cxn ang="0">
                    <a:pos x="129" y="84"/>
                  </a:cxn>
                  <a:cxn ang="0">
                    <a:pos x="131" y="86"/>
                  </a:cxn>
                  <a:cxn ang="0">
                    <a:pos x="133" y="89"/>
                  </a:cxn>
                  <a:cxn ang="0">
                    <a:pos x="133" y="138"/>
                  </a:cxn>
                  <a:cxn ang="0">
                    <a:pos x="0" y="138"/>
                  </a:cxn>
                  <a:cxn ang="0">
                    <a:pos x="0" y="0"/>
                  </a:cxn>
                </a:cxnLst>
                <a:rect l="0" t="0" r="r" b="b"/>
                <a:pathLst>
                  <a:path w="133" h="138">
                    <a:moveTo>
                      <a:pt x="0" y="0"/>
                    </a:moveTo>
                    <a:lnTo>
                      <a:pt x="84" y="0"/>
                    </a:lnTo>
                    <a:lnTo>
                      <a:pt x="90" y="2"/>
                    </a:lnTo>
                    <a:lnTo>
                      <a:pt x="93" y="4"/>
                    </a:lnTo>
                    <a:lnTo>
                      <a:pt x="95" y="8"/>
                    </a:lnTo>
                    <a:lnTo>
                      <a:pt x="95" y="14"/>
                    </a:lnTo>
                    <a:lnTo>
                      <a:pt x="93" y="18"/>
                    </a:lnTo>
                    <a:lnTo>
                      <a:pt x="90" y="20"/>
                    </a:lnTo>
                    <a:lnTo>
                      <a:pt x="87" y="22"/>
                    </a:lnTo>
                    <a:lnTo>
                      <a:pt x="22" y="22"/>
                    </a:lnTo>
                    <a:lnTo>
                      <a:pt x="22" y="116"/>
                    </a:lnTo>
                    <a:lnTo>
                      <a:pt x="111" y="116"/>
                    </a:lnTo>
                    <a:lnTo>
                      <a:pt x="111" y="92"/>
                    </a:lnTo>
                    <a:lnTo>
                      <a:pt x="114" y="86"/>
                    </a:lnTo>
                    <a:lnTo>
                      <a:pt x="116" y="84"/>
                    </a:lnTo>
                    <a:lnTo>
                      <a:pt x="119" y="81"/>
                    </a:lnTo>
                    <a:lnTo>
                      <a:pt x="126" y="81"/>
                    </a:lnTo>
                    <a:lnTo>
                      <a:pt x="129" y="84"/>
                    </a:lnTo>
                    <a:lnTo>
                      <a:pt x="131" y="86"/>
                    </a:lnTo>
                    <a:lnTo>
                      <a:pt x="133" y="89"/>
                    </a:lnTo>
                    <a:lnTo>
                      <a:pt x="133" y="138"/>
                    </a:lnTo>
                    <a:lnTo>
                      <a:pt x="0" y="138"/>
                    </a:lnTo>
                    <a:lnTo>
                      <a:pt x="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63" name="Freeform 266"/>
              <p:cNvSpPr>
                <a:spLocks/>
              </p:cNvSpPr>
              <p:nvPr/>
            </p:nvSpPr>
            <p:spPr bwMode="auto">
              <a:xfrm>
                <a:off x="6080126" y="3354388"/>
                <a:ext cx="103188" cy="80963"/>
              </a:xfrm>
              <a:custGeom>
                <a:avLst/>
                <a:gdLst/>
                <a:ahLst/>
                <a:cxnLst>
                  <a:cxn ang="0">
                    <a:pos x="119" y="0"/>
                  </a:cxn>
                  <a:cxn ang="0">
                    <a:pos x="121" y="0"/>
                  </a:cxn>
                  <a:cxn ang="0">
                    <a:pos x="127" y="2"/>
                  </a:cxn>
                  <a:cxn ang="0">
                    <a:pos x="130" y="6"/>
                  </a:cxn>
                  <a:cxn ang="0">
                    <a:pos x="131" y="9"/>
                  </a:cxn>
                  <a:cxn ang="0">
                    <a:pos x="131" y="11"/>
                  </a:cxn>
                  <a:cxn ang="0">
                    <a:pos x="128" y="18"/>
                  </a:cxn>
                  <a:cxn ang="0">
                    <a:pos x="50" y="103"/>
                  </a:cxn>
                  <a:cxn ang="0">
                    <a:pos x="3" y="62"/>
                  </a:cxn>
                  <a:cxn ang="0">
                    <a:pos x="1" y="59"/>
                  </a:cxn>
                  <a:cxn ang="0">
                    <a:pos x="0" y="55"/>
                  </a:cxn>
                  <a:cxn ang="0">
                    <a:pos x="0" y="53"/>
                  </a:cxn>
                  <a:cxn ang="0">
                    <a:pos x="2" y="46"/>
                  </a:cxn>
                  <a:cxn ang="0">
                    <a:pos x="9" y="42"/>
                  </a:cxn>
                  <a:cxn ang="0">
                    <a:pos x="11" y="42"/>
                  </a:cxn>
                  <a:cxn ang="0">
                    <a:pos x="14" y="43"/>
                  </a:cxn>
                  <a:cxn ang="0">
                    <a:pos x="17" y="45"/>
                  </a:cxn>
                  <a:cxn ang="0">
                    <a:pos x="48" y="72"/>
                  </a:cxn>
                  <a:cxn ang="0">
                    <a:pos x="112" y="4"/>
                  </a:cxn>
                  <a:cxn ang="0">
                    <a:pos x="115" y="1"/>
                  </a:cxn>
                  <a:cxn ang="0">
                    <a:pos x="119" y="0"/>
                  </a:cxn>
                </a:cxnLst>
                <a:rect l="0" t="0" r="r" b="b"/>
                <a:pathLst>
                  <a:path w="131" h="103">
                    <a:moveTo>
                      <a:pt x="119" y="0"/>
                    </a:moveTo>
                    <a:lnTo>
                      <a:pt x="121" y="0"/>
                    </a:lnTo>
                    <a:lnTo>
                      <a:pt x="127" y="2"/>
                    </a:lnTo>
                    <a:lnTo>
                      <a:pt x="130" y="6"/>
                    </a:lnTo>
                    <a:lnTo>
                      <a:pt x="131" y="9"/>
                    </a:lnTo>
                    <a:lnTo>
                      <a:pt x="131" y="11"/>
                    </a:lnTo>
                    <a:lnTo>
                      <a:pt x="128" y="18"/>
                    </a:lnTo>
                    <a:lnTo>
                      <a:pt x="50" y="103"/>
                    </a:lnTo>
                    <a:lnTo>
                      <a:pt x="3" y="62"/>
                    </a:lnTo>
                    <a:lnTo>
                      <a:pt x="1" y="59"/>
                    </a:lnTo>
                    <a:lnTo>
                      <a:pt x="0" y="55"/>
                    </a:lnTo>
                    <a:lnTo>
                      <a:pt x="0" y="53"/>
                    </a:lnTo>
                    <a:lnTo>
                      <a:pt x="2" y="46"/>
                    </a:lnTo>
                    <a:lnTo>
                      <a:pt x="9" y="42"/>
                    </a:lnTo>
                    <a:lnTo>
                      <a:pt x="11" y="42"/>
                    </a:lnTo>
                    <a:lnTo>
                      <a:pt x="14" y="43"/>
                    </a:lnTo>
                    <a:lnTo>
                      <a:pt x="17" y="45"/>
                    </a:lnTo>
                    <a:lnTo>
                      <a:pt x="48" y="72"/>
                    </a:lnTo>
                    <a:lnTo>
                      <a:pt x="112" y="4"/>
                    </a:lnTo>
                    <a:lnTo>
                      <a:pt x="115" y="1"/>
                    </a:lnTo>
                    <a:lnTo>
                      <a:pt x="119"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64" name="Freeform 267"/>
              <p:cNvSpPr>
                <a:spLocks noEditPoints="1"/>
              </p:cNvSpPr>
              <p:nvPr/>
            </p:nvSpPr>
            <p:spPr bwMode="auto">
              <a:xfrm>
                <a:off x="6057901" y="3481388"/>
                <a:ext cx="109538" cy="109538"/>
              </a:xfrm>
              <a:custGeom>
                <a:avLst/>
                <a:gdLst/>
                <a:ahLst/>
                <a:cxnLst>
                  <a:cxn ang="0">
                    <a:pos x="22" y="22"/>
                  </a:cxn>
                  <a:cxn ang="0">
                    <a:pos x="22" y="116"/>
                  </a:cxn>
                  <a:cxn ang="0">
                    <a:pos x="117" y="116"/>
                  </a:cxn>
                  <a:cxn ang="0">
                    <a:pos x="117" y="22"/>
                  </a:cxn>
                  <a:cxn ang="0">
                    <a:pos x="22" y="22"/>
                  </a:cxn>
                  <a:cxn ang="0">
                    <a:pos x="0" y="0"/>
                  </a:cxn>
                  <a:cxn ang="0">
                    <a:pos x="139" y="0"/>
                  </a:cxn>
                  <a:cxn ang="0">
                    <a:pos x="139" y="138"/>
                  </a:cxn>
                  <a:cxn ang="0">
                    <a:pos x="0" y="138"/>
                  </a:cxn>
                  <a:cxn ang="0">
                    <a:pos x="0" y="0"/>
                  </a:cxn>
                </a:cxnLst>
                <a:rect l="0" t="0" r="r" b="b"/>
                <a:pathLst>
                  <a:path w="139" h="138">
                    <a:moveTo>
                      <a:pt x="22" y="22"/>
                    </a:moveTo>
                    <a:lnTo>
                      <a:pt x="22" y="116"/>
                    </a:lnTo>
                    <a:lnTo>
                      <a:pt x="117" y="116"/>
                    </a:lnTo>
                    <a:lnTo>
                      <a:pt x="117" y="22"/>
                    </a:lnTo>
                    <a:lnTo>
                      <a:pt x="22" y="22"/>
                    </a:lnTo>
                    <a:close/>
                    <a:moveTo>
                      <a:pt x="0" y="0"/>
                    </a:moveTo>
                    <a:lnTo>
                      <a:pt x="139" y="0"/>
                    </a:lnTo>
                    <a:lnTo>
                      <a:pt x="139" y="138"/>
                    </a:lnTo>
                    <a:lnTo>
                      <a:pt x="0" y="138"/>
                    </a:lnTo>
                    <a:lnTo>
                      <a:pt x="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65" name="Freeform 268"/>
              <p:cNvSpPr>
                <a:spLocks/>
              </p:cNvSpPr>
              <p:nvPr/>
            </p:nvSpPr>
            <p:spPr bwMode="auto">
              <a:xfrm>
                <a:off x="6196013" y="3392488"/>
                <a:ext cx="53975" cy="17463"/>
              </a:xfrm>
              <a:custGeom>
                <a:avLst/>
                <a:gdLst/>
                <a:ahLst/>
                <a:cxnLst>
                  <a:cxn ang="0">
                    <a:pos x="8" y="0"/>
                  </a:cxn>
                  <a:cxn ang="0">
                    <a:pos x="61" y="0"/>
                  </a:cxn>
                  <a:cxn ang="0">
                    <a:pos x="64" y="2"/>
                  </a:cxn>
                  <a:cxn ang="0">
                    <a:pos x="66" y="4"/>
                  </a:cxn>
                  <a:cxn ang="0">
                    <a:pos x="67" y="6"/>
                  </a:cxn>
                  <a:cxn ang="0">
                    <a:pos x="68" y="10"/>
                  </a:cxn>
                  <a:cxn ang="0">
                    <a:pos x="66" y="16"/>
                  </a:cxn>
                  <a:cxn ang="0">
                    <a:pos x="64" y="18"/>
                  </a:cxn>
                  <a:cxn ang="0">
                    <a:pos x="61" y="21"/>
                  </a:cxn>
                  <a:cxn ang="0">
                    <a:pos x="8" y="21"/>
                  </a:cxn>
                  <a:cxn ang="0">
                    <a:pos x="4" y="18"/>
                  </a:cxn>
                  <a:cxn ang="0">
                    <a:pos x="2" y="16"/>
                  </a:cxn>
                  <a:cxn ang="0">
                    <a:pos x="0" y="10"/>
                  </a:cxn>
                  <a:cxn ang="0">
                    <a:pos x="1" y="6"/>
                  </a:cxn>
                  <a:cxn ang="0">
                    <a:pos x="2" y="4"/>
                  </a:cxn>
                  <a:cxn ang="0">
                    <a:pos x="4" y="2"/>
                  </a:cxn>
                  <a:cxn ang="0">
                    <a:pos x="8" y="0"/>
                  </a:cxn>
                </a:cxnLst>
                <a:rect l="0" t="0" r="r" b="b"/>
                <a:pathLst>
                  <a:path w="68" h="21">
                    <a:moveTo>
                      <a:pt x="8" y="0"/>
                    </a:moveTo>
                    <a:lnTo>
                      <a:pt x="61" y="0"/>
                    </a:lnTo>
                    <a:lnTo>
                      <a:pt x="64" y="2"/>
                    </a:lnTo>
                    <a:lnTo>
                      <a:pt x="66" y="4"/>
                    </a:lnTo>
                    <a:lnTo>
                      <a:pt x="67" y="6"/>
                    </a:lnTo>
                    <a:lnTo>
                      <a:pt x="68" y="10"/>
                    </a:lnTo>
                    <a:lnTo>
                      <a:pt x="66" y="16"/>
                    </a:lnTo>
                    <a:lnTo>
                      <a:pt x="64" y="18"/>
                    </a:lnTo>
                    <a:lnTo>
                      <a:pt x="61" y="21"/>
                    </a:lnTo>
                    <a:lnTo>
                      <a:pt x="8" y="21"/>
                    </a:lnTo>
                    <a:lnTo>
                      <a:pt x="4" y="18"/>
                    </a:lnTo>
                    <a:lnTo>
                      <a:pt x="2" y="16"/>
                    </a:lnTo>
                    <a:lnTo>
                      <a:pt x="0" y="10"/>
                    </a:lnTo>
                    <a:lnTo>
                      <a:pt x="1" y="6"/>
                    </a:lnTo>
                    <a:lnTo>
                      <a:pt x="2" y="4"/>
                    </a:lnTo>
                    <a:lnTo>
                      <a:pt x="4" y="2"/>
                    </a:lnTo>
                    <a:lnTo>
                      <a:pt x="8"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66" name="Freeform 269"/>
              <p:cNvSpPr>
                <a:spLocks/>
              </p:cNvSpPr>
              <p:nvPr/>
            </p:nvSpPr>
            <p:spPr bwMode="auto">
              <a:xfrm>
                <a:off x="6196013" y="3298825"/>
                <a:ext cx="150813" cy="17463"/>
              </a:xfrm>
              <a:custGeom>
                <a:avLst/>
                <a:gdLst/>
                <a:ahLst/>
                <a:cxnLst>
                  <a:cxn ang="0">
                    <a:pos x="8" y="0"/>
                  </a:cxn>
                  <a:cxn ang="0">
                    <a:pos x="183" y="0"/>
                  </a:cxn>
                  <a:cxn ang="0">
                    <a:pos x="186" y="2"/>
                  </a:cxn>
                  <a:cxn ang="0">
                    <a:pos x="188" y="4"/>
                  </a:cxn>
                  <a:cxn ang="0">
                    <a:pos x="190" y="8"/>
                  </a:cxn>
                  <a:cxn ang="0">
                    <a:pos x="190" y="14"/>
                  </a:cxn>
                  <a:cxn ang="0">
                    <a:pos x="188" y="18"/>
                  </a:cxn>
                  <a:cxn ang="0">
                    <a:pos x="186" y="20"/>
                  </a:cxn>
                  <a:cxn ang="0">
                    <a:pos x="179" y="22"/>
                  </a:cxn>
                  <a:cxn ang="0">
                    <a:pos x="11" y="22"/>
                  </a:cxn>
                  <a:cxn ang="0">
                    <a:pos x="7" y="21"/>
                  </a:cxn>
                  <a:cxn ang="0">
                    <a:pos x="3" y="19"/>
                  </a:cxn>
                  <a:cxn ang="0">
                    <a:pos x="1" y="15"/>
                  </a:cxn>
                  <a:cxn ang="0">
                    <a:pos x="0" y="11"/>
                  </a:cxn>
                  <a:cxn ang="0">
                    <a:pos x="2" y="4"/>
                  </a:cxn>
                  <a:cxn ang="0">
                    <a:pos x="4" y="2"/>
                  </a:cxn>
                  <a:cxn ang="0">
                    <a:pos x="8" y="0"/>
                  </a:cxn>
                </a:cxnLst>
                <a:rect l="0" t="0" r="r" b="b"/>
                <a:pathLst>
                  <a:path w="190" h="22">
                    <a:moveTo>
                      <a:pt x="8" y="0"/>
                    </a:moveTo>
                    <a:lnTo>
                      <a:pt x="183" y="0"/>
                    </a:lnTo>
                    <a:lnTo>
                      <a:pt x="186" y="2"/>
                    </a:lnTo>
                    <a:lnTo>
                      <a:pt x="188" y="4"/>
                    </a:lnTo>
                    <a:lnTo>
                      <a:pt x="190" y="8"/>
                    </a:lnTo>
                    <a:lnTo>
                      <a:pt x="190" y="14"/>
                    </a:lnTo>
                    <a:lnTo>
                      <a:pt x="188" y="18"/>
                    </a:lnTo>
                    <a:lnTo>
                      <a:pt x="186" y="20"/>
                    </a:lnTo>
                    <a:lnTo>
                      <a:pt x="179" y="22"/>
                    </a:lnTo>
                    <a:lnTo>
                      <a:pt x="11" y="22"/>
                    </a:lnTo>
                    <a:lnTo>
                      <a:pt x="7" y="21"/>
                    </a:lnTo>
                    <a:lnTo>
                      <a:pt x="3" y="19"/>
                    </a:lnTo>
                    <a:lnTo>
                      <a:pt x="1" y="15"/>
                    </a:lnTo>
                    <a:lnTo>
                      <a:pt x="0" y="11"/>
                    </a:lnTo>
                    <a:lnTo>
                      <a:pt x="2" y="4"/>
                    </a:lnTo>
                    <a:lnTo>
                      <a:pt x="4" y="2"/>
                    </a:lnTo>
                    <a:lnTo>
                      <a:pt x="8"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67" name="Freeform 270"/>
              <p:cNvSpPr>
                <a:spLocks/>
              </p:cNvSpPr>
              <p:nvPr/>
            </p:nvSpPr>
            <p:spPr bwMode="auto">
              <a:xfrm>
                <a:off x="6196013" y="3346450"/>
                <a:ext cx="103188" cy="15875"/>
              </a:xfrm>
              <a:custGeom>
                <a:avLst/>
                <a:gdLst/>
                <a:ahLst/>
                <a:cxnLst>
                  <a:cxn ang="0">
                    <a:pos x="8" y="0"/>
                  </a:cxn>
                  <a:cxn ang="0">
                    <a:pos x="122" y="0"/>
                  </a:cxn>
                  <a:cxn ang="0">
                    <a:pos x="125" y="3"/>
                  </a:cxn>
                  <a:cxn ang="0">
                    <a:pos x="128" y="5"/>
                  </a:cxn>
                  <a:cxn ang="0">
                    <a:pos x="130" y="8"/>
                  </a:cxn>
                  <a:cxn ang="0">
                    <a:pos x="130" y="15"/>
                  </a:cxn>
                  <a:cxn ang="0">
                    <a:pos x="125" y="19"/>
                  </a:cxn>
                  <a:cxn ang="0">
                    <a:pos x="122" y="21"/>
                  </a:cxn>
                  <a:cxn ang="0">
                    <a:pos x="8" y="21"/>
                  </a:cxn>
                  <a:cxn ang="0">
                    <a:pos x="4" y="19"/>
                  </a:cxn>
                  <a:cxn ang="0">
                    <a:pos x="2" y="17"/>
                  </a:cxn>
                  <a:cxn ang="0">
                    <a:pos x="1" y="15"/>
                  </a:cxn>
                  <a:cxn ang="0">
                    <a:pos x="0" y="11"/>
                  </a:cxn>
                  <a:cxn ang="0">
                    <a:pos x="2" y="5"/>
                  </a:cxn>
                  <a:cxn ang="0">
                    <a:pos x="4" y="3"/>
                  </a:cxn>
                  <a:cxn ang="0">
                    <a:pos x="8" y="0"/>
                  </a:cxn>
                </a:cxnLst>
                <a:rect l="0" t="0" r="r" b="b"/>
                <a:pathLst>
                  <a:path w="130" h="21">
                    <a:moveTo>
                      <a:pt x="8" y="0"/>
                    </a:moveTo>
                    <a:lnTo>
                      <a:pt x="122" y="0"/>
                    </a:lnTo>
                    <a:lnTo>
                      <a:pt x="125" y="3"/>
                    </a:lnTo>
                    <a:lnTo>
                      <a:pt x="128" y="5"/>
                    </a:lnTo>
                    <a:lnTo>
                      <a:pt x="130" y="8"/>
                    </a:lnTo>
                    <a:lnTo>
                      <a:pt x="130" y="15"/>
                    </a:lnTo>
                    <a:lnTo>
                      <a:pt x="125" y="19"/>
                    </a:lnTo>
                    <a:lnTo>
                      <a:pt x="122" y="21"/>
                    </a:lnTo>
                    <a:lnTo>
                      <a:pt x="8" y="21"/>
                    </a:lnTo>
                    <a:lnTo>
                      <a:pt x="4" y="19"/>
                    </a:lnTo>
                    <a:lnTo>
                      <a:pt x="2" y="17"/>
                    </a:lnTo>
                    <a:lnTo>
                      <a:pt x="1" y="15"/>
                    </a:lnTo>
                    <a:lnTo>
                      <a:pt x="0" y="11"/>
                    </a:lnTo>
                    <a:lnTo>
                      <a:pt x="2" y="5"/>
                    </a:lnTo>
                    <a:lnTo>
                      <a:pt x="4" y="3"/>
                    </a:lnTo>
                    <a:lnTo>
                      <a:pt x="8"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68" name="Freeform 271"/>
              <p:cNvSpPr>
                <a:spLocks/>
              </p:cNvSpPr>
              <p:nvPr/>
            </p:nvSpPr>
            <p:spPr bwMode="auto">
              <a:xfrm>
                <a:off x="6196013" y="3251200"/>
                <a:ext cx="103188" cy="17463"/>
              </a:xfrm>
              <a:custGeom>
                <a:avLst/>
                <a:gdLst/>
                <a:ahLst/>
                <a:cxnLst>
                  <a:cxn ang="0">
                    <a:pos x="8" y="0"/>
                  </a:cxn>
                  <a:cxn ang="0">
                    <a:pos x="122" y="0"/>
                  </a:cxn>
                  <a:cxn ang="0">
                    <a:pos x="125" y="2"/>
                  </a:cxn>
                  <a:cxn ang="0">
                    <a:pos x="128" y="4"/>
                  </a:cxn>
                  <a:cxn ang="0">
                    <a:pos x="130" y="7"/>
                  </a:cxn>
                  <a:cxn ang="0">
                    <a:pos x="130" y="14"/>
                  </a:cxn>
                  <a:cxn ang="0">
                    <a:pos x="128" y="17"/>
                  </a:cxn>
                  <a:cxn ang="0">
                    <a:pos x="125" y="19"/>
                  </a:cxn>
                  <a:cxn ang="0">
                    <a:pos x="119" y="22"/>
                  </a:cxn>
                  <a:cxn ang="0">
                    <a:pos x="11" y="22"/>
                  </a:cxn>
                  <a:cxn ang="0">
                    <a:pos x="7" y="21"/>
                  </a:cxn>
                  <a:cxn ang="0">
                    <a:pos x="3" y="18"/>
                  </a:cxn>
                  <a:cxn ang="0">
                    <a:pos x="1" y="15"/>
                  </a:cxn>
                  <a:cxn ang="0">
                    <a:pos x="0" y="11"/>
                  </a:cxn>
                  <a:cxn ang="0">
                    <a:pos x="2" y="4"/>
                  </a:cxn>
                  <a:cxn ang="0">
                    <a:pos x="4" y="2"/>
                  </a:cxn>
                  <a:cxn ang="0">
                    <a:pos x="8" y="0"/>
                  </a:cxn>
                </a:cxnLst>
                <a:rect l="0" t="0" r="r" b="b"/>
                <a:pathLst>
                  <a:path w="130" h="22">
                    <a:moveTo>
                      <a:pt x="8" y="0"/>
                    </a:moveTo>
                    <a:lnTo>
                      <a:pt x="122" y="0"/>
                    </a:lnTo>
                    <a:lnTo>
                      <a:pt x="125" y="2"/>
                    </a:lnTo>
                    <a:lnTo>
                      <a:pt x="128" y="4"/>
                    </a:lnTo>
                    <a:lnTo>
                      <a:pt x="130" y="7"/>
                    </a:lnTo>
                    <a:lnTo>
                      <a:pt x="130" y="14"/>
                    </a:lnTo>
                    <a:lnTo>
                      <a:pt x="128" y="17"/>
                    </a:lnTo>
                    <a:lnTo>
                      <a:pt x="125" y="19"/>
                    </a:lnTo>
                    <a:lnTo>
                      <a:pt x="119" y="22"/>
                    </a:lnTo>
                    <a:lnTo>
                      <a:pt x="11" y="22"/>
                    </a:lnTo>
                    <a:lnTo>
                      <a:pt x="7" y="21"/>
                    </a:lnTo>
                    <a:lnTo>
                      <a:pt x="3" y="18"/>
                    </a:lnTo>
                    <a:lnTo>
                      <a:pt x="1" y="15"/>
                    </a:lnTo>
                    <a:lnTo>
                      <a:pt x="0" y="11"/>
                    </a:lnTo>
                    <a:lnTo>
                      <a:pt x="2" y="4"/>
                    </a:lnTo>
                    <a:lnTo>
                      <a:pt x="4" y="2"/>
                    </a:lnTo>
                    <a:lnTo>
                      <a:pt x="8"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69" name="Freeform 272"/>
              <p:cNvSpPr>
                <a:spLocks noEditPoints="1"/>
              </p:cNvSpPr>
              <p:nvPr/>
            </p:nvSpPr>
            <p:spPr bwMode="auto">
              <a:xfrm>
                <a:off x="6224588" y="3178175"/>
                <a:ext cx="385763" cy="393700"/>
              </a:xfrm>
              <a:custGeom>
                <a:avLst/>
                <a:gdLst/>
                <a:ahLst/>
                <a:cxnLst>
                  <a:cxn ang="0">
                    <a:pos x="360" y="31"/>
                  </a:cxn>
                  <a:cxn ang="0">
                    <a:pos x="49" y="348"/>
                  </a:cxn>
                  <a:cxn ang="0">
                    <a:pos x="28" y="468"/>
                  </a:cxn>
                  <a:cxn ang="0">
                    <a:pos x="143" y="441"/>
                  </a:cxn>
                  <a:cxn ang="0">
                    <a:pos x="456" y="124"/>
                  </a:cxn>
                  <a:cxn ang="0">
                    <a:pos x="360" y="31"/>
                  </a:cxn>
                  <a:cxn ang="0">
                    <a:pos x="360" y="0"/>
                  </a:cxn>
                  <a:cxn ang="0">
                    <a:pos x="486" y="124"/>
                  </a:cxn>
                  <a:cxn ang="0">
                    <a:pos x="154" y="461"/>
                  </a:cxn>
                  <a:cxn ang="0">
                    <a:pos x="0" y="495"/>
                  </a:cxn>
                  <a:cxn ang="0">
                    <a:pos x="29" y="337"/>
                  </a:cxn>
                  <a:cxn ang="0">
                    <a:pos x="360" y="0"/>
                  </a:cxn>
                </a:cxnLst>
                <a:rect l="0" t="0" r="r" b="b"/>
                <a:pathLst>
                  <a:path w="486" h="495">
                    <a:moveTo>
                      <a:pt x="360" y="31"/>
                    </a:moveTo>
                    <a:lnTo>
                      <a:pt x="49" y="348"/>
                    </a:lnTo>
                    <a:lnTo>
                      <a:pt x="28" y="468"/>
                    </a:lnTo>
                    <a:lnTo>
                      <a:pt x="143" y="441"/>
                    </a:lnTo>
                    <a:lnTo>
                      <a:pt x="456" y="124"/>
                    </a:lnTo>
                    <a:lnTo>
                      <a:pt x="360" y="31"/>
                    </a:lnTo>
                    <a:close/>
                    <a:moveTo>
                      <a:pt x="360" y="0"/>
                    </a:moveTo>
                    <a:lnTo>
                      <a:pt x="486" y="124"/>
                    </a:lnTo>
                    <a:lnTo>
                      <a:pt x="154" y="461"/>
                    </a:lnTo>
                    <a:lnTo>
                      <a:pt x="0" y="495"/>
                    </a:lnTo>
                    <a:lnTo>
                      <a:pt x="29" y="337"/>
                    </a:lnTo>
                    <a:lnTo>
                      <a:pt x="36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70" name="Freeform 273"/>
              <p:cNvSpPr>
                <a:spLocks/>
              </p:cNvSpPr>
              <p:nvPr/>
            </p:nvSpPr>
            <p:spPr bwMode="auto">
              <a:xfrm>
                <a:off x="6234113" y="3505200"/>
                <a:ext cx="55563" cy="53975"/>
              </a:xfrm>
              <a:custGeom>
                <a:avLst/>
                <a:gdLst/>
                <a:ahLst/>
                <a:cxnLst>
                  <a:cxn ang="0">
                    <a:pos x="10" y="0"/>
                  </a:cxn>
                  <a:cxn ang="0">
                    <a:pos x="13" y="0"/>
                  </a:cxn>
                  <a:cxn ang="0">
                    <a:pos x="19" y="2"/>
                  </a:cxn>
                  <a:cxn ang="0">
                    <a:pos x="70" y="52"/>
                  </a:cxn>
                  <a:cxn ang="0">
                    <a:pos x="71" y="56"/>
                  </a:cxn>
                  <a:cxn ang="0">
                    <a:pos x="71" y="59"/>
                  </a:cxn>
                  <a:cxn ang="0">
                    <a:pos x="70" y="62"/>
                  </a:cxn>
                  <a:cxn ang="0">
                    <a:pos x="68" y="66"/>
                  </a:cxn>
                  <a:cxn ang="0">
                    <a:pos x="65" y="68"/>
                  </a:cxn>
                  <a:cxn ang="0">
                    <a:pos x="62" y="69"/>
                  </a:cxn>
                  <a:cxn ang="0">
                    <a:pos x="57" y="69"/>
                  </a:cxn>
                  <a:cxn ang="0">
                    <a:pos x="54" y="68"/>
                  </a:cxn>
                  <a:cxn ang="0">
                    <a:pos x="52" y="66"/>
                  </a:cxn>
                  <a:cxn ang="0">
                    <a:pos x="4" y="18"/>
                  </a:cxn>
                  <a:cxn ang="0">
                    <a:pos x="2" y="15"/>
                  </a:cxn>
                  <a:cxn ang="0">
                    <a:pos x="0" y="12"/>
                  </a:cxn>
                  <a:cxn ang="0">
                    <a:pos x="0" y="8"/>
                  </a:cxn>
                  <a:cxn ang="0">
                    <a:pos x="2" y="5"/>
                  </a:cxn>
                  <a:cxn ang="0">
                    <a:pos x="4" y="3"/>
                  </a:cxn>
                  <a:cxn ang="0">
                    <a:pos x="7" y="1"/>
                  </a:cxn>
                  <a:cxn ang="0">
                    <a:pos x="10" y="0"/>
                  </a:cxn>
                </a:cxnLst>
                <a:rect l="0" t="0" r="r" b="b"/>
                <a:pathLst>
                  <a:path w="71" h="69">
                    <a:moveTo>
                      <a:pt x="10" y="0"/>
                    </a:moveTo>
                    <a:lnTo>
                      <a:pt x="13" y="0"/>
                    </a:lnTo>
                    <a:lnTo>
                      <a:pt x="19" y="2"/>
                    </a:lnTo>
                    <a:lnTo>
                      <a:pt x="70" y="52"/>
                    </a:lnTo>
                    <a:lnTo>
                      <a:pt x="71" y="56"/>
                    </a:lnTo>
                    <a:lnTo>
                      <a:pt x="71" y="59"/>
                    </a:lnTo>
                    <a:lnTo>
                      <a:pt x="70" y="62"/>
                    </a:lnTo>
                    <a:lnTo>
                      <a:pt x="68" y="66"/>
                    </a:lnTo>
                    <a:lnTo>
                      <a:pt x="65" y="68"/>
                    </a:lnTo>
                    <a:lnTo>
                      <a:pt x="62" y="69"/>
                    </a:lnTo>
                    <a:lnTo>
                      <a:pt x="57" y="69"/>
                    </a:lnTo>
                    <a:lnTo>
                      <a:pt x="54" y="68"/>
                    </a:lnTo>
                    <a:lnTo>
                      <a:pt x="52" y="66"/>
                    </a:lnTo>
                    <a:lnTo>
                      <a:pt x="4" y="18"/>
                    </a:lnTo>
                    <a:lnTo>
                      <a:pt x="2" y="15"/>
                    </a:lnTo>
                    <a:lnTo>
                      <a:pt x="0" y="12"/>
                    </a:lnTo>
                    <a:lnTo>
                      <a:pt x="0" y="8"/>
                    </a:lnTo>
                    <a:lnTo>
                      <a:pt x="2" y="5"/>
                    </a:lnTo>
                    <a:lnTo>
                      <a:pt x="4" y="3"/>
                    </a:lnTo>
                    <a:lnTo>
                      <a:pt x="7" y="1"/>
                    </a:lnTo>
                    <a:lnTo>
                      <a:pt x="1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sp>
            <p:nvSpPr>
              <p:cNvPr id="271" name="Freeform 274"/>
              <p:cNvSpPr>
                <a:spLocks/>
              </p:cNvSpPr>
              <p:nvPr/>
            </p:nvSpPr>
            <p:spPr bwMode="auto">
              <a:xfrm>
                <a:off x="6248401" y="3438525"/>
                <a:ext cx="103188" cy="101600"/>
              </a:xfrm>
              <a:custGeom>
                <a:avLst/>
                <a:gdLst/>
                <a:ahLst/>
                <a:cxnLst>
                  <a:cxn ang="0">
                    <a:pos x="10" y="0"/>
                  </a:cxn>
                  <a:cxn ang="0">
                    <a:pos x="12" y="0"/>
                  </a:cxn>
                  <a:cxn ang="0">
                    <a:pos x="19" y="2"/>
                  </a:cxn>
                  <a:cxn ang="0">
                    <a:pos x="128" y="110"/>
                  </a:cxn>
                  <a:cxn ang="0">
                    <a:pos x="130" y="112"/>
                  </a:cxn>
                  <a:cxn ang="0">
                    <a:pos x="131" y="115"/>
                  </a:cxn>
                  <a:cxn ang="0">
                    <a:pos x="131" y="119"/>
                  </a:cxn>
                  <a:cxn ang="0">
                    <a:pos x="130" y="122"/>
                  </a:cxn>
                  <a:cxn ang="0">
                    <a:pos x="128" y="125"/>
                  </a:cxn>
                  <a:cxn ang="0">
                    <a:pos x="125" y="128"/>
                  </a:cxn>
                  <a:cxn ang="0">
                    <a:pos x="123" y="129"/>
                  </a:cxn>
                  <a:cxn ang="0">
                    <a:pos x="118" y="129"/>
                  </a:cxn>
                  <a:cxn ang="0">
                    <a:pos x="114" y="128"/>
                  </a:cxn>
                  <a:cxn ang="0">
                    <a:pos x="112" y="125"/>
                  </a:cxn>
                  <a:cxn ang="0">
                    <a:pos x="3" y="19"/>
                  </a:cxn>
                  <a:cxn ang="0">
                    <a:pos x="1" y="15"/>
                  </a:cxn>
                  <a:cxn ang="0">
                    <a:pos x="0" y="12"/>
                  </a:cxn>
                  <a:cxn ang="0">
                    <a:pos x="0" y="9"/>
                  </a:cxn>
                  <a:cxn ang="0">
                    <a:pos x="1" y="5"/>
                  </a:cxn>
                  <a:cxn ang="0">
                    <a:pos x="3" y="3"/>
                  </a:cxn>
                  <a:cxn ang="0">
                    <a:pos x="7" y="1"/>
                  </a:cxn>
                  <a:cxn ang="0">
                    <a:pos x="10" y="0"/>
                  </a:cxn>
                </a:cxnLst>
                <a:rect l="0" t="0" r="r" b="b"/>
                <a:pathLst>
                  <a:path w="131" h="129">
                    <a:moveTo>
                      <a:pt x="10" y="0"/>
                    </a:moveTo>
                    <a:lnTo>
                      <a:pt x="12" y="0"/>
                    </a:lnTo>
                    <a:lnTo>
                      <a:pt x="19" y="2"/>
                    </a:lnTo>
                    <a:lnTo>
                      <a:pt x="128" y="110"/>
                    </a:lnTo>
                    <a:lnTo>
                      <a:pt x="130" y="112"/>
                    </a:lnTo>
                    <a:lnTo>
                      <a:pt x="131" y="115"/>
                    </a:lnTo>
                    <a:lnTo>
                      <a:pt x="131" y="119"/>
                    </a:lnTo>
                    <a:lnTo>
                      <a:pt x="130" y="122"/>
                    </a:lnTo>
                    <a:lnTo>
                      <a:pt x="128" y="125"/>
                    </a:lnTo>
                    <a:lnTo>
                      <a:pt x="125" y="128"/>
                    </a:lnTo>
                    <a:lnTo>
                      <a:pt x="123" y="129"/>
                    </a:lnTo>
                    <a:lnTo>
                      <a:pt x="118" y="129"/>
                    </a:lnTo>
                    <a:lnTo>
                      <a:pt x="114" y="128"/>
                    </a:lnTo>
                    <a:lnTo>
                      <a:pt x="112" y="125"/>
                    </a:lnTo>
                    <a:lnTo>
                      <a:pt x="3" y="19"/>
                    </a:lnTo>
                    <a:lnTo>
                      <a:pt x="1" y="15"/>
                    </a:lnTo>
                    <a:lnTo>
                      <a:pt x="0" y="12"/>
                    </a:lnTo>
                    <a:lnTo>
                      <a:pt x="0" y="9"/>
                    </a:lnTo>
                    <a:lnTo>
                      <a:pt x="1" y="5"/>
                    </a:lnTo>
                    <a:lnTo>
                      <a:pt x="3" y="3"/>
                    </a:lnTo>
                    <a:lnTo>
                      <a:pt x="7" y="1"/>
                    </a:lnTo>
                    <a:lnTo>
                      <a:pt x="10" y="0"/>
                    </a:lnTo>
                    <a:close/>
                  </a:path>
                </a:pathLst>
              </a:custGeom>
              <a:grpFill/>
              <a:ln w="0">
                <a:noFill/>
                <a:prstDash val="solid"/>
                <a:round/>
                <a:headEnd/>
                <a:tailEnd/>
              </a:ln>
            </p:spPr>
            <p:txBody>
              <a:bodyPr vert="horz" wrap="square" lIns="74305" tIns="37152" rIns="74305" bIns="37152" numCol="1" anchor="t" anchorCtr="0" compatLnSpc="1">
                <a:prstTxWarp prst="textNoShape">
                  <a:avLst/>
                </a:prstTxWarp>
              </a:bodyPr>
              <a:lstStyle/>
              <a:p>
                <a:endParaRPr lang="ru-RU" sz="1706"/>
              </a:p>
            </p:txBody>
          </p:sp>
        </p:grpSp>
        <p:sp>
          <p:nvSpPr>
            <p:cNvPr id="253" name="TextBox 252"/>
            <p:cNvSpPr txBox="1"/>
            <p:nvPr/>
          </p:nvSpPr>
          <p:spPr>
            <a:xfrm>
              <a:off x="8813323" y="4241695"/>
              <a:ext cx="2461645" cy="1219580"/>
            </a:xfrm>
            <a:prstGeom prst="rect">
              <a:avLst/>
            </a:prstGeom>
            <a:noFill/>
          </p:spPr>
          <p:txBody>
            <a:bodyPr wrap="square" rtlCol="0">
              <a:spAutoFit/>
            </a:bodyPr>
            <a:lstStyle/>
            <a:p>
              <a:pPr algn="ctr"/>
              <a:r>
                <a:rPr lang="ru-RU" sz="1200" b="1" dirty="0">
                  <a:solidFill>
                    <a:schemeClr val="bg1"/>
                  </a:solidFill>
                  <a:latin typeface="Tahoma" panose="020B0604030504040204" pitchFamily="34" charset="0"/>
                  <a:ea typeface="Tahoma" panose="020B0604030504040204" pitchFamily="34" charset="0"/>
                  <a:cs typeface="Tahoma" panose="020B0604030504040204" pitchFamily="34" charset="0"/>
                </a:rPr>
                <a:t>Формирование сведений о денежном обязательстве*</a:t>
              </a:r>
            </a:p>
          </p:txBody>
        </p:sp>
      </p:grpSp>
      <p:cxnSp>
        <p:nvCxnSpPr>
          <p:cNvPr id="273" name="Соединитель: уступ 39">
            <a:extLst>
              <a:ext uri="{FF2B5EF4-FFF2-40B4-BE49-F238E27FC236}">
                <a16:creationId xmlns:a16="http://schemas.microsoft.com/office/drawing/2014/main" id="{D027F432-338B-41B0-9B46-546EE73EA6D1}"/>
              </a:ext>
            </a:extLst>
          </p:cNvPr>
          <p:cNvCxnSpPr>
            <a:cxnSpLocks/>
          </p:cNvCxnSpPr>
          <p:nvPr/>
        </p:nvCxnSpPr>
        <p:spPr>
          <a:xfrm>
            <a:off x="2514600" y="2438271"/>
            <a:ext cx="0" cy="411684"/>
          </a:xfrm>
          <a:prstGeom prst="straightConnector1">
            <a:avLst/>
          </a:prstGeom>
          <a:ln>
            <a:solidFill>
              <a:srgbClr val="11437F"/>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280" name="Соединитель: уступ 39">
            <a:extLst>
              <a:ext uri="{FF2B5EF4-FFF2-40B4-BE49-F238E27FC236}">
                <a16:creationId xmlns:a16="http://schemas.microsoft.com/office/drawing/2014/main" id="{D027F432-338B-41B0-9B46-546EE73EA6D1}"/>
              </a:ext>
            </a:extLst>
          </p:cNvPr>
          <p:cNvCxnSpPr>
            <a:cxnSpLocks/>
          </p:cNvCxnSpPr>
          <p:nvPr/>
        </p:nvCxnSpPr>
        <p:spPr>
          <a:xfrm flipH="1">
            <a:off x="4701163" y="3062977"/>
            <a:ext cx="11061" cy="616398"/>
          </a:xfrm>
          <a:prstGeom prst="straightConnector1">
            <a:avLst/>
          </a:prstGeom>
          <a:ln>
            <a:solidFill>
              <a:srgbClr val="11437F"/>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290" name="Соединитель: уступ 96">
            <a:extLst>
              <a:ext uri="{FF2B5EF4-FFF2-40B4-BE49-F238E27FC236}">
                <a16:creationId xmlns:a16="http://schemas.microsoft.com/office/drawing/2014/main" id="{C89CB2CE-4AD6-4DDE-BC2F-61DBC833A809}"/>
              </a:ext>
            </a:extLst>
          </p:cNvPr>
          <p:cNvCxnSpPr>
            <a:cxnSpLocks/>
          </p:cNvCxnSpPr>
          <p:nvPr/>
        </p:nvCxnSpPr>
        <p:spPr>
          <a:xfrm flipV="1">
            <a:off x="5654196" y="2416780"/>
            <a:ext cx="2647724" cy="2828"/>
          </a:xfrm>
          <a:prstGeom prst="bentConnector3">
            <a:avLst>
              <a:gd name="adj1" fmla="val 50000"/>
            </a:avLst>
          </a:prstGeom>
          <a:ln>
            <a:solidFill>
              <a:srgbClr val="11437F"/>
            </a:solidFill>
            <a:prstDash val="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298" name="Соединитель: уступ 96">
            <a:extLst>
              <a:ext uri="{FF2B5EF4-FFF2-40B4-BE49-F238E27FC236}">
                <a16:creationId xmlns:a16="http://schemas.microsoft.com/office/drawing/2014/main" id="{C89CB2CE-4AD6-4DDE-BC2F-61DBC833A809}"/>
              </a:ext>
            </a:extLst>
          </p:cNvPr>
          <p:cNvCxnSpPr>
            <a:cxnSpLocks/>
          </p:cNvCxnSpPr>
          <p:nvPr/>
        </p:nvCxnSpPr>
        <p:spPr>
          <a:xfrm flipV="1">
            <a:off x="7545263" y="3770716"/>
            <a:ext cx="730691" cy="71027"/>
          </a:xfrm>
          <a:prstGeom prst="bentConnector3">
            <a:avLst>
              <a:gd name="adj1" fmla="val 50000"/>
            </a:avLst>
          </a:prstGeom>
          <a:ln>
            <a:solidFill>
              <a:srgbClr val="11437F"/>
            </a:solidFill>
            <a:prstDash val="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309" name="Соединитель: уступ 96">
            <a:extLst>
              <a:ext uri="{FF2B5EF4-FFF2-40B4-BE49-F238E27FC236}">
                <a16:creationId xmlns:a16="http://schemas.microsoft.com/office/drawing/2014/main" id="{C89CB2CE-4AD6-4DDE-BC2F-61DBC833A809}"/>
              </a:ext>
            </a:extLst>
          </p:cNvPr>
          <p:cNvCxnSpPr>
            <a:cxnSpLocks/>
          </p:cNvCxnSpPr>
          <p:nvPr/>
        </p:nvCxnSpPr>
        <p:spPr>
          <a:xfrm rot="16200000" flipH="1">
            <a:off x="7786385" y="4327662"/>
            <a:ext cx="1031070" cy="547223"/>
          </a:xfrm>
          <a:prstGeom prst="bentConnector3">
            <a:avLst>
              <a:gd name="adj1" fmla="val 99953"/>
            </a:avLst>
          </a:prstGeom>
          <a:ln>
            <a:solidFill>
              <a:srgbClr val="11437F"/>
            </a:solidFill>
            <a:prstDash val="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p:cNvCxnSpPr/>
          <p:nvPr/>
        </p:nvCxnSpPr>
        <p:spPr>
          <a:xfrm flipH="1">
            <a:off x="5651488" y="2491639"/>
            <a:ext cx="2441013" cy="0"/>
          </a:xfrm>
          <a:prstGeom prst="line">
            <a:avLst/>
          </a:prstGeom>
          <a:ln>
            <a:solidFill>
              <a:srgbClr val="11437F"/>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341" name="Прямая соединительная линия 340"/>
          <p:cNvCxnSpPr/>
          <p:nvPr/>
        </p:nvCxnSpPr>
        <p:spPr>
          <a:xfrm flipH="1">
            <a:off x="7533009" y="4085735"/>
            <a:ext cx="495300" cy="0"/>
          </a:xfrm>
          <a:prstGeom prst="line">
            <a:avLst/>
          </a:prstGeom>
          <a:ln>
            <a:solidFill>
              <a:srgbClr val="11437F"/>
            </a:solidFill>
            <a:prstDash val="dash"/>
            <a:tailEnd type="none" w="med" len="lg"/>
          </a:ln>
        </p:spPr>
        <p:style>
          <a:lnRef idx="1">
            <a:schemeClr val="accent1"/>
          </a:lnRef>
          <a:fillRef idx="0">
            <a:schemeClr val="accent1"/>
          </a:fillRef>
          <a:effectRef idx="0">
            <a:schemeClr val="accent1"/>
          </a:effectRef>
          <a:fontRef idx="minor">
            <a:schemeClr val="tx1"/>
          </a:fontRef>
        </p:style>
      </p:cxnSp>
      <p:sp>
        <p:nvSpPr>
          <p:cNvPr id="2" name="Прямоугольник 1"/>
          <p:cNvSpPr/>
          <p:nvPr/>
        </p:nvSpPr>
        <p:spPr>
          <a:xfrm>
            <a:off x="4413594" y="1520267"/>
            <a:ext cx="4953001" cy="382796"/>
          </a:xfrm>
          <a:prstGeom prst="rect">
            <a:avLst/>
          </a:prstGeom>
        </p:spPr>
        <p:txBody>
          <a:bodyPr lIns="74293" tIns="37147" rIns="74293" bIns="37147">
            <a:spAutoFit/>
          </a:bodyPr>
          <a:lstStyle/>
          <a:p>
            <a:pPr algn="ctr"/>
            <a:r>
              <a:rPr lang="ru-RU" sz="1000" i="1" dirty="0">
                <a:solidFill>
                  <a:schemeClr val="bg1">
                    <a:lumMod val="50000"/>
                  </a:schemeClr>
                </a:solidFill>
              </a:rPr>
              <a:t>Возможность приема проекта документа</a:t>
            </a:r>
          </a:p>
          <a:p>
            <a:pPr algn="ctr"/>
            <a:r>
              <a:rPr lang="ru-RU" sz="1000" i="1" dirty="0">
                <a:solidFill>
                  <a:schemeClr val="bg1">
                    <a:lumMod val="50000"/>
                  </a:schemeClr>
                </a:solidFill>
              </a:rPr>
              <a:t> о приемке по интеграции</a:t>
            </a:r>
            <a:endParaRPr lang="ru-RU" sz="1000" dirty="0">
              <a:solidFill>
                <a:schemeClr val="bg1">
                  <a:lumMod val="50000"/>
                </a:schemeClr>
              </a:solidFill>
            </a:endParaRPr>
          </a:p>
        </p:txBody>
      </p:sp>
      <p:sp>
        <p:nvSpPr>
          <p:cNvPr id="163" name="Прямоугольник 162"/>
          <p:cNvSpPr/>
          <p:nvPr/>
        </p:nvSpPr>
        <p:spPr>
          <a:xfrm>
            <a:off x="4308137" y="2002270"/>
            <a:ext cx="4953001" cy="382796"/>
          </a:xfrm>
          <a:prstGeom prst="rect">
            <a:avLst/>
          </a:prstGeom>
        </p:spPr>
        <p:txBody>
          <a:bodyPr lIns="74293" tIns="37147" rIns="74293" bIns="37147">
            <a:spAutoFit/>
          </a:bodyPr>
          <a:lstStyle/>
          <a:p>
            <a:pPr algn="ctr"/>
            <a:r>
              <a:rPr lang="ru-RU" sz="1000" i="1" dirty="0">
                <a:solidFill>
                  <a:schemeClr val="bg1">
                    <a:lumMod val="50000"/>
                  </a:schemeClr>
                </a:solidFill>
              </a:rPr>
              <a:t>Направление акта в бухгалтерию </a:t>
            </a:r>
          </a:p>
          <a:p>
            <a:pPr algn="ctr"/>
            <a:r>
              <a:rPr lang="ru-RU" sz="1000" i="1" dirty="0">
                <a:solidFill>
                  <a:schemeClr val="bg1">
                    <a:lumMod val="50000"/>
                  </a:schemeClr>
                </a:solidFill>
              </a:rPr>
              <a:t>поставщика и заказчика</a:t>
            </a:r>
            <a:endParaRPr lang="ru-RU" sz="1000" dirty="0">
              <a:solidFill>
                <a:schemeClr val="bg1">
                  <a:lumMod val="50000"/>
                </a:schemeClr>
              </a:solidFill>
            </a:endParaRPr>
          </a:p>
        </p:txBody>
      </p:sp>
      <p:cxnSp>
        <p:nvCxnSpPr>
          <p:cNvPr id="167" name="Соединитель: уступ 39">
            <a:extLst>
              <a:ext uri="{FF2B5EF4-FFF2-40B4-BE49-F238E27FC236}">
                <a16:creationId xmlns:a16="http://schemas.microsoft.com/office/drawing/2014/main" id="{D027F432-338B-41B0-9B46-546EE73EA6D1}"/>
              </a:ext>
            </a:extLst>
          </p:cNvPr>
          <p:cNvCxnSpPr>
            <a:cxnSpLocks/>
            <a:stCxn id="231" idx="3"/>
            <a:endCxn id="251" idx="3"/>
          </p:cNvCxnSpPr>
          <p:nvPr/>
        </p:nvCxnSpPr>
        <p:spPr>
          <a:xfrm flipV="1">
            <a:off x="5453414" y="3693254"/>
            <a:ext cx="1493161" cy="523704"/>
          </a:xfrm>
          <a:prstGeom prst="bentConnector4">
            <a:avLst>
              <a:gd name="adj1" fmla="val 21074"/>
              <a:gd name="adj2" fmla="val 143651"/>
            </a:avLst>
          </a:prstGeom>
          <a:ln>
            <a:solidFill>
              <a:srgbClr val="11437F"/>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168" name="Соединитель: уступ 39">
            <a:extLst>
              <a:ext uri="{FF2B5EF4-FFF2-40B4-BE49-F238E27FC236}">
                <a16:creationId xmlns:a16="http://schemas.microsoft.com/office/drawing/2014/main" id="{D027F432-338B-41B0-9B46-546EE73EA6D1}"/>
              </a:ext>
            </a:extLst>
          </p:cNvPr>
          <p:cNvCxnSpPr>
            <a:cxnSpLocks/>
          </p:cNvCxnSpPr>
          <p:nvPr/>
        </p:nvCxnSpPr>
        <p:spPr>
          <a:xfrm>
            <a:off x="5651487" y="2565391"/>
            <a:ext cx="1344256" cy="1145829"/>
          </a:xfrm>
          <a:prstGeom prst="bentConnector3">
            <a:avLst>
              <a:gd name="adj1" fmla="val 100279"/>
            </a:avLst>
          </a:prstGeom>
          <a:ln>
            <a:solidFill>
              <a:srgbClr val="11437F"/>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sp>
        <p:nvSpPr>
          <p:cNvPr id="4" name="Овал 3"/>
          <p:cNvSpPr/>
          <p:nvPr/>
        </p:nvSpPr>
        <p:spPr>
          <a:xfrm>
            <a:off x="3504700" y="932962"/>
            <a:ext cx="205687" cy="229516"/>
          </a:xfrm>
          <a:prstGeom prst="ellipse">
            <a:avLst/>
          </a:prstGeom>
          <a:solidFill>
            <a:srgbClr val="11437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4293" tIns="37147" rIns="74293" bIns="37147" rtlCol="0" anchor="ctr"/>
          <a:lstStyle/>
          <a:p>
            <a:pPr algn="ctr"/>
            <a:r>
              <a:rPr lang="ru-RU" sz="1056" dirty="0">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8"/>
                <a:cs typeface="Arial" panose="020B0604020202020204" pitchFamily="34" charset="0"/>
              </a:rPr>
              <a:t>1</a:t>
            </a:r>
          </a:p>
        </p:txBody>
      </p:sp>
      <p:sp>
        <p:nvSpPr>
          <p:cNvPr id="164" name="Овал 163"/>
          <p:cNvSpPr/>
          <p:nvPr/>
        </p:nvSpPr>
        <p:spPr>
          <a:xfrm>
            <a:off x="3434491" y="2691291"/>
            <a:ext cx="205687" cy="229516"/>
          </a:xfrm>
          <a:prstGeom prst="ellipse">
            <a:avLst/>
          </a:prstGeom>
          <a:solidFill>
            <a:srgbClr val="11437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4293" tIns="37147" rIns="74293" bIns="37147" rtlCol="0" anchor="ctr"/>
          <a:lstStyle/>
          <a:p>
            <a:pPr algn="ctr"/>
            <a:r>
              <a:rPr lang="ru-RU" sz="1056" dirty="0">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8"/>
                <a:cs typeface="Arial" panose="020B0604020202020204" pitchFamily="34" charset="0"/>
              </a:rPr>
              <a:t>2</a:t>
            </a:r>
          </a:p>
        </p:txBody>
      </p:sp>
      <p:sp>
        <p:nvSpPr>
          <p:cNvPr id="169" name="Овал 168"/>
          <p:cNvSpPr/>
          <p:nvPr/>
        </p:nvSpPr>
        <p:spPr>
          <a:xfrm>
            <a:off x="5548644" y="934368"/>
            <a:ext cx="205687" cy="229516"/>
          </a:xfrm>
          <a:prstGeom prst="ellipse">
            <a:avLst/>
          </a:prstGeom>
          <a:solidFill>
            <a:srgbClr val="11437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4293" tIns="37147" rIns="74293" bIns="37147" rtlCol="0" anchor="ctr"/>
          <a:lstStyle/>
          <a:p>
            <a:pPr algn="ctr"/>
            <a:r>
              <a:rPr lang="ru-RU" sz="1056" dirty="0">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8"/>
                <a:cs typeface="Arial" panose="020B0604020202020204" pitchFamily="34" charset="0"/>
              </a:rPr>
              <a:t>3</a:t>
            </a:r>
          </a:p>
        </p:txBody>
      </p:sp>
      <p:sp>
        <p:nvSpPr>
          <p:cNvPr id="170" name="Овал 169"/>
          <p:cNvSpPr/>
          <p:nvPr/>
        </p:nvSpPr>
        <p:spPr>
          <a:xfrm>
            <a:off x="5259956" y="3463497"/>
            <a:ext cx="205687" cy="229516"/>
          </a:xfrm>
          <a:prstGeom prst="ellipse">
            <a:avLst/>
          </a:prstGeom>
          <a:solidFill>
            <a:srgbClr val="11437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4293" tIns="37147" rIns="74293" bIns="37147" rtlCol="0" anchor="ctr"/>
          <a:lstStyle/>
          <a:p>
            <a:pPr algn="ctr"/>
            <a:r>
              <a:rPr lang="ru-RU" sz="1056" dirty="0">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8"/>
                <a:cs typeface="Arial" panose="020B0604020202020204" pitchFamily="34" charset="0"/>
              </a:rPr>
              <a:t>4</a:t>
            </a:r>
          </a:p>
        </p:txBody>
      </p:sp>
      <p:sp>
        <p:nvSpPr>
          <p:cNvPr id="171" name="Овал 170"/>
          <p:cNvSpPr/>
          <p:nvPr/>
        </p:nvSpPr>
        <p:spPr>
          <a:xfrm>
            <a:off x="7405441" y="3414935"/>
            <a:ext cx="205687" cy="229516"/>
          </a:xfrm>
          <a:prstGeom prst="ellipse">
            <a:avLst/>
          </a:prstGeom>
          <a:solidFill>
            <a:srgbClr val="11437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4293" tIns="37147" rIns="74293" bIns="37147" rtlCol="0" anchor="ctr"/>
          <a:lstStyle/>
          <a:p>
            <a:pPr algn="ctr"/>
            <a:r>
              <a:rPr lang="ru-RU" sz="1056" dirty="0">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8"/>
                <a:cs typeface="Arial" panose="020B0604020202020204" pitchFamily="34" charset="0"/>
              </a:rPr>
              <a:t>5</a:t>
            </a:r>
          </a:p>
        </p:txBody>
      </p:sp>
      <p:pic>
        <p:nvPicPr>
          <p:cNvPr id="1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3613"/>
          <a:stretch/>
        </p:blipFill>
        <p:spPr bwMode="auto">
          <a:xfrm>
            <a:off x="6022027" y="958687"/>
            <a:ext cx="1758633" cy="569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7" name="Заголовок 2">
            <a:extLst>
              <a:ext uri="{FF2B5EF4-FFF2-40B4-BE49-F238E27FC236}">
                <a16:creationId xmlns:a16="http://schemas.microsoft.com/office/drawing/2014/main" id="{91E50705-0BAB-4EF1-B003-B21983F22187}"/>
              </a:ext>
            </a:extLst>
          </p:cNvPr>
          <p:cNvSpPr txBox="1">
            <a:spLocks/>
          </p:cNvSpPr>
          <p:nvPr/>
        </p:nvSpPr>
        <p:spPr>
          <a:xfrm>
            <a:off x="1426609" y="166378"/>
            <a:ext cx="8967258" cy="500137"/>
          </a:xfrm>
          <a:prstGeom prst="rect">
            <a:avLst/>
          </a:prstGeom>
        </p:spPr>
        <p:txBody>
          <a:bodyPr wrap="square" lIns="0" tIns="0" rIns="0" bIns="0">
            <a:spAutoFit/>
          </a:bodyPr>
          <a:lstStyle>
            <a:lvl1pPr algn="r">
              <a:defRPr sz="2300" b="1" i="0">
                <a:solidFill>
                  <a:schemeClr val="tx2"/>
                </a:solidFill>
                <a:latin typeface="Arial"/>
                <a:ea typeface="+mj-ea"/>
                <a:cs typeface="Arial"/>
              </a:defRPr>
            </a:lvl1pPr>
          </a:lstStyle>
          <a:p>
            <a:pPr defTabSz="743041"/>
            <a:r>
              <a:rPr lang="ru-RU" sz="1625" cap="all" dirty="0">
                <a:solidFill>
                  <a:schemeClr val="tx2">
                    <a:lumMod val="75000"/>
                  </a:schemeClr>
                </a:solidFill>
                <a:latin typeface="Lato Light"/>
                <a:cs typeface="Arial" panose="020B0604020202020204" pitchFamily="34" charset="0"/>
              </a:rPr>
              <a:t>ПОСТАНОВКА НА УЧЕТ БО, ДО. СВЯЗЬ ДОКУМЕНТА О ПРИЕМКЕ В ЕИС С ОПЛАТОЙ </a:t>
            </a:r>
            <a:br>
              <a:rPr lang="ru-RU" sz="1625" cap="all" dirty="0">
                <a:solidFill>
                  <a:schemeClr val="tx2">
                    <a:lumMod val="75000"/>
                  </a:schemeClr>
                </a:solidFill>
                <a:latin typeface="Lato Light"/>
                <a:cs typeface="Arial" panose="020B0604020202020204" pitchFamily="34" charset="0"/>
              </a:rPr>
            </a:br>
            <a:endParaRPr lang="ru-RU" sz="1625" cap="all" dirty="0">
              <a:solidFill>
                <a:schemeClr val="tx2">
                  <a:lumMod val="75000"/>
                </a:schemeClr>
              </a:solidFill>
              <a:latin typeface="Lato Light"/>
              <a:cs typeface="Arial" panose="020B0604020202020204" pitchFamily="34" charset="0"/>
            </a:endParaRPr>
          </a:p>
        </p:txBody>
      </p:sp>
      <p:sp>
        <p:nvSpPr>
          <p:cNvPr id="175" name="Прямоугольник 174"/>
          <p:cNvSpPr/>
          <p:nvPr/>
        </p:nvSpPr>
        <p:spPr>
          <a:xfrm>
            <a:off x="1435176" y="4360321"/>
            <a:ext cx="2151000" cy="2592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3567"/>
            <a:r>
              <a:rPr lang="ru-RU" sz="1100" dirty="0">
                <a:solidFill>
                  <a:schemeClr val="bg1">
                    <a:lumMod val="50000"/>
                  </a:schemeClr>
                </a:solidFill>
                <a:ea typeface="Times New Roman" panose="02020603050405020304" pitchFamily="18" charset="0"/>
              </a:rPr>
              <a:t>*все ГРБС получатели средств </a:t>
            </a:r>
            <a:r>
              <a:rPr lang="ru-RU" sz="1100" dirty="0" err="1">
                <a:solidFill>
                  <a:schemeClr val="bg1">
                    <a:lumMod val="50000"/>
                  </a:schemeClr>
                </a:solidFill>
                <a:ea typeface="Times New Roman" panose="02020603050405020304" pitchFamily="18" charset="0"/>
              </a:rPr>
              <a:t>фед</a:t>
            </a:r>
            <a:r>
              <a:rPr lang="ru-RU" sz="1100" dirty="0">
                <a:solidFill>
                  <a:schemeClr val="bg1">
                    <a:lumMod val="50000"/>
                  </a:schemeClr>
                </a:solidFill>
                <a:ea typeface="Times New Roman" panose="02020603050405020304" pitchFamily="18" charset="0"/>
              </a:rPr>
              <a:t>. бюджета</a:t>
            </a:r>
            <a:endParaRPr lang="ru-RU" sz="1100" dirty="0">
              <a:solidFill>
                <a:schemeClr val="bg1">
                  <a:lumMod val="50000"/>
                </a:schemeClr>
              </a:solidFill>
            </a:endParaRPr>
          </a:p>
        </p:txBody>
      </p:sp>
      <p:sp>
        <p:nvSpPr>
          <p:cNvPr id="180" name="Прямоугольник 179"/>
          <p:cNvSpPr/>
          <p:nvPr/>
        </p:nvSpPr>
        <p:spPr>
          <a:xfrm>
            <a:off x="4137261" y="2438272"/>
            <a:ext cx="1721703" cy="511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3567"/>
            <a:endParaRPr lang="ru-RU" sz="731" b="1" dirty="0">
              <a:solidFill>
                <a:schemeClr val="bg1">
                  <a:lumMod val="50000"/>
                </a:schemeClr>
              </a:solidFill>
            </a:endParaRPr>
          </a:p>
        </p:txBody>
      </p:sp>
      <p:sp>
        <p:nvSpPr>
          <p:cNvPr id="181" name="Прямоугольник 180"/>
          <p:cNvSpPr/>
          <p:nvPr/>
        </p:nvSpPr>
        <p:spPr>
          <a:xfrm>
            <a:off x="6101857" y="5024255"/>
            <a:ext cx="1540328" cy="94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53567"/>
            <a:r>
              <a:rPr lang="ru-RU" sz="1100" dirty="0">
                <a:solidFill>
                  <a:schemeClr val="bg1">
                    <a:lumMod val="50000"/>
                  </a:schemeClr>
                </a:solidFill>
              </a:rPr>
              <a:t>*все ГРБС получатели средств </a:t>
            </a:r>
            <a:r>
              <a:rPr lang="ru-RU" sz="1100" dirty="0" err="1">
                <a:solidFill>
                  <a:schemeClr val="bg1">
                    <a:lumMod val="50000"/>
                  </a:schemeClr>
                </a:solidFill>
              </a:rPr>
              <a:t>фед</a:t>
            </a:r>
            <a:r>
              <a:rPr lang="ru-RU" sz="1100" dirty="0">
                <a:solidFill>
                  <a:schemeClr val="bg1">
                    <a:lumMod val="50000"/>
                  </a:schemeClr>
                </a:solidFill>
              </a:rPr>
              <a:t>. бюджета</a:t>
            </a:r>
          </a:p>
        </p:txBody>
      </p:sp>
    </p:spTree>
    <p:extLst>
      <p:ext uri="{BB962C8B-B14F-4D97-AF65-F5344CB8AC3E}">
        <p14:creationId xmlns:p14="http://schemas.microsoft.com/office/powerpoint/2010/main" val="196333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333500" y="914400"/>
            <a:ext cx="9525000" cy="5486400"/>
          </a:xfrm>
        </p:spPr>
        <p:txBody>
          <a:bodyPr>
            <a:normAutofit/>
          </a:bodyPr>
          <a:lstStyle/>
          <a:p>
            <a:pPr>
              <a:spcBef>
                <a:spcPts val="488"/>
              </a:spcBef>
            </a:pPr>
            <a:br>
              <a:rPr lang="ru-RU" sz="4000" dirty="0"/>
            </a:br>
            <a:br>
              <a:rPr lang="ru-RU" sz="4000" dirty="0"/>
            </a:br>
            <a:r>
              <a:rPr lang="ru-RU" sz="4000" dirty="0"/>
              <a:t>Заказчик</a:t>
            </a:r>
            <a:br>
              <a:rPr lang="ru-RU" sz="4000" dirty="0"/>
            </a:br>
            <a:br>
              <a:rPr lang="ru-RU" sz="1600" dirty="0">
                <a:solidFill>
                  <a:schemeClr val="tx2">
                    <a:lumMod val="75000"/>
                  </a:schemeClr>
                </a:solidFill>
              </a:rPr>
            </a:br>
            <a:br>
              <a:rPr lang="ru-RU" sz="1600" dirty="0">
                <a:solidFill>
                  <a:schemeClr val="tx2">
                    <a:lumMod val="75000"/>
                  </a:schemeClr>
                </a:solidFill>
              </a:rPr>
            </a:br>
            <a:br>
              <a:rPr lang="ru-RU" sz="4000" dirty="0"/>
            </a:br>
            <a:endParaRPr lang="ru-RU" dirty="0"/>
          </a:p>
        </p:txBody>
      </p:sp>
    </p:spTree>
    <p:extLst>
      <p:ext uri="{BB962C8B-B14F-4D97-AF65-F5344CB8AC3E}">
        <p14:creationId xmlns:p14="http://schemas.microsoft.com/office/powerpoint/2010/main" val="283703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1232580" y="255030"/>
            <a:ext cx="9130620" cy="466279"/>
          </a:xfrm>
          <a:prstGeom prst="rect">
            <a:avLst/>
          </a:prstGeom>
        </p:spPr>
        <p:txBody>
          <a:bodyPr wrap="square" lIns="156968" tIns="78485" rIns="156968" bIns="78485">
            <a:spAutoFit/>
          </a:bodyPr>
          <a:lstStyle/>
          <a:p>
            <a:pPr marL="0" lvl="1" algn="r"/>
            <a:r>
              <a:rPr lang="ru-RU" sz="2000" b="1" cap="all" dirty="0">
                <a:solidFill>
                  <a:schemeClr val="tx2">
                    <a:lumMod val="75000"/>
                  </a:schemeClr>
                </a:solidFill>
                <a:latin typeface="Lato Light"/>
                <a:ea typeface="+mj-ea"/>
                <a:cs typeface="Arial" panose="020B0604020202020204" pitchFamily="34" charset="0"/>
              </a:rPr>
              <a:t>НАСТРОЙКА ПРАВ И ПОЛНОМОЧИЙ ПОДПИСАНТОВ ЗАКАЗЧИКА</a:t>
            </a:r>
          </a:p>
        </p:txBody>
      </p:sp>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t="41782"/>
          <a:stretch/>
        </p:blipFill>
        <p:spPr>
          <a:xfrm>
            <a:off x="1227175" y="1641632"/>
            <a:ext cx="5873013" cy="2625569"/>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2654" y="1010059"/>
            <a:ext cx="6441587" cy="4206310"/>
          </a:xfrm>
          <a:prstGeom prst="rect">
            <a:avLst/>
          </a:prstGeom>
          <a:ln>
            <a:noFill/>
          </a:ln>
          <a:effectLst>
            <a:outerShdw blurRad="292100" dist="139700" dir="2700000" algn="tl" rotWithShape="0">
              <a:srgbClr val="333333">
                <a:alpha val="65000"/>
              </a:srgbClr>
            </a:outerShdw>
          </a:effectLst>
        </p:spPr>
      </p:pic>
      <p:sp>
        <p:nvSpPr>
          <p:cNvPr id="11" name="Прямоугольник 10">
            <a:extLst>
              <a:ext uri="{FF2B5EF4-FFF2-40B4-BE49-F238E27FC236}">
                <a16:creationId xmlns:a16="http://schemas.microsoft.com/office/drawing/2014/main" id="{488B52F4-6A1E-4A9F-AA3E-D16B39365443}"/>
              </a:ext>
            </a:extLst>
          </p:cNvPr>
          <p:cNvSpPr/>
          <p:nvPr/>
        </p:nvSpPr>
        <p:spPr>
          <a:xfrm>
            <a:off x="1525773" y="1006528"/>
            <a:ext cx="3900381" cy="1177391"/>
          </a:xfrm>
          <a:prstGeom prst="rect">
            <a:avLst/>
          </a:prstGeom>
          <a:noFill/>
        </p:spPr>
        <p:txBody>
          <a:bodyPr wrap="square" lIns="74246" tIns="37124" rIns="74246" bIns="37124">
            <a:spAutoFit/>
          </a:bodyPr>
          <a:lstStyle/>
          <a:p>
            <a:pPr marL="0" lvl="1" algn="just"/>
            <a:r>
              <a:rPr lang="ru-RU" b="1" dirty="0">
                <a:solidFill>
                  <a:srgbClr val="002060"/>
                </a:solidFill>
              </a:rPr>
              <a:t>Личный кабинет заказчика</a:t>
            </a:r>
          </a:p>
          <a:p>
            <a:pPr marL="371233" lvl="1" indent="-371233" algn="just">
              <a:buFont typeface="Courier New" panose="02070309020205020404" pitchFamily="49" charset="0"/>
              <a:buChar char="o"/>
            </a:pPr>
            <a:endParaRPr lang="ru-RU" sz="1788" dirty="0">
              <a:solidFill>
                <a:srgbClr val="002060"/>
              </a:solidFill>
            </a:endParaRPr>
          </a:p>
          <a:p>
            <a:pPr marL="0" lvl="1" algn="just"/>
            <a:endParaRPr lang="ru-RU" sz="1788" dirty="0">
              <a:solidFill>
                <a:srgbClr val="002060"/>
              </a:solidFill>
            </a:endParaRPr>
          </a:p>
          <a:p>
            <a:pPr marL="371233" lvl="1" indent="-371233" algn="just">
              <a:buFont typeface="Courier New" panose="02070309020205020404" pitchFamily="49" charset="0"/>
              <a:buChar char="o"/>
            </a:pPr>
            <a:endParaRPr lang="ru-RU" sz="1788" dirty="0">
              <a:solidFill>
                <a:srgbClr val="002060"/>
              </a:solidFill>
            </a:endParaRPr>
          </a:p>
        </p:txBody>
      </p:sp>
      <p:sp>
        <p:nvSpPr>
          <p:cNvPr id="15" name="Прямоугольник 14">
            <a:extLst>
              <a:ext uri="{FF2B5EF4-FFF2-40B4-BE49-F238E27FC236}">
                <a16:creationId xmlns:a16="http://schemas.microsoft.com/office/drawing/2014/main" id="{488B52F4-6A1E-4A9F-AA3E-D16B39365443}"/>
              </a:ext>
            </a:extLst>
          </p:cNvPr>
          <p:cNvSpPr/>
          <p:nvPr/>
        </p:nvSpPr>
        <p:spPr>
          <a:xfrm>
            <a:off x="1381760" y="5410201"/>
            <a:ext cx="9667240" cy="130607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4246" tIns="37124" rIns="74246" bIns="37124">
            <a:spAutoFit/>
          </a:bodyPr>
          <a:lstStyle/>
          <a:p>
            <a:pPr marL="371233" lvl="1" indent="-371233">
              <a:spcBef>
                <a:spcPts val="325"/>
              </a:spcBef>
              <a:buFont typeface="Courier New" panose="02070309020205020404" pitchFamily="49" charset="0"/>
              <a:buChar char="o"/>
            </a:pPr>
            <a:r>
              <a:rPr lang="ru-RU" sz="1400" b="1" dirty="0">
                <a:solidFill>
                  <a:schemeClr val="tx2">
                    <a:lumMod val="75000"/>
                  </a:schemeClr>
                </a:solidFill>
              </a:rPr>
              <a:t>Уполномоченный сотрудник организации заказчика</a:t>
            </a:r>
          </a:p>
          <a:p>
            <a:pPr marL="371233" lvl="1" indent="-371233">
              <a:spcBef>
                <a:spcPts val="325"/>
              </a:spcBef>
              <a:buFont typeface="Courier New" panose="02070309020205020404" pitchFamily="49" charset="0"/>
              <a:buChar char="o"/>
            </a:pPr>
            <a:r>
              <a:rPr lang="ru-RU" sz="1400" b="1" dirty="0">
                <a:solidFill>
                  <a:schemeClr val="tx2">
                    <a:lumMod val="75000"/>
                  </a:schemeClr>
                </a:solidFill>
              </a:rPr>
              <a:t>Уполномоченный сотрудник организации, осуществляющей полномочия заказчика на основании соглашения</a:t>
            </a:r>
          </a:p>
          <a:p>
            <a:pPr marL="371233" lvl="1" indent="-371233">
              <a:spcBef>
                <a:spcPts val="325"/>
              </a:spcBef>
              <a:buFont typeface="Courier New" panose="02070309020205020404" pitchFamily="49" charset="0"/>
              <a:buChar char="o"/>
            </a:pPr>
            <a:r>
              <a:rPr lang="ru-RU" sz="1400" b="1" dirty="0">
                <a:solidFill>
                  <a:schemeClr val="tx2">
                    <a:lumMod val="75000"/>
                  </a:schemeClr>
                </a:solidFill>
              </a:rPr>
              <a:t>Уполномоченный сотрудник иной организации</a:t>
            </a:r>
          </a:p>
          <a:p>
            <a:pPr marL="371233" lvl="1" indent="-371233">
              <a:spcBef>
                <a:spcPts val="325"/>
              </a:spcBef>
              <a:buFont typeface="Courier New" panose="02070309020205020404" pitchFamily="49" charset="0"/>
              <a:buChar char="o"/>
            </a:pPr>
            <a:r>
              <a:rPr lang="ru-RU" sz="1400" b="1" dirty="0">
                <a:solidFill>
                  <a:schemeClr val="tx2">
                    <a:lumMod val="75000"/>
                  </a:schemeClr>
                </a:solidFill>
              </a:rPr>
              <a:t>Уполномоченное физическое лицо</a:t>
            </a:r>
          </a:p>
          <a:p>
            <a:pPr marL="371233" lvl="1" indent="-371233">
              <a:spcBef>
                <a:spcPts val="325"/>
              </a:spcBef>
              <a:buFont typeface="Courier New" panose="02070309020205020404" pitchFamily="49" charset="0"/>
              <a:buChar char="o"/>
            </a:pPr>
            <a:r>
              <a:rPr lang="ru-RU" sz="1400" b="1" dirty="0">
                <a:solidFill>
                  <a:schemeClr val="tx2">
                    <a:lumMod val="75000"/>
                  </a:schemeClr>
                </a:solidFill>
              </a:rPr>
              <a:t>Уполномоченный индивидуальный предприниматель</a:t>
            </a:r>
          </a:p>
        </p:txBody>
      </p:sp>
    </p:spTree>
    <p:extLst>
      <p:ext uri="{BB962C8B-B14F-4D97-AF65-F5344CB8AC3E}">
        <p14:creationId xmlns:p14="http://schemas.microsoft.com/office/powerpoint/2010/main" val="426844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1143000" y="230810"/>
            <a:ext cx="9829800" cy="712501"/>
          </a:xfrm>
          <a:prstGeom prst="rect">
            <a:avLst/>
          </a:prstGeom>
        </p:spPr>
        <p:txBody>
          <a:bodyPr wrap="square" lIns="156968" tIns="78485" rIns="156968" bIns="78485">
            <a:spAutoFit/>
          </a:bodyPr>
          <a:lstStyle/>
          <a:p>
            <a:pPr marL="0" lvl="1" algn="r"/>
            <a:r>
              <a:rPr lang="ru-RU" b="1" cap="all" dirty="0">
                <a:solidFill>
                  <a:schemeClr val="tx2">
                    <a:lumMod val="75000"/>
                  </a:schemeClr>
                </a:solidFill>
                <a:latin typeface="Lato Light"/>
                <a:ea typeface="+mj-ea"/>
                <a:cs typeface="Arial" panose="020B0604020202020204" pitchFamily="34" charset="0"/>
              </a:rPr>
              <a:t>ВЫБОР ПОДПИСАНТОВ ЗАКАЗЧИКА ПРИ РАССМОТРЕНИИ ДОКУМЕНТА О ПРИЕМКЕ</a:t>
            </a:r>
          </a:p>
        </p:txBody>
      </p:sp>
      <p:pic>
        <p:nvPicPr>
          <p:cNvPr id="2050" name="Рисунок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680" y="1261090"/>
            <a:ext cx="9443720" cy="3052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Прямоугольник 11"/>
          <p:cNvSpPr/>
          <p:nvPr/>
        </p:nvSpPr>
        <p:spPr>
          <a:xfrm>
            <a:off x="3397991" y="1494228"/>
            <a:ext cx="1299945" cy="572585"/>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8997" tIns="49498" rIns="98997" bIns="49498" rtlCol="0" anchor="ctr"/>
          <a:lstStyle/>
          <a:p>
            <a:pPr algn="ctr"/>
            <a:endParaRPr lang="ru-RU" sz="1463"/>
          </a:p>
        </p:txBody>
      </p:sp>
      <p:sp>
        <p:nvSpPr>
          <p:cNvPr id="15" name="Прямоугольник 14"/>
          <p:cNvSpPr/>
          <p:nvPr/>
        </p:nvSpPr>
        <p:spPr>
          <a:xfrm>
            <a:off x="1371600" y="2812829"/>
            <a:ext cx="762000" cy="304800"/>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8997" tIns="49498" rIns="98997" bIns="49498" rtlCol="0" anchor="ctr"/>
          <a:lstStyle/>
          <a:p>
            <a:pPr algn="ctr"/>
            <a:endParaRPr lang="ru-RU" sz="1463"/>
          </a:p>
        </p:txBody>
      </p:sp>
      <p:pic>
        <p:nvPicPr>
          <p:cNvPr id="2051" name="Рисунок 1"/>
          <p:cNvPicPr>
            <a:picLocks noChangeAspect="1" noChangeArrowheads="1"/>
          </p:cNvPicPr>
          <p:nvPr/>
        </p:nvPicPr>
        <p:blipFill rotWithShape="1">
          <a:blip r:embed="rId4">
            <a:extLst>
              <a:ext uri="{28A0092B-C50C-407E-A947-70E740481C1C}">
                <a14:useLocalDpi xmlns:a14="http://schemas.microsoft.com/office/drawing/2010/main" val="0"/>
              </a:ext>
            </a:extLst>
          </a:blip>
          <a:srcRect t="4561" b="11864"/>
          <a:stretch/>
        </p:blipFill>
        <p:spPr bwMode="auto">
          <a:xfrm>
            <a:off x="2657236" y="3657601"/>
            <a:ext cx="8315565" cy="30962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Прямоугольник 15"/>
          <p:cNvSpPr/>
          <p:nvPr/>
        </p:nvSpPr>
        <p:spPr>
          <a:xfrm>
            <a:off x="2819400" y="4548622"/>
            <a:ext cx="7924800" cy="328120"/>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8997" tIns="49498" rIns="98997" bIns="49498" rtlCol="0" anchor="ctr"/>
          <a:lstStyle/>
          <a:p>
            <a:pPr algn="ctr"/>
            <a:endParaRPr lang="ru-RU" sz="1463"/>
          </a:p>
        </p:txBody>
      </p:sp>
      <p:sp>
        <p:nvSpPr>
          <p:cNvPr id="17" name="Прямоугольник 16">
            <a:extLst>
              <a:ext uri="{FF2B5EF4-FFF2-40B4-BE49-F238E27FC236}">
                <a16:creationId xmlns:a16="http://schemas.microsoft.com/office/drawing/2014/main" id="{488B52F4-6A1E-4A9F-AA3E-D16B39365443}"/>
              </a:ext>
            </a:extLst>
          </p:cNvPr>
          <p:cNvSpPr/>
          <p:nvPr/>
        </p:nvSpPr>
        <p:spPr>
          <a:xfrm>
            <a:off x="1447800" y="797408"/>
            <a:ext cx="3900381" cy="1177391"/>
          </a:xfrm>
          <a:prstGeom prst="rect">
            <a:avLst/>
          </a:prstGeom>
          <a:noFill/>
        </p:spPr>
        <p:txBody>
          <a:bodyPr wrap="square" lIns="74246" tIns="37124" rIns="74246" bIns="37124">
            <a:spAutoFit/>
          </a:bodyPr>
          <a:lstStyle/>
          <a:p>
            <a:pPr marL="0" lvl="1" algn="just"/>
            <a:r>
              <a:rPr lang="ru-RU" b="1" dirty="0">
                <a:solidFill>
                  <a:srgbClr val="002060"/>
                </a:solidFill>
              </a:rPr>
              <a:t>Личный кабинет заказчика</a:t>
            </a:r>
          </a:p>
          <a:p>
            <a:pPr marL="371233" lvl="1" indent="-371233" algn="just">
              <a:buFont typeface="Courier New" panose="02070309020205020404" pitchFamily="49" charset="0"/>
              <a:buChar char="o"/>
            </a:pPr>
            <a:endParaRPr lang="ru-RU" sz="1788" dirty="0">
              <a:solidFill>
                <a:srgbClr val="002060"/>
              </a:solidFill>
            </a:endParaRPr>
          </a:p>
          <a:p>
            <a:pPr marL="0" lvl="1" algn="just"/>
            <a:endParaRPr lang="ru-RU" sz="1788" dirty="0">
              <a:solidFill>
                <a:srgbClr val="002060"/>
              </a:solidFill>
            </a:endParaRPr>
          </a:p>
          <a:p>
            <a:pPr marL="371233" lvl="1" indent="-371233" algn="just">
              <a:buFont typeface="Courier New" panose="02070309020205020404" pitchFamily="49" charset="0"/>
              <a:buChar char="o"/>
            </a:pPr>
            <a:endParaRPr lang="ru-RU" sz="1788" dirty="0">
              <a:solidFill>
                <a:srgbClr val="002060"/>
              </a:solidFill>
            </a:endParaRPr>
          </a:p>
        </p:txBody>
      </p:sp>
    </p:spTree>
    <p:extLst>
      <p:ext uri="{BB962C8B-B14F-4D97-AF65-F5344CB8AC3E}">
        <p14:creationId xmlns:p14="http://schemas.microsoft.com/office/powerpoint/2010/main" val="324550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333500" y="914400"/>
            <a:ext cx="9525000" cy="5486400"/>
          </a:xfrm>
        </p:spPr>
        <p:txBody>
          <a:bodyPr>
            <a:normAutofit/>
          </a:bodyPr>
          <a:lstStyle/>
          <a:p>
            <a:pPr>
              <a:spcBef>
                <a:spcPts val="488"/>
              </a:spcBef>
            </a:pPr>
            <a:br>
              <a:rPr lang="ru-RU" sz="4000" dirty="0"/>
            </a:br>
            <a:br>
              <a:rPr lang="ru-RU" sz="4000" dirty="0"/>
            </a:br>
            <a:r>
              <a:rPr lang="ru-RU" sz="4000" dirty="0"/>
              <a:t>Поставщик</a:t>
            </a:r>
            <a:br>
              <a:rPr lang="ru-RU" sz="4000" dirty="0"/>
            </a:br>
            <a:br>
              <a:rPr lang="ru-RU" sz="1600" dirty="0">
                <a:solidFill>
                  <a:schemeClr val="tx2">
                    <a:lumMod val="75000"/>
                  </a:schemeClr>
                </a:solidFill>
              </a:rPr>
            </a:br>
            <a:br>
              <a:rPr lang="ru-RU" sz="1600" dirty="0">
                <a:solidFill>
                  <a:schemeClr val="tx2">
                    <a:lumMod val="75000"/>
                  </a:schemeClr>
                </a:solidFill>
              </a:rPr>
            </a:br>
            <a:br>
              <a:rPr lang="ru-RU" sz="4000" dirty="0"/>
            </a:br>
            <a:endParaRPr lang="ru-RU" dirty="0"/>
          </a:p>
        </p:txBody>
      </p:sp>
    </p:spTree>
    <p:extLst>
      <p:ext uri="{BB962C8B-B14F-4D97-AF65-F5344CB8AC3E}">
        <p14:creationId xmlns:p14="http://schemas.microsoft.com/office/powerpoint/2010/main" val="112575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973" y="751582"/>
            <a:ext cx="7977325" cy="317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Прямоугольник 13"/>
          <p:cNvSpPr/>
          <p:nvPr/>
        </p:nvSpPr>
        <p:spPr>
          <a:xfrm>
            <a:off x="1328116" y="260908"/>
            <a:ext cx="9111930" cy="435502"/>
          </a:xfrm>
          <a:prstGeom prst="rect">
            <a:avLst/>
          </a:prstGeom>
        </p:spPr>
        <p:txBody>
          <a:bodyPr wrap="square" lIns="156968" tIns="78485" rIns="156968" bIns="78485">
            <a:spAutoFit/>
          </a:bodyPr>
          <a:lstStyle/>
          <a:p>
            <a:pPr marL="0" lvl="1" algn="r"/>
            <a:r>
              <a:rPr lang="ru-RU" b="1" cap="all" dirty="0">
                <a:solidFill>
                  <a:schemeClr val="tx2">
                    <a:lumMod val="75000"/>
                  </a:schemeClr>
                </a:solidFill>
                <a:latin typeface="Lato Light"/>
                <a:ea typeface="+mj-ea"/>
                <a:cs typeface="Arial" panose="020B0604020202020204" pitchFamily="34" charset="0"/>
              </a:rPr>
              <a:t>НАСТРОЙКА ПРАВ И ПОЛНОМОЧИЙ ПОДПИСАНТОВ ПОСТАВЩИКА</a:t>
            </a:r>
          </a:p>
        </p:txBody>
      </p:sp>
      <p:sp>
        <p:nvSpPr>
          <p:cNvPr id="11" name="Прямоугольник 10">
            <a:extLst>
              <a:ext uri="{FF2B5EF4-FFF2-40B4-BE49-F238E27FC236}">
                <a16:creationId xmlns:a16="http://schemas.microsoft.com/office/drawing/2014/main" id="{488B52F4-6A1E-4A9F-AA3E-D16B39365443}"/>
              </a:ext>
            </a:extLst>
          </p:cNvPr>
          <p:cNvSpPr/>
          <p:nvPr/>
        </p:nvSpPr>
        <p:spPr>
          <a:xfrm>
            <a:off x="7315200" y="828102"/>
            <a:ext cx="3505200" cy="382750"/>
          </a:xfrm>
          <a:prstGeom prst="rect">
            <a:avLst/>
          </a:prstGeom>
          <a:noFill/>
        </p:spPr>
        <p:txBody>
          <a:bodyPr wrap="square" lIns="74246" tIns="37124" rIns="74246" bIns="37124">
            <a:spAutoFit/>
          </a:bodyPr>
          <a:lstStyle/>
          <a:p>
            <a:pPr marL="0" lvl="1" algn="just"/>
            <a:r>
              <a:rPr lang="ru-RU" sz="2000" b="1" dirty="0">
                <a:solidFill>
                  <a:srgbClr val="002060"/>
                </a:solidFill>
              </a:rPr>
              <a:t>Личный кабинет поставщика</a:t>
            </a:r>
            <a:endParaRPr lang="ru-RU" sz="1788" dirty="0">
              <a:solidFill>
                <a:srgbClr val="002060"/>
              </a:solidFill>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2226" y="3396785"/>
            <a:ext cx="6687134" cy="3178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Прямоугольник 18"/>
          <p:cNvSpPr/>
          <p:nvPr/>
        </p:nvSpPr>
        <p:spPr>
          <a:xfrm>
            <a:off x="4517215" y="5341348"/>
            <a:ext cx="6377157" cy="1255744"/>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8997" tIns="49498" rIns="98997" bIns="49498" rtlCol="0" anchor="ctr"/>
          <a:lstStyle/>
          <a:p>
            <a:pPr algn="ctr"/>
            <a:endParaRPr lang="ru-RU" sz="1463"/>
          </a:p>
        </p:txBody>
      </p:sp>
    </p:spTree>
    <p:extLst>
      <p:ext uri="{BB962C8B-B14F-4D97-AF65-F5344CB8AC3E}">
        <p14:creationId xmlns:p14="http://schemas.microsoft.com/office/powerpoint/2010/main" val="377026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1160376" y="92081"/>
            <a:ext cx="9851622" cy="408571"/>
          </a:xfrm>
          <a:prstGeom prst="rect">
            <a:avLst/>
          </a:prstGeom>
        </p:spPr>
        <p:txBody>
          <a:bodyPr wrap="square" lIns="156968" tIns="78485" rIns="156968" bIns="78485">
            <a:spAutoFit/>
          </a:bodyPr>
          <a:lstStyle/>
          <a:p>
            <a:pPr algn="ctr"/>
            <a:r>
              <a:rPr lang="ru-RU" sz="1625" b="1" cap="all" dirty="0">
                <a:solidFill>
                  <a:schemeClr val="tx2">
                    <a:lumMod val="75000"/>
                  </a:schemeClr>
                </a:solidFill>
                <a:latin typeface="Lato Light"/>
                <a:ea typeface="+mj-ea"/>
                <a:cs typeface="Arial" panose="020B0604020202020204" pitchFamily="34" charset="0"/>
              </a:rPr>
              <a:t>ОТКРЫТИЕ ДОСТУПА К ФУНКЦИОНАЛУ ПО КОНТРАКТАМ ДО 01.01.2022 </a:t>
            </a:r>
          </a:p>
        </p:txBody>
      </p:sp>
      <p:pic>
        <p:nvPicPr>
          <p:cNvPr id="3" name="Рисунок 2"/>
          <p:cNvPicPr>
            <a:picLocks noChangeAspect="1"/>
          </p:cNvPicPr>
          <p:nvPr/>
        </p:nvPicPr>
        <p:blipFill rotWithShape="1">
          <a:blip r:embed="rId3"/>
          <a:srcRect r="1983"/>
          <a:stretch/>
        </p:blipFill>
        <p:spPr>
          <a:xfrm>
            <a:off x="1234862" y="1123102"/>
            <a:ext cx="4029716" cy="3715233"/>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rotWithShape="1">
          <a:blip r:embed="rId4">
            <a:extLst>
              <a:ext uri="{28A0092B-C50C-407E-A947-70E740481C1C}">
                <a14:useLocalDpi xmlns:a14="http://schemas.microsoft.com/office/drawing/2010/main" val="0"/>
              </a:ext>
            </a:extLst>
          </a:blip>
          <a:srcRect l="17306" t="41195" b="15080"/>
          <a:stretch/>
        </p:blipFill>
        <p:spPr>
          <a:xfrm>
            <a:off x="4995422" y="3069760"/>
            <a:ext cx="6053578" cy="1996504"/>
          </a:xfrm>
          <a:prstGeom prst="rect">
            <a:avLst/>
          </a:prstGeom>
          <a:ln>
            <a:noFill/>
          </a:ln>
          <a:effectLst>
            <a:outerShdw blurRad="292100" dist="139700" dir="2700000" algn="tl" rotWithShape="0">
              <a:srgbClr val="333333">
                <a:alpha val="65000"/>
              </a:srgbClr>
            </a:outerShdw>
          </a:effectLst>
        </p:spPr>
      </p:pic>
      <p:sp>
        <p:nvSpPr>
          <p:cNvPr id="10" name="Прямоугольник 9">
            <a:extLst>
              <a:ext uri="{FF2B5EF4-FFF2-40B4-BE49-F238E27FC236}">
                <a16:creationId xmlns:a16="http://schemas.microsoft.com/office/drawing/2014/main" id="{488B52F4-6A1E-4A9F-AA3E-D16B39365443}"/>
              </a:ext>
            </a:extLst>
          </p:cNvPr>
          <p:cNvSpPr/>
          <p:nvPr/>
        </p:nvSpPr>
        <p:spPr>
          <a:xfrm>
            <a:off x="1377645" y="604778"/>
            <a:ext cx="3900381" cy="351972"/>
          </a:xfrm>
          <a:prstGeom prst="rect">
            <a:avLst/>
          </a:prstGeom>
          <a:noFill/>
        </p:spPr>
        <p:txBody>
          <a:bodyPr wrap="square" lIns="74246" tIns="37124" rIns="74246" bIns="37124">
            <a:spAutoFit/>
          </a:bodyPr>
          <a:lstStyle/>
          <a:p>
            <a:pPr marL="0" lvl="1" algn="just"/>
            <a:r>
              <a:rPr lang="ru-RU" b="1" dirty="0">
                <a:solidFill>
                  <a:schemeClr val="tx2">
                    <a:lumMod val="75000"/>
                  </a:schemeClr>
                </a:solidFill>
              </a:rPr>
              <a:t>Личный кабинет заказчика</a:t>
            </a:r>
          </a:p>
        </p:txBody>
      </p:sp>
      <p:pic>
        <p:nvPicPr>
          <p:cNvPr id="4" name="Рисунок 3"/>
          <p:cNvPicPr>
            <a:picLocks noChangeAspect="1"/>
          </p:cNvPicPr>
          <p:nvPr/>
        </p:nvPicPr>
        <p:blipFill rotWithShape="1">
          <a:blip r:embed="rId5">
            <a:extLst>
              <a:ext uri="{28A0092B-C50C-407E-A947-70E740481C1C}">
                <a14:useLocalDpi xmlns:a14="http://schemas.microsoft.com/office/drawing/2010/main" val="0"/>
              </a:ext>
            </a:extLst>
          </a:blip>
          <a:srcRect t="62245" b="16605"/>
          <a:stretch/>
        </p:blipFill>
        <p:spPr>
          <a:xfrm>
            <a:off x="5453366" y="3940821"/>
            <a:ext cx="1663177" cy="1235980"/>
          </a:xfrm>
          <a:prstGeom prst="rect">
            <a:avLst/>
          </a:prstGeom>
          <a:ln>
            <a:noFill/>
          </a:ln>
          <a:effectLst>
            <a:outerShdw blurRad="292100" dist="139700" dir="2700000" algn="tl" rotWithShape="0">
              <a:srgbClr val="333333">
                <a:alpha val="65000"/>
              </a:srgbClr>
            </a:outerShdw>
          </a:effectLst>
        </p:spPr>
      </p:pic>
      <p:sp>
        <p:nvSpPr>
          <p:cNvPr id="12" name="Прямоугольник 11">
            <a:extLst>
              <a:ext uri="{FF2B5EF4-FFF2-40B4-BE49-F238E27FC236}">
                <a16:creationId xmlns:a16="http://schemas.microsoft.com/office/drawing/2014/main" id="{488B52F4-6A1E-4A9F-AA3E-D16B39365443}"/>
              </a:ext>
            </a:extLst>
          </p:cNvPr>
          <p:cNvSpPr/>
          <p:nvPr/>
        </p:nvSpPr>
        <p:spPr>
          <a:xfrm>
            <a:off x="7696201" y="2648482"/>
            <a:ext cx="3900381" cy="351972"/>
          </a:xfrm>
          <a:prstGeom prst="rect">
            <a:avLst/>
          </a:prstGeom>
          <a:noFill/>
        </p:spPr>
        <p:txBody>
          <a:bodyPr wrap="square" lIns="74246" tIns="37124" rIns="74246" bIns="37124">
            <a:spAutoFit/>
          </a:bodyPr>
          <a:lstStyle/>
          <a:p>
            <a:pPr marL="0" lvl="1" algn="just"/>
            <a:r>
              <a:rPr lang="ru-RU" b="1" dirty="0">
                <a:solidFill>
                  <a:schemeClr val="tx2">
                    <a:lumMod val="75000"/>
                  </a:schemeClr>
                </a:solidFill>
              </a:rPr>
              <a:t>Личный кабинет поставщика</a:t>
            </a:r>
            <a:endParaRPr lang="ru-RU" sz="2400" dirty="0">
              <a:solidFill>
                <a:schemeClr val="tx2">
                  <a:lumMod val="75000"/>
                </a:schemeClr>
              </a:solidFill>
            </a:endParaRPr>
          </a:p>
        </p:txBody>
      </p:sp>
      <p:sp>
        <p:nvSpPr>
          <p:cNvPr id="15" name="Прямоугольник 14"/>
          <p:cNvSpPr/>
          <p:nvPr/>
        </p:nvSpPr>
        <p:spPr>
          <a:xfrm>
            <a:off x="9985093" y="3666954"/>
            <a:ext cx="743047" cy="299295"/>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8997" tIns="49498" rIns="98997" bIns="49498" rtlCol="0" anchor="ctr"/>
          <a:lstStyle/>
          <a:p>
            <a:pPr algn="ctr"/>
            <a:endParaRPr lang="ru-RU" sz="1463"/>
          </a:p>
        </p:txBody>
      </p:sp>
      <p:sp>
        <p:nvSpPr>
          <p:cNvPr id="6" name="TextBox 5"/>
          <p:cNvSpPr txBox="1"/>
          <p:nvPr/>
        </p:nvSpPr>
        <p:spPr>
          <a:xfrm>
            <a:off x="5562600" y="5391022"/>
            <a:ext cx="5466314" cy="1169551"/>
          </a:xfrm>
          <a:prstGeom prst="rect">
            <a:avLst/>
          </a:prstGeom>
          <a:noFill/>
        </p:spPr>
        <p:txBody>
          <a:bodyPr wrap="square" rtlCol="0">
            <a:spAutoFit/>
          </a:bodyPr>
          <a:lstStyle/>
          <a:p>
            <a:r>
              <a:rPr lang="ru-RU" sz="1400" b="1" dirty="0">
                <a:solidFill>
                  <a:schemeClr val="tx2">
                    <a:lumMod val="75000"/>
                  </a:schemeClr>
                </a:solidFill>
              </a:rPr>
              <a:t>Формирование, подписание документов о приемке доступно для </a:t>
            </a:r>
          </a:p>
          <a:p>
            <a:r>
              <a:rPr lang="ru-RU" sz="1400" b="1" dirty="0">
                <a:solidFill>
                  <a:schemeClr val="tx2">
                    <a:lumMod val="75000"/>
                  </a:schemeClr>
                </a:solidFill>
              </a:rPr>
              <a:t>контрактов со статусом </a:t>
            </a:r>
            <a:r>
              <a:rPr lang="ru-RU" sz="1400" b="1" dirty="0">
                <a:solidFill>
                  <a:srgbClr val="FF0000"/>
                </a:solidFill>
              </a:rPr>
              <a:t>«Исполнение».</a:t>
            </a:r>
          </a:p>
          <a:p>
            <a:r>
              <a:rPr lang="ru-RU" sz="1400" b="1" dirty="0">
                <a:solidFill>
                  <a:srgbClr val="002060"/>
                </a:solidFill>
              </a:rPr>
              <a:t> </a:t>
            </a:r>
          </a:p>
          <a:p>
            <a:r>
              <a:rPr lang="ru-RU" sz="1400" b="1" dirty="0">
                <a:solidFill>
                  <a:schemeClr val="tx2">
                    <a:lumMod val="75000"/>
                  </a:schemeClr>
                </a:solidFill>
              </a:rPr>
              <a:t>Если статус контракта </a:t>
            </a:r>
            <a:r>
              <a:rPr lang="ru-RU" sz="1400" b="1" dirty="0">
                <a:solidFill>
                  <a:srgbClr val="FF0000"/>
                </a:solidFill>
              </a:rPr>
              <a:t>«Исполнение завершено» и «Исполнение </a:t>
            </a:r>
          </a:p>
          <a:p>
            <a:r>
              <a:rPr lang="ru-RU" sz="1400" b="1" dirty="0">
                <a:solidFill>
                  <a:srgbClr val="FF0000"/>
                </a:solidFill>
              </a:rPr>
              <a:t>прекращено» - только просмотр.                                 </a:t>
            </a:r>
          </a:p>
        </p:txBody>
      </p:sp>
      <p:sp>
        <p:nvSpPr>
          <p:cNvPr id="18" name="Прямоугольник 17"/>
          <p:cNvSpPr/>
          <p:nvPr/>
        </p:nvSpPr>
        <p:spPr>
          <a:xfrm>
            <a:off x="1160376" y="5294434"/>
            <a:ext cx="4402224" cy="1143455"/>
          </a:xfrm>
          <a:prstGeom prst="rect">
            <a:avLst/>
          </a:prstGeom>
        </p:spPr>
        <p:txBody>
          <a:bodyPr wrap="square" lIns="157035" tIns="78518" rIns="157035" bIns="78518">
            <a:spAutoFit/>
          </a:bodyPr>
          <a:lstStyle/>
          <a:p>
            <a:pPr marL="247446" indent="-247446">
              <a:buFont typeface="Courier New" panose="02070309020205020404" pitchFamily="49" charset="0"/>
              <a:buChar char="o"/>
            </a:pPr>
            <a:r>
              <a:rPr lang="ru-RU" sz="1600" dirty="0">
                <a:solidFill>
                  <a:schemeClr val="tx2">
                    <a:lumMod val="75000"/>
                  </a:schemeClr>
                </a:solidFill>
              </a:rPr>
              <a:t>Функционал по формированию документов </a:t>
            </a:r>
            <a:br>
              <a:rPr lang="ru-RU" sz="1600" dirty="0">
                <a:solidFill>
                  <a:schemeClr val="tx2">
                    <a:lumMod val="75000"/>
                  </a:schemeClr>
                </a:solidFill>
              </a:rPr>
            </a:br>
            <a:r>
              <a:rPr lang="ru-RU" sz="1600" dirty="0">
                <a:solidFill>
                  <a:schemeClr val="tx2">
                    <a:lumMod val="75000"/>
                  </a:schemeClr>
                </a:solidFill>
              </a:rPr>
              <a:t>о приемке в ЕИС открывает Заказчик.</a:t>
            </a:r>
          </a:p>
          <a:p>
            <a:pPr marL="247446" indent="-247446">
              <a:buFont typeface="Courier New" panose="02070309020205020404" pitchFamily="49" charset="0"/>
              <a:buChar char="o"/>
            </a:pPr>
            <a:r>
              <a:rPr lang="ru-RU" sz="1600" dirty="0">
                <a:solidFill>
                  <a:schemeClr val="tx2">
                    <a:lumMod val="75000"/>
                  </a:schemeClr>
                </a:solidFill>
              </a:rPr>
              <a:t>Функционал «открытия» доступен в Реестре контрактов.</a:t>
            </a:r>
          </a:p>
        </p:txBody>
      </p:sp>
      <p:sp>
        <p:nvSpPr>
          <p:cNvPr id="19" name="Прямоугольник 18"/>
          <p:cNvSpPr/>
          <p:nvPr/>
        </p:nvSpPr>
        <p:spPr>
          <a:xfrm>
            <a:off x="5453365" y="798606"/>
            <a:ext cx="5421262" cy="193373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235715" tIns="117857" rIns="235715" bIns="117857">
            <a:spAutoFit/>
          </a:bodyPr>
          <a:lstStyle/>
          <a:p>
            <a:pPr lvl="0"/>
            <a:r>
              <a:rPr lang="ru-RU" sz="1400" b="1" dirty="0">
                <a:solidFill>
                  <a:schemeClr val="tx2">
                    <a:lumMod val="75000"/>
                  </a:schemeClr>
                </a:solidFill>
              </a:rPr>
              <a:t>Условия в контракте:</a:t>
            </a:r>
          </a:p>
          <a:p>
            <a:pPr marL="232200" indent="-232200" algn="just">
              <a:buFont typeface="Courier New" panose="02070309020205020404" pitchFamily="49" charset="0"/>
              <a:buChar char="o"/>
            </a:pPr>
            <a:r>
              <a:rPr lang="ru-RU" sz="1400" dirty="0">
                <a:solidFill>
                  <a:schemeClr val="tx2">
                    <a:lumMod val="75000"/>
                  </a:schemeClr>
                </a:solidFill>
              </a:rPr>
              <a:t>подписание документов о приемке </a:t>
            </a:r>
            <a:r>
              <a:rPr lang="ru-RU" sz="1400" b="1" dirty="0">
                <a:solidFill>
                  <a:schemeClr val="tx2">
                    <a:lumMod val="75000"/>
                  </a:schemeClr>
                </a:solidFill>
              </a:rPr>
              <a:t>в электронной форме в ЕИС или на бумаге;</a:t>
            </a:r>
          </a:p>
          <a:p>
            <a:pPr marL="232200" indent="-232200" algn="just">
              <a:buFont typeface="Courier New" panose="02070309020205020404" pitchFamily="49" charset="0"/>
              <a:buChar char="o"/>
            </a:pPr>
            <a:r>
              <a:rPr lang="ru-RU" sz="1400" b="1" dirty="0">
                <a:solidFill>
                  <a:schemeClr val="tx2">
                    <a:lumMod val="75000"/>
                  </a:schemeClr>
                </a:solidFill>
              </a:rPr>
              <a:t>документы о приемке, подписанные в ЕИС, </a:t>
            </a:r>
            <a:r>
              <a:rPr lang="ru-RU" sz="1400" dirty="0">
                <a:solidFill>
                  <a:schemeClr val="tx2">
                    <a:lumMod val="75000"/>
                  </a:schemeClr>
                </a:solidFill>
              </a:rPr>
              <a:t>принимаются </a:t>
            </a:r>
            <a:br>
              <a:rPr lang="ru-RU" sz="1400" dirty="0">
                <a:solidFill>
                  <a:schemeClr val="tx2">
                    <a:lumMod val="75000"/>
                  </a:schemeClr>
                </a:solidFill>
              </a:rPr>
            </a:br>
            <a:r>
              <a:rPr lang="ru-RU" sz="1400" dirty="0">
                <a:solidFill>
                  <a:schemeClr val="tx2">
                    <a:lumMod val="75000"/>
                  </a:schemeClr>
                </a:solidFill>
              </a:rPr>
              <a:t>к учету сторонами </a:t>
            </a:r>
            <a:r>
              <a:rPr lang="ru-RU" sz="1400" b="1" dirty="0">
                <a:solidFill>
                  <a:schemeClr val="tx2">
                    <a:lumMod val="75000"/>
                  </a:schemeClr>
                </a:solidFill>
              </a:rPr>
              <a:t>в качестве первичных учетных документов, </a:t>
            </a:r>
            <a:r>
              <a:rPr lang="ru-RU" sz="1400" dirty="0">
                <a:solidFill>
                  <a:schemeClr val="tx2">
                    <a:lumMod val="75000"/>
                  </a:schemeClr>
                </a:solidFill>
              </a:rPr>
              <a:t>являются основанием </a:t>
            </a:r>
            <a:r>
              <a:rPr lang="ru-RU" sz="1400" b="1" dirty="0">
                <a:solidFill>
                  <a:schemeClr val="tx2">
                    <a:lumMod val="75000"/>
                  </a:schemeClr>
                </a:solidFill>
              </a:rPr>
              <a:t>для оплаты и </a:t>
            </a:r>
            <a:r>
              <a:rPr lang="ru-RU" sz="1400" dirty="0">
                <a:solidFill>
                  <a:schemeClr val="tx2">
                    <a:lumMod val="75000"/>
                  </a:schemeClr>
                </a:solidFill>
              </a:rPr>
              <a:t>предоставляются в гос. органы.</a:t>
            </a:r>
          </a:p>
          <a:p>
            <a:pPr marL="247446" indent="-247446">
              <a:buFont typeface="Courier New" panose="02070309020205020404" pitchFamily="49" charset="0"/>
              <a:buChar char="o"/>
            </a:pPr>
            <a:endParaRPr lang="ru-RU" sz="1219" b="1" dirty="0">
              <a:solidFill>
                <a:schemeClr val="tx2">
                  <a:lumMod val="75000"/>
                </a:schemeClr>
              </a:solidFill>
            </a:endParaRPr>
          </a:p>
        </p:txBody>
      </p:sp>
    </p:spTree>
    <p:extLst>
      <p:ext uri="{BB962C8B-B14F-4D97-AF65-F5344CB8AC3E}">
        <p14:creationId xmlns:p14="http://schemas.microsoft.com/office/powerpoint/2010/main" val="427876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93430" y="190355"/>
            <a:ext cx="9113838" cy="648000"/>
          </a:xfrm>
        </p:spPr>
        <p:txBody>
          <a:bodyPr>
            <a:noAutofit/>
          </a:bodyPr>
          <a:lstStyle/>
          <a:p>
            <a:r>
              <a:rPr lang="ru-RU" sz="3200" dirty="0"/>
              <a:t>Ответственность за формирование извещения</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2516905" y="971850"/>
            <a:ext cx="8246788"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ru-RU" sz="1800" b="1" dirty="0"/>
              <a:t>Письмо Минфина РФ от 21 декабря 2021 года №24-03-08/104212.</a:t>
            </a:r>
          </a:p>
          <a:p>
            <a:pPr marL="0" indent="0">
              <a:spcAft>
                <a:spcPts val="600"/>
              </a:spcAft>
              <a:buNone/>
            </a:pPr>
            <a:r>
              <a:rPr lang="ru-RU" b="1" dirty="0"/>
              <a:t> </a:t>
            </a:r>
            <a:endParaRPr lang="ru-RU" sz="1200" dirty="0">
              <a:solidFill>
                <a:schemeClr val="accent6"/>
              </a:solidFill>
            </a:endParaRPr>
          </a:p>
        </p:txBody>
      </p:sp>
      <p:sp>
        <p:nvSpPr>
          <p:cNvPr id="6" name="Полилиния 4">
            <a:extLst>
              <a:ext uri="{FF2B5EF4-FFF2-40B4-BE49-F238E27FC236}">
                <a16:creationId xmlns:a16="http://schemas.microsoft.com/office/drawing/2014/main" id="{76B9A865-AAAC-49EB-B9E3-72263C0B8EF5}"/>
              </a:ext>
            </a:extLst>
          </p:cNvPr>
          <p:cNvSpPr>
            <a:spLocks noChangeAspect="1"/>
          </p:cNvSpPr>
          <p:nvPr/>
        </p:nvSpPr>
        <p:spPr>
          <a:xfrm>
            <a:off x="1428307" y="838355"/>
            <a:ext cx="720000" cy="719934"/>
          </a:xfrm>
          <a:custGeom>
            <a:avLst/>
            <a:gdLst>
              <a:gd name="connsiteX0" fmla="*/ 520911 w 720000"/>
              <a:gd name="connsiteY0" fmla="*/ 543829 h 719934"/>
              <a:gd name="connsiteX1" fmla="*/ 500668 w 720000"/>
              <a:gd name="connsiteY1" fmla="*/ 631703 h 719934"/>
              <a:gd name="connsiteX2" fmla="*/ 532783 w 720000"/>
              <a:gd name="connsiteY2" fmla="*/ 661096 h 719934"/>
              <a:gd name="connsiteX3" fmla="*/ 564896 w 720000"/>
              <a:gd name="connsiteY3" fmla="*/ 631703 h 719934"/>
              <a:gd name="connsiteX4" fmla="*/ 544652 w 720000"/>
              <a:gd name="connsiteY4" fmla="*/ 543829 h 719934"/>
              <a:gd name="connsiteX5" fmla="*/ 530434 w 720000"/>
              <a:gd name="connsiteY5" fmla="*/ 493908 h 719934"/>
              <a:gd name="connsiteX6" fmla="*/ 526737 w 720000"/>
              <a:gd name="connsiteY6" fmla="*/ 494039 h 719934"/>
              <a:gd name="connsiteX7" fmla="*/ 525446 w 720000"/>
              <a:gd name="connsiteY7" fmla="*/ 494107 h 719934"/>
              <a:gd name="connsiteX8" fmla="*/ 520058 w 720000"/>
              <a:gd name="connsiteY8" fmla="*/ 494524 h 719934"/>
              <a:gd name="connsiteX9" fmla="*/ 517917 w 720000"/>
              <a:gd name="connsiteY9" fmla="*/ 494741 h 719934"/>
              <a:gd name="connsiteX10" fmla="*/ 513895 w 720000"/>
              <a:gd name="connsiteY10" fmla="*/ 495223 h 719934"/>
              <a:gd name="connsiteX11" fmla="*/ 509973 w 720000"/>
              <a:gd name="connsiteY11" fmla="*/ 495790 h 719934"/>
              <a:gd name="connsiteX12" fmla="*/ 508237 w 720000"/>
              <a:gd name="connsiteY12" fmla="*/ 496071 h 719934"/>
              <a:gd name="connsiteX13" fmla="*/ 505487 w 720000"/>
              <a:gd name="connsiteY13" fmla="*/ 496551 h 719934"/>
              <a:gd name="connsiteX14" fmla="*/ 518945 w 720000"/>
              <a:gd name="connsiteY14" fmla="*/ 522700 h 719934"/>
              <a:gd name="connsiteX15" fmla="*/ 546615 w 720000"/>
              <a:gd name="connsiteY15" fmla="*/ 522700 h 719934"/>
              <a:gd name="connsiteX16" fmla="*/ 560075 w 720000"/>
              <a:gd name="connsiteY16" fmla="*/ 496548 h 719934"/>
              <a:gd name="connsiteX17" fmla="*/ 557340 w 720000"/>
              <a:gd name="connsiteY17" fmla="*/ 496071 h 719934"/>
              <a:gd name="connsiteX18" fmla="*/ 555577 w 720000"/>
              <a:gd name="connsiteY18" fmla="*/ 495787 h 719934"/>
              <a:gd name="connsiteX19" fmla="*/ 551679 w 720000"/>
              <a:gd name="connsiteY19" fmla="*/ 495223 h 719934"/>
              <a:gd name="connsiteX20" fmla="*/ 547644 w 720000"/>
              <a:gd name="connsiteY20" fmla="*/ 494739 h 719934"/>
              <a:gd name="connsiteX21" fmla="*/ 545507 w 720000"/>
              <a:gd name="connsiteY21" fmla="*/ 494524 h 719934"/>
              <a:gd name="connsiteX22" fmla="*/ 540116 w 720000"/>
              <a:gd name="connsiteY22" fmla="*/ 494107 h 719934"/>
              <a:gd name="connsiteX23" fmla="*/ 538825 w 720000"/>
              <a:gd name="connsiteY23" fmla="*/ 494039 h 719934"/>
              <a:gd name="connsiteX24" fmla="*/ 535128 w 720000"/>
              <a:gd name="connsiteY24" fmla="*/ 493908 h 719934"/>
              <a:gd name="connsiteX25" fmla="*/ 532781 w 720000"/>
              <a:gd name="connsiteY25" fmla="*/ 493967 h 719934"/>
              <a:gd name="connsiteX26" fmla="*/ 530434 w 720000"/>
              <a:gd name="connsiteY26" fmla="*/ 493908 h 719934"/>
              <a:gd name="connsiteX27" fmla="*/ 458710 w 720000"/>
              <a:gd name="connsiteY27" fmla="*/ 458350 h 719934"/>
              <a:gd name="connsiteX28" fmla="*/ 458710 w 720000"/>
              <a:gd name="connsiteY28" fmla="*/ 488836 h 719934"/>
              <a:gd name="connsiteX29" fmla="*/ 482882 w 720000"/>
              <a:gd name="connsiteY29" fmla="*/ 480089 h 719934"/>
              <a:gd name="connsiteX30" fmla="*/ 482882 w 720000"/>
              <a:gd name="connsiteY30" fmla="*/ 479760 h 719934"/>
              <a:gd name="connsiteX31" fmla="*/ 458710 w 720000"/>
              <a:gd name="connsiteY31" fmla="*/ 458350 h 719934"/>
              <a:gd name="connsiteX32" fmla="*/ 246399 w 720000"/>
              <a:gd name="connsiteY32" fmla="*/ 389025 h 719934"/>
              <a:gd name="connsiteX33" fmla="*/ 190568 w 720000"/>
              <a:gd name="connsiteY33" fmla="*/ 462126 h 719934"/>
              <a:gd name="connsiteX34" fmla="*/ 242232 w 720000"/>
              <a:gd name="connsiteY34" fmla="*/ 476773 h 719934"/>
              <a:gd name="connsiteX35" fmla="*/ 339976 w 720000"/>
              <a:gd name="connsiteY35" fmla="*/ 389066 h 719934"/>
              <a:gd name="connsiteX36" fmla="*/ 325606 w 720000"/>
              <a:gd name="connsiteY36" fmla="*/ 389061 h 719934"/>
              <a:gd name="connsiteX37" fmla="*/ 547419 w 720000"/>
              <a:gd name="connsiteY37" fmla="*/ 332602 h 719934"/>
              <a:gd name="connsiteX38" fmla="*/ 458921 w 720000"/>
              <a:gd name="connsiteY38" fmla="*/ 373023 h 719934"/>
              <a:gd name="connsiteX39" fmla="*/ 458921 w 720000"/>
              <a:gd name="connsiteY39" fmla="*/ 398981 h 719934"/>
              <a:gd name="connsiteX40" fmla="*/ 459005 w 720000"/>
              <a:gd name="connsiteY40" fmla="*/ 402319 h 719934"/>
              <a:gd name="connsiteX41" fmla="*/ 459054 w 720000"/>
              <a:gd name="connsiteY41" fmla="*/ 403273 h 719934"/>
              <a:gd name="connsiteX42" fmla="*/ 459263 w 720000"/>
              <a:gd name="connsiteY42" fmla="*/ 405997 h 719934"/>
              <a:gd name="connsiteX43" fmla="*/ 459358 w 720000"/>
              <a:gd name="connsiteY43" fmla="*/ 406961 h 719934"/>
              <a:gd name="connsiteX44" fmla="*/ 459689 w 720000"/>
              <a:gd name="connsiteY44" fmla="*/ 409564 h 719934"/>
              <a:gd name="connsiteX45" fmla="*/ 459918 w 720000"/>
              <a:gd name="connsiteY45" fmla="*/ 411032 h 719934"/>
              <a:gd name="connsiteX46" fmla="*/ 460198 w 720000"/>
              <a:gd name="connsiteY46" fmla="*/ 412600 h 719934"/>
              <a:gd name="connsiteX47" fmla="*/ 460883 w 720000"/>
              <a:gd name="connsiteY47" fmla="*/ 415838 h 719934"/>
              <a:gd name="connsiteX48" fmla="*/ 461051 w 720000"/>
              <a:gd name="connsiteY48" fmla="*/ 416567 h 719934"/>
              <a:gd name="connsiteX49" fmla="*/ 461610 w 720000"/>
              <a:gd name="connsiteY49" fmla="*/ 418684 h 719934"/>
              <a:gd name="connsiteX50" fmla="*/ 461750 w 720000"/>
              <a:gd name="connsiteY50" fmla="*/ 419179 h 719934"/>
              <a:gd name="connsiteX51" fmla="*/ 498397 w 720000"/>
              <a:gd name="connsiteY51" fmla="*/ 464241 h 719934"/>
              <a:gd name="connsiteX52" fmla="*/ 499126 w 720000"/>
              <a:gd name="connsiteY52" fmla="*/ 464695 h 719934"/>
              <a:gd name="connsiteX53" fmla="*/ 529925 w 720000"/>
              <a:gd name="connsiteY53" fmla="*/ 472770 h 719934"/>
              <a:gd name="connsiteX54" fmla="*/ 532638 w 720000"/>
              <a:gd name="connsiteY54" fmla="*/ 472698 h 719934"/>
              <a:gd name="connsiteX55" fmla="*/ 532926 w 720000"/>
              <a:gd name="connsiteY55" fmla="*/ 472698 h 719934"/>
              <a:gd name="connsiteX56" fmla="*/ 535639 w 720000"/>
              <a:gd name="connsiteY56" fmla="*/ 472770 h 719934"/>
              <a:gd name="connsiteX57" fmla="*/ 606643 w 720000"/>
              <a:gd name="connsiteY57" fmla="*/ 398981 h 719934"/>
              <a:gd name="connsiteX58" fmla="*/ 606643 w 720000"/>
              <a:gd name="connsiteY58" fmla="*/ 372645 h 719934"/>
              <a:gd name="connsiteX59" fmla="*/ 547419 w 720000"/>
              <a:gd name="connsiteY59" fmla="*/ 332602 h 719934"/>
              <a:gd name="connsiteX60" fmla="*/ 168213 w 720000"/>
              <a:gd name="connsiteY60" fmla="*/ 283623 h 719934"/>
              <a:gd name="connsiteX61" fmla="*/ 121938 w 720000"/>
              <a:gd name="connsiteY61" fmla="*/ 378457 h 719934"/>
              <a:gd name="connsiteX62" fmla="*/ 160480 w 720000"/>
              <a:gd name="connsiteY62" fmla="*/ 466708 h 719934"/>
              <a:gd name="connsiteX63" fmla="*/ 167073 w 720000"/>
              <a:gd name="connsiteY63" fmla="*/ 458076 h 719934"/>
              <a:gd name="connsiteX64" fmla="*/ 167085 w 720000"/>
              <a:gd name="connsiteY64" fmla="*/ 458060 h 719934"/>
              <a:gd name="connsiteX65" fmla="*/ 228299 w 720000"/>
              <a:gd name="connsiteY65" fmla="*/ 377912 h 719934"/>
              <a:gd name="connsiteX66" fmla="*/ 532728 w 720000"/>
              <a:gd name="connsiteY66" fmla="*/ 252475 h 719934"/>
              <a:gd name="connsiteX67" fmla="*/ 498891 w 720000"/>
              <a:gd name="connsiteY67" fmla="*/ 260739 h 719934"/>
              <a:gd name="connsiteX68" fmla="*/ 498398 w 720000"/>
              <a:gd name="connsiteY68" fmla="*/ 261046 h 719934"/>
              <a:gd name="connsiteX69" fmla="*/ 464052 w 720000"/>
              <a:gd name="connsiteY69" fmla="*/ 299335 h 719934"/>
              <a:gd name="connsiteX70" fmla="*/ 464034 w 720000"/>
              <a:gd name="connsiteY70" fmla="*/ 299380 h 719934"/>
              <a:gd name="connsiteX71" fmla="*/ 461792 w 720000"/>
              <a:gd name="connsiteY71" fmla="*/ 305987 h 719934"/>
              <a:gd name="connsiteX72" fmla="*/ 461584 w 720000"/>
              <a:gd name="connsiteY72" fmla="*/ 306720 h 719934"/>
              <a:gd name="connsiteX73" fmla="*/ 461064 w 720000"/>
              <a:gd name="connsiteY73" fmla="*/ 308694 h 719934"/>
              <a:gd name="connsiteX74" fmla="*/ 460807 w 720000"/>
              <a:gd name="connsiteY74" fmla="*/ 309808 h 719934"/>
              <a:gd name="connsiteX75" fmla="*/ 460213 w 720000"/>
              <a:gd name="connsiteY75" fmla="*/ 312636 h 719934"/>
              <a:gd name="connsiteX76" fmla="*/ 459912 w 720000"/>
              <a:gd name="connsiteY76" fmla="*/ 314315 h 719934"/>
              <a:gd name="connsiteX77" fmla="*/ 459691 w 720000"/>
              <a:gd name="connsiteY77" fmla="*/ 315728 h 719934"/>
              <a:gd name="connsiteX78" fmla="*/ 459350 w 720000"/>
              <a:gd name="connsiteY78" fmla="*/ 318418 h 719934"/>
              <a:gd name="connsiteX79" fmla="*/ 459264 w 720000"/>
              <a:gd name="connsiteY79" fmla="*/ 319293 h 719934"/>
              <a:gd name="connsiteX80" fmla="*/ 459054 w 720000"/>
              <a:gd name="connsiteY80" fmla="*/ 322045 h 719934"/>
              <a:gd name="connsiteX81" fmla="*/ 459005 w 720000"/>
              <a:gd name="connsiteY81" fmla="*/ 322993 h 719934"/>
              <a:gd name="connsiteX82" fmla="*/ 458921 w 720000"/>
              <a:gd name="connsiteY82" fmla="*/ 326333 h 719934"/>
              <a:gd name="connsiteX83" fmla="*/ 458921 w 720000"/>
              <a:gd name="connsiteY83" fmla="*/ 351846 h 719934"/>
              <a:gd name="connsiteX84" fmla="*/ 539649 w 720000"/>
              <a:gd name="connsiteY84" fmla="*/ 307904 h 719934"/>
              <a:gd name="connsiteX85" fmla="*/ 549647 w 720000"/>
              <a:gd name="connsiteY85" fmla="*/ 302380 h 719934"/>
              <a:gd name="connsiteX86" fmla="*/ 558826 w 720000"/>
              <a:gd name="connsiteY86" fmla="*/ 309178 h 719934"/>
              <a:gd name="connsiteX87" fmla="*/ 606645 w 720000"/>
              <a:gd name="connsiteY87" fmla="*/ 351239 h 719934"/>
              <a:gd name="connsiteX88" fmla="*/ 606645 w 720000"/>
              <a:gd name="connsiteY88" fmla="*/ 326439 h 719934"/>
              <a:gd name="connsiteX89" fmla="*/ 532728 w 720000"/>
              <a:gd name="connsiteY89" fmla="*/ 252475 h 719934"/>
              <a:gd name="connsiteX90" fmla="*/ 242231 w 720000"/>
              <a:gd name="connsiteY90" fmla="*/ 217490 h 719934"/>
              <a:gd name="connsiteX91" fmla="*/ 309785 w 720000"/>
              <a:gd name="connsiteY91" fmla="*/ 232312 h 719934"/>
              <a:gd name="connsiteX92" fmla="*/ 314934 w 720000"/>
              <a:gd name="connsiteY92" fmla="*/ 246336 h 719934"/>
              <a:gd name="connsiteX93" fmla="*/ 300911 w 720000"/>
              <a:gd name="connsiteY93" fmla="*/ 251485 h 719934"/>
              <a:gd name="connsiteX94" fmla="*/ 242231 w 720000"/>
              <a:gd name="connsiteY94" fmla="*/ 238617 h 719934"/>
              <a:gd name="connsiteX95" fmla="*/ 175406 w 720000"/>
              <a:gd name="connsiteY95" fmla="*/ 255592 h 719934"/>
              <a:gd name="connsiteX96" fmla="*/ 180059 w 720000"/>
              <a:gd name="connsiteY96" fmla="*/ 262892 h 719934"/>
              <a:gd name="connsiteX97" fmla="*/ 180063 w 720000"/>
              <a:gd name="connsiteY97" fmla="*/ 262898 h 719934"/>
              <a:gd name="connsiteX98" fmla="*/ 246971 w 720000"/>
              <a:gd name="connsiteY98" fmla="*/ 367896 h 719934"/>
              <a:gd name="connsiteX99" fmla="*/ 351111 w 720000"/>
              <a:gd name="connsiteY99" fmla="*/ 367943 h 719934"/>
              <a:gd name="connsiteX100" fmla="*/ 351115 w 720000"/>
              <a:gd name="connsiteY100" fmla="*/ 367943 h 719934"/>
              <a:gd name="connsiteX101" fmla="*/ 381687 w 720000"/>
              <a:gd name="connsiteY101" fmla="*/ 367957 h 719934"/>
              <a:gd name="connsiteX102" fmla="*/ 327394 w 720000"/>
              <a:gd name="connsiteY102" fmla="*/ 267531 h 719934"/>
              <a:gd name="connsiteX103" fmla="*/ 325461 w 720000"/>
              <a:gd name="connsiteY103" fmla="*/ 252718 h 719934"/>
              <a:gd name="connsiteX104" fmla="*/ 340276 w 720000"/>
              <a:gd name="connsiteY104" fmla="*/ 250783 h 719934"/>
              <a:gd name="connsiteX105" fmla="*/ 403203 w 720000"/>
              <a:gd name="connsiteY105" fmla="*/ 378460 h 719934"/>
              <a:gd name="connsiteX106" fmla="*/ 403200 w 720000"/>
              <a:gd name="connsiteY106" fmla="*/ 378727 h 719934"/>
              <a:gd name="connsiteX107" fmla="*/ 400105 w 720000"/>
              <a:gd name="connsiteY107" fmla="*/ 385998 h 719934"/>
              <a:gd name="connsiteX108" fmla="*/ 392636 w 720000"/>
              <a:gd name="connsiteY108" fmla="*/ 389090 h 719934"/>
              <a:gd name="connsiteX109" fmla="*/ 392632 w 720000"/>
              <a:gd name="connsiteY109" fmla="*/ 389090 h 719934"/>
              <a:gd name="connsiteX110" fmla="*/ 361175 w 720000"/>
              <a:gd name="connsiteY110" fmla="*/ 389076 h 719934"/>
              <a:gd name="connsiteX111" fmla="*/ 242233 w 720000"/>
              <a:gd name="connsiteY111" fmla="*/ 497899 h 719934"/>
              <a:gd name="connsiteX112" fmla="*/ 177702 w 720000"/>
              <a:gd name="connsiteY112" fmla="*/ 478972 h 719934"/>
              <a:gd name="connsiteX113" fmla="*/ 170536 w 720000"/>
              <a:gd name="connsiteY113" fmla="*/ 488353 h 719934"/>
              <a:gd name="connsiteX114" fmla="*/ 163508 w 720000"/>
              <a:gd name="connsiteY114" fmla="*/ 492417 h 719934"/>
              <a:gd name="connsiteX115" fmla="*/ 162141 w 720000"/>
              <a:gd name="connsiteY115" fmla="*/ 492506 h 719934"/>
              <a:gd name="connsiteX116" fmla="*/ 155669 w 720000"/>
              <a:gd name="connsiteY116" fmla="*/ 490291 h 719934"/>
              <a:gd name="connsiteX117" fmla="*/ 100810 w 720000"/>
              <a:gd name="connsiteY117" fmla="*/ 378457 h 719934"/>
              <a:gd name="connsiteX118" fmla="*/ 156824 w 720000"/>
              <a:gd name="connsiteY118" fmla="*/ 265748 h 719934"/>
              <a:gd name="connsiteX119" fmla="*/ 151736 w 720000"/>
              <a:gd name="connsiteY119" fmla="*/ 257766 h 719934"/>
              <a:gd name="connsiteX120" fmla="*/ 154908 w 720000"/>
              <a:gd name="connsiteY120" fmla="*/ 243219 h 719934"/>
              <a:gd name="connsiteX121" fmla="*/ 242231 w 720000"/>
              <a:gd name="connsiteY121" fmla="*/ 217490 h 719934"/>
              <a:gd name="connsiteX122" fmla="*/ 21128 w 720000"/>
              <a:gd name="connsiteY122" fmla="*/ 82194 h 719934"/>
              <a:gd name="connsiteX123" fmla="*/ 21128 w 720000"/>
              <a:gd name="connsiteY123" fmla="*/ 650978 h 719934"/>
              <a:gd name="connsiteX124" fmla="*/ 345594 w 720000"/>
              <a:gd name="connsiteY124" fmla="*/ 650978 h 719934"/>
              <a:gd name="connsiteX125" fmla="*/ 345616 w 720000"/>
              <a:gd name="connsiteY125" fmla="*/ 650399 h 719934"/>
              <a:gd name="connsiteX126" fmla="*/ 345853 w 720000"/>
              <a:gd name="connsiteY126" fmla="*/ 644461 h 719934"/>
              <a:gd name="connsiteX127" fmla="*/ 346016 w 720000"/>
              <a:gd name="connsiteY127" fmla="*/ 642078 h 719934"/>
              <a:gd name="connsiteX128" fmla="*/ 346294 w 720000"/>
              <a:gd name="connsiteY128" fmla="*/ 638741 h 719934"/>
              <a:gd name="connsiteX129" fmla="*/ 347151 w 720000"/>
              <a:gd name="connsiteY129" fmla="*/ 631212 h 719934"/>
              <a:gd name="connsiteX130" fmla="*/ 55862 w 720000"/>
              <a:gd name="connsiteY130" fmla="*/ 631212 h 719934"/>
              <a:gd name="connsiteX131" fmla="*/ 45298 w 720000"/>
              <a:gd name="connsiteY131" fmla="*/ 620648 h 719934"/>
              <a:gd name="connsiteX132" fmla="*/ 45298 w 720000"/>
              <a:gd name="connsiteY132" fmla="*/ 446726 h 719934"/>
              <a:gd name="connsiteX133" fmla="*/ 55862 w 720000"/>
              <a:gd name="connsiteY133" fmla="*/ 436162 h 719934"/>
              <a:gd name="connsiteX134" fmla="*/ 66426 w 720000"/>
              <a:gd name="connsiteY134" fmla="*/ 446726 h 719934"/>
              <a:gd name="connsiteX135" fmla="*/ 66426 w 720000"/>
              <a:gd name="connsiteY135" fmla="*/ 610084 h 719934"/>
              <a:gd name="connsiteX136" fmla="*/ 351454 w 720000"/>
              <a:gd name="connsiteY136" fmla="*/ 610084 h 719934"/>
              <a:gd name="connsiteX137" fmla="*/ 363590 w 720000"/>
              <a:gd name="connsiteY137" fmla="*/ 578392 h 719934"/>
              <a:gd name="connsiteX138" fmla="*/ 365024 w 720000"/>
              <a:gd name="connsiteY138" fmla="*/ 575576 h 719934"/>
              <a:gd name="connsiteX139" fmla="*/ 366063 w 720000"/>
              <a:gd name="connsiteY139" fmla="*/ 573582 h 719934"/>
              <a:gd name="connsiteX140" fmla="*/ 404260 w 720000"/>
              <a:gd name="connsiteY140" fmla="*/ 524538 h 719934"/>
              <a:gd name="connsiteX141" fmla="*/ 404316 w 720000"/>
              <a:gd name="connsiteY141" fmla="*/ 524484 h 719934"/>
              <a:gd name="connsiteX142" fmla="*/ 404792 w 720000"/>
              <a:gd name="connsiteY142" fmla="*/ 524056 h 719934"/>
              <a:gd name="connsiteX143" fmla="*/ 437582 w 720000"/>
              <a:gd name="connsiteY143" fmla="*/ 499684 h 719934"/>
              <a:gd name="connsiteX144" fmla="*/ 437582 w 720000"/>
              <a:gd name="connsiteY144" fmla="*/ 362809 h 719934"/>
              <a:gd name="connsiteX145" fmla="*/ 437582 w 720000"/>
              <a:gd name="connsiteY145" fmla="*/ 326438 h 719934"/>
              <a:gd name="connsiteX146" fmla="*/ 437582 w 720000"/>
              <a:gd name="connsiteY146" fmla="*/ 212879 h 719934"/>
              <a:gd name="connsiteX147" fmla="*/ 448146 w 720000"/>
              <a:gd name="connsiteY147" fmla="*/ 202315 h 719934"/>
              <a:gd name="connsiteX148" fmla="*/ 458710 w 720000"/>
              <a:gd name="connsiteY148" fmla="*/ 212878 h 719934"/>
              <a:gd name="connsiteX149" fmla="*/ 458710 w 720000"/>
              <a:gd name="connsiteY149" fmla="*/ 266765 h 719934"/>
              <a:gd name="connsiteX150" fmla="*/ 482882 w 720000"/>
              <a:gd name="connsiteY150" fmla="*/ 245466 h 719934"/>
              <a:gd name="connsiteX151" fmla="*/ 482882 w 720000"/>
              <a:gd name="connsiteY151" fmla="*/ 82194 h 719934"/>
              <a:gd name="connsiteX152" fmla="*/ 403200 w 720000"/>
              <a:gd name="connsiteY152" fmla="*/ 82194 h 719934"/>
              <a:gd name="connsiteX153" fmla="*/ 403200 w 720000"/>
              <a:gd name="connsiteY153" fmla="*/ 98235 h 719934"/>
              <a:gd name="connsiteX154" fmla="*/ 448146 w 720000"/>
              <a:gd name="connsiteY154" fmla="*/ 98235 h 719934"/>
              <a:gd name="connsiteX155" fmla="*/ 458710 w 720000"/>
              <a:gd name="connsiteY155" fmla="*/ 108799 h 719934"/>
              <a:gd name="connsiteX156" fmla="*/ 458710 w 720000"/>
              <a:gd name="connsiteY156" fmla="*/ 177664 h 719934"/>
              <a:gd name="connsiteX157" fmla="*/ 448146 w 720000"/>
              <a:gd name="connsiteY157" fmla="*/ 188229 h 719934"/>
              <a:gd name="connsiteX158" fmla="*/ 437582 w 720000"/>
              <a:gd name="connsiteY158" fmla="*/ 177664 h 719934"/>
              <a:gd name="connsiteX159" fmla="*/ 437582 w 720000"/>
              <a:gd name="connsiteY159" fmla="*/ 119363 h 719934"/>
              <a:gd name="connsiteX160" fmla="*/ 403200 w 720000"/>
              <a:gd name="connsiteY160" fmla="*/ 119363 h 719934"/>
              <a:gd name="connsiteX161" fmla="*/ 403200 w 720000"/>
              <a:gd name="connsiteY161" fmla="*/ 129194 h 719934"/>
              <a:gd name="connsiteX162" fmla="*/ 392636 w 720000"/>
              <a:gd name="connsiteY162" fmla="*/ 139757 h 719934"/>
              <a:gd name="connsiteX163" fmla="*/ 111374 w 720000"/>
              <a:gd name="connsiteY163" fmla="*/ 139757 h 719934"/>
              <a:gd name="connsiteX164" fmla="*/ 100810 w 720000"/>
              <a:gd name="connsiteY164" fmla="*/ 129194 h 719934"/>
              <a:gd name="connsiteX165" fmla="*/ 100810 w 720000"/>
              <a:gd name="connsiteY165" fmla="*/ 119363 h 719934"/>
              <a:gd name="connsiteX166" fmla="*/ 66426 w 720000"/>
              <a:gd name="connsiteY166" fmla="*/ 119363 h 719934"/>
              <a:gd name="connsiteX167" fmla="*/ 66426 w 720000"/>
              <a:gd name="connsiteY167" fmla="*/ 411515 h 719934"/>
              <a:gd name="connsiteX168" fmla="*/ 55862 w 720000"/>
              <a:gd name="connsiteY168" fmla="*/ 422079 h 719934"/>
              <a:gd name="connsiteX169" fmla="*/ 45298 w 720000"/>
              <a:gd name="connsiteY169" fmla="*/ 411515 h 719934"/>
              <a:gd name="connsiteX170" fmla="*/ 45298 w 720000"/>
              <a:gd name="connsiteY170" fmla="*/ 108800 h 719934"/>
              <a:gd name="connsiteX171" fmla="*/ 55862 w 720000"/>
              <a:gd name="connsiteY171" fmla="*/ 98236 h 719934"/>
              <a:gd name="connsiteX172" fmla="*/ 100810 w 720000"/>
              <a:gd name="connsiteY172" fmla="*/ 98236 h 719934"/>
              <a:gd name="connsiteX173" fmla="*/ 100810 w 720000"/>
              <a:gd name="connsiteY173" fmla="*/ 82194 h 719934"/>
              <a:gd name="connsiteX174" fmla="*/ 252005 w 720000"/>
              <a:gd name="connsiteY174" fmla="*/ 21128 h 719934"/>
              <a:gd name="connsiteX175" fmla="*/ 215077 w 720000"/>
              <a:gd name="connsiteY175" fmla="*/ 50064 h 719934"/>
              <a:gd name="connsiteX176" fmla="*/ 204817 w 720000"/>
              <a:gd name="connsiteY176" fmla="*/ 58112 h 719934"/>
              <a:gd name="connsiteX177" fmla="*/ 121937 w 720000"/>
              <a:gd name="connsiteY177" fmla="*/ 58112 h 719934"/>
              <a:gd name="connsiteX178" fmla="*/ 121937 w 720000"/>
              <a:gd name="connsiteY178" fmla="*/ 118631 h 719934"/>
              <a:gd name="connsiteX179" fmla="*/ 382072 w 720000"/>
              <a:gd name="connsiteY179" fmla="*/ 118631 h 719934"/>
              <a:gd name="connsiteX180" fmla="*/ 382072 w 720000"/>
              <a:gd name="connsiteY180" fmla="*/ 58112 h 719934"/>
              <a:gd name="connsiteX181" fmla="*/ 299192 w 720000"/>
              <a:gd name="connsiteY181" fmla="*/ 58112 h 719934"/>
              <a:gd name="connsiteX182" fmla="*/ 288932 w 720000"/>
              <a:gd name="connsiteY182" fmla="*/ 50064 h 719934"/>
              <a:gd name="connsiteX183" fmla="*/ 252005 w 720000"/>
              <a:gd name="connsiteY183" fmla="*/ 21128 h 719934"/>
              <a:gd name="connsiteX184" fmla="*/ 252005 w 720000"/>
              <a:gd name="connsiteY184" fmla="*/ 0 h 719934"/>
              <a:gd name="connsiteX185" fmla="*/ 306864 w 720000"/>
              <a:gd name="connsiteY185" fmla="*/ 36984 h 719934"/>
              <a:gd name="connsiteX186" fmla="*/ 392636 w 720000"/>
              <a:gd name="connsiteY186" fmla="*/ 36984 h 719934"/>
              <a:gd name="connsiteX187" fmla="*/ 403200 w 720000"/>
              <a:gd name="connsiteY187" fmla="*/ 47548 h 719934"/>
              <a:gd name="connsiteX188" fmla="*/ 403200 w 720000"/>
              <a:gd name="connsiteY188" fmla="*/ 61066 h 719934"/>
              <a:gd name="connsiteX189" fmla="*/ 493446 w 720000"/>
              <a:gd name="connsiteY189" fmla="*/ 61066 h 719934"/>
              <a:gd name="connsiteX190" fmla="*/ 504009 w 720000"/>
              <a:gd name="connsiteY190" fmla="*/ 71630 h 719934"/>
              <a:gd name="connsiteX191" fmla="*/ 504009 w 720000"/>
              <a:gd name="connsiteY191" fmla="*/ 235766 h 719934"/>
              <a:gd name="connsiteX192" fmla="*/ 532676 w 720000"/>
              <a:gd name="connsiteY192" fmla="*/ 231342 h 719934"/>
              <a:gd name="connsiteX193" fmla="*/ 532729 w 720000"/>
              <a:gd name="connsiteY193" fmla="*/ 231343 h 719934"/>
              <a:gd name="connsiteX194" fmla="*/ 532783 w 720000"/>
              <a:gd name="connsiteY194" fmla="*/ 231342 h 719934"/>
              <a:gd name="connsiteX195" fmla="*/ 627771 w 720000"/>
              <a:gd name="connsiteY195" fmla="*/ 326331 h 719934"/>
              <a:gd name="connsiteX196" fmla="*/ 627771 w 720000"/>
              <a:gd name="connsiteY196" fmla="*/ 326437 h 719934"/>
              <a:gd name="connsiteX197" fmla="*/ 627771 w 720000"/>
              <a:gd name="connsiteY197" fmla="*/ 362797 h 719934"/>
              <a:gd name="connsiteX198" fmla="*/ 627771 w 720000"/>
              <a:gd name="connsiteY198" fmla="*/ 398981 h 719934"/>
              <a:gd name="connsiteX199" fmla="*/ 582326 w 720000"/>
              <a:gd name="connsiteY199" fmla="*/ 479989 h 719934"/>
              <a:gd name="connsiteX200" fmla="*/ 720000 w 720000"/>
              <a:gd name="connsiteY200" fmla="*/ 654072 h 719934"/>
              <a:gd name="connsiteX201" fmla="*/ 720000 w 720000"/>
              <a:gd name="connsiteY201" fmla="*/ 709370 h 719934"/>
              <a:gd name="connsiteX202" fmla="*/ 709436 w 720000"/>
              <a:gd name="connsiteY202" fmla="*/ 719934 h 719934"/>
              <a:gd name="connsiteX203" fmla="*/ 470134 w 720000"/>
              <a:gd name="connsiteY203" fmla="*/ 719934 h 719934"/>
              <a:gd name="connsiteX204" fmla="*/ 459571 w 720000"/>
              <a:gd name="connsiteY204" fmla="*/ 709370 h 719934"/>
              <a:gd name="connsiteX205" fmla="*/ 470134 w 720000"/>
              <a:gd name="connsiteY205" fmla="*/ 698806 h 719934"/>
              <a:gd name="connsiteX206" fmla="*/ 698876 w 720000"/>
              <a:gd name="connsiteY206" fmla="*/ 698806 h 719934"/>
              <a:gd name="connsiteX207" fmla="*/ 698876 w 720000"/>
              <a:gd name="connsiteY207" fmla="*/ 654072 h 719934"/>
              <a:gd name="connsiteX208" fmla="*/ 648791 w 720000"/>
              <a:gd name="connsiteY208" fmla="*/ 541846 h 719934"/>
              <a:gd name="connsiteX209" fmla="*/ 581117 w 720000"/>
              <a:gd name="connsiteY209" fmla="*/ 501845 h 719934"/>
              <a:gd name="connsiteX210" fmla="*/ 564226 w 720000"/>
              <a:gd name="connsiteY210" fmla="*/ 534663 h 719934"/>
              <a:gd name="connsiteX211" fmla="*/ 586873 w 720000"/>
              <a:gd name="connsiteY211" fmla="*/ 632964 h 719934"/>
              <a:gd name="connsiteX212" fmla="*/ 583710 w 720000"/>
              <a:gd name="connsiteY212" fmla="*/ 643128 h 719934"/>
              <a:gd name="connsiteX213" fmla="*/ 539918 w 720000"/>
              <a:gd name="connsiteY213" fmla="*/ 683209 h 719934"/>
              <a:gd name="connsiteX214" fmla="*/ 532787 w 720000"/>
              <a:gd name="connsiteY214" fmla="*/ 685980 h 719934"/>
              <a:gd name="connsiteX215" fmla="*/ 525654 w 720000"/>
              <a:gd name="connsiteY215" fmla="*/ 683209 h 719934"/>
              <a:gd name="connsiteX216" fmla="*/ 481862 w 720000"/>
              <a:gd name="connsiteY216" fmla="*/ 643128 h 719934"/>
              <a:gd name="connsiteX217" fmla="*/ 478700 w 720000"/>
              <a:gd name="connsiteY217" fmla="*/ 632964 h 719934"/>
              <a:gd name="connsiteX218" fmla="*/ 501346 w 720000"/>
              <a:gd name="connsiteY218" fmla="*/ 534664 h 719934"/>
              <a:gd name="connsiteX219" fmla="*/ 484454 w 720000"/>
              <a:gd name="connsiteY219" fmla="*/ 501845 h 719934"/>
              <a:gd name="connsiteX220" fmla="*/ 452736 w 720000"/>
              <a:gd name="connsiteY220" fmla="*/ 515529 h 719934"/>
              <a:gd name="connsiteX221" fmla="*/ 452383 w 720000"/>
              <a:gd name="connsiteY221" fmla="*/ 515726 h 719934"/>
              <a:gd name="connsiteX222" fmla="*/ 446857 w 720000"/>
              <a:gd name="connsiteY222" fmla="*/ 518941 h 719934"/>
              <a:gd name="connsiteX223" fmla="*/ 444988 w 720000"/>
              <a:gd name="connsiteY223" fmla="*/ 520083 h 719934"/>
              <a:gd name="connsiteX224" fmla="*/ 442527 w 720000"/>
              <a:gd name="connsiteY224" fmla="*/ 521635 h 719934"/>
              <a:gd name="connsiteX225" fmla="*/ 438506 w 720000"/>
              <a:gd name="connsiteY225" fmla="*/ 524304 h 719934"/>
              <a:gd name="connsiteX226" fmla="*/ 436927 w 720000"/>
              <a:gd name="connsiteY226" fmla="*/ 525404 h 719934"/>
              <a:gd name="connsiteX227" fmla="*/ 432729 w 720000"/>
              <a:gd name="connsiteY227" fmla="*/ 528426 h 719934"/>
              <a:gd name="connsiteX228" fmla="*/ 432308 w 720000"/>
              <a:gd name="connsiteY228" fmla="*/ 528734 h 719934"/>
              <a:gd name="connsiteX229" fmla="*/ 427502 w 720000"/>
              <a:gd name="connsiteY229" fmla="*/ 532479 h 719934"/>
              <a:gd name="connsiteX230" fmla="*/ 426801 w 720000"/>
              <a:gd name="connsiteY230" fmla="*/ 533044 h 719934"/>
              <a:gd name="connsiteX231" fmla="*/ 422097 w 720000"/>
              <a:gd name="connsiteY231" fmla="*/ 537010 h 719934"/>
              <a:gd name="connsiteX232" fmla="*/ 421688 w 720000"/>
              <a:gd name="connsiteY232" fmla="*/ 537371 h 719934"/>
              <a:gd name="connsiteX233" fmla="*/ 412437 w 720000"/>
              <a:gd name="connsiteY233" fmla="*/ 546128 h 719934"/>
              <a:gd name="connsiteX234" fmla="*/ 411980 w 720000"/>
              <a:gd name="connsiteY234" fmla="*/ 546594 h 719934"/>
              <a:gd name="connsiteX235" fmla="*/ 403177 w 720000"/>
              <a:gd name="connsiteY235" fmla="*/ 556347 h 719934"/>
              <a:gd name="connsiteX236" fmla="*/ 384397 w 720000"/>
              <a:gd name="connsiteY236" fmla="*/ 584124 h 719934"/>
              <a:gd name="connsiteX237" fmla="*/ 383777 w 720000"/>
              <a:gd name="connsiteY237" fmla="*/ 585306 h 719934"/>
              <a:gd name="connsiteX238" fmla="*/ 381957 w 720000"/>
              <a:gd name="connsiteY238" fmla="*/ 588922 h 719934"/>
              <a:gd name="connsiteX239" fmla="*/ 379613 w 720000"/>
              <a:gd name="connsiteY239" fmla="*/ 593938 h 719934"/>
              <a:gd name="connsiteX240" fmla="*/ 379340 w 720000"/>
              <a:gd name="connsiteY240" fmla="*/ 594545 h 719934"/>
              <a:gd name="connsiteX241" fmla="*/ 370080 w 720000"/>
              <a:gd name="connsiteY241" fmla="*/ 622914 h 719934"/>
              <a:gd name="connsiteX242" fmla="*/ 369995 w 720000"/>
              <a:gd name="connsiteY242" fmla="*/ 623231 h 719934"/>
              <a:gd name="connsiteX243" fmla="*/ 369180 w 720000"/>
              <a:gd name="connsiteY243" fmla="*/ 627219 h 719934"/>
              <a:gd name="connsiteX244" fmla="*/ 368825 w 720000"/>
              <a:gd name="connsiteY244" fmla="*/ 629253 h 719934"/>
              <a:gd name="connsiteX245" fmla="*/ 368191 w 720000"/>
              <a:gd name="connsiteY245" fmla="*/ 633261 h 719934"/>
              <a:gd name="connsiteX246" fmla="*/ 367951 w 720000"/>
              <a:gd name="connsiteY246" fmla="*/ 634945 h 719934"/>
              <a:gd name="connsiteX247" fmla="*/ 367380 w 720000"/>
              <a:gd name="connsiteY247" fmla="*/ 640016 h 719934"/>
              <a:gd name="connsiteX248" fmla="*/ 367236 w 720000"/>
              <a:gd name="connsiteY248" fmla="*/ 641556 h 719934"/>
              <a:gd name="connsiteX249" fmla="*/ 366869 w 720000"/>
              <a:gd name="connsiteY249" fmla="*/ 647012 h 719934"/>
              <a:gd name="connsiteX250" fmla="*/ 366823 w 720000"/>
              <a:gd name="connsiteY250" fmla="*/ 648173 h 719934"/>
              <a:gd name="connsiteX251" fmla="*/ 366691 w 720000"/>
              <a:gd name="connsiteY251" fmla="*/ 654069 h 719934"/>
              <a:gd name="connsiteX252" fmla="*/ 366691 w 720000"/>
              <a:gd name="connsiteY252" fmla="*/ 661540 h 719934"/>
              <a:gd name="connsiteX253" fmla="*/ 366691 w 720000"/>
              <a:gd name="connsiteY253" fmla="*/ 698805 h 719934"/>
              <a:gd name="connsiteX254" fmla="*/ 434922 w 720000"/>
              <a:gd name="connsiteY254" fmla="*/ 698805 h 719934"/>
              <a:gd name="connsiteX255" fmla="*/ 445486 w 720000"/>
              <a:gd name="connsiteY255" fmla="*/ 709368 h 719934"/>
              <a:gd name="connsiteX256" fmla="*/ 434922 w 720000"/>
              <a:gd name="connsiteY256" fmla="*/ 719932 h 719934"/>
              <a:gd name="connsiteX257" fmla="*/ 356127 w 720000"/>
              <a:gd name="connsiteY257" fmla="*/ 719932 h 719934"/>
              <a:gd name="connsiteX258" fmla="*/ 345563 w 720000"/>
              <a:gd name="connsiteY258" fmla="*/ 709368 h 719934"/>
              <a:gd name="connsiteX259" fmla="*/ 345563 w 720000"/>
              <a:gd name="connsiteY259" fmla="*/ 672104 h 719934"/>
              <a:gd name="connsiteX260" fmla="*/ 10564 w 720000"/>
              <a:gd name="connsiteY260" fmla="*/ 672104 h 719934"/>
              <a:gd name="connsiteX261" fmla="*/ 0 w 720000"/>
              <a:gd name="connsiteY261" fmla="*/ 661540 h 719934"/>
              <a:gd name="connsiteX262" fmla="*/ 0 w 720000"/>
              <a:gd name="connsiteY262" fmla="*/ 71630 h 719934"/>
              <a:gd name="connsiteX263" fmla="*/ 10564 w 720000"/>
              <a:gd name="connsiteY263" fmla="*/ 61066 h 719934"/>
              <a:gd name="connsiteX264" fmla="*/ 100810 w 720000"/>
              <a:gd name="connsiteY264" fmla="*/ 61066 h 719934"/>
              <a:gd name="connsiteX265" fmla="*/ 100810 w 720000"/>
              <a:gd name="connsiteY265" fmla="*/ 47548 h 719934"/>
              <a:gd name="connsiteX266" fmla="*/ 111374 w 720000"/>
              <a:gd name="connsiteY266" fmla="*/ 36984 h 719934"/>
              <a:gd name="connsiteX267" fmla="*/ 197145 w 720000"/>
              <a:gd name="connsiteY267" fmla="*/ 36984 h 719934"/>
              <a:gd name="connsiteX268" fmla="*/ 252005 w 720000"/>
              <a:gd name="connsiteY268" fmla="*/ 0 h 71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720000" h="719934">
                <a:moveTo>
                  <a:pt x="520911" y="543829"/>
                </a:moveTo>
                <a:lnTo>
                  <a:pt x="500668" y="631703"/>
                </a:lnTo>
                <a:lnTo>
                  <a:pt x="532783" y="661096"/>
                </a:lnTo>
                <a:lnTo>
                  <a:pt x="564896" y="631703"/>
                </a:lnTo>
                <a:lnTo>
                  <a:pt x="544652" y="543829"/>
                </a:lnTo>
                <a:close/>
                <a:moveTo>
                  <a:pt x="530434" y="493908"/>
                </a:moveTo>
                <a:cubicBezTo>
                  <a:pt x="529202" y="493944"/>
                  <a:pt x="527969" y="493976"/>
                  <a:pt x="526737" y="494039"/>
                </a:cubicBezTo>
                <a:cubicBezTo>
                  <a:pt x="526307" y="494062"/>
                  <a:pt x="525875" y="494080"/>
                  <a:pt x="525446" y="494107"/>
                </a:cubicBezTo>
                <a:cubicBezTo>
                  <a:pt x="523651" y="494214"/>
                  <a:pt x="521853" y="494358"/>
                  <a:pt x="520058" y="494524"/>
                </a:cubicBezTo>
                <a:cubicBezTo>
                  <a:pt x="519345" y="494592"/>
                  <a:pt x="518630" y="494665"/>
                  <a:pt x="517917" y="494741"/>
                </a:cubicBezTo>
                <a:cubicBezTo>
                  <a:pt x="516576" y="494884"/>
                  <a:pt x="515236" y="495049"/>
                  <a:pt x="513895" y="495223"/>
                </a:cubicBezTo>
                <a:cubicBezTo>
                  <a:pt x="512585" y="495398"/>
                  <a:pt x="511280" y="495586"/>
                  <a:pt x="509973" y="495790"/>
                </a:cubicBezTo>
                <a:cubicBezTo>
                  <a:pt x="509394" y="495880"/>
                  <a:pt x="508816" y="495976"/>
                  <a:pt x="508237" y="496071"/>
                </a:cubicBezTo>
                <a:cubicBezTo>
                  <a:pt x="507320" y="496226"/>
                  <a:pt x="506403" y="496382"/>
                  <a:pt x="505487" y="496551"/>
                </a:cubicBezTo>
                <a:lnTo>
                  <a:pt x="518945" y="522700"/>
                </a:lnTo>
                <a:lnTo>
                  <a:pt x="546615" y="522700"/>
                </a:lnTo>
                <a:lnTo>
                  <a:pt x="560075" y="496548"/>
                </a:lnTo>
                <a:cubicBezTo>
                  <a:pt x="559164" y="496379"/>
                  <a:pt x="558253" y="496223"/>
                  <a:pt x="557340" y="496071"/>
                </a:cubicBezTo>
                <a:cubicBezTo>
                  <a:pt x="556752" y="495974"/>
                  <a:pt x="556164" y="495879"/>
                  <a:pt x="555577" y="495787"/>
                </a:cubicBezTo>
                <a:cubicBezTo>
                  <a:pt x="554279" y="495583"/>
                  <a:pt x="552979" y="495395"/>
                  <a:pt x="551679" y="495223"/>
                </a:cubicBezTo>
                <a:cubicBezTo>
                  <a:pt x="550334" y="495046"/>
                  <a:pt x="548990" y="494881"/>
                  <a:pt x="547644" y="494739"/>
                </a:cubicBezTo>
                <a:cubicBezTo>
                  <a:pt x="546932" y="494664"/>
                  <a:pt x="546219" y="494592"/>
                  <a:pt x="545507" y="494524"/>
                </a:cubicBezTo>
                <a:cubicBezTo>
                  <a:pt x="543711" y="494358"/>
                  <a:pt x="541914" y="494214"/>
                  <a:pt x="540116" y="494107"/>
                </a:cubicBezTo>
                <a:cubicBezTo>
                  <a:pt x="539686" y="494080"/>
                  <a:pt x="539254" y="494062"/>
                  <a:pt x="538825" y="494039"/>
                </a:cubicBezTo>
                <a:cubicBezTo>
                  <a:pt x="537594" y="493976"/>
                  <a:pt x="536360" y="493944"/>
                  <a:pt x="535128" y="493908"/>
                </a:cubicBezTo>
                <a:cubicBezTo>
                  <a:pt x="534347" y="493927"/>
                  <a:pt x="533569" y="493967"/>
                  <a:pt x="532781" y="493967"/>
                </a:cubicBezTo>
                <a:cubicBezTo>
                  <a:pt x="531994" y="493967"/>
                  <a:pt x="531218" y="493928"/>
                  <a:pt x="530434" y="493908"/>
                </a:cubicBezTo>
                <a:close/>
                <a:moveTo>
                  <a:pt x="458710" y="458350"/>
                </a:moveTo>
                <a:lnTo>
                  <a:pt x="458710" y="488836"/>
                </a:lnTo>
                <a:cubicBezTo>
                  <a:pt x="466522" y="485408"/>
                  <a:pt x="474595" y="482474"/>
                  <a:pt x="482882" y="480089"/>
                </a:cubicBezTo>
                <a:lnTo>
                  <a:pt x="482882" y="479760"/>
                </a:lnTo>
                <a:cubicBezTo>
                  <a:pt x="473654" y="474041"/>
                  <a:pt x="465482" y="466783"/>
                  <a:pt x="458710" y="458350"/>
                </a:cubicBezTo>
                <a:close/>
                <a:moveTo>
                  <a:pt x="246399" y="389025"/>
                </a:moveTo>
                <a:lnTo>
                  <a:pt x="190568" y="462126"/>
                </a:lnTo>
                <a:cubicBezTo>
                  <a:pt x="206046" y="471738"/>
                  <a:pt x="223710" y="476773"/>
                  <a:pt x="242232" y="476773"/>
                </a:cubicBezTo>
                <a:cubicBezTo>
                  <a:pt x="292849" y="476773"/>
                  <a:pt x="334666" y="438302"/>
                  <a:pt x="339976" y="389066"/>
                </a:cubicBezTo>
                <a:lnTo>
                  <a:pt x="325606" y="389061"/>
                </a:lnTo>
                <a:close/>
                <a:moveTo>
                  <a:pt x="547419" y="332602"/>
                </a:moveTo>
                <a:cubicBezTo>
                  <a:pt x="533679" y="347910"/>
                  <a:pt x="505947" y="370039"/>
                  <a:pt x="458921" y="373023"/>
                </a:cubicBezTo>
                <a:lnTo>
                  <a:pt x="458921" y="398981"/>
                </a:lnTo>
                <a:cubicBezTo>
                  <a:pt x="458921" y="400100"/>
                  <a:pt x="458956" y="401213"/>
                  <a:pt x="459005" y="402319"/>
                </a:cubicBezTo>
                <a:cubicBezTo>
                  <a:pt x="459019" y="402637"/>
                  <a:pt x="459036" y="402955"/>
                  <a:pt x="459054" y="403273"/>
                </a:cubicBezTo>
                <a:cubicBezTo>
                  <a:pt x="459108" y="404185"/>
                  <a:pt x="459177" y="405094"/>
                  <a:pt x="459263" y="405997"/>
                </a:cubicBezTo>
                <a:cubicBezTo>
                  <a:pt x="459294" y="406319"/>
                  <a:pt x="459323" y="406641"/>
                  <a:pt x="459358" y="406961"/>
                </a:cubicBezTo>
                <a:cubicBezTo>
                  <a:pt x="459451" y="407835"/>
                  <a:pt x="459565" y="408701"/>
                  <a:pt x="459689" y="409564"/>
                </a:cubicBezTo>
                <a:cubicBezTo>
                  <a:pt x="459760" y="410055"/>
                  <a:pt x="459838" y="410543"/>
                  <a:pt x="459918" y="411032"/>
                </a:cubicBezTo>
                <a:cubicBezTo>
                  <a:pt x="460004" y="411558"/>
                  <a:pt x="460101" y="412079"/>
                  <a:pt x="460198" y="412600"/>
                </a:cubicBezTo>
                <a:cubicBezTo>
                  <a:pt x="460403" y="413687"/>
                  <a:pt x="460631" y="414766"/>
                  <a:pt x="460883" y="415838"/>
                </a:cubicBezTo>
                <a:cubicBezTo>
                  <a:pt x="460940" y="416079"/>
                  <a:pt x="460992" y="416326"/>
                  <a:pt x="461051" y="416567"/>
                </a:cubicBezTo>
                <a:cubicBezTo>
                  <a:pt x="461227" y="417275"/>
                  <a:pt x="461414" y="417981"/>
                  <a:pt x="461610" y="418684"/>
                </a:cubicBezTo>
                <a:cubicBezTo>
                  <a:pt x="461656" y="418850"/>
                  <a:pt x="461704" y="419014"/>
                  <a:pt x="461750" y="419179"/>
                </a:cubicBezTo>
                <a:cubicBezTo>
                  <a:pt x="467195" y="438222"/>
                  <a:pt x="480226" y="454597"/>
                  <a:pt x="498397" y="464241"/>
                </a:cubicBezTo>
                <a:cubicBezTo>
                  <a:pt x="498652" y="464379"/>
                  <a:pt x="498885" y="464542"/>
                  <a:pt x="499126" y="464695"/>
                </a:cubicBezTo>
                <a:cubicBezTo>
                  <a:pt x="508428" y="469479"/>
                  <a:pt x="518865" y="472345"/>
                  <a:pt x="529925" y="472770"/>
                </a:cubicBezTo>
                <a:cubicBezTo>
                  <a:pt x="530829" y="472744"/>
                  <a:pt x="531731" y="472711"/>
                  <a:pt x="532638" y="472698"/>
                </a:cubicBezTo>
                <a:cubicBezTo>
                  <a:pt x="532734" y="472696"/>
                  <a:pt x="532831" y="472696"/>
                  <a:pt x="532926" y="472698"/>
                </a:cubicBezTo>
                <a:cubicBezTo>
                  <a:pt x="533833" y="472711"/>
                  <a:pt x="534735" y="472744"/>
                  <a:pt x="535639" y="472770"/>
                </a:cubicBezTo>
                <a:cubicBezTo>
                  <a:pt x="575045" y="471261"/>
                  <a:pt x="606642" y="438751"/>
                  <a:pt x="606643" y="398981"/>
                </a:cubicBezTo>
                <a:lnTo>
                  <a:pt x="606643" y="372645"/>
                </a:lnTo>
                <a:cubicBezTo>
                  <a:pt x="575808" y="368558"/>
                  <a:pt x="557105" y="347686"/>
                  <a:pt x="547419" y="332602"/>
                </a:cubicBezTo>
                <a:close/>
                <a:moveTo>
                  <a:pt x="168213" y="283623"/>
                </a:moveTo>
                <a:cubicBezTo>
                  <a:pt x="139056" y="306362"/>
                  <a:pt x="121938" y="341084"/>
                  <a:pt x="121938" y="378457"/>
                </a:cubicBezTo>
                <a:cubicBezTo>
                  <a:pt x="121938" y="412356"/>
                  <a:pt x="135861" y="443966"/>
                  <a:pt x="160480" y="466708"/>
                </a:cubicBezTo>
                <a:lnTo>
                  <a:pt x="167073" y="458076"/>
                </a:lnTo>
                <a:cubicBezTo>
                  <a:pt x="167078" y="458071"/>
                  <a:pt x="167081" y="458065"/>
                  <a:pt x="167085" y="458060"/>
                </a:cubicBezTo>
                <a:lnTo>
                  <a:pt x="228299" y="377912"/>
                </a:lnTo>
                <a:close/>
                <a:moveTo>
                  <a:pt x="532728" y="252475"/>
                </a:moveTo>
                <a:cubicBezTo>
                  <a:pt x="520536" y="252483"/>
                  <a:pt x="509035" y="255477"/>
                  <a:pt x="498891" y="260739"/>
                </a:cubicBezTo>
                <a:cubicBezTo>
                  <a:pt x="498725" y="260841"/>
                  <a:pt x="498570" y="260955"/>
                  <a:pt x="498398" y="261046"/>
                </a:cubicBezTo>
                <a:cubicBezTo>
                  <a:pt x="482425" y="269527"/>
                  <a:pt x="470421" y="283209"/>
                  <a:pt x="464052" y="299335"/>
                </a:cubicBezTo>
                <a:cubicBezTo>
                  <a:pt x="464047" y="299351"/>
                  <a:pt x="464040" y="299365"/>
                  <a:pt x="464034" y="299380"/>
                </a:cubicBezTo>
                <a:cubicBezTo>
                  <a:pt x="463183" y="301540"/>
                  <a:pt x="462438" y="303745"/>
                  <a:pt x="461792" y="305987"/>
                </a:cubicBezTo>
                <a:cubicBezTo>
                  <a:pt x="461722" y="306230"/>
                  <a:pt x="461652" y="306475"/>
                  <a:pt x="461584" y="306720"/>
                </a:cubicBezTo>
                <a:cubicBezTo>
                  <a:pt x="461401" y="307375"/>
                  <a:pt x="461227" y="308032"/>
                  <a:pt x="461064" y="308694"/>
                </a:cubicBezTo>
                <a:cubicBezTo>
                  <a:pt x="460973" y="309064"/>
                  <a:pt x="460892" y="309436"/>
                  <a:pt x="460807" y="309808"/>
                </a:cubicBezTo>
                <a:cubicBezTo>
                  <a:pt x="460590" y="310746"/>
                  <a:pt x="460392" y="311688"/>
                  <a:pt x="460213" y="312636"/>
                </a:cubicBezTo>
                <a:cubicBezTo>
                  <a:pt x="460108" y="313194"/>
                  <a:pt x="460005" y="313752"/>
                  <a:pt x="459912" y="314315"/>
                </a:cubicBezTo>
                <a:cubicBezTo>
                  <a:pt x="459835" y="314784"/>
                  <a:pt x="459760" y="315256"/>
                  <a:pt x="459691" y="315728"/>
                </a:cubicBezTo>
                <a:cubicBezTo>
                  <a:pt x="459563" y="316620"/>
                  <a:pt x="459447" y="317515"/>
                  <a:pt x="459350" y="318418"/>
                </a:cubicBezTo>
                <a:cubicBezTo>
                  <a:pt x="459319" y="318708"/>
                  <a:pt x="459292" y="319002"/>
                  <a:pt x="459264" y="319293"/>
                </a:cubicBezTo>
                <a:cubicBezTo>
                  <a:pt x="459178" y="320206"/>
                  <a:pt x="459108" y="321122"/>
                  <a:pt x="459054" y="322045"/>
                </a:cubicBezTo>
                <a:cubicBezTo>
                  <a:pt x="459036" y="322360"/>
                  <a:pt x="459019" y="322676"/>
                  <a:pt x="459005" y="322993"/>
                </a:cubicBezTo>
                <a:cubicBezTo>
                  <a:pt x="458956" y="324099"/>
                  <a:pt x="458921" y="325213"/>
                  <a:pt x="458921" y="326333"/>
                </a:cubicBezTo>
                <a:lnTo>
                  <a:pt x="458921" y="351846"/>
                </a:lnTo>
                <a:cubicBezTo>
                  <a:pt x="517602" y="347483"/>
                  <a:pt x="539424" y="308321"/>
                  <a:pt x="539649" y="307904"/>
                </a:cubicBezTo>
                <a:cubicBezTo>
                  <a:pt x="541614" y="304263"/>
                  <a:pt x="545516" y="302101"/>
                  <a:pt x="549647" y="302380"/>
                </a:cubicBezTo>
                <a:cubicBezTo>
                  <a:pt x="553772" y="302656"/>
                  <a:pt x="557360" y="305311"/>
                  <a:pt x="558826" y="309178"/>
                </a:cubicBezTo>
                <a:cubicBezTo>
                  <a:pt x="559431" y="310743"/>
                  <a:pt x="573037" y="344930"/>
                  <a:pt x="606645" y="351239"/>
                </a:cubicBezTo>
                <a:lnTo>
                  <a:pt x="606645" y="326439"/>
                </a:lnTo>
                <a:cubicBezTo>
                  <a:pt x="606645" y="285671"/>
                  <a:pt x="573492" y="252503"/>
                  <a:pt x="532728" y="252475"/>
                </a:cubicBezTo>
                <a:close/>
                <a:moveTo>
                  <a:pt x="242231" y="217490"/>
                </a:moveTo>
                <a:cubicBezTo>
                  <a:pt x="265812" y="217490"/>
                  <a:pt x="288543" y="222478"/>
                  <a:pt x="309785" y="232312"/>
                </a:cubicBezTo>
                <a:cubicBezTo>
                  <a:pt x="315081" y="234763"/>
                  <a:pt x="317385" y="241042"/>
                  <a:pt x="314934" y="246336"/>
                </a:cubicBezTo>
                <a:cubicBezTo>
                  <a:pt x="312484" y="251631"/>
                  <a:pt x="306204" y="253936"/>
                  <a:pt x="300911" y="251485"/>
                </a:cubicBezTo>
                <a:cubicBezTo>
                  <a:pt x="282468" y="242947"/>
                  <a:pt x="262725" y="238617"/>
                  <a:pt x="242231" y="238617"/>
                </a:cubicBezTo>
                <a:cubicBezTo>
                  <a:pt x="218732" y="238617"/>
                  <a:pt x="195836" y="244458"/>
                  <a:pt x="175406" y="255592"/>
                </a:cubicBezTo>
                <a:lnTo>
                  <a:pt x="180059" y="262892"/>
                </a:lnTo>
                <a:cubicBezTo>
                  <a:pt x="180060" y="262894"/>
                  <a:pt x="180062" y="262896"/>
                  <a:pt x="180063" y="262898"/>
                </a:cubicBezTo>
                <a:lnTo>
                  <a:pt x="246971" y="367896"/>
                </a:lnTo>
                <a:lnTo>
                  <a:pt x="351111" y="367943"/>
                </a:lnTo>
                <a:cubicBezTo>
                  <a:pt x="351112" y="367943"/>
                  <a:pt x="351114" y="367943"/>
                  <a:pt x="351115" y="367943"/>
                </a:cubicBezTo>
                <a:lnTo>
                  <a:pt x="381687" y="367957"/>
                </a:lnTo>
                <a:cubicBezTo>
                  <a:pt x="378768" y="328263"/>
                  <a:pt x="359346" y="292102"/>
                  <a:pt x="327394" y="267531"/>
                </a:cubicBezTo>
                <a:cubicBezTo>
                  <a:pt x="322771" y="263975"/>
                  <a:pt x="321904" y="257342"/>
                  <a:pt x="325461" y="252718"/>
                </a:cubicBezTo>
                <a:cubicBezTo>
                  <a:pt x="329016" y="248093"/>
                  <a:pt x="335648" y="247225"/>
                  <a:pt x="340276" y="250783"/>
                </a:cubicBezTo>
                <a:cubicBezTo>
                  <a:pt x="380267" y="281535"/>
                  <a:pt x="403201" y="328073"/>
                  <a:pt x="403203" y="378460"/>
                </a:cubicBezTo>
                <a:cubicBezTo>
                  <a:pt x="403203" y="378539"/>
                  <a:pt x="403201" y="378637"/>
                  <a:pt x="403200" y="378727"/>
                </a:cubicBezTo>
                <a:cubicBezTo>
                  <a:pt x="403148" y="381457"/>
                  <a:pt x="402040" y="384064"/>
                  <a:pt x="400105" y="385998"/>
                </a:cubicBezTo>
                <a:cubicBezTo>
                  <a:pt x="398123" y="387978"/>
                  <a:pt x="395436" y="389090"/>
                  <a:pt x="392636" y="389090"/>
                </a:cubicBezTo>
                <a:cubicBezTo>
                  <a:pt x="392635" y="389090"/>
                  <a:pt x="392633" y="389090"/>
                  <a:pt x="392632" y="389090"/>
                </a:cubicBezTo>
                <a:lnTo>
                  <a:pt x="361175" y="389076"/>
                </a:lnTo>
                <a:cubicBezTo>
                  <a:pt x="355780" y="449972"/>
                  <a:pt x="304501" y="497899"/>
                  <a:pt x="242233" y="497899"/>
                </a:cubicBezTo>
                <a:cubicBezTo>
                  <a:pt x="219025" y="497899"/>
                  <a:pt x="196925" y="491379"/>
                  <a:pt x="177702" y="478972"/>
                </a:cubicBezTo>
                <a:lnTo>
                  <a:pt x="170536" y="488353"/>
                </a:lnTo>
                <a:cubicBezTo>
                  <a:pt x="168828" y="490592"/>
                  <a:pt x="166298" y="492054"/>
                  <a:pt x="163508" y="492417"/>
                </a:cubicBezTo>
                <a:cubicBezTo>
                  <a:pt x="163051" y="492476"/>
                  <a:pt x="162595" y="492506"/>
                  <a:pt x="162141" y="492506"/>
                </a:cubicBezTo>
                <a:cubicBezTo>
                  <a:pt x="159811" y="492506"/>
                  <a:pt x="157531" y="491735"/>
                  <a:pt x="155669" y="490291"/>
                </a:cubicBezTo>
                <a:cubicBezTo>
                  <a:pt x="120805" y="463270"/>
                  <a:pt x="100810" y="422508"/>
                  <a:pt x="100810" y="378457"/>
                </a:cubicBezTo>
                <a:cubicBezTo>
                  <a:pt x="100810" y="333836"/>
                  <a:pt x="121573" y="292443"/>
                  <a:pt x="156824" y="265748"/>
                </a:cubicBezTo>
                <a:lnTo>
                  <a:pt x="151736" y="257766"/>
                </a:lnTo>
                <a:cubicBezTo>
                  <a:pt x="148617" y="252870"/>
                  <a:pt x="150032" y="246373"/>
                  <a:pt x="154908" y="243219"/>
                </a:cubicBezTo>
                <a:cubicBezTo>
                  <a:pt x="180928" y="226387"/>
                  <a:pt x="211124" y="217490"/>
                  <a:pt x="242231" y="217490"/>
                </a:cubicBezTo>
                <a:close/>
                <a:moveTo>
                  <a:pt x="21128" y="82194"/>
                </a:moveTo>
                <a:lnTo>
                  <a:pt x="21128" y="650978"/>
                </a:lnTo>
                <a:lnTo>
                  <a:pt x="345594" y="650978"/>
                </a:lnTo>
                <a:cubicBezTo>
                  <a:pt x="345597" y="650784"/>
                  <a:pt x="345612" y="650591"/>
                  <a:pt x="345616" y="650399"/>
                </a:cubicBezTo>
                <a:cubicBezTo>
                  <a:pt x="345660" y="648413"/>
                  <a:pt x="345737" y="646433"/>
                  <a:pt x="345853" y="644461"/>
                </a:cubicBezTo>
                <a:cubicBezTo>
                  <a:pt x="345898" y="643666"/>
                  <a:pt x="345960" y="642872"/>
                  <a:pt x="346016" y="642078"/>
                </a:cubicBezTo>
                <a:cubicBezTo>
                  <a:pt x="346097" y="640964"/>
                  <a:pt x="346190" y="639850"/>
                  <a:pt x="346294" y="638741"/>
                </a:cubicBezTo>
                <a:cubicBezTo>
                  <a:pt x="346524" y="636221"/>
                  <a:pt x="346809" y="633711"/>
                  <a:pt x="347151" y="631212"/>
                </a:cubicBezTo>
                <a:lnTo>
                  <a:pt x="55862" y="631212"/>
                </a:lnTo>
                <a:cubicBezTo>
                  <a:pt x="50027" y="631212"/>
                  <a:pt x="45298" y="626483"/>
                  <a:pt x="45298" y="620648"/>
                </a:cubicBezTo>
                <a:lnTo>
                  <a:pt x="45298" y="446726"/>
                </a:lnTo>
                <a:cubicBezTo>
                  <a:pt x="45298" y="440891"/>
                  <a:pt x="50027" y="436162"/>
                  <a:pt x="55862" y="436162"/>
                </a:cubicBezTo>
                <a:cubicBezTo>
                  <a:pt x="61698" y="436162"/>
                  <a:pt x="66426" y="440891"/>
                  <a:pt x="66426" y="446726"/>
                </a:cubicBezTo>
                <a:lnTo>
                  <a:pt x="66426" y="610084"/>
                </a:lnTo>
                <a:lnTo>
                  <a:pt x="351454" y="610084"/>
                </a:lnTo>
                <a:cubicBezTo>
                  <a:pt x="354408" y="599217"/>
                  <a:pt x="358465" y="588622"/>
                  <a:pt x="363590" y="578392"/>
                </a:cubicBezTo>
                <a:cubicBezTo>
                  <a:pt x="364059" y="577448"/>
                  <a:pt x="364538" y="576511"/>
                  <a:pt x="365024" y="575576"/>
                </a:cubicBezTo>
                <a:cubicBezTo>
                  <a:pt x="365371" y="574913"/>
                  <a:pt x="365708" y="574243"/>
                  <a:pt x="366063" y="573582"/>
                </a:cubicBezTo>
                <a:cubicBezTo>
                  <a:pt x="375782" y="555440"/>
                  <a:pt x="388696" y="538855"/>
                  <a:pt x="404260" y="524538"/>
                </a:cubicBezTo>
                <a:cubicBezTo>
                  <a:pt x="404278" y="524520"/>
                  <a:pt x="404298" y="524503"/>
                  <a:pt x="404316" y="524484"/>
                </a:cubicBezTo>
                <a:cubicBezTo>
                  <a:pt x="404474" y="524341"/>
                  <a:pt x="404634" y="524199"/>
                  <a:pt x="404792" y="524056"/>
                </a:cubicBezTo>
                <a:cubicBezTo>
                  <a:pt x="414781" y="514866"/>
                  <a:pt x="425780" y="506680"/>
                  <a:pt x="437582" y="499684"/>
                </a:cubicBezTo>
                <a:lnTo>
                  <a:pt x="437582" y="362809"/>
                </a:lnTo>
                <a:lnTo>
                  <a:pt x="437582" y="326438"/>
                </a:lnTo>
                <a:lnTo>
                  <a:pt x="437582" y="212879"/>
                </a:lnTo>
                <a:cubicBezTo>
                  <a:pt x="437582" y="207045"/>
                  <a:pt x="442310" y="202315"/>
                  <a:pt x="448146" y="202315"/>
                </a:cubicBezTo>
                <a:cubicBezTo>
                  <a:pt x="453982" y="202315"/>
                  <a:pt x="458710" y="207045"/>
                  <a:pt x="458710" y="212878"/>
                </a:cubicBezTo>
                <a:lnTo>
                  <a:pt x="458710" y="266765"/>
                </a:lnTo>
                <a:cubicBezTo>
                  <a:pt x="465492" y="258376"/>
                  <a:pt x="473664" y="251154"/>
                  <a:pt x="482882" y="245466"/>
                </a:cubicBezTo>
                <a:lnTo>
                  <a:pt x="482882" y="82194"/>
                </a:lnTo>
                <a:lnTo>
                  <a:pt x="403200" y="82194"/>
                </a:lnTo>
                <a:lnTo>
                  <a:pt x="403200" y="98235"/>
                </a:lnTo>
                <a:lnTo>
                  <a:pt x="448146" y="98235"/>
                </a:lnTo>
                <a:cubicBezTo>
                  <a:pt x="453982" y="98235"/>
                  <a:pt x="458710" y="102964"/>
                  <a:pt x="458710" y="108799"/>
                </a:cubicBezTo>
                <a:lnTo>
                  <a:pt x="458710" y="177664"/>
                </a:lnTo>
                <a:cubicBezTo>
                  <a:pt x="458710" y="183499"/>
                  <a:pt x="453982" y="188229"/>
                  <a:pt x="448146" y="188229"/>
                </a:cubicBezTo>
                <a:cubicBezTo>
                  <a:pt x="442310" y="188229"/>
                  <a:pt x="437582" y="183499"/>
                  <a:pt x="437582" y="177664"/>
                </a:cubicBezTo>
                <a:lnTo>
                  <a:pt x="437582" y="119363"/>
                </a:lnTo>
                <a:lnTo>
                  <a:pt x="403200" y="119363"/>
                </a:lnTo>
                <a:lnTo>
                  <a:pt x="403200" y="129194"/>
                </a:lnTo>
                <a:cubicBezTo>
                  <a:pt x="403200" y="135028"/>
                  <a:pt x="398472" y="139757"/>
                  <a:pt x="392636" y="139757"/>
                </a:cubicBezTo>
                <a:lnTo>
                  <a:pt x="111374" y="139757"/>
                </a:lnTo>
                <a:cubicBezTo>
                  <a:pt x="105539" y="139757"/>
                  <a:pt x="100810" y="135028"/>
                  <a:pt x="100810" y="129194"/>
                </a:cubicBezTo>
                <a:lnTo>
                  <a:pt x="100810" y="119363"/>
                </a:lnTo>
                <a:lnTo>
                  <a:pt x="66426" y="119363"/>
                </a:lnTo>
                <a:lnTo>
                  <a:pt x="66426" y="411515"/>
                </a:lnTo>
                <a:cubicBezTo>
                  <a:pt x="66426" y="417349"/>
                  <a:pt x="61698" y="422079"/>
                  <a:pt x="55862" y="422079"/>
                </a:cubicBezTo>
                <a:cubicBezTo>
                  <a:pt x="50027" y="422079"/>
                  <a:pt x="45298" y="417349"/>
                  <a:pt x="45298" y="411515"/>
                </a:cubicBezTo>
                <a:lnTo>
                  <a:pt x="45298" y="108800"/>
                </a:lnTo>
                <a:cubicBezTo>
                  <a:pt x="45298" y="102966"/>
                  <a:pt x="50027" y="98236"/>
                  <a:pt x="55862" y="98236"/>
                </a:cubicBezTo>
                <a:lnTo>
                  <a:pt x="100810" y="98236"/>
                </a:lnTo>
                <a:lnTo>
                  <a:pt x="100810" y="82194"/>
                </a:lnTo>
                <a:close/>
                <a:moveTo>
                  <a:pt x="252005" y="21128"/>
                </a:moveTo>
                <a:cubicBezTo>
                  <a:pt x="234440" y="21128"/>
                  <a:pt x="219256" y="33027"/>
                  <a:pt x="215077" y="50064"/>
                </a:cubicBezTo>
                <a:cubicBezTo>
                  <a:pt x="213918" y="54789"/>
                  <a:pt x="209683" y="58112"/>
                  <a:pt x="204817" y="58112"/>
                </a:cubicBezTo>
                <a:lnTo>
                  <a:pt x="121937" y="58112"/>
                </a:lnTo>
                <a:lnTo>
                  <a:pt x="121937" y="118631"/>
                </a:lnTo>
                <a:lnTo>
                  <a:pt x="382072" y="118631"/>
                </a:lnTo>
                <a:lnTo>
                  <a:pt x="382072" y="58112"/>
                </a:lnTo>
                <a:lnTo>
                  <a:pt x="299192" y="58112"/>
                </a:lnTo>
                <a:cubicBezTo>
                  <a:pt x="294326" y="58112"/>
                  <a:pt x="290089" y="54789"/>
                  <a:pt x="288932" y="50064"/>
                </a:cubicBezTo>
                <a:cubicBezTo>
                  <a:pt x="284753" y="33027"/>
                  <a:pt x="269569" y="21128"/>
                  <a:pt x="252005" y="21128"/>
                </a:cubicBezTo>
                <a:close/>
                <a:moveTo>
                  <a:pt x="252005" y="0"/>
                </a:moveTo>
                <a:cubicBezTo>
                  <a:pt x="276468" y="0"/>
                  <a:pt x="297967" y="14846"/>
                  <a:pt x="306864" y="36984"/>
                </a:cubicBezTo>
                <a:lnTo>
                  <a:pt x="392636" y="36984"/>
                </a:lnTo>
                <a:cubicBezTo>
                  <a:pt x="398472" y="36984"/>
                  <a:pt x="403200" y="41714"/>
                  <a:pt x="403200" y="47548"/>
                </a:cubicBezTo>
                <a:lnTo>
                  <a:pt x="403200" y="61066"/>
                </a:lnTo>
                <a:lnTo>
                  <a:pt x="493446" y="61066"/>
                </a:lnTo>
                <a:cubicBezTo>
                  <a:pt x="499280" y="61066"/>
                  <a:pt x="504009" y="65796"/>
                  <a:pt x="504009" y="71630"/>
                </a:cubicBezTo>
                <a:lnTo>
                  <a:pt x="504009" y="235766"/>
                </a:lnTo>
                <a:cubicBezTo>
                  <a:pt x="513060" y="232899"/>
                  <a:pt x="522689" y="231342"/>
                  <a:pt x="532676" y="231342"/>
                </a:cubicBezTo>
                <a:cubicBezTo>
                  <a:pt x="532694" y="231342"/>
                  <a:pt x="532711" y="231343"/>
                  <a:pt x="532729" y="231343"/>
                </a:cubicBezTo>
                <a:cubicBezTo>
                  <a:pt x="532748" y="231343"/>
                  <a:pt x="532764" y="231342"/>
                  <a:pt x="532783" y="231342"/>
                </a:cubicBezTo>
                <a:cubicBezTo>
                  <a:pt x="585159" y="231342"/>
                  <a:pt x="627771" y="273954"/>
                  <a:pt x="627771" y="326331"/>
                </a:cubicBezTo>
                <a:lnTo>
                  <a:pt x="627771" y="326437"/>
                </a:lnTo>
                <a:lnTo>
                  <a:pt x="627771" y="362797"/>
                </a:lnTo>
                <a:lnTo>
                  <a:pt x="627771" y="398981"/>
                </a:lnTo>
                <a:cubicBezTo>
                  <a:pt x="627771" y="433216"/>
                  <a:pt x="609563" y="463270"/>
                  <a:pt x="582326" y="479989"/>
                </a:cubicBezTo>
                <a:cubicBezTo>
                  <a:pt x="660674" y="502370"/>
                  <a:pt x="720001" y="573414"/>
                  <a:pt x="720000" y="654072"/>
                </a:cubicBezTo>
                <a:lnTo>
                  <a:pt x="720000" y="709370"/>
                </a:lnTo>
                <a:cubicBezTo>
                  <a:pt x="720000" y="715204"/>
                  <a:pt x="715272" y="719934"/>
                  <a:pt x="709436" y="719934"/>
                </a:cubicBezTo>
                <a:lnTo>
                  <a:pt x="470134" y="719934"/>
                </a:lnTo>
                <a:cubicBezTo>
                  <a:pt x="464298" y="719934"/>
                  <a:pt x="459571" y="715204"/>
                  <a:pt x="459571" y="709370"/>
                </a:cubicBezTo>
                <a:cubicBezTo>
                  <a:pt x="459571" y="703535"/>
                  <a:pt x="464298" y="698806"/>
                  <a:pt x="470134" y="698806"/>
                </a:cubicBezTo>
                <a:lnTo>
                  <a:pt x="698876" y="698806"/>
                </a:lnTo>
                <a:lnTo>
                  <a:pt x="698876" y="654072"/>
                </a:lnTo>
                <a:cubicBezTo>
                  <a:pt x="698876" y="612388"/>
                  <a:pt x="681090" y="572532"/>
                  <a:pt x="648791" y="541846"/>
                </a:cubicBezTo>
                <a:cubicBezTo>
                  <a:pt x="629471" y="523489"/>
                  <a:pt x="606076" y="509816"/>
                  <a:pt x="581117" y="501845"/>
                </a:cubicBezTo>
                <a:lnTo>
                  <a:pt x="564226" y="534663"/>
                </a:lnTo>
                <a:lnTo>
                  <a:pt x="586873" y="632964"/>
                </a:lnTo>
                <a:cubicBezTo>
                  <a:pt x="587728" y="636675"/>
                  <a:pt x="586518" y="640558"/>
                  <a:pt x="583710" y="643128"/>
                </a:cubicBezTo>
                <a:lnTo>
                  <a:pt x="539918" y="683209"/>
                </a:lnTo>
                <a:cubicBezTo>
                  <a:pt x="537901" y="685056"/>
                  <a:pt x="535345" y="685980"/>
                  <a:pt x="532787" y="685980"/>
                </a:cubicBezTo>
                <a:cubicBezTo>
                  <a:pt x="530229" y="685980"/>
                  <a:pt x="527672" y="685057"/>
                  <a:pt x="525654" y="683209"/>
                </a:cubicBezTo>
                <a:lnTo>
                  <a:pt x="481862" y="643128"/>
                </a:lnTo>
                <a:cubicBezTo>
                  <a:pt x="479053" y="640558"/>
                  <a:pt x="477845" y="636674"/>
                  <a:pt x="478700" y="632964"/>
                </a:cubicBezTo>
                <a:lnTo>
                  <a:pt x="501346" y="534664"/>
                </a:lnTo>
                <a:lnTo>
                  <a:pt x="484454" y="501845"/>
                </a:lnTo>
                <a:cubicBezTo>
                  <a:pt x="473512" y="505341"/>
                  <a:pt x="462867" y="509927"/>
                  <a:pt x="452736" y="515529"/>
                </a:cubicBezTo>
                <a:cubicBezTo>
                  <a:pt x="452618" y="515594"/>
                  <a:pt x="452501" y="515660"/>
                  <a:pt x="452383" y="515726"/>
                </a:cubicBezTo>
                <a:cubicBezTo>
                  <a:pt x="450521" y="516763"/>
                  <a:pt x="448682" y="517839"/>
                  <a:pt x="446857" y="518941"/>
                </a:cubicBezTo>
                <a:cubicBezTo>
                  <a:pt x="446232" y="519319"/>
                  <a:pt x="445608" y="519698"/>
                  <a:pt x="444988" y="520083"/>
                </a:cubicBezTo>
                <a:cubicBezTo>
                  <a:pt x="444164" y="520595"/>
                  <a:pt x="443342" y="521109"/>
                  <a:pt x="442527" y="521635"/>
                </a:cubicBezTo>
                <a:cubicBezTo>
                  <a:pt x="441175" y="522507"/>
                  <a:pt x="439834" y="523396"/>
                  <a:pt x="438506" y="524304"/>
                </a:cubicBezTo>
                <a:cubicBezTo>
                  <a:pt x="437976" y="524666"/>
                  <a:pt x="437453" y="525037"/>
                  <a:pt x="436927" y="525404"/>
                </a:cubicBezTo>
                <a:cubicBezTo>
                  <a:pt x="435514" y="526394"/>
                  <a:pt x="434112" y="527395"/>
                  <a:pt x="432729" y="528426"/>
                </a:cubicBezTo>
                <a:cubicBezTo>
                  <a:pt x="432589" y="528530"/>
                  <a:pt x="432447" y="528630"/>
                  <a:pt x="432308" y="528734"/>
                </a:cubicBezTo>
                <a:cubicBezTo>
                  <a:pt x="430683" y="529952"/>
                  <a:pt x="429084" y="531205"/>
                  <a:pt x="427502" y="532479"/>
                </a:cubicBezTo>
                <a:cubicBezTo>
                  <a:pt x="427269" y="532669"/>
                  <a:pt x="427033" y="532856"/>
                  <a:pt x="426801" y="533044"/>
                </a:cubicBezTo>
                <a:cubicBezTo>
                  <a:pt x="425212" y="534339"/>
                  <a:pt x="423641" y="535660"/>
                  <a:pt x="422097" y="537010"/>
                </a:cubicBezTo>
                <a:cubicBezTo>
                  <a:pt x="421959" y="537129"/>
                  <a:pt x="421824" y="537252"/>
                  <a:pt x="421688" y="537371"/>
                </a:cubicBezTo>
                <a:cubicBezTo>
                  <a:pt x="418497" y="540177"/>
                  <a:pt x="415410" y="543099"/>
                  <a:pt x="412437" y="546128"/>
                </a:cubicBezTo>
                <a:cubicBezTo>
                  <a:pt x="412284" y="546284"/>
                  <a:pt x="412132" y="546439"/>
                  <a:pt x="411980" y="546594"/>
                </a:cubicBezTo>
                <a:cubicBezTo>
                  <a:pt x="408923" y="549732"/>
                  <a:pt x="405981" y="552984"/>
                  <a:pt x="403177" y="556347"/>
                </a:cubicBezTo>
                <a:cubicBezTo>
                  <a:pt x="395836" y="565152"/>
                  <a:pt x="389570" y="574449"/>
                  <a:pt x="384397" y="584124"/>
                </a:cubicBezTo>
                <a:cubicBezTo>
                  <a:pt x="384187" y="584517"/>
                  <a:pt x="383982" y="584912"/>
                  <a:pt x="383777" y="585306"/>
                </a:cubicBezTo>
                <a:cubicBezTo>
                  <a:pt x="383148" y="586503"/>
                  <a:pt x="382552" y="587712"/>
                  <a:pt x="381957" y="588922"/>
                </a:cubicBezTo>
                <a:cubicBezTo>
                  <a:pt x="381147" y="590581"/>
                  <a:pt x="380361" y="592252"/>
                  <a:pt x="379613" y="593938"/>
                </a:cubicBezTo>
                <a:cubicBezTo>
                  <a:pt x="379523" y="594142"/>
                  <a:pt x="379430" y="594343"/>
                  <a:pt x="379340" y="594545"/>
                </a:cubicBezTo>
                <a:cubicBezTo>
                  <a:pt x="375335" y="603670"/>
                  <a:pt x="372220" y="613161"/>
                  <a:pt x="370080" y="622914"/>
                </a:cubicBezTo>
                <a:cubicBezTo>
                  <a:pt x="370056" y="623020"/>
                  <a:pt x="370022" y="623124"/>
                  <a:pt x="369995" y="623231"/>
                </a:cubicBezTo>
                <a:cubicBezTo>
                  <a:pt x="369710" y="624559"/>
                  <a:pt x="369429" y="625886"/>
                  <a:pt x="369180" y="627219"/>
                </a:cubicBezTo>
                <a:cubicBezTo>
                  <a:pt x="369053" y="627894"/>
                  <a:pt x="368942" y="628574"/>
                  <a:pt x="368825" y="629253"/>
                </a:cubicBezTo>
                <a:cubicBezTo>
                  <a:pt x="368596" y="630586"/>
                  <a:pt x="368384" y="631921"/>
                  <a:pt x="368191" y="633261"/>
                </a:cubicBezTo>
                <a:cubicBezTo>
                  <a:pt x="368111" y="633823"/>
                  <a:pt x="368025" y="634383"/>
                  <a:pt x="367951" y="634945"/>
                </a:cubicBezTo>
                <a:cubicBezTo>
                  <a:pt x="367728" y="636630"/>
                  <a:pt x="367543" y="638322"/>
                  <a:pt x="367380" y="640016"/>
                </a:cubicBezTo>
                <a:cubicBezTo>
                  <a:pt x="367330" y="640530"/>
                  <a:pt x="367280" y="641041"/>
                  <a:pt x="367236" y="641556"/>
                </a:cubicBezTo>
                <a:cubicBezTo>
                  <a:pt x="367081" y="643370"/>
                  <a:pt x="366956" y="645189"/>
                  <a:pt x="366869" y="647012"/>
                </a:cubicBezTo>
                <a:cubicBezTo>
                  <a:pt x="366851" y="647398"/>
                  <a:pt x="366838" y="647786"/>
                  <a:pt x="366823" y="648173"/>
                </a:cubicBezTo>
                <a:cubicBezTo>
                  <a:pt x="366744" y="650133"/>
                  <a:pt x="366691" y="652099"/>
                  <a:pt x="366691" y="654069"/>
                </a:cubicBezTo>
                <a:lnTo>
                  <a:pt x="366691" y="661540"/>
                </a:lnTo>
                <a:lnTo>
                  <a:pt x="366691" y="698805"/>
                </a:lnTo>
                <a:lnTo>
                  <a:pt x="434922" y="698805"/>
                </a:lnTo>
                <a:cubicBezTo>
                  <a:pt x="440758" y="698805"/>
                  <a:pt x="445486" y="703534"/>
                  <a:pt x="445486" y="709368"/>
                </a:cubicBezTo>
                <a:cubicBezTo>
                  <a:pt x="445486" y="715203"/>
                  <a:pt x="440758" y="719932"/>
                  <a:pt x="434922" y="719932"/>
                </a:cubicBezTo>
                <a:lnTo>
                  <a:pt x="356127" y="719932"/>
                </a:lnTo>
                <a:cubicBezTo>
                  <a:pt x="350291" y="719932"/>
                  <a:pt x="345563" y="715203"/>
                  <a:pt x="345563" y="709368"/>
                </a:cubicBezTo>
                <a:lnTo>
                  <a:pt x="345563" y="672104"/>
                </a:lnTo>
                <a:lnTo>
                  <a:pt x="10564" y="672104"/>
                </a:lnTo>
                <a:cubicBezTo>
                  <a:pt x="4728" y="672104"/>
                  <a:pt x="0" y="667375"/>
                  <a:pt x="0" y="661540"/>
                </a:cubicBezTo>
                <a:lnTo>
                  <a:pt x="0" y="71630"/>
                </a:lnTo>
                <a:cubicBezTo>
                  <a:pt x="0" y="65797"/>
                  <a:pt x="4728" y="61066"/>
                  <a:pt x="10564" y="61066"/>
                </a:cubicBezTo>
                <a:lnTo>
                  <a:pt x="100810" y="61066"/>
                </a:lnTo>
                <a:lnTo>
                  <a:pt x="100810" y="47548"/>
                </a:lnTo>
                <a:cubicBezTo>
                  <a:pt x="100810" y="41714"/>
                  <a:pt x="105539" y="36984"/>
                  <a:pt x="111374" y="36984"/>
                </a:cubicBezTo>
                <a:lnTo>
                  <a:pt x="197145" y="36984"/>
                </a:lnTo>
                <a:cubicBezTo>
                  <a:pt x="206042" y="14844"/>
                  <a:pt x="227542" y="0"/>
                  <a:pt x="252005"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13" name="Объект 2">
            <a:extLst>
              <a:ext uri="{FF2B5EF4-FFF2-40B4-BE49-F238E27FC236}">
                <a16:creationId xmlns:a16="http://schemas.microsoft.com/office/drawing/2014/main" id="{396AF39F-2E1E-4385-8062-D02A6533027D}"/>
              </a:ext>
            </a:extLst>
          </p:cNvPr>
          <p:cNvSpPr txBox="1">
            <a:spLocks/>
          </p:cNvSpPr>
          <p:nvPr/>
        </p:nvSpPr>
        <p:spPr>
          <a:xfrm>
            <a:off x="1447800" y="1753345"/>
            <a:ext cx="9296400" cy="297151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Aft>
                <a:spcPts val="1200"/>
              </a:spcAft>
              <a:buFontTx/>
              <a:buChar char="-"/>
            </a:pPr>
            <a:r>
              <a:rPr lang="ru-RU" b="1" dirty="0"/>
              <a:t>к деятельности уполномоченных органов</a:t>
            </a:r>
            <a:r>
              <a:rPr lang="ru-RU" dirty="0"/>
              <a:t>, уполномоченных учреждений в пределах полномочий, установленных решениями о создании таких органов, учреждений либо решениями о наделении их полномочиями в соответствии со статьей 26 Закона № 44-ФЗ, </a:t>
            </a:r>
            <a:r>
              <a:rPr lang="ru-RU" b="1" dirty="0"/>
              <a:t>применяются положения Закона № 44-ФЗ, которые регламентируют права и обязанности заказчика</a:t>
            </a:r>
            <a:r>
              <a:rPr lang="ru-RU" dirty="0"/>
              <a:t>, а также контроль в сфере закупок, мониторинг закупок и аудит в сфере закупок (часть 11 статьи 26 Закона № 44-ФЗ). </a:t>
            </a:r>
          </a:p>
          <a:p>
            <a:pPr algn="just">
              <a:lnSpc>
                <a:spcPct val="100000"/>
              </a:lnSpc>
              <a:spcAft>
                <a:spcPts val="1200"/>
              </a:spcAft>
              <a:buFontTx/>
              <a:buChar char="-"/>
            </a:pPr>
            <a:r>
              <a:rPr lang="ru-RU" b="1" dirty="0"/>
              <a:t>Таким образом</a:t>
            </a:r>
            <a:r>
              <a:rPr lang="ru-RU" dirty="0"/>
              <a:t>, должностные лица заказчика, уполномоченного органа, уполномоченного учреждения </a:t>
            </a:r>
            <a:r>
              <a:rPr lang="ru-RU" b="1" dirty="0"/>
              <a:t>подлежат</a:t>
            </a:r>
            <a:r>
              <a:rPr lang="ru-RU" dirty="0"/>
              <a:t> административной </a:t>
            </a:r>
            <a:r>
              <a:rPr lang="ru-RU" b="1" dirty="0"/>
              <a:t>ответственности в отношении действий, осуществляемых в соответствии с имеющимися полномочиями</a:t>
            </a:r>
            <a:r>
              <a:rPr lang="ru-RU" dirty="0"/>
              <a:t> (определенными в соответствии с решениями о создании таких органов, учреждений либо решениями о наделении их полномочиями в соответствии со статьей 26 Закона № 44-ФЗ), образующими их служебные обязанности. В этой связи, например, если уполномоченный орган, уполномоченное учреждение не осуществляют определение и обоснование НМЦК, поскольку указанное в силу распределения полномочий осуществляется заказчиком, - административной ответственности за совершение нарушений при таком определении и обосновании подлежат непосредственно те должностные лица, в служебные обязанности которых входят такие определение и обоснование, то есть в рассматриваемом примере -должностные лица заказчика, а не уполномоченного органа, уполномоченного учреждения. </a:t>
            </a:r>
          </a:p>
        </p:txBody>
      </p:sp>
    </p:spTree>
    <p:extLst>
      <p:ext uri="{BB962C8B-B14F-4D97-AF65-F5344CB8AC3E}">
        <p14:creationId xmlns:p14="http://schemas.microsoft.com/office/powerpoint/2010/main" val="1461630560"/>
      </p:ext>
    </p:extLst>
  </p:cSld>
  <p:clrMapOvr>
    <a:masterClrMapping/>
  </p:clrMapOvr>
  <p:transition spd="slow">
    <p:fade thruBlk="1"/>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333500" y="914400"/>
            <a:ext cx="9525000" cy="5486400"/>
          </a:xfrm>
        </p:spPr>
        <p:txBody>
          <a:bodyPr>
            <a:normAutofit/>
          </a:bodyPr>
          <a:lstStyle/>
          <a:p>
            <a:pPr>
              <a:spcBef>
                <a:spcPts val="488"/>
              </a:spcBef>
            </a:pPr>
            <a:r>
              <a:rPr lang="ru-RU" sz="4000" dirty="0"/>
              <a:t>Приложения (отдельные файлы) к документам о приемке</a:t>
            </a:r>
            <a:br>
              <a:rPr lang="ru-RU" sz="4000" dirty="0"/>
            </a:br>
            <a:br>
              <a:rPr lang="ru-RU" sz="4000" dirty="0"/>
            </a:br>
            <a:br>
              <a:rPr lang="ru-RU" sz="4000" dirty="0"/>
            </a:br>
            <a:r>
              <a:rPr lang="ru-RU" sz="2400" dirty="0"/>
              <a:t>Однако, следует отметить, что с точки зрения Закона – преобладающую силу имеет только структурированный документ</a:t>
            </a:r>
            <a:br>
              <a:rPr lang="ru-RU" sz="4000" dirty="0"/>
            </a:br>
            <a:endParaRPr lang="ru-RU" dirty="0"/>
          </a:p>
        </p:txBody>
      </p:sp>
    </p:spTree>
    <p:extLst>
      <p:ext uri="{BB962C8B-B14F-4D97-AF65-F5344CB8AC3E}">
        <p14:creationId xmlns:p14="http://schemas.microsoft.com/office/powerpoint/2010/main" val="79763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333500" y="914400"/>
            <a:ext cx="9525000" cy="5486400"/>
          </a:xfrm>
        </p:spPr>
        <p:txBody>
          <a:bodyPr>
            <a:normAutofit/>
          </a:bodyPr>
          <a:lstStyle/>
          <a:p>
            <a:pPr>
              <a:spcBef>
                <a:spcPts val="488"/>
              </a:spcBef>
            </a:pPr>
            <a:r>
              <a:rPr lang="ru-RU" sz="4000" dirty="0"/>
              <a:t>Виды приемки: </a:t>
            </a:r>
            <a:br>
              <a:rPr lang="ru-RU" sz="4000" dirty="0"/>
            </a:br>
            <a:br>
              <a:rPr lang="ru-RU" sz="4000" dirty="0"/>
            </a:br>
            <a:r>
              <a:rPr lang="ru-RU" sz="4000" dirty="0"/>
              <a:t>- Полная приемка; </a:t>
            </a:r>
            <a:br>
              <a:rPr lang="ru-RU" sz="4000" dirty="0"/>
            </a:br>
            <a:r>
              <a:rPr lang="ru-RU" sz="4000" dirty="0"/>
              <a:t>- Частичная приемка; </a:t>
            </a:r>
            <a:br>
              <a:rPr lang="ru-RU" sz="4000" dirty="0"/>
            </a:br>
            <a:r>
              <a:rPr lang="ru-RU" sz="4000" dirty="0"/>
              <a:t>- Мотивировочный отказ. </a:t>
            </a:r>
            <a:br>
              <a:rPr lang="ru-RU" sz="4000" dirty="0"/>
            </a:br>
            <a:endParaRPr lang="ru-RU" dirty="0"/>
          </a:p>
        </p:txBody>
      </p:sp>
    </p:spTree>
    <p:extLst>
      <p:ext uri="{BB962C8B-B14F-4D97-AF65-F5344CB8AC3E}">
        <p14:creationId xmlns:p14="http://schemas.microsoft.com/office/powerpoint/2010/main" val="156837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143001" y="230801"/>
            <a:ext cx="9754245" cy="435568"/>
          </a:xfrm>
          <a:prstGeom prst="rect">
            <a:avLst/>
          </a:prstGeom>
          <a:noFill/>
        </p:spPr>
        <p:txBody>
          <a:bodyPr wrap="square" lIns="157035" tIns="78518" rIns="157035" bIns="78518" rtlCol="0">
            <a:spAutoFit/>
          </a:bodyPr>
          <a:lstStyle/>
          <a:p>
            <a:pPr algn="ctr"/>
            <a:r>
              <a:rPr lang="ru-RU" b="1" cap="all" dirty="0">
                <a:solidFill>
                  <a:schemeClr val="tx2">
                    <a:lumMod val="75000"/>
                  </a:schemeClr>
                </a:solidFill>
                <a:latin typeface="Lato Light"/>
                <a:ea typeface="+mj-ea"/>
                <a:cs typeface="Arial" panose="020B0604020202020204" pitchFamily="34" charset="0"/>
              </a:rPr>
              <a:t>ПОЛУЧЕНИЕ И РАССМОТРЕНИЕ ДОКУМЕНТА О ПРИЕМКЕ В ЭЛЕКТРОННОЙ ФОРМЕ</a:t>
            </a:r>
          </a:p>
        </p:txBody>
      </p:sp>
      <p:pic>
        <p:nvPicPr>
          <p:cNvPr id="1032" name="Picture 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381" t="15257" r="23014" b="6006"/>
          <a:stretch/>
        </p:blipFill>
        <p:spPr bwMode="auto">
          <a:xfrm>
            <a:off x="1189023" y="1519774"/>
            <a:ext cx="4781957" cy="3613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63" t="30080" r="1100"/>
          <a:stretch/>
        </p:blipFill>
        <p:spPr bwMode="auto">
          <a:xfrm>
            <a:off x="6235019" y="1498856"/>
            <a:ext cx="4802311" cy="1168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920"/>
          <a:stretch/>
        </p:blipFill>
        <p:spPr bwMode="auto">
          <a:xfrm>
            <a:off x="6318687" y="2715837"/>
            <a:ext cx="4688715" cy="3911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84151" y="1063287"/>
            <a:ext cx="1991698" cy="435568"/>
          </a:xfrm>
          <a:prstGeom prst="rect">
            <a:avLst/>
          </a:prstGeom>
          <a:noFill/>
        </p:spPr>
        <p:txBody>
          <a:bodyPr wrap="none" lIns="157035" tIns="78518" rIns="157035" bIns="78518" rtlCol="0">
            <a:spAutoFit/>
          </a:bodyPr>
          <a:lstStyle/>
          <a:p>
            <a:r>
              <a:rPr lang="ru-RU" b="1" dirty="0">
                <a:solidFill>
                  <a:srgbClr val="003B59"/>
                </a:solidFill>
              </a:rPr>
              <a:t>Полная приемка</a:t>
            </a:r>
          </a:p>
        </p:txBody>
      </p:sp>
      <p:sp>
        <p:nvSpPr>
          <p:cNvPr id="49" name="TextBox 48"/>
          <p:cNvSpPr txBox="1"/>
          <p:nvPr/>
        </p:nvSpPr>
        <p:spPr>
          <a:xfrm>
            <a:off x="7848600" y="1084205"/>
            <a:ext cx="2276200" cy="435568"/>
          </a:xfrm>
          <a:prstGeom prst="rect">
            <a:avLst/>
          </a:prstGeom>
          <a:noFill/>
        </p:spPr>
        <p:txBody>
          <a:bodyPr wrap="none" lIns="157035" tIns="78518" rIns="157035" bIns="78518" rtlCol="0">
            <a:spAutoFit/>
          </a:bodyPr>
          <a:lstStyle/>
          <a:p>
            <a:r>
              <a:rPr lang="ru-RU" b="1" dirty="0">
                <a:solidFill>
                  <a:srgbClr val="003B59"/>
                </a:solidFill>
              </a:rPr>
              <a:t>Частичная приемка</a:t>
            </a:r>
          </a:p>
        </p:txBody>
      </p:sp>
    </p:spTree>
    <p:extLst>
      <p:ext uri="{BB962C8B-B14F-4D97-AF65-F5344CB8AC3E}">
        <p14:creationId xmlns:p14="http://schemas.microsoft.com/office/powerpoint/2010/main" val="26822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63"/>
          <a:stretch/>
        </p:blipFill>
        <p:spPr bwMode="auto">
          <a:xfrm>
            <a:off x="1220476" y="1205848"/>
            <a:ext cx="4690758" cy="1613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1160107" y="226869"/>
            <a:ext cx="9525645" cy="408638"/>
          </a:xfrm>
          <a:prstGeom prst="rect">
            <a:avLst/>
          </a:prstGeom>
          <a:noFill/>
        </p:spPr>
        <p:txBody>
          <a:bodyPr wrap="square" lIns="157035" tIns="78518" rIns="157035" bIns="78518" rtlCol="0">
            <a:spAutoFit/>
          </a:bodyPr>
          <a:lstStyle/>
          <a:p>
            <a:pPr algn="r"/>
            <a:r>
              <a:rPr lang="ru-RU" sz="1625" b="1" cap="all" dirty="0">
                <a:solidFill>
                  <a:schemeClr val="tx2">
                    <a:lumMod val="75000"/>
                  </a:schemeClr>
                </a:solidFill>
                <a:latin typeface="Lato Light"/>
                <a:ea typeface="+mj-ea"/>
                <a:cs typeface="Arial" panose="020B0604020202020204" pitchFamily="34" charset="0"/>
              </a:rPr>
              <a:t>ПОЛУЧЕНИЕ И РАССМОТРЕНИЕ ДОКУМЕНТА О ПРИЕМКЕ В ЭЛЕКТРОННОЙ ФОРМЕ</a:t>
            </a:r>
          </a:p>
        </p:txBody>
      </p:sp>
      <p:graphicFrame>
        <p:nvGraphicFramePr>
          <p:cNvPr id="3" name="Объект 2"/>
          <p:cNvGraphicFramePr>
            <a:graphicFrameLocks noChangeAspect="1"/>
          </p:cNvGraphicFramePr>
          <p:nvPr/>
        </p:nvGraphicFramePr>
        <p:xfrm>
          <a:off x="6259004" y="820720"/>
          <a:ext cx="4674826" cy="5884880"/>
        </p:xfrm>
        <a:graphic>
          <a:graphicData uri="http://schemas.openxmlformats.org/presentationml/2006/ole">
            <mc:AlternateContent xmlns:mc="http://schemas.openxmlformats.org/markup-compatibility/2006">
              <mc:Choice xmlns:v="urn:schemas-microsoft-com:vml" Requires="v">
                <p:oleObj spid="_x0000_s2062" r:id="rId4" imgW="10620308" imgH="13354103" progId="Visio.Drawing.15">
                  <p:embed/>
                </p:oleObj>
              </mc:Choice>
              <mc:Fallback>
                <p:oleObj r:id="rId4" imgW="10620308" imgH="13354103" progId="Visio.Drawing.15">
                  <p:embed/>
                  <p:pic>
                    <p:nvPicPr>
                      <p:cNvPr id="3" name="Объект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9004" y="820720"/>
                        <a:ext cx="4674826" cy="5884880"/>
                      </a:xfrm>
                      <a:prstGeom prst="rect">
                        <a:avLst/>
                      </a:prstGeom>
                      <a:noFill/>
                      <a:ln>
                        <a:noFill/>
                      </a:ln>
                    </p:spPr>
                  </p:pic>
                </p:oleObj>
              </mc:Fallback>
            </mc:AlternateContent>
          </a:graphicData>
        </a:graphic>
      </p:graphicFrame>
      <p:pic>
        <p:nvPicPr>
          <p:cNvPr id="1035"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4845" y="2895600"/>
            <a:ext cx="4676389" cy="3614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2514600" y="839582"/>
            <a:ext cx="2446310" cy="404791"/>
          </a:xfrm>
          <a:prstGeom prst="rect">
            <a:avLst/>
          </a:prstGeom>
          <a:noFill/>
        </p:spPr>
        <p:txBody>
          <a:bodyPr wrap="none" lIns="157035" tIns="78518" rIns="157035" bIns="78518" rtlCol="0">
            <a:spAutoFit/>
          </a:bodyPr>
          <a:lstStyle/>
          <a:p>
            <a:r>
              <a:rPr lang="ru-RU" sz="1600" b="1" dirty="0">
                <a:solidFill>
                  <a:srgbClr val="11437F"/>
                </a:solidFill>
              </a:rPr>
              <a:t>Мотивированный отказ</a:t>
            </a:r>
          </a:p>
        </p:txBody>
      </p:sp>
    </p:spTree>
    <p:extLst>
      <p:ext uri="{BB962C8B-B14F-4D97-AF65-F5344CB8AC3E}">
        <p14:creationId xmlns:p14="http://schemas.microsoft.com/office/powerpoint/2010/main" val="168846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333500" y="121920"/>
            <a:ext cx="9525000" cy="2392680"/>
          </a:xfrm>
        </p:spPr>
        <p:txBody>
          <a:bodyPr>
            <a:normAutofit/>
          </a:bodyPr>
          <a:lstStyle/>
          <a:p>
            <a:pPr>
              <a:spcBef>
                <a:spcPts val="488"/>
              </a:spcBef>
            </a:pPr>
            <a:r>
              <a:rPr lang="ru-RU" sz="4000" dirty="0"/>
              <a:t>Мотивировочный отказ нужно отражать по каждой позиции. </a:t>
            </a:r>
            <a:br>
              <a:rPr lang="ru-RU" sz="4000" dirty="0"/>
            </a:br>
            <a:endParaRPr lang="ru-RU" dirty="0"/>
          </a:p>
        </p:txBody>
      </p:sp>
      <p:pic>
        <p:nvPicPr>
          <p:cNvPr id="14338" name="Picture 2" descr="Бесплатное стоковое фото с горизонтальный, девочка, девушка">
            <a:extLst>
              <a:ext uri="{FF2B5EF4-FFF2-40B4-BE49-F238E27FC236}">
                <a16:creationId xmlns:a16="http://schemas.microsoft.com/office/drawing/2014/main" id="{5913BEC1-C1FD-41E7-8F0D-810FB75FB7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828800"/>
            <a:ext cx="70866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31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333500" y="1066800"/>
            <a:ext cx="9525000" cy="4953000"/>
          </a:xfrm>
        </p:spPr>
        <p:txBody>
          <a:bodyPr>
            <a:normAutofit/>
          </a:bodyPr>
          <a:lstStyle/>
          <a:p>
            <a:pPr>
              <a:spcBef>
                <a:spcPts val="488"/>
              </a:spcBef>
            </a:pPr>
            <a:r>
              <a:rPr lang="ru-RU" sz="4900" dirty="0"/>
              <a:t>Приемочная комиссия</a:t>
            </a:r>
            <a:br>
              <a:rPr lang="ru-RU" sz="4000" dirty="0"/>
            </a:br>
            <a:br>
              <a:rPr lang="ru-RU" sz="4000" dirty="0"/>
            </a:br>
            <a:r>
              <a:rPr lang="ru-RU" sz="4000" dirty="0">
                <a:solidFill>
                  <a:schemeClr val="bg1">
                    <a:lumMod val="75000"/>
                  </a:schemeClr>
                </a:solidFill>
              </a:rPr>
              <a:t>Все члены приемочной комиссии подписывают ЭЦП документ о приёмке</a:t>
            </a:r>
            <a:br>
              <a:rPr lang="ru-RU" sz="4000" dirty="0">
                <a:solidFill>
                  <a:schemeClr val="bg1">
                    <a:lumMod val="75000"/>
                  </a:schemeClr>
                </a:solidFill>
              </a:rPr>
            </a:br>
            <a:br>
              <a:rPr lang="ru-RU" sz="4000" dirty="0">
                <a:solidFill>
                  <a:schemeClr val="bg1">
                    <a:lumMod val="75000"/>
                  </a:schemeClr>
                </a:solidFill>
              </a:rPr>
            </a:br>
            <a:r>
              <a:rPr lang="ru-RU" sz="4000" dirty="0">
                <a:solidFill>
                  <a:schemeClr val="bg1">
                    <a:lumMod val="75000"/>
                  </a:schemeClr>
                </a:solidFill>
              </a:rPr>
              <a:t>Только если привлеченное лицо – прикладывается файл</a:t>
            </a:r>
            <a:br>
              <a:rPr lang="ru-RU" sz="4000" dirty="0"/>
            </a:br>
            <a:endParaRPr lang="ru-RU" dirty="0"/>
          </a:p>
        </p:txBody>
      </p:sp>
    </p:spTree>
    <p:extLst>
      <p:ext uri="{BB962C8B-B14F-4D97-AF65-F5344CB8AC3E}">
        <p14:creationId xmlns:p14="http://schemas.microsoft.com/office/powerpoint/2010/main" val="157024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333500" y="1066800"/>
            <a:ext cx="9525000" cy="4800600"/>
          </a:xfrm>
        </p:spPr>
        <p:txBody>
          <a:bodyPr>
            <a:normAutofit/>
          </a:bodyPr>
          <a:lstStyle/>
          <a:p>
            <a:pPr>
              <a:spcBef>
                <a:spcPts val="488"/>
              </a:spcBef>
            </a:pPr>
            <a:r>
              <a:rPr lang="ru-RU" sz="5300" dirty="0"/>
              <a:t>Неустойки (ст.34)</a:t>
            </a:r>
            <a:br>
              <a:rPr lang="ru-RU" sz="4000" dirty="0"/>
            </a:br>
            <a:br>
              <a:rPr lang="ru-RU" sz="4000" dirty="0"/>
            </a:br>
            <a:r>
              <a:rPr lang="ru-RU" sz="3200" dirty="0">
                <a:solidFill>
                  <a:schemeClr val="bg1">
                    <a:lumMod val="75000"/>
                  </a:schemeClr>
                </a:solidFill>
              </a:rPr>
              <a:t>Дано право удерживать сумму неустойки с оплаты по контракту.</a:t>
            </a:r>
            <a:br>
              <a:rPr lang="ru-RU" sz="3200" dirty="0">
                <a:solidFill>
                  <a:schemeClr val="bg1">
                    <a:lumMod val="75000"/>
                  </a:schemeClr>
                </a:solidFill>
              </a:rPr>
            </a:br>
            <a:br>
              <a:rPr lang="ru-RU" sz="3200" dirty="0">
                <a:solidFill>
                  <a:schemeClr val="bg1">
                    <a:lumMod val="75000"/>
                  </a:schemeClr>
                </a:solidFill>
              </a:rPr>
            </a:br>
            <a:r>
              <a:rPr lang="ru-RU" sz="3200" dirty="0">
                <a:solidFill>
                  <a:schemeClr val="bg1">
                    <a:lumMod val="75000"/>
                  </a:schemeClr>
                </a:solidFill>
              </a:rPr>
              <a:t>Его может сформировать также поставщик. </a:t>
            </a:r>
            <a:br>
              <a:rPr lang="ru-RU" sz="3200" dirty="0">
                <a:solidFill>
                  <a:schemeClr val="bg1">
                    <a:lumMod val="75000"/>
                  </a:schemeClr>
                </a:solidFill>
              </a:rPr>
            </a:br>
            <a:br>
              <a:rPr lang="ru-RU" sz="3200" dirty="0">
                <a:solidFill>
                  <a:schemeClr val="bg1">
                    <a:lumMod val="75000"/>
                  </a:schemeClr>
                </a:solidFill>
              </a:rPr>
            </a:br>
            <a:r>
              <a:rPr lang="ru-RU" sz="3200" dirty="0">
                <a:solidFill>
                  <a:schemeClr val="bg1">
                    <a:lumMod val="75000"/>
                  </a:schemeClr>
                </a:solidFill>
              </a:rPr>
              <a:t>Тогда формируются денежные обязательства на уменьшенную сумму</a:t>
            </a:r>
            <a:endParaRPr lang="ru-RU" dirty="0"/>
          </a:p>
        </p:txBody>
      </p:sp>
    </p:spTree>
    <p:extLst>
      <p:ext uri="{BB962C8B-B14F-4D97-AF65-F5344CB8AC3E}">
        <p14:creationId xmlns:p14="http://schemas.microsoft.com/office/powerpoint/2010/main" val="368312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
          <p:cNvSpPr/>
          <p:nvPr/>
        </p:nvSpPr>
        <p:spPr>
          <a:xfrm>
            <a:off x="2385692" y="572438"/>
            <a:ext cx="7587690" cy="0"/>
          </a:xfrm>
          <a:custGeom>
            <a:avLst/>
            <a:gdLst/>
            <a:ahLst/>
            <a:cxnLst/>
            <a:rect l="l" t="t" r="r" b="b"/>
            <a:pathLst>
              <a:path w="4416425">
                <a:moveTo>
                  <a:pt x="0" y="0"/>
                </a:moveTo>
                <a:lnTo>
                  <a:pt x="4415994" y="0"/>
                </a:lnTo>
              </a:path>
            </a:pathLst>
          </a:custGeom>
          <a:ln w="12700">
            <a:solidFill>
              <a:schemeClr val="bg1">
                <a:lumMod val="85000"/>
              </a:schemeClr>
            </a:solidFill>
          </a:ln>
        </p:spPr>
        <p:txBody>
          <a:bodyPr wrap="square" lIns="0" tIns="0" rIns="0" bIns="0" rtlCol="0"/>
          <a:lstStyle/>
          <a:p>
            <a:endParaRPr sz="1463"/>
          </a:p>
        </p:txBody>
      </p:sp>
      <p:sp>
        <p:nvSpPr>
          <p:cNvPr id="12" name="Прямоугольник 11"/>
          <p:cNvSpPr/>
          <p:nvPr/>
        </p:nvSpPr>
        <p:spPr>
          <a:xfrm>
            <a:off x="2776334" y="163868"/>
            <a:ext cx="6213069" cy="408571"/>
          </a:xfrm>
          <a:prstGeom prst="rect">
            <a:avLst/>
          </a:prstGeom>
        </p:spPr>
        <p:txBody>
          <a:bodyPr wrap="square" lIns="156968" tIns="78485" rIns="156968" bIns="78485">
            <a:spAutoFit/>
          </a:bodyPr>
          <a:lstStyle/>
          <a:p>
            <a:pPr algn="r"/>
            <a:r>
              <a:rPr lang="ru-RU" sz="1625" b="1" cap="all" dirty="0">
                <a:solidFill>
                  <a:schemeClr val="tx2">
                    <a:lumMod val="75000"/>
                  </a:schemeClr>
                </a:solidFill>
                <a:latin typeface="Lato Light"/>
                <a:ea typeface="+mj-ea"/>
                <a:cs typeface="Arial" panose="020B0604020202020204" pitchFamily="34" charset="0"/>
              </a:rPr>
              <a:t>ОТРАЖЕНИЕ НЕУСТОЕК В ДОКУМЕНТЕ О ПРИЕМКЕ</a:t>
            </a:r>
          </a:p>
        </p:txBody>
      </p:sp>
      <p:pic>
        <p:nvPicPr>
          <p:cNvPr id="7" name="Рисунок 6"/>
          <p:cNvPicPr/>
          <p:nvPr/>
        </p:nvPicPr>
        <p:blipFill>
          <a:blip r:embed="rId3"/>
          <a:stretch>
            <a:fillRect/>
          </a:stretch>
        </p:blipFill>
        <p:spPr>
          <a:xfrm>
            <a:off x="1272538" y="837292"/>
            <a:ext cx="5966462" cy="3429901"/>
          </a:xfrm>
          <a:prstGeom prst="rect">
            <a:avLst/>
          </a:prstGeom>
          <a:ln>
            <a:noFill/>
          </a:ln>
          <a:effectLst>
            <a:outerShdw blurRad="292100" dist="139700" dir="2700000" algn="tl" rotWithShape="0">
              <a:srgbClr val="333333">
                <a:alpha val="65000"/>
              </a:srgbClr>
            </a:outerShdw>
          </a:effectLst>
        </p:spPr>
      </p:pic>
      <p:sp>
        <p:nvSpPr>
          <p:cNvPr id="8" name="Прямоугольник 7"/>
          <p:cNvSpPr/>
          <p:nvPr/>
        </p:nvSpPr>
        <p:spPr>
          <a:xfrm>
            <a:off x="1379236" y="2233926"/>
            <a:ext cx="678165" cy="280674"/>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8997" tIns="49498" rIns="98997" bIns="49498" rtlCol="0" anchor="ctr"/>
          <a:lstStyle/>
          <a:p>
            <a:pPr algn="ctr"/>
            <a:endParaRPr lang="ru-RU" sz="1463"/>
          </a:p>
        </p:txBody>
      </p:sp>
      <p:pic>
        <p:nvPicPr>
          <p:cNvPr id="10" name="Рисунок 9"/>
          <p:cNvPicPr/>
          <p:nvPr/>
        </p:nvPicPr>
        <p:blipFill>
          <a:blip r:embed="rId4"/>
          <a:stretch>
            <a:fillRect/>
          </a:stretch>
        </p:blipFill>
        <p:spPr>
          <a:xfrm>
            <a:off x="5715001" y="4267193"/>
            <a:ext cx="5144418" cy="2426941"/>
          </a:xfrm>
          <a:prstGeom prst="rect">
            <a:avLst/>
          </a:prstGeom>
          <a:ln>
            <a:noFill/>
          </a:ln>
          <a:effectLst>
            <a:outerShdw blurRad="292100" dist="139700" dir="2700000" algn="tl" rotWithShape="0">
              <a:srgbClr val="333333">
                <a:alpha val="65000"/>
              </a:srgbClr>
            </a:outerShdw>
          </a:effectLst>
        </p:spPr>
      </p:pic>
      <p:sp>
        <p:nvSpPr>
          <p:cNvPr id="15" name="Прямоугольник 14"/>
          <p:cNvSpPr/>
          <p:nvPr/>
        </p:nvSpPr>
        <p:spPr>
          <a:xfrm>
            <a:off x="5334000" y="1111194"/>
            <a:ext cx="762000" cy="565206"/>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8997" tIns="49498" rIns="98997" bIns="49498" rtlCol="0" anchor="ctr"/>
          <a:lstStyle/>
          <a:p>
            <a:pPr algn="ctr"/>
            <a:endParaRPr lang="ru-RU" sz="1463"/>
          </a:p>
        </p:txBody>
      </p:sp>
      <p:sp>
        <p:nvSpPr>
          <p:cNvPr id="16" name="Прямоугольник 15">
            <a:extLst>
              <a:ext uri="{FF2B5EF4-FFF2-40B4-BE49-F238E27FC236}">
                <a16:creationId xmlns:a16="http://schemas.microsoft.com/office/drawing/2014/main" id="{488B52F4-6A1E-4A9F-AA3E-D16B39365443}"/>
              </a:ext>
            </a:extLst>
          </p:cNvPr>
          <p:cNvSpPr/>
          <p:nvPr/>
        </p:nvSpPr>
        <p:spPr>
          <a:xfrm>
            <a:off x="7086731" y="2003065"/>
            <a:ext cx="3736921" cy="825178"/>
          </a:xfrm>
          <a:prstGeom prst="rect">
            <a:avLst/>
          </a:prstGeom>
          <a:noFill/>
        </p:spPr>
        <p:txBody>
          <a:bodyPr wrap="square" lIns="74246" tIns="37124" rIns="74246" bIns="37124">
            <a:spAutoFit/>
          </a:bodyPr>
          <a:lstStyle/>
          <a:p>
            <a:pPr marL="278641" lvl="1" indent="-278641" algn="just">
              <a:buFont typeface="Arial" panose="020B0604020202020204" pitchFamily="34" charset="0"/>
              <a:buChar char="•"/>
            </a:pPr>
            <a:endParaRPr lang="ru-RU" sz="1625" dirty="0">
              <a:solidFill>
                <a:srgbClr val="002060"/>
              </a:solidFill>
            </a:endParaRPr>
          </a:p>
          <a:p>
            <a:pPr marL="371233" lvl="1" indent="-371233">
              <a:buFont typeface="Courier New" panose="02070309020205020404" pitchFamily="49" charset="0"/>
              <a:buChar char="o"/>
            </a:pPr>
            <a:endParaRPr lang="ru-RU" sz="1625" dirty="0">
              <a:solidFill>
                <a:srgbClr val="002060"/>
              </a:solidFill>
            </a:endParaRPr>
          </a:p>
          <a:p>
            <a:pPr marL="371233" lvl="1" indent="-371233" algn="just">
              <a:buFont typeface="Courier New" panose="02070309020205020404" pitchFamily="49" charset="0"/>
              <a:buChar char="o"/>
            </a:pPr>
            <a:endParaRPr lang="ru-RU" sz="1625" dirty="0">
              <a:solidFill>
                <a:srgbClr val="002060"/>
              </a:solidFill>
            </a:endParaRPr>
          </a:p>
        </p:txBody>
      </p:sp>
      <p:sp>
        <p:nvSpPr>
          <p:cNvPr id="17" name="Прямоугольник 16">
            <a:extLst>
              <a:ext uri="{FF2B5EF4-FFF2-40B4-BE49-F238E27FC236}">
                <a16:creationId xmlns:a16="http://schemas.microsoft.com/office/drawing/2014/main" id="{488B52F4-6A1E-4A9F-AA3E-D16B39365443}"/>
              </a:ext>
            </a:extLst>
          </p:cNvPr>
          <p:cNvSpPr/>
          <p:nvPr/>
        </p:nvSpPr>
        <p:spPr>
          <a:xfrm>
            <a:off x="7467601" y="1329675"/>
            <a:ext cx="3678705" cy="87519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4246" tIns="37124" rIns="74246" bIns="37124">
            <a:spAutoFit/>
          </a:bodyPr>
          <a:lstStyle/>
          <a:p>
            <a:pPr marL="0" lvl="1"/>
            <a:r>
              <a:rPr lang="ru-RU" sz="1300" b="1" dirty="0">
                <a:solidFill>
                  <a:schemeClr val="tx2">
                    <a:lumMod val="75000"/>
                  </a:schemeClr>
                </a:solidFill>
              </a:rPr>
              <a:t>ВАЖНО: </a:t>
            </a:r>
            <a:r>
              <a:rPr lang="ru-RU" sz="1300" dirty="0">
                <a:solidFill>
                  <a:schemeClr val="tx2">
                    <a:lumMod val="75000"/>
                  </a:schemeClr>
                </a:solidFill>
              </a:rPr>
              <a:t>СВИК с требованием </a:t>
            </a:r>
            <a:br>
              <a:rPr lang="ru-RU" sz="1300" dirty="0">
                <a:solidFill>
                  <a:schemeClr val="tx2">
                    <a:lumMod val="75000"/>
                  </a:schemeClr>
                </a:solidFill>
              </a:rPr>
            </a:br>
            <a:r>
              <a:rPr lang="ru-RU" sz="1300" dirty="0">
                <a:solidFill>
                  <a:schemeClr val="tx2">
                    <a:lumMod val="75000"/>
                  </a:schemeClr>
                </a:solidFill>
              </a:rPr>
              <a:t>и информацией о неустойке по контракту формируются заказчиком отдельно в реестре контрактов </a:t>
            </a:r>
          </a:p>
        </p:txBody>
      </p:sp>
      <p:sp>
        <p:nvSpPr>
          <p:cNvPr id="18" name="Прямоугольник 17"/>
          <p:cNvSpPr/>
          <p:nvPr/>
        </p:nvSpPr>
        <p:spPr>
          <a:xfrm>
            <a:off x="5848655" y="4566310"/>
            <a:ext cx="4895545" cy="1605890"/>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8997" tIns="49498" rIns="98997" bIns="49498" rtlCol="0" anchor="ctr"/>
          <a:lstStyle/>
          <a:p>
            <a:pPr algn="ctr"/>
            <a:endParaRPr lang="ru-RU" sz="1463"/>
          </a:p>
        </p:txBody>
      </p:sp>
    </p:spTree>
    <p:extLst>
      <p:ext uri="{BB962C8B-B14F-4D97-AF65-F5344CB8AC3E}">
        <p14:creationId xmlns:p14="http://schemas.microsoft.com/office/powerpoint/2010/main" val="158025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257979" y="5780286"/>
            <a:ext cx="763679" cy="421011"/>
          </a:xfrm>
          <a:prstGeom prst="rect">
            <a:avLst/>
          </a:prstGeom>
          <a:noFill/>
        </p:spPr>
        <p:txBody>
          <a:bodyPr wrap="square" lIns="156968" tIns="78485" rIns="156968" bIns="78485" rtlCol="0">
            <a:spAutoFit/>
          </a:bodyPr>
          <a:lstStyle/>
          <a:p>
            <a:pPr algn="r"/>
            <a:endParaRPr lang="ru-RU" sz="1706" b="1" dirty="0"/>
          </a:p>
        </p:txBody>
      </p:sp>
      <p:sp>
        <p:nvSpPr>
          <p:cNvPr id="12" name="Прямоугольник 11"/>
          <p:cNvSpPr/>
          <p:nvPr/>
        </p:nvSpPr>
        <p:spPr>
          <a:xfrm>
            <a:off x="2350183" y="87062"/>
            <a:ext cx="6213069" cy="408571"/>
          </a:xfrm>
          <a:prstGeom prst="rect">
            <a:avLst/>
          </a:prstGeom>
        </p:spPr>
        <p:txBody>
          <a:bodyPr wrap="square" lIns="156968" tIns="78485" rIns="156968" bIns="78485">
            <a:spAutoFit/>
          </a:bodyPr>
          <a:lstStyle/>
          <a:p>
            <a:pPr algn="r"/>
            <a:r>
              <a:rPr lang="ru-RU" sz="1625" b="1" cap="all" dirty="0">
                <a:solidFill>
                  <a:schemeClr val="tx2">
                    <a:lumMod val="75000"/>
                  </a:schemeClr>
                </a:solidFill>
                <a:latin typeface="Lato Light"/>
                <a:ea typeface="+mj-ea"/>
                <a:cs typeface="Arial" panose="020B0604020202020204" pitchFamily="34" charset="0"/>
              </a:rPr>
              <a:t>НЕУСТОЙКИ. УМЕНЬШЕНИЕ СУММЫ В СДО</a:t>
            </a:r>
          </a:p>
        </p:txBody>
      </p:sp>
      <p:sp>
        <p:nvSpPr>
          <p:cNvPr id="13" name="Прямоугольник 12">
            <a:extLst>
              <a:ext uri="{FF2B5EF4-FFF2-40B4-BE49-F238E27FC236}">
                <a16:creationId xmlns:a16="http://schemas.microsoft.com/office/drawing/2014/main" id="{488B52F4-6A1E-4A9F-AA3E-D16B39365443}"/>
              </a:ext>
            </a:extLst>
          </p:cNvPr>
          <p:cNvSpPr/>
          <p:nvPr/>
        </p:nvSpPr>
        <p:spPr>
          <a:xfrm>
            <a:off x="1513879" y="1448126"/>
            <a:ext cx="8906023" cy="375055"/>
          </a:xfrm>
          <a:prstGeom prst="rect">
            <a:avLst/>
          </a:prstGeom>
          <a:noFill/>
        </p:spPr>
        <p:txBody>
          <a:bodyPr wrap="square" lIns="74246" tIns="37124" rIns="74246" bIns="37124">
            <a:spAutoFit/>
          </a:bodyPr>
          <a:lstStyle/>
          <a:p>
            <a:pPr marL="0" lvl="1" algn="just"/>
            <a:r>
              <a:rPr lang="ru-RU" sz="1950" b="1" dirty="0">
                <a:solidFill>
                  <a:srgbClr val="002060"/>
                </a:solidFill>
              </a:rPr>
              <a:t> </a:t>
            </a:r>
            <a:endParaRPr lang="ru-RU" sz="1463" dirty="0">
              <a:solidFill>
                <a:srgbClr val="002060"/>
              </a:solidFill>
            </a:endParaRPr>
          </a:p>
        </p:txBody>
      </p:sp>
      <p:pic>
        <p:nvPicPr>
          <p:cNvPr id="9" name="Рисунок 8"/>
          <p:cNvPicPr/>
          <p:nvPr/>
        </p:nvPicPr>
        <p:blipFill>
          <a:blip r:embed="rId3"/>
          <a:stretch>
            <a:fillRect/>
          </a:stretch>
        </p:blipFill>
        <p:spPr>
          <a:xfrm>
            <a:off x="1305423" y="799599"/>
            <a:ext cx="6162177" cy="3924801"/>
          </a:xfrm>
          <a:prstGeom prst="rect">
            <a:avLst/>
          </a:prstGeom>
          <a:ln>
            <a:noFill/>
          </a:ln>
          <a:effectLst>
            <a:outerShdw blurRad="292100" dist="139700" dir="2700000" algn="tl" rotWithShape="0">
              <a:srgbClr val="333333">
                <a:alpha val="65000"/>
              </a:srgbClr>
            </a:outerShdw>
          </a:effectLst>
        </p:spPr>
      </p:pic>
      <p:pic>
        <p:nvPicPr>
          <p:cNvPr id="10" name="Рисунок 9"/>
          <p:cNvPicPr/>
          <p:nvPr/>
        </p:nvPicPr>
        <p:blipFill>
          <a:blip r:embed="rId4"/>
          <a:stretch>
            <a:fillRect/>
          </a:stretch>
        </p:blipFill>
        <p:spPr>
          <a:xfrm>
            <a:off x="3841318" y="4224529"/>
            <a:ext cx="7059257" cy="2440330"/>
          </a:xfrm>
          <a:prstGeom prst="rect">
            <a:avLst/>
          </a:prstGeom>
          <a:ln>
            <a:noFill/>
          </a:ln>
          <a:effectLst>
            <a:outerShdw blurRad="292100" dist="139700" dir="2700000" algn="tl" rotWithShape="0">
              <a:srgbClr val="333333">
                <a:alpha val="65000"/>
              </a:srgbClr>
            </a:outerShdw>
          </a:effectLst>
        </p:spPr>
      </p:pic>
      <p:sp>
        <p:nvSpPr>
          <p:cNvPr id="11" name="Прямоугольник 10"/>
          <p:cNvSpPr/>
          <p:nvPr/>
        </p:nvSpPr>
        <p:spPr>
          <a:xfrm>
            <a:off x="8599942" y="6201296"/>
            <a:ext cx="2300632" cy="431748"/>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8997" tIns="49498" rIns="98997" bIns="49498" rtlCol="0" anchor="ctr"/>
          <a:lstStyle/>
          <a:p>
            <a:pPr algn="ctr"/>
            <a:endParaRPr lang="ru-RU" sz="1463"/>
          </a:p>
        </p:txBody>
      </p:sp>
      <p:sp>
        <p:nvSpPr>
          <p:cNvPr id="14" name="Прямоугольник 13"/>
          <p:cNvSpPr/>
          <p:nvPr/>
        </p:nvSpPr>
        <p:spPr>
          <a:xfrm>
            <a:off x="1371601" y="3269706"/>
            <a:ext cx="3060671" cy="145469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8997" tIns="49498" rIns="98997" bIns="49498" rtlCol="0" anchor="ctr"/>
          <a:lstStyle/>
          <a:p>
            <a:pPr algn="ctr"/>
            <a:endParaRPr lang="ru-RU" sz="1463"/>
          </a:p>
        </p:txBody>
      </p:sp>
    </p:spTree>
    <p:extLst>
      <p:ext uri="{BB962C8B-B14F-4D97-AF65-F5344CB8AC3E}">
        <p14:creationId xmlns:p14="http://schemas.microsoft.com/office/powerpoint/2010/main" val="278286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178560" y="15240"/>
            <a:ext cx="9525000" cy="2727960"/>
          </a:xfrm>
        </p:spPr>
        <p:txBody>
          <a:bodyPr>
            <a:normAutofit/>
          </a:bodyPr>
          <a:lstStyle/>
          <a:p>
            <a:pPr>
              <a:spcBef>
                <a:spcPts val="488"/>
              </a:spcBef>
            </a:pPr>
            <a:r>
              <a:rPr lang="ru-RU" dirty="0"/>
              <a:t>Третьи лица: </a:t>
            </a:r>
            <a:br>
              <a:rPr lang="ru-RU" sz="5300" dirty="0"/>
            </a:br>
            <a:br>
              <a:rPr lang="ru-RU" sz="4000" dirty="0"/>
            </a:br>
            <a:r>
              <a:rPr lang="ru-RU" sz="3200" dirty="0">
                <a:solidFill>
                  <a:schemeClr val="bg1">
                    <a:lumMod val="75000"/>
                  </a:schemeClr>
                </a:solidFill>
              </a:rPr>
              <a:t>Сначала документ о приемке подписывает третье лицо, затем заказчик. </a:t>
            </a:r>
            <a:endParaRPr lang="ru-RU" dirty="0"/>
          </a:p>
        </p:txBody>
      </p:sp>
      <p:pic>
        <p:nvPicPr>
          <p:cNvPr id="17412" name="Picture 4" descr="Бесплатное стоковое фото с вручая, друг с другом, женщина">
            <a:extLst>
              <a:ext uri="{FF2B5EF4-FFF2-40B4-BE49-F238E27FC236}">
                <a16:creationId xmlns:a16="http://schemas.microsoft.com/office/drawing/2014/main" id="{F5AA53D2-8017-4ECD-B944-E351982FF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048000"/>
            <a:ext cx="542925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79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93430" y="190355"/>
            <a:ext cx="9113838" cy="648000"/>
          </a:xfrm>
        </p:spPr>
        <p:txBody>
          <a:bodyPr>
            <a:noAutofit/>
          </a:bodyPr>
          <a:lstStyle/>
          <a:p>
            <a:r>
              <a:rPr lang="ru-RU" sz="3200" dirty="0"/>
              <a:t>Ответственность за формирование извещения</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2516905" y="971850"/>
            <a:ext cx="8246788"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ru-RU" sz="1800" b="1" dirty="0"/>
              <a:t>Письмо Минфина РФ от 21 декабря 2021 года №24-03-08/104212.</a:t>
            </a:r>
          </a:p>
          <a:p>
            <a:pPr marL="0" indent="0">
              <a:spcAft>
                <a:spcPts val="600"/>
              </a:spcAft>
              <a:buNone/>
            </a:pPr>
            <a:r>
              <a:rPr lang="ru-RU" b="1" dirty="0"/>
              <a:t> </a:t>
            </a:r>
            <a:endParaRPr lang="ru-RU" sz="1200" dirty="0">
              <a:solidFill>
                <a:schemeClr val="accent6"/>
              </a:solidFill>
            </a:endParaRPr>
          </a:p>
        </p:txBody>
      </p:sp>
      <p:sp>
        <p:nvSpPr>
          <p:cNvPr id="6" name="Полилиния 4">
            <a:extLst>
              <a:ext uri="{FF2B5EF4-FFF2-40B4-BE49-F238E27FC236}">
                <a16:creationId xmlns:a16="http://schemas.microsoft.com/office/drawing/2014/main" id="{76B9A865-AAAC-49EB-B9E3-72263C0B8EF5}"/>
              </a:ext>
            </a:extLst>
          </p:cNvPr>
          <p:cNvSpPr>
            <a:spLocks noChangeAspect="1"/>
          </p:cNvSpPr>
          <p:nvPr/>
        </p:nvSpPr>
        <p:spPr>
          <a:xfrm>
            <a:off x="1447800" y="1030229"/>
            <a:ext cx="720000" cy="719934"/>
          </a:xfrm>
          <a:custGeom>
            <a:avLst/>
            <a:gdLst>
              <a:gd name="connsiteX0" fmla="*/ 520911 w 720000"/>
              <a:gd name="connsiteY0" fmla="*/ 543829 h 719934"/>
              <a:gd name="connsiteX1" fmla="*/ 500668 w 720000"/>
              <a:gd name="connsiteY1" fmla="*/ 631703 h 719934"/>
              <a:gd name="connsiteX2" fmla="*/ 532783 w 720000"/>
              <a:gd name="connsiteY2" fmla="*/ 661096 h 719934"/>
              <a:gd name="connsiteX3" fmla="*/ 564896 w 720000"/>
              <a:gd name="connsiteY3" fmla="*/ 631703 h 719934"/>
              <a:gd name="connsiteX4" fmla="*/ 544652 w 720000"/>
              <a:gd name="connsiteY4" fmla="*/ 543829 h 719934"/>
              <a:gd name="connsiteX5" fmla="*/ 530434 w 720000"/>
              <a:gd name="connsiteY5" fmla="*/ 493908 h 719934"/>
              <a:gd name="connsiteX6" fmla="*/ 526737 w 720000"/>
              <a:gd name="connsiteY6" fmla="*/ 494039 h 719934"/>
              <a:gd name="connsiteX7" fmla="*/ 525446 w 720000"/>
              <a:gd name="connsiteY7" fmla="*/ 494107 h 719934"/>
              <a:gd name="connsiteX8" fmla="*/ 520058 w 720000"/>
              <a:gd name="connsiteY8" fmla="*/ 494524 h 719934"/>
              <a:gd name="connsiteX9" fmla="*/ 517917 w 720000"/>
              <a:gd name="connsiteY9" fmla="*/ 494741 h 719934"/>
              <a:gd name="connsiteX10" fmla="*/ 513895 w 720000"/>
              <a:gd name="connsiteY10" fmla="*/ 495223 h 719934"/>
              <a:gd name="connsiteX11" fmla="*/ 509973 w 720000"/>
              <a:gd name="connsiteY11" fmla="*/ 495790 h 719934"/>
              <a:gd name="connsiteX12" fmla="*/ 508237 w 720000"/>
              <a:gd name="connsiteY12" fmla="*/ 496071 h 719934"/>
              <a:gd name="connsiteX13" fmla="*/ 505487 w 720000"/>
              <a:gd name="connsiteY13" fmla="*/ 496551 h 719934"/>
              <a:gd name="connsiteX14" fmla="*/ 518945 w 720000"/>
              <a:gd name="connsiteY14" fmla="*/ 522700 h 719934"/>
              <a:gd name="connsiteX15" fmla="*/ 546615 w 720000"/>
              <a:gd name="connsiteY15" fmla="*/ 522700 h 719934"/>
              <a:gd name="connsiteX16" fmla="*/ 560075 w 720000"/>
              <a:gd name="connsiteY16" fmla="*/ 496548 h 719934"/>
              <a:gd name="connsiteX17" fmla="*/ 557340 w 720000"/>
              <a:gd name="connsiteY17" fmla="*/ 496071 h 719934"/>
              <a:gd name="connsiteX18" fmla="*/ 555577 w 720000"/>
              <a:gd name="connsiteY18" fmla="*/ 495787 h 719934"/>
              <a:gd name="connsiteX19" fmla="*/ 551679 w 720000"/>
              <a:gd name="connsiteY19" fmla="*/ 495223 h 719934"/>
              <a:gd name="connsiteX20" fmla="*/ 547644 w 720000"/>
              <a:gd name="connsiteY20" fmla="*/ 494739 h 719934"/>
              <a:gd name="connsiteX21" fmla="*/ 545507 w 720000"/>
              <a:gd name="connsiteY21" fmla="*/ 494524 h 719934"/>
              <a:gd name="connsiteX22" fmla="*/ 540116 w 720000"/>
              <a:gd name="connsiteY22" fmla="*/ 494107 h 719934"/>
              <a:gd name="connsiteX23" fmla="*/ 538825 w 720000"/>
              <a:gd name="connsiteY23" fmla="*/ 494039 h 719934"/>
              <a:gd name="connsiteX24" fmla="*/ 535128 w 720000"/>
              <a:gd name="connsiteY24" fmla="*/ 493908 h 719934"/>
              <a:gd name="connsiteX25" fmla="*/ 532781 w 720000"/>
              <a:gd name="connsiteY25" fmla="*/ 493967 h 719934"/>
              <a:gd name="connsiteX26" fmla="*/ 530434 w 720000"/>
              <a:gd name="connsiteY26" fmla="*/ 493908 h 719934"/>
              <a:gd name="connsiteX27" fmla="*/ 458710 w 720000"/>
              <a:gd name="connsiteY27" fmla="*/ 458350 h 719934"/>
              <a:gd name="connsiteX28" fmla="*/ 458710 w 720000"/>
              <a:gd name="connsiteY28" fmla="*/ 488836 h 719934"/>
              <a:gd name="connsiteX29" fmla="*/ 482882 w 720000"/>
              <a:gd name="connsiteY29" fmla="*/ 480089 h 719934"/>
              <a:gd name="connsiteX30" fmla="*/ 482882 w 720000"/>
              <a:gd name="connsiteY30" fmla="*/ 479760 h 719934"/>
              <a:gd name="connsiteX31" fmla="*/ 458710 w 720000"/>
              <a:gd name="connsiteY31" fmla="*/ 458350 h 719934"/>
              <a:gd name="connsiteX32" fmla="*/ 246399 w 720000"/>
              <a:gd name="connsiteY32" fmla="*/ 389025 h 719934"/>
              <a:gd name="connsiteX33" fmla="*/ 190568 w 720000"/>
              <a:gd name="connsiteY33" fmla="*/ 462126 h 719934"/>
              <a:gd name="connsiteX34" fmla="*/ 242232 w 720000"/>
              <a:gd name="connsiteY34" fmla="*/ 476773 h 719934"/>
              <a:gd name="connsiteX35" fmla="*/ 339976 w 720000"/>
              <a:gd name="connsiteY35" fmla="*/ 389066 h 719934"/>
              <a:gd name="connsiteX36" fmla="*/ 325606 w 720000"/>
              <a:gd name="connsiteY36" fmla="*/ 389061 h 719934"/>
              <a:gd name="connsiteX37" fmla="*/ 547419 w 720000"/>
              <a:gd name="connsiteY37" fmla="*/ 332602 h 719934"/>
              <a:gd name="connsiteX38" fmla="*/ 458921 w 720000"/>
              <a:gd name="connsiteY38" fmla="*/ 373023 h 719934"/>
              <a:gd name="connsiteX39" fmla="*/ 458921 w 720000"/>
              <a:gd name="connsiteY39" fmla="*/ 398981 h 719934"/>
              <a:gd name="connsiteX40" fmla="*/ 459005 w 720000"/>
              <a:gd name="connsiteY40" fmla="*/ 402319 h 719934"/>
              <a:gd name="connsiteX41" fmla="*/ 459054 w 720000"/>
              <a:gd name="connsiteY41" fmla="*/ 403273 h 719934"/>
              <a:gd name="connsiteX42" fmla="*/ 459263 w 720000"/>
              <a:gd name="connsiteY42" fmla="*/ 405997 h 719934"/>
              <a:gd name="connsiteX43" fmla="*/ 459358 w 720000"/>
              <a:gd name="connsiteY43" fmla="*/ 406961 h 719934"/>
              <a:gd name="connsiteX44" fmla="*/ 459689 w 720000"/>
              <a:gd name="connsiteY44" fmla="*/ 409564 h 719934"/>
              <a:gd name="connsiteX45" fmla="*/ 459918 w 720000"/>
              <a:gd name="connsiteY45" fmla="*/ 411032 h 719934"/>
              <a:gd name="connsiteX46" fmla="*/ 460198 w 720000"/>
              <a:gd name="connsiteY46" fmla="*/ 412600 h 719934"/>
              <a:gd name="connsiteX47" fmla="*/ 460883 w 720000"/>
              <a:gd name="connsiteY47" fmla="*/ 415838 h 719934"/>
              <a:gd name="connsiteX48" fmla="*/ 461051 w 720000"/>
              <a:gd name="connsiteY48" fmla="*/ 416567 h 719934"/>
              <a:gd name="connsiteX49" fmla="*/ 461610 w 720000"/>
              <a:gd name="connsiteY49" fmla="*/ 418684 h 719934"/>
              <a:gd name="connsiteX50" fmla="*/ 461750 w 720000"/>
              <a:gd name="connsiteY50" fmla="*/ 419179 h 719934"/>
              <a:gd name="connsiteX51" fmla="*/ 498397 w 720000"/>
              <a:gd name="connsiteY51" fmla="*/ 464241 h 719934"/>
              <a:gd name="connsiteX52" fmla="*/ 499126 w 720000"/>
              <a:gd name="connsiteY52" fmla="*/ 464695 h 719934"/>
              <a:gd name="connsiteX53" fmla="*/ 529925 w 720000"/>
              <a:gd name="connsiteY53" fmla="*/ 472770 h 719934"/>
              <a:gd name="connsiteX54" fmla="*/ 532638 w 720000"/>
              <a:gd name="connsiteY54" fmla="*/ 472698 h 719934"/>
              <a:gd name="connsiteX55" fmla="*/ 532926 w 720000"/>
              <a:gd name="connsiteY55" fmla="*/ 472698 h 719934"/>
              <a:gd name="connsiteX56" fmla="*/ 535639 w 720000"/>
              <a:gd name="connsiteY56" fmla="*/ 472770 h 719934"/>
              <a:gd name="connsiteX57" fmla="*/ 606643 w 720000"/>
              <a:gd name="connsiteY57" fmla="*/ 398981 h 719934"/>
              <a:gd name="connsiteX58" fmla="*/ 606643 w 720000"/>
              <a:gd name="connsiteY58" fmla="*/ 372645 h 719934"/>
              <a:gd name="connsiteX59" fmla="*/ 547419 w 720000"/>
              <a:gd name="connsiteY59" fmla="*/ 332602 h 719934"/>
              <a:gd name="connsiteX60" fmla="*/ 168213 w 720000"/>
              <a:gd name="connsiteY60" fmla="*/ 283623 h 719934"/>
              <a:gd name="connsiteX61" fmla="*/ 121938 w 720000"/>
              <a:gd name="connsiteY61" fmla="*/ 378457 h 719934"/>
              <a:gd name="connsiteX62" fmla="*/ 160480 w 720000"/>
              <a:gd name="connsiteY62" fmla="*/ 466708 h 719934"/>
              <a:gd name="connsiteX63" fmla="*/ 167073 w 720000"/>
              <a:gd name="connsiteY63" fmla="*/ 458076 h 719934"/>
              <a:gd name="connsiteX64" fmla="*/ 167085 w 720000"/>
              <a:gd name="connsiteY64" fmla="*/ 458060 h 719934"/>
              <a:gd name="connsiteX65" fmla="*/ 228299 w 720000"/>
              <a:gd name="connsiteY65" fmla="*/ 377912 h 719934"/>
              <a:gd name="connsiteX66" fmla="*/ 532728 w 720000"/>
              <a:gd name="connsiteY66" fmla="*/ 252475 h 719934"/>
              <a:gd name="connsiteX67" fmla="*/ 498891 w 720000"/>
              <a:gd name="connsiteY67" fmla="*/ 260739 h 719934"/>
              <a:gd name="connsiteX68" fmla="*/ 498398 w 720000"/>
              <a:gd name="connsiteY68" fmla="*/ 261046 h 719934"/>
              <a:gd name="connsiteX69" fmla="*/ 464052 w 720000"/>
              <a:gd name="connsiteY69" fmla="*/ 299335 h 719934"/>
              <a:gd name="connsiteX70" fmla="*/ 464034 w 720000"/>
              <a:gd name="connsiteY70" fmla="*/ 299380 h 719934"/>
              <a:gd name="connsiteX71" fmla="*/ 461792 w 720000"/>
              <a:gd name="connsiteY71" fmla="*/ 305987 h 719934"/>
              <a:gd name="connsiteX72" fmla="*/ 461584 w 720000"/>
              <a:gd name="connsiteY72" fmla="*/ 306720 h 719934"/>
              <a:gd name="connsiteX73" fmla="*/ 461064 w 720000"/>
              <a:gd name="connsiteY73" fmla="*/ 308694 h 719934"/>
              <a:gd name="connsiteX74" fmla="*/ 460807 w 720000"/>
              <a:gd name="connsiteY74" fmla="*/ 309808 h 719934"/>
              <a:gd name="connsiteX75" fmla="*/ 460213 w 720000"/>
              <a:gd name="connsiteY75" fmla="*/ 312636 h 719934"/>
              <a:gd name="connsiteX76" fmla="*/ 459912 w 720000"/>
              <a:gd name="connsiteY76" fmla="*/ 314315 h 719934"/>
              <a:gd name="connsiteX77" fmla="*/ 459691 w 720000"/>
              <a:gd name="connsiteY77" fmla="*/ 315728 h 719934"/>
              <a:gd name="connsiteX78" fmla="*/ 459350 w 720000"/>
              <a:gd name="connsiteY78" fmla="*/ 318418 h 719934"/>
              <a:gd name="connsiteX79" fmla="*/ 459264 w 720000"/>
              <a:gd name="connsiteY79" fmla="*/ 319293 h 719934"/>
              <a:gd name="connsiteX80" fmla="*/ 459054 w 720000"/>
              <a:gd name="connsiteY80" fmla="*/ 322045 h 719934"/>
              <a:gd name="connsiteX81" fmla="*/ 459005 w 720000"/>
              <a:gd name="connsiteY81" fmla="*/ 322993 h 719934"/>
              <a:gd name="connsiteX82" fmla="*/ 458921 w 720000"/>
              <a:gd name="connsiteY82" fmla="*/ 326333 h 719934"/>
              <a:gd name="connsiteX83" fmla="*/ 458921 w 720000"/>
              <a:gd name="connsiteY83" fmla="*/ 351846 h 719934"/>
              <a:gd name="connsiteX84" fmla="*/ 539649 w 720000"/>
              <a:gd name="connsiteY84" fmla="*/ 307904 h 719934"/>
              <a:gd name="connsiteX85" fmla="*/ 549647 w 720000"/>
              <a:gd name="connsiteY85" fmla="*/ 302380 h 719934"/>
              <a:gd name="connsiteX86" fmla="*/ 558826 w 720000"/>
              <a:gd name="connsiteY86" fmla="*/ 309178 h 719934"/>
              <a:gd name="connsiteX87" fmla="*/ 606645 w 720000"/>
              <a:gd name="connsiteY87" fmla="*/ 351239 h 719934"/>
              <a:gd name="connsiteX88" fmla="*/ 606645 w 720000"/>
              <a:gd name="connsiteY88" fmla="*/ 326439 h 719934"/>
              <a:gd name="connsiteX89" fmla="*/ 532728 w 720000"/>
              <a:gd name="connsiteY89" fmla="*/ 252475 h 719934"/>
              <a:gd name="connsiteX90" fmla="*/ 242231 w 720000"/>
              <a:gd name="connsiteY90" fmla="*/ 217490 h 719934"/>
              <a:gd name="connsiteX91" fmla="*/ 309785 w 720000"/>
              <a:gd name="connsiteY91" fmla="*/ 232312 h 719934"/>
              <a:gd name="connsiteX92" fmla="*/ 314934 w 720000"/>
              <a:gd name="connsiteY92" fmla="*/ 246336 h 719934"/>
              <a:gd name="connsiteX93" fmla="*/ 300911 w 720000"/>
              <a:gd name="connsiteY93" fmla="*/ 251485 h 719934"/>
              <a:gd name="connsiteX94" fmla="*/ 242231 w 720000"/>
              <a:gd name="connsiteY94" fmla="*/ 238617 h 719934"/>
              <a:gd name="connsiteX95" fmla="*/ 175406 w 720000"/>
              <a:gd name="connsiteY95" fmla="*/ 255592 h 719934"/>
              <a:gd name="connsiteX96" fmla="*/ 180059 w 720000"/>
              <a:gd name="connsiteY96" fmla="*/ 262892 h 719934"/>
              <a:gd name="connsiteX97" fmla="*/ 180063 w 720000"/>
              <a:gd name="connsiteY97" fmla="*/ 262898 h 719934"/>
              <a:gd name="connsiteX98" fmla="*/ 246971 w 720000"/>
              <a:gd name="connsiteY98" fmla="*/ 367896 h 719934"/>
              <a:gd name="connsiteX99" fmla="*/ 351111 w 720000"/>
              <a:gd name="connsiteY99" fmla="*/ 367943 h 719934"/>
              <a:gd name="connsiteX100" fmla="*/ 351115 w 720000"/>
              <a:gd name="connsiteY100" fmla="*/ 367943 h 719934"/>
              <a:gd name="connsiteX101" fmla="*/ 381687 w 720000"/>
              <a:gd name="connsiteY101" fmla="*/ 367957 h 719934"/>
              <a:gd name="connsiteX102" fmla="*/ 327394 w 720000"/>
              <a:gd name="connsiteY102" fmla="*/ 267531 h 719934"/>
              <a:gd name="connsiteX103" fmla="*/ 325461 w 720000"/>
              <a:gd name="connsiteY103" fmla="*/ 252718 h 719934"/>
              <a:gd name="connsiteX104" fmla="*/ 340276 w 720000"/>
              <a:gd name="connsiteY104" fmla="*/ 250783 h 719934"/>
              <a:gd name="connsiteX105" fmla="*/ 403203 w 720000"/>
              <a:gd name="connsiteY105" fmla="*/ 378460 h 719934"/>
              <a:gd name="connsiteX106" fmla="*/ 403200 w 720000"/>
              <a:gd name="connsiteY106" fmla="*/ 378727 h 719934"/>
              <a:gd name="connsiteX107" fmla="*/ 400105 w 720000"/>
              <a:gd name="connsiteY107" fmla="*/ 385998 h 719934"/>
              <a:gd name="connsiteX108" fmla="*/ 392636 w 720000"/>
              <a:gd name="connsiteY108" fmla="*/ 389090 h 719934"/>
              <a:gd name="connsiteX109" fmla="*/ 392632 w 720000"/>
              <a:gd name="connsiteY109" fmla="*/ 389090 h 719934"/>
              <a:gd name="connsiteX110" fmla="*/ 361175 w 720000"/>
              <a:gd name="connsiteY110" fmla="*/ 389076 h 719934"/>
              <a:gd name="connsiteX111" fmla="*/ 242233 w 720000"/>
              <a:gd name="connsiteY111" fmla="*/ 497899 h 719934"/>
              <a:gd name="connsiteX112" fmla="*/ 177702 w 720000"/>
              <a:gd name="connsiteY112" fmla="*/ 478972 h 719934"/>
              <a:gd name="connsiteX113" fmla="*/ 170536 w 720000"/>
              <a:gd name="connsiteY113" fmla="*/ 488353 h 719934"/>
              <a:gd name="connsiteX114" fmla="*/ 163508 w 720000"/>
              <a:gd name="connsiteY114" fmla="*/ 492417 h 719934"/>
              <a:gd name="connsiteX115" fmla="*/ 162141 w 720000"/>
              <a:gd name="connsiteY115" fmla="*/ 492506 h 719934"/>
              <a:gd name="connsiteX116" fmla="*/ 155669 w 720000"/>
              <a:gd name="connsiteY116" fmla="*/ 490291 h 719934"/>
              <a:gd name="connsiteX117" fmla="*/ 100810 w 720000"/>
              <a:gd name="connsiteY117" fmla="*/ 378457 h 719934"/>
              <a:gd name="connsiteX118" fmla="*/ 156824 w 720000"/>
              <a:gd name="connsiteY118" fmla="*/ 265748 h 719934"/>
              <a:gd name="connsiteX119" fmla="*/ 151736 w 720000"/>
              <a:gd name="connsiteY119" fmla="*/ 257766 h 719934"/>
              <a:gd name="connsiteX120" fmla="*/ 154908 w 720000"/>
              <a:gd name="connsiteY120" fmla="*/ 243219 h 719934"/>
              <a:gd name="connsiteX121" fmla="*/ 242231 w 720000"/>
              <a:gd name="connsiteY121" fmla="*/ 217490 h 719934"/>
              <a:gd name="connsiteX122" fmla="*/ 21128 w 720000"/>
              <a:gd name="connsiteY122" fmla="*/ 82194 h 719934"/>
              <a:gd name="connsiteX123" fmla="*/ 21128 w 720000"/>
              <a:gd name="connsiteY123" fmla="*/ 650978 h 719934"/>
              <a:gd name="connsiteX124" fmla="*/ 345594 w 720000"/>
              <a:gd name="connsiteY124" fmla="*/ 650978 h 719934"/>
              <a:gd name="connsiteX125" fmla="*/ 345616 w 720000"/>
              <a:gd name="connsiteY125" fmla="*/ 650399 h 719934"/>
              <a:gd name="connsiteX126" fmla="*/ 345853 w 720000"/>
              <a:gd name="connsiteY126" fmla="*/ 644461 h 719934"/>
              <a:gd name="connsiteX127" fmla="*/ 346016 w 720000"/>
              <a:gd name="connsiteY127" fmla="*/ 642078 h 719934"/>
              <a:gd name="connsiteX128" fmla="*/ 346294 w 720000"/>
              <a:gd name="connsiteY128" fmla="*/ 638741 h 719934"/>
              <a:gd name="connsiteX129" fmla="*/ 347151 w 720000"/>
              <a:gd name="connsiteY129" fmla="*/ 631212 h 719934"/>
              <a:gd name="connsiteX130" fmla="*/ 55862 w 720000"/>
              <a:gd name="connsiteY130" fmla="*/ 631212 h 719934"/>
              <a:gd name="connsiteX131" fmla="*/ 45298 w 720000"/>
              <a:gd name="connsiteY131" fmla="*/ 620648 h 719934"/>
              <a:gd name="connsiteX132" fmla="*/ 45298 w 720000"/>
              <a:gd name="connsiteY132" fmla="*/ 446726 h 719934"/>
              <a:gd name="connsiteX133" fmla="*/ 55862 w 720000"/>
              <a:gd name="connsiteY133" fmla="*/ 436162 h 719934"/>
              <a:gd name="connsiteX134" fmla="*/ 66426 w 720000"/>
              <a:gd name="connsiteY134" fmla="*/ 446726 h 719934"/>
              <a:gd name="connsiteX135" fmla="*/ 66426 w 720000"/>
              <a:gd name="connsiteY135" fmla="*/ 610084 h 719934"/>
              <a:gd name="connsiteX136" fmla="*/ 351454 w 720000"/>
              <a:gd name="connsiteY136" fmla="*/ 610084 h 719934"/>
              <a:gd name="connsiteX137" fmla="*/ 363590 w 720000"/>
              <a:gd name="connsiteY137" fmla="*/ 578392 h 719934"/>
              <a:gd name="connsiteX138" fmla="*/ 365024 w 720000"/>
              <a:gd name="connsiteY138" fmla="*/ 575576 h 719934"/>
              <a:gd name="connsiteX139" fmla="*/ 366063 w 720000"/>
              <a:gd name="connsiteY139" fmla="*/ 573582 h 719934"/>
              <a:gd name="connsiteX140" fmla="*/ 404260 w 720000"/>
              <a:gd name="connsiteY140" fmla="*/ 524538 h 719934"/>
              <a:gd name="connsiteX141" fmla="*/ 404316 w 720000"/>
              <a:gd name="connsiteY141" fmla="*/ 524484 h 719934"/>
              <a:gd name="connsiteX142" fmla="*/ 404792 w 720000"/>
              <a:gd name="connsiteY142" fmla="*/ 524056 h 719934"/>
              <a:gd name="connsiteX143" fmla="*/ 437582 w 720000"/>
              <a:gd name="connsiteY143" fmla="*/ 499684 h 719934"/>
              <a:gd name="connsiteX144" fmla="*/ 437582 w 720000"/>
              <a:gd name="connsiteY144" fmla="*/ 362809 h 719934"/>
              <a:gd name="connsiteX145" fmla="*/ 437582 w 720000"/>
              <a:gd name="connsiteY145" fmla="*/ 326438 h 719934"/>
              <a:gd name="connsiteX146" fmla="*/ 437582 w 720000"/>
              <a:gd name="connsiteY146" fmla="*/ 212879 h 719934"/>
              <a:gd name="connsiteX147" fmla="*/ 448146 w 720000"/>
              <a:gd name="connsiteY147" fmla="*/ 202315 h 719934"/>
              <a:gd name="connsiteX148" fmla="*/ 458710 w 720000"/>
              <a:gd name="connsiteY148" fmla="*/ 212878 h 719934"/>
              <a:gd name="connsiteX149" fmla="*/ 458710 w 720000"/>
              <a:gd name="connsiteY149" fmla="*/ 266765 h 719934"/>
              <a:gd name="connsiteX150" fmla="*/ 482882 w 720000"/>
              <a:gd name="connsiteY150" fmla="*/ 245466 h 719934"/>
              <a:gd name="connsiteX151" fmla="*/ 482882 w 720000"/>
              <a:gd name="connsiteY151" fmla="*/ 82194 h 719934"/>
              <a:gd name="connsiteX152" fmla="*/ 403200 w 720000"/>
              <a:gd name="connsiteY152" fmla="*/ 82194 h 719934"/>
              <a:gd name="connsiteX153" fmla="*/ 403200 w 720000"/>
              <a:gd name="connsiteY153" fmla="*/ 98235 h 719934"/>
              <a:gd name="connsiteX154" fmla="*/ 448146 w 720000"/>
              <a:gd name="connsiteY154" fmla="*/ 98235 h 719934"/>
              <a:gd name="connsiteX155" fmla="*/ 458710 w 720000"/>
              <a:gd name="connsiteY155" fmla="*/ 108799 h 719934"/>
              <a:gd name="connsiteX156" fmla="*/ 458710 w 720000"/>
              <a:gd name="connsiteY156" fmla="*/ 177664 h 719934"/>
              <a:gd name="connsiteX157" fmla="*/ 448146 w 720000"/>
              <a:gd name="connsiteY157" fmla="*/ 188229 h 719934"/>
              <a:gd name="connsiteX158" fmla="*/ 437582 w 720000"/>
              <a:gd name="connsiteY158" fmla="*/ 177664 h 719934"/>
              <a:gd name="connsiteX159" fmla="*/ 437582 w 720000"/>
              <a:gd name="connsiteY159" fmla="*/ 119363 h 719934"/>
              <a:gd name="connsiteX160" fmla="*/ 403200 w 720000"/>
              <a:gd name="connsiteY160" fmla="*/ 119363 h 719934"/>
              <a:gd name="connsiteX161" fmla="*/ 403200 w 720000"/>
              <a:gd name="connsiteY161" fmla="*/ 129194 h 719934"/>
              <a:gd name="connsiteX162" fmla="*/ 392636 w 720000"/>
              <a:gd name="connsiteY162" fmla="*/ 139757 h 719934"/>
              <a:gd name="connsiteX163" fmla="*/ 111374 w 720000"/>
              <a:gd name="connsiteY163" fmla="*/ 139757 h 719934"/>
              <a:gd name="connsiteX164" fmla="*/ 100810 w 720000"/>
              <a:gd name="connsiteY164" fmla="*/ 129194 h 719934"/>
              <a:gd name="connsiteX165" fmla="*/ 100810 w 720000"/>
              <a:gd name="connsiteY165" fmla="*/ 119363 h 719934"/>
              <a:gd name="connsiteX166" fmla="*/ 66426 w 720000"/>
              <a:gd name="connsiteY166" fmla="*/ 119363 h 719934"/>
              <a:gd name="connsiteX167" fmla="*/ 66426 w 720000"/>
              <a:gd name="connsiteY167" fmla="*/ 411515 h 719934"/>
              <a:gd name="connsiteX168" fmla="*/ 55862 w 720000"/>
              <a:gd name="connsiteY168" fmla="*/ 422079 h 719934"/>
              <a:gd name="connsiteX169" fmla="*/ 45298 w 720000"/>
              <a:gd name="connsiteY169" fmla="*/ 411515 h 719934"/>
              <a:gd name="connsiteX170" fmla="*/ 45298 w 720000"/>
              <a:gd name="connsiteY170" fmla="*/ 108800 h 719934"/>
              <a:gd name="connsiteX171" fmla="*/ 55862 w 720000"/>
              <a:gd name="connsiteY171" fmla="*/ 98236 h 719934"/>
              <a:gd name="connsiteX172" fmla="*/ 100810 w 720000"/>
              <a:gd name="connsiteY172" fmla="*/ 98236 h 719934"/>
              <a:gd name="connsiteX173" fmla="*/ 100810 w 720000"/>
              <a:gd name="connsiteY173" fmla="*/ 82194 h 719934"/>
              <a:gd name="connsiteX174" fmla="*/ 252005 w 720000"/>
              <a:gd name="connsiteY174" fmla="*/ 21128 h 719934"/>
              <a:gd name="connsiteX175" fmla="*/ 215077 w 720000"/>
              <a:gd name="connsiteY175" fmla="*/ 50064 h 719934"/>
              <a:gd name="connsiteX176" fmla="*/ 204817 w 720000"/>
              <a:gd name="connsiteY176" fmla="*/ 58112 h 719934"/>
              <a:gd name="connsiteX177" fmla="*/ 121937 w 720000"/>
              <a:gd name="connsiteY177" fmla="*/ 58112 h 719934"/>
              <a:gd name="connsiteX178" fmla="*/ 121937 w 720000"/>
              <a:gd name="connsiteY178" fmla="*/ 118631 h 719934"/>
              <a:gd name="connsiteX179" fmla="*/ 382072 w 720000"/>
              <a:gd name="connsiteY179" fmla="*/ 118631 h 719934"/>
              <a:gd name="connsiteX180" fmla="*/ 382072 w 720000"/>
              <a:gd name="connsiteY180" fmla="*/ 58112 h 719934"/>
              <a:gd name="connsiteX181" fmla="*/ 299192 w 720000"/>
              <a:gd name="connsiteY181" fmla="*/ 58112 h 719934"/>
              <a:gd name="connsiteX182" fmla="*/ 288932 w 720000"/>
              <a:gd name="connsiteY182" fmla="*/ 50064 h 719934"/>
              <a:gd name="connsiteX183" fmla="*/ 252005 w 720000"/>
              <a:gd name="connsiteY183" fmla="*/ 21128 h 719934"/>
              <a:gd name="connsiteX184" fmla="*/ 252005 w 720000"/>
              <a:gd name="connsiteY184" fmla="*/ 0 h 719934"/>
              <a:gd name="connsiteX185" fmla="*/ 306864 w 720000"/>
              <a:gd name="connsiteY185" fmla="*/ 36984 h 719934"/>
              <a:gd name="connsiteX186" fmla="*/ 392636 w 720000"/>
              <a:gd name="connsiteY186" fmla="*/ 36984 h 719934"/>
              <a:gd name="connsiteX187" fmla="*/ 403200 w 720000"/>
              <a:gd name="connsiteY187" fmla="*/ 47548 h 719934"/>
              <a:gd name="connsiteX188" fmla="*/ 403200 w 720000"/>
              <a:gd name="connsiteY188" fmla="*/ 61066 h 719934"/>
              <a:gd name="connsiteX189" fmla="*/ 493446 w 720000"/>
              <a:gd name="connsiteY189" fmla="*/ 61066 h 719934"/>
              <a:gd name="connsiteX190" fmla="*/ 504009 w 720000"/>
              <a:gd name="connsiteY190" fmla="*/ 71630 h 719934"/>
              <a:gd name="connsiteX191" fmla="*/ 504009 w 720000"/>
              <a:gd name="connsiteY191" fmla="*/ 235766 h 719934"/>
              <a:gd name="connsiteX192" fmla="*/ 532676 w 720000"/>
              <a:gd name="connsiteY192" fmla="*/ 231342 h 719934"/>
              <a:gd name="connsiteX193" fmla="*/ 532729 w 720000"/>
              <a:gd name="connsiteY193" fmla="*/ 231343 h 719934"/>
              <a:gd name="connsiteX194" fmla="*/ 532783 w 720000"/>
              <a:gd name="connsiteY194" fmla="*/ 231342 h 719934"/>
              <a:gd name="connsiteX195" fmla="*/ 627771 w 720000"/>
              <a:gd name="connsiteY195" fmla="*/ 326331 h 719934"/>
              <a:gd name="connsiteX196" fmla="*/ 627771 w 720000"/>
              <a:gd name="connsiteY196" fmla="*/ 326437 h 719934"/>
              <a:gd name="connsiteX197" fmla="*/ 627771 w 720000"/>
              <a:gd name="connsiteY197" fmla="*/ 362797 h 719934"/>
              <a:gd name="connsiteX198" fmla="*/ 627771 w 720000"/>
              <a:gd name="connsiteY198" fmla="*/ 398981 h 719934"/>
              <a:gd name="connsiteX199" fmla="*/ 582326 w 720000"/>
              <a:gd name="connsiteY199" fmla="*/ 479989 h 719934"/>
              <a:gd name="connsiteX200" fmla="*/ 720000 w 720000"/>
              <a:gd name="connsiteY200" fmla="*/ 654072 h 719934"/>
              <a:gd name="connsiteX201" fmla="*/ 720000 w 720000"/>
              <a:gd name="connsiteY201" fmla="*/ 709370 h 719934"/>
              <a:gd name="connsiteX202" fmla="*/ 709436 w 720000"/>
              <a:gd name="connsiteY202" fmla="*/ 719934 h 719934"/>
              <a:gd name="connsiteX203" fmla="*/ 470134 w 720000"/>
              <a:gd name="connsiteY203" fmla="*/ 719934 h 719934"/>
              <a:gd name="connsiteX204" fmla="*/ 459571 w 720000"/>
              <a:gd name="connsiteY204" fmla="*/ 709370 h 719934"/>
              <a:gd name="connsiteX205" fmla="*/ 470134 w 720000"/>
              <a:gd name="connsiteY205" fmla="*/ 698806 h 719934"/>
              <a:gd name="connsiteX206" fmla="*/ 698876 w 720000"/>
              <a:gd name="connsiteY206" fmla="*/ 698806 h 719934"/>
              <a:gd name="connsiteX207" fmla="*/ 698876 w 720000"/>
              <a:gd name="connsiteY207" fmla="*/ 654072 h 719934"/>
              <a:gd name="connsiteX208" fmla="*/ 648791 w 720000"/>
              <a:gd name="connsiteY208" fmla="*/ 541846 h 719934"/>
              <a:gd name="connsiteX209" fmla="*/ 581117 w 720000"/>
              <a:gd name="connsiteY209" fmla="*/ 501845 h 719934"/>
              <a:gd name="connsiteX210" fmla="*/ 564226 w 720000"/>
              <a:gd name="connsiteY210" fmla="*/ 534663 h 719934"/>
              <a:gd name="connsiteX211" fmla="*/ 586873 w 720000"/>
              <a:gd name="connsiteY211" fmla="*/ 632964 h 719934"/>
              <a:gd name="connsiteX212" fmla="*/ 583710 w 720000"/>
              <a:gd name="connsiteY212" fmla="*/ 643128 h 719934"/>
              <a:gd name="connsiteX213" fmla="*/ 539918 w 720000"/>
              <a:gd name="connsiteY213" fmla="*/ 683209 h 719934"/>
              <a:gd name="connsiteX214" fmla="*/ 532787 w 720000"/>
              <a:gd name="connsiteY214" fmla="*/ 685980 h 719934"/>
              <a:gd name="connsiteX215" fmla="*/ 525654 w 720000"/>
              <a:gd name="connsiteY215" fmla="*/ 683209 h 719934"/>
              <a:gd name="connsiteX216" fmla="*/ 481862 w 720000"/>
              <a:gd name="connsiteY216" fmla="*/ 643128 h 719934"/>
              <a:gd name="connsiteX217" fmla="*/ 478700 w 720000"/>
              <a:gd name="connsiteY217" fmla="*/ 632964 h 719934"/>
              <a:gd name="connsiteX218" fmla="*/ 501346 w 720000"/>
              <a:gd name="connsiteY218" fmla="*/ 534664 h 719934"/>
              <a:gd name="connsiteX219" fmla="*/ 484454 w 720000"/>
              <a:gd name="connsiteY219" fmla="*/ 501845 h 719934"/>
              <a:gd name="connsiteX220" fmla="*/ 452736 w 720000"/>
              <a:gd name="connsiteY220" fmla="*/ 515529 h 719934"/>
              <a:gd name="connsiteX221" fmla="*/ 452383 w 720000"/>
              <a:gd name="connsiteY221" fmla="*/ 515726 h 719934"/>
              <a:gd name="connsiteX222" fmla="*/ 446857 w 720000"/>
              <a:gd name="connsiteY222" fmla="*/ 518941 h 719934"/>
              <a:gd name="connsiteX223" fmla="*/ 444988 w 720000"/>
              <a:gd name="connsiteY223" fmla="*/ 520083 h 719934"/>
              <a:gd name="connsiteX224" fmla="*/ 442527 w 720000"/>
              <a:gd name="connsiteY224" fmla="*/ 521635 h 719934"/>
              <a:gd name="connsiteX225" fmla="*/ 438506 w 720000"/>
              <a:gd name="connsiteY225" fmla="*/ 524304 h 719934"/>
              <a:gd name="connsiteX226" fmla="*/ 436927 w 720000"/>
              <a:gd name="connsiteY226" fmla="*/ 525404 h 719934"/>
              <a:gd name="connsiteX227" fmla="*/ 432729 w 720000"/>
              <a:gd name="connsiteY227" fmla="*/ 528426 h 719934"/>
              <a:gd name="connsiteX228" fmla="*/ 432308 w 720000"/>
              <a:gd name="connsiteY228" fmla="*/ 528734 h 719934"/>
              <a:gd name="connsiteX229" fmla="*/ 427502 w 720000"/>
              <a:gd name="connsiteY229" fmla="*/ 532479 h 719934"/>
              <a:gd name="connsiteX230" fmla="*/ 426801 w 720000"/>
              <a:gd name="connsiteY230" fmla="*/ 533044 h 719934"/>
              <a:gd name="connsiteX231" fmla="*/ 422097 w 720000"/>
              <a:gd name="connsiteY231" fmla="*/ 537010 h 719934"/>
              <a:gd name="connsiteX232" fmla="*/ 421688 w 720000"/>
              <a:gd name="connsiteY232" fmla="*/ 537371 h 719934"/>
              <a:gd name="connsiteX233" fmla="*/ 412437 w 720000"/>
              <a:gd name="connsiteY233" fmla="*/ 546128 h 719934"/>
              <a:gd name="connsiteX234" fmla="*/ 411980 w 720000"/>
              <a:gd name="connsiteY234" fmla="*/ 546594 h 719934"/>
              <a:gd name="connsiteX235" fmla="*/ 403177 w 720000"/>
              <a:gd name="connsiteY235" fmla="*/ 556347 h 719934"/>
              <a:gd name="connsiteX236" fmla="*/ 384397 w 720000"/>
              <a:gd name="connsiteY236" fmla="*/ 584124 h 719934"/>
              <a:gd name="connsiteX237" fmla="*/ 383777 w 720000"/>
              <a:gd name="connsiteY237" fmla="*/ 585306 h 719934"/>
              <a:gd name="connsiteX238" fmla="*/ 381957 w 720000"/>
              <a:gd name="connsiteY238" fmla="*/ 588922 h 719934"/>
              <a:gd name="connsiteX239" fmla="*/ 379613 w 720000"/>
              <a:gd name="connsiteY239" fmla="*/ 593938 h 719934"/>
              <a:gd name="connsiteX240" fmla="*/ 379340 w 720000"/>
              <a:gd name="connsiteY240" fmla="*/ 594545 h 719934"/>
              <a:gd name="connsiteX241" fmla="*/ 370080 w 720000"/>
              <a:gd name="connsiteY241" fmla="*/ 622914 h 719934"/>
              <a:gd name="connsiteX242" fmla="*/ 369995 w 720000"/>
              <a:gd name="connsiteY242" fmla="*/ 623231 h 719934"/>
              <a:gd name="connsiteX243" fmla="*/ 369180 w 720000"/>
              <a:gd name="connsiteY243" fmla="*/ 627219 h 719934"/>
              <a:gd name="connsiteX244" fmla="*/ 368825 w 720000"/>
              <a:gd name="connsiteY244" fmla="*/ 629253 h 719934"/>
              <a:gd name="connsiteX245" fmla="*/ 368191 w 720000"/>
              <a:gd name="connsiteY245" fmla="*/ 633261 h 719934"/>
              <a:gd name="connsiteX246" fmla="*/ 367951 w 720000"/>
              <a:gd name="connsiteY246" fmla="*/ 634945 h 719934"/>
              <a:gd name="connsiteX247" fmla="*/ 367380 w 720000"/>
              <a:gd name="connsiteY247" fmla="*/ 640016 h 719934"/>
              <a:gd name="connsiteX248" fmla="*/ 367236 w 720000"/>
              <a:gd name="connsiteY248" fmla="*/ 641556 h 719934"/>
              <a:gd name="connsiteX249" fmla="*/ 366869 w 720000"/>
              <a:gd name="connsiteY249" fmla="*/ 647012 h 719934"/>
              <a:gd name="connsiteX250" fmla="*/ 366823 w 720000"/>
              <a:gd name="connsiteY250" fmla="*/ 648173 h 719934"/>
              <a:gd name="connsiteX251" fmla="*/ 366691 w 720000"/>
              <a:gd name="connsiteY251" fmla="*/ 654069 h 719934"/>
              <a:gd name="connsiteX252" fmla="*/ 366691 w 720000"/>
              <a:gd name="connsiteY252" fmla="*/ 661540 h 719934"/>
              <a:gd name="connsiteX253" fmla="*/ 366691 w 720000"/>
              <a:gd name="connsiteY253" fmla="*/ 698805 h 719934"/>
              <a:gd name="connsiteX254" fmla="*/ 434922 w 720000"/>
              <a:gd name="connsiteY254" fmla="*/ 698805 h 719934"/>
              <a:gd name="connsiteX255" fmla="*/ 445486 w 720000"/>
              <a:gd name="connsiteY255" fmla="*/ 709368 h 719934"/>
              <a:gd name="connsiteX256" fmla="*/ 434922 w 720000"/>
              <a:gd name="connsiteY256" fmla="*/ 719932 h 719934"/>
              <a:gd name="connsiteX257" fmla="*/ 356127 w 720000"/>
              <a:gd name="connsiteY257" fmla="*/ 719932 h 719934"/>
              <a:gd name="connsiteX258" fmla="*/ 345563 w 720000"/>
              <a:gd name="connsiteY258" fmla="*/ 709368 h 719934"/>
              <a:gd name="connsiteX259" fmla="*/ 345563 w 720000"/>
              <a:gd name="connsiteY259" fmla="*/ 672104 h 719934"/>
              <a:gd name="connsiteX260" fmla="*/ 10564 w 720000"/>
              <a:gd name="connsiteY260" fmla="*/ 672104 h 719934"/>
              <a:gd name="connsiteX261" fmla="*/ 0 w 720000"/>
              <a:gd name="connsiteY261" fmla="*/ 661540 h 719934"/>
              <a:gd name="connsiteX262" fmla="*/ 0 w 720000"/>
              <a:gd name="connsiteY262" fmla="*/ 71630 h 719934"/>
              <a:gd name="connsiteX263" fmla="*/ 10564 w 720000"/>
              <a:gd name="connsiteY263" fmla="*/ 61066 h 719934"/>
              <a:gd name="connsiteX264" fmla="*/ 100810 w 720000"/>
              <a:gd name="connsiteY264" fmla="*/ 61066 h 719934"/>
              <a:gd name="connsiteX265" fmla="*/ 100810 w 720000"/>
              <a:gd name="connsiteY265" fmla="*/ 47548 h 719934"/>
              <a:gd name="connsiteX266" fmla="*/ 111374 w 720000"/>
              <a:gd name="connsiteY266" fmla="*/ 36984 h 719934"/>
              <a:gd name="connsiteX267" fmla="*/ 197145 w 720000"/>
              <a:gd name="connsiteY267" fmla="*/ 36984 h 719934"/>
              <a:gd name="connsiteX268" fmla="*/ 252005 w 720000"/>
              <a:gd name="connsiteY268" fmla="*/ 0 h 71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720000" h="719934">
                <a:moveTo>
                  <a:pt x="520911" y="543829"/>
                </a:moveTo>
                <a:lnTo>
                  <a:pt x="500668" y="631703"/>
                </a:lnTo>
                <a:lnTo>
                  <a:pt x="532783" y="661096"/>
                </a:lnTo>
                <a:lnTo>
                  <a:pt x="564896" y="631703"/>
                </a:lnTo>
                <a:lnTo>
                  <a:pt x="544652" y="543829"/>
                </a:lnTo>
                <a:close/>
                <a:moveTo>
                  <a:pt x="530434" y="493908"/>
                </a:moveTo>
                <a:cubicBezTo>
                  <a:pt x="529202" y="493944"/>
                  <a:pt x="527969" y="493976"/>
                  <a:pt x="526737" y="494039"/>
                </a:cubicBezTo>
                <a:cubicBezTo>
                  <a:pt x="526307" y="494062"/>
                  <a:pt x="525875" y="494080"/>
                  <a:pt x="525446" y="494107"/>
                </a:cubicBezTo>
                <a:cubicBezTo>
                  <a:pt x="523651" y="494214"/>
                  <a:pt x="521853" y="494358"/>
                  <a:pt x="520058" y="494524"/>
                </a:cubicBezTo>
                <a:cubicBezTo>
                  <a:pt x="519345" y="494592"/>
                  <a:pt x="518630" y="494665"/>
                  <a:pt x="517917" y="494741"/>
                </a:cubicBezTo>
                <a:cubicBezTo>
                  <a:pt x="516576" y="494884"/>
                  <a:pt x="515236" y="495049"/>
                  <a:pt x="513895" y="495223"/>
                </a:cubicBezTo>
                <a:cubicBezTo>
                  <a:pt x="512585" y="495398"/>
                  <a:pt x="511280" y="495586"/>
                  <a:pt x="509973" y="495790"/>
                </a:cubicBezTo>
                <a:cubicBezTo>
                  <a:pt x="509394" y="495880"/>
                  <a:pt x="508816" y="495976"/>
                  <a:pt x="508237" y="496071"/>
                </a:cubicBezTo>
                <a:cubicBezTo>
                  <a:pt x="507320" y="496226"/>
                  <a:pt x="506403" y="496382"/>
                  <a:pt x="505487" y="496551"/>
                </a:cubicBezTo>
                <a:lnTo>
                  <a:pt x="518945" y="522700"/>
                </a:lnTo>
                <a:lnTo>
                  <a:pt x="546615" y="522700"/>
                </a:lnTo>
                <a:lnTo>
                  <a:pt x="560075" y="496548"/>
                </a:lnTo>
                <a:cubicBezTo>
                  <a:pt x="559164" y="496379"/>
                  <a:pt x="558253" y="496223"/>
                  <a:pt x="557340" y="496071"/>
                </a:cubicBezTo>
                <a:cubicBezTo>
                  <a:pt x="556752" y="495974"/>
                  <a:pt x="556164" y="495879"/>
                  <a:pt x="555577" y="495787"/>
                </a:cubicBezTo>
                <a:cubicBezTo>
                  <a:pt x="554279" y="495583"/>
                  <a:pt x="552979" y="495395"/>
                  <a:pt x="551679" y="495223"/>
                </a:cubicBezTo>
                <a:cubicBezTo>
                  <a:pt x="550334" y="495046"/>
                  <a:pt x="548990" y="494881"/>
                  <a:pt x="547644" y="494739"/>
                </a:cubicBezTo>
                <a:cubicBezTo>
                  <a:pt x="546932" y="494664"/>
                  <a:pt x="546219" y="494592"/>
                  <a:pt x="545507" y="494524"/>
                </a:cubicBezTo>
                <a:cubicBezTo>
                  <a:pt x="543711" y="494358"/>
                  <a:pt x="541914" y="494214"/>
                  <a:pt x="540116" y="494107"/>
                </a:cubicBezTo>
                <a:cubicBezTo>
                  <a:pt x="539686" y="494080"/>
                  <a:pt x="539254" y="494062"/>
                  <a:pt x="538825" y="494039"/>
                </a:cubicBezTo>
                <a:cubicBezTo>
                  <a:pt x="537594" y="493976"/>
                  <a:pt x="536360" y="493944"/>
                  <a:pt x="535128" y="493908"/>
                </a:cubicBezTo>
                <a:cubicBezTo>
                  <a:pt x="534347" y="493927"/>
                  <a:pt x="533569" y="493967"/>
                  <a:pt x="532781" y="493967"/>
                </a:cubicBezTo>
                <a:cubicBezTo>
                  <a:pt x="531994" y="493967"/>
                  <a:pt x="531218" y="493928"/>
                  <a:pt x="530434" y="493908"/>
                </a:cubicBezTo>
                <a:close/>
                <a:moveTo>
                  <a:pt x="458710" y="458350"/>
                </a:moveTo>
                <a:lnTo>
                  <a:pt x="458710" y="488836"/>
                </a:lnTo>
                <a:cubicBezTo>
                  <a:pt x="466522" y="485408"/>
                  <a:pt x="474595" y="482474"/>
                  <a:pt x="482882" y="480089"/>
                </a:cubicBezTo>
                <a:lnTo>
                  <a:pt x="482882" y="479760"/>
                </a:lnTo>
                <a:cubicBezTo>
                  <a:pt x="473654" y="474041"/>
                  <a:pt x="465482" y="466783"/>
                  <a:pt x="458710" y="458350"/>
                </a:cubicBezTo>
                <a:close/>
                <a:moveTo>
                  <a:pt x="246399" y="389025"/>
                </a:moveTo>
                <a:lnTo>
                  <a:pt x="190568" y="462126"/>
                </a:lnTo>
                <a:cubicBezTo>
                  <a:pt x="206046" y="471738"/>
                  <a:pt x="223710" y="476773"/>
                  <a:pt x="242232" y="476773"/>
                </a:cubicBezTo>
                <a:cubicBezTo>
                  <a:pt x="292849" y="476773"/>
                  <a:pt x="334666" y="438302"/>
                  <a:pt x="339976" y="389066"/>
                </a:cubicBezTo>
                <a:lnTo>
                  <a:pt x="325606" y="389061"/>
                </a:lnTo>
                <a:close/>
                <a:moveTo>
                  <a:pt x="547419" y="332602"/>
                </a:moveTo>
                <a:cubicBezTo>
                  <a:pt x="533679" y="347910"/>
                  <a:pt x="505947" y="370039"/>
                  <a:pt x="458921" y="373023"/>
                </a:cubicBezTo>
                <a:lnTo>
                  <a:pt x="458921" y="398981"/>
                </a:lnTo>
                <a:cubicBezTo>
                  <a:pt x="458921" y="400100"/>
                  <a:pt x="458956" y="401213"/>
                  <a:pt x="459005" y="402319"/>
                </a:cubicBezTo>
                <a:cubicBezTo>
                  <a:pt x="459019" y="402637"/>
                  <a:pt x="459036" y="402955"/>
                  <a:pt x="459054" y="403273"/>
                </a:cubicBezTo>
                <a:cubicBezTo>
                  <a:pt x="459108" y="404185"/>
                  <a:pt x="459177" y="405094"/>
                  <a:pt x="459263" y="405997"/>
                </a:cubicBezTo>
                <a:cubicBezTo>
                  <a:pt x="459294" y="406319"/>
                  <a:pt x="459323" y="406641"/>
                  <a:pt x="459358" y="406961"/>
                </a:cubicBezTo>
                <a:cubicBezTo>
                  <a:pt x="459451" y="407835"/>
                  <a:pt x="459565" y="408701"/>
                  <a:pt x="459689" y="409564"/>
                </a:cubicBezTo>
                <a:cubicBezTo>
                  <a:pt x="459760" y="410055"/>
                  <a:pt x="459838" y="410543"/>
                  <a:pt x="459918" y="411032"/>
                </a:cubicBezTo>
                <a:cubicBezTo>
                  <a:pt x="460004" y="411558"/>
                  <a:pt x="460101" y="412079"/>
                  <a:pt x="460198" y="412600"/>
                </a:cubicBezTo>
                <a:cubicBezTo>
                  <a:pt x="460403" y="413687"/>
                  <a:pt x="460631" y="414766"/>
                  <a:pt x="460883" y="415838"/>
                </a:cubicBezTo>
                <a:cubicBezTo>
                  <a:pt x="460940" y="416079"/>
                  <a:pt x="460992" y="416326"/>
                  <a:pt x="461051" y="416567"/>
                </a:cubicBezTo>
                <a:cubicBezTo>
                  <a:pt x="461227" y="417275"/>
                  <a:pt x="461414" y="417981"/>
                  <a:pt x="461610" y="418684"/>
                </a:cubicBezTo>
                <a:cubicBezTo>
                  <a:pt x="461656" y="418850"/>
                  <a:pt x="461704" y="419014"/>
                  <a:pt x="461750" y="419179"/>
                </a:cubicBezTo>
                <a:cubicBezTo>
                  <a:pt x="467195" y="438222"/>
                  <a:pt x="480226" y="454597"/>
                  <a:pt x="498397" y="464241"/>
                </a:cubicBezTo>
                <a:cubicBezTo>
                  <a:pt x="498652" y="464379"/>
                  <a:pt x="498885" y="464542"/>
                  <a:pt x="499126" y="464695"/>
                </a:cubicBezTo>
                <a:cubicBezTo>
                  <a:pt x="508428" y="469479"/>
                  <a:pt x="518865" y="472345"/>
                  <a:pt x="529925" y="472770"/>
                </a:cubicBezTo>
                <a:cubicBezTo>
                  <a:pt x="530829" y="472744"/>
                  <a:pt x="531731" y="472711"/>
                  <a:pt x="532638" y="472698"/>
                </a:cubicBezTo>
                <a:cubicBezTo>
                  <a:pt x="532734" y="472696"/>
                  <a:pt x="532831" y="472696"/>
                  <a:pt x="532926" y="472698"/>
                </a:cubicBezTo>
                <a:cubicBezTo>
                  <a:pt x="533833" y="472711"/>
                  <a:pt x="534735" y="472744"/>
                  <a:pt x="535639" y="472770"/>
                </a:cubicBezTo>
                <a:cubicBezTo>
                  <a:pt x="575045" y="471261"/>
                  <a:pt x="606642" y="438751"/>
                  <a:pt x="606643" y="398981"/>
                </a:cubicBezTo>
                <a:lnTo>
                  <a:pt x="606643" y="372645"/>
                </a:lnTo>
                <a:cubicBezTo>
                  <a:pt x="575808" y="368558"/>
                  <a:pt x="557105" y="347686"/>
                  <a:pt x="547419" y="332602"/>
                </a:cubicBezTo>
                <a:close/>
                <a:moveTo>
                  <a:pt x="168213" y="283623"/>
                </a:moveTo>
                <a:cubicBezTo>
                  <a:pt x="139056" y="306362"/>
                  <a:pt x="121938" y="341084"/>
                  <a:pt x="121938" y="378457"/>
                </a:cubicBezTo>
                <a:cubicBezTo>
                  <a:pt x="121938" y="412356"/>
                  <a:pt x="135861" y="443966"/>
                  <a:pt x="160480" y="466708"/>
                </a:cubicBezTo>
                <a:lnTo>
                  <a:pt x="167073" y="458076"/>
                </a:lnTo>
                <a:cubicBezTo>
                  <a:pt x="167078" y="458071"/>
                  <a:pt x="167081" y="458065"/>
                  <a:pt x="167085" y="458060"/>
                </a:cubicBezTo>
                <a:lnTo>
                  <a:pt x="228299" y="377912"/>
                </a:lnTo>
                <a:close/>
                <a:moveTo>
                  <a:pt x="532728" y="252475"/>
                </a:moveTo>
                <a:cubicBezTo>
                  <a:pt x="520536" y="252483"/>
                  <a:pt x="509035" y="255477"/>
                  <a:pt x="498891" y="260739"/>
                </a:cubicBezTo>
                <a:cubicBezTo>
                  <a:pt x="498725" y="260841"/>
                  <a:pt x="498570" y="260955"/>
                  <a:pt x="498398" y="261046"/>
                </a:cubicBezTo>
                <a:cubicBezTo>
                  <a:pt x="482425" y="269527"/>
                  <a:pt x="470421" y="283209"/>
                  <a:pt x="464052" y="299335"/>
                </a:cubicBezTo>
                <a:cubicBezTo>
                  <a:pt x="464047" y="299351"/>
                  <a:pt x="464040" y="299365"/>
                  <a:pt x="464034" y="299380"/>
                </a:cubicBezTo>
                <a:cubicBezTo>
                  <a:pt x="463183" y="301540"/>
                  <a:pt x="462438" y="303745"/>
                  <a:pt x="461792" y="305987"/>
                </a:cubicBezTo>
                <a:cubicBezTo>
                  <a:pt x="461722" y="306230"/>
                  <a:pt x="461652" y="306475"/>
                  <a:pt x="461584" y="306720"/>
                </a:cubicBezTo>
                <a:cubicBezTo>
                  <a:pt x="461401" y="307375"/>
                  <a:pt x="461227" y="308032"/>
                  <a:pt x="461064" y="308694"/>
                </a:cubicBezTo>
                <a:cubicBezTo>
                  <a:pt x="460973" y="309064"/>
                  <a:pt x="460892" y="309436"/>
                  <a:pt x="460807" y="309808"/>
                </a:cubicBezTo>
                <a:cubicBezTo>
                  <a:pt x="460590" y="310746"/>
                  <a:pt x="460392" y="311688"/>
                  <a:pt x="460213" y="312636"/>
                </a:cubicBezTo>
                <a:cubicBezTo>
                  <a:pt x="460108" y="313194"/>
                  <a:pt x="460005" y="313752"/>
                  <a:pt x="459912" y="314315"/>
                </a:cubicBezTo>
                <a:cubicBezTo>
                  <a:pt x="459835" y="314784"/>
                  <a:pt x="459760" y="315256"/>
                  <a:pt x="459691" y="315728"/>
                </a:cubicBezTo>
                <a:cubicBezTo>
                  <a:pt x="459563" y="316620"/>
                  <a:pt x="459447" y="317515"/>
                  <a:pt x="459350" y="318418"/>
                </a:cubicBezTo>
                <a:cubicBezTo>
                  <a:pt x="459319" y="318708"/>
                  <a:pt x="459292" y="319002"/>
                  <a:pt x="459264" y="319293"/>
                </a:cubicBezTo>
                <a:cubicBezTo>
                  <a:pt x="459178" y="320206"/>
                  <a:pt x="459108" y="321122"/>
                  <a:pt x="459054" y="322045"/>
                </a:cubicBezTo>
                <a:cubicBezTo>
                  <a:pt x="459036" y="322360"/>
                  <a:pt x="459019" y="322676"/>
                  <a:pt x="459005" y="322993"/>
                </a:cubicBezTo>
                <a:cubicBezTo>
                  <a:pt x="458956" y="324099"/>
                  <a:pt x="458921" y="325213"/>
                  <a:pt x="458921" y="326333"/>
                </a:cubicBezTo>
                <a:lnTo>
                  <a:pt x="458921" y="351846"/>
                </a:lnTo>
                <a:cubicBezTo>
                  <a:pt x="517602" y="347483"/>
                  <a:pt x="539424" y="308321"/>
                  <a:pt x="539649" y="307904"/>
                </a:cubicBezTo>
                <a:cubicBezTo>
                  <a:pt x="541614" y="304263"/>
                  <a:pt x="545516" y="302101"/>
                  <a:pt x="549647" y="302380"/>
                </a:cubicBezTo>
                <a:cubicBezTo>
                  <a:pt x="553772" y="302656"/>
                  <a:pt x="557360" y="305311"/>
                  <a:pt x="558826" y="309178"/>
                </a:cubicBezTo>
                <a:cubicBezTo>
                  <a:pt x="559431" y="310743"/>
                  <a:pt x="573037" y="344930"/>
                  <a:pt x="606645" y="351239"/>
                </a:cubicBezTo>
                <a:lnTo>
                  <a:pt x="606645" y="326439"/>
                </a:lnTo>
                <a:cubicBezTo>
                  <a:pt x="606645" y="285671"/>
                  <a:pt x="573492" y="252503"/>
                  <a:pt x="532728" y="252475"/>
                </a:cubicBezTo>
                <a:close/>
                <a:moveTo>
                  <a:pt x="242231" y="217490"/>
                </a:moveTo>
                <a:cubicBezTo>
                  <a:pt x="265812" y="217490"/>
                  <a:pt x="288543" y="222478"/>
                  <a:pt x="309785" y="232312"/>
                </a:cubicBezTo>
                <a:cubicBezTo>
                  <a:pt x="315081" y="234763"/>
                  <a:pt x="317385" y="241042"/>
                  <a:pt x="314934" y="246336"/>
                </a:cubicBezTo>
                <a:cubicBezTo>
                  <a:pt x="312484" y="251631"/>
                  <a:pt x="306204" y="253936"/>
                  <a:pt x="300911" y="251485"/>
                </a:cubicBezTo>
                <a:cubicBezTo>
                  <a:pt x="282468" y="242947"/>
                  <a:pt x="262725" y="238617"/>
                  <a:pt x="242231" y="238617"/>
                </a:cubicBezTo>
                <a:cubicBezTo>
                  <a:pt x="218732" y="238617"/>
                  <a:pt x="195836" y="244458"/>
                  <a:pt x="175406" y="255592"/>
                </a:cubicBezTo>
                <a:lnTo>
                  <a:pt x="180059" y="262892"/>
                </a:lnTo>
                <a:cubicBezTo>
                  <a:pt x="180060" y="262894"/>
                  <a:pt x="180062" y="262896"/>
                  <a:pt x="180063" y="262898"/>
                </a:cubicBezTo>
                <a:lnTo>
                  <a:pt x="246971" y="367896"/>
                </a:lnTo>
                <a:lnTo>
                  <a:pt x="351111" y="367943"/>
                </a:lnTo>
                <a:cubicBezTo>
                  <a:pt x="351112" y="367943"/>
                  <a:pt x="351114" y="367943"/>
                  <a:pt x="351115" y="367943"/>
                </a:cubicBezTo>
                <a:lnTo>
                  <a:pt x="381687" y="367957"/>
                </a:lnTo>
                <a:cubicBezTo>
                  <a:pt x="378768" y="328263"/>
                  <a:pt x="359346" y="292102"/>
                  <a:pt x="327394" y="267531"/>
                </a:cubicBezTo>
                <a:cubicBezTo>
                  <a:pt x="322771" y="263975"/>
                  <a:pt x="321904" y="257342"/>
                  <a:pt x="325461" y="252718"/>
                </a:cubicBezTo>
                <a:cubicBezTo>
                  <a:pt x="329016" y="248093"/>
                  <a:pt x="335648" y="247225"/>
                  <a:pt x="340276" y="250783"/>
                </a:cubicBezTo>
                <a:cubicBezTo>
                  <a:pt x="380267" y="281535"/>
                  <a:pt x="403201" y="328073"/>
                  <a:pt x="403203" y="378460"/>
                </a:cubicBezTo>
                <a:cubicBezTo>
                  <a:pt x="403203" y="378539"/>
                  <a:pt x="403201" y="378637"/>
                  <a:pt x="403200" y="378727"/>
                </a:cubicBezTo>
                <a:cubicBezTo>
                  <a:pt x="403148" y="381457"/>
                  <a:pt x="402040" y="384064"/>
                  <a:pt x="400105" y="385998"/>
                </a:cubicBezTo>
                <a:cubicBezTo>
                  <a:pt x="398123" y="387978"/>
                  <a:pt x="395436" y="389090"/>
                  <a:pt x="392636" y="389090"/>
                </a:cubicBezTo>
                <a:cubicBezTo>
                  <a:pt x="392635" y="389090"/>
                  <a:pt x="392633" y="389090"/>
                  <a:pt x="392632" y="389090"/>
                </a:cubicBezTo>
                <a:lnTo>
                  <a:pt x="361175" y="389076"/>
                </a:lnTo>
                <a:cubicBezTo>
                  <a:pt x="355780" y="449972"/>
                  <a:pt x="304501" y="497899"/>
                  <a:pt x="242233" y="497899"/>
                </a:cubicBezTo>
                <a:cubicBezTo>
                  <a:pt x="219025" y="497899"/>
                  <a:pt x="196925" y="491379"/>
                  <a:pt x="177702" y="478972"/>
                </a:cubicBezTo>
                <a:lnTo>
                  <a:pt x="170536" y="488353"/>
                </a:lnTo>
                <a:cubicBezTo>
                  <a:pt x="168828" y="490592"/>
                  <a:pt x="166298" y="492054"/>
                  <a:pt x="163508" y="492417"/>
                </a:cubicBezTo>
                <a:cubicBezTo>
                  <a:pt x="163051" y="492476"/>
                  <a:pt x="162595" y="492506"/>
                  <a:pt x="162141" y="492506"/>
                </a:cubicBezTo>
                <a:cubicBezTo>
                  <a:pt x="159811" y="492506"/>
                  <a:pt x="157531" y="491735"/>
                  <a:pt x="155669" y="490291"/>
                </a:cubicBezTo>
                <a:cubicBezTo>
                  <a:pt x="120805" y="463270"/>
                  <a:pt x="100810" y="422508"/>
                  <a:pt x="100810" y="378457"/>
                </a:cubicBezTo>
                <a:cubicBezTo>
                  <a:pt x="100810" y="333836"/>
                  <a:pt x="121573" y="292443"/>
                  <a:pt x="156824" y="265748"/>
                </a:cubicBezTo>
                <a:lnTo>
                  <a:pt x="151736" y="257766"/>
                </a:lnTo>
                <a:cubicBezTo>
                  <a:pt x="148617" y="252870"/>
                  <a:pt x="150032" y="246373"/>
                  <a:pt x="154908" y="243219"/>
                </a:cubicBezTo>
                <a:cubicBezTo>
                  <a:pt x="180928" y="226387"/>
                  <a:pt x="211124" y="217490"/>
                  <a:pt x="242231" y="217490"/>
                </a:cubicBezTo>
                <a:close/>
                <a:moveTo>
                  <a:pt x="21128" y="82194"/>
                </a:moveTo>
                <a:lnTo>
                  <a:pt x="21128" y="650978"/>
                </a:lnTo>
                <a:lnTo>
                  <a:pt x="345594" y="650978"/>
                </a:lnTo>
                <a:cubicBezTo>
                  <a:pt x="345597" y="650784"/>
                  <a:pt x="345612" y="650591"/>
                  <a:pt x="345616" y="650399"/>
                </a:cubicBezTo>
                <a:cubicBezTo>
                  <a:pt x="345660" y="648413"/>
                  <a:pt x="345737" y="646433"/>
                  <a:pt x="345853" y="644461"/>
                </a:cubicBezTo>
                <a:cubicBezTo>
                  <a:pt x="345898" y="643666"/>
                  <a:pt x="345960" y="642872"/>
                  <a:pt x="346016" y="642078"/>
                </a:cubicBezTo>
                <a:cubicBezTo>
                  <a:pt x="346097" y="640964"/>
                  <a:pt x="346190" y="639850"/>
                  <a:pt x="346294" y="638741"/>
                </a:cubicBezTo>
                <a:cubicBezTo>
                  <a:pt x="346524" y="636221"/>
                  <a:pt x="346809" y="633711"/>
                  <a:pt x="347151" y="631212"/>
                </a:cubicBezTo>
                <a:lnTo>
                  <a:pt x="55862" y="631212"/>
                </a:lnTo>
                <a:cubicBezTo>
                  <a:pt x="50027" y="631212"/>
                  <a:pt x="45298" y="626483"/>
                  <a:pt x="45298" y="620648"/>
                </a:cubicBezTo>
                <a:lnTo>
                  <a:pt x="45298" y="446726"/>
                </a:lnTo>
                <a:cubicBezTo>
                  <a:pt x="45298" y="440891"/>
                  <a:pt x="50027" y="436162"/>
                  <a:pt x="55862" y="436162"/>
                </a:cubicBezTo>
                <a:cubicBezTo>
                  <a:pt x="61698" y="436162"/>
                  <a:pt x="66426" y="440891"/>
                  <a:pt x="66426" y="446726"/>
                </a:cubicBezTo>
                <a:lnTo>
                  <a:pt x="66426" y="610084"/>
                </a:lnTo>
                <a:lnTo>
                  <a:pt x="351454" y="610084"/>
                </a:lnTo>
                <a:cubicBezTo>
                  <a:pt x="354408" y="599217"/>
                  <a:pt x="358465" y="588622"/>
                  <a:pt x="363590" y="578392"/>
                </a:cubicBezTo>
                <a:cubicBezTo>
                  <a:pt x="364059" y="577448"/>
                  <a:pt x="364538" y="576511"/>
                  <a:pt x="365024" y="575576"/>
                </a:cubicBezTo>
                <a:cubicBezTo>
                  <a:pt x="365371" y="574913"/>
                  <a:pt x="365708" y="574243"/>
                  <a:pt x="366063" y="573582"/>
                </a:cubicBezTo>
                <a:cubicBezTo>
                  <a:pt x="375782" y="555440"/>
                  <a:pt x="388696" y="538855"/>
                  <a:pt x="404260" y="524538"/>
                </a:cubicBezTo>
                <a:cubicBezTo>
                  <a:pt x="404278" y="524520"/>
                  <a:pt x="404298" y="524503"/>
                  <a:pt x="404316" y="524484"/>
                </a:cubicBezTo>
                <a:cubicBezTo>
                  <a:pt x="404474" y="524341"/>
                  <a:pt x="404634" y="524199"/>
                  <a:pt x="404792" y="524056"/>
                </a:cubicBezTo>
                <a:cubicBezTo>
                  <a:pt x="414781" y="514866"/>
                  <a:pt x="425780" y="506680"/>
                  <a:pt x="437582" y="499684"/>
                </a:cubicBezTo>
                <a:lnTo>
                  <a:pt x="437582" y="362809"/>
                </a:lnTo>
                <a:lnTo>
                  <a:pt x="437582" y="326438"/>
                </a:lnTo>
                <a:lnTo>
                  <a:pt x="437582" y="212879"/>
                </a:lnTo>
                <a:cubicBezTo>
                  <a:pt x="437582" y="207045"/>
                  <a:pt x="442310" y="202315"/>
                  <a:pt x="448146" y="202315"/>
                </a:cubicBezTo>
                <a:cubicBezTo>
                  <a:pt x="453982" y="202315"/>
                  <a:pt x="458710" y="207045"/>
                  <a:pt x="458710" y="212878"/>
                </a:cubicBezTo>
                <a:lnTo>
                  <a:pt x="458710" y="266765"/>
                </a:lnTo>
                <a:cubicBezTo>
                  <a:pt x="465492" y="258376"/>
                  <a:pt x="473664" y="251154"/>
                  <a:pt x="482882" y="245466"/>
                </a:cubicBezTo>
                <a:lnTo>
                  <a:pt x="482882" y="82194"/>
                </a:lnTo>
                <a:lnTo>
                  <a:pt x="403200" y="82194"/>
                </a:lnTo>
                <a:lnTo>
                  <a:pt x="403200" y="98235"/>
                </a:lnTo>
                <a:lnTo>
                  <a:pt x="448146" y="98235"/>
                </a:lnTo>
                <a:cubicBezTo>
                  <a:pt x="453982" y="98235"/>
                  <a:pt x="458710" y="102964"/>
                  <a:pt x="458710" y="108799"/>
                </a:cubicBezTo>
                <a:lnTo>
                  <a:pt x="458710" y="177664"/>
                </a:lnTo>
                <a:cubicBezTo>
                  <a:pt x="458710" y="183499"/>
                  <a:pt x="453982" y="188229"/>
                  <a:pt x="448146" y="188229"/>
                </a:cubicBezTo>
                <a:cubicBezTo>
                  <a:pt x="442310" y="188229"/>
                  <a:pt x="437582" y="183499"/>
                  <a:pt x="437582" y="177664"/>
                </a:cubicBezTo>
                <a:lnTo>
                  <a:pt x="437582" y="119363"/>
                </a:lnTo>
                <a:lnTo>
                  <a:pt x="403200" y="119363"/>
                </a:lnTo>
                <a:lnTo>
                  <a:pt x="403200" y="129194"/>
                </a:lnTo>
                <a:cubicBezTo>
                  <a:pt x="403200" y="135028"/>
                  <a:pt x="398472" y="139757"/>
                  <a:pt x="392636" y="139757"/>
                </a:cubicBezTo>
                <a:lnTo>
                  <a:pt x="111374" y="139757"/>
                </a:lnTo>
                <a:cubicBezTo>
                  <a:pt x="105539" y="139757"/>
                  <a:pt x="100810" y="135028"/>
                  <a:pt x="100810" y="129194"/>
                </a:cubicBezTo>
                <a:lnTo>
                  <a:pt x="100810" y="119363"/>
                </a:lnTo>
                <a:lnTo>
                  <a:pt x="66426" y="119363"/>
                </a:lnTo>
                <a:lnTo>
                  <a:pt x="66426" y="411515"/>
                </a:lnTo>
                <a:cubicBezTo>
                  <a:pt x="66426" y="417349"/>
                  <a:pt x="61698" y="422079"/>
                  <a:pt x="55862" y="422079"/>
                </a:cubicBezTo>
                <a:cubicBezTo>
                  <a:pt x="50027" y="422079"/>
                  <a:pt x="45298" y="417349"/>
                  <a:pt x="45298" y="411515"/>
                </a:cubicBezTo>
                <a:lnTo>
                  <a:pt x="45298" y="108800"/>
                </a:lnTo>
                <a:cubicBezTo>
                  <a:pt x="45298" y="102966"/>
                  <a:pt x="50027" y="98236"/>
                  <a:pt x="55862" y="98236"/>
                </a:cubicBezTo>
                <a:lnTo>
                  <a:pt x="100810" y="98236"/>
                </a:lnTo>
                <a:lnTo>
                  <a:pt x="100810" y="82194"/>
                </a:lnTo>
                <a:close/>
                <a:moveTo>
                  <a:pt x="252005" y="21128"/>
                </a:moveTo>
                <a:cubicBezTo>
                  <a:pt x="234440" y="21128"/>
                  <a:pt x="219256" y="33027"/>
                  <a:pt x="215077" y="50064"/>
                </a:cubicBezTo>
                <a:cubicBezTo>
                  <a:pt x="213918" y="54789"/>
                  <a:pt x="209683" y="58112"/>
                  <a:pt x="204817" y="58112"/>
                </a:cubicBezTo>
                <a:lnTo>
                  <a:pt x="121937" y="58112"/>
                </a:lnTo>
                <a:lnTo>
                  <a:pt x="121937" y="118631"/>
                </a:lnTo>
                <a:lnTo>
                  <a:pt x="382072" y="118631"/>
                </a:lnTo>
                <a:lnTo>
                  <a:pt x="382072" y="58112"/>
                </a:lnTo>
                <a:lnTo>
                  <a:pt x="299192" y="58112"/>
                </a:lnTo>
                <a:cubicBezTo>
                  <a:pt x="294326" y="58112"/>
                  <a:pt x="290089" y="54789"/>
                  <a:pt x="288932" y="50064"/>
                </a:cubicBezTo>
                <a:cubicBezTo>
                  <a:pt x="284753" y="33027"/>
                  <a:pt x="269569" y="21128"/>
                  <a:pt x="252005" y="21128"/>
                </a:cubicBezTo>
                <a:close/>
                <a:moveTo>
                  <a:pt x="252005" y="0"/>
                </a:moveTo>
                <a:cubicBezTo>
                  <a:pt x="276468" y="0"/>
                  <a:pt x="297967" y="14846"/>
                  <a:pt x="306864" y="36984"/>
                </a:cubicBezTo>
                <a:lnTo>
                  <a:pt x="392636" y="36984"/>
                </a:lnTo>
                <a:cubicBezTo>
                  <a:pt x="398472" y="36984"/>
                  <a:pt x="403200" y="41714"/>
                  <a:pt x="403200" y="47548"/>
                </a:cubicBezTo>
                <a:lnTo>
                  <a:pt x="403200" y="61066"/>
                </a:lnTo>
                <a:lnTo>
                  <a:pt x="493446" y="61066"/>
                </a:lnTo>
                <a:cubicBezTo>
                  <a:pt x="499280" y="61066"/>
                  <a:pt x="504009" y="65796"/>
                  <a:pt x="504009" y="71630"/>
                </a:cubicBezTo>
                <a:lnTo>
                  <a:pt x="504009" y="235766"/>
                </a:lnTo>
                <a:cubicBezTo>
                  <a:pt x="513060" y="232899"/>
                  <a:pt x="522689" y="231342"/>
                  <a:pt x="532676" y="231342"/>
                </a:cubicBezTo>
                <a:cubicBezTo>
                  <a:pt x="532694" y="231342"/>
                  <a:pt x="532711" y="231343"/>
                  <a:pt x="532729" y="231343"/>
                </a:cubicBezTo>
                <a:cubicBezTo>
                  <a:pt x="532748" y="231343"/>
                  <a:pt x="532764" y="231342"/>
                  <a:pt x="532783" y="231342"/>
                </a:cubicBezTo>
                <a:cubicBezTo>
                  <a:pt x="585159" y="231342"/>
                  <a:pt x="627771" y="273954"/>
                  <a:pt x="627771" y="326331"/>
                </a:cubicBezTo>
                <a:lnTo>
                  <a:pt x="627771" y="326437"/>
                </a:lnTo>
                <a:lnTo>
                  <a:pt x="627771" y="362797"/>
                </a:lnTo>
                <a:lnTo>
                  <a:pt x="627771" y="398981"/>
                </a:lnTo>
                <a:cubicBezTo>
                  <a:pt x="627771" y="433216"/>
                  <a:pt x="609563" y="463270"/>
                  <a:pt x="582326" y="479989"/>
                </a:cubicBezTo>
                <a:cubicBezTo>
                  <a:pt x="660674" y="502370"/>
                  <a:pt x="720001" y="573414"/>
                  <a:pt x="720000" y="654072"/>
                </a:cubicBezTo>
                <a:lnTo>
                  <a:pt x="720000" y="709370"/>
                </a:lnTo>
                <a:cubicBezTo>
                  <a:pt x="720000" y="715204"/>
                  <a:pt x="715272" y="719934"/>
                  <a:pt x="709436" y="719934"/>
                </a:cubicBezTo>
                <a:lnTo>
                  <a:pt x="470134" y="719934"/>
                </a:lnTo>
                <a:cubicBezTo>
                  <a:pt x="464298" y="719934"/>
                  <a:pt x="459571" y="715204"/>
                  <a:pt x="459571" y="709370"/>
                </a:cubicBezTo>
                <a:cubicBezTo>
                  <a:pt x="459571" y="703535"/>
                  <a:pt x="464298" y="698806"/>
                  <a:pt x="470134" y="698806"/>
                </a:cubicBezTo>
                <a:lnTo>
                  <a:pt x="698876" y="698806"/>
                </a:lnTo>
                <a:lnTo>
                  <a:pt x="698876" y="654072"/>
                </a:lnTo>
                <a:cubicBezTo>
                  <a:pt x="698876" y="612388"/>
                  <a:pt x="681090" y="572532"/>
                  <a:pt x="648791" y="541846"/>
                </a:cubicBezTo>
                <a:cubicBezTo>
                  <a:pt x="629471" y="523489"/>
                  <a:pt x="606076" y="509816"/>
                  <a:pt x="581117" y="501845"/>
                </a:cubicBezTo>
                <a:lnTo>
                  <a:pt x="564226" y="534663"/>
                </a:lnTo>
                <a:lnTo>
                  <a:pt x="586873" y="632964"/>
                </a:lnTo>
                <a:cubicBezTo>
                  <a:pt x="587728" y="636675"/>
                  <a:pt x="586518" y="640558"/>
                  <a:pt x="583710" y="643128"/>
                </a:cubicBezTo>
                <a:lnTo>
                  <a:pt x="539918" y="683209"/>
                </a:lnTo>
                <a:cubicBezTo>
                  <a:pt x="537901" y="685056"/>
                  <a:pt x="535345" y="685980"/>
                  <a:pt x="532787" y="685980"/>
                </a:cubicBezTo>
                <a:cubicBezTo>
                  <a:pt x="530229" y="685980"/>
                  <a:pt x="527672" y="685057"/>
                  <a:pt x="525654" y="683209"/>
                </a:cubicBezTo>
                <a:lnTo>
                  <a:pt x="481862" y="643128"/>
                </a:lnTo>
                <a:cubicBezTo>
                  <a:pt x="479053" y="640558"/>
                  <a:pt x="477845" y="636674"/>
                  <a:pt x="478700" y="632964"/>
                </a:cubicBezTo>
                <a:lnTo>
                  <a:pt x="501346" y="534664"/>
                </a:lnTo>
                <a:lnTo>
                  <a:pt x="484454" y="501845"/>
                </a:lnTo>
                <a:cubicBezTo>
                  <a:pt x="473512" y="505341"/>
                  <a:pt x="462867" y="509927"/>
                  <a:pt x="452736" y="515529"/>
                </a:cubicBezTo>
                <a:cubicBezTo>
                  <a:pt x="452618" y="515594"/>
                  <a:pt x="452501" y="515660"/>
                  <a:pt x="452383" y="515726"/>
                </a:cubicBezTo>
                <a:cubicBezTo>
                  <a:pt x="450521" y="516763"/>
                  <a:pt x="448682" y="517839"/>
                  <a:pt x="446857" y="518941"/>
                </a:cubicBezTo>
                <a:cubicBezTo>
                  <a:pt x="446232" y="519319"/>
                  <a:pt x="445608" y="519698"/>
                  <a:pt x="444988" y="520083"/>
                </a:cubicBezTo>
                <a:cubicBezTo>
                  <a:pt x="444164" y="520595"/>
                  <a:pt x="443342" y="521109"/>
                  <a:pt x="442527" y="521635"/>
                </a:cubicBezTo>
                <a:cubicBezTo>
                  <a:pt x="441175" y="522507"/>
                  <a:pt x="439834" y="523396"/>
                  <a:pt x="438506" y="524304"/>
                </a:cubicBezTo>
                <a:cubicBezTo>
                  <a:pt x="437976" y="524666"/>
                  <a:pt x="437453" y="525037"/>
                  <a:pt x="436927" y="525404"/>
                </a:cubicBezTo>
                <a:cubicBezTo>
                  <a:pt x="435514" y="526394"/>
                  <a:pt x="434112" y="527395"/>
                  <a:pt x="432729" y="528426"/>
                </a:cubicBezTo>
                <a:cubicBezTo>
                  <a:pt x="432589" y="528530"/>
                  <a:pt x="432447" y="528630"/>
                  <a:pt x="432308" y="528734"/>
                </a:cubicBezTo>
                <a:cubicBezTo>
                  <a:pt x="430683" y="529952"/>
                  <a:pt x="429084" y="531205"/>
                  <a:pt x="427502" y="532479"/>
                </a:cubicBezTo>
                <a:cubicBezTo>
                  <a:pt x="427269" y="532669"/>
                  <a:pt x="427033" y="532856"/>
                  <a:pt x="426801" y="533044"/>
                </a:cubicBezTo>
                <a:cubicBezTo>
                  <a:pt x="425212" y="534339"/>
                  <a:pt x="423641" y="535660"/>
                  <a:pt x="422097" y="537010"/>
                </a:cubicBezTo>
                <a:cubicBezTo>
                  <a:pt x="421959" y="537129"/>
                  <a:pt x="421824" y="537252"/>
                  <a:pt x="421688" y="537371"/>
                </a:cubicBezTo>
                <a:cubicBezTo>
                  <a:pt x="418497" y="540177"/>
                  <a:pt x="415410" y="543099"/>
                  <a:pt x="412437" y="546128"/>
                </a:cubicBezTo>
                <a:cubicBezTo>
                  <a:pt x="412284" y="546284"/>
                  <a:pt x="412132" y="546439"/>
                  <a:pt x="411980" y="546594"/>
                </a:cubicBezTo>
                <a:cubicBezTo>
                  <a:pt x="408923" y="549732"/>
                  <a:pt x="405981" y="552984"/>
                  <a:pt x="403177" y="556347"/>
                </a:cubicBezTo>
                <a:cubicBezTo>
                  <a:pt x="395836" y="565152"/>
                  <a:pt x="389570" y="574449"/>
                  <a:pt x="384397" y="584124"/>
                </a:cubicBezTo>
                <a:cubicBezTo>
                  <a:pt x="384187" y="584517"/>
                  <a:pt x="383982" y="584912"/>
                  <a:pt x="383777" y="585306"/>
                </a:cubicBezTo>
                <a:cubicBezTo>
                  <a:pt x="383148" y="586503"/>
                  <a:pt x="382552" y="587712"/>
                  <a:pt x="381957" y="588922"/>
                </a:cubicBezTo>
                <a:cubicBezTo>
                  <a:pt x="381147" y="590581"/>
                  <a:pt x="380361" y="592252"/>
                  <a:pt x="379613" y="593938"/>
                </a:cubicBezTo>
                <a:cubicBezTo>
                  <a:pt x="379523" y="594142"/>
                  <a:pt x="379430" y="594343"/>
                  <a:pt x="379340" y="594545"/>
                </a:cubicBezTo>
                <a:cubicBezTo>
                  <a:pt x="375335" y="603670"/>
                  <a:pt x="372220" y="613161"/>
                  <a:pt x="370080" y="622914"/>
                </a:cubicBezTo>
                <a:cubicBezTo>
                  <a:pt x="370056" y="623020"/>
                  <a:pt x="370022" y="623124"/>
                  <a:pt x="369995" y="623231"/>
                </a:cubicBezTo>
                <a:cubicBezTo>
                  <a:pt x="369710" y="624559"/>
                  <a:pt x="369429" y="625886"/>
                  <a:pt x="369180" y="627219"/>
                </a:cubicBezTo>
                <a:cubicBezTo>
                  <a:pt x="369053" y="627894"/>
                  <a:pt x="368942" y="628574"/>
                  <a:pt x="368825" y="629253"/>
                </a:cubicBezTo>
                <a:cubicBezTo>
                  <a:pt x="368596" y="630586"/>
                  <a:pt x="368384" y="631921"/>
                  <a:pt x="368191" y="633261"/>
                </a:cubicBezTo>
                <a:cubicBezTo>
                  <a:pt x="368111" y="633823"/>
                  <a:pt x="368025" y="634383"/>
                  <a:pt x="367951" y="634945"/>
                </a:cubicBezTo>
                <a:cubicBezTo>
                  <a:pt x="367728" y="636630"/>
                  <a:pt x="367543" y="638322"/>
                  <a:pt x="367380" y="640016"/>
                </a:cubicBezTo>
                <a:cubicBezTo>
                  <a:pt x="367330" y="640530"/>
                  <a:pt x="367280" y="641041"/>
                  <a:pt x="367236" y="641556"/>
                </a:cubicBezTo>
                <a:cubicBezTo>
                  <a:pt x="367081" y="643370"/>
                  <a:pt x="366956" y="645189"/>
                  <a:pt x="366869" y="647012"/>
                </a:cubicBezTo>
                <a:cubicBezTo>
                  <a:pt x="366851" y="647398"/>
                  <a:pt x="366838" y="647786"/>
                  <a:pt x="366823" y="648173"/>
                </a:cubicBezTo>
                <a:cubicBezTo>
                  <a:pt x="366744" y="650133"/>
                  <a:pt x="366691" y="652099"/>
                  <a:pt x="366691" y="654069"/>
                </a:cubicBezTo>
                <a:lnTo>
                  <a:pt x="366691" y="661540"/>
                </a:lnTo>
                <a:lnTo>
                  <a:pt x="366691" y="698805"/>
                </a:lnTo>
                <a:lnTo>
                  <a:pt x="434922" y="698805"/>
                </a:lnTo>
                <a:cubicBezTo>
                  <a:pt x="440758" y="698805"/>
                  <a:pt x="445486" y="703534"/>
                  <a:pt x="445486" y="709368"/>
                </a:cubicBezTo>
                <a:cubicBezTo>
                  <a:pt x="445486" y="715203"/>
                  <a:pt x="440758" y="719932"/>
                  <a:pt x="434922" y="719932"/>
                </a:cubicBezTo>
                <a:lnTo>
                  <a:pt x="356127" y="719932"/>
                </a:lnTo>
                <a:cubicBezTo>
                  <a:pt x="350291" y="719932"/>
                  <a:pt x="345563" y="715203"/>
                  <a:pt x="345563" y="709368"/>
                </a:cubicBezTo>
                <a:lnTo>
                  <a:pt x="345563" y="672104"/>
                </a:lnTo>
                <a:lnTo>
                  <a:pt x="10564" y="672104"/>
                </a:lnTo>
                <a:cubicBezTo>
                  <a:pt x="4728" y="672104"/>
                  <a:pt x="0" y="667375"/>
                  <a:pt x="0" y="661540"/>
                </a:cubicBezTo>
                <a:lnTo>
                  <a:pt x="0" y="71630"/>
                </a:lnTo>
                <a:cubicBezTo>
                  <a:pt x="0" y="65797"/>
                  <a:pt x="4728" y="61066"/>
                  <a:pt x="10564" y="61066"/>
                </a:cubicBezTo>
                <a:lnTo>
                  <a:pt x="100810" y="61066"/>
                </a:lnTo>
                <a:lnTo>
                  <a:pt x="100810" y="47548"/>
                </a:lnTo>
                <a:cubicBezTo>
                  <a:pt x="100810" y="41714"/>
                  <a:pt x="105539" y="36984"/>
                  <a:pt x="111374" y="36984"/>
                </a:cubicBezTo>
                <a:lnTo>
                  <a:pt x="197145" y="36984"/>
                </a:lnTo>
                <a:cubicBezTo>
                  <a:pt x="206042" y="14844"/>
                  <a:pt x="227542" y="0"/>
                  <a:pt x="252005"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13" name="Объект 2">
            <a:extLst>
              <a:ext uri="{FF2B5EF4-FFF2-40B4-BE49-F238E27FC236}">
                <a16:creationId xmlns:a16="http://schemas.microsoft.com/office/drawing/2014/main" id="{396AF39F-2E1E-4385-8062-D02A6533027D}"/>
              </a:ext>
            </a:extLst>
          </p:cNvPr>
          <p:cNvSpPr txBox="1">
            <a:spLocks/>
          </p:cNvSpPr>
          <p:nvPr/>
        </p:nvSpPr>
        <p:spPr>
          <a:xfrm>
            <a:off x="1447800" y="2743200"/>
            <a:ext cx="9296400" cy="297151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Aft>
                <a:spcPts val="1200"/>
              </a:spcAft>
              <a:buNone/>
            </a:pPr>
            <a:r>
              <a:rPr lang="ru-RU" dirty="0"/>
              <a:t>Дополнительно следует отметить следующее:</a:t>
            </a:r>
          </a:p>
          <a:p>
            <a:pPr marL="0" indent="0" algn="just">
              <a:lnSpc>
                <a:spcPct val="100000"/>
              </a:lnSpc>
              <a:spcAft>
                <a:spcPts val="1200"/>
              </a:spcAft>
              <a:buNone/>
            </a:pPr>
            <a:r>
              <a:rPr lang="ru-RU" dirty="0"/>
              <a:t>- </a:t>
            </a:r>
            <a:r>
              <a:rPr lang="ru-RU" b="1" dirty="0"/>
              <a:t>положения частей 1 и 2 статьи 42 Закона № 44-ФЗ </a:t>
            </a:r>
            <a:r>
              <a:rPr lang="ru-RU" dirty="0"/>
              <a:t>в редакции Закона № 360-ФЗ, вступающие в силу с 1 января 2022 г., </a:t>
            </a:r>
            <a:r>
              <a:rPr lang="ru-RU" b="1" dirty="0"/>
              <a:t>не оказывают влияния на вышеуказанную конструкцию, поскольку факт размещения </a:t>
            </a:r>
            <a:r>
              <a:rPr lang="ru-RU" dirty="0"/>
              <a:t>(включая подписания усиленной электронной подписью) уполномоченным органом, уполномоченным учреждением в единой информационной системе в сфере закупок </a:t>
            </a:r>
            <a:r>
              <a:rPr lang="ru-RU" b="1" dirty="0"/>
              <a:t>извещения</a:t>
            </a:r>
            <a:r>
              <a:rPr lang="ru-RU" dirty="0"/>
              <a:t> об осуществлении закупки, в том числе содержащего электронные документы в качестве приложений (например, касающиеся обоснования НМЦК, составленного заказчиком), </a:t>
            </a:r>
            <a:r>
              <a:rPr lang="ru-RU" b="1" dirty="0"/>
              <a:t>не означает, что должностное лицо</a:t>
            </a:r>
            <a:r>
              <a:rPr lang="ru-RU" dirty="0"/>
              <a:t> уполномоченного органа, уполномоченного учреждения </a:t>
            </a:r>
            <a:r>
              <a:rPr lang="ru-RU" b="1" dirty="0"/>
              <a:t>стало подлежать в этой связи административной ответственности </a:t>
            </a:r>
            <a:r>
              <a:rPr lang="ru-RU" dirty="0"/>
              <a:t>за совершение нарушений при составлении заказчиком такого обоснования;</a:t>
            </a:r>
          </a:p>
        </p:txBody>
      </p:sp>
    </p:spTree>
    <p:extLst>
      <p:ext uri="{BB962C8B-B14F-4D97-AF65-F5344CB8AC3E}">
        <p14:creationId xmlns:p14="http://schemas.microsoft.com/office/powerpoint/2010/main" val="3972112454"/>
      </p:ext>
    </p:extLst>
  </p:cSld>
  <p:clrMapOvr>
    <a:masterClrMapping/>
  </p:clrMapOvr>
  <p:transition spd="slow">
    <p:fade thruBlk="1"/>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Бесплатное стоковое фото с будущее, ии, искусственный интеллект">
            <a:extLst>
              <a:ext uri="{FF2B5EF4-FFF2-40B4-BE49-F238E27FC236}">
                <a16:creationId xmlns:a16="http://schemas.microsoft.com/office/drawing/2014/main" id="{91426395-0F98-4C71-A129-8CFF4B372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990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3"/>
          <p:cNvSpPr>
            <a:spLocks noGrp="1"/>
          </p:cNvSpPr>
          <p:nvPr>
            <p:ph type="title"/>
          </p:nvPr>
        </p:nvSpPr>
        <p:spPr>
          <a:xfrm>
            <a:off x="1371600" y="147320"/>
            <a:ext cx="9525000" cy="2291080"/>
          </a:xfrm>
        </p:spPr>
        <p:txBody>
          <a:bodyPr>
            <a:normAutofit/>
          </a:bodyPr>
          <a:lstStyle/>
          <a:p>
            <a:pPr algn="ctr">
              <a:spcBef>
                <a:spcPts val="488"/>
              </a:spcBef>
            </a:pPr>
            <a:r>
              <a:rPr lang="ru-RU" sz="3600" dirty="0"/>
              <a:t>ПЕРЕВОД В АВТОМАТИЗИРОВАННЫЙ РЕЖИМ ПЛАТЕЖЕЙ</a:t>
            </a:r>
            <a:br>
              <a:rPr lang="ru-RU" sz="2400" dirty="0"/>
            </a:br>
            <a:endParaRPr lang="ru-RU" dirty="0"/>
          </a:p>
        </p:txBody>
      </p:sp>
    </p:spTree>
    <p:extLst>
      <p:ext uri="{BB962C8B-B14F-4D97-AF65-F5344CB8AC3E}">
        <p14:creationId xmlns:p14="http://schemas.microsoft.com/office/powerpoint/2010/main" val="326371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FBCA8F-E526-4D98-B775-613D6BF01119}"/>
              </a:ext>
            </a:extLst>
          </p:cNvPr>
          <p:cNvSpPr>
            <a:spLocks noGrp="1"/>
          </p:cNvSpPr>
          <p:nvPr>
            <p:ph type="title"/>
          </p:nvPr>
        </p:nvSpPr>
        <p:spPr/>
        <p:txBody>
          <a:bodyPr/>
          <a:lstStyle/>
          <a:p>
            <a:r>
              <a:rPr lang="ru-RU" dirty="0"/>
              <a:t>Прочие изменения</a:t>
            </a:r>
          </a:p>
        </p:txBody>
      </p:sp>
    </p:spTree>
    <p:extLst>
      <p:ext uri="{BB962C8B-B14F-4D97-AF65-F5344CB8AC3E}">
        <p14:creationId xmlns:p14="http://schemas.microsoft.com/office/powerpoint/2010/main" val="1838164133"/>
      </p:ext>
    </p:extLst>
  </p:cSld>
  <p:clrMapOvr>
    <a:masterClrMapping/>
  </p:clrMapOvr>
  <p:transition spd="slow">
    <p:fade thruBlk="1"/>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rmAutofit fontScale="90000"/>
          </a:bodyPr>
          <a:lstStyle/>
          <a:p>
            <a:r>
              <a:rPr lang="ru-RU" dirty="0"/>
              <a:t>Комиссия по закупкам</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2519828" y="1404907"/>
            <a:ext cx="8246788"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ru-RU" b="1" dirty="0"/>
              <a:t>Нет разновидностей по способам закупки</a:t>
            </a:r>
          </a:p>
          <a:p>
            <a:pPr marL="0" indent="0">
              <a:spcAft>
                <a:spcPts val="1200"/>
              </a:spcAft>
              <a:buNone/>
            </a:pPr>
            <a:r>
              <a:rPr lang="ru-RU" sz="1200" dirty="0">
                <a:solidFill>
                  <a:schemeClr val="accent6"/>
                </a:solidFill>
              </a:rPr>
              <a:t>Общее наименование – комиссия по осуществлению закупок</a:t>
            </a:r>
          </a:p>
        </p:txBody>
      </p:sp>
      <p:sp>
        <p:nvSpPr>
          <p:cNvPr id="6" name="Полилиния 4">
            <a:extLst>
              <a:ext uri="{FF2B5EF4-FFF2-40B4-BE49-F238E27FC236}">
                <a16:creationId xmlns:a16="http://schemas.microsoft.com/office/drawing/2014/main" id="{76B9A865-AAAC-49EB-B9E3-72263C0B8EF5}"/>
              </a:ext>
            </a:extLst>
          </p:cNvPr>
          <p:cNvSpPr>
            <a:spLocks noChangeAspect="1"/>
          </p:cNvSpPr>
          <p:nvPr/>
        </p:nvSpPr>
        <p:spPr>
          <a:xfrm>
            <a:off x="1543050" y="1250112"/>
            <a:ext cx="720000" cy="719934"/>
          </a:xfrm>
          <a:custGeom>
            <a:avLst/>
            <a:gdLst>
              <a:gd name="connsiteX0" fmla="*/ 520911 w 720000"/>
              <a:gd name="connsiteY0" fmla="*/ 543829 h 719934"/>
              <a:gd name="connsiteX1" fmla="*/ 500668 w 720000"/>
              <a:gd name="connsiteY1" fmla="*/ 631703 h 719934"/>
              <a:gd name="connsiteX2" fmla="*/ 532783 w 720000"/>
              <a:gd name="connsiteY2" fmla="*/ 661096 h 719934"/>
              <a:gd name="connsiteX3" fmla="*/ 564896 w 720000"/>
              <a:gd name="connsiteY3" fmla="*/ 631703 h 719934"/>
              <a:gd name="connsiteX4" fmla="*/ 544652 w 720000"/>
              <a:gd name="connsiteY4" fmla="*/ 543829 h 719934"/>
              <a:gd name="connsiteX5" fmla="*/ 530434 w 720000"/>
              <a:gd name="connsiteY5" fmla="*/ 493908 h 719934"/>
              <a:gd name="connsiteX6" fmla="*/ 526737 w 720000"/>
              <a:gd name="connsiteY6" fmla="*/ 494039 h 719934"/>
              <a:gd name="connsiteX7" fmla="*/ 525446 w 720000"/>
              <a:gd name="connsiteY7" fmla="*/ 494107 h 719934"/>
              <a:gd name="connsiteX8" fmla="*/ 520058 w 720000"/>
              <a:gd name="connsiteY8" fmla="*/ 494524 h 719934"/>
              <a:gd name="connsiteX9" fmla="*/ 517917 w 720000"/>
              <a:gd name="connsiteY9" fmla="*/ 494741 h 719934"/>
              <a:gd name="connsiteX10" fmla="*/ 513895 w 720000"/>
              <a:gd name="connsiteY10" fmla="*/ 495223 h 719934"/>
              <a:gd name="connsiteX11" fmla="*/ 509973 w 720000"/>
              <a:gd name="connsiteY11" fmla="*/ 495790 h 719934"/>
              <a:gd name="connsiteX12" fmla="*/ 508237 w 720000"/>
              <a:gd name="connsiteY12" fmla="*/ 496071 h 719934"/>
              <a:gd name="connsiteX13" fmla="*/ 505487 w 720000"/>
              <a:gd name="connsiteY13" fmla="*/ 496551 h 719934"/>
              <a:gd name="connsiteX14" fmla="*/ 518945 w 720000"/>
              <a:gd name="connsiteY14" fmla="*/ 522700 h 719934"/>
              <a:gd name="connsiteX15" fmla="*/ 546615 w 720000"/>
              <a:gd name="connsiteY15" fmla="*/ 522700 h 719934"/>
              <a:gd name="connsiteX16" fmla="*/ 560075 w 720000"/>
              <a:gd name="connsiteY16" fmla="*/ 496548 h 719934"/>
              <a:gd name="connsiteX17" fmla="*/ 557340 w 720000"/>
              <a:gd name="connsiteY17" fmla="*/ 496071 h 719934"/>
              <a:gd name="connsiteX18" fmla="*/ 555577 w 720000"/>
              <a:gd name="connsiteY18" fmla="*/ 495787 h 719934"/>
              <a:gd name="connsiteX19" fmla="*/ 551679 w 720000"/>
              <a:gd name="connsiteY19" fmla="*/ 495223 h 719934"/>
              <a:gd name="connsiteX20" fmla="*/ 547644 w 720000"/>
              <a:gd name="connsiteY20" fmla="*/ 494739 h 719934"/>
              <a:gd name="connsiteX21" fmla="*/ 545507 w 720000"/>
              <a:gd name="connsiteY21" fmla="*/ 494524 h 719934"/>
              <a:gd name="connsiteX22" fmla="*/ 540116 w 720000"/>
              <a:gd name="connsiteY22" fmla="*/ 494107 h 719934"/>
              <a:gd name="connsiteX23" fmla="*/ 538825 w 720000"/>
              <a:gd name="connsiteY23" fmla="*/ 494039 h 719934"/>
              <a:gd name="connsiteX24" fmla="*/ 535128 w 720000"/>
              <a:gd name="connsiteY24" fmla="*/ 493908 h 719934"/>
              <a:gd name="connsiteX25" fmla="*/ 532781 w 720000"/>
              <a:gd name="connsiteY25" fmla="*/ 493967 h 719934"/>
              <a:gd name="connsiteX26" fmla="*/ 530434 w 720000"/>
              <a:gd name="connsiteY26" fmla="*/ 493908 h 719934"/>
              <a:gd name="connsiteX27" fmla="*/ 458710 w 720000"/>
              <a:gd name="connsiteY27" fmla="*/ 458350 h 719934"/>
              <a:gd name="connsiteX28" fmla="*/ 458710 w 720000"/>
              <a:gd name="connsiteY28" fmla="*/ 488836 h 719934"/>
              <a:gd name="connsiteX29" fmla="*/ 482882 w 720000"/>
              <a:gd name="connsiteY29" fmla="*/ 480089 h 719934"/>
              <a:gd name="connsiteX30" fmla="*/ 482882 w 720000"/>
              <a:gd name="connsiteY30" fmla="*/ 479760 h 719934"/>
              <a:gd name="connsiteX31" fmla="*/ 458710 w 720000"/>
              <a:gd name="connsiteY31" fmla="*/ 458350 h 719934"/>
              <a:gd name="connsiteX32" fmla="*/ 246399 w 720000"/>
              <a:gd name="connsiteY32" fmla="*/ 389025 h 719934"/>
              <a:gd name="connsiteX33" fmla="*/ 190568 w 720000"/>
              <a:gd name="connsiteY33" fmla="*/ 462126 h 719934"/>
              <a:gd name="connsiteX34" fmla="*/ 242232 w 720000"/>
              <a:gd name="connsiteY34" fmla="*/ 476773 h 719934"/>
              <a:gd name="connsiteX35" fmla="*/ 339976 w 720000"/>
              <a:gd name="connsiteY35" fmla="*/ 389066 h 719934"/>
              <a:gd name="connsiteX36" fmla="*/ 325606 w 720000"/>
              <a:gd name="connsiteY36" fmla="*/ 389061 h 719934"/>
              <a:gd name="connsiteX37" fmla="*/ 547419 w 720000"/>
              <a:gd name="connsiteY37" fmla="*/ 332602 h 719934"/>
              <a:gd name="connsiteX38" fmla="*/ 458921 w 720000"/>
              <a:gd name="connsiteY38" fmla="*/ 373023 h 719934"/>
              <a:gd name="connsiteX39" fmla="*/ 458921 w 720000"/>
              <a:gd name="connsiteY39" fmla="*/ 398981 h 719934"/>
              <a:gd name="connsiteX40" fmla="*/ 459005 w 720000"/>
              <a:gd name="connsiteY40" fmla="*/ 402319 h 719934"/>
              <a:gd name="connsiteX41" fmla="*/ 459054 w 720000"/>
              <a:gd name="connsiteY41" fmla="*/ 403273 h 719934"/>
              <a:gd name="connsiteX42" fmla="*/ 459263 w 720000"/>
              <a:gd name="connsiteY42" fmla="*/ 405997 h 719934"/>
              <a:gd name="connsiteX43" fmla="*/ 459358 w 720000"/>
              <a:gd name="connsiteY43" fmla="*/ 406961 h 719934"/>
              <a:gd name="connsiteX44" fmla="*/ 459689 w 720000"/>
              <a:gd name="connsiteY44" fmla="*/ 409564 h 719934"/>
              <a:gd name="connsiteX45" fmla="*/ 459918 w 720000"/>
              <a:gd name="connsiteY45" fmla="*/ 411032 h 719934"/>
              <a:gd name="connsiteX46" fmla="*/ 460198 w 720000"/>
              <a:gd name="connsiteY46" fmla="*/ 412600 h 719934"/>
              <a:gd name="connsiteX47" fmla="*/ 460883 w 720000"/>
              <a:gd name="connsiteY47" fmla="*/ 415838 h 719934"/>
              <a:gd name="connsiteX48" fmla="*/ 461051 w 720000"/>
              <a:gd name="connsiteY48" fmla="*/ 416567 h 719934"/>
              <a:gd name="connsiteX49" fmla="*/ 461610 w 720000"/>
              <a:gd name="connsiteY49" fmla="*/ 418684 h 719934"/>
              <a:gd name="connsiteX50" fmla="*/ 461750 w 720000"/>
              <a:gd name="connsiteY50" fmla="*/ 419179 h 719934"/>
              <a:gd name="connsiteX51" fmla="*/ 498397 w 720000"/>
              <a:gd name="connsiteY51" fmla="*/ 464241 h 719934"/>
              <a:gd name="connsiteX52" fmla="*/ 499126 w 720000"/>
              <a:gd name="connsiteY52" fmla="*/ 464695 h 719934"/>
              <a:gd name="connsiteX53" fmla="*/ 529925 w 720000"/>
              <a:gd name="connsiteY53" fmla="*/ 472770 h 719934"/>
              <a:gd name="connsiteX54" fmla="*/ 532638 w 720000"/>
              <a:gd name="connsiteY54" fmla="*/ 472698 h 719934"/>
              <a:gd name="connsiteX55" fmla="*/ 532926 w 720000"/>
              <a:gd name="connsiteY55" fmla="*/ 472698 h 719934"/>
              <a:gd name="connsiteX56" fmla="*/ 535639 w 720000"/>
              <a:gd name="connsiteY56" fmla="*/ 472770 h 719934"/>
              <a:gd name="connsiteX57" fmla="*/ 606643 w 720000"/>
              <a:gd name="connsiteY57" fmla="*/ 398981 h 719934"/>
              <a:gd name="connsiteX58" fmla="*/ 606643 w 720000"/>
              <a:gd name="connsiteY58" fmla="*/ 372645 h 719934"/>
              <a:gd name="connsiteX59" fmla="*/ 547419 w 720000"/>
              <a:gd name="connsiteY59" fmla="*/ 332602 h 719934"/>
              <a:gd name="connsiteX60" fmla="*/ 168213 w 720000"/>
              <a:gd name="connsiteY60" fmla="*/ 283623 h 719934"/>
              <a:gd name="connsiteX61" fmla="*/ 121938 w 720000"/>
              <a:gd name="connsiteY61" fmla="*/ 378457 h 719934"/>
              <a:gd name="connsiteX62" fmla="*/ 160480 w 720000"/>
              <a:gd name="connsiteY62" fmla="*/ 466708 h 719934"/>
              <a:gd name="connsiteX63" fmla="*/ 167073 w 720000"/>
              <a:gd name="connsiteY63" fmla="*/ 458076 h 719934"/>
              <a:gd name="connsiteX64" fmla="*/ 167085 w 720000"/>
              <a:gd name="connsiteY64" fmla="*/ 458060 h 719934"/>
              <a:gd name="connsiteX65" fmla="*/ 228299 w 720000"/>
              <a:gd name="connsiteY65" fmla="*/ 377912 h 719934"/>
              <a:gd name="connsiteX66" fmla="*/ 532728 w 720000"/>
              <a:gd name="connsiteY66" fmla="*/ 252475 h 719934"/>
              <a:gd name="connsiteX67" fmla="*/ 498891 w 720000"/>
              <a:gd name="connsiteY67" fmla="*/ 260739 h 719934"/>
              <a:gd name="connsiteX68" fmla="*/ 498398 w 720000"/>
              <a:gd name="connsiteY68" fmla="*/ 261046 h 719934"/>
              <a:gd name="connsiteX69" fmla="*/ 464052 w 720000"/>
              <a:gd name="connsiteY69" fmla="*/ 299335 h 719934"/>
              <a:gd name="connsiteX70" fmla="*/ 464034 w 720000"/>
              <a:gd name="connsiteY70" fmla="*/ 299380 h 719934"/>
              <a:gd name="connsiteX71" fmla="*/ 461792 w 720000"/>
              <a:gd name="connsiteY71" fmla="*/ 305987 h 719934"/>
              <a:gd name="connsiteX72" fmla="*/ 461584 w 720000"/>
              <a:gd name="connsiteY72" fmla="*/ 306720 h 719934"/>
              <a:gd name="connsiteX73" fmla="*/ 461064 w 720000"/>
              <a:gd name="connsiteY73" fmla="*/ 308694 h 719934"/>
              <a:gd name="connsiteX74" fmla="*/ 460807 w 720000"/>
              <a:gd name="connsiteY74" fmla="*/ 309808 h 719934"/>
              <a:gd name="connsiteX75" fmla="*/ 460213 w 720000"/>
              <a:gd name="connsiteY75" fmla="*/ 312636 h 719934"/>
              <a:gd name="connsiteX76" fmla="*/ 459912 w 720000"/>
              <a:gd name="connsiteY76" fmla="*/ 314315 h 719934"/>
              <a:gd name="connsiteX77" fmla="*/ 459691 w 720000"/>
              <a:gd name="connsiteY77" fmla="*/ 315728 h 719934"/>
              <a:gd name="connsiteX78" fmla="*/ 459350 w 720000"/>
              <a:gd name="connsiteY78" fmla="*/ 318418 h 719934"/>
              <a:gd name="connsiteX79" fmla="*/ 459264 w 720000"/>
              <a:gd name="connsiteY79" fmla="*/ 319293 h 719934"/>
              <a:gd name="connsiteX80" fmla="*/ 459054 w 720000"/>
              <a:gd name="connsiteY80" fmla="*/ 322045 h 719934"/>
              <a:gd name="connsiteX81" fmla="*/ 459005 w 720000"/>
              <a:gd name="connsiteY81" fmla="*/ 322993 h 719934"/>
              <a:gd name="connsiteX82" fmla="*/ 458921 w 720000"/>
              <a:gd name="connsiteY82" fmla="*/ 326333 h 719934"/>
              <a:gd name="connsiteX83" fmla="*/ 458921 w 720000"/>
              <a:gd name="connsiteY83" fmla="*/ 351846 h 719934"/>
              <a:gd name="connsiteX84" fmla="*/ 539649 w 720000"/>
              <a:gd name="connsiteY84" fmla="*/ 307904 h 719934"/>
              <a:gd name="connsiteX85" fmla="*/ 549647 w 720000"/>
              <a:gd name="connsiteY85" fmla="*/ 302380 h 719934"/>
              <a:gd name="connsiteX86" fmla="*/ 558826 w 720000"/>
              <a:gd name="connsiteY86" fmla="*/ 309178 h 719934"/>
              <a:gd name="connsiteX87" fmla="*/ 606645 w 720000"/>
              <a:gd name="connsiteY87" fmla="*/ 351239 h 719934"/>
              <a:gd name="connsiteX88" fmla="*/ 606645 w 720000"/>
              <a:gd name="connsiteY88" fmla="*/ 326439 h 719934"/>
              <a:gd name="connsiteX89" fmla="*/ 532728 w 720000"/>
              <a:gd name="connsiteY89" fmla="*/ 252475 h 719934"/>
              <a:gd name="connsiteX90" fmla="*/ 242231 w 720000"/>
              <a:gd name="connsiteY90" fmla="*/ 217490 h 719934"/>
              <a:gd name="connsiteX91" fmla="*/ 309785 w 720000"/>
              <a:gd name="connsiteY91" fmla="*/ 232312 h 719934"/>
              <a:gd name="connsiteX92" fmla="*/ 314934 w 720000"/>
              <a:gd name="connsiteY92" fmla="*/ 246336 h 719934"/>
              <a:gd name="connsiteX93" fmla="*/ 300911 w 720000"/>
              <a:gd name="connsiteY93" fmla="*/ 251485 h 719934"/>
              <a:gd name="connsiteX94" fmla="*/ 242231 w 720000"/>
              <a:gd name="connsiteY94" fmla="*/ 238617 h 719934"/>
              <a:gd name="connsiteX95" fmla="*/ 175406 w 720000"/>
              <a:gd name="connsiteY95" fmla="*/ 255592 h 719934"/>
              <a:gd name="connsiteX96" fmla="*/ 180059 w 720000"/>
              <a:gd name="connsiteY96" fmla="*/ 262892 h 719934"/>
              <a:gd name="connsiteX97" fmla="*/ 180063 w 720000"/>
              <a:gd name="connsiteY97" fmla="*/ 262898 h 719934"/>
              <a:gd name="connsiteX98" fmla="*/ 246971 w 720000"/>
              <a:gd name="connsiteY98" fmla="*/ 367896 h 719934"/>
              <a:gd name="connsiteX99" fmla="*/ 351111 w 720000"/>
              <a:gd name="connsiteY99" fmla="*/ 367943 h 719934"/>
              <a:gd name="connsiteX100" fmla="*/ 351115 w 720000"/>
              <a:gd name="connsiteY100" fmla="*/ 367943 h 719934"/>
              <a:gd name="connsiteX101" fmla="*/ 381687 w 720000"/>
              <a:gd name="connsiteY101" fmla="*/ 367957 h 719934"/>
              <a:gd name="connsiteX102" fmla="*/ 327394 w 720000"/>
              <a:gd name="connsiteY102" fmla="*/ 267531 h 719934"/>
              <a:gd name="connsiteX103" fmla="*/ 325461 w 720000"/>
              <a:gd name="connsiteY103" fmla="*/ 252718 h 719934"/>
              <a:gd name="connsiteX104" fmla="*/ 340276 w 720000"/>
              <a:gd name="connsiteY104" fmla="*/ 250783 h 719934"/>
              <a:gd name="connsiteX105" fmla="*/ 403203 w 720000"/>
              <a:gd name="connsiteY105" fmla="*/ 378460 h 719934"/>
              <a:gd name="connsiteX106" fmla="*/ 403200 w 720000"/>
              <a:gd name="connsiteY106" fmla="*/ 378727 h 719934"/>
              <a:gd name="connsiteX107" fmla="*/ 400105 w 720000"/>
              <a:gd name="connsiteY107" fmla="*/ 385998 h 719934"/>
              <a:gd name="connsiteX108" fmla="*/ 392636 w 720000"/>
              <a:gd name="connsiteY108" fmla="*/ 389090 h 719934"/>
              <a:gd name="connsiteX109" fmla="*/ 392632 w 720000"/>
              <a:gd name="connsiteY109" fmla="*/ 389090 h 719934"/>
              <a:gd name="connsiteX110" fmla="*/ 361175 w 720000"/>
              <a:gd name="connsiteY110" fmla="*/ 389076 h 719934"/>
              <a:gd name="connsiteX111" fmla="*/ 242233 w 720000"/>
              <a:gd name="connsiteY111" fmla="*/ 497899 h 719934"/>
              <a:gd name="connsiteX112" fmla="*/ 177702 w 720000"/>
              <a:gd name="connsiteY112" fmla="*/ 478972 h 719934"/>
              <a:gd name="connsiteX113" fmla="*/ 170536 w 720000"/>
              <a:gd name="connsiteY113" fmla="*/ 488353 h 719934"/>
              <a:gd name="connsiteX114" fmla="*/ 163508 w 720000"/>
              <a:gd name="connsiteY114" fmla="*/ 492417 h 719934"/>
              <a:gd name="connsiteX115" fmla="*/ 162141 w 720000"/>
              <a:gd name="connsiteY115" fmla="*/ 492506 h 719934"/>
              <a:gd name="connsiteX116" fmla="*/ 155669 w 720000"/>
              <a:gd name="connsiteY116" fmla="*/ 490291 h 719934"/>
              <a:gd name="connsiteX117" fmla="*/ 100810 w 720000"/>
              <a:gd name="connsiteY117" fmla="*/ 378457 h 719934"/>
              <a:gd name="connsiteX118" fmla="*/ 156824 w 720000"/>
              <a:gd name="connsiteY118" fmla="*/ 265748 h 719934"/>
              <a:gd name="connsiteX119" fmla="*/ 151736 w 720000"/>
              <a:gd name="connsiteY119" fmla="*/ 257766 h 719934"/>
              <a:gd name="connsiteX120" fmla="*/ 154908 w 720000"/>
              <a:gd name="connsiteY120" fmla="*/ 243219 h 719934"/>
              <a:gd name="connsiteX121" fmla="*/ 242231 w 720000"/>
              <a:gd name="connsiteY121" fmla="*/ 217490 h 719934"/>
              <a:gd name="connsiteX122" fmla="*/ 21128 w 720000"/>
              <a:gd name="connsiteY122" fmla="*/ 82194 h 719934"/>
              <a:gd name="connsiteX123" fmla="*/ 21128 w 720000"/>
              <a:gd name="connsiteY123" fmla="*/ 650978 h 719934"/>
              <a:gd name="connsiteX124" fmla="*/ 345594 w 720000"/>
              <a:gd name="connsiteY124" fmla="*/ 650978 h 719934"/>
              <a:gd name="connsiteX125" fmla="*/ 345616 w 720000"/>
              <a:gd name="connsiteY125" fmla="*/ 650399 h 719934"/>
              <a:gd name="connsiteX126" fmla="*/ 345853 w 720000"/>
              <a:gd name="connsiteY126" fmla="*/ 644461 h 719934"/>
              <a:gd name="connsiteX127" fmla="*/ 346016 w 720000"/>
              <a:gd name="connsiteY127" fmla="*/ 642078 h 719934"/>
              <a:gd name="connsiteX128" fmla="*/ 346294 w 720000"/>
              <a:gd name="connsiteY128" fmla="*/ 638741 h 719934"/>
              <a:gd name="connsiteX129" fmla="*/ 347151 w 720000"/>
              <a:gd name="connsiteY129" fmla="*/ 631212 h 719934"/>
              <a:gd name="connsiteX130" fmla="*/ 55862 w 720000"/>
              <a:gd name="connsiteY130" fmla="*/ 631212 h 719934"/>
              <a:gd name="connsiteX131" fmla="*/ 45298 w 720000"/>
              <a:gd name="connsiteY131" fmla="*/ 620648 h 719934"/>
              <a:gd name="connsiteX132" fmla="*/ 45298 w 720000"/>
              <a:gd name="connsiteY132" fmla="*/ 446726 h 719934"/>
              <a:gd name="connsiteX133" fmla="*/ 55862 w 720000"/>
              <a:gd name="connsiteY133" fmla="*/ 436162 h 719934"/>
              <a:gd name="connsiteX134" fmla="*/ 66426 w 720000"/>
              <a:gd name="connsiteY134" fmla="*/ 446726 h 719934"/>
              <a:gd name="connsiteX135" fmla="*/ 66426 w 720000"/>
              <a:gd name="connsiteY135" fmla="*/ 610084 h 719934"/>
              <a:gd name="connsiteX136" fmla="*/ 351454 w 720000"/>
              <a:gd name="connsiteY136" fmla="*/ 610084 h 719934"/>
              <a:gd name="connsiteX137" fmla="*/ 363590 w 720000"/>
              <a:gd name="connsiteY137" fmla="*/ 578392 h 719934"/>
              <a:gd name="connsiteX138" fmla="*/ 365024 w 720000"/>
              <a:gd name="connsiteY138" fmla="*/ 575576 h 719934"/>
              <a:gd name="connsiteX139" fmla="*/ 366063 w 720000"/>
              <a:gd name="connsiteY139" fmla="*/ 573582 h 719934"/>
              <a:gd name="connsiteX140" fmla="*/ 404260 w 720000"/>
              <a:gd name="connsiteY140" fmla="*/ 524538 h 719934"/>
              <a:gd name="connsiteX141" fmla="*/ 404316 w 720000"/>
              <a:gd name="connsiteY141" fmla="*/ 524484 h 719934"/>
              <a:gd name="connsiteX142" fmla="*/ 404792 w 720000"/>
              <a:gd name="connsiteY142" fmla="*/ 524056 h 719934"/>
              <a:gd name="connsiteX143" fmla="*/ 437582 w 720000"/>
              <a:gd name="connsiteY143" fmla="*/ 499684 h 719934"/>
              <a:gd name="connsiteX144" fmla="*/ 437582 w 720000"/>
              <a:gd name="connsiteY144" fmla="*/ 362809 h 719934"/>
              <a:gd name="connsiteX145" fmla="*/ 437582 w 720000"/>
              <a:gd name="connsiteY145" fmla="*/ 326438 h 719934"/>
              <a:gd name="connsiteX146" fmla="*/ 437582 w 720000"/>
              <a:gd name="connsiteY146" fmla="*/ 212879 h 719934"/>
              <a:gd name="connsiteX147" fmla="*/ 448146 w 720000"/>
              <a:gd name="connsiteY147" fmla="*/ 202315 h 719934"/>
              <a:gd name="connsiteX148" fmla="*/ 458710 w 720000"/>
              <a:gd name="connsiteY148" fmla="*/ 212878 h 719934"/>
              <a:gd name="connsiteX149" fmla="*/ 458710 w 720000"/>
              <a:gd name="connsiteY149" fmla="*/ 266765 h 719934"/>
              <a:gd name="connsiteX150" fmla="*/ 482882 w 720000"/>
              <a:gd name="connsiteY150" fmla="*/ 245466 h 719934"/>
              <a:gd name="connsiteX151" fmla="*/ 482882 w 720000"/>
              <a:gd name="connsiteY151" fmla="*/ 82194 h 719934"/>
              <a:gd name="connsiteX152" fmla="*/ 403200 w 720000"/>
              <a:gd name="connsiteY152" fmla="*/ 82194 h 719934"/>
              <a:gd name="connsiteX153" fmla="*/ 403200 w 720000"/>
              <a:gd name="connsiteY153" fmla="*/ 98235 h 719934"/>
              <a:gd name="connsiteX154" fmla="*/ 448146 w 720000"/>
              <a:gd name="connsiteY154" fmla="*/ 98235 h 719934"/>
              <a:gd name="connsiteX155" fmla="*/ 458710 w 720000"/>
              <a:gd name="connsiteY155" fmla="*/ 108799 h 719934"/>
              <a:gd name="connsiteX156" fmla="*/ 458710 w 720000"/>
              <a:gd name="connsiteY156" fmla="*/ 177664 h 719934"/>
              <a:gd name="connsiteX157" fmla="*/ 448146 w 720000"/>
              <a:gd name="connsiteY157" fmla="*/ 188229 h 719934"/>
              <a:gd name="connsiteX158" fmla="*/ 437582 w 720000"/>
              <a:gd name="connsiteY158" fmla="*/ 177664 h 719934"/>
              <a:gd name="connsiteX159" fmla="*/ 437582 w 720000"/>
              <a:gd name="connsiteY159" fmla="*/ 119363 h 719934"/>
              <a:gd name="connsiteX160" fmla="*/ 403200 w 720000"/>
              <a:gd name="connsiteY160" fmla="*/ 119363 h 719934"/>
              <a:gd name="connsiteX161" fmla="*/ 403200 w 720000"/>
              <a:gd name="connsiteY161" fmla="*/ 129194 h 719934"/>
              <a:gd name="connsiteX162" fmla="*/ 392636 w 720000"/>
              <a:gd name="connsiteY162" fmla="*/ 139757 h 719934"/>
              <a:gd name="connsiteX163" fmla="*/ 111374 w 720000"/>
              <a:gd name="connsiteY163" fmla="*/ 139757 h 719934"/>
              <a:gd name="connsiteX164" fmla="*/ 100810 w 720000"/>
              <a:gd name="connsiteY164" fmla="*/ 129194 h 719934"/>
              <a:gd name="connsiteX165" fmla="*/ 100810 w 720000"/>
              <a:gd name="connsiteY165" fmla="*/ 119363 h 719934"/>
              <a:gd name="connsiteX166" fmla="*/ 66426 w 720000"/>
              <a:gd name="connsiteY166" fmla="*/ 119363 h 719934"/>
              <a:gd name="connsiteX167" fmla="*/ 66426 w 720000"/>
              <a:gd name="connsiteY167" fmla="*/ 411515 h 719934"/>
              <a:gd name="connsiteX168" fmla="*/ 55862 w 720000"/>
              <a:gd name="connsiteY168" fmla="*/ 422079 h 719934"/>
              <a:gd name="connsiteX169" fmla="*/ 45298 w 720000"/>
              <a:gd name="connsiteY169" fmla="*/ 411515 h 719934"/>
              <a:gd name="connsiteX170" fmla="*/ 45298 w 720000"/>
              <a:gd name="connsiteY170" fmla="*/ 108800 h 719934"/>
              <a:gd name="connsiteX171" fmla="*/ 55862 w 720000"/>
              <a:gd name="connsiteY171" fmla="*/ 98236 h 719934"/>
              <a:gd name="connsiteX172" fmla="*/ 100810 w 720000"/>
              <a:gd name="connsiteY172" fmla="*/ 98236 h 719934"/>
              <a:gd name="connsiteX173" fmla="*/ 100810 w 720000"/>
              <a:gd name="connsiteY173" fmla="*/ 82194 h 719934"/>
              <a:gd name="connsiteX174" fmla="*/ 252005 w 720000"/>
              <a:gd name="connsiteY174" fmla="*/ 21128 h 719934"/>
              <a:gd name="connsiteX175" fmla="*/ 215077 w 720000"/>
              <a:gd name="connsiteY175" fmla="*/ 50064 h 719934"/>
              <a:gd name="connsiteX176" fmla="*/ 204817 w 720000"/>
              <a:gd name="connsiteY176" fmla="*/ 58112 h 719934"/>
              <a:gd name="connsiteX177" fmla="*/ 121937 w 720000"/>
              <a:gd name="connsiteY177" fmla="*/ 58112 h 719934"/>
              <a:gd name="connsiteX178" fmla="*/ 121937 w 720000"/>
              <a:gd name="connsiteY178" fmla="*/ 118631 h 719934"/>
              <a:gd name="connsiteX179" fmla="*/ 382072 w 720000"/>
              <a:gd name="connsiteY179" fmla="*/ 118631 h 719934"/>
              <a:gd name="connsiteX180" fmla="*/ 382072 w 720000"/>
              <a:gd name="connsiteY180" fmla="*/ 58112 h 719934"/>
              <a:gd name="connsiteX181" fmla="*/ 299192 w 720000"/>
              <a:gd name="connsiteY181" fmla="*/ 58112 h 719934"/>
              <a:gd name="connsiteX182" fmla="*/ 288932 w 720000"/>
              <a:gd name="connsiteY182" fmla="*/ 50064 h 719934"/>
              <a:gd name="connsiteX183" fmla="*/ 252005 w 720000"/>
              <a:gd name="connsiteY183" fmla="*/ 21128 h 719934"/>
              <a:gd name="connsiteX184" fmla="*/ 252005 w 720000"/>
              <a:gd name="connsiteY184" fmla="*/ 0 h 719934"/>
              <a:gd name="connsiteX185" fmla="*/ 306864 w 720000"/>
              <a:gd name="connsiteY185" fmla="*/ 36984 h 719934"/>
              <a:gd name="connsiteX186" fmla="*/ 392636 w 720000"/>
              <a:gd name="connsiteY186" fmla="*/ 36984 h 719934"/>
              <a:gd name="connsiteX187" fmla="*/ 403200 w 720000"/>
              <a:gd name="connsiteY187" fmla="*/ 47548 h 719934"/>
              <a:gd name="connsiteX188" fmla="*/ 403200 w 720000"/>
              <a:gd name="connsiteY188" fmla="*/ 61066 h 719934"/>
              <a:gd name="connsiteX189" fmla="*/ 493446 w 720000"/>
              <a:gd name="connsiteY189" fmla="*/ 61066 h 719934"/>
              <a:gd name="connsiteX190" fmla="*/ 504009 w 720000"/>
              <a:gd name="connsiteY190" fmla="*/ 71630 h 719934"/>
              <a:gd name="connsiteX191" fmla="*/ 504009 w 720000"/>
              <a:gd name="connsiteY191" fmla="*/ 235766 h 719934"/>
              <a:gd name="connsiteX192" fmla="*/ 532676 w 720000"/>
              <a:gd name="connsiteY192" fmla="*/ 231342 h 719934"/>
              <a:gd name="connsiteX193" fmla="*/ 532729 w 720000"/>
              <a:gd name="connsiteY193" fmla="*/ 231343 h 719934"/>
              <a:gd name="connsiteX194" fmla="*/ 532783 w 720000"/>
              <a:gd name="connsiteY194" fmla="*/ 231342 h 719934"/>
              <a:gd name="connsiteX195" fmla="*/ 627771 w 720000"/>
              <a:gd name="connsiteY195" fmla="*/ 326331 h 719934"/>
              <a:gd name="connsiteX196" fmla="*/ 627771 w 720000"/>
              <a:gd name="connsiteY196" fmla="*/ 326437 h 719934"/>
              <a:gd name="connsiteX197" fmla="*/ 627771 w 720000"/>
              <a:gd name="connsiteY197" fmla="*/ 362797 h 719934"/>
              <a:gd name="connsiteX198" fmla="*/ 627771 w 720000"/>
              <a:gd name="connsiteY198" fmla="*/ 398981 h 719934"/>
              <a:gd name="connsiteX199" fmla="*/ 582326 w 720000"/>
              <a:gd name="connsiteY199" fmla="*/ 479989 h 719934"/>
              <a:gd name="connsiteX200" fmla="*/ 720000 w 720000"/>
              <a:gd name="connsiteY200" fmla="*/ 654072 h 719934"/>
              <a:gd name="connsiteX201" fmla="*/ 720000 w 720000"/>
              <a:gd name="connsiteY201" fmla="*/ 709370 h 719934"/>
              <a:gd name="connsiteX202" fmla="*/ 709436 w 720000"/>
              <a:gd name="connsiteY202" fmla="*/ 719934 h 719934"/>
              <a:gd name="connsiteX203" fmla="*/ 470134 w 720000"/>
              <a:gd name="connsiteY203" fmla="*/ 719934 h 719934"/>
              <a:gd name="connsiteX204" fmla="*/ 459571 w 720000"/>
              <a:gd name="connsiteY204" fmla="*/ 709370 h 719934"/>
              <a:gd name="connsiteX205" fmla="*/ 470134 w 720000"/>
              <a:gd name="connsiteY205" fmla="*/ 698806 h 719934"/>
              <a:gd name="connsiteX206" fmla="*/ 698876 w 720000"/>
              <a:gd name="connsiteY206" fmla="*/ 698806 h 719934"/>
              <a:gd name="connsiteX207" fmla="*/ 698876 w 720000"/>
              <a:gd name="connsiteY207" fmla="*/ 654072 h 719934"/>
              <a:gd name="connsiteX208" fmla="*/ 648791 w 720000"/>
              <a:gd name="connsiteY208" fmla="*/ 541846 h 719934"/>
              <a:gd name="connsiteX209" fmla="*/ 581117 w 720000"/>
              <a:gd name="connsiteY209" fmla="*/ 501845 h 719934"/>
              <a:gd name="connsiteX210" fmla="*/ 564226 w 720000"/>
              <a:gd name="connsiteY210" fmla="*/ 534663 h 719934"/>
              <a:gd name="connsiteX211" fmla="*/ 586873 w 720000"/>
              <a:gd name="connsiteY211" fmla="*/ 632964 h 719934"/>
              <a:gd name="connsiteX212" fmla="*/ 583710 w 720000"/>
              <a:gd name="connsiteY212" fmla="*/ 643128 h 719934"/>
              <a:gd name="connsiteX213" fmla="*/ 539918 w 720000"/>
              <a:gd name="connsiteY213" fmla="*/ 683209 h 719934"/>
              <a:gd name="connsiteX214" fmla="*/ 532787 w 720000"/>
              <a:gd name="connsiteY214" fmla="*/ 685980 h 719934"/>
              <a:gd name="connsiteX215" fmla="*/ 525654 w 720000"/>
              <a:gd name="connsiteY215" fmla="*/ 683209 h 719934"/>
              <a:gd name="connsiteX216" fmla="*/ 481862 w 720000"/>
              <a:gd name="connsiteY216" fmla="*/ 643128 h 719934"/>
              <a:gd name="connsiteX217" fmla="*/ 478700 w 720000"/>
              <a:gd name="connsiteY217" fmla="*/ 632964 h 719934"/>
              <a:gd name="connsiteX218" fmla="*/ 501346 w 720000"/>
              <a:gd name="connsiteY218" fmla="*/ 534664 h 719934"/>
              <a:gd name="connsiteX219" fmla="*/ 484454 w 720000"/>
              <a:gd name="connsiteY219" fmla="*/ 501845 h 719934"/>
              <a:gd name="connsiteX220" fmla="*/ 452736 w 720000"/>
              <a:gd name="connsiteY220" fmla="*/ 515529 h 719934"/>
              <a:gd name="connsiteX221" fmla="*/ 452383 w 720000"/>
              <a:gd name="connsiteY221" fmla="*/ 515726 h 719934"/>
              <a:gd name="connsiteX222" fmla="*/ 446857 w 720000"/>
              <a:gd name="connsiteY222" fmla="*/ 518941 h 719934"/>
              <a:gd name="connsiteX223" fmla="*/ 444988 w 720000"/>
              <a:gd name="connsiteY223" fmla="*/ 520083 h 719934"/>
              <a:gd name="connsiteX224" fmla="*/ 442527 w 720000"/>
              <a:gd name="connsiteY224" fmla="*/ 521635 h 719934"/>
              <a:gd name="connsiteX225" fmla="*/ 438506 w 720000"/>
              <a:gd name="connsiteY225" fmla="*/ 524304 h 719934"/>
              <a:gd name="connsiteX226" fmla="*/ 436927 w 720000"/>
              <a:gd name="connsiteY226" fmla="*/ 525404 h 719934"/>
              <a:gd name="connsiteX227" fmla="*/ 432729 w 720000"/>
              <a:gd name="connsiteY227" fmla="*/ 528426 h 719934"/>
              <a:gd name="connsiteX228" fmla="*/ 432308 w 720000"/>
              <a:gd name="connsiteY228" fmla="*/ 528734 h 719934"/>
              <a:gd name="connsiteX229" fmla="*/ 427502 w 720000"/>
              <a:gd name="connsiteY229" fmla="*/ 532479 h 719934"/>
              <a:gd name="connsiteX230" fmla="*/ 426801 w 720000"/>
              <a:gd name="connsiteY230" fmla="*/ 533044 h 719934"/>
              <a:gd name="connsiteX231" fmla="*/ 422097 w 720000"/>
              <a:gd name="connsiteY231" fmla="*/ 537010 h 719934"/>
              <a:gd name="connsiteX232" fmla="*/ 421688 w 720000"/>
              <a:gd name="connsiteY232" fmla="*/ 537371 h 719934"/>
              <a:gd name="connsiteX233" fmla="*/ 412437 w 720000"/>
              <a:gd name="connsiteY233" fmla="*/ 546128 h 719934"/>
              <a:gd name="connsiteX234" fmla="*/ 411980 w 720000"/>
              <a:gd name="connsiteY234" fmla="*/ 546594 h 719934"/>
              <a:gd name="connsiteX235" fmla="*/ 403177 w 720000"/>
              <a:gd name="connsiteY235" fmla="*/ 556347 h 719934"/>
              <a:gd name="connsiteX236" fmla="*/ 384397 w 720000"/>
              <a:gd name="connsiteY236" fmla="*/ 584124 h 719934"/>
              <a:gd name="connsiteX237" fmla="*/ 383777 w 720000"/>
              <a:gd name="connsiteY237" fmla="*/ 585306 h 719934"/>
              <a:gd name="connsiteX238" fmla="*/ 381957 w 720000"/>
              <a:gd name="connsiteY238" fmla="*/ 588922 h 719934"/>
              <a:gd name="connsiteX239" fmla="*/ 379613 w 720000"/>
              <a:gd name="connsiteY239" fmla="*/ 593938 h 719934"/>
              <a:gd name="connsiteX240" fmla="*/ 379340 w 720000"/>
              <a:gd name="connsiteY240" fmla="*/ 594545 h 719934"/>
              <a:gd name="connsiteX241" fmla="*/ 370080 w 720000"/>
              <a:gd name="connsiteY241" fmla="*/ 622914 h 719934"/>
              <a:gd name="connsiteX242" fmla="*/ 369995 w 720000"/>
              <a:gd name="connsiteY242" fmla="*/ 623231 h 719934"/>
              <a:gd name="connsiteX243" fmla="*/ 369180 w 720000"/>
              <a:gd name="connsiteY243" fmla="*/ 627219 h 719934"/>
              <a:gd name="connsiteX244" fmla="*/ 368825 w 720000"/>
              <a:gd name="connsiteY244" fmla="*/ 629253 h 719934"/>
              <a:gd name="connsiteX245" fmla="*/ 368191 w 720000"/>
              <a:gd name="connsiteY245" fmla="*/ 633261 h 719934"/>
              <a:gd name="connsiteX246" fmla="*/ 367951 w 720000"/>
              <a:gd name="connsiteY246" fmla="*/ 634945 h 719934"/>
              <a:gd name="connsiteX247" fmla="*/ 367380 w 720000"/>
              <a:gd name="connsiteY247" fmla="*/ 640016 h 719934"/>
              <a:gd name="connsiteX248" fmla="*/ 367236 w 720000"/>
              <a:gd name="connsiteY248" fmla="*/ 641556 h 719934"/>
              <a:gd name="connsiteX249" fmla="*/ 366869 w 720000"/>
              <a:gd name="connsiteY249" fmla="*/ 647012 h 719934"/>
              <a:gd name="connsiteX250" fmla="*/ 366823 w 720000"/>
              <a:gd name="connsiteY250" fmla="*/ 648173 h 719934"/>
              <a:gd name="connsiteX251" fmla="*/ 366691 w 720000"/>
              <a:gd name="connsiteY251" fmla="*/ 654069 h 719934"/>
              <a:gd name="connsiteX252" fmla="*/ 366691 w 720000"/>
              <a:gd name="connsiteY252" fmla="*/ 661540 h 719934"/>
              <a:gd name="connsiteX253" fmla="*/ 366691 w 720000"/>
              <a:gd name="connsiteY253" fmla="*/ 698805 h 719934"/>
              <a:gd name="connsiteX254" fmla="*/ 434922 w 720000"/>
              <a:gd name="connsiteY254" fmla="*/ 698805 h 719934"/>
              <a:gd name="connsiteX255" fmla="*/ 445486 w 720000"/>
              <a:gd name="connsiteY255" fmla="*/ 709368 h 719934"/>
              <a:gd name="connsiteX256" fmla="*/ 434922 w 720000"/>
              <a:gd name="connsiteY256" fmla="*/ 719932 h 719934"/>
              <a:gd name="connsiteX257" fmla="*/ 356127 w 720000"/>
              <a:gd name="connsiteY257" fmla="*/ 719932 h 719934"/>
              <a:gd name="connsiteX258" fmla="*/ 345563 w 720000"/>
              <a:gd name="connsiteY258" fmla="*/ 709368 h 719934"/>
              <a:gd name="connsiteX259" fmla="*/ 345563 w 720000"/>
              <a:gd name="connsiteY259" fmla="*/ 672104 h 719934"/>
              <a:gd name="connsiteX260" fmla="*/ 10564 w 720000"/>
              <a:gd name="connsiteY260" fmla="*/ 672104 h 719934"/>
              <a:gd name="connsiteX261" fmla="*/ 0 w 720000"/>
              <a:gd name="connsiteY261" fmla="*/ 661540 h 719934"/>
              <a:gd name="connsiteX262" fmla="*/ 0 w 720000"/>
              <a:gd name="connsiteY262" fmla="*/ 71630 h 719934"/>
              <a:gd name="connsiteX263" fmla="*/ 10564 w 720000"/>
              <a:gd name="connsiteY263" fmla="*/ 61066 h 719934"/>
              <a:gd name="connsiteX264" fmla="*/ 100810 w 720000"/>
              <a:gd name="connsiteY264" fmla="*/ 61066 h 719934"/>
              <a:gd name="connsiteX265" fmla="*/ 100810 w 720000"/>
              <a:gd name="connsiteY265" fmla="*/ 47548 h 719934"/>
              <a:gd name="connsiteX266" fmla="*/ 111374 w 720000"/>
              <a:gd name="connsiteY266" fmla="*/ 36984 h 719934"/>
              <a:gd name="connsiteX267" fmla="*/ 197145 w 720000"/>
              <a:gd name="connsiteY267" fmla="*/ 36984 h 719934"/>
              <a:gd name="connsiteX268" fmla="*/ 252005 w 720000"/>
              <a:gd name="connsiteY268" fmla="*/ 0 h 71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720000" h="719934">
                <a:moveTo>
                  <a:pt x="520911" y="543829"/>
                </a:moveTo>
                <a:lnTo>
                  <a:pt x="500668" y="631703"/>
                </a:lnTo>
                <a:lnTo>
                  <a:pt x="532783" y="661096"/>
                </a:lnTo>
                <a:lnTo>
                  <a:pt x="564896" y="631703"/>
                </a:lnTo>
                <a:lnTo>
                  <a:pt x="544652" y="543829"/>
                </a:lnTo>
                <a:close/>
                <a:moveTo>
                  <a:pt x="530434" y="493908"/>
                </a:moveTo>
                <a:cubicBezTo>
                  <a:pt x="529202" y="493944"/>
                  <a:pt x="527969" y="493976"/>
                  <a:pt x="526737" y="494039"/>
                </a:cubicBezTo>
                <a:cubicBezTo>
                  <a:pt x="526307" y="494062"/>
                  <a:pt x="525875" y="494080"/>
                  <a:pt x="525446" y="494107"/>
                </a:cubicBezTo>
                <a:cubicBezTo>
                  <a:pt x="523651" y="494214"/>
                  <a:pt x="521853" y="494358"/>
                  <a:pt x="520058" y="494524"/>
                </a:cubicBezTo>
                <a:cubicBezTo>
                  <a:pt x="519345" y="494592"/>
                  <a:pt x="518630" y="494665"/>
                  <a:pt x="517917" y="494741"/>
                </a:cubicBezTo>
                <a:cubicBezTo>
                  <a:pt x="516576" y="494884"/>
                  <a:pt x="515236" y="495049"/>
                  <a:pt x="513895" y="495223"/>
                </a:cubicBezTo>
                <a:cubicBezTo>
                  <a:pt x="512585" y="495398"/>
                  <a:pt x="511280" y="495586"/>
                  <a:pt x="509973" y="495790"/>
                </a:cubicBezTo>
                <a:cubicBezTo>
                  <a:pt x="509394" y="495880"/>
                  <a:pt x="508816" y="495976"/>
                  <a:pt x="508237" y="496071"/>
                </a:cubicBezTo>
                <a:cubicBezTo>
                  <a:pt x="507320" y="496226"/>
                  <a:pt x="506403" y="496382"/>
                  <a:pt x="505487" y="496551"/>
                </a:cubicBezTo>
                <a:lnTo>
                  <a:pt x="518945" y="522700"/>
                </a:lnTo>
                <a:lnTo>
                  <a:pt x="546615" y="522700"/>
                </a:lnTo>
                <a:lnTo>
                  <a:pt x="560075" y="496548"/>
                </a:lnTo>
                <a:cubicBezTo>
                  <a:pt x="559164" y="496379"/>
                  <a:pt x="558253" y="496223"/>
                  <a:pt x="557340" y="496071"/>
                </a:cubicBezTo>
                <a:cubicBezTo>
                  <a:pt x="556752" y="495974"/>
                  <a:pt x="556164" y="495879"/>
                  <a:pt x="555577" y="495787"/>
                </a:cubicBezTo>
                <a:cubicBezTo>
                  <a:pt x="554279" y="495583"/>
                  <a:pt x="552979" y="495395"/>
                  <a:pt x="551679" y="495223"/>
                </a:cubicBezTo>
                <a:cubicBezTo>
                  <a:pt x="550334" y="495046"/>
                  <a:pt x="548990" y="494881"/>
                  <a:pt x="547644" y="494739"/>
                </a:cubicBezTo>
                <a:cubicBezTo>
                  <a:pt x="546932" y="494664"/>
                  <a:pt x="546219" y="494592"/>
                  <a:pt x="545507" y="494524"/>
                </a:cubicBezTo>
                <a:cubicBezTo>
                  <a:pt x="543711" y="494358"/>
                  <a:pt x="541914" y="494214"/>
                  <a:pt x="540116" y="494107"/>
                </a:cubicBezTo>
                <a:cubicBezTo>
                  <a:pt x="539686" y="494080"/>
                  <a:pt x="539254" y="494062"/>
                  <a:pt x="538825" y="494039"/>
                </a:cubicBezTo>
                <a:cubicBezTo>
                  <a:pt x="537594" y="493976"/>
                  <a:pt x="536360" y="493944"/>
                  <a:pt x="535128" y="493908"/>
                </a:cubicBezTo>
                <a:cubicBezTo>
                  <a:pt x="534347" y="493927"/>
                  <a:pt x="533569" y="493967"/>
                  <a:pt x="532781" y="493967"/>
                </a:cubicBezTo>
                <a:cubicBezTo>
                  <a:pt x="531994" y="493967"/>
                  <a:pt x="531218" y="493928"/>
                  <a:pt x="530434" y="493908"/>
                </a:cubicBezTo>
                <a:close/>
                <a:moveTo>
                  <a:pt x="458710" y="458350"/>
                </a:moveTo>
                <a:lnTo>
                  <a:pt x="458710" y="488836"/>
                </a:lnTo>
                <a:cubicBezTo>
                  <a:pt x="466522" y="485408"/>
                  <a:pt x="474595" y="482474"/>
                  <a:pt x="482882" y="480089"/>
                </a:cubicBezTo>
                <a:lnTo>
                  <a:pt x="482882" y="479760"/>
                </a:lnTo>
                <a:cubicBezTo>
                  <a:pt x="473654" y="474041"/>
                  <a:pt x="465482" y="466783"/>
                  <a:pt x="458710" y="458350"/>
                </a:cubicBezTo>
                <a:close/>
                <a:moveTo>
                  <a:pt x="246399" y="389025"/>
                </a:moveTo>
                <a:lnTo>
                  <a:pt x="190568" y="462126"/>
                </a:lnTo>
                <a:cubicBezTo>
                  <a:pt x="206046" y="471738"/>
                  <a:pt x="223710" y="476773"/>
                  <a:pt x="242232" y="476773"/>
                </a:cubicBezTo>
                <a:cubicBezTo>
                  <a:pt x="292849" y="476773"/>
                  <a:pt x="334666" y="438302"/>
                  <a:pt x="339976" y="389066"/>
                </a:cubicBezTo>
                <a:lnTo>
                  <a:pt x="325606" y="389061"/>
                </a:lnTo>
                <a:close/>
                <a:moveTo>
                  <a:pt x="547419" y="332602"/>
                </a:moveTo>
                <a:cubicBezTo>
                  <a:pt x="533679" y="347910"/>
                  <a:pt x="505947" y="370039"/>
                  <a:pt x="458921" y="373023"/>
                </a:cubicBezTo>
                <a:lnTo>
                  <a:pt x="458921" y="398981"/>
                </a:lnTo>
                <a:cubicBezTo>
                  <a:pt x="458921" y="400100"/>
                  <a:pt x="458956" y="401213"/>
                  <a:pt x="459005" y="402319"/>
                </a:cubicBezTo>
                <a:cubicBezTo>
                  <a:pt x="459019" y="402637"/>
                  <a:pt x="459036" y="402955"/>
                  <a:pt x="459054" y="403273"/>
                </a:cubicBezTo>
                <a:cubicBezTo>
                  <a:pt x="459108" y="404185"/>
                  <a:pt x="459177" y="405094"/>
                  <a:pt x="459263" y="405997"/>
                </a:cubicBezTo>
                <a:cubicBezTo>
                  <a:pt x="459294" y="406319"/>
                  <a:pt x="459323" y="406641"/>
                  <a:pt x="459358" y="406961"/>
                </a:cubicBezTo>
                <a:cubicBezTo>
                  <a:pt x="459451" y="407835"/>
                  <a:pt x="459565" y="408701"/>
                  <a:pt x="459689" y="409564"/>
                </a:cubicBezTo>
                <a:cubicBezTo>
                  <a:pt x="459760" y="410055"/>
                  <a:pt x="459838" y="410543"/>
                  <a:pt x="459918" y="411032"/>
                </a:cubicBezTo>
                <a:cubicBezTo>
                  <a:pt x="460004" y="411558"/>
                  <a:pt x="460101" y="412079"/>
                  <a:pt x="460198" y="412600"/>
                </a:cubicBezTo>
                <a:cubicBezTo>
                  <a:pt x="460403" y="413687"/>
                  <a:pt x="460631" y="414766"/>
                  <a:pt x="460883" y="415838"/>
                </a:cubicBezTo>
                <a:cubicBezTo>
                  <a:pt x="460940" y="416079"/>
                  <a:pt x="460992" y="416326"/>
                  <a:pt x="461051" y="416567"/>
                </a:cubicBezTo>
                <a:cubicBezTo>
                  <a:pt x="461227" y="417275"/>
                  <a:pt x="461414" y="417981"/>
                  <a:pt x="461610" y="418684"/>
                </a:cubicBezTo>
                <a:cubicBezTo>
                  <a:pt x="461656" y="418850"/>
                  <a:pt x="461704" y="419014"/>
                  <a:pt x="461750" y="419179"/>
                </a:cubicBezTo>
                <a:cubicBezTo>
                  <a:pt x="467195" y="438222"/>
                  <a:pt x="480226" y="454597"/>
                  <a:pt x="498397" y="464241"/>
                </a:cubicBezTo>
                <a:cubicBezTo>
                  <a:pt x="498652" y="464379"/>
                  <a:pt x="498885" y="464542"/>
                  <a:pt x="499126" y="464695"/>
                </a:cubicBezTo>
                <a:cubicBezTo>
                  <a:pt x="508428" y="469479"/>
                  <a:pt x="518865" y="472345"/>
                  <a:pt x="529925" y="472770"/>
                </a:cubicBezTo>
                <a:cubicBezTo>
                  <a:pt x="530829" y="472744"/>
                  <a:pt x="531731" y="472711"/>
                  <a:pt x="532638" y="472698"/>
                </a:cubicBezTo>
                <a:cubicBezTo>
                  <a:pt x="532734" y="472696"/>
                  <a:pt x="532831" y="472696"/>
                  <a:pt x="532926" y="472698"/>
                </a:cubicBezTo>
                <a:cubicBezTo>
                  <a:pt x="533833" y="472711"/>
                  <a:pt x="534735" y="472744"/>
                  <a:pt x="535639" y="472770"/>
                </a:cubicBezTo>
                <a:cubicBezTo>
                  <a:pt x="575045" y="471261"/>
                  <a:pt x="606642" y="438751"/>
                  <a:pt x="606643" y="398981"/>
                </a:cubicBezTo>
                <a:lnTo>
                  <a:pt x="606643" y="372645"/>
                </a:lnTo>
                <a:cubicBezTo>
                  <a:pt x="575808" y="368558"/>
                  <a:pt x="557105" y="347686"/>
                  <a:pt x="547419" y="332602"/>
                </a:cubicBezTo>
                <a:close/>
                <a:moveTo>
                  <a:pt x="168213" y="283623"/>
                </a:moveTo>
                <a:cubicBezTo>
                  <a:pt x="139056" y="306362"/>
                  <a:pt x="121938" y="341084"/>
                  <a:pt x="121938" y="378457"/>
                </a:cubicBezTo>
                <a:cubicBezTo>
                  <a:pt x="121938" y="412356"/>
                  <a:pt x="135861" y="443966"/>
                  <a:pt x="160480" y="466708"/>
                </a:cubicBezTo>
                <a:lnTo>
                  <a:pt x="167073" y="458076"/>
                </a:lnTo>
                <a:cubicBezTo>
                  <a:pt x="167078" y="458071"/>
                  <a:pt x="167081" y="458065"/>
                  <a:pt x="167085" y="458060"/>
                </a:cubicBezTo>
                <a:lnTo>
                  <a:pt x="228299" y="377912"/>
                </a:lnTo>
                <a:close/>
                <a:moveTo>
                  <a:pt x="532728" y="252475"/>
                </a:moveTo>
                <a:cubicBezTo>
                  <a:pt x="520536" y="252483"/>
                  <a:pt x="509035" y="255477"/>
                  <a:pt x="498891" y="260739"/>
                </a:cubicBezTo>
                <a:cubicBezTo>
                  <a:pt x="498725" y="260841"/>
                  <a:pt x="498570" y="260955"/>
                  <a:pt x="498398" y="261046"/>
                </a:cubicBezTo>
                <a:cubicBezTo>
                  <a:pt x="482425" y="269527"/>
                  <a:pt x="470421" y="283209"/>
                  <a:pt x="464052" y="299335"/>
                </a:cubicBezTo>
                <a:cubicBezTo>
                  <a:pt x="464047" y="299351"/>
                  <a:pt x="464040" y="299365"/>
                  <a:pt x="464034" y="299380"/>
                </a:cubicBezTo>
                <a:cubicBezTo>
                  <a:pt x="463183" y="301540"/>
                  <a:pt x="462438" y="303745"/>
                  <a:pt x="461792" y="305987"/>
                </a:cubicBezTo>
                <a:cubicBezTo>
                  <a:pt x="461722" y="306230"/>
                  <a:pt x="461652" y="306475"/>
                  <a:pt x="461584" y="306720"/>
                </a:cubicBezTo>
                <a:cubicBezTo>
                  <a:pt x="461401" y="307375"/>
                  <a:pt x="461227" y="308032"/>
                  <a:pt x="461064" y="308694"/>
                </a:cubicBezTo>
                <a:cubicBezTo>
                  <a:pt x="460973" y="309064"/>
                  <a:pt x="460892" y="309436"/>
                  <a:pt x="460807" y="309808"/>
                </a:cubicBezTo>
                <a:cubicBezTo>
                  <a:pt x="460590" y="310746"/>
                  <a:pt x="460392" y="311688"/>
                  <a:pt x="460213" y="312636"/>
                </a:cubicBezTo>
                <a:cubicBezTo>
                  <a:pt x="460108" y="313194"/>
                  <a:pt x="460005" y="313752"/>
                  <a:pt x="459912" y="314315"/>
                </a:cubicBezTo>
                <a:cubicBezTo>
                  <a:pt x="459835" y="314784"/>
                  <a:pt x="459760" y="315256"/>
                  <a:pt x="459691" y="315728"/>
                </a:cubicBezTo>
                <a:cubicBezTo>
                  <a:pt x="459563" y="316620"/>
                  <a:pt x="459447" y="317515"/>
                  <a:pt x="459350" y="318418"/>
                </a:cubicBezTo>
                <a:cubicBezTo>
                  <a:pt x="459319" y="318708"/>
                  <a:pt x="459292" y="319002"/>
                  <a:pt x="459264" y="319293"/>
                </a:cubicBezTo>
                <a:cubicBezTo>
                  <a:pt x="459178" y="320206"/>
                  <a:pt x="459108" y="321122"/>
                  <a:pt x="459054" y="322045"/>
                </a:cubicBezTo>
                <a:cubicBezTo>
                  <a:pt x="459036" y="322360"/>
                  <a:pt x="459019" y="322676"/>
                  <a:pt x="459005" y="322993"/>
                </a:cubicBezTo>
                <a:cubicBezTo>
                  <a:pt x="458956" y="324099"/>
                  <a:pt x="458921" y="325213"/>
                  <a:pt x="458921" y="326333"/>
                </a:cubicBezTo>
                <a:lnTo>
                  <a:pt x="458921" y="351846"/>
                </a:lnTo>
                <a:cubicBezTo>
                  <a:pt x="517602" y="347483"/>
                  <a:pt x="539424" y="308321"/>
                  <a:pt x="539649" y="307904"/>
                </a:cubicBezTo>
                <a:cubicBezTo>
                  <a:pt x="541614" y="304263"/>
                  <a:pt x="545516" y="302101"/>
                  <a:pt x="549647" y="302380"/>
                </a:cubicBezTo>
                <a:cubicBezTo>
                  <a:pt x="553772" y="302656"/>
                  <a:pt x="557360" y="305311"/>
                  <a:pt x="558826" y="309178"/>
                </a:cubicBezTo>
                <a:cubicBezTo>
                  <a:pt x="559431" y="310743"/>
                  <a:pt x="573037" y="344930"/>
                  <a:pt x="606645" y="351239"/>
                </a:cubicBezTo>
                <a:lnTo>
                  <a:pt x="606645" y="326439"/>
                </a:lnTo>
                <a:cubicBezTo>
                  <a:pt x="606645" y="285671"/>
                  <a:pt x="573492" y="252503"/>
                  <a:pt x="532728" y="252475"/>
                </a:cubicBezTo>
                <a:close/>
                <a:moveTo>
                  <a:pt x="242231" y="217490"/>
                </a:moveTo>
                <a:cubicBezTo>
                  <a:pt x="265812" y="217490"/>
                  <a:pt x="288543" y="222478"/>
                  <a:pt x="309785" y="232312"/>
                </a:cubicBezTo>
                <a:cubicBezTo>
                  <a:pt x="315081" y="234763"/>
                  <a:pt x="317385" y="241042"/>
                  <a:pt x="314934" y="246336"/>
                </a:cubicBezTo>
                <a:cubicBezTo>
                  <a:pt x="312484" y="251631"/>
                  <a:pt x="306204" y="253936"/>
                  <a:pt x="300911" y="251485"/>
                </a:cubicBezTo>
                <a:cubicBezTo>
                  <a:pt x="282468" y="242947"/>
                  <a:pt x="262725" y="238617"/>
                  <a:pt x="242231" y="238617"/>
                </a:cubicBezTo>
                <a:cubicBezTo>
                  <a:pt x="218732" y="238617"/>
                  <a:pt x="195836" y="244458"/>
                  <a:pt x="175406" y="255592"/>
                </a:cubicBezTo>
                <a:lnTo>
                  <a:pt x="180059" y="262892"/>
                </a:lnTo>
                <a:cubicBezTo>
                  <a:pt x="180060" y="262894"/>
                  <a:pt x="180062" y="262896"/>
                  <a:pt x="180063" y="262898"/>
                </a:cubicBezTo>
                <a:lnTo>
                  <a:pt x="246971" y="367896"/>
                </a:lnTo>
                <a:lnTo>
                  <a:pt x="351111" y="367943"/>
                </a:lnTo>
                <a:cubicBezTo>
                  <a:pt x="351112" y="367943"/>
                  <a:pt x="351114" y="367943"/>
                  <a:pt x="351115" y="367943"/>
                </a:cubicBezTo>
                <a:lnTo>
                  <a:pt x="381687" y="367957"/>
                </a:lnTo>
                <a:cubicBezTo>
                  <a:pt x="378768" y="328263"/>
                  <a:pt x="359346" y="292102"/>
                  <a:pt x="327394" y="267531"/>
                </a:cubicBezTo>
                <a:cubicBezTo>
                  <a:pt x="322771" y="263975"/>
                  <a:pt x="321904" y="257342"/>
                  <a:pt x="325461" y="252718"/>
                </a:cubicBezTo>
                <a:cubicBezTo>
                  <a:pt x="329016" y="248093"/>
                  <a:pt x="335648" y="247225"/>
                  <a:pt x="340276" y="250783"/>
                </a:cubicBezTo>
                <a:cubicBezTo>
                  <a:pt x="380267" y="281535"/>
                  <a:pt x="403201" y="328073"/>
                  <a:pt x="403203" y="378460"/>
                </a:cubicBezTo>
                <a:cubicBezTo>
                  <a:pt x="403203" y="378539"/>
                  <a:pt x="403201" y="378637"/>
                  <a:pt x="403200" y="378727"/>
                </a:cubicBezTo>
                <a:cubicBezTo>
                  <a:pt x="403148" y="381457"/>
                  <a:pt x="402040" y="384064"/>
                  <a:pt x="400105" y="385998"/>
                </a:cubicBezTo>
                <a:cubicBezTo>
                  <a:pt x="398123" y="387978"/>
                  <a:pt x="395436" y="389090"/>
                  <a:pt x="392636" y="389090"/>
                </a:cubicBezTo>
                <a:cubicBezTo>
                  <a:pt x="392635" y="389090"/>
                  <a:pt x="392633" y="389090"/>
                  <a:pt x="392632" y="389090"/>
                </a:cubicBezTo>
                <a:lnTo>
                  <a:pt x="361175" y="389076"/>
                </a:lnTo>
                <a:cubicBezTo>
                  <a:pt x="355780" y="449972"/>
                  <a:pt x="304501" y="497899"/>
                  <a:pt x="242233" y="497899"/>
                </a:cubicBezTo>
                <a:cubicBezTo>
                  <a:pt x="219025" y="497899"/>
                  <a:pt x="196925" y="491379"/>
                  <a:pt x="177702" y="478972"/>
                </a:cubicBezTo>
                <a:lnTo>
                  <a:pt x="170536" y="488353"/>
                </a:lnTo>
                <a:cubicBezTo>
                  <a:pt x="168828" y="490592"/>
                  <a:pt x="166298" y="492054"/>
                  <a:pt x="163508" y="492417"/>
                </a:cubicBezTo>
                <a:cubicBezTo>
                  <a:pt x="163051" y="492476"/>
                  <a:pt x="162595" y="492506"/>
                  <a:pt x="162141" y="492506"/>
                </a:cubicBezTo>
                <a:cubicBezTo>
                  <a:pt x="159811" y="492506"/>
                  <a:pt x="157531" y="491735"/>
                  <a:pt x="155669" y="490291"/>
                </a:cubicBezTo>
                <a:cubicBezTo>
                  <a:pt x="120805" y="463270"/>
                  <a:pt x="100810" y="422508"/>
                  <a:pt x="100810" y="378457"/>
                </a:cubicBezTo>
                <a:cubicBezTo>
                  <a:pt x="100810" y="333836"/>
                  <a:pt x="121573" y="292443"/>
                  <a:pt x="156824" y="265748"/>
                </a:cubicBezTo>
                <a:lnTo>
                  <a:pt x="151736" y="257766"/>
                </a:lnTo>
                <a:cubicBezTo>
                  <a:pt x="148617" y="252870"/>
                  <a:pt x="150032" y="246373"/>
                  <a:pt x="154908" y="243219"/>
                </a:cubicBezTo>
                <a:cubicBezTo>
                  <a:pt x="180928" y="226387"/>
                  <a:pt x="211124" y="217490"/>
                  <a:pt x="242231" y="217490"/>
                </a:cubicBezTo>
                <a:close/>
                <a:moveTo>
                  <a:pt x="21128" y="82194"/>
                </a:moveTo>
                <a:lnTo>
                  <a:pt x="21128" y="650978"/>
                </a:lnTo>
                <a:lnTo>
                  <a:pt x="345594" y="650978"/>
                </a:lnTo>
                <a:cubicBezTo>
                  <a:pt x="345597" y="650784"/>
                  <a:pt x="345612" y="650591"/>
                  <a:pt x="345616" y="650399"/>
                </a:cubicBezTo>
                <a:cubicBezTo>
                  <a:pt x="345660" y="648413"/>
                  <a:pt x="345737" y="646433"/>
                  <a:pt x="345853" y="644461"/>
                </a:cubicBezTo>
                <a:cubicBezTo>
                  <a:pt x="345898" y="643666"/>
                  <a:pt x="345960" y="642872"/>
                  <a:pt x="346016" y="642078"/>
                </a:cubicBezTo>
                <a:cubicBezTo>
                  <a:pt x="346097" y="640964"/>
                  <a:pt x="346190" y="639850"/>
                  <a:pt x="346294" y="638741"/>
                </a:cubicBezTo>
                <a:cubicBezTo>
                  <a:pt x="346524" y="636221"/>
                  <a:pt x="346809" y="633711"/>
                  <a:pt x="347151" y="631212"/>
                </a:cubicBezTo>
                <a:lnTo>
                  <a:pt x="55862" y="631212"/>
                </a:lnTo>
                <a:cubicBezTo>
                  <a:pt x="50027" y="631212"/>
                  <a:pt x="45298" y="626483"/>
                  <a:pt x="45298" y="620648"/>
                </a:cubicBezTo>
                <a:lnTo>
                  <a:pt x="45298" y="446726"/>
                </a:lnTo>
                <a:cubicBezTo>
                  <a:pt x="45298" y="440891"/>
                  <a:pt x="50027" y="436162"/>
                  <a:pt x="55862" y="436162"/>
                </a:cubicBezTo>
                <a:cubicBezTo>
                  <a:pt x="61698" y="436162"/>
                  <a:pt x="66426" y="440891"/>
                  <a:pt x="66426" y="446726"/>
                </a:cubicBezTo>
                <a:lnTo>
                  <a:pt x="66426" y="610084"/>
                </a:lnTo>
                <a:lnTo>
                  <a:pt x="351454" y="610084"/>
                </a:lnTo>
                <a:cubicBezTo>
                  <a:pt x="354408" y="599217"/>
                  <a:pt x="358465" y="588622"/>
                  <a:pt x="363590" y="578392"/>
                </a:cubicBezTo>
                <a:cubicBezTo>
                  <a:pt x="364059" y="577448"/>
                  <a:pt x="364538" y="576511"/>
                  <a:pt x="365024" y="575576"/>
                </a:cubicBezTo>
                <a:cubicBezTo>
                  <a:pt x="365371" y="574913"/>
                  <a:pt x="365708" y="574243"/>
                  <a:pt x="366063" y="573582"/>
                </a:cubicBezTo>
                <a:cubicBezTo>
                  <a:pt x="375782" y="555440"/>
                  <a:pt x="388696" y="538855"/>
                  <a:pt x="404260" y="524538"/>
                </a:cubicBezTo>
                <a:cubicBezTo>
                  <a:pt x="404278" y="524520"/>
                  <a:pt x="404298" y="524503"/>
                  <a:pt x="404316" y="524484"/>
                </a:cubicBezTo>
                <a:cubicBezTo>
                  <a:pt x="404474" y="524341"/>
                  <a:pt x="404634" y="524199"/>
                  <a:pt x="404792" y="524056"/>
                </a:cubicBezTo>
                <a:cubicBezTo>
                  <a:pt x="414781" y="514866"/>
                  <a:pt x="425780" y="506680"/>
                  <a:pt x="437582" y="499684"/>
                </a:cubicBezTo>
                <a:lnTo>
                  <a:pt x="437582" y="362809"/>
                </a:lnTo>
                <a:lnTo>
                  <a:pt x="437582" y="326438"/>
                </a:lnTo>
                <a:lnTo>
                  <a:pt x="437582" y="212879"/>
                </a:lnTo>
                <a:cubicBezTo>
                  <a:pt x="437582" y="207045"/>
                  <a:pt x="442310" y="202315"/>
                  <a:pt x="448146" y="202315"/>
                </a:cubicBezTo>
                <a:cubicBezTo>
                  <a:pt x="453982" y="202315"/>
                  <a:pt x="458710" y="207045"/>
                  <a:pt x="458710" y="212878"/>
                </a:cubicBezTo>
                <a:lnTo>
                  <a:pt x="458710" y="266765"/>
                </a:lnTo>
                <a:cubicBezTo>
                  <a:pt x="465492" y="258376"/>
                  <a:pt x="473664" y="251154"/>
                  <a:pt x="482882" y="245466"/>
                </a:cubicBezTo>
                <a:lnTo>
                  <a:pt x="482882" y="82194"/>
                </a:lnTo>
                <a:lnTo>
                  <a:pt x="403200" y="82194"/>
                </a:lnTo>
                <a:lnTo>
                  <a:pt x="403200" y="98235"/>
                </a:lnTo>
                <a:lnTo>
                  <a:pt x="448146" y="98235"/>
                </a:lnTo>
                <a:cubicBezTo>
                  <a:pt x="453982" y="98235"/>
                  <a:pt x="458710" y="102964"/>
                  <a:pt x="458710" y="108799"/>
                </a:cubicBezTo>
                <a:lnTo>
                  <a:pt x="458710" y="177664"/>
                </a:lnTo>
                <a:cubicBezTo>
                  <a:pt x="458710" y="183499"/>
                  <a:pt x="453982" y="188229"/>
                  <a:pt x="448146" y="188229"/>
                </a:cubicBezTo>
                <a:cubicBezTo>
                  <a:pt x="442310" y="188229"/>
                  <a:pt x="437582" y="183499"/>
                  <a:pt x="437582" y="177664"/>
                </a:cubicBezTo>
                <a:lnTo>
                  <a:pt x="437582" y="119363"/>
                </a:lnTo>
                <a:lnTo>
                  <a:pt x="403200" y="119363"/>
                </a:lnTo>
                <a:lnTo>
                  <a:pt x="403200" y="129194"/>
                </a:lnTo>
                <a:cubicBezTo>
                  <a:pt x="403200" y="135028"/>
                  <a:pt x="398472" y="139757"/>
                  <a:pt x="392636" y="139757"/>
                </a:cubicBezTo>
                <a:lnTo>
                  <a:pt x="111374" y="139757"/>
                </a:lnTo>
                <a:cubicBezTo>
                  <a:pt x="105539" y="139757"/>
                  <a:pt x="100810" y="135028"/>
                  <a:pt x="100810" y="129194"/>
                </a:cubicBezTo>
                <a:lnTo>
                  <a:pt x="100810" y="119363"/>
                </a:lnTo>
                <a:lnTo>
                  <a:pt x="66426" y="119363"/>
                </a:lnTo>
                <a:lnTo>
                  <a:pt x="66426" y="411515"/>
                </a:lnTo>
                <a:cubicBezTo>
                  <a:pt x="66426" y="417349"/>
                  <a:pt x="61698" y="422079"/>
                  <a:pt x="55862" y="422079"/>
                </a:cubicBezTo>
                <a:cubicBezTo>
                  <a:pt x="50027" y="422079"/>
                  <a:pt x="45298" y="417349"/>
                  <a:pt x="45298" y="411515"/>
                </a:cubicBezTo>
                <a:lnTo>
                  <a:pt x="45298" y="108800"/>
                </a:lnTo>
                <a:cubicBezTo>
                  <a:pt x="45298" y="102966"/>
                  <a:pt x="50027" y="98236"/>
                  <a:pt x="55862" y="98236"/>
                </a:cubicBezTo>
                <a:lnTo>
                  <a:pt x="100810" y="98236"/>
                </a:lnTo>
                <a:lnTo>
                  <a:pt x="100810" y="82194"/>
                </a:lnTo>
                <a:close/>
                <a:moveTo>
                  <a:pt x="252005" y="21128"/>
                </a:moveTo>
                <a:cubicBezTo>
                  <a:pt x="234440" y="21128"/>
                  <a:pt x="219256" y="33027"/>
                  <a:pt x="215077" y="50064"/>
                </a:cubicBezTo>
                <a:cubicBezTo>
                  <a:pt x="213918" y="54789"/>
                  <a:pt x="209683" y="58112"/>
                  <a:pt x="204817" y="58112"/>
                </a:cubicBezTo>
                <a:lnTo>
                  <a:pt x="121937" y="58112"/>
                </a:lnTo>
                <a:lnTo>
                  <a:pt x="121937" y="118631"/>
                </a:lnTo>
                <a:lnTo>
                  <a:pt x="382072" y="118631"/>
                </a:lnTo>
                <a:lnTo>
                  <a:pt x="382072" y="58112"/>
                </a:lnTo>
                <a:lnTo>
                  <a:pt x="299192" y="58112"/>
                </a:lnTo>
                <a:cubicBezTo>
                  <a:pt x="294326" y="58112"/>
                  <a:pt x="290089" y="54789"/>
                  <a:pt x="288932" y="50064"/>
                </a:cubicBezTo>
                <a:cubicBezTo>
                  <a:pt x="284753" y="33027"/>
                  <a:pt x="269569" y="21128"/>
                  <a:pt x="252005" y="21128"/>
                </a:cubicBezTo>
                <a:close/>
                <a:moveTo>
                  <a:pt x="252005" y="0"/>
                </a:moveTo>
                <a:cubicBezTo>
                  <a:pt x="276468" y="0"/>
                  <a:pt x="297967" y="14846"/>
                  <a:pt x="306864" y="36984"/>
                </a:cubicBezTo>
                <a:lnTo>
                  <a:pt x="392636" y="36984"/>
                </a:lnTo>
                <a:cubicBezTo>
                  <a:pt x="398472" y="36984"/>
                  <a:pt x="403200" y="41714"/>
                  <a:pt x="403200" y="47548"/>
                </a:cubicBezTo>
                <a:lnTo>
                  <a:pt x="403200" y="61066"/>
                </a:lnTo>
                <a:lnTo>
                  <a:pt x="493446" y="61066"/>
                </a:lnTo>
                <a:cubicBezTo>
                  <a:pt x="499280" y="61066"/>
                  <a:pt x="504009" y="65796"/>
                  <a:pt x="504009" y="71630"/>
                </a:cubicBezTo>
                <a:lnTo>
                  <a:pt x="504009" y="235766"/>
                </a:lnTo>
                <a:cubicBezTo>
                  <a:pt x="513060" y="232899"/>
                  <a:pt x="522689" y="231342"/>
                  <a:pt x="532676" y="231342"/>
                </a:cubicBezTo>
                <a:cubicBezTo>
                  <a:pt x="532694" y="231342"/>
                  <a:pt x="532711" y="231343"/>
                  <a:pt x="532729" y="231343"/>
                </a:cubicBezTo>
                <a:cubicBezTo>
                  <a:pt x="532748" y="231343"/>
                  <a:pt x="532764" y="231342"/>
                  <a:pt x="532783" y="231342"/>
                </a:cubicBezTo>
                <a:cubicBezTo>
                  <a:pt x="585159" y="231342"/>
                  <a:pt x="627771" y="273954"/>
                  <a:pt x="627771" y="326331"/>
                </a:cubicBezTo>
                <a:lnTo>
                  <a:pt x="627771" y="326437"/>
                </a:lnTo>
                <a:lnTo>
                  <a:pt x="627771" y="362797"/>
                </a:lnTo>
                <a:lnTo>
                  <a:pt x="627771" y="398981"/>
                </a:lnTo>
                <a:cubicBezTo>
                  <a:pt x="627771" y="433216"/>
                  <a:pt x="609563" y="463270"/>
                  <a:pt x="582326" y="479989"/>
                </a:cubicBezTo>
                <a:cubicBezTo>
                  <a:pt x="660674" y="502370"/>
                  <a:pt x="720001" y="573414"/>
                  <a:pt x="720000" y="654072"/>
                </a:cubicBezTo>
                <a:lnTo>
                  <a:pt x="720000" y="709370"/>
                </a:lnTo>
                <a:cubicBezTo>
                  <a:pt x="720000" y="715204"/>
                  <a:pt x="715272" y="719934"/>
                  <a:pt x="709436" y="719934"/>
                </a:cubicBezTo>
                <a:lnTo>
                  <a:pt x="470134" y="719934"/>
                </a:lnTo>
                <a:cubicBezTo>
                  <a:pt x="464298" y="719934"/>
                  <a:pt x="459571" y="715204"/>
                  <a:pt x="459571" y="709370"/>
                </a:cubicBezTo>
                <a:cubicBezTo>
                  <a:pt x="459571" y="703535"/>
                  <a:pt x="464298" y="698806"/>
                  <a:pt x="470134" y="698806"/>
                </a:cubicBezTo>
                <a:lnTo>
                  <a:pt x="698876" y="698806"/>
                </a:lnTo>
                <a:lnTo>
                  <a:pt x="698876" y="654072"/>
                </a:lnTo>
                <a:cubicBezTo>
                  <a:pt x="698876" y="612388"/>
                  <a:pt x="681090" y="572532"/>
                  <a:pt x="648791" y="541846"/>
                </a:cubicBezTo>
                <a:cubicBezTo>
                  <a:pt x="629471" y="523489"/>
                  <a:pt x="606076" y="509816"/>
                  <a:pt x="581117" y="501845"/>
                </a:cubicBezTo>
                <a:lnTo>
                  <a:pt x="564226" y="534663"/>
                </a:lnTo>
                <a:lnTo>
                  <a:pt x="586873" y="632964"/>
                </a:lnTo>
                <a:cubicBezTo>
                  <a:pt x="587728" y="636675"/>
                  <a:pt x="586518" y="640558"/>
                  <a:pt x="583710" y="643128"/>
                </a:cubicBezTo>
                <a:lnTo>
                  <a:pt x="539918" y="683209"/>
                </a:lnTo>
                <a:cubicBezTo>
                  <a:pt x="537901" y="685056"/>
                  <a:pt x="535345" y="685980"/>
                  <a:pt x="532787" y="685980"/>
                </a:cubicBezTo>
                <a:cubicBezTo>
                  <a:pt x="530229" y="685980"/>
                  <a:pt x="527672" y="685057"/>
                  <a:pt x="525654" y="683209"/>
                </a:cubicBezTo>
                <a:lnTo>
                  <a:pt x="481862" y="643128"/>
                </a:lnTo>
                <a:cubicBezTo>
                  <a:pt x="479053" y="640558"/>
                  <a:pt x="477845" y="636674"/>
                  <a:pt x="478700" y="632964"/>
                </a:cubicBezTo>
                <a:lnTo>
                  <a:pt x="501346" y="534664"/>
                </a:lnTo>
                <a:lnTo>
                  <a:pt x="484454" y="501845"/>
                </a:lnTo>
                <a:cubicBezTo>
                  <a:pt x="473512" y="505341"/>
                  <a:pt x="462867" y="509927"/>
                  <a:pt x="452736" y="515529"/>
                </a:cubicBezTo>
                <a:cubicBezTo>
                  <a:pt x="452618" y="515594"/>
                  <a:pt x="452501" y="515660"/>
                  <a:pt x="452383" y="515726"/>
                </a:cubicBezTo>
                <a:cubicBezTo>
                  <a:pt x="450521" y="516763"/>
                  <a:pt x="448682" y="517839"/>
                  <a:pt x="446857" y="518941"/>
                </a:cubicBezTo>
                <a:cubicBezTo>
                  <a:pt x="446232" y="519319"/>
                  <a:pt x="445608" y="519698"/>
                  <a:pt x="444988" y="520083"/>
                </a:cubicBezTo>
                <a:cubicBezTo>
                  <a:pt x="444164" y="520595"/>
                  <a:pt x="443342" y="521109"/>
                  <a:pt x="442527" y="521635"/>
                </a:cubicBezTo>
                <a:cubicBezTo>
                  <a:pt x="441175" y="522507"/>
                  <a:pt x="439834" y="523396"/>
                  <a:pt x="438506" y="524304"/>
                </a:cubicBezTo>
                <a:cubicBezTo>
                  <a:pt x="437976" y="524666"/>
                  <a:pt x="437453" y="525037"/>
                  <a:pt x="436927" y="525404"/>
                </a:cubicBezTo>
                <a:cubicBezTo>
                  <a:pt x="435514" y="526394"/>
                  <a:pt x="434112" y="527395"/>
                  <a:pt x="432729" y="528426"/>
                </a:cubicBezTo>
                <a:cubicBezTo>
                  <a:pt x="432589" y="528530"/>
                  <a:pt x="432447" y="528630"/>
                  <a:pt x="432308" y="528734"/>
                </a:cubicBezTo>
                <a:cubicBezTo>
                  <a:pt x="430683" y="529952"/>
                  <a:pt x="429084" y="531205"/>
                  <a:pt x="427502" y="532479"/>
                </a:cubicBezTo>
                <a:cubicBezTo>
                  <a:pt x="427269" y="532669"/>
                  <a:pt x="427033" y="532856"/>
                  <a:pt x="426801" y="533044"/>
                </a:cubicBezTo>
                <a:cubicBezTo>
                  <a:pt x="425212" y="534339"/>
                  <a:pt x="423641" y="535660"/>
                  <a:pt x="422097" y="537010"/>
                </a:cubicBezTo>
                <a:cubicBezTo>
                  <a:pt x="421959" y="537129"/>
                  <a:pt x="421824" y="537252"/>
                  <a:pt x="421688" y="537371"/>
                </a:cubicBezTo>
                <a:cubicBezTo>
                  <a:pt x="418497" y="540177"/>
                  <a:pt x="415410" y="543099"/>
                  <a:pt x="412437" y="546128"/>
                </a:cubicBezTo>
                <a:cubicBezTo>
                  <a:pt x="412284" y="546284"/>
                  <a:pt x="412132" y="546439"/>
                  <a:pt x="411980" y="546594"/>
                </a:cubicBezTo>
                <a:cubicBezTo>
                  <a:pt x="408923" y="549732"/>
                  <a:pt x="405981" y="552984"/>
                  <a:pt x="403177" y="556347"/>
                </a:cubicBezTo>
                <a:cubicBezTo>
                  <a:pt x="395836" y="565152"/>
                  <a:pt x="389570" y="574449"/>
                  <a:pt x="384397" y="584124"/>
                </a:cubicBezTo>
                <a:cubicBezTo>
                  <a:pt x="384187" y="584517"/>
                  <a:pt x="383982" y="584912"/>
                  <a:pt x="383777" y="585306"/>
                </a:cubicBezTo>
                <a:cubicBezTo>
                  <a:pt x="383148" y="586503"/>
                  <a:pt x="382552" y="587712"/>
                  <a:pt x="381957" y="588922"/>
                </a:cubicBezTo>
                <a:cubicBezTo>
                  <a:pt x="381147" y="590581"/>
                  <a:pt x="380361" y="592252"/>
                  <a:pt x="379613" y="593938"/>
                </a:cubicBezTo>
                <a:cubicBezTo>
                  <a:pt x="379523" y="594142"/>
                  <a:pt x="379430" y="594343"/>
                  <a:pt x="379340" y="594545"/>
                </a:cubicBezTo>
                <a:cubicBezTo>
                  <a:pt x="375335" y="603670"/>
                  <a:pt x="372220" y="613161"/>
                  <a:pt x="370080" y="622914"/>
                </a:cubicBezTo>
                <a:cubicBezTo>
                  <a:pt x="370056" y="623020"/>
                  <a:pt x="370022" y="623124"/>
                  <a:pt x="369995" y="623231"/>
                </a:cubicBezTo>
                <a:cubicBezTo>
                  <a:pt x="369710" y="624559"/>
                  <a:pt x="369429" y="625886"/>
                  <a:pt x="369180" y="627219"/>
                </a:cubicBezTo>
                <a:cubicBezTo>
                  <a:pt x="369053" y="627894"/>
                  <a:pt x="368942" y="628574"/>
                  <a:pt x="368825" y="629253"/>
                </a:cubicBezTo>
                <a:cubicBezTo>
                  <a:pt x="368596" y="630586"/>
                  <a:pt x="368384" y="631921"/>
                  <a:pt x="368191" y="633261"/>
                </a:cubicBezTo>
                <a:cubicBezTo>
                  <a:pt x="368111" y="633823"/>
                  <a:pt x="368025" y="634383"/>
                  <a:pt x="367951" y="634945"/>
                </a:cubicBezTo>
                <a:cubicBezTo>
                  <a:pt x="367728" y="636630"/>
                  <a:pt x="367543" y="638322"/>
                  <a:pt x="367380" y="640016"/>
                </a:cubicBezTo>
                <a:cubicBezTo>
                  <a:pt x="367330" y="640530"/>
                  <a:pt x="367280" y="641041"/>
                  <a:pt x="367236" y="641556"/>
                </a:cubicBezTo>
                <a:cubicBezTo>
                  <a:pt x="367081" y="643370"/>
                  <a:pt x="366956" y="645189"/>
                  <a:pt x="366869" y="647012"/>
                </a:cubicBezTo>
                <a:cubicBezTo>
                  <a:pt x="366851" y="647398"/>
                  <a:pt x="366838" y="647786"/>
                  <a:pt x="366823" y="648173"/>
                </a:cubicBezTo>
                <a:cubicBezTo>
                  <a:pt x="366744" y="650133"/>
                  <a:pt x="366691" y="652099"/>
                  <a:pt x="366691" y="654069"/>
                </a:cubicBezTo>
                <a:lnTo>
                  <a:pt x="366691" y="661540"/>
                </a:lnTo>
                <a:lnTo>
                  <a:pt x="366691" y="698805"/>
                </a:lnTo>
                <a:lnTo>
                  <a:pt x="434922" y="698805"/>
                </a:lnTo>
                <a:cubicBezTo>
                  <a:pt x="440758" y="698805"/>
                  <a:pt x="445486" y="703534"/>
                  <a:pt x="445486" y="709368"/>
                </a:cubicBezTo>
                <a:cubicBezTo>
                  <a:pt x="445486" y="715203"/>
                  <a:pt x="440758" y="719932"/>
                  <a:pt x="434922" y="719932"/>
                </a:cubicBezTo>
                <a:lnTo>
                  <a:pt x="356127" y="719932"/>
                </a:lnTo>
                <a:cubicBezTo>
                  <a:pt x="350291" y="719932"/>
                  <a:pt x="345563" y="715203"/>
                  <a:pt x="345563" y="709368"/>
                </a:cubicBezTo>
                <a:lnTo>
                  <a:pt x="345563" y="672104"/>
                </a:lnTo>
                <a:lnTo>
                  <a:pt x="10564" y="672104"/>
                </a:lnTo>
                <a:cubicBezTo>
                  <a:pt x="4728" y="672104"/>
                  <a:pt x="0" y="667375"/>
                  <a:pt x="0" y="661540"/>
                </a:cubicBezTo>
                <a:lnTo>
                  <a:pt x="0" y="71630"/>
                </a:lnTo>
                <a:cubicBezTo>
                  <a:pt x="0" y="65797"/>
                  <a:pt x="4728" y="61066"/>
                  <a:pt x="10564" y="61066"/>
                </a:cubicBezTo>
                <a:lnTo>
                  <a:pt x="100810" y="61066"/>
                </a:lnTo>
                <a:lnTo>
                  <a:pt x="100810" y="47548"/>
                </a:lnTo>
                <a:cubicBezTo>
                  <a:pt x="100810" y="41714"/>
                  <a:pt x="105539" y="36984"/>
                  <a:pt x="111374" y="36984"/>
                </a:cubicBezTo>
                <a:lnTo>
                  <a:pt x="197145" y="36984"/>
                </a:lnTo>
                <a:cubicBezTo>
                  <a:pt x="206042" y="14844"/>
                  <a:pt x="227542" y="0"/>
                  <a:pt x="252005"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7" name="Полилиния 23">
            <a:extLst>
              <a:ext uri="{FF2B5EF4-FFF2-40B4-BE49-F238E27FC236}">
                <a16:creationId xmlns:a16="http://schemas.microsoft.com/office/drawing/2014/main" id="{907594FD-6756-4192-BD89-F18153DFABFC}"/>
              </a:ext>
            </a:extLst>
          </p:cNvPr>
          <p:cNvSpPr>
            <a:spLocks noChangeAspect="1"/>
          </p:cNvSpPr>
          <p:nvPr/>
        </p:nvSpPr>
        <p:spPr>
          <a:xfrm>
            <a:off x="1543050" y="2376409"/>
            <a:ext cx="720000" cy="460732"/>
          </a:xfrm>
          <a:custGeom>
            <a:avLst/>
            <a:gdLst>
              <a:gd name="connsiteX0" fmla="*/ 88730 w 720000"/>
              <a:gd name="connsiteY0" fmla="*/ 276830 h 460732"/>
              <a:gd name="connsiteX1" fmla="*/ 88730 w 720000"/>
              <a:gd name="connsiteY1" fmla="*/ 289704 h 460732"/>
              <a:gd name="connsiteX2" fmla="*/ 87629 w 720000"/>
              <a:gd name="connsiteY2" fmla="*/ 298168 h 460732"/>
              <a:gd name="connsiteX3" fmla="*/ 112001 w 720000"/>
              <a:gd name="connsiteY3" fmla="*/ 322540 h 460732"/>
              <a:gd name="connsiteX4" fmla="*/ 136374 w 720000"/>
              <a:gd name="connsiteY4" fmla="*/ 298168 h 460732"/>
              <a:gd name="connsiteX5" fmla="*/ 135272 w 720000"/>
              <a:gd name="connsiteY5" fmla="*/ 289704 h 460732"/>
              <a:gd name="connsiteX6" fmla="*/ 135272 w 720000"/>
              <a:gd name="connsiteY6" fmla="*/ 276830 h 460732"/>
              <a:gd name="connsiteX7" fmla="*/ 112001 w 720000"/>
              <a:gd name="connsiteY7" fmla="*/ 280367 h 460732"/>
              <a:gd name="connsiteX8" fmla="*/ 88730 w 720000"/>
              <a:gd name="connsiteY8" fmla="*/ 276830 h 460732"/>
              <a:gd name="connsiteX9" fmla="*/ 562184 w 720000"/>
              <a:gd name="connsiteY9" fmla="*/ 253640 h 460732"/>
              <a:gd name="connsiteX10" fmla="*/ 562184 w 720000"/>
              <a:gd name="connsiteY10" fmla="*/ 255886 h 460732"/>
              <a:gd name="connsiteX11" fmla="*/ 561083 w 720000"/>
              <a:gd name="connsiteY11" fmla="*/ 264350 h 460732"/>
              <a:gd name="connsiteX12" fmla="*/ 585454 w 720000"/>
              <a:gd name="connsiteY12" fmla="*/ 288722 h 460732"/>
              <a:gd name="connsiteX13" fmla="*/ 609827 w 720000"/>
              <a:gd name="connsiteY13" fmla="*/ 264350 h 460732"/>
              <a:gd name="connsiteX14" fmla="*/ 608726 w 720000"/>
              <a:gd name="connsiteY14" fmla="*/ 255886 h 460732"/>
              <a:gd name="connsiteX15" fmla="*/ 608726 w 720000"/>
              <a:gd name="connsiteY15" fmla="*/ 253640 h 460732"/>
              <a:gd name="connsiteX16" fmla="*/ 585454 w 720000"/>
              <a:gd name="connsiteY16" fmla="*/ 257821 h 460732"/>
              <a:gd name="connsiteX17" fmla="*/ 562184 w 720000"/>
              <a:gd name="connsiteY17" fmla="*/ 253640 h 460732"/>
              <a:gd name="connsiteX18" fmla="*/ 325458 w 720000"/>
              <a:gd name="connsiteY18" fmla="*/ 217059 h 460732"/>
              <a:gd name="connsiteX19" fmla="*/ 325458 w 720000"/>
              <a:gd name="connsiteY19" fmla="*/ 221350 h 460732"/>
              <a:gd name="connsiteX20" fmla="*/ 320794 w 720000"/>
              <a:gd name="connsiteY20" fmla="*/ 238241 h 460732"/>
              <a:gd name="connsiteX21" fmla="*/ 360001 w 720000"/>
              <a:gd name="connsiteY21" fmla="*/ 277450 h 460732"/>
              <a:gd name="connsiteX22" fmla="*/ 399210 w 720000"/>
              <a:gd name="connsiteY22" fmla="*/ 238242 h 460732"/>
              <a:gd name="connsiteX23" fmla="*/ 394544 w 720000"/>
              <a:gd name="connsiteY23" fmla="*/ 221350 h 460732"/>
              <a:gd name="connsiteX24" fmla="*/ 394544 w 720000"/>
              <a:gd name="connsiteY24" fmla="*/ 217060 h 460732"/>
              <a:gd name="connsiteX25" fmla="*/ 360003 w 720000"/>
              <a:gd name="connsiteY25" fmla="*/ 224004 h 460732"/>
              <a:gd name="connsiteX26" fmla="*/ 325458 w 720000"/>
              <a:gd name="connsiteY26" fmla="*/ 217059 h 460732"/>
              <a:gd name="connsiteX27" fmla="*/ 88802 w 720000"/>
              <a:gd name="connsiteY27" fmla="*/ 183113 h 460732"/>
              <a:gd name="connsiteX28" fmla="*/ 54911 w 720000"/>
              <a:gd name="connsiteY28" fmla="*/ 199998 h 460732"/>
              <a:gd name="connsiteX29" fmla="*/ 54911 w 720000"/>
              <a:gd name="connsiteY29" fmla="*/ 202183 h 460732"/>
              <a:gd name="connsiteX30" fmla="*/ 112001 w 720000"/>
              <a:gd name="connsiteY30" fmla="*/ 259273 h 460732"/>
              <a:gd name="connsiteX31" fmla="*/ 169001 w 720000"/>
              <a:gd name="connsiteY31" fmla="*/ 205321 h 460732"/>
              <a:gd name="connsiteX32" fmla="*/ 148668 w 720000"/>
              <a:gd name="connsiteY32" fmla="*/ 207755 h 460732"/>
              <a:gd name="connsiteX33" fmla="*/ 108360 w 720000"/>
              <a:gd name="connsiteY33" fmla="*/ 197351 h 460732"/>
              <a:gd name="connsiteX34" fmla="*/ 88802 w 720000"/>
              <a:gd name="connsiteY34" fmla="*/ 183113 h 460732"/>
              <a:gd name="connsiteX35" fmla="*/ 564389 w 720000"/>
              <a:gd name="connsiteY35" fmla="*/ 158802 h 460732"/>
              <a:gd name="connsiteX36" fmla="*/ 539637 w 720000"/>
              <a:gd name="connsiteY36" fmla="*/ 173908 h 460732"/>
              <a:gd name="connsiteX37" fmla="*/ 539637 w 720000"/>
              <a:gd name="connsiteY37" fmla="*/ 190912 h 460732"/>
              <a:gd name="connsiteX38" fmla="*/ 585454 w 720000"/>
              <a:gd name="connsiteY38" fmla="*/ 236729 h 460732"/>
              <a:gd name="connsiteX39" fmla="*/ 631272 w 720000"/>
              <a:gd name="connsiteY39" fmla="*/ 190912 h 460732"/>
              <a:gd name="connsiteX40" fmla="*/ 631272 w 720000"/>
              <a:gd name="connsiteY40" fmla="*/ 177817 h 460732"/>
              <a:gd name="connsiteX41" fmla="*/ 564389 w 720000"/>
              <a:gd name="connsiteY41" fmla="*/ 158802 h 460732"/>
              <a:gd name="connsiteX42" fmla="*/ 112001 w 720000"/>
              <a:gd name="connsiteY42" fmla="*/ 122549 h 460732"/>
              <a:gd name="connsiteX43" fmla="*/ 54949 w 720000"/>
              <a:gd name="connsiteY43" fmla="*/ 178177 h 460732"/>
              <a:gd name="connsiteX44" fmla="*/ 81998 w 720000"/>
              <a:gd name="connsiteY44" fmla="*/ 160910 h 460732"/>
              <a:gd name="connsiteX45" fmla="*/ 90204 w 720000"/>
              <a:gd name="connsiteY45" fmla="*/ 157846 h 460732"/>
              <a:gd name="connsiteX46" fmla="*/ 97893 w 720000"/>
              <a:gd name="connsiteY46" fmla="*/ 162039 h 460732"/>
              <a:gd name="connsiteX47" fmla="*/ 169091 w 720000"/>
              <a:gd name="connsiteY47" fmla="*/ 183462 h 460732"/>
              <a:gd name="connsiteX48" fmla="*/ 169091 w 720000"/>
              <a:gd name="connsiteY48" fmla="*/ 179640 h 460732"/>
              <a:gd name="connsiteX49" fmla="*/ 112001 w 720000"/>
              <a:gd name="connsiteY49" fmla="*/ 122549 h 460732"/>
              <a:gd name="connsiteX50" fmla="*/ 574182 w 720000"/>
              <a:gd name="connsiteY50" fmla="*/ 100002 h 460732"/>
              <a:gd name="connsiteX51" fmla="*/ 528365 w 720000"/>
              <a:gd name="connsiteY51" fmla="*/ 145819 h 460732"/>
              <a:gd name="connsiteX52" fmla="*/ 528363 w 720000"/>
              <a:gd name="connsiteY52" fmla="*/ 145819 h 460732"/>
              <a:gd name="connsiteX53" fmla="*/ 528363 w 720000"/>
              <a:gd name="connsiteY53" fmla="*/ 155649 h 460732"/>
              <a:gd name="connsiteX54" fmla="*/ 555451 w 720000"/>
              <a:gd name="connsiteY54" fmla="*/ 138362 h 460732"/>
              <a:gd name="connsiteX55" fmla="*/ 562912 w 720000"/>
              <a:gd name="connsiteY55" fmla="*/ 135273 h 460732"/>
              <a:gd name="connsiteX56" fmla="*/ 568759 w 720000"/>
              <a:gd name="connsiteY56" fmla="*/ 137044 h 460732"/>
              <a:gd name="connsiteX57" fmla="*/ 642545 w 720000"/>
              <a:gd name="connsiteY57" fmla="*/ 157535 h 460732"/>
              <a:gd name="connsiteX58" fmla="*/ 642545 w 720000"/>
              <a:gd name="connsiteY58" fmla="*/ 145819 h 460732"/>
              <a:gd name="connsiteX59" fmla="*/ 596728 w 720000"/>
              <a:gd name="connsiteY59" fmla="*/ 100002 h 460732"/>
              <a:gd name="connsiteX60" fmla="*/ 574182 w 720000"/>
              <a:gd name="connsiteY60" fmla="*/ 78910 h 460732"/>
              <a:gd name="connsiteX61" fmla="*/ 596728 w 720000"/>
              <a:gd name="connsiteY61" fmla="*/ 78910 h 460732"/>
              <a:gd name="connsiteX62" fmla="*/ 663639 w 720000"/>
              <a:gd name="connsiteY62" fmla="*/ 145821 h 460732"/>
              <a:gd name="connsiteX63" fmla="*/ 663639 w 720000"/>
              <a:gd name="connsiteY63" fmla="*/ 168366 h 460732"/>
              <a:gd name="connsiteX64" fmla="*/ 653092 w 720000"/>
              <a:gd name="connsiteY64" fmla="*/ 178914 h 460732"/>
              <a:gd name="connsiteX65" fmla="*/ 652366 w 720000"/>
              <a:gd name="connsiteY65" fmla="*/ 178907 h 460732"/>
              <a:gd name="connsiteX66" fmla="*/ 652366 w 720000"/>
              <a:gd name="connsiteY66" fmla="*/ 190912 h 460732"/>
              <a:gd name="connsiteX67" fmla="*/ 629821 w 720000"/>
              <a:gd name="connsiteY67" fmla="*/ 240939 h 460732"/>
              <a:gd name="connsiteX68" fmla="*/ 629821 w 720000"/>
              <a:gd name="connsiteY68" fmla="*/ 255886 h 460732"/>
              <a:gd name="connsiteX69" fmla="*/ 636453 w 720000"/>
              <a:gd name="connsiteY69" fmla="*/ 266617 h 460732"/>
              <a:gd name="connsiteX70" fmla="*/ 695477 w 720000"/>
              <a:gd name="connsiteY70" fmla="*/ 296130 h 460732"/>
              <a:gd name="connsiteX71" fmla="*/ 720000 w 720000"/>
              <a:gd name="connsiteY71" fmla="*/ 335810 h 460732"/>
              <a:gd name="connsiteX72" fmla="*/ 720000 w 720000"/>
              <a:gd name="connsiteY72" fmla="*/ 450182 h 460732"/>
              <a:gd name="connsiteX73" fmla="*/ 709453 w 720000"/>
              <a:gd name="connsiteY73" fmla="*/ 460729 h 460732"/>
              <a:gd name="connsiteX74" fmla="*/ 698906 w 720000"/>
              <a:gd name="connsiteY74" fmla="*/ 450182 h 460732"/>
              <a:gd name="connsiteX75" fmla="*/ 698906 w 720000"/>
              <a:gd name="connsiteY75" fmla="*/ 335810 h 460732"/>
              <a:gd name="connsiteX76" fmla="*/ 698135 w 720000"/>
              <a:gd name="connsiteY76" fmla="*/ 329870 h 460732"/>
              <a:gd name="connsiteX77" fmla="*/ 681726 w 720000"/>
              <a:gd name="connsiteY77" fmla="*/ 346280 h 460732"/>
              <a:gd name="connsiteX78" fmla="*/ 674910 w 720000"/>
              <a:gd name="connsiteY78" fmla="*/ 362736 h 460732"/>
              <a:gd name="connsiteX79" fmla="*/ 674910 w 720000"/>
              <a:gd name="connsiteY79" fmla="*/ 450182 h 460732"/>
              <a:gd name="connsiteX80" fmla="*/ 664363 w 720000"/>
              <a:gd name="connsiteY80" fmla="*/ 460729 h 460732"/>
              <a:gd name="connsiteX81" fmla="*/ 653816 w 720000"/>
              <a:gd name="connsiteY81" fmla="*/ 450182 h 460732"/>
              <a:gd name="connsiteX82" fmla="*/ 653816 w 720000"/>
              <a:gd name="connsiteY82" fmla="*/ 362736 h 460732"/>
              <a:gd name="connsiteX83" fmla="*/ 666810 w 720000"/>
              <a:gd name="connsiteY83" fmla="*/ 331365 h 460732"/>
              <a:gd name="connsiteX84" fmla="*/ 684133 w 720000"/>
              <a:gd name="connsiteY84" fmla="*/ 314042 h 460732"/>
              <a:gd name="connsiteX85" fmla="*/ 627018 w 720000"/>
              <a:gd name="connsiteY85" fmla="*/ 285484 h 460732"/>
              <a:gd name="connsiteX86" fmla="*/ 621789 w 720000"/>
              <a:gd name="connsiteY86" fmla="*/ 282218 h 460732"/>
              <a:gd name="connsiteX87" fmla="*/ 596002 w 720000"/>
              <a:gd name="connsiteY87" fmla="*/ 308006 h 460732"/>
              <a:gd name="connsiteX88" fmla="*/ 596002 w 720000"/>
              <a:gd name="connsiteY88" fmla="*/ 450185 h 460732"/>
              <a:gd name="connsiteX89" fmla="*/ 585454 w 720000"/>
              <a:gd name="connsiteY89" fmla="*/ 460732 h 460732"/>
              <a:gd name="connsiteX90" fmla="*/ 574907 w 720000"/>
              <a:gd name="connsiteY90" fmla="*/ 450185 h 460732"/>
              <a:gd name="connsiteX91" fmla="*/ 574907 w 720000"/>
              <a:gd name="connsiteY91" fmla="*/ 308009 h 460732"/>
              <a:gd name="connsiteX92" fmla="*/ 549120 w 720000"/>
              <a:gd name="connsiteY92" fmla="*/ 282221 h 460732"/>
              <a:gd name="connsiteX93" fmla="*/ 543890 w 720000"/>
              <a:gd name="connsiteY93" fmla="*/ 285486 h 460732"/>
              <a:gd name="connsiteX94" fmla="*/ 539182 w 720000"/>
              <a:gd name="connsiteY94" fmla="*/ 286601 h 460732"/>
              <a:gd name="connsiteX95" fmla="*/ 529740 w 720000"/>
              <a:gd name="connsiteY95" fmla="*/ 280768 h 460732"/>
              <a:gd name="connsiteX96" fmla="*/ 534457 w 720000"/>
              <a:gd name="connsiteY96" fmla="*/ 266619 h 460732"/>
              <a:gd name="connsiteX97" fmla="*/ 541090 w 720000"/>
              <a:gd name="connsiteY97" fmla="*/ 255888 h 460732"/>
              <a:gd name="connsiteX98" fmla="*/ 541090 w 720000"/>
              <a:gd name="connsiteY98" fmla="*/ 240941 h 460732"/>
              <a:gd name="connsiteX99" fmla="*/ 518543 w 720000"/>
              <a:gd name="connsiteY99" fmla="*/ 190912 h 460732"/>
              <a:gd name="connsiteX100" fmla="*/ 518543 w 720000"/>
              <a:gd name="connsiteY100" fmla="*/ 178895 h 460732"/>
              <a:gd name="connsiteX101" fmla="*/ 517818 w 720000"/>
              <a:gd name="connsiteY101" fmla="*/ 178914 h 460732"/>
              <a:gd name="connsiteX102" fmla="*/ 507271 w 720000"/>
              <a:gd name="connsiteY102" fmla="*/ 168366 h 460732"/>
              <a:gd name="connsiteX103" fmla="*/ 507271 w 720000"/>
              <a:gd name="connsiteY103" fmla="*/ 145821 h 460732"/>
              <a:gd name="connsiteX104" fmla="*/ 574182 w 720000"/>
              <a:gd name="connsiteY104" fmla="*/ 78910 h 460732"/>
              <a:gd name="connsiteX105" fmla="*/ 112001 w 720000"/>
              <a:gd name="connsiteY105" fmla="*/ 77458 h 460732"/>
              <a:gd name="connsiteX106" fmla="*/ 88730 w 720000"/>
              <a:gd name="connsiteY106" fmla="*/ 100728 h 460732"/>
              <a:gd name="connsiteX107" fmla="*/ 89131 w 720000"/>
              <a:gd name="connsiteY107" fmla="*/ 104874 h 460732"/>
              <a:gd name="connsiteX108" fmla="*/ 112001 w 720000"/>
              <a:gd name="connsiteY108" fmla="*/ 101454 h 460732"/>
              <a:gd name="connsiteX109" fmla="*/ 134904 w 720000"/>
              <a:gd name="connsiteY109" fmla="*/ 104884 h 460732"/>
              <a:gd name="connsiteX110" fmla="*/ 135272 w 720000"/>
              <a:gd name="connsiteY110" fmla="*/ 100728 h 460732"/>
              <a:gd name="connsiteX111" fmla="*/ 112001 w 720000"/>
              <a:gd name="connsiteY111" fmla="*/ 77458 h 460732"/>
              <a:gd name="connsiteX112" fmla="*/ 112001 w 720000"/>
              <a:gd name="connsiteY112" fmla="*/ 56364 h 460732"/>
              <a:gd name="connsiteX113" fmla="*/ 156366 w 720000"/>
              <a:gd name="connsiteY113" fmla="*/ 100728 h 460732"/>
              <a:gd name="connsiteX114" fmla="*/ 154341 w 720000"/>
              <a:gd name="connsiteY114" fmla="*/ 113963 h 460732"/>
              <a:gd name="connsiteX115" fmla="*/ 190185 w 720000"/>
              <a:gd name="connsiteY115" fmla="*/ 179638 h 460732"/>
              <a:gd name="connsiteX116" fmla="*/ 190185 w 720000"/>
              <a:gd name="connsiteY116" fmla="*/ 202188 h 460732"/>
              <a:gd name="connsiteX117" fmla="*/ 156368 w 720000"/>
              <a:gd name="connsiteY117" fmla="*/ 266514 h 460732"/>
              <a:gd name="connsiteX118" fmla="*/ 156368 w 720000"/>
              <a:gd name="connsiteY118" fmla="*/ 289707 h 460732"/>
              <a:gd name="connsiteX119" fmla="*/ 163001 w 720000"/>
              <a:gd name="connsiteY119" fmla="*/ 300438 h 460732"/>
              <a:gd name="connsiteX120" fmla="*/ 173060 w 720000"/>
              <a:gd name="connsiteY120" fmla="*/ 305468 h 460732"/>
              <a:gd name="connsiteX121" fmla="*/ 177776 w 720000"/>
              <a:gd name="connsiteY121" fmla="*/ 319618 h 460732"/>
              <a:gd name="connsiteX122" fmla="*/ 168335 w 720000"/>
              <a:gd name="connsiteY122" fmla="*/ 325450 h 460732"/>
              <a:gd name="connsiteX123" fmla="*/ 163625 w 720000"/>
              <a:gd name="connsiteY123" fmla="*/ 324333 h 460732"/>
              <a:gd name="connsiteX124" fmla="*/ 153566 w 720000"/>
              <a:gd name="connsiteY124" fmla="*/ 319303 h 460732"/>
              <a:gd name="connsiteX125" fmla="*/ 148336 w 720000"/>
              <a:gd name="connsiteY125" fmla="*/ 316037 h 460732"/>
              <a:gd name="connsiteX126" fmla="*/ 122549 w 720000"/>
              <a:gd name="connsiteY126" fmla="*/ 341825 h 460732"/>
              <a:gd name="connsiteX127" fmla="*/ 122549 w 720000"/>
              <a:gd name="connsiteY127" fmla="*/ 450185 h 460732"/>
              <a:gd name="connsiteX128" fmla="*/ 112001 w 720000"/>
              <a:gd name="connsiteY128" fmla="*/ 460732 h 460732"/>
              <a:gd name="connsiteX129" fmla="*/ 101454 w 720000"/>
              <a:gd name="connsiteY129" fmla="*/ 450185 h 460732"/>
              <a:gd name="connsiteX130" fmla="*/ 101454 w 720000"/>
              <a:gd name="connsiteY130" fmla="*/ 341827 h 460732"/>
              <a:gd name="connsiteX131" fmla="*/ 75668 w 720000"/>
              <a:gd name="connsiteY131" fmla="*/ 316039 h 460732"/>
              <a:gd name="connsiteX132" fmla="*/ 70438 w 720000"/>
              <a:gd name="connsiteY132" fmla="*/ 319304 h 460732"/>
              <a:gd name="connsiteX133" fmla="*/ 33958 w 720000"/>
              <a:gd name="connsiteY133" fmla="*/ 337543 h 460732"/>
              <a:gd name="connsiteX134" fmla="*/ 28921 w 720000"/>
              <a:gd name="connsiteY134" fmla="*/ 340949 h 460732"/>
              <a:gd name="connsiteX135" fmla="*/ 29278 w 720000"/>
              <a:gd name="connsiteY135" fmla="*/ 341273 h 460732"/>
              <a:gd name="connsiteX136" fmla="*/ 53191 w 720000"/>
              <a:gd name="connsiteY136" fmla="*/ 365186 h 460732"/>
              <a:gd name="connsiteX137" fmla="*/ 66185 w 720000"/>
              <a:gd name="connsiteY137" fmla="*/ 396557 h 460732"/>
              <a:gd name="connsiteX138" fmla="*/ 66185 w 720000"/>
              <a:gd name="connsiteY138" fmla="*/ 450184 h 460732"/>
              <a:gd name="connsiteX139" fmla="*/ 55638 w 720000"/>
              <a:gd name="connsiteY139" fmla="*/ 460731 h 460732"/>
              <a:gd name="connsiteX140" fmla="*/ 45091 w 720000"/>
              <a:gd name="connsiteY140" fmla="*/ 450184 h 460732"/>
              <a:gd name="connsiteX141" fmla="*/ 45091 w 720000"/>
              <a:gd name="connsiteY141" fmla="*/ 396557 h 460732"/>
              <a:gd name="connsiteX142" fmla="*/ 38275 w 720000"/>
              <a:gd name="connsiteY142" fmla="*/ 380101 h 460732"/>
              <a:gd name="connsiteX143" fmla="*/ 21094 w 720000"/>
              <a:gd name="connsiteY143" fmla="*/ 362919 h 460732"/>
              <a:gd name="connsiteX144" fmla="*/ 21094 w 720000"/>
              <a:gd name="connsiteY144" fmla="*/ 450184 h 460732"/>
              <a:gd name="connsiteX145" fmla="*/ 10547 w 720000"/>
              <a:gd name="connsiteY145" fmla="*/ 460731 h 460732"/>
              <a:gd name="connsiteX146" fmla="*/ 0 w 720000"/>
              <a:gd name="connsiteY146" fmla="*/ 450184 h 460732"/>
              <a:gd name="connsiteX147" fmla="*/ 0 w 720000"/>
              <a:gd name="connsiteY147" fmla="*/ 358357 h 460732"/>
              <a:gd name="connsiteX148" fmla="*/ 24524 w 720000"/>
              <a:gd name="connsiteY148" fmla="*/ 318674 h 460732"/>
              <a:gd name="connsiteX149" fmla="*/ 61003 w 720000"/>
              <a:gd name="connsiteY149" fmla="*/ 300435 h 460732"/>
              <a:gd name="connsiteX150" fmla="*/ 67635 w 720000"/>
              <a:gd name="connsiteY150" fmla="*/ 289703 h 460732"/>
              <a:gd name="connsiteX151" fmla="*/ 67635 w 720000"/>
              <a:gd name="connsiteY151" fmla="*/ 266509 h 460732"/>
              <a:gd name="connsiteX152" fmla="*/ 33818 w 720000"/>
              <a:gd name="connsiteY152" fmla="*/ 202183 h 460732"/>
              <a:gd name="connsiteX153" fmla="*/ 33818 w 720000"/>
              <a:gd name="connsiteY153" fmla="*/ 179638 h 460732"/>
              <a:gd name="connsiteX154" fmla="*/ 69659 w 720000"/>
              <a:gd name="connsiteY154" fmla="*/ 113965 h 460732"/>
              <a:gd name="connsiteX155" fmla="*/ 67636 w 720000"/>
              <a:gd name="connsiteY155" fmla="*/ 100728 h 460732"/>
              <a:gd name="connsiteX156" fmla="*/ 112001 w 720000"/>
              <a:gd name="connsiteY156" fmla="*/ 56364 h 460732"/>
              <a:gd name="connsiteX157" fmla="*/ 348730 w 720000"/>
              <a:gd name="connsiteY157" fmla="*/ 21095 h 460732"/>
              <a:gd name="connsiteX158" fmla="*/ 280367 w 720000"/>
              <a:gd name="connsiteY158" fmla="*/ 89457 h 460732"/>
              <a:gd name="connsiteX159" fmla="*/ 280367 w 720000"/>
              <a:gd name="connsiteY159" fmla="*/ 110319 h 460732"/>
              <a:gd name="connsiteX160" fmla="*/ 280546 w 720000"/>
              <a:gd name="connsiteY160" fmla="*/ 111272 h 460732"/>
              <a:gd name="connsiteX161" fmla="*/ 280826 w 720000"/>
              <a:gd name="connsiteY161" fmla="*/ 111220 h 460732"/>
              <a:gd name="connsiteX162" fmla="*/ 296487 w 720000"/>
              <a:gd name="connsiteY162" fmla="*/ 101869 h 460732"/>
              <a:gd name="connsiteX163" fmla="*/ 311391 w 720000"/>
              <a:gd name="connsiteY163" fmla="*/ 102466 h 460732"/>
              <a:gd name="connsiteX164" fmla="*/ 310794 w 720000"/>
              <a:gd name="connsiteY164" fmla="*/ 117371 h 460732"/>
              <a:gd name="connsiteX165" fmla="*/ 291640 w 720000"/>
              <a:gd name="connsiteY165" fmla="*/ 129805 h 460732"/>
              <a:gd name="connsiteX166" fmla="*/ 291640 w 720000"/>
              <a:gd name="connsiteY166" fmla="*/ 134548 h 460732"/>
              <a:gd name="connsiteX167" fmla="*/ 360003 w 720000"/>
              <a:gd name="connsiteY167" fmla="*/ 202909 h 460732"/>
              <a:gd name="connsiteX168" fmla="*/ 428365 w 720000"/>
              <a:gd name="connsiteY168" fmla="*/ 134547 h 460732"/>
              <a:gd name="connsiteX169" fmla="*/ 428365 w 720000"/>
              <a:gd name="connsiteY169" fmla="*/ 115487 h 460732"/>
              <a:gd name="connsiteX170" fmla="*/ 318726 w 720000"/>
              <a:gd name="connsiteY170" fmla="*/ 85641 h 460732"/>
              <a:gd name="connsiteX171" fmla="*/ 318726 w 720000"/>
              <a:gd name="connsiteY171" fmla="*/ 70726 h 460732"/>
              <a:gd name="connsiteX172" fmla="*/ 333641 w 720000"/>
              <a:gd name="connsiteY172" fmla="*/ 70726 h 460732"/>
              <a:gd name="connsiteX173" fmla="*/ 439162 w 720000"/>
              <a:gd name="connsiteY173" fmla="*/ 92448 h 460732"/>
              <a:gd name="connsiteX174" fmla="*/ 439637 w 720000"/>
              <a:gd name="connsiteY174" fmla="*/ 91756 h 460732"/>
              <a:gd name="connsiteX175" fmla="*/ 439637 w 720000"/>
              <a:gd name="connsiteY175" fmla="*/ 89457 h 460732"/>
              <a:gd name="connsiteX176" fmla="*/ 371275 w 720000"/>
              <a:gd name="connsiteY176" fmla="*/ 21095 h 460732"/>
              <a:gd name="connsiteX177" fmla="*/ 348732 w 720000"/>
              <a:gd name="connsiteY177" fmla="*/ 0 h 460732"/>
              <a:gd name="connsiteX178" fmla="*/ 371277 w 720000"/>
              <a:gd name="connsiteY178" fmla="*/ 0 h 460732"/>
              <a:gd name="connsiteX179" fmla="*/ 460732 w 720000"/>
              <a:gd name="connsiteY179" fmla="*/ 89456 h 460732"/>
              <a:gd name="connsiteX180" fmla="*/ 460732 w 720000"/>
              <a:gd name="connsiteY180" fmla="*/ 91755 h 460732"/>
              <a:gd name="connsiteX181" fmla="*/ 449460 w 720000"/>
              <a:gd name="connsiteY181" fmla="*/ 110856 h 460732"/>
              <a:gd name="connsiteX182" fmla="*/ 449460 w 720000"/>
              <a:gd name="connsiteY182" fmla="*/ 134548 h 460732"/>
              <a:gd name="connsiteX183" fmla="*/ 415640 w 720000"/>
              <a:gd name="connsiteY183" fmla="*/ 204520 h 460732"/>
              <a:gd name="connsiteX184" fmla="*/ 415640 w 720000"/>
              <a:gd name="connsiteY184" fmla="*/ 221350 h 460732"/>
              <a:gd name="connsiteX185" fmla="*/ 422765 w 720000"/>
              <a:gd name="connsiteY185" fmla="*/ 232315 h 460732"/>
              <a:gd name="connsiteX186" fmla="*/ 484052 w 720000"/>
              <a:gd name="connsiteY186" fmla="*/ 259554 h 460732"/>
              <a:gd name="connsiteX187" fmla="*/ 517096 w 720000"/>
              <a:gd name="connsiteY187" fmla="*/ 310396 h 460732"/>
              <a:gd name="connsiteX188" fmla="*/ 517096 w 720000"/>
              <a:gd name="connsiteY188" fmla="*/ 450181 h 460732"/>
              <a:gd name="connsiteX189" fmla="*/ 506550 w 720000"/>
              <a:gd name="connsiteY189" fmla="*/ 460728 h 460732"/>
              <a:gd name="connsiteX190" fmla="*/ 496003 w 720000"/>
              <a:gd name="connsiteY190" fmla="*/ 450181 h 460732"/>
              <a:gd name="connsiteX191" fmla="*/ 496003 w 720000"/>
              <a:gd name="connsiteY191" fmla="*/ 310394 h 460732"/>
              <a:gd name="connsiteX192" fmla="*/ 495789 w 720000"/>
              <a:gd name="connsiteY192" fmla="*/ 306769 h 460732"/>
              <a:gd name="connsiteX193" fmla="*/ 467550 w 720000"/>
              <a:gd name="connsiteY193" fmla="*/ 335008 h 460732"/>
              <a:gd name="connsiteX194" fmla="*/ 460734 w 720000"/>
              <a:gd name="connsiteY194" fmla="*/ 351464 h 460732"/>
              <a:gd name="connsiteX195" fmla="*/ 460734 w 720000"/>
              <a:gd name="connsiteY195" fmla="*/ 450182 h 460732"/>
              <a:gd name="connsiteX196" fmla="*/ 450187 w 720000"/>
              <a:gd name="connsiteY196" fmla="*/ 460729 h 460732"/>
              <a:gd name="connsiteX197" fmla="*/ 439640 w 720000"/>
              <a:gd name="connsiteY197" fmla="*/ 450182 h 460732"/>
              <a:gd name="connsiteX198" fmla="*/ 439640 w 720000"/>
              <a:gd name="connsiteY198" fmla="*/ 351464 h 460732"/>
              <a:gd name="connsiteX199" fmla="*/ 452634 w 720000"/>
              <a:gd name="connsiteY199" fmla="*/ 320093 h 460732"/>
              <a:gd name="connsiteX200" fmla="*/ 486301 w 720000"/>
              <a:gd name="connsiteY200" fmla="*/ 286426 h 460732"/>
              <a:gd name="connsiteX201" fmla="*/ 475488 w 720000"/>
              <a:gd name="connsiteY201" fmla="*/ 278828 h 460732"/>
              <a:gd name="connsiteX202" fmla="*/ 415236 w 720000"/>
              <a:gd name="connsiteY202" fmla="*/ 252050 h 460732"/>
              <a:gd name="connsiteX203" fmla="*/ 370552 w 720000"/>
              <a:gd name="connsiteY203" fmla="*/ 296734 h 460732"/>
              <a:gd name="connsiteX204" fmla="*/ 370552 w 720000"/>
              <a:gd name="connsiteY204" fmla="*/ 450181 h 460732"/>
              <a:gd name="connsiteX205" fmla="*/ 360006 w 720000"/>
              <a:gd name="connsiteY205" fmla="*/ 460728 h 460732"/>
              <a:gd name="connsiteX206" fmla="*/ 349459 w 720000"/>
              <a:gd name="connsiteY206" fmla="*/ 450181 h 460732"/>
              <a:gd name="connsiteX207" fmla="*/ 349459 w 720000"/>
              <a:gd name="connsiteY207" fmla="*/ 296732 h 460732"/>
              <a:gd name="connsiteX208" fmla="*/ 304774 w 720000"/>
              <a:gd name="connsiteY208" fmla="*/ 252049 h 460732"/>
              <a:gd name="connsiteX209" fmla="*/ 244521 w 720000"/>
              <a:gd name="connsiteY209" fmla="*/ 278828 h 460732"/>
              <a:gd name="connsiteX210" fmla="*/ 233708 w 720000"/>
              <a:gd name="connsiteY210" fmla="*/ 286425 h 460732"/>
              <a:gd name="connsiteX211" fmla="*/ 267375 w 720000"/>
              <a:gd name="connsiteY211" fmla="*/ 320093 h 460732"/>
              <a:gd name="connsiteX212" fmla="*/ 280369 w 720000"/>
              <a:gd name="connsiteY212" fmla="*/ 351464 h 460732"/>
              <a:gd name="connsiteX213" fmla="*/ 280369 w 720000"/>
              <a:gd name="connsiteY213" fmla="*/ 450182 h 460732"/>
              <a:gd name="connsiteX214" fmla="*/ 269822 w 720000"/>
              <a:gd name="connsiteY214" fmla="*/ 460729 h 460732"/>
              <a:gd name="connsiteX215" fmla="*/ 259275 w 720000"/>
              <a:gd name="connsiteY215" fmla="*/ 450182 h 460732"/>
              <a:gd name="connsiteX216" fmla="*/ 259275 w 720000"/>
              <a:gd name="connsiteY216" fmla="*/ 351464 h 460732"/>
              <a:gd name="connsiteX217" fmla="*/ 252459 w 720000"/>
              <a:gd name="connsiteY217" fmla="*/ 335008 h 460732"/>
              <a:gd name="connsiteX218" fmla="*/ 224218 w 720000"/>
              <a:gd name="connsiteY218" fmla="*/ 306767 h 460732"/>
              <a:gd name="connsiteX219" fmla="*/ 224005 w 720000"/>
              <a:gd name="connsiteY219" fmla="*/ 310396 h 460732"/>
              <a:gd name="connsiteX220" fmla="*/ 224005 w 720000"/>
              <a:gd name="connsiteY220" fmla="*/ 450181 h 460732"/>
              <a:gd name="connsiteX221" fmla="*/ 213458 w 720000"/>
              <a:gd name="connsiteY221" fmla="*/ 460728 h 460732"/>
              <a:gd name="connsiteX222" fmla="*/ 202911 w 720000"/>
              <a:gd name="connsiteY222" fmla="*/ 450181 h 460732"/>
              <a:gd name="connsiteX223" fmla="*/ 202911 w 720000"/>
              <a:gd name="connsiteY223" fmla="*/ 310394 h 460732"/>
              <a:gd name="connsiteX224" fmla="*/ 235952 w 720000"/>
              <a:gd name="connsiteY224" fmla="*/ 259553 h 460732"/>
              <a:gd name="connsiteX225" fmla="*/ 297239 w 720000"/>
              <a:gd name="connsiteY225" fmla="*/ 232314 h 460732"/>
              <a:gd name="connsiteX226" fmla="*/ 304365 w 720000"/>
              <a:gd name="connsiteY226" fmla="*/ 221349 h 460732"/>
              <a:gd name="connsiteX227" fmla="*/ 304365 w 720000"/>
              <a:gd name="connsiteY227" fmla="*/ 204518 h 460732"/>
              <a:gd name="connsiteX228" fmla="*/ 270547 w 720000"/>
              <a:gd name="connsiteY228" fmla="*/ 134547 h 460732"/>
              <a:gd name="connsiteX229" fmla="*/ 270547 w 720000"/>
              <a:gd name="connsiteY229" fmla="*/ 129889 h 460732"/>
              <a:gd name="connsiteX230" fmla="*/ 267691 w 720000"/>
              <a:gd name="connsiteY230" fmla="*/ 128040 h 460732"/>
              <a:gd name="connsiteX231" fmla="*/ 259275 w 720000"/>
              <a:gd name="connsiteY231" fmla="*/ 110318 h 460732"/>
              <a:gd name="connsiteX232" fmla="*/ 259275 w 720000"/>
              <a:gd name="connsiteY232" fmla="*/ 89456 h 460732"/>
              <a:gd name="connsiteX233" fmla="*/ 348732 w 720000"/>
              <a:gd name="connsiteY233" fmla="*/ 0 h 46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720000" h="460732">
                <a:moveTo>
                  <a:pt x="88730" y="276830"/>
                </a:moveTo>
                <a:lnTo>
                  <a:pt x="88730" y="289704"/>
                </a:lnTo>
                <a:cubicBezTo>
                  <a:pt x="88730" y="292614"/>
                  <a:pt x="88341" y="295449"/>
                  <a:pt x="87629" y="298168"/>
                </a:cubicBezTo>
                <a:lnTo>
                  <a:pt x="112001" y="322540"/>
                </a:lnTo>
                <a:lnTo>
                  <a:pt x="136374" y="298168"/>
                </a:lnTo>
                <a:cubicBezTo>
                  <a:pt x="135662" y="295450"/>
                  <a:pt x="135272" y="292614"/>
                  <a:pt x="135272" y="289704"/>
                </a:cubicBezTo>
                <a:lnTo>
                  <a:pt x="135272" y="276830"/>
                </a:lnTo>
                <a:cubicBezTo>
                  <a:pt x="127919" y="279128"/>
                  <a:pt x="120102" y="280367"/>
                  <a:pt x="112001" y="280367"/>
                </a:cubicBezTo>
                <a:cubicBezTo>
                  <a:pt x="103901" y="280367"/>
                  <a:pt x="96083" y="279128"/>
                  <a:pt x="88730" y="276830"/>
                </a:cubicBezTo>
                <a:close/>
                <a:moveTo>
                  <a:pt x="562184" y="253640"/>
                </a:moveTo>
                <a:lnTo>
                  <a:pt x="562184" y="255886"/>
                </a:lnTo>
                <a:cubicBezTo>
                  <a:pt x="562184" y="258796"/>
                  <a:pt x="561794" y="261631"/>
                  <a:pt x="561083" y="264350"/>
                </a:cubicBezTo>
                <a:lnTo>
                  <a:pt x="585454" y="288722"/>
                </a:lnTo>
                <a:lnTo>
                  <a:pt x="609827" y="264350"/>
                </a:lnTo>
                <a:cubicBezTo>
                  <a:pt x="609114" y="261631"/>
                  <a:pt x="608726" y="258796"/>
                  <a:pt x="608726" y="255886"/>
                </a:cubicBezTo>
                <a:lnTo>
                  <a:pt x="608726" y="253640"/>
                </a:lnTo>
                <a:cubicBezTo>
                  <a:pt x="601475" y="256339"/>
                  <a:pt x="593635" y="257821"/>
                  <a:pt x="585454" y="257821"/>
                </a:cubicBezTo>
                <a:cubicBezTo>
                  <a:pt x="577274" y="257821"/>
                  <a:pt x="569434" y="256339"/>
                  <a:pt x="562184" y="253640"/>
                </a:cubicBezTo>
                <a:close/>
                <a:moveTo>
                  <a:pt x="325458" y="217059"/>
                </a:moveTo>
                <a:lnTo>
                  <a:pt x="325458" y="221350"/>
                </a:lnTo>
                <a:cubicBezTo>
                  <a:pt x="325458" y="227421"/>
                  <a:pt x="323775" y="233225"/>
                  <a:pt x="320794" y="238241"/>
                </a:cubicBezTo>
                <a:lnTo>
                  <a:pt x="360001" y="277450"/>
                </a:lnTo>
                <a:lnTo>
                  <a:pt x="399210" y="238242"/>
                </a:lnTo>
                <a:cubicBezTo>
                  <a:pt x="396228" y="233225"/>
                  <a:pt x="394544" y="227423"/>
                  <a:pt x="394544" y="221350"/>
                </a:cubicBezTo>
                <a:lnTo>
                  <a:pt x="394544" y="217060"/>
                </a:lnTo>
                <a:cubicBezTo>
                  <a:pt x="383910" y="221529"/>
                  <a:pt x="372241" y="224004"/>
                  <a:pt x="360003" y="224004"/>
                </a:cubicBezTo>
                <a:cubicBezTo>
                  <a:pt x="347764" y="224004"/>
                  <a:pt x="336094" y="221528"/>
                  <a:pt x="325458" y="217059"/>
                </a:cubicBezTo>
                <a:close/>
                <a:moveTo>
                  <a:pt x="88802" y="183113"/>
                </a:moveTo>
                <a:cubicBezTo>
                  <a:pt x="75793" y="193576"/>
                  <a:pt x="63322" y="198066"/>
                  <a:pt x="54911" y="199998"/>
                </a:cubicBezTo>
                <a:lnTo>
                  <a:pt x="54911" y="202183"/>
                </a:lnTo>
                <a:cubicBezTo>
                  <a:pt x="54911" y="233662"/>
                  <a:pt x="80522" y="259273"/>
                  <a:pt x="112001" y="259273"/>
                </a:cubicBezTo>
                <a:cubicBezTo>
                  <a:pt x="142427" y="259273"/>
                  <a:pt x="167366" y="235347"/>
                  <a:pt x="169001" y="205321"/>
                </a:cubicBezTo>
                <a:cubicBezTo>
                  <a:pt x="161817" y="207017"/>
                  <a:pt x="155020" y="207755"/>
                  <a:pt x="148668" y="207755"/>
                </a:cubicBezTo>
                <a:cubicBezTo>
                  <a:pt x="131954" y="207755"/>
                  <a:pt x="118268" y="202756"/>
                  <a:pt x="108360" y="197351"/>
                </a:cubicBezTo>
                <a:cubicBezTo>
                  <a:pt x="99983" y="192783"/>
                  <a:pt x="93405" y="187456"/>
                  <a:pt x="88802" y="183113"/>
                </a:cubicBezTo>
                <a:close/>
                <a:moveTo>
                  <a:pt x="564389" y="158802"/>
                </a:moveTo>
                <a:cubicBezTo>
                  <a:pt x="555631" y="166263"/>
                  <a:pt x="547024" y="170956"/>
                  <a:pt x="539637" y="173908"/>
                </a:cubicBezTo>
                <a:lnTo>
                  <a:pt x="539637" y="190912"/>
                </a:lnTo>
                <a:cubicBezTo>
                  <a:pt x="539637" y="216176"/>
                  <a:pt x="560191" y="236729"/>
                  <a:pt x="585454" y="236729"/>
                </a:cubicBezTo>
                <a:cubicBezTo>
                  <a:pt x="610719" y="236729"/>
                  <a:pt x="631272" y="216175"/>
                  <a:pt x="631272" y="190912"/>
                </a:cubicBezTo>
                <a:lnTo>
                  <a:pt x="631272" y="177817"/>
                </a:lnTo>
                <a:cubicBezTo>
                  <a:pt x="598637" y="174525"/>
                  <a:pt x="575464" y="164565"/>
                  <a:pt x="564389" y="158802"/>
                </a:cubicBezTo>
                <a:close/>
                <a:moveTo>
                  <a:pt x="112001" y="122549"/>
                </a:moveTo>
                <a:cubicBezTo>
                  <a:pt x="81013" y="122549"/>
                  <a:pt x="55730" y="147371"/>
                  <a:pt x="54949" y="178177"/>
                </a:cubicBezTo>
                <a:cubicBezTo>
                  <a:pt x="62070" y="175833"/>
                  <a:pt x="71931" y="170977"/>
                  <a:pt x="81998" y="160910"/>
                </a:cubicBezTo>
                <a:cubicBezTo>
                  <a:pt x="84160" y="158747"/>
                  <a:pt x="87155" y="157632"/>
                  <a:pt x="90204" y="157846"/>
                </a:cubicBezTo>
                <a:cubicBezTo>
                  <a:pt x="93253" y="158063"/>
                  <a:pt x="96058" y="159594"/>
                  <a:pt x="97893" y="162039"/>
                </a:cubicBezTo>
                <a:cubicBezTo>
                  <a:pt x="99011" y="163503"/>
                  <a:pt x="125181" y="196906"/>
                  <a:pt x="169091" y="183462"/>
                </a:cubicBezTo>
                <a:lnTo>
                  <a:pt x="169091" y="179640"/>
                </a:lnTo>
                <a:cubicBezTo>
                  <a:pt x="169091" y="148160"/>
                  <a:pt x="143481" y="122549"/>
                  <a:pt x="112001" y="122549"/>
                </a:cubicBezTo>
                <a:close/>
                <a:moveTo>
                  <a:pt x="574182" y="100002"/>
                </a:moveTo>
                <a:cubicBezTo>
                  <a:pt x="548918" y="100002"/>
                  <a:pt x="528365" y="120556"/>
                  <a:pt x="528365" y="145819"/>
                </a:cubicBezTo>
                <a:lnTo>
                  <a:pt x="528363" y="145819"/>
                </a:lnTo>
                <a:lnTo>
                  <a:pt x="528363" y="155649"/>
                </a:lnTo>
                <a:cubicBezTo>
                  <a:pt x="535472" y="153310"/>
                  <a:pt x="545359" y="148453"/>
                  <a:pt x="555451" y="138362"/>
                </a:cubicBezTo>
                <a:cubicBezTo>
                  <a:pt x="557490" y="136324"/>
                  <a:pt x="560190" y="135273"/>
                  <a:pt x="562912" y="135273"/>
                </a:cubicBezTo>
                <a:cubicBezTo>
                  <a:pt x="564938" y="135273"/>
                  <a:pt x="566975" y="135855"/>
                  <a:pt x="568759" y="137044"/>
                </a:cubicBezTo>
                <a:cubicBezTo>
                  <a:pt x="569028" y="137220"/>
                  <a:pt x="596697" y="155061"/>
                  <a:pt x="642545" y="157535"/>
                </a:cubicBezTo>
                <a:lnTo>
                  <a:pt x="642545" y="145819"/>
                </a:lnTo>
                <a:cubicBezTo>
                  <a:pt x="642545" y="120556"/>
                  <a:pt x="621991" y="100002"/>
                  <a:pt x="596728" y="100002"/>
                </a:cubicBezTo>
                <a:close/>
                <a:moveTo>
                  <a:pt x="574182" y="78910"/>
                </a:moveTo>
                <a:lnTo>
                  <a:pt x="596728" y="78910"/>
                </a:lnTo>
                <a:cubicBezTo>
                  <a:pt x="633622" y="78910"/>
                  <a:pt x="663639" y="108926"/>
                  <a:pt x="663639" y="145821"/>
                </a:cubicBezTo>
                <a:lnTo>
                  <a:pt x="663639" y="168366"/>
                </a:lnTo>
                <a:cubicBezTo>
                  <a:pt x="663639" y="174190"/>
                  <a:pt x="658916" y="178914"/>
                  <a:pt x="653092" y="178914"/>
                </a:cubicBezTo>
                <a:cubicBezTo>
                  <a:pt x="652848" y="178914"/>
                  <a:pt x="652609" y="178907"/>
                  <a:pt x="652366" y="178907"/>
                </a:cubicBezTo>
                <a:lnTo>
                  <a:pt x="652366" y="190912"/>
                </a:lnTo>
                <a:cubicBezTo>
                  <a:pt x="652366" y="210796"/>
                  <a:pt x="643637" y="228672"/>
                  <a:pt x="629821" y="240939"/>
                </a:cubicBezTo>
                <a:lnTo>
                  <a:pt x="629821" y="255886"/>
                </a:lnTo>
                <a:cubicBezTo>
                  <a:pt x="629821" y="260459"/>
                  <a:pt x="632362" y="264571"/>
                  <a:pt x="636453" y="266617"/>
                </a:cubicBezTo>
                <a:lnTo>
                  <a:pt x="695477" y="296130"/>
                </a:lnTo>
                <a:cubicBezTo>
                  <a:pt x="710604" y="303694"/>
                  <a:pt x="720001" y="318899"/>
                  <a:pt x="720000" y="335810"/>
                </a:cubicBezTo>
                <a:lnTo>
                  <a:pt x="720000" y="450182"/>
                </a:lnTo>
                <a:cubicBezTo>
                  <a:pt x="720000" y="456007"/>
                  <a:pt x="715277" y="460729"/>
                  <a:pt x="709453" y="460729"/>
                </a:cubicBezTo>
                <a:cubicBezTo>
                  <a:pt x="703628" y="460729"/>
                  <a:pt x="698906" y="456007"/>
                  <a:pt x="698906" y="450182"/>
                </a:cubicBezTo>
                <a:lnTo>
                  <a:pt x="698906" y="335810"/>
                </a:lnTo>
                <a:cubicBezTo>
                  <a:pt x="698906" y="333769"/>
                  <a:pt x="698633" y="331779"/>
                  <a:pt x="698135" y="329870"/>
                </a:cubicBezTo>
                <a:lnTo>
                  <a:pt x="681726" y="346280"/>
                </a:lnTo>
                <a:cubicBezTo>
                  <a:pt x="677330" y="350676"/>
                  <a:pt x="674910" y="356520"/>
                  <a:pt x="674910" y="362736"/>
                </a:cubicBezTo>
                <a:lnTo>
                  <a:pt x="674910" y="450182"/>
                </a:lnTo>
                <a:cubicBezTo>
                  <a:pt x="674910" y="456007"/>
                  <a:pt x="670187" y="460729"/>
                  <a:pt x="664363" y="460729"/>
                </a:cubicBezTo>
                <a:cubicBezTo>
                  <a:pt x="658538" y="460729"/>
                  <a:pt x="653816" y="456007"/>
                  <a:pt x="653816" y="450182"/>
                </a:cubicBezTo>
                <a:lnTo>
                  <a:pt x="653816" y="362736"/>
                </a:lnTo>
                <a:cubicBezTo>
                  <a:pt x="653816" y="350885"/>
                  <a:pt x="658431" y="339745"/>
                  <a:pt x="666810" y="331365"/>
                </a:cubicBezTo>
                <a:lnTo>
                  <a:pt x="684133" y="314042"/>
                </a:lnTo>
                <a:lnTo>
                  <a:pt x="627018" y="285484"/>
                </a:lnTo>
                <a:cubicBezTo>
                  <a:pt x="625149" y="284550"/>
                  <a:pt x="623411" y="283446"/>
                  <a:pt x="621789" y="282218"/>
                </a:cubicBezTo>
                <a:lnTo>
                  <a:pt x="596002" y="308006"/>
                </a:lnTo>
                <a:lnTo>
                  <a:pt x="596002" y="450185"/>
                </a:lnTo>
                <a:cubicBezTo>
                  <a:pt x="596002" y="456010"/>
                  <a:pt x="591280" y="460732"/>
                  <a:pt x="585454" y="460732"/>
                </a:cubicBezTo>
                <a:cubicBezTo>
                  <a:pt x="579630" y="460732"/>
                  <a:pt x="574907" y="456010"/>
                  <a:pt x="574907" y="450185"/>
                </a:cubicBezTo>
                <a:lnTo>
                  <a:pt x="574907" y="308009"/>
                </a:lnTo>
                <a:lnTo>
                  <a:pt x="549120" y="282221"/>
                </a:lnTo>
                <a:cubicBezTo>
                  <a:pt x="547498" y="283447"/>
                  <a:pt x="545759" y="284551"/>
                  <a:pt x="543890" y="285486"/>
                </a:cubicBezTo>
                <a:cubicBezTo>
                  <a:pt x="542375" y="286243"/>
                  <a:pt x="540766" y="286601"/>
                  <a:pt x="539182" y="286601"/>
                </a:cubicBezTo>
                <a:cubicBezTo>
                  <a:pt x="535313" y="286601"/>
                  <a:pt x="531588" y="284464"/>
                  <a:pt x="529740" y="280768"/>
                </a:cubicBezTo>
                <a:cubicBezTo>
                  <a:pt x="527134" y="275558"/>
                  <a:pt x="529246" y="269223"/>
                  <a:pt x="534457" y="266619"/>
                </a:cubicBezTo>
                <a:cubicBezTo>
                  <a:pt x="538549" y="264574"/>
                  <a:pt x="541090" y="260462"/>
                  <a:pt x="541090" y="255888"/>
                </a:cubicBezTo>
                <a:lnTo>
                  <a:pt x="541090" y="240941"/>
                </a:lnTo>
                <a:cubicBezTo>
                  <a:pt x="527273" y="228674"/>
                  <a:pt x="518543" y="210798"/>
                  <a:pt x="518543" y="190912"/>
                </a:cubicBezTo>
                <a:lnTo>
                  <a:pt x="518543" y="178895"/>
                </a:lnTo>
                <a:cubicBezTo>
                  <a:pt x="518158" y="178911"/>
                  <a:pt x="517905" y="178914"/>
                  <a:pt x="517818" y="178914"/>
                </a:cubicBezTo>
                <a:cubicBezTo>
                  <a:pt x="511993" y="178914"/>
                  <a:pt x="507271" y="174190"/>
                  <a:pt x="507271" y="168366"/>
                </a:cubicBezTo>
                <a:lnTo>
                  <a:pt x="507271" y="145821"/>
                </a:lnTo>
                <a:cubicBezTo>
                  <a:pt x="507271" y="108926"/>
                  <a:pt x="537287" y="78910"/>
                  <a:pt x="574182" y="78910"/>
                </a:cubicBezTo>
                <a:close/>
                <a:moveTo>
                  <a:pt x="112001" y="77458"/>
                </a:moveTo>
                <a:cubicBezTo>
                  <a:pt x="99169" y="77458"/>
                  <a:pt x="88730" y="87896"/>
                  <a:pt x="88730" y="100728"/>
                </a:cubicBezTo>
                <a:cubicBezTo>
                  <a:pt x="88730" y="102139"/>
                  <a:pt x="88888" y="103517"/>
                  <a:pt x="89131" y="104874"/>
                </a:cubicBezTo>
                <a:cubicBezTo>
                  <a:pt x="96368" y="102655"/>
                  <a:pt x="104046" y="101454"/>
                  <a:pt x="112001" y="101454"/>
                </a:cubicBezTo>
                <a:cubicBezTo>
                  <a:pt x="119968" y="101454"/>
                  <a:pt x="127656" y="102659"/>
                  <a:pt x="134904" y="104884"/>
                </a:cubicBezTo>
                <a:cubicBezTo>
                  <a:pt x="135146" y="103527"/>
                  <a:pt x="135272" y="102142"/>
                  <a:pt x="135272" y="100728"/>
                </a:cubicBezTo>
                <a:cubicBezTo>
                  <a:pt x="135272" y="87898"/>
                  <a:pt x="124834" y="77458"/>
                  <a:pt x="112001" y="77458"/>
                </a:cubicBezTo>
                <a:close/>
                <a:moveTo>
                  <a:pt x="112001" y="56364"/>
                </a:moveTo>
                <a:cubicBezTo>
                  <a:pt x="136465" y="56364"/>
                  <a:pt x="156366" y="76265"/>
                  <a:pt x="156366" y="100728"/>
                </a:cubicBezTo>
                <a:cubicBezTo>
                  <a:pt x="156366" y="105224"/>
                  <a:pt x="155671" y="109695"/>
                  <a:pt x="154341" y="113963"/>
                </a:cubicBezTo>
                <a:cubicBezTo>
                  <a:pt x="175886" y="127901"/>
                  <a:pt x="190185" y="152123"/>
                  <a:pt x="190185" y="179638"/>
                </a:cubicBezTo>
                <a:lnTo>
                  <a:pt x="190185" y="202188"/>
                </a:lnTo>
                <a:cubicBezTo>
                  <a:pt x="190185" y="228830"/>
                  <a:pt x="176779" y="252392"/>
                  <a:pt x="156368" y="266514"/>
                </a:cubicBezTo>
                <a:lnTo>
                  <a:pt x="156368" y="289707"/>
                </a:lnTo>
                <a:cubicBezTo>
                  <a:pt x="156368" y="294280"/>
                  <a:pt x="158909" y="298392"/>
                  <a:pt x="163001" y="300438"/>
                </a:cubicBezTo>
                <a:lnTo>
                  <a:pt x="173060" y="305468"/>
                </a:lnTo>
                <a:cubicBezTo>
                  <a:pt x="178270" y="308072"/>
                  <a:pt x="180382" y="314408"/>
                  <a:pt x="177776" y="319618"/>
                </a:cubicBezTo>
                <a:cubicBezTo>
                  <a:pt x="175929" y="323312"/>
                  <a:pt x="172203" y="325450"/>
                  <a:pt x="168335" y="325450"/>
                </a:cubicBezTo>
                <a:cubicBezTo>
                  <a:pt x="166749" y="325450"/>
                  <a:pt x="165140" y="325091"/>
                  <a:pt x="163625" y="324333"/>
                </a:cubicBezTo>
                <a:lnTo>
                  <a:pt x="153566" y="319303"/>
                </a:lnTo>
                <a:cubicBezTo>
                  <a:pt x="151697" y="318369"/>
                  <a:pt x="149959" y="317265"/>
                  <a:pt x="148336" y="316037"/>
                </a:cubicBezTo>
                <a:lnTo>
                  <a:pt x="122549" y="341825"/>
                </a:lnTo>
                <a:lnTo>
                  <a:pt x="122549" y="450185"/>
                </a:lnTo>
                <a:cubicBezTo>
                  <a:pt x="122549" y="456010"/>
                  <a:pt x="117825" y="460732"/>
                  <a:pt x="112001" y="460732"/>
                </a:cubicBezTo>
                <a:cubicBezTo>
                  <a:pt x="106176" y="460732"/>
                  <a:pt x="101454" y="456010"/>
                  <a:pt x="101454" y="450185"/>
                </a:cubicBezTo>
                <a:lnTo>
                  <a:pt x="101454" y="341827"/>
                </a:lnTo>
                <a:lnTo>
                  <a:pt x="75668" y="316039"/>
                </a:lnTo>
                <a:cubicBezTo>
                  <a:pt x="74046" y="317265"/>
                  <a:pt x="72307" y="318369"/>
                  <a:pt x="70438" y="319304"/>
                </a:cubicBezTo>
                <a:lnTo>
                  <a:pt x="33958" y="337543"/>
                </a:lnTo>
                <a:cubicBezTo>
                  <a:pt x="32105" y="338471"/>
                  <a:pt x="30421" y="339625"/>
                  <a:pt x="28921" y="340949"/>
                </a:cubicBezTo>
                <a:cubicBezTo>
                  <a:pt x="29039" y="341058"/>
                  <a:pt x="29163" y="341157"/>
                  <a:pt x="29278" y="341273"/>
                </a:cubicBezTo>
                <a:lnTo>
                  <a:pt x="53191" y="365186"/>
                </a:lnTo>
                <a:cubicBezTo>
                  <a:pt x="61570" y="373566"/>
                  <a:pt x="66185" y="384706"/>
                  <a:pt x="66185" y="396557"/>
                </a:cubicBezTo>
                <a:lnTo>
                  <a:pt x="66185" y="450184"/>
                </a:lnTo>
                <a:cubicBezTo>
                  <a:pt x="66185" y="456009"/>
                  <a:pt x="61463" y="460731"/>
                  <a:pt x="55638" y="460731"/>
                </a:cubicBezTo>
                <a:cubicBezTo>
                  <a:pt x="49814" y="460731"/>
                  <a:pt x="45091" y="456009"/>
                  <a:pt x="45091" y="450184"/>
                </a:cubicBezTo>
                <a:lnTo>
                  <a:pt x="45091" y="396557"/>
                </a:lnTo>
                <a:cubicBezTo>
                  <a:pt x="45091" y="390340"/>
                  <a:pt x="42670" y="384497"/>
                  <a:pt x="38275" y="380101"/>
                </a:cubicBezTo>
                <a:lnTo>
                  <a:pt x="21094" y="362919"/>
                </a:lnTo>
                <a:lnTo>
                  <a:pt x="21094" y="450184"/>
                </a:lnTo>
                <a:cubicBezTo>
                  <a:pt x="21094" y="456009"/>
                  <a:pt x="16372" y="460731"/>
                  <a:pt x="10547" y="460731"/>
                </a:cubicBezTo>
                <a:cubicBezTo>
                  <a:pt x="4722" y="460731"/>
                  <a:pt x="0" y="456009"/>
                  <a:pt x="0" y="450184"/>
                </a:cubicBezTo>
                <a:lnTo>
                  <a:pt x="0" y="358357"/>
                </a:lnTo>
                <a:cubicBezTo>
                  <a:pt x="0" y="341444"/>
                  <a:pt x="9397" y="326240"/>
                  <a:pt x="24524" y="318674"/>
                </a:cubicBezTo>
                <a:lnTo>
                  <a:pt x="61003" y="300435"/>
                </a:lnTo>
                <a:cubicBezTo>
                  <a:pt x="65094" y="298389"/>
                  <a:pt x="67635" y="294277"/>
                  <a:pt x="67635" y="289703"/>
                </a:cubicBezTo>
                <a:lnTo>
                  <a:pt x="67635" y="266509"/>
                </a:lnTo>
                <a:cubicBezTo>
                  <a:pt x="47223" y="252388"/>
                  <a:pt x="33818" y="228828"/>
                  <a:pt x="33818" y="202183"/>
                </a:cubicBezTo>
                <a:lnTo>
                  <a:pt x="33818" y="179638"/>
                </a:lnTo>
                <a:cubicBezTo>
                  <a:pt x="33818" y="152124"/>
                  <a:pt x="48115" y="127903"/>
                  <a:pt x="69659" y="113965"/>
                </a:cubicBezTo>
                <a:cubicBezTo>
                  <a:pt x="68325" y="109707"/>
                  <a:pt x="67636" y="105280"/>
                  <a:pt x="67636" y="100728"/>
                </a:cubicBezTo>
                <a:cubicBezTo>
                  <a:pt x="67636" y="76267"/>
                  <a:pt x="87538" y="56364"/>
                  <a:pt x="112001" y="56364"/>
                </a:cubicBezTo>
                <a:close/>
                <a:moveTo>
                  <a:pt x="348730" y="21095"/>
                </a:moveTo>
                <a:cubicBezTo>
                  <a:pt x="311035" y="21095"/>
                  <a:pt x="280367" y="51763"/>
                  <a:pt x="280367" y="89457"/>
                </a:cubicBezTo>
                <a:lnTo>
                  <a:pt x="280367" y="110319"/>
                </a:lnTo>
                <a:cubicBezTo>
                  <a:pt x="280367" y="110815"/>
                  <a:pt x="280470" y="111125"/>
                  <a:pt x="280546" y="111272"/>
                </a:cubicBezTo>
                <a:cubicBezTo>
                  <a:pt x="280611" y="111267"/>
                  <a:pt x="280702" y="111253"/>
                  <a:pt x="280826" y="111220"/>
                </a:cubicBezTo>
                <a:cubicBezTo>
                  <a:pt x="285942" y="109884"/>
                  <a:pt x="291212" y="106739"/>
                  <a:pt x="296487" y="101869"/>
                </a:cubicBezTo>
                <a:cubicBezTo>
                  <a:pt x="300769" y="97919"/>
                  <a:pt x="307440" y="98187"/>
                  <a:pt x="311391" y="102466"/>
                </a:cubicBezTo>
                <a:cubicBezTo>
                  <a:pt x="315342" y="106747"/>
                  <a:pt x="315073" y="113420"/>
                  <a:pt x="310794" y="117371"/>
                </a:cubicBezTo>
                <a:cubicBezTo>
                  <a:pt x="304645" y="123045"/>
                  <a:pt x="298221" y="127196"/>
                  <a:pt x="291640" y="129805"/>
                </a:cubicBezTo>
                <a:lnTo>
                  <a:pt x="291640" y="134548"/>
                </a:lnTo>
                <a:cubicBezTo>
                  <a:pt x="291640" y="172243"/>
                  <a:pt x="322308" y="202910"/>
                  <a:pt x="360003" y="202909"/>
                </a:cubicBezTo>
                <a:cubicBezTo>
                  <a:pt x="397697" y="202909"/>
                  <a:pt x="428365" y="172241"/>
                  <a:pt x="428365" y="134547"/>
                </a:cubicBezTo>
                <a:lnTo>
                  <a:pt x="428365" y="115487"/>
                </a:lnTo>
                <a:cubicBezTo>
                  <a:pt x="399270" y="118984"/>
                  <a:pt x="351478" y="118393"/>
                  <a:pt x="318726" y="85641"/>
                </a:cubicBezTo>
                <a:cubicBezTo>
                  <a:pt x="314607" y="81523"/>
                  <a:pt x="314607" y="74845"/>
                  <a:pt x="318726" y="70726"/>
                </a:cubicBezTo>
                <a:cubicBezTo>
                  <a:pt x="322844" y="66607"/>
                  <a:pt x="329522" y="66607"/>
                  <a:pt x="333641" y="70726"/>
                </a:cubicBezTo>
                <a:cubicBezTo>
                  <a:pt x="344329" y="81413"/>
                  <a:pt x="376006" y="104922"/>
                  <a:pt x="439162" y="92448"/>
                </a:cubicBezTo>
                <a:cubicBezTo>
                  <a:pt x="439432" y="92395"/>
                  <a:pt x="439637" y="92098"/>
                  <a:pt x="439637" y="91756"/>
                </a:cubicBezTo>
                <a:lnTo>
                  <a:pt x="439637" y="89457"/>
                </a:lnTo>
                <a:cubicBezTo>
                  <a:pt x="439637" y="51763"/>
                  <a:pt x="408971" y="21095"/>
                  <a:pt x="371275" y="21095"/>
                </a:cubicBezTo>
                <a:close/>
                <a:moveTo>
                  <a:pt x="348732" y="0"/>
                </a:moveTo>
                <a:lnTo>
                  <a:pt x="371277" y="0"/>
                </a:lnTo>
                <a:cubicBezTo>
                  <a:pt x="420602" y="0"/>
                  <a:pt x="460732" y="40130"/>
                  <a:pt x="460732" y="89456"/>
                </a:cubicBezTo>
                <a:lnTo>
                  <a:pt x="460732" y="91755"/>
                </a:lnTo>
                <a:cubicBezTo>
                  <a:pt x="460732" y="99866"/>
                  <a:pt x="456242" y="107108"/>
                  <a:pt x="449460" y="110856"/>
                </a:cubicBezTo>
                <a:lnTo>
                  <a:pt x="449460" y="134548"/>
                </a:lnTo>
                <a:cubicBezTo>
                  <a:pt x="449460" y="162856"/>
                  <a:pt x="436227" y="188116"/>
                  <a:pt x="415640" y="204520"/>
                </a:cubicBezTo>
                <a:lnTo>
                  <a:pt x="415640" y="221350"/>
                </a:lnTo>
                <a:cubicBezTo>
                  <a:pt x="415640" y="226087"/>
                  <a:pt x="418435" y="230391"/>
                  <a:pt x="422765" y="232315"/>
                </a:cubicBezTo>
                <a:lnTo>
                  <a:pt x="484052" y="259554"/>
                </a:lnTo>
                <a:cubicBezTo>
                  <a:pt x="504124" y="268474"/>
                  <a:pt x="517092" y="288431"/>
                  <a:pt x="517096" y="310396"/>
                </a:cubicBezTo>
                <a:lnTo>
                  <a:pt x="517096" y="450181"/>
                </a:lnTo>
                <a:cubicBezTo>
                  <a:pt x="517096" y="456006"/>
                  <a:pt x="512374" y="460728"/>
                  <a:pt x="506550" y="460728"/>
                </a:cubicBezTo>
                <a:cubicBezTo>
                  <a:pt x="500725" y="460728"/>
                  <a:pt x="496003" y="456006"/>
                  <a:pt x="496003" y="450181"/>
                </a:cubicBezTo>
                <a:lnTo>
                  <a:pt x="496003" y="310394"/>
                </a:lnTo>
                <a:cubicBezTo>
                  <a:pt x="496003" y="309172"/>
                  <a:pt x="495915" y="307967"/>
                  <a:pt x="495789" y="306769"/>
                </a:cubicBezTo>
                <a:lnTo>
                  <a:pt x="467550" y="335008"/>
                </a:lnTo>
                <a:cubicBezTo>
                  <a:pt x="463154" y="339404"/>
                  <a:pt x="460734" y="345248"/>
                  <a:pt x="460734" y="351464"/>
                </a:cubicBezTo>
                <a:lnTo>
                  <a:pt x="460734" y="450182"/>
                </a:lnTo>
                <a:cubicBezTo>
                  <a:pt x="460734" y="456007"/>
                  <a:pt x="456012" y="460729"/>
                  <a:pt x="450187" y="460729"/>
                </a:cubicBezTo>
                <a:cubicBezTo>
                  <a:pt x="444362" y="460729"/>
                  <a:pt x="439640" y="456007"/>
                  <a:pt x="439640" y="450182"/>
                </a:cubicBezTo>
                <a:lnTo>
                  <a:pt x="439640" y="351464"/>
                </a:lnTo>
                <a:cubicBezTo>
                  <a:pt x="439640" y="339613"/>
                  <a:pt x="444254" y="328473"/>
                  <a:pt x="452634" y="320093"/>
                </a:cubicBezTo>
                <a:lnTo>
                  <a:pt x="486301" y="286426"/>
                </a:lnTo>
                <a:cubicBezTo>
                  <a:pt x="483268" y="283277"/>
                  <a:pt x="479628" y="280669"/>
                  <a:pt x="475488" y="278828"/>
                </a:cubicBezTo>
                <a:lnTo>
                  <a:pt x="415236" y="252050"/>
                </a:lnTo>
                <a:lnTo>
                  <a:pt x="370552" y="296734"/>
                </a:lnTo>
                <a:lnTo>
                  <a:pt x="370552" y="450181"/>
                </a:lnTo>
                <a:cubicBezTo>
                  <a:pt x="370552" y="456006"/>
                  <a:pt x="365830" y="460728"/>
                  <a:pt x="360006" y="460728"/>
                </a:cubicBezTo>
                <a:cubicBezTo>
                  <a:pt x="354181" y="460728"/>
                  <a:pt x="349459" y="456006"/>
                  <a:pt x="349459" y="450181"/>
                </a:cubicBezTo>
                <a:lnTo>
                  <a:pt x="349459" y="296732"/>
                </a:lnTo>
                <a:lnTo>
                  <a:pt x="304774" y="252049"/>
                </a:lnTo>
                <a:lnTo>
                  <a:pt x="244521" y="278828"/>
                </a:lnTo>
                <a:cubicBezTo>
                  <a:pt x="240381" y="280669"/>
                  <a:pt x="236741" y="283277"/>
                  <a:pt x="233708" y="286425"/>
                </a:cubicBezTo>
                <a:lnTo>
                  <a:pt x="267375" y="320093"/>
                </a:lnTo>
                <a:cubicBezTo>
                  <a:pt x="275755" y="328473"/>
                  <a:pt x="280369" y="339613"/>
                  <a:pt x="280369" y="351464"/>
                </a:cubicBezTo>
                <a:lnTo>
                  <a:pt x="280369" y="450182"/>
                </a:lnTo>
                <a:cubicBezTo>
                  <a:pt x="280369" y="456007"/>
                  <a:pt x="275646" y="460729"/>
                  <a:pt x="269822" y="460729"/>
                </a:cubicBezTo>
                <a:cubicBezTo>
                  <a:pt x="263997" y="460729"/>
                  <a:pt x="259275" y="456007"/>
                  <a:pt x="259275" y="450182"/>
                </a:cubicBezTo>
                <a:lnTo>
                  <a:pt x="259275" y="351464"/>
                </a:lnTo>
                <a:cubicBezTo>
                  <a:pt x="259275" y="345247"/>
                  <a:pt x="256853" y="339404"/>
                  <a:pt x="252459" y="335008"/>
                </a:cubicBezTo>
                <a:lnTo>
                  <a:pt x="224218" y="306767"/>
                </a:lnTo>
                <a:cubicBezTo>
                  <a:pt x="224092" y="307966"/>
                  <a:pt x="224005" y="309174"/>
                  <a:pt x="224005" y="310396"/>
                </a:cubicBezTo>
                <a:lnTo>
                  <a:pt x="224005" y="450181"/>
                </a:lnTo>
                <a:cubicBezTo>
                  <a:pt x="224005" y="456006"/>
                  <a:pt x="219283" y="460728"/>
                  <a:pt x="213458" y="460728"/>
                </a:cubicBezTo>
                <a:cubicBezTo>
                  <a:pt x="207633" y="460728"/>
                  <a:pt x="202911" y="456006"/>
                  <a:pt x="202911" y="450181"/>
                </a:cubicBezTo>
                <a:lnTo>
                  <a:pt x="202911" y="310394"/>
                </a:lnTo>
                <a:cubicBezTo>
                  <a:pt x="202911" y="288430"/>
                  <a:pt x="215881" y="268472"/>
                  <a:pt x="235952" y="259553"/>
                </a:cubicBezTo>
                <a:lnTo>
                  <a:pt x="297239" y="232314"/>
                </a:lnTo>
                <a:cubicBezTo>
                  <a:pt x="301568" y="230390"/>
                  <a:pt x="304365" y="226085"/>
                  <a:pt x="304365" y="221349"/>
                </a:cubicBezTo>
                <a:lnTo>
                  <a:pt x="304365" y="204518"/>
                </a:lnTo>
                <a:cubicBezTo>
                  <a:pt x="283779" y="188115"/>
                  <a:pt x="270547" y="162855"/>
                  <a:pt x="270547" y="134547"/>
                </a:cubicBezTo>
                <a:lnTo>
                  <a:pt x="270547" y="129889"/>
                </a:lnTo>
                <a:cubicBezTo>
                  <a:pt x="269553" y="129356"/>
                  <a:pt x="268598" y="128740"/>
                  <a:pt x="267691" y="128040"/>
                </a:cubicBezTo>
                <a:cubicBezTo>
                  <a:pt x="262343" y="123907"/>
                  <a:pt x="259275" y="117448"/>
                  <a:pt x="259275" y="110318"/>
                </a:cubicBezTo>
                <a:lnTo>
                  <a:pt x="259275" y="89456"/>
                </a:lnTo>
                <a:cubicBezTo>
                  <a:pt x="259275" y="40130"/>
                  <a:pt x="299405" y="0"/>
                  <a:pt x="348732" y="0"/>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8" name="Объект 2">
            <a:extLst>
              <a:ext uri="{FF2B5EF4-FFF2-40B4-BE49-F238E27FC236}">
                <a16:creationId xmlns:a16="http://schemas.microsoft.com/office/drawing/2014/main" id="{EC919953-758A-4A5D-94AE-EE8A8D3499C2}"/>
              </a:ext>
            </a:extLst>
          </p:cNvPr>
          <p:cNvSpPr txBox="1">
            <a:spLocks/>
          </p:cNvSpPr>
          <p:nvPr/>
        </p:nvSpPr>
        <p:spPr>
          <a:xfrm>
            <a:off x="2519828" y="2376409"/>
            <a:ext cx="8246788"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ru-RU" b="1" dirty="0"/>
              <a:t>Не менее 3 человек</a:t>
            </a:r>
          </a:p>
          <a:p>
            <a:pPr marL="0" indent="0">
              <a:spcAft>
                <a:spcPts val="1200"/>
              </a:spcAft>
              <a:buNone/>
            </a:pPr>
            <a:r>
              <a:rPr lang="ru-RU" sz="1200" dirty="0">
                <a:solidFill>
                  <a:schemeClr val="accent6"/>
                </a:solidFill>
              </a:rPr>
              <a:t>Кворум – не менее 50 %</a:t>
            </a:r>
          </a:p>
        </p:txBody>
      </p:sp>
      <p:sp>
        <p:nvSpPr>
          <p:cNvPr id="9" name="Полилиния 41">
            <a:extLst>
              <a:ext uri="{FF2B5EF4-FFF2-40B4-BE49-F238E27FC236}">
                <a16:creationId xmlns:a16="http://schemas.microsoft.com/office/drawing/2014/main" id="{3096F91F-F3F4-4697-B1F1-45F935D1C0B3}"/>
              </a:ext>
            </a:extLst>
          </p:cNvPr>
          <p:cNvSpPr>
            <a:spLocks noChangeAspect="1"/>
          </p:cNvSpPr>
          <p:nvPr/>
        </p:nvSpPr>
        <p:spPr>
          <a:xfrm>
            <a:off x="1543051" y="4272970"/>
            <a:ext cx="718859" cy="720004"/>
          </a:xfrm>
          <a:custGeom>
            <a:avLst/>
            <a:gdLst>
              <a:gd name="connsiteX0" fmla="*/ 668898 w 718859"/>
              <a:gd name="connsiteY0" fmla="*/ 591504 h 720004"/>
              <a:gd name="connsiteX1" fmla="*/ 680100 w 718859"/>
              <a:gd name="connsiteY1" fmla="*/ 602707 h 720004"/>
              <a:gd name="connsiteX2" fmla="*/ 668898 w 718859"/>
              <a:gd name="connsiteY2" fmla="*/ 613909 h 720004"/>
              <a:gd name="connsiteX3" fmla="*/ 657695 w 718859"/>
              <a:gd name="connsiteY3" fmla="*/ 602707 h 720004"/>
              <a:gd name="connsiteX4" fmla="*/ 668898 w 718859"/>
              <a:gd name="connsiteY4" fmla="*/ 591504 h 720004"/>
              <a:gd name="connsiteX5" fmla="*/ 154090 w 718859"/>
              <a:gd name="connsiteY5" fmla="*/ 591504 h 720004"/>
              <a:gd name="connsiteX6" fmla="*/ 165293 w 718859"/>
              <a:gd name="connsiteY6" fmla="*/ 602707 h 720004"/>
              <a:gd name="connsiteX7" fmla="*/ 154090 w 718859"/>
              <a:gd name="connsiteY7" fmla="*/ 613909 h 720004"/>
              <a:gd name="connsiteX8" fmla="*/ 142888 w 718859"/>
              <a:gd name="connsiteY8" fmla="*/ 602707 h 720004"/>
              <a:gd name="connsiteX9" fmla="*/ 154090 w 718859"/>
              <a:gd name="connsiteY9" fmla="*/ 591504 h 720004"/>
              <a:gd name="connsiteX10" fmla="*/ 432549 w 718859"/>
              <a:gd name="connsiteY10" fmla="*/ 554138 h 720004"/>
              <a:gd name="connsiteX11" fmla="*/ 443751 w 718859"/>
              <a:gd name="connsiteY11" fmla="*/ 565341 h 720004"/>
              <a:gd name="connsiteX12" fmla="*/ 432549 w 718859"/>
              <a:gd name="connsiteY12" fmla="*/ 576543 h 720004"/>
              <a:gd name="connsiteX13" fmla="*/ 421346 w 718859"/>
              <a:gd name="connsiteY13" fmla="*/ 565341 h 720004"/>
              <a:gd name="connsiteX14" fmla="*/ 432549 w 718859"/>
              <a:gd name="connsiteY14" fmla="*/ 554138 h 720004"/>
              <a:gd name="connsiteX15" fmla="*/ 550556 w 718859"/>
              <a:gd name="connsiteY15" fmla="*/ 521244 h 720004"/>
              <a:gd name="connsiteX16" fmla="*/ 550556 w 718859"/>
              <a:gd name="connsiteY16" fmla="*/ 554783 h 720004"/>
              <a:gd name="connsiteX17" fmla="*/ 679865 w 718859"/>
              <a:gd name="connsiteY17" fmla="*/ 554783 h 720004"/>
              <a:gd name="connsiteX18" fmla="*/ 679865 w 718859"/>
              <a:gd name="connsiteY18" fmla="*/ 521244 h 720004"/>
              <a:gd name="connsiteX19" fmla="*/ 552653 w 718859"/>
              <a:gd name="connsiteY19" fmla="*/ 521244 h 720004"/>
              <a:gd name="connsiteX20" fmla="*/ 35755 w 718859"/>
              <a:gd name="connsiteY20" fmla="*/ 521244 h 720004"/>
              <a:gd name="connsiteX21" fmla="*/ 35755 w 718859"/>
              <a:gd name="connsiteY21" fmla="*/ 554783 h 720004"/>
              <a:gd name="connsiteX22" fmla="*/ 165066 w 718859"/>
              <a:gd name="connsiteY22" fmla="*/ 554783 h 720004"/>
              <a:gd name="connsiteX23" fmla="*/ 165066 w 718859"/>
              <a:gd name="connsiteY23" fmla="*/ 521244 h 720004"/>
              <a:gd name="connsiteX24" fmla="*/ 37852 w 718859"/>
              <a:gd name="connsiteY24" fmla="*/ 521244 h 720004"/>
              <a:gd name="connsiteX25" fmla="*/ 267072 w 718859"/>
              <a:gd name="connsiteY25" fmla="*/ 453406 h 720004"/>
              <a:gd name="connsiteX26" fmla="*/ 267072 w 718859"/>
              <a:gd name="connsiteY26" fmla="*/ 505602 h 720004"/>
              <a:gd name="connsiteX27" fmla="*/ 447727 w 718859"/>
              <a:gd name="connsiteY27" fmla="*/ 505602 h 720004"/>
              <a:gd name="connsiteX28" fmla="*/ 447729 w 718859"/>
              <a:gd name="connsiteY28" fmla="*/ 505602 h 720004"/>
              <a:gd name="connsiteX29" fmla="*/ 447729 w 718859"/>
              <a:gd name="connsiteY29" fmla="*/ 453406 h 720004"/>
              <a:gd name="connsiteX30" fmla="*/ 444431 w 718859"/>
              <a:gd name="connsiteY30" fmla="*/ 453406 h 720004"/>
              <a:gd name="connsiteX31" fmla="*/ 273490 w 718859"/>
              <a:gd name="connsiteY31" fmla="*/ 453406 h 720004"/>
              <a:gd name="connsiteX32" fmla="*/ 615517 w 718859"/>
              <a:gd name="connsiteY32" fmla="*/ 198961 h 720004"/>
              <a:gd name="connsiteX33" fmla="*/ 607687 w 718859"/>
              <a:gd name="connsiteY33" fmla="*/ 206791 h 720004"/>
              <a:gd name="connsiteX34" fmla="*/ 607687 w 718859"/>
              <a:gd name="connsiteY34" fmla="*/ 221802 h 720004"/>
              <a:gd name="connsiteX35" fmla="*/ 607687 w 718859"/>
              <a:gd name="connsiteY35" fmla="*/ 347248 h 720004"/>
              <a:gd name="connsiteX36" fmla="*/ 597123 w 718859"/>
              <a:gd name="connsiteY36" fmla="*/ 357812 h 720004"/>
              <a:gd name="connsiteX37" fmla="*/ 586559 w 718859"/>
              <a:gd name="connsiteY37" fmla="*/ 347248 h 720004"/>
              <a:gd name="connsiteX38" fmla="*/ 586559 w 718859"/>
              <a:gd name="connsiteY38" fmla="*/ 221802 h 720004"/>
              <a:gd name="connsiteX39" fmla="*/ 578728 w 718859"/>
              <a:gd name="connsiteY39" fmla="*/ 213972 h 720004"/>
              <a:gd name="connsiteX40" fmla="*/ 578455 w 718859"/>
              <a:gd name="connsiteY40" fmla="*/ 213972 h 720004"/>
              <a:gd name="connsiteX41" fmla="*/ 570625 w 718859"/>
              <a:gd name="connsiteY41" fmla="*/ 221802 h 720004"/>
              <a:gd name="connsiteX42" fmla="*/ 570625 w 718859"/>
              <a:gd name="connsiteY42" fmla="*/ 377905 h 720004"/>
              <a:gd name="connsiteX43" fmla="*/ 602285 w 718859"/>
              <a:gd name="connsiteY43" fmla="*/ 387965 h 720004"/>
              <a:gd name="connsiteX44" fmla="*/ 646283 w 718859"/>
              <a:gd name="connsiteY44" fmla="*/ 447889 h 720004"/>
              <a:gd name="connsiteX45" fmla="*/ 635719 w 718859"/>
              <a:gd name="connsiteY45" fmla="*/ 458453 h 720004"/>
              <a:gd name="connsiteX46" fmla="*/ 625155 w 718859"/>
              <a:gd name="connsiteY46" fmla="*/ 447889 h 720004"/>
              <a:gd name="connsiteX47" fmla="*/ 558921 w 718859"/>
              <a:gd name="connsiteY47" fmla="*/ 397369 h 720004"/>
              <a:gd name="connsiteX48" fmla="*/ 549497 w 718859"/>
              <a:gd name="connsiteY48" fmla="*/ 386868 h 720004"/>
              <a:gd name="connsiteX49" fmla="*/ 549497 w 718859"/>
              <a:gd name="connsiteY49" fmla="*/ 348290 h 720004"/>
              <a:gd name="connsiteX50" fmla="*/ 535927 w 718859"/>
              <a:gd name="connsiteY50" fmla="*/ 326595 h 720004"/>
              <a:gd name="connsiteX51" fmla="*/ 535927 w 718859"/>
              <a:gd name="connsiteY51" fmla="*/ 427552 h 720004"/>
              <a:gd name="connsiteX52" fmla="*/ 547472 w 718859"/>
              <a:gd name="connsiteY52" fmla="*/ 453932 h 720004"/>
              <a:gd name="connsiteX53" fmla="*/ 559819 w 718859"/>
              <a:gd name="connsiteY53" fmla="*/ 465333 h 720004"/>
              <a:gd name="connsiteX54" fmla="*/ 563217 w 718859"/>
              <a:gd name="connsiteY54" fmla="*/ 473094 h 720004"/>
              <a:gd name="connsiteX55" fmla="*/ 563217 w 718859"/>
              <a:gd name="connsiteY55" fmla="*/ 500119 h 720004"/>
              <a:gd name="connsiteX56" fmla="*/ 669532 w 718859"/>
              <a:gd name="connsiteY56" fmla="*/ 500119 h 720004"/>
              <a:gd name="connsiteX57" fmla="*/ 669532 w 718859"/>
              <a:gd name="connsiteY57" fmla="*/ 473094 h 720004"/>
              <a:gd name="connsiteX58" fmla="*/ 671886 w 718859"/>
              <a:gd name="connsiteY58" fmla="*/ 466448 h 720004"/>
              <a:gd name="connsiteX59" fmla="*/ 685696 w 718859"/>
              <a:gd name="connsiteY59" fmla="*/ 449390 h 720004"/>
              <a:gd name="connsiteX60" fmla="*/ 697709 w 718859"/>
              <a:gd name="connsiteY60" fmla="*/ 415454 h 720004"/>
              <a:gd name="connsiteX61" fmla="*/ 697709 w 718859"/>
              <a:gd name="connsiteY61" fmla="*/ 386740 h 720004"/>
              <a:gd name="connsiteX62" fmla="*/ 697733 w 718859"/>
              <a:gd name="connsiteY62" fmla="*/ 386010 h 720004"/>
              <a:gd name="connsiteX63" fmla="*/ 697737 w 718859"/>
              <a:gd name="connsiteY63" fmla="*/ 386010 h 720004"/>
              <a:gd name="connsiteX64" fmla="*/ 697743 w 718859"/>
              <a:gd name="connsiteY64" fmla="*/ 386010 h 720004"/>
              <a:gd name="connsiteX65" fmla="*/ 697743 w 718859"/>
              <a:gd name="connsiteY65" fmla="*/ 260954 h 720004"/>
              <a:gd name="connsiteX66" fmla="*/ 689913 w 718859"/>
              <a:gd name="connsiteY66" fmla="*/ 253122 h 720004"/>
              <a:gd name="connsiteX67" fmla="*/ 689640 w 718859"/>
              <a:gd name="connsiteY67" fmla="*/ 253122 h 720004"/>
              <a:gd name="connsiteX68" fmla="*/ 681809 w 718859"/>
              <a:gd name="connsiteY68" fmla="*/ 260954 h 720004"/>
              <a:gd name="connsiteX69" fmla="*/ 681809 w 718859"/>
              <a:gd name="connsiteY69" fmla="*/ 347250 h 720004"/>
              <a:gd name="connsiteX70" fmla="*/ 671245 w 718859"/>
              <a:gd name="connsiteY70" fmla="*/ 357814 h 720004"/>
              <a:gd name="connsiteX71" fmla="*/ 660681 w 718859"/>
              <a:gd name="connsiteY71" fmla="*/ 347250 h 720004"/>
              <a:gd name="connsiteX72" fmla="*/ 660681 w 718859"/>
              <a:gd name="connsiteY72" fmla="*/ 260954 h 720004"/>
              <a:gd name="connsiteX73" fmla="*/ 660681 w 718859"/>
              <a:gd name="connsiteY73" fmla="*/ 228725 h 720004"/>
              <a:gd name="connsiteX74" fmla="*/ 652851 w 718859"/>
              <a:gd name="connsiteY74" fmla="*/ 220895 h 720004"/>
              <a:gd name="connsiteX75" fmla="*/ 652578 w 718859"/>
              <a:gd name="connsiteY75" fmla="*/ 220895 h 720004"/>
              <a:gd name="connsiteX76" fmla="*/ 644747 w 718859"/>
              <a:gd name="connsiteY76" fmla="*/ 228725 h 720004"/>
              <a:gd name="connsiteX77" fmla="*/ 644747 w 718859"/>
              <a:gd name="connsiteY77" fmla="*/ 347248 h 720004"/>
              <a:gd name="connsiteX78" fmla="*/ 634183 w 718859"/>
              <a:gd name="connsiteY78" fmla="*/ 357812 h 720004"/>
              <a:gd name="connsiteX79" fmla="*/ 623619 w 718859"/>
              <a:gd name="connsiteY79" fmla="*/ 347248 h 720004"/>
              <a:gd name="connsiteX80" fmla="*/ 623619 w 718859"/>
              <a:gd name="connsiteY80" fmla="*/ 228725 h 720004"/>
              <a:gd name="connsiteX81" fmla="*/ 623619 w 718859"/>
              <a:gd name="connsiteY81" fmla="*/ 206791 h 720004"/>
              <a:gd name="connsiteX82" fmla="*/ 615789 w 718859"/>
              <a:gd name="connsiteY82" fmla="*/ 198961 h 720004"/>
              <a:gd name="connsiteX83" fmla="*/ 100716 w 718859"/>
              <a:gd name="connsiteY83" fmla="*/ 198961 h 720004"/>
              <a:gd name="connsiteX84" fmla="*/ 92886 w 718859"/>
              <a:gd name="connsiteY84" fmla="*/ 206791 h 720004"/>
              <a:gd name="connsiteX85" fmla="*/ 92886 w 718859"/>
              <a:gd name="connsiteY85" fmla="*/ 221802 h 720004"/>
              <a:gd name="connsiteX86" fmla="*/ 92886 w 718859"/>
              <a:gd name="connsiteY86" fmla="*/ 347248 h 720004"/>
              <a:gd name="connsiteX87" fmla="*/ 82322 w 718859"/>
              <a:gd name="connsiteY87" fmla="*/ 357812 h 720004"/>
              <a:gd name="connsiteX88" fmla="*/ 71758 w 718859"/>
              <a:gd name="connsiteY88" fmla="*/ 347248 h 720004"/>
              <a:gd name="connsiteX89" fmla="*/ 71758 w 718859"/>
              <a:gd name="connsiteY89" fmla="*/ 221802 h 720004"/>
              <a:gd name="connsiteX90" fmla="*/ 63928 w 718859"/>
              <a:gd name="connsiteY90" fmla="*/ 213972 h 720004"/>
              <a:gd name="connsiteX91" fmla="*/ 63654 w 718859"/>
              <a:gd name="connsiteY91" fmla="*/ 213972 h 720004"/>
              <a:gd name="connsiteX92" fmla="*/ 55824 w 718859"/>
              <a:gd name="connsiteY92" fmla="*/ 221802 h 720004"/>
              <a:gd name="connsiteX93" fmla="*/ 55824 w 718859"/>
              <a:gd name="connsiteY93" fmla="*/ 377903 h 720004"/>
              <a:gd name="connsiteX94" fmla="*/ 87484 w 718859"/>
              <a:gd name="connsiteY94" fmla="*/ 387964 h 720004"/>
              <a:gd name="connsiteX95" fmla="*/ 131482 w 718859"/>
              <a:gd name="connsiteY95" fmla="*/ 447888 h 720004"/>
              <a:gd name="connsiteX96" fmla="*/ 120918 w 718859"/>
              <a:gd name="connsiteY96" fmla="*/ 458452 h 720004"/>
              <a:gd name="connsiteX97" fmla="*/ 110354 w 718859"/>
              <a:gd name="connsiteY97" fmla="*/ 447888 h 720004"/>
              <a:gd name="connsiteX98" fmla="*/ 44120 w 718859"/>
              <a:gd name="connsiteY98" fmla="*/ 397367 h 720004"/>
              <a:gd name="connsiteX99" fmla="*/ 34696 w 718859"/>
              <a:gd name="connsiteY99" fmla="*/ 386867 h 720004"/>
              <a:gd name="connsiteX100" fmla="*/ 34696 w 718859"/>
              <a:gd name="connsiteY100" fmla="*/ 348289 h 720004"/>
              <a:gd name="connsiteX101" fmla="*/ 21126 w 718859"/>
              <a:gd name="connsiteY101" fmla="*/ 326593 h 720004"/>
              <a:gd name="connsiteX102" fmla="*/ 21126 w 718859"/>
              <a:gd name="connsiteY102" fmla="*/ 427551 h 720004"/>
              <a:gd name="connsiteX103" fmla="*/ 32673 w 718859"/>
              <a:gd name="connsiteY103" fmla="*/ 453929 h 720004"/>
              <a:gd name="connsiteX104" fmla="*/ 45020 w 718859"/>
              <a:gd name="connsiteY104" fmla="*/ 465333 h 720004"/>
              <a:gd name="connsiteX105" fmla="*/ 48416 w 718859"/>
              <a:gd name="connsiteY105" fmla="*/ 473094 h 720004"/>
              <a:gd name="connsiteX106" fmla="*/ 48416 w 718859"/>
              <a:gd name="connsiteY106" fmla="*/ 500119 h 720004"/>
              <a:gd name="connsiteX107" fmla="*/ 154730 w 718859"/>
              <a:gd name="connsiteY107" fmla="*/ 500119 h 720004"/>
              <a:gd name="connsiteX108" fmla="*/ 154730 w 718859"/>
              <a:gd name="connsiteY108" fmla="*/ 473094 h 720004"/>
              <a:gd name="connsiteX109" fmla="*/ 157084 w 718859"/>
              <a:gd name="connsiteY109" fmla="*/ 466448 h 720004"/>
              <a:gd name="connsiteX110" fmla="*/ 170893 w 718859"/>
              <a:gd name="connsiteY110" fmla="*/ 449390 h 720004"/>
              <a:gd name="connsiteX111" fmla="*/ 182907 w 718859"/>
              <a:gd name="connsiteY111" fmla="*/ 415454 h 720004"/>
              <a:gd name="connsiteX112" fmla="*/ 182907 w 718859"/>
              <a:gd name="connsiteY112" fmla="*/ 386740 h 720004"/>
              <a:gd name="connsiteX113" fmla="*/ 182933 w 718859"/>
              <a:gd name="connsiteY113" fmla="*/ 385992 h 720004"/>
              <a:gd name="connsiteX114" fmla="*/ 182936 w 718859"/>
              <a:gd name="connsiteY114" fmla="*/ 385992 h 720004"/>
              <a:gd name="connsiteX115" fmla="*/ 182943 w 718859"/>
              <a:gd name="connsiteY115" fmla="*/ 385992 h 720004"/>
              <a:gd name="connsiteX116" fmla="*/ 182943 w 718859"/>
              <a:gd name="connsiteY116" fmla="*/ 260954 h 720004"/>
              <a:gd name="connsiteX117" fmla="*/ 175112 w 718859"/>
              <a:gd name="connsiteY117" fmla="*/ 253122 h 720004"/>
              <a:gd name="connsiteX118" fmla="*/ 174839 w 718859"/>
              <a:gd name="connsiteY118" fmla="*/ 253122 h 720004"/>
              <a:gd name="connsiteX119" fmla="*/ 167009 w 718859"/>
              <a:gd name="connsiteY119" fmla="*/ 260954 h 720004"/>
              <a:gd name="connsiteX120" fmla="*/ 167009 w 718859"/>
              <a:gd name="connsiteY120" fmla="*/ 347250 h 720004"/>
              <a:gd name="connsiteX121" fmla="*/ 156445 w 718859"/>
              <a:gd name="connsiteY121" fmla="*/ 357814 h 720004"/>
              <a:gd name="connsiteX122" fmla="*/ 145882 w 718859"/>
              <a:gd name="connsiteY122" fmla="*/ 347250 h 720004"/>
              <a:gd name="connsiteX123" fmla="*/ 145882 w 718859"/>
              <a:gd name="connsiteY123" fmla="*/ 260954 h 720004"/>
              <a:gd name="connsiteX124" fmla="*/ 145882 w 718859"/>
              <a:gd name="connsiteY124" fmla="*/ 228725 h 720004"/>
              <a:gd name="connsiteX125" fmla="*/ 138050 w 718859"/>
              <a:gd name="connsiteY125" fmla="*/ 220895 h 720004"/>
              <a:gd name="connsiteX126" fmla="*/ 137777 w 718859"/>
              <a:gd name="connsiteY126" fmla="*/ 220895 h 720004"/>
              <a:gd name="connsiteX127" fmla="*/ 129947 w 718859"/>
              <a:gd name="connsiteY127" fmla="*/ 228725 h 720004"/>
              <a:gd name="connsiteX128" fmla="*/ 129947 w 718859"/>
              <a:gd name="connsiteY128" fmla="*/ 347248 h 720004"/>
              <a:gd name="connsiteX129" fmla="*/ 119384 w 718859"/>
              <a:gd name="connsiteY129" fmla="*/ 357812 h 720004"/>
              <a:gd name="connsiteX130" fmla="*/ 108820 w 718859"/>
              <a:gd name="connsiteY130" fmla="*/ 347248 h 720004"/>
              <a:gd name="connsiteX131" fmla="*/ 108820 w 718859"/>
              <a:gd name="connsiteY131" fmla="*/ 228725 h 720004"/>
              <a:gd name="connsiteX132" fmla="*/ 108820 w 718859"/>
              <a:gd name="connsiteY132" fmla="*/ 206791 h 720004"/>
              <a:gd name="connsiteX133" fmla="*/ 100988 w 718859"/>
              <a:gd name="connsiteY133" fmla="*/ 198961 h 720004"/>
              <a:gd name="connsiteX134" fmla="*/ 615514 w 718859"/>
              <a:gd name="connsiteY134" fmla="*/ 177836 h 720004"/>
              <a:gd name="connsiteX135" fmla="*/ 615787 w 718859"/>
              <a:gd name="connsiteY135" fmla="*/ 177836 h 720004"/>
              <a:gd name="connsiteX136" fmla="*/ 644162 w 718859"/>
              <a:gd name="connsiteY136" fmla="*/ 201015 h 720004"/>
              <a:gd name="connsiteX137" fmla="*/ 652571 w 718859"/>
              <a:gd name="connsiteY137" fmla="*/ 199771 h 720004"/>
              <a:gd name="connsiteX138" fmla="*/ 652844 w 718859"/>
              <a:gd name="connsiteY138" fmla="*/ 199771 h 720004"/>
              <a:gd name="connsiteX139" fmla="*/ 681800 w 718859"/>
              <a:gd name="connsiteY139" fmla="*/ 228727 h 720004"/>
              <a:gd name="connsiteX140" fmla="*/ 681800 w 718859"/>
              <a:gd name="connsiteY140" fmla="*/ 233075 h 720004"/>
              <a:gd name="connsiteX141" fmla="*/ 689632 w 718859"/>
              <a:gd name="connsiteY141" fmla="*/ 231999 h 720004"/>
              <a:gd name="connsiteX142" fmla="*/ 689904 w 718859"/>
              <a:gd name="connsiteY142" fmla="*/ 231999 h 720004"/>
              <a:gd name="connsiteX143" fmla="*/ 718859 w 718859"/>
              <a:gd name="connsiteY143" fmla="*/ 260951 h 720004"/>
              <a:gd name="connsiteX144" fmla="*/ 718859 w 718859"/>
              <a:gd name="connsiteY144" fmla="*/ 386736 h 720004"/>
              <a:gd name="connsiteX145" fmla="*/ 718835 w 718859"/>
              <a:gd name="connsiteY145" fmla="*/ 387466 h 720004"/>
              <a:gd name="connsiteX146" fmla="*/ 718835 w 718859"/>
              <a:gd name="connsiteY146" fmla="*/ 415451 h 720004"/>
              <a:gd name="connsiteX147" fmla="*/ 702115 w 718859"/>
              <a:gd name="connsiteY147" fmla="*/ 462679 h 720004"/>
              <a:gd name="connsiteX148" fmla="*/ 690658 w 718859"/>
              <a:gd name="connsiteY148" fmla="*/ 476831 h 720004"/>
              <a:gd name="connsiteX149" fmla="*/ 690658 w 718859"/>
              <a:gd name="connsiteY149" fmla="*/ 500127 h 720004"/>
              <a:gd name="connsiteX150" fmla="*/ 700991 w 718859"/>
              <a:gd name="connsiteY150" fmla="*/ 510680 h 720004"/>
              <a:gd name="connsiteX151" fmla="*/ 700991 w 718859"/>
              <a:gd name="connsiteY151" fmla="*/ 554781 h 720004"/>
              <a:gd name="connsiteX152" fmla="*/ 705057 w 718859"/>
              <a:gd name="connsiteY152" fmla="*/ 554781 h 720004"/>
              <a:gd name="connsiteX153" fmla="*/ 715621 w 718859"/>
              <a:gd name="connsiteY153" fmla="*/ 565345 h 720004"/>
              <a:gd name="connsiteX154" fmla="*/ 715621 w 718859"/>
              <a:gd name="connsiteY154" fmla="*/ 709441 h 720004"/>
              <a:gd name="connsiteX155" fmla="*/ 705057 w 718859"/>
              <a:gd name="connsiteY155" fmla="*/ 720004 h 720004"/>
              <a:gd name="connsiteX156" fmla="*/ 525365 w 718859"/>
              <a:gd name="connsiteY156" fmla="*/ 720004 h 720004"/>
              <a:gd name="connsiteX157" fmla="*/ 514801 w 718859"/>
              <a:gd name="connsiteY157" fmla="*/ 709441 h 720004"/>
              <a:gd name="connsiteX158" fmla="*/ 514801 w 718859"/>
              <a:gd name="connsiteY158" fmla="*/ 637919 h 720004"/>
              <a:gd name="connsiteX159" fmla="*/ 525365 w 718859"/>
              <a:gd name="connsiteY159" fmla="*/ 627355 h 720004"/>
              <a:gd name="connsiteX160" fmla="*/ 535928 w 718859"/>
              <a:gd name="connsiteY160" fmla="*/ 637919 h 720004"/>
              <a:gd name="connsiteX161" fmla="*/ 535928 w 718859"/>
              <a:gd name="connsiteY161" fmla="*/ 698878 h 720004"/>
              <a:gd name="connsiteX162" fmla="*/ 694496 w 718859"/>
              <a:gd name="connsiteY162" fmla="*/ 698878 h 720004"/>
              <a:gd name="connsiteX163" fmla="*/ 694496 w 718859"/>
              <a:gd name="connsiteY163" fmla="*/ 575913 h 720004"/>
              <a:gd name="connsiteX164" fmla="*/ 690430 w 718859"/>
              <a:gd name="connsiteY164" fmla="*/ 575913 h 720004"/>
              <a:gd name="connsiteX165" fmla="*/ 539995 w 718859"/>
              <a:gd name="connsiteY165" fmla="*/ 575913 h 720004"/>
              <a:gd name="connsiteX166" fmla="*/ 535931 w 718859"/>
              <a:gd name="connsiteY166" fmla="*/ 575913 h 720004"/>
              <a:gd name="connsiteX167" fmla="*/ 535931 w 718859"/>
              <a:gd name="connsiteY167" fmla="*/ 602708 h 720004"/>
              <a:gd name="connsiteX168" fmla="*/ 525368 w 718859"/>
              <a:gd name="connsiteY168" fmla="*/ 613271 h 720004"/>
              <a:gd name="connsiteX169" fmla="*/ 514804 w 718859"/>
              <a:gd name="connsiteY169" fmla="*/ 602708 h 720004"/>
              <a:gd name="connsiteX170" fmla="*/ 514804 w 718859"/>
              <a:gd name="connsiteY170" fmla="*/ 565349 h 720004"/>
              <a:gd name="connsiteX171" fmla="*/ 525368 w 718859"/>
              <a:gd name="connsiteY171" fmla="*/ 554786 h 720004"/>
              <a:gd name="connsiteX172" fmla="*/ 529432 w 718859"/>
              <a:gd name="connsiteY172" fmla="*/ 554786 h 720004"/>
              <a:gd name="connsiteX173" fmla="*/ 529432 w 718859"/>
              <a:gd name="connsiteY173" fmla="*/ 510683 h 720004"/>
              <a:gd name="connsiteX174" fmla="*/ 539995 w 718859"/>
              <a:gd name="connsiteY174" fmla="*/ 500119 h 720004"/>
              <a:gd name="connsiteX175" fmla="*/ 542092 w 718859"/>
              <a:gd name="connsiteY175" fmla="*/ 500119 h 720004"/>
              <a:gd name="connsiteX176" fmla="*/ 542092 w 718859"/>
              <a:gd name="connsiteY176" fmla="*/ 477719 h 720004"/>
              <a:gd name="connsiteX177" fmla="*/ 533143 w 718859"/>
              <a:gd name="connsiteY177" fmla="*/ 469454 h 720004"/>
              <a:gd name="connsiteX178" fmla="*/ 514804 w 718859"/>
              <a:gd name="connsiteY178" fmla="*/ 427555 h 720004"/>
              <a:gd name="connsiteX179" fmla="*/ 514804 w 718859"/>
              <a:gd name="connsiteY179" fmla="*/ 313598 h 720004"/>
              <a:gd name="connsiteX180" fmla="*/ 525368 w 718859"/>
              <a:gd name="connsiteY180" fmla="*/ 303034 h 720004"/>
              <a:gd name="connsiteX181" fmla="*/ 549500 w 718859"/>
              <a:gd name="connsiteY181" fmla="*/ 310019 h 720004"/>
              <a:gd name="connsiteX182" fmla="*/ 549500 w 718859"/>
              <a:gd name="connsiteY182" fmla="*/ 221805 h 720004"/>
              <a:gd name="connsiteX183" fmla="*/ 578456 w 718859"/>
              <a:gd name="connsiteY183" fmla="*/ 192849 h 720004"/>
              <a:gd name="connsiteX184" fmla="*/ 578729 w 718859"/>
              <a:gd name="connsiteY184" fmla="*/ 192849 h 720004"/>
              <a:gd name="connsiteX185" fmla="*/ 589162 w 718859"/>
              <a:gd name="connsiteY185" fmla="*/ 194793 h 720004"/>
              <a:gd name="connsiteX186" fmla="*/ 615514 w 718859"/>
              <a:gd name="connsiteY186" fmla="*/ 177836 h 720004"/>
              <a:gd name="connsiteX187" fmla="*/ 100713 w 718859"/>
              <a:gd name="connsiteY187" fmla="*/ 177836 h 720004"/>
              <a:gd name="connsiteX188" fmla="*/ 100986 w 718859"/>
              <a:gd name="connsiteY188" fmla="*/ 177836 h 720004"/>
              <a:gd name="connsiteX189" fmla="*/ 129362 w 718859"/>
              <a:gd name="connsiteY189" fmla="*/ 201015 h 720004"/>
              <a:gd name="connsiteX190" fmla="*/ 137770 w 718859"/>
              <a:gd name="connsiteY190" fmla="*/ 199771 h 720004"/>
              <a:gd name="connsiteX191" fmla="*/ 138043 w 718859"/>
              <a:gd name="connsiteY191" fmla="*/ 199771 h 720004"/>
              <a:gd name="connsiteX192" fmla="*/ 167001 w 718859"/>
              <a:gd name="connsiteY192" fmla="*/ 228727 h 720004"/>
              <a:gd name="connsiteX193" fmla="*/ 167001 w 718859"/>
              <a:gd name="connsiteY193" fmla="*/ 233075 h 720004"/>
              <a:gd name="connsiteX194" fmla="*/ 174831 w 718859"/>
              <a:gd name="connsiteY194" fmla="*/ 231999 h 720004"/>
              <a:gd name="connsiteX195" fmla="*/ 175103 w 718859"/>
              <a:gd name="connsiteY195" fmla="*/ 231999 h 720004"/>
              <a:gd name="connsiteX196" fmla="*/ 204061 w 718859"/>
              <a:gd name="connsiteY196" fmla="*/ 260951 h 720004"/>
              <a:gd name="connsiteX197" fmla="*/ 204061 w 718859"/>
              <a:gd name="connsiteY197" fmla="*/ 386736 h 720004"/>
              <a:gd name="connsiteX198" fmla="*/ 204034 w 718859"/>
              <a:gd name="connsiteY198" fmla="*/ 387484 h 720004"/>
              <a:gd name="connsiteX199" fmla="*/ 204034 w 718859"/>
              <a:gd name="connsiteY199" fmla="*/ 415451 h 720004"/>
              <a:gd name="connsiteX200" fmla="*/ 187314 w 718859"/>
              <a:gd name="connsiteY200" fmla="*/ 462680 h 720004"/>
              <a:gd name="connsiteX201" fmla="*/ 175857 w 718859"/>
              <a:gd name="connsiteY201" fmla="*/ 476831 h 720004"/>
              <a:gd name="connsiteX202" fmla="*/ 175857 w 718859"/>
              <a:gd name="connsiteY202" fmla="*/ 500127 h 720004"/>
              <a:gd name="connsiteX203" fmla="*/ 186192 w 718859"/>
              <a:gd name="connsiteY203" fmla="*/ 510680 h 720004"/>
              <a:gd name="connsiteX204" fmla="*/ 186192 w 718859"/>
              <a:gd name="connsiteY204" fmla="*/ 554781 h 720004"/>
              <a:gd name="connsiteX205" fmla="*/ 190256 w 718859"/>
              <a:gd name="connsiteY205" fmla="*/ 554781 h 720004"/>
              <a:gd name="connsiteX206" fmla="*/ 200820 w 718859"/>
              <a:gd name="connsiteY206" fmla="*/ 565345 h 720004"/>
              <a:gd name="connsiteX207" fmla="*/ 200820 w 718859"/>
              <a:gd name="connsiteY207" fmla="*/ 709441 h 720004"/>
              <a:gd name="connsiteX208" fmla="*/ 190256 w 718859"/>
              <a:gd name="connsiteY208" fmla="*/ 720004 h 720004"/>
              <a:gd name="connsiteX209" fmla="*/ 10564 w 718859"/>
              <a:gd name="connsiteY209" fmla="*/ 720004 h 720004"/>
              <a:gd name="connsiteX210" fmla="*/ 0 w 718859"/>
              <a:gd name="connsiteY210" fmla="*/ 709441 h 720004"/>
              <a:gd name="connsiteX211" fmla="*/ 0 w 718859"/>
              <a:gd name="connsiteY211" fmla="*/ 637919 h 720004"/>
              <a:gd name="connsiteX212" fmla="*/ 10564 w 718859"/>
              <a:gd name="connsiteY212" fmla="*/ 627355 h 720004"/>
              <a:gd name="connsiteX213" fmla="*/ 21128 w 718859"/>
              <a:gd name="connsiteY213" fmla="*/ 637919 h 720004"/>
              <a:gd name="connsiteX214" fmla="*/ 21128 w 718859"/>
              <a:gd name="connsiteY214" fmla="*/ 698878 h 720004"/>
              <a:gd name="connsiteX215" fmla="*/ 179693 w 718859"/>
              <a:gd name="connsiteY215" fmla="*/ 698878 h 720004"/>
              <a:gd name="connsiteX216" fmla="*/ 179693 w 718859"/>
              <a:gd name="connsiteY216" fmla="*/ 575913 h 720004"/>
              <a:gd name="connsiteX217" fmla="*/ 175629 w 718859"/>
              <a:gd name="connsiteY217" fmla="*/ 575913 h 720004"/>
              <a:gd name="connsiteX218" fmla="*/ 25192 w 718859"/>
              <a:gd name="connsiteY218" fmla="*/ 575913 h 720004"/>
              <a:gd name="connsiteX219" fmla="*/ 21128 w 718859"/>
              <a:gd name="connsiteY219" fmla="*/ 575913 h 720004"/>
              <a:gd name="connsiteX220" fmla="*/ 21128 w 718859"/>
              <a:gd name="connsiteY220" fmla="*/ 602708 h 720004"/>
              <a:gd name="connsiteX221" fmla="*/ 10564 w 718859"/>
              <a:gd name="connsiteY221" fmla="*/ 613271 h 720004"/>
              <a:gd name="connsiteX222" fmla="*/ 0 w 718859"/>
              <a:gd name="connsiteY222" fmla="*/ 602708 h 720004"/>
              <a:gd name="connsiteX223" fmla="*/ 0 w 718859"/>
              <a:gd name="connsiteY223" fmla="*/ 565349 h 720004"/>
              <a:gd name="connsiteX224" fmla="*/ 10564 w 718859"/>
              <a:gd name="connsiteY224" fmla="*/ 554786 h 720004"/>
              <a:gd name="connsiteX225" fmla="*/ 14628 w 718859"/>
              <a:gd name="connsiteY225" fmla="*/ 554786 h 720004"/>
              <a:gd name="connsiteX226" fmla="*/ 14628 w 718859"/>
              <a:gd name="connsiteY226" fmla="*/ 510683 h 720004"/>
              <a:gd name="connsiteX227" fmla="*/ 25192 w 718859"/>
              <a:gd name="connsiteY227" fmla="*/ 500119 h 720004"/>
              <a:gd name="connsiteX228" fmla="*/ 27288 w 718859"/>
              <a:gd name="connsiteY228" fmla="*/ 500119 h 720004"/>
              <a:gd name="connsiteX229" fmla="*/ 27288 w 718859"/>
              <a:gd name="connsiteY229" fmla="*/ 477717 h 720004"/>
              <a:gd name="connsiteX230" fmla="*/ 18339 w 718859"/>
              <a:gd name="connsiteY230" fmla="*/ 469454 h 720004"/>
              <a:gd name="connsiteX231" fmla="*/ 0 w 718859"/>
              <a:gd name="connsiteY231" fmla="*/ 427555 h 720004"/>
              <a:gd name="connsiteX232" fmla="*/ 0 w 718859"/>
              <a:gd name="connsiteY232" fmla="*/ 313598 h 720004"/>
              <a:gd name="connsiteX233" fmla="*/ 10564 w 718859"/>
              <a:gd name="connsiteY233" fmla="*/ 303034 h 720004"/>
              <a:gd name="connsiteX234" fmla="*/ 34696 w 718859"/>
              <a:gd name="connsiteY234" fmla="*/ 310019 h 720004"/>
              <a:gd name="connsiteX235" fmla="*/ 34696 w 718859"/>
              <a:gd name="connsiteY235" fmla="*/ 221805 h 720004"/>
              <a:gd name="connsiteX236" fmla="*/ 63652 w 718859"/>
              <a:gd name="connsiteY236" fmla="*/ 192849 h 720004"/>
              <a:gd name="connsiteX237" fmla="*/ 63930 w 718859"/>
              <a:gd name="connsiteY237" fmla="*/ 192849 h 720004"/>
              <a:gd name="connsiteX238" fmla="*/ 74363 w 718859"/>
              <a:gd name="connsiteY238" fmla="*/ 194793 h 720004"/>
              <a:gd name="connsiteX239" fmla="*/ 100713 w 718859"/>
              <a:gd name="connsiteY239" fmla="*/ 177836 h 720004"/>
              <a:gd name="connsiteX240" fmla="*/ 357809 w 718859"/>
              <a:gd name="connsiteY240" fmla="*/ 21128 h 720004"/>
              <a:gd name="connsiteX241" fmla="*/ 343703 w 718859"/>
              <a:gd name="connsiteY241" fmla="*/ 35234 h 720004"/>
              <a:gd name="connsiteX242" fmla="*/ 343703 w 718859"/>
              <a:gd name="connsiteY242" fmla="*/ 55370 h 720004"/>
              <a:gd name="connsiteX243" fmla="*/ 343703 w 718859"/>
              <a:gd name="connsiteY243" fmla="*/ 223632 h 720004"/>
              <a:gd name="connsiteX244" fmla="*/ 333139 w 718859"/>
              <a:gd name="connsiteY244" fmla="*/ 234195 h 720004"/>
              <a:gd name="connsiteX245" fmla="*/ 322575 w 718859"/>
              <a:gd name="connsiteY245" fmla="*/ 223632 h 720004"/>
              <a:gd name="connsiteX246" fmla="*/ 322575 w 718859"/>
              <a:gd name="connsiteY246" fmla="*/ 55370 h 720004"/>
              <a:gd name="connsiteX247" fmla="*/ 308468 w 718859"/>
              <a:gd name="connsiteY247" fmla="*/ 41264 h 720004"/>
              <a:gd name="connsiteX248" fmla="*/ 308101 w 718859"/>
              <a:gd name="connsiteY248" fmla="*/ 41264 h 720004"/>
              <a:gd name="connsiteX249" fmla="*/ 293995 w 718859"/>
              <a:gd name="connsiteY249" fmla="*/ 55370 h 720004"/>
              <a:gd name="connsiteX250" fmla="*/ 293995 w 718859"/>
              <a:gd name="connsiteY250" fmla="*/ 267728 h 720004"/>
              <a:gd name="connsiteX251" fmla="*/ 338566 w 718859"/>
              <a:gd name="connsiteY251" fmla="*/ 281526 h 720004"/>
              <a:gd name="connsiteX252" fmla="*/ 395474 w 718859"/>
              <a:gd name="connsiteY252" fmla="*/ 358625 h 720004"/>
              <a:gd name="connsiteX253" fmla="*/ 384910 w 718859"/>
              <a:gd name="connsiteY253" fmla="*/ 369188 h 720004"/>
              <a:gd name="connsiteX254" fmla="*/ 374346 w 718859"/>
              <a:gd name="connsiteY254" fmla="*/ 358625 h 720004"/>
              <a:gd name="connsiteX255" fmla="*/ 330201 w 718859"/>
              <a:gd name="connsiteY255" fmla="*/ 300933 h 720004"/>
              <a:gd name="connsiteX256" fmla="*/ 282279 w 718859"/>
              <a:gd name="connsiteY256" fmla="*/ 287273 h 720004"/>
              <a:gd name="connsiteX257" fmla="*/ 272866 w 718859"/>
              <a:gd name="connsiteY257" fmla="*/ 276774 h 720004"/>
              <a:gd name="connsiteX258" fmla="*/ 272866 w 718859"/>
              <a:gd name="connsiteY258" fmla="*/ 225030 h 720004"/>
              <a:gd name="connsiteX259" fmla="*/ 247453 w 718859"/>
              <a:gd name="connsiteY259" fmla="*/ 190637 h 720004"/>
              <a:gd name="connsiteX260" fmla="*/ 247453 w 718859"/>
              <a:gd name="connsiteY260" fmla="*/ 331342 h 720004"/>
              <a:gd name="connsiteX261" fmla="*/ 264099 w 718859"/>
              <a:gd name="connsiteY261" fmla="*/ 369371 h 720004"/>
              <a:gd name="connsiteX262" fmla="*/ 280658 w 718859"/>
              <a:gd name="connsiteY262" fmla="*/ 384664 h 720004"/>
              <a:gd name="connsiteX263" fmla="*/ 284054 w 718859"/>
              <a:gd name="connsiteY263" fmla="*/ 392425 h 720004"/>
              <a:gd name="connsiteX264" fmla="*/ 284054 w 718859"/>
              <a:gd name="connsiteY264" fmla="*/ 432280 h 720004"/>
              <a:gd name="connsiteX265" fmla="*/ 433867 w 718859"/>
              <a:gd name="connsiteY265" fmla="*/ 432280 h 720004"/>
              <a:gd name="connsiteX266" fmla="*/ 433867 w 718859"/>
              <a:gd name="connsiteY266" fmla="*/ 392425 h 720004"/>
              <a:gd name="connsiteX267" fmla="*/ 436221 w 718859"/>
              <a:gd name="connsiteY267" fmla="*/ 385779 h 720004"/>
              <a:gd name="connsiteX268" fmla="*/ 454742 w 718859"/>
              <a:gd name="connsiteY268" fmla="*/ 362900 h 720004"/>
              <a:gd name="connsiteX269" fmla="*/ 471660 w 718859"/>
              <a:gd name="connsiteY269" fmla="*/ 315114 h 720004"/>
              <a:gd name="connsiteX270" fmla="*/ 471660 w 718859"/>
              <a:gd name="connsiteY270" fmla="*/ 276598 h 720004"/>
              <a:gd name="connsiteX271" fmla="*/ 471694 w 718859"/>
              <a:gd name="connsiteY271" fmla="*/ 275739 h 720004"/>
              <a:gd name="connsiteX272" fmla="*/ 471700 w 718859"/>
              <a:gd name="connsiteY272" fmla="*/ 275739 h 720004"/>
              <a:gd name="connsiteX273" fmla="*/ 471700 w 718859"/>
              <a:gd name="connsiteY273" fmla="*/ 107882 h 720004"/>
              <a:gd name="connsiteX274" fmla="*/ 457593 w 718859"/>
              <a:gd name="connsiteY274" fmla="*/ 93776 h 720004"/>
              <a:gd name="connsiteX275" fmla="*/ 457225 w 718859"/>
              <a:gd name="connsiteY275" fmla="*/ 93776 h 720004"/>
              <a:gd name="connsiteX276" fmla="*/ 443119 w 718859"/>
              <a:gd name="connsiteY276" fmla="*/ 107882 h 720004"/>
              <a:gd name="connsiteX277" fmla="*/ 443119 w 718859"/>
              <a:gd name="connsiteY277" fmla="*/ 223630 h 720004"/>
              <a:gd name="connsiteX278" fmla="*/ 432555 w 718859"/>
              <a:gd name="connsiteY278" fmla="*/ 234194 h 720004"/>
              <a:gd name="connsiteX279" fmla="*/ 421991 w 718859"/>
              <a:gd name="connsiteY279" fmla="*/ 223630 h 720004"/>
              <a:gd name="connsiteX280" fmla="*/ 421991 w 718859"/>
              <a:gd name="connsiteY280" fmla="*/ 107880 h 720004"/>
              <a:gd name="connsiteX281" fmla="*/ 421991 w 718859"/>
              <a:gd name="connsiteY281" fmla="*/ 64655 h 720004"/>
              <a:gd name="connsiteX282" fmla="*/ 407884 w 718859"/>
              <a:gd name="connsiteY282" fmla="*/ 50548 h 720004"/>
              <a:gd name="connsiteX283" fmla="*/ 407517 w 718859"/>
              <a:gd name="connsiteY283" fmla="*/ 50548 h 720004"/>
              <a:gd name="connsiteX284" fmla="*/ 393411 w 718859"/>
              <a:gd name="connsiteY284" fmla="*/ 64655 h 720004"/>
              <a:gd name="connsiteX285" fmla="*/ 393411 w 718859"/>
              <a:gd name="connsiteY285" fmla="*/ 223632 h 720004"/>
              <a:gd name="connsiteX286" fmla="*/ 382847 w 718859"/>
              <a:gd name="connsiteY286" fmla="*/ 234195 h 720004"/>
              <a:gd name="connsiteX287" fmla="*/ 372283 w 718859"/>
              <a:gd name="connsiteY287" fmla="*/ 223632 h 720004"/>
              <a:gd name="connsiteX288" fmla="*/ 372283 w 718859"/>
              <a:gd name="connsiteY288" fmla="*/ 64657 h 720004"/>
              <a:gd name="connsiteX289" fmla="*/ 372283 w 718859"/>
              <a:gd name="connsiteY289" fmla="*/ 35234 h 720004"/>
              <a:gd name="connsiteX290" fmla="*/ 358176 w 718859"/>
              <a:gd name="connsiteY290" fmla="*/ 21128 h 720004"/>
              <a:gd name="connsiteX291" fmla="*/ 357805 w 718859"/>
              <a:gd name="connsiteY291" fmla="*/ 0 h 720004"/>
              <a:gd name="connsiteX292" fmla="*/ 358172 w 718859"/>
              <a:gd name="connsiteY292" fmla="*/ 0 h 720004"/>
              <a:gd name="connsiteX293" fmla="*/ 393293 w 718859"/>
              <a:gd name="connsiteY293" fmla="*/ 32417 h 720004"/>
              <a:gd name="connsiteX294" fmla="*/ 407511 w 718859"/>
              <a:gd name="connsiteY294" fmla="*/ 29420 h 720004"/>
              <a:gd name="connsiteX295" fmla="*/ 407878 w 718859"/>
              <a:gd name="connsiteY295" fmla="*/ 29420 h 720004"/>
              <a:gd name="connsiteX296" fmla="*/ 443113 w 718859"/>
              <a:gd name="connsiteY296" fmla="*/ 64655 h 720004"/>
              <a:gd name="connsiteX297" fmla="*/ 443113 w 718859"/>
              <a:gd name="connsiteY297" fmla="*/ 75597 h 720004"/>
              <a:gd name="connsiteX298" fmla="*/ 457219 w 718859"/>
              <a:gd name="connsiteY298" fmla="*/ 72650 h 720004"/>
              <a:gd name="connsiteX299" fmla="*/ 457588 w 718859"/>
              <a:gd name="connsiteY299" fmla="*/ 72650 h 720004"/>
              <a:gd name="connsiteX300" fmla="*/ 492817 w 718859"/>
              <a:gd name="connsiteY300" fmla="*/ 107882 h 720004"/>
              <a:gd name="connsiteX301" fmla="*/ 492817 w 718859"/>
              <a:gd name="connsiteY301" fmla="*/ 276597 h 720004"/>
              <a:gd name="connsiteX302" fmla="*/ 492783 w 718859"/>
              <a:gd name="connsiteY302" fmla="*/ 277456 h 720004"/>
              <a:gd name="connsiteX303" fmla="*/ 492783 w 718859"/>
              <a:gd name="connsiteY303" fmla="*/ 315111 h 720004"/>
              <a:gd name="connsiteX304" fmla="*/ 471160 w 718859"/>
              <a:gd name="connsiteY304" fmla="*/ 376189 h 720004"/>
              <a:gd name="connsiteX305" fmla="*/ 454990 w 718859"/>
              <a:gd name="connsiteY305" fmla="*/ 396163 h 720004"/>
              <a:gd name="connsiteX306" fmla="*/ 454990 w 718859"/>
              <a:gd name="connsiteY306" fmla="*/ 432278 h 720004"/>
              <a:gd name="connsiteX307" fmla="*/ 458288 w 718859"/>
              <a:gd name="connsiteY307" fmla="*/ 432278 h 720004"/>
              <a:gd name="connsiteX308" fmla="*/ 468852 w 718859"/>
              <a:gd name="connsiteY308" fmla="*/ 442842 h 720004"/>
              <a:gd name="connsiteX309" fmla="*/ 468852 w 718859"/>
              <a:gd name="connsiteY309" fmla="*/ 505600 h 720004"/>
              <a:gd name="connsiteX310" fmla="*/ 477910 w 718859"/>
              <a:gd name="connsiteY310" fmla="*/ 505600 h 720004"/>
              <a:gd name="connsiteX311" fmla="*/ 488473 w 718859"/>
              <a:gd name="connsiteY311" fmla="*/ 516164 h 720004"/>
              <a:gd name="connsiteX312" fmla="*/ 488473 w 718859"/>
              <a:gd name="connsiteY312" fmla="*/ 709440 h 720004"/>
              <a:gd name="connsiteX313" fmla="*/ 477910 w 718859"/>
              <a:gd name="connsiteY313" fmla="*/ 720004 h 720004"/>
              <a:gd name="connsiteX314" fmla="*/ 236888 w 718859"/>
              <a:gd name="connsiteY314" fmla="*/ 720004 h 720004"/>
              <a:gd name="connsiteX315" fmla="*/ 226324 w 718859"/>
              <a:gd name="connsiteY315" fmla="*/ 709440 h 720004"/>
              <a:gd name="connsiteX316" fmla="*/ 226324 w 718859"/>
              <a:gd name="connsiteY316" fmla="*/ 592463 h 720004"/>
              <a:gd name="connsiteX317" fmla="*/ 236888 w 718859"/>
              <a:gd name="connsiteY317" fmla="*/ 581899 h 720004"/>
              <a:gd name="connsiteX318" fmla="*/ 247452 w 718859"/>
              <a:gd name="connsiteY318" fmla="*/ 592463 h 720004"/>
              <a:gd name="connsiteX319" fmla="*/ 247452 w 718859"/>
              <a:gd name="connsiteY319" fmla="*/ 698878 h 720004"/>
              <a:gd name="connsiteX320" fmla="*/ 467347 w 718859"/>
              <a:gd name="connsiteY320" fmla="*/ 698878 h 720004"/>
              <a:gd name="connsiteX321" fmla="*/ 467347 w 718859"/>
              <a:gd name="connsiteY321" fmla="*/ 526733 h 720004"/>
              <a:gd name="connsiteX322" fmla="*/ 458290 w 718859"/>
              <a:gd name="connsiteY322" fmla="*/ 526733 h 720004"/>
              <a:gd name="connsiteX323" fmla="*/ 256508 w 718859"/>
              <a:gd name="connsiteY323" fmla="*/ 526733 h 720004"/>
              <a:gd name="connsiteX324" fmla="*/ 247451 w 718859"/>
              <a:gd name="connsiteY324" fmla="*/ 526733 h 720004"/>
              <a:gd name="connsiteX325" fmla="*/ 247451 w 718859"/>
              <a:gd name="connsiteY325" fmla="*/ 558733 h 720004"/>
              <a:gd name="connsiteX326" fmla="*/ 236887 w 718859"/>
              <a:gd name="connsiteY326" fmla="*/ 569296 h 720004"/>
              <a:gd name="connsiteX327" fmla="*/ 226323 w 718859"/>
              <a:gd name="connsiteY327" fmla="*/ 558733 h 720004"/>
              <a:gd name="connsiteX328" fmla="*/ 226323 w 718859"/>
              <a:gd name="connsiteY328" fmla="*/ 516170 h 720004"/>
              <a:gd name="connsiteX329" fmla="*/ 236887 w 718859"/>
              <a:gd name="connsiteY329" fmla="*/ 505606 h 720004"/>
              <a:gd name="connsiteX330" fmla="*/ 245944 w 718859"/>
              <a:gd name="connsiteY330" fmla="*/ 505606 h 720004"/>
              <a:gd name="connsiteX331" fmla="*/ 245944 w 718859"/>
              <a:gd name="connsiteY331" fmla="*/ 442846 h 720004"/>
              <a:gd name="connsiteX332" fmla="*/ 256508 w 718859"/>
              <a:gd name="connsiteY332" fmla="*/ 432283 h 720004"/>
              <a:gd name="connsiteX333" fmla="*/ 262926 w 718859"/>
              <a:gd name="connsiteY333" fmla="*/ 432283 h 720004"/>
              <a:gd name="connsiteX334" fmla="*/ 262926 w 718859"/>
              <a:gd name="connsiteY334" fmla="*/ 397050 h 720004"/>
              <a:gd name="connsiteX335" fmla="*/ 249765 w 718859"/>
              <a:gd name="connsiteY335" fmla="*/ 384896 h 720004"/>
              <a:gd name="connsiteX336" fmla="*/ 226324 w 718859"/>
              <a:gd name="connsiteY336" fmla="*/ 331346 h 720004"/>
              <a:gd name="connsiteX337" fmla="*/ 226324 w 718859"/>
              <a:gd name="connsiteY337" fmla="*/ 178494 h 720004"/>
              <a:gd name="connsiteX338" fmla="*/ 236888 w 718859"/>
              <a:gd name="connsiteY338" fmla="*/ 167930 h 720004"/>
              <a:gd name="connsiteX339" fmla="*/ 272864 w 718859"/>
              <a:gd name="connsiteY339" fmla="*/ 180719 h 720004"/>
              <a:gd name="connsiteX340" fmla="*/ 272864 w 718859"/>
              <a:gd name="connsiteY340" fmla="*/ 55371 h 720004"/>
              <a:gd name="connsiteX341" fmla="*/ 308098 w 718859"/>
              <a:gd name="connsiteY341" fmla="*/ 20138 h 720004"/>
              <a:gd name="connsiteX342" fmla="*/ 308465 w 718859"/>
              <a:gd name="connsiteY342" fmla="*/ 20138 h 720004"/>
              <a:gd name="connsiteX343" fmla="*/ 324420 w 718859"/>
              <a:gd name="connsiteY343" fmla="*/ 23961 h 720004"/>
              <a:gd name="connsiteX344" fmla="*/ 357805 w 718859"/>
              <a:gd name="connsiteY344" fmla="*/ 0 h 72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Lst>
            <a:rect l="l" t="t" r="r" b="b"/>
            <a:pathLst>
              <a:path w="718859" h="720004">
                <a:moveTo>
                  <a:pt x="668898" y="591504"/>
                </a:moveTo>
                <a:cubicBezTo>
                  <a:pt x="675085" y="591504"/>
                  <a:pt x="680100" y="596519"/>
                  <a:pt x="680100" y="602707"/>
                </a:cubicBezTo>
                <a:cubicBezTo>
                  <a:pt x="680100" y="608894"/>
                  <a:pt x="675085" y="613909"/>
                  <a:pt x="668898" y="613909"/>
                </a:cubicBezTo>
                <a:cubicBezTo>
                  <a:pt x="662710" y="613909"/>
                  <a:pt x="657695" y="608894"/>
                  <a:pt x="657695" y="602707"/>
                </a:cubicBezTo>
                <a:cubicBezTo>
                  <a:pt x="657695" y="596519"/>
                  <a:pt x="662710" y="591504"/>
                  <a:pt x="668898" y="591504"/>
                </a:cubicBezTo>
                <a:close/>
                <a:moveTo>
                  <a:pt x="154090" y="591504"/>
                </a:moveTo>
                <a:cubicBezTo>
                  <a:pt x="160278" y="591504"/>
                  <a:pt x="165293" y="596519"/>
                  <a:pt x="165293" y="602707"/>
                </a:cubicBezTo>
                <a:cubicBezTo>
                  <a:pt x="165293" y="608894"/>
                  <a:pt x="160278" y="613909"/>
                  <a:pt x="154090" y="613909"/>
                </a:cubicBezTo>
                <a:cubicBezTo>
                  <a:pt x="147903" y="613909"/>
                  <a:pt x="142888" y="608894"/>
                  <a:pt x="142888" y="602707"/>
                </a:cubicBezTo>
                <a:cubicBezTo>
                  <a:pt x="142888" y="596519"/>
                  <a:pt x="147903" y="591504"/>
                  <a:pt x="154090" y="591504"/>
                </a:cubicBezTo>
                <a:close/>
                <a:moveTo>
                  <a:pt x="432549" y="554138"/>
                </a:moveTo>
                <a:cubicBezTo>
                  <a:pt x="438736" y="554138"/>
                  <a:pt x="443751" y="559153"/>
                  <a:pt x="443751" y="565341"/>
                </a:cubicBezTo>
                <a:cubicBezTo>
                  <a:pt x="443751" y="571528"/>
                  <a:pt x="438736" y="576543"/>
                  <a:pt x="432549" y="576543"/>
                </a:cubicBezTo>
                <a:cubicBezTo>
                  <a:pt x="426361" y="576543"/>
                  <a:pt x="421346" y="571528"/>
                  <a:pt x="421346" y="565341"/>
                </a:cubicBezTo>
                <a:cubicBezTo>
                  <a:pt x="421346" y="559153"/>
                  <a:pt x="426361" y="554138"/>
                  <a:pt x="432549" y="554138"/>
                </a:cubicBezTo>
                <a:close/>
                <a:moveTo>
                  <a:pt x="550556" y="521244"/>
                </a:moveTo>
                <a:lnTo>
                  <a:pt x="550556" y="554783"/>
                </a:lnTo>
                <a:lnTo>
                  <a:pt x="679865" y="554783"/>
                </a:lnTo>
                <a:lnTo>
                  <a:pt x="679865" y="521244"/>
                </a:lnTo>
                <a:lnTo>
                  <a:pt x="552653" y="521244"/>
                </a:lnTo>
                <a:close/>
                <a:moveTo>
                  <a:pt x="35755" y="521244"/>
                </a:moveTo>
                <a:lnTo>
                  <a:pt x="35755" y="554783"/>
                </a:lnTo>
                <a:lnTo>
                  <a:pt x="165066" y="554783"/>
                </a:lnTo>
                <a:lnTo>
                  <a:pt x="165066" y="521244"/>
                </a:lnTo>
                <a:lnTo>
                  <a:pt x="37852" y="521244"/>
                </a:lnTo>
                <a:close/>
                <a:moveTo>
                  <a:pt x="267072" y="453406"/>
                </a:moveTo>
                <a:lnTo>
                  <a:pt x="267072" y="505602"/>
                </a:lnTo>
                <a:lnTo>
                  <a:pt x="447727" y="505602"/>
                </a:lnTo>
                <a:lnTo>
                  <a:pt x="447729" y="505602"/>
                </a:lnTo>
                <a:lnTo>
                  <a:pt x="447729" y="453406"/>
                </a:lnTo>
                <a:lnTo>
                  <a:pt x="444431" y="453406"/>
                </a:lnTo>
                <a:lnTo>
                  <a:pt x="273490" y="453406"/>
                </a:lnTo>
                <a:close/>
                <a:moveTo>
                  <a:pt x="615517" y="198961"/>
                </a:moveTo>
                <a:cubicBezTo>
                  <a:pt x="611198" y="198961"/>
                  <a:pt x="607687" y="202474"/>
                  <a:pt x="607687" y="206791"/>
                </a:cubicBezTo>
                <a:lnTo>
                  <a:pt x="607687" y="221802"/>
                </a:lnTo>
                <a:lnTo>
                  <a:pt x="607687" y="347248"/>
                </a:lnTo>
                <a:cubicBezTo>
                  <a:pt x="607687" y="353084"/>
                  <a:pt x="602959" y="357812"/>
                  <a:pt x="597123" y="357812"/>
                </a:cubicBezTo>
                <a:cubicBezTo>
                  <a:pt x="591287" y="357812"/>
                  <a:pt x="586559" y="353083"/>
                  <a:pt x="586559" y="347248"/>
                </a:cubicBezTo>
                <a:lnTo>
                  <a:pt x="586559" y="221802"/>
                </a:lnTo>
                <a:cubicBezTo>
                  <a:pt x="586559" y="217484"/>
                  <a:pt x="583046" y="213972"/>
                  <a:pt x="578728" y="213972"/>
                </a:cubicBezTo>
                <a:lnTo>
                  <a:pt x="578455" y="213972"/>
                </a:lnTo>
                <a:cubicBezTo>
                  <a:pt x="574136" y="213972"/>
                  <a:pt x="570625" y="217485"/>
                  <a:pt x="570625" y="221802"/>
                </a:cubicBezTo>
                <a:lnTo>
                  <a:pt x="570625" y="377905"/>
                </a:lnTo>
                <a:cubicBezTo>
                  <a:pt x="578515" y="379487"/>
                  <a:pt x="590359" y="382509"/>
                  <a:pt x="602285" y="387965"/>
                </a:cubicBezTo>
                <a:cubicBezTo>
                  <a:pt x="631067" y="401136"/>
                  <a:pt x="646283" y="421856"/>
                  <a:pt x="646283" y="447889"/>
                </a:cubicBezTo>
                <a:cubicBezTo>
                  <a:pt x="646283" y="453725"/>
                  <a:pt x="641552" y="458453"/>
                  <a:pt x="635719" y="458453"/>
                </a:cubicBezTo>
                <a:cubicBezTo>
                  <a:pt x="629883" y="458453"/>
                  <a:pt x="625155" y="453724"/>
                  <a:pt x="625155" y="447889"/>
                </a:cubicBezTo>
                <a:cubicBezTo>
                  <a:pt x="625155" y="405047"/>
                  <a:pt x="559583" y="397440"/>
                  <a:pt x="558921" y="397369"/>
                </a:cubicBezTo>
                <a:cubicBezTo>
                  <a:pt x="553560" y="396788"/>
                  <a:pt x="549497" y="392261"/>
                  <a:pt x="549497" y="386868"/>
                </a:cubicBezTo>
                <a:lnTo>
                  <a:pt x="549497" y="348290"/>
                </a:lnTo>
                <a:cubicBezTo>
                  <a:pt x="549497" y="338769"/>
                  <a:pt x="543955" y="330518"/>
                  <a:pt x="535927" y="326595"/>
                </a:cubicBezTo>
                <a:lnTo>
                  <a:pt x="535927" y="427552"/>
                </a:lnTo>
                <a:cubicBezTo>
                  <a:pt x="535927" y="437541"/>
                  <a:pt x="540136" y="447155"/>
                  <a:pt x="547472" y="453932"/>
                </a:cubicBezTo>
                <a:lnTo>
                  <a:pt x="559819" y="465333"/>
                </a:lnTo>
                <a:cubicBezTo>
                  <a:pt x="561986" y="467334"/>
                  <a:pt x="563217" y="470146"/>
                  <a:pt x="563217" y="473094"/>
                </a:cubicBezTo>
                <a:lnTo>
                  <a:pt x="563217" y="500119"/>
                </a:lnTo>
                <a:lnTo>
                  <a:pt x="669532" y="500119"/>
                </a:lnTo>
                <a:lnTo>
                  <a:pt x="669532" y="473094"/>
                </a:lnTo>
                <a:cubicBezTo>
                  <a:pt x="669532" y="470675"/>
                  <a:pt x="670363" y="468328"/>
                  <a:pt x="671886" y="466448"/>
                </a:cubicBezTo>
                <a:lnTo>
                  <a:pt x="685696" y="449390"/>
                </a:lnTo>
                <a:cubicBezTo>
                  <a:pt x="693443" y="439819"/>
                  <a:pt x="697709" y="427767"/>
                  <a:pt x="697709" y="415454"/>
                </a:cubicBezTo>
                <a:lnTo>
                  <a:pt x="697709" y="386740"/>
                </a:lnTo>
                <a:cubicBezTo>
                  <a:pt x="697709" y="386495"/>
                  <a:pt x="697716" y="386251"/>
                  <a:pt x="697733" y="386010"/>
                </a:cubicBezTo>
                <a:lnTo>
                  <a:pt x="697737" y="386010"/>
                </a:lnTo>
                <a:lnTo>
                  <a:pt x="697743" y="386010"/>
                </a:lnTo>
                <a:lnTo>
                  <a:pt x="697743" y="260954"/>
                </a:lnTo>
                <a:cubicBezTo>
                  <a:pt x="697743" y="256635"/>
                  <a:pt x="694231" y="253122"/>
                  <a:pt x="689913" y="253122"/>
                </a:cubicBezTo>
                <a:lnTo>
                  <a:pt x="689640" y="253122"/>
                </a:lnTo>
                <a:cubicBezTo>
                  <a:pt x="685321" y="253122"/>
                  <a:pt x="681809" y="256637"/>
                  <a:pt x="681809" y="260954"/>
                </a:cubicBezTo>
                <a:lnTo>
                  <a:pt x="681809" y="347250"/>
                </a:lnTo>
                <a:cubicBezTo>
                  <a:pt x="681809" y="353086"/>
                  <a:pt x="677079" y="357814"/>
                  <a:pt x="671245" y="357814"/>
                </a:cubicBezTo>
                <a:cubicBezTo>
                  <a:pt x="665410" y="357814"/>
                  <a:pt x="660681" y="353084"/>
                  <a:pt x="660681" y="347250"/>
                </a:cubicBezTo>
                <a:lnTo>
                  <a:pt x="660681" y="260954"/>
                </a:lnTo>
                <a:lnTo>
                  <a:pt x="660681" y="228725"/>
                </a:lnTo>
                <a:cubicBezTo>
                  <a:pt x="660681" y="224407"/>
                  <a:pt x="657170" y="220895"/>
                  <a:pt x="652851" y="220895"/>
                </a:cubicBezTo>
                <a:lnTo>
                  <a:pt x="652578" y="220895"/>
                </a:lnTo>
                <a:cubicBezTo>
                  <a:pt x="648260" y="220895"/>
                  <a:pt x="644747" y="224407"/>
                  <a:pt x="644747" y="228725"/>
                </a:cubicBezTo>
                <a:lnTo>
                  <a:pt x="644747" y="347248"/>
                </a:lnTo>
                <a:cubicBezTo>
                  <a:pt x="644747" y="353084"/>
                  <a:pt x="640018" y="357812"/>
                  <a:pt x="634183" y="357812"/>
                </a:cubicBezTo>
                <a:cubicBezTo>
                  <a:pt x="628349" y="357812"/>
                  <a:pt x="623619" y="353083"/>
                  <a:pt x="623619" y="347248"/>
                </a:cubicBezTo>
                <a:lnTo>
                  <a:pt x="623619" y="228725"/>
                </a:lnTo>
                <a:lnTo>
                  <a:pt x="623619" y="206791"/>
                </a:lnTo>
                <a:cubicBezTo>
                  <a:pt x="623619" y="202472"/>
                  <a:pt x="620108" y="198961"/>
                  <a:pt x="615789" y="198961"/>
                </a:cubicBezTo>
                <a:close/>
                <a:moveTo>
                  <a:pt x="100716" y="198961"/>
                </a:moveTo>
                <a:cubicBezTo>
                  <a:pt x="96397" y="198961"/>
                  <a:pt x="92886" y="202474"/>
                  <a:pt x="92886" y="206791"/>
                </a:cubicBezTo>
                <a:lnTo>
                  <a:pt x="92886" y="221802"/>
                </a:lnTo>
                <a:lnTo>
                  <a:pt x="92886" y="347248"/>
                </a:lnTo>
                <a:cubicBezTo>
                  <a:pt x="92886" y="353084"/>
                  <a:pt x="88158" y="357812"/>
                  <a:pt x="82322" y="357812"/>
                </a:cubicBezTo>
                <a:cubicBezTo>
                  <a:pt x="76486" y="357812"/>
                  <a:pt x="71758" y="353083"/>
                  <a:pt x="71758" y="347248"/>
                </a:cubicBezTo>
                <a:lnTo>
                  <a:pt x="71758" y="221802"/>
                </a:lnTo>
                <a:cubicBezTo>
                  <a:pt x="71758" y="217484"/>
                  <a:pt x="68245" y="213972"/>
                  <a:pt x="63928" y="213972"/>
                </a:cubicBezTo>
                <a:lnTo>
                  <a:pt x="63654" y="213972"/>
                </a:lnTo>
                <a:cubicBezTo>
                  <a:pt x="59335" y="213972"/>
                  <a:pt x="55824" y="217485"/>
                  <a:pt x="55824" y="221802"/>
                </a:cubicBezTo>
                <a:lnTo>
                  <a:pt x="55824" y="377903"/>
                </a:lnTo>
                <a:cubicBezTo>
                  <a:pt x="63714" y="379485"/>
                  <a:pt x="75558" y="382507"/>
                  <a:pt x="87484" y="387964"/>
                </a:cubicBezTo>
                <a:cubicBezTo>
                  <a:pt x="116266" y="401134"/>
                  <a:pt x="131482" y="421854"/>
                  <a:pt x="131482" y="447888"/>
                </a:cubicBezTo>
                <a:cubicBezTo>
                  <a:pt x="131482" y="453724"/>
                  <a:pt x="126752" y="458452"/>
                  <a:pt x="120918" y="458452"/>
                </a:cubicBezTo>
                <a:cubicBezTo>
                  <a:pt x="115083" y="458452"/>
                  <a:pt x="110354" y="453723"/>
                  <a:pt x="110354" y="447888"/>
                </a:cubicBezTo>
                <a:cubicBezTo>
                  <a:pt x="110354" y="405045"/>
                  <a:pt x="44782" y="397439"/>
                  <a:pt x="44120" y="397367"/>
                </a:cubicBezTo>
                <a:cubicBezTo>
                  <a:pt x="38759" y="396786"/>
                  <a:pt x="34696" y="392260"/>
                  <a:pt x="34696" y="386867"/>
                </a:cubicBezTo>
                <a:lnTo>
                  <a:pt x="34696" y="348289"/>
                </a:lnTo>
                <a:cubicBezTo>
                  <a:pt x="34696" y="338767"/>
                  <a:pt x="29154" y="330517"/>
                  <a:pt x="21126" y="326593"/>
                </a:cubicBezTo>
                <a:lnTo>
                  <a:pt x="21126" y="427551"/>
                </a:lnTo>
                <a:cubicBezTo>
                  <a:pt x="21126" y="437539"/>
                  <a:pt x="25335" y="447154"/>
                  <a:pt x="32673" y="453929"/>
                </a:cubicBezTo>
                <a:lnTo>
                  <a:pt x="45020" y="465333"/>
                </a:lnTo>
                <a:cubicBezTo>
                  <a:pt x="47185" y="467334"/>
                  <a:pt x="48416" y="470146"/>
                  <a:pt x="48416" y="473094"/>
                </a:cubicBezTo>
                <a:lnTo>
                  <a:pt x="48416" y="500119"/>
                </a:lnTo>
                <a:lnTo>
                  <a:pt x="154730" y="500119"/>
                </a:lnTo>
                <a:lnTo>
                  <a:pt x="154730" y="473094"/>
                </a:lnTo>
                <a:cubicBezTo>
                  <a:pt x="154730" y="470675"/>
                  <a:pt x="155561" y="468328"/>
                  <a:pt x="157084" y="466448"/>
                </a:cubicBezTo>
                <a:lnTo>
                  <a:pt x="170893" y="449390"/>
                </a:lnTo>
                <a:cubicBezTo>
                  <a:pt x="178640" y="439820"/>
                  <a:pt x="182907" y="427769"/>
                  <a:pt x="182907" y="415454"/>
                </a:cubicBezTo>
                <a:lnTo>
                  <a:pt x="182907" y="386740"/>
                </a:lnTo>
                <a:cubicBezTo>
                  <a:pt x="182907" y="386490"/>
                  <a:pt x="182915" y="386238"/>
                  <a:pt x="182933" y="385992"/>
                </a:cubicBezTo>
                <a:lnTo>
                  <a:pt x="182936" y="385992"/>
                </a:lnTo>
                <a:lnTo>
                  <a:pt x="182943" y="385992"/>
                </a:lnTo>
                <a:lnTo>
                  <a:pt x="182943" y="260954"/>
                </a:lnTo>
                <a:cubicBezTo>
                  <a:pt x="182943" y="256635"/>
                  <a:pt x="179429" y="253122"/>
                  <a:pt x="175112" y="253122"/>
                </a:cubicBezTo>
                <a:lnTo>
                  <a:pt x="174839" y="253122"/>
                </a:lnTo>
                <a:cubicBezTo>
                  <a:pt x="170520" y="253122"/>
                  <a:pt x="167009" y="256637"/>
                  <a:pt x="167009" y="260954"/>
                </a:cubicBezTo>
                <a:lnTo>
                  <a:pt x="167009" y="347250"/>
                </a:lnTo>
                <a:cubicBezTo>
                  <a:pt x="167009" y="353086"/>
                  <a:pt x="162280" y="357814"/>
                  <a:pt x="156445" y="357814"/>
                </a:cubicBezTo>
                <a:cubicBezTo>
                  <a:pt x="150609" y="357814"/>
                  <a:pt x="145882" y="353084"/>
                  <a:pt x="145882" y="347250"/>
                </a:cubicBezTo>
                <a:lnTo>
                  <a:pt x="145882" y="260954"/>
                </a:lnTo>
                <a:lnTo>
                  <a:pt x="145882" y="228725"/>
                </a:lnTo>
                <a:cubicBezTo>
                  <a:pt x="145882" y="224407"/>
                  <a:pt x="142367" y="220895"/>
                  <a:pt x="138050" y="220895"/>
                </a:cubicBezTo>
                <a:lnTo>
                  <a:pt x="137777" y="220895"/>
                </a:lnTo>
                <a:cubicBezTo>
                  <a:pt x="133459" y="220895"/>
                  <a:pt x="129947" y="224407"/>
                  <a:pt x="129947" y="228725"/>
                </a:cubicBezTo>
                <a:lnTo>
                  <a:pt x="129947" y="347248"/>
                </a:lnTo>
                <a:cubicBezTo>
                  <a:pt x="129947" y="353084"/>
                  <a:pt x="125220" y="357812"/>
                  <a:pt x="119384" y="357812"/>
                </a:cubicBezTo>
                <a:cubicBezTo>
                  <a:pt x="113548" y="357812"/>
                  <a:pt x="108820" y="353083"/>
                  <a:pt x="108820" y="347248"/>
                </a:cubicBezTo>
                <a:lnTo>
                  <a:pt x="108820" y="228725"/>
                </a:lnTo>
                <a:lnTo>
                  <a:pt x="108820" y="206791"/>
                </a:lnTo>
                <a:cubicBezTo>
                  <a:pt x="108820" y="202472"/>
                  <a:pt x="105306" y="198961"/>
                  <a:pt x="100988" y="198961"/>
                </a:cubicBezTo>
                <a:close/>
                <a:moveTo>
                  <a:pt x="615514" y="177836"/>
                </a:moveTo>
                <a:lnTo>
                  <a:pt x="615787" y="177836"/>
                </a:lnTo>
                <a:cubicBezTo>
                  <a:pt x="629775" y="177836"/>
                  <a:pt x="641479" y="187806"/>
                  <a:pt x="644162" y="201015"/>
                </a:cubicBezTo>
                <a:cubicBezTo>
                  <a:pt x="646825" y="200207"/>
                  <a:pt x="649648" y="199771"/>
                  <a:pt x="652571" y="199771"/>
                </a:cubicBezTo>
                <a:lnTo>
                  <a:pt x="652844" y="199771"/>
                </a:lnTo>
                <a:cubicBezTo>
                  <a:pt x="668811" y="199771"/>
                  <a:pt x="681800" y="212760"/>
                  <a:pt x="681800" y="228727"/>
                </a:cubicBezTo>
                <a:lnTo>
                  <a:pt x="681800" y="233075"/>
                </a:lnTo>
                <a:cubicBezTo>
                  <a:pt x="684292" y="232375"/>
                  <a:pt x="686919" y="231999"/>
                  <a:pt x="689632" y="231999"/>
                </a:cubicBezTo>
                <a:lnTo>
                  <a:pt x="689904" y="231999"/>
                </a:lnTo>
                <a:cubicBezTo>
                  <a:pt x="705870" y="231999"/>
                  <a:pt x="718859" y="244987"/>
                  <a:pt x="718859" y="260951"/>
                </a:cubicBezTo>
                <a:lnTo>
                  <a:pt x="718859" y="386736"/>
                </a:lnTo>
                <a:cubicBezTo>
                  <a:pt x="718859" y="386981"/>
                  <a:pt x="718852" y="387225"/>
                  <a:pt x="718835" y="387466"/>
                </a:cubicBezTo>
                <a:lnTo>
                  <a:pt x="718835" y="415451"/>
                </a:lnTo>
                <a:cubicBezTo>
                  <a:pt x="718835" y="432588"/>
                  <a:pt x="712898" y="449359"/>
                  <a:pt x="702115" y="462679"/>
                </a:cubicBezTo>
                <a:lnTo>
                  <a:pt x="690658" y="476831"/>
                </a:lnTo>
                <a:lnTo>
                  <a:pt x="690658" y="500127"/>
                </a:lnTo>
                <a:cubicBezTo>
                  <a:pt x="696384" y="500253"/>
                  <a:pt x="700991" y="504924"/>
                  <a:pt x="700991" y="510680"/>
                </a:cubicBezTo>
                <a:lnTo>
                  <a:pt x="700991" y="554781"/>
                </a:lnTo>
                <a:lnTo>
                  <a:pt x="705057" y="554781"/>
                </a:lnTo>
                <a:cubicBezTo>
                  <a:pt x="710893" y="554781"/>
                  <a:pt x="715621" y="559511"/>
                  <a:pt x="715621" y="565345"/>
                </a:cubicBezTo>
                <a:lnTo>
                  <a:pt x="715621" y="709441"/>
                </a:lnTo>
                <a:cubicBezTo>
                  <a:pt x="715621" y="715277"/>
                  <a:pt x="710891" y="720004"/>
                  <a:pt x="705057" y="720004"/>
                </a:cubicBezTo>
                <a:lnTo>
                  <a:pt x="525365" y="720004"/>
                </a:lnTo>
                <a:cubicBezTo>
                  <a:pt x="519529" y="720004"/>
                  <a:pt x="514801" y="715275"/>
                  <a:pt x="514801" y="709441"/>
                </a:cubicBezTo>
                <a:lnTo>
                  <a:pt x="514801" y="637919"/>
                </a:lnTo>
                <a:cubicBezTo>
                  <a:pt x="514801" y="632083"/>
                  <a:pt x="519529" y="627355"/>
                  <a:pt x="525365" y="627355"/>
                </a:cubicBezTo>
                <a:cubicBezTo>
                  <a:pt x="531201" y="627355"/>
                  <a:pt x="535928" y="632084"/>
                  <a:pt x="535928" y="637919"/>
                </a:cubicBezTo>
                <a:lnTo>
                  <a:pt x="535928" y="698878"/>
                </a:lnTo>
                <a:lnTo>
                  <a:pt x="694496" y="698878"/>
                </a:lnTo>
                <a:lnTo>
                  <a:pt x="694496" y="575913"/>
                </a:lnTo>
                <a:lnTo>
                  <a:pt x="690430" y="575913"/>
                </a:lnTo>
                <a:lnTo>
                  <a:pt x="539995" y="575913"/>
                </a:lnTo>
                <a:lnTo>
                  <a:pt x="535931" y="575913"/>
                </a:lnTo>
                <a:lnTo>
                  <a:pt x="535931" y="602708"/>
                </a:lnTo>
                <a:cubicBezTo>
                  <a:pt x="535931" y="608544"/>
                  <a:pt x="531204" y="613271"/>
                  <a:pt x="525368" y="613271"/>
                </a:cubicBezTo>
                <a:cubicBezTo>
                  <a:pt x="519532" y="613271"/>
                  <a:pt x="514804" y="608542"/>
                  <a:pt x="514804" y="602708"/>
                </a:cubicBezTo>
                <a:lnTo>
                  <a:pt x="514804" y="565349"/>
                </a:lnTo>
                <a:cubicBezTo>
                  <a:pt x="514804" y="559513"/>
                  <a:pt x="519533" y="554786"/>
                  <a:pt x="525368" y="554786"/>
                </a:cubicBezTo>
                <a:lnTo>
                  <a:pt x="529432" y="554786"/>
                </a:lnTo>
                <a:lnTo>
                  <a:pt x="529432" y="510683"/>
                </a:lnTo>
                <a:cubicBezTo>
                  <a:pt x="529432" y="504847"/>
                  <a:pt x="534161" y="500119"/>
                  <a:pt x="539995" y="500119"/>
                </a:cubicBezTo>
                <a:lnTo>
                  <a:pt x="542092" y="500119"/>
                </a:lnTo>
                <a:lnTo>
                  <a:pt x="542092" y="477719"/>
                </a:lnTo>
                <a:lnTo>
                  <a:pt x="533143" y="469454"/>
                </a:lnTo>
                <a:cubicBezTo>
                  <a:pt x="521488" y="458691"/>
                  <a:pt x="514804" y="443420"/>
                  <a:pt x="514804" y="427555"/>
                </a:cubicBezTo>
                <a:lnTo>
                  <a:pt x="514804" y="313598"/>
                </a:lnTo>
                <a:cubicBezTo>
                  <a:pt x="514804" y="307762"/>
                  <a:pt x="519533" y="303034"/>
                  <a:pt x="525368" y="303034"/>
                </a:cubicBezTo>
                <a:cubicBezTo>
                  <a:pt x="534231" y="303034"/>
                  <a:pt x="542510" y="305597"/>
                  <a:pt x="549500" y="310019"/>
                </a:cubicBezTo>
                <a:lnTo>
                  <a:pt x="549500" y="221805"/>
                </a:lnTo>
                <a:cubicBezTo>
                  <a:pt x="549500" y="205839"/>
                  <a:pt x="562490" y="192849"/>
                  <a:pt x="578456" y="192849"/>
                </a:cubicBezTo>
                <a:lnTo>
                  <a:pt x="578729" y="192849"/>
                </a:lnTo>
                <a:cubicBezTo>
                  <a:pt x="582405" y="192849"/>
                  <a:pt x="585923" y="193538"/>
                  <a:pt x="589162" y="194793"/>
                </a:cubicBezTo>
                <a:cubicBezTo>
                  <a:pt x="593731" y="184797"/>
                  <a:pt x="603825" y="177836"/>
                  <a:pt x="615514" y="177836"/>
                </a:cubicBezTo>
                <a:close/>
                <a:moveTo>
                  <a:pt x="100713" y="177836"/>
                </a:moveTo>
                <a:lnTo>
                  <a:pt x="100986" y="177836"/>
                </a:lnTo>
                <a:cubicBezTo>
                  <a:pt x="114974" y="177836"/>
                  <a:pt x="126679" y="187806"/>
                  <a:pt x="129362" y="201015"/>
                </a:cubicBezTo>
                <a:cubicBezTo>
                  <a:pt x="132024" y="200207"/>
                  <a:pt x="134848" y="199771"/>
                  <a:pt x="137770" y="199771"/>
                </a:cubicBezTo>
                <a:lnTo>
                  <a:pt x="138043" y="199771"/>
                </a:lnTo>
                <a:cubicBezTo>
                  <a:pt x="154011" y="199771"/>
                  <a:pt x="167001" y="212760"/>
                  <a:pt x="167001" y="228727"/>
                </a:cubicBezTo>
                <a:lnTo>
                  <a:pt x="167001" y="233075"/>
                </a:lnTo>
                <a:cubicBezTo>
                  <a:pt x="169493" y="232373"/>
                  <a:pt x="172118" y="231999"/>
                  <a:pt x="174831" y="231999"/>
                </a:cubicBezTo>
                <a:lnTo>
                  <a:pt x="175103" y="231999"/>
                </a:lnTo>
                <a:cubicBezTo>
                  <a:pt x="191070" y="231999"/>
                  <a:pt x="204061" y="244987"/>
                  <a:pt x="204061" y="260951"/>
                </a:cubicBezTo>
                <a:lnTo>
                  <a:pt x="204061" y="386736"/>
                </a:lnTo>
                <a:cubicBezTo>
                  <a:pt x="204061" y="386986"/>
                  <a:pt x="204053" y="387238"/>
                  <a:pt x="204034" y="387484"/>
                </a:cubicBezTo>
                <a:lnTo>
                  <a:pt x="204034" y="415451"/>
                </a:lnTo>
                <a:cubicBezTo>
                  <a:pt x="204034" y="432589"/>
                  <a:pt x="198097" y="449362"/>
                  <a:pt x="187314" y="462680"/>
                </a:cubicBezTo>
                <a:lnTo>
                  <a:pt x="175857" y="476831"/>
                </a:lnTo>
                <a:lnTo>
                  <a:pt x="175857" y="500127"/>
                </a:lnTo>
                <a:cubicBezTo>
                  <a:pt x="181585" y="500251"/>
                  <a:pt x="186192" y="504923"/>
                  <a:pt x="186192" y="510680"/>
                </a:cubicBezTo>
                <a:lnTo>
                  <a:pt x="186192" y="554781"/>
                </a:lnTo>
                <a:lnTo>
                  <a:pt x="190256" y="554781"/>
                </a:lnTo>
                <a:cubicBezTo>
                  <a:pt x="196092" y="554781"/>
                  <a:pt x="200820" y="559511"/>
                  <a:pt x="200820" y="565345"/>
                </a:cubicBezTo>
                <a:lnTo>
                  <a:pt x="200820" y="709441"/>
                </a:lnTo>
                <a:cubicBezTo>
                  <a:pt x="200820" y="715277"/>
                  <a:pt x="196090" y="720004"/>
                  <a:pt x="190256" y="720004"/>
                </a:cubicBezTo>
                <a:lnTo>
                  <a:pt x="10564" y="720004"/>
                </a:lnTo>
                <a:cubicBezTo>
                  <a:pt x="4729" y="720004"/>
                  <a:pt x="0" y="715275"/>
                  <a:pt x="0" y="709441"/>
                </a:cubicBezTo>
                <a:lnTo>
                  <a:pt x="0" y="637919"/>
                </a:lnTo>
                <a:cubicBezTo>
                  <a:pt x="0" y="632083"/>
                  <a:pt x="4731" y="627355"/>
                  <a:pt x="10564" y="627355"/>
                </a:cubicBezTo>
                <a:cubicBezTo>
                  <a:pt x="16400" y="627355"/>
                  <a:pt x="21128" y="632084"/>
                  <a:pt x="21128" y="637919"/>
                </a:cubicBezTo>
                <a:lnTo>
                  <a:pt x="21128" y="698878"/>
                </a:lnTo>
                <a:lnTo>
                  <a:pt x="179693" y="698878"/>
                </a:lnTo>
                <a:lnTo>
                  <a:pt x="179693" y="575913"/>
                </a:lnTo>
                <a:lnTo>
                  <a:pt x="175629" y="575913"/>
                </a:lnTo>
                <a:lnTo>
                  <a:pt x="25192" y="575913"/>
                </a:lnTo>
                <a:lnTo>
                  <a:pt x="21128" y="575913"/>
                </a:lnTo>
                <a:lnTo>
                  <a:pt x="21128" y="602708"/>
                </a:lnTo>
                <a:cubicBezTo>
                  <a:pt x="21128" y="608544"/>
                  <a:pt x="16398" y="613271"/>
                  <a:pt x="10564" y="613271"/>
                </a:cubicBezTo>
                <a:cubicBezTo>
                  <a:pt x="4729" y="613271"/>
                  <a:pt x="0" y="608542"/>
                  <a:pt x="0" y="602708"/>
                </a:cubicBezTo>
                <a:lnTo>
                  <a:pt x="0" y="565349"/>
                </a:lnTo>
                <a:cubicBezTo>
                  <a:pt x="0" y="559513"/>
                  <a:pt x="4731" y="554786"/>
                  <a:pt x="10564" y="554786"/>
                </a:cubicBezTo>
                <a:lnTo>
                  <a:pt x="14628" y="554786"/>
                </a:lnTo>
                <a:lnTo>
                  <a:pt x="14628" y="510683"/>
                </a:lnTo>
                <a:cubicBezTo>
                  <a:pt x="14628" y="504847"/>
                  <a:pt x="19357" y="500119"/>
                  <a:pt x="25192" y="500119"/>
                </a:cubicBezTo>
                <a:lnTo>
                  <a:pt x="27288" y="500119"/>
                </a:lnTo>
                <a:lnTo>
                  <a:pt x="27288" y="477717"/>
                </a:lnTo>
                <a:lnTo>
                  <a:pt x="18339" y="469454"/>
                </a:lnTo>
                <a:cubicBezTo>
                  <a:pt x="6684" y="458692"/>
                  <a:pt x="0" y="443420"/>
                  <a:pt x="0" y="427555"/>
                </a:cubicBezTo>
                <a:lnTo>
                  <a:pt x="0" y="313598"/>
                </a:lnTo>
                <a:cubicBezTo>
                  <a:pt x="0" y="307762"/>
                  <a:pt x="4731" y="303034"/>
                  <a:pt x="10564" y="303034"/>
                </a:cubicBezTo>
                <a:cubicBezTo>
                  <a:pt x="19427" y="303034"/>
                  <a:pt x="27706" y="305597"/>
                  <a:pt x="34696" y="310019"/>
                </a:cubicBezTo>
                <a:lnTo>
                  <a:pt x="34696" y="221805"/>
                </a:lnTo>
                <a:cubicBezTo>
                  <a:pt x="34696" y="205839"/>
                  <a:pt x="47686" y="192849"/>
                  <a:pt x="63652" y="192849"/>
                </a:cubicBezTo>
                <a:lnTo>
                  <a:pt x="63930" y="192849"/>
                </a:lnTo>
                <a:cubicBezTo>
                  <a:pt x="67605" y="192849"/>
                  <a:pt x="71123" y="193538"/>
                  <a:pt x="74363" y="194793"/>
                </a:cubicBezTo>
                <a:cubicBezTo>
                  <a:pt x="78930" y="184797"/>
                  <a:pt x="89024" y="177836"/>
                  <a:pt x="100713" y="177836"/>
                </a:cubicBezTo>
                <a:close/>
                <a:moveTo>
                  <a:pt x="357809" y="21128"/>
                </a:moveTo>
                <a:cubicBezTo>
                  <a:pt x="350031" y="21128"/>
                  <a:pt x="343703" y="27456"/>
                  <a:pt x="343703" y="35234"/>
                </a:cubicBezTo>
                <a:lnTo>
                  <a:pt x="343703" y="55370"/>
                </a:lnTo>
                <a:lnTo>
                  <a:pt x="343703" y="223632"/>
                </a:lnTo>
                <a:cubicBezTo>
                  <a:pt x="343703" y="229468"/>
                  <a:pt x="338975" y="234195"/>
                  <a:pt x="333139" y="234195"/>
                </a:cubicBezTo>
                <a:cubicBezTo>
                  <a:pt x="327303" y="234195"/>
                  <a:pt x="322575" y="229466"/>
                  <a:pt x="322575" y="223632"/>
                </a:cubicBezTo>
                <a:lnTo>
                  <a:pt x="322575" y="55370"/>
                </a:lnTo>
                <a:cubicBezTo>
                  <a:pt x="322575" y="47592"/>
                  <a:pt x="316247" y="41264"/>
                  <a:pt x="308468" y="41264"/>
                </a:cubicBezTo>
                <a:lnTo>
                  <a:pt x="308101" y="41264"/>
                </a:lnTo>
                <a:cubicBezTo>
                  <a:pt x="300323" y="41264"/>
                  <a:pt x="293995" y="47592"/>
                  <a:pt x="293995" y="55370"/>
                </a:cubicBezTo>
                <a:lnTo>
                  <a:pt x="293995" y="267728"/>
                </a:lnTo>
                <a:cubicBezTo>
                  <a:pt x="304197" y="269610"/>
                  <a:pt x="321308" y="273630"/>
                  <a:pt x="338566" y="281526"/>
                </a:cubicBezTo>
                <a:cubicBezTo>
                  <a:pt x="375793" y="298560"/>
                  <a:pt x="395474" y="325219"/>
                  <a:pt x="395474" y="358625"/>
                </a:cubicBezTo>
                <a:cubicBezTo>
                  <a:pt x="395474" y="364461"/>
                  <a:pt x="390746" y="369188"/>
                  <a:pt x="384910" y="369188"/>
                </a:cubicBezTo>
                <a:cubicBezTo>
                  <a:pt x="379074" y="369188"/>
                  <a:pt x="374346" y="364459"/>
                  <a:pt x="374346" y="358625"/>
                </a:cubicBezTo>
                <a:cubicBezTo>
                  <a:pt x="374346" y="333870"/>
                  <a:pt x="359493" y="314460"/>
                  <a:pt x="330201" y="300933"/>
                </a:cubicBezTo>
                <a:cubicBezTo>
                  <a:pt x="306666" y="290066"/>
                  <a:pt x="282520" y="287301"/>
                  <a:pt x="282279" y="287273"/>
                </a:cubicBezTo>
                <a:cubicBezTo>
                  <a:pt x="276927" y="286682"/>
                  <a:pt x="272866" y="282158"/>
                  <a:pt x="272866" y="276774"/>
                </a:cubicBezTo>
                <a:lnTo>
                  <a:pt x="272866" y="225030"/>
                </a:lnTo>
                <a:cubicBezTo>
                  <a:pt x="272866" y="208868"/>
                  <a:pt x="262151" y="195161"/>
                  <a:pt x="247453" y="190637"/>
                </a:cubicBezTo>
                <a:lnTo>
                  <a:pt x="247453" y="331342"/>
                </a:lnTo>
                <a:cubicBezTo>
                  <a:pt x="247453" y="345743"/>
                  <a:pt x="253518" y="359602"/>
                  <a:pt x="264099" y="369371"/>
                </a:cubicBezTo>
                <a:lnTo>
                  <a:pt x="280658" y="384664"/>
                </a:lnTo>
                <a:cubicBezTo>
                  <a:pt x="282823" y="386665"/>
                  <a:pt x="284054" y="389478"/>
                  <a:pt x="284054" y="392425"/>
                </a:cubicBezTo>
                <a:lnTo>
                  <a:pt x="284054" y="432280"/>
                </a:lnTo>
                <a:lnTo>
                  <a:pt x="433867" y="432280"/>
                </a:lnTo>
                <a:lnTo>
                  <a:pt x="433867" y="392425"/>
                </a:lnTo>
                <a:cubicBezTo>
                  <a:pt x="433867" y="390007"/>
                  <a:pt x="434698" y="387660"/>
                  <a:pt x="436221" y="385779"/>
                </a:cubicBezTo>
                <a:lnTo>
                  <a:pt x="454742" y="362900"/>
                </a:lnTo>
                <a:cubicBezTo>
                  <a:pt x="465651" y="349424"/>
                  <a:pt x="471660" y="332454"/>
                  <a:pt x="471660" y="315114"/>
                </a:cubicBezTo>
                <a:lnTo>
                  <a:pt x="471660" y="276598"/>
                </a:lnTo>
                <a:cubicBezTo>
                  <a:pt x="471660" y="276310"/>
                  <a:pt x="471670" y="276022"/>
                  <a:pt x="471694" y="275739"/>
                </a:cubicBezTo>
                <a:lnTo>
                  <a:pt x="471700" y="275739"/>
                </a:lnTo>
                <a:lnTo>
                  <a:pt x="471700" y="107882"/>
                </a:lnTo>
                <a:cubicBezTo>
                  <a:pt x="471700" y="100104"/>
                  <a:pt x="465371" y="93776"/>
                  <a:pt x="457593" y="93776"/>
                </a:cubicBezTo>
                <a:lnTo>
                  <a:pt x="457225" y="93776"/>
                </a:lnTo>
                <a:cubicBezTo>
                  <a:pt x="449447" y="93776"/>
                  <a:pt x="443119" y="100104"/>
                  <a:pt x="443119" y="107882"/>
                </a:cubicBezTo>
                <a:lnTo>
                  <a:pt x="443119" y="223630"/>
                </a:lnTo>
                <a:cubicBezTo>
                  <a:pt x="443119" y="229466"/>
                  <a:pt x="438388" y="234194"/>
                  <a:pt x="432555" y="234194"/>
                </a:cubicBezTo>
                <a:cubicBezTo>
                  <a:pt x="426719" y="234194"/>
                  <a:pt x="421991" y="229465"/>
                  <a:pt x="421991" y="223630"/>
                </a:cubicBezTo>
                <a:lnTo>
                  <a:pt x="421991" y="107880"/>
                </a:lnTo>
                <a:lnTo>
                  <a:pt x="421991" y="64655"/>
                </a:lnTo>
                <a:cubicBezTo>
                  <a:pt x="421991" y="56876"/>
                  <a:pt x="415663" y="50548"/>
                  <a:pt x="407884" y="50548"/>
                </a:cubicBezTo>
                <a:lnTo>
                  <a:pt x="407517" y="50548"/>
                </a:lnTo>
                <a:cubicBezTo>
                  <a:pt x="399739" y="50548"/>
                  <a:pt x="393411" y="56877"/>
                  <a:pt x="393411" y="64655"/>
                </a:cubicBezTo>
                <a:lnTo>
                  <a:pt x="393411" y="223632"/>
                </a:lnTo>
                <a:cubicBezTo>
                  <a:pt x="393411" y="229468"/>
                  <a:pt x="388683" y="234195"/>
                  <a:pt x="382847" y="234195"/>
                </a:cubicBezTo>
                <a:cubicBezTo>
                  <a:pt x="377011" y="234195"/>
                  <a:pt x="372283" y="229466"/>
                  <a:pt x="372283" y="223632"/>
                </a:cubicBezTo>
                <a:lnTo>
                  <a:pt x="372283" y="64657"/>
                </a:lnTo>
                <a:lnTo>
                  <a:pt x="372283" y="35234"/>
                </a:lnTo>
                <a:cubicBezTo>
                  <a:pt x="372283" y="27456"/>
                  <a:pt x="365955" y="21128"/>
                  <a:pt x="358176" y="21128"/>
                </a:cubicBezTo>
                <a:close/>
                <a:moveTo>
                  <a:pt x="357805" y="0"/>
                </a:moveTo>
                <a:lnTo>
                  <a:pt x="358172" y="0"/>
                </a:lnTo>
                <a:cubicBezTo>
                  <a:pt x="376651" y="0"/>
                  <a:pt x="391855" y="14302"/>
                  <a:pt x="393293" y="32417"/>
                </a:cubicBezTo>
                <a:cubicBezTo>
                  <a:pt x="397644" y="30490"/>
                  <a:pt x="402454" y="29420"/>
                  <a:pt x="407511" y="29420"/>
                </a:cubicBezTo>
                <a:lnTo>
                  <a:pt x="407878" y="29420"/>
                </a:lnTo>
                <a:cubicBezTo>
                  <a:pt x="427307" y="29420"/>
                  <a:pt x="443113" y="45228"/>
                  <a:pt x="443113" y="64655"/>
                </a:cubicBezTo>
                <a:lnTo>
                  <a:pt x="443113" y="75597"/>
                </a:lnTo>
                <a:cubicBezTo>
                  <a:pt x="447435" y="73702"/>
                  <a:pt x="452206" y="72650"/>
                  <a:pt x="457219" y="72650"/>
                </a:cubicBezTo>
                <a:lnTo>
                  <a:pt x="457588" y="72650"/>
                </a:lnTo>
                <a:cubicBezTo>
                  <a:pt x="477015" y="72650"/>
                  <a:pt x="492820" y="88455"/>
                  <a:pt x="492817" y="107882"/>
                </a:cubicBezTo>
                <a:lnTo>
                  <a:pt x="492817" y="276597"/>
                </a:lnTo>
                <a:cubicBezTo>
                  <a:pt x="492817" y="276885"/>
                  <a:pt x="492807" y="277173"/>
                  <a:pt x="492783" y="277456"/>
                </a:cubicBezTo>
                <a:lnTo>
                  <a:pt x="492783" y="315111"/>
                </a:lnTo>
                <a:cubicBezTo>
                  <a:pt x="492783" y="337274"/>
                  <a:pt x="485104" y="358965"/>
                  <a:pt x="471160" y="376189"/>
                </a:cubicBezTo>
                <a:lnTo>
                  <a:pt x="454990" y="396163"/>
                </a:lnTo>
                <a:lnTo>
                  <a:pt x="454990" y="432278"/>
                </a:lnTo>
                <a:lnTo>
                  <a:pt x="458288" y="432278"/>
                </a:lnTo>
                <a:cubicBezTo>
                  <a:pt x="464124" y="432278"/>
                  <a:pt x="468852" y="437008"/>
                  <a:pt x="468852" y="442842"/>
                </a:cubicBezTo>
                <a:lnTo>
                  <a:pt x="468852" y="505600"/>
                </a:lnTo>
                <a:lnTo>
                  <a:pt x="477910" y="505600"/>
                </a:lnTo>
                <a:cubicBezTo>
                  <a:pt x="483746" y="505600"/>
                  <a:pt x="488473" y="510330"/>
                  <a:pt x="488473" y="516164"/>
                </a:cubicBezTo>
                <a:lnTo>
                  <a:pt x="488473" y="709440"/>
                </a:lnTo>
                <a:cubicBezTo>
                  <a:pt x="488473" y="715276"/>
                  <a:pt x="483744" y="720004"/>
                  <a:pt x="477910" y="720004"/>
                </a:cubicBezTo>
                <a:lnTo>
                  <a:pt x="236888" y="720004"/>
                </a:lnTo>
                <a:cubicBezTo>
                  <a:pt x="231052" y="720004"/>
                  <a:pt x="226324" y="715275"/>
                  <a:pt x="226324" y="709440"/>
                </a:cubicBezTo>
                <a:lnTo>
                  <a:pt x="226324" y="592463"/>
                </a:lnTo>
                <a:cubicBezTo>
                  <a:pt x="226324" y="586628"/>
                  <a:pt x="231052" y="581899"/>
                  <a:pt x="236888" y="581899"/>
                </a:cubicBezTo>
                <a:cubicBezTo>
                  <a:pt x="242724" y="581899"/>
                  <a:pt x="247452" y="586630"/>
                  <a:pt x="247452" y="592463"/>
                </a:cubicBezTo>
                <a:lnTo>
                  <a:pt x="247452" y="698878"/>
                </a:lnTo>
                <a:lnTo>
                  <a:pt x="467347" y="698878"/>
                </a:lnTo>
                <a:lnTo>
                  <a:pt x="467347" y="526733"/>
                </a:lnTo>
                <a:lnTo>
                  <a:pt x="458290" y="526733"/>
                </a:lnTo>
                <a:lnTo>
                  <a:pt x="256508" y="526733"/>
                </a:lnTo>
                <a:lnTo>
                  <a:pt x="247451" y="526733"/>
                </a:lnTo>
                <a:lnTo>
                  <a:pt x="247451" y="558733"/>
                </a:lnTo>
                <a:cubicBezTo>
                  <a:pt x="247451" y="564569"/>
                  <a:pt x="242721" y="569296"/>
                  <a:pt x="236887" y="569296"/>
                </a:cubicBezTo>
                <a:cubicBezTo>
                  <a:pt x="231051" y="569296"/>
                  <a:pt x="226323" y="564567"/>
                  <a:pt x="226323" y="558733"/>
                </a:cubicBezTo>
                <a:lnTo>
                  <a:pt x="226323" y="516170"/>
                </a:lnTo>
                <a:cubicBezTo>
                  <a:pt x="226323" y="510334"/>
                  <a:pt x="231052" y="505606"/>
                  <a:pt x="236887" y="505606"/>
                </a:cubicBezTo>
                <a:lnTo>
                  <a:pt x="245944" y="505606"/>
                </a:lnTo>
                <a:lnTo>
                  <a:pt x="245944" y="442846"/>
                </a:lnTo>
                <a:cubicBezTo>
                  <a:pt x="245944" y="437010"/>
                  <a:pt x="250674" y="432283"/>
                  <a:pt x="256508" y="432283"/>
                </a:cubicBezTo>
                <a:lnTo>
                  <a:pt x="262926" y="432283"/>
                </a:lnTo>
                <a:lnTo>
                  <a:pt x="262926" y="397050"/>
                </a:lnTo>
                <a:lnTo>
                  <a:pt x="249765" y="384896"/>
                </a:lnTo>
                <a:cubicBezTo>
                  <a:pt x="234867" y="371143"/>
                  <a:pt x="226324" y="351622"/>
                  <a:pt x="226324" y="331346"/>
                </a:cubicBezTo>
                <a:lnTo>
                  <a:pt x="226324" y="178494"/>
                </a:lnTo>
                <a:cubicBezTo>
                  <a:pt x="226324" y="172658"/>
                  <a:pt x="231054" y="167930"/>
                  <a:pt x="236888" y="167930"/>
                </a:cubicBezTo>
                <a:cubicBezTo>
                  <a:pt x="250512" y="167930"/>
                  <a:pt x="263037" y="172727"/>
                  <a:pt x="272864" y="180719"/>
                </a:cubicBezTo>
                <a:lnTo>
                  <a:pt x="272864" y="55371"/>
                </a:lnTo>
                <a:cubicBezTo>
                  <a:pt x="272864" y="35942"/>
                  <a:pt x="288670" y="20138"/>
                  <a:pt x="308098" y="20138"/>
                </a:cubicBezTo>
                <a:lnTo>
                  <a:pt x="308465" y="20138"/>
                </a:lnTo>
                <a:cubicBezTo>
                  <a:pt x="314204" y="20138"/>
                  <a:pt x="319628" y="21517"/>
                  <a:pt x="324420" y="23961"/>
                </a:cubicBezTo>
                <a:cubicBezTo>
                  <a:pt x="329133" y="10045"/>
                  <a:pt x="342318" y="0"/>
                  <a:pt x="357805" y="0"/>
                </a:cubicBezTo>
                <a:close/>
              </a:path>
            </a:pathLst>
          </a:custGeom>
          <a:ln/>
        </p:spPr>
        <p:style>
          <a:lnRef idx="2">
            <a:schemeClr val="accent3"/>
          </a:lnRef>
          <a:fillRef idx="1">
            <a:schemeClr val="lt1"/>
          </a:fillRef>
          <a:effectRef idx="0">
            <a:schemeClr val="accent3"/>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10" name="Объект 2">
            <a:extLst>
              <a:ext uri="{FF2B5EF4-FFF2-40B4-BE49-F238E27FC236}">
                <a16:creationId xmlns:a16="http://schemas.microsoft.com/office/drawing/2014/main" id="{81642ACB-522F-41E3-86C9-B26055040ED6}"/>
              </a:ext>
            </a:extLst>
          </p:cNvPr>
          <p:cNvSpPr txBox="1">
            <a:spLocks/>
          </p:cNvSpPr>
          <p:nvPr/>
        </p:nvSpPr>
        <p:spPr>
          <a:xfrm>
            <a:off x="2519828" y="3347911"/>
            <a:ext cx="8246788"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ru-RU" b="1" dirty="0"/>
              <a:t>Все протоколы подписываются ЭП каждого члена комиссии</a:t>
            </a:r>
          </a:p>
          <a:p>
            <a:pPr marL="0" indent="0">
              <a:spcAft>
                <a:spcPts val="1200"/>
              </a:spcAft>
              <a:buNone/>
            </a:pPr>
            <a:r>
              <a:rPr lang="ru-RU" sz="1200" dirty="0">
                <a:solidFill>
                  <a:schemeClr val="accent6"/>
                </a:solidFill>
              </a:rPr>
              <a:t>Закон 63-ФЗ с 01.01.2022: личные подписи выдаются на физическое лицо</a:t>
            </a:r>
          </a:p>
        </p:txBody>
      </p:sp>
      <p:sp>
        <p:nvSpPr>
          <p:cNvPr id="11" name="Полилиния 84">
            <a:extLst>
              <a:ext uri="{FF2B5EF4-FFF2-40B4-BE49-F238E27FC236}">
                <a16:creationId xmlns:a16="http://schemas.microsoft.com/office/drawing/2014/main" id="{712FD352-266A-4F44-816B-7863E072D27B}"/>
              </a:ext>
            </a:extLst>
          </p:cNvPr>
          <p:cNvSpPr>
            <a:spLocks noChangeAspect="1"/>
          </p:cNvSpPr>
          <p:nvPr/>
        </p:nvSpPr>
        <p:spPr>
          <a:xfrm>
            <a:off x="1543050" y="3347912"/>
            <a:ext cx="720000" cy="517105"/>
          </a:xfrm>
          <a:custGeom>
            <a:avLst/>
            <a:gdLst>
              <a:gd name="connsiteX0" fmla="*/ 607985 w 720000"/>
              <a:gd name="connsiteY0" fmla="*/ 450881 h 517105"/>
              <a:gd name="connsiteX1" fmla="*/ 615452 w 720000"/>
              <a:gd name="connsiteY1" fmla="*/ 453981 h 517105"/>
              <a:gd name="connsiteX2" fmla="*/ 618552 w 720000"/>
              <a:gd name="connsiteY2" fmla="*/ 461449 h 517105"/>
              <a:gd name="connsiteX3" fmla="*/ 615452 w 720000"/>
              <a:gd name="connsiteY3" fmla="*/ 468916 h 517105"/>
              <a:gd name="connsiteX4" fmla="*/ 607985 w 720000"/>
              <a:gd name="connsiteY4" fmla="*/ 472016 h 517105"/>
              <a:gd name="connsiteX5" fmla="*/ 600517 w 720000"/>
              <a:gd name="connsiteY5" fmla="*/ 468916 h 517105"/>
              <a:gd name="connsiteX6" fmla="*/ 597417 w 720000"/>
              <a:gd name="connsiteY6" fmla="*/ 461449 h 517105"/>
              <a:gd name="connsiteX7" fmla="*/ 600517 w 720000"/>
              <a:gd name="connsiteY7" fmla="*/ 453981 h 517105"/>
              <a:gd name="connsiteX8" fmla="*/ 607985 w 720000"/>
              <a:gd name="connsiteY8" fmla="*/ 450881 h 517105"/>
              <a:gd name="connsiteX9" fmla="*/ 157104 w 720000"/>
              <a:gd name="connsiteY9" fmla="*/ 450881 h 517105"/>
              <a:gd name="connsiteX10" fmla="*/ 562897 w 720000"/>
              <a:gd name="connsiteY10" fmla="*/ 450881 h 517105"/>
              <a:gd name="connsiteX11" fmla="*/ 573465 w 720000"/>
              <a:gd name="connsiteY11" fmla="*/ 461449 h 517105"/>
              <a:gd name="connsiteX12" fmla="*/ 562897 w 720000"/>
              <a:gd name="connsiteY12" fmla="*/ 472016 h 517105"/>
              <a:gd name="connsiteX13" fmla="*/ 157104 w 720000"/>
              <a:gd name="connsiteY13" fmla="*/ 472016 h 517105"/>
              <a:gd name="connsiteX14" fmla="*/ 146536 w 720000"/>
              <a:gd name="connsiteY14" fmla="*/ 461449 h 517105"/>
              <a:gd name="connsiteX15" fmla="*/ 157104 w 720000"/>
              <a:gd name="connsiteY15" fmla="*/ 450881 h 517105"/>
              <a:gd name="connsiteX16" fmla="*/ 112016 w 720000"/>
              <a:gd name="connsiteY16" fmla="*/ 450881 h 517105"/>
              <a:gd name="connsiteX17" fmla="*/ 119483 w 720000"/>
              <a:gd name="connsiteY17" fmla="*/ 453981 h 517105"/>
              <a:gd name="connsiteX18" fmla="*/ 122583 w 720000"/>
              <a:gd name="connsiteY18" fmla="*/ 461449 h 517105"/>
              <a:gd name="connsiteX19" fmla="*/ 119483 w 720000"/>
              <a:gd name="connsiteY19" fmla="*/ 468916 h 517105"/>
              <a:gd name="connsiteX20" fmla="*/ 112016 w 720000"/>
              <a:gd name="connsiteY20" fmla="*/ 472016 h 517105"/>
              <a:gd name="connsiteX21" fmla="*/ 104548 w 720000"/>
              <a:gd name="connsiteY21" fmla="*/ 468916 h 517105"/>
              <a:gd name="connsiteX22" fmla="*/ 101448 w 720000"/>
              <a:gd name="connsiteY22" fmla="*/ 461449 h 517105"/>
              <a:gd name="connsiteX23" fmla="*/ 104548 w 720000"/>
              <a:gd name="connsiteY23" fmla="*/ 453981 h 517105"/>
              <a:gd name="connsiteX24" fmla="*/ 112016 w 720000"/>
              <a:gd name="connsiteY24" fmla="*/ 450881 h 517105"/>
              <a:gd name="connsiteX25" fmla="*/ 623056 w 720000"/>
              <a:gd name="connsiteY25" fmla="*/ 420160 h 517105"/>
              <a:gd name="connsiteX26" fmla="*/ 638000 w 720000"/>
              <a:gd name="connsiteY26" fmla="*/ 420160 h 517105"/>
              <a:gd name="connsiteX27" fmla="*/ 671816 w 720000"/>
              <a:gd name="connsiteY27" fmla="*/ 453976 h 517105"/>
              <a:gd name="connsiteX28" fmla="*/ 671816 w 720000"/>
              <a:gd name="connsiteY28" fmla="*/ 468920 h 517105"/>
              <a:gd name="connsiteX29" fmla="*/ 664344 w 720000"/>
              <a:gd name="connsiteY29" fmla="*/ 472016 h 517105"/>
              <a:gd name="connsiteX30" fmla="*/ 656872 w 720000"/>
              <a:gd name="connsiteY30" fmla="*/ 468920 h 517105"/>
              <a:gd name="connsiteX31" fmla="*/ 623056 w 720000"/>
              <a:gd name="connsiteY31" fmla="*/ 435104 h 517105"/>
              <a:gd name="connsiteX32" fmla="*/ 623056 w 720000"/>
              <a:gd name="connsiteY32" fmla="*/ 420160 h 517105"/>
              <a:gd name="connsiteX33" fmla="*/ 81999 w 720000"/>
              <a:gd name="connsiteY33" fmla="*/ 420160 h 517105"/>
              <a:gd name="connsiteX34" fmla="*/ 96943 w 720000"/>
              <a:gd name="connsiteY34" fmla="*/ 420160 h 517105"/>
              <a:gd name="connsiteX35" fmla="*/ 96943 w 720000"/>
              <a:gd name="connsiteY35" fmla="*/ 435104 h 517105"/>
              <a:gd name="connsiteX36" fmla="*/ 63127 w 720000"/>
              <a:gd name="connsiteY36" fmla="*/ 468920 h 517105"/>
              <a:gd name="connsiteX37" fmla="*/ 55655 w 720000"/>
              <a:gd name="connsiteY37" fmla="*/ 472016 h 517105"/>
              <a:gd name="connsiteX38" fmla="*/ 48183 w 720000"/>
              <a:gd name="connsiteY38" fmla="*/ 468920 h 517105"/>
              <a:gd name="connsiteX39" fmla="*/ 48183 w 720000"/>
              <a:gd name="connsiteY39" fmla="*/ 453976 h 517105"/>
              <a:gd name="connsiteX40" fmla="*/ 664343 w 720000"/>
              <a:gd name="connsiteY40" fmla="*/ 394521 h 517105"/>
              <a:gd name="connsiteX41" fmla="*/ 671810 w 720000"/>
              <a:gd name="connsiteY41" fmla="*/ 397621 h 517105"/>
              <a:gd name="connsiteX42" fmla="*/ 674910 w 720000"/>
              <a:gd name="connsiteY42" fmla="*/ 405089 h 517105"/>
              <a:gd name="connsiteX43" fmla="*/ 671810 w 720000"/>
              <a:gd name="connsiteY43" fmla="*/ 412556 h 517105"/>
              <a:gd name="connsiteX44" fmla="*/ 664343 w 720000"/>
              <a:gd name="connsiteY44" fmla="*/ 415656 h 517105"/>
              <a:gd name="connsiteX45" fmla="*/ 656875 w 720000"/>
              <a:gd name="connsiteY45" fmla="*/ 412556 h 517105"/>
              <a:gd name="connsiteX46" fmla="*/ 653775 w 720000"/>
              <a:gd name="connsiteY46" fmla="*/ 405089 h 517105"/>
              <a:gd name="connsiteX47" fmla="*/ 656875 w 720000"/>
              <a:gd name="connsiteY47" fmla="*/ 397621 h 517105"/>
              <a:gd name="connsiteX48" fmla="*/ 664343 w 720000"/>
              <a:gd name="connsiteY48" fmla="*/ 394521 h 517105"/>
              <a:gd name="connsiteX49" fmla="*/ 55656 w 720000"/>
              <a:gd name="connsiteY49" fmla="*/ 394521 h 517105"/>
              <a:gd name="connsiteX50" fmla="*/ 63123 w 720000"/>
              <a:gd name="connsiteY50" fmla="*/ 397621 h 517105"/>
              <a:gd name="connsiteX51" fmla="*/ 66223 w 720000"/>
              <a:gd name="connsiteY51" fmla="*/ 405089 h 517105"/>
              <a:gd name="connsiteX52" fmla="*/ 63123 w 720000"/>
              <a:gd name="connsiteY52" fmla="*/ 412556 h 517105"/>
              <a:gd name="connsiteX53" fmla="*/ 55656 w 720000"/>
              <a:gd name="connsiteY53" fmla="*/ 415656 h 517105"/>
              <a:gd name="connsiteX54" fmla="*/ 48188 w 720000"/>
              <a:gd name="connsiteY54" fmla="*/ 412556 h 517105"/>
              <a:gd name="connsiteX55" fmla="*/ 45088 w 720000"/>
              <a:gd name="connsiteY55" fmla="*/ 405089 h 517105"/>
              <a:gd name="connsiteX56" fmla="*/ 48188 w 720000"/>
              <a:gd name="connsiteY56" fmla="*/ 397621 h 517105"/>
              <a:gd name="connsiteX57" fmla="*/ 55656 w 720000"/>
              <a:gd name="connsiteY57" fmla="*/ 394521 h 517105"/>
              <a:gd name="connsiteX58" fmla="*/ 157104 w 720000"/>
              <a:gd name="connsiteY58" fmla="*/ 371977 h 517105"/>
              <a:gd name="connsiteX59" fmla="*/ 337456 w 720000"/>
              <a:gd name="connsiteY59" fmla="*/ 371977 h 517105"/>
              <a:gd name="connsiteX60" fmla="*/ 348023 w 720000"/>
              <a:gd name="connsiteY60" fmla="*/ 382545 h 517105"/>
              <a:gd name="connsiteX61" fmla="*/ 337456 w 720000"/>
              <a:gd name="connsiteY61" fmla="*/ 393112 h 517105"/>
              <a:gd name="connsiteX62" fmla="*/ 157104 w 720000"/>
              <a:gd name="connsiteY62" fmla="*/ 393112 h 517105"/>
              <a:gd name="connsiteX63" fmla="*/ 146536 w 720000"/>
              <a:gd name="connsiteY63" fmla="*/ 382545 h 517105"/>
              <a:gd name="connsiteX64" fmla="*/ 157104 w 720000"/>
              <a:gd name="connsiteY64" fmla="*/ 371977 h 517105"/>
              <a:gd name="connsiteX65" fmla="*/ 560797 w 720000"/>
              <a:gd name="connsiteY65" fmla="*/ 340014 h 517105"/>
              <a:gd name="connsiteX66" fmla="*/ 541832 w 720000"/>
              <a:gd name="connsiteY66" fmla="*/ 346790 h 517105"/>
              <a:gd name="connsiteX67" fmla="*/ 539755 w 720000"/>
              <a:gd name="connsiteY67" fmla="*/ 351805 h 517105"/>
              <a:gd name="connsiteX68" fmla="*/ 555057 w 720000"/>
              <a:gd name="connsiteY68" fmla="*/ 388746 h 517105"/>
              <a:gd name="connsiteX69" fmla="*/ 557494 w 720000"/>
              <a:gd name="connsiteY69" fmla="*/ 382861 h 517105"/>
              <a:gd name="connsiteX70" fmla="*/ 571301 w 720000"/>
              <a:gd name="connsiteY70" fmla="*/ 377142 h 517105"/>
              <a:gd name="connsiteX71" fmla="*/ 577186 w 720000"/>
              <a:gd name="connsiteY71" fmla="*/ 379579 h 517105"/>
              <a:gd name="connsiteX72" fmla="*/ 496126 w 720000"/>
              <a:gd name="connsiteY72" fmla="*/ 339313 h 517105"/>
              <a:gd name="connsiteX73" fmla="*/ 479447 w 720000"/>
              <a:gd name="connsiteY73" fmla="*/ 379579 h 517105"/>
              <a:gd name="connsiteX74" fmla="*/ 485332 w 720000"/>
              <a:gd name="connsiteY74" fmla="*/ 377142 h 517105"/>
              <a:gd name="connsiteX75" fmla="*/ 499139 w 720000"/>
              <a:gd name="connsiteY75" fmla="*/ 382861 h 517105"/>
              <a:gd name="connsiteX76" fmla="*/ 501576 w 720000"/>
              <a:gd name="connsiteY76" fmla="*/ 388746 h 517105"/>
              <a:gd name="connsiteX77" fmla="*/ 516878 w 720000"/>
              <a:gd name="connsiteY77" fmla="*/ 351805 h 517105"/>
              <a:gd name="connsiteX78" fmla="*/ 514656 w 720000"/>
              <a:gd name="connsiteY78" fmla="*/ 346441 h 517105"/>
              <a:gd name="connsiteX79" fmla="*/ 496126 w 720000"/>
              <a:gd name="connsiteY79" fmla="*/ 339313 h 517105"/>
              <a:gd name="connsiteX80" fmla="*/ 157104 w 720000"/>
              <a:gd name="connsiteY80" fmla="*/ 326889 h 517105"/>
              <a:gd name="connsiteX81" fmla="*/ 382544 w 720000"/>
              <a:gd name="connsiteY81" fmla="*/ 326889 h 517105"/>
              <a:gd name="connsiteX82" fmla="*/ 393111 w 720000"/>
              <a:gd name="connsiteY82" fmla="*/ 337457 h 517105"/>
              <a:gd name="connsiteX83" fmla="*/ 382544 w 720000"/>
              <a:gd name="connsiteY83" fmla="*/ 348024 h 517105"/>
              <a:gd name="connsiteX84" fmla="*/ 157104 w 720000"/>
              <a:gd name="connsiteY84" fmla="*/ 348024 h 517105"/>
              <a:gd name="connsiteX85" fmla="*/ 146536 w 720000"/>
              <a:gd name="connsiteY85" fmla="*/ 337457 h 517105"/>
              <a:gd name="connsiteX86" fmla="*/ 157104 w 720000"/>
              <a:gd name="connsiteY86" fmla="*/ 326889 h 517105"/>
              <a:gd name="connsiteX87" fmla="*/ 337456 w 720000"/>
              <a:gd name="connsiteY87" fmla="*/ 281801 h 517105"/>
              <a:gd name="connsiteX88" fmla="*/ 360000 w 720000"/>
              <a:gd name="connsiteY88" fmla="*/ 281801 h 517105"/>
              <a:gd name="connsiteX89" fmla="*/ 370567 w 720000"/>
              <a:gd name="connsiteY89" fmla="*/ 292369 h 517105"/>
              <a:gd name="connsiteX90" fmla="*/ 360000 w 720000"/>
              <a:gd name="connsiteY90" fmla="*/ 302936 h 517105"/>
              <a:gd name="connsiteX91" fmla="*/ 337456 w 720000"/>
              <a:gd name="connsiteY91" fmla="*/ 302936 h 517105"/>
              <a:gd name="connsiteX92" fmla="*/ 326888 w 720000"/>
              <a:gd name="connsiteY92" fmla="*/ 292369 h 517105"/>
              <a:gd name="connsiteX93" fmla="*/ 337456 w 720000"/>
              <a:gd name="connsiteY93" fmla="*/ 281801 h 517105"/>
              <a:gd name="connsiteX94" fmla="*/ 157104 w 720000"/>
              <a:gd name="connsiteY94" fmla="*/ 281801 h 517105"/>
              <a:gd name="connsiteX95" fmla="*/ 292368 w 720000"/>
              <a:gd name="connsiteY95" fmla="*/ 281801 h 517105"/>
              <a:gd name="connsiteX96" fmla="*/ 302935 w 720000"/>
              <a:gd name="connsiteY96" fmla="*/ 292369 h 517105"/>
              <a:gd name="connsiteX97" fmla="*/ 292368 w 720000"/>
              <a:gd name="connsiteY97" fmla="*/ 302936 h 517105"/>
              <a:gd name="connsiteX98" fmla="*/ 157104 w 720000"/>
              <a:gd name="connsiteY98" fmla="*/ 302936 h 517105"/>
              <a:gd name="connsiteX99" fmla="*/ 146536 w 720000"/>
              <a:gd name="connsiteY99" fmla="*/ 292369 h 517105"/>
              <a:gd name="connsiteX100" fmla="*/ 157104 w 720000"/>
              <a:gd name="connsiteY100" fmla="*/ 281801 h 517105"/>
              <a:gd name="connsiteX101" fmla="*/ 529081 w 720000"/>
              <a:gd name="connsiteY101" fmla="*/ 280392 h 517105"/>
              <a:gd name="connsiteX102" fmla="*/ 528376 w 720000"/>
              <a:gd name="connsiteY102" fmla="*/ 281097 h 517105"/>
              <a:gd name="connsiteX103" fmla="*/ 529081 w 720000"/>
              <a:gd name="connsiteY103" fmla="*/ 281801 h 517105"/>
              <a:gd name="connsiteX104" fmla="*/ 529785 w 720000"/>
              <a:gd name="connsiteY104" fmla="*/ 281097 h 517105"/>
              <a:gd name="connsiteX105" fmla="*/ 529081 w 720000"/>
              <a:gd name="connsiteY105" fmla="*/ 280392 h 517105"/>
              <a:gd name="connsiteX106" fmla="*/ 529081 w 720000"/>
              <a:gd name="connsiteY106" fmla="*/ 259257 h 517105"/>
              <a:gd name="connsiteX107" fmla="*/ 550920 w 720000"/>
              <a:gd name="connsiteY107" fmla="*/ 281097 h 517105"/>
              <a:gd name="connsiteX108" fmla="*/ 529081 w 720000"/>
              <a:gd name="connsiteY108" fmla="*/ 302936 h 517105"/>
              <a:gd name="connsiteX109" fmla="*/ 507241 w 720000"/>
              <a:gd name="connsiteY109" fmla="*/ 281097 h 517105"/>
              <a:gd name="connsiteX110" fmla="*/ 529081 w 720000"/>
              <a:gd name="connsiteY110" fmla="*/ 259257 h 517105"/>
              <a:gd name="connsiteX111" fmla="*/ 157104 w 720000"/>
              <a:gd name="connsiteY111" fmla="*/ 236712 h 517105"/>
              <a:gd name="connsiteX112" fmla="*/ 405088 w 720000"/>
              <a:gd name="connsiteY112" fmla="*/ 236712 h 517105"/>
              <a:gd name="connsiteX113" fmla="*/ 415655 w 720000"/>
              <a:gd name="connsiteY113" fmla="*/ 247280 h 517105"/>
              <a:gd name="connsiteX114" fmla="*/ 405088 w 720000"/>
              <a:gd name="connsiteY114" fmla="*/ 257847 h 517105"/>
              <a:gd name="connsiteX115" fmla="*/ 157104 w 720000"/>
              <a:gd name="connsiteY115" fmla="*/ 257847 h 517105"/>
              <a:gd name="connsiteX116" fmla="*/ 146536 w 720000"/>
              <a:gd name="connsiteY116" fmla="*/ 247280 h 517105"/>
              <a:gd name="connsiteX117" fmla="*/ 157104 w 720000"/>
              <a:gd name="connsiteY117" fmla="*/ 236712 h 517105"/>
              <a:gd name="connsiteX118" fmla="*/ 529080 w 720000"/>
              <a:gd name="connsiteY118" fmla="*/ 235303 h 517105"/>
              <a:gd name="connsiteX119" fmla="*/ 483288 w 720000"/>
              <a:gd name="connsiteY119" fmla="*/ 281096 h 517105"/>
              <a:gd name="connsiteX120" fmla="*/ 529080 w 720000"/>
              <a:gd name="connsiteY120" fmla="*/ 326888 h 517105"/>
              <a:gd name="connsiteX121" fmla="*/ 574873 w 720000"/>
              <a:gd name="connsiteY121" fmla="*/ 281096 h 517105"/>
              <a:gd name="connsiteX122" fmla="*/ 529080 w 720000"/>
              <a:gd name="connsiteY122" fmla="*/ 235303 h 517105"/>
              <a:gd name="connsiteX123" fmla="*/ 529080 w 720000"/>
              <a:gd name="connsiteY123" fmla="*/ 214168 h 517105"/>
              <a:gd name="connsiteX124" fmla="*/ 596008 w 720000"/>
              <a:gd name="connsiteY124" fmla="*/ 281096 h 517105"/>
              <a:gd name="connsiteX125" fmla="*/ 578111 w 720000"/>
              <a:gd name="connsiteY125" fmla="*/ 326585 h 517105"/>
              <a:gd name="connsiteX126" fmla="*/ 606475 w 720000"/>
              <a:gd name="connsiteY126" fmla="*/ 395061 h 517105"/>
              <a:gd name="connsiteX127" fmla="*/ 604183 w 720000"/>
              <a:gd name="connsiteY127" fmla="*/ 406577 h 517105"/>
              <a:gd name="connsiteX128" fmla="*/ 592667 w 720000"/>
              <a:gd name="connsiteY128" fmla="*/ 408868 h 517105"/>
              <a:gd name="connsiteX129" fmla="*/ 572975 w 720000"/>
              <a:gd name="connsiteY129" fmla="*/ 400711 h 517105"/>
              <a:gd name="connsiteX130" fmla="*/ 564818 w 720000"/>
              <a:gd name="connsiteY130" fmla="*/ 420404 h 517105"/>
              <a:gd name="connsiteX131" fmla="*/ 555055 w 720000"/>
              <a:gd name="connsiteY131" fmla="*/ 426927 h 517105"/>
              <a:gd name="connsiteX132" fmla="*/ 545292 w 720000"/>
              <a:gd name="connsiteY132" fmla="*/ 420404 h 517105"/>
              <a:gd name="connsiteX133" fmla="*/ 528317 w 720000"/>
              <a:gd name="connsiteY133" fmla="*/ 379419 h 517105"/>
              <a:gd name="connsiteX134" fmla="*/ 511339 w 720000"/>
              <a:gd name="connsiteY134" fmla="*/ 420404 h 517105"/>
              <a:gd name="connsiteX135" fmla="*/ 501576 w 720000"/>
              <a:gd name="connsiteY135" fmla="*/ 426927 h 517105"/>
              <a:gd name="connsiteX136" fmla="*/ 491813 w 720000"/>
              <a:gd name="connsiteY136" fmla="*/ 420404 h 517105"/>
              <a:gd name="connsiteX137" fmla="*/ 483657 w 720000"/>
              <a:gd name="connsiteY137" fmla="*/ 400711 h 517105"/>
              <a:gd name="connsiteX138" fmla="*/ 463965 w 720000"/>
              <a:gd name="connsiteY138" fmla="*/ 408868 h 517105"/>
              <a:gd name="connsiteX139" fmla="*/ 452449 w 720000"/>
              <a:gd name="connsiteY139" fmla="*/ 406577 h 517105"/>
              <a:gd name="connsiteX140" fmla="*/ 450158 w 720000"/>
              <a:gd name="connsiteY140" fmla="*/ 395061 h 517105"/>
              <a:gd name="connsiteX141" fmla="*/ 479001 w 720000"/>
              <a:gd name="connsiteY141" fmla="*/ 325427 h 517105"/>
              <a:gd name="connsiteX142" fmla="*/ 462153 w 720000"/>
              <a:gd name="connsiteY142" fmla="*/ 281096 h 517105"/>
              <a:gd name="connsiteX143" fmla="*/ 529080 w 720000"/>
              <a:gd name="connsiteY143" fmla="*/ 214168 h 517105"/>
              <a:gd name="connsiteX144" fmla="*/ 157104 w 720000"/>
              <a:gd name="connsiteY144" fmla="*/ 157808 h 517105"/>
              <a:gd name="connsiteX145" fmla="*/ 562897 w 720000"/>
              <a:gd name="connsiteY145" fmla="*/ 157808 h 517105"/>
              <a:gd name="connsiteX146" fmla="*/ 573465 w 720000"/>
              <a:gd name="connsiteY146" fmla="*/ 168376 h 517105"/>
              <a:gd name="connsiteX147" fmla="*/ 562897 w 720000"/>
              <a:gd name="connsiteY147" fmla="*/ 178943 h 517105"/>
              <a:gd name="connsiteX148" fmla="*/ 157104 w 720000"/>
              <a:gd name="connsiteY148" fmla="*/ 178943 h 517105"/>
              <a:gd name="connsiteX149" fmla="*/ 146536 w 720000"/>
              <a:gd name="connsiteY149" fmla="*/ 168376 h 517105"/>
              <a:gd name="connsiteX150" fmla="*/ 157104 w 720000"/>
              <a:gd name="connsiteY150" fmla="*/ 157808 h 517105"/>
              <a:gd name="connsiteX151" fmla="*/ 664345 w 720000"/>
              <a:gd name="connsiteY151" fmla="*/ 146532 h 517105"/>
              <a:gd name="connsiteX152" fmla="*/ 674912 w 720000"/>
              <a:gd name="connsiteY152" fmla="*/ 157100 h 517105"/>
              <a:gd name="connsiteX153" fmla="*/ 674912 w 720000"/>
              <a:gd name="connsiteY153" fmla="*/ 360000 h 517105"/>
              <a:gd name="connsiteX154" fmla="*/ 664345 w 720000"/>
              <a:gd name="connsiteY154" fmla="*/ 370568 h 517105"/>
              <a:gd name="connsiteX155" fmla="*/ 653777 w 720000"/>
              <a:gd name="connsiteY155" fmla="*/ 360000 h 517105"/>
              <a:gd name="connsiteX156" fmla="*/ 653777 w 720000"/>
              <a:gd name="connsiteY156" fmla="*/ 157100 h 517105"/>
              <a:gd name="connsiteX157" fmla="*/ 664345 w 720000"/>
              <a:gd name="connsiteY157" fmla="*/ 146532 h 517105"/>
              <a:gd name="connsiteX158" fmla="*/ 55656 w 720000"/>
              <a:gd name="connsiteY158" fmla="*/ 146532 h 517105"/>
              <a:gd name="connsiteX159" fmla="*/ 66223 w 720000"/>
              <a:gd name="connsiteY159" fmla="*/ 157100 h 517105"/>
              <a:gd name="connsiteX160" fmla="*/ 66223 w 720000"/>
              <a:gd name="connsiteY160" fmla="*/ 360000 h 517105"/>
              <a:gd name="connsiteX161" fmla="*/ 55656 w 720000"/>
              <a:gd name="connsiteY161" fmla="*/ 370568 h 517105"/>
              <a:gd name="connsiteX162" fmla="*/ 45088 w 720000"/>
              <a:gd name="connsiteY162" fmla="*/ 360000 h 517105"/>
              <a:gd name="connsiteX163" fmla="*/ 45088 w 720000"/>
              <a:gd name="connsiteY163" fmla="*/ 157100 h 517105"/>
              <a:gd name="connsiteX164" fmla="*/ 55656 w 720000"/>
              <a:gd name="connsiteY164" fmla="*/ 146532 h 517105"/>
              <a:gd name="connsiteX165" fmla="*/ 269824 w 720000"/>
              <a:gd name="connsiteY165" fmla="*/ 112720 h 517105"/>
              <a:gd name="connsiteX166" fmla="*/ 450176 w 720000"/>
              <a:gd name="connsiteY166" fmla="*/ 112720 h 517105"/>
              <a:gd name="connsiteX167" fmla="*/ 460743 w 720000"/>
              <a:gd name="connsiteY167" fmla="*/ 123288 h 517105"/>
              <a:gd name="connsiteX168" fmla="*/ 450176 w 720000"/>
              <a:gd name="connsiteY168" fmla="*/ 133855 h 517105"/>
              <a:gd name="connsiteX169" fmla="*/ 269824 w 720000"/>
              <a:gd name="connsiteY169" fmla="*/ 133855 h 517105"/>
              <a:gd name="connsiteX170" fmla="*/ 259256 w 720000"/>
              <a:gd name="connsiteY170" fmla="*/ 123288 h 517105"/>
              <a:gd name="connsiteX171" fmla="*/ 269824 w 720000"/>
              <a:gd name="connsiteY171" fmla="*/ 112720 h 517105"/>
              <a:gd name="connsiteX172" fmla="*/ 664345 w 720000"/>
              <a:gd name="connsiteY172" fmla="*/ 101448 h 517105"/>
              <a:gd name="connsiteX173" fmla="*/ 671812 w 720000"/>
              <a:gd name="connsiteY173" fmla="*/ 104548 h 517105"/>
              <a:gd name="connsiteX174" fmla="*/ 674912 w 720000"/>
              <a:gd name="connsiteY174" fmla="*/ 112016 h 517105"/>
              <a:gd name="connsiteX175" fmla="*/ 671812 w 720000"/>
              <a:gd name="connsiteY175" fmla="*/ 119483 h 517105"/>
              <a:gd name="connsiteX176" fmla="*/ 664345 w 720000"/>
              <a:gd name="connsiteY176" fmla="*/ 122583 h 517105"/>
              <a:gd name="connsiteX177" fmla="*/ 656877 w 720000"/>
              <a:gd name="connsiteY177" fmla="*/ 119483 h 517105"/>
              <a:gd name="connsiteX178" fmla="*/ 653777 w 720000"/>
              <a:gd name="connsiteY178" fmla="*/ 112016 h 517105"/>
              <a:gd name="connsiteX179" fmla="*/ 656877 w 720000"/>
              <a:gd name="connsiteY179" fmla="*/ 104548 h 517105"/>
              <a:gd name="connsiteX180" fmla="*/ 664345 w 720000"/>
              <a:gd name="connsiteY180" fmla="*/ 101448 h 517105"/>
              <a:gd name="connsiteX181" fmla="*/ 55656 w 720000"/>
              <a:gd name="connsiteY181" fmla="*/ 101448 h 517105"/>
              <a:gd name="connsiteX182" fmla="*/ 63123 w 720000"/>
              <a:gd name="connsiteY182" fmla="*/ 104548 h 517105"/>
              <a:gd name="connsiteX183" fmla="*/ 66223 w 720000"/>
              <a:gd name="connsiteY183" fmla="*/ 112016 h 517105"/>
              <a:gd name="connsiteX184" fmla="*/ 63123 w 720000"/>
              <a:gd name="connsiteY184" fmla="*/ 119483 h 517105"/>
              <a:gd name="connsiteX185" fmla="*/ 55656 w 720000"/>
              <a:gd name="connsiteY185" fmla="*/ 122583 h 517105"/>
              <a:gd name="connsiteX186" fmla="*/ 48188 w 720000"/>
              <a:gd name="connsiteY186" fmla="*/ 119483 h 517105"/>
              <a:gd name="connsiteX187" fmla="*/ 45088 w 720000"/>
              <a:gd name="connsiteY187" fmla="*/ 112016 h 517105"/>
              <a:gd name="connsiteX188" fmla="*/ 48188 w 720000"/>
              <a:gd name="connsiteY188" fmla="*/ 104548 h 517105"/>
              <a:gd name="connsiteX189" fmla="*/ 55656 w 720000"/>
              <a:gd name="connsiteY189" fmla="*/ 101448 h 517105"/>
              <a:gd name="connsiteX190" fmla="*/ 656872 w 720000"/>
              <a:gd name="connsiteY190" fmla="*/ 48184 h 517105"/>
              <a:gd name="connsiteX191" fmla="*/ 671816 w 720000"/>
              <a:gd name="connsiteY191" fmla="*/ 48184 h 517105"/>
              <a:gd name="connsiteX192" fmla="*/ 671816 w 720000"/>
              <a:gd name="connsiteY192" fmla="*/ 63128 h 517105"/>
              <a:gd name="connsiteX193" fmla="*/ 638000 w 720000"/>
              <a:gd name="connsiteY193" fmla="*/ 96944 h 517105"/>
              <a:gd name="connsiteX194" fmla="*/ 630528 w 720000"/>
              <a:gd name="connsiteY194" fmla="*/ 100040 h 517105"/>
              <a:gd name="connsiteX195" fmla="*/ 623056 w 720000"/>
              <a:gd name="connsiteY195" fmla="*/ 96944 h 517105"/>
              <a:gd name="connsiteX196" fmla="*/ 623056 w 720000"/>
              <a:gd name="connsiteY196" fmla="*/ 82000 h 517105"/>
              <a:gd name="connsiteX197" fmla="*/ 48183 w 720000"/>
              <a:gd name="connsiteY197" fmla="*/ 48184 h 517105"/>
              <a:gd name="connsiteX198" fmla="*/ 63127 w 720000"/>
              <a:gd name="connsiteY198" fmla="*/ 48184 h 517105"/>
              <a:gd name="connsiteX199" fmla="*/ 96943 w 720000"/>
              <a:gd name="connsiteY199" fmla="*/ 82000 h 517105"/>
              <a:gd name="connsiteX200" fmla="*/ 96943 w 720000"/>
              <a:gd name="connsiteY200" fmla="*/ 96944 h 517105"/>
              <a:gd name="connsiteX201" fmla="*/ 89471 w 720000"/>
              <a:gd name="connsiteY201" fmla="*/ 100040 h 517105"/>
              <a:gd name="connsiteX202" fmla="*/ 81999 w 720000"/>
              <a:gd name="connsiteY202" fmla="*/ 96944 h 517105"/>
              <a:gd name="connsiteX203" fmla="*/ 48183 w 720000"/>
              <a:gd name="connsiteY203" fmla="*/ 63128 h 517105"/>
              <a:gd name="connsiteX204" fmla="*/ 48183 w 720000"/>
              <a:gd name="connsiteY204" fmla="*/ 48184 h 517105"/>
              <a:gd name="connsiteX205" fmla="*/ 607985 w 720000"/>
              <a:gd name="connsiteY205" fmla="*/ 45088 h 517105"/>
              <a:gd name="connsiteX206" fmla="*/ 615452 w 720000"/>
              <a:gd name="connsiteY206" fmla="*/ 48188 h 517105"/>
              <a:gd name="connsiteX207" fmla="*/ 618552 w 720000"/>
              <a:gd name="connsiteY207" fmla="*/ 55656 h 517105"/>
              <a:gd name="connsiteX208" fmla="*/ 615452 w 720000"/>
              <a:gd name="connsiteY208" fmla="*/ 63123 h 517105"/>
              <a:gd name="connsiteX209" fmla="*/ 607985 w 720000"/>
              <a:gd name="connsiteY209" fmla="*/ 66223 h 517105"/>
              <a:gd name="connsiteX210" fmla="*/ 600517 w 720000"/>
              <a:gd name="connsiteY210" fmla="*/ 63123 h 517105"/>
              <a:gd name="connsiteX211" fmla="*/ 597417 w 720000"/>
              <a:gd name="connsiteY211" fmla="*/ 55656 h 517105"/>
              <a:gd name="connsiteX212" fmla="*/ 600517 w 720000"/>
              <a:gd name="connsiteY212" fmla="*/ 48188 h 517105"/>
              <a:gd name="connsiteX213" fmla="*/ 607985 w 720000"/>
              <a:gd name="connsiteY213" fmla="*/ 45088 h 517105"/>
              <a:gd name="connsiteX214" fmla="*/ 157104 w 720000"/>
              <a:gd name="connsiteY214" fmla="*/ 45088 h 517105"/>
              <a:gd name="connsiteX215" fmla="*/ 562897 w 720000"/>
              <a:gd name="connsiteY215" fmla="*/ 45088 h 517105"/>
              <a:gd name="connsiteX216" fmla="*/ 573465 w 720000"/>
              <a:gd name="connsiteY216" fmla="*/ 55656 h 517105"/>
              <a:gd name="connsiteX217" fmla="*/ 562897 w 720000"/>
              <a:gd name="connsiteY217" fmla="*/ 66223 h 517105"/>
              <a:gd name="connsiteX218" fmla="*/ 157104 w 720000"/>
              <a:gd name="connsiteY218" fmla="*/ 66223 h 517105"/>
              <a:gd name="connsiteX219" fmla="*/ 146536 w 720000"/>
              <a:gd name="connsiteY219" fmla="*/ 55656 h 517105"/>
              <a:gd name="connsiteX220" fmla="*/ 157104 w 720000"/>
              <a:gd name="connsiteY220" fmla="*/ 45088 h 517105"/>
              <a:gd name="connsiteX221" fmla="*/ 33112 w 720000"/>
              <a:gd name="connsiteY221" fmla="*/ 21135 h 517105"/>
              <a:gd name="connsiteX222" fmla="*/ 21135 w 720000"/>
              <a:gd name="connsiteY222" fmla="*/ 33112 h 517105"/>
              <a:gd name="connsiteX223" fmla="*/ 21135 w 720000"/>
              <a:gd name="connsiteY223" fmla="*/ 483993 h 517105"/>
              <a:gd name="connsiteX224" fmla="*/ 33112 w 720000"/>
              <a:gd name="connsiteY224" fmla="*/ 495970 h 517105"/>
              <a:gd name="connsiteX225" fmla="*/ 686888 w 720000"/>
              <a:gd name="connsiteY225" fmla="*/ 495970 h 517105"/>
              <a:gd name="connsiteX226" fmla="*/ 698865 w 720000"/>
              <a:gd name="connsiteY226" fmla="*/ 483993 h 517105"/>
              <a:gd name="connsiteX227" fmla="*/ 698865 w 720000"/>
              <a:gd name="connsiteY227" fmla="*/ 33112 h 517105"/>
              <a:gd name="connsiteX228" fmla="*/ 686888 w 720000"/>
              <a:gd name="connsiteY228" fmla="*/ 21135 h 517105"/>
              <a:gd name="connsiteX229" fmla="*/ 33112 w 720000"/>
              <a:gd name="connsiteY229" fmla="*/ 0 h 517105"/>
              <a:gd name="connsiteX230" fmla="*/ 686888 w 720000"/>
              <a:gd name="connsiteY230" fmla="*/ 0 h 517105"/>
              <a:gd name="connsiteX231" fmla="*/ 720000 w 720000"/>
              <a:gd name="connsiteY231" fmla="*/ 33112 h 517105"/>
              <a:gd name="connsiteX232" fmla="*/ 720000 w 720000"/>
              <a:gd name="connsiteY232" fmla="*/ 483993 h 517105"/>
              <a:gd name="connsiteX233" fmla="*/ 686888 w 720000"/>
              <a:gd name="connsiteY233" fmla="*/ 517105 h 517105"/>
              <a:gd name="connsiteX234" fmla="*/ 33112 w 720000"/>
              <a:gd name="connsiteY234" fmla="*/ 517105 h 517105"/>
              <a:gd name="connsiteX235" fmla="*/ 0 w 720000"/>
              <a:gd name="connsiteY235" fmla="*/ 483993 h 517105"/>
              <a:gd name="connsiteX236" fmla="*/ 0 w 720000"/>
              <a:gd name="connsiteY236" fmla="*/ 33112 h 517105"/>
              <a:gd name="connsiteX237" fmla="*/ 33112 w 720000"/>
              <a:gd name="connsiteY237" fmla="*/ 0 h 51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720000" h="517105">
                <a:moveTo>
                  <a:pt x="607985" y="450881"/>
                </a:moveTo>
                <a:cubicBezTo>
                  <a:pt x="610759" y="450881"/>
                  <a:pt x="613492" y="452008"/>
                  <a:pt x="615452" y="453981"/>
                </a:cubicBezTo>
                <a:cubicBezTo>
                  <a:pt x="617425" y="455939"/>
                  <a:pt x="618552" y="458673"/>
                  <a:pt x="618552" y="461449"/>
                </a:cubicBezTo>
                <a:cubicBezTo>
                  <a:pt x="618552" y="464224"/>
                  <a:pt x="617425" y="466958"/>
                  <a:pt x="615452" y="468916"/>
                </a:cubicBezTo>
                <a:cubicBezTo>
                  <a:pt x="613494" y="470889"/>
                  <a:pt x="610760" y="472016"/>
                  <a:pt x="607985" y="472016"/>
                </a:cubicBezTo>
                <a:cubicBezTo>
                  <a:pt x="605209" y="472016"/>
                  <a:pt x="602475" y="470889"/>
                  <a:pt x="600517" y="468916"/>
                </a:cubicBezTo>
                <a:cubicBezTo>
                  <a:pt x="598544" y="466958"/>
                  <a:pt x="597417" y="464224"/>
                  <a:pt x="597417" y="461449"/>
                </a:cubicBezTo>
                <a:cubicBezTo>
                  <a:pt x="597417" y="458673"/>
                  <a:pt x="598544" y="455939"/>
                  <a:pt x="600517" y="453981"/>
                </a:cubicBezTo>
                <a:cubicBezTo>
                  <a:pt x="602475" y="452008"/>
                  <a:pt x="605209" y="450881"/>
                  <a:pt x="607985" y="450881"/>
                </a:cubicBezTo>
                <a:close/>
                <a:moveTo>
                  <a:pt x="157104" y="450881"/>
                </a:moveTo>
                <a:lnTo>
                  <a:pt x="562897" y="450881"/>
                </a:lnTo>
                <a:cubicBezTo>
                  <a:pt x="568733" y="450881"/>
                  <a:pt x="573465" y="455612"/>
                  <a:pt x="573465" y="461449"/>
                </a:cubicBezTo>
                <a:cubicBezTo>
                  <a:pt x="573465" y="467285"/>
                  <a:pt x="568733" y="472016"/>
                  <a:pt x="562897" y="472016"/>
                </a:cubicBezTo>
                <a:lnTo>
                  <a:pt x="157104" y="472016"/>
                </a:lnTo>
                <a:cubicBezTo>
                  <a:pt x="151267" y="472016"/>
                  <a:pt x="146536" y="467285"/>
                  <a:pt x="146536" y="461449"/>
                </a:cubicBezTo>
                <a:cubicBezTo>
                  <a:pt x="146536" y="455612"/>
                  <a:pt x="151267" y="450881"/>
                  <a:pt x="157104" y="450881"/>
                </a:cubicBezTo>
                <a:close/>
                <a:moveTo>
                  <a:pt x="112016" y="450881"/>
                </a:moveTo>
                <a:cubicBezTo>
                  <a:pt x="114804" y="450881"/>
                  <a:pt x="117523" y="452008"/>
                  <a:pt x="119483" y="453981"/>
                </a:cubicBezTo>
                <a:cubicBezTo>
                  <a:pt x="121456" y="455939"/>
                  <a:pt x="122583" y="458673"/>
                  <a:pt x="122583" y="461449"/>
                </a:cubicBezTo>
                <a:cubicBezTo>
                  <a:pt x="122583" y="464224"/>
                  <a:pt x="121456" y="466958"/>
                  <a:pt x="119483" y="468916"/>
                </a:cubicBezTo>
                <a:cubicBezTo>
                  <a:pt x="117525" y="470889"/>
                  <a:pt x="114791" y="472016"/>
                  <a:pt x="112016" y="472016"/>
                </a:cubicBezTo>
                <a:cubicBezTo>
                  <a:pt x="109240" y="472016"/>
                  <a:pt x="106506" y="470889"/>
                  <a:pt x="104548" y="468916"/>
                </a:cubicBezTo>
                <a:cubicBezTo>
                  <a:pt x="102575" y="466958"/>
                  <a:pt x="101448" y="464224"/>
                  <a:pt x="101448" y="461449"/>
                </a:cubicBezTo>
                <a:cubicBezTo>
                  <a:pt x="101448" y="458673"/>
                  <a:pt x="102575" y="455939"/>
                  <a:pt x="104548" y="453981"/>
                </a:cubicBezTo>
                <a:cubicBezTo>
                  <a:pt x="106506" y="452008"/>
                  <a:pt x="109240" y="450881"/>
                  <a:pt x="112016" y="450881"/>
                </a:cubicBezTo>
                <a:close/>
                <a:moveTo>
                  <a:pt x="623056" y="420160"/>
                </a:moveTo>
                <a:cubicBezTo>
                  <a:pt x="627182" y="416033"/>
                  <a:pt x="633873" y="416033"/>
                  <a:pt x="638000" y="420160"/>
                </a:cubicBezTo>
                <a:lnTo>
                  <a:pt x="671816" y="453976"/>
                </a:lnTo>
                <a:cubicBezTo>
                  <a:pt x="675943" y="458102"/>
                  <a:pt x="675943" y="464793"/>
                  <a:pt x="671816" y="468920"/>
                </a:cubicBezTo>
                <a:cubicBezTo>
                  <a:pt x="669753" y="470984"/>
                  <a:pt x="667048" y="472016"/>
                  <a:pt x="664344" y="472016"/>
                </a:cubicBezTo>
                <a:cubicBezTo>
                  <a:pt x="661640" y="472016"/>
                  <a:pt x="658935" y="470983"/>
                  <a:pt x="656872" y="468920"/>
                </a:cubicBezTo>
                <a:lnTo>
                  <a:pt x="623056" y="435104"/>
                </a:lnTo>
                <a:cubicBezTo>
                  <a:pt x="618929" y="430979"/>
                  <a:pt x="618929" y="424287"/>
                  <a:pt x="623056" y="420160"/>
                </a:cubicBezTo>
                <a:close/>
                <a:moveTo>
                  <a:pt x="81999" y="420160"/>
                </a:moveTo>
                <a:cubicBezTo>
                  <a:pt x="86125" y="416033"/>
                  <a:pt x="92818" y="416033"/>
                  <a:pt x="96943" y="420160"/>
                </a:cubicBezTo>
                <a:cubicBezTo>
                  <a:pt x="101070" y="424286"/>
                  <a:pt x="101070" y="430977"/>
                  <a:pt x="96943" y="435104"/>
                </a:cubicBezTo>
                <a:lnTo>
                  <a:pt x="63127" y="468920"/>
                </a:lnTo>
                <a:cubicBezTo>
                  <a:pt x="61064" y="470984"/>
                  <a:pt x="58359" y="472016"/>
                  <a:pt x="55655" y="472016"/>
                </a:cubicBezTo>
                <a:cubicBezTo>
                  <a:pt x="52951" y="472016"/>
                  <a:pt x="50246" y="470984"/>
                  <a:pt x="48183" y="468920"/>
                </a:cubicBezTo>
                <a:cubicBezTo>
                  <a:pt x="44056" y="464795"/>
                  <a:pt x="44056" y="458103"/>
                  <a:pt x="48183" y="453976"/>
                </a:cubicBezTo>
                <a:close/>
                <a:moveTo>
                  <a:pt x="664343" y="394521"/>
                </a:moveTo>
                <a:cubicBezTo>
                  <a:pt x="667132" y="394521"/>
                  <a:pt x="669852" y="395648"/>
                  <a:pt x="671810" y="397621"/>
                </a:cubicBezTo>
                <a:cubicBezTo>
                  <a:pt x="673783" y="399579"/>
                  <a:pt x="674910" y="402313"/>
                  <a:pt x="674910" y="405089"/>
                </a:cubicBezTo>
                <a:cubicBezTo>
                  <a:pt x="674910" y="407864"/>
                  <a:pt x="673783" y="410598"/>
                  <a:pt x="671810" y="412556"/>
                </a:cubicBezTo>
                <a:cubicBezTo>
                  <a:pt x="669852" y="414529"/>
                  <a:pt x="667118" y="415656"/>
                  <a:pt x="664343" y="415656"/>
                </a:cubicBezTo>
                <a:cubicBezTo>
                  <a:pt x="661567" y="415656"/>
                  <a:pt x="658847" y="414529"/>
                  <a:pt x="656875" y="412556"/>
                </a:cubicBezTo>
                <a:cubicBezTo>
                  <a:pt x="654902" y="410598"/>
                  <a:pt x="653776" y="407864"/>
                  <a:pt x="653775" y="405089"/>
                </a:cubicBezTo>
                <a:cubicBezTo>
                  <a:pt x="653775" y="402313"/>
                  <a:pt x="654902" y="399579"/>
                  <a:pt x="656875" y="397621"/>
                </a:cubicBezTo>
                <a:cubicBezTo>
                  <a:pt x="658833" y="395648"/>
                  <a:pt x="661567" y="394521"/>
                  <a:pt x="664343" y="394521"/>
                </a:cubicBezTo>
                <a:close/>
                <a:moveTo>
                  <a:pt x="55656" y="394521"/>
                </a:moveTo>
                <a:cubicBezTo>
                  <a:pt x="58431" y="394521"/>
                  <a:pt x="61165" y="395648"/>
                  <a:pt x="63123" y="397621"/>
                </a:cubicBezTo>
                <a:cubicBezTo>
                  <a:pt x="65096" y="399579"/>
                  <a:pt x="66223" y="402313"/>
                  <a:pt x="66223" y="405089"/>
                </a:cubicBezTo>
                <a:cubicBezTo>
                  <a:pt x="66223" y="407864"/>
                  <a:pt x="65096" y="410598"/>
                  <a:pt x="63123" y="412556"/>
                </a:cubicBezTo>
                <a:cubicBezTo>
                  <a:pt x="61165" y="414529"/>
                  <a:pt x="58431" y="415656"/>
                  <a:pt x="55656" y="415656"/>
                </a:cubicBezTo>
                <a:cubicBezTo>
                  <a:pt x="52878" y="415656"/>
                  <a:pt x="50145" y="414529"/>
                  <a:pt x="48188" y="412556"/>
                </a:cubicBezTo>
                <a:cubicBezTo>
                  <a:pt x="46215" y="410598"/>
                  <a:pt x="45088" y="407864"/>
                  <a:pt x="45088" y="405089"/>
                </a:cubicBezTo>
                <a:cubicBezTo>
                  <a:pt x="45088" y="402313"/>
                  <a:pt x="46215" y="399579"/>
                  <a:pt x="48188" y="397621"/>
                </a:cubicBezTo>
                <a:cubicBezTo>
                  <a:pt x="50146" y="395648"/>
                  <a:pt x="52866" y="394521"/>
                  <a:pt x="55656" y="394521"/>
                </a:cubicBezTo>
                <a:close/>
                <a:moveTo>
                  <a:pt x="157104" y="371977"/>
                </a:moveTo>
                <a:lnTo>
                  <a:pt x="337456" y="371977"/>
                </a:lnTo>
                <a:cubicBezTo>
                  <a:pt x="343292" y="371977"/>
                  <a:pt x="348023" y="376708"/>
                  <a:pt x="348023" y="382545"/>
                </a:cubicBezTo>
                <a:cubicBezTo>
                  <a:pt x="348023" y="388381"/>
                  <a:pt x="343292" y="393112"/>
                  <a:pt x="337456" y="393112"/>
                </a:cubicBezTo>
                <a:lnTo>
                  <a:pt x="157104" y="393112"/>
                </a:lnTo>
                <a:cubicBezTo>
                  <a:pt x="151267" y="393112"/>
                  <a:pt x="146536" y="388381"/>
                  <a:pt x="146536" y="382545"/>
                </a:cubicBezTo>
                <a:cubicBezTo>
                  <a:pt x="146536" y="376708"/>
                  <a:pt x="151267" y="371977"/>
                  <a:pt x="157104" y="371977"/>
                </a:cubicBezTo>
                <a:close/>
                <a:moveTo>
                  <a:pt x="560797" y="340014"/>
                </a:moveTo>
                <a:cubicBezTo>
                  <a:pt x="554942" y="343179"/>
                  <a:pt x="548564" y="345486"/>
                  <a:pt x="541832" y="346790"/>
                </a:cubicBezTo>
                <a:lnTo>
                  <a:pt x="539755" y="351805"/>
                </a:lnTo>
                <a:lnTo>
                  <a:pt x="555057" y="388746"/>
                </a:lnTo>
                <a:lnTo>
                  <a:pt x="557494" y="382861"/>
                </a:lnTo>
                <a:cubicBezTo>
                  <a:pt x="559727" y="377469"/>
                  <a:pt x="565909" y="374908"/>
                  <a:pt x="571301" y="377142"/>
                </a:cubicBezTo>
                <a:lnTo>
                  <a:pt x="577186" y="379579"/>
                </a:lnTo>
                <a:close/>
                <a:moveTo>
                  <a:pt x="496126" y="339313"/>
                </a:moveTo>
                <a:lnTo>
                  <a:pt x="479447" y="379579"/>
                </a:lnTo>
                <a:lnTo>
                  <a:pt x="485332" y="377142"/>
                </a:lnTo>
                <a:cubicBezTo>
                  <a:pt x="490722" y="374908"/>
                  <a:pt x="496906" y="377469"/>
                  <a:pt x="499139" y="382861"/>
                </a:cubicBezTo>
                <a:lnTo>
                  <a:pt x="501576" y="388746"/>
                </a:lnTo>
                <a:lnTo>
                  <a:pt x="516878" y="351805"/>
                </a:lnTo>
                <a:lnTo>
                  <a:pt x="514656" y="346441"/>
                </a:lnTo>
                <a:cubicBezTo>
                  <a:pt x="508064" y="344987"/>
                  <a:pt x="501836" y="342558"/>
                  <a:pt x="496126" y="339313"/>
                </a:cubicBezTo>
                <a:close/>
                <a:moveTo>
                  <a:pt x="157104" y="326889"/>
                </a:moveTo>
                <a:lnTo>
                  <a:pt x="382544" y="326889"/>
                </a:lnTo>
                <a:cubicBezTo>
                  <a:pt x="388380" y="326889"/>
                  <a:pt x="393111" y="331620"/>
                  <a:pt x="393111" y="337457"/>
                </a:cubicBezTo>
                <a:cubicBezTo>
                  <a:pt x="393111" y="343293"/>
                  <a:pt x="388380" y="348024"/>
                  <a:pt x="382544" y="348024"/>
                </a:cubicBezTo>
                <a:lnTo>
                  <a:pt x="157104" y="348024"/>
                </a:lnTo>
                <a:cubicBezTo>
                  <a:pt x="151267" y="348024"/>
                  <a:pt x="146536" y="343293"/>
                  <a:pt x="146536" y="337457"/>
                </a:cubicBezTo>
                <a:cubicBezTo>
                  <a:pt x="146536" y="331620"/>
                  <a:pt x="151267" y="326889"/>
                  <a:pt x="157104" y="326889"/>
                </a:cubicBezTo>
                <a:close/>
                <a:moveTo>
                  <a:pt x="337456" y="281801"/>
                </a:moveTo>
                <a:lnTo>
                  <a:pt x="360000" y="281801"/>
                </a:lnTo>
                <a:cubicBezTo>
                  <a:pt x="365836" y="281801"/>
                  <a:pt x="370567" y="286532"/>
                  <a:pt x="370567" y="292369"/>
                </a:cubicBezTo>
                <a:cubicBezTo>
                  <a:pt x="370567" y="298205"/>
                  <a:pt x="365836" y="302936"/>
                  <a:pt x="360000" y="302936"/>
                </a:cubicBezTo>
                <a:lnTo>
                  <a:pt x="337456" y="302936"/>
                </a:lnTo>
                <a:cubicBezTo>
                  <a:pt x="331619" y="302936"/>
                  <a:pt x="326888" y="298205"/>
                  <a:pt x="326888" y="292369"/>
                </a:cubicBezTo>
                <a:cubicBezTo>
                  <a:pt x="326888" y="286532"/>
                  <a:pt x="331619" y="281801"/>
                  <a:pt x="337456" y="281801"/>
                </a:cubicBezTo>
                <a:close/>
                <a:moveTo>
                  <a:pt x="157104" y="281801"/>
                </a:moveTo>
                <a:lnTo>
                  <a:pt x="292368" y="281801"/>
                </a:lnTo>
                <a:cubicBezTo>
                  <a:pt x="298204" y="281801"/>
                  <a:pt x="302935" y="286532"/>
                  <a:pt x="302935" y="292369"/>
                </a:cubicBezTo>
                <a:cubicBezTo>
                  <a:pt x="302935" y="298205"/>
                  <a:pt x="298204" y="302936"/>
                  <a:pt x="292368" y="302936"/>
                </a:cubicBezTo>
                <a:lnTo>
                  <a:pt x="157104" y="302936"/>
                </a:lnTo>
                <a:cubicBezTo>
                  <a:pt x="151267" y="302936"/>
                  <a:pt x="146536" y="298205"/>
                  <a:pt x="146536" y="292369"/>
                </a:cubicBezTo>
                <a:cubicBezTo>
                  <a:pt x="146536" y="286532"/>
                  <a:pt x="151267" y="281801"/>
                  <a:pt x="157104" y="281801"/>
                </a:cubicBezTo>
                <a:close/>
                <a:moveTo>
                  <a:pt x="529081" y="280392"/>
                </a:moveTo>
                <a:cubicBezTo>
                  <a:pt x="528692" y="280392"/>
                  <a:pt x="528376" y="280708"/>
                  <a:pt x="528376" y="281097"/>
                </a:cubicBezTo>
                <a:cubicBezTo>
                  <a:pt x="528376" y="281485"/>
                  <a:pt x="528692" y="281801"/>
                  <a:pt x="529081" y="281801"/>
                </a:cubicBezTo>
                <a:cubicBezTo>
                  <a:pt x="529469" y="281801"/>
                  <a:pt x="529785" y="281485"/>
                  <a:pt x="529785" y="281097"/>
                </a:cubicBezTo>
                <a:cubicBezTo>
                  <a:pt x="529785" y="280708"/>
                  <a:pt x="529469" y="280392"/>
                  <a:pt x="529081" y="280392"/>
                </a:cubicBezTo>
                <a:close/>
                <a:moveTo>
                  <a:pt x="529081" y="259257"/>
                </a:moveTo>
                <a:cubicBezTo>
                  <a:pt x="541123" y="259257"/>
                  <a:pt x="550920" y="269054"/>
                  <a:pt x="550920" y="281097"/>
                </a:cubicBezTo>
                <a:cubicBezTo>
                  <a:pt x="550920" y="293139"/>
                  <a:pt x="541123" y="302936"/>
                  <a:pt x="529081" y="302936"/>
                </a:cubicBezTo>
                <a:cubicBezTo>
                  <a:pt x="517038" y="302936"/>
                  <a:pt x="507241" y="293139"/>
                  <a:pt x="507241" y="281097"/>
                </a:cubicBezTo>
                <a:cubicBezTo>
                  <a:pt x="507241" y="269054"/>
                  <a:pt x="517038" y="259257"/>
                  <a:pt x="529081" y="259257"/>
                </a:cubicBezTo>
                <a:close/>
                <a:moveTo>
                  <a:pt x="157104" y="236712"/>
                </a:moveTo>
                <a:lnTo>
                  <a:pt x="405088" y="236712"/>
                </a:lnTo>
                <a:cubicBezTo>
                  <a:pt x="410924" y="236712"/>
                  <a:pt x="415655" y="241443"/>
                  <a:pt x="415655" y="247280"/>
                </a:cubicBezTo>
                <a:cubicBezTo>
                  <a:pt x="415655" y="253116"/>
                  <a:pt x="410924" y="257847"/>
                  <a:pt x="405088" y="257847"/>
                </a:cubicBezTo>
                <a:lnTo>
                  <a:pt x="157104" y="257847"/>
                </a:lnTo>
                <a:cubicBezTo>
                  <a:pt x="151267" y="257847"/>
                  <a:pt x="146536" y="253116"/>
                  <a:pt x="146536" y="247280"/>
                </a:cubicBezTo>
                <a:cubicBezTo>
                  <a:pt x="146536" y="241443"/>
                  <a:pt x="151267" y="236712"/>
                  <a:pt x="157104" y="236712"/>
                </a:cubicBezTo>
                <a:close/>
                <a:moveTo>
                  <a:pt x="529080" y="235303"/>
                </a:moveTo>
                <a:cubicBezTo>
                  <a:pt x="503831" y="235303"/>
                  <a:pt x="483288" y="255846"/>
                  <a:pt x="483288" y="281096"/>
                </a:cubicBezTo>
                <a:cubicBezTo>
                  <a:pt x="483288" y="306345"/>
                  <a:pt x="503831" y="326888"/>
                  <a:pt x="529080" y="326888"/>
                </a:cubicBezTo>
                <a:cubicBezTo>
                  <a:pt x="554330" y="326888"/>
                  <a:pt x="574873" y="306345"/>
                  <a:pt x="574873" y="281096"/>
                </a:cubicBezTo>
                <a:cubicBezTo>
                  <a:pt x="574873" y="255846"/>
                  <a:pt x="554330" y="235303"/>
                  <a:pt x="529080" y="235303"/>
                </a:cubicBezTo>
                <a:close/>
                <a:moveTo>
                  <a:pt x="529080" y="214168"/>
                </a:moveTo>
                <a:cubicBezTo>
                  <a:pt x="565983" y="214168"/>
                  <a:pt x="596008" y="244192"/>
                  <a:pt x="596008" y="281096"/>
                </a:cubicBezTo>
                <a:cubicBezTo>
                  <a:pt x="596008" y="298649"/>
                  <a:pt x="589207" y="314635"/>
                  <a:pt x="578111" y="326585"/>
                </a:cubicBezTo>
                <a:lnTo>
                  <a:pt x="606475" y="395061"/>
                </a:lnTo>
                <a:cubicBezTo>
                  <a:pt x="608111" y="399009"/>
                  <a:pt x="607207" y="403555"/>
                  <a:pt x="604183" y="406577"/>
                </a:cubicBezTo>
                <a:cubicBezTo>
                  <a:pt x="601162" y="409599"/>
                  <a:pt x="596618" y="410504"/>
                  <a:pt x="592667" y="408868"/>
                </a:cubicBezTo>
                <a:lnTo>
                  <a:pt x="572975" y="400711"/>
                </a:lnTo>
                <a:lnTo>
                  <a:pt x="564818" y="420404"/>
                </a:lnTo>
                <a:cubicBezTo>
                  <a:pt x="563182" y="424353"/>
                  <a:pt x="559329" y="426927"/>
                  <a:pt x="555055" y="426927"/>
                </a:cubicBezTo>
                <a:cubicBezTo>
                  <a:pt x="550782" y="426927"/>
                  <a:pt x="546928" y="424353"/>
                  <a:pt x="545292" y="420404"/>
                </a:cubicBezTo>
                <a:lnTo>
                  <a:pt x="528317" y="379419"/>
                </a:lnTo>
                <a:lnTo>
                  <a:pt x="511339" y="420404"/>
                </a:lnTo>
                <a:cubicBezTo>
                  <a:pt x="509704" y="424353"/>
                  <a:pt x="505850" y="426927"/>
                  <a:pt x="501576" y="426927"/>
                </a:cubicBezTo>
                <a:cubicBezTo>
                  <a:pt x="497303" y="426927"/>
                  <a:pt x="493449" y="424353"/>
                  <a:pt x="491813" y="420404"/>
                </a:cubicBezTo>
                <a:lnTo>
                  <a:pt x="483657" y="400711"/>
                </a:lnTo>
                <a:lnTo>
                  <a:pt x="463965" y="408868"/>
                </a:lnTo>
                <a:cubicBezTo>
                  <a:pt x="460019" y="410504"/>
                  <a:pt x="455471" y="409601"/>
                  <a:pt x="452449" y="406577"/>
                </a:cubicBezTo>
                <a:cubicBezTo>
                  <a:pt x="449426" y="403555"/>
                  <a:pt x="448522" y="399011"/>
                  <a:pt x="450158" y="395061"/>
                </a:cubicBezTo>
                <a:lnTo>
                  <a:pt x="479001" y="325427"/>
                </a:lnTo>
                <a:cubicBezTo>
                  <a:pt x="468530" y="313611"/>
                  <a:pt x="462153" y="298088"/>
                  <a:pt x="462153" y="281096"/>
                </a:cubicBezTo>
                <a:cubicBezTo>
                  <a:pt x="462153" y="244192"/>
                  <a:pt x="492177" y="214168"/>
                  <a:pt x="529080" y="214168"/>
                </a:cubicBezTo>
                <a:close/>
                <a:moveTo>
                  <a:pt x="157104" y="157808"/>
                </a:moveTo>
                <a:lnTo>
                  <a:pt x="562897" y="157808"/>
                </a:lnTo>
                <a:cubicBezTo>
                  <a:pt x="568733" y="157808"/>
                  <a:pt x="573465" y="162539"/>
                  <a:pt x="573465" y="168376"/>
                </a:cubicBezTo>
                <a:cubicBezTo>
                  <a:pt x="573465" y="174212"/>
                  <a:pt x="568733" y="178943"/>
                  <a:pt x="562897" y="178943"/>
                </a:cubicBezTo>
                <a:lnTo>
                  <a:pt x="157104" y="178943"/>
                </a:lnTo>
                <a:cubicBezTo>
                  <a:pt x="151267" y="178943"/>
                  <a:pt x="146536" y="174212"/>
                  <a:pt x="146536" y="168376"/>
                </a:cubicBezTo>
                <a:cubicBezTo>
                  <a:pt x="146536" y="162539"/>
                  <a:pt x="151267" y="157808"/>
                  <a:pt x="157104" y="157808"/>
                </a:cubicBezTo>
                <a:close/>
                <a:moveTo>
                  <a:pt x="664345" y="146532"/>
                </a:moveTo>
                <a:cubicBezTo>
                  <a:pt x="670181" y="146532"/>
                  <a:pt x="674912" y="151263"/>
                  <a:pt x="674912" y="157100"/>
                </a:cubicBezTo>
                <a:lnTo>
                  <a:pt x="674912" y="360000"/>
                </a:lnTo>
                <a:cubicBezTo>
                  <a:pt x="674912" y="365836"/>
                  <a:pt x="670181" y="370568"/>
                  <a:pt x="664345" y="370568"/>
                </a:cubicBezTo>
                <a:cubicBezTo>
                  <a:pt x="658508" y="370568"/>
                  <a:pt x="653777" y="365836"/>
                  <a:pt x="653777" y="360000"/>
                </a:cubicBezTo>
                <a:lnTo>
                  <a:pt x="653777" y="157100"/>
                </a:lnTo>
                <a:cubicBezTo>
                  <a:pt x="653777" y="151263"/>
                  <a:pt x="658508" y="146532"/>
                  <a:pt x="664345" y="146532"/>
                </a:cubicBezTo>
                <a:close/>
                <a:moveTo>
                  <a:pt x="55656" y="146532"/>
                </a:moveTo>
                <a:cubicBezTo>
                  <a:pt x="61492" y="146532"/>
                  <a:pt x="66223" y="151263"/>
                  <a:pt x="66223" y="157100"/>
                </a:cubicBezTo>
                <a:lnTo>
                  <a:pt x="66223" y="360000"/>
                </a:lnTo>
                <a:cubicBezTo>
                  <a:pt x="66223" y="365836"/>
                  <a:pt x="61492" y="370568"/>
                  <a:pt x="55656" y="370568"/>
                </a:cubicBezTo>
                <a:cubicBezTo>
                  <a:pt x="49819" y="370568"/>
                  <a:pt x="45088" y="365836"/>
                  <a:pt x="45088" y="360000"/>
                </a:cubicBezTo>
                <a:lnTo>
                  <a:pt x="45088" y="157100"/>
                </a:lnTo>
                <a:cubicBezTo>
                  <a:pt x="45088" y="151263"/>
                  <a:pt x="49819" y="146532"/>
                  <a:pt x="55656" y="146532"/>
                </a:cubicBezTo>
                <a:close/>
                <a:moveTo>
                  <a:pt x="269824" y="112720"/>
                </a:moveTo>
                <a:lnTo>
                  <a:pt x="450176" y="112720"/>
                </a:lnTo>
                <a:cubicBezTo>
                  <a:pt x="456012" y="112720"/>
                  <a:pt x="460743" y="117451"/>
                  <a:pt x="460743" y="123288"/>
                </a:cubicBezTo>
                <a:cubicBezTo>
                  <a:pt x="460743" y="129124"/>
                  <a:pt x="456012" y="133855"/>
                  <a:pt x="450176" y="133855"/>
                </a:cubicBezTo>
                <a:lnTo>
                  <a:pt x="269824" y="133855"/>
                </a:lnTo>
                <a:cubicBezTo>
                  <a:pt x="263987" y="133855"/>
                  <a:pt x="259256" y="129124"/>
                  <a:pt x="259256" y="123288"/>
                </a:cubicBezTo>
                <a:cubicBezTo>
                  <a:pt x="259256" y="117451"/>
                  <a:pt x="263987" y="112720"/>
                  <a:pt x="269824" y="112720"/>
                </a:cubicBezTo>
                <a:close/>
                <a:moveTo>
                  <a:pt x="664345" y="101448"/>
                </a:moveTo>
                <a:cubicBezTo>
                  <a:pt x="667133" y="101448"/>
                  <a:pt x="669852" y="102575"/>
                  <a:pt x="671812" y="104548"/>
                </a:cubicBezTo>
                <a:cubicBezTo>
                  <a:pt x="673785" y="106506"/>
                  <a:pt x="674912" y="109240"/>
                  <a:pt x="674912" y="112016"/>
                </a:cubicBezTo>
                <a:cubicBezTo>
                  <a:pt x="674912" y="114791"/>
                  <a:pt x="673785" y="117525"/>
                  <a:pt x="671812" y="119483"/>
                </a:cubicBezTo>
                <a:cubicBezTo>
                  <a:pt x="669854" y="121456"/>
                  <a:pt x="667134" y="122583"/>
                  <a:pt x="664345" y="122583"/>
                </a:cubicBezTo>
                <a:cubicBezTo>
                  <a:pt x="661569" y="122583"/>
                  <a:pt x="658835" y="121456"/>
                  <a:pt x="656877" y="119483"/>
                </a:cubicBezTo>
                <a:cubicBezTo>
                  <a:pt x="654904" y="117511"/>
                  <a:pt x="653777" y="114791"/>
                  <a:pt x="653777" y="112016"/>
                </a:cubicBezTo>
                <a:cubicBezTo>
                  <a:pt x="653777" y="109240"/>
                  <a:pt x="654904" y="106506"/>
                  <a:pt x="656877" y="104548"/>
                </a:cubicBezTo>
                <a:cubicBezTo>
                  <a:pt x="658835" y="102575"/>
                  <a:pt x="661569" y="101448"/>
                  <a:pt x="664345" y="101448"/>
                </a:cubicBezTo>
                <a:close/>
                <a:moveTo>
                  <a:pt x="55656" y="101448"/>
                </a:moveTo>
                <a:cubicBezTo>
                  <a:pt x="58444" y="101448"/>
                  <a:pt x="61163" y="102575"/>
                  <a:pt x="63123" y="104548"/>
                </a:cubicBezTo>
                <a:cubicBezTo>
                  <a:pt x="65096" y="106506"/>
                  <a:pt x="66223" y="109240"/>
                  <a:pt x="66223" y="112016"/>
                </a:cubicBezTo>
                <a:cubicBezTo>
                  <a:pt x="66223" y="114791"/>
                  <a:pt x="65096" y="117511"/>
                  <a:pt x="63123" y="119483"/>
                </a:cubicBezTo>
                <a:cubicBezTo>
                  <a:pt x="61165" y="121456"/>
                  <a:pt x="58445" y="122583"/>
                  <a:pt x="55656" y="122583"/>
                </a:cubicBezTo>
                <a:cubicBezTo>
                  <a:pt x="52880" y="122583"/>
                  <a:pt x="50146" y="121456"/>
                  <a:pt x="48188" y="119483"/>
                </a:cubicBezTo>
                <a:cubicBezTo>
                  <a:pt x="46215" y="117511"/>
                  <a:pt x="45088" y="114791"/>
                  <a:pt x="45088" y="112016"/>
                </a:cubicBezTo>
                <a:cubicBezTo>
                  <a:pt x="45088" y="109240"/>
                  <a:pt x="46215" y="106506"/>
                  <a:pt x="48188" y="104548"/>
                </a:cubicBezTo>
                <a:cubicBezTo>
                  <a:pt x="50146" y="102575"/>
                  <a:pt x="52880" y="101448"/>
                  <a:pt x="55656" y="101448"/>
                </a:cubicBezTo>
                <a:close/>
                <a:moveTo>
                  <a:pt x="656872" y="48184"/>
                </a:moveTo>
                <a:cubicBezTo>
                  <a:pt x="660998" y="44057"/>
                  <a:pt x="667691" y="44057"/>
                  <a:pt x="671816" y="48184"/>
                </a:cubicBezTo>
                <a:cubicBezTo>
                  <a:pt x="675943" y="52310"/>
                  <a:pt x="675943" y="59001"/>
                  <a:pt x="671816" y="63128"/>
                </a:cubicBezTo>
                <a:lnTo>
                  <a:pt x="638000" y="96944"/>
                </a:lnTo>
                <a:cubicBezTo>
                  <a:pt x="635937" y="99008"/>
                  <a:pt x="633232" y="100040"/>
                  <a:pt x="630528" y="100040"/>
                </a:cubicBezTo>
                <a:cubicBezTo>
                  <a:pt x="627824" y="100040"/>
                  <a:pt x="625119" y="99007"/>
                  <a:pt x="623056" y="96944"/>
                </a:cubicBezTo>
                <a:cubicBezTo>
                  <a:pt x="618929" y="92819"/>
                  <a:pt x="618929" y="86127"/>
                  <a:pt x="623056" y="82000"/>
                </a:cubicBezTo>
                <a:close/>
                <a:moveTo>
                  <a:pt x="48183" y="48184"/>
                </a:moveTo>
                <a:cubicBezTo>
                  <a:pt x="52309" y="44057"/>
                  <a:pt x="59000" y="44057"/>
                  <a:pt x="63127" y="48184"/>
                </a:cubicBezTo>
                <a:lnTo>
                  <a:pt x="96943" y="82000"/>
                </a:lnTo>
                <a:cubicBezTo>
                  <a:pt x="101070" y="86126"/>
                  <a:pt x="101070" y="92817"/>
                  <a:pt x="96943" y="96944"/>
                </a:cubicBezTo>
                <a:cubicBezTo>
                  <a:pt x="94880" y="99008"/>
                  <a:pt x="92175" y="100040"/>
                  <a:pt x="89471" y="100040"/>
                </a:cubicBezTo>
                <a:cubicBezTo>
                  <a:pt x="86767" y="100040"/>
                  <a:pt x="84062" y="99008"/>
                  <a:pt x="81999" y="96944"/>
                </a:cubicBezTo>
                <a:lnTo>
                  <a:pt x="48183" y="63128"/>
                </a:lnTo>
                <a:cubicBezTo>
                  <a:pt x="44056" y="59003"/>
                  <a:pt x="44056" y="52311"/>
                  <a:pt x="48183" y="48184"/>
                </a:cubicBezTo>
                <a:close/>
                <a:moveTo>
                  <a:pt x="607985" y="45088"/>
                </a:moveTo>
                <a:cubicBezTo>
                  <a:pt x="610759" y="45088"/>
                  <a:pt x="613492" y="46215"/>
                  <a:pt x="615452" y="48188"/>
                </a:cubicBezTo>
                <a:cubicBezTo>
                  <a:pt x="617425" y="50146"/>
                  <a:pt x="618552" y="52880"/>
                  <a:pt x="618552" y="55656"/>
                </a:cubicBezTo>
                <a:cubicBezTo>
                  <a:pt x="618552" y="58431"/>
                  <a:pt x="617425" y="61165"/>
                  <a:pt x="615452" y="63123"/>
                </a:cubicBezTo>
                <a:cubicBezTo>
                  <a:pt x="613494" y="65096"/>
                  <a:pt x="610774" y="66223"/>
                  <a:pt x="607985" y="66223"/>
                </a:cubicBezTo>
                <a:cubicBezTo>
                  <a:pt x="605195" y="66223"/>
                  <a:pt x="602475" y="65096"/>
                  <a:pt x="600517" y="63123"/>
                </a:cubicBezTo>
                <a:cubicBezTo>
                  <a:pt x="598544" y="61165"/>
                  <a:pt x="597417" y="58445"/>
                  <a:pt x="597417" y="55656"/>
                </a:cubicBezTo>
                <a:cubicBezTo>
                  <a:pt x="597417" y="52880"/>
                  <a:pt x="598544" y="50146"/>
                  <a:pt x="600517" y="48188"/>
                </a:cubicBezTo>
                <a:cubicBezTo>
                  <a:pt x="602475" y="46215"/>
                  <a:pt x="605209" y="45088"/>
                  <a:pt x="607985" y="45088"/>
                </a:cubicBezTo>
                <a:close/>
                <a:moveTo>
                  <a:pt x="157104" y="45088"/>
                </a:moveTo>
                <a:lnTo>
                  <a:pt x="562897" y="45088"/>
                </a:lnTo>
                <a:cubicBezTo>
                  <a:pt x="568733" y="45088"/>
                  <a:pt x="573465" y="49819"/>
                  <a:pt x="573465" y="55656"/>
                </a:cubicBezTo>
                <a:cubicBezTo>
                  <a:pt x="573465" y="61492"/>
                  <a:pt x="568733" y="66223"/>
                  <a:pt x="562897" y="66223"/>
                </a:cubicBezTo>
                <a:lnTo>
                  <a:pt x="157104" y="66223"/>
                </a:lnTo>
                <a:cubicBezTo>
                  <a:pt x="151267" y="66223"/>
                  <a:pt x="146536" y="61492"/>
                  <a:pt x="146536" y="55656"/>
                </a:cubicBezTo>
                <a:cubicBezTo>
                  <a:pt x="146536" y="49819"/>
                  <a:pt x="151267" y="45088"/>
                  <a:pt x="157104" y="45088"/>
                </a:cubicBezTo>
                <a:close/>
                <a:moveTo>
                  <a:pt x="33112" y="21135"/>
                </a:moveTo>
                <a:cubicBezTo>
                  <a:pt x="26508" y="21135"/>
                  <a:pt x="21135" y="26508"/>
                  <a:pt x="21135" y="33112"/>
                </a:cubicBezTo>
                <a:lnTo>
                  <a:pt x="21135" y="483993"/>
                </a:lnTo>
                <a:cubicBezTo>
                  <a:pt x="21135" y="490597"/>
                  <a:pt x="26508" y="495970"/>
                  <a:pt x="33112" y="495970"/>
                </a:cubicBezTo>
                <a:lnTo>
                  <a:pt x="686888" y="495970"/>
                </a:lnTo>
                <a:cubicBezTo>
                  <a:pt x="693492" y="495970"/>
                  <a:pt x="698865" y="490597"/>
                  <a:pt x="698865" y="483993"/>
                </a:cubicBezTo>
                <a:lnTo>
                  <a:pt x="698865" y="33112"/>
                </a:lnTo>
                <a:cubicBezTo>
                  <a:pt x="698865" y="26508"/>
                  <a:pt x="693492" y="21135"/>
                  <a:pt x="686888" y="21135"/>
                </a:cubicBezTo>
                <a:close/>
                <a:moveTo>
                  <a:pt x="33112" y="0"/>
                </a:moveTo>
                <a:lnTo>
                  <a:pt x="686888" y="0"/>
                </a:lnTo>
                <a:cubicBezTo>
                  <a:pt x="705146" y="0"/>
                  <a:pt x="720000" y="14854"/>
                  <a:pt x="720000" y="33112"/>
                </a:cubicBezTo>
                <a:lnTo>
                  <a:pt x="720000" y="483993"/>
                </a:lnTo>
                <a:cubicBezTo>
                  <a:pt x="720000" y="502251"/>
                  <a:pt x="705146" y="517105"/>
                  <a:pt x="686888" y="517105"/>
                </a:cubicBezTo>
                <a:lnTo>
                  <a:pt x="33112" y="517105"/>
                </a:lnTo>
                <a:cubicBezTo>
                  <a:pt x="14854" y="517105"/>
                  <a:pt x="0" y="502251"/>
                  <a:pt x="0" y="483993"/>
                </a:cubicBezTo>
                <a:lnTo>
                  <a:pt x="0" y="33112"/>
                </a:lnTo>
                <a:cubicBezTo>
                  <a:pt x="0" y="14854"/>
                  <a:pt x="14854" y="0"/>
                  <a:pt x="33112" y="0"/>
                </a:cubicBezTo>
                <a:close/>
              </a:path>
            </a:pathLst>
          </a:custGeom>
          <a:solidFill>
            <a:schemeClr val="bg2">
              <a:lumMod val="50000"/>
            </a:schemeClr>
          </a:solidFill>
          <a:ln w="1398" cap="flat">
            <a:no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12" name="Объект 2">
            <a:extLst>
              <a:ext uri="{FF2B5EF4-FFF2-40B4-BE49-F238E27FC236}">
                <a16:creationId xmlns:a16="http://schemas.microsoft.com/office/drawing/2014/main" id="{9860C0E5-3116-4414-AD53-ECB71BED0B49}"/>
              </a:ext>
            </a:extLst>
          </p:cNvPr>
          <p:cNvSpPr txBox="1">
            <a:spLocks/>
          </p:cNvSpPr>
          <p:nvPr/>
        </p:nvSpPr>
        <p:spPr>
          <a:xfrm>
            <a:off x="2519828" y="4414711"/>
            <a:ext cx="8246788"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ru-RU" b="1" dirty="0"/>
              <a:t>Возможность участия в заседаниях по ВКС</a:t>
            </a:r>
          </a:p>
          <a:p>
            <a:pPr marL="0" indent="0">
              <a:spcAft>
                <a:spcPts val="1200"/>
              </a:spcAft>
              <a:buNone/>
            </a:pPr>
            <a:r>
              <a:rPr lang="ru-RU" sz="1200" dirty="0">
                <a:solidFill>
                  <a:schemeClr val="accent6"/>
                </a:solidFill>
              </a:rPr>
              <a:t>Исключен запрет на проведение заочного голосования</a:t>
            </a:r>
          </a:p>
        </p:txBody>
      </p:sp>
    </p:spTree>
    <p:extLst>
      <p:ext uri="{BB962C8B-B14F-4D97-AF65-F5344CB8AC3E}">
        <p14:creationId xmlns:p14="http://schemas.microsoft.com/office/powerpoint/2010/main" val="1917355010"/>
      </p:ext>
    </p:extLst>
  </p:cSld>
  <p:clrMapOvr>
    <a:masterClrMapping/>
  </p:clrMapOvr>
  <p:transition spd="slow">
    <p:fade thruBlk="1"/>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93430" y="190355"/>
            <a:ext cx="9113838" cy="648000"/>
          </a:xfrm>
        </p:spPr>
        <p:txBody>
          <a:bodyPr>
            <a:normAutofit fontScale="90000"/>
          </a:bodyPr>
          <a:lstStyle/>
          <a:p>
            <a:r>
              <a:rPr lang="ru-RU" dirty="0"/>
              <a:t>Комиссия по закупкам</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2516905" y="971850"/>
            <a:ext cx="8246788"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ru-RU" b="1" dirty="0"/>
              <a:t>Члены комиссий по осуществлению закупок с 01 января 2022 года </a:t>
            </a:r>
            <a:r>
              <a:rPr lang="ru-RU" b="1" dirty="0">
                <a:solidFill>
                  <a:srgbClr val="FF0000"/>
                </a:solidFill>
              </a:rPr>
              <a:t>могут участвовать в ее заседаниях с использованием систем видео-конференц-связи </a:t>
            </a:r>
            <a:r>
              <a:rPr lang="ru-RU" b="1" dirty="0"/>
              <a:t>с соблюдением требований законодательства Российской Федерации о защите государственной тайны. </a:t>
            </a:r>
            <a:endParaRPr lang="ru-RU" sz="1200" dirty="0">
              <a:solidFill>
                <a:schemeClr val="accent6"/>
              </a:solidFill>
            </a:endParaRPr>
          </a:p>
        </p:txBody>
      </p:sp>
      <p:sp>
        <p:nvSpPr>
          <p:cNvPr id="6" name="Полилиния 4">
            <a:extLst>
              <a:ext uri="{FF2B5EF4-FFF2-40B4-BE49-F238E27FC236}">
                <a16:creationId xmlns:a16="http://schemas.microsoft.com/office/drawing/2014/main" id="{76B9A865-AAAC-49EB-B9E3-72263C0B8EF5}"/>
              </a:ext>
            </a:extLst>
          </p:cNvPr>
          <p:cNvSpPr>
            <a:spLocks noChangeAspect="1"/>
          </p:cNvSpPr>
          <p:nvPr/>
        </p:nvSpPr>
        <p:spPr>
          <a:xfrm>
            <a:off x="1447800" y="1030229"/>
            <a:ext cx="720000" cy="719934"/>
          </a:xfrm>
          <a:custGeom>
            <a:avLst/>
            <a:gdLst>
              <a:gd name="connsiteX0" fmla="*/ 520911 w 720000"/>
              <a:gd name="connsiteY0" fmla="*/ 543829 h 719934"/>
              <a:gd name="connsiteX1" fmla="*/ 500668 w 720000"/>
              <a:gd name="connsiteY1" fmla="*/ 631703 h 719934"/>
              <a:gd name="connsiteX2" fmla="*/ 532783 w 720000"/>
              <a:gd name="connsiteY2" fmla="*/ 661096 h 719934"/>
              <a:gd name="connsiteX3" fmla="*/ 564896 w 720000"/>
              <a:gd name="connsiteY3" fmla="*/ 631703 h 719934"/>
              <a:gd name="connsiteX4" fmla="*/ 544652 w 720000"/>
              <a:gd name="connsiteY4" fmla="*/ 543829 h 719934"/>
              <a:gd name="connsiteX5" fmla="*/ 530434 w 720000"/>
              <a:gd name="connsiteY5" fmla="*/ 493908 h 719934"/>
              <a:gd name="connsiteX6" fmla="*/ 526737 w 720000"/>
              <a:gd name="connsiteY6" fmla="*/ 494039 h 719934"/>
              <a:gd name="connsiteX7" fmla="*/ 525446 w 720000"/>
              <a:gd name="connsiteY7" fmla="*/ 494107 h 719934"/>
              <a:gd name="connsiteX8" fmla="*/ 520058 w 720000"/>
              <a:gd name="connsiteY8" fmla="*/ 494524 h 719934"/>
              <a:gd name="connsiteX9" fmla="*/ 517917 w 720000"/>
              <a:gd name="connsiteY9" fmla="*/ 494741 h 719934"/>
              <a:gd name="connsiteX10" fmla="*/ 513895 w 720000"/>
              <a:gd name="connsiteY10" fmla="*/ 495223 h 719934"/>
              <a:gd name="connsiteX11" fmla="*/ 509973 w 720000"/>
              <a:gd name="connsiteY11" fmla="*/ 495790 h 719934"/>
              <a:gd name="connsiteX12" fmla="*/ 508237 w 720000"/>
              <a:gd name="connsiteY12" fmla="*/ 496071 h 719934"/>
              <a:gd name="connsiteX13" fmla="*/ 505487 w 720000"/>
              <a:gd name="connsiteY13" fmla="*/ 496551 h 719934"/>
              <a:gd name="connsiteX14" fmla="*/ 518945 w 720000"/>
              <a:gd name="connsiteY14" fmla="*/ 522700 h 719934"/>
              <a:gd name="connsiteX15" fmla="*/ 546615 w 720000"/>
              <a:gd name="connsiteY15" fmla="*/ 522700 h 719934"/>
              <a:gd name="connsiteX16" fmla="*/ 560075 w 720000"/>
              <a:gd name="connsiteY16" fmla="*/ 496548 h 719934"/>
              <a:gd name="connsiteX17" fmla="*/ 557340 w 720000"/>
              <a:gd name="connsiteY17" fmla="*/ 496071 h 719934"/>
              <a:gd name="connsiteX18" fmla="*/ 555577 w 720000"/>
              <a:gd name="connsiteY18" fmla="*/ 495787 h 719934"/>
              <a:gd name="connsiteX19" fmla="*/ 551679 w 720000"/>
              <a:gd name="connsiteY19" fmla="*/ 495223 h 719934"/>
              <a:gd name="connsiteX20" fmla="*/ 547644 w 720000"/>
              <a:gd name="connsiteY20" fmla="*/ 494739 h 719934"/>
              <a:gd name="connsiteX21" fmla="*/ 545507 w 720000"/>
              <a:gd name="connsiteY21" fmla="*/ 494524 h 719934"/>
              <a:gd name="connsiteX22" fmla="*/ 540116 w 720000"/>
              <a:gd name="connsiteY22" fmla="*/ 494107 h 719934"/>
              <a:gd name="connsiteX23" fmla="*/ 538825 w 720000"/>
              <a:gd name="connsiteY23" fmla="*/ 494039 h 719934"/>
              <a:gd name="connsiteX24" fmla="*/ 535128 w 720000"/>
              <a:gd name="connsiteY24" fmla="*/ 493908 h 719934"/>
              <a:gd name="connsiteX25" fmla="*/ 532781 w 720000"/>
              <a:gd name="connsiteY25" fmla="*/ 493967 h 719934"/>
              <a:gd name="connsiteX26" fmla="*/ 530434 w 720000"/>
              <a:gd name="connsiteY26" fmla="*/ 493908 h 719934"/>
              <a:gd name="connsiteX27" fmla="*/ 458710 w 720000"/>
              <a:gd name="connsiteY27" fmla="*/ 458350 h 719934"/>
              <a:gd name="connsiteX28" fmla="*/ 458710 w 720000"/>
              <a:gd name="connsiteY28" fmla="*/ 488836 h 719934"/>
              <a:gd name="connsiteX29" fmla="*/ 482882 w 720000"/>
              <a:gd name="connsiteY29" fmla="*/ 480089 h 719934"/>
              <a:gd name="connsiteX30" fmla="*/ 482882 w 720000"/>
              <a:gd name="connsiteY30" fmla="*/ 479760 h 719934"/>
              <a:gd name="connsiteX31" fmla="*/ 458710 w 720000"/>
              <a:gd name="connsiteY31" fmla="*/ 458350 h 719934"/>
              <a:gd name="connsiteX32" fmla="*/ 246399 w 720000"/>
              <a:gd name="connsiteY32" fmla="*/ 389025 h 719934"/>
              <a:gd name="connsiteX33" fmla="*/ 190568 w 720000"/>
              <a:gd name="connsiteY33" fmla="*/ 462126 h 719934"/>
              <a:gd name="connsiteX34" fmla="*/ 242232 w 720000"/>
              <a:gd name="connsiteY34" fmla="*/ 476773 h 719934"/>
              <a:gd name="connsiteX35" fmla="*/ 339976 w 720000"/>
              <a:gd name="connsiteY35" fmla="*/ 389066 h 719934"/>
              <a:gd name="connsiteX36" fmla="*/ 325606 w 720000"/>
              <a:gd name="connsiteY36" fmla="*/ 389061 h 719934"/>
              <a:gd name="connsiteX37" fmla="*/ 547419 w 720000"/>
              <a:gd name="connsiteY37" fmla="*/ 332602 h 719934"/>
              <a:gd name="connsiteX38" fmla="*/ 458921 w 720000"/>
              <a:gd name="connsiteY38" fmla="*/ 373023 h 719934"/>
              <a:gd name="connsiteX39" fmla="*/ 458921 w 720000"/>
              <a:gd name="connsiteY39" fmla="*/ 398981 h 719934"/>
              <a:gd name="connsiteX40" fmla="*/ 459005 w 720000"/>
              <a:gd name="connsiteY40" fmla="*/ 402319 h 719934"/>
              <a:gd name="connsiteX41" fmla="*/ 459054 w 720000"/>
              <a:gd name="connsiteY41" fmla="*/ 403273 h 719934"/>
              <a:gd name="connsiteX42" fmla="*/ 459263 w 720000"/>
              <a:gd name="connsiteY42" fmla="*/ 405997 h 719934"/>
              <a:gd name="connsiteX43" fmla="*/ 459358 w 720000"/>
              <a:gd name="connsiteY43" fmla="*/ 406961 h 719934"/>
              <a:gd name="connsiteX44" fmla="*/ 459689 w 720000"/>
              <a:gd name="connsiteY44" fmla="*/ 409564 h 719934"/>
              <a:gd name="connsiteX45" fmla="*/ 459918 w 720000"/>
              <a:gd name="connsiteY45" fmla="*/ 411032 h 719934"/>
              <a:gd name="connsiteX46" fmla="*/ 460198 w 720000"/>
              <a:gd name="connsiteY46" fmla="*/ 412600 h 719934"/>
              <a:gd name="connsiteX47" fmla="*/ 460883 w 720000"/>
              <a:gd name="connsiteY47" fmla="*/ 415838 h 719934"/>
              <a:gd name="connsiteX48" fmla="*/ 461051 w 720000"/>
              <a:gd name="connsiteY48" fmla="*/ 416567 h 719934"/>
              <a:gd name="connsiteX49" fmla="*/ 461610 w 720000"/>
              <a:gd name="connsiteY49" fmla="*/ 418684 h 719934"/>
              <a:gd name="connsiteX50" fmla="*/ 461750 w 720000"/>
              <a:gd name="connsiteY50" fmla="*/ 419179 h 719934"/>
              <a:gd name="connsiteX51" fmla="*/ 498397 w 720000"/>
              <a:gd name="connsiteY51" fmla="*/ 464241 h 719934"/>
              <a:gd name="connsiteX52" fmla="*/ 499126 w 720000"/>
              <a:gd name="connsiteY52" fmla="*/ 464695 h 719934"/>
              <a:gd name="connsiteX53" fmla="*/ 529925 w 720000"/>
              <a:gd name="connsiteY53" fmla="*/ 472770 h 719934"/>
              <a:gd name="connsiteX54" fmla="*/ 532638 w 720000"/>
              <a:gd name="connsiteY54" fmla="*/ 472698 h 719934"/>
              <a:gd name="connsiteX55" fmla="*/ 532926 w 720000"/>
              <a:gd name="connsiteY55" fmla="*/ 472698 h 719934"/>
              <a:gd name="connsiteX56" fmla="*/ 535639 w 720000"/>
              <a:gd name="connsiteY56" fmla="*/ 472770 h 719934"/>
              <a:gd name="connsiteX57" fmla="*/ 606643 w 720000"/>
              <a:gd name="connsiteY57" fmla="*/ 398981 h 719934"/>
              <a:gd name="connsiteX58" fmla="*/ 606643 w 720000"/>
              <a:gd name="connsiteY58" fmla="*/ 372645 h 719934"/>
              <a:gd name="connsiteX59" fmla="*/ 547419 w 720000"/>
              <a:gd name="connsiteY59" fmla="*/ 332602 h 719934"/>
              <a:gd name="connsiteX60" fmla="*/ 168213 w 720000"/>
              <a:gd name="connsiteY60" fmla="*/ 283623 h 719934"/>
              <a:gd name="connsiteX61" fmla="*/ 121938 w 720000"/>
              <a:gd name="connsiteY61" fmla="*/ 378457 h 719934"/>
              <a:gd name="connsiteX62" fmla="*/ 160480 w 720000"/>
              <a:gd name="connsiteY62" fmla="*/ 466708 h 719934"/>
              <a:gd name="connsiteX63" fmla="*/ 167073 w 720000"/>
              <a:gd name="connsiteY63" fmla="*/ 458076 h 719934"/>
              <a:gd name="connsiteX64" fmla="*/ 167085 w 720000"/>
              <a:gd name="connsiteY64" fmla="*/ 458060 h 719934"/>
              <a:gd name="connsiteX65" fmla="*/ 228299 w 720000"/>
              <a:gd name="connsiteY65" fmla="*/ 377912 h 719934"/>
              <a:gd name="connsiteX66" fmla="*/ 532728 w 720000"/>
              <a:gd name="connsiteY66" fmla="*/ 252475 h 719934"/>
              <a:gd name="connsiteX67" fmla="*/ 498891 w 720000"/>
              <a:gd name="connsiteY67" fmla="*/ 260739 h 719934"/>
              <a:gd name="connsiteX68" fmla="*/ 498398 w 720000"/>
              <a:gd name="connsiteY68" fmla="*/ 261046 h 719934"/>
              <a:gd name="connsiteX69" fmla="*/ 464052 w 720000"/>
              <a:gd name="connsiteY69" fmla="*/ 299335 h 719934"/>
              <a:gd name="connsiteX70" fmla="*/ 464034 w 720000"/>
              <a:gd name="connsiteY70" fmla="*/ 299380 h 719934"/>
              <a:gd name="connsiteX71" fmla="*/ 461792 w 720000"/>
              <a:gd name="connsiteY71" fmla="*/ 305987 h 719934"/>
              <a:gd name="connsiteX72" fmla="*/ 461584 w 720000"/>
              <a:gd name="connsiteY72" fmla="*/ 306720 h 719934"/>
              <a:gd name="connsiteX73" fmla="*/ 461064 w 720000"/>
              <a:gd name="connsiteY73" fmla="*/ 308694 h 719934"/>
              <a:gd name="connsiteX74" fmla="*/ 460807 w 720000"/>
              <a:gd name="connsiteY74" fmla="*/ 309808 h 719934"/>
              <a:gd name="connsiteX75" fmla="*/ 460213 w 720000"/>
              <a:gd name="connsiteY75" fmla="*/ 312636 h 719934"/>
              <a:gd name="connsiteX76" fmla="*/ 459912 w 720000"/>
              <a:gd name="connsiteY76" fmla="*/ 314315 h 719934"/>
              <a:gd name="connsiteX77" fmla="*/ 459691 w 720000"/>
              <a:gd name="connsiteY77" fmla="*/ 315728 h 719934"/>
              <a:gd name="connsiteX78" fmla="*/ 459350 w 720000"/>
              <a:gd name="connsiteY78" fmla="*/ 318418 h 719934"/>
              <a:gd name="connsiteX79" fmla="*/ 459264 w 720000"/>
              <a:gd name="connsiteY79" fmla="*/ 319293 h 719934"/>
              <a:gd name="connsiteX80" fmla="*/ 459054 w 720000"/>
              <a:gd name="connsiteY80" fmla="*/ 322045 h 719934"/>
              <a:gd name="connsiteX81" fmla="*/ 459005 w 720000"/>
              <a:gd name="connsiteY81" fmla="*/ 322993 h 719934"/>
              <a:gd name="connsiteX82" fmla="*/ 458921 w 720000"/>
              <a:gd name="connsiteY82" fmla="*/ 326333 h 719934"/>
              <a:gd name="connsiteX83" fmla="*/ 458921 w 720000"/>
              <a:gd name="connsiteY83" fmla="*/ 351846 h 719934"/>
              <a:gd name="connsiteX84" fmla="*/ 539649 w 720000"/>
              <a:gd name="connsiteY84" fmla="*/ 307904 h 719934"/>
              <a:gd name="connsiteX85" fmla="*/ 549647 w 720000"/>
              <a:gd name="connsiteY85" fmla="*/ 302380 h 719934"/>
              <a:gd name="connsiteX86" fmla="*/ 558826 w 720000"/>
              <a:gd name="connsiteY86" fmla="*/ 309178 h 719934"/>
              <a:gd name="connsiteX87" fmla="*/ 606645 w 720000"/>
              <a:gd name="connsiteY87" fmla="*/ 351239 h 719934"/>
              <a:gd name="connsiteX88" fmla="*/ 606645 w 720000"/>
              <a:gd name="connsiteY88" fmla="*/ 326439 h 719934"/>
              <a:gd name="connsiteX89" fmla="*/ 532728 w 720000"/>
              <a:gd name="connsiteY89" fmla="*/ 252475 h 719934"/>
              <a:gd name="connsiteX90" fmla="*/ 242231 w 720000"/>
              <a:gd name="connsiteY90" fmla="*/ 217490 h 719934"/>
              <a:gd name="connsiteX91" fmla="*/ 309785 w 720000"/>
              <a:gd name="connsiteY91" fmla="*/ 232312 h 719934"/>
              <a:gd name="connsiteX92" fmla="*/ 314934 w 720000"/>
              <a:gd name="connsiteY92" fmla="*/ 246336 h 719934"/>
              <a:gd name="connsiteX93" fmla="*/ 300911 w 720000"/>
              <a:gd name="connsiteY93" fmla="*/ 251485 h 719934"/>
              <a:gd name="connsiteX94" fmla="*/ 242231 w 720000"/>
              <a:gd name="connsiteY94" fmla="*/ 238617 h 719934"/>
              <a:gd name="connsiteX95" fmla="*/ 175406 w 720000"/>
              <a:gd name="connsiteY95" fmla="*/ 255592 h 719934"/>
              <a:gd name="connsiteX96" fmla="*/ 180059 w 720000"/>
              <a:gd name="connsiteY96" fmla="*/ 262892 h 719934"/>
              <a:gd name="connsiteX97" fmla="*/ 180063 w 720000"/>
              <a:gd name="connsiteY97" fmla="*/ 262898 h 719934"/>
              <a:gd name="connsiteX98" fmla="*/ 246971 w 720000"/>
              <a:gd name="connsiteY98" fmla="*/ 367896 h 719934"/>
              <a:gd name="connsiteX99" fmla="*/ 351111 w 720000"/>
              <a:gd name="connsiteY99" fmla="*/ 367943 h 719934"/>
              <a:gd name="connsiteX100" fmla="*/ 351115 w 720000"/>
              <a:gd name="connsiteY100" fmla="*/ 367943 h 719934"/>
              <a:gd name="connsiteX101" fmla="*/ 381687 w 720000"/>
              <a:gd name="connsiteY101" fmla="*/ 367957 h 719934"/>
              <a:gd name="connsiteX102" fmla="*/ 327394 w 720000"/>
              <a:gd name="connsiteY102" fmla="*/ 267531 h 719934"/>
              <a:gd name="connsiteX103" fmla="*/ 325461 w 720000"/>
              <a:gd name="connsiteY103" fmla="*/ 252718 h 719934"/>
              <a:gd name="connsiteX104" fmla="*/ 340276 w 720000"/>
              <a:gd name="connsiteY104" fmla="*/ 250783 h 719934"/>
              <a:gd name="connsiteX105" fmla="*/ 403203 w 720000"/>
              <a:gd name="connsiteY105" fmla="*/ 378460 h 719934"/>
              <a:gd name="connsiteX106" fmla="*/ 403200 w 720000"/>
              <a:gd name="connsiteY106" fmla="*/ 378727 h 719934"/>
              <a:gd name="connsiteX107" fmla="*/ 400105 w 720000"/>
              <a:gd name="connsiteY107" fmla="*/ 385998 h 719934"/>
              <a:gd name="connsiteX108" fmla="*/ 392636 w 720000"/>
              <a:gd name="connsiteY108" fmla="*/ 389090 h 719934"/>
              <a:gd name="connsiteX109" fmla="*/ 392632 w 720000"/>
              <a:gd name="connsiteY109" fmla="*/ 389090 h 719934"/>
              <a:gd name="connsiteX110" fmla="*/ 361175 w 720000"/>
              <a:gd name="connsiteY110" fmla="*/ 389076 h 719934"/>
              <a:gd name="connsiteX111" fmla="*/ 242233 w 720000"/>
              <a:gd name="connsiteY111" fmla="*/ 497899 h 719934"/>
              <a:gd name="connsiteX112" fmla="*/ 177702 w 720000"/>
              <a:gd name="connsiteY112" fmla="*/ 478972 h 719934"/>
              <a:gd name="connsiteX113" fmla="*/ 170536 w 720000"/>
              <a:gd name="connsiteY113" fmla="*/ 488353 h 719934"/>
              <a:gd name="connsiteX114" fmla="*/ 163508 w 720000"/>
              <a:gd name="connsiteY114" fmla="*/ 492417 h 719934"/>
              <a:gd name="connsiteX115" fmla="*/ 162141 w 720000"/>
              <a:gd name="connsiteY115" fmla="*/ 492506 h 719934"/>
              <a:gd name="connsiteX116" fmla="*/ 155669 w 720000"/>
              <a:gd name="connsiteY116" fmla="*/ 490291 h 719934"/>
              <a:gd name="connsiteX117" fmla="*/ 100810 w 720000"/>
              <a:gd name="connsiteY117" fmla="*/ 378457 h 719934"/>
              <a:gd name="connsiteX118" fmla="*/ 156824 w 720000"/>
              <a:gd name="connsiteY118" fmla="*/ 265748 h 719934"/>
              <a:gd name="connsiteX119" fmla="*/ 151736 w 720000"/>
              <a:gd name="connsiteY119" fmla="*/ 257766 h 719934"/>
              <a:gd name="connsiteX120" fmla="*/ 154908 w 720000"/>
              <a:gd name="connsiteY120" fmla="*/ 243219 h 719934"/>
              <a:gd name="connsiteX121" fmla="*/ 242231 w 720000"/>
              <a:gd name="connsiteY121" fmla="*/ 217490 h 719934"/>
              <a:gd name="connsiteX122" fmla="*/ 21128 w 720000"/>
              <a:gd name="connsiteY122" fmla="*/ 82194 h 719934"/>
              <a:gd name="connsiteX123" fmla="*/ 21128 w 720000"/>
              <a:gd name="connsiteY123" fmla="*/ 650978 h 719934"/>
              <a:gd name="connsiteX124" fmla="*/ 345594 w 720000"/>
              <a:gd name="connsiteY124" fmla="*/ 650978 h 719934"/>
              <a:gd name="connsiteX125" fmla="*/ 345616 w 720000"/>
              <a:gd name="connsiteY125" fmla="*/ 650399 h 719934"/>
              <a:gd name="connsiteX126" fmla="*/ 345853 w 720000"/>
              <a:gd name="connsiteY126" fmla="*/ 644461 h 719934"/>
              <a:gd name="connsiteX127" fmla="*/ 346016 w 720000"/>
              <a:gd name="connsiteY127" fmla="*/ 642078 h 719934"/>
              <a:gd name="connsiteX128" fmla="*/ 346294 w 720000"/>
              <a:gd name="connsiteY128" fmla="*/ 638741 h 719934"/>
              <a:gd name="connsiteX129" fmla="*/ 347151 w 720000"/>
              <a:gd name="connsiteY129" fmla="*/ 631212 h 719934"/>
              <a:gd name="connsiteX130" fmla="*/ 55862 w 720000"/>
              <a:gd name="connsiteY130" fmla="*/ 631212 h 719934"/>
              <a:gd name="connsiteX131" fmla="*/ 45298 w 720000"/>
              <a:gd name="connsiteY131" fmla="*/ 620648 h 719934"/>
              <a:gd name="connsiteX132" fmla="*/ 45298 w 720000"/>
              <a:gd name="connsiteY132" fmla="*/ 446726 h 719934"/>
              <a:gd name="connsiteX133" fmla="*/ 55862 w 720000"/>
              <a:gd name="connsiteY133" fmla="*/ 436162 h 719934"/>
              <a:gd name="connsiteX134" fmla="*/ 66426 w 720000"/>
              <a:gd name="connsiteY134" fmla="*/ 446726 h 719934"/>
              <a:gd name="connsiteX135" fmla="*/ 66426 w 720000"/>
              <a:gd name="connsiteY135" fmla="*/ 610084 h 719934"/>
              <a:gd name="connsiteX136" fmla="*/ 351454 w 720000"/>
              <a:gd name="connsiteY136" fmla="*/ 610084 h 719934"/>
              <a:gd name="connsiteX137" fmla="*/ 363590 w 720000"/>
              <a:gd name="connsiteY137" fmla="*/ 578392 h 719934"/>
              <a:gd name="connsiteX138" fmla="*/ 365024 w 720000"/>
              <a:gd name="connsiteY138" fmla="*/ 575576 h 719934"/>
              <a:gd name="connsiteX139" fmla="*/ 366063 w 720000"/>
              <a:gd name="connsiteY139" fmla="*/ 573582 h 719934"/>
              <a:gd name="connsiteX140" fmla="*/ 404260 w 720000"/>
              <a:gd name="connsiteY140" fmla="*/ 524538 h 719934"/>
              <a:gd name="connsiteX141" fmla="*/ 404316 w 720000"/>
              <a:gd name="connsiteY141" fmla="*/ 524484 h 719934"/>
              <a:gd name="connsiteX142" fmla="*/ 404792 w 720000"/>
              <a:gd name="connsiteY142" fmla="*/ 524056 h 719934"/>
              <a:gd name="connsiteX143" fmla="*/ 437582 w 720000"/>
              <a:gd name="connsiteY143" fmla="*/ 499684 h 719934"/>
              <a:gd name="connsiteX144" fmla="*/ 437582 w 720000"/>
              <a:gd name="connsiteY144" fmla="*/ 362809 h 719934"/>
              <a:gd name="connsiteX145" fmla="*/ 437582 w 720000"/>
              <a:gd name="connsiteY145" fmla="*/ 326438 h 719934"/>
              <a:gd name="connsiteX146" fmla="*/ 437582 w 720000"/>
              <a:gd name="connsiteY146" fmla="*/ 212879 h 719934"/>
              <a:gd name="connsiteX147" fmla="*/ 448146 w 720000"/>
              <a:gd name="connsiteY147" fmla="*/ 202315 h 719934"/>
              <a:gd name="connsiteX148" fmla="*/ 458710 w 720000"/>
              <a:gd name="connsiteY148" fmla="*/ 212878 h 719934"/>
              <a:gd name="connsiteX149" fmla="*/ 458710 w 720000"/>
              <a:gd name="connsiteY149" fmla="*/ 266765 h 719934"/>
              <a:gd name="connsiteX150" fmla="*/ 482882 w 720000"/>
              <a:gd name="connsiteY150" fmla="*/ 245466 h 719934"/>
              <a:gd name="connsiteX151" fmla="*/ 482882 w 720000"/>
              <a:gd name="connsiteY151" fmla="*/ 82194 h 719934"/>
              <a:gd name="connsiteX152" fmla="*/ 403200 w 720000"/>
              <a:gd name="connsiteY152" fmla="*/ 82194 h 719934"/>
              <a:gd name="connsiteX153" fmla="*/ 403200 w 720000"/>
              <a:gd name="connsiteY153" fmla="*/ 98235 h 719934"/>
              <a:gd name="connsiteX154" fmla="*/ 448146 w 720000"/>
              <a:gd name="connsiteY154" fmla="*/ 98235 h 719934"/>
              <a:gd name="connsiteX155" fmla="*/ 458710 w 720000"/>
              <a:gd name="connsiteY155" fmla="*/ 108799 h 719934"/>
              <a:gd name="connsiteX156" fmla="*/ 458710 w 720000"/>
              <a:gd name="connsiteY156" fmla="*/ 177664 h 719934"/>
              <a:gd name="connsiteX157" fmla="*/ 448146 w 720000"/>
              <a:gd name="connsiteY157" fmla="*/ 188229 h 719934"/>
              <a:gd name="connsiteX158" fmla="*/ 437582 w 720000"/>
              <a:gd name="connsiteY158" fmla="*/ 177664 h 719934"/>
              <a:gd name="connsiteX159" fmla="*/ 437582 w 720000"/>
              <a:gd name="connsiteY159" fmla="*/ 119363 h 719934"/>
              <a:gd name="connsiteX160" fmla="*/ 403200 w 720000"/>
              <a:gd name="connsiteY160" fmla="*/ 119363 h 719934"/>
              <a:gd name="connsiteX161" fmla="*/ 403200 w 720000"/>
              <a:gd name="connsiteY161" fmla="*/ 129194 h 719934"/>
              <a:gd name="connsiteX162" fmla="*/ 392636 w 720000"/>
              <a:gd name="connsiteY162" fmla="*/ 139757 h 719934"/>
              <a:gd name="connsiteX163" fmla="*/ 111374 w 720000"/>
              <a:gd name="connsiteY163" fmla="*/ 139757 h 719934"/>
              <a:gd name="connsiteX164" fmla="*/ 100810 w 720000"/>
              <a:gd name="connsiteY164" fmla="*/ 129194 h 719934"/>
              <a:gd name="connsiteX165" fmla="*/ 100810 w 720000"/>
              <a:gd name="connsiteY165" fmla="*/ 119363 h 719934"/>
              <a:gd name="connsiteX166" fmla="*/ 66426 w 720000"/>
              <a:gd name="connsiteY166" fmla="*/ 119363 h 719934"/>
              <a:gd name="connsiteX167" fmla="*/ 66426 w 720000"/>
              <a:gd name="connsiteY167" fmla="*/ 411515 h 719934"/>
              <a:gd name="connsiteX168" fmla="*/ 55862 w 720000"/>
              <a:gd name="connsiteY168" fmla="*/ 422079 h 719934"/>
              <a:gd name="connsiteX169" fmla="*/ 45298 w 720000"/>
              <a:gd name="connsiteY169" fmla="*/ 411515 h 719934"/>
              <a:gd name="connsiteX170" fmla="*/ 45298 w 720000"/>
              <a:gd name="connsiteY170" fmla="*/ 108800 h 719934"/>
              <a:gd name="connsiteX171" fmla="*/ 55862 w 720000"/>
              <a:gd name="connsiteY171" fmla="*/ 98236 h 719934"/>
              <a:gd name="connsiteX172" fmla="*/ 100810 w 720000"/>
              <a:gd name="connsiteY172" fmla="*/ 98236 h 719934"/>
              <a:gd name="connsiteX173" fmla="*/ 100810 w 720000"/>
              <a:gd name="connsiteY173" fmla="*/ 82194 h 719934"/>
              <a:gd name="connsiteX174" fmla="*/ 252005 w 720000"/>
              <a:gd name="connsiteY174" fmla="*/ 21128 h 719934"/>
              <a:gd name="connsiteX175" fmla="*/ 215077 w 720000"/>
              <a:gd name="connsiteY175" fmla="*/ 50064 h 719934"/>
              <a:gd name="connsiteX176" fmla="*/ 204817 w 720000"/>
              <a:gd name="connsiteY176" fmla="*/ 58112 h 719934"/>
              <a:gd name="connsiteX177" fmla="*/ 121937 w 720000"/>
              <a:gd name="connsiteY177" fmla="*/ 58112 h 719934"/>
              <a:gd name="connsiteX178" fmla="*/ 121937 w 720000"/>
              <a:gd name="connsiteY178" fmla="*/ 118631 h 719934"/>
              <a:gd name="connsiteX179" fmla="*/ 382072 w 720000"/>
              <a:gd name="connsiteY179" fmla="*/ 118631 h 719934"/>
              <a:gd name="connsiteX180" fmla="*/ 382072 w 720000"/>
              <a:gd name="connsiteY180" fmla="*/ 58112 h 719934"/>
              <a:gd name="connsiteX181" fmla="*/ 299192 w 720000"/>
              <a:gd name="connsiteY181" fmla="*/ 58112 h 719934"/>
              <a:gd name="connsiteX182" fmla="*/ 288932 w 720000"/>
              <a:gd name="connsiteY182" fmla="*/ 50064 h 719934"/>
              <a:gd name="connsiteX183" fmla="*/ 252005 w 720000"/>
              <a:gd name="connsiteY183" fmla="*/ 21128 h 719934"/>
              <a:gd name="connsiteX184" fmla="*/ 252005 w 720000"/>
              <a:gd name="connsiteY184" fmla="*/ 0 h 719934"/>
              <a:gd name="connsiteX185" fmla="*/ 306864 w 720000"/>
              <a:gd name="connsiteY185" fmla="*/ 36984 h 719934"/>
              <a:gd name="connsiteX186" fmla="*/ 392636 w 720000"/>
              <a:gd name="connsiteY186" fmla="*/ 36984 h 719934"/>
              <a:gd name="connsiteX187" fmla="*/ 403200 w 720000"/>
              <a:gd name="connsiteY187" fmla="*/ 47548 h 719934"/>
              <a:gd name="connsiteX188" fmla="*/ 403200 w 720000"/>
              <a:gd name="connsiteY188" fmla="*/ 61066 h 719934"/>
              <a:gd name="connsiteX189" fmla="*/ 493446 w 720000"/>
              <a:gd name="connsiteY189" fmla="*/ 61066 h 719934"/>
              <a:gd name="connsiteX190" fmla="*/ 504009 w 720000"/>
              <a:gd name="connsiteY190" fmla="*/ 71630 h 719934"/>
              <a:gd name="connsiteX191" fmla="*/ 504009 w 720000"/>
              <a:gd name="connsiteY191" fmla="*/ 235766 h 719934"/>
              <a:gd name="connsiteX192" fmla="*/ 532676 w 720000"/>
              <a:gd name="connsiteY192" fmla="*/ 231342 h 719934"/>
              <a:gd name="connsiteX193" fmla="*/ 532729 w 720000"/>
              <a:gd name="connsiteY193" fmla="*/ 231343 h 719934"/>
              <a:gd name="connsiteX194" fmla="*/ 532783 w 720000"/>
              <a:gd name="connsiteY194" fmla="*/ 231342 h 719934"/>
              <a:gd name="connsiteX195" fmla="*/ 627771 w 720000"/>
              <a:gd name="connsiteY195" fmla="*/ 326331 h 719934"/>
              <a:gd name="connsiteX196" fmla="*/ 627771 w 720000"/>
              <a:gd name="connsiteY196" fmla="*/ 326437 h 719934"/>
              <a:gd name="connsiteX197" fmla="*/ 627771 w 720000"/>
              <a:gd name="connsiteY197" fmla="*/ 362797 h 719934"/>
              <a:gd name="connsiteX198" fmla="*/ 627771 w 720000"/>
              <a:gd name="connsiteY198" fmla="*/ 398981 h 719934"/>
              <a:gd name="connsiteX199" fmla="*/ 582326 w 720000"/>
              <a:gd name="connsiteY199" fmla="*/ 479989 h 719934"/>
              <a:gd name="connsiteX200" fmla="*/ 720000 w 720000"/>
              <a:gd name="connsiteY200" fmla="*/ 654072 h 719934"/>
              <a:gd name="connsiteX201" fmla="*/ 720000 w 720000"/>
              <a:gd name="connsiteY201" fmla="*/ 709370 h 719934"/>
              <a:gd name="connsiteX202" fmla="*/ 709436 w 720000"/>
              <a:gd name="connsiteY202" fmla="*/ 719934 h 719934"/>
              <a:gd name="connsiteX203" fmla="*/ 470134 w 720000"/>
              <a:gd name="connsiteY203" fmla="*/ 719934 h 719934"/>
              <a:gd name="connsiteX204" fmla="*/ 459571 w 720000"/>
              <a:gd name="connsiteY204" fmla="*/ 709370 h 719934"/>
              <a:gd name="connsiteX205" fmla="*/ 470134 w 720000"/>
              <a:gd name="connsiteY205" fmla="*/ 698806 h 719934"/>
              <a:gd name="connsiteX206" fmla="*/ 698876 w 720000"/>
              <a:gd name="connsiteY206" fmla="*/ 698806 h 719934"/>
              <a:gd name="connsiteX207" fmla="*/ 698876 w 720000"/>
              <a:gd name="connsiteY207" fmla="*/ 654072 h 719934"/>
              <a:gd name="connsiteX208" fmla="*/ 648791 w 720000"/>
              <a:gd name="connsiteY208" fmla="*/ 541846 h 719934"/>
              <a:gd name="connsiteX209" fmla="*/ 581117 w 720000"/>
              <a:gd name="connsiteY209" fmla="*/ 501845 h 719934"/>
              <a:gd name="connsiteX210" fmla="*/ 564226 w 720000"/>
              <a:gd name="connsiteY210" fmla="*/ 534663 h 719934"/>
              <a:gd name="connsiteX211" fmla="*/ 586873 w 720000"/>
              <a:gd name="connsiteY211" fmla="*/ 632964 h 719934"/>
              <a:gd name="connsiteX212" fmla="*/ 583710 w 720000"/>
              <a:gd name="connsiteY212" fmla="*/ 643128 h 719934"/>
              <a:gd name="connsiteX213" fmla="*/ 539918 w 720000"/>
              <a:gd name="connsiteY213" fmla="*/ 683209 h 719934"/>
              <a:gd name="connsiteX214" fmla="*/ 532787 w 720000"/>
              <a:gd name="connsiteY214" fmla="*/ 685980 h 719934"/>
              <a:gd name="connsiteX215" fmla="*/ 525654 w 720000"/>
              <a:gd name="connsiteY215" fmla="*/ 683209 h 719934"/>
              <a:gd name="connsiteX216" fmla="*/ 481862 w 720000"/>
              <a:gd name="connsiteY216" fmla="*/ 643128 h 719934"/>
              <a:gd name="connsiteX217" fmla="*/ 478700 w 720000"/>
              <a:gd name="connsiteY217" fmla="*/ 632964 h 719934"/>
              <a:gd name="connsiteX218" fmla="*/ 501346 w 720000"/>
              <a:gd name="connsiteY218" fmla="*/ 534664 h 719934"/>
              <a:gd name="connsiteX219" fmla="*/ 484454 w 720000"/>
              <a:gd name="connsiteY219" fmla="*/ 501845 h 719934"/>
              <a:gd name="connsiteX220" fmla="*/ 452736 w 720000"/>
              <a:gd name="connsiteY220" fmla="*/ 515529 h 719934"/>
              <a:gd name="connsiteX221" fmla="*/ 452383 w 720000"/>
              <a:gd name="connsiteY221" fmla="*/ 515726 h 719934"/>
              <a:gd name="connsiteX222" fmla="*/ 446857 w 720000"/>
              <a:gd name="connsiteY222" fmla="*/ 518941 h 719934"/>
              <a:gd name="connsiteX223" fmla="*/ 444988 w 720000"/>
              <a:gd name="connsiteY223" fmla="*/ 520083 h 719934"/>
              <a:gd name="connsiteX224" fmla="*/ 442527 w 720000"/>
              <a:gd name="connsiteY224" fmla="*/ 521635 h 719934"/>
              <a:gd name="connsiteX225" fmla="*/ 438506 w 720000"/>
              <a:gd name="connsiteY225" fmla="*/ 524304 h 719934"/>
              <a:gd name="connsiteX226" fmla="*/ 436927 w 720000"/>
              <a:gd name="connsiteY226" fmla="*/ 525404 h 719934"/>
              <a:gd name="connsiteX227" fmla="*/ 432729 w 720000"/>
              <a:gd name="connsiteY227" fmla="*/ 528426 h 719934"/>
              <a:gd name="connsiteX228" fmla="*/ 432308 w 720000"/>
              <a:gd name="connsiteY228" fmla="*/ 528734 h 719934"/>
              <a:gd name="connsiteX229" fmla="*/ 427502 w 720000"/>
              <a:gd name="connsiteY229" fmla="*/ 532479 h 719934"/>
              <a:gd name="connsiteX230" fmla="*/ 426801 w 720000"/>
              <a:gd name="connsiteY230" fmla="*/ 533044 h 719934"/>
              <a:gd name="connsiteX231" fmla="*/ 422097 w 720000"/>
              <a:gd name="connsiteY231" fmla="*/ 537010 h 719934"/>
              <a:gd name="connsiteX232" fmla="*/ 421688 w 720000"/>
              <a:gd name="connsiteY232" fmla="*/ 537371 h 719934"/>
              <a:gd name="connsiteX233" fmla="*/ 412437 w 720000"/>
              <a:gd name="connsiteY233" fmla="*/ 546128 h 719934"/>
              <a:gd name="connsiteX234" fmla="*/ 411980 w 720000"/>
              <a:gd name="connsiteY234" fmla="*/ 546594 h 719934"/>
              <a:gd name="connsiteX235" fmla="*/ 403177 w 720000"/>
              <a:gd name="connsiteY235" fmla="*/ 556347 h 719934"/>
              <a:gd name="connsiteX236" fmla="*/ 384397 w 720000"/>
              <a:gd name="connsiteY236" fmla="*/ 584124 h 719934"/>
              <a:gd name="connsiteX237" fmla="*/ 383777 w 720000"/>
              <a:gd name="connsiteY237" fmla="*/ 585306 h 719934"/>
              <a:gd name="connsiteX238" fmla="*/ 381957 w 720000"/>
              <a:gd name="connsiteY238" fmla="*/ 588922 h 719934"/>
              <a:gd name="connsiteX239" fmla="*/ 379613 w 720000"/>
              <a:gd name="connsiteY239" fmla="*/ 593938 h 719934"/>
              <a:gd name="connsiteX240" fmla="*/ 379340 w 720000"/>
              <a:gd name="connsiteY240" fmla="*/ 594545 h 719934"/>
              <a:gd name="connsiteX241" fmla="*/ 370080 w 720000"/>
              <a:gd name="connsiteY241" fmla="*/ 622914 h 719934"/>
              <a:gd name="connsiteX242" fmla="*/ 369995 w 720000"/>
              <a:gd name="connsiteY242" fmla="*/ 623231 h 719934"/>
              <a:gd name="connsiteX243" fmla="*/ 369180 w 720000"/>
              <a:gd name="connsiteY243" fmla="*/ 627219 h 719934"/>
              <a:gd name="connsiteX244" fmla="*/ 368825 w 720000"/>
              <a:gd name="connsiteY244" fmla="*/ 629253 h 719934"/>
              <a:gd name="connsiteX245" fmla="*/ 368191 w 720000"/>
              <a:gd name="connsiteY245" fmla="*/ 633261 h 719934"/>
              <a:gd name="connsiteX246" fmla="*/ 367951 w 720000"/>
              <a:gd name="connsiteY246" fmla="*/ 634945 h 719934"/>
              <a:gd name="connsiteX247" fmla="*/ 367380 w 720000"/>
              <a:gd name="connsiteY247" fmla="*/ 640016 h 719934"/>
              <a:gd name="connsiteX248" fmla="*/ 367236 w 720000"/>
              <a:gd name="connsiteY248" fmla="*/ 641556 h 719934"/>
              <a:gd name="connsiteX249" fmla="*/ 366869 w 720000"/>
              <a:gd name="connsiteY249" fmla="*/ 647012 h 719934"/>
              <a:gd name="connsiteX250" fmla="*/ 366823 w 720000"/>
              <a:gd name="connsiteY250" fmla="*/ 648173 h 719934"/>
              <a:gd name="connsiteX251" fmla="*/ 366691 w 720000"/>
              <a:gd name="connsiteY251" fmla="*/ 654069 h 719934"/>
              <a:gd name="connsiteX252" fmla="*/ 366691 w 720000"/>
              <a:gd name="connsiteY252" fmla="*/ 661540 h 719934"/>
              <a:gd name="connsiteX253" fmla="*/ 366691 w 720000"/>
              <a:gd name="connsiteY253" fmla="*/ 698805 h 719934"/>
              <a:gd name="connsiteX254" fmla="*/ 434922 w 720000"/>
              <a:gd name="connsiteY254" fmla="*/ 698805 h 719934"/>
              <a:gd name="connsiteX255" fmla="*/ 445486 w 720000"/>
              <a:gd name="connsiteY255" fmla="*/ 709368 h 719934"/>
              <a:gd name="connsiteX256" fmla="*/ 434922 w 720000"/>
              <a:gd name="connsiteY256" fmla="*/ 719932 h 719934"/>
              <a:gd name="connsiteX257" fmla="*/ 356127 w 720000"/>
              <a:gd name="connsiteY257" fmla="*/ 719932 h 719934"/>
              <a:gd name="connsiteX258" fmla="*/ 345563 w 720000"/>
              <a:gd name="connsiteY258" fmla="*/ 709368 h 719934"/>
              <a:gd name="connsiteX259" fmla="*/ 345563 w 720000"/>
              <a:gd name="connsiteY259" fmla="*/ 672104 h 719934"/>
              <a:gd name="connsiteX260" fmla="*/ 10564 w 720000"/>
              <a:gd name="connsiteY260" fmla="*/ 672104 h 719934"/>
              <a:gd name="connsiteX261" fmla="*/ 0 w 720000"/>
              <a:gd name="connsiteY261" fmla="*/ 661540 h 719934"/>
              <a:gd name="connsiteX262" fmla="*/ 0 w 720000"/>
              <a:gd name="connsiteY262" fmla="*/ 71630 h 719934"/>
              <a:gd name="connsiteX263" fmla="*/ 10564 w 720000"/>
              <a:gd name="connsiteY263" fmla="*/ 61066 h 719934"/>
              <a:gd name="connsiteX264" fmla="*/ 100810 w 720000"/>
              <a:gd name="connsiteY264" fmla="*/ 61066 h 719934"/>
              <a:gd name="connsiteX265" fmla="*/ 100810 w 720000"/>
              <a:gd name="connsiteY265" fmla="*/ 47548 h 719934"/>
              <a:gd name="connsiteX266" fmla="*/ 111374 w 720000"/>
              <a:gd name="connsiteY266" fmla="*/ 36984 h 719934"/>
              <a:gd name="connsiteX267" fmla="*/ 197145 w 720000"/>
              <a:gd name="connsiteY267" fmla="*/ 36984 h 719934"/>
              <a:gd name="connsiteX268" fmla="*/ 252005 w 720000"/>
              <a:gd name="connsiteY268" fmla="*/ 0 h 71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720000" h="719934">
                <a:moveTo>
                  <a:pt x="520911" y="543829"/>
                </a:moveTo>
                <a:lnTo>
                  <a:pt x="500668" y="631703"/>
                </a:lnTo>
                <a:lnTo>
                  <a:pt x="532783" y="661096"/>
                </a:lnTo>
                <a:lnTo>
                  <a:pt x="564896" y="631703"/>
                </a:lnTo>
                <a:lnTo>
                  <a:pt x="544652" y="543829"/>
                </a:lnTo>
                <a:close/>
                <a:moveTo>
                  <a:pt x="530434" y="493908"/>
                </a:moveTo>
                <a:cubicBezTo>
                  <a:pt x="529202" y="493944"/>
                  <a:pt x="527969" y="493976"/>
                  <a:pt x="526737" y="494039"/>
                </a:cubicBezTo>
                <a:cubicBezTo>
                  <a:pt x="526307" y="494062"/>
                  <a:pt x="525875" y="494080"/>
                  <a:pt x="525446" y="494107"/>
                </a:cubicBezTo>
                <a:cubicBezTo>
                  <a:pt x="523651" y="494214"/>
                  <a:pt x="521853" y="494358"/>
                  <a:pt x="520058" y="494524"/>
                </a:cubicBezTo>
                <a:cubicBezTo>
                  <a:pt x="519345" y="494592"/>
                  <a:pt x="518630" y="494665"/>
                  <a:pt x="517917" y="494741"/>
                </a:cubicBezTo>
                <a:cubicBezTo>
                  <a:pt x="516576" y="494884"/>
                  <a:pt x="515236" y="495049"/>
                  <a:pt x="513895" y="495223"/>
                </a:cubicBezTo>
                <a:cubicBezTo>
                  <a:pt x="512585" y="495398"/>
                  <a:pt x="511280" y="495586"/>
                  <a:pt x="509973" y="495790"/>
                </a:cubicBezTo>
                <a:cubicBezTo>
                  <a:pt x="509394" y="495880"/>
                  <a:pt x="508816" y="495976"/>
                  <a:pt x="508237" y="496071"/>
                </a:cubicBezTo>
                <a:cubicBezTo>
                  <a:pt x="507320" y="496226"/>
                  <a:pt x="506403" y="496382"/>
                  <a:pt x="505487" y="496551"/>
                </a:cubicBezTo>
                <a:lnTo>
                  <a:pt x="518945" y="522700"/>
                </a:lnTo>
                <a:lnTo>
                  <a:pt x="546615" y="522700"/>
                </a:lnTo>
                <a:lnTo>
                  <a:pt x="560075" y="496548"/>
                </a:lnTo>
                <a:cubicBezTo>
                  <a:pt x="559164" y="496379"/>
                  <a:pt x="558253" y="496223"/>
                  <a:pt x="557340" y="496071"/>
                </a:cubicBezTo>
                <a:cubicBezTo>
                  <a:pt x="556752" y="495974"/>
                  <a:pt x="556164" y="495879"/>
                  <a:pt x="555577" y="495787"/>
                </a:cubicBezTo>
                <a:cubicBezTo>
                  <a:pt x="554279" y="495583"/>
                  <a:pt x="552979" y="495395"/>
                  <a:pt x="551679" y="495223"/>
                </a:cubicBezTo>
                <a:cubicBezTo>
                  <a:pt x="550334" y="495046"/>
                  <a:pt x="548990" y="494881"/>
                  <a:pt x="547644" y="494739"/>
                </a:cubicBezTo>
                <a:cubicBezTo>
                  <a:pt x="546932" y="494664"/>
                  <a:pt x="546219" y="494592"/>
                  <a:pt x="545507" y="494524"/>
                </a:cubicBezTo>
                <a:cubicBezTo>
                  <a:pt x="543711" y="494358"/>
                  <a:pt x="541914" y="494214"/>
                  <a:pt x="540116" y="494107"/>
                </a:cubicBezTo>
                <a:cubicBezTo>
                  <a:pt x="539686" y="494080"/>
                  <a:pt x="539254" y="494062"/>
                  <a:pt x="538825" y="494039"/>
                </a:cubicBezTo>
                <a:cubicBezTo>
                  <a:pt x="537594" y="493976"/>
                  <a:pt x="536360" y="493944"/>
                  <a:pt x="535128" y="493908"/>
                </a:cubicBezTo>
                <a:cubicBezTo>
                  <a:pt x="534347" y="493927"/>
                  <a:pt x="533569" y="493967"/>
                  <a:pt x="532781" y="493967"/>
                </a:cubicBezTo>
                <a:cubicBezTo>
                  <a:pt x="531994" y="493967"/>
                  <a:pt x="531218" y="493928"/>
                  <a:pt x="530434" y="493908"/>
                </a:cubicBezTo>
                <a:close/>
                <a:moveTo>
                  <a:pt x="458710" y="458350"/>
                </a:moveTo>
                <a:lnTo>
                  <a:pt x="458710" y="488836"/>
                </a:lnTo>
                <a:cubicBezTo>
                  <a:pt x="466522" y="485408"/>
                  <a:pt x="474595" y="482474"/>
                  <a:pt x="482882" y="480089"/>
                </a:cubicBezTo>
                <a:lnTo>
                  <a:pt x="482882" y="479760"/>
                </a:lnTo>
                <a:cubicBezTo>
                  <a:pt x="473654" y="474041"/>
                  <a:pt x="465482" y="466783"/>
                  <a:pt x="458710" y="458350"/>
                </a:cubicBezTo>
                <a:close/>
                <a:moveTo>
                  <a:pt x="246399" y="389025"/>
                </a:moveTo>
                <a:lnTo>
                  <a:pt x="190568" y="462126"/>
                </a:lnTo>
                <a:cubicBezTo>
                  <a:pt x="206046" y="471738"/>
                  <a:pt x="223710" y="476773"/>
                  <a:pt x="242232" y="476773"/>
                </a:cubicBezTo>
                <a:cubicBezTo>
                  <a:pt x="292849" y="476773"/>
                  <a:pt x="334666" y="438302"/>
                  <a:pt x="339976" y="389066"/>
                </a:cubicBezTo>
                <a:lnTo>
                  <a:pt x="325606" y="389061"/>
                </a:lnTo>
                <a:close/>
                <a:moveTo>
                  <a:pt x="547419" y="332602"/>
                </a:moveTo>
                <a:cubicBezTo>
                  <a:pt x="533679" y="347910"/>
                  <a:pt x="505947" y="370039"/>
                  <a:pt x="458921" y="373023"/>
                </a:cubicBezTo>
                <a:lnTo>
                  <a:pt x="458921" y="398981"/>
                </a:lnTo>
                <a:cubicBezTo>
                  <a:pt x="458921" y="400100"/>
                  <a:pt x="458956" y="401213"/>
                  <a:pt x="459005" y="402319"/>
                </a:cubicBezTo>
                <a:cubicBezTo>
                  <a:pt x="459019" y="402637"/>
                  <a:pt x="459036" y="402955"/>
                  <a:pt x="459054" y="403273"/>
                </a:cubicBezTo>
                <a:cubicBezTo>
                  <a:pt x="459108" y="404185"/>
                  <a:pt x="459177" y="405094"/>
                  <a:pt x="459263" y="405997"/>
                </a:cubicBezTo>
                <a:cubicBezTo>
                  <a:pt x="459294" y="406319"/>
                  <a:pt x="459323" y="406641"/>
                  <a:pt x="459358" y="406961"/>
                </a:cubicBezTo>
                <a:cubicBezTo>
                  <a:pt x="459451" y="407835"/>
                  <a:pt x="459565" y="408701"/>
                  <a:pt x="459689" y="409564"/>
                </a:cubicBezTo>
                <a:cubicBezTo>
                  <a:pt x="459760" y="410055"/>
                  <a:pt x="459838" y="410543"/>
                  <a:pt x="459918" y="411032"/>
                </a:cubicBezTo>
                <a:cubicBezTo>
                  <a:pt x="460004" y="411558"/>
                  <a:pt x="460101" y="412079"/>
                  <a:pt x="460198" y="412600"/>
                </a:cubicBezTo>
                <a:cubicBezTo>
                  <a:pt x="460403" y="413687"/>
                  <a:pt x="460631" y="414766"/>
                  <a:pt x="460883" y="415838"/>
                </a:cubicBezTo>
                <a:cubicBezTo>
                  <a:pt x="460940" y="416079"/>
                  <a:pt x="460992" y="416326"/>
                  <a:pt x="461051" y="416567"/>
                </a:cubicBezTo>
                <a:cubicBezTo>
                  <a:pt x="461227" y="417275"/>
                  <a:pt x="461414" y="417981"/>
                  <a:pt x="461610" y="418684"/>
                </a:cubicBezTo>
                <a:cubicBezTo>
                  <a:pt x="461656" y="418850"/>
                  <a:pt x="461704" y="419014"/>
                  <a:pt x="461750" y="419179"/>
                </a:cubicBezTo>
                <a:cubicBezTo>
                  <a:pt x="467195" y="438222"/>
                  <a:pt x="480226" y="454597"/>
                  <a:pt x="498397" y="464241"/>
                </a:cubicBezTo>
                <a:cubicBezTo>
                  <a:pt x="498652" y="464379"/>
                  <a:pt x="498885" y="464542"/>
                  <a:pt x="499126" y="464695"/>
                </a:cubicBezTo>
                <a:cubicBezTo>
                  <a:pt x="508428" y="469479"/>
                  <a:pt x="518865" y="472345"/>
                  <a:pt x="529925" y="472770"/>
                </a:cubicBezTo>
                <a:cubicBezTo>
                  <a:pt x="530829" y="472744"/>
                  <a:pt x="531731" y="472711"/>
                  <a:pt x="532638" y="472698"/>
                </a:cubicBezTo>
                <a:cubicBezTo>
                  <a:pt x="532734" y="472696"/>
                  <a:pt x="532831" y="472696"/>
                  <a:pt x="532926" y="472698"/>
                </a:cubicBezTo>
                <a:cubicBezTo>
                  <a:pt x="533833" y="472711"/>
                  <a:pt x="534735" y="472744"/>
                  <a:pt x="535639" y="472770"/>
                </a:cubicBezTo>
                <a:cubicBezTo>
                  <a:pt x="575045" y="471261"/>
                  <a:pt x="606642" y="438751"/>
                  <a:pt x="606643" y="398981"/>
                </a:cubicBezTo>
                <a:lnTo>
                  <a:pt x="606643" y="372645"/>
                </a:lnTo>
                <a:cubicBezTo>
                  <a:pt x="575808" y="368558"/>
                  <a:pt x="557105" y="347686"/>
                  <a:pt x="547419" y="332602"/>
                </a:cubicBezTo>
                <a:close/>
                <a:moveTo>
                  <a:pt x="168213" y="283623"/>
                </a:moveTo>
                <a:cubicBezTo>
                  <a:pt x="139056" y="306362"/>
                  <a:pt x="121938" y="341084"/>
                  <a:pt x="121938" y="378457"/>
                </a:cubicBezTo>
                <a:cubicBezTo>
                  <a:pt x="121938" y="412356"/>
                  <a:pt x="135861" y="443966"/>
                  <a:pt x="160480" y="466708"/>
                </a:cubicBezTo>
                <a:lnTo>
                  <a:pt x="167073" y="458076"/>
                </a:lnTo>
                <a:cubicBezTo>
                  <a:pt x="167078" y="458071"/>
                  <a:pt x="167081" y="458065"/>
                  <a:pt x="167085" y="458060"/>
                </a:cubicBezTo>
                <a:lnTo>
                  <a:pt x="228299" y="377912"/>
                </a:lnTo>
                <a:close/>
                <a:moveTo>
                  <a:pt x="532728" y="252475"/>
                </a:moveTo>
                <a:cubicBezTo>
                  <a:pt x="520536" y="252483"/>
                  <a:pt x="509035" y="255477"/>
                  <a:pt x="498891" y="260739"/>
                </a:cubicBezTo>
                <a:cubicBezTo>
                  <a:pt x="498725" y="260841"/>
                  <a:pt x="498570" y="260955"/>
                  <a:pt x="498398" y="261046"/>
                </a:cubicBezTo>
                <a:cubicBezTo>
                  <a:pt x="482425" y="269527"/>
                  <a:pt x="470421" y="283209"/>
                  <a:pt x="464052" y="299335"/>
                </a:cubicBezTo>
                <a:cubicBezTo>
                  <a:pt x="464047" y="299351"/>
                  <a:pt x="464040" y="299365"/>
                  <a:pt x="464034" y="299380"/>
                </a:cubicBezTo>
                <a:cubicBezTo>
                  <a:pt x="463183" y="301540"/>
                  <a:pt x="462438" y="303745"/>
                  <a:pt x="461792" y="305987"/>
                </a:cubicBezTo>
                <a:cubicBezTo>
                  <a:pt x="461722" y="306230"/>
                  <a:pt x="461652" y="306475"/>
                  <a:pt x="461584" y="306720"/>
                </a:cubicBezTo>
                <a:cubicBezTo>
                  <a:pt x="461401" y="307375"/>
                  <a:pt x="461227" y="308032"/>
                  <a:pt x="461064" y="308694"/>
                </a:cubicBezTo>
                <a:cubicBezTo>
                  <a:pt x="460973" y="309064"/>
                  <a:pt x="460892" y="309436"/>
                  <a:pt x="460807" y="309808"/>
                </a:cubicBezTo>
                <a:cubicBezTo>
                  <a:pt x="460590" y="310746"/>
                  <a:pt x="460392" y="311688"/>
                  <a:pt x="460213" y="312636"/>
                </a:cubicBezTo>
                <a:cubicBezTo>
                  <a:pt x="460108" y="313194"/>
                  <a:pt x="460005" y="313752"/>
                  <a:pt x="459912" y="314315"/>
                </a:cubicBezTo>
                <a:cubicBezTo>
                  <a:pt x="459835" y="314784"/>
                  <a:pt x="459760" y="315256"/>
                  <a:pt x="459691" y="315728"/>
                </a:cubicBezTo>
                <a:cubicBezTo>
                  <a:pt x="459563" y="316620"/>
                  <a:pt x="459447" y="317515"/>
                  <a:pt x="459350" y="318418"/>
                </a:cubicBezTo>
                <a:cubicBezTo>
                  <a:pt x="459319" y="318708"/>
                  <a:pt x="459292" y="319002"/>
                  <a:pt x="459264" y="319293"/>
                </a:cubicBezTo>
                <a:cubicBezTo>
                  <a:pt x="459178" y="320206"/>
                  <a:pt x="459108" y="321122"/>
                  <a:pt x="459054" y="322045"/>
                </a:cubicBezTo>
                <a:cubicBezTo>
                  <a:pt x="459036" y="322360"/>
                  <a:pt x="459019" y="322676"/>
                  <a:pt x="459005" y="322993"/>
                </a:cubicBezTo>
                <a:cubicBezTo>
                  <a:pt x="458956" y="324099"/>
                  <a:pt x="458921" y="325213"/>
                  <a:pt x="458921" y="326333"/>
                </a:cubicBezTo>
                <a:lnTo>
                  <a:pt x="458921" y="351846"/>
                </a:lnTo>
                <a:cubicBezTo>
                  <a:pt x="517602" y="347483"/>
                  <a:pt x="539424" y="308321"/>
                  <a:pt x="539649" y="307904"/>
                </a:cubicBezTo>
                <a:cubicBezTo>
                  <a:pt x="541614" y="304263"/>
                  <a:pt x="545516" y="302101"/>
                  <a:pt x="549647" y="302380"/>
                </a:cubicBezTo>
                <a:cubicBezTo>
                  <a:pt x="553772" y="302656"/>
                  <a:pt x="557360" y="305311"/>
                  <a:pt x="558826" y="309178"/>
                </a:cubicBezTo>
                <a:cubicBezTo>
                  <a:pt x="559431" y="310743"/>
                  <a:pt x="573037" y="344930"/>
                  <a:pt x="606645" y="351239"/>
                </a:cubicBezTo>
                <a:lnTo>
                  <a:pt x="606645" y="326439"/>
                </a:lnTo>
                <a:cubicBezTo>
                  <a:pt x="606645" y="285671"/>
                  <a:pt x="573492" y="252503"/>
                  <a:pt x="532728" y="252475"/>
                </a:cubicBezTo>
                <a:close/>
                <a:moveTo>
                  <a:pt x="242231" y="217490"/>
                </a:moveTo>
                <a:cubicBezTo>
                  <a:pt x="265812" y="217490"/>
                  <a:pt x="288543" y="222478"/>
                  <a:pt x="309785" y="232312"/>
                </a:cubicBezTo>
                <a:cubicBezTo>
                  <a:pt x="315081" y="234763"/>
                  <a:pt x="317385" y="241042"/>
                  <a:pt x="314934" y="246336"/>
                </a:cubicBezTo>
                <a:cubicBezTo>
                  <a:pt x="312484" y="251631"/>
                  <a:pt x="306204" y="253936"/>
                  <a:pt x="300911" y="251485"/>
                </a:cubicBezTo>
                <a:cubicBezTo>
                  <a:pt x="282468" y="242947"/>
                  <a:pt x="262725" y="238617"/>
                  <a:pt x="242231" y="238617"/>
                </a:cubicBezTo>
                <a:cubicBezTo>
                  <a:pt x="218732" y="238617"/>
                  <a:pt x="195836" y="244458"/>
                  <a:pt x="175406" y="255592"/>
                </a:cubicBezTo>
                <a:lnTo>
                  <a:pt x="180059" y="262892"/>
                </a:lnTo>
                <a:cubicBezTo>
                  <a:pt x="180060" y="262894"/>
                  <a:pt x="180062" y="262896"/>
                  <a:pt x="180063" y="262898"/>
                </a:cubicBezTo>
                <a:lnTo>
                  <a:pt x="246971" y="367896"/>
                </a:lnTo>
                <a:lnTo>
                  <a:pt x="351111" y="367943"/>
                </a:lnTo>
                <a:cubicBezTo>
                  <a:pt x="351112" y="367943"/>
                  <a:pt x="351114" y="367943"/>
                  <a:pt x="351115" y="367943"/>
                </a:cubicBezTo>
                <a:lnTo>
                  <a:pt x="381687" y="367957"/>
                </a:lnTo>
                <a:cubicBezTo>
                  <a:pt x="378768" y="328263"/>
                  <a:pt x="359346" y="292102"/>
                  <a:pt x="327394" y="267531"/>
                </a:cubicBezTo>
                <a:cubicBezTo>
                  <a:pt x="322771" y="263975"/>
                  <a:pt x="321904" y="257342"/>
                  <a:pt x="325461" y="252718"/>
                </a:cubicBezTo>
                <a:cubicBezTo>
                  <a:pt x="329016" y="248093"/>
                  <a:pt x="335648" y="247225"/>
                  <a:pt x="340276" y="250783"/>
                </a:cubicBezTo>
                <a:cubicBezTo>
                  <a:pt x="380267" y="281535"/>
                  <a:pt x="403201" y="328073"/>
                  <a:pt x="403203" y="378460"/>
                </a:cubicBezTo>
                <a:cubicBezTo>
                  <a:pt x="403203" y="378539"/>
                  <a:pt x="403201" y="378637"/>
                  <a:pt x="403200" y="378727"/>
                </a:cubicBezTo>
                <a:cubicBezTo>
                  <a:pt x="403148" y="381457"/>
                  <a:pt x="402040" y="384064"/>
                  <a:pt x="400105" y="385998"/>
                </a:cubicBezTo>
                <a:cubicBezTo>
                  <a:pt x="398123" y="387978"/>
                  <a:pt x="395436" y="389090"/>
                  <a:pt x="392636" y="389090"/>
                </a:cubicBezTo>
                <a:cubicBezTo>
                  <a:pt x="392635" y="389090"/>
                  <a:pt x="392633" y="389090"/>
                  <a:pt x="392632" y="389090"/>
                </a:cubicBezTo>
                <a:lnTo>
                  <a:pt x="361175" y="389076"/>
                </a:lnTo>
                <a:cubicBezTo>
                  <a:pt x="355780" y="449972"/>
                  <a:pt x="304501" y="497899"/>
                  <a:pt x="242233" y="497899"/>
                </a:cubicBezTo>
                <a:cubicBezTo>
                  <a:pt x="219025" y="497899"/>
                  <a:pt x="196925" y="491379"/>
                  <a:pt x="177702" y="478972"/>
                </a:cubicBezTo>
                <a:lnTo>
                  <a:pt x="170536" y="488353"/>
                </a:lnTo>
                <a:cubicBezTo>
                  <a:pt x="168828" y="490592"/>
                  <a:pt x="166298" y="492054"/>
                  <a:pt x="163508" y="492417"/>
                </a:cubicBezTo>
                <a:cubicBezTo>
                  <a:pt x="163051" y="492476"/>
                  <a:pt x="162595" y="492506"/>
                  <a:pt x="162141" y="492506"/>
                </a:cubicBezTo>
                <a:cubicBezTo>
                  <a:pt x="159811" y="492506"/>
                  <a:pt x="157531" y="491735"/>
                  <a:pt x="155669" y="490291"/>
                </a:cubicBezTo>
                <a:cubicBezTo>
                  <a:pt x="120805" y="463270"/>
                  <a:pt x="100810" y="422508"/>
                  <a:pt x="100810" y="378457"/>
                </a:cubicBezTo>
                <a:cubicBezTo>
                  <a:pt x="100810" y="333836"/>
                  <a:pt x="121573" y="292443"/>
                  <a:pt x="156824" y="265748"/>
                </a:cubicBezTo>
                <a:lnTo>
                  <a:pt x="151736" y="257766"/>
                </a:lnTo>
                <a:cubicBezTo>
                  <a:pt x="148617" y="252870"/>
                  <a:pt x="150032" y="246373"/>
                  <a:pt x="154908" y="243219"/>
                </a:cubicBezTo>
                <a:cubicBezTo>
                  <a:pt x="180928" y="226387"/>
                  <a:pt x="211124" y="217490"/>
                  <a:pt x="242231" y="217490"/>
                </a:cubicBezTo>
                <a:close/>
                <a:moveTo>
                  <a:pt x="21128" y="82194"/>
                </a:moveTo>
                <a:lnTo>
                  <a:pt x="21128" y="650978"/>
                </a:lnTo>
                <a:lnTo>
                  <a:pt x="345594" y="650978"/>
                </a:lnTo>
                <a:cubicBezTo>
                  <a:pt x="345597" y="650784"/>
                  <a:pt x="345612" y="650591"/>
                  <a:pt x="345616" y="650399"/>
                </a:cubicBezTo>
                <a:cubicBezTo>
                  <a:pt x="345660" y="648413"/>
                  <a:pt x="345737" y="646433"/>
                  <a:pt x="345853" y="644461"/>
                </a:cubicBezTo>
                <a:cubicBezTo>
                  <a:pt x="345898" y="643666"/>
                  <a:pt x="345960" y="642872"/>
                  <a:pt x="346016" y="642078"/>
                </a:cubicBezTo>
                <a:cubicBezTo>
                  <a:pt x="346097" y="640964"/>
                  <a:pt x="346190" y="639850"/>
                  <a:pt x="346294" y="638741"/>
                </a:cubicBezTo>
                <a:cubicBezTo>
                  <a:pt x="346524" y="636221"/>
                  <a:pt x="346809" y="633711"/>
                  <a:pt x="347151" y="631212"/>
                </a:cubicBezTo>
                <a:lnTo>
                  <a:pt x="55862" y="631212"/>
                </a:lnTo>
                <a:cubicBezTo>
                  <a:pt x="50027" y="631212"/>
                  <a:pt x="45298" y="626483"/>
                  <a:pt x="45298" y="620648"/>
                </a:cubicBezTo>
                <a:lnTo>
                  <a:pt x="45298" y="446726"/>
                </a:lnTo>
                <a:cubicBezTo>
                  <a:pt x="45298" y="440891"/>
                  <a:pt x="50027" y="436162"/>
                  <a:pt x="55862" y="436162"/>
                </a:cubicBezTo>
                <a:cubicBezTo>
                  <a:pt x="61698" y="436162"/>
                  <a:pt x="66426" y="440891"/>
                  <a:pt x="66426" y="446726"/>
                </a:cubicBezTo>
                <a:lnTo>
                  <a:pt x="66426" y="610084"/>
                </a:lnTo>
                <a:lnTo>
                  <a:pt x="351454" y="610084"/>
                </a:lnTo>
                <a:cubicBezTo>
                  <a:pt x="354408" y="599217"/>
                  <a:pt x="358465" y="588622"/>
                  <a:pt x="363590" y="578392"/>
                </a:cubicBezTo>
                <a:cubicBezTo>
                  <a:pt x="364059" y="577448"/>
                  <a:pt x="364538" y="576511"/>
                  <a:pt x="365024" y="575576"/>
                </a:cubicBezTo>
                <a:cubicBezTo>
                  <a:pt x="365371" y="574913"/>
                  <a:pt x="365708" y="574243"/>
                  <a:pt x="366063" y="573582"/>
                </a:cubicBezTo>
                <a:cubicBezTo>
                  <a:pt x="375782" y="555440"/>
                  <a:pt x="388696" y="538855"/>
                  <a:pt x="404260" y="524538"/>
                </a:cubicBezTo>
                <a:cubicBezTo>
                  <a:pt x="404278" y="524520"/>
                  <a:pt x="404298" y="524503"/>
                  <a:pt x="404316" y="524484"/>
                </a:cubicBezTo>
                <a:cubicBezTo>
                  <a:pt x="404474" y="524341"/>
                  <a:pt x="404634" y="524199"/>
                  <a:pt x="404792" y="524056"/>
                </a:cubicBezTo>
                <a:cubicBezTo>
                  <a:pt x="414781" y="514866"/>
                  <a:pt x="425780" y="506680"/>
                  <a:pt x="437582" y="499684"/>
                </a:cubicBezTo>
                <a:lnTo>
                  <a:pt x="437582" y="362809"/>
                </a:lnTo>
                <a:lnTo>
                  <a:pt x="437582" y="326438"/>
                </a:lnTo>
                <a:lnTo>
                  <a:pt x="437582" y="212879"/>
                </a:lnTo>
                <a:cubicBezTo>
                  <a:pt x="437582" y="207045"/>
                  <a:pt x="442310" y="202315"/>
                  <a:pt x="448146" y="202315"/>
                </a:cubicBezTo>
                <a:cubicBezTo>
                  <a:pt x="453982" y="202315"/>
                  <a:pt x="458710" y="207045"/>
                  <a:pt x="458710" y="212878"/>
                </a:cubicBezTo>
                <a:lnTo>
                  <a:pt x="458710" y="266765"/>
                </a:lnTo>
                <a:cubicBezTo>
                  <a:pt x="465492" y="258376"/>
                  <a:pt x="473664" y="251154"/>
                  <a:pt x="482882" y="245466"/>
                </a:cubicBezTo>
                <a:lnTo>
                  <a:pt x="482882" y="82194"/>
                </a:lnTo>
                <a:lnTo>
                  <a:pt x="403200" y="82194"/>
                </a:lnTo>
                <a:lnTo>
                  <a:pt x="403200" y="98235"/>
                </a:lnTo>
                <a:lnTo>
                  <a:pt x="448146" y="98235"/>
                </a:lnTo>
                <a:cubicBezTo>
                  <a:pt x="453982" y="98235"/>
                  <a:pt x="458710" y="102964"/>
                  <a:pt x="458710" y="108799"/>
                </a:cubicBezTo>
                <a:lnTo>
                  <a:pt x="458710" y="177664"/>
                </a:lnTo>
                <a:cubicBezTo>
                  <a:pt x="458710" y="183499"/>
                  <a:pt x="453982" y="188229"/>
                  <a:pt x="448146" y="188229"/>
                </a:cubicBezTo>
                <a:cubicBezTo>
                  <a:pt x="442310" y="188229"/>
                  <a:pt x="437582" y="183499"/>
                  <a:pt x="437582" y="177664"/>
                </a:cubicBezTo>
                <a:lnTo>
                  <a:pt x="437582" y="119363"/>
                </a:lnTo>
                <a:lnTo>
                  <a:pt x="403200" y="119363"/>
                </a:lnTo>
                <a:lnTo>
                  <a:pt x="403200" y="129194"/>
                </a:lnTo>
                <a:cubicBezTo>
                  <a:pt x="403200" y="135028"/>
                  <a:pt x="398472" y="139757"/>
                  <a:pt x="392636" y="139757"/>
                </a:cubicBezTo>
                <a:lnTo>
                  <a:pt x="111374" y="139757"/>
                </a:lnTo>
                <a:cubicBezTo>
                  <a:pt x="105539" y="139757"/>
                  <a:pt x="100810" y="135028"/>
                  <a:pt x="100810" y="129194"/>
                </a:cubicBezTo>
                <a:lnTo>
                  <a:pt x="100810" y="119363"/>
                </a:lnTo>
                <a:lnTo>
                  <a:pt x="66426" y="119363"/>
                </a:lnTo>
                <a:lnTo>
                  <a:pt x="66426" y="411515"/>
                </a:lnTo>
                <a:cubicBezTo>
                  <a:pt x="66426" y="417349"/>
                  <a:pt x="61698" y="422079"/>
                  <a:pt x="55862" y="422079"/>
                </a:cubicBezTo>
                <a:cubicBezTo>
                  <a:pt x="50027" y="422079"/>
                  <a:pt x="45298" y="417349"/>
                  <a:pt x="45298" y="411515"/>
                </a:cubicBezTo>
                <a:lnTo>
                  <a:pt x="45298" y="108800"/>
                </a:lnTo>
                <a:cubicBezTo>
                  <a:pt x="45298" y="102966"/>
                  <a:pt x="50027" y="98236"/>
                  <a:pt x="55862" y="98236"/>
                </a:cubicBezTo>
                <a:lnTo>
                  <a:pt x="100810" y="98236"/>
                </a:lnTo>
                <a:lnTo>
                  <a:pt x="100810" y="82194"/>
                </a:lnTo>
                <a:close/>
                <a:moveTo>
                  <a:pt x="252005" y="21128"/>
                </a:moveTo>
                <a:cubicBezTo>
                  <a:pt x="234440" y="21128"/>
                  <a:pt x="219256" y="33027"/>
                  <a:pt x="215077" y="50064"/>
                </a:cubicBezTo>
                <a:cubicBezTo>
                  <a:pt x="213918" y="54789"/>
                  <a:pt x="209683" y="58112"/>
                  <a:pt x="204817" y="58112"/>
                </a:cubicBezTo>
                <a:lnTo>
                  <a:pt x="121937" y="58112"/>
                </a:lnTo>
                <a:lnTo>
                  <a:pt x="121937" y="118631"/>
                </a:lnTo>
                <a:lnTo>
                  <a:pt x="382072" y="118631"/>
                </a:lnTo>
                <a:lnTo>
                  <a:pt x="382072" y="58112"/>
                </a:lnTo>
                <a:lnTo>
                  <a:pt x="299192" y="58112"/>
                </a:lnTo>
                <a:cubicBezTo>
                  <a:pt x="294326" y="58112"/>
                  <a:pt x="290089" y="54789"/>
                  <a:pt x="288932" y="50064"/>
                </a:cubicBezTo>
                <a:cubicBezTo>
                  <a:pt x="284753" y="33027"/>
                  <a:pt x="269569" y="21128"/>
                  <a:pt x="252005" y="21128"/>
                </a:cubicBezTo>
                <a:close/>
                <a:moveTo>
                  <a:pt x="252005" y="0"/>
                </a:moveTo>
                <a:cubicBezTo>
                  <a:pt x="276468" y="0"/>
                  <a:pt x="297967" y="14846"/>
                  <a:pt x="306864" y="36984"/>
                </a:cubicBezTo>
                <a:lnTo>
                  <a:pt x="392636" y="36984"/>
                </a:lnTo>
                <a:cubicBezTo>
                  <a:pt x="398472" y="36984"/>
                  <a:pt x="403200" y="41714"/>
                  <a:pt x="403200" y="47548"/>
                </a:cubicBezTo>
                <a:lnTo>
                  <a:pt x="403200" y="61066"/>
                </a:lnTo>
                <a:lnTo>
                  <a:pt x="493446" y="61066"/>
                </a:lnTo>
                <a:cubicBezTo>
                  <a:pt x="499280" y="61066"/>
                  <a:pt x="504009" y="65796"/>
                  <a:pt x="504009" y="71630"/>
                </a:cubicBezTo>
                <a:lnTo>
                  <a:pt x="504009" y="235766"/>
                </a:lnTo>
                <a:cubicBezTo>
                  <a:pt x="513060" y="232899"/>
                  <a:pt x="522689" y="231342"/>
                  <a:pt x="532676" y="231342"/>
                </a:cubicBezTo>
                <a:cubicBezTo>
                  <a:pt x="532694" y="231342"/>
                  <a:pt x="532711" y="231343"/>
                  <a:pt x="532729" y="231343"/>
                </a:cubicBezTo>
                <a:cubicBezTo>
                  <a:pt x="532748" y="231343"/>
                  <a:pt x="532764" y="231342"/>
                  <a:pt x="532783" y="231342"/>
                </a:cubicBezTo>
                <a:cubicBezTo>
                  <a:pt x="585159" y="231342"/>
                  <a:pt x="627771" y="273954"/>
                  <a:pt x="627771" y="326331"/>
                </a:cubicBezTo>
                <a:lnTo>
                  <a:pt x="627771" y="326437"/>
                </a:lnTo>
                <a:lnTo>
                  <a:pt x="627771" y="362797"/>
                </a:lnTo>
                <a:lnTo>
                  <a:pt x="627771" y="398981"/>
                </a:lnTo>
                <a:cubicBezTo>
                  <a:pt x="627771" y="433216"/>
                  <a:pt x="609563" y="463270"/>
                  <a:pt x="582326" y="479989"/>
                </a:cubicBezTo>
                <a:cubicBezTo>
                  <a:pt x="660674" y="502370"/>
                  <a:pt x="720001" y="573414"/>
                  <a:pt x="720000" y="654072"/>
                </a:cubicBezTo>
                <a:lnTo>
                  <a:pt x="720000" y="709370"/>
                </a:lnTo>
                <a:cubicBezTo>
                  <a:pt x="720000" y="715204"/>
                  <a:pt x="715272" y="719934"/>
                  <a:pt x="709436" y="719934"/>
                </a:cubicBezTo>
                <a:lnTo>
                  <a:pt x="470134" y="719934"/>
                </a:lnTo>
                <a:cubicBezTo>
                  <a:pt x="464298" y="719934"/>
                  <a:pt x="459571" y="715204"/>
                  <a:pt x="459571" y="709370"/>
                </a:cubicBezTo>
                <a:cubicBezTo>
                  <a:pt x="459571" y="703535"/>
                  <a:pt x="464298" y="698806"/>
                  <a:pt x="470134" y="698806"/>
                </a:cubicBezTo>
                <a:lnTo>
                  <a:pt x="698876" y="698806"/>
                </a:lnTo>
                <a:lnTo>
                  <a:pt x="698876" y="654072"/>
                </a:lnTo>
                <a:cubicBezTo>
                  <a:pt x="698876" y="612388"/>
                  <a:pt x="681090" y="572532"/>
                  <a:pt x="648791" y="541846"/>
                </a:cubicBezTo>
                <a:cubicBezTo>
                  <a:pt x="629471" y="523489"/>
                  <a:pt x="606076" y="509816"/>
                  <a:pt x="581117" y="501845"/>
                </a:cubicBezTo>
                <a:lnTo>
                  <a:pt x="564226" y="534663"/>
                </a:lnTo>
                <a:lnTo>
                  <a:pt x="586873" y="632964"/>
                </a:lnTo>
                <a:cubicBezTo>
                  <a:pt x="587728" y="636675"/>
                  <a:pt x="586518" y="640558"/>
                  <a:pt x="583710" y="643128"/>
                </a:cubicBezTo>
                <a:lnTo>
                  <a:pt x="539918" y="683209"/>
                </a:lnTo>
                <a:cubicBezTo>
                  <a:pt x="537901" y="685056"/>
                  <a:pt x="535345" y="685980"/>
                  <a:pt x="532787" y="685980"/>
                </a:cubicBezTo>
                <a:cubicBezTo>
                  <a:pt x="530229" y="685980"/>
                  <a:pt x="527672" y="685057"/>
                  <a:pt x="525654" y="683209"/>
                </a:cubicBezTo>
                <a:lnTo>
                  <a:pt x="481862" y="643128"/>
                </a:lnTo>
                <a:cubicBezTo>
                  <a:pt x="479053" y="640558"/>
                  <a:pt x="477845" y="636674"/>
                  <a:pt x="478700" y="632964"/>
                </a:cubicBezTo>
                <a:lnTo>
                  <a:pt x="501346" y="534664"/>
                </a:lnTo>
                <a:lnTo>
                  <a:pt x="484454" y="501845"/>
                </a:lnTo>
                <a:cubicBezTo>
                  <a:pt x="473512" y="505341"/>
                  <a:pt x="462867" y="509927"/>
                  <a:pt x="452736" y="515529"/>
                </a:cubicBezTo>
                <a:cubicBezTo>
                  <a:pt x="452618" y="515594"/>
                  <a:pt x="452501" y="515660"/>
                  <a:pt x="452383" y="515726"/>
                </a:cubicBezTo>
                <a:cubicBezTo>
                  <a:pt x="450521" y="516763"/>
                  <a:pt x="448682" y="517839"/>
                  <a:pt x="446857" y="518941"/>
                </a:cubicBezTo>
                <a:cubicBezTo>
                  <a:pt x="446232" y="519319"/>
                  <a:pt x="445608" y="519698"/>
                  <a:pt x="444988" y="520083"/>
                </a:cubicBezTo>
                <a:cubicBezTo>
                  <a:pt x="444164" y="520595"/>
                  <a:pt x="443342" y="521109"/>
                  <a:pt x="442527" y="521635"/>
                </a:cubicBezTo>
                <a:cubicBezTo>
                  <a:pt x="441175" y="522507"/>
                  <a:pt x="439834" y="523396"/>
                  <a:pt x="438506" y="524304"/>
                </a:cubicBezTo>
                <a:cubicBezTo>
                  <a:pt x="437976" y="524666"/>
                  <a:pt x="437453" y="525037"/>
                  <a:pt x="436927" y="525404"/>
                </a:cubicBezTo>
                <a:cubicBezTo>
                  <a:pt x="435514" y="526394"/>
                  <a:pt x="434112" y="527395"/>
                  <a:pt x="432729" y="528426"/>
                </a:cubicBezTo>
                <a:cubicBezTo>
                  <a:pt x="432589" y="528530"/>
                  <a:pt x="432447" y="528630"/>
                  <a:pt x="432308" y="528734"/>
                </a:cubicBezTo>
                <a:cubicBezTo>
                  <a:pt x="430683" y="529952"/>
                  <a:pt x="429084" y="531205"/>
                  <a:pt x="427502" y="532479"/>
                </a:cubicBezTo>
                <a:cubicBezTo>
                  <a:pt x="427269" y="532669"/>
                  <a:pt x="427033" y="532856"/>
                  <a:pt x="426801" y="533044"/>
                </a:cubicBezTo>
                <a:cubicBezTo>
                  <a:pt x="425212" y="534339"/>
                  <a:pt x="423641" y="535660"/>
                  <a:pt x="422097" y="537010"/>
                </a:cubicBezTo>
                <a:cubicBezTo>
                  <a:pt x="421959" y="537129"/>
                  <a:pt x="421824" y="537252"/>
                  <a:pt x="421688" y="537371"/>
                </a:cubicBezTo>
                <a:cubicBezTo>
                  <a:pt x="418497" y="540177"/>
                  <a:pt x="415410" y="543099"/>
                  <a:pt x="412437" y="546128"/>
                </a:cubicBezTo>
                <a:cubicBezTo>
                  <a:pt x="412284" y="546284"/>
                  <a:pt x="412132" y="546439"/>
                  <a:pt x="411980" y="546594"/>
                </a:cubicBezTo>
                <a:cubicBezTo>
                  <a:pt x="408923" y="549732"/>
                  <a:pt x="405981" y="552984"/>
                  <a:pt x="403177" y="556347"/>
                </a:cubicBezTo>
                <a:cubicBezTo>
                  <a:pt x="395836" y="565152"/>
                  <a:pt x="389570" y="574449"/>
                  <a:pt x="384397" y="584124"/>
                </a:cubicBezTo>
                <a:cubicBezTo>
                  <a:pt x="384187" y="584517"/>
                  <a:pt x="383982" y="584912"/>
                  <a:pt x="383777" y="585306"/>
                </a:cubicBezTo>
                <a:cubicBezTo>
                  <a:pt x="383148" y="586503"/>
                  <a:pt x="382552" y="587712"/>
                  <a:pt x="381957" y="588922"/>
                </a:cubicBezTo>
                <a:cubicBezTo>
                  <a:pt x="381147" y="590581"/>
                  <a:pt x="380361" y="592252"/>
                  <a:pt x="379613" y="593938"/>
                </a:cubicBezTo>
                <a:cubicBezTo>
                  <a:pt x="379523" y="594142"/>
                  <a:pt x="379430" y="594343"/>
                  <a:pt x="379340" y="594545"/>
                </a:cubicBezTo>
                <a:cubicBezTo>
                  <a:pt x="375335" y="603670"/>
                  <a:pt x="372220" y="613161"/>
                  <a:pt x="370080" y="622914"/>
                </a:cubicBezTo>
                <a:cubicBezTo>
                  <a:pt x="370056" y="623020"/>
                  <a:pt x="370022" y="623124"/>
                  <a:pt x="369995" y="623231"/>
                </a:cubicBezTo>
                <a:cubicBezTo>
                  <a:pt x="369710" y="624559"/>
                  <a:pt x="369429" y="625886"/>
                  <a:pt x="369180" y="627219"/>
                </a:cubicBezTo>
                <a:cubicBezTo>
                  <a:pt x="369053" y="627894"/>
                  <a:pt x="368942" y="628574"/>
                  <a:pt x="368825" y="629253"/>
                </a:cubicBezTo>
                <a:cubicBezTo>
                  <a:pt x="368596" y="630586"/>
                  <a:pt x="368384" y="631921"/>
                  <a:pt x="368191" y="633261"/>
                </a:cubicBezTo>
                <a:cubicBezTo>
                  <a:pt x="368111" y="633823"/>
                  <a:pt x="368025" y="634383"/>
                  <a:pt x="367951" y="634945"/>
                </a:cubicBezTo>
                <a:cubicBezTo>
                  <a:pt x="367728" y="636630"/>
                  <a:pt x="367543" y="638322"/>
                  <a:pt x="367380" y="640016"/>
                </a:cubicBezTo>
                <a:cubicBezTo>
                  <a:pt x="367330" y="640530"/>
                  <a:pt x="367280" y="641041"/>
                  <a:pt x="367236" y="641556"/>
                </a:cubicBezTo>
                <a:cubicBezTo>
                  <a:pt x="367081" y="643370"/>
                  <a:pt x="366956" y="645189"/>
                  <a:pt x="366869" y="647012"/>
                </a:cubicBezTo>
                <a:cubicBezTo>
                  <a:pt x="366851" y="647398"/>
                  <a:pt x="366838" y="647786"/>
                  <a:pt x="366823" y="648173"/>
                </a:cubicBezTo>
                <a:cubicBezTo>
                  <a:pt x="366744" y="650133"/>
                  <a:pt x="366691" y="652099"/>
                  <a:pt x="366691" y="654069"/>
                </a:cubicBezTo>
                <a:lnTo>
                  <a:pt x="366691" y="661540"/>
                </a:lnTo>
                <a:lnTo>
                  <a:pt x="366691" y="698805"/>
                </a:lnTo>
                <a:lnTo>
                  <a:pt x="434922" y="698805"/>
                </a:lnTo>
                <a:cubicBezTo>
                  <a:pt x="440758" y="698805"/>
                  <a:pt x="445486" y="703534"/>
                  <a:pt x="445486" y="709368"/>
                </a:cubicBezTo>
                <a:cubicBezTo>
                  <a:pt x="445486" y="715203"/>
                  <a:pt x="440758" y="719932"/>
                  <a:pt x="434922" y="719932"/>
                </a:cubicBezTo>
                <a:lnTo>
                  <a:pt x="356127" y="719932"/>
                </a:lnTo>
                <a:cubicBezTo>
                  <a:pt x="350291" y="719932"/>
                  <a:pt x="345563" y="715203"/>
                  <a:pt x="345563" y="709368"/>
                </a:cubicBezTo>
                <a:lnTo>
                  <a:pt x="345563" y="672104"/>
                </a:lnTo>
                <a:lnTo>
                  <a:pt x="10564" y="672104"/>
                </a:lnTo>
                <a:cubicBezTo>
                  <a:pt x="4728" y="672104"/>
                  <a:pt x="0" y="667375"/>
                  <a:pt x="0" y="661540"/>
                </a:cubicBezTo>
                <a:lnTo>
                  <a:pt x="0" y="71630"/>
                </a:lnTo>
                <a:cubicBezTo>
                  <a:pt x="0" y="65797"/>
                  <a:pt x="4728" y="61066"/>
                  <a:pt x="10564" y="61066"/>
                </a:cubicBezTo>
                <a:lnTo>
                  <a:pt x="100810" y="61066"/>
                </a:lnTo>
                <a:lnTo>
                  <a:pt x="100810" y="47548"/>
                </a:lnTo>
                <a:cubicBezTo>
                  <a:pt x="100810" y="41714"/>
                  <a:pt x="105539" y="36984"/>
                  <a:pt x="111374" y="36984"/>
                </a:cubicBezTo>
                <a:lnTo>
                  <a:pt x="197145" y="36984"/>
                </a:lnTo>
                <a:cubicBezTo>
                  <a:pt x="206042" y="14844"/>
                  <a:pt x="227542" y="0"/>
                  <a:pt x="252005"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13" name="Объект 2">
            <a:extLst>
              <a:ext uri="{FF2B5EF4-FFF2-40B4-BE49-F238E27FC236}">
                <a16:creationId xmlns:a16="http://schemas.microsoft.com/office/drawing/2014/main" id="{396AF39F-2E1E-4385-8062-D02A6533027D}"/>
              </a:ext>
            </a:extLst>
          </p:cNvPr>
          <p:cNvSpPr txBox="1">
            <a:spLocks/>
          </p:cNvSpPr>
          <p:nvPr/>
        </p:nvSpPr>
        <p:spPr>
          <a:xfrm>
            <a:off x="1447800" y="2057400"/>
            <a:ext cx="9296400" cy="297151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Aft>
                <a:spcPts val="1200"/>
              </a:spcAft>
              <a:buNone/>
            </a:pPr>
            <a:r>
              <a:rPr lang="ru-RU" dirty="0"/>
              <a:t>Положения Закона № 44-ФЗ не устанавливают специальных требований к программным и технологическим средствам систем видео-конференц-связи, а также конкурентные способы определения поставщика (подрядчика, исполнителя), при проведении которых допускается использование таких систем, - в связи с чем для участия в заседаниях комиссии по общему правилу могут использоваться любые имеющиеся системы видео-конференц-связи вне зависимости от применяемого заказчиком конкурентного способа определения поставщика (подрядчика, исполнителя). При этом использование таких систем допускается с соблюдением требований законодательства Российской Федерации о защите государственной тайны, то есть:</a:t>
            </a:r>
          </a:p>
          <a:p>
            <a:pPr marL="0" indent="0" algn="just">
              <a:lnSpc>
                <a:spcPct val="100000"/>
              </a:lnSpc>
              <a:spcAft>
                <a:spcPts val="1200"/>
              </a:spcAft>
              <a:buNone/>
            </a:pPr>
            <a:r>
              <a:rPr lang="ru-RU" dirty="0"/>
              <a:t>-если при проведении заседания комиссии предполагается ознакомление со сведениями, составляющими государственную тайну, то система видео-конференц-связи должна обеспечивать соблюдение требований законодательства Российской Федерации о защите государственной тайны, обеспечивающих в установленном порядке защиту таких сведений;</a:t>
            </a:r>
          </a:p>
          <a:p>
            <a:pPr marL="0" indent="0" algn="just">
              <a:lnSpc>
                <a:spcPct val="100000"/>
              </a:lnSpc>
              <a:spcAft>
                <a:spcPts val="1200"/>
              </a:spcAft>
              <a:buNone/>
            </a:pPr>
            <a:r>
              <a:rPr lang="ru-RU" dirty="0"/>
              <a:t>-если при проведении заседания комиссии ознакомление со сведениями, составляющими государственную тайну, не осуществляется, то как указано выше может использоваться любая система видео-конференц-связи. </a:t>
            </a:r>
          </a:p>
        </p:txBody>
      </p:sp>
      <p:sp>
        <p:nvSpPr>
          <p:cNvPr id="5" name="Прямоугольник 4">
            <a:extLst>
              <a:ext uri="{FF2B5EF4-FFF2-40B4-BE49-F238E27FC236}">
                <a16:creationId xmlns:a16="http://schemas.microsoft.com/office/drawing/2014/main" id="{918CB1E6-0AF0-4DC9-BAE5-7028BE4D43C1}"/>
              </a:ext>
            </a:extLst>
          </p:cNvPr>
          <p:cNvSpPr/>
          <p:nvPr/>
        </p:nvSpPr>
        <p:spPr>
          <a:xfrm>
            <a:off x="3124200" y="6343042"/>
            <a:ext cx="6052298" cy="338554"/>
          </a:xfrm>
          <a:prstGeom prst="rect">
            <a:avLst/>
          </a:prstGeom>
        </p:spPr>
        <p:txBody>
          <a:bodyPr wrap="none">
            <a:spAutoFit/>
          </a:bodyPr>
          <a:lstStyle/>
          <a:p>
            <a:r>
              <a:rPr lang="ru-RU" sz="1600" b="1" dirty="0"/>
              <a:t>Письмо Минфина РФ от 21 декабря 2021 года №24-03-08/104212 </a:t>
            </a:r>
          </a:p>
        </p:txBody>
      </p:sp>
    </p:spTree>
    <p:extLst>
      <p:ext uri="{BB962C8B-B14F-4D97-AF65-F5344CB8AC3E}">
        <p14:creationId xmlns:p14="http://schemas.microsoft.com/office/powerpoint/2010/main" val="3221907796"/>
      </p:ext>
    </p:extLst>
  </p:cSld>
  <p:clrMapOvr>
    <a:masterClrMapping/>
  </p:clrMapOvr>
  <p:transition spd="slow">
    <p:fade thruBlk="1"/>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rmAutofit fontScale="90000"/>
          </a:bodyPr>
          <a:lstStyle/>
          <a:p>
            <a:r>
              <a:rPr lang="ru-RU" dirty="0"/>
              <a:t>Сроки хранения документов</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2519828" y="1348841"/>
            <a:ext cx="8246788" cy="1058868"/>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a:t>Заказчик должен хранить формируемые им документы, в том числе связанные с определением и обоснованием НМЦК, не менее </a:t>
            </a:r>
            <a:r>
              <a:rPr lang="ru-RU" b="1" dirty="0"/>
              <a:t>6 лет с момента начала закупки</a:t>
            </a:r>
            <a:r>
              <a:rPr lang="ru-RU" dirty="0"/>
              <a:t>.</a:t>
            </a:r>
          </a:p>
          <a:p>
            <a:pPr marL="0" indent="0">
              <a:buNone/>
            </a:pPr>
            <a:endParaRPr lang="ru-RU" dirty="0"/>
          </a:p>
          <a:p>
            <a:pPr marL="0" indent="0">
              <a:buNone/>
            </a:pPr>
            <a:r>
              <a:rPr lang="ru-RU" sz="1200" dirty="0">
                <a:solidFill>
                  <a:schemeClr val="accent6"/>
                </a:solidFill>
              </a:rPr>
              <a:t>Правило не действует в отношении информации и документов, формируемых или размещаемых в ЕИС и на электронных площадках.</a:t>
            </a:r>
          </a:p>
          <a:p>
            <a:pPr lvl="0"/>
            <a:endParaRPr lang="ru-RU" dirty="0"/>
          </a:p>
          <a:p>
            <a:pPr marL="0" indent="0">
              <a:buNone/>
            </a:pPr>
            <a:endParaRPr lang="ru-RU" dirty="0"/>
          </a:p>
          <a:p>
            <a:pPr marL="0" indent="0">
              <a:buNone/>
            </a:pPr>
            <a:endParaRPr lang="ru-RU" dirty="0"/>
          </a:p>
        </p:txBody>
      </p:sp>
      <p:sp>
        <p:nvSpPr>
          <p:cNvPr id="13" name="Полилиния 56">
            <a:extLst>
              <a:ext uri="{FF2B5EF4-FFF2-40B4-BE49-F238E27FC236}">
                <a16:creationId xmlns:a16="http://schemas.microsoft.com/office/drawing/2014/main" id="{3172DD17-BB1D-4BB8-88F9-2D226303CBA9}"/>
              </a:ext>
            </a:extLst>
          </p:cNvPr>
          <p:cNvSpPr>
            <a:spLocks noChangeAspect="1"/>
          </p:cNvSpPr>
          <p:nvPr/>
        </p:nvSpPr>
        <p:spPr>
          <a:xfrm>
            <a:off x="1543050" y="1326658"/>
            <a:ext cx="671908" cy="720000"/>
          </a:xfrm>
          <a:custGeom>
            <a:avLst/>
            <a:gdLst>
              <a:gd name="connsiteX0" fmla="*/ 538778 w 671908"/>
              <a:gd name="connsiteY0" fmla="*/ 671906 h 720000"/>
              <a:gd name="connsiteX1" fmla="*/ 542804 w 671908"/>
              <a:gd name="connsiteY1" fmla="*/ 696410 h 720000"/>
              <a:gd name="connsiteX2" fmla="*/ 542869 w 671908"/>
              <a:gd name="connsiteY2" fmla="*/ 696862 h 720000"/>
              <a:gd name="connsiteX3" fmla="*/ 545687 w 671908"/>
              <a:gd name="connsiteY3" fmla="*/ 699363 h 720000"/>
              <a:gd name="connsiteX4" fmla="*/ 587139 w 671908"/>
              <a:gd name="connsiteY4" fmla="*/ 699363 h 720000"/>
              <a:gd name="connsiteX5" fmla="*/ 589957 w 671908"/>
              <a:gd name="connsiteY5" fmla="*/ 696862 h 720000"/>
              <a:gd name="connsiteX6" fmla="*/ 590022 w 671908"/>
              <a:gd name="connsiteY6" fmla="*/ 696410 h 720000"/>
              <a:gd name="connsiteX7" fmla="*/ 594046 w 671908"/>
              <a:gd name="connsiteY7" fmla="*/ 671906 h 720000"/>
              <a:gd name="connsiteX8" fmla="*/ 77863 w 671908"/>
              <a:gd name="connsiteY8" fmla="*/ 671906 h 720000"/>
              <a:gd name="connsiteX9" fmla="*/ 81887 w 671908"/>
              <a:gd name="connsiteY9" fmla="*/ 696410 h 720000"/>
              <a:gd name="connsiteX10" fmla="*/ 81952 w 671908"/>
              <a:gd name="connsiteY10" fmla="*/ 696862 h 720000"/>
              <a:gd name="connsiteX11" fmla="*/ 84770 w 671908"/>
              <a:gd name="connsiteY11" fmla="*/ 699363 h 720000"/>
              <a:gd name="connsiteX12" fmla="*/ 126224 w 671908"/>
              <a:gd name="connsiteY12" fmla="*/ 699363 h 720000"/>
              <a:gd name="connsiteX13" fmla="*/ 129042 w 671908"/>
              <a:gd name="connsiteY13" fmla="*/ 696862 h 720000"/>
              <a:gd name="connsiteX14" fmla="*/ 129106 w 671908"/>
              <a:gd name="connsiteY14" fmla="*/ 696410 h 720000"/>
              <a:gd name="connsiteX15" fmla="*/ 133131 w 671908"/>
              <a:gd name="connsiteY15" fmla="*/ 671906 h 720000"/>
              <a:gd name="connsiteX16" fmla="*/ 62307 w 671908"/>
              <a:gd name="connsiteY16" fmla="*/ 461534 h 720000"/>
              <a:gd name="connsiteX17" fmla="*/ 62307 w 671908"/>
              <a:gd name="connsiteY17" fmla="*/ 500119 h 720000"/>
              <a:gd name="connsiteX18" fmla="*/ 73904 w 671908"/>
              <a:gd name="connsiteY18" fmla="*/ 500119 h 720000"/>
              <a:gd name="connsiteX19" fmla="*/ 86867 w 671908"/>
              <a:gd name="connsiteY19" fmla="*/ 500119 h 720000"/>
              <a:gd name="connsiteX20" fmla="*/ 86867 w 671908"/>
              <a:gd name="connsiteY20" fmla="*/ 461534 h 720000"/>
              <a:gd name="connsiteX21" fmla="*/ 73904 w 671908"/>
              <a:gd name="connsiteY21" fmla="*/ 461534 h 720000"/>
              <a:gd name="connsiteX22" fmla="*/ 378933 w 671908"/>
              <a:gd name="connsiteY22" fmla="*/ 393524 h 720000"/>
              <a:gd name="connsiteX23" fmla="*/ 346273 w 671908"/>
              <a:gd name="connsiteY23" fmla="*/ 407072 h 720000"/>
              <a:gd name="connsiteX24" fmla="*/ 346273 w 671908"/>
              <a:gd name="connsiteY24" fmla="*/ 433776 h 720000"/>
              <a:gd name="connsiteX25" fmla="*/ 397790 w 671908"/>
              <a:gd name="connsiteY25" fmla="*/ 412380 h 720000"/>
              <a:gd name="connsiteX26" fmla="*/ 292978 w 671908"/>
              <a:gd name="connsiteY26" fmla="*/ 393524 h 720000"/>
              <a:gd name="connsiteX27" fmla="*/ 274121 w 671908"/>
              <a:gd name="connsiteY27" fmla="*/ 412380 h 720000"/>
              <a:gd name="connsiteX28" fmla="*/ 325638 w 671908"/>
              <a:gd name="connsiteY28" fmla="*/ 433776 h 720000"/>
              <a:gd name="connsiteX29" fmla="*/ 325638 w 671908"/>
              <a:gd name="connsiteY29" fmla="*/ 407072 h 720000"/>
              <a:gd name="connsiteX30" fmla="*/ 292978 w 671908"/>
              <a:gd name="connsiteY30" fmla="*/ 393524 h 720000"/>
              <a:gd name="connsiteX31" fmla="*/ 238131 w 671908"/>
              <a:gd name="connsiteY31" fmla="*/ 346271 h 720000"/>
              <a:gd name="connsiteX32" fmla="*/ 259527 w 671908"/>
              <a:gd name="connsiteY32" fmla="*/ 397788 h 720000"/>
              <a:gd name="connsiteX33" fmla="*/ 278383 w 671908"/>
              <a:gd name="connsiteY33" fmla="*/ 378931 h 720000"/>
              <a:gd name="connsiteX34" fmla="*/ 264836 w 671908"/>
              <a:gd name="connsiteY34" fmla="*/ 346271 h 720000"/>
              <a:gd name="connsiteX35" fmla="*/ 407074 w 671908"/>
              <a:gd name="connsiteY35" fmla="*/ 346270 h 720000"/>
              <a:gd name="connsiteX36" fmla="*/ 393526 w 671908"/>
              <a:gd name="connsiteY36" fmla="*/ 378930 h 720000"/>
              <a:gd name="connsiteX37" fmla="*/ 412382 w 671908"/>
              <a:gd name="connsiteY37" fmla="*/ 397786 h 720000"/>
              <a:gd name="connsiteX38" fmla="*/ 433778 w 671908"/>
              <a:gd name="connsiteY38" fmla="*/ 346270 h 720000"/>
              <a:gd name="connsiteX39" fmla="*/ 335954 w 671908"/>
              <a:gd name="connsiteY39" fmla="*/ 284705 h 720000"/>
              <a:gd name="connsiteX40" fmla="*/ 284706 w 671908"/>
              <a:gd name="connsiteY40" fmla="*/ 335953 h 720000"/>
              <a:gd name="connsiteX41" fmla="*/ 335954 w 671908"/>
              <a:gd name="connsiteY41" fmla="*/ 387201 h 720000"/>
              <a:gd name="connsiteX42" fmla="*/ 387202 w 671908"/>
              <a:gd name="connsiteY42" fmla="*/ 335953 h 720000"/>
              <a:gd name="connsiteX43" fmla="*/ 335954 w 671908"/>
              <a:gd name="connsiteY43" fmla="*/ 284705 h 720000"/>
              <a:gd name="connsiteX44" fmla="*/ 412384 w 671908"/>
              <a:gd name="connsiteY44" fmla="*/ 274119 h 720000"/>
              <a:gd name="connsiteX45" fmla="*/ 393527 w 671908"/>
              <a:gd name="connsiteY45" fmla="*/ 292975 h 720000"/>
              <a:gd name="connsiteX46" fmla="*/ 407075 w 671908"/>
              <a:gd name="connsiteY46" fmla="*/ 325634 h 720000"/>
              <a:gd name="connsiteX47" fmla="*/ 433780 w 671908"/>
              <a:gd name="connsiteY47" fmla="*/ 325634 h 720000"/>
              <a:gd name="connsiteX48" fmla="*/ 412384 w 671908"/>
              <a:gd name="connsiteY48" fmla="*/ 274119 h 720000"/>
              <a:gd name="connsiteX49" fmla="*/ 259526 w 671908"/>
              <a:gd name="connsiteY49" fmla="*/ 274118 h 720000"/>
              <a:gd name="connsiteX50" fmla="*/ 238130 w 671908"/>
              <a:gd name="connsiteY50" fmla="*/ 325633 h 720000"/>
              <a:gd name="connsiteX51" fmla="*/ 264834 w 671908"/>
              <a:gd name="connsiteY51" fmla="*/ 325633 h 720000"/>
              <a:gd name="connsiteX52" fmla="*/ 278382 w 671908"/>
              <a:gd name="connsiteY52" fmla="*/ 292974 h 720000"/>
              <a:gd name="connsiteX53" fmla="*/ 540985 w 671908"/>
              <a:gd name="connsiteY53" fmla="*/ 246818 h 720000"/>
              <a:gd name="connsiteX54" fmla="*/ 535257 w 671908"/>
              <a:gd name="connsiteY54" fmla="*/ 252545 h 720000"/>
              <a:gd name="connsiteX55" fmla="*/ 535257 w 671908"/>
              <a:gd name="connsiteY55" fmla="*/ 419358 h 720000"/>
              <a:gd name="connsiteX56" fmla="*/ 540985 w 671908"/>
              <a:gd name="connsiteY56" fmla="*/ 425085 h 720000"/>
              <a:gd name="connsiteX57" fmla="*/ 546712 w 671908"/>
              <a:gd name="connsiteY57" fmla="*/ 419358 h 720000"/>
              <a:gd name="connsiteX58" fmla="*/ 546712 w 671908"/>
              <a:gd name="connsiteY58" fmla="*/ 252545 h 720000"/>
              <a:gd name="connsiteX59" fmla="*/ 540985 w 671908"/>
              <a:gd name="connsiteY59" fmla="*/ 246818 h 720000"/>
              <a:gd name="connsiteX60" fmla="*/ 346273 w 671908"/>
              <a:gd name="connsiteY60" fmla="*/ 238129 h 720000"/>
              <a:gd name="connsiteX61" fmla="*/ 346273 w 671908"/>
              <a:gd name="connsiteY61" fmla="*/ 264835 h 720000"/>
              <a:gd name="connsiteX62" fmla="*/ 378932 w 671908"/>
              <a:gd name="connsiteY62" fmla="*/ 278383 h 720000"/>
              <a:gd name="connsiteX63" fmla="*/ 397790 w 671908"/>
              <a:gd name="connsiteY63" fmla="*/ 259525 h 720000"/>
              <a:gd name="connsiteX64" fmla="*/ 346273 w 671908"/>
              <a:gd name="connsiteY64" fmla="*/ 238129 h 720000"/>
              <a:gd name="connsiteX65" fmla="*/ 325638 w 671908"/>
              <a:gd name="connsiteY65" fmla="*/ 238129 h 720000"/>
              <a:gd name="connsiteX66" fmla="*/ 274121 w 671908"/>
              <a:gd name="connsiteY66" fmla="*/ 259525 h 720000"/>
              <a:gd name="connsiteX67" fmla="*/ 292979 w 671908"/>
              <a:gd name="connsiteY67" fmla="*/ 278383 h 720000"/>
              <a:gd name="connsiteX68" fmla="*/ 325638 w 671908"/>
              <a:gd name="connsiteY68" fmla="*/ 264835 h 720000"/>
              <a:gd name="connsiteX69" fmla="*/ 540987 w 671908"/>
              <a:gd name="connsiteY69" fmla="*/ 226181 h 720000"/>
              <a:gd name="connsiteX70" fmla="*/ 567352 w 671908"/>
              <a:gd name="connsiteY70" fmla="*/ 252545 h 720000"/>
              <a:gd name="connsiteX71" fmla="*/ 567352 w 671908"/>
              <a:gd name="connsiteY71" fmla="*/ 419358 h 720000"/>
              <a:gd name="connsiteX72" fmla="*/ 540987 w 671908"/>
              <a:gd name="connsiteY72" fmla="*/ 445722 h 720000"/>
              <a:gd name="connsiteX73" fmla="*/ 514623 w 671908"/>
              <a:gd name="connsiteY73" fmla="*/ 419358 h 720000"/>
              <a:gd name="connsiteX74" fmla="*/ 514623 w 671908"/>
              <a:gd name="connsiteY74" fmla="*/ 252545 h 720000"/>
              <a:gd name="connsiteX75" fmla="*/ 540987 w 671908"/>
              <a:gd name="connsiteY75" fmla="*/ 226181 h 720000"/>
              <a:gd name="connsiteX76" fmla="*/ 335954 w 671908"/>
              <a:gd name="connsiteY76" fmla="*/ 216948 h 720000"/>
              <a:gd name="connsiteX77" fmla="*/ 454958 w 671908"/>
              <a:gd name="connsiteY77" fmla="*/ 335952 h 720000"/>
              <a:gd name="connsiteX78" fmla="*/ 335954 w 671908"/>
              <a:gd name="connsiteY78" fmla="*/ 454956 h 720000"/>
              <a:gd name="connsiteX79" fmla="*/ 216950 w 671908"/>
              <a:gd name="connsiteY79" fmla="*/ 335952 h 720000"/>
              <a:gd name="connsiteX80" fmla="*/ 335954 w 671908"/>
              <a:gd name="connsiteY80" fmla="*/ 216948 h 720000"/>
              <a:gd name="connsiteX81" fmla="*/ 335955 w 671908"/>
              <a:gd name="connsiteY81" fmla="*/ 197108 h 720000"/>
              <a:gd name="connsiteX82" fmla="*/ 197111 w 671908"/>
              <a:gd name="connsiteY82" fmla="*/ 335953 h 720000"/>
              <a:gd name="connsiteX83" fmla="*/ 335955 w 671908"/>
              <a:gd name="connsiteY83" fmla="*/ 474796 h 720000"/>
              <a:gd name="connsiteX84" fmla="*/ 474798 w 671908"/>
              <a:gd name="connsiteY84" fmla="*/ 335953 h 720000"/>
              <a:gd name="connsiteX85" fmla="*/ 335955 w 671908"/>
              <a:gd name="connsiteY85" fmla="*/ 197108 h 720000"/>
              <a:gd name="connsiteX86" fmla="*/ 335955 w 671908"/>
              <a:gd name="connsiteY86" fmla="*/ 176473 h 720000"/>
              <a:gd name="connsiteX87" fmla="*/ 495435 w 671908"/>
              <a:gd name="connsiteY87" fmla="*/ 335953 h 720000"/>
              <a:gd name="connsiteX88" fmla="*/ 335955 w 671908"/>
              <a:gd name="connsiteY88" fmla="*/ 495433 h 720000"/>
              <a:gd name="connsiteX89" fmla="*/ 176474 w 671908"/>
              <a:gd name="connsiteY89" fmla="*/ 335953 h 720000"/>
              <a:gd name="connsiteX90" fmla="*/ 335955 w 671908"/>
              <a:gd name="connsiteY90" fmla="*/ 176473 h 720000"/>
              <a:gd name="connsiteX91" fmla="*/ 62306 w 671908"/>
              <a:gd name="connsiteY91" fmla="*/ 171786 h 720000"/>
              <a:gd name="connsiteX92" fmla="*/ 62306 w 671908"/>
              <a:gd name="connsiteY92" fmla="*/ 210372 h 720000"/>
              <a:gd name="connsiteX93" fmla="*/ 73903 w 671908"/>
              <a:gd name="connsiteY93" fmla="*/ 210372 h 720000"/>
              <a:gd name="connsiteX94" fmla="*/ 86866 w 671908"/>
              <a:gd name="connsiteY94" fmla="*/ 210372 h 720000"/>
              <a:gd name="connsiteX95" fmla="*/ 86866 w 671908"/>
              <a:gd name="connsiteY95" fmla="*/ 171788 h 720000"/>
              <a:gd name="connsiteX96" fmla="*/ 73903 w 671908"/>
              <a:gd name="connsiteY96" fmla="*/ 171788 h 720000"/>
              <a:gd name="connsiteX97" fmla="*/ 73876 w 671908"/>
              <a:gd name="connsiteY97" fmla="*/ 171786 h 720000"/>
              <a:gd name="connsiteX98" fmla="*/ 96797 w 671908"/>
              <a:gd name="connsiteY98" fmla="*/ 63910 h 720000"/>
              <a:gd name="connsiteX99" fmla="*/ 574462 w 671908"/>
              <a:gd name="connsiteY99" fmla="*/ 63910 h 720000"/>
              <a:gd name="connsiteX100" fmla="*/ 607673 w 671908"/>
              <a:gd name="connsiteY100" fmla="*/ 97121 h 720000"/>
              <a:gd name="connsiteX101" fmla="*/ 607673 w 671908"/>
              <a:gd name="connsiteY101" fmla="*/ 123593 h 720000"/>
              <a:gd name="connsiteX102" fmla="*/ 597355 w 671908"/>
              <a:gd name="connsiteY102" fmla="*/ 133910 h 720000"/>
              <a:gd name="connsiteX103" fmla="*/ 587038 w 671908"/>
              <a:gd name="connsiteY103" fmla="*/ 123593 h 720000"/>
              <a:gd name="connsiteX104" fmla="*/ 587038 w 671908"/>
              <a:gd name="connsiteY104" fmla="*/ 97121 h 720000"/>
              <a:gd name="connsiteX105" fmla="*/ 574462 w 671908"/>
              <a:gd name="connsiteY105" fmla="*/ 84545 h 720000"/>
              <a:gd name="connsiteX106" fmla="*/ 96797 w 671908"/>
              <a:gd name="connsiteY106" fmla="*/ 84545 h 720000"/>
              <a:gd name="connsiteX107" fmla="*/ 84221 w 671908"/>
              <a:gd name="connsiteY107" fmla="*/ 97121 h 720000"/>
              <a:gd name="connsiteX108" fmla="*/ 84221 w 671908"/>
              <a:gd name="connsiteY108" fmla="*/ 151150 h 720000"/>
              <a:gd name="connsiteX109" fmla="*/ 89449 w 671908"/>
              <a:gd name="connsiteY109" fmla="*/ 151150 h 720000"/>
              <a:gd name="connsiteX110" fmla="*/ 107501 w 671908"/>
              <a:gd name="connsiteY110" fmla="*/ 169202 h 720000"/>
              <a:gd name="connsiteX111" fmla="*/ 107501 w 671908"/>
              <a:gd name="connsiteY111" fmla="*/ 212957 h 720000"/>
              <a:gd name="connsiteX112" fmla="*/ 89449 w 671908"/>
              <a:gd name="connsiteY112" fmla="*/ 231010 h 720000"/>
              <a:gd name="connsiteX113" fmla="*/ 84221 w 671908"/>
              <a:gd name="connsiteY113" fmla="*/ 231010 h 720000"/>
              <a:gd name="connsiteX114" fmla="*/ 84221 w 671908"/>
              <a:gd name="connsiteY114" fmla="*/ 440899 h 720000"/>
              <a:gd name="connsiteX115" fmla="*/ 89449 w 671908"/>
              <a:gd name="connsiteY115" fmla="*/ 440899 h 720000"/>
              <a:gd name="connsiteX116" fmla="*/ 107501 w 671908"/>
              <a:gd name="connsiteY116" fmla="*/ 458951 h 720000"/>
              <a:gd name="connsiteX117" fmla="*/ 107501 w 671908"/>
              <a:gd name="connsiteY117" fmla="*/ 502705 h 720000"/>
              <a:gd name="connsiteX118" fmla="*/ 89449 w 671908"/>
              <a:gd name="connsiteY118" fmla="*/ 520757 h 720000"/>
              <a:gd name="connsiteX119" fmla="*/ 84221 w 671908"/>
              <a:gd name="connsiteY119" fmla="*/ 520757 h 720000"/>
              <a:gd name="connsiteX120" fmla="*/ 84221 w 671908"/>
              <a:gd name="connsiteY120" fmla="*/ 574786 h 720000"/>
              <a:gd name="connsiteX121" fmla="*/ 96797 w 671908"/>
              <a:gd name="connsiteY121" fmla="*/ 587362 h 720000"/>
              <a:gd name="connsiteX122" fmla="*/ 574462 w 671908"/>
              <a:gd name="connsiteY122" fmla="*/ 587362 h 720000"/>
              <a:gd name="connsiteX123" fmla="*/ 587038 w 671908"/>
              <a:gd name="connsiteY123" fmla="*/ 574786 h 720000"/>
              <a:gd name="connsiteX124" fmla="*/ 587038 w 671908"/>
              <a:gd name="connsiteY124" fmla="*/ 189024 h 720000"/>
              <a:gd name="connsiteX125" fmla="*/ 597355 w 671908"/>
              <a:gd name="connsiteY125" fmla="*/ 178706 h 720000"/>
              <a:gd name="connsiteX126" fmla="*/ 607673 w 671908"/>
              <a:gd name="connsiteY126" fmla="*/ 189024 h 720000"/>
              <a:gd name="connsiteX127" fmla="*/ 607673 w 671908"/>
              <a:gd name="connsiteY127" fmla="*/ 574785 h 720000"/>
              <a:gd name="connsiteX128" fmla="*/ 574462 w 671908"/>
              <a:gd name="connsiteY128" fmla="*/ 607996 h 720000"/>
              <a:gd name="connsiteX129" fmla="*/ 96797 w 671908"/>
              <a:gd name="connsiteY129" fmla="*/ 607996 h 720000"/>
              <a:gd name="connsiteX130" fmla="*/ 63585 w 671908"/>
              <a:gd name="connsiteY130" fmla="*/ 574785 h 720000"/>
              <a:gd name="connsiteX131" fmla="*/ 63585 w 671908"/>
              <a:gd name="connsiteY131" fmla="*/ 520755 h 720000"/>
              <a:gd name="connsiteX132" fmla="*/ 59721 w 671908"/>
              <a:gd name="connsiteY132" fmla="*/ 520755 h 720000"/>
              <a:gd name="connsiteX133" fmla="*/ 41669 w 671908"/>
              <a:gd name="connsiteY133" fmla="*/ 502703 h 720000"/>
              <a:gd name="connsiteX134" fmla="*/ 41669 w 671908"/>
              <a:gd name="connsiteY134" fmla="*/ 458949 h 720000"/>
              <a:gd name="connsiteX135" fmla="*/ 59721 w 671908"/>
              <a:gd name="connsiteY135" fmla="*/ 440897 h 720000"/>
              <a:gd name="connsiteX136" fmla="*/ 63585 w 671908"/>
              <a:gd name="connsiteY136" fmla="*/ 440897 h 720000"/>
              <a:gd name="connsiteX137" fmla="*/ 63585 w 671908"/>
              <a:gd name="connsiteY137" fmla="*/ 231010 h 720000"/>
              <a:gd name="connsiteX138" fmla="*/ 59721 w 671908"/>
              <a:gd name="connsiteY138" fmla="*/ 231010 h 720000"/>
              <a:gd name="connsiteX139" fmla="*/ 41669 w 671908"/>
              <a:gd name="connsiteY139" fmla="*/ 212957 h 720000"/>
              <a:gd name="connsiteX140" fmla="*/ 41669 w 671908"/>
              <a:gd name="connsiteY140" fmla="*/ 169202 h 720000"/>
              <a:gd name="connsiteX141" fmla="*/ 59721 w 671908"/>
              <a:gd name="connsiteY141" fmla="*/ 151150 h 720000"/>
              <a:gd name="connsiteX142" fmla="*/ 63585 w 671908"/>
              <a:gd name="connsiteY142" fmla="*/ 151150 h 720000"/>
              <a:gd name="connsiteX143" fmla="*/ 63585 w 671908"/>
              <a:gd name="connsiteY143" fmla="*/ 97121 h 720000"/>
              <a:gd name="connsiteX144" fmla="*/ 96797 w 671908"/>
              <a:gd name="connsiteY144" fmla="*/ 63910 h 720000"/>
              <a:gd name="connsiteX145" fmla="*/ 36928 w 671908"/>
              <a:gd name="connsiteY145" fmla="*/ 0 h 720000"/>
              <a:gd name="connsiteX146" fmla="*/ 634978 w 671908"/>
              <a:gd name="connsiteY146" fmla="*/ 0 h 720000"/>
              <a:gd name="connsiteX147" fmla="*/ 671908 w 671908"/>
              <a:gd name="connsiteY147" fmla="*/ 36927 h 720000"/>
              <a:gd name="connsiteX148" fmla="*/ 671908 w 671908"/>
              <a:gd name="connsiteY148" fmla="*/ 634977 h 720000"/>
              <a:gd name="connsiteX149" fmla="*/ 634980 w 671908"/>
              <a:gd name="connsiteY149" fmla="*/ 671905 h 720000"/>
              <a:gd name="connsiteX150" fmla="*/ 614959 w 671908"/>
              <a:gd name="connsiteY150" fmla="*/ 671905 h 720000"/>
              <a:gd name="connsiteX151" fmla="*/ 610415 w 671908"/>
              <a:gd name="connsiteY151" fmla="*/ 699562 h 720000"/>
              <a:gd name="connsiteX152" fmla="*/ 587138 w 671908"/>
              <a:gd name="connsiteY152" fmla="*/ 720000 h 720000"/>
              <a:gd name="connsiteX153" fmla="*/ 545685 w 671908"/>
              <a:gd name="connsiteY153" fmla="*/ 720000 h 720000"/>
              <a:gd name="connsiteX154" fmla="*/ 522408 w 671908"/>
              <a:gd name="connsiteY154" fmla="*/ 699562 h 720000"/>
              <a:gd name="connsiteX155" fmla="*/ 517864 w 671908"/>
              <a:gd name="connsiteY155" fmla="*/ 671905 h 720000"/>
              <a:gd name="connsiteX156" fmla="*/ 154043 w 671908"/>
              <a:gd name="connsiteY156" fmla="*/ 671905 h 720000"/>
              <a:gd name="connsiteX157" fmla="*/ 149500 w 671908"/>
              <a:gd name="connsiteY157" fmla="*/ 699562 h 720000"/>
              <a:gd name="connsiteX158" fmla="*/ 126222 w 671908"/>
              <a:gd name="connsiteY158" fmla="*/ 720000 h 720000"/>
              <a:gd name="connsiteX159" fmla="*/ 84770 w 671908"/>
              <a:gd name="connsiteY159" fmla="*/ 720000 h 720000"/>
              <a:gd name="connsiteX160" fmla="*/ 61494 w 671908"/>
              <a:gd name="connsiteY160" fmla="*/ 699562 h 720000"/>
              <a:gd name="connsiteX161" fmla="*/ 56950 w 671908"/>
              <a:gd name="connsiteY161" fmla="*/ 671905 h 720000"/>
              <a:gd name="connsiteX162" fmla="*/ 36930 w 671908"/>
              <a:gd name="connsiteY162" fmla="*/ 671905 h 720000"/>
              <a:gd name="connsiteX163" fmla="*/ 1 w 671908"/>
              <a:gd name="connsiteY163" fmla="*/ 634977 h 720000"/>
              <a:gd name="connsiteX164" fmla="*/ 1 w 671908"/>
              <a:gd name="connsiteY164" fmla="*/ 597679 h 720000"/>
              <a:gd name="connsiteX165" fmla="*/ 10319 w 671908"/>
              <a:gd name="connsiteY165" fmla="*/ 587361 h 720000"/>
              <a:gd name="connsiteX166" fmla="*/ 20637 w 671908"/>
              <a:gd name="connsiteY166" fmla="*/ 597679 h 720000"/>
              <a:gd name="connsiteX167" fmla="*/ 20637 w 671908"/>
              <a:gd name="connsiteY167" fmla="*/ 634977 h 720000"/>
              <a:gd name="connsiteX168" fmla="*/ 36928 w 671908"/>
              <a:gd name="connsiteY168" fmla="*/ 651268 h 720000"/>
              <a:gd name="connsiteX169" fmla="*/ 634977 w 671908"/>
              <a:gd name="connsiteY169" fmla="*/ 651268 h 720000"/>
              <a:gd name="connsiteX170" fmla="*/ 651268 w 671908"/>
              <a:gd name="connsiteY170" fmla="*/ 634977 h 720000"/>
              <a:gd name="connsiteX171" fmla="*/ 651268 w 671908"/>
              <a:gd name="connsiteY171" fmla="*/ 36927 h 720000"/>
              <a:gd name="connsiteX172" fmla="*/ 634977 w 671908"/>
              <a:gd name="connsiteY172" fmla="*/ 20637 h 720000"/>
              <a:gd name="connsiteX173" fmla="*/ 36927 w 671908"/>
              <a:gd name="connsiteY173" fmla="*/ 20637 h 720000"/>
              <a:gd name="connsiteX174" fmla="*/ 20635 w 671908"/>
              <a:gd name="connsiteY174" fmla="*/ 36927 h 720000"/>
              <a:gd name="connsiteX175" fmla="*/ 20635 w 671908"/>
              <a:gd name="connsiteY175" fmla="*/ 531284 h 720000"/>
              <a:gd name="connsiteX176" fmla="*/ 10318 w 671908"/>
              <a:gd name="connsiteY176" fmla="*/ 541602 h 720000"/>
              <a:gd name="connsiteX177" fmla="*/ 0 w 671908"/>
              <a:gd name="connsiteY177" fmla="*/ 531284 h 720000"/>
              <a:gd name="connsiteX178" fmla="*/ 0 w 671908"/>
              <a:gd name="connsiteY178" fmla="*/ 36927 h 720000"/>
              <a:gd name="connsiteX179" fmla="*/ 36928 w 671908"/>
              <a:gd name="connsiteY179"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671908" h="720000">
                <a:moveTo>
                  <a:pt x="538778" y="671906"/>
                </a:moveTo>
                <a:lnTo>
                  <a:pt x="542804" y="696410"/>
                </a:lnTo>
                <a:cubicBezTo>
                  <a:pt x="542829" y="696561"/>
                  <a:pt x="542852" y="696711"/>
                  <a:pt x="542869" y="696862"/>
                </a:cubicBezTo>
                <a:cubicBezTo>
                  <a:pt x="543039" y="698289"/>
                  <a:pt x="544250" y="699363"/>
                  <a:pt x="545687" y="699363"/>
                </a:cubicBezTo>
                <a:lnTo>
                  <a:pt x="587139" y="699363"/>
                </a:lnTo>
                <a:cubicBezTo>
                  <a:pt x="588576" y="699363"/>
                  <a:pt x="589787" y="698289"/>
                  <a:pt x="589957" y="696862"/>
                </a:cubicBezTo>
                <a:cubicBezTo>
                  <a:pt x="589975" y="696711"/>
                  <a:pt x="589996" y="696561"/>
                  <a:pt x="590022" y="696410"/>
                </a:cubicBezTo>
                <a:lnTo>
                  <a:pt x="594046" y="671906"/>
                </a:lnTo>
                <a:close/>
                <a:moveTo>
                  <a:pt x="77863" y="671906"/>
                </a:moveTo>
                <a:lnTo>
                  <a:pt x="81887" y="696410"/>
                </a:lnTo>
                <a:cubicBezTo>
                  <a:pt x="81913" y="696561"/>
                  <a:pt x="81935" y="696711"/>
                  <a:pt x="81952" y="696862"/>
                </a:cubicBezTo>
                <a:cubicBezTo>
                  <a:pt x="82122" y="698289"/>
                  <a:pt x="83333" y="699363"/>
                  <a:pt x="84770" y="699363"/>
                </a:cubicBezTo>
                <a:lnTo>
                  <a:pt x="126224" y="699363"/>
                </a:lnTo>
                <a:cubicBezTo>
                  <a:pt x="127661" y="699363"/>
                  <a:pt x="128872" y="698289"/>
                  <a:pt x="129042" y="696862"/>
                </a:cubicBezTo>
                <a:cubicBezTo>
                  <a:pt x="129060" y="696711"/>
                  <a:pt x="129081" y="696561"/>
                  <a:pt x="129106" y="696410"/>
                </a:cubicBezTo>
                <a:lnTo>
                  <a:pt x="133131" y="671906"/>
                </a:lnTo>
                <a:close/>
                <a:moveTo>
                  <a:pt x="62307" y="461534"/>
                </a:moveTo>
                <a:lnTo>
                  <a:pt x="62307" y="500119"/>
                </a:lnTo>
                <a:lnTo>
                  <a:pt x="73904" y="500119"/>
                </a:lnTo>
                <a:lnTo>
                  <a:pt x="86867" y="500119"/>
                </a:lnTo>
                <a:lnTo>
                  <a:pt x="86867" y="461534"/>
                </a:lnTo>
                <a:lnTo>
                  <a:pt x="73904" y="461534"/>
                </a:lnTo>
                <a:close/>
                <a:moveTo>
                  <a:pt x="378933" y="393524"/>
                </a:moveTo>
                <a:cubicBezTo>
                  <a:pt x="369548" y="400548"/>
                  <a:pt x="358393" y="405321"/>
                  <a:pt x="346273" y="407072"/>
                </a:cubicBezTo>
                <a:lnTo>
                  <a:pt x="346273" y="433776"/>
                </a:lnTo>
                <a:cubicBezTo>
                  <a:pt x="365671" y="431744"/>
                  <a:pt x="383399" y="424046"/>
                  <a:pt x="397790" y="412380"/>
                </a:cubicBezTo>
                <a:close/>
                <a:moveTo>
                  <a:pt x="292978" y="393524"/>
                </a:moveTo>
                <a:lnTo>
                  <a:pt x="274121" y="412380"/>
                </a:lnTo>
                <a:cubicBezTo>
                  <a:pt x="288513" y="424046"/>
                  <a:pt x="306241" y="431744"/>
                  <a:pt x="325638" y="433776"/>
                </a:cubicBezTo>
                <a:lnTo>
                  <a:pt x="325638" y="407072"/>
                </a:lnTo>
                <a:cubicBezTo>
                  <a:pt x="313517" y="405321"/>
                  <a:pt x="302361" y="400548"/>
                  <a:pt x="292978" y="393524"/>
                </a:cubicBezTo>
                <a:close/>
                <a:moveTo>
                  <a:pt x="238131" y="346271"/>
                </a:moveTo>
                <a:cubicBezTo>
                  <a:pt x="240162" y="365667"/>
                  <a:pt x="247861" y="383396"/>
                  <a:pt x="259527" y="397788"/>
                </a:cubicBezTo>
                <a:lnTo>
                  <a:pt x="278383" y="378931"/>
                </a:lnTo>
                <a:cubicBezTo>
                  <a:pt x="271359" y="369546"/>
                  <a:pt x="266586" y="358391"/>
                  <a:pt x="264836" y="346271"/>
                </a:cubicBezTo>
                <a:close/>
                <a:moveTo>
                  <a:pt x="407074" y="346270"/>
                </a:moveTo>
                <a:cubicBezTo>
                  <a:pt x="405323" y="358390"/>
                  <a:pt x="400550" y="369546"/>
                  <a:pt x="393526" y="378930"/>
                </a:cubicBezTo>
                <a:lnTo>
                  <a:pt x="412382" y="397786"/>
                </a:lnTo>
                <a:cubicBezTo>
                  <a:pt x="424048" y="383396"/>
                  <a:pt x="431746" y="365667"/>
                  <a:pt x="433778" y="346270"/>
                </a:cubicBezTo>
                <a:close/>
                <a:moveTo>
                  <a:pt x="335954" y="284705"/>
                </a:moveTo>
                <a:cubicBezTo>
                  <a:pt x="307650" y="284705"/>
                  <a:pt x="284706" y="307650"/>
                  <a:pt x="284706" y="335953"/>
                </a:cubicBezTo>
                <a:cubicBezTo>
                  <a:pt x="284706" y="364256"/>
                  <a:pt x="307652" y="387201"/>
                  <a:pt x="335954" y="387201"/>
                </a:cubicBezTo>
                <a:cubicBezTo>
                  <a:pt x="364258" y="387201"/>
                  <a:pt x="387202" y="364257"/>
                  <a:pt x="387202" y="335953"/>
                </a:cubicBezTo>
                <a:cubicBezTo>
                  <a:pt x="387202" y="307650"/>
                  <a:pt x="364258" y="284705"/>
                  <a:pt x="335954" y="284705"/>
                </a:cubicBezTo>
                <a:close/>
                <a:moveTo>
                  <a:pt x="412384" y="274119"/>
                </a:moveTo>
                <a:lnTo>
                  <a:pt x="393527" y="292975"/>
                </a:lnTo>
                <a:cubicBezTo>
                  <a:pt x="400550" y="302359"/>
                  <a:pt x="405324" y="313515"/>
                  <a:pt x="407075" y="325634"/>
                </a:cubicBezTo>
                <a:lnTo>
                  <a:pt x="433780" y="325634"/>
                </a:lnTo>
                <a:cubicBezTo>
                  <a:pt x="431746" y="306238"/>
                  <a:pt x="424048" y="288509"/>
                  <a:pt x="412384" y="274119"/>
                </a:cubicBezTo>
                <a:close/>
                <a:moveTo>
                  <a:pt x="259526" y="274118"/>
                </a:moveTo>
                <a:cubicBezTo>
                  <a:pt x="247861" y="288509"/>
                  <a:pt x="240162" y="306238"/>
                  <a:pt x="238130" y="325633"/>
                </a:cubicBezTo>
                <a:lnTo>
                  <a:pt x="264834" y="325633"/>
                </a:lnTo>
                <a:cubicBezTo>
                  <a:pt x="266585" y="313514"/>
                  <a:pt x="271358" y="302358"/>
                  <a:pt x="278382" y="292974"/>
                </a:cubicBezTo>
                <a:close/>
                <a:moveTo>
                  <a:pt x="540985" y="246818"/>
                </a:moveTo>
                <a:cubicBezTo>
                  <a:pt x="537826" y="246818"/>
                  <a:pt x="535257" y="249387"/>
                  <a:pt x="535257" y="252545"/>
                </a:cubicBezTo>
                <a:lnTo>
                  <a:pt x="535257" y="419358"/>
                </a:lnTo>
                <a:cubicBezTo>
                  <a:pt x="535257" y="422516"/>
                  <a:pt x="537826" y="425085"/>
                  <a:pt x="540985" y="425085"/>
                </a:cubicBezTo>
                <a:cubicBezTo>
                  <a:pt x="544143" y="425085"/>
                  <a:pt x="546712" y="422516"/>
                  <a:pt x="546712" y="419358"/>
                </a:cubicBezTo>
                <a:lnTo>
                  <a:pt x="546712" y="252545"/>
                </a:lnTo>
                <a:cubicBezTo>
                  <a:pt x="546712" y="249387"/>
                  <a:pt x="544143" y="246818"/>
                  <a:pt x="540985" y="246818"/>
                </a:cubicBezTo>
                <a:close/>
                <a:moveTo>
                  <a:pt x="346273" y="238129"/>
                </a:moveTo>
                <a:lnTo>
                  <a:pt x="346273" y="264835"/>
                </a:lnTo>
                <a:cubicBezTo>
                  <a:pt x="358392" y="266586"/>
                  <a:pt x="369548" y="271360"/>
                  <a:pt x="378932" y="278383"/>
                </a:cubicBezTo>
                <a:lnTo>
                  <a:pt x="397790" y="259525"/>
                </a:lnTo>
                <a:cubicBezTo>
                  <a:pt x="383398" y="247859"/>
                  <a:pt x="365669" y="240161"/>
                  <a:pt x="346273" y="238129"/>
                </a:cubicBezTo>
                <a:close/>
                <a:moveTo>
                  <a:pt x="325638" y="238129"/>
                </a:moveTo>
                <a:cubicBezTo>
                  <a:pt x="306238" y="240160"/>
                  <a:pt x="288511" y="247859"/>
                  <a:pt x="274121" y="259525"/>
                </a:cubicBezTo>
                <a:lnTo>
                  <a:pt x="292979" y="278383"/>
                </a:lnTo>
                <a:cubicBezTo>
                  <a:pt x="302363" y="271359"/>
                  <a:pt x="313519" y="266586"/>
                  <a:pt x="325638" y="264835"/>
                </a:cubicBezTo>
                <a:close/>
                <a:moveTo>
                  <a:pt x="540987" y="226181"/>
                </a:moveTo>
                <a:cubicBezTo>
                  <a:pt x="555524" y="226181"/>
                  <a:pt x="567350" y="238009"/>
                  <a:pt x="567352" y="252545"/>
                </a:cubicBezTo>
                <a:lnTo>
                  <a:pt x="567352" y="419358"/>
                </a:lnTo>
                <a:cubicBezTo>
                  <a:pt x="567352" y="433895"/>
                  <a:pt x="555525" y="445722"/>
                  <a:pt x="540987" y="445722"/>
                </a:cubicBezTo>
                <a:cubicBezTo>
                  <a:pt x="526450" y="445722"/>
                  <a:pt x="514623" y="433894"/>
                  <a:pt x="514623" y="419358"/>
                </a:cubicBezTo>
                <a:lnTo>
                  <a:pt x="514623" y="252545"/>
                </a:lnTo>
                <a:cubicBezTo>
                  <a:pt x="514623" y="238009"/>
                  <a:pt x="526450" y="226181"/>
                  <a:pt x="540987" y="226181"/>
                </a:cubicBezTo>
                <a:close/>
                <a:moveTo>
                  <a:pt x="335954" y="216948"/>
                </a:moveTo>
                <a:cubicBezTo>
                  <a:pt x="401575" y="216948"/>
                  <a:pt x="454958" y="270333"/>
                  <a:pt x="454958" y="335952"/>
                </a:cubicBezTo>
                <a:cubicBezTo>
                  <a:pt x="454958" y="401570"/>
                  <a:pt x="401572" y="454956"/>
                  <a:pt x="335954" y="454956"/>
                </a:cubicBezTo>
                <a:cubicBezTo>
                  <a:pt x="270335" y="454956"/>
                  <a:pt x="216950" y="401570"/>
                  <a:pt x="216950" y="335952"/>
                </a:cubicBezTo>
                <a:cubicBezTo>
                  <a:pt x="216950" y="270333"/>
                  <a:pt x="270334" y="216948"/>
                  <a:pt x="335954" y="216948"/>
                </a:cubicBezTo>
                <a:close/>
                <a:moveTo>
                  <a:pt x="335955" y="197108"/>
                </a:moveTo>
                <a:cubicBezTo>
                  <a:pt x="259395" y="197108"/>
                  <a:pt x="197111" y="259394"/>
                  <a:pt x="197111" y="335953"/>
                </a:cubicBezTo>
                <a:cubicBezTo>
                  <a:pt x="197111" y="412512"/>
                  <a:pt x="259395" y="474796"/>
                  <a:pt x="335955" y="474796"/>
                </a:cubicBezTo>
                <a:cubicBezTo>
                  <a:pt x="412514" y="474796"/>
                  <a:pt x="474798" y="412510"/>
                  <a:pt x="474798" y="335953"/>
                </a:cubicBezTo>
                <a:cubicBezTo>
                  <a:pt x="474798" y="259395"/>
                  <a:pt x="412514" y="197108"/>
                  <a:pt x="335955" y="197108"/>
                </a:cubicBezTo>
                <a:close/>
                <a:moveTo>
                  <a:pt x="335955" y="176473"/>
                </a:moveTo>
                <a:cubicBezTo>
                  <a:pt x="423893" y="176473"/>
                  <a:pt x="495435" y="248015"/>
                  <a:pt x="495435" y="335953"/>
                </a:cubicBezTo>
                <a:cubicBezTo>
                  <a:pt x="495435" y="423890"/>
                  <a:pt x="423892" y="495433"/>
                  <a:pt x="335955" y="495433"/>
                </a:cubicBezTo>
                <a:cubicBezTo>
                  <a:pt x="248017" y="495433"/>
                  <a:pt x="176474" y="423890"/>
                  <a:pt x="176474" y="335953"/>
                </a:cubicBezTo>
                <a:cubicBezTo>
                  <a:pt x="176474" y="248016"/>
                  <a:pt x="248017" y="176473"/>
                  <a:pt x="335955" y="176473"/>
                </a:cubicBezTo>
                <a:close/>
                <a:moveTo>
                  <a:pt x="62306" y="171786"/>
                </a:moveTo>
                <a:lnTo>
                  <a:pt x="62306" y="210372"/>
                </a:lnTo>
                <a:lnTo>
                  <a:pt x="73903" y="210372"/>
                </a:lnTo>
                <a:lnTo>
                  <a:pt x="86866" y="210372"/>
                </a:lnTo>
                <a:lnTo>
                  <a:pt x="86866" y="171788"/>
                </a:lnTo>
                <a:lnTo>
                  <a:pt x="73903" y="171788"/>
                </a:lnTo>
                <a:cubicBezTo>
                  <a:pt x="73893" y="171788"/>
                  <a:pt x="73885" y="171786"/>
                  <a:pt x="73876" y="171786"/>
                </a:cubicBezTo>
                <a:close/>
                <a:moveTo>
                  <a:pt x="96797" y="63910"/>
                </a:moveTo>
                <a:lnTo>
                  <a:pt x="574462" y="63910"/>
                </a:lnTo>
                <a:cubicBezTo>
                  <a:pt x="592775" y="63910"/>
                  <a:pt x="607673" y="78808"/>
                  <a:pt x="607673" y="97121"/>
                </a:cubicBezTo>
                <a:lnTo>
                  <a:pt x="607673" y="123593"/>
                </a:lnTo>
                <a:cubicBezTo>
                  <a:pt x="607673" y="129291"/>
                  <a:pt x="603055" y="133910"/>
                  <a:pt x="597355" y="133910"/>
                </a:cubicBezTo>
                <a:cubicBezTo>
                  <a:pt x="591657" y="133910"/>
                  <a:pt x="587038" y="129292"/>
                  <a:pt x="587038" y="123593"/>
                </a:cubicBezTo>
                <a:lnTo>
                  <a:pt x="587038" y="97121"/>
                </a:lnTo>
                <a:cubicBezTo>
                  <a:pt x="587038" y="90187"/>
                  <a:pt x="581396" y="84545"/>
                  <a:pt x="574462" y="84545"/>
                </a:cubicBezTo>
                <a:lnTo>
                  <a:pt x="96797" y="84545"/>
                </a:lnTo>
                <a:cubicBezTo>
                  <a:pt x="89863" y="84545"/>
                  <a:pt x="84221" y="90187"/>
                  <a:pt x="84221" y="97121"/>
                </a:cubicBezTo>
                <a:lnTo>
                  <a:pt x="84221" y="151150"/>
                </a:lnTo>
                <a:lnTo>
                  <a:pt x="89449" y="151150"/>
                </a:lnTo>
                <a:cubicBezTo>
                  <a:pt x="99404" y="151150"/>
                  <a:pt x="107501" y="159247"/>
                  <a:pt x="107501" y="169202"/>
                </a:cubicBezTo>
                <a:lnTo>
                  <a:pt x="107501" y="212957"/>
                </a:lnTo>
                <a:cubicBezTo>
                  <a:pt x="107501" y="222912"/>
                  <a:pt x="99404" y="231010"/>
                  <a:pt x="89449" y="231010"/>
                </a:cubicBezTo>
                <a:lnTo>
                  <a:pt x="84221" y="231010"/>
                </a:lnTo>
                <a:lnTo>
                  <a:pt x="84221" y="440899"/>
                </a:lnTo>
                <a:lnTo>
                  <a:pt x="89449" y="440899"/>
                </a:lnTo>
                <a:cubicBezTo>
                  <a:pt x="99404" y="440899"/>
                  <a:pt x="107501" y="448996"/>
                  <a:pt x="107501" y="458951"/>
                </a:cubicBezTo>
                <a:lnTo>
                  <a:pt x="107501" y="502705"/>
                </a:lnTo>
                <a:cubicBezTo>
                  <a:pt x="107501" y="512659"/>
                  <a:pt x="99404" y="520757"/>
                  <a:pt x="89449" y="520757"/>
                </a:cubicBezTo>
                <a:lnTo>
                  <a:pt x="84221" y="520757"/>
                </a:lnTo>
                <a:lnTo>
                  <a:pt x="84221" y="574786"/>
                </a:lnTo>
                <a:cubicBezTo>
                  <a:pt x="84221" y="581720"/>
                  <a:pt x="89863" y="587362"/>
                  <a:pt x="96797" y="587362"/>
                </a:cubicBezTo>
                <a:lnTo>
                  <a:pt x="574462" y="587362"/>
                </a:lnTo>
                <a:cubicBezTo>
                  <a:pt x="581396" y="587362"/>
                  <a:pt x="587038" y="581720"/>
                  <a:pt x="587038" y="574786"/>
                </a:cubicBezTo>
                <a:lnTo>
                  <a:pt x="587038" y="189024"/>
                </a:lnTo>
                <a:cubicBezTo>
                  <a:pt x="587038" y="183326"/>
                  <a:pt x="591656" y="178706"/>
                  <a:pt x="597355" y="178706"/>
                </a:cubicBezTo>
                <a:cubicBezTo>
                  <a:pt x="603053" y="178706"/>
                  <a:pt x="607673" y="183325"/>
                  <a:pt x="607673" y="189024"/>
                </a:cubicBezTo>
                <a:lnTo>
                  <a:pt x="607673" y="574785"/>
                </a:lnTo>
                <a:cubicBezTo>
                  <a:pt x="607673" y="593098"/>
                  <a:pt x="592775" y="607996"/>
                  <a:pt x="574462" y="607996"/>
                </a:cubicBezTo>
                <a:lnTo>
                  <a:pt x="96797" y="607996"/>
                </a:lnTo>
                <a:cubicBezTo>
                  <a:pt x="78483" y="607996"/>
                  <a:pt x="63585" y="593098"/>
                  <a:pt x="63585" y="574785"/>
                </a:cubicBezTo>
                <a:lnTo>
                  <a:pt x="63585" y="520755"/>
                </a:lnTo>
                <a:lnTo>
                  <a:pt x="59721" y="520755"/>
                </a:lnTo>
                <a:cubicBezTo>
                  <a:pt x="49766" y="520755"/>
                  <a:pt x="41669" y="512658"/>
                  <a:pt x="41669" y="502703"/>
                </a:cubicBezTo>
                <a:lnTo>
                  <a:pt x="41669" y="458949"/>
                </a:lnTo>
                <a:cubicBezTo>
                  <a:pt x="41669" y="448994"/>
                  <a:pt x="49766" y="440897"/>
                  <a:pt x="59721" y="440897"/>
                </a:cubicBezTo>
                <a:lnTo>
                  <a:pt x="63585" y="440897"/>
                </a:lnTo>
                <a:lnTo>
                  <a:pt x="63585" y="231010"/>
                </a:lnTo>
                <a:lnTo>
                  <a:pt x="59721" y="231010"/>
                </a:lnTo>
                <a:cubicBezTo>
                  <a:pt x="49766" y="231010"/>
                  <a:pt x="41669" y="222912"/>
                  <a:pt x="41669" y="212957"/>
                </a:cubicBezTo>
                <a:lnTo>
                  <a:pt x="41669" y="169202"/>
                </a:lnTo>
                <a:cubicBezTo>
                  <a:pt x="41669" y="159247"/>
                  <a:pt x="49766" y="151150"/>
                  <a:pt x="59721" y="151150"/>
                </a:cubicBezTo>
                <a:lnTo>
                  <a:pt x="63585" y="151150"/>
                </a:lnTo>
                <a:lnTo>
                  <a:pt x="63585" y="97121"/>
                </a:lnTo>
                <a:cubicBezTo>
                  <a:pt x="63585" y="78808"/>
                  <a:pt x="78483" y="63910"/>
                  <a:pt x="96797" y="63910"/>
                </a:cubicBezTo>
                <a:close/>
                <a:moveTo>
                  <a:pt x="36928" y="0"/>
                </a:moveTo>
                <a:lnTo>
                  <a:pt x="634978" y="0"/>
                </a:lnTo>
                <a:cubicBezTo>
                  <a:pt x="655341" y="0"/>
                  <a:pt x="671908" y="16566"/>
                  <a:pt x="671908" y="36927"/>
                </a:cubicBezTo>
                <a:lnTo>
                  <a:pt x="671908" y="634977"/>
                </a:lnTo>
                <a:cubicBezTo>
                  <a:pt x="671908" y="655339"/>
                  <a:pt x="655342" y="671905"/>
                  <a:pt x="634980" y="671905"/>
                </a:cubicBezTo>
                <a:lnTo>
                  <a:pt x="614959" y="671905"/>
                </a:lnTo>
                <a:lnTo>
                  <a:pt x="610415" y="699562"/>
                </a:lnTo>
                <a:cubicBezTo>
                  <a:pt x="608895" y="711232"/>
                  <a:pt x="598933" y="720000"/>
                  <a:pt x="587138" y="720000"/>
                </a:cubicBezTo>
                <a:lnTo>
                  <a:pt x="545685" y="720000"/>
                </a:lnTo>
                <a:cubicBezTo>
                  <a:pt x="533890" y="720000"/>
                  <a:pt x="523929" y="711232"/>
                  <a:pt x="522408" y="699562"/>
                </a:cubicBezTo>
                <a:lnTo>
                  <a:pt x="517864" y="671905"/>
                </a:lnTo>
                <a:lnTo>
                  <a:pt x="154043" y="671905"/>
                </a:lnTo>
                <a:lnTo>
                  <a:pt x="149500" y="699562"/>
                </a:lnTo>
                <a:cubicBezTo>
                  <a:pt x="147980" y="711232"/>
                  <a:pt x="138018" y="720000"/>
                  <a:pt x="126222" y="720000"/>
                </a:cubicBezTo>
                <a:lnTo>
                  <a:pt x="84770" y="720000"/>
                </a:lnTo>
                <a:cubicBezTo>
                  <a:pt x="72973" y="720000"/>
                  <a:pt x="63013" y="711232"/>
                  <a:pt x="61494" y="699562"/>
                </a:cubicBezTo>
                <a:lnTo>
                  <a:pt x="56950" y="671905"/>
                </a:lnTo>
                <a:lnTo>
                  <a:pt x="36930" y="671905"/>
                </a:lnTo>
                <a:cubicBezTo>
                  <a:pt x="16567" y="671905"/>
                  <a:pt x="1" y="655339"/>
                  <a:pt x="1" y="634977"/>
                </a:cubicBezTo>
                <a:lnTo>
                  <a:pt x="1" y="597679"/>
                </a:lnTo>
                <a:cubicBezTo>
                  <a:pt x="1" y="591981"/>
                  <a:pt x="4621" y="587361"/>
                  <a:pt x="10319" y="587361"/>
                </a:cubicBezTo>
                <a:cubicBezTo>
                  <a:pt x="16017" y="587361"/>
                  <a:pt x="20637" y="591979"/>
                  <a:pt x="20637" y="597679"/>
                </a:cubicBezTo>
                <a:lnTo>
                  <a:pt x="20637" y="634977"/>
                </a:lnTo>
                <a:cubicBezTo>
                  <a:pt x="20637" y="643960"/>
                  <a:pt x="27945" y="651268"/>
                  <a:pt x="36928" y="651268"/>
                </a:cubicBezTo>
                <a:lnTo>
                  <a:pt x="634977" y="651268"/>
                </a:lnTo>
                <a:cubicBezTo>
                  <a:pt x="643960" y="651268"/>
                  <a:pt x="651268" y="643960"/>
                  <a:pt x="651268" y="634977"/>
                </a:cubicBezTo>
                <a:lnTo>
                  <a:pt x="651268" y="36927"/>
                </a:lnTo>
                <a:cubicBezTo>
                  <a:pt x="651268" y="27944"/>
                  <a:pt x="643960" y="20637"/>
                  <a:pt x="634977" y="20637"/>
                </a:cubicBezTo>
                <a:lnTo>
                  <a:pt x="36927" y="20637"/>
                </a:lnTo>
                <a:cubicBezTo>
                  <a:pt x="27944" y="20637"/>
                  <a:pt x="20635" y="27944"/>
                  <a:pt x="20635" y="36927"/>
                </a:cubicBezTo>
                <a:lnTo>
                  <a:pt x="20635" y="531284"/>
                </a:lnTo>
                <a:cubicBezTo>
                  <a:pt x="20635" y="536982"/>
                  <a:pt x="16016" y="541602"/>
                  <a:pt x="10318" y="541602"/>
                </a:cubicBezTo>
                <a:cubicBezTo>
                  <a:pt x="4620" y="541602"/>
                  <a:pt x="0" y="536984"/>
                  <a:pt x="0" y="531284"/>
                </a:cubicBezTo>
                <a:lnTo>
                  <a:pt x="0" y="36927"/>
                </a:lnTo>
                <a:cubicBezTo>
                  <a:pt x="0" y="16566"/>
                  <a:pt x="16566" y="0"/>
                  <a:pt x="36928"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3" name="Прямоугольник 2">
            <a:extLst>
              <a:ext uri="{FF2B5EF4-FFF2-40B4-BE49-F238E27FC236}">
                <a16:creationId xmlns:a16="http://schemas.microsoft.com/office/drawing/2014/main" id="{704B2869-7D75-499B-9048-43EFDBA8EABC}"/>
              </a:ext>
            </a:extLst>
          </p:cNvPr>
          <p:cNvSpPr/>
          <p:nvPr/>
        </p:nvSpPr>
        <p:spPr>
          <a:xfrm>
            <a:off x="2412492" y="2820701"/>
            <a:ext cx="7847076" cy="584775"/>
          </a:xfrm>
          <a:prstGeom prst="rect">
            <a:avLst/>
          </a:prstGeom>
        </p:spPr>
        <p:txBody>
          <a:bodyPr wrap="square">
            <a:spAutoFit/>
          </a:bodyPr>
          <a:lstStyle/>
          <a:p>
            <a:pPr lvl="0"/>
            <a:r>
              <a:rPr lang="ru-RU" sz="1600" dirty="0">
                <a:latin typeface="Roboto Light" panose="020B0604020202020204" charset="0"/>
                <a:ea typeface="Roboto Light" panose="020B0604020202020204" charset="0"/>
                <a:cs typeface="Roboto Light" panose="020B0604020202020204" charset="0"/>
              </a:rPr>
              <a:t>Федеральные органы исполнительной власти должны хранить размещаемые в ЕИС документы не менее </a:t>
            </a:r>
            <a:r>
              <a:rPr lang="ru-RU" sz="1600" b="1" dirty="0">
                <a:latin typeface="Roboto Light" panose="020B0604020202020204" charset="0"/>
                <a:ea typeface="Roboto Light" panose="020B0604020202020204" charset="0"/>
                <a:cs typeface="Roboto Light" panose="020B0604020202020204" charset="0"/>
              </a:rPr>
              <a:t>6 лет после завершения закупки</a:t>
            </a:r>
            <a:r>
              <a:rPr lang="ru-RU" sz="1600" dirty="0">
                <a:latin typeface="Roboto Light" panose="020B0604020202020204" charset="0"/>
                <a:ea typeface="Roboto Light" panose="020B0604020202020204" charset="0"/>
                <a:cs typeface="Roboto Light" panose="020B0604020202020204" charset="0"/>
              </a:rPr>
              <a:t>.</a:t>
            </a:r>
          </a:p>
        </p:txBody>
      </p:sp>
      <p:sp>
        <p:nvSpPr>
          <p:cNvPr id="14" name="Полилиния 869">
            <a:extLst>
              <a:ext uri="{FF2B5EF4-FFF2-40B4-BE49-F238E27FC236}">
                <a16:creationId xmlns:a16="http://schemas.microsoft.com/office/drawing/2014/main" id="{D15C3747-C179-43FD-A766-74F9A55F3F28}"/>
              </a:ext>
            </a:extLst>
          </p:cNvPr>
          <p:cNvSpPr>
            <a:spLocks noChangeAspect="1"/>
          </p:cNvSpPr>
          <p:nvPr/>
        </p:nvSpPr>
        <p:spPr>
          <a:xfrm>
            <a:off x="1543050" y="2695367"/>
            <a:ext cx="710108" cy="710108"/>
          </a:xfrm>
          <a:custGeom>
            <a:avLst/>
            <a:gdLst>
              <a:gd name="connsiteX0" fmla="*/ 615336 w 720000"/>
              <a:gd name="connsiteY0" fmla="*/ 607569 h 720000"/>
              <a:gd name="connsiteX1" fmla="*/ 641794 w 720000"/>
              <a:gd name="connsiteY1" fmla="*/ 607569 h 720000"/>
              <a:gd name="connsiteX2" fmla="*/ 652341 w 720000"/>
              <a:gd name="connsiteY2" fmla="*/ 618117 h 720000"/>
              <a:gd name="connsiteX3" fmla="*/ 641794 w 720000"/>
              <a:gd name="connsiteY3" fmla="*/ 628664 h 720000"/>
              <a:gd name="connsiteX4" fmla="*/ 615336 w 720000"/>
              <a:gd name="connsiteY4" fmla="*/ 628664 h 720000"/>
              <a:gd name="connsiteX5" fmla="*/ 604789 w 720000"/>
              <a:gd name="connsiteY5" fmla="*/ 618117 h 720000"/>
              <a:gd name="connsiteX6" fmla="*/ 615336 w 720000"/>
              <a:gd name="connsiteY6" fmla="*/ 607569 h 720000"/>
              <a:gd name="connsiteX7" fmla="*/ 79689 w 720000"/>
              <a:gd name="connsiteY7" fmla="*/ 607569 h 720000"/>
              <a:gd name="connsiteX8" fmla="*/ 106149 w 720000"/>
              <a:gd name="connsiteY8" fmla="*/ 607569 h 720000"/>
              <a:gd name="connsiteX9" fmla="*/ 116694 w 720000"/>
              <a:gd name="connsiteY9" fmla="*/ 618117 h 720000"/>
              <a:gd name="connsiteX10" fmla="*/ 106147 w 720000"/>
              <a:gd name="connsiteY10" fmla="*/ 628664 h 720000"/>
              <a:gd name="connsiteX11" fmla="*/ 79689 w 720000"/>
              <a:gd name="connsiteY11" fmla="*/ 628664 h 720000"/>
              <a:gd name="connsiteX12" fmla="*/ 69142 w 720000"/>
              <a:gd name="connsiteY12" fmla="*/ 618117 h 720000"/>
              <a:gd name="connsiteX13" fmla="*/ 79689 w 720000"/>
              <a:gd name="connsiteY13" fmla="*/ 607569 h 720000"/>
              <a:gd name="connsiteX14" fmla="*/ 615336 w 720000"/>
              <a:gd name="connsiteY14" fmla="*/ 556943 h 720000"/>
              <a:gd name="connsiteX15" fmla="*/ 641794 w 720000"/>
              <a:gd name="connsiteY15" fmla="*/ 556943 h 720000"/>
              <a:gd name="connsiteX16" fmla="*/ 652341 w 720000"/>
              <a:gd name="connsiteY16" fmla="*/ 567491 h 720000"/>
              <a:gd name="connsiteX17" fmla="*/ 641794 w 720000"/>
              <a:gd name="connsiteY17" fmla="*/ 578038 h 720000"/>
              <a:gd name="connsiteX18" fmla="*/ 615336 w 720000"/>
              <a:gd name="connsiteY18" fmla="*/ 578038 h 720000"/>
              <a:gd name="connsiteX19" fmla="*/ 604789 w 720000"/>
              <a:gd name="connsiteY19" fmla="*/ 567491 h 720000"/>
              <a:gd name="connsiteX20" fmla="*/ 615336 w 720000"/>
              <a:gd name="connsiteY20" fmla="*/ 556943 h 720000"/>
              <a:gd name="connsiteX21" fmla="*/ 79689 w 720000"/>
              <a:gd name="connsiteY21" fmla="*/ 556943 h 720000"/>
              <a:gd name="connsiteX22" fmla="*/ 106149 w 720000"/>
              <a:gd name="connsiteY22" fmla="*/ 556943 h 720000"/>
              <a:gd name="connsiteX23" fmla="*/ 116694 w 720000"/>
              <a:gd name="connsiteY23" fmla="*/ 567491 h 720000"/>
              <a:gd name="connsiteX24" fmla="*/ 106147 w 720000"/>
              <a:gd name="connsiteY24" fmla="*/ 578038 h 720000"/>
              <a:gd name="connsiteX25" fmla="*/ 79689 w 720000"/>
              <a:gd name="connsiteY25" fmla="*/ 578038 h 720000"/>
              <a:gd name="connsiteX26" fmla="*/ 69142 w 720000"/>
              <a:gd name="connsiteY26" fmla="*/ 567491 h 720000"/>
              <a:gd name="connsiteX27" fmla="*/ 79689 w 720000"/>
              <a:gd name="connsiteY27" fmla="*/ 556943 h 720000"/>
              <a:gd name="connsiteX28" fmla="*/ 584679 w 720000"/>
              <a:gd name="connsiteY28" fmla="*/ 528303 h 720000"/>
              <a:gd name="connsiteX29" fmla="*/ 584679 w 720000"/>
              <a:gd name="connsiteY29" fmla="*/ 657304 h 720000"/>
              <a:gd name="connsiteX30" fmla="*/ 669479 w 720000"/>
              <a:gd name="connsiteY30" fmla="*/ 657304 h 720000"/>
              <a:gd name="connsiteX31" fmla="*/ 669479 w 720000"/>
              <a:gd name="connsiteY31" fmla="*/ 528303 h 720000"/>
              <a:gd name="connsiteX32" fmla="*/ 50521 w 720000"/>
              <a:gd name="connsiteY32" fmla="*/ 528303 h 720000"/>
              <a:gd name="connsiteX33" fmla="*/ 50521 w 720000"/>
              <a:gd name="connsiteY33" fmla="*/ 657304 h 720000"/>
              <a:gd name="connsiteX34" fmla="*/ 135319 w 720000"/>
              <a:gd name="connsiteY34" fmla="*/ 657304 h 720000"/>
              <a:gd name="connsiteX35" fmla="*/ 135319 w 720000"/>
              <a:gd name="connsiteY35" fmla="*/ 528303 h 720000"/>
              <a:gd name="connsiteX36" fmla="*/ 584679 w 720000"/>
              <a:gd name="connsiteY36" fmla="*/ 486703 h 720000"/>
              <a:gd name="connsiteX37" fmla="*/ 584679 w 720000"/>
              <a:gd name="connsiteY37" fmla="*/ 507209 h 720000"/>
              <a:gd name="connsiteX38" fmla="*/ 688651 w 720000"/>
              <a:gd name="connsiteY38" fmla="*/ 507208 h 720000"/>
              <a:gd name="connsiteX39" fmla="*/ 698903 w 720000"/>
              <a:gd name="connsiteY39" fmla="*/ 496956 h 720000"/>
              <a:gd name="connsiteX40" fmla="*/ 688651 w 720000"/>
              <a:gd name="connsiteY40" fmla="*/ 486703 h 720000"/>
              <a:gd name="connsiteX41" fmla="*/ 511878 w 720000"/>
              <a:gd name="connsiteY41" fmla="*/ 473065 h 720000"/>
              <a:gd name="connsiteX42" fmla="*/ 522425 w 720000"/>
              <a:gd name="connsiteY42" fmla="*/ 483613 h 720000"/>
              <a:gd name="connsiteX43" fmla="*/ 522425 w 720000"/>
              <a:gd name="connsiteY43" fmla="*/ 630340 h 720000"/>
              <a:gd name="connsiteX44" fmla="*/ 511878 w 720000"/>
              <a:gd name="connsiteY44" fmla="*/ 640886 h 720000"/>
              <a:gd name="connsiteX45" fmla="*/ 501330 w 720000"/>
              <a:gd name="connsiteY45" fmla="*/ 630340 h 720000"/>
              <a:gd name="connsiteX46" fmla="*/ 501330 w 720000"/>
              <a:gd name="connsiteY46" fmla="*/ 483612 h 720000"/>
              <a:gd name="connsiteX47" fmla="*/ 511878 w 720000"/>
              <a:gd name="connsiteY47" fmla="*/ 473065 h 720000"/>
              <a:gd name="connsiteX48" fmla="*/ 461253 w 720000"/>
              <a:gd name="connsiteY48" fmla="*/ 473065 h 720000"/>
              <a:gd name="connsiteX49" fmla="*/ 471800 w 720000"/>
              <a:gd name="connsiteY49" fmla="*/ 483613 h 720000"/>
              <a:gd name="connsiteX50" fmla="*/ 471800 w 720000"/>
              <a:gd name="connsiteY50" fmla="*/ 630340 h 720000"/>
              <a:gd name="connsiteX51" fmla="*/ 461253 w 720000"/>
              <a:gd name="connsiteY51" fmla="*/ 640886 h 720000"/>
              <a:gd name="connsiteX52" fmla="*/ 450705 w 720000"/>
              <a:gd name="connsiteY52" fmla="*/ 630340 h 720000"/>
              <a:gd name="connsiteX53" fmla="*/ 450705 w 720000"/>
              <a:gd name="connsiteY53" fmla="*/ 483612 h 720000"/>
              <a:gd name="connsiteX54" fmla="*/ 461253 w 720000"/>
              <a:gd name="connsiteY54" fmla="*/ 473065 h 720000"/>
              <a:gd name="connsiteX55" fmla="*/ 410626 w 720000"/>
              <a:gd name="connsiteY55" fmla="*/ 473065 h 720000"/>
              <a:gd name="connsiteX56" fmla="*/ 421173 w 720000"/>
              <a:gd name="connsiteY56" fmla="*/ 483613 h 720000"/>
              <a:gd name="connsiteX57" fmla="*/ 421173 w 720000"/>
              <a:gd name="connsiteY57" fmla="*/ 630340 h 720000"/>
              <a:gd name="connsiteX58" fmla="*/ 410626 w 720000"/>
              <a:gd name="connsiteY58" fmla="*/ 640886 h 720000"/>
              <a:gd name="connsiteX59" fmla="*/ 400078 w 720000"/>
              <a:gd name="connsiteY59" fmla="*/ 630340 h 720000"/>
              <a:gd name="connsiteX60" fmla="*/ 400078 w 720000"/>
              <a:gd name="connsiteY60" fmla="*/ 483612 h 720000"/>
              <a:gd name="connsiteX61" fmla="*/ 410626 w 720000"/>
              <a:gd name="connsiteY61" fmla="*/ 473065 h 720000"/>
              <a:gd name="connsiteX62" fmla="*/ 360001 w 720000"/>
              <a:gd name="connsiteY62" fmla="*/ 473065 h 720000"/>
              <a:gd name="connsiteX63" fmla="*/ 370548 w 720000"/>
              <a:gd name="connsiteY63" fmla="*/ 483613 h 720000"/>
              <a:gd name="connsiteX64" fmla="*/ 370548 w 720000"/>
              <a:gd name="connsiteY64" fmla="*/ 630340 h 720000"/>
              <a:gd name="connsiteX65" fmla="*/ 360001 w 720000"/>
              <a:gd name="connsiteY65" fmla="*/ 640886 h 720000"/>
              <a:gd name="connsiteX66" fmla="*/ 349453 w 720000"/>
              <a:gd name="connsiteY66" fmla="*/ 630340 h 720000"/>
              <a:gd name="connsiteX67" fmla="*/ 349453 w 720000"/>
              <a:gd name="connsiteY67" fmla="*/ 483612 h 720000"/>
              <a:gd name="connsiteX68" fmla="*/ 360001 w 720000"/>
              <a:gd name="connsiteY68" fmla="*/ 473065 h 720000"/>
              <a:gd name="connsiteX69" fmla="*/ 309375 w 720000"/>
              <a:gd name="connsiteY69" fmla="*/ 473065 h 720000"/>
              <a:gd name="connsiteX70" fmla="*/ 319922 w 720000"/>
              <a:gd name="connsiteY70" fmla="*/ 483613 h 720000"/>
              <a:gd name="connsiteX71" fmla="*/ 319922 w 720000"/>
              <a:gd name="connsiteY71" fmla="*/ 630340 h 720000"/>
              <a:gd name="connsiteX72" fmla="*/ 309375 w 720000"/>
              <a:gd name="connsiteY72" fmla="*/ 640886 h 720000"/>
              <a:gd name="connsiteX73" fmla="*/ 298827 w 720000"/>
              <a:gd name="connsiteY73" fmla="*/ 630340 h 720000"/>
              <a:gd name="connsiteX74" fmla="*/ 298827 w 720000"/>
              <a:gd name="connsiteY74" fmla="*/ 483612 h 720000"/>
              <a:gd name="connsiteX75" fmla="*/ 309375 w 720000"/>
              <a:gd name="connsiteY75" fmla="*/ 473065 h 720000"/>
              <a:gd name="connsiteX76" fmla="*/ 258748 w 720000"/>
              <a:gd name="connsiteY76" fmla="*/ 473065 h 720000"/>
              <a:gd name="connsiteX77" fmla="*/ 269295 w 720000"/>
              <a:gd name="connsiteY77" fmla="*/ 483613 h 720000"/>
              <a:gd name="connsiteX78" fmla="*/ 269295 w 720000"/>
              <a:gd name="connsiteY78" fmla="*/ 630340 h 720000"/>
              <a:gd name="connsiteX79" fmla="*/ 258748 w 720000"/>
              <a:gd name="connsiteY79" fmla="*/ 640886 h 720000"/>
              <a:gd name="connsiteX80" fmla="*/ 248200 w 720000"/>
              <a:gd name="connsiteY80" fmla="*/ 630340 h 720000"/>
              <a:gd name="connsiteX81" fmla="*/ 248200 w 720000"/>
              <a:gd name="connsiteY81" fmla="*/ 483612 h 720000"/>
              <a:gd name="connsiteX82" fmla="*/ 258748 w 720000"/>
              <a:gd name="connsiteY82" fmla="*/ 473065 h 720000"/>
              <a:gd name="connsiteX83" fmla="*/ 208123 w 720000"/>
              <a:gd name="connsiteY83" fmla="*/ 473065 h 720000"/>
              <a:gd name="connsiteX84" fmla="*/ 218670 w 720000"/>
              <a:gd name="connsiteY84" fmla="*/ 483613 h 720000"/>
              <a:gd name="connsiteX85" fmla="*/ 218670 w 720000"/>
              <a:gd name="connsiteY85" fmla="*/ 630340 h 720000"/>
              <a:gd name="connsiteX86" fmla="*/ 208123 w 720000"/>
              <a:gd name="connsiteY86" fmla="*/ 640886 h 720000"/>
              <a:gd name="connsiteX87" fmla="*/ 197575 w 720000"/>
              <a:gd name="connsiteY87" fmla="*/ 630340 h 720000"/>
              <a:gd name="connsiteX88" fmla="*/ 197575 w 720000"/>
              <a:gd name="connsiteY88" fmla="*/ 483612 h 720000"/>
              <a:gd name="connsiteX89" fmla="*/ 208123 w 720000"/>
              <a:gd name="connsiteY89" fmla="*/ 473065 h 720000"/>
              <a:gd name="connsiteX90" fmla="*/ 156414 w 720000"/>
              <a:gd name="connsiteY90" fmla="*/ 452008 h 720000"/>
              <a:gd name="connsiteX91" fmla="*/ 156414 w 720000"/>
              <a:gd name="connsiteY91" fmla="*/ 657304 h 720000"/>
              <a:gd name="connsiteX92" fmla="*/ 563584 w 720000"/>
              <a:gd name="connsiteY92" fmla="*/ 657304 h 720000"/>
              <a:gd name="connsiteX93" fmla="*/ 563586 w 720000"/>
              <a:gd name="connsiteY93" fmla="*/ 452008 h 720000"/>
              <a:gd name="connsiteX94" fmla="*/ 139285 w 720000"/>
              <a:gd name="connsiteY94" fmla="*/ 410410 h 720000"/>
              <a:gd name="connsiteX95" fmla="*/ 129032 w 720000"/>
              <a:gd name="connsiteY95" fmla="*/ 420661 h 720000"/>
              <a:gd name="connsiteX96" fmla="*/ 139285 w 720000"/>
              <a:gd name="connsiteY96" fmla="*/ 430914 h 720000"/>
              <a:gd name="connsiteX97" fmla="*/ 580715 w 720000"/>
              <a:gd name="connsiteY97" fmla="*/ 430914 h 720000"/>
              <a:gd name="connsiteX98" fmla="*/ 590968 w 720000"/>
              <a:gd name="connsiteY98" fmla="*/ 420661 h 720000"/>
              <a:gd name="connsiteX99" fmla="*/ 580715 w 720000"/>
              <a:gd name="connsiteY99" fmla="*/ 410410 h 720000"/>
              <a:gd name="connsiteX100" fmla="*/ 139285 w 720000"/>
              <a:gd name="connsiteY100" fmla="*/ 410410 h 720000"/>
              <a:gd name="connsiteX101" fmla="*/ 435937 w 720000"/>
              <a:gd name="connsiteY101" fmla="*/ 336513 h 720000"/>
              <a:gd name="connsiteX102" fmla="*/ 446484 w 720000"/>
              <a:gd name="connsiteY102" fmla="*/ 347060 h 720000"/>
              <a:gd name="connsiteX103" fmla="*/ 446484 w 720000"/>
              <a:gd name="connsiteY103" fmla="*/ 366417 h 720000"/>
              <a:gd name="connsiteX104" fmla="*/ 435937 w 720000"/>
              <a:gd name="connsiteY104" fmla="*/ 376964 h 720000"/>
              <a:gd name="connsiteX105" fmla="*/ 425389 w 720000"/>
              <a:gd name="connsiteY105" fmla="*/ 366417 h 720000"/>
              <a:gd name="connsiteX106" fmla="*/ 425389 w 720000"/>
              <a:gd name="connsiteY106" fmla="*/ 347060 h 720000"/>
              <a:gd name="connsiteX107" fmla="*/ 435937 w 720000"/>
              <a:gd name="connsiteY107" fmla="*/ 336513 h 720000"/>
              <a:gd name="connsiteX108" fmla="*/ 385312 w 720000"/>
              <a:gd name="connsiteY108" fmla="*/ 336513 h 720000"/>
              <a:gd name="connsiteX109" fmla="*/ 395859 w 720000"/>
              <a:gd name="connsiteY109" fmla="*/ 347060 h 720000"/>
              <a:gd name="connsiteX110" fmla="*/ 395859 w 720000"/>
              <a:gd name="connsiteY110" fmla="*/ 366417 h 720000"/>
              <a:gd name="connsiteX111" fmla="*/ 385312 w 720000"/>
              <a:gd name="connsiteY111" fmla="*/ 376964 h 720000"/>
              <a:gd name="connsiteX112" fmla="*/ 374764 w 720000"/>
              <a:gd name="connsiteY112" fmla="*/ 366417 h 720000"/>
              <a:gd name="connsiteX113" fmla="*/ 374764 w 720000"/>
              <a:gd name="connsiteY113" fmla="*/ 347060 h 720000"/>
              <a:gd name="connsiteX114" fmla="*/ 385312 w 720000"/>
              <a:gd name="connsiteY114" fmla="*/ 336513 h 720000"/>
              <a:gd name="connsiteX115" fmla="*/ 334684 w 720000"/>
              <a:gd name="connsiteY115" fmla="*/ 336513 h 720000"/>
              <a:gd name="connsiteX116" fmla="*/ 345231 w 720000"/>
              <a:gd name="connsiteY116" fmla="*/ 347060 h 720000"/>
              <a:gd name="connsiteX117" fmla="*/ 345231 w 720000"/>
              <a:gd name="connsiteY117" fmla="*/ 366417 h 720000"/>
              <a:gd name="connsiteX118" fmla="*/ 334684 w 720000"/>
              <a:gd name="connsiteY118" fmla="*/ 376964 h 720000"/>
              <a:gd name="connsiteX119" fmla="*/ 324136 w 720000"/>
              <a:gd name="connsiteY119" fmla="*/ 366417 h 720000"/>
              <a:gd name="connsiteX120" fmla="*/ 324136 w 720000"/>
              <a:gd name="connsiteY120" fmla="*/ 347060 h 720000"/>
              <a:gd name="connsiteX121" fmla="*/ 334684 w 720000"/>
              <a:gd name="connsiteY121" fmla="*/ 336513 h 720000"/>
              <a:gd name="connsiteX122" fmla="*/ 284059 w 720000"/>
              <a:gd name="connsiteY122" fmla="*/ 336513 h 720000"/>
              <a:gd name="connsiteX123" fmla="*/ 294606 w 720000"/>
              <a:gd name="connsiteY123" fmla="*/ 347060 h 720000"/>
              <a:gd name="connsiteX124" fmla="*/ 294606 w 720000"/>
              <a:gd name="connsiteY124" fmla="*/ 366417 h 720000"/>
              <a:gd name="connsiteX125" fmla="*/ 284059 w 720000"/>
              <a:gd name="connsiteY125" fmla="*/ 376964 h 720000"/>
              <a:gd name="connsiteX126" fmla="*/ 273511 w 720000"/>
              <a:gd name="connsiteY126" fmla="*/ 366417 h 720000"/>
              <a:gd name="connsiteX127" fmla="*/ 273511 w 720000"/>
              <a:gd name="connsiteY127" fmla="*/ 347060 h 720000"/>
              <a:gd name="connsiteX128" fmla="*/ 284059 w 720000"/>
              <a:gd name="connsiteY128" fmla="*/ 336513 h 720000"/>
              <a:gd name="connsiteX129" fmla="*/ 234800 w 720000"/>
              <a:gd name="connsiteY129" fmla="*/ 323744 h 720000"/>
              <a:gd name="connsiteX130" fmla="*/ 234800 w 720000"/>
              <a:gd name="connsiteY130" fmla="*/ 389313 h 720000"/>
              <a:gd name="connsiteX131" fmla="*/ 485198 w 720000"/>
              <a:gd name="connsiteY131" fmla="*/ 389313 h 720000"/>
              <a:gd name="connsiteX132" fmla="*/ 485198 w 720000"/>
              <a:gd name="connsiteY132" fmla="*/ 323744 h 720000"/>
              <a:gd name="connsiteX133" fmla="*/ 218858 w 720000"/>
              <a:gd name="connsiteY133" fmla="*/ 282144 h 720000"/>
              <a:gd name="connsiteX134" fmla="*/ 208606 w 720000"/>
              <a:gd name="connsiteY134" fmla="*/ 292396 h 720000"/>
              <a:gd name="connsiteX135" fmla="*/ 218858 w 720000"/>
              <a:gd name="connsiteY135" fmla="*/ 302649 h 720000"/>
              <a:gd name="connsiteX136" fmla="*/ 224252 w 720000"/>
              <a:gd name="connsiteY136" fmla="*/ 302649 h 720000"/>
              <a:gd name="connsiteX137" fmla="*/ 501138 w 720000"/>
              <a:gd name="connsiteY137" fmla="*/ 302649 h 720000"/>
              <a:gd name="connsiteX138" fmla="*/ 511391 w 720000"/>
              <a:gd name="connsiteY138" fmla="*/ 292396 h 720000"/>
              <a:gd name="connsiteX139" fmla="*/ 501138 w 720000"/>
              <a:gd name="connsiteY139" fmla="*/ 282144 h 720000"/>
              <a:gd name="connsiteX140" fmla="*/ 495744 w 720000"/>
              <a:gd name="connsiteY140" fmla="*/ 282144 h 720000"/>
              <a:gd name="connsiteX141" fmla="*/ 218858 w 720000"/>
              <a:gd name="connsiteY141" fmla="*/ 282144 h 720000"/>
              <a:gd name="connsiteX142" fmla="*/ 370547 w 720000"/>
              <a:gd name="connsiteY142" fmla="*/ 37858 h 720000"/>
              <a:gd name="connsiteX143" fmla="*/ 370547 w 720000"/>
              <a:gd name="connsiteY143" fmla="*/ 87148 h 720000"/>
              <a:gd name="connsiteX144" fmla="*/ 435357 w 720000"/>
              <a:gd name="connsiteY144" fmla="*/ 87148 h 720000"/>
              <a:gd name="connsiteX145" fmla="*/ 441685 w 720000"/>
              <a:gd name="connsiteY145" fmla="*/ 80820 h 720000"/>
              <a:gd name="connsiteX146" fmla="*/ 441685 w 720000"/>
              <a:gd name="connsiteY146" fmla="*/ 44186 h 720000"/>
              <a:gd name="connsiteX147" fmla="*/ 435357 w 720000"/>
              <a:gd name="connsiteY147" fmla="*/ 37858 h 720000"/>
              <a:gd name="connsiteX148" fmla="*/ 359999 w 720000"/>
              <a:gd name="connsiteY148" fmla="*/ 0 h 720000"/>
              <a:gd name="connsiteX149" fmla="*/ 370545 w 720000"/>
              <a:gd name="connsiteY149" fmla="*/ 10547 h 720000"/>
              <a:gd name="connsiteX150" fmla="*/ 370545 w 720000"/>
              <a:gd name="connsiteY150" fmla="*/ 16763 h 720000"/>
              <a:gd name="connsiteX151" fmla="*/ 435355 w 720000"/>
              <a:gd name="connsiteY151" fmla="*/ 16763 h 720000"/>
              <a:gd name="connsiteX152" fmla="*/ 462779 w 720000"/>
              <a:gd name="connsiteY152" fmla="*/ 44186 h 720000"/>
              <a:gd name="connsiteX153" fmla="*/ 462779 w 720000"/>
              <a:gd name="connsiteY153" fmla="*/ 80820 h 720000"/>
              <a:gd name="connsiteX154" fmla="*/ 435355 w 720000"/>
              <a:gd name="connsiteY154" fmla="*/ 108243 h 720000"/>
              <a:gd name="connsiteX155" fmla="*/ 370545 w 720000"/>
              <a:gd name="connsiteY155" fmla="*/ 108243 h 720000"/>
              <a:gd name="connsiteX156" fmla="*/ 370545 w 720000"/>
              <a:gd name="connsiteY156" fmla="*/ 125691 h 720000"/>
              <a:gd name="connsiteX157" fmla="*/ 443381 w 720000"/>
              <a:gd name="connsiteY157" fmla="*/ 151393 h 720000"/>
              <a:gd name="connsiteX158" fmla="*/ 446025 w 720000"/>
              <a:gd name="connsiteY158" fmla="*/ 166073 h 720000"/>
              <a:gd name="connsiteX159" fmla="*/ 431345 w 720000"/>
              <a:gd name="connsiteY159" fmla="*/ 168716 h 720000"/>
              <a:gd name="connsiteX160" fmla="*/ 235240 w 720000"/>
              <a:gd name="connsiteY160" fmla="*/ 261052 h 720000"/>
              <a:gd name="connsiteX161" fmla="*/ 484761 w 720000"/>
              <a:gd name="connsiteY161" fmla="*/ 261052 h 720000"/>
              <a:gd name="connsiteX162" fmla="*/ 463816 w 720000"/>
              <a:gd name="connsiteY162" fmla="*/ 201596 h 720000"/>
              <a:gd name="connsiteX163" fmla="*/ 466650 w 720000"/>
              <a:gd name="connsiteY163" fmla="*/ 186951 h 720000"/>
              <a:gd name="connsiteX164" fmla="*/ 481295 w 720000"/>
              <a:gd name="connsiteY164" fmla="*/ 189785 h 720000"/>
              <a:gd name="connsiteX165" fmla="*/ 505934 w 720000"/>
              <a:gd name="connsiteY165" fmla="*/ 261418 h 720000"/>
              <a:gd name="connsiteX166" fmla="*/ 532491 w 720000"/>
              <a:gd name="connsiteY166" fmla="*/ 292399 h 720000"/>
              <a:gd name="connsiteX167" fmla="*/ 506295 w 720000"/>
              <a:gd name="connsiteY167" fmla="*/ 323317 h 720000"/>
              <a:gd name="connsiteX168" fmla="*/ 506295 w 720000"/>
              <a:gd name="connsiteY168" fmla="*/ 389316 h 720000"/>
              <a:gd name="connsiteX169" fmla="*/ 580717 w 720000"/>
              <a:gd name="connsiteY169" fmla="*/ 389316 h 720000"/>
              <a:gd name="connsiteX170" fmla="*/ 612065 w 720000"/>
              <a:gd name="connsiteY170" fmla="*/ 420663 h 720000"/>
              <a:gd name="connsiteX171" fmla="*/ 584681 w 720000"/>
              <a:gd name="connsiteY171" fmla="*/ 451751 h 720000"/>
              <a:gd name="connsiteX172" fmla="*/ 584681 w 720000"/>
              <a:gd name="connsiteY172" fmla="*/ 465609 h 720000"/>
              <a:gd name="connsiteX173" fmla="*/ 688652 w 720000"/>
              <a:gd name="connsiteY173" fmla="*/ 465609 h 720000"/>
              <a:gd name="connsiteX174" fmla="*/ 720000 w 720000"/>
              <a:gd name="connsiteY174" fmla="*/ 496958 h 720000"/>
              <a:gd name="connsiteX175" fmla="*/ 690574 w 720000"/>
              <a:gd name="connsiteY175" fmla="*/ 528240 h 720000"/>
              <a:gd name="connsiteX176" fmla="*/ 690574 w 720000"/>
              <a:gd name="connsiteY176" fmla="*/ 657368 h 720000"/>
              <a:gd name="connsiteX177" fmla="*/ 720000 w 720000"/>
              <a:gd name="connsiteY177" fmla="*/ 688652 h 720000"/>
              <a:gd name="connsiteX178" fmla="*/ 688651 w 720000"/>
              <a:gd name="connsiteY178" fmla="*/ 720000 h 720000"/>
              <a:gd name="connsiteX179" fmla="*/ 598742 w 720000"/>
              <a:gd name="connsiteY179" fmla="*/ 720000 h 720000"/>
              <a:gd name="connsiteX180" fmla="*/ 588195 w 720000"/>
              <a:gd name="connsiteY180" fmla="*/ 709453 h 720000"/>
              <a:gd name="connsiteX181" fmla="*/ 598742 w 720000"/>
              <a:gd name="connsiteY181" fmla="*/ 698906 h 720000"/>
              <a:gd name="connsiteX182" fmla="*/ 688651 w 720000"/>
              <a:gd name="connsiteY182" fmla="*/ 698906 h 720000"/>
              <a:gd name="connsiteX183" fmla="*/ 698903 w 720000"/>
              <a:gd name="connsiteY183" fmla="*/ 688653 h 720000"/>
              <a:gd name="connsiteX184" fmla="*/ 688651 w 720000"/>
              <a:gd name="connsiteY184" fmla="*/ 678402 h 720000"/>
              <a:gd name="connsiteX185" fmla="*/ 31348 w 720000"/>
              <a:gd name="connsiteY185" fmla="*/ 678402 h 720000"/>
              <a:gd name="connsiteX186" fmla="*/ 21095 w 720000"/>
              <a:gd name="connsiteY186" fmla="*/ 688653 h 720000"/>
              <a:gd name="connsiteX187" fmla="*/ 31348 w 720000"/>
              <a:gd name="connsiteY187" fmla="*/ 698906 h 720000"/>
              <a:gd name="connsiteX188" fmla="*/ 549520 w 720000"/>
              <a:gd name="connsiteY188" fmla="*/ 698906 h 720000"/>
              <a:gd name="connsiteX189" fmla="*/ 560067 w 720000"/>
              <a:gd name="connsiteY189" fmla="*/ 709453 h 720000"/>
              <a:gd name="connsiteX190" fmla="*/ 549520 w 720000"/>
              <a:gd name="connsiteY190" fmla="*/ 720000 h 720000"/>
              <a:gd name="connsiteX191" fmla="*/ 31348 w 720000"/>
              <a:gd name="connsiteY191" fmla="*/ 720000 h 720000"/>
              <a:gd name="connsiteX192" fmla="*/ 0 w 720000"/>
              <a:gd name="connsiteY192" fmla="*/ 688652 h 720000"/>
              <a:gd name="connsiteX193" fmla="*/ 29426 w 720000"/>
              <a:gd name="connsiteY193" fmla="*/ 657367 h 720000"/>
              <a:gd name="connsiteX194" fmla="*/ 29426 w 720000"/>
              <a:gd name="connsiteY194" fmla="*/ 528238 h 720000"/>
              <a:gd name="connsiteX195" fmla="*/ 0 w 720000"/>
              <a:gd name="connsiteY195" fmla="*/ 496956 h 720000"/>
              <a:gd name="connsiteX196" fmla="*/ 31348 w 720000"/>
              <a:gd name="connsiteY196" fmla="*/ 465608 h 720000"/>
              <a:gd name="connsiteX197" fmla="*/ 56033 w 720000"/>
              <a:gd name="connsiteY197" fmla="*/ 465608 h 720000"/>
              <a:gd name="connsiteX198" fmla="*/ 66580 w 720000"/>
              <a:gd name="connsiteY198" fmla="*/ 476155 h 720000"/>
              <a:gd name="connsiteX199" fmla="*/ 56033 w 720000"/>
              <a:gd name="connsiteY199" fmla="*/ 486702 h 720000"/>
              <a:gd name="connsiteX200" fmla="*/ 31348 w 720000"/>
              <a:gd name="connsiteY200" fmla="*/ 486702 h 720000"/>
              <a:gd name="connsiteX201" fmla="*/ 21095 w 720000"/>
              <a:gd name="connsiteY201" fmla="*/ 496953 h 720000"/>
              <a:gd name="connsiteX202" fmla="*/ 31348 w 720000"/>
              <a:gd name="connsiteY202" fmla="*/ 507205 h 720000"/>
              <a:gd name="connsiteX203" fmla="*/ 135319 w 720000"/>
              <a:gd name="connsiteY203" fmla="*/ 507205 h 720000"/>
              <a:gd name="connsiteX204" fmla="*/ 135319 w 720000"/>
              <a:gd name="connsiteY204" fmla="*/ 486700 h 720000"/>
              <a:gd name="connsiteX205" fmla="*/ 105255 w 720000"/>
              <a:gd name="connsiteY205" fmla="*/ 486700 h 720000"/>
              <a:gd name="connsiteX206" fmla="*/ 94708 w 720000"/>
              <a:gd name="connsiteY206" fmla="*/ 476153 h 720000"/>
              <a:gd name="connsiteX207" fmla="*/ 105255 w 720000"/>
              <a:gd name="connsiteY207" fmla="*/ 465607 h 720000"/>
              <a:gd name="connsiteX208" fmla="*/ 135321 w 720000"/>
              <a:gd name="connsiteY208" fmla="*/ 465607 h 720000"/>
              <a:gd name="connsiteX209" fmla="*/ 135321 w 720000"/>
              <a:gd name="connsiteY209" fmla="*/ 451747 h 720000"/>
              <a:gd name="connsiteX210" fmla="*/ 107938 w 720000"/>
              <a:gd name="connsiteY210" fmla="*/ 420659 h 720000"/>
              <a:gd name="connsiteX211" fmla="*/ 139286 w 720000"/>
              <a:gd name="connsiteY211" fmla="*/ 389312 h 720000"/>
              <a:gd name="connsiteX212" fmla="*/ 213705 w 720000"/>
              <a:gd name="connsiteY212" fmla="*/ 389312 h 720000"/>
              <a:gd name="connsiteX213" fmla="*/ 213705 w 720000"/>
              <a:gd name="connsiteY213" fmla="*/ 323312 h 720000"/>
              <a:gd name="connsiteX214" fmla="*/ 187511 w 720000"/>
              <a:gd name="connsiteY214" fmla="*/ 292395 h 720000"/>
              <a:gd name="connsiteX215" fmla="*/ 214065 w 720000"/>
              <a:gd name="connsiteY215" fmla="*/ 261413 h 720000"/>
              <a:gd name="connsiteX216" fmla="*/ 349452 w 720000"/>
              <a:gd name="connsiteY216" fmla="*/ 125684 h 720000"/>
              <a:gd name="connsiteX217" fmla="*/ 349452 w 720000"/>
              <a:gd name="connsiteY217" fmla="*/ 10547 h 720000"/>
              <a:gd name="connsiteX218" fmla="*/ 359999 w 720000"/>
              <a:gd name="connsiteY218"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720000" h="720000">
                <a:moveTo>
                  <a:pt x="615336" y="607569"/>
                </a:moveTo>
                <a:lnTo>
                  <a:pt x="641794" y="607569"/>
                </a:lnTo>
                <a:cubicBezTo>
                  <a:pt x="647621" y="607569"/>
                  <a:pt x="652341" y="612290"/>
                  <a:pt x="652341" y="618117"/>
                </a:cubicBezTo>
                <a:cubicBezTo>
                  <a:pt x="652341" y="623943"/>
                  <a:pt x="647621" y="628664"/>
                  <a:pt x="641794" y="628664"/>
                </a:cubicBezTo>
                <a:lnTo>
                  <a:pt x="615336" y="628664"/>
                </a:lnTo>
                <a:cubicBezTo>
                  <a:pt x="609510" y="628664"/>
                  <a:pt x="604789" y="623943"/>
                  <a:pt x="604789" y="618117"/>
                </a:cubicBezTo>
                <a:cubicBezTo>
                  <a:pt x="604789" y="612290"/>
                  <a:pt x="609511" y="607569"/>
                  <a:pt x="615336" y="607569"/>
                </a:cubicBezTo>
                <a:close/>
                <a:moveTo>
                  <a:pt x="79689" y="607569"/>
                </a:moveTo>
                <a:lnTo>
                  <a:pt x="106149" y="607569"/>
                </a:lnTo>
                <a:cubicBezTo>
                  <a:pt x="111974" y="607569"/>
                  <a:pt x="116694" y="612290"/>
                  <a:pt x="116694" y="618117"/>
                </a:cubicBezTo>
                <a:cubicBezTo>
                  <a:pt x="116694" y="623943"/>
                  <a:pt x="111972" y="628664"/>
                  <a:pt x="106147" y="628664"/>
                </a:cubicBezTo>
                <a:lnTo>
                  <a:pt x="79689" y="628664"/>
                </a:lnTo>
                <a:cubicBezTo>
                  <a:pt x="73863" y="628664"/>
                  <a:pt x="69142" y="623943"/>
                  <a:pt x="69142" y="618117"/>
                </a:cubicBezTo>
                <a:cubicBezTo>
                  <a:pt x="69142" y="612290"/>
                  <a:pt x="73864" y="607569"/>
                  <a:pt x="79689" y="607569"/>
                </a:cubicBezTo>
                <a:close/>
                <a:moveTo>
                  <a:pt x="615336" y="556943"/>
                </a:moveTo>
                <a:lnTo>
                  <a:pt x="641794" y="556943"/>
                </a:lnTo>
                <a:cubicBezTo>
                  <a:pt x="647621" y="556943"/>
                  <a:pt x="652341" y="561664"/>
                  <a:pt x="652341" y="567491"/>
                </a:cubicBezTo>
                <a:cubicBezTo>
                  <a:pt x="652341" y="573317"/>
                  <a:pt x="647621" y="578038"/>
                  <a:pt x="641794" y="578038"/>
                </a:cubicBezTo>
                <a:lnTo>
                  <a:pt x="615336" y="578038"/>
                </a:lnTo>
                <a:cubicBezTo>
                  <a:pt x="609510" y="578038"/>
                  <a:pt x="604789" y="573317"/>
                  <a:pt x="604789" y="567491"/>
                </a:cubicBezTo>
                <a:cubicBezTo>
                  <a:pt x="604789" y="561664"/>
                  <a:pt x="609511" y="556943"/>
                  <a:pt x="615336" y="556943"/>
                </a:cubicBezTo>
                <a:close/>
                <a:moveTo>
                  <a:pt x="79689" y="556943"/>
                </a:moveTo>
                <a:lnTo>
                  <a:pt x="106149" y="556943"/>
                </a:lnTo>
                <a:cubicBezTo>
                  <a:pt x="111974" y="556943"/>
                  <a:pt x="116694" y="561664"/>
                  <a:pt x="116694" y="567491"/>
                </a:cubicBezTo>
                <a:cubicBezTo>
                  <a:pt x="116694" y="573317"/>
                  <a:pt x="111972" y="578038"/>
                  <a:pt x="106147" y="578038"/>
                </a:cubicBezTo>
                <a:lnTo>
                  <a:pt x="79689" y="578038"/>
                </a:lnTo>
                <a:cubicBezTo>
                  <a:pt x="73863" y="578038"/>
                  <a:pt x="69142" y="573317"/>
                  <a:pt x="69142" y="567491"/>
                </a:cubicBezTo>
                <a:cubicBezTo>
                  <a:pt x="69142" y="561664"/>
                  <a:pt x="73864" y="556943"/>
                  <a:pt x="79689" y="556943"/>
                </a:cubicBezTo>
                <a:close/>
                <a:moveTo>
                  <a:pt x="584679" y="528303"/>
                </a:moveTo>
                <a:lnTo>
                  <a:pt x="584679" y="657304"/>
                </a:lnTo>
                <a:lnTo>
                  <a:pt x="669479" y="657304"/>
                </a:lnTo>
                <a:lnTo>
                  <a:pt x="669479" y="528303"/>
                </a:lnTo>
                <a:close/>
                <a:moveTo>
                  <a:pt x="50521" y="528303"/>
                </a:moveTo>
                <a:lnTo>
                  <a:pt x="50521" y="657304"/>
                </a:lnTo>
                <a:lnTo>
                  <a:pt x="135319" y="657304"/>
                </a:lnTo>
                <a:lnTo>
                  <a:pt x="135319" y="528303"/>
                </a:lnTo>
                <a:close/>
                <a:moveTo>
                  <a:pt x="584679" y="486703"/>
                </a:moveTo>
                <a:lnTo>
                  <a:pt x="584679" y="507209"/>
                </a:lnTo>
                <a:cubicBezTo>
                  <a:pt x="615246" y="507209"/>
                  <a:pt x="654540" y="507209"/>
                  <a:pt x="688651" y="507208"/>
                </a:cubicBezTo>
                <a:cubicBezTo>
                  <a:pt x="694304" y="507208"/>
                  <a:pt x="698903" y="502609"/>
                  <a:pt x="698903" y="496956"/>
                </a:cubicBezTo>
                <a:cubicBezTo>
                  <a:pt x="698903" y="491303"/>
                  <a:pt x="694305" y="486703"/>
                  <a:pt x="688651" y="486703"/>
                </a:cubicBezTo>
                <a:close/>
                <a:moveTo>
                  <a:pt x="511878" y="473065"/>
                </a:moveTo>
                <a:cubicBezTo>
                  <a:pt x="517704" y="473065"/>
                  <a:pt x="522426" y="477787"/>
                  <a:pt x="522425" y="483613"/>
                </a:cubicBezTo>
                <a:lnTo>
                  <a:pt x="522425" y="630340"/>
                </a:lnTo>
                <a:cubicBezTo>
                  <a:pt x="522425" y="636166"/>
                  <a:pt x="517704" y="640886"/>
                  <a:pt x="511878" y="640886"/>
                </a:cubicBezTo>
                <a:cubicBezTo>
                  <a:pt x="506052" y="640886"/>
                  <a:pt x="501330" y="636164"/>
                  <a:pt x="501330" y="630340"/>
                </a:cubicBezTo>
                <a:lnTo>
                  <a:pt x="501330" y="483612"/>
                </a:lnTo>
                <a:cubicBezTo>
                  <a:pt x="501330" y="477786"/>
                  <a:pt x="506051" y="473065"/>
                  <a:pt x="511878" y="473065"/>
                </a:cubicBezTo>
                <a:close/>
                <a:moveTo>
                  <a:pt x="461253" y="473065"/>
                </a:moveTo>
                <a:cubicBezTo>
                  <a:pt x="467079" y="473065"/>
                  <a:pt x="471800" y="477787"/>
                  <a:pt x="471800" y="483613"/>
                </a:cubicBezTo>
                <a:lnTo>
                  <a:pt x="471800" y="630340"/>
                </a:lnTo>
                <a:cubicBezTo>
                  <a:pt x="471800" y="636166"/>
                  <a:pt x="467079" y="640886"/>
                  <a:pt x="461253" y="640886"/>
                </a:cubicBezTo>
                <a:cubicBezTo>
                  <a:pt x="455427" y="640886"/>
                  <a:pt x="450705" y="636164"/>
                  <a:pt x="450705" y="630340"/>
                </a:cubicBezTo>
                <a:lnTo>
                  <a:pt x="450705" y="483612"/>
                </a:lnTo>
                <a:cubicBezTo>
                  <a:pt x="450705" y="477786"/>
                  <a:pt x="455426" y="473065"/>
                  <a:pt x="461253" y="473065"/>
                </a:cubicBezTo>
                <a:close/>
                <a:moveTo>
                  <a:pt x="410626" y="473065"/>
                </a:moveTo>
                <a:cubicBezTo>
                  <a:pt x="416452" y="473065"/>
                  <a:pt x="421173" y="477787"/>
                  <a:pt x="421173" y="483613"/>
                </a:cubicBezTo>
                <a:lnTo>
                  <a:pt x="421173" y="630340"/>
                </a:lnTo>
                <a:cubicBezTo>
                  <a:pt x="421173" y="636166"/>
                  <a:pt x="416452" y="640886"/>
                  <a:pt x="410626" y="640886"/>
                </a:cubicBezTo>
                <a:cubicBezTo>
                  <a:pt x="404800" y="640886"/>
                  <a:pt x="400078" y="636164"/>
                  <a:pt x="400078" y="630340"/>
                </a:cubicBezTo>
                <a:lnTo>
                  <a:pt x="400078" y="483612"/>
                </a:lnTo>
                <a:cubicBezTo>
                  <a:pt x="400078" y="477786"/>
                  <a:pt x="404799" y="473065"/>
                  <a:pt x="410626" y="473065"/>
                </a:cubicBezTo>
                <a:close/>
                <a:moveTo>
                  <a:pt x="360001" y="473065"/>
                </a:moveTo>
                <a:cubicBezTo>
                  <a:pt x="365827" y="473065"/>
                  <a:pt x="370548" y="477787"/>
                  <a:pt x="370548" y="483613"/>
                </a:cubicBezTo>
                <a:lnTo>
                  <a:pt x="370548" y="630340"/>
                </a:lnTo>
                <a:cubicBezTo>
                  <a:pt x="370548" y="636166"/>
                  <a:pt x="365827" y="640886"/>
                  <a:pt x="360001" y="640886"/>
                </a:cubicBezTo>
                <a:cubicBezTo>
                  <a:pt x="354175" y="640886"/>
                  <a:pt x="349453" y="636164"/>
                  <a:pt x="349453" y="630340"/>
                </a:cubicBezTo>
                <a:lnTo>
                  <a:pt x="349453" y="483612"/>
                </a:lnTo>
                <a:cubicBezTo>
                  <a:pt x="349453" y="477786"/>
                  <a:pt x="354175" y="473065"/>
                  <a:pt x="360001" y="473065"/>
                </a:cubicBezTo>
                <a:close/>
                <a:moveTo>
                  <a:pt x="309375" y="473065"/>
                </a:moveTo>
                <a:cubicBezTo>
                  <a:pt x="315201" y="473065"/>
                  <a:pt x="319923" y="477787"/>
                  <a:pt x="319922" y="483613"/>
                </a:cubicBezTo>
                <a:lnTo>
                  <a:pt x="319922" y="630340"/>
                </a:lnTo>
                <a:cubicBezTo>
                  <a:pt x="319922" y="636166"/>
                  <a:pt x="315200" y="640886"/>
                  <a:pt x="309375" y="640886"/>
                </a:cubicBezTo>
                <a:cubicBezTo>
                  <a:pt x="303549" y="640886"/>
                  <a:pt x="298827" y="636164"/>
                  <a:pt x="298827" y="630340"/>
                </a:cubicBezTo>
                <a:lnTo>
                  <a:pt x="298827" y="483612"/>
                </a:lnTo>
                <a:cubicBezTo>
                  <a:pt x="298827" y="477786"/>
                  <a:pt x="303549" y="473065"/>
                  <a:pt x="309375" y="473065"/>
                </a:cubicBezTo>
                <a:close/>
                <a:moveTo>
                  <a:pt x="258748" y="473065"/>
                </a:moveTo>
                <a:cubicBezTo>
                  <a:pt x="264573" y="473065"/>
                  <a:pt x="269296" y="477787"/>
                  <a:pt x="269295" y="483613"/>
                </a:cubicBezTo>
                <a:lnTo>
                  <a:pt x="269295" y="630340"/>
                </a:lnTo>
                <a:cubicBezTo>
                  <a:pt x="269295" y="636166"/>
                  <a:pt x="264573" y="640886"/>
                  <a:pt x="258748" y="640886"/>
                </a:cubicBezTo>
                <a:cubicBezTo>
                  <a:pt x="252922" y="640886"/>
                  <a:pt x="248200" y="636164"/>
                  <a:pt x="248200" y="630340"/>
                </a:cubicBezTo>
                <a:lnTo>
                  <a:pt x="248200" y="483612"/>
                </a:lnTo>
                <a:cubicBezTo>
                  <a:pt x="248200" y="477786"/>
                  <a:pt x="252922" y="473065"/>
                  <a:pt x="258748" y="473065"/>
                </a:cubicBezTo>
                <a:close/>
                <a:moveTo>
                  <a:pt x="208123" y="473065"/>
                </a:moveTo>
                <a:cubicBezTo>
                  <a:pt x="213948" y="473065"/>
                  <a:pt x="218670" y="477787"/>
                  <a:pt x="218670" y="483613"/>
                </a:cubicBezTo>
                <a:lnTo>
                  <a:pt x="218670" y="630340"/>
                </a:lnTo>
                <a:cubicBezTo>
                  <a:pt x="218670" y="636166"/>
                  <a:pt x="213948" y="640886"/>
                  <a:pt x="208123" y="640886"/>
                </a:cubicBezTo>
                <a:cubicBezTo>
                  <a:pt x="202297" y="640886"/>
                  <a:pt x="197575" y="636164"/>
                  <a:pt x="197575" y="630340"/>
                </a:cubicBezTo>
                <a:lnTo>
                  <a:pt x="197575" y="483612"/>
                </a:lnTo>
                <a:cubicBezTo>
                  <a:pt x="197575" y="477786"/>
                  <a:pt x="202297" y="473065"/>
                  <a:pt x="208123" y="473065"/>
                </a:cubicBezTo>
                <a:close/>
                <a:moveTo>
                  <a:pt x="156414" y="452008"/>
                </a:moveTo>
                <a:cubicBezTo>
                  <a:pt x="156414" y="474706"/>
                  <a:pt x="156414" y="635811"/>
                  <a:pt x="156414" y="657304"/>
                </a:cubicBezTo>
                <a:lnTo>
                  <a:pt x="563584" y="657304"/>
                </a:lnTo>
                <a:cubicBezTo>
                  <a:pt x="563584" y="633808"/>
                  <a:pt x="563584" y="475938"/>
                  <a:pt x="563586" y="452008"/>
                </a:cubicBezTo>
                <a:close/>
                <a:moveTo>
                  <a:pt x="139285" y="410410"/>
                </a:moveTo>
                <a:cubicBezTo>
                  <a:pt x="133630" y="410410"/>
                  <a:pt x="129032" y="415008"/>
                  <a:pt x="129032" y="420661"/>
                </a:cubicBezTo>
                <a:cubicBezTo>
                  <a:pt x="129032" y="426315"/>
                  <a:pt x="133632" y="430914"/>
                  <a:pt x="139285" y="430914"/>
                </a:cubicBezTo>
                <a:cubicBezTo>
                  <a:pt x="160130" y="430914"/>
                  <a:pt x="559839" y="430914"/>
                  <a:pt x="580715" y="430914"/>
                </a:cubicBezTo>
                <a:cubicBezTo>
                  <a:pt x="586368" y="430914"/>
                  <a:pt x="590968" y="426316"/>
                  <a:pt x="590968" y="420661"/>
                </a:cubicBezTo>
                <a:cubicBezTo>
                  <a:pt x="590968" y="415010"/>
                  <a:pt x="586370" y="410410"/>
                  <a:pt x="580715" y="410410"/>
                </a:cubicBezTo>
                <a:cubicBezTo>
                  <a:pt x="576518" y="410410"/>
                  <a:pt x="145808" y="410410"/>
                  <a:pt x="139285" y="410410"/>
                </a:cubicBezTo>
                <a:close/>
                <a:moveTo>
                  <a:pt x="435937" y="336513"/>
                </a:moveTo>
                <a:cubicBezTo>
                  <a:pt x="441763" y="336513"/>
                  <a:pt x="446484" y="341235"/>
                  <a:pt x="446484" y="347060"/>
                </a:cubicBezTo>
                <a:lnTo>
                  <a:pt x="446484" y="366417"/>
                </a:lnTo>
                <a:cubicBezTo>
                  <a:pt x="446484" y="372243"/>
                  <a:pt x="441763" y="376964"/>
                  <a:pt x="435937" y="376964"/>
                </a:cubicBezTo>
                <a:cubicBezTo>
                  <a:pt x="430111" y="376964"/>
                  <a:pt x="425389" y="372242"/>
                  <a:pt x="425389" y="366417"/>
                </a:cubicBezTo>
                <a:lnTo>
                  <a:pt x="425389" y="347060"/>
                </a:lnTo>
                <a:cubicBezTo>
                  <a:pt x="425389" y="341234"/>
                  <a:pt x="430110" y="336513"/>
                  <a:pt x="435937" y="336513"/>
                </a:cubicBezTo>
                <a:close/>
                <a:moveTo>
                  <a:pt x="385312" y="336513"/>
                </a:moveTo>
                <a:cubicBezTo>
                  <a:pt x="391138" y="336513"/>
                  <a:pt x="395859" y="341235"/>
                  <a:pt x="395859" y="347060"/>
                </a:cubicBezTo>
                <a:lnTo>
                  <a:pt x="395859" y="366417"/>
                </a:lnTo>
                <a:cubicBezTo>
                  <a:pt x="395859" y="372243"/>
                  <a:pt x="391138" y="376964"/>
                  <a:pt x="385312" y="376964"/>
                </a:cubicBezTo>
                <a:cubicBezTo>
                  <a:pt x="379486" y="376964"/>
                  <a:pt x="374764" y="372242"/>
                  <a:pt x="374764" y="366417"/>
                </a:cubicBezTo>
                <a:lnTo>
                  <a:pt x="374764" y="347060"/>
                </a:lnTo>
                <a:cubicBezTo>
                  <a:pt x="374764" y="341234"/>
                  <a:pt x="379485" y="336513"/>
                  <a:pt x="385312" y="336513"/>
                </a:cubicBezTo>
                <a:close/>
                <a:moveTo>
                  <a:pt x="334684" y="336513"/>
                </a:moveTo>
                <a:cubicBezTo>
                  <a:pt x="340510" y="336513"/>
                  <a:pt x="345232" y="341235"/>
                  <a:pt x="345231" y="347060"/>
                </a:cubicBezTo>
                <a:lnTo>
                  <a:pt x="345231" y="366417"/>
                </a:lnTo>
                <a:cubicBezTo>
                  <a:pt x="345231" y="372243"/>
                  <a:pt x="340509" y="376964"/>
                  <a:pt x="334684" y="376964"/>
                </a:cubicBezTo>
                <a:cubicBezTo>
                  <a:pt x="328858" y="376964"/>
                  <a:pt x="324136" y="372242"/>
                  <a:pt x="324136" y="366417"/>
                </a:cubicBezTo>
                <a:lnTo>
                  <a:pt x="324136" y="347060"/>
                </a:lnTo>
                <a:cubicBezTo>
                  <a:pt x="324136" y="341234"/>
                  <a:pt x="328858" y="336513"/>
                  <a:pt x="334684" y="336513"/>
                </a:cubicBezTo>
                <a:close/>
                <a:moveTo>
                  <a:pt x="284059" y="336513"/>
                </a:moveTo>
                <a:cubicBezTo>
                  <a:pt x="289884" y="336513"/>
                  <a:pt x="294607" y="341235"/>
                  <a:pt x="294606" y="347060"/>
                </a:cubicBezTo>
                <a:lnTo>
                  <a:pt x="294606" y="366417"/>
                </a:lnTo>
                <a:cubicBezTo>
                  <a:pt x="294606" y="372243"/>
                  <a:pt x="289884" y="376964"/>
                  <a:pt x="284059" y="376964"/>
                </a:cubicBezTo>
                <a:cubicBezTo>
                  <a:pt x="278233" y="376964"/>
                  <a:pt x="273511" y="372242"/>
                  <a:pt x="273511" y="366417"/>
                </a:cubicBezTo>
                <a:lnTo>
                  <a:pt x="273511" y="347060"/>
                </a:lnTo>
                <a:cubicBezTo>
                  <a:pt x="273511" y="341234"/>
                  <a:pt x="278233" y="336513"/>
                  <a:pt x="284059" y="336513"/>
                </a:cubicBezTo>
                <a:close/>
                <a:moveTo>
                  <a:pt x="234800" y="323744"/>
                </a:moveTo>
                <a:lnTo>
                  <a:pt x="234800" y="389313"/>
                </a:lnTo>
                <a:lnTo>
                  <a:pt x="485198" y="389313"/>
                </a:lnTo>
                <a:lnTo>
                  <a:pt x="485198" y="323744"/>
                </a:lnTo>
                <a:close/>
                <a:moveTo>
                  <a:pt x="218858" y="282144"/>
                </a:moveTo>
                <a:cubicBezTo>
                  <a:pt x="213204" y="282144"/>
                  <a:pt x="208606" y="286743"/>
                  <a:pt x="208606" y="292396"/>
                </a:cubicBezTo>
                <a:cubicBezTo>
                  <a:pt x="208606" y="298050"/>
                  <a:pt x="213206" y="302649"/>
                  <a:pt x="218858" y="302649"/>
                </a:cubicBezTo>
                <a:lnTo>
                  <a:pt x="224252" y="302649"/>
                </a:lnTo>
                <a:cubicBezTo>
                  <a:pt x="239154" y="302649"/>
                  <a:pt x="486437" y="302649"/>
                  <a:pt x="501138" y="302649"/>
                </a:cubicBezTo>
                <a:cubicBezTo>
                  <a:pt x="506793" y="302649"/>
                  <a:pt x="511391" y="298050"/>
                  <a:pt x="511391" y="292396"/>
                </a:cubicBezTo>
                <a:cubicBezTo>
                  <a:pt x="511391" y="286744"/>
                  <a:pt x="506793" y="282144"/>
                  <a:pt x="501138" y="282144"/>
                </a:cubicBezTo>
                <a:lnTo>
                  <a:pt x="495744" y="282144"/>
                </a:lnTo>
                <a:cubicBezTo>
                  <a:pt x="480842" y="282144"/>
                  <a:pt x="233558" y="282144"/>
                  <a:pt x="218858" y="282144"/>
                </a:cubicBezTo>
                <a:close/>
                <a:moveTo>
                  <a:pt x="370547" y="37858"/>
                </a:moveTo>
                <a:lnTo>
                  <a:pt x="370547" y="87148"/>
                </a:lnTo>
                <a:lnTo>
                  <a:pt x="435357" y="87148"/>
                </a:lnTo>
                <a:cubicBezTo>
                  <a:pt x="438787" y="87148"/>
                  <a:pt x="441685" y="84250"/>
                  <a:pt x="441685" y="80820"/>
                </a:cubicBezTo>
                <a:lnTo>
                  <a:pt x="441685" y="44186"/>
                </a:lnTo>
                <a:cubicBezTo>
                  <a:pt x="441685" y="40756"/>
                  <a:pt x="438787" y="37858"/>
                  <a:pt x="435357" y="37858"/>
                </a:cubicBezTo>
                <a:close/>
                <a:moveTo>
                  <a:pt x="359999" y="0"/>
                </a:moveTo>
                <a:cubicBezTo>
                  <a:pt x="365825" y="0"/>
                  <a:pt x="370545" y="4721"/>
                  <a:pt x="370545" y="10547"/>
                </a:cubicBezTo>
                <a:lnTo>
                  <a:pt x="370545" y="16763"/>
                </a:lnTo>
                <a:lnTo>
                  <a:pt x="435355" y="16763"/>
                </a:lnTo>
                <a:cubicBezTo>
                  <a:pt x="450477" y="16763"/>
                  <a:pt x="462779" y="29064"/>
                  <a:pt x="462779" y="44186"/>
                </a:cubicBezTo>
                <a:lnTo>
                  <a:pt x="462779" y="80820"/>
                </a:lnTo>
                <a:cubicBezTo>
                  <a:pt x="462779" y="95940"/>
                  <a:pt x="450477" y="108243"/>
                  <a:pt x="435355" y="108243"/>
                </a:cubicBezTo>
                <a:lnTo>
                  <a:pt x="370545" y="108243"/>
                </a:lnTo>
                <a:lnTo>
                  <a:pt x="370545" y="125691"/>
                </a:lnTo>
                <a:cubicBezTo>
                  <a:pt x="396721" y="127554"/>
                  <a:pt x="421715" y="136336"/>
                  <a:pt x="443381" y="151393"/>
                </a:cubicBezTo>
                <a:cubicBezTo>
                  <a:pt x="448166" y="154716"/>
                  <a:pt x="449348" y="161290"/>
                  <a:pt x="446025" y="166073"/>
                </a:cubicBezTo>
                <a:cubicBezTo>
                  <a:pt x="442702" y="170855"/>
                  <a:pt x="436127" y="172038"/>
                  <a:pt x="431345" y="168716"/>
                </a:cubicBezTo>
                <a:cubicBezTo>
                  <a:pt x="352810" y="114148"/>
                  <a:pt x="243284" y="165061"/>
                  <a:pt x="235240" y="261052"/>
                </a:cubicBezTo>
                <a:lnTo>
                  <a:pt x="484761" y="261052"/>
                </a:lnTo>
                <a:cubicBezTo>
                  <a:pt x="482985" y="239752"/>
                  <a:pt x="475834" y="219381"/>
                  <a:pt x="463816" y="201596"/>
                </a:cubicBezTo>
                <a:cubicBezTo>
                  <a:pt x="460555" y="196768"/>
                  <a:pt x="461824" y="190211"/>
                  <a:pt x="466650" y="186951"/>
                </a:cubicBezTo>
                <a:cubicBezTo>
                  <a:pt x="471478" y="183689"/>
                  <a:pt x="478035" y="184960"/>
                  <a:pt x="481295" y="189785"/>
                </a:cubicBezTo>
                <a:cubicBezTo>
                  <a:pt x="495750" y="211172"/>
                  <a:pt x="504169" y="235755"/>
                  <a:pt x="505934" y="261418"/>
                </a:cubicBezTo>
                <a:cubicBezTo>
                  <a:pt x="520952" y="263731"/>
                  <a:pt x="532491" y="276742"/>
                  <a:pt x="532491" y="292399"/>
                </a:cubicBezTo>
                <a:cubicBezTo>
                  <a:pt x="532491" y="307928"/>
                  <a:pt x="521137" y="320851"/>
                  <a:pt x="506295" y="323317"/>
                </a:cubicBezTo>
                <a:lnTo>
                  <a:pt x="506295" y="389316"/>
                </a:lnTo>
                <a:lnTo>
                  <a:pt x="580717" y="389316"/>
                </a:lnTo>
                <a:cubicBezTo>
                  <a:pt x="598001" y="389316"/>
                  <a:pt x="612065" y="403377"/>
                  <a:pt x="612065" y="420663"/>
                </a:cubicBezTo>
                <a:cubicBezTo>
                  <a:pt x="612065" y="436603"/>
                  <a:pt x="600100" y="449795"/>
                  <a:pt x="584681" y="451751"/>
                </a:cubicBezTo>
                <a:lnTo>
                  <a:pt x="584681" y="465609"/>
                </a:lnTo>
                <a:lnTo>
                  <a:pt x="688652" y="465609"/>
                </a:lnTo>
                <a:cubicBezTo>
                  <a:pt x="705936" y="465609"/>
                  <a:pt x="720000" y="479672"/>
                  <a:pt x="720000" y="496958"/>
                </a:cubicBezTo>
                <a:cubicBezTo>
                  <a:pt x="720000" y="513596"/>
                  <a:pt x="706965" y="527244"/>
                  <a:pt x="690574" y="528240"/>
                </a:cubicBezTo>
                <a:lnTo>
                  <a:pt x="690574" y="657368"/>
                </a:lnTo>
                <a:cubicBezTo>
                  <a:pt x="706965" y="658365"/>
                  <a:pt x="720000" y="672012"/>
                  <a:pt x="720000" y="688652"/>
                </a:cubicBezTo>
                <a:cubicBezTo>
                  <a:pt x="720000" y="705936"/>
                  <a:pt x="705936" y="720000"/>
                  <a:pt x="688651" y="720000"/>
                </a:cubicBezTo>
                <a:lnTo>
                  <a:pt x="598742" y="720000"/>
                </a:lnTo>
                <a:cubicBezTo>
                  <a:pt x="592916" y="720000"/>
                  <a:pt x="588195" y="715279"/>
                  <a:pt x="588195" y="709453"/>
                </a:cubicBezTo>
                <a:cubicBezTo>
                  <a:pt x="588195" y="703627"/>
                  <a:pt x="592916" y="698906"/>
                  <a:pt x="598742" y="698906"/>
                </a:cubicBezTo>
                <a:lnTo>
                  <a:pt x="688651" y="698906"/>
                </a:lnTo>
                <a:cubicBezTo>
                  <a:pt x="694304" y="698906"/>
                  <a:pt x="698903" y="694308"/>
                  <a:pt x="698903" y="688653"/>
                </a:cubicBezTo>
                <a:cubicBezTo>
                  <a:pt x="698903" y="683002"/>
                  <a:pt x="694305" y="678402"/>
                  <a:pt x="688651" y="678402"/>
                </a:cubicBezTo>
                <a:cubicBezTo>
                  <a:pt x="459428" y="678402"/>
                  <a:pt x="257718" y="678402"/>
                  <a:pt x="31348" y="678402"/>
                </a:cubicBezTo>
                <a:cubicBezTo>
                  <a:pt x="25694" y="678402"/>
                  <a:pt x="21095" y="683000"/>
                  <a:pt x="21095" y="688653"/>
                </a:cubicBezTo>
                <a:cubicBezTo>
                  <a:pt x="21095" y="694306"/>
                  <a:pt x="25695" y="698906"/>
                  <a:pt x="31348" y="698906"/>
                </a:cubicBezTo>
                <a:lnTo>
                  <a:pt x="549520" y="698906"/>
                </a:lnTo>
                <a:cubicBezTo>
                  <a:pt x="555346" y="698906"/>
                  <a:pt x="560067" y="703627"/>
                  <a:pt x="560067" y="709453"/>
                </a:cubicBezTo>
                <a:cubicBezTo>
                  <a:pt x="560067" y="715279"/>
                  <a:pt x="555346" y="720000"/>
                  <a:pt x="549520" y="720000"/>
                </a:cubicBezTo>
                <a:lnTo>
                  <a:pt x="31348" y="720000"/>
                </a:lnTo>
                <a:cubicBezTo>
                  <a:pt x="14063" y="720000"/>
                  <a:pt x="0" y="705936"/>
                  <a:pt x="0" y="688652"/>
                </a:cubicBezTo>
                <a:cubicBezTo>
                  <a:pt x="0" y="672012"/>
                  <a:pt x="13035" y="658364"/>
                  <a:pt x="29426" y="657367"/>
                </a:cubicBezTo>
                <a:lnTo>
                  <a:pt x="29426" y="528238"/>
                </a:lnTo>
                <a:cubicBezTo>
                  <a:pt x="13035" y="527241"/>
                  <a:pt x="0" y="513596"/>
                  <a:pt x="0" y="496956"/>
                </a:cubicBezTo>
                <a:cubicBezTo>
                  <a:pt x="0" y="479672"/>
                  <a:pt x="14063" y="465609"/>
                  <a:pt x="31348" y="465608"/>
                </a:cubicBezTo>
                <a:lnTo>
                  <a:pt x="56033" y="465608"/>
                </a:lnTo>
                <a:cubicBezTo>
                  <a:pt x="61858" y="465608"/>
                  <a:pt x="66580" y="470329"/>
                  <a:pt x="66580" y="476155"/>
                </a:cubicBezTo>
                <a:cubicBezTo>
                  <a:pt x="66580" y="481981"/>
                  <a:pt x="61858" y="486702"/>
                  <a:pt x="56033" y="486702"/>
                </a:cubicBezTo>
                <a:lnTo>
                  <a:pt x="31348" y="486702"/>
                </a:lnTo>
                <a:cubicBezTo>
                  <a:pt x="25694" y="486702"/>
                  <a:pt x="21095" y="491302"/>
                  <a:pt x="21095" y="496953"/>
                </a:cubicBezTo>
                <a:cubicBezTo>
                  <a:pt x="21095" y="502605"/>
                  <a:pt x="25695" y="507205"/>
                  <a:pt x="31348" y="507205"/>
                </a:cubicBezTo>
                <a:cubicBezTo>
                  <a:pt x="65454" y="507205"/>
                  <a:pt x="104750" y="507205"/>
                  <a:pt x="135319" y="507205"/>
                </a:cubicBezTo>
                <a:lnTo>
                  <a:pt x="135319" y="486700"/>
                </a:lnTo>
                <a:lnTo>
                  <a:pt x="105255" y="486700"/>
                </a:lnTo>
                <a:cubicBezTo>
                  <a:pt x="99430" y="486700"/>
                  <a:pt x="94708" y="481980"/>
                  <a:pt x="94708" y="476153"/>
                </a:cubicBezTo>
                <a:cubicBezTo>
                  <a:pt x="94708" y="470327"/>
                  <a:pt x="99430" y="465607"/>
                  <a:pt x="105255" y="465607"/>
                </a:cubicBezTo>
                <a:lnTo>
                  <a:pt x="135321" y="465607"/>
                </a:lnTo>
                <a:lnTo>
                  <a:pt x="135321" y="451747"/>
                </a:lnTo>
                <a:cubicBezTo>
                  <a:pt x="119903" y="449791"/>
                  <a:pt x="107938" y="436600"/>
                  <a:pt x="107938" y="420659"/>
                </a:cubicBezTo>
                <a:cubicBezTo>
                  <a:pt x="107938" y="403374"/>
                  <a:pt x="122001" y="389312"/>
                  <a:pt x="139286" y="389312"/>
                </a:cubicBezTo>
                <a:lnTo>
                  <a:pt x="213705" y="389312"/>
                </a:lnTo>
                <a:lnTo>
                  <a:pt x="213705" y="323312"/>
                </a:lnTo>
                <a:cubicBezTo>
                  <a:pt x="198863" y="320846"/>
                  <a:pt x="187511" y="307925"/>
                  <a:pt x="187511" y="292395"/>
                </a:cubicBezTo>
                <a:cubicBezTo>
                  <a:pt x="187511" y="276739"/>
                  <a:pt x="199046" y="263727"/>
                  <a:pt x="214065" y="261413"/>
                </a:cubicBezTo>
                <a:cubicBezTo>
                  <a:pt x="219070" y="188966"/>
                  <a:pt x="277052" y="130867"/>
                  <a:pt x="349452" y="125684"/>
                </a:cubicBezTo>
                <a:cubicBezTo>
                  <a:pt x="349452" y="83614"/>
                  <a:pt x="349452" y="46017"/>
                  <a:pt x="349452" y="10547"/>
                </a:cubicBezTo>
                <a:cubicBezTo>
                  <a:pt x="349452" y="4721"/>
                  <a:pt x="354174" y="0"/>
                  <a:pt x="359999" y="0"/>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5" name="Прямоугольник 4">
            <a:extLst>
              <a:ext uri="{FF2B5EF4-FFF2-40B4-BE49-F238E27FC236}">
                <a16:creationId xmlns:a16="http://schemas.microsoft.com/office/drawing/2014/main" id="{CADA446B-F684-4308-9203-513B7C53726B}"/>
              </a:ext>
            </a:extLst>
          </p:cNvPr>
          <p:cNvSpPr/>
          <p:nvPr/>
        </p:nvSpPr>
        <p:spPr>
          <a:xfrm>
            <a:off x="2412492" y="4116703"/>
            <a:ext cx="7847076" cy="868186"/>
          </a:xfrm>
          <a:prstGeom prst="rect">
            <a:avLst/>
          </a:prstGeom>
        </p:spPr>
        <p:txBody>
          <a:bodyPr wrap="square">
            <a:spAutoFit/>
          </a:bodyPr>
          <a:lstStyle/>
          <a:p>
            <a:pPr algn="just">
              <a:lnSpc>
                <a:spcPct val="107000"/>
              </a:lnSpc>
              <a:spcAft>
                <a:spcPts val="800"/>
              </a:spcAft>
            </a:pPr>
            <a:r>
              <a:rPr lang="ru-RU" sz="1600" dirty="0">
                <a:latin typeface="Roboto Light" panose="020B0604020202020204" charset="0"/>
                <a:ea typeface="Roboto Light" panose="020B0604020202020204" charset="0"/>
                <a:cs typeface="Roboto Light" panose="020B0604020202020204" charset="0"/>
              </a:rPr>
              <a:t>Закреплен </a:t>
            </a:r>
            <a:r>
              <a:rPr lang="ru-RU" sz="1600" b="1" dirty="0">
                <a:latin typeface="Roboto Light" panose="020B0604020202020204" charset="0"/>
                <a:ea typeface="Roboto Light" panose="020B0604020202020204" charset="0"/>
                <a:cs typeface="Roboto Light" panose="020B0604020202020204" charset="0"/>
              </a:rPr>
              <a:t>приоритет данных, сформированных с использованием ЕИС</a:t>
            </a:r>
            <a:r>
              <a:rPr lang="ru-RU" sz="1600" dirty="0">
                <a:latin typeface="Roboto Light" panose="020B0604020202020204" charset="0"/>
                <a:ea typeface="Roboto Light" panose="020B0604020202020204" charset="0"/>
                <a:cs typeface="Roboto Light" panose="020B0604020202020204" charset="0"/>
              </a:rPr>
              <a:t> (в случае, если информация, размещаемая в соответствии с Законом 44-ФЗ, не соответствует информации в ЕИС).</a:t>
            </a:r>
          </a:p>
        </p:txBody>
      </p:sp>
      <p:sp>
        <p:nvSpPr>
          <p:cNvPr id="15" name="Полилиния 631">
            <a:extLst>
              <a:ext uri="{FF2B5EF4-FFF2-40B4-BE49-F238E27FC236}">
                <a16:creationId xmlns:a16="http://schemas.microsoft.com/office/drawing/2014/main" id="{6073D8BA-7894-4034-940E-E36E407426D1}"/>
              </a:ext>
            </a:extLst>
          </p:cNvPr>
          <p:cNvSpPr>
            <a:spLocks noChangeAspect="1"/>
          </p:cNvSpPr>
          <p:nvPr/>
        </p:nvSpPr>
        <p:spPr>
          <a:xfrm>
            <a:off x="1509268" y="4123039"/>
            <a:ext cx="705691" cy="790607"/>
          </a:xfrm>
          <a:custGeom>
            <a:avLst/>
            <a:gdLst>
              <a:gd name="connsiteX0" fmla="*/ 539134 w 642543"/>
              <a:gd name="connsiteY0" fmla="*/ 536484 h 719860"/>
              <a:gd name="connsiteX1" fmla="*/ 502712 w 642543"/>
              <a:gd name="connsiteY1" fmla="*/ 563766 h 719860"/>
              <a:gd name="connsiteX2" fmla="*/ 502009 w 642543"/>
              <a:gd name="connsiteY2" fmla="*/ 566860 h 719860"/>
              <a:gd name="connsiteX3" fmla="*/ 502009 w 642543"/>
              <a:gd name="connsiteY3" fmla="*/ 567001 h 719860"/>
              <a:gd name="connsiteX4" fmla="*/ 501306 w 642543"/>
              <a:gd name="connsiteY4" fmla="*/ 574454 h 719860"/>
              <a:gd name="connsiteX5" fmla="*/ 539134 w 642543"/>
              <a:gd name="connsiteY5" fmla="*/ 612282 h 719860"/>
              <a:gd name="connsiteX6" fmla="*/ 577103 w 642543"/>
              <a:gd name="connsiteY6" fmla="*/ 574313 h 719860"/>
              <a:gd name="connsiteX7" fmla="*/ 540962 w 642543"/>
              <a:gd name="connsiteY7" fmla="*/ 536484 h 719860"/>
              <a:gd name="connsiteX8" fmla="*/ 400619 w 642543"/>
              <a:gd name="connsiteY8" fmla="*/ 478828 h 719860"/>
              <a:gd name="connsiteX9" fmla="*/ 412009 w 642543"/>
              <a:gd name="connsiteY9" fmla="*/ 490219 h 719860"/>
              <a:gd name="connsiteX10" fmla="*/ 412009 w 642543"/>
              <a:gd name="connsiteY10" fmla="*/ 517922 h 719860"/>
              <a:gd name="connsiteX11" fmla="*/ 484712 w 642543"/>
              <a:gd name="connsiteY11" fmla="*/ 547594 h 719860"/>
              <a:gd name="connsiteX12" fmla="*/ 539134 w 642543"/>
              <a:gd name="connsiteY12" fmla="*/ 513703 h 719860"/>
              <a:gd name="connsiteX13" fmla="*/ 599744 w 642543"/>
              <a:gd name="connsiteY13" fmla="*/ 574313 h 719860"/>
              <a:gd name="connsiteX14" fmla="*/ 539134 w 642543"/>
              <a:gd name="connsiteY14" fmla="*/ 634923 h 719860"/>
              <a:gd name="connsiteX15" fmla="*/ 478525 w 642543"/>
              <a:gd name="connsiteY15" fmla="*/ 574313 h 719860"/>
              <a:gd name="connsiteX16" fmla="*/ 478665 w 642543"/>
              <a:gd name="connsiteY16" fmla="*/ 569532 h 719860"/>
              <a:gd name="connsiteX17" fmla="*/ 396259 w 642543"/>
              <a:gd name="connsiteY17" fmla="*/ 535922 h 719860"/>
              <a:gd name="connsiteX18" fmla="*/ 389228 w 642543"/>
              <a:gd name="connsiteY18" fmla="*/ 525375 h 719860"/>
              <a:gd name="connsiteX19" fmla="*/ 389228 w 642543"/>
              <a:gd name="connsiteY19" fmla="*/ 490219 h 719860"/>
              <a:gd name="connsiteX20" fmla="*/ 400619 w 642543"/>
              <a:gd name="connsiteY20" fmla="*/ 478828 h 719860"/>
              <a:gd name="connsiteX21" fmla="*/ 244665 w 642543"/>
              <a:gd name="connsiteY21" fmla="*/ 445500 h 719860"/>
              <a:gd name="connsiteX22" fmla="*/ 306259 w 642543"/>
              <a:gd name="connsiteY22" fmla="*/ 507094 h 719860"/>
              <a:gd name="connsiteX23" fmla="*/ 306259 w 642543"/>
              <a:gd name="connsiteY23" fmla="*/ 538031 h 719860"/>
              <a:gd name="connsiteX24" fmla="*/ 303587 w 642543"/>
              <a:gd name="connsiteY24" fmla="*/ 545063 h 719860"/>
              <a:gd name="connsiteX25" fmla="*/ 205712 w 642543"/>
              <a:gd name="connsiteY25" fmla="*/ 609610 h 719860"/>
              <a:gd name="connsiteX26" fmla="*/ 269837 w 642543"/>
              <a:gd name="connsiteY26" fmla="*/ 646876 h 719860"/>
              <a:gd name="connsiteX27" fmla="*/ 283900 w 642543"/>
              <a:gd name="connsiteY27" fmla="*/ 603001 h 719860"/>
              <a:gd name="connsiteX28" fmla="*/ 289806 w 642543"/>
              <a:gd name="connsiteY28" fmla="*/ 596532 h 719860"/>
              <a:gd name="connsiteX29" fmla="*/ 298525 w 642543"/>
              <a:gd name="connsiteY29" fmla="*/ 596251 h 719860"/>
              <a:gd name="connsiteX30" fmla="*/ 305556 w 642543"/>
              <a:gd name="connsiteY30" fmla="*/ 610032 h 719860"/>
              <a:gd name="connsiteX31" fmla="*/ 305556 w 642543"/>
              <a:gd name="connsiteY31" fmla="*/ 610173 h 719860"/>
              <a:gd name="connsiteX32" fmla="*/ 279540 w 642543"/>
              <a:gd name="connsiteY32" fmla="*/ 690470 h 719860"/>
              <a:gd name="connsiteX33" fmla="*/ 319901 w 642543"/>
              <a:gd name="connsiteY33" fmla="*/ 697079 h 719860"/>
              <a:gd name="connsiteX34" fmla="*/ 321869 w 642543"/>
              <a:gd name="connsiteY34" fmla="*/ 696939 h 719860"/>
              <a:gd name="connsiteX35" fmla="*/ 363213 w 642543"/>
              <a:gd name="connsiteY35" fmla="*/ 690329 h 719860"/>
              <a:gd name="connsiteX36" fmla="*/ 337198 w 642543"/>
              <a:gd name="connsiteY36" fmla="*/ 610032 h 719860"/>
              <a:gd name="connsiteX37" fmla="*/ 343948 w 642543"/>
              <a:gd name="connsiteY37" fmla="*/ 595548 h 719860"/>
              <a:gd name="connsiteX38" fmla="*/ 358573 w 642543"/>
              <a:gd name="connsiteY38" fmla="*/ 602298 h 719860"/>
              <a:gd name="connsiteX39" fmla="*/ 358854 w 642543"/>
              <a:gd name="connsiteY39" fmla="*/ 603001 h 719860"/>
              <a:gd name="connsiteX40" fmla="*/ 373057 w 642543"/>
              <a:gd name="connsiteY40" fmla="*/ 647017 h 719860"/>
              <a:gd name="connsiteX41" fmla="*/ 436901 w 642543"/>
              <a:gd name="connsiteY41" fmla="*/ 609751 h 719860"/>
              <a:gd name="connsiteX42" fmla="*/ 339026 w 642543"/>
              <a:gd name="connsiteY42" fmla="*/ 545203 h 719860"/>
              <a:gd name="connsiteX43" fmla="*/ 336494 w 642543"/>
              <a:gd name="connsiteY43" fmla="*/ 538031 h 719860"/>
              <a:gd name="connsiteX44" fmla="*/ 336494 w 642543"/>
              <a:gd name="connsiteY44" fmla="*/ 507094 h 719860"/>
              <a:gd name="connsiteX45" fmla="*/ 354635 w 642543"/>
              <a:gd name="connsiteY45" fmla="*/ 463500 h 719860"/>
              <a:gd name="connsiteX46" fmla="*/ 398229 w 642543"/>
              <a:gd name="connsiteY46" fmla="*/ 445500 h 719860"/>
              <a:gd name="connsiteX47" fmla="*/ 459823 w 642543"/>
              <a:gd name="connsiteY47" fmla="*/ 507094 h 719860"/>
              <a:gd name="connsiteX48" fmla="*/ 448432 w 642543"/>
              <a:gd name="connsiteY48" fmla="*/ 518484 h 719860"/>
              <a:gd name="connsiteX49" fmla="*/ 437041 w 642543"/>
              <a:gd name="connsiteY49" fmla="*/ 507094 h 719860"/>
              <a:gd name="connsiteX50" fmla="*/ 425651 w 642543"/>
              <a:gd name="connsiteY50" fmla="*/ 479672 h 719860"/>
              <a:gd name="connsiteX51" fmla="*/ 398229 w 642543"/>
              <a:gd name="connsiteY51" fmla="*/ 468281 h 719860"/>
              <a:gd name="connsiteX52" fmla="*/ 359416 w 642543"/>
              <a:gd name="connsiteY52" fmla="*/ 507094 h 719860"/>
              <a:gd name="connsiteX53" fmla="*/ 359416 w 642543"/>
              <a:gd name="connsiteY53" fmla="*/ 533531 h 719860"/>
              <a:gd name="connsiteX54" fmla="*/ 457151 w 642543"/>
              <a:gd name="connsiteY54" fmla="*/ 592876 h 719860"/>
              <a:gd name="connsiteX55" fmla="*/ 464463 w 642543"/>
              <a:gd name="connsiteY55" fmla="*/ 604970 h 719860"/>
              <a:gd name="connsiteX56" fmla="*/ 380088 w 642543"/>
              <a:gd name="connsiteY56" fmla="*/ 668673 h 719860"/>
              <a:gd name="connsiteX57" fmla="*/ 388244 w 642543"/>
              <a:gd name="connsiteY57" fmla="*/ 693845 h 719860"/>
              <a:gd name="connsiteX58" fmla="*/ 381776 w 642543"/>
              <a:gd name="connsiteY58" fmla="*/ 708048 h 719860"/>
              <a:gd name="connsiteX59" fmla="*/ 323276 w 642543"/>
              <a:gd name="connsiteY59" fmla="*/ 719579 h 719860"/>
              <a:gd name="connsiteX60" fmla="*/ 320885 w 642543"/>
              <a:gd name="connsiteY60" fmla="*/ 719860 h 719860"/>
              <a:gd name="connsiteX61" fmla="*/ 317791 w 642543"/>
              <a:gd name="connsiteY61" fmla="*/ 719860 h 719860"/>
              <a:gd name="connsiteX62" fmla="*/ 317651 w 642543"/>
              <a:gd name="connsiteY62" fmla="*/ 719579 h 719860"/>
              <a:gd name="connsiteX63" fmla="*/ 260978 w 642543"/>
              <a:gd name="connsiteY63" fmla="*/ 708189 h 719860"/>
              <a:gd name="connsiteX64" fmla="*/ 260837 w 642543"/>
              <a:gd name="connsiteY64" fmla="*/ 708189 h 719860"/>
              <a:gd name="connsiteX65" fmla="*/ 254509 w 642543"/>
              <a:gd name="connsiteY65" fmla="*/ 694126 h 719860"/>
              <a:gd name="connsiteX66" fmla="*/ 262665 w 642543"/>
              <a:gd name="connsiteY66" fmla="*/ 668814 h 719860"/>
              <a:gd name="connsiteX67" fmla="*/ 178150 w 642543"/>
              <a:gd name="connsiteY67" fmla="*/ 604970 h 719860"/>
              <a:gd name="connsiteX68" fmla="*/ 185743 w 642543"/>
              <a:gd name="connsiteY68" fmla="*/ 592735 h 719860"/>
              <a:gd name="connsiteX69" fmla="*/ 283478 w 642543"/>
              <a:gd name="connsiteY69" fmla="*/ 533391 h 719860"/>
              <a:gd name="connsiteX70" fmla="*/ 283478 w 642543"/>
              <a:gd name="connsiteY70" fmla="*/ 507094 h 719860"/>
              <a:gd name="connsiteX71" fmla="*/ 272087 w 642543"/>
              <a:gd name="connsiteY71" fmla="*/ 479672 h 719860"/>
              <a:gd name="connsiteX72" fmla="*/ 244665 w 642543"/>
              <a:gd name="connsiteY72" fmla="*/ 468281 h 719860"/>
              <a:gd name="connsiteX73" fmla="*/ 205853 w 642543"/>
              <a:gd name="connsiteY73" fmla="*/ 507094 h 719860"/>
              <a:gd name="connsiteX74" fmla="*/ 194462 w 642543"/>
              <a:gd name="connsiteY74" fmla="*/ 518484 h 719860"/>
              <a:gd name="connsiteX75" fmla="*/ 183072 w 642543"/>
              <a:gd name="connsiteY75" fmla="*/ 507094 h 719860"/>
              <a:gd name="connsiteX76" fmla="*/ 244665 w 642543"/>
              <a:gd name="connsiteY76" fmla="*/ 445500 h 719860"/>
              <a:gd name="connsiteX77" fmla="*/ 20369 w 642543"/>
              <a:gd name="connsiteY77" fmla="*/ 397266 h 719860"/>
              <a:gd name="connsiteX78" fmla="*/ 35275 w 642543"/>
              <a:gd name="connsiteY78" fmla="*/ 400219 h 719860"/>
              <a:gd name="connsiteX79" fmla="*/ 35415 w 642543"/>
              <a:gd name="connsiteY79" fmla="*/ 400359 h 719860"/>
              <a:gd name="connsiteX80" fmla="*/ 138775 w 642543"/>
              <a:gd name="connsiteY80" fmla="*/ 555469 h 719860"/>
              <a:gd name="connsiteX81" fmla="*/ 230744 w 642543"/>
              <a:gd name="connsiteY81" fmla="*/ 517922 h 719860"/>
              <a:gd name="connsiteX82" fmla="*/ 230744 w 642543"/>
              <a:gd name="connsiteY82" fmla="*/ 490219 h 719860"/>
              <a:gd name="connsiteX83" fmla="*/ 242134 w 642543"/>
              <a:gd name="connsiteY83" fmla="*/ 478828 h 719860"/>
              <a:gd name="connsiteX84" fmla="*/ 253525 w 642543"/>
              <a:gd name="connsiteY84" fmla="*/ 490219 h 719860"/>
              <a:gd name="connsiteX85" fmla="*/ 253525 w 642543"/>
              <a:gd name="connsiteY85" fmla="*/ 525375 h 719860"/>
              <a:gd name="connsiteX86" fmla="*/ 246494 w 642543"/>
              <a:gd name="connsiteY86" fmla="*/ 535922 h 719860"/>
              <a:gd name="connsiteX87" fmla="*/ 151572 w 642543"/>
              <a:gd name="connsiteY87" fmla="*/ 574594 h 719860"/>
              <a:gd name="connsiteX88" fmla="*/ 168587 w 642543"/>
              <a:gd name="connsiteY88" fmla="*/ 600047 h 719860"/>
              <a:gd name="connsiteX89" fmla="*/ 165353 w 642543"/>
              <a:gd name="connsiteY89" fmla="*/ 615797 h 719860"/>
              <a:gd name="connsiteX90" fmla="*/ 159728 w 642543"/>
              <a:gd name="connsiteY90" fmla="*/ 617625 h 719860"/>
              <a:gd name="connsiteX91" fmla="*/ 159587 w 642543"/>
              <a:gd name="connsiteY91" fmla="*/ 617625 h 719860"/>
              <a:gd name="connsiteX92" fmla="*/ 159447 w 642543"/>
              <a:gd name="connsiteY92" fmla="*/ 617625 h 719860"/>
              <a:gd name="connsiteX93" fmla="*/ 150025 w 642543"/>
              <a:gd name="connsiteY93" fmla="*/ 612563 h 719860"/>
              <a:gd name="connsiteX94" fmla="*/ 130337 w 642543"/>
              <a:gd name="connsiteY94" fmla="*/ 583172 h 719860"/>
              <a:gd name="connsiteX95" fmla="*/ 116415 w 642543"/>
              <a:gd name="connsiteY95" fmla="*/ 588797 h 719860"/>
              <a:gd name="connsiteX96" fmla="*/ 112337 w 642543"/>
              <a:gd name="connsiteY96" fmla="*/ 589922 h 719860"/>
              <a:gd name="connsiteX97" fmla="*/ 112056 w 642543"/>
              <a:gd name="connsiteY97" fmla="*/ 589922 h 719860"/>
              <a:gd name="connsiteX98" fmla="*/ 111915 w 642543"/>
              <a:gd name="connsiteY98" fmla="*/ 589922 h 719860"/>
              <a:gd name="connsiteX99" fmla="*/ 100525 w 642543"/>
              <a:gd name="connsiteY99" fmla="*/ 578672 h 719860"/>
              <a:gd name="connsiteX100" fmla="*/ 107697 w 642543"/>
              <a:gd name="connsiteY100" fmla="*/ 567984 h 719860"/>
              <a:gd name="connsiteX101" fmla="*/ 117400 w 642543"/>
              <a:gd name="connsiteY101" fmla="*/ 564047 h 719860"/>
              <a:gd name="connsiteX102" fmla="*/ 16290 w 642543"/>
              <a:gd name="connsiteY102" fmla="*/ 412875 h 719860"/>
              <a:gd name="connsiteX103" fmla="*/ 20369 w 642543"/>
              <a:gd name="connsiteY103" fmla="*/ 397266 h 719860"/>
              <a:gd name="connsiteX104" fmla="*/ 527181 w 642543"/>
              <a:gd name="connsiteY104" fmla="*/ 372445 h 719860"/>
              <a:gd name="connsiteX105" fmla="*/ 535900 w 642543"/>
              <a:gd name="connsiteY105" fmla="*/ 373078 h 719860"/>
              <a:gd name="connsiteX106" fmla="*/ 572463 w 642543"/>
              <a:gd name="connsiteY106" fmla="*/ 391359 h 719860"/>
              <a:gd name="connsiteX107" fmla="*/ 578229 w 642543"/>
              <a:gd name="connsiteY107" fmla="*/ 397828 h 719860"/>
              <a:gd name="connsiteX108" fmla="*/ 577667 w 642543"/>
              <a:gd name="connsiteY108" fmla="*/ 406547 h 719860"/>
              <a:gd name="connsiteX109" fmla="*/ 567401 w 642543"/>
              <a:gd name="connsiteY109" fmla="*/ 413015 h 719860"/>
              <a:gd name="connsiteX110" fmla="*/ 567260 w 642543"/>
              <a:gd name="connsiteY110" fmla="*/ 413015 h 719860"/>
              <a:gd name="connsiteX111" fmla="*/ 562198 w 642543"/>
              <a:gd name="connsiteY111" fmla="*/ 411750 h 719860"/>
              <a:gd name="connsiteX112" fmla="*/ 525634 w 642543"/>
              <a:gd name="connsiteY112" fmla="*/ 393468 h 719860"/>
              <a:gd name="connsiteX113" fmla="*/ 520572 w 642543"/>
              <a:gd name="connsiteY113" fmla="*/ 378140 h 719860"/>
              <a:gd name="connsiteX114" fmla="*/ 527181 w 642543"/>
              <a:gd name="connsiteY114" fmla="*/ 372445 h 719860"/>
              <a:gd name="connsiteX115" fmla="*/ 115573 w 642543"/>
              <a:gd name="connsiteY115" fmla="*/ 372445 h 719860"/>
              <a:gd name="connsiteX116" fmla="*/ 122182 w 642543"/>
              <a:gd name="connsiteY116" fmla="*/ 378140 h 719860"/>
              <a:gd name="connsiteX117" fmla="*/ 117120 w 642543"/>
              <a:gd name="connsiteY117" fmla="*/ 393468 h 719860"/>
              <a:gd name="connsiteX118" fmla="*/ 80556 w 642543"/>
              <a:gd name="connsiteY118" fmla="*/ 411750 h 719860"/>
              <a:gd name="connsiteX119" fmla="*/ 75494 w 642543"/>
              <a:gd name="connsiteY119" fmla="*/ 412875 h 719860"/>
              <a:gd name="connsiteX120" fmla="*/ 75353 w 642543"/>
              <a:gd name="connsiteY120" fmla="*/ 412875 h 719860"/>
              <a:gd name="connsiteX121" fmla="*/ 67337 w 642543"/>
              <a:gd name="connsiteY121" fmla="*/ 409500 h 719860"/>
              <a:gd name="connsiteX122" fmla="*/ 64103 w 642543"/>
              <a:gd name="connsiteY122" fmla="*/ 401484 h 719860"/>
              <a:gd name="connsiteX123" fmla="*/ 70291 w 642543"/>
              <a:gd name="connsiteY123" fmla="*/ 391359 h 719860"/>
              <a:gd name="connsiteX124" fmla="*/ 106854 w 642543"/>
              <a:gd name="connsiteY124" fmla="*/ 373078 h 719860"/>
              <a:gd name="connsiteX125" fmla="*/ 115573 w 642543"/>
              <a:gd name="connsiteY125" fmla="*/ 372445 h 719860"/>
              <a:gd name="connsiteX126" fmla="*/ 567400 w 642543"/>
              <a:gd name="connsiteY126" fmla="*/ 302625 h 719860"/>
              <a:gd name="connsiteX127" fmla="*/ 626885 w 642543"/>
              <a:gd name="connsiteY127" fmla="*/ 302625 h 719860"/>
              <a:gd name="connsiteX128" fmla="*/ 638276 w 642543"/>
              <a:gd name="connsiteY128" fmla="*/ 314016 h 719860"/>
              <a:gd name="connsiteX129" fmla="*/ 626885 w 642543"/>
              <a:gd name="connsiteY129" fmla="*/ 325406 h 719860"/>
              <a:gd name="connsiteX130" fmla="*/ 567400 w 642543"/>
              <a:gd name="connsiteY130" fmla="*/ 325406 h 719860"/>
              <a:gd name="connsiteX131" fmla="*/ 556009 w 642543"/>
              <a:gd name="connsiteY131" fmla="*/ 314016 h 719860"/>
              <a:gd name="connsiteX132" fmla="*/ 567400 w 642543"/>
              <a:gd name="connsiteY132" fmla="*/ 302625 h 719860"/>
              <a:gd name="connsiteX133" fmla="*/ 15869 w 642543"/>
              <a:gd name="connsiteY133" fmla="*/ 302625 h 719860"/>
              <a:gd name="connsiteX134" fmla="*/ 75495 w 642543"/>
              <a:gd name="connsiteY134" fmla="*/ 302625 h 719860"/>
              <a:gd name="connsiteX135" fmla="*/ 86885 w 642543"/>
              <a:gd name="connsiteY135" fmla="*/ 314016 h 719860"/>
              <a:gd name="connsiteX136" fmla="*/ 75495 w 642543"/>
              <a:gd name="connsiteY136" fmla="*/ 325406 h 719860"/>
              <a:gd name="connsiteX137" fmla="*/ 15869 w 642543"/>
              <a:gd name="connsiteY137" fmla="*/ 325406 h 719860"/>
              <a:gd name="connsiteX138" fmla="*/ 4478 w 642543"/>
              <a:gd name="connsiteY138" fmla="*/ 314016 h 719860"/>
              <a:gd name="connsiteX139" fmla="*/ 15869 w 642543"/>
              <a:gd name="connsiteY139" fmla="*/ 302625 h 719860"/>
              <a:gd name="connsiteX140" fmla="*/ 263790 w 642543"/>
              <a:gd name="connsiteY140" fmla="*/ 296719 h 719860"/>
              <a:gd name="connsiteX141" fmla="*/ 263790 w 642543"/>
              <a:gd name="connsiteY141" fmla="*/ 405703 h 719860"/>
              <a:gd name="connsiteX142" fmla="*/ 290931 w 642543"/>
              <a:gd name="connsiteY142" fmla="*/ 405703 h 719860"/>
              <a:gd name="connsiteX143" fmla="*/ 296556 w 642543"/>
              <a:gd name="connsiteY143" fmla="*/ 407250 h 719860"/>
              <a:gd name="connsiteX144" fmla="*/ 298947 w 642543"/>
              <a:gd name="connsiteY144" fmla="*/ 408797 h 719860"/>
              <a:gd name="connsiteX145" fmla="*/ 299228 w 642543"/>
              <a:gd name="connsiteY145" fmla="*/ 409078 h 719860"/>
              <a:gd name="connsiteX146" fmla="*/ 322009 w 642543"/>
              <a:gd name="connsiteY146" fmla="*/ 431859 h 719860"/>
              <a:gd name="connsiteX147" fmla="*/ 343806 w 642543"/>
              <a:gd name="connsiteY147" fmla="*/ 410063 h 719860"/>
              <a:gd name="connsiteX148" fmla="*/ 352666 w 642543"/>
              <a:gd name="connsiteY148" fmla="*/ 405703 h 719860"/>
              <a:gd name="connsiteX149" fmla="*/ 377978 w 642543"/>
              <a:gd name="connsiteY149" fmla="*/ 405703 h 719860"/>
              <a:gd name="connsiteX150" fmla="*/ 378119 w 642543"/>
              <a:gd name="connsiteY150" fmla="*/ 405703 h 719860"/>
              <a:gd name="connsiteX151" fmla="*/ 378119 w 642543"/>
              <a:gd name="connsiteY151" fmla="*/ 296719 h 719860"/>
              <a:gd name="connsiteX152" fmla="*/ 328197 w 642543"/>
              <a:gd name="connsiteY152" fmla="*/ 296719 h 719860"/>
              <a:gd name="connsiteX153" fmla="*/ 326790 w 642543"/>
              <a:gd name="connsiteY153" fmla="*/ 296859 h 719860"/>
              <a:gd name="connsiteX154" fmla="*/ 325384 w 642543"/>
              <a:gd name="connsiteY154" fmla="*/ 296719 h 719860"/>
              <a:gd name="connsiteX155" fmla="*/ 223976 w 642543"/>
              <a:gd name="connsiteY155" fmla="*/ 139764 h 719860"/>
              <a:gd name="connsiteX156" fmla="*/ 200790 w 642543"/>
              <a:gd name="connsiteY156" fmla="*/ 144844 h 719860"/>
              <a:gd name="connsiteX157" fmla="*/ 187150 w 642543"/>
              <a:gd name="connsiteY157" fmla="*/ 156094 h 719860"/>
              <a:gd name="connsiteX158" fmla="*/ 238197 w 642543"/>
              <a:gd name="connsiteY158" fmla="*/ 159469 h 719860"/>
              <a:gd name="connsiteX159" fmla="*/ 241009 w 642543"/>
              <a:gd name="connsiteY159" fmla="*/ 160594 h 719860"/>
              <a:gd name="connsiteX160" fmla="*/ 260697 w 642543"/>
              <a:gd name="connsiteY160" fmla="*/ 174656 h 719860"/>
              <a:gd name="connsiteX161" fmla="*/ 296556 w 642543"/>
              <a:gd name="connsiteY161" fmla="*/ 274078 h 719860"/>
              <a:gd name="connsiteX162" fmla="*/ 315119 w 642543"/>
              <a:gd name="connsiteY162" fmla="*/ 274078 h 719860"/>
              <a:gd name="connsiteX163" fmla="*/ 308369 w 642543"/>
              <a:gd name="connsiteY163" fmla="*/ 222047 h 719860"/>
              <a:gd name="connsiteX164" fmla="*/ 252962 w 642543"/>
              <a:gd name="connsiteY164" fmla="*/ 145969 h 719860"/>
              <a:gd name="connsiteX165" fmla="*/ 223976 w 642543"/>
              <a:gd name="connsiteY165" fmla="*/ 139764 h 719860"/>
              <a:gd name="connsiteX166" fmla="*/ 419955 w 642543"/>
              <a:gd name="connsiteY166" fmla="*/ 115717 h 719860"/>
              <a:gd name="connsiteX167" fmla="*/ 452228 w 642543"/>
              <a:gd name="connsiteY167" fmla="*/ 123609 h 719860"/>
              <a:gd name="connsiteX168" fmla="*/ 487384 w 642543"/>
              <a:gd name="connsiteY168" fmla="*/ 169594 h 719860"/>
              <a:gd name="connsiteX169" fmla="*/ 486119 w 642543"/>
              <a:gd name="connsiteY169" fmla="*/ 178313 h 719860"/>
              <a:gd name="connsiteX170" fmla="*/ 479087 w 642543"/>
              <a:gd name="connsiteY170" fmla="*/ 183516 h 719860"/>
              <a:gd name="connsiteX171" fmla="*/ 472478 w 642543"/>
              <a:gd name="connsiteY171" fmla="*/ 183234 h 719860"/>
              <a:gd name="connsiteX172" fmla="*/ 471634 w 642543"/>
              <a:gd name="connsiteY172" fmla="*/ 182953 h 719860"/>
              <a:gd name="connsiteX173" fmla="*/ 422415 w 642543"/>
              <a:gd name="connsiteY173" fmla="*/ 177188 h 719860"/>
              <a:gd name="connsiteX174" fmla="*/ 438025 w 642543"/>
              <a:gd name="connsiteY174" fmla="*/ 194203 h 719860"/>
              <a:gd name="connsiteX175" fmla="*/ 449415 w 642543"/>
              <a:gd name="connsiteY175" fmla="*/ 205594 h 719860"/>
              <a:gd name="connsiteX176" fmla="*/ 439290 w 642543"/>
              <a:gd name="connsiteY176" fmla="*/ 216984 h 719860"/>
              <a:gd name="connsiteX177" fmla="*/ 438869 w 642543"/>
              <a:gd name="connsiteY177" fmla="*/ 217266 h 719860"/>
              <a:gd name="connsiteX178" fmla="*/ 437603 w 642543"/>
              <a:gd name="connsiteY178" fmla="*/ 217266 h 719860"/>
              <a:gd name="connsiteX179" fmla="*/ 401040 w 642543"/>
              <a:gd name="connsiteY179" fmla="*/ 186469 h 719860"/>
              <a:gd name="connsiteX180" fmla="*/ 398228 w 642543"/>
              <a:gd name="connsiteY180" fmla="*/ 189141 h 719860"/>
              <a:gd name="connsiteX181" fmla="*/ 367853 w 642543"/>
              <a:gd name="connsiteY181" fmla="*/ 273656 h 719860"/>
              <a:gd name="connsiteX182" fmla="*/ 389228 w 642543"/>
              <a:gd name="connsiteY182" fmla="*/ 273656 h 719860"/>
              <a:gd name="connsiteX183" fmla="*/ 400337 w 642543"/>
              <a:gd name="connsiteY183" fmla="*/ 282375 h 719860"/>
              <a:gd name="connsiteX184" fmla="*/ 401603 w 642543"/>
              <a:gd name="connsiteY184" fmla="*/ 287578 h 719860"/>
              <a:gd name="connsiteX185" fmla="*/ 428744 w 642543"/>
              <a:gd name="connsiteY185" fmla="*/ 315000 h 719860"/>
              <a:gd name="connsiteX186" fmla="*/ 428884 w 642543"/>
              <a:gd name="connsiteY186" fmla="*/ 315000 h 719860"/>
              <a:gd name="connsiteX187" fmla="*/ 456165 w 642543"/>
              <a:gd name="connsiteY187" fmla="*/ 287859 h 719860"/>
              <a:gd name="connsiteX188" fmla="*/ 445337 w 642543"/>
              <a:gd name="connsiteY188" fmla="*/ 266063 h 719860"/>
              <a:gd name="connsiteX189" fmla="*/ 443087 w 642543"/>
              <a:gd name="connsiteY189" fmla="*/ 250172 h 719860"/>
              <a:gd name="connsiteX190" fmla="*/ 445337 w 642543"/>
              <a:gd name="connsiteY190" fmla="*/ 247922 h 719860"/>
              <a:gd name="connsiteX191" fmla="*/ 609869 w 642543"/>
              <a:gd name="connsiteY191" fmla="*/ 128672 h 719860"/>
              <a:gd name="connsiteX192" fmla="*/ 618166 w 642543"/>
              <a:gd name="connsiteY192" fmla="*/ 126422 h 719860"/>
              <a:gd name="connsiteX193" fmla="*/ 625759 w 642543"/>
              <a:gd name="connsiteY193" fmla="*/ 130641 h 719860"/>
              <a:gd name="connsiteX194" fmla="*/ 628150 w 642543"/>
              <a:gd name="connsiteY194" fmla="*/ 139078 h 719860"/>
              <a:gd name="connsiteX195" fmla="*/ 623931 w 642543"/>
              <a:gd name="connsiteY195" fmla="*/ 146672 h 719860"/>
              <a:gd name="connsiteX196" fmla="*/ 623228 w 642543"/>
              <a:gd name="connsiteY196" fmla="*/ 147094 h 719860"/>
              <a:gd name="connsiteX197" fmla="*/ 469525 w 642543"/>
              <a:gd name="connsiteY197" fmla="*/ 258609 h 719860"/>
              <a:gd name="connsiteX198" fmla="*/ 478806 w 642543"/>
              <a:gd name="connsiteY198" fmla="*/ 291234 h 719860"/>
              <a:gd name="connsiteX199" fmla="*/ 461790 w 642543"/>
              <a:gd name="connsiteY199" fmla="*/ 325547 h 719860"/>
              <a:gd name="connsiteX200" fmla="*/ 429025 w 642543"/>
              <a:gd name="connsiteY200" fmla="*/ 337781 h 719860"/>
              <a:gd name="connsiteX201" fmla="*/ 400900 w 642543"/>
              <a:gd name="connsiteY201" fmla="*/ 329063 h 719860"/>
              <a:gd name="connsiteX202" fmla="*/ 400900 w 642543"/>
              <a:gd name="connsiteY202" fmla="*/ 390094 h 719860"/>
              <a:gd name="connsiteX203" fmla="*/ 430853 w 642543"/>
              <a:gd name="connsiteY203" fmla="*/ 390094 h 719860"/>
              <a:gd name="connsiteX204" fmla="*/ 500884 w 642543"/>
              <a:gd name="connsiteY204" fmla="*/ 360984 h 719860"/>
              <a:gd name="connsiteX205" fmla="*/ 529853 w 642543"/>
              <a:gd name="connsiteY205" fmla="*/ 290953 h 719860"/>
              <a:gd name="connsiteX206" fmla="*/ 529009 w 642543"/>
              <a:gd name="connsiteY206" fmla="*/ 278438 h 719860"/>
              <a:gd name="connsiteX207" fmla="*/ 510025 w 642543"/>
              <a:gd name="connsiteY207" fmla="*/ 291375 h 719860"/>
              <a:gd name="connsiteX208" fmla="*/ 503697 w 642543"/>
              <a:gd name="connsiteY208" fmla="*/ 293203 h 719860"/>
              <a:gd name="connsiteX209" fmla="*/ 503415 w 642543"/>
              <a:gd name="connsiteY209" fmla="*/ 293203 h 719860"/>
              <a:gd name="connsiteX210" fmla="*/ 492025 w 642543"/>
              <a:gd name="connsiteY210" fmla="*/ 281813 h 719860"/>
              <a:gd name="connsiteX211" fmla="*/ 497087 w 642543"/>
              <a:gd name="connsiteY211" fmla="*/ 272391 h 719860"/>
              <a:gd name="connsiteX212" fmla="*/ 624634 w 642543"/>
              <a:gd name="connsiteY212" fmla="*/ 185766 h 719860"/>
              <a:gd name="connsiteX213" fmla="*/ 640525 w 642543"/>
              <a:gd name="connsiteY213" fmla="*/ 188578 h 719860"/>
              <a:gd name="connsiteX214" fmla="*/ 642353 w 642543"/>
              <a:gd name="connsiteY214" fmla="*/ 197297 h 719860"/>
              <a:gd name="connsiteX215" fmla="*/ 637712 w 642543"/>
              <a:gd name="connsiteY215" fmla="*/ 204609 h 719860"/>
              <a:gd name="connsiteX216" fmla="*/ 637572 w 642543"/>
              <a:gd name="connsiteY216" fmla="*/ 204750 h 719860"/>
              <a:gd name="connsiteX217" fmla="*/ 549681 w 642543"/>
              <a:gd name="connsiteY217" fmla="*/ 264516 h 719860"/>
              <a:gd name="connsiteX218" fmla="*/ 465025 w 642543"/>
              <a:gd name="connsiteY218" fmla="*/ 408234 h 719860"/>
              <a:gd name="connsiteX219" fmla="*/ 437744 w 642543"/>
              <a:gd name="connsiteY219" fmla="*/ 412875 h 719860"/>
              <a:gd name="connsiteX220" fmla="*/ 474587 w 642543"/>
              <a:gd name="connsiteY220" fmla="*/ 434391 h 719860"/>
              <a:gd name="connsiteX221" fmla="*/ 500040 w 642543"/>
              <a:gd name="connsiteY221" fmla="*/ 499500 h 719860"/>
              <a:gd name="connsiteX222" fmla="*/ 488790 w 642543"/>
              <a:gd name="connsiteY222" fmla="*/ 510891 h 719860"/>
              <a:gd name="connsiteX223" fmla="*/ 488650 w 642543"/>
              <a:gd name="connsiteY223" fmla="*/ 510891 h 719860"/>
              <a:gd name="connsiteX224" fmla="*/ 477259 w 642543"/>
              <a:gd name="connsiteY224" fmla="*/ 499500 h 719860"/>
              <a:gd name="connsiteX225" fmla="*/ 477259 w 642543"/>
              <a:gd name="connsiteY225" fmla="*/ 499219 h 719860"/>
              <a:gd name="connsiteX226" fmla="*/ 459119 w 642543"/>
              <a:gd name="connsiteY226" fmla="*/ 450844 h 719860"/>
              <a:gd name="connsiteX227" fmla="*/ 416509 w 642543"/>
              <a:gd name="connsiteY227" fmla="*/ 430875 h 719860"/>
              <a:gd name="connsiteX228" fmla="*/ 390775 w 642543"/>
              <a:gd name="connsiteY228" fmla="*/ 428344 h 719860"/>
              <a:gd name="connsiteX229" fmla="*/ 390634 w 642543"/>
              <a:gd name="connsiteY229" fmla="*/ 428344 h 719860"/>
              <a:gd name="connsiteX230" fmla="*/ 389369 w 642543"/>
              <a:gd name="connsiteY230" fmla="*/ 428484 h 719860"/>
              <a:gd name="connsiteX231" fmla="*/ 357447 w 642543"/>
              <a:gd name="connsiteY231" fmla="*/ 428484 h 719860"/>
              <a:gd name="connsiteX232" fmla="*/ 329884 w 642543"/>
              <a:gd name="connsiteY232" fmla="*/ 456047 h 719860"/>
              <a:gd name="connsiteX233" fmla="*/ 321728 w 642543"/>
              <a:gd name="connsiteY233" fmla="*/ 459422 h 719860"/>
              <a:gd name="connsiteX234" fmla="*/ 321587 w 642543"/>
              <a:gd name="connsiteY234" fmla="*/ 459422 h 719860"/>
              <a:gd name="connsiteX235" fmla="*/ 313572 w 642543"/>
              <a:gd name="connsiteY235" fmla="*/ 456047 h 719860"/>
              <a:gd name="connsiteX236" fmla="*/ 286290 w 642543"/>
              <a:gd name="connsiteY236" fmla="*/ 428484 h 719860"/>
              <a:gd name="connsiteX237" fmla="*/ 252259 w 642543"/>
              <a:gd name="connsiteY237" fmla="*/ 428484 h 719860"/>
              <a:gd name="connsiteX238" fmla="*/ 252119 w 642543"/>
              <a:gd name="connsiteY238" fmla="*/ 428484 h 719860"/>
              <a:gd name="connsiteX239" fmla="*/ 183775 w 642543"/>
              <a:gd name="connsiteY239" fmla="*/ 450984 h 719860"/>
              <a:gd name="connsiteX240" fmla="*/ 165353 w 642543"/>
              <a:gd name="connsiteY240" fmla="*/ 499219 h 719860"/>
              <a:gd name="connsiteX241" fmla="*/ 165353 w 642543"/>
              <a:gd name="connsiteY241" fmla="*/ 499359 h 719860"/>
              <a:gd name="connsiteX242" fmla="*/ 165353 w 642543"/>
              <a:gd name="connsiteY242" fmla="*/ 499500 h 719860"/>
              <a:gd name="connsiteX243" fmla="*/ 153962 w 642543"/>
              <a:gd name="connsiteY243" fmla="*/ 510750 h 719860"/>
              <a:gd name="connsiteX244" fmla="*/ 142572 w 642543"/>
              <a:gd name="connsiteY244" fmla="*/ 499500 h 719860"/>
              <a:gd name="connsiteX245" fmla="*/ 168025 w 642543"/>
              <a:gd name="connsiteY245" fmla="*/ 434391 h 719860"/>
              <a:gd name="connsiteX246" fmla="*/ 205431 w 642543"/>
              <a:gd name="connsiteY246" fmla="*/ 412734 h 719860"/>
              <a:gd name="connsiteX247" fmla="*/ 125697 w 642543"/>
              <a:gd name="connsiteY247" fmla="*/ 377016 h 719860"/>
              <a:gd name="connsiteX248" fmla="*/ 90119 w 642543"/>
              <a:gd name="connsiteY248" fmla="*/ 290813 h 719860"/>
              <a:gd name="connsiteX249" fmla="*/ 93072 w 642543"/>
              <a:gd name="connsiteY249" fmla="*/ 264375 h 719860"/>
              <a:gd name="connsiteX250" fmla="*/ 4900 w 642543"/>
              <a:gd name="connsiteY250" fmla="*/ 204750 h 719860"/>
              <a:gd name="connsiteX251" fmla="*/ 119 w 642543"/>
              <a:gd name="connsiteY251" fmla="*/ 197297 h 719860"/>
              <a:gd name="connsiteX252" fmla="*/ 2087 w 642543"/>
              <a:gd name="connsiteY252" fmla="*/ 188719 h 719860"/>
              <a:gd name="connsiteX253" fmla="*/ 17697 w 642543"/>
              <a:gd name="connsiteY253" fmla="*/ 185766 h 719860"/>
              <a:gd name="connsiteX254" fmla="*/ 145244 w 642543"/>
              <a:gd name="connsiteY254" fmla="*/ 272531 h 719860"/>
              <a:gd name="connsiteX255" fmla="*/ 147915 w 642543"/>
              <a:gd name="connsiteY255" fmla="*/ 288563 h 719860"/>
              <a:gd name="connsiteX256" fmla="*/ 138915 w 642543"/>
              <a:gd name="connsiteY256" fmla="*/ 293344 h 719860"/>
              <a:gd name="connsiteX257" fmla="*/ 138775 w 642543"/>
              <a:gd name="connsiteY257" fmla="*/ 293344 h 719860"/>
              <a:gd name="connsiteX258" fmla="*/ 132447 w 642543"/>
              <a:gd name="connsiteY258" fmla="*/ 291375 h 719860"/>
              <a:gd name="connsiteX259" fmla="*/ 113462 w 642543"/>
              <a:gd name="connsiteY259" fmla="*/ 278438 h 719860"/>
              <a:gd name="connsiteX260" fmla="*/ 183915 w 642543"/>
              <a:gd name="connsiteY260" fmla="*/ 386156 h 719860"/>
              <a:gd name="connsiteX261" fmla="*/ 211619 w 642543"/>
              <a:gd name="connsiteY261" fmla="*/ 390234 h 719860"/>
              <a:gd name="connsiteX262" fmla="*/ 240728 w 642543"/>
              <a:gd name="connsiteY262" fmla="*/ 390234 h 719860"/>
              <a:gd name="connsiteX263" fmla="*/ 240728 w 642543"/>
              <a:gd name="connsiteY263" fmla="*/ 329906 h 719860"/>
              <a:gd name="connsiteX264" fmla="*/ 213587 w 642543"/>
              <a:gd name="connsiteY264" fmla="*/ 337922 h 719860"/>
              <a:gd name="connsiteX265" fmla="*/ 178290 w 642543"/>
              <a:gd name="connsiteY265" fmla="*/ 323297 h 719860"/>
              <a:gd name="connsiteX266" fmla="*/ 163665 w 642543"/>
              <a:gd name="connsiteY266" fmla="*/ 287859 h 719860"/>
              <a:gd name="connsiteX267" fmla="*/ 172947 w 642543"/>
              <a:gd name="connsiteY267" fmla="*/ 258750 h 719860"/>
              <a:gd name="connsiteX268" fmla="*/ 19103 w 642543"/>
              <a:gd name="connsiteY268" fmla="*/ 146531 h 719860"/>
              <a:gd name="connsiteX269" fmla="*/ 17134 w 642543"/>
              <a:gd name="connsiteY269" fmla="*/ 130500 h 719860"/>
              <a:gd name="connsiteX270" fmla="*/ 32322 w 642543"/>
              <a:gd name="connsiteY270" fmla="*/ 128109 h 719860"/>
              <a:gd name="connsiteX271" fmla="*/ 32462 w 642543"/>
              <a:gd name="connsiteY271" fmla="*/ 128250 h 719860"/>
              <a:gd name="connsiteX272" fmla="*/ 196994 w 642543"/>
              <a:gd name="connsiteY272" fmla="*/ 247500 h 719860"/>
              <a:gd name="connsiteX273" fmla="*/ 199384 w 642543"/>
              <a:gd name="connsiteY273" fmla="*/ 263531 h 719860"/>
              <a:gd name="connsiteX274" fmla="*/ 197134 w 642543"/>
              <a:gd name="connsiteY274" fmla="*/ 265781 h 719860"/>
              <a:gd name="connsiteX275" fmla="*/ 186728 w 642543"/>
              <a:gd name="connsiteY275" fmla="*/ 283781 h 719860"/>
              <a:gd name="connsiteX276" fmla="*/ 192072 w 642543"/>
              <a:gd name="connsiteY276" fmla="*/ 303891 h 719860"/>
              <a:gd name="connsiteX277" fmla="*/ 230181 w 642543"/>
              <a:gd name="connsiteY277" fmla="*/ 309094 h 719860"/>
              <a:gd name="connsiteX278" fmla="*/ 240869 w 642543"/>
              <a:gd name="connsiteY278" fmla="*/ 289266 h 719860"/>
              <a:gd name="connsiteX279" fmla="*/ 240869 w 642543"/>
              <a:gd name="connsiteY279" fmla="*/ 284906 h 719860"/>
              <a:gd name="connsiteX280" fmla="*/ 252259 w 642543"/>
              <a:gd name="connsiteY280" fmla="*/ 273516 h 719860"/>
              <a:gd name="connsiteX281" fmla="*/ 274337 w 642543"/>
              <a:gd name="connsiteY281" fmla="*/ 273516 h 719860"/>
              <a:gd name="connsiteX282" fmla="*/ 243962 w 642543"/>
              <a:gd name="connsiteY282" fmla="*/ 189000 h 719860"/>
              <a:gd name="connsiteX283" fmla="*/ 241712 w 642543"/>
              <a:gd name="connsiteY283" fmla="*/ 186750 h 719860"/>
              <a:gd name="connsiteX284" fmla="*/ 204869 w 642543"/>
              <a:gd name="connsiteY284" fmla="*/ 217828 h 719860"/>
              <a:gd name="connsiteX285" fmla="*/ 193478 w 642543"/>
              <a:gd name="connsiteY285" fmla="*/ 206438 h 719860"/>
              <a:gd name="connsiteX286" fmla="*/ 204869 w 642543"/>
              <a:gd name="connsiteY286" fmla="*/ 195047 h 719860"/>
              <a:gd name="connsiteX287" fmla="*/ 220759 w 642543"/>
              <a:gd name="connsiteY287" fmla="*/ 177047 h 719860"/>
              <a:gd name="connsiteX288" fmla="*/ 170415 w 642543"/>
              <a:gd name="connsiteY288" fmla="*/ 182813 h 719860"/>
              <a:gd name="connsiteX289" fmla="*/ 169712 w 642543"/>
              <a:gd name="connsiteY289" fmla="*/ 183094 h 719860"/>
              <a:gd name="connsiteX290" fmla="*/ 155228 w 642543"/>
              <a:gd name="connsiteY290" fmla="*/ 176484 h 719860"/>
              <a:gd name="connsiteX291" fmla="*/ 154806 w 642543"/>
              <a:gd name="connsiteY291" fmla="*/ 169875 h 719860"/>
              <a:gd name="connsiteX292" fmla="*/ 154806 w 642543"/>
              <a:gd name="connsiteY292" fmla="*/ 169734 h 719860"/>
              <a:gd name="connsiteX293" fmla="*/ 189962 w 642543"/>
              <a:gd name="connsiteY293" fmla="*/ 123750 h 719860"/>
              <a:gd name="connsiteX294" fmla="*/ 190103 w 642543"/>
              <a:gd name="connsiteY294" fmla="*/ 123609 h 719860"/>
              <a:gd name="connsiteX295" fmla="*/ 260837 w 642543"/>
              <a:gd name="connsiteY295" fmla="*/ 123328 h 719860"/>
              <a:gd name="connsiteX296" fmla="*/ 330447 w 642543"/>
              <a:gd name="connsiteY296" fmla="*/ 214172 h 719860"/>
              <a:gd name="connsiteX297" fmla="*/ 338040 w 642543"/>
              <a:gd name="connsiteY297" fmla="*/ 273375 h 719860"/>
              <a:gd name="connsiteX298" fmla="*/ 345353 w 642543"/>
              <a:gd name="connsiteY298" fmla="*/ 273375 h 719860"/>
              <a:gd name="connsiteX299" fmla="*/ 381353 w 642543"/>
              <a:gd name="connsiteY299" fmla="*/ 173391 h 719860"/>
              <a:gd name="connsiteX300" fmla="*/ 403009 w 642543"/>
              <a:gd name="connsiteY300" fmla="*/ 158484 h 719860"/>
              <a:gd name="connsiteX301" fmla="*/ 403150 w 642543"/>
              <a:gd name="connsiteY301" fmla="*/ 158484 h 719860"/>
              <a:gd name="connsiteX302" fmla="*/ 454900 w 642543"/>
              <a:gd name="connsiteY302" fmla="*/ 154828 h 719860"/>
              <a:gd name="connsiteX303" fmla="*/ 441119 w 642543"/>
              <a:gd name="connsiteY303" fmla="*/ 143438 h 719860"/>
              <a:gd name="connsiteX304" fmla="*/ 389228 w 642543"/>
              <a:gd name="connsiteY304" fmla="*/ 144703 h 719860"/>
              <a:gd name="connsiteX305" fmla="*/ 353931 w 642543"/>
              <a:gd name="connsiteY305" fmla="*/ 173109 h 719860"/>
              <a:gd name="connsiteX306" fmla="*/ 338322 w 642543"/>
              <a:gd name="connsiteY306" fmla="*/ 176625 h 719860"/>
              <a:gd name="connsiteX307" fmla="*/ 334665 w 642543"/>
              <a:gd name="connsiteY307" fmla="*/ 160875 h 719860"/>
              <a:gd name="connsiteX308" fmla="*/ 335228 w 642543"/>
              <a:gd name="connsiteY308" fmla="*/ 160031 h 719860"/>
              <a:gd name="connsiteX309" fmla="*/ 381353 w 642543"/>
              <a:gd name="connsiteY309" fmla="*/ 123328 h 719860"/>
              <a:gd name="connsiteX310" fmla="*/ 419955 w 642543"/>
              <a:gd name="connsiteY310" fmla="*/ 115717 h 719860"/>
              <a:gd name="connsiteX311" fmla="*/ 292760 w 642543"/>
              <a:gd name="connsiteY311" fmla="*/ 55687 h 719860"/>
              <a:gd name="connsiteX312" fmla="*/ 278275 w 642543"/>
              <a:gd name="connsiteY312" fmla="*/ 70172 h 719860"/>
              <a:gd name="connsiteX313" fmla="*/ 292760 w 642543"/>
              <a:gd name="connsiteY313" fmla="*/ 84656 h 719860"/>
              <a:gd name="connsiteX314" fmla="*/ 344933 w 642543"/>
              <a:gd name="connsiteY314" fmla="*/ 84656 h 719860"/>
              <a:gd name="connsiteX315" fmla="*/ 359417 w 642543"/>
              <a:gd name="connsiteY315" fmla="*/ 70172 h 719860"/>
              <a:gd name="connsiteX316" fmla="*/ 345073 w 642543"/>
              <a:gd name="connsiteY316" fmla="*/ 55687 h 719860"/>
              <a:gd name="connsiteX317" fmla="*/ 330589 w 642543"/>
              <a:gd name="connsiteY317" fmla="*/ 70172 h 719860"/>
              <a:gd name="connsiteX318" fmla="*/ 318917 w 642543"/>
              <a:gd name="connsiteY318" fmla="*/ 81844 h 719860"/>
              <a:gd name="connsiteX319" fmla="*/ 307244 w 642543"/>
              <a:gd name="connsiteY319" fmla="*/ 70172 h 719860"/>
              <a:gd name="connsiteX320" fmla="*/ 292760 w 642543"/>
              <a:gd name="connsiteY320" fmla="*/ 55687 h 719860"/>
              <a:gd name="connsiteX321" fmla="*/ 292760 w 642543"/>
              <a:gd name="connsiteY321" fmla="*/ 32906 h 719860"/>
              <a:gd name="connsiteX322" fmla="*/ 318776 w 642543"/>
              <a:gd name="connsiteY322" fmla="*/ 43594 h 719860"/>
              <a:gd name="connsiteX323" fmla="*/ 367573 w 642543"/>
              <a:gd name="connsiteY323" fmla="*/ 40640 h 719860"/>
              <a:gd name="connsiteX324" fmla="*/ 374464 w 642543"/>
              <a:gd name="connsiteY324" fmla="*/ 92812 h 719860"/>
              <a:gd name="connsiteX325" fmla="*/ 344933 w 642543"/>
              <a:gd name="connsiteY325" fmla="*/ 107437 h 719860"/>
              <a:gd name="connsiteX326" fmla="*/ 292760 w 642543"/>
              <a:gd name="connsiteY326" fmla="*/ 107437 h 719860"/>
              <a:gd name="connsiteX327" fmla="*/ 266322 w 642543"/>
              <a:gd name="connsiteY327" fmla="*/ 96469 h 719860"/>
              <a:gd name="connsiteX328" fmla="*/ 255494 w 642543"/>
              <a:gd name="connsiteY328" fmla="*/ 70172 h 719860"/>
              <a:gd name="connsiteX329" fmla="*/ 292760 w 642543"/>
              <a:gd name="connsiteY329" fmla="*/ 32906 h 719860"/>
              <a:gd name="connsiteX330" fmla="*/ 318916 w 642543"/>
              <a:gd name="connsiteY330" fmla="*/ 0 h 719860"/>
              <a:gd name="connsiteX331" fmla="*/ 331854 w 642543"/>
              <a:gd name="connsiteY331" fmla="*/ 12939 h 719860"/>
              <a:gd name="connsiteX332" fmla="*/ 318916 w 642543"/>
              <a:gd name="connsiteY332" fmla="*/ 25876 h 719860"/>
              <a:gd name="connsiteX333" fmla="*/ 305978 w 642543"/>
              <a:gd name="connsiteY333" fmla="*/ 12939 h 719860"/>
              <a:gd name="connsiteX334" fmla="*/ 318916 w 642543"/>
              <a:gd name="connsiteY334" fmla="*/ 0 h 71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Lst>
            <a:rect l="l" t="t" r="r" b="b"/>
            <a:pathLst>
              <a:path w="642543" h="719860">
                <a:moveTo>
                  <a:pt x="539134" y="536484"/>
                </a:moveTo>
                <a:cubicBezTo>
                  <a:pt x="521837" y="536484"/>
                  <a:pt x="507353" y="548016"/>
                  <a:pt x="502712" y="563766"/>
                </a:cubicBezTo>
                <a:cubicBezTo>
                  <a:pt x="502712" y="564892"/>
                  <a:pt x="502431" y="565876"/>
                  <a:pt x="502009" y="566860"/>
                </a:cubicBezTo>
                <a:cubicBezTo>
                  <a:pt x="502009" y="567001"/>
                  <a:pt x="502009" y="567001"/>
                  <a:pt x="502009" y="567001"/>
                </a:cubicBezTo>
                <a:cubicBezTo>
                  <a:pt x="501587" y="569391"/>
                  <a:pt x="501306" y="571923"/>
                  <a:pt x="501306" y="574454"/>
                </a:cubicBezTo>
                <a:cubicBezTo>
                  <a:pt x="501306" y="595266"/>
                  <a:pt x="518322" y="612282"/>
                  <a:pt x="539134" y="612282"/>
                </a:cubicBezTo>
                <a:cubicBezTo>
                  <a:pt x="560087" y="612282"/>
                  <a:pt x="576962" y="595266"/>
                  <a:pt x="577103" y="574313"/>
                </a:cubicBezTo>
                <a:cubicBezTo>
                  <a:pt x="577103" y="554063"/>
                  <a:pt x="561072" y="537469"/>
                  <a:pt x="540962" y="536484"/>
                </a:cubicBezTo>
                <a:close/>
                <a:moveTo>
                  <a:pt x="400619" y="478828"/>
                </a:moveTo>
                <a:cubicBezTo>
                  <a:pt x="406947" y="478828"/>
                  <a:pt x="412009" y="483891"/>
                  <a:pt x="412009" y="490219"/>
                </a:cubicBezTo>
                <a:lnTo>
                  <a:pt x="412009" y="517922"/>
                </a:lnTo>
                <a:lnTo>
                  <a:pt x="484712" y="547594"/>
                </a:lnTo>
                <a:cubicBezTo>
                  <a:pt x="494556" y="527484"/>
                  <a:pt x="515228" y="513703"/>
                  <a:pt x="539134" y="513703"/>
                </a:cubicBezTo>
                <a:cubicBezTo>
                  <a:pt x="572603" y="513703"/>
                  <a:pt x="599884" y="540984"/>
                  <a:pt x="599744" y="574313"/>
                </a:cubicBezTo>
                <a:cubicBezTo>
                  <a:pt x="599744" y="607642"/>
                  <a:pt x="572603" y="634923"/>
                  <a:pt x="539134" y="634923"/>
                </a:cubicBezTo>
                <a:cubicBezTo>
                  <a:pt x="505806" y="634923"/>
                  <a:pt x="478525" y="607782"/>
                  <a:pt x="478525" y="574313"/>
                </a:cubicBezTo>
                <a:cubicBezTo>
                  <a:pt x="478525" y="572626"/>
                  <a:pt x="478525" y="571079"/>
                  <a:pt x="478665" y="569532"/>
                </a:cubicBezTo>
                <a:lnTo>
                  <a:pt x="396259" y="535922"/>
                </a:lnTo>
                <a:cubicBezTo>
                  <a:pt x="392041" y="534234"/>
                  <a:pt x="389228" y="530015"/>
                  <a:pt x="389228" y="525375"/>
                </a:cubicBezTo>
                <a:lnTo>
                  <a:pt x="389228" y="490219"/>
                </a:lnTo>
                <a:cubicBezTo>
                  <a:pt x="389228" y="483891"/>
                  <a:pt x="394290" y="478828"/>
                  <a:pt x="400619" y="478828"/>
                </a:cubicBezTo>
                <a:close/>
                <a:moveTo>
                  <a:pt x="244665" y="445500"/>
                </a:moveTo>
                <a:cubicBezTo>
                  <a:pt x="278556" y="445500"/>
                  <a:pt x="306259" y="473063"/>
                  <a:pt x="306259" y="507094"/>
                </a:cubicBezTo>
                <a:lnTo>
                  <a:pt x="306259" y="538031"/>
                </a:lnTo>
                <a:cubicBezTo>
                  <a:pt x="306118" y="540703"/>
                  <a:pt x="305275" y="543094"/>
                  <a:pt x="303587" y="545063"/>
                </a:cubicBezTo>
                <a:cubicBezTo>
                  <a:pt x="300353" y="549000"/>
                  <a:pt x="270400" y="583735"/>
                  <a:pt x="205712" y="609610"/>
                </a:cubicBezTo>
                <a:cubicBezTo>
                  <a:pt x="212743" y="618048"/>
                  <a:pt x="229900" y="632392"/>
                  <a:pt x="269837" y="646876"/>
                </a:cubicBezTo>
                <a:lnTo>
                  <a:pt x="283900" y="603001"/>
                </a:lnTo>
                <a:cubicBezTo>
                  <a:pt x="284884" y="600048"/>
                  <a:pt x="286993" y="597798"/>
                  <a:pt x="289806" y="596532"/>
                </a:cubicBezTo>
                <a:cubicBezTo>
                  <a:pt x="292618" y="595267"/>
                  <a:pt x="295712" y="595267"/>
                  <a:pt x="298525" y="596251"/>
                </a:cubicBezTo>
                <a:cubicBezTo>
                  <a:pt x="304150" y="598220"/>
                  <a:pt x="307243" y="604267"/>
                  <a:pt x="305556" y="610032"/>
                </a:cubicBezTo>
                <a:lnTo>
                  <a:pt x="305556" y="610173"/>
                </a:lnTo>
                <a:lnTo>
                  <a:pt x="279540" y="690470"/>
                </a:lnTo>
                <a:cubicBezTo>
                  <a:pt x="292618" y="694548"/>
                  <a:pt x="306259" y="696798"/>
                  <a:pt x="319901" y="697079"/>
                </a:cubicBezTo>
                <a:cubicBezTo>
                  <a:pt x="320604" y="696939"/>
                  <a:pt x="321166" y="696939"/>
                  <a:pt x="321869" y="696939"/>
                </a:cubicBezTo>
                <a:cubicBezTo>
                  <a:pt x="335932" y="696657"/>
                  <a:pt x="349854" y="694407"/>
                  <a:pt x="363213" y="690329"/>
                </a:cubicBezTo>
                <a:lnTo>
                  <a:pt x="337198" y="610032"/>
                </a:lnTo>
                <a:cubicBezTo>
                  <a:pt x="335088" y="604267"/>
                  <a:pt x="338041" y="597657"/>
                  <a:pt x="343948" y="595548"/>
                </a:cubicBezTo>
                <a:cubicBezTo>
                  <a:pt x="349854" y="593439"/>
                  <a:pt x="356463" y="596392"/>
                  <a:pt x="358573" y="602298"/>
                </a:cubicBezTo>
                <a:cubicBezTo>
                  <a:pt x="358713" y="602579"/>
                  <a:pt x="358713" y="602720"/>
                  <a:pt x="358854" y="603001"/>
                </a:cubicBezTo>
                <a:lnTo>
                  <a:pt x="373057" y="647017"/>
                </a:lnTo>
                <a:cubicBezTo>
                  <a:pt x="412854" y="632532"/>
                  <a:pt x="429869" y="618189"/>
                  <a:pt x="436901" y="609751"/>
                </a:cubicBezTo>
                <a:cubicBezTo>
                  <a:pt x="371651" y="583735"/>
                  <a:pt x="342119" y="549141"/>
                  <a:pt x="339026" y="545203"/>
                </a:cubicBezTo>
                <a:cubicBezTo>
                  <a:pt x="337338" y="543234"/>
                  <a:pt x="336494" y="540703"/>
                  <a:pt x="336494" y="538031"/>
                </a:cubicBezTo>
                <a:lnTo>
                  <a:pt x="336494" y="507094"/>
                </a:lnTo>
                <a:cubicBezTo>
                  <a:pt x="336494" y="490641"/>
                  <a:pt x="342963" y="475172"/>
                  <a:pt x="354635" y="463500"/>
                </a:cubicBezTo>
                <a:cubicBezTo>
                  <a:pt x="366307" y="451969"/>
                  <a:pt x="381776" y="445500"/>
                  <a:pt x="398229" y="445500"/>
                </a:cubicBezTo>
                <a:cubicBezTo>
                  <a:pt x="432119" y="445500"/>
                  <a:pt x="459823" y="473063"/>
                  <a:pt x="459823" y="507094"/>
                </a:cubicBezTo>
                <a:cubicBezTo>
                  <a:pt x="459823" y="513422"/>
                  <a:pt x="454760" y="518484"/>
                  <a:pt x="448432" y="518484"/>
                </a:cubicBezTo>
                <a:cubicBezTo>
                  <a:pt x="442104" y="518484"/>
                  <a:pt x="437041" y="513422"/>
                  <a:pt x="437041" y="507094"/>
                </a:cubicBezTo>
                <a:cubicBezTo>
                  <a:pt x="437041" y="496828"/>
                  <a:pt x="432963" y="486984"/>
                  <a:pt x="425651" y="479672"/>
                </a:cubicBezTo>
                <a:cubicBezTo>
                  <a:pt x="418338" y="472359"/>
                  <a:pt x="408635" y="468281"/>
                  <a:pt x="398229" y="468281"/>
                </a:cubicBezTo>
                <a:cubicBezTo>
                  <a:pt x="376854" y="468281"/>
                  <a:pt x="359416" y="485719"/>
                  <a:pt x="359416" y="507094"/>
                </a:cubicBezTo>
                <a:lnTo>
                  <a:pt x="359416" y="533531"/>
                </a:lnTo>
                <a:cubicBezTo>
                  <a:pt x="367291" y="541969"/>
                  <a:pt x="398369" y="571922"/>
                  <a:pt x="457151" y="592876"/>
                </a:cubicBezTo>
                <a:cubicBezTo>
                  <a:pt x="462213" y="594704"/>
                  <a:pt x="465307" y="599907"/>
                  <a:pt x="464463" y="604970"/>
                </a:cubicBezTo>
                <a:cubicBezTo>
                  <a:pt x="463619" y="611017"/>
                  <a:pt x="455604" y="641110"/>
                  <a:pt x="380088" y="668673"/>
                </a:cubicBezTo>
                <a:lnTo>
                  <a:pt x="388244" y="693845"/>
                </a:lnTo>
                <a:cubicBezTo>
                  <a:pt x="390354" y="699470"/>
                  <a:pt x="387401" y="705798"/>
                  <a:pt x="381776" y="708048"/>
                </a:cubicBezTo>
                <a:cubicBezTo>
                  <a:pt x="362932" y="715360"/>
                  <a:pt x="343385" y="719157"/>
                  <a:pt x="323276" y="719579"/>
                </a:cubicBezTo>
                <a:cubicBezTo>
                  <a:pt x="322432" y="719720"/>
                  <a:pt x="321729" y="719860"/>
                  <a:pt x="320885" y="719860"/>
                </a:cubicBezTo>
                <a:lnTo>
                  <a:pt x="317791" y="719860"/>
                </a:lnTo>
                <a:lnTo>
                  <a:pt x="317651" y="719579"/>
                </a:lnTo>
                <a:cubicBezTo>
                  <a:pt x="298243" y="719017"/>
                  <a:pt x="279118" y="715220"/>
                  <a:pt x="260978" y="708189"/>
                </a:cubicBezTo>
                <a:lnTo>
                  <a:pt x="260837" y="708189"/>
                </a:lnTo>
                <a:cubicBezTo>
                  <a:pt x="255353" y="705798"/>
                  <a:pt x="252681" y="699751"/>
                  <a:pt x="254509" y="694126"/>
                </a:cubicBezTo>
                <a:lnTo>
                  <a:pt x="262665" y="668814"/>
                </a:lnTo>
                <a:cubicBezTo>
                  <a:pt x="186587" y="641673"/>
                  <a:pt x="178853" y="611017"/>
                  <a:pt x="178150" y="604970"/>
                </a:cubicBezTo>
                <a:cubicBezTo>
                  <a:pt x="177447" y="599767"/>
                  <a:pt x="180681" y="594564"/>
                  <a:pt x="185743" y="592735"/>
                </a:cubicBezTo>
                <a:cubicBezTo>
                  <a:pt x="243259" y="572203"/>
                  <a:pt x="273915" y="543516"/>
                  <a:pt x="283478" y="533391"/>
                </a:cubicBezTo>
                <a:lnTo>
                  <a:pt x="283478" y="507094"/>
                </a:lnTo>
                <a:cubicBezTo>
                  <a:pt x="283478" y="496828"/>
                  <a:pt x="279400" y="486984"/>
                  <a:pt x="272087" y="479672"/>
                </a:cubicBezTo>
                <a:cubicBezTo>
                  <a:pt x="264775" y="472359"/>
                  <a:pt x="255072" y="468281"/>
                  <a:pt x="244665" y="468281"/>
                </a:cubicBezTo>
                <a:cubicBezTo>
                  <a:pt x="223290" y="468281"/>
                  <a:pt x="205853" y="485719"/>
                  <a:pt x="205853" y="507094"/>
                </a:cubicBezTo>
                <a:cubicBezTo>
                  <a:pt x="205853" y="513422"/>
                  <a:pt x="200790" y="518484"/>
                  <a:pt x="194462" y="518484"/>
                </a:cubicBezTo>
                <a:cubicBezTo>
                  <a:pt x="188134" y="518484"/>
                  <a:pt x="183072" y="513422"/>
                  <a:pt x="183072" y="507094"/>
                </a:cubicBezTo>
                <a:cubicBezTo>
                  <a:pt x="183072" y="473203"/>
                  <a:pt x="210775" y="445500"/>
                  <a:pt x="244665" y="445500"/>
                </a:cubicBezTo>
                <a:close/>
                <a:moveTo>
                  <a:pt x="20369" y="397266"/>
                </a:moveTo>
                <a:cubicBezTo>
                  <a:pt x="25431" y="394312"/>
                  <a:pt x="31759" y="395578"/>
                  <a:pt x="35275" y="400219"/>
                </a:cubicBezTo>
                <a:lnTo>
                  <a:pt x="35415" y="400359"/>
                </a:lnTo>
                <a:lnTo>
                  <a:pt x="138775" y="555469"/>
                </a:lnTo>
                <a:lnTo>
                  <a:pt x="230744" y="517922"/>
                </a:lnTo>
                <a:lnTo>
                  <a:pt x="230744" y="490219"/>
                </a:lnTo>
                <a:cubicBezTo>
                  <a:pt x="230744" y="483891"/>
                  <a:pt x="235806" y="478828"/>
                  <a:pt x="242134" y="478828"/>
                </a:cubicBezTo>
                <a:cubicBezTo>
                  <a:pt x="248462" y="478828"/>
                  <a:pt x="253525" y="483891"/>
                  <a:pt x="253525" y="490219"/>
                </a:cubicBezTo>
                <a:lnTo>
                  <a:pt x="253525" y="525375"/>
                </a:lnTo>
                <a:cubicBezTo>
                  <a:pt x="253525" y="530016"/>
                  <a:pt x="250853" y="534094"/>
                  <a:pt x="246494" y="535922"/>
                </a:cubicBezTo>
                <a:lnTo>
                  <a:pt x="151572" y="574594"/>
                </a:lnTo>
                <a:lnTo>
                  <a:pt x="168587" y="600047"/>
                </a:lnTo>
                <a:cubicBezTo>
                  <a:pt x="172103" y="605250"/>
                  <a:pt x="170556" y="612281"/>
                  <a:pt x="165353" y="615797"/>
                </a:cubicBezTo>
                <a:cubicBezTo>
                  <a:pt x="163665" y="616922"/>
                  <a:pt x="161697" y="617484"/>
                  <a:pt x="159728" y="617625"/>
                </a:cubicBezTo>
                <a:lnTo>
                  <a:pt x="159587" y="617625"/>
                </a:lnTo>
                <a:lnTo>
                  <a:pt x="159447" y="617625"/>
                </a:lnTo>
                <a:cubicBezTo>
                  <a:pt x="155650" y="617625"/>
                  <a:pt x="152134" y="615797"/>
                  <a:pt x="150025" y="612563"/>
                </a:cubicBezTo>
                <a:lnTo>
                  <a:pt x="130337" y="583172"/>
                </a:lnTo>
                <a:lnTo>
                  <a:pt x="116415" y="588797"/>
                </a:lnTo>
                <a:cubicBezTo>
                  <a:pt x="115150" y="589500"/>
                  <a:pt x="113744" y="589781"/>
                  <a:pt x="112337" y="589922"/>
                </a:cubicBezTo>
                <a:lnTo>
                  <a:pt x="112056" y="589922"/>
                </a:lnTo>
                <a:cubicBezTo>
                  <a:pt x="112056" y="589922"/>
                  <a:pt x="111915" y="589922"/>
                  <a:pt x="111915" y="589922"/>
                </a:cubicBezTo>
                <a:cubicBezTo>
                  <a:pt x="105728" y="589922"/>
                  <a:pt x="100665" y="584859"/>
                  <a:pt x="100525" y="578672"/>
                </a:cubicBezTo>
                <a:cubicBezTo>
                  <a:pt x="100384" y="574031"/>
                  <a:pt x="103337" y="569672"/>
                  <a:pt x="107697" y="567984"/>
                </a:cubicBezTo>
                <a:lnTo>
                  <a:pt x="117400" y="564047"/>
                </a:lnTo>
                <a:lnTo>
                  <a:pt x="16290" y="412875"/>
                </a:lnTo>
                <a:cubicBezTo>
                  <a:pt x="13197" y="407531"/>
                  <a:pt x="15025" y="400500"/>
                  <a:pt x="20369" y="397266"/>
                </a:cubicBezTo>
                <a:close/>
                <a:moveTo>
                  <a:pt x="527181" y="372445"/>
                </a:moveTo>
                <a:cubicBezTo>
                  <a:pt x="529959" y="371531"/>
                  <a:pt x="533088" y="371672"/>
                  <a:pt x="535900" y="373078"/>
                </a:cubicBezTo>
                <a:lnTo>
                  <a:pt x="572463" y="391359"/>
                </a:lnTo>
                <a:cubicBezTo>
                  <a:pt x="575135" y="392625"/>
                  <a:pt x="577245" y="395015"/>
                  <a:pt x="578229" y="397828"/>
                </a:cubicBezTo>
                <a:cubicBezTo>
                  <a:pt x="579213" y="400640"/>
                  <a:pt x="578932" y="403734"/>
                  <a:pt x="577667" y="406547"/>
                </a:cubicBezTo>
                <a:cubicBezTo>
                  <a:pt x="575698" y="410484"/>
                  <a:pt x="571760" y="413015"/>
                  <a:pt x="567401" y="413015"/>
                </a:cubicBezTo>
                <a:cubicBezTo>
                  <a:pt x="567401" y="413015"/>
                  <a:pt x="567260" y="413015"/>
                  <a:pt x="567260" y="413015"/>
                </a:cubicBezTo>
                <a:cubicBezTo>
                  <a:pt x="565573" y="413015"/>
                  <a:pt x="563745" y="412593"/>
                  <a:pt x="562198" y="411750"/>
                </a:cubicBezTo>
                <a:lnTo>
                  <a:pt x="525634" y="393468"/>
                </a:lnTo>
                <a:cubicBezTo>
                  <a:pt x="520009" y="390656"/>
                  <a:pt x="517759" y="383765"/>
                  <a:pt x="520572" y="378140"/>
                </a:cubicBezTo>
                <a:cubicBezTo>
                  <a:pt x="521978" y="375328"/>
                  <a:pt x="524404" y="373359"/>
                  <a:pt x="527181" y="372445"/>
                </a:cubicBezTo>
                <a:close/>
                <a:moveTo>
                  <a:pt x="115573" y="372445"/>
                </a:moveTo>
                <a:cubicBezTo>
                  <a:pt x="118350" y="373359"/>
                  <a:pt x="120776" y="375328"/>
                  <a:pt x="122182" y="378140"/>
                </a:cubicBezTo>
                <a:cubicBezTo>
                  <a:pt x="124995" y="383765"/>
                  <a:pt x="122745" y="390656"/>
                  <a:pt x="117120" y="393468"/>
                </a:cubicBezTo>
                <a:lnTo>
                  <a:pt x="80556" y="411750"/>
                </a:lnTo>
                <a:cubicBezTo>
                  <a:pt x="78869" y="412453"/>
                  <a:pt x="77181" y="412875"/>
                  <a:pt x="75494" y="412875"/>
                </a:cubicBezTo>
                <a:cubicBezTo>
                  <a:pt x="75494" y="412875"/>
                  <a:pt x="75353" y="412875"/>
                  <a:pt x="75353" y="412875"/>
                </a:cubicBezTo>
                <a:cubicBezTo>
                  <a:pt x="72259" y="412875"/>
                  <a:pt x="69447" y="411609"/>
                  <a:pt x="67337" y="409500"/>
                </a:cubicBezTo>
                <a:cubicBezTo>
                  <a:pt x="65228" y="407390"/>
                  <a:pt x="64103" y="404578"/>
                  <a:pt x="64103" y="401484"/>
                </a:cubicBezTo>
                <a:cubicBezTo>
                  <a:pt x="64103" y="397265"/>
                  <a:pt x="66494" y="393328"/>
                  <a:pt x="70291" y="391359"/>
                </a:cubicBezTo>
                <a:lnTo>
                  <a:pt x="106854" y="373078"/>
                </a:lnTo>
                <a:cubicBezTo>
                  <a:pt x="109666" y="371672"/>
                  <a:pt x="112795" y="371531"/>
                  <a:pt x="115573" y="372445"/>
                </a:cubicBezTo>
                <a:close/>
                <a:moveTo>
                  <a:pt x="567400" y="302625"/>
                </a:moveTo>
                <a:lnTo>
                  <a:pt x="626885" y="302625"/>
                </a:lnTo>
                <a:cubicBezTo>
                  <a:pt x="633073" y="302625"/>
                  <a:pt x="638276" y="307688"/>
                  <a:pt x="638276" y="314016"/>
                </a:cubicBezTo>
                <a:cubicBezTo>
                  <a:pt x="638276" y="320344"/>
                  <a:pt x="633213" y="325406"/>
                  <a:pt x="626885" y="325406"/>
                </a:cubicBezTo>
                <a:lnTo>
                  <a:pt x="567400" y="325406"/>
                </a:lnTo>
                <a:cubicBezTo>
                  <a:pt x="561072" y="325406"/>
                  <a:pt x="556009" y="320344"/>
                  <a:pt x="556009" y="314016"/>
                </a:cubicBezTo>
                <a:cubicBezTo>
                  <a:pt x="556009" y="307688"/>
                  <a:pt x="561072" y="302625"/>
                  <a:pt x="567400" y="302625"/>
                </a:cubicBezTo>
                <a:close/>
                <a:moveTo>
                  <a:pt x="15869" y="302625"/>
                </a:moveTo>
                <a:lnTo>
                  <a:pt x="75495" y="302625"/>
                </a:lnTo>
                <a:cubicBezTo>
                  <a:pt x="81823" y="302625"/>
                  <a:pt x="86885" y="307688"/>
                  <a:pt x="86885" y="314016"/>
                </a:cubicBezTo>
                <a:cubicBezTo>
                  <a:pt x="86885" y="320344"/>
                  <a:pt x="81823" y="325406"/>
                  <a:pt x="75495" y="325406"/>
                </a:cubicBezTo>
                <a:lnTo>
                  <a:pt x="15869" y="325406"/>
                </a:lnTo>
                <a:cubicBezTo>
                  <a:pt x="9541" y="325406"/>
                  <a:pt x="4478" y="320344"/>
                  <a:pt x="4478" y="314016"/>
                </a:cubicBezTo>
                <a:cubicBezTo>
                  <a:pt x="4478" y="307688"/>
                  <a:pt x="9541" y="302625"/>
                  <a:pt x="15869" y="302625"/>
                </a:cubicBezTo>
                <a:close/>
                <a:moveTo>
                  <a:pt x="263790" y="296719"/>
                </a:moveTo>
                <a:lnTo>
                  <a:pt x="263790" y="405703"/>
                </a:lnTo>
                <a:lnTo>
                  <a:pt x="290931" y="405703"/>
                </a:lnTo>
                <a:cubicBezTo>
                  <a:pt x="292900" y="405703"/>
                  <a:pt x="294869" y="406266"/>
                  <a:pt x="296556" y="407250"/>
                </a:cubicBezTo>
                <a:cubicBezTo>
                  <a:pt x="297400" y="407672"/>
                  <a:pt x="298244" y="408094"/>
                  <a:pt x="298947" y="408797"/>
                </a:cubicBezTo>
                <a:lnTo>
                  <a:pt x="299228" y="409078"/>
                </a:lnTo>
                <a:lnTo>
                  <a:pt x="322009" y="431859"/>
                </a:lnTo>
                <a:lnTo>
                  <a:pt x="343806" y="410063"/>
                </a:lnTo>
                <a:cubicBezTo>
                  <a:pt x="345915" y="407391"/>
                  <a:pt x="349009" y="405703"/>
                  <a:pt x="352666" y="405703"/>
                </a:cubicBezTo>
                <a:lnTo>
                  <a:pt x="377978" y="405703"/>
                </a:lnTo>
                <a:lnTo>
                  <a:pt x="378119" y="405703"/>
                </a:lnTo>
                <a:lnTo>
                  <a:pt x="378119" y="296719"/>
                </a:lnTo>
                <a:lnTo>
                  <a:pt x="328197" y="296719"/>
                </a:lnTo>
                <a:cubicBezTo>
                  <a:pt x="327775" y="296859"/>
                  <a:pt x="327212" y="296859"/>
                  <a:pt x="326790" y="296859"/>
                </a:cubicBezTo>
                <a:cubicBezTo>
                  <a:pt x="326228" y="296859"/>
                  <a:pt x="325806" y="296719"/>
                  <a:pt x="325384" y="296719"/>
                </a:cubicBezTo>
                <a:close/>
                <a:moveTo>
                  <a:pt x="223976" y="139764"/>
                </a:moveTo>
                <a:cubicBezTo>
                  <a:pt x="215275" y="139570"/>
                  <a:pt x="207540" y="141258"/>
                  <a:pt x="200790" y="144844"/>
                </a:cubicBezTo>
                <a:cubicBezTo>
                  <a:pt x="195587" y="147656"/>
                  <a:pt x="190947" y="151453"/>
                  <a:pt x="187150" y="156094"/>
                </a:cubicBezTo>
                <a:cubicBezTo>
                  <a:pt x="202056" y="153703"/>
                  <a:pt x="221040" y="152859"/>
                  <a:pt x="238197" y="159469"/>
                </a:cubicBezTo>
                <a:cubicBezTo>
                  <a:pt x="239181" y="159750"/>
                  <a:pt x="240165" y="160031"/>
                  <a:pt x="241009" y="160594"/>
                </a:cubicBezTo>
                <a:cubicBezTo>
                  <a:pt x="248181" y="163688"/>
                  <a:pt x="254931" y="168328"/>
                  <a:pt x="260697" y="174656"/>
                </a:cubicBezTo>
                <a:cubicBezTo>
                  <a:pt x="284603" y="200813"/>
                  <a:pt x="294728" y="241172"/>
                  <a:pt x="296556" y="274078"/>
                </a:cubicBezTo>
                <a:lnTo>
                  <a:pt x="315119" y="274078"/>
                </a:lnTo>
                <a:cubicBezTo>
                  <a:pt x="314837" y="261984"/>
                  <a:pt x="313290" y="242438"/>
                  <a:pt x="308369" y="222047"/>
                </a:cubicBezTo>
                <a:cubicBezTo>
                  <a:pt x="298525" y="181688"/>
                  <a:pt x="279962" y="156094"/>
                  <a:pt x="252962" y="145969"/>
                </a:cubicBezTo>
                <a:cubicBezTo>
                  <a:pt x="242345" y="142031"/>
                  <a:pt x="232677" y="139957"/>
                  <a:pt x="223976" y="139764"/>
                </a:cubicBezTo>
                <a:close/>
                <a:moveTo>
                  <a:pt x="419955" y="115717"/>
                </a:moveTo>
                <a:cubicBezTo>
                  <a:pt x="431873" y="115769"/>
                  <a:pt x="442736" y="118406"/>
                  <a:pt x="452228" y="123609"/>
                </a:cubicBezTo>
                <a:cubicBezTo>
                  <a:pt x="469665" y="133875"/>
                  <a:pt x="482181" y="150188"/>
                  <a:pt x="487384" y="169594"/>
                </a:cubicBezTo>
                <a:cubicBezTo>
                  <a:pt x="488228" y="172688"/>
                  <a:pt x="487666" y="175641"/>
                  <a:pt x="486119" y="178313"/>
                </a:cubicBezTo>
                <a:cubicBezTo>
                  <a:pt x="484572" y="180984"/>
                  <a:pt x="482041" y="182813"/>
                  <a:pt x="479087" y="183516"/>
                </a:cubicBezTo>
                <a:cubicBezTo>
                  <a:pt x="476837" y="184078"/>
                  <a:pt x="474587" y="183938"/>
                  <a:pt x="472478" y="183234"/>
                </a:cubicBezTo>
                <a:cubicBezTo>
                  <a:pt x="472197" y="183094"/>
                  <a:pt x="471915" y="183094"/>
                  <a:pt x="471634" y="182953"/>
                </a:cubicBezTo>
                <a:cubicBezTo>
                  <a:pt x="449978" y="175781"/>
                  <a:pt x="433947" y="175219"/>
                  <a:pt x="422415" y="177188"/>
                </a:cubicBezTo>
                <a:cubicBezTo>
                  <a:pt x="425791" y="185203"/>
                  <a:pt x="431134" y="194203"/>
                  <a:pt x="438025" y="194203"/>
                </a:cubicBezTo>
                <a:cubicBezTo>
                  <a:pt x="444353" y="194203"/>
                  <a:pt x="449415" y="199266"/>
                  <a:pt x="449415" y="205594"/>
                </a:cubicBezTo>
                <a:cubicBezTo>
                  <a:pt x="449415" y="211500"/>
                  <a:pt x="444915" y="216281"/>
                  <a:pt x="439290" y="216984"/>
                </a:cubicBezTo>
                <a:lnTo>
                  <a:pt x="438869" y="217266"/>
                </a:lnTo>
                <a:lnTo>
                  <a:pt x="437603" y="217266"/>
                </a:lnTo>
                <a:cubicBezTo>
                  <a:pt x="417494" y="217266"/>
                  <a:pt x="406525" y="199828"/>
                  <a:pt x="401040" y="186469"/>
                </a:cubicBezTo>
                <a:cubicBezTo>
                  <a:pt x="399775" y="187453"/>
                  <a:pt x="398931" y="188438"/>
                  <a:pt x="398228" y="189141"/>
                </a:cubicBezTo>
                <a:cubicBezTo>
                  <a:pt x="381353" y="207563"/>
                  <a:pt x="369962" y="239906"/>
                  <a:pt x="367853" y="273656"/>
                </a:cubicBezTo>
                <a:lnTo>
                  <a:pt x="389228" y="273656"/>
                </a:lnTo>
                <a:cubicBezTo>
                  <a:pt x="394572" y="273656"/>
                  <a:pt x="399072" y="277453"/>
                  <a:pt x="400337" y="282375"/>
                </a:cubicBezTo>
                <a:cubicBezTo>
                  <a:pt x="401181" y="283922"/>
                  <a:pt x="401603" y="285750"/>
                  <a:pt x="401603" y="287578"/>
                </a:cubicBezTo>
                <a:cubicBezTo>
                  <a:pt x="401603" y="302625"/>
                  <a:pt x="413697" y="315000"/>
                  <a:pt x="428744" y="315000"/>
                </a:cubicBezTo>
                <a:cubicBezTo>
                  <a:pt x="428744" y="315000"/>
                  <a:pt x="428884" y="315000"/>
                  <a:pt x="428884" y="315000"/>
                </a:cubicBezTo>
                <a:cubicBezTo>
                  <a:pt x="443931" y="315000"/>
                  <a:pt x="456165" y="302906"/>
                  <a:pt x="456165" y="287859"/>
                </a:cubicBezTo>
                <a:cubicBezTo>
                  <a:pt x="456165" y="279422"/>
                  <a:pt x="452087" y="271266"/>
                  <a:pt x="445337" y="266063"/>
                </a:cubicBezTo>
                <a:cubicBezTo>
                  <a:pt x="440275" y="262406"/>
                  <a:pt x="439290" y="255234"/>
                  <a:pt x="443087" y="250172"/>
                </a:cubicBezTo>
                <a:cubicBezTo>
                  <a:pt x="443650" y="249328"/>
                  <a:pt x="444494" y="248625"/>
                  <a:pt x="445337" y="247922"/>
                </a:cubicBezTo>
                <a:lnTo>
                  <a:pt x="609869" y="128672"/>
                </a:lnTo>
                <a:cubicBezTo>
                  <a:pt x="612259" y="126844"/>
                  <a:pt x="615212" y="126000"/>
                  <a:pt x="618166" y="126422"/>
                </a:cubicBezTo>
                <a:cubicBezTo>
                  <a:pt x="621119" y="126703"/>
                  <a:pt x="623931" y="128250"/>
                  <a:pt x="625759" y="130641"/>
                </a:cubicBezTo>
                <a:cubicBezTo>
                  <a:pt x="627728" y="133031"/>
                  <a:pt x="628572" y="135984"/>
                  <a:pt x="628150" y="139078"/>
                </a:cubicBezTo>
                <a:cubicBezTo>
                  <a:pt x="627869" y="142031"/>
                  <a:pt x="626322" y="144844"/>
                  <a:pt x="623931" y="146672"/>
                </a:cubicBezTo>
                <a:cubicBezTo>
                  <a:pt x="623650" y="146813"/>
                  <a:pt x="623509" y="146953"/>
                  <a:pt x="623228" y="147094"/>
                </a:cubicBezTo>
                <a:lnTo>
                  <a:pt x="469525" y="258609"/>
                </a:lnTo>
                <a:cubicBezTo>
                  <a:pt x="476416" y="268031"/>
                  <a:pt x="479650" y="279422"/>
                  <a:pt x="478806" y="291234"/>
                </a:cubicBezTo>
                <a:cubicBezTo>
                  <a:pt x="477962" y="304594"/>
                  <a:pt x="471915" y="316828"/>
                  <a:pt x="461790" y="325547"/>
                </a:cubicBezTo>
                <a:cubicBezTo>
                  <a:pt x="452790" y="333422"/>
                  <a:pt x="441119" y="337781"/>
                  <a:pt x="429025" y="337781"/>
                </a:cubicBezTo>
                <a:cubicBezTo>
                  <a:pt x="418619" y="337781"/>
                  <a:pt x="408916" y="334547"/>
                  <a:pt x="400900" y="329063"/>
                </a:cubicBezTo>
                <a:lnTo>
                  <a:pt x="400900" y="390094"/>
                </a:lnTo>
                <a:lnTo>
                  <a:pt x="430853" y="390094"/>
                </a:lnTo>
                <a:cubicBezTo>
                  <a:pt x="457290" y="390094"/>
                  <a:pt x="482181" y="379688"/>
                  <a:pt x="500884" y="360984"/>
                </a:cubicBezTo>
                <a:cubicBezTo>
                  <a:pt x="519587" y="342281"/>
                  <a:pt x="529853" y="317391"/>
                  <a:pt x="529853" y="290953"/>
                </a:cubicBezTo>
                <a:cubicBezTo>
                  <a:pt x="529853" y="286734"/>
                  <a:pt x="529572" y="282656"/>
                  <a:pt x="529009" y="278438"/>
                </a:cubicBezTo>
                <a:lnTo>
                  <a:pt x="510025" y="291375"/>
                </a:lnTo>
                <a:cubicBezTo>
                  <a:pt x="508056" y="292641"/>
                  <a:pt x="505947" y="293203"/>
                  <a:pt x="503697" y="293203"/>
                </a:cubicBezTo>
                <a:cubicBezTo>
                  <a:pt x="503556" y="293203"/>
                  <a:pt x="503556" y="293203"/>
                  <a:pt x="503415" y="293203"/>
                </a:cubicBezTo>
                <a:cubicBezTo>
                  <a:pt x="497087" y="293203"/>
                  <a:pt x="492025" y="288141"/>
                  <a:pt x="492025" y="281813"/>
                </a:cubicBezTo>
                <a:cubicBezTo>
                  <a:pt x="492025" y="278016"/>
                  <a:pt x="493853" y="274500"/>
                  <a:pt x="497087" y="272391"/>
                </a:cubicBezTo>
                <a:lnTo>
                  <a:pt x="624634" y="185766"/>
                </a:lnTo>
                <a:cubicBezTo>
                  <a:pt x="629837" y="182250"/>
                  <a:pt x="636869" y="183375"/>
                  <a:pt x="640525" y="188578"/>
                </a:cubicBezTo>
                <a:cubicBezTo>
                  <a:pt x="642212" y="191109"/>
                  <a:pt x="642916" y="194063"/>
                  <a:pt x="642353" y="197297"/>
                </a:cubicBezTo>
                <a:cubicBezTo>
                  <a:pt x="641931" y="200250"/>
                  <a:pt x="640244" y="202922"/>
                  <a:pt x="637712" y="204609"/>
                </a:cubicBezTo>
                <a:lnTo>
                  <a:pt x="637572" y="204750"/>
                </a:lnTo>
                <a:lnTo>
                  <a:pt x="549681" y="264516"/>
                </a:lnTo>
                <a:cubicBezTo>
                  <a:pt x="563603" y="326672"/>
                  <a:pt x="527041" y="390094"/>
                  <a:pt x="465025" y="408234"/>
                </a:cubicBezTo>
                <a:cubicBezTo>
                  <a:pt x="456165" y="410766"/>
                  <a:pt x="447025" y="412313"/>
                  <a:pt x="437744" y="412875"/>
                </a:cubicBezTo>
                <a:cubicBezTo>
                  <a:pt x="450400" y="417094"/>
                  <a:pt x="463478" y="423844"/>
                  <a:pt x="474587" y="434391"/>
                </a:cubicBezTo>
                <a:cubicBezTo>
                  <a:pt x="491884" y="451547"/>
                  <a:pt x="501165" y="475313"/>
                  <a:pt x="500040" y="499500"/>
                </a:cubicBezTo>
                <a:cubicBezTo>
                  <a:pt x="500040" y="505688"/>
                  <a:pt x="494978" y="510891"/>
                  <a:pt x="488790" y="510891"/>
                </a:cubicBezTo>
                <a:lnTo>
                  <a:pt x="488650" y="510891"/>
                </a:lnTo>
                <a:cubicBezTo>
                  <a:pt x="482322" y="510891"/>
                  <a:pt x="477259" y="505828"/>
                  <a:pt x="477259" y="499500"/>
                </a:cubicBezTo>
                <a:lnTo>
                  <a:pt x="477259" y="499219"/>
                </a:lnTo>
                <a:cubicBezTo>
                  <a:pt x="478244" y="481219"/>
                  <a:pt x="471634" y="463641"/>
                  <a:pt x="459119" y="450844"/>
                </a:cubicBezTo>
                <a:cubicBezTo>
                  <a:pt x="446181" y="438750"/>
                  <a:pt x="428884" y="433266"/>
                  <a:pt x="416509" y="430875"/>
                </a:cubicBezTo>
                <a:cubicBezTo>
                  <a:pt x="403291" y="428203"/>
                  <a:pt x="392744" y="428344"/>
                  <a:pt x="390775" y="428344"/>
                </a:cubicBezTo>
                <a:cubicBezTo>
                  <a:pt x="390775" y="428344"/>
                  <a:pt x="390634" y="428344"/>
                  <a:pt x="390634" y="428344"/>
                </a:cubicBezTo>
                <a:cubicBezTo>
                  <a:pt x="390212" y="428484"/>
                  <a:pt x="389790" y="428484"/>
                  <a:pt x="389369" y="428484"/>
                </a:cubicBezTo>
                <a:lnTo>
                  <a:pt x="357447" y="428484"/>
                </a:lnTo>
                <a:lnTo>
                  <a:pt x="329884" y="456047"/>
                </a:lnTo>
                <a:cubicBezTo>
                  <a:pt x="327775" y="458156"/>
                  <a:pt x="324822" y="459422"/>
                  <a:pt x="321728" y="459422"/>
                </a:cubicBezTo>
                <a:cubicBezTo>
                  <a:pt x="321587" y="459422"/>
                  <a:pt x="321587" y="459422"/>
                  <a:pt x="321587" y="459422"/>
                </a:cubicBezTo>
                <a:cubicBezTo>
                  <a:pt x="318634" y="459422"/>
                  <a:pt x="315681" y="458156"/>
                  <a:pt x="313572" y="456047"/>
                </a:cubicBezTo>
                <a:lnTo>
                  <a:pt x="286290" y="428484"/>
                </a:lnTo>
                <a:lnTo>
                  <a:pt x="252259" y="428484"/>
                </a:lnTo>
                <a:lnTo>
                  <a:pt x="252119" y="428484"/>
                </a:lnTo>
                <a:cubicBezTo>
                  <a:pt x="247619" y="428484"/>
                  <a:pt x="207540" y="428203"/>
                  <a:pt x="183775" y="450984"/>
                </a:cubicBezTo>
                <a:cubicBezTo>
                  <a:pt x="171259" y="463641"/>
                  <a:pt x="164509" y="481219"/>
                  <a:pt x="165353" y="499219"/>
                </a:cubicBezTo>
                <a:lnTo>
                  <a:pt x="165353" y="499359"/>
                </a:lnTo>
                <a:lnTo>
                  <a:pt x="165353" y="499500"/>
                </a:lnTo>
                <a:cubicBezTo>
                  <a:pt x="165353" y="505688"/>
                  <a:pt x="160150" y="510750"/>
                  <a:pt x="153962" y="510750"/>
                </a:cubicBezTo>
                <a:cubicBezTo>
                  <a:pt x="147775" y="510750"/>
                  <a:pt x="142572" y="505688"/>
                  <a:pt x="142572" y="499500"/>
                </a:cubicBezTo>
                <a:cubicBezTo>
                  <a:pt x="141587" y="475172"/>
                  <a:pt x="150728" y="451547"/>
                  <a:pt x="168025" y="434391"/>
                </a:cubicBezTo>
                <a:cubicBezTo>
                  <a:pt x="179275" y="423703"/>
                  <a:pt x="192634" y="416953"/>
                  <a:pt x="205431" y="412734"/>
                </a:cubicBezTo>
                <a:cubicBezTo>
                  <a:pt x="175337" y="411047"/>
                  <a:pt x="147212" y="398531"/>
                  <a:pt x="125697" y="377016"/>
                </a:cubicBezTo>
                <a:cubicBezTo>
                  <a:pt x="102775" y="353953"/>
                  <a:pt x="90119" y="323438"/>
                  <a:pt x="90119" y="290813"/>
                </a:cubicBezTo>
                <a:cubicBezTo>
                  <a:pt x="90119" y="281953"/>
                  <a:pt x="91103" y="273094"/>
                  <a:pt x="93072" y="264375"/>
                </a:cubicBezTo>
                <a:lnTo>
                  <a:pt x="4900" y="204750"/>
                </a:lnTo>
                <a:cubicBezTo>
                  <a:pt x="2369" y="202922"/>
                  <a:pt x="681" y="200250"/>
                  <a:pt x="119" y="197297"/>
                </a:cubicBezTo>
                <a:cubicBezTo>
                  <a:pt x="-303" y="194203"/>
                  <a:pt x="400" y="191250"/>
                  <a:pt x="2087" y="188719"/>
                </a:cubicBezTo>
                <a:cubicBezTo>
                  <a:pt x="5603" y="183656"/>
                  <a:pt x="12494" y="182250"/>
                  <a:pt x="17697" y="185766"/>
                </a:cubicBezTo>
                <a:lnTo>
                  <a:pt x="145244" y="272531"/>
                </a:lnTo>
                <a:cubicBezTo>
                  <a:pt x="150447" y="276328"/>
                  <a:pt x="151572" y="283500"/>
                  <a:pt x="147915" y="288563"/>
                </a:cubicBezTo>
                <a:cubicBezTo>
                  <a:pt x="145806" y="291516"/>
                  <a:pt x="142431" y="293203"/>
                  <a:pt x="138915" y="293344"/>
                </a:cubicBezTo>
                <a:lnTo>
                  <a:pt x="138775" y="293344"/>
                </a:lnTo>
                <a:cubicBezTo>
                  <a:pt x="136525" y="293344"/>
                  <a:pt x="134275" y="292641"/>
                  <a:pt x="132447" y="291375"/>
                </a:cubicBezTo>
                <a:lnTo>
                  <a:pt x="113462" y="278438"/>
                </a:lnTo>
                <a:cubicBezTo>
                  <a:pt x="107415" y="325969"/>
                  <a:pt x="136525" y="372234"/>
                  <a:pt x="183915" y="386156"/>
                </a:cubicBezTo>
                <a:cubicBezTo>
                  <a:pt x="192915" y="388828"/>
                  <a:pt x="202197" y="390234"/>
                  <a:pt x="211619" y="390234"/>
                </a:cubicBezTo>
                <a:lnTo>
                  <a:pt x="240728" y="390234"/>
                </a:lnTo>
                <a:lnTo>
                  <a:pt x="240728" y="329906"/>
                </a:lnTo>
                <a:cubicBezTo>
                  <a:pt x="232994" y="334969"/>
                  <a:pt x="223572" y="337922"/>
                  <a:pt x="213587" y="337922"/>
                </a:cubicBezTo>
                <a:cubicBezTo>
                  <a:pt x="200369" y="337922"/>
                  <a:pt x="187712" y="332719"/>
                  <a:pt x="178290" y="323297"/>
                </a:cubicBezTo>
                <a:cubicBezTo>
                  <a:pt x="168869" y="313734"/>
                  <a:pt x="163665" y="301219"/>
                  <a:pt x="163665" y="287859"/>
                </a:cubicBezTo>
                <a:cubicBezTo>
                  <a:pt x="163665" y="277453"/>
                  <a:pt x="166900" y="267188"/>
                  <a:pt x="172947" y="258750"/>
                </a:cubicBezTo>
                <a:lnTo>
                  <a:pt x="19103" y="146531"/>
                </a:lnTo>
                <a:cubicBezTo>
                  <a:pt x="14040" y="142594"/>
                  <a:pt x="13197" y="135422"/>
                  <a:pt x="17134" y="130500"/>
                </a:cubicBezTo>
                <a:cubicBezTo>
                  <a:pt x="20650" y="126000"/>
                  <a:pt x="27400" y="124875"/>
                  <a:pt x="32322" y="128109"/>
                </a:cubicBezTo>
                <a:lnTo>
                  <a:pt x="32462" y="128250"/>
                </a:lnTo>
                <a:lnTo>
                  <a:pt x="196994" y="247500"/>
                </a:lnTo>
                <a:cubicBezTo>
                  <a:pt x="202197" y="251297"/>
                  <a:pt x="203181" y="258469"/>
                  <a:pt x="199384" y="263531"/>
                </a:cubicBezTo>
                <a:cubicBezTo>
                  <a:pt x="198822" y="264375"/>
                  <a:pt x="197978" y="265078"/>
                  <a:pt x="197134" y="265781"/>
                </a:cubicBezTo>
                <a:cubicBezTo>
                  <a:pt x="191369" y="270141"/>
                  <a:pt x="187712" y="276609"/>
                  <a:pt x="186728" y="283781"/>
                </a:cubicBezTo>
                <a:cubicBezTo>
                  <a:pt x="185744" y="290953"/>
                  <a:pt x="187712" y="298125"/>
                  <a:pt x="192072" y="303891"/>
                </a:cubicBezTo>
                <a:cubicBezTo>
                  <a:pt x="201072" y="315844"/>
                  <a:pt x="218228" y="318234"/>
                  <a:pt x="230181" y="309094"/>
                </a:cubicBezTo>
                <a:cubicBezTo>
                  <a:pt x="236369" y="304313"/>
                  <a:pt x="240306" y="297000"/>
                  <a:pt x="240869" y="289266"/>
                </a:cubicBezTo>
                <a:lnTo>
                  <a:pt x="240869" y="284906"/>
                </a:lnTo>
                <a:cubicBezTo>
                  <a:pt x="240869" y="278578"/>
                  <a:pt x="245931" y="273516"/>
                  <a:pt x="252259" y="273516"/>
                </a:cubicBezTo>
                <a:lnTo>
                  <a:pt x="274337" y="273516"/>
                </a:lnTo>
                <a:cubicBezTo>
                  <a:pt x="272228" y="239766"/>
                  <a:pt x="260837" y="207422"/>
                  <a:pt x="243962" y="189000"/>
                </a:cubicBezTo>
                <a:cubicBezTo>
                  <a:pt x="243259" y="188156"/>
                  <a:pt x="242415" y="187453"/>
                  <a:pt x="241712" y="186750"/>
                </a:cubicBezTo>
                <a:cubicBezTo>
                  <a:pt x="233275" y="206859"/>
                  <a:pt x="220619" y="217828"/>
                  <a:pt x="204869" y="217828"/>
                </a:cubicBezTo>
                <a:cubicBezTo>
                  <a:pt x="198540" y="217828"/>
                  <a:pt x="193478" y="212766"/>
                  <a:pt x="193478" y="206438"/>
                </a:cubicBezTo>
                <a:cubicBezTo>
                  <a:pt x="193478" y="200109"/>
                  <a:pt x="198540" y="195047"/>
                  <a:pt x="204869" y="195047"/>
                </a:cubicBezTo>
                <a:cubicBezTo>
                  <a:pt x="211900" y="195047"/>
                  <a:pt x="217384" y="185484"/>
                  <a:pt x="220759" y="177047"/>
                </a:cubicBezTo>
                <a:cubicBezTo>
                  <a:pt x="201212" y="173531"/>
                  <a:pt x="178853" y="180000"/>
                  <a:pt x="170415" y="182813"/>
                </a:cubicBezTo>
                <a:cubicBezTo>
                  <a:pt x="170134" y="182953"/>
                  <a:pt x="169994" y="183094"/>
                  <a:pt x="169712" y="183094"/>
                </a:cubicBezTo>
                <a:cubicBezTo>
                  <a:pt x="163947" y="185203"/>
                  <a:pt x="157478" y="182250"/>
                  <a:pt x="155228" y="176484"/>
                </a:cubicBezTo>
                <a:cubicBezTo>
                  <a:pt x="154384" y="174375"/>
                  <a:pt x="154244" y="172125"/>
                  <a:pt x="154806" y="169875"/>
                </a:cubicBezTo>
                <a:lnTo>
                  <a:pt x="154806" y="169734"/>
                </a:lnTo>
                <a:cubicBezTo>
                  <a:pt x="160009" y="150188"/>
                  <a:pt x="172525" y="133875"/>
                  <a:pt x="189962" y="123750"/>
                </a:cubicBezTo>
                <a:lnTo>
                  <a:pt x="190103" y="123609"/>
                </a:lnTo>
                <a:cubicBezTo>
                  <a:pt x="209509" y="113203"/>
                  <a:pt x="233275" y="113203"/>
                  <a:pt x="260837" y="123328"/>
                </a:cubicBezTo>
                <a:cubicBezTo>
                  <a:pt x="294728" y="135984"/>
                  <a:pt x="318775" y="167344"/>
                  <a:pt x="330447" y="214172"/>
                </a:cubicBezTo>
                <a:cubicBezTo>
                  <a:pt x="336353" y="237938"/>
                  <a:pt x="337759" y="260156"/>
                  <a:pt x="338040" y="273375"/>
                </a:cubicBezTo>
                <a:lnTo>
                  <a:pt x="345353" y="273375"/>
                </a:lnTo>
                <a:cubicBezTo>
                  <a:pt x="347181" y="240609"/>
                  <a:pt x="357306" y="200109"/>
                  <a:pt x="381353" y="173391"/>
                </a:cubicBezTo>
                <a:cubicBezTo>
                  <a:pt x="387681" y="166500"/>
                  <a:pt x="395134" y="161719"/>
                  <a:pt x="403009" y="158484"/>
                </a:cubicBezTo>
                <a:cubicBezTo>
                  <a:pt x="403009" y="158484"/>
                  <a:pt x="403150" y="158484"/>
                  <a:pt x="403150" y="158484"/>
                </a:cubicBezTo>
                <a:cubicBezTo>
                  <a:pt x="420447" y="151594"/>
                  <a:pt x="439853" y="152297"/>
                  <a:pt x="454900" y="154828"/>
                </a:cubicBezTo>
                <a:cubicBezTo>
                  <a:pt x="451103" y="150188"/>
                  <a:pt x="446462" y="146391"/>
                  <a:pt x="441119" y="143438"/>
                </a:cubicBezTo>
                <a:cubicBezTo>
                  <a:pt x="428181" y="136547"/>
                  <a:pt x="410744" y="136969"/>
                  <a:pt x="389228" y="144703"/>
                </a:cubicBezTo>
                <a:cubicBezTo>
                  <a:pt x="374884" y="150188"/>
                  <a:pt x="362509" y="160031"/>
                  <a:pt x="353931" y="173109"/>
                </a:cubicBezTo>
                <a:cubicBezTo>
                  <a:pt x="350697" y="178313"/>
                  <a:pt x="343665" y="180000"/>
                  <a:pt x="338322" y="176625"/>
                </a:cubicBezTo>
                <a:cubicBezTo>
                  <a:pt x="332978" y="173250"/>
                  <a:pt x="331290" y="166219"/>
                  <a:pt x="334665" y="160875"/>
                </a:cubicBezTo>
                <a:cubicBezTo>
                  <a:pt x="334806" y="160594"/>
                  <a:pt x="335087" y="160313"/>
                  <a:pt x="335228" y="160031"/>
                </a:cubicBezTo>
                <a:cubicBezTo>
                  <a:pt x="346478" y="143297"/>
                  <a:pt x="362509" y="130500"/>
                  <a:pt x="381353" y="123328"/>
                </a:cubicBezTo>
                <a:cubicBezTo>
                  <a:pt x="395064" y="118195"/>
                  <a:pt x="408037" y="115664"/>
                  <a:pt x="419955" y="115717"/>
                </a:cubicBezTo>
                <a:close/>
                <a:moveTo>
                  <a:pt x="292760" y="55687"/>
                </a:moveTo>
                <a:cubicBezTo>
                  <a:pt x="284885" y="55687"/>
                  <a:pt x="278416" y="62156"/>
                  <a:pt x="278275" y="70172"/>
                </a:cubicBezTo>
                <a:cubicBezTo>
                  <a:pt x="278275" y="78187"/>
                  <a:pt x="284744" y="84656"/>
                  <a:pt x="292760" y="84656"/>
                </a:cubicBezTo>
                <a:lnTo>
                  <a:pt x="344933" y="84656"/>
                </a:lnTo>
                <a:cubicBezTo>
                  <a:pt x="352948" y="84656"/>
                  <a:pt x="359417" y="78187"/>
                  <a:pt x="359417" y="70172"/>
                </a:cubicBezTo>
                <a:cubicBezTo>
                  <a:pt x="359417" y="62156"/>
                  <a:pt x="353089" y="55687"/>
                  <a:pt x="345073" y="55687"/>
                </a:cubicBezTo>
                <a:cubicBezTo>
                  <a:pt x="337058" y="55687"/>
                  <a:pt x="330589" y="62156"/>
                  <a:pt x="330589" y="70172"/>
                </a:cubicBezTo>
                <a:cubicBezTo>
                  <a:pt x="330589" y="76640"/>
                  <a:pt x="325386" y="81844"/>
                  <a:pt x="318917" y="81844"/>
                </a:cubicBezTo>
                <a:cubicBezTo>
                  <a:pt x="312447" y="81844"/>
                  <a:pt x="307244" y="76640"/>
                  <a:pt x="307244" y="70172"/>
                </a:cubicBezTo>
                <a:cubicBezTo>
                  <a:pt x="307244" y="62156"/>
                  <a:pt x="300775" y="55687"/>
                  <a:pt x="292760" y="55687"/>
                </a:cubicBezTo>
                <a:close/>
                <a:moveTo>
                  <a:pt x="292760" y="32906"/>
                </a:moveTo>
                <a:cubicBezTo>
                  <a:pt x="302463" y="32906"/>
                  <a:pt x="311885" y="36844"/>
                  <a:pt x="318776" y="43594"/>
                </a:cubicBezTo>
                <a:cubicBezTo>
                  <a:pt x="331854" y="30797"/>
                  <a:pt x="352667" y="29250"/>
                  <a:pt x="367573" y="40640"/>
                </a:cubicBezTo>
                <a:cubicBezTo>
                  <a:pt x="383886" y="53156"/>
                  <a:pt x="386979" y="76500"/>
                  <a:pt x="374464" y="92812"/>
                </a:cubicBezTo>
                <a:cubicBezTo>
                  <a:pt x="367433" y="101953"/>
                  <a:pt x="356464" y="107437"/>
                  <a:pt x="344933" y="107437"/>
                </a:cubicBezTo>
                <a:lnTo>
                  <a:pt x="292760" y="107437"/>
                </a:lnTo>
                <a:cubicBezTo>
                  <a:pt x="282775" y="107437"/>
                  <a:pt x="273494" y="103640"/>
                  <a:pt x="266322" y="96469"/>
                </a:cubicBezTo>
                <a:cubicBezTo>
                  <a:pt x="259291" y="89437"/>
                  <a:pt x="255494" y="80156"/>
                  <a:pt x="255494" y="70172"/>
                </a:cubicBezTo>
                <a:cubicBezTo>
                  <a:pt x="255494" y="49640"/>
                  <a:pt x="272228" y="32906"/>
                  <a:pt x="292760" y="32906"/>
                </a:cubicBezTo>
                <a:close/>
                <a:moveTo>
                  <a:pt x="318916" y="0"/>
                </a:moveTo>
                <a:cubicBezTo>
                  <a:pt x="326062" y="0"/>
                  <a:pt x="331854" y="5792"/>
                  <a:pt x="331854" y="12939"/>
                </a:cubicBezTo>
                <a:cubicBezTo>
                  <a:pt x="331854" y="20084"/>
                  <a:pt x="326062" y="25876"/>
                  <a:pt x="318916" y="25876"/>
                </a:cubicBezTo>
                <a:cubicBezTo>
                  <a:pt x="311770" y="25876"/>
                  <a:pt x="305978" y="20084"/>
                  <a:pt x="305978" y="12939"/>
                </a:cubicBezTo>
                <a:cubicBezTo>
                  <a:pt x="305978" y="5792"/>
                  <a:pt x="311770" y="0"/>
                  <a:pt x="318916" y="0"/>
                </a:cubicBezTo>
                <a:close/>
              </a:path>
            </a:pathLst>
          </a:custGeom>
          <a:solidFill>
            <a:schemeClr val="bg2">
              <a:lumMod val="50000"/>
            </a:schemeClr>
          </a:solidFill>
          <a:ln w="1395" cap="flat">
            <a:no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521625608"/>
      </p:ext>
    </p:extLst>
  </p:cSld>
  <p:clrMapOvr>
    <a:masterClrMapping/>
  </p:clrMapOvr>
  <p:transition spd="slow">
    <p:fade thruBlk="1"/>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rmAutofit fontScale="90000"/>
          </a:bodyPr>
          <a:lstStyle/>
          <a:p>
            <a:r>
              <a:rPr lang="ru-RU" dirty="0"/>
              <a:t>Обжалование закупок</a:t>
            </a:r>
          </a:p>
        </p:txBody>
      </p:sp>
      <p:sp>
        <p:nvSpPr>
          <p:cNvPr id="13" name="Полилиния 13">
            <a:extLst>
              <a:ext uri="{FF2B5EF4-FFF2-40B4-BE49-F238E27FC236}">
                <a16:creationId xmlns:a16="http://schemas.microsoft.com/office/drawing/2014/main" id="{394B67E6-CF3F-4783-BE90-09CE6A4A7437}"/>
              </a:ext>
            </a:extLst>
          </p:cNvPr>
          <p:cNvSpPr>
            <a:spLocks noChangeAspect="1"/>
          </p:cNvSpPr>
          <p:nvPr/>
        </p:nvSpPr>
        <p:spPr>
          <a:xfrm>
            <a:off x="1555751" y="1109059"/>
            <a:ext cx="596900" cy="596900"/>
          </a:xfrm>
          <a:custGeom>
            <a:avLst/>
            <a:gdLst>
              <a:gd name="connsiteX0" fmla="*/ 374203 w 720000"/>
              <a:gd name="connsiteY0" fmla="*/ 178594 h 720000"/>
              <a:gd name="connsiteX1" fmla="*/ 360140 w 720000"/>
              <a:gd name="connsiteY1" fmla="*/ 185625 h 720000"/>
              <a:gd name="connsiteX2" fmla="*/ 289828 w 720000"/>
              <a:gd name="connsiteY2" fmla="*/ 278438 h 720000"/>
              <a:gd name="connsiteX3" fmla="*/ 293203 w 720000"/>
              <a:gd name="connsiteY3" fmla="*/ 303047 h 720000"/>
              <a:gd name="connsiteX4" fmla="*/ 303750 w 720000"/>
              <a:gd name="connsiteY4" fmla="*/ 306563 h 720000"/>
              <a:gd name="connsiteX5" fmla="*/ 317812 w 720000"/>
              <a:gd name="connsiteY5" fmla="*/ 299531 h 720000"/>
              <a:gd name="connsiteX6" fmla="*/ 337500 w 720000"/>
              <a:gd name="connsiteY6" fmla="*/ 273516 h 720000"/>
              <a:gd name="connsiteX7" fmla="*/ 345937 w 720000"/>
              <a:gd name="connsiteY7" fmla="*/ 269297 h 720000"/>
              <a:gd name="connsiteX8" fmla="*/ 349312 w 720000"/>
              <a:gd name="connsiteY8" fmla="*/ 269859 h 720000"/>
              <a:gd name="connsiteX9" fmla="*/ 356484 w 720000"/>
              <a:gd name="connsiteY9" fmla="*/ 279844 h 720000"/>
              <a:gd name="connsiteX10" fmla="*/ 356484 w 720000"/>
              <a:gd name="connsiteY10" fmla="*/ 521017 h 720000"/>
              <a:gd name="connsiteX11" fmla="*/ 374062 w 720000"/>
              <a:gd name="connsiteY11" fmla="*/ 538595 h 720000"/>
              <a:gd name="connsiteX12" fmla="*/ 391640 w 720000"/>
              <a:gd name="connsiteY12" fmla="*/ 521017 h 720000"/>
              <a:gd name="connsiteX13" fmla="*/ 391781 w 720000"/>
              <a:gd name="connsiteY13" fmla="*/ 196172 h 720000"/>
              <a:gd name="connsiteX14" fmla="*/ 379828 w 720000"/>
              <a:gd name="connsiteY14" fmla="*/ 179578 h 720000"/>
              <a:gd name="connsiteX15" fmla="*/ 374203 w 720000"/>
              <a:gd name="connsiteY15" fmla="*/ 178594 h 720000"/>
              <a:gd name="connsiteX16" fmla="*/ 374062 w 720000"/>
              <a:gd name="connsiteY16" fmla="*/ 157500 h 720000"/>
              <a:gd name="connsiteX17" fmla="*/ 386437 w 720000"/>
              <a:gd name="connsiteY17" fmla="*/ 159469 h 720000"/>
              <a:gd name="connsiteX18" fmla="*/ 412734 w 720000"/>
              <a:gd name="connsiteY18" fmla="*/ 196172 h 720000"/>
              <a:gd name="connsiteX19" fmla="*/ 412734 w 720000"/>
              <a:gd name="connsiteY19" fmla="*/ 521017 h 720000"/>
              <a:gd name="connsiteX20" fmla="*/ 374062 w 720000"/>
              <a:gd name="connsiteY20" fmla="*/ 559689 h 720000"/>
              <a:gd name="connsiteX21" fmla="*/ 335390 w 720000"/>
              <a:gd name="connsiteY21" fmla="*/ 521017 h 720000"/>
              <a:gd name="connsiteX22" fmla="*/ 335390 w 720000"/>
              <a:gd name="connsiteY22" fmla="*/ 311203 h 720000"/>
              <a:gd name="connsiteX23" fmla="*/ 334547 w 720000"/>
              <a:gd name="connsiteY23" fmla="*/ 312328 h 720000"/>
              <a:gd name="connsiteX24" fmla="*/ 303750 w 720000"/>
              <a:gd name="connsiteY24" fmla="*/ 327656 h 720000"/>
              <a:gd name="connsiteX25" fmla="*/ 280406 w 720000"/>
              <a:gd name="connsiteY25" fmla="*/ 319781 h 720000"/>
              <a:gd name="connsiteX26" fmla="*/ 272953 w 720000"/>
              <a:gd name="connsiteY26" fmla="*/ 265641 h 720000"/>
              <a:gd name="connsiteX27" fmla="*/ 343265 w 720000"/>
              <a:gd name="connsiteY27" fmla="*/ 172828 h 720000"/>
              <a:gd name="connsiteX28" fmla="*/ 374062 w 720000"/>
              <a:gd name="connsiteY28" fmla="*/ 157500 h 720000"/>
              <a:gd name="connsiteX29" fmla="*/ 360001 w 720000"/>
              <a:gd name="connsiteY29" fmla="*/ 54000 h 720000"/>
              <a:gd name="connsiteX30" fmla="*/ 666001 w 720000"/>
              <a:gd name="connsiteY30" fmla="*/ 360001 h 720000"/>
              <a:gd name="connsiteX31" fmla="*/ 360001 w 720000"/>
              <a:gd name="connsiteY31" fmla="*/ 666001 h 720000"/>
              <a:gd name="connsiteX32" fmla="*/ 298406 w 720000"/>
              <a:gd name="connsiteY32" fmla="*/ 659814 h 720000"/>
              <a:gd name="connsiteX33" fmla="*/ 290109 w 720000"/>
              <a:gd name="connsiteY33" fmla="*/ 647298 h 720000"/>
              <a:gd name="connsiteX34" fmla="*/ 302625 w 720000"/>
              <a:gd name="connsiteY34" fmla="*/ 639001 h 720000"/>
              <a:gd name="connsiteX35" fmla="*/ 360001 w 720000"/>
              <a:gd name="connsiteY35" fmla="*/ 644767 h 720000"/>
              <a:gd name="connsiteX36" fmla="*/ 644767 w 720000"/>
              <a:gd name="connsiteY36" fmla="*/ 360001 h 720000"/>
              <a:gd name="connsiteX37" fmla="*/ 360142 w 720000"/>
              <a:gd name="connsiteY37" fmla="*/ 75375 h 720000"/>
              <a:gd name="connsiteX38" fmla="*/ 75375 w 720000"/>
              <a:gd name="connsiteY38" fmla="*/ 360142 h 720000"/>
              <a:gd name="connsiteX39" fmla="*/ 268172 w 720000"/>
              <a:gd name="connsiteY39" fmla="*/ 629579 h 720000"/>
              <a:gd name="connsiteX40" fmla="*/ 274781 w 720000"/>
              <a:gd name="connsiteY40" fmla="*/ 643079 h 720000"/>
              <a:gd name="connsiteX41" fmla="*/ 261281 w 720000"/>
              <a:gd name="connsiteY41" fmla="*/ 649689 h 720000"/>
              <a:gd name="connsiteX42" fmla="*/ 54000 w 720000"/>
              <a:gd name="connsiteY42" fmla="*/ 360001 h 720000"/>
              <a:gd name="connsiteX43" fmla="*/ 360001 w 720000"/>
              <a:gd name="connsiteY43" fmla="*/ 54000 h 720000"/>
              <a:gd name="connsiteX44" fmla="*/ 360000 w 720000"/>
              <a:gd name="connsiteY44" fmla="*/ 0 h 720000"/>
              <a:gd name="connsiteX45" fmla="*/ 524813 w 720000"/>
              <a:gd name="connsiteY45" fmla="*/ 39797 h 720000"/>
              <a:gd name="connsiteX46" fmla="*/ 529453 w 720000"/>
              <a:gd name="connsiteY46" fmla="*/ 54141 h 720000"/>
              <a:gd name="connsiteX47" fmla="*/ 515109 w 720000"/>
              <a:gd name="connsiteY47" fmla="*/ 58781 h 720000"/>
              <a:gd name="connsiteX48" fmla="*/ 360000 w 720000"/>
              <a:gd name="connsiteY48" fmla="*/ 21375 h 720000"/>
              <a:gd name="connsiteX49" fmla="*/ 120516 w 720000"/>
              <a:gd name="connsiteY49" fmla="*/ 120516 h 720000"/>
              <a:gd name="connsiteX50" fmla="*/ 21375 w 720000"/>
              <a:gd name="connsiteY50" fmla="*/ 360000 h 720000"/>
              <a:gd name="connsiteX51" fmla="*/ 120516 w 720000"/>
              <a:gd name="connsiteY51" fmla="*/ 599484 h 720000"/>
              <a:gd name="connsiteX52" fmla="*/ 360000 w 720000"/>
              <a:gd name="connsiteY52" fmla="*/ 698625 h 720000"/>
              <a:gd name="connsiteX53" fmla="*/ 599484 w 720000"/>
              <a:gd name="connsiteY53" fmla="*/ 599484 h 720000"/>
              <a:gd name="connsiteX54" fmla="*/ 698625 w 720000"/>
              <a:gd name="connsiteY54" fmla="*/ 360000 h 720000"/>
              <a:gd name="connsiteX55" fmla="*/ 599484 w 720000"/>
              <a:gd name="connsiteY55" fmla="*/ 120516 h 720000"/>
              <a:gd name="connsiteX56" fmla="*/ 547734 w 720000"/>
              <a:gd name="connsiteY56" fmla="*/ 78047 h 720000"/>
              <a:gd name="connsiteX57" fmla="*/ 544781 w 720000"/>
              <a:gd name="connsiteY57" fmla="*/ 63281 h 720000"/>
              <a:gd name="connsiteX58" fmla="*/ 559547 w 720000"/>
              <a:gd name="connsiteY58" fmla="*/ 60328 h 720000"/>
              <a:gd name="connsiteX59" fmla="*/ 614531 w 720000"/>
              <a:gd name="connsiteY59" fmla="*/ 105469 h 720000"/>
              <a:gd name="connsiteX60" fmla="*/ 720000 w 720000"/>
              <a:gd name="connsiteY60" fmla="*/ 360000 h 720000"/>
              <a:gd name="connsiteX61" fmla="*/ 614531 w 720000"/>
              <a:gd name="connsiteY61" fmla="*/ 614531 h 720000"/>
              <a:gd name="connsiteX62" fmla="*/ 360000 w 720000"/>
              <a:gd name="connsiteY62" fmla="*/ 720000 h 720000"/>
              <a:gd name="connsiteX63" fmla="*/ 105469 w 720000"/>
              <a:gd name="connsiteY63" fmla="*/ 614531 h 720000"/>
              <a:gd name="connsiteX64" fmla="*/ 0 w 720000"/>
              <a:gd name="connsiteY64" fmla="*/ 360000 h 720000"/>
              <a:gd name="connsiteX65" fmla="*/ 105469 w 720000"/>
              <a:gd name="connsiteY65" fmla="*/ 105469 h 720000"/>
              <a:gd name="connsiteX66" fmla="*/ 360000 w 720000"/>
              <a:gd name="connsiteY66"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20000" h="720000">
                <a:moveTo>
                  <a:pt x="374203" y="178594"/>
                </a:moveTo>
                <a:cubicBezTo>
                  <a:pt x="368719" y="178594"/>
                  <a:pt x="363375" y="181266"/>
                  <a:pt x="360140" y="185625"/>
                </a:cubicBezTo>
                <a:lnTo>
                  <a:pt x="289828" y="278438"/>
                </a:lnTo>
                <a:cubicBezTo>
                  <a:pt x="283922" y="286172"/>
                  <a:pt x="285469" y="297141"/>
                  <a:pt x="293203" y="303047"/>
                </a:cubicBezTo>
                <a:cubicBezTo>
                  <a:pt x="296297" y="305297"/>
                  <a:pt x="299953" y="306563"/>
                  <a:pt x="303750" y="306563"/>
                </a:cubicBezTo>
                <a:cubicBezTo>
                  <a:pt x="309375" y="306563"/>
                  <a:pt x="314437" y="303891"/>
                  <a:pt x="317812" y="299531"/>
                </a:cubicBezTo>
                <a:lnTo>
                  <a:pt x="337500" y="273516"/>
                </a:lnTo>
                <a:cubicBezTo>
                  <a:pt x="339609" y="270844"/>
                  <a:pt x="342703" y="269297"/>
                  <a:pt x="345937" y="269297"/>
                </a:cubicBezTo>
                <a:cubicBezTo>
                  <a:pt x="347062" y="269297"/>
                  <a:pt x="348187" y="269438"/>
                  <a:pt x="349312" y="269859"/>
                </a:cubicBezTo>
                <a:cubicBezTo>
                  <a:pt x="353531" y="271266"/>
                  <a:pt x="356484" y="275344"/>
                  <a:pt x="356484" y="279844"/>
                </a:cubicBezTo>
                <a:lnTo>
                  <a:pt x="356484" y="521017"/>
                </a:lnTo>
                <a:cubicBezTo>
                  <a:pt x="356484" y="530720"/>
                  <a:pt x="364359" y="538595"/>
                  <a:pt x="374062" y="538595"/>
                </a:cubicBezTo>
                <a:cubicBezTo>
                  <a:pt x="383765" y="538595"/>
                  <a:pt x="391640" y="530720"/>
                  <a:pt x="391640" y="521017"/>
                </a:cubicBezTo>
                <a:lnTo>
                  <a:pt x="391781" y="196172"/>
                </a:lnTo>
                <a:cubicBezTo>
                  <a:pt x="391781" y="188719"/>
                  <a:pt x="387000" y="181969"/>
                  <a:pt x="379828" y="179578"/>
                </a:cubicBezTo>
                <a:cubicBezTo>
                  <a:pt x="378000" y="178875"/>
                  <a:pt x="376172" y="178594"/>
                  <a:pt x="374203" y="178594"/>
                </a:cubicBezTo>
                <a:close/>
                <a:moveTo>
                  <a:pt x="374062" y="157500"/>
                </a:moveTo>
                <a:cubicBezTo>
                  <a:pt x="378281" y="157500"/>
                  <a:pt x="382500" y="158063"/>
                  <a:pt x="386437" y="159469"/>
                </a:cubicBezTo>
                <a:cubicBezTo>
                  <a:pt x="402187" y="164812"/>
                  <a:pt x="412734" y="179578"/>
                  <a:pt x="412734" y="196172"/>
                </a:cubicBezTo>
                <a:lnTo>
                  <a:pt x="412734" y="521017"/>
                </a:lnTo>
                <a:cubicBezTo>
                  <a:pt x="412734" y="542392"/>
                  <a:pt x="395437" y="559689"/>
                  <a:pt x="374062" y="559689"/>
                </a:cubicBezTo>
                <a:cubicBezTo>
                  <a:pt x="352687" y="559689"/>
                  <a:pt x="335390" y="542392"/>
                  <a:pt x="335390" y="521017"/>
                </a:cubicBezTo>
                <a:lnTo>
                  <a:pt x="335390" y="311203"/>
                </a:lnTo>
                <a:lnTo>
                  <a:pt x="334547" y="312328"/>
                </a:lnTo>
                <a:cubicBezTo>
                  <a:pt x="327234" y="322031"/>
                  <a:pt x="315984" y="327656"/>
                  <a:pt x="303750" y="327656"/>
                </a:cubicBezTo>
                <a:cubicBezTo>
                  <a:pt x="295312" y="327656"/>
                  <a:pt x="287156" y="324984"/>
                  <a:pt x="280406" y="319781"/>
                </a:cubicBezTo>
                <a:cubicBezTo>
                  <a:pt x="263390" y="306984"/>
                  <a:pt x="260015" y="282656"/>
                  <a:pt x="272953" y="265641"/>
                </a:cubicBezTo>
                <a:lnTo>
                  <a:pt x="343265" y="172828"/>
                </a:lnTo>
                <a:cubicBezTo>
                  <a:pt x="350437" y="163266"/>
                  <a:pt x="361969" y="157500"/>
                  <a:pt x="374062" y="157500"/>
                </a:cubicBezTo>
                <a:close/>
                <a:moveTo>
                  <a:pt x="360001" y="54000"/>
                </a:moveTo>
                <a:cubicBezTo>
                  <a:pt x="528751" y="54000"/>
                  <a:pt x="666001" y="191250"/>
                  <a:pt x="666001" y="360001"/>
                </a:cubicBezTo>
                <a:cubicBezTo>
                  <a:pt x="666001" y="528751"/>
                  <a:pt x="528751" y="666001"/>
                  <a:pt x="360001" y="666001"/>
                </a:cubicBezTo>
                <a:cubicBezTo>
                  <a:pt x="339329" y="666001"/>
                  <a:pt x="318516" y="663892"/>
                  <a:pt x="298406" y="659814"/>
                </a:cubicBezTo>
                <a:cubicBezTo>
                  <a:pt x="292641" y="658689"/>
                  <a:pt x="288984" y="653064"/>
                  <a:pt x="290109" y="647298"/>
                </a:cubicBezTo>
                <a:cubicBezTo>
                  <a:pt x="291234" y="641532"/>
                  <a:pt x="296859" y="637876"/>
                  <a:pt x="302625" y="639001"/>
                </a:cubicBezTo>
                <a:cubicBezTo>
                  <a:pt x="321469" y="642798"/>
                  <a:pt x="340735" y="644767"/>
                  <a:pt x="360001" y="644767"/>
                </a:cubicBezTo>
                <a:cubicBezTo>
                  <a:pt x="517079" y="644767"/>
                  <a:pt x="644767" y="516939"/>
                  <a:pt x="644767" y="360001"/>
                </a:cubicBezTo>
                <a:cubicBezTo>
                  <a:pt x="644767" y="203062"/>
                  <a:pt x="517220" y="75375"/>
                  <a:pt x="360142" y="75375"/>
                </a:cubicBezTo>
                <a:cubicBezTo>
                  <a:pt x="203062" y="75375"/>
                  <a:pt x="75375" y="203203"/>
                  <a:pt x="75375" y="360142"/>
                </a:cubicBezTo>
                <a:cubicBezTo>
                  <a:pt x="75375" y="481782"/>
                  <a:pt x="152859" y="590204"/>
                  <a:pt x="268172" y="629579"/>
                </a:cubicBezTo>
                <a:cubicBezTo>
                  <a:pt x="273656" y="631407"/>
                  <a:pt x="276750" y="637454"/>
                  <a:pt x="274781" y="643079"/>
                </a:cubicBezTo>
                <a:cubicBezTo>
                  <a:pt x="272953" y="648564"/>
                  <a:pt x="266906" y="651657"/>
                  <a:pt x="261281" y="649689"/>
                </a:cubicBezTo>
                <a:cubicBezTo>
                  <a:pt x="137250" y="607220"/>
                  <a:pt x="54000" y="490923"/>
                  <a:pt x="54000" y="360001"/>
                </a:cubicBezTo>
                <a:cubicBezTo>
                  <a:pt x="54000" y="191250"/>
                  <a:pt x="191250" y="54000"/>
                  <a:pt x="360001" y="54000"/>
                </a:cubicBezTo>
                <a:close/>
                <a:moveTo>
                  <a:pt x="360000" y="0"/>
                </a:moveTo>
                <a:cubicBezTo>
                  <a:pt x="417516" y="0"/>
                  <a:pt x="474469" y="13781"/>
                  <a:pt x="524813" y="39797"/>
                </a:cubicBezTo>
                <a:cubicBezTo>
                  <a:pt x="530156" y="42469"/>
                  <a:pt x="532125" y="48938"/>
                  <a:pt x="529453" y="54141"/>
                </a:cubicBezTo>
                <a:cubicBezTo>
                  <a:pt x="526781" y="59484"/>
                  <a:pt x="520313" y="61453"/>
                  <a:pt x="515109" y="58781"/>
                </a:cubicBezTo>
                <a:cubicBezTo>
                  <a:pt x="467016" y="34031"/>
                  <a:pt x="414844" y="21375"/>
                  <a:pt x="360000" y="21375"/>
                </a:cubicBezTo>
                <a:cubicBezTo>
                  <a:pt x="269578" y="21375"/>
                  <a:pt x="184500" y="56531"/>
                  <a:pt x="120516" y="120516"/>
                </a:cubicBezTo>
                <a:cubicBezTo>
                  <a:pt x="56531" y="184500"/>
                  <a:pt x="21375" y="269578"/>
                  <a:pt x="21375" y="360000"/>
                </a:cubicBezTo>
                <a:cubicBezTo>
                  <a:pt x="21375" y="450422"/>
                  <a:pt x="56531" y="535500"/>
                  <a:pt x="120516" y="599484"/>
                </a:cubicBezTo>
                <a:cubicBezTo>
                  <a:pt x="184500" y="663328"/>
                  <a:pt x="269578" y="698625"/>
                  <a:pt x="360000" y="698625"/>
                </a:cubicBezTo>
                <a:cubicBezTo>
                  <a:pt x="450422" y="698625"/>
                  <a:pt x="535641" y="663469"/>
                  <a:pt x="599484" y="599484"/>
                </a:cubicBezTo>
                <a:cubicBezTo>
                  <a:pt x="663328" y="535500"/>
                  <a:pt x="698625" y="450422"/>
                  <a:pt x="698625" y="360000"/>
                </a:cubicBezTo>
                <a:cubicBezTo>
                  <a:pt x="698625" y="269578"/>
                  <a:pt x="663469" y="184500"/>
                  <a:pt x="599484" y="120516"/>
                </a:cubicBezTo>
                <a:cubicBezTo>
                  <a:pt x="583594" y="104625"/>
                  <a:pt x="566156" y="90422"/>
                  <a:pt x="547734" y="78047"/>
                </a:cubicBezTo>
                <a:cubicBezTo>
                  <a:pt x="542813" y="74813"/>
                  <a:pt x="541547" y="68203"/>
                  <a:pt x="544781" y="63281"/>
                </a:cubicBezTo>
                <a:cubicBezTo>
                  <a:pt x="548016" y="58359"/>
                  <a:pt x="554625" y="57094"/>
                  <a:pt x="559547" y="60328"/>
                </a:cubicBezTo>
                <a:cubicBezTo>
                  <a:pt x="579234" y="73406"/>
                  <a:pt x="597656" y="88594"/>
                  <a:pt x="614531" y="105469"/>
                </a:cubicBezTo>
                <a:cubicBezTo>
                  <a:pt x="682594" y="173391"/>
                  <a:pt x="720000" y="263813"/>
                  <a:pt x="720000" y="360000"/>
                </a:cubicBezTo>
                <a:cubicBezTo>
                  <a:pt x="720000" y="456188"/>
                  <a:pt x="682453" y="546469"/>
                  <a:pt x="614531" y="614531"/>
                </a:cubicBezTo>
                <a:cubicBezTo>
                  <a:pt x="546609" y="682594"/>
                  <a:pt x="456188" y="720000"/>
                  <a:pt x="360000" y="720000"/>
                </a:cubicBezTo>
                <a:cubicBezTo>
                  <a:pt x="263813" y="720000"/>
                  <a:pt x="173531" y="682453"/>
                  <a:pt x="105469" y="614531"/>
                </a:cubicBezTo>
                <a:cubicBezTo>
                  <a:pt x="37406" y="546609"/>
                  <a:pt x="0" y="456188"/>
                  <a:pt x="0" y="360000"/>
                </a:cubicBezTo>
                <a:cubicBezTo>
                  <a:pt x="0" y="263813"/>
                  <a:pt x="37547" y="173531"/>
                  <a:pt x="105469" y="105469"/>
                </a:cubicBezTo>
                <a:cubicBezTo>
                  <a:pt x="173391" y="37406"/>
                  <a:pt x="263813" y="0"/>
                  <a:pt x="360000" y="0"/>
                </a:cubicBezTo>
                <a:close/>
              </a:path>
            </a:pathLst>
          </a:custGeom>
          <a:solidFill>
            <a:schemeClr val="accent2"/>
          </a:solidFill>
          <a:ln w="1395" cap="flat">
            <a:noFill/>
            <a:prstDash val="solid"/>
            <a:miter/>
          </a:ln>
        </p:spPr>
        <p:txBody>
          <a:bodyPr rtlCol="0" anchor="ctr"/>
          <a:lstStyle/>
          <a:p>
            <a:endParaRPr lang="ru-RU" dirty="0">
              <a:latin typeface="Roboto" panose="02000000000000000000" pitchFamily="2" charset="0"/>
              <a:ea typeface="Roboto" panose="02000000000000000000" pitchFamily="2" charset="0"/>
              <a:cs typeface="Roboto" panose="02000000000000000000" pitchFamily="2" charset="0"/>
            </a:endParaRPr>
          </a:p>
        </p:txBody>
      </p:sp>
      <p:sp>
        <p:nvSpPr>
          <p:cNvPr id="14" name="Полилиния 15">
            <a:extLst>
              <a:ext uri="{FF2B5EF4-FFF2-40B4-BE49-F238E27FC236}">
                <a16:creationId xmlns:a16="http://schemas.microsoft.com/office/drawing/2014/main" id="{29F65140-150B-408B-B359-7BEA5166C0E5}"/>
              </a:ext>
            </a:extLst>
          </p:cNvPr>
          <p:cNvSpPr>
            <a:spLocks noChangeAspect="1"/>
          </p:cNvSpPr>
          <p:nvPr/>
        </p:nvSpPr>
        <p:spPr>
          <a:xfrm>
            <a:off x="1555751" y="2053464"/>
            <a:ext cx="596900" cy="596900"/>
          </a:xfrm>
          <a:custGeom>
            <a:avLst/>
            <a:gdLst>
              <a:gd name="connsiteX0" fmla="*/ 360001 w 720000"/>
              <a:gd name="connsiteY0" fmla="*/ 178594 h 720000"/>
              <a:gd name="connsiteX1" fmla="*/ 272812 w 720000"/>
              <a:gd name="connsiteY1" fmla="*/ 265781 h 720000"/>
              <a:gd name="connsiteX2" fmla="*/ 290391 w 720000"/>
              <a:gd name="connsiteY2" fmla="*/ 283359 h 720000"/>
              <a:gd name="connsiteX3" fmla="*/ 307969 w 720000"/>
              <a:gd name="connsiteY3" fmla="*/ 265781 h 720000"/>
              <a:gd name="connsiteX4" fmla="*/ 360001 w 720000"/>
              <a:gd name="connsiteY4" fmla="*/ 213750 h 720000"/>
              <a:gd name="connsiteX5" fmla="*/ 412032 w 720000"/>
              <a:gd name="connsiteY5" fmla="*/ 265781 h 720000"/>
              <a:gd name="connsiteX6" fmla="*/ 404860 w 720000"/>
              <a:gd name="connsiteY6" fmla="*/ 292219 h 720000"/>
              <a:gd name="connsiteX7" fmla="*/ 275203 w 720000"/>
              <a:gd name="connsiteY7" fmla="*/ 512157 h 720000"/>
              <a:gd name="connsiteX8" fmla="*/ 275062 w 720000"/>
              <a:gd name="connsiteY8" fmla="*/ 529735 h 720000"/>
              <a:gd name="connsiteX9" fmla="*/ 290391 w 720000"/>
              <a:gd name="connsiteY9" fmla="*/ 538595 h 720000"/>
              <a:gd name="connsiteX10" fmla="*/ 429610 w 720000"/>
              <a:gd name="connsiteY10" fmla="*/ 538595 h 720000"/>
              <a:gd name="connsiteX11" fmla="*/ 447048 w 720000"/>
              <a:gd name="connsiteY11" fmla="*/ 521017 h 720000"/>
              <a:gd name="connsiteX12" fmla="*/ 429470 w 720000"/>
              <a:gd name="connsiteY12" fmla="*/ 503439 h 720000"/>
              <a:gd name="connsiteX13" fmla="*/ 339469 w 720000"/>
              <a:gd name="connsiteY13" fmla="*/ 503439 h 720000"/>
              <a:gd name="connsiteX14" fmla="*/ 330328 w 720000"/>
              <a:gd name="connsiteY14" fmla="*/ 498095 h 720000"/>
              <a:gd name="connsiteX15" fmla="*/ 330469 w 720000"/>
              <a:gd name="connsiteY15" fmla="*/ 487548 h 720000"/>
              <a:gd name="connsiteX16" fmla="*/ 435095 w 720000"/>
              <a:gd name="connsiteY16" fmla="*/ 309937 h 720000"/>
              <a:gd name="connsiteX17" fmla="*/ 447188 w 720000"/>
              <a:gd name="connsiteY17" fmla="*/ 265781 h 720000"/>
              <a:gd name="connsiteX18" fmla="*/ 360001 w 720000"/>
              <a:gd name="connsiteY18" fmla="*/ 178594 h 720000"/>
              <a:gd name="connsiteX19" fmla="*/ 359860 w 720000"/>
              <a:gd name="connsiteY19" fmla="*/ 157500 h 720000"/>
              <a:gd name="connsiteX20" fmla="*/ 468142 w 720000"/>
              <a:gd name="connsiteY20" fmla="*/ 265781 h 720000"/>
              <a:gd name="connsiteX21" fmla="*/ 453235 w 720000"/>
              <a:gd name="connsiteY21" fmla="*/ 320766 h 720000"/>
              <a:gd name="connsiteX22" fmla="*/ 358032 w 720000"/>
              <a:gd name="connsiteY22" fmla="*/ 482345 h 720000"/>
              <a:gd name="connsiteX23" fmla="*/ 429610 w 720000"/>
              <a:gd name="connsiteY23" fmla="*/ 482345 h 720000"/>
              <a:gd name="connsiteX24" fmla="*/ 468282 w 720000"/>
              <a:gd name="connsiteY24" fmla="*/ 521017 h 720000"/>
              <a:gd name="connsiteX25" fmla="*/ 429610 w 720000"/>
              <a:gd name="connsiteY25" fmla="*/ 559689 h 720000"/>
              <a:gd name="connsiteX26" fmla="*/ 290391 w 720000"/>
              <a:gd name="connsiteY26" fmla="*/ 559689 h 720000"/>
              <a:gd name="connsiteX27" fmla="*/ 256781 w 720000"/>
              <a:gd name="connsiteY27" fmla="*/ 540142 h 720000"/>
              <a:gd name="connsiteX28" fmla="*/ 257062 w 720000"/>
              <a:gd name="connsiteY28" fmla="*/ 501329 h 720000"/>
              <a:gd name="connsiteX29" fmla="*/ 386720 w 720000"/>
              <a:gd name="connsiteY29" fmla="*/ 281391 h 720000"/>
              <a:gd name="connsiteX30" fmla="*/ 390938 w 720000"/>
              <a:gd name="connsiteY30" fmla="*/ 265781 h 720000"/>
              <a:gd name="connsiteX31" fmla="*/ 360001 w 720000"/>
              <a:gd name="connsiteY31" fmla="*/ 234844 h 720000"/>
              <a:gd name="connsiteX32" fmla="*/ 329062 w 720000"/>
              <a:gd name="connsiteY32" fmla="*/ 265781 h 720000"/>
              <a:gd name="connsiteX33" fmla="*/ 290250 w 720000"/>
              <a:gd name="connsiteY33" fmla="*/ 304453 h 720000"/>
              <a:gd name="connsiteX34" fmla="*/ 251578 w 720000"/>
              <a:gd name="connsiteY34" fmla="*/ 265781 h 720000"/>
              <a:gd name="connsiteX35" fmla="*/ 359860 w 720000"/>
              <a:gd name="connsiteY35" fmla="*/ 157500 h 720000"/>
              <a:gd name="connsiteX36" fmla="*/ 360001 w 720000"/>
              <a:gd name="connsiteY36" fmla="*/ 54000 h 720000"/>
              <a:gd name="connsiteX37" fmla="*/ 666001 w 720000"/>
              <a:gd name="connsiteY37" fmla="*/ 360001 h 720000"/>
              <a:gd name="connsiteX38" fmla="*/ 360001 w 720000"/>
              <a:gd name="connsiteY38" fmla="*/ 666001 h 720000"/>
              <a:gd name="connsiteX39" fmla="*/ 298406 w 720000"/>
              <a:gd name="connsiteY39" fmla="*/ 659814 h 720000"/>
              <a:gd name="connsiteX40" fmla="*/ 290109 w 720000"/>
              <a:gd name="connsiteY40" fmla="*/ 647298 h 720000"/>
              <a:gd name="connsiteX41" fmla="*/ 302625 w 720000"/>
              <a:gd name="connsiteY41" fmla="*/ 639001 h 720000"/>
              <a:gd name="connsiteX42" fmla="*/ 360001 w 720000"/>
              <a:gd name="connsiteY42" fmla="*/ 644767 h 720000"/>
              <a:gd name="connsiteX43" fmla="*/ 644767 w 720000"/>
              <a:gd name="connsiteY43" fmla="*/ 360001 h 720000"/>
              <a:gd name="connsiteX44" fmla="*/ 360142 w 720000"/>
              <a:gd name="connsiteY44" fmla="*/ 75375 h 720000"/>
              <a:gd name="connsiteX45" fmla="*/ 75375 w 720000"/>
              <a:gd name="connsiteY45" fmla="*/ 360142 h 720000"/>
              <a:gd name="connsiteX46" fmla="*/ 268172 w 720000"/>
              <a:gd name="connsiteY46" fmla="*/ 629579 h 720000"/>
              <a:gd name="connsiteX47" fmla="*/ 274781 w 720000"/>
              <a:gd name="connsiteY47" fmla="*/ 643079 h 720000"/>
              <a:gd name="connsiteX48" fmla="*/ 261281 w 720000"/>
              <a:gd name="connsiteY48" fmla="*/ 649689 h 720000"/>
              <a:gd name="connsiteX49" fmla="*/ 54000 w 720000"/>
              <a:gd name="connsiteY49" fmla="*/ 360001 h 720000"/>
              <a:gd name="connsiteX50" fmla="*/ 360001 w 720000"/>
              <a:gd name="connsiteY50" fmla="*/ 54000 h 720000"/>
              <a:gd name="connsiteX51" fmla="*/ 360000 w 720000"/>
              <a:gd name="connsiteY51" fmla="*/ 0 h 720000"/>
              <a:gd name="connsiteX52" fmla="*/ 524813 w 720000"/>
              <a:gd name="connsiteY52" fmla="*/ 39797 h 720000"/>
              <a:gd name="connsiteX53" fmla="*/ 529453 w 720000"/>
              <a:gd name="connsiteY53" fmla="*/ 54141 h 720000"/>
              <a:gd name="connsiteX54" fmla="*/ 515109 w 720000"/>
              <a:gd name="connsiteY54" fmla="*/ 58781 h 720000"/>
              <a:gd name="connsiteX55" fmla="*/ 360000 w 720000"/>
              <a:gd name="connsiteY55" fmla="*/ 21375 h 720000"/>
              <a:gd name="connsiteX56" fmla="*/ 120516 w 720000"/>
              <a:gd name="connsiteY56" fmla="*/ 120516 h 720000"/>
              <a:gd name="connsiteX57" fmla="*/ 21375 w 720000"/>
              <a:gd name="connsiteY57" fmla="*/ 360000 h 720000"/>
              <a:gd name="connsiteX58" fmla="*/ 120516 w 720000"/>
              <a:gd name="connsiteY58" fmla="*/ 599484 h 720000"/>
              <a:gd name="connsiteX59" fmla="*/ 360000 w 720000"/>
              <a:gd name="connsiteY59" fmla="*/ 698625 h 720000"/>
              <a:gd name="connsiteX60" fmla="*/ 599484 w 720000"/>
              <a:gd name="connsiteY60" fmla="*/ 599484 h 720000"/>
              <a:gd name="connsiteX61" fmla="*/ 698625 w 720000"/>
              <a:gd name="connsiteY61" fmla="*/ 360000 h 720000"/>
              <a:gd name="connsiteX62" fmla="*/ 599484 w 720000"/>
              <a:gd name="connsiteY62" fmla="*/ 120516 h 720000"/>
              <a:gd name="connsiteX63" fmla="*/ 547734 w 720000"/>
              <a:gd name="connsiteY63" fmla="*/ 78047 h 720000"/>
              <a:gd name="connsiteX64" fmla="*/ 544781 w 720000"/>
              <a:gd name="connsiteY64" fmla="*/ 63281 h 720000"/>
              <a:gd name="connsiteX65" fmla="*/ 559547 w 720000"/>
              <a:gd name="connsiteY65" fmla="*/ 60328 h 720000"/>
              <a:gd name="connsiteX66" fmla="*/ 614531 w 720000"/>
              <a:gd name="connsiteY66" fmla="*/ 105469 h 720000"/>
              <a:gd name="connsiteX67" fmla="*/ 720000 w 720000"/>
              <a:gd name="connsiteY67" fmla="*/ 360000 h 720000"/>
              <a:gd name="connsiteX68" fmla="*/ 614531 w 720000"/>
              <a:gd name="connsiteY68" fmla="*/ 614531 h 720000"/>
              <a:gd name="connsiteX69" fmla="*/ 360000 w 720000"/>
              <a:gd name="connsiteY69" fmla="*/ 720000 h 720000"/>
              <a:gd name="connsiteX70" fmla="*/ 105469 w 720000"/>
              <a:gd name="connsiteY70" fmla="*/ 614531 h 720000"/>
              <a:gd name="connsiteX71" fmla="*/ 0 w 720000"/>
              <a:gd name="connsiteY71" fmla="*/ 360000 h 720000"/>
              <a:gd name="connsiteX72" fmla="*/ 105469 w 720000"/>
              <a:gd name="connsiteY72" fmla="*/ 105469 h 720000"/>
              <a:gd name="connsiteX73" fmla="*/ 360000 w 720000"/>
              <a:gd name="connsiteY73"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720000" h="720000">
                <a:moveTo>
                  <a:pt x="360001" y="178594"/>
                </a:moveTo>
                <a:cubicBezTo>
                  <a:pt x="311906" y="178594"/>
                  <a:pt x="272812" y="217688"/>
                  <a:pt x="272812" y="265781"/>
                </a:cubicBezTo>
                <a:cubicBezTo>
                  <a:pt x="272812" y="275484"/>
                  <a:pt x="280687" y="283359"/>
                  <a:pt x="290391" y="283359"/>
                </a:cubicBezTo>
                <a:cubicBezTo>
                  <a:pt x="300094" y="283359"/>
                  <a:pt x="307969" y="275484"/>
                  <a:pt x="307969" y="265781"/>
                </a:cubicBezTo>
                <a:cubicBezTo>
                  <a:pt x="307969" y="237094"/>
                  <a:pt x="331312" y="213750"/>
                  <a:pt x="360001" y="213750"/>
                </a:cubicBezTo>
                <a:cubicBezTo>
                  <a:pt x="388688" y="213750"/>
                  <a:pt x="412032" y="237094"/>
                  <a:pt x="412032" y="265781"/>
                </a:cubicBezTo>
                <a:cubicBezTo>
                  <a:pt x="412032" y="275063"/>
                  <a:pt x="409501" y="284203"/>
                  <a:pt x="404860" y="292219"/>
                </a:cubicBezTo>
                <a:lnTo>
                  <a:pt x="275203" y="512157"/>
                </a:lnTo>
                <a:cubicBezTo>
                  <a:pt x="271969" y="517501"/>
                  <a:pt x="271969" y="524251"/>
                  <a:pt x="275062" y="529735"/>
                </a:cubicBezTo>
                <a:cubicBezTo>
                  <a:pt x="278297" y="535220"/>
                  <a:pt x="284062" y="538595"/>
                  <a:pt x="290391" y="538595"/>
                </a:cubicBezTo>
                <a:lnTo>
                  <a:pt x="429610" y="538595"/>
                </a:lnTo>
                <a:cubicBezTo>
                  <a:pt x="439313" y="538595"/>
                  <a:pt x="447048" y="530720"/>
                  <a:pt x="447048" y="521017"/>
                </a:cubicBezTo>
                <a:cubicBezTo>
                  <a:pt x="447048" y="511314"/>
                  <a:pt x="439173" y="503439"/>
                  <a:pt x="429470" y="503439"/>
                </a:cubicBezTo>
                <a:lnTo>
                  <a:pt x="339469" y="503439"/>
                </a:lnTo>
                <a:cubicBezTo>
                  <a:pt x="335672" y="503439"/>
                  <a:pt x="332156" y="501329"/>
                  <a:pt x="330328" y="498095"/>
                </a:cubicBezTo>
                <a:cubicBezTo>
                  <a:pt x="328500" y="494860"/>
                  <a:pt x="328500" y="490782"/>
                  <a:pt x="330469" y="487548"/>
                </a:cubicBezTo>
                <a:lnTo>
                  <a:pt x="435095" y="309937"/>
                </a:lnTo>
                <a:cubicBezTo>
                  <a:pt x="442970" y="296578"/>
                  <a:pt x="447188" y="281391"/>
                  <a:pt x="447188" y="265781"/>
                </a:cubicBezTo>
                <a:cubicBezTo>
                  <a:pt x="447188" y="217688"/>
                  <a:pt x="408095" y="178594"/>
                  <a:pt x="360001" y="178594"/>
                </a:cubicBezTo>
                <a:close/>
                <a:moveTo>
                  <a:pt x="359860" y="157500"/>
                </a:moveTo>
                <a:cubicBezTo>
                  <a:pt x="419626" y="157500"/>
                  <a:pt x="468142" y="206016"/>
                  <a:pt x="468142" y="265781"/>
                </a:cubicBezTo>
                <a:cubicBezTo>
                  <a:pt x="468142" y="285188"/>
                  <a:pt x="463079" y="304172"/>
                  <a:pt x="453235" y="320766"/>
                </a:cubicBezTo>
                <a:lnTo>
                  <a:pt x="358032" y="482345"/>
                </a:lnTo>
                <a:lnTo>
                  <a:pt x="429610" y="482345"/>
                </a:lnTo>
                <a:cubicBezTo>
                  <a:pt x="450985" y="482345"/>
                  <a:pt x="468282" y="499642"/>
                  <a:pt x="468282" y="521017"/>
                </a:cubicBezTo>
                <a:cubicBezTo>
                  <a:pt x="468282" y="542392"/>
                  <a:pt x="450985" y="559689"/>
                  <a:pt x="429610" y="559689"/>
                </a:cubicBezTo>
                <a:lnTo>
                  <a:pt x="290391" y="559689"/>
                </a:lnTo>
                <a:cubicBezTo>
                  <a:pt x="276469" y="559689"/>
                  <a:pt x="263672" y="552095"/>
                  <a:pt x="256781" y="540142"/>
                </a:cubicBezTo>
                <a:cubicBezTo>
                  <a:pt x="249891" y="528189"/>
                  <a:pt x="250031" y="513282"/>
                  <a:pt x="257062" y="501329"/>
                </a:cubicBezTo>
                <a:lnTo>
                  <a:pt x="386720" y="281391"/>
                </a:lnTo>
                <a:cubicBezTo>
                  <a:pt x="389532" y="276750"/>
                  <a:pt x="390938" y="271266"/>
                  <a:pt x="390938" y="265781"/>
                </a:cubicBezTo>
                <a:cubicBezTo>
                  <a:pt x="390938" y="248766"/>
                  <a:pt x="377017" y="234844"/>
                  <a:pt x="360001" y="234844"/>
                </a:cubicBezTo>
                <a:cubicBezTo>
                  <a:pt x="342984" y="234844"/>
                  <a:pt x="329062" y="248766"/>
                  <a:pt x="329062" y="265781"/>
                </a:cubicBezTo>
                <a:cubicBezTo>
                  <a:pt x="329062" y="287156"/>
                  <a:pt x="311625" y="304453"/>
                  <a:pt x="290250" y="304453"/>
                </a:cubicBezTo>
                <a:cubicBezTo>
                  <a:pt x="268875" y="304453"/>
                  <a:pt x="251578" y="287156"/>
                  <a:pt x="251578" y="265781"/>
                </a:cubicBezTo>
                <a:cubicBezTo>
                  <a:pt x="251578" y="206016"/>
                  <a:pt x="300094" y="157500"/>
                  <a:pt x="359860" y="157500"/>
                </a:cubicBezTo>
                <a:close/>
                <a:moveTo>
                  <a:pt x="360001" y="54000"/>
                </a:moveTo>
                <a:cubicBezTo>
                  <a:pt x="528751" y="54000"/>
                  <a:pt x="666001" y="191250"/>
                  <a:pt x="666001" y="360001"/>
                </a:cubicBezTo>
                <a:cubicBezTo>
                  <a:pt x="666001" y="528751"/>
                  <a:pt x="528751" y="666001"/>
                  <a:pt x="360001" y="666001"/>
                </a:cubicBezTo>
                <a:cubicBezTo>
                  <a:pt x="339329" y="666001"/>
                  <a:pt x="318517" y="663892"/>
                  <a:pt x="298406" y="659814"/>
                </a:cubicBezTo>
                <a:cubicBezTo>
                  <a:pt x="292641" y="658689"/>
                  <a:pt x="288984" y="653064"/>
                  <a:pt x="290109" y="647298"/>
                </a:cubicBezTo>
                <a:cubicBezTo>
                  <a:pt x="291234" y="641532"/>
                  <a:pt x="296859" y="637876"/>
                  <a:pt x="302625" y="639001"/>
                </a:cubicBezTo>
                <a:cubicBezTo>
                  <a:pt x="321470" y="642798"/>
                  <a:pt x="340735" y="644767"/>
                  <a:pt x="360001" y="644767"/>
                </a:cubicBezTo>
                <a:cubicBezTo>
                  <a:pt x="517079" y="644767"/>
                  <a:pt x="644767" y="516939"/>
                  <a:pt x="644767" y="360001"/>
                </a:cubicBezTo>
                <a:cubicBezTo>
                  <a:pt x="644767" y="203062"/>
                  <a:pt x="517220" y="75375"/>
                  <a:pt x="360142" y="75375"/>
                </a:cubicBezTo>
                <a:cubicBezTo>
                  <a:pt x="203062" y="75375"/>
                  <a:pt x="75375" y="203203"/>
                  <a:pt x="75375" y="360142"/>
                </a:cubicBezTo>
                <a:cubicBezTo>
                  <a:pt x="75375" y="481782"/>
                  <a:pt x="152859" y="590204"/>
                  <a:pt x="268172" y="629579"/>
                </a:cubicBezTo>
                <a:cubicBezTo>
                  <a:pt x="273656" y="631407"/>
                  <a:pt x="276750" y="637454"/>
                  <a:pt x="274781" y="643079"/>
                </a:cubicBezTo>
                <a:cubicBezTo>
                  <a:pt x="272953" y="648564"/>
                  <a:pt x="266906" y="651657"/>
                  <a:pt x="261281" y="649689"/>
                </a:cubicBezTo>
                <a:cubicBezTo>
                  <a:pt x="137250" y="607220"/>
                  <a:pt x="54000" y="490923"/>
                  <a:pt x="54000" y="360001"/>
                </a:cubicBezTo>
                <a:cubicBezTo>
                  <a:pt x="54000" y="191250"/>
                  <a:pt x="191250" y="54000"/>
                  <a:pt x="360001" y="54000"/>
                </a:cubicBezTo>
                <a:close/>
                <a:moveTo>
                  <a:pt x="360000" y="0"/>
                </a:moveTo>
                <a:cubicBezTo>
                  <a:pt x="417516" y="0"/>
                  <a:pt x="474469" y="13781"/>
                  <a:pt x="524813" y="39797"/>
                </a:cubicBezTo>
                <a:cubicBezTo>
                  <a:pt x="530156" y="42469"/>
                  <a:pt x="532125" y="48938"/>
                  <a:pt x="529453" y="54141"/>
                </a:cubicBezTo>
                <a:cubicBezTo>
                  <a:pt x="526781" y="59484"/>
                  <a:pt x="520313" y="61453"/>
                  <a:pt x="515109" y="58781"/>
                </a:cubicBezTo>
                <a:cubicBezTo>
                  <a:pt x="467016" y="34031"/>
                  <a:pt x="414844" y="21375"/>
                  <a:pt x="360000" y="21375"/>
                </a:cubicBezTo>
                <a:cubicBezTo>
                  <a:pt x="269578" y="21375"/>
                  <a:pt x="184500" y="56531"/>
                  <a:pt x="120516" y="120516"/>
                </a:cubicBezTo>
                <a:cubicBezTo>
                  <a:pt x="56531" y="184500"/>
                  <a:pt x="21375" y="269578"/>
                  <a:pt x="21375" y="360000"/>
                </a:cubicBezTo>
                <a:cubicBezTo>
                  <a:pt x="21375" y="450422"/>
                  <a:pt x="56531" y="535500"/>
                  <a:pt x="120516" y="599484"/>
                </a:cubicBezTo>
                <a:cubicBezTo>
                  <a:pt x="184500" y="663328"/>
                  <a:pt x="269578" y="698625"/>
                  <a:pt x="360000" y="698625"/>
                </a:cubicBezTo>
                <a:cubicBezTo>
                  <a:pt x="450422" y="698625"/>
                  <a:pt x="535641" y="663469"/>
                  <a:pt x="599484" y="599484"/>
                </a:cubicBezTo>
                <a:cubicBezTo>
                  <a:pt x="663328" y="535500"/>
                  <a:pt x="698625" y="450422"/>
                  <a:pt x="698625" y="360000"/>
                </a:cubicBezTo>
                <a:cubicBezTo>
                  <a:pt x="698625" y="269578"/>
                  <a:pt x="663469" y="184500"/>
                  <a:pt x="599484" y="120516"/>
                </a:cubicBezTo>
                <a:cubicBezTo>
                  <a:pt x="583594" y="104625"/>
                  <a:pt x="566156" y="90422"/>
                  <a:pt x="547734" y="78047"/>
                </a:cubicBezTo>
                <a:cubicBezTo>
                  <a:pt x="542813" y="74813"/>
                  <a:pt x="541547" y="68203"/>
                  <a:pt x="544781" y="63281"/>
                </a:cubicBezTo>
                <a:cubicBezTo>
                  <a:pt x="548016" y="58359"/>
                  <a:pt x="554625" y="57094"/>
                  <a:pt x="559547" y="60328"/>
                </a:cubicBezTo>
                <a:cubicBezTo>
                  <a:pt x="579234" y="73406"/>
                  <a:pt x="597656" y="88594"/>
                  <a:pt x="614531" y="105469"/>
                </a:cubicBezTo>
                <a:cubicBezTo>
                  <a:pt x="682594" y="173391"/>
                  <a:pt x="720000" y="263813"/>
                  <a:pt x="720000" y="360000"/>
                </a:cubicBezTo>
                <a:cubicBezTo>
                  <a:pt x="720000" y="456188"/>
                  <a:pt x="682453" y="546469"/>
                  <a:pt x="614531" y="614531"/>
                </a:cubicBezTo>
                <a:cubicBezTo>
                  <a:pt x="546609" y="682594"/>
                  <a:pt x="456188" y="720000"/>
                  <a:pt x="360000" y="720000"/>
                </a:cubicBezTo>
                <a:cubicBezTo>
                  <a:pt x="263813" y="720000"/>
                  <a:pt x="173531" y="682453"/>
                  <a:pt x="105469" y="614531"/>
                </a:cubicBezTo>
                <a:cubicBezTo>
                  <a:pt x="37406" y="546609"/>
                  <a:pt x="0" y="456188"/>
                  <a:pt x="0" y="360000"/>
                </a:cubicBezTo>
                <a:cubicBezTo>
                  <a:pt x="0" y="263813"/>
                  <a:pt x="37547" y="173531"/>
                  <a:pt x="105469" y="105469"/>
                </a:cubicBezTo>
                <a:cubicBezTo>
                  <a:pt x="173391" y="37406"/>
                  <a:pt x="263813" y="0"/>
                  <a:pt x="360000" y="0"/>
                </a:cubicBezTo>
                <a:close/>
              </a:path>
            </a:pathLst>
          </a:custGeom>
          <a:solidFill>
            <a:schemeClr val="accent2"/>
          </a:solidFill>
          <a:ln w="1395" cap="flat">
            <a:no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15" name="Полилиния 16">
            <a:extLst>
              <a:ext uri="{FF2B5EF4-FFF2-40B4-BE49-F238E27FC236}">
                <a16:creationId xmlns:a16="http://schemas.microsoft.com/office/drawing/2014/main" id="{8911E49D-3B13-4017-AD0A-EE6078A9186F}"/>
              </a:ext>
            </a:extLst>
          </p:cNvPr>
          <p:cNvSpPr>
            <a:spLocks noChangeAspect="1"/>
          </p:cNvSpPr>
          <p:nvPr/>
        </p:nvSpPr>
        <p:spPr>
          <a:xfrm>
            <a:off x="1555751" y="3159789"/>
            <a:ext cx="596900" cy="596900"/>
          </a:xfrm>
          <a:custGeom>
            <a:avLst/>
            <a:gdLst>
              <a:gd name="connsiteX0" fmla="*/ 360001 w 720000"/>
              <a:gd name="connsiteY0" fmla="*/ 178594 h 720000"/>
              <a:gd name="connsiteX1" fmla="*/ 272813 w 720000"/>
              <a:gd name="connsiteY1" fmla="*/ 265781 h 720000"/>
              <a:gd name="connsiteX2" fmla="*/ 290391 w 720000"/>
              <a:gd name="connsiteY2" fmla="*/ 283359 h 720000"/>
              <a:gd name="connsiteX3" fmla="*/ 307969 w 720000"/>
              <a:gd name="connsiteY3" fmla="*/ 265781 h 720000"/>
              <a:gd name="connsiteX4" fmla="*/ 360001 w 720000"/>
              <a:gd name="connsiteY4" fmla="*/ 213750 h 720000"/>
              <a:gd name="connsiteX5" fmla="*/ 412033 w 720000"/>
              <a:gd name="connsiteY5" fmla="*/ 265781 h 720000"/>
              <a:gd name="connsiteX6" fmla="*/ 412033 w 720000"/>
              <a:gd name="connsiteY6" fmla="*/ 288984 h 720000"/>
              <a:gd name="connsiteX7" fmla="*/ 360001 w 720000"/>
              <a:gd name="connsiteY7" fmla="*/ 341016 h 720000"/>
              <a:gd name="connsiteX8" fmla="*/ 342423 w 720000"/>
              <a:gd name="connsiteY8" fmla="*/ 358595 h 720000"/>
              <a:gd name="connsiteX9" fmla="*/ 360001 w 720000"/>
              <a:gd name="connsiteY9" fmla="*/ 376173 h 720000"/>
              <a:gd name="connsiteX10" fmla="*/ 412033 w 720000"/>
              <a:gd name="connsiteY10" fmla="*/ 428204 h 720000"/>
              <a:gd name="connsiteX11" fmla="*/ 412033 w 720000"/>
              <a:gd name="connsiteY11" fmla="*/ 451407 h 720000"/>
              <a:gd name="connsiteX12" fmla="*/ 360001 w 720000"/>
              <a:gd name="connsiteY12" fmla="*/ 503439 h 720000"/>
              <a:gd name="connsiteX13" fmla="*/ 307969 w 720000"/>
              <a:gd name="connsiteY13" fmla="*/ 451407 h 720000"/>
              <a:gd name="connsiteX14" fmla="*/ 290391 w 720000"/>
              <a:gd name="connsiteY14" fmla="*/ 433829 h 720000"/>
              <a:gd name="connsiteX15" fmla="*/ 272813 w 720000"/>
              <a:gd name="connsiteY15" fmla="*/ 451407 h 720000"/>
              <a:gd name="connsiteX16" fmla="*/ 360001 w 720000"/>
              <a:gd name="connsiteY16" fmla="*/ 538595 h 720000"/>
              <a:gd name="connsiteX17" fmla="*/ 447189 w 720000"/>
              <a:gd name="connsiteY17" fmla="*/ 451407 h 720000"/>
              <a:gd name="connsiteX18" fmla="*/ 447189 w 720000"/>
              <a:gd name="connsiteY18" fmla="*/ 428204 h 720000"/>
              <a:gd name="connsiteX19" fmla="*/ 421173 w 720000"/>
              <a:gd name="connsiteY19" fmla="*/ 366048 h 720000"/>
              <a:gd name="connsiteX20" fmla="*/ 418079 w 720000"/>
              <a:gd name="connsiteY20" fmla="*/ 358595 h 720000"/>
              <a:gd name="connsiteX21" fmla="*/ 421173 w 720000"/>
              <a:gd name="connsiteY21" fmla="*/ 351142 h 720000"/>
              <a:gd name="connsiteX22" fmla="*/ 447189 w 720000"/>
              <a:gd name="connsiteY22" fmla="*/ 288984 h 720000"/>
              <a:gd name="connsiteX23" fmla="*/ 447189 w 720000"/>
              <a:gd name="connsiteY23" fmla="*/ 265781 h 720000"/>
              <a:gd name="connsiteX24" fmla="*/ 360001 w 720000"/>
              <a:gd name="connsiteY24" fmla="*/ 178594 h 720000"/>
              <a:gd name="connsiteX25" fmla="*/ 360001 w 720000"/>
              <a:gd name="connsiteY25" fmla="*/ 157500 h 720000"/>
              <a:gd name="connsiteX26" fmla="*/ 468283 w 720000"/>
              <a:gd name="connsiteY26" fmla="*/ 265781 h 720000"/>
              <a:gd name="connsiteX27" fmla="*/ 468283 w 720000"/>
              <a:gd name="connsiteY27" fmla="*/ 288984 h 720000"/>
              <a:gd name="connsiteX28" fmla="*/ 442970 w 720000"/>
              <a:gd name="connsiteY28" fmla="*/ 358595 h 720000"/>
              <a:gd name="connsiteX29" fmla="*/ 468283 w 720000"/>
              <a:gd name="connsiteY29" fmla="*/ 428204 h 720000"/>
              <a:gd name="connsiteX30" fmla="*/ 468283 w 720000"/>
              <a:gd name="connsiteY30" fmla="*/ 451407 h 720000"/>
              <a:gd name="connsiteX31" fmla="*/ 360001 w 720000"/>
              <a:gd name="connsiteY31" fmla="*/ 559689 h 720000"/>
              <a:gd name="connsiteX32" fmla="*/ 251719 w 720000"/>
              <a:gd name="connsiteY32" fmla="*/ 451407 h 720000"/>
              <a:gd name="connsiteX33" fmla="*/ 290391 w 720000"/>
              <a:gd name="connsiteY33" fmla="*/ 412735 h 720000"/>
              <a:gd name="connsiteX34" fmla="*/ 329063 w 720000"/>
              <a:gd name="connsiteY34" fmla="*/ 451407 h 720000"/>
              <a:gd name="connsiteX35" fmla="*/ 360001 w 720000"/>
              <a:gd name="connsiteY35" fmla="*/ 482345 h 720000"/>
              <a:gd name="connsiteX36" fmla="*/ 390939 w 720000"/>
              <a:gd name="connsiteY36" fmla="*/ 451407 h 720000"/>
              <a:gd name="connsiteX37" fmla="*/ 390939 w 720000"/>
              <a:gd name="connsiteY37" fmla="*/ 428204 h 720000"/>
              <a:gd name="connsiteX38" fmla="*/ 360001 w 720000"/>
              <a:gd name="connsiteY38" fmla="*/ 397267 h 720000"/>
              <a:gd name="connsiteX39" fmla="*/ 321328 w 720000"/>
              <a:gd name="connsiteY39" fmla="*/ 358595 h 720000"/>
              <a:gd name="connsiteX40" fmla="*/ 360001 w 720000"/>
              <a:gd name="connsiteY40" fmla="*/ 319922 h 720000"/>
              <a:gd name="connsiteX41" fmla="*/ 390939 w 720000"/>
              <a:gd name="connsiteY41" fmla="*/ 288984 h 720000"/>
              <a:gd name="connsiteX42" fmla="*/ 390939 w 720000"/>
              <a:gd name="connsiteY42" fmla="*/ 265781 h 720000"/>
              <a:gd name="connsiteX43" fmla="*/ 360001 w 720000"/>
              <a:gd name="connsiteY43" fmla="*/ 234844 h 720000"/>
              <a:gd name="connsiteX44" fmla="*/ 329063 w 720000"/>
              <a:gd name="connsiteY44" fmla="*/ 265781 h 720000"/>
              <a:gd name="connsiteX45" fmla="*/ 290391 w 720000"/>
              <a:gd name="connsiteY45" fmla="*/ 304453 h 720000"/>
              <a:gd name="connsiteX46" fmla="*/ 251719 w 720000"/>
              <a:gd name="connsiteY46" fmla="*/ 265781 h 720000"/>
              <a:gd name="connsiteX47" fmla="*/ 360001 w 720000"/>
              <a:gd name="connsiteY47" fmla="*/ 157500 h 720000"/>
              <a:gd name="connsiteX48" fmla="*/ 360001 w 720000"/>
              <a:gd name="connsiteY48" fmla="*/ 54000 h 720000"/>
              <a:gd name="connsiteX49" fmla="*/ 666001 w 720000"/>
              <a:gd name="connsiteY49" fmla="*/ 360001 h 720000"/>
              <a:gd name="connsiteX50" fmla="*/ 360001 w 720000"/>
              <a:gd name="connsiteY50" fmla="*/ 666001 h 720000"/>
              <a:gd name="connsiteX51" fmla="*/ 298407 w 720000"/>
              <a:gd name="connsiteY51" fmla="*/ 659814 h 720000"/>
              <a:gd name="connsiteX52" fmla="*/ 290110 w 720000"/>
              <a:gd name="connsiteY52" fmla="*/ 647298 h 720000"/>
              <a:gd name="connsiteX53" fmla="*/ 302626 w 720000"/>
              <a:gd name="connsiteY53" fmla="*/ 639001 h 720000"/>
              <a:gd name="connsiteX54" fmla="*/ 360001 w 720000"/>
              <a:gd name="connsiteY54" fmla="*/ 644767 h 720000"/>
              <a:gd name="connsiteX55" fmla="*/ 644767 w 720000"/>
              <a:gd name="connsiteY55" fmla="*/ 360001 h 720000"/>
              <a:gd name="connsiteX56" fmla="*/ 360142 w 720000"/>
              <a:gd name="connsiteY56" fmla="*/ 75375 h 720000"/>
              <a:gd name="connsiteX57" fmla="*/ 75375 w 720000"/>
              <a:gd name="connsiteY57" fmla="*/ 360142 h 720000"/>
              <a:gd name="connsiteX58" fmla="*/ 268172 w 720000"/>
              <a:gd name="connsiteY58" fmla="*/ 629579 h 720000"/>
              <a:gd name="connsiteX59" fmla="*/ 274781 w 720000"/>
              <a:gd name="connsiteY59" fmla="*/ 643079 h 720000"/>
              <a:gd name="connsiteX60" fmla="*/ 261281 w 720000"/>
              <a:gd name="connsiteY60" fmla="*/ 649689 h 720000"/>
              <a:gd name="connsiteX61" fmla="*/ 54000 w 720000"/>
              <a:gd name="connsiteY61" fmla="*/ 360001 h 720000"/>
              <a:gd name="connsiteX62" fmla="*/ 360001 w 720000"/>
              <a:gd name="connsiteY62" fmla="*/ 54000 h 720000"/>
              <a:gd name="connsiteX63" fmla="*/ 360000 w 720000"/>
              <a:gd name="connsiteY63" fmla="*/ 0 h 720000"/>
              <a:gd name="connsiteX64" fmla="*/ 524813 w 720000"/>
              <a:gd name="connsiteY64" fmla="*/ 39797 h 720000"/>
              <a:gd name="connsiteX65" fmla="*/ 529453 w 720000"/>
              <a:gd name="connsiteY65" fmla="*/ 54141 h 720000"/>
              <a:gd name="connsiteX66" fmla="*/ 515109 w 720000"/>
              <a:gd name="connsiteY66" fmla="*/ 58781 h 720000"/>
              <a:gd name="connsiteX67" fmla="*/ 360000 w 720000"/>
              <a:gd name="connsiteY67" fmla="*/ 21375 h 720000"/>
              <a:gd name="connsiteX68" fmla="*/ 120516 w 720000"/>
              <a:gd name="connsiteY68" fmla="*/ 120516 h 720000"/>
              <a:gd name="connsiteX69" fmla="*/ 21375 w 720000"/>
              <a:gd name="connsiteY69" fmla="*/ 360000 h 720000"/>
              <a:gd name="connsiteX70" fmla="*/ 120516 w 720000"/>
              <a:gd name="connsiteY70" fmla="*/ 599484 h 720000"/>
              <a:gd name="connsiteX71" fmla="*/ 360000 w 720000"/>
              <a:gd name="connsiteY71" fmla="*/ 698625 h 720000"/>
              <a:gd name="connsiteX72" fmla="*/ 599484 w 720000"/>
              <a:gd name="connsiteY72" fmla="*/ 599484 h 720000"/>
              <a:gd name="connsiteX73" fmla="*/ 698625 w 720000"/>
              <a:gd name="connsiteY73" fmla="*/ 360000 h 720000"/>
              <a:gd name="connsiteX74" fmla="*/ 599484 w 720000"/>
              <a:gd name="connsiteY74" fmla="*/ 120516 h 720000"/>
              <a:gd name="connsiteX75" fmla="*/ 547734 w 720000"/>
              <a:gd name="connsiteY75" fmla="*/ 78047 h 720000"/>
              <a:gd name="connsiteX76" fmla="*/ 544781 w 720000"/>
              <a:gd name="connsiteY76" fmla="*/ 63281 h 720000"/>
              <a:gd name="connsiteX77" fmla="*/ 559547 w 720000"/>
              <a:gd name="connsiteY77" fmla="*/ 60328 h 720000"/>
              <a:gd name="connsiteX78" fmla="*/ 614531 w 720000"/>
              <a:gd name="connsiteY78" fmla="*/ 105469 h 720000"/>
              <a:gd name="connsiteX79" fmla="*/ 720000 w 720000"/>
              <a:gd name="connsiteY79" fmla="*/ 360000 h 720000"/>
              <a:gd name="connsiteX80" fmla="*/ 614531 w 720000"/>
              <a:gd name="connsiteY80" fmla="*/ 614531 h 720000"/>
              <a:gd name="connsiteX81" fmla="*/ 360000 w 720000"/>
              <a:gd name="connsiteY81" fmla="*/ 720000 h 720000"/>
              <a:gd name="connsiteX82" fmla="*/ 105469 w 720000"/>
              <a:gd name="connsiteY82" fmla="*/ 614531 h 720000"/>
              <a:gd name="connsiteX83" fmla="*/ 0 w 720000"/>
              <a:gd name="connsiteY83" fmla="*/ 360000 h 720000"/>
              <a:gd name="connsiteX84" fmla="*/ 105469 w 720000"/>
              <a:gd name="connsiteY84" fmla="*/ 105469 h 720000"/>
              <a:gd name="connsiteX85" fmla="*/ 360000 w 720000"/>
              <a:gd name="connsiteY85"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20000" h="720000">
                <a:moveTo>
                  <a:pt x="360001" y="178594"/>
                </a:moveTo>
                <a:cubicBezTo>
                  <a:pt x="311907" y="178594"/>
                  <a:pt x="272813" y="217688"/>
                  <a:pt x="272813" y="265781"/>
                </a:cubicBezTo>
                <a:cubicBezTo>
                  <a:pt x="272813" y="275484"/>
                  <a:pt x="280688" y="283359"/>
                  <a:pt x="290391" y="283359"/>
                </a:cubicBezTo>
                <a:cubicBezTo>
                  <a:pt x="300094" y="283359"/>
                  <a:pt x="307969" y="275484"/>
                  <a:pt x="307969" y="265781"/>
                </a:cubicBezTo>
                <a:cubicBezTo>
                  <a:pt x="307969" y="237094"/>
                  <a:pt x="331313" y="213750"/>
                  <a:pt x="360001" y="213750"/>
                </a:cubicBezTo>
                <a:cubicBezTo>
                  <a:pt x="388689" y="213750"/>
                  <a:pt x="412033" y="237094"/>
                  <a:pt x="412033" y="265781"/>
                </a:cubicBezTo>
                <a:lnTo>
                  <a:pt x="412033" y="288984"/>
                </a:lnTo>
                <a:cubicBezTo>
                  <a:pt x="412033" y="317672"/>
                  <a:pt x="388689" y="341016"/>
                  <a:pt x="360001" y="341016"/>
                </a:cubicBezTo>
                <a:cubicBezTo>
                  <a:pt x="350298" y="341016"/>
                  <a:pt x="342423" y="348892"/>
                  <a:pt x="342423" y="358595"/>
                </a:cubicBezTo>
                <a:cubicBezTo>
                  <a:pt x="342423" y="368298"/>
                  <a:pt x="350298" y="376173"/>
                  <a:pt x="360001" y="376173"/>
                </a:cubicBezTo>
                <a:cubicBezTo>
                  <a:pt x="388689" y="376173"/>
                  <a:pt x="412033" y="399517"/>
                  <a:pt x="412033" y="428204"/>
                </a:cubicBezTo>
                <a:lnTo>
                  <a:pt x="412033" y="451407"/>
                </a:lnTo>
                <a:cubicBezTo>
                  <a:pt x="412033" y="480095"/>
                  <a:pt x="388689" y="503439"/>
                  <a:pt x="360001" y="503439"/>
                </a:cubicBezTo>
                <a:cubicBezTo>
                  <a:pt x="331313" y="503439"/>
                  <a:pt x="307969" y="480095"/>
                  <a:pt x="307969" y="451407"/>
                </a:cubicBezTo>
                <a:cubicBezTo>
                  <a:pt x="307969" y="441704"/>
                  <a:pt x="300094" y="433829"/>
                  <a:pt x="290391" y="433829"/>
                </a:cubicBezTo>
                <a:cubicBezTo>
                  <a:pt x="280688" y="433829"/>
                  <a:pt x="272813" y="441704"/>
                  <a:pt x="272813" y="451407"/>
                </a:cubicBezTo>
                <a:cubicBezTo>
                  <a:pt x="272813" y="499501"/>
                  <a:pt x="311907" y="538595"/>
                  <a:pt x="360001" y="538595"/>
                </a:cubicBezTo>
                <a:cubicBezTo>
                  <a:pt x="408095" y="538595"/>
                  <a:pt x="447189" y="499501"/>
                  <a:pt x="447189" y="451407"/>
                </a:cubicBezTo>
                <a:lnTo>
                  <a:pt x="447189" y="428204"/>
                </a:lnTo>
                <a:cubicBezTo>
                  <a:pt x="447189" y="404579"/>
                  <a:pt x="437907" y="382642"/>
                  <a:pt x="421173" y="366048"/>
                </a:cubicBezTo>
                <a:cubicBezTo>
                  <a:pt x="419204" y="364079"/>
                  <a:pt x="418079" y="361407"/>
                  <a:pt x="418079" y="358595"/>
                </a:cubicBezTo>
                <a:cubicBezTo>
                  <a:pt x="418079" y="355782"/>
                  <a:pt x="419204" y="353110"/>
                  <a:pt x="421173" y="351142"/>
                </a:cubicBezTo>
                <a:cubicBezTo>
                  <a:pt x="437907" y="334547"/>
                  <a:pt x="447189" y="312469"/>
                  <a:pt x="447189" y="288984"/>
                </a:cubicBezTo>
                <a:lnTo>
                  <a:pt x="447189" y="265781"/>
                </a:lnTo>
                <a:cubicBezTo>
                  <a:pt x="447189" y="217688"/>
                  <a:pt x="408095" y="178594"/>
                  <a:pt x="360001" y="178594"/>
                </a:cubicBezTo>
                <a:close/>
                <a:moveTo>
                  <a:pt x="360001" y="157500"/>
                </a:moveTo>
                <a:cubicBezTo>
                  <a:pt x="419767" y="157500"/>
                  <a:pt x="468283" y="206016"/>
                  <a:pt x="468283" y="265781"/>
                </a:cubicBezTo>
                <a:lnTo>
                  <a:pt x="468283" y="288984"/>
                </a:lnTo>
                <a:cubicBezTo>
                  <a:pt x="468283" y="314719"/>
                  <a:pt x="459423" y="339047"/>
                  <a:pt x="442970" y="358595"/>
                </a:cubicBezTo>
                <a:cubicBezTo>
                  <a:pt x="459283" y="378142"/>
                  <a:pt x="468283" y="402470"/>
                  <a:pt x="468283" y="428204"/>
                </a:cubicBezTo>
                <a:lnTo>
                  <a:pt x="468283" y="451407"/>
                </a:lnTo>
                <a:cubicBezTo>
                  <a:pt x="468283" y="511173"/>
                  <a:pt x="419767" y="559689"/>
                  <a:pt x="360001" y="559689"/>
                </a:cubicBezTo>
                <a:cubicBezTo>
                  <a:pt x="300235" y="559689"/>
                  <a:pt x="251719" y="511173"/>
                  <a:pt x="251719" y="451407"/>
                </a:cubicBezTo>
                <a:cubicBezTo>
                  <a:pt x="251719" y="430032"/>
                  <a:pt x="269016" y="412735"/>
                  <a:pt x="290391" y="412735"/>
                </a:cubicBezTo>
                <a:cubicBezTo>
                  <a:pt x="311766" y="412735"/>
                  <a:pt x="329063" y="430032"/>
                  <a:pt x="329063" y="451407"/>
                </a:cubicBezTo>
                <a:cubicBezTo>
                  <a:pt x="329063" y="468423"/>
                  <a:pt x="342986" y="482345"/>
                  <a:pt x="360001" y="482345"/>
                </a:cubicBezTo>
                <a:cubicBezTo>
                  <a:pt x="377017" y="482345"/>
                  <a:pt x="390939" y="468423"/>
                  <a:pt x="390939" y="451407"/>
                </a:cubicBezTo>
                <a:lnTo>
                  <a:pt x="390939" y="428204"/>
                </a:lnTo>
                <a:cubicBezTo>
                  <a:pt x="390939" y="411188"/>
                  <a:pt x="377017" y="397267"/>
                  <a:pt x="360001" y="397267"/>
                </a:cubicBezTo>
                <a:cubicBezTo>
                  <a:pt x="338626" y="397267"/>
                  <a:pt x="321328" y="379970"/>
                  <a:pt x="321328" y="358595"/>
                </a:cubicBezTo>
                <a:cubicBezTo>
                  <a:pt x="321328" y="337219"/>
                  <a:pt x="338626" y="319922"/>
                  <a:pt x="360001" y="319922"/>
                </a:cubicBezTo>
                <a:cubicBezTo>
                  <a:pt x="377017" y="319922"/>
                  <a:pt x="390939" y="306000"/>
                  <a:pt x="390939" y="288984"/>
                </a:cubicBezTo>
                <a:lnTo>
                  <a:pt x="390939" y="265781"/>
                </a:lnTo>
                <a:cubicBezTo>
                  <a:pt x="390939" y="248766"/>
                  <a:pt x="377017" y="234844"/>
                  <a:pt x="360001" y="234844"/>
                </a:cubicBezTo>
                <a:cubicBezTo>
                  <a:pt x="342986" y="234844"/>
                  <a:pt x="329063" y="248766"/>
                  <a:pt x="329063" y="265781"/>
                </a:cubicBezTo>
                <a:cubicBezTo>
                  <a:pt x="329063" y="287156"/>
                  <a:pt x="311766" y="304453"/>
                  <a:pt x="290391" y="304453"/>
                </a:cubicBezTo>
                <a:cubicBezTo>
                  <a:pt x="269016" y="304453"/>
                  <a:pt x="251719" y="287156"/>
                  <a:pt x="251719" y="265781"/>
                </a:cubicBezTo>
                <a:cubicBezTo>
                  <a:pt x="251719" y="206016"/>
                  <a:pt x="300235" y="157500"/>
                  <a:pt x="360001" y="157500"/>
                </a:cubicBezTo>
                <a:close/>
                <a:moveTo>
                  <a:pt x="360001" y="54000"/>
                </a:moveTo>
                <a:cubicBezTo>
                  <a:pt x="528751" y="54000"/>
                  <a:pt x="666001" y="191250"/>
                  <a:pt x="666001" y="360001"/>
                </a:cubicBezTo>
                <a:cubicBezTo>
                  <a:pt x="666001" y="528751"/>
                  <a:pt x="528751" y="666001"/>
                  <a:pt x="360001" y="666001"/>
                </a:cubicBezTo>
                <a:cubicBezTo>
                  <a:pt x="339329" y="666001"/>
                  <a:pt x="318517" y="663892"/>
                  <a:pt x="298407" y="659814"/>
                </a:cubicBezTo>
                <a:cubicBezTo>
                  <a:pt x="292642" y="658689"/>
                  <a:pt x="288985" y="653064"/>
                  <a:pt x="290110" y="647298"/>
                </a:cubicBezTo>
                <a:cubicBezTo>
                  <a:pt x="291235" y="641532"/>
                  <a:pt x="296860" y="637876"/>
                  <a:pt x="302626" y="639001"/>
                </a:cubicBezTo>
                <a:cubicBezTo>
                  <a:pt x="321470" y="642798"/>
                  <a:pt x="340735" y="644767"/>
                  <a:pt x="360001" y="644767"/>
                </a:cubicBezTo>
                <a:cubicBezTo>
                  <a:pt x="517079" y="644767"/>
                  <a:pt x="644767" y="516939"/>
                  <a:pt x="644767" y="360001"/>
                </a:cubicBezTo>
                <a:cubicBezTo>
                  <a:pt x="644767" y="203062"/>
                  <a:pt x="517220" y="75375"/>
                  <a:pt x="360142" y="75375"/>
                </a:cubicBezTo>
                <a:cubicBezTo>
                  <a:pt x="203062" y="75375"/>
                  <a:pt x="75375" y="203203"/>
                  <a:pt x="75375" y="360142"/>
                </a:cubicBezTo>
                <a:cubicBezTo>
                  <a:pt x="75375" y="481782"/>
                  <a:pt x="152859" y="590204"/>
                  <a:pt x="268172" y="629579"/>
                </a:cubicBezTo>
                <a:cubicBezTo>
                  <a:pt x="273656" y="631407"/>
                  <a:pt x="276750" y="637454"/>
                  <a:pt x="274781" y="643079"/>
                </a:cubicBezTo>
                <a:cubicBezTo>
                  <a:pt x="272953" y="648564"/>
                  <a:pt x="266906" y="651657"/>
                  <a:pt x="261281" y="649689"/>
                </a:cubicBezTo>
                <a:cubicBezTo>
                  <a:pt x="137250" y="607220"/>
                  <a:pt x="54000" y="490923"/>
                  <a:pt x="54000" y="360001"/>
                </a:cubicBezTo>
                <a:cubicBezTo>
                  <a:pt x="54000" y="191250"/>
                  <a:pt x="191250" y="54000"/>
                  <a:pt x="360001" y="54000"/>
                </a:cubicBezTo>
                <a:close/>
                <a:moveTo>
                  <a:pt x="360000" y="0"/>
                </a:moveTo>
                <a:cubicBezTo>
                  <a:pt x="417516" y="0"/>
                  <a:pt x="474469" y="13781"/>
                  <a:pt x="524813" y="39797"/>
                </a:cubicBezTo>
                <a:cubicBezTo>
                  <a:pt x="530156" y="42469"/>
                  <a:pt x="532125" y="48938"/>
                  <a:pt x="529453" y="54141"/>
                </a:cubicBezTo>
                <a:cubicBezTo>
                  <a:pt x="526781" y="59484"/>
                  <a:pt x="520313" y="61453"/>
                  <a:pt x="515109" y="58781"/>
                </a:cubicBezTo>
                <a:cubicBezTo>
                  <a:pt x="467016" y="34031"/>
                  <a:pt x="414844" y="21375"/>
                  <a:pt x="360000" y="21375"/>
                </a:cubicBezTo>
                <a:cubicBezTo>
                  <a:pt x="269578" y="21375"/>
                  <a:pt x="184500" y="56531"/>
                  <a:pt x="120516" y="120516"/>
                </a:cubicBezTo>
                <a:cubicBezTo>
                  <a:pt x="56531" y="184500"/>
                  <a:pt x="21375" y="269578"/>
                  <a:pt x="21375" y="360000"/>
                </a:cubicBezTo>
                <a:cubicBezTo>
                  <a:pt x="21375" y="450422"/>
                  <a:pt x="56531" y="535500"/>
                  <a:pt x="120516" y="599484"/>
                </a:cubicBezTo>
                <a:cubicBezTo>
                  <a:pt x="184500" y="663328"/>
                  <a:pt x="269578" y="698625"/>
                  <a:pt x="360000" y="698625"/>
                </a:cubicBezTo>
                <a:cubicBezTo>
                  <a:pt x="450422" y="698625"/>
                  <a:pt x="535641" y="663469"/>
                  <a:pt x="599484" y="599484"/>
                </a:cubicBezTo>
                <a:cubicBezTo>
                  <a:pt x="663328" y="535500"/>
                  <a:pt x="698625" y="450422"/>
                  <a:pt x="698625" y="360000"/>
                </a:cubicBezTo>
                <a:cubicBezTo>
                  <a:pt x="698625" y="269578"/>
                  <a:pt x="663469" y="184500"/>
                  <a:pt x="599484" y="120516"/>
                </a:cubicBezTo>
                <a:cubicBezTo>
                  <a:pt x="583594" y="104625"/>
                  <a:pt x="566156" y="90422"/>
                  <a:pt x="547734" y="78047"/>
                </a:cubicBezTo>
                <a:cubicBezTo>
                  <a:pt x="542813" y="74813"/>
                  <a:pt x="541547" y="68203"/>
                  <a:pt x="544781" y="63281"/>
                </a:cubicBezTo>
                <a:cubicBezTo>
                  <a:pt x="548016" y="58359"/>
                  <a:pt x="554625" y="57094"/>
                  <a:pt x="559547" y="60328"/>
                </a:cubicBezTo>
                <a:cubicBezTo>
                  <a:pt x="579234" y="73406"/>
                  <a:pt x="597656" y="88594"/>
                  <a:pt x="614531" y="105469"/>
                </a:cubicBezTo>
                <a:cubicBezTo>
                  <a:pt x="682594" y="173391"/>
                  <a:pt x="720000" y="263813"/>
                  <a:pt x="720000" y="360000"/>
                </a:cubicBezTo>
                <a:cubicBezTo>
                  <a:pt x="720000" y="456188"/>
                  <a:pt x="682453" y="546469"/>
                  <a:pt x="614531" y="614531"/>
                </a:cubicBezTo>
                <a:cubicBezTo>
                  <a:pt x="546609" y="682594"/>
                  <a:pt x="456188" y="720000"/>
                  <a:pt x="360000" y="720000"/>
                </a:cubicBezTo>
                <a:cubicBezTo>
                  <a:pt x="263813" y="720000"/>
                  <a:pt x="173531" y="682453"/>
                  <a:pt x="105469" y="614531"/>
                </a:cubicBezTo>
                <a:cubicBezTo>
                  <a:pt x="37406" y="546609"/>
                  <a:pt x="0" y="456188"/>
                  <a:pt x="0" y="360000"/>
                </a:cubicBezTo>
                <a:cubicBezTo>
                  <a:pt x="0" y="263813"/>
                  <a:pt x="37547" y="173531"/>
                  <a:pt x="105469" y="105469"/>
                </a:cubicBezTo>
                <a:cubicBezTo>
                  <a:pt x="173391" y="37406"/>
                  <a:pt x="263813" y="0"/>
                  <a:pt x="360000" y="0"/>
                </a:cubicBezTo>
                <a:close/>
              </a:path>
            </a:pathLst>
          </a:custGeom>
          <a:solidFill>
            <a:schemeClr val="accent2"/>
          </a:solidFill>
          <a:ln w="1395" cap="flat">
            <a:noFill/>
            <a:prstDash val="solid"/>
            <a:miter/>
          </a:ln>
        </p:spPr>
        <p:txBody>
          <a:bodyPr rtlCol="0" anchor="ctr"/>
          <a:lstStyle/>
          <a:p>
            <a:endParaRPr lang="ru-RU" dirty="0">
              <a:latin typeface="Roboto" panose="02000000000000000000" pitchFamily="2" charset="0"/>
              <a:ea typeface="Roboto" panose="02000000000000000000" pitchFamily="2" charset="0"/>
              <a:cs typeface="Roboto" panose="02000000000000000000" pitchFamily="2" charset="0"/>
            </a:endParaRPr>
          </a:p>
        </p:txBody>
      </p:sp>
      <p:sp>
        <p:nvSpPr>
          <p:cNvPr id="16" name="Прямоугольник 15">
            <a:extLst>
              <a:ext uri="{FF2B5EF4-FFF2-40B4-BE49-F238E27FC236}">
                <a16:creationId xmlns:a16="http://schemas.microsoft.com/office/drawing/2014/main" id="{04C7E155-2BD5-4A1A-BBDB-7F4F19CAAE0A}"/>
              </a:ext>
            </a:extLst>
          </p:cNvPr>
          <p:cNvSpPr/>
          <p:nvPr/>
        </p:nvSpPr>
        <p:spPr>
          <a:xfrm>
            <a:off x="2324101" y="1109059"/>
            <a:ext cx="8228076" cy="738664"/>
          </a:xfrm>
          <a:prstGeom prst="rect">
            <a:avLst/>
          </a:prstGeom>
        </p:spPr>
        <p:txBody>
          <a:bodyPr wrap="square" lIns="0" tIns="0" rIns="0" bIns="0" anchor="t" anchorCtr="0">
            <a:spAutoFit/>
          </a:bodyPr>
          <a:lstStyle/>
          <a:p>
            <a:pPr>
              <a:spcAft>
                <a:spcPts val="600"/>
              </a:spcAft>
            </a:pPr>
            <a:r>
              <a:rPr lang="ru-RU" sz="1600" dirty="0">
                <a:latin typeface="Roboto Light" panose="020B0604020202020204" charset="0"/>
                <a:ea typeface="Roboto Light" panose="020B0604020202020204" charset="0"/>
                <a:cs typeface="Roboto Light" panose="020B0604020202020204" charset="0"/>
              </a:rPr>
              <a:t>Один </a:t>
            </a:r>
            <a:r>
              <a:rPr lang="ru-RU" sz="1600" b="1" dirty="0">
                <a:latin typeface="Roboto Light" panose="020B0604020202020204" charset="0"/>
                <a:ea typeface="Roboto Light" panose="020B0604020202020204" charset="0"/>
                <a:cs typeface="Roboto Light" panose="020B0604020202020204" charset="0"/>
              </a:rPr>
              <a:t>участник может подать только одну жалобу</a:t>
            </a:r>
            <a:r>
              <a:rPr lang="ru-RU" sz="1600" dirty="0">
                <a:latin typeface="Roboto Light" panose="020B0604020202020204" charset="0"/>
                <a:ea typeface="Roboto Light" panose="020B0604020202020204" charset="0"/>
                <a:cs typeface="Roboto Light" panose="020B0604020202020204" charset="0"/>
              </a:rPr>
              <a:t> на положения извещения, документации о закупке, а также </a:t>
            </a:r>
            <a:r>
              <a:rPr lang="ru-RU" sz="1600" b="1" dirty="0">
                <a:latin typeface="Roboto Light" panose="020B0604020202020204" charset="0"/>
                <a:ea typeface="Roboto Light" panose="020B0604020202020204" charset="0"/>
                <a:cs typeface="Roboto Light" panose="020B0604020202020204" charset="0"/>
              </a:rPr>
              <a:t>одну жалобу </a:t>
            </a:r>
            <a:r>
              <a:rPr lang="ru-RU" sz="1600" dirty="0">
                <a:latin typeface="Roboto Light" panose="020B0604020202020204" charset="0"/>
                <a:ea typeface="Roboto Light" panose="020B0604020202020204" charset="0"/>
                <a:cs typeface="Roboto Light" panose="020B0604020202020204" charset="0"/>
              </a:rPr>
              <a:t>после внесения изменений в извещение, документацию (если они вносились).</a:t>
            </a:r>
            <a:endParaRPr lang="ru-RU" sz="1400" dirty="0">
              <a:solidFill>
                <a:schemeClr val="accent2"/>
              </a:solidFill>
              <a:latin typeface="Roboto Light" panose="020B0604020202020204" charset="0"/>
              <a:ea typeface="Roboto Light" panose="020B0604020202020204" charset="0"/>
              <a:cs typeface="Roboto Light" panose="020B0604020202020204" charset="0"/>
            </a:endParaRPr>
          </a:p>
        </p:txBody>
      </p:sp>
      <p:sp>
        <p:nvSpPr>
          <p:cNvPr id="17" name="Прямоугольник 16">
            <a:extLst>
              <a:ext uri="{FF2B5EF4-FFF2-40B4-BE49-F238E27FC236}">
                <a16:creationId xmlns:a16="http://schemas.microsoft.com/office/drawing/2014/main" id="{25C56DD5-9CFC-47C6-A088-0EB44F999AEB}"/>
              </a:ext>
            </a:extLst>
          </p:cNvPr>
          <p:cNvSpPr/>
          <p:nvPr/>
        </p:nvSpPr>
        <p:spPr>
          <a:xfrm>
            <a:off x="2324102" y="2053465"/>
            <a:ext cx="7249668" cy="907941"/>
          </a:xfrm>
          <a:prstGeom prst="rect">
            <a:avLst/>
          </a:prstGeom>
        </p:spPr>
        <p:txBody>
          <a:bodyPr wrap="square" lIns="0" tIns="0" rIns="0" bIns="0" anchor="t" anchorCtr="0">
            <a:spAutoFit/>
          </a:bodyPr>
          <a:lstStyle/>
          <a:p>
            <a:pPr>
              <a:spcAft>
                <a:spcPts val="600"/>
              </a:spcAft>
            </a:pPr>
            <a:r>
              <a:rPr lang="ru-RU" sz="1600" dirty="0">
                <a:latin typeface="Roboto Light" panose="02000000000000000000" pitchFamily="2" charset="0"/>
                <a:ea typeface="Roboto Light" panose="02000000000000000000" pitchFamily="2" charset="0"/>
                <a:cs typeface="Roboto Light" panose="02000000000000000000" pitchFamily="2" charset="0"/>
              </a:rPr>
              <a:t>Подать жалобу, связанную с проведением электронной процедуры, можно </a:t>
            </a:r>
            <a:r>
              <a:rPr lang="ru-RU" sz="1600" b="1" dirty="0">
                <a:latin typeface="Roboto Light" panose="02000000000000000000" pitchFamily="2" charset="0"/>
                <a:ea typeface="Roboto Light" panose="02000000000000000000" pitchFamily="2" charset="0"/>
                <a:cs typeface="Roboto Light" panose="02000000000000000000" pitchFamily="2" charset="0"/>
              </a:rPr>
              <a:t>только в электронной форме с использованием ЕИС.</a:t>
            </a:r>
          </a:p>
          <a:p>
            <a:pPr>
              <a:spcAft>
                <a:spcPts val="600"/>
              </a:spcAft>
            </a:pPr>
            <a:r>
              <a:rPr lang="ru-RU" sz="1100" dirty="0">
                <a:solidFill>
                  <a:schemeClr val="accent6"/>
                </a:solidFill>
                <a:latin typeface="Roboto Light" panose="02000000000000000000" pitchFamily="2" charset="0"/>
                <a:ea typeface="Roboto Light" panose="02000000000000000000" pitchFamily="2" charset="0"/>
                <a:cs typeface="Roboto Light" panose="02000000000000000000" pitchFamily="2" charset="0"/>
              </a:rPr>
              <a:t>Понадобится наличие регистрации в ЕИС, электронная подпись и соблюдение сроков подачи жалобы. Предусмотрен также отзыв жалобы.</a:t>
            </a:r>
          </a:p>
        </p:txBody>
      </p:sp>
      <p:sp>
        <p:nvSpPr>
          <p:cNvPr id="18" name="Прямоугольник 17">
            <a:extLst>
              <a:ext uri="{FF2B5EF4-FFF2-40B4-BE49-F238E27FC236}">
                <a16:creationId xmlns:a16="http://schemas.microsoft.com/office/drawing/2014/main" id="{F285477A-CF5D-4622-995E-65F11211408A}"/>
              </a:ext>
            </a:extLst>
          </p:cNvPr>
          <p:cNvSpPr/>
          <p:nvPr/>
        </p:nvSpPr>
        <p:spPr>
          <a:xfrm>
            <a:off x="2324102" y="3159790"/>
            <a:ext cx="8228075" cy="754053"/>
          </a:xfrm>
          <a:prstGeom prst="rect">
            <a:avLst/>
          </a:prstGeom>
        </p:spPr>
        <p:txBody>
          <a:bodyPr wrap="square" lIns="0" tIns="0" rIns="0" bIns="0" anchor="t" anchorCtr="0">
            <a:spAutoFit/>
          </a:bodyPr>
          <a:lstStyle/>
          <a:p>
            <a:pPr>
              <a:spcAft>
                <a:spcPts val="600"/>
              </a:spcAft>
            </a:pPr>
            <a:r>
              <a:rPr lang="ru-RU" sz="1600" dirty="0">
                <a:latin typeface="Roboto Light" panose="02000000000000000000" pitchFamily="2" charset="0"/>
                <a:ea typeface="Roboto Light" panose="02000000000000000000" pitchFamily="2" charset="0"/>
                <a:cs typeface="Roboto Light" panose="02000000000000000000" pitchFamily="2" charset="0"/>
              </a:rPr>
              <a:t>Если предусмотрена «</a:t>
            </a:r>
            <a:r>
              <a:rPr lang="ru-RU" sz="1600" b="1" dirty="0">
                <a:latin typeface="Roboto Light" panose="02000000000000000000" pitchFamily="2" charset="0"/>
                <a:ea typeface="Roboto Light" panose="02000000000000000000" pitchFamily="2" charset="0"/>
                <a:cs typeface="Roboto Light" panose="02000000000000000000" pitchFamily="2" charset="0"/>
              </a:rPr>
              <a:t>универсальная </a:t>
            </a:r>
            <a:r>
              <a:rPr lang="ru-RU" sz="1600" b="1" dirty="0" err="1">
                <a:latin typeface="Roboto Light" panose="02000000000000000000" pitchFamily="2" charset="0"/>
                <a:ea typeface="Roboto Light" panose="02000000000000000000" pitchFamily="2" charset="0"/>
                <a:cs typeface="Roboto Light" panose="02000000000000000000" pitchFamily="2" charset="0"/>
              </a:rPr>
              <a:t>предквалификация</a:t>
            </a:r>
            <a:r>
              <a:rPr lang="ru-RU" sz="1600" b="1" dirty="0">
                <a:latin typeface="Roboto Light" panose="02000000000000000000" pitchFamily="2" charset="0"/>
                <a:ea typeface="Roboto Light" panose="02000000000000000000" pitchFamily="2" charset="0"/>
                <a:cs typeface="Roboto Light" panose="02000000000000000000" pitchFamily="2" charset="0"/>
              </a:rPr>
              <a:t>»</a:t>
            </a:r>
            <a:r>
              <a:rPr lang="ru-RU" sz="1600" dirty="0">
                <a:latin typeface="Roboto Light" panose="02000000000000000000" pitchFamily="2" charset="0"/>
                <a:ea typeface="Roboto Light" panose="02000000000000000000" pitchFamily="2" charset="0"/>
                <a:cs typeface="Roboto Light" panose="02000000000000000000" pitchFamily="2" charset="0"/>
              </a:rPr>
              <a:t>, подать жалобу может только участник, обладающей соответствующей квалификацией. </a:t>
            </a:r>
          </a:p>
          <a:p>
            <a:pPr>
              <a:spcAft>
                <a:spcPts val="600"/>
              </a:spcAft>
            </a:pPr>
            <a:r>
              <a:rPr lang="ru-RU" sz="1200" dirty="0">
                <a:solidFill>
                  <a:schemeClr val="accent6"/>
                </a:solidFill>
                <a:latin typeface="Roboto Light" panose="02000000000000000000" pitchFamily="2" charset="0"/>
                <a:ea typeface="Roboto Light" panose="02000000000000000000" pitchFamily="2" charset="0"/>
                <a:cs typeface="Roboto Light" panose="02000000000000000000" pitchFamily="2" charset="0"/>
              </a:rPr>
              <a:t>Он указывает номер реестровой записи в реестре контрактов по Закону 44-ФЗ/договоров по Закону 223-ФЗ.</a:t>
            </a:r>
            <a:endParaRPr lang="en-US" sz="1200" dirty="0">
              <a:solidFill>
                <a:schemeClr val="accent6"/>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9" name="Полилиния 37">
            <a:extLst>
              <a:ext uri="{FF2B5EF4-FFF2-40B4-BE49-F238E27FC236}">
                <a16:creationId xmlns:a16="http://schemas.microsoft.com/office/drawing/2014/main" id="{20D5AC3C-C494-49BC-B756-12E6A5FFF82C}"/>
              </a:ext>
            </a:extLst>
          </p:cNvPr>
          <p:cNvSpPr>
            <a:spLocks noChangeAspect="1"/>
          </p:cNvSpPr>
          <p:nvPr/>
        </p:nvSpPr>
        <p:spPr>
          <a:xfrm>
            <a:off x="1555752" y="4116308"/>
            <a:ext cx="596900" cy="596900"/>
          </a:xfrm>
          <a:custGeom>
            <a:avLst/>
            <a:gdLst>
              <a:gd name="connsiteX0" fmla="*/ 356485 w 720000"/>
              <a:gd name="connsiteY0" fmla="*/ 367313 h 720000"/>
              <a:gd name="connsiteX1" fmla="*/ 340453 w 720000"/>
              <a:gd name="connsiteY1" fmla="*/ 401063 h 720000"/>
              <a:gd name="connsiteX2" fmla="*/ 356485 w 720000"/>
              <a:gd name="connsiteY2" fmla="*/ 401063 h 720000"/>
              <a:gd name="connsiteX3" fmla="*/ 369422 w 720000"/>
              <a:gd name="connsiteY3" fmla="*/ 310359 h 720000"/>
              <a:gd name="connsiteX4" fmla="*/ 377578 w 720000"/>
              <a:gd name="connsiteY4" fmla="*/ 320625 h 720000"/>
              <a:gd name="connsiteX5" fmla="*/ 377578 w 720000"/>
              <a:gd name="connsiteY5" fmla="*/ 411610 h 720000"/>
              <a:gd name="connsiteX6" fmla="*/ 367031 w 720000"/>
              <a:gd name="connsiteY6" fmla="*/ 422157 h 720000"/>
              <a:gd name="connsiteX7" fmla="*/ 323719 w 720000"/>
              <a:gd name="connsiteY7" fmla="*/ 422157 h 720000"/>
              <a:gd name="connsiteX8" fmla="*/ 314860 w 720000"/>
              <a:gd name="connsiteY8" fmla="*/ 417235 h 720000"/>
              <a:gd name="connsiteX9" fmla="*/ 314297 w 720000"/>
              <a:gd name="connsiteY9" fmla="*/ 407110 h 720000"/>
              <a:gd name="connsiteX10" fmla="*/ 357610 w 720000"/>
              <a:gd name="connsiteY10" fmla="*/ 316125 h 720000"/>
              <a:gd name="connsiteX11" fmla="*/ 369422 w 720000"/>
              <a:gd name="connsiteY11" fmla="*/ 310359 h 720000"/>
              <a:gd name="connsiteX12" fmla="*/ 395157 w 720000"/>
              <a:gd name="connsiteY12" fmla="*/ 178875 h 720000"/>
              <a:gd name="connsiteX13" fmla="*/ 379267 w 720000"/>
              <a:gd name="connsiteY13" fmla="*/ 188859 h 720000"/>
              <a:gd name="connsiteX14" fmla="*/ 263250 w 720000"/>
              <a:gd name="connsiteY14" fmla="*/ 432422 h 720000"/>
              <a:gd name="connsiteX15" fmla="*/ 264235 w 720000"/>
              <a:gd name="connsiteY15" fmla="*/ 449297 h 720000"/>
              <a:gd name="connsiteX16" fmla="*/ 279141 w 720000"/>
              <a:gd name="connsiteY16" fmla="*/ 457453 h 720000"/>
              <a:gd name="connsiteX17" fmla="*/ 367032 w 720000"/>
              <a:gd name="connsiteY17" fmla="*/ 457453 h 720000"/>
              <a:gd name="connsiteX18" fmla="*/ 377579 w 720000"/>
              <a:gd name="connsiteY18" fmla="*/ 468000 h 720000"/>
              <a:gd name="connsiteX19" fmla="*/ 377579 w 720000"/>
              <a:gd name="connsiteY19" fmla="*/ 521156 h 720000"/>
              <a:gd name="connsiteX20" fmla="*/ 395157 w 720000"/>
              <a:gd name="connsiteY20" fmla="*/ 538734 h 720000"/>
              <a:gd name="connsiteX21" fmla="*/ 412736 w 720000"/>
              <a:gd name="connsiteY21" fmla="*/ 521156 h 720000"/>
              <a:gd name="connsiteX22" fmla="*/ 412736 w 720000"/>
              <a:gd name="connsiteY22" fmla="*/ 467578 h 720000"/>
              <a:gd name="connsiteX23" fmla="*/ 421454 w 720000"/>
              <a:gd name="connsiteY23" fmla="*/ 457172 h 720000"/>
              <a:gd name="connsiteX24" fmla="*/ 435939 w 720000"/>
              <a:gd name="connsiteY24" fmla="*/ 440156 h 720000"/>
              <a:gd name="connsiteX25" fmla="*/ 421454 w 720000"/>
              <a:gd name="connsiteY25" fmla="*/ 422859 h 720000"/>
              <a:gd name="connsiteX26" fmla="*/ 412736 w 720000"/>
              <a:gd name="connsiteY26" fmla="*/ 412453 h 720000"/>
              <a:gd name="connsiteX27" fmla="*/ 412736 w 720000"/>
              <a:gd name="connsiteY27" fmla="*/ 196453 h 720000"/>
              <a:gd name="connsiteX28" fmla="*/ 399095 w 720000"/>
              <a:gd name="connsiteY28" fmla="*/ 179297 h 720000"/>
              <a:gd name="connsiteX29" fmla="*/ 395157 w 720000"/>
              <a:gd name="connsiteY29" fmla="*/ 178875 h 720000"/>
              <a:gd name="connsiteX30" fmla="*/ 395157 w 720000"/>
              <a:gd name="connsiteY30" fmla="*/ 157500 h 720000"/>
              <a:gd name="connsiteX31" fmla="*/ 403736 w 720000"/>
              <a:gd name="connsiteY31" fmla="*/ 158484 h 720000"/>
              <a:gd name="connsiteX32" fmla="*/ 433829 w 720000"/>
              <a:gd name="connsiteY32" fmla="*/ 196172 h 720000"/>
              <a:gd name="connsiteX33" fmla="*/ 433829 w 720000"/>
              <a:gd name="connsiteY33" fmla="*/ 404297 h 720000"/>
              <a:gd name="connsiteX34" fmla="*/ 457173 w 720000"/>
              <a:gd name="connsiteY34" fmla="*/ 439875 h 720000"/>
              <a:gd name="connsiteX35" fmla="*/ 433970 w 720000"/>
              <a:gd name="connsiteY35" fmla="*/ 475313 h 720000"/>
              <a:gd name="connsiteX36" fmla="*/ 433970 w 720000"/>
              <a:gd name="connsiteY36" fmla="*/ 520875 h 720000"/>
              <a:gd name="connsiteX37" fmla="*/ 395298 w 720000"/>
              <a:gd name="connsiteY37" fmla="*/ 559547 h 720000"/>
              <a:gd name="connsiteX38" fmla="*/ 356626 w 720000"/>
              <a:gd name="connsiteY38" fmla="*/ 520875 h 720000"/>
              <a:gd name="connsiteX39" fmla="*/ 356626 w 720000"/>
              <a:gd name="connsiteY39" fmla="*/ 478406 h 720000"/>
              <a:gd name="connsiteX40" fmla="*/ 279281 w 720000"/>
              <a:gd name="connsiteY40" fmla="*/ 478406 h 720000"/>
              <a:gd name="connsiteX41" fmla="*/ 246516 w 720000"/>
              <a:gd name="connsiteY41" fmla="*/ 460406 h 720000"/>
              <a:gd name="connsiteX42" fmla="*/ 244266 w 720000"/>
              <a:gd name="connsiteY42" fmla="*/ 423141 h 720000"/>
              <a:gd name="connsiteX43" fmla="*/ 360283 w 720000"/>
              <a:gd name="connsiteY43" fmla="*/ 179578 h 720000"/>
              <a:gd name="connsiteX44" fmla="*/ 395157 w 720000"/>
              <a:gd name="connsiteY44" fmla="*/ 157500 h 720000"/>
              <a:gd name="connsiteX45" fmla="*/ 360001 w 720000"/>
              <a:gd name="connsiteY45" fmla="*/ 54000 h 720000"/>
              <a:gd name="connsiteX46" fmla="*/ 666001 w 720000"/>
              <a:gd name="connsiteY46" fmla="*/ 360001 h 720000"/>
              <a:gd name="connsiteX47" fmla="*/ 360001 w 720000"/>
              <a:gd name="connsiteY47" fmla="*/ 666001 h 720000"/>
              <a:gd name="connsiteX48" fmla="*/ 298407 w 720000"/>
              <a:gd name="connsiteY48" fmla="*/ 659814 h 720000"/>
              <a:gd name="connsiteX49" fmla="*/ 290110 w 720000"/>
              <a:gd name="connsiteY49" fmla="*/ 647298 h 720000"/>
              <a:gd name="connsiteX50" fmla="*/ 302626 w 720000"/>
              <a:gd name="connsiteY50" fmla="*/ 639001 h 720000"/>
              <a:gd name="connsiteX51" fmla="*/ 360001 w 720000"/>
              <a:gd name="connsiteY51" fmla="*/ 644767 h 720000"/>
              <a:gd name="connsiteX52" fmla="*/ 644767 w 720000"/>
              <a:gd name="connsiteY52" fmla="*/ 360001 h 720000"/>
              <a:gd name="connsiteX53" fmla="*/ 360142 w 720000"/>
              <a:gd name="connsiteY53" fmla="*/ 75375 h 720000"/>
              <a:gd name="connsiteX54" fmla="*/ 75375 w 720000"/>
              <a:gd name="connsiteY54" fmla="*/ 360142 h 720000"/>
              <a:gd name="connsiteX55" fmla="*/ 268172 w 720000"/>
              <a:gd name="connsiteY55" fmla="*/ 629579 h 720000"/>
              <a:gd name="connsiteX56" fmla="*/ 274781 w 720000"/>
              <a:gd name="connsiteY56" fmla="*/ 643079 h 720000"/>
              <a:gd name="connsiteX57" fmla="*/ 261281 w 720000"/>
              <a:gd name="connsiteY57" fmla="*/ 649689 h 720000"/>
              <a:gd name="connsiteX58" fmla="*/ 54000 w 720000"/>
              <a:gd name="connsiteY58" fmla="*/ 360001 h 720000"/>
              <a:gd name="connsiteX59" fmla="*/ 360001 w 720000"/>
              <a:gd name="connsiteY59" fmla="*/ 54000 h 720000"/>
              <a:gd name="connsiteX60" fmla="*/ 360000 w 720000"/>
              <a:gd name="connsiteY60" fmla="*/ 0 h 720000"/>
              <a:gd name="connsiteX61" fmla="*/ 524813 w 720000"/>
              <a:gd name="connsiteY61" fmla="*/ 39797 h 720000"/>
              <a:gd name="connsiteX62" fmla="*/ 529453 w 720000"/>
              <a:gd name="connsiteY62" fmla="*/ 54141 h 720000"/>
              <a:gd name="connsiteX63" fmla="*/ 515109 w 720000"/>
              <a:gd name="connsiteY63" fmla="*/ 58781 h 720000"/>
              <a:gd name="connsiteX64" fmla="*/ 360000 w 720000"/>
              <a:gd name="connsiteY64" fmla="*/ 21375 h 720000"/>
              <a:gd name="connsiteX65" fmla="*/ 120516 w 720000"/>
              <a:gd name="connsiteY65" fmla="*/ 120516 h 720000"/>
              <a:gd name="connsiteX66" fmla="*/ 21375 w 720000"/>
              <a:gd name="connsiteY66" fmla="*/ 360000 h 720000"/>
              <a:gd name="connsiteX67" fmla="*/ 120516 w 720000"/>
              <a:gd name="connsiteY67" fmla="*/ 599484 h 720000"/>
              <a:gd name="connsiteX68" fmla="*/ 360000 w 720000"/>
              <a:gd name="connsiteY68" fmla="*/ 698625 h 720000"/>
              <a:gd name="connsiteX69" fmla="*/ 599484 w 720000"/>
              <a:gd name="connsiteY69" fmla="*/ 599484 h 720000"/>
              <a:gd name="connsiteX70" fmla="*/ 698625 w 720000"/>
              <a:gd name="connsiteY70" fmla="*/ 360000 h 720000"/>
              <a:gd name="connsiteX71" fmla="*/ 599484 w 720000"/>
              <a:gd name="connsiteY71" fmla="*/ 120516 h 720000"/>
              <a:gd name="connsiteX72" fmla="*/ 547734 w 720000"/>
              <a:gd name="connsiteY72" fmla="*/ 78047 h 720000"/>
              <a:gd name="connsiteX73" fmla="*/ 544781 w 720000"/>
              <a:gd name="connsiteY73" fmla="*/ 63281 h 720000"/>
              <a:gd name="connsiteX74" fmla="*/ 559547 w 720000"/>
              <a:gd name="connsiteY74" fmla="*/ 60328 h 720000"/>
              <a:gd name="connsiteX75" fmla="*/ 614531 w 720000"/>
              <a:gd name="connsiteY75" fmla="*/ 105469 h 720000"/>
              <a:gd name="connsiteX76" fmla="*/ 720000 w 720000"/>
              <a:gd name="connsiteY76" fmla="*/ 360000 h 720000"/>
              <a:gd name="connsiteX77" fmla="*/ 614531 w 720000"/>
              <a:gd name="connsiteY77" fmla="*/ 614531 h 720000"/>
              <a:gd name="connsiteX78" fmla="*/ 360000 w 720000"/>
              <a:gd name="connsiteY78" fmla="*/ 720000 h 720000"/>
              <a:gd name="connsiteX79" fmla="*/ 105469 w 720000"/>
              <a:gd name="connsiteY79" fmla="*/ 614531 h 720000"/>
              <a:gd name="connsiteX80" fmla="*/ 0 w 720000"/>
              <a:gd name="connsiteY80" fmla="*/ 360000 h 720000"/>
              <a:gd name="connsiteX81" fmla="*/ 105469 w 720000"/>
              <a:gd name="connsiteY81" fmla="*/ 105469 h 720000"/>
              <a:gd name="connsiteX82" fmla="*/ 360000 w 720000"/>
              <a:gd name="connsiteY82"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720000" h="720000">
                <a:moveTo>
                  <a:pt x="356485" y="367313"/>
                </a:moveTo>
                <a:lnTo>
                  <a:pt x="340453" y="401063"/>
                </a:lnTo>
                <a:lnTo>
                  <a:pt x="356485" y="401063"/>
                </a:lnTo>
                <a:close/>
                <a:moveTo>
                  <a:pt x="369422" y="310359"/>
                </a:moveTo>
                <a:cubicBezTo>
                  <a:pt x="374203" y="311484"/>
                  <a:pt x="377578" y="315703"/>
                  <a:pt x="377578" y="320625"/>
                </a:cubicBezTo>
                <a:lnTo>
                  <a:pt x="377578" y="411610"/>
                </a:lnTo>
                <a:cubicBezTo>
                  <a:pt x="377578" y="417376"/>
                  <a:pt x="372797" y="422157"/>
                  <a:pt x="367031" y="422157"/>
                </a:cubicBezTo>
                <a:lnTo>
                  <a:pt x="323719" y="422157"/>
                </a:lnTo>
                <a:cubicBezTo>
                  <a:pt x="320203" y="422157"/>
                  <a:pt x="316688" y="420188"/>
                  <a:pt x="314860" y="417235"/>
                </a:cubicBezTo>
                <a:cubicBezTo>
                  <a:pt x="313031" y="414282"/>
                  <a:pt x="312750" y="410344"/>
                  <a:pt x="314297" y="407110"/>
                </a:cubicBezTo>
                <a:lnTo>
                  <a:pt x="357610" y="316125"/>
                </a:lnTo>
                <a:cubicBezTo>
                  <a:pt x="359719" y="311625"/>
                  <a:pt x="364641" y="309234"/>
                  <a:pt x="369422" y="310359"/>
                </a:cubicBezTo>
                <a:close/>
                <a:moveTo>
                  <a:pt x="395157" y="178875"/>
                </a:moveTo>
                <a:cubicBezTo>
                  <a:pt x="388408" y="178875"/>
                  <a:pt x="382220" y="182813"/>
                  <a:pt x="379267" y="188859"/>
                </a:cubicBezTo>
                <a:lnTo>
                  <a:pt x="263250" y="432422"/>
                </a:lnTo>
                <a:cubicBezTo>
                  <a:pt x="260578" y="437766"/>
                  <a:pt x="261000" y="444234"/>
                  <a:pt x="264235" y="449297"/>
                </a:cubicBezTo>
                <a:cubicBezTo>
                  <a:pt x="267469" y="454359"/>
                  <a:pt x="273094" y="457453"/>
                  <a:pt x="279141" y="457453"/>
                </a:cubicBezTo>
                <a:lnTo>
                  <a:pt x="367032" y="457453"/>
                </a:lnTo>
                <a:cubicBezTo>
                  <a:pt x="372798" y="457453"/>
                  <a:pt x="377579" y="462234"/>
                  <a:pt x="377579" y="468000"/>
                </a:cubicBezTo>
                <a:lnTo>
                  <a:pt x="377579" y="521156"/>
                </a:lnTo>
                <a:cubicBezTo>
                  <a:pt x="377579" y="530859"/>
                  <a:pt x="385454" y="538734"/>
                  <a:pt x="395157" y="538734"/>
                </a:cubicBezTo>
                <a:cubicBezTo>
                  <a:pt x="404861" y="538734"/>
                  <a:pt x="412736" y="530859"/>
                  <a:pt x="412736" y="521156"/>
                </a:cubicBezTo>
                <a:lnTo>
                  <a:pt x="412736" y="467578"/>
                </a:lnTo>
                <a:cubicBezTo>
                  <a:pt x="412736" y="462375"/>
                  <a:pt x="416392" y="458016"/>
                  <a:pt x="421454" y="457172"/>
                </a:cubicBezTo>
                <a:cubicBezTo>
                  <a:pt x="429892" y="455625"/>
                  <a:pt x="435939" y="448312"/>
                  <a:pt x="435939" y="440156"/>
                </a:cubicBezTo>
                <a:cubicBezTo>
                  <a:pt x="435939" y="431578"/>
                  <a:pt x="429892" y="424406"/>
                  <a:pt x="421454" y="422859"/>
                </a:cubicBezTo>
                <a:cubicBezTo>
                  <a:pt x="416392" y="422016"/>
                  <a:pt x="412736" y="417516"/>
                  <a:pt x="412736" y="412453"/>
                </a:cubicBezTo>
                <a:lnTo>
                  <a:pt x="412736" y="196453"/>
                </a:lnTo>
                <a:cubicBezTo>
                  <a:pt x="412736" y="188156"/>
                  <a:pt x="407111" y="181125"/>
                  <a:pt x="399095" y="179297"/>
                </a:cubicBezTo>
                <a:cubicBezTo>
                  <a:pt x="397829" y="179016"/>
                  <a:pt x="396423" y="178875"/>
                  <a:pt x="395157" y="178875"/>
                </a:cubicBezTo>
                <a:close/>
                <a:moveTo>
                  <a:pt x="395157" y="157500"/>
                </a:moveTo>
                <a:cubicBezTo>
                  <a:pt x="398111" y="157500"/>
                  <a:pt x="400923" y="157922"/>
                  <a:pt x="403736" y="158484"/>
                </a:cubicBezTo>
                <a:cubicBezTo>
                  <a:pt x="421454" y="162422"/>
                  <a:pt x="433829" y="178031"/>
                  <a:pt x="433829" y="196172"/>
                </a:cubicBezTo>
                <a:lnTo>
                  <a:pt x="433829" y="404297"/>
                </a:lnTo>
                <a:cubicBezTo>
                  <a:pt x="447751" y="410344"/>
                  <a:pt x="457032" y="424125"/>
                  <a:pt x="457173" y="439875"/>
                </a:cubicBezTo>
                <a:cubicBezTo>
                  <a:pt x="457173" y="455484"/>
                  <a:pt x="447751" y="469266"/>
                  <a:pt x="433970" y="475313"/>
                </a:cubicBezTo>
                <a:lnTo>
                  <a:pt x="433970" y="520875"/>
                </a:lnTo>
                <a:cubicBezTo>
                  <a:pt x="433970" y="542250"/>
                  <a:pt x="416673" y="559547"/>
                  <a:pt x="395298" y="559547"/>
                </a:cubicBezTo>
                <a:cubicBezTo>
                  <a:pt x="373923" y="559547"/>
                  <a:pt x="356626" y="542250"/>
                  <a:pt x="356626" y="520875"/>
                </a:cubicBezTo>
                <a:lnTo>
                  <a:pt x="356626" y="478406"/>
                </a:lnTo>
                <a:lnTo>
                  <a:pt x="279281" y="478406"/>
                </a:lnTo>
                <a:cubicBezTo>
                  <a:pt x="265922" y="478406"/>
                  <a:pt x="253688" y="471656"/>
                  <a:pt x="246516" y="460406"/>
                </a:cubicBezTo>
                <a:cubicBezTo>
                  <a:pt x="239344" y="449156"/>
                  <a:pt x="238500" y="435234"/>
                  <a:pt x="244266" y="423141"/>
                </a:cubicBezTo>
                <a:lnTo>
                  <a:pt x="360283" y="179578"/>
                </a:lnTo>
                <a:cubicBezTo>
                  <a:pt x="366611" y="166219"/>
                  <a:pt x="380392" y="157500"/>
                  <a:pt x="395157" y="157500"/>
                </a:cubicBezTo>
                <a:close/>
                <a:moveTo>
                  <a:pt x="360001" y="54000"/>
                </a:moveTo>
                <a:cubicBezTo>
                  <a:pt x="528751" y="54000"/>
                  <a:pt x="666001" y="191250"/>
                  <a:pt x="666001" y="360001"/>
                </a:cubicBezTo>
                <a:cubicBezTo>
                  <a:pt x="666001" y="528751"/>
                  <a:pt x="528751" y="666001"/>
                  <a:pt x="360001" y="666001"/>
                </a:cubicBezTo>
                <a:cubicBezTo>
                  <a:pt x="339329" y="666001"/>
                  <a:pt x="318517" y="663892"/>
                  <a:pt x="298407" y="659814"/>
                </a:cubicBezTo>
                <a:cubicBezTo>
                  <a:pt x="292642" y="658689"/>
                  <a:pt x="288985" y="653064"/>
                  <a:pt x="290110" y="647298"/>
                </a:cubicBezTo>
                <a:cubicBezTo>
                  <a:pt x="291235" y="641532"/>
                  <a:pt x="296860" y="637876"/>
                  <a:pt x="302626" y="639001"/>
                </a:cubicBezTo>
                <a:cubicBezTo>
                  <a:pt x="321470" y="642798"/>
                  <a:pt x="340735" y="644767"/>
                  <a:pt x="360001" y="644767"/>
                </a:cubicBezTo>
                <a:cubicBezTo>
                  <a:pt x="517079" y="644767"/>
                  <a:pt x="644767" y="516939"/>
                  <a:pt x="644767" y="360001"/>
                </a:cubicBezTo>
                <a:cubicBezTo>
                  <a:pt x="644767" y="203062"/>
                  <a:pt x="517220" y="75375"/>
                  <a:pt x="360142" y="75375"/>
                </a:cubicBezTo>
                <a:cubicBezTo>
                  <a:pt x="203062" y="75375"/>
                  <a:pt x="75375" y="203203"/>
                  <a:pt x="75375" y="360142"/>
                </a:cubicBezTo>
                <a:cubicBezTo>
                  <a:pt x="75375" y="481782"/>
                  <a:pt x="152859" y="590204"/>
                  <a:pt x="268172" y="629579"/>
                </a:cubicBezTo>
                <a:cubicBezTo>
                  <a:pt x="273656" y="631407"/>
                  <a:pt x="276750" y="637454"/>
                  <a:pt x="274781" y="643079"/>
                </a:cubicBezTo>
                <a:cubicBezTo>
                  <a:pt x="272953" y="648564"/>
                  <a:pt x="266906" y="651657"/>
                  <a:pt x="261281" y="649689"/>
                </a:cubicBezTo>
                <a:cubicBezTo>
                  <a:pt x="137250" y="607220"/>
                  <a:pt x="54000" y="490923"/>
                  <a:pt x="54000" y="360001"/>
                </a:cubicBezTo>
                <a:cubicBezTo>
                  <a:pt x="54000" y="191250"/>
                  <a:pt x="191250" y="54000"/>
                  <a:pt x="360001" y="54000"/>
                </a:cubicBezTo>
                <a:close/>
                <a:moveTo>
                  <a:pt x="360000" y="0"/>
                </a:moveTo>
                <a:cubicBezTo>
                  <a:pt x="417516" y="0"/>
                  <a:pt x="474469" y="13781"/>
                  <a:pt x="524813" y="39797"/>
                </a:cubicBezTo>
                <a:cubicBezTo>
                  <a:pt x="530156" y="42469"/>
                  <a:pt x="532125" y="48938"/>
                  <a:pt x="529453" y="54141"/>
                </a:cubicBezTo>
                <a:cubicBezTo>
                  <a:pt x="526781" y="59484"/>
                  <a:pt x="520313" y="61453"/>
                  <a:pt x="515109" y="58781"/>
                </a:cubicBezTo>
                <a:cubicBezTo>
                  <a:pt x="467016" y="34031"/>
                  <a:pt x="414844" y="21375"/>
                  <a:pt x="360000" y="21375"/>
                </a:cubicBezTo>
                <a:cubicBezTo>
                  <a:pt x="269578" y="21375"/>
                  <a:pt x="184500" y="56531"/>
                  <a:pt x="120516" y="120516"/>
                </a:cubicBezTo>
                <a:cubicBezTo>
                  <a:pt x="56531" y="184500"/>
                  <a:pt x="21375" y="269578"/>
                  <a:pt x="21375" y="360000"/>
                </a:cubicBezTo>
                <a:cubicBezTo>
                  <a:pt x="21375" y="450422"/>
                  <a:pt x="56531" y="535500"/>
                  <a:pt x="120516" y="599484"/>
                </a:cubicBezTo>
                <a:cubicBezTo>
                  <a:pt x="184500" y="663328"/>
                  <a:pt x="269578" y="698625"/>
                  <a:pt x="360000" y="698625"/>
                </a:cubicBezTo>
                <a:cubicBezTo>
                  <a:pt x="450422" y="698625"/>
                  <a:pt x="535641" y="663469"/>
                  <a:pt x="599484" y="599484"/>
                </a:cubicBezTo>
                <a:cubicBezTo>
                  <a:pt x="663328" y="535500"/>
                  <a:pt x="698625" y="450422"/>
                  <a:pt x="698625" y="360000"/>
                </a:cubicBezTo>
                <a:cubicBezTo>
                  <a:pt x="698625" y="269578"/>
                  <a:pt x="663469" y="184500"/>
                  <a:pt x="599484" y="120516"/>
                </a:cubicBezTo>
                <a:cubicBezTo>
                  <a:pt x="583594" y="104625"/>
                  <a:pt x="566156" y="90422"/>
                  <a:pt x="547734" y="78047"/>
                </a:cubicBezTo>
                <a:cubicBezTo>
                  <a:pt x="542813" y="74813"/>
                  <a:pt x="541547" y="68203"/>
                  <a:pt x="544781" y="63281"/>
                </a:cubicBezTo>
                <a:cubicBezTo>
                  <a:pt x="548016" y="58359"/>
                  <a:pt x="554625" y="57094"/>
                  <a:pt x="559547" y="60328"/>
                </a:cubicBezTo>
                <a:cubicBezTo>
                  <a:pt x="579234" y="73406"/>
                  <a:pt x="597656" y="88594"/>
                  <a:pt x="614531" y="105469"/>
                </a:cubicBezTo>
                <a:cubicBezTo>
                  <a:pt x="682594" y="173391"/>
                  <a:pt x="720000" y="263813"/>
                  <a:pt x="720000" y="360000"/>
                </a:cubicBezTo>
                <a:cubicBezTo>
                  <a:pt x="720000" y="456188"/>
                  <a:pt x="682453" y="546469"/>
                  <a:pt x="614531" y="614531"/>
                </a:cubicBezTo>
                <a:cubicBezTo>
                  <a:pt x="546609" y="682594"/>
                  <a:pt x="456188" y="720000"/>
                  <a:pt x="360000" y="720000"/>
                </a:cubicBezTo>
                <a:cubicBezTo>
                  <a:pt x="263813" y="720000"/>
                  <a:pt x="173531" y="682453"/>
                  <a:pt x="105469" y="614531"/>
                </a:cubicBezTo>
                <a:cubicBezTo>
                  <a:pt x="37406" y="546609"/>
                  <a:pt x="0" y="456188"/>
                  <a:pt x="0" y="360000"/>
                </a:cubicBezTo>
                <a:cubicBezTo>
                  <a:pt x="0" y="263813"/>
                  <a:pt x="37547" y="173531"/>
                  <a:pt x="105469" y="105469"/>
                </a:cubicBezTo>
                <a:cubicBezTo>
                  <a:pt x="173391" y="37406"/>
                  <a:pt x="263813" y="0"/>
                  <a:pt x="360000" y="0"/>
                </a:cubicBezTo>
                <a:close/>
              </a:path>
            </a:pathLst>
          </a:custGeom>
          <a:solidFill>
            <a:schemeClr val="accent2"/>
          </a:solidFill>
          <a:ln w="1395" cap="flat">
            <a:no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20" name="Прямоугольник 19">
            <a:extLst>
              <a:ext uri="{FF2B5EF4-FFF2-40B4-BE49-F238E27FC236}">
                <a16:creationId xmlns:a16="http://schemas.microsoft.com/office/drawing/2014/main" id="{6282EB1B-2E4B-4DF5-9244-FD721C87A06E}"/>
              </a:ext>
            </a:extLst>
          </p:cNvPr>
          <p:cNvSpPr/>
          <p:nvPr/>
        </p:nvSpPr>
        <p:spPr>
          <a:xfrm>
            <a:off x="2324103" y="4116309"/>
            <a:ext cx="8090915" cy="1661993"/>
          </a:xfrm>
          <a:prstGeom prst="rect">
            <a:avLst/>
          </a:prstGeom>
        </p:spPr>
        <p:txBody>
          <a:bodyPr wrap="square" lIns="0" tIns="0" rIns="0" bIns="0" anchor="t" anchorCtr="0">
            <a:spAutoFit/>
          </a:bodyPr>
          <a:lstStyle/>
          <a:p>
            <a:r>
              <a:rPr lang="ru-RU" sz="1600" b="1" dirty="0">
                <a:latin typeface="Roboto Light" panose="02000000000000000000" pitchFamily="2" charset="0"/>
                <a:ea typeface="Roboto Light" panose="02000000000000000000" pitchFamily="2" charset="0"/>
                <a:cs typeface="Roboto Light" panose="02000000000000000000" pitchFamily="2" charset="0"/>
              </a:rPr>
              <a:t>Сроки</a:t>
            </a:r>
            <a:r>
              <a:rPr lang="ru-RU" sz="1600" dirty="0">
                <a:latin typeface="Roboto Light" panose="02000000000000000000" pitchFamily="2" charset="0"/>
                <a:ea typeface="Roboto Light" panose="02000000000000000000" pitchFamily="2" charset="0"/>
                <a:cs typeface="Roboto Light" panose="02000000000000000000" pitchFamily="2" charset="0"/>
              </a:rPr>
              <a:t> принятия и рассмотрения жалобы:</a:t>
            </a:r>
            <a:endParaRPr lang="en-US" sz="1600" dirty="0">
              <a:latin typeface="Roboto Light" panose="02000000000000000000" pitchFamily="2" charset="0"/>
              <a:ea typeface="Roboto Light" panose="02000000000000000000" pitchFamily="2" charset="0"/>
              <a:cs typeface="Roboto Light" panose="02000000000000000000" pitchFamily="2" charset="0"/>
            </a:endParaRPr>
          </a:p>
          <a:p>
            <a:pPr marL="180000" indent="-180000">
              <a:spcBef>
                <a:spcPts val="600"/>
              </a:spcBef>
              <a:buClr>
                <a:schemeClr val="accent2"/>
              </a:buClr>
              <a:buFont typeface="+mj-lt"/>
              <a:buAutoNum type="arabicPeriod"/>
            </a:pPr>
            <a:r>
              <a:rPr lang="ru-RU" sz="1200" dirty="0">
                <a:latin typeface="Roboto Light" panose="02000000000000000000" pitchFamily="2" charset="0"/>
                <a:ea typeface="Roboto Light" panose="02000000000000000000" pitchFamily="2" charset="0"/>
                <a:cs typeface="Roboto Light" panose="02000000000000000000" pitchFamily="2" charset="0"/>
              </a:rPr>
              <a:t>Контрольный орган принимает решение о принятии / отказе и размещает информацию в течение 2 раб. дней.</a:t>
            </a:r>
          </a:p>
          <a:p>
            <a:pPr marL="180000" indent="-180000">
              <a:spcBef>
                <a:spcPts val="600"/>
              </a:spcBef>
              <a:buClr>
                <a:schemeClr val="accent2"/>
              </a:buClr>
              <a:buFont typeface="+mj-lt"/>
              <a:buAutoNum type="arabicPeriod"/>
            </a:pPr>
            <a:r>
              <a:rPr lang="ru-RU" sz="1200" dirty="0">
                <a:latin typeface="Roboto Light" panose="02000000000000000000" pitchFamily="2" charset="0"/>
                <a:ea typeface="Roboto Light" panose="02000000000000000000" pitchFamily="2" charset="0"/>
                <a:cs typeface="Roboto Light" panose="02000000000000000000" pitchFamily="2" charset="0"/>
              </a:rPr>
              <a:t>Субъектам контроля информация направляется с использованием ЕИС автоматически в течение 3 часов.</a:t>
            </a:r>
          </a:p>
          <a:p>
            <a:pPr marL="180000" indent="-180000">
              <a:spcBef>
                <a:spcPts val="600"/>
              </a:spcBef>
              <a:buClr>
                <a:schemeClr val="accent2"/>
              </a:buClr>
              <a:buFont typeface="+mj-lt"/>
              <a:buAutoNum type="arabicPeriod"/>
            </a:pPr>
            <a:r>
              <a:rPr lang="ru-RU" sz="1200" dirty="0">
                <a:latin typeface="Roboto Light" panose="02000000000000000000" pitchFamily="2" charset="0"/>
                <a:ea typeface="Roboto Light" panose="02000000000000000000" pitchFamily="2" charset="0"/>
                <a:cs typeface="Roboto Light" panose="02000000000000000000" pitchFamily="2" charset="0"/>
              </a:rPr>
              <a:t>Возражения на жалобу направляются не позднее рабочего дня, предшествующего дню рассмотрения жалобы.</a:t>
            </a:r>
          </a:p>
          <a:p>
            <a:pPr marL="180000" indent="-180000">
              <a:spcBef>
                <a:spcPts val="600"/>
              </a:spcBef>
              <a:buClr>
                <a:schemeClr val="accent2"/>
              </a:buClr>
              <a:buFont typeface="+mj-lt"/>
              <a:buAutoNum type="arabicPeriod"/>
            </a:pPr>
            <a:r>
              <a:rPr lang="ru-RU" sz="1200" dirty="0">
                <a:latin typeface="Roboto Light" panose="02000000000000000000" pitchFamily="2" charset="0"/>
                <a:ea typeface="Roboto Light" panose="02000000000000000000" pitchFamily="2" charset="0"/>
                <a:cs typeface="Roboto Light" panose="02000000000000000000" pitchFamily="2" charset="0"/>
              </a:rPr>
              <a:t>Решение и предписание размещаются в реестре не позднее 3 раб. дней с даты их принятия, и в течение 3 часов уведомление о размещении направляется субъектам контроля. </a:t>
            </a:r>
            <a:r>
              <a:rPr lang="ru-RU" sz="1200" dirty="0">
                <a:solidFill>
                  <a:schemeClr val="accent3"/>
                </a:solidFill>
                <a:latin typeface="Roboto Light" panose="02000000000000000000" pitchFamily="2" charset="0"/>
                <a:ea typeface="Roboto Light" panose="02000000000000000000" pitchFamily="2" charset="0"/>
                <a:cs typeface="Roboto Light" panose="02000000000000000000" pitchFamily="2" charset="0"/>
              </a:rPr>
              <a:t>Такое уведомление считается надлежащим уведомлением о результатах рассмотрения жалобы!</a:t>
            </a:r>
          </a:p>
        </p:txBody>
      </p:sp>
      <p:sp>
        <p:nvSpPr>
          <p:cNvPr id="21" name="Полилиния 376">
            <a:extLst>
              <a:ext uri="{FF2B5EF4-FFF2-40B4-BE49-F238E27FC236}">
                <a16:creationId xmlns:a16="http://schemas.microsoft.com/office/drawing/2014/main" id="{C2CF9A35-E417-439A-B0AF-1C991F33C111}"/>
              </a:ext>
            </a:extLst>
          </p:cNvPr>
          <p:cNvSpPr>
            <a:spLocks noChangeAspect="1"/>
          </p:cNvSpPr>
          <p:nvPr/>
        </p:nvSpPr>
        <p:spPr>
          <a:xfrm>
            <a:off x="1555752" y="5748941"/>
            <a:ext cx="596900" cy="596900"/>
          </a:xfrm>
          <a:custGeom>
            <a:avLst/>
            <a:gdLst>
              <a:gd name="connsiteX0" fmla="*/ 325126 w 720000"/>
              <a:gd name="connsiteY0" fmla="*/ 180000 h 720000"/>
              <a:gd name="connsiteX1" fmla="*/ 307970 w 720000"/>
              <a:gd name="connsiteY1" fmla="*/ 193922 h 720000"/>
              <a:gd name="connsiteX2" fmla="*/ 273235 w 720000"/>
              <a:gd name="connsiteY2" fmla="*/ 356344 h 720000"/>
              <a:gd name="connsiteX3" fmla="*/ 276750 w 720000"/>
              <a:gd name="connsiteY3" fmla="*/ 371110 h 720000"/>
              <a:gd name="connsiteX4" fmla="*/ 290391 w 720000"/>
              <a:gd name="connsiteY4" fmla="*/ 377579 h 720000"/>
              <a:gd name="connsiteX5" fmla="*/ 360001 w 720000"/>
              <a:gd name="connsiteY5" fmla="*/ 377579 h 720000"/>
              <a:gd name="connsiteX6" fmla="*/ 412033 w 720000"/>
              <a:gd name="connsiteY6" fmla="*/ 429610 h 720000"/>
              <a:gd name="connsiteX7" fmla="*/ 412033 w 720000"/>
              <a:gd name="connsiteY7" fmla="*/ 452813 h 720000"/>
              <a:gd name="connsiteX8" fmla="*/ 360001 w 720000"/>
              <a:gd name="connsiteY8" fmla="*/ 504845 h 720000"/>
              <a:gd name="connsiteX9" fmla="*/ 307970 w 720000"/>
              <a:gd name="connsiteY9" fmla="*/ 452813 h 720000"/>
              <a:gd name="connsiteX10" fmla="*/ 290391 w 720000"/>
              <a:gd name="connsiteY10" fmla="*/ 435235 h 720000"/>
              <a:gd name="connsiteX11" fmla="*/ 272813 w 720000"/>
              <a:gd name="connsiteY11" fmla="*/ 452813 h 720000"/>
              <a:gd name="connsiteX12" fmla="*/ 360001 w 720000"/>
              <a:gd name="connsiteY12" fmla="*/ 540001 h 720000"/>
              <a:gd name="connsiteX13" fmla="*/ 447189 w 720000"/>
              <a:gd name="connsiteY13" fmla="*/ 452813 h 720000"/>
              <a:gd name="connsiteX14" fmla="*/ 447189 w 720000"/>
              <a:gd name="connsiteY14" fmla="*/ 429610 h 720000"/>
              <a:gd name="connsiteX15" fmla="*/ 360001 w 720000"/>
              <a:gd name="connsiteY15" fmla="*/ 342422 h 720000"/>
              <a:gd name="connsiteX16" fmla="*/ 324986 w 720000"/>
              <a:gd name="connsiteY16" fmla="*/ 342422 h 720000"/>
              <a:gd name="connsiteX17" fmla="*/ 316829 w 720000"/>
              <a:gd name="connsiteY17" fmla="*/ 338484 h 720000"/>
              <a:gd name="connsiteX18" fmla="*/ 314720 w 720000"/>
              <a:gd name="connsiteY18" fmla="*/ 329625 h 720000"/>
              <a:gd name="connsiteX19" fmla="*/ 337501 w 720000"/>
              <a:gd name="connsiteY19" fmla="*/ 223453 h 720000"/>
              <a:gd name="connsiteX20" fmla="*/ 347767 w 720000"/>
              <a:gd name="connsiteY20" fmla="*/ 215156 h 720000"/>
              <a:gd name="connsiteX21" fmla="*/ 429470 w 720000"/>
              <a:gd name="connsiteY21" fmla="*/ 215156 h 720000"/>
              <a:gd name="connsiteX22" fmla="*/ 447048 w 720000"/>
              <a:gd name="connsiteY22" fmla="*/ 197578 h 720000"/>
              <a:gd name="connsiteX23" fmla="*/ 429470 w 720000"/>
              <a:gd name="connsiteY23" fmla="*/ 180000 h 720000"/>
              <a:gd name="connsiteX24" fmla="*/ 325267 w 720000"/>
              <a:gd name="connsiteY24" fmla="*/ 158906 h 720000"/>
              <a:gd name="connsiteX25" fmla="*/ 429611 w 720000"/>
              <a:gd name="connsiteY25" fmla="*/ 158906 h 720000"/>
              <a:gd name="connsiteX26" fmla="*/ 468283 w 720000"/>
              <a:gd name="connsiteY26" fmla="*/ 197578 h 720000"/>
              <a:gd name="connsiteX27" fmla="*/ 429611 w 720000"/>
              <a:gd name="connsiteY27" fmla="*/ 236250 h 720000"/>
              <a:gd name="connsiteX28" fmla="*/ 356486 w 720000"/>
              <a:gd name="connsiteY28" fmla="*/ 236250 h 720000"/>
              <a:gd name="connsiteX29" fmla="*/ 338204 w 720000"/>
              <a:gd name="connsiteY29" fmla="*/ 321328 h 720000"/>
              <a:gd name="connsiteX30" fmla="*/ 360001 w 720000"/>
              <a:gd name="connsiteY30" fmla="*/ 321328 h 720000"/>
              <a:gd name="connsiteX31" fmla="*/ 468283 w 720000"/>
              <a:gd name="connsiteY31" fmla="*/ 429610 h 720000"/>
              <a:gd name="connsiteX32" fmla="*/ 468283 w 720000"/>
              <a:gd name="connsiteY32" fmla="*/ 452813 h 720000"/>
              <a:gd name="connsiteX33" fmla="*/ 360001 w 720000"/>
              <a:gd name="connsiteY33" fmla="*/ 561095 h 720000"/>
              <a:gd name="connsiteX34" fmla="*/ 251719 w 720000"/>
              <a:gd name="connsiteY34" fmla="*/ 452813 h 720000"/>
              <a:gd name="connsiteX35" fmla="*/ 290391 w 720000"/>
              <a:gd name="connsiteY35" fmla="*/ 414141 h 720000"/>
              <a:gd name="connsiteX36" fmla="*/ 329064 w 720000"/>
              <a:gd name="connsiteY36" fmla="*/ 452813 h 720000"/>
              <a:gd name="connsiteX37" fmla="*/ 360001 w 720000"/>
              <a:gd name="connsiteY37" fmla="*/ 483751 h 720000"/>
              <a:gd name="connsiteX38" fmla="*/ 390939 w 720000"/>
              <a:gd name="connsiteY38" fmla="*/ 452813 h 720000"/>
              <a:gd name="connsiteX39" fmla="*/ 390939 w 720000"/>
              <a:gd name="connsiteY39" fmla="*/ 429610 h 720000"/>
              <a:gd name="connsiteX40" fmla="*/ 360001 w 720000"/>
              <a:gd name="connsiteY40" fmla="*/ 398673 h 720000"/>
              <a:gd name="connsiteX41" fmla="*/ 290532 w 720000"/>
              <a:gd name="connsiteY41" fmla="*/ 398673 h 720000"/>
              <a:gd name="connsiteX42" fmla="*/ 260438 w 720000"/>
              <a:gd name="connsiteY42" fmla="*/ 384329 h 720000"/>
              <a:gd name="connsiteX43" fmla="*/ 252703 w 720000"/>
              <a:gd name="connsiteY43" fmla="*/ 351845 h 720000"/>
              <a:gd name="connsiteX44" fmla="*/ 287438 w 720000"/>
              <a:gd name="connsiteY44" fmla="*/ 189422 h 720000"/>
              <a:gd name="connsiteX45" fmla="*/ 325267 w 720000"/>
              <a:gd name="connsiteY45" fmla="*/ 158906 h 720000"/>
              <a:gd name="connsiteX46" fmla="*/ 360001 w 720000"/>
              <a:gd name="connsiteY46" fmla="*/ 54000 h 720000"/>
              <a:gd name="connsiteX47" fmla="*/ 666001 w 720000"/>
              <a:gd name="connsiteY47" fmla="*/ 360001 h 720000"/>
              <a:gd name="connsiteX48" fmla="*/ 360001 w 720000"/>
              <a:gd name="connsiteY48" fmla="*/ 666001 h 720000"/>
              <a:gd name="connsiteX49" fmla="*/ 298407 w 720000"/>
              <a:gd name="connsiteY49" fmla="*/ 659814 h 720000"/>
              <a:gd name="connsiteX50" fmla="*/ 290110 w 720000"/>
              <a:gd name="connsiteY50" fmla="*/ 647298 h 720000"/>
              <a:gd name="connsiteX51" fmla="*/ 302626 w 720000"/>
              <a:gd name="connsiteY51" fmla="*/ 639001 h 720000"/>
              <a:gd name="connsiteX52" fmla="*/ 360001 w 720000"/>
              <a:gd name="connsiteY52" fmla="*/ 644767 h 720000"/>
              <a:gd name="connsiteX53" fmla="*/ 644767 w 720000"/>
              <a:gd name="connsiteY53" fmla="*/ 360001 h 720000"/>
              <a:gd name="connsiteX54" fmla="*/ 360142 w 720000"/>
              <a:gd name="connsiteY54" fmla="*/ 75375 h 720000"/>
              <a:gd name="connsiteX55" fmla="*/ 75375 w 720000"/>
              <a:gd name="connsiteY55" fmla="*/ 360142 h 720000"/>
              <a:gd name="connsiteX56" fmla="*/ 268173 w 720000"/>
              <a:gd name="connsiteY56" fmla="*/ 629579 h 720000"/>
              <a:gd name="connsiteX57" fmla="*/ 274782 w 720000"/>
              <a:gd name="connsiteY57" fmla="*/ 643079 h 720000"/>
              <a:gd name="connsiteX58" fmla="*/ 261282 w 720000"/>
              <a:gd name="connsiteY58" fmla="*/ 649689 h 720000"/>
              <a:gd name="connsiteX59" fmla="*/ 54000 w 720000"/>
              <a:gd name="connsiteY59" fmla="*/ 360001 h 720000"/>
              <a:gd name="connsiteX60" fmla="*/ 360001 w 720000"/>
              <a:gd name="connsiteY60" fmla="*/ 54000 h 720000"/>
              <a:gd name="connsiteX61" fmla="*/ 360000 w 720000"/>
              <a:gd name="connsiteY61" fmla="*/ 0 h 720000"/>
              <a:gd name="connsiteX62" fmla="*/ 524813 w 720000"/>
              <a:gd name="connsiteY62" fmla="*/ 39797 h 720000"/>
              <a:gd name="connsiteX63" fmla="*/ 529453 w 720000"/>
              <a:gd name="connsiteY63" fmla="*/ 54141 h 720000"/>
              <a:gd name="connsiteX64" fmla="*/ 515109 w 720000"/>
              <a:gd name="connsiteY64" fmla="*/ 58781 h 720000"/>
              <a:gd name="connsiteX65" fmla="*/ 360000 w 720000"/>
              <a:gd name="connsiteY65" fmla="*/ 21375 h 720000"/>
              <a:gd name="connsiteX66" fmla="*/ 120516 w 720000"/>
              <a:gd name="connsiteY66" fmla="*/ 120516 h 720000"/>
              <a:gd name="connsiteX67" fmla="*/ 21375 w 720000"/>
              <a:gd name="connsiteY67" fmla="*/ 360000 h 720000"/>
              <a:gd name="connsiteX68" fmla="*/ 120516 w 720000"/>
              <a:gd name="connsiteY68" fmla="*/ 599484 h 720000"/>
              <a:gd name="connsiteX69" fmla="*/ 360000 w 720000"/>
              <a:gd name="connsiteY69" fmla="*/ 698625 h 720000"/>
              <a:gd name="connsiteX70" fmla="*/ 599484 w 720000"/>
              <a:gd name="connsiteY70" fmla="*/ 599484 h 720000"/>
              <a:gd name="connsiteX71" fmla="*/ 698625 w 720000"/>
              <a:gd name="connsiteY71" fmla="*/ 360000 h 720000"/>
              <a:gd name="connsiteX72" fmla="*/ 599484 w 720000"/>
              <a:gd name="connsiteY72" fmla="*/ 120516 h 720000"/>
              <a:gd name="connsiteX73" fmla="*/ 547734 w 720000"/>
              <a:gd name="connsiteY73" fmla="*/ 78047 h 720000"/>
              <a:gd name="connsiteX74" fmla="*/ 544781 w 720000"/>
              <a:gd name="connsiteY74" fmla="*/ 63281 h 720000"/>
              <a:gd name="connsiteX75" fmla="*/ 559547 w 720000"/>
              <a:gd name="connsiteY75" fmla="*/ 60328 h 720000"/>
              <a:gd name="connsiteX76" fmla="*/ 614531 w 720000"/>
              <a:gd name="connsiteY76" fmla="*/ 105469 h 720000"/>
              <a:gd name="connsiteX77" fmla="*/ 720000 w 720000"/>
              <a:gd name="connsiteY77" fmla="*/ 360000 h 720000"/>
              <a:gd name="connsiteX78" fmla="*/ 614531 w 720000"/>
              <a:gd name="connsiteY78" fmla="*/ 614531 h 720000"/>
              <a:gd name="connsiteX79" fmla="*/ 360000 w 720000"/>
              <a:gd name="connsiteY79" fmla="*/ 720000 h 720000"/>
              <a:gd name="connsiteX80" fmla="*/ 105469 w 720000"/>
              <a:gd name="connsiteY80" fmla="*/ 614531 h 720000"/>
              <a:gd name="connsiteX81" fmla="*/ 0 w 720000"/>
              <a:gd name="connsiteY81" fmla="*/ 360000 h 720000"/>
              <a:gd name="connsiteX82" fmla="*/ 105469 w 720000"/>
              <a:gd name="connsiteY82" fmla="*/ 105469 h 720000"/>
              <a:gd name="connsiteX83" fmla="*/ 360000 w 720000"/>
              <a:gd name="connsiteY83"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20000" h="720000">
                <a:moveTo>
                  <a:pt x="325126" y="180000"/>
                </a:moveTo>
                <a:cubicBezTo>
                  <a:pt x="316970" y="180000"/>
                  <a:pt x="309657" y="185906"/>
                  <a:pt x="307970" y="193922"/>
                </a:cubicBezTo>
                <a:lnTo>
                  <a:pt x="273235" y="356344"/>
                </a:lnTo>
                <a:cubicBezTo>
                  <a:pt x="272110" y="361548"/>
                  <a:pt x="273375" y="366891"/>
                  <a:pt x="276750" y="371110"/>
                </a:cubicBezTo>
                <a:cubicBezTo>
                  <a:pt x="280125" y="375188"/>
                  <a:pt x="285047" y="377579"/>
                  <a:pt x="290391" y="377579"/>
                </a:cubicBezTo>
                <a:lnTo>
                  <a:pt x="360001" y="377579"/>
                </a:lnTo>
                <a:cubicBezTo>
                  <a:pt x="388689" y="377579"/>
                  <a:pt x="412033" y="400923"/>
                  <a:pt x="412033" y="429610"/>
                </a:cubicBezTo>
                <a:lnTo>
                  <a:pt x="412033" y="452813"/>
                </a:lnTo>
                <a:cubicBezTo>
                  <a:pt x="412033" y="481501"/>
                  <a:pt x="388689" y="504845"/>
                  <a:pt x="360001" y="504845"/>
                </a:cubicBezTo>
                <a:cubicBezTo>
                  <a:pt x="331314" y="504845"/>
                  <a:pt x="307970" y="481501"/>
                  <a:pt x="307970" y="452813"/>
                </a:cubicBezTo>
                <a:cubicBezTo>
                  <a:pt x="307970" y="443110"/>
                  <a:pt x="300094" y="435235"/>
                  <a:pt x="290391" y="435235"/>
                </a:cubicBezTo>
                <a:cubicBezTo>
                  <a:pt x="280688" y="435235"/>
                  <a:pt x="272813" y="443110"/>
                  <a:pt x="272813" y="452813"/>
                </a:cubicBezTo>
                <a:cubicBezTo>
                  <a:pt x="272813" y="500907"/>
                  <a:pt x="311908" y="540001"/>
                  <a:pt x="360001" y="540001"/>
                </a:cubicBezTo>
                <a:cubicBezTo>
                  <a:pt x="408095" y="540001"/>
                  <a:pt x="447189" y="500907"/>
                  <a:pt x="447189" y="452813"/>
                </a:cubicBezTo>
                <a:lnTo>
                  <a:pt x="447189" y="429610"/>
                </a:lnTo>
                <a:cubicBezTo>
                  <a:pt x="447189" y="381516"/>
                  <a:pt x="408095" y="342422"/>
                  <a:pt x="360001" y="342422"/>
                </a:cubicBezTo>
                <a:lnTo>
                  <a:pt x="324986" y="342422"/>
                </a:lnTo>
                <a:cubicBezTo>
                  <a:pt x="321892" y="342422"/>
                  <a:pt x="318798" y="341015"/>
                  <a:pt x="316829" y="338484"/>
                </a:cubicBezTo>
                <a:cubicBezTo>
                  <a:pt x="314861" y="335953"/>
                  <a:pt x="314017" y="332719"/>
                  <a:pt x="314720" y="329625"/>
                </a:cubicBezTo>
                <a:lnTo>
                  <a:pt x="337501" y="223453"/>
                </a:lnTo>
                <a:cubicBezTo>
                  <a:pt x="338486" y="218672"/>
                  <a:pt x="342845" y="215156"/>
                  <a:pt x="347767" y="215156"/>
                </a:cubicBezTo>
                <a:lnTo>
                  <a:pt x="429470" y="215156"/>
                </a:lnTo>
                <a:cubicBezTo>
                  <a:pt x="439173" y="215156"/>
                  <a:pt x="447048" y="207281"/>
                  <a:pt x="447048" y="197578"/>
                </a:cubicBezTo>
                <a:cubicBezTo>
                  <a:pt x="447048" y="187875"/>
                  <a:pt x="439173" y="180000"/>
                  <a:pt x="429470" y="180000"/>
                </a:cubicBezTo>
                <a:close/>
                <a:moveTo>
                  <a:pt x="325267" y="158906"/>
                </a:moveTo>
                <a:lnTo>
                  <a:pt x="429611" y="158906"/>
                </a:lnTo>
                <a:cubicBezTo>
                  <a:pt x="450986" y="158906"/>
                  <a:pt x="468283" y="176203"/>
                  <a:pt x="468283" y="197578"/>
                </a:cubicBezTo>
                <a:cubicBezTo>
                  <a:pt x="468283" y="218953"/>
                  <a:pt x="450986" y="236250"/>
                  <a:pt x="429611" y="236250"/>
                </a:cubicBezTo>
                <a:lnTo>
                  <a:pt x="356486" y="236250"/>
                </a:lnTo>
                <a:lnTo>
                  <a:pt x="338204" y="321328"/>
                </a:lnTo>
                <a:lnTo>
                  <a:pt x="360001" y="321328"/>
                </a:lnTo>
                <a:cubicBezTo>
                  <a:pt x="419767" y="321328"/>
                  <a:pt x="468283" y="369845"/>
                  <a:pt x="468283" y="429610"/>
                </a:cubicBezTo>
                <a:lnTo>
                  <a:pt x="468283" y="452813"/>
                </a:lnTo>
                <a:cubicBezTo>
                  <a:pt x="468283" y="512579"/>
                  <a:pt x="419767" y="561095"/>
                  <a:pt x="360001" y="561095"/>
                </a:cubicBezTo>
                <a:cubicBezTo>
                  <a:pt x="300235" y="561095"/>
                  <a:pt x="251719" y="512579"/>
                  <a:pt x="251719" y="452813"/>
                </a:cubicBezTo>
                <a:cubicBezTo>
                  <a:pt x="251719" y="431438"/>
                  <a:pt x="269016" y="414141"/>
                  <a:pt x="290391" y="414141"/>
                </a:cubicBezTo>
                <a:cubicBezTo>
                  <a:pt x="311767" y="414141"/>
                  <a:pt x="329064" y="431438"/>
                  <a:pt x="329064" y="452813"/>
                </a:cubicBezTo>
                <a:cubicBezTo>
                  <a:pt x="329064" y="469829"/>
                  <a:pt x="342986" y="483751"/>
                  <a:pt x="360001" y="483751"/>
                </a:cubicBezTo>
                <a:cubicBezTo>
                  <a:pt x="377017" y="483751"/>
                  <a:pt x="390939" y="469829"/>
                  <a:pt x="390939" y="452813"/>
                </a:cubicBezTo>
                <a:lnTo>
                  <a:pt x="390939" y="429610"/>
                </a:lnTo>
                <a:cubicBezTo>
                  <a:pt x="390939" y="412594"/>
                  <a:pt x="377017" y="398673"/>
                  <a:pt x="360001" y="398673"/>
                </a:cubicBezTo>
                <a:lnTo>
                  <a:pt x="290532" y="398673"/>
                </a:lnTo>
                <a:cubicBezTo>
                  <a:pt x="278719" y="398673"/>
                  <a:pt x="267750" y="393469"/>
                  <a:pt x="260438" y="384329"/>
                </a:cubicBezTo>
                <a:cubicBezTo>
                  <a:pt x="253125" y="375188"/>
                  <a:pt x="250313" y="363376"/>
                  <a:pt x="252703" y="351845"/>
                </a:cubicBezTo>
                <a:lnTo>
                  <a:pt x="287438" y="189422"/>
                </a:lnTo>
                <a:cubicBezTo>
                  <a:pt x="291235" y="171703"/>
                  <a:pt x="307126" y="158906"/>
                  <a:pt x="325267" y="158906"/>
                </a:cubicBezTo>
                <a:close/>
                <a:moveTo>
                  <a:pt x="360001" y="54000"/>
                </a:moveTo>
                <a:cubicBezTo>
                  <a:pt x="528751" y="54000"/>
                  <a:pt x="666001" y="191250"/>
                  <a:pt x="666001" y="360001"/>
                </a:cubicBezTo>
                <a:cubicBezTo>
                  <a:pt x="666001" y="528751"/>
                  <a:pt x="528751" y="666001"/>
                  <a:pt x="360001" y="666001"/>
                </a:cubicBezTo>
                <a:cubicBezTo>
                  <a:pt x="339329" y="666001"/>
                  <a:pt x="318517" y="663892"/>
                  <a:pt x="298407" y="659814"/>
                </a:cubicBezTo>
                <a:cubicBezTo>
                  <a:pt x="292642" y="658689"/>
                  <a:pt x="288985" y="653064"/>
                  <a:pt x="290110" y="647298"/>
                </a:cubicBezTo>
                <a:cubicBezTo>
                  <a:pt x="291235" y="641532"/>
                  <a:pt x="296860" y="637876"/>
                  <a:pt x="302626" y="639001"/>
                </a:cubicBezTo>
                <a:cubicBezTo>
                  <a:pt x="321470" y="642798"/>
                  <a:pt x="340735" y="644767"/>
                  <a:pt x="360001" y="644767"/>
                </a:cubicBezTo>
                <a:cubicBezTo>
                  <a:pt x="517079" y="644767"/>
                  <a:pt x="644767" y="516939"/>
                  <a:pt x="644767" y="360001"/>
                </a:cubicBezTo>
                <a:cubicBezTo>
                  <a:pt x="644767" y="203062"/>
                  <a:pt x="517220" y="75375"/>
                  <a:pt x="360142" y="75375"/>
                </a:cubicBezTo>
                <a:cubicBezTo>
                  <a:pt x="203062" y="75375"/>
                  <a:pt x="75375" y="203203"/>
                  <a:pt x="75375" y="360142"/>
                </a:cubicBezTo>
                <a:cubicBezTo>
                  <a:pt x="75375" y="481782"/>
                  <a:pt x="152859" y="590204"/>
                  <a:pt x="268173" y="629579"/>
                </a:cubicBezTo>
                <a:cubicBezTo>
                  <a:pt x="273657" y="631407"/>
                  <a:pt x="276751" y="637454"/>
                  <a:pt x="274782" y="643079"/>
                </a:cubicBezTo>
                <a:cubicBezTo>
                  <a:pt x="272954" y="648564"/>
                  <a:pt x="266907" y="651657"/>
                  <a:pt x="261282" y="649689"/>
                </a:cubicBezTo>
                <a:cubicBezTo>
                  <a:pt x="137250" y="607220"/>
                  <a:pt x="54000" y="490923"/>
                  <a:pt x="54000" y="360001"/>
                </a:cubicBezTo>
                <a:cubicBezTo>
                  <a:pt x="54000" y="191250"/>
                  <a:pt x="191250" y="54000"/>
                  <a:pt x="360001" y="54000"/>
                </a:cubicBezTo>
                <a:close/>
                <a:moveTo>
                  <a:pt x="360000" y="0"/>
                </a:moveTo>
                <a:cubicBezTo>
                  <a:pt x="417516" y="0"/>
                  <a:pt x="474469" y="13781"/>
                  <a:pt x="524813" y="39797"/>
                </a:cubicBezTo>
                <a:cubicBezTo>
                  <a:pt x="530156" y="42469"/>
                  <a:pt x="532125" y="48938"/>
                  <a:pt x="529453" y="54141"/>
                </a:cubicBezTo>
                <a:cubicBezTo>
                  <a:pt x="526781" y="59484"/>
                  <a:pt x="520313" y="61453"/>
                  <a:pt x="515109" y="58781"/>
                </a:cubicBezTo>
                <a:cubicBezTo>
                  <a:pt x="467016" y="34031"/>
                  <a:pt x="414844" y="21375"/>
                  <a:pt x="360000" y="21375"/>
                </a:cubicBezTo>
                <a:cubicBezTo>
                  <a:pt x="269578" y="21375"/>
                  <a:pt x="184500" y="56531"/>
                  <a:pt x="120516" y="120516"/>
                </a:cubicBezTo>
                <a:cubicBezTo>
                  <a:pt x="56531" y="184500"/>
                  <a:pt x="21375" y="269578"/>
                  <a:pt x="21375" y="360000"/>
                </a:cubicBezTo>
                <a:cubicBezTo>
                  <a:pt x="21375" y="450422"/>
                  <a:pt x="56531" y="535500"/>
                  <a:pt x="120516" y="599484"/>
                </a:cubicBezTo>
                <a:cubicBezTo>
                  <a:pt x="184500" y="663328"/>
                  <a:pt x="269578" y="698625"/>
                  <a:pt x="360000" y="698625"/>
                </a:cubicBezTo>
                <a:cubicBezTo>
                  <a:pt x="450422" y="698625"/>
                  <a:pt x="535641" y="663469"/>
                  <a:pt x="599484" y="599484"/>
                </a:cubicBezTo>
                <a:cubicBezTo>
                  <a:pt x="663328" y="535500"/>
                  <a:pt x="698625" y="450422"/>
                  <a:pt x="698625" y="360000"/>
                </a:cubicBezTo>
                <a:cubicBezTo>
                  <a:pt x="698625" y="269578"/>
                  <a:pt x="663469" y="184500"/>
                  <a:pt x="599484" y="120516"/>
                </a:cubicBezTo>
                <a:cubicBezTo>
                  <a:pt x="583594" y="104625"/>
                  <a:pt x="566156" y="90422"/>
                  <a:pt x="547734" y="78047"/>
                </a:cubicBezTo>
                <a:cubicBezTo>
                  <a:pt x="542813" y="74813"/>
                  <a:pt x="541547" y="68203"/>
                  <a:pt x="544781" y="63281"/>
                </a:cubicBezTo>
                <a:cubicBezTo>
                  <a:pt x="548016" y="58359"/>
                  <a:pt x="554625" y="57094"/>
                  <a:pt x="559547" y="60328"/>
                </a:cubicBezTo>
                <a:cubicBezTo>
                  <a:pt x="579234" y="73406"/>
                  <a:pt x="597656" y="88594"/>
                  <a:pt x="614531" y="105469"/>
                </a:cubicBezTo>
                <a:cubicBezTo>
                  <a:pt x="682594" y="173391"/>
                  <a:pt x="720000" y="263813"/>
                  <a:pt x="720000" y="360000"/>
                </a:cubicBezTo>
                <a:cubicBezTo>
                  <a:pt x="720000" y="456188"/>
                  <a:pt x="682453" y="546469"/>
                  <a:pt x="614531" y="614531"/>
                </a:cubicBezTo>
                <a:cubicBezTo>
                  <a:pt x="546609" y="682594"/>
                  <a:pt x="456188" y="720000"/>
                  <a:pt x="360000" y="720000"/>
                </a:cubicBezTo>
                <a:cubicBezTo>
                  <a:pt x="263813" y="720000"/>
                  <a:pt x="173531" y="682453"/>
                  <a:pt x="105469" y="614531"/>
                </a:cubicBezTo>
                <a:cubicBezTo>
                  <a:pt x="37406" y="546609"/>
                  <a:pt x="0" y="456188"/>
                  <a:pt x="0" y="360000"/>
                </a:cubicBezTo>
                <a:cubicBezTo>
                  <a:pt x="0" y="263813"/>
                  <a:pt x="37547" y="173531"/>
                  <a:pt x="105469" y="105469"/>
                </a:cubicBezTo>
                <a:cubicBezTo>
                  <a:pt x="173391" y="37406"/>
                  <a:pt x="263813" y="0"/>
                  <a:pt x="360000" y="0"/>
                </a:cubicBezTo>
                <a:close/>
              </a:path>
            </a:pathLst>
          </a:custGeom>
          <a:solidFill>
            <a:schemeClr val="accent2"/>
          </a:solidFill>
          <a:ln w="1395" cap="flat">
            <a:no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23" name="Прямоугольник 22">
            <a:extLst>
              <a:ext uri="{FF2B5EF4-FFF2-40B4-BE49-F238E27FC236}">
                <a16:creationId xmlns:a16="http://schemas.microsoft.com/office/drawing/2014/main" id="{77A6D280-DDD7-4D7A-AC15-BBF4C2F57655}"/>
              </a:ext>
            </a:extLst>
          </p:cNvPr>
          <p:cNvSpPr/>
          <p:nvPr/>
        </p:nvSpPr>
        <p:spPr>
          <a:xfrm>
            <a:off x="2324101" y="5968815"/>
            <a:ext cx="8228075" cy="246221"/>
          </a:xfrm>
          <a:prstGeom prst="rect">
            <a:avLst/>
          </a:prstGeom>
        </p:spPr>
        <p:txBody>
          <a:bodyPr wrap="square" lIns="0" tIns="0" rIns="0" bIns="0" anchor="t" anchorCtr="0">
            <a:spAutoFit/>
          </a:bodyPr>
          <a:lstStyle/>
          <a:p>
            <a:pPr>
              <a:spcAft>
                <a:spcPts val="600"/>
              </a:spcAft>
            </a:pPr>
            <a:r>
              <a:rPr lang="ru-RU" sz="1600" b="1" dirty="0">
                <a:latin typeface="Roboto Light" panose="02000000000000000000" pitchFamily="2" charset="0"/>
                <a:ea typeface="Roboto Light" panose="02000000000000000000" pitchFamily="2" charset="0"/>
                <a:cs typeface="Roboto Light" panose="02000000000000000000" pitchFamily="2" charset="0"/>
              </a:rPr>
              <a:t>Новый субъект контроля </a:t>
            </a:r>
            <a:r>
              <a:rPr lang="ru-RU" sz="1600" dirty="0">
                <a:latin typeface="Roboto Light" panose="02000000000000000000" pitchFamily="2" charset="0"/>
                <a:ea typeface="Roboto Light" panose="02000000000000000000" pitchFamily="2" charset="0"/>
                <a:cs typeface="Roboto Light" panose="02000000000000000000" pitchFamily="2" charset="0"/>
              </a:rPr>
              <a:t>– банки и организации по выдаче независимых гарантий.</a:t>
            </a:r>
            <a:endParaRPr lang="en-US" sz="1200" dirty="0">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1633379588"/>
      </p:ext>
    </p:extLst>
  </p:cSld>
  <p:clrMapOvr>
    <a:masterClrMapping/>
  </p:clrMapOvr>
  <p:transition spd="slow">
    <p:fade thruBlk="1"/>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rmAutofit fontScale="90000"/>
          </a:bodyPr>
          <a:lstStyle/>
          <a:p>
            <a:r>
              <a:rPr lang="ru-RU" dirty="0"/>
              <a:t>Работа с РНП</a:t>
            </a:r>
          </a:p>
        </p:txBody>
      </p:sp>
      <p:sp>
        <p:nvSpPr>
          <p:cNvPr id="18" name="Прямоугольник 17">
            <a:extLst>
              <a:ext uri="{FF2B5EF4-FFF2-40B4-BE49-F238E27FC236}">
                <a16:creationId xmlns:a16="http://schemas.microsoft.com/office/drawing/2014/main" id="{F285477A-CF5D-4622-995E-65F11211408A}"/>
              </a:ext>
            </a:extLst>
          </p:cNvPr>
          <p:cNvSpPr/>
          <p:nvPr/>
        </p:nvSpPr>
        <p:spPr>
          <a:xfrm>
            <a:off x="2420876" y="1260380"/>
            <a:ext cx="8228075" cy="1184940"/>
          </a:xfrm>
          <a:prstGeom prst="rect">
            <a:avLst/>
          </a:prstGeom>
        </p:spPr>
        <p:txBody>
          <a:bodyPr wrap="square" lIns="0" tIns="0" rIns="0" bIns="0" anchor="t" anchorCtr="0">
            <a:spAutoFit/>
          </a:bodyPr>
          <a:lstStyle/>
          <a:p>
            <a:pPr>
              <a:spcAft>
                <a:spcPts val="600"/>
              </a:spcAft>
            </a:pPr>
            <a:r>
              <a:rPr lang="ru-RU" sz="1600" dirty="0">
                <a:latin typeface="Roboto Light" panose="020B0604020202020204" charset="0"/>
                <a:ea typeface="Roboto Light" panose="020B0604020202020204" charset="0"/>
                <a:cs typeface="Roboto Light" panose="020B0604020202020204" charset="0"/>
              </a:rPr>
              <a:t>Скорректирован </a:t>
            </a:r>
            <a:r>
              <a:rPr lang="ru-RU" sz="1600" b="1" dirty="0">
                <a:latin typeface="Roboto Light" panose="020B0604020202020204" charset="0"/>
                <a:ea typeface="Roboto Light" panose="020B0604020202020204" charset="0"/>
                <a:cs typeface="Roboto Light" panose="020B0604020202020204" charset="0"/>
              </a:rPr>
              <a:t>перечень информации, содержащейся в РНП</a:t>
            </a:r>
            <a:r>
              <a:rPr lang="ru-RU" sz="1600" dirty="0">
                <a:latin typeface="Roboto Light" panose="020B0604020202020204" charset="0"/>
                <a:ea typeface="Roboto Light" panose="020B0604020202020204" charset="0"/>
                <a:cs typeface="Roboto Light" panose="020B0604020202020204" charset="0"/>
              </a:rPr>
              <a:t>. В реестр дополнительно включается номер реестровой записи участника в ЕРУЗ (с 01.04.2022).</a:t>
            </a:r>
          </a:p>
          <a:p>
            <a:r>
              <a:rPr lang="ru-RU" sz="1200" dirty="0">
                <a:solidFill>
                  <a:schemeClr val="accent6"/>
                </a:solidFill>
                <a:latin typeface="Roboto Light" panose="02000000000000000000" pitchFamily="2" charset="0"/>
                <a:ea typeface="Roboto Light" panose="02000000000000000000" pitchFamily="2" charset="0"/>
                <a:cs typeface="Roboto Light" panose="02000000000000000000" pitchFamily="2" charset="0"/>
              </a:rPr>
              <a:t>Не будут включаться в реестр: объект закупки, цена контракта, срок его исполнения, основания и дата расторжения контракта (в случае его расторжения).</a:t>
            </a:r>
          </a:p>
        </p:txBody>
      </p:sp>
      <p:sp>
        <p:nvSpPr>
          <p:cNvPr id="11" name="Полилиния 74">
            <a:extLst>
              <a:ext uri="{FF2B5EF4-FFF2-40B4-BE49-F238E27FC236}">
                <a16:creationId xmlns:a16="http://schemas.microsoft.com/office/drawing/2014/main" id="{4B64F6E9-9571-4772-83AC-B944AE099E60}"/>
              </a:ext>
            </a:extLst>
          </p:cNvPr>
          <p:cNvSpPr>
            <a:spLocks noChangeAspect="1"/>
          </p:cNvSpPr>
          <p:nvPr/>
        </p:nvSpPr>
        <p:spPr>
          <a:xfrm>
            <a:off x="1543051" y="1260381"/>
            <a:ext cx="611101" cy="561819"/>
          </a:xfrm>
          <a:custGeom>
            <a:avLst/>
            <a:gdLst>
              <a:gd name="connsiteX0" fmla="*/ 592259 w 720000"/>
              <a:gd name="connsiteY0" fmla="*/ 476129 h 661936"/>
              <a:gd name="connsiteX1" fmla="*/ 606804 w 720000"/>
              <a:gd name="connsiteY1" fmla="*/ 477970 h 661936"/>
              <a:gd name="connsiteX2" fmla="*/ 615146 w 720000"/>
              <a:gd name="connsiteY2" fmla="*/ 492116 h 661936"/>
              <a:gd name="connsiteX3" fmla="*/ 601000 w 720000"/>
              <a:gd name="connsiteY3" fmla="*/ 500458 h 661936"/>
              <a:gd name="connsiteX4" fmla="*/ 592259 w 720000"/>
              <a:gd name="connsiteY4" fmla="*/ 499355 h 661936"/>
              <a:gd name="connsiteX5" fmla="*/ 557420 w 720000"/>
              <a:gd name="connsiteY5" fmla="*/ 534194 h 661936"/>
              <a:gd name="connsiteX6" fmla="*/ 592259 w 720000"/>
              <a:gd name="connsiteY6" fmla="*/ 569032 h 661936"/>
              <a:gd name="connsiteX7" fmla="*/ 627097 w 720000"/>
              <a:gd name="connsiteY7" fmla="*/ 534194 h 661936"/>
              <a:gd name="connsiteX8" fmla="*/ 625998 w 720000"/>
              <a:gd name="connsiteY8" fmla="*/ 525469 h 661936"/>
              <a:gd name="connsiteX9" fmla="*/ 634345 w 720000"/>
              <a:gd name="connsiteY9" fmla="*/ 511325 h 661936"/>
              <a:gd name="connsiteX10" fmla="*/ 648488 w 720000"/>
              <a:gd name="connsiteY10" fmla="*/ 519670 h 661936"/>
              <a:gd name="connsiteX11" fmla="*/ 650323 w 720000"/>
              <a:gd name="connsiteY11" fmla="*/ 534194 h 661936"/>
              <a:gd name="connsiteX12" fmla="*/ 592259 w 720000"/>
              <a:gd name="connsiteY12" fmla="*/ 592258 h 661936"/>
              <a:gd name="connsiteX13" fmla="*/ 534194 w 720000"/>
              <a:gd name="connsiteY13" fmla="*/ 534194 h 661936"/>
              <a:gd name="connsiteX14" fmla="*/ 592259 w 720000"/>
              <a:gd name="connsiteY14" fmla="*/ 476129 h 661936"/>
              <a:gd name="connsiteX15" fmla="*/ 360000 w 720000"/>
              <a:gd name="connsiteY15" fmla="*/ 476129 h 661936"/>
              <a:gd name="connsiteX16" fmla="*/ 374545 w 720000"/>
              <a:gd name="connsiteY16" fmla="*/ 477970 h 661936"/>
              <a:gd name="connsiteX17" fmla="*/ 382887 w 720000"/>
              <a:gd name="connsiteY17" fmla="*/ 492116 h 661936"/>
              <a:gd name="connsiteX18" fmla="*/ 368741 w 720000"/>
              <a:gd name="connsiteY18" fmla="*/ 500458 h 661936"/>
              <a:gd name="connsiteX19" fmla="*/ 360000 w 720000"/>
              <a:gd name="connsiteY19" fmla="*/ 499355 h 661936"/>
              <a:gd name="connsiteX20" fmla="*/ 325161 w 720000"/>
              <a:gd name="connsiteY20" fmla="*/ 534194 h 661936"/>
              <a:gd name="connsiteX21" fmla="*/ 360000 w 720000"/>
              <a:gd name="connsiteY21" fmla="*/ 569032 h 661936"/>
              <a:gd name="connsiteX22" fmla="*/ 394838 w 720000"/>
              <a:gd name="connsiteY22" fmla="*/ 534194 h 661936"/>
              <a:gd name="connsiteX23" fmla="*/ 393739 w 720000"/>
              <a:gd name="connsiteY23" fmla="*/ 525469 h 661936"/>
              <a:gd name="connsiteX24" fmla="*/ 402086 w 720000"/>
              <a:gd name="connsiteY24" fmla="*/ 511325 h 661936"/>
              <a:gd name="connsiteX25" fmla="*/ 416229 w 720000"/>
              <a:gd name="connsiteY25" fmla="*/ 519670 h 661936"/>
              <a:gd name="connsiteX26" fmla="*/ 418064 w 720000"/>
              <a:gd name="connsiteY26" fmla="*/ 534194 h 661936"/>
              <a:gd name="connsiteX27" fmla="*/ 360000 w 720000"/>
              <a:gd name="connsiteY27" fmla="*/ 592258 h 661936"/>
              <a:gd name="connsiteX28" fmla="*/ 301935 w 720000"/>
              <a:gd name="connsiteY28" fmla="*/ 534194 h 661936"/>
              <a:gd name="connsiteX29" fmla="*/ 360000 w 720000"/>
              <a:gd name="connsiteY29" fmla="*/ 476129 h 661936"/>
              <a:gd name="connsiteX30" fmla="*/ 127742 w 720000"/>
              <a:gd name="connsiteY30" fmla="*/ 476129 h 661936"/>
              <a:gd name="connsiteX31" fmla="*/ 142287 w 720000"/>
              <a:gd name="connsiteY31" fmla="*/ 477970 h 661936"/>
              <a:gd name="connsiteX32" fmla="*/ 150629 w 720000"/>
              <a:gd name="connsiteY32" fmla="*/ 492116 h 661936"/>
              <a:gd name="connsiteX33" fmla="*/ 136483 w 720000"/>
              <a:gd name="connsiteY33" fmla="*/ 500458 h 661936"/>
              <a:gd name="connsiteX34" fmla="*/ 127742 w 720000"/>
              <a:gd name="connsiteY34" fmla="*/ 499355 h 661936"/>
              <a:gd name="connsiteX35" fmla="*/ 92903 w 720000"/>
              <a:gd name="connsiteY35" fmla="*/ 534194 h 661936"/>
              <a:gd name="connsiteX36" fmla="*/ 127742 w 720000"/>
              <a:gd name="connsiteY36" fmla="*/ 569032 h 661936"/>
              <a:gd name="connsiteX37" fmla="*/ 162580 w 720000"/>
              <a:gd name="connsiteY37" fmla="*/ 534194 h 661936"/>
              <a:gd name="connsiteX38" fmla="*/ 161481 w 720000"/>
              <a:gd name="connsiteY38" fmla="*/ 525469 h 661936"/>
              <a:gd name="connsiteX39" fmla="*/ 169828 w 720000"/>
              <a:gd name="connsiteY39" fmla="*/ 511325 h 661936"/>
              <a:gd name="connsiteX40" fmla="*/ 183971 w 720000"/>
              <a:gd name="connsiteY40" fmla="*/ 519670 h 661936"/>
              <a:gd name="connsiteX41" fmla="*/ 185806 w 720000"/>
              <a:gd name="connsiteY41" fmla="*/ 534194 h 661936"/>
              <a:gd name="connsiteX42" fmla="*/ 127742 w 720000"/>
              <a:gd name="connsiteY42" fmla="*/ 592258 h 661936"/>
              <a:gd name="connsiteX43" fmla="*/ 69677 w 720000"/>
              <a:gd name="connsiteY43" fmla="*/ 534194 h 661936"/>
              <a:gd name="connsiteX44" fmla="*/ 127742 w 720000"/>
              <a:gd name="connsiteY44" fmla="*/ 476129 h 661936"/>
              <a:gd name="connsiteX45" fmla="*/ 336774 w 720000"/>
              <a:gd name="connsiteY45" fmla="*/ 290323 h 661936"/>
              <a:gd name="connsiteX46" fmla="*/ 383226 w 720000"/>
              <a:gd name="connsiteY46" fmla="*/ 290323 h 661936"/>
              <a:gd name="connsiteX47" fmla="*/ 394838 w 720000"/>
              <a:gd name="connsiteY47" fmla="*/ 301937 h 661936"/>
              <a:gd name="connsiteX48" fmla="*/ 383226 w 720000"/>
              <a:gd name="connsiteY48" fmla="*/ 313550 h 661936"/>
              <a:gd name="connsiteX49" fmla="*/ 336774 w 720000"/>
              <a:gd name="connsiteY49" fmla="*/ 313550 h 661936"/>
              <a:gd name="connsiteX50" fmla="*/ 325161 w 720000"/>
              <a:gd name="connsiteY50" fmla="*/ 301937 h 661936"/>
              <a:gd name="connsiteX51" fmla="*/ 336774 w 720000"/>
              <a:gd name="connsiteY51" fmla="*/ 290323 h 661936"/>
              <a:gd name="connsiteX52" fmla="*/ 336774 w 720000"/>
              <a:gd name="connsiteY52" fmla="*/ 243871 h 661936"/>
              <a:gd name="connsiteX53" fmla="*/ 383226 w 720000"/>
              <a:gd name="connsiteY53" fmla="*/ 243871 h 661936"/>
              <a:gd name="connsiteX54" fmla="*/ 394838 w 720000"/>
              <a:gd name="connsiteY54" fmla="*/ 255485 h 661936"/>
              <a:gd name="connsiteX55" fmla="*/ 383226 w 720000"/>
              <a:gd name="connsiteY55" fmla="*/ 267098 h 661936"/>
              <a:gd name="connsiteX56" fmla="*/ 336774 w 720000"/>
              <a:gd name="connsiteY56" fmla="*/ 267098 h 661936"/>
              <a:gd name="connsiteX57" fmla="*/ 325161 w 720000"/>
              <a:gd name="connsiteY57" fmla="*/ 255485 h 661936"/>
              <a:gd name="connsiteX58" fmla="*/ 336774 w 720000"/>
              <a:gd name="connsiteY58" fmla="*/ 243871 h 661936"/>
              <a:gd name="connsiteX59" fmla="*/ 104516 w 720000"/>
              <a:gd name="connsiteY59" fmla="*/ 243871 h 661936"/>
              <a:gd name="connsiteX60" fmla="*/ 150968 w 720000"/>
              <a:gd name="connsiteY60" fmla="*/ 243871 h 661936"/>
              <a:gd name="connsiteX61" fmla="*/ 162580 w 720000"/>
              <a:gd name="connsiteY61" fmla="*/ 255485 h 661936"/>
              <a:gd name="connsiteX62" fmla="*/ 150968 w 720000"/>
              <a:gd name="connsiteY62" fmla="*/ 267098 h 661936"/>
              <a:gd name="connsiteX63" fmla="*/ 104516 w 720000"/>
              <a:gd name="connsiteY63" fmla="*/ 267098 h 661936"/>
              <a:gd name="connsiteX64" fmla="*/ 92903 w 720000"/>
              <a:gd name="connsiteY64" fmla="*/ 255485 h 661936"/>
              <a:gd name="connsiteX65" fmla="*/ 104516 w 720000"/>
              <a:gd name="connsiteY65" fmla="*/ 243871 h 661936"/>
              <a:gd name="connsiteX66" fmla="*/ 569032 w 720000"/>
              <a:gd name="connsiteY66" fmla="*/ 197420 h 661936"/>
              <a:gd name="connsiteX67" fmla="*/ 615484 w 720000"/>
              <a:gd name="connsiteY67" fmla="*/ 197420 h 661936"/>
              <a:gd name="connsiteX68" fmla="*/ 627096 w 720000"/>
              <a:gd name="connsiteY68" fmla="*/ 209034 h 661936"/>
              <a:gd name="connsiteX69" fmla="*/ 615484 w 720000"/>
              <a:gd name="connsiteY69" fmla="*/ 220647 h 661936"/>
              <a:gd name="connsiteX70" fmla="*/ 569032 w 720000"/>
              <a:gd name="connsiteY70" fmla="*/ 220647 h 661936"/>
              <a:gd name="connsiteX71" fmla="*/ 557419 w 720000"/>
              <a:gd name="connsiteY71" fmla="*/ 209034 h 661936"/>
              <a:gd name="connsiteX72" fmla="*/ 569032 w 720000"/>
              <a:gd name="connsiteY72" fmla="*/ 197420 h 661936"/>
              <a:gd name="connsiteX73" fmla="*/ 336774 w 720000"/>
              <a:gd name="connsiteY73" fmla="*/ 197420 h 661936"/>
              <a:gd name="connsiteX74" fmla="*/ 383226 w 720000"/>
              <a:gd name="connsiteY74" fmla="*/ 197420 h 661936"/>
              <a:gd name="connsiteX75" fmla="*/ 394838 w 720000"/>
              <a:gd name="connsiteY75" fmla="*/ 209034 h 661936"/>
              <a:gd name="connsiteX76" fmla="*/ 383226 w 720000"/>
              <a:gd name="connsiteY76" fmla="*/ 220647 h 661936"/>
              <a:gd name="connsiteX77" fmla="*/ 336774 w 720000"/>
              <a:gd name="connsiteY77" fmla="*/ 220647 h 661936"/>
              <a:gd name="connsiteX78" fmla="*/ 325161 w 720000"/>
              <a:gd name="connsiteY78" fmla="*/ 209034 h 661936"/>
              <a:gd name="connsiteX79" fmla="*/ 336774 w 720000"/>
              <a:gd name="connsiteY79" fmla="*/ 197420 h 661936"/>
              <a:gd name="connsiteX80" fmla="*/ 104516 w 720000"/>
              <a:gd name="connsiteY80" fmla="*/ 197420 h 661936"/>
              <a:gd name="connsiteX81" fmla="*/ 150968 w 720000"/>
              <a:gd name="connsiteY81" fmla="*/ 197420 h 661936"/>
              <a:gd name="connsiteX82" fmla="*/ 162580 w 720000"/>
              <a:gd name="connsiteY82" fmla="*/ 209034 h 661936"/>
              <a:gd name="connsiteX83" fmla="*/ 150968 w 720000"/>
              <a:gd name="connsiteY83" fmla="*/ 220647 h 661936"/>
              <a:gd name="connsiteX84" fmla="*/ 104516 w 720000"/>
              <a:gd name="connsiteY84" fmla="*/ 220647 h 661936"/>
              <a:gd name="connsiteX85" fmla="*/ 92903 w 720000"/>
              <a:gd name="connsiteY85" fmla="*/ 209034 h 661936"/>
              <a:gd name="connsiteX86" fmla="*/ 104516 w 720000"/>
              <a:gd name="connsiteY86" fmla="*/ 197420 h 661936"/>
              <a:gd name="connsiteX87" fmla="*/ 569032 w 720000"/>
              <a:gd name="connsiteY87" fmla="*/ 150968 h 661936"/>
              <a:gd name="connsiteX88" fmla="*/ 615484 w 720000"/>
              <a:gd name="connsiteY88" fmla="*/ 150968 h 661936"/>
              <a:gd name="connsiteX89" fmla="*/ 627096 w 720000"/>
              <a:gd name="connsiteY89" fmla="*/ 162581 h 661936"/>
              <a:gd name="connsiteX90" fmla="*/ 615484 w 720000"/>
              <a:gd name="connsiteY90" fmla="*/ 174195 h 661936"/>
              <a:gd name="connsiteX91" fmla="*/ 569032 w 720000"/>
              <a:gd name="connsiteY91" fmla="*/ 174195 h 661936"/>
              <a:gd name="connsiteX92" fmla="*/ 557419 w 720000"/>
              <a:gd name="connsiteY92" fmla="*/ 162581 h 661936"/>
              <a:gd name="connsiteX93" fmla="*/ 569032 w 720000"/>
              <a:gd name="connsiteY93" fmla="*/ 150968 h 661936"/>
              <a:gd name="connsiteX94" fmla="*/ 336774 w 720000"/>
              <a:gd name="connsiteY94" fmla="*/ 150968 h 661936"/>
              <a:gd name="connsiteX95" fmla="*/ 383226 w 720000"/>
              <a:gd name="connsiteY95" fmla="*/ 150968 h 661936"/>
              <a:gd name="connsiteX96" fmla="*/ 394838 w 720000"/>
              <a:gd name="connsiteY96" fmla="*/ 162581 h 661936"/>
              <a:gd name="connsiteX97" fmla="*/ 383226 w 720000"/>
              <a:gd name="connsiteY97" fmla="*/ 174195 h 661936"/>
              <a:gd name="connsiteX98" fmla="*/ 336774 w 720000"/>
              <a:gd name="connsiteY98" fmla="*/ 174195 h 661936"/>
              <a:gd name="connsiteX99" fmla="*/ 325161 w 720000"/>
              <a:gd name="connsiteY99" fmla="*/ 162581 h 661936"/>
              <a:gd name="connsiteX100" fmla="*/ 336774 w 720000"/>
              <a:gd name="connsiteY100" fmla="*/ 150968 h 661936"/>
              <a:gd name="connsiteX101" fmla="*/ 104516 w 720000"/>
              <a:gd name="connsiteY101" fmla="*/ 150968 h 661936"/>
              <a:gd name="connsiteX102" fmla="*/ 150968 w 720000"/>
              <a:gd name="connsiteY102" fmla="*/ 150968 h 661936"/>
              <a:gd name="connsiteX103" fmla="*/ 162580 w 720000"/>
              <a:gd name="connsiteY103" fmla="*/ 162581 h 661936"/>
              <a:gd name="connsiteX104" fmla="*/ 150968 w 720000"/>
              <a:gd name="connsiteY104" fmla="*/ 174195 h 661936"/>
              <a:gd name="connsiteX105" fmla="*/ 104516 w 720000"/>
              <a:gd name="connsiteY105" fmla="*/ 174195 h 661936"/>
              <a:gd name="connsiteX106" fmla="*/ 92903 w 720000"/>
              <a:gd name="connsiteY106" fmla="*/ 162581 h 661936"/>
              <a:gd name="connsiteX107" fmla="*/ 104516 w 720000"/>
              <a:gd name="connsiteY107" fmla="*/ 150968 h 661936"/>
              <a:gd name="connsiteX108" fmla="*/ 534194 w 720000"/>
              <a:gd name="connsiteY108" fmla="*/ 116129 h 661936"/>
              <a:gd name="connsiteX109" fmla="*/ 534194 w 720000"/>
              <a:gd name="connsiteY109" fmla="*/ 348388 h 661936"/>
              <a:gd name="connsiteX110" fmla="*/ 650324 w 720000"/>
              <a:gd name="connsiteY110" fmla="*/ 348388 h 661936"/>
              <a:gd name="connsiteX111" fmla="*/ 650324 w 720000"/>
              <a:gd name="connsiteY111" fmla="*/ 116129 h 661936"/>
              <a:gd name="connsiteX112" fmla="*/ 301936 w 720000"/>
              <a:gd name="connsiteY112" fmla="*/ 116129 h 661936"/>
              <a:gd name="connsiteX113" fmla="*/ 301936 w 720000"/>
              <a:gd name="connsiteY113" fmla="*/ 348388 h 661936"/>
              <a:gd name="connsiteX114" fmla="*/ 418066 w 720000"/>
              <a:gd name="connsiteY114" fmla="*/ 348388 h 661936"/>
              <a:gd name="connsiteX115" fmla="*/ 418066 w 720000"/>
              <a:gd name="connsiteY115" fmla="*/ 116129 h 661936"/>
              <a:gd name="connsiteX116" fmla="*/ 69678 w 720000"/>
              <a:gd name="connsiteY116" fmla="*/ 116129 h 661936"/>
              <a:gd name="connsiteX117" fmla="*/ 69678 w 720000"/>
              <a:gd name="connsiteY117" fmla="*/ 348388 h 661936"/>
              <a:gd name="connsiteX118" fmla="*/ 185808 w 720000"/>
              <a:gd name="connsiteY118" fmla="*/ 348388 h 661936"/>
              <a:gd name="connsiteX119" fmla="*/ 185808 w 720000"/>
              <a:gd name="connsiteY119" fmla="*/ 116129 h 661936"/>
              <a:gd name="connsiteX120" fmla="*/ 534194 w 720000"/>
              <a:gd name="connsiteY120" fmla="*/ 92903 h 661936"/>
              <a:gd name="connsiteX121" fmla="*/ 650324 w 720000"/>
              <a:gd name="connsiteY121" fmla="*/ 92903 h 661936"/>
              <a:gd name="connsiteX122" fmla="*/ 673550 w 720000"/>
              <a:gd name="connsiteY122" fmla="*/ 116129 h 661936"/>
              <a:gd name="connsiteX123" fmla="*/ 673550 w 720000"/>
              <a:gd name="connsiteY123" fmla="*/ 348388 h 661936"/>
              <a:gd name="connsiteX124" fmla="*/ 650324 w 720000"/>
              <a:gd name="connsiteY124" fmla="*/ 371614 h 661936"/>
              <a:gd name="connsiteX125" fmla="*/ 534194 w 720000"/>
              <a:gd name="connsiteY125" fmla="*/ 371614 h 661936"/>
              <a:gd name="connsiteX126" fmla="*/ 510968 w 720000"/>
              <a:gd name="connsiteY126" fmla="*/ 348388 h 661936"/>
              <a:gd name="connsiteX127" fmla="*/ 510968 w 720000"/>
              <a:gd name="connsiteY127" fmla="*/ 116129 h 661936"/>
              <a:gd name="connsiteX128" fmla="*/ 534194 w 720000"/>
              <a:gd name="connsiteY128" fmla="*/ 92903 h 661936"/>
              <a:gd name="connsiteX129" fmla="*/ 301936 w 720000"/>
              <a:gd name="connsiteY129" fmla="*/ 92903 h 661936"/>
              <a:gd name="connsiteX130" fmla="*/ 418066 w 720000"/>
              <a:gd name="connsiteY130" fmla="*/ 92903 h 661936"/>
              <a:gd name="connsiteX131" fmla="*/ 441292 w 720000"/>
              <a:gd name="connsiteY131" fmla="*/ 116129 h 661936"/>
              <a:gd name="connsiteX132" fmla="*/ 441292 w 720000"/>
              <a:gd name="connsiteY132" fmla="*/ 348388 h 661936"/>
              <a:gd name="connsiteX133" fmla="*/ 418066 w 720000"/>
              <a:gd name="connsiteY133" fmla="*/ 371614 h 661936"/>
              <a:gd name="connsiteX134" fmla="*/ 301936 w 720000"/>
              <a:gd name="connsiteY134" fmla="*/ 371614 h 661936"/>
              <a:gd name="connsiteX135" fmla="*/ 278710 w 720000"/>
              <a:gd name="connsiteY135" fmla="*/ 348388 h 661936"/>
              <a:gd name="connsiteX136" fmla="*/ 278710 w 720000"/>
              <a:gd name="connsiteY136" fmla="*/ 116129 h 661936"/>
              <a:gd name="connsiteX137" fmla="*/ 301936 w 720000"/>
              <a:gd name="connsiteY137" fmla="*/ 92903 h 661936"/>
              <a:gd name="connsiteX138" fmla="*/ 69678 w 720000"/>
              <a:gd name="connsiteY138" fmla="*/ 92903 h 661936"/>
              <a:gd name="connsiteX139" fmla="*/ 185808 w 720000"/>
              <a:gd name="connsiteY139" fmla="*/ 92903 h 661936"/>
              <a:gd name="connsiteX140" fmla="*/ 209034 w 720000"/>
              <a:gd name="connsiteY140" fmla="*/ 116129 h 661936"/>
              <a:gd name="connsiteX141" fmla="*/ 209034 w 720000"/>
              <a:gd name="connsiteY141" fmla="*/ 348388 h 661936"/>
              <a:gd name="connsiteX142" fmla="*/ 185808 w 720000"/>
              <a:gd name="connsiteY142" fmla="*/ 371614 h 661936"/>
              <a:gd name="connsiteX143" fmla="*/ 69678 w 720000"/>
              <a:gd name="connsiteY143" fmla="*/ 371614 h 661936"/>
              <a:gd name="connsiteX144" fmla="*/ 46452 w 720000"/>
              <a:gd name="connsiteY144" fmla="*/ 348388 h 661936"/>
              <a:gd name="connsiteX145" fmla="*/ 46452 w 720000"/>
              <a:gd name="connsiteY145" fmla="*/ 116129 h 661936"/>
              <a:gd name="connsiteX146" fmla="*/ 69678 w 720000"/>
              <a:gd name="connsiteY146" fmla="*/ 92903 h 661936"/>
              <a:gd name="connsiteX147" fmla="*/ 476129 w 720000"/>
              <a:gd name="connsiteY147" fmla="*/ 92901 h 661936"/>
              <a:gd name="connsiteX148" fmla="*/ 487743 w 720000"/>
              <a:gd name="connsiteY148" fmla="*/ 104514 h 661936"/>
              <a:gd name="connsiteX149" fmla="*/ 487743 w 720000"/>
              <a:gd name="connsiteY149" fmla="*/ 127738 h 661936"/>
              <a:gd name="connsiteX150" fmla="*/ 476129 w 720000"/>
              <a:gd name="connsiteY150" fmla="*/ 139351 h 661936"/>
              <a:gd name="connsiteX151" fmla="*/ 464516 w 720000"/>
              <a:gd name="connsiteY151" fmla="*/ 127738 h 661936"/>
              <a:gd name="connsiteX152" fmla="*/ 464516 w 720000"/>
              <a:gd name="connsiteY152" fmla="*/ 104514 h 661936"/>
              <a:gd name="connsiteX153" fmla="*/ 476129 w 720000"/>
              <a:gd name="connsiteY153" fmla="*/ 92901 h 661936"/>
              <a:gd name="connsiteX154" fmla="*/ 243871 w 720000"/>
              <a:gd name="connsiteY154" fmla="*/ 92901 h 661936"/>
              <a:gd name="connsiteX155" fmla="*/ 255485 w 720000"/>
              <a:gd name="connsiteY155" fmla="*/ 104514 h 661936"/>
              <a:gd name="connsiteX156" fmla="*/ 255485 w 720000"/>
              <a:gd name="connsiteY156" fmla="*/ 127738 h 661936"/>
              <a:gd name="connsiteX157" fmla="*/ 243871 w 720000"/>
              <a:gd name="connsiteY157" fmla="*/ 139351 h 661936"/>
              <a:gd name="connsiteX158" fmla="*/ 232258 w 720000"/>
              <a:gd name="connsiteY158" fmla="*/ 127738 h 661936"/>
              <a:gd name="connsiteX159" fmla="*/ 232258 w 720000"/>
              <a:gd name="connsiteY159" fmla="*/ 104514 h 661936"/>
              <a:gd name="connsiteX160" fmla="*/ 243871 w 720000"/>
              <a:gd name="connsiteY160" fmla="*/ 92901 h 661936"/>
              <a:gd name="connsiteX161" fmla="*/ 34839 w 720000"/>
              <a:gd name="connsiteY161" fmla="*/ 23226 h 661936"/>
              <a:gd name="connsiteX162" fmla="*/ 23226 w 720000"/>
              <a:gd name="connsiteY162" fmla="*/ 34839 h 661936"/>
              <a:gd name="connsiteX163" fmla="*/ 23226 w 720000"/>
              <a:gd name="connsiteY163" fmla="*/ 627097 h 661936"/>
              <a:gd name="connsiteX164" fmla="*/ 34839 w 720000"/>
              <a:gd name="connsiteY164" fmla="*/ 638710 h 661936"/>
              <a:gd name="connsiteX165" fmla="*/ 220645 w 720000"/>
              <a:gd name="connsiteY165" fmla="*/ 638710 h 661936"/>
              <a:gd name="connsiteX166" fmla="*/ 232258 w 720000"/>
              <a:gd name="connsiteY166" fmla="*/ 627097 h 661936"/>
              <a:gd name="connsiteX167" fmla="*/ 232258 w 720000"/>
              <a:gd name="connsiteY167" fmla="*/ 174198 h 661936"/>
              <a:gd name="connsiteX168" fmla="*/ 243871 w 720000"/>
              <a:gd name="connsiteY168" fmla="*/ 162585 h 661936"/>
              <a:gd name="connsiteX169" fmla="*/ 255484 w 720000"/>
              <a:gd name="connsiteY169" fmla="*/ 174198 h 661936"/>
              <a:gd name="connsiteX170" fmla="*/ 255484 w 720000"/>
              <a:gd name="connsiteY170" fmla="*/ 627097 h 661936"/>
              <a:gd name="connsiteX171" fmla="*/ 267097 w 720000"/>
              <a:gd name="connsiteY171" fmla="*/ 638710 h 661936"/>
              <a:gd name="connsiteX172" fmla="*/ 452903 w 720000"/>
              <a:gd name="connsiteY172" fmla="*/ 638710 h 661936"/>
              <a:gd name="connsiteX173" fmla="*/ 464516 w 720000"/>
              <a:gd name="connsiteY173" fmla="*/ 627097 h 661936"/>
              <a:gd name="connsiteX174" fmla="*/ 464516 w 720000"/>
              <a:gd name="connsiteY174" fmla="*/ 174198 h 661936"/>
              <a:gd name="connsiteX175" fmla="*/ 476129 w 720000"/>
              <a:gd name="connsiteY175" fmla="*/ 162585 h 661936"/>
              <a:gd name="connsiteX176" fmla="*/ 487742 w 720000"/>
              <a:gd name="connsiteY176" fmla="*/ 174198 h 661936"/>
              <a:gd name="connsiteX177" fmla="*/ 487742 w 720000"/>
              <a:gd name="connsiteY177" fmla="*/ 627097 h 661936"/>
              <a:gd name="connsiteX178" fmla="*/ 499355 w 720000"/>
              <a:gd name="connsiteY178" fmla="*/ 638710 h 661936"/>
              <a:gd name="connsiteX179" fmla="*/ 685161 w 720000"/>
              <a:gd name="connsiteY179" fmla="*/ 638710 h 661936"/>
              <a:gd name="connsiteX180" fmla="*/ 696774 w 720000"/>
              <a:gd name="connsiteY180" fmla="*/ 627097 h 661936"/>
              <a:gd name="connsiteX181" fmla="*/ 696774 w 720000"/>
              <a:gd name="connsiteY181" fmla="*/ 34839 h 661936"/>
              <a:gd name="connsiteX182" fmla="*/ 685161 w 720000"/>
              <a:gd name="connsiteY182" fmla="*/ 23226 h 661936"/>
              <a:gd name="connsiteX183" fmla="*/ 499355 w 720000"/>
              <a:gd name="connsiteY183" fmla="*/ 23226 h 661936"/>
              <a:gd name="connsiteX184" fmla="*/ 487742 w 720000"/>
              <a:gd name="connsiteY184" fmla="*/ 34839 h 661936"/>
              <a:gd name="connsiteX185" fmla="*/ 487742 w 720000"/>
              <a:gd name="connsiteY185" fmla="*/ 58067 h 661936"/>
              <a:gd name="connsiteX186" fmla="*/ 476129 w 720000"/>
              <a:gd name="connsiteY186" fmla="*/ 69680 h 661936"/>
              <a:gd name="connsiteX187" fmla="*/ 464516 w 720000"/>
              <a:gd name="connsiteY187" fmla="*/ 58067 h 661936"/>
              <a:gd name="connsiteX188" fmla="*/ 464516 w 720000"/>
              <a:gd name="connsiteY188" fmla="*/ 34839 h 661936"/>
              <a:gd name="connsiteX189" fmla="*/ 452903 w 720000"/>
              <a:gd name="connsiteY189" fmla="*/ 23226 h 661936"/>
              <a:gd name="connsiteX190" fmla="*/ 267097 w 720000"/>
              <a:gd name="connsiteY190" fmla="*/ 23226 h 661936"/>
              <a:gd name="connsiteX191" fmla="*/ 255484 w 720000"/>
              <a:gd name="connsiteY191" fmla="*/ 34839 h 661936"/>
              <a:gd name="connsiteX192" fmla="*/ 255484 w 720000"/>
              <a:gd name="connsiteY192" fmla="*/ 58067 h 661936"/>
              <a:gd name="connsiteX193" fmla="*/ 243871 w 720000"/>
              <a:gd name="connsiteY193" fmla="*/ 69680 h 661936"/>
              <a:gd name="connsiteX194" fmla="*/ 232258 w 720000"/>
              <a:gd name="connsiteY194" fmla="*/ 58067 h 661936"/>
              <a:gd name="connsiteX195" fmla="*/ 232258 w 720000"/>
              <a:gd name="connsiteY195" fmla="*/ 34839 h 661936"/>
              <a:gd name="connsiteX196" fmla="*/ 220645 w 720000"/>
              <a:gd name="connsiteY196" fmla="*/ 23226 h 661936"/>
              <a:gd name="connsiteX197" fmla="*/ 34839 w 720000"/>
              <a:gd name="connsiteY197" fmla="*/ 0 h 661936"/>
              <a:gd name="connsiteX198" fmla="*/ 220645 w 720000"/>
              <a:gd name="connsiteY198" fmla="*/ 0 h 661936"/>
              <a:gd name="connsiteX199" fmla="*/ 243871 w 720000"/>
              <a:gd name="connsiteY199" fmla="*/ 8900 h 661936"/>
              <a:gd name="connsiteX200" fmla="*/ 267097 w 720000"/>
              <a:gd name="connsiteY200" fmla="*/ 0 h 661936"/>
              <a:gd name="connsiteX201" fmla="*/ 452903 w 720000"/>
              <a:gd name="connsiteY201" fmla="*/ 0 h 661936"/>
              <a:gd name="connsiteX202" fmla="*/ 476129 w 720000"/>
              <a:gd name="connsiteY202" fmla="*/ 8900 h 661936"/>
              <a:gd name="connsiteX203" fmla="*/ 499355 w 720000"/>
              <a:gd name="connsiteY203" fmla="*/ 0 h 661936"/>
              <a:gd name="connsiteX204" fmla="*/ 685161 w 720000"/>
              <a:gd name="connsiteY204" fmla="*/ 0 h 661936"/>
              <a:gd name="connsiteX205" fmla="*/ 720000 w 720000"/>
              <a:gd name="connsiteY205" fmla="*/ 34839 h 661936"/>
              <a:gd name="connsiteX206" fmla="*/ 720000 w 720000"/>
              <a:gd name="connsiteY206" fmla="*/ 627097 h 661936"/>
              <a:gd name="connsiteX207" fmla="*/ 685161 w 720000"/>
              <a:gd name="connsiteY207" fmla="*/ 661936 h 661936"/>
              <a:gd name="connsiteX208" fmla="*/ 499355 w 720000"/>
              <a:gd name="connsiteY208" fmla="*/ 661936 h 661936"/>
              <a:gd name="connsiteX209" fmla="*/ 476129 w 720000"/>
              <a:gd name="connsiteY209" fmla="*/ 653036 h 661936"/>
              <a:gd name="connsiteX210" fmla="*/ 452903 w 720000"/>
              <a:gd name="connsiteY210" fmla="*/ 661936 h 661936"/>
              <a:gd name="connsiteX211" fmla="*/ 267097 w 720000"/>
              <a:gd name="connsiteY211" fmla="*/ 661936 h 661936"/>
              <a:gd name="connsiteX212" fmla="*/ 243871 w 720000"/>
              <a:gd name="connsiteY212" fmla="*/ 653036 h 661936"/>
              <a:gd name="connsiteX213" fmla="*/ 220645 w 720000"/>
              <a:gd name="connsiteY213" fmla="*/ 661936 h 661936"/>
              <a:gd name="connsiteX214" fmla="*/ 34839 w 720000"/>
              <a:gd name="connsiteY214" fmla="*/ 661936 h 661936"/>
              <a:gd name="connsiteX215" fmla="*/ 0 w 720000"/>
              <a:gd name="connsiteY215" fmla="*/ 627097 h 661936"/>
              <a:gd name="connsiteX216" fmla="*/ 0 w 720000"/>
              <a:gd name="connsiteY216" fmla="*/ 34839 h 661936"/>
              <a:gd name="connsiteX217" fmla="*/ 34839 w 720000"/>
              <a:gd name="connsiteY217" fmla="*/ 0 h 66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720000" h="661936">
                <a:moveTo>
                  <a:pt x="592259" y="476129"/>
                </a:moveTo>
                <a:cubicBezTo>
                  <a:pt x="597181" y="476129"/>
                  <a:pt x="602074" y="476747"/>
                  <a:pt x="606804" y="477970"/>
                </a:cubicBezTo>
                <a:cubicBezTo>
                  <a:pt x="613014" y="479572"/>
                  <a:pt x="616749" y="485906"/>
                  <a:pt x="615146" y="492116"/>
                </a:cubicBezTo>
                <a:cubicBezTo>
                  <a:pt x="613544" y="498326"/>
                  <a:pt x="607210" y="502061"/>
                  <a:pt x="601000" y="500458"/>
                </a:cubicBezTo>
                <a:cubicBezTo>
                  <a:pt x="598165" y="499726"/>
                  <a:pt x="595223" y="499355"/>
                  <a:pt x="592259" y="499355"/>
                </a:cubicBezTo>
                <a:cubicBezTo>
                  <a:pt x="573049" y="499355"/>
                  <a:pt x="557420" y="514984"/>
                  <a:pt x="557420" y="534194"/>
                </a:cubicBezTo>
                <a:cubicBezTo>
                  <a:pt x="557420" y="553403"/>
                  <a:pt x="573049" y="569032"/>
                  <a:pt x="592259" y="569032"/>
                </a:cubicBezTo>
                <a:cubicBezTo>
                  <a:pt x="611468" y="569032"/>
                  <a:pt x="627097" y="553403"/>
                  <a:pt x="627097" y="534194"/>
                </a:cubicBezTo>
                <a:cubicBezTo>
                  <a:pt x="627097" y="531232"/>
                  <a:pt x="626727" y="528297"/>
                  <a:pt x="625998" y="525469"/>
                </a:cubicBezTo>
                <a:cubicBezTo>
                  <a:pt x="624397" y="519258"/>
                  <a:pt x="628135" y="512926"/>
                  <a:pt x="634345" y="511325"/>
                </a:cubicBezTo>
                <a:cubicBezTo>
                  <a:pt x="640559" y="509722"/>
                  <a:pt x="646889" y="513460"/>
                  <a:pt x="648488" y="519670"/>
                </a:cubicBezTo>
                <a:cubicBezTo>
                  <a:pt x="649706" y="524392"/>
                  <a:pt x="650323" y="529278"/>
                  <a:pt x="650323" y="534194"/>
                </a:cubicBezTo>
                <a:cubicBezTo>
                  <a:pt x="650323" y="566210"/>
                  <a:pt x="624275" y="592258"/>
                  <a:pt x="592259" y="592258"/>
                </a:cubicBezTo>
                <a:cubicBezTo>
                  <a:pt x="560242" y="592258"/>
                  <a:pt x="534194" y="566210"/>
                  <a:pt x="534194" y="534194"/>
                </a:cubicBezTo>
                <a:cubicBezTo>
                  <a:pt x="534194" y="502177"/>
                  <a:pt x="560242" y="476129"/>
                  <a:pt x="592259" y="476129"/>
                </a:cubicBezTo>
                <a:close/>
                <a:moveTo>
                  <a:pt x="360000" y="476129"/>
                </a:moveTo>
                <a:cubicBezTo>
                  <a:pt x="364922" y="476129"/>
                  <a:pt x="369815" y="476747"/>
                  <a:pt x="374545" y="477970"/>
                </a:cubicBezTo>
                <a:cubicBezTo>
                  <a:pt x="380755" y="479572"/>
                  <a:pt x="384490" y="485906"/>
                  <a:pt x="382887" y="492116"/>
                </a:cubicBezTo>
                <a:cubicBezTo>
                  <a:pt x="381285" y="498326"/>
                  <a:pt x="374951" y="502061"/>
                  <a:pt x="368741" y="500458"/>
                </a:cubicBezTo>
                <a:cubicBezTo>
                  <a:pt x="365906" y="499726"/>
                  <a:pt x="362964" y="499355"/>
                  <a:pt x="360000" y="499355"/>
                </a:cubicBezTo>
                <a:cubicBezTo>
                  <a:pt x="340790" y="499355"/>
                  <a:pt x="325161" y="514984"/>
                  <a:pt x="325161" y="534194"/>
                </a:cubicBezTo>
                <a:cubicBezTo>
                  <a:pt x="325161" y="553403"/>
                  <a:pt x="340790" y="569032"/>
                  <a:pt x="360000" y="569032"/>
                </a:cubicBezTo>
                <a:cubicBezTo>
                  <a:pt x="379209" y="569032"/>
                  <a:pt x="394838" y="553403"/>
                  <a:pt x="394838" y="534194"/>
                </a:cubicBezTo>
                <a:cubicBezTo>
                  <a:pt x="394838" y="531232"/>
                  <a:pt x="394468" y="528297"/>
                  <a:pt x="393739" y="525469"/>
                </a:cubicBezTo>
                <a:cubicBezTo>
                  <a:pt x="392138" y="519258"/>
                  <a:pt x="395876" y="512926"/>
                  <a:pt x="402086" y="511325"/>
                </a:cubicBezTo>
                <a:cubicBezTo>
                  <a:pt x="408302" y="509722"/>
                  <a:pt x="414628" y="513460"/>
                  <a:pt x="416229" y="519670"/>
                </a:cubicBezTo>
                <a:cubicBezTo>
                  <a:pt x="417447" y="524392"/>
                  <a:pt x="418064" y="529278"/>
                  <a:pt x="418064" y="534194"/>
                </a:cubicBezTo>
                <a:cubicBezTo>
                  <a:pt x="418064" y="566210"/>
                  <a:pt x="392016" y="592258"/>
                  <a:pt x="360000" y="592258"/>
                </a:cubicBezTo>
                <a:cubicBezTo>
                  <a:pt x="327983" y="592258"/>
                  <a:pt x="301935" y="566210"/>
                  <a:pt x="301935" y="534194"/>
                </a:cubicBezTo>
                <a:cubicBezTo>
                  <a:pt x="301935" y="502177"/>
                  <a:pt x="327983" y="476129"/>
                  <a:pt x="360000" y="476129"/>
                </a:cubicBezTo>
                <a:close/>
                <a:moveTo>
                  <a:pt x="127742" y="476129"/>
                </a:moveTo>
                <a:cubicBezTo>
                  <a:pt x="132664" y="476129"/>
                  <a:pt x="137557" y="476747"/>
                  <a:pt x="142287" y="477970"/>
                </a:cubicBezTo>
                <a:cubicBezTo>
                  <a:pt x="148497" y="479572"/>
                  <a:pt x="152232" y="485906"/>
                  <a:pt x="150629" y="492116"/>
                </a:cubicBezTo>
                <a:cubicBezTo>
                  <a:pt x="149027" y="498326"/>
                  <a:pt x="142693" y="502061"/>
                  <a:pt x="136483" y="500458"/>
                </a:cubicBezTo>
                <a:cubicBezTo>
                  <a:pt x="133648" y="499726"/>
                  <a:pt x="130706" y="499355"/>
                  <a:pt x="127742" y="499355"/>
                </a:cubicBezTo>
                <a:cubicBezTo>
                  <a:pt x="108532" y="499355"/>
                  <a:pt x="92903" y="514984"/>
                  <a:pt x="92903" y="534194"/>
                </a:cubicBezTo>
                <a:cubicBezTo>
                  <a:pt x="92903" y="553403"/>
                  <a:pt x="108532" y="569032"/>
                  <a:pt x="127742" y="569032"/>
                </a:cubicBezTo>
                <a:cubicBezTo>
                  <a:pt x="146951" y="569032"/>
                  <a:pt x="162580" y="553403"/>
                  <a:pt x="162580" y="534194"/>
                </a:cubicBezTo>
                <a:cubicBezTo>
                  <a:pt x="162580" y="531232"/>
                  <a:pt x="162210" y="528297"/>
                  <a:pt x="161481" y="525469"/>
                </a:cubicBezTo>
                <a:cubicBezTo>
                  <a:pt x="159880" y="519258"/>
                  <a:pt x="163618" y="512926"/>
                  <a:pt x="169828" y="511325"/>
                </a:cubicBezTo>
                <a:cubicBezTo>
                  <a:pt x="176045" y="509722"/>
                  <a:pt x="182372" y="513460"/>
                  <a:pt x="183971" y="519670"/>
                </a:cubicBezTo>
                <a:cubicBezTo>
                  <a:pt x="185189" y="524392"/>
                  <a:pt x="185806" y="529278"/>
                  <a:pt x="185806" y="534194"/>
                </a:cubicBezTo>
                <a:cubicBezTo>
                  <a:pt x="185806" y="566210"/>
                  <a:pt x="159758" y="592258"/>
                  <a:pt x="127742" y="592258"/>
                </a:cubicBezTo>
                <a:cubicBezTo>
                  <a:pt x="95725" y="592258"/>
                  <a:pt x="69677" y="566210"/>
                  <a:pt x="69677" y="534194"/>
                </a:cubicBezTo>
                <a:cubicBezTo>
                  <a:pt x="69677" y="502177"/>
                  <a:pt x="95725" y="476129"/>
                  <a:pt x="127742" y="476129"/>
                </a:cubicBezTo>
                <a:close/>
                <a:moveTo>
                  <a:pt x="336774" y="290323"/>
                </a:moveTo>
                <a:lnTo>
                  <a:pt x="383226" y="290323"/>
                </a:lnTo>
                <a:cubicBezTo>
                  <a:pt x="389639" y="290323"/>
                  <a:pt x="394838" y="295523"/>
                  <a:pt x="394838" y="301937"/>
                </a:cubicBezTo>
                <a:cubicBezTo>
                  <a:pt x="394838" y="308350"/>
                  <a:pt x="389639" y="313550"/>
                  <a:pt x="383226" y="313550"/>
                </a:cubicBezTo>
                <a:lnTo>
                  <a:pt x="336774" y="313550"/>
                </a:lnTo>
                <a:cubicBezTo>
                  <a:pt x="330361" y="313550"/>
                  <a:pt x="325161" y="308350"/>
                  <a:pt x="325161" y="301937"/>
                </a:cubicBezTo>
                <a:cubicBezTo>
                  <a:pt x="325161" y="295523"/>
                  <a:pt x="330361" y="290323"/>
                  <a:pt x="336774" y="290323"/>
                </a:cubicBezTo>
                <a:close/>
                <a:moveTo>
                  <a:pt x="336774" y="243871"/>
                </a:moveTo>
                <a:lnTo>
                  <a:pt x="383226" y="243871"/>
                </a:lnTo>
                <a:cubicBezTo>
                  <a:pt x="389639" y="243871"/>
                  <a:pt x="394838" y="249071"/>
                  <a:pt x="394838" y="255485"/>
                </a:cubicBezTo>
                <a:cubicBezTo>
                  <a:pt x="394838" y="261898"/>
                  <a:pt x="389639" y="267098"/>
                  <a:pt x="383226" y="267098"/>
                </a:cubicBezTo>
                <a:lnTo>
                  <a:pt x="336774" y="267098"/>
                </a:lnTo>
                <a:cubicBezTo>
                  <a:pt x="330361" y="267098"/>
                  <a:pt x="325161" y="261898"/>
                  <a:pt x="325161" y="255485"/>
                </a:cubicBezTo>
                <a:cubicBezTo>
                  <a:pt x="325161" y="249071"/>
                  <a:pt x="330361" y="243871"/>
                  <a:pt x="336774" y="243871"/>
                </a:cubicBezTo>
                <a:close/>
                <a:moveTo>
                  <a:pt x="104516" y="243871"/>
                </a:moveTo>
                <a:lnTo>
                  <a:pt x="150968" y="243871"/>
                </a:lnTo>
                <a:cubicBezTo>
                  <a:pt x="157381" y="243871"/>
                  <a:pt x="162580" y="249071"/>
                  <a:pt x="162580" y="255485"/>
                </a:cubicBezTo>
                <a:cubicBezTo>
                  <a:pt x="162580" y="261898"/>
                  <a:pt x="157381" y="267098"/>
                  <a:pt x="150968" y="267098"/>
                </a:cubicBezTo>
                <a:lnTo>
                  <a:pt x="104516" y="267098"/>
                </a:lnTo>
                <a:cubicBezTo>
                  <a:pt x="98103" y="267098"/>
                  <a:pt x="92903" y="261898"/>
                  <a:pt x="92903" y="255485"/>
                </a:cubicBezTo>
                <a:cubicBezTo>
                  <a:pt x="92903" y="249071"/>
                  <a:pt x="98103" y="243871"/>
                  <a:pt x="104516" y="243871"/>
                </a:cubicBezTo>
                <a:close/>
                <a:moveTo>
                  <a:pt x="569032" y="197420"/>
                </a:moveTo>
                <a:lnTo>
                  <a:pt x="615484" y="197420"/>
                </a:lnTo>
                <a:cubicBezTo>
                  <a:pt x="621897" y="197420"/>
                  <a:pt x="627096" y="202620"/>
                  <a:pt x="627096" y="209034"/>
                </a:cubicBezTo>
                <a:cubicBezTo>
                  <a:pt x="627096" y="215447"/>
                  <a:pt x="621897" y="220647"/>
                  <a:pt x="615484" y="220647"/>
                </a:cubicBezTo>
                <a:lnTo>
                  <a:pt x="569032" y="220647"/>
                </a:lnTo>
                <a:cubicBezTo>
                  <a:pt x="562619" y="220647"/>
                  <a:pt x="557419" y="215447"/>
                  <a:pt x="557419" y="209034"/>
                </a:cubicBezTo>
                <a:cubicBezTo>
                  <a:pt x="557419" y="202620"/>
                  <a:pt x="562619" y="197420"/>
                  <a:pt x="569032" y="197420"/>
                </a:cubicBezTo>
                <a:close/>
                <a:moveTo>
                  <a:pt x="336774" y="197420"/>
                </a:moveTo>
                <a:lnTo>
                  <a:pt x="383226" y="197420"/>
                </a:lnTo>
                <a:cubicBezTo>
                  <a:pt x="389639" y="197420"/>
                  <a:pt x="394838" y="202620"/>
                  <a:pt x="394838" y="209034"/>
                </a:cubicBezTo>
                <a:cubicBezTo>
                  <a:pt x="394838" y="215447"/>
                  <a:pt x="389639" y="220647"/>
                  <a:pt x="383226" y="220647"/>
                </a:cubicBezTo>
                <a:lnTo>
                  <a:pt x="336774" y="220647"/>
                </a:lnTo>
                <a:cubicBezTo>
                  <a:pt x="330361" y="220647"/>
                  <a:pt x="325161" y="215447"/>
                  <a:pt x="325161" y="209034"/>
                </a:cubicBezTo>
                <a:cubicBezTo>
                  <a:pt x="325161" y="202620"/>
                  <a:pt x="330361" y="197420"/>
                  <a:pt x="336774" y="197420"/>
                </a:cubicBezTo>
                <a:close/>
                <a:moveTo>
                  <a:pt x="104516" y="197420"/>
                </a:moveTo>
                <a:lnTo>
                  <a:pt x="150968" y="197420"/>
                </a:lnTo>
                <a:cubicBezTo>
                  <a:pt x="157381" y="197420"/>
                  <a:pt x="162580" y="202620"/>
                  <a:pt x="162580" y="209034"/>
                </a:cubicBezTo>
                <a:cubicBezTo>
                  <a:pt x="162580" y="215447"/>
                  <a:pt x="157381" y="220647"/>
                  <a:pt x="150968" y="220647"/>
                </a:cubicBezTo>
                <a:lnTo>
                  <a:pt x="104516" y="220647"/>
                </a:lnTo>
                <a:cubicBezTo>
                  <a:pt x="98103" y="220647"/>
                  <a:pt x="92903" y="215447"/>
                  <a:pt x="92903" y="209034"/>
                </a:cubicBezTo>
                <a:cubicBezTo>
                  <a:pt x="92903" y="202620"/>
                  <a:pt x="98103" y="197420"/>
                  <a:pt x="104516" y="197420"/>
                </a:cubicBezTo>
                <a:close/>
                <a:moveTo>
                  <a:pt x="569032" y="150968"/>
                </a:moveTo>
                <a:lnTo>
                  <a:pt x="615484" y="150968"/>
                </a:lnTo>
                <a:cubicBezTo>
                  <a:pt x="621897" y="150968"/>
                  <a:pt x="627096" y="156168"/>
                  <a:pt x="627096" y="162581"/>
                </a:cubicBezTo>
                <a:cubicBezTo>
                  <a:pt x="627096" y="168995"/>
                  <a:pt x="621897" y="174195"/>
                  <a:pt x="615484" y="174195"/>
                </a:cubicBezTo>
                <a:lnTo>
                  <a:pt x="569032" y="174195"/>
                </a:lnTo>
                <a:cubicBezTo>
                  <a:pt x="562619" y="174195"/>
                  <a:pt x="557419" y="168995"/>
                  <a:pt x="557419" y="162581"/>
                </a:cubicBezTo>
                <a:cubicBezTo>
                  <a:pt x="557419" y="156168"/>
                  <a:pt x="562619" y="150968"/>
                  <a:pt x="569032" y="150968"/>
                </a:cubicBezTo>
                <a:close/>
                <a:moveTo>
                  <a:pt x="336774" y="150968"/>
                </a:moveTo>
                <a:lnTo>
                  <a:pt x="383226" y="150968"/>
                </a:lnTo>
                <a:cubicBezTo>
                  <a:pt x="389639" y="150968"/>
                  <a:pt x="394838" y="156168"/>
                  <a:pt x="394838" y="162581"/>
                </a:cubicBezTo>
                <a:cubicBezTo>
                  <a:pt x="394838" y="168995"/>
                  <a:pt x="389639" y="174195"/>
                  <a:pt x="383226" y="174195"/>
                </a:cubicBezTo>
                <a:lnTo>
                  <a:pt x="336774" y="174195"/>
                </a:lnTo>
                <a:cubicBezTo>
                  <a:pt x="330361" y="174195"/>
                  <a:pt x="325161" y="168995"/>
                  <a:pt x="325161" y="162581"/>
                </a:cubicBezTo>
                <a:cubicBezTo>
                  <a:pt x="325161" y="156168"/>
                  <a:pt x="330361" y="150968"/>
                  <a:pt x="336774" y="150968"/>
                </a:cubicBezTo>
                <a:close/>
                <a:moveTo>
                  <a:pt x="104516" y="150968"/>
                </a:moveTo>
                <a:lnTo>
                  <a:pt x="150968" y="150968"/>
                </a:lnTo>
                <a:cubicBezTo>
                  <a:pt x="157381" y="150968"/>
                  <a:pt x="162580" y="156168"/>
                  <a:pt x="162580" y="162581"/>
                </a:cubicBezTo>
                <a:cubicBezTo>
                  <a:pt x="162580" y="168995"/>
                  <a:pt x="157381" y="174195"/>
                  <a:pt x="150968" y="174195"/>
                </a:cubicBezTo>
                <a:lnTo>
                  <a:pt x="104516" y="174195"/>
                </a:lnTo>
                <a:cubicBezTo>
                  <a:pt x="98103" y="174195"/>
                  <a:pt x="92903" y="168995"/>
                  <a:pt x="92903" y="162581"/>
                </a:cubicBezTo>
                <a:cubicBezTo>
                  <a:pt x="92903" y="156168"/>
                  <a:pt x="98103" y="150968"/>
                  <a:pt x="104516" y="150968"/>
                </a:cubicBezTo>
                <a:close/>
                <a:moveTo>
                  <a:pt x="534194" y="116129"/>
                </a:moveTo>
                <a:lnTo>
                  <a:pt x="534194" y="348388"/>
                </a:lnTo>
                <a:lnTo>
                  <a:pt x="650324" y="348388"/>
                </a:lnTo>
                <a:lnTo>
                  <a:pt x="650324" y="116129"/>
                </a:lnTo>
                <a:close/>
                <a:moveTo>
                  <a:pt x="301936" y="116129"/>
                </a:moveTo>
                <a:lnTo>
                  <a:pt x="301936" y="348388"/>
                </a:lnTo>
                <a:lnTo>
                  <a:pt x="418066" y="348388"/>
                </a:lnTo>
                <a:lnTo>
                  <a:pt x="418066" y="116129"/>
                </a:lnTo>
                <a:close/>
                <a:moveTo>
                  <a:pt x="69678" y="116129"/>
                </a:moveTo>
                <a:lnTo>
                  <a:pt x="69678" y="348388"/>
                </a:lnTo>
                <a:lnTo>
                  <a:pt x="185808" y="348388"/>
                </a:lnTo>
                <a:lnTo>
                  <a:pt x="185808" y="116129"/>
                </a:lnTo>
                <a:close/>
                <a:moveTo>
                  <a:pt x="534194" y="92903"/>
                </a:moveTo>
                <a:lnTo>
                  <a:pt x="650324" y="92903"/>
                </a:lnTo>
                <a:cubicBezTo>
                  <a:pt x="663130" y="92903"/>
                  <a:pt x="673550" y="103323"/>
                  <a:pt x="673550" y="116129"/>
                </a:cubicBezTo>
                <a:lnTo>
                  <a:pt x="673550" y="348388"/>
                </a:lnTo>
                <a:cubicBezTo>
                  <a:pt x="673550" y="361194"/>
                  <a:pt x="663130" y="371614"/>
                  <a:pt x="650324" y="371614"/>
                </a:cubicBezTo>
                <a:lnTo>
                  <a:pt x="534194" y="371614"/>
                </a:lnTo>
                <a:cubicBezTo>
                  <a:pt x="521388" y="371614"/>
                  <a:pt x="510968" y="361194"/>
                  <a:pt x="510968" y="348388"/>
                </a:cubicBezTo>
                <a:lnTo>
                  <a:pt x="510968" y="116129"/>
                </a:lnTo>
                <a:cubicBezTo>
                  <a:pt x="510968" y="103323"/>
                  <a:pt x="521388" y="92903"/>
                  <a:pt x="534194" y="92903"/>
                </a:cubicBezTo>
                <a:close/>
                <a:moveTo>
                  <a:pt x="301936" y="92903"/>
                </a:moveTo>
                <a:lnTo>
                  <a:pt x="418066" y="92903"/>
                </a:lnTo>
                <a:cubicBezTo>
                  <a:pt x="430872" y="92903"/>
                  <a:pt x="441292" y="103323"/>
                  <a:pt x="441292" y="116129"/>
                </a:cubicBezTo>
                <a:lnTo>
                  <a:pt x="441292" y="348388"/>
                </a:lnTo>
                <a:cubicBezTo>
                  <a:pt x="441292" y="361194"/>
                  <a:pt x="430872" y="371614"/>
                  <a:pt x="418066" y="371614"/>
                </a:cubicBezTo>
                <a:lnTo>
                  <a:pt x="301936" y="371614"/>
                </a:lnTo>
                <a:cubicBezTo>
                  <a:pt x="289130" y="371614"/>
                  <a:pt x="278710" y="361194"/>
                  <a:pt x="278710" y="348388"/>
                </a:cubicBezTo>
                <a:lnTo>
                  <a:pt x="278710" y="116129"/>
                </a:lnTo>
                <a:cubicBezTo>
                  <a:pt x="278710" y="103323"/>
                  <a:pt x="289130" y="92903"/>
                  <a:pt x="301936" y="92903"/>
                </a:cubicBezTo>
                <a:close/>
                <a:moveTo>
                  <a:pt x="69678" y="92903"/>
                </a:moveTo>
                <a:lnTo>
                  <a:pt x="185808" y="92903"/>
                </a:lnTo>
                <a:cubicBezTo>
                  <a:pt x="198614" y="92903"/>
                  <a:pt x="209034" y="103323"/>
                  <a:pt x="209034" y="116129"/>
                </a:cubicBezTo>
                <a:lnTo>
                  <a:pt x="209034" y="348388"/>
                </a:lnTo>
                <a:cubicBezTo>
                  <a:pt x="209034" y="361194"/>
                  <a:pt x="198614" y="371614"/>
                  <a:pt x="185808" y="371614"/>
                </a:cubicBezTo>
                <a:lnTo>
                  <a:pt x="69678" y="371614"/>
                </a:lnTo>
                <a:cubicBezTo>
                  <a:pt x="56872" y="371614"/>
                  <a:pt x="46452" y="361194"/>
                  <a:pt x="46452" y="348388"/>
                </a:cubicBezTo>
                <a:lnTo>
                  <a:pt x="46452" y="116129"/>
                </a:lnTo>
                <a:cubicBezTo>
                  <a:pt x="46452" y="103323"/>
                  <a:pt x="56872" y="92903"/>
                  <a:pt x="69678" y="92903"/>
                </a:cubicBezTo>
                <a:close/>
                <a:moveTo>
                  <a:pt x="476129" y="92901"/>
                </a:moveTo>
                <a:cubicBezTo>
                  <a:pt x="482543" y="92901"/>
                  <a:pt x="487743" y="98099"/>
                  <a:pt x="487743" y="104514"/>
                </a:cubicBezTo>
                <a:lnTo>
                  <a:pt x="487743" y="127738"/>
                </a:lnTo>
                <a:cubicBezTo>
                  <a:pt x="487743" y="134151"/>
                  <a:pt x="482543" y="139351"/>
                  <a:pt x="476129" y="139351"/>
                </a:cubicBezTo>
                <a:cubicBezTo>
                  <a:pt x="469716" y="139351"/>
                  <a:pt x="464516" y="134151"/>
                  <a:pt x="464516" y="127738"/>
                </a:cubicBezTo>
                <a:lnTo>
                  <a:pt x="464516" y="104514"/>
                </a:lnTo>
                <a:cubicBezTo>
                  <a:pt x="464516" y="98101"/>
                  <a:pt x="469716" y="92901"/>
                  <a:pt x="476129" y="92901"/>
                </a:cubicBezTo>
                <a:close/>
                <a:moveTo>
                  <a:pt x="243871" y="92901"/>
                </a:moveTo>
                <a:cubicBezTo>
                  <a:pt x="250285" y="92901"/>
                  <a:pt x="255485" y="98099"/>
                  <a:pt x="255485" y="104514"/>
                </a:cubicBezTo>
                <a:lnTo>
                  <a:pt x="255485" y="127738"/>
                </a:lnTo>
                <a:cubicBezTo>
                  <a:pt x="255485" y="134151"/>
                  <a:pt x="250285" y="139351"/>
                  <a:pt x="243871" y="139351"/>
                </a:cubicBezTo>
                <a:cubicBezTo>
                  <a:pt x="237458" y="139351"/>
                  <a:pt x="232258" y="134151"/>
                  <a:pt x="232258" y="127738"/>
                </a:cubicBezTo>
                <a:lnTo>
                  <a:pt x="232258" y="104514"/>
                </a:lnTo>
                <a:cubicBezTo>
                  <a:pt x="232258" y="98101"/>
                  <a:pt x="237458" y="92901"/>
                  <a:pt x="243871" y="92901"/>
                </a:cubicBezTo>
                <a:close/>
                <a:moveTo>
                  <a:pt x="34839" y="23226"/>
                </a:moveTo>
                <a:cubicBezTo>
                  <a:pt x="28436" y="23226"/>
                  <a:pt x="23226" y="28436"/>
                  <a:pt x="23226" y="34839"/>
                </a:cubicBezTo>
                <a:lnTo>
                  <a:pt x="23226" y="627097"/>
                </a:lnTo>
                <a:cubicBezTo>
                  <a:pt x="23226" y="633500"/>
                  <a:pt x="28436" y="638710"/>
                  <a:pt x="34839" y="638710"/>
                </a:cubicBezTo>
                <a:lnTo>
                  <a:pt x="220645" y="638710"/>
                </a:lnTo>
                <a:cubicBezTo>
                  <a:pt x="227048" y="638710"/>
                  <a:pt x="232258" y="633500"/>
                  <a:pt x="232258" y="627097"/>
                </a:cubicBezTo>
                <a:lnTo>
                  <a:pt x="232258" y="174198"/>
                </a:lnTo>
                <a:cubicBezTo>
                  <a:pt x="232258" y="167785"/>
                  <a:pt x="237458" y="162585"/>
                  <a:pt x="243871" y="162585"/>
                </a:cubicBezTo>
                <a:cubicBezTo>
                  <a:pt x="250284" y="162585"/>
                  <a:pt x="255484" y="167785"/>
                  <a:pt x="255484" y="174198"/>
                </a:cubicBezTo>
                <a:lnTo>
                  <a:pt x="255484" y="627097"/>
                </a:lnTo>
                <a:cubicBezTo>
                  <a:pt x="255484" y="633500"/>
                  <a:pt x="260694" y="638710"/>
                  <a:pt x="267097" y="638710"/>
                </a:cubicBezTo>
                <a:lnTo>
                  <a:pt x="452903" y="638710"/>
                </a:lnTo>
                <a:cubicBezTo>
                  <a:pt x="459306" y="638710"/>
                  <a:pt x="464516" y="633500"/>
                  <a:pt x="464516" y="627097"/>
                </a:cubicBezTo>
                <a:lnTo>
                  <a:pt x="464516" y="174198"/>
                </a:lnTo>
                <a:cubicBezTo>
                  <a:pt x="464516" y="167785"/>
                  <a:pt x="469716" y="162585"/>
                  <a:pt x="476129" y="162585"/>
                </a:cubicBezTo>
                <a:cubicBezTo>
                  <a:pt x="482542" y="162585"/>
                  <a:pt x="487742" y="167785"/>
                  <a:pt x="487742" y="174198"/>
                </a:cubicBezTo>
                <a:lnTo>
                  <a:pt x="487742" y="627097"/>
                </a:lnTo>
                <a:cubicBezTo>
                  <a:pt x="487742" y="633500"/>
                  <a:pt x="492952" y="638710"/>
                  <a:pt x="499355" y="638710"/>
                </a:cubicBezTo>
                <a:lnTo>
                  <a:pt x="685161" y="638710"/>
                </a:lnTo>
                <a:cubicBezTo>
                  <a:pt x="691564" y="638710"/>
                  <a:pt x="696774" y="633500"/>
                  <a:pt x="696774" y="627097"/>
                </a:cubicBezTo>
                <a:lnTo>
                  <a:pt x="696774" y="34839"/>
                </a:lnTo>
                <a:cubicBezTo>
                  <a:pt x="696774" y="28436"/>
                  <a:pt x="691564" y="23226"/>
                  <a:pt x="685161" y="23226"/>
                </a:cubicBezTo>
                <a:lnTo>
                  <a:pt x="499355" y="23226"/>
                </a:lnTo>
                <a:cubicBezTo>
                  <a:pt x="492952" y="23226"/>
                  <a:pt x="487742" y="28436"/>
                  <a:pt x="487742" y="34839"/>
                </a:cubicBezTo>
                <a:lnTo>
                  <a:pt x="487742" y="58067"/>
                </a:lnTo>
                <a:cubicBezTo>
                  <a:pt x="487742" y="64481"/>
                  <a:pt x="482542" y="69680"/>
                  <a:pt x="476129" y="69680"/>
                </a:cubicBezTo>
                <a:cubicBezTo>
                  <a:pt x="469716" y="69680"/>
                  <a:pt x="464516" y="64481"/>
                  <a:pt x="464516" y="58067"/>
                </a:cubicBezTo>
                <a:lnTo>
                  <a:pt x="464516" y="34839"/>
                </a:lnTo>
                <a:cubicBezTo>
                  <a:pt x="464516" y="28436"/>
                  <a:pt x="459306" y="23226"/>
                  <a:pt x="452903" y="23226"/>
                </a:cubicBezTo>
                <a:lnTo>
                  <a:pt x="267097" y="23226"/>
                </a:lnTo>
                <a:cubicBezTo>
                  <a:pt x="260694" y="23226"/>
                  <a:pt x="255484" y="28436"/>
                  <a:pt x="255484" y="34839"/>
                </a:cubicBezTo>
                <a:lnTo>
                  <a:pt x="255484" y="58067"/>
                </a:lnTo>
                <a:cubicBezTo>
                  <a:pt x="255484" y="64481"/>
                  <a:pt x="250284" y="69680"/>
                  <a:pt x="243871" y="69680"/>
                </a:cubicBezTo>
                <a:cubicBezTo>
                  <a:pt x="237458" y="69680"/>
                  <a:pt x="232258" y="64481"/>
                  <a:pt x="232258" y="58067"/>
                </a:cubicBezTo>
                <a:lnTo>
                  <a:pt x="232258" y="34839"/>
                </a:lnTo>
                <a:cubicBezTo>
                  <a:pt x="232258" y="28436"/>
                  <a:pt x="227048" y="23226"/>
                  <a:pt x="220645" y="23226"/>
                </a:cubicBezTo>
                <a:close/>
                <a:moveTo>
                  <a:pt x="34839" y="0"/>
                </a:moveTo>
                <a:lnTo>
                  <a:pt x="220645" y="0"/>
                </a:lnTo>
                <a:cubicBezTo>
                  <a:pt x="229561" y="0"/>
                  <a:pt x="237702" y="3371"/>
                  <a:pt x="243871" y="8900"/>
                </a:cubicBezTo>
                <a:cubicBezTo>
                  <a:pt x="250039" y="3371"/>
                  <a:pt x="258181" y="0"/>
                  <a:pt x="267097" y="0"/>
                </a:cubicBezTo>
                <a:lnTo>
                  <a:pt x="452903" y="0"/>
                </a:lnTo>
                <a:cubicBezTo>
                  <a:pt x="461819" y="0"/>
                  <a:pt x="469961" y="3371"/>
                  <a:pt x="476129" y="8900"/>
                </a:cubicBezTo>
                <a:cubicBezTo>
                  <a:pt x="482298" y="3371"/>
                  <a:pt x="490439" y="0"/>
                  <a:pt x="499355" y="0"/>
                </a:cubicBezTo>
                <a:lnTo>
                  <a:pt x="685161" y="0"/>
                </a:lnTo>
                <a:cubicBezTo>
                  <a:pt x="704371" y="0"/>
                  <a:pt x="720000" y="15630"/>
                  <a:pt x="720000" y="34839"/>
                </a:cubicBezTo>
                <a:lnTo>
                  <a:pt x="720000" y="627097"/>
                </a:lnTo>
                <a:cubicBezTo>
                  <a:pt x="720000" y="646306"/>
                  <a:pt x="704371" y="661936"/>
                  <a:pt x="685161" y="661936"/>
                </a:cubicBezTo>
                <a:lnTo>
                  <a:pt x="499355" y="661936"/>
                </a:lnTo>
                <a:cubicBezTo>
                  <a:pt x="490439" y="661936"/>
                  <a:pt x="482297" y="658565"/>
                  <a:pt x="476129" y="653036"/>
                </a:cubicBezTo>
                <a:cubicBezTo>
                  <a:pt x="469961" y="658565"/>
                  <a:pt x="461819" y="661936"/>
                  <a:pt x="452903" y="661936"/>
                </a:cubicBezTo>
                <a:lnTo>
                  <a:pt x="267097" y="661936"/>
                </a:lnTo>
                <a:cubicBezTo>
                  <a:pt x="258181" y="661936"/>
                  <a:pt x="250039" y="658565"/>
                  <a:pt x="243871" y="653036"/>
                </a:cubicBezTo>
                <a:cubicBezTo>
                  <a:pt x="237702" y="658565"/>
                  <a:pt x="229561" y="661936"/>
                  <a:pt x="220645" y="661936"/>
                </a:cubicBezTo>
                <a:lnTo>
                  <a:pt x="34839" y="661936"/>
                </a:lnTo>
                <a:cubicBezTo>
                  <a:pt x="15630" y="661936"/>
                  <a:pt x="0" y="646306"/>
                  <a:pt x="0" y="627097"/>
                </a:cubicBezTo>
                <a:lnTo>
                  <a:pt x="0" y="34839"/>
                </a:lnTo>
                <a:cubicBezTo>
                  <a:pt x="0" y="15630"/>
                  <a:pt x="15630" y="0"/>
                  <a:pt x="34839" y="0"/>
                </a:cubicBezTo>
                <a:close/>
              </a:path>
            </a:pathLst>
          </a:custGeom>
          <a:ln/>
        </p:spPr>
        <p:style>
          <a:lnRef idx="2">
            <a:schemeClr val="accent3"/>
          </a:lnRef>
          <a:fillRef idx="1">
            <a:schemeClr val="lt1"/>
          </a:fillRef>
          <a:effectRef idx="0">
            <a:schemeClr val="accent3"/>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12" name="Полилиния 65">
            <a:extLst>
              <a:ext uri="{FF2B5EF4-FFF2-40B4-BE49-F238E27FC236}">
                <a16:creationId xmlns:a16="http://schemas.microsoft.com/office/drawing/2014/main" id="{CA211375-A9BA-410D-B6A1-23975A008C1A}"/>
              </a:ext>
            </a:extLst>
          </p:cNvPr>
          <p:cNvSpPr>
            <a:spLocks noChangeAspect="1"/>
          </p:cNvSpPr>
          <p:nvPr/>
        </p:nvSpPr>
        <p:spPr>
          <a:xfrm>
            <a:off x="1543051" y="2500811"/>
            <a:ext cx="653969" cy="561819"/>
          </a:xfrm>
          <a:custGeom>
            <a:avLst/>
            <a:gdLst>
              <a:gd name="connsiteX0" fmla="*/ 212729 w 720000"/>
              <a:gd name="connsiteY0" fmla="*/ 415636 h 618546"/>
              <a:gd name="connsiteX1" fmla="*/ 212729 w 720000"/>
              <a:gd name="connsiteY1" fmla="*/ 427635 h 618546"/>
              <a:gd name="connsiteX2" fmla="*/ 190910 w 720000"/>
              <a:gd name="connsiteY2" fmla="*/ 449455 h 618546"/>
              <a:gd name="connsiteX3" fmla="*/ 190183 w 720000"/>
              <a:gd name="connsiteY3" fmla="*/ 449455 h 618546"/>
              <a:gd name="connsiteX4" fmla="*/ 190183 w 720000"/>
              <a:gd name="connsiteY4" fmla="*/ 597453 h 618546"/>
              <a:gd name="connsiteX5" fmla="*/ 529816 w 720000"/>
              <a:gd name="connsiteY5" fmla="*/ 597453 h 618546"/>
              <a:gd name="connsiteX6" fmla="*/ 529816 w 720000"/>
              <a:gd name="connsiteY6" fmla="*/ 484000 h 618546"/>
              <a:gd name="connsiteX7" fmla="*/ 540363 w 720000"/>
              <a:gd name="connsiteY7" fmla="*/ 473453 h 618546"/>
              <a:gd name="connsiteX8" fmla="*/ 550910 w 720000"/>
              <a:gd name="connsiteY8" fmla="*/ 484000 h 618546"/>
              <a:gd name="connsiteX9" fmla="*/ 550910 w 720000"/>
              <a:gd name="connsiteY9" fmla="*/ 597452 h 618546"/>
              <a:gd name="connsiteX10" fmla="*/ 574906 w 720000"/>
              <a:gd name="connsiteY10" fmla="*/ 597452 h 618546"/>
              <a:gd name="connsiteX11" fmla="*/ 574906 w 720000"/>
              <a:gd name="connsiteY11" fmla="*/ 449455 h 618546"/>
              <a:gd name="connsiteX12" fmla="*/ 529090 w 720000"/>
              <a:gd name="connsiteY12" fmla="*/ 449455 h 618546"/>
              <a:gd name="connsiteX13" fmla="*/ 507271 w 720000"/>
              <a:gd name="connsiteY13" fmla="*/ 427635 h 618546"/>
              <a:gd name="connsiteX14" fmla="*/ 507271 w 720000"/>
              <a:gd name="connsiteY14" fmla="*/ 415636 h 618546"/>
              <a:gd name="connsiteX15" fmla="*/ 43639 w 720000"/>
              <a:gd name="connsiteY15" fmla="*/ 397835 h 618546"/>
              <a:gd name="connsiteX16" fmla="*/ 43639 w 720000"/>
              <a:gd name="connsiteY16" fmla="*/ 574181 h 618546"/>
              <a:gd name="connsiteX17" fmla="*/ 66911 w 720000"/>
              <a:gd name="connsiteY17" fmla="*/ 597453 h 618546"/>
              <a:gd name="connsiteX18" fmla="*/ 123999 w 720000"/>
              <a:gd name="connsiteY18" fmla="*/ 597453 h 618546"/>
              <a:gd name="connsiteX19" fmla="*/ 123999 w 720000"/>
              <a:gd name="connsiteY19" fmla="*/ 484000 h 618546"/>
              <a:gd name="connsiteX20" fmla="*/ 134546 w 720000"/>
              <a:gd name="connsiteY20" fmla="*/ 473453 h 618546"/>
              <a:gd name="connsiteX21" fmla="*/ 145093 w 720000"/>
              <a:gd name="connsiteY21" fmla="*/ 484000 h 618546"/>
              <a:gd name="connsiteX22" fmla="*/ 145093 w 720000"/>
              <a:gd name="connsiteY22" fmla="*/ 597452 h 618546"/>
              <a:gd name="connsiteX23" fmla="*/ 169089 w 720000"/>
              <a:gd name="connsiteY23" fmla="*/ 597452 h 618546"/>
              <a:gd name="connsiteX24" fmla="*/ 169089 w 720000"/>
              <a:gd name="connsiteY24" fmla="*/ 449457 h 618546"/>
              <a:gd name="connsiteX25" fmla="*/ 123273 w 720000"/>
              <a:gd name="connsiteY25" fmla="*/ 449457 h 618546"/>
              <a:gd name="connsiteX26" fmla="*/ 101454 w 720000"/>
              <a:gd name="connsiteY26" fmla="*/ 427636 h 618546"/>
              <a:gd name="connsiteX27" fmla="*/ 101454 w 720000"/>
              <a:gd name="connsiteY27" fmla="*/ 415638 h 618546"/>
              <a:gd name="connsiteX28" fmla="*/ 100728 w 720000"/>
              <a:gd name="connsiteY28" fmla="*/ 415638 h 618546"/>
              <a:gd name="connsiteX29" fmla="*/ 43639 w 720000"/>
              <a:gd name="connsiteY29" fmla="*/ 397835 h 618546"/>
              <a:gd name="connsiteX30" fmla="*/ 676361 w 720000"/>
              <a:gd name="connsiteY30" fmla="*/ 397833 h 618546"/>
              <a:gd name="connsiteX31" fmla="*/ 619272 w 720000"/>
              <a:gd name="connsiteY31" fmla="*/ 415636 h 618546"/>
              <a:gd name="connsiteX32" fmla="*/ 618546 w 720000"/>
              <a:gd name="connsiteY32" fmla="*/ 415636 h 618546"/>
              <a:gd name="connsiteX33" fmla="*/ 618546 w 720000"/>
              <a:gd name="connsiteY33" fmla="*/ 427635 h 618546"/>
              <a:gd name="connsiteX34" fmla="*/ 596727 w 720000"/>
              <a:gd name="connsiteY34" fmla="*/ 449455 h 618546"/>
              <a:gd name="connsiteX35" fmla="*/ 596000 w 720000"/>
              <a:gd name="connsiteY35" fmla="*/ 449455 h 618546"/>
              <a:gd name="connsiteX36" fmla="*/ 596000 w 720000"/>
              <a:gd name="connsiteY36" fmla="*/ 597452 h 618546"/>
              <a:gd name="connsiteX37" fmla="*/ 653089 w 720000"/>
              <a:gd name="connsiteY37" fmla="*/ 597452 h 618546"/>
              <a:gd name="connsiteX38" fmla="*/ 676361 w 720000"/>
              <a:gd name="connsiteY38" fmla="*/ 574180 h 618546"/>
              <a:gd name="connsiteX39" fmla="*/ 529090 w 720000"/>
              <a:gd name="connsiteY39" fmla="*/ 370546 h 618546"/>
              <a:gd name="connsiteX40" fmla="*/ 528365 w 720000"/>
              <a:gd name="connsiteY40" fmla="*/ 371273 h 618546"/>
              <a:gd name="connsiteX41" fmla="*/ 528365 w 720000"/>
              <a:gd name="connsiteY41" fmla="*/ 427636 h 618546"/>
              <a:gd name="connsiteX42" fmla="*/ 529090 w 720000"/>
              <a:gd name="connsiteY42" fmla="*/ 428363 h 618546"/>
              <a:gd name="connsiteX43" fmla="*/ 596727 w 720000"/>
              <a:gd name="connsiteY43" fmla="*/ 428363 h 618546"/>
              <a:gd name="connsiteX44" fmla="*/ 597452 w 720000"/>
              <a:gd name="connsiteY44" fmla="*/ 427636 h 618546"/>
              <a:gd name="connsiteX45" fmla="*/ 597451 w 720000"/>
              <a:gd name="connsiteY45" fmla="*/ 427636 h 618546"/>
              <a:gd name="connsiteX46" fmla="*/ 597451 w 720000"/>
              <a:gd name="connsiteY46" fmla="*/ 371273 h 618546"/>
              <a:gd name="connsiteX47" fmla="*/ 596725 w 720000"/>
              <a:gd name="connsiteY47" fmla="*/ 370546 h 618546"/>
              <a:gd name="connsiteX48" fmla="*/ 573455 w 720000"/>
              <a:gd name="connsiteY48" fmla="*/ 370546 h 618546"/>
              <a:gd name="connsiteX49" fmla="*/ 573455 w 720000"/>
              <a:gd name="connsiteY49" fmla="*/ 393819 h 618546"/>
              <a:gd name="connsiteX50" fmla="*/ 562908 w 720000"/>
              <a:gd name="connsiteY50" fmla="*/ 404365 h 618546"/>
              <a:gd name="connsiteX51" fmla="*/ 552361 w 720000"/>
              <a:gd name="connsiteY51" fmla="*/ 393819 h 618546"/>
              <a:gd name="connsiteX52" fmla="*/ 552361 w 720000"/>
              <a:gd name="connsiteY52" fmla="*/ 370546 h 618546"/>
              <a:gd name="connsiteX53" fmla="*/ 123273 w 720000"/>
              <a:gd name="connsiteY53" fmla="*/ 370545 h 618546"/>
              <a:gd name="connsiteX54" fmla="*/ 122548 w 720000"/>
              <a:gd name="connsiteY54" fmla="*/ 371272 h 618546"/>
              <a:gd name="connsiteX55" fmla="*/ 122548 w 720000"/>
              <a:gd name="connsiteY55" fmla="*/ 427635 h 618546"/>
              <a:gd name="connsiteX56" fmla="*/ 123273 w 720000"/>
              <a:gd name="connsiteY56" fmla="*/ 428362 h 618546"/>
              <a:gd name="connsiteX57" fmla="*/ 190910 w 720000"/>
              <a:gd name="connsiteY57" fmla="*/ 428362 h 618546"/>
              <a:gd name="connsiteX58" fmla="*/ 191635 w 720000"/>
              <a:gd name="connsiteY58" fmla="*/ 427635 h 618546"/>
              <a:gd name="connsiteX59" fmla="*/ 191635 w 720000"/>
              <a:gd name="connsiteY59" fmla="*/ 371272 h 618546"/>
              <a:gd name="connsiteX60" fmla="*/ 190910 w 720000"/>
              <a:gd name="connsiteY60" fmla="*/ 370545 h 618546"/>
              <a:gd name="connsiteX61" fmla="*/ 167638 w 720000"/>
              <a:gd name="connsiteY61" fmla="*/ 370545 h 618546"/>
              <a:gd name="connsiteX62" fmla="*/ 167638 w 720000"/>
              <a:gd name="connsiteY62" fmla="*/ 393817 h 618546"/>
              <a:gd name="connsiteX63" fmla="*/ 157091 w 720000"/>
              <a:gd name="connsiteY63" fmla="*/ 404364 h 618546"/>
              <a:gd name="connsiteX64" fmla="*/ 146544 w 720000"/>
              <a:gd name="connsiteY64" fmla="*/ 393817 h 618546"/>
              <a:gd name="connsiteX65" fmla="*/ 146544 w 720000"/>
              <a:gd name="connsiteY65" fmla="*/ 370545 h 618546"/>
              <a:gd name="connsiteX66" fmla="*/ 314910 w 720000"/>
              <a:gd name="connsiteY66" fmla="*/ 304359 h 618546"/>
              <a:gd name="connsiteX67" fmla="*/ 348733 w 720000"/>
              <a:gd name="connsiteY67" fmla="*/ 304359 h 618546"/>
              <a:gd name="connsiteX68" fmla="*/ 359280 w 720000"/>
              <a:gd name="connsiteY68" fmla="*/ 314906 h 618546"/>
              <a:gd name="connsiteX69" fmla="*/ 348733 w 720000"/>
              <a:gd name="connsiteY69" fmla="*/ 325454 h 618546"/>
              <a:gd name="connsiteX70" fmla="*/ 314910 w 720000"/>
              <a:gd name="connsiteY70" fmla="*/ 325454 h 618546"/>
              <a:gd name="connsiteX71" fmla="*/ 314185 w 720000"/>
              <a:gd name="connsiteY71" fmla="*/ 326181 h 618546"/>
              <a:gd name="connsiteX72" fmla="*/ 314185 w 720000"/>
              <a:gd name="connsiteY72" fmla="*/ 348726 h 618546"/>
              <a:gd name="connsiteX73" fmla="*/ 314910 w 720000"/>
              <a:gd name="connsiteY73" fmla="*/ 349451 h 618546"/>
              <a:gd name="connsiteX74" fmla="*/ 405093 w 720000"/>
              <a:gd name="connsiteY74" fmla="*/ 349451 h 618546"/>
              <a:gd name="connsiteX75" fmla="*/ 405818 w 720000"/>
              <a:gd name="connsiteY75" fmla="*/ 348726 h 618546"/>
              <a:gd name="connsiteX76" fmla="*/ 405818 w 720000"/>
              <a:gd name="connsiteY76" fmla="*/ 326181 h 618546"/>
              <a:gd name="connsiteX77" fmla="*/ 405093 w 720000"/>
              <a:gd name="connsiteY77" fmla="*/ 325454 h 618546"/>
              <a:gd name="connsiteX78" fmla="*/ 393819 w 720000"/>
              <a:gd name="connsiteY78" fmla="*/ 325454 h 618546"/>
              <a:gd name="connsiteX79" fmla="*/ 383272 w 720000"/>
              <a:gd name="connsiteY79" fmla="*/ 314906 h 618546"/>
              <a:gd name="connsiteX80" fmla="*/ 393819 w 720000"/>
              <a:gd name="connsiteY80" fmla="*/ 304359 h 618546"/>
              <a:gd name="connsiteX81" fmla="*/ 405093 w 720000"/>
              <a:gd name="connsiteY81" fmla="*/ 304359 h 618546"/>
              <a:gd name="connsiteX82" fmla="*/ 426912 w 720000"/>
              <a:gd name="connsiteY82" fmla="*/ 326181 h 618546"/>
              <a:gd name="connsiteX83" fmla="*/ 426912 w 720000"/>
              <a:gd name="connsiteY83" fmla="*/ 348726 h 618546"/>
              <a:gd name="connsiteX84" fmla="*/ 405093 w 720000"/>
              <a:gd name="connsiteY84" fmla="*/ 370545 h 618546"/>
              <a:gd name="connsiteX85" fmla="*/ 314910 w 720000"/>
              <a:gd name="connsiteY85" fmla="*/ 370545 h 618546"/>
              <a:gd name="connsiteX86" fmla="*/ 293091 w 720000"/>
              <a:gd name="connsiteY86" fmla="*/ 348726 h 618546"/>
              <a:gd name="connsiteX87" fmla="*/ 293091 w 720000"/>
              <a:gd name="connsiteY87" fmla="*/ 326181 h 618546"/>
              <a:gd name="connsiteX88" fmla="*/ 314910 w 720000"/>
              <a:gd name="connsiteY88" fmla="*/ 304359 h 618546"/>
              <a:gd name="connsiteX89" fmla="*/ 596001 w 720000"/>
              <a:gd name="connsiteY89" fmla="*/ 122548 h 618546"/>
              <a:gd name="connsiteX90" fmla="*/ 596001 w 720000"/>
              <a:gd name="connsiteY90" fmla="*/ 349451 h 618546"/>
              <a:gd name="connsiteX91" fmla="*/ 596727 w 720000"/>
              <a:gd name="connsiteY91" fmla="*/ 349451 h 618546"/>
              <a:gd name="connsiteX92" fmla="*/ 618546 w 720000"/>
              <a:gd name="connsiteY92" fmla="*/ 371272 h 618546"/>
              <a:gd name="connsiteX93" fmla="*/ 618546 w 720000"/>
              <a:gd name="connsiteY93" fmla="*/ 394543 h 618546"/>
              <a:gd name="connsiteX94" fmla="*/ 619272 w 720000"/>
              <a:gd name="connsiteY94" fmla="*/ 394543 h 618546"/>
              <a:gd name="connsiteX95" fmla="*/ 698906 w 720000"/>
              <a:gd name="connsiteY95" fmla="*/ 314910 h 618546"/>
              <a:gd name="connsiteX96" fmla="*/ 698905 w 720000"/>
              <a:gd name="connsiteY96" fmla="*/ 314910 h 618546"/>
              <a:gd name="connsiteX97" fmla="*/ 698905 w 720000"/>
              <a:gd name="connsiteY97" fmla="*/ 157091 h 618546"/>
              <a:gd name="connsiteX98" fmla="*/ 664362 w 720000"/>
              <a:gd name="connsiteY98" fmla="*/ 122548 h 618546"/>
              <a:gd name="connsiteX99" fmla="*/ 550911 w 720000"/>
              <a:gd name="connsiteY99" fmla="*/ 122548 h 618546"/>
              <a:gd name="connsiteX100" fmla="*/ 550911 w 720000"/>
              <a:gd name="connsiteY100" fmla="*/ 349451 h 618546"/>
              <a:gd name="connsiteX101" fmla="*/ 574907 w 720000"/>
              <a:gd name="connsiteY101" fmla="*/ 349453 h 618546"/>
              <a:gd name="connsiteX102" fmla="*/ 574907 w 720000"/>
              <a:gd name="connsiteY102" fmla="*/ 122548 h 618546"/>
              <a:gd name="connsiteX103" fmla="*/ 190183 w 720000"/>
              <a:gd name="connsiteY103" fmla="*/ 122548 h 618546"/>
              <a:gd name="connsiteX104" fmla="*/ 190183 w 720000"/>
              <a:gd name="connsiteY104" fmla="*/ 349453 h 618546"/>
              <a:gd name="connsiteX105" fmla="*/ 190910 w 720000"/>
              <a:gd name="connsiteY105" fmla="*/ 349453 h 618546"/>
              <a:gd name="connsiteX106" fmla="*/ 212729 w 720000"/>
              <a:gd name="connsiteY106" fmla="*/ 371273 h 618546"/>
              <a:gd name="connsiteX107" fmla="*/ 212729 w 720000"/>
              <a:gd name="connsiteY107" fmla="*/ 394544 h 618546"/>
              <a:gd name="connsiteX108" fmla="*/ 507272 w 720000"/>
              <a:gd name="connsiteY108" fmla="*/ 394544 h 618546"/>
              <a:gd name="connsiteX109" fmla="*/ 507272 w 720000"/>
              <a:gd name="connsiteY109" fmla="*/ 371273 h 618546"/>
              <a:gd name="connsiteX110" fmla="*/ 529092 w 720000"/>
              <a:gd name="connsiteY110" fmla="*/ 349453 h 618546"/>
              <a:gd name="connsiteX111" fmla="*/ 529817 w 720000"/>
              <a:gd name="connsiteY111" fmla="*/ 349453 h 618546"/>
              <a:gd name="connsiteX112" fmla="*/ 529817 w 720000"/>
              <a:gd name="connsiteY112" fmla="*/ 122548 h 618546"/>
              <a:gd name="connsiteX113" fmla="*/ 145094 w 720000"/>
              <a:gd name="connsiteY113" fmla="*/ 122548 h 618546"/>
              <a:gd name="connsiteX114" fmla="*/ 145094 w 720000"/>
              <a:gd name="connsiteY114" fmla="*/ 349453 h 618546"/>
              <a:gd name="connsiteX115" fmla="*/ 169090 w 720000"/>
              <a:gd name="connsiteY115" fmla="*/ 349453 h 618546"/>
              <a:gd name="connsiteX116" fmla="*/ 169090 w 720000"/>
              <a:gd name="connsiteY116" fmla="*/ 122548 h 618546"/>
              <a:gd name="connsiteX117" fmla="*/ 55637 w 720000"/>
              <a:gd name="connsiteY117" fmla="*/ 122546 h 618546"/>
              <a:gd name="connsiteX118" fmla="*/ 21094 w 720000"/>
              <a:gd name="connsiteY118" fmla="*/ 157089 h 618546"/>
              <a:gd name="connsiteX119" fmla="*/ 21094 w 720000"/>
              <a:gd name="connsiteY119" fmla="*/ 314910 h 618546"/>
              <a:gd name="connsiteX120" fmla="*/ 100728 w 720000"/>
              <a:gd name="connsiteY120" fmla="*/ 394543 h 618546"/>
              <a:gd name="connsiteX121" fmla="*/ 101454 w 720000"/>
              <a:gd name="connsiteY121" fmla="*/ 394543 h 618546"/>
              <a:gd name="connsiteX122" fmla="*/ 101454 w 720000"/>
              <a:gd name="connsiteY122" fmla="*/ 371272 h 618546"/>
              <a:gd name="connsiteX123" fmla="*/ 123273 w 720000"/>
              <a:gd name="connsiteY123" fmla="*/ 349451 h 618546"/>
              <a:gd name="connsiteX124" fmla="*/ 123999 w 720000"/>
              <a:gd name="connsiteY124" fmla="*/ 349451 h 618546"/>
              <a:gd name="connsiteX125" fmla="*/ 123999 w 720000"/>
              <a:gd name="connsiteY125" fmla="*/ 122546 h 618546"/>
              <a:gd name="connsiteX126" fmla="*/ 308219 w 720000"/>
              <a:gd name="connsiteY126" fmla="*/ 21092 h 618546"/>
              <a:gd name="connsiteX127" fmla="*/ 285501 w 720000"/>
              <a:gd name="connsiteY127" fmla="*/ 39316 h 618546"/>
              <a:gd name="connsiteX128" fmla="*/ 271693 w 720000"/>
              <a:gd name="connsiteY128" fmla="*/ 101454 h 618546"/>
              <a:gd name="connsiteX129" fmla="*/ 448307 w 720000"/>
              <a:gd name="connsiteY129" fmla="*/ 101454 h 618546"/>
              <a:gd name="connsiteX130" fmla="*/ 434499 w 720000"/>
              <a:gd name="connsiteY130" fmla="*/ 39316 h 618546"/>
              <a:gd name="connsiteX131" fmla="*/ 411781 w 720000"/>
              <a:gd name="connsiteY131" fmla="*/ 21092 h 618546"/>
              <a:gd name="connsiteX132" fmla="*/ 308219 w 720000"/>
              <a:gd name="connsiteY132" fmla="*/ 0 h 618546"/>
              <a:gd name="connsiteX133" fmla="*/ 411781 w 720000"/>
              <a:gd name="connsiteY133" fmla="*/ 0 h 618546"/>
              <a:gd name="connsiteX134" fmla="*/ 455089 w 720000"/>
              <a:gd name="connsiteY134" fmla="*/ 34741 h 618546"/>
              <a:gd name="connsiteX135" fmla="*/ 469914 w 720000"/>
              <a:gd name="connsiteY135" fmla="*/ 101454 h 618546"/>
              <a:gd name="connsiteX136" fmla="*/ 664363 w 720000"/>
              <a:gd name="connsiteY136" fmla="*/ 101454 h 618546"/>
              <a:gd name="connsiteX137" fmla="*/ 720000 w 720000"/>
              <a:gd name="connsiteY137" fmla="*/ 157089 h 618546"/>
              <a:gd name="connsiteX138" fmla="*/ 720000 w 720000"/>
              <a:gd name="connsiteY138" fmla="*/ 314910 h 618546"/>
              <a:gd name="connsiteX139" fmla="*/ 697454 w 720000"/>
              <a:gd name="connsiteY139" fmla="*/ 378326 h 618546"/>
              <a:gd name="connsiteX140" fmla="*/ 697454 w 720000"/>
              <a:gd name="connsiteY140" fmla="*/ 574180 h 618546"/>
              <a:gd name="connsiteX141" fmla="*/ 653089 w 720000"/>
              <a:gd name="connsiteY141" fmla="*/ 618546 h 618546"/>
              <a:gd name="connsiteX142" fmla="*/ 66909 w 720000"/>
              <a:gd name="connsiteY142" fmla="*/ 618546 h 618546"/>
              <a:gd name="connsiteX143" fmla="*/ 22545 w 720000"/>
              <a:gd name="connsiteY143" fmla="*/ 574180 h 618546"/>
              <a:gd name="connsiteX144" fmla="*/ 22545 w 720000"/>
              <a:gd name="connsiteY144" fmla="*/ 378327 h 618546"/>
              <a:gd name="connsiteX145" fmla="*/ 0 w 720000"/>
              <a:gd name="connsiteY145" fmla="*/ 314908 h 618546"/>
              <a:gd name="connsiteX146" fmla="*/ 0 w 720000"/>
              <a:gd name="connsiteY146" fmla="*/ 157089 h 618546"/>
              <a:gd name="connsiteX147" fmla="*/ 55637 w 720000"/>
              <a:gd name="connsiteY147" fmla="*/ 101454 h 618546"/>
              <a:gd name="connsiteX148" fmla="*/ 250086 w 720000"/>
              <a:gd name="connsiteY148" fmla="*/ 101454 h 618546"/>
              <a:gd name="connsiteX149" fmla="*/ 264911 w 720000"/>
              <a:gd name="connsiteY149" fmla="*/ 34741 h 618546"/>
              <a:gd name="connsiteX150" fmla="*/ 308219 w 720000"/>
              <a:gd name="connsiteY150" fmla="*/ 0 h 61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720000" h="618546">
                <a:moveTo>
                  <a:pt x="212729" y="415636"/>
                </a:moveTo>
                <a:lnTo>
                  <a:pt x="212729" y="427635"/>
                </a:lnTo>
                <a:cubicBezTo>
                  <a:pt x="212729" y="439666"/>
                  <a:pt x="202942" y="449455"/>
                  <a:pt x="190910" y="449455"/>
                </a:cubicBezTo>
                <a:lnTo>
                  <a:pt x="190183" y="449455"/>
                </a:lnTo>
                <a:lnTo>
                  <a:pt x="190183" y="597453"/>
                </a:lnTo>
                <a:lnTo>
                  <a:pt x="529816" y="597453"/>
                </a:lnTo>
                <a:lnTo>
                  <a:pt x="529816" y="484000"/>
                </a:lnTo>
                <a:cubicBezTo>
                  <a:pt x="529816" y="478174"/>
                  <a:pt x="534538" y="473453"/>
                  <a:pt x="540363" y="473453"/>
                </a:cubicBezTo>
                <a:cubicBezTo>
                  <a:pt x="546188" y="473453"/>
                  <a:pt x="550910" y="478174"/>
                  <a:pt x="550910" y="484000"/>
                </a:cubicBezTo>
                <a:lnTo>
                  <a:pt x="550910" y="597452"/>
                </a:lnTo>
                <a:lnTo>
                  <a:pt x="574906" y="597452"/>
                </a:lnTo>
                <a:lnTo>
                  <a:pt x="574906" y="449455"/>
                </a:lnTo>
                <a:lnTo>
                  <a:pt x="529090" y="449455"/>
                </a:lnTo>
                <a:cubicBezTo>
                  <a:pt x="517058" y="449455"/>
                  <a:pt x="507271" y="439666"/>
                  <a:pt x="507271" y="427635"/>
                </a:cubicBezTo>
                <a:lnTo>
                  <a:pt x="507271" y="415636"/>
                </a:lnTo>
                <a:close/>
                <a:moveTo>
                  <a:pt x="43639" y="397835"/>
                </a:moveTo>
                <a:lnTo>
                  <a:pt x="43639" y="574181"/>
                </a:lnTo>
                <a:cubicBezTo>
                  <a:pt x="43639" y="587013"/>
                  <a:pt x="54079" y="597453"/>
                  <a:pt x="66911" y="597453"/>
                </a:cubicBezTo>
                <a:lnTo>
                  <a:pt x="123999" y="597453"/>
                </a:lnTo>
                <a:lnTo>
                  <a:pt x="123999" y="484000"/>
                </a:lnTo>
                <a:cubicBezTo>
                  <a:pt x="123999" y="478174"/>
                  <a:pt x="128721" y="473453"/>
                  <a:pt x="134546" y="473453"/>
                </a:cubicBezTo>
                <a:cubicBezTo>
                  <a:pt x="140370" y="473453"/>
                  <a:pt x="145093" y="478174"/>
                  <a:pt x="145093" y="484000"/>
                </a:cubicBezTo>
                <a:lnTo>
                  <a:pt x="145093" y="597452"/>
                </a:lnTo>
                <a:lnTo>
                  <a:pt x="169089" y="597452"/>
                </a:lnTo>
                <a:lnTo>
                  <a:pt x="169089" y="449457"/>
                </a:lnTo>
                <a:lnTo>
                  <a:pt x="123273" y="449457"/>
                </a:lnTo>
                <a:cubicBezTo>
                  <a:pt x="111241" y="449457"/>
                  <a:pt x="101454" y="439668"/>
                  <a:pt x="101454" y="427636"/>
                </a:cubicBezTo>
                <a:lnTo>
                  <a:pt x="101454" y="415638"/>
                </a:lnTo>
                <a:lnTo>
                  <a:pt x="100728" y="415638"/>
                </a:lnTo>
                <a:cubicBezTo>
                  <a:pt x="79543" y="415638"/>
                  <a:pt x="59878" y="409050"/>
                  <a:pt x="43639" y="397835"/>
                </a:cubicBezTo>
                <a:close/>
                <a:moveTo>
                  <a:pt x="676361" y="397833"/>
                </a:moveTo>
                <a:cubicBezTo>
                  <a:pt x="660122" y="409048"/>
                  <a:pt x="640455" y="415636"/>
                  <a:pt x="619272" y="415636"/>
                </a:cubicBezTo>
                <a:lnTo>
                  <a:pt x="618546" y="415636"/>
                </a:lnTo>
                <a:lnTo>
                  <a:pt x="618546" y="427635"/>
                </a:lnTo>
                <a:cubicBezTo>
                  <a:pt x="618546" y="439666"/>
                  <a:pt x="608759" y="449455"/>
                  <a:pt x="596727" y="449455"/>
                </a:cubicBezTo>
                <a:lnTo>
                  <a:pt x="596000" y="449455"/>
                </a:lnTo>
                <a:lnTo>
                  <a:pt x="596000" y="597452"/>
                </a:lnTo>
                <a:lnTo>
                  <a:pt x="653089" y="597452"/>
                </a:lnTo>
                <a:cubicBezTo>
                  <a:pt x="665921" y="597452"/>
                  <a:pt x="676361" y="587012"/>
                  <a:pt x="676361" y="574180"/>
                </a:cubicBezTo>
                <a:close/>
                <a:moveTo>
                  <a:pt x="529090" y="370546"/>
                </a:moveTo>
                <a:cubicBezTo>
                  <a:pt x="528690" y="370546"/>
                  <a:pt x="528365" y="370873"/>
                  <a:pt x="528365" y="371273"/>
                </a:cubicBezTo>
                <a:lnTo>
                  <a:pt x="528365" y="427636"/>
                </a:lnTo>
                <a:cubicBezTo>
                  <a:pt x="528365" y="428038"/>
                  <a:pt x="528690" y="428363"/>
                  <a:pt x="529090" y="428363"/>
                </a:cubicBezTo>
                <a:lnTo>
                  <a:pt x="596727" y="428363"/>
                </a:lnTo>
                <a:cubicBezTo>
                  <a:pt x="597128" y="428363"/>
                  <a:pt x="597452" y="428037"/>
                  <a:pt x="597452" y="427636"/>
                </a:cubicBezTo>
                <a:lnTo>
                  <a:pt x="597451" y="427636"/>
                </a:lnTo>
                <a:lnTo>
                  <a:pt x="597451" y="371273"/>
                </a:lnTo>
                <a:cubicBezTo>
                  <a:pt x="597451" y="370871"/>
                  <a:pt x="597126" y="370546"/>
                  <a:pt x="596725" y="370546"/>
                </a:cubicBezTo>
                <a:lnTo>
                  <a:pt x="573455" y="370546"/>
                </a:lnTo>
                <a:lnTo>
                  <a:pt x="573455" y="393819"/>
                </a:lnTo>
                <a:cubicBezTo>
                  <a:pt x="573455" y="399645"/>
                  <a:pt x="568733" y="404365"/>
                  <a:pt x="562908" y="404365"/>
                </a:cubicBezTo>
                <a:cubicBezTo>
                  <a:pt x="557083" y="404365"/>
                  <a:pt x="552361" y="399645"/>
                  <a:pt x="552361" y="393819"/>
                </a:cubicBezTo>
                <a:lnTo>
                  <a:pt x="552361" y="370546"/>
                </a:lnTo>
                <a:close/>
                <a:moveTo>
                  <a:pt x="123273" y="370545"/>
                </a:moveTo>
                <a:cubicBezTo>
                  <a:pt x="122873" y="370545"/>
                  <a:pt x="122548" y="370871"/>
                  <a:pt x="122548" y="371272"/>
                </a:cubicBezTo>
                <a:lnTo>
                  <a:pt x="122548" y="427635"/>
                </a:lnTo>
                <a:cubicBezTo>
                  <a:pt x="122548" y="428037"/>
                  <a:pt x="122873" y="428362"/>
                  <a:pt x="123273" y="428362"/>
                </a:cubicBezTo>
                <a:lnTo>
                  <a:pt x="190910" y="428362"/>
                </a:lnTo>
                <a:cubicBezTo>
                  <a:pt x="191310" y="428362"/>
                  <a:pt x="191635" y="428035"/>
                  <a:pt x="191635" y="427635"/>
                </a:cubicBezTo>
                <a:lnTo>
                  <a:pt x="191635" y="371272"/>
                </a:lnTo>
                <a:cubicBezTo>
                  <a:pt x="191635" y="370870"/>
                  <a:pt x="191310" y="370545"/>
                  <a:pt x="190910" y="370545"/>
                </a:cubicBezTo>
                <a:lnTo>
                  <a:pt x="167638" y="370545"/>
                </a:lnTo>
                <a:lnTo>
                  <a:pt x="167638" y="393817"/>
                </a:lnTo>
                <a:cubicBezTo>
                  <a:pt x="167638" y="399643"/>
                  <a:pt x="162915" y="404364"/>
                  <a:pt x="157091" y="404364"/>
                </a:cubicBezTo>
                <a:cubicBezTo>
                  <a:pt x="151266" y="404364"/>
                  <a:pt x="146544" y="399643"/>
                  <a:pt x="146544" y="393817"/>
                </a:cubicBezTo>
                <a:lnTo>
                  <a:pt x="146544" y="370545"/>
                </a:lnTo>
                <a:close/>
                <a:moveTo>
                  <a:pt x="314910" y="304359"/>
                </a:moveTo>
                <a:lnTo>
                  <a:pt x="348733" y="304359"/>
                </a:lnTo>
                <a:cubicBezTo>
                  <a:pt x="354558" y="304359"/>
                  <a:pt x="359280" y="309080"/>
                  <a:pt x="359280" y="314906"/>
                </a:cubicBezTo>
                <a:cubicBezTo>
                  <a:pt x="359280" y="320732"/>
                  <a:pt x="354558" y="325454"/>
                  <a:pt x="348733" y="325454"/>
                </a:cubicBezTo>
                <a:lnTo>
                  <a:pt x="314910" y="325454"/>
                </a:lnTo>
                <a:cubicBezTo>
                  <a:pt x="314510" y="325454"/>
                  <a:pt x="314185" y="325780"/>
                  <a:pt x="314185" y="326181"/>
                </a:cubicBezTo>
                <a:lnTo>
                  <a:pt x="314185" y="348726"/>
                </a:lnTo>
                <a:cubicBezTo>
                  <a:pt x="314185" y="349127"/>
                  <a:pt x="314510" y="349451"/>
                  <a:pt x="314910" y="349451"/>
                </a:cubicBezTo>
                <a:lnTo>
                  <a:pt x="405093" y="349451"/>
                </a:lnTo>
                <a:cubicBezTo>
                  <a:pt x="405494" y="349451"/>
                  <a:pt x="405818" y="349125"/>
                  <a:pt x="405818" y="348726"/>
                </a:cubicBezTo>
                <a:lnTo>
                  <a:pt x="405818" y="326181"/>
                </a:lnTo>
                <a:cubicBezTo>
                  <a:pt x="405818" y="325779"/>
                  <a:pt x="405494" y="325454"/>
                  <a:pt x="405093" y="325454"/>
                </a:cubicBezTo>
                <a:lnTo>
                  <a:pt x="393819" y="325454"/>
                </a:lnTo>
                <a:cubicBezTo>
                  <a:pt x="387994" y="325454"/>
                  <a:pt x="383272" y="320732"/>
                  <a:pt x="383272" y="314906"/>
                </a:cubicBezTo>
                <a:cubicBezTo>
                  <a:pt x="383272" y="309080"/>
                  <a:pt x="387994" y="304359"/>
                  <a:pt x="393819" y="304359"/>
                </a:cubicBezTo>
                <a:lnTo>
                  <a:pt x="405093" y="304359"/>
                </a:lnTo>
                <a:cubicBezTo>
                  <a:pt x="417125" y="304359"/>
                  <a:pt x="426912" y="314148"/>
                  <a:pt x="426912" y="326181"/>
                </a:cubicBezTo>
                <a:lnTo>
                  <a:pt x="426912" y="348726"/>
                </a:lnTo>
                <a:cubicBezTo>
                  <a:pt x="426912" y="360758"/>
                  <a:pt x="417125" y="370545"/>
                  <a:pt x="405093" y="370545"/>
                </a:cubicBezTo>
                <a:lnTo>
                  <a:pt x="314910" y="370545"/>
                </a:lnTo>
                <a:cubicBezTo>
                  <a:pt x="302879" y="370545"/>
                  <a:pt x="293090" y="360758"/>
                  <a:pt x="293091" y="348726"/>
                </a:cubicBezTo>
                <a:lnTo>
                  <a:pt x="293091" y="326181"/>
                </a:lnTo>
                <a:cubicBezTo>
                  <a:pt x="293091" y="314148"/>
                  <a:pt x="302879" y="304359"/>
                  <a:pt x="314910" y="304359"/>
                </a:cubicBezTo>
                <a:close/>
                <a:moveTo>
                  <a:pt x="596001" y="122548"/>
                </a:moveTo>
                <a:lnTo>
                  <a:pt x="596001" y="349451"/>
                </a:lnTo>
                <a:lnTo>
                  <a:pt x="596727" y="349451"/>
                </a:lnTo>
                <a:cubicBezTo>
                  <a:pt x="608759" y="349451"/>
                  <a:pt x="618546" y="359240"/>
                  <a:pt x="618546" y="371272"/>
                </a:cubicBezTo>
                <a:lnTo>
                  <a:pt x="618546" y="394543"/>
                </a:lnTo>
                <a:lnTo>
                  <a:pt x="619272" y="394543"/>
                </a:lnTo>
                <a:cubicBezTo>
                  <a:pt x="663182" y="394543"/>
                  <a:pt x="698906" y="358821"/>
                  <a:pt x="698906" y="314910"/>
                </a:cubicBezTo>
                <a:lnTo>
                  <a:pt x="698905" y="314910"/>
                </a:lnTo>
                <a:lnTo>
                  <a:pt x="698905" y="157091"/>
                </a:lnTo>
                <a:cubicBezTo>
                  <a:pt x="698905" y="138045"/>
                  <a:pt x="683409" y="122548"/>
                  <a:pt x="664362" y="122548"/>
                </a:cubicBezTo>
                <a:close/>
                <a:moveTo>
                  <a:pt x="550911" y="122548"/>
                </a:moveTo>
                <a:lnTo>
                  <a:pt x="550911" y="349451"/>
                </a:lnTo>
                <a:lnTo>
                  <a:pt x="574907" y="349453"/>
                </a:lnTo>
                <a:lnTo>
                  <a:pt x="574907" y="122548"/>
                </a:lnTo>
                <a:close/>
                <a:moveTo>
                  <a:pt x="190183" y="122548"/>
                </a:moveTo>
                <a:lnTo>
                  <a:pt x="190183" y="349453"/>
                </a:lnTo>
                <a:lnTo>
                  <a:pt x="190910" y="349453"/>
                </a:lnTo>
                <a:cubicBezTo>
                  <a:pt x="202942" y="349453"/>
                  <a:pt x="212729" y="359242"/>
                  <a:pt x="212729" y="371273"/>
                </a:cubicBezTo>
                <a:lnTo>
                  <a:pt x="212729" y="394544"/>
                </a:lnTo>
                <a:lnTo>
                  <a:pt x="507272" y="394544"/>
                </a:lnTo>
                <a:lnTo>
                  <a:pt x="507272" y="371273"/>
                </a:lnTo>
                <a:cubicBezTo>
                  <a:pt x="507272" y="359242"/>
                  <a:pt x="517060" y="349453"/>
                  <a:pt x="529092" y="349453"/>
                </a:cubicBezTo>
                <a:lnTo>
                  <a:pt x="529817" y="349453"/>
                </a:lnTo>
                <a:lnTo>
                  <a:pt x="529817" y="122548"/>
                </a:lnTo>
                <a:close/>
                <a:moveTo>
                  <a:pt x="145094" y="122548"/>
                </a:moveTo>
                <a:lnTo>
                  <a:pt x="145094" y="349453"/>
                </a:lnTo>
                <a:lnTo>
                  <a:pt x="169090" y="349453"/>
                </a:lnTo>
                <a:lnTo>
                  <a:pt x="169090" y="122548"/>
                </a:lnTo>
                <a:close/>
                <a:moveTo>
                  <a:pt x="55637" y="122546"/>
                </a:moveTo>
                <a:cubicBezTo>
                  <a:pt x="36591" y="122546"/>
                  <a:pt x="21094" y="138042"/>
                  <a:pt x="21094" y="157089"/>
                </a:cubicBezTo>
                <a:lnTo>
                  <a:pt x="21094" y="314910"/>
                </a:lnTo>
                <a:cubicBezTo>
                  <a:pt x="21094" y="358818"/>
                  <a:pt x="56818" y="394543"/>
                  <a:pt x="100728" y="394543"/>
                </a:cubicBezTo>
                <a:lnTo>
                  <a:pt x="101454" y="394543"/>
                </a:lnTo>
                <a:lnTo>
                  <a:pt x="101454" y="371272"/>
                </a:lnTo>
                <a:cubicBezTo>
                  <a:pt x="101454" y="359240"/>
                  <a:pt x="111241" y="349451"/>
                  <a:pt x="123273" y="349451"/>
                </a:cubicBezTo>
                <a:lnTo>
                  <a:pt x="123999" y="349451"/>
                </a:lnTo>
                <a:lnTo>
                  <a:pt x="123999" y="122546"/>
                </a:lnTo>
                <a:close/>
                <a:moveTo>
                  <a:pt x="308219" y="21092"/>
                </a:moveTo>
                <a:cubicBezTo>
                  <a:pt x="297228" y="21092"/>
                  <a:pt x="287886" y="28586"/>
                  <a:pt x="285501" y="39316"/>
                </a:cubicBezTo>
                <a:lnTo>
                  <a:pt x="271693" y="101454"/>
                </a:lnTo>
                <a:lnTo>
                  <a:pt x="448307" y="101454"/>
                </a:lnTo>
                <a:lnTo>
                  <a:pt x="434499" y="39316"/>
                </a:lnTo>
                <a:cubicBezTo>
                  <a:pt x="432114" y="28586"/>
                  <a:pt x="422772" y="21092"/>
                  <a:pt x="411781" y="21092"/>
                </a:cubicBezTo>
                <a:close/>
                <a:moveTo>
                  <a:pt x="308219" y="0"/>
                </a:moveTo>
                <a:lnTo>
                  <a:pt x="411781" y="0"/>
                </a:lnTo>
                <a:cubicBezTo>
                  <a:pt x="432734" y="0"/>
                  <a:pt x="450544" y="14286"/>
                  <a:pt x="455089" y="34741"/>
                </a:cubicBezTo>
                <a:lnTo>
                  <a:pt x="469914" y="101454"/>
                </a:lnTo>
                <a:lnTo>
                  <a:pt x="664363" y="101454"/>
                </a:lnTo>
                <a:cubicBezTo>
                  <a:pt x="695041" y="101454"/>
                  <a:pt x="720000" y="126412"/>
                  <a:pt x="720000" y="157089"/>
                </a:cubicBezTo>
                <a:lnTo>
                  <a:pt x="720000" y="314910"/>
                </a:lnTo>
                <a:cubicBezTo>
                  <a:pt x="720000" y="338926"/>
                  <a:pt x="711539" y="360998"/>
                  <a:pt x="697454" y="378326"/>
                </a:cubicBezTo>
                <a:lnTo>
                  <a:pt x="697454" y="574180"/>
                </a:lnTo>
                <a:cubicBezTo>
                  <a:pt x="697454" y="598644"/>
                  <a:pt x="677552" y="618546"/>
                  <a:pt x="653089" y="618546"/>
                </a:cubicBezTo>
                <a:lnTo>
                  <a:pt x="66909" y="618546"/>
                </a:lnTo>
                <a:cubicBezTo>
                  <a:pt x="42446" y="618546"/>
                  <a:pt x="22545" y="598643"/>
                  <a:pt x="22545" y="574180"/>
                </a:cubicBezTo>
                <a:lnTo>
                  <a:pt x="22545" y="378327"/>
                </a:lnTo>
                <a:cubicBezTo>
                  <a:pt x="8461" y="360998"/>
                  <a:pt x="0" y="338927"/>
                  <a:pt x="0" y="314908"/>
                </a:cubicBezTo>
                <a:lnTo>
                  <a:pt x="0" y="157089"/>
                </a:lnTo>
                <a:cubicBezTo>
                  <a:pt x="0" y="126412"/>
                  <a:pt x="24960" y="101454"/>
                  <a:pt x="55637" y="101454"/>
                </a:cubicBezTo>
                <a:lnTo>
                  <a:pt x="250086" y="101454"/>
                </a:lnTo>
                <a:lnTo>
                  <a:pt x="264911" y="34741"/>
                </a:lnTo>
                <a:cubicBezTo>
                  <a:pt x="269456" y="14286"/>
                  <a:pt x="287266" y="0"/>
                  <a:pt x="308219" y="0"/>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23" name="Прямоугольник 22">
            <a:extLst>
              <a:ext uri="{FF2B5EF4-FFF2-40B4-BE49-F238E27FC236}">
                <a16:creationId xmlns:a16="http://schemas.microsoft.com/office/drawing/2014/main" id="{E738627F-F548-416B-930D-737892B5B843}"/>
              </a:ext>
            </a:extLst>
          </p:cNvPr>
          <p:cNvSpPr/>
          <p:nvPr/>
        </p:nvSpPr>
        <p:spPr>
          <a:xfrm>
            <a:off x="2420875" y="2530303"/>
            <a:ext cx="8228075" cy="1000274"/>
          </a:xfrm>
          <a:prstGeom prst="rect">
            <a:avLst/>
          </a:prstGeom>
        </p:spPr>
        <p:txBody>
          <a:bodyPr wrap="square" lIns="0" tIns="0" rIns="0" bIns="0" anchor="t" anchorCtr="0">
            <a:spAutoFit/>
          </a:bodyPr>
          <a:lstStyle/>
          <a:p>
            <a:pPr>
              <a:spcAft>
                <a:spcPts val="600"/>
              </a:spcAft>
            </a:pPr>
            <a:r>
              <a:rPr lang="ru-RU" sz="1600" dirty="0">
                <a:latin typeface="Roboto Light" panose="020B0604020202020204" charset="0"/>
                <a:ea typeface="Roboto Light" panose="020B0604020202020204" charset="0"/>
                <a:cs typeface="Roboto Light" panose="020B0604020202020204" charset="0"/>
              </a:rPr>
              <a:t>Если поставщик </a:t>
            </a:r>
            <a:r>
              <a:rPr lang="ru-RU" sz="1600" b="1" dirty="0">
                <a:latin typeface="Roboto Light" panose="020B0604020202020204" charset="0"/>
                <a:ea typeface="Roboto Light" panose="020B0604020202020204" charset="0"/>
                <a:cs typeface="Roboto Light" panose="020B0604020202020204" charset="0"/>
              </a:rPr>
              <a:t>при исполнении контракта </a:t>
            </a:r>
            <a:r>
              <a:rPr lang="ru-RU" sz="1600" dirty="0">
                <a:latin typeface="Roboto Light" panose="020B0604020202020204" charset="0"/>
                <a:ea typeface="Roboto Light" panose="020B0604020202020204" charset="0"/>
                <a:cs typeface="Roboto Light" panose="020B0604020202020204" charset="0"/>
              </a:rPr>
              <a:t>перестал соответствовать требованию об отсутствии его в РНП, заказчик </a:t>
            </a:r>
            <a:r>
              <a:rPr lang="ru-RU" sz="1600" b="1" dirty="0">
                <a:latin typeface="Roboto Light" panose="020B0604020202020204" charset="0"/>
                <a:ea typeface="Roboto Light" panose="020B0604020202020204" charset="0"/>
                <a:cs typeface="Roboto Light" panose="020B0604020202020204" charset="0"/>
              </a:rPr>
              <a:t>не обязан </a:t>
            </a:r>
            <a:r>
              <a:rPr lang="ru-RU" sz="1600" dirty="0">
                <a:latin typeface="Roboto Light" panose="020B0604020202020204" charset="0"/>
                <a:ea typeface="Roboto Light" panose="020B0604020202020204" charset="0"/>
                <a:cs typeface="Roboto Light" panose="020B0604020202020204" charset="0"/>
              </a:rPr>
              <a:t>принимать решение об одностороннем отказе от исполнения контракта.</a:t>
            </a:r>
          </a:p>
          <a:p>
            <a:pPr>
              <a:spcAft>
                <a:spcPts val="600"/>
              </a:spcAft>
            </a:pPr>
            <a:r>
              <a:rPr lang="ru-RU" sz="1200" dirty="0">
                <a:solidFill>
                  <a:schemeClr val="accent6"/>
                </a:solidFill>
                <a:latin typeface="Roboto Light" panose="02000000000000000000" pitchFamily="2" charset="0"/>
                <a:ea typeface="Roboto Light" panose="02000000000000000000" pitchFamily="2" charset="0"/>
                <a:cs typeface="Roboto Light" panose="02000000000000000000" pitchFamily="2" charset="0"/>
              </a:rPr>
              <a:t>В прежней редакции закона такого исключения нет.</a:t>
            </a:r>
          </a:p>
        </p:txBody>
      </p:sp>
      <p:sp>
        <p:nvSpPr>
          <p:cNvPr id="24" name="Прямоугольник 23">
            <a:extLst>
              <a:ext uri="{FF2B5EF4-FFF2-40B4-BE49-F238E27FC236}">
                <a16:creationId xmlns:a16="http://schemas.microsoft.com/office/drawing/2014/main" id="{95E59511-531F-4000-AF46-DBF26093A0D9}"/>
              </a:ext>
            </a:extLst>
          </p:cNvPr>
          <p:cNvSpPr/>
          <p:nvPr/>
        </p:nvSpPr>
        <p:spPr>
          <a:xfrm>
            <a:off x="2420874" y="3861781"/>
            <a:ext cx="8228075" cy="1000274"/>
          </a:xfrm>
          <a:prstGeom prst="rect">
            <a:avLst/>
          </a:prstGeom>
        </p:spPr>
        <p:txBody>
          <a:bodyPr wrap="square" lIns="0" tIns="0" rIns="0" bIns="0" anchor="t" anchorCtr="0">
            <a:spAutoFit/>
          </a:bodyPr>
          <a:lstStyle/>
          <a:p>
            <a:pPr>
              <a:spcAft>
                <a:spcPts val="600"/>
              </a:spcAft>
            </a:pPr>
            <a:r>
              <a:rPr lang="ru-RU" sz="1600" dirty="0">
                <a:latin typeface="Roboto Light" panose="020B0604020202020204" charset="0"/>
                <a:ea typeface="Roboto Light" panose="020B0604020202020204" charset="0"/>
                <a:cs typeface="Roboto Light" panose="020B0604020202020204" charset="0"/>
              </a:rPr>
              <a:t>При </a:t>
            </a:r>
            <a:r>
              <a:rPr lang="ru-RU" sz="1600" b="1" dirty="0">
                <a:latin typeface="Roboto Light" panose="020B0604020202020204" charset="0"/>
                <a:ea typeface="Roboto Light" panose="020B0604020202020204" charset="0"/>
                <a:cs typeface="Roboto Light" panose="020B0604020202020204" charset="0"/>
              </a:rPr>
              <a:t>одностороннем отказе </a:t>
            </a:r>
            <a:r>
              <a:rPr lang="ru-RU" sz="1600" dirty="0">
                <a:latin typeface="Roboto Light" panose="020B0604020202020204" charset="0"/>
                <a:ea typeface="Roboto Light" panose="020B0604020202020204" charset="0"/>
                <a:cs typeface="Roboto Light" panose="020B0604020202020204" charset="0"/>
              </a:rPr>
              <a:t>от исполнения контракта заказчик </a:t>
            </a:r>
            <a:r>
              <a:rPr lang="ru-RU" sz="1600" b="1" dirty="0">
                <a:latin typeface="Roboto Light" panose="020B0604020202020204" charset="0"/>
                <a:ea typeface="Roboto Light" panose="020B0604020202020204" charset="0"/>
                <a:cs typeface="Roboto Light" panose="020B0604020202020204" charset="0"/>
              </a:rPr>
              <a:t>обязан направить </a:t>
            </a:r>
            <a:r>
              <a:rPr lang="ru-RU" sz="1600" dirty="0">
                <a:latin typeface="Roboto Light" panose="020B0604020202020204" charset="0"/>
                <a:ea typeface="Roboto Light" panose="020B0604020202020204" charset="0"/>
                <a:cs typeface="Roboto Light" panose="020B0604020202020204" charset="0"/>
              </a:rPr>
              <a:t>обращение о включении в РНП </a:t>
            </a:r>
            <a:r>
              <a:rPr lang="ru-RU" sz="1600" b="1" dirty="0">
                <a:latin typeface="Roboto Light" panose="020B0604020202020204" charset="0"/>
                <a:ea typeface="Roboto Light" panose="020B0604020202020204" charset="0"/>
                <a:cs typeface="Roboto Light" panose="020B0604020202020204" charset="0"/>
              </a:rPr>
              <a:t>в день вступления в силу решения </a:t>
            </a:r>
            <a:r>
              <a:rPr lang="ru-RU" sz="1600" dirty="0">
                <a:latin typeface="Roboto Light" panose="020B0604020202020204" charset="0"/>
                <a:ea typeface="Roboto Light" panose="020B0604020202020204" charset="0"/>
                <a:cs typeface="Roboto Light" panose="020B0604020202020204" charset="0"/>
              </a:rPr>
              <a:t>об одностороннем отказе.</a:t>
            </a:r>
          </a:p>
          <a:p>
            <a:pPr>
              <a:spcAft>
                <a:spcPts val="600"/>
              </a:spcAft>
            </a:pPr>
            <a:r>
              <a:rPr lang="ru-RU" sz="1200" dirty="0">
                <a:solidFill>
                  <a:schemeClr val="accent6"/>
                </a:solidFill>
                <a:latin typeface="Roboto Light" panose="02000000000000000000" pitchFamily="2" charset="0"/>
                <a:ea typeface="Roboto Light" panose="02000000000000000000" pitchFamily="2" charset="0"/>
                <a:cs typeface="Roboto Light" panose="02000000000000000000" pitchFamily="2" charset="0"/>
              </a:rPr>
              <a:t>До изменений – в течение 3 рабочих дней.</a:t>
            </a:r>
          </a:p>
        </p:txBody>
      </p:sp>
      <p:sp>
        <p:nvSpPr>
          <p:cNvPr id="25" name="Полилиния 68">
            <a:extLst>
              <a:ext uri="{FF2B5EF4-FFF2-40B4-BE49-F238E27FC236}">
                <a16:creationId xmlns:a16="http://schemas.microsoft.com/office/drawing/2014/main" id="{F799B765-81EF-4532-ADA0-930C95F45300}"/>
              </a:ext>
            </a:extLst>
          </p:cNvPr>
          <p:cNvSpPr>
            <a:spLocks noChangeAspect="1"/>
          </p:cNvSpPr>
          <p:nvPr/>
        </p:nvSpPr>
        <p:spPr>
          <a:xfrm>
            <a:off x="1607059" y="3945357"/>
            <a:ext cx="653969" cy="565408"/>
          </a:xfrm>
          <a:custGeom>
            <a:avLst/>
            <a:gdLst>
              <a:gd name="connsiteX0" fmla="*/ 1588014 w 4881256"/>
              <a:gd name="connsiteY0" fmla="*/ 1038672 h 4220226"/>
              <a:gd name="connsiteX1" fmla="*/ 1659591 w 4881256"/>
              <a:gd name="connsiteY1" fmla="*/ 1110249 h 4220226"/>
              <a:gd name="connsiteX2" fmla="*/ 1659591 w 4881256"/>
              <a:gd name="connsiteY2" fmla="*/ 2243747 h 4220226"/>
              <a:gd name="connsiteX3" fmla="*/ 1955874 w 4881256"/>
              <a:gd name="connsiteY3" fmla="*/ 2243747 h 4220226"/>
              <a:gd name="connsiteX4" fmla="*/ 2006484 w 4881256"/>
              <a:gd name="connsiteY4" fmla="*/ 2264715 h 4220226"/>
              <a:gd name="connsiteX5" fmla="*/ 2885166 w 4881256"/>
              <a:gd name="connsiteY5" fmla="*/ 3143398 h 4220226"/>
              <a:gd name="connsiteX6" fmla="*/ 2906134 w 4881256"/>
              <a:gd name="connsiteY6" fmla="*/ 3194008 h 4220226"/>
              <a:gd name="connsiteX7" fmla="*/ 2906134 w 4881256"/>
              <a:gd name="connsiteY7" fmla="*/ 3929870 h 4220226"/>
              <a:gd name="connsiteX8" fmla="*/ 3053335 w 4881256"/>
              <a:gd name="connsiteY8" fmla="*/ 4077071 h 4220226"/>
              <a:gd name="connsiteX9" fmla="*/ 3131345 w 4881256"/>
              <a:gd name="connsiteY9" fmla="*/ 4054701 h 4220226"/>
              <a:gd name="connsiteX10" fmla="*/ 3359047 w 4881256"/>
              <a:gd name="connsiteY10" fmla="*/ 3912386 h 4220226"/>
              <a:gd name="connsiteX11" fmla="*/ 3547867 w 4881256"/>
              <a:gd name="connsiteY11" fmla="*/ 3571707 h 4220226"/>
              <a:gd name="connsiteX12" fmla="*/ 3547867 w 4881256"/>
              <a:gd name="connsiteY12" fmla="*/ 2698817 h 4220226"/>
              <a:gd name="connsiteX13" fmla="*/ 3337783 w 4881256"/>
              <a:gd name="connsiteY13" fmla="*/ 2698817 h 4220226"/>
              <a:gd name="connsiteX14" fmla="*/ 3266206 w 4881256"/>
              <a:gd name="connsiteY14" fmla="*/ 2627240 h 4220226"/>
              <a:gd name="connsiteX15" fmla="*/ 3337783 w 4881256"/>
              <a:gd name="connsiteY15" fmla="*/ 2555662 h 4220226"/>
              <a:gd name="connsiteX16" fmla="*/ 3921215 w 4881256"/>
              <a:gd name="connsiteY16" fmla="*/ 2555662 h 4220226"/>
              <a:gd name="connsiteX17" fmla="*/ 3992792 w 4881256"/>
              <a:gd name="connsiteY17" fmla="*/ 2627230 h 4220226"/>
              <a:gd name="connsiteX18" fmla="*/ 3921215 w 4881256"/>
              <a:gd name="connsiteY18" fmla="*/ 2698807 h 4220226"/>
              <a:gd name="connsiteX19" fmla="*/ 3691022 w 4881256"/>
              <a:gd name="connsiteY19" fmla="*/ 2698807 h 4220226"/>
              <a:gd name="connsiteX20" fmla="*/ 3691022 w 4881256"/>
              <a:gd name="connsiteY20" fmla="*/ 3571697 h 4220226"/>
              <a:gd name="connsiteX21" fmla="*/ 3434928 w 4881256"/>
              <a:gd name="connsiteY21" fmla="*/ 4033772 h 4220226"/>
              <a:gd name="connsiteX22" fmla="*/ 3207226 w 4881256"/>
              <a:gd name="connsiteY22" fmla="*/ 4176086 h 4220226"/>
              <a:gd name="connsiteX23" fmla="*/ 3053335 w 4881256"/>
              <a:gd name="connsiteY23" fmla="*/ 4220226 h 4220226"/>
              <a:gd name="connsiteX24" fmla="*/ 2762979 w 4881256"/>
              <a:gd name="connsiteY24" fmla="*/ 3929870 h 4220226"/>
              <a:gd name="connsiteX25" fmla="*/ 2762979 w 4881256"/>
              <a:gd name="connsiteY25" fmla="*/ 3223650 h 4220226"/>
              <a:gd name="connsiteX26" fmla="*/ 1926231 w 4881256"/>
              <a:gd name="connsiteY26" fmla="*/ 2386902 h 4220226"/>
              <a:gd name="connsiteX27" fmla="*/ 1649227 w 4881256"/>
              <a:gd name="connsiteY27" fmla="*/ 2386902 h 4220226"/>
              <a:gd name="connsiteX28" fmla="*/ 1270764 w 4881256"/>
              <a:gd name="connsiteY28" fmla="*/ 2686887 h 4220226"/>
              <a:gd name="connsiteX29" fmla="*/ 71577 w 4881256"/>
              <a:gd name="connsiteY29" fmla="*/ 2686887 h 4220226"/>
              <a:gd name="connsiteX30" fmla="*/ 0 w 4881256"/>
              <a:gd name="connsiteY30" fmla="*/ 2615310 h 4220226"/>
              <a:gd name="connsiteX31" fmla="*/ 71577 w 4881256"/>
              <a:gd name="connsiteY31" fmla="*/ 2543733 h 4220226"/>
              <a:gd name="connsiteX32" fmla="*/ 1270764 w 4881256"/>
              <a:gd name="connsiteY32" fmla="*/ 2543733 h 4220226"/>
              <a:gd name="connsiteX33" fmla="*/ 1516437 w 4881256"/>
              <a:gd name="connsiteY33" fmla="*/ 2298060 h 4220226"/>
              <a:gd name="connsiteX34" fmla="*/ 1516437 w 4881256"/>
              <a:gd name="connsiteY34" fmla="*/ 1110249 h 4220226"/>
              <a:gd name="connsiteX35" fmla="*/ 1588014 w 4881256"/>
              <a:gd name="connsiteY35" fmla="*/ 1038672 h 4220226"/>
              <a:gd name="connsiteX36" fmla="*/ 3490299 w 4881256"/>
              <a:gd name="connsiteY36" fmla="*/ 9 h 4220226"/>
              <a:gd name="connsiteX37" fmla="*/ 4486321 w 4881256"/>
              <a:gd name="connsiteY37" fmla="*/ 9 h 4220226"/>
              <a:gd name="connsiteX38" fmla="*/ 4810328 w 4881256"/>
              <a:gd name="connsiteY38" fmla="*/ 324016 h 4220226"/>
              <a:gd name="connsiteX39" fmla="*/ 4713059 w 4881256"/>
              <a:gd name="connsiteY39" fmla="*/ 555172 h 4220226"/>
              <a:gd name="connsiteX40" fmla="*/ 4881256 w 4881256"/>
              <a:gd name="connsiteY40" fmla="*/ 853210 h 4220226"/>
              <a:gd name="connsiteX41" fmla="*/ 4881256 w 4881256"/>
              <a:gd name="connsiteY41" fmla="*/ 966627 h 4220226"/>
              <a:gd name="connsiteX42" fmla="*/ 4731851 w 4881256"/>
              <a:gd name="connsiteY42" fmla="*/ 1252335 h 4220226"/>
              <a:gd name="connsiteX43" fmla="*/ 4881256 w 4881256"/>
              <a:gd name="connsiteY43" fmla="*/ 1556214 h 4220226"/>
              <a:gd name="connsiteX44" fmla="*/ 4696501 w 4881256"/>
              <a:gd name="connsiteY44" fmla="*/ 1884573 h 4220226"/>
              <a:gd name="connsiteX45" fmla="*/ 4881256 w 4881256"/>
              <a:gd name="connsiteY45" fmla="*/ 2248128 h 4220226"/>
              <a:gd name="connsiteX46" fmla="*/ 4430567 w 4881256"/>
              <a:gd name="connsiteY46" fmla="*/ 2698817 h 4220226"/>
              <a:gd name="connsiteX47" fmla="*/ 4226248 w 4881256"/>
              <a:gd name="connsiteY47" fmla="*/ 2698817 h 4220226"/>
              <a:gd name="connsiteX48" fmla="*/ 4154670 w 4881256"/>
              <a:gd name="connsiteY48" fmla="*/ 2627240 h 4220226"/>
              <a:gd name="connsiteX49" fmla="*/ 4226248 w 4881256"/>
              <a:gd name="connsiteY49" fmla="*/ 2555662 h 4220226"/>
              <a:gd name="connsiteX50" fmla="*/ 4430567 w 4881256"/>
              <a:gd name="connsiteY50" fmla="*/ 2555662 h 4220226"/>
              <a:gd name="connsiteX51" fmla="*/ 4738102 w 4881256"/>
              <a:gd name="connsiteY51" fmla="*/ 2248128 h 4220226"/>
              <a:gd name="connsiteX52" fmla="*/ 4430567 w 4881256"/>
              <a:gd name="connsiteY52" fmla="*/ 1940594 h 4220226"/>
              <a:gd name="connsiteX53" fmla="*/ 4349752 w 4881256"/>
              <a:gd name="connsiteY53" fmla="*/ 1940594 h 4220226"/>
              <a:gd name="connsiteX54" fmla="*/ 4278174 w 4881256"/>
              <a:gd name="connsiteY54" fmla="*/ 1869016 h 4220226"/>
              <a:gd name="connsiteX55" fmla="*/ 4349752 w 4881256"/>
              <a:gd name="connsiteY55" fmla="*/ 1797439 h 4220226"/>
              <a:gd name="connsiteX56" fmla="*/ 4496867 w 4881256"/>
              <a:gd name="connsiteY56" fmla="*/ 1797439 h 4220226"/>
              <a:gd name="connsiteX57" fmla="*/ 4738102 w 4881256"/>
              <a:gd name="connsiteY57" fmla="*/ 1556205 h 4220226"/>
              <a:gd name="connsiteX58" fmla="*/ 4496867 w 4881256"/>
              <a:gd name="connsiteY58" fmla="*/ 1314970 h 4220226"/>
              <a:gd name="connsiteX59" fmla="*/ 4451134 w 4881256"/>
              <a:gd name="connsiteY59" fmla="*/ 1314970 h 4220226"/>
              <a:gd name="connsiteX60" fmla="*/ 4379557 w 4881256"/>
              <a:gd name="connsiteY60" fmla="*/ 1243393 h 4220226"/>
              <a:gd name="connsiteX61" fmla="*/ 4451134 w 4881256"/>
              <a:gd name="connsiteY61" fmla="*/ 1171815 h 4220226"/>
              <a:gd name="connsiteX62" fmla="*/ 4532904 w 4881256"/>
              <a:gd name="connsiteY62" fmla="*/ 1171815 h 4220226"/>
              <a:gd name="connsiteX63" fmla="*/ 4738092 w 4881256"/>
              <a:gd name="connsiteY63" fmla="*/ 966627 h 4220226"/>
              <a:gd name="connsiteX64" fmla="*/ 4738092 w 4881256"/>
              <a:gd name="connsiteY64" fmla="*/ 853210 h 4220226"/>
              <a:gd name="connsiteX65" fmla="*/ 4532904 w 4881256"/>
              <a:gd name="connsiteY65" fmla="*/ 648022 h 4220226"/>
              <a:gd name="connsiteX66" fmla="*/ 4451134 w 4881256"/>
              <a:gd name="connsiteY66" fmla="*/ 648022 h 4220226"/>
              <a:gd name="connsiteX67" fmla="*/ 4379557 w 4881256"/>
              <a:gd name="connsiteY67" fmla="*/ 576445 h 4220226"/>
              <a:gd name="connsiteX68" fmla="*/ 4451134 w 4881256"/>
              <a:gd name="connsiteY68" fmla="*/ 504868 h 4220226"/>
              <a:gd name="connsiteX69" fmla="*/ 4486321 w 4881256"/>
              <a:gd name="connsiteY69" fmla="*/ 504868 h 4220226"/>
              <a:gd name="connsiteX70" fmla="*/ 4667173 w 4881256"/>
              <a:gd name="connsiteY70" fmla="*/ 324016 h 4220226"/>
              <a:gd name="connsiteX71" fmla="*/ 4486321 w 4881256"/>
              <a:gd name="connsiteY71" fmla="*/ 143164 h 4220226"/>
              <a:gd name="connsiteX72" fmla="*/ 3490299 w 4881256"/>
              <a:gd name="connsiteY72" fmla="*/ 143164 h 4220226"/>
              <a:gd name="connsiteX73" fmla="*/ 3418722 w 4881256"/>
              <a:gd name="connsiteY73" fmla="*/ 71586 h 4220226"/>
              <a:gd name="connsiteX74" fmla="*/ 3490299 w 4881256"/>
              <a:gd name="connsiteY74" fmla="*/ 9 h 4220226"/>
              <a:gd name="connsiteX75" fmla="*/ 2697586 w 4881256"/>
              <a:gd name="connsiteY75" fmla="*/ 0 h 4220226"/>
              <a:gd name="connsiteX76" fmla="*/ 3185257 w 4881256"/>
              <a:gd name="connsiteY76" fmla="*/ 0 h 4220226"/>
              <a:gd name="connsiteX77" fmla="*/ 3256834 w 4881256"/>
              <a:gd name="connsiteY77" fmla="*/ 71577 h 4220226"/>
              <a:gd name="connsiteX78" fmla="*/ 3185257 w 4881256"/>
              <a:gd name="connsiteY78" fmla="*/ 143155 h 4220226"/>
              <a:gd name="connsiteX79" fmla="*/ 2697586 w 4881256"/>
              <a:gd name="connsiteY79" fmla="*/ 143155 h 4220226"/>
              <a:gd name="connsiteX80" fmla="*/ 2465590 w 4881256"/>
              <a:gd name="connsiteY80" fmla="*/ 239250 h 4220226"/>
              <a:gd name="connsiteX81" fmla="*/ 2377683 w 4881256"/>
              <a:gd name="connsiteY81" fmla="*/ 327156 h 4220226"/>
              <a:gd name="connsiteX82" fmla="*/ 2327074 w 4881256"/>
              <a:gd name="connsiteY82" fmla="*/ 348123 h 4220226"/>
              <a:gd name="connsiteX83" fmla="*/ 1657396 w 4881256"/>
              <a:gd name="connsiteY83" fmla="*/ 348123 h 4220226"/>
              <a:gd name="connsiteX84" fmla="*/ 1659591 w 4881256"/>
              <a:gd name="connsiteY84" fmla="*/ 389247 h 4220226"/>
              <a:gd name="connsiteX85" fmla="*/ 1659591 w 4881256"/>
              <a:gd name="connsiteY85" fmla="*/ 805206 h 4220226"/>
              <a:gd name="connsiteX86" fmla="*/ 1588014 w 4881256"/>
              <a:gd name="connsiteY86" fmla="*/ 876784 h 4220226"/>
              <a:gd name="connsiteX87" fmla="*/ 1516437 w 4881256"/>
              <a:gd name="connsiteY87" fmla="*/ 805206 h 4220226"/>
              <a:gd name="connsiteX88" fmla="*/ 1516437 w 4881256"/>
              <a:gd name="connsiteY88" fmla="*/ 389247 h 4220226"/>
              <a:gd name="connsiteX89" fmla="*/ 1270764 w 4881256"/>
              <a:gd name="connsiteY89" fmla="*/ 143575 h 4220226"/>
              <a:gd name="connsiteX90" fmla="*/ 71577 w 4881256"/>
              <a:gd name="connsiteY90" fmla="*/ 143575 h 4220226"/>
              <a:gd name="connsiteX91" fmla="*/ 0 w 4881256"/>
              <a:gd name="connsiteY91" fmla="*/ 71988 h 4220226"/>
              <a:gd name="connsiteX92" fmla="*/ 71577 w 4881256"/>
              <a:gd name="connsiteY92" fmla="*/ 410 h 4220226"/>
              <a:gd name="connsiteX93" fmla="*/ 1270764 w 4881256"/>
              <a:gd name="connsiteY93" fmla="*/ 410 h 4220226"/>
              <a:gd name="connsiteX94" fmla="*/ 1613057 w 4881256"/>
              <a:gd name="connsiteY94" fmla="*/ 204959 h 4220226"/>
              <a:gd name="connsiteX95" fmla="*/ 2297431 w 4881256"/>
              <a:gd name="connsiteY95" fmla="*/ 204959 h 4220226"/>
              <a:gd name="connsiteX96" fmla="*/ 2364370 w 4881256"/>
              <a:gd name="connsiteY96" fmla="*/ 138020 h 4220226"/>
              <a:gd name="connsiteX97" fmla="*/ 2697586 w 4881256"/>
              <a:gd name="connsiteY97" fmla="*/ 0 h 422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881256" h="4220226">
                <a:moveTo>
                  <a:pt x="1588014" y="1038672"/>
                </a:moveTo>
                <a:cubicBezTo>
                  <a:pt x="1627544" y="1038672"/>
                  <a:pt x="1659591" y="1070720"/>
                  <a:pt x="1659591" y="1110249"/>
                </a:cubicBezTo>
                <a:lnTo>
                  <a:pt x="1659591" y="2243747"/>
                </a:lnTo>
                <a:lnTo>
                  <a:pt x="1955874" y="2243747"/>
                </a:lnTo>
                <a:cubicBezTo>
                  <a:pt x="1974856" y="2243747"/>
                  <a:pt x="1993065" y="2251287"/>
                  <a:pt x="2006484" y="2264715"/>
                </a:cubicBezTo>
                <a:lnTo>
                  <a:pt x="2885166" y="3143398"/>
                </a:lnTo>
                <a:cubicBezTo>
                  <a:pt x="2898594" y="3156816"/>
                  <a:pt x="2906134" y="3175025"/>
                  <a:pt x="2906134" y="3194008"/>
                </a:cubicBezTo>
                <a:lnTo>
                  <a:pt x="2906134" y="3929870"/>
                </a:lnTo>
                <a:cubicBezTo>
                  <a:pt x="2906134" y="4011039"/>
                  <a:pt x="2972166" y="4077071"/>
                  <a:pt x="3053335" y="4077071"/>
                </a:cubicBezTo>
                <a:cubicBezTo>
                  <a:pt x="3080945" y="4077071"/>
                  <a:pt x="3107925" y="4069341"/>
                  <a:pt x="3131345" y="4054701"/>
                </a:cubicBezTo>
                <a:lnTo>
                  <a:pt x="3359047" y="3912386"/>
                </a:lnTo>
                <a:cubicBezTo>
                  <a:pt x="3477282" y="3838490"/>
                  <a:pt x="3547867" y="3711130"/>
                  <a:pt x="3547867" y="3571707"/>
                </a:cubicBezTo>
                <a:lnTo>
                  <a:pt x="3547867" y="2698817"/>
                </a:lnTo>
                <a:lnTo>
                  <a:pt x="3337783" y="2698817"/>
                </a:lnTo>
                <a:cubicBezTo>
                  <a:pt x="3298253" y="2698817"/>
                  <a:pt x="3266206" y="2666769"/>
                  <a:pt x="3266206" y="2627240"/>
                </a:cubicBezTo>
                <a:cubicBezTo>
                  <a:pt x="3266206" y="2587710"/>
                  <a:pt x="3298253" y="2555662"/>
                  <a:pt x="3337783" y="2555662"/>
                </a:cubicBezTo>
                <a:lnTo>
                  <a:pt x="3921215" y="2555662"/>
                </a:lnTo>
                <a:cubicBezTo>
                  <a:pt x="3960744" y="2555662"/>
                  <a:pt x="3992792" y="2587700"/>
                  <a:pt x="3992792" y="2627230"/>
                </a:cubicBezTo>
                <a:cubicBezTo>
                  <a:pt x="3992792" y="2666760"/>
                  <a:pt x="3960744" y="2698807"/>
                  <a:pt x="3921215" y="2698807"/>
                </a:cubicBezTo>
                <a:lnTo>
                  <a:pt x="3691022" y="2698807"/>
                </a:lnTo>
                <a:lnTo>
                  <a:pt x="3691022" y="3571697"/>
                </a:lnTo>
                <a:cubicBezTo>
                  <a:pt x="3691022" y="3760805"/>
                  <a:pt x="3595290" y="3933544"/>
                  <a:pt x="3434928" y="4033772"/>
                </a:cubicBezTo>
                <a:lnTo>
                  <a:pt x="3207226" y="4176086"/>
                </a:lnTo>
                <a:cubicBezTo>
                  <a:pt x="3161025" y="4204965"/>
                  <a:pt x="3107810" y="4220226"/>
                  <a:pt x="3053335" y="4220226"/>
                </a:cubicBezTo>
                <a:cubicBezTo>
                  <a:pt x="2893231" y="4220226"/>
                  <a:pt x="2762979" y="4089974"/>
                  <a:pt x="2762979" y="3929870"/>
                </a:cubicBezTo>
                <a:lnTo>
                  <a:pt x="2762979" y="3223650"/>
                </a:lnTo>
                <a:lnTo>
                  <a:pt x="1926231" y="2386902"/>
                </a:lnTo>
                <a:lnTo>
                  <a:pt x="1649227" y="2386902"/>
                </a:lnTo>
                <a:cubicBezTo>
                  <a:pt x="1608924" y="2558611"/>
                  <a:pt x="1454594" y="2686887"/>
                  <a:pt x="1270764" y="2686887"/>
                </a:cubicBezTo>
                <a:lnTo>
                  <a:pt x="71577" y="2686887"/>
                </a:lnTo>
                <a:cubicBezTo>
                  <a:pt x="32048" y="2686887"/>
                  <a:pt x="0" y="2654840"/>
                  <a:pt x="0" y="2615310"/>
                </a:cubicBezTo>
                <a:cubicBezTo>
                  <a:pt x="0" y="2575780"/>
                  <a:pt x="32048" y="2543733"/>
                  <a:pt x="71577" y="2543733"/>
                </a:cubicBezTo>
                <a:lnTo>
                  <a:pt x="1270764" y="2543733"/>
                </a:lnTo>
                <a:cubicBezTo>
                  <a:pt x="1406227" y="2543733"/>
                  <a:pt x="1516437" y="2433523"/>
                  <a:pt x="1516437" y="2298060"/>
                </a:cubicBezTo>
                <a:lnTo>
                  <a:pt x="1516437" y="1110249"/>
                </a:lnTo>
                <a:cubicBezTo>
                  <a:pt x="1516437" y="1070720"/>
                  <a:pt x="1548484" y="1038672"/>
                  <a:pt x="1588014" y="1038672"/>
                </a:cubicBezTo>
                <a:close/>
                <a:moveTo>
                  <a:pt x="3490299" y="9"/>
                </a:moveTo>
                <a:lnTo>
                  <a:pt x="4486321" y="9"/>
                </a:lnTo>
                <a:cubicBezTo>
                  <a:pt x="4664978" y="9"/>
                  <a:pt x="4810328" y="145359"/>
                  <a:pt x="4810328" y="324016"/>
                </a:cubicBezTo>
                <a:cubicBezTo>
                  <a:pt x="4810328" y="414461"/>
                  <a:pt x="4773031" y="496336"/>
                  <a:pt x="4713059" y="555172"/>
                </a:cubicBezTo>
                <a:cubicBezTo>
                  <a:pt x="4813802" y="616290"/>
                  <a:pt x="4881256" y="727024"/>
                  <a:pt x="4881256" y="853210"/>
                </a:cubicBezTo>
                <a:lnTo>
                  <a:pt x="4881256" y="966627"/>
                </a:lnTo>
                <a:cubicBezTo>
                  <a:pt x="4881256" y="1084777"/>
                  <a:pt x="4822076" y="1189309"/>
                  <a:pt x="4731851" y="1252335"/>
                </a:cubicBezTo>
                <a:cubicBezTo>
                  <a:pt x="4822649" y="1322710"/>
                  <a:pt x="4881256" y="1432719"/>
                  <a:pt x="4881256" y="1556214"/>
                </a:cubicBezTo>
                <a:cubicBezTo>
                  <a:pt x="4881256" y="1695103"/>
                  <a:pt x="4807198" y="1817023"/>
                  <a:pt x="4696501" y="1884573"/>
                </a:cubicBezTo>
                <a:cubicBezTo>
                  <a:pt x="4808419" y="1966648"/>
                  <a:pt x="4881256" y="2099018"/>
                  <a:pt x="4881256" y="2248128"/>
                </a:cubicBezTo>
                <a:cubicBezTo>
                  <a:pt x="4881256" y="2496635"/>
                  <a:pt x="4679074" y="2698817"/>
                  <a:pt x="4430567" y="2698817"/>
                </a:cubicBezTo>
                <a:lnTo>
                  <a:pt x="4226248" y="2698817"/>
                </a:lnTo>
                <a:cubicBezTo>
                  <a:pt x="4186718" y="2698817"/>
                  <a:pt x="4154670" y="2666769"/>
                  <a:pt x="4154670" y="2627240"/>
                </a:cubicBezTo>
                <a:cubicBezTo>
                  <a:pt x="4154670" y="2587710"/>
                  <a:pt x="4186718" y="2555662"/>
                  <a:pt x="4226248" y="2555662"/>
                </a:cubicBezTo>
                <a:lnTo>
                  <a:pt x="4430567" y="2555662"/>
                </a:lnTo>
                <a:cubicBezTo>
                  <a:pt x="4600139" y="2555662"/>
                  <a:pt x="4738102" y="2417709"/>
                  <a:pt x="4738102" y="2248128"/>
                </a:cubicBezTo>
                <a:cubicBezTo>
                  <a:pt x="4738102" y="2078557"/>
                  <a:pt x="4600139" y="1940594"/>
                  <a:pt x="4430567" y="1940594"/>
                </a:cubicBezTo>
                <a:lnTo>
                  <a:pt x="4349752" y="1940594"/>
                </a:lnTo>
                <a:cubicBezTo>
                  <a:pt x="4310222" y="1940594"/>
                  <a:pt x="4278174" y="1908546"/>
                  <a:pt x="4278174" y="1869016"/>
                </a:cubicBezTo>
                <a:cubicBezTo>
                  <a:pt x="4278174" y="1829487"/>
                  <a:pt x="4310222" y="1797439"/>
                  <a:pt x="4349752" y="1797439"/>
                </a:cubicBezTo>
                <a:lnTo>
                  <a:pt x="4496867" y="1797439"/>
                </a:lnTo>
                <a:cubicBezTo>
                  <a:pt x="4629886" y="1797439"/>
                  <a:pt x="4738102" y="1689224"/>
                  <a:pt x="4738102" y="1556205"/>
                </a:cubicBezTo>
                <a:cubicBezTo>
                  <a:pt x="4738102" y="1423185"/>
                  <a:pt x="4629886" y="1314970"/>
                  <a:pt x="4496867" y="1314970"/>
                </a:cubicBezTo>
                <a:lnTo>
                  <a:pt x="4451134" y="1314970"/>
                </a:lnTo>
                <a:cubicBezTo>
                  <a:pt x="4411604" y="1314970"/>
                  <a:pt x="4379557" y="1282922"/>
                  <a:pt x="4379557" y="1243393"/>
                </a:cubicBezTo>
                <a:cubicBezTo>
                  <a:pt x="4379557" y="1203863"/>
                  <a:pt x="4411604" y="1171815"/>
                  <a:pt x="4451134" y="1171815"/>
                </a:cubicBezTo>
                <a:cubicBezTo>
                  <a:pt x="4451134" y="1171815"/>
                  <a:pt x="4529191" y="1171815"/>
                  <a:pt x="4532904" y="1171815"/>
                </a:cubicBezTo>
                <a:cubicBezTo>
                  <a:pt x="4646044" y="1171815"/>
                  <a:pt x="4738092" y="1079767"/>
                  <a:pt x="4738092" y="966627"/>
                </a:cubicBezTo>
                <a:lnTo>
                  <a:pt x="4738092" y="853210"/>
                </a:lnTo>
                <a:cubicBezTo>
                  <a:pt x="4738092" y="740071"/>
                  <a:pt x="4646044" y="648022"/>
                  <a:pt x="4532904" y="648022"/>
                </a:cubicBezTo>
                <a:lnTo>
                  <a:pt x="4451134" y="648022"/>
                </a:lnTo>
                <a:cubicBezTo>
                  <a:pt x="4411604" y="648022"/>
                  <a:pt x="4379557" y="615975"/>
                  <a:pt x="4379557" y="576445"/>
                </a:cubicBezTo>
                <a:cubicBezTo>
                  <a:pt x="4379557" y="536915"/>
                  <a:pt x="4411604" y="504868"/>
                  <a:pt x="4451134" y="504868"/>
                </a:cubicBezTo>
                <a:lnTo>
                  <a:pt x="4486321" y="504868"/>
                </a:lnTo>
                <a:cubicBezTo>
                  <a:pt x="4586043" y="504868"/>
                  <a:pt x="4667173" y="423737"/>
                  <a:pt x="4667173" y="324016"/>
                </a:cubicBezTo>
                <a:cubicBezTo>
                  <a:pt x="4667173" y="224294"/>
                  <a:pt x="4586043" y="143164"/>
                  <a:pt x="4486321" y="143164"/>
                </a:cubicBezTo>
                <a:lnTo>
                  <a:pt x="3490299" y="143164"/>
                </a:lnTo>
                <a:cubicBezTo>
                  <a:pt x="3450770" y="143164"/>
                  <a:pt x="3418722" y="111116"/>
                  <a:pt x="3418722" y="71586"/>
                </a:cubicBezTo>
                <a:cubicBezTo>
                  <a:pt x="3418722" y="32057"/>
                  <a:pt x="3450770" y="9"/>
                  <a:pt x="3490299" y="9"/>
                </a:cubicBezTo>
                <a:close/>
                <a:moveTo>
                  <a:pt x="2697586" y="0"/>
                </a:moveTo>
                <a:lnTo>
                  <a:pt x="3185257" y="0"/>
                </a:lnTo>
                <a:cubicBezTo>
                  <a:pt x="3224786" y="0"/>
                  <a:pt x="3256834" y="32048"/>
                  <a:pt x="3256834" y="71577"/>
                </a:cubicBezTo>
                <a:cubicBezTo>
                  <a:pt x="3256834" y="111107"/>
                  <a:pt x="3224786" y="143155"/>
                  <a:pt x="3185257" y="143155"/>
                </a:cubicBezTo>
                <a:lnTo>
                  <a:pt x="2697586" y="143155"/>
                </a:lnTo>
                <a:cubicBezTo>
                  <a:pt x="2609947" y="143155"/>
                  <a:pt x="2527557" y="177283"/>
                  <a:pt x="2465590" y="239250"/>
                </a:cubicBezTo>
                <a:lnTo>
                  <a:pt x="2377683" y="327156"/>
                </a:lnTo>
                <a:cubicBezTo>
                  <a:pt x="2364265" y="340584"/>
                  <a:pt x="2346056" y="348123"/>
                  <a:pt x="2327074" y="348123"/>
                </a:cubicBezTo>
                <a:lnTo>
                  <a:pt x="1657396" y="348123"/>
                </a:lnTo>
                <a:cubicBezTo>
                  <a:pt x="1658828" y="361637"/>
                  <a:pt x="1659591" y="375351"/>
                  <a:pt x="1659591" y="389247"/>
                </a:cubicBezTo>
                <a:lnTo>
                  <a:pt x="1659591" y="805206"/>
                </a:lnTo>
                <a:cubicBezTo>
                  <a:pt x="1659591" y="844736"/>
                  <a:pt x="1627544" y="876784"/>
                  <a:pt x="1588014" y="876784"/>
                </a:cubicBezTo>
                <a:cubicBezTo>
                  <a:pt x="1548484" y="876784"/>
                  <a:pt x="1516437" y="844736"/>
                  <a:pt x="1516437" y="805206"/>
                </a:cubicBezTo>
                <a:lnTo>
                  <a:pt x="1516437" y="389247"/>
                </a:lnTo>
                <a:cubicBezTo>
                  <a:pt x="1516437" y="253784"/>
                  <a:pt x="1406227" y="143575"/>
                  <a:pt x="1270764" y="143575"/>
                </a:cubicBezTo>
                <a:lnTo>
                  <a:pt x="71577" y="143575"/>
                </a:lnTo>
                <a:cubicBezTo>
                  <a:pt x="32048" y="143575"/>
                  <a:pt x="0" y="111517"/>
                  <a:pt x="0" y="71988"/>
                </a:cubicBezTo>
                <a:cubicBezTo>
                  <a:pt x="0" y="32458"/>
                  <a:pt x="32048" y="410"/>
                  <a:pt x="71577" y="410"/>
                </a:cubicBezTo>
                <a:lnTo>
                  <a:pt x="1270764" y="410"/>
                </a:lnTo>
                <a:cubicBezTo>
                  <a:pt x="1418529" y="410"/>
                  <a:pt x="1547282" y="83268"/>
                  <a:pt x="1613057" y="204959"/>
                </a:cubicBezTo>
                <a:lnTo>
                  <a:pt x="2297431" y="204959"/>
                </a:lnTo>
                <a:lnTo>
                  <a:pt x="2364370" y="138020"/>
                </a:lnTo>
                <a:cubicBezTo>
                  <a:pt x="2453374" y="49016"/>
                  <a:pt x="2571715" y="0"/>
                  <a:pt x="2697586" y="0"/>
                </a:cubicBezTo>
                <a:close/>
              </a:path>
            </a:pathLst>
          </a:custGeom>
          <a:solidFill>
            <a:schemeClr val="bg2">
              <a:lumMod val="50000"/>
            </a:schemeClr>
          </a:solidFill>
          <a:ln w="9544" cap="flat">
            <a:no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390700707"/>
      </p:ext>
    </p:extLst>
  </p:cSld>
  <p:clrMapOvr>
    <a:masterClrMapping/>
  </p:clrMapOvr>
  <p:transition spd="slow">
    <p:fade thruBlk="1"/>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p:cNvGraphicFramePr>
            <a:graphicFrameLocks noGrp="1"/>
          </p:cNvGraphicFramePr>
          <p:nvPr/>
        </p:nvGraphicFramePr>
        <p:xfrm>
          <a:off x="1524000" y="304800"/>
          <a:ext cx="9144000" cy="2514600"/>
        </p:xfrm>
        <a:graphic>
          <a:graphicData uri="http://schemas.openxmlformats.org/drawingml/2006/table">
            <a:tbl>
              <a:tblPr firstRow="1" bandRow="1">
                <a:tableStyleId>{2D5ABB26-0587-4C30-8999-92F81FD0307C}</a:tableStyleId>
              </a:tblPr>
              <a:tblGrid>
                <a:gridCol w="516115">
                  <a:extLst>
                    <a:ext uri="{9D8B030D-6E8A-4147-A177-3AD203B41FA5}">
                      <a16:colId xmlns:a16="http://schemas.microsoft.com/office/drawing/2014/main" val="20000"/>
                    </a:ext>
                  </a:extLst>
                </a:gridCol>
                <a:gridCol w="6125214">
                  <a:extLst>
                    <a:ext uri="{9D8B030D-6E8A-4147-A177-3AD203B41FA5}">
                      <a16:colId xmlns:a16="http://schemas.microsoft.com/office/drawing/2014/main" val="20001"/>
                    </a:ext>
                  </a:extLst>
                </a:gridCol>
                <a:gridCol w="1294548">
                  <a:extLst>
                    <a:ext uri="{9D8B030D-6E8A-4147-A177-3AD203B41FA5}">
                      <a16:colId xmlns:a16="http://schemas.microsoft.com/office/drawing/2014/main" val="20002"/>
                    </a:ext>
                  </a:extLst>
                </a:gridCol>
                <a:gridCol w="1208123">
                  <a:extLst>
                    <a:ext uri="{9D8B030D-6E8A-4147-A177-3AD203B41FA5}">
                      <a16:colId xmlns:a16="http://schemas.microsoft.com/office/drawing/2014/main" val="20003"/>
                    </a:ext>
                  </a:extLst>
                </a:gridCol>
              </a:tblGrid>
              <a:tr h="278643">
                <a:tc gridSpan="4">
                  <a:txBody>
                    <a:bodyPr/>
                    <a:lstStyle/>
                    <a:p>
                      <a:pPr marL="69850">
                        <a:lnSpc>
                          <a:spcPct val="100000"/>
                        </a:lnSpc>
                      </a:pPr>
                      <a:r>
                        <a:rPr sz="1400" b="1" dirty="0">
                          <a:latin typeface="Times New Roman"/>
                          <a:cs typeface="Times New Roman"/>
                        </a:rPr>
                        <a:t>Закупки среди </a:t>
                      </a:r>
                      <a:r>
                        <a:rPr sz="1400" b="1" spc="-5" dirty="0">
                          <a:latin typeface="Times New Roman"/>
                          <a:cs typeface="Times New Roman"/>
                        </a:rPr>
                        <a:t>СМП </a:t>
                      </a:r>
                      <a:r>
                        <a:rPr sz="1400" b="1" dirty="0">
                          <a:latin typeface="Times New Roman"/>
                          <a:cs typeface="Times New Roman"/>
                        </a:rPr>
                        <a:t>и</a:t>
                      </a:r>
                      <a:r>
                        <a:rPr sz="1400" b="1" spc="-10" dirty="0">
                          <a:latin typeface="Times New Roman"/>
                          <a:cs typeface="Times New Roman"/>
                        </a:rPr>
                        <a:t> </a:t>
                      </a:r>
                      <a:r>
                        <a:rPr sz="1400" b="1" spc="-5" dirty="0">
                          <a:latin typeface="Times New Roman"/>
                          <a:cs typeface="Times New Roman"/>
                        </a:rPr>
                        <a:t>СОНО</a:t>
                      </a:r>
                      <a:endParaRPr sz="14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1242720">
                <a:tc>
                  <a:txBody>
                    <a:bodyPr/>
                    <a:lstStyle/>
                    <a:p>
                      <a:pPr marR="56515" algn="r">
                        <a:lnSpc>
                          <a:spcPct val="100000"/>
                        </a:lnSpc>
                      </a:pPr>
                      <a:r>
                        <a:rPr sz="1000" dirty="0">
                          <a:latin typeface="Times New Roman"/>
                          <a:cs typeface="Times New Roman"/>
                        </a:rPr>
                        <a:t>49.</a:t>
                      </a: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59055">
                        <a:lnSpc>
                          <a:spcPct val="100000"/>
                        </a:lnSpc>
                        <a:spcBef>
                          <a:spcPts val="10"/>
                        </a:spcBef>
                      </a:pPr>
                      <a:r>
                        <a:rPr sz="1600" spc="-5" dirty="0">
                          <a:latin typeface="Times New Roman"/>
                          <a:cs typeface="Times New Roman"/>
                        </a:rPr>
                        <a:t>Заказчики обязаны осуществлять </a:t>
                      </a:r>
                      <a:r>
                        <a:rPr sz="1600" b="1" dirty="0">
                          <a:latin typeface="Times New Roman"/>
                          <a:cs typeface="Times New Roman"/>
                        </a:rPr>
                        <a:t>закупки у </a:t>
                      </a:r>
                      <a:r>
                        <a:rPr sz="1600" b="1" spc="-5" dirty="0">
                          <a:latin typeface="Times New Roman"/>
                          <a:cs typeface="Times New Roman"/>
                        </a:rPr>
                        <a:t>СМП, СОНО </a:t>
                      </a:r>
                      <a:r>
                        <a:rPr sz="1600" b="1" dirty="0">
                          <a:latin typeface="Times New Roman"/>
                          <a:cs typeface="Times New Roman"/>
                        </a:rPr>
                        <a:t>в объеме </a:t>
                      </a:r>
                      <a:r>
                        <a:rPr sz="1600" b="1" spc="-10" dirty="0">
                          <a:highlight>
                            <a:srgbClr val="FFFF00"/>
                          </a:highlight>
                          <a:latin typeface="Times New Roman"/>
                          <a:cs typeface="Times New Roman"/>
                        </a:rPr>
                        <a:t>не </a:t>
                      </a:r>
                      <a:r>
                        <a:rPr sz="1600" b="1" dirty="0">
                          <a:highlight>
                            <a:srgbClr val="FFFF00"/>
                          </a:highlight>
                          <a:latin typeface="Times New Roman"/>
                          <a:cs typeface="Times New Roman"/>
                        </a:rPr>
                        <a:t>менее 25 % </a:t>
                      </a:r>
                      <a:r>
                        <a:rPr sz="1600" spc="-5" dirty="0">
                          <a:latin typeface="Times New Roman"/>
                          <a:cs typeface="Times New Roman"/>
                        </a:rPr>
                        <a:t>совокупного  </a:t>
                      </a:r>
                      <a:r>
                        <a:rPr sz="1600" dirty="0">
                          <a:latin typeface="Times New Roman"/>
                          <a:cs typeface="Times New Roman"/>
                        </a:rPr>
                        <a:t>годового объема</a:t>
                      </a:r>
                      <a:r>
                        <a:rPr sz="1600" spc="-5" dirty="0">
                          <a:latin typeface="Times New Roman"/>
                          <a:cs typeface="Times New Roman"/>
                        </a:rPr>
                        <a:t> </a:t>
                      </a:r>
                      <a:r>
                        <a:rPr sz="1600" spc="-10" dirty="0">
                          <a:latin typeface="Times New Roman"/>
                          <a:cs typeface="Times New Roman"/>
                        </a:rPr>
                        <a:t>закупок.</a:t>
                      </a:r>
                      <a:endParaRPr sz="1600" dirty="0">
                        <a:latin typeface="Times New Roman"/>
                        <a:cs typeface="Times New Roman"/>
                      </a:endParaRPr>
                    </a:p>
                    <a:p>
                      <a:pPr>
                        <a:lnSpc>
                          <a:spcPct val="100000"/>
                        </a:lnSpc>
                        <a:spcBef>
                          <a:spcPts val="35"/>
                        </a:spcBef>
                      </a:pPr>
                      <a:endParaRPr sz="1600" dirty="0">
                        <a:latin typeface="Times New Roman"/>
                        <a:cs typeface="Times New Roman"/>
                      </a:endParaRPr>
                    </a:p>
                    <a:p>
                      <a:pPr marL="67945">
                        <a:lnSpc>
                          <a:spcPct val="100000"/>
                        </a:lnSpc>
                      </a:pPr>
                      <a:r>
                        <a:rPr sz="1600" i="1" dirty="0">
                          <a:latin typeface="Times New Roman"/>
                          <a:cs typeface="Times New Roman"/>
                        </a:rPr>
                        <a:t>Согласно </a:t>
                      </a:r>
                      <a:r>
                        <a:rPr sz="1600" i="1" spc="-5" dirty="0">
                          <a:latin typeface="Times New Roman"/>
                          <a:cs typeface="Times New Roman"/>
                        </a:rPr>
                        <a:t>прежней редакции закона, </a:t>
                      </a:r>
                      <a:r>
                        <a:rPr sz="1600" i="1" dirty="0">
                          <a:latin typeface="Times New Roman"/>
                          <a:cs typeface="Times New Roman"/>
                        </a:rPr>
                        <a:t>такой </a:t>
                      </a:r>
                      <a:r>
                        <a:rPr sz="1600" i="1" spc="-5" dirty="0">
                          <a:latin typeface="Times New Roman"/>
                          <a:cs typeface="Times New Roman"/>
                        </a:rPr>
                        <a:t>объем </a:t>
                      </a:r>
                      <a:r>
                        <a:rPr sz="1600" i="1" dirty="0">
                          <a:latin typeface="Times New Roman"/>
                          <a:cs typeface="Times New Roman"/>
                        </a:rPr>
                        <a:t>составляет </a:t>
                      </a:r>
                      <a:r>
                        <a:rPr sz="1600" i="1" spc="-10" dirty="0">
                          <a:latin typeface="Times New Roman"/>
                          <a:cs typeface="Times New Roman"/>
                        </a:rPr>
                        <a:t>15</a:t>
                      </a:r>
                      <a:r>
                        <a:rPr sz="1600" i="1" spc="-5" dirty="0">
                          <a:latin typeface="Times New Roman"/>
                          <a:cs typeface="Times New Roman"/>
                        </a:rPr>
                        <a:t> </a:t>
                      </a:r>
                      <a:r>
                        <a:rPr sz="1600" i="1" spc="-20" dirty="0">
                          <a:latin typeface="Times New Roman"/>
                          <a:cs typeface="Times New Roman"/>
                        </a:rPr>
                        <a:t>%.</a:t>
                      </a:r>
                      <a:endParaRPr sz="1600" dirty="0">
                        <a:latin typeface="Times New Roman"/>
                        <a:cs typeface="Times New Roman"/>
                      </a:endParaRPr>
                    </a:p>
                  </a:txBody>
                  <a:tcPr marL="0" marR="0" marT="115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40"/>
                        </a:lnSpc>
                      </a:pPr>
                      <a:r>
                        <a:rPr sz="1000" dirty="0">
                          <a:latin typeface="Times New Roman"/>
                          <a:cs typeface="Times New Roman"/>
                        </a:rPr>
                        <a:t>Часть 1 статьи</a:t>
                      </a:r>
                      <a:r>
                        <a:rPr sz="1000" spc="-45" dirty="0">
                          <a:latin typeface="Times New Roman"/>
                          <a:cs typeface="Times New Roman"/>
                        </a:rPr>
                        <a:t> </a:t>
                      </a:r>
                      <a:r>
                        <a:rPr sz="1000" spc="-10" dirty="0">
                          <a:latin typeface="Times New Roman"/>
                          <a:cs typeface="Times New Roman"/>
                        </a:rPr>
                        <a:t>30</a:t>
                      </a: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65"/>
                        </a:lnSpc>
                      </a:pPr>
                      <a:r>
                        <a:rPr sz="1000" b="1" dirty="0">
                          <a:solidFill>
                            <a:srgbClr val="00AF50"/>
                          </a:solidFill>
                          <a:latin typeface="Times New Roman"/>
                          <a:cs typeface="Times New Roman"/>
                        </a:rPr>
                        <a:t>01.01.2022</a:t>
                      </a: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993237">
                <a:tc>
                  <a:txBody>
                    <a:bodyPr/>
                    <a:lstStyle/>
                    <a:p>
                      <a:pPr marR="56515" algn="r">
                        <a:lnSpc>
                          <a:spcPct val="100000"/>
                        </a:lnSpc>
                      </a:pPr>
                      <a:r>
                        <a:rPr sz="1000" dirty="0">
                          <a:latin typeface="Times New Roman"/>
                          <a:cs typeface="Times New Roman"/>
                        </a:rPr>
                        <a:t>50.</a:t>
                      </a: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ct val="100000"/>
                        </a:lnSpc>
                      </a:pPr>
                      <a:r>
                        <a:rPr sz="1600" dirty="0">
                          <a:latin typeface="Times New Roman"/>
                          <a:cs typeface="Times New Roman"/>
                        </a:rPr>
                        <a:t>Право</a:t>
                      </a:r>
                      <a:r>
                        <a:rPr sz="1600" spc="45" dirty="0">
                          <a:latin typeface="Times New Roman"/>
                          <a:cs typeface="Times New Roman"/>
                        </a:rPr>
                        <a:t> </a:t>
                      </a:r>
                      <a:r>
                        <a:rPr sz="1600" spc="-5" dirty="0">
                          <a:latin typeface="Times New Roman"/>
                          <a:cs typeface="Times New Roman"/>
                        </a:rPr>
                        <a:t>участия</a:t>
                      </a:r>
                      <a:r>
                        <a:rPr sz="1600" spc="55" dirty="0">
                          <a:latin typeface="Times New Roman"/>
                          <a:cs typeface="Times New Roman"/>
                        </a:rPr>
                        <a:t> </a:t>
                      </a:r>
                      <a:r>
                        <a:rPr sz="1600" dirty="0">
                          <a:latin typeface="Times New Roman"/>
                          <a:cs typeface="Times New Roman"/>
                        </a:rPr>
                        <a:t>в</a:t>
                      </a:r>
                      <a:r>
                        <a:rPr sz="1600" spc="50" dirty="0">
                          <a:latin typeface="Times New Roman"/>
                          <a:cs typeface="Times New Roman"/>
                        </a:rPr>
                        <a:t> </a:t>
                      </a:r>
                      <a:r>
                        <a:rPr sz="1600" spc="-5" dirty="0">
                          <a:latin typeface="Times New Roman"/>
                          <a:cs typeface="Times New Roman"/>
                        </a:rPr>
                        <a:t>закупке</a:t>
                      </a:r>
                      <a:r>
                        <a:rPr sz="1600" spc="60" dirty="0">
                          <a:latin typeface="Times New Roman"/>
                          <a:cs typeface="Times New Roman"/>
                        </a:rPr>
                        <a:t> </a:t>
                      </a:r>
                      <a:r>
                        <a:rPr sz="1600" dirty="0">
                          <a:latin typeface="Times New Roman"/>
                          <a:cs typeface="Times New Roman"/>
                        </a:rPr>
                        <a:t>только</a:t>
                      </a:r>
                      <a:r>
                        <a:rPr sz="1600" spc="50" dirty="0">
                          <a:latin typeface="Times New Roman"/>
                          <a:cs typeface="Times New Roman"/>
                        </a:rPr>
                        <a:t> </a:t>
                      </a:r>
                      <a:r>
                        <a:rPr sz="1600" spc="-5" dirty="0">
                          <a:latin typeface="Times New Roman"/>
                          <a:cs typeface="Times New Roman"/>
                        </a:rPr>
                        <a:t>участников,</a:t>
                      </a:r>
                      <a:r>
                        <a:rPr sz="1600" spc="55" dirty="0">
                          <a:latin typeface="Times New Roman"/>
                          <a:cs typeface="Times New Roman"/>
                        </a:rPr>
                        <a:t> </a:t>
                      </a:r>
                      <a:r>
                        <a:rPr sz="1600" dirty="0">
                          <a:latin typeface="Times New Roman"/>
                          <a:cs typeface="Times New Roman"/>
                        </a:rPr>
                        <a:t>относящихся</a:t>
                      </a:r>
                      <a:r>
                        <a:rPr sz="1600" spc="45" dirty="0">
                          <a:latin typeface="Times New Roman"/>
                          <a:cs typeface="Times New Roman"/>
                        </a:rPr>
                        <a:t> </a:t>
                      </a:r>
                      <a:r>
                        <a:rPr sz="1600" dirty="0">
                          <a:latin typeface="Times New Roman"/>
                          <a:cs typeface="Times New Roman"/>
                        </a:rPr>
                        <a:t>к</a:t>
                      </a:r>
                      <a:r>
                        <a:rPr sz="1600" spc="50" dirty="0">
                          <a:latin typeface="Times New Roman"/>
                          <a:cs typeface="Times New Roman"/>
                        </a:rPr>
                        <a:t> </a:t>
                      </a:r>
                      <a:r>
                        <a:rPr sz="1600" spc="-5" dirty="0">
                          <a:latin typeface="Times New Roman"/>
                          <a:cs typeface="Times New Roman"/>
                        </a:rPr>
                        <a:t>СМП</a:t>
                      </a:r>
                      <a:r>
                        <a:rPr sz="1600" spc="55" dirty="0">
                          <a:latin typeface="Times New Roman"/>
                          <a:cs typeface="Times New Roman"/>
                        </a:rPr>
                        <a:t> </a:t>
                      </a:r>
                      <a:r>
                        <a:rPr sz="1600" dirty="0">
                          <a:latin typeface="Times New Roman"/>
                          <a:cs typeface="Times New Roman"/>
                        </a:rPr>
                        <a:t>и</a:t>
                      </a:r>
                      <a:r>
                        <a:rPr sz="1600" spc="45" dirty="0">
                          <a:latin typeface="Times New Roman"/>
                          <a:cs typeface="Times New Roman"/>
                        </a:rPr>
                        <a:t> </a:t>
                      </a:r>
                      <a:r>
                        <a:rPr sz="1600" spc="-5" dirty="0">
                          <a:latin typeface="Times New Roman"/>
                          <a:cs typeface="Times New Roman"/>
                        </a:rPr>
                        <a:t>СОНО,</a:t>
                      </a:r>
                      <a:r>
                        <a:rPr sz="1600" spc="55" dirty="0">
                          <a:latin typeface="Times New Roman"/>
                          <a:cs typeface="Times New Roman"/>
                        </a:rPr>
                        <a:t> </a:t>
                      </a:r>
                      <a:r>
                        <a:rPr sz="1600" dirty="0" err="1">
                          <a:latin typeface="Times New Roman"/>
                          <a:cs typeface="Times New Roman"/>
                        </a:rPr>
                        <a:t>рассматривается</a:t>
                      </a:r>
                      <a:r>
                        <a:rPr sz="1600" spc="40" dirty="0">
                          <a:latin typeface="Times New Roman"/>
                          <a:cs typeface="Times New Roman"/>
                        </a:rPr>
                        <a:t> </a:t>
                      </a:r>
                      <a:r>
                        <a:rPr sz="1600" spc="-5" dirty="0" err="1">
                          <a:latin typeface="Times New Roman"/>
                          <a:cs typeface="Times New Roman"/>
                        </a:rPr>
                        <a:t>как</a:t>
                      </a:r>
                      <a:r>
                        <a:rPr lang="ru-RU" sz="1600" spc="-5" dirty="0">
                          <a:latin typeface="Times New Roman"/>
                          <a:cs typeface="Times New Roman"/>
                        </a:rPr>
                        <a:t> </a:t>
                      </a:r>
                      <a:r>
                        <a:rPr sz="1600" b="1" spc="-5" dirty="0" err="1">
                          <a:latin typeface="Times New Roman"/>
                          <a:cs typeface="Times New Roman"/>
                        </a:rPr>
                        <a:t>преимущество</a:t>
                      </a:r>
                      <a:r>
                        <a:rPr sz="1600" b="1" spc="-5" dirty="0">
                          <a:latin typeface="Times New Roman"/>
                          <a:cs typeface="Times New Roman"/>
                        </a:rPr>
                        <a:t> </a:t>
                      </a:r>
                      <a:r>
                        <a:rPr sz="1600" spc="-5" dirty="0">
                          <a:latin typeface="Times New Roman"/>
                          <a:cs typeface="Times New Roman"/>
                        </a:rPr>
                        <a:t>таким участникам, </a:t>
                      </a:r>
                      <a:r>
                        <a:rPr sz="1600" b="1" dirty="0">
                          <a:latin typeface="Times New Roman"/>
                          <a:cs typeface="Times New Roman"/>
                        </a:rPr>
                        <a:t>а </a:t>
                      </a:r>
                      <a:r>
                        <a:rPr sz="1600" b="1" spc="-5" dirty="0">
                          <a:latin typeface="Times New Roman"/>
                          <a:cs typeface="Times New Roman"/>
                        </a:rPr>
                        <a:t>не как </a:t>
                      </a:r>
                      <a:r>
                        <a:rPr sz="1600" b="1" dirty="0">
                          <a:latin typeface="Times New Roman"/>
                          <a:cs typeface="Times New Roman"/>
                        </a:rPr>
                        <a:t>ограничение </a:t>
                      </a:r>
                      <a:r>
                        <a:rPr sz="1600" dirty="0">
                          <a:latin typeface="Times New Roman"/>
                          <a:cs typeface="Times New Roman"/>
                        </a:rPr>
                        <a:t>в </a:t>
                      </a:r>
                      <a:r>
                        <a:rPr sz="1600" spc="-5" dirty="0">
                          <a:latin typeface="Times New Roman"/>
                          <a:cs typeface="Times New Roman"/>
                        </a:rPr>
                        <a:t>отношении участников закупки  (терминологическая </a:t>
                      </a:r>
                      <a:r>
                        <a:rPr sz="1600" dirty="0">
                          <a:latin typeface="Times New Roman"/>
                          <a:cs typeface="Times New Roman"/>
                        </a:rPr>
                        <a:t>поправка).</a:t>
                      </a: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40"/>
                        </a:lnSpc>
                      </a:pPr>
                      <a:r>
                        <a:rPr sz="1000" dirty="0">
                          <a:latin typeface="Times New Roman"/>
                          <a:cs typeface="Times New Roman"/>
                        </a:rPr>
                        <a:t>Часть 3 статьи</a:t>
                      </a:r>
                      <a:r>
                        <a:rPr sz="1000" spc="-45" dirty="0">
                          <a:latin typeface="Times New Roman"/>
                          <a:cs typeface="Times New Roman"/>
                        </a:rPr>
                        <a:t> </a:t>
                      </a:r>
                      <a:r>
                        <a:rPr sz="1000" spc="-10" dirty="0">
                          <a:latin typeface="Times New Roman"/>
                          <a:cs typeface="Times New Roman"/>
                        </a:rPr>
                        <a:t>30</a:t>
                      </a: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65"/>
                        </a:lnSpc>
                      </a:pPr>
                      <a:r>
                        <a:rPr sz="1000" b="1" dirty="0">
                          <a:solidFill>
                            <a:srgbClr val="00AF50"/>
                          </a:solidFill>
                          <a:latin typeface="Times New Roman"/>
                          <a:cs typeface="Times New Roman"/>
                        </a:rPr>
                        <a:t>01.01.2022</a:t>
                      </a:r>
                      <a:endParaRPr sz="10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bl>
          </a:graphicData>
        </a:graphic>
      </p:graphicFrame>
      <p:pic>
        <p:nvPicPr>
          <p:cNvPr id="1026" name="Picture 2" descr="самостоятельно занятый мужчина механик, работающий в гараже">
            <a:extLst>
              <a:ext uri="{FF2B5EF4-FFF2-40B4-BE49-F238E27FC236}">
                <a16:creationId xmlns:a16="http://schemas.microsoft.com/office/drawing/2014/main" id="{0E7BCDAC-6BB9-4B1C-8985-6CCBBDF8A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642" y="3120467"/>
            <a:ext cx="24384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Бесплатное стоковое фото с Аппетитный, аромат, в помещении">
            <a:extLst>
              <a:ext uri="{FF2B5EF4-FFF2-40B4-BE49-F238E27FC236}">
                <a16:creationId xmlns:a16="http://schemas.microsoft.com/office/drawing/2014/main" id="{440E58A1-E857-4781-9AA0-6027570B8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5886" y="3080501"/>
            <a:ext cx="2465044" cy="36975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rmAutofit fontScale="90000"/>
          </a:bodyPr>
          <a:lstStyle/>
          <a:p>
            <a:r>
              <a:rPr lang="ru-RU" dirty="0"/>
              <a:t>Закупки для СМП и СОНО</a:t>
            </a:r>
          </a:p>
        </p:txBody>
      </p:sp>
      <p:sp>
        <p:nvSpPr>
          <p:cNvPr id="13" name="Прямоугольник 12">
            <a:extLst>
              <a:ext uri="{FF2B5EF4-FFF2-40B4-BE49-F238E27FC236}">
                <a16:creationId xmlns:a16="http://schemas.microsoft.com/office/drawing/2014/main" id="{7E7DB970-7925-4745-B74B-795BA5A51BD2}"/>
              </a:ext>
            </a:extLst>
          </p:cNvPr>
          <p:cNvSpPr/>
          <p:nvPr/>
        </p:nvSpPr>
        <p:spPr>
          <a:xfrm>
            <a:off x="1543050" y="1618891"/>
            <a:ext cx="1858518" cy="458938"/>
          </a:xfrm>
          <a:prstGeom prst="rect">
            <a:avLst/>
          </a:prstGeom>
          <a:solidFill>
            <a:schemeClr val="accent3">
              <a:alpha val="7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dirty="0"/>
              <a:t>15 % СГОЗ</a:t>
            </a:r>
          </a:p>
        </p:txBody>
      </p:sp>
      <p:sp>
        <p:nvSpPr>
          <p:cNvPr id="14" name="Прямоугольник 13">
            <a:extLst>
              <a:ext uri="{FF2B5EF4-FFF2-40B4-BE49-F238E27FC236}">
                <a16:creationId xmlns:a16="http://schemas.microsoft.com/office/drawing/2014/main" id="{822A433B-A2C5-429B-9ECB-CDBDB3873DCE}"/>
              </a:ext>
            </a:extLst>
          </p:cNvPr>
          <p:cNvSpPr/>
          <p:nvPr/>
        </p:nvSpPr>
        <p:spPr>
          <a:xfrm>
            <a:off x="4579118" y="1618891"/>
            <a:ext cx="1858518" cy="458938"/>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25 % СГОЗ</a:t>
            </a:r>
          </a:p>
        </p:txBody>
      </p:sp>
      <p:cxnSp>
        <p:nvCxnSpPr>
          <p:cNvPr id="15" name="Прямая со стрелкой 14">
            <a:extLst>
              <a:ext uri="{FF2B5EF4-FFF2-40B4-BE49-F238E27FC236}">
                <a16:creationId xmlns:a16="http://schemas.microsoft.com/office/drawing/2014/main" id="{2DA7FCFA-090E-4853-85E6-05C62E21C7D6}"/>
              </a:ext>
            </a:extLst>
          </p:cNvPr>
          <p:cNvCxnSpPr>
            <a:cxnSpLocks/>
            <a:stCxn id="13" idx="3"/>
            <a:endCxn id="14" idx="1"/>
          </p:cNvCxnSpPr>
          <p:nvPr/>
        </p:nvCxnSpPr>
        <p:spPr>
          <a:xfrm>
            <a:off x="3401568" y="1848360"/>
            <a:ext cx="1177550"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7" name="Полилиния 337">
            <a:extLst>
              <a:ext uri="{FF2B5EF4-FFF2-40B4-BE49-F238E27FC236}">
                <a16:creationId xmlns:a16="http://schemas.microsoft.com/office/drawing/2014/main" id="{536150AD-43BC-47BB-8216-5FEA318BC74A}"/>
              </a:ext>
            </a:extLst>
          </p:cNvPr>
          <p:cNvSpPr>
            <a:spLocks noChangeAspect="1"/>
          </p:cNvSpPr>
          <p:nvPr/>
        </p:nvSpPr>
        <p:spPr>
          <a:xfrm>
            <a:off x="3734400" y="1885842"/>
            <a:ext cx="511887" cy="511888"/>
          </a:xfrm>
          <a:custGeom>
            <a:avLst/>
            <a:gdLst>
              <a:gd name="connsiteX0" fmla="*/ 475472 w 719998"/>
              <a:gd name="connsiteY0" fmla="*/ 361864 h 720000"/>
              <a:gd name="connsiteX1" fmla="*/ 420611 w 719998"/>
              <a:gd name="connsiteY1" fmla="*/ 416724 h 720000"/>
              <a:gd name="connsiteX2" fmla="*/ 475472 w 719998"/>
              <a:gd name="connsiteY2" fmla="*/ 471585 h 720000"/>
              <a:gd name="connsiteX3" fmla="*/ 530332 w 719998"/>
              <a:gd name="connsiteY3" fmla="*/ 416724 h 720000"/>
              <a:gd name="connsiteX4" fmla="*/ 475472 w 719998"/>
              <a:gd name="connsiteY4" fmla="*/ 361864 h 720000"/>
              <a:gd name="connsiteX5" fmla="*/ 475472 w 719998"/>
              <a:gd name="connsiteY5" fmla="*/ 340559 h 720000"/>
              <a:gd name="connsiteX6" fmla="*/ 551638 w 719998"/>
              <a:gd name="connsiteY6" fmla="*/ 416726 h 720000"/>
              <a:gd name="connsiteX7" fmla="*/ 475472 w 719998"/>
              <a:gd name="connsiteY7" fmla="*/ 492892 h 720000"/>
              <a:gd name="connsiteX8" fmla="*/ 399305 w 719998"/>
              <a:gd name="connsiteY8" fmla="*/ 416726 h 720000"/>
              <a:gd name="connsiteX9" fmla="*/ 475472 w 719998"/>
              <a:gd name="connsiteY9" fmla="*/ 340559 h 720000"/>
              <a:gd name="connsiteX10" fmla="*/ 244529 w 719998"/>
              <a:gd name="connsiteY10" fmla="*/ 248414 h 720000"/>
              <a:gd name="connsiteX11" fmla="*/ 189668 w 719998"/>
              <a:gd name="connsiteY11" fmla="*/ 303274 h 720000"/>
              <a:gd name="connsiteX12" fmla="*/ 244529 w 719998"/>
              <a:gd name="connsiteY12" fmla="*/ 358135 h 720000"/>
              <a:gd name="connsiteX13" fmla="*/ 299389 w 719998"/>
              <a:gd name="connsiteY13" fmla="*/ 303274 h 720000"/>
              <a:gd name="connsiteX14" fmla="*/ 244529 w 719998"/>
              <a:gd name="connsiteY14" fmla="*/ 248414 h 720000"/>
              <a:gd name="connsiteX15" fmla="*/ 244529 w 719998"/>
              <a:gd name="connsiteY15" fmla="*/ 227109 h 720000"/>
              <a:gd name="connsiteX16" fmla="*/ 320695 w 719998"/>
              <a:gd name="connsiteY16" fmla="*/ 303276 h 720000"/>
              <a:gd name="connsiteX17" fmla="*/ 244529 w 719998"/>
              <a:gd name="connsiteY17" fmla="*/ 379442 h 720000"/>
              <a:gd name="connsiteX18" fmla="*/ 168362 w 719998"/>
              <a:gd name="connsiteY18" fmla="*/ 303276 h 720000"/>
              <a:gd name="connsiteX19" fmla="*/ 244529 w 719998"/>
              <a:gd name="connsiteY19" fmla="*/ 227109 h 720000"/>
              <a:gd name="connsiteX20" fmla="*/ 441655 w 719998"/>
              <a:gd name="connsiteY20" fmla="*/ 204631 h 720000"/>
              <a:gd name="connsiteX21" fmla="*/ 446130 w 719998"/>
              <a:gd name="connsiteY21" fmla="*/ 219018 h 720000"/>
              <a:gd name="connsiteX22" fmla="*/ 292733 w 719998"/>
              <a:gd name="connsiteY22" fmla="*/ 510899 h 720000"/>
              <a:gd name="connsiteX23" fmla="*/ 283293 w 719998"/>
              <a:gd name="connsiteY23" fmla="*/ 516597 h 720000"/>
              <a:gd name="connsiteX24" fmla="*/ 278346 w 719998"/>
              <a:gd name="connsiteY24" fmla="*/ 515372 h 720000"/>
              <a:gd name="connsiteX25" fmla="*/ 273873 w 719998"/>
              <a:gd name="connsiteY25" fmla="*/ 500986 h 720000"/>
              <a:gd name="connsiteX26" fmla="*/ 427269 w 719998"/>
              <a:gd name="connsiteY26" fmla="*/ 209106 h 720000"/>
              <a:gd name="connsiteX27" fmla="*/ 441655 w 719998"/>
              <a:gd name="connsiteY27" fmla="*/ 204631 h 720000"/>
              <a:gd name="connsiteX28" fmla="*/ 360001 w 719998"/>
              <a:gd name="connsiteY28" fmla="*/ 53976 h 720000"/>
              <a:gd name="connsiteX29" fmla="*/ 666026 w 719998"/>
              <a:gd name="connsiteY29" fmla="*/ 360001 h 720000"/>
              <a:gd name="connsiteX30" fmla="*/ 360002 w 719998"/>
              <a:gd name="connsiteY30" fmla="*/ 666026 h 720000"/>
              <a:gd name="connsiteX31" fmla="*/ 298406 w 719998"/>
              <a:gd name="connsiteY31" fmla="*/ 659798 h 720000"/>
              <a:gd name="connsiteX32" fmla="*/ 290112 w 719998"/>
              <a:gd name="connsiteY32" fmla="*/ 647220 h 720000"/>
              <a:gd name="connsiteX33" fmla="*/ 302688 w 719998"/>
              <a:gd name="connsiteY33" fmla="*/ 638925 h 720000"/>
              <a:gd name="connsiteX34" fmla="*/ 360001 w 719998"/>
              <a:gd name="connsiteY34" fmla="*/ 644720 h 720000"/>
              <a:gd name="connsiteX35" fmla="*/ 644719 w 719998"/>
              <a:gd name="connsiteY35" fmla="*/ 360001 h 720000"/>
              <a:gd name="connsiteX36" fmla="*/ 360001 w 719998"/>
              <a:gd name="connsiteY36" fmla="*/ 75282 h 720000"/>
              <a:gd name="connsiteX37" fmla="*/ 75282 w 719998"/>
              <a:gd name="connsiteY37" fmla="*/ 360001 h 720000"/>
              <a:gd name="connsiteX38" fmla="*/ 268111 w 719998"/>
              <a:gd name="connsiteY38" fmla="*/ 629509 h 720000"/>
              <a:gd name="connsiteX39" fmla="*/ 274745 w 719998"/>
              <a:gd name="connsiteY39" fmla="*/ 643035 h 720000"/>
              <a:gd name="connsiteX40" fmla="*/ 261218 w 719998"/>
              <a:gd name="connsiteY40" fmla="*/ 649669 h 720000"/>
              <a:gd name="connsiteX41" fmla="*/ 53976 w 719998"/>
              <a:gd name="connsiteY41" fmla="*/ 360001 h 720000"/>
              <a:gd name="connsiteX42" fmla="*/ 360001 w 719998"/>
              <a:gd name="connsiteY42" fmla="*/ 53976 h 720000"/>
              <a:gd name="connsiteX43" fmla="*/ 360001 w 719998"/>
              <a:gd name="connsiteY43" fmla="*/ 0 h 720000"/>
              <a:gd name="connsiteX44" fmla="*/ 524902 w 719998"/>
              <a:gd name="connsiteY44" fmla="*/ 39793 h 720000"/>
              <a:gd name="connsiteX45" fmla="*/ 529479 w 719998"/>
              <a:gd name="connsiteY45" fmla="*/ 54146 h 720000"/>
              <a:gd name="connsiteX46" fmla="*/ 515126 w 719998"/>
              <a:gd name="connsiteY46" fmla="*/ 58724 h 720000"/>
              <a:gd name="connsiteX47" fmla="*/ 360001 w 719998"/>
              <a:gd name="connsiteY47" fmla="*/ 21306 h 720000"/>
              <a:gd name="connsiteX48" fmla="*/ 120507 w 719998"/>
              <a:gd name="connsiteY48" fmla="*/ 120507 h 720000"/>
              <a:gd name="connsiteX49" fmla="*/ 21306 w 719998"/>
              <a:gd name="connsiteY49" fmla="*/ 360001 h 720000"/>
              <a:gd name="connsiteX50" fmla="*/ 120509 w 719998"/>
              <a:gd name="connsiteY50" fmla="*/ 599491 h 720000"/>
              <a:gd name="connsiteX51" fmla="*/ 360002 w 719998"/>
              <a:gd name="connsiteY51" fmla="*/ 698692 h 720000"/>
              <a:gd name="connsiteX52" fmla="*/ 599494 w 719998"/>
              <a:gd name="connsiteY52" fmla="*/ 599491 h 720000"/>
              <a:gd name="connsiteX53" fmla="*/ 698695 w 719998"/>
              <a:gd name="connsiteY53" fmla="*/ 359998 h 720000"/>
              <a:gd name="connsiteX54" fmla="*/ 599494 w 719998"/>
              <a:gd name="connsiteY54" fmla="*/ 120506 h 720000"/>
              <a:gd name="connsiteX55" fmla="*/ 547792 w 719998"/>
              <a:gd name="connsiteY55" fmla="*/ 78003 h 720000"/>
              <a:gd name="connsiteX56" fmla="*/ 544861 w 719998"/>
              <a:gd name="connsiteY56" fmla="*/ 63225 h 720000"/>
              <a:gd name="connsiteX57" fmla="*/ 559639 w 719998"/>
              <a:gd name="connsiteY57" fmla="*/ 60294 h 720000"/>
              <a:gd name="connsiteX58" fmla="*/ 614560 w 719998"/>
              <a:gd name="connsiteY58" fmla="*/ 105441 h 720000"/>
              <a:gd name="connsiteX59" fmla="*/ 719998 w 719998"/>
              <a:gd name="connsiteY59" fmla="*/ 360001 h 720000"/>
              <a:gd name="connsiteX60" fmla="*/ 614558 w 719998"/>
              <a:gd name="connsiteY60" fmla="*/ 614559 h 720000"/>
              <a:gd name="connsiteX61" fmla="*/ 360000 w 719998"/>
              <a:gd name="connsiteY61" fmla="*/ 720000 h 720000"/>
              <a:gd name="connsiteX62" fmla="*/ 105441 w 719998"/>
              <a:gd name="connsiteY62" fmla="*/ 614559 h 720000"/>
              <a:gd name="connsiteX63" fmla="*/ 0 w 719998"/>
              <a:gd name="connsiteY63" fmla="*/ 360001 h 720000"/>
              <a:gd name="connsiteX64" fmla="*/ 105441 w 719998"/>
              <a:gd name="connsiteY64" fmla="*/ 105441 h 720000"/>
              <a:gd name="connsiteX65" fmla="*/ 360001 w 719998"/>
              <a:gd name="connsiteY65"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19998" h="720000">
                <a:moveTo>
                  <a:pt x="475472" y="361864"/>
                </a:moveTo>
                <a:cubicBezTo>
                  <a:pt x="445220" y="361864"/>
                  <a:pt x="420611" y="386474"/>
                  <a:pt x="420611" y="416724"/>
                </a:cubicBezTo>
                <a:cubicBezTo>
                  <a:pt x="420611" y="446976"/>
                  <a:pt x="445222" y="471585"/>
                  <a:pt x="475472" y="471585"/>
                </a:cubicBezTo>
                <a:cubicBezTo>
                  <a:pt x="505722" y="471585"/>
                  <a:pt x="530332" y="446976"/>
                  <a:pt x="530332" y="416724"/>
                </a:cubicBezTo>
                <a:cubicBezTo>
                  <a:pt x="530332" y="386473"/>
                  <a:pt x="505720" y="361864"/>
                  <a:pt x="475472" y="361864"/>
                </a:cubicBezTo>
                <a:close/>
                <a:moveTo>
                  <a:pt x="475472" y="340559"/>
                </a:moveTo>
                <a:cubicBezTo>
                  <a:pt x="517471" y="340559"/>
                  <a:pt x="551638" y="374727"/>
                  <a:pt x="551638" y="416726"/>
                </a:cubicBezTo>
                <a:cubicBezTo>
                  <a:pt x="551638" y="458725"/>
                  <a:pt x="517469" y="492892"/>
                  <a:pt x="475472" y="492892"/>
                </a:cubicBezTo>
                <a:cubicBezTo>
                  <a:pt x="433473" y="492892"/>
                  <a:pt x="399305" y="458723"/>
                  <a:pt x="399305" y="416726"/>
                </a:cubicBezTo>
                <a:cubicBezTo>
                  <a:pt x="399305" y="374727"/>
                  <a:pt x="433473" y="340559"/>
                  <a:pt x="475472" y="340559"/>
                </a:cubicBezTo>
                <a:close/>
                <a:moveTo>
                  <a:pt x="244529" y="248414"/>
                </a:moveTo>
                <a:cubicBezTo>
                  <a:pt x="214277" y="248414"/>
                  <a:pt x="189668" y="273026"/>
                  <a:pt x="189668" y="303274"/>
                </a:cubicBezTo>
                <a:cubicBezTo>
                  <a:pt x="189668" y="333526"/>
                  <a:pt x="214280" y="358135"/>
                  <a:pt x="244529" y="358135"/>
                </a:cubicBezTo>
                <a:cubicBezTo>
                  <a:pt x="274779" y="358135"/>
                  <a:pt x="299389" y="333526"/>
                  <a:pt x="299389" y="303274"/>
                </a:cubicBezTo>
                <a:cubicBezTo>
                  <a:pt x="299389" y="273023"/>
                  <a:pt x="274779" y="248414"/>
                  <a:pt x="244529" y="248414"/>
                </a:cubicBezTo>
                <a:close/>
                <a:moveTo>
                  <a:pt x="244529" y="227109"/>
                </a:moveTo>
                <a:cubicBezTo>
                  <a:pt x="286528" y="227109"/>
                  <a:pt x="320695" y="261278"/>
                  <a:pt x="320695" y="303276"/>
                </a:cubicBezTo>
                <a:cubicBezTo>
                  <a:pt x="320695" y="345275"/>
                  <a:pt x="286528" y="379442"/>
                  <a:pt x="244529" y="379442"/>
                </a:cubicBezTo>
                <a:cubicBezTo>
                  <a:pt x="202530" y="379442"/>
                  <a:pt x="168362" y="345275"/>
                  <a:pt x="168362" y="303276"/>
                </a:cubicBezTo>
                <a:cubicBezTo>
                  <a:pt x="168362" y="261277"/>
                  <a:pt x="202531" y="227109"/>
                  <a:pt x="244529" y="227109"/>
                </a:cubicBezTo>
                <a:close/>
                <a:moveTo>
                  <a:pt x="441655" y="204631"/>
                </a:moveTo>
                <a:cubicBezTo>
                  <a:pt x="446864" y="207369"/>
                  <a:pt x="448867" y="213808"/>
                  <a:pt x="446130" y="219018"/>
                </a:cubicBezTo>
                <a:lnTo>
                  <a:pt x="292733" y="510899"/>
                </a:lnTo>
                <a:cubicBezTo>
                  <a:pt x="290827" y="514524"/>
                  <a:pt x="287124" y="516597"/>
                  <a:pt x="283293" y="516597"/>
                </a:cubicBezTo>
                <a:cubicBezTo>
                  <a:pt x="281623" y="516597"/>
                  <a:pt x="279927" y="516203"/>
                  <a:pt x="278346" y="515372"/>
                </a:cubicBezTo>
                <a:cubicBezTo>
                  <a:pt x="273137" y="512634"/>
                  <a:pt x="271135" y="506194"/>
                  <a:pt x="273873" y="500986"/>
                </a:cubicBezTo>
                <a:lnTo>
                  <a:pt x="427269" y="209106"/>
                </a:lnTo>
                <a:cubicBezTo>
                  <a:pt x="430005" y="203897"/>
                  <a:pt x="436447" y="201894"/>
                  <a:pt x="441655" y="204631"/>
                </a:cubicBezTo>
                <a:close/>
                <a:moveTo>
                  <a:pt x="360001" y="53976"/>
                </a:moveTo>
                <a:cubicBezTo>
                  <a:pt x="528742" y="53976"/>
                  <a:pt x="666026" y="191257"/>
                  <a:pt x="666026" y="360001"/>
                </a:cubicBezTo>
                <a:cubicBezTo>
                  <a:pt x="666026" y="528744"/>
                  <a:pt x="528744" y="666026"/>
                  <a:pt x="360002" y="666026"/>
                </a:cubicBezTo>
                <a:cubicBezTo>
                  <a:pt x="339276" y="666026"/>
                  <a:pt x="318553" y="663931"/>
                  <a:pt x="298406" y="659798"/>
                </a:cubicBezTo>
                <a:cubicBezTo>
                  <a:pt x="292642" y="658615"/>
                  <a:pt x="288929" y="652985"/>
                  <a:pt x="290112" y="647220"/>
                </a:cubicBezTo>
                <a:cubicBezTo>
                  <a:pt x="291295" y="641456"/>
                  <a:pt x="296925" y="637751"/>
                  <a:pt x="302688" y="638925"/>
                </a:cubicBezTo>
                <a:cubicBezTo>
                  <a:pt x="321429" y="642770"/>
                  <a:pt x="340710" y="644720"/>
                  <a:pt x="360001" y="644720"/>
                </a:cubicBezTo>
                <a:cubicBezTo>
                  <a:pt x="516995" y="644720"/>
                  <a:pt x="644719" y="516996"/>
                  <a:pt x="644719" y="360001"/>
                </a:cubicBezTo>
                <a:cubicBezTo>
                  <a:pt x="644719" y="203006"/>
                  <a:pt x="516995" y="75282"/>
                  <a:pt x="360001" y="75282"/>
                </a:cubicBezTo>
                <a:cubicBezTo>
                  <a:pt x="203006" y="75282"/>
                  <a:pt x="75282" y="203006"/>
                  <a:pt x="75282" y="360001"/>
                </a:cubicBezTo>
                <a:cubicBezTo>
                  <a:pt x="75282" y="481765"/>
                  <a:pt x="152774" y="590072"/>
                  <a:pt x="268111" y="629509"/>
                </a:cubicBezTo>
                <a:cubicBezTo>
                  <a:pt x="273677" y="631413"/>
                  <a:pt x="276649" y="637470"/>
                  <a:pt x="274745" y="643035"/>
                </a:cubicBezTo>
                <a:cubicBezTo>
                  <a:pt x="272841" y="648603"/>
                  <a:pt x="266782" y="651573"/>
                  <a:pt x="261218" y="649669"/>
                </a:cubicBezTo>
                <a:cubicBezTo>
                  <a:pt x="137260" y="607284"/>
                  <a:pt x="53976" y="490876"/>
                  <a:pt x="53976" y="360001"/>
                </a:cubicBezTo>
                <a:cubicBezTo>
                  <a:pt x="53976" y="191257"/>
                  <a:pt x="191258" y="53976"/>
                  <a:pt x="360001" y="53976"/>
                </a:cubicBezTo>
                <a:close/>
                <a:moveTo>
                  <a:pt x="360001" y="0"/>
                </a:moveTo>
                <a:cubicBezTo>
                  <a:pt x="417465" y="0"/>
                  <a:pt x="474485" y="13762"/>
                  <a:pt x="524902" y="39793"/>
                </a:cubicBezTo>
                <a:cubicBezTo>
                  <a:pt x="530131" y="42491"/>
                  <a:pt x="532178" y="48919"/>
                  <a:pt x="529479" y="54146"/>
                </a:cubicBezTo>
                <a:cubicBezTo>
                  <a:pt x="526781" y="59375"/>
                  <a:pt x="520356" y="61422"/>
                  <a:pt x="515126" y="58724"/>
                </a:cubicBezTo>
                <a:cubicBezTo>
                  <a:pt x="467042" y="33895"/>
                  <a:pt x="414850" y="21306"/>
                  <a:pt x="360001" y="21306"/>
                </a:cubicBezTo>
                <a:cubicBezTo>
                  <a:pt x="269532" y="21306"/>
                  <a:pt x="184478" y="56535"/>
                  <a:pt x="120507" y="120507"/>
                </a:cubicBezTo>
                <a:cubicBezTo>
                  <a:pt x="56537" y="184479"/>
                  <a:pt x="21306" y="269533"/>
                  <a:pt x="21306" y="360001"/>
                </a:cubicBezTo>
                <a:cubicBezTo>
                  <a:pt x="21306" y="450469"/>
                  <a:pt x="56537" y="535522"/>
                  <a:pt x="120509" y="599491"/>
                </a:cubicBezTo>
                <a:cubicBezTo>
                  <a:pt x="184479" y="663461"/>
                  <a:pt x="269535" y="698692"/>
                  <a:pt x="360002" y="698692"/>
                </a:cubicBezTo>
                <a:cubicBezTo>
                  <a:pt x="450469" y="698692"/>
                  <a:pt x="535524" y="663461"/>
                  <a:pt x="599494" y="599491"/>
                </a:cubicBezTo>
                <a:cubicBezTo>
                  <a:pt x="663464" y="535521"/>
                  <a:pt x="698695" y="450465"/>
                  <a:pt x="698695" y="359998"/>
                </a:cubicBezTo>
                <a:cubicBezTo>
                  <a:pt x="698695" y="269531"/>
                  <a:pt x="663464" y="184476"/>
                  <a:pt x="599494" y="120506"/>
                </a:cubicBezTo>
                <a:cubicBezTo>
                  <a:pt x="583631" y="104643"/>
                  <a:pt x="566236" y="90343"/>
                  <a:pt x="547792" y="78003"/>
                </a:cubicBezTo>
                <a:cubicBezTo>
                  <a:pt x="542901" y="74732"/>
                  <a:pt x="541590" y="68115"/>
                  <a:pt x="544861" y="63225"/>
                </a:cubicBezTo>
                <a:cubicBezTo>
                  <a:pt x="548132" y="58334"/>
                  <a:pt x="554748" y="57022"/>
                  <a:pt x="559639" y="60294"/>
                </a:cubicBezTo>
                <a:cubicBezTo>
                  <a:pt x="579238" y="73406"/>
                  <a:pt x="597716" y="88597"/>
                  <a:pt x="614560" y="105441"/>
                </a:cubicBezTo>
                <a:cubicBezTo>
                  <a:pt x="682555" y="173437"/>
                  <a:pt x="720001" y="263842"/>
                  <a:pt x="719998" y="360001"/>
                </a:cubicBezTo>
                <a:cubicBezTo>
                  <a:pt x="719998" y="456159"/>
                  <a:pt x="682553" y="546564"/>
                  <a:pt x="614558" y="614559"/>
                </a:cubicBezTo>
                <a:cubicBezTo>
                  <a:pt x="546563" y="682554"/>
                  <a:pt x="456158" y="720000"/>
                  <a:pt x="360000" y="720000"/>
                </a:cubicBezTo>
                <a:cubicBezTo>
                  <a:pt x="263841" y="720000"/>
                  <a:pt x="173436" y="682554"/>
                  <a:pt x="105441" y="614559"/>
                </a:cubicBezTo>
                <a:cubicBezTo>
                  <a:pt x="37446" y="546564"/>
                  <a:pt x="0" y="456160"/>
                  <a:pt x="0" y="360001"/>
                </a:cubicBezTo>
                <a:cubicBezTo>
                  <a:pt x="0" y="263842"/>
                  <a:pt x="37444" y="173436"/>
                  <a:pt x="105441" y="105441"/>
                </a:cubicBezTo>
                <a:cubicBezTo>
                  <a:pt x="173437" y="37446"/>
                  <a:pt x="263841" y="0"/>
                  <a:pt x="360001" y="0"/>
                </a:cubicBezTo>
                <a:close/>
              </a:path>
            </a:pathLst>
          </a:custGeom>
          <a:solidFill>
            <a:schemeClr val="bg2">
              <a:lumMod val="50000"/>
            </a:schemeClr>
          </a:solidFill>
          <a:ln w="1395" cap="flat">
            <a:no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21" name="Прямоугольник 20">
            <a:extLst>
              <a:ext uri="{FF2B5EF4-FFF2-40B4-BE49-F238E27FC236}">
                <a16:creationId xmlns:a16="http://schemas.microsoft.com/office/drawing/2014/main" id="{F2B33A35-F78E-45E8-BA69-D1B74F97C888}"/>
              </a:ext>
            </a:extLst>
          </p:cNvPr>
          <p:cNvSpPr/>
          <p:nvPr/>
        </p:nvSpPr>
        <p:spPr>
          <a:xfrm>
            <a:off x="1543050" y="3045969"/>
            <a:ext cx="3888486" cy="45893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ru-RU" dirty="0">
                <a:latin typeface="Roboto Light" panose="020B0604020202020204" charset="0"/>
                <a:ea typeface="Roboto Light" panose="020B0604020202020204" charset="0"/>
                <a:cs typeface="Roboto Light" panose="020B0604020202020204" charset="0"/>
              </a:rPr>
              <a:t>Не требуется декларация СМП</a:t>
            </a:r>
          </a:p>
        </p:txBody>
      </p:sp>
      <p:sp>
        <p:nvSpPr>
          <p:cNvPr id="23" name="Прямоугольник 22">
            <a:extLst>
              <a:ext uri="{FF2B5EF4-FFF2-40B4-BE49-F238E27FC236}">
                <a16:creationId xmlns:a16="http://schemas.microsoft.com/office/drawing/2014/main" id="{27D7929E-EA89-43F3-8684-D1FEA789370B}"/>
              </a:ext>
            </a:extLst>
          </p:cNvPr>
          <p:cNvSpPr/>
          <p:nvPr/>
        </p:nvSpPr>
        <p:spPr>
          <a:xfrm>
            <a:off x="1543050" y="3489819"/>
            <a:ext cx="8890254" cy="6479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ru-RU" dirty="0">
                <a:latin typeface="Roboto Light" panose="020B0604020202020204" charset="0"/>
                <a:ea typeface="Roboto Light" panose="020B0604020202020204" charset="0"/>
                <a:cs typeface="Roboto Light" panose="020B0604020202020204" charset="0"/>
              </a:rPr>
              <a:t>Декларация СОНО формируется электронной площадкой на основе данных ЕРУЗ</a:t>
            </a:r>
          </a:p>
        </p:txBody>
      </p:sp>
      <p:sp>
        <p:nvSpPr>
          <p:cNvPr id="24" name="Объект 2">
            <a:extLst>
              <a:ext uri="{FF2B5EF4-FFF2-40B4-BE49-F238E27FC236}">
                <a16:creationId xmlns:a16="http://schemas.microsoft.com/office/drawing/2014/main" id="{B7F6CB5C-CEBF-4F3C-87E7-490AA7313E36}"/>
              </a:ext>
            </a:extLst>
          </p:cNvPr>
          <p:cNvSpPr txBox="1">
            <a:spLocks/>
          </p:cNvSpPr>
          <p:nvPr/>
        </p:nvSpPr>
        <p:spPr>
          <a:xfrm>
            <a:off x="1543050" y="1172714"/>
            <a:ext cx="8246788" cy="292105"/>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ru-RU" b="1" dirty="0"/>
              <a:t>Годовой объем закупок</a:t>
            </a:r>
          </a:p>
        </p:txBody>
      </p:sp>
      <p:sp>
        <p:nvSpPr>
          <p:cNvPr id="25" name="Объект 2">
            <a:extLst>
              <a:ext uri="{FF2B5EF4-FFF2-40B4-BE49-F238E27FC236}">
                <a16:creationId xmlns:a16="http://schemas.microsoft.com/office/drawing/2014/main" id="{0613EEA1-008E-444C-8226-1FC6CE2B3D3C}"/>
              </a:ext>
            </a:extLst>
          </p:cNvPr>
          <p:cNvSpPr txBox="1">
            <a:spLocks/>
          </p:cNvSpPr>
          <p:nvPr/>
        </p:nvSpPr>
        <p:spPr>
          <a:xfrm>
            <a:off x="1543050" y="2655765"/>
            <a:ext cx="8246788" cy="292105"/>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ru-RU" b="1" dirty="0"/>
              <a:t>Заявка</a:t>
            </a:r>
          </a:p>
        </p:txBody>
      </p:sp>
      <p:sp>
        <p:nvSpPr>
          <p:cNvPr id="26" name="Объект 2">
            <a:extLst>
              <a:ext uri="{FF2B5EF4-FFF2-40B4-BE49-F238E27FC236}">
                <a16:creationId xmlns:a16="http://schemas.microsoft.com/office/drawing/2014/main" id="{735BAEA0-9AB3-40C3-9D52-CC3EE09FD2C0}"/>
              </a:ext>
            </a:extLst>
          </p:cNvPr>
          <p:cNvSpPr txBox="1">
            <a:spLocks/>
          </p:cNvSpPr>
          <p:nvPr/>
        </p:nvSpPr>
        <p:spPr>
          <a:xfrm>
            <a:off x="1540340" y="4449746"/>
            <a:ext cx="8246788" cy="292105"/>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ru-RU" b="1" dirty="0"/>
              <a:t>Сроки оплаты по контракту</a:t>
            </a:r>
          </a:p>
        </p:txBody>
      </p:sp>
      <p:graphicFrame>
        <p:nvGraphicFramePr>
          <p:cNvPr id="27" name="Таблица 26">
            <a:extLst>
              <a:ext uri="{FF2B5EF4-FFF2-40B4-BE49-F238E27FC236}">
                <a16:creationId xmlns:a16="http://schemas.microsoft.com/office/drawing/2014/main" id="{B35D82B3-9C53-48B0-8797-9F2991C89DE3}"/>
              </a:ext>
            </a:extLst>
          </p:cNvPr>
          <p:cNvGraphicFramePr>
            <a:graphicFrameLocks noGrp="1"/>
          </p:cNvGraphicFramePr>
          <p:nvPr>
            <p:extLst>
              <p:ext uri="{D42A27DB-BD31-4B8C-83A1-F6EECF244321}">
                <p14:modId xmlns:p14="http://schemas.microsoft.com/office/powerpoint/2010/main" val="3672597599"/>
              </p:ext>
            </p:extLst>
          </p:nvPr>
        </p:nvGraphicFramePr>
        <p:xfrm>
          <a:off x="1531196" y="4825417"/>
          <a:ext cx="4906440" cy="1050209"/>
        </p:xfrm>
        <a:graphic>
          <a:graphicData uri="http://schemas.openxmlformats.org/drawingml/2006/table">
            <a:tbl>
              <a:tblPr firstRow="1" bandRow="1">
                <a:tableStyleId>{5C22544A-7EE6-4342-B048-85BDC9FD1C3A}</a:tableStyleId>
              </a:tblPr>
              <a:tblGrid>
                <a:gridCol w="1635480">
                  <a:extLst>
                    <a:ext uri="{9D8B030D-6E8A-4147-A177-3AD203B41FA5}">
                      <a16:colId xmlns:a16="http://schemas.microsoft.com/office/drawing/2014/main" val="2000101358"/>
                    </a:ext>
                  </a:extLst>
                </a:gridCol>
                <a:gridCol w="1635480">
                  <a:extLst>
                    <a:ext uri="{9D8B030D-6E8A-4147-A177-3AD203B41FA5}">
                      <a16:colId xmlns:a16="http://schemas.microsoft.com/office/drawing/2014/main" val="2914937518"/>
                    </a:ext>
                  </a:extLst>
                </a:gridCol>
                <a:gridCol w="1635480">
                  <a:extLst>
                    <a:ext uri="{9D8B030D-6E8A-4147-A177-3AD203B41FA5}">
                      <a16:colId xmlns:a16="http://schemas.microsoft.com/office/drawing/2014/main" val="2620813292"/>
                    </a:ext>
                  </a:extLst>
                </a:gridCol>
              </a:tblGrid>
              <a:tr h="338222">
                <a:tc>
                  <a:txBody>
                    <a:bodyPr/>
                    <a:lstStyle/>
                    <a:p>
                      <a:pPr algn="ctr">
                        <a:lnSpc>
                          <a:spcPct val="107000"/>
                        </a:lnSpc>
                        <a:spcAft>
                          <a:spcPts val="1200"/>
                        </a:spcAft>
                      </a:pPr>
                      <a:r>
                        <a:rPr lang="ru-RU" sz="1400" b="1" dirty="0">
                          <a:solidFill>
                            <a:schemeClr val="bg1"/>
                          </a:solidFill>
                          <a:effectLst/>
                          <a:latin typeface="+mn-lt"/>
                          <a:ea typeface="Times New Roman" panose="02020603050405020304" pitchFamily="18" charset="0"/>
                          <a:cs typeface="Times New Roman" panose="02020603050405020304" pitchFamily="18" charset="0"/>
                        </a:rPr>
                        <a:t>2021 год</a:t>
                      </a:r>
                      <a:endParaRPr lang="ru-RU" sz="14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1200"/>
                        </a:spcAft>
                      </a:pPr>
                      <a:r>
                        <a:rPr lang="ru-RU" sz="1400" b="1" dirty="0">
                          <a:solidFill>
                            <a:schemeClr val="bg1"/>
                          </a:solidFill>
                          <a:effectLst/>
                          <a:latin typeface="+mn-lt"/>
                          <a:ea typeface="Times New Roman" panose="02020603050405020304" pitchFamily="18" charset="0"/>
                          <a:cs typeface="Times New Roman" panose="02020603050405020304" pitchFamily="18" charset="0"/>
                        </a:rPr>
                        <a:t>С 01.01.2022</a:t>
                      </a:r>
                      <a:endParaRPr lang="ru-RU" sz="14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1200"/>
                        </a:spcAft>
                      </a:pPr>
                      <a:r>
                        <a:rPr lang="ru-RU" sz="1400" b="1" dirty="0">
                          <a:solidFill>
                            <a:schemeClr val="bg1"/>
                          </a:solidFill>
                          <a:effectLst/>
                          <a:latin typeface="+mn-lt"/>
                          <a:ea typeface="Times New Roman" panose="02020603050405020304" pitchFamily="18" charset="0"/>
                          <a:cs typeface="Times New Roman" panose="02020603050405020304" pitchFamily="18" charset="0"/>
                        </a:rPr>
                        <a:t>С 01.07.2022</a:t>
                      </a:r>
                      <a:endParaRPr lang="ru-RU" sz="14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04263701"/>
                  </a:ext>
                </a:extLst>
              </a:tr>
              <a:tr h="711987">
                <a:tc>
                  <a:txBody>
                    <a:bodyPr/>
                    <a:lstStyle/>
                    <a:p>
                      <a:pPr algn="ctr">
                        <a:lnSpc>
                          <a:spcPct val="107000"/>
                        </a:lnSpc>
                        <a:spcAft>
                          <a:spcPts val="1200"/>
                        </a:spcAft>
                      </a:pPr>
                      <a:r>
                        <a:rPr lang="ru-RU" sz="1400" dirty="0">
                          <a:solidFill>
                            <a:schemeClr val="tx1"/>
                          </a:solidFill>
                          <a:effectLst/>
                          <a:latin typeface="+mn-lt"/>
                          <a:ea typeface="Times New Roman" panose="02020603050405020304" pitchFamily="18" charset="0"/>
                          <a:cs typeface="Times New Roman" panose="02020603050405020304" pitchFamily="18" charset="0"/>
                        </a:rPr>
                        <a:t>15 рабочих дней</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1200"/>
                        </a:spcAft>
                      </a:pPr>
                      <a:r>
                        <a:rPr lang="ru-RU" sz="1400" dirty="0">
                          <a:solidFill>
                            <a:schemeClr val="tx1"/>
                          </a:solidFill>
                          <a:effectLst/>
                          <a:latin typeface="+mn-lt"/>
                          <a:ea typeface="Times New Roman" panose="02020603050405020304" pitchFamily="18" charset="0"/>
                          <a:cs typeface="Times New Roman" panose="02020603050405020304" pitchFamily="18" charset="0"/>
                        </a:rPr>
                        <a:t>10 рабочих дней</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1200"/>
                        </a:spcAft>
                      </a:pPr>
                      <a:r>
                        <a:rPr lang="ru-RU" sz="1400" dirty="0">
                          <a:solidFill>
                            <a:schemeClr val="tx1"/>
                          </a:solidFill>
                          <a:effectLst/>
                          <a:latin typeface="+mn-lt"/>
                          <a:ea typeface="Times New Roman" panose="02020603050405020304" pitchFamily="18" charset="0"/>
                          <a:cs typeface="Times New Roman" panose="02020603050405020304" pitchFamily="18" charset="0"/>
                        </a:rPr>
                        <a:t>7 рабочих дней</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5241145"/>
                  </a:ext>
                </a:extLst>
              </a:tr>
            </a:tbl>
          </a:graphicData>
        </a:graphic>
      </p:graphicFrame>
    </p:spTree>
    <p:extLst>
      <p:ext uri="{BB962C8B-B14F-4D97-AF65-F5344CB8AC3E}">
        <p14:creationId xmlns:p14="http://schemas.microsoft.com/office/powerpoint/2010/main" val="1458110294"/>
      </p:ext>
    </p:extLst>
  </p:cSld>
  <p:clrMapOvr>
    <a:masterClrMapping/>
  </p:clrMapOvr>
  <p:transition spd="slow">
    <p:fade thruBlk="1"/>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rmAutofit fontScale="90000"/>
          </a:bodyPr>
          <a:lstStyle/>
          <a:p>
            <a:r>
              <a:rPr lang="ru-RU" dirty="0"/>
              <a:t>Контракты жизненного цикла</a:t>
            </a:r>
          </a:p>
        </p:txBody>
      </p:sp>
      <p:sp>
        <p:nvSpPr>
          <p:cNvPr id="16" name="Овал 15">
            <a:extLst>
              <a:ext uri="{FF2B5EF4-FFF2-40B4-BE49-F238E27FC236}">
                <a16:creationId xmlns:a16="http://schemas.microsoft.com/office/drawing/2014/main" id="{DE2088C6-0F2D-459D-8071-112AD2B4F46B}"/>
              </a:ext>
            </a:extLst>
          </p:cNvPr>
          <p:cNvSpPr>
            <a:spLocks noChangeAspect="1"/>
          </p:cNvSpPr>
          <p:nvPr/>
        </p:nvSpPr>
        <p:spPr>
          <a:xfrm>
            <a:off x="1543046" y="2329947"/>
            <a:ext cx="1614340" cy="1614340"/>
          </a:xfrm>
          <a:prstGeom prst="ellipse">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wrap="square" lIns="0" tIns="0" rIns="0" bIns="0" rtlCol="0" anchor="ctr" anchorCtr="0"/>
          <a:lstStyle/>
          <a:p>
            <a:pPr algn="ctr"/>
            <a:r>
              <a:rPr lang="ru-RU" sz="1200" b="1" dirty="0">
                <a:latin typeface="Roboto Light" panose="020B0604020202020204" charset="0"/>
                <a:ea typeface="Roboto Light" panose="020B0604020202020204" charset="0"/>
                <a:cs typeface="Roboto Light" panose="020B0604020202020204" charset="0"/>
              </a:rPr>
              <a:t>Обязательное включение в контракт стоимости жизненного цикла</a:t>
            </a:r>
          </a:p>
        </p:txBody>
      </p:sp>
      <p:cxnSp>
        <p:nvCxnSpPr>
          <p:cNvPr id="18" name="Соединитель: уступ 17">
            <a:extLst>
              <a:ext uri="{FF2B5EF4-FFF2-40B4-BE49-F238E27FC236}">
                <a16:creationId xmlns:a16="http://schemas.microsoft.com/office/drawing/2014/main" id="{27B622D1-C2EF-44D3-B6F4-D9DE13B06234}"/>
              </a:ext>
            </a:extLst>
          </p:cNvPr>
          <p:cNvCxnSpPr>
            <a:cxnSpLocks/>
            <a:stCxn id="16" idx="0"/>
          </p:cNvCxnSpPr>
          <p:nvPr/>
        </p:nvCxnSpPr>
        <p:spPr>
          <a:xfrm rot="5400000" flipH="1" flipV="1">
            <a:off x="2778794" y="1658746"/>
            <a:ext cx="242624" cy="1099781"/>
          </a:xfrm>
          <a:prstGeom prst="bentConnector2">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Соединитель: уступ 18">
            <a:extLst>
              <a:ext uri="{FF2B5EF4-FFF2-40B4-BE49-F238E27FC236}">
                <a16:creationId xmlns:a16="http://schemas.microsoft.com/office/drawing/2014/main" id="{769D4C1F-2CC7-4631-848A-3B82017381BC}"/>
              </a:ext>
            </a:extLst>
          </p:cNvPr>
          <p:cNvCxnSpPr>
            <a:cxnSpLocks/>
            <a:stCxn id="16" idx="4"/>
          </p:cNvCxnSpPr>
          <p:nvPr/>
        </p:nvCxnSpPr>
        <p:spPr>
          <a:xfrm rot="16200000" flipH="1">
            <a:off x="2778794" y="3515709"/>
            <a:ext cx="242626" cy="1099783"/>
          </a:xfrm>
          <a:prstGeom prst="bentConnector2">
            <a:avLst/>
          </a:prstGeom>
          <a:ln>
            <a:tailEnd type="triangle"/>
          </a:ln>
        </p:spPr>
        <p:style>
          <a:lnRef idx="3">
            <a:schemeClr val="accent6"/>
          </a:lnRef>
          <a:fillRef idx="0">
            <a:schemeClr val="accent6"/>
          </a:fillRef>
          <a:effectRef idx="2">
            <a:schemeClr val="accent6"/>
          </a:effectRef>
          <a:fontRef idx="minor">
            <a:schemeClr val="tx1"/>
          </a:fontRef>
        </p:style>
      </p:cxnSp>
      <p:sp>
        <p:nvSpPr>
          <p:cNvPr id="20" name="Прямоугольник 19">
            <a:extLst>
              <a:ext uri="{FF2B5EF4-FFF2-40B4-BE49-F238E27FC236}">
                <a16:creationId xmlns:a16="http://schemas.microsoft.com/office/drawing/2014/main" id="{C83B4F1E-C3B6-4440-B507-2277BB3B7E76}"/>
              </a:ext>
            </a:extLst>
          </p:cNvPr>
          <p:cNvSpPr/>
          <p:nvPr/>
        </p:nvSpPr>
        <p:spPr>
          <a:xfrm>
            <a:off x="3449999" y="1325001"/>
            <a:ext cx="3994488" cy="15218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ru-RU" dirty="0"/>
              <a:t>Стоимость ТРУ (в т.ч. при необходимости стоимости работ по подготовке проектной документации, по созданию товара)</a:t>
            </a:r>
          </a:p>
        </p:txBody>
      </p:sp>
      <p:sp>
        <p:nvSpPr>
          <p:cNvPr id="22" name="Прямоугольник 21">
            <a:extLst>
              <a:ext uri="{FF2B5EF4-FFF2-40B4-BE49-F238E27FC236}">
                <a16:creationId xmlns:a16="http://schemas.microsoft.com/office/drawing/2014/main" id="{91FC6C92-1675-49E3-8C4D-F81E6FC19000}"/>
              </a:ext>
            </a:extLst>
          </p:cNvPr>
          <p:cNvSpPr/>
          <p:nvPr/>
        </p:nvSpPr>
        <p:spPr>
          <a:xfrm>
            <a:off x="3449997" y="3379745"/>
            <a:ext cx="3994488" cy="161433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ru-RU" dirty="0"/>
              <a:t>Стоимость последующих обслуживания, эксплуатации в течение срока службы, ремонта и (или) утилизации товара / ОКС</a:t>
            </a:r>
          </a:p>
        </p:txBody>
      </p:sp>
      <p:cxnSp>
        <p:nvCxnSpPr>
          <p:cNvPr id="12" name="Прямая со стрелкой 11">
            <a:extLst>
              <a:ext uri="{FF2B5EF4-FFF2-40B4-BE49-F238E27FC236}">
                <a16:creationId xmlns:a16="http://schemas.microsoft.com/office/drawing/2014/main" id="{3003D511-917F-4323-886C-785DC6769C4F}"/>
              </a:ext>
            </a:extLst>
          </p:cNvPr>
          <p:cNvCxnSpPr>
            <a:cxnSpLocks/>
            <a:stCxn id="20" idx="3"/>
            <a:endCxn id="31" idx="1"/>
          </p:cNvCxnSpPr>
          <p:nvPr/>
        </p:nvCxnSpPr>
        <p:spPr>
          <a:xfrm>
            <a:off x="7444487" y="2085917"/>
            <a:ext cx="367194" cy="761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0" name="Прямая со стрелкой 29">
            <a:extLst>
              <a:ext uri="{FF2B5EF4-FFF2-40B4-BE49-F238E27FC236}">
                <a16:creationId xmlns:a16="http://schemas.microsoft.com/office/drawing/2014/main" id="{51ED4747-5CCF-48C3-8668-AE2220E39150}"/>
              </a:ext>
            </a:extLst>
          </p:cNvPr>
          <p:cNvCxnSpPr>
            <a:cxnSpLocks/>
          </p:cNvCxnSpPr>
          <p:nvPr/>
        </p:nvCxnSpPr>
        <p:spPr>
          <a:xfrm>
            <a:off x="7446480" y="4164494"/>
            <a:ext cx="367197"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31" name="Прямоугольник 30">
            <a:extLst>
              <a:ext uri="{FF2B5EF4-FFF2-40B4-BE49-F238E27FC236}">
                <a16:creationId xmlns:a16="http://schemas.microsoft.com/office/drawing/2014/main" id="{E9F5497D-C3E6-4431-BC57-8CAF2ED4ED78}"/>
              </a:ext>
            </a:extLst>
          </p:cNvPr>
          <p:cNvSpPr/>
          <p:nvPr/>
        </p:nvSpPr>
        <p:spPr>
          <a:xfrm>
            <a:off x="7811681" y="1340233"/>
            <a:ext cx="2715768" cy="150659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ru-RU" sz="1600" dirty="0"/>
              <a:t>Обеспечение исполнения</a:t>
            </a:r>
          </a:p>
          <a:p>
            <a:r>
              <a:rPr lang="ru-RU" sz="1600" dirty="0"/>
              <a:t>предоставляется до заключения контракта</a:t>
            </a:r>
          </a:p>
        </p:txBody>
      </p:sp>
      <p:sp>
        <p:nvSpPr>
          <p:cNvPr id="32" name="Прямоугольник 31">
            <a:extLst>
              <a:ext uri="{FF2B5EF4-FFF2-40B4-BE49-F238E27FC236}">
                <a16:creationId xmlns:a16="http://schemas.microsoft.com/office/drawing/2014/main" id="{B23790E3-FCFF-4494-BF8C-BB65CAE74F5F}"/>
              </a:ext>
            </a:extLst>
          </p:cNvPr>
          <p:cNvSpPr/>
          <p:nvPr/>
        </p:nvSpPr>
        <p:spPr>
          <a:xfrm>
            <a:off x="7811682" y="3379745"/>
            <a:ext cx="2715768" cy="16143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ru-RU" sz="1600" dirty="0"/>
              <a:t>Отдельное обеспечение исполнения (не более 10% стоимости обслуживания) предоставляется до приемки товара, работы</a:t>
            </a:r>
          </a:p>
        </p:txBody>
      </p:sp>
      <p:sp>
        <p:nvSpPr>
          <p:cNvPr id="21" name="Объект 2">
            <a:extLst>
              <a:ext uri="{FF2B5EF4-FFF2-40B4-BE49-F238E27FC236}">
                <a16:creationId xmlns:a16="http://schemas.microsoft.com/office/drawing/2014/main" id="{D5ED4603-B9E2-4006-9CCD-C5351782AE2E}"/>
              </a:ext>
            </a:extLst>
          </p:cNvPr>
          <p:cNvSpPr txBox="1">
            <a:spLocks/>
          </p:cNvSpPr>
          <p:nvPr/>
        </p:nvSpPr>
        <p:spPr>
          <a:xfrm>
            <a:off x="1664549" y="5443424"/>
            <a:ext cx="8246788"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a:solidFill>
                  <a:schemeClr val="accent6"/>
                </a:solidFill>
              </a:rPr>
              <a:t>Заказчик вправе заключить КЖЦ на поставку новых машин и оборудования, а также в иных случаях, установленных Правительством РФ (ПП РФ № 1087), например на проектирование и строительство отдельных объектов.</a:t>
            </a:r>
          </a:p>
          <a:p>
            <a:pPr marL="0" indent="0">
              <a:spcAft>
                <a:spcPts val="1200"/>
              </a:spcAft>
              <a:buNone/>
            </a:pPr>
            <a:endParaRPr lang="ru-RU" sz="1200" dirty="0">
              <a:solidFill>
                <a:schemeClr val="accent6"/>
              </a:solidFill>
            </a:endParaRPr>
          </a:p>
        </p:txBody>
      </p:sp>
    </p:spTree>
    <p:extLst>
      <p:ext uri="{BB962C8B-B14F-4D97-AF65-F5344CB8AC3E}">
        <p14:creationId xmlns:p14="http://schemas.microsoft.com/office/powerpoint/2010/main" val="500764534"/>
      </p:ext>
    </p:extLst>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93430" y="190355"/>
            <a:ext cx="9113838" cy="648000"/>
          </a:xfrm>
        </p:spPr>
        <p:txBody>
          <a:bodyPr>
            <a:noAutofit/>
          </a:bodyPr>
          <a:lstStyle/>
          <a:p>
            <a:r>
              <a:rPr lang="ru-RU" sz="3200" dirty="0"/>
              <a:t>Ответственность за формирование извещения</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2516905" y="971850"/>
            <a:ext cx="8246788"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ru-RU" sz="1800" b="1" dirty="0"/>
              <a:t>Письмо Минфина РФ от 21 декабря 2021 года №24-03-08/104212.</a:t>
            </a:r>
          </a:p>
          <a:p>
            <a:pPr marL="0" indent="0">
              <a:spcAft>
                <a:spcPts val="600"/>
              </a:spcAft>
              <a:buNone/>
            </a:pPr>
            <a:r>
              <a:rPr lang="ru-RU" b="1" dirty="0"/>
              <a:t> </a:t>
            </a:r>
            <a:endParaRPr lang="ru-RU" sz="1200" dirty="0">
              <a:solidFill>
                <a:schemeClr val="accent6"/>
              </a:solidFill>
            </a:endParaRPr>
          </a:p>
        </p:txBody>
      </p:sp>
      <p:sp>
        <p:nvSpPr>
          <p:cNvPr id="6" name="Полилиния 4">
            <a:extLst>
              <a:ext uri="{FF2B5EF4-FFF2-40B4-BE49-F238E27FC236}">
                <a16:creationId xmlns:a16="http://schemas.microsoft.com/office/drawing/2014/main" id="{76B9A865-AAAC-49EB-B9E3-72263C0B8EF5}"/>
              </a:ext>
            </a:extLst>
          </p:cNvPr>
          <p:cNvSpPr>
            <a:spLocks noChangeAspect="1"/>
          </p:cNvSpPr>
          <p:nvPr/>
        </p:nvSpPr>
        <p:spPr>
          <a:xfrm>
            <a:off x="1447800" y="1030229"/>
            <a:ext cx="720000" cy="719934"/>
          </a:xfrm>
          <a:custGeom>
            <a:avLst/>
            <a:gdLst>
              <a:gd name="connsiteX0" fmla="*/ 520911 w 720000"/>
              <a:gd name="connsiteY0" fmla="*/ 543829 h 719934"/>
              <a:gd name="connsiteX1" fmla="*/ 500668 w 720000"/>
              <a:gd name="connsiteY1" fmla="*/ 631703 h 719934"/>
              <a:gd name="connsiteX2" fmla="*/ 532783 w 720000"/>
              <a:gd name="connsiteY2" fmla="*/ 661096 h 719934"/>
              <a:gd name="connsiteX3" fmla="*/ 564896 w 720000"/>
              <a:gd name="connsiteY3" fmla="*/ 631703 h 719934"/>
              <a:gd name="connsiteX4" fmla="*/ 544652 w 720000"/>
              <a:gd name="connsiteY4" fmla="*/ 543829 h 719934"/>
              <a:gd name="connsiteX5" fmla="*/ 530434 w 720000"/>
              <a:gd name="connsiteY5" fmla="*/ 493908 h 719934"/>
              <a:gd name="connsiteX6" fmla="*/ 526737 w 720000"/>
              <a:gd name="connsiteY6" fmla="*/ 494039 h 719934"/>
              <a:gd name="connsiteX7" fmla="*/ 525446 w 720000"/>
              <a:gd name="connsiteY7" fmla="*/ 494107 h 719934"/>
              <a:gd name="connsiteX8" fmla="*/ 520058 w 720000"/>
              <a:gd name="connsiteY8" fmla="*/ 494524 h 719934"/>
              <a:gd name="connsiteX9" fmla="*/ 517917 w 720000"/>
              <a:gd name="connsiteY9" fmla="*/ 494741 h 719934"/>
              <a:gd name="connsiteX10" fmla="*/ 513895 w 720000"/>
              <a:gd name="connsiteY10" fmla="*/ 495223 h 719934"/>
              <a:gd name="connsiteX11" fmla="*/ 509973 w 720000"/>
              <a:gd name="connsiteY11" fmla="*/ 495790 h 719934"/>
              <a:gd name="connsiteX12" fmla="*/ 508237 w 720000"/>
              <a:gd name="connsiteY12" fmla="*/ 496071 h 719934"/>
              <a:gd name="connsiteX13" fmla="*/ 505487 w 720000"/>
              <a:gd name="connsiteY13" fmla="*/ 496551 h 719934"/>
              <a:gd name="connsiteX14" fmla="*/ 518945 w 720000"/>
              <a:gd name="connsiteY14" fmla="*/ 522700 h 719934"/>
              <a:gd name="connsiteX15" fmla="*/ 546615 w 720000"/>
              <a:gd name="connsiteY15" fmla="*/ 522700 h 719934"/>
              <a:gd name="connsiteX16" fmla="*/ 560075 w 720000"/>
              <a:gd name="connsiteY16" fmla="*/ 496548 h 719934"/>
              <a:gd name="connsiteX17" fmla="*/ 557340 w 720000"/>
              <a:gd name="connsiteY17" fmla="*/ 496071 h 719934"/>
              <a:gd name="connsiteX18" fmla="*/ 555577 w 720000"/>
              <a:gd name="connsiteY18" fmla="*/ 495787 h 719934"/>
              <a:gd name="connsiteX19" fmla="*/ 551679 w 720000"/>
              <a:gd name="connsiteY19" fmla="*/ 495223 h 719934"/>
              <a:gd name="connsiteX20" fmla="*/ 547644 w 720000"/>
              <a:gd name="connsiteY20" fmla="*/ 494739 h 719934"/>
              <a:gd name="connsiteX21" fmla="*/ 545507 w 720000"/>
              <a:gd name="connsiteY21" fmla="*/ 494524 h 719934"/>
              <a:gd name="connsiteX22" fmla="*/ 540116 w 720000"/>
              <a:gd name="connsiteY22" fmla="*/ 494107 h 719934"/>
              <a:gd name="connsiteX23" fmla="*/ 538825 w 720000"/>
              <a:gd name="connsiteY23" fmla="*/ 494039 h 719934"/>
              <a:gd name="connsiteX24" fmla="*/ 535128 w 720000"/>
              <a:gd name="connsiteY24" fmla="*/ 493908 h 719934"/>
              <a:gd name="connsiteX25" fmla="*/ 532781 w 720000"/>
              <a:gd name="connsiteY25" fmla="*/ 493967 h 719934"/>
              <a:gd name="connsiteX26" fmla="*/ 530434 w 720000"/>
              <a:gd name="connsiteY26" fmla="*/ 493908 h 719934"/>
              <a:gd name="connsiteX27" fmla="*/ 458710 w 720000"/>
              <a:gd name="connsiteY27" fmla="*/ 458350 h 719934"/>
              <a:gd name="connsiteX28" fmla="*/ 458710 w 720000"/>
              <a:gd name="connsiteY28" fmla="*/ 488836 h 719934"/>
              <a:gd name="connsiteX29" fmla="*/ 482882 w 720000"/>
              <a:gd name="connsiteY29" fmla="*/ 480089 h 719934"/>
              <a:gd name="connsiteX30" fmla="*/ 482882 w 720000"/>
              <a:gd name="connsiteY30" fmla="*/ 479760 h 719934"/>
              <a:gd name="connsiteX31" fmla="*/ 458710 w 720000"/>
              <a:gd name="connsiteY31" fmla="*/ 458350 h 719934"/>
              <a:gd name="connsiteX32" fmla="*/ 246399 w 720000"/>
              <a:gd name="connsiteY32" fmla="*/ 389025 h 719934"/>
              <a:gd name="connsiteX33" fmla="*/ 190568 w 720000"/>
              <a:gd name="connsiteY33" fmla="*/ 462126 h 719934"/>
              <a:gd name="connsiteX34" fmla="*/ 242232 w 720000"/>
              <a:gd name="connsiteY34" fmla="*/ 476773 h 719934"/>
              <a:gd name="connsiteX35" fmla="*/ 339976 w 720000"/>
              <a:gd name="connsiteY35" fmla="*/ 389066 h 719934"/>
              <a:gd name="connsiteX36" fmla="*/ 325606 w 720000"/>
              <a:gd name="connsiteY36" fmla="*/ 389061 h 719934"/>
              <a:gd name="connsiteX37" fmla="*/ 547419 w 720000"/>
              <a:gd name="connsiteY37" fmla="*/ 332602 h 719934"/>
              <a:gd name="connsiteX38" fmla="*/ 458921 w 720000"/>
              <a:gd name="connsiteY38" fmla="*/ 373023 h 719934"/>
              <a:gd name="connsiteX39" fmla="*/ 458921 w 720000"/>
              <a:gd name="connsiteY39" fmla="*/ 398981 h 719934"/>
              <a:gd name="connsiteX40" fmla="*/ 459005 w 720000"/>
              <a:gd name="connsiteY40" fmla="*/ 402319 h 719934"/>
              <a:gd name="connsiteX41" fmla="*/ 459054 w 720000"/>
              <a:gd name="connsiteY41" fmla="*/ 403273 h 719934"/>
              <a:gd name="connsiteX42" fmla="*/ 459263 w 720000"/>
              <a:gd name="connsiteY42" fmla="*/ 405997 h 719934"/>
              <a:gd name="connsiteX43" fmla="*/ 459358 w 720000"/>
              <a:gd name="connsiteY43" fmla="*/ 406961 h 719934"/>
              <a:gd name="connsiteX44" fmla="*/ 459689 w 720000"/>
              <a:gd name="connsiteY44" fmla="*/ 409564 h 719934"/>
              <a:gd name="connsiteX45" fmla="*/ 459918 w 720000"/>
              <a:gd name="connsiteY45" fmla="*/ 411032 h 719934"/>
              <a:gd name="connsiteX46" fmla="*/ 460198 w 720000"/>
              <a:gd name="connsiteY46" fmla="*/ 412600 h 719934"/>
              <a:gd name="connsiteX47" fmla="*/ 460883 w 720000"/>
              <a:gd name="connsiteY47" fmla="*/ 415838 h 719934"/>
              <a:gd name="connsiteX48" fmla="*/ 461051 w 720000"/>
              <a:gd name="connsiteY48" fmla="*/ 416567 h 719934"/>
              <a:gd name="connsiteX49" fmla="*/ 461610 w 720000"/>
              <a:gd name="connsiteY49" fmla="*/ 418684 h 719934"/>
              <a:gd name="connsiteX50" fmla="*/ 461750 w 720000"/>
              <a:gd name="connsiteY50" fmla="*/ 419179 h 719934"/>
              <a:gd name="connsiteX51" fmla="*/ 498397 w 720000"/>
              <a:gd name="connsiteY51" fmla="*/ 464241 h 719934"/>
              <a:gd name="connsiteX52" fmla="*/ 499126 w 720000"/>
              <a:gd name="connsiteY52" fmla="*/ 464695 h 719934"/>
              <a:gd name="connsiteX53" fmla="*/ 529925 w 720000"/>
              <a:gd name="connsiteY53" fmla="*/ 472770 h 719934"/>
              <a:gd name="connsiteX54" fmla="*/ 532638 w 720000"/>
              <a:gd name="connsiteY54" fmla="*/ 472698 h 719934"/>
              <a:gd name="connsiteX55" fmla="*/ 532926 w 720000"/>
              <a:gd name="connsiteY55" fmla="*/ 472698 h 719934"/>
              <a:gd name="connsiteX56" fmla="*/ 535639 w 720000"/>
              <a:gd name="connsiteY56" fmla="*/ 472770 h 719934"/>
              <a:gd name="connsiteX57" fmla="*/ 606643 w 720000"/>
              <a:gd name="connsiteY57" fmla="*/ 398981 h 719934"/>
              <a:gd name="connsiteX58" fmla="*/ 606643 w 720000"/>
              <a:gd name="connsiteY58" fmla="*/ 372645 h 719934"/>
              <a:gd name="connsiteX59" fmla="*/ 547419 w 720000"/>
              <a:gd name="connsiteY59" fmla="*/ 332602 h 719934"/>
              <a:gd name="connsiteX60" fmla="*/ 168213 w 720000"/>
              <a:gd name="connsiteY60" fmla="*/ 283623 h 719934"/>
              <a:gd name="connsiteX61" fmla="*/ 121938 w 720000"/>
              <a:gd name="connsiteY61" fmla="*/ 378457 h 719934"/>
              <a:gd name="connsiteX62" fmla="*/ 160480 w 720000"/>
              <a:gd name="connsiteY62" fmla="*/ 466708 h 719934"/>
              <a:gd name="connsiteX63" fmla="*/ 167073 w 720000"/>
              <a:gd name="connsiteY63" fmla="*/ 458076 h 719934"/>
              <a:gd name="connsiteX64" fmla="*/ 167085 w 720000"/>
              <a:gd name="connsiteY64" fmla="*/ 458060 h 719934"/>
              <a:gd name="connsiteX65" fmla="*/ 228299 w 720000"/>
              <a:gd name="connsiteY65" fmla="*/ 377912 h 719934"/>
              <a:gd name="connsiteX66" fmla="*/ 532728 w 720000"/>
              <a:gd name="connsiteY66" fmla="*/ 252475 h 719934"/>
              <a:gd name="connsiteX67" fmla="*/ 498891 w 720000"/>
              <a:gd name="connsiteY67" fmla="*/ 260739 h 719934"/>
              <a:gd name="connsiteX68" fmla="*/ 498398 w 720000"/>
              <a:gd name="connsiteY68" fmla="*/ 261046 h 719934"/>
              <a:gd name="connsiteX69" fmla="*/ 464052 w 720000"/>
              <a:gd name="connsiteY69" fmla="*/ 299335 h 719934"/>
              <a:gd name="connsiteX70" fmla="*/ 464034 w 720000"/>
              <a:gd name="connsiteY70" fmla="*/ 299380 h 719934"/>
              <a:gd name="connsiteX71" fmla="*/ 461792 w 720000"/>
              <a:gd name="connsiteY71" fmla="*/ 305987 h 719934"/>
              <a:gd name="connsiteX72" fmla="*/ 461584 w 720000"/>
              <a:gd name="connsiteY72" fmla="*/ 306720 h 719934"/>
              <a:gd name="connsiteX73" fmla="*/ 461064 w 720000"/>
              <a:gd name="connsiteY73" fmla="*/ 308694 h 719934"/>
              <a:gd name="connsiteX74" fmla="*/ 460807 w 720000"/>
              <a:gd name="connsiteY74" fmla="*/ 309808 h 719934"/>
              <a:gd name="connsiteX75" fmla="*/ 460213 w 720000"/>
              <a:gd name="connsiteY75" fmla="*/ 312636 h 719934"/>
              <a:gd name="connsiteX76" fmla="*/ 459912 w 720000"/>
              <a:gd name="connsiteY76" fmla="*/ 314315 h 719934"/>
              <a:gd name="connsiteX77" fmla="*/ 459691 w 720000"/>
              <a:gd name="connsiteY77" fmla="*/ 315728 h 719934"/>
              <a:gd name="connsiteX78" fmla="*/ 459350 w 720000"/>
              <a:gd name="connsiteY78" fmla="*/ 318418 h 719934"/>
              <a:gd name="connsiteX79" fmla="*/ 459264 w 720000"/>
              <a:gd name="connsiteY79" fmla="*/ 319293 h 719934"/>
              <a:gd name="connsiteX80" fmla="*/ 459054 w 720000"/>
              <a:gd name="connsiteY80" fmla="*/ 322045 h 719934"/>
              <a:gd name="connsiteX81" fmla="*/ 459005 w 720000"/>
              <a:gd name="connsiteY81" fmla="*/ 322993 h 719934"/>
              <a:gd name="connsiteX82" fmla="*/ 458921 w 720000"/>
              <a:gd name="connsiteY82" fmla="*/ 326333 h 719934"/>
              <a:gd name="connsiteX83" fmla="*/ 458921 w 720000"/>
              <a:gd name="connsiteY83" fmla="*/ 351846 h 719934"/>
              <a:gd name="connsiteX84" fmla="*/ 539649 w 720000"/>
              <a:gd name="connsiteY84" fmla="*/ 307904 h 719934"/>
              <a:gd name="connsiteX85" fmla="*/ 549647 w 720000"/>
              <a:gd name="connsiteY85" fmla="*/ 302380 h 719934"/>
              <a:gd name="connsiteX86" fmla="*/ 558826 w 720000"/>
              <a:gd name="connsiteY86" fmla="*/ 309178 h 719934"/>
              <a:gd name="connsiteX87" fmla="*/ 606645 w 720000"/>
              <a:gd name="connsiteY87" fmla="*/ 351239 h 719934"/>
              <a:gd name="connsiteX88" fmla="*/ 606645 w 720000"/>
              <a:gd name="connsiteY88" fmla="*/ 326439 h 719934"/>
              <a:gd name="connsiteX89" fmla="*/ 532728 w 720000"/>
              <a:gd name="connsiteY89" fmla="*/ 252475 h 719934"/>
              <a:gd name="connsiteX90" fmla="*/ 242231 w 720000"/>
              <a:gd name="connsiteY90" fmla="*/ 217490 h 719934"/>
              <a:gd name="connsiteX91" fmla="*/ 309785 w 720000"/>
              <a:gd name="connsiteY91" fmla="*/ 232312 h 719934"/>
              <a:gd name="connsiteX92" fmla="*/ 314934 w 720000"/>
              <a:gd name="connsiteY92" fmla="*/ 246336 h 719934"/>
              <a:gd name="connsiteX93" fmla="*/ 300911 w 720000"/>
              <a:gd name="connsiteY93" fmla="*/ 251485 h 719934"/>
              <a:gd name="connsiteX94" fmla="*/ 242231 w 720000"/>
              <a:gd name="connsiteY94" fmla="*/ 238617 h 719934"/>
              <a:gd name="connsiteX95" fmla="*/ 175406 w 720000"/>
              <a:gd name="connsiteY95" fmla="*/ 255592 h 719934"/>
              <a:gd name="connsiteX96" fmla="*/ 180059 w 720000"/>
              <a:gd name="connsiteY96" fmla="*/ 262892 h 719934"/>
              <a:gd name="connsiteX97" fmla="*/ 180063 w 720000"/>
              <a:gd name="connsiteY97" fmla="*/ 262898 h 719934"/>
              <a:gd name="connsiteX98" fmla="*/ 246971 w 720000"/>
              <a:gd name="connsiteY98" fmla="*/ 367896 h 719934"/>
              <a:gd name="connsiteX99" fmla="*/ 351111 w 720000"/>
              <a:gd name="connsiteY99" fmla="*/ 367943 h 719934"/>
              <a:gd name="connsiteX100" fmla="*/ 351115 w 720000"/>
              <a:gd name="connsiteY100" fmla="*/ 367943 h 719934"/>
              <a:gd name="connsiteX101" fmla="*/ 381687 w 720000"/>
              <a:gd name="connsiteY101" fmla="*/ 367957 h 719934"/>
              <a:gd name="connsiteX102" fmla="*/ 327394 w 720000"/>
              <a:gd name="connsiteY102" fmla="*/ 267531 h 719934"/>
              <a:gd name="connsiteX103" fmla="*/ 325461 w 720000"/>
              <a:gd name="connsiteY103" fmla="*/ 252718 h 719934"/>
              <a:gd name="connsiteX104" fmla="*/ 340276 w 720000"/>
              <a:gd name="connsiteY104" fmla="*/ 250783 h 719934"/>
              <a:gd name="connsiteX105" fmla="*/ 403203 w 720000"/>
              <a:gd name="connsiteY105" fmla="*/ 378460 h 719934"/>
              <a:gd name="connsiteX106" fmla="*/ 403200 w 720000"/>
              <a:gd name="connsiteY106" fmla="*/ 378727 h 719934"/>
              <a:gd name="connsiteX107" fmla="*/ 400105 w 720000"/>
              <a:gd name="connsiteY107" fmla="*/ 385998 h 719934"/>
              <a:gd name="connsiteX108" fmla="*/ 392636 w 720000"/>
              <a:gd name="connsiteY108" fmla="*/ 389090 h 719934"/>
              <a:gd name="connsiteX109" fmla="*/ 392632 w 720000"/>
              <a:gd name="connsiteY109" fmla="*/ 389090 h 719934"/>
              <a:gd name="connsiteX110" fmla="*/ 361175 w 720000"/>
              <a:gd name="connsiteY110" fmla="*/ 389076 h 719934"/>
              <a:gd name="connsiteX111" fmla="*/ 242233 w 720000"/>
              <a:gd name="connsiteY111" fmla="*/ 497899 h 719934"/>
              <a:gd name="connsiteX112" fmla="*/ 177702 w 720000"/>
              <a:gd name="connsiteY112" fmla="*/ 478972 h 719934"/>
              <a:gd name="connsiteX113" fmla="*/ 170536 w 720000"/>
              <a:gd name="connsiteY113" fmla="*/ 488353 h 719934"/>
              <a:gd name="connsiteX114" fmla="*/ 163508 w 720000"/>
              <a:gd name="connsiteY114" fmla="*/ 492417 h 719934"/>
              <a:gd name="connsiteX115" fmla="*/ 162141 w 720000"/>
              <a:gd name="connsiteY115" fmla="*/ 492506 h 719934"/>
              <a:gd name="connsiteX116" fmla="*/ 155669 w 720000"/>
              <a:gd name="connsiteY116" fmla="*/ 490291 h 719934"/>
              <a:gd name="connsiteX117" fmla="*/ 100810 w 720000"/>
              <a:gd name="connsiteY117" fmla="*/ 378457 h 719934"/>
              <a:gd name="connsiteX118" fmla="*/ 156824 w 720000"/>
              <a:gd name="connsiteY118" fmla="*/ 265748 h 719934"/>
              <a:gd name="connsiteX119" fmla="*/ 151736 w 720000"/>
              <a:gd name="connsiteY119" fmla="*/ 257766 h 719934"/>
              <a:gd name="connsiteX120" fmla="*/ 154908 w 720000"/>
              <a:gd name="connsiteY120" fmla="*/ 243219 h 719934"/>
              <a:gd name="connsiteX121" fmla="*/ 242231 w 720000"/>
              <a:gd name="connsiteY121" fmla="*/ 217490 h 719934"/>
              <a:gd name="connsiteX122" fmla="*/ 21128 w 720000"/>
              <a:gd name="connsiteY122" fmla="*/ 82194 h 719934"/>
              <a:gd name="connsiteX123" fmla="*/ 21128 w 720000"/>
              <a:gd name="connsiteY123" fmla="*/ 650978 h 719934"/>
              <a:gd name="connsiteX124" fmla="*/ 345594 w 720000"/>
              <a:gd name="connsiteY124" fmla="*/ 650978 h 719934"/>
              <a:gd name="connsiteX125" fmla="*/ 345616 w 720000"/>
              <a:gd name="connsiteY125" fmla="*/ 650399 h 719934"/>
              <a:gd name="connsiteX126" fmla="*/ 345853 w 720000"/>
              <a:gd name="connsiteY126" fmla="*/ 644461 h 719934"/>
              <a:gd name="connsiteX127" fmla="*/ 346016 w 720000"/>
              <a:gd name="connsiteY127" fmla="*/ 642078 h 719934"/>
              <a:gd name="connsiteX128" fmla="*/ 346294 w 720000"/>
              <a:gd name="connsiteY128" fmla="*/ 638741 h 719934"/>
              <a:gd name="connsiteX129" fmla="*/ 347151 w 720000"/>
              <a:gd name="connsiteY129" fmla="*/ 631212 h 719934"/>
              <a:gd name="connsiteX130" fmla="*/ 55862 w 720000"/>
              <a:gd name="connsiteY130" fmla="*/ 631212 h 719934"/>
              <a:gd name="connsiteX131" fmla="*/ 45298 w 720000"/>
              <a:gd name="connsiteY131" fmla="*/ 620648 h 719934"/>
              <a:gd name="connsiteX132" fmla="*/ 45298 w 720000"/>
              <a:gd name="connsiteY132" fmla="*/ 446726 h 719934"/>
              <a:gd name="connsiteX133" fmla="*/ 55862 w 720000"/>
              <a:gd name="connsiteY133" fmla="*/ 436162 h 719934"/>
              <a:gd name="connsiteX134" fmla="*/ 66426 w 720000"/>
              <a:gd name="connsiteY134" fmla="*/ 446726 h 719934"/>
              <a:gd name="connsiteX135" fmla="*/ 66426 w 720000"/>
              <a:gd name="connsiteY135" fmla="*/ 610084 h 719934"/>
              <a:gd name="connsiteX136" fmla="*/ 351454 w 720000"/>
              <a:gd name="connsiteY136" fmla="*/ 610084 h 719934"/>
              <a:gd name="connsiteX137" fmla="*/ 363590 w 720000"/>
              <a:gd name="connsiteY137" fmla="*/ 578392 h 719934"/>
              <a:gd name="connsiteX138" fmla="*/ 365024 w 720000"/>
              <a:gd name="connsiteY138" fmla="*/ 575576 h 719934"/>
              <a:gd name="connsiteX139" fmla="*/ 366063 w 720000"/>
              <a:gd name="connsiteY139" fmla="*/ 573582 h 719934"/>
              <a:gd name="connsiteX140" fmla="*/ 404260 w 720000"/>
              <a:gd name="connsiteY140" fmla="*/ 524538 h 719934"/>
              <a:gd name="connsiteX141" fmla="*/ 404316 w 720000"/>
              <a:gd name="connsiteY141" fmla="*/ 524484 h 719934"/>
              <a:gd name="connsiteX142" fmla="*/ 404792 w 720000"/>
              <a:gd name="connsiteY142" fmla="*/ 524056 h 719934"/>
              <a:gd name="connsiteX143" fmla="*/ 437582 w 720000"/>
              <a:gd name="connsiteY143" fmla="*/ 499684 h 719934"/>
              <a:gd name="connsiteX144" fmla="*/ 437582 w 720000"/>
              <a:gd name="connsiteY144" fmla="*/ 362809 h 719934"/>
              <a:gd name="connsiteX145" fmla="*/ 437582 w 720000"/>
              <a:gd name="connsiteY145" fmla="*/ 326438 h 719934"/>
              <a:gd name="connsiteX146" fmla="*/ 437582 w 720000"/>
              <a:gd name="connsiteY146" fmla="*/ 212879 h 719934"/>
              <a:gd name="connsiteX147" fmla="*/ 448146 w 720000"/>
              <a:gd name="connsiteY147" fmla="*/ 202315 h 719934"/>
              <a:gd name="connsiteX148" fmla="*/ 458710 w 720000"/>
              <a:gd name="connsiteY148" fmla="*/ 212878 h 719934"/>
              <a:gd name="connsiteX149" fmla="*/ 458710 w 720000"/>
              <a:gd name="connsiteY149" fmla="*/ 266765 h 719934"/>
              <a:gd name="connsiteX150" fmla="*/ 482882 w 720000"/>
              <a:gd name="connsiteY150" fmla="*/ 245466 h 719934"/>
              <a:gd name="connsiteX151" fmla="*/ 482882 w 720000"/>
              <a:gd name="connsiteY151" fmla="*/ 82194 h 719934"/>
              <a:gd name="connsiteX152" fmla="*/ 403200 w 720000"/>
              <a:gd name="connsiteY152" fmla="*/ 82194 h 719934"/>
              <a:gd name="connsiteX153" fmla="*/ 403200 w 720000"/>
              <a:gd name="connsiteY153" fmla="*/ 98235 h 719934"/>
              <a:gd name="connsiteX154" fmla="*/ 448146 w 720000"/>
              <a:gd name="connsiteY154" fmla="*/ 98235 h 719934"/>
              <a:gd name="connsiteX155" fmla="*/ 458710 w 720000"/>
              <a:gd name="connsiteY155" fmla="*/ 108799 h 719934"/>
              <a:gd name="connsiteX156" fmla="*/ 458710 w 720000"/>
              <a:gd name="connsiteY156" fmla="*/ 177664 h 719934"/>
              <a:gd name="connsiteX157" fmla="*/ 448146 w 720000"/>
              <a:gd name="connsiteY157" fmla="*/ 188229 h 719934"/>
              <a:gd name="connsiteX158" fmla="*/ 437582 w 720000"/>
              <a:gd name="connsiteY158" fmla="*/ 177664 h 719934"/>
              <a:gd name="connsiteX159" fmla="*/ 437582 w 720000"/>
              <a:gd name="connsiteY159" fmla="*/ 119363 h 719934"/>
              <a:gd name="connsiteX160" fmla="*/ 403200 w 720000"/>
              <a:gd name="connsiteY160" fmla="*/ 119363 h 719934"/>
              <a:gd name="connsiteX161" fmla="*/ 403200 w 720000"/>
              <a:gd name="connsiteY161" fmla="*/ 129194 h 719934"/>
              <a:gd name="connsiteX162" fmla="*/ 392636 w 720000"/>
              <a:gd name="connsiteY162" fmla="*/ 139757 h 719934"/>
              <a:gd name="connsiteX163" fmla="*/ 111374 w 720000"/>
              <a:gd name="connsiteY163" fmla="*/ 139757 h 719934"/>
              <a:gd name="connsiteX164" fmla="*/ 100810 w 720000"/>
              <a:gd name="connsiteY164" fmla="*/ 129194 h 719934"/>
              <a:gd name="connsiteX165" fmla="*/ 100810 w 720000"/>
              <a:gd name="connsiteY165" fmla="*/ 119363 h 719934"/>
              <a:gd name="connsiteX166" fmla="*/ 66426 w 720000"/>
              <a:gd name="connsiteY166" fmla="*/ 119363 h 719934"/>
              <a:gd name="connsiteX167" fmla="*/ 66426 w 720000"/>
              <a:gd name="connsiteY167" fmla="*/ 411515 h 719934"/>
              <a:gd name="connsiteX168" fmla="*/ 55862 w 720000"/>
              <a:gd name="connsiteY168" fmla="*/ 422079 h 719934"/>
              <a:gd name="connsiteX169" fmla="*/ 45298 w 720000"/>
              <a:gd name="connsiteY169" fmla="*/ 411515 h 719934"/>
              <a:gd name="connsiteX170" fmla="*/ 45298 w 720000"/>
              <a:gd name="connsiteY170" fmla="*/ 108800 h 719934"/>
              <a:gd name="connsiteX171" fmla="*/ 55862 w 720000"/>
              <a:gd name="connsiteY171" fmla="*/ 98236 h 719934"/>
              <a:gd name="connsiteX172" fmla="*/ 100810 w 720000"/>
              <a:gd name="connsiteY172" fmla="*/ 98236 h 719934"/>
              <a:gd name="connsiteX173" fmla="*/ 100810 w 720000"/>
              <a:gd name="connsiteY173" fmla="*/ 82194 h 719934"/>
              <a:gd name="connsiteX174" fmla="*/ 252005 w 720000"/>
              <a:gd name="connsiteY174" fmla="*/ 21128 h 719934"/>
              <a:gd name="connsiteX175" fmla="*/ 215077 w 720000"/>
              <a:gd name="connsiteY175" fmla="*/ 50064 h 719934"/>
              <a:gd name="connsiteX176" fmla="*/ 204817 w 720000"/>
              <a:gd name="connsiteY176" fmla="*/ 58112 h 719934"/>
              <a:gd name="connsiteX177" fmla="*/ 121937 w 720000"/>
              <a:gd name="connsiteY177" fmla="*/ 58112 h 719934"/>
              <a:gd name="connsiteX178" fmla="*/ 121937 w 720000"/>
              <a:gd name="connsiteY178" fmla="*/ 118631 h 719934"/>
              <a:gd name="connsiteX179" fmla="*/ 382072 w 720000"/>
              <a:gd name="connsiteY179" fmla="*/ 118631 h 719934"/>
              <a:gd name="connsiteX180" fmla="*/ 382072 w 720000"/>
              <a:gd name="connsiteY180" fmla="*/ 58112 h 719934"/>
              <a:gd name="connsiteX181" fmla="*/ 299192 w 720000"/>
              <a:gd name="connsiteY181" fmla="*/ 58112 h 719934"/>
              <a:gd name="connsiteX182" fmla="*/ 288932 w 720000"/>
              <a:gd name="connsiteY182" fmla="*/ 50064 h 719934"/>
              <a:gd name="connsiteX183" fmla="*/ 252005 w 720000"/>
              <a:gd name="connsiteY183" fmla="*/ 21128 h 719934"/>
              <a:gd name="connsiteX184" fmla="*/ 252005 w 720000"/>
              <a:gd name="connsiteY184" fmla="*/ 0 h 719934"/>
              <a:gd name="connsiteX185" fmla="*/ 306864 w 720000"/>
              <a:gd name="connsiteY185" fmla="*/ 36984 h 719934"/>
              <a:gd name="connsiteX186" fmla="*/ 392636 w 720000"/>
              <a:gd name="connsiteY186" fmla="*/ 36984 h 719934"/>
              <a:gd name="connsiteX187" fmla="*/ 403200 w 720000"/>
              <a:gd name="connsiteY187" fmla="*/ 47548 h 719934"/>
              <a:gd name="connsiteX188" fmla="*/ 403200 w 720000"/>
              <a:gd name="connsiteY188" fmla="*/ 61066 h 719934"/>
              <a:gd name="connsiteX189" fmla="*/ 493446 w 720000"/>
              <a:gd name="connsiteY189" fmla="*/ 61066 h 719934"/>
              <a:gd name="connsiteX190" fmla="*/ 504009 w 720000"/>
              <a:gd name="connsiteY190" fmla="*/ 71630 h 719934"/>
              <a:gd name="connsiteX191" fmla="*/ 504009 w 720000"/>
              <a:gd name="connsiteY191" fmla="*/ 235766 h 719934"/>
              <a:gd name="connsiteX192" fmla="*/ 532676 w 720000"/>
              <a:gd name="connsiteY192" fmla="*/ 231342 h 719934"/>
              <a:gd name="connsiteX193" fmla="*/ 532729 w 720000"/>
              <a:gd name="connsiteY193" fmla="*/ 231343 h 719934"/>
              <a:gd name="connsiteX194" fmla="*/ 532783 w 720000"/>
              <a:gd name="connsiteY194" fmla="*/ 231342 h 719934"/>
              <a:gd name="connsiteX195" fmla="*/ 627771 w 720000"/>
              <a:gd name="connsiteY195" fmla="*/ 326331 h 719934"/>
              <a:gd name="connsiteX196" fmla="*/ 627771 w 720000"/>
              <a:gd name="connsiteY196" fmla="*/ 326437 h 719934"/>
              <a:gd name="connsiteX197" fmla="*/ 627771 w 720000"/>
              <a:gd name="connsiteY197" fmla="*/ 362797 h 719934"/>
              <a:gd name="connsiteX198" fmla="*/ 627771 w 720000"/>
              <a:gd name="connsiteY198" fmla="*/ 398981 h 719934"/>
              <a:gd name="connsiteX199" fmla="*/ 582326 w 720000"/>
              <a:gd name="connsiteY199" fmla="*/ 479989 h 719934"/>
              <a:gd name="connsiteX200" fmla="*/ 720000 w 720000"/>
              <a:gd name="connsiteY200" fmla="*/ 654072 h 719934"/>
              <a:gd name="connsiteX201" fmla="*/ 720000 w 720000"/>
              <a:gd name="connsiteY201" fmla="*/ 709370 h 719934"/>
              <a:gd name="connsiteX202" fmla="*/ 709436 w 720000"/>
              <a:gd name="connsiteY202" fmla="*/ 719934 h 719934"/>
              <a:gd name="connsiteX203" fmla="*/ 470134 w 720000"/>
              <a:gd name="connsiteY203" fmla="*/ 719934 h 719934"/>
              <a:gd name="connsiteX204" fmla="*/ 459571 w 720000"/>
              <a:gd name="connsiteY204" fmla="*/ 709370 h 719934"/>
              <a:gd name="connsiteX205" fmla="*/ 470134 w 720000"/>
              <a:gd name="connsiteY205" fmla="*/ 698806 h 719934"/>
              <a:gd name="connsiteX206" fmla="*/ 698876 w 720000"/>
              <a:gd name="connsiteY206" fmla="*/ 698806 h 719934"/>
              <a:gd name="connsiteX207" fmla="*/ 698876 w 720000"/>
              <a:gd name="connsiteY207" fmla="*/ 654072 h 719934"/>
              <a:gd name="connsiteX208" fmla="*/ 648791 w 720000"/>
              <a:gd name="connsiteY208" fmla="*/ 541846 h 719934"/>
              <a:gd name="connsiteX209" fmla="*/ 581117 w 720000"/>
              <a:gd name="connsiteY209" fmla="*/ 501845 h 719934"/>
              <a:gd name="connsiteX210" fmla="*/ 564226 w 720000"/>
              <a:gd name="connsiteY210" fmla="*/ 534663 h 719934"/>
              <a:gd name="connsiteX211" fmla="*/ 586873 w 720000"/>
              <a:gd name="connsiteY211" fmla="*/ 632964 h 719934"/>
              <a:gd name="connsiteX212" fmla="*/ 583710 w 720000"/>
              <a:gd name="connsiteY212" fmla="*/ 643128 h 719934"/>
              <a:gd name="connsiteX213" fmla="*/ 539918 w 720000"/>
              <a:gd name="connsiteY213" fmla="*/ 683209 h 719934"/>
              <a:gd name="connsiteX214" fmla="*/ 532787 w 720000"/>
              <a:gd name="connsiteY214" fmla="*/ 685980 h 719934"/>
              <a:gd name="connsiteX215" fmla="*/ 525654 w 720000"/>
              <a:gd name="connsiteY215" fmla="*/ 683209 h 719934"/>
              <a:gd name="connsiteX216" fmla="*/ 481862 w 720000"/>
              <a:gd name="connsiteY216" fmla="*/ 643128 h 719934"/>
              <a:gd name="connsiteX217" fmla="*/ 478700 w 720000"/>
              <a:gd name="connsiteY217" fmla="*/ 632964 h 719934"/>
              <a:gd name="connsiteX218" fmla="*/ 501346 w 720000"/>
              <a:gd name="connsiteY218" fmla="*/ 534664 h 719934"/>
              <a:gd name="connsiteX219" fmla="*/ 484454 w 720000"/>
              <a:gd name="connsiteY219" fmla="*/ 501845 h 719934"/>
              <a:gd name="connsiteX220" fmla="*/ 452736 w 720000"/>
              <a:gd name="connsiteY220" fmla="*/ 515529 h 719934"/>
              <a:gd name="connsiteX221" fmla="*/ 452383 w 720000"/>
              <a:gd name="connsiteY221" fmla="*/ 515726 h 719934"/>
              <a:gd name="connsiteX222" fmla="*/ 446857 w 720000"/>
              <a:gd name="connsiteY222" fmla="*/ 518941 h 719934"/>
              <a:gd name="connsiteX223" fmla="*/ 444988 w 720000"/>
              <a:gd name="connsiteY223" fmla="*/ 520083 h 719934"/>
              <a:gd name="connsiteX224" fmla="*/ 442527 w 720000"/>
              <a:gd name="connsiteY224" fmla="*/ 521635 h 719934"/>
              <a:gd name="connsiteX225" fmla="*/ 438506 w 720000"/>
              <a:gd name="connsiteY225" fmla="*/ 524304 h 719934"/>
              <a:gd name="connsiteX226" fmla="*/ 436927 w 720000"/>
              <a:gd name="connsiteY226" fmla="*/ 525404 h 719934"/>
              <a:gd name="connsiteX227" fmla="*/ 432729 w 720000"/>
              <a:gd name="connsiteY227" fmla="*/ 528426 h 719934"/>
              <a:gd name="connsiteX228" fmla="*/ 432308 w 720000"/>
              <a:gd name="connsiteY228" fmla="*/ 528734 h 719934"/>
              <a:gd name="connsiteX229" fmla="*/ 427502 w 720000"/>
              <a:gd name="connsiteY229" fmla="*/ 532479 h 719934"/>
              <a:gd name="connsiteX230" fmla="*/ 426801 w 720000"/>
              <a:gd name="connsiteY230" fmla="*/ 533044 h 719934"/>
              <a:gd name="connsiteX231" fmla="*/ 422097 w 720000"/>
              <a:gd name="connsiteY231" fmla="*/ 537010 h 719934"/>
              <a:gd name="connsiteX232" fmla="*/ 421688 w 720000"/>
              <a:gd name="connsiteY232" fmla="*/ 537371 h 719934"/>
              <a:gd name="connsiteX233" fmla="*/ 412437 w 720000"/>
              <a:gd name="connsiteY233" fmla="*/ 546128 h 719934"/>
              <a:gd name="connsiteX234" fmla="*/ 411980 w 720000"/>
              <a:gd name="connsiteY234" fmla="*/ 546594 h 719934"/>
              <a:gd name="connsiteX235" fmla="*/ 403177 w 720000"/>
              <a:gd name="connsiteY235" fmla="*/ 556347 h 719934"/>
              <a:gd name="connsiteX236" fmla="*/ 384397 w 720000"/>
              <a:gd name="connsiteY236" fmla="*/ 584124 h 719934"/>
              <a:gd name="connsiteX237" fmla="*/ 383777 w 720000"/>
              <a:gd name="connsiteY237" fmla="*/ 585306 h 719934"/>
              <a:gd name="connsiteX238" fmla="*/ 381957 w 720000"/>
              <a:gd name="connsiteY238" fmla="*/ 588922 h 719934"/>
              <a:gd name="connsiteX239" fmla="*/ 379613 w 720000"/>
              <a:gd name="connsiteY239" fmla="*/ 593938 h 719934"/>
              <a:gd name="connsiteX240" fmla="*/ 379340 w 720000"/>
              <a:gd name="connsiteY240" fmla="*/ 594545 h 719934"/>
              <a:gd name="connsiteX241" fmla="*/ 370080 w 720000"/>
              <a:gd name="connsiteY241" fmla="*/ 622914 h 719934"/>
              <a:gd name="connsiteX242" fmla="*/ 369995 w 720000"/>
              <a:gd name="connsiteY242" fmla="*/ 623231 h 719934"/>
              <a:gd name="connsiteX243" fmla="*/ 369180 w 720000"/>
              <a:gd name="connsiteY243" fmla="*/ 627219 h 719934"/>
              <a:gd name="connsiteX244" fmla="*/ 368825 w 720000"/>
              <a:gd name="connsiteY244" fmla="*/ 629253 h 719934"/>
              <a:gd name="connsiteX245" fmla="*/ 368191 w 720000"/>
              <a:gd name="connsiteY245" fmla="*/ 633261 h 719934"/>
              <a:gd name="connsiteX246" fmla="*/ 367951 w 720000"/>
              <a:gd name="connsiteY246" fmla="*/ 634945 h 719934"/>
              <a:gd name="connsiteX247" fmla="*/ 367380 w 720000"/>
              <a:gd name="connsiteY247" fmla="*/ 640016 h 719934"/>
              <a:gd name="connsiteX248" fmla="*/ 367236 w 720000"/>
              <a:gd name="connsiteY248" fmla="*/ 641556 h 719934"/>
              <a:gd name="connsiteX249" fmla="*/ 366869 w 720000"/>
              <a:gd name="connsiteY249" fmla="*/ 647012 h 719934"/>
              <a:gd name="connsiteX250" fmla="*/ 366823 w 720000"/>
              <a:gd name="connsiteY250" fmla="*/ 648173 h 719934"/>
              <a:gd name="connsiteX251" fmla="*/ 366691 w 720000"/>
              <a:gd name="connsiteY251" fmla="*/ 654069 h 719934"/>
              <a:gd name="connsiteX252" fmla="*/ 366691 w 720000"/>
              <a:gd name="connsiteY252" fmla="*/ 661540 h 719934"/>
              <a:gd name="connsiteX253" fmla="*/ 366691 w 720000"/>
              <a:gd name="connsiteY253" fmla="*/ 698805 h 719934"/>
              <a:gd name="connsiteX254" fmla="*/ 434922 w 720000"/>
              <a:gd name="connsiteY254" fmla="*/ 698805 h 719934"/>
              <a:gd name="connsiteX255" fmla="*/ 445486 w 720000"/>
              <a:gd name="connsiteY255" fmla="*/ 709368 h 719934"/>
              <a:gd name="connsiteX256" fmla="*/ 434922 w 720000"/>
              <a:gd name="connsiteY256" fmla="*/ 719932 h 719934"/>
              <a:gd name="connsiteX257" fmla="*/ 356127 w 720000"/>
              <a:gd name="connsiteY257" fmla="*/ 719932 h 719934"/>
              <a:gd name="connsiteX258" fmla="*/ 345563 w 720000"/>
              <a:gd name="connsiteY258" fmla="*/ 709368 h 719934"/>
              <a:gd name="connsiteX259" fmla="*/ 345563 w 720000"/>
              <a:gd name="connsiteY259" fmla="*/ 672104 h 719934"/>
              <a:gd name="connsiteX260" fmla="*/ 10564 w 720000"/>
              <a:gd name="connsiteY260" fmla="*/ 672104 h 719934"/>
              <a:gd name="connsiteX261" fmla="*/ 0 w 720000"/>
              <a:gd name="connsiteY261" fmla="*/ 661540 h 719934"/>
              <a:gd name="connsiteX262" fmla="*/ 0 w 720000"/>
              <a:gd name="connsiteY262" fmla="*/ 71630 h 719934"/>
              <a:gd name="connsiteX263" fmla="*/ 10564 w 720000"/>
              <a:gd name="connsiteY263" fmla="*/ 61066 h 719934"/>
              <a:gd name="connsiteX264" fmla="*/ 100810 w 720000"/>
              <a:gd name="connsiteY264" fmla="*/ 61066 h 719934"/>
              <a:gd name="connsiteX265" fmla="*/ 100810 w 720000"/>
              <a:gd name="connsiteY265" fmla="*/ 47548 h 719934"/>
              <a:gd name="connsiteX266" fmla="*/ 111374 w 720000"/>
              <a:gd name="connsiteY266" fmla="*/ 36984 h 719934"/>
              <a:gd name="connsiteX267" fmla="*/ 197145 w 720000"/>
              <a:gd name="connsiteY267" fmla="*/ 36984 h 719934"/>
              <a:gd name="connsiteX268" fmla="*/ 252005 w 720000"/>
              <a:gd name="connsiteY268" fmla="*/ 0 h 71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720000" h="719934">
                <a:moveTo>
                  <a:pt x="520911" y="543829"/>
                </a:moveTo>
                <a:lnTo>
                  <a:pt x="500668" y="631703"/>
                </a:lnTo>
                <a:lnTo>
                  <a:pt x="532783" y="661096"/>
                </a:lnTo>
                <a:lnTo>
                  <a:pt x="564896" y="631703"/>
                </a:lnTo>
                <a:lnTo>
                  <a:pt x="544652" y="543829"/>
                </a:lnTo>
                <a:close/>
                <a:moveTo>
                  <a:pt x="530434" y="493908"/>
                </a:moveTo>
                <a:cubicBezTo>
                  <a:pt x="529202" y="493944"/>
                  <a:pt x="527969" y="493976"/>
                  <a:pt x="526737" y="494039"/>
                </a:cubicBezTo>
                <a:cubicBezTo>
                  <a:pt x="526307" y="494062"/>
                  <a:pt x="525875" y="494080"/>
                  <a:pt x="525446" y="494107"/>
                </a:cubicBezTo>
                <a:cubicBezTo>
                  <a:pt x="523651" y="494214"/>
                  <a:pt x="521853" y="494358"/>
                  <a:pt x="520058" y="494524"/>
                </a:cubicBezTo>
                <a:cubicBezTo>
                  <a:pt x="519345" y="494592"/>
                  <a:pt x="518630" y="494665"/>
                  <a:pt x="517917" y="494741"/>
                </a:cubicBezTo>
                <a:cubicBezTo>
                  <a:pt x="516576" y="494884"/>
                  <a:pt x="515236" y="495049"/>
                  <a:pt x="513895" y="495223"/>
                </a:cubicBezTo>
                <a:cubicBezTo>
                  <a:pt x="512585" y="495398"/>
                  <a:pt x="511280" y="495586"/>
                  <a:pt x="509973" y="495790"/>
                </a:cubicBezTo>
                <a:cubicBezTo>
                  <a:pt x="509394" y="495880"/>
                  <a:pt x="508816" y="495976"/>
                  <a:pt x="508237" y="496071"/>
                </a:cubicBezTo>
                <a:cubicBezTo>
                  <a:pt x="507320" y="496226"/>
                  <a:pt x="506403" y="496382"/>
                  <a:pt x="505487" y="496551"/>
                </a:cubicBezTo>
                <a:lnTo>
                  <a:pt x="518945" y="522700"/>
                </a:lnTo>
                <a:lnTo>
                  <a:pt x="546615" y="522700"/>
                </a:lnTo>
                <a:lnTo>
                  <a:pt x="560075" y="496548"/>
                </a:lnTo>
                <a:cubicBezTo>
                  <a:pt x="559164" y="496379"/>
                  <a:pt x="558253" y="496223"/>
                  <a:pt x="557340" y="496071"/>
                </a:cubicBezTo>
                <a:cubicBezTo>
                  <a:pt x="556752" y="495974"/>
                  <a:pt x="556164" y="495879"/>
                  <a:pt x="555577" y="495787"/>
                </a:cubicBezTo>
                <a:cubicBezTo>
                  <a:pt x="554279" y="495583"/>
                  <a:pt x="552979" y="495395"/>
                  <a:pt x="551679" y="495223"/>
                </a:cubicBezTo>
                <a:cubicBezTo>
                  <a:pt x="550334" y="495046"/>
                  <a:pt x="548990" y="494881"/>
                  <a:pt x="547644" y="494739"/>
                </a:cubicBezTo>
                <a:cubicBezTo>
                  <a:pt x="546932" y="494664"/>
                  <a:pt x="546219" y="494592"/>
                  <a:pt x="545507" y="494524"/>
                </a:cubicBezTo>
                <a:cubicBezTo>
                  <a:pt x="543711" y="494358"/>
                  <a:pt x="541914" y="494214"/>
                  <a:pt x="540116" y="494107"/>
                </a:cubicBezTo>
                <a:cubicBezTo>
                  <a:pt x="539686" y="494080"/>
                  <a:pt x="539254" y="494062"/>
                  <a:pt x="538825" y="494039"/>
                </a:cubicBezTo>
                <a:cubicBezTo>
                  <a:pt x="537594" y="493976"/>
                  <a:pt x="536360" y="493944"/>
                  <a:pt x="535128" y="493908"/>
                </a:cubicBezTo>
                <a:cubicBezTo>
                  <a:pt x="534347" y="493927"/>
                  <a:pt x="533569" y="493967"/>
                  <a:pt x="532781" y="493967"/>
                </a:cubicBezTo>
                <a:cubicBezTo>
                  <a:pt x="531994" y="493967"/>
                  <a:pt x="531218" y="493928"/>
                  <a:pt x="530434" y="493908"/>
                </a:cubicBezTo>
                <a:close/>
                <a:moveTo>
                  <a:pt x="458710" y="458350"/>
                </a:moveTo>
                <a:lnTo>
                  <a:pt x="458710" y="488836"/>
                </a:lnTo>
                <a:cubicBezTo>
                  <a:pt x="466522" y="485408"/>
                  <a:pt x="474595" y="482474"/>
                  <a:pt x="482882" y="480089"/>
                </a:cubicBezTo>
                <a:lnTo>
                  <a:pt x="482882" y="479760"/>
                </a:lnTo>
                <a:cubicBezTo>
                  <a:pt x="473654" y="474041"/>
                  <a:pt x="465482" y="466783"/>
                  <a:pt x="458710" y="458350"/>
                </a:cubicBezTo>
                <a:close/>
                <a:moveTo>
                  <a:pt x="246399" y="389025"/>
                </a:moveTo>
                <a:lnTo>
                  <a:pt x="190568" y="462126"/>
                </a:lnTo>
                <a:cubicBezTo>
                  <a:pt x="206046" y="471738"/>
                  <a:pt x="223710" y="476773"/>
                  <a:pt x="242232" y="476773"/>
                </a:cubicBezTo>
                <a:cubicBezTo>
                  <a:pt x="292849" y="476773"/>
                  <a:pt x="334666" y="438302"/>
                  <a:pt x="339976" y="389066"/>
                </a:cubicBezTo>
                <a:lnTo>
                  <a:pt x="325606" y="389061"/>
                </a:lnTo>
                <a:close/>
                <a:moveTo>
                  <a:pt x="547419" y="332602"/>
                </a:moveTo>
                <a:cubicBezTo>
                  <a:pt x="533679" y="347910"/>
                  <a:pt x="505947" y="370039"/>
                  <a:pt x="458921" y="373023"/>
                </a:cubicBezTo>
                <a:lnTo>
                  <a:pt x="458921" y="398981"/>
                </a:lnTo>
                <a:cubicBezTo>
                  <a:pt x="458921" y="400100"/>
                  <a:pt x="458956" y="401213"/>
                  <a:pt x="459005" y="402319"/>
                </a:cubicBezTo>
                <a:cubicBezTo>
                  <a:pt x="459019" y="402637"/>
                  <a:pt x="459036" y="402955"/>
                  <a:pt x="459054" y="403273"/>
                </a:cubicBezTo>
                <a:cubicBezTo>
                  <a:pt x="459108" y="404185"/>
                  <a:pt x="459177" y="405094"/>
                  <a:pt x="459263" y="405997"/>
                </a:cubicBezTo>
                <a:cubicBezTo>
                  <a:pt x="459294" y="406319"/>
                  <a:pt x="459323" y="406641"/>
                  <a:pt x="459358" y="406961"/>
                </a:cubicBezTo>
                <a:cubicBezTo>
                  <a:pt x="459451" y="407835"/>
                  <a:pt x="459565" y="408701"/>
                  <a:pt x="459689" y="409564"/>
                </a:cubicBezTo>
                <a:cubicBezTo>
                  <a:pt x="459760" y="410055"/>
                  <a:pt x="459838" y="410543"/>
                  <a:pt x="459918" y="411032"/>
                </a:cubicBezTo>
                <a:cubicBezTo>
                  <a:pt x="460004" y="411558"/>
                  <a:pt x="460101" y="412079"/>
                  <a:pt x="460198" y="412600"/>
                </a:cubicBezTo>
                <a:cubicBezTo>
                  <a:pt x="460403" y="413687"/>
                  <a:pt x="460631" y="414766"/>
                  <a:pt x="460883" y="415838"/>
                </a:cubicBezTo>
                <a:cubicBezTo>
                  <a:pt x="460940" y="416079"/>
                  <a:pt x="460992" y="416326"/>
                  <a:pt x="461051" y="416567"/>
                </a:cubicBezTo>
                <a:cubicBezTo>
                  <a:pt x="461227" y="417275"/>
                  <a:pt x="461414" y="417981"/>
                  <a:pt x="461610" y="418684"/>
                </a:cubicBezTo>
                <a:cubicBezTo>
                  <a:pt x="461656" y="418850"/>
                  <a:pt x="461704" y="419014"/>
                  <a:pt x="461750" y="419179"/>
                </a:cubicBezTo>
                <a:cubicBezTo>
                  <a:pt x="467195" y="438222"/>
                  <a:pt x="480226" y="454597"/>
                  <a:pt x="498397" y="464241"/>
                </a:cubicBezTo>
                <a:cubicBezTo>
                  <a:pt x="498652" y="464379"/>
                  <a:pt x="498885" y="464542"/>
                  <a:pt x="499126" y="464695"/>
                </a:cubicBezTo>
                <a:cubicBezTo>
                  <a:pt x="508428" y="469479"/>
                  <a:pt x="518865" y="472345"/>
                  <a:pt x="529925" y="472770"/>
                </a:cubicBezTo>
                <a:cubicBezTo>
                  <a:pt x="530829" y="472744"/>
                  <a:pt x="531731" y="472711"/>
                  <a:pt x="532638" y="472698"/>
                </a:cubicBezTo>
                <a:cubicBezTo>
                  <a:pt x="532734" y="472696"/>
                  <a:pt x="532831" y="472696"/>
                  <a:pt x="532926" y="472698"/>
                </a:cubicBezTo>
                <a:cubicBezTo>
                  <a:pt x="533833" y="472711"/>
                  <a:pt x="534735" y="472744"/>
                  <a:pt x="535639" y="472770"/>
                </a:cubicBezTo>
                <a:cubicBezTo>
                  <a:pt x="575045" y="471261"/>
                  <a:pt x="606642" y="438751"/>
                  <a:pt x="606643" y="398981"/>
                </a:cubicBezTo>
                <a:lnTo>
                  <a:pt x="606643" y="372645"/>
                </a:lnTo>
                <a:cubicBezTo>
                  <a:pt x="575808" y="368558"/>
                  <a:pt x="557105" y="347686"/>
                  <a:pt x="547419" y="332602"/>
                </a:cubicBezTo>
                <a:close/>
                <a:moveTo>
                  <a:pt x="168213" y="283623"/>
                </a:moveTo>
                <a:cubicBezTo>
                  <a:pt x="139056" y="306362"/>
                  <a:pt x="121938" y="341084"/>
                  <a:pt x="121938" y="378457"/>
                </a:cubicBezTo>
                <a:cubicBezTo>
                  <a:pt x="121938" y="412356"/>
                  <a:pt x="135861" y="443966"/>
                  <a:pt x="160480" y="466708"/>
                </a:cubicBezTo>
                <a:lnTo>
                  <a:pt x="167073" y="458076"/>
                </a:lnTo>
                <a:cubicBezTo>
                  <a:pt x="167078" y="458071"/>
                  <a:pt x="167081" y="458065"/>
                  <a:pt x="167085" y="458060"/>
                </a:cubicBezTo>
                <a:lnTo>
                  <a:pt x="228299" y="377912"/>
                </a:lnTo>
                <a:close/>
                <a:moveTo>
                  <a:pt x="532728" y="252475"/>
                </a:moveTo>
                <a:cubicBezTo>
                  <a:pt x="520536" y="252483"/>
                  <a:pt x="509035" y="255477"/>
                  <a:pt x="498891" y="260739"/>
                </a:cubicBezTo>
                <a:cubicBezTo>
                  <a:pt x="498725" y="260841"/>
                  <a:pt x="498570" y="260955"/>
                  <a:pt x="498398" y="261046"/>
                </a:cubicBezTo>
                <a:cubicBezTo>
                  <a:pt x="482425" y="269527"/>
                  <a:pt x="470421" y="283209"/>
                  <a:pt x="464052" y="299335"/>
                </a:cubicBezTo>
                <a:cubicBezTo>
                  <a:pt x="464047" y="299351"/>
                  <a:pt x="464040" y="299365"/>
                  <a:pt x="464034" y="299380"/>
                </a:cubicBezTo>
                <a:cubicBezTo>
                  <a:pt x="463183" y="301540"/>
                  <a:pt x="462438" y="303745"/>
                  <a:pt x="461792" y="305987"/>
                </a:cubicBezTo>
                <a:cubicBezTo>
                  <a:pt x="461722" y="306230"/>
                  <a:pt x="461652" y="306475"/>
                  <a:pt x="461584" y="306720"/>
                </a:cubicBezTo>
                <a:cubicBezTo>
                  <a:pt x="461401" y="307375"/>
                  <a:pt x="461227" y="308032"/>
                  <a:pt x="461064" y="308694"/>
                </a:cubicBezTo>
                <a:cubicBezTo>
                  <a:pt x="460973" y="309064"/>
                  <a:pt x="460892" y="309436"/>
                  <a:pt x="460807" y="309808"/>
                </a:cubicBezTo>
                <a:cubicBezTo>
                  <a:pt x="460590" y="310746"/>
                  <a:pt x="460392" y="311688"/>
                  <a:pt x="460213" y="312636"/>
                </a:cubicBezTo>
                <a:cubicBezTo>
                  <a:pt x="460108" y="313194"/>
                  <a:pt x="460005" y="313752"/>
                  <a:pt x="459912" y="314315"/>
                </a:cubicBezTo>
                <a:cubicBezTo>
                  <a:pt x="459835" y="314784"/>
                  <a:pt x="459760" y="315256"/>
                  <a:pt x="459691" y="315728"/>
                </a:cubicBezTo>
                <a:cubicBezTo>
                  <a:pt x="459563" y="316620"/>
                  <a:pt x="459447" y="317515"/>
                  <a:pt x="459350" y="318418"/>
                </a:cubicBezTo>
                <a:cubicBezTo>
                  <a:pt x="459319" y="318708"/>
                  <a:pt x="459292" y="319002"/>
                  <a:pt x="459264" y="319293"/>
                </a:cubicBezTo>
                <a:cubicBezTo>
                  <a:pt x="459178" y="320206"/>
                  <a:pt x="459108" y="321122"/>
                  <a:pt x="459054" y="322045"/>
                </a:cubicBezTo>
                <a:cubicBezTo>
                  <a:pt x="459036" y="322360"/>
                  <a:pt x="459019" y="322676"/>
                  <a:pt x="459005" y="322993"/>
                </a:cubicBezTo>
                <a:cubicBezTo>
                  <a:pt x="458956" y="324099"/>
                  <a:pt x="458921" y="325213"/>
                  <a:pt x="458921" y="326333"/>
                </a:cubicBezTo>
                <a:lnTo>
                  <a:pt x="458921" y="351846"/>
                </a:lnTo>
                <a:cubicBezTo>
                  <a:pt x="517602" y="347483"/>
                  <a:pt x="539424" y="308321"/>
                  <a:pt x="539649" y="307904"/>
                </a:cubicBezTo>
                <a:cubicBezTo>
                  <a:pt x="541614" y="304263"/>
                  <a:pt x="545516" y="302101"/>
                  <a:pt x="549647" y="302380"/>
                </a:cubicBezTo>
                <a:cubicBezTo>
                  <a:pt x="553772" y="302656"/>
                  <a:pt x="557360" y="305311"/>
                  <a:pt x="558826" y="309178"/>
                </a:cubicBezTo>
                <a:cubicBezTo>
                  <a:pt x="559431" y="310743"/>
                  <a:pt x="573037" y="344930"/>
                  <a:pt x="606645" y="351239"/>
                </a:cubicBezTo>
                <a:lnTo>
                  <a:pt x="606645" y="326439"/>
                </a:lnTo>
                <a:cubicBezTo>
                  <a:pt x="606645" y="285671"/>
                  <a:pt x="573492" y="252503"/>
                  <a:pt x="532728" y="252475"/>
                </a:cubicBezTo>
                <a:close/>
                <a:moveTo>
                  <a:pt x="242231" y="217490"/>
                </a:moveTo>
                <a:cubicBezTo>
                  <a:pt x="265812" y="217490"/>
                  <a:pt x="288543" y="222478"/>
                  <a:pt x="309785" y="232312"/>
                </a:cubicBezTo>
                <a:cubicBezTo>
                  <a:pt x="315081" y="234763"/>
                  <a:pt x="317385" y="241042"/>
                  <a:pt x="314934" y="246336"/>
                </a:cubicBezTo>
                <a:cubicBezTo>
                  <a:pt x="312484" y="251631"/>
                  <a:pt x="306204" y="253936"/>
                  <a:pt x="300911" y="251485"/>
                </a:cubicBezTo>
                <a:cubicBezTo>
                  <a:pt x="282468" y="242947"/>
                  <a:pt x="262725" y="238617"/>
                  <a:pt x="242231" y="238617"/>
                </a:cubicBezTo>
                <a:cubicBezTo>
                  <a:pt x="218732" y="238617"/>
                  <a:pt x="195836" y="244458"/>
                  <a:pt x="175406" y="255592"/>
                </a:cubicBezTo>
                <a:lnTo>
                  <a:pt x="180059" y="262892"/>
                </a:lnTo>
                <a:cubicBezTo>
                  <a:pt x="180060" y="262894"/>
                  <a:pt x="180062" y="262896"/>
                  <a:pt x="180063" y="262898"/>
                </a:cubicBezTo>
                <a:lnTo>
                  <a:pt x="246971" y="367896"/>
                </a:lnTo>
                <a:lnTo>
                  <a:pt x="351111" y="367943"/>
                </a:lnTo>
                <a:cubicBezTo>
                  <a:pt x="351112" y="367943"/>
                  <a:pt x="351114" y="367943"/>
                  <a:pt x="351115" y="367943"/>
                </a:cubicBezTo>
                <a:lnTo>
                  <a:pt x="381687" y="367957"/>
                </a:lnTo>
                <a:cubicBezTo>
                  <a:pt x="378768" y="328263"/>
                  <a:pt x="359346" y="292102"/>
                  <a:pt x="327394" y="267531"/>
                </a:cubicBezTo>
                <a:cubicBezTo>
                  <a:pt x="322771" y="263975"/>
                  <a:pt x="321904" y="257342"/>
                  <a:pt x="325461" y="252718"/>
                </a:cubicBezTo>
                <a:cubicBezTo>
                  <a:pt x="329016" y="248093"/>
                  <a:pt x="335648" y="247225"/>
                  <a:pt x="340276" y="250783"/>
                </a:cubicBezTo>
                <a:cubicBezTo>
                  <a:pt x="380267" y="281535"/>
                  <a:pt x="403201" y="328073"/>
                  <a:pt x="403203" y="378460"/>
                </a:cubicBezTo>
                <a:cubicBezTo>
                  <a:pt x="403203" y="378539"/>
                  <a:pt x="403201" y="378637"/>
                  <a:pt x="403200" y="378727"/>
                </a:cubicBezTo>
                <a:cubicBezTo>
                  <a:pt x="403148" y="381457"/>
                  <a:pt x="402040" y="384064"/>
                  <a:pt x="400105" y="385998"/>
                </a:cubicBezTo>
                <a:cubicBezTo>
                  <a:pt x="398123" y="387978"/>
                  <a:pt x="395436" y="389090"/>
                  <a:pt x="392636" y="389090"/>
                </a:cubicBezTo>
                <a:cubicBezTo>
                  <a:pt x="392635" y="389090"/>
                  <a:pt x="392633" y="389090"/>
                  <a:pt x="392632" y="389090"/>
                </a:cubicBezTo>
                <a:lnTo>
                  <a:pt x="361175" y="389076"/>
                </a:lnTo>
                <a:cubicBezTo>
                  <a:pt x="355780" y="449972"/>
                  <a:pt x="304501" y="497899"/>
                  <a:pt x="242233" y="497899"/>
                </a:cubicBezTo>
                <a:cubicBezTo>
                  <a:pt x="219025" y="497899"/>
                  <a:pt x="196925" y="491379"/>
                  <a:pt x="177702" y="478972"/>
                </a:cubicBezTo>
                <a:lnTo>
                  <a:pt x="170536" y="488353"/>
                </a:lnTo>
                <a:cubicBezTo>
                  <a:pt x="168828" y="490592"/>
                  <a:pt x="166298" y="492054"/>
                  <a:pt x="163508" y="492417"/>
                </a:cubicBezTo>
                <a:cubicBezTo>
                  <a:pt x="163051" y="492476"/>
                  <a:pt x="162595" y="492506"/>
                  <a:pt x="162141" y="492506"/>
                </a:cubicBezTo>
                <a:cubicBezTo>
                  <a:pt x="159811" y="492506"/>
                  <a:pt x="157531" y="491735"/>
                  <a:pt x="155669" y="490291"/>
                </a:cubicBezTo>
                <a:cubicBezTo>
                  <a:pt x="120805" y="463270"/>
                  <a:pt x="100810" y="422508"/>
                  <a:pt x="100810" y="378457"/>
                </a:cubicBezTo>
                <a:cubicBezTo>
                  <a:pt x="100810" y="333836"/>
                  <a:pt x="121573" y="292443"/>
                  <a:pt x="156824" y="265748"/>
                </a:cubicBezTo>
                <a:lnTo>
                  <a:pt x="151736" y="257766"/>
                </a:lnTo>
                <a:cubicBezTo>
                  <a:pt x="148617" y="252870"/>
                  <a:pt x="150032" y="246373"/>
                  <a:pt x="154908" y="243219"/>
                </a:cubicBezTo>
                <a:cubicBezTo>
                  <a:pt x="180928" y="226387"/>
                  <a:pt x="211124" y="217490"/>
                  <a:pt x="242231" y="217490"/>
                </a:cubicBezTo>
                <a:close/>
                <a:moveTo>
                  <a:pt x="21128" y="82194"/>
                </a:moveTo>
                <a:lnTo>
                  <a:pt x="21128" y="650978"/>
                </a:lnTo>
                <a:lnTo>
                  <a:pt x="345594" y="650978"/>
                </a:lnTo>
                <a:cubicBezTo>
                  <a:pt x="345597" y="650784"/>
                  <a:pt x="345612" y="650591"/>
                  <a:pt x="345616" y="650399"/>
                </a:cubicBezTo>
                <a:cubicBezTo>
                  <a:pt x="345660" y="648413"/>
                  <a:pt x="345737" y="646433"/>
                  <a:pt x="345853" y="644461"/>
                </a:cubicBezTo>
                <a:cubicBezTo>
                  <a:pt x="345898" y="643666"/>
                  <a:pt x="345960" y="642872"/>
                  <a:pt x="346016" y="642078"/>
                </a:cubicBezTo>
                <a:cubicBezTo>
                  <a:pt x="346097" y="640964"/>
                  <a:pt x="346190" y="639850"/>
                  <a:pt x="346294" y="638741"/>
                </a:cubicBezTo>
                <a:cubicBezTo>
                  <a:pt x="346524" y="636221"/>
                  <a:pt x="346809" y="633711"/>
                  <a:pt x="347151" y="631212"/>
                </a:cubicBezTo>
                <a:lnTo>
                  <a:pt x="55862" y="631212"/>
                </a:lnTo>
                <a:cubicBezTo>
                  <a:pt x="50027" y="631212"/>
                  <a:pt x="45298" y="626483"/>
                  <a:pt x="45298" y="620648"/>
                </a:cubicBezTo>
                <a:lnTo>
                  <a:pt x="45298" y="446726"/>
                </a:lnTo>
                <a:cubicBezTo>
                  <a:pt x="45298" y="440891"/>
                  <a:pt x="50027" y="436162"/>
                  <a:pt x="55862" y="436162"/>
                </a:cubicBezTo>
                <a:cubicBezTo>
                  <a:pt x="61698" y="436162"/>
                  <a:pt x="66426" y="440891"/>
                  <a:pt x="66426" y="446726"/>
                </a:cubicBezTo>
                <a:lnTo>
                  <a:pt x="66426" y="610084"/>
                </a:lnTo>
                <a:lnTo>
                  <a:pt x="351454" y="610084"/>
                </a:lnTo>
                <a:cubicBezTo>
                  <a:pt x="354408" y="599217"/>
                  <a:pt x="358465" y="588622"/>
                  <a:pt x="363590" y="578392"/>
                </a:cubicBezTo>
                <a:cubicBezTo>
                  <a:pt x="364059" y="577448"/>
                  <a:pt x="364538" y="576511"/>
                  <a:pt x="365024" y="575576"/>
                </a:cubicBezTo>
                <a:cubicBezTo>
                  <a:pt x="365371" y="574913"/>
                  <a:pt x="365708" y="574243"/>
                  <a:pt x="366063" y="573582"/>
                </a:cubicBezTo>
                <a:cubicBezTo>
                  <a:pt x="375782" y="555440"/>
                  <a:pt x="388696" y="538855"/>
                  <a:pt x="404260" y="524538"/>
                </a:cubicBezTo>
                <a:cubicBezTo>
                  <a:pt x="404278" y="524520"/>
                  <a:pt x="404298" y="524503"/>
                  <a:pt x="404316" y="524484"/>
                </a:cubicBezTo>
                <a:cubicBezTo>
                  <a:pt x="404474" y="524341"/>
                  <a:pt x="404634" y="524199"/>
                  <a:pt x="404792" y="524056"/>
                </a:cubicBezTo>
                <a:cubicBezTo>
                  <a:pt x="414781" y="514866"/>
                  <a:pt x="425780" y="506680"/>
                  <a:pt x="437582" y="499684"/>
                </a:cubicBezTo>
                <a:lnTo>
                  <a:pt x="437582" y="362809"/>
                </a:lnTo>
                <a:lnTo>
                  <a:pt x="437582" y="326438"/>
                </a:lnTo>
                <a:lnTo>
                  <a:pt x="437582" y="212879"/>
                </a:lnTo>
                <a:cubicBezTo>
                  <a:pt x="437582" y="207045"/>
                  <a:pt x="442310" y="202315"/>
                  <a:pt x="448146" y="202315"/>
                </a:cubicBezTo>
                <a:cubicBezTo>
                  <a:pt x="453982" y="202315"/>
                  <a:pt x="458710" y="207045"/>
                  <a:pt x="458710" y="212878"/>
                </a:cubicBezTo>
                <a:lnTo>
                  <a:pt x="458710" y="266765"/>
                </a:lnTo>
                <a:cubicBezTo>
                  <a:pt x="465492" y="258376"/>
                  <a:pt x="473664" y="251154"/>
                  <a:pt x="482882" y="245466"/>
                </a:cubicBezTo>
                <a:lnTo>
                  <a:pt x="482882" y="82194"/>
                </a:lnTo>
                <a:lnTo>
                  <a:pt x="403200" y="82194"/>
                </a:lnTo>
                <a:lnTo>
                  <a:pt x="403200" y="98235"/>
                </a:lnTo>
                <a:lnTo>
                  <a:pt x="448146" y="98235"/>
                </a:lnTo>
                <a:cubicBezTo>
                  <a:pt x="453982" y="98235"/>
                  <a:pt x="458710" y="102964"/>
                  <a:pt x="458710" y="108799"/>
                </a:cubicBezTo>
                <a:lnTo>
                  <a:pt x="458710" y="177664"/>
                </a:lnTo>
                <a:cubicBezTo>
                  <a:pt x="458710" y="183499"/>
                  <a:pt x="453982" y="188229"/>
                  <a:pt x="448146" y="188229"/>
                </a:cubicBezTo>
                <a:cubicBezTo>
                  <a:pt x="442310" y="188229"/>
                  <a:pt x="437582" y="183499"/>
                  <a:pt x="437582" y="177664"/>
                </a:cubicBezTo>
                <a:lnTo>
                  <a:pt x="437582" y="119363"/>
                </a:lnTo>
                <a:lnTo>
                  <a:pt x="403200" y="119363"/>
                </a:lnTo>
                <a:lnTo>
                  <a:pt x="403200" y="129194"/>
                </a:lnTo>
                <a:cubicBezTo>
                  <a:pt x="403200" y="135028"/>
                  <a:pt x="398472" y="139757"/>
                  <a:pt x="392636" y="139757"/>
                </a:cubicBezTo>
                <a:lnTo>
                  <a:pt x="111374" y="139757"/>
                </a:lnTo>
                <a:cubicBezTo>
                  <a:pt x="105539" y="139757"/>
                  <a:pt x="100810" y="135028"/>
                  <a:pt x="100810" y="129194"/>
                </a:cubicBezTo>
                <a:lnTo>
                  <a:pt x="100810" y="119363"/>
                </a:lnTo>
                <a:lnTo>
                  <a:pt x="66426" y="119363"/>
                </a:lnTo>
                <a:lnTo>
                  <a:pt x="66426" y="411515"/>
                </a:lnTo>
                <a:cubicBezTo>
                  <a:pt x="66426" y="417349"/>
                  <a:pt x="61698" y="422079"/>
                  <a:pt x="55862" y="422079"/>
                </a:cubicBezTo>
                <a:cubicBezTo>
                  <a:pt x="50027" y="422079"/>
                  <a:pt x="45298" y="417349"/>
                  <a:pt x="45298" y="411515"/>
                </a:cubicBezTo>
                <a:lnTo>
                  <a:pt x="45298" y="108800"/>
                </a:lnTo>
                <a:cubicBezTo>
                  <a:pt x="45298" y="102966"/>
                  <a:pt x="50027" y="98236"/>
                  <a:pt x="55862" y="98236"/>
                </a:cubicBezTo>
                <a:lnTo>
                  <a:pt x="100810" y="98236"/>
                </a:lnTo>
                <a:lnTo>
                  <a:pt x="100810" y="82194"/>
                </a:lnTo>
                <a:close/>
                <a:moveTo>
                  <a:pt x="252005" y="21128"/>
                </a:moveTo>
                <a:cubicBezTo>
                  <a:pt x="234440" y="21128"/>
                  <a:pt x="219256" y="33027"/>
                  <a:pt x="215077" y="50064"/>
                </a:cubicBezTo>
                <a:cubicBezTo>
                  <a:pt x="213918" y="54789"/>
                  <a:pt x="209683" y="58112"/>
                  <a:pt x="204817" y="58112"/>
                </a:cubicBezTo>
                <a:lnTo>
                  <a:pt x="121937" y="58112"/>
                </a:lnTo>
                <a:lnTo>
                  <a:pt x="121937" y="118631"/>
                </a:lnTo>
                <a:lnTo>
                  <a:pt x="382072" y="118631"/>
                </a:lnTo>
                <a:lnTo>
                  <a:pt x="382072" y="58112"/>
                </a:lnTo>
                <a:lnTo>
                  <a:pt x="299192" y="58112"/>
                </a:lnTo>
                <a:cubicBezTo>
                  <a:pt x="294326" y="58112"/>
                  <a:pt x="290089" y="54789"/>
                  <a:pt x="288932" y="50064"/>
                </a:cubicBezTo>
                <a:cubicBezTo>
                  <a:pt x="284753" y="33027"/>
                  <a:pt x="269569" y="21128"/>
                  <a:pt x="252005" y="21128"/>
                </a:cubicBezTo>
                <a:close/>
                <a:moveTo>
                  <a:pt x="252005" y="0"/>
                </a:moveTo>
                <a:cubicBezTo>
                  <a:pt x="276468" y="0"/>
                  <a:pt x="297967" y="14846"/>
                  <a:pt x="306864" y="36984"/>
                </a:cubicBezTo>
                <a:lnTo>
                  <a:pt x="392636" y="36984"/>
                </a:lnTo>
                <a:cubicBezTo>
                  <a:pt x="398472" y="36984"/>
                  <a:pt x="403200" y="41714"/>
                  <a:pt x="403200" y="47548"/>
                </a:cubicBezTo>
                <a:lnTo>
                  <a:pt x="403200" y="61066"/>
                </a:lnTo>
                <a:lnTo>
                  <a:pt x="493446" y="61066"/>
                </a:lnTo>
                <a:cubicBezTo>
                  <a:pt x="499280" y="61066"/>
                  <a:pt x="504009" y="65796"/>
                  <a:pt x="504009" y="71630"/>
                </a:cubicBezTo>
                <a:lnTo>
                  <a:pt x="504009" y="235766"/>
                </a:lnTo>
                <a:cubicBezTo>
                  <a:pt x="513060" y="232899"/>
                  <a:pt x="522689" y="231342"/>
                  <a:pt x="532676" y="231342"/>
                </a:cubicBezTo>
                <a:cubicBezTo>
                  <a:pt x="532694" y="231342"/>
                  <a:pt x="532711" y="231343"/>
                  <a:pt x="532729" y="231343"/>
                </a:cubicBezTo>
                <a:cubicBezTo>
                  <a:pt x="532748" y="231343"/>
                  <a:pt x="532764" y="231342"/>
                  <a:pt x="532783" y="231342"/>
                </a:cubicBezTo>
                <a:cubicBezTo>
                  <a:pt x="585159" y="231342"/>
                  <a:pt x="627771" y="273954"/>
                  <a:pt x="627771" y="326331"/>
                </a:cubicBezTo>
                <a:lnTo>
                  <a:pt x="627771" y="326437"/>
                </a:lnTo>
                <a:lnTo>
                  <a:pt x="627771" y="362797"/>
                </a:lnTo>
                <a:lnTo>
                  <a:pt x="627771" y="398981"/>
                </a:lnTo>
                <a:cubicBezTo>
                  <a:pt x="627771" y="433216"/>
                  <a:pt x="609563" y="463270"/>
                  <a:pt x="582326" y="479989"/>
                </a:cubicBezTo>
                <a:cubicBezTo>
                  <a:pt x="660674" y="502370"/>
                  <a:pt x="720001" y="573414"/>
                  <a:pt x="720000" y="654072"/>
                </a:cubicBezTo>
                <a:lnTo>
                  <a:pt x="720000" y="709370"/>
                </a:lnTo>
                <a:cubicBezTo>
                  <a:pt x="720000" y="715204"/>
                  <a:pt x="715272" y="719934"/>
                  <a:pt x="709436" y="719934"/>
                </a:cubicBezTo>
                <a:lnTo>
                  <a:pt x="470134" y="719934"/>
                </a:lnTo>
                <a:cubicBezTo>
                  <a:pt x="464298" y="719934"/>
                  <a:pt x="459571" y="715204"/>
                  <a:pt x="459571" y="709370"/>
                </a:cubicBezTo>
                <a:cubicBezTo>
                  <a:pt x="459571" y="703535"/>
                  <a:pt x="464298" y="698806"/>
                  <a:pt x="470134" y="698806"/>
                </a:cubicBezTo>
                <a:lnTo>
                  <a:pt x="698876" y="698806"/>
                </a:lnTo>
                <a:lnTo>
                  <a:pt x="698876" y="654072"/>
                </a:lnTo>
                <a:cubicBezTo>
                  <a:pt x="698876" y="612388"/>
                  <a:pt x="681090" y="572532"/>
                  <a:pt x="648791" y="541846"/>
                </a:cubicBezTo>
                <a:cubicBezTo>
                  <a:pt x="629471" y="523489"/>
                  <a:pt x="606076" y="509816"/>
                  <a:pt x="581117" y="501845"/>
                </a:cubicBezTo>
                <a:lnTo>
                  <a:pt x="564226" y="534663"/>
                </a:lnTo>
                <a:lnTo>
                  <a:pt x="586873" y="632964"/>
                </a:lnTo>
                <a:cubicBezTo>
                  <a:pt x="587728" y="636675"/>
                  <a:pt x="586518" y="640558"/>
                  <a:pt x="583710" y="643128"/>
                </a:cubicBezTo>
                <a:lnTo>
                  <a:pt x="539918" y="683209"/>
                </a:lnTo>
                <a:cubicBezTo>
                  <a:pt x="537901" y="685056"/>
                  <a:pt x="535345" y="685980"/>
                  <a:pt x="532787" y="685980"/>
                </a:cubicBezTo>
                <a:cubicBezTo>
                  <a:pt x="530229" y="685980"/>
                  <a:pt x="527672" y="685057"/>
                  <a:pt x="525654" y="683209"/>
                </a:cubicBezTo>
                <a:lnTo>
                  <a:pt x="481862" y="643128"/>
                </a:lnTo>
                <a:cubicBezTo>
                  <a:pt x="479053" y="640558"/>
                  <a:pt x="477845" y="636674"/>
                  <a:pt x="478700" y="632964"/>
                </a:cubicBezTo>
                <a:lnTo>
                  <a:pt x="501346" y="534664"/>
                </a:lnTo>
                <a:lnTo>
                  <a:pt x="484454" y="501845"/>
                </a:lnTo>
                <a:cubicBezTo>
                  <a:pt x="473512" y="505341"/>
                  <a:pt x="462867" y="509927"/>
                  <a:pt x="452736" y="515529"/>
                </a:cubicBezTo>
                <a:cubicBezTo>
                  <a:pt x="452618" y="515594"/>
                  <a:pt x="452501" y="515660"/>
                  <a:pt x="452383" y="515726"/>
                </a:cubicBezTo>
                <a:cubicBezTo>
                  <a:pt x="450521" y="516763"/>
                  <a:pt x="448682" y="517839"/>
                  <a:pt x="446857" y="518941"/>
                </a:cubicBezTo>
                <a:cubicBezTo>
                  <a:pt x="446232" y="519319"/>
                  <a:pt x="445608" y="519698"/>
                  <a:pt x="444988" y="520083"/>
                </a:cubicBezTo>
                <a:cubicBezTo>
                  <a:pt x="444164" y="520595"/>
                  <a:pt x="443342" y="521109"/>
                  <a:pt x="442527" y="521635"/>
                </a:cubicBezTo>
                <a:cubicBezTo>
                  <a:pt x="441175" y="522507"/>
                  <a:pt x="439834" y="523396"/>
                  <a:pt x="438506" y="524304"/>
                </a:cubicBezTo>
                <a:cubicBezTo>
                  <a:pt x="437976" y="524666"/>
                  <a:pt x="437453" y="525037"/>
                  <a:pt x="436927" y="525404"/>
                </a:cubicBezTo>
                <a:cubicBezTo>
                  <a:pt x="435514" y="526394"/>
                  <a:pt x="434112" y="527395"/>
                  <a:pt x="432729" y="528426"/>
                </a:cubicBezTo>
                <a:cubicBezTo>
                  <a:pt x="432589" y="528530"/>
                  <a:pt x="432447" y="528630"/>
                  <a:pt x="432308" y="528734"/>
                </a:cubicBezTo>
                <a:cubicBezTo>
                  <a:pt x="430683" y="529952"/>
                  <a:pt x="429084" y="531205"/>
                  <a:pt x="427502" y="532479"/>
                </a:cubicBezTo>
                <a:cubicBezTo>
                  <a:pt x="427269" y="532669"/>
                  <a:pt x="427033" y="532856"/>
                  <a:pt x="426801" y="533044"/>
                </a:cubicBezTo>
                <a:cubicBezTo>
                  <a:pt x="425212" y="534339"/>
                  <a:pt x="423641" y="535660"/>
                  <a:pt x="422097" y="537010"/>
                </a:cubicBezTo>
                <a:cubicBezTo>
                  <a:pt x="421959" y="537129"/>
                  <a:pt x="421824" y="537252"/>
                  <a:pt x="421688" y="537371"/>
                </a:cubicBezTo>
                <a:cubicBezTo>
                  <a:pt x="418497" y="540177"/>
                  <a:pt x="415410" y="543099"/>
                  <a:pt x="412437" y="546128"/>
                </a:cubicBezTo>
                <a:cubicBezTo>
                  <a:pt x="412284" y="546284"/>
                  <a:pt x="412132" y="546439"/>
                  <a:pt x="411980" y="546594"/>
                </a:cubicBezTo>
                <a:cubicBezTo>
                  <a:pt x="408923" y="549732"/>
                  <a:pt x="405981" y="552984"/>
                  <a:pt x="403177" y="556347"/>
                </a:cubicBezTo>
                <a:cubicBezTo>
                  <a:pt x="395836" y="565152"/>
                  <a:pt x="389570" y="574449"/>
                  <a:pt x="384397" y="584124"/>
                </a:cubicBezTo>
                <a:cubicBezTo>
                  <a:pt x="384187" y="584517"/>
                  <a:pt x="383982" y="584912"/>
                  <a:pt x="383777" y="585306"/>
                </a:cubicBezTo>
                <a:cubicBezTo>
                  <a:pt x="383148" y="586503"/>
                  <a:pt x="382552" y="587712"/>
                  <a:pt x="381957" y="588922"/>
                </a:cubicBezTo>
                <a:cubicBezTo>
                  <a:pt x="381147" y="590581"/>
                  <a:pt x="380361" y="592252"/>
                  <a:pt x="379613" y="593938"/>
                </a:cubicBezTo>
                <a:cubicBezTo>
                  <a:pt x="379523" y="594142"/>
                  <a:pt x="379430" y="594343"/>
                  <a:pt x="379340" y="594545"/>
                </a:cubicBezTo>
                <a:cubicBezTo>
                  <a:pt x="375335" y="603670"/>
                  <a:pt x="372220" y="613161"/>
                  <a:pt x="370080" y="622914"/>
                </a:cubicBezTo>
                <a:cubicBezTo>
                  <a:pt x="370056" y="623020"/>
                  <a:pt x="370022" y="623124"/>
                  <a:pt x="369995" y="623231"/>
                </a:cubicBezTo>
                <a:cubicBezTo>
                  <a:pt x="369710" y="624559"/>
                  <a:pt x="369429" y="625886"/>
                  <a:pt x="369180" y="627219"/>
                </a:cubicBezTo>
                <a:cubicBezTo>
                  <a:pt x="369053" y="627894"/>
                  <a:pt x="368942" y="628574"/>
                  <a:pt x="368825" y="629253"/>
                </a:cubicBezTo>
                <a:cubicBezTo>
                  <a:pt x="368596" y="630586"/>
                  <a:pt x="368384" y="631921"/>
                  <a:pt x="368191" y="633261"/>
                </a:cubicBezTo>
                <a:cubicBezTo>
                  <a:pt x="368111" y="633823"/>
                  <a:pt x="368025" y="634383"/>
                  <a:pt x="367951" y="634945"/>
                </a:cubicBezTo>
                <a:cubicBezTo>
                  <a:pt x="367728" y="636630"/>
                  <a:pt x="367543" y="638322"/>
                  <a:pt x="367380" y="640016"/>
                </a:cubicBezTo>
                <a:cubicBezTo>
                  <a:pt x="367330" y="640530"/>
                  <a:pt x="367280" y="641041"/>
                  <a:pt x="367236" y="641556"/>
                </a:cubicBezTo>
                <a:cubicBezTo>
                  <a:pt x="367081" y="643370"/>
                  <a:pt x="366956" y="645189"/>
                  <a:pt x="366869" y="647012"/>
                </a:cubicBezTo>
                <a:cubicBezTo>
                  <a:pt x="366851" y="647398"/>
                  <a:pt x="366838" y="647786"/>
                  <a:pt x="366823" y="648173"/>
                </a:cubicBezTo>
                <a:cubicBezTo>
                  <a:pt x="366744" y="650133"/>
                  <a:pt x="366691" y="652099"/>
                  <a:pt x="366691" y="654069"/>
                </a:cubicBezTo>
                <a:lnTo>
                  <a:pt x="366691" y="661540"/>
                </a:lnTo>
                <a:lnTo>
                  <a:pt x="366691" y="698805"/>
                </a:lnTo>
                <a:lnTo>
                  <a:pt x="434922" y="698805"/>
                </a:lnTo>
                <a:cubicBezTo>
                  <a:pt x="440758" y="698805"/>
                  <a:pt x="445486" y="703534"/>
                  <a:pt x="445486" y="709368"/>
                </a:cubicBezTo>
                <a:cubicBezTo>
                  <a:pt x="445486" y="715203"/>
                  <a:pt x="440758" y="719932"/>
                  <a:pt x="434922" y="719932"/>
                </a:cubicBezTo>
                <a:lnTo>
                  <a:pt x="356127" y="719932"/>
                </a:lnTo>
                <a:cubicBezTo>
                  <a:pt x="350291" y="719932"/>
                  <a:pt x="345563" y="715203"/>
                  <a:pt x="345563" y="709368"/>
                </a:cubicBezTo>
                <a:lnTo>
                  <a:pt x="345563" y="672104"/>
                </a:lnTo>
                <a:lnTo>
                  <a:pt x="10564" y="672104"/>
                </a:lnTo>
                <a:cubicBezTo>
                  <a:pt x="4728" y="672104"/>
                  <a:pt x="0" y="667375"/>
                  <a:pt x="0" y="661540"/>
                </a:cubicBezTo>
                <a:lnTo>
                  <a:pt x="0" y="71630"/>
                </a:lnTo>
                <a:cubicBezTo>
                  <a:pt x="0" y="65797"/>
                  <a:pt x="4728" y="61066"/>
                  <a:pt x="10564" y="61066"/>
                </a:cubicBezTo>
                <a:lnTo>
                  <a:pt x="100810" y="61066"/>
                </a:lnTo>
                <a:lnTo>
                  <a:pt x="100810" y="47548"/>
                </a:lnTo>
                <a:cubicBezTo>
                  <a:pt x="100810" y="41714"/>
                  <a:pt x="105539" y="36984"/>
                  <a:pt x="111374" y="36984"/>
                </a:cubicBezTo>
                <a:lnTo>
                  <a:pt x="197145" y="36984"/>
                </a:lnTo>
                <a:cubicBezTo>
                  <a:pt x="206042" y="14844"/>
                  <a:pt x="227542" y="0"/>
                  <a:pt x="252005"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13" name="Объект 2">
            <a:extLst>
              <a:ext uri="{FF2B5EF4-FFF2-40B4-BE49-F238E27FC236}">
                <a16:creationId xmlns:a16="http://schemas.microsoft.com/office/drawing/2014/main" id="{396AF39F-2E1E-4385-8062-D02A6533027D}"/>
              </a:ext>
            </a:extLst>
          </p:cNvPr>
          <p:cNvSpPr txBox="1">
            <a:spLocks/>
          </p:cNvSpPr>
          <p:nvPr/>
        </p:nvSpPr>
        <p:spPr>
          <a:xfrm>
            <a:off x="1447800" y="2743200"/>
            <a:ext cx="9296400" cy="297151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Aft>
                <a:spcPts val="1200"/>
              </a:spcAft>
              <a:buFontTx/>
              <a:buChar char="-"/>
            </a:pPr>
            <a:r>
              <a:rPr lang="ru-RU" b="1" dirty="0"/>
              <a:t>конструкция части 2 статьи 42 Закона № 44-ФЗ </a:t>
            </a:r>
            <a:r>
              <a:rPr lang="ru-RU" dirty="0"/>
              <a:t>в редакции Закона № 360-ФЗ </a:t>
            </a:r>
            <a:r>
              <a:rPr lang="ru-RU" b="1" dirty="0"/>
              <a:t>допускает формирование указанных в ней электронных документов не только лицом</a:t>
            </a:r>
            <a:r>
              <a:rPr lang="ru-RU" dirty="0"/>
              <a:t>, которое в соответствии с частью 1 статьи 42 Закона № 44-ФЗ в редакции Закона № 360-ФЗ осуществляет формирование, подписание и размещение (с приложением указанных электронных документов) в единой информационной системе в сфере закупок извещения об осуществлении закупки. </a:t>
            </a:r>
          </a:p>
          <a:p>
            <a:pPr algn="just">
              <a:lnSpc>
                <a:spcPct val="100000"/>
              </a:lnSpc>
              <a:spcAft>
                <a:spcPts val="1200"/>
              </a:spcAft>
              <a:buFontTx/>
              <a:buChar char="-"/>
            </a:pPr>
            <a:r>
              <a:rPr lang="ru-RU" dirty="0"/>
              <a:t>Так, вышеуказанная часть 2 не содержит положения о том, что электронные документы формируются тем лицом, которое в соответствии с частью 1 указанной статьи формирует, подписывает и размещает извещение об осуществлении закупки. </a:t>
            </a:r>
          </a:p>
        </p:txBody>
      </p:sp>
    </p:spTree>
    <p:extLst>
      <p:ext uri="{BB962C8B-B14F-4D97-AF65-F5344CB8AC3E}">
        <p14:creationId xmlns:p14="http://schemas.microsoft.com/office/powerpoint/2010/main" val="4285641340"/>
      </p:ext>
    </p:extLst>
  </p:cSld>
  <p:clrMapOvr>
    <a:masterClrMapping/>
  </p:clrMapOvr>
  <p:transition spd="slow">
    <p:fade thruBlk="1"/>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rmAutofit fontScale="90000"/>
          </a:bodyPr>
          <a:lstStyle/>
          <a:p>
            <a:r>
              <a:rPr lang="ru-RU" dirty="0"/>
              <a:t>Контракты жизненного цикла</a:t>
            </a:r>
          </a:p>
        </p:txBody>
      </p:sp>
      <p:sp>
        <p:nvSpPr>
          <p:cNvPr id="35" name="Объект 2">
            <a:extLst>
              <a:ext uri="{FF2B5EF4-FFF2-40B4-BE49-F238E27FC236}">
                <a16:creationId xmlns:a16="http://schemas.microsoft.com/office/drawing/2014/main" id="{B9D80C3C-3ADE-4317-8FD4-FE1E22AFCB8C}"/>
              </a:ext>
            </a:extLst>
          </p:cNvPr>
          <p:cNvSpPr txBox="1">
            <a:spLocks/>
          </p:cNvSpPr>
          <p:nvPr/>
        </p:nvSpPr>
        <p:spPr>
          <a:xfrm>
            <a:off x="2025184" y="1213908"/>
            <a:ext cx="6240992" cy="4821132"/>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ru-RU" b="1" dirty="0"/>
              <a:t>Возможность изменить существенные условия КЖЦ, а именно:</a:t>
            </a:r>
          </a:p>
          <a:p>
            <a:pPr marL="342900" indent="-342900" algn="just">
              <a:spcAft>
                <a:spcPts val="1200"/>
              </a:spcAft>
              <a:buAutoNum type="arabicParenR"/>
            </a:pPr>
            <a:r>
              <a:rPr lang="ru-RU" dirty="0">
                <a:solidFill>
                  <a:schemeClr val="accent2"/>
                </a:solidFill>
              </a:rPr>
              <a:t>Объемы и (или) виды работ </a:t>
            </a:r>
            <a:r>
              <a:rPr lang="ru-RU" dirty="0"/>
              <a:t>с изменением цены в пределах </a:t>
            </a:r>
            <a:br>
              <a:rPr lang="ru-RU" dirty="0"/>
            </a:br>
            <a:r>
              <a:rPr lang="ru-RU" dirty="0"/>
              <a:t>10 % (по контракту КЖЦ с любым предметом);</a:t>
            </a:r>
          </a:p>
          <a:p>
            <a:pPr marL="342900" indent="-342900" algn="just">
              <a:spcAft>
                <a:spcPts val="1200"/>
              </a:spcAft>
              <a:buAutoNum type="arabicParenR"/>
            </a:pPr>
            <a:r>
              <a:rPr lang="ru-RU" dirty="0"/>
              <a:t>Существенные условия </a:t>
            </a:r>
            <a:r>
              <a:rPr lang="ru-RU" dirty="0">
                <a:solidFill>
                  <a:schemeClr val="accent2"/>
                </a:solidFill>
              </a:rPr>
              <a:t>по независящим от сторон обстоятельствам </a:t>
            </a:r>
            <a:r>
              <a:rPr lang="ru-RU" dirty="0"/>
              <a:t>(в том числе в связи с изменением проектной документации) – для контрактов, заключенных на срок не менее 1 года, цена которых превышает установленный Правительством РФ предельный размер (в настоящее время – 100 млн рублей);</a:t>
            </a:r>
          </a:p>
          <a:p>
            <a:pPr marL="342900" indent="-342900" algn="just">
              <a:spcAft>
                <a:spcPts val="1200"/>
              </a:spcAft>
              <a:buAutoNum type="arabicParenR"/>
            </a:pPr>
            <a:r>
              <a:rPr lang="ru-RU" dirty="0"/>
              <a:t>Однократное изменение </a:t>
            </a:r>
            <a:r>
              <a:rPr lang="ru-RU" dirty="0">
                <a:solidFill>
                  <a:schemeClr val="accent2"/>
                </a:solidFill>
              </a:rPr>
              <a:t>срока исполнения </a:t>
            </a:r>
            <a:r>
              <a:rPr lang="ru-RU" dirty="0"/>
              <a:t>– в случае невозможности исполнения в изначально установленный срок по независящим от сторон обстоятельствам или по вине подрядчика (на срок, не превышающий срока исполнения контракта, предусмотренного при его заключении);</a:t>
            </a:r>
          </a:p>
          <a:p>
            <a:pPr marL="342900" indent="-342900" algn="just">
              <a:spcAft>
                <a:spcPts val="1200"/>
              </a:spcAft>
              <a:buAutoNum type="arabicParenR"/>
            </a:pPr>
            <a:r>
              <a:rPr lang="ru-RU" dirty="0"/>
              <a:t>Изменение </a:t>
            </a:r>
            <a:r>
              <a:rPr lang="ru-RU" dirty="0">
                <a:solidFill>
                  <a:schemeClr val="accent2"/>
                </a:solidFill>
              </a:rPr>
              <a:t>цены контракта не более чем на 30 %</a:t>
            </a:r>
            <a:r>
              <a:rPr lang="ru-RU" dirty="0"/>
              <a:t>, если сметная стоимость превысит цену контракта. Если при исполнении контракта цена контракта превысит сметную стоимость, цена такого контракта должна быть уменьшена.</a:t>
            </a:r>
          </a:p>
          <a:p>
            <a:pPr marL="342900" indent="-342900">
              <a:spcAft>
                <a:spcPts val="1200"/>
              </a:spcAft>
              <a:buAutoNum type="arabicParenR"/>
            </a:pPr>
            <a:endParaRPr lang="ru-RU" dirty="0"/>
          </a:p>
        </p:txBody>
      </p:sp>
      <p:sp>
        <p:nvSpPr>
          <p:cNvPr id="36" name="Полилиния 660">
            <a:extLst>
              <a:ext uri="{FF2B5EF4-FFF2-40B4-BE49-F238E27FC236}">
                <a16:creationId xmlns:a16="http://schemas.microsoft.com/office/drawing/2014/main" id="{27357A5F-6B1A-4807-896D-0ED41FA7E006}"/>
              </a:ext>
            </a:extLst>
          </p:cNvPr>
          <p:cNvSpPr>
            <a:spLocks noChangeAspect="1"/>
          </p:cNvSpPr>
          <p:nvPr/>
        </p:nvSpPr>
        <p:spPr>
          <a:xfrm>
            <a:off x="1641580" y="1108800"/>
            <a:ext cx="133595" cy="720001"/>
          </a:xfrm>
          <a:custGeom>
            <a:avLst/>
            <a:gdLst>
              <a:gd name="connsiteX0" fmla="*/ 66798 w 133595"/>
              <a:gd name="connsiteY0" fmla="*/ 607500 h 720001"/>
              <a:gd name="connsiteX1" fmla="*/ 21094 w 133595"/>
              <a:gd name="connsiteY1" fmla="*/ 653204 h 720001"/>
              <a:gd name="connsiteX2" fmla="*/ 66798 w 133595"/>
              <a:gd name="connsiteY2" fmla="*/ 698907 h 720001"/>
              <a:gd name="connsiteX3" fmla="*/ 112501 w 133595"/>
              <a:gd name="connsiteY3" fmla="*/ 653204 h 720001"/>
              <a:gd name="connsiteX4" fmla="*/ 66798 w 133595"/>
              <a:gd name="connsiteY4" fmla="*/ 607500 h 720001"/>
              <a:gd name="connsiteX5" fmla="*/ 66798 w 133595"/>
              <a:gd name="connsiteY5" fmla="*/ 586406 h 720001"/>
              <a:gd name="connsiteX6" fmla="*/ 133595 w 133595"/>
              <a:gd name="connsiteY6" fmla="*/ 653204 h 720001"/>
              <a:gd name="connsiteX7" fmla="*/ 66798 w 133595"/>
              <a:gd name="connsiteY7" fmla="*/ 720001 h 720001"/>
              <a:gd name="connsiteX8" fmla="*/ 0 w 133595"/>
              <a:gd name="connsiteY8" fmla="*/ 653204 h 720001"/>
              <a:gd name="connsiteX9" fmla="*/ 66798 w 133595"/>
              <a:gd name="connsiteY9" fmla="*/ 586406 h 720001"/>
              <a:gd name="connsiteX10" fmla="*/ 66798 w 133595"/>
              <a:gd name="connsiteY10" fmla="*/ 0 h 720001"/>
              <a:gd name="connsiteX11" fmla="*/ 133595 w 133595"/>
              <a:gd name="connsiteY11" fmla="*/ 66797 h 720001"/>
              <a:gd name="connsiteX12" fmla="*/ 133595 w 133595"/>
              <a:gd name="connsiteY12" fmla="*/ 498517 h 720001"/>
              <a:gd name="connsiteX13" fmla="*/ 66798 w 133595"/>
              <a:gd name="connsiteY13" fmla="*/ 565314 h 720001"/>
              <a:gd name="connsiteX14" fmla="*/ 0 w 133595"/>
              <a:gd name="connsiteY14" fmla="*/ 498517 h 720001"/>
              <a:gd name="connsiteX15" fmla="*/ 0 w 133595"/>
              <a:gd name="connsiteY15" fmla="*/ 303750 h 720001"/>
              <a:gd name="connsiteX16" fmla="*/ 10547 w 133595"/>
              <a:gd name="connsiteY16" fmla="*/ 293203 h 720001"/>
              <a:gd name="connsiteX17" fmla="*/ 21094 w 133595"/>
              <a:gd name="connsiteY17" fmla="*/ 303750 h 720001"/>
              <a:gd name="connsiteX18" fmla="*/ 21094 w 133595"/>
              <a:gd name="connsiteY18" fmla="*/ 498517 h 720001"/>
              <a:gd name="connsiteX19" fmla="*/ 66798 w 133595"/>
              <a:gd name="connsiteY19" fmla="*/ 544220 h 720001"/>
              <a:gd name="connsiteX20" fmla="*/ 112501 w 133595"/>
              <a:gd name="connsiteY20" fmla="*/ 498517 h 720001"/>
              <a:gd name="connsiteX21" fmla="*/ 112501 w 133595"/>
              <a:gd name="connsiteY21" fmla="*/ 66797 h 720001"/>
              <a:gd name="connsiteX22" fmla="*/ 66798 w 133595"/>
              <a:gd name="connsiteY22" fmla="*/ 21094 h 720001"/>
              <a:gd name="connsiteX23" fmla="*/ 21094 w 133595"/>
              <a:gd name="connsiteY23" fmla="*/ 66797 h 720001"/>
              <a:gd name="connsiteX24" fmla="*/ 21094 w 133595"/>
              <a:gd name="connsiteY24" fmla="*/ 261563 h 720001"/>
              <a:gd name="connsiteX25" fmla="*/ 10547 w 133595"/>
              <a:gd name="connsiteY25" fmla="*/ 272109 h 720001"/>
              <a:gd name="connsiteX26" fmla="*/ 0 w 133595"/>
              <a:gd name="connsiteY26" fmla="*/ 261563 h 720001"/>
              <a:gd name="connsiteX27" fmla="*/ 0 w 133595"/>
              <a:gd name="connsiteY27" fmla="*/ 66797 h 720001"/>
              <a:gd name="connsiteX28" fmla="*/ 66798 w 133595"/>
              <a:gd name="connsiteY28" fmla="*/ 0 h 7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3595" h="720001">
                <a:moveTo>
                  <a:pt x="66798" y="607500"/>
                </a:moveTo>
                <a:cubicBezTo>
                  <a:pt x="41596" y="607500"/>
                  <a:pt x="21094" y="628001"/>
                  <a:pt x="21094" y="653204"/>
                </a:cubicBezTo>
                <a:cubicBezTo>
                  <a:pt x="21094" y="678405"/>
                  <a:pt x="41596" y="698907"/>
                  <a:pt x="66798" y="698907"/>
                </a:cubicBezTo>
                <a:cubicBezTo>
                  <a:pt x="91999" y="698907"/>
                  <a:pt x="112501" y="678405"/>
                  <a:pt x="112501" y="653204"/>
                </a:cubicBezTo>
                <a:cubicBezTo>
                  <a:pt x="112501" y="628001"/>
                  <a:pt x="91999" y="607500"/>
                  <a:pt x="66798" y="607500"/>
                </a:cubicBezTo>
                <a:close/>
                <a:moveTo>
                  <a:pt x="66798" y="586406"/>
                </a:moveTo>
                <a:cubicBezTo>
                  <a:pt x="103629" y="586406"/>
                  <a:pt x="133595" y="616372"/>
                  <a:pt x="133595" y="653204"/>
                </a:cubicBezTo>
                <a:cubicBezTo>
                  <a:pt x="133595" y="690035"/>
                  <a:pt x="103629" y="720001"/>
                  <a:pt x="66798" y="720001"/>
                </a:cubicBezTo>
                <a:cubicBezTo>
                  <a:pt x="29966" y="720001"/>
                  <a:pt x="0" y="690035"/>
                  <a:pt x="0" y="653204"/>
                </a:cubicBezTo>
                <a:cubicBezTo>
                  <a:pt x="0" y="616372"/>
                  <a:pt x="29966" y="586406"/>
                  <a:pt x="66798" y="586406"/>
                </a:cubicBezTo>
                <a:close/>
                <a:moveTo>
                  <a:pt x="66798" y="0"/>
                </a:moveTo>
                <a:cubicBezTo>
                  <a:pt x="103629" y="0"/>
                  <a:pt x="133595" y="29966"/>
                  <a:pt x="133595" y="66797"/>
                </a:cubicBezTo>
                <a:lnTo>
                  <a:pt x="133595" y="498517"/>
                </a:lnTo>
                <a:cubicBezTo>
                  <a:pt x="133595" y="535348"/>
                  <a:pt x="103629" y="565314"/>
                  <a:pt x="66798" y="565314"/>
                </a:cubicBezTo>
                <a:cubicBezTo>
                  <a:pt x="29966" y="565314"/>
                  <a:pt x="0" y="535348"/>
                  <a:pt x="0" y="498517"/>
                </a:cubicBezTo>
                <a:lnTo>
                  <a:pt x="0" y="303750"/>
                </a:lnTo>
                <a:cubicBezTo>
                  <a:pt x="0" y="297924"/>
                  <a:pt x="4721" y="293203"/>
                  <a:pt x="10547" y="293203"/>
                </a:cubicBezTo>
                <a:cubicBezTo>
                  <a:pt x="16373" y="293203"/>
                  <a:pt x="21094" y="297924"/>
                  <a:pt x="21094" y="303750"/>
                </a:cubicBezTo>
                <a:lnTo>
                  <a:pt x="21094" y="498517"/>
                </a:lnTo>
                <a:cubicBezTo>
                  <a:pt x="21094" y="523718"/>
                  <a:pt x="41596" y="544220"/>
                  <a:pt x="66798" y="544220"/>
                </a:cubicBezTo>
                <a:cubicBezTo>
                  <a:pt x="91999" y="544220"/>
                  <a:pt x="112501" y="523718"/>
                  <a:pt x="112501" y="498517"/>
                </a:cubicBezTo>
                <a:lnTo>
                  <a:pt x="112501" y="66797"/>
                </a:lnTo>
                <a:cubicBezTo>
                  <a:pt x="112501" y="41595"/>
                  <a:pt x="91999" y="21094"/>
                  <a:pt x="66798" y="21094"/>
                </a:cubicBezTo>
                <a:cubicBezTo>
                  <a:pt x="41596" y="21094"/>
                  <a:pt x="21094" y="41595"/>
                  <a:pt x="21094" y="66797"/>
                </a:cubicBezTo>
                <a:lnTo>
                  <a:pt x="21094" y="261563"/>
                </a:lnTo>
                <a:cubicBezTo>
                  <a:pt x="21094" y="267389"/>
                  <a:pt x="16373" y="272109"/>
                  <a:pt x="10547" y="272109"/>
                </a:cubicBezTo>
                <a:cubicBezTo>
                  <a:pt x="4721" y="272109"/>
                  <a:pt x="0" y="267389"/>
                  <a:pt x="0" y="261563"/>
                </a:cubicBezTo>
                <a:lnTo>
                  <a:pt x="0" y="66797"/>
                </a:lnTo>
                <a:cubicBezTo>
                  <a:pt x="0" y="29966"/>
                  <a:pt x="29966" y="0"/>
                  <a:pt x="66798"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39" name="Прямоугольник: загнутый угол 38">
            <a:extLst>
              <a:ext uri="{FF2B5EF4-FFF2-40B4-BE49-F238E27FC236}">
                <a16:creationId xmlns:a16="http://schemas.microsoft.com/office/drawing/2014/main" id="{B10318F2-FC8B-4B43-8C4C-FDEEEB53B102}"/>
              </a:ext>
            </a:extLst>
          </p:cNvPr>
          <p:cNvSpPr/>
          <p:nvPr/>
        </p:nvSpPr>
        <p:spPr>
          <a:xfrm>
            <a:off x="8485632" y="1581912"/>
            <a:ext cx="2163318" cy="493776"/>
          </a:xfrm>
          <a:prstGeom prst="foldedCorner">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200" dirty="0">
                <a:latin typeface="Roboto Light" panose="020B0604020202020204" charset="0"/>
                <a:ea typeface="Roboto Light" panose="020B0604020202020204" charset="0"/>
                <a:cs typeface="Roboto Light" panose="020B0604020202020204" charset="0"/>
              </a:rPr>
              <a:t>аналогично контрактам на строительство «под ключ»</a:t>
            </a:r>
          </a:p>
        </p:txBody>
      </p:sp>
      <p:sp>
        <p:nvSpPr>
          <p:cNvPr id="40" name="Прямоугольник: загнутый угол 39">
            <a:extLst>
              <a:ext uri="{FF2B5EF4-FFF2-40B4-BE49-F238E27FC236}">
                <a16:creationId xmlns:a16="http://schemas.microsoft.com/office/drawing/2014/main" id="{431CC9A8-B00B-4B76-892A-6EFF1D658773}"/>
              </a:ext>
            </a:extLst>
          </p:cNvPr>
          <p:cNvSpPr/>
          <p:nvPr/>
        </p:nvSpPr>
        <p:spPr>
          <a:xfrm>
            <a:off x="8485632" y="2218944"/>
            <a:ext cx="2163318" cy="3816096"/>
          </a:xfrm>
          <a:prstGeom prst="foldedCorner">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1200" dirty="0">
                <a:latin typeface="Roboto Light" panose="020B0604020202020204" charset="0"/>
                <a:ea typeface="Roboto Light" panose="020B0604020202020204" charset="0"/>
                <a:cs typeface="Roboto Light" panose="020B0604020202020204" charset="0"/>
              </a:rPr>
              <a:t>аналогично строительным контрактам, в том числе контрактам на строительство «под ключ»</a:t>
            </a:r>
          </a:p>
        </p:txBody>
      </p:sp>
    </p:spTree>
    <p:extLst>
      <p:ext uri="{BB962C8B-B14F-4D97-AF65-F5344CB8AC3E}">
        <p14:creationId xmlns:p14="http://schemas.microsoft.com/office/powerpoint/2010/main" val="4182330850"/>
      </p:ext>
    </p:extLst>
  </p:cSld>
  <p:clrMapOvr>
    <a:masterClrMapping/>
  </p:clrMapOvr>
  <p:transition spd="slow">
    <p:fade thruBlk="1"/>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Autofit/>
          </a:bodyPr>
          <a:lstStyle/>
          <a:p>
            <a:pPr algn="ctr"/>
            <a:r>
              <a:rPr lang="ru-RU" sz="3200" dirty="0"/>
              <a:t>Новый перечень для организаций инвалидов и для учреждений и предприятий уголовно-исполнительной системы</a:t>
            </a:r>
          </a:p>
        </p:txBody>
      </p:sp>
      <p:sp>
        <p:nvSpPr>
          <p:cNvPr id="3" name="Прямоугольник 2">
            <a:extLst>
              <a:ext uri="{FF2B5EF4-FFF2-40B4-BE49-F238E27FC236}">
                <a16:creationId xmlns:a16="http://schemas.microsoft.com/office/drawing/2014/main" id="{02BD9575-0E05-44CD-9CDE-0D60CFE33652}"/>
              </a:ext>
            </a:extLst>
          </p:cNvPr>
          <p:cNvSpPr/>
          <p:nvPr/>
        </p:nvSpPr>
        <p:spPr>
          <a:xfrm>
            <a:off x="1609725" y="2384783"/>
            <a:ext cx="8972550" cy="1754326"/>
          </a:xfrm>
          <a:prstGeom prst="rect">
            <a:avLst/>
          </a:prstGeom>
        </p:spPr>
        <p:txBody>
          <a:bodyPr wrap="square">
            <a:spAutoFit/>
          </a:bodyPr>
          <a:lstStyle/>
          <a:p>
            <a:pPr algn="just"/>
            <a:r>
              <a:rPr lang="ru-RU" dirty="0">
                <a:latin typeface="Roboto Condensed"/>
              </a:rPr>
              <a:t>Правительство утвердило перечень товаров, работ, услуг, при осуществлении которых предоставляются преимущества участнику закупки, являющемуся учреждением или предприятием уголовно-исполнительной системы, в соответствии со статьей 28 №44-ФЗ, а также перечень товаров, работ, услуг, при осуществлении которых предоставляются преимущества участнику закупки, являющемуся организацией инвалидов, в соответствии со статьей 29 №44-ФЗ. </a:t>
            </a:r>
          </a:p>
        </p:txBody>
      </p:sp>
      <p:sp>
        <p:nvSpPr>
          <p:cNvPr id="5" name="Прямоугольник 4">
            <a:extLst>
              <a:ext uri="{FF2B5EF4-FFF2-40B4-BE49-F238E27FC236}">
                <a16:creationId xmlns:a16="http://schemas.microsoft.com/office/drawing/2014/main" id="{253697AD-EDF4-42F8-879C-9F4B860CDB79}"/>
              </a:ext>
            </a:extLst>
          </p:cNvPr>
          <p:cNvSpPr/>
          <p:nvPr/>
        </p:nvSpPr>
        <p:spPr>
          <a:xfrm>
            <a:off x="1535962" y="1752600"/>
            <a:ext cx="9105900" cy="369332"/>
          </a:xfrm>
          <a:prstGeom prst="rect">
            <a:avLst/>
          </a:prstGeom>
        </p:spPr>
        <p:txBody>
          <a:bodyPr wrap="square">
            <a:spAutoFit/>
          </a:bodyPr>
          <a:lstStyle/>
          <a:p>
            <a:r>
              <a:rPr lang="ru-RU" b="1" dirty="0">
                <a:latin typeface="Roboto Condensed"/>
              </a:rPr>
              <a:t>Распоряжение Правительства Российской Федерации от 08.12.2021 № 3500-р </a:t>
            </a:r>
          </a:p>
        </p:txBody>
      </p:sp>
      <p:pic>
        <p:nvPicPr>
          <p:cNvPr id="7170" name="Picture 2" descr="5 Символ удара">
            <a:extLst>
              <a:ext uri="{FF2B5EF4-FFF2-40B4-BE49-F238E27FC236}">
                <a16:creationId xmlns:a16="http://schemas.microsoft.com/office/drawing/2014/main" id="{B26D77FF-70AA-46C6-AC7F-4DA224CF98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1" y="4359268"/>
            <a:ext cx="3512127" cy="233522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Рука помощи">
            <a:extLst>
              <a:ext uri="{FF2B5EF4-FFF2-40B4-BE49-F238E27FC236}">
                <a16:creationId xmlns:a16="http://schemas.microsoft.com/office/drawing/2014/main" id="{969F0236-559B-4107-9FAD-90094AA87D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3177" y="4359267"/>
            <a:ext cx="1513422" cy="2270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070107"/>
      </p:ext>
    </p:extLst>
  </p:cSld>
  <p:clrMapOvr>
    <a:masterClrMapping/>
  </p:clrMapOvr>
  <p:transition spd="slow">
    <p:fade thruBlk="1"/>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Autofit/>
          </a:bodyPr>
          <a:lstStyle/>
          <a:p>
            <a:r>
              <a:rPr lang="ru-RU" sz="4000" dirty="0"/>
              <a:t>НМЦК для перевозок</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2516284" y="1053577"/>
            <a:ext cx="8246788"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ru-RU" b="1" dirty="0"/>
              <a:t>Утвержден Порядок определения начальной (максимальной) цены контракта, а также цены контракта, заключаемого с единственным поставщиком (подрядчиком, исполнителем), при осуществлении закупок в сфере регулярных перевозок пассажиров и багажа автомобильным транспортом и городским наземным электрическим транспортом</a:t>
            </a:r>
          </a:p>
          <a:p>
            <a:pPr marL="0" indent="0">
              <a:spcAft>
                <a:spcPts val="600"/>
              </a:spcAft>
              <a:buNone/>
            </a:pPr>
            <a:r>
              <a:rPr lang="ru-RU" sz="1200" dirty="0">
                <a:solidFill>
                  <a:schemeClr val="accent6"/>
                </a:solidFill>
              </a:rPr>
              <a:t>Приказ Министерства транспорта Российской Федерации от 20.10.2021 № 351</a:t>
            </a:r>
          </a:p>
        </p:txBody>
      </p:sp>
      <p:sp>
        <p:nvSpPr>
          <p:cNvPr id="6" name="Полилиния 4">
            <a:extLst>
              <a:ext uri="{FF2B5EF4-FFF2-40B4-BE49-F238E27FC236}">
                <a16:creationId xmlns:a16="http://schemas.microsoft.com/office/drawing/2014/main" id="{76B9A865-AAAC-49EB-B9E3-72263C0B8EF5}"/>
              </a:ext>
            </a:extLst>
          </p:cNvPr>
          <p:cNvSpPr>
            <a:spLocks noChangeAspect="1"/>
          </p:cNvSpPr>
          <p:nvPr/>
        </p:nvSpPr>
        <p:spPr>
          <a:xfrm>
            <a:off x="1407663" y="1010382"/>
            <a:ext cx="720000" cy="719934"/>
          </a:xfrm>
          <a:custGeom>
            <a:avLst/>
            <a:gdLst>
              <a:gd name="connsiteX0" fmla="*/ 520911 w 720000"/>
              <a:gd name="connsiteY0" fmla="*/ 543829 h 719934"/>
              <a:gd name="connsiteX1" fmla="*/ 500668 w 720000"/>
              <a:gd name="connsiteY1" fmla="*/ 631703 h 719934"/>
              <a:gd name="connsiteX2" fmla="*/ 532783 w 720000"/>
              <a:gd name="connsiteY2" fmla="*/ 661096 h 719934"/>
              <a:gd name="connsiteX3" fmla="*/ 564896 w 720000"/>
              <a:gd name="connsiteY3" fmla="*/ 631703 h 719934"/>
              <a:gd name="connsiteX4" fmla="*/ 544652 w 720000"/>
              <a:gd name="connsiteY4" fmla="*/ 543829 h 719934"/>
              <a:gd name="connsiteX5" fmla="*/ 530434 w 720000"/>
              <a:gd name="connsiteY5" fmla="*/ 493908 h 719934"/>
              <a:gd name="connsiteX6" fmla="*/ 526737 w 720000"/>
              <a:gd name="connsiteY6" fmla="*/ 494039 h 719934"/>
              <a:gd name="connsiteX7" fmla="*/ 525446 w 720000"/>
              <a:gd name="connsiteY7" fmla="*/ 494107 h 719934"/>
              <a:gd name="connsiteX8" fmla="*/ 520058 w 720000"/>
              <a:gd name="connsiteY8" fmla="*/ 494524 h 719934"/>
              <a:gd name="connsiteX9" fmla="*/ 517917 w 720000"/>
              <a:gd name="connsiteY9" fmla="*/ 494741 h 719934"/>
              <a:gd name="connsiteX10" fmla="*/ 513895 w 720000"/>
              <a:gd name="connsiteY10" fmla="*/ 495223 h 719934"/>
              <a:gd name="connsiteX11" fmla="*/ 509973 w 720000"/>
              <a:gd name="connsiteY11" fmla="*/ 495790 h 719934"/>
              <a:gd name="connsiteX12" fmla="*/ 508237 w 720000"/>
              <a:gd name="connsiteY12" fmla="*/ 496071 h 719934"/>
              <a:gd name="connsiteX13" fmla="*/ 505487 w 720000"/>
              <a:gd name="connsiteY13" fmla="*/ 496551 h 719934"/>
              <a:gd name="connsiteX14" fmla="*/ 518945 w 720000"/>
              <a:gd name="connsiteY14" fmla="*/ 522700 h 719934"/>
              <a:gd name="connsiteX15" fmla="*/ 546615 w 720000"/>
              <a:gd name="connsiteY15" fmla="*/ 522700 h 719934"/>
              <a:gd name="connsiteX16" fmla="*/ 560075 w 720000"/>
              <a:gd name="connsiteY16" fmla="*/ 496548 h 719934"/>
              <a:gd name="connsiteX17" fmla="*/ 557340 w 720000"/>
              <a:gd name="connsiteY17" fmla="*/ 496071 h 719934"/>
              <a:gd name="connsiteX18" fmla="*/ 555577 w 720000"/>
              <a:gd name="connsiteY18" fmla="*/ 495787 h 719934"/>
              <a:gd name="connsiteX19" fmla="*/ 551679 w 720000"/>
              <a:gd name="connsiteY19" fmla="*/ 495223 h 719934"/>
              <a:gd name="connsiteX20" fmla="*/ 547644 w 720000"/>
              <a:gd name="connsiteY20" fmla="*/ 494739 h 719934"/>
              <a:gd name="connsiteX21" fmla="*/ 545507 w 720000"/>
              <a:gd name="connsiteY21" fmla="*/ 494524 h 719934"/>
              <a:gd name="connsiteX22" fmla="*/ 540116 w 720000"/>
              <a:gd name="connsiteY22" fmla="*/ 494107 h 719934"/>
              <a:gd name="connsiteX23" fmla="*/ 538825 w 720000"/>
              <a:gd name="connsiteY23" fmla="*/ 494039 h 719934"/>
              <a:gd name="connsiteX24" fmla="*/ 535128 w 720000"/>
              <a:gd name="connsiteY24" fmla="*/ 493908 h 719934"/>
              <a:gd name="connsiteX25" fmla="*/ 532781 w 720000"/>
              <a:gd name="connsiteY25" fmla="*/ 493967 h 719934"/>
              <a:gd name="connsiteX26" fmla="*/ 530434 w 720000"/>
              <a:gd name="connsiteY26" fmla="*/ 493908 h 719934"/>
              <a:gd name="connsiteX27" fmla="*/ 458710 w 720000"/>
              <a:gd name="connsiteY27" fmla="*/ 458350 h 719934"/>
              <a:gd name="connsiteX28" fmla="*/ 458710 w 720000"/>
              <a:gd name="connsiteY28" fmla="*/ 488836 h 719934"/>
              <a:gd name="connsiteX29" fmla="*/ 482882 w 720000"/>
              <a:gd name="connsiteY29" fmla="*/ 480089 h 719934"/>
              <a:gd name="connsiteX30" fmla="*/ 482882 w 720000"/>
              <a:gd name="connsiteY30" fmla="*/ 479760 h 719934"/>
              <a:gd name="connsiteX31" fmla="*/ 458710 w 720000"/>
              <a:gd name="connsiteY31" fmla="*/ 458350 h 719934"/>
              <a:gd name="connsiteX32" fmla="*/ 246399 w 720000"/>
              <a:gd name="connsiteY32" fmla="*/ 389025 h 719934"/>
              <a:gd name="connsiteX33" fmla="*/ 190568 w 720000"/>
              <a:gd name="connsiteY33" fmla="*/ 462126 h 719934"/>
              <a:gd name="connsiteX34" fmla="*/ 242232 w 720000"/>
              <a:gd name="connsiteY34" fmla="*/ 476773 h 719934"/>
              <a:gd name="connsiteX35" fmla="*/ 339976 w 720000"/>
              <a:gd name="connsiteY35" fmla="*/ 389066 h 719934"/>
              <a:gd name="connsiteX36" fmla="*/ 325606 w 720000"/>
              <a:gd name="connsiteY36" fmla="*/ 389061 h 719934"/>
              <a:gd name="connsiteX37" fmla="*/ 547419 w 720000"/>
              <a:gd name="connsiteY37" fmla="*/ 332602 h 719934"/>
              <a:gd name="connsiteX38" fmla="*/ 458921 w 720000"/>
              <a:gd name="connsiteY38" fmla="*/ 373023 h 719934"/>
              <a:gd name="connsiteX39" fmla="*/ 458921 w 720000"/>
              <a:gd name="connsiteY39" fmla="*/ 398981 h 719934"/>
              <a:gd name="connsiteX40" fmla="*/ 459005 w 720000"/>
              <a:gd name="connsiteY40" fmla="*/ 402319 h 719934"/>
              <a:gd name="connsiteX41" fmla="*/ 459054 w 720000"/>
              <a:gd name="connsiteY41" fmla="*/ 403273 h 719934"/>
              <a:gd name="connsiteX42" fmla="*/ 459263 w 720000"/>
              <a:gd name="connsiteY42" fmla="*/ 405997 h 719934"/>
              <a:gd name="connsiteX43" fmla="*/ 459358 w 720000"/>
              <a:gd name="connsiteY43" fmla="*/ 406961 h 719934"/>
              <a:gd name="connsiteX44" fmla="*/ 459689 w 720000"/>
              <a:gd name="connsiteY44" fmla="*/ 409564 h 719934"/>
              <a:gd name="connsiteX45" fmla="*/ 459918 w 720000"/>
              <a:gd name="connsiteY45" fmla="*/ 411032 h 719934"/>
              <a:gd name="connsiteX46" fmla="*/ 460198 w 720000"/>
              <a:gd name="connsiteY46" fmla="*/ 412600 h 719934"/>
              <a:gd name="connsiteX47" fmla="*/ 460883 w 720000"/>
              <a:gd name="connsiteY47" fmla="*/ 415838 h 719934"/>
              <a:gd name="connsiteX48" fmla="*/ 461051 w 720000"/>
              <a:gd name="connsiteY48" fmla="*/ 416567 h 719934"/>
              <a:gd name="connsiteX49" fmla="*/ 461610 w 720000"/>
              <a:gd name="connsiteY49" fmla="*/ 418684 h 719934"/>
              <a:gd name="connsiteX50" fmla="*/ 461750 w 720000"/>
              <a:gd name="connsiteY50" fmla="*/ 419179 h 719934"/>
              <a:gd name="connsiteX51" fmla="*/ 498397 w 720000"/>
              <a:gd name="connsiteY51" fmla="*/ 464241 h 719934"/>
              <a:gd name="connsiteX52" fmla="*/ 499126 w 720000"/>
              <a:gd name="connsiteY52" fmla="*/ 464695 h 719934"/>
              <a:gd name="connsiteX53" fmla="*/ 529925 w 720000"/>
              <a:gd name="connsiteY53" fmla="*/ 472770 h 719934"/>
              <a:gd name="connsiteX54" fmla="*/ 532638 w 720000"/>
              <a:gd name="connsiteY54" fmla="*/ 472698 h 719934"/>
              <a:gd name="connsiteX55" fmla="*/ 532926 w 720000"/>
              <a:gd name="connsiteY55" fmla="*/ 472698 h 719934"/>
              <a:gd name="connsiteX56" fmla="*/ 535639 w 720000"/>
              <a:gd name="connsiteY56" fmla="*/ 472770 h 719934"/>
              <a:gd name="connsiteX57" fmla="*/ 606643 w 720000"/>
              <a:gd name="connsiteY57" fmla="*/ 398981 h 719934"/>
              <a:gd name="connsiteX58" fmla="*/ 606643 w 720000"/>
              <a:gd name="connsiteY58" fmla="*/ 372645 h 719934"/>
              <a:gd name="connsiteX59" fmla="*/ 547419 w 720000"/>
              <a:gd name="connsiteY59" fmla="*/ 332602 h 719934"/>
              <a:gd name="connsiteX60" fmla="*/ 168213 w 720000"/>
              <a:gd name="connsiteY60" fmla="*/ 283623 h 719934"/>
              <a:gd name="connsiteX61" fmla="*/ 121938 w 720000"/>
              <a:gd name="connsiteY61" fmla="*/ 378457 h 719934"/>
              <a:gd name="connsiteX62" fmla="*/ 160480 w 720000"/>
              <a:gd name="connsiteY62" fmla="*/ 466708 h 719934"/>
              <a:gd name="connsiteX63" fmla="*/ 167073 w 720000"/>
              <a:gd name="connsiteY63" fmla="*/ 458076 h 719934"/>
              <a:gd name="connsiteX64" fmla="*/ 167085 w 720000"/>
              <a:gd name="connsiteY64" fmla="*/ 458060 h 719934"/>
              <a:gd name="connsiteX65" fmla="*/ 228299 w 720000"/>
              <a:gd name="connsiteY65" fmla="*/ 377912 h 719934"/>
              <a:gd name="connsiteX66" fmla="*/ 532728 w 720000"/>
              <a:gd name="connsiteY66" fmla="*/ 252475 h 719934"/>
              <a:gd name="connsiteX67" fmla="*/ 498891 w 720000"/>
              <a:gd name="connsiteY67" fmla="*/ 260739 h 719934"/>
              <a:gd name="connsiteX68" fmla="*/ 498398 w 720000"/>
              <a:gd name="connsiteY68" fmla="*/ 261046 h 719934"/>
              <a:gd name="connsiteX69" fmla="*/ 464052 w 720000"/>
              <a:gd name="connsiteY69" fmla="*/ 299335 h 719934"/>
              <a:gd name="connsiteX70" fmla="*/ 464034 w 720000"/>
              <a:gd name="connsiteY70" fmla="*/ 299380 h 719934"/>
              <a:gd name="connsiteX71" fmla="*/ 461792 w 720000"/>
              <a:gd name="connsiteY71" fmla="*/ 305987 h 719934"/>
              <a:gd name="connsiteX72" fmla="*/ 461584 w 720000"/>
              <a:gd name="connsiteY72" fmla="*/ 306720 h 719934"/>
              <a:gd name="connsiteX73" fmla="*/ 461064 w 720000"/>
              <a:gd name="connsiteY73" fmla="*/ 308694 h 719934"/>
              <a:gd name="connsiteX74" fmla="*/ 460807 w 720000"/>
              <a:gd name="connsiteY74" fmla="*/ 309808 h 719934"/>
              <a:gd name="connsiteX75" fmla="*/ 460213 w 720000"/>
              <a:gd name="connsiteY75" fmla="*/ 312636 h 719934"/>
              <a:gd name="connsiteX76" fmla="*/ 459912 w 720000"/>
              <a:gd name="connsiteY76" fmla="*/ 314315 h 719934"/>
              <a:gd name="connsiteX77" fmla="*/ 459691 w 720000"/>
              <a:gd name="connsiteY77" fmla="*/ 315728 h 719934"/>
              <a:gd name="connsiteX78" fmla="*/ 459350 w 720000"/>
              <a:gd name="connsiteY78" fmla="*/ 318418 h 719934"/>
              <a:gd name="connsiteX79" fmla="*/ 459264 w 720000"/>
              <a:gd name="connsiteY79" fmla="*/ 319293 h 719934"/>
              <a:gd name="connsiteX80" fmla="*/ 459054 w 720000"/>
              <a:gd name="connsiteY80" fmla="*/ 322045 h 719934"/>
              <a:gd name="connsiteX81" fmla="*/ 459005 w 720000"/>
              <a:gd name="connsiteY81" fmla="*/ 322993 h 719934"/>
              <a:gd name="connsiteX82" fmla="*/ 458921 w 720000"/>
              <a:gd name="connsiteY82" fmla="*/ 326333 h 719934"/>
              <a:gd name="connsiteX83" fmla="*/ 458921 w 720000"/>
              <a:gd name="connsiteY83" fmla="*/ 351846 h 719934"/>
              <a:gd name="connsiteX84" fmla="*/ 539649 w 720000"/>
              <a:gd name="connsiteY84" fmla="*/ 307904 h 719934"/>
              <a:gd name="connsiteX85" fmla="*/ 549647 w 720000"/>
              <a:gd name="connsiteY85" fmla="*/ 302380 h 719934"/>
              <a:gd name="connsiteX86" fmla="*/ 558826 w 720000"/>
              <a:gd name="connsiteY86" fmla="*/ 309178 h 719934"/>
              <a:gd name="connsiteX87" fmla="*/ 606645 w 720000"/>
              <a:gd name="connsiteY87" fmla="*/ 351239 h 719934"/>
              <a:gd name="connsiteX88" fmla="*/ 606645 w 720000"/>
              <a:gd name="connsiteY88" fmla="*/ 326439 h 719934"/>
              <a:gd name="connsiteX89" fmla="*/ 532728 w 720000"/>
              <a:gd name="connsiteY89" fmla="*/ 252475 h 719934"/>
              <a:gd name="connsiteX90" fmla="*/ 242231 w 720000"/>
              <a:gd name="connsiteY90" fmla="*/ 217490 h 719934"/>
              <a:gd name="connsiteX91" fmla="*/ 309785 w 720000"/>
              <a:gd name="connsiteY91" fmla="*/ 232312 h 719934"/>
              <a:gd name="connsiteX92" fmla="*/ 314934 w 720000"/>
              <a:gd name="connsiteY92" fmla="*/ 246336 h 719934"/>
              <a:gd name="connsiteX93" fmla="*/ 300911 w 720000"/>
              <a:gd name="connsiteY93" fmla="*/ 251485 h 719934"/>
              <a:gd name="connsiteX94" fmla="*/ 242231 w 720000"/>
              <a:gd name="connsiteY94" fmla="*/ 238617 h 719934"/>
              <a:gd name="connsiteX95" fmla="*/ 175406 w 720000"/>
              <a:gd name="connsiteY95" fmla="*/ 255592 h 719934"/>
              <a:gd name="connsiteX96" fmla="*/ 180059 w 720000"/>
              <a:gd name="connsiteY96" fmla="*/ 262892 h 719934"/>
              <a:gd name="connsiteX97" fmla="*/ 180063 w 720000"/>
              <a:gd name="connsiteY97" fmla="*/ 262898 h 719934"/>
              <a:gd name="connsiteX98" fmla="*/ 246971 w 720000"/>
              <a:gd name="connsiteY98" fmla="*/ 367896 h 719934"/>
              <a:gd name="connsiteX99" fmla="*/ 351111 w 720000"/>
              <a:gd name="connsiteY99" fmla="*/ 367943 h 719934"/>
              <a:gd name="connsiteX100" fmla="*/ 351115 w 720000"/>
              <a:gd name="connsiteY100" fmla="*/ 367943 h 719934"/>
              <a:gd name="connsiteX101" fmla="*/ 381687 w 720000"/>
              <a:gd name="connsiteY101" fmla="*/ 367957 h 719934"/>
              <a:gd name="connsiteX102" fmla="*/ 327394 w 720000"/>
              <a:gd name="connsiteY102" fmla="*/ 267531 h 719934"/>
              <a:gd name="connsiteX103" fmla="*/ 325461 w 720000"/>
              <a:gd name="connsiteY103" fmla="*/ 252718 h 719934"/>
              <a:gd name="connsiteX104" fmla="*/ 340276 w 720000"/>
              <a:gd name="connsiteY104" fmla="*/ 250783 h 719934"/>
              <a:gd name="connsiteX105" fmla="*/ 403203 w 720000"/>
              <a:gd name="connsiteY105" fmla="*/ 378460 h 719934"/>
              <a:gd name="connsiteX106" fmla="*/ 403200 w 720000"/>
              <a:gd name="connsiteY106" fmla="*/ 378727 h 719934"/>
              <a:gd name="connsiteX107" fmla="*/ 400105 w 720000"/>
              <a:gd name="connsiteY107" fmla="*/ 385998 h 719934"/>
              <a:gd name="connsiteX108" fmla="*/ 392636 w 720000"/>
              <a:gd name="connsiteY108" fmla="*/ 389090 h 719934"/>
              <a:gd name="connsiteX109" fmla="*/ 392632 w 720000"/>
              <a:gd name="connsiteY109" fmla="*/ 389090 h 719934"/>
              <a:gd name="connsiteX110" fmla="*/ 361175 w 720000"/>
              <a:gd name="connsiteY110" fmla="*/ 389076 h 719934"/>
              <a:gd name="connsiteX111" fmla="*/ 242233 w 720000"/>
              <a:gd name="connsiteY111" fmla="*/ 497899 h 719934"/>
              <a:gd name="connsiteX112" fmla="*/ 177702 w 720000"/>
              <a:gd name="connsiteY112" fmla="*/ 478972 h 719934"/>
              <a:gd name="connsiteX113" fmla="*/ 170536 w 720000"/>
              <a:gd name="connsiteY113" fmla="*/ 488353 h 719934"/>
              <a:gd name="connsiteX114" fmla="*/ 163508 w 720000"/>
              <a:gd name="connsiteY114" fmla="*/ 492417 h 719934"/>
              <a:gd name="connsiteX115" fmla="*/ 162141 w 720000"/>
              <a:gd name="connsiteY115" fmla="*/ 492506 h 719934"/>
              <a:gd name="connsiteX116" fmla="*/ 155669 w 720000"/>
              <a:gd name="connsiteY116" fmla="*/ 490291 h 719934"/>
              <a:gd name="connsiteX117" fmla="*/ 100810 w 720000"/>
              <a:gd name="connsiteY117" fmla="*/ 378457 h 719934"/>
              <a:gd name="connsiteX118" fmla="*/ 156824 w 720000"/>
              <a:gd name="connsiteY118" fmla="*/ 265748 h 719934"/>
              <a:gd name="connsiteX119" fmla="*/ 151736 w 720000"/>
              <a:gd name="connsiteY119" fmla="*/ 257766 h 719934"/>
              <a:gd name="connsiteX120" fmla="*/ 154908 w 720000"/>
              <a:gd name="connsiteY120" fmla="*/ 243219 h 719934"/>
              <a:gd name="connsiteX121" fmla="*/ 242231 w 720000"/>
              <a:gd name="connsiteY121" fmla="*/ 217490 h 719934"/>
              <a:gd name="connsiteX122" fmla="*/ 21128 w 720000"/>
              <a:gd name="connsiteY122" fmla="*/ 82194 h 719934"/>
              <a:gd name="connsiteX123" fmla="*/ 21128 w 720000"/>
              <a:gd name="connsiteY123" fmla="*/ 650978 h 719934"/>
              <a:gd name="connsiteX124" fmla="*/ 345594 w 720000"/>
              <a:gd name="connsiteY124" fmla="*/ 650978 h 719934"/>
              <a:gd name="connsiteX125" fmla="*/ 345616 w 720000"/>
              <a:gd name="connsiteY125" fmla="*/ 650399 h 719934"/>
              <a:gd name="connsiteX126" fmla="*/ 345853 w 720000"/>
              <a:gd name="connsiteY126" fmla="*/ 644461 h 719934"/>
              <a:gd name="connsiteX127" fmla="*/ 346016 w 720000"/>
              <a:gd name="connsiteY127" fmla="*/ 642078 h 719934"/>
              <a:gd name="connsiteX128" fmla="*/ 346294 w 720000"/>
              <a:gd name="connsiteY128" fmla="*/ 638741 h 719934"/>
              <a:gd name="connsiteX129" fmla="*/ 347151 w 720000"/>
              <a:gd name="connsiteY129" fmla="*/ 631212 h 719934"/>
              <a:gd name="connsiteX130" fmla="*/ 55862 w 720000"/>
              <a:gd name="connsiteY130" fmla="*/ 631212 h 719934"/>
              <a:gd name="connsiteX131" fmla="*/ 45298 w 720000"/>
              <a:gd name="connsiteY131" fmla="*/ 620648 h 719934"/>
              <a:gd name="connsiteX132" fmla="*/ 45298 w 720000"/>
              <a:gd name="connsiteY132" fmla="*/ 446726 h 719934"/>
              <a:gd name="connsiteX133" fmla="*/ 55862 w 720000"/>
              <a:gd name="connsiteY133" fmla="*/ 436162 h 719934"/>
              <a:gd name="connsiteX134" fmla="*/ 66426 w 720000"/>
              <a:gd name="connsiteY134" fmla="*/ 446726 h 719934"/>
              <a:gd name="connsiteX135" fmla="*/ 66426 w 720000"/>
              <a:gd name="connsiteY135" fmla="*/ 610084 h 719934"/>
              <a:gd name="connsiteX136" fmla="*/ 351454 w 720000"/>
              <a:gd name="connsiteY136" fmla="*/ 610084 h 719934"/>
              <a:gd name="connsiteX137" fmla="*/ 363590 w 720000"/>
              <a:gd name="connsiteY137" fmla="*/ 578392 h 719934"/>
              <a:gd name="connsiteX138" fmla="*/ 365024 w 720000"/>
              <a:gd name="connsiteY138" fmla="*/ 575576 h 719934"/>
              <a:gd name="connsiteX139" fmla="*/ 366063 w 720000"/>
              <a:gd name="connsiteY139" fmla="*/ 573582 h 719934"/>
              <a:gd name="connsiteX140" fmla="*/ 404260 w 720000"/>
              <a:gd name="connsiteY140" fmla="*/ 524538 h 719934"/>
              <a:gd name="connsiteX141" fmla="*/ 404316 w 720000"/>
              <a:gd name="connsiteY141" fmla="*/ 524484 h 719934"/>
              <a:gd name="connsiteX142" fmla="*/ 404792 w 720000"/>
              <a:gd name="connsiteY142" fmla="*/ 524056 h 719934"/>
              <a:gd name="connsiteX143" fmla="*/ 437582 w 720000"/>
              <a:gd name="connsiteY143" fmla="*/ 499684 h 719934"/>
              <a:gd name="connsiteX144" fmla="*/ 437582 w 720000"/>
              <a:gd name="connsiteY144" fmla="*/ 362809 h 719934"/>
              <a:gd name="connsiteX145" fmla="*/ 437582 w 720000"/>
              <a:gd name="connsiteY145" fmla="*/ 326438 h 719934"/>
              <a:gd name="connsiteX146" fmla="*/ 437582 w 720000"/>
              <a:gd name="connsiteY146" fmla="*/ 212879 h 719934"/>
              <a:gd name="connsiteX147" fmla="*/ 448146 w 720000"/>
              <a:gd name="connsiteY147" fmla="*/ 202315 h 719934"/>
              <a:gd name="connsiteX148" fmla="*/ 458710 w 720000"/>
              <a:gd name="connsiteY148" fmla="*/ 212878 h 719934"/>
              <a:gd name="connsiteX149" fmla="*/ 458710 w 720000"/>
              <a:gd name="connsiteY149" fmla="*/ 266765 h 719934"/>
              <a:gd name="connsiteX150" fmla="*/ 482882 w 720000"/>
              <a:gd name="connsiteY150" fmla="*/ 245466 h 719934"/>
              <a:gd name="connsiteX151" fmla="*/ 482882 w 720000"/>
              <a:gd name="connsiteY151" fmla="*/ 82194 h 719934"/>
              <a:gd name="connsiteX152" fmla="*/ 403200 w 720000"/>
              <a:gd name="connsiteY152" fmla="*/ 82194 h 719934"/>
              <a:gd name="connsiteX153" fmla="*/ 403200 w 720000"/>
              <a:gd name="connsiteY153" fmla="*/ 98235 h 719934"/>
              <a:gd name="connsiteX154" fmla="*/ 448146 w 720000"/>
              <a:gd name="connsiteY154" fmla="*/ 98235 h 719934"/>
              <a:gd name="connsiteX155" fmla="*/ 458710 w 720000"/>
              <a:gd name="connsiteY155" fmla="*/ 108799 h 719934"/>
              <a:gd name="connsiteX156" fmla="*/ 458710 w 720000"/>
              <a:gd name="connsiteY156" fmla="*/ 177664 h 719934"/>
              <a:gd name="connsiteX157" fmla="*/ 448146 w 720000"/>
              <a:gd name="connsiteY157" fmla="*/ 188229 h 719934"/>
              <a:gd name="connsiteX158" fmla="*/ 437582 w 720000"/>
              <a:gd name="connsiteY158" fmla="*/ 177664 h 719934"/>
              <a:gd name="connsiteX159" fmla="*/ 437582 w 720000"/>
              <a:gd name="connsiteY159" fmla="*/ 119363 h 719934"/>
              <a:gd name="connsiteX160" fmla="*/ 403200 w 720000"/>
              <a:gd name="connsiteY160" fmla="*/ 119363 h 719934"/>
              <a:gd name="connsiteX161" fmla="*/ 403200 w 720000"/>
              <a:gd name="connsiteY161" fmla="*/ 129194 h 719934"/>
              <a:gd name="connsiteX162" fmla="*/ 392636 w 720000"/>
              <a:gd name="connsiteY162" fmla="*/ 139757 h 719934"/>
              <a:gd name="connsiteX163" fmla="*/ 111374 w 720000"/>
              <a:gd name="connsiteY163" fmla="*/ 139757 h 719934"/>
              <a:gd name="connsiteX164" fmla="*/ 100810 w 720000"/>
              <a:gd name="connsiteY164" fmla="*/ 129194 h 719934"/>
              <a:gd name="connsiteX165" fmla="*/ 100810 w 720000"/>
              <a:gd name="connsiteY165" fmla="*/ 119363 h 719934"/>
              <a:gd name="connsiteX166" fmla="*/ 66426 w 720000"/>
              <a:gd name="connsiteY166" fmla="*/ 119363 h 719934"/>
              <a:gd name="connsiteX167" fmla="*/ 66426 w 720000"/>
              <a:gd name="connsiteY167" fmla="*/ 411515 h 719934"/>
              <a:gd name="connsiteX168" fmla="*/ 55862 w 720000"/>
              <a:gd name="connsiteY168" fmla="*/ 422079 h 719934"/>
              <a:gd name="connsiteX169" fmla="*/ 45298 w 720000"/>
              <a:gd name="connsiteY169" fmla="*/ 411515 h 719934"/>
              <a:gd name="connsiteX170" fmla="*/ 45298 w 720000"/>
              <a:gd name="connsiteY170" fmla="*/ 108800 h 719934"/>
              <a:gd name="connsiteX171" fmla="*/ 55862 w 720000"/>
              <a:gd name="connsiteY171" fmla="*/ 98236 h 719934"/>
              <a:gd name="connsiteX172" fmla="*/ 100810 w 720000"/>
              <a:gd name="connsiteY172" fmla="*/ 98236 h 719934"/>
              <a:gd name="connsiteX173" fmla="*/ 100810 w 720000"/>
              <a:gd name="connsiteY173" fmla="*/ 82194 h 719934"/>
              <a:gd name="connsiteX174" fmla="*/ 252005 w 720000"/>
              <a:gd name="connsiteY174" fmla="*/ 21128 h 719934"/>
              <a:gd name="connsiteX175" fmla="*/ 215077 w 720000"/>
              <a:gd name="connsiteY175" fmla="*/ 50064 h 719934"/>
              <a:gd name="connsiteX176" fmla="*/ 204817 w 720000"/>
              <a:gd name="connsiteY176" fmla="*/ 58112 h 719934"/>
              <a:gd name="connsiteX177" fmla="*/ 121937 w 720000"/>
              <a:gd name="connsiteY177" fmla="*/ 58112 h 719934"/>
              <a:gd name="connsiteX178" fmla="*/ 121937 w 720000"/>
              <a:gd name="connsiteY178" fmla="*/ 118631 h 719934"/>
              <a:gd name="connsiteX179" fmla="*/ 382072 w 720000"/>
              <a:gd name="connsiteY179" fmla="*/ 118631 h 719934"/>
              <a:gd name="connsiteX180" fmla="*/ 382072 w 720000"/>
              <a:gd name="connsiteY180" fmla="*/ 58112 h 719934"/>
              <a:gd name="connsiteX181" fmla="*/ 299192 w 720000"/>
              <a:gd name="connsiteY181" fmla="*/ 58112 h 719934"/>
              <a:gd name="connsiteX182" fmla="*/ 288932 w 720000"/>
              <a:gd name="connsiteY182" fmla="*/ 50064 h 719934"/>
              <a:gd name="connsiteX183" fmla="*/ 252005 w 720000"/>
              <a:gd name="connsiteY183" fmla="*/ 21128 h 719934"/>
              <a:gd name="connsiteX184" fmla="*/ 252005 w 720000"/>
              <a:gd name="connsiteY184" fmla="*/ 0 h 719934"/>
              <a:gd name="connsiteX185" fmla="*/ 306864 w 720000"/>
              <a:gd name="connsiteY185" fmla="*/ 36984 h 719934"/>
              <a:gd name="connsiteX186" fmla="*/ 392636 w 720000"/>
              <a:gd name="connsiteY186" fmla="*/ 36984 h 719934"/>
              <a:gd name="connsiteX187" fmla="*/ 403200 w 720000"/>
              <a:gd name="connsiteY187" fmla="*/ 47548 h 719934"/>
              <a:gd name="connsiteX188" fmla="*/ 403200 w 720000"/>
              <a:gd name="connsiteY188" fmla="*/ 61066 h 719934"/>
              <a:gd name="connsiteX189" fmla="*/ 493446 w 720000"/>
              <a:gd name="connsiteY189" fmla="*/ 61066 h 719934"/>
              <a:gd name="connsiteX190" fmla="*/ 504009 w 720000"/>
              <a:gd name="connsiteY190" fmla="*/ 71630 h 719934"/>
              <a:gd name="connsiteX191" fmla="*/ 504009 w 720000"/>
              <a:gd name="connsiteY191" fmla="*/ 235766 h 719934"/>
              <a:gd name="connsiteX192" fmla="*/ 532676 w 720000"/>
              <a:gd name="connsiteY192" fmla="*/ 231342 h 719934"/>
              <a:gd name="connsiteX193" fmla="*/ 532729 w 720000"/>
              <a:gd name="connsiteY193" fmla="*/ 231343 h 719934"/>
              <a:gd name="connsiteX194" fmla="*/ 532783 w 720000"/>
              <a:gd name="connsiteY194" fmla="*/ 231342 h 719934"/>
              <a:gd name="connsiteX195" fmla="*/ 627771 w 720000"/>
              <a:gd name="connsiteY195" fmla="*/ 326331 h 719934"/>
              <a:gd name="connsiteX196" fmla="*/ 627771 w 720000"/>
              <a:gd name="connsiteY196" fmla="*/ 326437 h 719934"/>
              <a:gd name="connsiteX197" fmla="*/ 627771 w 720000"/>
              <a:gd name="connsiteY197" fmla="*/ 362797 h 719934"/>
              <a:gd name="connsiteX198" fmla="*/ 627771 w 720000"/>
              <a:gd name="connsiteY198" fmla="*/ 398981 h 719934"/>
              <a:gd name="connsiteX199" fmla="*/ 582326 w 720000"/>
              <a:gd name="connsiteY199" fmla="*/ 479989 h 719934"/>
              <a:gd name="connsiteX200" fmla="*/ 720000 w 720000"/>
              <a:gd name="connsiteY200" fmla="*/ 654072 h 719934"/>
              <a:gd name="connsiteX201" fmla="*/ 720000 w 720000"/>
              <a:gd name="connsiteY201" fmla="*/ 709370 h 719934"/>
              <a:gd name="connsiteX202" fmla="*/ 709436 w 720000"/>
              <a:gd name="connsiteY202" fmla="*/ 719934 h 719934"/>
              <a:gd name="connsiteX203" fmla="*/ 470134 w 720000"/>
              <a:gd name="connsiteY203" fmla="*/ 719934 h 719934"/>
              <a:gd name="connsiteX204" fmla="*/ 459571 w 720000"/>
              <a:gd name="connsiteY204" fmla="*/ 709370 h 719934"/>
              <a:gd name="connsiteX205" fmla="*/ 470134 w 720000"/>
              <a:gd name="connsiteY205" fmla="*/ 698806 h 719934"/>
              <a:gd name="connsiteX206" fmla="*/ 698876 w 720000"/>
              <a:gd name="connsiteY206" fmla="*/ 698806 h 719934"/>
              <a:gd name="connsiteX207" fmla="*/ 698876 w 720000"/>
              <a:gd name="connsiteY207" fmla="*/ 654072 h 719934"/>
              <a:gd name="connsiteX208" fmla="*/ 648791 w 720000"/>
              <a:gd name="connsiteY208" fmla="*/ 541846 h 719934"/>
              <a:gd name="connsiteX209" fmla="*/ 581117 w 720000"/>
              <a:gd name="connsiteY209" fmla="*/ 501845 h 719934"/>
              <a:gd name="connsiteX210" fmla="*/ 564226 w 720000"/>
              <a:gd name="connsiteY210" fmla="*/ 534663 h 719934"/>
              <a:gd name="connsiteX211" fmla="*/ 586873 w 720000"/>
              <a:gd name="connsiteY211" fmla="*/ 632964 h 719934"/>
              <a:gd name="connsiteX212" fmla="*/ 583710 w 720000"/>
              <a:gd name="connsiteY212" fmla="*/ 643128 h 719934"/>
              <a:gd name="connsiteX213" fmla="*/ 539918 w 720000"/>
              <a:gd name="connsiteY213" fmla="*/ 683209 h 719934"/>
              <a:gd name="connsiteX214" fmla="*/ 532787 w 720000"/>
              <a:gd name="connsiteY214" fmla="*/ 685980 h 719934"/>
              <a:gd name="connsiteX215" fmla="*/ 525654 w 720000"/>
              <a:gd name="connsiteY215" fmla="*/ 683209 h 719934"/>
              <a:gd name="connsiteX216" fmla="*/ 481862 w 720000"/>
              <a:gd name="connsiteY216" fmla="*/ 643128 h 719934"/>
              <a:gd name="connsiteX217" fmla="*/ 478700 w 720000"/>
              <a:gd name="connsiteY217" fmla="*/ 632964 h 719934"/>
              <a:gd name="connsiteX218" fmla="*/ 501346 w 720000"/>
              <a:gd name="connsiteY218" fmla="*/ 534664 h 719934"/>
              <a:gd name="connsiteX219" fmla="*/ 484454 w 720000"/>
              <a:gd name="connsiteY219" fmla="*/ 501845 h 719934"/>
              <a:gd name="connsiteX220" fmla="*/ 452736 w 720000"/>
              <a:gd name="connsiteY220" fmla="*/ 515529 h 719934"/>
              <a:gd name="connsiteX221" fmla="*/ 452383 w 720000"/>
              <a:gd name="connsiteY221" fmla="*/ 515726 h 719934"/>
              <a:gd name="connsiteX222" fmla="*/ 446857 w 720000"/>
              <a:gd name="connsiteY222" fmla="*/ 518941 h 719934"/>
              <a:gd name="connsiteX223" fmla="*/ 444988 w 720000"/>
              <a:gd name="connsiteY223" fmla="*/ 520083 h 719934"/>
              <a:gd name="connsiteX224" fmla="*/ 442527 w 720000"/>
              <a:gd name="connsiteY224" fmla="*/ 521635 h 719934"/>
              <a:gd name="connsiteX225" fmla="*/ 438506 w 720000"/>
              <a:gd name="connsiteY225" fmla="*/ 524304 h 719934"/>
              <a:gd name="connsiteX226" fmla="*/ 436927 w 720000"/>
              <a:gd name="connsiteY226" fmla="*/ 525404 h 719934"/>
              <a:gd name="connsiteX227" fmla="*/ 432729 w 720000"/>
              <a:gd name="connsiteY227" fmla="*/ 528426 h 719934"/>
              <a:gd name="connsiteX228" fmla="*/ 432308 w 720000"/>
              <a:gd name="connsiteY228" fmla="*/ 528734 h 719934"/>
              <a:gd name="connsiteX229" fmla="*/ 427502 w 720000"/>
              <a:gd name="connsiteY229" fmla="*/ 532479 h 719934"/>
              <a:gd name="connsiteX230" fmla="*/ 426801 w 720000"/>
              <a:gd name="connsiteY230" fmla="*/ 533044 h 719934"/>
              <a:gd name="connsiteX231" fmla="*/ 422097 w 720000"/>
              <a:gd name="connsiteY231" fmla="*/ 537010 h 719934"/>
              <a:gd name="connsiteX232" fmla="*/ 421688 w 720000"/>
              <a:gd name="connsiteY232" fmla="*/ 537371 h 719934"/>
              <a:gd name="connsiteX233" fmla="*/ 412437 w 720000"/>
              <a:gd name="connsiteY233" fmla="*/ 546128 h 719934"/>
              <a:gd name="connsiteX234" fmla="*/ 411980 w 720000"/>
              <a:gd name="connsiteY234" fmla="*/ 546594 h 719934"/>
              <a:gd name="connsiteX235" fmla="*/ 403177 w 720000"/>
              <a:gd name="connsiteY235" fmla="*/ 556347 h 719934"/>
              <a:gd name="connsiteX236" fmla="*/ 384397 w 720000"/>
              <a:gd name="connsiteY236" fmla="*/ 584124 h 719934"/>
              <a:gd name="connsiteX237" fmla="*/ 383777 w 720000"/>
              <a:gd name="connsiteY237" fmla="*/ 585306 h 719934"/>
              <a:gd name="connsiteX238" fmla="*/ 381957 w 720000"/>
              <a:gd name="connsiteY238" fmla="*/ 588922 h 719934"/>
              <a:gd name="connsiteX239" fmla="*/ 379613 w 720000"/>
              <a:gd name="connsiteY239" fmla="*/ 593938 h 719934"/>
              <a:gd name="connsiteX240" fmla="*/ 379340 w 720000"/>
              <a:gd name="connsiteY240" fmla="*/ 594545 h 719934"/>
              <a:gd name="connsiteX241" fmla="*/ 370080 w 720000"/>
              <a:gd name="connsiteY241" fmla="*/ 622914 h 719934"/>
              <a:gd name="connsiteX242" fmla="*/ 369995 w 720000"/>
              <a:gd name="connsiteY242" fmla="*/ 623231 h 719934"/>
              <a:gd name="connsiteX243" fmla="*/ 369180 w 720000"/>
              <a:gd name="connsiteY243" fmla="*/ 627219 h 719934"/>
              <a:gd name="connsiteX244" fmla="*/ 368825 w 720000"/>
              <a:gd name="connsiteY244" fmla="*/ 629253 h 719934"/>
              <a:gd name="connsiteX245" fmla="*/ 368191 w 720000"/>
              <a:gd name="connsiteY245" fmla="*/ 633261 h 719934"/>
              <a:gd name="connsiteX246" fmla="*/ 367951 w 720000"/>
              <a:gd name="connsiteY246" fmla="*/ 634945 h 719934"/>
              <a:gd name="connsiteX247" fmla="*/ 367380 w 720000"/>
              <a:gd name="connsiteY247" fmla="*/ 640016 h 719934"/>
              <a:gd name="connsiteX248" fmla="*/ 367236 w 720000"/>
              <a:gd name="connsiteY248" fmla="*/ 641556 h 719934"/>
              <a:gd name="connsiteX249" fmla="*/ 366869 w 720000"/>
              <a:gd name="connsiteY249" fmla="*/ 647012 h 719934"/>
              <a:gd name="connsiteX250" fmla="*/ 366823 w 720000"/>
              <a:gd name="connsiteY250" fmla="*/ 648173 h 719934"/>
              <a:gd name="connsiteX251" fmla="*/ 366691 w 720000"/>
              <a:gd name="connsiteY251" fmla="*/ 654069 h 719934"/>
              <a:gd name="connsiteX252" fmla="*/ 366691 w 720000"/>
              <a:gd name="connsiteY252" fmla="*/ 661540 h 719934"/>
              <a:gd name="connsiteX253" fmla="*/ 366691 w 720000"/>
              <a:gd name="connsiteY253" fmla="*/ 698805 h 719934"/>
              <a:gd name="connsiteX254" fmla="*/ 434922 w 720000"/>
              <a:gd name="connsiteY254" fmla="*/ 698805 h 719934"/>
              <a:gd name="connsiteX255" fmla="*/ 445486 w 720000"/>
              <a:gd name="connsiteY255" fmla="*/ 709368 h 719934"/>
              <a:gd name="connsiteX256" fmla="*/ 434922 w 720000"/>
              <a:gd name="connsiteY256" fmla="*/ 719932 h 719934"/>
              <a:gd name="connsiteX257" fmla="*/ 356127 w 720000"/>
              <a:gd name="connsiteY257" fmla="*/ 719932 h 719934"/>
              <a:gd name="connsiteX258" fmla="*/ 345563 w 720000"/>
              <a:gd name="connsiteY258" fmla="*/ 709368 h 719934"/>
              <a:gd name="connsiteX259" fmla="*/ 345563 w 720000"/>
              <a:gd name="connsiteY259" fmla="*/ 672104 h 719934"/>
              <a:gd name="connsiteX260" fmla="*/ 10564 w 720000"/>
              <a:gd name="connsiteY260" fmla="*/ 672104 h 719934"/>
              <a:gd name="connsiteX261" fmla="*/ 0 w 720000"/>
              <a:gd name="connsiteY261" fmla="*/ 661540 h 719934"/>
              <a:gd name="connsiteX262" fmla="*/ 0 w 720000"/>
              <a:gd name="connsiteY262" fmla="*/ 71630 h 719934"/>
              <a:gd name="connsiteX263" fmla="*/ 10564 w 720000"/>
              <a:gd name="connsiteY263" fmla="*/ 61066 h 719934"/>
              <a:gd name="connsiteX264" fmla="*/ 100810 w 720000"/>
              <a:gd name="connsiteY264" fmla="*/ 61066 h 719934"/>
              <a:gd name="connsiteX265" fmla="*/ 100810 w 720000"/>
              <a:gd name="connsiteY265" fmla="*/ 47548 h 719934"/>
              <a:gd name="connsiteX266" fmla="*/ 111374 w 720000"/>
              <a:gd name="connsiteY266" fmla="*/ 36984 h 719934"/>
              <a:gd name="connsiteX267" fmla="*/ 197145 w 720000"/>
              <a:gd name="connsiteY267" fmla="*/ 36984 h 719934"/>
              <a:gd name="connsiteX268" fmla="*/ 252005 w 720000"/>
              <a:gd name="connsiteY268" fmla="*/ 0 h 71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720000" h="719934">
                <a:moveTo>
                  <a:pt x="520911" y="543829"/>
                </a:moveTo>
                <a:lnTo>
                  <a:pt x="500668" y="631703"/>
                </a:lnTo>
                <a:lnTo>
                  <a:pt x="532783" y="661096"/>
                </a:lnTo>
                <a:lnTo>
                  <a:pt x="564896" y="631703"/>
                </a:lnTo>
                <a:lnTo>
                  <a:pt x="544652" y="543829"/>
                </a:lnTo>
                <a:close/>
                <a:moveTo>
                  <a:pt x="530434" y="493908"/>
                </a:moveTo>
                <a:cubicBezTo>
                  <a:pt x="529202" y="493944"/>
                  <a:pt x="527969" y="493976"/>
                  <a:pt x="526737" y="494039"/>
                </a:cubicBezTo>
                <a:cubicBezTo>
                  <a:pt x="526307" y="494062"/>
                  <a:pt x="525875" y="494080"/>
                  <a:pt x="525446" y="494107"/>
                </a:cubicBezTo>
                <a:cubicBezTo>
                  <a:pt x="523651" y="494214"/>
                  <a:pt x="521853" y="494358"/>
                  <a:pt x="520058" y="494524"/>
                </a:cubicBezTo>
                <a:cubicBezTo>
                  <a:pt x="519345" y="494592"/>
                  <a:pt x="518630" y="494665"/>
                  <a:pt x="517917" y="494741"/>
                </a:cubicBezTo>
                <a:cubicBezTo>
                  <a:pt x="516576" y="494884"/>
                  <a:pt x="515236" y="495049"/>
                  <a:pt x="513895" y="495223"/>
                </a:cubicBezTo>
                <a:cubicBezTo>
                  <a:pt x="512585" y="495398"/>
                  <a:pt x="511280" y="495586"/>
                  <a:pt x="509973" y="495790"/>
                </a:cubicBezTo>
                <a:cubicBezTo>
                  <a:pt x="509394" y="495880"/>
                  <a:pt x="508816" y="495976"/>
                  <a:pt x="508237" y="496071"/>
                </a:cubicBezTo>
                <a:cubicBezTo>
                  <a:pt x="507320" y="496226"/>
                  <a:pt x="506403" y="496382"/>
                  <a:pt x="505487" y="496551"/>
                </a:cubicBezTo>
                <a:lnTo>
                  <a:pt x="518945" y="522700"/>
                </a:lnTo>
                <a:lnTo>
                  <a:pt x="546615" y="522700"/>
                </a:lnTo>
                <a:lnTo>
                  <a:pt x="560075" y="496548"/>
                </a:lnTo>
                <a:cubicBezTo>
                  <a:pt x="559164" y="496379"/>
                  <a:pt x="558253" y="496223"/>
                  <a:pt x="557340" y="496071"/>
                </a:cubicBezTo>
                <a:cubicBezTo>
                  <a:pt x="556752" y="495974"/>
                  <a:pt x="556164" y="495879"/>
                  <a:pt x="555577" y="495787"/>
                </a:cubicBezTo>
                <a:cubicBezTo>
                  <a:pt x="554279" y="495583"/>
                  <a:pt x="552979" y="495395"/>
                  <a:pt x="551679" y="495223"/>
                </a:cubicBezTo>
                <a:cubicBezTo>
                  <a:pt x="550334" y="495046"/>
                  <a:pt x="548990" y="494881"/>
                  <a:pt x="547644" y="494739"/>
                </a:cubicBezTo>
                <a:cubicBezTo>
                  <a:pt x="546932" y="494664"/>
                  <a:pt x="546219" y="494592"/>
                  <a:pt x="545507" y="494524"/>
                </a:cubicBezTo>
                <a:cubicBezTo>
                  <a:pt x="543711" y="494358"/>
                  <a:pt x="541914" y="494214"/>
                  <a:pt x="540116" y="494107"/>
                </a:cubicBezTo>
                <a:cubicBezTo>
                  <a:pt x="539686" y="494080"/>
                  <a:pt x="539254" y="494062"/>
                  <a:pt x="538825" y="494039"/>
                </a:cubicBezTo>
                <a:cubicBezTo>
                  <a:pt x="537594" y="493976"/>
                  <a:pt x="536360" y="493944"/>
                  <a:pt x="535128" y="493908"/>
                </a:cubicBezTo>
                <a:cubicBezTo>
                  <a:pt x="534347" y="493927"/>
                  <a:pt x="533569" y="493967"/>
                  <a:pt x="532781" y="493967"/>
                </a:cubicBezTo>
                <a:cubicBezTo>
                  <a:pt x="531994" y="493967"/>
                  <a:pt x="531218" y="493928"/>
                  <a:pt x="530434" y="493908"/>
                </a:cubicBezTo>
                <a:close/>
                <a:moveTo>
                  <a:pt x="458710" y="458350"/>
                </a:moveTo>
                <a:lnTo>
                  <a:pt x="458710" y="488836"/>
                </a:lnTo>
                <a:cubicBezTo>
                  <a:pt x="466522" y="485408"/>
                  <a:pt x="474595" y="482474"/>
                  <a:pt x="482882" y="480089"/>
                </a:cubicBezTo>
                <a:lnTo>
                  <a:pt x="482882" y="479760"/>
                </a:lnTo>
                <a:cubicBezTo>
                  <a:pt x="473654" y="474041"/>
                  <a:pt x="465482" y="466783"/>
                  <a:pt x="458710" y="458350"/>
                </a:cubicBezTo>
                <a:close/>
                <a:moveTo>
                  <a:pt x="246399" y="389025"/>
                </a:moveTo>
                <a:lnTo>
                  <a:pt x="190568" y="462126"/>
                </a:lnTo>
                <a:cubicBezTo>
                  <a:pt x="206046" y="471738"/>
                  <a:pt x="223710" y="476773"/>
                  <a:pt x="242232" y="476773"/>
                </a:cubicBezTo>
                <a:cubicBezTo>
                  <a:pt x="292849" y="476773"/>
                  <a:pt x="334666" y="438302"/>
                  <a:pt x="339976" y="389066"/>
                </a:cubicBezTo>
                <a:lnTo>
                  <a:pt x="325606" y="389061"/>
                </a:lnTo>
                <a:close/>
                <a:moveTo>
                  <a:pt x="547419" y="332602"/>
                </a:moveTo>
                <a:cubicBezTo>
                  <a:pt x="533679" y="347910"/>
                  <a:pt x="505947" y="370039"/>
                  <a:pt x="458921" y="373023"/>
                </a:cubicBezTo>
                <a:lnTo>
                  <a:pt x="458921" y="398981"/>
                </a:lnTo>
                <a:cubicBezTo>
                  <a:pt x="458921" y="400100"/>
                  <a:pt x="458956" y="401213"/>
                  <a:pt x="459005" y="402319"/>
                </a:cubicBezTo>
                <a:cubicBezTo>
                  <a:pt x="459019" y="402637"/>
                  <a:pt x="459036" y="402955"/>
                  <a:pt x="459054" y="403273"/>
                </a:cubicBezTo>
                <a:cubicBezTo>
                  <a:pt x="459108" y="404185"/>
                  <a:pt x="459177" y="405094"/>
                  <a:pt x="459263" y="405997"/>
                </a:cubicBezTo>
                <a:cubicBezTo>
                  <a:pt x="459294" y="406319"/>
                  <a:pt x="459323" y="406641"/>
                  <a:pt x="459358" y="406961"/>
                </a:cubicBezTo>
                <a:cubicBezTo>
                  <a:pt x="459451" y="407835"/>
                  <a:pt x="459565" y="408701"/>
                  <a:pt x="459689" y="409564"/>
                </a:cubicBezTo>
                <a:cubicBezTo>
                  <a:pt x="459760" y="410055"/>
                  <a:pt x="459838" y="410543"/>
                  <a:pt x="459918" y="411032"/>
                </a:cubicBezTo>
                <a:cubicBezTo>
                  <a:pt x="460004" y="411558"/>
                  <a:pt x="460101" y="412079"/>
                  <a:pt x="460198" y="412600"/>
                </a:cubicBezTo>
                <a:cubicBezTo>
                  <a:pt x="460403" y="413687"/>
                  <a:pt x="460631" y="414766"/>
                  <a:pt x="460883" y="415838"/>
                </a:cubicBezTo>
                <a:cubicBezTo>
                  <a:pt x="460940" y="416079"/>
                  <a:pt x="460992" y="416326"/>
                  <a:pt x="461051" y="416567"/>
                </a:cubicBezTo>
                <a:cubicBezTo>
                  <a:pt x="461227" y="417275"/>
                  <a:pt x="461414" y="417981"/>
                  <a:pt x="461610" y="418684"/>
                </a:cubicBezTo>
                <a:cubicBezTo>
                  <a:pt x="461656" y="418850"/>
                  <a:pt x="461704" y="419014"/>
                  <a:pt x="461750" y="419179"/>
                </a:cubicBezTo>
                <a:cubicBezTo>
                  <a:pt x="467195" y="438222"/>
                  <a:pt x="480226" y="454597"/>
                  <a:pt x="498397" y="464241"/>
                </a:cubicBezTo>
                <a:cubicBezTo>
                  <a:pt x="498652" y="464379"/>
                  <a:pt x="498885" y="464542"/>
                  <a:pt x="499126" y="464695"/>
                </a:cubicBezTo>
                <a:cubicBezTo>
                  <a:pt x="508428" y="469479"/>
                  <a:pt x="518865" y="472345"/>
                  <a:pt x="529925" y="472770"/>
                </a:cubicBezTo>
                <a:cubicBezTo>
                  <a:pt x="530829" y="472744"/>
                  <a:pt x="531731" y="472711"/>
                  <a:pt x="532638" y="472698"/>
                </a:cubicBezTo>
                <a:cubicBezTo>
                  <a:pt x="532734" y="472696"/>
                  <a:pt x="532831" y="472696"/>
                  <a:pt x="532926" y="472698"/>
                </a:cubicBezTo>
                <a:cubicBezTo>
                  <a:pt x="533833" y="472711"/>
                  <a:pt x="534735" y="472744"/>
                  <a:pt x="535639" y="472770"/>
                </a:cubicBezTo>
                <a:cubicBezTo>
                  <a:pt x="575045" y="471261"/>
                  <a:pt x="606642" y="438751"/>
                  <a:pt x="606643" y="398981"/>
                </a:cubicBezTo>
                <a:lnTo>
                  <a:pt x="606643" y="372645"/>
                </a:lnTo>
                <a:cubicBezTo>
                  <a:pt x="575808" y="368558"/>
                  <a:pt x="557105" y="347686"/>
                  <a:pt x="547419" y="332602"/>
                </a:cubicBezTo>
                <a:close/>
                <a:moveTo>
                  <a:pt x="168213" y="283623"/>
                </a:moveTo>
                <a:cubicBezTo>
                  <a:pt x="139056" y="306362"/>
                  <a:pt x="121938" y="341084"/>
                  <a:pt x="121938" y="378457"/>
                </a:cubicBezTo>
                <a:cubicBezTo>
                  <a:pt x="121938" y="412356"/>
                  <a:pt x="135861" y="443966"/>
                  <a:pt x="160480" y="466708"/>
                </a:cubicBezTo>
                <a:lnTo>
                  <a:pt x="167073" y="458076"/>
                </a:lnTo>
                <a:cubicBezTo>
                  <a:pt x="167078" y="458071"/>
                  <a:pt x="167081" y="458065"/>
                  <a:pt x="167085" y="458060"/>
                </a:cubicBezTo>
                <a:lnTo>
                  <a:pt x="228299" y="377912"/>
                </a:lnTo>
                <a:close/>
                <a:moveTo>
                  <a:pt x="532728" y="252475"/>
                </a:moveTo>
                <a:cubicBezTo>
                  <a:pt x="520536" y="252483"/>
                  <a:pt x="509035" y="255477"/>
                  <a:pt x="498891" y="260739"/>
                </a:cubicBezTo>
                <a:cubicBezTo>
                  <a:pt x="498725" y="260841"/>
                  <a:pt x="498570" y="260955"/>
                  <a:pt x="498398" y="261046"/>
                </a:cubicBezTo>
                <a:cubicBezTo>
                  <a:pt x="482425" y="269527"/>
                  <a:pt x="470421" y="283209"/>
                  <a:pt x="464052" y="299335"/>
                </a:cubicBezTo>
                <a:cubicBezTo>
                  <a:pt x="464047" y="299351"/>
                  <a:pt x="464040" y="299365"/>
                  <a:pt x="464034" y="299380"/>
                </a:cubicBezTo>
                <a:cubicBezTo>
                  <a:pt x="463183" y="301540"/>
                  <a:pt x="462438" y="303745"/>
                  <a:pt x="461792" y="305987"/>
                </a:cubicBezTo>
                <a:cubicBezTo>
                  <a:pt x="461722" y="306230"/>
                  <a:pt x="461652" y="306475"/>
                  <a:pt x="461584" y="306720"/>
                </a:cubicBezTo>
                <a:cubicBezTo>
                  <a:pt x="461401" y="307375"/>
                  <a:pt x="461227" y="308032"/>
                  <a:pt x="461064" y="308694"/>
                </a:cubicBezTo>
                <a:cubicBezTo>
                  <a:pt x="460973" y="309064"/>
                  <a:pt x="460892" y="309436"/>
                  <a:pt x="460807" y="309808"/>
                </a:cubicBezTo>
                <a:cubicBezTo>
                  <a:pt x="460590" y="310746"/>
                  <a:pt x="460392" y="311688"/>
                  <a:pt x="460213" y="312636"/>
                </a:cubicBezTo>
                <a:cubicBezTo>
                  <a:pt x="460108" y="313194"/>
                  <a:pt x="460005" y="313752"/>
                  <a:pt x="459912" y="314315"/>
                </a:cubicBezTo>
                <a:cubicBezTo>
                  <a:pt x="459835" y="314784"/>
                  <a:pt x="459760" y="315256"/>
                  <a:pt x="459691" y="315728"/>
                </a:cubicBezTo>
                <a:cubicBezTo>
                  <a:pt x="459563" y="316620"/>
                  <a:pt x="459447" y="317515"/>
                  <a:pt x="459350" y="318418"/>
                </a:cubicBezTo>
                <a:cubicBezTo>
                  <a:pt x="459319" y="318708"/>
                  <a:pt x="459292" y="319002"/>
                  <a:pt x="459264" y="319293"/>
                </a:cubicBezTo>
                <a:cubicBezTo>
                  <a:pt x="459178" y="320206"/>
                  <a:pt x="459108" y="321122"/>
                  <a:pt x="459054" y="322045"/>
                </a:cubicBezTo>
                <a:cubicBezTo>
                  <a:pt x="459036" y="322360"/>
                  <a:pt x="459019" y="322676"/>
                  <a:pt x="459005" y="322993"/>
                </a:cubicBezTo>
                <a:cubicBezTo>
                  <a:pt x="458956" y="324099"/>
                  <a:pt x="458921" y="325213"/>
                  <a:pt x="458921" y="326333"/>
                </a:cubicBezTo>
                <a:lnTo>
                  <a:pt x="458921" y="351846"/>
                </a:lnTo>
                <a:cubicBezTo>
                  <a:pt x="517602" y="347483"/>
                  <a:pt x="539424" y="308321"/>
                  <a:pt x="539649" y="307904"/>
                </a:cubicBezTo>
                <a:cubicBezTo>
                  <a:pt x="541614" y="304263"/>
                  <a:pt x="545516" y="302101"/>
                  <a:pt x="549647" y="302380"/>
                </a:cubicBezTo>
                <a:cubicBezTo>
                  <a:pt x="553772" y="302656"/>
                  <a:pt x="557360" y="305311"/>
                  <a:pt x="558826" y="309178"/>
                </a:cubicBezTo>
                <a:cubicBezTo>
                  <a:pt x="559431" y="310743"/>
                  <a:pt x="573037" y="344930"/>
                  <a:pt x="606645" y="351239"/>
                </a:cubicBezTo>
                <a:lnTo>
                  <a:pt x="606645" y="326439"/>
                </a:lnTo>
                <a:cubicBezTo>
                  <a:pt x="606645" y="285671"/>
                  <a:pt x="573492" y="252503"/>
                  <a:pt x="532728" y="252475"/>
                </a:cubicBezTo>
                <a:close/>
                <a:moveTo>
                  <a:pt x="242231" y="217490"/>
                </a:moveTo>
                <a:cubicBezTo>
                  <a:pt x="265812" y="217490"/>
                  <a:pt x="288543" y="222478"/>
                  <a:pt x="309785" y="232312"/>
                </a:cubicBezTo>
                <a:cubicBezTo>
                  <a:pt x="315081" y="234763"/>
                  <a:pt x="317385" y="241042"/>
                  <a:pt x="314934" y="246336"/>
                </a:cubicBezTo>
                <a:cubicBezTo>
                  <a:pt x="312484" y="251631"/>
                  <a:pt x="306204" y="253936"/>
                  <a:pt x="300911" y="251485"/>
                </a:cubicBezTo>
                <a:cubicBezTo>
                  <a:pt x="282468" y="242947"/>
                  <a:pt x="262725" y="238617"/>
                  <a:pt x="242231" y="238617"/>
                </a:cubicBezTo>
                <a:cubicBezTo>
                  <a:pt x="218732" y="238617"/>
                  <a:pt x="195836" y="244458"/>
                  <a:pt x="175406" y="255592"/>
                </a:cubicBezTo>
                <a:lnTo>
                  <a:pt x="180059" y="262892"/>
                </a:lnTo>
                <a:cubicBezTo>
                  <a:pt x="180060" y="262894"/>
                  <a:pt x="180062" y="262896"/>
                  <a:pt x="180063" y="262898"/>
                </a:cubicBezTo>
                <a:lnTo>
                  <a:pt x="246971" y="367896"/>
                </a:lnTo>
                <a:lnTo>
                  <a:pt x="351111" y="367943"/>
                </a:lnTo>
                <a:cubicBezTo>
                  <a:pt x="351112" y="367943"/>
                  <a:pt x="351114" y="367943"/>
                  <a:pt x="351115" y="367943"/>
                </a:cubicBezTo>
                <a:lnTo>
                  <a:pt x="381687" y="367957"/>
                </a:lnTo>
                <a:cubicBezTo>
                  <a:pt x="378768" y="328263"/>
                  <a:pt x="359346" y="292102"/>
                  <a:pt x="327394" y="267531"/>
                </a:cubicBezTo>
                <a:cubicBezTo>
                  <a:pt x="322771" y="263975"/>
                  <a:pt x="321904" y="257342"/>
                  <a:pt x="325461" y="252718"/>
                </a:cubicBezTo>
                <a:cubicBezTo>
                  <a:pt x="329016" y="248093"/>
                  <a:pt x="335648" y="247225"/>
                  <a:pt x="340276" y="250783"/>
                </a:cubicBezTo>
                <a:cubicBezTo>
                  <a:pt x="380267" y="281535"/>
                  <a:pt x="403201" y="328073"/>
                  <a:pt x="403203" y="378460"/>
                </a:cubicBezTo>
                <a:cubicBezTo>
                  <a:pt x="403203" y="378539"/>
                  <a:pt x="403201" y="378637"/>
                  <a:pt x="403200" y="378727"/>
                </a:cubicBezTo>
                <a:cubicBezTo>
                  <a:pt x="403148" y="381457"/>
                  <a:pt x="402040" y="384064"/>
                  <a:pt x="400105" y="385998"/>
                </a:cubicBezTo>
                <a:cubicBezTo>
                  <a:pt x="398123" y="387978"/>
                  <a:pt x="395436" y="389090"/>
                  <a:pt x="392636" y="389090"/>
                </a:cubicBezTo>
                <a:cubicBezTo>
                  <a:pt x="392635" y="389090"/>
                  <a:pt x="392633" y="389090"/>
                  <a:pt x="392632" y="389090"/>
                </a:cubicBezTo>
                <a:lnTo>
                  <a:pt x="361175" y="389076"/>
                </a:lnTo>
                <a:cubicBezTo>
                  <a:pt x="355780" y="449972"/>
                  <a:pt x="304501" y="497899"/>
                  <a:pt x="242233" y="497899"/>
                </a:cubicBezTo>
                <a:cubicBezTo>
                  <a:pt x="219025" y="497899"/>
                  <a:pt x="196925" y="491379"/>
                  <a:pt x="177702" y="478972"/>
                </a:cubicBezTo>
                <a:lnTo>
                  <a:pt x="170536" y="488353"/>
                </a:lnTo>
                <a:cubicBezTo>
                  <a:pt x="168828" y="490592"/>
                  <a:pt x="166298" y="492054"/>
                  <a:pt x="163508" y="492417"/>
                </a:cubicBezTo>
                <a:cubicBezTo>
                  <a:pt x="163051" y="492476"/>
                  <a:pt x="162595" y="492506"/>
                  <a:pt x="162141" y="492506"/>
                </a:cubicBezTo>
                <a:cubicBezTo>
                  <a:pt x="159811" y="492506"/>
                  <a:pt x="157531" y="491735"/>
                  <a:pt x="155669" y="490291"/>
                </a:cubicBezTo>
                <a:cubicBezTo>
                  <a:pt x="120805" y="463270"/>
                  <a:pt x="100810" y="422508"/>
                  <a:pt x="100810" y="378457"/>
                </a:cubicBezTo>
                <a:cubicBezTo>
                  <a:pt x="100810" y="333836"/>
                  <a:pt x="121573" y="292443"/>
                  <a:pt x="156824" y="265748"/>
                </a:cubicBezTo>
                <a:lnTo>
                  <a:pt x="151736" y="257766"/>
                </a:lnTo>
                <a:cubicBezTo>
                  <a:pt x="148617" y="252870"/>
                  <a:pt x="150032" y="246373"/>
                  <a:pt x="154908" y="243219"/>
                </a:cubicBezTo>
                <a:cubicBezTo>
                  <a:pt x="180928" y="226387"/>
                  <a:pt x="211124" y="217490"/>
                  <a:pt x="242231" y="217490"/>
                </a:cubicBezTo>
                <a:close/>
                <a:moveTo>
                  <a:pt x="21128" y="82194"/>
                </a:moveTo>
                <a:lnTo>
                  <a:pt x="21128" y="650978"/>
                </a:lnTo>
                <a:lnTo>
                  <a:pt x="345594" y="650978"/>
                </a:lnTo>
                <a:cubicBezTo>
                  <a:pt x="345597" y="650784"/>
                  <a:pt x="345612" y="650591"/>
                  <a:pt x="345616" y="650399"/>
                </a:cubicBezTo>
                <a:cubicBezTo>
                  <a:pt x="345660" y="648413"/>
                  <a:pt x="345737" y="646433"/>
                  <a:pt x="345853" y="644461"/>
                </a:cubicBezTo>
                <a:cubicBezTo>
                  <a:pt x="345898" y="643666"/>
                  <a:pt x="345960" y="642872"/>
                  <a:pt x="346016" y="642078"/>
                </a:cubicBezTo>
                <a:cubicBezTo>
                  <a:pt x="346097" y="640964"/>
                  <a:pt x="346190" y="639850"/>
                  <a:pt x="346294" y="638741"/>
                </a:cubicBezTo>
                <a:cubicBezTo>
                  <a:pt x="346524" y="636221"/>
                  <a:pt x="346809" y="633711"/>
                  <a:pt x="347151" y="631212"/>
                </a:cubicBezTo>
                <a:lnTo>
                  <a:pt x="55862" y="631212"/>
                </a:lnTo>
                <a:cubicBezTo>
                  <a:pt x="50027" y="631212"/>
                  <a:pt x="45298" y="626483"/>
                  <a:pt x="45298" y="620648"/>
                </a:cubicBezTo>
                <a:lnTo>
                  <a:pt x="45298" y="446726"/>
                </a:lnTo>
                <a:cubicBezTo>
                  <a:pt x="45298" y="440891"/>
                  <a:pt x="50027" y="436162"/>
                  <a:pt x="55862" y="436162"/>
                </a:cubicBezTo>
                <a:cubicBezTo>
                  <a:pt x="61698" y="436162"/>
                  <a:pt x="66426" y="440891"/>
                  <a:pt x="66426" y="446726"/>
                </a:cubicBezTo>
                <a:lnTo>
                  <a:pt x="66426" y="610084"/>
                </a:lnTo>
                <a:lnTo>
                  <a:pt x="351454" y="610084"/>
                </a:lnTo>
                <a:cubicBezTo>
                  <a:pt x="354408" y="599217"/>
                  <a:pt x="358465" y="588622"/>
                  <a:pt x="363590" y="578392"/>
                </a:cubicBezTo>
                <a:cubicBezTo>
                  <a:pt x="364059" y="577448"/>
                  <a:pt x="364538" y="576511"/>
                  <a:pt x="365024" y="575576"/>
                </a:cubicBezTo>
                <a:cubicBezTo>
                  <a:pt x="365371" y="574913"/>
                  <a:pt x="365708" y="574243"/>
                  <a:pt x="366063" y="573582"/>
                </a:cubicBezTo>
                <a:cubicBezTo>
                  <a:pt x="375782" y="555440"/>
                  <a:pt x="388696" y="538855"/>
                  <a:pt x="404260" y="524538"/>
                </a:cubicBezTo>
                <a:cubicBezTo>
                  <a:pt x="404278" y="524520"/>
                  <a:pt x="404298" y="524503"/>
                  <a:pt x="404316" y="524484"/>
                </a:cubicBezTo>
                <a:cubicBezTo>
                  <a:pt x="404474" y="524341"/>
                  <a:pt x="404634" y="524199"/>
                  <a:pt x="404792" y="524056"/>
                </a:cubicBezTo>
                <a:cubicBezTo>
                  <a:pt x="414781" y="514866"/>
                  <a:pt x="425780" y="506680"/>
                  <a:pt x="437582" y="499684"/>
                </a:cubicBezTo>
                <a:lnTo>
                  <a:pt x="437582" y="362809"/>
                </a:lnTo>
                <a:lnTo>
                  <a:pt x="437582" y="326438"/>
                </a:lnTo>
                <a:lnTo>
                  <a:pt x="437582" y="212879"/>
                </a:lnTo>
                <a:cubicBezTo>
                  <a:pt x="437582" y="207045"/>
                  <a:pt x="442310" y="202315"/>
                  <a:pt x="448146" y="202315"/>
                </a:cubicBezTo>
                <a:cubicBezTo>
                  <a:pt x="453982" y="202315"/>
                  <a:pt x="458710" y="207045"/>
                  <a:pt x="458710" y="212878"/>
                </a:cubicBezTo>
                <a:lnTo>
                  <a:pt x="458710" y="266765"/>
                </a:lnTo>
                <a:cubicBezTo>
                  <a:pt x="465492" y="258376"/>
                  <a:pt x="473664" y="251154"/>
                  <a:pt x="482882" y="245466"/>
                </a:cubicBezTo>
                <a:lnTo>
                  <a:pt x="482882" y="82194"/>
                </a:lnTo>
                <a:lnTo>
                  <a:pt x="403200" y="82194"/>
                </a:lnTo>
                <a:lnTo>
                  <a:pt x="403200" y="98235"/>
                </a:lnTo>
                <a:lnTo>
                  <a:pt x="448146" y="98235"/>
                </a:lnTo>
                <a:cubicBezTo>
                  <a:pt x="453982" y="98235"/>
                  <a:pt x="458710" y="102964"/>
                  <a:pt x="458710" y="108799"/>
                </a:cubicBezTo>
                <a:lnTo>
                  <a:pt x="458710" y="177664"/>
                </a:lnTo>
                <a:cubicBezTo>
                  <a:pt x="458710" y="183499"/>
                  <a:pt x="453982" y="188229"/>
                  <a:pt x="448146" y="188229"/>
                </a:cubicBezTo>
                <a:cubicBezTo>
                  <a:pt x="442310" y="188229"/>
                  <a:pt x="437582" y="183499"/>
                  <a:pt x="437582" y="177664"/>
                </a:cubicBezTo>
                <a:lnTo>
                  <a:pt x="437582" y="119363"/>
                </a:lnTo>
                <a:lnTo>
                  <a:pt x="403200" y="119363"/>
                </a:lnTo>
                <a:lnTo>
                  <a:pt x="403200" y="129194"/>
                </a:lnTo>
                <a:cubicBezTo>
                  <a:pt x="403200" y="135028"/>
                  <a:pt x="398472" y="139757"/>
                  <a:pt x="392636" y="139757"/>
                </a:cubicBezTo>
                <a:lnTo>
                  <a:pt x="111374" y="139757"/>
                </a:lnTo>
                <a:cubicBezTo>
                  <a:pt x="105539" y="139757"/>
                  <a:pt x="100810" y="135028"/>
                  <a:pt x="100810" y="129194"/>
                </a:cubicBezTo>
                <a:lnTo>
                  <a:pt x="100810" y="119363"/>
                </a:lnTo>
                <a:lnTo>
                  <a:pt x="66426" y="119363"/>
                </a:lnTo>
                <a:lnTo>
                  <a:pt x="66426" y="411515"/>
                </a:lnTo>
                <a:cubicBezTo>
                  <a:pt x="66426" y="417349"/>
                  <a:pt x="61698" y="422079"/>
                  <a:pt x="55862" y="422079"/>
                </a:cubicBezTo>
                <a:cubicBezTo>
                  <a:pt x="50027" y="422079"/>
                  <a:pt x="45298" y="417349"/>
                  <a:pt x="45298" y="411515"/>
                </a:cubicBezTo>
                <a:lnTo>
                  <a:pt x="45298" y="108800"/>
                </a:lnTo>
                <a:cubicBezTo>
                  <a:pt x="45298" y="102966"/>
                  <a:pt x="50027" y="98236"/>
                  <a:pt x="55862" y="98236"/>
                </a:cubicBezTo>
                <a:lnTo>
                  <a:pt x="100810" y="98236"/>
                </a:lnTo>
                <a:lnTo>
                  <a:pt x="100810" y="82194"/>
                </a:lnTo>
                <a:close/>
                <a:moveTo>
                  <a:pt x="252005" y="21128"/>
                </a:moveTo>
                <a:cubicBezTo>
                  <a:pt x="234440" y="21128"/>
                  <a:pt x="219256" y="33027"/>
                  <a:pt x="215077" y="50064"/>
                </a:cubicBezTo>
                <a:cubicBezTo>
                  <a:pt x="213918" y="54789"/>
                  <a:pt x="209683" y="58112"/>
                  <a:pt x="204817" y="58112"/>
                </a:cubicBezTo>
                <a:lnTo>
                  <a:pt x="121937" y="58112"/>
                </a:lnTo>
                <a:lnTo>
                  <a:pt x="121937" y="118631"/>
                </a:lnTo>
                <a:lnTo>
                  <a:pt x="382072" y="118631"/>
                </a:lnTo>
                <a:lnTo>
                  <a:pt x="382072" y="58112"/>
                </a:lnTo>
                <a:lnTo>
                  <a:pt x="299192" y="58112"/>
                </a:lnTo>
                <a:cubicBezTo>
                  <a:pt x="294326" y="58112"/>
                  <a:pt x="290089" y="54789"/>
                  <a:pt x="288932" y="50064"/>
                </a:cubicBezTo>
                <a:cubicBezTo>
                  <a:pt x="284753" y="33027"/>
                  <a:pt x="269569" y="21128"/>
                  <a:pt x="252005" y="21128"/>
                </a:cubicBezTo>
                <a:close/>
                <a:moveTo>
                  <a:pt x="252005" y="0"/>
                </a:moveTo>
                <a:cubicBezTo>
                  <a:pt x="276468" y="0"/>
                  <a:pt x="297967" y="14846"/>
                  <a:pt x="306864" y="36984"/>
                </a:cubicBezTo>
                <a:lnTo>
                  <a:pt x="392636" y="36984"/>
                </a:lnTo>
                <a:cubicBezTo>
                  <a:pt x="398472" y="36984"/>
                  <a:pt x="403200" y="41714"/>
                  <a:pt x="403200" y="47548"/>
                </a:cubicBezTo>
                <a:lnTo>
                  <a:pt x="403200" y="61066"/>
                </a:lnTo>
                <a:lnTo>
                  <a:pt x="493446" y="61066"/>
                </a:lnTo>
                <a:cubicBezTo>
                  <a:pt x="499280" y="61066"/>
                  <a:pt x="504009" y="65796"/>
                  <a:pt x="504009" y="71630"/>
                </a:cubicBezTo>
                <a:lnTo>
                  <a:pt x="504009" y="235766"/>
                </a:lnTo>
                <a:cubicBezTo>
                  <a:pt x="513060" y="232899"/>
                  <a:pt x="522689" y="231342"/>
                  <a:pt x="532676" y="231342"/>
                </a:cubicBezTo>
                <a:cubicBezTo>
                  <a:pt x="532694" y="231342"/>
                  <a:pt x="532711" y="231343"/>
                  <a:pt x="532729" y="231343"/>
                </a:cubicBezTo>
                <a:cubicBezTo>
                  <a:pt x="532748" y="231343"/>
                  <a:pt x="532764" y="231342"/>
                  <a:pt x="532783" y="231342"/>
                </a:cubicBezTo>
                <a:cubicBezTo>
                  <a:pt x="585159" y="231342"/>
                  <a:pt x="627771" y="273954"/>
                  <a:pt x="627771" y="326331"/>
                </a:cubicBezTo>
                <a:lnTo>
                  <a:pt x="627771" y="326437"/>
                </a:lnTo>
                <a:lnTo>
                  <a:pt x="627771" y="362797"/>
                </a:lnTo>
                <a:lnTo>
                  <a:pt x="627771" y="398981"/>
                </a:lnTo>
                <a:cubicBezTo>
                  <a:pt x="627771" y="433216"/>
                  <a:pt x="609563" y="463270"/>
                  <a:pt x="582326" y="479989"/>
                </a:cubicBezTo>
                <a:cubicBezTo>
                  <a:pt x="660674" y="502370"/>
                  <a:pt x="720001" y="573414"/>
                  <a:pt x="720000" y="654072"/>
                </a:cubicBezTo>
                <a:lnTo>
                  <a:pt x="720000" y="709370"/>
                </a:lnTo>
                <a:cubicBezTo>
                  <a:pt x="720000" y="715204"/>
                  <a:pt x="715272" y="719934"/>
                  <a:pt x="709436" y="719934"/>
                </a:cubicBezTo>
                <a:lnTo>
                  <a:pt x="470134" y="719934"/>
                </a:lnTo>
                <a:cubicBezTo>
                  <a:pt x="464298" y="719934"/>
                  <a:pt x="459571" y="715204"/>
                  <a:pt x="459571" y="709370"/>
                </a:cubicBezTo>
                <a:cubicBezTo>
                  <a:pt x="459571" y="703535"/>
                  <a:pt x="464298" y="698806"/>
                  <a:pt x="470134" y="698806"/>
                </a:cubicBezTo>
                <a:lnTo>
                  <a:pt x="698876" y="698806"/>
                </a:lnTo>
                <a:lnTo>
                  <a:pt x="698876" y="654072"/>
                </a:lnTo>
                <a:cubicBezTo>
                  <a:pt x="698876" y="612388"/>
                  <a:pt x="681090" y="572532"/>
                  <a:pt x="648791" y="541846"/>
                </a:cubicBezTo>
                <a:cubicBezTo>
                  <a:pt x="629471" y="523489"/>
                  <a:pt x="606076" y="509816"/>
                  <a:pt x="581117" y="501845"/>
                </a:cubicBezTo>
                <a:lnTo>
                  <a:pt x="564226" y="534663"/>
                </a:lnTo>
                <a:lnTo>
                  <a:pt x="586873" y="632964"/>
                </a:lnTo>
                <a:cubicBezTo>
                  <a:pt x="587728" y="636675"/>
                  <a:pt x="586518" y="640558"/>
                  <a:pt x="583710" y="643128"/>
                </a:cubicBezTo>
                <a:lnTo>
                  <a:pt x="539918" y="683209"/>
                </a:lnTo>
                <a:cubicBezTo>
                  <a:pt x="537901" y="685056"/>
                  <a:pt x="535345" y="685980"/>
                  <a:pt x="532787" y="685980"/>
                </a:cubicBezTo>
                <a:cubicBezTo>
                  <a:pt x="530229" y="685980"/>
                  <a:pt x="527672" y="685057"/>
                  <a:pt x="525654" y="683209"/>
                </a:cubicBezTo>
                <a:lnTo>
                  <a:pt x="481862" y="643128"/>
                </a:lnTo>
                <a:cubicBezTo>
                  <a:pt x="479053" y="640558"/>
                  <a:pt x="477845" y="636674"/>
                  <a:pt x="478700" y="632964"/>
                </a:cubicBezTo>
                <a:lnTo>
                  <a:pt x="501346" y="534664"/>
                </a:lnTo>
                <a:lnTo>
                  <a:pt x="484454" y="501845"/>
                </a:lnTo>
                <a:cubicBezTo>
                  <a:pt x="473512" y="505341"/>
                  <a:pt x="462867" y="509927"/>
                  <a:pt x="452736" y="515529"/>
                </a:cubicBezTo>
                <a:cubicBezTo>
                  <a:pt x="452618" y="515594"/>
                  <a:pt x="452501" y="515660"/>
                  <a:pt x="452383" y="515726"/>
                </a:cubicBezTo>
                <a:cubicBezTo>
                  <a:pt x="450521" y="516763"/>
                  <a:pt x="448682" y="517839"/>
                  <a:pt x="446857" y="518941"/>
                </a:cubicBezTo>
                <a:cubicBezTo>
                  <a:pt x="446232" y="519319"/>
                  <a:pt x="445608" y="519698"/>
                  <a:pt x="444988" y="520083"/>
                </a:cubicBezTo>
                <a:cubicBezTo>
                  <a:pt x="444164" y="520595"/>
                  <a:pt x="443342" y="521109"/>
                  <a:pt x="442527" y="521635"/>
                </a:cubicBezTo>
                <a:cubicBezTo>
                  <a:pt x="441175" y="522507"/>
                  <a:pt x="439834" y="523396"/>
                  <a:pt x="438506" y="524304"/>
                </a:cubicBezTo>
                <a:cubicBezTo>
                  <a:pt x="437976" y="524666"/>
                  <a:pt x="437453" y="525037"/>
                  <a:pt x="436927" y="525404"/>
                </a:cubicBezTo>
                <a:cubicBezTo>
                  <a:pt x="435514" y="526394"/>
                  <a:pt x="434112" y="527395"/>
                  <a:pt x="432729" y="528426"/>
                </a:cubicBezTo>
                <a:cubicBezTo>
                  <a:pt x="432589" y="528530"/>
                  <a:pt x="432447" y="528630"/>
                  <a:pt x="432308" y="528734"/>
                </a:cubicBezTo>
                <a:cubicBezTo>
                  <a:pt x="430683" y="529952"/>
                  <a:pt x="429084" y="531205"/>
                  <a:pt x="427502" y="532479"/>
                </a:cubicBezTo>
                <a:cubicBezTo>
                  <a:pt x="427269" y="532669"/>
                  <a:pt x="427033" y="532856"/>
                  <a:pt x="426801" y="533044"/>
                </a:cubicBezTo>
                <a:cubicBezTo>
                  <a:pt x="425212" y="534339"/>
                  <a:pt x="423641" y="535660"/>
                  <a:pt x="422097" y="537010"/>
                </a:cubicBezTo>
                <a:cubicBezTo>
                  <a:pt x="421959" y="537129"/>
                  <a:pt x="421824" y="537252"/>
                  <a:pt x="421688" y="537371"/>
                </a:cubicBezTo>
                <a:cubicBezTo>
                  <a:pt x="418497" y="540177"/>
                  <a:pt x="415410" y="543099"/>
                  <a:pt x="412437" y="546128"/>
                </a:cubicBezTo>
                <a:cubicBezTo>
                  <a:pt x="412284" y="546284"/>
                  <a:pt x="412132" y="546439"/>
                  <a:pt x="411980" y="546594"/>
                </a:cubicBezTo>
                <a:cubicBezTo>
                  <a:pt x="408923" y="549732"/>
                  <a:pt x="405981" y="552984"/>
                  <a:pt x="403177" y="556347"/>
                </a:cubicBezTo>
                <a:cubicBezTo>
                  <a:pt x="395836" y="565152"/>
                  <a:pt x="389570" y="574449"/>
                  <a:pt x="384397" y="584124"/>
                </a:cubicBezTo>
                <a:cubicBezTo>
                  <a:pt x="384187" y="584517"/>
                  <a:pt x="383982" y="584912"/>
                  <a:pt x="383777" y="585306"/>
                </a:cubicBezTo>
                <a:cubicBezTo>
                  <a:pt x="383148" y="586503"/>
                  <a:pt x="382552" y="587712"/>
                  <a:pt x="381957" y="588922"/>
                </a:cubicBezTo>
                <a:cubicBezTo>
                  <a:pt x="381147" y="590581"/>
                  <a:pt x="380361" y="592252"/>
                  <a:pt x="379613" y="593938"/>
                </a:cubicBezTo>
                <a:cubicBezTo>
                  <a:pt x="379523" y="594142"/>
                  <a:pt x="379430" y="594343"/>
                  <a:pt x="379340" y="594545"/>
                </a:cubicBezTo>
                <a:cubicBezTo>
                  <a:pt x="375335" y="603670"/>
                  <a:pt x="372220" y="613161"/>
                  <a:pt x="370080" y="622914"/>
                </a:cubicBezTo>
                <a:cubicBezTo>
                  <a:pt x="370056" y="623020"/>
                  <a:pt x="370022" y="623124"/>
                  <a:pt x="369995" y="623231"/>
                </a:cubicBezTo>
                <a:cubicBezTo>
                  <a:pt x="369710" y="624559"/>
                  <a:pt x="369429" y="625886"/>
                  <a:pt x="369180" y="627219"/>
                </a:cubicBezTo>
                <a:cubicBezTo>
                  <a:pt x="369053" y="627894"/>
                  <a:pt x="368942" y="628574"/>
                  <a:pt x="368825" y="629253"/>
                </a:cubicBezTo>
                <a:cubicBezTo>
                  <a:pt x="368596" y="630586"/>
                  <a:pt x="368384" y="631921"/>
                  <a:pt x="368191" y="633261"/>
                </a:cubicBezTo>
                <a:cubicBezTo>
                  <a:pt x="368111" y="633823"/>
                  <a:pt x="368025" y="634383"/>
                  <a:pt x="367951" y="634945"/>
                </a:cubicBezTo>
                <a:cubicBezTo>
                  <a:pt x="367728" y="636630"/>
                  <a:pt x="367543" y="638322"/>
                  <a:pt x="367380" y="640016"/>
                </a:cubicBezTo>
                <a:cubicBezTo>
                  <a:pt x="367330" y="640530"/>
                  <a:pt x="367280" y="641041"/>
                  <a:pt x="367236" y="641556"/>
                </a:cubicBezTo>
                <a:cubicBezTo>
                  <a:pt x="367081" y="643370"/>
                  <a:pt x="366956" y="645189"/>
                  <a:pt x="366869" y="647012"/>
                </a:cubicBezTo>
                <a:cubicBezTo>
                  <a:pt x="366851" y="647398"/>
                  <a:pt x="366838" y="647786"/>
                  <a:pt x="366823" y="648173"/>
                </a:cubicBezTo>
                <a:cubicBezTo>
                  <a:pt x="366744" y="650133"/>
                  <a:pt x="366691" y="652099"/>
                  <a:pt x="366691" y="654069"/>
                </a:cubicBezTo>
                <a:lnTo>
                  <a:pt x="366691" y="661540"/>
                </a:lnTo>
                <a:lnTo>
                  <a:pt x="366691" y="698805"/>
                </a:lnTo>
                <a:lnTo>
                  <a:pt x="434922" y="698805"/>
                </a:lnTo>
                <a:cubicBezTo>
                  <a:pt x="440758" y="698805"/>
                  <a:pt x="445486" y="703534"/>
                  <a:pt x="445486" y="709368"/>
                </a:cubicBezTo>
                <a:cubicBezTo>
                  <a:pt x="445486" y="715203"/>
                  <a:pt x="440758" y="719932"/>
                  <a:pt x="434922" y="719932"/>
                </a:cubicBezTo>
                <a:lnTo>
                  <a:pt x="356127" y="719932"/>
                </a:lnTo>
                <a:cubicBezTo>
                  <a:pt x="350291" y="719932"/>
                  <a:pt x="345563" y="715203"/>
                  <a:pt x="345563" y="709368"/>
                </a:cubicBezTo>
                <a:lnTo>
                  <a:pt x="345563" y="672104"/>
                </a:lnTo>
                <a:lnTo>
                  <a:pt x="10564" y="672104"/>
                </a:lnTo>
                <a:cubicBezTo>
                  <a:pt x="4728" y="672104"/>
                  <a:pt x="0" y="667375"/>
                  <a:pt x="0" y="661540"/>
                </a:cubicBezTo>
                <a:lnTo>
                  <a:pt x="0" y="71630"/>
                </a:lnTo>
                <a:cubicBezTo>
                  <a:pt x="0" y="65797"/>
                  <a:pt x="4728" y="61066"/>
                  <a:pt x="10564" y="61066"/>
                </a:cubicBezTo>
                <a:lnTo>
                  <a:pt x="100810" y="61066"/>
                </a:lnTo>
                <a:lnTo>
                  <a:pt x="100810" y="47548"/>
                </a:lnTo>
                <a:cubicBezTo>
                  <a:pt x="100810" y="41714"/>
                  <a:pt x="105539" y="36984"/>
                  <a:pt x="111374" y="36984"/>
                </a:cubicBezTo>
                <a:lnTo>
                  <a:pt x="197145" y="36984"/>
                </a:lnTo>
                <a:cubicBezTo>
                  <a:pt x="206042" y="14844"/>
                  <a:pt x="227542" y="0"/>
                  <a:pt x="252005"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753547703"/>
      </p:ext>
    </p:extLst>
  </p:cSld>
  <p:clrMapOvr>
    <a:masterClrMapping/>
  </p:clrMapOvr>
  <p:transition spd="slow">
    <p:fade thruBlk="1"/>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6231835" y="2289313"/>
            <a:ext cx="5110480" cy="4114800"/>
          </a:xfrm>
        </p:spPr>
        <p:txBody>
          <a:bodyPr>
            <a:normAutofit fontScale="90000"/>
          </a:bodyPr>
          <a:lstStyle/>
          <a:p>
            <a:pPr algn="ctr">
              <a:spcBef>
                <a:spcPts val="488"/>
              </a:spcBef>
            </a:pPr>
            <a:r>
              <a:rPr lang="ru-RU" sz="5400" dirty="0"/>
              <a:t>Отдельные вопросы осуществления закупок по национальным проектам (строительство, капремонт)</a:t>
            </a:r>
            <a:br>
              <a:rPr lang="ru-RU" sz="5300" dirty="0"/>
            </a:br>
            <a:endParaRPr lang="ru-RU" dirty="0"/>
          </a:p>
        </p:txBody>
      </p:sp>
      <p:pic>
        <p:nvPicPr>
          <p:cNvPr id="20482" name="Picture 2" descr="Бесплатное стоковое фото с @outdoor, бревно, видеть">
            <a:extLst>
              <a:ext uri="{FF2B5EF4-FFF2-40B4-BE49-F238E27FC236}">
                <a16:creationId xmlns:a16="http://schemas.microsoft.com/office/drawing/2014/main" id="{FA52CEED-18F6-4498-8AAE-D867D1C4E2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540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58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p:cNvSpPr>
            <a:spLocks noGrp="1"/>
          </p:cNvSpPr>
          <p:nvPr>
            <p:ph type="title"/>
          </p:nvPr>
        </p:nvSpPr>
        <p:spPr/>
        <p:txBody>
          <a:bodyPr/>
          <a:lstStyle/>
          <a:p>
            <a:pPr eaLnBrk="1" hangingPunct="1"/>
            <a:r>
              <a:rPr lang="ru-RU" altLang="ru-RU" dirty="0">
                <a:solidFill>
                  <a:schemeClr val="accent1">
                    <a:lumMod val="75000"/>
                  </a:schemeClr>
                </a:solidFill>
                <a:latin typeface="Roboto Thin" panose="020B0604020202020204" charset="0"/>
                <a:ea typeface="Roboto Thin" panose="020B0604020202020204" charset="0"/>
                <a:cs typeface="Roboto Thin" panose="020B0604020202020204" charset="0"/>
              </a:rPr>
              <a:t>Подрядные</a:t>
            </a:r>
            <a:r>
              <a:rPr lang="ru-RU" altLang="ru-RU" dirty="0">
                <a:solidFill>
                  <a:schemeClr val="accent1">
                    <a:lumMod val="75000"/>
                  </a:schemeClr>
                </a:solidFill>
              </a:rPr>
              <a:t> работы </a:t>
            </a:r>
          </a:p>
        </p:txBody>
      </p:sp>
      <p:pic>
        <p:nvPicPr>
          <p:cNvPr id="17412"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5113" y="2896340"/>
            <a:ext cx="40132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Содержимое 2"/>
          <p:cNvSpPr>
            <a:spLocks noGrp="1"/>
          </p:cNvSpPr>
          <p:nvPr>
            <p:ph idx="4294967295"/>
          </p:nvPr>
        </p:nvSpPr>
        <p:spPr>
          <a:xfrm>
            <a:off x="838200" y="1390481"/>
            <a:ext cx="10515600" cy="4351337"/>
          </a:xfrm>
        </p:spPr>
        <p:txBody>
          <a:bodyPr/>
          <a:lstStyle/>
          <a:p>
            <a:pPr eaLnBrk="1" hangingPunct="1"/>
            <a:r>
              <a:rPr lang="ru-RU" altLang="ru-RU" dirty="0">
                <a:latin typeface="Roboto Thin" panose="020B0604020202020204" charset="0"/>
                <a:ea typeface="Roboto Thin" panose="020B0604020202020204" charset="0"/>
                <a:cs typeface="Roboto Thin" panose="020B0604020202020204" charset="0"/>
              </a:rPr>
              <a:t>	работы, выполняемые подрядчиком, в состав которых входят строительные, монтажные работы, работы по ремонту зданий и сооружений, а также другие виды работ согласно договору на строительство. </a:t>
            </a:r>
          </a:p>
          <a:p>
            <a:pPr eaLnBrk="1" hangingPunct="1"/>
            <a:endParaRPr lang="ru-RU" altLang="ru-RU" dirty="0">
              <a:latin typeface="Roboto Thin" panose="020B0604020202020204" charset="0"/>
              <a:ea typeface="Roboto Thin" panose="020B0604020202020204" charset="0"/>
              <a:cs typeface="Roboto Thin" panose="020B0604020202020204" charset="0"/>
            </a:endParaRPr>
          </a:p>
        </p:txBody>
      </p:sp>
    </p:spTree>
    <p:extLst>
      <p:ext uri="{BB962C8B-B14F-4D97-AF65-F5344CB8AC3E}">
        <p14:creationId xmlns:p14="http://schemas.microsoft.com/office/powerpoint/2010/main" val="3276659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p:txBody>
          <a:bodyPr/>
          <a:lstStyle/>
          <a:p>
            <a:pPr eaLnBrk="1" hangingPunct="1"/>
            <a:r>
              <a:rPr lang="ru-RU" altLang="ru-RU" dirty="0">
                <a:latin typeface="Roboto Thin" panose="020B0604020202020204" charset="0"/>
                <a:ea typeface="Roboto Thin" panose="020B0604020202020204" charset="0"/>
                <a:cs typeface="Roboto Thin" panose="020B0604020202020204" charset="0"/>
              </a:rPr>
              <a:t>Смета</a:t>
            </a:r>
          </a:p>
        </p:txBody>
      </p:sp>
      <p:sp>
        <p:nvSpPr>
          <p:cNvPr id="18435" name="Содержимое 2"/>
          <p:cNvSpPr>
            <a:spLocks noGrp="1"/>
          </p:cNvSpPr>
          <p:nvPr>
            <p:ph idx="4294967295"/>
          </p:nvPr>
        </p:nvSpPr>
        <p:spPr>
          <a:xfrm>
            <a:off x="683580" y="1511840"/>
            <a:ext cx="10515600" cy="4352925"/>
          </a:xfrm>
        </p:spPr>
        <p:txBody>
          <a:bodyPr/>
          <a:lstStyle/>
          <a:p>
            <a:pPr eaLnBrk="1" hangingPunct="1"/>
            <a:r>
              <a:rPr lang="ru-RU" altLang="ru-RU" dirty="0">
                <a:latin typeface="Roboto Thin" panose="020B0604020202020204" charset="0"/>
                <a:ea typeface="Roboto Thin" panose="020B0604020202020204" charset="0"/>
                <a:cs typeface="Roboto Thin" panose="020B0604020202020204" charset="0"/>
              </a:rPr>
              <a:t>	документ, представляющий собой расчёт (план) предстоящих доходов и расходов на осуществление какой-либо деятельности. Существуют сметы на финансирование деятельности какого-либо предприятия, учреждения, на выполнение каких-либо работ (проектных, строительных, ремонтных и т. п.)</a:t>
            </a:r>
          </a:p>
          <a:p>
            <a:pPr eaLnBrk="1" hangingPunct="1"/>
            <a:endParaRPr lang="ru-RU" altLang="ru-RU" dirty="0">
              <a:latin typeface="Roboto Thin" panose="020B0604020202020204" charset="0"/>
              <a:ea typeface="Roboto Thin" panose="020B0604020202020204" charset="0"/>
              <a:cs typeface="Roboto Thin" panose="020B0604020202020204" charset="0"/>
            </a:endParaRPr>
          </a:p>
        </p:txBody>
      </p:sp>
      <p:pic>
        <p:nvPicPr>
          <p:cNvPr id="18436"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6248" y="3848100"/>
            <a:ext cx="3926416" cy="266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700398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eaLnBrk="1" hangingPunct="1">
              <a:defRPr/>
            </a:pPr>
            <a:r>
              <a:rPr lang="ru-RU" sz="3200" dirty="0">
                <a:solidFill>
                  <a:schemeClr val="tx1">
                    <a:lumMod val="50000"/>
                    <a:lumOff val="50000"/>
                  </a:schemeClr>
                </a:solidFill>
                <a:latin typeface="Roboto Thin" panose="020B0604020202020204" charset="0"/>
                <a:ea typeface="Roboto Thin" panose="020B0604020202020204" charset="0"/>
                <a:cs typeface="Roboto Thin" panose="020B0604020202020204" charset="0"/>
              </a:rPr>
              <a:t>Сметная стоимость </a:t>
            </a:r>
          </a:p>
        </p:txBody>
      </p:sp>
      <p:graphicFrame>
        <p:nvGraphicFramePr>
          <p:cNvPr id="4" name="Схема 3"/>
          <p:cNvGraphicFramePr/>
          <p:nvPr>
            <p:extLst>
              <p:ext uri="{D42A27DB-BD31-4B8C-83A1-F6EECF244321}">
                <p14:modId xmlns:p14="http://schemas.microsoft.com/office/powerpoint/2010/main" val="1350086498"/>
              </p:ext>
            </p:extLst>
          </p:nvPr>
        </p:nvGraphicFramePr>
        <p:xfrm>
          <a:off x="335360" y="2660915"/>
          <a:ext cx="10849205" cy="40530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Прямоугольная выноска 4"/>
          <p:cNvSpPr/>
          <p:nvPr/>
        </p:nvSpPr>
        <p:spPr>
          <a:xfrm>
            <a:off x="618694" y="944034"/>
            <a:ext cx="3744383" cy="1553633"/>
          </a:xfrm>
          <a:prstGeom prst="wedgeRectCallout">
            <a:avLst>
              <a:gd name="adj1" fmla="val -24667"/>
              <a:gd name="adj2" fmla="val 105361"/>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sz="1400" b="1" dirty="0">
                <a:solidFill>
                  <a:srgbClr val="C00000"/>
                </a:solidFill>
                <a:latin typeface="Roboto Thin" panose="020B0604020202020204" charset="0"/>
                <a:ea typeface="Roboto Thin" panose="020B0604020202020204" charset="0"/>
                <a:cs typeface="Roboto Thin" panose="020B0604020202020204" charset="0"/>
              </a:rPr>
              <a:t>подлежит проверке на предмет достоверности ее определения</a:t>
            </a:r>
            <a:r>
              <a:rPr lang="ru-RU" sz="1400" dirty="0">
                <a:solidFill>
                  <a:srgbClr val="C00000"/>
                </a:solidFill>
                <a:latin typeface="Roboto Thin" panose="020B0604020202020204" charset="0"/>
                <a:ea typeface="Roboto Thin" panose="020B0604020202020204" charset="0"/>
                <a:cs typeface="Roboto Thin" panose="020B0604020202020204" charset="0"/>
              </a:rPr>
              <a:t> (Постановление Правительства РФ от 18.05.2009 N 427 "О порядке проведения проверки достоверности определения сметной стоимости…»)</a:t>
            </a:r>
            <a:endParaRPr lang="ru-RU" sz="1600" b="1" dirty="0">
              <a:solidFill>
                <a:srgbClr val="C00000"/>
              </a:solidFill>
              <a:latin typeface="Roboto Thin" panose="020B0604020202020204" charset="0"/>
              <a:ea typeface="Roboto Thin" panose="020B0604020202020204" charset="0"/>
              <a:cs typeface="Roboto Thin" panose="020B0604020202020204" charset="0"/>
              <a:hlinkClick r:id="rId7"/>
            </a:endParaRPr>
          </a:p>
        </p:txBody>
      </p:sp>
      <p:sp>
        <p:nvSpPr>
          <p:cNvPr id="7" name="Прямоугольник 6"/>
          <p:cNvSpPr/>
          <p:nvPr/>
        </p:nvSpPr>
        <p:spPr>
          <a:xfrm>
            <a:off x="8937938" y="209551"/>
            <a:ext cx="2991595" cy="1511300"/>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ru-RU" sz="1400" dirty="0">
              <a:solidFill>
                <a:schemeClr val="tx1"/>
              </a:solidFill>
              <a:latin typeface="Roboto Thin" panose="020B0604020202020204" charset="0"/>
              <a:ea typeface="Roboto Thin" panose="020B0604020202020204" charset="0"/>
              <a:cs typeface="Roboto Thin" panose="020B0604020202020204" charset="0"/>
            </a:endParaRPr>
          </a:p>
          <a:p>
            <a:pPr eaLnBrk="1" hangingPunct="1">
              <a:defRPr/>
            </a:pPr>
            <a:r>
              <a:rPr lang="ru-RU" sz="1400" dirty="0">
                <a:solidFill>
                  <a:schemeClr val="tx1"/>
                </a:solidFill>
                <a:latin typeface="Roboto Thin" panose="020B0604020202020204" charset="0"/>
                <a:ea typeface="Roboto Thin" panose="020B0604020202020204" charset="0"/>
                <a:cs typeface="Roboto Thin" panose="020B0604020202020204" charset="0"/>
              </a:rPr>
              <a:t>Приказ Минстроя России от 23.12.2019 N 841/</a:t>
            </a:r>
            <a:r>
              <a:rPr lang="ru-RU" sz="1400" dirty="0" err="1">
                <a:solidFill>
                  <a:schemeClr val="tx1"/>
                </a:solidFill>
                <a:latin typeface="Roboto Thin" panose="020B0604020202020204" charset="0"/>
                <a:ea typeface="Roboto Thin" panose="020B0604020202020204" charset="0"/>
                <a:cs typeface="Roboto Thin" panose="020B0604020202020204" charset="0"/>
              </a:rPr>
              <a:t>пр</a:t>
            </a:r>
            <a:r>
              <a:rPr lang="ru-RU" sz="1400" dirty="0">
                <a:solidFill>
                  <a:schemeClr val="tx1"/>
                </a:solidFill>
                <a:latin typeface="Roboto Thin" panose="020B0604020202020204" charset="0"/>
                <a:ea typeface="Roboto Thin" panose="020B0604020202020204" charset="0"/>
                <a:cs typeface="Roboto Thin" panose="020B0604020202020204" charset="0"/>
              </a:rPr>
              <a:t> </a:t>
            </a:r>
            <a:endParaRPr lang="ru-RU" sz="1400" dirty="0">
              <a:latin typeface="Roboto Thin" panose="020B0604020202020204" charset="0"/>
              <a:ea typeface="Roboto Thin" panose="020B0604020202020204" charset="0"/>
              <a:cs typeface="Roboto Thin" panose="020B0604020202020204" charset="0"/>
            </a:endParaRPr>
          </a:p>
        </p:txBody>
      </p:sp>
    </p:spTree>
    <p:extLst>
      <p:ext uri="{BB962C8B-B14F-4D97-AF65-F5344CB8AC3E}">
        <p14:creationId xmlns:p14="http://schemas.microsoft.com/office/powerpoint/2010/main" val="247490590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p:cNvSpPr>
            <a:spLocks noGrp="1"/>
          </p:cNvSpPr>
          <p:nvPr>
            <p:ph type="title"/>
          </p:nvPr>
        </p:nvSpPr>
        <p:spPr>
          <a:xfrm>
            <a:off x="1193800" y="323850"/>
            <a:ext cx="10515600" cy="1304924"/>
          </a:xfrm>
        </p:spPr>
        <p:txBody>
          <a:bodyPr>
            <a:normAutofit/>
          </a:bodyPr>
          <a:lstStyle/>
          <a:p>
            <a:pPr eaLnBrk="1" hangingPunct="1"/>
            <a:r>
              <a:rPr lang="ru-RU" altLang="ru-RU" dirty="0">
                <a:latin typeface="Roboto Thin" panose="020B0604020202020204" charset="0"/>
                <a:ea typeface="Roboto Thin" panose="020B0604020202020204" charset="0"/>
                <a:cs typeface="Roboto Thin" panose="020B0604020202020204" charset="0"/>
              </a:rPr>
              <a:t>Проектно-сметная документация</a:t>
            </a:r>
          </a:p>
        </p:txBody>
      </p:sp>
      <p:sp>
        <p:nvSpPr>
          <p:cNvPr id="20483" name="Содержимое 2"/>
          <p:cNvSpPr>
            <a:spLocks noGrp="1"/>
          </p:cNvSpPr>
          <p:nvPr>
            <p:ph idx="4294967295"/>
          </p:nvPr>
        </p:nvSpPr>
        <p:spPr>
          <a:xfrm>
            <a:off x="905522" y="1825625"/>
            <a:ext cx="9610078" cy="4351338"/>
          </a:xfrm>
        </p:spPr>
        <p:txBody>
          <a:bodyPr/>
          <a:lstStyle/>
          <a:p>
            <a:pPr eaLnBrk="1" hangingPunct="1"/>
            <a:r>
              <a:rPr lang="ru-RU" altLang="ru-RU" dirty="0">
                <a:latin typeface="Roboto Thin" panose="020B0604020202020204" charset="0"/>
                <a:ea typeface="Roboto Thin" panose="020B0604020202020204" charset="0"/>
                <a:cs typeface="Roboto Thin" panose="020B0604020202020204" charset="0"/>
              </a:rPr>
              <a:t>	нормативно установленный комплекс документов, обосновывающих целесообразность и реализуемость проекта, раскрывающих его сущность, позволяющих осуществить проект</a:t>
            </a:r>
          </a:p>
        </p:txBody>
      </p:sp>
      <p:pic>
        <p:nvPicPr>
          <p:cNvPr id="20484"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57992" y="3342747"/>
            <a:ext cx="4135967" cy="283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069513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eaLnBrk="1" hangingPunct="1">
              <a:defRPr/>
            </a:pPr>
            <a:r>
              <a:rPr lang="ru-RU" dirty="0">
                <a:solidFill>
                  <a:schemeClr val="tx1">
                    <a:lumMod val="50000"/>
                    <a:lumOff val="50000"/>
                  </a:schemeClr>
                </a:solidFill>
              </a:rPr>
              <a:t>Проектная документация </a:t>
            </a:r>
          </a:p>
        </p:txBody>
      </p:sp>
      <p:graphicFrame>
        <p:nvGraphicFramePr>
          <p:cNvPr id="7" name="Схема 6"/>
          <p:cNvGraphicFramePr/>
          <p:nvPr>
            <p:extLst>
              <p:ext uri="{D42A27DB-BD31-4B8C-83A1-F6EECF244321}">
                <p14:modId xmlns:p14="http://schemas.microsoft.com/office/powerpoint/2010/main" val="155400231"/>
              </p:ext>
            </p:extLst>
          </p:nvPr>
        </p:nvGraphicFramePr>
        <p:xfrm>
          <a:off x="815414" y="969399"/>
          <a:ext cx="9697077"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603996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Заголовок 1"/>
          <p:cNvSpPr>
            <a:spLocks noGrp="1"/>
          </p:cNvSpPr>
          <p:nvPr>
            <p:ph type="title"/>
          </p:nvPr>
        </p:nvSpPr>
        <p:spPr/>
        <p:txBody>
          <a:bodyPr/>
          <a:lstStyle/>
          <a:p>
            <a:pPr eaLnBrk="1" hangingPunct="1"/>
            <a:r>
              <a:rPr lang="ru-RU" altLang="ru-RU" dirty="0">
                <a:solidFill>
                  <a:schemeClr val="accent1">
                    <a:lumMod val="75000"/>
                  </a:schemeClr>
                </a:solidFill>
                <a:latin typeface="Roboto Thin" panose="020B0604020202020204" charset="0"/>
                <a:ea typeface="Roboto Thin" panose="020B0604020202020204" charset="0"/>
                <a:cs typeface="Roboto Thin" panose="020B0604020202020204" charset="0"/>
              </a:rPr>
              <a:t>Основные особенности</a:t>
            </a:r>
          </a:p>
        </p:txBody>
      </p:sp>
      <p:sp>
        <p:nvSpPr>
          <p:cNvPr id="22531" name="Содержимое 2"/>
          <p:cNvSpPr>
            <a:spLocks noGrp="1"/>
          </p:cNvSpPr>
          <p:nvPr>
            <p:ph idx="4294967295"/>
          </p:nvPr>
        </p:nvSpPr>
        <p:spPr>
          <a:xfrm>
            <a:off x="790113" y="1251751"/>
            <a:ext cx="10604962" cy="5307799"/>
          </a:xfrm>
        </p:spPr>
        <p:txBody>
          <a:bodyPr>
            <a:normAutofit lnSpcReduction="10000"/>
          </a:bodyPr>
          <a:lstStyle/>
          <a:p>
            <a:pPr marL="812780" indent="-812780" algn="just">
              <a:lnSpc>
                <a:spcPct val="80000"/>
              </a:lnSpc>
              <a:buNone/>
            </a:pPr>
            <a:r>
              <a:rPr lang="ru-RU" altLang="ru-RU" sz="2133" b="1" dirty="0">
                <a:latin typeface="Roboto Thin" panose="020B0604020202020204" charset="0"/>
                <a:ea typeface="Roboto Thin" panose="020B0604020202020204" charset="0"/>
                <a:cs typeface="Roboto Thin" panose="020B0604020202020204" charset="0"/>
              </a:rPr>
              <a:t>1. Большой объем технической части документации</a:t>
            </a:r>
          </a:p>
          <a:p>
            <a:pPr marL="812780" indent="-812780" algn="just">
              <a:lnSpc>
                <a:spcPct val="80000"/>
              </a:lnSpc>
              <a:buNone/>
            </a:pPr>
            <a:endParaRPr lang="ru-RU" altLang="ru-RU" sz="2133" b="1" dirty="0">
              <a:latin typeface="Roboto Thin" panose="020B0604020202020204" charset="0"/>
              <a:ea typeface="Roboto Thin" panose="020B0604020202020204" charset="0"/>
              <a:cs typeface="Roboto Thin" panose="020B0604020202020204" charset="0"/>
            </a:endParaRPr>
          </a:p>
          <a:p>
            <a:pPr marL="812780" indent="-812780" algn="just">
              <a:lnSpc>
                <a:spcPct val="80000"/>
              </a:lnSpc>
              <a:buNone/>
            </a:pPr>
            <a:r>
              <a:rPr lang="ru-RU" altLang="ru-RU" sz="2133" b="1" dirty="0">
                <a:latin typeface="Roboto Thin" panose="020B0604020202020204" charset="0"/>
                <a:ea typeface="Roboto Thin" panose="020B0604020202020204" charset="0"/>
                <a:cs typeface="Roboto Thin" panose="020B0604020202020204" charset="0"/>
              </a:rPr>
              <a:t>2. Возможности по разбивке строительного объекта на отдельные предметы торгов (лоты)</a:t>
            </a:r>
          </a:p>
          <a:p>
            <a:pPr marL="812780" indent="-812780" algn="just">
              <a:lnSpc>
                <a:spcPct val="80000"/>
              </a:lnSpc>
              <a:buNone/>
            </a:pPr>
            <a:endParaRPr lang="ru-RU" altLang="ru-RU" sz="2133" b="1" dirty="0">
              <a:latin typeface="Roboto Thin" panose="020B0604020202020204" charset="0"/>
              <a:ea typeface="Roboto Thin" panose="020B0604020202020204" charset="0"/>
              <a:cs typeface="Roboto Thin" panose="020B0604020202020204" charset="0"/>
            </a:endParaRPr>
          </a:p>
          <a:p>
            <a:pPr marL="812780" indent="-812780" algn="just">
              <a:lnSpc>
                <a:spcPct val="80000"/>
              </a:lnSpc>
              <a:buNone/>
            </a:pPr>
            <a:r>
              <a:rPr lang="ru-RU" altLang="ru-RU" sz="2133" b="1" dirty="0">
                <a:latin typeface="Roboto Thin" panose="020B0604020202020204" charset="0"/>
                <a:ea typeface="Roboto Thin" panose="020B0604020202020204" charset="0"/>
                <a:cs typeface="Roboto Thin" panose="020B0604020202020204" charset="0"/>
              </a:rPr>
              <a:t>3. Обязанность определения предполагаемой цены подрядных работ </a:t>
            </a:r>
          </a:p>
          <a:p>
            <a:pPr marL="812780" indent="-812780" algn="just">
              <a:lnSpc>
                <a:spcPct val="80000"/>
              </a:lnSpc>
              <a:buNone/>
            </a:pPr>
            <a:endParaRPr lang="ru-RU" altLang="ru-RU" sz="2133" b="1" dirty="0">
              <a:latin typeface="Roboto Thin" panose="020B0604020202020204" charset="0"/>
              <a:ea typeface="Roboto Thin" panose="020B0604020202020204" charset="0"/>
              <a:cs typeface="Roboto Thin" panose="020B0604020202020204" charset="0"/>
            </a:endParaRPr>
          </a:p>
          <a:p>
            <a:pPr marL="812780" indent="-812780" algn="just">
              <a:lnSpc>
                <a:spcPct val="80000"/>
              </a:lnSpc>
              <a:buNone/>
            </a:pPr>
            <a:r>
              <a:rPr lang="ru-RU" altLang="ru-RU" sz="2133" b="1" dirty="0">
                <a:latin typeface="Roboto Thin" panose="020B0604020202020204" charset="0"/>
                <a:ea typeface="Roboto Thin" panose="020B0604020202020204" charset="0"/>
                <a:cs typeface="Roboto Thin" panose="020B0604020202020204" charset="0"/>
              </a:rPr>
              <a:t>4. Возможность привлечения участников закупок из различных регионов</a:t>
            </a:r>
          </a:p>
          <a:p>
            <a:pPr marL="812780" indent="-812780" algn="just">
              <a:lnSpc>
                <a:spcPct val="80000"/>
              </a:lnSpc>
              <a:buNone/>
            </a:pPr>
            <a:endParaRPr lang="ru-RU" altLang="ru-RU" sz="2133" b="1" dirty="0">
              <a:latin typeface="Roboto Thin" panose="020B0604020202020204" charset="0"/>
              <a:ea typeface="Roboto Thin" panose="020B0604020202020204" charset="0"/>
              <a:cs typeface="Roboto Thin" panose="020B0604020202020204" charset="0"/>
            </a:endParaRPr>
          </a:p>
          <a:p>
            <a:pPr marL="812780" indent="-812780" algn="just">
              <a:lnSpc>
                <a:spcPct val="80000"/>
              </a:lnSpc>
              <a:buNone/>
            </a:pPr>
            <a:r>
              <a:rPr lang="ru-RU" altLang="ru-RU" sz="2133" b="1" dirty="0">
                <a:latin typeface="Roboto Thin" panose="020B0604020202020204" charset="0"/>
                <a:ea typeface="Roboto Thin" panose="020B0604020202020204" charset="0"/>
                <a:cs typeface="Roboto Thin" panose="020B0604020202020204" charset="0"/>
              </a:rPr>
              <a:t>5. Возможности получения конкретных строительных материалов</a:t>
            </a:r>
          </a:p>
          <a:p>
            <a:pPr marL="812780" indent="-812780" algn="just">
              <a:lnSpc>
                <a:spcPct val="80000"/>
              </a:lnSpc>
              <a:buNone/>
            </a:pPr>
            <a:endParaRPr lang="ru-RU" altLang="ru-RU" sz="2133" b="1" dirty="0">
              <a:latin typeface="Roboto Thin" panose="020B0604020202020204" charset="0"/>
              <a:ea typeface="Roboto Thin" panose="020B0604020202020204" charset="0"/>
              <a:cs typeface="Roboto Thin" panose="020B0604020202020204" charset="0"/>
            </a:endParaRPr>
          </a:p>
          <a:p>
            <a:pPr marL="812780" indent="-812780" algn="just">
              <a:lnSpc>
                <a:spcPct val="80000"/>
              </a:lnSpc>
              <a:buNone/>
            </a:pPr>
            <a:r>
              <a:rPr lang="ru-RU" altLang="ru-RU" sz="2133" b="1" dirty="0">
                <a:latin typeface="Roboto Thin" panose="020B0604020202020204" charset="0"/>
                <a:ea typeface="Roboto Thin" panose="020B0604020202020204" charset="0"/>
                <a:cs typeface="Roboto Thin" panose="020B0604020202020204" charset="0"/>
              </a:rPr>
              <a:t>6. Установленные показатели для оценки конкурсных предложений </a:t>
            </a:r>
          </a:p>
          <a:p>
            <a:pPr marL="812780" indent="-812780" algn="just">
              <a:lnSpc>
                <a:spcPct val="80000"/>
              </a:lnSpc>
              <a:buNone/>
            </a:pPr>
            <a:endParaRPr lang="ru-RU" altLang="ru-RU" sz="2133" b="1" dirty="0">
              <a:latin typeface="Roboto Thin" panose="020B0604020202020204" charset="0"/>
              <a:ea typeface="Roboto Thin" panose="020B0604020202020204" charset="0"/>
              <a:cs typeface="Roboto Thin" panose="020B0604020202020204" charset="0"/>
            </a:endParaRPr>
          </a:p>
          <a:p>
            <a:pPr marL="812780" indent="-812780" algn="just">
              <a:lnSpc>
                <a:spcPct val="80000"/>
              </a:lnSpc>
              <a:buNone/>
            </a:pPr>
            <a:r>
              <a:rPr lang="ru-RU" altLang="ru-RU" sz="2133" b="1" dirty="0">
                <a:latin typeface="Roboto Thin" panose="020B0604020202020204" charset="0"/>
                <a:ea typeface="Roboto Thin" panose="020B0604020202020204" charset="0"/>
                <a:cs typeface="Roboto Thin" panose="020B0604020202020204" charset="0"/>
              </a:rPr>
              <a:t>7. Использование различных модификаций форм контрактов и типовых условий</a:t>
            </a:r>
            <a:endParaRPr lang="ru-RU" altLang="ru-RU" sz="2133" dirty="0">
              <a:latin typeface="Roboto Thin" panose="020B0604020202020204" charset="0"/>
              <a:ea typeface="Roboto Thin" panose="020B0604020202020204" charset="0"/>
              <a:cs typeface="Roboto Thin" panose="020B0604020202020204" charset="0"/>
            </a:endParaRPr>
          </a:p>
        </p:txBody>
      </p:sp>
    </p:spTree>
    <p:extLst>
      <p:ext uri="{BB962C8B-B14F-4D97-AF65-F5344CB8AC3E}">
        <p14:creationId xmlns:p14="http://schemas.microsoft.com/office/powerpoint/2010/main" val="2509499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p:txBody>
          <a:bodyPr>
            <a:normAutofit/>
          </a:bodyPr>
          <a:lstStyle/>
          <a:p>
            <a:r>
              <a:rPr lang="ru-RU" dirty="0"/>
              <a:t>Извещение: сроки</a:t>
            </a:r>
          </a:p>
        </p:txBody>
      </p:sp>
      <p:graphicFrame>
        <p:nvGraphicFramePr>
          <p:cNvPr id="6" name="Таблица 5">
            <a:extLst>
              <a:ext uri="{FF2B5EF4-FFF2-40B4-BE49-F238E27FC236}">
                <a16:creationId xmlns:a16="http://schemas.microsoft.com/office/drawing/2014/main" id="{963A7E25-237E-4D8F-9FE3-6278C6BE0359}"/>
              </a:ext>
            </a:extLst>
          </p:cNvPr>
          <p:cNvGraphicFramePr>
            <a:graphicFrameLocks noGrp="1"/>
          </p:cNvGraphicFramePr>
          <p:nvPr>
            <p:extLst>
              <p:ext uri="{D42A27DB-BD31-4B8C-83A1-F6EECF244321}">
                <p14:modId xmlns:p14="http://schemas.microsoft.com/office/powerpoint/2010/main" val="1502328050"/>
              </p:ext>
            </p:extLst>
          </p:nvPr>
        </p:nvGraphicFramePr>
        <p:xfrm>
          <a:off x="2197822" y="1134566"/>
          <a:ext cx="9122848" cy="4943386"/>
        </p:xfrm>
        <a:graphic>
          <a:graphicData uri="http://schemas.openxmlformats.org/drawingml/2006/table">
            <a:tbl>
              <a:tblPr firstRow="1" bandRow="1">
                <a:tableStyleId>{5C22544A-7EE6-4342-B048-85BDC9FD1C3A}</a:tableStyleId>
              </a:tblPr>
              <a:tblGrid>
                <a:gridCol w="3760994">
                  <a:extLst>
                    <a:ext uri="{9D8B030D-6E8A-4147-A177-3AD203B41FA5}">
                      <a16:colId xmlns:a16="http://schemas.microsoft.com/office/drawing/2014/main" val="2013439988"/>
                    </a:ext>
                  </a:extLst>
                </a:gridCol>
                <a:gridCol w="5361854">
                  <a:extLst>
                    <a:ext uri="{9D8B030D-6E8A-4147-A177-3AD203B41FA5}">
                      <a16:colId xmlns:a16="http://schemas.microsoft.com/office/drawing/2014/main" val="3254018785"/>
                    </a:ext>
                  </a:extLst>
                </a:gridCol>
              </a:tblGrid>
              <a:tr h="370895">
                <a:tc>
                  <a:txBody>
                    <a:bodyPr/>
                    <a:lstStyle/>
                    <a:p>
                      <a:endParaRPr lang="ru-RU" sz="1800" dirty="0"/>
                    </a:p>
                  </a:txBody>
                  <a:tcPr/>
                </a:tc>
                <a:tc>
                  <a:txBody>
                    <a:bodyPr/>
                    <a:lstStyle/>
                    <a:p>
                      <a:r>
                        <a:rPr lang="ru-RU" sz="1800" dirty="0"/>
                        <a:t>С 01.01.2022</a:t>
                      </a:r>
                    </a:p>
                  </a:txBody>
                  <a:tcPr/>
                </a:tc>
                <a:extLst>
                  <a:ext uri="{0D108BD9-81ED-4DB2-BD59-A6C34878D82A}">
                    <a16:rowId xmlns:a16="http://schemas.microsoft.com/office/drawing/2014/main" val="3150419532"/>
                  </a:ext>
                </a:extLst>
              </a:tr>
              <a:tr h="518238">
                <a:tc>
                  <a:txBody>
                    <a:bodyPr/>
                    <a:lstStyle/>
                    <a:p>
                      <a:r>
                        <a:rPr lang="ru-RU" sz="1800" b="1" dirty="0"/>
                        <a:t>Срок подачи заявок на участие в аукционе</a:t>
                      </a:r>
                    </a:p>
                  </a:txBody>
                  <a:tcPr/>
                </a:tc>
                <a:tc>
                  <a:txBody>
                    <a:bodyPr/>
                    <a:lstStyle/>
                    <a:p>
                      <a:pPr algn="ctr"/>
                      <a:r>
                        <a:rPr lang="ru-RU" sz="1800" dirty="0"/>
                        <a:t>7 / 15 дней </a:t>
                      </a:r>
                      <a:r>
                        <a:rPr lang="ru-RU" sz="1800" dirty="0">
                          <a:solidFill>
                            <a:schemeClr val="accent3"/>
                          </a:solidFill>
                        </a:rPr>
                        <a:t>(без изменений)</a:t>
                      </a:r>
                    </a:p>
                  </a:txBody>
                  <a:tcPr/>
                </a:tc>
                <a:extLst>
                  <a:ext uri="{0D108BD9-81ED-4DB2-BD59-A6C34878D82A}">
                    <a16:rowId xmlns:a16="http://schemas.microsoft.com/office/drawing/2014/main" val="76668430"/>
                  </a:ext>
                </a:extLst>
              </a:tr>
              <a:tr h="7316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dirty="0"/>
                        <a:t>Срок подачи заявок на участие в запросе котировок</a:t>
                      </a:r>
                    </a:p>
                  </a:txBody>
                  <a:tcPr>
                    <a:lnB w="28575" cap="flat" cmpd="sng" algn="ctr">
                      <a:solidFill>
                        <a:schemeClr val="accent4"/>
                      </a:solidFill>
                      <a:prstDash val="solid"/>
                      <a:round/>
                      <a:headEnd type="none" w="med" len="med"/>
                      <a:tailEnd type="none" w="med" len="med"/>
                    </a:lnB>
                  </a:tcPr>
                </a:tc>
                <a:tc>
                  <a:txBody>
                    <a:bodyPr/>
                    <a:lstStyle/>
                    <a:p>
                      <a:pPr algn="ctr"/>
                      <a:r>
                        <a:rPr lang="ru-RU" sz="1800" dirty="0"/>
                        <a:t>4 рабочих дня </a:t>
                      </a:r>
                      <a:r>
                        <a:rPr lang="ru-RU" sz="1800" dirty="0">
                          <a:solidFill>
                            <a:schemeClr val="accent3"/>
                          </a:solidFill>
                        </a:rPr>
                        <a:t>(без изменений)</a:t>
                      </a:r>
                    </a:p>
                  </a:txBody>
                  <a:tcPr>
                    <a:lnB w="2857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040767439"/>
                  </a:ext>
                </a:extLst>
              </a:tr>
              <a:tr h="518238">
                <a:tc>
                  <a:txBody>
                    <a:bodyPr/>
                    <a:lstStyle/>
                    <a:p>
                      <a:r>
                        <a:rPr lang="ru-RU" sz="1800" b="1" dirty="0"/>
                        <a:t>Срок подачи заявок на участие в конкурсе</a:t>
                      </a:r>
                    </a:p>
                  </a:txBody>
                  <a:tcPr>
                    <a:lnT w="28575" cap="flat" cmpd="sng" algn="ctr">
                      <a:solidFill>
                        <a:schemeClr val="accent4"/>
                      </a:solidFill>
                      <a:prstDash val="solid"/>
                      <a:round/>
                      <a:headEnd type="none" w="med" len="med"/>
                      <a:tailEnd type="none" w="med" len="med"/>
                    </a:lnT>
                  </a:tcPr>
                </a:tc>
                <a:tc>
                  <a:txBody>
                    <a:bodyPr/>
                    <a:lstStyle/>
                    <a:p>
                      <a:r>
                        <a:rPr lang="ru-RU" sz="1800" dirty="0"/>
                        <a:t>не менее 15 календ. дней</a:t>
                      </a:r>
                    </a:p>
                  </a:txBody>
                  <a:tcPr>
                    <a:lnT w="28575" cap="flat" cmpd="sng" algn="ctr">
                      <a:solidFill>
                        <a:schemeClr val="accent4"/>
                      </a:solidFill>
                      <a:prstDash val="solid"/>
                      <a:round/>
                      <a:headEnd type="none" w="med" len="med"/>
                      <a:tailEnd type="none" w="med" len="med"/>
                    </a:lnT>
                  </a:tcPr>
                </a:tc>
                <a:extLst>
                  <a:ext uri="{0D108BD9-81ED-4DB2-BD59-A6C34878D82A}">
                    <a16:rowId xmlns:a16="http://schemas.microsoft.com/office/drawing/2014/main" val="1280550267"/>
                  </a:ext>
                </a:extLst>
              </a:tr>
              <a:tr h="777356">
                <a:tc>
                  <a:txBody>
                    <a:bodyPr/>
                    <a:lstStyle/>
                    <a:p>
                      <a:r>
                        <a:rPr lang="ru-RU" sz="1800" b="1" dirty="0"/>
                        <a:t>Внесение изменений в извещение</a:t>
                      </a:r>
                    </a:p>
                  </a:txBody>
                  <a:tcPr/>
                </a:tc>
                <a:tc>
                  <a:txBody>
                    <a:bodyPr/>
                    <a:lstStyle/>
                    <a:p>
                      <a:pPr marL="285750" indent="-285750">
                        <a:buFont typeface="Arial" panose="020B0604020202020204" pitchFamily="34" charset="0"/>
                        <a:buChar char="•"/>
                      </a:pPr>
                      <a:r>
                        <a:rPr lang="ru-RU" sz="1800" kern="1200" dirty="0">
                          <a:solidFill>
                            <a:schemeClr val="dk1"/>
                          </a:solidFill>
                          <a:effectLst/>
                          <a:latin typeface="+mn-lt"/>
                          <a:ea typeface="+mn-ea"/>
                          <a:cs typeface="+mn-cs"/>
                        </a:rPr>
                        <a:t>не позднее чем за 1 раб. день до даты окончания срока подачи заявок </a:t>
                      </a:r>
                      <a:endParaRPr lang="ru-RU" sz="1800" dirty="0"/>
                    </a:p>
                  </a:txBody>
                  <a:tcPr/>
                </a:tc>
                <a:extLst>
                  <a:ext uri="{0D108BD9-81ED-4DB2-BD59-A6C34878D82A}">
                    <a16:rowId xmlns:a16="http://schemas.microsoft.com/office/drawing/2014/main" val="3410901088"/>
                  </a:ext>
                </a:extLst>
              </a:tr>
              <a:tr h="1005990">
                <a:tc>
                  <a:txBody>
                    <a:bodyPr/>
                    <a:lstStyle/>
                    <a:p>
                      <a:r>
                        <a:rPr lang="ru-RU" sz="1800" b="1" dirty="0"/>
                        <a:t>Продление сроков при внесении изменений</a:t>
                      </a:r>
                    </a:p>
                  </a:txBody>
                  <a:tcPr/>
                </a:tc>
                <a:tc>
                  <a:txBody>
                    <a:bodyPr/>
                    <a:lstStyle/>
                    <a:p>
                      <a:pPr marL="285750" indent="-285750">
                        <a:buFont typeface="Arial" panose="020B0604020202020204" pitchFamily="34" charset="0"/>
                        <a:buChar char="•"/>
                      </a:pPr>
                      <a:r>
                        <a:rPr lang="ru-RU" sz="1800" dirty="0"/>
                        <a:t>конкурс – 10 календ. дней;</a:t>
                      </a:r>
                    </a:p>
                    <a:p>
                      <a:pPr marL="285750" indent="-285750">
                        <a:buFont typeface="Arial" panose="020B0604020202020204" pitchFamily="34" charset="0"/>
                        <a:buChar char="•"/>
                      </a:pPr>
                      <a:r>
                        <a:rPr lang="ru-RU" sz="1800" dirty="0"/>
                        <a:t>аукцион – 7/3 календ. дней;</a:t>
                      </a:r>
                    </a:p>
                    <a:p>
                      <a:pPr marL="285750" indent="-285750">
                        <a:buFont typeface="Arial" panose="020B0604020202020204" pitchFamily="34" charset="0"/>
                        <a:buChar char="•"/>
                      </a:pPr>
                      <a:r>
                        <a:rPr lang="ru-RU" sz="1800" dirty="0"/>
                        <a:t>запрос котировок – 3 календ. дня.</a:t>
                      </a:r>
                    </a:p>
                  </a:txBody>
                  <a:tcPr/>
                </a:tc>
                <a:extLst>
                  <a:ext uri="{0D108BD9-81ED-4DB2-BD59-A6C34878D82A}">
                    <a16:rowId xmlns:a16="http://schemas.microsoft.com/office/drawing/2014/main" val="163804560"/>
                  </a:ext>
                </a:extLst>
              </a:tr>
              <a:tr h="777356">
                <a:tc>
                  <a:txBody>
                    <a:bodyPr/>
                    <a:lstStyle/>
                    <a:p>
                      <a:r>
                        <a:rPr lang="ru-RU" sz="1800" b="1" dirty="0"/>
                        <a:t>Отмена закупки</a:t>
                      </a:r>
                    </a:p>
                  </a:txBody>
                  <a:tcPr/>
                </a:tc>
                <a:tc>
                  <a:txBody>
                    <a:bodyPr/>
                    <a:lstStyle/>
                    <a:p>
                      <a:pPr marL="285750" indent="-285750">
                        <a:buFont typeface="Arial" panose="020B0604020202020204" pitchFamily="34" charset="0"/>
                        <a:buChar char="•"/>
                      </a:pPr>
                      <a:r>
                        <a:rPr lang="ru-RU" sz="1800" kern="1200" dirty="0">
                          <a:solidFill>
                            <a:schemeClr val="dk1"/>
                          </a:solidFill>
                          <a:effectLst/>
                          <a:latin typeface="+mn-lt"/>
                          <a:ea typeface="+mn-ea"/>
                          <a:cs typeface="+mn-cs"/>
                        </a:rPr>
                        <a:t>не позднее чем за 1 раб. день до даты окончания срока подачи заявок</a:t>
                      </a:r>
                      <a:endParaRPr lang="ru-RU" sz="1800" dirty="0"/>
                    </a:p>
                  </a:txBody>
                  <a:tcPr/>
                </a:tc>
                <a:extLst>
                  <a:ext uri="{0D108BD9-81ED-4DB2-BD59-A6C34878D82A}">
                    <a16:rowId xmlns:a16="http://schemas.microsoft.com/office/drawing/2014/main" val="1156650373"/>
                  </a:ext>
                </a:extLst>
              </a:tr>
            </a:tbl>
          </a:graphicData>
        </a:graphic>
      </p:graphicFrame>
      <p:sp>
        <p:nvSpPr>
          <p:cNvPr id="14" name="Полилиния 71">
            <a:extLst>
              <a:ext uri="{FF2B5EF4-FFF2-40B4-BE49-F238E27FC236}">
                <a16:creationId xmlns:a16="http://schemas.microsoft.com/office/drawing/2014/main" id="{3F90A040-ABE3-42BD-A3AB-443F26A6FB55}"/>
              </a:ext>
            </a:extLst>
          </p:cNvPr>
          <p:cNvSpPr>
            <a:spLocks noChangeAspect="1"/>
          </p:cNvSpPr>
          <p:nvPr/>
        </p:nvSpPr>
        <p:spPr>
          <a:xfrm>
            <a:off x="867618" y="1235916"/>
            <a:ext cx="477478" cy="611520"/>
          </a:xfrm>
          <a:custGeom>
            <a:avLst/>
            <a:gdLst>
              <a:gd name="connsiteX0" fmla="*/ 281088 w 562180"/>
              <a:gd name="connsiteY0" fmla="*/ 426912 h 720000"/>
              <a:gd name="connsiteX1" fmla="*/ 269090 w 562180"/>
              <a:gd name="connsiteY1" fmla="*/ 438910 h 720000"/>
              <a:gd name="connsiteX2" fmla="*/ 281088 w 562180"/>
              <a:gd name="connsiteY2" fmla="*/ 450908 h 720000"/>
              <a:gd name="connsiteX3" fmla="*/ 293086 w 562180"/>
              <a:gd name="connsiteY3" fmla="*/ 438910 h 720000"/>
              <a:gd name="connsiteX4" fmla="*/ 281088 w 562180"/>
              <a:gd name="connsiteY4" fmla="*/ 426912 h 720000"/>
              <a:gd name="connsiteX5" fmla="*/ 397631 w 562180"/>
              <a:gd name="connsiteY5" fmla="*/ 307451 h 720000"/>
              <a:gd name="connsiteX6" fmla="*/ 412546 w 562180"/>
              <a:gd name="connsiteY6" fmla="*/ 307451 h 720000"/>
              <a:gd name="connsiteX7" fmla="*/ 412547 w 562180"/>
              <a:gd name="connsiteY7" fmla="*/ 322366 h 720000"/>
              <a:gd name="connsiteX8" fmla="*/ 310718 w 562180"/>
              <a:gd name="connsiteY8" fmla="*/ 424195 h 720000"/>
              <a:gd name="connsiteX9" fmla="*/ 314181 w 562180"/>
              <a:gd name="connsiteY9" fmla="*/ 438908 h 720000"/>
              <a:gd name="connsiteX10" fmla="*/ 281088 w 562180"/>
              <a:gd name="connsiteY10" fmla="*/ 472000 h 720000"/>
              <a:gd name="connsiteX11" fmla="*/ 266375 w 562180"/>
              <a:gd name="connsiteY11" fmla="*/ 468537 h 720000"/>
              <a:gd name="connsiteX12" fmla="*/ 249092 w 562180"/>
              <a:gd name="connsiteY12" fmla="*/ 485820 h 720000"/>
              <a:gd name="connsiteX13" fmla="*/ 241635 w 562180"/>
              <a:gd name="connsiteY13" fmla="*/ 488909 h 720000"/>
              <a:gd name="connsiteX14" fmla="*/ 234177 w 562180"/>
              <a:gd name="connsiteY14" fmla="*/ 485820 h 720000"/>
              <a:gd name="connsiteX15" fmla="*/ 234177 w 562180"/>
              <a:gd name="connsiteY15" fmla="*/ 470905 h 720000"/>
              <a:gd name="connsiteX16" fmla="*/ 251460 w 562180"/>
              <a:gd name="connsiteY16" fmla="*/ 453622 h 720000"/>
              <a:gd name="connsiteX17" fmla="*/ 247996 w 562180"/>
              <a:gd name="connsiteY17" fmla="*/ 438908 h 720000"/>
              <a:gd name="connsiteX18" fmla="*/ 281088 w 562180"/>
              <a:gd name="connsiteY18" fmla="*/ 405817 h 720000"/>
              <a:gd name="connsiteX19" fmla="*/ 295802 w 562180"/>
              <a:gd name="connsiteY19" fmla="*/ 409280 h 720000"/>
              <a:gd name="connsiteX20" fmla="*/ 441009 w 562180"/>
              <a:gd name="connsiteY20" fmla="*/ 296034 h 720000"/>
              <a:gd name="connsiteX21" fmla="*/ 455843 w 562180"/>
              <a:gd name="connsiteY21" fmla="*/ 297586 h 720000"/>
              <a:gd name="connsiteX22" fmla="*/ 505812 w 562180"/>
              <a:gd name="connsiteY22" fmla="*/ 438756 h 720000"/>
              <a:gd name="connsiteX23" fmla="*/ 505819 w 562180"/>
              <a:gd name="connsiteY23" fmla="*/ 438910 h 720000"/>
              <a:gd name="connsiteX24" fmla="*/ 505812 w 562180"/>
              <a:gd name="connsiteY24" fmla="*/ 439022 h 720000"/>
              <a:gd name="connsiteX25" fmla="*/ 505544 w 562180"/>
              <a:gd name="connsiteY25" fmla="*/ 450009 h 720000"/>
              <a:gd name="connsiteX26" fmla="*/ 439996 w 562180"/>
              <a:gd name="connsiteY26" fmla="*/ 597817 h 720000"/>
              <a:gd name="connsiteX27" fmla="*/ 292190 w 562180"/>
              <a:gd name="connsiteY27" fmla="*/ 663365 h 720000"/>
              <a:gd name="connsiteX28" fmla="*/ 281044 w 562180"/>
              <a:gd name="connsiteY28" fmla="*/ 663640 h 720000"/>
              <a:gd name="connsiteX29" fmla="*/ 139772 w 562180"/>
              <a:gd name="connsiteY29" fmla="*/ 613667 h 720000"/>
              <a:gd name="connsiteX30" fmla="*/ 138220 w 562180"/>
              <a:gd name="connsiteY30" fmla="*/ 598833 h 720000"/>
              <a:gd name="connsiteX31" fmla="*/ 153054 w 562180"/>
              <a:gd name="connsiteY31" fmla="*/ 597280 h 720000"/>
              <a:gd name="connsiteX32" fmla="*/ 270542 w 562180"/>
              <a:gd name="connsiteY32" fmla="*/ 642262 h 720000"/>
              <a:gd name="connsiteX33" fmla="*/ 270542 w 562180"/>
              <a:gd name="connsiteY33" fmla="*/ 619273 h 720000"/>
              <a:gd name="connsiteX34" fmla="*/ 281089 w 562180"/>
              <a:gd name="connsiteY34" fmla="*/ 608726 h 720000"/>
              <a:gd name="connsiteX35" fmla="*/ 291636 w 562180"/>
              <a:gd name="connsiteY35" fmla="*/ 619273 h 720000"/>
              <a:gd name="connsiteX36" fmla="*/ 291636 w 562180"/>
              <a:gd name="connsiteY36" fmla="*/ 642266 h 720000"/>
              <a:gd name="connsiteX37" fmla="*/ 425082 w 562180"/>
              <a:gd name="connsiteY37" fmla="*/ 582900 h 720000"/>
              <a:gd name="connsiteX38" fmla="*/ 484448 w 562180"/>
              <a:gd name="connsiteY38" fmla="*/ 449455 h 720000"/>
              <a:gd name="connsiteX39" fmla="*/ 461453 w 562180"/>
              <a:gd name="connsiteY39" fmla="*/ 449455 h 720000"/>
              <a:gd name="connsiteX40" fmla="*/ 450906 w 562180"/>
              <a:gd name="connsiteY40" fmla="*/ 438908 h 720000"/>
              <a:gd name="connsiteX41" fmla="*/ 461453 w 562180"/>
              <a:gd name="connsiteY41" fmla="*/ 428361 h 720000"/>
              <a:gd name="connsiteX42" fmla="*/ 484444 w 562180"/>
              <a:gd name="connsiteY42" fmla="*/ 428361 h 720000"/>
              <a:gd name="connsiteX43" fmla="*/ 439456 w 562180"/>
              <a:gd name="connsiteY43" fmla="*/ 310868 h 720000"/>
              <a:gd name="connsiteX44" fmla="*/ 441009 w 562180"/>
              <a:gd name="connsiteY44" fmla="*/ 296034 h 720000"/>
              <a:gd name="connsiteX45" fmla="*/ 281089 w 562180"/>
              <a:gd name="connsiteY45" fmla="*/ 214182 h 720000"/>
              <a:gd name="connsiteX46" fmla="*/ 281183 w 562180"/>
              <a:gd name="connsiteY46" fmla="*/ 214186 h 720000"/>
              <a:gd name="connsiteX47" fmla="*/ 422410 w 562180"/>
              <a:gd name="connsiteY47" fmla="*/ 264156 h 720000"/>
              <a:gd name="connsiteX48" fmla="*/ 423963 w 562180"/>
              <a:gd name="connsiteY48" fmla="*/ 278990 h 720000"/>
              <a:gd name="connsiteX49" fmla="*/ 409128 w 562180"/>
              <a:gd name="connsiteY49" fmla="*/ 280543 h 720000"/>
              <a:gd name="connsiteX50" fmla="*/ 291636 w 562180"/>
              <a:gd name="connsiteY50" fmla="*/ 235558 h 720000"/>
              <a:gd name="connsiteX51" fmla="*/ 291636 w 562180"/>
              <a:gd name="connsiteY51" fmla="*/ 258546 h 720000"/>
              <a:gd name="connsiteX52" fmla="*/ 281089 w 562180"/>
              <a:gd name="connsiteY52" fmla="*/ 269093 h 720000"/>
              <a:gd name="connsiteX53" fmla="*/ 270542 w 562180"/>
              <a:gd name="connsiteY53" fmla="*/ 258546 h 720000"/>
              <a:gd name="connsiteX54" fmla="*/ 270542 w 562180"/>
              <a:gd name="connsiteY54" fmla="*/ 235551 h 720000"/>
              <a:gd name="connsiteX55" fmla="*/ 137097 w 562180"/>
              <a:gd name="connsiteY55" fmla="*/ 294918 h 720000"/>
              <a:gd name="connsiteX56" fmla="*/ 77730 w 562180"/>
              <a:gd name="connsiteY56" fmla="*/ 428363 h 720000"/>
              <a:gd name="connsiteX57" fmla="*/ 100724 w 562180"/>
              <a:gd name="connsiteY57" fmla="*/ 428363 h 720000"/>
              <a:gd name="connsiteX58" fmla="*/ 111271 w 562180"/>
              <a:gd name="connsiteY58" fmla="*/ 438910 h 720000"/>
              <a:gd name="connsiteX59" fmla="*/ 100724 w 562180"/>
              <a:gd name="connsiteY59" fmla="*/ 449457 h 720000"/>
              <a:gd name="connsiteX60" fmla="*/ 77735 w 562180"/>
              <a:gd name="connsiteY60" fmla="*/ 449457 h 720000"/>
              <a:gd name="connsiteX61" fmla="*/ 122719 w 562180"/>
              <a:gd name="connsiteY61" fmla="*/ 566944 h 720000"/>
              <a:gd name="connsiteX62" fmla="*/ 121167 w 562180"/>
              <a:gd name="connsiteY62" fmla="*/ 581778 h 720000"/>
              <a:gd name="connsiteX63" fmla="*/ 114532 w 562180"/>
              <a:gd name="connsiteY63" fmla="*/ 584132 h 720000"/>
              <a:gd name="connsiteX64" fmla="*/ 106332 w 562180"/>
              <a:gd name="connsiteY64" fmla="*/ 580227 h 720000"/>
              <a:gd name="connsiteX65" fmla="*/ 56368 w 562180"/>
              <a:gd name="connsiteY65" fmla="*/ 439061 h 720000"/>
              <a:gd name="connsiteX66" fmla="*/ 56361 w 562180"/>
              <a:gd name="connsiteY66" fmla="*/ 438909 h 720000"/>
              <a:gd name="connsiteX67" fmla="*/ 56367 w 562180"/>
              <a:gd name="connsiteY67" fmla="*/ 438799 h 720000"/>
              <a:gd name="connsiteX68" fmla="*/ 56634 w 562180"/>
              <a:gd name="connsiteY68" fmla="*/ 427809 h 720000"/>
              <a:gd name="connsiteX69" fmla="*/ 122182 w 562180"/>
              <a:gd name="connsiteY69" fmla="*/ 280003 h 720000"/>
              <a:gd name="connsiteX70" fmla="*/ 269991 w 562180"/>
              <a:gd name="connsiteY70" fmla="*/ 214455 h 720000"/>
              <a:gd name="connsiteX71" fmla="*/ 281020 w 562180"/>
              <a:gd name="connsiteY71" fmla="*/ 214186 h 720000"/>
              <a:gd name="connsiteX72" fmla="*/ 281089 w 562180"/>
              <a:gd name="connsiteY72" fmla="*/ 214182 h 720000"/>
              <a:gd name="connsiteX73" fmla="*/ 281089 w 562180"/>
              <a:gd name="connsiteY73" fmla="*/ 178912 h 720000"/>
              <a:gd name="connsiteX74" fmla="*/ 21091 w 562180"/>
              <a:gd name="connsiteY74" fmla="*/ 438909 h 720000"/>
              <a:gd name="connsiteX75" fmla="*/ 281089 w 562180"/>
              <a:gd name="connsiteY75" fmla="*/ 698906 h 720000"/>
              <a:gd name="connsiteX76" fmla="*/ 541087 w 562180"/>
              <a:gd name="connsiteY76" fmla="*/ 438909 h 720000"/>
              <a:gd name="connsiteX77" fmla="*/ 281089 w 562180"/>
              <a:gd name="connsiteY77" fmla="*/ 178912 h 720000"/>
              <a:gd name="connsiteX78" fmla="*/ 483010 w 562180"/>
              <a:gd name="connsiteY78" fmla="*/ 146118 h 720000"/>
              <a:gd name="connsiteX79" fmla="*/ 481989 w 562180"/>
              <a:gd name="connsiteY79" fmla="*/ 146233 h 720000"/>
              <a:gd name="connsiteX80" fmla="*/ 467936 w 562180"/>
              <a:gd name="connsiteY80" fmla="*/ 163862 h 720000"/>
              <a:gd name="connsiteX81" fmla="*/ 467783 w 562180"/>
              <a:gd name="connsiteY81" fmla="*/ 164396 h 720000"/>
              <a:gd name="connsiteX82" fmla="*/ 468052 w 562180"/>
              <a:gd name="connsiteY82" fmla="*/ 164883 h 720000"/>
              <a:gd name="connsiteX83" fmla="*/ 503311 w 562180"/>
              <a:gd name="connsiteY83" fmla="*/ 192990 h 720000"/>
              <a:gd name="connsiteX84" fmla="*/ 503844 w 562180"/>
              <a:gd name="connsiteY84" fmla="*/ 193143 h 720000"/>
              <a:gd name="connsiteX85" fmla="*/ 504329 w 562180"/>
              <a:gd name="connsiteY85" fmla="*/ 192874 h 720000"/>
              <a:gd name="connsiteX86" fmla="*/ 518383 w 562180"/>
              <a:gd name="connsiteY86" fmla="*/ 175244 h 720000"/>
              <a:gd name="connsiteX87" fmla="*/ 518536 w 562180"/>
              <a:gd name="connsiteY87" fmla="*/ 174710 h 720000"/>
              <a:gd name="connsiteX88" fmla="*/ 518269 w 562180"/>
              <a:gd name="connsiteY88" fmla="*/ 174225 h 720000"/>
              <a:gd name="connsiteX89" fmla="*/ 79620 w 562180"/>
              <a:gd name="connsiteY89" fmla="*/ 145960 h 720000"/>
              <a:gd name="connsiteX90" fmla="*/ 79169 w 562180"/>
              <a:gd name="connsiteY90" fmla="*/ 146119 h 720000"/>
              <a:gd name="connsiteX91" fmla="*/ 43910 w 562180"/>
              <a:gd name="connsiteY91" fmla="*/ 174226 h 720000"/>
              <a:gd name="connsiteX92" fmla="*/ 43642 w 562180"/>
              <a:gd name="connsiteY92" fmla="*/ 174711 h 720000"/>
              <a:gd name="connsiteX93" fmla="*/ 43795 w 562180"/>
              <a:gd name="connsiteY93" fmla="*/ 175244 h 720000"/>
              <a:gd name="connsiteX94" fmla="*/ 57849 w 562180"/>
              <a:gd name="connsiteY94" fmla="*/ 192874 h 720000"/>
              <a:gd name="connsiteX95" fmla="*/ 58334 w 562180"/>
              <a:gd name="connsiteY95" fmla="*/ 193143 h 720000"/>
              <a:gd name="connsiteX96" fmla="*/ 58868 w 562180"/>
              <a:gd name="connsiteY96" fmla="*/ 192990 h 720000"/>
              <a:gd name="connsiteX97" fmla="*/ 94127 w 562180"/>
              <a:gd name="connsiteY97" fmla="*/ 164883 h 720000"/>
              <a:gd name="connsiteX98" fmla="*/ 94396 w 562180"/>
              <a:gd name="connsiteY98" fmla="*/ 164396 h 720000"/>
              <a:gd name="connsiteX99" fmla="*/ 94243 w 562180"/>
              <a:gd name="connsiteY99" fmla="*/ 163863 h 720000"/>
              <a:gd name="connsiteX100" fmla="*/ 80189 w 562180"/>
              <a:gd name="connsiteY100" fmla="*/ 146233 h 720000"/>
              <a:gd name="connsiteX101" fmla="*/ 79620 w 562180"/>
              <a:gd name="connsiteY101" fmla="*/ 145960 h 720000"/>
              <a:gd name="connsiteX102" fmla="*/ 281089 w 562180"/>
              <a:gd name="connsiteY102" fmla="*/ 100003 h 720000"/>
              <a:gd name="connsiteX103" fmla="*/ 269091 w 562180"/>
              <a:gd name="connsiteY103" fmla="*/ 112001 h 720000"/>
              <a:gd name="connsiteX104" fmla="*/ 269091 w 562180"/>
              <a:gd name="connsiteY104" fmla="*/ 158091 h 720000"/>
              <a:gd name="connsiteX105" fmla="*/ 281089 w 562180"/>
              <a:gd name="connsiteY105" fmla="*/ 157818 h 720000"/>
              <a:gd name="connsiteX106" fmla="*/ 293087 w 562180"/>
              <a:gd name="connsiteY106" fmla="*/ 158091 h 720000"/>
              <a:gd name="connsiteX107" fmla="*/ 293087 w 562180"/>
              <a:gd name="connsiteY107" fmla="*/ 112001 h 720000"/>
              <a:gd name="connsiteX108" fmla="*/ 281089 w 562180"/>
              <a:gd name="connsiteY108" fmla="*/ 100003 h 720000"/>
              <a:gd name="connsiteX109" fmla="*/ 281089 w 562180"/>
              <a:gd name="connsiteY109" fmla="*/ 21094 h 720000"/>
              <a:gd name="connsiteX110" fmla="*/ 235274 w 562180"/>
              <a:gd name="connsiteY110" fmla="*/ 66911 h 720000"/>
              <a:gd name="connsiteX111" fmla="*/ 250036 w 562180"/>
              <a:gd name="connsiteY111" fmla="*/ 100568 h 720000"/>
              <a:gd name="connsiteX112" fmla="*/ 281091 w 562180"/>
              <a:gd name="connsiteY112" fmla="*/ 78909 h 720000"/>
              <a:gd name="connsiteX113" fmla="*/ 312145 w 562180"/>
              <a:gd name="connsiteY113" fmla="*/ 100568 h 720000"/>
              <a:gd name="connsiteX114" fmla="*/ 326906 w 562180"/>
              <a:gd name="connsiteY114" fmla="*/ 66911 h 720000"/>
              <a:gd name="connsiteX115" fmla="*/ 281089 w 562180"/>
              <a:gd name="connsiteY115" fmla="*/ 21094 h 720000"/>
              <a:gd name="connsiteX116" fmla="*/ 281089 w 562180"/>
              <a:gd name="connsiteY116" fmla="*/ 0 h 720000"/>
              <a:gd name="connsiteX117" fmla="*/ 348003 w 562180"/>
              <a:gd name="connsiteY117" fmla="*/ 66911 h 720000"/>
              <a:gd name="connsiteX118" fmla="*/ 314185 w 562180"/>
              <a:gd name="connsiteY118" fmla="*/ 125073 h 720000"/>
              <a:gd name="connsiteX119" fmla="*/ 314185 w 562180"/>
              <a:gd name="connsiteY119" fmla="*/ 159777 h 720000"/>
              <a:gd name="connsiteX120" fmla="*/ 446189 w 562180"/>
              <a:gd name="connsiteY120" fmla="*/ 211560 h 720000"/>
              <a:gd name="connsiteX121" fmla="*/ 464287 w 562180"/>
              <a:gd name="connsiteY121" fmla="*/ 188857 h 720000"/>
              <a:gd name="connsiteX122" fmla="*/ 454905 w 562180"/>
              <a:gd name="connsiteY122" fmla="*/ 181378 h 720000"/>
              <a:gd name="connsiteX123" fmla="*/ 446824 w 562180"/>
              <a:gd name="connsiteY123" fmla="*/ 166763 h 720000"/>
              <a:gd name="connsiteX124" fmla="*/ 451444 w 562180"/>
              <a:gd name="connsiteY124" fmla="*/ 150713 h 720000"/>
              <a:gd name="connsiteX125" fmla="*/ 465498 w 562180"/>
              <a:gd name="connsiteY125" fmla="*/ 133085 h 720000"/>
              <a:gd name="connsiteX126" fmla="*/ 496161 w 562180"/>
              <a:gd name="connsiteY126" fmla="*/ 129624 h 720000"/>
              <a:gd name="connsiteX127" fmla="*/ 531420 w 562180"/>
              <a:gd name="connsiteY127" fmla="*/ 157731 h 720000"/>
              <a:gd name="connsiteX128" fmla="*/ 539500 w 562180"/>
              <a:gd name="connsiteY128" fmla="*/ 172346 h 720000"/>
              <a:gd name="connsiteX129" fmla="*/ 534879 w 562180"/>
              <a:gd name="connsiteY129" fmla="*/ 188394 h 720000"/>
              <a:gd name="connsiteX130" fmla="*/ 520825 w 562180"/>
              <a:gd name="connsiteY130" fmla="*/ 206023 h 720000"/>
              <a:gd name="connsiteX131" fmla="*/ 506210 w 562180"/>
              <a:gd name="connsiteY131" fmla="*/ 214104 h 720000"/>
              <a:gd name="connsiteX132" fmla="*/ 503720 w 562180"/>
              <a:gd name="connsiteY132" fmla="*/ 214245 h 720000"/>
              <a:gd name="connsiteX133" fmla="*/ 490162 w 562180"/>
              <a:gd name="connsiteY133" fmla="*/ 209485 h 720000"/>
              <a:gd name="connsiteX134" fmla="*/ 480780 w 562180"/>
              <a:gd name="connsiteY134" fmla="*/ 202005 h 720000"/>
              <a:gd name="connsiteX135" fmla="*/ 462764 w 562180"/>
              <a:gd name="connsiteY135" fmla="*/ 224603 h 720000"/>
              <a:gd name="connsiteX136" fmla="*/ 562180 w 562180"/>
              <a:gd name="connsiteY136" fmla="*/ 438909 h 720000"/>
              <a:gd name="connsiteX137" fmla="*/ 281089 w 562180"/>
              <a:gd name="connsiteY137" fmla="*/ 720000 h 720000"/>
              <a:gd name="connsiteX138" fmla="*/ 0 w 562180"/>
              <a:gd name="connsiteY138" fmla="*/ 438910 h 720000"/>
              <a:gd name="connsiteX139" fmla="*/ 99418 w 562180"/>
              <a:gd name="connsiteY139" fmla="*/ 224605 h 720000"/>
              <a:gd name="connsiteX140" fmla="*/ 81402 w 562180"/>
              <a:gd name="connsiteY140" fmla="*/ 202006 h 720000"/>
              <a:gd name="connsiteX141" fmla="*/ 72020 w 562180"/>
              <a:gd name="connsiteY141" fmla="*/ 209486 h 720000"/>
              <a:gd name="connsiteX142" fmla="*/ 58461 w 562180"/>
              <a:gd name="connsiteY142" fmla="*/ 214246 h 720000"/>
              <a:gd name="connsiteX143" fmla="*/ 55970 w 562180"/>
              <a:gd name="connsiteY143" fmla="*/ 214106 h 720000"/>
              <a:gd name="connsiteX144" fmla="*/ 41355 w 562180"/>
              <a:gd name="connsiteY144" fmla="*/ 206024 h 720000"/>
              <a:gd name="connsiteX145" fmla="*/ 27301 w 562180"/>
              <a:gd name="connsiteY145" fmla="*/ 188394 h 720000"/>
              <a:gd name="connsiteX146" fmla="*/ 22680 w 562180"/>
              <a:gd name="connsiteY146" fmla="*/ 172346 h 720000"/>
              <a:gd name="connsiteX147" fmla="*/ 30762 w 562180"/>
              <a:gd name="connsiteY147" fmla="*/ 157731 h 720000"/>
              <a:gd name="connsiteX148" fmla="*/ 66018 w 562180"/>
              <a:gd name="connsiteY148" fmla="*/ 129627 h 720000"/>
              <a:gd name="connsiteX149" fmla="*/ 96681 w 562180"/>
              <a:gd name="connsiteY149" fmla="*/ 133086 h 720000"/>
              <a:gd name="connsiteX150" fmla="*/ 110735 w 562180"/>
              <a:gd name="connsiteY150" fmla="*/ 150716 h 720000"/>
              <a:gd name="connsiteX151" fmla="*/ 115355 w 562180"/>
              <a:gd name="connsiteY151" fmla="*/ 166764 h 720000"/>
              <a:gd name="connsiteX152" fmla="*/ 107274 w 562180"/>
              <a:gd name="connsiteY152" fmla="*/ 181380 h 720000"/>
              <a:gd name="connsiteX153" fmla="*/ 97893 w 562180"/>
              <a:gd name="connsiteY153" fmla="*/ 188858 h 720000"/>
              <a:gd name="connsiteX154" fmla="*/ 115992 w 562180"/>
              <a:gd name="connsiteY154" fmla="*/ 211560 h 720000"/>
              <a:gd name="connsiteX155" fmla="*/ 247996 w 562180"/>
              <a:gd name="connsiteY155" fmla="*/ 159777 h 720000"/>
              <a:gd name="connsiteX156" fmla="*/ 247996 w 562180"/>
              <a:gd name="connsiteY156" fmla="*/ 125073 h 720000"/>
              <a:gd name="connsiteX157" fmla="*/ 214178 w 562180"/>
              <a:gd name="connsiteY157" fmla="*/ 66911 h 720000"/>
              <a:gd name="connsiteX158" fmla="*/ 281089 w 562180"/>
              <a:gd name="connsiteY158"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562180" h="720000">
                <a:moveTo>
                  <a:pt x="281088" y="426912"/>
                </a:moveTo>
                <a:cubicBezTo>
                  <a:pt x="274473" y="426912"/>
                  <a:pt x="269090" y="432295"/>
                  <a:pt x="269090" y="438910"/>
                </a:cubicBezTo>
                <a:cubicBezTo>
                  <a:pt x="269090" y="445525"/>
                  <a:pt x="274472" y="450908"/>
                  <a:pt x="281088" y="450908"/>
                </a:cubicBezTo>
                <a:cubicBezTo>
                  <a:pt x="287705" y="450908"/>
                  <a:pt x="293086" y="445525"/>
                  <a:pt x="293086" y="438910"/>
                </a:cubicBezTo>
                <a:cubicBezTo>
                  <a:pt x="293086" y="432295"/>
                  <a:pt x="287703" y="426912"/>
                  <a:pt x="281088" y="426912"/>
                </a:cubicBezTo>
                <a:close/>
                <a:moveTo>
                  <a:pt x="397631" y="307451"/>
                </a:moveTo>
                <a:cubicBezTo>
                  <a:pt x="401748" y="303332"/>
                  <a:pt x="408427" y="303332"/>
                  <a:pt x="412546" y="307451"/>
                </a:cubicBezTo>
                <a:cubicBezTo>
                  <a:pt x="416666" y="311570"/>
                  <a:pt x="416666" y="318248"/>
                  <a:pt x="412547" y="322366"/>
                </a:cubicBezTo>
                <a:lnTo>
                  <a:pt x="310718" y="424195"/>
                </a:lnTo>
                <a:cubicBezTo>
                  <a:pt x="312930" y="428630"/>
                  <a:pt x="314181" y="433625"/>
                  <a:pt x="314181" y="438908"/>
                </a:cubicBezTo>
                <a:cubicBezTo>
                  <a:pt x="314181" y="457155"/>
                  <a:pt x="299336" y="472000"/>
                  <a:pt x="281088" y="472000"/>
                </a:cubicBezTo>
                <a:cubicBezTo>
                  <a:pt x="275805" y="472000"/>
                  <a:pt x="270810" y="470749"/>
                  <a:pt x="266375" y="468537"/>
                </a:cubicBezTo>
                <a:lnTo>
                  <a:pt x="249092" y="485820"/>
                </a:lnTo>
                <a:cubicBezTo>
                  <a:pt x="247033" y="487880"/>
                  <a:pt x="244333" y="488909"/>
                  <a:pt x="241635" y="488909"/>
                </a:cubicBezTo>
                <a:cubicBezTo>
                  <a:pt x="238936" y="488909"/>
                  <a:pt x="236236" y="487878"/>
                  <a:pt x="234177" y="485820"/>
                </a:cubicBezTo>
                <a:cubicBezTo>
                  <a:pt x="230058" y="481702"/>
                  <a:pt x="230058" y="475024"/>
                  <a:pt x="234177" y="470905"/>
                </a:cubicBezTo>
                <a:lnTo>
                  <a:pt x="251460" y="453622"/>
                </a:lnTo>
                <a:cubicBezTo>
                  <a:pt x="249248" y="449187"/>
                  <a:pt x="247996" y="444192"/>
                  <a:pt x="247996" y="438908"/>
                </a:cubicBezTo>
                <a:cubicBezTo>
                  <a:pt x="247996" y="420662"/>
                  <a:pt x="262841" y="405817"/>
                  <a:pt x="281088" y="405817"/>
                </a:cubicBezTo>
                <a:cubicBezTo>
                  <a:pt x="286372" y="405817"/>
                  <a:pt x="291367" y="407068"/>
                  <a:pt x="295802" y="409280"/>
                </a:cubicBezTo>
                <a:close/>
                <a:moveTo>
                  <a:pt x="441009" y="296034"/>
                </a:moveTo>
                <a:cubicBezTo>
                  <a:pt x="445534" y="292366"/>
                  <a:pt x="452176" y="293061"/>
                  <a:pt x="455843" y="297586"/>
                </a:cubicBezTo>
                <a:cubicBezTo>
                  <a:pt x="488259" y="337574"/>
                  <a:pt x="505788" y="387323"/>
                  <a:pt x="505812" y="438756"/>
                </a:cubicBezTo>
                <a:cubicBezTo>
                  <a:pt x="505812" y="438808"/>
                  <a:pt x="505819" y="438858"/>
                  <a:pt x="505819" y="438910"/>
                </a:cubicBezTo>
                <a:cubicBezTo>
                  <a:pt x="505819" y="438948"/>
                  <a:pt x="505813" y="438983"/>
                  <a:pt x="505812" y="439022"/>
                </a:cubicBezTo>
                <a:cubicBezTo>
                  <a:pt x="505809" y="442677"/>
                  <a:pt x="505724" y="446340"/>
                  <a:pt x="505544" y="450009"/>
                </a:cubicBezTo>
                <a:cubicBezTo>
                  <a:pt x="502804" y="505798"/>
                  <a:pt x="479523" y="558290"/>
                  <a:pt x="439996" y="597817"/>
                </a:cubicBezTo>
                <a:cubicBezTo>
                  <a:pt x="400471" y="637344"/>
                  <a:pt x="347978" y="660623"/>
                  <a:pt x="292190" y="663365"/>
                </a:cubicBezTo>
                <a:cubicBezTo>
                  <a:pt x="288472" y="663550"/>
                  <a:pt x="284748" y="663640"/>
                  <a:pt x="281044" y="663640"/>
                </a:cubicBezTo>
                <a:cubicBezTo>
                  <a:pt x="229572" y="663643"/>
                  <a:pt x="179790" y="646105"/>
                  <a:pt x="139772" y="613667"/>
                </a:cubicBezTo>
                <a:cubicBezTo>
                  <a:pt x="135247" y="610000"/>
                  <a:pt x="134552" y="603358"/>
                  <a:pt x="138220" y="598833"/>
                </a:cubicBezTo>
                <a:cubicBezTo>
                  <a:pt x="141887" y="594307"/>
                  <a:pt x="148530" y="593613"/>
                  <a:pt x="153054" y="597280"/>
                </a:cubicBezTo>
                <a:cubicBezTo>
                  <a:pt x="186571" y="624447"/>
                  <a:pt x="227666" y="640061"/>
                  <a:pt x="270542" y="642262"/>
                </a:cubicBezTo>
                <a:lnTo>
                  <a:pt x="270542" y="619273"/>
                </a:lnTo>
                <a:cubicBezTo>
                  <a:pt x="270542" y="613448"/>
                  <a:pt x="275264" y="608726"/>
                  <a:pt x="281089" y="608726"/>
                </a:cubicBezTo>
                <a:cubicBezTo>
                  <a:pt x="286914" y="608726"/>
                  <a:pt x="291636" y="613448"/>
                  <a:pt x="291636" y="619273"/>
                </a:cubicBezTo>
                <a:lnTo>
                  <a:pt x="291636" y="642266"/>
                </a:lnTo>
                <a:cubicBezTo>
                  <a:pt x="342005" y="639670"/>
                  <a:pt x="389380" y="618602"/>
                  <a:pt x="425082" y="582900"/>
                </a:cubicBezTo>
                <a:cubicBezTo>
                  <a:pt x="460784" y="547197"/>
                  <a:pt x="481852" y="499821"/>
                  <a:pt x="484448" y="449455"/>
                </a:cubicBezTo>
                <a:lnTo>
                  <a:pt x="461453" y="449455"/>
                </a:lnTo>
                <a:cubicBezTo>
                  <a:pt x="455628" y="449455"/>
                  <a:pt x="450906" y="444733"/>
                  <a:pt x="450906" y="438908"/>
                </a:cubicBezTo>
                <a:cubicBezTo>
                  <a:pt x="450906" y="433084"/>
                  <a:pt x="455628" y="428361"/>
                  <a:pt x="461453" y="428361"/>
                </a:cubicBezTo>
                <a:lnTo>
                  <a:pt x="484444" y="428361"/>
                </a:lnTo>
                <a:cubicBezTo>
                  <a:pt x="482243" y="385484"/>
                  <a:pt x="466625" y="344385"/>
                  <a:pt x="439456" y="310868"/>
                </a:cubicBezTo>
                <a:cubicBezTo>
                  <a:pt x="435789" y="306343"/>
                  <a:pt x="436484" y="299701"/>
                  <a:pt x="441009" y="296034"/>
                </a:cubicBezTo>
                <a:close/>
                <a:moveTo>
                  <a:pt x="281089" y="214182"/>
                </a:moveTo>
                <a:cubicBezTo>
                  <a:pt x="281122" y="214182"/>
                  <a:pt x="281151" y="214186"/>
                  <a:pt x="281183" y="214186"/>
                </a:cubicBezTo>
                <a:cubicBezTo>
                  <a:pt x="332634" y="214190"/>
                  <a:pt x="382408" y="231729"/>
                  <a:pt x="422410" y="264156"/>
                </a:cubicBezTo>
                <a:cubicBezTo>
                  <a:pt x="426936" y="267825"/>
                  <a:pt x="427630" y="274465"/>
                  <a:pt x="423963" y="278990"/>
                </a:cubicBezTo>
                <a:cubicBezTo>
                  <a:pt x="420295" y="283517"/>
                  <a:pt x="413654" y="284212"/>
                  <a:pt x="409128" y="280543"/>
                </a:cubicBezTo>
                <a:cubicBezTo>
                  <a:pt x="375610" y="253374"/>
                  <a:pt x="334513" y="237763"/>
                  <a:pt x="291636" y="235558"/>
                </a:cubicBezTo>
                <a:lnTo>
                  <a:pt x="291636" y="258546"/>
                </a:lnTo>
                <a:cubicBezTo>
                  <a:pt x="291636" y="264371"/>
                  <a:pt x="286914" y="269093"/>
                  <a:pt x="281089" y="269093"/>
                </a:cubicBezTo>
                <a:cubicBezTo>
                  <a:pt x="275264" y="269093"/>
                  <a:pt x="270542" y="264371"/>
                  <a:pt x="270542" y="258546"/>
                </a:cubicBezTo>
                <a:lnTo>
                  <a:pt x="270542" y="235551"/>
                </a:lnTo>
                <a:cubicBezTo>
                  <a:pt x="220175" y="238146"/>
                  <a:pt x="172800" y="259214"/>
                  <a:pt x="137097" y="294918"/>
                </a:cubicBezTo>
                <a:cubicBezTo>
                  <a:pt x="101393" y="330622"/>
                  <a:pt x="80325" y="377997"/>
                  <a:pt x="77730" y="428363"/>
                </a:cubicBezTo>
                <a:lnTo>
                  <a:pt x="100724" y="428363"/>
                </a:lnTo>
                <a:cubicBezTo>
                  <a:pt x="106549" y="428363"/>
                  <a:pt x="111271" y="433086"/>
                  <a:pt x="111271" y="438910"/>
                </a:cubicBezTo>
                <a:cubicBezTo>
                  <a:pt x="111271" y="444735"/>
                  <a:pt x="106549" y="449457"/>
                  <a:pt x="100724" y="449457"/>
                </a:cubicBezTo>
                <a:lnTo>
                  <a:pt x="77735" y="449457"/>
                </a:lnTo>
                <a:cubicBezTo>
                  <a:pt x="79935" y="492332"/>
                  <a:pt x="95552" y="533428"/>
                  <a:pt x="122719" y="566944"/>
                </a:cubicBezTo>
                <a:cubicBezTo>
                  <a:pt x="126387" y="571469"/>
                  <a:pt x="125692" y="578111"/>
                  <a:pt x="121167" y="581778"/>
                </a:cubicBezTo>
                <a:cubicBezTo>
                  <a:pt x="119213" y="583362"/>
                  <a:pt x="116865" y="584132"/>
                  <a:pt x="114532" y="584132"/>
                </a:cubicBezTo>
                <a:cubicBezTo>
                  <a:pt x="111461" y="584132"/>
                  <a:pt x="108416" y="582799"/>
                  <a:pt x="106332" y="580227"/>
                </a:cubicBezTo>
                <a:cubicBezTo>
                  <a:pt x="73919" y="540239"/>
                  <a:pt x="56392" y="490491"/>
                  <a:pt x="56368" y="439061"/>
                </a:cubicBezTo>
                <a:cubicBezTo>
                  <a:pt x="56368" y="439010"/>
                  <a:pt x="56361" y="438959"/>
                  <a:pt x="56361" y="438909"/>
                </a:cubicBezTo>
                <a:cubicBezTo>
                  <a:pt x="56361" y="438872"/>
                  <a:pt x="56367" y="438836"/>
                  <a:pt x="56367" y="438799"/>
                </a:cubicBezTo>
                <a:cubicBezTo>
                  <a:pt x="56369" y="435143"/>
                  <a:pt x="56454" y="431480"/>
                  <a:pt x="56634" y="427809"/>
                </a:cubicBezTo>
                <a:cubicBezTo>
                  <a:pt x="59376" y="372023"/>
                  <a:pt x="82655" y="319531"/>
                  <a:pt x="122182" y="280003"/>
                </a:cubicBezTo>
                <a:cubicBezTo>
                  <a:pt x="161709" y="240476"/>
                  <a:pt x="214201" y="217197"/>
                  <a:pt x="269991" y="214455"/>
                </a:cubicBezTo>
                <a:cubicBezTo>
                  <a:pt x="273674" y="214273"/>
                  <a:pt x="277351" y="214189"/>
                  <a:pt x="281020" y="214186"/>
                </a:cubicBezTo>
                <a:cubicBezTo>
                  <a:pt x="281044" y="214185"/>
                  <a:pt x="281065" y="214182"/>
                  <a:pt x="281089" y="214182"/>
                </a:cubicBezTo>
                <a:close/>
                <a:moveTo>
                  <a:pt x="281089" y="178912"/>
                </a:moveTo>
                <a:cubicBezTo>
                  <a:pt x="137725" y="178912"/>
                  <a:pt x="21091" y="295546"/>
                  <a:pt x="21091" y="438909"/>
                </a:cubicBezTo>
                <a:cubicBezTo>
                  <a:pt x="21091" y="582272"/>
                  <a:pt x="137725" y="698906"/>
                  <a:pt x="281089" y="698906"/>
                </a:cubicBezTo>
                <a:cubicBezTo>
                  <a:pt x="424452" y="698906"/>
                  <a:pt x="541087" y="582272"/>
                  <a:pt x="541087" y="438909"/>
                </a:cubicBezTo>
                <a:cubicBezTo>
                  <a:pt x="541087" y="295546"/>
                  <a:pt x="424452" y="178912"/>
                  <a:pt x="281089" y="178912"/>
                </a:cubicBezTo>
                <a:close/>
                <a:moveTo>
                  <a:pt x="483010" y="146118"/>
                </a:moveTo>
                <a:cubicBezTo>
                  <a:pt x="482696" y="145869"/>
                  <a:pt x="482239" y="145921"/>
                  <a:pt x="481989" y="146233"/>
                </a:cubicBezTo>
                <a:lnTo>
                  <a:pt x="467936" y="163862"/>
                </a:lnTo>
                <a:cubicBezTo>
                  <a:pt x="467889" y="163920"/>
                  <a:pt x="467749" y="164097"/>
                  <a:pt x="467783" y="164396"/>
                </a:cubicBezTo>
                <a:cubicBezTo>
                  <a:pt x="467817" y="164696"/>
                  <a:pt x="467993" y="164836"/>
                  <a:pt x="468052" y="164883"/>
                </a:cubicBezTo>
                <a:lnTo>
                  <a:pt x="503311" y="192990"/>
                </a:lnTo>
                <a:cubicBezTo>
                  <a:pt x="503368" y="193036"/>
                  <a:pt x="503543" y="193174"/>
                  <a:pt x="503844" y="193143"/>
                </a:cubicBezTo>
                <a:cubicBezTo>
                  <a:pt x="504142" y="193109"/>
                  <a:pt x="504282" y="192933"/>
                  <a:pt x="504329" y="192874"/>
                </a:cubicBezTo>
                <a:lnTo>
                  <a:pt x="518383" y="175244"/>
                </a:lnTo>
                <a:cubicBezTo>
                  <a:pt x="518429" y="175185"/>
                  <a:pt x="518568" y="175008"/>
                  <a:pt x="518536" y="174710"/>
                </a:cubicBezTo>
                <a:cubicBezTo>
                  <a:pt x="518504" y="174412"/>
                  <a:pt x="518326" y="174271"/>
                  <a:pt x="518269" y="174225"/>
                </a:cubicBezTo>
                <a:close/>
                <a:moveTo>
                  <a:pt x="79620" y="145960"/>
                </a:moveTo>
                <a:cubicBezTo>
                  <a:pt x="79462" y="145960"/>
                  <a:pt x="79303" y="146012"/>
                  <a:pt x="79169" y="146119"/>
                </a:cubicBezTo>
                <a:lnTo>
                  <a:pt x="43910" y="174226"/>
                </a:lnTo>
                <a:cubicBezTo>
                  <a:pt x="43851" y="174271"/>
                  <a:pt x="43675" y="174413"/>
                  <a:pt x="43642" y="174711"/>
                </a:cubicBezTo>
                <a:cubicBezTo>
                  <a:pt x="43608" y="175009"/>
                  <a:pt x="43748" y="175186"/>
                  <a:pt x="43795" y="175244"/>
                </a:cubicBezTo>
                <a:lnTo>
                  <a:pt x="57849" y="192874"/>
                </a:lnTo>
                <a:cubicBezTo>
                  <a:pt x="57895" y="192933"/>
                  <a:pt x="58036" y="193109"/>
                  <a:pt x="58334" y="193143"/>
                </a:cubicBezTo>
                <a:cubicBezTo>
                  <a:pt x="58634" y="193174"/>
                  <a:pt x="58809" y="193036"/>
                  <a:pt x="58868" y="192990"/>
                </a:cubicBezTo>
                <a:lnTo>
                  <a:pt x="94127" y="164883"/>
                </a:lnTo>
                <a:cubicBezTo>
                  <a:pt x="94185" y="164836"/>
                  <a:pt x="94362" y="164694"/>
                  <a:pt x="94396" y="164396"/>
                </a:cubicBezTo>
                <a:cubicBezTo>
                  <a:pt x="94430" y="164098"/>
                  <a:pt x="94289" y="163921"/>
                  <a:pt x="94243" y="163863"/>
                </a:cubicBezTo>
                <a:lnTo>
                  <a:pt x="80189" y="146233"/>
                </a:lnTo>
                <a:cubicBezTo>
                  <a:pt x="80045" y="146055"/>
                  <a:pt x="79834" y="145960"/>
                  <a:pt x="79620" y="145960"/>
                </a:cubicBezTo>
                <a:close/>
                <a:moveTo>
                  <a:pt x="281089" y="100003"/>
                </a:moveTo>
                <a:cubicBezTo>
                  <a:pt x="274474" y="100003"/>
                  <a:pt x="269091" y="105384"/>
                  <a:pt x="269091" y="112001"/>
                </a:cubicBezTo>
                <a:lnTo>
                  <a:pt x="269091" y="158091"/>
                </a:lnTo>
                <a:cubicBezTo>
                  <a:pt x="273071" y="157923"/>
                  <a:pt x="277069" y="157818"/>
                  <a:pt x="281089" y="157818"/>
                </a:cubicBezTo>
                <a:cubicBezTo>
                  <a:pt x="285110" y="157818"/>
                  <a:pt x="289106" y="157922"/>
                  <a:pt x="293087" y="158091"/>
                </a:cubicBezTo>
                <a:lnTo>
                  <a:pt x="293087" y="112001"/>
                </a:lnTo>
                <a:cubicBezTo>
                  <a:pt x="293087" y="105386"/>
                  <a:pt x="287704" y="100003"/>
                  <a:pt x="281089" y="100003"/>
                </a:cubicBezTo>
                <a:close/>
                <a:moveTo>
                  <a:pt x="281089" y="21094"/>
                </a:moveTo>
                <a:cubicBezTo>
                  <a:pt x="255826" y="21094"/>
                  <a:pt x="235271" y="41648"/>
                  <a:pt x="235274" y="66911"/>
                </a:cubicBezTo>
                <a:cubicBezTo>
                  <a:pt x="235274" y="79926"/>
                  <a:pt x="240802" y="92038"/>
                  <a:pt x="250036" y="100568"/>
                </a:cubicBezTo>
                <a:cubicBezTo>
                  <a:pt x="254701" y="87938"/>
                  <a:pt x="266861" y="78909"/>
                  <a:pt x="281091" y="78909"/>
                </a:cubicBezTo>
                <a:cubicBezTo>
                  <a:pt x="295321" y="78909"/>
                  <a:pt x="307480" y="87938"/>
                  <a:pt x="312145" y="100568"/>
                </a:cubicBezTo>
                <a:cubicBezTo>
                  <a:pt x="321378" y="92039"/>
                  <a:pt x="326906" y="79927"/>
                  <a:pt x="326906" y="66911"/>
                </a:cubicBezTo>
                <a:cubicBezTo>
                  <a:pt x="326906" y="41648"/>
                  <a:pt x="306353" y="21094"/>
                  <a:pt x="281089" y="21094"/>
                </a:cubicBezTo>
                <a:close/>
                <a:moveTo>
                  <a:pt x="281089" y="0"/>
                </a:moveTo>
                <a:cubicBezTo>
                  <a:pt x="317984" y="0"/>
                  <a:pt x="348000" y="30016"/>
                  <a:pt x="348003" y="66911"/>
                </a:cubicBezTo>
                <a:cubicBezTo>
                  <a:pt x="348003" y="91139"/>
                  <a:pt x="334935" y="113265"/>
                  <a:pt x="314185" y="125073"/>
                </a:cubicBezTo>
                <a:lnTo>
                  <a:pt x="314185" y="159777"/>
                </a:lnTo>
                <a:cubicBezTo>
                  <a:pt x="363110" y="165541"/>
                  <a:pt x="408226" y="183916"/>
                  <a:pt x="446189" y="211560"/>
                </a:cubicBezTo>
                <a:lnTo>
                  <a:pt x="464287" y="188857"/>
                </a:lnTo>
                <a:lnTo>
                  <a:pt x="454905" y="181378"/>
                </a:lnTo>
                <a:cubicBezTo>
                  <a:pt x="450347" y="177744"/>
                  <a:pt x="447478" y="172554"/>
                  <a:pt x="446824" y="166763"/>
                </a:cubicBezTo>
                <a:cubicBezTo>
                  <a:pt x="446170" y="160971"/>
                  <a:pt x="447811" y="155271"/>
                  <a:pt x="451444" y="150713"/>
                </a:cubicBezTo>
                <a:lnTo>
                  <a:pt x="465498" y="133085"/>
                </a:lnTo>
                <a:cubicBezTo>
                  <a:pt x="472999" y="123677"/>
                  <a:pt x="486753" y="122124"/>
                  <a:pt x="496161" y="129624"/>
                </a:cubicBezTo>
                <a:lnTo>
                  <a:pt x="531420" y="157731"/>
                </a:lnTo>
                <a:cubicBezTo>
                  <a:pt x="535976" y="161364"/>
                  <a:pt x="538847" y="166555"/>
                  <a:pt x="539500" y="172346"/>
                </a:cubicBezTo>
                <a:cubicBezTo>
                  <a:pt x="540153" y="178137"/>
                  <a:pt x="538512" y="183836"/>
                  <a:pt x="534879" y="188394"/>
                </a:cubicBezTo>
                <a:lnTo>
                  <a:pt x="520825" y="206023"/>
                </a:lnTo>
                <a:cubicBezTo>
                  <a:pt x="517193" y="210580"/>
                  <a:pt x="512003" y="213450"/>
                  <a:pt x="506210" y="214104"/>
                </a:cubicBezTo>
                <a:cubicBezTo>
                  <a:pt x="505376" y="214199"/>
                  <a:pt x="504545" y="214245"/>
                  <a:pt x="503720" y="214245"/>
                </a:cubicBezTo>
                <a:cubicBezTo>
                  <a:pt x="498802" y="214245"/>
                  <a:pt x="494063" y="212595"/>
                  <a:pt x="490162" y="209485"/>
                </a:cubicBezTo>
                <a:lnTo>
                  <a:pt x="480780" y="202005"/>
                </a:lnTo>
                <a:lnTo>
                  <a:pt x="462764" y="224603"/>
                </a:lnTo>
                <a:cubicBezTo>
                  <a:pt x="523539" y="276204"/>
                  <a:pt x="562180" y="353123"/>
                  <a:pt x="562180" y="438909"/>
                </a:cubicBezTo>
                <a:cubicBezTo>
                  <a:pt x="562180" y="593903"/>
                  <a:pt x="436083" y="720000"/>
                  <a:pt x="281089" y="720000"/>
                </a:cubicBezTo>
                <a:cubicBezTo>
                  <a:pt x="126094" y="720000"/>
                  <a:pt x="-3" y="593903"/>
                  <a:pt x="0" y="438910"/>
                </a:cubicBezTo>
                <a:cubicBezTo>
                  <a:pt x="0" y="353125"/>
                  <a:pt x="38641" y="276206"/>
                  <a:pt x="99418" y="224605"/>
                </a:cubicBezTo>
                <a:lnTo>
                  <a:pt x="81402" y="202006"/>
                </a:lnTo>
                <a:lnTo>
                  <a:pt x="72020" y="209486"/>
                </a:lnTo>
                <a:cubicBezTo>
                  <a:pt x="68117" y="212597"/>
                  <a:pt x="63378" y="214246"/>
                  <a:pt x="58461" y="214246"/>
                </a:cubicBezTo>
                <a:cubicBezTo>
                  <a:pt x="57634" y="214246"/>
                  <a:pt x="56803" y="214200"/>
                  <a:pt x="55970" y="214106"/>
                </a:cubicBezTo>
                <a:cubicBezTo>
                  <a:pt x="50178" y="213452"/>
                  <a:pt x="44987" y="210582"/>
                  <a:pt x="41355" y="206024"/>
                </a:cubicBezTo>
                <a:lnTo>
                  <a:pt x="27301" y="188394"/>
                </a:lnTo>
                <a:cubicBezTo>
                  <a:pt x="23667" y="183836"/>
                  <a:pt x="22028" y="178137"/>
                  <a:pt x="22680" y="172346"/>
                </a:cubicBezTo>
                <a:cubicBezTo>
                  <a:pt x="23334" y="166553"/>
                  <a:pt x="26204" y="161363"/>
                  <a:pt x="30762" y="157731"/>
                </a:cubicBezTo>
                <a:lnTo>
                  <a:pt x="66018" y="129627"/>
                </a:lnTo>
                <a:cubicBezTo>
                  <a:pt x="75424" y="122129"/>
                  <a:pt x="89180" y="123680"/>
                  <a:pt x="96681" y="133086"/>
                </a:cubicBezTo>
                <a:lnTo>
                  <a:pt x="110735" y="150716"/>
                </a:lnTo>
                <a:cubicBezTo>
                  <a:pt x="114368" y="155274"/>
                  <a:pt x="116009" y="160972"/>
                  <a:pt x="115355" y="166764"/>
                </a:cubicBezTo>
                <a:cubicBezTo>
                  <a:pt x="114701" y="172557"/>
                  <a:pt x="111832" y="177747"/>
                  <a:pt x="107274" y="181380"/>
                </a:cubicBezTo>
                <a:lnTo>
                  <a:pt x="97893" y="188858"/>
                </a:lnTo>
                <a:lnTo>
                  <a:pt x="115992" y="211560"/>
                </a:lnTo>
                <a:cubicBezTo>
                  <a:pt x="153955" y="183916"/>
                  <a:pt x="199069" y="165541"/>
                  <a:pt x="247996" y="159777"/>
                </a:cubicBezTo>
                <a:lnTo>
                  <a:pt x="247996" y="125073"/>
                </a:lnTo>
                <a:cubicBezTo>
                  <a:pt x="227247" y="113264"/>
                  <a:pt x="214178" y="91136"/>
                  <a:pt x="214178" y="66911"/>
                </a:cubicBezTo>
                <a:cubicBezTo>
                  <a:pt x="214178" y="30016"/>
                  <a:pt x="244195" y="0"/>
                  <a:pt x="281089" y="0"/>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p>
            <a:r>
              <a:rPr lang="ru-RU" dirty="0">
                <a:latin typeface="Roboto" panose="02000000000000000000" pitchFamily="2" charset="0"/>
                <a:ea typeface="Roboto" panose="02000000000000000000" pitchFamily="2" charset="0"/>
                <a:cs typeface="Roboto" panose="02000000000000000000" pitchFamily="2" charset="0"/>
              </a:rPr>
              <a:t>      </a:t>
            </a:r>
          </a:p>
        </p:txBody>
      </p:sp>
    </p:spTree>
    <p:extLst>
      <p:ext uri="{BB962C8B-B14F-4D97-AF65-F5344CB8AC3E}">
        <p14:creationId xmlns:p14="http://schemas.microsoft.com/office/powerpoint/2010/main" val="3957881177"/>
      </p:ext>
    </p:extLst>
  </p:cSld>
  <p:clrMapOvr>
    <a:masterClrMapping/>
  </p:clrMapOvr>
  <p:transition spd="slow">
    <p:fade thruBlk="1"/>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a:xfrm>
            <a:off x="399495" y="323850"/>
            <a:ext cx="11540971" cy="705960"/>
          </a:xfrm>
        </p:spPr>
        <p:txBody>
          <a:bodyPr>
            <a:normAutofit/>
          </a:bodyPr>
          <a:lstStyle/>
          <a:p>
            <a:pPr eaLnBrk="1" hangingPunct="1"/>
            <a:r>
              <a:rPr lang="ru-RU" altLang="ru-RU" dirty="0">
                <a:solidFill>
                  <a:schemeClr val="tx2"/>
                </a:solidFill>
              </a:rPr>
              <a:t> </a:t>
            </a:r>
            <a:r>
              <a:rPr lang="ru-RU" altLang="ru-RU" sz="2800" dirty="0">
                <a:solidFill>
                  <a:schemeClr val="accent1">
                    <a:lumMod val="75000"/>
                  </a:schemeClr>
                </a:solidFill>
              </a:rPr>
              <a:t>Приказ Минстроя России от 23 декабря 2019 г. N 841/</a:t>
            </a:r>
            <a:r>
              <a:rPr lang="ru-RU" altLang="ru-RU" sz="2800" dirty="0" err="1">
                <a:solidFill>
                  <a:schemeClr val="accent1">
                    <a:lumMod val="75000"/>
                  </a:schemeClr>
                </a:solidFill>
              </a:rPr>
              <a:t>пр</a:t>
            </a:r>
            <a:endParaRPr lang="ru-RU" altLang="ru-RU" sz="2800" dirty="0">
              <a:solidFill>
                <a:schemeClr val="accent1">
                  <a:lumMod val="75000"/>
                </a:schemeClr>
              </a:solidFill>
            </a:endParaRPr>
          </a:p>
        </p:txBody>
      </p:sp>
      <p:sp>
        <p:nvSpPr>
          <p:cNvPr id="3" name="Прямоугольник 2">
            <a:extLst>
              <a:ext uri="{FF2B5EF4-FFF2-40B4-BE49-F238E27FC236}">
                <a16:creationId xmlns:a16="http://schemas.microsoft.com/office/drawing/2014/main" id="{17076075-E097-4FDD-900D-BB21EF80C3A5}"/>
              </a:ext>
            </a:extLst>
          </p:cNvPr>
          <p:cNvSpPr/>
          <p:nvPr/>
        </p:nvSpPr>
        <p:spPr>
          <a:xfrm>
            <a:off x="834501" y="1720840"/>
            <a:ext cx="10253709" cy="4247317"/>
          </a:xfrm>
          <a:prstGeom prst="rect">
            <a:avLst/>
          </a:prstGeom>
        </p:spPr>
        <p:txBody>
          <a:bodyPr wrap="square">
            <a:spAutoFit/>
          </a:bodyPr>
          <a:lstStyle/>
          <a:p>
            <a:pPr indent="342900" algn="just"/>
            <a:r>
              <a:rPr lang="ru-RU" b="1" dirty="0">
                <a:latin typeface="Times New Roman" panose="02020603050405020304" pitchFamily="18" charset="0"/>
              </a:rPr>
              <a:t>НМЦК на выполнение подрядных работ по строительству</a:t>
            </a:r>
            <a:r>
              <a:rPr lang="ru-RU" dirty="0">
                <a:latin typeface="Times New Roman" panose="02020603050405020304" pitchFamily="18" charset="0"/>
              </a:rPr>
              <a:t>, реконструкции, капитальному ремонту, сносу объектов капитального строительства, работ по сохранению объектов культурного наследия (памятников истории и культуры) народов Российской Федерации, а также строительству некапитальных строений и сооружений </a:t>
            </a:r>
            <a:r>
              <a:rPr lang="ru-RU" b="1" dirty="0">
                <a:latin typeface="Times New Roman" panose="02020603050405020304" pitchFamily="18" charset="0"/>
              </a:rPr>
              <a:t>определяется в следующем порядке</a:t>
            </a:r>
            <a:r>
              <a:rPr lang="ru-RU" dirty="0">
                <a:latin typeface="Times New Roman" panose="02020603050405020304" pitchFamily="18" charset="0"/>
              </a:rPr>
              <a:t>:</a:t>
            </a:r>
            <a:endParaRPr lang="en-US" dirty="0">
              <a:latin typeface="Times New Roman" panose="02020603050405020304" pitchFamily="18" charset="0"/>
            </a:endParaRPr>
          </a:p>
          <a:p>
            <a:pPr indent="342900" algn="just"/>
            <a:endParaRPr lang="ru-RU" dirty="0">
              <a:latin typeface="Times New Roman" panose="02020603050405020304" pitchFamily="18" charset="0"/>
            </a:endParaRPr>
          </a:p>
          <a:p>
            <a:pPr indent="342900" algn="just"/>
            <a:r>
              <a:rPr lang="ru-RU" dirty="0">
                <a:latin typeface="Times New Roman" panose="02020603050405020304" pitchFamily="18" charset="0"/>
              </a:rPr>
              <a:t>а) </a:t>
            </a:r>
            <a:r>
              <a:rPr lang="ru-RU" b="1" dirty="0">
                <a:latin typeface="Times New Roman" panose="02020603050405020304" pitchFamily="18" charset="0"/>
              </a:rPr>
              <a:t>производится пересчет сметной стоимости </a:t>
            </a:r>
            <a:r>
              <a:rPr lang="ru-RU" dirty="0">
                <a:latin typeface="Times New Roman" panose="02020603050405020304" pitchFamily="18" charset="0"/>
              </a:rPr>
              <a:t>подрядных работ </a:t>
            </a:r>
            <a:r>
              <a:rPr lang="ru-RU" b="1" dirty="0">
                <a:latin typeface="Times New Roman" panose="02020603050405020304" pitchFamily="18" charset="0"/>
              </a:rPr>
              <a:t>из уровня цен на дату утверждения</a:t>
            </a:r>
            <a:r>
              <a:rPr lang="ru-RU" dirty="0">
                <a:latin typeface="Times New Roman" panose="02020603050405020304" pitchFamily="18" charset="0"/>
              </a:rPr>
              <a:t> проектной документации </a:t>
            </a:r>
            <a:r>
              <a:rPr lang="ru-RU" b="1" dirty="0">
                <a:latin typeface="Times New Roman" panose="02020603050405020304" pitchFamily="18" charset="0"/>
              </a:rPr>
              <a:t>в текущий уровень цен на дату определения НМЦК </a:t>
            </a:r>
            <a:r>
              <a:rPr lang="ru-RU" dirty="0">
                <a:latin typeface="Times New Roman" panose="02020603050405020304" pitchFamily="18" charset="0"/>
              </a:rPr>
              <a:t>на выполнение подрядных работ с применением индексов фактической инфляции за соответствующий период;</a:t>
            </a:r>
            <a:endParaRPr lang="en-US" dirty="0">
              <a:latin typeface="Times New Roman" panose="02020603050405020304" pitchFamily="18" charset="0"/>
            </a:endParaRPr>
          </a:p>
          <a:p>
            <a:pPr indent="342900" algn="just"/>
            <a:endParaRPr lang="ru-RU" dirty="0">
              <a:latin typeface="Times New Roman" panose="02020603050405020304" pitchFamily="18" charset="0"/>
            </a:endParaRPr>
          </a:p>
          <a:p>
            <a:pPr indent="342900" algn="just"/>
            <a:r>
              <a:rPr lang="ru-RU" dirty="0">
                <a:latin typeface="Times New Roman" panose="02020603050405020304" pitchFamily="18" charset="0"/>
              </a:rPr>
              <a:t>б) </a:t>
            </a:r>
            <a:r>
              <a:rPr lang="ru-RU" b="1" dirty="0">
                <a:latin typeface="Times New Roman" panose="02020603050405020304" pitchFamily="18" charset="0"/>
              </a:rPr>
              <a:t>показатели сметной стоимости </a:t>
            </a:r>
            <a:r>
              <a:rPr lang="ru-RU" dirty="0">
                <a:latin typeface="Times New Roman" panose="02020603050405020304" pitchFamily="18" charset="0"/>
              </a:rPr>
              <a:t>подрядных работ по главам сводного сметного расчета стоимости строительства в текущем уровне цен </a:t>
            </a:r>
            <a:r>
              <a:rPr lang="ru-RU" b="1" dirty="0">
                <a:latin typeface="Times New Roman" panose="02020603050405020304" pitchFamily="18" charset="0"/>
              </a:rPr>
              <a:t>умножаются на индекс прогнозной инфляции </a:t>
            </a:r>
            <a:r>
              <a:rPr lang="ru-RU" dirty="0">
                <a:latin typeface="Times New Roman" panose="02020603050405020304" pitchFamily="18" charset="0"/>
              </a:rPr>
              <a:t>на период строительства. Индекс прогнозной инфляции на период строительства рассчитывается как </a:t>
            </a:r>
            <a:r>
              <a:rPr lang="ru-RU" u="sng" dirty="0">
                <a:latin typeface="Times New Roman" panose="02020603050405020304" pitchFamily="18" charset="0"/>
              </a:rPr>
              <a:t>среднее арифметическое между индексами прогнозной инфляции на даты начала и окончания работ</a:t>
            </a:r>
            <a:r>
              <a:rPr lang="ru-RU" dirty="0">
                <a:latin typeface="Times New Roman" panose="02020603050405020304" pitchFamily="18" charset="0"/>
              </a:rPr>
              <a:t> с учетом срока выполнения работ в соответствии с проектной документацией.</a:t>
            </a:r>
          </a:p>
        </p:txBody>
      </p:sp>
    </p:spTree>
    <p:extLst>
      <p:ext uri="{BB962C8B-B14F-4D97-AF65-F5344CB8AC3E}">
        <p14:creationId xmlns:p14="http://schemas.microsoft.com/office/powerpoint/2010/main" val="119059291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3000" y="895490"/>
            <a:ext cx="9906000" cy="295910"/>
          </a:xfrm>
          <a:custGeom>
            <a:avLst/>
            <a:gdLst/>
            <a:ahLst/>
            <a:cxnLst/>
            <a:rect l="l" t="t" r="r" b="b"/>
            <a:pathLst>
              <a:path w="9906000" h="295909">
                <a:moveTo>
                  <a:pt x="0" y="295655"/>
                </a:moveTo>
                <a:lnTo>
                  <a:pt x="9905999" y="295655"/>
                </a:lnTo>
                <a:lnTo>
                  <a:pt x="9906000" y="0"/>
                </a:lnTo>
                <a:lnTo>
                  <a:pt x="0" y="0"/>
                </a:lnTo>
                <a:lnTo>
                  <a:pt x="0" y="295655"/>
                </a:lnTo>
                <a:close/>
              </a:path>
            </a:pathLst>
          </a:custGeom>
          <a:solidFill>
            <a:srgbClr val="005F95"/>
          </a:solidFill>
        </p:spPr>
        <p:txBody>
          <a:bodyPr wrap="square" lIns="0" tIns="0" rIns="0" bIns="0" rtlCol="0"/>
          <a:lstStyle/>
          <a:p>
            <a:endParaRPr/>
          </a:p>
        </p:txBody>
      </p:sp>
      <p:sp>
        <p:nvSpPr>
          <p:cNvPr id="7" name="object 7"/>
          <p:cNvSpPr txBox="1">
            <a:spLocks noGrp="1"/>
          </p:cNvSpPr>
          <p:nvPr>
            <p:ph type="title"/>
          </p:nvPr>
        </p:nvSpPr>
        <p:spPr>
          <a:xfrm>
            <a:off x="651235" y="106197"/>
            <a:ext cx="10508530" cy="689932"/>
          </a:xfrm>
          <a:prstGeom prst="rect">
            <a:avLst/>
          </a:prstGeom>
        </p:spPr>
        <p:txBody>
          <a:bodyPr vert="horz" wrap="square" lIns="0" tIns="12700" rIns="0" bIns="0" rtlCol="0" anchor="ctr">
            <a:spAutoFit/>
          </a:bodyPr>
          <a:lstStyle/>
          <a:p>
            <a:pPr marL="12700" marR="5080" indent="-12700" algn="ctr">
              <a:lnSpc>
                <a:spcPct val="100000"/>
              </a:lnSpc>
              <a:spcBef>
                <a:spcPts val="100"/>
              </a:spcBef>
            </a:pPr>
            <a:r>
              <a:rPr lang="ru-RU" dirty="0">
                <a:latin typeface="Arial" pitchFamily="34" charset="0"/>
                <a:cs typeface="Arial" pitchFamily="34" charset="0"/>
              </a:rPr>
              <a:t>Расчет НМЦК в сфере строительства</a:t>
            </a:r>
          </a:p>
        </p:txBody>
      </p:sp>
      <p:graphicFrame>
        <p:nvGraphicFramePr>
          <p:cNvPr id="13" name="Схема 12">
            <a:extLst>
              <a:ext uri="{FF2B5EF4-FFF2-40B4-BE49-F238E27FC236}">
                <a16:creationId xmlns:a16="http://schemas.microsoft.com/office/drawing/2014/main" id="{18621625-E29C-412F-96C4-548875D393A0}"/>
              </a:ext>
            </a:extLst>
          </p:cNvPr>
          <p:cNvGraphicFramePr/>
          <p:nvPr/>
        </p:nvGraphicFramePr>
        <p:xfrm>
          <a:off x="2743200" y="990600"/>
          <a:ext cx="63246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a:extLst>
              <a:ext uri="{FF2B5EF4-FFF2-40B4-BE49-F238E27FC236}">
                <a16:creationId xmlns:a16="http://schemas.microsoft.com/office/drawing/2014/main" id="{9A5A201D-9D35-44B0-9B25-482372407829}"/>
              </a:ext>
            </a:extLst>
          </p:cNvPr>
          <p:cNvSpPr txBox="1"/>
          <p:nvPr/>
        </p:nvSpPr>
        <p:spPr>
          <a:xfrm>
            <a:off x="3733801" y="914401"/>
            <a:ext cx="4114801" cy="276999"/>
          </a:xfrm>
          <a:prstGeom prst="rect">
            <a:avLst/>
          </a:prstGeom>
          <a:noFill/>
        </p:spPr>
        <p:txBody>
          <a:bodyPr wrap="square">
            <a:spAutoFit/>
          </a:bodyPr>
          <a:lstStyle/>
          <a:p>
            <a:pPr indent="271463" algn="ctr"/>
            <a:r>
              <a:rPr lang="ru-RU" sz="1200" b="1" dirty="0">
                <a:solidFill>
                  <a:srgbClr val="0070C0"/>
                </a:solidFill>
                <a:latin typeface="Arial" pitchFamily="34" charset="0"/>
                <a:cs typeface="Arial" pitchFamily="34" charset="0"/>
              </a:rPr>
              <a:t>Расчет НМЦК в сфере строительства по 841/</a:t>
            </a:r>
            <a:r>
              <a:rPr lang="ru-RU" sz="1200" b="1" dirty="0" err="1">
                <a:solidFill>
                  <a:srgbClr val="0070C0"/>
                </a:solidFill>
                <a:latin typeface="Arial" pitchFamily="34" charset="0"/>
                <a:cs typeface="Arial" pitchFamily="34" charset="0"/>
              </a:rPr>
              <a:t>пр</a:t>
            </a:r>
            <a:endParaRPr lang="ru-RU" sz="1200" b="1"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323514552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3000" y="551687"/>
            <a:ext cx="9906000" cy="295910"/>
          </a:xfrm>
          <a:custGeom>
            <a:avLst/>
            <a:gdLst/>
            <a:ahLst/>
            <a:cxnLst/>
            <a:rect l="l" t="t" r="r" b="b"/>
            <a:pathLst>
              <a:path w="9906000" h="295909">
                <a:moveTo>
                  <a:pt x="0" y="295655"/>
                </a:moveTo>
                <a:lnTo>
                  <a:pt x="9905999" y="295655"/>
                </a:lnTo>
                <a:lnTo>
                  <a:pt x="9906000" y="0"/>
                </a:lnTo>
                <a:lnTo>
                  <a:pt x="0" y="0"/>
                </a:lnTo>
                <a:lnTo>
                  <a:pt x="0" y="295655"/>
                </a:lnTo>
                <a:close/>
              </a:path>
            </a:pathLst>
          </a:custGeom>
          <a:solidFill>
            <a:srgbClr val="005F95"/>
          </a:solidFill>
        </p:spPr>
        <p:txBody>
          <a:bodyPr wrap="square" lIns="0" tIns="0" rIns="0" bIns="0" rtlCol="0"/>
          <a:lstStyle/>
          <a:p>
            <a:endParaRPr/>
          </a:p>
        </p:txBody>
      </p:sp>
      <p:graphicFrame>
        <p:nvGraphicFramePr>
          <p:cNvPr id="13" name="Схема 12">
            <a:extLst>
              <a:ext uri="{FF2B5EF4-FFF2-40B4-BE49-F238E27FC236}">
                <a16:creationId xmlns:a16="http://schemas.microsoft.com/office/drawing/2014/main" id="{18621625-E29C-412F-96C4-548875D393A0}"/>
              </a:ext>
            </a:extLst>
          </p:cNvPr>
          <p:cNvGraphicFramePr/>
          <p:nvPr/>
        </p:nvGraphicFramePr>
        <p:xfrm>
          <a:off x="2743200" y="990600"/>
          <a:ext cx="63246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a:extLst>
              <a:ext uri="{FF2B5EF4-FFF2-40B4-BE49-F238E27FC236}">
                <a16:creationId xmlns:a16="http://schemas.microsoft.com/office/drawing/2014/main" id="{9A5A201D-9D35-44B0-9B25-482372407829}"/>
              </a:ext>
            </a:extLst>
          </p:cNvPr>
          <p:cNvSpPr txBox="1"/>
          <p:nvPr/>
        </p:nvSpPr>
        <p:spPr>
          <a:xfrm>
            <a:off x="1828800" y="914401"/>
            <a:ext cx="8915400" cy="646331"/>
          </a:xfrm>
          <a:prstGeom prst="rect">
            <a:avLst/>
          </a:prstGeom>
          <a:noFill/>
        </p:spPr>
        <p:txBody>
          <a:bodyPr wrap="square">
            <a:spAutoFit/>
          </a:bodyPr>
          <a:lstStyle/>
          <a:p>
            <a:pPr lvl="0" algn="ctr"/>
            <a:r>
              <a:rPr lang="ru-RU" sz="1200" b="1" dirty="0">
                <a:solidFill>
                  <a:srgbClr val="0070C0"/>
                </a:solidFill>
                <a:latin typeface="Arial" pitchFamily="34" charset="0"/>
                <a:cs typeface="Arial" pitchFamily="34" charset="0"/>
              </a:rPr>
              <a:t>Расчет НМЦК по 175/</a:t>
            </a:r>
            <a:r>
              <a:rPr lang="ru-RU" sz="1200" b="1" dirty="0" err="1">
                <a:solidFill>
                  <a:srgbClr val="0070C0"/>
                </a:solidFill>
                <a:latin typeface="Arial" pitchFamily="34" charset="0"/>
                <a:cs typeface="Arial" pitchFamily="34" charset="0"/>
              </a:rPr>
              <a:t>пр</a:t>
            </a:r>
            <a:r>
              <a:rPr lang="ru-RU" sz="1200" b="1" dirty="0">
                <a:solidFill>
                  <a:srgbClr val="0070C0"/>
                </a:solidFill>
                <a:latin typeface="Arial" pitchFamily="34" charset="0"/>
                <a:cs typeface="Arial" pitchFamily="34" charset="0"/>
              </a:rPr>
              <a:t> без применения проектно-сметного метода согласно </a:t>
            </a:r>
            <a:r>
              <a:rPr lang="ru-RU" sz="1200" b="1" dirty="0" err="1">
                <a:solidFill>
                  <a:srgbClr val="0070C0"/>
                </a:solidFill>
                <a:latin typeface="Arial" pitchFamily="34" charset="0"/>
                <a:cs typeface="Arial" pitchFamily="34" charset="0"/>
              </a:rPr>
              <a:t>пп</a:t>
            </a:r>
            <a:r>
              <a:rPr lang="ru-RU" sz="1200" b="1" dirty="0">
                <a:solidFill>
                  <a:srgbClr val="0070C0"/>
                </a:solidFill>
                <a:latin typeface="Arial" pitchFamily="34" charset="0"/>
                <a:cs typeface="Arial" pitchFamily="34" charset="0"/>
              </a:rPr>
              <a:t>. 55-63 статьи 112 44-ФЗ для объектов по перечню, утвержденному Правительством Российской Федерации, высшими исполнительными органами государственной власти субъектов Российской Федерации, местными администрациями</a:t>
            </a:r>
          </a:p>
        </p:txBody>
      </p:sp>
      <p:sp>
        <p:nvSpPr>
          <p:cNvPr id="5" name="Заголовок 4">
            <a:extLst>
              <a:ext uri="{FF2B5EF4-FFF2-40B4-BE49-F238E27FC236}">
                <a16:creationId xmlns:a16="http://schemas.microsoft.com/office/drawing/2014/main" id="{0B2FDD9D-F6F9-432D-B5D4-C935CD5FA24C}"/>
              </a:ext>
            </a:extLst>
          </p:cNvPr>
          <p:cNvSpPr>
            <a:spLocks noGrp="1"/>
          </p:cNvSpPr>
          <p:nvPr>
            <p:ph type="title"/>
          </p:nvPr>
        </p:nvSpPr>
        <p:spPr/>
        <p:txBody>
          <a:bodyPr/>
          <a:lstStyle/>
          <a:p>
            <a:endParaRPr lang="ru-RU"/>
          </a:p>
        </p:txBody>
      </p:sp>
    </p:spTree>
    <p:extLst>
      <p:ext uri="{BB962C8B-B14F-4D97-AF65-F5344CB8AC3E}">
        <p14:creationId xmlns:p14="http://schemas.microsoft.com/office/powerpoint/2010/main" val="180726054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3000" y="585766"/>
            <a:ext cx="9906000" cy="295910"/>
          </a:xfrm>
          <a:custGeom>
            <a:avLst/>
            <a:gdLst/>
            <a:ahLst/>
            <a:cxnLst/>
            <a:rect l="l" t="t" r="r" b="b"/>
            <a:pathLst>
              <a:path w="9906000" h="295909">
                <a:moveTo>
                  <a:pt x="0" y="295655"/>
                </a:moveTo>
                <a:lnTo>
                  <a:pt x="9905999" y="295655"/>
                </a:lnTo>
                <a:lnTo>
                  <a:pt x="9906000" y="0"/>
                </a:lnTo>
                <a:lnTo>
                  <a:pt x="0" y="0"/>
                </a:lnTo>
                <a:lnTo>
                  <a:pt x="0" y="295655"/>
                </a:lnTo>
                <a:close/>
              </a:path>
            </a:pathLst>
          </a:custGeom>
          <a:solidFill>
            <a:srgbClr val="005F95"/>
          </a:solidFill>
        </p:spPr>
        <p:txBody>
          <a:bodyPr wrap="square" lIns="0" tIns="0" rIns="0" bIns="0" rtlCol="0"/>
          <a:lstStyle/>
          <a:p>
            <a:endParaRPr/>
          </a:p>
        </p:txBody>
      </p:sp>
      <p:pic>
        <p:nvPicPr>
          <p:cNvPr id="18" name="Рисунок 17">
            <a:extLst>
              <a:ext uri="{FF2B5EF4-FFF2-40B4-BE49-F238E27FC236}">
                <a16:creationId xmlns:a16="http://schemas.microsoft.com/office/drawing/2014/main" id="{2685C0F3-C76B-4920-A4AE-92E3117320B7}"/>
              </a:ext>
            </a:extLst>
          </p:cNvPr>
          <p:cNvPicPr>
            <a:picLocks noChangeAspect="1"/>
          </p:cNvPicPr>
          <p:nvPr/>
        </p:nvPicPr>
        <p:blipFill>
          <a:blip r:embed="rId2" cstate="print"/>
          <a:stretch>
            <a:fillRect/>
          </a:stretch>
        </p:blipFill>
        <p:spPr>
          <a:xfrm>
            <a:off x="1981201" y="2362200"/>
            <a:ext cx="8271869" cy="2604232"/>
          </a:xfrm>
          <a:prstGeom prst="rect">
            <a:avLst/>
          </a:prstGeom>
        </p:spPr>
      </p:pic>
      <p:sp>
        <p:nvSpPr>
          <p:cNvPr id="20" name="TextBox 19">
            <a:extLst>
              <a:ext uri="{FF2B5EF4-FFF2-40B4-BE49-F238E27FC236}">
                <a16:creationId xmlns:a16="http://schemas.microsoft.com/office/drawing/2014/main" id="{E82FB4F5-C5C6-4D91-90CF-8964FA495B15}"/>
              </a:ext>
            </a:extLst>
          </p:cNvPr>
          <p:cNvSpPr txBox="1"/>
          <p:nvPr/>
        </p:nvSpPr>
        <p:spPr>
          <a:xfrm>
            <a:off x="1524000" y="1371601"/>
            <a:ext cx="8877298" cy="430887"/>
          </a:xfrm>
          <a:prstGeom prst="rect">
            <a:avLst/>
          </a:prstGeom>
          <a:noFill/>
        </p:spPr>
        <p:txBody>
          <a:bodyPr wrap="square">
            <a:spAutoFit/>
          </a:bodyPr>
          <a:lstStyle/>
          <a:p>
            <a:pPr indent="449263" algn="just"/>
            <a:r>
              <a:rPr lang="ru-RU" sz="1100" b="1" dirty="0">
                <a:solidFill>
                  <a:srgbClr val="333333"/>
                </a:solidFill>
                <a:latin typeface="Arial" panose="020B0604020202020204" pitchFamily="34" charset="0"/>
                <a:cs typeface="Arial" panose="020B0604020202020204" pitchFamily="34" charset="0"/>
              </a:rPr>
              <a:t>Начальная</a:t>
            </a:r>
            <a:r>
              <a:rPr lang="ru-RU" sz="1100" dirty="0">
                <a:solidFill>
                  <a:srgbClr val="333333"/>
                </a:solidFill>
                <a:latin typeface="Arial" panose="020B0604020202020204" pitchFamily="34" charset="0"/>
                <a:cs typeface="Arial" panose="020B0604020202020204" pitchFamily="34" charset="0"/>
              </a:rPr>
              <a:t> (</a:t>
            </a:r>
            <a:r>
              <a:rPr lang="ru-RU" sz="1100" b="1" dirty="0">
                <a:solidFill>
                  <a:srgbClr val="333333"/>
                </a:solidFill>
                <a:latin typeface="Arial" panose="020B0604020202020204" pitchFamily="34" charset="0"/>
                <a:cs typeface="Arial" panose="020B0604020202020204" pitchFamily="34" charset="0"/>
              </a:rPr>
              <a:t>максимальная</a:t>
            </a:r>
            <a:r>
              <a:rPr lang="ru-RU" sz="1100" dirty="0">
                <a:solidFill>
                  <a:srgbClr val="333333"/>
                </a:solidFill>
                <a:latin typeface="Arial" panose="020B0604020202020204" pitchFamily="34" charset="0"/>
                <a:cs typeface="Arial" panose="020B0604020202020204" pitchFamily="34" charset="0"/>
              </a:rPr>
              <a:t>) </a:t>
            </a:r>
            <a:r>
              <a:rPr lang="ru-RU" sz="1100" b="1" dirty="0">
                <a:solidFill>
                  <a:srgbClr val="333333"/>
                </a:solidFill>
                <a:latin typeface="Arial" panose="020B0604020202020204" pitchFamily="34" charset="0"/>
                <a:cs typeface="Arial" panose="020B0604020202020204" pitchFamily="34" charset="0"/>
              </a:rPr>
              <a:t>цена</a:t>
            </a:r>
            <a:r>
              <a:rPr lang="ru-RU" sz="1100" dirty="0">
                <a:solidFill>
                  <a:srgbClr val="333333"/>
                </a:solidFill>
                <a:latin typeface="Arial" panose="020B0604020202020204" pitchFamily="34" charset="0"/>
                <a:cs typeface="Arial" panose="020B0604020202020204" pitchFamily="34" charset="0"/>
              </a:rPr>
              <a:t> — это предельное (</a:t>
            </a:r>
            <a:r>
              <a:rPr lang="ru-RU" sz="1100" b="1" dirty="0">
                <a:solidFill>
                  <a:srgbClr val="333333"/>
                </a:solidFill>
                <a:latin typeface="Arial" panose="020B0604020202020204" pitchFamily="34" charset="0"/>
                <a:cs typeface="Arial" panose="020B0604020202020204" pitchFamily="34" charset="0"/>
              </a:rPr>
              <a:t>максимальное</a:t>
            </a:r>
            <a:r>
              <a:rPr lang="ru-RU" sz="1100" dirty="0">
                <a:solidFill>
                  <a:srgbClr val="333333"/>
                </a:solidFill>
                <a:latin typeface="Arial" panose="020B0604020202020204" pitchFamily="34" charset="0"/>
                <a:cs typeface="Arial" panose="020B0604020202020204" pitchFamily="34" charset="0"/>
              </a:rPr>
              <a:t>) значение </a:t>
            </a:r>
            <a:r>
              <a:rPr lang="ru-RU" sz="1100" b="1" dirty="0">
                <a:solidFill>
                  <a:srgbClr val="333333"/>
                </a:solidFill>
                <a:latin typeface="Arial" panose="020B0604020202020204" pitchFamily="34" charset="0"/>
                <a:cs typeface="Arial" panose="020B0604020202020204" pitchFamily="34" charset="0"/>
              </a:rPr>
              <a:t>цены</a:t>
            </a:r>
            <a:r>
              <a:rPr lang="ru-RU" sz="1100" dirty="0">
                <a:solidFill>
                  <a:srgbClr val="333333"/>
                </a:solidFill>
                <a:latin typeface="Arial" panose="020B0604020202020204" pitchFamily="34" charset="0"/>
                <a:cs typeface="Arial" panose="020B0604020202020204" pitchFamily="34" charset="0"/>
              </a:rPr>
              <a:t>, которое указывается в извещении о проведении закупки. Это </a:t>
            </a:r>
            <a:r>
              <a:rPr lang="ru-RU" sz="1100" b="1" dirty="0">
                <a:solidFill>
                  <a:srgbClr val="333333"/>
                </a:solidFill>
                <a:latin typeface="Arial" panose="020B0604020202020204" pitchFamily="34" charset="0"/>
                <a:cs typeface="Arial" panose="020B0604020202020204" pitchFamily="34" charset="0"/>
              </a:rPr>
              <a:t>цена</a:t>
            </a:r>
            <a:r>
              <a:rPr lang="ru-RU" sz="1100" dirty="0">
                <a:solidFill>
                  <a:srgbClr val="333333"/>
                </a:solidFill>
                <a:latin typeface="Arial" panose="020B0604020202020204" pitchFamily="34" charset="0"/>
                <a:cs typeface="Arial" panose="020B0604020202020204" pitchFamily="34" charset="0"/>
              </a:rPr>
              <a:t>, выше которой </a:t>
            </a:r>
            <a:r>
              <a:rPr lang="ru-RU" sz="1100" b="1" dirty="0">
                <a:solidFill>
                  <a:srgbClr val="333333"/>
                </a:solidFill>
                <a:latin typeface="Arial" panose="020B0604020202020204" pitchFamily="34" charset="0"/>
                <a:cs typeface="Arial" panose="020B0604020202020204" pitchFamily="34" charset="0"/>
              </a:rPr>
              <a:t>контракт</a:t>
            </a:r>
            <a:r>
              <a:rPr lang="ru-RU" sz="1100" dirty="0">
                <a:solidFill>
                  <a:srgbClr val="333333"/>
                </a:solidFill>
                <a:latin typeface="Arial" panose="020B0604020202020204" pitchFamily="34" charset="0"/>
                <a:cs typeface="Arial" panose="020B0604020202020204" pitchFamily="34" charset="0"/>
              </a:rPr>
              <a:t> (</a:t>
            </a:r>
            <a:r>
              <a:rPr lang="ru-RU" sz="1100" b="1" dirty="0">
                <a:solidFill>
                  <a:srgbClr val="333333"/>
                </a:solidFill>
                <a:latin typeface="Arial" panose="020B0604020202020204" pitchFamily="34" charset="0"/>
                <a:cs typeface="Arial" panose="020B0604020202020204" pitchFamily="34" charset="0"/>
              </a:rPr>
              <a:t>договор</a:t>
            </a:r>
            <a:r>
              <a:rPr lang="ru-RU" sz="1100" dirty="0">
                <a:solidFill>
                  <a:srgbClr val="333333"/>
                </a:solidFill>
                <a:latin typeface="Arial" panose="020B0604020202020204" pitchFamily="34" charset="0"/>
                <a:cs typeface="Arial" panose="020B0604020202020204" pitchFamily="34" charset="0"/>
              </a:rPr>
              <a:t>) не может быть заключен.</a:t>
            </a:r>
            <a:endParaRPr lang="ru-RU" sz="1100" dirty="0">
              <a:latin typeface="Arial" panose="020B0604020202020204" pitchFamily="34" charset="0"/>
              <a:cs typeface="Arial" panose="020B0604020202020204" pitchFamily="34" charset="0"/>
            </a:endParaRPr>
          </a:p>
        </p:txBody>
      </p:sp>
      <p:sp>
        <p:nvSpPr>
          <p:cNvPr id="5" name="Заголовок 4">
            <a:extLst>
              <a:ext uri="{FF2B5EF4-FFF2-40B4-BE49-F238E27FC236}">
                <a16:creationId xmlns:a16="http://schemas.microsoft.com/office/drawing/2014/main" id="{00C71883-7FF6-474C-A52E-219FAF5C8234}"/>
              </a:ext>
            </a:extLst>
          </p:cNvPr>
          <p:cNvSpPr>
            <a:spLocks noGrp="1"/>
          </p:cNvSpPr>
          <p:nvPr>
            <p:ph type="title"/>
          </p:nvPr>
        </p:nvSpPr>
        <p:spPr/>
        <p:txBody>
          <a:bodyPr/>
          <a:lstStyle/>
          <a:p>
            <a:endParaRPr lang="ru-RU"/>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3000" y="551687"/>
            <a:ext cx="9906000" cy="295910"/>
          </a:xfrm>
          <a:custGeom>
            <a:avLst/>
            <a:gdLst/>
            <a:ahLst/>
            <a:cxnLst/>
            <a:rect l="l" t="t" r="r" b="b"/>
            <a:pathLst>
              <a:path w="9906000" h="295909">
                <a:moveTo>
                  <a:pt x="0" y="295655"/>
                </a:moveTo>
                <a:lnTo>
                  <a:pt x="9905999" y="295655"/>
                </a:lnTo>
                <a:lnTo>
                  <a:pt x="9906000" y="0"/>
                </a:lnTo>
                <a:lnTo>
                  <a:pt x="0" y="0"/>
                </a:lnTo>
                <a:lnTo>
                  <a:pt x="0" y="295655"/>
                </a:lnTo>
                <a:close/>
              </a:path>
            </a:pathLst>
          </a:custGeom>
          <a:solidFill>
            <a:srgbClr val="005F95"/>
          </a:solidFill>
        </p:spPr>
        <p:txBody>
          <a:bodyPr wrap="square" lIns="0" tIns="0" rIns="0" bIns="0" rtlCol="0"/>
          <a:lstStyle/>
          <a:p>
            <a:endParaRPr/>
          </a:p>
        </p:txBody>
      </p:sp>
      <p:sp>
        <p:nvSpPr>
          <p:cNvPr id="13" name="Прямоугольник 12"/>
          <p:cNvSpPr/>
          <p:nvPr/>
        </p:nvSpPr>
        <p:spPr>
          <a:xfrm>
            <a:off x="1524000" y="990601"/>
            <a:ext cx="4572000" cy="307777"/>
          </a:xfrm>
          <a:prstGeom prst="rect">
            <a:avLst/>
          </a:prstGeom>
        </p:spPr>
        <p:txBody>
          <a:bodyPr wrap="square">
            <a:spAutoFit/>
          </a:bodyPr>
          <a:lstStyle/>
          <a:p>
            <a:pPr lvl="0" algn="ctr"/>
            <a:r>
              <a:rPr lang="ru-RU" sz="1400" spc="-5" dirty="0">
                <a:latin typeface="Arial" pitchFamily="34" charset="0"/>
                <a:cs typeface="Arial" pitchFamily="34" charset="0"/>
              </a:rPr>
              <a:t>Индекс фактической инфляции</a:t>
            </a:r>
          </a:p>
        </p:txBody>
      </p:sp>
      <p:sp>
        <p:nvSpPr>
          <p:cNvPr id="18" name="Прямоугольник 17"/>
          <p:cNvSpPr/>
          <p:nvPr/>
        </p:nvSpPr>
        <p:spPr>
          <a:xfrm>
            <a:off x="6096000" y="990601"/>
            <a:ext cx="4648200" cy="307777"/>
          </a:xfrm>
          <a:prstGeom prst="rect">
            <a:avLst/>
          </a:prstGeom>
        </p:spPr>
        <p:txBody>
          <a:bodyPr wrap="square">
            <a:spAutoFit/>
          </a:bodyPr>
          <a:lstStyle/>
          <a:p>
            <a:pPr lvl="0" algn="ctr"/>
            <a:r>
              <a:rPr lang="ru-RU" sz="1400" spc="-5" dirty="0">
                <a:latin typeface="Arial" pitchFamily="34" charset="0"/>
                <a:cs typeface="Arial" pitchFamily="34" charset="0"/>
              </a:rPr>
              <a:t>Индекс прогнозной инфляции</a:t>
            </a:r>
          </a:p>
        </p:txBody>
      </p:sp>
      <p:sp>
        <p:nvSpPr>
          <p:cNvPr id="19" name="Прямоугольник 18"/>
          <p:cNvSpPr/>
          <p:nvPr/>
        </p:nvSpPr>
        <p:spPr>
          <a:xfrm>
            <a:off x="6096000" y="1371601"/>
            <a:ext cx="4724400" cy="2590453"/>
          </a:xfrm>
          <a:prstGeom prst="rect">
            <a:avLst/>
          </a:prstGeom>
        </p:spPr>
        <p:txBody>
          <a:bodyPr wrap="square" anchor="t">
            <a:spAutoFit/>
          </a:bodyPr>
          <a:lstStyle/>
          <a:p>
            <a:pPr marL="12700" marR="5080" indent="271145" algn="just">
              <a:lnSpc>
                <a:spcPts val="1380"/>
              </a:lnSpc>
              <a:spcBef>
                <a:spcPts val="5"/>
              </a:spcBef>
            </a:pPr>
            <a:r>
              <a:rPr lang="ru-RU" sz="1100" spc="-5" dirty="0">
                <a:latin typeface="Arial" pitchFamily="34" charset="0"/>
                <a:cs typeface="Arial" pitchFamily="34" charset="0"/>
              </a:rPr>
              <a:t>При расчете индекса прогнозной инфляции используются значения индексов -  дефляторов Минэкономразвития России по позиции «Инвестиции в основной капитал» для  соответствующего периода, приведенные в «Прогнозе индексов дефляторов и индексов цен  производителей по видам экономической деятельности до </a:t>
            </a:r>
            <a:br>
              <a:rPr lang="ru-RU" sz="1100" spc="-5" dirty="0">
                <a:latin typeface="Arial" pitchFamily="34" charset="0"/>
                <a:cs typeface="Arial" pitchFamily="34" charset="0"/>
              </a:rPr>
            </a:br>
            <a:r>
              <a:rPr lang="ru-RU" sz="1100" spc="-5" dirty="0">
                <a:latin typeface="Arial" pitchFamily="34" charset="0"/>
                <a:cs typeface="Arial" pitchFamily="34" charset="0"/>
              </a:rPr>
              <a:t>2024 г.»</a:t>
            </a:r>
          </a:p>
          <a:p>
            <a:pPr marL="50800" marR="43180" indent="342900" algn="just">
              <a:lnSpc>
                <a:spcPts val="1380"/>
              </a:lnSpc>
              <a:spcBef>
                <a:spcPts val="195"/>
              </a:spcBef>
            </a:pPr>
            <a:r>
              <a:rPr lang="ru-RU" sz="1100" spc="-5" dirty="0">
                <a:latin typeface="Arial" pitchFamily="34" charset="0"/>
                <a:cs typeface="Arial" pitchFamily="34" charset="0"/>
              </a:rPr>
              <a:t>Расчет индекса-дефлятора Минэкономразвития России на один месяц осуществляется  извлечением корня двенадцатой степени индекса прогнозной инфляции Минэкономразвития  России установленного в целом на год по формуле:</a:t>
            </a:r>
          </a:p>
          <a:p>
            <a:pPr marL="27940" algn="ctr"/>
            <a:r>
              <a:rPr lang="ru-RU" sz="1100" spc="-5" dirty="0">
                <a:latin typeface="Arial" pitchFamily="34" charset="0"/>
                <a:cs typeface="Arial" pitchFamily="34" charset="0"/>
              </a:rPr>
              <a:t>И</a:t>
            </a:r>
            <a:r>
              <a:rPr lang="ru-RU" sz="1100" spc="-5" baseline="-25000" dirty="0">
                <a:latin typeface="Arial" pitchFamily="34" charset="0"/>
                <a:cs typeface="Arial" pitchFamily="34" charset="0"/>
              </a:rPr>
              <a:t>пи </a:t>
            </a:r>
            <a:r>
              <a:rPr lang="ru-RU" sz="1100" spc="-5" baseline="-25000" dirty="0" err="1">
                <a:latin typeface="Arial" pitchFamily="34" charset="0"/>
                <a:cs typeface="Arial" pitchFamily="34" charset="0"/>
              </a:rPr>
              <a:t>мес</a:t>
            </a:r>
            <a:r>
              <a:rPr lang="ru-RU" sz="1100" spc="-5" baseline="-25000" dirty="0">
                <a:latin typeface="Arial" pitchFamily="34" charset="0"/>
                <a:cs typeface="Arial" pitchFamily="34" charset="0"/>
              </a:rPr>
              <a:t> </a:t>
            </a:r>
            <a:r>
              <a:rPr lang="ru-RU" sz="1100" spc="-5" dirty="0">
                <a:latin typeface="Arial" pitchFamily="34" charset="0"/>
                <a:cs typeface="Arial" pitchFamily="34" charset="0"/>
              </a:rPr>
              <a:t>= </a:t>
            </a:r>
            <a:r>
              <a:rPr lang="ru-RU" sz="1100" spc="-5" baseline="30000" dirty="0">
                <a:latin typeface="Arial" pitchFamily="34" charset="0"/>
                <a:cs typeface="Arial" pitchFamily="34" charset="0"/>
              </a:rPr>
              <a:t>12</a:t>
            </a:r>
            <a:r>
              <a:rPr lang="ru-RU" sz="1100" spc="-5" dirty="0">
                <a:latin typeface="Arial" pitchFamily="34" charset="0"/>
                <a:cs typeface="Arial" pitchFamily="34" charset="0"/>
                <a:sym typeface="Symbol"/>
              </a:rPr>
              <a:t></a:t>
            </a:r>
            <a:r>
              <a:rPr lang="ru-RU" sz="1100" spc="-5" dirty="0">
                <a:latin typeface="Arial" pitchFamily="34" charset="0"/>
                <a:cs typeface="Arial" pitchFamily="34" charset="0"/>
              </a:rPr>
              <a:t>И</a:t>
            </a:r>
            <a:r>
              <a:rPr lang="ru-RU" sz="1100" spc="-5" baseline="-25000" dirty="0">
                <a:latin typeface="Arial" pitchFamily="34" charset="0"/>
                <a:cs typeface="Arial" pitchFamily="34" charset="0"/>
              </a:rPr>
              <a:t>пи год </a:t>
            </a:r>
            <a:r>
              <a:rPr lang="ru-RU" sz="1100" spc="-5" dirty="0">
                <a:latin typeface="Arial" pitchFamily="34" charset="0"/>
                <a:cs typeface="Arial" pitchFamily="34" charset="0"/>
              </a:rPr>
              <a:t>, где</a:t>
            </a:r>
          </a:p>
          <a:p>
            <a:pPr>
              <a:spcBef>
                <a:spcPts val="45"/>
              </a:spcBef>
            </a:pPr>
            <a:endParaRPr lang="ru-RU" sz="1100" spc="-5" dirty="0">
              <a:latin typeface="Arial" pitchFamily="34" charset="0"/>
              <a:cs typeface="Arial" pitchFamily="34" charset="0"/>
            </a:endParaRPr>
          </a:p>
          <a:p>
            <a:pPr indent="447675"/>
            <a:r>
              <a:rPr lang="ru-RU" sz="1100" spc="-5" dirty="0">
                <a:latin typeface="Arial" pitchFamily="34" charset="0"/>
                <a:cs typeface="Arial" pitchFamily="34" charset="0"/>
              </a:rPr>
              <a:t>И</a:t>
            </a:r>
            <a:r>
              <a:rPr lang="ru-RU" sz="1100" spc="-5" baseline="-25000" dirty="0">
                <a:latin typeface="Arial" pitchFamily="34" charset="0"/>
                <a:cs typeface="Arial" pitchFamily="34" charset="0"/>
              </a:rPr>
              <a:t>пи год</a:t>
            </a:r>
            <a:r>
              <a:rPr lang="ru-RU" sz="1100" spc="-5" dirty="0">
                <a:latin typeface="Arial" pitchFamily="34" charset="0"/>
                <a:cs typeface="Arial" pitchFamily="34" charset="0"/>
              </a:rPr>
              <a:t> - годовой индекс прогнозной инфляции </a:t>
            </a:r>
            <a:r>
              <a:rPr lang="ru-RU" sz="1100" spc="-5" dirty="0" err="1">
                <a:latin typeface="Arial" pitchFamily="34" charset="0"/>
                <a:cs typeface="Arial" pitchFamily="34" charset="0"/>
              </a:rPr>
              <a:t>Минэкономраз-вития</a:t>
            </a:r>
            <a:r>
              <a:rPr lang="ru-RU" sz="1100" spc="-5" dirty="0">
                <a:latin typeface="Arial" pitchFamily="34" charset="0"/>
                <a:cs typeface="Arial" pitchFamily="34" charset="0"/>
              </a:rPr>
              <a:t> Российской Федерации.</a:t>
            </a:r>
          </a:p>
        </p:txBody>
      </p:sp>
      <p:cxnSp>
        <p:nvCxnSpPr>
          <p:cNvPr id="25" name="Прямая соединительная линия 24"/>
          <p:cNvCxnSpPr/>
          <p:nvPr/>
        </p:nvCxnSpPr>
        <p:spPr>
          <a:xfrm>
            <a:off x="6019800" y="990600"/>
            <a:ext cx="0" cy="4953000"/>
          </a:xfrm>
          <a:prstGeom prst="line">
            <a:avLst/>
          </a:prstGeom>
        </p:spPr>
        <p:style>
          <a:lnRef idx="1">
            <a:schemeClr val="accent1"/>
          </a:lnRef>
          <a:fillRef idx="0">
            <a:schemeClr val="accent1"/>
          </a:fillRef>
          <a:effectRef idx="0">
            <a:schemeClr val="accent1"/>
          </a:effectRef>
          <a:fontRef idx="minor">
            <a:schemeClr val="tx1"/>
          </a:fontRef>
        </p:style>
      </p:cxnSp>
      <p:sp>
        <p:nvSpPr>
          <p:cNvPr id="30" name="Прямоугольник 29"/>
          <p:cNvSpPr/>
          <p:nvPr/>
        </p:nvSpPr>
        <p:spPr>
          <a:xfrm>
            <a:off x="1371600" y="1371601"/>
            <a:ext cx="4495800" cy="2369431"/>
          </a:xfrm>
          <a:prstGeom prst="rect">
            <a:avLst/>
          </a:prstGeom>
        </p:spPr>
        <p:txBody>
          <a:bodyPr wrap="square" anchor="t">
            <a:spAutoFit/>
          </a:bodyPr>
          <a:lstStyle/>
          <a:p>
            <a:pPr marL="38100" marR="31115" indent="342900" algn="just">
              <a:lnSpc>
                <a:spcPct val="97600"/>
              </a:lnSpc>
              <a:spcBef>
                <a:spcPts val="755"/>
              </a:spcBef>
            </a:pPr>
            <a:r>
              <a:rPr lang="ru-RU" sz="1100" spc="-5" dirty="0">
                <a:latin typeface="Arial" pitchFamily="34" charset="0"/>
                <a:cs typeface="Arial" pitchFamily="34" charset="0"/>
              </a:rPr>
              <a:t>Необходимо использовать показатели «Индексы цен на продукцию (затраты, услуги)  инвестиционного назначения по видам экономической деятельности (строительство)» или в  целом по Российской Федерации или по конкретному региону:</a:t>
            </a:r>
          </a:p>
          <a:p>
            <a:pPr marL="38100" marR="37465" indent="342900" algn="just">
              <a:lnSpc>
                <a:spcPts val="1380"/>
              </a:lnSpc>
              <a:spcBef>
                <a:spcPts val="35"/>
              </a:spcBef>
              <a:buChar char="-"/>
              <a:tabLst>
                <a:tab pos="494030" algn="l"/>
              </a:tabLst>
            </a:pPr>
            <a:r>
              <a:rPr lang="ru-RU" sz="1100" spc="-5" dirty="0">
                <a:latin typeface="Arial" pitchFamily="34" charset="0"/>
                <a:cs typeface="Arial" pitchFamily="34" charset="0"/>
              </a:rPr>
              <a:t>«Сводный индекс цен на продукцию (затраты, услуги) инвестиционного назначения  по Российской Федерации до </a:t>
            </a:r>
            <a:br>
              <a:rPr lang="ru-RU" sz="1100" spc="-5" dirty="0">
                <a:latin typeface="Arial" pitchFamily="34" charset="0"/>
                <a:cs typeface="Arial" pitchFamily="34" charset="0"/>
              </a:rPr>
            </a:br>
            <a:r>
              <a:rPr lang="ru-RU" sz="1100" spc="-5" dirty="0">
                <a:latin typeface="Arial" pitchFamily="34" charset="0"/>
                <a:cs typeface="Arial" pitchFamily="34" charset="0"/>
              </a:rPr>
              <a:t>2016 г.»</a:t>
            </a:r>
          </a:p>
          <a:p>
            <a:pPr marL="38100" marR="36195" indent="342900">
              <a:lnSpc>
                <a:spcPts val="1380"/>
              </a:lnSpc>
              <a:buChar char="-"/>
              <a:tabLst>
                <a:tab pos="536575" algn="l"/>
              </a:tabLst>
            </a:pPr>
            <a:r>
              <a:rPr lang="ru-RU" sz="1100" spc="-5" dirty="0">
                <a:latin typeface="Arial" pitchFamily="34" charset="0"/>
                <a:cs typeface="Arial" pitchFamily="34" charset="0"/>
              </a:rPr>
              <a:t>«Индексы цен на продукцию (затраты, услуги) инвестиционного назначения в  соответствии с ОКВЭД2 за 2014-2016 </a:t>
            </a:r>
            <a:r>
              <a:rPr lang="ru-RU" sz="1100" spc="-5" dirty="0" err="1">
                <a:latin typeface="Arial" pitchFamily="34" charset="0"/>
                <a:cs typeface="Arial" pitchFamily="34" charset="0"/>
              </a:rPr>
              <a:t>гг</a:t>
            </a:r>
            <a:r>
              <a:rPr lang="en-US" sz="1100" spc="-5" dirty="0">
                <a:latin typeface="Arial" pitchFamily="34" charset="0"/>
                <a:cs typeface="Arial" pitchFamily="34" charset="0"/>
              </a:rPr>
              <a:t>.</a:t>
            </a:r>
            <a:r>
              <a:rPr lang="ru-RU" sz="1100" spc="-5" dirty="0">
                <a:latin typeface="Arial" pitchFamily="34" charset="0"/>
                <a:cs typeface="Arial" pitchFamily="34" charset="0"/>
              </a:rPr>
              <a:t>»</a:t>
            </a:r>
          </a:p>
          <a:p>
            <a:pPr marL="38100" marR="36195" indent="342900">
              <a:lnSpc>
                <a:spcPts val="1380"/>
              </a:lnSpc>
              <a:buChar char="-"/>
              <a:tabLst>
                <a:tab pos="536575" algn="l"/>
              </a:tabLst>
            </a:pPr>
            <a:r>
              <a:rPr lang="ru-RU" sz="1100" spc="-5" dirty="0">
                <a:latin typeface="Arial" pitchFamily="34" charset="0"/>
                <a:cs typeface="Arial" pitchFamily="34" charset="0"/>
              </a:rPr>
              <a:t>«Индексы цен на продукцию (затраты, услуги) инвестиционного назначения с 2017 г.»</a:t>
            </a:r>
          </a:p>
          <a:p>
            <a:pPr marL="12700" marR="7620" indent="271145" algn="just">
              <a:lnSpc>
                <a:spcPct val="96200"/>
              </a:lnSpc>
            </a:pPr>
            <a:endParaRPr lang="ru-RU" sz="1200" spc="-5" dirty="0">
              <a:latin typeface="Arial" pitchFamily="34" charset="0"/>
              <a:cs typeface="Arial" pitchFamily="34" charset="0"/>
            </a:endParaRPr>
          </a:p>
        </p:txBody>
      </p:sp>
      <p:cxnSp>
        <p:nvCxnSpPr>
          <p:cNvPr id="32" name="Прямая соединительная линия 31"/>
          <p:cNvCxnSpPr/>
          <p:nvPr/>
        </p:nvCxnSpPr>
        <p:spPr>
          <a:xfrm>
            <a:off x="1143000" y="1295400"/>
            <a:ext cx="9906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2" descr="C:\Users\bagunts\Desktop\Снимок 3.PNG"/>
          <p:cNvPicPr>
            <a:picLocks noChangeAspect="1" noChangeArrowheads="1"/>
          </p:cNvPicPr>
          <p:nvPr/>
        </p:nvPicPr>
        <p:blipFill>
          <a:blip r:embed="rId2" cstate="print"/>
          <a:srcRect/>
          <a:stretch>
            <a:fillRect/>
          </a:stretch>
        </p:blipFill>
        <p:spPr bwMode="auto">
          <a:xfrm>
            <a:off x="1905000" y="3581400"/>
            <a:ext cx="3429000" cy="2352422"/>
          </a:xfrm>
          <a:prstGeom prst="rect">
            <a:avLst/>
          </a:prstGeom>
          <a:noFill/>
        </p:spPr>
      </p:pic>
      <p:pic>
        <p:nvPicPr>
          <p:cNvPr id="21" name="Picture 2" descr="C:\Users\bagunts\Desktop\Снимок.PNG"/>
          <p:cNvPicPr>
            <a:picLocks noChangeAspect="1" noChangeArrowheads="1"/>
          </p:cNvPicPr>
          <p:nvPr/>
        </p:nvPicPr>
        <p:blipFill>
          <a:blip r:embed="rId3" cstate="print"/>
          <a:srcRect/>
          <a:stretch>
            <a:fillRect/>
          </a:stretch>
        </p:blipFill>
        <p:spPr bwMode="auto">
          <a:xfrm>
            <a:off x="6172201" y="3962400"/>
            <a:ext cx="4710953" cy="1981200"/>
          </a:xfrm>
          <a:prstGeom prst="rect">
            <a:avLst/>
          </a:prstGeom>
          <a:noFill/>
        </p:spPr>
      </p:pic>
      <p:sp>
        <p:nvSpPr>
          <p:cNvPr id="5" name="Заголовок 4">
            <a:extLst>
              <a:ext uri="{FF2B5EF4-FFF2-40B4-BE49-F238E27FC236}">
                <a16:creationId xmlns:a16="http://schemas.microsoft.com/office/drawing/2014/main" id="{C42CCE07-0C56-4BE2-B8DC-32F08DB87C8C}"/>
              </a:ext>
            </a:extLst>
          </p:cNvPr>
          <p:cNvSpPr>
            <a:spLocks noGrp="1"/>
          </p:cNvSpPr>
          <p:nvPr>
            <p:ph type="title"/>
          </p:nvPr>
        </p:nvSpPr>
        <p:spPr/>
        <p:txBody>
          <a:bodyPr/>
          <a:lstStyle/>
          <a:p>
            <a:endParaRPr lang="ru-RU"/>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3000" y="551687"/>
            <a:ext cx="9906000" cy="295910"/>
          </a:xfrm>
          <a:custGeom>
            <a:avLst/>
            <a:gdLst/>
            <a:ahLst/>
            <a:cxnLst/>
            <a:rect l="l" t="t" r="r" b="b"/>
            <a:pathLst>
              <a:path w="9906000" h="295909">
                <a:moveTo>
                  <a:pt x="0" y="295655"/>
                </a:moveTo>
                <a:lnTo>
                  <a:pt x="9905999" y="295655"/>
                </a:lnTo>
                <a:lnTo>
                  <a:pt x="9906000" y="0"/>
                </a:lnTo>
                <a:lnTo>
                  <a:pt x="0" y="0"/>
                </a:lnTo>
                <a:lnTo>
                  <a:pt x="0" y="295655"/>
                </a:lnTo>
                <a:close/>
              </a:path>
            </a:pathLst>
          </a:custGeom>
          <a:solidFill>
            <a:srgbClr val="005F95"/>
          </a:solidFill>
        </p:spPr>
        <p:txBody>
          <a:bodyPr wrap="square" lIns="0" tIns="0" rIns="0" bIns="0" rtlCol="0"/>
          <a:lstStyle/>
          <a:p>
            <a:endParaRPr/>
          </a:p>
        </p:txBody>
      </p:sp>
      <p:sp>
        <p:nvSpPr>
          <p:cNvPr id="13" name="Прямоугольник 12"/>
          <p:cNvSpPr/>
          <p:nvPr/>
        </p:nvSpPr>
        <p:spPr>
          <a:xfrm>
            <a:off x="1524000" y="990601"/>
            <a:ext cx="4572000" cy="307777"/>
          </a:xfrm>
          <a:prstGeom prst="rect">
            <a:avLst/>
          </a:prstGeom>
        </p:spPr>
        <p:txBody>
          <a:bodyPr wrap="square">
            <a:spAutoFit/>
          </a:bodyPr>
          <a:lstStyle/>
          <a:p>
            <a:pPr lvl="0" algn="ctr"/>
            <a:r>
              <a:rPr lang="ru-RU" sz="1400" spc="-5" dirty="0">
                <a:latin typeface="Arial" pitchFamily="34" charset="0"/>
                <a:cs typeface="Arial" pitchFamily="34" charset="0"/>
              </a:rPr>
              <a:t>Индекс фактической инфляции</a:t>
            </a:r>
          </a:p>
        </p:txBody>
      </p:sp>
      <p:sp>
        <p:nvSpPr>
          <p:cNvPr id="18" name="Прямоугольник 17"/>
          <p:cNvSpPr/>
          <p:nvPr/>
        </p:nvSpPr>
        <p:spPr>
          <a:xfrm>
            <a:off x="6096000" y="990601"/>
            <a:ext cx="4648200" cy="307777"/>
          </a:xfrm>
          <a:prstGeom prst="rect">
            <a:avLst/>
          </a:prstGeom>
        </p:spPr>
        <p:txBody>
          <a:bodyPr wrap="square">
            <a:spAutoFit/>
          </a:bodyPr>
          <a:lstStyle/>
          <a:p>
            <a:pPr lvl="0" algn="ctr"/>
            <a:r>
              <a:rPr lang="ru-RU" sz="1400" spc="-5" dirty="0">
                <a:latin typeface="Arial" pitchFamily="34" charset="0"/>
                <a:cs typeface="Arial" pitchFamily="34" charset="0"/>
              </a:rPr>
              <a:t>Индекс прогнозной инфляции</a:t>
            </a:r>
          </a:p>
        </p:txBody>
      </p:sp>
      <p:cxnSp>
        <p:nvCxnSpPr>
          <p:cNvPr id="32" name="Прямая соединительная линия 31"/>
          <p:cNvCxnSpPr/>
          <p:nvPr/>
        </p:nvCxnSpPr>
        <p:spPr>
          <a:xfrm>
            <a:off x="1143000" y="1295400"/>
            <a:ext cx="9906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051" name="Picture 3" descr="C:\Users\bagunts\Desktop\Снимок 4.PNG"/>
          <p:cNvPicPr>
            <a:picLocks noChangeAspect="1" noChangeArrowheads="1"/>
          </p:cNvPicPr>
          <p:nvPr/>
        </p:nvPicPr>
        <p:blipFill>
          <a:blip r:embed="rId2" cstate="print"/>
          <a:srcRect/>
          <a:stretch>
            <a:fillRect/>
          </a:stretch>
        </p:blipFill>
        <p:spPr bwMode="auto">
          <a:xfrm>
            <a:off x="1143001" y="3505201"/>
            <a:ext cx="4876801" cy="1339273"/>
          </a:xfrm>
          <a:prstGeom prst="rect">
            <a:avLst/>
          </a:prstGeom>
          <a:noFill/>
        </p:spPr>
      </p:pic>
      <p:sp>
        <p:nvSpPr>
          <p:cNvPr id="16" name="Прямоугольник 15"/>
          <p:cNvSpPr/>
          <p:nvPr/>
        </p:nvSpPr>
        <p:spPr>
          <a:xfrm>
            <a:off x="1295400" y="1447801"/>
            <a:ext cx="4648200" cy="1954381"/>
          </a:xfrm>
          <a:prstGeom prst="rect">
            <a:avLst/>
          </a:prstGeom>
        </p:spPr>
        <p:txBody>
          <a:bodyPr wrap="square" anchor="t">
            <a:spAutoFit/>
          </a:bodyPr>
          <a:lstStyle/>
          <a:p>
            <a:pPr marL="285750" marR="45085" indent="-285750" algn="just"/>
            <a:r>
              <a:rPr lang="ru-RU" sz="1100" dirty="0">
                <a:latin typeface="Arial" pitchFamily="34" charset="0"/>
                <a:cs typeface="Arial" pitchFamily="34" charset="0"/>
              </a:rPr>
              <a:t>Классификаторы:</a:t>
            </a:r>
          </a:p>
          <a:p>
            <a:pPr marL="285750" marR="45085" indent="-285750" algn="just">
              <a:buFont typeface="+mj-lt"/>
              <a:buAutoNum type="romanUcPeriod"/>
            </a:pPr>
            <a:r>
              <a:rPr lang="ru-RU" sz="1100" dirty="0">
                <a:latin typeface="Arial" pitchFamily="34" charset="0"/>
                <a:cs typeface="Arial" pitchFamily="34" charset="0"/>
              </a:rPr>
              <a:t>По видам деятельности</a:t>
            </a:r>
          </a:p>
          <a:p>
            <a:pPr marL="285750" marR="45085" indent="-285750" algn="just">
              <a:buFont typeface="+mj-lt"/>
              <a:buAutoNum type="romanUcPeriod"/>
            </a:pPr>
            <a:r>
              <a:rPr lang="ru-RU" sz="1100" spc="-5" dirty="0">
                <a:latin typeface="Arial" pitchFamily="34" charset="0"/>
                <a:cs typeface="Arial" pitchFamily="34" charset="0"/>
              </a:rPr>
              <a:t>По объектам:</a:t>
            </a:r>
          </a:p>
          <a:p>
            <a:pPr marR="45085" indent="182563" algn="just">
              <a:buFont typeface="Arial" pitchFamily="34" charset="0"/>
              <a:buChar char="•"/>
            </a:pPr>
            <a:r>
              <a:rPr lang="ru-RU" sz="1100" spc="-5" dirty="0">
                <a:latin typeface="Arial" pitchFamily="34" charset="0"/>
                <a:cs typeface="Arial" pitchFamily="34" charset="0"/>
              </a:rPr>
              <a:t>Российская Федерация;</a:t>
            </a:r>
          </a:p>
          <a:p>
            <a:pPr marR="45085" indent="182563" algn="just">
              <a:buFont typeface="Arial" pitchFamily="34" charset="0"/>
              <a:buChar char="•"/>
            </a:pPr>
            <a:r>
              <a:rPr lang="ru-RU" sz="1100" spc="-5" dirty="0">
                <a:latin typeface="Arial" pitchFamily="34" charset="0"/>
                <a:cs typeface="Arial" pitchFamily="34" charset="0"/>
              </a:rPr>
              <a:t>Федеральный округ;</a:t>
            </a:r>
          </a:p>
          <a:p>
            <a:pPr marR="45085" indent="182563" algn="just">
              <a:buFont typeface="Arial" pitchFamily="34" charset="0"/>
              <a:buChar char="•"/>
            </a:pPr>
            <a:r>
              <a:rPr lang="ru-RU" sz="1100" spc="-5" dirty="0">
                <a:latin typeface="Arial" pitchFamily="34" charset="0"/>
                <a:cs typeface="Arial" pitchFamily="34" charset="0"/>
              </a:rPr>
              <a:t>Субъект РФ;</a:t>
            </a:r>
            <a:endParaRPr lang="ru-RU" sz="1200" spc="-5" dirty="0">
              <a:latin typeface="Arial" pitchFamily="34" charset="0"/>
              <a:cs typeface="Arial" pitchFamily="34" charset="0"/>
            </a:endParaRPr>
          </a:p>
          <a:p>
            <a:pPr marR="45085" indent="182563" algn="just">
              <a:buFont typeface="+mj-lt"/>
              <a:buAutoNum type="romanUcPeriod" startAt="3"/>
            </a:pPr>
            <a:r>
              <a:rPr lang="ru-RU" sz="1100" dirty="0">
                <a:latin typeface="Arial" pitchFamily="34" charset="0"/>
                <a:cs typeface="Arial" pitchFamily="34" charset="0"/>
              </a:rPr>
              <a:t>По видам показателя</a:t>
            </a:r>
          </a:p>
          <a:p>
            <a:pPr marR="45085" indent="182563" algn="just">
              <a:buFont typeface="Arial" pitchFamily="34" charset="0"/>
              <a:buChar char="•"/>
            </a:pPr>
            <a:r>
              <a:rPr lang="ru-RU" sz="1100" dirty="0">
                <a:latin typeface="Arial" pitchFamily="34" charset="0"/>
                <a:cs typeface="Arial" pitchFamily="34" charset="0"/>
              </a:rPr>
              <a:t>К декабрю предыдущего года;</a:t>
            </a:r>
          </a:p>
          <a:p>
            <a:pPr marR="45085" indent="182563" algn="just">
              <a:buFont typeface="Arial" pitchFamily="34" charset="0"/>
              <a:buChar char="•"/>
            </a:pPr>
            <a:r>
              <a:rPr lang="ru-RU" sz="1100" dirty="0">
                <a:latin typeface="Arial" pitchFamily="34" charset="0"/>
                <a:cs typeface="Arial" pitchFamily="34" charset="0"/>
              </a:rPr>
              <a:t>К предыдущему месяцу;</a:t>
            </a:r>
          </a:p>
          <a:p>
            <a:pPr marR="45085" indent="182563" algn="just">
              <a:buFont typeface="Arial" pitchFamily="34" charset="0"/>
              <a:buChar char="•"/>
            </a:pPr>
            <a:r>
              <a:rPr lang="ru-RU" sz="1100" dirty="0">
                <a:latin typeface="Arial" pitchFamily="34" charset="0"/>
                <a:cs typeface="Arial" pitchFamily="34" charset="0"/>
              </a:rPr>
              <a:t>К соответствующему периоду предыдущего года;</a:t>
            </a:r>
          </a:p>
          <a:p>
            <a:pPr marR="45085" indent="182563" algn="just">
              <a:buFont typeface="Arial" pitchFamily="34" charset="0"/>
              <a:buChar char="•"/>
            </a:pPr>
            <a:r>
              <a:rPr lang="ru-RU" sz="1100" dirty="0">
                <a:latin typeface="Arial" pitchFamily="34" charset="0"/>
                <a:cs typeface="Arial" pitchFamily="34" charset="0"/>
              </a:rPr>
              <a:t>Отчетный месяц к соответствующему месяцу предыдущего года</a:t>
            </a:r>
            <a:endParaRPr lang="ru-RU" sz="1200" spc="-5" dirty="0">
              <a:latin typeface="Arial" pitchFamily="34" charset="0"/>
              <a:cs typeface="Arial" pitchFamily="34" charset="0"/>
            </a:endParaRPr>
          </a:p>
        </p:txBody>
      </p:sp>
      <p:sp>
        <p:nvSpPr>
          <p:cNvPr id="17" name="Прямоугольник 16"/>
          <p:cNvSpPr/>
          <p:nvPr/>
        </p:nvSpPr>
        <p:spPr>
          <a:xfrm>
            <a:off x="1524000" y="5562600"/>
            <a:ext cx="4114800" cy="258212"/>
          </a:xfrm>
          <a:prstGeom prst="rect">
            <a:avLst/>
          </a:prstGeom>
        </p:spPr>
        <p:txBody>
          <a:bodyPr wrap="square" anchor="t">
            <a:spAutoFit/>
          </a:bodyPr>
          <a:lstStyle/>
          <a:p>
            <a:pPr marR="31115" algn="ctr">
              <a:lnSpc>
                <a:spcPct val="97600"/>
              </a:lnSpc>
              <a:spcBef>
                <a:spcPts val="755"/>
              </a:spcBef>
            </a:pPr>
            <a:r>
              <a:rPr lang="ru-RU" sz="1100" spc="-5" dirty="0">
                <a:latin typeface="Arial" pitchFamily="34" charset="0"/>
                <a:cs typeface="Arial" pitchFamily="34" charset="0"/>
              </a:rPr>
              <a:t>Электронный ресурс: </a:t>
            </a:r>
            <a:r>
              <a:rPr lang="en-US" sz="1100" spc="-5" dirty="0">
                <a:latin typeface="Arial" pitchFamily="34" charset="0"/>
                <a:cs typeface="Arial" pitchFamily="34" charset="0"/>
                <a:hlinkClick r:id="rId3"/>
              </a:rPr>
              <a:t>https://www.fedstat.ru/indicator/57795</a:t>
            </a:r>
            <a:r>
              <a:rPr lang="ru-RU" sz="1100" spc="-5" dirty="0">
                <a:latin typeface="Arial" pitchFamily="34" charset="0"/>
                <a:cs typeface="Arial" pitchFamily="34" charset="0"/>
              </a:rPr>
              <a:t> </a:t>
            </a:r>
          </a:p>
        </p:txBody>
      </p:sp>
      <p:sp>
        <p:nvSpPr>
          <p:cNvPr id="19" name="Прямоугольник 18"/>
          <p:cNvSpPr/>
          <p:nvPr/>
        </p:nvSpPr>
        <p:spPr>
          <a:xfrm>
            <a:off x="1447800" y="5486400"/>
            <a:ext cx="4267200" cy="457200"/>
          </a:xfrm>
          <a:prstGeom prst="rect">
            <a:avLst/>
          </a:prstGeom>
          <a:no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0" name="Прямоугольник 19"/>
          <p:cNvSpPr/>
          <p:nvPr/>
        </p:nvSpPr>
        <p:spPr>
          <a:xfrm>
            <a:off x="6172200" y="5029201"/>
            <a:ext cx="4572000" cy="921727"/>
          </a:xfrm>
          <a:prstGeom prst="rect">
            <a:avLst/>
          </a:prstGeom>
        </p:spPr>
        <p:txBody>
          <a:bodyPr wrap="square" anchor="t">
            <a:spAutoFit/>
          </a:bodyPr>
          <a:lstStyle/>
          <a:p>
            <a:pPr marL="38100" marR="31115" indent="342900" algn="ctr">
              <a:lnSpc>
                <a:spcPct val="97600"/>
              </a:lnSpc>
              <a:spcBef>
                <a:spcPts val="755"/>
              </a:spcBef>
            </a:pPr>
            <a:r>
              <a:rPr lang="ru-RU" sz="1100" spc="-5" dirty="0">
                <a:latin typeface="Arial" pitchFamily="34" charset="0"/>
                <a:cs typeface="Arial" pitchFamily="34" charset="0"/>
              </a:rPr>
              <a:t>Электронный ресурс: </a:t>
            </a:r>
            <a:r>
              <a:rPr lang="en-US" sz="1100" spc="-5" dirty="0">
                <a:latin typeface="Arial" pitchFamily="34" charset="0"/>
                <a:cs typeface="Arial" pitchFamily="34" charset="0"/>
                <a:hlinkClick r:id="rId4"/>
              </a:rPr>
              <a:t>https://www.economy.gov.ru/material/directions/makroec/prognozy_socialno_ekonomicheskogo_razvitiya/scenarnye_usloviya_osnovnye_parametry_prognoza_socialno_ekonomicheskogo_razvitiya_rf_na_2022_god_i_na_planovyy_period_2023_i_2024_godov.html</a:t>
            </a:r>
            <a:r>
              <a:rPr lang="ru-RU" sz="1100" spc="-5" dirty="0">
                <a:latin typeface="Arial" pitchFamily="34" charset="0"/>
                <a:cs typeface="Arial" pitchFamily="34" charset="0"/>
              </a:rPr>
              <a:t> </a:t>
            </a:r>
          </a:p>
        </p:txBody>
      </p:sp>
      <p:sp>
        <p:nvSpPr>
          <p:cNvPr id="21" name="Прямоугольник 20"/>
          <p:cNvSpPr/>
          <p:nvPr/>
        </p:nvSpPr>
        <p:spPr>
          <a:xfrm>
            <a:off x="6172200" y="5029200"/>
            <a:ext cx="4724400" cy="914400"/>
          </a:xfrm>
          <a:prstGeom prst="rect">
            <a:avLst/>
          </a:prstGeom>
          <a:no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2" name="Прямоугольник 21"/>
          <p:cNvSpPr/>
          <p:nvPr/>
        </p:nvSpPr>
        <p:spPr>
          <a:xfrm>
            <a:off x="6019800" y="1447801"/>
            <a:ext cx="4953000" cy="904735"/>
          </a:xfrm>
          <a:prstGeom prst="rect">
            <a:avLst/>
          </a:prstGeom>
        </p:spPr>
        <p:txBody>
          <a:bodyPr>
            <a:spAutoFit/>
          </a:bodyPr>
          <a:lstStyle/>
          <a:p>
            <a:pPr marL="50800" marR="45085" indent="342900" algn="just">
              <a:lnSpc>
                <a:spcPct val="95900"/>
              </a:lnSpc>
            </a:pPr>
            <a:r>
              <a:rPr lang="ru-RU" sz="1100" spc="-5" dirty="0">
                <a:latin typeface="Arial" pitchFamily="34" charset="0"/>
                <a:cs typeface="Arial" pitchFamily="34" charset="0"/>
              </a:rPr>
              <a:t>Для определения размера индекса прогнозной инфляции Минэкономразвития России  для периода в несколько месяцев, величина индекса-дефлятора, рассчитанная на один  месяц, возводится в степень, размер которой соответствует количеству всех месяцев.</a:t>
            </a:r>
            <a:endParaRPr lang="ru-RU" sz="2000" spc="-5" dirty="0">
              <a:latin typeface="Arial" pitchFamily="34" charset="0"/>
              <a:cs typeface="Arial" pitchFamily="34" charset="0"/>
            </a:endParaRPr>
          </a:p>
        </p:txBody>
      </p:sp>
      <p:cxnSp>
        <p:nvCxnSpPr>
          <p:cNvPr id="25" name="Прямая соединительная линия 24"/>
          <p:cNvCxnSpPr/>
          <p:nvPr/>
        </p:nvCxnSpPr>
        <p:spPr>
          <a:xfrm>
            <a:off x="6019800" y="990600"/>
            <a:ext cx="0" cy="4953000"/>
          </a:xfrm>
          <a:prstGeom prst="line">
            <a:avLst/>
          </a:prstGeom>
        </p:spPr>
        <p:style>
          <a:lnRef idx="1">
            <a:schemeClr val="accent1"/>
          </a:lnRef>
          <a:fillRef idx="0">
            <a:schemeClr val="accent1"/>
          </a:fillRef>
          <a:effectRef idx="0">
            <a:schemeClr val="accent1"/>
          </a:effectRef>
          <a:fontRef idx="minor">
            <a:schemeClr val="tx1"/>
          </a:fontRef>
        </p:style>
      </p:cxnSp>
      <p:sp>
        <p:nvSpPr>
          <p:cNvPr id="5" name="Заголовок 4">
            <a:extLst>
              <a:ext uri="{FF2B5EF4-FFF2-40B4-BE49-F238E27FC236}">
                <a16:creationId xmlns:a16="http://schemas.microsoft.com/office/drawing/2014/main" id="{3C5FA866-0615-4CE6-AAAB-A381E13F2029}"/>
              </a:ext>
            </a:extLst>
          </p:cNvPr>
          <p:cNvSpPr>
            <a:spLocks noGrp="1"/>
          </p:cNvSpPr>
          <p:nvPr>
            <p:ph type="title"/>
          </p:nvPr>
        </p:nvSpPr>
        <p:spPr/>
        <p:txBody>
          <a:bodyPr/>
          <a:lstStyle/>
          <a:p>
            <a:endParaRPr lang="ru-RU"/>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3000" y="551687"/>
            <a:ext cx="9906000" cy="295910"/>
          </a:xfrm>
          <a:custGeom>
            <a:avLst/>
            <a:gdLst/>
            <a:ahLst/>
            <a:cxnLst/>
            <a:rect l="l" t="t" r="r" b="b"/>
            <a:pathLst>
              <a:path w="9906000" h="295909">
                <a:moveTo>
                  <a:pt x="0" y="295655"/>
                </a:moveTo>
                <a:lnTo>
                  <a:pt x="9905999" y="295655"/>
                </a:lnTo>
                <a:lnTo>
                  <a:pt x="9906000" y="0"/>
                </a:lnTo>
                <a:lnTo>
                  <a:pt x="0" y="0"/>
                </a:lnTo>
                <a:lnTo>
                  <a:pt x="0" y="295655"/>
                </a:lnTo>
                <a:close/>
              </a:path>
            </a:pathLst>
          </a:custGeom>
          <a:solidFill>
            <a:srgbClr val="005F95"/>
          </a:solidFill>
        </p:spPr>
        <p:txBody>
          <a:bodyPr wrap="square" lIns="0" tIns="0" rIns="0" bIns="0" rtlCol="0"/>
          <a:lstStyle/>
          <a:p>
            <a:endParaRPr/>
          </a:p>
        </p:txBody>
      </p:sp>
      <p:sp>
        <p:nvSpPr>
          <p:cNvPr id="13" name="Прямоугольник 12"/>
          <p:cNvSpPr/>
          <p:nvPr/>
        </p:nvSpPr>
        <p:spPr>
          <a:xfrm>
            <a:off x="1524000" y="1371601"/>
            <a:ext cx="9220200" cy="3693319"/>
          </a:xfrm>
          <a:prstGeom prst="rect">
            <a:avLst/>
          </a:prstGeom>
        </p:spPr>
        <p:txBody>
          <a:bodyPr wrap="square">
            <a:spAutoFit/>
          </a:bodyPr>
          <a:lstStyle/>
          <a:p>
            <a:pPr algn="ctr"/>
            <a:r>
              <a:rPr lang="en-US" sz="1200" b="1" dirty="0">
                <a:solidFill>
                  <a:srgbClr val="0070C0"/>
                </a:solidFill>
                <a:latin typeface="Arial" pitchFamily="34" charset="0"/>
                <a:cs typeface="Arial" pitchFamily="34" charset="0"/>
              </a:rPr>
              <a:t>I. </a:t>
            </a:r>
            <a:r>
              <a:rPr lang="ru-RU" sz="1200" b="1" dirty="0">
                <a:solidFill>
                  <a:srgbClr val="0070C0"/>
                </a:solidFill>
                <a:latin typeface="Arial" pitchFamily="34" charset="0"/>
                <a:cs typeface="Arial" pitchFamily="34" charset="0"/>
              </a:rPr>
              <a:t>при осуществлении закупок подрядных работ по инженерным изысканиям и (или) по подготовке проектной документации</a:t>
            </a:r>
          </a:p>
          <a:p>
            <a:pPr algn="ctr"/>
            <a:br>
              <a:rPr lang="ru-RU" sz="1200" b="1" dirty="0">
                <a:solidFill>
                  <a:srgbClr val="0070C0"/>
                </a:solidFill>
                <a:latin typeface="Arial" pitchFamily="34" charset="0"/>
                <a:cs typeface="Arial" pitchFamily="34" charset="0"/>
              </a:rPr>
            </a:br>
            <a:endParaRPr lang="ru-RU" sz="1100" b="1" dirty="0">
              <a:solidFill>
                <a:srgbClr val="0070C0"/>
              </a:solidFill>
              <a:latin typeface="Arial" pitchFamily="34" charset="0"/>
              <a:cs typeface="Arial" pitchFamily="34" charset="0"/>
            </a:endParaRPr>
          </a:p>
          <a:p>
            <a:pPr marL="228600" indent="-228600">
              <a:buFont typeface="+mj-lt"/>
              <a:buAutoNum type="alphaLcParenR"/>
            </a:pPr>
            <a:r>
              <a:rPr lang="ru-RU" sz="1100" dirty="0">
                <a:latin typeface="Arial" pitchFamily="34" charset="0"/>
                <a:cs typeface="Arial" pitchFamily="34" charset="0"/>
              </a:rPr>
              <a:t>производится пересчет стоимости работ по инженерным изысканиям и подготовке проектной документации из уровня цен на дату составления сметной документации в уровень цен на дату определения НМЦК с применением </a:t>
            </a:r>
            <a:r>
              <a:rPr lang="ru-RU" sz="1100" b="1" dirty="0">
                <a:latin typeface="Arial" pitchFamily="34" charset="0"/>
                <a:cs typeface="Arial" pitchFamily="34" charset="0"/>
              </a:rPr>
              <a:t>индексов фактической инфляции</a:t>
            </a:r>
            <a:r>
              <a:rPr lang="ru-RU" sz="1100" dirty="0">
                <a:latin typeface="Arial" pitchFamily="34" charset="0"/>
                <a:cs typeface="Arial" pitchFamily="34" charset="0"/>
              </a:rPr>
              <a:t>;</a:t>
            </a:r>
          </a:p>
          <a:p>
            <a:pPr marL="228600" indent="-228600">
              <a:buFont typeface="+mj-lt"/>
              <a:buAutoNum type="alphaLcParenR"/>
            </a:pPr>
            <a:r>
              <a:rPr lang="ru-RU" sz="1100" dirty="0">
                <a:latin typeface="Arial" pitchFamily="34" charset="0"/>
                <a:cs typeface="Arial" pitchFamily="34" charset="0"/>
              </a:rPr>
              <a:t>полученная стоимость работ по инженерным изысканиям и подготовке проектной документации </a:t>
            </a:r>
            <a:r>
              <a:rPr lang="ru-RU" sz="1100" b="1" dirty="0">
                <a:latin typeface="Arial" pitchFamily="34" charset="0"/>
                <a:cs typeface="Arial" pitchFamily="34" charset="0"/>
              </a:rPr>
              <a:t>в текущем уровне цен</a:t>
            </a:r>
            <a:r>
              <a:rPr lang="ru-RU" sz="1100" dirty="0">
                <a:latin typeface="Arial" pitchFamily="34" charset="0"/>
                <a:cs typeface="Arial" pitchFamily="34" charset="0"/>
              </a:rPr>
              <a:t>, умножается на </a:t>
            </a:r>
            <a:r>
              <a:rPr lang="ru-RU" sz="1100" b="1" dirty="0">
                <a:latin typeface="Arial" pitchFamily="34" charset="0"/>
                <a:cs typeface="Arial" pitchFamily="34" charset="0"/>
              </a:rPr>
              <a:t>индекс прогнозной инфляции </a:t>
            </a:r>
            <a:r>
              <a:rPr lang="ru-RU" sz="1100" dirty="0">
                <a:latin typeface="Arial" pitchFamily="34" charset="0"/>
                <a:cs typeface="Arial" pitchFamily="34" charset="0"/>
              </a:rPr>
              <a:t>на весь планируемый период исполнения контракта.</a:t>
            </a:r>
          </a:p>
          <a:p>
            <a:pPr marL="228600" indent="-228600">
              <a:buFont typeface="+mj-lt"/>
              <a:buAutoNum type="alphaLcParenR"/>
            </a:pPr>
            <a:endParaRPr lang="ru-RU" sz="1100" dirty="0">
              <a:latin typeface="Arial" pitchFamily="34" charset="0"/>
              <a:cs typeface="Arial" pitchFamily="34" charset="0"/>
            </a:endParaRPr>
          </a:p>
          <a:p>
            <a:pPr marL="228600" indent="-228600">
              <a:buFont typeface="+mj-lt"/>
              <a:buAutoNum type="alphaLcParenR"/>
            </a:pPr>
            <a:endParaRPr lang="ru-RU" sz="1100" dirty="0">
              <a:latin typeface="Arial" pitchFamily="34" charset="0"/>
              <a:cs typeface="Arial" pitchFamily="34" charset="0"/>
            </a:endParaRPr>
          </a:p>
          <a:p>
            <a:pPr marL="228600" indent="-228600">
              <a:buFont typeface="+mj-lt"/>
              <a:buAutoNum type="alphaLcParenR"/>
            </a:pPr>
            <a:endParaRPr lang="ru-RU" sz="1100" dirty="0">
              <a:latin typeface="Arial" pitchFamily="34" charset="0"/>
              <a:cs typeface="Arial" pitchFamily="34" charset="0"/>
            </a:endParaRPr>
          </a:p>
          <a:p>
            <a:pPr algn="just"/>
            <a:endParaRPr lang="ru-RU" sz="1100" u="sng" dirty="0">
              <a:latin typeface="Times New Roman" panose="02020603050405020304" pitchFamily="18" charset="0"/>
              <a:cs typeface="Times New Roman" panose="02020603050405020304" pitchFamily="18" charset="0"/>
            </a:endParaRPr>
          </a:p>
          <a:p>
            <a:pPr algn="just"/>
            <a:r>
              <a:rPr lang="ru-RU" sz="1100" dirty="0">
                <a:latin typeface="Arial" pitchFamily="34" charset="0"/>
                <a:cs typeface="Arial" pitchFamily="34" charset="0"/>
              </a:rPr>
              <a:t>Определяется по формуле:</a:t>
            </a:r>
          </a:p>
          <a:p>
            <a:pPr algn="ctr"/>
            <a:r>
              <a:rPr lang="ru-RU" sz="1100" b="1" dirty="0" err="1">
                <a:latin typeface="Arial" pitchFamily="34" charset="0"/>
                <a:cs typeface="Arial" pitchFamily="34" charset="0"/>
              </a:rPr>
              <a:t>Ц</a:t>
            </a:r>
            <a:r>
              <a:rPr lang="ru-RU" sz="1100" b="1" baseline="-25000" dirty="0" err="1">
                <a:latin typeface="Arial" pitchFamily="34" charset="0"/>
                <a:cs typeface="Arial" pitchFamily="34" charset="0"/>
              </a:rPr>
              <a:t>пр</a:t>
            </a:r>
            <a:r>
              <a:rPr lang="ru-RU" sz="1100" b="1" dirty="0">
                <a:latin typeface="Arial" pitchFamily="34" charset="0"/>
                <a:cs typeface="Arial" pitchFamily="34" charset="0"/>
              </a:rPr>
              <a:t> = </a:t>
            </a:r>
            <a:r>
              <a:rPr lang="ru-RU" sz="1100" b="1" dirty="0" err="1">
                <a:latin typeface="Arial" pitchFamily="34" charset="0"/>
                <a:cs typeface="Arial" pitchFamily="34" charset="0"/>
              </a:rPr>
              <a:t>С</a:t>
            </a:r>
            <a:r>
              <a:rPr lang="ru-RU" sz="1100" b="1" baseline="-25000" dirty="0" err="1">
                <a:latin typeface="Arial" pitchFamily="34" charset="0"/>
                <a:cs typeface="Arial" pitchFamily="34" charset="0"/>
              </a:rPr>
              <a:t>пр</a:t>
            </a:r>
            <a:r>
              <a:rPr lang="ru-RU" sz="1100" b="1" dirty="0">
                <a:latin typeface="Arial" pitchFamily="34" charset="0"/>
                <a:cs typeface="Arial" pitchFamily="34" charset="0"/>
              </a:rPr>
              <a:t> </a:t>
            </a:r>
            <a:r>
              <a:rPr lang="en-US" sz="1100" b="1" dirty="0">
                <a:latin typeface="Arial" pitchFamily="34" charset="0"/>
                <a:cs typeface="Arial" pitchFamily="34" charset="0"/>
              </a:rPr>
              <a:t>x </a:t>
            </a:r>
            <a:r>
              <a:rPr lang="ru-RU" sz="1100" b="1" dirty="0" err="1">
                <a:latin typeface="Arial" pitchFamily="34" charset="0"/>
                <a:cs typeface="Arial" pitchFamily="34" charset="0"/>
              </a:rPr>
              <a:t>К</a:t>
            </a:r>
            <a:r>
              <a:rPr lang="ru-RU" sz="1100" b="1" baseline="-25000" dirty="0" err="1">
                <a:latin typeface="Arial" pitchFamily="34" charset="0"/>
                <a:cs typeface="Arial" pitchFamily="34" charset="0"/>
              </a:rPr>
              <a:t>инфл</a:t>
            </a:r>
            <a:r>
              <a:rPr lang="ru-RU" sz="1100" b="1" dirty="0">
                <a:latin typeface="Arial" pitchFamily="34" charset="0"/>
                <a:cs typeface="Arial" pitchFamily="34" charset="0"/>
              </a:rPr>
              <a:t> ,</a:t>
            </a:r>
          </a:p>
          <a:p>
            <a:endParaRPr lang="ru-RU" sz="1100" dirty="0">
              <a:latin typeface="Arial" pitchFamily="34" charset="0"/>
              <a:cs typeface="Arial" pitchFamily="34" charset="0"/>
            </a:endParaRPr>
          </a:p>
          <a:p>
            <a:r>
              <a:rPr lang="ru-RU" sz="1100" dirty="0">
                <a:latin typeface="Arial" pitchFamily="34" charset="0"/>
                <a:cs typeface="Arial" pitchFamily="34" charset="0"/>
              </a:rPr>
              <a:t>где:</a:t>
            </a:r>
          </a:p>
          <a:p>
            <a:r>
              <a:rPr lang="ru-RU" sz="1100" dirty="0" err="1">
                <a:latin typeface="Arial" pitchFamily="34" charset="0"/>
                <a:cs typeface="Arial" pitchFamily="34" charset="0"/>
              </a:rPr>
              <a:t>Ц</a:t>
            </a:r>
            <a:r>
              <a:rPr lang="ru-RU" sz="1100" baseline="-25000" dirty="0" err="1">
                <a:latin typeface="Arial" pitchFamily="34" charset="0"/>
                <a:cs typeface="Arial" pitchFamily="34" charset="0"/>
              </a:rPr>
              <a:t>пр</a:t>
            </a:r>
            <a:r>
              <a:rPr lang="ru-RU" sz="1100" dirty="0">
                <a:latin typeface="Arial" pitchFamily="34" charset="0"/>
                <a:cs typeface="Arial" pitchFamily="34" charset="0"/>
              </a:rPr>
              <a:t> - НМЦК при осуществлении закупок подрядных работ по инженерным изысканиям и (или) по подготовке проектной документации;</a:t>
            </a:r>
          </a:p>
          <a:p>
            <a:r>
              <a:rPr lang="ru-RU" sz="1100" dirty="0" err="1">
                <a:latin typeface="Arial" pitchFamily="34" charset="0"/>
                <a:cs typeface="Arial" pitchFamily="34" charset="0"/>
              </a:rPr>
              <a:t>С</a:t>
            </a:r>
            <a:r>
              <a:rPr lang="ru-RU" sz="1100" baseline="-25000" dirty="0" err="1">
                <a:latin typeface="Arial" pitchFamily="34" charset="0"/>
                <a:cs typeface="Arial" pitchFamily="34" charset="0"/>
              </a:rPr>
              <a:t>пр</a:t>
            </a:r>
            <a:r>
              <a:rPr lang="ru-RU" sz="1100" dirty="0">
                <a:latin typeface="Arial" pitchFamily="34" charset="0"/>
                <a:cs typeface="Arial" pitchFamily="34" charset="0"/>
              </a:rPr>
              <a:t> - стоимость подрядных работ с учетом </a:t>
            </a:r>
            <a:r>
              <a:rPr lang="ru-RU" sz="1100" b="1" dirty="0">
                <a:latin typeface="Arial" pitchFamily="34" charset="0"/>
                <a:cs typeface="Arial" pitchFamily="34" charset="0"/>
              </a:rPr>
              <a:t>индекса фактической инфляции </a:t>
            </a:r>
            <a:r>
              <a:rPr lang="ru-RU" sz="1100" dirty="0">
                <a:latin typeface="Arial" pitchFamily="34" charset="0"/>
                <a:cs typeface="Arial" pitchFamily="34" charset="0"/>
              </a:rPr>
              <a:t>от даты утверждения проектной документации до даты определения НМЦК;</a:t>
            </a:r>
          </a:p>
          <a:p>
            <a:r>
              <a:rPr lang="ru-RU" sz="1100" dirty="0" err="1">
                <a:latin typeface="Arial" pitchFamily="34" charset="0"/>
                <a:cs typeface="Arial" pitchFamily="34" charset="0"/>
              </a:rPr>
              <a:t>К</a:t>
            </a:r>
            <a:r>
              <a:rPr lang="ru-RU" sz="1100" baseline="-25000" dirty="0" err="1">
                <a:latin typeface="Arial" pitchFamily="34" charset="0"/>
                <a:cs typeface="Arial" pitchFamily="34" charset="0"/>
              </a:rPr>
              <a:t>инфл</a:t>
            </a:r>
            <a:r>
              <a:rPr lang="ru-RU" sz="1100" dirty="0">
                <a:latin typeface="Arial" pitchFamily="34" charset="0"/>
                <a:cs typeface="Arial" pitchFamily="34" charset="0"/>
              </a:rPr>
              <a:t> - </a:t>
            </a:r>
            <a:r>
              <a:rPr lang="ru-RU" sz="1100" b="1" dirty="0">
                <a:latin typeface="Arial" pitchFamily="34" charset="0"/>
                <a:cs typeface="Arial" pitchFamily="34" charset="0"/>
              </a:rPr>
              <a:t>индекс прогнозной инфляции</a:t>
            </a:r>
            <a:r>
              <a:rPr lang="ru-RU" sz="1100" dirty="0">
                <a:latin typeface="Arial" pitchFamily="34" charset="0"/>
                <a:cs typeface="Arial" pitchFamily="34" charset="0"/>
              </a:rPr>
              <a:t>, рассчитываемый как среднее арифметическое между индексами прогнозной инфляции на даты начала и окончания работ.</a:t>
            </a:r>
          </a:p>
        </p:txBody>
      </p:sp>
      <p:sp>
        <p:nvSpPr>
          <p:cNvPr id="14" name="Прямоугольник 13"/>
          <p:cNvSpPr/>
          <p:nvPr/>
        </p:nvSpPr>
        <p:spPr>
          <a:xfrm>
            <a:off x="1524000" y="914401"/>
            <a:ext cx="9144000" cy="307777"/>
          </a:xfrm>
          <a:prstGeom prst="rect">
            <a:avLst/>
          </a:prstGeom>
        </p:spPr>
        <p:txBody>
          <a:bodyPr wrap="square">
            <a:spAutoFit/>
          </a:bodyPr>
          <a:lstStyle/>
          <a:p>
            <a:pPr indent="271463" algn="ctr"/>
            <a:r>
              <a:rPr lang="ru-RU" sz="1400" b="1" dirty="0">
                <a:solidFill>
                  <a:srgbClr val="0070C0"/>
                </a:solidFill>
                <a:latin typeface="Arial" pitchFamily="34" charset="0"/>
                <a:cs typeface="Arial" pitchFamily="34" charset="0"/>
              </a:rPr>
              <a:t>Расчет НМЦК в сфере строительства по 841/</a:t>
            </a:r>
            <a:r>
              <a:rPr lang="ru-RU" sz="1400" b="1" dirty="0" err="1">
                <a:solidFill>
                  <a:srgbClr val="0070C0"/>
                </a:solidFill>
                <a:latin typeface="Arial" pitchFamily="34" charset="0"/>
                <a:cs typeface="Arial" pitchFamily="34" charset="0"/>
              </a:rPr>
              <a:t>пр</a:t>
            </a:r>
            <a:endParaRPr lang="ru-RU" sz="1400" b="1" dirty="0">
              <a:solidFill>
                <a:srgbClr val="0070C0"/>
              </a:solidFill>
              <a:latin typeface="Arial" pitchFamily="34" charset="0"/>
              <a:cs typeface="Arial" pitchFamily="34" charset="0"/>
            </a:endParaRPr>
          </a:p>
        </p:txBody>
      </p:sp>
      <p:sp>
        <p:nvSpPr>
          <p:cNvPr id="5" name="Заголовок 4">
            <a:extLst>
              <a:ext uri="{FF2B5EF4-FFF2-40B4-BE49-F238E27FC236}">
                <a16:creationId xmlns:a16="http://schemas.microsoft.com/office/drawing/2014/main" id="{4FA42F3D-2E80-421F-8789-6F1FE3B64CEC}"/>
              </a:ext>
            </a:extLst>
          </p:cNvPr>
          <p:cNvSpPr>
            <a:spLocks noGrp="1"/>
          </p:cNvSpPr>
          <p:nvPr>
            <p:ph type="title"/>
          </p:nvPr>
        </p:nvSpPr>
        <p:spPr/>
        <p:txBody>
          <a:bodyPr/>
          <a:lstStyle/>
          <a:p>
            <a:endParaRPr lang="ru-RU"/>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3000" y="551687"/>
            <a:ext cx="9906000" cy="295910"/>
          </a:xfrm>
          <a:custGeom>
            <a:avLst/>
            <a:gdLst/>
            <a:ahLst/>
            <a:cxnLst/>
            <a:rect l="l" t="t" r="r" b="b"/>
            <a:pathLst>
              <a:path w="9906000" h="295909">
                <a:moveTo>
                  <a:pt x="0" y="295655"/>
                </a:moveTo>
                <a:lnTo>
                  <a:pt x="9905999" y="295655"/>
                </a:lnTo>
                <a:lnTo>
                  <a:pt x="9906000" y="0"/>
                </a:lnTo>
                <a:lnTo>
                  <a:pt x="0" y="0"/>
                </a:lnTo>
                <a:lnTo>
                  <a:pt x="0" y="295655"/>
                </a:lnTo>
                <a:close/>
              </a:path>
            </a:pathLst>
          </a:custGeom>
          <a:solidFill>
            <a:srgbClr val="005F95"/>
          </a:solidFill>
        </p:spPr>
        <p:txBody>
          <a:bodyPr wrap="square" lIns="0" tIns="0" rIns="0" bIns="0" rtlCol="0"/>
          <a:lstStyle/>
          <a:p>
            <a:endParaRPr/>
          </a:p>
        </p:txBody>
      </p:sp>
      <p:sp>
        <p:nvSpPr>
          <p:cNvPr id="14" name="Прямоугольник 13"/>
          <p:cNvSpPr/>
          <p:nvPr/>
        </p:nvSpPr>
        <p:spPr>
          <a:xfrm>
            <a:off x="1447800" y="1295400"/>
            <a:ext cx="9372600" cy="4385816"/>
          </a:xfrm>
          <a:prstGeom prst="rect">
            <a:avLst/>
          </a:prstGeom>
        </p:spPr>
        <p:txBody>
          <a:bodyPr wrap="square">
            <a:spAutoFit/>
          </a:bodyPr>
          <a:lstStyle/>
          <a:p>
            <a:pPr algn="ctr"/>
            <a:r>
              <a:rPr lang="en-US" sz="1200" b="1" dirty="0">
                <a:solidFill>
                  <a:srgbClr val="0070C0"/>
                </a:solidFill>
                <a:latin typeface="Arial" pitchFamily="34" charset="0"/>
                <a:cs typeface="Arial" pitchFamily="34" charset="0"/>
              </a:rPr>
              <a:t>II. </a:t>
            </a:r>
            <a:r>
              <a:rPr lang="ru-RU" sz="1200" b="1" dirty="0">
                <a:solidFill>
                  <a:srgbClr val="0070C0"/>
                </a:solidFill>
                <a:latin typeface="Arial" pitchFamily="34" charset="0"/>
                <a:cs typeface="Arial" pitchFamily="34" charset="0"/>
              </a:rPr>
              <a:t>при осуществлении закупок услуг по исполнению функций технического заказчика  на период строительства, реконструкции, капитального ремонта, сноса объектов капитального строительства, работ по сохранению объектов культурного наследия (памятников истории и культуры) народов Российской Федерации, а также строительства некапитальных строений и сооружений</a:t>
            </a:r>
          </a:p>
          <a:p>
            <a:r>
              <a:rPr lang="ru-RU" sz="1100" b="1" dirty="0">
                <a:solidFill>
                  <a:srgbClr val="0070C0"/>
                </a:solidFill>
                <a:latin typeface="Arial" pitchFamily="34" charset="0"/>
                <a:cs typeface="Arial" pitchFamily="34" charset="0"/>
              </a:rPr>
              <a:t> </a:t>
            </a:r>
          </a:p>
          <a:p>
            <a:endParaRPr lang="ru-RU" sz="1100" b="1" dirty="0">
              <a:solidFill>
                <a:srgbClr val="0070C0"/>
              </a:solidFill>
              <a:latin typeface="Arial" pitchFamily="34" charset="0"/>
              <a:cs typeface="Arial" pitchFamily="34" charset="0"/>
            </a:endParaRPr>
          </a:p>
          <a:p>
            <a:pPr marL="228600" indent="-228600">
              <a:buFont typeface="+mj-lt"/>
              <a:buAutoNum type="alphaLcParenR"/>
            </a:pPr>
            <a:r>
              <a:rPr lang="ru-RU" sz="1100" dirty="0">
                <a:latin typeface="Arial" pitchFamily="34" charset="0"/>
                <a:cs typeface="Arial" pitchFamily="34" charset="0"/>
              </a:rPr>
              <a:t>производится пересчет сметной стоимости работ и услуг, осуществляемых техническим заказчиком, из уровня цен на дату утверждения проектной документации в текущий уровень цен на дату определения НМЦК при осуществлении закупок услуг по исполнению функций технического заказчика с применением индексов фактической инфляции за соответствующий период;</a:t>
            </a:r>
          </a:p>
          <a:p>
            <a:pPr marL="228600" indent="-228600">
              <a:buFont typeface="+mj-lt"/>
              <a:buAutoNum type="alphaLcParenR"/>
            </a:pPr>
            <a:r>
              <a:rPr lang="ru-RU" sz="1100" dirty="0">
                <a:latin typeface="Arial" pitchFamily="34" charset="0"/>
                <a:cs typeface="Arial" pitchFamily="34" charset="0"/>
              </a:rPr>
              <a:t>показатели сметной стоимости работ и услуг, осуществляемых техническим заказчиком в текущем уровне цен, умножаются на индекс прогнозной инфляции на период строительства, реконструкции, капитального ремонта, сноса объектов капитального строительства, работ по сохранению объектов культурного наследия (памятников истории и культуры) народов Российской Федерации, а также строительства некапитальных строений и сооружений.</a:t>
            </a:r>
          </a:p>
          <a:p>
            <a:endParaRPr lang="ru-RU" sz="1100" dirty="0">
              <a:latin typeface="Arial" pitchFamily="34" charset="0"/>
              <a:cs typeface="Arial" pitchFamily="34" charset="0"/>
            </a:endParaRPr>
          </a:p>
          <a:p>
            <a:endParaRPr lang="ru-RU" sz="1100" dirty="0">
              <a:latin typeface="Arial" pitchFamily="34" charset="0"/>
              <a:cs typeface="Arial" pitchFamily="34" charset="0"/>
            </a:endParaRPr>
          </a:p>
          <a:p>
            <a:r>
              <a:rPr lang="ru-RU" sz="1100" dirty="0">
                <a:latin typeface="Arial" pitchFamily="34" charset="0"/>
                <a:cs typeface="Arial" pitchFamily="34" charset="0"/>
              </a:rPr>
              <a:t>Определяется по формуле:</a:t>
            </a:r>
          </a:p>
          <a:p>
            <a:pPr algn="ctr"/>
            <a:endParaRPr lang="ru-RU" sz="11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ru-RU" sz="1100" b="1" dirty="0" err="1">
                <a:latin typeface="Arial" pitchFamily="34" charset="0"/>
                <a:cs typeface="Arial" pitchFamily="34" charset="0"/>
              </a:rPr>
              <a:t>Ц</a:t>
            </a:r>
            <a:r>
              <a:rPr lang="ru-RU" sz="1100" b="1" baseline="-25000" dirty="0" err="1">
                <a:latin typeface="Arial" pitchFamily="34" charset="0"/>
                <a:cs typeface="Arial" pitchFamily="34" charset="0"/>
              </a:rPr>
              <a:t>тз</a:t>
            </a:r>
            <a:r>
              <a:rPr lang="ru-RU" sz="1100" b="1" dirty="0">
                <a:latin typeface="Arial" pitchFamily="34" charset="0"/>
                <a:cs typeface="Arial" pitchFamily="34" charset="0"/>
              </a:rPr>
              <a:t> = </a:t>
            </a:r>
            <a:r>
              <a:rPr lang="ru-RU" sz="1100" b="1" dirty="0" err="1">
                <a:latin typeface="Arial" pitchFamily="34" charset="0"/>
                <a:cs typeface="Arial" pitchFamily="34" charset="0"/>
              </a:rPr>
              <a:t>С</a:t>
            </a:r>
            <a:r>
              <a:rPr lang="ru-RU" sz="1100" b="1" baseline="-25000" dirty="0" err="1">
                <a:latin typeface="Arial" pitchFamily="34" charset="0"/>
                <a:cs typeface="Arial" pitchFamily="34" charset="0"/>
              </a:rPr>
              <a:t>тз</a:t>
            </a:r>
            <a:r>
              <a:rPr lang="ru-RU" sz="1100" b="1" dirty="0">
                <a:latin typeface="Arial" pitchFamily="34" charset="0"/>
                <a:cs typeface="Arial" pitchFamily="34" charset="0"/>
              </a:rPr>
              <a:t> </a:t>
            </a:r>
            <a:r>
              <a:rPr lang="en-US" sz="1100" b="1" dirty="0">
                <a:latin typeface="Arial" pitchFamily="34" charset="0"/>
                <a:cs typeface="Arial" pitchFamily="34" charset="0"/>
              </a:rPr>
              <a:t>x </a:t>
            </a:r>
            <a:r>
              <a:rPr lang="ru-RU" sz="1100" b="1" dirty="0" err="1">
                <a:latin typeface="Arial" pitchFamily="34" charset="0"/>
                <a:cs typeface="Arial" pitchFamily="34" charset="0"/>
              </a:rPr>
              <a:t>К</a:t>
            </a:r>
            <a:r>
              <a:rPr lang="ru-RU" sz="1100" b="1" baseline="-25000" dirty="0" err="1">
                <a:latin typeface="Arial" pitchFamily="34" charset="0"/>
                <a:cs typeface="Arial" pitchFamily="34" charset="0"/>
              </a:rPr>
              <a:t>фи</a:t>
            </a:r>
            <a:r>
              <a:rPr lang="ru-RU" sz="1100" b="1" dirty="0">
                <a:latin typeface="Arial" pitchFamily="34" charset="0"/>
                <a:cs typeface="Arial" pitchFamily="34" charset="0"/>
              </a:rPr>
              <a:t> </a:t>
            </a:r>
            <a:r>
              <a:rPr lang="ru-RU" sz="1100" b="1" dirty="0" err="1">
                <a:latin typeface="Arial" pitchFamily="34" charset="0"/>
                <a:cs typeface="Arial" pitchFamily="34" charset="0"/>
              </a:rPr>
              <a:t>х</a:t>
            </a:r>
            <a:r>
              <a:rPr lang="ru-RU" sz="1100" b="1" dirty="0">
                <a:latin typeface="Arial" pitchFamily="34" charset="0"/>
                <a:cs typeface="Arial" pitchFamily="34" charset="0"/>
              </a:rPr>
              <a:t> </a:t>
            </a:r>
            <a:r>
              <a:rPr lang="ru-RU" sz="1100" b="1" dirty="0" err="1">
                <a:latin typeface="Arial" pitchFamily="34" charset="0"/>
                <a:cs typeface="Arial" pitchFamily="34" charset="0"/>
              </a:rPr>
              <a:t>К</a:t>
            </a:r>
            <a:r>
              <a:rPr lang="ru-RU" sz="1100" b="1" baseline="-25000" dirty="0" err="1">
                <a:latin typeface="Arial" pitchFamily="34" charset="0"/>
                <a:cs typeface="Arial" pitchFamily="34" charset="0"/>
              </a:rPr>
              <a:t>пи</a:t>
            </a:r>
            <a:r>
              <a:rPr lang="ru-RU" sz="1100" b="1" dirty="0">
                <a:latin typeface="Arial" pitchFamily="34" charset="0"/>
                <a:cs typeface="Arial" pitchFamily="34" charset="0"/>
              </a:rPr>
              <a:t> </a:t>
            </a:r>
          </a:p>
          <a:p>
            <a:endParaRPr lang="ru-RU" sz="1100" dirty="0">
              <a:latin typeface="Arial" pitchFamily="34" charset="0"/>
              <a:cs typeface="Arial" pitchFamily="34" charset="0"/>
            </a:endParaRPr>
          </a:p>
          <a:p>
            <a:r>
              <a:rPr lang="ru-RU" sz="1100" dirty="0">
                <a:latin typeface="Arial" pitchFamily="34" charset="0"/>
                <a:cs typeface="Arial" pitchFamily="34" charset="0"/>
              </a:rPr>
              <a:t>где:</a:t>
            </a:r>
          </a:p>
          <a:p>
            <a:r>
              <a:rPr lang="ru-RU" sz="1100" dirty="0" err="1">
                <a:latin typeface="Arial" pitchFamily="34" charset="0"/>
                <a:cs typeface="Arial" pitchFamily="34" charset="0"/>
              </a:rPr>
              <a:t>Ц</a:t>
            </a:r>
            <a:r>
              <a:rPr lang="ru-RU" sz="1100" baseline="-25000" dirty="0" err="1">
                <a:latin typeface="Arial" pitchFamily="34" charset="0"/>
                <a:cs typeface="Arial" pitchFamily="34" charset="0"/>
              </a:rPr>
              <a:t>тз</a:t>
            </a:r>
            <a:r>
              <a:rPr lang="ru-RU" sz="1100" dirty="0">
                <a:latin typeface="Arial" pitchFamily="34" charset="0"/>
                <a:cs typeface="Arial" pitchFamily="34" charset="0"/>
              </a:rPr>
              <a:t> - НМЦК при осуществлении закупок услуг по исполнению функций ТЗ ;</a:t>
            </a:r>
          </a:p>
          <a:p>
            <a:r>
              <a:rPr lang="ru-RU" sz="1100" dirty="0" err="1">
                <a:latin typeface="Arial" pitchFamily="34" charset="0"/>
                <a:cs typeface="Arial" pitchFamily="34" charset="0"/>
              </a:rPr>
              <a:t>С</a:t>
            </a:r>
            <a:r>
              <a:rPr lang="ru-RU" sz="1100" baseline="-25000" dirty="0" err="1">
                <a:latin typeface="Arial" pitchFamily="34" charset="0"/>
                <a:cs typeface="Arial" pitchFamily="34" charset="0"/>
              </a:rPr>
              <a:t>тз</a:t>
            </a:r>
            <a:r>
              <a:rPr lang="ru-RU" sz="1100" dirty="0">
                <a:latin typeface="Arial" pitchFamily="34" charset="0"/>
                <a:cs typeface="Arial" pitchFamily="34" charset="0"/>
              </a:rPr>
              <a:t> - стоимость работ и услуг, осуществляемых техническим заказчиком в ценах на дату утверждения проектной документации</a:t>
            </a:r>
            <a:endParaRPr lang="ru-RU" sz="1100" dirty="0">
              <a:solidFill>
                <a:srgbClr val="FF0000"/>
              </a:solidFill>
              <a:latin typeface="Arial" pitchFamily="34" charset="0"/>
              <a:cs typeface="Arial" pitchFamily="34" charset="0"/>
            </a:endParaRPr>
          </a:p>
          <a:p>
            <a:r>
              <a:rPr lang="ru-RU" sz="1100" dirty="0" err="1">
                <a:latin typeface="Arial" pitchFamily="34" charset="0"/>
                <a:cs typeface="Arial" pitchFamily="34" charset="0"/>
              </a:rPr>
              <a:t>К</a:t>
            </a:r>
            <a:r>
              <a:rPr lang="ru-RU" sz="1100" baseline="-25000" dirty="0" err="1">
                <a:latin typeface="Arial" pitchFamily="34" charset="0"/>
                <a:cs typeface="Arial" pitchFamily="34" charset="0"/>
              </a:rPr>
              <a:t>фи</a:t>
            </a:r>
            <a:r>
              <a:rPr lang="ru-RU" sz="1100" dirty="0">
                <a:latin typeface="Arial" pitchFamily="34" charset="0"/>
                <a:cs typeface="Arial" pitchFamily="34" charset="0"/>
              </a:rPr>
              <a:t> - индекс фактической инфляции, от даты утверждения сметной документации до даты определения НМЦК</a:t>
            </a:r>
          </a:p>
          <a:p>
            <a:r>
              <a:rPr lang="ru-RU" sz="1100" dirty="0">
                <a:latin typeface="Arial" pitchFamily="34" charset="0"/>
                <a:cs typeface="Arial" pitchFamily="34" charset="0"/>
              </a:rPr>
              <a:t>К</a:t>
            </a:r>
            <a:r>
              <a:rPr lang="ru-RU" sz="1100" baseline="-25000" dirty="0">
                <a:latin typeface="Arial" pitchFamily="34" charset="0"/>
                <a:cs typeface="Arial" pitchFamily="34" charset="0"/>
              </a:rPr>
              <a:t>ил</a:t>
            </a:r>
            <a:r>
              <a:rPr lang="ru-RU" sz="1100" dirty="0">
                <a:latin typeface="Arial" pitchFamily="34" charset="0"/>
                <a:cs typeface="Arial" pitchFamily="34" charset="0"/>
              </a:rPr>
              <a:t> - индекс прогнозной инфляции, рассчитываемый как среднее арифметическое между индексами прогнозной инфляции на даты начала и окончания работ.</a:t>
            </a:r>
          </a:p>
        </p:txBody>
      </p:sp>
      <p:sp>
        <p:nvSpPr>
          <p:cNvPr id="13" name="Прямоугольник 12"/>
          <p:cNvSpPr/>
          <p:nvPr/>
        </p:nvSpPr>
        <p:spPr>
          <a:xfrm>
            <a:off x="1524000" y="914401"/>
            <a:ext cx="9144000" cy="307777"/>
          </a:xfrm>
          <a:prstGeom prst="rect">
            <a:avLst/>
          </a:prstGeom>
        </p:spPr>
        <p:txBody>
          <a:bodyPr wrap="square">
            <a:spAutoFit/>
          </a:bodyPr>
          <a:lstStyle/>
          <a:p>
            <a:pPr indent="271463" algn="ctr"/>
            <a:r>
              <a:rPr lang="ru-RU" sz="1400" b="1" dirty="0">
                <a:solidFill>
                  <a:srgbClr val="0070C0"/>
                </a:solidFill>
                <a:latin typeface="Arial" pitchFamily="34" charset="0"/>
                <a:cs typeface="Arial" pitchFamily="34" charset="0"/>
              </a:rPr>
              <a:t>Расчет НМЦК в сфере строительства по 841/</a:t>
            </a:r>
            <a:r>
              <a:rPr lang="ru-RU" sz="1400" b="1" dirty="0" err="1">
                <a:solidFill>
                  <a:srgbClr val="0070C0"/>
                </a:solidFill>
                <a:latin typeface="Arial" pitchFamily="34" charset="0"/>
                <a:cs typeface="Arial" pitchFamily="34" charset="0"/>
              </a:rPr>
              <a:t>пр</a:t>
            </a:r>
            <a:endParaRPr lang="ru-RU" sz="1400" b="1" dirty="0">
              <a:solidFill>
                <a:srgbClr val="0070C0"/>
              </a:solidFill>
              <a:latin typeface="Arial" pitchFamily="34" charset="0"/>
              <a:cs typeface="Arial" pitchFamily="34" charset="0"/>
            </a:endParaRPr>
          </a:p>
        </p:txBody>
      </p:sp>
      <p:sp>
        <p:nvSpPr>
          <p:cNvPr id="5" name="Заголовок 4">
            <a:extLst>
              <a:ext uri="{FF2B5EF4-FFF2-40B4-BE49-F238E27FC236}">
                <a16:creationId xmlns:a16="http://schemas.microsoft.com/office/drawing/2014/main" id="{EF18C013-B6FD-406E-80AD-87E815EF474C}"/>
              </a:ext>
            </a:extLst>
          </p:cNvPr>
          <p:cNvSpPr>
            <a:spLocks noGrp="1"/>
          </p:cNvSpPr>
          <p:nvPr>
            <p:ph type="title"/>
          </p:nvPr>
        </p:nvSpPr>
        <p:spPr/>
        <p:txBody>
          <a:bodyPr/>
          <a:lstStyle/>
          <a:p>
            <a:endParaRPr lang="ru-RU"/>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3000" y="551687"/>
            <a:ext cx="9906000" cy="295910"/>
          </a:xfrm>
          <a:custGeom>
            <a:avLst/>
            <a:gdLst/>
            <a:ahLst/>
            <a:cxnLst/>
            <a:rect l="l" t="t" r="r" b="b"/>
            <a:pathLst>
              <a:path w="9906000" h="295909">
                <a:moveTo>
                  <a:pt x="0" y="295655"/>
                </a:moveTo>
                <a:lnTo>
                  <a:pt x="9905999" y="295655"/>
                </a:lnTo>
                <a:lnTo>
                  <a:pt x="9906000" y="0"/>
                </a:lnTo>
                <a:lnTo>
                  <a:pt x="0" y="0"/>
                </a:lnTo>
                <a:lnTo>
                  <a:pt x="0" y="295655"/>
                </a:lnTo>
                <a:close/>
              </a:path>
            </a:pathLst>
          </a:custGeom>
          <a:solidFill>
            <a:srgbClr val="005F95"/>
          </a:solidFill>
        </p:spPr>
        <p:txBody>
          <a:bodyPr wrap="square" lIns="0" tIns="0" rIns="0" bIns="0" rtlCol="0"/>
          <a:lstStyle/>
          <a:p>
            <a:endParaRPr/>
          </a:p>
        </p:txBody>
      </p:sp>
      <p:sp>
        <p:nvSpPr>
          <p:cNvPr id="14" name="Прямоугольник 13"/>
          <p:cNvSpPr/>
          <p:nvPr/>
        </p:nvSpPr>
        <p:spPr>
          <a:xfrm>
            <a:off x="1447800" y="1371600"/>
            <a:ext cx="9372600" cy="3862596"/>
          </a:xfrm>
          <a:prstGeom prst="rect">
            <a:avLst/>
          </a:prstGeom>
        </p:spPr>
        <p:txBody>
          <a:bodyPr wrap="square">
            <a:spAutoFit/>
          </a:bodyPr>
          <a:lstStyle/>
          <a:p>
            <a:pPr algn="ctr"/>
            <a:r>
              <a:rPr lang="en-US" sz="1200" b="1" dirty="0">
                <a:solidFill>
                  <a:srgbClr val="0070C0"/>
                </a:solidFill>
                <a:latin typeface="Arial" pitchFamily="34" charset="0"/>
                <a:cs typeface="Arial" pitchFamily="34" charset="0"/>
              </a:rPr>
              <a:t>III. </a:t>
            </a:r>
            <a:r>
              <a:rPr lang="ru-RU" sz="1200" b="1" dirty="0">
                <a:solidFill>
                  <a:srgbClr val="0070C0"/>
                </a:solidFill>
                <a:latin typeface="Arial" pitchFamily="34" charset="0"/>
                <a:cs typeface="Arial" pitchFamily="34" charset="0"/>
              </a:rPr>
              <a:t>при осуществлении закупок подрядных работ по строительству, реконструкции, капитальному ремонту, сносу объектов капитального строительства, работ по сохранению объектов культурного наследия (памятников истории и культуры) народов Российской Федерации, а также строительству некапитальных строений и сооружений</a:t>
            </a:r>
          </a:p>
          <a:p>
            <a:pPr algn="ctr"/>
            <a:endParaRPr lang="ru-RU" sz="1100" b="1" dirty="0">
              <a:effectLst>
                <a:outerShdw blurRad="38100" dist="38100" dir="2700000" algn="tl">
                  <a:srgbClr val="000000">
                    <a:alpha val="43137"/>
                  </a:srgbClr>
                </a:outerShdw>
              </a:effectLst>
              <a:latin typeface="Arial" pitchFamily="34" charset="0"/>
              <a:cs typeface="Arial" pitchFamily="34" charset="0"/>
            </a:endParaRPr>
          </a:p>
          <a:p>
            <a:pPr algn="ctr"/>
            <a:endParaRPr lang="ru-RU" sz="1100" b="1" dirty="0">
              <a:effectLst>
                <a:outerShdw blurRad="38100" dist="38100" dir="2700000" algn="tl">
                  <a:srgbClr val="000000">
                    <a:alpha val="43137"/>
                  </a:srgbClr>
                </a:outerShdw>
              </a:effectLst>
              <a:latin typeface="Arial" pitchFamily="34" charset="0"/>
              <a:cs typeface="Arial" pitchFamily="34" charset="0"/>
            </a:endParaRPr>
          </a:p>
          <a:p>
            <a:pPr marL="228600" indent="-228600">
              <a:buFont typeface="+mj-lt"/>
              <a:buAutoNum type="alphaLcParenR"/>
            </a:pPr>
            <a:r>
              <a:rPr lang="ru-RU" sz="1100" dirty="0">
                <a:latin typeface="Arial" pitchFamily="34" charset="0"/>
                <a:cs typeface="Arial" pitchFamily="34" charset="0"/>
              </a:rPr>
              <a:t>производится пересчет сметной стоимости подрядных работ из уровня цен на дату утверждения проектной документации в текущий уровень цен на дату определения НМЦК на выполнение подрядных работ с применением </a:t>
            </a:r>
            <a:r>
              <a:rPr lang="ru-RU" sz="1100" b="1" dirty="0">
                <a:latin typeface="Arial" pitchFamily="34" charset="0"/>
                <a:cs typeface="Arial" pitchFamily="34" charset="0"/>
              </a:rPr>
              <a:t>индексов фактической инфляции </a:t>
            </a:r>
            <a:r>
              <a:rPr lang="ru-RU" sz="1100" dirty="0">
                <a:latin typeface="Arial" pitchFamily="34" charset="0"/>
                <a:cs typeface="Arial" pitchFamily="34" charset="0"/>
              </a:rPr>
              <a:t>за соответствующий период;</a:t>
            </a:r>
          </a:p>
          <a:p>
            <a:pPr marL="228600" indent="-228600">
              <a:buFont typeface="+mj-lt"/>
              <a:buAutoNum type="alphaLcParenR"/>
            </a:pPr>
            <a:r>
              <a:rPr lang="ru-RU" sz="1100" dirty="0">
                <a:latin typeface="Arial" pitchFamily="34" charset="0"/>
                <a:cs typeface="Arial" pitchFamily="34" charset="0"/>
              </a:rPr>
              <a:t>стоимость подрядных работ в текущем уровне цен умножается </a:t>
            </a:r>
            <a:r>
              <a:rPr lang="ru-RU" sz="1100" b="1" dirty="0">
                <a:latin typeface="Arial" pitchFamily="34" charset="0"/>
                <a:cs typeface="Arial" pitchFamily="34" charset="0"/>
              </a:rPr>
              <a:t>на индекс прогнозной инфляции </a:t>
            </a:r>
            <a:r>
              <a:rPr lang="ru-RU" sz="1100" dirty="0">
                <a:latin typeface="Arial" pitchFamily="34" charset="0"/>
                <a:cs typeface="Arial" pitchFamily="34" charset="0"/>
              </a:rPr>
              <a:t>на период строительства. </a:t>
            </a:r>
            <a:br>
              <a:rPr lang="ru-RU" sz="1100" dirty="0">
                <a:latin typeface="Arial" pitchFamily="34" charset="0"/>
                <a:cs typeface="Arial" pitchFamily="34" charset="0"/>
              </a:rPr>
            </a:br>
            <a:r>
              <a:rPr lang="ru-RU" sz="1100" dirty="0">
                <a:latin typeface="Arial" pitchFamily="34" charset="0"/>
                <a:cs typeface="Arial" pitchFamily="34" charset="0"/>
              </a:rPr>
              <a:t>Индекс прогнозной инфляции на период строительства рассчитывается как среднее арифметическое между индексами прогнозной инфляции на даты начала и окончания работ с учетом срока выполнения работ в соответствии с проектной документацией.</a:t>
            </a:r>
          </a:p>
          <a:p>
            <a:pPr algn="ctr"/>
            <a:endParaRPr lang="ru-RU" sz="1100" b="1" dirty="0">
              <a:effectLst>
                <a:outerShdw blurRad="38100" dist="38100" dir="2700000" algn="tl">
                  <a:srgbClr val="000000">
                    <a:alpha val="43137"/>
                  </a:srgbClr>
                </a:outerShdw>
              </a:effectLst>
              <a:latin typeface="Arial" pitchFamily="34" charset="0"/>
              <a:cs typeface="Arial" pitchFamily="34" charset="0"/>
            </a:endParaRPr>
          </a:p>
          <a:p>
            <a:endParaRPr lang="ru-RU" sz="1100" dirty="0">
              <a:latin typeface="Arial" pitchFamily="34" charset="0"/>
              <a:cs typeface="Arial" pitchFamily="34" charset="0"/>
            </a:endParaRPr>
          </a:p>
          <a:p>
            <a:r>
              <a:rPr lang="ru-RU" sz="1100" dirty="0">
                <a:latin typeface="Arial" pitchFamily="34" charset="0"/>
                <a:cs typeface="Arial" pitchFamily="34" charset="0"/>
              </a:rPr>
              <a:t>Определяется по формуле:</a:t>
            </a:r>
          </a:p>
          <a:p>
            <a:endParaRPr lang="ru-RU" sz="1100" dirty="0">
              <a:latin typeface="Arial" pitchFamily="34" charset="0"/>
              <a:cs typeface="Arial" pitchFamily="34" charset="0"/>
            </a:endParaRPr>
          </a:p>
          <a:p>
            <a:pPr algn="ctr"/>
            <a:r>
              <a:rPr lang="ru-RU" sz="1100" b="1" dirty="0" err="1">
                <a:latin typeface="Arial" pitchFamily="34" charset="0"/>
                <a:cs typeface="Arial" pitchFamily="34" charset="0"/>
              </a:rPr>
              <a:t>Ц</a:t>
            </a:r>
            <a:r>
              <a:rPr lang="ru-RU" sz="1100" b="1" baseline="-25000" dirty="0" err="1">
                <a:latin typeface="Arial" pitchFamily="34" charset="0"/>
                <a:cs typeface="Arial" pitchFamily="34" charset="0"/>
              </a:rPr>
              <a:t>п</a:t>
            </a:r>
            <a:r>
              <a:rPr lang="ru-RU" sz="1100" b="1" dirty="0">
                <a:latin typeface="Arial" pitchFamily="34" charset="0"/>
                <a:cs typeface="Arial" pitchFamily="34" charset="0"/>
              </a:rPr>
              <a:t> = </a:t>
            </a:r>
            <a:r>
              <a:rPr lang="ru-RU" sz="1100" b="1" dirty="0" err="1">
                <a:latin typeface="Arial" pitchFamily="34" charset="0"/>
                <a:cs typeface="Arial" pitchFamily="34" charset="0"/>
              </a:rPr>
              <a:t>С</a:t>
            </a:r>
            <a:r>
              <a:rPr lang="ru-RU" sz="1100" b="1" baseline="-25000" dirty="0" err="1">
                <a:latin typeface="Arial" pitchFamily="34" charset="0"/>
                <a:cs typeface="Arial" pitchFamily="34" charset="0"/>
              </a:rPr>
              <a:t>пр</a:t>
            </a:r>
            <a:r>
              <a:rPr lang="ru-RU" sz="1100" b="1" dirty="0">
                <a:latin typeface="Arial" pitchFamily="34" charset="0"/>
                <a:cs typeface="Arial" pitchFamily="34" charset="0"/>
              </a:rPr>
              <a:t> </a:t>
            </a:r>
            <a:r>
              <a:rPr lang="en-US" sz="1100" b="1" dirty="0">
                <a:latin typeface="Arial" pitchFamily="34" charset="0"/>
                <a:cs typeface="Arial" pitchFamily="34" charset="0"/>
              </a:rPr>
              <a:t>x </a:t>
            </a:r>
            <a:r>
              <a:rPr lang="ru-RU" sz="1100" b="1" dirty="0" err="1">
                <a:latin typeface="Arial" pitchFamily="34" charset="0"/>
                <a:cs typeface="Arial" pitchFamily="34" charset="0"/>
              </a:rPr>
              <a:t>К</a:t>
            </a:r>
            <a:r>
              <a:rPr lang="ru-RU" sz="1100" b="1" baseline="-25000" dirty="0" err="1">
                <a:latin typeface="Arial" pitchFamily="34" charset="0"/>
                <a:cs typeface="Arial" pitchFamily="34" charset="0"/>
              </a:rPr>
              <a:t>инфл</a:t>
            </a:r>
            <a:r>
              <a:rPr lang="ru-RU" sz="1100" b="1" dirty="0">
                <a:latin typeface="Arial" pitchFamily="34" charset="0"/>
                <a:cs typeface="Arial" pitchFamily="34" charset="0"/>
              </a:rPr>
              <a:t> </a:t>
            </a:r>
          </a:p>
          <a:p>
            <a:r>
              <a:rPr lang="ru-RU" sz="1100" dirty="0">
                <a:latin typeface="Arial" pitchFamily="34" charset="0"/>
                <a:cs typeface="Arial" pitchFamily="34" charset="0"/>
              </a:rPr>
              <a:t>где:</a:t>
            </a:r>
          </a:p>
          <a:p>
            <a:r>
              <a:rPr lang="ru-RU" sz="1100" dirty="0" err="1">
                <a:latin typeface="Arial" pitchFamily="34" charset="0"/>
                <a:cs typeface="Arial" pitchFamily="34" charset="0"/>
              </a:rPr>
              <a:t>Ц</a:t>
            </a:r>
            <a:r>
              <a:rPr lang="ru-RU" sz="1100" baseline="-25000" dirty="0" err="1">
                <a:latin typeface="Arial" pitchFamily="34" charset="0"/>
                <a:cs typeface="Arial" pitchFamily="34" charset="0"/>
              </a:rPr>
              <a:t>п</a:t>
            </a:r>
            <a:r>
              <a:rPr lang="ru-RU" sz="1100" dirty="0">
                <a:latin typeface="Arial" pitchFamily="34" charset="0"/>
                <a:cs typeface="Arial" pitchFamily="34" charset="0"/>
              </a:rPr>
              <a:t> - НМЦК подрядных работ по строительству, реконструкции, капитальному ремонту, сносу капитального строительства, работ по сохранению ОКН, а также строительству некапитальных строений и сооружений</a:t>
            </a:r>
          </a:p>
          <a:p>
            <a:r>
              <a:rPr lang="ru-RU" sz="1100" dirty="0" err="1">
                <a:latin typeface="Arial" pitchFamily="34" charset="0"/>
                <a:cs typeface="Arial" pitchFamily="34" charset="0"/>
              </a:rPr>
              <a:t>С</a:t>
            </a:r>
            <a:r>
              <a:rPr lang="ru-RU" sz="1100" baseline="-25000" dirty="0" err="1">
                <a:latin typeface="Arial" pitchFamily="34" charset="0"/>
                <a:cs typeface="Arial" pitchFamily="34" charset="0"/>
              </a:rPr>
              <a:t>пр</a:t>
            </a:r>
            <a:r>
              <a:rPr lang="ru-RU" sz="1100" dirty="0">
                <a:latin typeface="Arial" pitchFamily="34" charset="0"/>
                <a:cs typeface="Arial" pitchFamily="34" charset="0"/>
              </a:rPr>
              <a:t> - стоимость подрядных работ с учетом </a:t>
            </a:r>
            <a:r>
              <a:rPr lang="ru-RU" sz="1100" b="1" dirty="0">
                <a:latin typeface="Arial" pitchFamily="34" charset="0"/>
                <a:cs typeface="Arial" pitchFamily="34" charset="0"/>
              </a:rPr>
              <a:t>индекса фактической инфляции </a:t>
            </a:r>
            <a:r>
              <a:rPr lang="ru-RU" sz="1100" dirty="0">
                <a:latin typeface="Arial" pitchFamily="34" charset="0"/>
                <a:cs typeface="Arial" pitchFamily="34" charset="0"/>
              </a:rPr>
              <a:t>от даты утверждения проектной документации до даты определения НМЦК;</a:t>
            </a:r>
          </a:p>
          <a:p>
            <a:r>
              <a:rPr lang="ru-RU" sz="1100" dirty="0" err="1">
                <a:latin typeface="Arial" pitchFamily="34" charset="0"/>
                <a:cs typeface="Arial" pitchFamily="34" charset="0"/>
              </a:rPr>
              <a:t>К</a:t>
            </a:r>
            <a:r>
              <a:rPr lang="ru-RU" sz="1100" baseline="-25000" dirty="0" err="1">
                <a:latin typeface="Arial" pitchFamily="34" charset="0"/>
                <a:cs typeface="Arial" pitchFamily="34" charset="0"/>
              </a:rPr>
              <a:t>инфл</a:t>
            </a:r>
            <a:r>
              <a:rPr lang="ru-RU" sz="1100" dirty="0">
                <a:latin typeface="Arial" pitchFamily="34" charset="0"/>
                <a:cs typeface="Arial" pitchFamily="34" charset="0"/>
              </a:rPr>
              <a:t> - индекс прогнозной инфляции.</a:t>
            </a:r>
          </a:p>
        </p:txBody>
      </p:sp>
      <p:sp>
        <p:nvSpPr>
          <p:cNvPr id="13" name="Прямоугольник 12"/>
          <p:cNvSpPr/>
          <p:nvPr/>
        </p:nvSpPr>
        <p:spPr>
          <a:xfrm>
            <a:off x="1524000" y="914401"/>
            <a:ext cx="9144000" cy="307777"/>
          </a:xfrm>
          <a:prstGeom prst="rect">
            <a:avLst/>
          </a:prstGeom>
        </p:spPr>
        <p:txBody>
          <a:bodyPr wrap="square">
            <a:spAutoFit/>
          </a:bodyPr>
          <a:lstStyle/>
          <a:p>
            <a:pPr indent="271463" algn="ctr"/>
            <a:r>
              <a:rPr lang="ru-RU" sz="1400" b="1" dirty="0">
                <a:solidFill>
                  <a:srgbClr val="0070C0"/>
                </a:solidFill>
                <a:latin typeface="Arial" pitchFamily="34" charset="0"/>
                <a:cs typeface="Arial" pitchFamily="34" charset="0"/>
              </a:rPr>
              <a:t>Расчет НМЦК в сфере строительства по 841/</a:t>
            </a:r>
            <a:r>
              <a:rPr lang="ru-RU" sz="1400" b="1" dirty="0" err="1">
                <a:solidFill>
                  <a:srgbClr val="0070C0"/>
                </a:solidFill>
                <a:latin typeface="Arial" pitchFamily="34" charset="0"/>
                <a:cs typeface="Arial" pitchFamily="34" charset="0"/>
              </a:rPr>
              <a:t>пр</a:t>
            </a:r>
            <a:endParaRPr lang="ru-RU" sz="1400" b="1" dirty="0">
              <a:solidFill>
                <a:srgbClr val="0070C0"/>
              </a:solidFill>
              <a:latin typeface="Arial" pitchFamily="34" charset="0"/>
              <a:cs typeface="Arial" pitchFamily="34" charset="0"/>
            </a:endParaRPr>
          </a:p>
        </p:txBody>
      </p:sp>
      <p:sp>
        <p:nvSpPr>
          <p:cNvPr id="5" name="Заголовок 4">
            <a:extLst>
              <a:ext uri="{FF2B5EF4-FFF2-40B4-BE49-F238E27FC236}">
                <a16:creationId xmlns:a16="http://schemas.microsoft.com/office/drawing/2014/main" id="{2F81E9E2-EE14-400D-9977-E0BA7434C323}"/>
              </a:ext>
            </a:extLst>
          </p:cNvPr>
          <p:cNvSpPr>
            <a:spLocks noGrp="1"/>
          </p:cNvSpPr>
          <p:nvPr>
            <p:ph type="title"/>
          </p:nvPr>
        </p:nvSpPr>
        <p:spPr/>
        <p:txBody>
          <a:bodyPr/>
          <a:lstStyle/>
          <a:p>
            <a:endParaRPr lang="ru-RU"/>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3000" y="551687"/>
            <a:ext cx="9906000" cy="295910"/>
          </a:xfrm>
          <a:custGeom>
            <a:avLst/>
            <a:gdLst/>
            <a:ahLst/>
            <a:cxnLst/>
            <a:rect l="l" t="t" r="r" b="b"/>
            <a:pathLst>
              <a:path w="9906000" h="295909">
                <a:moveTo>
                  <a:pt x="0" y="295655"/>
                </a:moveTo>
                <a:lnTo>
                  <a:pt x="9905999" y="295655"/>
                </a:lnTo>
                <a:lnTo>
                  <a:pt x="9906000" y="0"/>
                </a:lnTo>
                <a:lnTo>
                  <a:pt x="0" y="0"/>
                </a:lnTo>
                <a:lnTo>
                  <a:pt x="0" y="295655"/>
                </a:lnTo>
                <a:close/>
              </a:path>
            </a:pathLst>
          </a:custGeom>
          <a:solidFill>
            <a:srgbClr val="005F95"/>
          </a:solidFill>
        </p:spPr>
        <p:txBody>
          <a:bodyPr wrap="square" lIns="0" tIns="0" rIns="0" bIns="0" rtlCol="0"/>
          <a:lstStyle/>
          <a:p>
            <a:endParaRPr/>
          </a:p>
        </p:txBody>
      </p:sp>
      <p:sp>
        <p:nvSpPr>
          <p:cNvPr id="14" name="Прямоугольник 13"/>
          <p:cNvSpPr/>
          <p:nvPr/>
        </p:nvSpPr>
        <p:spPr>
          <a:xfrm>
            <a:off x="1447800" y="1371601"/>
            <a:ext cx="9372600" cy="4108817"/>
          </a:xfrm>
          <a:prstGeom prst="rect">
            <a:avLst/>
          </a:prstGeom>
        </p:spPr>
        <p:txBody>
          <a:bodyPr wrap="square">
            <a:spAutoFit/>
          </a:bodyPr>
          <a:lstStyle/>
          <a:p>
            <a:pPr algn="ctr"/>
            <a:r>
              <a:rPr lang="en-US" sz="1200" b="1" dirty="0">
                <a:solidFill>
                  <a:srgbClr val="0070C0"/>
                </a:solidFill>
                <a:latin typeface="Arial" pitchFamily="34" charset="0"/>
                <a:cs typeface="Arial" pitchFamily="34" charset="0"/>
              </a:rPr>
              <a:t>III. </a:t>
            </a:r>
            <a:r>
              <a:rPr lang="ru-RU" sz="1200" b="1" dirty="0">
                <a:solidFill>
                  <a:srgbClr val="0070C0"/>
                </a:solidFill>
                <a:latin typeface="Arial" pitchFamily="34" charset="0"/>
                <a:cs typeface="Arial" pitchFamily="34" charset="0"/>
              </a:rPr>
              <a:t>при осуществлении закупок подрядных работ по строительству, реконструкции, капитальному ремонту, сносу объектов капитального строительства, работ по сохранению объектов культурного наследия (памятников истории и культуры) народов Российской Федерации, а также строительству некапитальных строений и сооружений</a:t>
            </a:r>
          </a:p>
          <a:p>
            <a:pPr algn="ctr"/>
            <a:endParaRPr lang="ru-RU" sz="1200" b="1" dirty="0">
              <a:effectLst>
                <a:outerShdw blurRad="38100" dist="38100" dir="2700000" algn="tl">
                  <a:srgbClr val="000000">
                    <a:alpha val="43137"/>
                  </a:srgbClr>
                </a:outerShdw>
              </a:effectLst>
              <a:latin typeface="Arial" pitchFamily="34" charset="0"/>
              <a:cs typeface="Arial" pitchFamily="34" charset="0"/>
            </a:endParaRPr>
          </a:p>
          <a:p>
            <a:pPr marL="228600" indent="-228600">
              <a:buFont typeface="+mj-lt"/>
              <a:buAutoNum type="alphaLcParenR"/>
            </a:pPr>
            <a:endParaRPr lang="ru-RU" sz="1200" dirty="0">
              <a:latin typeface="Arial" pitchFamily="34" charset="0"/>
              <a:cs typeface="Arial" pitchFamily="34" charset="0"/>
            </a:endParaRPr>
          </a:p>
          <a:p>
            <a:r>
              <a:rPr lang="ru-RU" sz="1100" dirty="0">
                <a:latin typeface="Arial" pitchFamily="34" charset="0"/>
                <a:cs typeface="Arial" pitchFamily="34" charset="0"/>
              </a:rPr>
              <a:t>Индекс прогнозной инфляции определяется по формуле: </a:t>
            </a:r>
          </a:p>
          <a:p>
            <a:endParaRPr lang="ru-RU" sz="1200" dirty="0">
              <a:latin typeface="Arial" pitchFamily="34" charset="0"/>
              <a:cs typeface="Arial" pitchFamily="34" charset="0"/>
            </a:endParaRPr>
          </a:p>
          <a:p>
            <a:pPr algn="ctr"/>
            <a:r>
              <a:rPr lang="ru-RU" sz="1200" b="1" dirty="0" err="1">
                <a:latin typeface="Arial" pitchFamily="34" charset="0"/>
                <a:cs typeface="Arial" pitchFamily="34" charset="0"/>
              </a:rPr>
              <a:t>К</a:t>
            </a:r>
            <a:r>
              <a:rPr lang="ru-RU" sz="1200" b="1" baseline="-25000" dirty="0" err="1">
                <a:latin typeface="Arial" pitchFamily="34" charset="0"/>
                <a:cs typeface="Arial" pitchFamily="34" charset="0"/>
              </a:rPr>
              <a:t>инфл</a:t>
            </a:r>
            <a:r>
              <a:rPr lang="ru-RU" sz="1200" b="1" baseline="-25000" dirty="0">
                <a:latin typeface="Arial" pitchFamily="34" charset="0"/>
                <a:cs typeface="Arial" pitchFamily="34" charset="0"/>
              </a:rPr>
              <a:t> </a:t>
            </a:r>
            <a:r>
              <a:rPr lang="ru-RU" sz="1200" b="1" dirty="0">
                <a:effectLst>
                  <a:outerShdw blurRad="38100" dist="38100" dir="2700000" algn="tl">
                    <a:srgbClr val="000000">
                      <a:alpha val="43137"/>
                    </a:srgbClr>
                  </a:outerShdw>
                </a:effectLst>
                <a:latin typeface="Arial" pitchFamily="34" charset="0"/>
                <a:cs typeface="Arial" pitchFamily="34" charset="0"/>
              </a:rPr>
              <a:t> </a:t>
            </a:r>
            <a:r>
              <a:rPr lang="ru-RU" sz="1200" b="1" dirty="0">
                <a:latin typeface="Arial" pitchFamily="34" charset="0"/>
                <a:cs typeface="Arial" pitchFamily="34" charset="0"/>
              </a:rPr>
              <a:t>= Д</a:t>
            </a:r>
            <a:r>
              <a:rPr lang="ru-RU" sz="1200" b="1" baseline="-25000" dirty="0">
                <a:latin typeface="Arial" pitchFamily="34" charset="0"/>
                <a:cs typeface="Arial" pitchFamily="34" charset="0"/>
              </a:rPr>
              <a:t>1</a:t>
            </a:r>
            <a:r>
              <a:rPr lang="ru-RU" sz="1200" b="1" dirty="0">
                <a:latin typeface="Arial" pitchFamily="34" charset="0"/>
                <a:cs typeface="Arial" pitchFamily="34" charset="0"/>
              </a:rPr>
              <a:t> </a:t>
            </a:r>
            <a:r>
              <a:rPr lang="ru-RU" sz="1200" b="1" dirty="0" err="1">
                <a:latin typeface="Arial" pitchFamily="34" charset="0"/>
                <a:cs typeface="Arial" pitchFamily="34" charset="0"/>
              </a:rPr>
              <a:t>x</a:t>
            </a:r>
            <a:r>
              <a:rPr lang="ru-RU" sz="1200" b="1" dirty="0">
                <a:latin typeface="Arial" pitchFamily="34" charset="0"/>
                <a:cs typeface="Arial" pitchFamily="34" charset="0"/>
              </a:rPr>
              <a:t> К</a:t>
            </a:r>
            <a:r>
              <a:rPr lang="ru-RU" sz="1200" b="1" baseline="-25000" dirty="0">
                <a:latin typeface="Arial" pitchFamily="34" charset="0"/>
                <a:cs typeface="Arial" pitchFamily="34" charset="0"/>
              </a:rPr>
              <a:t>1</a:t>
            </a:r>
            <a:r>
              <a:rPr lang="ru-RU" sz="1200" b="1" dirty="0">
                <a:latin typeface="Arial" pitchFamily="34" charset="0"/>
                <a:cs typeface="Arial" pitchFamily="34" charset="0"/>
              </a:rPr>
              <a:t> + Д</a:t>
            </a:r>
            <a:r>
              <a:rPr lang="ru-RU" sz="1200" b="1" baseline="-25000" dirty="0">
                <a:latin typeface="Arial" pitchFamily="34" charset="0"/>
                <a:cs typeface="Arial" pitchFamily="34" charset="0"/>
              </a:rPr>
              <a:t>2</a:t>
            </a:r>
            <a:r>
              <a:rPr lang="ru-RU" sz="1200" b="1" dirty="0">
                <a:latin typeface="Arial" pitchFamily="34" charset="0"/>
                <a:cs typeface="Arial" pitchFamily="34" charset="0"/>
              </a:rPr>
              <a:t> </a:t>
            </a:r>
            <a:r>
              <a:rPr lang="ru-RU" sz="1200" b="1" dirty="0" err="1">
                <a:latin typeface="Arial" pitchFamily="34" charset="0"/>
                <a:cs typeface="Arial" pitchFamily="34" charset="0"/>
              </a:rPr>
              <a:t>x</a:t>
            </a:r>
            <a:r>
              <a:rPr lang="ru-RU" sz="1200" b="1" dirty="0">
                <a:latin typeface="Arial" pitchFamily="34" charset="0"/>
                <a:cs typeface="Arial" pitchFamily="34" charset="0"/>
              </a:rPr>
              <a:t> К</a:t>
            </a:r>
            <a:r>
              <a:rPr lang="ru-RU" sz="1200" b="1" baseline="-25000" dirty="0">
                <a:latin typeface="Arial" pitchFamily="34" charset="0"/>
                <a:cs typeface="Arial" pitchFamily="34" charset="0"/>
              </a:rPr>
              <a:t>2</a:t>
            </a:r>
            <a:r>
              <a:rPr lang="ru-RU" sz="1200" b="1" dirty="0">
                <a:latin typeface="Arial" pitchFamily="34" charset="0"/>
                <a:cs typeface="Arial" pitchFamily="34" charset="0"/>
              </a:rPr>
              <a:t> + ... + </a:t>
            </a:r>
            <a:r>
              <a:rPr lang="ru-RU" sz="1200" b="1" dirty="0" err="1">
                <a:latin typeface="Arial" pitchFamily="34" charset="0"/>
                <a:cs typeface="Arial" pitchFamily="34" charset="0"/>
              </a:rPr>
              <a:t>Д</a:t>
            </a:r>
            <a:r>
              <a:rPr lang="ru-RU" sz="1200" b="1" baseline="-25000" dirty="0" err="1">
                <a:latin typeface="Arial" pitchFamily="34" charset="0"/>
                <a:cs typeface="Arial" pitchFamily="34" charset="0"/>
              </a:rPr>
              <a:t>i</a:t>
            </a:r>
            <a:r>
              <a:rPr lang="ru-RU" sz="1200" b="1" dirty="0">
                <a:latin typeface="Arial" pitchFamily="34" charset="0"/>
                <a:cs typeface="Arial" pitchFamily="34" charset="0"/>
              </a:rPr>
              <a:t> </a:t>
            </a:r>
            <a:r>
              <a:rPr lang="ru-RU" sz="1200" b="1" dirty="0" err="1">
                <a:latin typeface="Arial" pitchFamily="34" charset="0"/>
                <a:cs typeface="Arial" pitchFamily="34" charset="0"/>
              </a:rPr>
              <a:t>x</a:t>
            </a:r>
            <a:r>
              <a:rPr lang="ru-RU" sz="1200" b="1" dirty="0">
                <a:latin typeface="Arial" pitchFamily="34" charset="0"/>
                <a:cs typeface="Arial" pitchFamily="34" charset="0"/>
              </a:rPr>
              <a:t> </a:t>
            </a:r>
            <a:r>
              <a:rPr lang="ru-RU" sz="1200" b="1" dirty="0" err="1">
                <a:latin typeface="Arial" pitchFamily="34" charset="0"/>
                <a:cs typeface="Arial" pitchFamily="34" charset="0"/>
              </a:rPr>
              <a:t>К</a:t>
            </a:r>
            <a:r>
              <a:rPr lang="ru-RU" sz="1200" b="1" baseline="-25000" dirty="0" err="1">
                <a:latin typeface="Arial" pitchFamily="34" charset="0"/>
                <a:cs typeface="Arial" pitchFamily="34" charset="0"/>
              </a:rPr>
              <a:t>i</a:t>
            </a:r>
            <a:r>
              <a:rPr lang="ru-RU" sz="1200" b="1" dirty="0">
                <a:latin typeface="Arial" pitchFamily="34" charset="0"/>
                <a:cs typeface="Arial" pitchFamily="34" charset="0"/>
              </a:rPr>
              <a:t>  </a:t>
            </a:r>
          </a:p>
          <a:p>
            <a:r>
              <a:rPr lang="ru-RU" sz="1100" dirty="0">
                <a:latin typeface="Arial" pitchFamily="34" charset="0"/>
                <a:cs typeface="Arial" pitchFamily="34" charset="0"/>
              </a:rPr>
              <a:t>где:</a:t>
            </a:r>
          </a:p>
          <a:p>
            <a:r>
              <a:rPr lang="ru-RU" sz="1100" dirty="0">
                <a:latin typeface="Arial" pitchFamily="34" charset="0"/>
                <a:cs typeface="Arial" pitchFamily="34" charset="0"/>
              </a:rPr>
              <a:t>Д</a:t>
            </a:r>
            <a:r>
              <a:rPr lang="ru-RU" sz="1100" baseline="-25000" dirty="0">
                <a:latin typeface="Arial" pitchFamily="34" charset="0"/>
                <a:cs typeface="Arial" pitchFamily="34" charset="0"/>
              </a:rPr>
              <a:t>1</a:t>
            </a:r>
            <a:r>
              <a:rPr lang="ru-RU" sz="1100" dirty="0">
                <a:latin typeface="Arial" pitchFamily="34" charset="0"/>
                <a:cs typeface="Arial" pitchFamily="34" charset="0"/>
              </a:rPr>
              <a:t>, Д</a:t>
            </a:r>
            <a:r>
              <a:rPr lang="ru-RU" sz="1100" baseline="-25000" dirty="0">
                <a:latin typeface="Arial" pitchFamily="34" charset="0"/>
                <a:cs typeface="Arial" pitchFamily="34" charset="0"/>
              </a:rPr>
              <a:t>2</a:t>
            </a:r>
            <a:r>
              <a:rPr lang="ru-RU" sz="1100" dirty="0">
                <a:latin typeface="Arial" pitchFamily="34" charset="0"/>
                <a:cs typeface="Arial" pitchFamily="34" charset="0"/>
              </a:rPr>
              <a:t>, </a:t>
            </a:r>
            <a:r>
              <a:rPr lang="ru-RU" sz="1100" dirty="0" err="1">
                <a:latin typeface="Arial" pitchFamily="34" charset="0"/>
                <a:cs typeface="Arial" pitchFamily="34" charset="0"/>
              </a:rPr>
              <a:t>Д</a:t>
            </a:r>
            <a:r>
              <a:rPr lang="ru-RU" sz="1100" baseline="-25000" dirty="0" err="1">
                <a:latin typeface="Arial" pitchFamily="34" charset="0"/>
                <a:cs typeface="Arial" pitchFamily="34" charset="0"/>
              </a:rPr>
              <a:t>i</a:t>
            </a:r>
            <a:r>
              <a:rPr lang="ru-RU" sz="1100" dirty="0">
                <a:latin typeface="Arial" pitchFamily="34" charset="0"/>
                <a:cs typeface="Arial" pitchFamily="34" charset="0"/>
              </a:rPr>
              <a:t> - доля сметной стоимости работ, подлежащих выполнению подрядчиком соответственно в 1-й, 2-й, 3-й, </a:t>
            </a:r>
            <a:r>
              <a:rPr lang="ru-RU" sz="1100" dirty="0" err="1">
                <a:latin typeface="Arial" pitchFamily="34" charset="0"/>
                <a:cs typeface="Arial" pitchFamily="34" charset="0"/>
              </a:rPr>
              <a:t>i-ый</a:t>
            </a:r>
            <a:r>
              <a:rPr lang="ru-RU" sz="1100" dirty="0">
                <a:latin typeface="Arial" pitchFamily="34" charset="0"/>
                <a:cs typeface="Arial" pitchFamily="34" charset="0"/>
              </a:rPr>
              <a:t> годы строительства объекта;</a:t>
            </a:r>
          </a:p>
          <a:p>
            <a:r>
              <a:rPr lang="ru-RU" sz="1100" dirty="0" err="1">
                <a:latin typeface="Arial" pitchFamily="34" charset="0"/>
                <a:cs typeface="Arial" pitchFamily="34" charset="0"/>
              </a:rPr>
              <a:t>i</a:t>
            </a:r>
            <a:r>
              <a:rPr lang="ru-RU" sz="1100" dirty="0">
                <a:latin typeface="Arial" pitchFamily="34" charset="0"/>
                <a:cs typeface="Arial" pitchFamily="34" charset="0"/>
              </a:rPr>
              <a:t> - год завершения строительства объекта;</a:t>
            </a:r>
          </a:p>
          <a:p>
            <a:r>
              <a:rPr lang="ru-RU" sz="1100" dirty="0">
                <a:latin typeface="Arial" pitchFamily="34" charset="0"/>
                <a:cs typeface="Arial" pitchFamily="34" charset="0"/>
              </a:rPr>
              <a:t>К</a:t>
            </a:r>
            <a:r>
              <a:rPr lang="ru-RU" sz="1100" baseline="-25000" dirty="0">
                <a:latin typeface="Arial" pitchFamily="34" charset="0"/>
                <a:cs typeface="Arial" pitchFamily="34" charset="0"/>
              </a:rPr>
              <a:t>1</a:t>
            </a:r>
            <a:r>
              <a:rPr lang="ru-RU" sz="1100" dirty="0">
                <a:latin typeface="Arial" pitchFamily="34" charset="0"/>
                <a:cs typeface="Arial" pitchFamily="34" charset="0"/>
              </a:rPr>
              <a:t> - индекс прогнозной инфляции за первый год строительства объекта, определяемый как среднее арифметическое между индексом прогнозной инфляции на дату начала строительства объекта и индексом прогнозной инфляции на декабрь первого года строительства объекта;</a:t>
            </a:r>
          </a:p>
          <a:p>
            <a:r>
              <a:rPr lang="ru-RU" sz="1100" dirty="0">
                <a:latin typeface="Arial" pitchFamily="34" charset="0"/>
                <a:cs typeface="Arial" pitchFamily="34" charset="0"/>
              </a:rPr>
              <a:t>К</a:t>
            </a:r>
            <a:r>
              <a:rPr lang="ru-RU" sz="1100" baseline="-25000" dirty="0">
                <a:latin typeface="Arial" pitchFamily="34" charset="0"/>
                <a:cs typeface="Arial" pitchFamily="34" charset="0"/>
              </a:rPr>
              <a:t>2</a:t>
            </a:r>
            <a:r>
              <a:rPr lang="ru-RU" sz="1100" dirty="0">
                <a:latin typeface="Arial" pitchFamily="34" charset="0"/>
                <a:cs typeface="Arial" pitchFamily="34" charset="0"/>
              </a:rPr>
              <a:t> - индекс прогнозной инфляции за первый и второй годы строительства объекта. Рассчитывается как произведение индекса прогнозной инфляции, устанавливаемого нарастающим итогом на декабрь первого года строительства, и индекса прогнозной инфляции на второй год строительства, определенного как среднее арифметическое между индексом прогнозной инфляции на январь второго года строительства объекта и индекса прогнозной инфляции на декабрь второго года строительства объекта;</a:t>
            </a:r>
          </a:p>
          <a:p>
            <a:r>
              <a:rPr lang="ru-RU" sz="1100" dirty="0" err="1">
                <a:latin typeface="Arial" pitchFamily="34" charset="0"/>
                <a:cs typeface="Arial" pitchFamily="34" charset="0"/>
              </a:rPr>
              <a:t>К</a:t>
            </a:r>
            <a:r>
              <a:rPr lang="ru-RU" sz="1100" baseline="-25000" dirty="0" err="1">
                <a:latin typeface="Arial" pitchFamily="34" charset="0"/>
                <a:cs typeface="Arial" pitchFamily="34" charset="0"/>
              </a:rPr>
              <a:t>i</a:t>
            </a:r>
            <a:r>
              <a:rPr lang="ru-RU" sz="1100" dirty="0">
                <a:latin typeface="Arial" pitchFamily="34" charset="0"/>
                <a:cs typeface="Arial" pitchFamily="34" charset="0"/>
              </a:rPr>
              <a:t> - индекс прогнозной инфляции за весь период строительства объекта. Рассчитывается как произведение индекса прогнозной инфляции, устанавливаемого нарастающим итогом на декабрь предшествующего года строительства объекта, и индекса прогнозной инфляции на последний год строительства объекта, определенного как среднее арифметическое между индексом прогнозной инфляции на январь последнего года строительства объекта и индексом прогнозной инфляции на дату окончания строительства объекта в последнем году.</a:t>
            </a:r>
          </a:p>
        </p:txBody>
      </p:sp>
      <p:sp>
        <p:nvSpPr>
          <p:cNvPr id="13" name="Прямоугольник 12"/>
          <p:cNvSpPr/>
          <p:nvPr/>
        </p:nvSpPr>
        <p:spPr>
          <a:xfrm>
            <a:off x="1524000" y="914401"/>
            <a:ext cx="9144000" cy="307777"/>
          </a:xfrm>
          <a:prstGeom prst="rect">
            <a:avLst/>
          </a:prstGeom>
        </p:spPr>
        <p:txBody>
          <a:bodyPr wrap="square">
            <a:spAutoFit/>
          </a:bodyPr>
          <a:lstStyle/>
          <a:p>
            <a:pPr indent="271463" algn="ctr"/>
            <a:r>
              <a:rPr lang="ru-RU" sz="1400" b="1" dirty="0">
                <a:solidFill>
                  <a:srgbClr val="0070C0"/>
                </a:solidFill>
                <a:latin typeface="Arial" pitchFamily="34" charset="0"/>
                <a:cs typeface="Arial" pitchFamily="34" charset="0"/>
              </a:rPr>
              <a:t>Расчет НМЦК в сфере строительства по 841/</a:t>
            </a:r>
            <a:r>
              <a:rPr lang="ru-RU" sz="1400" b="1" dirty="0" err="1">
                <a:solidFill>
                  <a:srgbClr val="0070C0"/>
                </a:solidFill>
                <a:latin typeface="Arial" pitchFamily="34" charset="0"/>
                <a:cs typeface="Arial" pitchFamily="34" charset="0"/>
              </a:rPr>
              <a:t>пр</a:t>
            </a:r>
            <a:endParaRPr lang="ru-RU" sz="1400" b="1" dirty="0">
              <a:solidFill>
                <a:srgbClr val="0070C0"/>
              </a:solidFill>
              <a:latin typeface="Arial" pitchFamily="34" charset="0"/>
              <a:cs typeface="Arial" pitchFamily="34" charset="0"/>
            </a:endParaRPr>
          </a:p>
        </p:txBody>
      </p:sp>
      <p:sp>
        <p:nvSpPr>
          <p:cNvPr id="5" name="Заголовок 4">
            <a:extLst>
              <a:ext uri="{FF2B5EF4-FFF2-40B4-BE49-F238E27FC236}">
                <a16:creationId xmlns:a16="http://schemas.microsoft.com/office/drawing/2014/main" id="{69B3A590-1EDE-488E-BE33-669F11EE022B}"/>
              </a:ext>
            </a:extLst>
          </p:cNvPr>
          <p:cNvSpPr>
            <a:spLocks noGrp="1"/>
          </p:cNvSpPr>
          <p:nvPr>
            <p:ph type="title"/>
          </p:nvPr>
        </p:nvSpPr>
        <p:spPr/>
        <p:txBody>
          <a:bodyPr/>
          <a:lstStyle/>
          <a:p>
            <a:endParaRPr lang="ru-RU"/>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rmAutofit fontScale="90000"/>
          </a:bodyPr>
          <a:lstStyle/>
          <a:p>
            <a:r>
              <a:rPr lang="ru-RU" dirty="0"/>
              <a:t>Строительные контракты</a:t>
            </a:r>
          </a:p>
        </p:txBody>
      </p:sp>
      <p:sp>
        <p:nvSpPr>
          <p:cNvPr id="10" name="Прямоугольник 9">
            <a:extLst>
              <a:ext uri="{FF2B5EF4-FFF2-40B4-BE49-F238E27FC236}">
                <a16:creationId xmlns:a16="http://schemas.microsoft.com/office/drawing/2014/main" id="{9C154FC5-10DE-493A-A471-799FCFC6ED10}"/>
              </a:ext>
            </a:extLst>
          </p:cNvPr>
          <p:cNvSpPr/>
          <p:nvPr/>
        </p:nvSpPr>
        <p:spPr>
          <a:xfrm>
            <a:off x="1647473" y="1828736"/>
            <a:ext cx="3684683" cy="740728"/>
          </a:xfrm>
          <a:prstGeom prst="rect">
            <a:avLst/>
          </a:prstGeom>
          <a:solidFill>
            <a:schemeClr val="bg1">
              <a:lumMod val="6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ru-RU" sz="1600" dirty="0"/>
              <a:t>проектную документацию</a:t>
            </a:r>
          </a:p>
        </p:txBody>
      </p:sp>
      <p:sp>
        <p:nvSpPr>
          <p:cNvPr id="11" name="Прямоугольник 10">
            <a:extLst>
              <a:ext uri="{FF2B5EF4-FFF2-40B4-BE49-F238E27FC236}">
                <a16:creationId xmlns:a16="http://schemas.microsoft.com/office/drawing/2014/main" id="{55DB7B68-4FC1-4F84-A7EC-F42D8B5B4BA0}"/>
              </a:ext>
            </a:extLst>
          </p:cNvPr>
          <p:cNvSpPr/>
          <p:nvPr/>
        </p:nvSpPr>
        <p:spPr>
          <a:xfrm>
            <a:off x="6510338" y="1824628"/>
            <a:ext cx="3884033" cy="1517968"/>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ru-RU" sz="1600" dirty="0"/>
              <a:t>проектную документацию</a:t>
            </a:r>
            <a:br>
              <a:rPr lang="ru-RU" sz="1600" dirty="0"/>
            </a:br>
            <a:r>
              <a:rPr lang="ru-RU" sz="1600" dirty="0"/>
              <a:t>или </a:t>
            </a:r>
          </a:p>
          <a:p>
            <a:pPr marL="285750" indent="-285750">
              <a:spcAft>
                <a:spcPts val="600"/>
              </a:spcAft>
              <a:buFont typeface="Arial" panose="020B0604020202020204" pitchFamily="34" charset="0"/>
              <a:buChar char="•"/>
            </a:pPr>
            <a:r>
              <a:rPr lang="ru-RU" sz="1600" dirty="0"/>
              <a:t>типовую проектную документацию* или</a:t>
            </a:r>
          </a:p>
          <a:p>
            <a:pPr marL="285750" indent="-285750">
              <a:spcAft>
                <a:spcPts val="600"/>
              </a:spcAft>
              <a:buFont typeface="Arial" panose="020B0604020202020204" pitchFamily="34" charset="0"/>
              <a:buChar char="•"/>
            </a:pPr>
            <a:r>
              <a:rPr lang="ru-RU" sz="1600" dirty="0"/>
              <a:t>смету на капитальный ремонт</a:t>
            </a:r>
          </a:p>
        </p:txBody>
      </p:sp>
      <p:sp>
        <p:nvSpPr>
          <p:cNvPr id="12" name="Полилиния 53">
            <a:extLst>
              <a:ext uri="{FF2B5EF4-FFF2-40B4-BE49-F238E27FC236}">
                <a16:creationId xmlns:a16="http://schemas.microsoft.com/office/drawing/2014/main" id="{021F10A0-C2EC-4F42-A395-8952BD26FB6D}"/>
              </a:ext>
            </a:extLst>
          </p:cNvPr>
          <p:cNvSpPr>
            <a:spLocks noChangeAspect="1"/>
          </p:cNvSpPr>
          <p:nvPr/>
        </p:nvSpPr>
        <p:spPr>
          <a:xfrm>
            <a:off x="5595600" y="2140741"/>
            <a:ext cx="651292" cy="370548"/>
          </a:xfrm>
          <a:custGeom>
            <a:avLst/>
            <a:gdLst>
              <a:gd name="connsiteX0" fmla="*/ 439003 w 720001"/>
              <a:gd name="connsiteY0" fmla="*/ 281839 h 370548"/>
              <a:gd name="connsiteX1" fmla="*/ 449551 w 720001"/>
              <a:gd name="connsiteY1" fmla="*/ 292387 h 370548"/>
              <a:gd name="connsiteX2" fmla="*/ 439003 w 720001"/>
              <a:gd name="connsiteY2" fmla="*/ 302934 h 370548"/>
              <a:gd name="connsiteX3" fmla="*/ 428456 w 720001"/>
              <a:gd name="connsiteY3" fmla="*/ 292387 h 370548"/>
              <a:gd name="connsiteX4" fmla="*/ 439003 w 720001"/>
              <a:gd name="connsiteY4" fmla="*/ 281839 h 370548"/>
              <a:gd name="connsiteX5" fmla="*/ 78182 w 720001"/>
              <a:gd name="connsiteY5" fmla="*/ 247999 h 370548"/>
              <a:gd name="connsiteX6" fmla="*/ 88729 w 720001"/>
              <a:gd name="connsiteY6" fmla="*/ 258546 h 370548"/>
              <a:gd name="connsiteX7" fmla="*/ 78182 w 720001"/>
              <a:gd name="connsiteY7" fmla="*/ 269093 h 370548"/>
              <a:gd name="connsiteX8" fmla="*/ 66184 w 720001"/>
              <a:gd name="connsiteY8" fmla="*/ 281091 h 370548"/>
              <a:gd name="connsiteX9" fmla="*/ 78182 w 720001"/>
              <a:gd name="connsiteY9" fmla="*/ 293090 h 370548"/>
              <a:gd name="connsiteX10" fmla="*/ 88581 w 720001"/>
              <a:gd name="connsiteY10" fmla="*/ 287084 h 370548"/>
              <a:gd name="connsiteX11" fmla="*/ 102992 w 720001"/>
              <a:gd name="connsiteY11" fmla="*/ 283236 h 370548"/>
              <a:gd name="connsiteX12" fmla="*/ 106840 w 720001"/>
              <a:gd name="connsiteY12" fmla="*/ 297648 h 370548"/>
              <a:gd name="connsiteX13" fmla="*/ 78182 w 720001"/>
              <a:gd name="connsiteY13" fmla="*/ 314184 h 370548"/>
              <a:gd name="connsiteX14" fmla="*/ 45090 w 720001"/>
              <a:gd name="connsiteY14" fmla="*/ 281091 h 370548"/>
              <a:gd name="connsiteX15" fmla="*/ 78182 w 720001"/>
              <a:gd name="connsiteY15" fmla="*/ 247999 h 370548"/>
              <a:gd name="connsiteX16" fmla="*/ 438910 w 720001"/>
              <a:gd name="connsiteY16" fmla="*/ 214180 h 370548"/>
              <a:gd name="connsiteX17" fmla="*/ 461456 w 720001"/>
              <a:gd name="connsiteY17" fmla="*/ 214180 h 370548"/>
              <a:gd name="connsiteX18" fmla="*/ 472003 w 720001"/>
              <a:gd name="connsiteY18" fmla="*/ 224727 h 370548"/>
              <a:gd name="connsiteX19" fmla="*/ 461456 w 720001"/>
              <a:gd name="connsiteY19" fmla="*/ 235275 h 370548"/>
              <a:gd name="connsiteX20" fmla="*/ 438910 w 720001"/>
              <a:gd name="connsiteY20" fmla="*/ 235275 h 370548"/>
              <a:gd name="connsiteX21" fmla="*/ 428363 w 720001"/>
              <a:gd name="connsiteY21" fmla="*/ 224727 h 370548"/>
              <a:gd name="connsiteX22" fmla="*/ 438910 w 720001"/>
              <a:gd name="connsiteY22" fmla="*/ 214180 h 370548"/>
              <a:gd name="connsiteX23" fmla="*/ 438910 w 720001"/>
              <a:gd name="connsiteY23" fmla="*/ 135271 h 370548"/>
              <a:gd name="connsiteX24" fmla="*/ 461456 w 720001"/>
              <a:gd name="connsiteY24" fmla="*/ 135271 h 370548"/>
              <a:gd name="connsiteX25" fmla="*/ 472003 w 720001"/>
              <a:gd name="connsiteY25" fmla="*/ 145818 h 370548"/>
              <a:gd name="connsiteX26" fmla="*/ 461456 w 720001"/>
              <a:gd name="connsiteY26" fmla="*/ 156366 h 370548"/>
              <a:gd name="connsiteX27" fmla="*/ 438910 w 720001"/>
              <a:gd name="connsiteY27" fmla="*/ 156366 h 370548"/>
              <a:gd name="connsiteX28" fmla="*/ 428363 w 720001"/>
              <a:gd name="connsiteY28" fmla="*/ 145818 h 370548"/>
              <a:gd name="connsiteX29" fmla="*/ 438910 w 720001"/>
              <a:gd name="connsiteY29" fmla="*/ 135271 h 370548"/>
              <a:gd name="connsiteX30" fmla="*/ 371443 w 720001"/>
              <a:gd name="connsiteY30" fmla="*/ 21092 h 370548"/>
              <a:gd name="connsiteX31" fmla="*/ 293389 w 720001"/>
              <a:gd name="connsiteY31" fmla="*/ 43478 h 370548"/>
              <a:gd name="connsiteX32" fmla="*/ 156365 w 720001"/>
              <a:gd name="connsiteY32" fmla="*/ 129118 h 370548"/>
              <a:gd name="connsiteX33" fmla="*/ 156365 w 720001"/>
              <a:gd name="connsiteY33" fmla="*/ 145817 h 370548"/>
              <a:gd name="connsiteX34" fmla="*/ 145818 w 720001"/>
              <a:gd name="connsiteY34" fmla="*/ 156364 h 370548"/>
              <a:gd name="connsiteX35" fmla="*/ 135271 w 720001"/>
              <a:gd name="connsiteY35" fmla="*/ 145817 h 370548"/>
              <a:gd name="connsiteX36" fmla="*/ 135271 w 720001"/>
              <a:gd name="connsiteY36" fmla="*/ 123272 h 370548"/>
              <a:gd name="connsiteX37" fmla="*/ 123273 w 720001"/>
              <a:gd name="connsiteY37" fmla="*/ 111274 h 370548"/>
              <a:gd name="connsiteX38" fmla="*/ 33092 w 720001"/>
              <a:gd name="connsiteY38" fmla="*/ 111274 h 370548"/>
              <a:gd name="connsiteX39" fmla="*/ 21094 w 720001"/>
              <a:gd name="connsiteY39" fmla="*/ 123272 h 370548"/>
              <a:gd name="connsiteX40" fmla="*/ 21094 w 720001"/>
              <a:gd name="connsiteY40" fmla="*/ 326181 h 370548"/>
              <a:gd name="connsiteX41" fmla="*/ 33092 w 720001"/>
              <a:gd name="connsiteY41" fmla="*/ 338180 h 370548"/>
              <a:gd name="connsiteX42" fmla="*/ 123275 w 720001"/>
              <a:gd name="connsiteY42" fmla="*/ 338180 h 370548"/>
              <a:gd name="connsiteX43" fmla="*/ 135273 w 720001"/>
              <a:gd name="connsiteY43" fmla="*/ 326181 h 370548"/>
              <a:gd name="connsiteX44" fmla="*/ 135273 w 720001"/>
              <a:gd name="connsiteY44" fmla="*/ 190910 h 370548"/>
              <a:gd name="connsiteX45" fmla="*/ 145820 w 720001"/>
              <a:gd name="connsiteY45" fmla="*/ 180363 h 370548"/>
              <a:gd name="connsiteX46" fmla="*/ 156367 w 720001"/>
              <a:gd name="connsiteY46" fmla="*/ 190910 h 370548"/>
              <a:gd name="connsiteX47" fmla="*/ 156367 w 720001"/>
              <a:gd name="connsiteY47" fmla="*/ 318126 h 370548"/>
              <a:gd name="connsiteX48" fmla="*/ 237641 w 720001"/>
              <a:gd name="connsiteY48" fmla="*/ 340291 h 370548"/>
              <a:gd name="connsiteX49" fmla="*/ 306049 w 720001"/>
              <a:gd name="connsiteY49" fmla="*/ 349453 h 370548"/>
              <a:gd name="connsiteX50" fmla="*/ 453786 w 720001"/>
              <a:gd name="connsiteY50" fmla="*/ 349453 h 370548"/>
              <a:gd name="connsiteX51" fmla="*/ 484689 w 720001"/>
              <a:gd name="connsiteY51" fmla="*/ 322028 h 370548"/>
              <a:gd name="connsiteX52" fmla="*/ 475590 w 720001"/>
              <a:gd name="connsiteY52" fmla="*/ 299584 h 370548"/>
              <a:gd name="connsiteX53" fmla="*/ 472821 w 720001"/>
              <a:gd name="connsiteY53" fmla="*/ 288582 h 370548"/>
              <a:gd name="connsiteX54" fmla="*/ 481632 w 720001"/>
              <a:gd name="connsiteY54" fmla="*/ 281435 h 370548"/>
              <a:gd name="connsiteX55" fmla="*/ 507271 w 720001"/>
              <a:gd name="connsiteY55" fmla="*/ 252908 h 370548"/>
              <a:gd name="connsiteX56" fmla="*/ 498135 w 720001"/>
              <a:gd name="connsiteY56" fmla="*/ 231948 h 370548"/>
              <a:gd name="connsiteX57" fmla="*/ 495366 w 720001"/>
              <a:gd name="connsiteY57" fmla="*/ 220946 h 370548"/>
              <a:gd name="connsiteX58" fmla="*/ 504177 w 720001"/>
              <a:gd name="connsiteY58" fmla="*/ 213799 h 370548"/>
              <a:gd name="connsiteX59" fmla="*/ 529816 w 720001"/>
              <a:gd name="connsiteY59" fmla="*/ 185273 h 370548"/>
              <a:gd name="connsiteX60" fmla="*/ 500909 w 720001"/>
              <a:gd name="connsiteY60" fmla="*/ 156365 h 370548"/>
              <a:gd name="connsiteX61" fmla="*/ 490362 w 720001"/>
              <a:gd name="connsiteY61" fmla="*/ 145818 h 370548"/>
              <a:gd name="connsiteX62" fmla="*/ 500909 w 720001"/>
              <a:gd name="connsiteY62" fmla="*/ 135271 h 370548"/>
              <a:gd name="connsiteX63" fmla="*/ 669998 w 720001"/>
              <a:gd name="connsiteY63" fmla="*/ 135271 h 370548"/>
              <a:gd name="connsiteX64" fmla="*/ 690971 w 720001"/>
              <a:gd name="connsiteY64" fmla="*/ 126259 h 370548"/>
              <a:gd name="connsiteX65" fmla="*/ 698861 w 720001"/>
              <a:gd name="connsiteY65" fmla="*/ 104792 h 370548"/>
              <a:gd name="connsiteX66" fmla="*/ 667763 w 720001"/>
              <a:gd name="connsiteY66" fmla="*/ 77455 h 370548"/>
              <a:gd name="connsiteX67" fmla="*/ 405089 w 720001"/>
              <a:gd name="connsiteY67" fmla="*/ 77456 h 370548"/>
              <a:gd name="connsiteX68" fmla="*/ 394542 w 720001"/>
              <a:gd name="connsiteY68" fmla="*/ 66909 h 370548"/>
              <a:gd name="connsiteX69" fmla="*/ 405089 w 720001"/>
              <a:gd name="connsiteY69" fmla="*/ 56363 h 370548"/>
              <a:gd name="connsiteX70" fmla="*/ 450906 w 720001"/>
              <a:gd name="connsiteY70" fmla="*/ 56363 h 370548"/>
              <a:gd name="connsiteX71" fmla="*/ 450906 w 720001"/>
              <a:gd name="connsiteY71" fmla="*/ 55635 h 370548"/>
              <a:gd name="connsiteX72" fmla="*/ 416362 w 720001"/>
              <a:gd name="connsiteY72" fmla="*/ 21092 h 370548"/>
              <a:gd name="connsiteX73" fmla="*/ 371444 w 720001"/>
              <a:gd name="connsiteY73" fmla="*/ 0 h 370548"/>
              <a:gd name="connsiteX74" fmla="*/ 416364 w 720001"/>
              <a:gd name="connsiteY74" fmla="*/ 0 h 370548"/>
              <a:gd name="connsiteX75" fmla="*/ 472001 w 720001"/>
              <a:gd name="connsiteY75" fmla="*/ 55637 h 370548"/>
              <a:gd name="connsiteX76" fmla="*/ 472001 w 720001"/>
              <a:gd name="connsiteY76" fmla="*/ 56364 h 370548"/>
              <a:gd name="connsiteX77" fmla="*/ 667765 w 720001"/>
              <a:gd name="connsiteY77" fmla="*/ 56363 h 370548"/>
              <a:gd name="connsiteX78" fmla="*/ 719930 w 720001"/>
              <a:gd name="connsiteY78" fmla="*/ 103691 h 370548"/>
              <a:gd name="connsiteX79" fmla="*/ 706272 w 720001"/>
              <a:gd name="connsiteY79" fmla="*/ 140777 h 370548"/>
              <a:gd name="connsiteX80" fmla="*/ 669998 w 720001"/>
              <a:gd name="connsiteY80" fmla="*/ 156364 h 370548"/>
              <a:gd name="connsiteX81" fmla="*/ 541685 w 720001"/>
              <a:gd name="connsiteY81" fmla="*/ 156364 h 370548"/>
              <a:gd name="connsiteX82" fmla="*/ 550910 w 720001"/>
              <a:gd name="connsiteY82" fmla="*/ 185272 h 370548"/>
              <a:gd name="connsiteX83" fmla="*/ 522811 w 720001"/>
              <a:gd name="connsiteY83" fmla="*/ 230048 h 370548"/>
              <a:gd name="connsiteX84" fmla="*/ 528365 w 720001"/>
              <a:gd name="connsiteY84" fmla="*/ 252908 h 370548"/>
              <a:gd name="connsiteX85" fmla="*/ 500231 w 720001"/>
              <a:gd name="connsiteY85" fmla="*/ 297703 h 370548"/>
              <a:gd name="connsiteX86" fmla="*/ 505755 w 720001"/>
              <a:gd name="connsiteY86" fmla="*/ 323088 h 370548"/>
              <a:gd name="connsiteX87" fmla="*/ 453786 w 720001"/>
              <a:gd name="connsiteY87" fmla="*/ 370548 h 370548"/>
              <a:gd name="connsiteX88" fmla="*/ 306049 w 720001"/>
              <a:gd name="connsiteY88" fmla="*/ 370548 h 370548"/>
              <a:gd name="connsiteX89" fmla="*/ 232089 w 720001"/>
              <a:gd name="connsiteY89" fmla="*/ 360642 h 370548"/>
              <a:gd name="connsiteX90" fmla="*/ 153669 w 720001"/>
              <a:gd name="connsiteY90" fmla="*/ 339255 h 370548"/>
              <a:gd name="connsiteX91" fmla="*/ 123273 w 720001"/>
              <a:gd name="connsiteY91" fmla="*/ 359275 h 370548"/>
              <a:gd name="connsiteX92" fmla="*/ 33092 w 720001"/>
              <a:gd name="connsiteY92" fmla="*/ 359275 h 370548"/>
              <a:gd name="connsiteX93" fmla="*/ 0 w 720001"/>
              <a:gd name="connsiteY93" fmla="*/ 326182 h 370548"/>
              <a:gd name="connsiteX94" fmla="*/ 0 w 720001"/>
              <a:gd name="connsiteY94" fmla="*/ 123273 h 370548"/>
              <a:gd name="connsiteX95" fmla="*/ 33092 w 720001"/>
              <a:gd name="connsiteY95" fmla="*/ 90180 h 370548"/>
              <a:gd name="connsiteX96" fmla="*/ 123275 w 720001"/>
              <a:gd name="connsiteY96" fmla="*/ 90180 h 370548"/>
              <a:gd name="connsiteX97" fmla="*/ 152041 w 720001"/>
              <a:gd name="connsiteY97" fmla="*/ 106947 h 370548"/>
              <a:gd name="connsiteX98" fmla="*/ 282212 w 720001"/>
              <a:gd name="connsiteY98" fmla="*/ 25591 h 370548"/>
              <a:gd name="connsiteX99" fmla="*/ 371444 w 720001"/>
              <a:gd name="connsiteY99" fmla="*/ 0 h 37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20001" h="370548">
                <a:moveTo>
                  <a:pt x="439003" y="281839"/>
                </a:moveTo>
                <a:cubicBezTo>
                  <a:pt x="444829" y="281839"/>
                  <a:pt x="449551" y="286561"/>
                  <a:pt x="449551" y="292387"/>
                </a:cubicBezTo>
                <a:cubicBezTo>
                  <a:pt x="449551" y="298212"/>
                  <a:pt x="444829" y="302934"/>
                  <a:pt x="439003" y="302934"/>
                </a:cubicBezTo>
                <a:cubicBezTo>
                  <a:pt x="433178" y="302934"/>
                  <a:pt x="428456" y="298212"/>
                  <a:pt x="428456" y="292387"/>
                </a:cubicBezTo>
                <a:cubicBezTo>
                  <a:pt x="428456" y="286561"/>
                  <a:pt x="433178" y="281839"/>
                  <a:pt x="439003" y="281839"/>
                </a:cubicBezTo>
                <a:close/>
                <a:moveTo>
                  <a:pt x="78182" y="247999"/>
                </a:moveTo>
                <a:cubicBezTo>
                  <a:pt x="84008" y="247999"/>
                  <a:pt x="88729" y="252720"/>
                  <a:pt x="88729" y="258546"/>
                </a:cubicBezTo>
                <a:cubicBezTo>
                  <a:pt x="88729" y="264372"/>
                  <a:pt x="84008" y="269093"/>
                  <a:pt x="78182" y="269093"/>
                </a:cubicBezTo>
                <a:cubicBezTo>
                  <a:pt x="71565" y="269093"/>
                  <a:pt x="66184" y="274474"/>
                  <a:pt x="66184" y="281091"/>
                </a:cubicBezTo>
                <a:cubicBezTo>
                  <a:pt x="66184" y="287708"/>
                  <a:pt x="71565" y="293090"/>
                  <a:pt x="78182" y="293090"/>
                </a:cubicBezTo>
                <a:cubicBezTo>
                  <a:pt x="82454" y="293090"/>
                  <a:pt x="86439" y="290789"/>
                  <a:pt x="88581" y="287084"/>
                </a:cubicBezTo>
                <a:cubicBezTo>
                  <a:pt x="91499" y="282042"/>
                  <a:pt x="97951" y="280320"/>
                  <a:pt x="102992" y="283236"/>
                </a:cubicBezTo>
                <a:cubicBezTo>
                  <a:pt x="108034" y="286153"/>
                  <a:pt x="109758" y="292605"/>
                  <a:pt x="106840" y="297648"/>
                </a:cubicBezTo>
                <a:cubicBezTo>
                  <a:pt x="100939" y="307847"/>
                  <a:pt x="89958" y="314184"/>
                  <a:pt x="78182" y="314184"/>
                </a:cubicBezTo>
                <a:cubicBezTo>
                  <a:pt x="59936" y="314184"/>
                  <a:pt x="45090" y="299338"/>
                  <a:pt x="45090" y="281091"/>
                </a:cubicBezTo>
                <a:cubicBezTo>
                  <a:pt x="45090" y="262845"/>
                  <a:pt x="59934" y="247999"/>
                  <a:pt x="78182" y="247999"/>
                </a:cubicBezTo>
                <a:close/>
                <a:moveTo>
                  <a:pt x="438910" y="214180"/>
                </a:moveTo>
                <a:lnTo>
                  <a:pt x="461456" y="214180"/>
                </a:lnTo>
                <a:cubicBezTo>
                  <a:pt x="467281" y="214180"/>
                  <a:pt x="472003" y="218901"/>
                  <a:pt x="472003" y="224727"/>
                </a:cubicBezTo>
                <a:cubicBezTo>
                  <a:pt x="472003" y="230554"/>
                  <a:pt x="467282" y="235275"/>
                  <a:pt x="461456" y="235275"/>
                </a:cubicBezTo>
                <a:lnTo>
                  <a:pt x="438910" y="235275"/>
                </a:lnTo>
                <a:cubicBezTo>
                  <a:pt x="433084" y="235275"/>
                  <a:pt x="428363" y="230554"/>
                  <a:pt x="428363" y="224727"/>
                </a:cubicBezTo>
                <a:cubicBezTo>
                  <a:pt x="428363" y="218901"/>
                  <a:pt x="433084" y="214180"/>
                  <a:pt x="438910" y="214180"/>
                </a:cubicBezTo>
                <a:close/>
                <a:moveTo>
                  <a:pt x="438910" y="135271"/>
                </a:moveTo>
                <a:lnTo>
                  <a:pt x="461456" y="135271"/>
                </a:lnTo>
                <a:cubicBezTo>
                  <a:pt x="467281" y="135271"/>
                  <a:pt x="472003" y="139992"/>
                  <a:pt x="472003" y="145818"/>
                </a:cubicBezTo>
                <a:cubicBezTo>
                  <a:pt x="472003" y="151645"/>
                  <a:pt x="467282" y="156366"/>
                  <a:pt x="461456" y="156366"/>
                </a:cubicBezTo>
                <a:lnTo>
                  <a:pt x="438910" y="156366"/>
                </a:lnTo>
                <a:cubicBezTo>
                  <a:pt x="433084" y="156366"/>
                  <a:pt x="428363" y="151645"/>
                  <a:pt x="428363" y="145818"/>
                </a:cubicBezTo>
                <a:cubicBezTo>
                  <a:pt x="428363" y="139992"/>
                  <a:pt x="433084" y="135271"/>
                  <a:pt x="438910" y="135271"/>
                </a:cubicBezTo>
                <a:close/>
                <a:moveTo>
                  <a:pt x="371443" y="21092"/>
                </a:moveTo>
                <a:cubicBezTo>
                  <a:pt x="343811" y="21092"/>
                  <a:pt x="316821" y="28834"/>
                  <a:pt x="293389" y="43478"/>
                </a:cubicBezTo>
                <a:lnTo>
                  <a:pt x="156365" y="129118"/>
                </a:lnTo>
                <a:lnTo>
                  <a:pt x="156365" y="145817"/>
                </a:lnTo>
                <a:cubicBezTo>
                  <a:pt x="156365" y="151643"/>
                  <a:pt x="151644" y="156364"/>
                  <a:pt x="145818" y="156364"/>
                </a:cubicBezTo>
                <a:cubicBezTo>
                  <a:pt x="139992" y="156364"/>
                  <a:pt x="135271" y="151643"/>
                  <a:pt x="135271" y="145817"/>
                </a:cubicBezTo>
                <a:lnTo>
                  <a:pt x="135271" y="123272"/>
                </a:lnTo>
                <a:cubicBezTo>
                  <a:pt x="135271" y="116655"/>
                  <a:pt x="129890" y="111274"/>
                  <a:pt x="123273" y="111274"/>
                </a:cubicBezTo>
                <a:lnTo>
                  <a:pt x="33092" y="111274"/>
                </a:lnTo>
                <a:cubicBezTo>
                  <a:pt x="26475" y="111274"/>
                  <a:pt x="21094" y="116655"/>
                  <a:pt x="21094" y="123272"/>
                </a:cubicBezTo>
                <a:lnTo>
                  <a:pt x="21094" y="326181"/>
                </a:lnTo>
                <a:cubicBezTo>
                  <a:pt x="21094" y="332797"/>
                  <a:pt x="26475" y="338180"/>
                  <a:pt x="33092" y="338180"/>
                </a:cubicBezTo>
                <a:lnTo>
                  <a:pt x="123275" y="338180"/>
                </a:lnTo>
                <a:cubicBezTo>
                  <a:pt x="129891" y="338180"/>
                  <a:pt x="135273" y="332797"/>
                  <a:pt x="135273" y="326181"/>
                </a:cubicBezTo>
                <a:lnTo>
                  <a:pt x="135273" y="190910"/>
                </a:lnTo>
                <a:cubicBezTo>
                  <a:pt x="135273" y="185084"/>
                  <a:pt x="139994" y="180363"/>
                  <a:pt x="145820" y="180363"/>
                </a:cubicBezTo>
                <a:cubicBezTo>
                  <a:pt x="151646" y="180363"/>
                  <a:pt x="156367" y="185084"/>
                  <a:pt x="156367" y="190910"/>
                </a:cubicBezTo>
                <a:lnTo>
                  <a:pt x="156367" y="318126"/>
                </a:lnTo>
                <a:lnTo>
                  <a:pt x="237641" y="340291"/>
                </a:lnTo>
                <a:cubicBezTo>
                  <a:pt x="259927" y="346370"/>
                  <a:pt x="282942" y="349453"/>
                  <a:pt x="306049" y="349453"/>
                </a:cubicBezTo>
                <a:lnTo>
                  <a:pt x="453786" y="349453"/>
                </a:lnTo>
                <a:cubicBezTo>
                  <a:pt x="470067" y="349453"/>
                  <a:pt x="483929" y="337149"/>
                  <a:pt x="484689" y="322028"/>
                </a:cubicBezTo>
                <a:cubicBezTo>
                  <a:pt x="485117" y="313496"/>
                  <a:pt x="481887" y="305526"/>
                  <a:pt x="475590" y="299584"/>
                </a:cubicBezTo>
                <a:cubicBezTo>
                  <a:pt x="472606" y="296768"/>
                  <a:pt x="471524" y="292477"/>
                  <a:pt x="472821" y="288582"/>
                </a:cubicBezTo>
                <a:cubicBezTo>
                  <a:pt x="474117" y="284688"/>
                  <a:pt x="477555" y="281899"/>
                  <a:pt x="481632" y="281435"/>
                </a:cubicBezTo>
                <a:cubicBezTo>
                  <a:pt x="496249" y="279767"/>
                  <a:pt x="507271" y="267503"/>
                  <a:pt x="507271" y="252908"/>
                </a:cubicBezTo>
                <a:cubicBezTo>
                  <a:pt x="507271" y="244952"/>
                  <a:pt x="504025" y="237507"/>
                  <a:pt x="498135" y="231948"/>
                </a:cubicBezTo>
                <a:cubicBezTo>
                  <a:pt x="495150" y="229132"/>
                  <a:pt x="494069" y="224840"/>
                  <a:pt x="495366" y="220946"/>
                </a:cubicBezTo>
                <a:cubicBezTo>
                  <a:pt x="496662" y="217052"/>
                  <a:pt x="500101" y="214263"/>
                  <a:pt x="504177" y="213799"/>
                </a:cubicBezTo>
                <a:cubicBezTo>
                  <a:pt x="518794" y="212131"/>
                  <a:pt x="529816" y="199867"/>
                  <a:pt x="529816" y="185273"/>
                </a:cubicBezTo>
                <a:cubicBezTo>
                  <a:pt x="529816" y="169334"/>
                  <a:pt x="516848" y="156365"/>
                  <a:pt x="500909" y="156365"/>
                </a:cubicBezTo>
                <a:cubicBezTo>
                  <a:pt x="495083" y="156365"/>
                  <a:pt x="490362" y="151644"/>
                  <a:pt x="490362" y="145818"/>
                </a:cubicBezTo>
                <a:cubicBezTo>
                  <a:pt x="490362" y="139992"/>
                  <a:pt x="495083" y="135271"/>
                  <a:pt x="500909" y="135271"/>
                </a:cubicBezTo>
                <a:lnTo>
                  <a:pt x="669998" y="135271"/>
                </a:lnTo>
                <a:cubicBezTo>
                  <a:pt x="678007" y="135271"/>
                  <a:pt x="685455" y="132071"/>
                  <a:pt x="690971" y="126259"/>
                </a:cubicBezTo>
                <a:cubicBezTo>
                  <a:pt x="696482" y="120451"/>
                  <a:pt x="699286" y="112828"/>
                  <a:pt x="698861" y="104792"/>
                </a:cubicBezTo>
                <a:cubicBezTo>
                  <a:pt x="698074" y="89719"/>
                  <a:pt x="684122" y="77455"/>
                  <a:pt x="667763" y="77455"/>
                </a:cubicBezTo>
                <a:lnTo>
                  <a:pt x="405089" y="77456"/>
                </a:lnTo>
                <a:cubicBezTo>
                  <a:pt x="399263" y="77456"/>
                  <a:pt x="394542" y="72735"/>
                  <a:pt x="394542" y="66909"/>
                </a:cubicBezTo>
                <a:cubicBezTo>
                  <a:pt x="394542" y="61083"/>
                  <a:pt x="399263" y="56363"/>
                  <a:pt x="405089" y="56363"/>
                </a:cubicBezTo>
                <a:lnTo>
                  <a:pt x="450906" y="56363"/>
                </a:lnTo>
                <a:lnTo>
                  <a:pt x="450906" y="55635"/>
                </a:lnTo>
                <a:cubicBezTo>
                  <a:pt x="450906" y="36589"/>
                  <a:pt x="435410" y="21092"/>
                  <a:pt x="416362" y="21092"/>
                </a:cubicBezTo>
                <a:close/>
                <a:moveTo>
                  <a:pt x="371444" y="0"/>
                </a:moveTo>
                <a:lnTo>
                  <a:pt x="416364" y="0"/>
                </a:lnTo>
                <a:cubicBezTo>
                  <a:pt x="447043" y="0"/>
                  <a:pt x="472001" y="24958"/>
                  <a:pt x="472001" y="55637"/>
                </a:cubicBezTo>
                <a:lnTo>
                  <a:pt x="472001" y="56364"/>
                </a:lnTo>
                <a:lnTo>
                  <a:pt x="667765" y="56363"/>
                </a:lnTo>
                <a:cubicBezTo>
                  <a:pt x="695627" y="56363"/>
                  <a:pt x="718540" y="77151"/>
                  <a:pt x="719930" y="103691"/>
                </a:cubicBezTo>
                <a:cubicBezTo>
                  <a:pt x="720657" y="117561"/>
                  <a:pt x="715807" y="130732"/>
                  <a:pt x="706272" y="140777"/>
                </a:cubicBezTo>
                <a:cubicBezTo>
                  <a:pt x="696871" y="150682"/>
                  <a:pt x="683650" y="156364"/>
                  <a:pt x="669998" y="156364"/>
                </a:cubicBezTo>
                <a:lnTo>
                  <a:pt x="541685" y="156364"/>
                </a:lnTo>
                <a:cubicBezTo>
                  <a:pt x="547491" y="164531"/>
                  <a:pt x="550910" y="174511"/>
                  <a:pt x="550910" y="185272"/>
                </a:cubicBezTo>
                <a:cubicBezTo>
                  <a:pt x="550910" y="204795"/>
                  <a:pt x="539582" y="221909"/>
                  <a:pt x="522811" y="230048"/>
                </a:cubicBezTo>
                <a:cubicBezTo>
                  <a:pt x="526445" y="237030"/>
                  <a:pt x="528365" y="244808"/>
                  <a:pt x="528365" y="252908"/>
                </a:cubicBezTo>
                <a:cubicBezTo>
                  <a:pt x="528365" y="272447"/>
                  <a:pt x="517022" y="289570"/>
                  <a:pt x="500231" y="297703"/>
                </a:cubicBezTo>
                <a:cubicBezTo>
                  <a:pt x="504252" y="305457"/>
                  <a:pt x="506202" y="314192"/>
                  <a:pt x="505755" y="323088"/>
                </a:cubicBezTo>
                <a:cubicBezTo>
                  <a:pt x="504419" y="349702"/>
                  <a:pt x="481590" y="370548"/>
                  <a:pt x="453786" y="370548"/>
                </a:cubicBezTo>
                <a:lnTo>
                  <a:pt x="306049" y="370548"/>
                </a:lnTo>
                <a:cubicBezTo>
                  <a:pt x="281067" y="370548"/>
                  <a:pt x="256184" y="367215"/>
                  <a:pt x="232089" y="360642"/>
                </a:cubicBezTo>
                <a:lnTo>
                  <a:pt x="153669" y="339255"/>
                </a:lnTo>
                <a:cubicBezTo>
                  <a:pt x="148590" y="351019"/>
                  <a:pt x="136880" y="359275"/>
                  <a:pt x="123273" y="359275"/>
                </a:cubicBezTo>
                <a:lnTo>
                  <a:pt x="33092" y="359275"/>
                </a:lnTo>
                <a:cubicBezTo>
                  <a:pt x="14846" y="359275"/>
                  <a:pt x="0" y="344431"/>
                  <a:pt x="0" y="326182"/>
                </a:cubicBezTo>
                <a:lnTo>
                  <a:pt x="0" y="123273"/>
                </a:lnTo>
                <a:cubicBezTo>
                  <a:pt x="0" y="105026"/>
                  <a:pt x="14846" y="90180"/>
                  <a:pt x="33092" y="90180"/>
                </a:cubicBezTo>
                <a:lnTo>
                  <a:pt x="123275" y="90180"/>
                </a:lnTo>
                <a:cubicBezTo>
                  <a:pt x="135586" y="90180"/>
                  <a:pt x="146341" y="96944"/>
                  <a:pt x="152041" y="106947"/>
                </a:cubicBezTo>
                <a:lnTo>
                  <a:pt x="282212" y="25591"/>
                </a:lnTo>
                <a:cubicBezTo>
                  <a:pt x="309000" y="8850"/>
                  <a:pt x="339855" y="0"/>
                  <a:pt x="371444" y="0"/>
                </a:cubicBez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3" name="Прямоугольник 2">
            <a:extLst>
              <a:ext uri="{FF2B5EF4-FFF2-40B4-BE49-F238E27FC236}">
                <a16:creationId xmlns:a16="http://schemas.microsoft.com/office/drawing/2014/main" id="{7A752C43-2C94-48DC-A0B6-00F12D3B86D6}"/>
              </a:ext>
            </a:extLst>
          </p:cNvPr>
          <p:cNvSpPr/>
          <p:nvPr/>
        </p:nvSpPr>
        <p:spPr>
          <a:xfrm>
            <a:off x="1543051" y="1054596"/>
            <a:ext cx="8955743" cy="584775"/>
          </a:xfrm>
          <a:prstGeom prst="rect">
            <a:avLst/>
          </a:prstGeom>
        </p:spPr>
        <p:txBody>
          <a:bodyPr wrap="square">
            <a:spAutoFit/>
          </a:bodyPr>
          <a:lstStyle/>
          <a:p>
            <a:r>
              <a:rPr lang="ru-RU" sz="1600" dirty="0">
                <a:latin typeface="Roboto Light" panose="020B0604020202020204" charset="0"/>
                <a:ea typeface="Roboto Light" panose="020B0604020202020204" charset="0"/>
                <a:cs typeface="Roboto Light" panose="020B0604020202020204" charset="0"/>
              </a:rPr>
              <a:t>При закупке работ по </a:t>
            </a:r>
            <a:r>
              <a:rPr lang="ru-RU" sz="1600" b="1" dirty="0">
                <a:latin typeface="Roboto Light" panose="020B0604020202020204" charset="0"/>
                <a:ea typeface="Roboto Light" panose="020B0604020202020204" charset="0"/>
                <a:cs typeface="Roboto Light" panose="020B0604020202020204" charset="0"/>
              </a:rPr>
              <a:t>строительству, реконструкции, капитальному ремонту, сносу ОКС </a:t>
            </a:r>
            <a:r>
              <a:rPr lang="ru-RU" sz="1600" dirty="0">
                <a:latin typeface="Roboto Light" panose="020B0604020202020204" charset="0"/>
                <a:ea typeface="Roboto Light" panose="020B0604020202020204" charset="0"/>
                <a:cs typeface="Roboto Light" panose="020B0604020202020204" charset="0"/>
              </a:rPr>
              <a:t>описание объекта закупки должно содержать: </a:t>
            </a:r>
          </a:p>
        </p:txBody>
      </p:sp>
      <p:sp>
        <p:nvSpPr>
          <p:cNvPr id="14" name="Прямоугольник 13">
            <a:extLst>
              <a:ext uri="{FF2B5EF4-FFF2-40B4-BE49-F238E27FC236}">
                <a16:creationId xmlns:a16="http://schemas.microsoft.com/office/drawing/2014/main" id="{523E86E2-4829-459C-B7F9-545563C96729}"/>
              </a:ext>
            </a:extLst>
          </p:cNvPr>
          <p:cNvSpPr/>
          <p:nvPr/>
        </p:nvSpPr>
        <p:spPr>
          <a:xfrm>
            <a:off x="5407234" y="1816367"/>
            <a:ext cx="1377532" cy="276999"/>
          </a:xfrm>
          <a:prstGeom prst="rect">
            <a:avLst/>
          </a:prstGeom>
        </p:spPr>
        <p:txBody>
          <a:bodyPr wrap="square">
            <a:spAutoFit/>
          </a:bodyPr>
          <a:lstStyle/>
          <a:p>
            <a:r>
              <a:rPr lang="ru-RU" sz="1200" b="1" dirty="0">
                <a:solidFill>
                  <a:schemeClr val="accent6"/>
                </a:solidFill>
                <a:latin typeface="Roboto Light" panose="020B0604020202020204" charset="0"/>
                <a:ea typeface="Roboto Light" panose="020B0604020202020204" charset="0"/>
                <a:cs typeface="Roboto Light" panose="020B0604020202020204" charset="0"/>
              </a:rPr>
              <a:t>с 01.01.2022</a:t>
            </a:r>
          </a:p>
        </p:txBody>
      </p:sp>
      <p:sp>
        <p:nvSpPr>
          <p:cNvPr id="15" name="Прямоугольник 14">
            <a:extLst>
              <a:ext uri="{FF2B5EF4-FFF2-40B4-BE49-F238E27FC236}">
                <a16:creationId xmlns:a16="http://schemas.microsoft.com/office/drawing/2014/main" id="{B0734051-5D98-4161-9008-449AD3BE8861}"/>
              </a:ext>
            </a:extLst>
          </p:cNvPr>
          <p:cNvSpPr/>
          <p:nvPr/>
        </p:nvSpPr>
        <p:spPr>
          <a:xfrm>
            <a:off x="6437377" y="3456454"/>
            <a:ext cx="3884034" cy="646331"/>
          </a:xfrm>
          <a:prstGeom prst="rect">
            <a:avLst/>
          </a:prstGeom>
        </p:spPr>
        <p:txBody>
          <a:bodyPr wrap="square">
            <a:spAutoFit/>
          </a:bodyPr>
          <a:lstStyle/>
          <a:p>
            <a:pPr marL="92075" indent="-92075"/>
            <a:r>
              <a:rPr lang="ru-RU" sz="1200" dirty="0">
                <a:solidFill>
                  <a:schemeClr val="accent6"/>
                </a:solidFill>
                <a:latin typeface="Roboto Light" panose="020B0604020202020204" charset="0"/>
                <a:ea typeface="Roboto Light" panose="020B0604020202020204" charset="0"/>
                <a:cs typeface="Roboto Light" panose="020B0604020202020204" charset="0"/>
              </a:rPr>
              <a:t>* типовая проектная документация введена взамен экономически эффективной проектной документации повторного использования</a:t>
            </a:r>
          </a:p>
        </p:txBody>
      </p:sp>
      <p:sp>
        <p:nvSpPr>
          <p:cNvPr id="16" name="Прямоугольник 15">
            <a:extLst>
              <a:ext uri="{FF2B5EF4-FFF2-40B4-BE49-F238E27FC236}">
                <a16:creationId xmlns:a16="http://schemas.microsoft.com/office/drawing/2014/main" id="{E2D917C0-3812-4DD5-A3A7-4C4DE6156146}"/>
              </a:ext>
            </a:extLst>
          </p:cNvPr>
          <p:cNvSpPr/>
          <p:nvPr/>
        </p:nvSpPr>
        <p:spPr>
          <a:xfrm>
            <a:off x="1543051" y="4356688"/>
            <a:ext cx="8955743" cy="1569660"/>
          </a:xfrm>
          <a:prstGeom prst="rect">
            <a:avLst/>
          </a:prstGeom>
        </p:spPr>
        <p:txBody>
          <a:bodyPr wrap="square">
            <a:spAutoFit/>
          </a:bodyPr>
          <a:lstStyle/>
          <a:p>
            <a:pPr algn="just"/>
            <a:r>
              <a:rPr lang="ru-RU" sz="1600" dirty="0">
                <a:latin typeface="Roboto Light" panose="020B0604020202020204" charset="0"/>
                <a:ea typeface="Roboto Light" panose="020B0604020202020204" charset="0"/>
                <a:cs typeface="Roboto Light" panose="020B0604020202020204" charset="0"/>
              </a:rPr>
              <a:t>Предусмотрена возможность заключения контракта, связанного с сохранением </a:t>
            </a:r>
            <a:r>
              <a:rPr lang="ru-RU" sz="1600" b="1" dirty="0">
                <a:latin typeface="Roboto Light" panose="020B0604020202020204" charset="0"/>
                <a:ea typeface="Roboto Light" panose="020B0604020202020204" charset="0"/>
                <a:cs typeface="Roboto Light" panose="020B0604020202020204" charset="0"/>
              </a:rPr>
              <a:t>объекта культурного наследия, «под ключ»</a:t>
            </a:r>
            <a:r>
              <a:rPr lang="ru-RU" sz="1600" dirty="0">
                <a:latin typeface="Roboto Light" panose="020B0604020202020204" charset="0"/>
                <a:ea typeface="Roboto Light" panose="020B0604020202020204" charset="0"/>
                <a:cs typeface="Roboto Light" panose="020B0604020202020204" charset="0"/>
              </a:rPr>
              <a:t>. Предметом контракта может быть одновременно консервация, ремонт, реставрация, приспособление ОКН для современного использования, включая научно-исследовательские, изыскательские, проектные и производственные работы, научное руководство проведением работ по сохранению такого объекта, технический и авторский надзор за проведением этих работ.</a:t>
            </a:r>
          </a:p>
        </p:txBody>
      </p:sp>
    </p:spTree>
    <p:extLst>
      <p:ext uri="{BB962C8B-B14F-4D97-AF65-F5344CB8AC3E}">
        <p14:creationId xmlns:p14="http://schemas.microsoft.com/office/powerpoint/2010/main" val="1126643509"/>
      </p:ext>
    </p:extLst>
  </p:cSld>
  <p:clrMapOvr>
    <a:masterClrMapping/>
  </p:clrMapOvr>
  <p:transition spd="slow">
    <p:fade thruBlk="1"/>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Схема 17"/>
          <p:cNvGraphicFramePr/>
          <p:nvPr/>
        </p:nvGraphicFramePr>
        <p:xfrm>
          <a:off x="1295400" y="2286000"/>
          <a:ext cx="9601200" cy="99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object 2"/>
          <p:cNvSpPr/>
          <p:nvPr/>
        </p:nvSpPr>
        <p:spPr>
          <a:xfrm>
            <a:off x="1143000" y="551687"/>
            <a:ext cx="9906000" cy="295910"/>
          </a:xfrm>
          <a:custGeom>
            <a:avLst/>
            <a:gdLst/>
            <a:ahLst/>
            <a:cxnLst/>
            <a:rect l="l" t="t" r="r" b="b"/>
            <a:pathLst>
              <a:path w="9906000" h="295909">
                <a:moveTo>
                  <a:pt x="0" y="295655"/>
                </a:moveTo>
                <a:lnTo>
                  <a:pt x="9905999" y="295655"/>
                </a:lnTo>
                <a:lnTo>
                  <a:pt x="9906000" y="0"/>
                </a:lnTo>
                <a:lnTo>
                  <a:pt x="0" y="0"/>
                </a:lnTo>
                <a:lnTo>
                  <a:pt x="0" y="295655"/>
                </a:lnTo>
                <a:close/>
              </a:path>
            </a:pathLst>
          </a:custGeom>
          <a:solidFill>
            <a:srgbClr val="005F95"/>
          </a:solidFill>
        </p:spPr>
        <p:txBody>
          <a:bodyPr wrap="square" lIns="0" tIns="0" rIns="0" bIns="0" rtlCol="0"/>
          <a:lstStyle/>
          <a:p>
            <a:endParaRPr/>
          </a:p>
        </p:txBody>
      </p:sp>
      <p:cxnSp>
        <p:nvCxnSpPr>
          <p:cNvPr id="32" name="Прямая соединительная линия 31"/>
          <p:cNvCxnSpPr/>
          <p:nvPr/>
        </p:nvCxnSpPr>
        <p:spPr>
          <a:xfrm>
            <a:off x="1295400" y="2209800"/>
            <a:ext cx="990600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Прямоугольник 19"/>
          <p:cNvSpPr/>
          <p:nvPr/>
        </p:nvSpPr>
        <p:spPr>
          <a:xfrm>
            <a:off x="1371600" y="914400"/>
            <a:ext cx="4724400" cy="1244508"/>
          </a:xfrm>
          <a:prstGeom prst="rect">
            <a:avLst/>
          </a:prstGeom>
        </p:spPr>
        <p:txBody>
          <a:bodyPr wrap="square" anchor="t">
            <a:spAutoFit/>
          </a:bodyPr>
          <a:lstStyle/>
          <a:p>
            <a:pPr marR="45085">
              <a:lnSpc>
                <a:spcPct val="95900"/>
              </a:lnSpc>
            </a:pPr>
            <a:r>
              <a:rPr lang="ru-RU" sz="1200" u="sng" dirty="0">
                <a:effectLst>
                  <a:outerShdw blurRad="38100" dist="38100" dir="2700000" algn="tl">
                    <a:srgbClr val="000000">
                      <a:alpha val="43137"/>
                    </a:srgbClr>
                  </a:outerShdw>
                </a:effectLst>
                <a:latin typeface="Arial" pitchFamily="34" charset="0"/>
                <a:cs typeface="Arial" pitchFamily="34" charset="0"/>
              </a:rPr>
              <a:t>Пример:</a:t>
            </a:r>
          </a:p>
          <a:p>
            <a:pPr marR="45085" algn="just">
              <a:lnSpc>
                <a:spcPct val="95900"/>
              </a:lnSpc>
            </a:pPr>
            <a:r>
              <a:rPr lang="ru-RU" sz="1100" dirty="0">
                <a:latin typeface="Arial" pitchFamily="34" charset="0"/>
                <a:cs typeface="Arial" pitchFamily="34" charset="0"/>
              </a:rPr>
              <a:t>Дата утверждения проектной документации – март 2021 г.</a:t>
            </a:r>
          </a:p>
          <a:p>
            <a:pPr marR="45085" algn="just">
              <a:lnSpc>
                <a:spcPct val="95900"/>
              </a:lnSpc>
            </a:pPr>
            <a:r>
              <a:rPr lang="ru-RU" sz="1100" dirty="0">
                <a:latin typeface="Arial" pitchFamily="34" charset="0"/>
                <a:cs typeface="Arial" pitchFamily="34" charset="0"/>
              </a:rPr>
              <a:t>Дата определения НМЦК – июль 2021 г.</a:t>
            </a:r>
          </a:p>
          <a:p>
            <a:pPr marR="45085" algn="just">
              <a:lnSpc>
                <a:spcPct val="95900"/>
              </a:lnSpc>
            </a:pPr>
            <a:r>
              <a:rPr lang="ru-RU" sz="1100" dirty="0">
                <a:latin typeface="Arial" pitchFamily="34" charset="0"/>
                <a:cs typeface="Arial" pitchFamily="34" charset="0"/>
              </a:rPr>
              <a:t>Дата начала выполнения работ – сентябрь 2021 г.</a:t>
            </a:r>
          </a:p>
          <a:p>
            <a:pPr marR="45085" algn="just">
              <a:lnSpc>
                <a:spcPct val="95900"/>
              </a:lnSpc>
            </a:pPr>
            <a:r>
              <a:rPr lang="ru-RU" sz="1100" dirty="0">
                <a:latin typeface="Arial" pitchFamily="34" charset="0"/>
                <a:cs typeface="Arial" pitchFamily="34" charset="0"/>
              </a:rPr>
              <a:t>Дата окончания выполнения работ – май 2022 г.</a:t>
            </a:r>
          </a:p>
          <a:p>
            <a:pPr marR="45085" algn="just">
              <a:lnSpc>
                <a:spcPct val="95900"/>
              </a:lnSpc>
            </a:pPr>
            <a:r>
              <a:rPr lang="ru-RU" sz="1100" dirty="0">
                <a:latin typeface="Arial" pitchFamily="34" charset="0"/>
                <a:cs typeface="Arial" pitchFamily="34" charset="0"/>
              </a:rPr>
              <a:t>Продолжительность выполнения работ – 9 месяцев</a:t>
            </a:r>
          </a:p>
          <a:p>
            <a:pPr marR="45085" algn="just">
              <a:lnSpc>
                <a:spcPct val="95900"/>
              </a:lnSpc>
            </a:pPr>
            <a:r>
              <a:rPr lang="ru-RU" sz="1100" spc="-5" dirty="0">
                <a:latin typeface="Arial" pitchFamily="34" charset="0"/>
                <a:cs typeface="Arial" pitchFamily="34" charset="0"/>
              </a:rPr>
              <a:t>Место строительства – г. Ростов-на-Дону, Ростовская область</a:t>
            </a:r>
          </a:p>
        </p:txBody>
      </p:sp>
      <p:sp>
        <p:nvSpPr>
          <p:cNvPr id="24" name="Прямоугольник 23"/>
          <p:cNvSpPr/>
          <p:nvPr/>
        </p:nvSpPr>
        <p:spPr>
          <a:xfrm>
            <a:off x="3429000" y="2895600"/>
            <a:ext cx="3200400" cy="269626"/>
          </a:xfrm>
          <a:prstGeom prst="rect">
            <a:avLst/>
          </a:prstGeom>
        </p:spPr>
        <p:txBody>
          <a:bodyPr wrap="square">
            <a:spAutoFit/>
          </a:bodyPr>
          <a:lstStyle/>
          <a:p>
            <a:pPr marL="228600" marR="45085" indent="-228600" algn="ctr">
              <a:lnSpc>
                <a:spcPct val="95900"/>
              </a:lnSpc>
            </a:pPr>
            <a:r>
              <a:rPr lang="ru-RU" sz="1200" i="1" spc="-5" dirty="0">
                <a:latin typeface="Times New Roman"/>
                <a:cs typeface="Times New Roman"/>
              </a:rPr>
              <a:t>2021 год (с марта по декабрь)</a:t>
            </a:r>
            <a:endParaRPr lang="ru-RU" sz="1200" i="1" spc="-10" dirty="0">
              <a:latin typeface="Arial" pitchFamily="34" charset="0"/>
              <a:cs typeface="Arial" pitchFamily="34" charset="0"/>
            </a:endParaRPr>
          </a:p>
        </p:txBody>
      </p:sp>
      <p:sp>
        <p:nvSpPr>
          <p:cNvPr id="25" name="Левая фигурная скобка 24"/>
          <p:cNvSpPr/>
          <p:nvPr/>
        </p:nvSpPr>
        <p:spPr>
          <a:xfrm rot="16200000">
            <a:off x="4800600" y="1143000"/>
            <a:ext cx="304800" cy="4114800"/>
          </a:xfrm>
          <a:prstGeom prst="leftBrac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7" name="Скругленный прямоугольник 26"/>
          <p:cNvSpPr/>
          <p:nvPr/>
        </p:nvSpPr>
        <p:spPr>
          <a:xfrm>
            <a:off x="5638800" y="2743200"/>
            <a:ext cx="3429000" cy="76200"/>
          </a:xfrm>
          <a:prstGeom prst="roundRect">
            <a:avLst/>
          </a:prstGeom>
          <a:solidFill>
            <a:schemeClr val="accent1">
              <a:alpha val="50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6934200" y="2895600"/>
            <a:ext cx="2438400" cy="269626"/>
          </a:xfrm>
          <a:prstGeom prst="rect">
            <a:avLst/>
          </a:prstGeom>
        </p:spPr>
        <p:txBody>
          <a:bodyPr wrap="square">
            <a:spAutoFit/>
          </a:bodyPr>
          <a:lstStyle/>
          <a:p>
            <a:pPr marL="228600" marR="45085" indent="-228600" algn="ctr">
              <a:lnSpc>
                <a:spcPct val="95900"/>
              </a:lnSpc>
            </a:pPr>
            <a:r>
              <a:rPr lang="ru-RU" sz="1200" i="1" spc="-5" dirty="0">
                <a:latin typeface="Times New Roman"/>
                <a:cs typeface="Times New Roman"/>
              </a:rPr>
              <a:t>2022 год (с января по май)</a:t>
            </a:r>
            <a:endParaRPr lang="ru-RU" sz="1200" i="1" spc="-10" dirty="0">
              <a:latin typeface="Arial" pitchFamily="34" charset="0"/>
              <a:cs typeface="Arial" pitchFamily="34" charset="0"/>
            </a:endParaRPr>
          </a:p>
        </p:txBody>
      </p:sp>
      <p:sp>
        <p:nvSpPr>
          <p:cNvPr id="30" name="Левая фигурная скобка 29"/>
          <p:cNvSpPr/>
          <p:nvPr/>
        </p:nvSpPr>
        <p:spPr>
          <a:xfrm rot="16200000">
            <a:off x="7924800" y="2133600"/>
            <a:ext cx="304800" cy="2133600"/>
          </a:xfrm>
          <a:prstGeom prst="leftBrac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1" name="Прямоугольник 30"/>
          <p:cNvSpPr/>
          <p:nvPr/>
        </p:nvSpPr>
        <p:spPr>
          <a:xfrm>
            <a:off x="1447800" y="3505201"/>
            <a:ext cx="4495800" cy="2428229"/>
          </a:xfrm>
          <a:prstGeom prst="rect">
            <a:avLst/>
          </a:prstGeom>
        </p:spPr>
        <p:txBody>
          <a:bodyPr wrap="square">
            <a:spAutoFit/>
          </a:bodyPr>
          <a:lstStyle/>
          <a:p>
            <a:pPr marL="228600" indent="-228600">
              <a:buFontTx/>
              <a:buAutoNum type="arabicPeriod"/>
            </a:pPr>
            <a:r>
              <a:rPr lang="ru-RU" sz="1100" spc="-10" dirty="0">
                <a:latin typeface="Arial" pitchFamily="34" charset="0"/>
                <a:cs typeface="Arial" pitchFamily="34" charset="0"/>
              </a:rPr>
              <a:t>Доля сметной стоимости, подлежащая выполнению</a:t>
            </a:r>
          </a:p>
          <a:p>
            <a:pPr marL="542925" indent="-180975">
              <a:buFont typeface="Wingdings" pitchFamily="2" charset="2"/>
              <a:buChar char="q"/>
            </a:pPr>
            <a:r>
              <a:rPr lang="ru-RU" sz="1100" spc="-10" dirty="0">
                <a:latin typeface="Arial" pitchFamily="34" charset="0"/>
                <a:cs typeface="Arial" pitchFamily="34" charset="0"/>
              </a:rPr>
              <a:t>В 2021 году – 44 %, </a:t>
            </a:r>
          </a:p>
          <a:p>
            <a:pPr marL="542925" indent="-180975">
              <a:buFont typeface="Wingdings" pitchFamily="2" charset="2"/>
              <a:buChar char="q"/>
            </a:pPr>
            <a:r>
              <a:rPr lang="ru-RU" sz="1100" spc="-10" dirty="0">
                <a:latin typeface="Arial" pitchFamily="34" charset="0"/>
                <a:cs typeface="Arial" pitchFamily="34" charset="0"/>
              </a:rPr>
              <a:t>В  2022 году – 56 %</a:t>
            </a:r>
          </a:p>
          <a:p>
            <a:pPr marL="228600" indent="-228600">
              <a:buFontTx/>
              <a:buAutoNum type="arabicPeriod"/>
            </a:pPr>
            <a:endParaRPr lang="ru-RU" sz="1100" spc="-10" dirty="0">
              <a:latin typeface="Arial" pitchFamily="34" charset="0"/>
              <a:cs typeface="Arial" pitchFamily="34" charset="0"/>
            </a:endParaRPr>
          </a:p>
          <a:p>
            <a:pPr marL="228600" indent="-228600"/>
            <a:r>
              <a:rPr lang="ru-RU" sz="1100" spc="-10" dirty="0">
                <a:latin typeface="Arial" pitchFamily="34" charset="0"/>
                <a:cs typeface="Arial" pitchFamily="34" charset="0"/>
              </a:rPr>
              <a:t>2. Расчет </a:t>
            </a:r>
            <a:r>
              <a:rPr lang="ru-RU" sz="1100" b="1" spc="-10" dirty="0">
                <a:latin typeface="Arial" pitchFamily="34" charset="0"/>
                <a:cs typeface="Arial" pitchFamily="34" charset="0"/>
              </a:rPr>
              <a:t>индекса</a:t>
            </a:r>
            <a:r>
              <a:rPr lang="ru-RU" sz="1100" spc="-10" dirty="0">
                <a:latin typeface="Arial" pitchFamily="34" charset="0"/>
                <a:cs typeface="Arial" pitchFamily="34" charset="0"/>
              </a:rPr>
              <a:t> </a:t>
            </a:r>
            <a:r>
              <a:rPr lang="ru-RU" sz="1100" b="1" spc="-10" dirty="0">
                <a:latin typeface="Arial" pitchFamily="34" charset="0"/>
                <a:cs typeface="Arial" pitchFamily="34" charset="0"/>
              </a:rPr>
              <a:t>фактический инфляции </a:t>
            </a:r>
            <a:r>
              <a:rPr lang="ru-RU" sz="1100" spc="-10" dirty="0">
                <a:latin typeface="Arial" pitchFamily="34" charset="0"/>
                <a:cs typeface="Arial" pitchFamily="34" charset="0"/>
              </a:rPr>
              <a:t>по Ростовской области в период от марта к июлю 2021 г.</a:t>
            </a:r>
          </a:p>
          <a:p>
            <a:pPr marL="228600" indent="-228600"/>
            <a:endParaRPr lang="ru-RU" sz="1100" spc="-10" dirty="0">
              <a:latin typeface="Arial" pitchFamily="34" charset="0"/>
              <a:cs typeface="Arial" pitchFamily="34" charset="0"/>
            </a:endParaRPr>
          </a:p>
          <a:p>
            <a:pPr marL="228600" indent="-228600" algn="ctr"/>
            <a:r>
              <a:rPr lang="ru-RU" sz="1100" spc="-10" dirty="0">
                <a:latin typeface="Arial" pitchFamily="34" charset="0"/>
                <a:cs typeface="Arial" pitchFamily="34" charset="0"/>
              </a:rPr>
              <a:t>1,0009*1,0036*1,004*1,0282 = 1,037</a:t>
            </a:r>
          </a:p>
          <a:p>
            <a:pPr marL="228600" indent="-228600">
              <a:buAutoNum type="arabicPeriod"/>
            </a:pPr>
            <a:endParaRPr lang="ru-RU" sz="1100" spc="-10" dirty="0">
              <a:latin typeface="Arial" pitchFamily="34" charset="0"/>
              <a:cs typeface="Arial" pitchFamily="34" charset="0"/>
            </a:endParaRPr>
          </a:p>
          <a:p>
            <a:pPr marL="228600" marR="45085" indent="-228600">
              <a:lnSpc>
                <a:spcPct val="95900"/>
              </a:lnSpc>
            </a:pPr>
            <a:r>
              <a:rPr lang="ru-RU" sz="1100" spc="-10" dirty="0">
                <a:latin typeface="Arial" pitchFamily="34" charset="0"/>
                <a:cs typeface="Arial" pitchFamily="34" charset="0"/>
              </a:rPr>
              <a:t>3. Ежемесячный прогнозный индекс</a:t>
            </a:r>
            <a:r>
              <a:rPr lang="ru-RU" sz="1100" b="1" spc="-10" dirty="0">
                <a:latin typeface="Arial" pitchFamily="34" charset="0"/>
                <a:cs typeface="Arial" pitchFamily="34" charset="0"/>
              </a:rPr>
              <a:t>:</a:t>
            </a:r>
          </a:p>
          <a:p>
            <a:pPr marL="228600" marR="45085" indent="-228600">
              <a:lnSpc>
                <a:spcPct val="95900"/>
              </a:lnSpc>
            </a:pPr>
            <a:endParaRPr lang="ru-RU" sz="1100" b="1" spc="-10" dirty="0">
              <a:latin typeface="Arial" pitchFamily="34" charset="0"/>
              <a:cs typeface="Arial" pitchFamily="34" charset="0"/>
            </a:endParaRPr>
          </a:p>
          <a:p>
            <a:pPr marL="228600" marR="45085" indent="-228600">
              <a:lnSpc>
                <a:spcPct val="95900"/>
              </a:lnSpc>
            </a:pPr>
            <a:r>
              <a:rPr lang="ru-RU" sz="1100" spc="-5" dirty="0">
                <a:latin typeface="Arial" pitchFamily="34" charset="0"/>
                <a:cs typeface="Arial" pitchFamily="34" charset="0"/>
              </a:rPr>
              <a:t>а) </a:t>
            </a:r>
            <a:r>
              <a:rPr lang="ru-RU" sz="1100" b="1" spc="-5" dirty="0">
                <a:latin typeface="Arial" pitchFamily="34" charset="0"/>
                <a:cs typeface="Arial" pitchFamily="34" charset="0"/>
              </a:rPr>
              <a:t>на 2021 год:        </a:t>
            </a:r>
            <a:r>
              <a:rPr lang="ru-RU" sz="1100" spc="-5" dirty="0" err="1">
                <a:latin typeface="Arial" pitchFamily="34" charset="0"/>
                <a:cs typeface="Arial" pitchFamily="34" charset="0"/>
              </a:rPr>
              <a:t>И</a:t>
            </a:r>
            <a:r>
              <a:rPr lang="ru-RU" sz="1100" spc="-5" baseline="-25000" dirty="0" err="1">
                <a:latin typeface="Arial" pitchFamily="34" charset="0"/>
                <a:cs typeface="Arial" pitchFamily="34" charset="0"/>
              </a:rPr>
              <a:t>пи</a:t>
            </a:r>
            <a:r>
              <a:rPr lang="ru-RU" sz="1100" spc="-5" baseline="-25000" dirty="0">
                <a:latin typeface="Arial" pitchFamily="34" charset="0"/>
                <a:cs typeface="Arial" pitchFamily="34" charset="0"/>
              </a:rPr>
              <a:t> </a:t>
            </a:r>
            <a:r>
              <a:rPr lang="ru-RU" sz="1100" spc="-5" baseline="-25000" dirty="0" err="1">
                <a:latin typeface="Arial" pitchFamily="34" charset="0"/>
                <a:cs typeface="Arial" pitchFamily="34" charset="0"/>
              </a:rPr>
              <a:t>мес</a:t>
            </a:r>
            <a:r>
              <a:rPr lang="ru-RU" sz="1100" spc="-5" baseline="-25000" dirty="0">
                <a:latin typeface="Arial" pitchFamily="34" charset="0"/>
                <a:cs typeface="Arial" pitchFamily="34" charset="0"/>
              </a:rPr>
              <a:t> </a:t>
            </a:r>
            <a:r>
              <a:rPr lang="ru-RU" sz="1100" spc="-5" dirty="0">
                <a:latin typeface="Arial" pitchFamily="34" charset="0"/>
                <a:cs typeface="Arial" pitchFamily="34" charset="0"/>
              </a:rPr>
              <a:t>= </a:t>
            </a:r>
            <a:r>
              <a:rPr lang="ru-RU" sz="1100" spc="-5" baseline="30000" dirty="0">
                <a:latin typeface="Arial" pitchFamily="34" charset="0"/>
                <a:cs typeface="Arial" pitchFamily="34" charset="0"/>
              </a:rPr>
              <a:t>12</a:t>
            </a:r>
            <a:r>
              <a:rPr lang="ru-RU" sz="1100" spc="-5" dirty="0">
                <a:latin typeface="Arial" pitchFamily="34" charset="0"/>
                <a:cs typeface="Arial" pitchFamily="34" charset="0"/>
                <a:sym typeface="Symbol"/>
              </a:rPr>
              <a:t></a:t>
            </a:r>
            <a:r>
              <a:rPr lang="ru-RU" sz="1100" spc="-5" dirty="0">
                <a:latin typeface="Arial" pitchFamily="34" charset="0"/>
                <a:cs typeface="Arial" pitchFamily="34" charset="0"/>
              </a:rPr>
              <a:t>1,051 = </a:t>
            </a:r>
            <a:r>
              <a:rPr lang="ru-RU" sz="1100" dirty="0">
                <a:latin typeface="Arial" pitchFamily="34" charset="0"/>
                <a:cs typeface="Arial" pitchFamily="34" charset="0"/>
              </a:rPr>
              <a:t>1,0042</a:t>
            </a:r>
          </a:p>
          <a:p>
            <a:pPr marL="228600" marR="45085" indent="-228600" algn="ctr">
              <a:lnSpc>
                <a:spcPct val="95900"/>
              </a:lnSpc>
            </a:pPr>
            <a:endParaRPr lang="ru-RU" sz="1100" dirty="0">
              <a:latin typeface="Arial" pitchFamily="34" charset="0"/>
              <a:cs typeface="Arial" pitchFamily="34" charset="0"/>
            </a:endParaRPr>
          </a:p>
          <a:p>
            <a:pPr marL="228600" marR="45085" indent="-228600" algn="just">
              <a:lnSpc>
                <a:spcPct val="95900"/>
              </a:lnSpc>
            </a:pPr>
            <a:r>
              <a:rPr lang="ru-RU" sz="1100" spc="-5" dirty="0">
                <a:latin typeface="Arial" pitchFamily="34" charset="0"/>
                <a:cs typeface="Arial" pitchFamily="34" charset="0"/>
              </a:rPr>
              <a:t>б) </a:t>
            </a:r>
            <a:r>
              <a:rPr lang="ru-RU" sz="1100" b="1" spc="-5" dirty="0">
                <a:latin typeface="Arial" pitchFamily="34" charset="0"/>
                <a:cs typeface="Arial" pitchFamily="34" charset="0"/>
              </a:rPr>
              <a:t>на 2022 год:        </a:t>
            </a:r>
            <a:r>
              <a:rPr lang="ru-RU" sz="1100" spc="-5" dirty="0" err="1">
                <a:latin typeface="Arial" pitchFamily="34" charset="0"/>
                <a:cs typeface="Arial" pitchFamily="34" charset="0"/>
              </a:rPr>
              <a:t>И</a:t>
            </a:r>
            <a:r>
              <a:rPr lang="ru-RU" sz="1100" spc="-5" baseline="-25000" dirty="0" err="1">
                <a:latin typeface="Arial" pitchFamily="34" charset="0"/>
                <a:cs typeface="Arial" pitchFamily="34" charset="0"/>
              </a:rPr>
              <a:t>пи</a:t>
            </a:r>
            <a:r>
              <a:rPr lang="ru-RU" sz="1100" spc="-5" baseline="-25000" dirty="0">
                <a:latin typeface="Arial" pitchFamily="34" charset="0"/>
                <a:cs typeface="Arial" pitchFamily="34" charset="0"/>
              </a:rPr>
              <a:t> </a:t>
            </a:r>
            <a:r>
              <a:rPr lang="ru-RU" sz="1100" spc="-5" baseline="-25000" dirty="0" err="1">
                <a:latin typeface="Arial" pitchFamily="34" charset="0"/>
                <a:cs typeface="Arial" pitchFamily="34" charset="0"/>
              </a:rPr>
              <a:t>мес</a:t>
            </a:r>
            <a:r>
              <a:rPr lang="ru-RU" sz="1100" spc="-5" baseline="-25000" dirty="0">
                <a:latin typeface="Arial" pitchFamily="34" charset="0"/>
                <a:cs typeface="Arial" pitchFamily="34" charset="0"/>
              </a:rPr>
              <a:t> </a:t>
            </a:r>
            <a:r>
              <a:rPr lang="ru-RU" sz="1100" spc="-5" dirty="0">
                <a:latin typeface="Arial" pitchFamily="34" charset="0"/>
                <a:cs typeface="Arial" pitchFamily="34" charset="0"/>
              </a:rPr>
              <a:t>= </a:t>
            </a:r>
            <a:r>
              <a:rPr lang="ru-RU" sz="1100" spc="-5" baseline="30000" dirty="0">
                <a:latin typeface="Arial" pitchFamily="34" charset="0"/>
                <a:cs typeface="Arial" pitchFamily="34" charset="0"/>
              </a:rPr>
              <a:t>12</a:t>
            </a:r>
            <a:r>
              <a:rPr lang="ru-RU" sz="1100" spc="-5" dirty="0">
                <a:latin typeface="Arial" pitchFamily="34" charset="0"/>
                <a:cs typeface="Arial" pitchFamily="34" charset="0"/>
                <a:sym typeface="Symbol"/>
              </a:rPr>
              <a:t></a:t>
            </a:r>
            <a:r>
              <a:rPr lang="ru-RU" sz="1100" spc="-5" dirty="0">
                <a:latin typeface="Arial" pitchFamily="34" charset="0"/>
                <a:cs typeface="Arial" pitchFamily="34" charset="0"/>
              </a:rPr>
              <a:t>1,053 = </a:t>
            </a:r>
            <a:r>
              <a:rPr lang="ru-RU" sz="1100" dirty="0">
                <a:latin typeface="Arial" pitchFamily="34" charset="0"/>
                <a:cs typeface="Arial" pitchFamily="34" charset="0"/>
              </a:rPr>
              <a:t>1,0043</a:t>
            </a:r>
          </a:p>
        </p:txBody>
      </p:sp>
      <p:sp>
        <p:nvSpPr>
          <p:cNvPr id="33" name="Прямоугольник 32"/>
          <p:cNvSpPr/>
          <p:nvPr/>
        </p:nvSpPr>
        <p:spPr>
          <a:xfrm>
            <a:off x="5943600" y="3505201"/>
            <a:ext cx="4800600" cy="1879617"/>
          </a:xfrm>
          <a:prstGeom prst="rect">
            <a:avLst/>
          </a:prstGeom>
        </p:spPr>
        <p:txBody>
          <a:bodyPr wrap="square">
            <a:spAutoFit/>
          </a:bodyPr>
          <a:lstStyle/>
          <a:p>
            <a:pPr marL="228600" marR="45085" indent="-228600" algn="just">
              <a:lnSpc>
                <a:spcPct val="95900"/>
              </a:lnSpc>
            </a:pPr>
            <a:r>
              <a:rPr lang="ru-RU" sz="1100" spc="-5" dirty="0">
                <a:latin typeface="Arial" pitchFamily="34" charset="0"/>
                <a:cs typeface="Arial" pitchFamily="34" charset="0"/>
              </a:rPr>
              <a:t>4. Расчет прогнозных индексов для каждого периода исполнения контракта: </a:t>
            </a:r>
          </a:p>
          <a:p>
            <a:pPr marL="228600" marR="45085" indent="-228600" algn="just">
              <a:lnSpc>
                <a:spcPct val="95900"/>
              </a:lnSpc>
            </a:pPr>
            <a:endParaRPr lang="ru-RU" sz="1100" b="1" spc="-10" dirty="0">
              <a:latin typeface="Arial" pitchFamily="34" charset="0"/>
              <a:cs typeface="Arial" pitchFamily="34" charset="0"/>
            </a:endParaRPr>
          </a:p>
          <a:p>
            <a:pPr marL="228600" marR="45085" indent="-228600" algn="just">
              <a:lnSpc>
                <a:spcPct val="95900"/>
              </a:lnSpc>
            </a:pPr>
            <a:r>
              <a:rPr lang="ru-RU" sz="1100" b="1" spc="-10" dirty="0">
                <a:latin typeface="Arial" pitchFamily="34" charset="0"/>
                <a:cs typeface="Arial" pitchFamily="34" charset="0"/>
              </a:rPr>
              <a:t>К на 2021 г.</a:t>
            </a:r>
            <a:endParaRPr lang="ru-RU" sz="1100" spc="-5" dirty="0">
              <a:latin typeface="Arial" pitchFamily="34" charset="0"/>
              <a:cs typeface="Arial" pitchFamily="34" charset="0"/>
            </a:endParaRPr>
          </a:p>
          <a:p>
            <a:pPr marL="228600" marR="45085" indent="-228600" algn="ctr">
              <a:lnSpc>
                <a:spcPct val="95900"/>
              </a:lnSpc>
            </a:pPr>
            <a:r>
              <a:rPr lang="ru-RU" sz="1100" spc="-5" dirty="0">
                <a:latin typeface="Arial" pitchFamily="34" charset="0"/>
                <a:cs typeface="Arial" pitchFamily="34" charset="0"/>
              </a:rPr>
              <a:t>(1,0042 </a:t>
            </a:r>
            <a:r>
              <a:rPr lang="ru-RU" sz="1100" spc="-5" baseline="30000" dirty="0">
                <a:latin typeface="Arial" pitchFamily="34" charset="0"/>
                <a:cs typeface="Arial" pitchFamily="34" charset="0"/>
              </a:rPr>
              <a:t>8 </a:t>
            </a:r>
            <a:r>
              <a:rPr lang="ru-RU" sz="1100" spc="-5" dirty="0">
                <a:latin typeface="Arial" pitchFamily="34" charset="0"/>
                <a:cs typeface="Arial" pitchFamily="34" charset="0"/>
              </a:rPr>
              <a:t>+1,0042 </a:t>
            </a:r>
            <a:r>
              <a:rPr lang="ru-RU" sz="1100" spc="-5" baseline="30000" dirty="0">
                <a:latin typeface="Arial" pitchFamily="34" charset="0"/>
                <a:cs typeface="Arial" pitchFamily="34" charset="0"/>
              </a:rPr>
              <a:t>11</a:t>
            </a:r>
            <a:r>
              <a:rPr lang="ru-RU" sz="1100" spc="-5" dirty="0">
                <a:latin typeface="Arial" pitchFamily="34" charset="0"/>
                <a:cs typeface="Arial" pitchFamily="34" charset="0"/>
              </a:rPr>
              <a:t>) / 2 = </a:t>
            </a:r>
            <a:r>
              <a:rPr lang="en-US" sz="1100" spc="-5" dirty="0">
                <a:latin typeface="Arial" pitchFamily="34" charset="0"/>
                <a:cs typeface="Arial" pitchFamily="34" charset="0"/>
              </a:rPr>
              <a:t>1</a:t>
            </a:r>
            <a:r>
              <a:rPr lang="ru-RU" sz="1100" spc="-5" dirty="0">
                <a:latin typeface="Arial" pitchFamily="34" charset="0"/>
                <a:cs typeface="Arial" pitchFamily="34" charset="0"/>
              </a:rPr>
              <a:t>,0406</a:t>
            </a:r>
          </a:p>
          <a:p>
            <a:pPr marR="45085" indent="182563">
              <a:lnSpc>
                <a:spcPct val="95900"/>
              </a:lnSpc>
            </a:pPr>
            <a:endParaRPr lang="ru-RU" sz="1100" spc="-5" dirty="0">
              <a:latin typeface="Arial" pitchFamily="34" charset="0"/>
              <a:cs typeface="Arial" pitchFamily="34" charset="0"/>
            </a:endParaRPr>
          </a:p>
          <a:p>
            <a:pPr marR="45085" indent="182563">
              <a:lnSpc>
                <a:spcPct val="95900"/>
              </a:lnSpc>
            </a:pPr>
            <a:r>
              <a:rPr lang="ru-RU" sz="1100" spc="-5" dirty="0">
                <a:latin typeface="Arial" pitchFamily="34" charset="0"/>
                <a:cs typeface="Arial" pitchFamily="34" charset="0"/>
              </a:rPr>
              <a:t>Индекс-дефлятор на начало строительства - сентябрь 2021 г.,  рассчитывается как 1,0042 в восьмой степени, т.е. от января к сентябрю 2021 г.;</a:t>
            </a:r>
          </a:p>
          <a:p>
            <a:pPr marR="45085" indent="182563">
              <a:lnSpc>
                <a:spcPct val="95900"/>
              </a:lnSpc>
            </a:pPr>
            <a:r>
              <a:rPr lang="ru-RU" sz="1100" spc="-5" dirty="0">
                <a:latin typeface="Arial" pitchFamily="34" charset="0"/>
                <a:cs typeface="Arial" pitchFamily="34" charset="0"/>
              </a:rPr>
              <a:t>Индекс-дефлятор на  декабрь 2021 г. рассчитывается как 1,0042 в одиннадцатой степени, т. е. от января к декабрю 2021 г.</a:t>
            </a:r>
          </a:p>
        </p:txBody>
      </p:sp>
      <p:sp>
        <p:nvSpPr>
          <p:cNvPr id="23" name="Прямоугольник 22"/>
          <p:cNvSpPr/>
          <p:nvPr/>
        </p:nvSpPr>
        <p:spPr>
          <a:xfrm>
            <a:off x="6096000" y="1295400"/>
            <a:ext cx="4724400" cy="261610"/>
          </a:xfrm>
          <a:prstGeom prst="rect">
            <a:avLst/>
          </a:prstGeom>
        </p:spPr>
        <p:txBody>
          <a:bodyPr wrap="square">
            <a:spAutoFit/>
          </a:bodyPr>
          <a:lstStyle/>
          <a:p>
            <a:pPr algn="ctr"/>
            <a:r>
              <a:rPr lang="ru-RU" sz="1100" dirty="0">
                <a:latin typeface="Arial" pitchFamily="34" charset="0"/>
                <a:cs typeface="Arial" pitchFamily="34" charset="0"/>
              </a:rPr>
              <a:t>Рассчитать: индексы фактической и прогнозной инфляции</a:t>
            </a:r>
            <a:endParaRPr lang="ru-RU" sz="1100" dirty="0"/>
          </a:p>
        </p:txBody>
      </p:sp>
      <p:sp>
        <p:nvSpPr>
          <p:cNvPr id="26" name="Прямоугольник 25"/>
          <p:cNvSpPr/>
          <p:nvPr/>
        </p:nvSpPr>
        <p:spPr>
          <a:xfrm>
            <a:off x="6324600" y="1219200"/>
            <a:ext cx="4191000" cy="381000"/>
          </a:xfrm>
          <a:prstGeom prst="rect">
            <a:avLst/>
          </a:prstGeom>
          <a:no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Заголовок 4">
            <a:extLst>
              <a:ext uri="{FF2B5EF4-FFF2-40B4-BE49-F238E27FC236}">
                <a16:creationId xmlns:a16="http://schemas.microsoft.com/office/drawing/2014/main" id="{BB665ECC-8EAB-4022-9949-BC08751618AD}"/>
              </a:ext>
            </a:extLst>
          </p:cNvPr>
          <p:cNvSpPr>
            <a:spLocks noGrp="1"/>
          </p:cNvSpPr>
          <p:nvPr>
            <p:ph type="title"/>
          </p:nvPr>
        </p:nvSpPr>
        <p:spPr/>
        <p:txBody>
          <a:bodyPr/>
          <a:lstStyle/>
          <a:p>
            <a:endParaRPr lang="ru-RU"/>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Схема 17"/>
          <p:cNvGraphicFramePr/>
          <p:nvPr/>
        </p:nvGraphicFramePr>
        <p:xfrm>
          <a:off x="1295400" y="2286000"/>
          <a:ext cx="9601200" cy="99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object 2"/>
          <p:cNvSpPr/>
          <p:nvPr/>
        </p:nvSpPr>
        <p:spPr>
          <a:xfrm>
            <a:off x="1143000" y="551687"/>
            <a:ext cx="9906000" cy="295910"/>
          </a:xfrm>
          <a:custGeom>
            <a:avLst/>
            <a:gdLst/>
            <a:ahLst/>
            <a:cxnLst/>
            <a:rect l="l" t="t" r="r" b="b"/>
            <a:pathLst>
              <a:path w="9906000" h="295909">
                <a:moveTo>
                  <a:pt x="0" y="295655"/>
                </a:moveTo>
                <a:lnTo>
                  <a:pt x="9905999" y="295655"/>
                </a:lnTo>
                <a:lnTo>
                  <a:pt x="9906000" y="0"/>
                </a:lnTo>
                <a:lnTo>
                  <a:pt x="0" y="0"/>
                </a:lnTo>
                <a:lnTo>
                  <a:pt x="0" y="295655"/>
                </a:lnTo>
                <a:close/>
              </a:path>
            </a:pathLst>
          </a:custGeom>
          <a:solidFill>
            <a:srgbClr val="005F95"/>
          </a:solidFill>
        </p:spPr>
        <p:txBody>
          <a:bodyPr wrap="square" lIns="0" tIns="0" rIns="0" bIns="0" rtlCol="0"/>
          <a:lstStyle/>
          <a:p>
            <a:endParaRPr/>
          </a:p>
        </p:txBody>
      </p:sp>
      <p:cxnSp>
        <p:nvCxnSpPr>
          <p:cNvPr id="32" name="Прямая соединительная линия 31"/>
          <p:cNvCxnSpPr/>
          <p:nvPr/>
        </p:nvCxnSpPr>
        <p:spPr>
          <a:xfrm>
            <a:off x="1295400" y="2209800"/>
            <a:ext cx="990600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Прямоугольник 19"/>
          <p:cNvSpPr/>
          <p:nvPr/>
        </p:nvSpPr>
        <p:spPr>
          <a:xfrm>
            <a:off x="1371600" y="914400"/>
            <a:ext cx="4724400" cy="1244508"/>
          </a:xfrm>
          <a:prstGeom prst="rect">
            <a:avLst/>
          </a:prstGeom>
        </p:spPr>
        <p:txBody>
          <a:bodyPr wrap="square" anchor="t">
            <a:spAutoFit/>
          </a:bodyPr>
          <a:lstStyle/>
          <a:p>
            <a:pPr marR="45085">
              <a:lnSpc>
                <a:spcPct val="95900"/>
              </a:lnSpc>
            </a:pPr>
            <a:r>
              <a:rPr lang="ru-RU" sz="1200" u="sng" dirty="0">
                <a:effectLst>
                  <a:outerShdw blurRad="38100" dist="38100" dir="2700000" algn="tl">
                    <a:srgbClr val="000000">
                      <a:alpha val="43137"/>
                    </a:srgbClr>
                  </a:outerShdw>
                </a:effectLst>
                <a:latin typeface="Arial" pitchFamily="34" charset="0"/>
                <a:cs typeface="Arial" pitchFamily="34" charset="0"/>
              </a:rPr>
              <a:t>Пример:</a:t>
            </a:r>
          </a:p>
          <a:p>
            <a:pPr marR="45085" algn="just">
              <a:lnSpc>
                <a:spcPct val="95900"/>
              </a:lnSpc>
            </a:pPr>
            <a:r>
              <a:rPr lang="ru-RU" sz="1100" dirty="0">
                <a:latin typeface="Arial" pitchFamily="34" charset="0"/>
                <a:cs typeface="Arial" pitchFamily="34" charset="0"/>
              </a:rPr>
              <a:t>Дата утверждения проектной документации – март 2021 г.</a:t>
            </a:r>
          </a:p>
          <a:p>
            <a:pPr marR="45085" algn="just">
              <a:lnSpc>
                <a:spcPct val="95900"/>
              </a:lnSpc>
            </a:pPr>
            <a:r>
              <a:rPr lang="ru-RU" sz="1100" dirty="0">
                <a:latin typeface="Arial" pitchFamily="34" charset="0"/>
                <a:cs typeface="Arial" pitchFamily="34" charset="0"/>
              </a:rPr>
              <a:t>Дата определения НМЦК – июль 2021 г.</a:t>
            </a:r>
          </a:p>
          <a:p>
            <a:pPr marR="45085" algn="just">
              <a:lnSpc>
                <a:spcPct val="95900"/>
              </a:lnSpc>
            </a:pPr>
            <a:r>
              <a:rPr lang="ru-RU" sz="1100" dirty="0">
                <a:latin typeface="Arial" pitchFamily="34" charset="0"/>
                <a:cs typeface="Arial" pitchFamily="34" charset="0"/>
              </a:rPr>
              <a:t>Дата начала выполнения работ – сентябрь 2021 г.</a:t>
            </a:r>
          </a:p>
          <a:p>
            <a:pPr marR="45085" algn="just">
              <a:lnSpc>
                <a:spcPct val="95900"/>
              </a:lnSpc>
            </a:pPr>
            <a:r>
              <a:rPr lang="ru-RU" sz="1100" dirty="0">
                <a:latin typeface="Arial" pitchFamily="34" charset="0"/>
                <a:cs typeface="Arial" pitchFamily="34" charset="0"/>
              </a:rPr>
              <a:t>Дата окончания выполнения работ – май 2022 г.</a:t>
            </a:r>
          </a:p>
          <a:p>
            <a:pPr marR="45085" algn="just">
              <a:lnSpc>
                <a:spcPct val="95900"/>
              </a:lnSpc>
            </a:pPr>
            <a:r>
              <a:rPr lang="ru-RU" sz="1100" dirty="0">
                <a:latin typeface="Arial" pitchFamily="34" charset="0"/>
                <a:cs typeface="Arial" pitchFamily="34" charset="0"/>
              </a:rPr>
              <a:t>Продолжительность выполнения работ – 9 месяцев</a:t>
            </a:r>
          </a:p>
          <a:p>
            <a:pPr marR="45085" algn="just">
              <a:lnSpc>
                <a:spcPct val="95900"/>
              </a:lnSpc>
            </a:pPr>
            <a:r>
              <a:rPr lang="ru-RU" sz="1100" spc="-5" dirty="0">
                <a:latin typeface="Arial" pitchFamily="34" charset="0"/>
                <a:cs typeface="Arial" pitchFamily="34" charset="0"/>
              </a:rPr>
              <a:t>Место строительства – г. Ростов-на-Дону, Ростовская область</a:t>
            </a:r>
          </a:p>
        </p:txBody>
      </p:sp>
      <p:sp>
        <p:nvSpPr>
          <p:cNvPr id="24" name="Прямоугольник 23"/>
          <p:cNvSpPr/>
          <p:nvPr/>
        </p:nvSpPr>
        <p:spPr>
          <a:xfrm>
            <a:off x="3429000" y="2895600"/>
            <a:ext cx="3200400" cy="269626"/>
          </a:xfrm>
          <a:prstGeom prst="rect">
            <a:avLst/>
          </a:prstGeom>
        </p:spPr>
        <p:txBody>
          <a:bodyPr wrap="square">
            <a:spAutoFit/>
          </a:bodyPr>
          <a:lstStyle/>
          <a:p>
            <a:pPr marL="228600" marR="45085" indent="-228600" algn="ctr">
              <a:lnSpc>
                <a:spcPct val="95900"/>
              </a:lnSpc>
            </a:pPr>
            <a:r>
              <a:rPr lang="ru-RU" sz="1200" i="1" spc="-5" dirty="0">
                <a:latin typeface="Times New Roman"/>
                <a:cs typeface="Times New Roman"/>
              </a:rPr>
              <a:t>2021 год (с марта по декабрь)</a:t>
            </a:r>
            <a:endParaRPr lang="ru-RU" sz="1200" i="1" spc="-10" dirty="0">
              <a:latin typeface="Arial" pitchFamily="34" charset="0"/>
              <a:cs typeface="Arial" pitchFamily="34" charset="0"/>
            </a:endParaRPr>
          </a:p>
        </p:txBody>
      </p:sp>
      <p:sp>
        <p:nvSpPr>
          <p:cNvPr id="25" name="Левая фигурная скобка 24"/>
          <p:cNvSpPr/>
          <p:nvPr/>
        </p:nvSpPr>
        <p:spPr>
          <a:xfrm rot="16200000">
            <a:off x="4800600" y="1143000"/>
            <a:ext cx="304800" cy="4114800"/>
          </a:xfrm>
          <a:prstGeom prst="leftBrac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7" name="Скругленный прямоугольник 26"/>
          <p:cNvSpPr/>
          <p:nvPr/>
        </p:nvSpPr>
        <p:spPr>
          <a:xfrm>
            <a:off x="5638800" y="2743200"/>
            <a:ext cx="3429000" cy="76200"/>
          </a:xfrm>
          <a:prstGeom prst="roundRect">
            <a:avLst/>
          </a:prstGeom>
          <a:solidFill>
            <a:schemeClr val="accent1">
              <a:alpha val="50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6934200" y="2895600"/>
            <a:ext cx="2438400" cy="269626"/>
          </a:xfrm>
          <a:prstGeom prst="rect">
            <a:avLst/>
          </a:prstGeom>
        </p:spPr>
        <p:txBody>
          <a:bodyPr wrap="square">
            <a:spAutoFit/>
          </a:bodyPr>
          <a:lstStyle/>
          <a:p>
            <a:pPr marL="228600" marR="45085" indent="-228600" algn="ctr">
              <a:lnSpc>
                <a:spcPct val="95900"/>
              </a:lnSpc>
            </a:pPr>
            <a:r>
              <a:rPr lang="ru-RU" sz="1200" i="1" spc="-5" dirty="0">
                <a:latin typeface="Times New Roman"/>
                <a:cs typeface="Times New Roman"/>
              </a:rPr>
              <a:t>2022 год (с января по май)</a:t>
            </a:r>
            <a:endParaRPr lang="ru-RU" sz="1200" i="1" spc="-10" dirty="0">
              <a:latin typeface="Arial" pitchFamily="34" charset="0"/>
              <a:cs typeface="Arial" pitchFamily="34" charset="0"/>
            </a:endParaRPr>
          </a:p>
        </p:txBody>
      </p:sp>
      <p:sp>
        <p:nvSpPr>
          <p:cNvPr id="30" name="Левая фигурная скобка 29"/>
          <p:cNvSpPr/>
          <p:nvPr/>
        </p:nvSpPr>
        <p:spPr>
          <a:xfrm rot="16200000">
            <a:off x="7924800" y="2133600"/>
            <a:ext cx="304800" cy="2133600"/>
          </a:xfrm>
          <a:prstGeom prst="leftBrac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1" name="Прямоугольник 20"/>
          <p:cNvSpPr/>
          <p:nvPr/>
        </p:nvSpPr>
        <p:spPr>
          <a:xfrm>
            <a:off x="1371600" y="3581401"/>
            <a:ext cx="5029200" cy="1879617"/>
          </a:xfrm>
          <a:prstGeom prst="rect">
            <a:avLst/>
          </a:prstGeom>
        </p:spPr>
        <p:txBody>
          <a:bodyPr wrap="square">
            <a:spAutoFit/>
          </a:bodyPr>
          <a:lstStyle/>
          <a:p>
            <a:pPr marL="228600" marR="45085" indent="-228600" algn="just">
              <a:lnSpc>
                <a:spcPct val="95900"/>
              </a:lnSpc>
            </a:pPr>
            <a:r>
              <a:rPr lang="ru-RU" sz="1100" b="1" spc="-10" dirty="0">
                <a:latin typeface="Arial" pitchFamily="34" charset="0"/>
                <a:cs typeface="Arial" pitchFamily="34" charset="0"/>
              </a:rPr>
              <a:t>К на 2022 г.</a:t>
            </a:r>
            <a:endParaRPr lang="ru-RU" sz="1100" spc="-5" dirty="0">
              <a:latin typeface="Arial" pitchFamily="34" charset="0"/>
              <a:cs typeface="Arial" pitchFamily="34" charset="0"/>
            </a:endParaRPr>
          </a:p>
          <a:p>
            <a:pPr marL="228600" marR="45085" indent="-228600" algn="ctr">
              <a:lnSpc>
                <a:spcPct val="95900"/>
              </a:lnSpc>
            </a:pPr>
            <a:r>
              <a:rPr lang="ru-RU" sz="1100" spc="-5" dirty="0">
                <a:latin typeface="Arial" pitchFamily="34" charset="0"/>
                <a:cs typeface="Arial" pitchFamily="34" charset="0"/>
              </a:rPr>
              <a:t>1,0042 </a:t>
            </a:r>
            <a:r>
              <a:rPr lang="ru-RU" sz="1100" spc="-5" baseline="30000" dirty="0">
                <a:latin typeface="Arial" pitchFamily="34" charset="0"/>
                <a:cs typeface="Arial" pitchFamily="34" charset="0"/>
              </a:rPr>
              <a:t>11</a:t>
            </a:r>
            <a:r>
              <a:rPr lang="ru-RU" sz="1100" spc="-5" dirty="0">
                <a:latin typeface="Arial" pitchFamily="34" charset="0"/>
                <a:cs typeface="Arial" pitchFamily="34" charset="0"/>
              </a:rPr>
              <a:t> * (1,0043 +1,0043 </a:t>
            </a:r>
            <a:r>
              <a:rPr lang="ru-RU" sz="1100" spc="-5" baseline="30000" dirty="0">
                <a:latin typeface="Arial" pitchFamily="34" charset="0"/>
                <a:cs typeface="Arial" pitchFamily="34" charset="0"/>
              </a:rPr>
              <a:t>4</a:t>
            </a:r>
            <a:r>
              <a:rPr lang="ru-RU" sz="1100" spc="-5" dirty="0">
                <a:latin typeface="Arial" pitchFamily="34" charset="0"/>
                <a:cs typeface="Arial" pitchFamily="34" charset="0"/>
              </a:rPr>
              <a:t>) / 2 = </a:t>
            </a:r>
            <a:r>
              <a:rPr lang="en-US" sz="1100" spc="-5" dirty="0">
                <a:latin typeface="Arial" pitchFamily="34" charset="0"/>
                <a:cs typeface="Arial" pitchFamily="34" charset="0"/>
              </a:rPr>
              <a:t>1</a:t>
            </a:r>
            <a:r>
              <a:rPr lang="ru-RU" sz="1100" spc="-5" dirty="0">
                <a:latin typeface="Arial" pitchFamily="34" charset="0"/>
                <a:cs typeface="Arial" pitchFamily="34" charset="0"/>
              </a:rPr>
              <a:t>,0585</a:t>
            </a:r>
          </a:p>
          <a:p>
            <a:pPr marR="45085" indent="182563">
              <a:lnSpc>
                <a:spcPct val="95900"/>
              </a:lnSpc>
            </a:pPr>
            <a:endParaRPr lang="ru-RU" sz="1100" spc="-5" dirty="0">
              <a:latin typeface="Arial" pitchFamily="34" charset="0"/>
              <a:cs typeface="Arial" pitchFamily="34" charset="0"/>
            </a:endParaRPr>
          </a:p>
          <a:p>
            <a:pPr marR="45085" algn="just">
              <a:lnSpc>
                <a:spcPct val="95900"/>
              </a:lnSpc>
            </a:pPr>
            <a:r>
              <a:rPr lang="ru-RU" sz="1100" spc="-5" dirty="0">
                <a:latin typeface="Arial" pitchFamily="34" charset="0"/>
                <a:cs typeface="Arial" pitchFamily="34" charset="0"/>
              </a:rPr>
              <a:t>      Индекс-дефлятор на конец первого года строительства - декабрь 2021 г.,  умножается на среднее арифметическое между индексами-дефляторами на январь 2022 г. и май 2022 г.</a:t>
            </a:r>
          </a:p>
          <a:p>
            <a:pPr marL="228600" marR="45085" indent="-228600" algn="ctr">
              <a:lnSpc>
                <a:spcPct val="95900"/>
              </a:lnSpc>
            </a:pPr>
            <a:endParaRPr lang="ru-RU" sz="1100" spc="-5" dirty="0">
              <a:latin typeface="Arial" pitchFamily="34" charset="0"/>
              <a:cs typeface="Arial" pitchFamily="34" charset="0"/>
            </a:endParaRPr>
          </a:p>
          <a:p>
            <a:pPr marL="228600" marR="45085" indent="-228600" algn="ctr">
              <a:lnSpc>
                <a:spcPct val="95900"/>
              </a:lnSpc>
            </a:pPr>
            <a:endParaRPr lang="ru-RU" sz="1100" spc="-5" dirty="0">
              <a:latin typeface="Arial" pitchFamily="34" charset="0"/>
              <a:cs typeface="Arial" pitchFamily="34" charset="0"/>
            </a:endParaRPr>
          </a:p>
          <a:p>
            <a:pPr marL="228600" marR="45085" indent="-228600">
              <a:lnSpc>
                <a:spcPct val="95900"/>
              </a:lnSpc>
            </a:pPr>
            <a:r>
              <a:rPr lang="ru-RU" sz="1100" spc="-5" dirty="0">
                <a:latin typeface="Arial" pitchFamily="34" charset="0"/>
                <a:cs typeface="Arial" pitchFamily="34" charset="0"/>
              </a:rPr>
              <a:t>5. </a:t>
            </a:r>
            <a:r>
              <a:rPr lang="ru-RU" sz="1100" b="1" spc="-5" dirty="0">
                <a:latin typeface="Arial" pitchFamily="34" charset="0"/>
                <a:cs typeface="Arial" pitchFamily="34" charset="0"/>
              </a:rPr>
              <a:t>Итого</a:t>
            </a:r>
            <a:r>
              <a:rPr lang="ru-RU" sz="1100" spc="-5" dirty="0">
                <a:latin typeface="Arial" pitchFamily="34" charset="0"/>
                <a:cs typeface="Arial" pitchFamily="34" charset="0"/>
              </a:rPr>
              <a:t> </a:t>
            </a:r>
            <a:r>
              <a:rPr lang="ru-RU" sz="1100" b="1" spc="-5" dirty="0">
                <a:latin typeface="Arial" pitchFamily="34" charset="0"/>
                <a:cs typeface="Arial" pitchFamily="34" charset="0"/>
              </a:rPr>
              <a:t>индекс прогнозной инфляции</a:t>
            </a:r>
          </a:p>
          <a:p>
            <a:pPr marL="228600" marR="45085" indent="-228600">
              <a:lnSpc>
                <a:spcPct val="95900"/>
              </a:lnSpc>
            </a:pPr>
            <a:endParaRPr lang="ru-RU" sz="1100" b="1" spc="-5" dirty="0">
              <a:latin typeface="Arial" pitchFamily="34" charset="0"/>
              <a:cs typeface="Arial" pitchFamily="34" charset="0"/>
            </a:endParaRPr>
          </a:p>
          <a:p>
            <a:pPr marL="228600" marR="45085" indent="-228600" algn="ctr">
              <a:lnSpc>
                <a:spcPct val="95900"/>
              </a:lnSpc>
            </a:pPr>
            <a:r>
              <a:rPr lang="ru-RU" sz="1100" b="1" spc="-5" dirty="0">
                <a:latin typeface="Arial" pitchFamily="34" charset="0"/>
                <a:cs typeface="Arial" pitchFamily="34" charset="0"/>
              </a:rPr>
              <a:t>И</a:t>
            </a:r>
            <a:r>
              <a:rPr lang="ru-RU" sz="1100" b="1" spc="-7" baseline="-12345" dirty="0">
                <a:latin typeface="Arial" pitchFamily="34" charset="0"/>
                <a:cs typeface="Arial" pitchFamily="34" charset="0"/>
              </a:rPr>
              <a:t>пр  </a:t>
            </a:r>
            <a:r>
              <a:rPr lang="ru-RU" sz="1100" dirty="0">
                <a:latin typeface="Arial" pitchFamily="34" charset="0"/>
                <a:cs typeface="Arial" pitchFamily="34" charset="0"/>
              </a:rPr>
              <a:t>=  0,44 * 1,0406 + 0,56 * 1,0585 = 0,45786 + 0,59276 = 1,05062</a:t>
            </a:r>
            <a:r>
              <a:rPr lang="ru-RU" sz="1100" dirty="0">
                <a:latin typeface="Arial" pitchFamily="34" charset="0"/>
                <a:cs typeface="Arial" pitchFamily="34" charset="0"/>
                <a:sym typeface="Symbol"/>
              </a:rPr>
              <a:t>  1,051</a:t>
            </a:r>
            <a:r>
              <a:rPr lang="ru-RU" sz="1100" dirty="0">
                <a:latin typeface="Arial" pitchFamily="34" charset="0"/>
                <a:cs typeface="Arial" pitchFamily="34" charset="0"/>
              </a:rPr>
              <a:t> </a:t>
            </a:r>
            <a:endParaRPr lang="ru-RU" sz="1100" spc="-5" dirty="0">
              <a:latin typeface="Arial" pitchFamily="34" charset="0"/>
              <a:cs typeface="Arial" pitchFamily="34" charset="0"/>
            </a:endParaRPr>
          </a:p>
        </p:txBody>
      </p:sp>
      <p:sp>
        <p:nvSpPr>
          <p:cNvPr id="23" name="Прямоугольник 22"/>
          <p:cNvSpPr/>
          <p:nvPr/>
        </p:nvSpPr>
        <p:spPr>
          <a:xfrm>
            <a:off x="7924800" y="5486400"/>
            <a:ext cx="1752600" cy="381000"/>
          </a:xfrm>
          <a:prstGeom prst="rect">
            <a:avLst/>
          </a:prstGeom>
          <a:no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6" name="Прямоугольник 25"/>
          <p:cNvSpPr/>
          <p:nvPr/>
        </p:nvSpPr>
        <p:spPr>
          <a:xfrm>
            <a:off x="7924800" y="5562601"/>
            <a:ext cx="1828800" cy="254813"/>
          </a:xfrm>
          <a:prstGeom prst="rect">
            <a:avLst/>
          </a:prstGeom>
        </p:spPr>
        <p:txBody>
          <a:bodyPr wrap="square">
            <a:spAutoFit/>
          </a:bodyPr>
          <a:lstStyle/>
          <a:p>
            <a:pPr marR="45085" algn="ctr">
              <a:lnSpc>
                <a:spcPct val="95900"/>
              </a:lnSpc>
              <a:tabLst>
                <a:tab pos="266700" algn="l"/>
              </a:tabLst>
            </a:pPr>
            <a:r>
              <a:rPr lang="ru-RU" sz="1100" b="1" spc="-5" dirty="0" err="1">
                <a:latin typeface="Times New Roman"/>
                <a:cs typeface="Times New Roman"/>
              </a:rPr>
              <a:t>Иф</a:t>
            </a:r>
            <a:r>
              <a:rPr lang="ru-RU" sz="1100" b="1" spc="-5" dirty="0">
                <a:latin typeface="Times New Roman"/>
                <a:cs typeface="Times New Roman"/>
              </a:rPr>
              <a:t> = </a:t>
            </a:r>
            <a:r>
              <a:rPr lang="ru-RU" sz="1100" spc="-5" dirty="0">
                <a:latin typeface="Times New Roman"/>
                <a:cs typeface="Times New Roman"/>
              </a:rPr>
              <a:t>1,037; </a:t>
            </a:r>
            <a:r>
              <a:rPr lang="ru-RU" sz="1100" b="1" spc="-5" dirty="0">
                <a:latin typeface="Times New Roman"/>
                <a:cs typeface="Times New Roman"/>
              </a:rPr>
              <a:t>И</a:t>
            </a:r>
            <a:r>
              <a:rPr lang="ru-RU" sz="1100" b="1" spc="-7" baseline="-12345" dirty="0">
                <a:latin typeface="Times New Roman"/>
                <a:cs typeface="Times New Roman"/>
              </a:rPr>
              <a:t>пр  </a:t>
            </a:r>
            <a:r>
              <a:rPr lang="ru-RU" sz="1100" dirty="0">
                <a:latin typeface="Times New Roman"/>
                <a:cs typeface="Times New Roman"/>
                <a:sym typeface="Symbol"/>
              </a:rPr>
              <a:t>= 1,051</a:t>
            </a:r>
            <a:endParaRPr lang="ru-RU" sz="1100" spc="-5" dirty="0">
              <a:latin typeface="Arial" pitchFamily="34" charset="0"/>
              <a:cs typeface="Arial" pitchFamily="34" charset="0"/>
            </a:endParaRPr>
          </a:p>
        </p:txBody>
      </p:sp>
      <p:sp>
        <p:nvSpPr>
          <p:cNvPr id="56" name="Прямоугольник 55"/>
          <p:cNvSpPr/>
          <p:nvPr/>
        </p:nvSpPr>
        <p:spPr>
          <a:xfrm>
            <a:off x="6553201" y="1167927"/>
            <a:ext cx="3886200" cy="646331"/>
          </a:xfrm>
          <a:prstGeom prst="rect">
            <a:avLst/>
          </a:prstGeom>
        </p:spPr>
        <p:txBody>
          <a:bodyPr wrap="square">
            <a:spAutoFit/>
          </a:bodyPr>
          <a:lstStyle/>
          <a:p>
            <a:pPr algn="ctr"/>
            <a:r>
              <a:rPr lang="ru-RU" sz="900" i="1" spc="-10" dirty="0">
                <a:latin typeface="Arial" pitchFamily="34" charset="0"/>
                <a:cs typeface="Arial" pitchFamily="34" charset="0"/>
              </a:rPr>
              <a:t> Если продолжительность реализации  проекта составляет менее 3 месяцев, то НМЦК принимается равной стоимости работ  определенной с использованием индекса-дефлятора </a:t>
            </a:r>
          </a:p>
          <a:p>
            <a:pPr algn="ctr"/>
            <a:r>
              <a:rPr lang="ru-RU" sz="900" i="1" dirty="0">
                <a:latin typeface="Arial" pitchFamily="34" charset="0"/>
                <a:cs typeface="Arial" pitchFamily="34" charset="0"/>
              </a:rPr>
              <a:t>на дату начала </a:t>
            </a:r>
            <a:r>
              <a:rPr lang="ru-RU" sz="900" i="1" spc="-20" dirty="0">
                <a:latin typeface="Arial" pitchFamily="34" charset="0"/>
                <a:cs typeface="Arial" pitchFamily="34" charset="0"/>
              </a:rPr>
              <a:t>выполне</a:t>
            </a:r>
            <a:r>
              <a:rPr lang="ru-RU" sz="900" i="1" spc="-5" dirty="0">
                <a:latin typeface="Arial" pitchFamily="34" charset="0"/>
                <a:cs typeface="Arial" pitchFamily="34" charset="0"/>
              </a:rPr>
              <a:t>ния работ</a:t>
            </a:r>
          </a:p>
        </p:txBody>
      </p:sp>
      <p:sp>
        <p:nvSpPr>
          <p:cNvPr id="57" name="Прямоугольник 56"/>
          <p:cNvSpPr/>
          <p:nvPr/>
        </p:nvSpPr>
        <p:spPr>
          <a:xfrm>
            <a:off x="6477000" y="1066800"/>
            <a:ext cx="3962400" cy="838200"/>
          </a:xfrm>
          <a:prstGeom prst="rect">
            <a:avLst/>
          </a:prstGeom>
          <a:no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Заголовок 4">
            <a:extLst>
              <a:ext uri="{FF2B5EF4-FFF2-40B4-BE49-F238E27FC236}">
                <a16:creationId xmlns:a16="http://schemas.microsoft.com/office/drawing/2014/main" id="{8D3B297E-D54E-4248-A1B0-90D0CD817142}"/>
              </a:ext>
            </a:extLst>
          </p:cNvPr>
          <p:cNvSpPr>
            <a:spLocks noGrp="1"/>
          </p:cNvSpPr>
          <p:nvPr>
            <p:ph type="title"/>
          </p:nvPr>
        </p:nvSpPr>
        <p:spPr/>
        <p:txBody>
          <a:bodyPr/>
          <a:lstStyle/>
          <a:p>
            <a:endParaRPr lang="ru-RU"/>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3000" y="551687"/>
            <a:ext cx="9906000" cy="295910"/>
          </a:xfrm>
          <a:custGeom>
            <a:avLst/>
            <a:gdLst/>
            <a:ahLst/>
            <a:cxnLst/>
            <a:rect l="l" t="t" r="r" b="b"/>
            <a:pathLst>
              <a:path w="9906000" h="295909">
                <a:moveTo>
                  <a:pt x="0" y="295655"/>
                </a:moveTo>
                <a:lnTo>
                  <a:pt x="9905999" y="295655"/>
                </a:lnTo>
                <a:lnTo>
                  <a:pt x="9906000" y="0"/>
                </a:lnTo>
                <a:lnTo>
                  <a:pt x="0" y="0"/>
                </a:lnTo>
                <a:lnTo>
                  <a:pt x="0" y="295655"/>
                </a:lnTo>
                <a:close/>
              </a:path>
            </a:pathLst>
          </a:custGeom>
          <a:solidFill>
            <a:srgbClr val="005F95"/>
          </a:solidFill>
        </p:spPr>
        <p:txBody>
          <a:bodyPr wrap="square" lIns="0" tIns="0" rIns="0" bIns="0" rtlCol="0"/>
          <a:lstStyle/>
          <a:p>
            <a:endParaRPr/>
          </a:p>
        </p:txBody>
      </p:sp>
      <p:sp>
        <p:nvSpPr>
          <p:cNvPr id="14" name="Прямоугольник 13"/>
          <p:cNvSpPr/>
          <p:nvPr/>
        </p:nvSpPr>
        <p:spPr>
          <a:xfrm>
            <a:off x="1447800" y="1295401"/>
            <a:ext cx="9372600" cy="4247317"/>
          </a:xfrm>
          <a:prstGeom prst="rect">
            <a:avLst/>
          </a:prstGeom>
        </p:spPr>
        <p:txBody>
          <a:bodyPr wrap="square">
            <a:spAutoFit/>
          </a:bodyPr>
          <a:lstStyle/>
          <a:p>
            <a:pPr algn="ctr"/>
            <a:r>
              <a:rPr lang="en-US" sz="1200" b="1" dirty="0">
                <a:solidFill>
                  <a:srgbClr val="0070C0"/>
                </a:solidFill>
                <a:latin typeface="Arial" pitchFamily="34" charset="0"/>
                <a:cs typeface="Arial" pitchFamily="34" charset="0"/>
              </a:rPr>
              <a:t>IV. </a:t>
            </a:r>
            <a:r>
              <a:rPr lang="ru-RU" sz="1200" b="1" dirty="0">
                <a:solidFill>
                  <a:srgbClr val="0070C0"/>
                </a:solidFill>
                <a:latin typeface="Arial" pitchFamily="34" charset="0"/>
                <a:cs typeface="Arial" pitchFamily="34" charset="0"/>
              </a:rPr>
              <a:t>при осуществлении закупок услуг по исполнению функций технического заказчика, подрядных работ по строительству, реконструкции, капитальному ремонту, сносу объектов капитального строительства, сохранению объектов культурного наследия (памятников истории и культуры) народов Российской Федерации, строительству некапитальных строений и сооружений, оставшихся невыполненными в связи с расторжением ранее заключенных контрактов</a:t>
            </a:r>
          </a:p>
          <a:p>
            <a:pPr algn="ctr"/>
            <a:endParaRPr lang="ru-RU" sz="1200" b="1" dirty="0">
              <a:solidFill>
                <a:srgbClr val="0070C0"/>
              </a:solidFill>
              <a:latin typeface="Arial" pitchFamily="34" charset="0"/>
              <a:cs typeface="Arial" pitchFamily="34" charset="0"/>
            </a:endParaRPr>
          </a:p>
          <a:p>
            <a:r>
              <a:rPr lang="ru-RU" sz="1100" dirty="0">
                <a:latin typeface="Arial" pitchFamily="34" charset="0"/>
                <a:cs typeface="Arial" pitchFamily="34" charset="0"/>
              </a:rPr>
              <a:t>а) производится пересчет остаточной сметной стоимости подрядных работ из уровня цен на дату утверждения проектной документации в текущий уровень цен на дату определения НМЦК на выполнение подрядных работ с применением </a:t>
            </a:r>
            <a:r>
              <a:rPr lang="ru-RU" sz="1100" b="1" dirty="0">
                <a:latin typeface="Arial" pitchFamily="34" charset="0"/>
                <a:cs typeface="Arial" pitchFamily="34" charset="0"/>
              </a:rPr>
              <a:t>индексов фактической инфляции </a:t>
            </a:r>
            <a:r>
              <a:rPr lang="ru-RU" sz="1100" dirty="0">
                <a:latin typeface="Arial" pitchFamily="34" charset="0"/>
                <a:cs typeface="Arial" pitchFamily="34" charset="0"/>
              </a:rPr>
              <a:t>за соответствующий период;</a:t>
            </a:r>
          </a:p>
          <a:p>
            <a:r>
              <a:rPr lang="ru-RU" sz="1100" dirty="0">
                <a:latin typeface="Arial" pitchFamily="34" charset="0"/>
                <a:cs typeface="Arial" pitchFamily="34" charset="0"/>
              </a:rPr>
              <a:t>б) стоимость подрядных работ в текущем уровне цен умножается на </a:t>
            </a:r>
            <a:r>
              <a:rPr lang="ru-RU" sz="1100" b="1" dirty="0">
                <a:latin typeface="Arial" pitchFamily="34" charset="0"/>
                <a:cs typeface="Arial" pitchFamily="34" charset="0"/>
              </a:rPr>
              <a:t>индекс прогнозной инфляции </a:t>
            </a:r>
            <a:r>
              <a:rPr lang="ru-RU" sz="1100" dirty="0">
                <a:latin typeface="Arial" pitchFamily="34" charset="0"/>
                <a:cs typeface="Arial" pitchFamily="34" charset="0"/>
              </a:rPr>
              <a:t>на период строительства. </a:t>
            </a:r>
            <a:br>
              <a:rPr lang="ru-RU" sz="1100" dirty="0">
                <a:latin typeface="Arial" pitchFamily="34" charset="0"/>
                <a:cs typeface="Arial" pitchFamily="34" charset="0"/>
              </a:rPr>
            </a:br>
            <a:r>
              <a:rPr lang="ru-RU" sz="1100" dirty="0">
                <a:latin typeface="Arial" pitchFamily="34" charset="0"/>
                <a:cs typeface="Arial" pitchFamily="34" charset="0"/>
              </a:rPr>
              <a:t>Индекс прогнозной инфляции на период строительства рассчитывается как среднее арифметическое между индексами прогнозной инфляции на даты начала и окончания работ с учетом срока выполнения работ в соответствии с проектной документацией.</a:t>
            </a:r>
          </a:p>
          <a:p>
            <a:pPr algn="ctr"/>
            <a:endParaRPr lang="ru-RU" sz="1100" b="1" dirty="0">
              <a:effectLst>
                <a:outerShdw blurRad="38100" dist="38100" dir="2700000" algn="tl">
                  <a:srgbClr val="000000">
                    <a:alpha val="43137"/>
                  </a:srgbClr>
                </a:outerShdw>
              </a:effectLst>
              <a:latin typeface="Arial" pitchFamily="34" charset="0"/>
              <a:cs typeface="Arial" pitchFamily="34" charset="0"/>
            </a:endParaRPr>
          </a:p>
          <a:p>
            <a:endParaRPr lang="ru-RU" sz="1100" dirty="0">
              <a:latin typeface="Arial" pitchFamily="34" charset="0"/>
              <a:cs typeface="Arial" pitchFamily="34" charset="0"/>
            </a:endParaRPr>
          </a:p>
          <a:p>
            <a:r>
              <a:rPr lang="ru-RU" sz="1100" dirty="0">
                <a:latin typeface="Arial" pitchFamily="34" charset="0"/>
                <a:cs typeface="Arial" pitchFamily="34" charset="0"/>
              </a:rPr>
              <a:t>Определяется по формуле:</a:t>
            </a:r>
          </a:p>
          <a:p>
            <a:pPr algn="ctr"/>
            <a:endParaRPr lang="ru-RU" sz="1100" b="1" dirty="0">
              <a:latin typeface="Arial" pitchFamily="34" charset="0"/>
              <a:cs typeface="Arial" pitchFamily="34" charset="0"/>
            </a:endParaRPr>
          </a:p>
          <a:p>
            <a:pPr algn="ctr"/>
            <a:r>
              <a:rPr lang="ru-RU" sz="1100" b="1" dirty="0" err="1">
                <a:latin typeface="Arial" pitchFamily="34" charset="0"/>
                <a:cs typeface="Arial" pitchFamily="34" charset="0"/>
              </a:rPr>
              <a:t>Ц</a:t>
            </a:r>
            <a:r>
              <a:rPr lang="ru-RU" sz="1100" b="1" baseline="-25000" dirty="0" err="1">
                <a:latin typeface="Arial" pitchFamily="34" charset="0"/>
                <a:cs typeface="Arial" pitchFamily="34" charset="0"/>
              </a:rPr>
              <a:t>ост</a:t>
            </a:r>
            <a:r>
              <a:rPr lang="ru-RU" sz="1100" b="1" dirty="0">
                <a:latin typeface="Arial" pitchFamily="34" charset="0"/>
                <a:cs typeface="Arial" pitchFamily="34" charset="0"/>
              </a:rPr>
              <a:t> = </a:t>
            </a:r>
            <a:r>
              <a:rPr lang="ru-RU" sz="1100" b="1" dirty="0" err="1">
                <a:latin typeface="Arial" pitchFamily="34" charset="0"/>
                <a:cs typeface="Arial" pitchFamily="34" charset="0"/>
              </a:rPr>
              <a:t>С</a:t>
            </a:r>
            <a:r>
              <a:rPr lang="ru-RU" sz="1100" b="1" baseline="-25000" dirty="0" err="1">
                <a:latin typeface="Arial" pitchFamily="34" charset="0"/>
                <a:cs typeface="Arial" pitchFamily="34" charset="0"/>
              </a:rPr>
              <a:t>ост</a:t>
            </a:r>
            <a:r>
              <a:rPr lang="ru-RU" sz="1100" b="1" dirty="0">
                <a:latin typeface="Arial" pitchFamily="34" charset="0"/>
                <a:cs typeface="Arial" pitchFamily="34" charset="0"/>
              </a:rPr>
              <a:t> </a:t>
            </a:r>
            <a:r>
              <a:rPr lang="en-US" sz="1100" b="1" dirty="0">
                <a:latin typeface="Arial" pitchFamily="34" charset="0"/>
                <a:cs typeface="Arial" pitchFamily="34" charset="0"/>
              </a:rPr>
              <a:t>x </a:t>
            </a:r>
            <a:r>
              <a:rPr lang="ru-RU" sz="1100" b="1" dirty="0">
                <a:latin typeface="Arial" pitchFamily="34" charset="0"/>
                <a:cs typeface="Arial" pitchFamily="34" charset="0"/>
              </a:rPr>
              <a:t>К</a:t>
            </a:r>
            <a:r>
              <a:rPr lang="ru-RU" sz="1100" b="1" baseline="-25000" dirty="0">
                <a:latin typeface="Arial" pitchFamily="34" charset="0"/>
                <a:cs typeface="Arial" pitchFamily="34" charset="0"/>
              </a:rPr>
              <a:t>1</a:t>
            </a:r>
            <a:r>
              <a:rPr lang="ru-RU" sz="1100" dirty="0">
                <a:latin typeface="Arial" pitchFamily="34" charset="0"/>
                <a:cs typeface="Arial" pitchFamily="34" charset="0"/>
              </a:rPr>
              <a:t> </a:t>
            </a:r>
            <a:r>
              <a:rPr lang="en-US" sz="1100" b="1" dirty="0">
                <a:latin typeface="Arial" pitchFamily="34" charset="0"/>
                <a:cs typeface="Arial" pitchFamily="34" charset="0"/>
              </a:rPr>
              <a:t> x </a:t>
            </a:r>
            <a:r>
              <a:rPr lang="ru-RU" sz="1100" b="1" dirty="0">
                <a:latin typeface="Arial" pitchFamily="34" charset="0"/>
                <a:cs typeface="Arial" pitchFamily="34" charset="0"/>
              </a:rPr>
              <a:t>К</a:t>
            </a:r>
            <a:r>
              <a:rPr lang="ru-RU" sz="1100" b="1" baseline="-25000" dirty="0">
                <a:latin typeface="Arial" pitchFamily="34" charset="0"/>
                <a:cs typeface="Arial" pitchFamily="34" charset="0"/>
              </a:rPr>
              <a:t>2</a:t>
            </a:r>
            <a:endParaRPr lang="ru-RU" sz="1100" dirty="0">
              <a:latin typeface="Arial" pitchFamily="34" charset="0"/>
              <a:cs typeface="Arial" pitchFamily="34" charset="0"/>
            </a:endParaRPr>
          </a:p>
          <a:p>
            <a:r>
              <a:rPr lang="ru-RU" sz="1100" dirty="0">
                <a:latin typeface="Arial" pitchFamily="34" charset="0"/>
                <a:cs typeface="Arial" pitchFamily="34" charset="0"/>
              </a:rPr>
              <a:t>где:</a:t>
            </a:r>
          </a:p>
          <a:p>
            <a:r>
              <a:rPr lang="ru-RU" sz="1100" dirty="0" err="1">
                <a:latin typeface="Arial" pitchFamily="34" charset="0"/>
                <a:cs typeface="Arial" pitchFamily="34" charset="0"/>
              </a:rPr>
              <a:t>Ц</a:t>
            </a:r>
            <a:r>
              <a:rPr lang="ru-RU" sz="1100" baseline="-25000" dirty="0" err="1">
                <a:latin typeface="Arial" pitchFamily="34" charset="0"/>
                <a:cs typeface="Arial" pitchFamily="34" charset="0"/>
              </a:rPr>
              <a:t>ост</a:t>
            </a:r>
            <a:r>
              <a:rPr lang="ru-RU" sz="1100" dirty="0">
                <a:latin typeface="Arial" pitchFamily="34" charset="0"/>
                <a:cs typeface="Arial" pitchFamily="34" charset="0"/>
              </a:rPr>
              <a:t> - НМЦК на остатки услуг (работ);</a:t>
            </a:r>
          </a:p>
          <a:p>
            <a:r>
              <a:rPr lang="ru-RU" sz="1100" dirty="0" err="1">
                <a:latin typeface="Arial" pitchFamily="34" charset="0"/>
                <a:cs typeface="Arial" pitchFamily="34" charset="0"/>
              </a:rPr>
              <a:t>С</a:t>
            </a:r>
            <a:r>
              <a:rPr lang="ru-RU" sz="1100" baseline="-25000" dirty="0" err="1">
                <a:latin typeface="Arial" pitchFamily="34" charset="0"/>
                <a:cs typeface="Arial" pitchFamily="34" charset="0"/>
              </a:rPr>
              <a:t>ост</a:t>
            </a:r>
            <a:r>
              <a:rPr lang="ru-RU" sz="1100" dirty="0">
                <a:latin typeface="Arial" pitchFamily="34" charset="0"/>
                <a:cs typeface="Arial" pitchFamily="34" charset="0"/>
              </a:rPr>
              <a:t> - сметная стоимость остатков услуг (работ);</a:t>
            </a:r>
          </a:p>
          <a:p>
            <a:r>
              <a:rPr lang="ru-RU" sz="1100" dirty="0">
                <a:latin typeface="Arial" pitchFamily="34" charset="0"/>
                <a:cs typeface="Arial" pitchFamily="34" charset="0"/>
              </a:rPr>
              <a:t>К</a:t>
            </a:r>
            <a:r>
              <a:rPr lang="ru-RU" sz="1100" baseline="-25000" dirty="0">
                <a:latin typeface="Arial" pitchFamily="34" charset="0"/>
                <a:cs typeface="Arial" pitchFamily="34" charset="0"/>
              </a:rPr>
              <a:t>1</a:t>
            </a:r>
            <a:r>
              <a:rPr lang="ru-RU" sz="1100" dirty="0">
                <a:latin typeface="Arial" pitchFamily="34" charset="0"/>
                <a:cs typeface="Arial" pitchFamily="34" charset="0"/>
              </a:rPr>
              <a:t> - индекс фактической инфляции на дату формирования НМКЦ на остатки услуг (работ);</a:t>
            </a:r>
          </a:p>
          <a:p>
            <a:r>
              <a:rPr lang="ru-RU" sz="1100" dirty="0">
                <a:latin typeface="Arial" pitchFamily="34" charset="0"/>
                <a:cs typeface="Arial" pitchFamily="34" charset="0"/>
              </a:rPr>
              <a:t>К</a:t>
            </a:r>
            <a:r>
              <a:rPr lang="ru-RU" sz="1100" baseline="-25000" dirty="0">
                <a:latin typeface="Arial" pitchFamily="34" charset="0"/>
                <a:cs typeface="Arial" pitchFamily="34" charset="0"/>
              </a:rPr>
              <a:t>2</a:t>
            </a:r>
            <a:r>
              <a:rPr lang="ru-RU" sz="1100" dirty="0">
                <a:latin typeface="Arial" pitchFamily="34" charset="0"/>
                <a:cs typeface="Arial" pitchFamily="34" charset="0"/>
              </a:rPr>
              <a:t> - индекс прогнозной инфляции период выполнения остатков работ, определяемый как среднее арифметическое между индексами прогнозной инфляции на даты начала и окончания работ. При этом срок выполнения остатков услуг (работ) определяется заказчиком на основании проекта организации строительства с учетом срока выполненных работ.</a:t>
            </a:r>
          </a:p>
        </p:txBody>
      </p:sp>
      <p:sp>
        <p:nvSpPr>
          <p:cNvPr id="13" name="Прямоугольник 12"/>
          <p:cNvSpPr/>
          <p:nvPr/>
        </p:nvSpPr>
        <p:spPr>
          <a:xfrm>
            <a:off x="1524000" y="914401"/>
            <a:ext cx="9144000" cy="307777"/>
          </a:xfrm>
          <a:prstGeom prst="rect">
            <a:avLst/>
          </a:prstGeom>
        </p:spPr>
        <p:txBody>
          <a:bodyPr wrap="square">
            <a:spAutoFit/>
          </a:bodyPr>
          <a:lstStyle/>
          <a:p>
            <a:pPr indent="271463" algn="ctr"/>
            <a:r>
              <a:rPr lang="ru-RU" sz="1400" b="1" dirty="0">
                <a:solidFill>
                  <a:srgbClr val="0070C0"/>
                </a:solidFill>
                <a:latin typeface="Arial" pitchFamily="34" charset="0"/>
                <a:cs typeface="Arial" pitchFamily="34" charset="0"/>
              </a:rPr>
              <a:t>Расчет НМЦК в сфере строительства по 841/</a:t>
            </a:r>
            <a:r>
              <a:rPr lang="ru-RU" sz="1400" b="1" dirty="0" err="1">
                <a:solidFill>
                  <a:srgbClr val="0070C0"/>
                </a:solidFill>
                <a:latin typeface="Arial" pitchFamily="34" charset="0"/>
                <a:cs typeface="Arial" pitchFamily="34" charset="0"/>
              </a:rPr>
              <a:t>пр</a:t>
            </a:r>
            <a:endParaRPr lang="ru-RU" sz="1400" b="1" dirty="0">
              <a:solidFill>
                <a:srgbClr val="0070C0"/>
              </a:solidFill>
              <a:latin typeface="Arial" pitchFamily="34" charset="0"/>
              <a:cs typeface="Arial" pitchFamily="34" charset="0"/>
            </a:endParaRPr>
          </a:p>
        </p:txBody>
      </p:sp>
      <p:sp>
        <p:nvSpPr>
          <p:cNvPr id="5" name="Заголовок 4">
            <a:extLst>
              <a:ext uri="{FF2B5EF4-FFF2-40B4-BE49-F238E27FC236}">
                <a16:creationId xmlns:a16="http://schemas.microsoft.com/office/drawing/2014/main" id="{5639CFB1-6E0E-4AB2-BFEB-C1E39D3F9B9E}"/>
              </a:ext>
            </a:extLst>
          </p:cNvPr>
          <p:cNvSpPr>
            <a:spLocks noGrp="1"/>
          </p:cNvSpPr>
          <p:nvPr>
            <p:ph type="title"/>
          </p:nvPr>
        </p:nvSpPr>
        <p:spPr/>
        <p:txBody>
          <a:bodyPr/>
          <a:lstStyle/>
          <a:p>
            <a:endParaRPr lang="ru-RU"/>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3000" y="551687"/>
            <a:ext cx="9906000" cy="295910"/>
          </a:xfrm>
          <a:custGeom>
            <a:avLst/>
            <a:gdLst/>
            <a:ahLst/>
            <a:cxnLst/>
            <a:rect l="l" t="t" r="r" b="b"/>
            <a:pathLst>
              <a:path w="9906000" h="295909">
                <a:moveTo>
                  <a:pt x="0" y="295655"/>
                </a:moveTo>
                <a:lnTo>
                  <a:pt x="9905999" y="295655"/>
                </a:lnTo>
                <a:lnTo>
                  <a:pt x="9906000" y="0"/>
                </a:lnTo>
                <a:lnTo>
                  <a:pt x="0" y="0"/>
                </a:lnTo>
                <a:lnTo>
                  <a:pt x="0" y="295655"/>
                </a:lnTo>
                <a:close/>
              </a:path>
            </a:pathLst>
          </a:custGeom>
          <a:solidFill>
            <a:srgbClr val="005F95"/>
          </a:solidFill>
        </p:spPr>
        <p:txBody>
          <a:bodyPr wrap="square" lIns="0" tIns="0" rIns="0" bIns="0" rtlCol="0"/>
          <a:lstStyle/>
          <a:p>
            <a:endParaRPr/>
          </a:p>
        </p:txBody>
      </p:sp>
      <p:sp>
        <p:nvSpPr>
          <p:cNvPr id="14" name="Прямоугольник 13"/>
          <p:cNvSpPr/>
          <p:nvPr/>
        </p:nvSpPr>
        <p:spPr>
          <a:xfrm>
            <a:off x="1447800" y="1295401"/>
            <a:ext cx="9372600" cy="4585871"/>
          </a:xfrm>
          <a:prstGeom prst="rect">
            <a:avLst/>
          </a:prstGeom>
        </p:spPr>
        <p:txBody>
          <a:bodyPr wrap="square">
            <a:spAutoFit/>
          </a:bodyPr>
          <a:lstStyle/>
          <a:p>
            <a:pPr algn="ctr"/>
            <a:r>
              <a:rPr lang="en-US" sz="1200" b="1" dirty="0">
                <a:solidFill>
                  <a:srgbClr val="0070C0"/>
                </a:solidFill>
                <a:latin typeface="Arial" pitchFamily="34" charset="0"/>
                <a:cs typeface="Arial" pitchFamily="34" charset="0"/>
              </a:rPr>
              <a:t>IV. </a:t>
            </a:r>
            <a:r>
              <a:rPr lang="ru-RU" sz="1200" b="1" dirty="0">
                <a:solidFill>
                  <a:srgbClr val="0070C0"/>
                </a:solidFill>
                <a:latin typeface="Arial" pitchFamily="34" charset="0"/>
                <a:cs typeface="Arial" pitchFamily="34" charset="0"/>
              </a:rPr>
              <a:t>при осуществлении закупок услуг по исполнению функций технического заказчика, подрядных работ по строительству, реконструкции, капитальному ремонту, сносу объектов капитального строительства, сохранению объектов культурного наследия (памятников истории и культуры) народов Российской Федерации, строительству некапитальных строений и сооружений, оставшихся невыполненными в связи с расторжением ранее заключенных контрактов</a:t>
            </a:r>
          </a:p>
          <a:p>
            <a:pPr algn="ctr"/>
            <a:endParaRPr lang="ru-RU" sz="1200" b="1" dirty="0">
              <a:solidFill>
                <a:srgbClr val="0070C0"/>
              </a:solidFill>
              <a:latin typeface="Arial" pitchFamily="34" charset="0"/>
              <a:cs typeface="Arial" pitchFamily="34" charset="0"/>
            </a:endParaRPr>
          </a:p>
          <a:p>
            <a:pPr indent="447675"/>
            <a:r>
              <a:rPr lang="ru-RU" sz="1100" b="1" dirty="0">
                <a:latin typeface="Arial" pitchFamily="34" charset="0"/>
                <a:cs typeface="Arial" pitchFamily="34" charset="0"/>
              </a:rPr>
              <a:t>1. Сметная стоимость остатков услуг </a:t>
            </a:r>
            <a:r>
              <a:rPr lang="ru-RU" sz="1100" dirty="0">
                <a:latin typeface="Arial" pitchFamily="34" charset="0"/>
                <a:cs typeface="Arial" pitchFamily="34" charset="0"/>
              </a:rPr>
              <a:t>(работ) </a:t>
            </a:r>
            <a:r>
              <a:rPr lang="ru-RU" sz="1100" b="1" dirty="0">
                <a:latin typeface="Arial" pitchFamily="34" charset="0"/>
                <a:cs typeface="Arial" pitchFamily="34" charset="0"/>
              </a:rPr>
              <a:t>в текущем уровне </a:t>
            </a:r>
            <a:r>
              <a:rPr lang="ru-RU" sz="1100" dirty="0">
                <a:latin typeface="Arial" pitchFamily="34" charset="0"/>
                <a:cs typeface="Arial" pitchFamily="34" charset="0"/>
              </a:rPr>
              <a:t>(</a:t>
            </a:r>
            <a:r>
              <a:rPr lang="ru-RU" sz="1100" dirty="0" err="1">
                <a:latin typeface="Arial" pitchFamily="34" charset="0"/>
                <a:cs typeface="Arial" pitchFamily="34" charset="0"/>
              </a:rPr>
              <a:t>С</a:t>
            </a:r>
            <a:r>
              <a:rPr lang="ru-RU" sz="1100" baseline="-25000" dirty="0" err="1">
                <a:latin typeface="Arial" pitchFamily="34" charset="0"/>
                <a:cs typeface="Arial" pitchFamily="34" charset="0"/>
              </a:rPr>
              <a:t>ост</a:t>
            </a:r>
            <a:r>
              <a:rPr lang="ru-RU" sz="1100" dirty="0">
                <a:latin typeface="Arial" pitchFamily="34" charset="0"/>
                <a:cs typeface="Arial" pitchFamily="34" charset="0"/>
              </a:rPr>
              <a:t>) определяется по формуле:</a:t>
            </a:r>
          </a:p>
          <a:p>
            <a:r>
              <a:rPr lang="ru-RU" sz="1100" dirty="0">
                <a:latin typeface="Arial" pitchFamily="34" charset="0"/>
                <a:cs typeface="Arial" pitchFamily="34" charset="0"/>
              </a:rPr>
              <a:t> </a:t>
            </a:r>
          </a:p>
          <a:p>
            <a:pPr algn="ctr"/>
            <a:r>
              <a:rPr lang="ru-RU" sz="1100" b="1" dirty="0" err="1">
                <a:latin typeface="Arial" pitchFamily="34" charset="0"/>
                <a:cs typeface="Arial" pitchFamily="34" charset="0"/>
              </a:rPr>
              <a:t>С</a:t>
            </a:r>
            <a:r>
              <a:rPr lang="ru-RU" sz="1100" b="1" baseline="-25000" dirty="0" err="1">
                <a:latin typeface="Arial" pitchFamily="34" charset="0"/>
                <a:cs typeface="Arial" pitchFamily="34" charset="0"/>
              </a:rPr>
              <a:t>ост</a:t>
            </a:r>
            <a:r>
              <a:rPr lang="ru-RU" sz="1100" b="1" dirty="0">
                <a:latin typeface="Arial" pitchFamily="34" charset="0"/>
                <a:cs typeface="Arial" pitchFamily="34" charset="0"/>
              </a:rPr>
              <a:t> = </a:t>
            </a:r>
            <a:r>
              <a:rPr lang="ru-RU" sz="1100" b="1" dirty="0" err="1">
                <a:latin typeface="Arial" pitchFamily="34" charset="0"/>
                <a:cs typeface="Arial" pitchFamily="34" charset="0"/>
              </a:rPr>
              <a:t>С</a:t>
            </a:r>
            <a:r>
              <a:rPr lang="ru-RU" sz="1100" b="1" baseline="-25000" dirty="0" err="1">
                <a:latin typeface="Arial" pitchFamily="34" charset="0"/>
                <a:cs typeface="Arial" pitchFamily="34" charset="0"/>
              </a:rPr>
              <a:t>общ</a:t>
            </a:r>
            <a:r>
              <a:rPr lang="ru-RU" sz="1100" b="1" dirty="0">
                <a:latin typeface="Arial" pitchFamily="34" charset="0"/>
                <a:cs typeface="Arial" pitchFamily="34" charset="0"/>
              </a:rPr>
              <a:t> - С</a:t>
            </a:r>
            <a:r>
              <a:rPr lang="ru-RU" sz="1100" b="1" baseline="-25000" dirty="0">
                <a:latin typeface="Arial" pitchFamily="34" charset="0"/>
                <a:cs typeface="Arial" pitchFamily="34" charset="0"/>
              </a:rPr>
              <a:t>вып1</a:t>
            </a:r>
            <a:r>
              <a:rPr lang="ru-RU" sz="1100" b="1" dirty="0">
                <a:latin typeface="Arial" pitchFamily="34" charset="0"/>
                <a:cs typeface="Arial" pitchFamily="34" charset="0"/>
              </a:rPr>
              <a:t>,</a:t>
            </a:r>
            <a:endParaRPr lang="ru-RU" sz="1100" dirty="0">
              <a:latin typeface="Arial" pitchFamily="34" charset="0"/>
              <a:cs typeface="Arial" pitchFamily="34" charset="0"/>
            </a:endParaRPr>
          </a:p>
          <a:p>
            <a:r>
              <a:rPr lang="ru-RU" sz="1100" dirty="0">
                <a:latin typeface="Arial" pitchFamily="34" charset="0"/>
                <a:cs typeface="Arial" pitchFamily="34" charset="0"/>
              </a:rPr>
              <a:t>где</a:t>
            </a:r>
          </a:p>
          <a:p>
            <a:r>
              <a:rPr lang="ru-RU" sz="1100" dirty="0" err="1">
                <a:latin typeface="Arial" pitchFamily="34" charset="0"/>
                <a:cs typeface="Arial" pitchFamily="34" charset="0"/>
              </a:rPr>
              <a:t>С</a:t>
            </a:r>
            <a:r>
              <a:rPr lang="ru-RU" sz="1100" baseline="-25000" dirty="0" err="1">
                <a:latin typeface="Arial" pitchFamily="34" charset="0"/>
                <a:cs typeface="Arial" pitchFamily="34" charset="0"/>
              </a:rPr>
              <a:t>общ</a:t>
            </a:r>
            <a:r>
              <a:rPr lang="ru-RU" sz="1100" dirty="0">
                <a:latin typeface="Arial" pitchFamily="34" charset="0"/>
                <a:cs typeface="Arial" pitchFamily="34" charset="0"/>
              </a:rPr>
              <a:t> - общая сметная стоимость услуг (работ) на дату утверждения сметной документации в составе проектной документации, получившей положительное заключение государственной экспертизы проектной документации;</a:t>
            </a:r>
          </a:p>
          <a:p>
            <a:r>
              <a:rPr lang="ru-RU" sz="1100" dirty="0">
                <a:latin typeface="Arial" pitchFamily="34" charset="0"/>
                <a:cs typeface="Arial" pitchFamily="34" charset="0"/>
              </a:rPr>
              <a:t>С</a:t>
            </a:r>
            <a:r>
              <a:rPr lang="ru-RU" sz="1100" baseline="-25000" dirty="0">
                <a:latin typeface="Arial" pitchFamily="34" charset="0"/>
                <a:cs typeface="Arial" pitchFamily="34" charset="0"/>
              </a:rPr>
              <a:t>вып1</a:t>
            </a:r>
            <a:r>
              <a:rPr lang="ru-RU" sz="1100" dirty="0">
                <a:latin typeface="Arial" pitchFamily="34" charset="0"/>
                <a:cs typeface="Arial" pitchFamily="34" charset="0"/>
              </a:rPr>
              <a:t> - сметная стоимость выполненных услуг (работ) в уровне цен утвержденной сметной документации в составе проектной документации, получившей положительное заключение государственной экспертизы проектной документации.</a:t>
            </a:r>
          </a:p>
          <a:p>
            <a:endParaRPr lang="ru-RU" sz="1100" dirty="0">
              <a:latin typeface="Arial" pitchFamily="34" charset="0"/>
              <a:cs typeface="Arial" pitchFamily="34" charset="0"/>
            </a:endParaRPr>
          </a:p>
          <a:p>
            <a:pPr indent="447675"/>
            <a:r>
              <a:rPr lang="ru-RU" sz="1100" b="1" dirty="0">
                <a:latin typeface="Arial" pitchFamily="34" charset="0"/>
                <a:cs typeface="Arial" pitchFamily="34" charset="0"/>
              </a:rPr>
              <a:t>Сметная стоимость выполненных услуг </a:t>
            </a:r>
            <a:r>
              <a:rPr lang="ru-RU" sz="1100" dirty="0">
                <a:latin typeface="Arial" pitchFamily="34" charset="0"/>
                <a:cs typeface="Arial" pitchFamily="34" charset="0"/>
              </a:rPr>
              <a:t>(работ) </a:t>
            </a:r>
            <a:r>
              <a:rPr lang="ru-RU" sz="1100" b="1" dirty="0">
                <a:latin typeface="Arial" pitchFamily="34" charset="0"/>
                <a:cs typeface="Arial" pitchFamily="34" charset="0"/>
              </a:rPr>
              <a:t>в уровне цен утвержденной сметной документации</a:t>
            </a:r>
            <a:r>
              <a:rPr lang="ru-RU" sz="1100" dirty="0">
                <a:latin typeface="Arial" pitchFamily="34" charset="0"/>
                <a:cs typeface="Arial" pitchFamily="34" charset="0"/>
              </a:rPr>
              <a:t>, получившей положительное заключение государственной экспертизы проектной документации (С</a:t>
            </a:r>
            <a:r>
              <a:rPr lang="ru-RU" sz="1100" baseline="-25000" dirty="0">
                <a:latin typeface="Arial" pitchFamily="34" charset="0"/>
                <a:cs typeface="Arial" pitchFamily="34" charset="0"/>
              </a:rPr>
              <a:t>вып1</a:t>
            </a:r>
            <a:r>
              <a:rPr lang="ru-RU" sz="1100" dirty="0">
                <a:latin typeface="Arial" pitchFamily="34" charset="0"/>
                <a:cs typeface="Arial" pitchFamily="34" charset="0"/>
              </a:rPr>
              <a:t>), определяется по формуле:</a:t>
            </a:r>
          </a:p>
          <a:p>
            <a:r>
              <a:rPr lang="ru-RU" sz="1100" dirty="0">
                <a:latin typeface="Arial" pitchFamily="34" charset="0"/>
                <a:cs typeface="Arial" pitchFamily="34" charset="0"/>
              </a:rPr>
              <a:t> </a:t>
            </a:r>
          </a:p>
          <a:p>
            <a:pPr algn="ctr"/>
            <a:r>
              <a:rPr lang="ru-RU" sz="1100" b="1" dirty="0">
                <a:latin typeface="Arial" pitchFamily="34" charset="0"/>
                <a:cs typeface="Arial" pitchFamily="34" charset="0"/>
              </a:rPr>
              <a:t>С</a:t>
            </a:r>
            <a:r>
              <a:rPr lang="ru-RU" sz="1100" b="1" baseline="-25000" dirty="0">
                <a:latin typeface="Arial" pitchFamily="34" charset="0"/>
                <a:cs typeface="Arial" pitchFamily="34" charset="0"/>
              </a:rPr>
              <a:t>вып1</a:t>
            </a:r>
            <a:r>
              <a:rPr lang="ru-RU" sz="1100" b="1" dirty="0">
                <a:latin typeface="Arial" pitchFamily="34" charset="0"/>
                <a:cs typeface="Arial" pitchFamily="34" charset="0"/>
              </a:rPr>
              <a:t> = С</a:t>
            </a:r>
            <a:r>
              <a:rPr lang="ru-RU" sz="1100" b="1" baseline="-25000" dirty="0">
                <a:latin typeface="Arial" pitchFamily="34" charset="0"/>
                <a:cs typeface="Arial" pitchFamily="34" charset="0"/>
              </a:rPr>
              <a:t>вып2</a:t>
            </a:r>
            <a:r>
              <a:rPr lang="ru-RU" sz="1100" b="1" dirty="0">
                <a:latin typeface="Arial" pitchFamily="34" charset="0"/>
                <a:cs typeface="Arial" pitchFamily="34" charset="0"/>
              </a:rPr>
              <a:t> / (</a:t>
            </a:r>
            <a:r>
              <a:rPr lang="ru-RU" sz="1100" b="1" dirty="0" err="1">
                <a:latin typeface="Arial" pitchFamily="34" charset="0"/>
                <a:cs typeface="Arial" pitchFamily="34" charset="0"/>
              </a:rPr>
              <a:t>К</a:t>
            </a:r>
            <a:r>
              <a:rPr lang="ru-RU" sz="1100" b="1" baseline="-25000" dirty="0" err="1">
                <a:latin typeface="Arial" pitchFamily="34" charset="0"/>
                <a:cs typeface="Arial" pitchFamily="34" charset="0"/>
              </a:rPr>
              <a:t>инф</a:t>
            </a:r>
            <a:r>
              <a:rPr lang="ru-RU" sz="1100" b="1" dirty="0">
                <a:latin typeface="Arial" pitchFamily="34" charset="0"/>
                <a:cs typeface="Arial" pitchFamily="34" charset="0"/>
              </a:rPr>
              <a:t> </a:t>
            </a:r>
            <a:r>
              <a:rPr lang="ru-RU" sz="1100" b="1" dirty="0" err="1">
                <a:latin typeface="Arial" pitchFamily="34" charset="0"/>
                <a:cs typeface="Arial" pitchFamily="34" charset="0"/>
              </a:rPr>
              <a:t>x</a:t>
            </a:r>
            <a:r>
              <a:rPr lang="ru-RU" sz="1100" b="1" dirty="0">
                <a:latin typeface="Arial" pitchFamily="34" charset="0"/>
                <a:cs typeface="Arial" pitchFamily="34" charset="0"/>
              </a:rPr>
              <a:t> </a:t>
            </a:r>
            <a:r>
              <a:rPr lang="ru-RU" sz="1100" b="1" dirty="0" err="1">
                <a:latin typeface="Arial" pitchFamily="34" charset="0"/>
                <a:cs typeface="Arial" pitchFamily="34" charset="0"/>
              </a:rPr>
              <a:t>К</a:t>
            </a:r>
            <a:r>
              <a:rPr lang="ru-RU" sz="1100" b="1" baseline="-25000" dirty="0" err="1">
                <a:latin typeface="Arial" pitchFamily="34" charset="0"/>
                <a:cs typeface="Arial" pitchFamily="34" charset="0"/>
              </a:rPr>
              <a:t>сниж</a:t>
            </a:r>
            <a:r>
              <a:rPr lang="ru-RU" sz="1100" b="1" dirty="0">
                <a:latin typeface="Arial" pitchFamily="34" charset="0"/>
                <a:cs typeface="Arial" pitchFamily="34" charset="0"/>
              </a:rPr>
              <a:t>),</a:t>
            </a:r>
            <a:endParaRPr lang="ru-RU" sz="1100" dirty="0">
              <a:latin typeface="Arial" pitchFamily="34" charset="0"/>
              <a:cs typeface="Arial" pitchFamily="34" charset="0"/>
            </a:endParaRPr>
          </a:p>
          <a:p>
            <a:r>
              <a:rPr lang="ru-RU" sz="1100" dirty="0">
                <a:latin typeface="Arial" pitchFamily="34" charset="0"/>
                <a:cs typeface="Arial" pitchFamily="34" charset="0"/>
              </a:rPr>
              <a:t>где</a:t>
            </a:r>
          </a:p>
          <a:p>
            <a:r>
              <a:rPr lang="ru-RU" sz="1100" dirty="0">
                <a:latin typeface="Arial" pitchFamily="34" charset="0"/>
                <a:cs typeface="Arial" pitchFamily="34" charset="0"/>
              </a:rPr>
              <a:t>С</a:t>
            </a:r>
            <a:r>
              <a:rPr lang="ru-RU" sz="1100" baseline="-25000" dirty="0">
                <a:latin typeface="Arial" pitchFamily="34" charset="0"/>
                <a:cs typeface="Arial" pitchFamily="34" charset="0"/>
              </a:rPr>
              <a:t>вып2</a:t>
            </a:r>
            <a:r>
              <a:rPr lang="ru-RU" sz="1100" dirty="0">
                <a:latin typeface="Arial" pitchFamily="34" charset="0"/>
                <a:cs typeface="Arial" pitchFamily="34" charset="0"/>
              </a:rPr>
              <a:t> - стоимость выполненных услуг (работ) по ранее заключенным и расторгнутым контрактам, подтвержденная актами о приемке выполненных работ и справками о стоимости выполненных работ и затрат или иными первичными учетными документами, подписанными заказчиком;</a:t>
            </a:r>
          </a:p>
          <a:p>
            <a:r>
              <a:rPr lang="ru-RU" sz="1100" dirty="0" err="1">
                <a:latin typeface="Arial" pitchFamily="34" charset="0"/>
                <a:cs typeface="Arial" pitchFamily="34" charset="0"/>
              </a:rPr>
              <a:t>К</a:t>
            </a:r>
            <a:r>
              <a:rPr lang="ru-RU" sz="1100" baseline="-25000" dirty="0" err="1">
                <a:latin typeface="Arial" pitchFamily="34" charset="0"/>
                <a:cs typeface="Arial" pitchFamily="34" charset="0"/>
              </a:rPr>
              <a:t>инф</a:t>
            </a:r>
            <a:r>
              <a:rPr lang="ru-RU" sz="1100" dirty="0">
                <a:latin typeface="Arial" pitchFamily="34" charset="0"/>
                <a:cs typeface="Arial" pitchFamily="34" charset="0"/>
              </a:rPr>
              <a:t> - индекс прогнозной инфляции для соответствующего периода выполнения услуг (работ), учтенный в цене, указанной в расторгнутом контракте;</a:t>
            </a:r>
          </a:p>
          <a:p>
            <a:r>
              <a:rPr lang="ru-RU" sz="1100" dirty="0" err="1">
                <a:latin typeface="Arial" pitchFamily="34" charset="0"/>
                <a:cs typeface="Arial" pitchFamily="34" charset="0"/>
              </a:rPr>
              <a:t>К</a:t>
            </a:r>
            <a:r>
              <a:rPr lang="ru-RU" sz="1100" baseline="-25000" dirty="0" err="1">
                <a:latin typeface="Arial" pitchFamily="34" charset="0"/>
                <a:cs typeface="Arial" pitchFamily="34" charset="0"/>
              </a:rPr>
              <a:t>сниж</a:t>
            </a:r>
            <a:r>
              <a:rPr lang="ru-RU" sz="1100" dirty="0">
                <a:latin typeface="Arial" pitchFamily="34" charset="0"/>
                <a:cs typeface="Arial" pitchFamily="34" charset="0"/>
              </a:rPr>
              <a:t> - коэффициент тендерного снижения цены, учтенный в расторгнутом контракте.</a:t>
            </a:r>
          </a:p>
        </p:txBody>
      </p:sp>
      <p:sp>
        <p:nvSpPr>
          <p:cNvPr id="13" name="Прямоугольник 12"/>
          <p:cNvSpPr/>
          <p:nvPr/>
        </p:nvSpPr>
        <p:spPr>
          <a:xfrm>
            <a:off x="1524000" y="914401"/>
            <a:ext cx="9144000" cy="307777"/>
          </a:xfrm>
          <a:prstGeom prst="rect">
            <a:avLst/>
          </a:prstGeom>
        </p:spPr>
        <p:txBody>
          <a:bodyPr wrap="square">
            <a:spAutoFit/>
          </a:bodyPr>
          <a:lstStyle/>
          <a:p>
            <a:pPr indent="271463" algn="ctr"/>
            <a:r>
              <a:rPr lang="ru-RU" sz="1400" b="1" dirty="0">
                <a:solidFill>
                  <a:srgbClr val="0070C0"/>
                </a:solidFill>
                <a:latin typeface="Arial" pitchFamily="34" charset="0"/>
                <a:cs typeface="Arial" pitchFamily="34" charset="0"/>
              </a:rPr>
              <a:t>Расчет НМЦК в сфере строительства по 841/</a:t>
            </a:r>
            <a:r>
              <a:rPr lang="ru-RU" sz="1400" b="1" dirty="0" err="1">
                <a:solidFill>
                  <a:srgbClr val="0070C0"/>
                </a:solidFill>
                <a:latin typeface="Arial" pitchFamily="34" charset="0"/>
                <a:cs typeface="Arial" pitchFamily="34" charset="0"/>
              </a:rPr>
              <a:t>пр</a:t>
            </a:r>
            <a:endParaRPr lang="ru-RU" sz="1400" b="1" dirty="0">
              <a:solidFill>
                <a:srgbClr val="0070C0"/>
              </a:solidFill>
              <a:latin typeface="Arial" pitchFamily="34" charset="0"/>
              <a:cs typeface="Arial" pitchFamily="34" charset="0"/>
            </a:endParaRPr>
          </a:p>
        </p:txBody>
      </p:sp>
      <p:sp>
        <p:nvSpPr>
          <p:cNvPr id="5" name="Заголовок 4">
            <a:extLst>
              <a:ext uri="{FF2B5EF4-FFF2-40B4-BE49-F238E27FC236}">
                <a16:creationId xmlns:a16="http://schemas.microsoft.com/office/drawing/2014/main" id="{B0BDD266-38C4-44F0-BA6C-49D10CA4D5FB}"/>
              </a:ext>
            </a:extLst>
          </p:cNvPr>
          <p:cNvSpPr>
            <a:spLocks noGrp="1"/>
          </p:cNvSpPr>
          <p:nvPr>
            <p:ph type="title"/>
          </p:nvPr>
        </p:nvSpPr>
        <p:spPr/>
        <p:txBody>
          <a:bodyPr/>
          <a:lstStyle/>
          <a:p>
            <a:endParaRPr lang="ru-RU"/>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3000" y="551687"/>
            <a:ext cx="9906000" cy="295910"/>
          </a:xfrm>
          <a:custGeom>
            <a:avLst/>
            <a:gdLst/>
            <a:ahLst/>
            <a:cxnLst/>
            <a:rect l="l" t="t" r="r" b="b"/>
            <a:pathLst>
              <a:path w="9906000" h="295909">
                <a:moveTo>
                  <a:pt x="0" y="295655"/>
                </a:moveTo>
                <a:lnTo>
                  <a:pt x="9905999" y="295655"/>
                </a:lnTo>
                <a:lnTo>
                  <a:pt x="9906000" y="0"/>
                </a:lnTo>
                <a:lnTo>
                  <a:pt x="0" y="0"/>
                </a:lnTo>
                <a:lnTo>
                  <a:pt x="0" y="295655"/>
                </a:lnTo>
                <a:close/>
              </a:path>
            </a:pathLst>
          </a:custGeom>
          <a:solidFill>
            <a:srgbClr val="005F95"/>
          </a:solidFill>
        </p:spPr>
        <p:txBody>
          <a:bodyPr wrap="square" lIns="0" tIns="0" rIns="0" bIns="0" rtlCol="0"/>
          <a:lstStyle/>
          <a:p>
            <a:endParaRPr/>
          </a:p>
        </p:txBody>
      </p:sp>
      <p:sp>
        <p:nvSpPr>
          <p:cNvPr id="14" name="Прямоугольник 13"/>
          <p:cNvSpPr/>
          <p:nvPr/>
        </p:nvSpPr>
        <p:spPr>
          <a:xfrm>
            <a:off x="1447800" y="1295400"/>
            <a:ext cx="9372600" cy="4493538"/>
          </a:xfrm>
          <a:prstGeom prst="rect">
            <a:avLst/>
          </a:prstGeom>
        </p:spPr>
        <p:txBody>
          <a:bodyPr wrap="square">
            <a:spAutoFit/>
          </a:bodyPr>
          <a:lstStyle/>
          <a:p>
            <a:r>
              <a:rPr lang="ru-RU" sz="1100" dirty="0">
                <a:latin typeface="Arial" pitchFamily="34" charset="0"/>
                <a:cs typeface="Arial" pitchFamily="34" charset="0"/>
              </a:rPr>
              <a:t>2. При осуществлении закупок остатков услуг (работ) в случае расторжения контракта, заключенного на срок не менее одного года, по основаниям, предусмотренным частью 8 статьи 95 44-ФЗ «Изменение, расторжение контракта», а именно, при возникновении не зависящих от сторон контракта обстоятельств, влекущих невозможность его исполнения, в том числе необходимость внесения изменений в проектную документацию, цена контракта определяется по формуле: </a:t>
            </a:r>
          </a:p>
          <a:p>
            <a:pPr algn="ctr"/>
            <a:r>
              <a:rPr lang="ru-RU" sz="1100" b="1" dirty="0" err="1">
                <a:latin typeface="Arial" pitchFamily="34" charset="0"/>
                <a:cs typeface="Arial" pitchFamily="34" charset="0"/>
              </a:rPr>
              <a:t>Ц</a:t>
            </a:r>
            <a:r>
              <a:rPr lang="ru-RU" sz="1100" b="1" baseline="-25000" dirty="0" err="1">
                <a:latin typeface="Arial" pitchFamily="34" charset="0"/>
                <a:cs typeface="Arial" pitchFamily="34" charset="0"/>
              </a:rPr>
              <a:t>ост</a:t>
            </a:r>
            <a:r>
              <a:rPr lang="ru-RU" sz="1100" b="1" dirty="0">
                <a:latin typeface="Arial" pitchFamily="34" charset="0"/>
                <a:cs typeface="Arial" pitchFamily="34" charset="0"/>
              </a:rPr>
              <a:t> = С</a:t>
            </a:r>
            <a:r>
              <a:rPr lang="ru-RU" sz="1100" b="1" baseline="-25000" dirty="0">
                <a:latin typeface="Arial" pitchFamily="34" charset="0"/>
                <a:cs typeface="Arial" pitchFamily="34" charset="0"/>
              </a:rPr>
              <a:t>ост2</a:t>
            </a:r>
            <a:r>
              <a:rPr lang="ru-RU" sz="1100" b="1" dirty="0">
                <a:latin typeface="Arial" pitchFamily="34" charset="0"/>
                <a:cs typeface="Arial" pitchFamily="34" charset="0"/>
              </a:rPr>
              <a:t> </a:t>
            </a:r>
            <a:r>
              <a:rPr lang="ru-RU" sz="1100" b="1" dirty="0" err="1">
                <a:latin typeface="Arial" pitchFamily="34" charset="0"/>
                <a:cs typeface="Arial" pitchFamily="34" charset="0"/>
              </a:rPr>
              <a:t>x</a:t>
            </a:r>
            <a:r>
              <a:rPr lang="ru-RU" sz="1100" b="1" dirty="0">
                <a:latin typeface="Arial" pitchFamily="34" charset="0"/>
                <a:cs typeface="Arial" pitchFamily="34" charset="0"/>
              </a:rPr>
              <a:t> К</a:t>
            </a:r>
            <a:r>
              <a:rPr lang="ru-RU" sz="1100" b="1" baseline="-25000" dirty="0">
                <a:latin typeface="Arial" pitchFamily="34" charset="0"/>
                <a:cs typeface="Arial" pitchFamily="34" charset="0"/>
              </a:rPr>
              <a:t>сниж2</a:t>
            </a:r>
            <a:r>
              <a:rPr lang="ru-RU" sz="1100" b="1" dirty="0">
                <a:latin typeface="Arial" pitchFamily="34" charset="0"/>
                <a:cs typeface="Arial" pitchFamily="34" charset="0"/>
              </a:rPr>
              <a:t>, </a:t>
            </a:r>
          </a:p>
          <a:p>
            <a:r>
              <a:rPr lang="ru-RU" sz="1100" dirty="0">
                <a:latin typeface="Arial" pitchFamily="34" charset="0"/>
                <a:cs typeface="Arial" pitchFamily="34" charset="0"/>
              </a:rPr>
              <a:t> где</a:t>
            </a:r>
          </a:p>
          <a:p>
            <a:r>
              <a:rPr lang="ru-RU" sz="1100" dirty="0" err="1">
                <a:latin typeface="Arial" pitchFamily="34" charset="0"/>
                <a:cs typeface="Arial" pitchFamily="34" charset="0"/>
              </a:rPr>
              <a:t>Ц</a:t>
            </a:r>
            <a:r>
              <a:rPr lang="ru-RU" sz="1100" baseline="-25000" dirty="0" err="1">
                <a:latin typeface="Arial" pitchFamily="34" charset="0"/>
                <a:cs typeface="Arial" pitchFamily="34" charset="0"/>
              </a:rPr>
              <a:t>ост</a:t>
            </a:r>
            <a:r>
              <a:rPr lang="ru-RU" sz="1100" dirty="0">
                <a:latin typeface="Arial" pitchFamily="34" charset="0"/>
                <a:cs typeface="Arial" pitchFamily="34" charset="0"/>
              </a:rPr>
              <a:t> - цена контракта на выполнение услуг (работ);</a:t>
            </a:r>
          </a:p>
          <a:p>
            <a:r>
              <a:rPr lang="ru-RU" sz="1100" dirty="0">
                <a:latin typeface="Arial" pitchFamily="34" charset="0"/>
                <a:cs typeface="Arial" pitchFamily="34" charset="0"/>
              </a:rPr>
              <a:t>С</a:t>
            </a:r>
            <a:r>
              <a:rPr lang="ru-RU" sz="1100" baseline="-25000" dirty="0">
                <a:latin typeface="Arial" pitchFamily="34" charset="0"/>
                <a:cs typeface="Arial" pitchFamily="34" charset="0"/>
              </a:rPr>
              <a:t>ост2</a:t>
            </a:r>
            <a:r>
              <a:rPr lang="ru-RU" sz="1100" dirty="0">
                <a:latin typeface="Arial" pitchFamily="34" charset="0"/>
                <a:cs typeface="Arial" pitchFamily="34" charset="0"/>
              </a:rPr>
              <a:t> - стоимость остатков услуг (работ) в уровне цен на дату формирования НМЦК расторгнутого контракта;</a:t>
            </a:r>
          </a:p>
          <a:p>
            <a:r>
              <a:rPr lang="ru-RU" sz="1100" dirty="0">
                <a:latin typeface="Arial" pitchFamily="34" charset="0"/>
                <a:cs typeface="Arial" pitchFamily="34" charset="0"/>
              </a:rPr>
              <a:t>К</a:t>
            </a:r>
            <a:r>
              <a:rPr lang="ru-RU" sz="1100" baseline="-25000" dirty="0">
                <a:latin typeface="Arial" pitchFamily="34" charset="0"/>
                <a:cs typeface="Arial" pitchFamily="34" charset="0"/>
              </a:rPr>
              <a:t>сниж2</a:t>
            </a:r>
            <a:r>
              <a:rPr lang="ru-RU" sz="1100" dirty="0">
                <a:latin typeface="Arial" pitchFamily="34" charset="0"/>
                <a:cs typeface="Arial" pitchFamily="34" charset="0"/>
              </a:rPr>
              <a:t> - коэффициент тендерного снижения цены, предложенный участником закупки, с которым заключается контракт.</a:t>
            </a:r>
          </a:p>
          <a:p>
            <a:pPr indent="447675"/>
            <a:r>
              <a:rPr lang="ru-RU" sz="1100" b="1" dirty="0">
                <a:latin typeface="Arial" pitchFamily="34" charset="0"/>
                <a:cs typeface="Arial" pitchFamily="34" charset="0"/>
              </a:rPr>
              <a:t>Стоимость остатков услуг</a:t>
            </a:r>
            <a:r>
              <a:rPr lang="ru-RU" sz="1100" dirty="0">
                <a:latin typeface="Arial" pitchFamily="34" charset="0"/>
                <a:cs typeface="Arial" pitchFamily="34" charset="0"/>
              </a:rPr>
              <a:t> (работ) </a:t>
            </a:r>
            <a:r>
              <a:rPr lang="ru-RU" sz="1100" b="1" dirty="0">
                <a:latin typeface="Arial" pitchFamily="34" charset="0"/>
                <a:cs typeface="Arial" pitchFamily="34" charset="0"/>
              </a:rPr>
              <a:t>в уровне цен на дату формирования НМЦК расторгнутого контракта </a:t>
            </a:r>
            <a:r>
              <a:rPr lang="ru-RU" sz="1100" dirty="0">
                <a:latin typeface="Arial" pitchFamily="34" charset="0"/>
                <a:cs typeface="Arial" pitchFamily="34" charset="0"/>
              </a:rPr>
              <a:t>(С</a:t>
            </a:r>
            <a:r>
              <a:rPr lang="ru-RU" sz="1100" baseline="-25000" dirty="0">
                <a:latin typeface="Arial" pitchFamily="34" charset="0"/>
                <a:cs typeface="Arial" pitchFamily="34" charset="0"/>
              </a:rPr>
              <a:t>ост2</a:t>
            </a:r>
            <a:r>
              <a:rPr lang="ru-RU" sz="1100" dirty="0">
                <a:latin typeface="Arial" pitchFamily="34" charset="0"/>
                <a:cs typeface="Arial" pitchFamily="34" charset="0"/>
              </a:rPr>
              <a:t>) определяется по формуле:</a:t>
            </a:r>
          </a:p>
          <a:p>
            <a:r>
              <a:rPr lang="ru-RU" sz="1100" dirty="0">
                <a:latin typeface="Arial" pitchFamily="34" charset="0"/>
                <a:cs typeface="Arial" pitchFamily="34" charset="0"/>
              </a:rPr>
              <a:t> </a:t>
            </a:r>
          </a:p>
          <a:p>
            <a:pPr algn="ctr"/>
            <a:r>
              <a:rPr lang="ru-RU" sz="1100" b="1" dirty="0">
                <a:latin typeface="Arial" pitchFamily="34" charset="0"/>
                <a:cs typeface="Arial" pitchFamily="34" charset="0"/>
              </a:rPr>
              <a:t>С</a:t>
            </a:r>
            <a:r>
              <a:rPr lang="ru-RU" sz="1100" b="1" baseline="-25000" dirty="0">
                <a:latin typeface="Arial" pitchFamily="34" charset="0"/>
                <a:cs typeface="Arial" pitchFamily="34" charset="0"/>
              </a:rPr>
              <a:t>ост2</a:t>
            </a:r>
            <a:r>
              <a:rPr lang="ru-RU" sz="1100" b="1" dirty="0">
                <a:latin typeface="Arial" pitchFamily="34" charset="0"/>
                <a:cs typeface="Arial" pitchFamily="34" charset="0"/>
              </a:rPr>
              <a:t> = </a:t>
            </a:r>
            <a:r>
              <a:rPr lang="ru-RU" sz="1100" b="1" dirty="0" err="1">
                <a:latin typeface="Arial" pitchFamily="34" charset="0"/>
                <a:cs typeface="Arial" pitchFamily="34" charset="0"/>
              </a:rPr>
              <a:t>Ц</a:t>
            </a:r>
            <a:r>
              <a:rPr lang="ru-RU" sz="1100" b="1" baseline="-25000" dirty="0" err="1">
                <a:latin typeface="Arial" pitchFamily="34" charset="0"/>
                <a:cs typeface="Arial" pitchFamily="34" charset="0"/>
              </a:rPr>
              <a:t>нмцк</a:t>
            </a:r>
            <a:r>
              <a:rPr lang="ru-RU" sz="1100" b="1" dirty="0">
                <a:latin typeface="Arial" pitchFamily="34" charset="0"/>
                <a:cs typeface="Arial" pitchFamily="34" charset="0"/>
              </a:rPr>
              <a:t> - С</a:t>
            </a:r>
            <a:r>
              <a:rPr lang="ru-RU" sz="1100" b="1" baseline="-25000" dirty="0">
                <a:latin typeface="Arial" pitchFamily="34" charset="0"/>
                <a:cs typeface="Arial" pitchFamily="34" charset="0"/>
              </a:rPr>
              <a:t>вып3</a:t>
            </a:r>
            <a:r>
              <a:rPr lang="ru-RU" sz="1100" b="1" dirty="0">
                <a:latin typeface="Arial" pitchFamily="34" charset="0"/>
                <a:cs typeface="Arial" pitchFamily="34" charset="0"/>
              </a:rPr>
              <a:t>,</a:t>
            </a:r>
          </a:p>
          <a:p>
            <a:r>
              <a:rPr lang="ru-RU" sz="1100" dirty="0">
                <a:latin typeface="Arial" pitchFamily="34" charset="0"/>
                <a:cs typeface="Arial" pitchFamily="34" charset="0"/>
              </a:rPr>
              <a:t> где</a:t>
            </a:r>
          </a:p>
          <a:p>
            <a:r>
              <a:rPr lang="ru-RU" sz="1100" dirty="0" err="1">
                <a:latin typeface="Arial" pitchFamily="34" charset="0"/>
                <a:cs typeface="Arial" pitchFamily="34" charset="0"/>
              </a:rPr>
              <a:t>Ц</a:t>
            </a:r>
            <a:r>
              <a:rPr lang="ru-RU" sz="1100" baseline="-25000" dirty="0" err="1">
                <a:latin typeface="Arial" pitchFamily="34" charset="0"/>
                <a:cs typeface="Arial" pitchFamily="34" charset="0"/>
              </a:rPr>
              <a:t>нмцк</a:t>
            </a:r>
            <a:r>
              <a:rPr lang="ru-RU" sz="1100" dirty="0">
                <a:latin typeface="Arial" pitchFamily="34" charset="0"/>
                <a:cs typeface="Arial" pitchFamily="34" charset="0"/>
              </a:rPr>
              <a:t> - НМЦК, по которой был заключен расторгнутый контракт;</a:t>
            </a:r>
          </a:p>
          <a:p>
            <a:r>
              <a:rPr lang="ru-RU" sz="1100" dirty="0">
                <a:latin typeface="Arial" pitchFamily="34" charset="0"/>
                <a:cs typeface="Arial" pitchFamily="34" charset="0"/>
              </a:rPr>
              <a:t>С</a:t>
            </a:r>
            <a:r>
              <a:rPr lang="ru-RU" sz="1100" baseline="-25000" dirty="0">
                <a:latin typeface="Arial" pitchFamily="34" charset="0"/>
                <a:cs typeface="Arial" pitchFamily="34" charset="0"/>
              </a:rPr>
              <a:t>вып3</a:t>
            </a:r>
            <a:r>
              <a:rPr lang="ru-RU" sz="1100" dirty="0">
                <a:latin typeface="Arial" pitchFamily="34" charset="0"/>
                <a:cs typeface="Arial" pitchFamily="34" charset="0"/>
              </a:rPr>
              <a:t> - стоимость выполненных услуг (работ) в уровне цен на дату формирования НМЦК расторгнутого контракта.</a:t>
            </a:r>
          </a:p>
          <a:p>
            <a:pPr indent="447675"/>
            <a:r>
              <a:rPr lang="ru-RU" sz="1100" b="1" dirty="0">
                <a:latin typeface="Arial" pitchFamily="34" charset="0"/>
                <a:cs typeface="Arial" pitchFamily="34" charset="0"/>
              </a:rPr>
              <a:t>Стоимость выполненных услуг </a:t>
            </a:r>
            <a:r>
              <a:rPr lang="ru-RU" sz="1100" dirty="0">
                <a:latin typeface="Arial" pitchFamily="34" charset="0"/>
                <a:cs typeface="Arial" pitchFamily="34" charset="0"/>
              </a:rPr>
              <a:t>(работ) </a:t>
            </a:r>
            <a:r>
              <a:rPr lang="ru-RU" sz="1100" b="1" dirty="0">
                <a:latin typeface="Arial" pitchFamily="34" charset="0"/>
                <a:cs typeface="Arial" pitchFamily="34" charset="0"/>
              </a:rPr>
              <a:t>в уровне цен на дату формирования НМЦК расторгнутого контракта </a:t>
            </a:r>
            <a:r>
              <a:rPr lang="ru-RU" sz="1100" dirty="0">
                <a:latin typeface="Arial" pitchFamily="34" charset="0"/>
                <a:cs typeface="Arial" pitchFamily="34" charset="0"/>
              </a:rPr>
              <a:t>(С</a:t>
            </a:r>
            <a:r>
              <a:rPr lang="ru-RU" sz="1100" baseline="-25000" dirty="0">
                <a:latin typeface="Arial" pitchFamily="34" charset="0"/>
                <a:cs typeface="Arial" pitchFamily="34" charset="0"/>
              </a:rPr>
              <a:t>вып1</a:t>
            </a:r>
            <a:r>
              <a:rPr lang="ru-RU" sz="1100" dirty="0">
                <a:latin typeface="Arial" pitchFamily="34" charset="0"/>
                <a:cs typeface="Arial" pitchFamily="34" charset="0"/>
              </a:rPr>
              <a:t>) определяется по формуле:</a:t>
            </a:r>
          </a:p>
          <a:p>
            <a:r>
              <a:rPr lang="ru-RU" sz="1100" dirty="0">
                <a:latin typeface="Arial" pitchFamily="34" charset="0"/>
                <a:cs typeface="Arial" pitchFamily="34" charset="0"/>
              </a:rPr>
              <a:t> </a:t>
            </a:r>
          </a:p>
          <a:p>
            <a:pPr algn="ctr"/>
            <a:r>
              <a:rPr lang="ru-RU" sz="1100" b="1" dirty="0">
                <a:latin typeface="Arial" pitchFamily="34" charset="0"/>
                <a:cs typeface="Arial" pitchFamily="34" charset="0"/>
              </a:rPr>
              <a:t>С</a:t>
            </a:r>
            <a:r>
              <a:rPr lang="ru-RU" sz="1100" b="1" baseline="-25000" dirty="0">
                <a:latin typeface="Arial" pitchFamily="34" charset="0"/>
                <a:cs typeface="Arial" pitchFamily="34" charset="0"/>
              </a:rPr>
              <a:t>вып3</a:t>
            </a:r>
            <a:r>
              <a:rPr lang="ru-RU" sz="1100" b="1" dirty="0">
                <a:latin typeface="Arial" pitchFamily="34" charset="0"/>
                <a:cs typeface="Arial" pitchFamily="34" charset="0"/>
              </a:rPr>
              <a:t> = С</a:t>
            </a:r>
            <a:r>
              <a:rPr lang="ru-RU" sz="1100" b="1" baseline="-25000" dirty="0">
                <a:latin typeface="Arial" pitchFamily="34" charset="0"/>
                <a:cs typeface="Arial" pitchFamily="34" charset="0"/>
              </a:rPr>
              <a:t>вып2</a:t>
            </a:r>
            <a:r>
              <a:rPr lang="ru-RU" sz="1100" b="1" dirty="0">
                <a:latin typeface="Arial" pitchFamily="34" charset="0"/>
                <a:cs typeface="Arial" pitchFamily="34" charset="0"/>
              </a:rPr>
              <a:t> / </a:t>
            </a:r>
            <a:r>
              <a:rPr lang="ru-RU" sz="1100" b="1" dirty="0" err="1">
                <a:latin typeface="Arial" pitchFamily="34" charset="0"/>
                <a:cs typeface="Arial" pitchFamily="34" charset="0"/>
              </a:rPr>
              <a:t>К</a:t>
            </a:r>
            <a:r>
              <a:rPr lang="ru-RU" sz="1100" b="1" baseline="-25000" dirty="0" err="1">
                <a:latin typeface="Arial" pitchFamily="34" charset="0"/>
                <a:cs typeface="Arial" pitchFamily="34" charset="0"/>
              </a:rPr>
              <a:t>сниж</a:t>
            </a:r>
            <a:r>
              <a:rPr lang="ru-RU" sz="1100" b="1" dirty="0">
                <a:latin typeface="Arial" pitchFamily="34" charset="0"/>
                <a:cs typeface="Arial" pitchFamily="34" charset="0"/>
              </a:rPr>
              <a:t>,</a:t>
            </a:r>
          </a:p>
          <a:p>
            <a:r>
              <a:rPr lang="ru-RU" sz="1100" dirty="0">
                <a:latin typeface="Arial" pitchFamily="34" charset="0"/>
                <a:cs typeface="Arial" pitchFamily="34" charset="0"/>
              </a:rPr>
              <a:t> где</a:t>
            </a:r>
          </a:p>
          <a:p>
            <a:r>
              <a:rPr lang="ru-RU" sz="1100" dirty="0">
                <a:latin typeface="Arial" pitchFamily="34" charset="0"/>
                <a:cs typeface="Arial" pitchFamily="34" charset="0"/>
              </a:rPr>
              <a:t>С</a:t>
            </a:r>
            <a:r>
              <a:rPr lang="ru-RU" sz="1100" baseline="-25000" dirty="0">
                <a:latin typeface="Arial" pitchFamily="34" charset="0"/>
                <a:cs typeface="Arial" pitchFamily="34" charset="0"/>
              </a:rPr>
              <a:t>вып2</a:t>
            </a:r>
            <a:r>
              <a:rPr lang="ru-RU" sz="1100" dirty="0">
                <a:latin typeface="Arial" pitchFamily="34" charset="0"/>
                <a:cs typeface="Arial" pitchFamily="34" charset="0"/>
              </a:rPr>
              <a:t> - стоимость выполненных услуг (работ) по ранее заключенным и расторгнутым контрактам, подтвержденная актами о приемке выполненных работ и справками о стоимости выполненных услуг (работ) и затрат или иными первичными учетными документами, подписанными заказчиком;</a:t>
            </a:r>
          </a:p>
          <a:p>
            <a:r>
              <a:rPr lang="ru-RU" sz="1100" dirty="0" err="1">
                <a:latin typeface="Arial" pitchFamily="34" charset="0"/>
                <a:cs typeface="Arial" pitchFamily="34" charset="0"/>
              </a:rPr>
              <a:t>К</a:t>
            </a:r>
            <a:r>
              <a:rPr lang="ru-RU" sz="1100" baseline="-25000" dirty="0" err="1">
                <a:latin typeface="Arial" pitchFamily="34" charset="0"/>
                <a:cs typeface="Arial" pitchFamily="34" charset="0"/>
              </a:rPr>
              <a:t>сниж</a:t>
            </a:r>
            <a:r>
              <a:rPr lang="ru-RU" sz="1100" dirty="0">
                <a:latin typeface="Arial" pitchFamily="34" charset="0"/>
                <a:cs typeface="Arial" pitchFamily="34" charset="0"/>
              </a:rPr>
              <a:t> - коэффициент тендерного снижения цены, учтенный в расторгнутом контракте.</a:t>
            </a:r>
          </a:p>
        </p:txBody>
      </p:sp>
      <p:sp>
        <p:nvSpPr>
          <p:cNvPr id="13" name="Прямоугольник 12"/>
          <p:cNvSpPr/>
          <p:nvPr/>
        </p:nvSpPr>
        <p:spPr>
          <a:xfrm>
            <a:off x="1524000" y="914401"/>
            <a:ext cx="9144000" cy="307777"/>
          </a:xfrm>
          <a:prstGeom prst="rect">
            <a:avLst/>
          </a:prstGeom>
        </p:spPr>
        <p:txBody>
          <a:bodyPr wrap="square">
            <a:spAutoFit/>
          </a:bodyPr>
          <a:lstStyle/>
          <a:p>
            <a:pPr indent="271463" algn="ctr"/>
            <a:r>
              <a:rPr lang="ru-RU" sz="1400" b="1" dirty="0">
                <a:solidFill>
                  <a:srgbClr val="0070C0"/>
                </a:solidFill>
                <a:latin typeface="Arial" pitchFamily="34" charset="0"/>
                <a:cs typeface="Arial" pitchFamily="34" charset="0"/>
              </a:rPr>
              <a:t>Расчет НМЦК в сфере строительства по 841/</a:t>
            </a:r>
            <a:r>
              <a:rPr lang="ru-RU" sz="1400" b="1" dirty="0" err="1">
                <a:solidFill>
                  <a:srgbClr val="0070C0"/>
                </a:solidFill>
                <a:latin typeface="Arial" pitchFamily="34" charset="0"/>
                <a:cs typeface="Arial" pitchFamily="34" charset="0"/>
              </a:rPr>
              <a:t>пр</a:t>
            </a:r>
            <a:endParaRPr lang="ru-RU" sz="1400" b="1" dirty="0">
              <a:solidFill>
                <a:srgbClr val="0070C0"/>
              </a:solidFill>
              <a:latin typeface="Arial" pitchFamily="34" charset="0"/>
              <a:cs typeface="Arial" pitchFamily="34" charset="0"/>
            </a:endParaRPr>
          </a:p>
        </p:txBody>
      </p:sp>
      <p:sp>
        <p:nvSpPr>
          <p:cNvPr id="5" name="Заголовок 4">
            <a:extLst>
              <a:ext uri="{FF2B5EF4-FFF2-40B4-BE49-F238E27FC236}">
                <a16:creationId xmlns:a16="http://schemas.microsoft.com/office/drawing/2014/main" id="{517381E2-7EF3-4DC8-9EF3-6E3706131CDE}"/>
              </a:ext>
            </a:extLst>
          </p:cNvPr>
          <p:cNvSpPr>
            <a:spLocks noGrp="1"/>
          </p:cNvSpPr>
          <p:nvPr>
            <p:ph type="title"/>
          </p:nvPr>
        </p:nvSpPr>
        <p:spPr/>
        <p:txBody>
          <a:bodyPr/>
          <a:lstStyle/>
          <a:p>
            <a:endParaRPr lang="ru-RU"/>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3000" y="551687"/>
            <a:ext cx="9906000" cy="295910"/>
          </a:xfrm>
          <a:custGeom>
            <a:avLst/>
            <a:gdLst/>
            <a:ahLst/>
            <a:cxnLst/>
            <a:rect l="l" t="t" r="r" b="b"/>
            <a:pathLst>
              <a:path w="9906000" h="295909">
                <a:moveTo>
                  <a:pt x="0" y="295655"/>
                </a:moveTo>
                <a:lnTo>
                  <a:pt x="9905999" y="295655"/>
                </a:lnTo>
                <a:lnTo>
                  <a:pt x="9906000" y="0"/>
                </a:lnTo>
                <a:lnTo>
                  <a:pt x="0" y="0"/>
                </a:lnTo>
                <a:lnTo>
                  <a:pt x="0" y="295655"/>
                </a:lnTo>
                <a:close/>
              </a:path>
            </a:pathLst>
          </a:custGeom>
          <a:solidFill>
            <a:srgbClr val="005F95"/>
          </a:solidFill>
        </p:spPr>
        <p:txBody>
          <a:bodyPr wrap="square" lIns="0" tIns="0" rIns="0" bIns="0" rtlCol="0"/>
          <a:lstStyle/>
          <a:p>
            <a:endParaRPr/>
          </a:p>
        </p:txBody>
      </p:sp>
      <p:sp>
        <p:nvSpPr>
          <p:cNvPr id="16" name="Прямоугольник 15"/>
          <p:cNvSpPr/>
          <p:nvPr/>
        </p:nvSpPr>
        <p:spPr>
          <a:xfrm>
            <a:off x="1524000" y="990601"/>
            <a:ext cx="9220200" cy="830997"/>
          </a:xfrm>
          <a:prstGeom prst="rect">
            <a:avLst/>
          </a:prstGeom>
        </p:spPr>
        <p:txBody>
          <a:bodyPr wrap="square">
            <a:spAutoFit/>
          </a:bodyPr>
          <a:lstStyle/>
          <a:p>
            <a:pPr algn="ctr"/>
            <a:r>
              <a:rPr lang="ru-RU" sz="1200" b="1" dirty="0">
                <a:solidFill>
                  <a:srgbClr val="0070C0"/>
                </a:solidFill>
                <a:latin typeface="Arial" pitchFamily="34" charset="0"/>
                <a:cs typeface="Arial" pitchFamily="34" charset="0"/>
              </a:rPr>
              <a:t>Последовательность составления проекта сметы контракта на выполнение подрядных работ по строительству, реконструкции, капитальному ремонту, сносу объектов капитального строительства, работ по сохранению объектов культурного наследия (памятников истории и культуры) народов Российской Федерации, а также строительству некапитальных строений и сооружений по 841/</a:t>
            </a:r>
            <a:r>
              <a:rPr lang="ru-RU" sz="1200" b="1" dirty="0" err="1">
                <a:solidFill>
                  <a:srgbClr val="0070C0"/>
                </a:solidFill>
                <a:latin typeface="Arial" pitchFamily="34" charset="0"/>
                <a:cs typeface="Arial" pitchFamily="34" charset="0"/>
              </a:rPr>
              <a:t>пр</a:t>
            </a:r>
            <a:endParaRPr lang="ru-RU" sz="1200" b="1" dirty="0">
              <a:solidFill>
                <a:srgbClr val="0070C0"/>
              </a:solidFill>
              <a:latin typeface="Arial" pitchFamily="34" charset="0"/>
              <a:cs typeface="Arial" pitchFamily="34" charset="0"/>
            </a:endParaRPr>
          </a:p>
        </p:txBody>
      </p:sp>
      <p:sp>
        <p:nvSpPr>
          <p:cNvPr id="14" name="Прямоугольник 13"/>
          <p:cNvSpPr/>
          <p:nvPr/>
        </p:nvSpPr>
        <p:spPr>
          <a:xfrm>
            <a:off x="1524000" y="2286001"/>
            <a:ext cx="9144000" cy="1954381"/>
          </a:xfrm>
          <a:prstGeom prst="rect">
            <a:avLst/>
          </a:prstGeom>
        </p:spPr>
        <p:txBody>
          <a:bodyPr wrap="square">
            <a:spAutoFit/>
          </a:bodyPr>
          <a:lstStyle/>
          <a:p>
            <a:pPr marL="228600" indent="-228600" algn="just">
              <a:buAutoNum type="arabicParenR"/>
            </a:pPr>
            <a:r>
              <a:rPr lang="ru-RU" sz="1100" dirty="0">
                <a:latin typeface="Arial" pitchFamily="34" charset="0"/>
                <a:cs typeface="Arial" pitchFamily="34" charset="0"/>
              </a:rPr>
              <a:t>Проведение</a:t>
            </a:r>
            <a:r>
              <a:rPr lang="ru-RU" sz="1100" b="1" dirty="0">
                <a:latin typeface="Arial" pitchFamily="34" charset="0"/>
                <a:cs typeface="Arial" pitchFamily="34" charset="0"/>
              </a:rPr>
              <a:t> анализа, обобщения и систематизации проектной документации </a:t>
            </a:r>
            <a:r>
              <a:rPr lang="ru-RU" sz="1100" dirty="0">
                <a:latin typeface="Arial" pitchFamily="34" charset="0"/>
                <a:cs typeface="Arial" pitchFamily="34" charset="0"/>
              </a:rPr>
              <a:t>(в том числе сметной документации), получившей положительное заключение экспертизы;</a:t>
            </a:r>
          </a:p>
          <a:p>
            <a:pPr marL="228600" indent="-228600" algn="just">
              <a:buAutoNum type="arabicParenR"/>
            </a:pPr>
            <a:endParaRPr lang="ru-RU" sz="1100" dirty="0">
              <a:latin typeface="Arial" pitchFamily="34" charset="0"/>
              <a:cs typeface="Arial" pitchFamily="34" charset="0"/>
            </a:endParaRPr>
          </a:p>
          <a:p>
            <a:pPr marL="228600" indent="-228600" algn="just">
              <a:buAutoNum type="arabicParenR"/>
            </a:pPr>
            <a:r>
              <a:rPr lang="ru-RU" sz="1100" dirty="0">
                <a:latin typeface="Arial" pitchFamily="34" charset="0"/>
                <a:cs typeface="Arial" pitchFamily="34" charset="0"/>
              </a:rPr>
              <a:t>Составление </a:t>
            </a:r>
            <a:r>
              <a:rPr lang="ru-RU" sz="1100" b="1" dirty="0">
                <a:latin typeface="Arial" pitchFamily="34" charset="0"/>
                <a:cs typeface="Arial" pitchFamily="34" charset="0"/>
              </a:rPr>
              <a:t>ведомости объемов технологически законченных элементов</a:t>
            </a:r>
            <a:r>
              <a:rPr lang="ru-RU" sz="1100" dirty="0">
                <a:latin typeface="Arial" pitchFamily="34" charset="0"/>
                <a:cs typeface="Arial" pitchFamily="34" charset="0"/>
              </a:rPr>
              <a:t>, включающих определенные в соответствии с проектной документацией, рабочей документацией (при наличии) необходимые для их возведения (устройства) комплексы работ;</a:t>
            </a:r>
          </a:p>
          <a:p>
            <a:pPr indent="266700" algn="just"/>
            <a:r>
              <a:rPr lang="ru-RU" sz="1000" i="1" dirty="0">
                <a:latin typeface="Arial" pitchFamily="34" charset="0"/>
                <a:cs typeface="Arial" pitchFamily="34" charset="0"/>
              </a:rPr>
              <a:t>При выполнении проектных и изыскательских работ составление Ведомости осуществляется подрядчиком, если это предусмотрено заданием на проектирование;</a:t>
            </a:r>
          </a:p>
          <a:p>
            <a:pPr marL="228600" indent="-228600" algn="just">
              <a:buAutoNum type="arabicParenR"/>
            </a:pPr>
            <a:endParaRPr lang="ru-RU" sz="1100" dirty="0">
              <a:latin typeface="Arial" pitchFamily="34" charset="0"/>
              <a:cs typeface="Arial" pitchFamily="34" charset="0"/>
            </a:endParaRPr>
          </a:p>
          <a:p>
            <a:pPr marL="228600" indent="-228600" algn="just">
              <a:buFont typeface="+mj-lt"/>
              <a:buAutoNum type="arabicParenR" startAt="3"/>
            </a:pPr>
            <a:r>
              <a:rPr lang="ru-RU" sz="1100" dirty="0">
                <a:latin typeface="Arial" pitchFamily="34" charset="0"/>
                <a:cs typeface="Arial" pitchFamily="34" charset="0"/>
              </a:rPr>
              <a:t>Составление </a:t>
            </a:r>
            <a:r>
              <a:rPr lang="ru-RU" sz="1100" b="1" dirty="0">
                <a:latin typeface="Arial" pitchFamily="34" charset="0"/>
                <a:cs typeface="Arial" pitchFamily="34" charset="0"/>
              </a:rPr>
              <a:t>проекта сметы контракта </a:t>
            </a:r>
            <a:r>
              <a:rPr lang="ru-RU" sz="1100" dirty="0">
                <a:latin typeface="Arial" pitchFamily="34" charset="0"/>
                <a:cs typeface="Arial" pitchFamily="34" charset="0"/>
              </a:rPr>
              <a:t>(на основании ведомости), предусматривающий определение цены каждого конструктивного решения (элемента), комплекса (вида) работ всего и на принятую единицу измерения в пределах НМЦК на выполнение подрядных работ.</a:t>
            </a:r>
            <a:endParaRPr lang="ru-RU" sz="1100" i="1" dirty="0">
              <a:latin typeface="Arial" pitchFamily="34" charset="0"/>
              <a:cs typeface="Arial" pitchFamily="34" charset="0"/>
            </a:endParaRPr>
          </a:p>
        </p:txBody>
      </p:sp>
      <p:sp>
        <p:nvSpPr>
          <p:cNvPr id="5" name="Заголовок 4">
            <a:extLst>
              <a:ext uri="{FF2B5EF4-FFF2-40B4-BE49-F238E27FC236}">
                <a16:creationId xmlns:a16="http://schemas.microsoft.com/office/drawing/2014/main" id="{81D335E2-17FB-4336-AD57-BFA929696E65}"/>
              </a:ext>
            </a:extLst>
          </p:cNvPr>
          <p:cNvSpPr>
            <a:spLocks noGrp="1"/>
          </p:cNvSpPr>
          <p:nvPr>
            <p:ph type="title"/>
          </p:nvPr>
        </p:nvSpPr>
        <p:spPr/>
        <p:txBody>
          <a:bodyPr/>
          <a:lstStyle/>
          <a:p>
            <a:endParaRPr lang="ru-RU"/>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3000" y="551687"/>
            <a:ext cx="9906000" cy="295910"/>
          </a:xfrm>
          <a:custGeom>
            <a:avLst/>
            <a:gdLst/>
            <a:ahLst/>
            <a:cxnLst/>
            <a:rect l="l" t="t" r="r" b="b"/>
            <a:pathLst>
              <a:path w="9906000" h="295909">
                <a:moveTo>
                  <a:pt x="0" y="295655"/>
                </a:moveTo>
                <a:lnTo>
                  <a:pt x="9905999" y="295655"/>
                </a:lnTo>
                <a:lnTo>
                  <a:pt x="9906000" y="0"/>
                </a:lnTo>
                <a:lnTo>
                  <a:pt x="0" y="0"/>
                </a:lnTo>
                <a:lnTo>
                  <a:pt x="0" y="295655"/>
                </a:lnTo>
                <a:close/>
              </a:path>
            </a:pathLst>
          </a:custGeom>
          <a:solidFill>
            <a:srgbClr val="005F95"/>
          </a:solidFill>
        </p:spPr>
        <p:txBody>
          <a:bodyPr wrap="square" lIns="0" tIns="0" rIns="0" bIns="0" rtlCol="0"/>
          <a:lstStyle/>
          <a:p>
            <a:endParaRPr/>
          </a:p>
        </p:txBody>
      </p:sp>
      <p:graphicFrame>
        <p:nvGraphicFramePr>
          <p:cNvPr id="20" name="Схема 19"/>
          <p:cNvGraphicFramePr/>
          <p:nvPr/>
        </p:nvGraphicFramePr>
        <p:xfrm>
          <a:off x="1295400" y="1219200"/>
          <a:ext cx="44196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8914" name="Picture 2"/>
          <p:cNvPicPr>
            <a:picLocks noChangeAspect="1" noChangeArrowheads="1"/>
          </p:cNvPicPr>
          <p:nvPr/>
        </p:nvPicPr>
        <p:blipFill>
          <a:blip r:embed="rId7" cstate="print">
            <a:clrChange>
              <a:clrFrom>
                <a:srgbClr val="FFFFFF"/>
              </a:clrFrom>
              <a:clrTo>
                <a:srgbClr val="FFFFFF">
                  <a:alpha val="0"/>
                </a:srgbClr>
              </a:clrTo>
            </a:clrChange>
          </a:blip>
          <a:srcRect l="1912" t="8946" r="31591" b="1976"/>
          <a:stretch>
            <a:fillRect/>
          </a:stretch>
        </p:blipFill>
        <p:spPr bwMode="auto">
          <a:xfrm>
            <a:off x="5867400" y="1295400"/>
            <a:ext cx="5053360" cy="4093972"/>
          </a:xfrm>
          <a:prstGeom prst="rect">
            <a:avLst/>
          </a:prstGeom>
          <a:noFill/>
          <a:ln w="9525">
            <a:noFill/>
            <a:miter lim="800000"/>
            <a:headEnd/>
            <a:tailEnd/>
          </a:ln>
        </p:spPr>
      </p:pic>
      <p:sp>
        <p:nvSpPr>
          <p:cNvPr id="13" name="Прямоугольник 12"/>
          <p:cNvSpPr/>
          <p:nvPr/>
        </p:nvSpPr>
        <p:spPr>
          <a:xfrm>
            <a:off x="6172200" y="5486400"/>
            <a:ext cx="4267200" cy="400110"/>
          </a:xfrm>
          <a:prstGeom prst="rect">
            <a:avLst/>
          </a:prstGeom>
        </p:spPr>
        <p:txBody>
          <a:bodyPr wrap="square">
            <a:spAutoFit/>
          </a:bodyPr>
          <a:lstStyle/>
          <a:p>
            <a:pPr marL="3175" indent="-3175" algn="ctr"/>
            <a:r>
              <a:rPr lang="ru-RU" sz="1000" dirty="0">
                <a:latin typeface="Arial" pitchFamily="34" charset="0"/>
                <a:cs typeface="Arial" pitchFamily="34" charset="0"/>
              </a:rPr>
              <a:t>Рекомендуемый образец ведомости объёмов конструктивных решений (элементов) и комплексов работ (прил.5)</a:t>
            </a:r>
            <a:endParaRPr lang="ru-RU" sz="1000" i="1" dirty="0">
              <a:latin typeface="Arial" pitchFamily="34" charset="0"/>
              <a:cs typeface="Arial" pitchFamily="34" charset="0"/>
            </a:endParaRPr>
          </a:p>
        </p:txBody>
      </p:sp>
      <p:sp>
        <p:nvSpPr>
          <p:cNvPr id="5" name="Заголовок 4">
            <a:extLst>
              <a:ext uri="{FF2B5EF4-FFF2-40B4-BE49-F238E27FC236}">
                <a16:creationId xmlns:a16="http://schemas.microsoft.com/office/drawing/2014/main" id="{7ADC5B27-3FD5-4519-A6AF-BE6AB733FE8C}"/>
              </a:ext>
            </a:extLst>
          </p:cNvPr>
          <p:cNvSpPr>
            <a:spLocks noGrp="1"/>
          </p:cNvSpPr>
          <p:nvPr>
            <p:ph type="title"/>
          </p:nvPr>
        </p:nvSpPr>
        <p:spPr/>
        <p:txBody>
          <a:bodyPr/>
          <a:lstStyle/>
          <a:p>
            <a:endParaRPr lang="ru-RU"/>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3000" y="551687"/>
            <a:ext cx="9906000" cy="295910"/>
          </a:xfrm>
          <a:custGeom>
            <a:avLst/>
            <a:gdLst/>
            <a:ahLst/>
            <a:cxnLst/>
            <a:rect l="l" t="t" r="r" b="b"/>
            <a:pathLst>
              <a:path w="9906000" h="295909">
                <a:moveTo>
                  <a:pt x="0" y="295655"/>
                </a:moveTo>
                <a:lnTo>
                  <a:pt x="9905999" y="295655"/>
                </a:lnTo>
                <a:lnTo>
                  <a:pt x="9906000" y="0"/>
                </a:lnTo>
                <a:lnTo>
                  <a:pt x="0" y="0"/>
                </a:lnTo>
                <a:lnTo>
                  <a:pt x="0" y="295655"/>
                </a:lnTo>
                <a:close/>
              </a:path>
            </a:pathLst>
          </a:custGeom>
          <a:solidFill>
            <a:srgbClr val="005F95"/>
          </a:solidFill>
        </p:spPr>
        <p:txBody>
          <a:bodyPr wrap="square" lIns="0" tIns="0" rIns="0" bIns="0" rtlCol="0"/>
          <a:lstStyle/>
          <a:p>
            <a:endParaRPr/>
          </a:p>
        </p:txBody>
      </p:sp>
      <p:graphicFrame>
        <p:nvGraphicFramePr>
          <p:cNvPr id="15" name="Схема 14"/>
          <p:cNvGraphicFramePr/>
          <p:nvPr/>
        </p:nvGraphicFramePr>
        <p:xfrm>
          <a:off x="1371600" y="1066800"/>
          <a:ext cx="45720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5" name="Picture 1"/>
          <p:cNvPicPr>
            <a:picLocks noChangeAspect="1" noChangeArrowheads="1"/>
          </p:cNvPicPr>
          <p:nvPr/>
        </p:nvPicPr>
        <p:blipFill>
          <a:blip r:embed="rId7" cstate="print">
            <a:clrChange>
              <a:clrFrom>
                <a:srgbClr val="FFFFFF"/>
              </a:clrFrom>
              <a:clrTo>
                <a:srgbClr val="FFFFFF">
                  <a:alpha val="0"/>
                </a:srgbClr>
              </a:clrTo>
            </a:clrChange>
          </a:blip>
          <a:srcRect l="8303" t="4386" r="2485" b="2047"/>
          <a:stretch>
            <a:fillRect/>
          </a:stretch>
        </p:blipFill>
        <p:spPr bwMode="auto">
          <a:xfrm>
            <a:off x="5943600" y="1524000"/>
            <a:ext cx="4644390" cy="4038600"/>
          </a:xfrm>
          <a:prstGeom prst="rect">
            <a:avLst/>
          </a:prstGeom>
          <a:noFill/>
          <a:ln w="9525">
            <a:noFill/>
            <a:miter lim="800000"/>
            <a:headEnd/>
            <a:tailEnd/>
          </a:ln>
        </p:spPr>
      </p:pic>
      <p:sp>
        <p:nvSpPr>
          <p:cNvPr id="18" name="Прямоугольник 17"/>
          <p:cNvSpPr/>
          <p:nvPr/>
        </p:nvSpPr>
        <p:spPr>
          <a:xfrm>
            <a:off x="6172200" y="5562601"/>
            <a:ext cx="4267200" cy="246221"/>
          </a:xfrm>
          <a:prstGeom prst="rect">
            <a:avLst/>
          </a:prstGeom>
        </p:spPr>
        <p:txBody>
          <a:bodyPr wrap="square">
            <a:spAutoFit/>
          </a:bodyPr>
          <a:lstStyle/>
          <a:p>
            <a:pPr marL="3175" indent="-3175" algn="ctr"/>
            <a:r>
              <a:rPr lang="ru-RU" sz="1000" dirty="0">
                <a:latin typeface="Arial" pitchFamily="34" charset="0"/>
                <a:cs typeface="Arial" pitchFamily="34" charset="0"/>
              </a:rPr>
              <a:t>Рекомендуемый образец проекта сметы контракта (прил.6)</a:t>
            </a:r>
            <a:endParaRPr lang="ru-RU" sz="1000" i="1" dirty="0">
              <a:latin typeface="Arial" pitchFamily="34" charset="0"/>
              <a:cs typeface="Arial" pitchFamily="34" charset="0"/>
            </a:endParaRPr>
          </a:p>
        </p:txBody>
      </p:sp>
      <p:sp>
        <p:nvSpPr>
          <p:cNvPr id="5" name="Заголовок 4">
            <a:extLst>
              <a:ext uri="{FF2B5EF4-FFF2-40B4-BE49-F238E27FC236}">
                <a16:creationId xmlns:a16="http://schemas.microsoft.com/office/drawing/2014/main" id="{7C40CC22-B3BE-42BA-9E31-8E0808C9BFD9}"/>
              </a:ext>
            </a:extLst>
          </p:cNvPr>
          <p:cNvSpPr>
            <a:spLocks noGrp="1"/>
          </p:cNvSpPr>
          <p:nvPr>
            <p:ph type="title"/>
          </p:nvPr>
        </p:nvSpPr>
        <p:spPr/>
        <p:txBody>
          <a:bodyPr/>
          <a:lstStyle/>
          <a:p>
            <a:endParaRPr lang="ru-RU"/>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3000" y="551687"/>
            <a:ext cx="9906000" cy="295910"/>
          </a:xfrm>
          <a:custGeom>
            <a:avLst/>
            <a:gdLst/>
            <a:ahLst/>
            <a:cxnLst/>
            <a:rect l="l" t="t" r="r" b="b"/>
            <a:pathLst>
              <a:path w="9906000" h="295909">
                <a:moveTo>
                  <a:pt x="0" y="295655"/>
                </a:moveTo>
                <a:lnTo>
                  <a:pt x="9905999" y="295655"/>
                </a:lnTo>
                <a:lnTo>
                  <a:pt x="9906000" y="0"/>
                </a:lnTo>
                <a:lnTo>
                  <a:pt x="0" y="0"/>
                </a:lnTo>
                <a:lnTo>
                  <a:pt x="0" y="295655"/>
                </a:lnTo>
                <a:close/>
              </a:path>
            </a:pathLst>
          </a:custGeom>
          <a:solidFill>
            <a:srgbClr val="005F95"/>
          </a:solidFill>
        </p:spPr>
        <p:txBody>
          <a:bodyPr wrap="square" lIns="0" tIns="0" rIns="0" bIns="0" rtlCol="0"/>
          <a:lstStyle/>
          <a:p>
            <a:endParaRPr/>
          </a:p>
        </p:txBody>
      </p:sp>
      <p:sp>
        <p:nvSpPr>
          <p:cNvPr id="17" name="Прямоугольник 16"/>
          <p:cNvSpPr/>
          <p:nvPr/>
        </p:nvSpPr>
        <p:spPr>
          <a:xfrm>
            <a:off x="1600200" y="2057400"/>
            <a:ext cx="9067800" cy="2816156"/>
          </a:xfrm>
          <a:prstGeom prst="rect">
            <a:avLst/>
          </a:prstGeom>
        </p:spPr>
        <p:txBody>
          <a:bodyPr wrap="square">
            <a:spAutoFit/>
          </a:bodyPr>
          <a:lstStyle/>
          <a:p>
            <a:pPr indent="447675"/>
            <a:r>
              <a:rPr lang="ru-RU" sz="1100" b="1" dirty="0">
                <a:latin typeface="Arial" pitchFamily="34" charset="0"/>
                <a:cs typeface="Arial" pitchFamily="34" charset="0"/>
              </a:rPr>
              <a:t>Цена конструктивных решений </a:t>
            </a:r>
            <a:r>
              <a:rPr lang="ru-RU" sz="1100" dirty="0">
                <a:latin typeface="Arial" pitchFamily="34" charset="0"/>
                <a:cs typeface="Arial" pitchFamily="34" charset="0"/>
              </a:rPr>
              <a:t>(элементов), комплексов (видов) работ определяется в соответствии с НМЦК на выполнение подрядных работ на основании данных, содержащихся в сводном сметном расчете стоимости строительства, объектных и локальных сметах (сметных расчетах), информация о которых указана в Ведомости, по формуле:</a:t>
            </a:r>
          </a:p>
          <a:p>
            <a:pPr indent="447675"/>
            <a:endParaRPr lang="ru-RU" sz="1100" b="1" dirty="0">
              <a:latin typeface="Arial" pitchFamily="34" charset="0"/>
              <a:cs typeface="Arial" pitchFamily="34" charset="0"/>
            </a:endParaRPr>
          </a:p>
          <a:p>
            <a:pPr algn="ctr" fontAlgn="t"/>
            <a:r>
              <a:rPr lang="ru-RU" sz="1100" b="1" dirty="0">
                <a:latin typeface="Arial" pitchFamily="34" charset="0"/>
                <a:cs typeface="Arial" pitchFamily="34" charset="0"/>
              </a:rPr>
              <a:t>Ц = </a:t>
            </a:r>
            <a:r>
              <a:rPr lang="ru-RU" sz="1100" b="1" dirty="0" err="1">
                <a:latin typeface="Arial" pitchFamily="34" charset="0"/>
                <a:cs typeface="Arial" pitchFamily="34" charset="0"/>
              </a:rPr>
              <a:t>С</a:t>
            </a:r>
            <a:r>
              <a:rPr lang="ru-RU" sz="1100" b="1" baseline="-25000" dirty="0" err="1">
                <a:latin typeface="Arial" pitchFamily="34" charset="0"/>
                <a:cs typeface="Arial" pitchFamily="34" charset="0"/>
              </a:rPr>
              <a:t>пр</a:t>
            </a:r>
            <a:r>
              <a:rPr lang="ru-RU" sz="1100" b="1" dirty="0">
                <a:latin typeface="Arial" pitchFamily="34" charset="0"/>
                <a:cs typeface="Arial" pitchFamily="34" charset="0"/>
              </a:rPr>
              <a:t> </a:t>
            </a:r>
            <a:r>
              <a:rPr lang="ru-RU" sz="1100" b="1" dirty="0" err="1">
                <a:latin typeface="Arial" pitchFamily="34" charset="0"/>
                <a:cs typeface="Arial" pitchFamily="34" charset="0"/>
              </a:rPr>
              <a:t>x</a:t>
            </a:r>
            <a:r>
              <a:rPr lang="ru-RU" sz="1100" b="1" dirty="0">
                <a:latin typeface="Arial" pitchFamily="34" charset="0"/>
                <a:cs typeface="Arial" pitchFamily="34" charset="0"/>
              </a:rPr>
              <a:t> </a:t>
            </a:r>
            <a:r>
              <a:rPr lang="ru-RU" sz="1100" b="1" dirty="0" err="1">
                <a:latin typeface="Arial" pitchFamily="34" charset="0"/>
                <a:cs typeface="Arial" pitchFamily="34" charset="0"/>
              </a:rPr>
              <a:t>К</a:t>
            </a:r>
            <a:r>
              <a:rPr lang="ru-RU" sz="1100" b="1" baseline="-25000" dirty="0" err="1">
                <a:latin typeface="Arial" pitchFamily="34" charset="0"/>
                <a:cs typeface="Arial" pitchFamily="34" charset="0"/>
              </a:rPr>
              <a:t>инф</a:t>
            </a:r>
            <a:r>
              <a:rPr lang="ru-RU" sz="1100" b="1" dirty="0">
                <a:latin typeface="Arial" pitchFamily="34" charset="0"/>
                <a:cs typeface="Arial" pitchFamily="34" charset="0"/>
              </a:rPr>
              <a:t>, </a:t>
            </a:r>
          </a:p>
          <a:p>
            <a:pPr fontAlgn="t"/>
            <a:r>
              <a:rPr lang="ru-RU" sz="1100" dirty="0">
                <a:latin typeface="Arial" pitchFamily="34" charset="0"/>
                <a:cs typeface="Arial" pitchFamily="34" charset="0"/>
              </a:rPr>
              <a:t>где:</a:t>
            </a:r>
          </a:p>
          <a:p>
            <a:pPr fontAlgn="t"/>
            <a:r>
              <a:rPr lang="ru-RU" sz="1100" dirty="0">
                <a:latin typeface="Arial" pitchFamily="34" charset="0"/>
                <a:cs typeface="Arial" pitchFamily="34" charset="0"/>
              </a:rPr>
              <a:t>Ц - цена конструктивного решения (элемента), комплекса (вида) работ</a:t>
            </a:r>
          </a:p>
          <a:p>
            <a:pPr fontAlgn="t"/>
            <a:r>
              <a:rPr lang="ru-RU" sz="1100" dirty="0">
                <a:latin typeface="Arial" pitchFamily="34" charset="0"/>
                <a:cs typeface="Arial" pitchFamily="34" charset="0"/>
              </a:rPr>
              <a:t> </a:t>
            </a:r>
            <a:r>
              <a:rPr lang="ru-RU" sz="1100" dirty="0" err="1">
                <a:latin typeface="Arial" pitchFamily="34" charset="0"/>
                <a:cs typeface="Arial" pitchFamily="34" charset="0"/>
              </a:rPr>
              <a:t>С</a:t>
            </a:r>
            <a:r>
              <a:rPr lang="ru-RU" sz="1100" baseline="-25000" dirty="0" err="1">
                <a:latin typeface="Arial" pitchFamily="34" charset="0"/>
                <a:cs typeface="Arial" pitchFamily="34" charset="0"/>
              </a:rPr>
              <a:t>пр</a:t>
            </a:r>
            <a:r>
              <a:rPr lang="ru-RU" sz="1100" baseline="-25000" dirty="0">
                <a:latin typeface="Arial" pitchFamily="34" charset="0"/>
                <a:cs typeface="Arial" pitchFamily="34" charset="0"/>
              </a:rPr>
              <a:t> </a:t>
            </a:r>
            <a:r>
              <a:rPr lang="ru-RU" sz="1100" dirty="0">
                <a:latin typeface="Arial" pitchFamily="34" charset="0"/>
                <a:cs typeface="Arial" pitchFamily="34" charset="0"/>
              </a:rPr>
              <a:t>- стоимость подрядных работ, сформированная в уровне цен на дату утверждения проектной документации;</a:t>
            </a:r>
          </a:p>
          <a:p>
            <a:pPr fontAlgn="t"/>
            <a:r>
              <a:rPr lang="ru-RU" sz="1100" dirty="0">
                <a:latin typeface="Arial" pitchFamily="34" charset="0"/>
                <a:cs typeface="Arial" pitchFamily="34" charset="0"/>
              </a:rPr>
              <a:t> </a:t>
            </a:r>
            <a:r>
              <a:rPr lang="ru-RU" sz="1100" dirty="0" err="1">
                <a:latin typeface="Arial" pitchFamily="34" charset="0"/>
                <a:cs typeface="Arial" pitchFamily="34" charset="0"/>
              </a:rPr>
              <a:t>К</a:t>
            </a:r>
            <a:r>
              <a:rPr lang="ru-RU" sz="1100" baseline="-25000" dirty="0" err="1">
                <a:latin typeface="Arial" pitchFamily="34" charset="0"/>
                <a:cs typeface="Arial" pitchFamily="34" charset="0"/>
              </a:rPr>
              <a:t>инф</a:t>
            </a:r>
            <a:r>
              <a:rPr lang="ru-RU" sz="1100" baseline="-25000" dirty="0">
                <a:latin typeface="Arial" pitchFamily="34" charset="0"/>
                <a:cs typeface="Arial" pitchFamily="34" charset="0"/>
              </a:rPr>
              <a:t> </a:t>
            </a:r>
            <a:r>
              <a:rPr lang="ru-RU" sz="1100" dirty="0">
                <a:latin typeface="Arial" pitchFamily="34" charset="0"/>
                <a:cs typeface="Arial" pitchFamily="34" charset="0"/>
              </a:rPr>
              <a:t>- индексы прогнозной инфляции, примененные при расчете НМЦК на выполнение подрядных работ.</a:t>
            </a:r>
          </a:p>
          <a:p>
            <a:pPr fontAlgn="t"/>
            <a:endParaRPr lang="ru-RU" sz="1100" i="1" dirty="0">
              <a:latin typeface="Arial" pitchFamily="34" charset="0"/>
              <a:cs typeface="Arial" pitchFamily="34" charset="0"/>
            </a:endParaRPr>
          </a:p>
          <a:p>
            <a:pPr indent="447675"/>
            <a:endParaRPr lang="ru-RU" sz="1100" dirty="0">
              <a:latin typeface="Arial" pitchFamily="34" charset="0"/>
              <a:cs typeface="Arial" pitchFamily="34" charset="0"/>
            </a:endParaRPr>
          </a:p>
          <a:p>
            <a:pPr indent="447675"/>
            <a:r>
              <a:rPr lang="ru-RU" sz="1100" dirty="0">
                <a:latin typeface="Arial" pitchFamily="34" charset="0"/>
                <a:cs typeface="Arial" pitchFamily="34" charset="0"/>
              </a:rPr>
              <a:t>Прочие работы и затраты, не учтенные в составе цены конструктивных решений (элементов), комплексов (видов) работ, указываются отдельной строкой с наименованием единицы измерения «комплекс». В целях дополнительной детализации конструктивных решений (элементов), комплексов (видов) работ с наименованием единицы измерения «комплекс», из этого комплекса работ могут быть выделены отдельные виды работ и затрат, в случае, если такое решение принято заказчиком.</a:t>
            </a:r>
          </a:p>
          <a:p>
            <a:pPr fontAlgn="t"/>
            <a:endParaRPr lang="ru-RU" sz="1200" i="1" dirty="0">
              <a:latin typeface="Arial" pitchFamily="34" charset="0"/>
              <a:cs typeface="Arial" pitchFamily="34" charset="0"/>
            </a:endParaRPr>
          </a:p>
        </p:txBody>
      </p:sp>
      <p:sp>
        <p:nvSpPr>
          <p:cNvPr id="13" name="Прямоугольник 12"/>
          <p:cNvSpPr/>
          <p:nvPr/>
        </p:nvSpPr>
        <p:spPr>
          <a:xfrm>
            <a:off x="1524000" y="990601"/>
            <a:ext cx="9220200" cy="830997"/>
          </a:xfrm>
          <a:prstGeom prst="rect">
            <a:avLst/>
          </a:prstGeom>
        </p:spPr>
        <p:txBody>
          <a:bodyPr wrap="square">
            <a:spAutoFit/>
          </a:bodyPr>
          <a:lstStyle/>
          <a:p>
            <a:pPr algn="ctr"/>
            <a:r>
              <a:rPr lang="ru-RU" sz="1200" b="1" dirty="0">
                <a:solidFill>
                  <a:srgbClr val="0070C0"/>
                </a:solidFill>
                <a:latin typeface="Arial" pitchFamily="34" charset="0"/>
                <a:cs typeface="Arial" pitchFamily="34" charset="0"/>
              </a:rPr>
              <a:t>Последовательность составления проекта сметы контракта на выполнение подрядных работ по строительству, реконструкции, капитальному ремонту, сносу объектов капитального строительства, работ по сохранению объектов культурного наследия (памятников истории и культуры) народов Российской Федерации, а также строительству некапитальных строений и сооружений по 841/</a:t>
            </a:r>
            <a:r>
              <a:rPr lang="ru-RU" sz="1200" b="1" dirty="0" err="1">
                <a:solidFill>
                  <a:srgbClr val="0070C0"/>
                </a:solidFill>
                <a:latin typeface="Arial" pitchFamily="34" charset="0"/>
                <a:cs typeface="Arial" pitchFamily="34" charset="0"/>
              </a:rPr>
              <a:t>пр</a:t>
            </a:r>
            <a:endParaRPr lang="ru-RU" sz="1200" b="1" dirty="0">
              <a:solidFill>
                <a:srgbClr val="0070C0"/>
              </a:solidFill>
              <a:latin typeface="Arial" pitchFamily="34" charset="0"/>
              <a:cs typeface="Arial" pitchFamily="34" charset="0"/>
            </a:endParaRPr>
          </a:p>
        </p:txBody>
      </p:sp>
      <p:sp>
        <p:nvSpPr>
          <p:cNvPr id="5" name="Заголовок 4">
            <a:extLst>
              <a:ext uri="{FF2B5EF4-FFF2-40B4-BE49-F238E27FC236}">
                <a16:creationId xmlns:a16="http://schemas.microsoft.com/office/drawing/2014/main" id="{E7496E8A-514A-4587-AD39-286C53487E65}"/>
              </a:ext>
            </a:extLst>
          </p:cNvPr>
          <p:cNvSpPr>
            <a:spLocks noGrp="1"/>
          </p:cNvSpPr>
          <p:nvPr>
            <p:ph type="title"/>
          </p:nvPr>
        </p:nvSpPr>
        <p:spPr/>
        <p:txBody>
          <a:bodyPr/>
          <a:lstStyle/>
          <a:p>
            <a:endParaRPr lang="ru-RU"/>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a:xfrm>
            <a:off x="399495" y="323850"/>
            <a:ext cx="11540971" cy="705960"/>
          </a:xfrm>
        </p:spPr>
        <p:txBody>
          <a:bodyPr>
            <a:normAutofit/>
          </a:bodyPr>
          <a:lstStyle/>
          <a:p>
            <a:pPr eaLnBrk="1" hangingPunct="1"/>
            <a:r>
              <a:rPr lang="ru-RU" altLang="ru-RU" dirty="0">
                <a:solidFill>
                  <a:schemeClr val="tx2"/>
                </a:solidFill>
              </a:rPr>
              <a:t> </a:t>
            </a:r>
            <a:r>
              <a:rPr lang="ru-RU" altLang="ru-RU" sz="2800" dirty="0">
                <a:solidFill>
                  <a:schemeClr val="accent1">
                    <a:lumMod val="75000"/>
                  </a:schemeClr>
                </a:solidFill>
              </a:rPr>
              <a:t>Приказ Минстроя России от 23 декабря 2019 г. N 841/</a:t>
            </a:r>
            <a:r>
              <a:rPr lang="ru-RU" altLang="ru-RU" sz="2800" dirty="0" err="1">
                <a:solidFill>
                  <a:schemeClr val="accent1">
                    <a:lumMod val="75000"/>
                  </a:schemeClr>
                </a:solidFill>
              </a:rPr>
              <a:t>пр</a:t>
            </a:r>
            <a:endParaRPr lang="ru-RU" altLang="ru-RU" sz="2800" dirty="0">
              <a:solidFill>
                <a:schemeClr val="accent1">
                  <a:lumMod val="75000"/>
                </a:schemeClr>
              </a:solidFill>
            </a:endParaRPr>
          </a:p>
        </p:txBody>
      </p:sp>
      <p:sp>
        <p:nvSpPr>
          <p:cNvPr id="3" name="Прямоугольник 2">
            <a:extLst>
              <a:ext uri="{FF2B5EF4-FFF2-40B4-BE49-F238E27FC236}">
                <a16:creationId xmlns:a16="http://schemas.microsoft.com/office/drawing/2014/main" id="{17076075-E097-4FDD-900D-BB21EF80C3A5}"/>
              </a:ext>
            </a:extLst>
          </p:cNvPr>
          <p:cNvSpPr/>
          <p:nvPr/>
        </p:nvSpPr>
        <p:spPr>
          <a:xfrm>
            <a:off x="754602" y="2113678"/>
            <a:ext cx="10253709" cy="2308324"/>
          </a:xfrm>
          <a:prstGeom prst="rect">
            <a:avLst/>
          </a:prstGeom>
        </p:spPr>
        <p:txBody>
          <a:bodyPr wrap="square">
            <a:spAutoFit/>
          </a:bodyPr>
          <a:lstStyle/>
          <a:p>
            <a:pPr indent="342900" algn="just"/>
            <a:r>
              <a:rPr lang="ru-RU" b="1" dirty="0">
                <a:latin typeface="Times New Roman" panose="02020603050405020304" pitchFamily="18" charset="0"/>
              </a:rPr>
              <a:t>НМЦК</a:t>
            </a:r>
            <a:r>
              <a:rPr lang="ru-RU" dirty="0">
                <a:latin typeface="Times New Roman" panose="02020603050405020304" pitchFamily="18" charset="0"/>
              </a:rPr>
              <a:t> на выполнение подрядных работ по строительству, реконструкции, капитальному ремонту, сносу объектов капитального строительства, работ по сохранению объектов культурного наследия (памятников истории и культуры) народов Российской Федерации, а также строительству некапитальных строений и сооружений, </a:t>
            </a:r>
            <a:r>
              <a:rPr lang="ru-RU" b="1" dirty="0">
                <a:latin typeface="Times New Roman" panose="02020603050405020304" pitchFamily="18" charset="0"/>
              </a:rPr>
              <a:t>срок проведения которых переходит на второй и (или) последующие годы строительства</a:t>
            </a:r>
            <a:r>
              <a:rPr lang="ru-RU" dirty="0">
                <a:latin typeface="Times New Roman" panose="02020603050405020304" pitchFamily="18" charset="0"/>
              </a:rPr>
              <a:t>, </a:t>
            </a:r>
            <a:r>
              <a:rPr lang="ru-RU" b="1" dirty="0">
                <a:latin typeface="Times New Roman" panose="02020603050405020304" pitchFamily="18" charset="0"/>
              </a:rPr>
              <a:t>определяется</a:t>
            </a:r>
            <a:r>
              <a:rPr lang="ru-RU" dirty="0">
                <a:latin typeface="Times New Roman" panose="02020603050405020304" pitchFamily="18" charset="0"/>
              </a:rPr>
              <a:t> с учетом установленных контрактом сроков строительства </a:t>
            </a:r>
            <a:r>
              <a:rPr lang="ru-RU" b="1" dirty="0">
                <a:latin typeface="Times New Roman" panose="02020603050405020304" pitchFamily="18" charset="0"/>
              </a:rPr>
              <a:t>по формуле: </a:t>
            </a:r>
          </a:p>
          <a:p>
            <a:pPr indent="342900" algn="just"/>
            <a:endParaRPr lang="ru-RU" b="1" dirty="0">
              <a:latin typeface="Times New Roman" panose="02020603050405020304" pitchFamily="18" charset="0"/>
            </a:endParaRPr>
          </a:p>
          <a:p>
            <a:pPr indent="342900" algn="just"/>
            <a:endParaRPr lang="ru-RU" dirty="0">
              <a:latin typeface="Times New Roman" panose="02020603050405020304" pitchFamily="18" charset="0"/>
            </a:endParaRPr>
          </a:p>
        </p:txBody>
      </p:sp>
      <p:pic>
        <p:nvPicPr>
          <p:cNvPr id="4" name="Рисунок 3">
            <a:extLst>
              <a:ext uri="{FF2B5EF4-FFF2-40B4-BE49-F238E27FC236}">
                <a16:creationId xmlns:a16="http://schemas.microsoft.com/office/drawing/2014/main" id="{A81C7900-C576-4EBA-BDE8-970CC374A1C1}"/>
              </a:ext>
            </a:extLst>
          </p:cNvPr>
          <p:cNvPicPr>
            <a:picLocks noChangeAspect="1"/>
          </p:cNvPicPr>
          <p:nvPr/>
        </p:nvPicPr>
        <p:blipFill>
          <a:blip r:embed="rId2"/>
          <a:stretch>
            <a:fillRect/>
          </a:stretch>
        </p:blipFill>
        <p:spPr>
          <a:xfrm>
            <a:off x="4188659" y="4437538"/>
            <a:ext cx="2620514" cy="818044"/>
          </a:xfrm>
          <a:prstGeom prst="rect">
            <a:avLst/>
          </a:prstGeom>
        </p:spPr>
      </p:pic>
    </p:spTree>
    <p:extLst>
      <p:ext uri="{BB962C8B-B14F-4D97-AF65-F5344CB8AC3E}">
        <p14:creationId xmlns:p14="http://schemas.microsoft.com/office/powerpoint/2010/main" val="361177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26">
            <a:extLst>
              <a:ext uri="{FF2B5EF4-FFF2-40B4-BE49-F238E27FC236}">
                <a16:creationId xmlns:a16="http://schemas.microsoft.com/office/drawing/2014/main" id="{428B0AD0-F8CE-4E2F-82EA-59109EB9598C}"/>
              </a:ext>
            </a:extLst>
          </p:cNvPr>
          <p:cNvSpPr/>
          <p:nvPr/>
        </p:nvSpPr>
        <p:spPr>
          <a:xfrm>
            <a:off x="4783140" y="179388"/>
            <a:ext cx="5705475" cy="461962"/>
          </a:xfrm>
          <a:prstGeom prst="rect">
            <a:avLst/>
          </a:prstGeom>
          <a:ln w="12700">
            <a:miter lim="400000"/>
          </a:ln>
          <a:extLst>
            <a:ext uri="{C572A759-6A51-4108-AA02-DFA0A04FC94B}"/>
          </a:extLst>
        </p:spPr>
        <p:txBody>
          <a:bodyPr lIns="45718" tIns="45718" rIns="45718" bIns="45718">
            <a:spAutoFit/>
          </a:bodyPr>
          <a:lstStyle/>
          <a:p>
            <a:pPr algn="r">
              <a:defRPr/>
            </a:pPr>
            <a:r>
              <a:rPr lang="ru-RU" sz="2400" b="1" kern="0" dirty="0">
                <a:solidFill>
                  <a:schemeClr val="tx2"/>
                </a:solidFill>
                <a:uFill>
                  <a:solidFill>
                    <a:srgbClr val="006B3F"/>
                  </a:solidFill>
                </a:uFill>
                <a:ea typeface="Gill Sans SemiBold"/>
                <a:cs typeface="Times New Roman" panose="02020603050405020304" pitchFamily="18" charset="0"/>
                <a:sym typeface="Gill Sans SemiBold"/>
              </a:rPr>
              <a:t>Единая регламентация</a:t>
            </a:r>
            <a:r>
              <a:rPr sz="2400" b="1" kern="0" dirty="0">
                <a:solidFill>
                  <a:schemeClr val="tx2"/>
                </a:solidFill>
                <a:uFill>
                  <a:solidFill>
                    <a:srgbClr val="006B3F"/>
                  </a:solidFill>
                </a:uFill>
                <a:ea typeface="Gill Sans SemiBold"/>
                <a:cs typeface="Times New Roman" panose="02020603050405020304" pitchFamily="18" charset="0"/>
                <a:sym typeface="Gill Sans SemiBold"/>
              </a:rPr>
              <a:t> закупок </a:t>
            </a:r>
          </a:p>
        </p:txBody>
      </p:sp>
      <p:sp>
        <p:nvSpPr>
          <p:cNvPr id="27" name="Shape 27">
            <a:extLst>
              <a:ext uri="{FF2B5EF4-FFF2-40B4-BE49-F238E27FC236}">
                <a16:creationId xmlns:a16="http://schemas.microsoft.com/office/drawing/2014/main" id="{514D9D17-4185-4BE1-890B-D9BE3A3182C1}"/>
              </a:ext>
            </a:extLst>
          </p:cNvPr>
          <p:cNvSpPr/>
          <p:nvPr/>
        </p:nvSpPr>
        <p:spPr>
          <a:xfrm>
            <a:off x="1774825" y="4748213"/>
            <a:ext cx="1403350" cy="781050"/>
          </a:xfrm>
          <a:prstGeom prst="rect">
            <a:avLst/>
          </a:prstGeom>
          <a:solidFill>
            <a:schemeClr val="bg1">
              <a:lumMod val="75000"/>
            </a:schemeClr>
          </a:solidFill>
          <a:ln>
            <a:solidFill>
              <a:schemeClr val="accent1"/>
            </a:solidFill>
          </a:ln>
          <a:effectLst>
            <a:outerShdw blurRad="50800" dist="38100" dir="2700000" algn="tl" rotWithShape="0">
              <a:prstClr val="black">
                <a:alpha val="40000"/>
              </a:prstClr>
            </a:outerShdw>
          </a:effectLst>
          <a:extLst>
            <a:ext uri="{C572A759-6A51-4108-AA02-DFA0A04FC94B}"/>
          </a:extLst>
        </p:spPr>
        <p:style>
          <a:lnRef idx="2">
            <a:schemeClr val="accent2"/>
          </a:lnRef>
          <a:fillRef idx="1">
            <a:schemeClr val="lt1"/>
          </a:fillRef>
          <a:effectRef idx="0">
            <a:schemeClr val="accent2"/>
          </a:effectRef>
          <a:fontRef idx="minor">
            <a:schemeClr val="dk1"/>
          </a:fontRef>
        </p:style>
        <p:txBody>
          <a:bodyPr lIns="38100" tIns="38100" rIns="38100" bIns="38100"/>
          <a:lstStyle/>
          <a:p>
            <a:pPr marL="127000" algn="ct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uFillTx/>
              </a:defRPr>
            </a:pPr>
            <a:endParaRPr lang="ru-RU" sz="2000" b="1" kern="0" dirty="0">
              <a:solidFill>
                <a:schemeClr val="tx1"/>
              </a:solidFill>
              <a:ea typeface="Gill Sans SemiBold"/>
              <a:cs typeface="Gill Sans SemiBold"/>
              <a:sym typeface="Gill Sans SemiBold"/>
            </a:endParaRPr>
          </a:p>
          <a:p>
            <a:pPr marL="127000" algn="ct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uFillTx/>
              </a:defRPr>
            </a:pPr>
            <a:r>
              <a:rPr sz="2000" b="1" kern="0" dirty="0">
                <a:solidFill>
                  <a:schemeClr val="tx1"/>
                </a:solidFill>
                <a:ea typeface="Gill Sans SemiBold"/>
                <a:cs typeface="Gill Sans SemiBold"/>
                <a:sym typeface="Gill Sans SemiBold"/>
              </a:rPr>
              <a:t>УЧАСТНИК</a:t>
            </a:r>
          </a:p>
        </p:txBody>
      </p:sp>
      <p:sp>
        <p:nvSpPr>
          <p:cNvPr id="28" name="Shape 28">
            <a:extLst>
              <a:ext uri="{FF2B5EF4-FFF2-40B4-BE49-F238E27FC236}">
                <a16:creationId xmlns:a16="http://schemas.microsoft.com/office/drawing/2014/main" id="{0BB3F027-D8E5-4236-8616-C01EF97C65BC}"/>
              </a:ext>
            </a:extLst>
          </p:cNvPr>
          <p:cNvSpPr/>
          <p:nvPr/>
        </p:nvSpPr>
        <p:spPr>
          <a:xfrm>
            <a:off x="3867152" y="1255713"/>
            <a:ext cx="1292225" cy="781050"/>
          </a:xfrm>
          <a:prstGeom prst="rect">
            <a:avLst/>
          </a:prstGeom>
          <a:solidFill>
            <a:schemeClr val="tx2">
              <a:lumMod val="60000"/>
              <a:lumOff val="40000"/>
            </a:schemeClr>
          </a:solidFill>
          <a:ln w="25400">
            <a:solidFill>
              <a:srgbClr val="5CA135">
                <a:alpha val="45000"/>
              </a:srgbClr>
            </a:solidFill>
            <a:miter lim="400000"/>
          </a:ln>
          <a:effectLst>
            <a:outerShdw blurRad="50800" dist="38100" dir="2700000" algn="tl" rotWithShape="0">
              <a:prstClr val="black">
                <a:alpha val="40000"/>
              </a:prstClr>
            </a:outerShdw>
          </a:effectLst>
          <a:extLst>
            <a:ext uri="{C572A759-6A51-4108-AA02-DFA0A04FC94B}"/>
          </a:extLst>
        </p:spPr>
        <p:txBody>
          <a:bodyPr lIns="38100" tIns="38100" rIns="38100" bIns="38100" anchor="ctr"/>
          <a:lstStyle/>
          <a:p>
            <a:pPr marL="72000" algn="ct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uFillTx/>
              </a:defRPr>
            </a:pPr>
            <a:r>
              <a:rPr lang="ru-RU" sz="2000" b="1" kern="0" dirty="0">
                <a:ea typeface="Gill Sans SemiBold"/>
                <a:cs typeface="Gill Sans SemiBold"/>
                <a:sym typeface="Gill Sans SemiBold"/>
              </a:rPr>
              <a:t>44-ФЗ</a:t>
            </a:r>
            <a:endParaRPr sz="2000" b="1" kern="0" dirty="0">
              <a:ea typeface="Gill Sans SemiBold"/>
              <a:cs typeface="Gill Sans SemiBold"/>
              <a:sym typeface="Gill Sans SemiBold"/>
            </a:endParaRPr>
          </a:p>
        </p:txBody>
      </p:sp>
      <p:sp>
        <p:nvSpPr>
          <p:cNvPr id="45061" name="Shape 29">
            <a:extLst>
              <a:ext uri="{FF2B5EF4-FFF2-40B4-BE49-F238E27FC236}">
                <a16:creationId xmlns:a16="http://schemas.microsoft.com/office/drawing/2014/main" id="{EE82B5EA-5BEE-4689-B555-8A80FFDF40B0}"/>
              </a:ext>
            </a:extLst>
          </p:cNvPr>
          <p:cNvSpPr>
            <a:spLocks noChangeArrowheads="1"/>
          </p:cNvSpPr>
          <p:nvPr/>
        </p:nvSpPr>
        <p:spPr bwMode="auto">
          <a:xfrm>
            <a:off x="5519738" y="2708277"/>
            <a:ext cx="1439862" cy="936625"/>
          </a:xfrm>
          <a:prstGeom prst="rect">
            <a:avLst/>
          </a:prstGeom>
          <a:solidFill>
            <a:schemeClr val="bg1"/>
          </a:solidFill>
          <a:ln w="25400">
            <a:solidFill>
              <a:schemeClr val="accent1">
                <a:alpha val="45097"/>
              </a:schemeClr>
            </a:solidFill>
            <a:miter lim="400000"/>
            <a:headEnd/>
            <a:tailEnd/>
          </a:ln>
        </p:spPr>
        <p:txBody>
          <a:bodyPr lIns="38100" tIns="38100" rIns="38100" bIns="38100" anchor="ctr"/>
          <a:lstStyle>
            <a:lvl1pPr marL="71438" defTabSz="457200">
              <a:lnSpc>
                <a:spcPct val="90000"/>
              </a:lnSpc>
              <a:spcBef>
                <a:spcPts val="1000"/>
              </a:spcBef>
              <a:buClr>
                <a:srgbClr val="006B3F"/>
              </a:buClr>
              <a:buSzPct val="1000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6B3F"/>
                </a:solidFill>
                <a:latin typeface="Gill Sans Light"/>
                <a:ea typeface="Gill Sans Light"/>
                <a:cs typeface="Gill Sans Light"/>
                <a:sym typeface="Gill Sans Light"/>
              </a:defRPr>
            </a:lvl1pPr>
            <a:lvl2pPr marL="723900" indent="-266700" defTabSz="457200">
              <a:lnSpc>
                <a:spcPct val="90000"/>
              </a:lnSpc>
              <a:spcBef>
                <a:spcPts val="1000"/>
              </a:spcBef>
              <a:buClr>
                <a:srgbClr val="006B3F"/>
              </a:buClr>
              <a:buSzPct val="1000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6B3F"/>
                </a:solidFill>
                <a:latin typeface="Gill Sans Light"/>
                <a:ea typeface="Gill Sans Light"/>
                <a:cs typeface="Gill Sans Light"/>
                <a:sym typeface="Gill Sans Light"/>
              </a:defRPr>
            </a:lvl2pPr>
            <a:lvl3pPr marL="1233488" indent="-319088" defTabSz="457200">
              <a:lnSpc>
                <a:spcPct val="90000"/>
              </a:lnSpc>
              <a:spcBef>
                <a:spcPts val="1000"/>
              </a:spcBef>
              <a:buClr>
                <a:srgbClr val="006B3F"/>
              </a:buClr>
              <a:buSzPct val="1000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6B3F"/>
                </a:solidFill>
                <a:latin typeface="Gill Sans Light"/>
                <a:ea typeface="Gill Sans Light"/>
                <a:cs typeface="Gill Sans Light"/>
                <a:sym typeface="Gill Sans Light"/>
              </a:defRPr>
            </a:lvl3pPr>
            <a:lvl4pPr marL="1727200" indent="-355600" defTabSz="457200">
              <a:lnSpc>
                <a:spcPct val="90000"/>
              </a:lnSpc>
              <a:spcBef>
                <a:spcPts val="1000"/>
              </a:spcBef>
              <a:buClr>
                <a:srgbClr val="006B3F"/>
              </a:buClr>
              <a:buSzPct val="1000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6B3F"/>
                </a:solidFill>
                <a:latin typeface="Gill Sans Light"/>
                <a:ea typeface="Gill Sans Light"/>
                <a:cs typeface="Gill Sans Light"/>
                <a:sym typeface="Gill Sans Light"/>
              </a:defRPr>
            </a:lvl4pPr>
            <a:lvl5pPr marL="2184400" indent="-355600" defTabSz="457200">
              <a:lnSpc>
                <a:spcPct val="90000"/>
              </a:lnSpc>
              <a:spcBef>
                <a:spcPts val="1000"/>
              </a:spcBef>
              <a:buClr>
                <a:srgbClr val="006B3F"/>
              </a:buClr>
              <a:buSzPct val="1000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6B3F"/>
                </a:solidFill>
                <a:latin typeface="Gill Sans Light"/>
                <a:ea typeface="Gill Sans Light"/>
                <a:cs typeface="Gill Sans Light"/>
                <a:sym typeface="Gill Sans Light"/>
              </a:defRPr>
            </a:lvl5pPr>
            <a:lvl6pPr marL="2641600" indent="-355600" defTabSz="457200" eaLnBrk="0" fontAlgn="base" hangingPunct="0">
              <a:lnSpc>
                <a:spcPct val="90000"/>
              </a:lnSpc>
              <a:spcBef>
                <a:spcPts val="1000"/>
              </a:spcBef>
              <a:spcAft>
                <a:spcPct val="0"/>
              </a:spcAft>
              <a:buClr>
                <a:srgbClr val="006B3F"/>
              </a:buClr>
              <a:buSzPct val="1000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6B3F"/>
                </a:solidFill>
                <a:latin typeface="Gill Sans Light"/>
                <a:ea typeface="Gill Sans Light"/>
                <a:cs typeface="Gill Sans Light"/>
                <a:sym typeface="Gill Sans Light"/>
              </a:defRPr>
            </a:lvl6pPr>
            <a:lvl7pPr marL="3098800" indent="-355600" defTabSz="457200" eaLnBrk="0" fontAlgn="base" hangingPunct="0">
              <a:lnSpc>
                <a:spcPct val="90000"/>
              </a:lnSpc>
              <a:spcBef>
                <a:spcPts val="1000"/>
              </a:spcBef>
              <a:spcAft>
                <a:spcPct val="0"/>
              </a:spcAft>
              <a:buClr>
                <a:srgbClr val="006B3F"/>
              </a:buClr>
              <a:buSzPct val="1000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6B3F"/>
                </a:solidFill>
                <a:latin typeface="Gill Sans Light"/>
                <a:ea typeface="Gill Sans Light"/>
                <a:cs typeface="Gill Sans Light"/>
                <a:sym typeface="Gill Sans Light"/>
              </a:defRPr>
            </a:lvl7pPr>
            <a:lvl8pPr marL="3556000" indent="-355600" defTabSz="457200" eaLnBrk="0" fontAlgn="base" hangingPunct="0">
              <a:lnSpc>
                <a:spcPct val="90000"/>
              </a:lnSpc>
              <a:spcBef>
                <a:spcPts val="1000"/>
              </a:spcBef>
              <a:spcAft>
                <a:spcPct val="0"/>
              </a:spcAft>
              <a:buClr>
                <a:srgbClr val="006B3F"/>
              </a:buClr>
              <a:buSzPct val="1000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6B3F"/>
                </a:solidFill>
                <a:latin typeface="Gill Sans Light"/>
                <a:ea typeface="Gill Sans Light"/>
                <a:cs typeface="Gill Sans Light"/>
                <a:sym typeface="Gill Sans Light"/>
              </a:defRPr>
            </a:lvl8pPr>
            <a:lvl9pPr marL="4013200" indent="-355600" defTabSz="457200" eaLnBrk="0" fontAlgn="base" hangingPunct="0">
              <a:lnSpc>
                <a:spcPct val="90000"/>
              </a:lnSpc>
              <a:spcBef>
                <a:spcPts val="1000"/>
              </a:spcBef>
              <a:spcAft>
                <a:spcPct val="0"/>
              </a:spcAft>
              <a:buClr>
                <a:srgbClr val="006B3F"/>
              </a:buClr>
              <a:buSzPct val="1000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6B3F"/>
                </a:solidFill>
                <a:latin typeface="Gill Sans Light"/>
                <a:ea typeface="Gill Sans Light"/>
                <a:cs typeface="Gill Sans Light"/>
                <a:sym typeface="Gill Sans Light"/>
              </a:defRPr>
            </a:lvl9pPr>
          </a:lstStyle>
          <a:p>
            <a:pPr algn="ctr" eaLnBrk="1">
              <a:lnSpc>
                <a:spcPct val="100000"/>
              </a:lnSpc>
              <a:spcBef>
                <a:spcPct val="0"/>
              </a:spcBef>
              <a:buClrTx/>
              <a:buSzTx/>
              <a:buFontTx/>
              <a:buNone/>
            </a:pPr>
            <a:r>
              <a:rPr lang="ru-RU" altLang="ru-RU" sz="2000">
                <a:solidFill>
                  <a:schemeClr val="tx1"/>
                </a:solidFill>
                <a:latin typeface="Calibri" panose="020F0502020204030204" pitchFamily="34" charset="0"/>
                <a:ea typeface="Gill Sans SemiBold"/>
                <a:cs typeface="Gill Sans SemiBold"/>
                <a:sym typeface="Gill Sans SemiBold"/>
              </a:rPr>
              <a:t>Положение </a:t>
            </a:r>
          </a:p>
          <a:p>
            <a:pPr algn="ctr" eaLnBrk="1">
              <a:lnSpc>
                <a:spcPct val="100000"/>
              </a:lnSpc>
              <a:spcBef>
                <a:spcPct val="0"/>
              </a:spcBef>
              <a:buClrTx/>
              <a:buSzTx/>
              <a:buFontTx/>
              <a:buNone/>
            </a:pPr>
            <a:r>
              <a:rPr lang="ru-RU" altLang="ru-RU" sz="2000">
                <a:solidFill>
                  <a:schemeClr val="tx1"/>
                </a:solidFill>
                <a:latin typeface="Calibri" panose="020F0502020204030204" pitchFamily="34" charset="0"/>
                <a:ea typeface="Gill Sans SemiBold"/>
                <a:cs typeface="Gill Sans SemiBold"/>
                <a:sym typeface="Gill Sans SemiBold"/>
              </a:rPr>
              <a:t>о закупках</a:t>
            </a:r>
          </a:p>
        </p:txBody>
      </p:sp>
      <p:sp>
        <p:nvSpPr>
          <p:cNvPr id="45062" name="Shape 30">
            <a:extLst>
              <a:ext uri="{FF2B5EF4-FFF2-40B4-BE49-F238E27FC236}">
                <a16:creationId xmlns:a16="http://schemas.microsoft.com/office/drawing/2014/main" id="{1E1E374B-3F85-460D-8157-B3620CB10A68}"/>
              </a:ext>
            </a:extLst>
          </p:cNvPr>
          <p:cNvSpPr>
            <a:spLocks noChangeArrowheads="1"/>
          </p:cNvSpPr>
          <p:nvPr/>
        </p:nvSpPr>
        <p:spPr bwMode="auto">
          <a:xfrm>
            <a:off x="4348165" y="4160838"/>
            <a:ext cx="2198687" cy="977900"/>
          </a:xfrm>
          <a:prstGeom prst="rect">
            <a:avLst/>
          </a:prstGeom>
          <a:solidFill>
            <a:schemeClr val="bg1"/>
          </a:solidFill>
          <a:ln w="25400">
            <a:solidFill>
              <a:schemeClr val="accent1">
                <a:alpha val="45097"/>
              </a:schemeClr>
            </a:solidFill>
            <a:miter lim="400000"/>
            <a:headEnd/>
            <a:tailEnd/>
          </a:ln>
        </p:spPr>
        <p:txBody>
          <a:bodyPr lIns="38100" tIns="38100" rIns="38100" bIns="38100"/>
          <a:lstStyle>
            <a:lvl1pPr marL="71438" defTabSz="457200">
              <a:lnSpc>
                <a:spcPct val="90000"/>
              </a:lnSpc>
              <a:spcBef>
                <a:spcPts val="1000"/>
              </a:spcBef>
              <a:buClr>
                <a:srgbClr val="006B3F"/>
              </a:buClr>
              <a:buSzPct val="1000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6B3F"/>
                </a:solidFill>
                <a:latin typeface="Gill Sans Light"/>
                <a:ea typeface="Gill Sans Light"/>
                <a:cs typeface="Gill Sans Light"/>
                <a:sym typeface="Gill Sans Light"/>
              </a:defRPr>
            </a:lvl1pPr>
            <a:lvl2pPr marL="723900" indent="-266700" defTabSz="457200">
              <a:lnSpc>
                <a:spcPct val="90000"/>
              </a:lnSpc>
              <a:spcBef>
                <a:spcPts val="1000"/>
              </a:spcBef>
              <a:buClr>
                <a:srgbClr val="006B3F"/>
              </a:buClr>
              <a:buSzPct val="1000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6B3F"/>
                </a:solidFill>
                <a:latin typeface="Gill Sans Light"/>
                <a:ea typeface="Gill Sans Light"/>
                <a:cs typeface="Gill Sans Light"/>
                <a:sym typeface="Gill Sans Light"/>
              </a:defRPr>
            </a:lvl2pPr>
            <a:lvl3pPr marL="1233488" indent="-319088" defTabSz="457200">
              <a:lnSpc>
                <a:spcPct val="90000"/>
              </a:lnSpc>
              <a:spcBef>
                <a:spcPts val="1000"/>
              </a:spcBef>
              <a:buClr>
                <a:srgbClr val="006B3F"/>
              </a:buClr>
              <a:buSzPct val="1000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6B3F"/>
                </a:solidFill>
                <a:latin typeface="Gill Sans Light"/>
                <a:ea typeface="Gill Sans Light"/>
                <a:cs typeface="Gill Sans Light"/>
                <a:sym typeface="Gill Sans Light"/>
              </a:defRPr>
            </a:lvl3pPr>
            <a:lvl4pPr marL="1727200" indent="-355600" defTabSz="457200">
              <a:lnSpc>
                <a:spcPct val="90000"/>
              </a:lnSpc>
              <a:spcBef>
                <a:spcPts val="1000"/>
              </a:spcBef>
              <a:buClr>
                <a:srgbClr val="006B3F"/>
              </a:buClr>
              <a:buSzPct val="1000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6B3F"/>
                </a:solidFill>
                <a:latin typeface="Gill Sans Light"/>
                <a:ea typeface="Gill Sans Light"/>
                <a:cs typeface="Gill Sans Light"/>
                <a:sym typeface="Gill Sans Light"/>
              </a:defRPr>
            </a:lvl4pPr>
            <a:lvl5pPr marL="2184400" indent="-355600" defTabSz="457200">
              <a:lnSpc>
                <a:spcPct val="90000"/>
              </a:lnSpc>
              <a:spcBef>
                <a:spcPts val="1000"/>
              </a:spcBef>
              <a:buClr>
                <a:srgbClr val="006B3F"/>
              </a:buClr>
              <a:buSzPct val="1000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6B3F"/>
                </a:solidFill>
                <a:latin typeface="Gill Sans Light"/>
                <a:ea typeface="Gill Sans Light"/>
                <a:cs typeface="Gill Sans Light"/>
                <a:sym typeface="Gill Sans Light"/>
              </a:defRPr>
            </a:lvl5pPr>
            <a:lvl6pPr marL="2641600" indent="-355600" defTabSz="457200" eaLnBrk="0" fontAlgn="base" hangingPunct="0">
              <a:lnSpc>
                <a:spcPct val="90000"/>
              </a:lnSpc>
              <a:spcBef>
                <a:spcPts val="1000"/>
              </a:spcBef>
              <a:spcAft>
                <a:spcPct val="0"/>
              </a:spcAft>
              <a:buClr>
                <a:srgbClr val="006B3F"/>
              </a:buClr>
              <a:buSzPct val="1000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6B3F"/>
                </a:solidFill>
                <a:latin typeface="Gill Sans Light"/>
                <a:ea typeface="Gill Sans Light"/>
                <a:cs typeface="Gill Sans Light"/>
                <a:sym typeface="Gill Sans Light"/>
              </a:defRPr>
            </a:lvl6pPr>
            <a:lvl7pPr marL="3098800" indent="-355600" defTabSz="457200" eaLnBrk="0" fontAlgn="base" hangingPunct="0">
              <a:lnSpc>
                <a:spcPct val="90000"/>
              </a:lnSpc>
              <a:spcBef>
                <a:spcPts val="1000"/>
              </a:spcBef>
              <a:spcAft>
                <a:spcPct val="0"/>
              </a:spcAft>
              <a:buClr>
                <a:srgbClr val="006B3F"/>
              </a:buClr>
              <a:buSzPct val="1000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6B3F"/>
                </a:solidFill>
                <a:latin typeface="Gill Sans Light"/>
                <a:ea typeface="Gill Sans Light"/>
                <a:cs typeface="Gill Sans Light"/>
                <a:sym typeface="Gill Sans Light"/>
              </a:defRPr>
            </a:lvl7pPr>
            <a:lvl8pPr marL="3556000" indent="-355600" defTabSz="457200" eaLnBrk="0" fontAlgn="base" hangingPunct="0">
              <a:lnSpc>
                <a:spcPct val="90000"/>
              </a:lnSpc>
              <a:spcBef>
                <a:spcPts val="1000"/>
              </a:spcBef>
              <a:spcAft>
                <a:spcPct val="0"/>
              </a:spcAft>
              <a:buClr>
                <a:srgbClr val="006B3F"/>
              </a:buClr>
              <a:buSzPct val="1000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6B3F"/>
                </a:solidFill>
                <a:latin typeface="Gill Sans Light"/>
                <a:ea typeface="Gill Sans Light"/>
                <a:cs typeface="Gill Sans Light"/>
                <a:sym typeface="Gill Sans Light"/>
              </a:defRPr>
            </a:lvl8pPr>
            <a:lvl9pPr marL="4013200" indent="-355600" defTabSz="457200" eaLnBrk="0" fontAlgn="base" hangingPunct="0">
              <a:lnSpc>
                <a:spcPct val="90000"/>
              </a:lnSpc>
              <a:spcBef>
                <a:spcPts val="1000"/>
              </a:spcBef>
              <a:spcAft>
                <a:spcPct val="0"/>
              </a:spcAft>
              <a:buClr>
                <a:srgbClr val="006B3F"/>
              </a:buClr>
              <a:buSzPct val="1000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6B3F"/>
                </a:solidFill>
                <a:latin typeface="Gill Sans Light"/>
                <a:ea typeface="Gill Sans Light"/>
                <a:cs typeface="Gill Sans Light"/>
                <a:sym typeface="Gill Sans Light"/>
              </a:defRPr>
            </a:lvl9pPr>
          </a:lstStyle>
          <a:p>
            <a:pPr algn="ctr" eaLnBrk="1">
              <a:lnSpc>
                <a:spcPct val="100000"/>
              </a:lnSpc>
              <a:spcBef>
                <a:spcPct val="0"/>
              </a:spcBef>
              <a:buClrTx/>
              <a:buSzTx/>
              <a:buFontTx/>
              <a:buNone/>
            </a:pPr>
            <a:r>
              <a:rPr lang="ru-RU" altLang="ru-RU" sz="2000">
                <a:solidFill>
                  <a:schemeClr val="tx1"/>
                </a:solidFill>
                <a:latin typeface="Calibri" panose="020F0502020204030204" pitchFamily="34" charset="0"/>
                <a:ea typeface="Gill Sans SemiBold"/>
                <a:cs typeface="Gill Sans SemiBold"/>
                <a:sym typeface="Gill Sans SemiBold"/>
              </a:rPr>
              <a:t>Регламент </a:t>
            </a:r>
          </a:p>
          <a:p>
            <a:pPr algn="ctr" eaLnBrk="1">
              <a:lnSpc>
                <a:spcPct val="100000"/>
              </a:lnSpc>
              <a:spcBef>
                <a:spcPct val="0"/>
              </a:spcBef>
              <a:buClrTx/>
              <a:buSzTx/>
              <a:buFontTx/>
              <a:buNone/>
            </a:pPr>
            <a:r>
              <a:rPr lang="ru-RU" altLang="ru-RU" sz="2000">
                <a:solidFill>
                  <a:schemeClr val="tx1"/>
                </a:solidFill>
                <a:latin typeface="Calibri" panose="020F0502020204030204" pitchFamily="34" charset="0"/>
                <a:ea typeface="Gill Sans SemiBold"/>
                <a:cs typeface="Gill Sans SemiBold"/>
                <a:sym typeface="Gill Sans SemiBold"/>
              </a:rPr>
              <a:t>электронной </a:t>
            </a:r>
          </a:p>
          <a:p>
            <a:pPr algn="ctr" eaLnBrk="1">
              <a:lnSpc>
                <a:spcPct val="100000"/>
              </a:lnSpc>
              <a:spcBef>
                <a:spcPct val="0"/>
              </a:spcBef>
              <a:buClrTx/>
              <a:buSzTx/>
              <a:buFontTx/>
              <a:buNone/>
            </a:pPr>
            <a:r>
              <a:rPr lang="ru-RU" altLang="ru-RU" sz="2000">
                <a:solidFill>
                  <a:schemeClr val="tx1"/>
                </a:solidFill>
                <a:latin typeface="Calibri" panose="020F0502020204030204" pitchFamily="34" charset="0"/>
                <a:ea typeface="Gill Sans SemiBold"/>
                <a:cs typeface="Gill Sans SemiBold"/>
                <a:sym typeface="Gill Sans SemiBold"/>
              </a:rPr>
              <a:t>площадки</a:t>
            </a:r>
          </a:p>
        </p:txBody>
      </p:sp>
      <p:sp>
        <p:nvSpPr>
          <p:cNvPr id="45063" name="Shape 31">
            <a:extLst>
              <a:ext uri="{FF2B5EF4-FFF2-40B4-BE49-F238E27FC236}">
                <a16:creationId xmlns:a16="http://schemas.microsoft.com/office/drawing/2014/main" id="{2D5D1A12-40E5-4E3E-897B-03A05E871BDD}"/>
              </a:ext>
            </a:extLst>
          </p:cNvPr>
          <p:cNvSpPr>
            <a:spLocks noChangeArrowheads="1"/>
          </p:cNvSpPr>
          <p:nvPr/>
        </p:nvSpPr>
        <p:spPr bwMode="auto">
          <a:xfrm>
            <a:off x="4348165" y="5564190"/>
            <a:ext cx="2198687" cy="960437"/>
          </a:xfrm>
          <a:prstGeom prst="rect">
            <a:avLst/>
          </a:prstGeom>
          <a:solidFill>
            <a:schemeClr val="bg1"/>
          </a:solidFill>
          <a:ln w="25400">
            <a:solidFill>
              <a:schemeClr val="accent1">
                <a:alpha val="45097"/>
              </a:schemeClr>
            </a:solidFill>
            <a:miter lim="400000"/>
            <a:headEnd/>
            <a:tailEnd/>
          </a:ln>
        </p:spPr>
        <p:txBody>
          <a:bodyPr lIns="38100" tIns="38100" rIns="38100" bIns="38100"/>
          <a:lstStyle>
            <a:lvl1pPr marL="71438" defTabSz="457200">
              <a:lnSpc>
                <a:spcPct val="90000"/>
              </a:lnSpc>
              <a:spcBef>
                <a:spcPts val="1000"/>
              </a:spcBef>
              <a:buClr>
                <a:srgbClr val="006B3F"/>
              </a:buClr>
              <a:buSzPct val="1000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6B3F"/>
                </a:solidFill>
                <a:latin typeface="Gill Sans Light"/>
                <a:ea typeface="Gill Sans Light"/>
                <a:cs typeface="Gill Sans Light"/>
                <a:sym typeface="Gill Sans Light"/>
              </a:defRPr>
            </a:lvl1pPr>
            <a:lvl2pPr marL="723900" indent="-266700" defTabSz="457200">
              <a:lnSpc>
                <a:spcPct val="90000"/>
              </a:lnSpc>
              <a:spcBef>
                <a:spcPts val="1000"/>
              </a:spcBef>
              <a:buClr>
                <a:srgbClr val="006B3F"/>
              </a:buClr>
              <a:buSzPct val="1000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6B3F"/>
                </a:solidFill>
                <a:latin typeface="Gill Sans Light"/>
                <a:ea typeface="Gill Sans Light"/>
                <a:cs typeface="Gill Sans Light"/>
                <a:sym typeface="Gill Sans Light"/>
              </a:defRPr>
            </a:lvl2pPr>
            <a:lvl3pPr marL="1233488" indent="-319088" defTabSz="457200">
              <a:lnSpc>
                <a:spcPct val="90000"/>
              </a:lnSpc>
              <a:spcBef>
                <a:spcPts val="1000"/>
              </a:spcBef>
              <a:buClr>
                <a:srgbClr val="006B3F"/>
              </a:buClr>
              <a:buSzPct val="1000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6B3F"/>
                </a:solidFill>
                <a:latin typeface="Gill Sans Light"/>
                <a:ea typeface="Gill Sans Light"/>
                <a:cs typeface="Gill Sans Light"/>
                <a:sym typeface="Gill Sans Light"/>
              </a:defRPr>
            </a:lvl3pPr>
            <a:lvl4pPr marL="1727200" indent="-355600" defTabSz="457200">
              <a:lnSpc>
                <a:spcPct val="90000"/>
              </a:lnSpc>
              <a:spcBef>
                <a:spcPts val="1000"/>
              </a:spcBef>
              <a:buClr>
                <a:srgbClr val="006B3F"/>
              </a:buClr>
              <a:buSzPct val="1000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6B3F"/>
                </a:solidFill>
                <a:latin typeface="Gill Sans Light"/>
                <a:ea typeface="Gill Sans Light"/>
                <a:cs typeface="Gill Sans Light"/>
                <a:sym typeface="Gill Sans Light"/>
              </a:defRPr>
            </a:lvl4pPr>
            <a:lvl5pPr marL="2184400" indent="-355600" defTabSz="457200">
              <a:lnSpc>
                <a:spcPct val="90000"/>
              </a:lnSpc>
              <a:spcBef>
                <a:spcPts val="1000"/>
              </a:spcBef>
              <a:buClr>
                <a:srgbClr val="006B3F"/>
              </a:buClr>
              <a:buSzPct val="1000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6B3F"/>
                </a:solidFill>
                <a:latin typeface="Gill Sans Light"/>
                <a:ea typeface="Gill Sans Light"/>
                <a:cs typeface="Gill Sans Light"/>
                <a:sym typeface="Gill Sans Light"/>
              </a:defRPr>
            </a:lvl5pPr>
            <a:lvl6pPr marL="2641600" indent="-355600" defTabSz="457200" eaLnBrk="0" fontAlgn="base" hangingPunct="0">
              <a:lnSpc>
                <a:spcPct val="90000"/>
              </a:lnSpc>
              <a:spcBef>
                <a:spcPts val="1000"/>
              </a:spcBef>
              <a:spcAft>
                <a:spcPct val="0"/>
              </a:spcAft>
              <a:buClr>
                <a:srgbClr val="006B3F"/>
              </a:buClr>
              <a:buSzPct val="1000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6B3F"/>
                </a:solidFill>
                <a:latin typeface="Gill Sans Light"/>
                <a:ea typeface="Gill Sans Light"/>
                <a:cs typeface="Gill Sans Light"/>
                <a:sym typeface="Gill Sans Light"/>
              </a:defRPr>
            </a:lvl6pPr>
            <a:lvl7pPr marL="3098800" indent="-355600" defTabSz="457200" eaLnBrk="0" fontAlgn="base" hangingPunct="0">
              <a:lnSpc>
                <a:spcPct val="90000"/>
              </a:lnSpc>
              <a:spcBef>
                <a:spcPts val="1000"/>
              </a:spcBef>
              <a:spcAft>
                <a:spcPct val="0"/>
              </a:spcAft>
              <a:buClr>
                <a:srgbClr val="006B3F"/>
              </a:buClr>
              <a:buSzPct val="1000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6B3F"/>
                </a:solidFill>
                <a:latin typeface="Gill Sans Light"/>
                <a:ea typeface="Gill Sans Light"/>
                <a:cs typeface="Gill Sans Light"/>
                <a:sym typeface="Gill Sans Light"/>
              </a:defRPr>
            </a:lvl7pPr>
            <a:lvl8pPr marL="3556000" indent="-355600" defTabSz="457200" eaLnBrk="0" fontAlgn="base" hangingPunct="0">
              <a:lnSpc>
                <a:spcPct val="90000"/>
              </a:lnSpc>
              <a:spcBef>
                <a:spcPts val="1000"/>
              </a:spcBef>
              <a:spcAft>
                <a:spcPct val="0"/>
              </a:spcAft>
              <a:buClr>
                <a:srgbClr val="006B3F"/>
              </a:buClr>
              <a:buSzPct val="1000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6B3F"/>
                </a:solidFill>
                <a:latin typeface="Gill Sans Light"/>
                <a:ea typeface="Gill Sans Light"/>
                <a:cs typeface="Gill Sans Light"/>
                <a:sym typeface="Gill Sans Light"/>
              </a:defRPr>
            </a:lvl8pPr>
            <a:lvl9pPr marL="4013200" indent="-355600" defTabSz="457200" eaLnBrk="0" fontAlgn="base" hangingPunct="0">
              <a:lnSpc>
                <a:spcPct val="90000"/>
              </a:lnSpc>
              <a:spcBef>
                <a:spcPts val="1000"/>
              </a:spcBef>
              <a:spcAft>
                <a:spcPct val="0"/>
              </a:spcAft>
              <a:buClr>
                <a:srgbClr val="006B3F"/>
              </a:buClr>
              <a:buSzPct val="1000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06B3F"/>
                </a:solidFill>
                <a:latin typeface="Gill Sans Light"/>
                <a:ea typeface="Gill Sans Light"/>
                <a:cs typeface="Gill Sans Light"/>
                <a:sym typeface="Gill Sans Light"/>
              </a:defRPr>
            </a:lvl9pPr>
          </a:lstStyle>
          <a:p>
            <a:pPr algn="ctr" eaLnBrk="1">
              <a:lnSpc>
                <a:spcPct val="100000"/>
              </a:lnSpc>
              <a:spcBef>
                <a:spcPct val="0"/>
              </a:spcBef>
              <a:buClrTx/>
              <a:buSzTx/>
              <a:buFontTx/>
              <a:buNone/>
            </a:pPr>
            <a:r>
              <a:rPr lang="ru-RU" altLang="ru-RU" sz="2000">
                <a:solidFill>
                  <a:schemeClr val="tx1"/>
                </a:solidFill>
                <a:latin typeface="Calibri" panose="020F0502020204030204" pitchFamily="34" charset="0"/>
                <a:ea typeface="Gill Sans SemiBold"/>
                <a:cs typeface="Gill Sans SemiBold"/>
                <a:sym typeface="Gill Sans SemiBold"/>
              </a:rPr>
              <a:t>Извещение и </a:t>
            </a:r>
          </a:p>
          <a:p>
            <a:pPr algn="ctr" eaLnBrk="1">
              <a:lnSpc>
                <a:spcPct val="100000"/>
              </a:lnSpc>
              <a:spcBef>
                <a:spcPct val="0"/>
              </a:spcBef>
              <a:buClrTx/>
              <a:buSzTx/>
              <a:buFontTx/>
              <a:buNone/>
            </a:pPr>
            <a:r>
              <a:rPr lang="ru-RU" altLang="ru-RU" sz="2000">
                <a:solidFill>
                  <a:schemeClr val="tx1"/>
                </a:solidFill>
                <a:latin typeface="Calibri" panose="020F0502020204030204" pitchFamily="34" charset="0"/>
                <a:ea typeface="Gill Sans SemiBold"/>
                <a:cs typeface="Gill Sans SemiBold"/>
                <a:sym typeface="Gill Sans SemiBold"/>
              </a:rPr>
              <a:t>документация </a:t>
            </a:r>
          </a:p>
          <a:p>
            <a:pPr algn="ctr" eaLnBrk="1">
              <a:lnSpc>
                <a:spcPct val="100000"/>
              </a:lnSpc>
              <a:spcBef>
                <a:spcPct val="0"/>
              </a:spcBef>
              <a:buClrTx/>
              <a:buSzTx/>
              <a:buFontTx/>
              <a:buNone/>
            </a:pPr>
            <a:r>
              <a:rPr lang="ru-RU" altLang="ru-RU" sz="2000">
                <a:solidFill>
                  <a:schemeClr val="tx1"/>
                </a:solidFill>
                <a:latin typeface="Calibri" panose="020F0502020204030204" pitchFamily="34" charset="0"/>
                <a:ea typeface="Gill Sans SemiBold"/>
                <a:cs typeface="Gill Sans SemiBold"/>
                <a:sym typeface="Gill Sans SemiBold"/>
              </a:rPr>
              <a:t>о закупке</a:t>
            </a:r>
          </a:p>
        </p:txBody>
      </p:sp>
      <p:sp>
        <p:nvSpPr>
          <p:cNvPr id="32" name="Shape 32">
            <a:extLst>
              <a:ext uri="{FF2B5EF4-FFF2-40B4-BE49-F238E27FC236}">
                <a16:creationId xmlns:a16="http://schemas.microsoft.com/office/drawing/2014/main" id="{1EEF1560-86CE-42B6-936D-19E7B7A09531}"/>
              </a:ext>
            </a:extLst>
          </p:cNvPr>
          <p:cNvSpPr/>
          <p:nvPr/>
        </p:nvSpPr>
        <p:spPr>
          <a:xfrm>
            <a:off x="8780465" y="3043240"/>
            <a:ext cx="1635125" cy="739775"/>
          </a:xfrm>
          <a:prstGeom prst="rect">
            <a:avLst/>
          </a:prstGeom>
          <a:solidFill>
            <a:schemeClr val="bg1">
              <a:lumMod val="75000"/>
            </a:schemeClr>
          </a:solidFill>
          <a:ln w="25400">
            <a:solidFill>
              <a:schemeClr val="accent1"/>
            </a:solidFill>
            <a:miter lim="400000"/>
          </a:ln>
          <a:effectLst>
            <a:outerShdw blurRad="50800" dist="38100" dir="2700000" algn="tl" rotWithShape="0">
              <a:prstClr val="black">
                <a:alpha val="40000"/>
              </a:prstClr>
            </a:outerShdw>
          </a:effectLst>
          <a:extLst>
            <a:ext uri="{C572A759-6A51-4108-AA02-DFA0A04FC94B}"/>
          </a:extLst>
        </p:spPr>
        <p:txBody>
          <a:bodyPr lIns="38100" tIns="38100" rIns="38100" bIns="38100" anchor="ctr"/>
          <a:lstStyle>
            <a:lvl1pPr marL="127000" algn="ctr" defTabSz="457200">
              <a:buClrTx/>
              <a:buFontTx/>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solidFill>
                  <a:srgbClr val="0B5D18"/>
                </a:solidFill>
                <a:uFillTx/>
                <a:latin typeface="Gill Sans SemiBold"/>
                <a:ea typeface="Gill Sans SemiBold"/>
                <a:cs typeface="Gill Sans SemiBold"/>
                <a:sym typeface="Gill Sans SemiBold"/>
              </a:defRPr>
            </a:lvl1pPr>
          </a:lstStyle>
          <a:p>
            <a:pPr>
              <a:defRPr sz="1800">
                <a:solidFill>
                  <a:srgbClr val="000000"/>
                </a:solidFill>
              </a:defRPr>
            </a:pPr>
            <a:r>
              <a:rPr sz="2000" b="1" kern="0" dirty="0">
                <a:solidFill>
                  <a:schemeClr val="tx1"/>
                </a:solidFill>
                <a:latin typeface="Calibri" panose="020F0502020204030204" pitchFamily="34" charset="0"/>
              </a:rPr>
              <a:t>ЗАКАЗЧИК</a:t>
            </a:r>
          </a:p>
        </p:txBody>
      </p:sp>
      <p:sp>
        <p:nvSpPr>
          <p:cNvPr id="33" name="Shape 33">
            <a:extLst>
              <a:ext uri="{FF2B5EF4-FFF2-40B4-BE49-F238E27FC236}">
                <a16:creationId xmlns:a16="http://schemas.microsoft.com/office/drawing/2014/main" id="{09040EEF-BD25-485B-91DC-4D82BC4FF848}"/>
              </a:ext>
            </a:extLst>
          </p:cNvPr>
          <p:cNvSpPr/>
          <p:nvPr/>
        </p:nvSpPr>
        <p:spPr>
          <a:xfrm>
            <a:off x="7772400" y="4281488"/>
            <a:ext cx="1492250" cy="685800"/>
          </a:xfrm>
          <a:prstGeom prst="rect">
            <a:avLst/>
          </a:prstGeom>
          <a:solidFill>
            <a:schemeClr val="tx2">
              <a:lumMod val="60000"/>
              <a:lumOff val="40000"/>
            </a:schemeClr>
          </a:solidFill>
          <a:ln w="25400">
            <a:solidFill>
              <a:srgbClr val="5CA135">
                <a:alpha val="45000"/>
              </a:srgbClr>
            </a:solidFill>
            <a:miter lim="400000"/>
          </a:ln>
          <a:effectLst>
            <a:outerShdw blurRad="50800" dist="38100" dir="2700000" algn="tl" rotWithShape="0">
              <a:prstClr val="black">
                <a:alpha val="40000"/>
              </a:prstClr>
            </a:outerShdw>
          </a:effectLst>
          <a:extLst>
            <a:ext uri="{C572A759-6A51-4108-AA02-DFA0A04FC94B}"/>
          </a:extLst>
        </p:spPr>
        <p:txBody>
          <a:bodyPr lIns="38100" tIns="38100" rIns="38100" bIns="38100" anchor="ctr"/>
          <a:lstStyle>
            <a:lvl1pPr marL="127000" algn="ctr" defTabSz="457200">
              <a:buClrTx/>
              <a:buFontTx/>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solidFill>
                  <a:srgbClr val="0B5D18"/>
                </a:solidFill>
                <a:uFillTx/>
                <a:latin typeface="Gill Sans SemiBold"/>
                <a:ea typeface="Gill Sans SemiBold"/>
                <a:cs typeface="Gill Sans SemiBold"/>
                <a:sym typeface="Gill Sans SemiBold"/>
              </a:defRPr>
            </a:lvl1pPr>
          </a:lstStyle>
          <a:p>
            <a:pPr>
              <a:defRPr sz="1800">
                <a:solidFill>
                  <a:srgbClr val="000000"/>
                </a:solidFill>
              </a:defRPr>
            </a:pPr>
            <a:r>
              <a:rPr sz="2000" b="1" kern="0" dirty="0">
                <a:solidFill>
                  <a:schemeClr val="tx1"/>
                </a:solidFill>
                <a:latin typeface="Calibri" panose="020F0502020204030204" pitchFamily="34" charset="0"/>
              </a:rPr>
              <a:t>ОПЕРАТОР</a:t>
            </a:r>
            <a:r>
              <a:rPr lang="ru-RU" sz="2000" b="1" kern="0" dirty="0">
                <a:solidFill>
                  <a:schemeClr val="tx1"/>
                </a:solidFill>
                <a:latin typeface="Calibri" panose="020F0502020204030204" pitchFamily="34" charset="0"/>
              </a:rPr>
              <a:t> ЭП</a:t>
            </a:r>
            <a:endParaRPr sz="2000" b="1" kern="0" dirty="0">
              <a:solidFill>
                <a:schemeClr val="tx1"/>
              </a:solidFill>
              <a:latin typeface="Calibri" panose="020F0502020204030204" pitchFamily="34" charset="0"/>
            </a:endParaRPr>
          </a:p>
        </p:txBody>
      </p:sp>
      <p:sp>
        <p:nvSpPr>
          <p:cNvPr id="36" name="Shape 36">
            <a:extLst>
              <a:ext uri="{FF2B5EF4-FFF2-40B4-BE49-F238E27FC236}">
                <a16:creationId xmlns:a16="http://schemas.microsoft.com/office/drawing/2014/main" id="{4CA014CA-A395-452E-87BC-BE250E8CCF72}"/>
              </a:ext>
            </a:extLst>
          </p:cNvPr>
          <p:cNvSpPr/>
          <p:nvPr/>
        </p:nvSpPr>
        <p:spPr>
          <a:xfrm flipH="1">
            <a:off x="6240463" y="3644900"/>
            <a:ext cx="0" cy="515938"/>
          </a:xfrm>
          <a:prstGeom prst="line">
            <a:avLst/>
          </a:prstGeom>
          <a:ln w="25400">
            <a:solidFill>
              <a:srgbClr val="DE6A10"/>
            </a:solidFill>
            <a:miter lim="400000"/>
            <a:tailEnd type="triangle"/>
          </a:ln>
        </p:spPr>
        <p:txBody>
          <a:bodyPr lIns="0" tIns="0" rIns="0" bIns="0"/>
          <a:lstStyle/>
          <a:p>
            <a:pPr algn="ctr" defTabSz="584200">
              <a:buClr>
                <a:srgbClr val="FFFFFF"/>
              </a:buClr>
              <a:defRPr sz="4000">
                <a:solidFill>
                  <a:srgbClr val="FFFFFF"/>
                </a:solidFill>
                <a:effectLst>
                  <a:outerShdw blurRad="38100" dist="12700" dir="5400000" rotWithShape="0">
                    <a:srgbClr val="000000">
                      <a:alpha val="50000"/>
                    </a:srgbClr>
                  </a:outerShdw>
                </a:effectLst>
                <a:uFill>
                  <a:solidFill>
                    <a:srgbClr val="FFFFFF"/>
                  </a:solidFill>
                </a:uFill>
              </a:defRPr>
            </a:pPr>
            <a:endParaRPr sz="2000" kern="0" dirty="0">
              <a:solidFill>
                <a:srgbClr val="FFFFFF"/>
              </a:solidFill>
              <a:effectLst>
                <a:outerShdw blurRad="38100" dist="12700" dir="5400000" rotWithShape="0">
                  <a:srgbClr val="000000">
                    <a:alpha val="50000"/>
                  </a:srgbClr>
                </a:outerShdw>
              </a:effectLst>
              <a:uFill>
                <a:solidFill>
                  <a:srgbClr val="FFFFFF"/>
                </a:solidFill>
              </a:uFill>
              <a:sym typeface="Calibri"/>
            </a:endParaRPr>
          </a:p>
        </p:txBody>
      </p:sp>
      <p:sp>
        <p:nvSpPr>
          <p:cNvPr id="37" name="Shape 37">
            <a:extLst>
              <a:ext uri="{FF2B5EF4-FFF2-40B4-BE49-F238E27FC236}">
                <a16:creationId xmlns:a16="http://schemas.microsoft.com/office/drawing/2014/main" id="{4EF92333-3020-45D9-9B24-BB8126B35D6A}"/>
              </a:ext>
            </a:extLst>
          </p:cNvPr>
          <p:cNvSpPr/>
          <p:nvPr/>
        </p:nvSpPr>
        <p:spPr>
          <a:xfrm flipV="1">
            <a:off x="3178175" y="4551365"/>
            <a:ext cx="1169988" cy="587375"/>
          </a:xfrm>
          <a:prstGeom prst="line">
            <a:avLst/>
          </a:prstGeom>
          <a:ln w="25400">
            <a:solidFill>
              <a:srgbClr val="DE6A10"/>
            </a:solidFill>
            <a:miter lim="400000"/>
            <a:tailEnd type="triangle"/>
          </a:ln>
        </p:spPr>
        <p:txBody>
          <a:bodyPr lIns="0" tIns="0" rIns="0" bIns="0"/>
          <a:lstStyle/>
          <a:p>
            <a:pPr algn="ctr" defTabSz="584200">
              <a:buClr>
                <a:srgbClr val="FFFFFF"/>
              </a:buClr>
              <a:defRPr sz="4000">
                <a:solidFill>
                  <a:srgbClr val="FFFFFF"/>
                </a:solidFill>
                <a:effectLst>
                  <a:outerShdw blurRad="38100" dist="12700" dir="5400000" rotWithShape="0">
                    <a:srgbClr val="000000">
                      <a:alpha val="50000"/>
                    </a:srgbClr>
                  </a:outerShdw>
                </a:effectLst>
                <a:uFill>
                  <a:solidFill>
                    <a:srgbClr val="FFFFFF"/>
                  </a:solidFill>
                </a:uFill>
              </a:defRPr>
            </a:pPr>
            <a:endParaRPr sz="2000" kern="0" dirty="0">
              <a:solidFill>
                <a:srgbClr val="FFFFFF"/>
              </a:solidFill>
              <a:effectLst>
                <a:outerShdw blurRad="38100" dist="12700" dir="5400000" rotWithShape="0">
                  <a:srgbClr val="000000">
                    <a:alpha val="50000"/>
                  </a:srgbClr>
                </a:outerShdw>
              </a:effectLst>
              <a:uFill>
                <a:solidFill>
                  <a:srgbClr val="FFFFFF"/>
                </a:solidFill>
              </a:uFill>
              <a:sym typeface="Calibri"/>
            </a:endParaRPr>
          </a:p>
        </p:txBody>
      </p:sp>
      <p:sp>
        <p:nvSpPr>
          <p:cNvPr id="38" name="Shape 38">
            <a:extLst>
              <a:ext uri="{FF2B5EF4-FFF2-40B4-BE49-F238E27FC236}">
                <a16:creationId xmlns:a16="http://schemas.microsoft.com/office/drawing/2014/main" id="{EE47BB1D-5510-4DA3-AB01-61B6677350BD}"/>
              </a:ext>
            </a:extLst>
          </p:cNvPr>
          <p:cNvSpPr/>
          <p:nvPr/>
        </p:nvSpPr>
        <p:spPr>
          <a:xfrm>
            <a:off x="3178175" y="5203825"/>
            <a:ext cx="1169988" cy="750888"/>
          </a:xfrm>
          <a:prstGeom prst="line">
            <a:avLst/>
          </a:prstGeom>
          <a:ln w="25400">
            <a:solidFill>
              <a:srgbClr val="DE6A10"/>
            </a:solidFill>
            <a:miter lim="400000"/>
            <a:tailEnd type="triangle"/>
          </a:ln>
        </p:spPr>
        <p:txBody>
          <a:bodyPr lIns="0" tIns="0" rIns="0" bIns="0"/>
          <a:lstStyle/>
          <a:p>
            <a:pPr algn="ctr" defTabSz="584200">
              <a:buClr>
                <a:srgbClr val="FFFFFF"/>
              </a:buClr>
              <a:defRPr sz="4000">
                <a:solidFill>
                  <a:srgbClr val="FFFFFF"/>
                </a:solidFill>
                <a:effectLst>
                  <a:outerShdw blurRad="38100" dist="12700" dir="5400000" rotWithShape="0">
                    <a:srgbClr val="000000">
                      <a:alpha val="50000"/>
                    </a:srgbClr>
                  </a:outerShdw>
                </a:effectLst>
                <a:uFill>
                  <a:solidFill>
                    <a:srgbClr val="FFFFFF"/>
                  </a:solidFill>
                </a:uFill>
              </a:defRPr>
            </a:pPr>
            <a:endParaRPr sz="2000" kern="0" dirty="0">
              <a:solidFill>
                <a:srgbClr val="FFFFFF"/>
              </a:solidFill>
              <a:effectLst>
                <a:outerShdw blurRad="38100" dist="12700" dir="5400000" rotWithShape="0">
                  <a:srgbClr val="000000">
                    <a:alpha val="50000"/>
                  </a:srgbClr>
                </a:outerShdw>
              </a:effectLst>
              <a:uFill>
                <a:solidFill>
                  <a:srgbClr val="FFFFFF"/>
                </a:solidFill>
              </a:uFill>
              <a:sym typeface="Calibri"/>
            </a:endParaRPr>
          </a:p>
        </p:txBody>
      </p:sp>
      <p:sp>
        <p:nvSpPr>
          <p:cNvPr id="39" name="Shape 39">
            <a:extLst>
              <a:ext uri="{FF2B5EF4-FFF2-40B4-BE49-F238E27FC236}">
                <a16:creationId xmlns:a16="http://schemas.microsoft.com/office/drawing/2014/main" id="{3C52436C-3C75-40BD-A26D-AF5FA0CAF948}"/>
              </a:ext>
            </a:extLst>
          </p:cNvPr>
          <p:cNvSpPr/>
          <p:nvPr/>
        </p:nvSpPr>
        <p:spPr>
          <a:xfrm>
            <a:off x="6167438" y="2049465"/>
            <a:ext cx="0" cy="644525"/>
          </a:xfrm>
          <a:prstGeom prst="line">
            <a:avLst/>
          </a:prstGeom>
          <a:ln w="25400">
            <a:solidFill>
              <a:srgbClr val="DE6A10"/>
            </a:solidFill>
            <a:miter lim="400000"/>
            <a:tailEnd type="triangle"/>
          </a:ln>
        </p:spPr>
        <p:txBody>
          <a:bodyPr lIns="0" tIns="0" rIns="0" bIns="0"/>
          <a:lstStyle/>
          <a:p>
            <a:pPr algn="ctr" defTabSz="584200">
              <a:buClr>
                <a:srgbClr val="FFFFFF"/>
              </a:buClr>
              <a:defRPr sz="4000">
                <a:solidFill>
                  <a:srgbClr val="FFFFFF"/>
                </a:solidFill>
                <a:effectLst>
                  <a:outerShdw blurRad="38100" dist="12700" dir="5400000" rotWithShape="0">
                    <a:srgbClr val="000000">
                      <a:alpha val="50000"/>
                    </a:srgbClr>
                  </a:outerShdw>
                </a:effectLst>
                <a:uFill>
                  <a:solidFill>
                    <a:srgbClr val="FFFFFF"/>
                  </a:solidFill>
                </a:uFill>
              </a:defRPr>
            </a:pPr>
            <a:endParaRPr sz="2000" kern="0" dirty="0">
              <a:solidFill>
                <a:srgbClr val="FFFFFF"/>
              </a:solidFill>
              <a:effectLst>
                <a:outerShdw blurRad="38100" dist="12700" dir="5400000" rotWithShape="0">
                  <a:srgbClr val="000000">
                    <a:alpha val="50000"/>
                  </a:srgbClr>
                </a:outerShdw>
              </a:effectLst>
              <a:uFill>
                <a:solidFill>
                  <a:srgbClr val="FFFFFF"/>
                </a:solidFill>
              </a:uFill>
              <a:sym typeface="Calibri"/>
            </a:endParaRPr>
          </a:p>
        </p:txBody>
      </p:sp>
      <p:sp>
        <p:nvSpPr>
          <p:cNvPr id="40" name="Shape 40">
            <a:extLst>
              <a:ext uri="{FF2B5EF4-FFF2-40B4-BE49-F238E27FC236}">
                <a16:creationId xmlns:a16="http://schemas.microsoft.com/office/drawing/2014/main" id="{8B16F1B5-1C82-426A-81AA-D714D9D0802B}"/>
              </a:ext>
            </a:extLst>
          </p:cNvPr>
          <p:cNvSpPr/>
          <p:nvPr/>
        </p:nvSpPr>
        <p:spPr>
          <a:xfrm flipH="1">
            <a:off x="4489452" y="2039938"/>
            <a:ext cx="22225" cy="2120900"/>
          </a:xfrm>
          <a:prstGeom prst="line">
            <a:avLst/>
          </a:prstGeom>
          <a:ln w="25400">
            <a:solidFill>
              <a:srgbClr val="DE6A10"/>
            </a:solidFill>
            <a:miter lim="400000"/>
            <a:tailEnd type="triangle"/>
          </a:ln>
        </p:spPr>
        <p:txBody>
          <a:bodyPr lIns="0" tIns="0" rIns="0" bIns="0"/>
          <a:lstStyle/>
          <a:p>
            <a:pPr algn="ctr" defTabSz="584200">
              <a:buClr>
                <a:srgbClr val="FFFFFF"/>
              </a:buClr>
              <a:defRPr sz="4000">
                <a:solidFill>
                  <a:srgbClr val="FFFFFF"/>
                </a:solidFill>
                <a:effectLst>
                  <a:outerShdw blurRad="38100" dist="12700" dir="5400000" rotWithShape="0">
                    <a:srgbClr val="000000">
                      <a:alpha val="50000"/>
                    </a:srgbClr>
                  </a:outerShdw>
                </a:effectLst>
                <a:uFill>
                  <a:solidFill>
                    <a:srgbClr val="FFFFFF"/>
                  </a:solidFill>
                </a:uFill>
              </a:defRPr>
            </a:pPr>
            <a:endParaRPr sz="2000" kern="0" dirty="0">
              <a:solidFill>
                <a:srgbClr val="FFFFFF"/>
              </a:solidFill>
              <a:effectLst>
                <a:outerShdw blurRad="38100" dist="12700" dir="5400000" rotWithShape="0">
                  <a:srgbClr val="000000">
                    <a:alpha val="50000"/>
                  </a:srgbClr>
                </a:outerShdw>
              </a:effectLst>
              <a:uFill>
                <a:solidFill>
                  <a:srgbClr val="FFFFFF"/>
                </a:solidFill>
              </a:uFill>
              <a:sym typeface="Calibri"/>
            </a:endParaRPr>
          </a:p>
        </p:txBody>
      </p:sp>
      <p:sp>
        <p:nvSpPr>
          <p:cNvPr id="41" name="Shape 41">
            <a:extLst>
              <a:ext uri="{FF2B5EF4-FFF2-40B4-BE49-F238E27FC236}">
                <a16:creationId xmlns:a16="http://schemas.microsoft.com/office/drawing/2014/main" id="{BE207A05-3196-4222-97D2-E7D20F83E79A}"/>
              </a:ext>
            </a:extLst>
          </p:cNvPr>
          <p:cNvSpPr/>
          <p:nvPr/>
        </p:nvSpPr>
        <p:spPr>
          <a:xfrm>
            <a:off x="5519738" y="5138740"/>
            <a:ext cx="0" cy="390525"/>
          </a:xfrm>
          <a:prstGeom prst="line">
            <a:avLst/>
          </a:prstGeom>
          <a:ln w="25400">
            <a:solidFill>
              <a:srgbClr val="DE6A10"/>
            </a:solidFill>
            <a:miter lim="400000"/>
            <a:tailEnd type="triangle"/>
          </a:ln>
        </p:spPr>
        <p:txBody>
          <a:bodyPr lIns="0" tIns="0" rIns="0" bIns="0"/>
          <a:lstStyle/>
          <a:p>
            <a:pPr algn="ctr" defTabSz="584200">
              <a:buClr>
                <a:srgbClr val="FFFFFF"/>
              </a:buClr>
              <a:defRPr sz="4000">
                <a:solidFill>
                  <a:srgbClr val="FFFFFF"/>
                </a:solidFill>
                <a:effectLst>
                  <a:outerShdw blurRad="38100" dist="12700" dir="5400000" rotWithShape="0">
                    <a:srgbClr val="000000">
                      <a:alpha val="50000"/>
                    </a:srgbClr>
                  </a:outerShdw>
                </a:effectLst>
                <a:uFill>
                  <a:solidFill>
                    <a:srgbClr val="FFFFFF"/>
                  </a:solidFill>
                </a:uFill>
              </a:defRPr>
            </a:pPr>
            <a:endParaRPr sz="2000" kern="0" dirty="0">
              <a:solidFill>
                <a:srgbClr val="FFFFFF"/>
              </a:solidFill>
              <a:effectLst>
                <a:outerShdw blurRad="38100" dist="12700" dir="5400000" rotWithShape="0">
                  <a:srgbClr val="000000">
                    <a:alpha val="50000"/>
                  </a:srgbClr>
                </a:outerShdw>
              </a:effectLst>
              <a:uFill>
                <a:solidFill>
                  <a:srgbClr val="FFFFFF"/>
                </a:solidFill>
              </a:uFill>
              <a:sym typeface="Calibri"/>
            </a:endParaRPr>
          </a:p>
        </p:txBody>
      </p:sp>
      <p:sp>
        <p:nvSpPr>
          <p:cNvPr id="42" name="Shape 42">
            <a:extLst>
              <a:ext uri="{FF2B5EF4-FFF2-40B4-BE49-F238E27FC236}">
                <a16:creationId xmlns:a16="http://schemas.microsoft.com/office/drawing/2014/main" id="{41A950CD-CD6E-4429-877F-E5C70C3789FD}"/>
              </a:ext>
            </a:extLst>
          </p:cNvPr>
          <p:cNvSpPr/>
          <p:nvPr/>
        </p:nvSpPr>
        <p:spPr>
          <a:xfrm flipH="1">
            <a:off x="6581775" y="4652963"/>
            <a:ext cx="1149350" cy="0"/>
          </a:xfrm>
          <a:prstGeom prst="line">
            <a:avLst/>
          </a:prstGeom>
          <a:ln w="25400">
            <a:solidFill>
              <a:srgbClr val="DE6A10"/>
            </a:solidFill>
            <a:miter lim="400000"/>
            <a:tailEnd type="triangle"/>
          </a:ln>
        </p:spPr>
        <p:txBody>
          <a:bodyPr lIns="0" tIns="0" rIns="0" bIns="0"/>
          <a:lstStyle/>
          <a:p>
            <a:pPr algn="ctr" defTabSz="584200">
              <a:buClr>
                <a:srgbClr val="FFFFFF"/>
              </a:buClr>
              <a:defRPr sz="4000">
                <a:solidFill>
                  <a:srgbClr val="FFFFFF"/>
                </a:solidFill>
                <a:effectLst>
                  <a:outerShdw blurRad="38100" dist="12700" dir="5400000" rotWithShape="0">
                    <a:srgbClr val="000000">
                      <a:alpha val="50000"/>
                    </a:srgbClr>
                  </a:outerShdw>
                </a:effectLst>
                <a:uFill>
                  <a:solidFill>
                    <a:srgbClr val="FFFFFF"/>
                  </a:solidFill>
                </a:uFill>
              </a:defRPr>
            </a:pPr>
            <a:endParaRPr sz="2000" kern="0" dirty="0">
              <a:solidFill>
                <a:srgbClr val="FFFFFF"/>
              </a:solidFill>
              <a:effectLst>
                <a:outerShdw blurRad="38100" dist="12700" dir="5400000" rotWithShape="0">
                  <a:srgbClr val="000000">
                    <a:alpha val="50000"/>
                  </a:srgbClr>
                </a:outerShdw>
              </a:effectLst>
              <a:uFill>
                <a:solidFill>
                  <a:srgbClr val="FFFFFF"/>
                </a:solidFill>
              </a:uFill>
              <a:sym typeface="Calibri"/>
            </a:endParaRPr>
          </a:p>
        </p:txBody>
      </p:sp>
      <p:sp>
        <p:nvSpPr>
          <p:cNvPr id="44" name="Shape 44">
            <a:extLst>
              <a:ext uri="{FF2B5EF4-FFF2-40B4-BE49-F238E27FC236}">
                <a16:creationId xmlns:a16="http://schemas.microsoft.com/office/drawing/2014/main" id="{86E29DFC-3F8A-41FF-B80C-57B2ACA17B78}"/>
              </a:ext>
            </a:extLst>
          </p:cNvPr>
          <p:cNvSpPr/>
          <p:nvPr/>
        </p:nvSpPr>
        <p:spPr>
          <a:xfrm flipH="1">
            <a:off x="7521575" y="6024563"/>
            <a:ext cx="1289050" cy="0"/>
          </a:xfrm>
          <a:prstGeom prst="line">
            <a:avLst/>
          </a:prstGeom>
          <a:ln w="25400">
            <a:solidFill>
              <a:srgbClr val="DE6A10"/>
            </a:solidFill>
            <a:miter lim="400000"/>
            <a:tailEnd type="triangle"/>
          </a:ln>
        </p:spPr>
        <p:txBody>
          <a:bodyPr lIns="0" tIns="0" rIns="0" bIns="0"/>
          <a:lstStyle/>
          <a:p>
            <a:pPr algn="ctr" defTabSz="584200">
              <a:buClr>
                <a:srgbClr val="FFFFFF"/>
              </a:buClr>
              <a:defRPr sz="4000">
                <a:solidFill>
                  <a:srgbClr val="FFFFFF"/>
                </a:solidFill>
                <a:effectLst>
                  <a:outerShdw blurRad="38100" dist="12700" dir="5400000" rotWithShape="0">
                    <a:srgbClr val="000000">
                      <a:alpha val="50000"/>
                    </a:srgbClr>
                  </a:outerShdw>
                </a:effectLst>
                <a:uFill>
                  <a:solidFill>
                    <a:srgbClr val="FFFFFF"/>
                  </a:solidFill>
                </a:uFill>
              </a:defRPr>
            </a:pPr>
            <a:endParaRPr sz="2000" kern="0" dirty="0">
              <a:solidFill>
                <a:srgbClr val="FFFFFF"/>
              </a:solidFill>
              <a:effectLst>
                <a:outerShdw blurRad="38100" dist="12700" dir="5400000" rotWithShape="0">
                  <a:srgbClr val="000000">
                    <a:alpha val="50000"/>
                  </a:srgbClr>
                </a:outerShdw>
              </a:effectLst>
              <a:uFill>
                <a:solidFill>
                  <a:srgbClr val="FFFFFF"/>
                </a:solidFill>
              </a:uFill>
              <a:sym typeface="Calibri"/>
            </a:endParaRPr>
          </a:p>
        </p:txBody>
      </p:sp>
      <p:sp>
        <p:nvSpPr>
          <p:cNvPr id="45074" name="TextBox 32">
            <a:extLst>
              <a:ext uri="{FF2B5EF4-FFF2-40B4-BE49-F238E27FC236}">
                <a16:creationId xmlns:a16="http://schemas.microsoft.com/office/drawing/2014/main" id="{E9B008E8-6D43-4D10-AF00-362B74D15533}"/>
              </a:ext>
            </a:extLst>
          </p:cNvPr>
          <p:cNvSpPr txBox="1">
            <a:spLocks noChangeArrowheads="1"/>
          </p:cNvSpPr>
          <p:nvPr/>
        </p:nvSpPr>
        <p:spPr bwMode="auto">
          <a:xfrm>
            <a:off x="7473950" y="2843213"/>
            <a:ext cx="1092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1pPr>
            <a:lvl2pPr marL="742950" indent="-285750">
              <a:lnSpc>
                <a:spcPct val="90000"/>
              </a:lnSpc>
              <a:spcBef>
                <a:spcPts val="1000"/>
              </a:spcBef>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2pPr>
            <a:lvl3pPr marL="1143000" indent="-228600">
              <a:lnSpc>
                <a:spcPct val="90000"/>
              </a:lnSpc>
              <a:spcBef>
                <a:spcPts val="1000"/>
              </a:spcBef>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3pPr>
            <a:lvl4pPr marL="1600200" indent="-228600">
              <a:lnSpc>
                <a:spcPct val="90000"/>
              </a:lnSpc>
              <a:spcBef>
                <a:spcPts val="1000"/>
              </a:spcBef>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4pPr>
            <a:lvl5pPr marL="2057400" indent="-228600">
              <a:lnSpc>
                <a:spcPct val="90000"/>
              </a:lnSpc>
              <a:spcBef>
                <a:spcPts val="1000"/>
              </a:spcBef>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5pPr>
            <a:lvl6pPr marL="2514600" indent="-228600" eaLnBrk="0" fontAlgn="base" hangingPunct="0">
              <a:lnSpc>
                <a:spcPct val="90000"/>
              </a:lnSpc>
              <a:spcBef>
                <a:spcPts val="1000"/>
              </a:spcBef>
              <a:spcAft>
                <a:spcPct val="0"/>
              </a:spcAft>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6pPr>
            <a:lvl7pPr marL="2971800" indent="-228600" eaLnBrk="0" fontAlgn="base" hangingPunct="0">
              <a:lnSpc>
                <a:spcPct val="90000"/>
              </a:lnSpc>
              <a:spcBef>
                <a:spcPts val="1000"/>
              </a:spcBef>
              <a:spcAft>
                <a:spcPct val="0"/>
              </a:spcAft>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7pPr>
            <a:lvl8pPr marL="3429000" indent="-228600" eaLnBrk="0" fontAlgn="base" hangingPunct="0">
              <a:lnSpc>
                <a:spcPct val="90000"/>
              </a:lnSpc>
              <a:spcBef>
                <a:spcPts val="1000"/>
              </a:spcBef>
              <a:spcAft>
                <a:spcPct val="0"/>
              </a:spcAft>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8pPr>
            <a:lvl9pPr marL="3886200" indent="-228600" eaLnBrk="0" fontAlgn="base" hangingPunct="0">
              <a:lnSpc>
                <a:spcPct val="90000"/>
              </a:lnSpc>
              <a:spcBef>
                <a:spcPts val="1000"/>
              </a:spcBef>
              <a:spcAft>
                <a:spcPct val="0"/>
              </a:spcAft>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9pPr>
          </a:lstStyle>
          <a:p>
            <a:pPr algn="ctr" eaLnBrk="1">
              <a:lnSpc>
                <a:spcPct val="100000"/>
              </a:lnSpc>
              <a:spcBef>
                <a:spcPct val="0"/>
              </a:spcBef>
              <a:buClrTx/>
              <a:buSzTx/>
              <a:buFontTx/>
              <a:buNone/>
            </a:pPr>
            <a:r>
              <a:rPr lang="ru-RU" altLang="ru-RU" sz="2000">
                <a:solidFill>
                  <a:srgbClr val="000000"/>
                </a:solidFill>
                <a:latin typeface="Calibri" panose="020F0502020204030204" pitchFamily="34" charset="0"/>
                <a:sym typeface="Calibri" panose="020F0502020204030204" pitchFamily="34" charset="0"/>
              </a:rPr>
              <a:t>правила</a:t>
            </a:r>
          </a:p>
        </p:txBody>
      </p:sp>
      <p:sp>
        <p:nvSpPr>
          <p:cNvPr id="45075" name="TextBox 32">
            <a:extLst>
              <a:ext uri="{FF2B5EF4-FFF2-40B4-BE49-F238E27FC236}">
                <a16:creationId xmlns:a16="http://schemas.microsoft.com/office/drawing/2014/main" id="{AC54B9A8-9E50-4F8D-BDD0-B52806580C47}"/>
              </a:ext>
            </a:extLst>
          </p:cNvPr>
          <p:cNvSpPr txBox="1">
            <a:spLocks noChangeArrowheads="1"/>
          </p:cNvSpPr>
          <p:nvPr/>
        </p:nvSpPr>
        <p:spPr bwMode="auto">
          <a:xfrm>
            <a:off x="6548440" y="4200525"/>
            <a:ext cx="1277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1pPr>
            <a:lvl2pPr marL="742950" indent="-285750">
              <a:lnSpc>
                <a:spcPct val="90000"/>
              </a:lnSpc>
              <a:spcBef>
                <a:spcPts val="1000"/>
              </a:spcBef>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2pPr>
            <a:lvl3pPr marL="1143000" indent="-228600">
              <a:lnSpc>
                <a:spcPct val="90000"/>
              </a:lnSpc>
              <a:spcBef>
                <a:spcPts val="1000"/>
              </a:spcBef>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3pPr>
            <a:lvl4pPr marL="1600200" indent="-228600">
              <a:lnSpc>
                <a:spcPct val="90000"/>
              </a:lnSpc>
              <a:spcBef>
                <a:spcPts val="1000"/>
              </a:spcBef>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4pPr>
            <a:lvl5pPr marL="2057400" indent="-228600">
              <a:lnSpc>
                <a:spcPct val="90000"/>
              </a:lnSpc>
              <a:spcBef>
                <a:spcPts val="1000"/>
              </a:spcBef>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5pPr>
            <a:lvl6pPr marL="2514600" indent="-228600" eaLnBrk="0" fontAlgn="base" hangingPunct="0">
              <a:lnSpc>
                <a:spcPct val="90000"/>
              </a:lnSpc>
              <a:spcBef>
                <a:spcPts val="1000"/>
              </a:spcBef>
              <a:spcAft>
                <a:spcPct val="0"/>
              </a:spcAft>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6pPr>
            <a:lvl7pPr marL="2971800" indent="-228600" eaLnBrk="0" fontAlgn="base" hangingPunct="0">
              <a:lnSpc>
                <a:spcPct val="90000"/>
              </a:lnSpc>
              <a:spcBef>
                <a:spcPts val="1000"/>
              </a:spcBef>
              <a:spcAft>
                <a:spcPct val="0"/>
              </a:spcAft>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7pPr>
            <a:lvl8pPr marL="3429000" indent="-228600" eaLnBrk="0" fontAlgn="base" hangingPunct="0">
              <a:lnSpc>
                <a:spcPct val="90000"/>
              </a:lnSpc>
              <a:spcBef>
                <a:spcPts val="1000"/>
              </a:spcBef>
              <a:spcAft>
                <a:spcPct val="0"/>
              </a:spcAft>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8pPr>
            <a:lvl9pPr marL="3886200" indent="-228600" eaLnBrk="0" fontAlgn="base" hangingPunct="0">
              <a:lnSpc>
                <a:spcPct val="90000"/>
              </a:lnSpc>
              <a:spcBef>
                <a:spcPts val="1000"/>
              </a:spcBef>
              <a:spcAft>
                <a:spcPct val="0"/>
              </a:spcAft>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9pPr>
          </a:lstStyle>
          <a:p>
            <a:pPr algn="ctr" eaLnBrk="1">
              <a:lnSpc>
                <a:spcPct val="100000"/>
              </a:lnSpc>
              <a:spcBef>
                <a:spcPct val="0"/>
              </a:spcBef>
              <a:buClrTx/>
              <a:buSzTx/>
              <a:buFontTx/>
              <a:buNone/>
            </a:pPr>
            <a:r>
              <a:rPr lang="ru-RU" altLang="ru-RU" sz="2000">
                <a:solidFill>
                  <a:srgbClr val="000000"/>
                </a:solidFill>
                <a:latin typeface="Calibri" panose="020F0502020204030204" pitchFamily="34" charset="0"/>
                <a:sym typeface="Calibri" panose="020F0502020204030204" pitchFamily="34" charset="0"/>
              </a:rPr>
              <a:t>механизм</a:t>
            </a:r>
          </a:p>
        </p:txBody>
      </p:sp>
      <p:sp>
        <p:nvSpPr>
          <p:cNvPr id="45076" name="TextBox 32">
            <a:extLst>
              <a:ext uri="{FF2B5EF4-FFF2-40B4-BE49-F238E27FC236}">
                <a16:creationId xmlns:a16="http://schemas.microsoft.com/office/drawing/2014/main" id="{7B2FC7AE-A92D-40B4-B350-062EFDE112DE}"/>
              </a:ext>
            </a:extLst>
          </p:cNvPr>
          <p:cNvSpPr txBox="1">
            <a:spLocks noChangeArrowheads="1"/>
          </p:cNvSpPr>
          <p:nvPr/>
        </p:nvSpPr>
        <p:spPr bwMode="auto">
          <a:xfrm>
            <a:off x="7391400" y="5424488"/>
            <a:ext cx="1214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1pPr>
            <a:lvl2pPr marL="742950" indent="-285750">
              <a:lnSpc>
                <a:spcPct val="90000"/>
              </a:lnSpc>
              <a:spcBef>
                <a:spcPts val="1000"/>
              </a:spcBef>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2pPr>
            <a:lvl3pPr marL="1143000" indent="-228600">
              <a:lnSpc>
                <a:spcPct val="90000"/>
              </a:lnSpc>
              <a:spcBef>
                <a:spcPts val="1000"/>
              </a:spcBef>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3pPr>
            <a:lvl4pPr marL="1600200" indent="-228600">
              <a:lnSpc>
                <a:spcPct val="90000"/>
              </a:lnSpc>
              <a:spcBef>
                <a:spcPts val="1000"/>
              </a:spcBef>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4pPr>
            <a:lvl5pPr marL="2057400" indent="-228600">
              <a:lnSpc>
                <a:spcPct val="90000"/>
              </a:lnSpc>
              <a:spcBef>
                <a:spcPts val="1000"/>
              </a:spcBef>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5pPr>
            <a:lvl6pPr marL="2514600" indent="-228600" eaLnBrk="0" fontAlgn="base" hangingPunct="0">
              <a:lnSpc>
                <a:spcPct val="90000"/>
              </a:lnSpc>
              <a:spcBef>
                <a:spcPts val="1000"/>
              </a:spcBef>
              <a:spcAft>
                <a:spcPct val="0"/>
              </a:spcAft>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6pPr>
            <a:lvl7pPr marL="2971800" indent="-228600" eaLnBrk="0" fontAlgn="base" hangingPunct="0">
              <a:lnSpc>
                <a:spcPct val="90000"/>
              </a:lnSpc>
              <a:spcBef>
                <a:spcPts val="1000"/>
              </a:spcBef>
              <a:spcAft>
                <a:spcPct val="0"/>
              </a:spcAft>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7pPr>
            <a:lvl8pPr marL="3429000" indent="-228600" eaLnBrk="0" fontAlgn="base" hangingPunct="0">
              <a:lnSpc>
                <a:spcPct val="90000"/>
              </a:lnSpc>
              <a:spcBef>
                <a:spcPts val="1000"/>
              </a:spcBef>
              <a:spcAft>
                <a:spcPct val="0"/>
              </a:spcAft>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8pPr>
            <a:lvl9pPr marL="3886200" indent="-228600" eaLnBrk="0" fontAlgn="base" hangingPunct="0">
              <a:lnSpc>
                <a:spcPct val="90000"/>
              </a:lnSpc>
              <a:spcBef>
                <a:spcPts val="1000"/>
              </a:spcBef>
              <a:spcAft>
                <a:spcPct val="0"/>
              </a:spcAft>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9pPr>
          </a:lstStyle>
          <a:p>
            <a:pPr algn="ctr" eaLnBrk="1">
              <a:lnSpc>
                <a:spcPct val="100000"/>
              </a:lnSpc>
              <a:spcBef>
                <a:spcPct val="0"/>
              </a:spcBef>
              <a:buClrTx/>
              <a:buSzTx/>
              <a:buFontTx/>
              <a:buNone/>
            </a:pPr>
            <a:r>
              <a:rPr lang="ru-RU" altLang="ru-RU" sz="2000">
                <a:solidFill>
                  <a:srgbClr val="000000"/>
                </a:solidFill>
                <a:latin typeface="Calibri" panose="020F0502020204030204" pitchFamily="34" charset="0"/>
                <a:sym typeface="Calibri" panose="020F0502020204030204" pitchFamily="34" charset="0"/>
              </a:rPr>
              <a:t>критерии</a:t>
            </a:r>
          </a:p>
        </p:txBody>
      </p:sp>
      <p:sp>
        <p:nvSpPr>
          <p:cNvPr id="45078" name="TextBox 32">
            <a:extLst>
              <a:ext uri="{FF2B5EF4-FFF2-40B4-BE49-F238E27FC236}">
                <a16:creationId xmlns:a16="http://schemas.microsoft.com/office/drawing/2014/main" id="{B987B5F7-D361-4BF3-83AC-417B9BD934CD}"/>
              </a:ext>
            </a:extLst>
          </p:cNvPr>
          <p:cNvSpPr txBox="1">
            <a:spLocks noChangeArrowheads="1"/>
          </p:cNvSpPr>
          <p:nvPr/>
        </p:nvSpPr>
        <p:spPr bwMode="auto">
          <a:xfrm>
            <a:off x="7629527" y="1498600"/>
            <a:ext cx="936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1pPr>
            <a:lvl2pPr marL="742950" indent="-285750">
              <a:lnSpc>
                <a:spcPct val="90000"/>
              </a:lnSpc>
              <a:spcBef>
                <a:spcPts val="1000"/>
              </a:spcBef>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2pPr>
            <a:lvl3pPr marL="1143000" indent="-228600">
              <a:lnSpc>
                <a:spcPct val="90000"/>
              </a:lnSpc>
              <a:spcBef>
                <a:spcPts val="1000"/>
              </a:spcBef>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3pPr>
            <a:lvl4pPr marL="1600200" indent="-228600">
              <a:lnSpc>
                <a:spcPct val="90000"/>
              </a:lnSpc>
              <a:spcBef>
                <a:spcPts val="1000"/>
              </a:spcBef>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4pPr>
            <a:lvl5pPr marL="2057400" indent="-228600">
              <a:lnSpc>
                <a:spcPct val="90000"/>
              </a:lnSpc>
              <a:spcBef>
                <a:spcPts val="1000"/>
              </a:spcBef>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5pPr>
            <a:lvl6pPr marL="2514600" indent="-228600" eaLnBrk="0" fontAlgn="base" hangingPunct="0">
              <a:lnSpc>
                <a:spcPct val="90000"/>
              </a:lnSpc>
              <a:spcBef>
                <a:spcPts val="1000"/>
              </a:spcBef>
              <a:spcAft>
                <a:spcPct val="0"/>
              </a:spcAft>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6pPr>
            <a:lvl7pPr marL="2971800" indent="-228600" eaLnBrk="0" fontAlgn="base" hangingPunct="0">
              <a:lnSpc>
                <a:spcPct val="90000"/>
              </a:lnSpc>
              <a:spcBef>
                <a:spcPts val="1000"/>
              </a:spcBef>
              <a:spcAft>
                <a:spcPct val="0"/>
              </a:spcAft>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7pPr>
            <a:lvl8pPr marL="3429000" indent="-228600" eaLnBrk="0" fontAlgn="base" hangingPunct="0">
              <a:lnSpc>
                <a:spcPct val="90000"/>
              </a:lnSpc>
              <a:spcBef>
                <a:spcPts val="1000"/>
              </a:spcBef>
              <a:spcAft>
                <a:spcPct val="0"/>
              </a:spcAft>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8pPr>
            <a:lvl9pPr marL="3886200" indent="-228600" eaLnBrk="0" fontAlgn="base" hangingPunct="0">
              <a:lnSpc>
                <a:spcPct val="90000"/>
              </a:lnSpc>
              <a:spcBef>
                <a:spcPts val="1000"/>
              </a:spcBef>
              <a:spcAft>
                <a:spcPct val="0"/>
              </a:spcAft>
              <a:buClr>
                <a:srgbClr val="006B3F"/>
              </a:buClr>
              <a:buSzPct val="100000"/>
              <a:buFont typeface="Arial" panose="020B0604020202020204" pitchFamily="34" charset="0"/>
              <a:buChar char="•"/>
              <a:defRPr sz="2800">
                <a:solidFill>
                  <a:srgbClr val="006B3F"/>
                </a:solidFill>
                <a:latin typeface="Gill Sans Light"/>
                <a:ea typeface="Gill Sans Light"/>
                <a:cs typeface="Gill Sans Light"/>
                <a:sym typeface="Gill Sans Light"/>
              </a:defRPr>
            </a:lvl9pPr>
          </a:lstStyle>
          <a:p>
            <a:pPr algn="ctr" eaLnBrk="1">
              <a:lnSpc>
                <a:spcPct val="100000"/>
              </a:lnSpc>
              <a:spcBef>
                <a:spcPct val="0"/>
              </a:spcBef>
              <a:buClrTx/>
              <a:buSzTx/>
              <a:buFontTx/>
              <a:buNone/>
            </a:pPr>
            <a:r>
              <a:rPr lang="ru-RU" altLang="ru-RU" sz="2000">
                <a:solidFill>
                  <a:srgbClr val="000000"/>
                </a:solidFill>
                <a:latin typeface="Calibri" panose="020F0502020204030204" pitchFamily="34" charset="0"/>
                <a:sym typeface="Calibri" panose="020F0502020204030204" pitchFamily="34" charset="0"/>
              </a:rPr>
              <a:t>нормы</a:t>
            </a:r>
          </a:p>
        </p:txBody>
      </p:sp>
      <p:pic>
        <p:nvPicPr>
          <p:cNvPr id="45079" name="Picture 2" descr="http://www.gorobzor.ru/public/news/images/54468.jpg">
            <a:extLst>
              <a:ext uri="{FF2B5EF4-FFF2-40B4-BE49-F238E27FC236}">
                <a16:creationId xmlns:a16="http://schemas.microsoft.com/office/drawing/2014/main" id="{B3D35675-D5D1-4C55-BB11-D919C9E6F4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4023" y="805714"/>
            <a:ext cx="12890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Shape 28">
            <a:extLst>
              <a:ext uri="{FF2B5EF4-FFF2-40B4-BE49-F238E27FC236}">
                <a16:creationId xmlns:a16="http://schemas.microsoft.com/office/drawing/2014/main" id="{7AE1B342-791B-400D-B3FD-CD3F1530DE50}"/>
              </a:ext>
            </a:extLst>
          </p:cNvPr>
          <p:cNvSpPr/>
          <p:nvPr/>
        </p:nvSpPr>
        <p:spPr>
          <a:xfrm>
            <a:off x="5448300" y="1268413"/>
            <a:ext cx="1335088" cy="781050"/>
          </a:xfrm>
          <a:prstGeom prst="rect">
            <a:avLst/>
          </a:prstGeom>
          <a:solidFill>
            <a:schemeClr val="tx2">
              <a:lumMod val="60000"/>
              <a:lumOff val="40000"/>
            </a:schemeClr>
          </a:solidFill>
          <a:ln w="25400">
            <a:solidFill>
              <a:srgbClr val="5CA135">
                <a:alpha val="45000"/>
              </a:srgbClr>
            </a:solidFill>
            <a:miter lim="400000"/>
          </a:ln>
          <a:effectLst>
            <a:outerShdw blurRad="50800" dist="38100" dir="2700000" algn="tl" rotWithShape="0">
              <a:prstClr val="black">
                <a:alpha val="40000"/>
              </a:prstClr>
            </a:outerShdw>
          </a:effectLst>
          <a:extLst>
            <a:ext uri="{C572A759-6A51-4108-AA02-DFA0A04FC94B}"/>
          </a:extLst>
        </p:spPr>
        <p:txBody>
          <a:bodyPr lIns="38100" tIns="38100" rIns="38100" bIns="38100" anchor="ctr"/>
          <a:lstStyle/>
          <a:p>
            <a:pPr marL="72000" algn="ct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uFillTx/>
              </a:defRPr>
            </a:pPr>
            <a:r>
              <a:rPr sz="2000" b="1" kern="0" dirty="0">
                <a:ea typeface="Gill Sans SemiBold"/>
                <a:cs typeface="Gill Sans SemiBold"/>
                <a:sym typeface="Gill Sans SemiBold"/>
              </a:rPr>
              <a:t>223-ФЗ</a:t>
            </a:r>
          </a:p>
        </p:txBody>
      </p:sp>
      <p:sp>
        <p:nvSpPr>
          <p:cNvPr id="49" name="Shape 32">
            <a:extLst>
              <a:ext uri="{FF2B5EF4-FFF2-40B4-BE49-F238E27FC236}">
                <a16:creationId xmlns:a16="http://schemas.microsoft.com/office/drawing/2014/main" id="{72F005BA-1C53-4472-B5AF-77476E8E3044}"/>
              </a:ext>
            </a:extLst>
          </p:cNvPr>
          <p:cNvSpPr/>
          <p:nvPr/>
        </p:nvSpPr>
        <p:spPr>
          <a:xfrm>
            <a:off x="8780465" y="5624513"/>
            <a:ext cx="1635125" cy="741362"/>
          </a:xfrm>
          <a:prstGeom prst="rect">
            <a:avLst/>
          </a:prstGeom>
          <a:solidFill>
            <a:schemeClr val="bg1">
              <a:lumMod val="75000"/>
            </a:schemeClr>
          </a:solidFill>
          <a:ln w="25400">
            <a:solidFill>
              <a:schemeClr val="accent1"/>
            </a:solidFill>
            <a:miter lim="400000"/>
          </a:ln>
          <a:effectLst>
            <a:outerShdw blurRad="50800" dist="38100" dir="2700000" algn="tl" rotWithShape="0">
              <a:prstClr val="black">
                <a:alpha val="40000"/>
              </a:prstClr>
            </a:outerShdw>
          </a:effectLst>
          <a:extLst>
            <a:ext uri="{C572A759-6A51-4108-AA02-DFA0A04FC94B}"/>
          </a:extLst>
        </p:spPr>
        <p:txBody>
          <a:bodyPr lIns="38100" tIns="38100" rIns="38100" bIns="38100" anchor="ctr"/>
          <a:lstStyle>
            <a:lvl1pPr marL="127000" algn="ctr" defTabSz="457200">
              <a:buClrTx/>
              <a:buFontTx/>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solidFill>
                  <a:srgbClr val="0B5D18"/>
                </a:solidFill>
                <a:uFillTx/>
                <a:latin typeface="Gill Sans SemiBold"/>
                <a:ea typeface="Gill Sans SemiBold"/>
                <a:cs typeface="Gill Sans SemiBold"/>
                <a:sym typeface="Gill Sans SemiBold"/>
              </a:defRPr>
            </a:lvl1pPr>
          </a:lstStyle>
          <a:p>
            <a:pPr>
              <a:defRPr sz="1800">
                <a:solidFill>
                  <a:srgbClr val="000000"/>
                </a:solidFill>
              </a:defRPr>
            </a:pPr>
            <a:r>
              <a:rPr sz="2000" b="1" kern="0" dirty="0">
                <a:solidFill>
                  <a:schemeClr val="tx1"/>
                </a:solidFill>
                <a:latin typeface="Calibri" panose="020F0502020204030204" pitchFamily="34" charset="0"/>
              </a:rPr>
              <a:t>ЗАКАЗЧИК</a:t>
            </a:r>
          </a:p>
        </p:txBody>
      </p:sp>
      <p:sp>
        <p:nvSpPr>
          <p:cNvPr id="50" name="Shape 42">
            <a:extLst>
              <a:ext uri="{FF2B5EF4-FFF2-40B4-BE49-F238E27FC236}">
                <a16:creationId xmlns:a16="http://schemas.microsoft.com/office/drawing/2014/main" id="{45F8852D-823E-4DC2-89F7-0EDECAE6E0B4}"/>
              </a:ext>
            </a:extLst>
          </p:cNvPr>
          <p:cNvSpPr/>
          <p:nvPr/>
        </p:nvSpPr>
        <p:spPr>
          <a:xfrm flipH="1">
            <a:off x="7612065" y="1868488"/>
            <a:ext cx="1362075" cy="0"/>
          </a:xfrm>
          <a:prstGeom prst="line">
            <a:avLst/>
          </a:prstGeom>
          <a:ln w="25400">
            <a:solidFill>
              <a:srgbClr val="DE6A10"/>
            </a:solidFill>
            <a:miter lim="400000"/>
            <a:tailEnd type="triangle"/>
          </a:ln>
        </p:spPr>
        <p:txBody>
          <a:bodyPr lIns="0" tIns="0" rIns="0" bIns="0"/>
          <a:lstStyle/>
          <a:p>
            <a:pPr algn="ctr" defTabSz="584200">
              <a:buClr>
                <a:srgbClr val="FFFFFF"/>
              </a:buClr>
              <a:defRPr sz="4000">
                <a:solidFill>
                  <a:srgbClr val="FFFFFF"/>
                </a:solidFill>
                <a:effectLst>
                  <a:outerShdw blurRad="38100" dist="12700" dir="5400000" rotWithShape="0">
                    <a:srgbClr val="000000">
                      <a:alpha val="50000"/>
                    </a:srgbClr>
                  </a:outerShdw>
                </a:effectLst>
                <a:uFill>
                  <a:solidFill>
                    <a:srgbClr val="FFFFFF"/>
                  </a:solidFill>
                </a:uFill>
              </a:defRPr>
            </a:pPr>
            <a:endParaRPr sz="2000" kern="0" dirty="0">
              <a:solidFill>
                <a:srgbClr val="FFFFFF"/>
              </a:solidFill>
              <a:effectLst>
                <a:outerShdw blurRad="38100" dist="12700" dir="5400000" rotWithShape="0">
                  <a:srgbClr val="000000">
                    <a:alpha val="50000"/>
                  </a:srgbClr>
                </a:outerShdw>
              </a:effectLst>
              <a:uFill>
                <a:solidFill>
                  <a:srgbClr val="FFFFFF"/>
                </a:solidFill>
              </a:uFill>
              <a:sym typeface="Calibri"/>
            </a:endParaRPr>
          </a:p>
        </p:txBody>
      </p:sp>
      <p:sp>
        <p:nvSpPr>
          <p:cNvPr id="51" name="Shape 42">
            <a:extLst>
              <a:ext uri="{FF2B5EF4-FFF2-40B4-BE49-F238E27FC236}">
                <a16:creationId xmlns:a16="http://schemas.microsoft.com/office/drawing/2014/main" id="{02B72611-3272-4B33-B573-96EA91923411}"/>
              </a:ext>
            </a:extLst>
          </p:cNvPr>
          <p:cNvSpPr/>
          <p:nvPr/>
        </p:nvSpPr>
        <p:spPr>
          <a:xfrm flipH="1">
            <a:off x="7551740" y="3297238"/>
            <a:ext cx="1228725" cy="0"/>
          </a:xfrm>
          <a:prstGeom prst="line">
            <a:avLst/>
          </a:prstGeom>
          <a:ln w="25400">
            <a:solidFill>
              <a:srgbClr val="DE6A10"/>
            </a:solidFill>
            <a:miter lim="400000"/>
            <a:tailEnd type="triangle"/>
          </a:ln>
        </p:spPr>
        <p:txBody>
          <a:bodyPr lIns="0" tIns="0" rIns="0" bIns="0"/>
          <a:lstStyle/>
          <a:p>
            <a:pPr algn="ctr" defTabSz="584200">
              <a:buClr>
                <a:srgbClr val="FFFFFF"/>
              </a:buClr>
              <a:defRPr sz="4000">
                <a:solidFill>
                  <a:srgbClr val="FFFFFF"/>
                </a:solidFill>
                <a:effectLst>
                  <a:outerShdw blurRad="38100" dist="12700" dir="5400000" rotWithShape="0">
                    <a:srgbClr val="000000">
                      <a:alpha val="50000"/>
                    </a:srgbClr>
                  </a:outerShdw>
                </a:effectLst>
                <a:uFill>
                  <a:solidFill>
                    <a:srgbClr val="FFFFFF"/>
                  </a:solidFill>
                </a:uFill>
              </a:defRPr>
            </a:pPr>
            <a:endParaRPr sz="2000" kern="0" dirty="0">
              <a:solidFill>
                <a:srgbClr val="FFFFFF"/>
              </a:solidFill>
              <a:effectLst>
                <a:outerShdw blurRad="38100" dist="12700" dir="5400000" rotWithShape="0">
                  <a:srgbClr val="000000">
                    <a:alpha val="50000"/>
                  </a:srgbClr>
                </a:outerShdw>
              </a:effectLst>
              <a:uFill>
                <a:solidFill>
                  <a:srgbClr val="FFFFFF"/>
                </a:solidFill>
              </a:uFill>
              <a:sym typeface="Calibri"/>
            </a:endParaRPr>
          </a:p>
        </p:txBody>
      </p:sp>
      <p:pic>
        <p:nvPicPr>
          <p:cNvPr id="45084" name="Рисунок 28">
            <a:extLst>
              <a:ext uri="{FF2B5EF4-FFF2-40B4-BE49-F238E27FC236}">
                <a16:creationId xmlns:a16="http://schemas.microsoft.com/office/drawing/2014/main" id="{E12B38D7-12EB-468F-819F-B1A857BA1C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7838" y="179388"/>
            <a:ext cx="18859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5" name="Рисунок 29">
            <a:extLst>
              <a:ext uri="{FF2B5EF4-FFF2-40B4-BE49-F238E27FC236}">
                <a16:creationId xmlns:a16="http://schemas.microsoft.com/office/drawing/2014/main" id="{527731A6-4D0F-4C24-AF80-F1F3D7BA63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8725" y="225425"/>
            <a:ext cx="18859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6" name="Рисунок 30">
            <a:extLst>
              <a:ext uri="{FF2B5EF4-FFF2-40B4-BE49-F238E27FC236}">
                <a16:creationId xmlns:a16="http://schemas.microsoft.com/office/drawing/2014/main" id="{B60A7322-B1C2-4749-A3B5-22C78B7C6F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0" y="198438"/>
            <a:ext cx="18859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a:extLst>
              <a:ext uri="{FF2B5EF4-FFF2-40B4-BE49-F238E27FC236}">
                <a16:creationId xmlns:a16="http://schemas.microsoft.com/office/drawing/2014/main" id="{586EB6B3-EE35-445B-81FF-8B05BE098879}"/>
              </a:ext>
            </a:extLst>
          </p:cNvPr>
          <p:cNvPicPr>
            <a:picLocks noChangeAspect="1"/>
          </p:cNvPicPr>
          <p:nvPr/>
        </p:nvPicPr>
        <p:blipFill>
          <a:blip r:embed="rId4"/>
          <a:stretch>
            <a:fillRect/>
          </a:stretch>
        </p:blipFill>
        <p:spPr>
          <a:xfrm>
            <a:off x="9412289" y="1813777"/>
            <a:ext cx="757110" cy="1008063"/>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p:txBody>
          <a:bodyPr>
            <a:normAutofit fontScale="90000"/>
          </a:bodyPr>
          <a:lstStyle/>
          <a:p>
            <a:r>
              <a:rPr lang="ru-RU" dirty="0"/>
              <a:t>Запросы о разъяснении извещения</a:t>
            </a:r>
          </a:p>
        </p:txBody>
      </p:sp>
      <p:graphicFrame>
        <p:nvGraphicFramePr>
          <p:cNvPr id="8" name="Таблица 7">
            <a:extLst>
              <a:ext uri="{FF2B5EF4-FFF2-40B4-BE49-F238E27FC236}">
                <a16:creationId xmlns:a16="http://schemas.microsoft.com/office/drawing/2014/main" id="{A4873355-D1D1-48F5-843A-5CAC9C511C45}"/>
              </a:ext>
            </a:extLst>
          </p:cNvPr>
          <p:cNvGraphicFramePr>
            <a:graphicFrameLocks noGrp="1"/>
          </p:cNvGraphicFramePr>
          <p:nvPr/>
        </p:nvGraphicFramePr>
        <p:xfrm>
          <a:off x="1769115" y="1636168"/>
          <a:ext cx="8764070" cy="4445000"/>
        </p:xfrm>
        <a:graphic>
          <a:graphicData uri="http://schemas.openxmlformats.org/drawingml/2006/table">
            <a:tbl>
              <a:tblPr firstRow="1" bandRow="1">
                <a:tableStyleId>{5C22544A-7EE6-4342-B048-85BDC9FD1C3A}</a:tableStyleId>
              </a:tblPr>
              <a:tblGrid>
                <a:gridCol w="4420670">
                  <a:extLst>
                    <a:ext uri="{9D8B030D-6E8A-4147-A177-3AD203B41FA5}">
                      <a16:colId xmlns:a16="http://schemas.microsoft.com/office/drawing/2014/main" val="2225948937"/>
                    </a:ext>
                  </a:extLst>
                </a:gridCol>
                <a:gridCol w="4343400">
                  <a:extLst>
                    <a:ext uri="{9D8B030D-6E8A-4147-A177-3AD203B41FA5}">
                      <a16:colId xmlns:a16="http://schemas.microsoft.com/office/drawing/2014/main" val="4105401240"/>
                    </a:ext>
                  </a:extLst>
                </a:gridCol>
              </a:tblGrid>
              <a:tr h="370840">
                <a:tc>
                  <a:txBody>
                    <a:bodyPr/>
                    <a:lstStyle/>
                    <a:p>
                      <a:r>
                        <a:rPr lang="ru-RU" sz="1500" dirty="0"/>
                        <a:t>До 01.01.2022</a:t>
                      </a:r>
                    </a:p>
                  </a:txBody>
                  <a:tcPr/>
                </a:tc>
                <a:tc>
                  <a:txBody>
                    <a:bodyPr/>
                    <a:lstStyle/>
                    <a:p>
                      <a:r>
                        <a:rPr lang="ru-RU" sz="1500" dirty="0"/>
                        <a:t>С 01.01.2022</a:t>
                      </a:r>
                    </a:p>
                  </a:txBody>
                  <a:tcPr/>
                </a:tc>
                <a:extLst>
                  <a:ext uri="{0D108BD9-81ED-4DB2-BD59-A6C34878D82A}">
                    <a16:rowId xmlns:a16="http://schemas.microsoft.com/office/drawing/2014/main" val="3150419532"/>
                  </a:ext>
                </a:extLst>
              </a:tr>
              <a:tr h="370840">
                <a:tc gridSpan="2">
                  <a:txBody>
                    <a:bodyPr/>
                    <a:lstStyle/>
                    <a:p>
                      <a:pPr algn="ctr"/>
                      <a:r>
                        <a:rPr lang="ru-RU" sz="1500" dirty="0"/>
                        <a:t>Предусмотрены только для конкурса и аукциона</a:t>
                      </a: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500" dirty="0"/>
                    </a:p>
                  </a:txBody>
                  <a:tcPr/>
                </a:tc>
                <a:extLst>
                  <a:ext uri="{0D108BD9-81ED-4DB2-BD59-A6C34878D82A}">
                    <a16:rowId xmlns:a16="http://schemas.microsoft.com/office/drawing/2014/main" val="1982450936"/>
                  </a:ext>
                </a:extLst>
              </a:tr>
              <a:tr h="370840">
                <a:tc>
                  <a:txBody>
                    <a:bodyPr/>
                    <a:lstStyle/>
                    <a:p>
                      <a:r>
                        <a:rPr lang="ru-RU" sz="1500" dirty="0"/>
                        <a:t>Участник закупки может направить не более 3 запросов о разъяснении положений </a:t>
                      </a:r>
                      <a:r>
                        <a:rPr lang="ru-RU" sz="1500" u="none" dirty="0">
                          <a:solidFill>
                            <a:schemeClr val="accent3"/>
                          </a:solidFill>
                        </a:rPr>
                        <a:t>документации</a:t>
                      </a:r>
                      <a:r>
                        <a:rPr lang="ru-RU" sz="15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500"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500" dirty="0"/>
                        <a:t>Участник вправе направить запрос </a:t>
                      </a:r>
                      <a:br>
                        <a:rPr lang="ru-RU" sz="1500" dirty="0"/>
                      </a:br>
                      <a:r>
                        <a:rPr lang="ru-RU" sz="1500" u="none" dirty="0">
                          <a:solidFill>
                            <a:schemeClr val="accent3"/>
                          </a:solidFill>
                        </a:rPr>
                        <a:t>в любой момент</a:t>
                      </a:r>
                      <a:r>
                        <a:rPr lang="ru-RU" sz="1500" u="none" dirty="0"/>
                        <a:t> на стадии приема заявок</a:t>
                      </a:r>
                      <a:r>
                        <a:rPr lang="ru-RU" sz="1500" dirty="0"/>
                        <a:t>.</a:t>
                      </a:r>
                    </a:p>
                    <a:p>
                      <a:endParaRPr lang="ru-RU" sz="15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500" dirty="0"/>
                        <a:t>Участник закупки может направить не более 3 запросов о разъяснении положений </a:t>
                      </a:r>
                      <a:r>
                        <a:rPr lang="ru-RU" sz="1500" u="none" dirty="0">
                          <a:solidFill>
                            <a:schemeClr val="accent2"/>
                          </a:solidFill>
                        </a:rPr>
                        <a:t>извещения</a:t>
                      </a:r>
                      <a:r>
                        <a:rPr lang="ru-RU" sz="15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500" dirty="0"/>
                    </a:p>
                    <a:p>
                      <a:r>
                        <a:rPr lang="ru-RU" sz="1500" dirty="0"/>
                        <a:t>Участник вправе направить запрос </a:t>
                      </a:r>
                      <a:r>
                        <a:rPr lang="ru-RU" sz="1500" u="none" dirty="0">
                          <a:solidFill>
                            <a:schemeClr val="accent2"/>
                          </a:solidFill>
                        </a:rPr>
                        <a:t>не позднее чем за 3 дня </a:t>
                      </a:r>
                      <a:r>
                        <a:rPr lang="ru-RU" sz="1500" dirty="0"/>
                        <a:t>до окончания подачи заявок.</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500" dirty="0"/>
                    </a:p>
                  </a:txBody>
                  <a:tcPr/>
                </a:tc>
                <a:extLst>
                  <a:ext uri="{0D108BD9-81ED-4DB2-BD59-A6C34878D82A}">
                    <a16:rowId xmlns:a16="http://schemas.microsoft.com/office/drawing/2014/main" val="12805502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500" dirty="0"/>
                        <a:t>Заказчик обязан разместить разъяснения, если запрос </a:t>
                      </a:r>
                      <a:r>
                        <a:rPr lang="ru-RU" sz="1500" u="none" dirty="0">
                          <a:solidFill>
                            <a:schemeClr val="accent3"/>
                          </a:solidFill>
                        </a:rPr>
                        <a:t>поступил к заказчику </a:t>
                      </a:r>
                      <a:r>
                        <a:rPr lang="ru-RU" sz="1500" dirty="0">
                          <a:solidFill>
                            <a:schemeClr val="accent3"/>
                          </a:solidFill>
                        </a:rPr>
                        <a:t>не позднее чем за 3 дня (аукцион) / 5 дней (конкурс)</a:t>
                      </a:r>
                      <a:r>
                        <a:rPr lang="ru-RU" sz="1500" dirty="0"/>
                        <a:t> до окончания подачи заявок.</a:t>
                      </a:r>
                    </a:p>
                    <a:p>
                      <a:endParaRPr lang="ru-RU" sz="15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500" dirty="0"/>
                        <a:t>Заказчик обязан разместить разъяснения </a:t>
                      </a:r>
                      <a:br>
                        <a:rPr lang="ru-RU" sz="1500" dirty="0"/>
                      </a:br>
                      <a:r>
                        <a:rPr lang="ru-RU" sz="1500" dirty="0">
                          <a:solidFill>
                            <a:schemeClr val="accent2"/>
                          </a:solidFill>
                        </a:rPr>
                        <a:t>по всем запросам</a:t>
                      </a:r>
                      <a:r>
                        <a:rPr lang="ru-RU" sz="1500" dirty="0"/>
                        <a:t>, поступившим от оператора электронной площадки.</a:t>
                      </a:r>
                    </a:p>
                  </a:txBody>
                  <a:tcPr/>
                </a:tc>
                <a:extLst>
                  <a:ext uri="{0D108BD9-81ED-4DB2-BD59-A6C34878D82A}">
                    <a16:rowId xmlns:a16="http://schemas.microsoft.com/office/drawing/2014/main" val="2752927751"/>
                  </a:ext>
                </a:extLst>
              </a:tr>
              <a:tr h="370840">
                <a:tc>
                  <a:txBody>
                    <a:bodyPr/>
                    <a:lstStyle/>
                    <a:p>
                      <a:r>
                        <a:rPr lang="ru-RU" sz="1500" dirty="0"/>
                        <a:t>Заказчик обязан разместить в ЕИС разъяснения в течение:</a:t>
                      </a:r>
                    </a:p>
                    <a:p>
                      <a:pPr marL="285750" indent="-285750">
                        <a:buFont typeface="Arial" panose="020B0604020202020204" pitchFamily="34" charset="0"/>
                        <a:buChar char="•"/>
                      </a:pPr>
                      <a:r>
                        <a:rPr lang="ru-RU" sz="1500" dirty="0"/>
                        <a:t>2 календ. дней – для аукциона;</a:t>
                      </a:r>
                    </a:p>
                    <a:p>
                      <a:pPr marL="285750" indent="-285750">
                        <a:buFont typeface="Arial" panose="020B0604020202020204" pitchFamily="34" charset="0"/>
                        <a:buChar char="•"/>
                      </a:pPr>
                      <a:r>
                        <a:rPr lang="ru-RU" sz="1500" dirty="0">
                          <a:solidFill>
                            <a:schemeClr val="accent3"/>
                          </a:solidFill>
                        </a:rPr>
                        <a:t>2 раб. дней </a:t>
                      </a:r>
                      <a:r>
                        <a:rPr lang="ru-RU" sz="1500" dirty="0"/>
                        <a:t>– для конкурса.</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500" dirty="0"/>
                        <a:t>Заказчик обязан разместить в ЕИС разъяснения в течение </a:t>
                      </a:r>
                      <a:r>
                        <a:rPr lang="ru-RU" sz="1500" u="none" dirty="0">
                          <a:solidFill>
                            <a:schemeClr val="accent2"/>
                          </a:solidFill>
                        </a:rPr>
                        <a:t>2 календ. дней</a:t>
                      </a:r>
                      <a:r>
                        <a:rPr lang="ru-RU" sz="1500" u="none" dirty="0"/>
                        <a:t>.</a:t>
                      </a:r>
                    </a:p>
                  </a:txBody>
                  <a:tcPr/>
                </a:tc>
                <a:extLst>
                  <a:ext uri="{0D108BD9-81ED-4DB2-BD59-A6C34878D82A}">
                    <a16:rowId xmlns:a16="http://schemas.microsoft.com/office/drawing/2014/main" val="2149281239"/>
                  </a:ext>
                </a:extLst>
              </a:tr>
            </a:tbl>
          </a:graphicData>
        </a:graphic>
      </p:graphicFrame>
    </p:spTree>
    <p:extLst>
      <p:ext uri="{BB962C8B-B14F-4D97-AF65-F5344CB8AC3E}">
        <p14:creationId xmlns:p14="http://schemas.microsoft.com/office/powerpoint/2010/main" val="991537014"/>
      </p:ext>
    </p:extLst>
  </p:cSld>
  <p:clrMapOvr>
    <a:masterClrMapping/>
  </p:clrMapOvr>
  <p:transition spd="slow">
    <p:fade thruBlk="1"/>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a:xfrm>
            <a:off x="399495" y="323850"/>
            <a:ext cx="11540971" cy="705960"/>
          </a:xfrm>
        </p:spPr>
        <p:txBody>
          <a:bodyPr>
            <a:normAutofit/>
          </a:bodyPr>
          <a:lstStyle/>
          <a:p>
            <a:pPr eaLnBrk="1" hangingPunct="1"/>
            <a:r>
              <a:rPr lang="ru-RU" altLang="ru-RU" dirty="0">
                <a:solidFill>
                  <a:schemeClr val="tx2"/>
                </a:solidFill>
              </a:rPr>
              <a:t> </a:t>
            </a:r>
            <a:r>
              <a:rPr lang="ru-RU" altLang="ru-RU" sz="2800" dirty="0">
                <a:solidFill>
                  <a:schemeClr val="accent1">
                    <a:lumMod val="75000"/>
                  </a:schemeClr>
                </a:solidFill>
              </a:rPr>
              <a:t>Приказ Минстроя России от 23 декабря 2019 г. N 841/</a:t>
            </a:r>
            <a:r>
              <a:rPr lang="ru-RU" altLang="ru-RU" sz="2800" dirty="0" err="1">
                <a:solidFill>
                  <a:schemeClr val="accent1">
                    <a:lumMod val="75000"/>
                  </a:schemeClr>
                </a:solidFill>
              </a:rPr>
              <a:t>пр</a:t>
            </a:r>
            <a:endParaRPr lang="ru-RU" altLang="ru-RU" sz="2800" dirty="0">
              <a:solidFill>
                <a:schemeClr val="accent1">
                  <a:lumMod val="75000"/>
                </a:schemeClr>
              </a:solidFill>
            </a:endParaRPr>
          </a:p>
        </p:txBody>
      </p:sp>
      <p:sp>
        <p:nvSpPr>
          <p:cNvPr id="5" name="Прямоугольник 4">
            <a:extLst>
              <a:ext uri="{FF2B5EF4-FFF2-40B4-BE49-F238E27FC236}">
                <a16:creationId xmlns:a16="http://schemas.microsoft.com/office/drawing/2014/main" id="{75B3BFDF-51B4-4DEA-9420-84090AB102A1}"/>
              </a:ext>
            </a:extLst>
          </p:cNvPr>
          <p:cNvSpPr/>
          <p:nvPr/>
        </p:nvSpPr>
        <p:spPr>
          <a:xfrm>
            <a:off x="665824" y="1526959"/>
            <a:ext cx="10493407" cy="4524315"/>
          </a:xfrm>
          <a:prstGeom prst="rect">
            <a:avLst/>
          </a:prstGeom>
        </p:spPr>
        <p:txBody>
          <a:bodyPr wrap="square">
            <a:spAutoFit/>
          </a:bodyPr>
          <a:lstStyle/>
          <a:p>
            <a:pPr indent="342900" algn="just"/>
            <a:r>
              <a:rPr lang="ru-RU" sz="1200" dirty="0" err="1">
                <a:latin typeface="Times New Roman" panose="02020603050405020304" pitchFamily="18" charset="0"/>
              </a:rPr>
              <a:t>Цп</a:t>
            </a:r>
            <a:r>
              <a:rPr lang="ru-RU" sz="1200" dirty="0">
                <a:latin typeface="Times New Roman" panose="02020603050405020304" pitchFamily="18" charset="0"/>
              </a:rPr>
              <a:t> - НМЦК на выполнение подрядных работ по строительству, реконструкции, капитальному ремонту, сносу объектов капитального строительства, работ по сохранению объектов культурного наследия (памятников истории и культуры) народов Российской Федерации, а также строительству некапитальных строений и сооружений;</a:t>
            </a:r>
          </a:p>
          <a:p>
            <a:pPr indent="342900" algn="just"/>
            <a:endParaRPr lang="ru-RU" sz="1200" dirty="0">
              <a:latin typeface="Times New Roman" panose="02020603050405020304" pitchFamily="18" charset="0"/>
            </a:endParaRPr>
          </a:p>
          <a:p>
            <a:pPr indent="342900" algn="just"/>
            <a:r>
              <a:rPr lang="ru-RU" sz="1200" dirty="0">
                <a:latin typeface="Times New Roman" panose="02020603050405020304" pitchFamily="18" charset="0"/>
              </a:rPr>
              <a:t>С - сметная стоимость подрядных работ, подлежащих выполнению подрядчиком;</a:t>
            </a:r>
          </a:p>
          <a:p>
            <a:pPr indent="342900" algn="just"/>
            <a:endParaRPr lang="ru-RU" sz="1200" dirty="0">
              <a:latin typeface="Times New Roman" panose="02020603050405020304" pitchFamily="18" charset="0"/>
            </a:endParaRPr>
          </a:p>
          <a:p>
            <a:pPr indent="342900" algn="just"/>
            <a:r>
              <a:rPr lang="ru-RU" sz="1200" dirty="0" err="1">
                <a:latin typeface="Times New Roman" panose="02020603050405020304" pitchFamily="18" charset="0"/>
              </a:rPr>
              <a:t>Кинфл</a:t>
            </a:r>
            <a:r>
              <a:rPr lang="ru-RU" sz="1200" dirty="0">
                <a:latin typeface="Times New Roman" panose="02020603050405020304" pitchFamily="18" charset="0"/>
              </a:rPr>
              <a:t> = Д1 x К1 + Д2 x К2 + ... + </a:t>
            </a:r>
            <a:r>
              <a:rPr lang="ru-RU" sz="1200" dirty="0" err="1">
                <a:latin typeface="Times New Roman" panose="02020603050405020304" pitchFamily="18" charset="0"/>
              </a:rPr>
              <a:t>Дi</a:t>
            </a:r>
            <a:r>
              <a:rPr lang="ru-RU" sz="1200" dirty="0">
                <a:latin typeface="Times New Roman" panose="02020603050405020304" pitchFamily="18" charset="0"/>
              </a:rPr>
              <a:t> x </a:t>
            </a:r>
            <a:r>
              <a:rPr lang="ru-RU" sz="1200" dirty="0" err="1">
                <a:latin typeface="Times New Roman" panose="02020603050405020304" pitchFamily="18" charset="0"/>
              </a:rPr>
              <a:t>Кi</a:t>
            </a:r>
            <a:r>
              <a:rPr lang="ru-RU" sz="1200" dirty="0">
                <a:latin typeface="Times New Roman" panose="02020603050405020304" pitchFamily="18" charset="0"/>
              </a:rPr>
              <a:t>, где</a:t>
            </a:r>
          </a:p>
          <a:p>
            <a:pPr indent="342900" algn="just"/>
            <a:endParaRPr lang="ru-RU" sz="1200" dirty="0">
              <a:latin typeface="Times New Roman" panose="02020603050405020304" pitchFamily="18" charset="0"/>
            </a:endParaRPr>
          </a:p>
          <a:p>
            <a:pPr indent="342900" algn="just"/>
            <a:r>
              <a:rPr lang="ru-RU" sz="1200" dirty="0">
                <a:latin typeface="Times New Roman" panose="02020603050405020304" pitchFamily="18" charset="0"/>
              </a:rPr>
              <a:t>Д1, Д2, </a:t>
            </a:r>
            <a:r>
              <a:rPr lang="ru-RU" sz="1200" dirty="0" err="1">
                <a:latin typeface="Times New Roman" panose="02020603050405020304" pitchFamily="18" charset="0"/>
              </a:rPr>
              <a:t>Дi</a:t>
            </a:r>
            <a:r>
              <a:rPr lang="ru-RU" sz="1200" dirty="0">
                <a:latin typeface="Times New Roman" panose="02020603050405020304" pitchFamily="18" charset="0"/>
              </a:rPr>
              <a:t> - доля сметной стоимости работ, подлежащих выполнению подрядчиком соответственно в 1-й, 2-й, 3-й, i-</a:t>
            </a:r>
            <a:r>
              <a:rPr lang="ru-RU" sz="1200" dirty="0" err="1">
                <a:latin typeface="Times New Roman" panose="02020603050405020304" pitchFamily="18" charset="0"/>
              </a:rPr>
              <a:t>ый</a:t>
            </a:r>
            <a:r>
              <a:rPr lang="ru-RU" sz="1200" dirty="0">
                <a:latin typeface="Times New Roman" panose="02020603050405020304" pitchFamily="18" charset="0"/>
              </a:rPr>
              <a:t> годы строительства объекта;</a:t>
            </a:r>
          </a:p>
          <a:p>
            <a:pPr indent="342900" algn="just"/>
            <a:endParaRPr lang="ru-RU" sz="1200" dirty="0">
              <a:latin typeface="Times New Roman" panose="02020603050405020304" pitchFamily="18" charset="0"/>
            </a:endParaRPr>
          </a:p>
          <a:p>
            <a:pPr indent="342900" algn="just"/>
            <a:r>
              <a:rPr lang="ru-RU" sz="1200" dirty="0">
                <a:latin typeface="Times New Roman" panose="02020603050405020304" pitchFamily="18" charset="0"/>
              </a:rPr>
              <a:t>i - год завершения строительства объекта;</a:t>
            </a:r>
          </a:p>
          <a:p>
            <a:pPr indent="342900" algn="just"/>
            <a:endParaRPr lang="ru-RU" sz="1200" dirty="0">
              <a:latin typeface="Times New Roman" panose="02020603050405020304" pitchFamily="18" charset="0"/>
            </a:endParaRPr>
          </a:p>
          <a:p>
            <a:pPr indent="342900" algn="just"/>
            <a:r>
              <a:rPr lang="ru-RU" sz="1200" dirty="0">
                <a:latin typeface="Times New Roman" panose="02020603050405020304" pitchFamily="18" charset="0"/>
              </a:rPr>
              <a:t>К1 - индекс прогнозной инфляции за первый год строительства объекта, определяемый как среднее арифметическое между индексом прогнозной инфляции на дату начала строительства объекта и индексом прогнозной инфляции на декабрь первого года строительства объекта;</a:t>
            </a:r>
          </a:p>
          <a:p>
            <a:pPr indent="342900" algn="just"/>
            <a:endParaRPr lang="ru-RU" sz="1200" dirty="0">
              <a:latin typeface="Times New Roman" panose="02020603050405020304" pitchFamily="18" charset="0"/>
            </a:endParaRPr>
          </a:p>
          <a:p>
            <a:pPr indent="342900" algn="just"/>
            <a:r>
              <a:rPr lang="ru-RU" sz="1200" dirty="0">
                <a:latin typeface="Times New Roman" panose="02020603050405020304" pitchFamily="18" charset="0"/>
              </a:rPr>
              <a:t>К2 - индекс прогнозной инфляции, учитывающий инфляцию за первый и второй годы строительства объекта. Рассчитывается как произведение индекса прогнозной инфляции, устанавливаемого нарастающим итогом на декабрь первого года строительства объекта, и индекса прогнозной инфляции на второй год строительства объекта, определенного как среднее арифметическое между индексом прогнозной инфляции на январь второго года строительства объекта и индекса прогнозной инфляции на декабрь второго года строительства объекта;</a:t>
            </a:r>
          </a:p>
          <a:p>
            <a:pPr indent="342900" algn="just"/>
            <a:endParaRPr lang="ru-RU" sz="1200" dirty="0">
              <a:latin typeface="Times New Roman" panose="02020603050405020304" pitchFamily="18" charset="0"/>
            </a:endParaRPr>
          </a:p>
          <a:p>
            <a:pPr indent="342900" algn="just"/>
            <a:r>
              <a:rPr lang="ru-RU" sz="1200" dirty="0" err="1">
                <a:latin typeface="Times New Roman" panose="02020603050405020304" pitchFamily="18" charset="0"/>
              </a:rPr>
              <a:t>Кi</a:t>
            </a:r>
            <a:r>
              <a:rPr lang="ru-RU" sz="1200" dirty="0">
                <a:latin typeface="Times New Roman" panose="02020603050405020304" pitchFamily="18" charset="0"/>
              </a:rPr>
              <a:t> - индекс прогнозной инфляции, учитывающий инфляцию за весь период строительства объекта. Указанный индекс рассчитывается как произведение индекса прогнозной инфляции, устанавливаемого нарастающим итогом на декабрь предшествующего года строительства объекта, и индекса прогнозной инфляции на последний год строительства объекта, определенного как среднее арифметическое между индексом прогнозной инфляции на январь последнего года строительства объекта и индексом прогнозной инфляции на дату окончания строительства объекта в последнем году.</a:t>
            </a:r>
          </a:p>
        </p:txBody>
      </p:sp>
    </p:spTree>
    <p:extLst>
      <p:ext uri="{BB962C8B-B14F-4D97-AF65-F5344CB8AC3E}">
        <p14:creationId xmlns:p14="http://schemas.microsoft.com/office/powerpoint/2010/main" val="184295118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a:xfrm>
            <a:off x="399495" y="323850"/>
            <a:ext cx="11540971" cy="705960"/>
          </a:xfrm>
        </p:spPr>
        <p:txBody>
          <a:bodyPr>
            <a:normAutofit/>
          </a:bodyPr>
          <a:lstStyle/>
          <a:p>
            <a:pPr eaLnBrk="1" hangingPunct="1"/>
            <a:r>
              <a:rPr lang="ru-RU" altLang="ru-RU" dirty="0">
                <a:solidFill>
                  <a:schemeClr val="tx2"/>
                </a:solidFill>
              </a:rPr>
              <a:t> </a:t>
            </a:r>
            <a:r>
              <a:rPr lang="ru-RU" altLang="ru-RU" sz="2800" dirty="0">
                <a:solidFill>
                  <a:schemeClr val="accent1">
                    <a:lumMod val="75000"/>
                  </a:schemeClr>
                </a:solidFill>
              </a:rPr>
              <a:t>Приказ Минстроя России от 23 декабря 2019 г. N 841/</a:t>
            </a:r>
            <a:r>
              <a:rPr lang="ru-RU" altLang="ru-RU" sz="2800" dirty="0" err="1">
                <a:solidFill>
                  <a:schemeClr val="accent1">
                    <a:lumMod val="75000"/>
                  </a:schemeClr>
                </a:solidFill>
              </a:rPr>
              <a:t>пр</a:t>
            </a:r>
            <a:endParaRPr lang="ru-RU" altLang="ru-RU" sz="2800" dirty="0">
              <a:solidFill>
                <a:schemeClr val="accent1">
                  <a:lumMod val="75000"/>
                </a:schemeClr>
              </a:solidFill>
            </a:endParaRPr>
          </a:p>
        </p:txBody>
      </p:sp>
      <p:sp>
        <p:nvSpPr>
          <p:cNvPr id="2" name="Прямоугольник 1">
            <a:extLst>
              <a:ext uri="{FF2B5EF4-FFF2-40B4-BE49-F238E27FC236}">
                <a16:creationId xmlns:a16="http://schemas.microsoft.com/office/drawing/2014/main" id="{2CF66FAF-D924-44EE-A6A8-13E22950BFB7}"/>
              </a:ext>
            </a:extLst>
          </p:cNvPr>
          <p:cNvSpPr/>
          <p:nvPr/>
        </p:nvSpPr>
        <p:spPr>
          <a:xfrm>
            <a:off x="1669002" y="2084785"/>
            <a:ext cx="3999556" cy="369332"/>
          </a:xfrm>
          <a:prstGeom prst="rect">
            <a:avLst/>
          </a:prstGeom>
        </p:spPr>
        <p:txBody>
          <a:bodyPr wrap="none">
            <a:spAutoFit/>
          </a:bodyPr>
          <a:lstStyle/>
          <a:p>
            <a:r>
              <a:rPr lang="en-US" u="sng" dirty="0">
                <a:solidFill>
                  <a:srgbClr val="0563C1"/>
                </a:solidFill>
                <a:latin typeface="Calibri" panose="020F0502020204030204" pitchFamily="34" charset="0"/>
                <a:hlinkClick r:id="rId2"/>
              </a:rPr>
              <a:t>https://www.fedstat.ru/indicator/57795 </a:t>
            </a:r>
            <a:endParaRPr lang="ru-RU" u="sng" dirty="0">
              <a:solidFill>
                <a:srgbClr val="0563C1"/>
              </a:solidFill>
              <a:latin typeface="Calibri" panose="020F0502020204030204" pitchFamily="34" charset="0"/>
            </a:endParaRPr>
          </a:p>
        </p:txBody>
      </p:sp>
      <p:sp>
        <p:nvSpPr>
          <p:cNvPr id="6" name="Прямоугольник 5">
            <a:extLst>
              <a:ext uri="{FF2B5EF4-FFF2-40B4-BE49-F238E27FC236}">
                <a16:creationId xmlns:a16="http://schemas.microsoft.com/office/drawing/2014/main" id="{34FD5417-729B-4398-A665-C6C4E80ED666}"/>
              </a:ext>
            </a:extLst>
          </p:cNvPr>
          <p:cNvSpPr/>
          <p:nvPr/>
        </p:nvSpPr>
        <p:spPr>
          <a:xfrm>
            <a:off x="745725" y="1346121"/>
            <a:ext cx="10253709" cy="923330"/>
          </a:xfrm>
          <a:prstGeom prst="rect">
            <a:avLst/>
          </a:prstGeom>
        </p:spPr>
        <p:txBody>
          <a:bodyPr wrap="square">
            <a:spAutoFit/>
          </a:bodyPr>
          <a:lstStyle/>
          <a:p>
            <a:pPr indent="342900" algn="just"/>
            <a:r>
              <a:rPr lang="ru-RU" b="1" dirty="0">
                <a:latin typeface="Times New Roman" panose="02020603050405020304" pitchFamily="18" charset="0"/>
              </a:rPr>
              <a:t>Расчет ИПЦ</a:t>
            </a:r>
          </a:p>
          <a:p>
            <a:pPr indent="342900" algn="just"/>
            <a:endParaRPr lang="ru-RU" b="1" dirty="0">
              <a:latin typeface="Times New Roman" panose="02020603050405020304" pitchFamily="18" charset="0"/>
            </a:endParaRPr>
          </a:p>
          <a:p>
            <a:pPr indent="342900" algn="just"/>
            <a:endParaRPr lang="ru-RU" dirty="0">
              <a:latin typeface="Times New Roman" panose="02020603050405020304" pitchFamily="18" charset="0"/>
            </a:endParaRPr>
          </a:p>
        </p:txBody>
      </p:sp>
      <p:pic>
        <p:nvPicPr>
          <p:cNvPr id="3" name="Рисунок 2">
            <a:extLst>
              <a:ext uri="{FF2B5EF4-FFF2-40B4-BE49-F238E27FC236}">
                <a16:creationId xmlns:a16="http://schemas.microsoft.com/office/drawing/2014/main" id="{71784344-F4A1-4FF6-BA15-54846DA56E1E}"/>
              </a:ext>
            </a:extLst>
          </p:cNvPr>
          <p:cNvPicPr>
            <a:picLocks noChangeAspect="1"/>
          </p:cNvPicPr>
          <p:nvPr/>
        </p:nvPicPr>
        <p:blipFill>
          <a:blip r:embed="rId3"/>
          <a:stretch>
            <a:fillRect/>
          </a:stretch>
        </p:blipFill>
        <p:spPr>
          <a:xfrm>
            <a:off x="927716" y="3111583"/>
            <a:ext cx="10336567" cy="1121181"/>
          </a:xfrm>
          <a:prstGeom prst="rect">
            <a:avLst/>
          </a:prstGeom>
        </p:spPr>
      </p:pic>
    </p:spTree>
    <p:extLst>
      <p:ext uri="{BB962C8B-B14F-4D97-AF65-F5344CB8AC3E}">
        <p14:creationId xmlns:p14="http://schemas.microsoft.com/office/powerpoint/2010/main" val="94748769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a:xfrm>
            <a:off x="399495" y="323850"/>
            <a:ext cx="11540971" cy="705960"/>
          </a:xfrm>
        </p:spPr>
        <p:txBody>
          <a:bodyPr>
            <a:normAutofit/>
          </a:bodyPr>
          <a:lstStyle/>
          <a:p>
            <a:pPr eaLnBrk="1" hangingPunct="1"/>
            <a:r>
              <a:rPr lang="ru-RU" altLang="ru-RU" dirty="0">
                <a:solidFill>
                  <a:schemeClr val="tx2"/>
                </a:solidFill>
              </a:rPr>
              <a:t> </a:t>
            </a:r>
            <a:r>
              <a:rPr lang="ru-RU" altLang="ru-RU" sz="2800" dirty="0">
                <a:solidFill>
                  <a:schemeClr val="accent1">
                    <a:lumMod val="75000"/>
                  </a:schemeClr>
                </a:solidFill>
              </a:rPr>
              <a:t>Приказ Минстроя России от 23 декабря 2019 г. N 841/</a:t>
            </a:r>
            <a:r>
              <a:rPr lang="ru-RU" altLang="ru-RU" sz="2800" dirty="0" err="1">
                <a:solidFill>
                  <a:schemeClr val="accent1">
                    <a:lumMod val="75000"/>
                  </a:schemeClr>
                </a:solidFill>
              </a:rPr>
              <a:t>пр</a:t>
            </a:r>
            <a:endParaRPr lang="ru-RU" altLang="ru-RU" sz="2800" dirty="0">
              <a:solidFill>
                <a:schemeClr val="accent1">
                  <a:lumMod val="75000"/>
                </a:schemeClr>
              </a:solidFill>
            </a:endParaRPr>
          </a:p>
        </p:txBody>
      </p:sp>
      <p:sp>
        <p:nvSpPr>
          <p:cNvPr id="2" name="Прямоугольник 1">
            <a:extLst>
              <a:ext uri="{FF2B5EF4-FFF2-40B4-BE49-F238E27FC236}">
                <a16:creationId xmlns:a16="http://schemas.microsoft.com/office/drawing/2014/main" id="{2CF66FAF-D924-44EE-A6A8-13E22950BFB7}"/>
              </a:ext>
            </a:extLst>
          </p:cNvPr>
          <p:cNvSpPr/>
          <p:nvPr/>
        </p:nvSpPr>
        <p:spPr>
          <a:xfrm>
            <a:off x="1669002" y="2084785"/>
            <a:ext cx="7506799" cy="369332"/>
          </a:xfrm>
          <a:prstGeom prst="rect">
            <a:avLst/>
          </a:prstGeom>
        </p:spPr>
        <p:txBody>
          <a:bodyPr wrap="none">
            <a:spAutoFit/>
          </a:bodyPr>
          <a:lstStyle/>
          <a:p>
            <a:r>
              <a:rPr lang="en-US" u="sng" dirty="0">
                <a:solidFill>
                  <a:srgbClr val="0563C1"/>
                </a:solidFill>
                <a:latin typeface="Calibri" panose="020F0502020204030204" pitchFamily="34" charset="0"/>
                <a:hlinkClick r:id="rId2"/>
              </a:rPr>
              <a:t>http://www.i-tat.ru/file/filemanag/4363d9a8cc5aaf2e93c86db6a47bd741.pdf</a:t>
            </a:r>
            <a:r>
              <a:rPr lang="ru-RU" u="sng" dirty="0">
                <a:solidFill>
                  <a:srgbClr val="0563C1"/>
                </a:solidFill>
                <a:latin typeface="Calibri" panose="020F0502020204030204" pitchFamily="34" charset="0"/>
              </a:rPr>
              <a:t> </a:t>
            </a:r>
          </a:p>
        </p:txBody>
      </p:sp>
      <p:sp>
        <p:nvSpPr>
          <p:cNvPr id="6" name="Прямоугольник 5">
            <a:extLst>
              <a:ext uri="{FF2B5EF4-FFF2-40B4-BE49-F238E27FC236}">
                <a16:creationId xmlns:a16="http://schemas.microsoft.com/office/drawing/2014/main" id="{34FD5417-729B-4398-A665-C6C4E80ED666}"/>
              </a:ext>
            </a:extLst>
          </p:cNvPr>
          <p:cNvSpPr/>
          <p:nvPr/>
        </p:nvSpPr>
        <p:spPr>
          <a:xfrm>
            <a:off x="745725" y="1346121"/>
            <a:ext cx="10253709" cy="646331"/>
          </a:xfrm>
          <a:prstGeom prst="rect">
            <a:avLst/>
          </a:prstGeom>
        </p:spPr>
        <p:txBody>
          <a:bodyPr wrap="square">
            <a:spAutoFit/>
          </a:bodyPr>
          <a:lstStyle/>
          <a:p>
            <a:pPr indent="342900" algn="just"/>
            <a:r>
              <a:rPr lang="ru-RU" b="1" dirty="0">
                <a:latin typeface="Times New Roman" panose="02020603050405020304" pitchFamily="18" charset="0"/>
              </a:rPr>
              <a:t>РАСЧЕТ </a:t>
            </a:r>
            <a:r>
              <a:rPr lang="ru-RU" b="1" dirty="0" err="1">
                <a:latin typeface="Times New Roman" panose="02020603050405020304" pitchFamily="18" charset="0"/>
              </a:rPr>
              <a:t>Кинфл</a:t>
            </a:r>
            <a:endParaRPr lang="ru-RU" b="1" dirty="0">
              <a:latin typeface="Times New Roman" panose="02020603050405020304" pitchFamily="18" charset="0"/>
            </a:endParaRPr>
          </a:p>
          <a:p>
            <a:pPr indent="342900" algn="just"/>
            <a:endParaRPr lang="ru-RU" dirty="0">
              <a:latin typeface="Times New Roman" panose="02020603050405020304" pitchFamily="18" charset="0"/>
            </a:endParaRPr>
          </a:p>
        </p:txBody>
      </p:sp>
      <p:pic>
        <p:nvPicPr>
          <p:cNvPr id="4" name="Рисунок 3">
            <a:extLst>
              <a:ext uri="{FF2B5EF4-FFF2-40B4-BE49-F238E27FC236}">
                <a16:creationId xmlns:a16="http://schemas.microsoft.com/office/drawing/2014/main" id="{3A954967-9D5B-4848-BA9C-2D15AD905ABD}"/>
              </a:ext>
            </a:extLst>
          </p:cNvPr>
          <p:cNvPicPr>
            <a:picLocks noChangeAspect="1"/>
          </p:cNvPicPr>
          <p:nvPr/>
        </p:nvPicPr>
        <p:blipFill>
          <a:blip r:embed="rId3"/>
          <a:stretch>
            <a:fillRect/>
          </a:stretch>
        </p:blipFill>
        <p:spPr>
          <a:xfrm>
            <a:off x="2070993" y="3258105"/>
            <a:ext cx="4533926" cy="1500886"/>
          </a:xfrm>
          <a:prstGeom prst="rect">
            <a:avLst/>
          </a:prstGeom>
        </p:spPr>
      </p:pic>
    </p:spTree>
    <p:extLst>
      <p:ext uri="{BB962C8B-B14F-4D97-AF65-F5344CB8AC3E}">
        <p14:creationId xmlns:p14="http://schemas.microsoft.com/office/powerpoint/2010/main" val="285907387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a:xfrm>
            <a:off x="399495" y="323850"/>
            <a:ext cx="11540971" cy="705960"/>
          </a:xfrm>
        </p:spPr>
        <p:txBody>
          <a:bodyPr>
            <a:normAutofit/>
          </a:bodyPr>
          <a:lstStyle/>
          <a:p>
            <a:pPr eaLnBrk="1" hangingPunct="1"/>
            <a:r>
              <a:rPr lang="ru-RU" altLang="ru-RU" dirty="0">
                <a:solidFill>
                  <a:schemeClr val="tx2"/>
                </a:solidFill>
              </a:rPr>
              <a:t> </a:t>
            </a:r>
            <a:r>
              <a:rPr lang="ru-RU" altLang="ru-RU" sz="2800" dirty="0">
                <a:solidFill>
                  <a:schemeClr val="accent1">
                    <a:lumMod val="75000"/>
                  </a:schemeClr>
                </a:solidFill>
              </a:rPr>
              <a:t>Приказ Минстроя России от 23 декабря 2019 г. N 841/</a:t>
            </a:r>
            <a:r>
              <a:rPr lang="ru-RU" altLang="ru-RU" sz="2800" dirty="0" err="1">
                <a:solidFill>
                  <a:schemeClr val="accent1">
                    <a:lumMod val="75000"/>
                  </a:schemeClr>
                </a:solidFill>
              </a:rPr>
              <a:t>пр</a:t>
            </a:r>
            <a:endParaRPr lang="ru-RU" altLang="ru-RU" sz="2800" dirty="0">
              <a:solidFill>
                <a:schemeClr val="accent1">
                  <a:lumMod val="75000"/>
                </a:schemeClr>
              </a:solidFill>
            </a:endParaRPr>
          </a:p>
        </p:txBody>
      </p:sp>
      <p:sp>
        <p:nvSpPr>
          <p:cNvPr id="6" name="Прямоугольник 5">
            <a:extLst>
              <a:ext uri="{FF2B5EF4-FFF2-40B4-BE49-F238E27FC236}">
                <a16:creationId xmlns:a16="http://schemas.microsoft.com/office/drawing/2014/main" id="{34FD5417-729B-4398-A665-C6C4E80ED666}"/>
              </a:ext>
            </a:extLst>
          </p:cNvPr>
          <p:cNvSpPr/>
          <p:nvPr/>
        </p:nvSpPr>
        <p:spPr>
          <a:xfrm>
            <a:off x="692459" y="1763503"/>
            <a:ext cx="10253709" cy="646331"/>
          </a:xfrm>
          <a:prstGeom prst="rect">
            <a:avLst/>
          </a:prstGeom>
        </p:spPr>
        <p:txBody>
          <a:bodyPr wrap="square">
            <a:spAutoFit/>
          </a:bodyPr>
          <a:lstStyle/>
          <a:p>
            <a:pPr indent="342900" algn="just"/>
            <a:r>
              <a:rPr lang="ru-RU" b="1" dirty="0">
                <a:latin typeface="Times New Roman" panose="02020603050405020304" pitchFamily="18" charset="0"/>
              </a:rPr>
              <a:t>РАСЧЕТ доли по годам</a:t>
            </a:r>
          </a:p>
          <a:p>
            <a:pPr indent="342900" algn="just"/>
            <a:endParaRPr lang="ru-RU" dirty="0">
              <a:latin typeface="Times New Roman" panose="02020603050405020304" pitchFamily="18" charset="0"/>
            </a:endParaRPr>
          </a:p>
        </p:txBody>
      </p:sp>
      <p:pic>
        <p:nvPicPr>
          <p:cNvPr id="3" name="Рисунок 2">
            <a:extLst>
              <a:ext uri="{FF2B5EF4-FFF2-40B4-BE49-F238E27FC236}">
                <a16:creationId xmlns:a16="http://schemas.microsoft.com/office/drawing/2014/main" id="{89C68F5F-E90D-46F5-884B-58D184EC70A6}"/>
              </a:ext>
            </a:extLst>
          </p:cNvPr>
          <p:cNvPicPr>
            <a:picLocks noChangeAspect="1"/>
          </p:cNvPicPr>
          <p:nvPr/>
        </p:nvPicPr>
        <p:blipFill>
          <a:blip r:embed="rId2"/>
          <a:stretch>
            <a:fillRect/>
          </a:stretch>
        </p:blipFill>
        <p:spPr>
          <a:xfrm>
            <a:off x="588561" y="3143528"/>
            <a:ext cx="8848725" cy="1085850"/>
          </a:xfrm>
          <a:prstGeom prst="rect">
            <a:avLst/>
          </a:prstGeom>
        </p:spPr>
      </p:pic>
    </p:spTree>
    <p:extLst>
      <p:ext uri="{BB962C8B-B14F-4D97-AF65-F5344CB8AC3E}">
        <p14:creationId xmlns:p14="http://schemas.microsoft.com/office/powerpoint/2010/main" val="65781296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a:xfrm>
            <a:off x="399495" y="323850"/>
            <a:ext cx="11540971" cy="705960"/>
          </a:xfrm>
        </p:spPr>
        <p:txBody>
          <a:bodyPr>
            <a:normAutofit/>
          </a:bodyPr>
          <a:lstStyle/>
          <a:p>
            <a:pPr eaLnBrk="1" hangingPunct="1"/>
            <a:r>
              <a:rPr lang="ru-RU" altLang="ru-RU" dirty="0">
                <a:solidFill>
                  <a:schemeClr val="tx2"/>
                </a:solidFill>
              </a:rPr>
              <a:t> </a:t>
            </a:r>
            <a:r>
              <a:rPr lang="ru-RU" altLang="ru-RU" sz="2800" dirty="0">
                <a:solidFill>
                  <a:schemeClr val="accent1">
                    <a:lumMod val="75000"/>
                  </a:schemeClr>
                </a:solidFill>
              </a:rPr>
              <a:t>Приказ Минстроя России от 23 декабря 2019 г. N 841/</a:t>
            </a:r>
            <a:r>
              <a:rPr lang="ru-RU" altLang="ru-RU" sz="2800" dirty="0" err="1">
                <a:solidFill>
                  <a:schemeClr val="accent1">
                    <a:lumMod val="75000"/>
                  </a:schemeClr>
                </a:solidFill>
              </a:rPr>
              <a:t>пр</a:t>
            </a:r>
            <a:endParaRPr lang="ru-RU" altLang="ru-RU" sz="2800" dirty="0">
              <a:solidFill>
                <a:schemeClr val="accent1">
                  <a:lumMod val="75000"/>
                </a:schemeClr>
              </a:solidFill>
            </a:endParaRPr>
          </a:p>
        </p:txBody>
      </p:sp>
      <p:pic>
        <p:nvPicPr>
          <p:cNvPr id="2" name="Рисунок 1">
            <a:extLst>
              <a:ext uri="{FF2B5EF4-FFF2-40B4-BE49-F238E27FC236}">
                <a16:creationId xmlns:a16="http://schemas.microsoft.com/office/drawing/2014/main" id="{C3AFA761-84D9-4CDA-9ED2-1D2E18233592}"/>
              </a:ext>
            </a:extLst>
          </p:cNvPr>
          <p:cNvPicPr>
            <a:picLocks noChangeAspect="1"/>
          </p:cNvPicPr>
          <p:nvPr/>
        </p:nvPicPr>
        <p:blipFill>
          <a:blip r:embed="rId2"/>
          <a:stretch>
            <a:fillRect/>
          </a:stretch>
        </p:blipFill>
        <p:spPr>
          <a:xfrm>
            <a:off x="2450175" y="1180637"/>
            <a:ext cx="6830010" cy="5229226"/>
          </a:xfrm>
          <a:prstGeom prst="rect">
            <a:avLst/>
          </a:prstGeom>
        </p:spPr>
      </p:pic>
    </p:spTree>
    <p:extLst>
      <p:ext uri="{BB962C8B-B14F-4D97-AF65-F5344CB8AC3E}">
        <p14:creationId xmlns:p14="http://schemas.microsoft.com/office/powerpoint/2010/main" val="247953729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p:txBody>
          <a:bodyPr>
            <a:normAutofit/>
          </a:bodyPr>
          <a:lstStyle/>
          <a:p>
            <a:pPr eaLnBrk="1" hangingPunct="1"/>
            <a:r>
              <a:rPr lang="ru-RU" altLang="ru-RU" dirty="0">
                <a:solidFill>
                  <a:schemeClr val="tx2"/>
                </a:solidFill>
              </a:rPr>
              <a:t> НМЦК при строительстве «под ключ»</a:t>
            </a:r>
          </a:p>
        </p:txBody>
      </p:sp>
      <p:sp>
        <p:nvSpPr>
          <p:cNvPr id="31747" name="Содержимое 2"/>
          <p:cNvSpPr>
            <a:spLocks noGrp="1"/>
          </p:cNvSpPr>
          <p:nvPr>
            <p:ph idx="4294967295"/>
          </p:nvPr>
        </p:nvSpPr>
        <p:spPr>
          <a:xfrm>
            <a:off x="0" y="1744663"/>
            <a:ext cx="10895013" cy="4784725"/>
          </a:xfrm>
        </p:spPr>
        <p:txBody>
          <a:bodyPr/>
          <a:lstStyle/>
          <a:p>
            <a:pPr algn="just" eaLnBrk="1" hangingPunct="1">
              <a:spcBef>
                <a:spcPct val="0"/>
              </a:spcBef>
              <a:buFontTx/>
              <a:buNone/>
            </a:pPr>
            <a:r>
              <a:rPr lang="ru-RU" altLang="ru-RU" sz="2133" dirty="0">
                <a:solidFill>
                  <a:srgbClr val="FF0000"/>
                </a:solidFill>
              </a:rPr>
              <a:t>	</a:t>
            </a:r>
            <a:r>
              <a:rPr lang="ru-RU" altLang="ru-RU" sz="2000" b="1" dirty="0"/>
              <a:t>Приказ Минстроя России от 30.03.2020 N 175/</a:t>
            </a:r>
            <a:r>
              <a:rPr lang="ru-RU" altLang="ru-RU" sz="2000" b="1" dirty="0" err="1"/>
              <a:t>пр</a:t>
            </a:r>
            <a:endParaRPr lang="ru-RU" altLang="ru-RU" sz="2000" b="1" dirty="0"/>
          </a:p>
          <a:p>
            <a:pPr algn="just" eaLnBrk="1" hangingPunct="1">
              <a:spcBef>
                <a:spcPct val="0"/>
              </a:spcBef>
              <a:buFontTx/>
              <a:buNone/>
            </a:pPr>
            <a:r>
              <a:rPr lang="ru-RU" altLang="ru-RU" sz="2000" dirty="0"/>
              <a:t>"Об утверждении порядка определения начальной (максимальной) цены контракта, предметом которого </a:t>
            </a:r>
            <a:r>
              <a:rPr lang="ru-RU" altLang="ru-RU" sz="2000" u="sng" dirty="0"/>
              <a:t>одновременно являются подготовка проектной документации </a:t>
            </a:r>
            <a:r>
              <a:rPr lang="ru-RU" altLang="ru-RU" sz="2000" dirty="0"/>
              <a:t>и (или) выполнение </a:t>
            </a:r>
            <a:r>
              <a:rPr lang="ru-RU" altLang="ru-RU" sz="2000" u="sng" dirty="0"/>
              <a:t>инженерных изысканий</a:t>
            </a:r>
            <a:r>
              <a:rPr lang="ru-RU" altLang="ru-RU" sz="2000" dirty="0"/>
              <a:t>, выполнение работ по </a:t>
            </a:r>
            <a:r>
              <a:rPr lang="ru-RU" altLang="ru-RU" sz="2000" u="sng" dirty="0"/>
              <a:t>строительству, реконструкции и (или) капитальному ремонту </a:t>
            </a:r>
            <a:r>
              <a:rPr lang="ru-RU" altLang="ru-RU" sz="2000" dirty="0"/>
              <a:t>объекта капитального строительства, включенного в перечни объектов капитального строительства, утвержденных Правительством Российской Федерации, высшими исполнительными органами государственной власти субъектов Российской Федерации, местными администрациями, цены такого контракта, заключаемого с единственным поставщиком (подрядчиком, исполнителем), методики составления сметы такого контракта, порядка изменения цены такого контракта в случаях, предусмотренных подпунктом "а" пункта 1 и пунктом 2 части 62 статьи 112 Федерального закона от 5 апреля 2013 г. N 44-ФЗ "О контрактной системе в сфере закупок товаров, работ, услуг для обеспечения государственных и муниципальных нужд"</a:t>
            </a:r>
          </a:p>
          <a:p>
            <a:pPr algn="just" eaLnBrk="1" hangingPunct="1">
              <a:spcBef>
                <a:spcPct val="0"/>
              </a:spcBef>
              <a:buFontTx/>
              <a:buNone/>
            </a:pPr>
            <a:r>
              <a:rPr lang="ru-RU" altLang="ru-RU" sz="2000" dirty="0"/>
              <a:t>(Зарегистрировано в Минюсте России 20.04.2020 N 58135)</a:t>
            </a:r>
          </a:p>
        </p:txBody>
      </p:sp>
    </p:spTree>
    <p:extLst>
      <p:ext uri="{BB962C8B-B14F-4D97-AF65-F5344CB8AC3E}">
        <p14:creationId xmlns:p14="http://schemas.microsoft.com/office/powerpoint/2010/main" val="108541693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p:txBody>
          <a:bodyPr>
            <a:normAutofit/>
          </a:bodyPr>
          <a:lstStyle/>
          <a:p>
            <a:pPr eaLnBrk="1" hangingPunct="1"/>
            <a:r>
              <a:rPr lang="ru-RU" altLang="ru-RU" dirty="0">
                <a:solidFill>
                  <a:schemeClr val="tx2"/>
                </a:solidFill>
              </a:rPr>
              <a:t> НМЦК при строительстве «под ключ»</a:t>
            </a:r>
          </a:p>
        </p:txBody>
      </p:sp>
      <p:sp>
        <p:nvSpPr>
          <p:cNvPr id="31747" name="Содержимое 2"/>
          <p:cNvSpPr>
            <a:spLocks noGrp="1"/>
          </p:cNvSpPr>
          <p:nvPr>
            <p:ph idx="4294967295"/>
          </p:nvPr>
        </p:nvSpPr>
        <p:spPr>
          <a:xfrm>
            <a:off x="0" y="1744663"/>
            <a:ext cx="10895013" cy="4784725"/>
          </a:xfrm>
        </p:spPr>
        <p:txBody>
          <a:bodyPr/>
          <a:lstStyle/>
          <a:p>
            <a:pPr algn="just" eaLnBrk="1" hangingPunct="1">
              <a:lnSpc>
                <a:spcPct val="200000"/>
              </a:lnSpc>
              <a:spcBef>
                <a:spcPct val="0"/>
              </a:spcBef>
              <a:buFontTx/>
              <a:buChar char="-"/>
            </a:pPr>
            <a:r>
              <a:rPr lang="ru-RU" altLang="ru-RU" sz="2000" dirty="0"/>
              <a:t>Рассчитывается на базе укрупненных нормативов цен на строительство (НЦС), либо по объектам аналогам; </a:t>
            </a:r>
          </a:p>
          <a:p>
            <a:pPr algn="just" eaLnBrk="1" hangingPunct="1">
              <a:lnSpc>
                <a:spcPct val="200000"/>
              </a:lnSpc>
              <a:spcBef>
                <a:spcPct val="0"/>
              </a:spcBef>
              <a:buFontTx/>
              <a:buChar char="-"/>
            </a:pPr>
            <a:r>
              <a:rPr lang="ru-RU" altLang="ru-RU" sz="2000" dirty="0"/>
              <a:t>Оборудование считается отдельно при помощи метода анализа рынка; </a:t>
            </a:r>
          </a:p>
          <a:p>
            <a:pPr algn="just" eaLnBrk="1" hangingPunct="1">
              <a:lnSpc>
                <a:spcPct val="200000"/>
              </a:lnSpc>
              <a:spcBef>
                <a:spcPct val="0"/>
              </a:spcBef>
              <a:buFontTx/>
              <a:buChar char="-"/>
            </a:pPr>
            <a:r>
              <a:rPr lang="ru-RU" altLang="ru-RU" sz="2000" dirty="0"/>
              <a:t>Применение индексов-дефляторов;</a:t>
            </a:r>
          </a:p>
          <a:p>
            <a:pPr algn="just" eaLnBrk="1" hangingPunct="1">
              <a:lnSpc>
                <a:spcPct val="200000"/>
              </a:lnSpc>
              <a:spcBef>
                <a:spcPct val="0"/>
              </a:spcBef>
              <a:buFontTx/>
              <a:buChar char="-"/>
            </a:pPr>
            <a:r>
              <a:rPr lang="ru-RU" altLang="ru-RU" sz="2000" dirty="0" err="1"/>
              <a:t>Стройконтроль</a:t>
            </a:r>
            <a:r>
              <a:rPr lang="ru-RU" altLang="ru-RU" sz="2000" dirty="0"/>
              <a:t> не включается в стоимость строительства; </a:t>
            </a:r>
          </a:p>
          <a:p>
            <a:pPr algn="just" eaLnBrk="1" hangingPunct="1">
              <a:lnSpc>
                <a:spcPct val="200000"/>
              </a:lnSpc>
              <a:spcBef>
                <a:spcPct val="0"/>
              </a:spcBef>
              <a:buFontTx/>
              <a:buChar char="-"/>
            </a:pPr>
            <a:r>
              <a:rPr lang="ru-RU" altLang="ru-RU" sz="2000" dirty="0"/>
              <a:t>Смета составляется аналогично Приказу Минстроя России от 23 декабря 2019 г. N 841/</a:t>
            </a:r>
            <a:r>
              <a:rPr lang="ru-RU" altLang="ru-RU" sz="2000" dirty="0" err="1"/>
              <a:t>пр</a:t>
            </a:r>
            <a:endParaRPr lang="ru-RU" altLang="ru-RU" sz="2000" dirty="0"/>
          </a:p>
          <a:p>
            <a:pPr algn="just" eaLnBrk="1" hangingPunct="1">
              <a:spcBef>
                <a:spcPct val="0"/>
              </a:spcBef>
              <a:buFontTx/>
              <a:buNone/>
            </a:pPr>
            <a:endParaRPr lang="ru-RU" altLang="ru-RU" sz="2000" dirty="0"/>
          </a:p>
        </p:txBody>
      </p:sp>
    </p:spTree>
    <p:extLst>
      <p:ext uri="{BB962C8B-B14F-4D97-AF65-F5344CB8AC3E}">
        <p14:creationId xmlns:p14="http://schemas.microsoft.com/office/powerpoint/2010/main" val="100237585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p:txBody>
          <a:bodyPr>
            <a:normAutofit/>
          </a:bodyPr>
          <a:lstStyle/>
          <a:p>
            <a:r>
              <a:rPr lang="ru-RU" altLang="ru-RU" dirty="0">
                <a:solidFill>
                  <a:schemeClr val="tx2"/>
                </a:solidFill>
              </a:rPr>
              <a:t> Письмо Минстроя </a:t>
            </a:r>
            <a:r>
              <a:rPr lang="ru-RU" dirty="0"/>
              <a:t>07.02.2022 №4170-СМ/09</a:t>
            </a:r>
            <a:endParaRPr lang="ru-RU" altLang="ru-RU" dirty="0">
              <a:solidFill>
                <a:schemeClr val="tx2"/>
              </a:solidFill>
            </a:endParaRPr>
          </a:p>
        </p:txBody>
      </p:sp>
      <p:sp>
        <p:nvSpPr>
          <p:cNvPr id="31747" name="Содержимое 2"/>
          <p:cNvSpPr>
            <a:spLocks noGrp="1"/>
          </p:cNvSpPr>
          <p:nvPr>
            <p:ph idx="4294967295"/>
          </p:nvPr>
        </p:nvSpPr>
        <p:spPr>
          <a:xfrm>
            <a:off x="0" y="1744663"/>
            <a:ext cx="10895013" cy="4784725"/>
          </a:xfrm>
        </p:spPr>
        <p:txBody>
          <a:bodyPr>
            <a:normAutofit fontScale="92500" lnSpcReduction="20000"/>
          </a:bodyPr>
          <a:lstStyle/>
          <a:p>
            <a:pPr algn="just">
              <a:lnSpc>
                <a:spcPct val="200000"/>
              </a:lnSpc>
              <a:spcBef>
                <a:spcPct val="0"/>
              </a:spcBef>
              <a:buFontTx/>
              <a:buChar char="-"/>
            </a:pPr>
            <a:r>
              <a:rPr lang="ru-RU" altLang="ru-RU" sz="1600" dirty="0"/>
              <a:t>В связи с поступающими запросами по применению положений Порядка определения начальной (максимальной) цены контракта, цены контракта, заключаемого с единственным поставщиком (подрядчиком, исполнителем), начальной цены единицы товара, работы, услуги при осуществлении закупок в сфере градостроительной деятельности (за исключением территориального планирования), утвержденного приказом Минстроя России от 23 декабря 2019 г. № 841/</a:t>
            </a:r>
            <a:r>
              <a:rPr lang="ru-RU" altLang="ru-RU" sz="1600" dirty="0" err="1"/>
              <a:t>пр</a:t>
            </a:r>
            <a:r>
              <a:rPr lang="ru-RU" altLang="ru-RU" sz="1600" dirty="0"/>
              <a:t> (зарегистрирован в Минюсте России 3 февраля 2020 г. № 57401) (далее соответственно - Приказ № 841/</a:t>
            </a:r>
            <a:r>
              <a:rPr lang="ru-RU" altLang="ru-RU" sz="1600" dirty="0" err="1"/>
              <a:t>пр</a:t>
            </a:r>
            <a:r>
              <a:rPr lang="ru-RU" altLang="ru-RU" sz="1600" dirty="0"/>
              <a:t>, Порядок определения НМЦК), Минстрой России разъясняет.</a:t>
            </a:r>
          </a:p>
          <a:p>
            <a:pPr algn="just">
              <a:lnSpc>
                <a:spcPct val="200000"/>
              </a:lnSpc>
              <a:spcBef>
                <a:spcPct val="0"/>
              </a:spcBef>
              <a:buFontTx/>
              <a:buChar char="-"/>
            </a:pPr>
            <a:endParaRPr lang="ru-RU" altLang="ru-RU" sz="1600" dirty="0"/>
          </a:p>
          <a:p>
            <a:pPr algn="just">
              <a:lnSpc>
                <a:spcPct val="200000"/>
              </a:lnSpc>
              <a:spcBef>
                <a:spcPct val="0"/>
              </a:spcBef>
              <a:buFontTx/>
              <a:buChar char="-"/>
            </a:pPr>
            <a:r>
              <a:rPr lang="ru-RU" altLang="ru-RU" sz="1600" dirty="0"/>
              <a:t>  Порядок определения НМЦК содержит положения, регламентирующие порядок составления проекта сметы контракта на выполнение подрядных работ по строительству, реконструкции, капитальному ремонту, сносу объектов капитального строительства, работ по сохранению объектов культурного наследия (памятников истории и культуры) народов Российской Федерации, а также строительству некапитальных строений и сооружений.</a:t>
            </a:r>
          </a:p>
        </p:txBody>
      </p:sp>
    </p:spTree>
    <p:extLst>
      <p:ext uri="{BB962C8B-B14F-4D97-AF65-F5344CB8AC3E}">
        <p14:creationId xmlns:p14="http://schemas.microsoft.com/office/powerpoint/2010/main" val="186811577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p:txBody>
          <a:bodyPr>
            <a:normAutofit/>
          </a:bodyPr>
          <a:lstStyle/>
          <a:p>
            <a:r>
              <a:rPr lang="ru-RU" altLang="ru-RU" dirty="0">
                <a:solidFill>
                  <a:schemeClr val="tx2"/>
                </a:solidFill>
              </a:rPr>
              <a:t> Письмо Минстроя </a:t>
            </a:r>
            <a:r>
              <a:rPr lang="ru-RU" dirty="0"/>
              <a:t>07.02.2022 №4170-СМ/09</a:t>
            </a:r>
            <a:endParaRPr lang="ru-RU" altLang="ru-RU" dirty="0">
              <a:solidFill>
                <a:schemeClr val="tx2"/>
              </a:solidFill>
            </a:endParaRPr>
          </a:p>
        </p:txBody>
      </p:sp>
      <p:sp>
        <p:nvSpPr>
          <p:cNvPr id="31747" name="Содержимое 2"/>
          <p:cNvSpPr>
            <a:spLocks noGrp="1"/>
          </p:cNvSpPr>
          <p:nvPr>
            <p:ph idx="4294967295"/>
          </p:nvPr>
        </p:nvSpPr>
        <p:spPr>
          <a:xfrm>
            <a:off x="0" y="1744663"/>
            <a:ext cx="10895013" cy="4784725"/>
          </a:xfrm>
        </p:spPr>
        <p:txBody>
          <a:bodyPr>
            <a:normAutofit lnSpcReduction="10000"/>
          </a:bodyPr>
          <a:lstStyle/>
          <a:p>
            <a:pPr algn="just">
              <a:lnSpc>
                <a:spcPct val="200000"/>
              </a:lnSpc>
              <a:spcBef>
                <a:spcPct val="0"/>
              </a:spcBef>
              <a:buFontTx/>
              <a:buChar char="-"/>
            </a:pPr>
            <a:r>
              <a:rPr lang="ru-RU" altLang="ru-RU" sz="1600" dirty="0"/>
              <a:t>В соответствии с пунктом 33 Порядка определения НМЦК в случае, если в конструктивном решении (элементе), комплексе (виде) работ сгруппированы разнородные работы и затраты, то такие позиции объединяются в комплекс работ, используемый для идентификации конструктивных и инженерных систем, по которым нецелесообразно или невозможно установить единицу измерения в натуральных показателях (система теплоснабжения, система водоснабжения, тепловой узел и другие).</a:t>
            </a:r>
          </a:p>
          <a:p>
            <a:pPr algn="just">
              <a:lnSpc>
                <a:spcPct val="200000"/>
              </a:lnSpc>
              <a:spcBef>
                <a:spcPct val="0"/>
              </a:spcBef>
              <a:buFontTx/>
              <a:buChar char="-"/>
            </a:pPr>
            <a:endParaRPr lang="ru-RU" altLang="ru-RU" sz="1600" dirty="0"/>
          </a:p>
          <a:p>
            <a:pPr algn="just">
              <a:lnSpc>
                <a:spcPct val="200000"/>
              </a:lnSpc>
              <a:spcBef>
                <a:spcPct val="0"/>
              </a:spcBef>
              <a:buFontTx/>
              <a:buChar char="-"/>
            </a:pPr>
            <a:r>
              <a:rPr lang="ru-RU" altLang="ru-RU" sz="1600" dirty="0"/>
              <a:t>  При группировке работ и затрат необходимым условием является установление законченности всего объема работ, включая необходимые испытания, установленные проектной документацией, рабочей документацией (при наличии), подтверждающие качество и работоспособность законченных конструктивных решений (элементов), комплексов (видов) работ.</a:t>
            </a:r>
          </a:p>
        </p:txBody>
      </p:sp>
    </p:spTree>
    <p:extLst>
      <p:ext uri="{BB962C8B-B14F-4D97-AF65-F5344CB8AC3E}">
        <p14:creationId xmlns:p14="http://schemas.microsoft.com/office/powerpoint/2010/main" val="13331333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p:txBody>
          <a:bodyPr>
            <a:normAutofit/>
          </a:bodyPr>
          <a:lstStyle/>
          <a:p>
            <a:r>
              <a:rPr lang="ru-RU" altLang="ru-RU" dirty="0">
                <a:solidFill>
                  <a:schemeClr val="tx2"/>
                </a:solidFill>
              </a:rPr>
              <a:t> Письмо Минстроя </a:t>
            </a:r>
            <a:r>
              <a:rPr lang="ru-RU" dirty="0"/>
              <a:t>07.02.2022 №4170-СМ/09</a:t>
            </a:r>
            <a:endParaRPr lang="ru-RU" altLang="ru-RU" dirty="0">
              <a:solidFill>
                <a:schemeClr val="tx2"/>
              </a:solidFill>
            </a:endParaRPr>
          </a:p>
        </p:txBody>
      </p:sp>
      <p:sp>
        <p:nvSpPr>
          <p:cNvPr id="31747" name="Содержимое 2"/>
          <p:cNvSpPr>
            <a:spLocks noGrp="1"/>
          </p:cNvSpPr>
          <p:nvPr>
            <p:ph idx="4294967295"/>
          </p:nvPr>
        </p:nvSpPr>
        <p:spPr>
          <a:xfrm>
            <a:off x="0" y="1744663"/>
            <a:ext cx="10895013" cy="4784725"/>
          </a:xfrm>
        </p:spPr>
        <p:txBody>
          <a:bodyPr>
            <a:normAutofit fontScale="92500"/>
          </a:bodyPr>
          <a:lstStyle/>
          <a:p>
            <a:pPr algn="just">
              <a:lnSpc>
                <a:spcPct val="200000"/>
              </a:lnSpc>
              <a:spcBef>
                <a:spcPct val="0"/>
              </a:spcBef>
              <a:buFontTx/>
              <a:buChar char="-"/>
            </a:pPr>
            <a:r>
              <a:rPr lang="ru-RU" altLang="ru-RU" sz="1600" dirty="0"/>
              <a:t>Кроме того, в соответствии с пунктом 38 Порядка определения НМЦК прочие работы и затраты, не учтенные в составе цены конструктивных решений (элементов), комплексов (видов) работ также выделяются отдельной строкой и объединяются в «комплекс». При этом, с учетом положений Приказа № 841/</a:t>
            </a:r>
            <a:r>
              <a:rPr lang="ru-RU" altLang="ru-RU" sz="1600" dirty="0" err="1"/>
              <a:t>пр</a:t>
            </a:r>
            <a:r>
              <a:rPr lang="ru-RU" altLang="ru-RU" sz="1600" dirty="0"/>
              <a:t> и необходимости отражения общепринятых единиц измерения, в отношении выделенных отдельной строкой «комплексов» при составлении проекта сметы контракта и сметы контракта используется единица измерения «штука».</a:t>
            </a:r>
          </a:p>
          <a:p>
            <a:pPr algn="just">
              <a:lnSpc>
                <a:spcPct val="200000"/>
              </a:lnSpc>
              <a:spcBef>
                <a:spcPct val="0"/>
              </a:spcBef>
              <a:buFontTx/>
              <a:buChar char="-"/>
            </a:pPr>
            <a:endParaRPr lang="ru-RU" altLang="ru-RU" sz="1600" dirty="0"/>
          </a:p>
          <a:p>
            <a:pPr algn="just">
              <a:lnSpc>
                <a:spcPct val="200000"/>
              </a:lnSpc>
              <a:spcBef>
                <a:spcPct val="0"/>
              </a:spcBef>
              <a:buFontTx/>
              <a:buChar char="-"/>
            </a:pPr>
            <a:r>
              <a:rPr lang="ru-RU" altLang="ru-RU" sz="1600" dirty="0"/>
              <a:t>   В соответствии со статьей 42 Федерального закона от 5 апреля 2013 г. № 44-ФЗ «О контрактной системе в сфере закупок товаров, работ, услуг для обеспечения государственных и муниципальных нужд» (далее - Закон № 44-ФЗ) при осуществлении закупки заказчиком размещается в единой информационной системе в сфере закупок извещение об осуществлении закупки и проект контракта, при формировании которых также применяются общепринятые единицы измерения.</a:t>
            </a:r>
          </a:p>
        </p:txBody>
      </p:sp>
    </p:spTree>
    <p:extLst>
      <p:ext uri="{BB962C8B-B14F-4D97-AF65-F5344CB8AC3E}">
        <p14:creationId xmlns:p14="http://schemas.microsoft.com/office/powerpoint/2010/main" val="4024239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49"/>
            <a:ext cx="9113838" cy="701922"/>
          </a:xfrm>
        </p:spPr>
        <p:txBody>
          <a:bodyPr>
            <a:normAutofit fontScale="90000"/>
          </a:bodyPr>
          <a:lstStyle/>
          <a:p>
            <a:r>
              <a:rPr lang="ru-RU" sz="4400" dirty="0"/>
              <a:t>Универсальная </a:t>
            </a:r>
            <a:r>
              <a:rPr lang="ru-RU" sz="4400" dirty="0" err="1"/>
              <a:t>предквалификация</a:t>
            </a:r>
            <a:endParaRPr lang="ru-RU" sz="4400" dirty="0"/>
          </a:p>
        </p:txBody>
      </p:sp>
      <p:sp>
        <p:nvSpPr>
          <p:cNvPr id="13" name="Объект 2">
            <a:extLst>
              <a:ext uri="{FF2B5EF4-FFF2-40B4-BE49-F238E27FC236}">
                <a16:creationId xmlns:a16="http://schemas.microsoft.com/office/drawing/2014/main" id="{FE39B7C6-DE2A-43AD-B409-4DC5CB25D73D}"/>
              </a:ext>
            </a:extLst>
          </p:cNvPr>
          <p:cNvSpPr txBox="1">
            <a:spLocks/>
          </p:cNvSpPr>
          <p:nvPr/>
        </p:nvSpPr>
        <p:spPr>
          <a:xfrm>
            <a:off x="1666754" y="1110092"/>
            <a:ext cx="8990135" cy="4447822"/>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a:t>Вводится</a:t>
            </a:r>
            <a:r>
              <a:rPr lang="ru-RU" b="1" dirty="0">
                <a:solidFill>
                  <a:schemeClr val="accent1"/>
                </a:solidFill>
              </a:rPr>
              <a:t> дополнительное требование</a:t>
            </a:r>
            <a:r>
              <a:rPr lang="ru-RU" dirty="0">
                <a:solidFill>
                  <a:schemeClr val="accent1"/>
                </a:solidFill>
              </a:rPr>
              <a:t> </a:t>
            </a:r>
            <a:r>
              <a:rPr lang="ru-RU" dirty="0"/>
              <a:t>к участникам закупок с </a:t>
            </a:r>
            <a:r>
              <a:rPr lang="ru-RU" b="1" dirty="0">
                <a:solidFill>
                  <a:schemeClr val="accent1"/>
                </a:solidFill>
              </a:rPr>
              <a:t>НМЦК 20 млн рублей </a:t>
            </a:r>
            <a:r>
              <a:rPr lang="ru-RU" dirty="0"/>
              <a:t>и более (Часть 2.1 статьи 31). </a:t>
            </a:r>
          </a:p>
          <a:p>
            <a:pPr marL="0" indent="0">
              <a:buNone/>
            </a:pPr>
            <a:r>
              <a:rPr lang="ru-RU" dirty="0"/>
              <a:t>.</a:t>
            </a:r>
          </a:p>
          <a:p>
            <a:pPr marL="0" indent="0">
              <a:buNone/>
            </a:pPr>
            <a:endParaRPr lang="ru-RU" dirty="0"/>
          </a:p>
          <a:p>
            <a:r>
              <a:rPr lang="ru-RU" dirty="0"/>
              <a:t>необходимо иметь опыт исполнения любого контракта по Закону 44-ФЗ или договора по Закону 223-ФЗ;</a:t>
            </a:r>
          </a:p>
          <a:p>
            <a:pPr marL="0" indent="0">
              <a:buNone/>
            </a:pPr>
            <a:endParaRPr lang="ru-RU" dirty="0"/>
          </a:p>
          <a:p>
            <a:pPr marL="0" indent="0">
              <a:buNone/>
            </a:pPr>
            <a:endParaRPr lang="ru-RU" dirty="0"/>
          </a:p>
          <a:p>
            <a:pPr marL="0" indent="0">
              <a:buNone/>
            </a:pPr>
            <a:endParaRPr lang="ru-RU" dirty="0"/>
          </a:p>
          <a:p>
            <a:pPr marL="0" indent="0">
              <a:buNone/>
            </a:pPr>
            <a:endParaRPr lang="ru-RU" dirty="0"/>
          </a:p>
          <a:p>
            <a:pPr marL="0" indent="0">
              <a:buNone/>
            </a:pPr>
            <a:endParaRPr lang="ru-RU" dirty="0"/>
          </a:p>
          <a:p>
            <a:endParaRPr lang="ru-RU" dirty="0"/>
          </a:p>
          <a:p>
            <a:endParaRPr lang="ru-RU" dirty="0"/>
          </a:p>
          <a:p>
            <a:endParaRPr lang="ru-RU" dirty="0"/>
          </a:p>
          <a:p>
            <a:r>
              <a:rPr lang="ru-RU" dirty="0"/>
              <a:t>документы заблаговременно направляются оператору электронной площадки, не включаются участником в заявку;</a:t>
            </a:r>
          </a:p>
          <a:p>
            <a:pPr marL="0" indent="0">
              <a:buNone/>
            </a:pPr>
            <a:r>
              <a:rPr lang="ru-RU" dirty="0"/>
              <a:t> </a:t>
            </a:r>
          </a:p>
          <a:p>
            <a:r>
              <a:rPr lang="ru-RU" dirty="0"/>
              <a:t>комиссия обязана проверять соответствие участников данному требованию;</a:t>
            </a:r>
          </a:p>
          <a:p>
            <a:pPr marL="0" indent="0">
              <a:buNone/>
            </a:pPr>
            <a:endParaRPr lang="ru-RU" dirty="0"/>
          </a:p>
          <a:p>
            <a:r>
              <a:rPr lang="ru-RU" dirty="0"/>
              <a:t>«универсальная </a:t>
            </a:r>
            <a:r>
              <a:rPr lang="ru-RU" dirty="0" err="1"/>
              <a:t>предквалификация</a:t>
            </a:r>
            <a:r>
              <a:rPr lang="ru-RU" dirty="0"/>
              <a:t>» не применяется, если установлены другие дополнительные требования на основании постановления Правительства РФ.</a:t>
            </a:r>
          </a:p>
          <a:p>
            <a:pPr marL="0" indent="0" algn="just">
              <a:lnSpc>
                <a:spcPct val="107000"/>
              </a:lnSpc>
              <a:buNone/>
            </a:pPr>
            <a:r>
              <a:rPr lang="ru-RU" dirty="0">
                <a:latin typeface="Roboto Light" panose="020B0604020202020204" charset="0"/>
                <a:ea typeface="Roboto Light" panose="020B0604020202020204" charset="0"/>
                <a:cs typeface="Roboto Light" panose="020B0604020202020204" charset="0"/>
              </a:rPr>
              <a:t> </a:t>
            </a:r>
          </a:p>
          <a:p>
            <a:pPr marL="68580">
              <a:lnSpc>
                <a:spcPct val="100000"/>
              </a:lnSpc>
            </a:pPr>
            <a:r>
              <a:rPr lang="ru-RU" dirty="0"/>
              <a:t>Пункт 3 части 6 статьи 43</a:t>
            </a: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p:txBody>
      </p:sp>
      <p:sp>
        <p:nvSpPr>
          <p:cNvPr id="4" name="Прямоугольник 3">
            <a:extLst>
              <a:ext uri="{FF2B5EF4-FFF2-40B4-BE49-F238E27FC236}">
                <a16:creationId xmlns:a16="http://schemas.microsoft.com/office/drawing/2014/main" id="{8EECE9EF-3B06-4C8B-B22A-33ED74ACFA0F}"/>
              </a:ext>
            </a:extLst>
          </p:cNvPr>
          <p:cNvSpPr/>
          <p:nvPr/>
        </p:nvSpPr>
        <p:spPr>
          <a:xfrm>
            <a:off x="2119434" y="2657284"/>
            <a:ext cx="4133440" cy="28135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ru-RU" sz="1400" dirty="0">
                <a:solidFill>
                  <a:schemeClr val="accent3"/>
                </a:solidFill>
              </a:rPr>
              <a:t>исполнен</a:t>
            </a:r>
            <a:r>
              <a:rPr lang="ru-RU" sz="1400" dirty="0"/>
              <a:t> в течение 3 лет до даты подачи заявки </a:t>
            </a:r>
          </a:p>
        </p:txBody>
      </p:sp>
      <p:sp>
        <p:nvSpPr>
          <p:cNvPr id="15" name="Прямоугольник 14">
            <a:extLst>
              <a:ext uri="{FF2B5EF4-FFF2-40B4-BE49-F238E27FC236}">
                <a16:creationId xmlns:a16="http://schemas.microsoft.com/office/drawing/2014/main" id="{1E6A4418-7302-4765-B68D-965E448559CF}"/>
              </a:ext>
            </a:extLst>
          </p:cNvPr>
          <p:cNvSpPr/>
          <p:nvPr/>
        </p:nvSpPr>
        <p:spPr>
          <a:xfrm>
            <a:off x="2119435" y="3052649"/>
            <a:ext cx="6664571" cy="28135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ru-RU" sz="1400" dirty="0"/>
              <a:t>стоимость исполненных обязательств по такому контракту – не менее 20% НМЦК</a:t>
            </a:r>
          </a:p>
        </p:txBody>
      </p:sp>
      <p:sp>
        <p:nvSpPr>
          <p:cNvPr id="16" name="Прямоугольник 15">
            <a:extLst>
              <a:ext uri="{FF2B5EF4-FFF2-40B4-BE49-F238E27FC236}">
                <a16:creationId xmlns:a16="http://schemas.microsoft.com/office/drawing/2014/main" id="{8E674018-7472-4F9F-92B6-A26E489A612B}"/>
              </a:ext>
            </a:extLst>
          </p:cNvPr>
          <p:cNvSpPr/>
          <p:nvPr/>
        </p:nvSpPr>
        <p:spPr>
          <a:xfrm>
            <a:off x="2119434" y="3442934"/>
            <a:ext cx="6497518" cy="28135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ru-RU" sz="1400" dirty="0"/>
              <a:t>отсутствуют неисполненные требования об уплате неустоек по такому контракту</a:t>
            </a:r>
          </a:p>
        </p:txBody>
      </p:sp>
      <p:sp>
        <p:nvSpPr>
          <p:cNvPr id="17" name="Прямоугольник 16">
            <a:extLst>
              <a:ext uri="{FF2B5EF4-FFF2-40B4-BE49-F238E27FC236}">
                <a16:creationId xmlns:a16="http://schemas.microsoft.com/office/drawing/2014/main" id="{D0A30F10-6D77-40F7-9DFD-25BED220335B}"/>
              </a:ext>
            </a:extLst>
          </p:cNvPr>
          <p:cNvSpPr/>
          <p:nvPr/>
        </p:nvSpPr>
        <p:spPr>
          <a:xfrm>
            <a:off x="2119434" y="3798641"/>
            <a:ext cx="2628900" cy="28135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ru-RU" sz="1400" dirty="0"/>
              <a:t>учитывается правопреемство</a:t>
            </a:r>
          </a:p>
        </p:txBody>
      </p:sp>
    </p:spTree>
    <p:extLst>
      <p:ext uri="{BB962C8B-B14F-4D97-AF65-F5344CB8AC3E}">
        <p14:creationId xmlns:p14="http://schemas.microsoft.com/office/powerpoint/2010/main" val="1602394400"/>
      </p:ext>
    </p:extLst>
  </p:cSld>
  <p:clrMapOvr>
    <a:masterClrMapping/>
  </p:clrMapOvr>
  <p:transition spd="slow">
    <p:fade thruBlk="1"/>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p:txBody>
          <a:bodyPr>
            <a:normAutofit/>
          </a:bodyPr>
          <a:lstStyle/>
          <a:p>
            <a:r>
              <a:rPr lang="ru-RU" altLang="ru-RU" dirty="0">
                <a:solidFill>
                  <a:schemeClr val="tx2"/>
                </a:solidFill>
              </a:rPr>
              <a:t> Письмо Минстроя </a:t>
            </a:r>
            <a:r>
              <a:rPr lang="ru-RU" dirty="0"/>
              <a:t>07.02.2022 №4170-СМ/09</a:t>
            </a:r>
            <a:endParaRPr lang="ru-RU" altLang="ru-RU" dirty="0">
              <a:solidFill>
                <a:schemeClr val="tx2"/>
              </a:solidFill>
            </a:endParaRPr>
          </a:p>
        </p:txBody>
      </p:sp>
      <p:sp>
        <p:nvSpPr>
          <p:cNvPr id="31747" name="Содержимое 2"/>
          <p:cNvSpPr>
            <a:spLocks noGrp="1"/>
          </p:cNvSpPr>
          <p:nvPr>
            <p:ph idx="4294967295"/>
          </p:nvPr>
        </p:nvSpPr>
        <p:spPr>
          <a:xfrm>
            <a:off x="0" y="1744663"/>
            <a:ext cx="10895013" cy="4784725"/>
          </a:xfrm>
        </p:spPr>
        <p:txBody>
          <a:bodyPr>
            <a:normAutofit/>
          </a:bodyPr>
          <a:lstStyle/>
          <a:p>
            <a:pPr algn="just">
              <a:lnSpc>
                <a:spcPct val="200000"/>
              </a:lnSpc>
              <a:spcBef>
                <a:spcPct val="0"/>
              </a:spcBef>
              <a:buFontTx/>
              <a:buChar char="-"/>
            </a:pPr>
            <a:r>
              <a:rPr lang="ru-RU" altLang="ru-RU" sz="1600" dirty="0"/>
              <a:t> По требованиям статьи 34 и подпункта «а» пункта 1 части 2 статьи 51 Закона № 44-ФЗ контракт заключается на условиях, предусмотренных извещением об осуществлении закупки и заявкой участника закупки. Таким образом, при заключении контракта в смете контракта по работам и затратам, сгруппированным в смете контракта в «комплекс», в целях обеспечения единства подхода при указании единиц измерения используется единица измерения «штука».</a:t>
            </a:r>
          </a:p>
          <a:p>
            <a:pPr algn="just">
              <a:lnSpc>
                <a:spcPct val="200000"/>
              </a:lnSpc>
              <a:spcBef>
                <a:spcPct val="0"/>
              </a:spcBef>
              <a:buFontTx/>
              <a:buChar char="-"/>
            </a:pPr>
            <a:endParaRPr lang="ru-RU" altLang="ru-RU" sz="1600" dirty="0"/>
          </a:p>
          <a:p>
            <a:pPr algn="just">
              <a:lnSpc>
                <a:spcPct val="200000"/>
              </a:lnSpc>
              <a:spcBef>
                <a:spcPct val="0"/>
              </a:spcBef>
              <a:buFontTx/>
              <a:buChar char="-"/>
            </a:pPr>
            <a:r>
              <a:rPr lang="ru-RU" altLang="ru-RU" sz="1600" dirty="0"/>
              <a:t>  Следует отметить, что работы, стоимость которых сгруппирована в «комплекс», не подлежат поэтапной приемке. Приемка и оплата указанных работ и затрат осуществляется после завершения выполнения всех работ, входящих в указанный комплекс.</a:t>
            </a:r>
          </a:p>
        </p:txBody>
      </p:sp>
    </p:spTree>
    <p:extLst>
      <p:ext uri="{BB962C8B-B14F-4D97-AF65-F5344CB8AC3E}">
        <p14:creationId xmlns:p14="http://schemas.microsoft.com/office/powerpoint/2010/main" val="42410881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p:txBody>
          <a:bodyPr>
            <a:normAutofit/>
          </a:bodyPr>
          <a:lstStyle/>
          <a:p>
            <a:r>
              <a:rPr lang="ru-RU" altLang="ru-RU" dirty="0">
                <a:solidFill>
                  <a:schemeClr val="tx2"/>
                </a:solidFill>
              </a:rPr>
              <a:t> Письмо Минстроя </a:t>
            </a:r>
            <a:r>
              <a:rPr lang="ru-RU" dirty="0"/>
              <a:t>07.02.2022 №4170-СМ/09</a:t>
            </a:r>
            <a:endParaRPr lang="ru-RU" altLang="ru-RU" dirty="0">
              <a:solidFill>
                <a:schemeClr val="tx2"/>
              </a:solidFill>
            </a:endParaRPr>
          </a:p>
        </p:txBody>
      </p:sp>
      <p:sp>
        <p:nvSpPr>
          <p:cNvPr id="31747" name="Содержимое 2"/>
          <p:cNvSpPr>
            <a:spLocks noGrp="1"/>
          </p:cNvSpPr>
          <p:nvPr>
            <p:ph idx="4294967295"/>
          </p:nvPr>
        </p:nvSpPr>
        <p:spPr>
          <a:xfrm>
            <a:off x="159026" y="1628774"/>
            <a:ext cx="10895013" cy="4784725"/>
          </a:xfrm>
        </p:spPr>
        <p:txBody>
          <a:bodyPr>
            <a:normAutofit lnSpcReduction="10000"/>
          </a:bodyPr>
          <a:lstStyle/>
          <a:p>
            <a:pPr algn="just">
              <a:lnSpc>
                <a:spcPct val="200000"/>
              </a:lnSpc>
              <a:spcBef>
                <a:spcPct val="0"/>
              </a:spcBef>
              <a:buFontTx/>
              <a:buChar char="-"/>
            </a:pPr>
            <a:r>
              <a:rPr lang="ru-RU" altLang="ru-RU" sz="1600" dirty="0"/>
              <a:t> Пунктом 7 Методики составления сметы контракта, предметом которого являются строительство, реконструкция объектов капитального строительства, утвержденной Приказом № 841/</a:t>
            </a:r>
            <a:r>
              <a:rPr lang="ru-RU" altLang="ru-RU" sz="1600" dirty="0" err="1"/>
              <a:t>пр</a:t>
            </a:r>
            <a:r>
              <a:rPr lang="ru-RU" altLang="ru-RU" sz="1600" dirty="0"/>
              <a:t> установлено, что смета контракта является основанием для формирования первичных учетных документов, предусмотренных законодательством Российской Федерации о бухгалтерском и налоговом учете, в том числе используемых для расчетов между заказчиком и подрядчиком за выполненные работы, а также при проверке выполненных работ контролирующими органами.</a:t>
            </a:r>
          </a:p>
          <a:p>
            <a:pPr algn="just">
              <a:lnSpc>
                <a:spcPct val="200000"/>
              </a:lnSpc>
              <a:spcBef>
                <a:spcPct val="0"/>
              </a:spcBef>
              <a:buFontTx/>
              <a:buChar char="-"/>
            </a:pPr>
            <a:r>
              <a:rPr lang="ru-RU" altLang="ru-RU" sz="1600" dirty="0"/>
              <a:t> </a:t>
            </a:r>
          </a:p>
          <a:p>
            <a:pPr algn="just">
              <a:lnSpc>
                <a:spcPct val="200000"/>
              </a:lnSpc>
              <a:spcBef>
                <a:spcPct val="0"/>
              </a:spcBef>
              <a:buFontTx/>
              <a:buChar char="-"/>
            </a:pPr>
            <a:endParaRPr lang="ru-RU" altLang="ru-RU" sz="1600" dirty="0"/>
          </a:p>
          <a:p>
            <a:pPr algn="just">
              <a:lnSpc>
                <a:spcPct val="200000"/>
              </a:lnSpc>
              <a:spcBef>
                <a:spcPct val="0"/>
              </a:spcBef>
              <a:buFontTx/>
              <a:buChar char="-"/>
            </a:pPr>
            <a:r>
              <a:rPr lang="ru-RU" altLang="ru-RU" sz="1600" dirty="0"/>
              <a:t>   При оформлении актов сдачи-приемки выполненных работ для работ, сгруппированных в смете контракта в «комплекс» используется единица измерения «штука», при этом объемы и состав работ, учтенные сметой контракта и входящие в «комплекс», а также их стоимость не изменяется.</a:t>
            </a:r>
          </a:p>
        </p:txBody>
      </p:sp>
    </p:spTree>
    <p:extLst>
      <p:ext uri="{BB962C8B-B14F-4D97-AF65-F5344CB8AC3E}">
        <p14:creationId xmlns:p14="http://schemas.microsoft.com/office/powerpoint/2010/main" val="163587371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2"/>
          <p:cNvSpPr/>
          <p:nvPr/>
        </p:nvSpPr>
        <p:spPr>
          <a:xfrm>
            <a:off x="1143002" y="1361088"/>
            <a:ext cx="7587690" cy="0"/>
          </a:xfrm>
          <a:custGeom>
            <a:avLst/>
            <a:gdLst/>
            <a:ahLst/>
            <a:cxnLst/>
            <a:rect l="l" t="t" r="r" b="b"/>
            <a:pathLst>
              <a:path w="4416425">
                <a:moveTo>
                  <a:pt x="0" y="0"/>
                </a:moveTo>
                <a:lnTo>
                  <a:pt x="4415994" y="0"/>
                </a:lnTo>
              </a:path>
            </a:pathLst>
          </a:custGeom>
          <a:ln w="12700">
            <a:solidFill>
              <a:schemeClr val="bg1">
                <a:lumMod val="85000"/>
              </a:schemeClr>
            </a:solidFill>
          </a:ln>
        </p:spPr>
        <p:txBody>
          <a:bodyPr wrap="square" lIns="0" tIns="0" rIns="0" bIns="0" rtlCol="0"/>
          <a:lstStyle/>
          <a:p>
            <a:endParaRPr sz="1463"/>
          </a:p>
        </p:txBody>
      </p:sp>
      <p:pic>
        <p:nvPicPr>
          <p:cNvPr id="4101"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73" t="27414" r="34474" b="13189"/>
          <a:stretch/>
        </p:blipFill>
        <p:spPr bwMode="auto">
          <a:xfrm>
            <a:off x="5179584" y="2119283"/>
            <a:ext cx="5804104" cy="304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5441419" y="642575"/>
            <a:ext cx="5607583" cy="658706"/>
          </a:xfrm>
          <a:prstGeom prst="rect">
            <a:avLst/>
          </a:prstGeom>
        </p:spPr>
        <p:txBody>
          <a:bodyPr wrap="square" lIns="157035" tIns="78518" rIns="157035" bIns="78518">
            <a:spAutoFit/>
          </a:bodyPr>
          <a:lstStyle/>
          <a:p>
            <a:pPr algn="r"/>
            <a:r>
              <a:rPr lang="ru-RU" sz="1625" b="1" cap="all" dirty="0">
                <a:solidFill>
                  <a:schemeClr val="tx2">
                    <a:lumMod val="75000"/>
                  </a:schemeClr>
                </a:solidFill>
                <a:latin typeface="Lato Light"/>
                <a:ea typeface="+mj-ea"/>
                <a:cs typeface="Arial" panose="020B0604020202020204" pitchFamily="34" charset="0"/>
              </a:rPr>
              <a:t>АКТ ВЫПОЛНЕННЫХ РАБОТ </a:t>
            </a:r>
            <a:br>
              <a:rPr lang="ru-RU" sz="1625" b="1" cap="all" dirty="0">
                <a:solidFill>
                  <a:schemeClr val="tx2">
                    <a:lumMod val="75000"/>
                  </a:schemeClr>
                </a:solidFill>
                <a:latin typeface="Lato Light"/>
                <a:ea typeface="+mj-ea"/>
                <a:cs typeface="Arial" panose="020B0604020202020204" pitchFamily="34" charset="0"/>
              </a:rPr>
            </a:br>
            <a:r>
              <a:rPr lang="ru-RU" sz="1625" b="1" cap="all" dirty="0">
                <a:solidFill>
                  <a:schemeClr val="tx2">
                    <a:lumMod val="75000"/>
                  </a:schemeClr>
                </a:solidFill>
                <a:latin typeface="Lato Light"/>
                <a:ea typeface="+mj-ea"/>
                <a:cs typeface="Arial" panose="020B0604020202020204" pitchFamily="34" charset="0"/>
              </a:rPr>
              <a:t>В СФЕРЕ СТРОИТЕЛЬСТВА В ЕИС</a:t>
            </a:r>
          </a:p>
        </p:txBody>
      </p:sp>
      <p:pic>
        <p:nvPicPr>
          <p:cNvPr id="21" name="Рисунок 20"/>
          <p:cNvPicPr>
            <a:picLocks noChangeAspect="1"/>
          </p:cNvPicPr>
          <p:nvPr/>
        </p:nvPicPr>
        <p:blipFill>
          <a:blip r:embed="rId3"/>
          <a:stretch>
            <a:fillRect/>
          </a:stretch>
        </p:blipFill>
        <p:spPr>
          <a:xfrm>
            <a:off x="1383016" y="2074992"/>
            <a:ext cx="3791549" cy="3187613"/>
          </a:xfrm>
          <a:prstGeom prst="rect">
            <a:avLst/>
          </a:prstGeom>
          <a:ln w="6350">
            <a:noFill/>
          </a:ln>
        </p:spPr>
      </p:pic>
      <p:sp>
        <p:nvSpPr>
          <p:cNvPr id="23" name="TextBox 22"/>
          <p:cNvSpPr txBox="1"/>
          <p:nvPr/>
        </p:nvSpPr>
        <p:spPr>
          <a:xfrm>
            <a:off x="2397923" y="1481371"/>
            <a:ext cx="1352340" cy="275101"/>
          </a:xfrm>
          <a:prstGeom prst="rect">
            <a:avLst/>
          </a:prstGeom>
          <a:noFill/>
        </p:spPr>
        <p:txBody>
          <a:bodyPr wrap="none" lIns="74318" tIns="37160" rIns="74318" bIns="37160" rtlCol="0">
            <a:spAutoFit/>
          </a:bodyPr>
          <a:lstStyle/>
          <a:p>
            <a:r>
              <a:rPr lang="ru-RU" sz="1300" b="1" dirty="0">
                <a:solidFill>
                  <a:schemeClr val="tx2">
                    <a:lumMod val="75000"/>
                  </a:schemeClr>
                </a:solidFill>
              </a:rPr>
              <a:t>Смета контракта</a:t>
            </a:r>
          </a:p>
        </p:txBody>
      </p:sp>
      <p:sp>
        <p:nvSpPr>
          <p:cNvPr id="24" name="TextBox 23"/>
          <p:cNvSpPr txBox="1"/>
          <p:nvPr/>
        </p:nvSpPr>
        <p:spPr>
          <a:xfrm>
            <a:off x="7141384" y="1480816"/>
            <a:ext cx="1671979" cy="275101"/>
          </a:xfrm>
          <a:prstGeom prst="rect">
            <a:avLst/>
          </a:prstGeom>
          <a:noFill/>
        </p:spPr>
        <p:txBody>
          <a:bodyPr wrap="none" lIns="74318" tIns="37160" rIns="74318" bIns="37160" rtlCol="0">
            <a:spAutoFit/>
          </a:bodyPr>
          <a:lstStyle/>
          <a:p>
            <a:r>
              <a:rPr lang="ru-RU" sz="1300" b="1" dirty="0">
                <a:solidFill>
                  <a:schemeClr val="tx2">
                    <a:lumMod val="75000"/>
                  </a:schemeClr>
                </a:solidFill>
              </a:rPr>
              <a:t>Документ о приемке</a:t>
            </a:r>
          </a:p>
        </p:txBody>
      </p:sp>
      <p:sp>
        <p:nvSpPr>
          <p:cNvPr id="26" name="Прямоугольник 25"/>
          <p:cNvSpPr/>
          <p:nvPr/>
        </p:nvSpPr>
        <p:spPr>
          <a:xfrm>
            <a:off x="1705925" y="3740484"/>
            <a:ext cx="1497876" cy="132791"/>
          </a:xfrm>
          <a:prstGeom prst="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4318" tIns="37160" rIns="74318" bIns="37160" rtlCol="0" anchor="ctr"/>
          <a:lstStyle/>
          <a:p>
            <a:pPr algn="ctr"/>
            <a:endParaRPr lang="ru-RU" sz="1463"/>
          </a:p>
        </p:txBody>
      </p:sp>
      <p:pic>
        <p:nvPicPr>
          <p:cNvPr id="27" name="Рисунок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7315" y="3118346"/>
            <a:ext cx="2232661" cy="354108"/>
          </a:xfrm>
          <a:prstGeom prst="rect">
            <a:avLst/>
          </a:prstGeom>
          <a:ln w="12700">
            <a:solidFill>
              <a:srgbClr val="0070C0"/>
            </a:solidFill>
          </a:ln>
          <a:effectLst>
            <a:outerShdw blurRad="63500" sx="102000" sy="102000" algn="ctr" rotWithShape="0">
              <a:prstClr val="black">
                <a:alpha val="40000"/>
              </a:prstClr>
            </a:outerShdw>
          </a:effectLst>
        </p:spPr>
      </p:pic>
      <p:sp>
        <p:nvSpPr>
          <p:cNvPr id="28" name="Прямоугольник 27"/>
          <p:cNvSpPr/>
          <p:nvPr/>
        </p:nvSpPr>
        <p:spPr>
          <a:xfrm>
            <a:off x="5518583" y="3833899"/>
            <a:ext cx="1388609" cy="132791"/>
          </a:xfrm>
          <a:prstGeom prst="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4318" tIns="37160" rIns="74318" bIns="37160" rtlCol="0" anchor="ctr"/>
          <a:lstStyle/>
          <a:p>
            <a:pPr algn="ctr"/>
            <a:endParaRPr lang="ru-RU" sz="1463"/>
          </a:p>
        </p:txBody>
      </p:sp>
      <p:sp>
        <p:nvSpPr>
          <p:cNvPr id="29" name="TextBox 28"/>
          <p:cNvSpPr txBox="1"/>
          <p:nvPr/>
        </p:nvSpPr>
        <p:spPr>
          <a:xfrm>
            <a:off x="1383012" y="5472144"/>
            <a:ext cx="3671308" cy="275101"/>
          </a:xfrm>
          <a:prstGeom prst="rect">
            <a:avLst/>
          </a:prstGeom>
          <a:noFill/>
        </p:spPr>
        <p:txBody>
          <a:bodyPr wrap="none" lIns="74318" tIns="37160" rIns="74318" bIns="37160" rtlCol="0">
            <a:spAutoFit/>
          </a:bodyPr>
          <a:lstStyle/>
          <a:p>
            <a:r>
              <a:rPr lang="ru-RU" sz="1300" dirty="0">
                <a:solidFill>
                  <a:schemeClr val="tx2">
                    <a:lumMod val="75000"/>
                  </a:schemeClr>
                </a:solidFill>
              </a:rPr>
              <a:t>Приказ Минстроя России от 29.12.2019 № 841</a:t>
            </a:r>
            <a:r>
              <a:rPr lang="en-US" sz="1300" dirty="0">
                <a:solidFill>
                  <a:schemeClr val="tx2">
                    <a:lumMod val="75000"/>
                  </a:schemeClr>
                </a:solidFill>
              </a:rPr>
              <a:t>/</a:t>
            </a:r>
            <a:r>
              <a:rPr lang="ru-RU" sz="1300" dirty="0" err="1">
                <a:solidFill>
                  <a:schemeClr val="tx2">
                    <a:lumMod val="75000"/>
                  </a:schemeClr>
                </a:solidFill>
              </a:rPr>
              <a:t>пр</a:t>
            </a:r>
            <a:endParaRPr lang="ru-RU" sz="1300" dirty="0">
              <a:solidFill>
                <a:schemeClr val="tx2">
                  <a:lumMod val="75000"/>
                </a:schemeClr>
              </a:solidFill>
            </a:endParaRPr>
          </a:p>
        </p:txBody>
      </p:sp>
      <p:sp>
        <p:nvSpPr>
          <p:cNvPr id="30" name="TextBox 29"/>
          <p:cNvSpPr txBox="1"/>
          <p:nvPr/>
        </p:nvSpPr>
        <p:spPr>
          <a:xfrm>
            <a:off x="1644846" y="1767859"/>
            <a:ext cx="2912703" cy="275101"/>
          </a:xfrm>
          <a:prstGeom prst="rect">
            <a:avLst/>
          </a:prstGeom>
          <a:noFill/>
        </p:spPr>
        <p:txBody>
          <a:bodyPr wrap="none" lIns="74318" tIns="37160" rIns="74318" bIns="37160" rtlCol="0">
            <a:spAutoFit/>
          </a:bodyPr>
          <a:lstStyle/>
          <a:p>
            <a:r>
              <a:rPr lang="ru-RU" sz="1300" dirty="0">
                <a:solidFill>
                  <a:schemeClr val="tx2">
                    <a:lumMod val="75000"/>
                  </a:schemeClr>
                </a:solidFill>
              </a:rPr>
              <a:t>обязательное приложение к контракту</a:t>
            </a:r>
          </a:p>
        </p:txBody>
      </p:sp>
      <p:sp>
        <p:nvSpPr>
          <p:cNvPr id="31" name="TextBox 30"/>
          <p:cNvSpPr txBox="1"/>
          <p:nvPr/>
        </p:nvSpPr>
        <p:spPr>
          <a:xfrm>
            <a:off x="6357834" y="1754260"/>
            <a:ext cx="3323905" cy="275101"/>
          </a:xfrm>
          <a:prstGeom prst="rect">
            <a:avLst/>
          </a:prstGeom>
          <a:noFill/>
        </p:spPr>
        <p:txBody>
          <a:bodyPr wrap="none" lIns="74318" tIns="37160" rIns="74318" bIns="37160" rtlCol="0">
            <a:spAutoFit/>
          </a:bodyPr>
          <a:lstStyle/>
          <a:p>
            <a:r>
              <a:rPr lang="ru-RU" sz="1300" dirty="0">
                <a:solidFill>
                  <a:schemeClr val="tx2">
                    <a:lumMod val="75000"/>
                  </a:schemeClr>
                </a:solidFill>
              </a:rPr>
              <a:t>формируется на основании сметы контракта</a:t>
            </a:r>
          </a:p>
        </p:txBody>
      </p:sp>
      <p:cxnSp>
        <p:nvCxnSpPr>
          <p:cNvPr id="32" name="Прямая со стрелкой 31"/>
          <p:cNvCxnSpPr>
            <a:stCxn id="26" idx="0"/>
            <a:endCxn id="27" idx="1"/>
          </p:cNvCxnSpPr>
          <p:nvPr/>
        </p:nvCxnSpPr>
        <p:spPr>
          <a:xfrm flipV="1">
            <a:off x="2454866" y="3295400"/>
            <a:ext cx="982449" cy="445085"/>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p:cNvCxnSpPr>
            <a:stCxn id="27" idx="3"/>
            <a:endCxn id="28" idx="0"/>
          </p:cNvCxnSpPr>
          <p:nvPr/>
        </p:nvCxnSpPr>
        <p:spPr>
          <a:xfrm>
            <a:off x="5669974" y="3295400"/>
            <a:ext cx="542911" cy="538501"/>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8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333500" y="1066800"/>
            <a:ext cx="9491980" cy="4114800"/>
          </a:xfrm>
        </p:spPr>
        <p:txBody>
          <a:bodyPr>
            <a:normAutofit/>
          </a:bodyPr>
          <a:lstStyle/>
          <a:p>
            <a:pPr algn="ctr">
              <a:spcBef>
                <a:spcPts val="488"/>
              </a:spcBef>
            </a:pPr>
            <a:r>
              <a:rPr lang="ru-RU" dirty="0"/>
              <a:t>Строительство: </a:t>
            </a:r>
            <a:br>
              <a:rPr lang="ru-RU" dirty="0"/>
            </a:br>
            <a:br>
              <a:rPr lang="ru-RU" dirty="0"/>
            </a:br>
            <a:r>
              <a:rPr lang="ru-RU" sz="3200" dirty="0">
                <a:solidFill>
                  <a:schemeClr val="bg1">
                    <a:lumMod val="75000"/>
                  </a:schemeClr>
                </a:solidFill>
              </a:rPr>
              <a:t>- акт о выполнении строительных работ; </a:t>
            </a:r>
            <a:br>
              <a:rPr lang="ru-RU" sz="3200" dirty="0">
                <a:solidFill>
                  <a:schemeClr val="bg1">
                    <a:lumMod val="75000"/>
                  </a:schemeClr>
                </a:solidFill>
              </a:rPr>
            </a:br>
            <a:r>
              <a:rPr lang="ru-RU" sz="3200" dirty="0">
                <a:solidFill>
                  <a:schemeClr val="bg1">
                    <a:lumMod val="75000"/>
                  </a:schemeClr>
                </a:solidFill>
              </a:rPr>
              <a:t>- укрупненная смета контракта; </a:t>
            </a:r>
            <a:br>
              <a:rPr lang="ru-RU" sz="3200" dirty="0">
                <a:solidFill>
                  <a:schemeClr val="bg1">
                    <a:lumMod val="75000"/>
                  </a:schemeClr>
                </a:solidFill>
              </a:rPr>
            </a:br>
            <a:r>
              <a:rPr lang="ru-RU" sz="3200" dirty="0">
                <a:solidFill>
                  <a:schemeClr val="bg1">
                    <a:lumMod val="75000"/>
                  </a:schemeClr>
                </a:solidFill>
              </a:rPr>
              <a:t>- дополнительные изменения. </a:t>
            </a:r>
            <a:endParaRPr lang="ru-RU" dirty="0"/>
          </a:p>
        </p:txBody>
      </p:sp>
    </p:spTree>
    <p:extLst>
      <p:ext uri="{BB962C8B-B14F-4D97-AF65-F5344CB8AC3E}">
        <p14:creationId xmlns:p14="http://schemas.microsoft.com/office/powerpoint/2010/main" val="14632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333500" y="1066800"/>
            <a:ext cx="9491980" cy="4953000"/>
          </a:xfrm>
        </p:spPr>
        <p:txBody>
          <a:bodyPr>
            <a:normAutofit/>
          </a:bodyPr>
          <a:lstStyle/>
          <a:p>
            <a:pPr>
              <a:spcBef>
                <a:spcPts val="488"/>
              </a:spcBef>
            </a:pPr>
            <a:r>
              <a:rPr lang="ru-RU" dirty="0"/>
              <a:t>Строительство: </a:t>
            </a:r>
            <a:br>
              <a:rPr lang="ru-RU" dirty="0"/>
            </a:br>
            <a:br>
              <a:rPr lang="ru-RU" dirty="0"/>
            </a:br>
            <a:r>
              <a:rPr lang="ru-RU" sz="3200" dirty="0">
                <a:solidFill>
                  <a:schemeClr val="bg1">
                    <a:lumMod val="75000"/>
                  </a:schemeClr>
                </a:solidFill>
              </a:rPr>
              <a:t>- формирование сведений; </a:t>
            </a:r>
            <a:br>
              <a:rPr lang="ru-RU" sz="3200" dirty="0">
                <a:solidFill>
                  <a:schemeClr val="bg1">
                    <a:lumMod val="75000"/>
                  </a:schemeClr>
                </a:solidFill>
              </a:rPr>
            </a:br>
            <a:r>
              <a:rPr lang="ru-RU" sz="3200" dirty="0">
                <a:solidFill>
                  <a:schemeClr val="bg1">
                    <a:lumMod val="75000"/>
                  </a:schemeClr>
                </a:solidFill>
              </a:rPr>
              <a:t>- выделение НДС; </a:t>
            </a:r>
            <a:br>
              <a:rPr lang="ru-RU" sz="3200" dirty="0">
                <a:solidFill>
                  <a:schemeClr val="bg1">
                    <a:lumMod val="75000"/>
                  </a:schemeClr>
                </a:solidFill>
              </a:rPr>
            </a:br>
            <a:r>
              <a:rPr lang="ru-RU" sz="3200" dirty="0">
                <a:solidFill>
                  <a:schemeClr val="bg1">
                    <a:lumMod val="75000"/>
                  </a:schemeClr>
                </a:solidFill>
              </a:rPr>
              <a:t>- возможность отражать единицы измерения по ОКЕИ;</a:t>
            </a:r>
            <a:br>
              <a:rPr lang="ru-RU" sz="3200" dirty="0">
                <a:solidFill>
                  <a:schemeClr val="bg1">
                    <a:lumMod val="75000"/>
                  </a:schemeClr>
                </a:solidFill>
              </a:rPr>
            </a:br>
            <a:r>
              <a:rPr lang="ru-RU" sz="3200" dirty="0">
                <a:solidFill>
                  <a:schemeClr val="bg1">
                    <a:lumMod val="75000"/>
                  </a:schemeClr>
                </a:solidFill>
              </a:rPr>
              <a:t>- возможность формирования сведений «накопительным» итогом. </a:t>
            </a:r>
            <a:endParaRPr lang="ru-RU" dirty="0"/>
          </a:p>
        </p:txBody>
      </p:sp>
    </p:spTree>
    <p:extLst>
      <p:ext uri="{BB962C8B-B14F-4D97-AF65-F5344CB8AC3E}">
        <p14:creationId xmlns:p14="http://schemas.microsoft.com/office/powerpoint/2010/main" val="21458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143002" y="1361088"/>
            <a:ext cx="7587690" cy="0"/>
          </a:xfrm>
          <a:custGeom>
            <a:avLst/>
            <a:gdLst/>
            <a:ahLst/>
            <a:cxnLst/>
            <a:rect l="l" t="t" r="r" b="b"/>
            <a:pathLst>
              <a:path w="4416425">
                <a:moveTo>
                  <a:pt x="0" y="0"/>
                </a:moveTo>
                <a:lnTo>
                  <a:pt x="4415994" y="0"/>
                </a:lnTo>
              </a:path>
            </a:pathLst>
          </a:custGeom>
          <a:ln w="12700">
            <a:solidFill>
              <a:schemeClr val="bg1">
                <a:lumMod val="85000"/>
              </a:schemeClr>
            </a:solidFill>
          </a:ln>
        </p:spPr>
        <p:txBody>
          <a:bodyPr wrap="square" lIns="0" tIns="0" rIns="0" bIns="0" rtlCol="0"/>
          <a:lstStyle/>
          <a:p>
            <a:endParaRPr sz="1463"/>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992" t="5130" b="16195"/>
          <a:stretch/>
        </p:blipFill>
        <p:spPr bwMode="auto">
          <a:xfrm>
            <a:off x="1370118" y="1017310"/>
            <a:ext cx="4311312" cy="5088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1905000" y="75181"/>
            <a:ext cx="7315200" cy="408638"/>
          </a:xfrm>
          <a:prstGeom prst="rect">
            <a:avLst/>
          </a:prstGeom>
        </p:spPr>
        <p:txBody>
          <a:bodyPr wrap="square" lIns="157035" tIns="78518" rIns="157035" bIns="78518">
            <a:spAutoFit/>
          </a:bodyPr>
          <a:lstStyle/>
          <a:p>
            <a:pPr algn="r"/>
            <a:r>
              <a:rPr lang="ru-RU" sz="1625" b="1" cap="all" dirty="0">
                <a:solidFill>
                  <a:schemeClr val="tx2">
                    <a:lumMod val="75000"/>
                  </a:schemeClr>
                </a:solidFill>
                <a:latin typeface="Lato Light"/>
                <a:ea typeface="+mj-ea"/>
                <a:cs typeface="Arial" panose="020B0604020202020204" pitchFamily="34" charset="0"/>
              </a:rPr>
              <a:t>АКТ ВЫПОЛНЕННЫХ РАБОТ В СФЕРЕ СТРОИТЕЛЬСТВА В ЕИС</a:t>
            </a:r>
          </a:p>
        </p:txBody>
      </p:sp>
      <p:pic>
        <p:nvPicPr>
          <p:cNvPr id="50" name="Рисунок 49"/>
          <p:cNvPicPr/>
          <p:nvPr/>
        </p:nvPicPr>
        <p:blipFill>
          <a:blip r:embed="rId3"/>
          <a:stretch>
            <a:fillRect/>
          </a:stretch>
        </p:blipFill>
        <p:spPr>
          <a:xfrm>
            <a:off x="5786700" y="1301281"/>
            <a:ext cx="5262299" cy="4944892"/>
          </a:xfrm>
          <a:prstGeom prst="rect">
            <a:avLst/>
          </a:prstGeom>
        </p:spPr>
      </p:pic>
    </p:spTree>
    <p:extLst>
      <p:ext uri="{BB962C8B-B14F-4D97-AF65-F5344CB8AC3E}">
        <p14:creationId xmlns:p14="http://schemas.microsoft.com/office/powerpoint/2010/main" val="254592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291193" y="900898"/>
            <a:ext cx="9365695" cy="1304924"/>
          </a:xfrm>
        </p:spPr>
        <p:txBody>
          <a:bodyPr>
            <a:normAutofit/>
          </a:bodyPr>
          <a:lstStyle/>
          <a:p>
            <a:pPr algn="ctr" eaLnBrk="1" hangingPunct="1">
              <a:defRPr/>
            </a:pPr>
            <a:r>
              <a:rPr lang="ru-RU" sz="3500" dirty="0">
                <a:solidFill>
                  <a:schemeClr val="accent1">
                    <a:lumMod val="75000"/>
                  </a:schemeClr>
                </a:solidFill>
              </a:rPr>
              <a:t>Государственная экспертиза</a:t>
            </a:r>
          </a:p>
        </p:txBody>
      </p:sp>
      <p:sp>
        <p:nvSpPr>
          <p:cNvPr id="64515" name="Rectangle 3"/>
          <p:cNvSpPr>
            <a:spLocks noGrp="1" noChangeArrowheads="1"/>
          </p:cNvSpPr>
          <p:nvPr>
            <p:ph idx="4294967295"/>
          </p:nvPr>
        </p:nvSpPr>
        <p:spPr>
          <a:xfrm>
            <a:off x="1020932" y="2558957"/>
            <a:ext cx="10656888" cy="2773363"/>
          </a:xfrm>
        </p:spPr>
        <p:txBody>
          <a:bodyPr/>
          <a:lstStyle/>
          <a:p>
            <a:pPr eaLnBrk="1" hangingPunct="1">
              <a:buFontTx/>
              <a:buChar char="-"/>
              <a:defRPr/>
            </a:pPr>
            <a:r>
              <a:rPr lang="ru-RU" sz="2500" dirty="0"/>
              <a:t>ст.49 Градостроительного Кодекса РФ</a:t>
            </a:r>
          </a:p>
          <a:p>
            <a:pPr eaLnBrk="1" hangingPunct="1">
              <a:buFontTx/>
              <a:buNone/>
              <a:defRPr/>
            </a:pPr>
            <a:endParaRPr lang="ru-RU" sz="2500" dirty="0"/>
          </a:p>
          <a:p>
            <a:pPr eaLnBrk="1" hangingPunct="1">
              <a:buFontTx/>
              <a:buChar char="-"/>
              <a:defRPr/>
            </a:pPr>
            <a:r>
              <a:rPr lang="ru-RU" sz="2500" dirty="0"/>
              <a:t>Постановление Правительства РФ № 145 от 5 марта 2007 г. </a:t>
            </a:r>
          </a:p>
        </p:txBody>
      </p:sp>
    </p:spTree>
    <p:extLst>
      <p:ext uri="{BB962C8B-B14F-4D97-AF65-F5344CB8AC3E}">
        <p14:creationId xmlns:p14="http://schemas.microsoft.com/office/powerpoint/2010/main" val="256554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Effect transition="in" filter="blinds(horizontal)">
                                      <p:cBhvr>
                                        <p:cTn id="7" dur="500"/>
                                        <p:tgtEl>
                                          <p:spTgt spid="645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4515">
                                            <p:txEl>
                                              <p:pRg st="2" end="2"/>
                                            </p:txEl>
                                          </p:spTgt>
                                        </p:tgtEl>
                                        <p:attrNameLst>
                                          <p:attrName>style.visibility</p:attrName>
                                        </p:attrNameLst>
                                      </p:cBhvr>
                                      <p:to>
                                        <p:strVal val="visible"/>
                                      </p:to>
                                    </p:set>
                                    <p:animEffect transition="in" filter="blinds(horizontal)">
                                      <p:cBhvr>
                                        <p:cTn id="12" dur="500"/>
                                        <p:tgtEl>
                                          <p:spTgt spid="645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Заголовок 1"/>
          <p:cNvSpPr>
            <a:spLocks noGrp="1"/>
          </p:cNvSpPr>
          <p:nvPr>
            <p:ph type="title"/>
          </p:nvPr>
        </p:nvSpPr>
        <p:spPr/>
        <p:txBody>
          <a:bodyPr>
            <a:normAutofit/>
          </a:bodyPr>
          <a:lstStyle/>
          <a:p>
            <a:pPr eaLnBrk="1" hangingPunct="1"/>
            <a:r>
              <a:rPr lang="ru-RU" altLang="ru-RU" sz="3200" dirty="0">
                <a:solidFill>
                  <a:schemeClr val="tx2"/>
                </a:solidFill>
              </a:rPr>
              <a:t>Критерии формирования лота по содержанию-ремонту автодорог</a:t>
            </a:r>
          </a:p>
        </p:txBody>
      </p:sp>
      <p:sp>
        <p:nvSpPr>
          <p:cNvPr id="33795" name="Содержимое 2"/>
          <p:cNvSpPr>
            <a:spLocks noGrp="1"/>
          </p:cNvSpPr>
          <p:nvPr>
            <p:ph idx="4294967295"/>
          </p:nvPr>
        </p:nvSpPr>
        <p:spPr>
          <a:xfrm>
            <a:off x="100012" y="1738313"/>
            <a:ext cx="11609388" cy="4954587"/>
          </a:xfrm>
        </p:spPr>
        <p:txBody>
          <a:bodyPr/>
          <a:lstStyle/>
          <a:p>
            <a:pPr algn="just" eaLnBrk="1" hangingPunct="1">
              <a:spcBef>
                <a:spcPct val="0"/>
              </a:spcBef>
              <a:buFontTx/>
              <a:buNone/>
            </a:pPr>
            <a:r>
              <a:rPr lang="ru-RU" altLang="ru-RU" sz="2000" b="1" dirty="0"/>
              <a:t>ФАС России </a:t>
            </a:r>
            <a:r>
              <a:rPr lang="ru-RU" altLang="ru-RU" sz="2000" dirty="0"/>
              <a:t>в связи с поступающими вопросами об определении критериев формирования лота при проведении закупок на содержание/ремонт автомобильных дорог, а также в целях формирования единообразной практики применения положений Федерального закона от 05.04.2013 N 44-ФЗ "О контрактной системе в сфере закупок товаров, работ, услуг для государственных и муниципальных нужд" (далее - Закон о контрактной системе) на основании пункта 5.4 постановления Правительства Российской Федерации от 30.06.2004 N 331 "Об утверждении Положения о Федеральной антимонопольной службе" направляет информационное письмо о следующем.</a:t>
            </a:r>
          </a:p>
          <a:p>
            <a:pPr algn="just" eaLnBrk="1" hangingPunct="1">
              <a:spcBef>
                <a:spcPct val="0"/>
              </a:spcBef>
              <a:buFontTx/>
              <a:buNone/>
            </a:pPr>
            <a:r>
              <a:rPr lang="ru-RU" altLang="ru-RU" sz="2000" dirty="0"/>
              <a:t>В соответствии с пунктом 1 части 1 статьи 33 Закона о контрактной системе </a:t>
            </a:r>
            <a:r>
              <a:rPr lang="ru-RU" altLang="ru-RU" sz="2000" b="1" dirty="0"/>
              <a:t>заказчик</a:t>
            </a:r>
            <a:r>
              <a:rPr lang="ru-RU" altLang="ru-RU" sz="2000" dirty="0"/>
              <a:t> при описании в документации о закупке объекта закупки </a:t>
            </a:r>
            <a:r>
              <a:rPr lang="ru-RU" altLang="ru-RU" sz="2000" b="1" dirty="0"/>
              <a:t>должен руководствоваться</a:t>
            </a:r>
            <a:r>
              <a:rPr lang="ru-RU" altLang="ru-RU" sz="2000" dirty="0"/>
              <a:t>, в том числе, </a:t>
            </a:r>
            <a:r>
              <a:rPr lang="ru-RU" altLang="ru-RU" sz="2000" b="1" dirty="0"/>
              <a:t>правилом</a:t>
            </a:r>
            <a:r>
              <a:rPr lang="ru-RU" altLang="ru-RU" sz="2000" dirty="0"/>
              <a:t>, </a:t>
            </a:r>
            <a:r>
              <a:rPr lang="ru-RU" altLang="ru-RU" sz="2000" b="1" dirty="0"/>
              <a:t>что</a:t>
            </a:r>
            <a:r>
              <a:rPr lang="ru-RU" altLang="ru-RU" sz="2000" dirty="0"/>
              <a:t> в описание объекта закупки не должны включаться требования к товарам, информации, работам, услугам при условии, что такие </a:t>
            </a:r>
            <a:r>
              <a:rPr lang="ru-RU" altLang="ru-RU" sz="2000" b="1" dirty="0"/>
              <a:t>требования или указания влекут за собой ограничение количества участников закупки.</a:t>
            </a:r>
          </a:p>
          <a:p>
            <a:pPr algn="just" eaLnBrk="1" hangingPunct="1">
              <a:spcBef>
                <a:spcPct val="0"/>
              </a:spcBef>
              <a:buFontTx/>
              <a:buNone/>
            </a:pPr>
            <a:r>
              <a:rPr lang="ru-RU" altLang="ru-RU" sz="2000" dirty="0"/>
              <a:t>С учетом указанных положений Закона о контрактной системе, а также анализа административной практики ФАС России и ее территориальных органов, по мнению ФАС России, возможно выделить следующие критерии, нарушение которых в совокупности свидетельствует о неправомерном формировании лота:</a:t>
            </a:r>
            <a:endParaRPr lang="ru-RU" altLang="ru-RU" sz="2133" dirty="0"/>
          </a:p>
        </p:txBody>
      </p:sp>
    </p:spTree>
    <p:extLst>
      <p:ext uri="{BB962C8B-B14F-4D97-AF65-F5344CB8AC3E}">
        <p14:creationId xmlns:p14="http://schemas.microsoft.com/office/powerpoint/2010/main" val="416717152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Заголовок 1"/>
          <p:cNvSpPr>
            <a:spLocks noGrp="1"/>
          </p:cNvSpPr>
          <p:nvPr>
            <p:ph type="title"/>
          </p:nvPr>
        </p:nvSpPr>
        <p:spPr/>
        <p:txBody>
          <a:bodyPr>
            <a:normAutofit/>
          </a:bodyPr>
          <a:lstStyle/>
          <a:p>
            <a:pPr algn="ctr" eaLnBrk="1" hangingPunct="1"/>
            <a:r>
              <a:rPr lang="ru-RU" altLang="ru-RU" sz="3200" dirty="0">
                <a:solidFill>
                  <a:schemeClr val="accent1">
                    <a:lumMod val="75000"/>
                  </a:schemeClr>
                </a:solidFill>
              </a:rPr>
              <a:t>Критерии формирования лота по содержанию-ремонту автодорог</a:t>
            </a:r>
          </a:p>
        </p:txBody>
      </p:sp>
      <p:pic>
        <p:nvPicPr>
          <p:cNvPr id="3" name="Рисунок 2"/>
          <p:cNvPicPr>
            <a:picLocks noChangeAspect="1"/>
          </p:cNvPicPr>
          <p:nvPr/>
        </p:nvPicPr>
        <p:blipFill>
          <a:blip r:embed="rId2"/>
          <a:stretch>
            <a:fillRect/>
          </a:stretch>
        </p:blipFill>
        <p:spPr>
          <a:xfrm>
            <a:off x="688204" y="1494579"/>
            <a:ext cx="10815591" cy="4828572"/>
          </a:xfrm>
          <a:prstGeom prst="rect">
            <a:avLst/>
          </a:prstGeom>
        </p:spPr>
      </p:pic>
    </p:spTree>
    <p:extLst>
      <p:ext uri="{BB962C8B-B14F-4D97-AF65-F5344CB8AC3E}">
        <p14:creationId xmlns:p14="http://schemas.microsoft.com/office/powerpoint/2010/main" val="328423631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Заголовок 1"/>
          <p:cNvSpPr>
            <a:spLocks noGrp="1"/>
          </p:cNvSpPr>
          <p:nvPr>
            <p:ph type="title"/>
          </p:nvPr>
        </p:nvSpPr>
        <p:spPr/>
        <p:txBody>
          <a:bodyPr/>
          <a:lstStyle/>
          <a:p>
            <a:pPr eaLnBrk="1" hangingPunct="1"/>
            <a:r>
              <a:rPr lang="ru-RU" altLang="ru-RU" dirty="0">
                <a:solidFill>
                  <a:schemeClr val="tx2"/>
                </a:solidFill>
              </a:rPr>
              <a:t>Требования к участникам</a:t>
            </a:r>
          </a:p>
        </p:txBody>
      </p:sp>
      <p:sp>
        <p:nvSpPr>
          <p:cNvPr id="50179" name="Содержимое 2"/>
          <p:cNvSpPr>
            <a:spLocks noGrp="1"/>
          </p:cNvSpPr>
          <p:nvPr>
            <p:ph idx="4294967295"/>
          </p:nvPr>
        </p:nvSpPr>
        <p:spPr>
          <a:xfrm>
            <a:off x="482600" y="1428221"/>
            <a:ext cx="10972800" cy="3162300"/>
          </a:xfrm>
        </p:spPr>
        <p:txBody>
          <a:bodyPr/>
          <a:lstStyle/>
          <a:p>
            <a:pPr algn="just" eaLnBrk="1" hangingPunct="1">
              <a:spcBef>
                <a:spcPct val="0"/>
              </a:spcBef>
            </a:pPr>
            <a:r>
              <a:rPr lang="ru-RU" altLang="ru-RU" sz="2133" u="sng" dirty="0"/>
              <a:t>п. 1ч.1 Статьи 31 44-ФЗ:</a:t>
            </a:r>
          </a:p>
          <a:p>
            <a:pPr algn="just" eaLnBrk="1" hangingPunct="1">
              <a:spcBef>
                <a:spcPct val="0"/>
              </a:spcBef>
            </a:pPr>
            <a:endParaRPr lang="ru-RU" altLang="ru-RU" sz="2133" u="sng" dirty="0"/>
          </a:p>
          <a:p>
            <a:pPr algn="just" eaLnBrk="1" hangingPunct="1">
              <a:spcBef>
                <a:spcPct val="0"/>
              </a:spcBef>
            </a:pPr>
            <a:r>
              <a:rPr lang="ru-RU" altLang="ru-RU" sz="2133" dirty="0"/>
              <a:t>При осуществлении закупки заказчик устанавливает следующие единые требования к участникам закупки:</a:t>
            </a:r>
          </a:p>
          <a:p>
            <a:pPr algn="just" eaLnBrk="1" hangingPunct="1">
              <a:spcBef>
                <a:spcPct val="0"/>
              </a:spcBef>
            </a:pPr>
            <a:endParaRPr lang="ru-RU" altLang="ru-RU" sz="2133" dirty="0"/>
          </a:p>
          <a:p>
            <a:pPr algn="just" eaLnBrk="1" hangingPunct="1">
              <a:spcBef>
                <a:spcPct val="0"/>
              </a:spcBef>
            </a:pPr>
            <a:r>
              <a:rPr lang="ru-RU" altLang="ru-RU" sz="2133" dirty="0"/>
              <a:t> 1) соответствие требованиям, установленным в соответствии с законодательством Российской Федерации к лицам, осуществляющим поставку товара, выполнение работы, оказание услуги, являющихся объектом закупки;</a:t>
            </a:r>
          </a:p>
          <a:p>
            <a:pPr algn="just" eaLnBrk="1" hangingPunct="1">
              <a:spcBef>
                <a:spcPct val="0"/>
              </a:spcBef>
            </a:pPr>
            <a:endParaRPr lang="ru-RU" altLang="ru-RU" sz="2133" dirty="0"/>
          </a:p>
        </p:txBody>
      </p:sp>
      <p:pic>
        <p:nvPicPr>
          <p:cNvPr id="50180"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32101" y="4389967"/>
            <a:ext cx="3223684" cy="2110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2454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49"/>
            <a:ext cx="9113838" cy="1120903"/>
          </a:xfrm>
        </p:spPr>
        <p:txBody>
          <a:bodyPr>
            <a:noAutofit/>
          </a:bodyPr>
          <a:lstStyle/>
          <a:p>
            <a:r>
              <a:rPr lang="ru-RU" sz="3600" dirty="0"/>
              <a:t>Постановление о дополнительных требованиях (ПП РФ 2571 </a:t>
            </a:r>
            <a:r>
              <a:rPr lang="ru-RU" sz="3600"/>
              <a:t>от 29.12.2021)</a:t>
            </a:r>
            <a:endParaRPr lang="ru-RU" sz="3600" dirty="0"/>
          </a:p>
        </p:txBody>
      </p:sp>
      <p:sp>
        <p:nvSpPr>
          <p:cNvPr id="13" name="Объект 2">
            <a:extLst>
              <a:ext uri="{FF2B5EF4-FFF2-40B4-BE49-F238E27FC236}">
                <a16:creationId xmlns:a16="http://schemas.microsoft.com/office/drawing/2014/main" id="{FE39B7C6-DE2A-43AD-B409-4DC5CB25D73D}"/>
              </a:ext>
            </a:extLst>
          </p:cNvPr>
          <p:cNvSpPr txBox="1">
            <a:spLocks/>
          </p:cNvSpPr>
          <p:nvPr/>
        </p:nvSpPr>
        <p:spPr>
          <a:xfrm>
            <a:off x="1600932" y="1652282"/>
            <a:ext cx="9113838" cy="4620502"/>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ru-RU" b="1" dirty="0">
                <a:solidFill>
                  <a:schemeClr val="accent3"/>
                </a:solidFill>
              </a:rPr>
              <a:t>Взамен ПП РФ от 04.02.2015 № 99</a:t>
            </a:r>
          </a:p>
          <a:p>
            <a:pPr marL="0" indent="0">
              <a:buNone/>
            </a:pPr>
            <a:endParaRPr lang="ru-RU" dirty="0"/>
          </a:p>
          <a:p>
            <a:pPr marL="265113" indent="-265113">
              <a:spcAft>
                <a:spcPts val="600"/>
              </a:spcAft>
              <a:buAutoNum type="arabicPeriod"/>
            </a:pPr>
            <a:r>
              <a:rPr lang="ru-RU" dirty="0"/>
              <a:t>Подтверждающая информация и документы в рамках «универсальной </a:t>
            </a:r>
            <a:r>
              <a:rPr lang="ru-RU" dirty="0" err="1"/>
              <a:t>предквалификации</a:t>
            </a:r>
            <a:r>
              <a:rPr lang="ru-RU" dirty="0"/>
              <a:t>»:</a:t>
            </a:r>
          </a:p>
          <a:p>
            <a:pPr marL="0" indent="0">
              <a:spcAft>
                <a:spcPts val="600"/>
              </a:spcAft>
              <a:buNone/>
            </a:pPr>
            <a:endParaRPr lang="ru-RU" dirty="0">
              <a:solidFill>
                <a:schemeClr val="accent1"/>
              </a:solidFill>
            </a:endParaRP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p:txBody>
      </p:sp>
      <p:sp>
        <p:nvSpPr>
          <p:cNvPr id="8" name="Прямоугольник: скругленные углы 7">
            <a:extLst>
              <a:ext uri="{FF2B5EF4-FFF2-40B4-BE49-F238E27FC236}">
                <a16:creationId xmlns:a16="http://schemas.microsoft.com/office/drawing/2014/main" id="{6FB786E6-5BEA-4D6D-935E-F4FFDA810EDE}"/>
              </a:ext>
            </a:extLst>
          </p:cNvPr>
          <p:cNvSpPr/>
          <p:nvPr/>
        </p:nvSpPr>
        <p:spPr>
          <a:xfrm>
            <a:off x="1947672" y="2779776"/>
            <a:ext cx="2953512" cy="1389881"/>
          </a:xfrm>
          <a:prstGeom prst="roundRect">
            <a:avLst/>
          </a:prstGeom>
          <a:solidFill>
            <a:schemeClr val="bg1">
              <a:lumMod val="6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ru-RU" sz="1600" dirty="0">
                <a:latin typeface="Roboto Light" panose="020B0604020202020204" charset="0"/>
                <a:ea typeface="Roboto Light" panose="020B0604020202020204" charset="0"/>
                <a:cs typeface="Roboto Light" panose="020B0604020202020204" charset="0"/>
              </a:rPr>
              <a:t>Информация о контракте / договоре </a:t>
            </a:r>
            <a:r>
              <a:rPr lang="ru-RU" sz="1600" b="1" dirty="0">
                <a:latin typeface="Roboto Light" panose="020B0604020202020204" charset="0"/>
                <a:ea typeface="Roboto Light" panose="020B0604020202020204" charset="0"/>
                <a:cs typeface="Roboto Light" panose="020B0604020202020204" charset="0"/>
              </a:rPr>
              <a:t>подлежит</a:t>
            </a:r>
            <a:r>
              <a:rPr lang="ru-RU" sz="1600" dirty="0">
                <a:latin typeface="Roboto Light" panose="020B0604020202020204" charset="0"/>
                <a:ea typeface="Roboto Light" panose="020B0604020202020204" charset="0"/>
                <a:cs typeface="Roboto Light" panose="020B0604020202020204" charset="0"/>
              </a:rPr>
              <a:t> включению в реестр</a:t>
            </a:r>
          </a:p>
        </p:txBody>
      </p:sp>
      <p:cxnSp>
        <p:nvCxnSpPr>
          <p:cNvPr id="9" name="Прямая со стрелкой 8">
            <a:extLst>
              <a:ext uri="{FF2B5EF4-FFF2-40B4-BE49-F238E27FC236}">
                <a16:creationId xmlns:a16="http://schemas.microsoft.com/office/drawing/2014/main" id="{991B4DAA-6246-4D50-85A1-6F949894A348}"/>
              </a:ext>
            </a:extLst>
          </p:cNvPr>
          <p:cNvCxnSpPr>
            <a:cxnSpLocks/>
          </p:cNvCxnSpPr>
          <p:nvPr/>
        </p:nvCxnSpPr>
        <p:spPr>
          <a:xfrm>
            <a:off x="4901184" y="3429000"/>
            <a:ext cx="914400" cy="0"/>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sp>
        <p:nvSpPr>
          <p:cNvPr id="10" name="Прямоугольник: скругленные углы 9">
            <a:extLst>
              <a:ext uri="{FF2B5EF4-FFF2-40B4-BE49-F238E27FC236}">
                <a16:creationId xmlns:a16="http://schemas.microsoft.com/office/drawing/2014/main" id="{04416A8A-9710-4E85-A781-ED1DFAF9BDEA}"/>
              </a:ext>
            </a:extLst>
          </p:cNvPr>
          <p:cNvSpPr/>
          <p:nvPr/>
        </p:nvSpPr>
        <p:spPr>
          <a:xfrm>
            <a:off x="5815584" y="2779776"/>
            <a:ext cx="4626864" cy="1389881"/>
          </a:xfrm>
          <a:prstGeom prst="roundRect">
            <a:avLst/>
          </a:prstGeom>
          <a:solidFill>
            <a:schemeClr val="tx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85750" indent="-285750">
              <a:buFont typeface="Arial" panose="020B0604020202020204" pitchFamily="34" charset="0"/>
              <a:buChar char="•"/>
            </a:pPr>
            <a:r>
              <a:rPr lang="ru-RU" sz="1600" dirty="0">
                <a:latin typeface="Roboto Light" panose="020B0604020202020204" charset="0"/>
                <a:ea typeface="Roboto Light" panose="020B0604020202020204" charset="0"/>
                <a:cs typeface="Roboto Light" panose="020B0604020202020204" charset="0"/>
              </a:rPr>
              <a:t>номер реестровой записи из реестра по 44-ФЗ / 223-ФЗ</a:t>
            </a:r>
          </a:p>
          <a:p>
            <a:pPr marL="285750" indent="-285750">
              <a:buFont typeface="Arial" panose="020B0604020202020204" pitchFamily="34" charset="0"/>
              <a:buChar char="•"/>
            </a:pPr>
            <a:r>
              <a:rPr lang="ru-RU" sz="1600" dirty="0">
                <a:latin typeface="Roboto Light" panose="020B0604020202020204" charset="0"/>
                <a:ea typeface="Roboto Light" panose="020B0604020202020204" charset="0"/>
                <a:cs typeface="Roboto Light" panose="020B0604020202020204" charset="0"/>
              </a:rPr>
              <a:t>выписка из реестра контрактов, содержащего гос. тайну, по 44-ФЗ</a:t>
            </a:r>
          </a:p>
        </p:txBody>
      </p:sp>
      <p:sp>
        <p:nvSpPr>
          <p:cNvPr id="11" name="Прямоугольник: скругленные углы 10">
            <a:extLst>
              <a:ext uri="{FF2B5EF4-FFF2-40B4-BE49-F238E27FC236}">
                <a16:creationId xmlns:a16="http://schemas.microsoft.com/office/drawing/2014/main" id="{7C9CEF9D-A1EC-44B0-B195-F409EE253B07}"/>
              </a:ext>
            </a:extLst>
          </p:cNvPr>
          <p:cNvSpPr/>
          <p:nvPr/>
        </p:nvSpPr>
        <p:spPr>
          <a:xfrm>
            <a:off x="1947672" y="4509639"/>
            <a:ext cx="2953512" cy="1389875"/>
          </a:xfrm>
          <a:prstGeom prst="roundRect">
            <a:avLst/>
          </a:prstGeom>
          <a:solidFill>
            <a:schemeClr val="bg1">
              <a:lumMod val="6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ru-RU" sz="1600" dirty="0">
                <a:latin typeface="Roboto Light" panose="020B0604020202020204" charset="0"/>
                <a:ea typeface="Roboto Light" panose="020B0604020202020204" charset="0"/>
                <a:cs typeface="Roboto Light" panose="020B0604020202020204" charset="0"/>
              </a:rPr>
              <a:t>Информация о контракте / договоре </a:t>
            </a:r>
            <a:r>
              <a:rPr lang="ru-RU" sz="1600" b="1" dirty="0">
                <a:latin typeface="Roboto Light" panose="020B0604020202020204" charset="0"/>
                <a:ea typeface="Roboto Light" panose="020B0604020202020204" charset="0"/>
                <a:cs typeface="Roboto Light" panose="020B0604020202020204" charset="0"/>
              </a:rPr>
              <a:t>не</a:t>
            </a:r>
            <a:r>
              <a:rPr lang="ru-RU" sz="1600" dirty="0">
                <a:latin typeface="Roboto Light" panose="020B0604020202020204" charset="0"/>
                <a:ea typeface="Roboto Light" panose="020B0604020202020204" charset="0"/>
                <a:cs typeface="Roboto Light" panose="020B0604020202020204" charset="0"/>
              </a:rPr>
              <a:t> </a:t>
            </a:r>
            <a:r>
              <a:rPr lang="ru-RU" sz="1600" b="1" dirty="0">
                <a:latin typeface="Roboto Light" panose="020B0604020202020204" charset="0"/>
                <a:ea typeface="Roboto Light" panose="020B0604020202020204" charset="0"/>
                <a:cs typeface="Roboto Light" panose="020B0604020202020204" charset="0"/>
              </a:rPr>
              <a:t>подлежит</a:t>
            </a:r>
            <a:r>
              <a:rPr lang="ru-RU" sz="1600" dirty="0">
                <a:latin typeface="Roboto Light" panose="020B0604020202020204" charset="0"/>
                <a:ea typeface="Roboto Light" panose="020B0604020202020204" charset="0"/>
                <a:cs typeface="Roboto Light" panose="020B0604020202020204" charset="0"/>
              </a:rPr>
              <a:t> включению в реестр</a:t>
            </a:r>
          </a:p>
        </p:txBody>
      </p:sp>
      <p:cxnSp>
        <p:nvCxnSpPr>
          <p:cNvPr id="12" name="Прямая со стрелкой 11">
            <a:extLst>
              <a:ext uri="{FF2B5EF4-FFF2-40B4-BE49-F238E27FC236}">
                <a16:creationId xmlns:a16="http://schemas.microsoft.com/office/drawing/2014/main" id="{DD7C3C35-CAA4-4F92-BFD4-108567DCDB5B}"/>
              </a:ext>
            </a:extLst>
          </p:cNvPr>
          <p:cNvCxnSpPr>
            <a:cxnSpLocks/>
          </p:cNvCxnSpPr>
          <p:nvPr/>
        </p:nvCxnSpPr>
        <p:spPr>
          <a:xfrm>
            <a:off x="4901184" y="5201308"/>
            <a:ext cx="914400" cy="0"/>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sp>
        <p:nvSpPr>
          <p:cNvPr id="14" name="Прямоугольник: скругленные углы 13">
            <a:extLst>
              <a:ext uri="{FF2B5EF4-FFF2-40B4-BE49-F238E27FC236}">
                <a16:creationId xmlns:a16="http://schemas.microsoft.com/office/drawing/2014/main" id="{FC216AEC-99D3-4B04-97F8-262850A73A55}"/>
              </a:ext>
            </a:extLst>
          </p:cNvPr>
          <p:cNvSpPr/>
          <p:nvPr/>
        </p:nvSpPr>
        <p:spPr>
          <a:xfrm>
            <a:off x="5818636" y="4509639"/>
            <a:ext cx="4626863" cy="1436736"/>
          </a:xfrm>
          <a:prstGeom prst="roundRect">
            <a:avLst/>
          </a:prstGeom>
          <a:solidFill>
            <a:schemeClr val="tx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74637">
              <a:spcAft>
                <a:spcPts val="600"/>
              </a:spcAft>
            </a:pPr>
            <a:endParaRPr lang="ru-RU" sz="1600" dirty="0">
              <a:latin typeface="Roboto Light" panose="020B0604020202020204" charset="0"/>
              <a:ea typeface="Roboto Light" panose="020B0604020202020204" charset="0"/>
              <a:cs typeface="Roboto Light" panose="020B0604020202020204" charset="0"/>
            </a:endParaRPr>
          </a:p>
          <a:p>
            <a:pPr marL="285750" indent="-285750">
              <a:spcAft>
                <a:spcPts val="600"/>
              </a:spcAft>
              <a:buFont typeface="Arial" panose="020B0604020202020204" pitchFamily="34" charset="0"/>
              <a:buChar char="•"/>
            </a:pPr>
            <a:r>
              <a:rPr lang="ru-RU" sz="1600" u="sng" dirty="0">
                <a:solidFill>
                  <a:schemeClr val="bg1"/>
                </a:solidFill>
                <a:latin typeface="Roboto Light" panose="020B0604020202020204" charset="0"/>
                <a:ea typeface="Roboto Light" panose="020B0604020202020204" charset="0"/>
                <a:cs typeface="Roboto Light" panose="020B0604020202020204" charset="0"/>
              </a:rPr>
              <a:t>исполненный</a:t>
            </a:r>
            <a:r>
              <a:rPr lang="ru-RU" sz="1600" dirty="0">
                <a:latin typeface="Roboto Light" panose="020B0604020202020204" charset="0"/>
                <a:ea typeface="Roboto Light" panose="020B0604020202020204" charset="0"/>
                <a:cs typeface="Roboto Light" panose="020B0604020202020204" charset="0"/>
              </a:rPr>
              <a:t> контракт по 44-ФЗ /223-ФЗ</a:t>
            </a:r>
          </a:p>
          <a:p>
            <a:pPr marL="285750" indent="-285750">
              <a:spcAft>
                <a:spcPts val="600"/>
              </a:spcAft>
              <a:buFont typeface="Arial" panose="020B0604020202020204" pitchFamily="34" charset="0"/>
              <a:buChar char="•"/>
            </a:pPr>
            <a:r>
              <a:rPr lang="ru-RU" sz="1600" dirty="0">
                <a:latin typeface="Roboto Light" panose="020B0604020202020204" charset="0"/>
                <a:ea typeface="Roboto Light" panose="020B0604020202020204" charset="0"/>
                <a:cs typeface="Roboto Light" panose="020B0604020202020204" charset="0"/>
              </a:rPr>
              <a:t>акт (акты) приемки, подтверждающий цену поставленных товаров, выполненных работ, оказанных услуг</a:t>
            </a:r>
          </a:p>
          <a:p>
            <a:pPr marL="539750" indent="-265113">
              <a:spcAft>
                <a:spcPts val="600"/>
              </a:spcAft>
            </a:pPr>
            <a:endParaRPr lang="ru-RU" sz="1600" dirty="0"/>
          </a:p>
        </p:txBody>
      </p:sp>
    </p:spTree>
    <p:extLst>
      <p:ext uri="{BB962C8B-B14F-4D97-AF65-F5344CB8AC3E}">
        <p14:creationId xmlns:p14="http://schemas.microsoft.com/office/powerpoint/2010/main" val="2915014786"/>
      </p:ext>
    </p:extLst>
  </p:cSld>
  <p:clrMapOvr>
    <a:masterClrMapping/>
  </p:clrMapOvr>
  <p:transition spd="slow">
    <p:fade thruBlk="1"/>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Заголовок 1"/>
          <p:cNvSpPr>
            <a:spLocks noGrp="1"/>
          </p:cNvSpPr>
          <p:nvPr>
            <p:ph type="title"/>
          </p:nvPr>
        </p:nvSpPr>
        <p:spPr/>
        <p:txBody>
          <a:bodyPr/>
          <a:lstStyle/>
          <a:p>
            <a:pPr eaLnBrk="1" hangingPunct="1"/>
            <a:r>
              <a:rPr lang="ru-RU" altLang="ru-RU" dirty="0">
                <a:solidFill>
                  <a:schemeClr val="tx2"/>
                </a:solidFill>
              </a:rPr>
              <a:t>Требования к участникам</a:t>
            </a:r>
          </a:p>
        </p:txBody>
      </p:sp>
      <p:sp>
        <p:nvSpPr>
          <p:cNvPr id="13315" name="Содержимое 2"/>
          <p:cNvSpPr>
            <a:spLocks noGrp="1"/>
          </p:cNvSpPr>
          <p:nvPr>
            <p:ph idx="4294967295"/>
          </p:nvPr>
        </p:nvSpPr>
        <p:spPr>
          <a:xfrm>
            <a:off x="408372" y="1399883"/>
            <a:ext cx="10972800" cy="4603750"/>
          </a:xfrm>
        </p:spPr>
        <p:txBody>
          <a:bodyPr/>
          <a:lstStyle/>
          <a:p>
            <a:pPr marL="609585" indent="-609585">
              <a:defRPr/>
            </a:pPr>
            <a:r>
              <a:rPr lang="ru-RU" b="1" i="1" dirty="0"/>
              <a:t>1. Пожарная безопасность </a:t>
            </a:r>
            <a:r>
              <a:rPr lang="ru-RU" b="1" i="1" dirty="0">
                <a:solidFill>
                  <a:schemeClr val="accent1"/>
                </a:solidFill>
              </a:rPr>
              <a:t>(лицензирование)</a:t>
            </a:r>
            <a:endParaRPr lang="en-US" b="1" i="1" dirty="0">
              <a:solidFill>
                <a:schemeClr val="accent1"/>
              </a:solidFill>
            </a:endParaRPr>
          </a:p>
          <a:p>
            <a:pPr marL="482588">
              <a:defRPr/>
            </a:pPr>
            <a:r>
              <a:rPr lang="en-US" dirty="0"/>
              <a:t>1.1</a:t>
            </a:r>
            <a:r>
              <a:rPr lang="ru-RU" dirty="0"/>
              <a:t> Производство работ по монтажу, ремонту и обслуживанию средств обеспечения пожарной безопасности</a:t>
            </a:r>
          </a:p>
          <a:p>
            <a:pPr marL="482588">
              <a:tabLst>
                <a:tab pos="4904195" algn="l"/>
                <a:tab pos="7272685" algn="l"/>
              </a:tabLst>
              <a:defRPr/>
            </a:pPr>
            <a:r>
              <a:rPr lang="ru-RU" dirty="0"/>
              <a:t>1.2 Предупреждение и тушение пожаров </a:t>
            </a:r>
          </a:p>
          <a:p>
            <a:pPr eaLnBrk="1" hangingPunct="1">
              <a:defRPr/>
            </a:pPr>
            <a:endParaRPr lang="ru-RU" dirty="0"/>
          </a:p>
          <a:p>
            <a:pPr eaLnBrk="1" hangingPunct="1">
              <a:defRPr/>
            </a:pPr>
            <a:r>
              <a:rPr lang="ru-RU" b="1" i="1" dirty="0"/>
              <a:t>2. Строительство </a:t>
            </a:r>
            <a:r>
              <a:rPr lang="ru-RU" b="1" i="1" dirty="0">
                <a:solidFill>
                  <a:schemeClr val="accent1"/>
                </a:solidFill>
              </a:rPr>
              <a:t>(саморегулирование) </a:t>
            </a:r>
          </a:p>
          <a:p>
            <a:pPr marL="482588">
              <a:defRPr/>
            </a:pPr>
            <a:r>
              <a:rPr lang="ru-RU" dirty="0"/>
              <a:t>2.1 Проектирование </a:t>
            </a:r>
          </a:p>
          <a:p>
            <a:pPr marL="482588">
              <a:defRPr/>
            </a:pPr>
            <a:r>
              <a:rPr lang="ru-RU" dirty="0"/>
              <a:t>2.2 Строительство </a:t>
            </a:r>
          </a:p>
          <a:p>
            <a:pPr marL="482588">
              <a:tabLst>
                <a:tab pos="5018492" algn="l"/>
              </a:tabLst>
              <a:defRPr/>
            </a:pPr>
            <a:r>
              <a:rPr lang="ru-RU" dirty="0"/>
              <a:t>2.3 Инженерные изыскания для строительства </a:t>
            </a:r>
          </a:p>
          <a:p>
            <a:pPr algn="just">
              <a:spcBef>
                <a:spcPts val="0"/>
              </a:spcBef>
              <a:defRPr/>
            </a:pPr>
            <a:endParaRPr lang="ru-RU" sz="2133" dirty="0"/>
          </a:p>
        </p:txBody>
      </p:sp>
    </p:spTree>
    <p:extLst>
      <p:ext uri="{BB962C8B-B14F-4D97-AF65-F5344CB8AC3E}">
        <p14:creationId xmlns:p14="http://schemas.microsoft.com/office/powerpoint/2010/main" val="341468904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Заголовок 1"/>
          <p:cNvSpPr>
            <a:spLocks noGrp="1"/>
          </p:cNvSpPr>
          <p:nvPr>
            <p:ph type="title"/>
          </p:nvPr>
        </p:nvSpPr>
        <p:spPr/>
        <p:txBody>
          <a:bodyPr/>
          <a:lstStyle/>
          <a:p>
            <a:pPr eaLnBrk="1" hangingPunct="1"/>
            <a:r>
              <a:rPr lang="ru-RU" altLang="ru-RU" dirty="0">
                <a:solidFill>
                  <a:schemeClr val="tx2"/>
                </a:solidFill>
              </a:rPr>
              <a:t>Саморегулирование</a:t>
            </a:r>
          </a:p>
        </p:txBody>
      </p:sp>
      <p:sp>
        <p:nvSpPr>
          <p:cNvPr id="13315" name="Содержимое 2"/>
          <p:cNvSpPr>
            <a:spLocks noGrp="1"/>
          </p:cNvSpPr>
          <p:nvPr>
            <p:ph idx="4294967295"/>
          </p:nvPr>
        </p:nvSpPr>
        <p:spPr>
          <a:xfrm>
            <a:off x="150921" y="2479675"/>
            <a:ext cx="10972800" cy="3162300"/>
          </a:xfrm>
        </p:spPr>
        <p:txBody>
          <a:bodyPr/>
          <a:lstStyle/>
          <a:p>
            <a:pPr marL="609585" indent="-609585" algn="just">
              <a:defRPr/>
            </a:pPr>
            <a:r>
              <a:rPr lang="ru-RU" b="1" dirty="0"/>
              <a:t>Саморегулируемая организация</a:t>
            </a:r>
            <a:r>
              <a:rPr lang="ru-RU" dirty="0"/>
              <a:t> — </a:t>
            </a:r>
            <a:r>
              <a:rPr lang="ru-RU" u="sng" dirty="0"/>
              <a:t>некоммерческая организация</a:t>
            </a:r>
            <a:r>
              <a:rPr lang="ru-RU" dirty="0"/>
              <a:t>, созданная в целях саморегулирования, основанная на членстве, объединяющая субъектов предпринимательской деятельности исходя из </a:t>
            </a:r>
            <a:r>
              <a:rPr lang="ru-RU" u="sng" dirty="0"/>
              <a:t>единства отрасли</a:t>
            </a:r>
            <a:r>
              <a:rPr lang="ru-RU" dirty="0"/>
              <a:t> производства товаров (работ, услуг) или рынка произведенных товаров (работ, услуг) либо </a:t>
            </a:r>
            <a:r>
              <a:rPr lang="ru-RU" u="sng" dirty="0"/>
              <a:t>объединяющая субъектов профессиональной деятельности определенного вида</a:t>
            </a:r>
            <a:r>
              <a:rPr lang="ru-RU" dirty="0"/>
              <a:t>.</a:t>
            </a:r>
          </a:p>
          <a:p>
            <a:pPr algn="just">
              <a:spcBef>
                <a:spcPts val="0"/>
              </a:spcBef>
              <a:defRPr/>
            </a:pPr>
            <a:endParaRPr lang="ru-RU" sz="2133" dirty="0"/>
          </a:p>
        </p:txBody>
      </p:sp>
    </p:spTree>
    <p:extLst>
      <p:ext uri="{BB962C8B-B14F-4D97-AF65-F5344CB8AC3E}">
        <p14:creationId xmlns:p14="http://schemas.microsoft.com/office/powerpoint/2010/main" val="390450658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Заголовок 1"/>
          <p:cNvSpPr>
            <a:spLocks noGrp="1"/>
          </p:cNvSpPr>
          <p:nvPr>
            <p:ph type="title"/>
          </p:nvPr>
        </p:nvSpPr>
        <p:spPr/>
        <p:txBody>
          <a:bodyPr/>
          <a:lstStyle/>
          <a:p>
            <a:pPr eaLnBrk="1" hangingPunct="1"/>
            <a:r>
              <a:rPr lang="ru-RU" altLang="ru-RU" dirty="0">
                <a:solidFill>
                  <a:schemeClr val="tx2"/>
                </a:solidFill>
              </a:rPr>
              <a:t>Саморегулирование</a:t>
            </a:r>
          </a:p>
        </p:txBody>
      </p:sp>
      <p:sp>
        <p:nvSpPr>
          <p:cNvPr id="53251" name="Содержимое 2"/>
          <p:cNvSpPr>
            <a:spLocks noGrp="1"/>
          </p:cNvSpPr>
          <p:nvPr>
            <p:ph idx="4294967295"/>
          </p:nvPr>
        </p:nvSpPr>
        <p:spPr>
          <a:xfrm>
            <a:off x="0" y="1989138"/>
            <a:ext cx="10972800" cy="3744912"/>
          </a:xfrm>
        </p:spPr>
        <p:txBody>
          <a:bodyPr>
            <a:normAutofit fontScale="92500" lnSpcReduction="10000"/>
          </a:bodyPr>
          <a:lstStyle/>
          <a:p>
            <a:pPr eaLnBrk="1" hangingPunct="1">
              <a:lnSpc>
                <a:spcPct val="90000"/>
              </a:lnSpc>
            </a:pPr>
            <a:r>
              <a:rPr lang="ru-RU" altLang="ru-RU" dirty="0"/>
              <a:t>Основная идея СРО — </a:t>
            </a:r>
            <a:r>
              <a:rPr lang="ru-RU" altLang="ru-RU" dirty="0">
                <a:solidFill>
                  <a:srgbClr val="FF0000"/>
                </a:solidFill>
              </a:rPr>
              <a:t>переложить контрольные и надзорные функции </a:t>
            </a:r>
            <a:r>
              <a:rPr lang="ru-RU" altLang="ru-RU" dirty="0"/>
              <a:t>за деятельностью субъектов в определенной сфере с государства </a:t>
            </a:r>
            <a:r>
              <a:rPr lang="ru-RU" altLang="ru-RU" dirty="0">
                <a:solidFill>
                  <a:srgbClr val="FF0000"/>
                </a:solidFill>
              </a:rPr>
              <a:t>на самих участников рынка</a:t>
            </a:r>
            <a:r>
              <a:rPr lang="ru-RU" altLang="ru-RU" dirty="0"/>
              <a:t>. </a:t>
            </a:r>
          </a:p>
          <a:p>
            <a:pPr eaLnBrk="1" hangingPunct="1">
              <a:lnSpc>
                <a:spcPct val="90000"/>
              </a:lnSpc>
            </a:pPr>
            <a:endParaRPr lang="ru-RU" altLang="ru-RU" dirty="0"/>
          </a:p>
          <a:p>
            <a:pPr algn="just" eaLnBrk="1" hangingPunct="1">
              <a:lnSpc>
                <a:spcPct val="90000"/>
              </a:lnSpc>
            </a:pPr>
            <a:r>
              <a:rPr lang="ru-RU" altLang="ru-RU" dirty="0"/>
              <a:t>При этом с государства снимались бы явно избыточные функции и, как следствие, снижались бы бюджетные расходы, а фокус собственно государственного надзора смещался бы с надзора за деятельностью в сторону надзора за результатом деятельности. В связи с внедрением института СРО постепенно будет отменяться лицензирование отдельных видов деятельности.</a:t>
            </a:r>
          </a:p>
          <a:p>
            <a:pPr algn="just" eaLnBrk="1" hangingPunct="1">
              <a:spcBef>
                <a:spcPct val="0"/>
              </a:spcBef>
            </a:pPr>
            <a:endParaRPr lang="ru-RU" altLang="ru-RU" sz="2133" dirty="0"/>
          </a:p>
        </p:txBody>
      </p:sp>
    </p:spTree>
    <p:extLst>
      <p:ext uri="{BB962C8B-B14F-4D97-AF65-F5344CB8AC3E}">
        <p14:creationId xmlns:p14="http://schemas.microsoft.com/office/powerpoint/2010/main" val="66653696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Заголовок 1"/>
          <p:cNvSpPr>
            <a:spLocks noGrp="1"/>
          </p:cNvSpPr>
          <p:nvPr>
            <p:ph type="title"/>
          </p:nvPr>
        </p:nvSpPr>
        <p:spPr/>
        <p:txBody>
          <a:bodyPr>
            <a:normAutofit/>
          </a:bodyPr>
          <a:lstStyle/>
          <a:p>
            <a:pPr eaLnBrk="1" hangingPunct="1"/>
            <a:r>
              <a:rPr lang="ru-RU" altLang="ru-RU" dirty="0">
                <a:solidFill>
                  <a:schemeClr val="tx2"/>
                </a:solidFill>
              </a:rPr>
              <a:t>Саморегулирование в строительстве</a:t>
            </a:r>
          </a:p>
        </p:txBody>
      </p:sp>
      <p:sp>
        <p:nvSpPr>
          <p:cNvPr id="54275" name="Содержимое 2"/>
          <p:cNvSpPr>
            <a:spLocks noGrp="1"/>
          </p:cNvSpPr>
          <p:nvPr>
            <p:ph idx="4294967295"/>
          </p:nvPr>
        </p:nvSpPr>
        <p:spPr>
          <a:xfrm>
            <a:off x="0" y="1604963"/>
            <a:ext cx="10972800" cy="4705350"/>
          </a:xfrm>
        </p:spPr>
        <p:txBody>
          <a:bodyPr/>
          <a:lstStyle/>
          <a:p>
            <a:pPr marL="2031949" lvl="2" indent="-812780"/>
            <a:r>
              <a:rPr lang="ru-RU" altLang="ru-RU" dirty="0"/>
              <a:t>- создание саморегулируемой организации (СРО): виды, орган управления, состав, документы, прием в члены, размер единовременного взноса</a:t>
            </a:r>
          </a:p>
          <a:p>
            <a:pPr marL="2031949" lvl="2" indent="-812780"/>
            <a:r>
              <a:rPr lang="ru-RU" altLang="ru-RU" dirty="0"/>
              <a:t>- выдача свидетельств о допуске к видам работ по строительству, реконструкции, ремонту, </a:t>
            </a:r>
            <a:r>
              <a:rPr lang="ru-RU" altLang="ru-RU" dirty="0" err="1"/>
              <a:t>инж</a:t>
            </a:r>
            <a:r>
              <a:rPr lang="ru-RU" altLang="ru-RU" dirty="0"/>
              <a:t>. изысканиям</a:t>
            </a:r>
          </a:p>
          <a:p>
            <a:pPr marL="2031949" lvl="2" indent="-812780"/>
            <a:r>
              <a:rPr lang="ru-RU" altLang="ru-RU" dirty="0"/>
              <a:t>- компенсационный фонд СРО финансовая ответственность СРО в строительстве за своих членов в случае причинения ущерба заказчику строительства</a:t>
            </a:r>
          </a:p>
          <a:p>
            <a:pPr marL="2031949" lvl="2" indent="-812780"/>
            <a:r>
              <a:rPr lang="ru-RU" altLang="ru-RU" dirty="0"/>
              <a:t>- правила и стандарты ведения строительной деятельности для членов СРО и контроль за их выполнением </a:t>
            </a:r>
          </a:p>
          <a:p>
            <a:pPr marL="2031949" lvl="2" indent="-812780"/>
            <a:r>
              <a:rPr lang="ru-RU" altLang="ru-RU" dirty="0"/>
              <a:t>- принципы и критерии формирования перечня видов работ, влияющих на безопасность строительства</a:t>
            </a:r>
          </a:p>
          <a:p>
            <a:pPr marL="2031949" lvl="2" indent="-812780"/>
            <a:r>
              <a:rPr lang="ru-RU" altLang="ru-RU" dirty="0"/>
              <a:t>- возмещение вреда, причиненного вследствие недостатков работ </a:t>
            </a:r>
          </a:p>
          <a:p>
            <a:pPr marL="2031949" lvl="2" indent="-812780"/>
            <a:r>
              <a:rPr lang="ru-RU" altLang="ru-RU" dirty="0"/>
              <a:t>- роль страхования в условиях СРО.</a:t>
            </a:r>
          </a:p>
          <a:p>
            <a:pPr algn="just" eaLnBrk="1" hangingPunct="1">
              <a:spcBef>
                <a:spcPct val="0"/>
              </a:spcBef>
            </a:pPr>
            <a:endParaRPr lang="ru-RU" altLang="ru-RU" sz="2133" dirty="0"/>
          </a:p>
        </p:txBody>
      </p:sp>
    </p:spTree>
    <p:extLst>
      <p:ext uri="{BB962C8B-B14F-4D97-AF65-F5344CB8AC3E}">
        <p14:creationId xmlns:p14="http://schemas.microsoft.com/office/powerpoint/2010/main" val="202876419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eaLnBrk="1" hangingPunct="1">
              <a:defRPr/>
            </a:pPr>
            <a:r>
              <a:rPr lang="ru-RU" dirty="0">
                <a:solidFill>
                  <a:schemeClr val="tx1">
                    <a:lumMod val="50000"/>
                    <a:lumOff val="50000"/>
                  </a:schemeClr>
                </a:solidFill>
              </a:rPr>
              <a:t>Выписка из реестра СРО</a:t>
            </a:r>
          </a:p>
        </p:txBody>
      </p:sp>
      <p:graphicFrame>
        <p:nvGraphicFramePr>
          <p:cNvPr id="5" name="Схема 4"/>
          <p:cNvGraphicFramePr/>
          <p:nvPr>
            <p:extLst>
              <p:ext uri="{D42A27DB-BD31-4B8C-83A1-F6EECF244321}">
                <p14:modId xmlns:p14="http://schemas.microsoft.com/office/powerpoint/2010/main" val="3646343798"/>
              </p:ext>
            </p:extLst>
          </p:nvPr>
        </p:nvGraphicFramePr>
        <p:xfrm>
          <a:off x="1919536" y="1556792"/>
          <a:ext cx="8424936"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869199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Схема 6"/>
          <p:cNvGraphicFramePr/>
          <p:nvPr/>
        </p:nvGraphicFramePr>
        <p:xfrm>
          <a:off x="1631504" y="567784"/>
          <a:ext cx="8856984" cy="6290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Заголовок 1"/>
          <p:cNvSpPr>
            <a:spLocks noGrp="1"/>
          </p:cNvSpPr>
          <p:nvPr>
            <p:ph type="title"/>
          </p:nvPr>
        </p:nvSpPr>
        <p:spPr/>
        <p:txBody>
          <a:bodyPr>
            <a:normAutofit/>
          </a:bodyPr>
          <a:lstStyle/>
          <a:p>
            <a:pPr eaLnBrk="1" hangingPunct="1">
              <a:defRPr/>
            </a:pPr>
            <a:r>
              <a:rPr lang="ru-RU" sz="3000" dirty="0">
                <a:solidFill>
                  <a:schemeClr val="tx1">
                    <a:lumMod val="50000"/>
                    <a:lumOff val="50000"/>
                  </a:schemeClr>
                </a:solidFill>
              </a:rPr>
              <a:t>Что подтверждает выписка из реестра СРО?</a:t>
            </a:r>
          </a:p>
        </p:txBody>
      </p:sp>
    </p:spTree>
    <p:extLst>
      <p:ext uri="{BB962C8B-B14F-4D97-AF65-F5344CB8AC3E}">
        <p14:creationId xmlns:p14="http://schemas.microsoft.com/office/powerpoint/2010/main" val="251955477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eaLnBrk="1" hangingPunct="1">
              <a:defRPr/>
            </a:pPr>
            <a:r>
              <a:rPr lang="ru-RU" sz="3600" dirty="0">
                <a:solidFill>
                  <a:schemeClr val="tx1">
                    <a:lumMod val="50000"/>
                    <a:lumOff val="50000"/>
                  </a:schemeClr>
                </a:solidFill>
              </a:rPr>
              <a:t>В каких случаях требуется выписка  СРО?</a:t>
            </a:r>
          </a:p>
        </p:txBody>
      </p:sp>
      <p:sp>
        <p:nvSpPr>
          <p:cNvPr id="3" name="Содержимое 2"/>
          <p:cNvSpPr>
            <a:spLocks noGrp="1"/>
          </p:cNvSpPr>
          <p:nvPr>
            <p:ph idx="4294967295"/>
          </p:nvPr>
        </p:nvSpPr>
        <p:spPr>
          <a:xfrm>
            <a:off x="0" y="1166813"/>
            <a:ext cx="10848975" cy="4103687"/>
          </a:xfrm>
        </p:spPr>
        <p:txBody>
          <a:bodyPr>
            <a:normAutofit fontScale="55000" lnSpcReduction="20000"/>
          </a:bodyPr>
          <a:lstStyle/>
          <a:p>
            <a:pPr eaLnBrk="1" hangingPunct="1">
              <a:defRPr/>
            </a:pPr>
            <a:r>
              <a:rPr lang="ru-RU" dirty="0"/>
              <a:t>1. </a:t>
            </a:r>
            <a:r>
              <a:rPr lang="ru-RU" u="sng" dirty="0"/>
              <a:t>Если контракт заключается на выполнение работ</a:t>
            </a:r>
          </a:p>
          <a:p>
            <a:pPr eaLnBrk="1" hangingPunct="1">
              <a:buFont typeface="Wingdings" pitchFamily="2" charset="2"/>
              <a:buChar char="ü"/>
              <a:defRPr/>
            </a:pPr>
            <a:r>
              <a:rPr lang="ru-RU" dirty="0"/>
              <a:t>по проведению инженерных изысканий </a:t>
            </a:r>
          </a:p>
          <a:p>
            <a:pPr eaLnBrk="1" hangingPunct="1">
              <a:buFont typeface="Wingdings" pitchFamily="2" charset="2"/>
              <a:buChar char="ü"/>
              <a:defRPr/>
            </a:pPr>
            <a:r>
              <a:rPr lang="ru-RU" dirty="0"/>
              <a:t>по подготовке проектной документации </a:t>
            </a:r>
          </a:p>
          <a:p>
            <a:pPr eaLnBrk="1" hangingPunct="1">
              <a:buFont typeface="Wingdings" pitchFamily="2" charset="2"/>
              <a:buChar char="ü"/>
              <a:defRPr/>
            </a:pPr>
            <a:r>
              <a:rPr lang="ru-RU" dirty="0"/>
              <a:t>по строительству, реконструкции, </a:t>
            </a:r>
          </a:p>
          <a:p>
            <a:pPr eaLnBrk="1" hangingPunct="1">
              <a:buFont typeface="Wingdings" pitchFamily="2" charset="2"/>
              <a:buChar char="ü"/>
              <a:defRPr/>
            </a:pPr>
            <a:r>
              <a:rPr lang="ru-RU" dirty="0"/>
              <a:t>по капитальному ремонту объектов капитального строительства</a:t>
            </a:r>
          </a:p>
          <a:p>
            <a:pPr eaLnBrk="1" hangingPunct="1">
              <a:buFont typeface="Wingdings" pitchFamily="2" charset="2"/>
              <a:buChar char="ü"/>
              <a:defRPr/>
            </a:pPr>
            <a:r>
              <a:rPr lang="ru-RU" dirty="0"/>
              <a:t>выполнение функций технического заказчика</a:t>
            </a:r>
          </a:p>
          <a:p>
            <a:pPr eaLnBrk="1" hangingPunct="1">
              <a:defRPr/>
            </a:pPr>
            <a:endParaRPr lang="ru-RU" dirty="0"/>
          </a:p>
          <a:p>
            <a:pPr eaLnBrk="1" hangingPunct="1">
              <a:defRPr/>
            </a:pPr>
            <a:r>
              <a:rPr lang="ru-RU" dirty="0"/>
              <a:t>2</a:t>
            </a:r>
            <a:r>
              <a:rPr lang="ru-RU" u="sng" dirty="0"/>
              <a:t>.  Если контракт заключается:</a:t>
            </a:r>
          </a:p>
          <a:p>
            <a:pPr eaLnBrk="1" hangingPunct="1">
              <a:buFont typeface="Wingdings" pitchFamily="2" charset="2"/>
              <a:buChar char="ü"/>
              <a:defRPr/>
            </a:pPr>
            <a:r>
              <a:rPr lang="ru-RU" dirty="0"/>
              <a:t>С застройщиком</a:t>
            </a:r>
          </a:p>
          <a:p>
            <a:pPr eaLnBrk="1" hangingPunct="1">
              <a:buFont typeface="Wingdings" pitchFamily="2" charset="2"/>
              <a:buChar char="ü"/>
              <a:defRPr/>
            </a:pPr>
            <a:r>
              <a:rPr lang="ru-RU" dirty="0"/>
              <a:t>Техническим заказчиком</a:t>
            </a:r>
          </a:p>
          <a:p>
            <a:pPr eaLnBrk="1" hangingPunct="1">
              <a:buFont typeface="Wingdings" pitchFamily="2" charset="2"/>
              <a:buChar char="ü"/>
              <a:defRPr/>
            </a:pPr>
            <a:r>
              <a:rPr lang="ru-RU" dirty="0"/>
              <a:t>Региональным оператором</a:t>
            </a:r>
          </a:p>
          <a:p>
            <a:pPr eaLnBrk="1" hangingPunct="1">
              <a:buFont typeface="Wingdings" pitchFamily="2" charset="2"/>
              <a:buChar char="ü"/>
              <a:defRPr/>
            </a:pPr>
            <a:r>
              <a:rPr lang="ru-RU" dirty="0"/>
              <a:t>Лицом, ответственным за эксплуатацию зданий</a:t>
            </a:r>
          </a:p>
          <a:p>
            <a:pPr eaLnBrk="1" hangingPunct="1">
              <a:defRPr/>
            </a:pPr>
            <a:endParaRPr lang="ru-RU" dirty="0"/>
          </a:p>
          <a:p>
            <a:pPr eaLnBrk="1" hangingPunct="1">
              <a:defRPr/>
            </a:pPr>
            <a:r>
              <a:rPr lang="ru-RU" dirty="0"/>
              <a:t>3. </a:t>
            </a:r>
            <a:r>
              <a:rPr lang="ru-RU" u="sng" dirty="0"/>
              <a:t>Если сумма заключаемого контракта </a:t>
            </a:r>
            <a:r>
              <a:rPr lang="ru-RU" dirty="0"/>
              <a:t>(не НМЦК!) </a:t>
            </a:r>
            <a:r>
              <a:rPr lang="ru-RU" dirty="0">
                <a:solidFill>
                  <a:srgbClr val="FF0000"/>
                </a:solidFill>
              </a:rPr>
              <a:t>превышает 10 000 000 рублей</a:t>
            </a:r>
          </a:p>
        </p:txBody>
      </p:sp>
      <p:sp>
        <p:nvSpPr>
          <p:cNvPr id="4" name="Прямоугольник 3"/>
          <p:cNvSpPr/>
          <p:nvPr/>
        </p:nvSpPr>
        <p:spPr>
          <a:xfrm>
            <a:off x="624418" y="5475817"/>
            <a:ext cx="9480549" cy="1202267"/>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dirty="0">
                <a:solidFill>
                  <a:schemeClr val="tx1"/>
                </a:solidFill>
              </a:rPr>
              <a:t>Требования к участникам :</a:t>
            </a:r>
          </a:p>
          <a:p>
            <a:pPr algn="ctr" eaLnBrk="1" hangingPunct="1">
              <a:defRPr/>
            </a:pPr>
            <a:r>
              <a:rPr lang="ru-RU" dirty="0">
                <a:solidFill>
                  <a:schemeClr val="tx1"/>
                </a:solidFill>
              </a:rPr>
              <a:t> -  является членом СРО</a:t>
            </a:r>
          </a:p>
          <a:p>
            <a:pPr algn="ctr" eaLnBrk="1" hangingPunct="1">
              <a:buFontTx/>
              <a:buChar char="-"/>
              <a:defRPr/>
            </a:pPr>
            <a:r>
              <a:rPr lang="ru-RU" dirty="0">
                <a:solidFill>
                  <a:schemeClr val="tx1"/>
                </a:solidFill>
              </a:rPr>
              <a:t> вправе выполнять работы , являющиеся предметом контракта </a:t>
            </a:r>
          </a:p>
        </p:txBody>
      </p:sp>
    </p:spTree>
    <p:extLst>
      <p:ext uri="{BB962C8B-B14F-4D97-AF65-F5344CB8AC3E}">
        <p14:creationId xmlns:p14="http://schemas.microsoft.com/office/powerpoint/2010/main" val="378094496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Прямоугольник 2"/>
          <p:cNvSpPr>
            <a:spLocks noChangeArrowheads="1"/>
          </p:cNvSpPr>
          <p:nvPr/>
        </p:nvSpPr>
        <p:spPr bwMode="auto">
          <a:xfrm>
            <a:off x="624418" y="1907714"/>
            <a:ext cx="10875433" cy="361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Font typeface="Wingdings" panose="05000000000000000000" pitchFamily="2" charset="2"/>
              <a:buNone/>
            </a:pPr>
            <a:r>
              <a:rPr lang="ru-RU" altLang="ru-RU" dirty="0"/>
              <a:t> </a:t>
            </a:r>
            <a:r>
              <a:rPr lang="ru-RU" altLang="ru-RU" sz="3733" dirty="0"/>
              <a:t>МИНИСТЕРСТВО РЕГИОНАЛЬНОГО РАЗВИТИЯ РОССИЙСКОЙ ФЕДЕРАЦИИ</a:t>
            </a:r>
            <a:r>
              <a:rPr lang="ru-RU" altLang="ru-RU" dirty="0"/>
              <a:t> </a:t>
            </a:r>
          </a:p>
          <a:p>
            <a:pPr algn="ctr" eaLnBrk="1" hangingPunct="1">
              <a:buFont typeface="Wingdings" panose="05000000000000000000" pitchFamily="2" charset="2"/>
              <a:buNone/>
            </a:pPr>
            <a:endParaRPr lang="ru-RU" altLang="ru-RU" dirty="0"/>
          </a:p>
          <a:p>
            <a:pPr algn="ctr" eaLnBrk="1" hangingPunct="1">
              <a:buFont typeface="Wingdings" panose="05000000000000000000" pitchFamily="2" charset="2"/>
              <a:buNone/>
            </a:pPr>
            <a:r>
              <a:rPr lang="ru-RU" altLang="ru-RU" sz="3200" dirty="0">
                <a:solidFill>
                  <a:srgbClr val="CC3300"/>
                </a:solidFill>
              </a:rPr>
              <a:t>ПРИКАЗ от 30 декабря 2009 г. N 624</a:t>
            </a:r>
            <a:r>
              <a:rPr lang="ru-RU" altLang="ru-RU" sz="3200" dirty="0"/>
              <a:t> </a:t>
            </a:r>
          </a:p>
          <a:p>
            <a:pPr algn="ctr" eaLnBrk="1" hangingPunct="1">
              <a:buFont typeface="Wingdings" panose="05000000000000000000" pitchFamily="2" charset="2"/>
              <a:buNone/>
            </a:pPr>
            <a:endParaRPr lang="ru-RU" altLang="ru-RU" sz="3200" dirty="0"/>
          </a:p>
          <a:p>
            <a:pPr algn="ctr" eaLnBrk="1" hangingPunct="1">
              <a:buFont typeface="Wingdings" panose="05000000000000000000" pitchFamily="2" charset="2"/>
              <a:buNone/>
            </a:pPr>
            <a:r>
              <a:rPr lang="ru-RU" altLang="ru-RU" dirty="0"/>
              <a:t>ОБ УТВЕРЖДЕНИИ ПЕРЕЧНЯ ВИДОВ РАБОТ ПО ИНЖЕНЕРНЫМ ИЗЫСКАНИЯМ, ПО ПОДГОТОВКЕ ПРОЕКТНОЙ ДОКУМЕНТАЦИИ, ПО СТРОИТЕЛЬСТВУ, РЕКОНСТРУКЦИИ, КАПИТАЛЬНОМУ РЕМОНТУ ОБЪЕКТОВ КАПИТАЛЬНОГО СТРОИТЕЛЬСТВА, КОТОРЫЕ ОКАЗЫВАЮТ ВЛИЯНИЕ НА БЕЗОПАСНОСТЬ ОБЪЕКТОВ КАПИТАЛЬНОГО СТРОИТЕЛЬСТВА</a:t>
            </a:r>
          </a:p>
        </p:txBody>
      </p:sp>
      <p:sp>
        <p:nvSpPr>
          <p:cNvPr id="2" name="Заголовок 1">
            <a:extLst>
              <a:ext uri="{FF2B5EF4-FFF2-40B4-BE49-F238E27FC236}">
                <a16:creationId xmlns:a16="http://schemas.microsoft.com/office/drawing/2014/main" id="{6B43A446-634E-44CB-A80B-E8B7A8989AA6}"/>
              </a:ext>
            </a:extLst>
          </p:cNvPr>
          <p:cNvSpPr>
            <a:spLocks noGrp="1"/>
          </p:cNvSpPr>
          <p:nvPr>
            <p:ph type="title"/>
          </p:nvPr>
        </p:nvSpPr>
        <p:spPr/>
        <p:txBody>
          <a:bodyPr/>
          <a:lstStyle/>
          <a:p>
            <a:endParaRPr lang="ru-RU"/>
          </a:p>
        </p:txBody>
      </p:sp>
    </p:spTree>
    <p:extLst>
      <p:ext uri="{BB962C8B-B14F-4D97-AF65-F5344CB8AC3E}">
        <p14:creationId xmlns:p14="http://schemas.microsoft.com/office/powerpoint/2010/main" val="9308114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Заголовок 1"/>
          <p:cNvSpPr>
            <a:spLocks noGrp="1"/>
          </p:cNvSpPr>
          <p:nvPr>
            <p:ph type="title"/>
          </p:nvPr>
        </p:nvSpPr>
        <p:spPr/>
        <p:txBody>
          <a:bodyPr/>
          <a:lstStyle/>
          <a:p>
            <a:pPr eaLnBrk="1" hangingPunct="1"/>
            <a:r>
              <a:rPr lang="ru-RU" altLang="ru-RU" sz="3200" dirty="0">
                <a:solidFill>
                  <a:schemeClr val="tx2"/>
                </a:solidFill>
              </a:rPr>
              <a:t>Приказ Минрегионразвития России от 30 декабря 2009 г. N 624 </a:t>
            </a:r>
          </a:p>
        </p:txBody>
      </p:sp>
      <p:sp>
        <p:nvSpPr>
          <p:cNvPr id="59395" name="Содержимое 2"/>
          <p:cNvSpPr>
            <a:spLocks noGrp="1"/>
          </p:cNvSpPr>
          <p:nvPr>
            <p:ph idx="4294967295"/>
          </p:nvPr>
        </p:nvSpPr>
        <p:spPr>
          <a:xfrm>
            <a:off x="492369" y="1508919"/>
            <a:ext cx="10972800" cy="3840162"/>
          </a:xfrm>
        </p:spPr>
        <p:txBody>
          <a:bodyPr/>
          <a:lstStyle/>
          <a:p>
            <a:pPr algn="just" eaLnBrk="1" hangingPunct="1"/>
            <a:r>
              <a:rPr lang="ru-RU" altLang="ru-RU" sz="2400" u="sng" dirty="0">
                <a:hlinkClick r:id="rId2"/>
              </a:rPr>
              <a:t>Перечень видов работ по инженерным изысканиям, по подготовке проектной документации, по строительству, реконструкции, капитальному ремонту объектов капитального строительства, которые оказывают влияние на безопасность объектов капитального строительства</a:t>
            </a:r>
            <a:endParaRPr lang="ru-RU" altLang="ru-RU" sz="2400" dirty="0"/>
          </a:p>
          <a:p>
            <a:pPr eaLnBrk="1" hangingPunct="1"/>
            <a:endParaRPr lang="ru-RU" altLang="ru-RU" sz="2400" dirty="0">
              <a:hlinkClick r:id="" action="ppaction://noaction"/>
            </a:endParaRPr>
          </a:p>
          <a:p>
            <a:pPr eaLnBrk="1" hangingPunct="1"/>
            <a:r>
              <a:rPr lang="ru-RU" altLang="ru-RU" sz="2400" dirty="0">
                <a:hlinkClick r:id="" action="ppaction://noaction"/>
              </a:rPr>
              <a:t>I. Виды работ по инженерным изысканиям</a:t>
            </a:r>
            <a:endParaRPr lang="ru-RU" altLang="ru-RU" sz="2400" dirty="0"/>
          </a:p>
          <a:p>
            <a:pPr algn="just" eaLnBrk="1" hangingPunct="1">
              <a:spcBef>
                <a:spcPct val="0"/>
              </a:spcBef>
            </a:pPr>
            <a:r>
              <a:rPr lang="ru-RU" altLang="ru-RU" sz="2400" dirty="0">
                <a:hlinkClick r:id="rId3"/>
              </a:rPr>
              <a:t>II. Виды работ по подготовке проектной документации</a:t>
            </a:r>
            <a:endParaRPr lang="ru-RU" altLang="ru-RU" sz="2400" dirty="0"/>
          </a:p>
          <a:p>
            <a:pPr algn="just" eaLnBrk="1" hangingPunct="1">
              <a:spcBef>
                <a:spcPct val="0"/>
              </a:spcBef>
            </a:pPr>
            <a:r>
              <a:rPr lang="ru-RU" altLang="ru-RU" sz="2400" u="sng" dirty="0">
                <a:hlinkClick r:id="rId4"/>
              </a:rPr>
              <a:t>III. Виды работ по строительству, реконструкции и капитальному ремонту</a:t>
            </a:r>
            <a:endParaRPr lang="ru-RU" altLang="ru-RU" sz="2400" dirty="0"/>
          </a:p>
          <a:p>
            <a:pPr algn="just" eaLnBrk="1" hangingPunct="1">
              <a:spcBef>
                <a:spcPct val="0"/>
              </a:spcBef>
            </a:pPr>
            <a:endParaRPr lang="ru-RU" altLang="ru-RU" sz="2133" dirty="0"/>
          </a:p>
        </p:txBody>
      </p:sp>
    </p:spTree>
    <p:extLst>
      <p:ext uri="{BB962C8B-B14F-4D97-AF65-F5344CB8AC3E}">
        <p14:creationId xmlns:p14="http://schemas.microsoft.com/office/powerpoint/2010/main" val="163451510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Заголовок 1"/>
          <p:cNvSpPr>
            <a:spLocks noGrp="1"/>
          </p:cNvSpPr>
          <p:nvPr>
            <p:ph type="title"/>
          </p:nvPr>
        </p:nvSpPr>
        <p:spPr/>
        <p:txBody>
          <a:bodyPr/>
          <a:lstStyle/>
          <a:p>
            <a:pPr eaLnBrk="1" hangingPunct="1"/>
            <a:r>
              <a:rPr lang="ru-RU" altLang="ru-RU" sz="3200" dirty="0">
                <a:solidFill>
                  <a:schemeClr val="tx2"/>
                </a:solidFill>
              </a:rPr>
              <a:t>Приказ Минрегионразвития России от 30 декабря 2009 г. N 624 </a:t>
            </a:r>
          </a:p>
        </p:txBody>
      </p:sp>
      <p:pic>
        <p:nvPicPr>
          <p:cNvPr id="60419" name="Picture 3" descr="C:\Users\WORK\Desktop\Безымянный.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7868" y="1009650"/>
            <a:ext cx="8100484"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216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Заголовок 1"/>
          <p:cNvSpPr>
            <a:spLocks noGrp="1"/>
          </p:cNvSpPr>
          <p:nvPr>
            <p:ph type="title"/>
          </p:nvPr>
        </p:nvSpPr>
        <p:spPr>
          <a:xfrm>
            <a:off x="1539081" y="152401"/>
            <a:ext cx="9113838" cy="1060251"/>
          </a:xfrm>
        </p:spPr>
        <p:txBody>
          <a:bodyPr>
            <a:noAutofit/>
          </a:bodyPr>
          <a:lstStyle/>
          <a:p>
            <a:pPr algn="l">
              <a:lnSpc>
                <a:spcPct val="100000"/>
              </a:lnSpc>
            </a:pPr>
            <a:r>
              <a:rPr lang="ru-RU" altLang="ru-RU" sz="4000" dirty="0"/>
              <a:t>Новое Постановление Правительства о дополнительных требованиях 2571</a:t>
            </a:r>
            <a:br>
              <a:rPr lang="ru-RU" altLang="ru-RU" sz="2438" dirty="0"/>
            </a:br>
            <a:br>
              <a:rPr lang="ru-RU" altLang="ru-RU" sz="2438" dirty="0"/>
            </a:br>
            <a:endParaRPr lang="ru-RU" altLang="ru-RU" sz="1463" dirty="0"/>
          </a:p>
        </p:txBody>
      </p:sp>
      <p:sp>
        <p:nvSpPr>
          <p:cNvPr id="49155" name="Содержимое 2"/>
          <p:cNvSpPr>
            <a:spLocks noGrp="1"/>
          </p:cNvSpPr>
          <p:nvPr>
            <p:ph idx="4294967295"/>
          </p:nvPr>
        </p:nvSpPr>
        <p:spPr>
          <a:xfrm>
            <a:off x="606287" y="1633330"/>
            <a:ext cx="10783956" cy="4572000"/>
          </a:xfrm>
        </p:spPr>
        <p:txBody>
          <a:bodyPr>
            <a:noAutofit/>
          </a:bodyPr>
          <a:lstStyle/>
          <a:p>
            <a:pPr algn="just">
              <a:lnSpc>
                <a:spcPct val="120000"/>
              </a:lnSpc>
              <a:spcBef>
                <a:spcPct val="0"/>
              </a:spcBef>
            </a:pPr>
            <a:r>
              <a:rPr lang="ru-RU" altLang="ru-RU" sz="1600" b="1" dirty="0">
                <a:latin typeface="Times New Roman" panose="02020603050405020304" pitchFamily="18" charset="0"/>
                <a:cs typeface="Times New Roman" panose="02020603050405020304" pitchFamily="18" charset="0"/>
              </a:rPr>
              <a:t>Раздел I. </a:t>
            </a:r>
            <a:r>
              <a:rPr lang="ru-RU" altLang="ru-RU" sz="1600" dirty="0">
                <a:latin typeface="Times New Roman" panose="02020603050405020304" pitchFamily="18" charset="0"/>
                <a:cs typeface="Times New Roman" panose="02020603050405020304" pitchFamily="18" charset="0"/>
              </a:rPr>
              <a:t>Дополнительные требования к участникам закупки </a:t>
            </a:r>
            <a:r>
              <a:rPr lang="ru-RU" altLang="ru-RU" sz="1600" dirty="0">
                <a:solidFill>
                  <a:schemeClr val="accent1">
                    <a:lumMod val="75000"/>
                  </a:schemeClr>
                </a:solidFill>
                <a:latin typeface="Times New Roman" panose="02020603050405020304" pitchFamily="18" charset="0"/>
                <a:cs typeface="Times New Roman" panose="02020603050405020304" pitchFamily="18" charset="0"/>
              </a:rPr>
              <a:t>в сфере культуры и культурного наследия</a:t>
            </a:r>
            <a:r>
              <a:rPr lang="ru-RU" altLang="ru-RU" sz="1600" dirty="0">
                <a:latin typeface="Times New Roman" panose="02020603050405020304" pitchFamily="18" charset="0"/>
                <a:cs typeface="Times New Roman" panose="02020603050405020304" pitchFamily="18" charset="0"/>
              </a:rPr>
              <a:t>, ‎информация и документы, подтверждающие соответствие участников закупок таким дополнительным требованиям</a:t>
            </a:r>
          </a:p>
          <a:p>
            <a:pPr algn="just">
              <a:lnSpc>
                <a:spcPct val="120000"/>
              </a:lnSpc>
              <a:spcBef>
                <a:spcPct val="0"/>
              </a:spcBef>
            </a:pPr>
            <a:r>
              <a:rPr lang="ru-RU" altLang="ru-RU" sz="1600" b="1" dirty="0">
                <a:latin typeface="Times New Roman" panose="02020603050405020304" pitchFamily="18" charset="0"/>
                <a:cs typeface="Times New Roman" panose="02020603050405020304" pitchFamily="18" charset="0"/>
              </a:rPr>
              <a:t>Раздел II. </a:t>
            </a:r>
            <a:r>
              <a:rPr lang="ru-RU" altLang="ru-RU" sz="1600" dirty="0">
                <a:latin typeface="Times New Roman" panose="02020603050405020304" pitchFamily="18" charset="0"/>
                <a:cs typeface="Times New Roman" panose="02020603050405020304" pitchFamily="18" charset="0"/>
              </a:rPr>
              <a:t>Дополнительные требования к участникам закупки </a:t>
            </a:r>
            <a:r>
              <a:rPr lang="ru-RU" altLang="ru-RU" sz="1600" dirty="0">
                <a:solidFill>
                  <a:schemeClr val="accent1">
                    <a:lumMod val="75000"/>
                  </a:schemeClr>
                </a:solidFill>
                <a:latin typeface="Times New Roman" panose="02020603050405020304" pitchFamily="18" charset="0"/>
                <a:cs typeface="Times New Roman" panose="02020603050405020304" pitchFamily="18" charset="0"/>
              </a:rPr>
              <a:t>в сфере градостроительной деятельности</a:t>
            </a:r>
            <a:r>
              <a:rPr lang="ru-RU" altLang="ru-RU" sz="1600" dirty="0">
                <a:latin typeface="Times New Roman" panose="02020603050405020304" pitchFamily="18" charset="0"/>
                <a:cs typeface="Times New Roman" panose="02020603050405020304" pitchFamily="18" charset="0"/>
              </a:rPr>
              <a:t>, ‎информация и документы, подтверждающие соответствие участников закупок таким дополнительным требованиям</a:t>
            </a:r>
          </a:p>
          <a:p>
            <a:pPr algn="just">
              <a:lnSpc>
                <a:spcPct val="120000"/>
              </a:lnSpc>
              <a:spcBef>
                <a:spcPct val="0"/>
              </a:spcBef>
            </a:pPr>
            <a:r>
              <a:rPr lang="ru-RU" altLang="ru-RU" sz="1600" b="1" dirty="0">
                <a:latin typeface="Times New Roman" panose="02020603050405020304" pitchFamily="18" charset="0"/>
                <a:cs typeface="Times New Roman" panose="02020603050405020304" pitchFamily="18" charset="0"/>
              </a:rPr>
              <a:t>Раздел III. </a:t>
            </a:r>
            <a:r>
              <a:rPr lang="ru-RU" altLang="ru-RU" sz="1600" dirty="0">
                <a:latin typeface="Times New Roman" panose="02020603050405020304" pitchFamily="18" charset="0"/>
                <a:cs typeface="Times New Roman" panose="02020603050405020304" pitchFamily="18" charset="0"/>
              </a:rPr>
              <a:t>Дополнительные требования к участникам закупки </a:t>
            </a:r>
            <a:r>
              <a:rPr lang="ru-RU" altLang="ru-RU" sz="1600" dirty="0">
                <a:solidFill>
                  <a:schemeClr val="accent1">
                    <a:lumMod val="75000"/>
                  </a:schemeClr>
                </a:solidFill>
                <a:latin typeface="Times New Roman" panose="02020603050405020304" pitchFamily="18" charset="0"/>
                <a:cs typeface="Times New Roman" panose="02020603050405020304" pitchFamily="18" charset="0"/>
              </a:rPr>
              <a:t>в сфере дорожной деятельности</a:t>
            </a:r>
            <a:r>
              <a:rPr lang="ru-RU" altLang="ru-RU" sz="1600" dirty="0">
                <a:latin typeface="Times New Roman" panose="02020603050405020304" pitchFamily="18" charset="0"/>
                <a:cs typeface="Times New Roman" panose="02020603050405020304" pitchFamily="18" charset="0"/>
              </a:rPr>
              <a:t>, ‎информация и документы, подтверждающие соответствие участников закупок таким дополнительным требованиям</a:t>
            </a:r>
          </a:p>
          <a:p>
            <a:pPr algn="just">
              <a:lnSpc>
                <a:spcPct val="120000"/>
              </a:lnSpc>
              <a:spcBef>
                <a:spcPct val="0"/>
              </a:spcBef>
            </a:pPr>
            <a:r>
              <a:rPr lang="ru-RU" altLang="ru-RU" sz="1600" b="1" dirty="0">
                <a:latin typeface="Times New Roman" panose="02020603050405020304" pitchFamily="18" charset="0"/>
                <a:cs typeface="Times New Roman" panose="02020603050405020304" pitchFamily="18" charset="0"/>
              </a:rPr>
              <a:t>Раздел IV. </a:t>
            </a:r>
            <a:r>
              <a:rPr lang="ru-RU" altLang="ru-RU" sz="1600" dirty="0">
                <a:latin typeface="Times New Roman" panose="02020603050405020304" pitchFamily="18" charset="0"/>
                <a:cs typeface="Times New Roman" panose="02020603050405020304" pitchFamily="18" charset="0"/>
              </a:rPr>
              <a:t>Дополнительные требования к участникам закупки </a:t>
            </a:r>
            <a:r>
              <a:rPr lang="ru-RU" altLang="ru-RU" sz="1600" dirty="0">
                <a:solidFill>
                  <a:schemeClr val="accent1">
                    <a:lumMod val="75000"/>
                  </a:schemeClr>
                </a:solidFill>
                <a:latin typeface="Times New Roman" panose="02020603050405020304" pitchFamily="18" charset="0"/>
                <a:cs typeface="Times New Roman" panose="02020603050405020304" pitchFamily="18" charset="0"/>
              </a:rPr>
              <a:t>в сфере обороны и безопасности государства</a:t>
            </a:r>
            <a:r>
              <a:rPr lang="ru-RU" altLang="ru-RU" sz="1600" dirty="0">
                <a:latin typeface="Times New Roman" panose="02020603050405020304" pitchFamily="18" charset="0"/>
                <a:cs typeface="Times New Roman" panose="02020603050405020304" pitchFamily="18" charset="0"/>
              </a:rPr>
              <a:t>, ‎информация и документы, подтверждающие соответствие участников закупок таким дополнительным требованиям</a:t>
            </a:r>
          </a:p>
          <a:p>
            <a:pPr algn="just">
              <a:lnSpc>
                <a:spcPct val="120000"/>
              </a:lnSpc>
              <a:spcBef>
                <a:spcPct val="0"/>
              </a:spcBef>
            </a:pPr>
            <a:r>
              <a:rPr lang="ru-RU" altLang="ru-RU" sz="1600" b="1" dirty="0">
                <a:latin typeface="Times New Roman" panose="02020603050405020304" pitchFamily="18" charset="0"/>
                <a:cs typeface="Times New Roman" panose="02020603050405020304" pitchFamily="18" charset="0"/>
              </a:rPr>
              <a:t>Раздел V. </a:t>
            </a:r>
            <a:r>
              <a:rPr lang="ru-RU" altLang="ru-RU" sz="1600" dirty="0">
                <a:latin typeface="Times New Roman" panose="02020603050405020304" pitchFamily="18" charset="0"/>
                <a:cs typeface="Times New Roman" panose="02020603050405020304" pitchFamily="18" charset="0"/>
              </a:rPr>
              <a:t>Дополнительные требования к участникам закупки </a:t>
            </a:r>
            <a:r>
              <a:rPr lang="ru-RU" altLang="ru-RU" sz="1600" dirty="0">
                <a:solidFill>
                  <a:schemeClr val="accent1">
                    <a:lumMod val="75000"/>
                  </a:schemeClr>
                </a:solidFill>
                <a:latin typeface="Times New Roman" panose="02020603050405020304" pitchFamily="18" charset="0"/>
                <a:cs typeface="Times New Roman" panose="02020603050405020304" pitchFamily="18" charset="0"/>
              </a:rPr>
              <a:t>в сфере использования атомной энергии</a:t>
            </a:r>
            <a:r>
              <a:rPr lang="ru-RU" altLang="ru-RU" sz="1600" dirty="0">
                <a:latin typeface="Times New Roman" panose="02020603050405020304" pitchFamily="18" charset="0"/>
                <a:cs typeface="Times New Roman" panose="02020603050405020304" pitchFamily="18" charset="0"/>
              </a:rPr>
              <a:t>, ‎информация и документы, подтверждающие соответствие участников закупок таким дополнительным требованиям</a:t>
            </a:r>
          </a:p>
          <a:p>
            <a:pPr algn="just">
              <a:lnSpc>
                <a:spcPct val="120000"/>
              </a:lnSpc>
              <a:spcBef>
                <a:spcPct val="0"/>
              </a:spcBef>
            </a:pPr>
            <a:r>
              <a:rPr lang="ru-RU" altLang="ru-RU" sz="1600" b="1" dirty="0">
                <a:latin typeface="Times New Roman" panose="02020603050405020304" pitchFamily="18" charset="0"/>
                <a:cs typeface="Times New Roman" panose="02020603050405020304" pitchFamily="18" charset="0"/>
              </a:rPr>
              <a:t>Раздел VI. </a:t>
            </a:r>
            <a:r>
              <a:rPr lang="ru-RU" altLang="ru-RU" sz="1600" dirty="0">
                <a:latin typeface="Times New Roman" panose="02020603050405020304" pitchFamily="18" charset="0"/>
                <a:cs typeface="Times New Roman" panose="02020603050405020304" pitchFamily="18" charset="0"/>
              </a:rPr>
              <a:t>Дополнительные требования к участникам закупки </a:t>
            </a:r>
            <a:r>
              <a:rPr lang="ru-RU" altLang="ru-RU" sz="1600" dirty="0">
                <a:solidFill>
                  <a:schemeClr val="accent1">
                    <a:lumMod val="75000"/>
                  </a:schemeClr>
                </a:solidFill>
                <a:latin typeface="Times New Roman" panose="02020603050405020304" pitchFamily="18" charset="0"/>
                <a:cs typeface="Times New Roman" panose="02020603050405020304" pitchFamily="18" charset="0"/>
              </a:rPr>
              <a:t>в сфере здравоохранения, образования, науки</a:t>
            </a:r>
            <a:r>
              <a:rPr lang="ru-RU" altLang="ru-RU" sz="1600" dirty="0">
                <a:latin typeface="Times New Roman" panose="02020603050405020304" pitchFamily="18" charset="0"/>
                <a:cs typeface="Times New Roman" panose="02020603050405020304" pitchFamily="18" charset="0"/>
              </a:rPr>
              <a:t>, </a:t>
            </a:r>
          </a:p>
          <a:p>
            <a:pPr algn="just">
              <a:lnSpc>
                <a:spcPct val="120000"/>
              </a:lnSpc>
              <a:spcBef>
                <a:spcPct val="0"/>
              </a:spcBef>
            </a:pPr>
            <a:r>
              <a:rPr lang="ru-RU" altLang="ru-RU" sz="1600" dirty="0">
                <a:latin typeface="Times New Roman" panose="02020603050405020304" pitchFamily="18" charset="0"/>
                <a:cs typeface="Times New Roman" panose="02020603050405020304" pitchFamily="18" charset="0"/>
              </a:rPr>
              <a:t>‎информация и документы, подтверждающие соответствие участников закупок таким дополнительным требованиям</a:t>
            </a:r>
          </a:p>
        </p:txBody>
      </p:sp>
    </p:spTree>
    <p:extLst>
      <p:ext uri="{BB962C8B-B14F-4D97-AF65-F5344CB8AC3E}">
        <p14:creationId xmlns:p14="http://schemas.microsoft.com/office/powerpoint/2010/main" val="3515441671"/>
      </p:ext>
    </p:extLst>
  </p:cSld>
  <p:clrMapOvr>
    <a:masterClrMapping/>
  </p:clrMapOvr>
  <p:transition spd="slow">
    <p:fade thruBlk="1"/>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Заголовок 1"/>
          <p:cNvSpPr>
            <a:spLocks noGrp="1"/>
          </p:cNvSpPr>
          <p:nvPr>
            <p:ph type="title"/>
          </p:nvPr>
        </p:nvSpPr>
        <p:spPr/>
        <p:txBody>
          <a:bodyPr>
            <a:normAutofit/>
          </a:bodyPr>
          <a:lstStyle/>
          <a:p>
            <a:pPr eaLnBrk="1" hangingPunct="1"/>
            <a:r>
              <a:rPr lang="ru-RU" altLang="ru-RU" sz="2667" dirty="0">
                <a:solidFill>
                  <a:schemeClr val="tx2"/>
                </a:solidFill>
              </a:rPr>
              <a:t>Приказ Минрегионразвития России от 30 декабря 2009 г. N 624 </a:t>
            </a:r>
          </a:p>
        </p:txBody>
      </p:sp>
      <p:pic>
        <p:nvPicPr>
          <p:cNvPr id="61443" name="Picture 2" descr="C:\Users\WORK\Desktop\Безымянный.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282" y="866122"/>
            <a:ext cx="7211484" cy="577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031906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Заголовок 1"/>
          <p:cNvSpPr>
            <a:spLocks noGrp="1"/>
          </p:cNvSpPr>
          <p:nvPr>
            <p:ph type="title"/>
          </p:nvPr>
        </p:nvSpPr>
        <p:spPr/>
        <p:txBody>
          <a:bodyPr/>
          <a:lstStyle/>
          <a:p>
            <a:pPr algn="just" eaLnBrk="1" hangingPunct="1"/>
            <a:r>
              <a:rPr lang="ru-RU" altLang="ru-RU" sz="2000" dirty="0">
                <a:solidFill>
                  <a:schemeClr val="tx2"/>
                </a:solidFill>
              </a:rPr>
              <a:t>Приказ Минрегионразвития России от 30 декабря 2009 г. N 624 не распространяется на работы в отношении которых не требуется выдача разрешений на строительство (ч.17 ст.51 </a:t>
            </a:r>
            <a:r>
              <a:rPr lang="ru-RU" altLang="ru-RU" sz="2000" dirty="0" err="1">
                <a:solidFill>
                  <a:schemeClr val="tx2"/>
                </a:solidFill>
              </a:rPr>
              <a:t>ГрК</a:t>
            </a:r>
            <a:r>
              <a:rPr lang="ru-RU" altLang="ru-RU" sz="2000" dirty="0">
                <a:solidFill>
                  <a:schemeClr val="tx2"/>
                </a:solidFill>
              </a:rPr>
              <a:t>)</a:t>
            </a:r>
          </a:p>
        </p:txBody>
      </p:sp>
      <p:sp>
        <p:nvSpPr>
          <p:cNvPr id="62467" name="Прямоугольник 2"/>
          <p:cNvSpPr>
            <a:spLocks noChangeArrowheads="1"/>
          </p:cNvSpPr>
          <p:nvPr/>
        </p:nvSpPr>
        <p:spPr bwMode="auto">
          <a:xfrm>
            <a:off x="406513" y="1284209"/>
            <a:ext cx="1171363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600" dirty="0"/>
              <a:t>1) строительства, реконструкции гаража на земельном участке, предоставленном физическому лицу для целей, не связанных с осуществлением предпринимательской деятельности, или строительства, реконструкции на садовом земельном участке жилого дома, садового дома, хозяйственных построек, определенных в соответствии с законодательством в сфере садоводства и огородничества;</a:t>
            </a:r>
          </a:p>
          <a:p>
            <a:pPr eaLnBrk="1" hangingPunct="1"/>
            <a:r>
              <a:rPr lang="ru-RU" altLang="ru-RU" sz="1600" dirty="0"/>
              <a:t>1.1) строительства, реконструкции объектов индивидуального жилищного строительства;</a:t>
            </a:r>
          </a:p>
          <a:p>
            <a:pPr eaLnBrk="1" hangingPunct="1"/>
            <a:r>
              <a:rPr lang="ru-RU" altLang="ru-RU" sz="1600" dirty="0"/>
              <a:t>2) строительства, реконструкции объектов, не являющихся объектами капитального строительства;</a:t>
            </a:r>
          </a:p>
          <a:p>
            <a:pPr eaLnBrk="1" hangingPunct="1"/>
            <a:r>
              <a:rPr lang="ru-RU" altLang="ru-RU" sz="1600" dirty="0"/>
              <a:t>3) строительства на земельном участке строений и сооружений вспомогательного использования;</a:t>
            </a:r>
          </a:p>
          <a:p>
            <a:pPr eaLnBrk="1" hangingPunct="1"/>
            <a:r>
              <a:rPr lang="ru-RU" altLang="ru-RU" sz="1600" dirty="0"/>
              <a:t>4) изменения объектов капитального строительства и (или) их частей, если такие изменения не затрагивают конструктивные и другие характеристики их надежности и безопасности и не превышают предельные параметры разрешенного строительства, реконструкции, установленные градостроительным регламентом;</a:t>
            </a:r>
          </a:p>
          <a:p>
            <a:pPr eaLnBrk="1" hangingPunct="1"/>
            <a:r>
              <a:rPr lang="ru-RU" altLang="ru-RU" sz="1600" dirty="0"/>
              <a:t>4.1) капитального ремонта объектов капитального строительства;</a:t>
            </a:r>
          </a:p>
          <a:p>
            <a:pPr eaLnBrk="1" hangingPunct="1"/>
            <a:r>
              <a:rPr lang="ru-RU" altLang="ru-RU" sz="1600" dirty="0"/>
              <a:t>4.2) строительства, реконструкции буровых скважин, предусмотренных подготовленными, согласованными и утвержденными в соответствии с законодательством Российской Федерации о недрах техническим проектом разработки месторождений полезных ископаемых или иной проектной документацией на выполнение работ, связанных с пользованием участками недр;</a:t>
            </a:r>
          </a:p>
          <a:p>
            <a:pPr eaLnBrk="1" hangingPunct="1"/>
            <a:r>
              <a:rPr lang="ru-RU" altLang="ru-RU" sz="1600" dirty="0"/>
              <a:t>4.3) строительства, реконструкции посольств, консульств и представительств Российской Федерации за рубежом;</a:t>
            </a:r>
          </a:p>
          <a:p>
            <a:pPr eaLnBrk="1" hangingPunct="1"/>
            <a:r>
              <a:rPr lang="ru-RU" altLang="ru-RU" sz="1600" dirty="0"/>
              <a:t>4.4) строительства, реконструкции объектов, предназначенных для транспортировки природного газа под давлением до 0,6 </a:t>
            </a:r>
            <a:r>
              <a:rPr lang="ru-RU" altLang="ru-RU" sz="1600" dirty="0" err="1"/>
              <a:t>мегапаскаля</a:t>
            </a:r>
            <a:r>
              <a:rPr lang="ru-RU" altLang="ru-RU" sz="1600" dirty="0"/>
              <a:t> включительно;</a:t>
            </a:r>
          </a:p>
          <a:p>
            <a:pPr eaLnBrk="1" hangingPunct="1"/>
            <a:r>
              <a:rPr lang="ru-RU" altLang="ru-RU" sz="1600" dirty="0"/>
              <a:t>5) иных случаях, если в соответствии с настоящим Кодексом, нормативными правовыми актами Правительства Российской Федерации, законодательством субъектов Российской Федерации о градостроительной деятельности получение разрешения на строительство не требуется.</a:t>
            </a:r>
          </a:p>
        </p:txBody>
      </p:sp>
    </p:spTree>
    <p:extLst>
      <p:ext uri="{BB962C8B-B14F-4D97-AF65-F5344CB8AC3E}">
        <p14:creationId xmlns:p14="http://schemas.microsoft.com/office/powerpoint/2010/main" val="48012901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eaLnBrk="1" hangingPunct="1">
              <a:defRPr/>
            </a:pPr>
            <a:r>
              <a:rPr lang="ru-RU" sz="4000" dirty="0">
                <a:solidFill>
                  <a:schemeClr val="tx1">
                    <a:lumMod val="50000"/>
                    <a:lumOff val="50000"/>
                  </a:schemeClr>
                </a:solidFill>
              </a:rPr>
              <a:t>У кого выписки СРО не требуем?</a:t>
            </a:r>
          </a:p>
        </p:txBody>
      </p:sp>
      <p:sp>
        <p:nvSpPr>
          <p:cNvPr id="3" name="Прямоугольник 2"/>
          <p:cNvSpPr/>
          <p:nvPr/>
        </p:nvSpPr>
        <p:spPr>
          <a:xfrm>
            <a:off x="396577" y="1421321"/>
            <a:ext cx="11618384" cy="4770537"/>
          </a:xfrm>
          <a:prstGeom prst="rect">
            <a:avLst/>
          </a:prstGeom>
        </p:spPr>
        <p:txBody>
          <a:bodyPr>
            <a:spAutoFit/>
          </a:bodyPr>
          <a:lstStyle/>
          <a:p>
            <a:pPr marL="304792" indent="-304792" algn="just">
              <a:buFontTx/>
              <a:buAutoNum type="arabicParenR"/>
              <a:defRPr/>
            </a:pPr>
            <a:r>
              <a:rPr lang="ru-RU" sz="1600" dirty="0">
                <a:latin typeface="Cambria" pitchFamily="18" charset="0"/>
              </a:rPr>
              <a:t>государственных и муниципальных унитарных предприятий, в т.ч. казенных предприятий, государственных и муниципальных учреждений в случае заключения ими договоров строительного подряда/выполнения функций технического заказчика с органами, в ведении которых находятся такие предприятия, учреждения;</a:t>
            </a:r>
          </a:p>
          <a:p>
            <a:pPr marL="304792" indent="-304792" algn="just">
              <a:buFontTx/>
              <a:buAutoNum type="arabicParenR"/>
              <a:defRPr/>
            </a:pPr>
            <a:endParaRPr lang="ru-RU" sz="1600" dirty="0">
              <a:latin typeface="Cambria" pitchFamily="18" charset="0"/>
            </a:endParaRPr>
          </a:p>
          <a:p>
            <a:pPr algn="just" eaLnBrk="1" hangingPunct="1">
              <a:defRPr/>
            </a:pPr>
            <a:r>
              <a:rPr lang="ru-RU" sz="1600" dirty="0">
                <a:latin typeface="Cambria" pitchFamily="18" charset="0"/>
              </a:rPr>
              <a:t>2) коммерческих организаций, в уставных (складочных) капиталах которых доля ГУП, МУП, государственных и муниципальных АУ составляет более 50%, в случае заключения такими коммерческими организациями договоров строительного подряда/выполнения такими коммерческими организациями функций технического заказчика от имени указанных предприятий, учреждений, органов;</a:t>
            </a:r>
          </a:p>
          <a:p>
            <a:pPr algn="just" eaLnBrk="1" hangingPunct="1">
              <a:defRPr/>
            </a:pPr>
            <a:endParaRPr lang="ru-RU" sz="1600" dirty="0">
              <a:latin typeface="Cambria" pitchFamily="18" charset="0"/>
              <a:hlinkClick r:id="" action="ppaction://noaction"/>
            </a:endParaRPr>
          </a:p>
          <a:p>
            <a:pPr algn="just" eaLnBrk="1" hangingPunct="1">
              <a:defRPr/>
            </a:pPr>
            <a:r>
              <a:rPr lang="ru-RU" sz="1600" dirty="0">
                <a:latin typeface="Cambria" pitchFamily="18" charset="0"/>
              </a:rPr>
              <a:t>3) юридических лиц, созданных публично-правовыми образованиями;</a:t>
            </a:r>
          </a:p>
          <a:p>
            <a:pPr algn="just" eaLnBrk="1" hangingPunct="1">
              <a:defRPr/>
            </a:pPr>
            <a:endParaRPr lang="ru-RU" sz="1600" dirty="0">
              <a:latin typeface="Cambria" pitchFamily="18" charset="0"/>
              <a:hlinkClick r:id="" action="ppaction://noaction"/>
            </a:endParaRPr>
          </a:p>
          <a:p>
            <a:pPr algn="just" eaLnBrk="1" hangingPunct="1">
              <a:defRPr/>
            </a:pPr>
            <a:r>
              <a:rPr lang="ru-RU" sz="1600" dirty="0">
                <a:latin typeface="Cambria" pitchFamily="18" charset="0"/>
              </a:rPr>
              <a:t>4) юридических лиц, в уставных (складочных) капиталах которых доля публично-правовых образований составляет более 50%, </a:t>
            </a:r>
          </a:p>
          <a:p>
            <a:pPr algn="just" eaLnBrk="1" hangingPunct="1">
              <a:defRPr/>
            </a:pPr>
            <a:r>
              <a:rPr lang="ru-RU" sz="1600" dirty="0">
                <a:latin typeface="Cambria" pitchFamily="18" charset="0"/>
              </a:rPr>
              <a:t>при заключении ими договоров строительного подряда или выполнении функций технического заказчика </a:t>
            </a:r>
          </a:p>
          <a:p>
            <a:pPr algn="just" eaLnBrk="1" hangingPunct="1">
              <a:buFontTx/>
              <a:buChar char="-"/>
              <a:defRPr/>
            </a:pPr>
            <a:r>
              <a:rPr lang="ru-RU" sz="1600" dirty="0">
                <a:latin typeface="Cambria" pitchFamily="18" charset="0"/>
              </a:rPr>
              <a:t> с федеральными органами исполнительной власти, </a:t>
            </a:r>
          </a:p>
          <a:p>
            <a:pPr algn="just" eaLnBrk="1" hangingPunct="1">
              <a:buFontTx/>
              <a:buChar char="-"/>
              <a:defRPr/>
            </a:pPr>
            <a:r>
              <a:rPr lang="ru-RU" sz="1600" dirty="0">
                <a:latin typeface="Cambria" pitchFamily="18" charset="0"/>
              </a:rPr>
              <a:t> органами государственной власти субъектов Российской Федерации, </a:t>
            </a:r>
          </a:p>
          <a:p>
            <a:pPr algn="just" eaLnBrk="1" hangingPunct="1">
              <a:buFontTx/>
              <a:buChar char="-"/>
              <a:defRPr/>
            </a:pPr>
            <a:r>
              <a:rPr lang="ru-RU" sz="1600" dirty="0">
                <a:latin typeface="Cambria" pitchFamily="18" charset="0"/>
              </a:rPr>
              <a:t> органами местного самоуправления; </a:t>
            </a:r>
          </a:p>
          <a:p>
            <a:pPr algn="just" eaLnBrk="1" hangingPunct="1">
              <a:buFontTx/>
              <a:buChar char="-"/>
              <a:defRPr/>
            </a:pPr>
            <a:endParaRPr lang="ru-RU" sz="1600" dirty="0">
              <a:latin typeface="Cambria" pitchFamily="18" charset="0"/>
            </a:endParaRPr>
          </a:p>
          <a:p>
            <a:pPr algn="just" eaLnBrk="1" hangingPunct="1">
              <a:defRPr/>
            </a:pPr>
            <a:r>
              <a:rPr lang="ru-RU" sz="1600" dirty="0">
                <a:latin typeface="Cambria" pitchFamily="18" charset="0"/>
              </a:rPr>
              <a:t>5) участников, предложивших цену строительно-монтажных работ, менее 10 миллионов </a:t>
            </a:r>
          </a:p>
        </p:txBody>
      </p:sp>
    </p:spTree>
    <p:extLst>
      <p:ext uri="{BB962C8B-B14F-4D97-AF65-F5344CB8AC3E}">
        <p14:creationId xmlns:p14="http://schemas.microsoft.com/office/powerpoint/2010/main" val="387227327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Заголовок 1"/>
          <p:cNvSpPr>
            <a:spLocks noGrp="1"/>
          </p:cNvSpPr>
          <p:nvPr>
            <p:ph type="title"/>
          </p:nvPr>
        </p:nvSpPr>
        <p:spPr>
          <a:xfrm>
            <a:off x="308975" y="1073233"/>
            <a:ext cx="11217031" cy="1304924"/>
          </a:xfrm>
        </p:spPr>
        <p:txBody>
          <a:bodyPr>
            <a:normAutofit/>
          </a:bodyPr>
          <a:lstStyle/>
          <a:p>
            <a:pPr algn="ctr" eaLnBrk="1" hangingPunct="1"/>
            <a:r>
              <a:rPr lang="ru-RU" altLang="ru-RU" sz="3800" dirty="0"/>
              <a:t>Требования к участнику</a:t>
            </a:r>
            <a:endParaRPr lang="ru-RU" altLang="ru-RU" sz="3800" dirty="0">
              <a:solidFill>
                <a:schemeClr val="tx2"/>
              </a:solidFill>
            </a:endParaRPr>
          </a:p>
        </p:txBody>
      </p:sp>
      <p:sp>
        <p:nvSpPr>
          <p:cNvPr id="2" name="Прямоугольник 1">
            <a:extLst>
              <a:ext uri="{FF2B5EF4-FFF2-40B4-BE49-F238E27FC236}">
                <a16:creationId xmlns:a16="http://schemas.microsoft.com/office/drawing/2014/main" id="{EB59A8B1-B8E3-433D-AD6D-A9623B2C6CB0}"/>
              </a:ext>
            </a:extLst>
          </p:cNvPr>
          <p:cNvSpPr/>
          <p:nvPr/>
        </p:nvSpPr>
        <p:spPr>
          <a:xfrm>
            <a:off x="1119687" y="3064968"/>
            <a:ext cx="9952625" cy="1754326"/>
          </a:xfrm>
          <a:prstGeom prst="rect">
            <a:avLst/>
          </a:prstGeom>
        </p:spPr>
        <p:txBody>
          <a:bodyPr wrap="square">
            <a:spAutoFit/>
          </a:bodyPr>
          <a:lstStyle/>
          <a:p>
            <a:pPr algn="just"/>
            <a:r>
              <a:rPr lang="ru-RU" b="1" dirty="0">
                <a:latin typeface="Times New Roman" panose="02020603050405020304" pitchFamily="18" charset="0"/>
              </a:rPr>
              <a:t>Постановление Правительства РФ от 29.12.2021 N 2571 </a:t>
            </a:r>
          </a:p>
          <a:p>
            <a:pPr algn="just"/>
            <a:r>
              <a:rPr lang="ru-RU" dirty="0">
                <a:latin typeface="Times New Roman" panose="02020603050405020304" pitchFamily="18" charset="0"/>
              </a:rPr>
              <a:t>"О дополнительных требованиях к участникам закупки отдельных видов товаров, работ, услуг для обеспечения государственных и муниципальных нужд, а также об информации и документах, подтверждающих соответствие участников закупки указанным дополнительным требованиям, и признании утратившими силу некоторых актов и отдельных положений актов Правительства Российской Федерации" </a:t>
            </a:r>
          </a:p>
        </p:txBody>
      </p:sp>
    </p:spTree>
    <p:extLst>
      <p:ext uri="{BB962C8B-B14F-4D97-AF65-F5344CB8AC3E}">
        <p14:creationId xmlns:p14="http://schemas.microsoft.com/office/powerpoint/2010/main" val="644595663"/>
      </p:ext>
    </p:extLst>
  </p:cSld>
  <p:clrMapOvr>
    <a:masterClrMapping/>
  </p:clrMapOvr>
  <p:transition spd="slow">
    <p:fade thruBlk="1"/>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Заголовок 1"/>
          <p:cNvSpPr>
            <a:spLocks noGrp="1"/>
          </p:cNvSpPr>
          <p:nvPr>
            <p:ph type="title"/>
          </p:nvPr>
        </p:nvSpPr>
        <p:spPr>
          <a:xfrm>
            <a:off x="1539081" y="152401"/>
            <a:ext cx="9113838" cy="1060251"/>
          </a:xfrm>
        </p:spPr>
        <p:txBody>
          <a:bodyPr>
            <a:noAutofit/>
          </a:bodyPr>
          <a:lstStyle/>
          <a:p>
            <a:pPr algn="l">
              <a:lnSpc>
                <a:spcPct val="100000"/>
              </a:lnSpc>
            </a:pPr>
            <a:r>
              <a:rPr lang="ru-RU" altLang="ru-RU" sz="4000" dirty="0"/>
              <a:t>Новое Постановление Правительства о дополнительных требованиях 2571</a:t>
            </a:r>
            <a:br>
              <a:rPr lang="ru-RU" altLang="ru-RU" sz="2438" dirty="0"/>
            </a:br>
            <a:br>
              <a:rPr lang="ru-RU" altLang="ru-RU" sz="2438" dirty="0"/>
            </a:br>
            <a:endParaRPr lang="ru-RU" altLang="ru-RU" sz="1463" dirty="0"/>
          </a:p>
        </p:txBody>
      </p:sp>
      <p:sp>
        <p:nvSpPr>
          <p:cNvPr id="49155" name="Содержимое 2"/>
          <p:cNvSpPr>
            <a:spLocks noGrp="1"/>
          </p:cNvSpPr>
          <p:nvPr>
            <p:ph idx="4294967295"/>
          </p:nvPr>
        </p:nvSpPr>
        <p:spPr>
          <a:xfrm>
            <a:off x="738909" y="1560945"/>
            <a:ext cx="10558630" cy="4572000"/>
          </a:xfrm>
        </p:spPr>
        <p:txBody>
          <a:bodyPr>
            <a:noAutofit/>
          </a:bodyPr>
          <a:lstStyle/>
          <a:p>
            <a:pPr algn="just">
              <a:lnSpc>
                <a:spcPct val="120000"/>
              </a:lnSpc>
              <a:spcBef>
                <a:spcPct val="0"/>
              </a:spcBef>
            </a:pPr>
            <a:r>
              <a:rPr lang="ru-RU" altLang="ru-RU" sz="1600" b="1" dirty="0">
                <a:latin typeface="Times New Roman" panose="02020603050405020304" pitchFamily="18" charset="0"/>
                <a:cs typeface="Times New Roman" panose="02020603050405020304" pitchFamily="18" charset="0"/>
              </a:rPr>
              <a:t>Раздел I. </a:t>
            </a:r>
            <a:r>
              <a:rPr lang="ru-RU" altLang="ru-RU" sz="1600" dirty="0">
                <a:latin typeface="Times New Roman" panose="02020603050405020304" pitchFamily="18" charset="0"/>
                <a:cs typeface="Times New Roman" panose="02020603050405020304" pitchFamily="18" charset="0"/>
              </a:rPr>
              <a:t>Дополнительные требования к участникам закупки </a:t>
            </a:r>
            <a:r>
              <a:rPr lang="ru-RU" altLang="ru-RU" sz="1600" dirty="0">
                <a:solidFill>
                  <a:schemeClr val="accent1">
                    <a:lumMod val="75000"/>
                  </a:schemeClr>
                </a:solidFill>
                <a:latin typeface="Times New Roman" panose="02020603050405020304" pitchFamily="18" charset="0"/>
                <a:cs typeface="Times New Roman" panose="02020603050405020304" pitchFamily="18" charset="0"/>
              </a:rPr>
              <a:t>в сфере культуры и культурного наследия</a:t>
            </a:r>
            <a:r>
              <a:rPr lang="ru-RU" altLang="ru-RU" sz="1600" dirty="0">
                <a:latin typeface="Times New Roman" panose="02020603050405020304" pitchFamily="18" charset="0"/>
                <a:cs typeface="Times New Roman" panose="02020603050405020304" pitchFamily="18" charset="0"/>
              </a:rPr>
              <a:t>, ‎информация и документы, подтверждающие соответствие участников закупок таким дополнительным требованиям</a:t>
            </a:r>
          </a:p>
          <a:p>
            <a:pPr algn="just">
              <a:lnSpc>
                <a:spcPct val="120000"/>
              </a:lnSpc>
              <a:spcBef>
                <a:spcPct val="0"/>
              </a:spcBef>
            </a:pPr>
            <a:r>
              <a:rPr lang="ru-RU" altLang="ru-RU" sz="1600" b="1" dirty="0">
                <a:latin typeface="Times New Roman" panose="02020603050405020304" pitchFamily="18" charset="0"/>
                <a:cs typeface="Times New Roman" panose="02020603050405020304" pitchFamily="18" charset="0"/>
              </a:rPr>
              <a:t>Раздел II. </a:t>
            </a:r>
            <a:r>
              <a:rPr lang="ru-RU" altLang="ru-RU" sz="1600" dirty="0">
                <a:latin typeface="Times New Roman" panose="02020603050405020304" pitchFamily="18" charset="0"/>
                <a:cs typeface="Times New Roman" panose="02020603050405020304" pitchFamily="18" charset="0"/>
              </a:rPr>
              <a:t>Дополнительные требования к участникам закупки </a:t>
            </a:r>
            <a:r>
              <a:rPr lang="ru-RU" altLang="ru-RU" sz="1600" dirty="0">
                <a:solidFill>
                  <a:schemeClr val="accent1">
                    <a:lumMod val="75000"/>
                  </a:schemeClr>
                </a:solidFill>
                <a:latin typeface="Times New Roman" panose="02020603050405020304" pitchFamily="18" charset="0"/>
                <a:cs typeface="Times New Roman" panose="02020603050405020304" pitchFamily="18" charset="0"/>
              </a:rPr>
              <a:t>в сфере градостроительной деятельности</a:t>
            </a:r>
            <a:r>
              <a:rPr lang="ru-RU" altLang="ru-RU" sz="1600" dirty="0">
                <a:latin typeface="Times New Roman" panose="02020603050405020304" pitchFamily="18" charset="0"/>
                <a:cs typeface="Times New Roman" panose="02020603050405020304" pitchFamily="18" charset="0"/>
              </a:rPr>
              <a:t>, ‎информация и документы, подтверждающие соответствие участников закупок таким дополнительным требованиям</a:t>
            </a:r>
          </a:p>
          <a:p>
            <a:pPr algn="just">
              <a:lnSpc>
                <a:spcPct val="120000"/>
              </a:lnSpc>
              <a:spcBef>
                <a:spcPct val="0"/>
              </a:spcBef>
            </a:pPr>
            <a:r>
              <a:rPr lang="ru-RU" altLang="ru-RU" sz="1600" b="1" dirty="0">
                <a:latin typeface="Times New Roman" panose="02020603050405020304" pitchFamily="18" charset="0"/>
                <a:cs typeface="Times New Roman" panose="02020603050405020304" pitchFamily="18" charset="0"/>
              </a:rPr>
              <a:t>Раздел III. </a:t>
            </a:r>
            <a:r>
              <a:rPr lang="ru-RU" altLang="ru-RU" sz="1600" dirty="0">
                <a:latin typeface="Times New Roman" panose="02020603050405020304" pitchFamily="18" charset="0"/>
                <a:cs typeface="Times New Roman" panose="02020603050405020304" pitchFamily="18" charset="0"/>
              </a:rPr>
              <a:t>Дополнительные требования к участникам закупки </a:t>
            </a:r>
            <a:r>
              <a:rPr lang="ru-RU" altLang="ru-RU" sz="1600" dirty="0">
                <a:solidFill>
                  <a:schemeClr val="accent1">
                    <a:lumMod val="75000"/>
                  </a:schemeClr>
                </a:solidFill>
                <a:latin typeface="Times New Roman" panose="02020603050405020304" pitchFamily="18" charset="0"/>
                <a:cs typeface="Times New Roman" panose="02020603050405020304" pitchFamily="18" charset="0"/>
              </a:rPr>
              <a:t>в сфере дорожной деятельности</a:t>
            </a:r>
            <a:r>
              <a:rPr lang="ru-RU" altLang="ru-RU" sz="1600" dirty="0">
                <a:latin typeface="Times New Roman" panose="02020603050405020304" pitchFamily="18" charset="0"/>
                <a:cs typeface="Times New Roman" panose="02020603050405020304" pitchFamily="18" charset="0"/>
              </a:rPr>
              <a:t>, ‎информация и документы, подтверждающие соответствие участников закупок таким дополнительным требованиям</a:t>
            </a:r>
          </a:p>
          <a:p>
            <a:pPr algn="just">
              <a:lnSpc>
                <a:spcPct val="120000"/>
              </a:lnSpc>
              <a:spcBef>
                <a:spcPct val="0"/>
              </a:spcBef>
            </a:pPr>
            <a:r>
              <a:rPr lang="ru-RU" altLang="ru-RU" sz="1600" b="1" dirty="0">
                <a:latin typeface="Times New Roman" panose="02020603050405020304" pitchFamily="18" charset="0"/>
                <a:cs typeface="Times New Roman" panose="02020603050405020304" pitchFamily="18" charset="0"/>
              </a:rPr>
              <a:t>Раздел IV. </a:t>
            </a:r>
            <a:r>
              <a:rPr lang="ru-RU" altLang="ru-RU" sz="1600" dirty="0">
                <a:latin typeface="Times New Roman" panose="02020603050405020304" pitchFamily="18" charset="0"/>
                <a:cs typeface="Times New Roman" panose="02020603050405020304" pitchFamily="18" charset="0"/>
              </a:rPr>
              <a:t>Дополнительные требования к участникам закупки </a:t>
            </a:r>
            <a:r>
              <a:rPr lang="ru-RU" altLang="ru-RU" sz="1600" dirty="0">
                <a:solidFill>
                  <a:schemeClr val="accent1">
                    <a:lumMod val="75000"/>
                  </a:schemeClr>
                </a:solidFill>
                <a:latin typeface="Times New Roman" panose="02020603050405020304" pitchFamily="18" charset="0"/>
                <a:cs typeface="Times New Roman" panose="02020603050405020304" pitchFamily="18" charset="0"/>
              </a:rPr>
              <a:t>в сфере обороны и безопасности государства</a:t>
            </a:r>
            <a:r>
              <a:rPr lang="ru-RU" altLang="ru-RU" sz="1600" dirty="0">
                <a:latin typeface="Times New Roman" panose="02020603050405020304" pitchFamily="18" charset="0"/>
                <a:cs typeface="Times New Roman" panose="02020603050405020304" pitchFamily="18" charset="0"/>
              </a:rPr>
              <a:t>, ‎информация и документы, подтверждающие соответствие участников закупок таким дополнительным требованиям</a:t>
            </a:r>
          </a:p>
          <a:p>
            <a:pPr algn="just">
              <a:lnSpc>
                <a:spcPct val="120000"/>
              </a:lnSpc>
              <a:spcBef>
                <a:spcPct val="0"/>
              </a:spcBef>
            </a:pPr>
            <a:r>
              <a:rPr lang="ru-RU" altLang="ru-RU" sz="1600" b="1" dirty="0">
                <a:latin typeface="Times New Roman" panose="02020603050405020304" pitchFamily="18" charset="0"/>
                <a:cs typeface="Times New Roman" panose="02020603050405020304" pitchFamily="18" charset="0"/>
              </a:rPr>
              <a:t>Раздел V. </a:t>
            </a:r>
            <a:r>
              <a:rPr lang="ru-RU" altLang="ru-RU" sz="1600" dirty="0">
                <a:latin typeface="Times New Roman" panose="02020603050405020304" pitchFamily="18" charset="0"/>
                <a:cs typeface="Times New Roman" panose="02020603050405020304" pitchFamily="18" charset="0"/>
              </a:rPr>
              <a:t>Дополнительные требования к участникам закупки </a:t>
            </a:r>
            <a:r>
              <a:rPr lang="ru-RU" altLang="ru-RU" sz="1600" dirty="0">
                <a:solidFill>
                  <a:schemeClr val="accent1">
                    <a:lumMod val="75000"/>
                  </a:schemeClr>
                </a:solidFill>
                <a:latin typeface="Times New Roman" panose="02020603050405020304" pitchFamily="18" charset="0"/>
                <a:cs typeface="Times New Roman" panose="02020603050405020304" pitchFamily="18" charset="0"/>
              </a:rPr>
              <a:t>в сфере использования атомной энергии</a:t>
            </a:r>
            <a:r>
              <a:rPr lang="ru-RU" altLang="ru-RU" sz="1600" dirty="0">
                <a:latin typeface="Times New Roman" panose="02020603050405020304" pitchFamily="18" charset="0"/>
                <a:cs typeface="Times New Roman" panose="02020603050405020304" pitchFamily="18" charset="0"/>
              </a:rPr>
              <a:t>, ‎информация и документы, подтверждающие соответствие участников закупок таким дополнительным требованиям</a:t>
            </a:r>
          </a:p>
          <a:p>
            <a:pPr algn="just">
              <a:lnSpc>
                <a:spcPct val="120000"/>
              </a:lnSpc>
              <a:spcBef>
                <a:spcPct val="0"/>
              </a:spcBef>
            </a:pPr>
            <a:r>
              <a:rPr lang="ru-RU" altLang="ru-RU" sz="1600" b="1" dirty="0">
                <a:latin typeface="Times New Roman" panose="02020603050405020304" pitchFamily="18" charset="0"/>
                <a:cs typeface="Times New Roman" panose="02020603050405020304" pitchFamily="18" charset="0"/>
              </a:rPr>
              <a:t>Раздел VI. </a:t>
            </a:r>
            <a:r>
              <a:rPr lang="ru-RU" altLang="ru-RU" sz="1600" dirty="0">
                <a:latin typeface="Times New Roman" panose="02020603050405020304" pitchFamily="18" charset="0"/>
                <a:cs typeface="Times New Roman" panose="02020603050405020304" pitchFamily="18" charset="0"/>
              </a:rPr>
              <a:t>Дополнительные требования к участникам закупки </a:t>
            </a:r>
            <a:r>
              <a:rPr lang="ru-RU" altLang="ru-RU" sz="1600" dirty="0">
                <a:solidFill>
                  <a:schemeClr val="accent1">
                    <a:lumMod val="75000"/>
                  </a:schemeClr>
                </a:solidFill>
                <a:latin typeface="Times New Roman" panose="02020603050405020304" pitchFamily="18" charset="0"/>
                <a:cs typeface="Times New Roman" panose="02020603050405020304" pitchFamily="18" charset="0"/>
              </a:rPr>
              <a:t>в сфере здравоохранения, образования, науки</a:t>
            </a:r>
            <a:r>
              <a:rPr lang="ru-RU" altLang="ru-RU" sz="1600" dirty="0">
                <a:latin typeface="Times New Roman" panose="02020603050405020304" pitchFamily="18" charset="0"/>
                <a:cs typeface="Times New Roman" panose="02020603050405020304" pitchFamily="18" charset="0"/>
              </a:rPr>
              <a:t>, </a:t>
            </a:r>
          </a:p>
          <a:p>
            <a:pPr algn="just">
              <a:lnSpc>
                <a:spcPct val="120000"/>
              </a:lnSpc>
              <a:spcBef>
                <a:spcPct val="0"/>
              </a:spcBef>
            </a:pPr>
            <a:r>
              <a:rPr lang="ru-RU" altLang="ru-RU" sz="1600" dirty="0">
                <a:latin typeface="Times New Roman" panose="02020603050405020304" pitchFamily="18" charset="0"/>
                <a:cs typeface="Times New Roman" panose="02020603050405020304" pitchFamily="18" charset="0"/>
              </a:rPr>
              <a:t>‎информация и документы, подтверждающие соответствие участников закупок таким дополнительным требованиям</a:t>
            </a:r>
          </a:p>
        </p:txBody>
      </p:sp>
    </p:spTree>
    <p:extLst>
      <p:ext uri="{BB962C8B-B14F-4D97-AF65-F5344CB8AC3E}">
        <p14:creationId xmlns:p14="http://schemas.microsoft.com/office/powerpoint/2010/main" val="2065159195"/>
      </p:ext>
    </p:extLst>
  </p:cSld>
  <p:clrMapOvr>
    <a:masterClrMapping/>
  </p:clrMapOvr>
  <p:transition spd="slow">
    <p:fade thruBlk="1"/>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Заголовок 1"/>
          <p:cNvSpPr>
            <a:spLocks noGrp="1"/>
          </p:cNvSpPr>
          <p:nvPr>
            <p:ph type="title"/>
          </p:nvPr>
        </p:nvSpPr>
        <p:spPr/>
        <p:txBody>
          <a:bodyPr>
            <a:normAutofit/>
          </a:bodyPr>
          <a:lstStyle/>
          <a:p>
            <a:pPr algn="ctr"/>
            <a:r>
              <a:rPr lang="ru-RU" altLang="ru-RU" sz="3800" dirty="0">
                <a:solidFill>
                  <a:srgbClr val="44546A"/>
                </a:solidFill>
              </a:rPr>
              <a:t>Выбор способа закупки</a:t>
            </a:r>
            <a:r>
              <a:rPr lang="en-US" altLang="ru-RU" sz="3800" dirty="0">
                <a:solidFill>
                  <a:srgbClr val="44546A"/>
                </a:solidFill>
              </a:rPr>
              <a:t> </a:t>
            </a:r>
            <a:r>
              <a:rPr lang="ru-RU" altLang="ru-RU" sz="3800" dirty="0">
                <a:solidFill>
                  <a:srgbClr val="44546A"/>
                </a:solidFill>
              </a:rPr>
              <a:t>и требования к участнику</a:t>
            </a:r>
            <a:endParaRPr lang="ru-RU" altLang="ru-RU" dirty="0">
              <a:solidFill>
                <a:schemeClr val="tx2"/>
              </a:solidFill>
            </a:endParaRPr>
          </a:p>
        </p:txBody>
      </p:sp>
      <p:graphicFrame>
        <p:nvGraphicFramePr>
          <p:cNvPr id="3" name="Таблица 2"/>
          <p:cNvGraphicFramePr>
            <a:graphicFrameLocks noGrp="1"/>
          </p:cNvGraphicFramePr>
          <p:nvPr/>
        </p:nvGraphicFramePr>
        <p:xfrm>
          <a:off x="332316" y="1628774"/>
          <a:ext cx="11527367" cy="3563293"/>
        </p:xfrm>
        <a:graphic>
          <a:graphicData uri="http://schemas.openxmlformats.org/drawingml/2006/table">
            <a:tbl>
              <a:tblPr firstRow="1" bandRow="1">
                <a:tableStyleId>{5C22544A-7EE6-4342-B048-85BDC9FD1C3A}</a:tableStyleId>
              </a:tblPr>
              <a:tblGrid>
                <a:gridCol w="2444763">
                  <a:extLst>
                    <a:ext uri="{9D8B030D-6E8A-4147-A177-3AD203B41FA5}">
                      <a16:colId xmlns:a16="http://schemas.microsoft.com/office/drawing/2014/main" val="1383124949"/>
                    </a:ext>
                  </a:extLst>
                </a:gridCol>
                <a:gridCol w="4586957">
                  <a:extLst>
                    <a:ext uri="{9D8B030D-6E8A-4147-A177-3AD203B41FA5}">
                      <a16:colId xmlns:a16="http://schemas.microsoft.com/office/drawing/2014/main" val="2624079366"/>
                    </a:ext>
                  </a:extLst>
                </a:gridCol>
                <a:gridCol w="4495647">
                  <a:extLst>
                    <a:ext uri="{9D8B030D-6E8A-4147-A177-3AD203B41FA5}">
                      <a16:colId xmlns:a16="http://schemas.microsoft.com/office/drawing/2014/main" val="2722085435"/>
                    </a:ext>
                  </a:extLst>
                </a:gridCol>
              </a:tblGrid>
              <a:tr h="445626">
                <a:tc>
                  <a:txBody>
                    <a:bodyPr/>
                    <a:lstStyle/>
                    <a:p>
                      <a:r>
                        <a:rPr lang="ru-RU" sz="1300" dirty="0"/>
                        <a:t>Наименование работ</a:t>
                      </a:r>
                    </a:p>
                  </a:txBody>
                  <a:tcPr marL="121920" marR="121920" marT="60956" marB="60956"/>
                </a:tc>
                <a:tc>
                  <a:txBody>
                    <a:bodyPr/>
                    <a:lstStyle/>
                    <a:p>
                      <a:r>
                        <a:rPr lang="ru-RU" sz="1300" dirty="0"/>
                        <a:t>Дополнительные требования к участникам закупки</a:t>
                      </a:r>
                    </a:p>
                  </a:txBody>
                  <a:tcPr marL="121920" marR="121920" marT="60956" marB="60956"/>
                </a:tc>
                <a:tc>
                  <a:txBody>
                    <a:bodyPr/>
                    <a:lstStyle/>
                    <a:p>
                      <a:r>
                        <a:rPr lang="ru-RU" sz="1300" dirty="0"/>
                        <a:t>Документы, подтверждающие соответствие участников закупки дополнительным требованиям</a:t>
                      </a:r>
                    </a:p>
                  </a:txBody>
                  <a:tcPr marL="121920" marR="121920" marT="60956" marB="60956"/>
                </a:tc>
                <a:extLst>
                  <a:ext uri="{0D108BD9-81ED-4DB2-BD59-A6C34878D82A}">
                    <a16:rowId xmlns:a16="http://schemas.microsoft.com/office/drawing/2014/main" val="279321909"/>
                  </a:ext>
                </a:extLst>
              </a:tr>
              <a:tr h="3045141">
                <a:tc>
                  <a:txBody>
                    <a:bodyPr/>
                    <a:lstStyle/>
                    <a:p>
                      <a:r>
                        <a:rPr lang="ru-RU" sz="1300" dirty="0"/>
                        <a:t>6 Работы по </a:t>
                      </a:r>
                      <a:r>
                        <a:rPr lang="ru-RU" sz="1300" dirty="0">
                          <a:solidFill>
                            <a:srgbClr val="FF0000"/>
                          </a:solidFill>
                        </a:rPr>
                        <a:t>подготовке проектной документации и (или) выполнению инженерных изысканий </a:t>
                      </a:r>
                      <a:r>
                        <a:rPr lang="ru-RU" sz="1300" dirty="0"/>
                        <a:t>в соответствии с законодательством о градостроительной деятельности</a:t>
                      </a:r>
                    </a:p>
                    <a:p>
                      <a:endParaRPr lang="ru-RU" sz="1300" dirty="0"/>
                    </a:p>
                    <a:p>
                      <a:endParaRPr lang="ru-RU" sz="1300" b="1" dirty="0"/>
                    </a:p>
                    <a:p>
                      <a:endParaRPr lang="ru-RU" sz="1300" dirty="0"/>
                    </a:p>
                    <a:p>
                      <a:endParaRPr lang="ru-RU" sz="1300" dirty="0"/>
                    </a:p>
                  </a:txBody>
                  <a:tcPr marL="121920" marR="121920" marT="60956" marB="60956"/>
                </a:tc>
                <a:tc>
                  <a:txBody>
                    <a:bodyPr/>
                    <a:lstStyle/>
                    <a:p>
                      <a:r>
                        <a:rPr lang="ru-RU" sz="1300" b="1" u="sng" dirty="0"/>
                        <a:t>наличие опыта </a:t>
                      </a:r>
                      <a:r>
                        <a:rPr lang="ru-RU" sz="1300" dirty="0"/>
                        <a:t>исполнения участником закупки договора, предусматривающего выполнение работ по подготовке проектной документации и (или) выполнению инженерных изысканий в соответствии с законодательством о градостроительной деятельности.</a:t>
                      </a:r>
                    </a:p>
                    <a:p>
                      <a:endParaRPr lang="ru-RU" sz="1300" dirty="0"/>
                    </a:p>
                    <a:p>
                      <a:r>
                        <a:rPr lang="ru-RU" sz="1300" dirty="0"/>
                        <a:t>Цена выполненных работ по договору должна составлять </a:t>
                      </a:r>
                      <a:r>
                        <a:rPr lang="ru-RU" sz="1300" b="1" u="sng" dirty="0"/>
                        <a:t>не менее 20 процентов</a:t>
                      </a:r>
                      <a:r>
                        <a:rPr lang="ru-RU" sz="1300" u="sng" dirty="0"/>
                        <a:t> </a:t>
                      </a:r>
                      <a:r>
                        <a:rPr lang="ru-RU" sz="1300" dirty="0"/>
                        <a:t>начальной (максимальной) цены контракта, заключаемого по результатам определения поставщика (подрядчика, исполнителя)</a:t>
                      </a:r>
                    </a:p>
                    <a:p>
                      <a:endParaRPr lang="ru-RU" sz="1300" dirty="0"/>
                    </a:p>
                  </a:txBody>
                  <a:tcPr marL="121920" marR="121920" marT="60956" marB="60956"/>
                </a:tc>
                <a:tc>
                  <a:txBody>
                    <a:bodyPr/>
                    <a:lstStyle/>
                    <a:p>
                      <a:r>
                        <a:rPr lang="ru-RU" sz="1300" dirty="0"/>
                        <a:t>1) исполненный договор;</a:t>
                      </a:r>
                    </a:p>
                    <a:p>
                      <a:r>
                        <a:rPr lang="ru-RU" sz="1300" dirty="0"/>
                        <a:t>2) акт выполненных работ, подтверждающий цену выполненных работ;</a:t>
                      </a:r>
                    </a:p>
                    <a:p>
                      <a:r>
                        <a:rPr lang="ru-RU" sz="1300" dirty="0"/>
                        <a:t>3) положительное заключение экспертизы проектной документации и (или) результатов инженерных изысканий (за исключением случаев, при которых такое заключение не выдается в соответствии с законодательством о градостроительной деятельности)</a:t>
                      </a:r>
                    </a:p>
                  </a:txBody>
                  <a:tcPr marL="121920" marR="121920" marT="60956" marB="60956"/>
                </a:tc>
                <a:extLst>
                  <a:ext uri="{0D108BD9-81ED-4DB2-BD59-A6C34878D82A}">
                    <a16:rowId xmlns:a16="http://schemas.microsoft.com/office/drawing/2014/main" val="2238401035"/>
                  </a:ext>
                </a:extLst>
              </a:tr>
            </a:tbl>
          </a:graphicData>
        </a:graphic>
      </p:graphicFrame>
    </p:spTree>
    <p:extLst>
      <p:ext uri="{BB962C8B-B14F-4D97-AF65-F5344CB8AC3E}">
        <p14:creationId xmlns:p14="http://schemas.microsoft.com/office/powerpoint/2010/main" val="58501452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332316" y="248612"/>
          <a:ext cx="11527367" cy="6004951"/>
        </p:xfrm>
        <a:graphic>
          <a:graphicData uri="http://schemas.openxmlformats.org/drawingml/2006/table">
            <a:tbl>
              <a:tblPr firstRow="1" bandRow="1">
                <a:tableStyleId>{5C22544A-7EE6-4342-B048-85BDC9FD1C3A}</a:tableStyleId>
              </a:tblPr>
              <a:tblGrid>
                <a:gridCol w="2444763">
                  <a:extLst>
                    <a:ext uri="{9D8B030D-6E8A-4147-A177-3AD203B41FA5}">
                      <a16:colId xmlns:a16="http://schemas.microsoft.com/office/drawing/2014/main" val="1383124949"/>
                    </a:ext>
                  </a:extLst>
                </a:gridCol>
                <a:gridCol w="5240148">
                  <a:extLst>
                    <a:ext uri="{9D8B030D-6E8A-4147-A177-3AD203B41FA5}">
                      <a16:colId xmlns:a16="http://schemas.microsoft.com/office/drawing/2014/main" val="2624079366"/>
                    </a:ext>
                  </a:extLst>
                </a:gridCol>
                <a:gridCol w="3842456">
                  <a:extLst>
                    <a:ext uri="{9D8B030D-6E8A-4147-A177-3AD203B41FA5}">
                      <a16:colId xmlns:a16="http://schemas.microsoft.com/office/drawing/2014/main" val="2722085435"/>
                    </a:ext>
                  </a:extLst>
                </a:gridCol>
              </a:tblGrid>
              <a:tr h="731855">
                <a:tc>
                  <a:txBody>
                    <a:bodyPr/>
                    <a:lstStyle/>
                    <a:p>
                      <a:r>
                        <a:rPr lang="ru-RU" sz="1300" dirty="0"/>
                        <a:t>Наименование работ</a:t>
                      </a:r>
                    </a:p>
                  </a:txBody>
                  <a:tcPr marL="121920" marR="121920" marT="60988" marB="60988"/>
                </a:tc>
                <a:tc>
                  <a:txBody>
                    <a:bodyPr/>
                    <a:lstStyle/>
                    <a:p>
                      <a:r>
                        <a:rPr lang="ru-RU" sz="1300" dirty="0"/>
                        <a:t>Дополнительные требования к участникам закупки</a:t>
                      </a:r>
                    </a:p>
                  </a:txBody>
                  <a:tcPr marL="121920" marR="121920" marT="60988" marB="60988"/>
                </a:tc>
                <a:tc>
                  <a:txBody>
                    <a:bodyPr/>
                    <a:lstStyle/>
                    <a:p>
                      <a:r>
                        <a:rPr lang="ru-RU" sz="1300" dirty="0"/>
                        <a:t>Документы, подтверждающие соответствие участников закупки дополнительным требованиям</a:t>
                      </a:r>
                    </a:p>
                  </a:txBody>
                  <a:tcPr marL="121920" marR="121920" marT="60988" marB="60988"/>
                </a:tc>
                <a:extLst>
                  <a:ext uri="{0D108BD9-81ED-4DB2-BD59-A6C34878D82A}">
                    <a16:rowId xmlns:a16="http://schemas.microsoft.com/office/drawing/2014/main" val="279321909"/>
                  </a:ext>
                </a:extLst>
              </a:tr>
              <a:tr h="2968079">
                <a:tc>
                  <a:txBody>
                    <a:bodyPr/>
                    <a:lstStyle/>
                    <a:p>
                      <a:r>
                        <a:rPr lang="ru-RU" sz="1300" dirty="0"/>
                        <a:t>7. Работы по </a:t>
                      </a:r>
                      <a:r>
                        <a:rPr lang="ru-RU" sz="1300" b="0" dirty="0">
                          <a:solidFill>
                            <a:srgbClr val="FF0000"/>
                          </a:solidFill>
                        </a:rPr>
                        <a:t>строительству, реконструкции объекта капитального строительства</a:t>
                      </a:r>
                      <a:r>
                        <a:rPr lang="ru-RU" sz="1300" dirty="0"/>
                        <a:t>, </a:t>
                      </a:r>
                      <a:r>
                        <a:rPr lang="ru-RU" sz="1300" u="sng" dirty="0"/>
                        <a:t>за исключением линейного объекта</a:t>
                      </a:r>
                    </a:p>
                    <a:p>
                      <a:br>
                        <a:rPr lang="ru-RU" sz="1200" b="1" i="0" dirty="0">
                          <a:solidFill>
                            <a:schemeClr val="dk1"/>
                          </a:solidFill>
                          <a:effectLst/>
                          <a:uFill>
                            <a:solidFill>
                              <a:srgbClr val="9A9A9A"/>
                            </a:solidFill>
                          </a:uFill>
                          <a:latin typeface="+mn-lt"/>
                          <a:ea typeface="+mn-ea"/>
                          <a:cs typeface="+mn-cs"/>
                          <a:sym typeface="Gill Sans Light"/>
                        </a:rPr>
                      </a:br>
                      <a:br>
                        <a:rPr lang="ru-RU" sz="1200" b="1" i="0" dirty="0">
                          <a:solidFill>
                            <a:schemeClr val="dk1"/>
                          </a:solidFill>
                          <a:effectLst/>
                          <a:uFill>
                            <a:solidFill>
                              <a:srgbClr val="9A9A9A"/>
                            </a:solidFill>
                          </a:uFill>
                          <a:latin typeface="+mn-lt"/>
                          <a:ea typeface="+mn-ea"/>
                          <a:cs typeface="+mn-cs"/>
                          <a:sym typeface="Gill Sans Light"/>
                        </a:rPr>
                      </a:br>
                      <a:endParaRPr lang="ru-RU" sz="1300" dirty="0"/>
                    </a:p>
                  </a:txBody>
                  <a:tcPr marL="121920" marR="121920" marT="60988" marB="60988"/>
                </a:tc>
                <a:tc>
                  <a:txBody>
                    <a:bodyPr/>
                    <a:lstStyle/>
                    <a:p>
                      <a:r>
                        <a:rPr lang="ru-RU" sz="1300" dirty="0"/>
                        <a:t>наличие у участника закупки следующего </a:t>
                      </a:r>
                      <a:r>
                        <a:rPr lang="ru-RU" sz="1300" b="1" dirty="0"/>
                        <a:t>опыта выполнения работ</a:t>
                      </a:r>
                      <a:r>
                        <a:rPr lang="ru-RU" sz="1300" dirty="0"/>
                        <a:t>:</a:t>
                      </a:r>
                    </a:p>
                    <a:p>
                      <a:r>
                        <a:rPr lang="ru-RU" sz="1300" dirty="0"/>
                        <a:t>1) опыт исполнения договора строительного подряда, предусматривающего выполнение работ по строительству, реконструкции объекта капитального строительства</a:t>
                      </a:r>
                    </a:p>
                    <a:p>
                      <a:r>
                        <a:rPr lang="ru-RU" sz="1300" dirty="0"/>
                        <a:t>(за исключением линейного объекта);</a:t>
                      </a:r>
                    </a:p>
                    <a:p>
                      <a:r>
                        <a:rPr lang="ru-RU" sz="1300" dirty="0"/>
                        <a:t>2) опыт выполнения участником закупки, являющимся застройщиком, работ по строительству, реконструкции объекта капитального строительства</a:t>
                      </a:r>
                    </a:p>
                    <a:p>
                      <a:r>
                        <a:rPr lang="ru-RU" sz="1300" dirty="0"/>
                        <a:t>(за исключением линейного объекта).</a:t>
                      </a:r>
                    </a:p>
                    <a:p>
                      <a:endParaRPr lang="ru-RU" sz="1300" dirty="0"/>
                    </a:p>
                    <a:p>
                      <a:r>
                        <a:rPr lang="ru-RU" sz="1300" dirty="0"/>
                        <a:t>Цена выполненных работ по договору, предусмотренных пунктами 1 и 2 настоящей графы настоящей позиции, должна составлять:</a:t>
                      </a:r>
                    </a:p>
                    <a:p>
                      <a:r>
                        <a:rPr lang="ru-RU" sz="1300" b="1" dirty="0"/>
                        <a:t>не менее 50 процентов начальной </a:t>
                      </a:r>
                      <a:r>
                        <a:rPr lang="ru-RU" sz="1300" dirty="0"/>
                        <a:t>(максимальной) цены контракта, заключаемого по результатам определения поставщика (подрядчика, исполнителя), если начальная (максимальная) </a:t>
                      </a:r>
                      <a:r>
                        <a:rPr lang="ru-RU" sz="1300" b="1" dirty="0"/>
                        <a:t>цена контракта не превышает 100 млн. рублей</a:t>
                      </a:r>
                      <a:r>
                        <a:rPr lang="ru-RU" sz="1300" dirty="0"/>
                        <a:t>;</a:t>
                      </a:r>
                    </a:p>
                    <a:p>
                      <a:r>
                        <a:rPr lang="ru-RU" sz="1300" b="1" dirty="0"/>
                        <a:t>не менее 40 процентов</a:t>
                      </a:r>
                      <a:r>
                        <a:rPr lang="ru-RU" sz="1300" dirty="0"/>
                        <a:t> начальной (максимальной) цены контракта, заключаемого по результатам определения поставщика (подрядчика, исполнителя), если начальная (максимальная) цена контракта составляет или </a:t>
                      </a:r>
                      <a:r>
                        <a:rPr lang="ru-RU" sz="1300" b="1" dirty="0"/>
                        <a:t>превышает 100 млн. рублей, но не превышает 500 млн. рублей</a:t>
                      </a:r>
                      <a:r>
                        <a:rPr lang="ru-RU" sz="1300" dirty="0"/>
                        <a:t>;</a:t>
                      </a:r>
                    </a:p>
                    <a:p>
                      <a:r>
                        <a:rPr lang="ru-RU" sz="1300" b="1" dirty="0"/>
                        <a:t>не менее 30 процентов </a:t>
                      </a:r>
                      <a:r>
                        <a:rPr lang="ru-RU" sz="1300" dirty="0"/>
                        <a:t>начальной (максимальной) цены контракта, заключаемого по результатам определения поставщика (подрядчика, исполнителя), если начальная (максимальная) цена контракта </a:t>
                      </a:r>
                      <a:r>
                        <a:rPr lang="ru-RU" sz="1300" b="1" dirty="0"/>
                        <a:t>составляет или превышает 500 млн. рублей</a:t>
                      </a:r>
                    </a:p>
                    <a:p>
                      <a:endParaRPr lang="ru-RU" sz="1300" dirty="0"/>
                    </a:p>
                  </a:txBody>
                  <a:tcPr marL="121920" marR="121920" marT="60988" marB="60988"/>
                </a:tc>
                <a:tc>
                  <a:txBody>
                    <a:bodyPr/>
                    <a:lstStyle/>
                    <a:p>
                      <a:r>
                        <a:rPr lang="ru-RU" sz="1300" dirty="0"/>
                        <a:t>в случае наличия опыта, предусмотренного пунктом 1 графы "Дополнительные требования к участникам закупки" настоящей позиции:</a:t>
                      </a:r>
                    </a:p>
                    <a:p>
                      <a:r>
                        <a:rPr lang="ru-RU" sz="1300" dirty="0"/>
                        <a:t>1) исполненный договор;</a:t>
                      </a:r>
                    </a:p>
                    <a:p>
                      <a:r>
                        <a:rPr lang="ru-RU" sz="1300" dirty="0"/>
                        <a:t>2) акт приемки объекта капитального строительства, а также акт выполненных работ, подтверждающий цену выполненных работ, если акт приемки объекта капитального строительства не содержит цену выполненных работ;</a:t>
                      </a:r>
                    </a:p>
                    <a:p>
                      <a:r>
                        <a:rPr lang="ru-RU" sz="1300" dirty="0"/>
                        <a:t>3) разрешение на ввод объекта капитального строительства в эксплуатацию (за исключением случаев, при которых такое разрешение не выдается в соответствии с законодательством о градостроительной деятельности).</a:t>
                      </a:r>
                    </a:p>
                    <a:p>
                      <a:r>
                        <a:rPr lang="ru-RU" sz="1300" dirty="0"/>
                        <a:t>В случае наличия опыта, предусмотренного пунктом 2 графы "Дополнительные требования к участникам закупки" настоящей позиции:</a:t>
                      </a:r>
                    </a:p>
                    <a:p>
                      <a:r>
                        <a:rPr lang="ru-RU" sz="1300" dirty="0"/>
                        <a:t>1) раздел 11 "Смета на строительство объектов капитального строительства" проектной документации;</a:t>
                      </a:r>
                    </a:p>
                    <a:p>
                      <a:r>
                        <a:rPr lang="ru-RU" sz="1300" dirty="0"/>
                        <a:t>2) разрешение на ввод объекта капитального строительства в эксплуатацию</a:t>
                      </a:r>
                    </a:p>
                    <a:p>
                      <a:endParaRPr lang="ru-RU" sz="1300" dirty="0"/>
                    </a:p>
                    <a:p>
                      <a:endParaRPr lang="ru-RU" sz="1300" dirty="0"/>
                    </a:p>
                  </a:txBody>
                  <a:tcPr marL="121920" marR="121920" marT="60988" marB="60988"/>
                </a:tc>
                <a:extLst>
                  <a:ext uri="{0D108BD9-81ED-4DB2-BD59-A6C34878D82A}">
                    <a16:rowId xmlns:a16="http://schemas.microsoft.com/office/drawing/2014/main" val="2238401035"/>
                  </a:ext>
                </a:extLst>
              </a:tr>
            </a:tbl>
          </a:graphicData>
        </a:graphic>
      </p:graphicFrame>
    </p:spTree>
    <p:extLst>
      <p:ext uri="{BB962C8B-B14F-4D97-AF65-F5344CB8AC3E}">
        <p14:creationId xmlns:p14="http://schemas.microsoft.com/office/powerpoint/2010/main" val="362150315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253039" y="327464"/>
          <a:ext cx="11527367" cy="6401191"/>
        </p:xfrm>
        <a:graphic>
          <a:graphicData uri="http://schemas.openxmlformats.org/drawingml/2006/table">
            <a:tbl>
              <a:tblPr firstRow="1" bandRow="1">
                <a:tableStyleId>{5C22544A-7EE6-4342-B048-85BDC9FD1C3A}</a:tableStyleId>
              </a:tblPr>
              <a:tblGrid>
                <a:gridCol w="2444763">
                  <a:extLst>
                    <a:ext uri="{9D8B030D-6E8A-4147-A177-3AD203B41FA5}">
                      <a16:colId xmlns:a16="http://schemas.microsoft.com/office/drawing/2014/main" val="1383124949"/>
                    </a:ext>
                  </a:extLst>
                </a:gridCol>
                <a:gridCol w="5240148">
                  <a:extLst>
                    <a:ext uri="{9D8B030D-6E8A-4147-A177-3AD203B41FA5}">
                      <a16:colId xmlns:a16="http://schemas.microsoft.com/office/drawing/2014/main" val="2624079366"/>
                    </a:ext>
                  </a:extLst>
                </a:gridCol>
                <a:gridCol w="3842456">
                  <a:extLst>
                    <a:ext uri="{9D8B030D-6E8A-4147-A177-3AD203B41FA5}">
                      <a16:colId xmlns:a16="http://schemas.microsoft.com/office/drawing/2014/main" val="2722085435"/>
                    </a:ext>
                  </a:extLst>
                </a:gridCol>
              </a:tblGrid>
              <a:tr h="731855">
                <a:tc>
                  <a:txBody>
                    <a:bodyPr/>
                    <a:lstStyle/>
                    <a:p>
                      <a:r>
                        <a:rPr lang="ru-RU" sz="1300" dirty="0"/>
                        <a:t>Наименование работ</a:t>
                      </a:r>
                    </a:p>
                  </a:txBody>
                  <a:tcPr marL="121920" marR="121920" marT="60988" marB="60988"/>
                </a:tc>
                <a:tc>
                  <a:txBody>
                    <a:bodyPr/>
                    <a:lstStyle/>
                    <a:p>
                      <a:r>
                        <a:rPr lang="ru-RU" sz="1300" dirty="0"/>
                        <a:t>Дополнительные требования к участникам закупки</a:t>
                      </a:r>
                    </a:p>
                  </a:txBody>
                  <a:tcPr marL="121920" marR="121920" marT="60988" marB="60988"/>
                </a:tc>
                <a:tc>
                  <a:txBody>
                    <a:bodyPr/>
                    <a:lstStyle/>
                    <a:p>
                      <a:r>
                        <a:rPr lang="ru-RU" sz="1300" dirty="0"/>
                        <a:t>Документы, подтверждающие соответствие участников закупки дополнительным требованиям</a:t>
                      </a:r>
                    </a:p>
                  </a:txBody>
                  <a:tcPr marL="121920" marR="121920" marT="60988" marB="60988"/>
                </a:tc>
                <a:extLst>
                  <a:ext uri="{0D108BD9-81ED-4DB2-BD59-A6C34878D82A}">
                    <a16:rowId xmlns:a16="http://schemas.microsoft.com/office/drawing/2014/main" val="279321909"/>
                  </a:ext>
                </a:extLst>
              </a:tr>
              <a:tr h="2968079">
                <a:tc>
                  <a:txBody>
                    <a:bodyPr/>
                    <a:lstStyle/>
                    <a:p>
                      <a:r>
                        <a:rPr lang="ru-RU" sz="1300" dirty="0"/>
                        <a:t>8. Работы по </a:t>
                      </a:r>
                      <a:r>
                        <a:rPr lang="ru-RU" sz="1300" dirty="0">
                          <a:solidFill>
                            <a:srgbClr val="FF0000"/>
                          </a:solidFill>
                        </a:rPr>
                        <a:t>строительству, реконструкции линейного объекта,</a:t>
                      </a:r>
                      <a:r>
                        <a:rPr lang="ru-RU" sz="1300" dirty="0"/>
                        <a:t> за исключением предусмотренных позицией 17 настоящего приложения работ по строительству, реконструкции автомобильной дороги</a:t>
                      </a:r>
                    </a:p>
                    <a:p>
                      <a:r>
                        <a:rPr lang="ru-RU" sz="1300" dirty="0"/>
                        <a:t>	</a:t>
                      </a:r>
                    </a:p>
                  </a:txBody>
                  <a:tcPr marL="121920" marR="121920" marT="60988" marB="60988"/>
                </a:tc>
                <a:tc>
                  <a:txBody>
                    <a:bodyPr/>
                    <a:lstStyle/>
                    <a:p>
                      <a:r>
                        <a:rPr lang="ru-RU" sz="1300" dirty="0"/>
                        <a:t>наличие у участника закупки следующего </a:t>
                      </a:r>
                      <a:r>
                        <a:rPr lang="ru-RU" sz="1300" b="1" dirty="0"/>
                        <a:t>опыта выполнения работ</a:t>
                      </a:r>
                      <a:r>
                        <a:rPr lang="ru-RU" sz="1300" dirty="0"/>
                        <a:t>:</a:t>
                      </a:r>
                    </a:p>
                    <a:p>
                      <a:r>
                        <a:rPr lang="ru-RU" sz="1300" dirty="0"/>
                        <a:t>1) опыт исполнения договора строительного подряда, предусматривающего выполнение работ по строительству, реконструкции линейного объекта, за исключением автомобильной дороги;</a:t>
                      </a:r>
                    </a:p>
                    <a:p>
                      <a:r>
                        <a:rPr lang="ru-RU" sz="1300" dirty="0"/>
                        <a:t>2) опыт выполнения участником закупки, являющимся застройщиком, работ по строительству, реконструкции линейного объекта, за исключением автомобильной дороги.</a:t>
                      </a:r>
                    </a:p>
                    <a:p>
                      <a:endParaRPr lang="ru-RU" sz="1300" dirty="0"/>
                    </a:p>
                    <a:p>
                      <a:r>
                        <a:rPr lang="ru-RU" sz="1300" dirty="0"/>
                        <a:t>Цена выполненных работ по договору, предусмотренному пунктом 1 настоящей графы настоящей позиции, цена выполненных работ, предусмотренных пунктом 2 настоящей графы настоящей позиции, должна составлять:</a:t>
                      </a:r>
                    </a:p>
                    <a:p>
                      <a:r>
                        <a:rPr lang="ru-RU" sz="1300" b="1" dirty="0"/>
                        <a:t>не менее 50 процентов</a:t>
                      </a:r>
                      <a:r>
                        <a:rPr lang="ru-RU" sz="1300" dirty="0"/>
                        <a:t> начальной (максимальной) цены контракта, заключаемого по результатам определения поставщика (подрядчика, исполнителя), если начальная (максимальная) цена контракта </a:t>
                      </a:r>
                      <a:r>
                        <a:rPr lang="ru-RU" sz="1300" b="1" dirty="0"/>
                        <a:t>не превышает 100 млн. рублей</a:t>
                      </a:r>
                      <a:r>
                        <a:rPr lang="ru-RU" sz="1300" dirty="0"/>
                        <a:t>;</a:t>
                      </a:r>
                    </a:p>
                    <a:p>
                      <a:r>
                        <a:rPr lang="ru-RU" sz="1300" b="1" dirty="0"/>
                        <a:t>не менее 40 процентов </a:t>
                      </a:r>
                      <a:r>
                        <a:rPr lang="ru-RU" sz="1300" dirty="0"/>
                        <a:t>начальной (максимальной) цены контракта, заключаемого по результатам определения поставщика (подрядчика, исполнителя), если начальная (максимальная) цена контракта </a:t>
                      </a:r>
                      <a:r>
                        <a:rPr lang="ru-RU" sz="1300" b="1" dirty="0"/>
                        <a:t>составляет или превышает 100 млн. рублей, но не превышает 500 млн. рублей</a:t>
                      </a:r>
                      <a:r>
                        <a:rPr lang="ru-RU" sz="1300" dirty="0"/>
                        <a:t>;</a:t>
                      </a:r>
                    </a:p>
                    <a:p>
                      <a:r>
                        <a:rPr lang="ru-RU" sz="1300" b="1" dirty="0"/>
                        <a:t>не менее 30 процентов </a:t>
                      </a:r>
                      <a:r>
                        <a:rPr lang="ru-RU" sz="1300" dirty="0"/>
                        <a:t>начальной (максимальной) цены контракта, заключаемого по результатам определения поставщика (подрядчика, исполнителя), если начальная (максимальная) цена контракта </a:t>
                      </a:r>
                      <a:r>
                        <a:rPr lang="ru-RU" sz="1300" b="1" dirty="0"/>
                        <a:t>составляет или превышает 500 млн. рублей</a:t>
                      </a:r>
                    </a:p>
                    <a:p>
                      <a:endParaRPr lang="ru-RU" sz="1300" dirty="0"/>
                    </a:p>
                  </a:txBody>
                  <a:tcPr marL="121920" marR="121920" marT="60988" marB="60988"/>
                </a:tc>
                <a:tc>
                  <a:txBody>
                    <a:bodyPr/>
                    <a:lstStyle/>
                    <a:p>
                      <a:r>
                        <a:rPr lang="ru-RU" sz="1300" dirty="0"/>
                        <a:t>в случае наличия опыта, предусмотренного пунктом 1 графы "Дополнительные требования к участникам закупки" настоящей позиции:</a:t>
                      </a:r>
                    </a:p>
                    <a:p>
                      <a:r>
                        <a:rPr lang="ru-RU" sz="1300" dirty="0"/>
                        <a:t>1) исполненный договор;</a:t>
                      </a:r>
                    </a:p>
                    <a:p>
                      <a:r>
                        <a:rPr lang="ru-RU" sz="1300" dirty="0"/>
                        <a:t>2) акт приемки объекта капитального строительства, а также акт выполненных работ, подтверждающий цену выполненных работ, если акт приемки объекта капитального строительства не содержит цену выполненных работ;</a:t>
                      </a:r>
                    </a:p>
                    <a:p>
                      <a:r>
                        <a:rPr lang="ru-RU" sz="1300" dirty="0"/>
                        <a:t>3) разрешение на ввод объекта капитального строительства в эксплуатацию (за исключением случаев, при которых такое разрешение не выдается в соответствии с законодательством о градостроительной деятельности) или решение о технической готовности линейного объекта инфраструктуры к временной эксплуатации.</a:t>
                      </a:r>
                    </a:p>
                    <a:p>
                      <a:r>
                        <a:rPr lang="ru-RU" sz="1300" dirty="0"/>
                        <a:t>В случае наличия опыта, предусмотренного пунктом 2 графы "Дополнительные требования к участникам закупки" настоящей позиции:</a:t>
                      </a:r>
                    </a:p>
                    <a:p>
                      <a:r>
                        <a:rPr lang="ru-RU" sz="1300" dirty="0"/>
                        <a:t>1) раздел 11 "Смета на строительство объектов капитального строительства" проектной документации;</a:t>
                      </a:r>
                    </a:p>
                    <a:p>
                      <a:r>
                        <a:rPr lang="ru-RU" sz="1300" dirty="0"/>
                        <a:t>2) разрешение на ввод объекта капитального строительства в эксплуатацию или решение о технической готовности линейного объекта инфраструктуры к временной эксплуатации</a:t>
                      </a:r>
                    </a:p>
                    <a:p>
                      <a:endParaRPr lang="ru-RU" sz="1300" dirty="0"/>
                    </a:p>
                    <a:p>
                      <a:endParaRPr lang="ru-RU" sz="1300" dirty="0"/>
                    </a:p>
                  </a:txBody>
                  <a:tcPr marL="121920" marR="121920" marT="60988" marB="60988"/>
                </a:tc>
                <a:extLst>
                  <a:ext uri="{0D108BD9-81ED-4DB2-BD59-A6C34878D82A}">
                    <a16:rowId xmlns:a16="http://schemas.microsoft.com/office/drawing/2014/main" val="2238401035"/>
                  </a:ext>
                </a:extLst>
              </a:tr>
            </a:tbl>
          </a:graphicData>
        </a:graphic>
      </p:graphicFrame>
    </p:spTree>
    <p:extLst>
      <p:ext uri="{BB962C8B-B14F-4D97-AF65-F5344CB8AC3E}">
        <p14:creationId xmlns:p14="http://schemas.microsoft.com/office/powerpoint/2010/main" val="328507669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165485" y="213015"/>
          <a:ext cx="11758659" cy="6598904"/>
        </p:xfrm>
        <a:graphic>
          <a:graphicData uri="http://schemas.openxmlformats.org/drawingml/2006/table">
            <a:tbl>
              <a:tblPr firstRow="1" bandRow="1">
                <a:tableStyleId>{5C22544A-7EE6-4342-B048-85BDC9FD1C3A}</a:tableStyleId>
              </a:tblPr>
              <a:tblGrid>
                <a:gridCol w="2493816">
                  <a:extLst>
                    <a:ext uri="{9D8B030D-6E8A-4147-A177-3AD203B41FA5}">
                      <a16:colId xmlns:a16="http://schemas.microsoft.com/office/drawing/2014/main" val="1383124949"/>
                    </a:ext>
                  </a:extLst>
                </a:gridCol>
                <a:gridCol w="4243476">
                  <a:extLst>
                    <a:ext uri="{9D8B030D-6E8A-4147-A177-3AD203B41FA5}">
                      <a16:colId xmlns:a16="http://schemas.microsoft.com/office/drawing/2014/main" val="2624079366"/>
                    </a:ext>
                  </a:extLst>
                </a:gridCol>
                <a:gridCol w="5021367">
                  <a:extLst>
                    <a:ext uri="{9D8B030D-6E8A-4147-A177-3AD203B41FA5}">
                      <a16:colId xmlns:a16="http://schemas.microsoft.com/office/drawing/2014/main" val="2722085435"/>
                    </a:ext>
                  </a:extLst>
                </a:gridCol>
              </a:tblGrid>
              <a:tr h="731512">
                <a:tc>
                  <a:txBody>
                    <a:bodyPr/>
                    <a:lstStyle/>
                    <a:p>
                      <a:r>
                        <a:rPr lang="ru-RU" sz="1300" dirty="0"/>
                        <a:t>Наименование работ</a:t>
                      </a:r>
                    </a:p>
                  </a:txBody>
                  <a:tcPr marL="121920" marR="121920" marT="60956" marB="60956"/>
                </a:tc>
                <a:tc>
                  <a:txBody>
                    <a:bodyPr/>
                    <a:lstStyle/>
                    <a:p>
                      <a:r>
                        <a:rPr lang="ru-RU" sz="1300" dirty="0"/>
                        <a:t>Дополнительные требования к участникам закупки</a:t>
                      </a:r>
                    </a:p>
                  </a:txBody>
                  <a:tcPr marL="121920" marR="121920" marT="60956" marB="60956"/>
                </a:tc>
                <a:tc>
                  <a:txBody>
                    <a:bodyPr/>
                    <a:lstStyle/>
                    <a:p>
                      <a:r>
                        <a:rPr lang="ru-RU" sz="1300" dirty="0"/>
                        <a:t>Документы, подтверждающие соответствие участников закупки дополнительным требованиям</a:t>
                      </a:r>
                    </a:p>
                  </a:txBody>
                  <a:tcPr marL="121920" marR="121920" marT="60956" marB="60956"/>
                </a:tc>
                <a:extLst>
                  <a:ext uri="{0D108BD9-81ED-4DB2-BD59-A6C34878D82A}">
                    <a16:rowId xmlns:a16="http://schemas.microsoft.com/office/drawing/2014/main" val="279321909"/>
                  </a:ext>
                </a:extLst>
              </a:tr>
              <a:tr h="4998712">
                <a:tc>
                  <a:txBody>
                    <a:bodyPr/>
                    <a:lstStyle/>
                    <a:p>
                      <a:r>
                        <a:rPr lang="ru-RU" sz="1300" dirty="0"/>
                        <a:t>9. </a:t>
                      </a:r>
                      <a:r>
                        <a:rPr lang="ru-RU" sz="1300" dirty="0">
                          <a:solidFill>
                            <a:srgbClr val="FF0000"/>
                          </a:solidFill>
                        </a:rPr>
                        <a:t>Работы по строительству некапитального строения, сооружения (строений, сооружений), благоустройству территории</a:t>
                      </a:r>
                    </a:p>
                    <a:p>
                      <a:endParaRPr lang="ru-RU" sz="1300" dirty="0"/>
                    </a:p>
                    <a:p>
                      <a:endParaRPr lang="ru-RU" sz="1300" dirty="0"/>
                    </a:p>
                  </a:txBody>
                  <a:tcPr marL="121920" marR="121920" marT="60956" marB="60956"/>
                </a:tc>
                <a:tc>
                  <a:txBody>
                    <a:bodyPr/>
                    <a:lstStyle/>
                    <a:p>
                      <a:r>
                        <a:rPr lang="ru-RU" sz="1300" dirty="0"/>
                        <a:t>наличие у участника закупки следующего </a:t>
                      </a:r>
                      <a:r>
                        <a:rPr lang="ru-RU" sz="1300" b="1" dirty="0"/>
                        <a:t>опыта</a:t>
                      </a:r>
                      <a:r>
                        <a:rPr lang="ru-RU" sz="1300" dirty="0"/>
                        <a:t> выполнения работ:</a:t>
                      </a:r>
                    </a:p>
                    <a:p>
                      <a:r>
                        <a:rPr lang="ru-RU" sz="1300" dirty="0"/>
                        <a:t>1) опыт исполнения договора, предусматривающего выполнение работ по строительству некапитального строения, сооружения (строений, сооружений), благоустройству территории;</a:t>
                      </a:r>
                    </a:p>
                    <a:p>
                      <a:r>
                        <a:rPr lang="ru-RU" sz="1300" dirty="0"/>
                        <a:t>2) опыт исполнения договора строительного подряда, предусматривающего выполнение работ по строительству, реконструкции объекта капитального строительства</a:t>
                      </a:r>
                    </a:p>
                    <a:p>
                      <a:r>
                        <a:rPr lang="ru-RU" sz="1300" dirty="0"/>
                        <a:t>(в том числе линейного объекта);</a:t>
                      </a:r>
                    </a:p>
                    <a:p>
                      <a:r>
                        <a:rPr lang="ru-RU" sz="1300" dirty="0"/>
                        <a:t>3) опыт выполнения участником закупки, являющимся застройщиком, работ по строительству, реконструкции объекта капитального строительства</a:t>
                      </a:r>
                    </a:p>
                    <a:p>
                      <a:r>
                        <a:rPr lang="ru-RU" sz="1300" dirty="0"/>
                        <a:t>(в том числе линейного объекта).</a:t>
                      </a:r>
                    </a:p>
                    <a:p>
                      <a:endParaRPr lang="ru-RU" sz="1300" dirty="0"/>
                    </a:p>
                    <a:p>
                      <a:r>
                        <a:rPr lang="ru-RU" sz="1300" dirty="0"/>
                        <a:t>Цена выполненных работ по договорам, предусмотренных пунктами 1 и 2 настоящей графы настоящей позиции, цена выполненных работ, предусмотренных пунктом 3 настоящей графы настоящей позиции, должна составлять </a:t>
                      </a:r>
                      <a:r>
                        <a:rPr lang="ru-RU" sz="1300" b="1" dirty="0"/>
                        <a:t>не менее 20 процентов </a:t>
                      </a:r>
                      <a:r>
                        <a:rPr lang="ru-RU" sz="1300" dirty="0"/>
                        <a:t>начальной (максимальной) цены контракта, заключаемого по результатам определения поставщика (подрядчика, исполнителя)</a:t>
                      </a:r>
                    </a:p>
                    <a:p>
                      <a:endParaRPr lang="ru-RU" sz="1300" dirty="0"/>
                    </a:p>
                    <a:p>
                      <a:endParaRPr lang="ru-RU" sz="1300" dirty="0"/>
                    </a:p>
                    <a:p>
                      <a:endParaRPr lang="ru-RU" sz="1300" dirty="0"/>
                    </a:p>
                  </a:txBody>
                  <a:tcPr marL="121920" marR="121920" marT="60956" marB="60956"/>
                </a:tc>
                <a:tc>
                  <a:txBody>
                    <a:bodyPr/>
                    <a:lstStyle/>
                    <a:p>
                      <a:r>
                        <a:rPr lang="ru-RU" sz="1300" dirty="0"/>
                        <a:t>в случае наличия опыта, предусмотренного пунктом 1 графы "Дополнительные требования к участникам закупки" настоящей позиции:</a:t>
                      </a:r>
                    </a:p>
                    <a:p>
                      <a:r>
                        <a:rPr lang="ru-RU" sz="1300" dirty="0"/>
                        <a:t>1) исполненный договор;</a:t>
                      </a:r>
                    </a:p>
                    <a:p>
                      <a:r>
                        <a:rPr lang="ru-RU" sz="1300" dirty="0"/>
                        <a:t>2) акт выполненных работ, подтверждающий цену выполненных работ.</a:t>
                      </a:r>
                    </a:p>
                    <a:p>
                      <a:r>
                        <a:rPr lang="ru-RU" sz="1300" dirty="0"/>
                        <a:t>В случае наличия опыта, предусмотренного пунктом 2 графы "Дополнительные требования к участникам закупки" настоящей позиции:</a:t>
                      </a:r>
                    </a:p>
                    <a:p>
                      <a:r>
                        <a:rPr lang="ru-RU" sz="1300" dirty="0"/>
                        <a:t>1) исполненный договор;</a:t>
                      </a:r>
                    </a:p>
                    <a:p>
                      <a:r>
                        <a:rPr lang="ru-RU" sz="1300" dirty="0"/>
                        <a:t>2) акт приемки объекта капитального строительства, а также акт выполненных работ, подтверждающий цену выполненных работ, если акт приемки объекта капитального строительства не содержит цену выполненных работ;</a:t>
                      </a:r>
                    </a:p>
                    <a:p>
                      <a:r>
                        <a:rPr lang="ru-RU" sz="1300" dirty="0"/>
                        <a:t>3) разрешение на ввод объекта капитального строительства в эксплуатацию (за исключением случаев, при которых такое разрешение не выдается в соответствии с законодательством о градостроительной деятельности) или решение о технической готовности линейного объекта инфраструктуры к временной эксплуатации.</a:t>
                      </a:r>
                    </a:p>
                    <a:p>
                      <a:r>
                        <a:rPr lang="ru-RU" sz="1300" dirty="0"/>
                        <a:t>В случае наличия опыта, предусмотренного пунктом 3 графы "Дополнительные требования к участникам закупки" настоящей позиции:</a:t>
                      </a:r>
                    </a:p>
                    <a:p>
                      <a:r>
                        <a:rPr lang="ru-RU" sz="1300" dirty="0"/>
                        <a:t>1) раздел 11 "Смета на строительство объектов капитального строительства" проектной документации;</a:t>
                      </a:r>
                    </a:p>
                    <a:p>
                      <a:r>
                        <a:rPr lang="ru-RU" sz="1300" dirty="0"/>
                        <a:t>2) разрешение на ввод объекта капитального строительства в эксплуатацию или решение о технической готовности линейного объекта инфраструктуры к временной эксплуатации</a:t>
                      </a:r>
                    </a:p>
                    <a:p>
                      <a:endParaRPr lang="ru-RU" sz="1300" dirty="0"/>
                    </a:p>
                  </a:txBody>
                  <a:tcPr marL="121920" marR="121920" marT="60956" marB="60956"/>
                </a:tc>
                <a:extLst>
                  <a:ext uri="{0D108BD9-81ED-4DB2-BD59-A6C34878D82A}">
                    <a16:rowId xmlns:a16="http://schemas.microsoft.com/office/drawing/2014/main" val="2238401035"/>
                  </a:ext>
                </a:extLst>
              </a:tr>
            </a:tbl>
          </a:graphicData>
        </a:graphic>
      </p:graphicFrame>
    </p:spTree>
    <p:extLst>
      <p:ext uri="{BB962C8B-B14F-4D97-AF65-F5344CB8AC3E}">
        <p14:creationId xmlns:p14="http://schemas.microsoft.com/office/powerpoint/2010/main" val="3109873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332316" y="351560"/>
          <a:ext cx="11527367" cy="6004544"/>
        </p:xfrm>
        <a:graphic>
          <a:graphicData uri="http://schemas.openxmlformats.org/drawingml/2006/table">
            <a:tbl>
              <a:tblPr firstRow="1" bandRow="1">
                <a:tableStyleId>{5C22544A-7EE6-4342-B048-85BDC9FD1C3A}</a:tableStyleId>
              </a:tblPr>
              <a:tblGrid>
                <a:gridCol w="2444763">
                  <a:extLst>
                    <a:ext uri="{9D8B030D-6E8A-4147-A177-3AD203B41FA5}">
                      <a16:colId xmlns:a16="http://schemas.microsoft.com/office/drawing/2014/main" val="1383124949"/>
                    </a:ext>
                  </a:extLst>
                </a:gridCol>
                <a:gridCol w="4586957">
                  <a:extLst>
                    <a:ext uri="{9D8B030D-6E8A-4147-A177-3AD203B41FA5}">
                      <a16:colId xmlns:a16="http://schemas.microsoft.com/office/drawing/2014/main" val="2624079366"/>
                    </a:ext>
                  </a:extLst>
                </a:gridCol>
                <a:gridCol w="4495647">
                  <a:extLst>
                    <a:ext uri="{9D8B030D-6E8A-4147-A177-3AD203B41FA5}">
                      <a16:colId xmlns:a16="http://schemas.microsoft.com/office/drawing/2014/main" val="2722085435"/>
                    </a:ext>
                  </a:extLst>
                </a:gridCol>
              </a:tblGrid>
              <a:tr h="731512">
                <a:tc>
                  <a:txBody>
                    <a:bodyPr/>
                    <a:lstStyle/>
                    <a:p>
                      <a:r>
                        <a:rPr lang="ru-RU" sz="1300" dirty="0"/>
                        <a:t>Наименование работ</a:t>
                      </a:r>
                    </a:p>
                  </a:txBody>
                  <a:tcPr marL="121920" marR="121920" marT="60956" marB="60956"/>
                </a:tc>
                <a:tc>
                  <a:txBody>
                    <a:bodyPr/>
                    <a:lstStyle/>
                    <a:p>
                      <a:r>
                        <a:rPr lang="ru-RU" sz="1300" dirty="0"/>
                        <a:t>Дополнительные требования к участникам закупки</a:t>
                      </a:r>
                    </a:p>
                  </a:txBody>
                  <a:tcPr marL="121920" marR="121920" marT="60956" marB="60956"/>
                </a:tc>
                <a:tc>
                  <a:txBody>
                    <a:bodyPr/>
                    <a:lstStyle/>
                    <a:p>
                      <a:r>
                        <a:rPr lang="ru-RU" sz="1300" dirty="0"/>
                        <a:t>Документы, подтверждающие соответствие участников закупки дополнительным требованиям</a:t>
                      </a:r>
                    </a:p>
                  </a:txBody>
                  <a:tcPr marL="121920" marR="121920" marT="60956" marB="60956"/>
                </a:tc>
                <a:extLst>
                  <a:ext uri="{0D108BD9-81ED-4DB2-BD59-A6C34878D82A}">
                    <a16:rowId xmlns:a16="http://schemas.microsoft.com/office/drawing/2014/main" val="279321909"/>
                  </a:ext>
                </a:extLst>
              </a:tr>
              <a:tr h="4998712">
                <a:tc>
                  <a:txBody>
                    <a:bodyPr/>
                    <a:lstStyle/>
                    <a:p>
                      <a:r>
                        <a:rPr lang="ru-RU" sz="1300" dirty="0"/>
                        <a:t>10 </a:t>
                      </a:r>
                      <a:r>
                        <a:rPr lang="ru-RU" sz="1300" dirty="0">
                          <a:solidFill>
                            <a:srgbClr val="FF0000"/>
                          </a:solidFill>
                        </a:rPr>
                        <a:t>Работы по капитальному ремонту объекта капитального строительства </a:t>
                      </a:r>
                      <a:r>
                        <a:rPr lang="ru-RU" sz="1300" dirty="0"/>
                        <a:t>(за исключением линейного объекта)</a:t>
                      </a:r>
                    </a:p>
                    <a:p>
                      <a:endParaRPr lang="ru-RU" sz="1300" dirty="0"/>
                    </a:p>
                    <a:p>
                      <a:endParaRPr lang="ru-RU" sz="1300" dirty="0"/>
                    </a:p>
                  </a:txBody>
                  <a:tcPr marL="121920" marR="121920" marT="60956" marB="60956"/>
                </a:tc>
                <a:tc>
                  <a:txBody>
                    <a:bodyPr/>
                    <a:lstStyle/>
                    <a:p>
                      <a:r>
                        <a:rPr lang="ru-RU" sz="1300" dirty="0"/>
                        <a:t>наличие у участника закупки следующего </a:t>
                      </a:r>
                      <a:r>
                        <a:rPr lang="ru-RU" sz="1300" b="1" dirty="0"/>
                        <a:t>опыта</a:t>
                      </a:r>
                      <a:r>
                        <a:rPr lang="ru-RU" sz="1300" dirty="0"/>
                        <a:t> выполнения работ:</a:t>
                      </a:r>
                    </a:p>
                    <a:p>
                      <a:r>
                        <a:rPr lang="ru-RU" sz="1300" dirty="0"/>
                        <a:t>1) опыт исполнения договора, предусматривающего выполнение работ по капитальному ремонту объекта капитального строительства</a:t>
                      </a:r>
                    </a:p>
                    <a:p>
                      <a:r>
                        <a:rPr lang="ru-RU" sz="1300" dirty="0"/>
                        <a:t>(за исключением линейного объекта);</a:t>
                      </a:r>
                    </a:p>
                    <a:p>
                      <a:r>
                        <a:rPr lang="ru-RU" sz="1300" dirty="0"/>
                        <a:t>2) опыт исполнения договора строительного подряда, предусматривающего выполнение работ по строительству, реконструкции объекта капитального строительства</a:t>
                      </a:r>
                    </a:p>
                    <a:p>
                      <a:r>
                        <a:rPr lang="ru-RU" sz="1300" dirty="0"/>
                        <a:t>(за исключением линейного объекта);</a:t>
                      </a:r>
                    </a:p>
                    <a:p>
                      <a:r>
                        <a:rPr lang="ru-RU" sz="1300" dirty="0"/>
                        <a:t>3) опыт выполнения участником закупки, являющимся застройщиком, работ по строительству, реконструкции объекта капитального строительства (за исключением линейного объекта).</a:t>
                      </a:r>
                    </a:p>
                    <a:p>
                      <a:endParaRPr lang="ru-RU" sz="1300" dirty="0"/>
                    </a:p>
                    <a:p>
                      <a:r>
                        <a:rPr lang="ru-RU" sz="1300" dirty="0"/>
                        <a:t>Цена выполненных работ по договору, предусмотренному пунктом 1 или 2 настоящей графы настоящей позиции, цена выполненных работ, предусмотренных пунктом 3 настоящей графы настоящей позиции, должна составлять </a:t>
                      </a:r>
                      <a:r>
                        <a:rPr lang="ru-RU" sz="1300" b="1" dirty="0"/>
                        <a:t>не менее 20 процентов </a:t>
                      </a:r>
                      <a:r>
                        <a:rPr lang="ru-RU" sz="1300" dirty="0"/>
                        <a:t>начальной (максимальной) цены контракта, заключаемого по результатам определения поставщика (подрядчика, исполнителя)</a:t>
                      </a:r>
                    </a:p>
                    <a:p>
                      <a:endParaRPr lang="ru-RU" sz="1300" dirty="0"/>
                    </a:p>
                    <a:p>
                      <a:endParaRPr lang="ru-RU" sz="1300" dirty="0"/>
                    </a:p>
                    <a:p>
                      <a:endParaRPr lang="ru-RU" sz="1300" dirty="0"/>
                    </a:p>
                  </a:txBody>
                  <a:tcPr marL="121920" marR="121920" marT="60956" marB="60956"/>
                </a:tc>
                <a:tc>
                  <a:txBody>
                    <a:bodyPr/>
                    <a:lstStyle/>
                    <a:p>
                      <a:r>
                        <a:rPr lang="ru-RU" sz="1300" dirty="0"/>
                        <a:t>в случае наличия опыта, предусмотренного пунктом 1 графы 3 настоящей позиции:</a:t>
                      </a:r>
                    </a:p>
                    <a:p>
                      <a:r>
                        <a:rPr lang="ru-RU" sz="1300" dirty="0"/>
                        <a:t>1) исполненный договор;</a:t>
                      </a:r>
                    </a:p>
                    <a:p>
                      <a:r>
                        <a:rPr lang="ru-RU" sz="1300" dirty="0"/>
                        <a:t>2) акт выполненных работ, подтверждающий цену выполненных работ.</a:t>
                      </a:r>
                    </a:p>
                    <a:p>
                      <a:r>
                        <a:rPr lang="ru-RU" sz="1300" dirty="0"/>
                        <a:t>В случае наличия опыта, предусмотренного пунктом 2 графы "Дополнительные требования к участникам закупки" настоящей позиции:</a:t>
                      </a:r>
                    </a:p>
                    <a:p>
                      <a:r>
                        <a:rPr lang="ru-RU" sz="1300" dirty="0"/>
                        <a:t>1) исполненный договор;</a:t>
                      </a:r>
                    </a:p>
                    <a:p>
                      <a:r>
                        <a:rPr lang="ru-RU" sz="1300" dirty="0"/>
                        <a:t>2) акт приемки объекта капитального строительства, а также акт выполненных работ, подтверждающий цену выполненных работ, если акт приемки объекта капитального строительства не содержит цену выполненных работ;</a:t>
                      </a:r>
                    </a:p>
                    <a:p>
                      <a:r>
                        <a:rPr lang="ru-RU" sz="1300" dirty="0"/>
                        <a:t>3) разрешение на ввод объекта капитального строительства в эксплуатацию</a:t>
                      </a:r>
                    </a:p>
                    <a:p>
                      <a:r>
                        <a:rPr lang="ru-RU" sz="1300" dirty="0"/>
                        <a:t>(за исключением случаев, при которых такое разрешение не выдается в соответствии с законодательством о градостроительной деятельности).</a:t>
                      </a:r>
                    </a:p>
                    <a:p>
                      <a:r>
                        <a:rPr lang="ru-RU" sz="1300" dirty="0"/>
                        <a:t>В случае наличия опыта, предусмотренного пунктом 3 графы "Дополнительные требования к участникам закупки" настоящей позиции:</a:t>
                      </a:r>
                    </a:p>
                    <a:p>
                      <a:r>
                        <a:rPr lang="ru-RU" sz="1300" dirty="0"/>
                        <a:t>1) раздел 11 "Смета на строительство объектов капитального строительства" проектной документации;</a:t>
                      </a:r>
                    </a:p>
                    <a:p>
                      <a:r>
                        <a:rPr lang="ru-RU" sz="1300" dirty="0"/>
                        <a:t>2) разрешение на ввод объекта капитального строительства в эксплуатацию</a:t>
                      </a:r>
                    </a:p>
                  </a:txBody>
                  <a:tcPr marL="121920" marR="121920" marT="60956" marB="60956"/>
                </a:tc>
                <a:extLst>
                  <a:ext uri="{0D108BD9-81ED-4DB2-BD59-A6C34878D82A}">
                    <a16:rowId xmlns:a16="http://schemas.microsoft.com/office/drawing/2014/main" val="2238401035"/>
                  </a:ext>
                </a:extLst>
              </a:tr>
            </a:tbl>
          </a:graphicData>
        </a:graphic>
      </p:graphicFrame>
    </p:spTree>
    <p:extLst>
      <p:ext uri="{BB962C8B-B14F-4D97-AF65-F5344CB8AC3E}">
        <p14:creationId xmlns:p14="http://schemas.microsoft.com/office/powerpoint/2010/main" val="2114624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49"/>
            <a:ext cx="9113838" cy="1120903"/>
          </a:xfrm>
        </p:spPr>
        <p:txBody>
          <a:bodyPr>
            <a:normAutofit/>
          </a:bodyPr>
          <a:lstStyle/>
          <a:p>
            <a:r>
              <a:rPr lang="ru-RU" sz="4400" dirty="0"/>
              <a:t>Постановление о дополнительных требованиях</a:t>
            </a:r>
          </a:p>
        </p:txBody>
      </p:sp>
      <p:sp>
        <p:nvSpPr>
          <p:cNvPr id="13" name="Объект 2">
            <a:extLst>
              <a:ext uri="{FF2B5EF4-FFF2-40B4-BE49-F238E27FC236}">
                <a16:creationId xmlns:a16="http://schemas.microsoft.com/office/drawing/2014/main" id="{FE39B7C6-DE2A-43AD-B409-4DC5CB25D73D}"/>
              </a:ext>
            </a:extLst>
          </p:cNvPr>
          <p:cNvSpPr txBox="1">
            <a:spLocks/>
          </p:cNvSpPr>
          <p:nvPr/>
        </p:nvSpPr>
        <p:spPr>
          <a:xfrm>
            <a:off x="1600200" y="2057400"/>
            <a:ext cx="9113838" cy="3687814"/>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ru-RU" sz="1800" b="1" dirty="0">
                <a:solidFill>
                  <a:schemeClr val="accent1"/>
                </a:solidFill>
              </a:rPr>
              <a:t>2. </a:t>
            </a:r>
            <a:r>
              <a:rPr lang="ru-RU" dirty="0"/>
              <a:t>Изменение</a:t>
            </a:r>
            <a:r>
              <a:rPr lang="ru-RU" b="1" dirty="0"/>
              <a:t> </a:t>
            </a:r>
            <a:r>
              <a:rPr lang="ru-RU" dirty="0"/>
              <a:t>специальных доп. требований по отдельным видам ТРУ.</a:t>
            </a:r>
          </a:p>
          <a:p>
            <a:pPr marL="630238" indent="-215900">
              <a:spcAft>
                <a:spcPts val="1200"/>
              </a:spcAft>
            </a:pPr>
            <a:r>
              <a:rPr lang="ru-RU" b="1" dirty="0"/>
              <a:t>расширение перечня ТРУ </a:t>
            </a:r>
            <a:r>
              <a:rPr lang="ru-RU" dirty="0"/>
              <a:t>(добавляются услуги по техобслуживанию и работы по текущему ремонту зданий, сооружений);</a:t>
            </a:r>
          </a:p>
          <a:p>
            <a:pPr marL="630238" indent="-215900">
              <a:spcAft>
                <a:spcPts val="1200"/>
              </a:spcAft>
            </a:pPr>
            <a:r>
              <a:rPr lang="ru-RU" dirty="0"/>
              <a:t>изменение требований по </a:t>
            </a:r>
            <a:r>
              <a:rPr lang="ru-RU" b="1" dirty="0"/>
              <a:t>капитальному ремонту ОКС</a:t>
            </a:r>
            <a:r>
              <a:rPr lang="ru-RU" dirty="0"/>
              <a:t>;</a:t>
            </a:r>
          </a:p>
          <a:p>
            <a:pPr marL="630238" indent="-215900">
              <a:spcAft>
                <a:spcPts val="1200"/>
              </a:spcAft>
            </a:pPr>
            <a:r>
              <a:rPr lang="ru-RU" dirty="0"/>
              <a:t>ценой поставленных ТРУ считается </a:t>
            </a:r>
            <a:r>
              <a:rPr lang="ru-RU" b="1" dirty="0"/>
              <a:t>цена ТРУ, указанная в актах приемки</a:t>
            </a:r>
            <a:r>
              <a:rPr lang="ru-RU" dirty="0"/>
              <a:t>;</a:t>
            </a:r>
          </a:p>
          <a:p>
            <a:pPr marL="630238" indent="-215900">
              <a:spcAft>
                <a:spcPts val="1200"/>
              </a:spcAft>
            </a:pPr>
            <a:r>
              <a:rPr lang="ru-RU" dirty="0"/>
              <a:t>подтверждающие документы должны быть подписаны </a:t>
            </a:r>
            <a:r>
              <a:rPr lang="ru-RU" b="1" dirty="0"/>
              <a:t>не ранее чем за 5 лет до даты окончания подачи заявок</a:t>
            </a:r>
            <a:r>
              <a:rPr lang="ru-RU" dirty="0"/>
              <a:t>;</a:t>
            </a:r>
          </a:p>
          <a:p>
            <a:pPr marL="630238" indent="-215900">
              <a:spcAft>
                <a:spcPts val="1200"/>
              </a:spcAft>
            </a:pPr>
            <a:r>
              <a:rPr lang="ru-RU" dirty="0"/>
              <a:t>подтверждающие документы направляются </a:t>
            </a:r>
            <a:r>
              <a:rPr lang="ru-RU" b="1" dirty="0"/>
              <a:t>в полном объеме со всеми приложениями </a:t>
            </a:r>
            <a:r>
              <a:rPr lang="ru-RU" dirty="0"/>
              <a:t>(кроме приложений к актам КС и кроме проектной документации);</a:t>
            </a:r>
          </a:p>
          <a:p>
            <a:pPr marL="630238" indent="-215900">
              <a:spcAft>
                <a:spcPts val="1200"/>
              </a:spcAft>
            </a:pPr>
            <a:r>
              <a:rPr lang="ru-RU" dirty="0"/>
              <a:t>если подтверждающие документы и информация (контракты, акты и т.п.) содержатся в открытых и общедоступных гос. реестрах, </a:t>
            </a:r>
            <a:r>
              <a:rPr lang="ru-RU" b="1" dirty="0"/>
              <a:t>участнику достаточно указать номер реестровой записи</a:t>
            </a:r>
            <a:r>
              <a:rPr lang="ru-RU" dirty="0"/>
              <a:t>.</a:t>
            </a:r>
            <a:endParaRPr lang="ru-RU" dirty="0">
              <a:latin typeface="Roboto Light" panose="020B0604020202020204" charset="0"/>
              <a:ea typeface="Roboto Light" panose="020B0604020202020204" charset="0"/>
              <a:cs typeface="Roboto Light" panose="020B0604020202020204" charset="0"/>
            </a:endParaRP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p:txBody>
      </p:sp>
    </p:spTree>
    <p:extLst>
      <p:ext uri="{BB962C8B-B14F-4D97-AF65-F5344CB8AC3E}">
        <p14:creationId xmlns:p14="http://schemas.microsoft.com/office/powerpoint/2010/main" val="1723738719"/>
      </p:ext>
    </p:extLst>
  </p:cSld>
  <p:clrMapOvr>
    <a:masterClrMapping/>
  </p:clrMapOvr>
  <p:transition spd="slow">
    <p:fade thruBlk="1"/>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174721" y="166833"/>
          <a:ext cx="11804843" cy="6400784"/>
        </p:xfrm>
        <a:graphic>
          <a:graphicData uri="http://schemas.openxmlformats.org/drawingml/2006/table">
            <a:tbl>
              <a:tblPr firstRow="1" bandRow="1">
                <a:tableStyleId>{5C22544A-7EE6-4342-B048-85BDC9FD1C3A}</a:tableStyleId>
              </a:tblPr>
              <a:tblGrid>
                <a:gridCol w="2503611">
                  <a:extLst>
                    <a:ext uri="{9D8B030D-6E8A-4147-A177-3AD203B41FA5}">
                      <a16:colId xmlns:a16="http://schemas.microsoft.com/office/drawing/2014/main" val="1383124949"/>
                    </a:ext>
                  </a:extLst>
                </a:gridCol>
                <a:gridCol w="4248941">
                  <a:extLst>
                    <a:ext uri="{9D8B030D-6E8A-4147-A177-3AD203B41FA5}">
                      <a16:colId xmlns:a16="http://schemas.microsoft.com/office/drawing/2014/main" val="2624079366"/>
                    </a:ext>
                  </a:extLst>
                </a:gridCol>
                <a:gridCol w="5052291">
                  <a:extLst>
                    <a:ext uri="{9D8B030D-6E8A-4147-A177-3AD203B41FA5}">
                      <a16:colId xmlns:a16="http://schemas.microsoft.com/office/drawing/2014/main" val="2722085435"/>
                    </a:ext>
                  </a:extLst>
                </a:gridCol>
              </a:tblGrid>
              <a:tr h="731512">
                <a:tc>
                  <a:txBody>
                    <a:bodyPr/>
                    <a:lstStyle/>
                    <a:p>
                      <a:r>
                        <a:rPr lang="ru-RU" sz="1300" dirty="0"/>
                        <a:t>Наименование работ</a:t>
                      </a:r>
                    </a:p>
                  </a:txBody>
                  <a:tcPr marL="121920" marR="121920" marT="60956" marB="60956"/>
                </a:tc>
                <a:tc>
                  <a:txBody>
                    <a:bodyPr/>
                    <a:lstStyle/>
                    <a:p>
                      <a:r>
                        <a:rPr lang="ru-RU" sz="1300" dirty="0"/>
                        <a:t>Дополнительные требования к участникам закупки</a:t>
                      </a:r>
                    </a:p>
                  </a:txBody>
                  <a:tcPr marL="121920" marR="121920" marT="60956" marB="60956"/>
                </a:tc>
                <a:tc>
                  <a:txBody>
                    <a:bodyPr/>
                    <a:lstStyle/>
                    <a:p>
                      <a:r>
                        <a:rPr lang="ru-RU" sz="1300" dirty="0"/>
                        <a:t>Документы, подтверждающие соответствие участников закупки дополнительным требованиям</a:t>
                      </a:r>
                    </a:p>
                  </a:txBody>
                  <a:tcPr marL="121920" marR="121920" marT="60956" marB="60956"/>
                </a:tc>
                <a:extLst>
                  <a:ext uri="{0D108BD9-81ED-4DB2-BD59-A6C34878D82A}">
                    <a16:rowId xmlns:a16="http://schemas.microsoft.com/office/drawing/2014/main" val="279321909"/>
                  </a:ext>
                </a:extLst>
              </a:tr>
              <a:tr h="4998712">
                <a:tc>
                  <a:txBody>
                    <a:bodyPr/>
                    <a:lstStyle/>
                    <a:p>
                      <a:r>
                        <a:rPr lang="ru-RU" sz="1300" dirty="0"/>
                        <a:t>11 </a:t>
                      </a:r>
                      <a:r>
                        <a:rPr lang="ru-RU" sz="1300" b="1" dirty="0">
                          <a:solidFill>
                            <a:schemeClr val="tx1"/>
                          </a:solidFill>
                        </a:rPr>
                        <a:t>Работы по </a:t>
                      </a:r>
                      <a:r>
                        <a:rPr lang="ru-RU" sz="1300" b="1" dirty="0">
                          <a:solidFill>
                            <a:srgbClr val="FF0000"/>
                          </a:solidFill>
                        </a:rPr>
                        <a:t>капитальному ремонту линейного объекта</a:t>
                      </a:r>
                      <a:r>
                        <a:rPr lang="ru-RU" sz="1300" b="1" dirty="0">
                          <a:solidFill>
                            <a:schemeClr val="tx1"/>
                          </a:solidFill>
                        </a:rPr>
                        <a:t>, за исключением работ, предусмотренных позицией 18 настоящего приложения, работ по капитальному ремонту автомобильной дороги</a:t>
                      </a:r>
                    </a:p>
                    <a:p>
                      <a:endParaRPr lang="ru-RU" sz="1300" dirty="0"/>
                    </a:p>
                    <a:p>
                      <a:endParaRPr lang="ru-RU" sz="1300" dirty="0"/>
                    </a:p>
                  </a:txBody>
                  <a:tcPr marL="121920" marR="121920" marT="60956" marB="60956"/>
                </a:tc>
                <a:tc>
                  <a:txBody>
                    <a:bodyPr/>
                    <a:lstStyle/>
                    <a:p>
                      <a:r>
                        <a:rPr lang="ru-RU" sz="1300" dirty="0"/>
                        <a:t>наличие у участника закупки следующего опыта выполнения работ:</a:t>
                      </a:r>
                    </a:p>
                    <a:p>
                      <a:r>
                        <a:rPr lang="ru-RU" sz="1300" dirty="0"/>
                        <a:t>1) опыт исполнения договора, предусматривающего выполнение работ по капитальному ремонту линейного объекта, за исключением автомобильной дороги;</a:t>
                      </a:r>
                    </a:p>
                    <a:p>
                      <a:r>
                        <a:rPr lang="ru-RU" sz="1300" dirty="0"/>
                        <a:t>2) опыт исполнения договора строительного подряда, предусматривающего выполнение работ по строительству, реконструкции линейного объекта, за исключением автомобильной дороги;</a:t>
                      </a:r>
                    </a:p>
                    <a:p>
                      <a:r>
                        <a:rPr lang="ru-RU" sz="1300" dirty="0"/>
                        <a:t>3) опыт выполнения участником закупки, являющимся застройщиком, работ по строительству, реконструкции линейного объекта, за исключением автомобильной дороги.</a:t>
                      </a:r>
                    </a:p>
                    <a:p>
                      <a:r>
                        <a:rPr lang="ru-RU" sz="1300" dirty="0"/>
                        <a:t>Цена выполненных работ по договору, предусмотренному пунктом 1 или 2 настоящей графы настоящей позиции, цена выполненных работ, предусмотренных пунктом 3 настоящей графы настоящей позиции, должна составлять не менее 20 процентов начальной (максимальной) цены контракта, заключаемого по результатам определения поставщика (подрядчика, исполнителя)</a:t>
                      </a:r>
                    </a:p>
                    <a:p>
                      <a:endParaRPr lang="ru-RU" sz="1300" dirty="0"/>
                    </a:p>
                    <a:p>
                      <a:endParaRPr lang="ru-RU" sz="1300" dirty="0"/>
                    </a:p>
                    <a:p>
                      <a:endParaRPr lang="ru-RU" sz="1300" dirty="0"/>
                    </a:p>
                  </a:txBody>
                  <a:tcPr marL="121920" marR="121920" marT="60956" marB="60956"/>
                </a:tc>
                <a:tc>
                  <a:txBody>
                    <a:bodyPr/>
                    <a:lstStyle/>
                    <a:p>
                      <a:r>
                        <a:rPr lang="ru-RU" sz="1300" dirty="0"/>
                        <a:t>в случае наличия опыта, предусмотренного пунктом 1 графы "Дополнительные требования к участникам закупки" настоящей позиции:</a:t>
                      </a:r>
                    </a:p>
                    <a:p>
                      <a:r>
                        <a:rPr lang="ru-RU" sz="1300" dirty="0"/>
                        <a:t>1) исполненный договор;</a:t>
                      </a:r>
                    </a:p>
                    <a:p>
                      <a:r>
                        <a:rPr lang="ru-RU" sz="1300" dirty="0"/>
                        <a:t>2) акт выполненных работ, подтверждающий цену выполненных работ.</a:t>
                      </a:r>
                    </a:p>
                    <a:p>
                      <a:r>
                        <a:rPr lang="ru-RU" sz="1300" dirty="0"/>
                        <a:t>В случае наличия опыта, предусмотренного пунктом 2 графы "Дополнительные требования к участникам закупки" настоящей позиции:</a:t>
                      </a:r>
                    </a:p>
                    <a:p>
                      <a:r>
                        <a:rPr lang="ru-RU" sz="1300" dirty="0"/>
                        <a:t>1) исполненный договор;</a:t>
                      </a:r>
                    </a:p>
                    <a:p>
                      <a:r>
                        <a:rPr lang="ru-RU" sz="1300" dirty="0"/>
                        <a:t>2) акт приемки объекта капитального строительства, а также акт выполненных работ, подтверждающий цену выполненных работ, если акт приемки объекта капитального строительства не содержит цену выполненных работ;</a:t>
                      </a:r>
                    </a:p>
                    <a:p>
                      <a:r>
                        <a:rPr lang="ru-RU" sz="1300" dirty="0"/>
                        <a:t>3) разрешение на ввод объекта капитального строительства в эксплуатацию</a:t>
                      </a:r>
                    </a:p>
                    <a:p>
                      <a:r>
                        <a:rPr lang="ru-RU" sz="1300" dirty="0"/>
                        <a:t>(за исключением случаев, при которых такое разрешение не выдается в соответствии с законодательством о градостроительной деятельности) или решение о технической готовности линейного объекта инфраструктуры к временной эксплуатации.</a:t>
                      </a:r>
                    </a:p>
                    <a:p>
                      <a:r>
                        <a:rPr lang="ru-RU" sz="1300" dirty="0"/>
                        <a:t>В случае наличия опыта, предусмотренного пунктом 3 графы "Дополнительные требования к участникам закупки" настоящей позиции:</a:t>
                      </a:r>
                    </a:p>
                    <a:p>
                      <a:r>
                        <a:rPr lang="ru-RU" sz="1300" dirty="0"/>
                        <a:t>1) раздел 11 "Смета на строительство объектов капитального строительства" проектной документации;</a:t>
                      </a:r>
                    </a:p>
                    <a:p>
                      <a:r>
                        <a:rPr lang="ru-RU" sz="1300" dirty="0"/>
                        <a:t>2) разрешение на ввод объекта капитального строительства в эксплуатацию или решение о технической готовности линейного объекта инфраструктуры к временной эксплуатации</a:t>
                      </a:r>
                    </a:p>
                  </a:txBody>
                  <a:tcPr marL="121920" marR="121920" marT="60956" marB="60956"/>
                </a:tc>
                <a:extLst>
                  <a:ext uri="{0D108BD9-81ED-4DB2-BD59-A6C34878D82A}">
                    <a16:rowId xmlns:a16="http://schemas.microsoft.com/office/drawing/2014/main" val="2238401035"/>
                  </a:ext>
                </a:extLst>
              </a:tr>
            </a:tbl>
          </a:graphicData>
        </a:graphic>
      </p:graphicFrame>
    </p:spTree>
    <p:extLst>
      <p:ext uri="{BB962C8B-B14F-4D97-AF65-F5344CB8AC3E}">
        <p14:creationId xmlns:p14="http://schemas.microsoft.com/office/powerpoint/2010/main" val="116247459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332316" y="129548"/>
          <a:ext cx="11527367" cy="6598904"/>
        </p:xfrm>
        <a:graphic>
          <a:graphicData uri="http://schemas.openxmlformats.org/drawingml/2006/table">
            <a:tbl>
              <a:tblPr firstRow="1" bandRow="1">
                <a:tableStyleId>{5C22544A-7EE6-4342-B048-85BDC9FD1C3A}</a:tableStyleId>
              </a:tblPr>
              <a:tblGrid>
                <a:gridCol w="2444763">
                  <a:extLst>
                    <a:ext uri="{9D8B030D-6E8A-4147-A177-3AD203B41FA5}">
                      <a16:colId xmlns:a16="http://schemas.microsoft.com/office/drawing/2014/main" val="1383124949"/>
                    </a:ext>
                  </a:extLst>
                </a:gridCol>
                <a:gridCol w="3642194">
                  <a:extLst>
                    <a:ext uri="{9D8B030D-6E8A-4147-A177-3AD203B41FA5}">
                      <a16:colId xmlns:a16="http://schemas.microsoft.com/office/drawing/2014/main" val="2624079366"/>
                    </a:ext>
                  </a:extLst>
                </a:gridCol>
                <a:gridCol w="5440410">
                  <a:extLst>
                    <a:ext uri="{9D8B030D-6E8A-4147-A177-3AD203B41FA5}">
                      <a16:colId xmlns:a16="http://schemas.microsoft.com/office/drawing/2014/main" val="2722085435"/>
                    </a:ext>
                  </a:extLst>
                </a:gridCol>
              </a:tblGrid>
              <a:tr h="731512">
                <a:tc>
                  <a:txBody>
                    <a:bodyPr/>
                    <a:lstStyle/>
                    <a:p>
                      <a:r>
                        <a:rPr lang="ru-RU" sz="1300" dirty="0"/>
                        <a:t>Наименование работ</a:t>
                      </a:r>
                    </a:p>
                  </a:txBody>
                  <a:tcPr marL="121920" marR="121920" marT="60956" marB="60956"/>
                </a:tc>
                <a:tc>
                  <a:txBody>
                    <a:bodyPr/>
                    <a:lstStyle/>
                    <a:p>
                      <a:r>
                        <a:rPr lang="ru-RU" sz="1300" dirty="0"/>
                        <a:t>Дополнительные требования к участникам закупки</a:t>
                      </a:r>
                    </a:p>
                  </a:txBody>
                  <a:tcPr marL="121920" marR="121920" marT="60956" marB="60956"/>
                </a:tc>
                <a:tc>
                  <a:txBody>
                    <a:bodyPr/>
                    <a:lstStyle/>
                    <a:p>
                      <a:r>
                        <a:rPr lang="ru-RU" sz="1300" dirty="0"/>
                        <a:t>Документы, подтверждающие соответствие участников закупки дополнительным требованиям</a:t>
                      </a:r>
                    </a:p>
                  </a:txBody>
                  <a:tcPr marL="121920" marR="121920" marT="60956" marB="60956"/>
                </a:tc>
                <a:extLst>
                  <a:ext uri="{0D108BD9-81ED-4DB2-BD59-A6C34878D82A}">
                    <a16:rowId xmlns:a16="http://schemas.microsoft.com/office/drawing/2014/main" val="279321909"/>
                  </a:ext>
                </a:extLst>
              </a:tr>
              <a:tr h="4998712">
                <a:tc>
                  <a:txBody>
                    <a:bodyPr/>
                    <a:lstStyle/>
                    <a:p>
                      <a:r>
                        <a:rPr lang="ru-RU" sz="1300" dirty="0"/>
                        <a:t>12. </a:t>
                      </a:r>
                      <a:r>
                        <a:rPr lang="ru-RU" sz="1300" dirty="0">
                          <a:solidFill>
                            <a:srgbClr val="FF0000"/>
                          </a:solidFill>
                        </a:rPr>
                        <a:t>Работы по сносу объекта капитального строительства </a:t>
                      </a:r>
                      <a:r>
                        <a:rPr lang="ru-RU" sz="1300" dirty="0"/>
                        <a:t>(в том числе линейного объекта)</a:t>
                      </a:r>
                    </a:p>
                    <a:p>
                      <a:endParaRPr lang="ru-RU" sz="1300" dirty="0"/>
                    </a:p>
                  </a:txBody>
                  <a:tcPr marL="121920" marR="121920" marT="60956" marB="60956"/>
                </a:tc>
                <a:tc>
                  <a:txBody>
                    <a:bodyPr/>
                    <a:lstStyle/>
                    <a:p>
                      <a:r>
                        <a:rPr lang="ru-RU" sz="1300" dirty="0"/>
                        <a:t>наличие у участника закупки следующего </a:t>
                      </a:r>
                      <a:r>
                        <a:rPr lang="ru-RU" sz="1300" b="1" dirty="0"/>
                        <a:t>опыта</a:t>
                      </a:r>
                      <a:r>
                        <a:rPr lang="ru-RU" sz="1300" dirty="0"/>
                        <a:t> выполнения работ:</a:t>
                      </a:r>
                    </a:p>
                    <a:p>
                      <a:r>
                        <a:rPr lang="ru-RU" sz="1300" dirty="0"/>
                        <a:t>1) опыт исполнения договора, предусматривающего выполнение работ по сносу объекта капитального строительства (в том числе линейного объекта);</a:t>
                      </a:r>
                    </a:p>
                    <a:p>
                      <a:r>
                        <a:rPr lang="ru-RU" sz="1300" dirty="0"/>
                        <a:t>2) опыт исполнения договора строительного подряда, предусматривающего выполнение работ по строительству, реконструкции объекта капитального строительства (в том числе линейного объекта);</a:t>
                      </a:r>
                    </a:p>
                    <a:p>
                      <a:r>
                        <a:rPr lang="ru-RU" sz="1300" dirty="0"/>
                        <a:t>3) опыт выполнения участником закупки, являющимся застройщиком, работ по строительству, реконструкции объекта капитального строительства (в том числе линейного объекта).</a:t>
                      </a:r>
                    </a:p>
                    <a:p>
                      <a:endParaRPr lang="ru-RU" sz="1300" dirty="0"/>
                    </a:p>
                    <a:p>
                      <a:r>
                        <a:rPr lang="ru-RU" sz="1300" dirty="0"/>
                        <a:t>Цена выполненных работ по договору, предусмотренному пунктом 1 или 2 настоящей графы настоящей позиции, цена выполненных работ, предусмотренных пунктом 3 настоящей графы настоящей позиции, должна составлять </a:t>
                      </a:r>
                      <a:r>
                        <a:rPr lang="ru-RU" sz="1300" b="1" dirty="0"/>
                        <a:t>не менее 20 процентов </a:t>
                      </a:r>
                      <a:r>
                        <a:rPr lang="ru-RU" sz="1300" dirty="0"/>
                        <a:t>начальной (максимальной) цены контракта, заключаемого по результатам определения поставщика (подрядчика, исполнителя)</a:t>
                      </a:r>
                    </a:p>
                    <a:p>
                      <a:endParaRPr lang="ru-RU" sz="1300" dirty="0"/>
                    </a:p>
                    <a:p>
                      <a:endParaRPr lang="ru-RU" sz="1300" dirty="0"/>
                    </a:p>
                    <a:p>
                      <a:endParaRPr lang="ru-RU" sz="1300" dirty="0"/>
                    </a:p>
                  </a:txBody>
                  <a:tcPr marL="121920" marR="121920" marT="60956" marB="60956"/>
                </a:tc>
                <a:tc>
                  <a:txBody>
                    <a:bodyPr/>
                    <a:lstStyle/>
                    <a:p>
                      <a:r>
                        <a:rPr lang="ru-RU" sz="1300" dirty="0"/>
                        <a:t>в случае наличия опыта, предусмотренного пунктом 1 графы "Дополнительные требования к участникам закупки" настоящей позиции:</a:t>
                      </a:r>
                    </a:p>
                    <a:p>
                      <a:r>
                        <a:rPr lang="ru-RU" sz="1300" dirty="0"/>
                        <a:t>1) исполненный договор;</a:t>
                      </a:r>
                    </a:p>
                    <a:p>
                      <a:r>
                        <a:rPr lang="ru-RU" sz="1300" dirty="0"/>
                        <a:t>2) акт выполненных работ, подтверждающий цену выполненных работ.</a:t>
                      </a:r>
                    </a:p>
                    <a:p>
                      <a:r>
                        <a:rPr lang="ru-RU" sz="1300" dirty="0"/>
                        <a:t>В случае наличия опыта, предусмотренного пунктом 2 графы "Дополнительные требования к участникам закупки" настоящей позиции:</a:t>
                      </a:r>
                    </a:p>
                    <a:p>
                      <a:r>
                        <a:rPr lang="ru-RU" sz="1300" dirty="0"/>
                        <a:t>1) исполненный договор;</a:t>
                      </a:r>
                    </a:p>
                    <a:p>
                      <a:r>
                        <a:rPr lang="ru-RU" sz="1300" dirty="0"/>
                        <a:t>2) акт приемки объекта капитального строительства, а также акт выполненных работ, подтверждающий цену выполненных работ, если акт приемки объекта капитального строительства не содержит цену выполненных работ;</a:t>
                      </a:r>
                    </a:p>
                    <a:p>
                      <a:r>
                        <a:rPr lang="ru-RU" sz="1300" dirty="0"/>
                        <a:t>3) разрешение на ввод объекта капитального строительства в эксплуатацию (за исключением случаев, при которых такое разрешение не выдается в соответствии с законодательством о градостроительной деятельности) или решение о технической готовности линейного объекта инфраструктуры к временной эксплуатации.</a:t>
                      </a:r>
                    </a:p>
                    <a:p>
                      <a:r>
                        <a:rPr lang="ru-RU" sz="1300" dirty="0"/>
                        <a:t>В случае наличия опыта, предусмотренного пунктом 3 графы "Дополнительные требования к участникам закупки" настоящей позиции:</a:t>
                      </a:r>
                    </a:p>
                    <a:p>
                      <a:r>
                        <a:rPr lang="ru-RU" sz="1300" dirty="0"/>
                        <a:t>1) раздел 11 "Смета на строительство объектов капитального строительства" проектной документации;</a:t>
                      </a:r>
                    </a:p>
                    <a:p>
                      <a:r>
                        <a:rPr lang="ru-RU" sz="1300" dirty="0"/>
                        <a:t>2) разрешение на ввод объекта капитального строительства в эксплуатацию или решение о технической готовности линейного объекта инфраструктуры к временной эксплуатации</a:t>
                      </a:r>
                    </a:p>
                  </a:txBody>
                  <a:tcPr marL="121920" marR="121920" marT="60956" marB="60956"/>
                </a:tc>
                <a:extLst>
                  <a:ext uri="{0D108BD9-81ED-4DB2-BD59-A6C34878D82A}">
                    <a16:rowId xmlns:a16="http://schemas.microsoft.com/office/drawing/2014/main" val="2238401035"/>
                  </a:ext>
                </a:extLst>
              </a:tr>
            </a:tbl>
          </a:graphicData>
        </a:graphic>
      </p:graphicFrame>
    </p:spTree>
    <p:extLst>
      <p:ext uri="{BB962C8B-B14F-4D97-AF65-F5344CB8AC3E}">
        <p14:creationId xmlns:p14="http://schemas.microsoft.com/office/powerpoint/2010/main" val="22606434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332316" y="333087"/>
          <a:ext cx="11527367" cy="5730224"/>
        </p:xfrm>
        <a:graphic>
          <a:graphicData uri="http://schemas.openxmlformats.org/drawingml/2006/table">
            <a:tbl>
              <a:tblPr firstRow="1" bandRow="1">
                <a:tableStyleId>{5C22544A-7EE6-4342-B048-85BDC9FD1C3A}</a:tableStyleId>
              </a:tblPr>
              <a:tblGrid>
                <a:gridCol w="2444763">
                  <a:extLst>
                    <a:ext uri="{9D8B030D-6E8A-4147-A177-3AD203B41FA5}">
                      <a16:colId xmlns:a16="http://schemas.microsoft.com/office/drawing/2014/main" val="1383124949"/>
                    </a:ext>
                  </a:extLst>
                </a:gridCol>
                <a:gridCol w="4586957">
                  <a:extLst>
                    <a:ext uri="{9D8B030D-6E8A-4147-A177-3AD203B41FA5}">
                      <a16:colId xmlns:a16="http://schemas.microsoft.com/office/drawing/2014/main" val="2624079366"/>
                    </a:ext>
                  </a:extLst>
                </a:gridCol>
                <a:gridCol w="4495647">
                  <a:extLst>
                    <a:ext uri="{9D8B030D-6E8A-4147-A177-3AD203B41FA5}">
                      <a16:colId xmlns:a16="http://schemas.microsoft.com/office/drawing/2014/main" val="2722085435"/>
                    </a:ext>
                  </a:extLst>
                </a:gridCol>
              </a:tblGrid>
              <a:tr h="731512">
                <a:tc>
                  <a:txBody>
                    <a:bodyPr/>
                    <a:lstStyle/>
                    <a:p>
                      <a:r>
                        <a:rPr lang="ru-RU" sz="1300" dirty="0"/>
                        <a:t>Наименование работ</a:t>
                      </a:r>
                    </a:p>
                  </a:txBody>
                  <a:tcPr marL="121920" marR="121920" marT="60956" marB="60956"/>
                </a:tc>
                <a:tc>
                  <a:txBody>
                    <a:bodyPr/>
                    <a:lstStyle/>
                    <a:p>
                      <a:r>
                        <a:rPr lang="ru-RU" sz="1300" dirty="0"/>
                        <a:t>Дополнительные требования к участникам закупки</a:t>
                      </a:r>
                    </a:p>
                  </a:txBody>
                  <a:tcPr marL="121920" marR="121920" marT="60956" marB="60956"/>
                </a:tc>
                <a:tc>
                  <a:txBody>
                    <a:bodyPr/>
                    <a:lstStyle/>
                    <a:p>
                      <a:r>
                        <a:rPr lang="ru-RU" sz="1300" dirty="0"/>
                        <a:t>Документы, подтверждающие соответствие участников закупки дополнительным требованиям</a:t>
                      </a:r>
                    </a:p>
                  </a:txBody>
                  <a:tcPr marL="121920" marR="121920" marT="60956" marB="60956"/>
                </a:tc>
                <a:extLst>
                  <a:ext uri="{0D108BD9-81ED-4DB2-BD59-A6C34878D82A}">
                    <a16:rowId xmlns:a16="http://schemas.microsoft.com/office/drawing/2014/main" val="279321909"/>
                  </a:ext>
                </a:extLst>
              </a:tr>
              <a:tr h="4998712">
                <a:tc>
                  <a:txBody>
                    <a:bodyPr/>
                    <a:lstStyle/>
                    <a:p>
                      <a:r>
                        <a:rPr lang="ru-RU" sz="1300" dirty="0"/>
                        <a:t>13.  </a:t>
                      </a:r>
                      <a:r>
                        <a:rPr lang="ru-RU" sz="1300" dirty="0">
                          <a:solidFill>
                            <a:srgbClr val="FF0000"/>
                          </a:solidFill>
                        </a:rPr>
                        <a:t>Работы по строительству, реконструкции особо опасных, технически сложных, уникальных объектов </a:t>
                      </a:r>
                      <a:r>
                        <a:rPr lang="ru-RU" sz="1300" dirty="0"/>
                        <a:t>капитального строительства</a:t>
                      </a:r>
                    </a:p>
                    <a:p>
                      <a:endParaRPr lang="ru-RU" sz="1300" dirty="0"/>
                    </a:p>
                    <a:p>
                      <a:endParaRPr lang="ru-RU" sz="1300" dirty="0"/>
                    </a:p>
                  </a:txBody>
                  <a:tcPr marL="121920" marR="121920" marT="60956" marB="60956"/>
                </a:tc>
                <a:tc>
                  <a:txBody>
                    <a:bodyPr/>
                    <a:lstStyle/>
                    <a:p>
                      <a:r>
                        <a:rPr lang="ru-RU" sz="1300" dirty="0"/>
                        <a:t>наличие у участника закупки следующего </a:t>
                      </a:r>
                      <a:r>
                        <a:rPr lang="ru-RU" sz="1300" b="1" dirty="0"/>
                        <a:t>опыта</a:t>
                      </a:r>
                      <a:r>
                        <a:rPr lang="ru-RU" sz="1300" dirty="0"/>
                        <a:t> выполнения работ:</a:t>
                      </a:r>
                    </a:p>
                    <a:p>
                      <a:r>
                        <a:rPr lang="ru-RU" sz="1300" dirty="0"/>
                        <a:t>1) опыт исполнения договора строительного подряда, предусматривающего выполнение работ по строительству, реконструкции особо опасного, технически сложного, уникального объекта капитального строительства;</a:t>
                      </a:r>
                    </a:p>
                    <a:p>
                      <a:r>
                        <a:rPr lang="ru-RU" sz="1300" dirty="0"/>
                        <a:t>2) опыт выполнения участником закупки, являющимся застройщиком, работ по строительству, реконструкции особо опасного, технически сложного, уникального объекта капитального строительства.</a:t>
                      </a:r>
                    </a:p>
                    <a:p>
                      <a:endParaRPr lang="ru-RU" sz="1300" dirty="0"/>
                    </a:p>
                    <a:p>
                      <a:r>
                        <a:rPr lang="ru-RU" sz="1300" dirty="0"/>
                        <a:t>Цена выполненных работ по договору, предусмотренному пунктом 1 настоящей графы настоящей позиции, цена выполненных работ, предусмотренных пунктом 2 настоящей графы настоящей позиции, должна составлять </a:t>
                      </a:r>
                      <a:r>
                        <a:rPr lang="ru-RU" sz="1300" b="1" dirty="0"/>
                        <a:t>не менее 20 процентов</a:t>
                      </a:r>
                      <a:r>
                        <a:rPr lang="ru-RU" sz="1300" dirty="0"/>
                        <a:t> начальной (максимальной) цены контракта, заключаемого по результатам определения поставщика (подрядчика, исполнителя)</a:t>
                      </a:r>
                    </a:p>
                    <a:p>
                      <a:endParaRPr lang="ru-RU" sz="1300" dirty="0"/>
                    </a:p>
                    <a:p>
                      <a:endParaRPr lang="ru-RU" sz="1300" dirty="0"/>
                    </a:p>
                    <a:p>
                      <a:endParaRPr lang="ru-RU" sz="1300" dirty="0"/>
                    </a:p>
                    <a:p>
                      <a:endParaRPr lang="ru-RU" sz="1300" dirty="0"/>
                    </a:p>
                  </a:txBody>
                  <a:tcPr marL="121920" marR="121920" marT="60956" marB="60956"/>
                </a:tc>
                <a:tc>
                  <a:txBody>
                    <a:bodyPr/>
                    <a:lstStyle/>
                    <a:p>
                      <a:r>
                        <a:rPr lang="ru-RU" sz="1300" dirty="0"/>
                        <a:t>в случае наличия опыта, предусмотренного пунктом 1 графы "Дополнительные требования к участникам закупки" настоящей позиции:</a:t>
                      </a:r>
                    </a:p>
                    <a:p>
                      <a:r>
                        <a:rPr lang="ru-RU" sz="1300" dirty="0"/>
                        <a:t>1) исполненный договор;</a:t>
                      </a:r>
                    </a:p>
                    <a:p>
                      <a:r>
                        <a:rPr lang="ru-RU" sz="1300" dirty="0"/>
                        <a:t>2) акт приемки объекта капитального строительства, а также акт выполненных работ, подтверждающий цену выполненных работ, если акт приемки объекта капитального строительства не содержит цену выполненных работ;</a:t>
                      </a:r>
                    </a:p>
                    <a:p>
                      <a:r>
                        <a:rPr lang="ru-RU" sz="1300" dirty="0"/>
                        <a:t>3) разрешение на ввод объекта капитального строительства в эксплуатацию (за исключением случаев, при которых такое разрешение не выдается в соответствии с законодательством о градостроительной деятельности) или решение о технической готовности линейного объекта инфраструктуры к временной эксплуатации.</a:t>
                      </a:r>
                    </a:p>
                    <a:p>
                      <a:r>
                        <a:rPr lang="ru-RU" sz="1300" dirty="0"/>
                        <a:t>В случае наличия опыта, предусмотренного пунктом 2 графы "Дополнительные требования к участникам закупки" настоящей позиции:</a:t>
                      </a:r>
                    </a:p>
                    <a:p>
                      <a:r>
                        <a:rPr lang="ru-RU" sz="1300" dirty="0"/>
                        <a:t>1) раздел 11 "Смета на строительство объектов капитального строительства" проектной документации;</a:t>
                      </a:r>
                    </a:p>
                    <a:p>
                      <a:r>
                        <a:rPr lang="ru-RU" sz="1300" dirty="0"/>
                        <a:t>2) разрешение на ввод объекта капитального строительства в эксплуатацию или решение о технической готовности линейного объекта инфраструктуры к временной эксплуатации</a:t>
                      </a:r>
                    </a:p>
                  </a:txBody>
                  <a:tcPr marL="121920" marR="121920" marT="60956" marB="60956"/>
                </a:tc>
                <a:extLst>
                  <a:ext uri="{0D108BD9-81ED-4DB2-BD59-A6C34878D82A}">
                    <a16:rowId xmlns:a16="http://schemas.microsoft.com/office/drawing/2014/main" val="2238401035"/>
                  </a:ext>
                </a:extLst>
              </a:tr>
            </a:tbl>
          </a:graphicData>
        </a:graphic>
      </p:graphicFrame>
    </p:spTree>
    <p:extLst>
      <p:ext uri="{BB962C8B-B14F-4D97-AF65-F5344CB8AC3E}">
        <p14:creationId xmlns:p14="http://schemas.microsoft.com/office/powerpoint/2010/main" val="407102779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313267" y="933451"/>
          <a:ext cx="11527367" cy="5730224"/>
        </p:xfrm>
        <a:graphic>
          <a:graphicData uri="http://schemas.openxmlformats.org/drawingml/2006/table">
            <a:tbl>
              <a:tblPr firstRow="1" bandRow="1">
                <a:tableStyleId>{5C22544A-7EE6-4342-B048-85BDC9FD1C3A}</a:tableStyleId>
              </a:tblPr>
              <a:tblGrid>
                <a:gridCol w="2444763">
                  <a:extLst>
                    <a:ext uri="{9D8B030D-6E8A-4147-A177-3AD203B41FA5}">
                      <a16:colId xmlns:a16="http://schemas.microsoft.com/office/drawing/2014/main" val="1383124949"/>
                    </a:ext>
                  </a:extLst>
                </a:gridCol>
                <a:gridCol w="4586957">
                  <a:extLst>
                    <a:ext uri="{9D8B030D-6E8A-4147-A177-3AD203B41FA5}">
                      <a16:colId xmlns:a16="http://schemas.microsoft.com/office/drawing/2014/main" val="2624079366"/>
                    </a:ext>
                  </a:extLst>
                </a:gridCol>
                <a:gridCol w="4495647">
                  <a:extLst>
                    <a:ext uri="{9D8B030D-6E8A-4147-A177-3AD203B41FA5}">
                      <a16:colId xmlns:a16="http://schemas.microsoft.com/office/drawing/2014/main" val="2722085435"/>
                    </a:ext>
                  </a:extLst>
                </a:gridCol>
              </a:tblGrid>
              <a:tr h="731512">
                <a:tc>
                  <a:txBody>
                    <a:bodyPr/>
                    <a:lstStyle/>
                    <a:p>
                      <a:r>
                        <a:rPr lang="ru-RU" sz="1300" dirty="0"/>
                        <a:t>Наименование работ</a:t>
                      </a:r>
                    </a:p>
                  </a:txBody>
                  <a:tcPr marL="121920" marR="121920" marT="60956" marB="60956"/>
                </a:tc>
                <a:tc>
                  <a:txBody>
                    <a:bodyPr/>
                    <a:lstStyle/>
                    <a:p>
                      <a:r>
                        <a:rPr lang="ru-RU" sz="1300" dirty="0"/>
                        <a:t>Дополнительные требования к участникам закупки</a:t>
                      </a:r>
                    </a:p>
                  </a:txBody>
                  <a:tcPr marL="121920" marR="121920" marT="60956" marB="60956"/>
                </a:tc>
                <a:tc>
                  <a:txBody>
                    <a:bodyPr/>
                    <a:lstStyle/>
                    <a:p>
                      <a:r>
                        <a:rPr lang="ru-RU" sz="1300" dirty="0"/>
                        <a:t>Документы, подтверждающие соответствие участников закупки дополнительным требованиям</a:t>
                      </a:r>
                    </a:p>
                  </a:txBody>
                  <a:tcPr marL="121920" marR="121920" marT="60956" marB="60956"/>
                </a:tc>
                <a:extLst>
                  <a:ext uri="{0D108BD9-81ED-4DB2-BD59-A6C34878D82A}">
                    <a16:rowId xmlns:a16="http://schemas.microsoft.com/office/drawing/2014/main" val="279321909"/>
                  </a:ext>
                </a:extLst>
              </a:tr>
              <a:tr h="4998712">
                <a:tc>
                  <a:txBody>
                    <a:bodyPr/>
                    <a:lstStyle/>
                    <a:p>
                      <a:r>
                        <a:rPr lang="ru-RU" sz="1300" dirty="0"/>
                        <a:t>14.  Услуги </a:t>
                      </a:r>
                      <a:r>
                        <a:rPr lang="ru-RU" sz="1300" dirty="0">
                          <a:solidFill>
                            <a:srgbClr val="FF0000"/>
                          </a:solidFill>
                        </a:rPr>
                        <a:t>по техническому обслуживанию зданий, сооружений</a:t>
                      </a:r>
                    </a:p>
                    <a:p>
                      <a:endParaRPr lang="ru-RU" sz="1300" dirty="0"/>
                    </a:p>
                    <a:p>
                      <a:endParaRPr lang="ru-RU" sz="1300" b="1" dirty="0"/>
                    </a:p>
                    <a:p>
                      <a:endParaRPr lang="ru-RU" sz="1300" dirty="0"/>
                    </a:p>
                    <a:p>
                      <a:endParaRPr lang="ru-RU" sz="1300" dirty="0"/>
                    </a:p>
                  </a:txBody>
                  <a:tcPr marL="121920" marR="121920" marT="60956" marB="60956"/>
                </a:tc>
                <a:tc>
                  <a:txBody>
                    <a:bodyPr/>
                    <a:lstStyle/>
                    <a:p>
                      <a:r>
                        <a:rPr lang="ru-RU" sz="1300" b="1" dirty="0"/>
                        <a:t>наличие опыта </a:t>
                      </a:r>
                      <a:r>
                        <a:rPr lang="ru-RU" sz="1300" dirty="0"/>
                        <a:t>исполнения участником закупки договора, предусматривающего выполнение работ по техническому обслуживанию зданий, сооружений.</a:t>
                      </a:r>
                    </a:p>
                    <a:p>
                      <a:endParaRPr lang="ru-RU" sz="1300" dirty="0"/>
                    </a:p>
                    <a:p>
                      <a:endParaRPr lang="ru-RU" sz="1300" dirty="0"/>
                    </a:p>
                    <a:p>
                      <a:r>
                        <a:rPr lang="ru-RU" sz="1300" dirty="0"/>
                        <a:t>Цена выполненных работ по договору должна составлять </a:t>
                      </a:r>
                      <a:r>
                        <a:rPr lang="ru-RU" sz="1300" b="1" dirty="0"/>
                        <a:t>не менее 20 процентов</a:t>
                      </a:r>
                      <a:r>
                        <a:rPr lang="ru-RU" sz="1300" dirty="0"/>
                        <a:t> начальной (максимальной) цены контракта, заключаемого по результатам определения поставщика (подрядчика, исполнителя)</a:t>
                      </a:r>
                    </a:p>
                    <a:p>
                      <a:endParaRPr lang="ru-RU" sz="1300" dirty="0"/>
                    </a:p>
                  </a:txBody>
                  <a:tcPr marL="121920" marR="121920" marT="60956" marB="60956"/>
                </a:tc>
                <a:tc>
                  <a:txBody>
                    <a:bodyPr/>
                    <a:lstStyle/>
                    <a:p>
                      <a:r>
                        <a:rPr lang="ru-RU" sz="1300" dirty="0"/>
                        <a:t>1) исполненный договор;</a:t>
                      </a:r>
                    </a:p>
                    <a:p>
                      <a:r>
                        <a:rPr lang="ru-RU" sz="1300" dirty="0"/>
                        <a:t>2) акт приемки оказанных услуг, подтверждающий цену оказанных услуг</a:t>
                      </a:r>
                    </a:p>
                    <a:p>
                      <a:endParaRPr lang="ru-RU" sz="1300" dirty="0"/>
                    </a:p>
                  </a:txBody>
                  <a:tcPr marL="121920" marR="121920" marT="60956" marB="60956"/>
                </a:tc>
                <a:extLst>
                  <a:ext uri="{0D108BD9-81ED-4DB2-BD59-A6C34878D82A}">
                    <a16:rowId xmlns:a16="http://schemas.microsoft.com/office/drawing/2014/main" val="2238401035"/>
                  </a:ext>
                </a:extLst>
              </a:tr>
            </a:tbl>
          </a:graphicData>
        </a:graphic>
      </p:graphicFrame>
    </p:spTree>
    <p:extLst>
      <p:ext uri="{BB962C8B-B14F-4D97-AF65-F5344CB8AC3E}">
        <p14:creationId xmlns:p14="http://schemas.microsoft.com/office/powerpoint/2010/main" val="152492069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332316" y="462397"/>
          <a:ext cx="11527367" cy="5730224"/>
        </p:xfrm>
        <a:graphic>
          <a:graphicData uri="http://schemas.openxmlformats.org/drawingml/2006/table">
            <a:tbl>
              <a:tblPr firstRow="1" bandRow="1">
                <a:tableStyleId>{5C22544A-7EE6-4342-B048-85BDC9FD1C3A}</a:tableStyleId>
              </a:tblPr>
              <a:tblGrid>
                <a:gridCol w="2444763">
                  <a:extLst>
                    <a:ext uri="{9D8B030D-6E8A-4147-A177-3AD203B41FA5}">
                      <a16:colId xmlns:a16="http://schemas.microsoft.com/office/drawing/2014/main" val="1383124949"/>
                    </a:ext>
                  </a:extLst>
                </a:gridCol>
                <a:gridCol w="4586957">
                  <a:extLst>
                    <a:ext uri="{9D8B030D-6E8A-4147-A177-3AD203B41FA5}">
                      <a16:colId xmlns:a16="http://schemas.microsoft.com/office/drawing/2014/main" val="2624079366"/>
                    </a:ext>
                  </a:extLst>
                </a:gridCol>
                <a:gridCol w="4495647">
                  <a:extLst>
                    <a:ext uri="{9D8B030D-6E8A-4147-A177-3AD203B41FA5}">
                      <a16:colId xmlns:a16="http://schemas.microsoft.com/office/drawing/2014/main" val="2722085435"/>
                    </a:ext>
                  </a:extLst>
                </a:gridCol>
              </a:tblGrid>
              <a:tr h="731512">
                <a:tc>
                  <a:txBody>
                    <a:bodyPr/>
                    <a:lstStyle/>
                    <a:p>
                      <a:r>
                        <a:rPr lang="ru-RU" sz="1300" dirty="0"/>
                        <a:t>Наименование работ</a:t>
                      </a:r>
                    </a:p>
                  </a:txBody>
                  <a:tcPr marL="121920" marR="121920" marT="60956" marB="60956"/>
                </a:tc>
                <a:tc>
                  <a:txBody>
                    <a:bodyPr/>
                    <a:lstStyle/>
                    <a:p>
                      <a:r>
                        <a:rPr lang="ru-RU" sz="1300" dirty="0"/>
                        <a:t>Дополнительные требования к участникам закупки</a:t>
                      </a:r>
                    </a:p>
                  </a:txBody>
                  <a:tcPr marL="121920" marR="121920" marT="60956" marB="60956"/>
                </a:tc>
                <a:tc>
                  <a:txBody>
                    <a:bodyPr/>
                    <a:lstStyle/>
                    <a:p>
                      <a:r>
                        <a:rPr lang="ru-RU" sz="1300" dirty="0"/>
                        <a:t>Документы, подтверждающие соответствие участников закупки дополнительным требованиям</a:t>
                      </a:r>
                    </a:p>
                  </a:txBody>
                  <a:tcPr marL="121920" marR="121920" marT="60956" marB="60956"/>
                </a:tc>
                <a:extLst>
                  <a:ext uri="{0D108BD9-81ED-4DB2-BD59-A6C34878D82A}">
                    <a16:rowId xmlns:a16="http://schemas.microsoft.com/office/drawing/2014/main" val="279321909"/>
                  </a:ext>
                </a:extLst>
              </a:tr>
              <a:tr h="4998712">
                <a:tc>
                  <a:txBody>
                    <a:bodyPr/>
                    <a:lstStyle/>
                    <a:p>
                      <a:r>
                        <a:rPr lang="ru-RU" sz="1300" dirty="0"/>
                        <a:t>15. </a:t>
                      </a:r>
                      <a:r>
                        <a:rPr lang="ru-RU" sz="1300" dirty="0">
                          <a:solidFill>
                            <a:srgbClr val="FF0000"/>
                          </a:solidFill>
                        </a:rPr>
                        <a:t>Работы по текущему ремонту зданий, сооружений</a:t>
                      </a:r>
                    </a:p>
                    <a:p>
                      <a:endParaRPr lang="ru-RU" sz="1300" dirty="0">
                        <a:solidFill>
                          <a:srgbClr val="FF0000"/>
                        </a:solidFill>
                      </a:endParaRPr>
                    </a:p>
                    <a:p>
                      <a:endParaRPr lang="ru-RU" sz="1300" b="1" dirty="0"/>
                    </a:p>
                    <a:p>
                      <a:endParaRPr lang="ru-RU" sz="1300" dirty="0"/>
                    </a:p>
                    <a:p>
                      <a:endParaRPr lang="ru-RU" sz="1300" dirty="0"/>
                    </a:p>
                  </a:txBody>
                  <a:tcPr marL="121920" marR="121920" marT="60956" marB="60956"/>
                </a:tc>
                <a:tc>
                  <a:txBody>
                    <a:bodyPr/>
                    <a:lstStyle/>
                    <a:p>
                      <a:r>
                        <a:rPr lang="ru-RU" sz="1300" dirty="0"/>
                        <a:t>наличие у участника закупки следующего </a:t>
                      </a:r>
                      <a:r>
                        <a:rPr lang="ru-RU" sz="1300" b="1" dirty="0"/>
                        <a:t>опыта</a:t>
                      </a:r>
                      <a:r>
                        <a:rPr lang="ru-RU" sz="1300" dirty="0"/>
                        <a:t> выполнения работ:</a:t>
                      </a:r>
                    </a:p>
                    <a:p>
                      <a:r>
                        <a:rPr lang="ru-RU" sz="1300" dirty="0"/>
                        <a:t>1) опыт исполнения договора, предусматривающего выполнение работ по текущему ремонту зданий, сооружений;</a:t>
                      </a:r>
                    </a:p>
                    <a:p>
                      <a:r>
                        <a:rPr lang="ru-RU" sz="1300" dirty="0"/>
                        <a:t>2) опыт исполнения договора, предусматривающего выполнение работ по капитальному ремонту объекта капитального строительства.</a:t>
                      </a:r>
                    </a:p>
                    <a:p>
                      <a:endParaRPr lang="ru-RU" sz="1300" dirty="0"/>
                    </a:p>
                    <a:p>
                      <a:endParaRPr lang="ru-RU" sz="1300" dirty="0"/>
                    </a:p>
                    <a:p>
                      <a:r>
                        <a:rPr lang="ru-RU" sz="1300" dirty="0"/>
                        <a:t>Цена выполненных работ по договору, предусмотренному пунктом 1 или 2 настоящей графы настоящей позиции, должна составлять </a:t>
                      </a:r>
                      <a:r>
                        <a:rPr lang="ru-RU" sz="1300" b="1" dirty="0"/>
                        <a:t>не менее 20 процентов </a:t>
                      </a:r>
                      <a:r>
                        <a:rPr lang="ru-RU" sz="1300" dirty="0"/>
                        <a:t>начальной (максимальной) цены контракта, заключаемого по результатам определения поставщика (подрядчика, исполнителя)</a:t>
                      </a:r>
                    </a:p>
                    <a:p>
                      <a:endParaRPr lang="ru-RU" sz="1300" dirty="0"/>
                    </a:p>
                  </a:txBody>
                  <a:tcPr marL="121920" marR="121920" marT="60956" marB="60956"/>
                </a:tc>
                <a:tc>
                  <a:txBody>
                    <a:bodyPr/>
                    <a:lstStyle/>
                    <a:p>
                      <a:r>
                        <a:rPr lang="ru-RU" sz="1300" dirty="0"/>
                        <a:t>1) исполненный договор;</a:t>
                      </a:r>
                    </a:p>
                    <a:p>
                      <a:r>
                        <a:rPr lang="ru-RU" sz="1300" dirty="0"/>
                        <a:t>2) акт выполненных работ, подтверждающий цену выполненных работ</a:t>
                      </a:r>
                    </a:p>
                    <a:p>
                      <a:endParaRPr lang="ru-RU" sz="1300" dirty="0"/>
                    </a:p>
                  </a:txBody>
                  <a:tcPr marL="121920" marR="121920" marT="60956" marB="60956"/>
                </a:tc>
                <a:extLst>
                  <a:ext uri="{0D108BD9-81ED-4DB2-BD59-A6C34878D82A}">
                    <a16:rowId xmlns:a16="http://schemas.microsoft.com/office/drawing/2014/main" val="2238401035"/>
                  </a:ext>
                </a:extLst>
              </a:tr>
            </a:tbl>
          </a:graphicData>
        </a:graphic>
      </p:graphicFrame>
    </p:spTree>
    <p:extLst>
      <p:ext uri="{BB962C8B-B14F-4D97-AF65-F5344CB8AC3E}">
        <p14:creationId xmlns:p14="http://schemas.microsoft.com/office/powerpoint/2010/main" val="110454018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332316" y="359257"/>
          <a:ext cx="11527368" cy="5933424"/>
        </p:xfrm>
        <a:graphic>
          <a:graphicData uri="http://schemas.openxmlformats.org/drawingml/2006/table">
            <a:tbl>
              <a:tblPr firstRow="1" bandRow="1">
                <a:tableStyleId>{5C22544A-7EE6-4342-B048-85BDC9FD1C3A}</a:tableStyleId>
              </a:tblPr>
              <a:tblGrid>
                <a:gridCol w="3465944">
                  <a:extLst>
                    <a:ext uri="{9D8B030D-6E8A-4147-A177-3AD203B41FA5}">
                      <a16:colId xmlns:a16="http://schemas.microsoft.com/office/drawing/2014/main" val="1383124949"/>
                    </a:ext>
                  </a:extLst>
                </a:gridCol>
                <a:gridCol w="4054764">
                  <a:extLst>
                    <a:ext uri="{9D8B030D-6E8A-4147-A177-3AD203B41FA5}">
                      <a16:colId xmlns:a16="http://schemas.microsoft.com/office/drawing/2014/main" val="2624079366"/>
                    </a:ext>
                  </a:extLst>
                </a:gridCol>
                <a:gridCol w="4006660">
                  <a:extLst>
                    <a:ext uri="{9D8B030D-6E8A-4147-A177-3AD203B41FA5}">
                      <a16:colId xmlns:a16="http://schemas.microsoft.com/office/drawing/2014/main" val="2722085435"/>
                    </a:ext>
                  </a:extLst>
                </a:gridCol>
              </a:tblGrid>
              <a:tr h="731512">
                <a:tc>
                  <a:txBody>
                    <a:bodyPr/>
                    <a:lstStyle/>
                    <a:p>
                      <a:r>
                        <a:rPr lang="ru-RU" sz="1300" dirty="0"/>
                        <a:t>Наименование работ</a:t>
                      </a:r>
                    </a:p>
                  </a:txBody>
                  <a:tcPr marL="121920" marR="121920" marT="60956" marB="60956"/>
                </a:tc>
                <a:tc>
                  <a:txBody>
                    <a:bodyPr/>
                    <a:lstStyle/>
                    <a:p>
                      <a:r>
                        <a:rPr lang="ru-RU" sz="1300" dirty="0"/>
                        <a:t>Дополнительные требования к участникам закупки</a:t>
                      </a:r>
                    </a:p>
                  </a:txBody>
                  <a:tcPr marL="121920" marR="121920" marT="60956" marB="60956"/>
                </a:tc>
                <a:tc>
                  <a:txBody>
                    <a:bodyPr/>
                    <a:lstStyle/>
                    <a:p>
                      <a:r>
                        <a:rPr lang="ru-RU" sz="1300" dirty="0"/>
                        <a:t>Документы, подтверждающие соответствие участников закупки дополнительным требованиям</a:t>
                      </a:r>
                    </a:p>
                  </a:txBody>
                  <a:tcPr marL="121920" marR="121920" marT="60956" marB="60956"/>
                </a:tc>
                <a:extLst>
                  <a:ext uri="{0D108BD9-81ED-4DB2-BD59-A6C34878D82A}">
                    <a16:rowId xmlns:a16="http://schemas.microsoft.com/office/drawing/2014/main" val="279321909"/>
                  </a:ext>
                </a:extLst>
              </a:tr>
              <a:tr h="5201912">
                <a:tc>
                  <a:txBody>
                    <a:bodyPr/>
                    <a:lstStyle/>
                    <a:p>
                      <a:r>
                        <a:rPr lang="ru-RU" sz="1300" dirty="0"/>
                        <a:t>16. Услуги по </a:t>
                      </a:r>
                      <a:r>
                        <a:rPr lang="ru-RU" sz="1300" dirty="0">
                          <a:solidFill>
                            <a:srgbClr val="FF0000"/>
                          </a:solidFill>
                        </a:rPr>
                        <a:t>проведению обязательного публичного технологического и ценового аудита крупных инвестиционных проектов </a:t>
                      </a:r>
                      <a:r>
                        <a:rPr lang="ru-RU" sz="1300" dirty="0"/>
                        <a:t>с государственным участием (далее - инвестиционные проекты) в отношении объектов капитального строительства, финансирование строительства, реконструкции или технического перевооружения которых планируется осуществлять полностью или частично за счет средств федерального бюджета с использованием механизма федеральной адресной инвестиционной программы</a:t>
                      </a:r>
                    </a:p>
                    <a:p>
                      <a:endParaRPr lang="ru-RU" sz="1300" dirty="0"/>
                    </a:p>
                  </a:txBody>
                  <a:tcPr marL="121920" marR="121920" marT="60956" marB="60956"/>
                </a:tc>
                <a:tc>
                  <a:txBody>
                    <a:bodyPr/>
                    <a:lstStyle/>
                    <a:p>
                      <a:r>
                        <a:rPr lang="ru-RU" sz="1300" dirty="0"/>
                        <a:t>наличие у участника закупки:</a:t>
                      </a:r>
                    </a:p>
                    <a:p>
                      <a:r>
                        <a:rPr lang="ru-RU" sz="1300" dirty="0"/>
                        <a:t>1) </a:t>
                      </a:r>
                      <a:r>
                        <a:rPr lang="ru-RU" sz="1300" b="1" dirty="0"/>
                        <a:t>опыта</a:t>
                      </a:r>
                      <a:r>
                        <a:rPr lang="ru-RU" sz="1300" dirty="0"/>
                        <a:t> исполнения договоров на оказание услуг по проведению технологического и ценового аудита инвестиционных проектов или по экспертизе проектной документации </a:t>
                      </a:r>
                      <a:r>
                        <a:rPr lang="ru-RU" sz="1300" b="1" dirty="0"/>
                        <a:t>не менее чем в отношении 5 инвестиционных проектов</a:t>
                      </a:r>
                      <a:r>
                        <a:rPr lang="ru-RU" sz="1300" dirty="0"/>
                        <a:t>. Сумма цен оказанных услуг по договорам должна составлять </a:t>
                      </a:r>
                      <a:r>
                        <a:rPr lang="ru-RU" sz="1300" b="1" dirty="0"/>
                        <a:t>не менее 1,5 млрд. рублей;</a:t>
                      </a:r>
                    </a:p>
                    <a:p>
                      <a:r>
                        <a:rPr lang="ru-RU" sz="1300" dirty="0"/>
                        <a:t>2) </a:t>
                      </a:r>
                      <a:r>
                        <a:rPr lang="ru-RU" sz="1300" b="1" dirty="0"/>
                        <a:t>в штате по основному месту работы не менее 10 экспертов</a:t>
                      </a:r>
                      <a:r>
                        <a:rPr lang="ru-RU" sz="1300" dirty="0"/>
                        <a:t>, аттестованных на право подготовки заключений экспертизы проектной документации и (или) экспертизы результатов инженерных изысканий и включенных в реестр лиц, аттестованных на право подготовки заключений экспертизы проектной документации и (или) результатов инженерных изысканий, или работников, обладающих опытом работы в области проведения технологического и (или) ценового аудита </a:t>
                      </a:r>
                      <a:r>
                        <a:rPr lang="ru-RU" sz="1300" b="1" dirty="0"/>
                        <a:t>не менее 5 лет</a:t>
                      </a:r>
                    </a:p>
                  </a:txBody>
                  <a:tcPr marL="121920" marR="121920" marT="60956" marB="60956"/>
                </a:tc>
                <a:tc>
                  <a:txBody>
                    <a:bodyPr/>
                    <a:lstStyle/>
                    <a:p>
                      <a:r>
                        <a:rPr lang="ru-RU" sz="1300" dirty="0"/>
                        <a:t>1) исполненный договор;</a:t>
                      </a:r>
                    </a:p>
                    <a:p>
                      <a:r>
                        <a:rPr lang="ru-RU" sz="1300" dirty="0"/>
                        <a:t>2) акт приемки оказанных услуг, подтверждающий цену оказанных услуг;</a:t>
                      </a:r>
                    </a:p>
                    <a:p>
                      <a:r>
                        <a:rPr lang="ru-RU" sz="1300" dirty="0"/>
                        <a:t>3) квалификационный аттестат на право подготовки заключений экспертизы проектной документации и (или) результатов инженерных изысканий;</a:t>
                      </a:r>
                    </a:p>
                    <a:p>
                      <a:r>
                        <a:rPr lang="ru-RU" sz="1300" dirty="0"/>
                        <a:t>4) трудовая книжка или сведения о трудовой деятельности, предусмотренные статьей 66.1 Трудового кодекса Российской Федерации, либо гражданско-правовой договор на оказание услуг по проведению технологического и ценового аудита инвестиционных проектов или по экспертизе проектной документации</a:t>
                      </a:r>
                    </a:p>
                  </a:txBody>
                  <a:tcPr marL="121920" marR="121920" marT="60956" marB="60956"/>
                </a:tc>
                <a:extLst>
                  <a:ext uri="{0D108BD9-81ED-4DB2-BD59-A6C34878D82A}">
                    <a16:rowId xmlns:a16="http://schemas.microsoft.com/office/drawing/2014/main" val="2727360167"/>
                  </a:ext>
                </a:extLst>
              </a:tr>
            </a:tbl>
          </a:graphicData>
        </a:graphic>
      </p:graphicFrame>
    </p:spTree>
    <p:extLst>
      <p:ext uri="{BB962C8B-B14F-4D97-AF65-F5344CB8AC3E}">
        <p14:creationId xmlns:p14="http://schemas.microsoft.com/office/powerpoint/2010/main" val="35878653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Заголовок 1"/>
          <p:cNvSpPr>
            <a:spLocks noGrp="1"/>
          </p:cNvSpPr>
          <p:nvPr>
            <p:ph type="title"/>
          </p:nvPr>
        </p:nvSpPr>
        <p:spPr/>
        <p:txBody>
          <a:bodyPr/>
          <a:lstStyle/>
          <a:p>
            <a:pPr eaLnBrk="1" hangingPunct="1"/>
            <a:r>
              <a:rPr lang="ru-RU" altLang="ru-RU" sz="2133" dirty="0">
                <a:solidFill>
                  <a:srgbClr val="FF0000"/>
                </a:solidFill>
              </a:rPr>
              <a:t>К особо опасным и технически сложным объектам относятся:</a:t>
            </a:r>
            <a:br>
              <a:rPr lang="ru-RU" altLang="ru-RU" sz="2133" dirty="0">
                <a:solidFill>
                  <a:srgbClr val="FF0000"/>
                </a:solidFill>
              </a:rPr>
            </a:br>
            <a:r>
              <a:rPr lang="ru-RU" altLang="ru-RU" sz="2133" dirty="0">
                <a:solidFill>
                  <a:srgbClr val="FF0000"/>
                </a:solidFill>
              </a:rPr>
              <a:t> ("Градостроительный кодекс Российской Федерации" от 29.12.2004 N 190-ФЗ)</a:t>
            </a:r>
            <a:endParaRPr lang="ru-RU" altLang="ru-RU" sz="2133" dirty="0">
              <a:solidFill>
                <a:schemeClr val="tx2"/>
              </a:solidFill>
            </a:endParaRPr>
          </a:p>
        </p:txBody>
      </p:sp>
      <p:sp>
        <p:nvSpPr>
          <p:cNvPr id="46083" name="Содержимое 2"/>
          <p:cNvSpPr>
            <a:spLocks noGrp="1"/>
          </p:cNvSpPr>
          <p:nvPr>
            <p:ph idx="4294967295"/>
          </p:nvPr>
        </p:nvSpPr>
        <p:spPr>
          <a:xfrm>
            <a:off x="0" y="2344738"/>
            <a:ext cx="11233150" cy="4513262"/>
          </a:xfrm>
        </p:spPr>
        <p:txBody>
          <a:bodyPr/>
          <a:lstStyle/>
          <a:p>
            <a:pPr algn="just" eaLnBrk="1" hangingPunct="1">
              <a:spcBef>
                <a:spcPct val="0"/>
              </a:spcBef>
            </a:pPr>
            <a:r>
              <a:rPr lang="ru-RU" altLang="ru-RU" sz="2133" dirty="0"/>
              <a:t>1) объекты использования атомной энергии (в том числе ядерные установки, пункты хранения ядерных материалов и радиоактивных веществ, пункты хранения радиоактивных отходов);</a:t>
            </a:r>
          </a:p>
          <a:p>
            <a:pPr algn="just" eaLnBrk="1" hangingPunct="1">
              <a:spcBef>
                <a:spcPct val="0"/>
              </a:spcBef>
            </a:pPr>
            <a:r>
              <a:rPr lang="ru-RU" altLang="ru-RU" sz="2133" dirty="0"/>
              <a:t>2) гидротехнические сооружения первого и второго классов, устанавливаемые в соответствии с законодательством о безопасности гидротехнических сооружений;</a:t>
            </a:r>
          </a:p>
          <a:p>
            <a:pPr algn="just" eaLnBrk="1" hangingPunct="1">
              <a:spcBef>
                <a:spcPct val="0"/>
              </a:spcBef>
            </a:pPr>
            <a:r>
              <a:rPr lang="ru-RU" altLang="ru-RU" sz="2133" dirty="0"/>
              <a:t>3) сооружения связи, являющиеся особо опасными, технически сложными в соответствии с законодательством Российской Федерации в области связи;</a:t>
            </a:r>
          </a:p>
          <a:p>
            <a:pPr algn="just" eaLnBrk="1" hangingPunct="1">
              <a:spcBef>
                <a:spcPct val="0"/>
              </a:spcBef>
            </a:pPr>
            <a:r>
              <a:rPr lang="ru-RU" altLang="ru-RU" sz="2133" dirty="0"/>
              <a:t>4) линии электропередачи и иные объекты электросетевого хозяйства напряжением 330 киловольт и более;</a:t>
            </a:r>
          </a:p>
          <a:p>
            <a:pPr algn="just" eaLnBrk="1" hangingPunct="1">
              <a:spcBef>
                <a:spcPct val="0"/>
              </a:spcBef>
            </a:pPr>
            <a:r>
              <a:rPr lang="ru-RU" altLang="ru-RU" sz="2133" dirty="0"/>
              <a:t>5) объекты космической инфраструктуры;</a:t>
            </a:r>
          </a:p>
          <a:p>
            <a:pPr algn="just" eaLnBrk="1" hangingPunct="1">
              <a:spcBef>
                <a:spcPct val="0"/>
              </a:spcBef>
            </a:pPr>
            <a:r>
              <a:rPr lang="ru-RU" altLang="ru-RU" sz="2133" dirty="0"/>
              <a:t>6) объекты инфраструктуры воздушного транспорта, являющиеся особо опасными, технически сложными объектами в соответствии с воздушным законодательством Российской Федерации;</a:t>
            </a:r>
          </a:p>
        </p:txBody>
      </p:sp>
    </p:spTree>
    <p:extLst>
      <p:ext uri="{BB962C8B-B14F-4D97-AF65-F5344CB8AC3E}">
        <p14:creationId xmlns:p14="http://schemas.microsoft.com/office/powerpoint/2010/main" val="376764149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Заголовок 1"/>
          <p:cNvSpPr>
            <a:spLocks noGrp="1"/>
          </p:cNvSpPr>
          <p:nvPr>
            <p:ph type="title"/>
          </p:nvPr>
        </p:nvSpPr>
        <p:spPr/>
        <p:txBody>
          <a:bodyPr/>
          <a:lstStyle/>
          <a:p>
            <a:pPr eaLnBrk="1" hangingPunct="1"/>
            <a:r>
              <a:rPr lang="ru-RU" altLang="ru-RU" sz="2133" dirty="0">
                <a:solidFill>
                  <a:srgbClr val="FF0000"/>
                </a:solidFill>
              </a:rPr>
              <a:t>К особо опасным и технически сложным объектам относятся:</a:t>
            </a:r>
            <a:br>
              <a:rPr lang="ru-RU" altLang="ru-RU" sz="2133" dirty="0">
                <a:solidFill>
                  <a:srgbClr val="FF0000"/>
                </a:solidFill>
              </a:rPr>
            </a:br>
            <a:r>
              <a:rPr lang="ru-RU" altLang="ru-RU" sz="2133" dirty="0">
                <a:solidFill>
                  <a:srgbClr val="FF0000"/>
                </a:solidFill>
              </a:rPr>
              <a:t> ("Градостроительный кодекс Российской Федерации" от 29.12.2004 N 190-ФЗ)</a:t>
            </a:r>
            <a:endParaRPr lang="ru-RU" altLang="ru-RU" sz="2133" dirty="0">
              <a:solidFill>
                <a:schemeClr val="tx2"/>
              </a:solidFill>
            </a:endParaRPr>
          </a:p>
        </p:txBody>
      </p:sp>
      <p:sp>
        <p:nvSpPr>
          <p:cNvPr id="47107" name="Содержимое 2"/>
          <p:cNvSpPr>
            <a:spLocks noGrp="1"/>
          </p:cNvSpPr>
          <p:nvPr>
            <p:ph idx="4294967295"/>
          </p:nvPr>
        </p:nvSpPr>
        <p:spPr>
          <a:xfrm>
            <a:off x="0" y="2339975"/>
            <a:ext cx="11233150" cy="4513263"/>
          </a:xfrm>
        </p:spPr>
        <p:txBody>
          <a:bodyPr/>
          <a:lstStyle/>
          <a:p>
            <a:pPr algn="just" eaLnBrk="1" hangingPunct="1">
              <a:spcBef>
                <a:spcPct val="0"/>
              </a:spcBef>
            </a:pPr>
            <a:r>
              <a:rPr lang="ru-RU" altLang="ru-RU" sz="2133" dirty="0"/>
              <a:t>7) объекты капитального строительства инфраструктуры железнодорожного транспорта общего пользования, являющиеся особо опасными, технически сложными объектами в соответствии с законодательством Российской Федерации о железнодорожном транспорте;</a:t>
            </a:r>
          </a:p>
          <a:p>
            <a:pPr algn="just" eaLnBrk="1" hangingPunct="1">
              <a:spcBef>
                <a:spcPct val="0"/>
              </a:spcBef>
            </a:pPr>
            <a:r>
              <a:rPr lang="ru-RU" altLang="ru-RU" sz="2133" dirty="0"/>
              <a:t>8) объекты инфраструктуры внеуличного транспорта;</a:t>
            </a:r>
          </a:p>
          <a:p>
            <a:pPr algn="just" eaLnBrk="1" hangingPunct="1">
              <a:spcBef>
                <a:spcPct val="0"/>
              </a:spcBef>
            </a:pPr>
            <a:r>
              <a:rPr lang="ru-RU" altLang="ru-RU" sz="2133" dirty="0"/>
              <a:t>9) портовые гидротехнические сооружения, относящиеся к объектам инфраструктуры морского порта, за исключением объектов инфраструктуры морского порта, предназначенных для стоянок и обслуживания маломерных, спортивных парусных и прогулочных судов;</a:t>
            </a:r>
          </a:p>
          <a:p>
            <a:pPr algn="just" eaLnBrk="1" hangingPunct="1">
              <a:spcBef>
                <a:spcPct val="0"/>
              </a:spcBef>
            </a:pPr>
            <a:r>
              <a:rPr lang="ru-RU" altLang="ru-RU" sz="2133" dirty="0"/>
              <a:t>10) утратил силу. </a:t>
            </a:r>
          </a:p>
          <a:p>
            <a:pPr algn="just" eaLnBrk="1" hangingPunct="1">
              <a:spcBef>
                <a:spcPct val="0"/>
              </a:spcBef>
            </a:pPr>
            <a:r>
              <a:rPr lang="ru-RU" altLang="ru-RU" sz="2133" dirty="0"/>
              <a:t>10.1) тепловые электростанции мощностью 150 мегаватт и выше;</a:t>
            </a:r>
          </a:p>
          <a:p>
            <a:pPr algn="just" eaLnBrk="1" hangingPunct="1">
              <a:spcBef>
                <a:spcPct val="0"/>
              </a:spcBef>
            </a:pPr>
            <a:r>
              <a:rPr lang="ru-RU" altLang="ru-RU" sz="2133" dirty="0"/>
              <a:t>10.2) подвесные канатные дороги;</a:t>
            </a:r>
          </a:p>
        </p:txBody>
      </p:sp>
    </p:spTree>
    <p:extLst>
      <p:ext uri="{BB962C8B-B14F-4D97-AF65-F5344CB8AC3E}">
        <p14:creationId xmlns:p14="http://schemas.microsoft.com/office/powerpoint/2010/main" val="127569136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Заголовок 1"/>
          <p:cNvSpPr>
            <a:spLocks noGrp="1"/>
          </p:cNvSpPr>
          <p:nvPr>
            <p:ph type="title"/>
          </p:nvPr>
        </p:nvSpPr>
        <p:spPr/>
        <p:txBody>
          <a:bodyPr/>
          <a:lstStyle/>
          <a:p>
            <a:pPr eaLnBrk="1" hangingPunct="1"/>
            <a:r>
              <a:rPr lang="ru-RU" altLang="ru-RU" sz="2133" dirty="0">
                <a:solidFill>
                  <a:srgbClr val="FF0000"/>
                </a:solidFill>
              </a:rPr>
              <a:t>К особо опасным и технически сложным объектам относятся:</a:t>
            </a:r>
            <a:br>
              <a:rPr lang="ru-RU" altLang="ru-RU" sz="2133" dirty="0">
                <a:solidFill>
                  <a:srgbClr val="FF0000"/>
                </a:solidFill>
              </a:rPr>
            </a:br>
            <a:r>
              <a:rPr lang="ru-RU" altLang="ru-RU" sz="2133" dirty="0">
                <a:solidFill>
                  <a:srgbClr val="FF0000"/>
                </a:solidFill>
              </a:rPr>
              <a:t> ("Градостроительный кодекс Российской Федерации" от 29.12.2004 N 190-ФЗ)</a:t>
            </a:r>
            <a:endParaRPr lang="ru-RU" altLang="ru-RU" sz="2133" dirty="0">
              <a:solidFill>
                <a:schemeClr val="tx2"/>
              </a:solidFill>
            </a:endParaRPr>
          </a:p>
        </p:txBody>
      </p:sp>
      <p:sp>
        <p:nvSpPr>
          <p:cNvPr id="48131" name="Содержимое 2"/>
          <p:cNvSpPr>
            <a:spLocks noGrp="1"/>
          </p:cNvSpPr>
          <p:nvPr>
            <p:ph idx="4294967295"/>
          </p:nvPr>
        </p:nvSpPr>
        <p:spPr>
          <a:xfrm>
            <a:off x="0" y="1866900"/>
            <a:ext cx="11233150" cy="4991100"/>
          </a:xfrm>
        </p:spPr>
        <p:txBody>
          <a:bodyPr/>
          <a:lstStyle/>
          <a:p>
            <a:pPr algn="just" eaLnBrk="1" hangingPunct="1">
              <a:spcBef>
                <a:spcPct val="0"/>
              </a:spcBef>
            </a:pPr>
            <a:r>
              <a:rPr lang="ru-RU" altLang="ru-RU" sz="2133" dirty="0"/>
              <a:t>11) опасные производственные объекты, подлежащие регистрации в государственном реестре в соответствии с законодательством Российской Федерации о промышленной безопасности опасных производственных объектов:</a:t>
            </a:r>
          </a:p>
          <a:p>
            <a:pPr algn="just" eaLnBrk="1" hangingPunct="1">
              <a:spcBef>
                <a:spcPct val="0"/>
              </a:spcBef>
            </a:pPr>
            <a:r>
              <a:rPr lang="ru-RU" altLang="ru-RU" sz="2133" dirty="0"/>
              <a:t>а) опасные производственные объекты I и II классов опасности, на которых получаются, используются, перерабатываются, образуются, хранятся, транспортируются, уничтожаются опасные вещества;</a:t>
            </a:r>
          </a:p>
          <a:p>
            <a:pPr algn="just" eaLnBrk="1" hangingPunct="1">
              <a:spcBef>
                <a:spcPct val="0"/>
              </a:spcBef>
            </a:pPr>
            <a:r>
              <a:rPr lang="ru-RU" altLang="ru-RU" sz="2133" dirty="0"/>
              <a:t>б) опасные производственные объекты, на которых получаются, транспортируются, используются расплавы черных и цветных металлов, сплавы на основе этих расплавов с применением оборудования, рассчитанного на максимальное количество расплава 500 килограммов и более;</a:t>
            </a:r>
          </a:p>
          <a:p>
            <a:pPr algn="just" eaLnBrk="1" hangingPunct="1">
              <a:spcBef>
                <a:spcPct val="0"/>
              </a:spcBef>
            </a:pPr>
            <a:r>
              <a:rPr lang="ru-RU" altLang="ru-RU" sz="2133" dirty="0"/>
              <a:t>в) опасные производственные объекты, на которых ведутся горные работы (за исключением добычи общераспространенных полезных ископаемых и разработки россыпных месторождений полезных ископаемых, осуществляемых открытым способом без применения взрывных работ), работы по обогащению полезных ископаемых.</a:t>
            </a:r>
          </a:p>
        </p:txBody>
      </p:sp>
    </p:spTree>
    <p:extLst>
      <p:ext uri="{BB962C8B-B14F-4D97-AF65-F5344CB8AC3E}">
        <p14:creationId xmlns:p14="http://schemas.microsoft.com/office/powerpoint/2010/main" val="153843475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Заголовок 1"/>
          <p:cNvSpPr>
            <a:spLocks noGrp="1"/>
          </p:cNvSpPr>
          <p:nvPr>
            <p:ph type="title"/>
          </p:nvPr>
        </p:nvSpPr>
        <p:spPr>
          <a:xfrm>
            <a:off x="403592" y="892020"/>
            <a:ext cx="11217031" cy="1304924"/>
          </a:xfrm>
        </p:spPr>
        <p:txBody>
          <a:bodyPr>
            <a:noAutofit/>
          </a:bodyPr>
          <a:lstStyle/>
          <a:p>
            <a:pPr algn="just" eaLnBrk="1" hangingPunct="1"/>
            <a:r>
              <a:rPr lang="ru-RU" altLang="ru-RU" sz="3000" dirty="0">
                <a:solidFill>
                  <a:schemeClr val="tx2"/>
                </a:solidFill>
              </a:rPr>
              <a:t>К уникальным объектам относятся объекты капитального строительства (за исключением особо опасных), в проектной документации которых предусмотрена хотя бы одна из следующих характеристик: </a:t>
            </a:r>
            <a:r>
              <a:rPr lang="ru-RU" altLang="ru-RU" sz="3000" dirty="0">
                <a:solidFill>
                  <a:srgbClr val="FF0000"/>
                </a:solidFill>
              </a:rPr>
              <a:t>("Градостроительный кодекс Российской Федерации" от 29.12.2004 N 190-ФЗ)</a:t>
            </a:r>
            <a:endParaRPr lang="ru-RU" altLang="ru-RU" sz="3000" dirty="0">
              <a:solidFill>
                <a:schemeClr val="tx2"/>
              </a:solidFill>
            </a:endParaRPr>
          </a:p>
        </p:txBody>
      </p:sp>
      <p:sp>
        <p:nvSpPr>
          <p:cNvPr id="49155" name="Содержимое 2"/>
          <p:cNvSpPr>
            <a:spLocks noGrp="1"/>
          </p:cNvSpPr>
          <p:nvPr>
            <p:ph idx="4294967295"/>
          </p:nvPr>
        </p:nvSpPr>
        <p:spPr>
          <a:xfrm>
            <a:off x="559355" y="3614414"/>
            <a:ext cx="11233150" cy="2786063"/>
          </a:xfrm>
        </p:spPr>
        <p:txBody>
          <a:bodyPr/>
          <a:lstStyle/>
          <a:p>
            <a:pPr algn="just" eaLnBrk="1" hangingPunct="1">
              <a:spcBef>
                <a:spcPct val="0"/>
              </a:spcBef>
            </a:pPr>
            <a:r>
              <a:rPr lang="ru-RU" altLang="ru-RU" sz="2133" dirty="0"/>
              <a:t>1) высота более чем 100 метров;</a:t>
            </a:r>
          </a:p>
          <a:p>
            <a:pPr algn="just" eaLnBrk="1" hangingPunct="1">
              <a:spcBef>
                <a:spcPct val="0"/>
              </a:spcBef>
            </a:pPr>
            <a:r>
              <a:rPr lang="ru-RU" altLang="ru-RU" sz="2133" dirty="0"/>
              <a:t>2) пролеты более чем 100 метров;</a:t>
            </a:r>
          </a:p>
          <a:p>
            <a:pPr algn="just" eaLnBrk="1" hangingPunct="1">
              <a:spcBef>
                <a:spcPct val="0"/>
              </a:spcBef>
            </a:pPr>
            <a:r>
              <a:rPr lang="ru-RU" altLang="ru-RU" sz="2133" dirty="0"/>
              <a:t>3) наличие консоли более чем 20 метров;</a:t>
            </a:r>
          </a:p>
          <a:p>
            <a:pPr algn="just" eaLnBrk="1" hangingPunct="1">
              <a:spcBef>
                <a:spcPct val="0"/>
              </a:spcBef>
            </a:pPr>
            <a:r>
              <a:rPr lang="ru-RU" altLang="ru-RU" sz="2133" dirty="0"/>
              <a:t>4) заглубление подземной части (полностью или частично) ниже планировочной отметки земли более чем на 15 метров;</a:t>
            </a:r>
          </a:p>
        </p:txBody>
      </p:sp>
    </p:spTree>
    <p:extLst>
      <p:ext uri="{BB962C8B-B14F-4D97-AF65-F5344CB8AC3E}">
        <p14:creationId xmlns:p14="http://schemas.microsoft.com/office/powerpoint/2010/main" val="2099772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p:txBody>
          <a:bodyPr>
            <a:normAutofit/>
          </a:bodyPr>
          <a:lstStyle/>
          <a:p>
            <a:r>
              <a:rPr lang="ru-RU" dirty="0"/>
              <a:t>Заявка на участие в закупке</a:t>
            </a:r>
          </a:p>
        </p:txBody>
      </p:sp>
      <p:sp>
        <p:nvSpPr>
          <p:cNvPr id="13" name="Объект 2">
            <a:extLst>
              <a:ext uri="{FF2B5EF4-FFF2-40B4-BE49-F238E27FC236}">
                <a16:creationId xmlns:a16="http://schemas.microsoft.com/office/drawing/2014/main" id="{FE39B7C6-DE2A-43AD-B409-4DC5CB25D73D}"/>
              </a:ext>
            </a:extLst>
          </p:cNvPr>
          <p:cNvSpPr txBox="1">
            <a:spLocks/>
          </p:cNvSpPr>
          <p:nvPr/>
        </p:nvSpPr>
        <p:spPr>
          <a:xfrm>
            <a:off x="2402163" y="1240802"/>
            <a:ext cx="8112369" cy="1634284"/>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buNone/>
            </a:pPr>
            <a:r>
              <a:rPr lang="ru-RU" b="1" dirty="0">
                <a:latin typeface="Roboto Light" panose="020B0604020202020204" charset="0"/>
                <a:ea typeface="Roboto Light" panose="020B0604020202020204" charset="0"/>
                <a:cs typeface="Roboto Light" panose="020B0604020202020204" charset="0"/>
              </a:rPr>
              <a:t>Унифицирован состав заявки для всех закупок</a:t>
            </a:r>
            <a:r>
              <a:rPr lang="ru-RU" dirty="0"/>
              <a:t> (статья 43 Закона 44-ФЗ)</a:t>
            </a:r>
            <a:r>
              <a:rPr lang="ru-RU" dirty="0">
                <a:latin typeface="Roboto Light" panose="020B0604020202020204" charset="0"/>
                <a:ea typeface="Roboto Light" panose="020B0604020202020204" charset="0"/>
                <a:cs typeface="Roboto Light" panose="020B0604020202020204" charset="0"/>
              </a:rPr>
              <a:t>.</a:t>
            </a:r>
          </a:p>
          <a:p>
            <a:pPr marL="0" indent="0" algn="just">
              <a:lnSpc>
                <a:spcPct val="107000"/>
              </a:lnSpc>
              <a:buNone/>
            </a:pPr>
            <a:r>
              <a:rPr lang="ru-RU" dirty="0">
                <a:latin typeface="Roboto Light" panose="020B0604020202020204" charset="0"/>
                <a:ea typeface="Roboto Light" panose="020B0604020202020204" charset="0"/>
                <a:cs typeface="Roboto Light" panose="020B0604020202020204" charset="0"/>
              </a:rPr>
              <a:t>Основные блоки заявки:</a:t>
            </a:r>
          </a:p>
          <a:p>
            <a:pPr algn="just">
              <a:lnSpc>
                <a:spcPct val="107000"/>
              </a:lnSpc>
            </a:pPr>
            <a:r>
              <a:rPr lang="ru-RU" dirty="0">
                <a:latin typeface="Roboto Light" panose="020B0604020202020204" charset="0"/>
                <a:ea typeface="Roboto Light" panose="020B0604020202020204" charset="0"/>
                <a:cs typeface="Roboto Light" panose="020B0604020202020204" charset="0"/>
              </a:rPr>
              <a:t>информация об участнике закупки (16 пунктов, из них 11 – из ЕРУЗ);</a:t>
            </a:r>
          </a:p>
          <a:p>
            <a:pPr algn="just">
              <a:lnSpc>
                <a:spcPct val="107000"/>
              </a:lnSpc>
            </a:pPr>
            <a:r>
              <a:rPr lang="ru-RU" dirty="0">
                <a:latin typeface="Roboto Light" panose="020B0604020202020204" charset="0"/>
                <a:ea typeface="Roboto Light" panose="020B0604020202020204" charset="0"/>
                <a:cs typeface="Roboto Light" panose="020B0604020202020204" charset="0"/>
              </a:rPr>
              <a:t>информация о предлагаемом участником товаре (работе, услуге);</a:t>
            </a:r>
          </a:p>
          <a:p>
            <a:pPr algn="just">
              <a:lnSpc>
                <a:spcPct val="107000"/>
              </a:lnSpc>
            </a:pPr>
            <a:r>
              <a:rPr lang="ru-RU" dirty="0">
                <a:latin typeface="Roboto Light" panose="020B0604020202020204" charset="0"/>
                <a:ea typeface="Roboto Light" panose="020B0604020202020204" charset="0"/>
                <a:cs typeface="Roboto Light" panose="020B0604020202020204" charset="0"/>
              </a:rPr>
              <a:t>ценовое предложение участника закупки;</a:t>
            </a:r>
          </a:p>
          <a:p>
            <a:pPr algn="just">
              <a:lnSpc>
                <a:spcPct val="107000"/>
              </a:lnSpc>
            </a:pPr>
            <a:r>
              <a:rPr lang="ru-RU" dirty="0">
                <a:latin typeface="Roboto Light" panose="020B0604020202020204" charset="0"/>
                <a:ea typeface="Roboto Light" panose="020B0604020202020204" charset="0"/>
                <a:cs typeface="Roboto Light" panose="020B0604020202020204" charset="0"/>
              </a:rPr>
              <a:t>документы об импортозамещении.</a:t>
            </a:r>
          </a:p>
          <a:p>
            <a:pPr marL="0" indent="0" algn="just">
              <a:lnSpc>
                <a:spcPct val="107000"/>
              </a:lnSpc>
              <a:buNone/>
            </a:pPr>
            <a:r>
              <a:rPr lang="ru-RU" dirty="0">
                <a:latin typeface="Roboto Light" panose="020B0604020202020204" charset="0"/>
                <a:ea typeface="Roboto Light" panose="020B0604020202020204" charset="0"/>
                <a:cs typeface="Roboto Light" panose="020B0604020202020204" charset="0"/>
              </a:rPr>
              <a:t> </a:t>
            </a: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p:txBody>
      </p:sp>
      <p:sp>
        <p:nvSpPr>
          <p:cNvPr id="8" name="Полилиния 89">
            <a:extLst>
              <a:ext uri="{FF2B5EF4-FFF2-40B4-BE49-F238E27FC236}">
                <a16:creationId xmlns:a16="http://schemas.microsoft.com/office/drawing/2014/main" id="{E6BAF4FA-1B43-43CA-8A12-E96E7B493E43}"/>
              </a:ext>
            </a:extLst>
          </p:cNvPr>
          <p:cNvSpPr>
            <a:spLocks noChangeAspect="1"/>
          </p:cNvSpPr>
          <p:nvPr/>
        </p:nvSpPr>
        <p:spPr>
          <a:xfrm>
            <a:off x="1677469" y="1240802"/>
            <a:ext cx="477478" cy="503365"/>
          </a:xfrm>
          <a:custGeom>
            <a:avLst/>
            <a:gdLst>
              <a:gd name="connsiteX0" fmla="*/ 334105 w 668215"/>
              <a:gd name="connsiteY0" fmla="*/ 334975 h 704444"/>
              <a:gd name="connsiteX1" fmla="*/ 497893 w 668215"/>
              <a:gd name="connsiteY1" fmla="*/ 334975 h 704444"/>
              <a:gd name="connsiteX2" fmla="*/ 508213 w 668215"/>
              <a:gd name="connsiteY2" fmla="*/ 345295 h 704444"/>
              <a:gd name="connsiteX3" fmla="*/ 497893 w 668215"/>
              <a:gd name="connsiteY3" fmla="*/ 355616 h 704444"/>
              <a:gd name="connsiteX4" fmla="*/ 334105 w 668215"/>
              <a:gd name="connsiteY4" fmla="*/ 355616 h 704444"/>
              <a:gd name="connsiteX5" fmla="*/ 323785 w 668215"/>
              <a:gd name="connsiteY5" fmla="*/ 345295 h 704444"/>
              <a:gd name="connsiteX6" fmla="*/ 334105 w 668215"/>
              <a:gd name="connsiteY6" fmla="*/ 334975 h 704444"/>
              <a:gd name="connsiteX7" fmla="*/ 26129 w 668215"/>
              <a:gd name="connsiteY7" fmla="*/ 319652 h 704444"/>
              <a:gd name="connsiteX8" fmla="*/ 20670 w 668215"/>
              <a:gd name="connsiteY8" fmla="*/ 336786 h 704444"/>
              <a:gd name="connsiteX9" fmla="*/ 20639 w 668215"/>
              <a:gd name="connsiteY9" fmla="*/ 338433 h 704444"/>
              <a:gd name="connsiteX10" fmla="*/ 20639 w 668215"/>
              <a:gd name="connsiteY10" fmla="*/ 646787 h 704444"/>
              <a:gd name="connsiteX11" fmla="*/ 25826 w 668215"/>
              <a:gd name="connsiteY11" fmla="*/ 665905 h 704444"/>
              <a:gd name="connsiteX12" fmla="*/ 252590 w 668215"/>
              <a:gd name="connsiteY12" fmla="*/ 494086 h 704444"/>
              <a:gd name="connsiteX13" fmla="*/ 642084 w 668215"/>
              <a:gd name="connsiteY13" fmla="*/ 319651 h 704444"/>
              <a:gd name="connsiteX14" fmla="*/ 415623 w 668215"/>
              <a:gd name="connsiteY14" fmla="*/ 494086 h 704444"/>
              <a:gd name="connsiteX15" fmla="*/ 451642 w 668215"/>
              <a:gd name="connsiteY15" fmla="*/ 521378 h 704444"/>
              <a:gd name="connsiteX16" fmla="*/ 453634 w 668215"/>
              <a:gd name="connsiteY16" fmla="*/ 535836 h 704444"/>
              <a:gd name="connsiteX17" fmla="*/ 439177 w 668215"/>
              <a:gd name="connsiteY17" fmla="*/ 537828 h 704444"/>
              <a:gd name="connsiteX18" fmla="*/ 352020 w 668215"/>
              <a:gd name="connsiteY18" fmla="*/ 471788 h 704444"/>
              <a:gd name="connsiteX19" fmla="*/ 316192 w 668215"/>
              <a:gd name="connsiteY19" fmla="*/ 471788 h 704444"/>
              <a:gd name="connsiteX20" fmla="*/ 41147 w 668215"/>
              <a:gd name="connsiteY20" fmla="*/ 680190 h 704444"/>
              <a:gd name="connsiteX21" fmla="*/ 56662 w 668215"/>
              <a:gd name="connsiteY21" fmla="*/ 683805 h 704444"/>
              <a:gd name="connsiteX22" fmla="*/ 56662 w 668215"/>
              <a:gd name="connsiteY22" fmla="*/ 683802 h 704444"/>
              <a:gd name="connsiteX23" fmla="*/ 611550 w 668215"/>
              <a:gd name="connsiteY23" fmla="*/ 683802 h 704444"/>
              <a:gd name="connsiteX24" fmla="*/ 627065 w 668215"/>
              <a:gd name="connsiteY24" fmla="*/ 680187 h 704444"/>
              <a:gd name="connsiteX25" fmla="*/ 477660 w 668215"/>
              <a:gd name="connsiteY25" fmla="*/ 566984 h 704444"/>
              <a:gd name="connsiteX26" fmla="*/ 475668 w 668215"/>
              <a:gd name="connsiteY26" fmla="*/ 552526 h 704444"/>
              <a:gd name="connsiteX27" fmla="*/ 490125 w 668215"/>
              <a:gd name="connsiteY27" fmla="*/ 550534 h 704444"/>
              <a:gd name="connsiteX28" fmla="*/ 642387 w 668215"/>
              <a:gd name="connsiteY28" fmla="*/ 665903 h 704444"/>
              <a:gd name="connsiteX29" fmla="*/ 647574 w 668215"/>
              <a:gd name="connsiteY29" fmla="*/ 646786 h 704444"/>
              <a:gd name="connsiteX30" fmla="*/ 647574 w 668215"/>
              <a:gd name="connsiteY30" fmla="*/ 338432 h 704444"/>
              <a:gd name="connsiteX31" fmla="*/ 647544 w 668215"/>
              <a:gd name="connsiteY31" fmla="*/ 336782 h 704444"/>
              <a:gd name="connsiteX32" fmla="*/ 642084 w 668215"/>
              <a:gd name="connsiteY32" fmla="*/ 319651 h 704444"/>
              <a:gd name="connsiteX33" fmla="*/ 180637 w 668215"/>
              <a:gd name="connsiteY33" fmla="*/ 291068 h 704444"/>
              <a:gd name="connsiteX34" fmla="*/ 180637 w 668215"/>
              <a:gd name="connsiteY34" fmla="*/ 334975 h 704444"/>
              <a:gd name="connsiteX35" fmla="*/ 277350 w 668215"/>
              <a:gd name="connsiteY35" fmla="*/ 334975 h 704444"/>
              <a:gd name="connsiteX36" fmla="*/ 277350 w 668215"/>
              <a:gd name="connsiteY36" fmla="*/ 291068 h 704444"/>
              <a:gd name="connsiteX37" fmla="*/ 77017 w 668215"/>
              <a:gd name="connsiteY37" fmla="*/ 283674 h 704444"/>
              <a:gd name="connsiteX38" fmla="*/ 41939 w 668215"/>
              <a:gd name="connsiteY38" fmla="*/ 305775 h 704444"/>
              <a:gd name="connsiteX39" fmla="*/ 77017 w 668215"/>
              <a:gd name="connsiteY39" fmla="*/ 332795 h 704444"/>
              <a:gd name="connsiteX40" fmla="*/ 586587 w 668215"/>
              <a:gd name="connsiteY40" fmla="*/ 280772 h 704444"/>
              <a:gd name="connsiteX41" fmla="*/ 586587 w 668215"/>
              <a:gd name="connsiteY41" fmla="*/ 336345 h 704444"/>
              <a:gd name="connsiteX42" fmla="*/ 626273 w 668215"/>
              <a:gd name="connsiteY42" fmla="*/ 305775 h 704444"/>
              <a:gd name="connsiteX43" fmla="*/ 334105 w 668215"/>
              <a:gd name="connsiteY43" fmla="*/ 270429 h 704444"/>
              <a:gd name="connsiteX44" fmla="*/ 497893 w 668215"/>
              <a:gd name="connsiteY44" fmla="*/ 270429 h 704444"/>
              <a:gd name="connsiteX45" fmla="*/ 508213 w 668215"/>
              <a:gd name="connsiteY45" fmla="*/ 280749 h 704444"/>
              <a:gd name="connsiteX46" fmla="*/ 497893 w 668215"/>
              <a:gd name="connsiteY46" fmla="*/ 291070 h 704444"/>
              <a:gd name="connsiteX47" fmla="*/ 334105 w 668215"/>
              <a:gd name="connsiteY47" fmla="*/ 291070 h 704444"/>
              <a:gd name="connsiteX48" fmla="*/ 323785 w 668215"/>
              <a:gd name="connsiteY48" fmla="*/ 280749 h 704444"/>
              <a:gd name="connsiteX49" fmla="*/ 334105 w 668215"/>
              <a:gd name="connsiteY49" fmla="*/ 270429 h 704444"/>
              <a:gd name="connsiteX50" fmla="*/ 179797 w 668215"/>
              <a:gd name="connsiteY50" fmla="*/ 270429 h 704444"/>
              <a:gd name="connsiteX51" fmla="*/ 278191 w 668215"/>
              <a:gd name="connsiteY51" fmla="*/ 270429 h 704444"/>
              <a:gd name="connsiteX52" fmla="*/ 297989 w 668215"/>
              <a:gd name="connsiteY52" fmla="*/ 290228 h 704444"/>
              <a:gd name="connsiteX53" fmla="*/ 297989 w 668215"/>
              <a:gd name="connsiteY53" fmla="*/ 335817 h 704444"/>
              <a:gd name="connsiteX54" fmla="*/ 278191 w 668215"/>
              <a:gd name="connsiteY54" fmla="*/ 355616 h 704444"/>
              <a:gd name="connsiteX55" fmla="*/ 179797 w 668215"/>
              <a:gd name="connsiteY55" fmla="*/ 355616 h 704444"/>
              <a:gd name="connsiteX56" fmla="*/ 159998 w 668215"/>
              <a:gd name="connsiteY56" fmla="*/ 335817 h 704444"/>
              <a:gd name="connsiteX57" fmla="*/ 159998 w 668215"/>
              <a:gd name="connsiteY57" fmla="*/ 290228 h 704444"/>
              <a:gd name="connsiteX58" fmla="*/ 179797 w 668215"/>
              <a:gd name="connsiteY58" fmla="*/ 270429 h 704444"/>
              <a:gd name="connsiteX59" fmla="*/ 170318 w 668215"/>
              <a:gd name="connsiteY59" fmla="*/ 205880 h 704444"/>
              <a:gd name="connsiteX60" fmla="*/ 497895 w 668215"/>
              <a:gd name="connsiteY60" fmla="*/ 205880 h 704444"/>
              <a:gd name="connsiteX61" fmla="*/ 508215 w 668215"/>
              <a:gd name="connsiteY61" fmla="*/ 216200 h 704444"/>
              <a:gd name="connsiteX62" fmla="*/ 497895 w 668215"/>
              <a:gd name="connsiteY62" fmla="*/ 226521 h 704444"/>
              <a:gd name="connsiteX63" fmla="*/ 170318 w 668215"/>
              <a:gd name="connsiteY63" fmla="*/ 226521 h 704444"/>
              <a:gd name="connsiteX64" fmla="*/ 159998 w 668215"/>
              <a:gd name="connsiteY64" fmla="*/ 216200 h 704444"/>
              <a:gd name="connsiteX65" fmla="*/ 170318 w 668215"/>
              <a:gd name="connsiteY65" fmla="*/ 205880 h 704444"/>
              <a:gd name="connsiteX66" fmla="*/ 170318 w 668215"/>
              <a:gd name="connsiteY66" fmla="*/ 141334 h 704444"/>
              <a:gd name="connsiteX67" fmla="*/ 497895 w 668215"/>
              <a:gd name="connsiteY67" fmla="*/ 141334 h 704444"/>
              <a:gd name="connsiteX68" fmla="*/ 508215 w 668215"/>
              <a:gd name="connsiteY68" fmla="*/ 151654 h 704444"/>
              <a:gd name="connsiteX69" fmla="*/ 497895 w 668215"/>
              <a:gd name="connsiteY69" fmla="*/ 161975 h 704444"/>
              <a:gd name="connsiteX70" fmla="*/ 170318 w 668215"/>
              <a:gd name="connsiteY70" fmla="*/ 161975 h 704444"/>
              <a:gd name="connsiteX71" fmla="*/ 159998 w 668215"/>
              <a:gd name="connsiteY71" fmla="*/ 151654 h 704444"/>
              <a:gd name="connsiteX72" fmla="*/ 170318 w 668215"/>
              <a:gd name="connsiteY72" fmla="*/ 141334 h 704444"/>
              <a:gd name="connsiteX73" fmla="*/ 228993 w 668215"/>
              <a:gd name="connsiteY73" fmla="*/ 76788 h 704444"/>
              <a:gd name="connsiteX74" fmla="*/ 497893 w 668215"/>
              <a:gd name="connsiteY74" fmla="*/ 76788 h 704444"/>
              <a:gd name="connsiteX75" fmla="*/ 508213 w 668215"/>
              <a:gd name="connsiteY75" fmla="*/ 87108 h 704444"/>
              <a:gd name="connsiteX76" fmla="*/ 497893 w 668215"/>
              <a:gd name="connsiteY76" fmla="*/ 97429 h 704444"/>
              <a:gd name="connsiteX77" fmla="*/ 228993 w 668215"/>
              <a:gd name="connsiteY77" fmla="*/ 97429 h 704444"/>
              <a:gd name="connsiteX78" fmla="*/ 218673 w 668215"/>
              <a:gd name="connsiteY78" fmla="*/ 87108 h 704444"/>
              <a:gd name="connsiteX79" fmla="*/ 228993 w 668215"/>
              <a:gd name="connsiteY79" fmla="*/ 76788 h 704444"/>
              <a:gd name="connsiteX80" fmla="*/ 615032 w 668215"/>
              <a:gd name="connsiteY80" fmla="*/ 20639 h 704444"/>
              <a:gd name="connsiteX81" fmla="*/ 586587 w 668215"/>
              <a:gd name="connsiteY81" fmla="*/ 49083 h 704444"/>
              <a:gd name="connsiteX82" fmla="*/ 586587 w 668215"/>
              <a:gd name="connsiteY82" fmla="*/ 179403 h 704444"/>
              <a:gd name="connsiteX83" fmla="*/ 625666 w 668215"/>
              <a:gd name="connsiteY83" fmla="*/ 179403 h 704444"/>
              <a:gd name="connsiteX84" fmla="*/ 643475 w 668215"/>
              <a:gd name="connsiteY84" fmla="*/ 161594 h 704444"/>
              <a:gd name="connsiteX85" fmla="*/ 643475 w 668215"/>
              <a:gd name="connsiteY85" fmla="*/ 49083 h 704444"/>
              <a:gd name="connsiteX86" fmla="*/ 615032 w 668215"/>
              <a:gd name="connsiteY86" fmla="*/ 20639 h 704444"/>
              <a:gd name="connsiteX87" fmla="*/ 126153 w 668215"/>
              <a:gd name="connsiteY87" fmla="*/ 0 h 704444"/>
              <a:gd name="connsiteX88" fmla="*/ 615032 w 668215"/>
              <a:gd name="connsiteY88" fmla="*/ 0 h 704444"/>
              <a:gd name="connsiteX89" fmla="*/ 664115 w 668215"/>
              <a:gd name="connsiteY89" fmla="*/ 49083 h 704444"/>
              <a:gd name="connsiteX90" fmla="*/ 664115 w 668215"/>
              <a:gd name="connsiteY90" fmla="*/ 161594 h 704444"/>
              <a:gd name="connsiteX91" fmla="*/ 625666 w 668215"/>
              <a:gd name="connsiteY91" fmla="*/ 200043 h 704444"/>
              <a:gd name="connsiteX92" fmla="*/ 586587 w 668215"/>
              <a:gd name="connsiteY92" fmla="*/ 200043 h 704444"/>
              <a:gd name="connsiteX93" fmla="*/ 586587 w 668215"/>
              <a:gd name="connsiteY93" fmla="*/ 256376 h 704444"/>
              <a:gd name="connsiteX94" fmla="*/ 642143 w 668215"/>
              <a:gd name="connsiteY94" fmla="*/ 291378 h 704444"/>
              <a:gd name="connsiteX95" fmla="*/ 668167 w 668215"/>
              <a:gd name="connsiteY95" fmla="*/ 335995 h 704444"/>
              <a:gd name="connsiteX96" fmla="*/ 668215 w 668215"/>
              <a:gd name="connsiteY96" fmla="*/ 338433 h 704444"/>
              <a:gd name="connsiteX97" fmla="*/ 668215 w 668215"/>
              <a:gd name="connsiteY97" fmla="*/ 646787 h 704444"/>
              <a:gd name="connsiteX98" fmla="*/ 611550 w 668215"/>
              <a:gd name="connsiteY98" fmla="*/ 704444 h 704444"/>
              <a:gd name="connsiteX99" fmla="*/ 56662 w 668215"/>
              <a:gd name="connsiteY99" fmla="*/ 704444 h 704444"/>
              <a:gd name="connsiteX100" fmla="*/ 0 w 668215"/>
              <a:gd name="connsiteY100" fmla="*/ 646788 h 704444"/>
              <a:gd name="connsiteX101" fmla="*/ 0 w 668215"/>
              <a:gd name="connsiteY101" fmla="*/ 338434 h 704444"/>
              <a:gd name="connsiteX102" fmla="*/ 47 w 668215"/>
              <a:gd name="connsiteY102" fmla="*/ 335999 h 704444"/>
              <a:gd name="connsiteX103" fmla="*/ 26070 w 668215"/>
              <a:gd name="connsiteY103" fmla="*/ 291380 h 704444"/>
              <a:gd name="connsiteX104" fmla="*/ 77018 w 668215"/>
              <a:gd name="connsiteY104" fmla="*/ 259279 h 704444"/>
              <a:gd name="connsiteX105" fmla="*/ 77018 w 668215"/>
              <a:gd name="connsiteY105" fmla="*/ 169281 h 704444"/>
              <a:gd name="connsiteX106" fmla="*/ 87339 w 668215"/>
              <a:gd name="connsiteY106" fmla="*/ 158961 h 704444"/>
              <a:gd name="connsiteX107" fmla="*/ 97659 w 668215"/>
              <a:gd name="connsiteY107" fmla="*/ 169281 h 704444"/>
              <a:gd name="connsiteX108" fmla="*/ 97659 w 668215"/>
              <a:gd name="connsiteY108" fmla="*/ 348693 h 704444"/>
              <a:gd name="connsiteX109" fmla="*/ 269642 w 668215"/>
              <a:gd name="connsiteY109" fmla="*/ 481166 h 704444"/>
              <a:gd name="connsiteX110" fmla="*/ 303731 w 668215"/>
              <a:gd name="connsiteY110" fmla="*/ 455338 h 704444"/>
              <a:gd name="connsiteX111" fmla="*/ 364486 w 668215"/>
              <a:gd name="connsiteY111" fmla="*/ 455338 h 704444"/>
              <a:gd name="connsiteX112" fmla="*/ 398574 w 668215"/>
              <a:gd name="connsiteY112" fmla="*/ 481167 h 704444"/>
              <a:gd name="connsiteX113" fmla="*/ 565949 w 668215"/>
              <a:gd name="connsiteY113" fmla="*/ 352243 h 704444"/>
              <a:gd name="connsiteX114" fmla="*/ 565949 w 668215"/>
              <a:gd name="connsiteY114" fmla="*/ 49083 h 704444"/>
              <a:gd name="connsiteX115" fmla="*/ 575052 w 668215"/>
              <a:gd name="connsiteY115" fmla="*/ 20639 h 704444"/>
              <a:gd name="connsiteX116" fmla="*/ 126155 w 668215"/>
              <a:gd name="connsiteY116" fmla="*/ 20639 h 704444"/>
              <a:gd name="connsiteX117" fmla="*/ 97658 w 668215"/>
              <a:gd name="connsiteY117" fmla="*/ 49135 h 704444"/>
              <a:gd name="connsiteX118" fmla="*/ 97658 w 668215"/>
              <a:gd name="connsiteY118" fmla="*/ 121035 h 704444"/>
              <a:gd name="connsiteX119" fmla="*/ 87337 w 668215"/>
              <a:gd name="connsiteY119" fmla="*/ 131355 h 704444"/>
              <a:gd name="connsiteX120" fmla="*/ 77017 w 668215"/>
              <a:gd name="connsiteY120" fmla="*/ 121035 h 704444"/>
              <a:gd name="connsiteX121" fmla="*/ 77017 w 668215"/>
              <a:gd name="connsiteY121" fmla="*/ 49135 h 704444"/>
              <a:gd name="connsiteX122" fmla="*/ 126153 w 668215"/>
              <a:gd name="connsiteY122" fmla="*/ 0 h 70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668215" h="704444">
                <a:moveTo>
                  <a:pt x="334105" y="334975"/>
                </a:moveTo>
                <a:lnTo>
                  <a:pt x="497893" y="334975"/>
                </a:lnTo>
                <a:cubicBezTo>
                  <a:pt x="503593" y="334975"/>
                  <a:pt x="508213" y="339595"/>
                  <a:pt x="508213" y="345295"/>
                </a:cubicBezTo>
                <a:cubicBezTo>
                  <a:pt x="508213" y="350996"/>
                  <a:pt x="503593" y="355616"/>
                  <a:pt x="497893" y="355616"/>
                </a:cubicBezTo>
                <a:lnTo>
                  <a:pt x="334105" y="355616"/>
                </a:lnTo>
                <a:cubicBezTo>
                  <a:pt x="328405" y="355616"/>
                  <a:pt x="323785" y="350996"/>
                  <a:pt x="323785" y="345295"/>
                </a:cubicBezTo>
                <a:cubicBezTo>
                  <a:pt x="323785" y="339595"/>
                  <a:pt x="328405" y="334975"/>
                  <a:pt x="334105" y="334975"/>
                </a:cubicBezTo>
                <a:close/>
                <a:moveTo>
                  <a:pt x="26129" y="319652"/>
                </a:moveTo>
                <a:cubicBezTo>
                  <a:pt x="22841" y="324749"/>
                  <a:pt x="20906" y="330637"/>
                  <a:pt x="20670" y="336786"/>
                </a:cubicBezTo>
                <a:cubicBezTo>
                  <a:pt x="20650" y="337324"/>
                  <a:pt x="20639" y="337874"/>
                  <a:pt x="20639" y="338433"/>
                </a:cubicBezTo>
                <a:lnTo>
                  <a:pt x="20639" y="646787"/>
                </a:lnTo>
                <a:cubicBezTo>
                  <a:pt x="20639" y="653778"/>
                  <a:pt x="22535" y="660321"/>
                  <a:pt x="25826" y="665905"/>
                </a:cubicBezTo>
                <a:lnTo>
                  <a:pt x="252590" y="494086"/>
                </a:lnTo>
                <a:close/>
                <a:moveTo>
                  <a:pt x="642084" y="319651"/>
                </a:moveTo>
                <a:lnTo>
                  <a:pt x="415623" y="494086"/>
                </a:lnTo>
                <a:lnTo>
                  <a:pt x="451642" y="521378"/>
                </a:lnTo>
                <a:cubicBezTo>
                  <a:pt x="456185" y="524819"/>
                  <a:pt x="457077" y="531293"/>
                  <a:pt x="453634" y="535836"/>
                </a:cubicBezTo>
                <a:cubicBezTo>
                  <a:pt x="450193" y="540377"/>
                  <a:pt x="443719" y="541273"/>
                  <a:pt x="439177" y="537828"/>
                </a:cubicBezTo>
                <a:lnTo>
                  <a:pt x="352020" y="471788"/>
                </a:lnTo>
                <a:cubicBezTo>
                  <a:pt x="341305" y="463670"/>
                  <a:pt x="326905" y="463669"/>
                  <a:pt x="316192" y="471788"/>
                </a:cubicBezTo>
                <a:lnTo>
                  <a:pt x="41147" y="680190"/>
                </a:lnTo>
                <a:cubicBezTo>
                  <a:pt x="45848" y="682506"/>
                  <a:pt x="51109" y="683805"/>
                  <a:pt x="56662" y="683805"/>
                </a:cubicBezTo>
                <a:lnTo>
                  <a:pt x="56662" y="683802"/>
                </a:lnTo>
                <a:lnTo>
                  <a:pt x="611550" y="683802"/>
                </a:lnTo>
                <a:cubicBezTo>
                  <a:pt x="617103" y="683802"/>
                  <a:pt x="622364" y="682503"/>
                  <a:pt x="627065" y="680187"/>
                </a:cubicBezTo>
                <a:lnTo>
                  <a:pt x="477660" y="566984"/>
                </a:lnTo>
                <a:cubicBezTo>
                  <a:pt x="473117" y="563543"/>
                  <a:pt x="472225" y="557069"/>
                  <a:pt x="475668" y="552526"/>
                </a:cubicBezTo>
                <a:cubicBezTo>
                  <a:pt x="479107" y="547983"/>
                  <a:pt x="485583" y="547089"/>
                  <a:pt x="490125" y="550534"/>
                </a:cubicBezTo>
                <a:lnTo>
                  <a:pt x="642387" y="665903"/>
                </a:lnTo>
                <a:cubicBezTo>
                  <a:pt x="645677" y="660320"/>
                  <a:pt x="647574" y="653776"/>
                  <a:pt x="647574" y="646786"/>
                </a:cubicBezTo>
                <a:lnTo>
                  <a:pt x="647574" y="338432"/>
                </a:lnTo>
                <a:cubicBezTo>
                  <a:pt x="647574" y="337873"/>
                  <a:pt x="647564" y="337324"/>
                  <a:pt x="647544" y="336782"/>
                </a:cubicBezTo>
                <a:cubicBezTo>
                  <a:pt x="647307" y="330636"/>
                  <a:pt x="645374" y="324747"/>
                  <a:pt x="642084" y="319651"/>
                </a:cubicBezTo>
                <a:close/>
                <a:moveTo>
                  <a:pt x="180637" y="291068"/>
                </a:moveTo>
                <a:lnTo>
                  <a:pt x="180637" y="334975"/>
                </a:lnTo>
                <a:lnTo>
                  <a:pt x="277350" y="334975"/>
                </a:lnTo>
                <a:lnTo>
                  <a:pt x="277350" y="291068"/>
                </a:lnTo>
                <a:close/>
                <a:moveTo>
                  <a:pt x="77017" y="283674"/>
                </a:moveTo>
                <a:lnTo>
                  <a:pt x="41939" y="305775"/>
                </a:lnTo>
                <a:lnTo>
                  <a:pt x="77017" y="332795"/>
                </a:lnTo>
                <a:close/>
                <a:moveTo>
                  <a:pt x="586587" y="280772"/>
                </a:moveTo>
                <a:lnTo>
                  <a:pt x="586587" y="336345"/>
                </a:lnTo>
                <a:lnTo>
                  <a:pt x="626273" y="305775"/>
                </a:lnTo>
                <a:close/>
                <a:moveTo>
                  <a:pt x="334105" y="270429"/>
                </a:moveTo>
                <a:lnTo>
                  <a:pt x="497893" y="270429"/>
                </a:lnTo>
                <a:cubicBezTo>
                  <a:pt x="503593" y="270429"/>
                  <a:pt x="508213" y="275048"/>
                  <a:pt x="508213" y="280749"/>
                </a:cubicBezTo>
                <a:cubicBezTo>
                  <a:pt x="508213" y="286450"/>
                  <a:pt x="503593" y="291070"/>
                  <a:pt x="497893" y="291070"/>
                </a:cubicBezTo>
                <a:lnTo>
                  <a:pt x="334105" y="291070"/>
                </a:lnTo>
                <a:cubicBezTo>
                  <a:pt x="328405" y="291070"/>
                  <a:pt x="323785" y="286450"/>
                  <a:pt x="323785" y="280749"/>
                </a:cubicBezTo>
                <a:cubicBezTo>
                  <a:pt x="323785" y="275049"/>
                  <a:pt x="328405" y="270429"/>
                  <a:pt x="334105" y="270429"/>
                </a:cubicBezTo>
                <a:close/>
                <a:moveTo>
                  <a:pt x="179797" y="270429"/>
                </a:moveTo>
                <a:lnTo>
                  <a:pt x="278191" y="270429"/>
                </a:lnTo>
                <a:cubicBezTo>
                  <a:pt x="289107" y="270429"/>
                  <a:pt x="297989" y="279312"/>
                  <a:pt x="297989" y="290228"/>
                </a:cubicBezTo>
                <a:lnTo>
                  <a:pt x="297989" y="335817"/>
                </a:lnTo>
                <a:cubicBezTo>
                  <a:pt x="297989" y="346733"/>
                  <a:pt x="289107" y="355616"/>
                  <a:pt x="278191" y="355616"/>
                </a:cubicBezTo>
                <a:lnTo>
                  <a:pt x="179797" y="355616"/>
                </a:lnTo>
                <a:cubicBezTo>
                  <a:pt x="168881" y="355616"/>
                  <a:pt x="159998" y="346733"/>
                  <a:pt x="159998" y="335817"/>
                </a:cubicBezTo>
                <a:lnTo>
                  <a:pt x="159998" y="290228"/>
                </a:lnTo>
                <a:cubicBezTo>
                  <a:pt x="159998" y="279312"/>
                  <a:pt x="168881" y="270429"/>
                  <a:pt x="179797" y="270429"/>
                </a:cubicBezTo>
                <a:close/>
                <a:moveTo>
                  <a:pt x="170318" y="205880"/>
                </a:moveTo>
                <a:lnTo>
                  <a:pt x="497895" y="205880"/>
                </a:lnTo>
                <a:cubicBezTo>
                  <a:pt x="503595" y="205880"/>
                  <a:pt x="508215" y="210500"/>
                  <a:pt x="508215" y="216200"/>
                </a:cubicBezTo>
                <a:cubicBezTo>
                  <a:pt x="508215" y="221901"/>
                  <a:pt x="503595" y="226521"/>
                  <a:pt x="497895" y="226521"/>
                </a:cubicBezTo>
                <a:lnTo>
                  <a:pt x="170318" y="226521"/>
                </a:lnTo>
                <a:cubicBezTo>
                  <a:pt x="164618" y="226521"/>
                  <a:pt x="159998" y="221902"/>
                  <a:pt x="159998" y="216200"/>
                </a:cubicBezTo>
                <a:cubicBezTo>
                  <a:pt x="159998" y="210500"/>
                  <a:pt x="164618" y="205880"/>
                  <a:pt x="170318" y="205880"/>
                </a:cubicBezTo>
                <a:close/>
                <a:moveTo>
                  <a:pt x="170318" y="141334"/>
                </a:moveTo>
                <a:lnTo>
                  <a:pt x="497895" y="141334"/>
                </a:lnTo>
                <a:cubicBezTo>
                  <a:pt x="503595" y="141334"/>
                  <a:pt x="508215" y="145954"/>
                  <a:pt x="508215" y="151654"/>
                </a:cubicBezTo>
                <a:cubicBezTo>
                  <a:pt x="508215" y="157355"/>
                  <a:pt x="503595" y="161975"/>
                  <a:pt x="497895" y="161975"/>
                </a:cubicBezTo>
                <a:lnTo>
                  <a:pt x="170318" y="161975"/>
                </a:lnTo>
                <a:cubicBezTo>
                  <a:pt x="164618" y="161975"/>
                  <a:pt x="159998" y="157355"/>
                  <a:pt x="159998" y="151654"/>
                </a:cubicBezTo>
                <a:cubicBezTo>
                  <a:pt x="159998" y="145954"/>
                  <a:pt x="164618" y="141334"/>
                  <a:pt x="170318" y="141334"/>
                </a:cubicBezTo>
                <a:close/>
                <a:moveTo>
                  <a:pt x="228993" y="76788"/>
                </a:moveTo>
                <a:lnTo>
                  <a:pt x="497893" y="76788"/>
                </a:lnTo>
                <a:cubicBezTo>
                  <a:pt x="503593" y="76788"/>
                  <a:pt x="508213" y="81408"/>
                  <a:pt x="508213" y="87108"/>
                </a:cubicBezTo>
                <a:cubicBezTo>
                  <a:pt x="508213" y="92809"/>
                  <a:pt x="503593" y="97429"/>
                  <a:pt x="497893" y="97429"/>
                </a:cubicBezTo>
                <a:lnTo>
                  <a:pt x="228993" y="97429"/>
                </a:lnTo>
                <a:cubicBezTo>
                  <a:pt x="223293" y="97429"/>
                  <a:pt x="218673" y="92809"/>
                  <a:pt x="218673" y="87108"/>
                </a:cubicBezTo>
                <a:cubicBezTo>
                  <a:pt x="218673" y="81408"/>
                  <a:pt x="223293" y="76788"/>
                  <a:pt x="228993" y="76788"/>
                </a:cubicBezTo>
                <a:close/>
                <a:moveTo>
                  <a:pt x="615032" y="20639"/>
                </a:moveTo>
                <a:cubicBezTo>
                  <a:pt x="599348" y="20639"/>
                  <a:pt x="586587" y="33401"/>
                  <a:pt x="586587" y="49083"/>
                </a:cubicBezTo>
                <a:lnTo>
                  <a:pt x="586587" y="179403"/>
                </a:lnTo>
                <a:lnTo>
                  <a:pt x="625666" y="179403"/>
                </a:lnTo>
                <a:cubicBezTo>
                  <a:pt x="635487" y="179403"/>
                  <a:pt x="643475" y="171414"/>
                  <a:pt x="643475" y="161594"/>
                </a:cubicBezTo>
                <a:lnTo>
                  <a:pt x="643475" y="49083"/>
                </a:lnTo>
                <a:cubicBezTo>
                  <a:pt x="643475" y="33398"/>
                  <a:pt x="630717" y="20639"/>
                  <a:pt x="615032" y="20639"/>
                </a:cubicBezTo>
                <a:close/>
                <a:moveTo>
                  <a:pt x="126153" y="0"/>
                </a:moveTo>
                <a:lnTo>
                  <a:pt x="615032" y="0"/>
                </a:lnTo>
                <a:cubicBezTo>
                  <a:pt x="642097" y="0"/>
                  <a:pt x="664115" y="22018"/>
                  <a:pt x="664115" y="49083"/>
                </a:cubicBezTo>
                <a:lnTo>
                  <a:pt x="664115" y="161594"/>
                </a:lnTo>
                <a:cubicBezTo>
                  <a:pt x="664115" y="182795"/>
                  <a:pt x="646867" y="200043"/>
                  <a:pt x="625666" y="200043"/>
                </a:cubicBezTo>
                <a:lnTo>
                  <a:pt x="586587" y="200043"/>
                </a:lnTo>
                <a:lnTo>
                  <a:pt x="586587" y="256376"/>
                </a:lnTo>
                <a:lnTo>
                  <a:pt x="642143" y="291378"/>
                </a:lnTo>
                <a:cubicBezTo>
                  <a:pt x="657743" y="301206"/>
                  <a:pt x="667472" y="317886"/>
                  <a:pt x="668167" y="335995"/>
                </a:cubicBezTo>
                <a:cubicBezTo>
                  <a:pt x="668198" y="336797"/>
                  <a:pt x="668213" y="337608"/>
                  <a:pt x="668215" y="338433"/>
                </a:cubicBezTo>
                <a:lnTo>
                  <a:pt x="668215" y="646787"/>
                </a:lnTo>
                <a:cubicBezTo>
                  <a:pt x="668215" y="678579"/>
                  <a:pt x="642794" y="704444"/>
                  <a:pt x="611550" y="704444"/>
                </a:cubicBezTo>
                <a:lnTo>
                  <a:pt x="56662" y="704444"/>
                </a:lnTo>
                <a:cubicBezTo>
                  <a:pt x="25418" y="704444"/>
                  <a:pt x="-1" y="678579"/>
                  <a:pt x="0" y="646788"/>
                </a:cubicBezTo>
                <a:lnTo>
                  <a:pt x="0" y="338434"/>
                </a:lnTo>
                <a:cubicBezTo>
                  <a:pt x="0" y="337609"/>
                  <a:pt x="17" y="336799"/>
                  <a:pt x="47" y="335999"/>
                </a:cubicBezTo>
                <a:cubicBezTo>
                  <a:pt x="742" y="317886"/>
                  <a:pt x="10470" y="301208"/>
                  <a:pt x="26070" y="291380"/>
                </a:cubicBezTo>
                <a:lnTo>
                  <a:pt x="77018" y="259279"/>
                </a:lnTo>
                <a:lnTo>
                  <a:pt x="77018" y="169281"/>
                </a:lnTo>
                <a:cubicBezTo>
                  <a:pt x="77018" y="163581"/>
                  <a:pt x="81638" y="158961"/>
                  <a:pt x="87339" y="158961"/>
                </a:cubicBezTo>
                <a:cubicBezTo>
                  <a:pt x="93039" y="158961"/>
                  <a:pt x="97659" y="163581"/>
                  <a:pt x="97659" y="169281"/>
                </a:cubicBezTo>
                <a:lnTo>
                  <a:pt x="97659" y="348693"/>
                </a:lnTo>
                <a:lnTo>
                  <a:pt x="269642" y="481166"/>
                </a:lnTo>
                <a:lnTo>
                  <a:pt x="303731" y="455338"/>
                </a:lnTo>
                <a:cubicBezTo>
                  <a:pt x="321616" y="441784"/>
                  <a:pt x="346602" y="441784"/>
                  <a:pt x="364486" y="455338"/>
                </a:cubicBezTo>
                <a:lnTo>
                  <a:pt x="398574" y="481167"/>
                </a:lnTo>
                <a:lnTo>
                  <a:pt x="565949" y="352243"/>
                </a:lnTo>
                <a:lnTo>
                  <a:pt x="565949" y="49083"/>
                </a:lnTo>
                <a:cubicBezTo>
                  <a:pt x="565949" y="38489"/>
                  <a:pt x="569323" y="28669"/>
                  <a:pt x="575052" y="20639"/>
                </a:cubicBezTo>
                <a:lnTo>
                  <a:pt x="126155" y="20639"/>
                </a:lnTo>
                <a:cubicBezTo>
                  <a:pt x="110441" y="20639"/>
                  <a:pt x="97658" y="33423"/>
                  <a:pt x="97658" y="49135"/>
                </a:cubicBezTo>
                <a:lnTo>
                  <a:pt x="97658" y="121035"/>
                </a:lnTo>
                <a:cubicBezTo>
                  <a:pt x="97658" y="126735"/>
                  <a:pt x="93038" y="131355"/>
                  <a:pt x="87337" y="131355"/>
                </a:cubicBezTo>
                <a:cubicBezTo>
                  <a:pt x="81637" y="131355"/>
                  <a:pt x="77017" y="126735"/>
                  <a:pt x="77017" y="121035"/>
                </a:cubicBezTo>
                <a:lnTo>
                  <a:pt x="77017" y="49135"/>
                </a:lnTo>
                <a:cubicBezTo>
                  <a:pt x="77017" y="22041"/>
                  <a:pt x="99060" y="0"/>
                  <a:pt x="126153" y="0"/>
                </a:cubicBezTo>
                <a:close/>
              </a:path>
            </a:pathLst>
          </a:custGeom>
          <a:ln/>
        </p:spPr>
        <p:style>
          <a:lnRef idx="2">
            <a:schemeClr val="accent3"/>
          </a:lnRef>
          <a:fillRef idx="1">
            <a:schemeClr val="lt1"/>
          </a:fillRef>
          <a:effectRef idx="0">
            <a:schemeClr val="accent3"/>
          </a:effectRef>
          <a:fontRef idx="minor">
            <a:schemeClr val="dk1"/>
          </a:fontRef>
        </p:style>
        <p:txBody>
          <a:bodyPr rtlCol="0" anchor="ctr"/>
          <a:lstStyle/>
          <a:p>
            <a:endParaRPr lang="ru-RU">
              <a:solidFill>
                <a:schemeClr val="accent4"/>
              </a:solidFill>
              <a:latin typeface="Roboto" panose="02000000000000000000" pitchFamily="2" charset="0"/>
              <a:ea typeface="Roboto" panose="02000000000000000000" pitchFamily="2" charset="0"/>
              <a:cs typeface="Roboto" panose="02000000000000000000" pitchFamily="2" charset="0"/>
            </a:endParaRPr>
          </a:p>
        </p:txBody>
      </p:sp>
      <p:sp>
        <p:nvSpPr>
          <p:cNvPr id="9" name="Объект 2">
            <a:extLst>
              <a:ext uri="{FF2B5EF4-FFF2-40B4-BE49-F238E27FC236}">
                <a16:creationId xmlns:a16="http://schemas.microsoft.com/office/drawing/2014/main" id="{F926F6B4-60FA-4288-B7D8-85EC7A14439B}"/>
              </a:ext>
            </a:extLst>
          </p:cNvPr>
          <p:cNvSpPr txBox="1">
            <a:spLocks/>
          </p:cNvSpPr>
          <p:nvPr/>
        </p:nvSpPr>
        <p:spPr>
          <a:xfrm>
            <a:off x="2371682" y="3048000"/>
            <a:ext cx="8524918" cy="3073292"/>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spcAft>
                <a:spcPts val="600"/>
              </a:spcAft>
              <a:buNone/>
            </a:pPr>
            <a:r>
              <a:rPr lang="ru-RU" sz="1800" b="1" dirty="0">
                <a:solidFill>
                  <a:schemeClr val="accent1"/>
                </a:solidFill>
                <a:latin typeface="Roboto Light" panose="020B0604020202020204" charset="0"/>
                <a:ea typeface="Roboto Light" panose="020B0604020202020204" charset="0"/>
                <a:cs typeface="Roboto Light" panose="020B0604020202020204" charset="0"/>
              </a:rPr>
              <a:t>Изменения технического и юридического характера </a:t>
            </a:r>
          </a:p>
          <a:p>
            <a:pPr marL="0" indent="0" algn="just">
              <a:lnSpc>
                <a:spcPct val="107000"/>
              </a:lnSpc>
              <a:spcAft>
                <a:spcPts val="600"/>
              </a:spcAft>
              <a:buNone/>
            </a:pPr>
            <a:r>
              <a:rPr lang="ru-RU" b="1" dirty="0">
                <a:solidFill>
                  <a:schemeClr val="accent1"/>
                </a:solidFill>
                <a:latin typeface="Roboto Light" panose="020B0604020202020204" charset="0"/>
                <a:ea typeface="Roboto Light" panose="020B0604020202020204" charset="0"/>
                <a:cs typeface="Roboto Light" panose="020B0604020202020204" charset="0"/>
              </a:rPr>
              <a:t>(пункт 2 части 1 статьи 43 ):</a:t>
            </a:r>
          </a:p>
          <a:p>
            <a:pPr marL="0" indent="0" algn="just">
              <a:lnSpc>
                <a:spcPct val="107000"/>
              </a:lnSpc>
              <a:spcAft>
                <a:spcPts val="600"/>
              </a:spcAft>
              <a:buNone/>
            </a:pPr>
            <a:r>
              <a:rPr lang="ru-RU" dirty="0"/>
              <a:t>В заявке указываются </a:t>
            </a:r>
            <a:r>
              <a:rPr lang="ru-RU" b="1" dirty="0"/>
              <a:t>характеристики товара, соответствующие показателям, установленным в описании объекта закупки. </a:t>
            </a:r>
            <a:r>
              <a:rPr lang="ru-RU" dirty="0"/>
              <a:t>Исключена формулировка «конкретные показатели товара, соответствующие значениям, установленным документацией».</a:t>
            </a:r>
          </a:p>
          <a:p>
            <a:pPr marL="0" indent="0" algn="just">
              <a:lnSpc>
                <a:spcPct val="107000"/>
              </a:lnSpc>
              <a:buNone/>
            </a:pPr>
            <a:r>
              <a:rPr lang="ru-RU" sz="1200" dirty="0">
                <a:solidFill>
                  <a:schemeClr val="accent6"/>
                </a:solidFill>
              </a:rPr>
              <a:t>Участник может указать в заявке диапазоны значений?</a:t>
            </a:r>
          </a:p>
          <a:p>
            <a:pPr marL="0" indent="0" algn="just">
              <a:lnSpc>
                <a:spcPct val="107000"/>
              </a:lnSpc>
              <a:buNone/>
            </a:pPr>
            <a:endParaRPr lang="ru-RU" dirty="0"/>
          </a:p>
          <a:p>
            <a:pPr marL="0" indent="0" algn="just">
              <a:lnSpc>
                <a:spcPct val="107000"/>
              </a:lnSpc>
              <a:buNone/>
            </a:pPr>
            <a:r>
              <a:rPr lang="ru-RU" dirty="0"/>
              <a:t>Наименование страны происхождения товара </a:t>
            </a:r>
            <a:r>
              <a:rPr lang="ru-RU" b="1" dirty="0"/>
              <a:t>всегда</a:t>
            </a:r>
            <a:r>
              <a:rPr lang="ru-RU" dirty="0"/>
              <a:t> указывается в соответствии с </a:t>
            </a:r>
            <a:r>
              <a:rPr lang="ru-RU" b="1" dirty="0"/>
              <a:t>общероссийским классификатором </a:t>
            </a:r>
            <a:r>
              <a:rPr lang="ru-RU" dirty="0"/>
              <a:t>(пункт 2 части 6 статьи 43).</a:t>
            </a:r>
          </a:p>
          <a:p>
            <a:pPr marL="0" indent="0" algn="just">
              <a:lnSpc>
                <a:spcPct val="107000"/>
              </a:lnSpc>
              <a:spcBef>
                <a:spcPts val="600"/>
              </a:spcBef>
              <a:buNone/>
            </a:pPr>
            <a:r>
              <a:rPr lang="ru-RU" sz="1200" dirty="0">
                <a:solidFill>
                  <a:schemeClr val="accent6"/>
                </a:solidFill>
              </a:rPr>
              <a:t>Предусмотрено напрямую в Законе 44-ФЗ для всех способов закупки, а не только для запроса котировок.</a:t>
            </a:r>
          </a:p>
          <a:p>
            <a:pPr marL="0" indent="0" algn="just">
              <a:lnSpc>
                <a:spcPct val="107000"/>
              </a:lnSpc>
              <a:spcBef>
                <a:spcPts val="600"/>
              </a:spcBef>
              <a:buNone/>
            </a:pPr>
            <a:r>
              <a:rPr lang="ru-RU" sz="1200" dirty="0">
                <a:solidFill>
                  <a:schemeClr val="accent6"/>
                </a:solidFill>
              </a:rPr>
              <a:t>До изменений – регламентировалось постановлением Правительства РФ о форме заявок.</a:t>
            </a:r>
            <a:endParaRPr lang="ru-RU" dirty="0">
              <a:latin typeface="Roboto Light" panose="020B0604020202020204" charset="0"/>
              <a:ea typeface="Roboto Light" panose="020B0604020202020204" charset="0"/>
              <a:cs typeface="Roboto Light" panose="020B0604020202020204" charset="0"/>
            </a:endParaRP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p:txBody>
      </p:sp>
      <p:sp>
        <p:nvSpPr>
          <p:cNvPr id="10" name="Полилиния 70">
            <a:extLst>
              <a:ext uri="{FF2B5EF4-FFF2-40B4-BE49-F238E27FC236}">
                <a16:creationId xmlns:a16="http://schemas.microsoft.com/office/drawing/2014/main" id="{C1086975-17DD-4234-BF21-F1C2CB3EAA8D}"/>
              </a:ext>
            </a:extLst>
          </p:cNvPr>
          <p:cNvSpPr>
            <a:spLocks noChangeAspect="1"/>
          </p:cNvSpPr>
          <p:nvPr/>
        </p:nvSpPr>
        <p:spPr>
          <a:xfrm>
            <a:off x="1677469" y="3426797"/>
            <a:ext cx="482026" cy="571500"/>
          </a:xfrm>
          <a:custGeom>
            <a:avLst/>
            <a:gdLst>
              <a:gd name="connsiteX0" fmla="*/ 68055 w 607276"/>
              <a:gd name="connsiteY0" fmla="*/ 652364 h 720000"/>
              <a:gd name="connsiteX1" fmla="*/ 67230 w 607276"/>
              <a:gd name="connsiteY1" fmla="*/ 652859 h 720000"/>
              <a:gd name="connsiteX2" fmla="*/ 123275 w 607276"/>
              <a:gd name="connsiteY2" fmla="*/ 698906 h 720000"/>
              <a:gd name="connsiteX3" fmla="*/ 475817 w 607276"/>
              <a:gd name="connsiteY3" fmla="*/ 698906 h 720000"/>
              <a:gd name="connsiteX4" fmla="*/ 451690 w 607276"/>
              <a:gd name="connsiteY4" fmla="*/ 652898 h 720000"/>
              <a:gd name="connsiteX5" fmla="*/ 451067 w 607276"/>
              <a:gd name="connsiteY5" fmla="*/ 652364 h 720000"/>
              <a:gd name="connsiteX6" fmla="*/ 472220 w 607276"/>
              <a:gd name="connsiteY6" fmla="*/ 359274 h 720000"/>
              <a:gd name="connsiteX7" fmla="*/ 484004 w 607276"/>
              <a:gd name="connsiteY7" fmla="*/ 400518 h 720000"/>
              <a:gd name="connsiteX8" fmla="*/ 495787 w 607276"/>
              <a:gd name="connsiteY8" fmla="*/ 359274 h 720000"/>
              <a:gd name="connsiteX9" fmla="*/ 133822 w 607276"/>
              <a:gd name="connsiteY9" fmla="*/ 351645 h 720000"/>
              <a:gd name="connsiteX10" fmla="*/ 133822 w 607276"/>
              <a:gd name="connsiteY10" fmla="*/ 473453 h 720000"/>
              <a:gd name="connsiteX11" fmla="*/ 255632 w 607276"/>
              <a:gd name="connsiteY11" fmla="*/ 473453 h 720000"/>
              <a:gd name="connsiteX12" fmla="*/ 88730 w 607276"/>
              <a:gd name="connsiteY12" fmla="*/ 306554 h 720000"/>
              <a:gd name="connsiteX13" fmla="*/ 88730 w 607276"/>
              <a:gd name="connsiteY13" fmla="*/ 473453 h 720000"/>
              <a:gd name="connsiteX14" fmla="*/ 112726 w 607276"/>
              <a:gd name="connsiteY14" fmla="*/ 473453 h 720000"/>
              <a:gd name="connsiteX15" fmla="*/ 112726 w 607276"/>
              <a:gd name="connsiteY15" fmla="*/ 330551 h 720000"/>
              <a:gd name="connsiteX16" fmla="*/ 74147 w 607276"/>
              <a:gd name="connsiteY16" fmla="*/ 271347 h 720000"/>
              <a:gd name="connsiteX17" fmla="*/ 85640 w 607276"/>
              <a:gd name="connsiteY17" fmla="*/ 273633 h 720000"/>
              <a:gd name="connsiteX18" fmla="*/ 288550 w 607276"/>
              <a:gd name="connsiteY18" fmla="*/ 476542 h 720000"/>
              <a:gd name="connsiteX19" fmla="*/ 290837 w 607276"/>
              <a:gd name="connsiteY19" fmla="*/ 488036 h 720000"/>
              <a:gd name="connsiteX20" fmla="*/ 281093 w 607276"/>
              <a:gd name="connsiteY20" fmla="*/ 494546 h 720000"/>
              <a:gd name="connsiteX21" fmla="*/ 78183 w 607276"/>
              <a:gd name="connsiteY21" fmla="*/ 494546 h 720000"/>
              <a:gd name="connsiteX22" fmla="*/ 67636 w 607276"/>
              <a:gd name="connsiteY22" fmla="*/ 484000 h 720000"/>
              <a:gd name="connsiteX23" fmla="*/ 67636 w 607276"/>
              <a:gd name="connsiteY23" fmla="*/ 281091 h 720000"/>
              <a:gd name="connsiteX24" fmla="*/ 74147 w 607276"/>
              <a:gd name="connsiteY24" fmla="*/ 271347 h 720000"/>
              <a:gd name="connsiteX25" fmla="*/ 21095 w 607276"/>
              <a:gd name="connsiteY25" fmla="*/ 148736 h 720000"/>
              <a:gd name="connsiteX26" fmla="*/ 21095 w 607276"/>
              <a:gd name="connsiteY26" fmla="*/ 541088 h 720000"/>
              <a:gd name="connsiteX27" fmla="*/ 21095 w 607276"/>
              <a:gd name="connsiteY27" fmla="*/ 541090 h 720000"/>
              <a:gd name="connsiteX28" fmla="*/ 413448 w 607276"/>
              <a:gd name="connsiteY28" fmla="*/ 541090 h 720000"/>
              <a:gd name="connsiteX29" fmla="*/ 472732 w 607276"/>
              <a:gd name="connsiteY29" fmla="*/ 21094 h 720000"/>
              <a:gd name="connsiteX30" fmla="*/ 472006 w 607276"/>
              <a:gd name="connsiteY30" fmla="*/ 21819 h 720000"/>
              <a:gd name="connsiteX31" fmla="*/ 472006 w 607276"/>
              <a:gd name="connsiteY31" fmla="*/ 45090 h 720000"/>
              <a:gd name="connsiteX32" fmla="*/ 496002 w 607276"/>
              <a:gd name="connsiteY32" fmla="*/ 45090 h 720000"/>
              <a:gd name="connsiteX33" fmla="*/ 496002 w 607276"/>
              <a:gd name="connsiteY33" fmla="*/ 21819 h 720000"/>
              <a:gd name="connsiteX34" fmla="*/ 495277 w 607276"/>
              <a:gd name="connsiteY34" fmla="*/ 21094 h 720000"/>
              <a:gd name="connsiteX35" fmla="*/ 472732 w 607276"/>
              <a:gd name="connsiteY35" fmla="*/ 0 h 720000"/>
              <a:gd name="connsiteX36" fmla="*/ 495277 w 607276"/>
              <a:gd name="connsiteY36" fmla="*/ 0 h 720000"/>
              <a:gd name="connsiteX37" fmla="*/ 517096 w 607276"/>
              <a:gd name="connsiteY37" fmla="*/ 21819 h 720000"/>
              <a:gd name="connsiteX38" fmla="*/ 517096 w 607276"/>
              <a:gd name="connsiteY38" fmla="*/ 90181 h 720000"/>
              <a:gd name="connsiteX39" fmla="*/ 585455 w 607276"/>
              <a:gd name="connsiteY39" fmla="*/ 90181 h 720000"/>
              <a:gd name="connsiteX40" fmla="*/ 607276 w 607276"/>
              <a:gd name="connsiteY40" fmla="*/ 112001 h 720000"/>
              <a:gd name="connsiteX41" fmla="*/ 607276 w 607276"/>
              <a:gd name="connsiteY41" fmla="*/ 641817 h 720000"/>
              <a:gd name="connsiteX42" fmla="*/ 529093 w 607276"/>
              <a:gd name="connsiteY42" fmla="*/ 720000 h 720000"/>
              <a:gd name="connsiteX43" fmla="*/ 123275 w 607276"/>
              <a:gd name="connsiteY43" fmla="*/ 720000 h 720000"/>
              <a:gd name="connsiteX44" fmla="*/ 46529 w 607276"/>
              <a:gd name="connsiteY44" fmla="*/ 656812 h 720000"/>
              <a:gd name="connsiteX45" fmla="*/ 51037 w 607276"/>
              <a:gd name="connsiteY45" fmla="*/ 639305 h 720000"/>
              <a:gd name="connsiteX46" fmla="*/ 68054 w 607276"/>
              <a:gd name="connsiteY46" fmla="*/ 631270 h 720000"/>
              <a:gd name="connsiteX47" fmla="*/ 451067 w 607276"/>
              <a:gd name="connsiteY47" fmla="*/ 631270 h 720000"/>
              <a:gd name="connsiteX48" fmla="*/ 472574 w 607276"/>
              <a:gd name="connsiteY48" fmla="*/ 649931 h 720000"/>
              <a:gd name="connsiteX49" fmla="*/ 529093 w 607276"/>
              <a:gd name="connsiteY49" fmla="*/ 698906 h 720000"/>
              <a:gd name="connsiteX50" fmla="*/ 586182 w 607276"/>
              <a:gd name="connsiteY50" fmla="*/ 641817 h 720000"/>
              <a:gd name="connsiteX51" fmla="*/ 586182 w 607276"/>
              <a:gd name="connsiteY51" fmla="*/ 112001 h 720000"/>
              <a:gd name="connsiteX52" fmla="*/ 585457 w 607276"/>
              <a:gd name="connsiteY52" fmla="*/ 111275 h 720000"/>
              <a:gd name="connsiteX53" fmla="*/ 517097 w 607276"/>
              <a:gd name="connsiteY53" fmla="*/ 111275 h 720000"/>
              <a:gd name="connsiteX54" fmla="*/ 517097 w 607276"/>
              <a:gd name="connsiteY54" fmla="*/ 123270 h 720000"/>
              <a:gd name="connsiteX55" fmla="*/ 506551 w 607276"/>
              <a:gd name="connsiteY55" fmla="*/ 133817 h 720000"/>
              <a:gd name="connsiteX56" fmla="*/ 496004 w 607276"/>
              <a:gd name="connsiteY56" fmla="*/ 123270 h 720000"/>
              <a:gd name="connsiteX57" fmla="*/ 496004 w 607276"/>
              <a:gd name="connsiteY57" fmla="*/ 66184 h 720000"/>
              <a:gd name="connsiteX58" fmla="*/ 472007 w 607276"/>
              <a:gd name="connsiteY58" fmla="*/ 66184 h 720000"/>
              <a:gd name="connsiteX59" fmla="*/ 472007 w 607276"/>
              <a:gd name="connsiteY59" fmla="*/ 338181 h 720000"/>
              <a:gd name="connsiteX60" fmla="*/ 496004 w 607276"/>
              <a:gd name="connsiteY60" fmla="*/ 338181 h 720000"/>
              <a:gd name="connsiteX61" fmla="*/ 496004 w 607276"/>
              <a:gd name="connsiteY61" fmla="*/ 168365 h 720000"/>
              <a:gd name="connsiteX62" fmla="*/ 506551 w 607276"/>
              <a:gd name="connsiteY62" fmla="*/ 157818 h 720000"/>
              <a:gd name="connsiteX63" fmla="*/ 517097 w 607276"/>
              <a:gd name="connsiteY63" fmla="*/ 168365 h 720000"/>
              <a:gd name="connsiteX64" fmla="*/ 517097 w 607276"/>
              <a:gd name="connsiteY64" fmla="*/ 360000 h 720000"/>
              <a:gd name="connsiteX65" fmla="*/ 516691 w 607276"/>
              <a:gd name="connsiteY65" fmla="*/ 362898 h 720000"/>
              <a:gd name="connsiteX66" fmla="*/ 494146 w 607276"/>
              <a:gd name="connsiteY66" fmla="*/ 441807 h 720000"/>
              <a:gd name="connsiteX67" fmla="*/ 484006 w 607276"/>
              <a:gd name="connsiteY67" fmla="*/ 449456 h 720000"/>
              <a:gd name="connsiteX68" fmla="*/ 473865 w 607276"/>
              <a:gd name="connsiteY68" fmla="*/ 441807 h 720000"/>
              <a:gd name="connsiteX69" fmla="*/ 451320 w 607276"/>
              <a:gd name="connsiteY69" fmla="*/ 362898 h 720000"/>
              <a:gd name="connsiteX70" fmla="*/ 450914 w 607276"/>
              <a:gd name="connsiteY70" fmla="*/ 360000 h 720000"/>
              <a:gd name="connsiteX71" fmla="*/ 450914 w 607276"/>
              <a:gd name="connsiteY71" fmla="*/ 111275 h 720000"/>
              <a:gd name="connsiteX72" fmla="*/ 134549 w 607276"/>
              <a:gd name="connsiteY72" fmla="*/ 111275 h 720000"/>
              <a:gd name="connsiteX73" fmla="*/ 133822 w 607276"/>
              <a:gd name="connsiteY73" fmla="*/ 112001 h 720000"/>
              <a:gd name="connsiteX74" fmla="*/ 133822 w 607276"/>
              <a:gd name="connsiteY74" fmla="*/ 231632 h 720000"/>
              <a:gd name="connsiteX75" fmla="*/ 446367 w 607276"/>
              <a:gd name="connsiteY75" fmla="*/ 544178 h 720000"/>
              <a:gd name="connsiteX76" fmla="*/ 448654 w 607276"/>
              <a:gd name="connsiteY76" fmla="*/ 555671 h 720000"/>
              <a:gd name="connsiteX77" fmla="*/ 438910 w 607276"/>
              <a:gd name="connsiteY77" fmla="*/ 562182 h 720000"/>
              <a:gd name="connsiteX78" fmla="*/ 133820 w 607276"/>
              <a:gd name="connsiteY78" fmla="*/ 562182 h 720000"/>
              <a:gd name="connsiteX79" fmla="*/ 133820 w 607276"/>
              <a:gd name="connsiteY79" fmla="*/ 596724 h 720000"/>
              <a:gd name="connsiteX80" fmla="*/ 123273 w 607276"/>
              <a:gd name="connsiteY80" fmla="*/ 607271 h 720000"/>
              <a:gd name="connsiteX81" fmla="*/ 112726 w 607276"/>
              <a:gd name="connsiteY81" fmla="*/ 596724 h 720000"/>
              <a:gd name="connsiteX82" fmla="*/ 112726 w 607276"/>
              <a:gd name="connsiteY82" fmla="*/ 562182 h 720000"/>
              <a:gd name="connsiteX83" fmla="*/ 10547 w 607276"/>
              <a:gd name="connsiteY83" fmla="*/ 562182 h 720000"/>
              <a:gd name="connsiteX84" fmla="*/ 0 w 607276"/>
              <a:gd name="connsiteY84" fmla="*/ 551635 h 720000"/>
              <a:gd name="connsiteX85" fmla="*/ 0 w 607276"/>
              <a:gd name="connsiteY85" fmla="*/ 123273 h 720000"/>
              <a:gd name="connsiteX86" fmla="*/ 6511 w 607276"/>
              <a:gd name="connsiteY86" fmla="*/ 113529 h 720000"/>
              <a:gd name="connsiteX87" fmla="*/ 18004 w 607276"/>
              <a:gd name="connsiteY87" fmla="*/ 115816 h 720000"/>
              <a:gd name="connsiteX88" fmla="*/ 112726 w 607276"/>
              <a:gd name="connsiteY88" fmla="*/ 210538 h 720000"/>
              <a:gd name="connsiteX89" fmla="*/ 112726 w 607276"/>
              <a:gd name="connsiteY89" fmla="*/ 112001 h 720000"/>
              <a:gd name="connsiteX90" fmla="*/ 134547 w 607276"/>
              <a:gd name="connsiteY90" fmla="*/ 90181 h 720000"/>
              <a:gd name="connsiteX91" fmla="*/ 450912 w 607276"/>
              <a:gd name="connsiteY91" fmla="*/ 90181 h 720000"/>
              <a:gd name="connsiteX92" fmla="*/ 450912 w 607276"/>
              <a:gd name="connsiteY92" fmla="*/ 21819 h 720000"/>
              <a:gd name="connsiteX93" fmla="*/ 472732 w 607276"/>
              <a:gd name="connsiteY93"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607276" h="720000">
                <a:moveTo>
                  <a:pt x="68055" y="652364"/>
                </a:moveTo>
                <a:cubicBezTo>
                  <a:pt x="67589" y="652364"/>
                  <a:pt x="67268" y="652739"/>
                  <a:pt x="67230" y="652859"/>
                </a:cubicBezTo>
                <a:cubicBezTo>
                  <a:pt x="72432" y="679510"/>
                  <a:pt x="95999" y="698906"/>
                  <a:pt x="123275" y="698906"/>
                </a:cubicBezTo>
                <a:lnTo>
                  <a:pt x="475817" y="698906"/>
                </a:lnTo>
                <a:cubicBezTo>
                  <a:pt x="463106" y="687068"/>
                  <a:pt x="454268" y="671041"/>
                  <a:pt x="451690" y="652898"/>
                </a:cubicBezTo>
                <a:cubicBezTo>
                  <a:pt x="451646" y="652589"/>
                  <a:pt x="451385" y="652364"/>
                  <a:pt x="451067" y="652364"/>
                </a:cubicBezTo>
                <a:close/>
                <a:moveTo>
                  <a:pt x="472220" y="359274"/>
                </a:moveTo>
                <a:lnTo>
                  <a:pt x="484004" y="400518"/>
                </a:lnTo>
                <a:lnTo>
                  <a:pt x="495787" y="359274"/>
                </a:lnTo>
                <a:close/>
                <a:moveTo>
                  <a:pt x="133822" y="351645"/>
                </a:moveTo>
                <a:lnTo>
                  <a:pt x="133822" y="473453"/>
                </a:lnTo>
                <a:lnTo>
                  <a:pt x="255632" y="473453"/>
                </a:lnTo>
                <a:close/>
                <a:moveTo>
                  <a:pt x="88730" y="306554"/>
                </a:moveTo>
                <a:lnTo>
                  <a:pt x="88730" y="473453"/>
                </a:lnTo>
                <a:lnTo>
                  <a:pt x="112726" y="473453"/>
                </a:lnTo>
                <a:lnTo>
                  <a:pt x="112726" y="330551"/>
                </a:lnTo>
                <a:close/>
                <a:moveTo>
                  <a:pt x="74147" y="271347"/>
                </a:moveTo>
                <a:cubicBezTo>
                  <a:pt x="78086" y="269716"/>
                  <a:pt x="82624" y="270616"/>
                  <a:pt x="85640" y="273633"/>
                </a:cubicBezTo>
                <a:lnTo>
                  <a:pt x="288550" y="476542"/>
                </a:lnTo>
                <a:cubicBezTo>
                  <a:pt x="291567" y="479559"/>
                  <a:pt x="292470" y="484094"/>
                  <a:pt x="290837" y="488036"/>
                </a:cubicBezTo>
                <a:cubicBezTo>
                  <a:pt x="289204" y="491977"/>
                  <a:pt x="285360" y="494546"/>
                  <a:pt x="281093" y="494546"/>
                </a:cubicBezTo>
                <a:lnTo>
                  <a:pt x="78183" y="494546"/>
                </a:lnTo>
                <a:cubicBezTo>
                  <a:pt x="72358" y="494546"/>
                  <a:pt x="67636" y="489824"/>
                  <a:pt x="67636" y="484000"/>
                </a:cubicBezTo>
                <a:lnTo>
                  <a:pt x="67636" y="281091"/>
                </a:lnTo>
                <a:cubicBezTo>
                  <a:pt x="67636" y="276826"/>
                  <a:pt x="70205" y="272980"/>
                  <a:pt x="74147" y="271347"/>
                </a:cubicBezTo>
                <a:close/>
                <a:moveTo>
                  <a:pt x="21095" y="148736"/>
                </a:moveTo>
                <a:lnTo>
                  <a:pt x="21095" y="541088"/>
                </a:lnTo>
                <a:lnTo>
                  <a:pt x="21095" y="541090"/>
                </a:lnTo>
                <a:lnTo>
                  <a:pt x="413448" y="541090"/>
                </a:lnTo>
                <a:close/>
                <a:moveTo>
                  <a:pt x="472732" y="21094"/>
                </a:moveTo>
                <a:cubicBezTo>
                  <a:pt x="472331" y="21094"/>
                  <a:pt x="472006" y="21419"/>
                  <a:pt x="472006" y="21819"/>
                </a:cubicBezTo>
                <a:lnTo>
                  <a:pt x="472006" y="45090"/>
                </a:lnTo>
                <a:lnTo>
                  <a:pt x="496002" y="45090"/>
                </a:lnTo>
                <a:lnTo>
                  <a:pt x="496002" y="21819"/>
                </a:lnTo>
                <a:cubicBezTo>
                  <a:pt x="496002" y="21419"/>
                  <a:pt x="495677" y="21094"/>
                  <a:pt x="495277" y="21094"/>
                </a:cubicBezTo>
                <a:close/>
                <a:moveTo>
                  <a:pt x="472732" y="0"/>
                </a:moveTo>
                <a:lnTo>
                  <a:pt x="495277" y="0"/>
                </a:lnTo>
                <a:cubicBezTo>
                  <a:pt x="507309" y="0"/>
                  <a:pt x="517096" y="9788"/>
                  <a:pt x="517096" y="21819"/>
                </a:cubicBezTo>
                <a:lnTo>
                  <a:pt x="517096" y="90181"/>
                </a:lnTo>
                <a:lnTo>
                  <a:pt x="585455" y="90181"/>
                </a:lnTo>
                <a:cubicBezTo>
                  <a:pt x="597487" y="90181"/>
                  <a:pt x="607275" y="99969"/>
                  <a:pt x="607276" y="112001"/>
                </a:cubicBezTo>
                <a:lnTo>
                  <a:pt x="607276" y="641817"/>
                </a:lnTo>
                <a:cubicBezTo>
                  <a:pt x="607276" y="684928"/>
                  <a:pt x="572203" y="720000"/>
                  <a:pt x="529093" y="720000"/>
                </a:cubicBezTo>
                <a:lnTo>
                  <a:pt x="123275" y="720000"/>
                </a:lnTo>
                <a:cubicBezTo>
                  <a:pt x="85925" y="720000"/>
                  <a:pt x="53647" y="693426"/>
                  <a:pt x="46529" y="656812"/>
                </a:cubicBezTo>
                <a:cubicBezTo>
                  <a:pt x="45325" y="650621"/>
                  <a:pt x="46969" y="644241"/>
                  <a:pt x="51037" y="639305"/>
                </a:cubicBezTo>
                <a:cubicBezTo>
                  <a:pt x="55247" y="634199"/>
                  <a:pt x="61450" y="631270"/>
                  <a:pt x="68054" y="631270"/>
                </a:cubicBezTo>
                <a:lnTo>
                  <a:pt x="451067" y="631270"/>
                </a:lnTo>
                <a:cubicBezTo>
                  <a:pt x="461816" y="631270"/>
                  <a:pt x="471062" y="639293"/>
                  <a:pt x="472574" y="649931"/>
                </a:cubicBezTo>
                <a:cubicBezTo>
                  <a:pt x="476540" y="677852"/>
                  <a:pt x="500838" y="698906"/>
                  <a:pt x="529093" y="698906"/>
                </a:cubicBezTo>
                <a:cubicBezTo>
                  <a:pt x="560573" y="698906"/>
                  <a:pt x="586182" y="673296"/>
                  <a:pt x="586182" y="641817"/>
                </a:cubicBezTo>
                <a:lnTo>
                  <a:pt x="586182" y="112001"/>
                </a:lnTo>
                <a:cubicBezTo>
                  <a:pt x="586182" y="111600"/>
                  <a:pt x="585857" y="111275"/>
                  <a:pt x="585457" y="111275"/>
                </a:cubicBezTo>
                <a:lnTo>
                  <a:pt x="517097" y="111275"/>
                </a:lnTo>
                <a:lnTo>
                  <a:pt x="517097" y="123270"/>
                </a:lnTo>
                <a:cubicBezTo>
                  <a:pt x="517097" y="129095"/>
                  <a:pt x="512375" y="133817"/>
                  <a:pt x="506551" y="133817"/>
                </a:cubicBezTo>
                <a:cubicBezTo>
                  <a:pt x="500726" y="133817"/>
                  <a:pt x="496004" y="129095"/>
                  <a:pt x="496004" y="123270"/>
                </a:cubicBezTo>
                <a:lnTo>
                  <a:pt x="496004" y="66184"/>
                </a:lnTo>
                <a:lnTo>
                  <a:pt x="472007" y="66184"/>
                </a:lnTo>
                <a:lnTo>
                  <a:pt x="472007" y="338181"/>
                </a:lnTo>
                <a:lnTo>
                  <a:pt x="496004" y="338181"/>
                </a:lnTo>
                <a:lnTo>
                  <a:pt x="496004" y="168365"/>
                </a:lnTo>
                <a:cubicBezTo>
                  <a:pt x="496004" y="162540"/>
                  <a:pt x="500726" y="157818"/>
                  <a:pt x="506551" y="157818"/>
                </a:cubicBezTo>
                <a:cubicBezTo>
                  <a:pt x="512375" y="157818"/>
                  <a:pt x="517097" y="162540"/>
                  <a:pt x="517097" y="168365"/>
                </a:cubicBezTo>
                <a:lnTo>
                  <a:pt x="517097" y="360000"/>
                </a:lnTo>
                <a:cubicBezTo>
                  <a:pt x="517097" y="360980"/>
                  <a:pt x="516960" y="361956"/>
                  <a:pt x="516691" y="362898"/>
                </a:cubicBezTo>
                <a:lnTo>
                  <a:pt x="494146" y="441807"/>
                </a:lnTo>
                <a:cubicBezTo>
                  <a:pt x="492854" y="446334"/>
                  <a:pt x="488714" y="449456"/>
                  <a:pt x="484006" y="449456"/>
                </a:cubicBezTo>
                <a:cubicBezTo>
                  <a:pt x="479297" y="449456"/>
                  <a:pt x="475159" y="446335"/>
                  <a:pt x="473865" y="441807"/>
                </a:cubicBezTo>
                <a:lnTo>
                  <a:pt x="451320" y="362898"/>
                </a:lnTo>
                <a:cubicBezTo>
                  <a:pt x="451050" y="361955"/>
                  <a:pt x="450914" y="360980"/>
                  <a:pt x="450914" y="360000"/>
                </a:cubicBezTo>
                <a:lnTo>
                  <a:pt x="450914" y="111275"/>
                </a:lnTo>
                <a:lnTo>
                  <a:pt x="134549" y="111275"/>
                </a:lnTo>
                <a:cubicBezTo>
                  <a:pt x="134148" y="111275"/>
                  <a:pt x="133822" y="111600"/>
                  <a:pt x="133822" y="112001"/>
                </a:cubicBezTo>
                <a:lnTo>
                  <a:pt x="133822" y="231632"/>
                </a:lnTo>
                <a:lnTo>
                  <a:pt x="446367" y="544178"/>
                </a:lnTo>
                <a:cubicBezTo>
                  <a:pt x="449384" y="547194"/>
                  <a:pt x="450286" y="551730"/>
                  <a:pt x="448654" y="555671"/>
                </a:cubicBezTo>
                <a:cubicBezTo>
                  <a:pt x="447021" y="559613"/>
                  <a:pt x="443176" y="562182"/>
                  <a:pt x="438910" y="562182"/>
                </a:cubicBezTo>
                <a:lnTo>
                  <a:pt x="133820" y="562182"/>
                </a:lnTo>
                <a:lnTo>
                  <a:pt x="133820" y="596724"/>
                </a:lnTo>
                <a:cubicBezTo>
                  <a:pt x="133820" y="602549"/>
                  <a:pt x="129098" y="607271"/>
                  <a:pt x="123273" y="607271"/>
                </a:cubicBezTo>
                <a:cubicBezTo>
                  <a:pt x="117449" y="607271"/>
                  <a:pt x="112726" y="602549"/>
                  <a:pt x="112726" y="596724"/>
                </a:cubicBezTo>
                <a:lnTo>
                  <a:pt x="112726" y="562182"/>
                </a:lnTo>
                <a:lnTo>
                  <a:pt x="10547" y="562182"/>
                </a:lnTo>
                <a:cubicBezTo>
                  <a:pt x="4722" y="562182"/>
                  <a:pt x="0" y="557460"/>
                  <a:pt x="0" y="551635"/>
                </a:cubicBezTo>
                <a:lnTo>
                  <a:pt x="0" y="123273"/>
                </a:lnTo>
                <a:cubicBezTo>
                  <a:pt x="0" y="119008"/>
                  <a:pt x="2569" y="115162"/>
                  <a:pt x="6511" y="113529"/>
                </a:cubicBezTo>
                <a:cubicBezTo>
                  <a:pt x="10450" y="111898"/>
                  <a:pt x="14988" y="112798"/>
                  <a:pt x="18004" y="115816"/>
                </a:cubicBezTo>
                <a:lnTo>
                  <a:pt x="112726" y="210538"/>
                </a:lnTo>
                <a:lnTo>
                  <a:pt x="112726" y="112001"/>
                </a:lnTo>
                <a:cubicBezTo>
                  <a:pt x="112726" y="99969"/>
                  <a:pt x="122515" y="90181"/>
                  <a:pt x="134547" y="90181"/>
                </a:cubicBezTo>
                <a:lnTo>
                  <a:pt x="450912" y="90181"/>
                </a:lnTo>
                <a:lnTo>
                  <a:pt x="450912" y="21819"/>
                </a:lnTo>
                <a:cubicBezTo>
                  <a:pt x="450912" y="9788"/>
                  <a:pt x="460700" y="0"/>
                  <a:pt x="472732" y="0"/>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p>
            <a:endParaRPr lang="ru-RU" dirty="0">
              <a:latin typeface="Roboto" panose="02000000000000000000" pitchFamily="2" charset="0"/>
              <a:ea typeface="Roboto" panose="02000000000000000000" pitchFamily="2" charset="0"/>
              <a:cs typeface="Roboto" panose="02000000000000000000" pitchFamily="2" charset="0"/>
            </a:endParaRPr>
          </a:p>
        </p:txBody>
      </p:sp>
      <p:sp>
        <p:nvSpPr>
          <p:cNvPr id="11" name="Рисунок 174">
            <a:extLst>
              <a:ext uri="{FF2B5EF4-FFF2-40B4-BE49-F238E27FC236}">
                <a16:creationId xmlns:a16="http://schemas.microsoft.com/office/drawing/2014/main" id="{68413691-6F06-4DB1-B25E-8C674AAD41C6}"/>
              </a:ext>
            </a:extLst>
          </p:cNvPr>
          <p:cNvSpPr>
            <a:spLocks noChangeAspect="1"/>
          </p:cNvSpPr>
          <p:nvPr/>
        </p:nvSpPr>
        <p:spPr>
          <a:xfrm>
            <a:off x="1677469" y="4746500"/>
            <a:ext cx="482026" cy="586562"/>
          </a:xfrm>
          <a:custGeom>
            <a:avLst/>
            <a:gdLst>
              <a:gd name="connsiteX0" fmla="*/ 436877 w 585882"/>
              <a:gd name="connsiteY0" fmla="*/ 674115 h 712941"/>
              <a:gd name="connsiteX1" fmla="*/ 469348 w 585882"/>
              <a:gd name="connsiteY1" fmla="*/ 697409 h 712941"/>
              <a:gd name="connsiteX2" fmla="*/ 182054 w 585882"/>
              <a:gd name="connsiteY2" fmla="*/ 697409 h 712941"/>
              <a:gd name="connsiteX3" fmla="*/ 214525 w 585882"/>
              <a:gd name="connsiteY3" fmla="*/ 674115 h 712941"/>
              <a:gd name="connsiteX4" fmla="*/ 436877 w 585882"/>
              <a:gd name="connsiteY4" fmla="*/ 674115 h 712941"/>
              <a:gd name="connsiteX5" fmla="*/ 222289 w 585882"/>
              <a:gd name="connsiteY5" fmla="*/ 21174 h 712941"/>
              <a:gd name="connsiteX6" fmla="*/ 216642 w 585882"/>
              <a:gd name="connsiteY6" fmla="*/ 7056 h 712941"/>
              <a:gd name="connsiteX7" fmla="*/ 201819 w 585882"/>
              <a:gd name="connsiteY7" fmla="*/ 703 h 712941"/>
              <a:gd name="connsiteX8" fmla="*/ 24642 w 585882"/>
              <a:gd name="connsiteY8" fmla="*/ 426350 h 712941"/>
              <a:gd name="connsiteX9" fmla="*/ 314054 w 585882"/>
              <a:gd name="connsiteY9" fmla="*/ 627527 h 712941"/>
              <a:gd name="connsiteX10" fmla="*/ 314054 w 585882"/>
              <a:gd name="connsiteY10" fmla="*/ 651527 h 712941"/>
              <a:gd name="connsiteX11" fmla="*/ 214525 w 585882"/>
              <a:gd name="connsiteY11" fmla="*/ 651527 h 712941"/>
              <a:gd name="connsiteX12" fmla="*/ 158054 w 585882"/>
              <a:gd name="connsiteY12" fmla="*/ 697409 h 712941"/>
              <a:gd name="connsiteX13" fmla="*/ 153113 w 585882"/>
              <a:gd name="connsiteY13" fmla="*/ 697409 h 712941"/>
              <a:gd name="connsiteX14" fmla="*/ 141819 w 585882"/>
              <a:gd name="connsiteY14" fmla="*/ 708703 h 712941"/>
              <a:gd name="connsiteX15" fmla="*/ 153113 w 585882"/>
              <a:gd name="connsiteY15" fmla="*/ 719997 h 712941"/>
              <a:gd name="connsiteX16" fmla="*/ 498289 w 585882"/>
              <a:gd name="connsiteY16" fmla="*/ 719997 h 712941"/>
              <a:gd name="connsiteX17" fmla="*/ 509583 w 585882"/>
              <a:gd name="connsiteY17" fmla="*/ 708703 h 712941"/>
              <a:gd name="connsiteX18" fmla="*/ 498289 w 585882"/>
              <a:gd name="connsiteY18" fmla="*/ 697409 h 712941"/>
              <a:gd name="connsiteX19" fmla="*/ 493348 w 585882"/>
              <a:gd name="connsiteY19" fmla="*/ 697409 h 712941"/>
              <a:gd name="connsiteX20" fmla="*/ 436877 w 585882"/>
              <a:gd name="connsiteY20" fmla="*/ 651527 h 712941"/>
              <a:gd name="connsiteX21" fmla="*/ 337348 w 585882"/>
              <a:gd name="connsiteY21" fmla="*/ 651527 h 712941"/>
              <a:gd name="connsiteX22" fmla="*/ 337348 w 585882"/>
              <a:gd name="connsiteY22" fmla="*/ 627527 h 712941"/>
              <a:gd name="connsiteX23" fmla="*/ 450289 w 585882"/>
              <a:gd name="connsiteY23" fmla="*/ 602821 h 712941"/>
              <a:gd name="connsiteX24" fmla="*/ 456642 w 585882"/>
              <a:gd name="connsiteY24" fmla="*/ 596468 h 712941"/>
              <a:gd name="connsiteX25" fmla="*/ 456642 w 585882"/>
              <a:gd name="connsiteY25" fmla="*/ 587997 h 712941"/>
              <a:gd name="connsiteX26" fmla="*/ 450995 w 585882"/>
              <a:gd name="connsiteY26" fmla="*/ 573880 h 712941"/>
              <a:gd name="connsiteX27" fmla="*/ 436172 w 585882"/>
              <a:gd name="connsiteY27" fmla="*/ 567527 h 712941"/>
              <a:gd name="connsiteX28" fmla="*/ 429819 w 585882"/>
              <a:gd name="connsiteY28" fmla="*/ 582350 h 712941"/>
              <a:gd name="connsiteX29" fmla="*/ 431230 w 585882"/>
              <a:gd name="connsiteY29" fmla="*/ 585880 h 712941"/>
              <a:gd name="connsiteX30" fmla="*/ 337348 w 585882"/>
              <a:gd name="connsiteY30" fmla="*/ 604233 h 712941"/>
              <a:gd name="connsiteX31" fmla="*/ 337348 w 585882"/>
              <a:gd name="connsiteY31" fmla="*/ 600703 h 712941"/>
              <a:gd name="connsiteX32" fmla="*/ 326054 w 585882"/>
              <a:gd name="connsiteY32" fmla="*/ 589409 h 712941"/>
              <a:gd name="connsiteX33" fmla="*/ 314760 w 585882"/>
              <a:gd name="connsiteY33" fmla="*/ 600703 h 712941"/>
              <a:gd name="connsiteX34" fmla="*/ 314760 w 585882"/>
              <a:gd name="connsiteY34" fmla="*/ 604233 h 712941"/>
              <a:gd name="connsiteX35" fmla="*/ 46525 w 585882"/>
              <a:gd name="connsiteY35" fmla="*/ 417880 h 712941"/>
              <a:gd name="connsiteX36" fmla="*/ 199701 w 585882"/>
              <a:gd name="connsiteY36" fmla="*/ 26821 h 712941"/>
              <a:gd name="connsiteX37" fmla="*/ 201113 w 585882"/>
              <a:gd name="connsiteY37" fmla="*/ 30350 h 712941"/>
              <a:gd name="connsiteX38" fmla="*/ 215936 w 585882"/>
              <a:gd name="connsiteY38" fmla="*/ 35997 h 712941"/>
              <a:gd name="connsiteX39" fmla="*/ 222289 w 585882"/>
              <a:gd name="connsiteY39" fmla="*/ 21174 h 712941"/>
              <a:gd name="connsiteX40" fmla="*/ 546995 w 585882"/>
              <a:gd name="connsiteY40" fmla="*/ 398821 h 712941"/>
              <a:gd name="connsiteX41" fmla="*/ 488407 w 585882"/>
              <a:gd name="connsiteY41" fmla="*/ 388233 h 712941"/>
              <a:gd name="connsiteX42" fmla="*/ 482760 w 585882"/>
              <a:gd name="connsiteY42" fmla="*/ 345174 h 712941"/>
              <a:gd name="connsiteX43" fmla="*/ 469348 w 585882"/>
              <a:gd name="connsiteY43" fmla="*/ 335997 h 712941"/>
              <a:gd name="connsiteX44" fmla="*/ 460172 w 585882"/>
              <a:gd name="connsiteY44" fmla="*/ 349409 h 712941"/>
              <a:gd name="connsiteX45" fmla="*/ 465113 w 585882"/>
              <a:gd name="connsiteY45" fmla="*/ 387527 h 712941"/>
              <a:gd name="connsiteX46" fmla="*/ 380407 w 585882"/>
              <a:gd name="connsiteY46" fmla="*/ 403762 h 712941"/>
              <a:gd name="connsiteX47" fmla="*/ 340877 w 585882"/>
              <a:gd name="connsiteY47" fmla="*/ 307762 h 712941"/>
              <a:gd name="connsiteX48" fmla="*/ 436172 w 585882"/>
              <a:gd name="connsiteY48" fmla="*/ 268233 h 712941"/>
              <a:gd name="connsiteX49" fmla="*/ 448877 w 585882"/>
              <a:gd name="connsiteY49" fmla="*/ 305644 h 712941"/>
              <a:gd name="connsiteX50" fmla="*/ 462995 w 585882"/>
              <a:gd name="connsiteY50" fmla="*/ 313409 h 712941"/>
              <a:gd name="connsiteX51" fmla="*/ 470760 w 585882"/>
              <a:gd name="connsiteY51" fmla="*/ 299291 h 712941"/>
              <a:gd name="connsiteX52" fmla="*/ 457348 w 585882"/>
              <a:gd name="connsiteY52" fmla="*/ 259762 h 712941"/>
              <a:gd name="connsiteX53" fmla="*/ 552642 w 585882"/>
              <a:gd name="connsiteY53" fmla="*/ 220233 h 712941"/>
              <a:gd name="connsiteX54" fmla="*/ 546995 w 585882"/>
              <a:gd name="connsiteY54" fmla="*/ 398821 h 712941"/>
              <a:gd name="connsiteX55" fmla="*/ 544172 w 585882"/>
              <a:gd name="connsiteY55" fmla="*/ 199056 h 712941"/>
              <a:gd name="connsiteX56" fmla="*/ 448877 w 585882"/>
              <a:gd name="connsiteY56" fmla="*/ 238585 h 712941"/>
              <a:gd name="connsiteX57" fmla="*/ 379701 w 585882"/>
              <a:gd name="connsiteY57" fmla="*/ 125644 h 712941"/>
              <a:gd name="connsiteX58" fmla="*/ 413583 w 585882"/>
              <a:gd name="connsiteY58" fmla="*/ 76233 h 712941"/>
              <a:gd name="connsiteX59" fmla="*/ 544172 w 585882"/>
              <a:gd name="connsiteY59" fmla="*/ 199056 h 712941"/>
              <a:gd name="connsiteX60" fmla="*/ 390995 w 585882"/>
              <a:gd name="connsiteY60" fmla="*/ 69174 h 712941"/>
              <a:gd name="connsiteX61" fmla="*/ 363466 w 585882"/>
              <a:gd name="connsiteY61" fmla="*/ 108703 h 712941"/>
              <a:gd name="connsiteX62" fmla="*/ 347230 w 585882"/>
              <a:gd name="connsiteY62" fmla="*/ 93880 h 712941"/>
              <a:gd name="connsiteX63" fmla="*/ 298525 w 585882"/>
              <a:gd name="connsiteY63" fmla="*/ 62115 h 712941"/>
              <a:gd name="connsiteX64" fmla="*/ 325348 w 585882"/>
              <a:gd name="connsiteY64" fmla="*/ 60703 h 712941"/>
              <a:gd name="connsiteX65" fmla="*/ 390995 w 585882"/>
              <a:gd name="connsiteY65" fmla="*/ 69174 h 712941"/>
              <a:gd name="connsiteX66" fmla="*/ 332407 w 585882"/>
              <a:gd name="connsiteY66" fmla="*/ 110821 h 712941"/>
              <a:gd name="connsiteX67" fmla="*/ 347936 w 585882"/>
              <a:gd name="connsiteY67" fmla="*/ 124938 h 712941"/>
              <a:gd name="connsiteX68" fmla="*/ 283701 w 585882"/>
              <a:gd name="connsiteY68" fmla="*/ 169409 h 712941"/>
              <a:gd name="connsiteX69" fmla="*/ 244877 w 585882"/>
              <a:gd name="connsiteY69" fmla="*/ 75527 h 712941"/>
              <a:gd name="connsiteX70" fmla="*/ 332407 w 585882"/>
              <a:gd name="connsiteY70" fmla="*/ 110821 h 712941"/>
              <a:gd name="connsiteX71" fmla="*/ 262525 w 585882"/>
              <a:gd name="connsiteY71" fmla="*/ 178585 h 712941"/>
              <a:gd name="connsiteX72" fmla="*/ 185583 w 585882"/>
              <a:gd name="connsiteY72" fmla="*/ 192703 h 712941"/>
              <a:gd name="connsiteX73" fmla="*/ 186289 w 585882"/>
              <a:gd name="connsiteY73" fmla="*/ 171527 h 712941"/>
              <a:gd name="connsiteX74" fmla="*/ 222995 w 585882"/>
              <a:gd name="connsiteY74" fmla="*/ 83997 h 712941"/>
              <a:gd name="connsiteX75" fmla="*/ 262525 w 585882"/>
              <a:gd name="connsiteY75" fmla="*/ 178585 h 712941"/>
              <a:gd name="connsiteX76" fmla="*/ 174995 w 585882"/>
              <a:gd name="connsiteY76" fmla="*/ 112938 h 712941"/>
              <a:gd name="connsiteX77" fmla="*/ 162995 w 585882"/>
              <a:gd name="connsiteY77" fmla="*/ 170115 h 712941"/>
              <a:gd name="connsiteX78" fmla="*/ 162289 w 585882"/>
              <a:gd name="connsiteY78" fmla="*/ 191997 h 712941"/>
              <a:gd name="connsiteX79" fmla="*/ 114995 w 585882"/>
              <a:gd name="connsiteY79" fmla="*/ 183527 h 712941"/>
              <a:gd name="connsiteX80" fmla="*/ 174995 w 585882"/>
              <a:gd name="connsiteY80" fmla="*/ 112938 h 712941"/>
              <a:gd name="connsiteX81" fmla="*/ 105113 w 585882"/>
              <a:gd name="connsiteY81" fmla="*/ 204703 h 712941"/>
              <a:gd name="connsiteX82" fmla="*/ 163701 w 585882"/>
              <a:gd name="connsiteY82" fmla="*/ 215291 h 712941"/>
              <a:gd name="connsiteX83" fmla="*/ 194054 w 585882"/>
              <a:gd name="connsiteY83" fmla="*/ 343762 h 712941"/>
              <a:gd name="connsiteX84" fmla="*/ 98760 w 585882"/>
              <a:gd name="connsiteY84" fmla="*/ 383291 h 712941"/>
              <a:gd name="connsiteX85" fmla="*/ 102995 w 585882"/>
              <a:gd name="connsiteY85" fmla="*/ 208938 h 712941"/>
              <a:gd name="connsiteX86" fmla="*/ 105113 w 585882"/>
              <a:gd name="connsiteY86" fmla="*/ 204703 h 712941"/>
              <a:gd name="connsiteX87" fmla="*/ 107230 w 585882"/>
              <a:gd name="connsiteY87" fmla="*/ 404468 h 712941"/>
              <a:gd name="connsiteX88" fmla="*/ 203230 w 585882"/>
              <a:gd name="connsiteY88" fmla="*/ 364938 h 712941"/>
              <a:gd name="connsiteX89" fmla="*/ 272407 w 585882"/>
              <a:gd name="connsiteY89" fmla="*/ 477880 h 712941"/>
              <a:gd name="connsiteX90" fmla="*/ 238525 w 585882"/>
              <a:gd name="connsiteY90" fmla="*/ 527291 h 712941"/>
              <a:gd name="connsiteX91" fmla="*/ 107230 w 585882"/>
              <a:gd name="connsiteY91" fmla="*/ 404468 h 712941"/>
              <a:gd name="connsiteX92" fmla="*/ 260407 w 585882"/>
              <a:gd name="connsiteY92" fmla="*/ 534350 h 712941"/>
              <a:gd name="connsiteX93" fmla="*/ 287936 w 585882"/>
              <a:gd name="connsiteY93" fmla="*/ 494821 h 712941"/>
              <a:gd name="connsiteX94" fmla="*/ 304172 w 585882"/>
              <a:gd name="connsiteY94" fmla="*/ 509644 h 712941"/>
              <a:gd name="connsiteX95" fmla="*/ 352877 w 585882"/>
              <a:gd name="connsiteY95" fmla="*/ 541409 h 712941"/>
              <a:gd name="connsiteX96" fmla="*/ 326054 w 585882"/>
              <a:gd name="connsiteY96" fmla="*/ 542821 h 712941"/>
              <a:gd name="connsiteX97" fmla="*/ 260407 w 585882"/>
              <a:gd name="connsiteY97" fmla="*/ 534350 h 712941"/>
              <a:gd name="connsiteX98" fmla="*/ 359230 w 585882"/>
              <a:gd name="connsiteY98" fmla="*/ 412938 h 712941"/>
              <a:gd name="connsiteX99" fmla="*/ 287936 w 585882"/>
              <a:gd name="connsiteY99" fmla="*/ 461644 h 712941"/>
              <a:gd name="connsiteX100" fmla="*/ 223701 w 585882"/>
              <a:gd name="connsiteY100" fmla="*/ 357174 h 712941"/>
              <a:gd name="connsiteX101" fmla="*/ 318995 w 585882"/>
              <a:gd name="connsiteY101" fmla="*/ 317644 h 712941"/>
              <a:gd name="connsiteX102" fmla="*/ 359230 w 585882"/>
              <a:gd name="connsiteY102" fmla="*/ 412938 h 712941"/>
              <a:gd name="connsiteX103" fmla="*/ 310525 w 585882"/>
              <a:gd name="connsiteY103" fmla="*/ 295762 h 712941"/>
              <a:gd name="connsiteX104" fmla="*/ 215230 w 585882"/>
              <a:gd name="connsiteY104" fmla="*/ 335291 h 712941"/>
              <a:gd name="connsiteX105" fmla="*/ 186289 w 585882"/>
              <a:gd name="connsiteY105" fmla="*/ 215997 h 712941"/>
              <a:gd name="connsiteX106" fmla="*/ 270995 w 585882"/>
              <a:gd name="connsiteY106" fmla="*/ 199762 h 712941"/>
              <a:gd name="connsiteX107" fmla="*/ 310525 w 585882"/>
              <a:gd name="connsiteY107" fmla="*/ 295762 h 712941"/>
              <a:gd name="connsiteX108" fmla="*/ 292172 w 585882"/>
              <a:gd name="connsiteY108" fmla="*/ 190585 h 712941"/>
              <a:gd name="connsiteX109" fmla="*/ 363466 w 585882"/>
              <a:gd name="connsiteY109" fmla="*/ 141880 h 712941"/>
              <a:gd name="connsiteX110" fmla="*/ 427701 w 585882"/>
              <a:gd name="connsiteY110" fmla="*/ 246350 h 712941"/>
              <a:gd name="connsiteX111" fmla="*/ 332407 w 585882"/>
              <a:gd name="connsiteY111" fmla="*/ 285880 h 712941"/>
              <a:gd name="connsiteX112" fmla="*/ 292172 w 585882"/>
              <a:gd name="connsiteY112" fmla="*/ 190585 h 712941"/>
              <a:gd name="connsiteX113" fmla="*/ 318995 w 585882"/>
              <a:gd name="connsiteY113" fmla="*/ 492703 h 712941"/>
              <a:gd name="connsiteX114" fmla="*/ 303466 w 585882"/>
              <a:gd name="connsiteY114" fmla="*/ 478585 h 712941"/>
              <a:gd name="connsiteX115" fmla="*/ 367701 w 585882"/>
              <a:gd name="connsiteY115" fmla="*/ 434115 h 712941"/>
              <a:gd name="connsiteX116" fmla="*/ 406525 w 585882"/>
              <a:gd name="connsiteY116" fmla="*/ 527997 h 712941"/>
              <a:gd name="connsiteX117" fmla="*/ 318995 w 585882"/>
              <a:gd name="connsiteY117" fmla="*/ 492703 h 712941"/>
              <a:gd name="connsiteX118" fmla="*/ 389583 w 585882"/>
              <a:gd name="connsiteY118" fmla="*/ 424938 h 712941"/>
              <a:gd name="connsiteX119" fmla="*/ 466525 w 585882"/>
              <a:gd name="connsiteY119" fmla="*/ 410821 h 712941"/>
              <a:gd name="connsiteX120" fmla="*/ 429113 w 585882"/>
              <a:gd name="connsiteY120" fmla="*/ 518821 h 712941"/>
              <a:gd name="connsiteX121" fmla="*/ 389583 w 585882"/>
              <a:gd name="connsiteY121" fmla="*/ 424938 h 712941"/>
              <a:gd name="connsiteX122" fmla="*/ 476407 w 585882"/>
              <a:gd name="connsiteY122" fmla="*/ 490585 h 712941"/>
              <a:gd name="connsiteX123" fmla="*/ 482760 w 585882"/>
              <a:gd name="connsiteY123" fmla="*/ 471527 h 712941"/>
              <a:gd name="connsiteX124" fmla="*/ 489113 w 585882"/>
              <a:gd name="connsiteY124" fmla="*/ 412233 h 712941"/>
              <a:gd name="connsiteX125" fmla="*/ 536407 w 585882"/>
              <a:gd name="connsiteY125" fmla="*/ 420703 h 712941"/>
              <a:gd name="connsiteX126" fmla="*/ 476407 w 585882"/>
              <a:gd name="connsiteY126" fmla="*/ 490585 h 712941"/>
              <a:gd name="connsiteX127" fmla="*/ 570289 w 585882"/>
              <a:gd name="connsiteY127" fmla="*/ 200468 h 712941"/>
              <a:gd name="connsiteX128" fmla="*/ 326054 w 585882"/>
              <a:gd name="connsiteY128" fmla="*/ 37409 h 712941"/>
              <a:gd name="connsiteX129" fmla="*/ 225113 w 585882"/>
              <a:gd name="connsiteY129" fmla="*/ 57880 h 712941"/>
              <a:gd name="connsiteX130" fmla="*/ 81819 w 585882"/>
              <a:gd name="connsiteY130" fmla="*/ 201174 h 712941"/>
              <a:gd name="connsiteX131" fmla="*/ 81819 w 585882"/>
              <a:gd name="connsiteY131" fmla="*/ 403762 h 712941"/>
              <a:gd name="connsiteX132" fmla="*/ 326054 w 585882"/>
              <a:gd name="connsiteY132" fmla="*/ 566821 h 712941"/>
              <a:gd name="connsiteX133" fmla="*/ 426995 w 585882"/>
              <a:gd name="connsiteY133" fmla="*/ 546350 h 712941"/>
              <a:gd name="connsiteX134" fmla="*/ 562525 w 585882"/>
              <a:gd name="connsiteY134" fmla="*/ 419997 h 712941"/>
              <a:gd name="connsiteX135" fmla="*/ 563936 w 585882"/>
              <a:gd name="connsiteY135" fmla="*/ 417174 h 712941"/>
              <a:gd name="connsiteX136" fmla="*/ 563936 w 585882"/>
              <a:gd name="connsiteY136" fmla="*/ 417174 h 712941"/>
              <a:gd name="connsiteX137" fmla="*/ 570289 w 585882"/>
              <a:gd name="connsiteY137" fmla="*/ 200468 h 71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585882" h="712941">
                <a:moveTo>
                  <a:pt x="436877" y="674115"/>
                </a:moveTo>
                <a:cubicBezTo>
                  <a:pt x="451701" y="674115"/>
                  <a:pt x="464407" y="683997"/>
                  <a:pt x="469348" y="697409"/>
                </a:cubicBezTo>
                <a:lnTo>
                  <a:pt x="182054" y="697409"/>
                </a:lnTo>
                <a:cubicBezTo>
                  <a:pt x="186995" y="683997"/>
                  <a:pt x="199701" y="674115"/>
                  <a:pt x="214525" y="674115"/>
                </a:cubicBezTo>
                <a:lnTo>
                  <a:pt x="436877" y="674115"/>
                </a:lnTo>
                <a:close/>
                <a:moveTo>
                  <a:pt x="222289" y="21174"/>
                </a:moveTo>
                <a:lnTo>
                  <a:pt x="216642" y="7056"/>
                </a:lnTo>
                <a:cubicBezTo>
                  <a:pt x="214525" y="1409"/>
                  <a:pt x="207466" y="-1415"/>
                  <a:pt x="201819" y="703"/>
                </a:cubicBezTo>
                <a:cubicBezTo>
                  <a:pt x="35230" y="69880"/>
                  <a:pt x="-43828" y="260468"/>
                  <a:pt x="24642" y="426350"/>
                </a:cubicBezTo>
                <a:cubicBezTo>
                  <a:pt x="74760" y="547762"/>
                  <a:pt x="190525" y="622585"/>
                  <a:pt x="314054" y="627527"/>
                </a:cubicBezTo>
                <a:lnTo>
                  <a:pt x="314054" y="651527"/>
                </a:lnTo>
                <a:lnTo>
                  <a:pt x="214525" y="651527"/>
                </a:lnTo>
                <a:cubicBezTo>
                  <a:pt x="186995" y="651527"/>
                  <a:pt x="163701" y="671291"/>
                  <a:pt x="158054" y="697409"/>
                </a:cubicBezTo>
                <a:lnTo>
                  <a:pt x="153113" y="697409"/>
                </a:lnTo>
                <a:cubicBezTo>
                  <a:pt x="146760" y="697409"/>
                  <a:pt x="141819" y="702350"/>
                  <a:pt x="141819" y="708703"/>
                </a:cubicBezTo>
                <a:cubicBezTo>
                  <a:pt x="141819" y="715056"/>
                  <a:pt x="146760" y="719997"/>
                  <a:pt x="153113" y="719997"/>
                </a:cubicBezTo>
                <a:lnTo>
                  <a:pt x="498289" y="719997"/>
                </a:lnTo>
                <a:cubicBezTo>
                  <a:pt x="504642" y="719997"/>
                  <a:pt x="509583" y="715056"/>
                  <a:pt x="509583" y="708703"/>
                </a:cubicBezTo>
                <a:cubicBezTo>
                  <a:pt x="509583" y="702350"/>
                  <a:pt x="504642" y="697409"/>
                  <a:pt x="498289" y="697409"/>
                </a:cubicBezTo>
                <a:lnTo>
                  <a:pt x="493348" y="697409"/>
                </a:lnTo>
                <a:cubicBezTo>
                  <a:pt x="487701" y="671291"/>
                  <a:pt x="465113" y="651527"/>
                  <a:pt x="436877" y="651527"/>
                </a:cubicBezTo>
                <a:lnTo>
                  <a:pt x="337348" y="651527"/>
                </a:lnTo>
                <a:lnTo>
                  <a:pt x="337348" y="627527"/>
                </a:lnTo>
                <a:cubicBezTo>
                  <a:pt x="375466" y="626115"/>
                  <a:pt x="413583" y="618350"/>
                  <a:pt x="450289" y="602821"/>
                </a:cubicBezTo>
                <a:cubicBezTo>
                  <a:pt x="453113" y="601409"/>
                  <a:pt x="455230" y="599291"/>
                  <a:pt x="456642" y="596468"/>
                </a:cubicBezTo>
                <a:cubicBezTo>
                  <a:pt x="458054" y="593644"/>
                  <a:pt x="458054" y="590821"/>
                  <a:pt x="456642" y="587997"/>
                </a:cubicBezTo>
                <a:lnTo>
                  <a:pt x="450995" y="573880"/>
                </a:lnTo>
                <a:cubicBezTo>
                  <a:pt x="448877" y="568233"/>
                  <a:pt x="441819" y="565409"/>
                  <a:pt x="436172" y="567527"/>
                </a:cubicBezTo>
                <a:cubicBezTo>
                  <a:pt x="430525" y="569644"/>
                  <a:pt x="427701" y="576703"/>
                  <a:pt x="429819" y="582350"/>
                </a:cubicBezTo>
                <a:lnTo>
                  <a:pt x="431230" y="585880"/>
                </a:lnTo>
                <a:cubicBezTo>
                  <a:pt x="400172" y="597174"/>
                  <a:pt x="369113" y="603527"/>
                  <a:pt x="337348" y="604233"/>
                </a:cubicBezTo>
                <a:lnTo>
                  <a:pt x="337348" y="600703"/>
                </a:lnTo>
                <a:cubicBezTo>
                  <a:pt x="337348" y="594350"/>
                  <a:pt x="332407" y="589409"/>
                  <a:pt x="326054" y="589409"/>
                </a:cubicBezTo>
                <a:cubicBezTo>
                  <a:pt x="319701" y="589409"/>
                  <a:pt x="314760" y="594350"/>
                  <a:pt x="314760" y="600703"/>
                </a:cubicBezTo>
                <a:lnTo>
                  <a:pt x="314760" y="604233"/>
                </a:lnTo>
                <a:cubicBezTo>
                  <a:pt x="200407" y="599997"/>
                  <a:pt x="93113" y="530115"/>
                  <a:pt x="46525" y="417880"/>
                </a:cubicBezTo>
                <a:cubicBezTo>
                  <a:pt x="-16299" y="266821"/>
                  <a:pt x="52172" y="93880"/>
                  <a:pt x="199701" y="26821"/>
                </a:cubicBezTo>
                <a:lnTo>
                  <a:pt x="201113" y="30350"/>
                </a:lnTo>
                <a:cubicBezTo>
                  <a:pt x="203230" y="35997"/>
                  <a:pt x="210289" y="38821"/>
                  <a:pt x="215936" y="35997"/>
                </a:cubicBezTo>
                <a:cubicBezTo>
                  <a:pt x="221583" y="33880"/>
                  <a:pt x="224407" y="26821"/>
                  <a:pt x="222289" y="21174"/>
                </a:cubicBezTo>
                <a:moveTo>
                  <a:pt x="546995" y="398821"/>
                </a:moveTo>
                <a:cubicBezTo>
                  <a:pt x="527936" y="393174"/>
                  <a:pt x="508172" y="389644"/>
                  <a:pt x="488407" y="388233"/>
                </a:cubicBezTo>
                <a:cubicBezTo>
                  <a:pt x="486995" y="374115"/>
                  <a:pt x="485583" y="359997"/>
                  <a:pt x="482760" y="345174"/>
                </a:cubicBezTo>
                <a:cubicBezTo>
                  <a:pt x="481348" y="338821"/>
                  <a:pt x="475701" y="334585"/>
                  <a:pt x="469348" y="335997"/>
                </a:cubicBezTo>
                <a:cubicBezTo>
                  <a:pt x="462995" y="337409"/>
                  <a:pt x="458760" y="343056"/>
                  <a:pt x="460172" y="349409"/>
                </a:cubicBezTo>
                <a:cubicBezTo>
                  <a:pt x="462995" y="362821"/>
                  <a:pt x="464407" y="375527"/>
                  <a:pt x="465113" y="387527"/>
                </a:cubicBezTo>
                <a:cubicBezTo>
                  <a:pt x="436172" y="388233"/>
                  <a:pt x="407936" y="393174"/>
                  <a:pt x="380407" y="403762"/>
                </a:cubicBezTo>
                <a:lnTo>
                  <a:pt x="340877" y="307762"/>
                </a:lnTo>
                <a:lnTo>
                  <a:pt x="436172" y="268233"/>
                </a:lnTo>
                <a:cubicBezTo>
                  <a:pt x="441113" y="280938"/>
                  <a:pt x="445348" y="292938"/>
                  <a:pt x="448877" y="305644"/>
                </a:cubicBezTo>
                <a:cubicBezTo>
                  <a:pt x="450995" y="311997"/>
                  <a:pt x="457348" y="315527"/>
                  <a:pt x="462995" y="313409"/>
                </a:cubicBezTo>
                <a:cubicBezTo>
                  <a:pt x="469348" y="311291"/>
                  <a:pt x="472877" y="304938"/>
                  <a:pt x="470760" y="299291"/>
                </a:cubicBezTo>
                <a:cubicBezTo>
                  <a:pt x="466525" y="285880"/>
                  <a:pt x="462289" y="272468"/>
                  <a:pt x="457348" y="259762"/>
                </a:cubicBezTo>
                <a:lnTo>
                  <a:pt x="552642" y="220233"/>
                </a:lnTo>
                <a:cubicBezTo>
                  <a:pt x="574525" y="280233"/>
                  <a:pt x="570995" y="343762"/>
                  <a:pt x="546995" y="398821"/>
                </a:cubicBezTo>
                <a:moveTo>
                  <a:pt x="544172" y="199056"/>
                </a:moveTo>
                <a:lnTo>
                  <a:pt x="448877" y="238585"/>
                </a:lnTo>
                <a:cubicBezTo>
                  <a:pt x="429819" y="195527"/>
                  <a:pt x="405819" y="156703"/>
                  <a:pt x="379701" y="125644"/>
                </a:cubicBezTo>
                <a:cubicBezTo>
                  <a:pt x="393113" y="110821"/>
                  <a:pt x="404407" y="94585"/>
                  <a:pt x="413583" y="76233"/>
                </a:cubicBezTo>
                <a:cubicBezTo>
                  <a:pt x="470054" y="98821"/>
                  <a:pt x="517348" y="141880"/>
                  <a:pt x="544172" y="199056"/>
                </a:cubicBezTo>
                <a:moveTo>
                  <a:pt x="390995" y="69174"/>
                </a:moveTo>
                <a:cubicBezTo>
                  <a:pt x="383230" y="83291"/>
                  <a:pt x="374054" y="96703"/>
                  <a:pt x="363466" y="108703"/>
                </a:cubicBezTo>
                <a:cubicBezTo>
                  <a:pt x="358525" y="103056"/>
                  <a:pt x="352877" y="98115"/>
                  <a:pt x="347230" y="93880"/>
                </a:cubicBezTo>
                <a:cubicBezTo>
                  <a:pt x="330995" y="79762"/>
                  <a:pt x="314760" y="69174"/>
                  <a:pt x="298525" y="62115"/>
                </a:cubicBezTo>
                <a:cubicBezTo>
                  <a:pt x="306995" y="61409"/>
                  <a:pt x="316172" y="60703"/>
                  <a:pt x="325348" y="60703"/>
                </a:cubicBezTo>
                <a:cubicBezTo>
                  <a:pt x="347936" y="59997"/>
                  <a:pt x="370525" y="63527"/>
                  <a:pt x="390995" y="69174"/>
                </a:cubicBezTo>
                <a:moveTo>
                  <a:pt x="332407" y="110821"/>
                </a:moveTo>
                <a:cubicBezTo>
                  <a:pt x="337348" y="115056"/>
                  <a:pt x="342995" y="119997"/>
                  <a:pt x="347936" y="124938"/>
                </a:cubicBezTo>
                <a:cubicBezTo>
                  <a:pt x="328877" y="143291"/>
                  <a:pt x="307701" y="158115"/>
                  <a:pt x="283701" y="169409"/>
                </a:cubicBezTo>
                <a:lnTo>
                  <a:pt x="244877" y="75527"/>
                </a:lnTo>
                <a:cubicBezTo>
                  <a:pt x="269583" y="71291"/>
                  <a:pt x="300642" y="83291"/>
                  <a:pt x="332407" y="110821"/>
                </a:cubicBezTo>
                <a:moveTo>
                  <a:pt x="262525" y="178585"/>
                </a:moveTo>
                <a:cubicBezTo>
                  <a:pt x="237819" y="187762"/>
                  <a:pt x="211701" y="191997"/>
                  <a:pt x="185583" y="192703"/>
                </a:cubicBezTo>
                <a:cubicBezTo>
                  <a:pt x="185583" y="185644"/>
                  <a:pt x="185583" y="178585"/>
                  <a:pt x="186289" y="171527"/>
                </a:cubicBezTo>
                <a:cubicBezTo>
                  <a:pt x="189113" y="129174"/>
                  <a:pt x="202525" y="98821"/>
                  <a:pt x="222995" y="83997"/>
                </a:cubicBezTo>
                <a:lnTo>
                  <a:pt x="262525" y="178585"/>
                </a:lnTo>
                <a:close/>
                <a:moveTo>
                  <a:pt x="174995" y="112938"/>
                </a:moveTo>
                <a:cubicBezTo>
                  <a:pt x="168642" y="129174"/>
                  <a:pt x="165113" y="148233"/>
                  <a:pt x="162995" y="170115"/>
                </a:cubicBezTo>
                <a:cubicBezTo>
                  <a:pt x="162289" y="177174"/>
                  <a:pt x="162289" y="184938"/>
                  <a:pt x="162289" y="191997"/>
                </a:cubicBezTo>
                <a:cubicBezTo>
                  <a:pt x="146760" y="190585"/>
                  <a:pt x="130525" y="187762"/>
                  <a:pt x="114995" y="183527"/>
                </a:cubicBezTo>
                <a:cubicBezTo>
                  <a:pt x="130525" y="155997"/>
                  <a:pt x="150995" y="132703"/>
                  <a:pt x="174995" y="112938"/>
                </a:cubicBezTo>
                <a:moveTo>
                  <a:pt x="105113" y="204703"/>
                </a:moveTo>
                <a:cubicBezTo>
                  <a:pt x="124172" y="210350"/>
                  <a:pt x="143936" y="213880"/>
                  <a:pt x="163701" y="215291"/>
                </a:cubicBezTo>
                <a:cubicBezTo>
                  <a:pt x="166525" y="256233"/>
                  <a:pt x="177113" y="299997"/>
                  <a:pt x="194054" y="343762"/>
                </a:cubicBezTo>
                <a:lnTo>
                  <a:pt x="98760" y="383291"/>
                </a:lnTo>
                <a:cubicBezTo>
                  <a:pt x="78289" y="326821"/>
                  <a:pt x="79701" y="265409"/>
                  <a:pt x="102995" y="208938"/>
                </a:cubicBezTo>
                <a:cubicBezTo>
                  <a:pt x="103701" y="207527"/>
                  <a:pt x="104407" y="206115"/>
                  <a:pt x="105113" y="204703"/>
                </a:cubicBezTo>
                <a:moveTo>
                  <a:pt x="107230" y="404468"/>
                </a:moveTo>
                <a:lnTo>
                  <a:pt x="203230" y="364938"/>
                </a:lnTo>
                <a:cubicBezTo>
                  <a:pt x="222289" y="407997"/>
                  <a:pt x="246289" y="446821"/>
                  <a:pt x="272407" y="477880"/>
                </a:cubicBezTo>
                <a:cubicBezTo>
                  <a:pt x="258995" y="492703"/>
                  <a:pt x="247701" y="508938"/>
                  <a:pt x="238525" y="527291"/>
                </a:cubicBezTo>
                <a:cubicBezTo>
                  <a:pt x="181348" y="504703"/>
                  <a:pt x="134054" y="461644"/>
                  <a:pt x="107230" y="404468"/>
                </a:cubicBezTo>
                <a:moveTo>
                  <a:pt x="260407" y="534350"/>
                </a:moveTo>
                <a:cubicBezTo>
                  <a:pt x="268172" y="520232"/>
                  <a:pt x="277348" y="506821"/>
                  <a:pt x="287936" y="494821"/>
                </a:cubicBezTo>
                <a:cubicBezTo>
                  <a:pt x="292877" y="500468"/>
                  <a:pt x="298525" y="505409"/>
                  <a:pt x="304172" y="509644"/>
                </a:cubicBezTo>
                <a:cubicBezTo>
                  <a:pt x="320407" y="523762"/>
                  <a:pt x="336642" y="534350"/>
                  <a:pt x="352877" y="541409"/>
                </a:cubicBezTo>
                <a:cubicBezTo>
                  <a:pt x="343701" y="542115"/>
                  <a:pt x="335230" y="542821"/>
                  <a:pt x="326054" y="542821"/>
                </a:cubicBezTo>
                <a:cubicBezTo>
                  <a:pt x="303466" y="543527"/>
                  <a:pt x="281583" y="539997"/>
                  <a:pt x="260407" y="534350"/>
                </a:cubicBezTo>
                <a:moveTo>
                  <a:pt x="359230" y="412938"/>
                </a:moveTo>
                <a:cubicBezTo>
                  <a:pt x="333113" y="424938"/>
                  <a:pt x="309113" y="441880"/>
                  <a:pt x="287936" y="461644"/>
                </a:cubicBezTo>
                <a:cubicBezTo>
                  <a:pt x="263230" y="432703"/>
                  <a:pt x="241348" y="396703"/>
                  <a:pt x="223701" y="357174"/>
                </a:cubicBezTo>
                <a:lnTo>
                  <a:pt x="318995" y="317644"/>
                </a:lnTo>
                <a:lnTo>
                  <a:pt x="359230" y="412938"/>
                </a:lnTo>
                <a:close/>
                <a:moveTo>
                  <a:pt x="310525" y="295762"/>
                </a:moveTo>
                <a:lnTo>
                  <a:pt x="215230" y="335291"/>
                </a:lnTo>
                <a:cubicBezTo>
                  <a:pt x="199701" y="294350"/>
                  <a:pt x="189819" y="253409"/>
                  <a:pt x="186289" y="215997"/>
                </a:cubicBezTo>
                <a:cubicBezTo>
                  <a:pt x="215230" y="215291"/>
                  <a:pt x="243466" y="210350"/>
                  <a:pt x="270995" y="199762"/>
                </a:cubicBezTo>
                <a:lnTo>
                  <a:pt x="310525" y="295762"/>
                </a:lnTo>
                <a:close/>
                <a:moveTo>
                  <a:pt x="292172" y="190585"/>
                </a:moveTo>
                <a:cubicBezTo>
                  <a:pt x="318289" y="178585"/>
                  <a:pt x="342289" y="161644"/>
                  <a:pt x="363466" y="141880"/>
                </a:cubicBezTo>
                <a:cubicBezTo>
                  <a:pt x="388172" y="170821"/>
                  <a:pt x="410054" y="206821"/>
                  <a:pt x="427701" y="246350"/>
                </a:cubicBezTo>
                <a:lnTo>
                  <a:pt x="332407" y="285880"/>
                </a:lnTo>
                <a:lnTo>
                  <a:pt x="292172" y="190585"/>
                </a:lnTo>
                <a:close/>
                <a:moveTo>
                  <a:pt x="318995" y="492703"/>
                </a:moveTo>
                <a:cubicBezTo>
                  <a:pt x="314054" y="488468"/>
                  <a:pt x="308407" y="483527"/>
                  <a:pt x="303466" y="478585"/>
                </a:cubicBezTo>
                <a:cubicBezTo>
                  <a:pt x="322525" y="460938"/>
                  <a:pt x="343701" y="445409"/>
                  <a:pt x="367701" y="434115"/>
                </a:cubicBezTo>
                <a:lnTo>
                  <a:pt x="406525" y="527997"/>
                </a:lnTo>
                <a:cubicBezTo>
                  <a:pt x="381819" y="532233"/>
                  <a:pt x="351466" y="520232"/>
                  <a:pt x="318995" y="492703"/>
                </a:cubicBezTo>
                <a:moveTo>
                  <a:pt x="389583" y="424938"/>
                </a:moveTo>
                <a:cubicBezTo>
                  <a:pt x="414289" y="415762"/>
                  <a:pt x="440407" y="411527"/>
                  <a:pt x="466525" y="410821"/>
                </a:cubicBezTo>
                <a:cubicBezTo>
                  <a:pt x="467230" y="462350"/>
                  <a:pt x="453819" y="501880"/>
                  <a:pt x="429113" y="518821"/>
                </a:cubicBezTo>
                <a:lnTo>
                  <a:pt x="389583" y="424938"/>
                </a:lnTo>
                <a:close/>
                <a:moveTo>
                  <a:pt x="476407" y="490585"/>
                </a:moveTo>
                <a:cubicBezTo>
                  <a:pt x="478525" y="484233"/>
                  <a:pt x="480642" y="477880"/>
                  <a:pt x="482760" y="471527"/>
                </a:cubicBezTo>
                <a:cubicBezTo>
                  <a:pt x="486995" y="453880"/>
                  <a:pt x="489113" y="433409"/>
                  <a:pt x="489113" y="412233"/>
                </a:cubicBezTo>
                <a:cubicBezTo>
                  <a:pt x="505348" y="413644"/>
                  <a:pt x="520877" y="416468"/>
                  <a:pt x="536407" y="420703"/>
                </a:cubicBezTo>
                <a:cubicBezTo>
                  <a:pt x="521583" y="446821"/>
                  <a:pt x="501113" y="470821"/>
                  <a:pt x="476407" y="490585"/>
                </a:cubicBezTo>
                <a:moveTo>
                  <a:pt x="570289" y="200468"/>
                </a:moveTo>
                <a:cubicBezTo>
                  <a:pt x="529348" y="101644"/>
                  <a:pt x="433348" y="37409"/>
                  <a:pt x="326054" y="37409"/>
                </a:cubicBezTo>
                <a:cubicBezTo>
                  <a:pt x="291466" y="37409"/>
                  <a:pt x="257583" y="44468"/>
                  <a:pt x="225113" y="57880"/>
                </a:cubicBezTo>
                <a:cubicBezTo>
                  <a:pt x="160172" y="84703"/>
                  <a:pt x="109348" y="135527"/>
                  <a:pt x="81819" y="201174"/>
                </a:cubicBezTo>
                <a:cubicBezTo>
                  <a:pt x="54995" y="266115"/>
                  <a:pt x="54995" y="338115"/>
                  <a:pt x="81819" y="403762"/>
                </a:cubicBezTo>
                <a:cubicBezTo>
                  <a:pt x="122760" y="503291"/>
                  <a:pt x="218760" y="566821"/>
                  <a:pt x="326054" y="566821"/>
                </a:cubicBezTo>
                <a:cubicBezTo>
                  <a:pt x="360642" y="566821"/>
                  <a:pt x="394525" y="559762"/>
                  <a:pt x="426995" y="546350"/>
                </a:cubicBezTo>
                <a:cubicBezTo>
                  <a:pt x="488407" y="520938"/>
                  <a:pt x="534995" y="475056"/>
                  <a:pt x="562525" y="419997"/>
                </a:cubicBezTo>
                <a:cubicBezTo>
                  <a:pt x="563230" y="419291"/>
                  <a:pt x="563230" y="418585"/>
                  <a:pt x="563936" y="417174"/>
                </a:cubicBezTo>
                <a:cubicBezTo>
                  <a:pt x="563936" y="417174"/>
                  <a:pt x="563936" y="417174"/>
                  <a:pt x="563936" y="417174"/>
                </a:cubicBezTo>
                <a:cubicBezTo>
                  <a:pt x="595701" y="350821"/>
                  <a:pt x="599936" y="273174"/>
                  <a:pt x="570289" y="200468"/>
                </a:cubicBezTo>
              </a:path>
            </a:pathLst>
          </a:custGeom>
          <a:ln/>
        </p:spPr>
        <p:style>
          <a:lnRef idx="1">
            <a:schemeClr val="accent1"/>
          </a:lnRef>
          <a:fillRef idx="0">
            <a:schemeClr val="accent1"/>
          </a:fillRef>
          <a:effectRef idx="0">
            <a:schemeClr val="accent1"/>
          </a:effectRef>
          <a:fontRef idx="minor">
            <a:schemeClr val="tx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499732614"/>
      </p:ext>
    </p:extLst>
  </p:cSld>
  <p:clrMapOvr>
    <a:masterClrMapping/>
  </p:clrMapOvr>
  <p:transition spd="slow">
    <p:fade thruBlk="1"/>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806D78-60C7-4D00-9651-7BE6AE038365}"/>
              </a:ext>
            </a:extLst>
          </p:cNvPr>
          <p:cNvSpPr>
            <a:spLocks noGrp="1"/>
          </p:cNvSpPr>
          <p:nvPr>
            <p:ph type="title"/>
          </p:nvPr>
        </p:nvSpPr>
        <p:spPr>
          <a:xfrm>
            <a:off x="1651889" y="228600"/>
            <a:ext cx="8681720" cy="892552"/>
          </a:xfrm>
        </p:spPr>
        <p:txBody>
          <a:bodyPr>
            <a:normAutofit fontScale="90000"/>
          </a:bodyPr>
          <a:lstStyle/>
          <a:p>
            <a:r>
              <a:rPr lang="ru-RU" dirty="0"/>
              <a:t>Дополнительные требования к участникам закупки</a:t>
            </a:r>
          </a:p>
        </p:txBody>
      </p:sp>
      <p:sp>
        <p:nvSpPr>
          <p:cNvPr id="4" name="Прямоугольник 3">
            <a:extLst>
              <a:ext uri="{FF2B5EF4-FFF2-40B4-BE49-F238E27FC236}">
                <a16:creationId xmlns:a16="http://schemas.microsoft.com/office/drawing/2014/main" id="{F9B443AE-8B25-4E6D-9696-8F9A5F8A6647}"/>
              </a:ext>
            </a:extLst>
          </p:cNvPr>
          <p:cNvSpPr/>
          <p:nvPr/>
        </p:nvSpPr>
        <p:spPr>
          <a:xfrm>
            <a:off x="2628900" y="1371600"/>
            <a:ext cx="6934200" cy="51568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b="1" dirty="0">
                <a:latin typeface="+mj-lt"/>
                <a:cs typeface="Arial" panose="020B0604020202020204" pitchFamily="34" charset="0"/>
              </a:rPr>
              <a:t>КОНКУРС, АУКЦИОН, ЗАПРОС КОТИРОВОК</a:t>
            </a:r>
          </a:p>
        </p:txBody>
      </p:sp>
      <p:sp>
        <p:nvSpPr>
          <p:cNvPr id="5" name="TextBox 4">
            <a:extLst>
              <a:ext uri="{FF2B5EF4-FFF2-40B4-BE49-F238E27FC236}">
                <a16:creationId xmlns:a16="http://schemas.microsoft.com/office/drawing/2014/main" id="{CF3473CE-4806-42BF-A0C6-B4398DB69E53}"/>
              </a:ext>
            </a:extLst>
          </p:cNvPr>
          <p:cNvSpPr txBox="1"/>
          <p:nvPr/>
        </p:nvSpPr>
        <p:spPr>
          <a:xfrm>
            <a:off x="4572000" y="1998916"/>
            <a:ext cx="3048000" cy="376868"/>
          </a:xfrm>
          <a:prstGeom prst="rect">
            <a:avLst/>
          </a:prstGeom>
          <a:noFill/>
        </p:spPr>
        <p:txBody>
          <a:bodyPr wrap="square" rtlCol="0">
            <a:spAutoFit/>
          </a:bodyPr>
          <a:lstStyle/>
          <a:p>
            <a:r>
              <a:rPr lang="ru-RU" dirty="0"/>
              <a:t>заказник обязан установить</a:t>
            </a:r>
          </a:p>
        </p:txBody>
      </p:sp>
      <p:sp>
        <p:nvSpPr>
          <p:cNvPr id="6" name="Стрелка: вниз 5">
            <a:extLst>
              <a:ext uri="{FF2B5EF4-FFF2-40B4-BE49-F238E27FC236}">
                <a16:creationId xmlns:a16="http://schemas.microsoft.com/office/drawing/2014/main" id="{FB65F564-11AA-4A35-BC9B-2B599C391DEA}"/>
              </a:ext>
            </a:extLst>
          </p:cNvPr>
          <p:cNvSpPr/>
          <p:nvPr/>
        </p:nvSpPr>
        <p:spPr>
          <a:xfrm>
            <a:off x="3124200" y="2036708"/>
            <a:ext cx="533400" cy="515684"/>
          </a:xfrm>
          <a:prstGeom prst="downArrow">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низ 6">
            <a:extLst>
              <a:ext uri="{FF2B5EF4-FFF2-40B4-BE49-F238E27FC236}">
                <a16:creationId xmlns:a16="http://schemas.microsoft.com/office/drawing/2014/main" id="{B58237FD-EFE9-4A81-84D9-12630C685A90}"/>
              </a:ext>
            </a:extLst>
          </p:cNvPr>
          <p:cNvSpPr/>
          <p:nvPr/>
        </p:nvSpPr>
        <p:spPr>
          <a:xfrm>
            <a:off x="8506933" y="1998916"/>
            <a:ext cx="533400" cy="515684"/>
          </a:xfrm>
          <a:prstGeom prst="downArrow">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CF5E3E9D-0156-4600-8DB8-892469941A81}"/>
              </a:ext>
            </a:extLst>
          </p:cNvPr>
          <p:cNvSpPr/>
          <p:nvPr/>
        </p:nvSpPr>
        <p:spPr>
          <a:xfrm>
            <a:off x="1460722" y="2626232"/>
            <a:ext cx="3860356" cy="2594354"/>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b="1" dirty="0">
                <a:solidFill>
                  <a:schemeClr val="tx2">
                    <a:lumMod val="75000"/>
                  </a:schemeClr>
                </a:solidFill>
                <a:latin typeface="+mj-lt"/>
                <a:cs typeface="Arial" panose="020B0604020202020204" pitchFamily="34" charset="0"/>
              </a:rPr>
              <a:t>ч. 2 ст. 31 Закона № 44-ФЗ</a:t>
            </a:r>
          </a:p>
          <a:p>
            <a:pPr algn="ctr"/>
            <a:endParaRPr lang="en-US" dirty="0">
              <a:latin typeface="+mj-lt"/>
              <a:cs typeface="Arial" panose="020B0604020202020204" pitchFamily="34" charset="0"/>
            </a:endParaRPr>
          </a:p>
          <a:p>
            <a:pPr algn="ctr"/>
            <a:r>
              <a:rPr lang="ru-RU" dirty="0">
                <a:latin typeface="+mj-lt"/>
                <a:cs typeface="Arial" panose="020B0604020202020204" pitchFamily="34" charset="0"/>
              </a:rPr>
              <a:t>Дополнительные требования к участника закупки</a:t>
            </a:r>
          </a:p>
          <a:p>
            <a:pPr algn="ctr"/>
            <a:r>
              <a:rPr lang="ru-RU" dirty="0">
                <a:latin typeface="+mj-lt"/>
                <a:cs typeface="Arial" panose="020B0604020202020204" pitchFamily="34" charset="0"/>
              </a:rPr>
              <a:t> </a:t>
            </a:r>
            <a:r>
              <a:rPr lang="ru-RU" b="1" dirty="0">
                <a:latin typeface="+mj-lt"/>
                <a:cs typeface="Arial" panose="020B0604020202020204" pitchFamily="34" charset="0"/>
              </a:rPr>
              <a:t>отдельных видов товаров, работ, услуг </a:t>
            </a:r>
          </a:p>
          <a:p>
            <a:pPr algn="ctr"/>
            <a:r>
              <a:rPr lang="ru-RU" b="1" dirty="0">
                <a:solidFill>
                  <a:srgbClr val="FF0000"/>
                </a:solidFill>
                <a:latin typeface="+mj-lt"/>
                <a:cs typeface="Arial" panose="020B0604020202020204" pitchFamily="34" charset="0"/>
              </a:rPr>
              <a:t>по перечню, утв. постановлением Правительства РФ от 29.12.2021 г. № 2571  </a:t>
            </a:r>
          </a:p>
        </p:txBody>
      </p:sp>
      <p:sp>
        <p:nvSpPr>
          <p:cNvPr id="9" name="Прямоугольник 8">
            <a:extLst>
              <a:ext uri="{FF2B5EF4-FFF2-40B4-BE49-F238E27FC236}">
                <a16:creationId xmlns:a16="http://schemas.microsoft.com/office/drawing/2014/main" id="{25669A6B-575C-4C75-90F5-D1E6E9097EF1}"/>
              </a:ext>
            </a:extLst>
          </p:cNvPr>
          <p:cNvSpPr/>
          <p:nvPr/>
        </p:nvSpPr>
        <p:spPr>
          <a:xfrm>
            <a:off x="6705600" y="2604958"/>
            <a:ext cx="3784156" cy="2615629"/>
          </a:xfrm>
          <a:prstGeom prst="rect">
            <a:avLst/>
          </a:prstGeom>
          <a:ln>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b="1" dirty="0">
                <a:solidFill>
                  <a:schemeClr val="bg1">
                    <a:lumMod val="65000"/>
                  </a:schemeClr>
                </a:solidFill>
                <a:latin typeface="+mj-lt"/>
                <a:cs typeface="Arial" panose="020B0604020202020204" pitchFamily="34" charset="0"/>
              </a:rPr>
              <a:t>ч. 2.1 ст. 31 Закона № 44-ФЗ</a:t>
            </a:r>
            <a:endParaRPr lang="en-US" b="1" dirty="0">
              <a:solidFill>
                <a:schemeClr val="bg1">
                  <a:lumMod val="65000"/>
                </a:schemeClr>
              </a:solidFill>
              <a:latin typeface="+mj-lt"/>
              <a:cs typeface="Arial" panose="020B0604020202020204" pitchFamily="34" charset="0"/>
            </a:endParaRPr>
          </a:p>
          <a:p>
            <a:pPr algn="ctr"/>
            <a:endParaRPr lang="ru-RU" b="1" dirty="0">
              <a:solidFill>
                <a:schemeClr val="bg1">
                  <a:lumMod val="65000"/>
                </a:schemeClr>
              </a:solidFill>
              <a:latin typeface="+mj-lt"/>
              <a:cs typeface="Arial" panose="020B0604020202020204" pitchFamily="34" charset="0"/>
            </a:endParaRPr>
          </a:p>
          <a:p>
            <a:pPr algn="ctr"/>
            <a:r>
              <a:rPr lang="ru-RU" b="1" dirty="0">
                <a:solidFill>
                  <a:schemeClr val="bg1">
                    <a:lumMod val="65000"/>
                  </a:schemeClr>
                </a:solidFill>
                <a:latin typeface="+mj-lt"/>
                <a:cs typeface="Arial" panose="020B0604020202020204" pitchFamily="34" charset="0"/>
              </a:rPr>
              <a:t>Универсальную стоимостную </a:t>
            </a:r>
            <a:r>
              <a:rPr lang="ru-RU" b="1" dirty="0" err="1">
                <a:solidFill>
                  <a:schemeClr val="bg1">
                    <a:lumMod val="65000"/>
                  </a:schemeClr>
                </a:solidFill>
                <a:latin typeface="+mj-lt"/>
                <a:cs typeface="Arial" panose="020B0604020202020204" pitchFamily="34" charset="0"/>
              </a:rPr>
              <a:t>предквалификацию</a:t>
            </a:r>
            <a:r>
              <a:rPr lang="ru-RU" b="1" dirty="0">
                <a:solidFill>
                  <a:schemeClr val="bg1">
                    <a:lumMod val="65000"/>
                  </a:schemeClr>
                </a:solidFill>
                <a:latin typeface="+mj-lt"/>
                <a:cs typeface="Arial" panose="020B0604020202020204" pitchFamily="34" charset="0"/>
              </a:rPr>
              <a:t>,</a:t>
            </a:r>
          </a:p>
          <a:p>
            <a:pPr algn="ctr"/>
            <a:r>
              <a:rPr lang="ru-RU" dirty="0">
                <a:solidFill>
                  <a:schemeClr val="bg1">
                    <a:lumMod val="65000"/>
                  </a:schemeClr>
                </a:solidFill>
                <a:latin typeface="+mj-lt"/>
                <a:cs typeface="Arial" panose="020B0604020202020204" pitchFamily="34" charset="0"/>
              </a:rPr>
              <a:t>если НМЦК ≥ 20 млн. рублей и НЕ установлены требования по ч. 2 ст. 31 Закона № 44-ФЗ</a:t>
            </a:r>
            <a:endParaRPr lang="ru-RU" b="1" dirty="0">
              <a:solidFill>
                <a:schemeClr val="bg1">
                  <a:lumMod val="65000"/>
                </a:schemeClr>
              </a:solidFill>
              <a:latin typeface="+mj-lt"/>
              <a:cs typeface="Arial" panose="020B0604020202020204" pitchFamily="34" charset="0"/>
            </a:endParaRPr>
          </a:p>
        </p:txBody>
      </p:sp>
    </p:spTree>
    <p:extLst>
      <p:ext uri="{BB962C8B-B14F-4D97-AF65-F5344CB8AC3E}">
        <p14:creationId xmlns:p14="http://schemas.microsoft.com/office/powerpoint/2010/main" val="303491468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681F0318-6D26-4D9A-B790-8EBF3EBE48D9}"/>
              </a:ext>
            </a:extLst>
          </p:cNvPr>
          <p:cNvGrpSpPr/>
          <p:nvPr/>
        </p:nvGrpSpPr>
        <p:grpSpPr>
          <a:xfrm>
            <a:off x="1585417" y="819337"/>
            <a:ext cx="8049456" cy="736075"/>
            <a:chOff x="442417" y="819336"/>
            <a:chExt cx="8049456" cy="736075"/>
          </a:xfrm>
        </p:grpSpPr>
        <p:sp>
          <p:nvSpPr>
            <p:cNvPr id="5" name="Прямоугольник: скругленные углы 4">
              <a:extLst>
                <a:ext uri="{FF2B5EF4-FFF2-40B4-BE49-F238E27FC236}">
                  <a16:creationId xmlns:a16="http://schemas.microsoft.com/office/drawing/2014/main" id="{8135CB54-BB6E-4281-BC86-5F6DAEBDE8A8}"/>
                </a:ext>
              </a:extLst>
            </p:cNvPr>
            <p:cNvSpPr/>
            <p:nvPr/>
          </p:nvSpPr>
          <p:spPr>
            <a:xfrm>
              <a:off x="1569643" y="1022011"/>
              <a:ext cx="6922230" cy="533400"/>
            </a:xfrm>
            <a:prstGeom prst="roundRect">
              <a:avLst/>
            </a:prstGeom>
            <a:ln>
              <a:solidFill>
                <a:schemeClr val="accent1">
                  <a:lumMod val="75000"/>
                </a:schemeClr>
              </a:solidFill>
              <a:prstDash val="lgDash"/>
            </a:ln>
          </p:spPr>
          <p:style>
            <a:lnRef idx="2">
              <a:schemeClr val="accent3"/>
            </a:lnRef>
            <a:fillRef idx="1">
              <a:schemeClr val="lt1"/>
            </a:fillRef>
            <a:effectRef idx="0">
              <a:schemeClr val="accent3"/>
            </a:effectRef>
            <a:fontRef idx="minor">
              <a:schemeClr val="dk1"/>
            </a:fontRef>
          </p:style>
          <p:txBody>
            <a:bodyPr rtlCol="0" anchor="ctr"/>
            <a:lstStyle/>
            <a:p>
              <a:pPr algn="ctr"/>
              <a:r>
                <a:rPr lang="ru-RU" dirty="0">
                  <a:latin typeface="Arial" panose="020B0604020202020204" pitchFamily="34" charset="0"/>
                  <a:cs typeface="Arial" panose="020B0604020202020204" pitchFamily="34" charset="0"/>
                </a:rPr>
                <a:t>Закупки в сфере </a:t>
              </a:r>
              <a:r>
                <a:rPr lang="ru-RU" b="1" dirty="0">
                  <a:latin typeface="Arial" panose="020B0604020202020204" pitchFamily="34" charset="0"/>
                  <a:cs typeface="Arial" panose="020B0604020202020204" pitchFamily="34" charset="0"/>
                </a:rPr>
                <a:t>культуры и культурного наследия</a:t>
              </a:r>
            </a:p>
          </p:txBody>
        </p:sp>
        <p:sp>
          <p:nvSpPr>
            <p:cNvPr id="15" name="Рисунок 150">
              <a:extLst>
                <a:ext uri="{FF2B5EF4-FFF2-40B4-BE49-F238E27FC236}">
                  <a16:creationId xmlns:a16="http://schemas.microsoft.com/office/drawing/2014/main" id="{FFD16379-3AC8-483E-8DB2-90F34076C39F}"/>
                </a:ext>
              </a:extLst>
            </p:cNvPr>
            <p:cNvSpPr>
              <a:spLocks noChangeAspect="1"/>
            </p:cNvSpPr>
            <p:nvPr/>
          </p:nvSpPr>
          <p:spPr>
            <a:xfrm>
              <a:off x="442417" y="819336"/>
              <a:ext cx="718594" cy="714375"/>
            </a:xfrm>
            <a:custGeom>
              <a:avLst/>
              <a:gdLst>
                <a:gd name="connsiteX0" fmla="*/ 711092 w 718593"/>
                <a:gd name="connsiteY0" fmla="*/ 222082 h 714375"/>
                <a:gd name="connsiteX1" fmla="*/ 455858 w 718593"/>
                <a:gd name="connsiteY1" fmla="*/ 57691 h 714375"/>
                <a:gd name="connsiteX2" fmla="*/ 441655 w 718593"/>
                <a:gd name="connsiteY2" fmla="*/ 60785 h 714375"/>
                <a:gd name="connsiteX3" fmla="*/ 444748 w 718593"/>
                <a:gd name="connsiteY3" fmla="*/ 74988 h 714375"/>
                <a:gd name="connsiteX4" fmla="*/ 696467 w 718593"/>
                <a:gd name="connsiteY4" fmla="*/ 237129 h 714375"/>
                <a:gd name="connsiteX5" fmla="*/ 641764 w 718593"/>
                <a:gd name="connsiteY5" fmla="*/ 237129 h 714375"/>
                <a:gd name="connsiteX6" fmla="*/ 374858 w 718593"/>
                <a:gd name="connsiteY6" fmla="*/ 65285 h 714375"/>
                <a:gd name="connsiteX7" fmla="*/ 344905 w 718593"/>
                <a:gd name="connsiteY7" fmla="*/ 65285 h 714375"/>
                <a:gd name="connsiteX8" fmla="*/ 77998 w 718593"/>
                <a:gd name="connsiteY8" fmla="*/ 236988 h 714375"/>
                <a:gd name="connsiteX9" fmla="*/ 23295 w 718593"/>
                <a:gd name="connsiteY9" fmla="*/ 236988 h 714375"/>
                <a:gd name="connsiteX10" fmla="*/ 359951 w 718593"/>
                <a:gd name="connsiteY10" fmla="*/ 20426 h 714375"/>
                <a:gd name="connsiteX11" fmla="*/ 407623 w 718593"/>
                <a:gd name="connsiteY11" fmla="*/ 51082 h 714375"/>
                <a:gd name="connsiteX12" fmla="*/ 421826 w 718593"/>
                <a:gd name="connsiteY12" fmla="*/ 47988 h 714375"/>
                <a:gd name="connsiteX13" fmla="*/ 418733 w 718593"/>
                <a:gd name="connsiteY13" fmla="*/ 33785 h 714375"/>
                <a:gd name="connsiteX14" fmla="*/ 371061 w 718593"/>
                <a:gd name="connsiteY14" fmla="*/ 3270 h 714375"/>
                <a:gd name="connsiteX15" fmla="*/ 348983 w 718593"/>
                <a:gd name="connsiteY15" fmla="*/ 3270 h 714375"/>
                <a:gd name="connsiteX16" fmla="*/ 8811 w 718593"/>
                <a:gd name="connsiteY16" fmla="*/ 222082 h 714375"/>
                <a:gd name="connsiteX17" fmla="*/ 795 w 718593"/>
                <a:gd name="connsiteY17" fmla="*/ 243738 h 714375"/>
                <a:gd name="connsiteX18" fmla="*/ 19217 w 718593"/>
                <a:gd name="connsiteY18" fmla="*/ 257520 h 714375"/>
                <a:gd name="connsiteX19" fmla="*/ 70826 w 718593"/>
                <a:gd name="connsiteY19" fmla="*/ 257520 h 714375"/>
                <a:gd name="connsiteX20" fmla="*/ 70826 w 718593"/>
                <a:gd name="connsiteY20" fmla="*/ 292816 h 714375"/>
                <a:gd name="connsiteX21" fmla="*/ 70826 w 718593"/>
                <a:gd name="connsiteY21" fmla="*/ 323754 h 714375"/>
                <a:gd name="connsiteX22" fmla="*/ 84326 w 718593"/>
                <a:gd name="connsiteY22" fmla="*/ 340348 h 714375"/>
                <a:gd name="connsiteX23" fmla="*/ 84326 w 718593"/>
                <a:gd name="connsiteY23" fmla="*/ 358348 h 714375"/>
                <a:gd name="connsiteX24" fmla="*/ 101201 w 718593"/>
                <a:gd name="connsiteY24" fmla="*/ 375223 h 714375"/>
                <a:gd name="connsiteX25" fmla="*/ 102608 w 718593"/>
                <a:gd name="connsiteY25" fmla="*/ 375223 h 714375"/>
                <a:gd name="connsiteX26" fmla="*/ 102608 w 718593"/>
                <a:gd name="connsiteY26" fmla="*/ 413191 h 714375"/>
                <a:gd name="connsiteX27" fmla="*/ 112873 w 718593"/>
                <a:gd name="connsiteY27" fmla="*/ 423457 h 714375"/>
                <a:gd name="connsiteX28" fmla="*/ 123139 w 718593"/>
                <a:gd name="connsiteY28" fmla="*/ 413191 h 714375"/>
                <a:gd name="connsiteX29" fmla="*/ 123139 w 718593"/>
                <a:gd name="connsiteY29" fmla="*/ 364957 h 714375"/>
                <a:gd name="connsiteX30" fmla="*/ 112873 w 718593"/>
                <a:gd name="connsiteY30" fmla="*/ 354691 h 714375"/>
                <a:gd name="connsiteX31" fmla="*/ 104717 w 718593"/>
                <a:gd name="connsiteY31" fmla="*/ 354691 h 714375"/>
                <a:gd name="connsiteX32" fmla="*/ 104717 w 718593"/>
                <a:gd name="connsiteY32" fmla="*/ 340629 h 714375"/>
                <a:gd name="connsiteX33" fmla="*/ 177139 w 718593"/>
                <a:gd name="connsiteY33" fmla="*/ 340629 h 714375"/>
                <a:gd name="connsiteX34" fmla="*/ 177139 w 718593"/>
                <a:gd name="connsiteY34" fmla="*/ 354691 h 714375"/>
                <a:gd name="connsiteX35" fmla="*/ 168983 w 718593"/>
                <a:gd name="connsiteY35" fmla="*/ 354691 h 714375"/>
                <a:gd name="connsiteX36" fmla="*/ 158717 w 718593"/>
                <a:gd name="connsiteY36" fmla="*/ 364957 h 714375"/>
                <a:gd name="connsiteX37" fmla="*/ 158717 w 718593"/>
                <a:gd name="connsiteY37" fmla="*/ 590941 h 714375"/>
                <a:gd name="connsiteX38" fmla="*/ 168983 w 718593"/>
                <a:gd name="connsiteY38" fmla="*/ 601207 h 714375"/>
                <a:gd name="connsiteX39" fmla="*/ 177139 w 718593"/>
                <a:gd name="connsiteY39" fmla="*/ 601207 h 714375"/>
                <a:gd name="connsiteX40" fmla="*/ 177139 w 718593"/>
                <a:gd name="connsiteY40" fmla="*/ 616395 h 714375"/>
                <a:gd name="connsiteX41" fmla="*/ 104717 w 718593"/>
                <a:gd name="connsiteY41" fmla="*/ 616395 h 714375"/>
                <a:gd name="connsiteX42" fmla="*/ 104717 w 718593"/>
                <a:gd name="connsiteY42" fmla="*/ 601066 h 714375"/>
                <a:gd name="connsiteX43" fmla="*/ 112873 w 718593"/>
                <a:gd name="connsiteY43" fmla="*/ 601066 h 714375"/>
                <a:gd name="connsiteX44" fmla="*/ 123139 w 718593"/>
                <a:gd name="connsiteY44" fmla="*/ 590801 h 714375"/>
                <a:gd name="connsiteX45" fmla="*/ 123139 w 718593"/>
                <a:gd name="connsiteY45" fmla="*/ 452988 h 714375"/>
                <a:gd name="connsiteX46" fmla="*/ 112873 w 718593"/>
                <a:gd name="connsiteY46" fmla="*/ 442723 h 714375"/>
                <a:gd name="connsiteX47" fmla="*/ 102608 w 718593"/>
                <a:gd name="connsiteY47" fmla="*/ 452988 h 714375"/>
                <a:gd name="connsiteX48" fmla="*/ 102608 w 718593"/>
                <a:gd name="connsiteY48" fmla="*/ 580535 h 714375"/>
                <a:gd name="connsiteX49" fmla="*/ 101201 w 718593"/>
                <a:gd name="connsiteY49" fmla="*/ 580535 h 714375"/>
                <a:gd name="connsiteX50" fmla="*/ 84326 w 718593"/>
                <a:gd name="connsiteY50" fmla="*/ 597410 h 714375"/>
                <a:gd name="connsiteX51" fmla="*/ 84326 w 718593"/>
                <a:gd name="connsiteY51" fmla="*/ 615410 h 714375"/>
                <a:gd name="connsiteX52" fmla="*/ 70826 w 718593"/>
                <a:gd name="connsiteY52" fmla="*/ 632004 h 714375"/>
                <a:gd name="connsiteX53" fmla="*/ 70826 w 718593"/>
                <a:gd name="connsiteY53" fmla="*/ 652676 h 714375"/>
                <a:gd name="connsiteX54" fmla="*/ 34545 w 718593"/>
                <a:gd name="connsiteY54" fmla="*/ 652676 h 714375"/>
                <a:gd name="connsiteX55" fmla="*/ 14014 w 718593"/>
                <a:gd name="connsiteY55" fmla="*/ 673207 h 714375"/>
                <a:gd name="connsiteX56" fmla="*/ 14014 w 718593"/>
                <a:gd name="connsiteY56" fmla="*/ 694723 h 714375"/>
                <a:gd name="connsiteX57" fmla="*/ 34545 w 718593"/>
                <a:gd name="connsiteY57" fmla="*/ 715254 h 714375"/>
                <a:gd name="connsiteX58" fmla="*/ 685358 w 718593"/>
                <a:gd name="connsiteY58" fmla="*/ 715254 h 714375"/>
                <a:gd name="connsiteX59" fmla="*/ 705889 w 718593"/>
                <a:gd name="connsiteY59" fmla="*/ 694723 h 714375"/>
                <a:gd name="connsiteX60" fmla="*/ 705889 w 718593"/>
                <a:gd name="connsiteY60" fmla="*/ 673207 h 714375"/>
                <a:gd name="connsiteX61" fmla="*/ 685358 w 718593"/>
                <a:gd name="connsiteY61" fmla="*/ 652676 h 714375"/>
                <a:gd name="connsiteX62" fmla="*/ 649076 w 718593"/>
                <a:gd name="connsiteY62" fmla="*/ 652676 h 714375"/>
                <a:gd name="connsiteX63" fmla="*/ 649076 w 718593"/>
                <a:gd name="connsiteY63" fmla="*/ 632004 h 714375"/>
                <a:gd name="connsiteX64" fmla="*/ 635576 w 718593"/>
                <a:gd name="connsiteY64" fmla="*/ 615410 h 714375"/>
                <a:gd name="connsiteX65" fmla="*/ 635576 w 718593"/>
                <a:gd name="connsiteY65" fmla="*/ 597410 h 714375"/>
                <a:gd name="connsiteX66" fmla="*/ 618701 w 718593"/>
                <a:gd name="connsiteY66" fmla="*/ 580535 h 714375"/>
                <a:gd name="connsiteX67" fmla="*/ 617295 w 718593"/>
                <a:gd name="connsiteY67" fmla="*/ 580535 h 714375"/>
                <a:gd name="connsiteX68" fmla="*/ 617295 w 718593"/>
                <a:gd name="connsiteY68" fmla="*/ 375082 h 714375"/>
                <a:gd name="connsiteX69" fmla="*/ 618701 w 718593"/>
                <a:gd name="connsiteY69" fmla="*/ 375082 h 714375"/>
                <a:gd name="connsiteX70" fmla="*/ 635576 w 718593"/>
                <a:gd name="connsiteY70" fmla="*/ 358207 h 714375"/>
                <a:gd name="connsiteX71" fmla="*/ 635576 w 718593"/>
                <a:gd name="connsiteY71" fmla="*/ 340207 h 714375"/>
                <a:gd name="connsiteX72" fmla="*/ 649076 w 718593"/>
                <a:gd name="connsiteY72" fmla="*/ 323613 h 714375"/>
                <a:gd name="connsiteX73" fmla="*/ 649076 w 718593"/>
                <a:gd name="connsiteY73" fmla="*/ 292676 h 714375"/>
                <a:gd name="connsiteX74" fmla="*/ 649076 w 718593"/>
                <a:gd name="connsiteY74" fmla="*/ 257379 h 714375"/>
                <a:gd name="connsiteX75" fmla="*/ 700686 w 718593"/>
                <a:gd name="connsiteY75" fmla="*/ 257379 h 714375"/>
                <a:gd name="connsiteX76" fmla="*/ 719108 w 718593"/>
                <a:gd name="connsiteY76" fmla="*/ 243598 h 714375"/>
                <a:gd name="connsiteX77" fmla="*/ 711092 w 718593"/>
                <a:gd name="connsiteY77" fmla="*/ 222082 h 714375"/>
                <a:gd name="connsiteX78" fmla="*/ 356014 w 718593"/>
                <a:gd name="connsiteY78" fmla="*/ 82441 h 714375"/>
                <a:gd name="connsiteX79" fmla="*/ 363748 w 718593"/>
                <a:gd name="connsiteY79" fmla="*/ 82441 h 714375"/>
                <a:gd name="connsiteX80" fmla="*/ 603936 w 718593"/>
                <a:gd name="connsiteY80" fmla="*/ 236988 h 714375"/>
                <a:gd name="connsiteX81" fmla="*/ 115826 w 718593"/>
                <a:gd name="connsiteY81" fmla="*/ 236988 h 714375"/>
                <a:gd name="connsiteX82" fmla="*/ 356014 w 718593"/>
                <a:gd name="connsiteY82" fmla="*/ 82441 h 714375"/>
                <a:gd name="connsiteX83" fmla="*/ 91217 w 718593"/>
                <a:gd name="connsiteY83" fmla="*/ 257520 h 714375"/>
                <a:gd name="connsiteX84" fmla="*/ 628686 w 718593"/>
                <a:gd name="connsiteY84" fmla="*/ 257520 h 714375"/>
                <a:gd name="connsiteX85" fmla="*/ 628686 w 718593"/>
                <a:gd name="connsiteY85" fmla="*/ 282551 h 714375"/>
                <a:gd name="connsiteX86" fmla="*/ 519139 w 718593"/>
                <a:gd name="connsiteY86" fmla="*/ 282551 h 714375"/>
                <a:gd name="connsiteX87" fmla="*/ 419858 w 718593"/>
                <a:gd name="connsiteY87" fmla="*/ 282551 h 714375"/>
                <a:gd name="connsiteX88" fmla="*/ 300045 w 718593"/>
                <a:gd name="connsiteY88" fmla="*/ 282551 h 714375"/>
                <a:gd name="connsiteX89" fmla="*/ 200764 w 718593"/>
                <a:gd name="connsiteY89" fmla="*/ 282551 h 714375"/>
                <a:gd name="connsiteX90" fmla="*/ 91217 w 718593"/>
                <a:gd name="connsiteY90" fmla="*/ 282551 h 714375"/>
                <a:gd name="connsiteX91" fmla="*/ 91217 w 718593"/>
                <a:gd name="connsiteY91" fmla="*/ 257520 h 714375"/>
                <a:gd name="connsiteX92" fmla="*/ 416623 w 718593"/>
                <a:gd name="connsiteY92" fmla="*/ 615551 h 714375"/>
                <a:gd name="connsiteX93" fmla="*/ 416623 w 718593"/>
                <a:gd name="connsiteY93" fmla="*/ 597551 h 714375"/>
                <a:gd name="connsiteX94" fmla="*/ 399748 w 718593"/>
                <a:gd name="connsiteY94" fmla="*/ 580676 h 714375"/>
                <a:gd name="connsiteX95" fmla="*/ 398342 w 718593"/>
                <a:gd name="connsiteY95" fmla="*/ 580676 h 714375"/>
                <a:gd name="connsiteX96" fmla="*/ 398342 w 718593"/>
                <a:gd name="connsiteY96" fmla="*/ 375082 h 714375"/>
                <a:gd name="connsiteX97" fmla="*/ 399748 w 718593"/>
                <a:gd name="connsiteY97" fmla="*/ 375082 h 714375"/>
                <a:gd name="connsiteX98" fmla="*/ 416623 w 718593"/>
                <a:gd name="connsiteY98" fmla="*/ 358207 h 714375"/>
                <a:gd name="connsiteX99" fmla="*/ 416623 w 718593"/>
                <a:gd name="connsiteY99" fmla="*/ 340207 h 714375"/>
                <a:gd name="connsiteX100" fmla="*/ 430123 w 718593"/>
                <a:gd name="connsiteY100" fmla="*/ 323613 h 714375"/>
                <a:gd name="connsiteX101" fmla="*/ 430123 w 718593"/>
                <a:gd name="connsiteY101" fmla="*/ 302941 h 714375"/>
                <a:gd name="connsiteX102" fmla="*/ 508873 w 718593"/>
                <a:gd name="connsiteY102" fmla="*/ 302941 h 714375"/>
                <a:gd name="connsiteX103" fmla="*/ 508873 w 718593"/>
                <a:gd name="connsiteY103" fmla="*/ 323613 h 714375"/>
                <a:gd name="connsiteX104" fmla="*/ 522373 w 718593"/>
                <a:gd name="connsiteY104" fmla="*/ 340207 h 714375"/>
                <a:gd name="connsiteX105" fmla="*/ 522373 w 718593"/>
                <a:gd name="connsiteY105" fmla="*/ 358207 h 714375"/>
                <a:gd name="connsiteX106" fmla="*/ 539248 w 718593"/>
                <a:gd name="connsiteY106" fmla="*/ 375082 h 714375"/>
                <a:gd name="connsiteX107" fmla="*/ 540655 w 718593"/>
                <a:gd name="connsiteY107" fmla="*/ 375082 h 714375"/>
                <a:gd name="connsiteX108" fmla="*/ 540655 w 718593"/>
                <a:gd name="connsiteY108" fmla="*/ 580535 h 714375"/>
                <a:gd name="connsiteX109" fmla="*/ 539248 w 718593"/>
                <a:gd name="connsiteY109" fmla="*/ 580535 h 714375"/>
                <a:gd name="connsiteX110" fmla="*/ 522373 w 718593"/>
                <a:gd name="connsiteY110" fmla="*/ 597410 h 714375"/>
                <a:gd name="connsiteX111" fmla="*/ 522373 w 718593"/>
                <a:gd name="connsiteY111" fmla="*/ 615410 h 714375"/>
                <a:gd name="connsiteX112" fmla="*/ 508873 w 718593"/>
                <a:gd name="connsiteY112" fmla="*/ 632004 h 714375"/>
                <a:gd name="connsiteX113" fmla="*/ 508873 w 718593"/>
                <a:gd name="connsiteY113" fmla="*/ 652676 h 714375"/>
                <a:gd name="connsiteX114" fmla="*/ 430123 w 718593"/>
                <a:gd name="connsiteY114" fmla="*/ 652676 h 714375"/>
                <a:gd name="connsiteX115" fmla="*/ 430123 w 718593"/>
                <a:gd name="connsiteY115" fmla="*/ 632004 h 714375"/>
                <a:gd name="connsiteX116" fmla="*/ 416623 w 718593"/>
                <a:gd name="connsiteY116" fmla="*/ 615551 h 714375"/>
                <a:gd name="connsiteX117" fmla="*/ 197530 w 718593"/>
                <a:gd name="connsiteY117" fmla="*/ 615551 h 714375"/>
                <a:gd name="connsiteX118" fmla="*/ 197530 w 718593"/>
                <a:gd name="connsiteY118" fmla="*/ 597551 h 714375"/>
                <a:gd name="connsiteX119" fmla="*/ 180655 w 718593"/>
                <a:gd name="connsiteY119" fmla="*/ 580676 h 714375"/>
                <a:gd name="connsiteX120" fmla="*/ 179248 w 718593"/>
                <a:gd name="connsiteY120" fmla="*/ 580676 h 714375"/>
                <a:gd name="connsiteX121" fmla="*/ 179248 w 718593"/>
                <a:gd name="connsiteY121" fmla="*/ 375082 h 714375"/>
                <a:gd name="connsiteX122" fmla="*/ 180655 w 718593"/>
                <a:gd name="connsiteY122" fmla="*/ 375082 h 714375"/>
                <a:gd name="connsiteX123" fmla="*/ 197530 w 718593"/>
                <a:gd name="connsiteY123" fmla="*/ 358207 h 714375"/>
                <a:gd name="connsiteX124" fmla="*/ 197530 w 718593"/>
                <a:gd name="connsiteY124" fmla="*/ 340207 h 714375"/>
                <a:gd name="connsiteX125" fmla="*/ 211030 w 718593"/>
                <a:gd name="connsiteY125" fmla="*/ 323613 h 714375"/>
                <a:gd name="connsiteX126" fmla="*/ 211030 w 718593"/>
                <a:gd name="connsiteY126" fmla="*/ 302941 h 714375"/>
                <a:gd name="connsiteX127" fmla="*/ 289780 w 718593"/>
                <a:gd name="connsiteY127" fmla="*/ 302941 h 714375"/>
                <a:gd name="connsiteX128" fmla="*/ 289780 w 718593"/>
                <a:gd name="connsiteY128" fmla="*/ 323613 h 714375"/>
                <a:gd name="connsiteX129" fmla="*/ 303280 w 718593"/>
                <a:gd name="connsiteY129" fmla="*/ 340207 h 714375"/>
                <a:gd name="connsiteX130" fmla="*/ 303280 w 718593"/>
                <a:gd name="connsiteY130" fmla="*/ 358207 h 714375"/>
                <a:gd name="connsiteX131" fmla="*/ 320155 w 718593"/>
                <a:gd name="connsiteY131" fmla="*/ 375082 h 714375"/>
                <a:gd name="connsiteX132" fmla="*/ 321561 w 718593"/>
                <a:gd name="connsiteY132" fmla="*/ 375082 h 714375"/>
                <a:gd name="connsiteX133" fmla="*/ 321561 w 718593"/>
                <a:gd name="connsiteY133" fmla="*/ 580535 h 714375"/>
                <a:gd name="connsiteX134" fmla="*/ 320155 w 718593"/>
                <a:gd name="connsiteY134" fmla="*/ 580535 h 714375"/>
                <a:gd name="connsiteX135" fmla="*/ 303280 w 718593"/>
                <a:gd name="connsiteY135" fmla="*/ 597410 h 714375"/>
                <a:gd name="connsiteX136" fmla="*/ 303280 w 718593"/>
                <a:gd name="connsiteY136" fmla="*/ 615410 h 714375"/>
                <a:gd name="connsiteX137" fmla="*/ 289780 w 718593"/>
                <a:gd name="connsiteY137" fmla="*/ 632004 h 714375"/>
                <a:gd name="connsiteX138" fmla="*/ 289780 w 718593"/>
                <a:gd name="connsiteY138" fmla="*/ 652676 h 714375"/>
                <a:gd name="connsiteX139" fmla="*/ 211030 w 718593"/>
                <a:gd name="connsiteY139" fmla="*/ 652676 h 714375"/>
                <a:gd name="connsiteX140" fmla="*/ 211030 w 718593"/>
                <a:gd name="connsiteY140" fmla="*/ 632004 h 714375"/>
                <a:gd name="connsiteX141" fmla="*/ 197530 w 718593"/>
                <a:gd name="connsiteY141" fmla="*/ 615551 h 714375"/>
                <a:gd name="connsiteX142" fmla="*/ 388076 w 718593"/>
                <a:gd name="connsiteY142" fmla="*/ 601066 h 714375"/>
                <a:gd name="connsiteX143" fmla="*/ 396233 w 718593"/>
                <a:gd name="connsiteY143" fmla="*/ 601066 h 714375"/>
                <a:gd name="connsiteX144" fmla="*/ 396233 w 718593"/>
                <a:gd name="connsiteY144" fmla="*/ 616395 h 714375"/>
                <a:gd name="connsiteX145" fmla="*/ 323811 w 718593"/>
                <a:gd name="connsiteY145" fmla="*/ 616395 h 714375"/>
                <a:gd name="connsiteX146" fmla="*/ 323811 w 718593"/>
                <a:gd name="connsiteY146" fmla="*/ 601066 h 714375"/>
                <a:gd name="connsiteX147" fmla="*/ 331967 w 718593"/>
                <a:gd name="connsiteY147" fmla="*/ 601066 h 714375"/>
                <a:gd name="connsiteX148" fmla="*/ 342233 w 718593"/>
                <a:gd name="connsiteY148" fmla="*/ 590801 h 714375"/>
                <a:gd name="connsiteX149" fmla="*/ 342233 w 718593"/>
                <a:gd name="connsiteY149" fmla="*/ 364816 h 714375"/>
                <a:gd name="connsiteX150" fmla="*/ 331967 w 718593"/>
                <a:gd name="connsiteY150" fmla="*/ 354551 h 714375"/>
                <a:gd name="connsiteX151" fmla="*/ 323811 w 718593"/>
                <a:gd name="connsiteY151" fmla="*/ 354551 h 714375"/>
                <a:gd name="connsiteX152" fmla="*/ 323811 w 718593"/>
                <a:gd name="connsiteY152" fmla="*/ 340488 h 714375"/>
                <a:gd name="connsiteX153" fmla="*/ 396233 w 718593"/>
                <a:gd name="connsiteY153" fmla="*/ 340488 h 714375"/>
                <a:gd name="connsiteX154" fmla="*/ 396233 w 718593"/>
                <a:gd name="connsiteY154" fmla="*/ 354551 h 714375"/>
                <a:gd name="connsiteX155" fmla="*/ 388076 w 718593"/>
                <a:gd name="connsiteY155" fmla="*/ 354551 h 714375"/>
                <a:gd name="connsiteX156" fmla="*/ 377811 w 718593"/>
                <a:gd name="connsiteY156" fmla="*/ 364816 h 714375"/>
                <a:gd name="connsiteX157" fmla="*/ 377811 w 718593"/>
                <a:gd name="connsiteY157" fmla="*/ 590801 h 714375"/>
                <a:gd name="connsiteX158" fmla="*/ 388076 w 718593"/>
                <a:gd name="connsiteY158" fmla="*/ 601066 h 714375"/>
                <a:gd name="connsiteX159" fmla="*/ 313545 w 718593"/>
                <a:gd name="connsiteY159" fmla="*/ 320098 h 714375"/>
                <a:gd name="connsiteX160" fmla="*/ 313545 w 718593"/>
                <a:gd name="connsiteY160" fmla="*/ 320098 h 714375"/>
                <a:gd name="connsiteX161" fmla="*/ 310311 w 718593"/>
                <a:gd name="connsiteY161" fmla="*/ 320098 h 714375"/>
                <a:gd name="connsiteX162" fmla="*/ 310311 w 718593"/>
                <a:gd name="connsiteY162" fmla="*/ 302941 h 714375"/>
                <a:gd name="connsiteX163" fmla="*/ 409592 w 718593"/>
                <a:gd name="connsiteY163" fmla="*/ 302941 h 714375"/>
                <a:gd name="connsiteX164" fmla="*/ 409592 w 718593"/>
                <a:gd name="connsiteY164" fmla="*/ 320098 h 714375"/>
                <a:gd name="connsiteX165" fmla="*/ 406358 w 718593"/>
                <a:gd name="connsiteY165" fmla="*/ 320098 h 714375"/>
                <a:gd name="connsiteX166" fmla="*/ 406358 w 718593"/>
                <a:gd name="connsiteY166" fmla="*/ 320098 h 714375"/>
                <a:gd name="connsiteX167" fmla="*/ 406358 w 718593"/>
                <a:gd name="connsiteY167" fmla="*/ 320098 h 714375"/>
                <a:gd name="connsiteX168" fmla="*/ 313545 w 718593"/>
                <a:gd name="connsiteY168" fmla="*/ 320098 h 714375"/>
                <a:gd name="connsiteX169" fmla="*/ 310311 w 718593"/>
                <a:gd name="connsiteY169" fmla="*/ 636363 h 714375"/>
                <a:gd name="connsiteX170" fmla="*/ 313545 w 718593"/>
                <a:gd name="connsiteY170" fmla="*/ 636926 h 714375"/>
                <a:gd name="connsiteX171" fmla="*/ 406358 w 718593"/>
                <a:gd name="connsiteY171" fmla="*/ 636926 h 714375"/>
                <a:gd name="connsiteX172" fmla="*/ 409592 w 718593"/>
                <a:gd name="connsiteY172" fmla="*/ 636363 h 714375"/>
                <a:gd name="connsiteX173" fmla="*/ 409592 w 718593"/>
                <a:gd name="connsiteY173" fmla="*/ 652816 h 714375"/>
                <a:gd name="connsiteX174" fmla="*/ 310311 w 718593"/>
                <a:gd name="connsiteY174" fmla="*/ 652816 h 714375"/>
                <a:gd name="connsiteX175" fmla="*/ 310311 w 718593"/>
                <a:gd name="connsiteY175" fmla="*/ 636363 h 714375"/>
                <a:gd name="connsiteX176" fmla="*/ 94451 w 718593"/>
                <a:gd name="connsiteY176" fmla="*/ 320098 h 714375"/>
                <a:gd name="connsiteX177" fmla="*/ 91217 w 718593"/>
                <a:gd name="connsiteY177" fmla="*/ 320098 h 714375"/>
                <a:gd name="connsiteX178" fmla="*/ 91217 w 718593"/>
                <a:gd name="connsiteY178" fmla="*/ 302941 h 714375"/>
                <a:gd name="connsiteX179" fmla="*/ 190498 w 718593"/>
                <a:gd name="connsiteY179" fmla="*/ 302941 h 714375"/>
                <a:gd name="connsiteX180" fmla="*/ 190498 w 718593"/>
                <a:gd name="connsiteY180" fmla="*/ 320098 h 714375"/>
                <a:gd name="connsiteX181" fmla="*/ 190498 w 718593"/>
                <a:gd name="connsiteY181" fmla="*/ 320098 h 714375"/>
                <a:gd name="connsiteX182" fmla="*/ 187264 w 718593"/>
                <a:gd name="connsiteY182" fmla="*/ 320098 h 714375"/>
                <a:gd name="connsiteX183" fmla="*/ 94451 w 718593"/>
                <a:gd name="connsiteY183" fmla="*/ 320098 h 714375"/>
                <a:gd name="connsiteX184" fmla="*/ 91217 w 718593"/>
                <a:gd name="connsiteY184" fmla="*/ 636363 h 714375"/>
                <a:gd name="connsiteX185" fmla="*/ 94451 w 718593"/>
                <a:gd name="connsiteY185" fmla="*/ 636926 h 714375"/>
                <a:gd name="connsiteX186" fmla="*/ 187405 w 718593"/>
                <a:gd name="connsiteY186" fmla="*/ 636926 h 714375"/>
                <a:gd name="connsiteX187" fmla="*/ 190639 w 718593"/>
                <a:gd name="connsiteY187" fmla="*/ 636363 h 714375"/>
                <a:gd name="connsiteX188" fmla="*/ 190639 w 718593"/>
                <a:gd name="connsiteY188" fmla="*/ 652816 h 714375"/>
                <a:gd name="connsiteX189" fmla="*/ 91217 w 718593"/>
                <a:gd name="connsiteY189" fmla="*/ 652816 h 714375"/>
                <a:gd name="connsiteX190" fmla="*/ 91217 w 718593"/>
                <a:gd name="connsiteY190" fmla="*/ 636363 h 714375"/>
                <a:gd name="connsiteX191" fmla="*/ 91217 w 718593"/>
                <a:gd name="connsiteY191" fmla="*/ 636363 h 714375"/>
                <a:gd name="connsiteX192" fmla="*/ 685358 w 718593"/>
                <a:gd name="connsiteY192" fmla="*/ 673348 h 714375"/>
                <a:gd name="connsiteX193" fmla="*/ 685358 w 718593"/>
                <a:gd name="connsiteY193" fmla="*/ 694863 h 714375"/>
                <a:gd name="connsiteX194" fmla="*/ 685358 w 718593"/>
                <a:gd name="connsiteY194" fmla="*/ 694863 h 714375"/>
                <a:gd name="connsiteX195" fmla="*/ 34545 w 718593"/>
                <a:gd name="connsiteY195" fmla="*/ 694863 h 714375"/>
                <a:gd name="connsiteX196" fmla="*/ 34545 w 718593"/>
                <a:gd name="connsiteY196" fmla="*/ 673348 h 714375"/>
                <a:gd name="connsiteX197" fmla="*/ 685358 w 718593"/>
                <a:gd name="connsiteY197" fmla="*/ 673348 h 714375"/>
                <a:gd name="connsiteX198" fmla="*/ 625451 w 718593"/>
                <a:gd name="connsiteY198" fmla="*/ 636926 h 714375"/>
                <a:gd name="connsiteX199" fmla="*/ 628686 w 718593"/>
                <a:gd name="connsiteY199" fmla="*/ 636363 h 714375"/>
                <a:gd name="connsiteX200" fmla="*/ 628686 w 718593"/>
                <a:gd name="connsiteY200" fmla="*/ 652816 h 714375"/>
                <a:gd name="connsiteX201" fmla="*/ 529405 w 718593"/>
                <a:gd name="connsiteY201" fmla="*/ 652816 h 714375"/>
                <a:gd name="connsiteX202" fmla="*/ 529405 w 718593"/>
                <a:gd name="connsiteY202" fmla="*/ 636363 h 714375"/>
                <a:gd name="connsiteX203" fmla="*/ 532639 w 718593"/>
                <a:gd name="connsiteY203" fmla="*/ 636926 h 714375"/>
                <a:gd name="connsiteX204" fmla="*/ 625451 w 718593"/>
                <a:gd name="connsiteY204" fmla="*/ 636926 h 714375"/>
                <a:gd name="connsiteX205" fmla="*/ 550920 w 718593"/>
                <a:gd name="connsiteY205" fmla="*/ 354691 h 714375"/>
                <a:gd name="connsiteX206" fmla="*/ 542764 w 718593"/>
                <a:gd name="connsiteY206" fmla="*/ 354691 h 714375"/>
                <a:gd name="connsiteX207" fmla="*/ 542764 w 718593"/>
                <a:gd name="connsiteY207" fmla="*/ 340629 h 714375"/>
                <a:gd name="connsiteX208" fmla="*/ 615186 w 718593"/>
                <a:gd name="connsiteY208" fmla="*/ 340629 h 714375"/>
                <a:gd name="connsiteX209" fmla="*/ 615186 w 718593"/>
                <a:gd name="connsiteY209" fmla="*/ 354691 h 714375"/>
                <a:gd name="connsiteX210" fmla="*/ 607030 w 718593"/>
                <a:gd name="connsiteY210" fmla="*/ 354691 h 714375"/>
                <a:gd name="connsiteX211" fmla="*/ 596764 w 718593"/>
                <a:gd name="connsiteY211" fmla="*/ 364957 h 714375"/>
                <a:gd name="connsiteX212" fmla="*/ 596764 w 718593"/>
                <a:gd name="connsiteY212" fmla="*/ 590941 h 714375"/>
                <a:gd name="connsiteX213" fmla="*/ 607030 w 718593"/>
                <a:gd name="connsiteY213" fmla="*/ 601207 h 714375"/>
                <a:gd name="connsiteX214" fmla="*/ 615186 w 718593"/>
                <a:gd name="connsiteY214" fmla="*/ 601207 h 714375"/>
                <a:gd name="connsiteX215" fmla="*/ 615186 w 718593"/>
                <a:gd name="connsiteY215" fmla="*/ 616395 h 714375"/>
                <a:gd name="connsiteX216" fmla="*/ 542764 w 718593"/>
                <a:gd name="connsiteY216" fmla="*/ 616395 h 714375"/>
                <a:gd name="connsiteX217" fmla="*/ 542764 w 718593"/>
                <a:gd name="connsiteY217" fmla="*/ 601066 h 714375"/>
                <a:gd name="connsiteX218" fmla="*/ 550920 w 718593"/>
                <a:gd name="connsiteY218" fmla="*/ 601066 h 714375"/>
                <a:gd name="connsiteX219" fmla="*/ 561186 w 718593"/>
                <a:gd name="connsiteY219" fmla="*/ 590801 h 714375"/>
                <a:gd name="connsiteX220" fmla="*/ 561186 w 718593"/>
                <a:gd name="connsiteY220" fmla="*/ 364816 h 714375"/>
                <a:gd name="connsiteX221" fmla="*/ 550920 w 718593"/>
                <a:gd name="connsiteY221" fmla="*/ 354691 h 714375"/>
                <a:gd name="connsiteX222" fmla="*/ 628686 w 718593"/>
                <a:gd name="connsiteY222" fmla="*/ 320098 h 714375"/>
                <a:gd name="connsiteX223" fmla="*/ 628686 w 718593"/>
                <a:gd name="connsiteY223" fmla="*/ 320098 h 714375"/>
                <a:gd name="connsiteX224" fmla="*/ 625451 w 718593"/>
                <a:gd name="connsiteY224" fmla="*/ 320098 h 714375"/>
                <a:gd name="connsiteX225" fmla="*/ 625451 w 718593"/>
                <a:gd name="connsiteY225" fmla="*/ 320098 h 714375"/>
                <a:gd name="connsiteX226" fmla="*/ 625451 w 718593"/>
                <a:gd name="connsiteY226" fmla="*/ 320098 h 714375"/>
                <a:gd name="connsiteX227" fmla="*/ 532639 w 718593"/>
                <a:gd name="connsiteY227" fmla="*/ 320098 h 714375"/>
                <a:gd name="connsiteX228" fmla="*/ 532639 w 718593"/>
                <a:gd name="connsiteY228" fmla="*/ 320098 h 714375"/>
                <a:gd name="connsiteX229" fmla="*/ 529405 w 718593"/>
                <a:gd name="connsiteY229" fmla="*/ 320098 h 714375"/>
                <a:gd name="connsiteX230" fmla="*/ 529405 w 718593"/>
                <a:gd name="connsiteY230" fmla="*/ 302941 h 714375"/>
                <a:gd name="connsiteX231" fmla="*/ 628686 w 718593"/>
                <a:gd name="connsiteY231" fmla="*/ 302941 h 714375"/>
                <a:gd name="connsiteX232" fmla="*/ 628686 w 718593"/>
                <a:gd name="connsiteY232" fmla="*/ 320098 h 714375"/>
                <a:gd name="connsiteX233" fmla="*/ 628686 w 718593"/>
                <a:gd name="connsiteY233" fmla="*/ 320098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718593" h="714375">
                  <a:moveTo>
                    <a:pt x="711092" y="222082"/>
                  </a:moveTo>
                  <a:lnTo>
                    <a:pt x="455858" y="57691"/>
                  </a:lnTo>
                  <a:cubicBezTo>
                    <a:pt x="451076" y="54598"/>
                    <a:pt x="444748" y="56004"/>
                    <a:pt x="441655" y="60785"/>
                  </a:cubicBezTo>
                  <a:cubicBezTo>
                    <a:pt x="438561" y="65566"/>
                    <a:pt x="439967" y="71895"/>
                    <a:pt x="444748" y="74988"/>
                  </a:cubicBezTo>
                  <a:lnTo>
                    <a:pt x="696467" y="237129"/>
                  </a:lnTo>
                  <a:lnTo>
                    <a:pt x="641764" y="237129"/>
                  </a:lnTo>
                  <a:lnTo>
                    <a:pt x="374858" y="65285"/>
                  </a:lnTo>
                  <a:cubicBezTo>
                    <a:pt x="365717" y="59379"/>
                    <a:pt x="354045" y="59379"/>
                    <a:pt x="344905" y="65285"/>
                  </a:cubicBezTo>
                  <a:lnTo>
                    <a:pt x="77998" y="236988"/>
                  </a:lnTo>
                  <a:lnTo>
                    <a:pt x="23295" y="236988"/>
                  </a:lnTo>
                  <a:lnTo>
                    <a:pt x="359951" y="20426"/>
                  </a:lnTo>
                  <a:lnTo>
                    <a:pt x="407623" y="51082"/>
                  </a:lnTo>
                  <a:cubicBezTo>
                    <a:pt x="412405" y="54176"/>
                    <a:pt x="418733" y="52770"/>
                    <a:pt x="421826" y="47988"/>
                  </a:cubicBezTo>
                  <a:cubicBezTo>
                    <a:pt x="424920" y="43207"/>
                    <a:pt x="423514" y="36879"/>
                    <a:pt x="418733" y="33785"/>
                  </a:cubicBezTo>
                  <a:lnTo>
                    <a:pt x="371061" y="3270"/>
                  </a:lnTo>
                  <a:cubicBezTo>
                    <a:pt x="364311" y="-1090"/>
                    <a:pt x="355733" y="-1090"/>
                    <a:pt x="348983" y="3270"/>
                  </a:cubicBezTo>
                  <a:lnTo>
                    <a:pt x="8811" y="222082"/>
                  </a:lnTo>
                  <a:cubicBezTo>
                    <a:pt x="1498" y="226723"/>
                    <a:pt x="-1595" y="235441"/>
                    <a:pt x="795" y="243738"/>
                  </a:cubicBezTo>
                  <a:cubicBezTo>
                    <a:pt x="3186" y="252035"/>
                    <a:pt x="10639" y="257520"/>
                    <a:pt x="19217" y="257520"/>
                  </a:cubicBezTo>
                  <a:lnTo>
                    <a:pt x="70826" y="257520"/>
                  </a:lnTo>
                  <a:lnTo>
                    <a:pt x="70826" y="292816"/>
                  </a:lnTo>
                  <a:lnTo>
                    <a:pt x="70826" y="323754"/>
                  </a:lnTo>
                  <a:cubicBezTo>
                    <a:pt x="70826" y="331910"/>
                    <a:pt x="76592" y="338660"/>
                    <a:pt x="84326" y="340348"/>
                  </a:cubicBezTo>
                  <a:lnTo>
                    <a:pt x="84326" y="358348"/>
                  </a:lnTo>
                  <a:cubicBezTo>
                    <a:pt x="84326" y="367629"/>
                    <a:pt x="91920" y="375223"/>
                    <a:pt x="101201" y="375223"/>
                  </a:cubicBezTo>
                  <a:lnTo>
                    <a:pt x="102608" y="375223"/>
                  </a:lnTo>
                  <a:lnTo>
                    <a:pt x="102608" y="413191"/>
                  </a:lnTo>
                  <a:cubicBezTo>
                    <a:pt x="102608" y="418816"/>
                    <a:pt x="107248" y="423457"/>
                    <a:pt x="112873" y="423457"/>
                  </a:cubicBezTo>
                  <a:cubicBezTo>
                    <a:pt x="118498" y="423457"/>
                    <a:pt x="123139" y="418816"/>
                    <a:pt x="123139" y="413191"/>
                  </a:cubicBezTo>
                  <a:lnTo>
                    <a:pt x="123139" y="364957"/>
                  </a:lnTo>
                  <a:cubicBezTo>
                    <a:pt x="123139" y="359332"/>
                    <a:pt x="118498" y="354691"/>
                    <a:pt x="112873" y="354691"/>
                  </a:cubicBezTo>
                  <a:lnTo>
                    <a:pt x="104717" y="354691"/>
                  </a:lnTo>
                  <a:lnTo>
                    <a:pt x="104717" y="340629"/>
                  </a:lnTo>
                  <a:lnTo>
                    <a:pt x="177139" y="340629"/>
                  </a:lnTo>
                  <a:lnTo>
                    <a:pt x="177139" y="354691"/>
                  </a:lnTo>
                  <a:lnTo>
                    <a:pt x="168983" y="354691"/>
                  </a:lnTo>
                  <a:cubicBezTo>
                    <a:pt x="163358" y="354691"/>
                    <a:pt x="158717" y="359332"/>
                    <a:pt x="158717" y="364957"/>
                  </a:cubicBezTo>
                  <a:lnTo>
                    <a:pt x="158717" y="590941"/>
                  </a:lnTo>
                  <a:cubicBezTo>
                    <a:pt x="158717" y="596566"/>
                    <a:pt x="163358" y="601207"/>
                    <a:pt x="168983" y="601207"/>
                  </a:cubicBezTo>
                  <a:lnTo>
                    <a:pt x="177139" y="601207"/>
                  </a:lnTo>
                  <a:lnTo>
                    <a:pt x="177139" y="616395"/>
                  </a:lnTo>
                  <a:lnTo>
                    <a:pt x="104717" y="616395"/>
                  </a:lnTo>
                  <a:lnTo>
                    <a:pt x="104717" y="601066"/>
                  </a:lnTo>
                  <a:lnTo>
                    <a:pt x="112873" y="601066"/>
                  </a:lnTo>
                  <a:cubicBezTo>
                    <a:pt x="118498" y="601066"/>
                    <a:pt x="123139" y="596426"/>
                    <a:pt x="123139" y="590801"/>
                  </a:cubicBezTo>
                  <a:lnTo>
                    <a:pt x="123139" y="452988"/>
                  </a:lnTo>
                  <a:cubicBezTo>
                    <a:pt x="123139" y="447363"/>
                    <a:pt x="118498" y="442723"/>
                    <a:pt x="112873" y="442723"/>
                  </a:cubicBezTo>
                  <a:cubicBezTo>
                    <a:pt x="107248" y="442723"/>
                    <a:pt x="102608" y="447363"/>
                    <a:pt x="102608" y="452988"/>
                  </a:cubicBezTo>
                  <a:lnTo>
                    <a:pt x="102608" y="580535"/>
                  </a:lnTo>
                  <a:lnTo>
                    <a:pt x="101201" y="580535"/>
                  </a:lnTo>
                  <a:cubicBezTo>
                    <a:pt x="91920" y="580535"/>
                    <a:pt x="84326" y="588129"/>
                    <a:pt x="84326" y="597410"/>
                  </a:cubicBezTo>
                  <a:lnTo>
                    <a:pt x="84326" y="615410"/>
                  </a:lnTo>
                  <a:cubicBezTo>
                    <a:pt x="76592" y="616957"/>
                    <a:pt x="70826" y="623848"/>
                    <a:pt x="70826" y="632004"/>
                  </a:cubicBezTo>
                  <a:lnTo>
                    <a:pt x="70826" y="652676"/>
                  </a:lnTo>
                  <a:lnTo>
                    <a:pt x="34545" y="652676"/>
                  </a:lnTo>
                  <a:cubicBezTo>
                    <a:pt x="23295" y="652676"/>
                    <a:pt x="14014" y="661816"/>
                    <a:pt x="14014" y="673207"/>
                  </a:cubicBezTo>
                  <a:lnTo>
                    <a:pt x="14014" y="694723"/>
                  </a:lnTo>
                  <a:cubicBezTo>
                    <a:pt x="14014" y="705973"/>
                    <a:pt x="23155" y="715254"/>
                    <a:pt x="34545" y="715254"/>
                  </a:cubicBezTo>
                  <a:lnTo>
                    <a:pt x="685358" y="715254"/>
                  </a:lnTo>
                  <a:cubicBezTo>
                    <a:pt x="696608" y="715254"/>
                    <a:pt x="705889" y="706113"/>
                    <a:pt x="705889" y="694723"/>
                  </a:cubicBezTo>
                  <a:lnTo>
                    <a:pt x="705889" y="673207"/>
                  </a:lnTo>
                  <a:cubicBezTo>
                    <a:pt x="705889" y="661957"/>
                    <a:pt x="696748" y="652676"/>
                    <a:pt x="685358" y="652676"/>
                  </a:cubicBezTo>
                  <a:lnTo>
                    <a:pt x="649076" y="652676"/>
                  </a:lnTo>
                  <a:lnTo>
                    <a:pt x="649076" y="632004"/>
                  </a:lnTo>
                  <a:cubicBezTo>
                    <a:pt x="649076" y="623848"/>
                    <a:pt x="643311" y="617098"/>
                    <a:pt x="635576" y="615410"/>
                  </a:cubicBezTo>
                  <a:lnTo>
                    <a:pt x="635576" y="597410"/>
                  </a:lnTo>
                  <a:cubicBezTo>
                    <a:pt x="635576" y="588129"/>
                    <a:pt x="627983" y="580535"/>
                    <a:pt x="618701" y="580535"/>
                  </a:cubicBezTo>
                  <a:lnTo>
                    <a:pt x="617295" y="580535"/>
                  </a:lnTo>
                  <a:lnTo>
                    <a:pt x="617295" y="375082"/>
                  </a:lnTo>
                  <a:lnTo>
                    <a:pt x="618701" y="375082"/>
                  </a:lnTo>
                  <a:cubicBezTo>
                    <a:pt x="627983" y="375082"/>
                    <a:pt x="635576" y="367488"/>
                    <a:pt x="635576" y="358207"/>
                  </a:cubicBezTo>
                  <a:lnTo>
                    <a:pt x="635576" y="340207"/>
                  </a:lnTo>
                  <a:cubicBezTo>
                    <a:pt x="643311" y="338660"/>
                    <a:pt x="649076" y="331770"/>
                    <a:pt x="649076" y="323613"/>
                  </a:cubicBezTo>
                  <a:lnTo>
                    <a:pt x="649076" y="292676"/>
                  </a:lnTo>
                  <a:lnTo>
                    <a:pt x="649076" y="257379"/>
                  </a:lnTo>
                  <a:lnTo>
                    <a:pt x="700686" y="257379"/>
                  </a:lnTo>
                  <a:cubicBezTo>
                    <a:pt x="709264" y="257379"/>
                    <a:pt x="716717" y="251895"/>
                    <a:pt x="719108" y="243598"/>
                  </a:cubicBezTo>
                  <a:cubicBezTo>
                    <a:pt x="721639" y="235441"/>
                    <a:pt x="718405" y="226723"/>
                    <a:pt x="711092" y="222082"/>
                  </a:cubicBezTo>
                  <a:close/>
                  <a:moveTo>
                    <a:pt x="356014" y="82441"/>
                  </a:moveTo>
                  <a:cubicBezTo>
                    <a:pt x="358405" y="80895"/>
                    <a:pt x="361498" y="80895"/>
                    <a:pt x="363748" y="82441"/>
                  </a:cubicBezTo>
                  <a:lnTo>
                    <a:pt x="603936" y="236988"/>
                  </a:lnTo>
                  <a:lnTo>
                    <a:pt x="115826" y="236988"/>
                  </a:lnTo>
                  <a:lnTo>
                    <a:pt x="356014" y="82441"/>
                  </a:lnTo>
                  <a:close/>
                  <a:moveTo>
                    <a:pt x="91217" y="257520"/>
                  </a:moveTo>
                  <a:lnTo>
                    <a:pt x="628686" y="257520"/>
                  </a:lnTo>
                  <a:lnTo>
                    <a:pt x="628686" y="282551"/>
                  </a:lnTo>
                  <a:lnTo>
                    <a:pt x="519139" y="282551"/>
                  </a:lnTo>
                  <a:lnTo>
                    <a:pt x="419858" y="282551"/>
                  </a:lnTo>
                  <a:lnTo>
                    <a:pt x="300045" y="282551"/>
                  </a:lnTo>
                  <a:lnTo>
                    <a:pt x="200764" y="282551"/>
                  </a:lnTo>
                  <a:lnTo>
                    <a:pt x="91217" y="282551"/>
                  </a:lnTo>
                  <a:lnTo>
                    <a:pt x="91217" y="257520"/>
                  </a:lnTo>
                  <a:close/>
                  <a:moveTo>
                    <a:pt x="416623" y="615551"/>
                  </a:moveTo>
                  <a:lnTo>
                    <a:pt x="416623" y="597551"/>
                  </a:lnTo>
                  <a:cubicBezTo>
                    <a:pt x="416623" y="588270"/>
                    <a:pt x="409030" y="580676"/>
                    <a:pt x="399748" y="580676"/>
                  </a:cubicBezTo>
                  <a:lnTo>
                    <a:pt x="398342" y="580676"/>
                  </a:lnTo>
                  <a:lnTo>
                    <a:pt x="398342" y="375082"/>
                  </a:lnTo>
                  <a:lnTo>
                    <a:pt x="399748" y="375082"/>
                  </a:lnTo>
                  <a:cubicBezTo>
                    <a:pt x="409030" y="375082"/>
                    <a:pt x="416623" y="367488"/>
                    <a:pt x="416623" y="358207"/>
                  </a:cubicBezTo>
                  <a:lnTo>
                    <a:pt x="416623" y="340207"/>
                  </a:lnTo>
                  <a:cubicBezTo>
                    <a:pt x="424358" y="338660"/>
                    <a:pt x="430123" y="331770"/>
                    <a:pt x="430123" y="323613"/>
                  </a:cubicBezTo>
                  <a:lnTo>
                    <a:pt x="430123" y="302941"/>
                  </a:lnTo>
                  <a:lnTo>
                    <a:pt x="508873" y="302941"/>
                  </a:lnTo>
                  <a:lnTo>
                    <a:pt x="508873" y="323613"/>
                  </a:lnTo>
                  <a:cubicBezTo>
                    <a:pt x="508873" y="331770"/>
                    <a:pt x="514639" y="338520"/>
                    <a:pt x="522373" y="340207"/>
                  </a:cubicBezTo>
                  <a:lnTo>
                    <a:pt x="522373" y="358207"/>
                  </a:lnTo>
                  <a:cubicBezTo>
                    <a:pt x="522373" y="367488"/>
                    <a:pt x="529967" y="375082"/>
                    <a:pt x="539248" y="375082"/>
                  </a:cubicBezTo>
                  <a:lnTo>
                    <a:pt x="540655" y="375082"/>
                  </a:lnTo>
                  <a:lnTo>
                    <a:pt x="540655" y="580535"/>
                  </a:lnTo>
                  <a:lnTo>
                    <a:pt x="539248" y="580535"/>
                  </a:lnTo>
                  <a:cubicBezTo>
                    <a:pt x="529967" y="580535"/>
                    <a:pt x="522373" y="588129"/>
                    <a:pt x="522373" y="597410"/>
                  </a:cubicBezTo>
                  <a:lnTo>
                    <a:pt x="522373" y="615410"/>
                  </a:lnTo>
                  <a:cubicBezTo>
                    <a:pt x="514639" y="616957"/>
                    <a:pt x="508873" y="623848"/>
                    <a:pt x="508873" y="632004"/>
                  </a:cubicBezTo>
                  <a:lnTo>
                    <a:pt x="508873" y="652676"/>
                  </a:lnTo>
                  <a:lnTo>
                    <a:pt x="430123" y="652676"/>
                  </a:lnTo>
                  <a:lnTo>
                    <a:pt x="430123" y="632004"/>
                  </a:lnTo>
                  <a:cubicBezTo>
                    <a:pt x="430123" y="623988"/>
                    <a:pt x="424358" y="617238"/>
                    <a:pt x="416623" y="615551"/>
                  </a:cubicBezTo>
                  <a:close/>
                  <a:moveTo>
                    <a:pt x="197530" y="615551"/>
                  </a:moveTo>
                  <a:lnTo>
                    <a:pt x="197530" y="597551"/>
                  </a:lnTo>
                  <a:cubicBezTo>
                    <a:pt x="197530" y="588270"/>
                    <a:pt x="189936" y="580676"/>
                    <a:pt x="180655" y="580676"/>
                  </a:cubicBezTo>
                  <a:lnTo>
                    <a:pt x="179248" y="580676"/>
                  </a:lnTo>
                  <a:lnTo>
                    <a:pt x="179248" y="375082"/>
                  </a:lnTo>
                  <a:lnTo>
                    <a:pt x="180655" y="375082"/>
                  </a:lnTo>
                  <a:cubicBezTo>
                    <a:pt x="189936" y="375082"/>
                    <a:pt x="197530" y="367488"/>
                    <a:pt x="197530" y="358207"/>
                  </a:cubicBezTo>
                  <a:lnTo>
                    <a:pt x="197530" y="340207"/>
                  </a:lnTo>
                  <a:cubicBezTo>
                    <a:pt x="205264" y="338660"/>
                    <a:pt x="211030" y="331770"/>
                    <a:pt x="211030" y="323613"/>
                  </a:cubicBezTo>
                  <a:lnTo>
                    <a:pt x="211030" y="302941"/>
                  </a:lnTo>
                  <a:lnTo>
                    <a:pt x="289780" y="302941"/>
                  </a:lnTo>
                  <a:lnTo>
                    <a:pt x="289780" y="323613"/>
                  </a:lnTo>
                  <a:cubicBezTo>
                    <a:pt x="289780" y="331770"/>
                    <a:pt x="295545" y="338520"/>
                    <a:pt x="303280" y="340207"/>
                  </a:cubicBezTo>
                  <a:lnTo>
                    <a:pt x="303280" y="358207"/>
                  </a:lnTo>
                  <a:cubicBezTo>
                    <a:pt x="303280" y="367488"/>
                    <a:pt x="310873" y="375082"/>
                    <a:pt x="320155" y="375082"/>
                  </a:cubicBezTo>
                  <a:lnTo>
                    <a:pt x="321561" y="375082"/>
                  </a:lnTo>
                  <a:lnTo>
                    <a:pt x="321561" y="580535"/>
                  </a:lnTo>
                  <a:lnTo>
                    <a:pt x="320155" y="580535"/>
                  </a:lnTo>
                  <a:cubicBezTo>
                    <a:pt x="310873" y="580535"/>
                    <a:pt x="303280" y="588129"/>
                    <a:pt x="303280" y="597410"/>
                  </a:cubicBezTo>
                  <a:lnTo>
                    <a:pt x="303280" y="615410"/>
                  </a:lnTo>
                  <a:cubicBezTo>
                    <a:pt x="295545" y="616957"/>
                    <a:pt x="289780" y="623848"/>
                    <a:pt x="289780" y="632004"/>
                  </a:cubicBezTo>
                  <a:lnTo>
                    <a:pt x="289780" y="652676"/>
                  </a:lnTo>
                  <a:lnTo>
                    <a:pt x="211030" y="652676"/>
                  </a:lnTo>
                  <a:lnTo>
                    <a:pt x="211030" y="632004"/>
                  </a:lnTo>
                  <a:cubicBezTo>
                    <a:pt x="211030" y="623988"/>
                    <a:pt x="205264" y="617238"/>
                    <a:pt x="197530" y="615551"/>
                  </a:cubicBezTo>
                  <a:close/>
                  <a:moveTo>
                    <a:pt x="388076" y="601066"/>
                  </a:moveTo>
                  <a:lnTo>
                    <a:pt x="396233" y="601066"/>
                  </a:lnTo>
                  <a:lnTo>
                    <a:pt x="396233" y="616395"/>
                  </a:lnTo>
                  <a:lnTo>
                    <a:pt x="323811" y="616395"/>
                  </a:lnTo>
                  <a:lnTo>
                    <a:pt x="323811" y="601066"/>
                  </a:lnTo>
                  <a:lnTo>
                    <a:pt x="331967" y="601066"/>
                  </a:lnTo>
                  <a:cubicBezTo>
                    <a:pt x="337592" y="601066"/>
                    <a:pt x="342233" y="596426"/>
                    <a:pt x="342233" y="590801"/>
                  </a:cubicBezTo>
                  <a:lnTo>
                    <a:pt x="342233" y="364816"/>
                  </a:lnTo>
                  <a:cubicBezTo>
                    <a:pt x="342233" y="359191"/>
                    <a:pt x="337592" y="354551"/>
                    <a:pt x="331967" y="354551"/>
                  </a:cubicBezTo>
                  <a:lnTo>
                    <a:pt x="323811" y="354551"/>
                  </a:lnTo>
                  <a:lnTo>
                    <a:pt x="323811" y="340488"/>
                  </a:lnTo>
                  <a:lnTo>
                    <a:pt x="396233" y="340488"/>
                  </a:lnTo>
                  <a:lnTo>
                    <a:pt x="396233" y="354551"/>
                  </a:lnTo>
                  <a:lnTo>
                    <a:pt x="388076" y="354551"/>
                  </a:lnTo>
                  <a:cubicBezTo>
                    <a:pt x="382451" y="354551"/>
                    <a:pt x="377811" y="359191"/>
                    <a:pt x="377811" y="364816"/>
                  </a:cubicBezTo>
                  <a:lnTo>
                    <a:pt x="377811" y="590801"/>
                  </a:lnTo>
                  <a:cubicBezTo>
                    <a:pt x="377811" y="596566"/>
                    <a:pt x="382451" y="601066"/>
                    <a:pt x="388076" y="601066"/>
                  </a:cubicBezTo>
                  <a:close/>
                  <a:moveTo>
                    <a:pt x="313545" y="320098"/>
                  </a:moveTo>
                  <a:lnTo>
                    <a:pt x="313545" y="320098"/>
                  </a:lnTo>
                  <a:lnTo>
                    <a:pt x="310311" y="320098"/>
                  </a:lnTo>
                  <a:lnTo>
                    <a:pt x="310311" y="302941"/>
                  </a:lnTo>
                  <a:lnTo>
                    <a:pt x="409592" y="302941"/>
                  </a:lnTo>
                  <a:lnTo>
                    <a:pt x="409592" y="320098"/>
                  </a:lnTo>
                  <a:lnTo>
                    <a:pt x="406358" y="320098"/>
                  </a:lnTo>
                  <a:cubicBezTo>
                    <a:pt x="406358" y="320098"/>
                    <a:pt x="406358" y="320098"/>
                    <a:pt x="406358" y="320098"/>
                  </a:cubicBezTo>
                  <a:cubicBezTo>
                    <a:pt x="406358" y="320098"/>
                    <a:pt x="406358" y="320098"/>
                    <a:pt x="406358" y="320098"/>
                  </a:cubicBezTo>
                  <a:lnTo>
                    <a:pt x="313545" y="320098"/>
                  </a:lnTo>
                  <a:close/>
                  <a:moveTo>
                    <a:pt x="310311" y="636363"/>
                  </a:moveTo>
                  <a:cubicBezTo>
                    <a:pt x="311295" y="636645"/>
                    <a:pt x="312420" y="636926"/>
                    <a:pt x="313545" y="636926"/>
                  </a:cubicBezTo>
                  <a:lnTo>
                    <a:pt x="406358" y="636926"/>
                  </a:lnTo>
                  <a:cubicBezTo>
                    <a:pt x="407483" y="636926"/>
                    <a:pt x="408608" y="636785"/>
                    <a:pt x="409592" y="636363"/>
                  </a:cubicBezTo>
                  <a:lnTo>
                    <a:pt x="409592" y="652816"/>
                  </a:lnTo>
                  <a:lnTo>
                    <a:pt x="310311" y="652816"/>
                  </a:lnTo>
                  <a:lnTo>
                    <a:pt x="310311" y="636363"/>
                  </a:lnTo>
                  <a:close/>
                  <a:moveTo>
                    <a:pt x="94451" y="320098"/>
                  </a:moveTo>
                  <a:lnTo>
                    <a:pt x="91217" y="320098"/>
                  </a:lnTo>
                  <a:lnTo>
                    <a:pt x="91217" y="302941"/>
                  </a:lnTo>
                  <a:lnTo>
                    <a:pt x="190498" y="302941"/>
                  </a:lnTo>
                  <a:lnTo>
                    <a:pt x="190498" y="320098"/>
                  </a:lnTo>
                  <a:lnTo>
                    <a:pt x="190498" y="320098"/>
                  </a:lnTo>
                  <a:lnTo>
                    <a:pt x="187264" y="320098"/>
                  </a:lnTo>
                  <a:lnTo>
                    <a:pt x="94451" y="320098"/>
                  </a:lnTo>
                  <a:close/>
                  <a:moveTo>
                    <a:pt x="91217" y="636363"/>
                  </a:moveTo>
                  <a:cubicBezTo>
                    <a:pt x="92201" y="636645"/>
                    <a:pt x="93326" y="636926"/>
                    <a:pt x="94451" y="636926"/>
                  </a:cubicBezTo>
                  <a:lnTo>
                    <a:pt x="187405" y="636926"/>
                  </a:lnTo>
                  <a:cubicBezTo>
                    <a:pt x="188530" y="636926"/>
                    <a:pt x="189655" y="636785"/>
                    <a:pt x="190639" y="636363"/>
                  </a:cubicBezTo>
                  <a:lnTo>
                    <a:pt x="190639" y="652816"/>
                  </a:lnTo>
                  <a:lnTo>
                    <a:pt x="91217" y="652816"/>
                  </a:lnTo>
                  <a:lnTo>
                    <a:pt x="91217" y="636363"/>
                  </a:lnTo>
                  <a:lnTo>
                    <a:pt x="91217" y="636363"/>
                  </a:lnTo>
                  <a:close/>
                  <a:moveTo>
                    <a:pt x="685358" y="673348"/>
                  </a:moveTo>
                  <a:lnTo>
                    <a:pt x="685358" y="694863"/>
                  </a:lnTo>
                  <a:cubicBezTo>
                    <a:pt x="685358" y="694863"/>
                    <a:pt x="685358" y="694863"/>
                    <a:pt x="685358" y="694863"/>
                  </a:cubicBezTo>
                  <a:lnTo>
                    <a:pt x="34545" y="694863"/>
                  </a:lnTo>
                  <a:lnTo>
                    <a:pt x="34545" y="673348"/>
                  </a:lnTo>
                  <a:lnTo>
                    <a:pt x="685358" y="673348"/>
                  </a:lnTo>
                  <a:close/>
                  <a:moveTo>
                    <a:pt x="625451" y="636926"/>
                  </a:moveTo>
                  <a:cubicBezTo>
                    <a:pt x="626576" y="636926"/>
                    <a:pt x="627701" y="636785"/>
                    <a:pt x="628686" y="636363"/>
                  </a:cubicBezTo>
                  <a:lnTo>
                    <a:pt x="628686" y="652816"/>
                  </a:lnTo>
                  <a:lnTo>
                    <a:pt x="529405" y="652816"/>
                  </a:lnTo>
                  <a:lnTo>
                    <a:pt x="529405" y="636363"/>
                  </a:lnTo>
                  <a:cubicBezTo>
                    <a:pt x="530389" y="636645"/>
                    <a:pt x="531514" y="636926"/>
                    <a:pt x="532639" y="636926"/>
                  </a:cubicBezTo>
                  <a:lnTo>
                    <a:pt x="625451" y="636926"/>
                  </a:lnTo>
                  <a:close/>
                  <a:moveTo>
                    <a:pt x="550920" y="354691"/>
                  </a:moveTo>
                  <a:lnTo>
                    <a:pt x="542764" y="354691"/>
                  </a:lnTo>
                  <a:lnTo>
                    <a:pt x="542764" y="340629"/>
                  </a:lnTo>
                  <a:lnTo>
                    <a:pt x="615186" y="340629"/>
                  </a:lnTo>
                  <a:lnTo>
                    <a:pt x="615186" y="354691"/>
                  </a:lnTo>
                  <a:lnTo>
                    <a:pt x="607030" y="354691"/>
                  </a:lnTo>
                  <a:cubicBezTo>
                    <a:pt x="601405" y="354691"/>
                    <a:pt x="596764" y="359332"/>
                    <a:pt x="596764" y="364957"/>
                  </a:cubicBezTo>
                  <a:lnTo>
                    <a:pt x="596764" y="590941"/>
                  </a:lnTo>
                  <a:cubicBezTo>
                    <a:pt x="596764" y="596566"/>
                    <a:pt x="601405" y="601207"/>
                    <a:pt x="607030" y="601207"/>
                  </a:cubicBezTo>
                  <a:lnTo>
                    <a:pt x="615186" y="601207"/>
                  </a:lnTo>
                  <a:lnTo>
                    <a:pt x="615186" y="616395"/>
                  </a:lnTo>
                  <a:lnTo>
                    <a:pt x="542764" y="616395"/>
                  </a:lnTo>
                  <a:lnTo>
                    <a:pt x="542764" y="601066"/>
                  </a:lnTo>
                  <a:lnTo>
                    <a:pt x="550920" y="601066"/>
                  </a:lnTo>
                  <a:cubicBezTo>
                    <a:pt x="556545" y="601066"/>
                    <a:pt x="561186" y="596426"/>
                    <a:pt x="561186" y="590801"/>
                  </a:cubicBezTo>
                  <a:lnTo>
                    <a:pt x="561186" y="364816"/>
                  </a:lnTo>
                  <a:cubicBezTo>
                    <a:pt x="561045" y="359191"/>
                    <a:pt x="556545" y="354691"/>
                    <a:pt x="550920" y="354691"/>
                  </a:cubicBezTo>
                  <a:close/>
                  <a:moveTo>
                    <a:pt x="628686" y="320098"/>
                  </a:moveTo>
                  <a:lnTo>
                    <a:pt x="628686" y="320098"/>
                  </a:lnTo>
                  <a:lnTo>
                    <a:pt x="625451" y="320098"/>
                  </a:lnTo>
                  <a:cubicBezTo>
                    <a:pt x="625451" y="320098"/>
                    <a:pt x="625451" y="320098"/>
                    <a:pt x="625451" y="320098"/>
                  </a:cubicBezTo>
                  <a:cubicBezTo>
                    <a:pt x="625451" y="320098"/>
                    <a:pt x="625451" y="320098"/>
                    <a:pt x="625451" y="320098"/>
                  </a:cubicBezTo>
                  <a:lnTo>
                    <a:pt x="532639" y="320098"/>
                  </a:lnTo>
                  <a:lnTo>
                    <a:pt x="532639" y="320098"/>
                  </a:lnTo>
                  <a:lnTo>
                    <a:pt x="529405" y="320098"/>
                  </a:lnTo>
                  <a:lnTo>
                    <a:pt x="529405" y="302941"/>
                  </a:lnTo>
                  <a:lnTo>
                    <a:pt x="628686" y="302941"/>
                  </a:lnTo>
                  <a:lnTo>
                    <a:pt x="628686" y="320098"/>
                  </a:lnTo>
                  <a:lnTo>
                    <a:pt x="628686" y="320098"/>
                  </a:lnTo>
                  <a:close/>
                </a:path>
              </a:pathLst>
            </a:custGeom>
            <a:solidFill>
              <a:schemeClr val="bg2">
                <a:lumMod val="50000"/>
              </a:schemeClr>
            </a:solidFill>
            <a:ln w="1395" cap="flat">
              <a:solidFill>
                <a:schemeClr val="tx2">
                  <a:lumMod val="60000"/>
                  <a:lumOff val="40000"/>
                </a:schemeClr>
              </a:solid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grpSp>
      <p:grpSp>
        <p:nvGrpSpPr>
          <p:cNvPr id="3" name="Группа 2">
            <a:extLst>
              <a:ext uri="{FF2B5EF4-FFF2-40B4-BE49-F238E27FC236}">
                <a16:creationId xmlns:a16="http://schemas.microsoft.com/office/drawing/2014/main" id="{2A4CB83B-DC1B-42F4-B536-C62239B928DA}"/>
              </a:ext>
            </a:extLst>
          </p:cNvPr>
          <p:cNvGrpSpPr/>
          <p:nvPr/>
        </p:nvGrpSpPr>
        <p:grpSpPr>
          <a:xfrm>
            <a:off x="1681753" y="1810309"/>
            <a:ext cx="7953120" cy="720000"/>
            <a:chOff x="538753" y="1810309"/>
            <a:chExt cx="7953120" cy="720000"/>
          </a:xfrm>
        </p:grpSpPr>
        <p:sp>
          <p:nvSpPr>
            <p:cNvPr id="12" name="Прямоугольник: скругленные углы 11">
              <a:extLst>
                <a:ext uri="{FF2B5EF4-FFF2-40B4-BE49-F238E27FC236}">
                  <a16:creationId xmlns:a16="http://schemas.microsoft.com/office/drawing/2014/main" id="{F753A032-9C7F-4FC8-95C0-4969B9690B04}"/>
                </a:ext>
              </a:extLst>
            </p:cNvPr>
            <p:cNvSpPr/>
            <p:nvPr/>
          </p:nvSpPr>
          <p:spPr>
            <a:xfrm>
              <a:off x="1530657" y="1832197"/>
              <a:ext cx="6961216" cy="665582"/>
            </a:xfrm>
            <a:prstGeom prst="roundRect">
              <a:avLst/>
            </a:prstGeom>
            <a:ln>
              <a:solidFill>
                <a:schemeClr val="accent2">
                  <a:lumMod val="60000"/>
                  <a:lumOff val="40000"/>
                </a:schemeClr>
              </a:solidFill>
              <a:prstDash val="lgDash"/>
            </a:ln>
          </p:spPr>
          <p:style>
            <a:lnRef idx="2">
              <a:schemeClr val="accent3"/>
            </a:lnRef>
            <a:fillRef idx="1">
              <a:schemeClr val="lt1"/>
            </a:fillRef>
            <a:effectRef idx="0">
              <a:schemeClr val="accent3"/>
            </a:effectRef>
            <a:fontRef idx="minor">
              <a:schemeClr val="dk1"/>
            </a:fontRef>
          </p:style>
          <p:txBody>
            <a:bodyPr rtlCol="0" anchor="ctr"/>
            <a:lstStyle/>
            <a:p>
              <a:pPr algn="ctr"/>
              <a:r>
                <a:rPr lang="ru-RU" dirty="0">
                  <a:latin typeface="Arial" panose="020B0604020202020204" pitchFamily="34" charset="0"/>
                  <a:cs typeface="Arial" panose="020B0604020202020204" pitchFamily="34" charset="0"/>
                </a:rPr>
                <a:t>Закупки в сфере </a:t>
              </a:r>
              <a:r>
                <a:rPr lang="ru-RU" b="1" dirty="0">
                  <a:latin typeface="Arial" panose="020B0604020202020204" pitchFamily="34" charset="0"/>
                  <a:cs typeface="Arial" panose="020B0604020202020204" pitchFamily="34" charset="0"/>
                </a:rPr>
                <a:t>градостроительной деятельности </a:t>
              </a:r>
            </a:p>
            <a:p>
              <a:pPr algn="ctr"/>
              <a:r>
                <a:rPr lang="ru-RU" dirty="0">
                  <a:latin typeface="Arial" panose="020B0604020202020204" pitchFamily="34" charset="0"/>
                  <a:cs typeface="Arial" panose="020B0604020202020204" pitchFamily="34" charset="0"/>
                </a:rPr>
                <a:t>(в т.ч. ремонт и обслуживание)</a:t>
              </a:r>
              <a:endParaRPr lang="ru-RU" b="1" dirty="0">
                <a:latin typeface="Arial" panose="020B0604020202020204" pitchFamily="34" charset="0"/>
                <a:cs typeface="Arial" panose="020B0604020202020204" pitchFamily="34" charset="0"/>
              </a:endParaRPr>
            </a:p>
          </p:txBody>
        </p:sp>
        <p:sp>
          <p:nvSpPr>
            <p:cNvPr id="16" name="Полилиния 913">
              <a:extLst>
                <a:ext uri="{FF2B5EF4-FFF2-40B4-BE49-F238E27FC236}">
                  <a16:creationId xmlns:a16="http://schemas.microsoft.com/office/drawing/2014/main" id="{8913F5E9-684E-4158-A3E0-3D19D5A4EC68}"/>
                </a:ext>
              </a:extLst>
            </p:cNvPr>
            <p:cNvSpPr>
              <a:spLocks noChangeAspect="1"/>
            </p:cNvSpPr>
            <p:nvPr/>
          </p:nvSpPr>
          <p:spPr>
            <a:xfrm>
              <a:off x="538753" y="1810309"/>
              <a:ext cx="720011" cy="720000"/>
            </a:xfrm>
            <a:custGeom>
              <a:avLst/>
              <a:gdLst>
                <a:gd name="connsiteX0" fmla="*/ 371624 w 720011"/>
                <a:gd name="connsiteY0" fmla="*/ 673548 h 720000"/>
                <a:gd name="connsiteX1" fmla="*/ 371624 w 720011"/>
                <a:gd name="connsiteY1" fmla="*/ 696774 h 720000"/>
                <a:gd name="connsiteX2" fmla="*/ 696786 w 720011"/>
                <a:gd name="connsiteY2" fmla="*/ 696774 h 720000"/>
                <a:gd name="connsiteX3" fmla="*/ 696786 w 720011"/>
                <a:gd name="connsiteY3" fmla="*/ 673548 h 720000"/>
                <a:gd name="connsiteX4" fmla="*/ 185818 w 720011"/>
                <a:gd name="connsiteY4" fmla="*/ 673548 h 720000"/>
                <a:gd name="connsiteX5" fmla="*/ 185818 w 720011"/>
                <a:gd name="connsiteY5" fmla="*/ 696774 h 720000"/>
                <a:gd name="connsiteX6" fmla="*/ 278721 w 720011"/>
                <a:gd name="connsiteY6" fmla="*/ 696774 h 720000"/>
                <a:gd name="connsiteX7" fmla="*/ 278721 w 720011"/>
                <a:gd name="connsiteY7" fmla="*/ 673548 h 720000"/>
                <a:gd name="connsiteX8" fmla="*/ 603882 w 720011"/>
                <a:gd name="connsiteY8" fmla="*/ 627097 h 720000"/>
                <a:gd name="connsiteX9" fmla="*/ 603882 w 720011"/>
                <a:gd name="connsiteY9" fmla="*/ 650323 h 720000"/>
                <a:gd name="connsiteX10" fmla="*/ 673560 w 720011"/>
                <a:gd name="connsiteY10" fmla="*/ 650323 h 720000"/>
                <a:gd name="connsiteX11" fmla="*/ 673560 w 720011"/>
                <a:gd name="connsiteY11" fmla="*/ 627097 h 720000"/>
                <a:gd name="connsiteX12" fmla="*/ 104527 w 720011"/>
                <a:gd name="connsiteY12" fmla="*/ 627097 h 720000"/>
                <a:gd name="connsiteX13" fmla="*/ 104527 w 720011"/>
                <a:gd name="connsiteY13" fmla="*/ 696774 h 720000"/>
                <a:gd name="connsiteX14" fmla="*/ 162592 w 720011"/>
                <a:gd name="connsiteY14" fmla="*/ 696774 h 720000"/>
                <a:gd name="connsiteX15" fmla="*/ 162592 w 720011"/>
                <a:gd name="connsiteY15" fmla="*/ 627097 h 720000"/>
                <a:gd name="connsiteX16" fmla="*/ 23237 w 720011"/>
                <a:gd name="connsiteY16" fmla="*/ 627097 h 720000"/>
                <a:gd name="connsiteX17" fmla="*/ 23237 w 720011"/>
                <a:gd name="connsiteY17" fmla="*/ 696774 h 720000"/>
                <a:gd name="connsiteX18" fmla="*/ 81302 w 720011"/>
                <a:gd name="connsiteY18" fmla="*/ 696774 h 720000"/>
                <a:gd name="connsiteX19" fmla="*/ 81302 w 720011"/>
                <a:gd name="connsiteY19" fmla="*/ 627097 h 720000"/>
                <a:gd name="connsiteX20" fmla="*/ 232270 w 720011"/>
                <a:gd name="connsiteY20" fmla="*/ 580645 h 720000"/>
                <a:gd name="connsiteX21" fmla="*/ 255497 w 720011"/>
                <a:gd name="connsiteY21" fmla="*/ 580645 h 720000"/>
                <a:gd name="connsiteX22" fmla="*/ 255497 w 720011"/>
                <a:gd name="connsiteY22" fmla="*/ 603872 h 720000"/>
                <a:gd name="connsiteX23" fmla="*/ 232270 w 720011"/>
                <a:gd name="connsiteY23" fmla="*/ 603872 h 720000"/>
                <a:gd name="connsiteX24" fmla="*/ 23237 w 720011"/>
                <a:gd name="connsiteY24" fmla="*/ 580645 h 720000"/>
                <a:gd name="connsiteX25" fmla="*/ 23237 w 720011"/>
                <a:gd name="connsiteY25" fmla="*/ 603871 h 720000"/>
                <a:gd name="connsiteX26" fmla="*/ 162592 w 720011"/>
                <a:gd name="connsiteY26" fmla="*/ 603871 h 720000"/>
                <a:gd name="connsiteX27" fmla="*/ 162592 w 720011"/>
                <a:gd name="connsiteY27" fmla="*/ 580645 h 720000"/>
                <a:gd name="connsiteX28" fmla="*/ 534205 w 720011"/>
                <a:gd name="connsiteY28" fmla="*/ 573840 h 720000"/>
                <a:gd name="connsiteX29" fmla="*/ 457722 w 720011"/>
                <a:gd name="connsiteY29" fmla="*/ 650323 h 720000"/>
                <a:gd name="connsiteX30" fmla="*/ 534205 w 720011"/>
                <a:gd name="connsiteY30" fmla="*/ 650323 h 720000"/>
                <a:gd name="connsiteX31" fmla="*/ 441302 w 720011"/>
                <a:gd name="connsiteY31" fmla="*/ 557419 h 720000"/>
                <a:gd name="connsiteX32" fmla="*/ 441302 w 720011"/>
                <a:gd name="connsiteY32" fmla="*/ 633902 h 720000"/>
                <a:gd name="connsiteX33" fmla="*/ 517784 w 720011"/>
                <a:gd name="connsiteY33" fmla="*/ 557419 h 720000"/>
                <a:gd name="connsiteX34" fmla="*/ 232270 w 720011"/>
                <a:gd name="connsiteY34" fmla="*/ 534193 h 720000"/>
                <a:gd name="connsiteX35" fmla="*/ 255497 w 720011"/>
                <a:gd name="connsiteY35" fmla="*/ 534193 h 720000"/>
                <a:gd name="connsiteX36" fmla="*/ 255497 w 720011"/>
                <a:gd name="connsiteY36" fmla="*/ 557420 h 720000"/>
                <a:gd name="connsiteX37" fmla="*/ 232270 w 720011"/>
                <a:gd name="connsiteY37" fmla="*/ 557420 h 720000"/>
                <a:gd name="connsiteX38" fmla="*/ 394850 w 720011"/>
                <a:gd name="connsiteY38" fmla="*/ 510968 h 720000"/>
                <a:gd name="connsiteX39" fmla="*/ 394850 w 720011"/>
                <a:gd name="connsiteY39" fmla="*/ 580645 h 720000"/>
                <a:gd name="connsiteX40" fmla="*/ 394850 w 720011"/>
                <a:gd name="connsiteY40" fmla="*/ 650323 h 720000"/>
                <a:gd name="connsiteX41" fmla="*/ 418076 w 720011"/>
                <a:gd name="connsiteY41" fmla="*/ 650323 h 720000"/>
                <a:gd name="connsiteX42" fmla="*/ 418076 w 720011"/>
                <a:gd name="connsiteY42" fmla="*/ 510968 h 720000"/>
                <a:gd name="connsiteX43" fmla="*/ 301947 w 720011"/>
                <a:gd name="connsiteY43" fmla="*/ 510968 h 720000"/>
                <a:gd name="connsiteX44" fmla="*/ 301947 w 720011"/>
                <a:gd name="connsiteY44" fmla="*/ 696774 h 720000"/>
                <a:gd name="connsiteX45" fmla="*/ 348398 w 720011"/>
                <a:gd name="connsiteY45" fmla="*/ 696774 h 720000"/>
                <a:gd name="connsiteX46" fmla="*/ 348398 w 720011"/>
                <a:gd name="connsiteY46" fmla="*/ 661936 h 720000"/>
                <a:gd name="connsiteX47" fmla="*/ 360011 w 720011"/>
                <a:gd name="connsiteY47" fmla="*/ 650323 h 720000"/>
                <a:gd name="connsiteX48" fmla="*/ 371624 w 720011"/>
                <a:gd name="connsiteY48" fmla="*/ 650323 h 720000"/>
                <a:gd name="connsiteX49" fmla="*/ 371624 w 720011"/>
                <a:gd name="connsiteY49" fmla="*/ 603871 h 720000"/>
                <a:gd name="connsiteX50" fmla="*/ 325173 w 720011"/>
                <a:gd name="connsiteY50" fmla="*/ 603871 h 720000"/>
                <a:gd name="connsiteX51" fmla="*/ 325173 w 720011"/>
                <a:gd name="connsiteY51" fmla="*/ 580645 h 720000"/>
                <a:gd name="connsiteX52" fmla="*/ 371624 w 720011"/>
                <a:gd name="connsiteY52" fmla="*/ 580645 h 720000"/>
                <a:gd name="connsiteX53" fmla="*/ 371624 w 720011"/>
                <a:gd name="connsiteY53" fmla="*/ 557419 h 720000"/>
                <a:gd name="connsiteX54" fmla="*/ 325173 w 720011"/>
                <a:gd name="connsiteY54" fmla="*/ 557419 h 720000"/>
                <a:gd name="connsiteX55" fmla="*/ 325173 w 720011"/>
                <a:gd name="connsiteY55" fmla="*/ 534194 h 720000"/>
                <a:gd name="connsiteX56" fmla="*/ 371624 w 720011"/>
                <a:gd name="connsiteY56" fmla="*/ 534194 h 720000"/>
                <a:gd name="connsiteX57" fmla="*/ 371624 w 720011"/>
                <a:gd name="connsiteY57" fmla="*/ 510968 h 720000"/>
                <a:gd name="connsiteX58" fmla="*/ 232270 w 720011"/>
                <a:gd name="connsiteY58" fmla="*/ 487742 h 720000"/>
                <a:gd name="connsiteX59" fmla="*/ 255497 w 720011"/>
                <a:gd name="connsiteY59" fmla="*/ 487742 h 720000"/>
                <a:gd name="connsiteX60" fmla="*/ 255497 w 720011"/>
                <a:gd name="connsiteY60" fmla="*/ 510969 h 720000"/>
                <a:gd name="connsiteX61" fmla="*/ 232270 w 720011"/>
                <a:gd name="connsiteY61" fmla="*/ 510969 h 720000"/>
                <a:gd name="connsiteX62" fmla="*/ 301947 w 720011"/>
                <a:gd name="connsiteY62" fmla="*/ 464516 h 720000"/>
                <a:gd name="connsiteX63" fmla="*/ 301947 w 720011"/>
                <a:gd name="connsiteY63" fmla="*/ 487742 h 720000"/>
                <a:gd name="connsiteX64" fmla="*/ 418076 w 720011"/>
                <a:gd name="connsiteY64" fmla="*/ 487742 h 720000"/>
                <a:gd name="connsiteX65" fmla="*/ 418076 w 720011"/>
                <a:gd name="connsiteY65" fmla="*/ 464516 h 720000"/>
                <a:gd name="connsiteX66" fmla="*/ 185818 w 720011"/>
                <a:gd name="connsiteY66" fmla="*/ 464516 h 720000"/>
                <a:gd name="connsiteX67" fmla="*/ 185818 w 720011"/>
                <a:gd name="connsiteY67" fmla="*/ 569032 h 720000"/>
                <a:gd name="connsiteX68" fmla="*/ 185818 w 720011"/>
                <a:gd name="connsiteY68" fmla="*/ 650323 h 720000"/>
                <a:gd name="connsiteX69" fmla="*/ 278721 w 720011"/>
                <a:gd name="connsiteY69" fmla="*/ 650323 h 720000"/>
                <a:gd name="connsiteX70" fmla="*/ 278721 w 720011"/>
                <a:gd name="connsiteY70" fmla="*/ 464516 h 720000"/>
                <a:gd name="connsiteX71" fmla="*/ 139366 w 720011"/>
                <a:gd name="connsiteY71" fmla="*/ 464516 h 720000"/>
                <a:gd name="connsiteX72" fmla="*/ 139366 w 720011"/>
                <a:gd name="connsiteY72" fmla="*/ 557419 h 720000"/>
                <a:gd name="connsiteX73" fmla="*/ 162592 w 720011"/>
                <a:gd name="connsiteY73" fmla="*/ 557419 h 720000"/>
                <a:gd name="connsiteX74" fmla="*/ 162592 w 720011"/>
                <a:gd name="connsiteY74" fmla="*/ 464516 h 720000"/>
                <a:gd name="connsiteX75" fmla="*/ 46463 w 720011"/>
                <a:gd name="connsiteY75" fmla="*/ 464516 h 720000"/>
                <a:gd name="connsiteX76" fmla="*/ 23237 w 720011"/>
                <a:gd name="connsiteY76" fmla="*/ 487742 h 720000"/>
                <a:gd name="connsiteX77" fmla="*/ 46463 w 720011"/>
                <a:gd name="connsiteY77" fmla="*/ 510968 h 720000"/>
                <a:gd name="connsiteX78" fmla="*/ 69689 w 720011"/>
                <a:gd name="connsiteY78" fmla="*/ 487742 h 720000"/>
                <a:gd name="connsiteX79" fmla="*/ 46463 w 720011"/>
                <a:gd name="connsiteY79" fmla="*/ 464516 h 720000"/>
                <a:gd name="connsiteX80" fmla="*/ 534205 w 720011"/>
                <a:gd name="connsiteY80" fmla="*/ 457711 h 720000"/>
                <a:gd name="connsiteX81" fmla="*/ 457722 w 720011"/>
                <a:gd name="connsiteY81" fmla="*/ 534194 h 720000"/>
                <a:gd name="connsiteX82" fmla="*/ 534205 w 720011"/>
                <a:gd name="connsiteY82" fmla="*/ 534194 h 720000"/>
                <a:gd name="connsiteX83" fmla="*/ 441302 w 720011"/>
                <a:gd name="connsiteY83" fmla="*/ 441290 h 720000"/>
                <a:gd name="connsiteX84" fmla="*/ 441302 w 720011"/>
                <a:gd name="connsiteY84" fmla="*/ 517773 h 720000"/>
                <a:gd name="connsiteX85" fmla="*/ 517784 w 720011"/>
                <a:gd name="connsiteY85" fmla="*/ 441290 h 720000"/>
                <a:gd name="connsiteX86" fmla="*/ 185818 w 720011"/>
                <a:gd name="connsiteY86" fmla="*/ 418065 h 720000"/>
                <a:gd name="connsiteX87" fmla="*/ 185818 w 720011"/>
                <a:gd name="connsiteY87" fmla="*/ 441290 h 720000"/>
                <a:gd name="connsiteX88" fmla="*/ 278721 w 720011"/>
                <a:gd name="connsiteY88" fmla="*/ 441290 h 720000"/>
                <a:gd name="connsiteX89" fmla="*/ 278721 w 720011"/>
                <a:gd name="connsiteY89" fmla="*/ 418065 h 720000"/>
                <a:gd name="connsiteX90" fmla="*/ 139366 w 720011"/>
                <a:gd name="connsiteY90" fmla="*/ 418065 h 720000"/>
                <a:gd name="connsiteX91" fmla="*/ 139366 w 720011"/>
                <a:gd name="connsiteY91" fmla="*/ 441290 h 720000"/>
                <a:gd name="connsiteX92" fmla="*/ 162592 w 720011"/>
                <a:gd name="connsiteY92" fmla="*/ 441290 h 720000"/>
                <a:gd name="connsiteX93" fmla="*/ 162592 w 720011"/>
                <a:gd name="connsiteY93" fmla="*/ 418065 h 720000"/>
                <a:gd name="connsiteX94" fmla="*/ 534205 w 720011"/>
                <a:gd name="connsiteY94" fmla="*/ 341582 h 720000"/>
                <a:gd name="connsiteX95" fmla="*/ 457722 w 720011"/>
                <a:gd name="connsiteY95" fmla="*/ 418065 h 720000"/>
                <a:gd name="connsiteX96" fmla="*/ 534205 w 720011"/>
                <a:gd name="connsiteY96" fmla="*/ 418065 h 720000"/>
                <a:gd name="connsiteX97" fmla="*/ 441302 w 720011"/>
                <a:gd name="connsiteY97" fmla="*/ 325161 h 720000"/>
                <a:gd name="connsiteX98" fmla="*/ 441302 w 720011"/>
                <a:gd name="connsiteY98" fmla="*/ 401644 h 720000"/>
                <a:gd name="connsiteX99" fmla="*/ 517784 w 720011"/>
                <a:gd name="connsiteY99" fmla="*/ 325161 h 720000"/>
                <a:gd name="connsiteX100" fmla="*/ 534205 w 720011"/>
                <a:gd name="connsiteY100" fmla="*/ 225453 h 720000"/>
                <a:gd name="connsiteX101" fmla="*/ 457722 w 720011"/>
                <a:gd name="connsiteY101" fmla="*/ 301935 h 720000"/>
                <a:gd name="connsiteX102" fmla="*/ 534205 w 720011"/>
                <a:gd name="connsiteY102" fmla="*/ 301935 h 720000"/>
                <a:gd name="connsiteX103" fmla="*/ 441302 w 720011"/>
                <a:gd name="connsiteY103" fmla="*/ 209032 h 720000"/>
                <a:gd name="connsiteX104" fmla="*/ 441302 w 720011"/>
                <a:gd name="connsiteY104" fmla="*/ 285515 h 720000"/>
                <a:gd name="connsiteX105" fmla="*/ 517784 w 720011"/>
                <a:gd name="connsiteY105" fmla="*/ 209032 h 720000"/>
                <a:gd name="connsiteX106" fmla="*/ 696786 w 720011"/>
                <a:gd name="connsiteY106" fmla="*/ 155775 h 720000"/>
                <a:gd name="connsiteX107" fmla="*/ 620303 w 720011"/>
                <a:gd name="connsiteY107" fmla="*/ 232258 h 720000"/>
                <a:gd name="connsiteX108" fmla="*/ 696786 w 720011"/>
                <a:gd name="connsiteY108" fmla="*/ 232258 h 720000"/>
                <a:gd name="connsiteX109" fmla="*/ 232269 w 720011"/>
                <a:gd name="connsiteY109" fmla="*/ 155775 h 720000"/>
                <a:gd name="connsiteX110" fmla="*/ 155787 w 720011"/>
                <a:gd name="connsiteY110" fmla="*/ 232258 h 720000"/>
                <a:gd name="connsiteX111" fmla="*/ 232269 w 720011"/>
                <a:gd name="connsiteY111" fmla="*/ 232258 h 720000"/>
                <a:gd name="connsiteX112" fmla="*/ 116140 w 720011"/>
                <a:gd name="connsiteY112" fmla="*/ 155775 h 720000"/>
                <a:gd name="connsiteX113" fmla="*/ 39658 w 720011"/>
                <a:gd name="connsiteY113" fmla="*/ 232258 h 720000"/>
                <a:gd name="connsiteX114" fmla="*/ 116140 w 720011"/>
                <a:gd name="connsiteY114" fmla="*/ 232258 h 720000"/>
                <a:gd name="connsiteX115" fmla="*/ 580656 w 720011"/>
                <a:gd name="connsiteY115" fmla="*/ 139355 h 720000"/>
                <a:gd name="connsiteX116" fmla="*/ 580656 w 720011"/>
                <a:gd name="connsiteY116" fmla="*/ 197419 h 720000"/>
                <a:gd name="connsiteX117" fmla="*/ 569044 w 720011"/>
                <a:gd name="connsiteY117" fmla="*/ 209032 h 720000"/>
                <a:gd name="connsiteX118" fmla="*/ 557431 w 720011"/>
                <a:gd name="connsiteY118" fmla="*/ 209032 h 720000"/>
                <a:gd name="connsiteX119" fmla="*/ 557431 w 720011"/>
                <a:gd name="connsiteY119" fmla="*/ 232258 h 720000"/>
                <a:gd name="connsiteX120" fmla="*/ 587462 w 720011"/>
                <a:gd name="connsiteY120" fmla="*/ 232258 h 720000"/>
                <a:gd name="connsiteX121" fmla="*/ 680365 w 720011"/>
                <a:gd name="connsiteY121" fmla="*/ 139355 h 720000"/>
                <a:gd name="connsiteX122" fmla="*/ 487753 w 720011"/>
                <a:gd name="connsiteY122" fmla="*/ 139355 h 720000"/>
                <a:gd name="connsiteX123" fmla="*/ 487753 w 720011"/>
                <a:gd name="connsiteY123" fmla="*/ 185806 h 720000"/>
                <a:gd name="connsiteX124" fmla="*/ 510979 w 720011"/>
                <a:gd name="connsiteY124" fmla="*/ 185806 h 720000"/>
                <a:gd name="connsiteX125" fmla="*/ 510979 w 720011"/>
                <a:gd name="connsiteY125" fmla="*/ 139355 h 720000"/>
                <a:gd name="connsiteX126" fmla="*/ 364819 w 720011"/>
                <a:gd name="connsiteY126" fmla="*/ 139355 h 720000"/>
                <a:gd name="connsiteX127" fmla="*/ 271916 w 720011"/>
                <a:gd name="connsiteY127" fmla="*/ 232258 h 720000"/>
                <a:gd name="connsiteX128" fmla="*/ 418076 w 720011"/>
                <a:gd name="connsiteY128" fmla="*/ 232258 h 720000"/>
                <a:gd name="connsiteX129" fmla="*/ 418076 w 720011"/>
                <a:gd name="connsiteY129" fmla="*/ 209032 h 720000"/>
                <a:gd name="connsiteX130" fmla="*/ 383237 w 720011"/>
                <a:gd name="connsiteY130" fmla="*/ 209032 h 720000"/>
                <a:gd name="connsiteX131" fmla="*/ 371624 w 720011"/>
                <a:gd name="connsiteY131" fmla="*/ 197419 h 720000"/>
                <a:gd name="connsiteX132" fmla="*/ 371624 w 720011"/>
                <a:gd name="connsiteY132" fmla="*/ 150968 h 720000"/>
                <a:gd name="connsiteX133" fmla="*/ 372553 w 720011"/>
                <a:gd name="connsiteY133" fmla="*/ 139355 h 720000"/>
                <a:gd name="connsiteX134" fmla="*/ 255495 w 720011"/>
                <a:gd name="connsiteY134" fmla="*/ 139355 h 720000"/>
                <a:gd name="connsiteX135" fmla="*/ 255495 w 720011"/>
                <a:gd name="connsiteY135" fmla="*/ 215837 h 720000"/>
                <a:gd name="connsiteX136" fmla="*/ 331978 w 720011"/>
                <a:gd name="connsiteY136" fmla="*/ 139355 h 720000"/>
                <a:gd name="connsiteX137" fmla="*/ 139366 w 720011"/>
                <a:gd name="connsiteY137" fmla="*/ 139355 h 720000"/>
                <a:gd name="connsiteX138" fmla="*/ 139366 w 720011"/>
                <a:gd name="connsiteY138" fmla="*/ 215837 h 720000"/>
                <a:gd name="connsiteX139" fmla="*/ 215849 w 720011"/>
                <a:gd name="connsiteY139" fmla="*/ 139355 h 720000"/>
                <a:gd name="connsiteX140" fmla="*/ 23237 w 720011"/>
                <a:gd name="connsiteY140" fmla="*/ 139355 h 720000"/>
                <a:gd name="connsiteX141" fmla="*/ 23237 w 720011"/>
                <a:gd name="connsiteY141" fmla="*/ 215837 h 720000"/>
                <a:gd name="connsiteX142" fmla="*/ 99720 w 720011"/>
                <a:gd name="connsiteY142" fmla="*/ 139355 h 720000"/>
                <a:gd name="connsiteX143" fmla="*/ 452915 w 720011"/>
                <a:gd name="connsiteY143" fmla="*/ 92903 h 720000"/>
                <a:gd name="connsiteX144" fmla="*/ 394850 w 720011"/>
                <a:gd name="connsiteY144" fmla="*/ 150968 h 720000"/>
                <a:gd name="connsiteX145" fmla="*/ 394850 w 720011"/>
                <a:gd name="connsiteY145" fmla="*/ 185806 h 720000"/>
                <a:gd name="connsiteX146" fmla="*/ 464527 w 720011"/>
                <a:gd name="connsiteY146" fmla="*/ 185806 h 720000"/>
                <a:gd name="connsiteX147" fmla="*/ 464527 w 720011"/>
                <a:gd name="connsiteY147" fmla="*/ 127742 h 720000"/>
                <a:gd name="connsiteX148" fmla="*/ 476140 w 720011"/>
                <a:gd name="connsiteY148" fmla="*/ 116129 h 720000"/>
                <a:gd name="connsiteX149" fmla="*/ 522592 w 720011"/>
                <a:gd name="connsiteY149" fmla="*/ 116129 h 720000"/>
                <a:gd name="connsiteX150" fmla="*/ 534205 w 720011"/>
                <a:gd name="connsiteY150" fmla="*/ 127742 h 720000"/>
                <a:gd name="connsiteX151" fmla="*/ 534205 w 720011"/>
                <a:gd name="connsiteY151" fmla="*/ 185806 h 720000"/>
                <a:gd name="connsiteX152" fmla="*/ 557431 w 720011"/>
                <a:gd name="connsiteY152" fmla="*/ 185806 h 720000"/>
                <a:gd name="connsiteX153" fmla="*/ 557431 w 720011"/>
                <a:gd name="connsiteY153" fmla="*/ 92903 h 720000"/>
                <a:gd name="connsiteX154" fmla="*/ 464527 w 720011"/>
                <a:gd name="connsiteY154" fmla="*/ 92903 h 720000"/>
                <a:gd name="connsiteX155" fmla="*/ 522592 w 720011"/>
                <a:gd name="connsiteY155" fmla="*/ 23226 h 720000"/>
                <a:gd name="connsiteX156" fmla="*/ 522592 w 720011"/>
                <a:gd name="connsiteY156" fmla="*/ 69677 h 720000"/>
                <a:gd name="connsiteX157" fmla="*/ 569044 w 720011"/>
                <a:gd name="connsiteY157" fmla="*/ 69677 h 720000"/>
                <a:gd name="connsiteX158" fmla="*/ 580656 w 720011"/>
                <a:gd name="connsiteY158" fmla="*/ 81290 h 720000"/>
                <a:gd name="connsiteX159" fmla="*/ 580656 w 720011"/>
                <a:gd name="connsiteY159" fmla="*/ 116129 h 720000"/>
                <a:gd name="connsiteX160" fmla="*/ 676324 w 720011"/>
                <a:gd name="connsiteY160" fmla="*/ 116129 h 720000"/>
                <a:gd name="connsiteX161" fmla="*/ 564840 w 720011"/>
                <a:gd name="connsiteY161" fmla="*/ 23226 h 720000"/>
                <a:gd name="connsiteX162" fmla="*/ 476140 w 720011"/>
                <a:gd name="connsiteY162" fmla="*/ 23226 h 720000"/>
                <a:gd name="connsiteX163" fmla="*/ 476140 w 720011"/>
                <a:gd name="connsiteY163" fmla="*/ 69677 h 720000"/>
                <a:gd name="connsiteX164" fmla="*/ 499366 w 720011"/>
                <a:gd name="connsiteY164" fmla="*/ 69677 h 720000"/>
                <a:gd name="connsiteX165" fmla="*/ 499366 w 720011"/>
                <a:gd name="connsiteY165" fmla="*/ 23226 h 720000"/>
                <a:gd name="connsiteX166" fmla="*/ 409331 w 720011"/>
                <a:gd name="connsiteY166" fmla="*/ 23226 h 720000"/>
                <a:gd name="connsiteX167" fmla="*/ 232815 w 720011"/>
                <a:gd name="connsiteY167" fmla="*/ 116129 h 720000"/>
                <a:gd name="connsiteX168" fmla="*/ 379579 w 720011"/>
                <a:gd name="connsiteY168" fmla="*/ 116129 h 720000"/>
                <a:gd name="connsiteX169" fmla="*/ 452915 w 720011"/>
                <a:gd name="connsiteY169" fmla="*/ 69677 h 720000"/>
                <a:gd name="connsiteX170" fmla="*/ 452915 w 720011"/>
                <a:gd name="connsiteY170" fmla="*/ 23226 h 720000"/>
                <a:gd name="connsiteX171" fmla="*/ 406463 w 720011"/>
                <a:gd name="connsiteY171" fmla="*/ 0 h 720000"/>
                <a:gd name="connsiteX172" fmla="*/ 569044 w 720011"/>
                <a:gd name="connsiteY172" fmla="*/ 0 h 720000"/>
                <a:gd name="connsiteX173" fmla="*/ 576476 w 720011"/>
                <a:gd name="connsiteY173" fmla="*/ 2683 h 720000"/>
                <a:gd name="connsiteX174" fmla="*/ 715831 w 720011"/>
                <a:gd name="connsiteY174" fmla="*/ 118812 h 720000"/>
                <a:gd name="connsiteX175" fmla="*/ 715738 w 720011"/>
                <a:gd name="connsiteY175" fmla="*/ 118939 h 720000"/>
                <a:gd name="connsiteX176" fmla="*/ 720011 w 720011"/>
                <a:gd name="connsiteY176" fmla="*/ 127742 h 720000"/>
                <a:gd name="connsiteX177" fmla="*/ 720011 w 720011"/>
                <a:gd name="connsiteY177" fmla="*/ 243871 h 720000"/>
                <a:gd name="connsiteX178" fmla="*/ 708398 w 720011"/>
                <a:gd name="connsiteY178" fmla="*/ 255484 h 720000"/>
                <a:gd name="connsiteX179" fmla="*/ 557431 w 720011"/>
                <a:gd name="connsiteY179" fmla="*/ 255484 h 720000"/>
                <a:gd name="connsiteX180" fmla="*/ 557431 w 720011"/>
                <a:gd name="connsiteY180" fmla="*/ 650323 h 720000"/>
                <a:gd name="connsiteX181" fmla="*/ 580656 w 720011"/>
                <a:gd name="connsiteY181" fmla="*/ 650323 h 720000"/>
                <a:gd name="connsiteX182" fmla="*/ 580656 w 720011"/>
                <a:gd name="connsiteY182" fmla="*/ 615484 h 720000"/>
                <a:gd name="connsiteX183" fmla="*/ 592269 w 720011"/>
                <a:gd name="connsiteY183" fmla="*/ 603871 h 720000"/>
                <a:gd name="connsiteX184" fmla="*/ 685173 w 720011"/>
                <a:gd name="connsiteY184" fmla="*/ 603871 h 720000"/>
                <a:gd name="connsiteX185" fmla="*/ 696786 w 720011"/>
                <a:gd name="connsiteY185" fmla="*/ 615484 h 720000"/>
                <a:gd name="connsiteX186" fmla="*/ 696786 w 720011"/>
                <a:gd name="connsiteY186" fmla="*/ 650323 h 720000"/>
                <a:gd name="connsiteX187" fmla="*/ 708398 w 720011"/>
                <a:gd name="connsiteY187" fmla="*/ 650323 h 720000"/>
                <a:gd name="connsiteX188" fmla="*/ 720011 w 720011"/>
                <a:gd name="connsiteY188" fmla="*/ 661936 h 720000"/>
                <a:gd name="connsiteX189" fmla="*/ 720011 w 720011"/>
                <a:gd name="connsiteY189" fmla="*/ 708387 h 720000"/>
                <a:gd name="connsiteX190" fmla="*/ 708398 w 720011"/>
                <a:gd name="connsiteY190" fmla="*/ 720000 h 720000"/>
                <a:gd name="connsiteX191" fmla="*/ 177782 w 720011"/>
                <a:gd name="connsiteY191" fmla="*/ 720000 h 720000"/>
                <a:gd name="connsiteX192" fmla="*/ 177782 w 720011"/>
                <a:gd name="connsiteY192" fmla="*/ 719280 h 720000"/>
                <a:gd name="connsiteX193" fmla="*/ 174205 w 720011"/>
                <a:gd name="connsiteY193" fmla="*/ 720000 h 720000"/>
                <a:gd name="connsiteX194" fmla="*/ 11624 w 720011"/>
                <a:gd name="connsiteY194" fmla="*/ 720000 h 720000"/>
                <a:gd name="connsiteX195" fmla="*/ 11 w 720011"/>
                <a:gd name="connsiteY195" fmla="*/ 708387 h 720000"/>
                <a:gd name="connsiteX196" fmla="*/ 11 w 720011"/>
                <a:gd name="connsiteY196" fmla="*/ 569032 h 720000"/>
                <a:gd name="connsiteX197" fmla="*/ 11624 w 720011"/>
                <a:gd name="connsiteY197" fmla="*/ 557419 h 720000"/>
                <a:gd name="connsiteX198" fmla="*/ 116140 w 720011"/>
                <a:gd name="connsiteY198" fmla="*/ 557419 h 720000"/>
                <a:gd name="connsiteX199" fmla="*/ 116140 w 720011"/>
                <a:gd name="connsiteY199" fmla="*/ 406452 h 720000"/>
                <a:gd name="connsiteX200" fmla="*/ 127753 w 720011"/>
                <a:gd name="connsiteY200" fmla="*/ 394839 h 720000"/>
                <a:gd name="connsiteX201" fmla="*/ 290334 w 720011"/>
                <a:gd name="connsiteY201" fmla="*/ 394839 h 720000"/>
                <a:gd name="connsiteX202" fmla="*/ 301947 w 720011"/>
                <a:gd name="connsiteY202" fmla="*/ 406452 h 720000"/>
                <a:gd name="connsiteX203" fmla="*/ 301947 w 720011"/>
                <a:gd name="connsiteY203" fmla="*/ 441290 h 720000"/>
                <a:gd name="connsiteX204" fmla="*/ 418076 w 720011"/>
                <a:gd name="connsiteY204" fmla="*/ 441290 h 720000"/>
                <a:gd name="connsiteX205" fmla="*/ 418076 w 720011"/>
                <a:gd name="connsiteY205" fmla="*/ 255484 h 720000"/>
                <a:gd name="connsiteX206" fmla="*/ 58076 w 720011"/>
                <a:gd name="connsiteY206" fmla="*/ 255484 h 720000"/>
                <a:gd name="connsiteX207" fmla="*/ 58076 w 720011"/>
                <a:gd name="connsiteY207" fmla="*/ 442939 h 720000"/>
                <a:gd name="connsiteX208" fmla="*/ 91440 w 720011"/>
                <a:gd name="connsiteY208" fmla="*/ 476303 h 720000"/>
                <a:gd name="connsiteX209" fmla="*/ 58076 w 720011"/>
                <a:gd name="connsiteY209" fmla="*/ 532893 h 720000"/>
                <a:gd name="connsiteX210" fmla="*/ 1486 w 720011"/>
                <a:gd name="connsiteY210" fmla="*/ 499529 h 720000"/>
                <a:gd name="connsiteX211" fmla="*/ 34850 w 720011"/>
                <a:gd name="connsiteY211" fmla="*/ 442939 h 720000"/>
                <a:gd name="connsiteX212" fmla="*/ 34850 w 720011"/>
                <a:gd name="connsiteY212" fmla="*/ 255484 h 720000"/>
                <a:gd name="connsiteX213" fmla="*/ 11624 w 720011"/>
                <a:gd name="connsiteY213" fmla="*/ 255484 h 720000"/>
                <a:gd name="connsiteX214" fmla="*/ 11 w 720011"/>
                <a:gd name="connsiteY214" fmla="*/ 243871 h 720000"/>
                <a:gd name="connsiteX215" fmla="*/ 11 w 720011"/>
                <a:gd name="connsiteY215" fmla="*/ 127742 h 720000"/>
                <a:gd name="connsiteX216" fmla="*/ 11624 w 720011"/>
                <a:gd name="connsiteY216" fmla="*/ 116129 h 720000"/>
                <a:gd name="connsiteX217" fmla="*/ 182949 w 720011"/>
                <a:gd name="connsiteY217" fmla="*/ 116129 h 720000"/>
                <a:gd name="connsiteX218" fmla="*/ 401051 w 720011"/>
                <a:gd name="connsiteY218" fmla="*/ 1335 h 720000"/>
                <a:gd name="connsiteX219" fmla="*/ 406463 w 720011"/>
                <a:gd name="connsiteY219"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720011" h="720000">
                  <a:moveTo>
                    <a:pt x="371624" y="673548"/>
                  </a:moveTo>
                  <a:lnTo>
                    <a:pt x="371624" y="696774"/>
                  </a:lnTo>
                  <a:lnTo>
                    <a:pt x="696786" y="696774"/>
                  </a:lnTo>
                  <a:lnTo>
                    <a:pt x="696786" y="673548"/>
                  </a:lnTo>
                  <a:close/>
                  <a:moveTo>
                    <a:pt x="185818" y="673548"/>
                  </a:moveTo>
                  <a:lnTo>
                    <a:pt x="185818" y="696774"/>
                  </a:lnTo>
                  <a:lnTo>
                    <a:pt x="278721" y="696774"/>
                  </a:lnTo>
                  <a:lnTo>
                    <a:pt x="278721" y="673548"/>
                  </a:lnTo>
                  <a:close/>
                  <a:moveTo>
                    <a:pt x="603882" y="627097"/>
                  </a:moveTo>
                  <a:lnTo>
                    <a:pt x="603882" y="650323"/>
                  </a:lnTo>
                  <a:lnTo>
                    <a:pt x="673560" y="650323"/>
                  </a:lnTo>
                  <a:lnTo>
                    <a:pt x="673560" y="627097"/>
                  </a:lnTo>
                  <a:close/>
                  <a:moveTo>
                    <a:pt x="104527" y="627097"/>
                  </a:moveTo>
                  <a:lnTo>
                    <a:pt x="104527" y="696774"/>
                  </a:lnTo>
                  <a:lnTo>
                    <a:pt x="162592" y="696774"/>
                  </a:lnTo>
                  <a:lnTo>
                    <a:pt x="162592" y="627097"/>
                  </a:lnTo>
                  <a:close/>
                  <a:moveTo>
                    <a:pt x="23237" y="627097"/>
                  </a:moveTo>
                  <a:lnTo>
                    <a:pt x="23237" y="696774"/>
                  </a:lnTo>
                  <a:lnTo>
                    <a:pt x="81302" y="696774"/>
                  </a:lnTo>
                  <a:lnTo>
                    <a:pt x="81302" y="627097"/>
                  </a:lnTo>
                  <a:close/>
                  <a:moveTo>
                    <a:pt x="232270" y="580645"/>
                  </a:moveTo>
                  <a:lnTo>
                    <a:pt x="255497" y="580645"/>
                  </a:lnTo>
                  <a:lnTo>
                    <a:pt x="255497" y="603872"/>
                  </a:lnTo>
                  <a:lnTo>
                    <a:pt x="232270" y="603872"/>
                  </a:lnTo>
                  <a:close/>
                  <a:moveTo>
                    <a:pt x="23237" y="580645"/>
                  </a:moveTo>
                  <a:lnTo>
                    <a:pt x="23237" y="603871"/>
                  </a:lnTo>
                  <a:lnTo>
                    <a:pt x="162592" y="603871"/>
                  </a:lnTo>
                  <a:lnTo>
                    <a:pt x="162592" y="580645"/>
                  </a:lnTo>
                  <a:close/>
                  <a:moveTo>
                    <a:pt x="534205" y="573840"/>
                  </a:moveTo>
                  <a:lnTo>
                    <a:pt x="457722" y="650323"/>
                  </a:lnTo>
                  <a:lnTo>
                    <a:pt x="534205" y="650323"/>
                  </a:lnTo>
                  <a:close/>
                  <a:moveTo>
                    <a:pt x="441302" y="557419"/>
                  </a:moveTo>
                  <a:lnTo>
                    <a:pt x="441302" y="633902"/>
                  </a:lnTo>
                  <a:lnTo>
                    <a:pt x="517784" y="557419"/>
                  </a:lnTo>
                  <a:close/>
                  <a:moveTo>
                    <a:pt x="232270" y="534193"/>
                  </a:moveTo>
                  <a:lnTo>
                    <a:pt x="255497" y="534193"/>
                  </a:lnTo>
                  <a:lnTo>
                    <a:pt x="255497" y="557420"/>
                  </a:lnTo>
                  <a:lnTo>
                    <a:pt x="232270" y="557420"/>
                  </a:lnTo>
                  <a:close/>
                  <a:moveTo>
                    <a:pt x="394850" y="510968"/>
                  </a:moveTo>
                  <a:lnTo>
                    <a:pt x="394850" y="580645"/>
                  </a:lnTo>
                  <a:lnTo>
                    <a:pt x="394850" y="650323"/>
                  </a:lnTo>
                  <a:lnTo>
                    <a:pt x="418076" y="650323"/>
                  </a:lnTo>
                  <a:lnTo>
                    <a:pt x="418076" y="510968"/>
                  </a:lnTo>
                  <a:close/>
                  <a:moveTo>
                    <a:pt x="301947" y="510968"/>
                  </a:moveTo>
                  <a:lnTo>
                    <a:pt x="301947" y="696774"/>
                  </a:lnTo>
                  <a:lnTo>
                    <a:pt x="348398" y="696774"/>
                  </a:lnTo>
                  <a:lnTo>
                    <a:pt x="348398" y="661936"/>
                  </a:lnTo>
                  <a:cubicBezTo>
                    <a:pt x="348398" y="655522"/>
                    <a:pt x="353597" y="650323"/>
                    <a:pt x="360011" y="650323"/>
                  </a:cubicBezTo>
                  <a:lnTo>
                    <a:pt x="371624" y="650323"/>
                  </a:lnTo>
                  <a:lnTo>
                    <a:pt x="371624" y="603871"/>
                  </a:lnTo>
                  <a:lnTo>
                    <a:pt x="325173" y="603871"/>
                  </a:lnTo>
                  <a:lnTo>
                    <a:pt x="325173" y="580645"/>
                  </a:lnTo>
                  <a:lnTo>
                    <a:pt x="371624" y="580645"/>
                  </a:lnTo>
                  <a:lnTo>
                    <a:pt x="371624" y="557419"/>
                  </a:lnTo>
                  <a:lnTo>
                    <a:pt x="325173" y="557419"/>
                  </a:lnTo>
                  <a:lnTo>
                    <a:pt x="325173" y="534194"/>
                  </a:lnTo>
                  <a:lnTo>
                    <a:pt x="371624" y="534194"/>
                  </a:lnTo>
                  <a:lnTo>
                    <a:pt x="371624" y="510968"/>
                  </a:lnTo>
                  <a:close/>
                  <a:moveTo>
                    <a:pt x="232270" y="487742"/>
                  </a:moveTo>
                  <a:lnTo>
                    <a:pt x="255497" y="487742"/>
                  </a:lnTo>
                  <a:lnTo>
                    <a:pt x="255497" y="510969"/>
                  </a:lnTo>
                  <a:lnTo>
                    <a:pt x="232270" y="510969"/>
                  </a:lnTo>
                  <a:close/>
                  <a:moveTo>
                    <a:pt x="301947" y="464516"/>
                  </a:moveTo>
                  <a:lnTo>
                    <a:pt x="301947" y="487742"/>
                  </a:lnTo>
                  <a:lnTo>
                    <a:pt x="418076" y="487742"/>
                  </a:lnTo>
                  <a:lnTo>
                    <a:pt x="418076" y="464516"/>
                  </a:lnTo>
                  <a:close/>
                  <a:moveTo>
                    <a:pt x="185818" y="464516"/>
                  </a:moveTo>
                  <a:lnTo>
                    <a:pt x="185818" y="569032"/>
                  </a:lnTo>
                  <a:lnTo>
                    <a:pt x="185818" y="650323"/>
                  </a:lnTo>
                  <a:lnTo>
                    <a:pt x="278721" y="650323"/>
                  </a:lnTo>
                  <a:lnTo>
                    <a:pt x="278721" y="464516"/>
                  </a:lnTo>
                  <a:close/>
                  <a:moveTo>
                    <a:pt x="139366" y="464516"/>
                  </a:moveTo>
                  <a:lnTo>
                    <a:pt x="139366" y="557419"/>
                  </a:lnTo>
                  <a:lnTo>
                    <a:pt x="162592" y="557419"/>
                  </a:lnTo>
                  <a:lnTo>
                    <a:pt x="162592" y="464516"/>
                  </a:lnTo>
                  <a:close/>
                  <a:moveTo>
                    <a:pt x="46463" y="464516"/>
                  </a:moveTo>
                  <a:cubicBezTo>
                    <a:pt x="33635" y="464516"/>
                    <a:pt x="23237" y="474914"/>
                    <a:pt x="23237" y="487742"/>
                  </a:cubicBezTo>
                  <a:cubicBezTo>
                    <a:pt x="23237" y="500570"/>
                    <a:pt x="33635" y="510968"/>
                    <a:pt x="46463" y="510968"/>
                  </a:cubicBezTo>
                  <a:cubicBezTo>
                    <a:pt x="59291" y="510968"/>
                    <a:pt x="69689" y="500570"/>
                    <a:pt x="69689" y="487742"/>
                  </a:cubicBezTo>
                  <a:cubicBezTo>
                    <a:pt x="69689" y="474914"/>
                    <a:pt x="59291" y="464516"/>
                    <a:pt x="46463" y="464516"/>
                  </a:cubicBezTo>
                  <a:close/>
                  <a:moveTo>
                    <a:pt x="534205" y="457711"/>
                  </a:moveTo>
                  <a:lnTo>
                    <a:pt x="457722" y="534194"/>
                  </a:lnTo>
                  <a:lnTo>
                    <a:pt x="534205" y="534194"/>
                  </a:lnTo>
                  <a:close/>
                  <a:moveTo>
                    <a:pt x="441302" y="441290"/>
                  </a:moveTo>
                  <a:lnTo>
                    <a:pt x="441302" y="517773"/>
                  </a:lnTo>
                  <a:lnTo>
                    <a:pt x="517784" y="441290"/>
                  </a:lnTo>
                  <a:close/>
                  <a:moveTo>
                    <a:pt x="185818" y="418065"/>
                  </a:moveTo>
                  <a:lnTo>
                    <a:pt x="185818" y="441290"/>
                  </a:lnTo>
                  <a:lnTo>
                    <a:pt x="278721" y="441290"/>
                  </a:lnTo>
                  <a:lnTo>
                    <a:pt x="278721" y="418065"/>
                  </a:lnTo>
                  <a:close/>
                  <a:moveTo>
                    <a:pt x="139366" y="418065"/>
                  </a:moveTo>
                  <a:lnTo>
                    <a:pt x="139366" y="441290"/>
                  </a:lnTo>
                  <a:lnTo>
                    <a:pt x="162592" y="441290"/>
                  </a:lnTo>
                  <a:lnTo>
                    <a:pt x="162592" y="418065"/>
                  </a:lnTo>
                  <a:close/>
                  <a:moveTo>
                    <a:pt x="534205" y="341582"/>
                  </a:moveTo>
                  <a:lnTo>
                    <a:pt x="457722" y="418065"/>
                  </a:lnTo>
                  <a:lnTo>
                    <a:pt x="534205" y="418065"/>
                  </a:lnTo>
                  <a:close/>
                  <a:moveTo>
                    <a:pt x="441302" y="325161"/>
                  </a:moveTo>
                  <a:lnTo>
                    <a:pt x="441302" y="401644"/>
                  </a:lnTo>
                  <a:lnTo>
                    <a:pt x="517784" y="325161"/>
                  </a:lnTo>
                  <a:close/>
                  <a:moveTo>
                    <a:pt x="534205" y="225453"/>
                  </a:moveTo>
                  <a:lnTo>
                    <a:pt x="457722" y="301935"/>
                  </a:lnTo>
                  <a:lnTo>
                    <a:pt x="534205" y="301935"/>
                  </a:lnTo>
                  <a:close/>
                  <a:moveTo>
                    <a:pt x="441302" y="209032"/>
                  </a:moveTo>
                  <a:lnTo>
                    <a:pt x="441302" y="285515"/>
                  </a:lnTo>
                  <a:lnTo>
                    <a:pt x="517784" y="209032"/>
                  </a:lnTo>
                  <a:close/>
                  <a:moveTo>
                    <a:pt x="696786" y="155775"/>
                  </a:moveTo>
                  <a:lnTo>
                    <a:pt x="620303" y="232258"/>
                  </a:lnTo>
                  <a:lnTo>
                    <a:pt x="696786" y="232258"/>
                  </a:lnTo>
                  <a:close/>
                  <a:moveTo>
                    <a:pt x="232269" y="155775"/>
                  </a:moveTo>
                  <a:lnTo>
                    <a:pt x="155787" y="232258"/>
                  </a:lnTo>
                  <a:lnTo>
                    <a:pt x="232269" y="232258"/>
                  </a:lnTo>
                  <a:close/>
                  <a:moveTo>
                    <a:pt x="116140" y="155775"/>
                  </a:moveTo>
                  <a:lnTo>
                    <a:pt x="39658" y="232258"/>
                  </a:lnTo>
                  <a:lnTo>
                    <a:pt x="116140" y="232258"/>
                  </a:lnTo>
                  <a:close/>
                  <a:moveTo>
                    <a:pt x="580656" y="139355"/>
                  </a:moveTo>
                  <a:lnTo>
                    <a:pt x="580656" y="197419"/>
                  </a:lnTo>
                  <a:cubicBezTo>
                    <a:pt x="580656" y="203833"/>
                    <a:pt x="575457" y="209032"/>
                    <a:pt x="569044" y="209032"/>
                  </a:cubicBezTo>
                  <a:lnTo>
                    <a:pt x="557431" y="209032"/>
                  </a:lnTo>
                  <a:lnTo>
                    <a:pt x="557431" y="232258"/>
                  </a:lnTo>
                  <a:lnTo>
                    <a:pt x="587462" y="232258"/>
                  </a:lnTo>
                  <a:lnTo>
                    <a:pt x="680365" y="139355"/>
                  </a:lnTo>
                  <a:close/>
                  <a:moveTo>
                    <a:pt x="487753" y="139355"/>
                  </a:moveTo>
                  <a:lnTo>
                    <a:pt x="487753" y="185806"/>
                  </a:lnTo>
                  <a:lnTo>
                    <a:pt x="510979" y="185806"/>
                  </a:lnTo>
                  <a:lnTo>
                    <a:pt x="510979" y="139355"/>
                  </a:lnTo>
                  <a:close/>
                  <a:moveTo>
                    <a:pt x="364819" y="139355"/>
                  </a:moveTo>
                  <a:lnTo>
                    <a:pt x="271916" y="232258"/>
                  </a:lnTo>
                  <a:lnTo>
                    <a:pt x="418076" y="232258"/>
                  </a:lnTo>
                  <a:lnTo>
                    <a:pt x="418076" y="209032"/>
                  </a:lnTo>
                  <a:lnTo>
                    <a:pt x="383237" y="209032"/>
                  </a:lnTo>
                  <a:cubicBezTo>
                    <a:pt x="376824" y="209032"/>
                    <a:pt x="371624" y="203833"/>
                    <a:pt x="371624" y="197419"/>
                  </a:cubicBezTo>
                  <a:lnTo>
                    <a:pt x="371624" y="150968"/>
                  </a:lnTo>
                  <a:cubicBezTo>
                    <a:pt x="371656" y="147079"/>
                    <a:pt x="371967" y="143199"/>
                    <a:pt x="372553" y="139355"/>
                  </a:cubicBezTo>
                  <a:close/>
                  <a:moveTo>
                    <a:pt x="255495" y="139355"/>
                  </a:moveTo>
                  <a:lnTo>
                    <a:pt x="255495" y="215837"/>
                  </a:lnTo>
                  <a:lnTo>
                    <a:pt x="331978" y="139355"/>
                  </a:lnTo>
                  <a:close/>
                  <a:moveTo>
                    <a:pt x="139366" y="139355"/>
                  </a:moveTo>
                  <a:lnTo>
                    <a:pt x="139366" y="215837"/>
                  </a:lnTo>
                  <a:lnTo>
                    <a:pt x="215849" y="139355"/>
                  </a:lnTo>
                  <a:close/>
                  <a:moveTo>
                    <a:pt x="23237" y="139355"/>
                  </a:moveTo>
                  <a:lnTo>
                    <a:pt x="23237" y="215837"/>
                  </a:lnTo>
                  <a:lnTo>
                    <a:pt x="99720" y="139355"/>
                  </a:lnTo>
                  <a:close/>
                  <a:moveTo>
                    <a:pt x="452915" y="92903"/>
                  </a:moveTo>
                  <a:cubicBezTo>
                    <a:pt x="420863" y="92941"/>
                    <a:pt x="394888" y="118916"/>
                    <a:pt x="394850" y="150968"/>
                  </a:cubicBezTo>
                  <a:lnTo>
                    <a:pt x="394850" y="185806"/>
                  </a:lnTo>
                  <a:lnTo>
                    <a:pt x="464527" y="185806"/>
                  </a:lnTo>
                  <a:lnTo>
                    <a:pt x="464527" y="127742"/>
                  </a:lnTo>
                  <a:cubicBezTo>
                    <a:pt x="464527" y="121329"/>
                    <a:pt x="469727" y="116129"/>
                    <a:pt x="476140" y="116129"/>
                  </a:cubicBezTo>
                  <a:lnTo>
                    <a:pt x="522592" y="116129"/>
                  </a:lnTo>
                  <a:cubicBezTo>
                    <a:pt x="529005" y="116129"/>
                    <a:pt x="534205" y="121329"/>
                    <a:pt x="534205" y="127742"/>
                  </a:cubicBezTo>
                  <a:lnTo>
                    <a:pt x="534205" y="185806"/>
                  </a:lnTo>
                  <a:lnTo>
                    <a:pt x="557431" y="185806"/>
                  </a:lnTo>
                  <a:lnTo>
                    <a:pt x="557431" y="92903"/>
                  </a:lnTo>
                  <a:lnTo>
                    <a:pt x="464527" y="92903"/>
                  </a:lnTo>
                  <a:close/>
                  <a:moveTo>
                    <a:pt x="522592" y="23226"/>
                  </a:moveTo>
                  <a:lnTo>
                    <a:pt x="522592" y="69677"/>
                  </a:lnTo>
                  <a:lnTo>
                    <a:pt x="569044" y="69677"/>
                  </a:lnTo>
                  <a:cubicBezTo>
                    <a:pt x="575457" y="69677"/>
                    <a:pt x="580656" y="74877"/>
                    <a:pt x="580656" y="81290"/>
                  </a:cubicBezTo>
                  <a:lnTo>
                    <a:pt x="580656" y="116129"/>
                  </a:lnTo>
                  <a:lnTo>
                    <a:pt x="676324" y="116129"/>
                  </a:lnTo>
                  <a:lnTo>
                    <a:pt x="564840" y="23226"/>
                  </a:lnTo>
                  <a:close/>
                  <a:moveTo>
                    <a:pt x="476140" y="23226"/>
                  </a:moveTo>
                  <a:lnTo>
                    <a:pt x="476140" y="69677"/>
                  </a:lnTo>
                  <a:lnTo>
                    <a:pt x="499366" y="69677"/>
                  </a:lnTo>
                  <a:lnTo>
                    <a:pt x="499366" y="23226"/>
                  </a:lnTo>
                  <a:close/>
                  <a:moveTo>
                    <a:pt x="409331" y="23226"/>
                  </a:moveTo>
                  <a:lnTo>
                    <a:pt x="232815" y="116129"/>
                  </a:lnTo>
                  <a:lnTo>
                    <a:pt x="379579" y="116129"/>
                  </a:lnTo>
                  <a:cubicBezTo>
                    <a:pt x="393018" y="87796"/>
                    <a:pt x="421555" y="69720"/>
                    <a:pt x="452915" y="69677"/>
                  </a:cubicBezTo>
                  <a:lnTo>
                    <a:pt x="452915" y="23226"/>
                  </a:lnTo>
                  <a:close/>
                  <a:moveTo>
                    <a:pt x="406463" y="0"/>
                  </a:moveTo>
                  <a:lnTo>
                    <a:pt x="569044" y="0"/>
                  </a:lnTo>
                  <a:cubicBezTo>
                    <a:pt x="571758" y="-1"/>
                    <a:pt x="574388" y="946"/>
                    <a:pt x="576476" y="2683"/>
                  </a:cubicBezTo>
                  <a:lnTo>
                    <a:pt x="715831" y="118812"/>
                  </a:lnTo>
                  <a:lnTo>
                    <a:pt x="715738" y="118939"/>
                  </a:lnTo>
                  <a:cubicBezTo>
                    <a:pt x="718412" y="121083"/>
                    <a:pt x="719981" y="124315"/>
                    <a:pt x="720011" y="127742"/>
                  </a:cubicBezTo>
                  <a:lnTo>
                    <a:pt x="720011" y="243871"/>
                  </a:lnTo>
                  <a:cubicBezTo>
                    <a:pt x="720011" y="250284"/>
                    <a:pt x="714812" y="255484"/>
                    <a:pt x="708398" y="255484"/>
                  </a:cubicBezTo>
                  <a:lnTo>
                    <a:pt x="557431" y="255484"/>
                  </a:lnTo>
                  <a:lnTo>
                    <a:pt x="557431" y="650323"/>
                  </a:lnTo>
                  <a:lnTo>
                    <a:pt x="580656" y="650323"/>
                  </a:lnTo>
                  <a:lnTo>
                    <a:pt x="580656" y="615484"/>
                  </a:lnTo>
                  <a:cubicBezTo>
                    <a:pt x="580656" y="609071"/>
                    <a:pt x="585856" y="603871"/>
                    <a:pt x="592269" y="603871"/>
                  </a:cubicBezTo>
                  <a:lnTo>
                    <a:pt x="685173" y="603871"/>
                  </a:lnTo>
                  <a:cubicBezTo>
                    <a:pt x="691586" y="603871"/>
                    <a:pt x="696786" y="609071"/>
                    <a:pt x="696786" y="615484"/>
                  </a:cubicBezTo>
                  <a:lnTo>
                    <a:pt x="696786" y="650323"/>
                  </a:lnTo>
                  <a:lnTo>
                    <a:pt x="708398" y="650323"/>
                  </a:lnTo>
                  <a:cubicBezTo>
                    <a:pt x="714812" y="650323"/>
                    <a:pt x="720011" y="655522"/>
                    <a:pt x="720011" y="661936"/>
                  </a:cubicBezTo>
                  <a:lnTo>
                    <a:pt x="720011" y="708387"/>
                  </a:lnTo>
                  <a:cubicBezTo>
                    <a:pt x="720011" y="714800"/>
                    <a:pt x="714812" y="720000"/>
                    <a:pt x="708398" y="720000"/>
                  </a:cubicBezTo>
                  <a:lnTo>
                    <a:pt x="177782" y="720000"/>
                  </a:lnTo>
                  <a:lnTo>
                    <a:pt x="177782" y="719280"/>
                  </a:lnTo>
                  <a:cubicBezTo>
                    <a:pt x="176635" y="719708"/>
                    <a:pt x="175427" y="719951"/>
                    <a:pt x="174205" y="720000"/>
                  </a:cubicBezTo>
                  <a:lnTo>
                    <a:pt x="11624" y="720000"/>
                  </a:lnTo>
                  <a:cubicBezTo>
                    <a:pt x="5211" y="720000"/>
                    <a:pt x="11" y="714800"/>
                    <a:pt x="11" y="708387"/>
                  </a:cubicBezTo>
                  <a:lnTo>
                    <a:pt x="11" y="569032"/>
                  </a:lnTo>
                  <a:cubicBezTo>
                    <a:pt x="11" y="562619"/>
                    <a:pt x="5211" y="557419"/>
                    <a:pt x="11624" y="557419"/>
                  </a:cubicBezTo>
                  <a:lnTo>
                    <a:pt x="116140" y="557419"/>
                  </a:lnTo>
                  <a:lnTo>
                    <a:pt x="116140" y="406452"/>
                  </a:lnTo>
                  <a:cubicBezTo>
                    <a:pt x="116140" y="400038"/>
                    <a:pt x="121340" y="394839"/>
                    <a:pt x="127753" y="394839"/>
                  </a:cubicBezTo>
                  <a:lnTo>
                    <a:pt x="290334" y="394839"/>
                  </a:lnTo>
                  <a:cubicBezTo>
                    <a:pt x="296747" y="394839"/>
                    <a:pt x="301947" y="400038"/>
                    <a:pt x="301947" y="406452"/>
                  </a:cubicBezTo>
                  <a:lnTo>
                    <a:pt x="301947" y="441290"/>
                  </a:lnTo>
                  <a:lnTo>
                    <a:pt x="418076" y="441290"/>
                  </a:lnTo>
                  <a:lnTo>
                    <a:pt x="418076" y="255484"/>
                  </a:lnTo>
                  <a:lnTo>
                    <a:pt x="58076" y="255484"/>
                  </a:lnTo>
                  <a:lnTo>
                    <a:pt x="58076" y="442939"/>
                  </a:lnTo>
                  <a:cubicBezTo>
                    <a:pt x="74438" y="447164"/>
                    <a:pt x="87215" y="459941"/>
                    <a:pt x="91440" y="476303"/>
                  </a:cubicBezTo>
                  <a:cubicBezTo>
                    <a:pt x="97853" y="501143"/>
                    <a:pt x="82916" y="526480"/>
                    <a:pt x="58076" y="532893"/>
                  </a:cubicBezTo>
                  <a:cubicBezTo>
                    <a:pt x="33236" y="539306"/>
                    <a:pt x="7899" y="524369"/>
                    <a:pt x="1486" y="499529"/>
                  </a:cubicBezTo>
                  <a:cubicBezTo>
                    <a:pt x="-4927" y="474689"/>
                    <a:pt x="10010" y="449353"/>
                    <a:pt x="34850" y="442939"/>
                  </a:cubicBezTo>
                  <a:lnTo>
                    <a:pt x="34850" y="255484"/>
                  </a:lnTo>
                  <a:lnTo>
                    <a:pt x="11624" y="255484"/>
                  </a:lnTo>
                  <a:cubicBezTo>
                    <a:pt x="5211" y="255484"/>
                    <a:pt x="11" y="250284"/>
                    <a:pt x="11" y="243871"/>
                  </a:cubicBezTo>
                  <a:lnTo>
                    <a:pt x="11" y="127742"/>
                  </a:lnTo>
                  <a:cubicBezTo>
                    <a:pt x="11" y="121329"/>
                    <a:pt x="5211" y="116129"/>
                    <a:pt x="11624" y="116129"/>
                  </a:cubicBezTo>
                  <a:lnTo>
                    <a:pt x="182949" y="116129"/>
                  </a:lnTo>
                  <a:lnTo>
                    <a:pt x="401051" y="1335"/>
                  </a:lnTo>
                  <a:cubicBezTo>
                    <a:pt x="402721" y="457"/>
                    <a:pt x="404577" y="-1"/>
                    <a:pt x="406463" y="0"/>
                  </a:cubicBezTo>
                  <a:close/>
                </a:path>
              </a:pathLst>
            </a:custGeom>
            <a:solidFill>
              <a:schemeClr val="bg2">
                <a:lumMod val="50000"/>
              </a:schemeClr>
            </a:solidFill>
            <a:ln w="1440" cap="flat">
              <a:solidFill>
                <a:schemeClr val="accent2">
                  <a:lumMod val="60000"/>
                  <a:lumOff val="40000"/>
                </a:schemeClr>
              </a:solid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grpSp>
      <p:grpSp>
        <p:nvGrpSpPr>
          <p:cNvPr id="6" name="Группа 5">
            <a:extLst>
              <a:ext uri="{FF2B5EF4-FFF2-40B4-BE49-F238E27FC236}">
                <a16:creationId xmlns:a16="http://schemas.microsoft.com/office/drawing/2014/main" id="{3EF518E6-C5CF-4EFA-A055-F430B500CA32}"/>
              </a:ext>
            </a:extLst>
          </p:cNvPr>
          <p:cNvGrpSpPr/>
          <p:nvPr/>
        </p:nvGrpSpPr>
        <p:grpSpPr>
          <a:xfrm>
            <a:off x="1681764" y="2787180"/>
            <a:ext cx="7976146" cy="665582"/>
            <a:chOff x="538764" y="2787180"/>
            <a:chExt cx="7976146" cy="665582"/>
          </a:xfrm>
        </p:grpSpPr>
        <p:sp>
          <p:nvSpPr>
            <p:cNvPr id="13" name="Прямоугольник: скругленные углы 12">
              <a:extLst>
                <a:ext uri="{FF2B5EF4-FFF2-40B4-BE49-F238E27FC236}">
                  <a16:creationId xmlns:a16="http://schemas.microsoft.com/office/drawing/2014/main" id="{8AF00205-6FAC-4740-8E52-3C38E18B87A1}"/>
                </a:ext>
              </a:extLst>
            </p:cNvPr>
            <p:cNvSpPr/>
            <p:nvPr/>
          </p:nvSpPr>
          <p:spPr>
            <a:xfrm>
              <a:off x="1553694" y="2787180"/>
              <a:ext cx="6961216" cy="665582"/>
            </a:xfrm>
            <a:prstGeom prst="roundRect">
              <a:avLst/>
            </a:prstGeom>
            <a:ln>
              <a:solidFill>
                <a:srgbClr val="7030A0"/>
              </a:solidFill>
              <a:prstDash val="lgDash"/>
            </a:ln>
          </p:spPr>
          <p:style>
            <a:lnRef idx="2">
              <a:schemeClr val="accent3"/>
            </a:lnRef>
            <a:fillRef idx="1">
              <a:schemeClr val="lt1"/>
            </a:fillRef>
            <a:effectRef idx="0">
              <a:schemeClr val="accent3"/>
            </a:effectRef>
            <a:fontRef idx="minor">
              <a:schemeClr val="dk1"/>
            </a:fontRef>
          </p:style>
          <p:txBody>
            <a:bodyPr rtlCol="0" anchor="ctr"/>
            <a:lstStyle/>
            <a:p>
              <a:pPr algn="ctr"/>
              <a:r>
                <a:rPr lang="ru-RU" dirty="0">
                  <a:latin typeface="Arial" panose="020B0604020202020204" pitchFamily="34" charset="0"/>
                  <a:cs typeface="Arial" panose="020B0604020202020204" pitchFamily="34" charset="0"/>
                </a:rPr>
                <a:t>Закупки в сфере </a:t>
              </a:r>
              <a:r>
                <a:rPr lang="ru-RU" b="1" dirty="0">
                  <a:latin typeface="Arial" panose="020B0604020202020204" pitchFamily="34" charset="0"/>
                  <a:cs typeface="Arial" panose="020B0604020202020204" pitchFamily="34" charset="0"/>
                </a:rPr>
                <a:t>дорожной деятельности</a:t>
              </a:r>
            </a:p>
            <a:p>
              <a:pPr algn="ctr"/>
              <a:r>
                <a:rPr lang="ru-RU" b="1"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(в т.ч. ремонт и содержание)</a:t>
              </a:r>
            </a:p>
          </p:txBody>
        </p:sp>
        <p:sp>
          <p:nvSpPr>
            <p:cNvPr id="17" name="Полилиния 100">
              <a:extLst>
                <a:ext uri="{FF2B5EF4-FFF2-40B4-BE49-F238E27FC236}">
                  <a16:creationId xmlns:a16="http://schemas.microsoft.com/office/drawing/2014/main" id="{03FBB733-F9A6-4DE5-BC87-4829F08F2FE4}"/>
                </a:ext>
              </a:extLst>
            </p:cNvPr>
            <p:cNvSpPr>
              <a:spLocks noChangeAspect="1"/>
            </p:cNvSpPr>
            <p:nvPr/>
          </p:nvSpPr>
          <p:spPr>
            <a:xfrm>
              <a:off x="538764" y="2915818"/>
              <a:ext cx="720000" cy="433866"/>
            </a:xfrm>
            <a:custGeom>
              <a:avLst/>
              <a:gdLst>
                <a:gd name="connsiteX0" fmla="*/ 708337 w 720000"/>
                <a:gd name="connsiteY0" fmla="*/ 323456 h 433866"/>
                <a:gd name="connsiteX1" fmla="*/ 707559 w 720000"/>
                <a:gd name="connsiteY1" fmla="*/ 323456 h 433866"/>
                <a:gd name="connsiteX2" fmla="*/ 707559 w 720000"/>
                <a:gd name="connsiteY2" fmla="*/ 256205 h 433866"/>
                <a:gd name="connsiteX3" fmla="*/ 689570 w 720000"/>
                <a:gd name="connsiteY3" fmla="*/ 212773 h 433866"/>
                <a:gd name="connsiteX4" fmla="*/ 681453 w 720000"/>
                <a:gd name="connsiteY4" fmla="*/ 204654 h 433866"/>
                <a:gd name="connsiteX5" fmla="*/ 652446 w 720000"/>
                <a:gd name="connsiteY5" fmla="*/ 98298 h 433866"/>
                <a:gd name="connsiteX6" fmla="*/ 605187 w 720000"/>
                <a:gd name="connsiteY6" fmla="*/ 62203 h 433866"/>
                <a:gd name="connsiteX7" fmla="*/ 520950 w 720000"/>
                <a:gd name="connsiteY7" fmla="*/ 62203 h 433866"/>
                <a:gd name="connsiteX8" fmla="*/ 520950 w 720000"/>
                <a:gd name="connsiteY8" fmla="*/ 24104 h 433866"/>
                <a:gd name="connsiteX9" fmla="*/ 496847 w 720000"/>
                <a:gd name="connsiteY9" fmla="*/ 0 h 433866"/>
                <a:gd name="connsiteX10" fmla="*/ 24104 w 720000"/>
                <a:gd name="connsiteY10" fmla="*/ 0 h 433866"/>
                <a:gd name="connsiteX11" fmla="*/ 0 w 720000"/>
                <a:gd name="connsiteY11" fmla="*/ 24104 h 433866"/>
                <a:gd name="connsiteX12" fmla="*/ 0 w 720000"/>
                <a:gd name="connsiteY12" fmla="*/ 322678 h 433866"/>
                <a:gd name="connsiteX13" fmla="*/ 24104 w 720000"/>
                <a:gd name="connsiteY13" fmla="*/ 346782 h 433866"/>
                <a:gd name="connsiteX14" fmla="*/ 67840 w 720000"/>
                <a:gd name="connsiteY14" fmla="*/ 346782 h 433866"/>
                <a:gd name="connsiteX15" fmla="*/ 63327 w 720000"/>
                <a:gd name="connsiteY15" fmla="*/ 360778 h 433866"/>
                <a:gd name="connsiteX16" fmla="*/ 36544 w 720000"/>
                <a:gd name="connsiteY16" fmla="*/ 360778 h 433866"/>
                <a:gd name="connsiteX17" fmla="*/ 24881 w 720000"/>
                <a:gd name="connsiteY17" fmla="*/ 372441 h 433866"/>
                <a:gd name="connsiteX18" fmla="*/ 36544 w 720000"/>
                <a:gd name="connsiteY18" fmla="*/ 384104 h 433866"/>
                <a:gd name="connsiteX19" fmla="*/ 63327 w 720000"/>
                <a:gd name="connsiteY19" fmla="*/ 384104 h 433866"/>
                <a:gd name="connsiteX20" fmla="*/ 123629 w 720000"/>
                <a:gd name="connsiteY20" fmla="*/ 433866 h 433866"/>
                <a:gd name="connsiteX21" fmla="*/ 183930 w 720000"/>
                <a:gd name="connsiteY21" fmla="*/ 384104 h 433866"/>
                <a:gd name="connsiteX22" fmla="*/ 363802 w 720000"/>
                <a:gd name="connsiteY22" fmla="*/ 384104 h 433866"/>
                <a:gd name="connsiteX23" fmla="*/ 384881 w 720000"/>
                <a:gd name="connsiteY23" fmla="*/ 396544 h 433866"/>
                <a:gd name="connsiteX24" fmla="*/ 484406 w 720000"/>
                <a:gd name="connsiteY24" fmla="*/ 396544 h 433866"/>
                <a:gd name="connsiteX25" fmla="*/ 505485 w 720000"/>
                <a:gd name="connsiteY25" fmla="*/ 384104 h 433866"/>
                <a:gd name="connsiteX26" fmla="*/ 536070 w 720000"/>
                <a:gd name="connsiteY26" fmla="*/ 384104 h 433866"/>
                <a:gd name="connsiteX27" fmla="*/ 596372 w 720000"/>
                <a:gd name="connsiteY27" fmla="*/ 433866 h 433866"/>
                <a:gd name="connsiteX28" fmla="*/ 656673 w 720000"/>
                <a:gd name="connsiteY28" fmla="*/ 384104 h 433866"/>
                <a:gd name="connsiteX29" fmla="*/ 708337 w 720000"/>
                <a:gd name="connsiteY29" fmla="*/ 384104 h 433866"/>
                <a:gd name="connsiteX30" fmla="*/ 720000 w 720000"/>
                <a:gd name="connsiteY30" fmla="*/ 372441 h 433866"/>
                <a:gd name="connsiteX31" fmla="*/ 720000 w 720000"/>
                <a:gd name="connsiteY31" fmla="*/ 335119 h 433866"/>
                <a:gd name="connsiteX32" fmla="*/ 708337 w 720000"/>
                <a:gd name="connsiteY32" fmla="*/ 323456 h 433866"/>
                <a:gd name="connsiteX33" fmla="*/ 655746 w 720000"/>
                <a:gd name="connsiteY33" fmla="*/ 199048 h 433866"/>
                <a:gd name="connsiteX34" fmla="*/ 571490 w 720000"/>
                <a:gd name="connsiteY34" fmla="*/ 199050 h 433866"/>
                <a:gd name="connsiteX35" fmla="*/ 570713 w 720000"/>
                <a:gd name="connsiteY35" fmla="*/ 198272 h 433866"/>
                <a:gd name="connsiteX36" fmla="*/ 570713 w 720000"/>
                <a:gd name="connsiteY36" fmla="*/ 122851 h 433866"/>
                <a:gd name="connsiteX37" fmla="*/ 633693 w 720000"/>
                <a:gd name="connsiteY37" fmla="*/ 122851 h 433866"/>
                <a:gd name="connsiteX38" fmla="*/ 634945 w 720000"/>
                <a:gd name="connsiteY38" fmla="*/ 122781 h 433866"/>
                <a:gd name="connsiteX39" fmla="*/ 655746 w 720000"/>
                <a:gd name="connsiteY39" fmla="*/ 199048 h 433866"/>
                <a:gd name="connsiteX40" fmla="*/ 605187 w 720000"/>
                <a:gd name="connsiteY40" fmla="*/ 85529 h 433866"/>
                <a:gd name="connsiteX41" fmla="*/ 628016 w 720000"/>
                <a:gd name="connsiteY41" fmla="*/ 99525 h 433866"/>
                <a:gd name="connsiteX42" fmla="*/ 559050 w 720000"/>
                <a:gd name="connsiteY42" fmla="*/ 99525 h 433866"/>
                <a:gd name="connsiteX43" fmla="*/ 547387 w 720000"/>
                <a:gd name="connsiteY43" fmla="*/ 111188 h 433866"/>
                <a:gd name="connsiteX44" fmla="*/ 547387 w 720000"/>
                <a:gd name="connsiteY44" fmla="*/ 198272 h 433866"/>
                <a:gd name="connsiteX45" fmla="*/ 571490 w 720000"/>
                <a:gd name="connsiteY45" fmla="*/ 222376 h 433866"/>
                <a:gd name="connsiteX46" fmla="*/ 666184 w 720000"/>
                <a:gd name="connsiteY46" fmla="*/ 222374 h 433866"/>
                <a:gd name="connsiteX47" fmla="*/ 673074 w 720000"/>
                <a:gd name="connsiteY47" fmla="*/ 229268 h 433866"/>
                <a:gd name="connsiteX48" fmla="*/ 684233 w 720000"/>
                <a:gd name="connsiteY48" fmla="*/ 256205 h 433866"/>
                <a:gd name="connsiteX49" fmla="*/ 684233 w 720000"/>
                <a:gd name="connsiteY49" fmla="*/ 286134 h 433866"/>
                <a:gd name="connsiteX50" fmla="*/ 671015 w 720000"/>
                <a:gd name="connsiteY50" fmla="*/ 286134 h 433866"/>
                <a:gd name="connsiteX51" fmla="*/ 659352 w 720000"/>
                <a:gd name="connsiteY51" fmla="*/ 297797 h 433866"/>
                <a:gd name="connsiteX52" fmla="*/ 671015 w 720000"/>
                <a:gd name="connsiteY52" fmla="*/ 309460 h 433866"/>
                <a:gd name="connsiteX53" fmla="*/ 684233 w 720000"/>
                <a:gd name="connsiteY53" fmla="*/ 309460 h 433866"/>
                <a:gd name="connsiteX54" fmla="*/ 684233 w 720000"/>
                <a:gd name="connsiteY54" fmla="*/ 323456 h 433866"/>
                <a:gd name="connsiteX55" fmla="*/ 633693 w 720000"/>
                <a:gd name="connsiteY55" fmla="*/ 323456 h 433866"/>
                <a:gd name="connsiteX56" fmla="*/ 633401 w 720000"/>
                <a:gd name="connsiteY56" fmla="*/ 323471 h 433866"/>
                <a:gd name="connsiteX57" fmla="*/ 596372 w 720000"/>
                <a:gd name="connsiteY57" fmla="*/ 311015 h 433866"/>
                <a:gd name="connsiteX58" fmla="*/ 559342 w 720000"/>
                <a:gd name="connsiteY58" fmla="*/ 323471 h 433866"/>
                <a:gd name="connsiteX59" fmla="*/ 559050 w 720000"/>
                <a:gd name="connsiteY59" fmla="*/ 323456 h 433866"/>
                <a:gd name="connsiteX60" fmla="*/ 520950 w 720000"/>
                <a:gd name="connsiteY60" fmla="*/ 323456 h 433866"/>
                <a:gd name="connsiteX61" fmla="*/ 520950 w 720000"/>
                <a:gd name="connsiteY61" fmla="*/ 85529 h 433866"/>
                <a:gd name="connsiteX62" fmla="*/ 605187 w 720000"/>
                <a:gd name="connsiteY62" fmla="*/ 85529 h 433866"/>
                <a:gd name="connsiteX63" fmla="*/ 536070 w 720000"/>
                <a:gd name="connsiteY63" fmla="*/ 360778 h 433866"/>
                <a:gd name="connsiteX64" fmla="*/ 508510 w 720000"/>
                <a:gd name="connsiteY64" fmla="*/ 360778 h 433866"/>
                <a:gd name="connsiteX65" fmla="*/ 508510 w 720000"/>
                <a:gd name="connsiteY65" fmla="*/ 347559 h 433866"/>
                <a:gd name="connsiteX66" fmla="*/ 508471 w 720000"/>
                <a:gd name="connsiteY66" fmla="*/ 346782 h 433866"/>
                <a:gd name="connsiteX67" fmla="*/ 509287 w 720000"/>
                <a:gd name="connsiteY67" fmla="*/ 346782 h 433866"/>
                <a:gd name="connsiteX68" fmla="*/ 540583 w 720000"/>
                <a:gd name="connsiteY68" fmla="*/ 346782 h 433866"/>
                <a:gd name="connsiteX69" fmla="*/ 536070 w 720000"/>
                <a:gd name="connsiteY69" fmla="*/ 360778 h 433866"/>
                <a:gd name="connsiteX70" fmla="*/ 23326 w 720000"/>
                <a:gd name="connsiteY70" fmla="*/ 322678 h 433866"/>
                <a:gd name="connsiteX71" fmla="*/ 23326 w 720000"/>
                <a:gd name="connsiteY71" fmla="*/ 247257 h 433866"/>
                <a:gd name="connsiteX72" fmla="*/ 418927 w 720000"/>
                <a:gd name="connsiteY72" fmla="*/ 247257 h 433866"/>
                <a:gd name="connsiteX73" fmla="*/ 401516 w 720000"/>
                <a:gd name="connsiteY73" fmla="*/ 264668 h 433866"/>
                <a:gd name="connsiteX74" fmla="*/ 401516 w 720000"/>
                <a:gd name="connsiteY74" fmla="*/ 281162 h 433866"/>
                <a:gd name="connsiteX75" fmla="*/ 409764 w 720000"/>
                <a:gd name="connsiteY75" fmla="*/ 284577 h 433866"/>
                <a:gd name="connsiteX76" fmla="*/ 418012 w 720000"/>
                <a:gd name="connsiteY76" fmla="*/ 281162 h 433866"/>
                <a:gd name="connsiteX77" fmla="*/ 455334 w 720000"/>
                <a:gd name="connsiteY77" fmla="*/ 243841 h 433866"/>
                <a:gd name="connsiteX78" fmla="*/ 455457 w 720000"/>
                <a:gd name="connsiteY78" fmla="*/ 243704 h 433866"/>
                <a:gd name="connsiteX79" fmla="*/ 456104 w 720000"/>
                <a:gd name="connsiteY79" fmla="*/ 242988 h 433866"/>
                <a:gd name="connsiteX80" fmla="*/ 456440 w 720000"/>
                <a:gd name="connsiteY80" fmla="*/ 242539 h 433866"/>
                <a:gd name="connsiteX81" fmla="*/ 456783 w 720000"/>
                <a:gd name="connsiteY81" fmla="*/ 242071 h 433866"/>
                <a:gd name="connsiteX82" fmla="*/ 457105 w 720000"/>
                <a:gd name="connsiteY82" fmla="*/ 241542 h 433866"/>
                <a:gd name="connsiteX83" fmla="*/ 457371 w 720000"/>
                <a:gd name="connsiteY83" fmla="*/ 241093 h 433866"/>
                <a:gd name="connsiteX84" fmla="*/ 457634 w 720000"/>
                <a:gd name="connsiteY84" fmla="*/ 240547 h 433866"/>
                <a:gd name="connsiteX85" fmla="*/ 457861 w 720000"/>
                <a:gd name="connsiteY85" fmla="*/ 240059 h 433866"/>
                <a:gd name="connsiteX86" fmla="*/ 458060 w 720000"/>
                <a:gd name="connsiteY86" fmla="*/ 239516 h 433866"/>
                <a:gd name="connsiteX87" fmla="*/ 458247 w 720000"/>
                <a:gd name="connsiteY87" fmla="*/ 238982 h 433866"/>
                <a:gd name="connsiteX88" fmla="*/ 458390 w 720000"/>
                <a:gd name="connsiteY88" fmla="*/ 238426 h 433866"/>
                <a:gd name="connsiteX89" fmla="*/ 458523 w 720000"/>
                <a:gd name="connsiteY89" fmla="*/ 237877 h 433866"/>
                <a:gd name="connsiteX90" fmla="*/ 458624 w 720000"/>
                <a:gd name="connsiteY90" fmla="*/ 237216 h 433866"/>
                <a:gd name="connsiteX91" fmla="*/ 458691 w 720000"/>
                <a:gd name="connsiteY91" fmla="*/ 236749 h 433866"/>
                <a:gd name="connsiteX92" fmla="*/ 458691 w 720000"/>
                <a:gd name="connsiteY92" fmla="*/ 234440 h 433866"/>
                <a:gd name="connsiteX93" fmla="*/ 458624 w 720000"/>
                <a:gd name="connsiteY93" fmla="*/ 233974 h 433866"/>
                <a:gd name="connsiteX94" fmla="*/ 458523 w 720000"/>
                <a:gd name="connsiteY94" fmla="*/ 233313 h 433866"/>
                <a:gd name="connsiteX95" fmla="*/ 458390 w 720000"/>
                <a:gd name="connsiteY95" fmla="*/ 232764 h 433866"/>
                <a:gd name="connsiteX96" fmla="*/ 458247 w 720000"/>
                <a:gd name="connsiteY96" fmla="*/ 232207 h 433866"/>
                <a:gd name="connsiteX97" fmla="*/ 458060 w 720000"/>
                <a:gd name="connsiteY97" fmla="*/ 231672 h 433866"/>
                <a:gd name="connsiteX98" fmla="*/ 457862 w 720000"/>
                <a:gd name="connsiteY98" fmla="*/ 231131 h 433866"/>
                <a:gd name="connsiteX99" fmla="*/ 457635 w 720000"/>
                <a:gd name="connsiteY99" fmla="*/ 230641 h 433866"/>
                <a:gd name="connsiteX100" fmla="*/ 457373 w 720000"/>
                <a:gd name="connsiteY100" fmla="*/ 230097 h 433866"/>
                <a:gd name="connsiteX101" fmla="*/ 457107 w 720000"/>
                <a:gd name="connsiteY101" fmla="*/ 229647 h 433866"/>
                <a:gd name="connsiteX102" fmla="*/ 456785 w 720000"/>
                <a:gd name="connsiteY102" fmla="*/ 229119 h 433866"/>
                <a:gd name="connsiteX103" fmla="*/ 456441 w 720000"/>
                <a:gd name="connsiteY103" fmla="*/ 228651 h 433866"/>
                <a:gd name="connsiteX104" fmla="*/ 456105 w 720000"/>
                <a:gd name="connsiteY104" fmla="*/ 228201 h 433866"/>
                <a:gd name="connsiteX105" fmla="*/ 455458 w 720000"/>
                <a:gd name="connsiteY105" fmla="*/ 227486 h 433866"/>
                <a:gd name="connsiteX106" fmla="*/ 455335 w 720000"/>
                <a:gd name="connsiteY106" fmla="*/ 227349 h 433866"/>
                <a:gd name="connsiteX107" fmla="*/ 418014 w 720000"/>
                <a:gd name="connsiteY107" fmla="*/ 190027 h 433866"/>
                <a:gd name="connsiteX108" fmla="*/ 401519 w 720000"/>
                <a:gd name="connsiteY108" fmla="*/ 190027 h 433866"/>
                <a:gd name="connsiteX109" fmla="*/ 401519 w 720000"/>
                <a:gd name="connsiteY109" fmla="*/ 206522 h 433866"/>
                <a:gd name="connsiteX110" fmla="*/ 418927 w 720000"/>
                <a:gd name="connsiteY110" fmla="*/ 223931 h 433866"/>
                <a:gd name="connsiteX111" fmla="*/ 23326 w 720000"/>
                <a:gd name="connsiteY111" fmla="*/ 223931 h 433866"/>
                <a:gd name="connsiteX112" fmla="*/ 23326 w 720000"/>
                <a:gd name="connsiteY112" fmla="*/ 24104 h 433866"/>
                <a:gd name="connsiteX113" fmla="*/ 24104 w 720000"/>
                <a:gd name="connsiteY113" fmla="*/ 23326 h 433866"/>
                <a:gd name="connsiteX114" fmla="*/ 496847 w 720000"/>
                <a:gd name="connsiteY114" fmla="*/ 23326 h 433866"/>
                <a:gd name="connsiteX115" fmla="*/ 497624 w 720000"/>
                <a:gd name="connsiteY115" fmla="*/ 24104 h 433866"/>
                <a:gd name="connsiteX116" fmla="*/ 497624 w 720000"/>
                <a:gd name="connsiteY116" fmla="*/ 323456 h 433866"/>
                <a:gd name="connsiteX117" fmla="*/ 160946 w 720000"/>
                <a:gd name="connsiteY117" fmla="*/ 323456 h 433866"/>
                <a:gd name="connsiteX118" fmla="*/ 160656 w 720000"/>
                <a:gd name="connsiteY118" fmla="*/ 323470 h 433866"/>
                <a:gd name="connsiteX119" fmla="*/ 123629 w 720000"/>
                <a:gd name="connsiteY119" fmla="*/ 311015 h 433866"/>
                <a:gd name="connsiteX120" fmla="*/ 86599 w 720000"/>
                <a:gd name="connsiteY120" fmla="*/ 323471 h 433866"/>
                <a:gd name="connsiteX121" fmla="*/ 86304 w 720000"/>
                <a:gd name="connsiteY121" fmla="*/ 323456 h 433866"/>
                <a:gd name="connsiteX122" fmla="*/ 24104 w 720000"/>
                <a:gd name="connsiteY122" fmla="*/ 323456 h 433866"/>
                <a:gd name="connsiteX123" fmla="*/ 23326 w 720000"/>
                <a:gd name="connsiteY123" fmla="*/ 322678 h 433866"/>
                <a:gd name="connsiteX124" fmla="*/ 360778 w 720000"/>
                <a:gd name="connsiteY124" fmla="*/ 347559 h 433866"/>
                <a:gd name="connsiteX125" fmla="*/ 360778 w 720000"/>
                <a:gd name="connsiteY125" fmla="*/ 360778 h 433866"/>
                <a:gd name="connsiteX126" fmla="*/ 183930 w 720000"/>
                <a:gd name="connsiteY126" fmla="*/ 360778 h 433866"/>
                <a:gd name="connsiteX127" fmla="*/ 179417 w 720000"/>
                <a:gd name="connsiteY127" fmla="*/ 346782 h 433866"/>
                <a:gd name="connsiteX128" fmla="*/ 360816 w 720000"/>
                <a:gd name="connsiteY128" fmla="*/ 346782 h 433866"/>
                <a:gd name="connsiteX129" fmla="*/ 360778 w 720000"/>
                <a:gd name="connsiteY129" fmla="*/ 347559 h 433866"/>
                <a:gd name="connsiteX130" fmla="*/ 123629 w 720000"/>
                <a:gd name="connsiteY130" fmla="*/ 410540 h 433866"/>
                <a:gd name="connsiteX131" fmla="*/ 85529 w 720000"/>
                <a:gd name="connsiteY131" fmla="*/ 372441 h 433866"/>
                <a:gd name="connsiteX132" fmla="*/ 123629 w 720000"/>
                <a:gd name="connsiteY132" fmla="*/ 334341 h 433866"/>
                <a:gd name="connsiteX133" fmla="*/ 161728 w 720000"/>
                <a:gd name="connsiteY133" fmla="*/ 372441 h 433866"/>
                <a:gd name="connsiteX134" fmla="*/ 123629 w 720000"/>
                <a:gd name="connsiteY134" fmla="*/ 410540 h 433866"/>
                <a:gd name="connsiteX135" fmla="*/ 484406 w 720000"/>
                <a:gd name="connsiteY135" fmla="*/ 373218 h 433866"/>
                <a:gd name="connsiteX136" fmla="*/ 384881 w 720000"/>
                <a:gd name="connsiteY136" fmla="*/ 373218 h 433866"/>
                <a:gd name="connsiteX137" fmla="*/ 384104 w 720000"/>
                <a:gd name="connsiteY137" fmla="*/ 372441 h 433866"/>
                <a:gd name="connsiteX138" fmla="*/ 384104 w 720000"/>
                <a:gd name="connsiteY138" fmla="*/ 347559 h 433866"/>
                <a:gd name="connsiteX139" fmla="*/ 384881 w 720000"/>
                <a:gd name="connsiteY139" fmla="*/ 346782 h 433866"/>
                <a:gd name="connsiteX140" fmla="*/ 484406 w 720000"/>
                <a:gd name="connsiteY140" fmla="*/ 346782 h 433866"/>
                <a:gd name="connsiteX141" fmla="*/ 485184 w 720000"/>
                <a:gd name="connsiteY141" fmla="*/ 347559 h 433866"/>
                <a:gd name="connsiteX142" fmla="*/ 485184 w 720000"/>
                <a:gd name="connsiteY142" fmla="*/ 372380 h 433866"/>
                <a:gd name="connsiteX143" fmla="*/ 485180 w 720000"/>
                <a:gd name="connsiteY143" fmla="*/ 372441 h 433866"/>
                <a:gd name="connsiteX144" fmla="*/ 485180 w 720000"/>
                <a:gd name="connsiteY144" fmla="*/ 372453 h 433866"/>
                <a:gd name="connsiteX145" fmla="*/ 484406 w 720000"/>
                <a:gd name="connsiteY145" fmla="*/ 373218 h 433866"/>
                <a:gd name="connsiteX146" fmla="*/ 596372 w 720000"/>
                <a:gd name="connsiteY146" fmla="*/ 410540 h 433866"/>
                <a:gd name="connsiteX147" fmla="*/ 558272 w 720000"/>
                <a:gd name="connsiteY147" fmla="*/ 372441 h 433866"/>
                <a:gd name="connsiteX148" fmla="*/ 596372 w 720000"/>
                <a:gd name="connsiteY148" fmla="*/ 334341 h 433866"/>
                <a:gd name="connsiteX149" fmla="*/ 634471 w 720000"/>
                <a:gd name="connsiteY149" fmla="*/ 372441 h 433866"/>
                <a:gd name="connsiteX150" fmla="*/ 596372 w 720000"/>
                <a:gd name="connsiteY150" fmla="*/ 410540 h 433866"/>
                <a:gd name="connsiteX151" fmla="*/ 696674 w 720000"/>
                <a:gd name="connsiteY151" fmla="*/ 360778 h 433866"/>
                <a:gd name="connsiteX152" fmla="*/ 656673 w 720000"/>
                <a:gd name="connsiteY152" fmla="*/ 360778 h 433866"/>
                <a:gd name="connsiteX153" fmla="*/ 652160 w 720000"/>
                <a:gd name="connsiteY153" fmla="*/ 346782 h 433866"/>
                <a:gd name="connsiteX154" fmla="*/ 696674 w 720000"/>
                <a:gd name="connsiteY154" fmla="*/ 346782 h 433866"/>
                <a:gd name="connsiteX155" fmla="*/ 696674 w 720000"/>
                <a:gd name="connsiteY155" fmla="*/ 360778 h 43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720000" h="433866">
                  <a:moveTo>
                    <a:pt x="708337" y="323456"/>
                  </a:moveTo>
                  <a:lnTo>
                    <a:pt x="707559" y="323456"/>
                  </a:lnTo>
                  <a:lnTo>
                    <a:pt x="707559" y="256205"/>
                  </a:lnTo>
                  <a:cubicBezTo>
                    <a:pt x="707559" y="239799"/>
                    <a:pt x="701171" y="224374"/>
                    <a:pt x="689570" y="212773"/>
                  </a:cubicBezTo>
                  <a:lnTo>
                    <a:pt x="681453" y="204654"/>
                  </a:lnTo>
                  <a:lnTo>
                    <a:pt x="652446" y="98298"/>
                  </a:lnTo>
                  <a:cubicBezTo>
                    <a:pt x="646650" y="77046"/>
                    <a:pt x="627216" y="62203"/>
                    <a:pt x="605187" y="62203"/>
                  </a:cubicBezTo>
                  <a:lnTo>
                    <a:pt x="520950" y="62203"/>
                  </a:lnTo>
                  <a:lnTo>
                    <a:pt x="520950" y="24104"/>
                  </a:lnTo>
                  <a:cubicBezTo>
                    <a:pt x="520950" y="10812"/>
                    <a:pt x="510138" y="0"/>
                    <a:pt x="496847" y="0"/>
                  </a:cubicBezTo>
                  <a:lnTo>
                    <a:pt x="24104" y="0"/>
                  </a:lnTo>
                  <a:cubicBezTo>
                    <a:pt x="10812" y="0"/>
                    <a:pt x="0" y="10812"/>
                    <a:pt x="0" y="24104"/>
                  </a:cubicBezTo>
                  <a:lnTo>
                    <a:pt x="0" y="322678"/>
                  </a:lnTo>
                  <a:cubicBezTo>
                    <a:pt x="0" y="335969"/>
                    <a:pt x="10812" y="346782"/>
                    <a:pt x="24104" y="346782"/>
                  </a:cubicBezTo>
                  <a:lnTo>
                    <a:pt x="67840" y="346782"/>
                  </a:lnTo>
                  <a:cubicBezTo>
                    <a:pt x="65803" y="351192"/>
                    <a:pt x="64273" y="355881"/>
                    <a:pt x="63327" y="360778"/>
                  </a:cubicBezTo>
                  <a:lnTo>
                    <a:pt x="36544" y="360778"/>
                  </a:lnTo>
                  <a:cubicBezTo>
                    <a:pt x="30102" y="360778"/>
                    <a:pt x="24881" y="365998"/>
                    <a:pt x="24881" y="372441"/>
                  </a:cubicBezTo>
                  <a:cubicBezTo>
                    <a:pt x="24881" y="378883"/>
                    <a:pt x="30102" y="384104"/>
                    <a:pt x="36544" y="384104"/>
                  </a:cubicBezTo>
                  <a:lnTo>
                    <a:pt x="63327" y="384104"/>
                  </a:lnTo>
                  <a:cubicBezTo>
                    <a:pt x="68793" y="412414"/>
                    <a:pt x="93746" y="433866"/>
                    <a:pt x="123629" y="433866"/>
                  </a:cubicBezTo>
                  <a:cubicBezTo>
                    <a:pt x="153511" y="433866"/>
                    <a:pt x="178464" y="412414"/>
                    <a:pt x="183930" y="384104"/>
                  </a:cubicBezTo>
                  <a:lnTo>
                    <a:pt x="363802" y="384104"/>
                  </a:lnTo>
                  <a:cubicBezTo>
                    <a:pt x="367918" y="391514"/>
                    <a:pt x="375820" y="396544"/>
                    <a:pt x="384881" y="396544"/>
                  </a:cubicBezTo>
                  <a:lnTo>
                    <a:pt x="484406" y="396544"/>
                  </a:lnTo>
                  <a:cubicBezTo>
                    <a:pt x="493467" y="396544"/>
                    <a:pt x="501369" y="391514"/>
                    <a:pt x="505485" y="384104"/>
                  </a:cubicBezTo>
                  <a:lnTo>
                    <a:pt x="536070" y="384104"/>
                  </a:lnTo>
                  <a:cubicBezTo>
                    <a:pt x="541536" y="412414"/>
                    <a:pt x="566489" y="433866"/>
                    <a:pt x="596372" y="433866"/>
                  </a:cubicBezTo>
                  <a:cubicBezTo>
                    <a:pt x="626254" y="433866"/>
                    <a:pt x="651207" y="412414"/>
                    <a:pt x="656673" y="384104"/>
                  </a:cubicBezTo>
                  <a:lnTo>
                    <a:pt x="708337" y="384104"/>
                  </a:lnTo>
                  <a:cubicBezTo>
                    <a:pt x="714780" y="384104"/>
                    <a:pt x="720000" y="378883"/>
                    <a:pt x="720000" y="372441"/>
                  </a:cubicBezTo>
                  <a:lnTo>
                    <a:pt x="720000" y="335119"/>
                  </a:lnTo>
                  <a:cubicBezTo>
                    <a:pt x="720000" y="328676"/>
                    <a:pt x="714780" y="323456"/>
                    <a:pt x="708337" y="323456"/>
                  </a:cubicBezTo>
                  <a:close/>
                  <a:moveTo>
                    <a:pt x="655746" y="199048"/>
                  </a:moveTo>
                  <a:lnTo>
                    <a:pt x="571490" y="199050"/>
                  </a:lnTo>
                  <a:cubicBezTo>
                    <a:pt x="571063" y="199050"/>
                    <a:pt x="570713" y="198700"/>
                    <a:pt x="570713" y="198272"/>
                  </a:cubicBezTo>
                  <a:lnTo>
                    <a:pt x="570713" y="122851"/>
                  </a:lnTo>
                  <a:lnTo>
                    <a:pt x="633693" y="122851"/>
                  </a:lnTo>
                  <a:cubicBezTo>
                    <a:pt x="634116" y="122851"/>
                    <a:pt x="634533" y="122826"/>
                    <a:pt x="634945" y="122781"/>
                  </a:cubicBezTo>
                  <a:lnTo>
                    <a:pt x="655746" y="199048"/>
                  </a:lnTo>
                  <a:close/>
                  <a:moveTo>
                    <a:pt x="605187" y="85529"/>
                  </a:moveTo>
                  <a:cubicBezTo>
                    <a:pt x="614934" y="85529"/>
                    <a:pt x="623694" y="91090"/>
                    <a:pt x="628016" y="99525"/>
                  </a:cubicBezTo>
                  <a:lnTo>
                    <a:pt x="559050" y="99525"/>
                  </a:lnTo>
                  <a:cubicBezTo>
                    <a:pt x="552607" y="99525"/>
                    <a:pt x="547387" y="104745"/>
                    <a:pt x="547387" y="111188"/>
                  </a:cubicBezTo>
                  <a:lnTo>
                    <a:pt x="547387" y="198272"/>
                  </a:lnTo>
                  <a:cubicBezTo>
                    <a:pt x="547387" y="211563"/>
                    <a:pt x="558199" y="222376"/>
                    <a:pt x="571490" y="222376"/>
                  </a:cubicBezTo>
                  <a:lnTo>
                    <a:pt x="666184" y="222374"/>
                  </a:lnTo>
                  <a:lnTo>
                    <a:pt x="673074" y="229268"/>
                  </a:lnTo>
                  <a:cubicBezTo>
                    <a:pt x="680271" y="236463"/>
                    <a:pt x="684233" y="246029"/>
                    <a:pt x="684233" y="256205"/>
                  </a:cubicBezTo>
                  <a:lnTo>
                    <a:pt x="684233" y="286134"/>
                  </a:lnTo>
                  <a:lnTo>
                    <a:pt x="671015" y="286134"/>
                  </a:lnTo>
                  <a:cubicBezTo>
                    <a:pt x="664572" y="286134"/>
                    <a:pt x="659352" y="291354"/>
                    <a:pt x="659352" y="297797"/>
                  </a:cubicBezTo>
                  <a:cubicBezTo>
                    <a:pt x="659352" y="304240"/>
                    <a:pt x="664572" y="309460"/>
                    <a:pt x="671015" y="309460"/>
                  </a:cubicBezTo>
                  <a:lnTo>
                    <a:pt x="684233" y="309460"/>
                  </a:lnTo>
                  <a:lnTo>
                    <a:pt x="684233" y="323456"/>
                  </a:lnTo>
                  <a:lnTo>
                    <a:pt x="633693" y="323456"/>
                  </a:lnTo>
                  <a:cubicBezTo>
                    <a:pt x="633595" y="323456"/>
                    <a:pt x="633499" y="323468"/>
                    <a:pt x="633401" y="323471"/>
                  </a:cubicBezTo>
                  <a:cubicBezTo>
                    <a:pt x="623097" y="315660"/>
                    <a:pt x="610269" y="311015"/>
                    <a:pt x="596372" y="311015"/>
                  </a:cubicBezTo>
                  <a:cubicBezTo>
                    <a:pt x="582474" y="311015"/>
                    <a:pt x="569646" y="315660"/>
                    <a:pt x="559342" y="323471"/>
                  </a:cubicBezTo>
                  <a:cubicBezTo>
                    <a:pt x="559244" y="323468"/>
                    <a:pt x="559148" y="323456"/>
                    <a:pt x="559050" y="323456"/>
                  </a:cubicBezTo>
                  <a:lnTo>
                    <a:pt x="520950" y="323456"/>
                  </a:lnTo>
                  <a:lnTo>
                    <a:pt x="520950" y="85529"/>
                  </a:lnTo>
                  <a:lnTo>
                    <a:pt x="605187" y="85529"/>
                  </a:lnTo>
                  <a:close/>
                  <a:moveTo>
                    <a:pt x="536070" y="360778"/>
                  </a:moveTo>
                  <a:lnTo>
                    <a:pt x="508510" y="360778"/>
                  </a:lnTo>
                  <a:lnTo>
                    <a:pt x="508510" y="347559"/>
                  </a:lnTo>
                  <a:cubicBezTo>
                    <a:pt x="508510" y="347297"/>
                    <a:pt x="508479" y="347042"/>
                    <a:pt x="508471" y="346782"/>
                  </a:cubicBezTo>
                  <a:lnTo>
                    <a:pt x="509287" y="346782"/>
                  </a:lnTo>
                  <a:lnTo>
                    <a:pt x="540583" y="346782"/>
                  </a:lnTo>
                  <a:cubicBezTo>
                    <a:pt x="538546" y="351192"/>
                    <a:pt x="537016" y="355881"/>
                    <a:pt x="536070" y="360778"/>
                  </a:cubicBezTo>
                  <a:close/>
                  <a:moveTo>
                    <a:pt x="23326" y="322678"/>
                  </a:moveTo>
                  <a:lnTo>
                    <a:pt x="23326" y="247257"/>
                  </a:lnTo>
                  <a:lnTo>
                    <a:pt x="418927" y="247257"/>
                  </a:lnTo>
                  <a:lnTo>
                    <a:pt x="401516" y="264668"/>
                  </a:lnTo>
                  <a:cubicBezTo>
                    <a:pt x="396961" y="269224"/>
                    <a:pt x="396961" y="276608"/>
                    <a:pt x="401516" y="281162"/>
                  </a:cubicBezTo>
                  <a:cubicBezTo>
                    <a:pt x="403794" y="283439"/>
                    <a:pt x="406780" y="284577"/>
                    <a:pt x="409764" y="284577"/>
                  </a:cubicBezTo>
                  <a:cubicBezTo>
                    <a:pt x="412748" y="284577"/>
                    <a:pt x="415734" y="283439"/>
                    <a:pt x="418012" y="281162"/>
                  </a:cubicBezTo>
                  <a:lnTo>
                    <a:pt x="455334" y="243841"/>
                  </a:lnTo>
                  <a:cubicBezTo>
                    <a:pt x="455377" y="243797"/>
                    <a:pt x="455415" y="243749"/>
                    <a:pt x="455457" y="243704"/>
                  </a:cubicBezTo>
                  <a:cubicBezTo>
                    <a:pt x="455681" y="243474"/>
                    <a:pt x="455900" y="243237"/>
                    <a:pt x="456104" y="242988"/>
                  </a:cubicBezTo>
                  <a:cubicBezTo>
                    <a:pt x="456223" y="242842"/>
                    <a:pt x="456328" y="242690"/>
                    <a:pt x="456440" y="242539"/>
                  </a:cubicBezTo>
                  <a:cubicBezTo>
                    <a:pt x="456555" y="242383"/>
                    <a:pt x="456676" y="242233"/>
                    <a:pt x="456783" y="242071"/>
                  </a:cubicBezTo>
                  <a:cubicBezTo>
                    <a:pt x="456898" y="241898"/>
                    <a:pt x="456999" y="241719"/>
                    <a:pt x="457105" y="241542"/>
                  </a:cubicBezTo>
                  <a:cubicBezTo>
                    <a:pt x="457194" y="241393"/>
                    <a:pt x="457289" y="241247"/>
                    <a:pt x="457371" y="241093"/>
                  </a:cubicBezTo>
                  <a:cubicBezTo>
                    <a:pt x="457467" y="240914"/>
                    <a:pt x="457548" y="240729"/>
                    <a:pt x="457634" y="240547"/>
                  </a:cubicBezTo>
                  <a:cubicBezTo>
                    <a:pt x="457710" y="240385"/>
                    <a:pt x="457791" y="240225"/>
                    <a:pt x="457861" y="240059"/>
                  </a:cubicBezTo>
                  <a:cubicBezTo>
                    <a:pt x="457936" y="239880"/>
                    <a:pt x="457995" y="239698"/>
                    <a:pt x="458060" y="239516"/>
                  </a:cubicBezTo>
                  <a:cubicBezTo>
                    <a:pt x="458124" y="239339"/>
                    <a:pt x="458192" y="239163"/>
                    <a:pt x="458247" y="238982"/>
                  </a:cubicBezTo>
                  <a:cubicBezTo>
                    <a:pt x="458303" y="238799"/>
                    <a:pt x="458343" y="238612"/>
                    <a:pt x="458390" y="238426"/>
                  </a:cubicBezTo>
                  <a:cubicBezTo>
                    <a:pt x="458435" y="238242"/>
                    <a:pt x="458488" y="238062"/>
                    <a:pt x="458523" y="237877"/>
                  </a:cubicBezTo>
                  <a:cubicBezTo>
                    <a:pt x="458567" y="237658"/>
                    <a:pt x="458593" y="237437"/>
                    <a:pt x="458624" y="237216"/>
                  </a:cubicBezTo>
                  <a:cubicBezTo>
                    <a:pt x="458646" y="237060"/>
                    <a:pt x="458676" y="236906"/>
                    <a:pt x="458691" y="236749"/>
                  </a:cubicBezTo>
                  <a:cubicBezTo>
                    <a:pt x="458768" y="235981"/>
                    <a:pt x="458768" y="235208"/>
                    <a:pt x="458691" y="234440"/>
                  </a:cubicBezTo>
                  <a:cubicBezTo>
                    <a:pt x="458676" y="234281"/>
                    <a:pt x="458646" y="234129"/>
                    <a:pt x="458624" y="233974"/>
                  </a:cubicBezTo>
                  <a:cubicBezTo>
                    <a:pt x="458593" y="233753"/>
                    <a:pt x="458567" y="233532"/>
                    <a:pt x="458523" y="233313"/>
                  </a:cubicBezTo>
                  <a:cubicBezTo>
                    <a:pt x="458486" y="233126"/>
                    <a:pt x="458435" y="232946"/>
                    <a:pt x="458390" y="232764"/>
                  </a:cubicBezTo>
                  <a:cubicBezTo>
                    <a:pt x="458343" y="232577"/>
                    <a:pt x="458303" y="232391"/>
                    <a:pt x="458247" y="232207"/>
                  </a:cubicBezTo>
                  <a:cubicBezTo>
                    <a:pt x="458191" y="232025"/>
                    <a:pt x="458124" y="231849"/>
                    <a:pt x="458060" y="231672"/>
                  </a:cubicBezTo>
                  <a:cubicBezTo>
                    <a:pt x="457995" y="231492"/>
                    <a:pt x="457936" y="231308"/>
                    <a:pt x="457862" y="231131"/>
                  </a:cubicBezTo>
                  <a:cubicBezTo>
                    <a:pt x="457794" y="230964"/>
                    <a:pt x="457712" y="230804"/>
                    <a:pt x="457635" y="230641"/>
                  </a:cubicBezTo>
                  <a:cubicBezTo>
                    <a:pt x="457550" y="230459"/>
                    <a:pt x="457469" y="230276"/>
                    <a:pt x="457373" y="230097"/>
                  </a:cubicBezTo>
                  <a:cubicBezTo>
                    <a:pt x="457290" y="229943"/>
                    <a:pt x="457195" y="229797"/>
                    <a:pt x="457107" y="229647"/>
                  </a:cubicBezTo>
                  <a:cubicBezTo>
                    <a:pt x="457001" y="229470"/>
                    <a:pt x="456901" y="229291"/>
                    <a:pt x="456785" y="229119"/>
                  </a:cubicBezTo>
                  <a:cubicBezTo>
                    <a:pt x="456678" y="228957"/>
                    <a:pt x="456556" y="228806"/>
                    <a:pt x="456441" y="228651"/>
                  </a:cubicBezTo>
                  <a:cubicBezTo>
                    <a:pt x="456329" y="228501"/>
                    <a:pt x="456225" y="228347"/>
                    <a:pt x="456105" y="228201"/>
                  </a:cubicBezTo>
                  <a:cubicBezTo>
                    <a:pt x="455902" y="227952"/>
                    <a:pt x="455682" y="227716"/>
                    <a:pt x="455458" y="227486"/>
                  </a:cubicBezTo>
                  <a:cubicBezTo>
                    <a:pt x="455415" y="227441"/>
                    <a:pt x="455379" y="227392"/>
                    <a:pt x="455335" y="227349"/>
                  </a:cubicBezTo>
                  <a:lnTo>
                    <a:pt x="418014" y="190027"/>
                  </a:lnTo>
                  <a:cubicBezTo>
                    <a:pt x="413457" y="185474"/>
                    <a:pt x="406074" y="185474"/>
                    <a:pt x="401519" y="190027"/>
                  </a:cubicBezTo>
                  <a:cubicBezTo>
                    <a:pt x="396964" y="194584"/>
                    <a:pt x="396964" y="201967"/>
                    <a:pt x="401519" y="206522"/>
                  </a:cubicBezTo>
                  <a:lnTo>
                    <a:pt x="418927" y="223931"/>
                  </a:lnTo>
                  <a:lnTo>
                    <a:pt x="23326" y="223931"/>
                  </a:lnTo>
                  <a:lnTo>
                    <a:pt x="23326" y="24104"/>
                  </a:lnTo>
                  <a:cubicBezTo>
                    <a:pt x="23326" y="23676"/>
                    <a:pt x="23676" y="23326"/>
                    <a:pt x="24104" y="23326"/>
                  </a:cubicBezTo>
                  <a:lnTo>
                    <a:pt x="496847" y="23326"/>
                  </a:lnTo>
                  <a:cubicBezTo>
                    <a:pt x="497274" y="23326"/>
                    <a:pt x="497624" y="23676"/>
                    <a:pt x="497624" y="24104"/>
                  </a:cubicBezTo>
                  <a:lnTo>
                    <a:pt x="497624" y="323456"/>
                  </a:lnTo>
                  <a:lnTo>
                    <a:pt x="160946" y="323456"/>
                  </a:lnTo>
                  <a:cubicBezTo>
                    <a:pt x="160848" y="323456"/>
                    <a:pt x="160754" y="323468"/>
                    <a:pt x="160656" y="323470"/>
                  </a:cubicBezTo>
                  <a:cubicBezTo>
                    <a:pt x="150354" y="315660"/>
                    <a:pt x="137525" y="311015"/>
                    <a:pt x="123629" y="311015"/>
                  </a:cubicBezTo>
                  <a:cubicBezTo>
                    <a:pt x="109732" y="311015"/>
                    <a:pt x="96903" y="315660"/>
                    <a:pt x="86599" y="323471"/>
                  </a:cubicBezTo>
                  <a:cubicBezTo>
                    <a:pt x="86500" y="323468"/>
                    <a:pt x="86403" y="323456"/>
                    <a:pt x="86304" y="323456"/>
                  </a:cubicBezTo>
                  <a:lnTo>
                    <a:pt x="24104" y="323456"/>
                  </a:lnTo>
                  <a:cubicBezTo>
                    <a:pt x="23676" y="323456"/>
                    <a:pt x="23326" y="323106"/>
                    <a:pt x="23326" y="322678"/>
                  </a:cubicBezTo>
                  <a:close/>
                  <a:moveTo>
                    <a:pt x="360778" y="347559"/>
                  </a:moveTo>
                  <a:lnTo>
                    <a:pt x="360778" y="360778"/>
                  </a:lnTo>
                  <a:lnTo>
                    <a:pt x="183930" y="360778"/>
                  </a:lnTo>
                  <a:cubicBezTo>
                    <a:pt x="182984" y="355881"/>
                    <a:pt x="181454" y="351192"/>
                    <a:pt x="179417" y="346782"/>
                  </a:cubicBezTo>
                  <a:lnTo>
                    <a:pt x="360816" y="346782"/>
                  </a:lnTo>
                  <a:cubicBezTo>
                    <a:pt x="360809" y="347042"/>
                    <a:pt x="360778" y="347297"/>
                    <a:pt x="360778" y="347559"/>
                  </a:cubicBezTo>
                  <a:close/>
                  <a:moveTo>
                    <a:pt x="123629" y="410540"/>
                  </a:moveTo>
                  <a:cubicBezTo>
                    <a:pt x="102619" y="410540"/>
                    <a:pt x="85529" y="393450"/>
                    <a:pt x="85529" y="372441"/>
                  </a:cubicBezTo>
                  <a:cubicBezTo>
                    <a:pt x="85529" y="351432"/>
                    <a:pt x="102619" y="334341"/>
                    <a:pt x="123629" y="334341"/>
                  </a:cubicBezTo>
                  <a:cubicBezTo>
                    <a:pt x="144638" y="334341"/>
                    <a:pt x="161728" y="351432"/>
                    <a:pt x="161728" y="372441"/>
                  </a:cubicBezTo>
                  <a:cubicBezTo>
                    <a:pt x="161728" y="393450"/>
                    <a:pt x="144638" y="410540"/>
                    <a:pt x="123629" y="410540"/>
                  </a:cubicBezTo>
                  <a:close/>
                  <a:moveTo>
                    <a:pt x="484406" y="373218"/>
                  </a:moveTo>
                  <a:lnTo>
                    <a:pt x="384881" y="373218"/>
                  </a:lnTo>
                  <a:cubicBezTo>
                    <a:pt x="384454" y="373218"/>
                    <a:pt x="384104" y="372868"/>
                    <a:pt x="384104" y="372441"/>
                  </a:cubicBezTo>
                  <a:lnTo>
                    <a:pt x="384104" y="347559"/>
                  </a:lnTo>
                  <a:cubicBezTo>
                    <a:pt x="384104" y="347132"/>
                    <a:pt x="384454" y="346782"/>
                    <a:pt x="384881" y="346782"/>
                  </a:cubicBezTo>
                  <a:lnTo>
                    <a:pt x="484406" y="346782"/>
                  </a:lnTo>
                  <a:cubicBezTo>
                    <a:pt x="484834" y="346782"/>
                    <a:pt x="485184" y="347132"/>
                    <a:pt x="485184" y="347559"/>
                  </a:cubicBezTo>
                  <a:lnTo>
                    <a:pt x="485184" y="372380"/>
                  </a:lnTo>
                  <a:cubicBezTo>
                    <a:pt x="485184" y="372400"/>
                    <a:pt x="485180" y="372420"/>
                    <a:pt x="485180" y="372441"/>
                  </a:cubicBezTo>
                  <a:cubicBezTo>
                    <a:pt x="485180" y="372445"/>
                    <a:pt x="485180" y="372448"/>
                    <a:pt x="485180" y="372453"/>
                  </a:cubicBezTo>
                  <a:cubicBezTo>
                    <a:pt x="485174" y="372874"/>
                    <a:pt x="484831" y="373218"/>
                    <a:pt x="484406" y="373218"/>
                  </a:cubicBezTo>
                  <a:close/>
                  <a:moveTo>
                    <a:pt x="596372" y="410540"/>
                  </a:moveTo>
                  <a:cubicBezTo>
                    <a:pt x="575362" y="410540"/>
                    <a:pt x="558272" y="393450"/>
                    <a:pt x="558272" y="372441"/>
                  </a:cubicBezTo>
                  <a:cubicBezTo>
                    <a:pt x="558272" y="351432"/>
                    <a:pt x="575362" y="334341"/>
                    <a:pt x="596372" y="334341"/>
                  </a:cubicBezTo>
                  <a:cubicBezTo>
                    <a:pt x="617381" y="334341"/>
                    <a:pt x="634471" y="351432"/>
                    <a:pt x="634471" y="372441"/>
                  </a:cubicBezTo>
                  <a:cubicBezTo>
                    <a:pt x="634471" y="393450"/>
                    <a:pt x="617381" y="410540"/>
                    <a:pt x="596372" y="410540"/>
                  </a:cubicBezTo>
                  <a:close/>
                  <a:moveTo>
                    <a:pt x="696674" y="360778"/>
                  </a:moveTo>
                  <a:lnTo>
                    <a:pt x="656673" y="360778"/>
                  </a:lnTo>
                  <a:cubicBezTo>
                    <a:pt x="655727" y="355881"/>
                    <a:pt x="654197" y="351192"/>
                    <a:pt x="652160" y="346782"/>
                  </a:cubicBezTo>
                  <a:lnTo>
                    <a:pt x="696674" y="346782"/>
                  </a:lnTo>
                  <a:lnTo>
                    <a:pt x="696674" y="360778"/>
                  </a:lnTo>
                  <a:close/>
                </a:path>
              </a:pathLst>
            </a:custGeom>
            <a:solidFill>
              <a:schemeClr val="bg2">
                <a:lumMod val="50000"/>
              </a:schemeClr>
            </a:solidFill>
            <a:ln w="1543" cap="flat">
              <a:solidFill>
                <a:schemeClr val="accent4">
                  <a:lumMod val="75000"/>
                </a:schemeClr>
              </a:solid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grpSp>
      <p:grpSp>
        <p:nvGrpSpPr>
          <p:cNvPr id="9" name="Группа 8">
            <a:extLst>
              <a:ext uri="{FF2B5EF4-FFF2-40B4-BE49-F238E27FC236}">
                <a16:creationId xmlns:a16="http://schemas.microsoft.com/office/drawing/2014/main" id="{D6386CE8-B2AE-4CC2-8337-C931708681E4}"/>
              </a:ext>
            </a:extLst>
          </p:cNvPr>
          <p:cNvGrpSpPr/>
          <p:nvPr/>
        </p:nvGrpSpPr>
        <p:grpSpPr>
          <a:xfrm>
            <a:off x="1664312" y="5398781"/>
            <a:ext cx="8120975" cy="835690"/>
            <a:chOff x="521311" y="5398781"/>
            <a:chExt cx="8120975" cy="835690"/>
          </a:xfrm>
        </p:grpSpPr>
        <p:sp>
          <p:nvSpPr>
            <p:cNvPr id="14" name="Прямоугольник: скругленные углы 13">
              <a:extLst>
                <a:ext uri="{FF2B5EF4-FFF2-40B4-BE49-F238E27FC236}">
                  <a16:creationId xmlns:a16="http://schemas.microsoft.com/office/drawing/2014/main" id="{5D71F7DC-C83E-4964-B83C-1F77D2F54E35}"/>
                </a:ext>
              </a:extLst>
            </p:cNvPr>
            <p:cNvSpPr/>
            <p:nvPr/>
          </p:nvSpPr>
          <p:spPr>
            <a:xfrm>
              <a:off x="1419227" y="5398781"/>
              <a:ext cx="7223059" cy="835690"/>
            </a:xfrm>
            <a:prstGeom prst="roundRect">
              <a:avLst/>
            </a:prstGeom>
            <a:ln>
              <a:solidFill>
                <a:srgbClr val="FFC000"/>
              </a:solidFill>
              <a:prstDash val="lgDash"/>
            </a:ln>
          </p:spPr>
          <p:style>
            <a:lnRef idx="2">
              <a:schemeClr val="accent3"/>
            </a:lnRef>
            <a:fillRef idx="1">
              <a:schemeClr val="lt1"/>
            </a:fillRef>
            <a:effectRef idx="0">
              <a:schemeClr val="accent3"/>
            </a:effectRef>
            <a:fontRef idx="minor">
              <a:schemeClr val="dk1"/>
            </a:fontRef>
          </p:style>
          <p:txBody>
            <a:bodyPr rtlCol="0" anchor="ctr"/>
            <a:lstStyle/>
            <a:p>
              <a:pPr algn="ctr"/>
              <a:r>
                <a:rPr lang="ru-RU" dirty="0">
                  <a:latin typeface="Arial" panose="020B0604020202020204" pitchFamily="34" charset="0"/>
                  <a:cs typeface="Arial" panose="020B0604020202020204" pitchFamily="34" charset="0"/>
                </a:rPr>
                <a:t>Закупки в сфере </a:t>
              </a:r>
              <a:r>
                <a:rPr lang="ru-RU" b="1" dirty="0">
                  <a:latin typeface="Arial" panose="020B0604020202020204" pitchFamily="34" charset="0"/>
                  <a:cs typeface="Arial" panose="020B0604020202020204" pitchFamily="34" charset="0"/>
                </a:rPr>
                <a:t>здравоохранения, образования, науки </a:t>
              </a:r>
              <a:r>
                <a:rPr lang="ru-RU" dirty="0">
                  <a:latin typeface="Arial" panose="020B0604020202020204" pitchFamily="34" charset="0"/>
                  <a:cs typeface="Arial" panose="020B0604020202020204" pitchFamily="34" charset="0"/>
                </a:rPr>
                <a:t>(техобслуживание медтехники, питание, охрана, уборка, отдых детей и их оздоровление)</a:t>
              </a:r>
            </a:p>
          </p:txBody>
        </p:sp>
        <p:sp>
          <p:nvSpPr>
            <p:cNvPr id="19" name="Полилиния 119">
              <a:extLst>
                <a:ext uri="{FF2B5EF4-FFF2-40B4-BE49-F238E27FC236}">
                  <a16:creationId xmlns:a16="http://schemas.microsoft.com/office/drawing/2014/main" id="{BAEB642C-7BE0-4DA5-816A-3F8138D5610E}"/>
                </a:ext>
              </a:extLst>
            </p:cNvPr>
            <p:cNvSpPr>
              <a:spLocks noChangeAspect="1"/>
            </p:cNvSpPr>
            <p:nvPr/>
          </p:nvSpPr>
          <p:spPr>
            <a:xfrm>
              <a:off x="521311" y="5412076"/>
              <a:ext cx="559387" cy="720000"/>
            </a:xfrm>
            <a:custGeom>
              <a:avLst/>
              <a:gdLst>
                <a:gd name="connsiteX0" fmla="*/ 268421 w 559387"/>
                <a:gd name="connsiteY0" fmla="*/ 608689 h 720000"/>
                <a:gd name="connsiteX1" fmla="*/ 275888 w 559387"/>
                <a:gd name="connsiteY1" fmla="*/ 611789 h 720000"/>
                <a:gd name="connsiteX2" fmla="*/ 278988 w 559387"/>
                <a:gd name="connsiteY2" fmla="*/ 619257 h 720000"/>
                <a:gd name="connsiteX3" fmla="*/ 275888 w 559387"/>
                <a:gd name="connsiteY3" fmla="*/ 626724 h 720000"/>
                <a:gd name="connsiteX4" fmla="*/ 268421 w 559387"/>
                <a:gd name="connsiteY4" fmla="*/ 629824 h 720000"/>
                <a:gd name="connsiteX5" fmla="*/ 260953 w 559387"/>
                <a:gd name="connsiteY5" fmla="*/ 626724 h 720000"/>
                <a:gd name="connsiteX6" fmla="*/ 257853 w 559387"/>
                <a:gd name="connsiteY6" fmla="*/ 619257 h 720000"/>
                <a:gd name="connsiteX7" fmla="*/ 260953 w 559387"/>
                <a:gd name="connsiteY7" fmla="*/ 611789 h 720000"/>
                <a:gd name="connsiteX8" fmla="*/ 268421 w 559387"/>
                <a:gd name="connsiteY8" fmla="*/ 608689 h 720000"/>
                <a:gd name="connsiteX9" fmla="*/ 133157 w 559387"/>
                <a:gd name="connsiteY9" fmla="*/ 608689 h 720000"/>
                <a:gd name="connsiteX10" fmla="*/ 140624 w 559387"/>
                <a:gd name="connsiteY10" fmla="*/ 611789 h 720000"/>
                <a:gd name="connsiteX11" fmla="*/ 143724 w 559387"/>
                <a:gd name="connsiteY11" fmla="*/ 619257 h 720000"/>
                <a:gd name="connsiteX12" fmla="*/ 140624 w 559387"/>
                <a:gd name="connsiteY12" fmla="*/ 626724 h 720000"/>
                <a:gd name="connsiteX13" fmla="*/ 133157 w 559387"/>
                <a:gd name="connsiteY13" fmla="*/ 629824 h 720000"/>
                <a:gd name="connsiteX14" fmla="*/ 125689 w 559387"/>
                <a:gd name="connsiteY14" fmla="*/ 626724 h 720000"/>
                <a:gd name="connsiteX15" fmla="*/ 122589 w 559387"/>
                <a:gd name="connsiteY15" fmla="*/ 619257 h 720000"/>
                <a:gd name="connsiteX16" fmla="*/ 125689 w 559387"/>
                <a:gd name="connsiteY16" fmla="*/ 611789 h 720000"/>
                <a:gd name="connsiteX17" fmla="*/ 133157 w 559387"/>
                <a:gd name="connsiteY17" fmla="*/ 608689 h 720000"/>
                <a:gd name="connsiteX18" fmla="*/ 381142 w 559387"/>
                <a:gd name="connsiteY18" fmla="*/ 584736 h 720000"/>
                <a:gd name="connsiteX19" fmla="*/ 369165 w 559387"/>
                <a:gd name="connsiteY19" fmla="*/ 596713 h 720000"/>
                <a:gd name="connsiteX20" fmla="*/ 381142 w 559387"/>
                <a:gd name="connsiteY20" fmla="*/ 608689 h 720000"/>
                <a:gd name="connsiteX21" fmla="*/ 393118 w 559387"/>
                <a:gd name="connsiteY21" fmla="*/ 596713 h 720000"/>
                <a:gd name="connsiteX22" fmla="*/ 381142 w 559387"/>
                <a:gd name="connsiteY22" fmla="*/ 584736 h 720000"/>
                <a:gd name="connsiteX23" fmla="*/ 381142 w 559387"/>
                <a:gd name="connsiteY23" fmla="*/ 563601 h 720000"/>
                <a:gd name="connsiteX24" fmla="*/ 414253 w 559387"/>
                <a:gd name="connsiteY24" fmla="*/ 596713 h 720000"/>
                <a:gd name="connsiteX25" fmla="*/ 381142 w 559387"/>
                <a:gd name="connsiteY25" fmla="*/ 629824 h 720000"/>
                <a:gd name="connsiteX26" fmla="*/ 348030 w 559387"/>
                <a:gd name="connsiteY26" fmla="*/ 596713 h 720000"/>
                <a:gd name="connsiteX27" fmla="*/ 381142 w 559387"/>
                <a:gd name="connsiteY27" fmla="*/ 563601 h 720000"/>
                <a:gd name="connsiteX28" fmla="*/ 200789 w 559387"/>
                <a:gd name="connsiteY28" fmla="*/ 562192 h 720000"/>
                <a:gd name="connsiteX29" fmla="*/ 188812 w 559387"/>
                <a:gd name="connsiteY29" fmla="*/ 574169 h 720000"/>
                <a:gd name="connsiteX30" fmla="*/ 200789 w 559387"/>
                <a:gd name="connsiteY30" fmla="*/ 586145 h 720000"/>
                <a:gd name="connsiteX31" fmla="*/ 212765 w 559387"/>
                <a:gd name="connsiteY31" fmla="*/ 574169 h 720000"/>
                <a:gd name="connsiteX32" fmla="*/ 200789 w 559387"/>
                <a:gd name="connsiteY32" fmla="*/ 562192 h 720000"/>
                <a:gd name="connsiteX33" fmla="*/ 313510 w 559387"/>
                <a:gd name="connsiteY33" fmla="*/ 552329 h 720000"/>
                <a:gd name="connsiteX34" fmla="*/ 320977 w 559387"/>
                <a:gd name="connsiteY34" fmla="*/ 555429 h 720000"/>
                <a:gd name="connsiteX35" fmla="*/ 324077 w 559387"/>
                <a:gd name="connsiteY35" fmla="*/ 562897 h 720000"/>
                <a:gd name="connsiteX36" fmla="*/ 320977 w 559387"/>
                <a:gd name="connsiteY36" fmla="*/ 570364 h 720000"/>
                <a:gd name="connsiteX37" fmla="*/ 313510 w 559387"/>
                <a:gd name="connsiteY37" fmla="*/ 573464 h 720000"/>
                <a:gd name="connsiteX38" fmla="*/ 306042 w 559387"/>
                <a:gd name="connsiteY38" fmla="*/ 570364 h 720000"/>
                <a:gd name="connsiteX39" fmla="*/ 302942 w 559387"/>
                <a:gd name="connsiteY39" fmla="*/ 562897 h 720000"/>
                <a:gd name="connsiteX40" fmla="*/ 306042 w 559387"/>
                <a:gd name="connsiteY40" fmla="*/ 555429 h 720000"/>
                <a:gd name="connsiteX41" fmla="*/ 313510 w 559387"/>
                <a:gd name="connsiteY41" fmla="*/ 552329 h 720000"/>
                <a:gd name="connsiteX42" fmla="*/ 200789 w 559387"/>
                <a:gd name="connsiteY42" fmla="*/ 541057 h 720000"/>
                <a:gd name="connsiteX43" fmla="*/ 233900 w 559387"/>
                <a:gd name="connsiteY43" fmla="*/ 574169 h 720000"/>
                <a:gd name="connsiteX44" fmla="*/ 200789 w 559387"/>
                <a:gd name="connsiteY44" fmla="*/ 607280 h 720000"/>
                <a:gd name="connsiteX45" fmla="*/ 167677 w 559387"/>
                <a:gd name="connsiteY45" fmla="*/ 574169 h 720000"/>
                <a:gd name="connsiteX46" fmla="*/ 200789 w 559387"/>
                <a:gd name="connsiteY46" fmla="*/ 541057 h 720000"/>
                <a:gd name="connsiteX47" fmla="*/ 146223 w 559387"/>
                <a:gd name="connsiteY47" fmla="*/ 517104 h 720000"/>
                <a:gd name="connsiteX48" fmla="*/ 68382 w 559387"/>
                <a:gd name="connsiteY48" fmla="*/ 635211 h 720000"/>
                <a:gd name="connsiteX49" fmla="*/ 67838 w 559387"/>
                <a:gd name="connsiteY49" fmla="*/ 647480 h 720000"/>
                <a:gd name="connsiteX50" fmla="*/ 78381 w 559387"/>
                <a:gd name="connsiteY50" fmla="*/ 653777 h 720000"/>
                <a:gd name="connsiteX51" fmla="*/ 481005 w 559387"/>
                <a:gd name="connsiteY51" fmla="*/ 653777 h 720000"/>
                <a:gd name="connsiteX52" fmla="*/ 491550 w 559387"/>
                <a:gd name="connsiteY52" fmla="*/ 647479 h 720000"/>
                <a:gd name="connsiteX53" fmla="*/ 491006 w 559387"/>
                <a:gd name="connsiteY53" fmla="*/ 635209 h 720000"/>
                <a:gd name="connsiteX54" fmla="*/ 413163 w 559387"/>
                <a:gd name="connsiteY54" fmla="*/ 517104 h 720000"/>
                <a:gd name="connsiteX55" fmla="*/ 140531 w 559387"/>
                <a:gd name="connsiteY55" fmla="*/ 495969 h 720000"/>
                <a:gd name="connsiteX56" fmla="*/ 418855 w 559387"/>
                <a:gd name="connsiteY56" fmla="*/ 495969 h 720000"/>
                <a:gd name="connsiteX57" fmla="*/ 427678 w 559387"/>
                <a:gd name="connsiteY57" fmla="*/ 500722 h 720000"/>
                <a:gd name="connsiteX58" fmla="*/ 508652 w 559387"/>
                <a:gd name="connsiteY58" fmla="*/ 623578 h 720000"/>
                <a:gd name="connsiteX59" fmla="*/ 510158 w 559387"/>
                <a:gd name="connsiteY59" fmla="*/ 657501 h 720000"/>
                <a:gd name="connsiteX60" fmla="*/ 481006 w 559387"/>
                <a:gd name="connsiteY60" fmla="*/ 674912 h 720000"/>
                <a:gd name="connsiteX61" fmla="*/ 78381 w 559387"/>
                <a:gd name="connsiteY61" fmla="*/ 674912 h 720000"/>
                <a:gd name="connsiteX62" fmla="*/ 49229 w 559387"/>
                <a:gd name="connsiteY62" fmla="*/ 657503 h 720000"/>
                <a:gd name="connsiteX63" fmla="*/ 50734 w 559387"/>
                <a:gd name="connsiteY63" fmla="*/ 623579 h 720000"/>
                <a:gd name="connsiteX64" fmla="*/ 131708 w 559387"/>
                <a:gd name="connsiteY64" fmla="*/ 500722 h 720000"/>
                <a:gd name="connsiteX65" fmla="*/ 140531 w 559387"/>
                <a:gd name="connsiteY65" fmla="*/ 495969 h 720000"/>
                <a:gd name="connsiteX66" fmla="*/ 257149 w 559387"/>
                <a:gd name="connsiteY66" fmla="*/ 439609 h 720000"/>
                <a:gd name="connsiteX67" fmla="*/ 264616 w 559387"/>
                <a:gd name="connsiteY67" fmla="*/ 442709 h 720000"/>
                <a:gd name="connsiteX68" fmla="*/ 267716 w 559387"/>
                <a:gd name="connsiteY68" fmla="*/ 450177 h 720000"/>
                <a:gd name="connsiteX69" fmla="*/ 264616 w 559387"/>
                <a:gd name="connsiteY69" fmla="*/ 457644 h 720000"/>
                <a:gd name="connsiteX70" fmla="*/ 257149 w 559387"/>
                <a:gd name="connsiteY70" fmla="*/ 460744 h 720000"/>
                <a:gd name="connsiteX71" fmla="*/ 249681 w 559387"/>
                <a:gd name="connsiteY71" fmla="*/ 457644 h 720000"/>
                <a:gd name="connsiteX72" fmla="*/ 246581 w 559387"/>
                <a:gd name="connsiteY72" fmla="*/ 450177 h 720000"/>
                <a:gd name="connsiteX73" fmla="*/ 249681 w 559387"/>
                <a:gd name="connsiteY73" fmla="*/ 442709 h 720000"/>
                <a:gd name="connsiteX74" fmla="*/ 257149 w 559387"/>
                <a:gd name="connsiteY74" fmla="*/ 439609 h 720000"/>
                <a:gd name="connsiteX75" fmla="*/ 302238 w 559387"/>
                <a:gd name="connsiteY75" fmla="*/ 349432 h 720000"/>
                <a:gd name="connsiteX76" fmla="*/ 309705 w 559387"/>
                <a:gd name="connsiteY76" fmla="*/ 352532 h 720000"/>
                <a:gd name="connsiteX77" fmla="*/ 312805 w 559387"/>
                <a:gd name="connsiteY77" fmla="*/ 360000 h 720000"/>
                <a:gd name="connsiteX78" fmla="*/ 309705 w 559387"/>
                <a:gd name="connsiteY78" fmla="*/ 367467 h 720000"/>
                <a:gd name="connsiteX79" fmla="*/ 302238 w 559387"/>
                <a:gd name="connsiteY79" fmla="*/ 370567 h 720000"/>
                <a:gd name="connsiteX80" fmla="*/ 294770 w 559387"/>
                <a:gd name="connsiteY80" fmla="*/ 367467 h 720000"/>
                <a:gd name="connsiteX81" fmla="*/ 291670 w 559387"/>
                <a:gd name="connsiteY81" fmla="*/ 360000 h 720000"/>
                <a:gd name="connsiteX82" fmla="*/ 294770 w 559387"/>
                <a:gd name="connsiteY82" fmla="*/ 352532 h 720000"/>
                <a:gd name="connsiteX83" fmla="*/ 302238 w 559387"/>
                <a:gd name="connsiteY83" fmla="*/ 349432 h 720000"/>
                <a:gd name="connsiteX84" fmla="*/ 268421 w 559387"/>
                <a:gd name="connsiteY84" fmla="*/ 259256 h 720000"/>
                <a:gd name="connsiteX85" fmla="*/ 275888 w 559387"/>
                <a:gd name="connsiteY85" fmla="*/ 262356 h 720000"/>
                <a:gd name="connsiteX86" fmla="*/ 278988 w 559387"/>
                <a:gd name="connsiteY86" fmla="*/ 269824 h 720000"/>
                <a:gd name="connsiteX87" fmla="*/ 275888 w 559387"/>
                <a:gd name="connsiteY87" fmla="*/ 277291 h 720000"/>
                <a:gd name="connsiteX88" fmla="*/ 268421 w 559387"/>
                <a:gd name="connsiteY88" fmla="*/ 280391 h 720000"/>
                <a:gd name="connsiteX89" fmla="*/ 260953 w 559387"/>
                <a:gd name="connsiteY89" fmla="*/ 277291 h 720000"/>
                <a:gd name="connsiteX90" fmla="*/ 257853 w 559387"/>
                <a:gd name="connsiteY90" fmla="*/ 269824 h 720000"/>
                <a:gd name="connsiteX91" fmla="*/ 260953 w 559387"/>
                <a:gd name="connsiteY91" fmla="*/ 262356 h 720000"/>
                <a:gd name="connsiteX92" fmla="*/ 268421 w 559387"/>
                <a:gd name="connsiteY92" fmla="*/ 259256 h 720000"/>
                <a:gd name="connsiteX93" fmla="*/ 222631 w 559387"/>
                <a:gd name="connsiteY93" fmla="*/ 66223 h 720000"/>
                <a:gd name="connsiteX94" fmla="*/ 222631 w 559387"/>
                <a:gd name="connsiteY94" fmla="*/ 316079 h 720000"/>
                <a:gd name="connsiteX95" fmla="*/ 220887 w 559387"/>
                <a:gd name="connsiteY95" fmla="*/ 321894 h 720000"/>
                <a:gd name="connsiteX96" fmla="*/ 30735 w 559387"/>
                <a:gd name="connsiteY96" fmla="*/ 610397 h 720000"/>
                <a:gd name="connsiteX97" fmla="*/ 28140 w 559387"/>
                <a:gd name="connsiteY97" fmla="*/ 668859 h 720000"/>
                <a:gd name="connsiteX98" fmla="*/ 78382 w 559387"/>
                <a:gd name="connsiteY98" fmla="*/ 698865 h 720000"/>
                <a:gd name="connsiteX99" fmla="*/ 481005 w 559387"/>
                <a:gd name="connsiteY99" fmla="*/ 698865 h 720000"/>
                <a:gd name="connsiteX100" fmla="*/ 531248 w 559387"/>
                <a:gd name="connsiteY100" fmla="*/ 668859 h 720000"/>
                <a:gd name="connsiteX101" fmla="*/ 528655 w 559387"/>
                <a:gd name="connsiteY101" fmla="*/ 610397 h 720000"/>
                <a:gd name="connsiteX102" fmla="*/ 338505 w 559387"/>
                <a:gd name="connsiteY102" fmla="*/ 321894 h 720000"/>
                <a:gd name="connsiteX103" fmla="*/ 336760 w 559387"/>
                <a:gd name="connsiteY103" fmla="*/ 316079 h 720000"/>
                <a:gd name="connsiteX104" fmla="*/ 336760 w 559387"/>
                <a:gd name="connsiteY104" fmla="*/ 66223 h 720000"/>
                <a:gd name="connsiteX105" fmla="*/ 212062 w 559387"/>
                <a:gd name="connsiteY105" fmla="*/ 21135 h 720000"/>
                <a:gd name="connsiteX106" fmla="*/ 200086 w 559387"/>
                <a:gd name="connsiteY106" fmla="*/ 33112 h 720000"/>
                <a:gd name="connsiteX107" fmla="*/ 212062 w 559387"/>
                <a:gd name="connsiteY107" fmla="*/ 45088 h 720000"/>
                <a:gd name="connsiteX108" fmla="*/ 347326 w 559387"/>
                <a:gd name="connsiteY108" fmla="*/ 45088 h 720000"/>
                <a:gd name="connsiteX109" fmla="*/ 359303 w 559387"/>
                <a:gd name="connsiteY109" fmla="*/ 33112 h 720000"/>
                <a:gd name="connsiteX110" fmla="*/ 347326 w 559387"/>
                <a:gd name="connsiteY110" fmla="*/ 21135 h 720000"/>
                <a:gd name="connsiteX111" fmla="*/ 212062 w 559387"/>
                <a:gd name="connsiteY111" fmla="*/ 0 h 720000"/>
                <a:gd name="connsiteX112" fmla="*/ 347326 w 559387"/>
                <a:gd name="connsiteY112" fmla="*/ 0 h 720000"/>
                <a:gd name="connsiteX113" fmla="*/ 380438 w 559387"/>
                <a:gd name="connsiteY113" fmla="*/ 33112 h 720000"/>
                <a:gd name="connsiteX114" fmla="*/ 357894 w 559387"/>
                <a:gd name="connsiteY114" fmla="*/ 64484 h 720000"/>
                <a:gd name="connsiteX115" fmla="*/ 357894 w 559387"/>
                <a:gd name="connsiteY115" fmla="*/ 312910 h 720000"/>
                <a:gd name="connsiteX116" fmla="*/ 546300 w 559387"/>
                <a:gd name="connsiteY116" fmla="*/ 598767 h 720000"/>
                <a:gd name="connsiteX117" fmla="*/ 549856 w 559387"/>
                <a:gd name="connsiteY117" fmla="*/ 678881 h 720000"/>
                <a:gd name="connsiteX118" fmla="*/ 481007 w 559387"/>
                <a:gd name="connsiteY118" fmla="*/ 720000 h 720000"/>
                <a:gd name="connsiteX119" fmla="*/ 78382 w 559387"/>
                <a:gd name="connsiteY119" fmla="*/ 720000 h 720000"/>
                <a:gd name="connsiteX120" fmla="*/ 9533 w 559387"/>
                <a:gd name="connsiteY120" fmla="*/ 678881 h 720000"/>
                <a:gd name="connsiteX121" fmla="*/ 13087 w 559387"/>
                <a:gd name="connsiteY121" fmla="*/ 598767 h 720000"/>
                <a:gd name="connsiteX122" fmla="*/ 201495 w 559387"/>
                <a:gd name="connsiteY122" fmla="*/ 312910 h 720000"/>
                <a:gd name="connsiteX123" fmla="*/ 201495 w 559387"/>
                <a:gd name="connsiteY123" fmla="*/ 64484 h 720000"/>
                <a:gd name="connsiteX124" fmla="*/ 178951 w 559387"/>
                <a:gd name="connsiteY124" fmla="*/ 33112 h 720000"/>
                <a:gd name="connsiteX125" fmla="*/ 212062 w 559387"/>
                <a:gd name="connsiteY125"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559387" h="720000">
                  <a:moveTo>
                    <a:pt x="268421" y="608689"/>
                  </a:moveTo>
                  <a:cubicBezTo>
                    <a:pt x="271196" y="608689"/>
                    <a:pt x="273930" y="609816"/>
                    <a:pt x="275888" y="611789"/>
                  </a:cubicBezTo>
                  <a:cubicBezTo>
                    <a:pt x="277861" y="613747"/>
                    <a:pt x="278988" y="616481"/>
                    <a:pt x="278988" y="619257"/>
                  </a:cubicBezTo>
                  <a:cubicBezTo>
                    <a:pt x="278988" y="622032"/>
                    <a:pt x="277861" y="624766"/>
                    <a:pt x="275888" y="626724"/>
                  </a:cubicBezTo>
                  <a:cubicBezTo>
                    <a:pt x="273930" y="628697"/>
                    <a:pt x="271196" y="629824"/>
                    <a:pt x="268421" y="629824"/>
                  </a:cubicBezTo>
                  <a:cubicBezTo>
                    <a:pt x="265645" y="629824"/>
                    <a:pt x="262911" y="628697"/>
                    <a:pt x="260953" y="626724"/>
                  </a:cubicBezTo>
                  <a:cubicBezTo>
                    <a:pt x="258980" y="624766"/>
                    <a:pt x="257853" y="622032"/>
                    <a:pt x="257853" y="619257"/>
                  </a:cubicBezTo>
                  <a:cubicBezTo>
                    <a:pt x="257853" y="616481"/>
                    <a:pt x="258980" y="613747"/>
                    <a:pt x="260953" y="611789"/>
                  </a:cubicBezTo>
                  <a:cubicBezTo>
                    <a:pt x="262911" y="609816"/>
                    <a:pt x="265631" y="608689"/>
                    <a:pt x="268421" y="608689"/>
                  </a:cubicBezTo>
                  <a:close/>
                  <a:moveTo>
                    <a:pt x="133157" y="608689"/>
                  </a:moveTo>
                  <a:cubicBezTo>
                    <a:pt x="135932" y="608689"/>
                    <a:pt x="138666" y="609816"/>
                    <a:pt x="140624" y="611789"/>
                  </a:cubicBezTo>
                  <a:cubicBezTo>
                    <a:pt x="142597" y="613747"/>
                    <a:pt x="143724" y="616481"/>
                    <a:pt x="143724" y="619257"/>
                  </a:cubicBezTo>
                  <a:cubicBezTo>
                    <a:pt x="143724" y="622032"/>
                    <a:pt x="142597" y="624766"/>
                    <a:pt x="140624" y="626724"/>
                  </a:cubicBezTo>
                  <a:cubicBezTo>
                    <a:pt x="138666" y="628697"/>
                    <a:pt x="135932" y="629824"/>
                    <a:pt x="133157" y="629824"/>
                  </a:cubicBezTo>
                  <a:cubicBezTo>
                    <a:pt x="130381" y="629824"/>
                    <a:pt x="127647" y="628697"/>
                    <a:pt x="125689" y="626724"/>
                  </a:cubicBezTo>
                  <a:cubicBezTo>
                    <a:pt x="123716" y="624766"/>
                    <a:pt x="122589" y="622032"/>
                    <a:pt x="122589" y="619257"/>
                  </a:cubicBezTo>
                  <a:cubicBezTo>
                    <a:pt x="122589" y="616481"/>
                    <a:pt x="123716" y="613747"/>
                    <a:pt x="125689" y="611789"/>
                  </a:cubicBezTo>
                  <a:cubicBezTo>
                    <a:pt x="127647" y="609816"/>
                    <a:pt x="130381" y="608689"/>
                    <a:pt x="133157" y="608689"/>
                  </a:cubicBezTo>
                  <a:close/>
                  <a:moveTo>
                    <a:pt x="381142" y="584736"/>
                  </a:moveTo>
                  <a:cubicBezTo>
                    <a:pt x="374538" y="584736"/>
                    <a:pt x="369165" y="590109"/>
                    <a:pt x="369165" y="596713"/>
                  </a:cubicBezTo>
                  <a:cubicBezTo>
                    <a:pt x="369165" y="603317"/>
                    <a:pt x="374538" y="608689"/>
                    <a:pt x="381142" y="608689"/>
                  </a:cubicBezTo>
                  <a:cubicBezTo>
                    <a:pt x="387746" y="608689"/>
                    <a:pt x="393118" y="603317"/>
                    <a:pt x="393118" y="596713"/>
                  </a:cubicBezTo>
                  <a:cubicBezTo>
                    <a:pt x="393118" y="590109"/>
                    <a:pt x="387746" y="584736"/>
                    <a:pt x="381142" y="584736"/>
                  </a:cubicBezTo>
                  <a:close/>
                  <a:moveTo>
                    <a:pt x="381142" y="563601"/>
                  </a:moveTo>
                  <a:cubicBezTo>
                    <a:pt x="399399" y="563601"/>
                    <a:pt x="414253" y="578455"/>
                    <a:pt x="414253" y="596713"/>
                  </a:cubicBezTo>
                  <a:cubicBezTo>
                    <a:pt x="414253" y="614970"/>
                    <a:pt x="399399" y="629824"/>
                    <a:pt x="381142" y="629824"/>
                  </a:cubicBezTo>
                  <a:cubicBezTo>
                    <a:pt x="362884" y="629824"/>
                    <a:pt x="348030" y="614970"/>
                    <a:pt x="348030" y="596713"/>
                  </a:cubicBezTo>
                  <a:cubicBezTo>
                    <a:pt x="348030" y="578455"/>
                    <a:pt x="362884" y="563601"/>
                    <a:pt x="381142" y="563601"/>
                  </a:cubicBezTo>
                  <a:close/>
                  <a:moveTo>
                    <a:pt x="200789" y="562192"/>
                  </a:moveTo>
                  <a:cubicBezTo>
                    <a:pt x="194185" y="562192"/>
                    <a:pt x="188812" y="567565"/>
                    <a:pt x="188812" y="574169"/>
                  </a:cubicBezTo>
                  <a:cubicBezTo>
                    <a:pt x="188812" y="580773"/>
                    <a:pt x="194185" y="586145"/>
                    <a:pt x="200789" y="586145"/>
                  </a:cubicBezTo>
                  <a:cubicBezTo>
                    <a:pt x="207393" y="586145"/>
                    <a:pt x="212765" y="580773"/>
                    <a:pt x="212765" y="574169"/>
                  </a:cubicBezTo>
                  <a:cubicBezTo>
                    <a:pt x="212765" y="567565"/>
                    <a:pt x="207393" y="562192"/>
                    <a:pt x="200789" y="562192"/>
                  </a:cubicBezTo>
                  <a:close/>
                  <a:moveTo>
                    <a:pt x="313510" y="552329"/>
                  </a:moveTo>
                  <a:cubicBezTo>
                    <a:pt x="316285" y="552329"/>
                    <a:pt x="319019" y="553456"/>
                    <a:pt x="320977" y="555429"/>
                  </a:cubicBezTo>
                  <a:cubicBezTo>
                    <a:pt x="322950" y="557387"/>
                    <a:pt x="324077" y="560121"/>
                    <a:pt x="324077" y="562897"/>
                  </a:cubicBezTo>
                  <a:cubicBezTo>
                    <a:pt x="324077" y="565672"/>
                    <a:pt x="322950" y="568406"/>
                    <a:pt x="320977" y="570364"/>
                  </a:cubicBezTo>
                  <a:cubicBezTo>
                    <a:pt x="319019" y="572337"/>
                    <a:pt x="316285" y="573464"/>
                    <a:pt x="313510" y="573464"/>
                  </a:cubicBezTo>
                  <a:cubicBezTo>
                    <a:pt x="310734" y="573464"/>
                    <a:pt x="308000" y="572337"/>
                    <a:pt x="306042" y="570364"/>
                  </a:cubicBezTo>
                  <a:cubicBezTo>
                    <a:pt x="304069" y="568406"/>
                    <a:pt x="302942" y="565672"/>
                    <a:pt x="302942" y="562897"/>
                  </a:cubicBezTo>
                  <a:cubicBezTo>
                    <a:pt x="302942" y="560121"/>
                    <a:pt x="304069" y="557387"/>
                    <a:pt x="306042" y="555429"/>
                  </a:cubicBezTo>
                  <a:cubicBezTo>
                    <a:pt x="308000" y="553456"/>
                    <a:pt x="310734" y="552329"/>
                    <a:pt x="313510" y="552329"/>
                  </a:cubicBezTo>
                  <a:close/>
                  <a:moveTo>
                    <a:pt x="200789" y="541057"/>
                  </a:moveTo>
                  <a:cubicBezTo>
                    <a:pt x="219046" y="541057"/>
                    <a:pt x="233900" y="555911"/>
                    <a:pt x="233900" y="574169"/>
                  </a:cubicBezTo>
                  <a:cubicBezTo>
                    <a:pt x="233900" y="592426"/>
                    <a:pt x="219046" y="607280"/>
                    <a:pt x="200789" y="607280"/>
                  </a:cubicBezTo>
                  <a:cubicBezTo>
                    <a:pt x="182531" y="607280"/>
                    <a:pt x="167677" y="592426"/>
                    <a:pt x="167677" y="574169"/>
                  </a:cubicBezTo>
                  <a:cubicBezTo>
                    <a:pt x="167677" y="555911"/>
                    <a:pt x="182531" y="541057"/>
                    <a:pt x="200789" y="541057"/>
                  </a:cubicBezTo>
                  <a:close/>
                  <a:moveTo>
                    <a:pt x="146223" y="517104"/>
                  </a:moveTo>
                  <a:lnTo>
                    <a:pt x="68382" y="635211"/>
                  </a:lnTo>
                  <a:cubicBezTo>
                    <a:pt x="65128" y="640145"/>
                    <a:pt x="66291" y="644607"/>
                    <a:pt x="67838" y="647480"/>
                  </a:cubicBezTo>
                  <a:cubicBezTo>
                    <a:pt x="69383" y="650352"/>
                    <a:pt x="72469" y="653777"/>
                    <a:pt x="78381" y="653777"/>
                  </a:cubicBezTo>
                  <a:lnTo>
                    <a:pt x="481005" y="653777"/>
                  </a:lnTo>
                  <a:cubicBezTo>
                    <a:pt x="486917" y="653777"/>
                    <a:pt x="490003" y="650352"/>
                    <a:pt x="491550" y="647479"/>
                  </a:cubicBezTo>
                  <a:cubicBezTo>
                    <a:pt x="493097" y="644607"/>
                    <a:pt x="494259" y="640145"/>
                    <a:pt x="491006" y="635209"/>
                  </a:cubicBezTo>
                  <a:lnTo>
                    <a:pt x="413163" y="517104"/>
                  </a:lnTo>
                  <a:close/>
                  <a:moveTo>
                    <a:pt x="140531" y="495969"/>
                  </a:moveTo>
                  <a:lnTo>
                    <a:pt x="418855" y="495969"/>
                  </a:lnTo>
                  <a:cubicBezTo>
                    <a:pt x="422407" y="495969"/>
                    <a:pt x="425723" y="497756"/>
                    <a:pt x="427678" y="500722"/>
                  </a:cubicBezTo>
                  <a:lnTo>
                    <a:pt x="508652" y="623578"/>
                  </a:lnTo>
                  <a:cubicBezTo>
                    <a:pt x="515466" y="633917"/>
                    <a:pt x="516030" y="646598"/>
                    <a:pt x="510158" y="657501"/>
                  </a:cubicBezTo>
                  <a:cubicBezTo>
                    <a:pt x="504286" y="668404"/>
                    <a:pt x="493388" y="674912"/>
                    <a:pt x="481006" y="674912"/>
                  </a:cubicBezTo>
                  <a:lnTo>
                    <a:pt x="78381" y="674912"/>
                  </a:lnTo>
                  <a:cubicBezTo>
                    <a:pt x="65999" y="674912"/>
                    <a:pt x="55100" y="668404"/>
                    <a:pt x="49229" y="657503"/>
                  </a:cubicBezTo>
                  <a:cubicBezTo>
                    <a:pt x="43358" y="646600"/>
                    <a:pt x="43920" y="633919"/>
                    <a:pt x="50734" y="623579"/>
                  </a:cubicBezTo>
                  <a:lnTo>
                    <a:pt x="131708" y="500722"/>
                  </a:lnTo>
                  <a:cubicBezTo>
                    <a:pt x="133662" y="497754"/>
                    <a:pt x="136979" y="495969"/>
                    <a:pt x="140531" y="495969"/>
                  </a:cubicBezTo>
                  <a:close/>
                  <a:moveTo>
                    <a:pt x="257149" y="439609"/>
                  </a:moveTo>
                  <a:cubicBezTo>
                    <a:pt x="259924" y="439609"/>
                    <a:pt x="262658" y="440736"/>
                    <a:pt x="264616" y="442709"/>
                  </a:cubicBezTo>
                  <a:cubicBezTo>
                    <a:pt x="266589" y="444667"/>
                    <a:pt x="267716" y="447401"/>
                    <a:pt x="267716" y="450177"/>
                  </a:cubicBezTo>
                  <a:cubicBezTo>
                    <a:pt x="267716" y="452952"/>
                    <a:pt x="266589" y="455686"/>
                    <a:pt x="264616" y="457644"/>
                  </a:cubicBezTo>
                  <a:cubicBezTo>
                    <a:pt x="262658" y="459617"/>
                    <a:pt x="259924" y="460744"/>
                    <a:pt x="257149" y="460744"/>
                  </a:cubicBezTo>
                  <a:cubicBezTo>
                    <a:pt x="254373" y="460744"/>
                    <a:pt x="251639" y="459617"/>
                    <a:pt x="249681" y="457644"/>
                  </a:cubicBezTo>
                  <a:cubicBezTo>
                    <a:pt x="247708" y="455686"/>
                    <a:pt x="246581" y="452952"/>
                    <a:pt x="246581" y="450177"/>
                  </a:cubicBezTo>
                  <a:cubicBezTo>
                    <a:pt x="246581" y="447401"/>
                    <a:pt x="247708" y="444667"/>
                    <a:pt x="249681" y="442709"/>
                  </a:cubicBezTo>
                  <a:cubicBezTo>
                    <a:pt x="251639" y="440736"/>
                    <a:pt x="254373" y="439609"/>
                    <a:pt x="257149" y="439609"/>
                  </a:cubicBezTo>
                  <a:close/>
                  <a:moveTo>
                    <a:pt x="302238" y="349432"/>
                  </a:moveTo>
                  <a:cubicBezTo>
                    <a:pt x="305013" y="349432"/>
                    <a:pt x="307747" y="350559"/>
                    <a:pt x="309705" y="352532"/>
                  </a:cubicBezTo>
                  <a:cubicBezTo>
                    <a:pt x="311678" y="354490"/>
                    <a:pt x="312805" y="357224"/>
                    <a:pt x="312805" y="360000"/>
                  </a:cubicBezTo>
                  <a:cubicBezTo>
                    <a:pt x="312805" y="362775"/>
                    <a:pt x="311678" y="365509"/>
                    <a:pt x="309705" y="367467"/>
                  </a:cubicBezTo>
                  <a:cubicBezTo>
                    <a:pt x="307747" y="369440"/>
                    <a:pt x="305013" y="370567"/>
                    <a:pt x="302238" y="370567"/>
                  </a:cubicBezTo>
                  <a:cubicBezTo>
                    <a:pt x="299462" y="370567"/>
                    <a:pt x="296728" y="369440"/>
                    <a:pt x="294770" y="367467"/>
                  </a:cubicBezTo>
                  <a:cubicBezTo>
                    <a:pt x="292797" y="365509"/>
                    <a:pt x="291670" y="362775"/>
                    <a:pt x="291670" y="360000"/>
                  </a:cubicBezTo>
                  <a:cubicBezTo>
                    <a:pt x="291670" y="357224"/>
                    <a:pt x="292797" y="354490"/>
                    <a:pt x="294770" y="352532"/>
                  </a:cubicBezTo>
                  <a:cubicBezTo>
                    <a:pt x="296728" y="350559"/>
                    <a:pt x="299462" y="349432"/>
                    <a:pt x="302238" y="349432"/>
                  </a:cubicBezTo>
                  <a:close/>
                  <a:moveTo>
                    <a:pt x="268421" y="259256"/>
                  </a:moveTo>
                  <a:cubicBezTo>
                    <a:pt x="271210" y="259256"/>
                    <a:pt x="273930" y="260383"/>
                    <a:pt x="275888" y="262356"/>
                  </a:cubicBezTo>
                  <a:cubicBezTo>
                    <a:pt x="277861" y="264314"/>
                    <a:pt x="278988" y="267034"/>
                    <a:pt x="278988" y="269824"/>
                  </a:cubicBezTo>
                  <a:cubicBezTo>
                    <a:pt x="278988" y="272599"/>
                    <a:pt x="277861" y="275333"/>
                    <a:pt x="275888" y="277291"/>
                  </a:cubicBezTo>
                  <a:cubicBezTo>
                    <a:pt x="273930" y="279264"/>
                    <a:pt x="271196" y="280391"/>
                    <a:pt x="268421" y="280391"/>
                  </a:cubicBezTo>
                  <a:cubicBezTo>
                    <a:pt x="265645" y="280391"/>
                    <a:pt x="262911" y="279264"/>
                    <a:pt x="260953" y="277291"/>
                  </a:cubicBezTo>
                  <a:cubicBezTo>
                    <a:pt x="258980" y="275333"/>
                    <a:pt x="257853" y="272599"/>
                    <a:pt x="257853" y="269824"/>
                  </a:cubicBezTo>
                  <a:cubicBezTo>
                    <a:pt x="257853" y="267048"/>
                    <a:pt x="258980" y="264314"/>
                    <a:pt x="260953" y="262356"/>
                  </a:cubicBezTo>
                  <a:cubicBezTo>
                    <a:pt x="262911" y="260383"/>
                    <a:pt x="265645" y="259256"/>
                    <a:pt x="268421" y="259256"/>
                  </a:cubicBezTo>
                  <a:close/>
                  <a:moveTo>
                    <a:pt x="222631" y="66223"/>
                  </a:moveTo>
                  <a:lnTo>
                    <a:pt x="222631" y="316079"/>
                  </a:lnTo>
                  <a:cubicBezTo>
                    <a:pt x="222631" y="318146"/>
                    <a:pt x="222025" y="320168"/>
                    <a:pt x="220887" y="321894"/>
                  </a:cubicBezTo>
                  <a:lnTo>
                    <a:pt x="30735" y="610397"/>
                  </a:lnTo>
                  <a:cubicBezTo>
                    <a:pt x="18991" y="628215"/>
                    <a:pt x="18020" y="650070"/>
                    <a:pt x="28140" y="668859"/>
                  </a:cubicBezTo>
                  <a:cubicBezTo>
                    <a:pt x="38259" y="687648"/>
                    <a:pt x="57041" y="698865"/>
                    <a:pt x="78382" y="698865"/>
                  </a:cubicBezTo>
                  <a:lnTo>
                    <a:pt x="481005" y="698865"/>
                  </a:lnTo>
                  <a:cubicBezTo>
                    <a:pt x="502346" y="698865"/>
                    <a:pt x="521128" y="687648"/>
                    <a:pt x="531248" y="668859"/>
                  </a:cubicBezTo>
                  <a:cubicBezTo>
                    <a:pt x="541367" y="650070"/>
                    <a:pt x="540396" y="628215"/>
                    <a:pt x="528655" y="610397"/>
                  </a:cubicBezTo>
                  <a:lnTo>
                    <a:pt x="338505" y="321894"/>
                  </a:lnTo>
                  <a:cubicBezTo>
                    <a:pt x="337366" y="320168"/>
                    <a:pt x="336760" y="318146"/>
                    <a:pt x="336760" y="316079"/>
                  </a:cubicBezTo>
                  <a:lnTo>
                    <a:pt x="336760" y="66223"/>
                  </a:lnTo>
                  <a:close/>
                  <a:moveTo>
                    <a:pt x="212062" y="21135"/>
                  </a:moveTo>
                  <a:cubicBezTo>
                    <a:pt x="205458" y="21135"/>
                    <a:pt x="200086" y="26508"/>
                    <a:pt x="200086" y="33112"/>
                  </a:cubicBezTo>
                  <a:cubicBezTo>
                    <a:pt x="200086" y="39716"/>
                    <a:pt x="205458" y="45088"/>
                    <a:pt x="212062" y="45088"/>
                  </a:cubicBezTo>
                  <a:lnTo>
                    <a:pt x="347326" y="45088"/>
                  </a:lnTo>
                  <a:cubicBezTo>
                    <a:pt x="353930" y="45088"/>
                    <a:pt x="359303" y="39716"/>
                    <a:pt x="359303" y="33112"/>
                  </a:cubicBezTo>
                  <a:cubicBezTo>
                    <a:pt x="359303" y="26508"/>
                    <a:pt x="353930" y="21135"/>
                    <a:pt x="347326" y="21135"/>
                  </a:cubicBezTo>
                  <a:close/>
                  <a:moveTo>
                    <a:pt x="212062" y="0"/>
                  </a:moveTo>
                  <a:lnTo>
                    <a:pt x="347326" y="0"/>
                  </a:lnTo>
                  <a:cubicBezTo>
                    <a:pt x="365584" y="0"/>
                    <a:pt x="380438" y="14854"/>
                    <a:pt x="380438" y="33112"/>
                  </a:cubicBezTo>
                  <a:cubicBezTo>
                    <a:pt x="380438" y="47675"/>
                    <a:pt x="370983" y="60063"/>
                    <a:pt x="357894" y="64484"/>
                  </a:cubicBezTo>
                  <a:lnTo>
                    <a:pt x="357894" y="312910"/>
                  </a:lnTo>
                  <a:lnTo>
                    <a:pt x="546300" y="598767"/>
                  </a:lnTo>
                  <a:cubicBezTo>
                    <a:pt x="562394" y="623185"/>
                    <a:pt x="563722" y="653133"/>
                    <a:pt x="549856" y="678881"/>
                  </a:cubicBezTo>
                  <a:cubicBezTo>
                    <a:pt x="535989" y="704628"/>
                    <a:pt x="510251" y="720000"/>
                    <a:pt x="481007" y="720000"/>
                  </a:cubicBezTo>
                  <a:lnTo>
                    <a:pt x="78382" y="720000"/>
                  </a:lnTo>
                  <a:cubicBezTo>
                    <a:pt x="49137" y="720000"/>
                    <a:pt x="23399" y="704628"/>
                    <a:pt x="9533" y="678881"/>
                  </a:cubicBezTo>
                  <a:cubicBezTo>
                    <a:pt x="-4335" y="653133"/>
                    <a:pt x="-3006" y="623185"/>
                    <a:pt x="13087" y="598767"/>
                  </a:cubicBezTo>
                  <a:lnTo>
                    <a:pt x="201495" y="312910"/>
                  </a:lnTo>
                  <a:lnTo>
                    <a:pt x="201495" y="64484"/>
                  </a:lnTo>
                  <a:cubicBezTo>
                    <a:pt x="188405" y="60063"/>
                    <a:pt x="178951" y="47675"/>
                    <a:pt x="178951" y="33112"/>
                  </a:cubicBezTo>
                  <a:cubicBezTo>
                    <a:pt x="178951" y="14854"/>
                    <a:pt x="193804" y="0"/>
                    <a:pt x="212062" y="0"/>
                  </a:cubicBezTo>
                  <a:close/>
                </a:path>
              </a:pathLst>
            </a:custGeom>
            <a:solidFill>
              <a:schemeClr val="bg2">
                <a:lumMod val="50000"/>
              </a:schemeClr>
            </a:solidFill>
            <a:ln w="1398" cap="flat">
              <a:solidFill>
                <a:schemeClr val="accent6">
                  <a:lumMod val="60000"/>
                  <a:lumOff val="40000"/>
                </a:schemeClr>
              </a:solid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grpSp>
      <p:grpSp>
        <p:nvGrpSpPr>
          <p:cNvPr id="8" name="Группа 7">
            <a:extLst>
              <a:ext uri="{FF2B5EF4-FFF2-40B4-BE49-F238E27FC236}">
                <a16:creationId xmlns:a16="http://schemas.microsoft.com/office/drawing/2014/main" id="{71EF316D-B9DE-4106-81F4-2311FC1E1359}"/>
              </a:ext>
            </a:extLst>
          </p:cNvPr>
          <p:cNvGrpSpPr/>
          <p:nvPr/>
        </p:nvGrpSpPr>
        <p:grpSpPr>
          <a:xfrm>
            <a:off x="1610227" y="4509927"/>
            <a:ext cx="8084009" cy="641787"/>
            <a:chOff x="467226" y="4509926"/>
            <a:chExt cx="8084009" cy="641787"/>
          </a:xfrm>
        </p:grpSpPr>
        <p:sp>
          <p:nvSpPr>
            <p:cNvPr id="20" name="Прямоугольник: скругленные углы 19">
              <a:extLst>
                <a:ext uri="{FF2B5EF4-FFF2-40B4-BE49-F238E27FC236}">
                  <a16:creationId xmlns:a16="http://schemas.microsoft.com/office/drawing/2014/main" id="{2D9D7160-42D5-4C50-BB34-CC11B8F42F2E}"/>
                </a:ext>
              </a:extLst>
            </p:cNvPr>
            <p:cNvSpPr/>
            <p:nvPr/>
          </p:nvSpPr>
          <p:spPr>
            <a:xfrm>
              <a:off x="1510279" y="4544574"/>
              <a:ext cx="7040956" cy="533400"/>
            </a:xfrm>
            <a:prstGeom prst="roundRect">
              <a:avLst/>
            </a:prstGeom>
            <a:ln>
              <a:solidFill>
                <a:schemeClr val="accent5">
                  <a:lumMod val="60000"/>
                  <a:lumOff val="40000"/>
                </a:schemeClr>
              </a:solidFill>
              <a:prstDash val="lgDash"/>
            </a:ln>
          </p:spPr>
          <p:style>
            <a:lnRef idx="2">
              <a:schemeClr val="accent3"/>
            </a:lnRef>
            <a:fillRef idx="1">
              <a:schemeClr val="lt1"/>
            </a:fillRef>
            <a:effectRef idx="0">
              <a:schemeClr val="accent3"/>
            </a:effectRef>
            <a:fontRef idx="minor">
              <a:schemeClr val="dk1"/>
            </a:fontRef>
          </p:style>
          <p:txBody>
            <a:bodyPr rtlCol="0" anchor="ctr"/>
            <a:lstStyle/>
            <a:p>
              <a:pPr algn="ctr"/>
              <a:r>
                <a:rPr lang="ru-RU" dirty="0">
                  <a:latin typeface="Arial" panose="020B0604020202020204" pitchFamily="34" charset="0"/>
                  <a:cs typeface="Arial" panose="020B0604020202020204" pitchFamily="34" charset="0"/>
                </a:rPr>
                <a:t>Закупки в сфере использования </a:t>
              </a:r>
              <a:r>
                <a:rPr lang="ru-RU" b="1" dirty="0">
                  <a:latin typeface="Arial" panose="020B0604020202020204" pitchFamily="34" charset="0"/>
                  <a:cs typeface="Arial" panose="020B0604020202020204" pitchFamily="34" charset="0"/>
                </a:rPr>
                <a:t>атомной энергии</a:t>
              </a:r>
            </a:p>
          </p:txBody>
        </p:sp>
        <p:sp>
          <p:nvSpPr>
            <p:cNvPr id="21" name="Полилиния 106">
              <a:extLst>
                <a:ext uri="{FF2B5EF4-FFF2-40B4-BE49-F238E27FC236}">
                  <a16:creationId xmlns:a16="http://schemas.microsoft.com/office/drawing/2014/main" id="{5FF1B74E-4C6E-4DC2-8C99-66CE900F11D1}"/>
                </a:ext>
              </a:extLst>
            </p:cNvPr>
            <p:cNvSpPr>
              <a:spLocks noChangeAspect="1"/>
            </p:cNvSpPr>
            <p:nvPr/>
          </p:nvSpPr>
          <p:spPr>
            <a:xfrm>
              <a:off x="467226" y="4509926"/>
              <a:ext cx="720000" cy="641787"/>
            </a:xfrm>
            <a:custGeom>
              <a:avLst/>
              <a:gdLst>
                <a:gd name="connsiteX0" fmla="*/ 306247 w 720000"/>
                <a:gd name="connsiteY0" fmla="*/ 464697 h 641787"/>
                <a:gd name="connsiteX1" fmla="*/ 359076 w 720000"/>
                <a:gd name="connsiteY1" fmla="*/ 528220 h 641787"/>
                <a:gd name="connsiteX2" fmla="*/ 411888 w 720000"/>
                <a:gd name="connsiteY2" fmla="*/ 464775 h 641787"/>
                <a:gd name="connsiteX3" fmla="*/ 360000 w 720000"/>
                <a:gd name="connsiteY3" fmla="*/ 466260 h 641787"/>
                <a:gd name="connsiteX4" fmla="*/ 306247 w 720000"/>
                <a:gd name="connsiteY4" fmla="*/ 464697 h 641787"/>
                <a:gd name="connsiteX5" fmla="*/ 543626 w 720000"/>
                <a:gd name="connsiteY5" fmla="*/ 446444 h 641787"/>
                <a:gd name="connsiteX6" fmla="*/ 441924 w 720000"/>
                <a:gd name="connsiteY6" fmla="*/ 462543 h 641787"/>
                <a:gd name="connsiteX7" fmla="*/ 375189 w 720000"/>
                <a:gd name="connsiteY7" fmla="*/ 544622 h 641787"/>
                <a:gd name="connsiteX8" fmla="*/ 406918 w 720000"/>
                <a:gd name="connsiteY8" fmla="*/ 572961 h 641787"/>
                <a:gd name="connsiteX9" fmla="*/ 527072 w 720000"/>
                <a:gd name="connsiteY9" fmla="*/ 612953 h 641787"/>
                <a:gd name="connsiteX10" fmla="*/ 552513 w 720000"/>
                <a:gd name="connsiteY10" fmla="*/ 488900 h 641787"/>
                <a:gd name="connsiteX11" fmla="*/ 543626 w 720000"/>
                <a:gd name="connsiteY11" fmla="*/ 446444 h 641787"/>
                <a:gd name="connsiteX12" fmla="*/ 174917 w 720000"/>
                <a:gd name="connsiteY12" fmla="*/ 446156 h 641787"/>
                <a:gd name="connsiteX13" fmla="*/ 166049 w 720000"/>
                <a:gd name="connsiteY13" fmla="*/ 488543 h 641787"/>
                <a:gd name="connsiteX14" fmla="*/ 191489 w 720000"/>
                <a:gd name="connsiteY14" fmla="*/ 612596 h 641787"/>
                <a:gd name="connsiteX15" fmla="*/ 215164 w 720000"/>
                <a:gd name="connsiteY15" fmla="*/ 618475 h 641787"/>
                <a:gd name="connsiteX16" fmla="*/ 332617 w 720000"/>
                <a:gd name="connsiteY16" fmla="*/ 554448 h 641787"/>
                <a:gd name="connsiteX17" fmla="*/ 342973 w 720000"/>
                <a:gd name="connsiteY17" fmla="*/ 544608 h 641787"/>
                <a:gd name="connsiteX18" fmla="*/ 276289 w 720000"/>
                <a:gd name="connsiteY18" fmla="*/ 462424 h 641787"/>
                <a:gd name="connsiteX19" fmla="*/ 174917 w 720000"/>
                <a:gd name="connsiteY19" fmla="*/ 446156 h 641787"/>
                <a:gd name="connsiteX20" fmla="*/ 208507 w 720000"/>
                <a:gd name="connsiteY20" fmla="*/ 349444 h 641787"/>
                <a:gd name="connsiteX21" fmla="*/ 181042 w 720000"/>
                <a:gd name="connsiteY21" fmla="*/ 424186 h 641787"/>
                <a:gd name="connsiteX22" fmla="*/ 259483 w 720000"/>
                <a:gd name="connsiteY22" fmla="*/ 437682 h 641787"/>
                <a:gd name="connsiteX23" fmla="*/ 232526 w 720000"/>
                <a:gd name="connsiteY23" fmla="*/ 393849 h 641787"/>
                <a:gd name="connsiteX24" fmla="*/ 208507 w 720000"/>
                <a:gd name="connsiteY24" fmla="*/ 349444 h 641787"/>
                <a:gd name="connsiteX25" fmla="*/ 509899 w 720000"/>
                <a:gd name="connsiteY25" fmla="*/ 349441 h 641787"/>
                <a:gd name="connsiteX26" fmla="*/ 486034 w 720000"/>
                <a:gd name="connsiteY26" fmla="*/ 393494 h 641787"/>
                <a:gd name="connsiteX27" fmla="*/ 458807 w 720000"/>
                <a:gd name="connsiteY27" fmla="*/ 437722 h 641787"/>
                <a:gd name="connsiteX28" fmla="*/ 537454 w 720000"/>
                <a:gd name="connsiteY28" fmla="*/ 424325 h 641787"/>
                <a:gd name="connsiteX29" fmla="*/ 509899 w 720000"/>
                <a:gd name="connsiteY29" fmla="*/ 349441 h 641787"/>
                <a:gd name="connsiteX30" fmla="*/ 360001 w 720000"/>
                <a:gd name="connsiteY30" fmla="*/ 286260 h 641787"/>
                <a:gd name="connsiteX31" fmla="*/ 325532 w 720000"/>
                <a:gd name="connsiteY31" fmla="*/ 320729 h 641787"/>
                <a:gd name="connsiteX32" fmla="*/ 360001 w 720000"/>
                <a:gd name="connsiteY32" fmla="*/ 355197 h 641787"/>
                <a:gd name="connsiteX33" fmla="*/ 394469 w 720000"/>
                <a:gd name="connsiteY33" fmla="*/ 320729 h 641787"/>
                <a:gd name="connsiteX34" fmla="*/ 360001 w 720000"/>
                <a:gd name="connsiteY34" fmla="*/ 286260 h 641787"/>
                <a:gd name="connsiteX35" fmla="*/ 360001 w 720000"/>
                <a:gd name="connsiteY35" fmla="*/ 263281 h 641787"/>
                <a:gd name="connsiteX36" fmla="*/ 417448 w 720000"/>
                <a:gd name="connsiteY36" fmla="*/ 320729 h 641787"/>
                <a:gd name="connsiteX37" fmla="*/ 360001 w 720000"/>
                <a:gd name="connsiteY37" fmla="*/ 378176 h 641787"/>
                <a:gd name="connsiteX38" fmla="*/ 302553 w 720000"/>
                <a:gd name="connsiteY38" fmla="*/ 320729 h 641787"/>
                <a:gd name="connsiteX39" fmla="*/ 360001 w 720000"/>
                <a:gd name="connsiteY39" fmla="*/ 263281 h 641787"/>
                <a:gd name="connsiteX40" fmla="*/ 157415 w 720000"/>
                <a:gd name="connsiteY40" fmla="*/ 223375 h 641787"/>
                <a:gd name="connsiteX41" fmla="*/ 22979 w 720000"/>
                <a:gd name="connsiteY41" fmla="*/ 320728 h 641787"/>
                <a:gd name="connsiteX42" fmla="*/ 158781 w 720000"/>
                <a:gd name="connsiteY42" fmla="*/ 418467 h 641787"/>
                <a:gd name="connsiteX43" fmla="*/ 195414 w 720000"/>
                <a:gd name="connsiteY43" fmla="*/ 322408 h 641787"/>
                <a:gd name="connsiteX44" fmla="*/ 157415 w 720000"/>
                <a:gd name="connsiteY44" fmla="*/ 223375 h 641787"/>
                <a:gd name="connsiteX45" fmla="*/ 261306 w 720000"/>
                <a:gd name="connsiteY45" fmla="*/ 203561 h 641787"/>
                <a:gd name="connsiteX46" fmla="*/ 179637 w 720000"/>
                <a:gd name="connsiteY46" fmla="*/ 217598 h 641787"/>
                <a:gd name="connsiteX47" fmla="*/ 208419 w 720000"/>
                <a:gd name="connsiteY47" fmla="*/ 295341 h 641787"/>
                <a:gd name="connsiteX48" fmla="*/ 233966 w 720000"/>
                <a:gd name="connsiteY48" fmla="*/ 247962 h 641787"/>
                <a:gd name="connsiteX49" fmla="*/ 261306 w 720000"/>
                <a:gd name="connsiteY49" fmla="*/ 203561 h 641787"/>
                <a:gd name="connsiteX50" fmla="*/ 456903 w 720000"/>
                <a:gd name="connsiteY50" fmla="*/ 203359 h 641787"/>
                <a:gd name="connsiteX51" fmla="*/ 484595 w 720000"/>
                <a:gd name="connsiteY51" fmla="*/ 248317 h 641787"/>
                <a:gd name="connsiteX52" fmla="*/ 510005 w 720000"/>
                <a:gd name="connsiteY52" fmla="*/ 295422 h 641787"/>
                <a:gd name="connsiteX53" fmla="*/ 538958 w 720000"/>
                <a:gd name="connsiteY53" fmla="*/ 217270 h 641787"/>
                <a:gd name="connsiteX54" fmla="*/ 456903 w 720000"/>
                <a:gd name="connsiteY54" fmla="*/ 203359 h 641787"/>
                <a:gd name="connsiteX55" fmla="*/ 360000 w 720000"/>
                <a:gd name="connsiteY55" fmla="*/ 198175 h 641787"/>
                <a:gd name="connsiteX56" fmla="*/ 290903 w 720000"/>
                <a:gd name="connsiteY56" fmla="*/ 200768 h 641787"/>
                <a:gd name="connsiteX57" fmla="*/ 253866 w 720000"/>
                <a:gd name="connsiteY57" fmla="*/ 259451 h 641787"/>
                <a:gd name="connsiteX58" fmla="*/ 220783 w 720000"/>
                <a:gd name="connsiteY58" fmla="*/ 322378 h 641787"/>
                <a:gd name="connsiteX59" fmla="*/ 252427 w 720000"/>
                <a:gd name="connsiteY59" fmla="*/ 382360 h 641787"/>
                <a:gd name="connsiteX60" fmla="*/ 289051 w 720000"/>
                <a:gd name="connsiteY60" fmla="*/ 440548 h 641787"/>
                <a:gd name="connsiteX61" fmla="*/ 360000 w 720000"/>
                <a:gd name="connsiteY61" fmla="*/ 443281 h 641787"/>
                <a:gd name="connsiteX62" fmla="*/ 429171 w 720000"/>
                <a:gd name="connsiteY62" fmla="*/ 440582 h 641787"/>
                <a:gd name="connsiteX63" fmla="*/ 466136 w 720000"/>
                <a:gd name="connsiteY63" fmla="*/ 382003 h 641787"/>
                <a:gd name="connsiteX64" fmla="*/ 497632 w 720000"/>
                <a:gd name="connsiteY64" fmla="*/ 322421 h 641787"/>
                <a:gd name="connsiteX65" fmla="*/ 464696 w 720000"/>
                <a:gd name="connsiteY65" fmla="*/ 259807 h 641787"/>
                <a:gd name="connsiteX66" fmla="*/ 427395 w 720000"/>
                <a:gd name="connsiteY66" fmla="*/ 200640 h 641787"/>
                <a:gd name="connsiteX67" fmla="*/ 360000 w 720000"/>
                <a:gd name="connsiteY67" fmla="*/ 198175 h 641787"/>
                <a:gd name="connsiteX68" fmla="*/ 359157 w 720000"/>
                <a:gd name="connsiteY68" fmla="*/ 115128 h 641787"/>
                <a:gd name="connsiteX69" fmla="*/ 308137 w 720000"/>
                <a:gd name="connsiteY69" fmla="*/ 176647 h 641787"/>
                <a:gd name="connsiteX70" fmla="*/ 360000 w 720000"/>
                <a:gd name="connsiteY70" fmla="*/ 175196 h 641787"/>
                <a:gd name="connsiteX71" fmla="*/ 410205 w 720000"/>
                <a:gd name="connsiteY71" fmla="*/ 176561 h 641787"/>
                <a:gd name="connsiteX72" fmla="*/ 359157 w 720000"/>
                <a:gd name="connsiteY72" fmla="*/ 115128 h 641787"/>
                <a:gd name="connsiteX73" fmla="*/ 504836 w 720000"/>
                <a:gd name="connsiteY73" fmla="*/ 22980 h 641787"/>
                <a:gd name="connsiteX74" fmla="*/ 387383 w 720000"/>
                <a:gd name="connsiteY74" fmla="*/ 87008 h 641787"/>
                <a:gd name="connsiteX75" fmla="*/ 375183 w 720000"/>
                <a:gd name="connsiteY75" fmla="*/ 98654 h 641787"/>
                <a:gd name="connsiteX76" fmla="*/ 440098 w 720000"/>
                <a:gd name="connsiteY76" fmla="*/ 178701 h 641787"/>
                <a:gd name="connsiteX77" fmla="*/ 545083 w 720000"/>
                <a:gd name="connsiteY77" fmla="*/ 195299 h 641787"/>
                <a:gd name="connsiteX78" fmla="*/ 553951 w 720000"/>
                <a:gd name="connsiteY78" fmla="*/ 152913 h 641787"/>
                <a:gd name="connsiteX79" fmla="*/ 528511 w 720000"/>
                <a:gd name="connsiteY79" fmla="*/ 28860 h 641787"/>
                <a:gd name="connsiteX80" fmla="*/ 504836 w 720000"/>
                <a:gd name="connsiteY80" fmla="*/ 22980 h 641787"/>
                <a:gd name="connsiteX81" fmla="*/ 504838 w 720000"/>
                <a:gd name="connsiteY81" fmla="*/ 0 h 641787"/>
                <a:gd name="connsiteX82" fmla="*/ 540002 w 720000"/>
                <a:gd name="connsiteY82" fmla="*/ 8959 h 641787"/>
                <a:gd name="connsiteX83" fmla="*/ 576653 w 720000"/>
                <a:gd name="connsiteY83" fmla="*/ 156491 h 641787"/>
                <a:gd name="connsiteX84" fmla="*/ 567328 w 720000"/>
                <a:gd name="connsiteY84" fmla="*/ 201029 h 641787"/>
                <a:gd name="connsiteX85" fmla="*/ 610558 w 720000"/>
                <a:gd name="connsiteY85" fmla="*/ 215222 h 641787"/>
                <a:gd name="connsiteX86" fmla="*/ 720000 w 720000"/>
                <a:gd name="connsiteY86" fmla="*/ 320728 h 641787"/>
                <a:gd name="connsiteX87" fmla="*/ 672811 w 720000"/>
                <a:gd name="connsiteY87" fmla="*/ 394186 h 641787"/>
                <a:gd name="connsiteX88" fmla="*/ 656799 w 720000"/>
                <a:gd name="connsiteY88" fmla="*/ 391420 h 641787"/>
                <a:gd name="connsiteX89" fmla="*/ 659566 w 720000"/>
                <a:gd name="connsiteY89" fmla="*/ 375408 h 641787"/>
                <a:gd name="connsiteX90" fmla="*/ 697021 w 720000"/>
                <a:gd name="connsiteY90" fmla="*/ 320728 h 641787"/>
                <a:gd name="connsiteX91" fmla="*/ 561216 w 720000"/>
                <a:gd name="connsiteY91" fmla="*/ 222990 h 641787"/>
                <a:gd name="connsiteX92" fmla="*/ 523005 w 720000"/>
                <a:gd name="connsiteY92" fmla="*/ 322467 h 641787"/>
                <a:gd name="connsiteX93" fmla="*/ 559734 w 720000"/>
                <a:gd name="connsiteY93" fmla="*/ 418683 h 641787"/>
                <a:gd name="connsiteX94" fmla="*/ 621075 w 720000"/>
                <a:gd name="connsiteY94" fmla="*/ 396942 h 641787"/>
                <a:gd name="connsiteX95" fmla="*/ 636282 w 720000"/>
                <a:gd name="connsiteY95" fmla="*/ 402664 h 641787"/>
                <a:gd name="connsiteX96" fmla="*/ 630561 w 720000"/>
                <a:gd name="connsiteY96" fmla="*/ 417871 h 641787"/>
                <a:gd name="connsiteX97" fmla="*/ 565886 w 720000"/>
                <a:gd name="connsiteY97" fmla="*/ 440789 h 641787"/>
                <a:gd name="connsiteX98" fmla="*/ 575210 w 720000"/>
                <a:gd name="connsiteY98" fmla="*/ 485321 h 641787"/>
                <a:gd name="connsiteX99" fmla="*/ 538558 w 720000"/>
                <a:gd name="connsiteY99" fmla="*/ 632854 h 641787"/>
                <a:gd name="connsiteX100" fmla="*/ 503514 w 720000"/>
                <a:gd name="connsiteY100" fmla="*/ 641787 h 641787"/>
                <a:gd name="connsiteX101" fmla="*/ 392467 w 720000"/>
                <a:gd name="connsiteY101" fmla="*/ 590827 h 641787"/>
                <a:gd name="connsiteX102" fmla="*/ 359067 w 720000"/>
                <a:gd name="connsiteY102" fmla="*/ 560983 h 641787"/>
                <a:gd name="connsiteX103" fmla="*/ 215162 w 720000"/>
                <a:gd name="connsiteY103" fmla="*/ 641456 h 641787"/>
                <a:gd name="connsiteX104" fmla="*/ 179998 w 720000"/>
                <a:gd name="connsiteY104" fmla="*/ 632497 h 641787"/>
                <a:gd name="connsiteX105" fmla="*/ 143347 w 720000"/>
                <a:gd name="connsiteY105" fmla="*/ 484964 h 641787"/>
                <a:gd name="connsiteX106" fmla="*/ 152672 w 720000"/>
                <a:gd name="connsiteY106" fmla="*/ 440427 h 641787"/>
                <a:gd name="connsiteX107" fmla="*/ 109442 w 720000"/>
                <a:gd name="connsiteY107" fmla="*/ 426234 h 641787"/>
                <a:gd name="connsiteX108" fmla="*/ 0 w 720000"/>
                <a:gd name="connsiteY108" fmla="*/ 320728 h 641787"/>
                <a:gd name="connsiteX109" fmla="*/ 109445 w 720000"/>
                <a:gd name="connsiteY109" fmla="*/ 215220 h 641787"/>
                <a:gd name="connsiteX110" fmla="*/ 151283 w 720000"/>
                <a:gd name="connsiteY110" fmla="*/ 201415 h 641787"/>
                <a:gd name="connsiteX111" fmla="*/ 139155 w 720000"/>
                <a:gd name="connsiteY111" fmla="*/ 135339 h 641787"/>
                <a:gd name="connsiteX112" fmla="*/ 149463 w 720000"/>
                <a:gd name="connsiteY112" fmla="*/ 122780 h 641787"/>
                <a:gd name="connsiteX113" fmla="*/ 162021 w 720000"/>
                <a:gd name="connsiteY113" fmla="*/ 133088 h 641787"/>
                <a:gd name="connsiteX114" fmla="*/ 173497 w 720000"/>
                <a:gd name="connsiteY114" fmla="*/ 195632 h 641787"/>
                <a:gd name="connsiteX115" fmla="*/ 278113 w 720000"/>
                <a:gd name="connsiteY115" fmla="*/ 178860 h 641787"/>
                <a:gd name="connsiteX116" fmla="*/ 343082 w 720000"/>
                <a:gd name="connsiteY116" fmla="*/ 98669 h 641787"/>
                <a:gd name="connsiteX117" fmla="*/ 310205 w 720000"/>
                <a:gd name="connsiteY117" fmla="*/ 69206 h 641787"/>
                <a:gd name="connsiteX118" fmla="*/ 190051 w 720000"/>
                <a:gd name="connsiteY118" fmla="*/ 29214 h 641787"/>
                <a:gd name="connsiteX119" fmla="*/ 161422 w 720000"/>
                <a:gd name="connsiteY119" fmla="*/ 88990 h 641787"/>
                <a:gd name="connsiteX120" fmla="*/ 148940 w 720000"/>
                <a:gd name="connsiteY120" fmla="*/ 99391 h 641787"/>
                <a:gd name="connsiteX121" fmla="*/ 138540 w 720000"/>
                <a:gd name="connsiteY121" fmla="*/ 86909 h 641787"/>
                <a:gd name="connsiteX122" fmla="*/ 178563 w 720000"/>
                <a:gd name="connsiteY122" fmla="*/ 9314 h 641787"/>
                <a:gd name="connsiteX123" fmla="*/ 324654 w 720000"/>
                <a:gd name="connsiteY123" fmla="*/ 51341 h 641787"/>
                <a:gd name="connsiteX124" fmla="*/ 359125 w 720000"/>
                <a:gd name="connsiteY124" fmla="*/ 82235 h 641787"/>
                <a:gd name="connsiteX125" fmla="*/ 504838 w 720000"/>
                <a:gd name="connsiteY125" fmla="*/ 0 h 64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720000" h="641787">
                  <a:moveTo>
                    <a:pt x="306247" y="464697"/>
                  </a:moveTo>
                  <a:cubicBezTo>
                    <a:pt x="323389" y="487867"/>
                    <a:pt x="341125" y="509193"/>
                    <a:pt x="359076" y="528220"/>
                  </a:cubicBezTo>
                  <a:cubicBezTo>
                    <a:pt x="376995" y="509216"/>
                    <a:pt x="394761" y="487852"/>
                    <a:pt x="411888" y="464775"/>
                  </a:cubicBezTo>
                  <a:cubicBezTo>
                    <a:pt x="394823" y="465750"/>
                    <a:pt x="377493" y="466260"/>
                    <a:pt x="360000" y="466260"/>
                  </a:cubicBezTo>
                  <a:cubicBezTo>
                    <a:pt x="341839" y="466260"/>
                    <a:pt x="323885" y="465730"/>
                    <a:pt x="306247" y="464697"/>
                  </a:cubicBezTo>
                  <a:close/>
                  <a:moveTo>
                    <a:pt x="543626" y="446444"/>
                  </a:moveTo>
                  <a:cubicBezTo>
                    <a:pt x="512119" y="453816"/>
                    <a:pt x="477820" y="459248"/>
                    <a:pt x="441924" y="462543"/>
                  </a:cubicBezTo>
                  <a:cubicBezTo>
                    <a:pt x="420322" y="493145"/>
                    <a:pt x="397802" y="520758"/>
                    <a:pt x="375189" y="544622"/>
                  </a:cubicBezTo>
                  <a:cubicBezTo>
                    <a:pt x="385756" y="554935"/>
                    <a:pt x="396358" y="564422"/>
                    <a:pt x="406918" y="572961"/>
                  </a:cubicBezTo>
                  <a:cubicBezTo>
                    <a:pt x="457065" y="613511"/>
                    <a:pt x="500857" y="628087"/>
                    <a:pt x="527072" y="612953"/>
                  </a:cubicBezTo>
                  <a:cubicBezTo>
                    <a:pt x="553286" y="597818"/>
                    <a:pt x="562561" y="552602"/>
                    <a:pt x="552513" y="488900"/>
                  </a:cubicBezTo>
                  <a:cubicBezTo>
                    <a:pt x="550357" y="475234"/>
                    <a:pt x="547372" y="461037"/>
                    <a:pt x="543626" y="446444"/>
                  </a:cubicBezTo>
                  <a:close/>
                  <a:moveTo>
                    <a:pt x="174917" y="446156"/>
                  </a:moveTo>
                  <a:cubicBezTo>
                    <a:pt x="171181" y="460725"/>
                    <a:pt x="168201" y="474898"/>
                    <a:pt x="166049" y="488543"/>
                  </a:cubicBezTo>
                  <a:cubicBezTo>
                    <a:pt x="156001" y="552245"/>
                    <a:pt x="165275" y="597461"/>
                    <a:pt x="191489" y="612596"/>
                  </a:cubicBezTo>
                  <a:cubicBezTo>
                    <a:pt x="198245" y="616498"/>
                    <a:pt x="206211" y="618475"/>
                    <a:pt x="215164" y="618475"/>
                  </a:cubicBezTo>
                  <a:cubicBezTo>
                    <a:pt x="246094" y="618475"/>
                    <a:pt x="287805" y="595739"/>
                    <a:pt x="332617" y="554448"/>
                  </a:cubicBezTo>
                  <a:cubicBezTo>
                    <a:pt x="336065" y="551269"/>
                    <a:pt x="339520" y="547980"/>
                    <a:pt x="342973" y="544608"/>
                  </a:cubicBezTo>
                  <a:cubicBezTo>
                    <a:pt x="320129" y="520457"/>
                    <a:pt x="297660" y="492766"/>
                    <a:pt x="276289" y="462424"/>
                  </a:cubicBezTo>
                  <a:cubicBezTo>
                    <a:pt x="240483" y="459087"/>
                    <a:pt x="206349" y="453609"/>
                    <a:pt x="174917" y="446156"/>
                  </a:cubicBezTo>
                  <a:close/>
                  <a:moveTo>
                    <a:pt x="208507" y="349444"/>
                  </a:moveTo>
                  <a:cubicBezTo>
                    <a:pt x="197522" y="374919"/>
                    <a:pt x="188309" y="399998"/>
                    <a:pt x="181042" y="424186"/>
                  </a:cubicBezTo>
                  <a:cubicBezTo>
                    <a:pt x="204975" y="429825"/>
                    <a:pt x="231215" y="434416"/>
                    <a:pt x="259483" y="437682"/>
                  </a:cubicBezTo>
                  <a:cubicBezTo>
                    <a:pt x="250218" y="423524"/>
                    <a:pt x="241209" y="408890"/>
                    <a:pt x="232526" y="393849"/>
                  </a:cubicBezTo>
                  <a:cubicBezTo>
                    <a:pt x="224023" y="379121"/>
                    <a:pt x="216011" y="364285"/>
                    <a:pt x="208507" y="349444"/>
                  </a:cubicBezTo>
                  <a:close/>
                  <a:moveTo>
                    <a:pt x="509899" y="349441"/>
                  </a:moveTo>
                  <a:cubicBezTo>
                    <a:pt x="502445" y="364141"/>
                    <a:pt x="494485" y="378855"/>
                    <a:pt x="486034" y="393494"/>
                  </a:cubicBezTo>
                  <a:cubicBezTo>
                    <a:pt x="477231" y="408741"/>
                    <a:pt x="468129" y="423501"/>
                    <a:pt x="458807" y="437722"/>
                  </a:cubicBezTo>
                  <a:cubicBezTo>
                    <a:pt x="486424" y="434543"/>
                    <a:pt x="512845" y="430044"/>
                    <a:pt x="537454" y="424325"/>
                  </a:cubicBezTo>
                  <a:cubicBezTo>
                    <a:pt x="530164" y="400090"/>
                    <a:pt x="520922" y="374962"/>
                    <a:pt x="509899" y="349441"/>
                  </a:cubicBezTo>
                  <a:close/>
                  <a:moveTo>
                    <a:pt x="360001" y="286260"/>
                  </a:moveTo>
                  <a:cubicBezTo>
                    <a:pt x="340996" y="286260"/>
                    <a:pt x="325532" y="301723"/>
                    <a:pt x="325532" y="320729"/>
                  </a:cubicBezTo>
                  <a:cubicBezTo>
                    <a:pt x="325532" y="339734"/>
                    <a:pt x="340996" y="355197"/>
                    <a:pt x="360001" y="355197"/>
                  </a:cubicBezTo>
                  <a:cubicBezTo>
                    <a:pt x="379006" y="355197"/>
                    <a:pt x="394469" y="339734"/>
                    <a:pt x="394469" y="320729"/>
                  </a:cubicBezTo>
                  <a:cubicBezTo>
                    <a:pt x="394469" y="301723"/>
                    <a:pt x="379006" y="286260"/>
                    <a:pt x="360001" y="286260"/>
                  </a:cubicBezTo>
                  <a:close/>
                  <a:moveTo>
                    <a:pt x="360001" y="263281"/>
                  </a:moveTo>
                  <a:cubicBezTo>
                    <a:pt x="391678" y="263281"/>
                    <a:pt x="417448" y="289051"/>
                    <a:pt x="417448" y="320729"/>
                  </a:cubicBezTo>
                  <a:cubicBezTo>
                    <a:pt x="417448" y="352406"/>
                    <a:pt x="391678" y="378176"/>
                    <a:pt x="360001" y="378176"/>
                  </a:cubicBezTo>
                  <a:cubicBezTo>
                    <a:pt x="328323" y="378176"/>
                    <a:pt x="302553" y="352406"/>
                    <a:pt x="302553" y="320729"/>
                  </a:cubicBezTo>
                  <a:cubicBezTo>
                    <a:pt x="302553" y="289051"/>
                    <a:pt x="328323" y="263281"/>
                    <a:pt x="360001" y="263281"/>
                  </a:cubicBezTo>
                  <a:close/>
                  <a:moveTo>
                    <a:pt x="157415" y="223375"/>
                  </a:moveTo>
                  <a:cubicBezTo>
                    <a:pt x="72971" y="247271"/>
                    <a:pt x="22979" y="284771"/>
                    <a:pt x="22979" y="320728"/>
                  </a:cubicBezTo>
                  <a:cubicBezTo>
                    <a:pt x="22979" y="356880"/>
                    <a:pt x="73510" y="394589"/>
                    <a:pt x="158781" y="418467"/>
                  </a:cubicBezTo>
                  <a:cubicBezTo>
                    <a:pt x="168046" y="387480"/>
                    <a:pt x="180381" y="355133"/>
                    <a:pt x="195414" y="322408"/>
                  </a:cubicBezTo>
                  <a:cubicBezTo>
                    <a:pt x="179782" y="288665"/>
                    <a:pt x="166966" y="255242"/>
                    <a:pt x="157415" y="223375"/>
                  </a:cubicBezTo>
                  <a:close/>
                  <a:moveTo>
                    <a:pt x="261306" y="203561"/>
                  </a:moveTo>
                  <a:cubicBezTo>
                    <a:pt x="231786" y="206900"/>
                    <a:pt x="204459" y="211686"/>
                    <a:pt x="179637" y="217598"/>
                  </a:cubicBezTo>
                  <a:cubicBezTo>
                    <a:pt x="187189" y="242680"/>
                    <a:pt x="196863" y="268811"/>
                    <a:pt x="208419" y="295341"/>
                  </a:cubicBezTo>
                  <a:cubicBezTo>
                    <a:pt x="216351" y="279535"/>
                    <a:pt x="224877" y="263704"/>
                    <a:pt x="233966" y="247962"/>
                  </a:cubicBezTo>
                  <a:cubicBezTo>
                    <a:pt x="242804" y="232653"/>
                    <a:pt x="251945" y="217835"/>
                    <a:pt x="261306" y="203561"/>
                  </a:cubicBezTo>
                  <a:close/>
                  <a:moveTo>
                    <a:pt x="456903" y="203359"/>
                  </a:moveTo>
                  <a:cubicBezTo>
                    <a:pt x="466428" y="217866"/>
                    <a:pt x="475683" y="232879"/>
                    <a:pt x="484595" y="248317"/>
                  </a:cubicBezTo>
                  <a:cubicBezTo>
                    <a:pt x="493632" y="263969"/>
                    <a:pt x="502113" y="279706"/>
                    <a:pt x="510005" y="295422"/>
                  </a:cubicBezTo>
                  <a:cubicBezTo>
                    <a:pt x="521645" y="268778"/>
                    <a:pt x="531368" y="242536"/>
                    <a:pt x="538958" y="217270"/>
                  </a:cubicBezTo>
                  <a:cubicBezTo>
                    <a:pt x="514007" y="211390"/>
                    <a:pt x="486553" y="206646"/>
                    <a:pt x="456903" y="203359"/>
                  </a:cubicBezTo>
                  <a:close/>
                  <a:moveTo>
                    <a:pt x="360000" y="198175"/>
                  </a:moveTo>
                  <a:cubicBezTo>
                    <a:pt x="335986" y="198175"/>
                    <a:pt x="312923" y="199085"/>
                    <a:pt x="290903" y="200768"/>
                  </a:cubicBezTo>
                  <a:cubicBezTo>
                    <a:pt x="277994" y="219525"/>
                    <a:pt x="265570" y="239181"/>
                    <a:pt x="253866" y="259451"/>
                  </a:cubicBezTo>
                  <a:cubicBezTo>
                    <a:pt x="241781" y="280385"/>
                    <a:pt x="230725" y="301450"/>
                    <a:pt x="220783" y="322378"/>
                  </a:cubicBezTo>
                  <a:cubicBezTo>
                    <a:pt x="230360" y="342366"/>
                    <a:pt x="240933" y="362453"/>
                    <a:pt x="252427" y="382360"/>
                  </a:cubicBezTo>
                  <a:cubicBezTo>
                    <a:pt x="264105" y="402587"/>
                    <a:pt x="276371" y="422049"/>
                    <a:pt x="289051" y="440548"/>
                  </a:cubicBezTo>
                  <a:cubicBezTo>
                    <a:pt x="311625" y="442325"/>
                    <a:pt x="335313" y="443281"/>
                    <a:pt x="360000" y="443281"/>
                  </a:cubicBezTo>
                  <a:cubicBezTo>
                    <a:pt x="383474" y="443281"/>
                    <a:pt x="406627" y="442356"/>
                    <a:pt x="429171" y="440582"/>
                  </a:cubicBezTo>
                  <a:cubicBezTo>
                    <a:pt x="442054" y="421856"/>
                    <a:pt x="454455" y="402235"/>
                    <a:pt x="466136" y="382003"/>
                  </a:cubicBezTo>
                  <a:cubicBezTo>
                    <a:pt x="477578" y="362185"/>
                    <a:pt x="488105" y="342247"/>
                    <a:pt x="497632" y="322421"/>
                  </a:cubicBezTo>
                  <a:cubicBezTo>
                    <a:pt x="487727" y="301596"/>
                    <a:pt x="476721" y="280636"/>
                    <a:pt x="464696" y="259807"/>
                  </a:cubicBezTo>
                  <a:cubicBezTo>
                    <a:pt x="452810" y="239221"/>
                    <a:pt x="440315" y="219432"/>
                    <a:pt x="427395" y="200640"/>
                  </a:cubicBezTo>
                  <a:cubicBezTo>
                    <a:pt x="405890" y="199039"/>
                    <a:pt x="383397" y="198175"/>
                    <a:pt x="360000" y="198175"/>
                  </a:cubicBezTo>
                  <a:close/>
                  <a:moveTo>
                    <a:pt x="359157" y="115128"/>
                  </a:moveTo>
                  <a:cubicBezTo>
                    <a:pt x="341848" y="133646"/>
                    <a:pt x="324694" y="154342"/>
                    <a:pt x="308137" y="176647"/>
                  </a:cubicBezTo>
                  <a:cubicBezTo>
                    <a:pt x="325167" y="175688"/>
                    <a:pt x="342489" y="175196"/>
                    <a:pt x="360000" y="175196"/>
                  </a:cubicBezTo>
                  <a:cubicBezTo>
                    <a:pt x="376945" y="175196"/>
                    <a:pt x="393708" y="175662"/>
                    <a:pt x="410205" y="176561"/>
                  </a:cubicBezTo>
                  <a:cubicBezTo>
                    <a:pt x="393626" y="154218"/>
                    <a:pt x="376494" y="133606"/>
                    <a:pt x="359157" y="115128"/>
                  </a:cubicBezTo>
                  <a:close/>
                  <a:moveTo>
                    <a:pt x="504836" y="22980"/>
                  </a:moveTo>
                  <a:cubicBezTo>
                    <a:pt x="473906" y="22980"/>
                    <a:pt x="432195" y="45718"/>
                    <a:pt x="387383" y="87008"/>
                  </a:cubicBezTo>
                  <a:cubicBezTo>
                    <a:pt x="383320" y="90752"/>
                    <a:pt x="379250" y="94643"/>
                    <a:pt x="375183" y="98654"/>
                  </a:cubicBezTo>
                  <a:cubicBezTo>
                    <a:pt x="397409" y="122267"/>
                    <a:pt x="419270" y="149224"/>
                    <a:pt x="440098" y="178701"/>
                  </a:cubicBezTo>
                  <a:cubicBezTo>
                    <a:pt x="477221" y="182002"/>
                    <a:pt x="512596" y="187597"/>
                    <a:pt x="545083" y="195299"/>
                  </a:cubicBezTo>
                  <a:cubicBezTo>
                    <a:pt x="548819" y="180731"/>
                    <a:pt x="551799" y="166557"/>
                    <a:pt x="553951" y="152913"/>
                  </a:cubicBezTo>
                  <a:cubicBezTo>
                    <a:pt x="563999" y="89211"/>
                    <a:pt x="554725" y="43995"/>
                    <a:pt x="528511" y="28860"/>
                  </a:cubicBezTo>
                  <a:cubicBezTo>
                    <a:pt x="521755" y="24958"/>
                    <a:pt x="513789" y="22980"/>
                    <a:pt x="504836" y="22980"/>
                  </a:cubicBezTo>
                  <a:close/>
                  <a:moveTo>
                    <a:pt x="504838" y="0"/>
                  </a:moveTo>
                  <a:cubicBezTo>
                    <a:pt x="517876" y="0"/>
                    <a:pt x="529707" y="3015"/>
                    <a:pt x="540002" y="8959"/>
                  </a:cubicBezTo>
                  <a:cubicBezTo>
                    <a:pt x="575415" y="29405"/>
                    <a:pt x="588432" y="81800"/>
                    <a:pt x="576653" y="156491"/>
                  </a:cubicBezTo>
                  <a:cubicBezTo>
                    <a:pt x="574388" y="170841"/>
                    <a:pt x="571254" y="185734"/>
                    <a:pt x="567328" y="201029"/>
                  </a:cubicBezTo>
                  <a:cubicBezTo>
                    <a:pt x="582537" y="205275"/>
                    <a:pt x="597001" y="210007"/>
                    <a:pt x="610558" y="215222"/>
                  </a:cubicBezTo>
                  <a:cubicBezTo>
                    <a:pt x="681134" y="242366"/>
                    <a:pt x="720000" y="279836"/>
                    <a:pt x="720000" y="320728"/>
                  </a:cubicBezTo>
                  <a:cubicBezTo>
                    <a:pt x="720000" y="347008"/>
                    <a:pt x="703684" y="372410"/>
                    <a:pt x="672811" y="394186"/>
                  </a:cubicBezTo>
                  <a:cubicBezTo>
                    <a:pt x="667625" y="397843"/>
                    <a:pt x="660458" y="396607"/>
                    <a:pt x="656799" y="391420"/>
                  </a:cubicBezTo>
                  <a:cubicBezTo>
                    <a:pt x="653143" y="386234"/>
                    <a:pt x="654380" y="379066"/>
                    <a:pt x="659566" y="375408"/>
                  </a:cubicBezTo>
                  <a:cubicBezTo>
                    <a:pt x="676653" y="363356"/>
                    <a:pt x="697021" y="344085"/>
                    <a:pt x="697021" y="320728"/>
                  </a:cubicBezTo>
                  <a:cubicBezTo>
                    <a:pt x="697021" y="284576"/>
                    <a:pt x="646490" y="246867"/>
                    <a:pt x="561216" y="222990"/>
                  </a:cubicBezTo>
                  <a:cubicBezTo>
                    <a:pt x="551629" y="255056"/>
                    <a:pt x="538755" y="288578"/>
                    <a:pt x="523005" y="322467"/>
                  </a:cubicBezTo>
                  <a:cubicBezTo>
                    <a:pt x="538077" y="355243"/>
                    <a:pt x="550446" y="387645"/>
                    <a:pt x="559734" y="418683"/>
                  </a:cubicBezTo>
                  <a:cubicBezTo>
                    <a:pt x="582200" y="412491"/>
                    <a:pt x="602827" y="405211"/>
                    <a:pt x="621075" y="396942"/>
                  </a:cubicBezTo>
                  <a:cubicBezTo>
                    <a:pt x="626854" y="394321"/>
                    <a:pt x="633663" y="396884"/>
                    <a:pt x="636282" y="402664"/>
                  </a:cubicBezTo>
                  <a:cubicBezTo>
                    <a:pt x="638902" y="408444"/>
                    <a:pt x="636341" y="415252"/>
                    <a:pt x="630561" y="417871"/>
                  </a:cubicBezTo>
                  <a:cubicBezTo>
                    <a:pt x="611292" y="426603"/>
                    <a:pt x="589538" y="434275"/>
                    <a:pt x="565886" y="440789"/>
                  </a:cubicBezTo>
                  <a:cubicBezTo>
                    <a:pt x="569813" y="456082"/>
                    <a:pt x="572947" y="470973"/>
                    <a:pt x="575210" y="485321"/>
                  </a:cubicBezTo>
                  <a:cubicBezTo>
                    <a:pt x="586988" y="560013"/>
                    <a:pt x="573972" y="612408"/>
                    <a:pt x="538558" y="632854"/>
                  </a:cubicBezTo>
                  <a:cubicBezTo>
                    <a:pt x="528207" y="638830"/>
                    <a:pt x="516441" y="641785"/>
                    <a:pt x="503514" y="641787"/>
                  </a:cubicBezTo>
                  <a:cubicBezTo>
                    <a:pt x="472217" y="641788"/>
                    <a:pt x="434076" y="624477"/>
                    <a:pt x="392467" y="590827"/>
                  </a:cubicBezTo>
                  <a:cubicBezTo>
                    <a:pt x="381341" y="581831"/>
                    <a:pt x="370181" y="571838"/>
                    <a:pt x="359067" y="560983"/>
                  </a:cubicBezTo>
                  <a:cubicBezTo>
                    <a:pt x="307186" y="611559"/>
                    <a:pt x="255870" y="641456"/>
                    <a:pt x="215162" y="641456"/>
                  </a:cubicBezTo>
                  <a:cubicBezTo>
                    <a:pt x="202124" y="641456"/>
                    <a:pt x="190293" y="638441"/>
                    <a:pt x="179998" y="632497"/>
                  </a:cubicBezTo>
                  <a:cubicBezTo>
                    <a:pt x="144585" y="612051"/>
                    <a:pt x="131569" y="559656"/>
                    <a:pt x="143347" y="484964"/>
                  </a:cubicBezTo>
                  <a:cubicBezTo>
                    <a:pt x="145612" y="470615"/>
                    <a:pt x="148746" y="455722"/>
                    <a:pt x="152672" y="440427"/>
                  </a:cubicBezTo>
                  <a:cubicBezTo>
                    <a:pt x="137463" y="436181"/>
                    <a:pt x="122999" y="431449"/>
                    <a:pt x="109442" y="426234"/>
                  </a:cubicBezTo>
                  <a:cubicBezTo>
                    <a:pt x="38866" y="399090"/>
                    <a:pt x="0" y="361619"/>
                    <a:pt x="0" y="320728"/>
                  </a:cubicBezTo>
                  <a:cubicBezTo>
                    <a:pt x="0" y="279836"/>
                    <a:pt x="38866" y="242366"/>
                    <a:pt x="109445" y="215220"/>
                  </a:cubicBezTo>
                  <a:cubicBezTo>
                    <a:pt x="122590" y="210165"/>
                    <a:pt x="136582" y="205560"/>
                    <a:pt x="151283" y="201415"/>
                  </a:cubicBezTo>
                  <a:cubicBezTo>
                    <a:pt x="145294" y="178180"/>
                    <a:pt x="141186" y="155980"/>
                    <a:pt x="139155" y="135339"/>
                  </a:cubicBezTo>
                  <a:cubicBezTo>
                    <a:pt x="138533" y="129024"/>
                    <a:pt x="143148" y="123400"/>
                    <a:pt x="149463" y="122780"/>
                  </a:cubicBezTo>
                  <a:cubicBezTo>
                    <a:pt x="155803" y="122159"/>
                    <a:pt x="161401" y="126774"/>
                    <a:pt x="162021" y="133088"/>
                  </a:cubicBezTo>
                  <a:cubicBezTo>
                    <a:pt x="163941" y="152596"/>
                    <a:pt x="167832" y="173609"/>
                    <a:pt x="173497" y="195632"/>
                  </a:cubicBezTo>
                  <a:cubicBezTo>
                    <a:pt x="205850" y="187880"/>
                    <a:pt x="241102" y="182229"/>
                    <a:pt x="278113" y="178860"/>
                  </a:cubicBezTo>
                  <a:cubicBezTo>
                    <a:pt x="299152" y="149060"/>
                    <a:pt x="321063" y="122097"/>
                    <a:pt x="343082" y="98669"/>
                  </a:cubicBezTo>
                  <a:cubicBezTo>
                    <a:pt x="332133" y="87921"/>
                    <a:pt x="321148" y="78054"/>
                    <a:pt x="310205" y="69206"/>
                  </a:cubicBezTo>
                  <a:cubicBezTo>
                    <a:pt x="260058" y="28654"/>
                    <a:pt x="216262" y="14077"/>
                    <a:pt x="190051" y="29214"/>
                  </a:cubicBezTo>
                  <a:cubicBezTo>
                    <a:pt x="169824" y="40891"/>
                    <a:pt x="163319" y="68166"/>
                    <a:pt x="161422" y="88990"/>
                  </a:cubicBezTo>
                  <a:cubicBezTo>
                    <a:pt x="160846" y="95310"/>
                    <a:pt x="155279" y="99976"/>
                    <a:pt x="148940" y="99391"/>
                  </a:cubicBezTo>
                  <a:cubicBezTo>
                    <a:pt x="142621" y="98816"/>
                    <a:pt x="137964" y="93228"/>
                    <a:pt x="138540" y="86909"/>
                  </a:cubicBezTo>
                  <a:cubicBezTo>
                    <a:pt x="141964" y="49286"/>
                    <a:pt x="155805" y="22453"/>
                    <a:pt x="178563" y="9314"/>
                  </a:cubicBezTo>
                  <a:cubicBezTo>
                    <a:pt x="213973" y="-11132"/>
                    <a:pt x="265861" y="3793"/>
                    <a:pt x="324654" y="51341"/>
                  </a:cubicBezTo>
                  <a:cubicBezTo>
                    <a:pt x="336137" y="60627"/>
                    <a:pt x="347657" y="70972"/>
                    <a:pt x="359125" y="82235"/>
                  </a:cubicBezTo>
                  <a:cubicBezTo>
                    <a:pt x="411621" y="30585"/>
                    <a:pt x="463657" y="0"/>
                    <a:pt x="504838" y="0"/>
                  </a:cubicBezTo>
                  <a:close/>
                </a:path>
              </a:pathLst>
            </a:custGeom>
            <a:solidFill>
              <a:schemeClr val="bg2">
                <a:lumMod val="50000"/>
              </a:schemeClr>
            </a:solidFill>
            <a:ln w="1520" cap="flat">
              <a:solidFill>
                <a:schemeClr val="accent5">
                  <a:lumMod val="60000"/>
                  <a:lumOff val="40000"/>
                </a:schemeClr>
              </a:solid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grpSp>
      <p:grpSp>
        <p:nvGrpSpPr>
          <p:cNvPr id="7" name="Группа 6">
            <a:extLst>
              <a:ext uri="{FF2B5EF4-FFF2-40B4-BE49-F238E27FC236}">
                <a16:creationId xmlns:a16="http://schemas.microsoft.com/office/drawing/2014/main" id="{8EA8451C-C5E1-4D4B-AC16-C6E6FC2B7118}"/>
              </a:ext>
            </a:extLst>
          </p:cNvPr>
          <p:cNvGrpSpPr/>
          <p:nvPr/>
        </p:nvGrpSpPr>
        <p:grpSpPr>
          <a:xfrm>
            <a:off x="1706633" y="3689363"/>
            <a:ext cx="7987602" cy="678811"/>
            <a:chOff x="563633" y="3689362"/>
            <a:chExt cx="7987602" cy="678811"/>
          </a:xfrm>
        </p:grpSpPr>
        <p:sp>
          <p:nvSpPr>
            <p:cNvPr id="10" name="Прямоугольник: скругленные углы 9">
              <a:extLst>
                <a:ext uri="{FF2B5EF4-FFF2-40B4-BE49-F238E27FC236}">
                  <a16:creationId xmlns:a16="http://schemas.microsoft.com/office/drawing/2014/main" id="{A844241E-BACF-485F-84E9-8C74C977C959}"/>
                </a:ext>
              </a:extLst>
            </p:cNvPr>
            <p:cNvSpPr/>
            <p:nvPr/>
          </p:nvSpPr>
          <p:spPr>
            <a:xfrm>
              <a:off x="1519139" y="3741740"/>
              <a:ext cx="7032096" cy="533400"/>
            </a:xfrm>
            <a:prstGeom prst="roundRect">
              <a:avLst/>
            </a:prstGeom>
            <a:ln>
              <a:prstDash val="lgDash"/>
            </a:ln>
          </p:spPr>
          <p:style>
            <a:lnRef idx="2">
              <a:schemeClr val="accent3"/>
            </a:lnRef>
            <a:fillRef idx="1">
              <a:schemeClr val="lt1"/>
            </a:fillRef>
            <a:effectRef idx="0">
              <a:schemeClr val="accent3"/>
            </a:effectRef>
            <a:fontRef idx="minor">
              <a:schemeClr val="dk1"/>
            </a:fontRef>
          </p:style>
          <p:txBody>
            <a:bodyPr rtlCol="0" anchor="ctr"/>
            <a:lstStyle/>
            <a:p>
              <a:pPr algn="ctr"/>
              <a:r>
                <a:rPr lang="ru-RU" dirty="0">
                  <a:latin typeface="Arial" panose="020B0604020202020204" pitchFamily="34" charset="0"/>
                  <a:cs typeface="Arial" panose="020B0604020202020204" pitchFamily="34" charset="0"/>
                </a:rPr>
                <a:t>Закупки в сфере </a:t>
              </a:r>
              <a:r>
                <a:rPr lang="ru-RU" b="1" dirty="0">
                  <a:latin typeface="Arial" panose="020B0604020202020204" pitchFamily="34" charset="0"/>
                  <a:cs typeface="Arial" panose="020B0604020202020204" pitchFamily="34" charset="0"/>
                </a:rPr>
                <a:t>обороны и безопасности государства</a:t>
              </a:r>
            </a:p>
          </p:txBody>
        </p:sp>
        <p:sp>
          <p:nvSpPr>
            <p:cNvPr id="22" name="Полилиния 56">
              <a:extLst>
                <a:ext uri="{FF2B5EF4-FFF2-40B4-BE49-F238E27FC236}">
                  <a16:creationId xmlns:a16="http://schemas.microsoft.com/office/drawing/2014/main" id="{9647C7A4-D12B-439B-8BA0-05EA9ACC7D40}"/>
                </a:ext>
              </a:extLst>
            </p:cNvPr>
            <p:cNvSpPr>
              <a:spLocks noChangeAspect="1"/>
            </p:cNvSpPr>
            <p:nvPr/>
          </p:nvSpPr>
          <p:spPr>
            <a:xfrm>
              <a:off x="563633" y="3689362"/>
              <a:ext cx="597378" cy="678811"/>
            </a:xfrm>
            <a:custGeom>
              <a:avLst/>
              <a:gdLst>
                <a:gd name="connsiteX0" fmla="*/ 287997 w 597378"/>
                <a:gd name="connsiteY0" fmla="*/ 288885 h 719998"/>
                <a:gd name="connsiteX1" fmla="*/ 76763 w 597378"/>
                <a:gd name="connsiteY1" fmla="*/ 306353 h 719998"/>
                <a:gd name="connsiteX2" fmla="*/ 77410 w 597378"/>
                <a:gd name="connsiteY2" fmla="*/ 312878 h 719998"/>
                <a:gd name="connsiteX3" fmla="*/ 118485 w 597378"/>
                <a:gd name="connsiteY3" fmla="*/ 467268 h 719998"/>
                <a:gd name="connsiteX4" fmla="*/ 260708 w 597378"/>
                <a:gd name="connsiteY4" fmla="*/ 605771 h 719998"/>
                <a:gd name="connsiteX5" fmla="*/ 287996 w 597378"/>
                <a:gd name="connsiteY5" fmla="*/ 622914 h 719998"/>
                <a:gd name="connsiteX6" fmla="*/ 287996 w 597378"/>
                <a:gd name="connsiteY6" fmla="*/ 474632 h 719998"/>
                <a:gd name="connsiteX7" fmla="*/ 298690 w 597378"/>
                <a:gd name="connsiteY7" fmla="*/ 463939 h 719998"/>
                <a:gd name="connsiteX8" fmla="*/ 309383 w 597378"/>
                <a:gd name="connsiteY8" fmla="*/ 474632 h 719998"/>
                <a:gd name="connsiteX9" fmla="*/ 309383 w 597378"/>
                <a:gd name="connsiteY9" fmla="*/ 622916 h 719998"/>
                <a:gd name="connsiteX10" fmla="*/ 336673 w 597378"/>
                <a:gd name="connsiteY10" fmla="*/ 605773 h 719998"/>
                <a:gd name="connsiteX11" fmla="*/ 478895 w 597378"/>
                <a:gd name="connsiteY11" fmla="*/ 467269 h 719998"/>
                <a:gd name="connsiteX12" fmla="*/ 519969 w 597378"/>
                <a:gd name="connsiteY12" fmla="*/ 312880 h 719998"/>
                <a:gd name="connsiteX13" fmla="*/ 520619 w 597378"/>
                <a:gd name="connsiteY13" fmla="*/ 306353 h 719998"/>
                <a:gd name="connsiteX14" fmla="*/ 309384 w 597378"/>
                <a:gd name="connsiteY14" fmla="*/ 288885 h 719998"/>
                <a:gd name="connsiteX15" fmla="*/ 309384 w 597378"/>
                <a:gd name="connsiteY15" fmla="*/ 424730 h 719998"/>
                <a:gd name="connsiteX16" fmla="*/ 298690 w 597378"/>
                <a:gd name="connsiteY16" fmla="*/ 435423 h 719998"/>
                <a:gd name="connsiteX17" fmla="*/ 287997 w 597378"/>
                <a:gd name="connsiteY17" fmla="*/ 424730 h 719998"/>
                <a:gd name="connsiteX18" fmla="*/ 287996 w 597378"/>
                <a:gd name="connsiteY18" fmla="*/ 72770 h 719998"/>
                <a:gd name="connsiteX19" fmla="*/ 79383 w 597378"/>
                <a:gd name="connsiteY19" fmla="*/ 91364 h 719998"/>
                <a:gd name="connsiteX20" fmla="*/ 74967 w 597378"/>
                <a:gd name="connsiteY20" fmla="*/ 284982 h 719998"/>
                <a:gd name="connsiteX21" fmla="*/ 287996 w 597378"/>
                <a:gd name="connsiteY21" fmla="*/ 267499 h 719998"/>
                <a:gd name="connsiteX22" fmla="*/ 298690 w 597378"/>
                <a:gd name="connsiteY22" fmla="*/ 51327 h 719998"/>
                <a:gd name="connsiteX23" fmla="*/ 382121 w 597378"/>
                <a:gd name="connsiteY23" fmla="*/ 53976 h 719998"/>
                <a:gd name="connsiteX24" fmla="*/ 392149 w 597378"/>
                <a:gd name="connsiteY24" fmla="*/ 65416 h 719998"/>
                <a:gd name="connsiteX25" fmla="*/ 392149 w 597378"/>
                <a:gd name="connsiteY25" fmla="*/ 65419 h 719998"/>
                <a:gd name="connsiteX26" fmla="*/ 380769 w 597378"/>
                <a:gd name="connsiteY26" fmla="*/ 75319 h 719998"/>
                <a:gd name="connsiteX27" fmla="*/ 309380 w 597378"/>
                <a:gd name="connsiteY27" fmla="*/ 72761 h 719998"/>
                <a:gd name="connsiteX28" fmla="*/ 309380 w 597378"/>
                <a:gd name="connsiteY28" fmla="*/ 267500 h 719998"/>
                <a:gd name="connsiteX29" fmla="*/ 522409 w 597378"/>
                <a:gd name="connsiteY29" fmla="*/ 284982 h 719998"/>
                <a:gd name="connsiteX30" fmla="*/ 517996 w 597378"/>
                <a:gd name="connsiteY30" fmla="*/ 91364 h 719998"/>
                <a:gd name="connsiteX31" fmla="*/ 430138 w 597378"/>
                <a:gd name="connsiteY31" fmla="*/ 79397 h 719998"/>
                <a:gd name="connsiteX32" fmla="*/ 420533 w 597378"/>
                <a:gd name="connsiteY32" fmla="*/ 67760 h 719998"/>
                <a:gd name="connsiteX33" fmla="*/ 420533 w 597378"/>
                <a:gd name="connsiteY33" fmla="*/ 67759 h 719998"/>
                <a:gd name="connsiteX34" fmla="*/ 432220 w 597378"/>
                <a:gd name="connsiteY34" fmla="*/ 58111 h 719998"/>
                <a:gd name="connsiteX35" fmla="*/ 529716 w 597378"/>
                <a:gd name="connsiteY35" fmla="*/ 71698 h 719998"/>
                <a:gd name="connsiteX36" fmla="*/ 538484 w 597378"/>
                <a:gd name="connsiteY36" fmla="*/ 81158 h 719998"/>
                <a:gd name="connsiteX37" fmla="*/ 541234 w 597378"/>
                <a:gd name="connsiteY37" fmla="*/ 315169 h 719998"/>
                <a:gd name="connsiteX38" fmla="*/ 498029 w 597378"/>
                <a:gd name="connsiteY38" fmla="*/ 476825 h 719998"/>
                <a:gd name="connsiteX39" fmla="*/ 347912 w 597378"/>
                <a:gd name="connsiteY39" fmla="*/ 623967 h 719998"/>
                <a:gd name="connsiteX40" fmla="*/ 304854 w 597378"/>
                <a:gd name="connsiteY40" fmla="*/ 651748 h 719998"/>
                <a:gd name="connsiteX41" fmla="*/ 298690 w 597378"/>
                <a:gd name="connsiteY41" fmla="*/ 653703 h 719998"/>
                <a:gd name="connsiteX42" fmla="*/ 292528 w 597378"/>
                <a:gd name="connsiteY42" fmla="*/ 651748 h 719998"/>
                <a:gd name="connsiteX43" fmla="*/ 249473 w 597378"/>
                <a:gd name="connsiteY43" fmla="*/ 623969 h 719998"/>
                <a:gd name="connsiteX44" fmla="*/ 99353 w 597378"/>
                <a:gd name="connsiteY44" fmla="*/ 476825 h 719998"/>
                <a:gd name="connsiteX45" fmla="*/ 56147 w 597378"/>
                <a:gd name="connsiteY45" fmla="*/ 315169 h 719998"/>
                <a:gd name="connsiteX46" fmla="*/ 58897 w 597378"/>
                <a:gd name="connsiteY46" fmla="*/ 81158 h 719998"/>
                <a:gd name="connsiteX47" fmla="*/ 67666 w 597378"/>
                <a:gd name="connsiteY47" fmla="*/ 71698 h 719998"/>
                <a:gd name="connsiteX48" fmla="*/ 298690 w 597378"/>
                <a:gd name="connsiteY48" fmla="*/ 51327 h 719998"/>
                <a:gd name="connsiteX49" fmla="*/ 298688 w 597378"/>
                <a:gd name="connsiteY49" fmla="*/ 21385 h 719998"/>
                <a:gd name="connsiteX50" fmla="*/ 32404 w 597378"/>
                <a:gd name="connsiteY50" fmla="*/ 47903 h 719998"/>
                <a:gd name="connsiteX51" fmla="*/ 72563 w 597378"/>
                <a:gd name="connsiteY51" fmla="*/ 490197 h 719998"/>
                <a:gd name="connsiteX52" fmla="*/ 233736 w 597378"/>
                <a:gd name="connsiteY52" fmla="*/ 649442 h 719998"/>
                <a:gd name="connsiteX53" fmla="*/ 298688 w 597378"/>
                <a:gd name="connsiteY53" fmla="*/ 694620 h 719998"/>
                <a:gd name="connsiteX54" fmla="*/ 363640 w 597378"/>
                <a:gd name="connsiteY54" fmla="*/ 649442 h 719998"/>
                <a:gd name="connsiteX55" fmla="*/ 524815 w 597378"/>
                <a:gd name="connsiteY55" fmla="*/ 490197 h 719998"/>
                <a:gd name="connsiteX56" fmla="*/ 564974 w 597378"/>
                <a:gd name="connsiteY56" fmla="*/ 47903 h 719998"/>
                <a:gd name="connsiteX57" fmla="*/ 298688 w 597378"/>
                <a:gd name="connsiteY57" fmla="*/ 21385 h 719998"/>
                <a:gd name="connsiteX58" fmla="*/ 298688 w 597378"/>
                <a:gd name="connsiteY58" fmla="*/ 0 h 719998"/>
                <a:gd name="connsiteX59" fmla="*/ 576845 w 597378"/>
                <a:gd name="connsiteY59" fmla="*/ 28500 h 719998"/>
                <a:gd name="connsiteX60" fmla="*/ 585292 w 597378"/>
                <a:gd name="connsiteY60" fmla="*/ 37682 h 719998"/>
                <a:gd name="connsiteX61" fmla="*/ 543952 w 597378"/>
                <a:gd name="connsiteY61" fmla="*/ 499749 h 719998"/>
                <a:gd name="connsiteX62" fmla="*/ 374882 w 597378"/>
                <a:gd name="connsiteY62" fmla="*/ 667638 h 719998"/>
                <a:gd name="connsiteX63" fmla="*/ 306254 w 597378"/>
                <a:gd name="connsiteY63" fmla="*/ 716868 h 719998"/>
                <a:gd name="connsiteX64" fmla="*/ 298693 w 597378"/>
                <a:gd name="connsiteY64" fmla="*/ 719998 h 719998"/>
                <a:gd name="connsiteX65" fmla="*/ 291130 w 597378"/>
                <a:gd name="connsiteY65" fmla="*/ 716868 h 719998"/>
                <a:gd name="connsiteX66" fmla="*/ 222502 w 597378"/>
                <a:gd name="connsiteY66" fmla="*/ 667638 h 719998"/>
                <a:gd name="connsiteX67" fmla="*/ 53431 w 597378"/>
                <a:gd name="connsiteY67" fmla="*/ 499749 h 719998"/>
                <a:gd name="connsiteX68" fmla="*/ 12088 w 597378"/>
                <a:gd name="connsiteY68" fmla="*/ 37680 h 719998"/>
                <a:gd name="connsiteX69" fmla="*/ 20534 w 597378"/>
                <a:gd name="connsiteY69" fmla="*/ 28499 h 719998"/>
                <a:gd name="connsiteX70" fmla="*/ 298688 w 597378"/>
                <a:gd name="connsiteY70" fmla="*/ 0 h 7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97378" h="719998">
                  <a:moveTo>
                    <a:pt x="287997" y="288885"/>
                  </a:moveTo>
                  <a:cubicBezTo>
                    <a:pt x="217420" y="289422"/>
                    <a:pt x="146467" y="295293"/>
                    <a:pt x="76763" y="306353"/>
                  </a:cubicBezTo>
                  <a:cubicBezTo>
                    <a:pt x="76977" y="308530"/>
                    <a:pt x="77179" y="310728"/>
                    <a:pt x="77410" y="312878"/>
                  </a:cubicBezTo>
                  <a:cubicBezTo>
                    <a:pt x="83981" y="373895"/>
                    <a:pt x="97800" y="425838"/>
                    <a:pt x="118485" y="467268"/>
                  </a:cubicBezTo>
                  <a:cubicBezTo>
                    <a:pt x="155059" y="540523"/>
                    <a:pt x="208766" y="573693"/>
                    <a:pt x="260708" y="605771"/>
                  </a:cubicBezTo>
                  <a:cubicBezTo>
                    <a:pt x="270097" y="611570"/>
                    <a:pt x="279158" y="617180"/>
                    <a:pt x="287996" y="622914"/>
                  </a:cubicBezTo>
                  <a:lnTo>
                    <a:pt x="287996" y="474632"/>
                  </a:lnTo>
                  <a:cubicBezTo>
                    <a:pt x="287996" y="468727"/>
                    <a:pt x="292784" y="463939"/>
                    <a:pt x="298690" y="463939"/>
                  </a:cubicBezTo>
                  <a:cubicBezTo>
                    <a:pt x="304595" y="463939"/>
                    <a:pt x="309383" y="468727"/>
                    <a:pt x="309383" y="474632"/>
                  </a:cubicBezTo>
                  <a:lnTo>
                    <a:pt x="309383" y="622916"/>
                  </a:lnTo>
                  <a:cubicBezTo>
                    <a:pt x="318227" y="617178"/>
                    <a:pt x="327286" y="611569"/>
                    <a:pt x="336673" y="605773"/>
                  </a:cubicBezTo>
                  <a:cubicBezTo>
                    <a:pt x="388614" y="573694"/>
                    <a:pt x="442321" y="540523"/>
                    <a:pt x="478895" y="467269"/>
                  </a:cubicBezTo>
                  <a:cubicBezTo>
                    <a:pt x="499580" y="425842"/>
                    <a:pt x="513398" y="373897"/>
                    <a:pt x="519969" y="312880"/>
                  </a:cubicBezTo>
                  <a:cubicBezTo>
                    <a:pt x="520200" y="310730"/>
                    <a:pt x="520402" y="308530"/>
                    <a:pt x="520619" y="306353"/>
                  </a:cubicBezTo>
                  <a:cubicBezTo>
                    <a:pt x="450915" y="295292"/>
                    <a:pt x="379961" y="289422"/>
                    <a:pt x="309384" y="288885"/>
                  </a:cubicBezTo>
                  <a:lnTo>
                    <a:pt x="309384" y="424730"/>
                  </a:lnTo>
                  <a:cubicBezTo>
                    <a:pt x="309384" y="430635"/>
                    <a:pt x="304596" y="435423"/>
                    <a:pt x="298690" y="435423"/>
                  </a:cubicBezTo>
                  <a:cubicBezTo>
                    <a:pt x="292785" y="435423"/>
                    <a:pt x="287997" y="430635"/>
                    <a:pt x="287997" y="424730"/>
                  </a:cubicBezTo>
                  <a:close/>
                  <a:moveTo>
                    <a:pt x="287996" y="72770"/>
                  </a:moveTo>
                  <a:cubicBezTo>
                    <a:pt x="218289" y="73350"/>
                    <a:pt x="148208" y="79588"/>
                    <a:pt x="79383" y="91364"/>
                  </a:cubicBezTo>
                  <a:cubicBezTo>
                    <a:pt x="72480" y="163487"/>
                    <a:pt x="71014" y="228415"/>
                    <a:pt x="74967" y="284982"/>
                  </a:cubicBezTo>
                  <a:cubicBezTo>
                    <a:pt x="145275" y="273904"/>
                    <a:pt x="216825" y="268033"/>
                    <a:pt x="287996" y="267499"/>
                  </a:cubicBezTo>
                  <a:close/>
                  <a:moveTo>
                    <a:pt x="298690" y="51327"/>
                  </a:moveTo>
                  <a:cubicBezTo>
                    <a:pt x="326347" y="51327"/>
                    <a:pt x="354361" y="52217"/>
                    <a:pt x="382121" y="53976"/>
                  </a:cubicBezTo>
                  <a:cubicBezTo>
                    <a:pt x="388064" y="54353"/>
                    <a:pt x="392575" y="59475"/>
                    <a:pt x="392149" y="65416"/>
                  </a:cubicBezTo>
                  <a:lnTo>
                    <a:pt x="392149" y="65419"/>
                  </a:lnTo>
                  <a:cubicBezTo>
                    <a:pt x="391729" y="71290"/>
                    <a:pt x="386642" y="75692"/>
                    <a:pt x="380769" y="75319"/>
                  </a:cubicBezTo>
                  <a:cubicBezTo>
                    <a:pt x="357025" y="73816"/>
                    <a:pt x="333098" y="72959"/>
                    <a:pt x="309380" y="72761"/>
                  </a:cubicBezTo>
                  <a:lnTo>
                    <a:pt x="309380" y="267500"/>
                  </a:lnTo>
                  <a:cubicBezTo>
                    <a:pt x="380549" y="268034"/>
                    <a:pt x="452101" y="273904"/>
                    <a:pt x="522409" y="284982"/>
                  </a:cubicBezTo>
                  <a:cubicBezTo>
                    <a:pt x="526362" y="228413"/>
                    <a:pt x="524899" y="163482"/>
                    <a:pt x="517996" y="91364"/>
                  </a:cubicBezTo>
                  <a:cubicBezTo>
                    <a:pt x="488972" y="86400"/>
                    <a:pt x="459502" y="82387"/>
                    <a:pt x="430138" y="79397"/>
                  </a:cubicBezTo>
                  <a:cubicBezTo>
                    <a:pt x="424281" y="78799"/>
                    <a:pt x="419986" y="73623"/>
                    <a:pt x="420533" y="67760"/>
                  </a:cubicBezTo>
                  <a:lnTo>
                    <a:pt x="420533" y="67759"/>
                  </a:lnTo>
                  <a:cubicBezTo>
                    <a:pt x="421086" y="61860"/>
                    <a:pt x="426328" y="57510"/>
                    <a:pt x="432220" y="58111"/>
                  </a:cubicBezTo>
                  <a:cubicBezTo>
                    <a:pt x="464831" y="61428"/>
                    <a:pt x="497579" y="65993"/>
                    <a:pt x="529716" y="71698"/>
                  </a:cubicBezTo>
                  <a:cubicBezTo>
                    <a:pt x="534427" y="72535"/>
                    <a:pt x="538007" y="76398"/>
                    <a:pt x="538484" y="81158"/>
                  </a:cubicBezTo>
                  <a:cubicBezTo>
                    <a:pt x="547440" y="170214"/>
                    <a:pt x="548364" y="248947"/>
                    <a:pt x="541234" y="315169"/>
                  </a:cubicBezTo>
                  <a:cubicBezTo>
                    <a:pt x="534389" y="378725"/>
                    <a:pt x="519852" y="433113"/>
                    <a:pt x="498029" y="476825"/>
                  </a:cubicBezTo>
                  <a:cubicBezTo>
                    <a:pt x="458735" y="555522"/>
                    <a:pt x="402397" y="590317"/>
                    <a:pt x="347912" y="623967"/>
                  </a:cubicBezTo>
                  <a:cubicBezTo>
                    <a:pt x="332755" y="633327"/>
                    <a:pt x="318441" y="642167"/>
                    <a:pt x="304854" y="651748"/>
                  </a:cubicBezTo>
                  <a:cubicBezTo>
                    <a:pt x="303006" y="653052"/>
                    <a:pt x="300848" y="653703"/>
                    <a:pt x="298690" y="653703"/>
                  </a:cubicBezTo>
                  <a:cubicBezTo>
                    <a:pt x="296534" y="653703"/>
                    <a:pt x="294376" y="653052"/>
                    <a:pt x="292528" y="651748"/>
                  </a:cubicBezTo>
                  <a:cubicBezTo>
                    <a:pt x="278962" y="642181"/>
                    <a:pt x="264638" y="633335"/>
                    <a:pt x="249473" y="623969"/>
                  </a:cubicBezTo>
                  <a:cubicBezTo>
                    <a:pt x="194986" y="590319"/>
                    <a:pt x="138646" y="555524"/>
                    <a:pt x="99353" y="476825"/>
                  </a:cubicBezTo>
                  <a:cubicBezTo>
                    <a:pt x="77529" y="433113"/>
                    <a:pt x="62992" y="378725"/>
                    <a:pt x="56147" y="315169"/>
                  </a:cubicBezTo>
                  <a:cubicBezTo>
                    <a:pt x="49016" y="248953"/>
                    <a:pt x="49942" y="170218"/>
                    <a:pt x="58897" y="81158"/>
                  </a:cubicBezTo>
                  <a:cubicBezTo>
                    <a:pt x="59375" y="76398"/>
                    <a:pt x="62955" y="72535"/>
                    <a:pt x="67666" y="71698"/>
                  </a:cubicBezTo>
                  <a:cubicBezTo>
                    <a:pt x="143792" y="58182"/>
                    <a:pt x="221520" y="51327"/>
                    <a:pt x="298690" y="51327"/>
                  </a:cubicBezTo>
                  <a:close/>
                  <a:moveTo>
                    <a:pt x="298688" y="21385"/>
                  </a:moveTo>
                  <a:cubicBezTo>
                    <a:pt x="209451" y="21385"/>
                    <a:pt x="119909" y="30303"/>
                    <a:pt x="32404" y="47903"/>
                  </a:cubicBezTo>
                  <a:cubicBezTo>
                    <a:pt x="9250" y="245007"/>
                    <a:pt x="22402" y="389729"/>
                    <a:pt x="72563" y="490197"/>
                  </a:cubicBezTo>
                  <a:cubicBezTo>
                    <a:pt x="115662" y="576520"/>
                    <a:pt x="178391" y="615262"/>
                    <a:pt x="233736" y="649442"/>
                  </a:cubicBezTo>
                  <a:cubicBezTo>
                    <a:pt x="257553" y="664152"/>
                    <a:pt x="280213" y="678147"/>
                    <a:pt x="298688" y="694620"/>
                  </a:cubicBezTo>
                  <a:cubicBezTo>
                    <a:pt x="317164" y="678147"/>
                    <a:pt x="339825" y="664150"/>
                    <a:pt x="363640" y="649442"/>
                  </a:cubicBezTo>
                  <a:cubicBezTo>
                    <a:pt x="418986" y="615261"/>
                    <a:pt x="481716" y="576520"/>
                    <a:pt x="524815" y="490197"/>
                  </a:cubicBezTo>
                  <a:cubicBezTo>
                    <a:pt x="574976" y="389729"/>
                    <a:pt x="588128" y="245007"/>
                    <a:pt x="564974" y="47903"/>
                  </a:cubicBezTo>
                  <a:cubicBezTo>
                    <a:pt x="477468" y="30303"/>
                    <a:pt x="387926" y="21385"/>
                    <a:pt x="298688" y="21385"/>
                  </a:cubicBezTo>
                  <a:close/>
                  <a:moveTo>
                    <a:pt x="298688" y="0"/>
                  </a:moveTo>
                  <a:cubicBezTo>
                    <a:pt x="391942" y="0"/>
                    <a:pt x="485526" y="9589"/>
                    <a:pt x="576845" y="28500"/>
                  </a:cubicBezTo>
                  <a:cubicBezTo>
                    <a:pt x="581340" y="29430"/>
                    <a:pt x="584739" y="33126"/>
                    <a:pt x="585292" y="37682"/>
                  </a:cubicBezTo>
                  <a:cubicBezTo>
                    <a:pt x="610208" y="242976"/>
                    <a:pt x="596685" y="394122"/>
                    <a:pt x="543952" y="499749"/>
                  </a:cubicBezTo>
                  <a:cubicBezTo>
                    <a:pt x="498135" y="591516"/>
                    <a:pt x="429796" y="633723"/>
                    <a:pt x="374882" y="667638"/>
                  </a:cubicBezTo>
                  <a:cubicBezTo>
                    <a:pt x="348796" y="683748"/>
                    <a:pt x="324157" y="698964"/>
                    <a:pt x="306254" y="716868"/>
                  </a:cubicBezTo>
                  <a:cubicBezTo>
                    <a:pt x="304166" y="718955"/>
                    <a:pt x="301429" y="719998"/>
                    <a:pt x="298693" y="719998"/>
                  </a:cubicBezTo>
                  <a:cubicBezTo>
                    <a:pt x="295956" y="719998"/>
                    <a:pt x="293218" y="718955"/>
                    <a:pt x="291130" y="716868"/>
                  </a:cubicBezTo>
                  <a:cubicBezTo>
                    <a:pt x="273227" y="698965"/>
                    <a:pt x="248586" y="683749"/>
                    <a:pt x="222502" y="667638"/>
                  </a:cubicBezTo>
                  <a:cubicBezTo>
                    <a:pt x="167589" y="633723"/>
                    <a:pt x="99248" y="591516"/>
                    <a:pt x="53431" y="499749"/>
                  </a:cubicBezTo>
                  <a:cubicBezTo>
                    <a:pt x="693" y="394121"/>
                    <a:pt x="-12830" y="242975"/>
                    <a:pt x="12088" y="37680"/>
                  </a:cubicBezTo>
                  <a:cubicBezTo>
                    <a:pt x="12639" y="33124"/>
                    <a:pt x="16039" y="29429"/>
                    <a:pt x="20534" y="28499"/>
                  </a:cubicBezTo>
                  <a:cubicBezTo>
                    <a:pt x="111851" y="9589"/>
                    <a:pt x="205437" y="0"/>
                    <a:pt x="298688" y="0"/>
                  </a:cubicBezTo>
                  <a:close/>
                </a:path>
              </a:pathLst>
            </a:custGeom>
            <a:solidFill>
              <a:schemeClr val="bg2">
                <a:lumMod val="50000"/>
              </a:schemeClr>
            </a:solidFill>
            <a:ln w="1395" cap="flat">
              <a:solidFill>
                <a:schemeClr val="accent3">
                  <a:lumMod val="75000"/>
                </a:schemeClr>
              </a:solid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grpSp>
      <p:sp>
        <p:nvSpPr>
          <p:cNvPr id="23" name="Заголовок 1">
            <a:extLst>
              <a:ext uri="{FF2B5EF4-FFF2-40B4-BE49-F238E27FC236}">
                <a16:creationId xmlns:a16="http://schemas.microsoft.com/office/drawing/2014/main" id="{9080CF84-9B8C-48D5-B15B-7C0D3224C1A7}"/>
              </a:ext>
            </a:extLst>
          </p:cNvPr>
          <p:cNvSpPr>
            <a:spLocks noGrp="1"/>
          </p:cNvSpPr>
          <p:nvPr>
            <p:ph type="title"/>
          </p:nvPr>
        </p:nvSpPr>
        <p:spPr>
          <a:xfrm>
            <a:off x="1956049" y="226448"/>
            <a:ext cx="8681720" cy="430887"/>
          </a:xfrm>
        </p:spPr>
        <p:txBody>
          <a:bodyPr>
            <a:normAutofit fontScale="90000"/>
          </a:bodyPr>
          <a:lstStyle/>
          <a:p>
            <a:r>
              <a:rPr lang="ru-RU" sz="2800" dirty="0"/>
              <a:t>Когда применяются дополнительные требования?</a:t>
            </a:r>
          </a:p>
        </p:txBody>
      </p:sp>
    </p:spTree>
    <p:custDataLst>
      <p:tags r:id="rId1"/>
    </p:custDataLst>
    <p:extLst>
      <p:ext uri="{BB962C8B-B14F-4D97-AF65-F5344CB8AC3E}">
        <p14:creationId xmlns:p14="http://schemas.microsoft.com/office/powerpoint/2010/main" val="180562465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806D78-60C7-4D00-9651-7BE6AE038365}"/>
              </a:ext>
            </a:extLst>
          </p:cNvPr>
          <p:cNvSpPr>
            <a:spLocks noGrp="1"/>
          </p:cNvSpPr>
          <p:nvPr>
            <p:ph type="title"/>
          </p:nvPr>
        </p:nvSpPr>
        <p:spPr>
          <a:xfrm>
            <a:off x="748145" y="169329"/>
            <a:ext cx="11000509" cy="892552"/>
          </a:xfrm>
        </p:spPr>
        <p:txBody>
          <a:bodyPr>
            <a:normAutofit fontScale="90000"/>
          </a:bodyPr>
          <a:lstStyle/>
          <a:p>
            <a:r>
              <a:rPr lang="ru-RU" dirty="0"/>
              <a:t>Информация и документы, подтверждающие соответствие дополнительным требованиям</a:t>
            </a:r>
          </a:p>
        </p:txBody>
      </p:sp>
      <p:sp>
        <p:nvSpPr>
          <p:cNvPr id="3" name="Прямоугольник 2">
            <a:extLst>
              <a:ext uri="{FF2B5EF4-FFF2-40B4-BE49-F238E27FC236}">
                <a16:creationId xmlns:a16="http://schemas.microsoft.com/office/drawing/2014/main" id="{17C9BE40-A588-4A8D-AA89-0BEB8A23672E}"/>
              </a:ext>
            </a:extLst>
          </p:cNvPr>
          <p:cNvSpPr/>
          <p:nvPr/>
        </p:nvSpPr>
        <p:spPr>
          <a:xfrm>
            <a:off x="1600200" y="1191969"/>
            <a:ext cx="8382000" cy="369332"/>
          </a:xfrm>
          <a:prstGeom prst="rect">
            <a:avLst/>
          </a:prstGeom>
        </p:spPr>
        <p:txBody>
          <a:bodyPr wrap="square">
            <a:spAutoFit/>
          </a:bodyPr>
          <a:lstStyle/>
          <a:p>
            <a:r>
              <a:rPr lang="ru-RU" i="1" dirty="0">
                <a:solidFill>
                  <a:schemeClr val="tx2">
                    <a:lumMod val="75000"/>
                  </a:schemeClr>
                </a:solidFill>
                <a:latin typeface="Arial" panose="020B0604020202020204" pitchFamily="34" charset="0"/>
                <a:cs typeface="Arial" panose="020B0604020202020204" pitchFamily="34" charset="0"/>
              </a:rPr>
              <a:t>ч. 12 ст. 24.2 Закона №44-ФЗ </a:t>
            </a:r>
          </a:p>
        </p:txBody>
      </p:sp>
      <p:sp>
        <p:nvSpPr>
          <p:cNvPr id="18" name="TextBox 17">
            <a:extLst>
              <a:ext uri="{FF2B5EF4-FFF2-40B4-BE49-F238E27FC236}">
                <a16:creationId xmlns:a16="http://schemas.microsoft.com/office/drawing/2014/main" id="{CE99320D-75FB-4BD1-A49C-D693A1879709}"/>
              </a:ext>
            </a:extLst>
          </p:cNvPr>
          <p:cNvSpPr txBox="1"/>
          <p:nvPr/>
        </p:nvSpPr>
        <p:spPr>
          <a:xfrm>
            <a:off x="1600200" y="1555342"/>
            <a:ext cx="9296400" cy="769441"/>
          </a:xfrm>
          <a:prstGeom prst="rect">
            <a:avLst/>
          </a:prstGeom>
          <a:noFill/>
        </p:spPr>
        <p:txBody>
          <a:bodyPr wrap="square" rtlCol="0">
            <a:spAutoFit/>
          </a:bodyPr>
          <a:lstStyle/>
          <a:p>
            <a:pPr algn="just"/>
            <a:r>
              <a:rPr lang="ru-RU" sz="2200" dirty="0"/>
              <a:t>Перечень информации и документов предусмотрен </a:t>
            </a:r>
            <a:r>
              <a:rPr lang="ru-RU" sz="2200" dirty="0">
                <a:solidFill>
                  <a:schemeClr val="tx2">
                    <a:lumMod val="75000"/>
                  </a:schemeClr>
                </a:solidFill>
              </a:rPr>
              <a:t>постановлением Правительства РФ от 29.12.2021 г. № 2571  </a:t>
            </a:r>
          </a:p>
        </p:txBody>
      </p:sp>
      <p:sp>
        <p:nvSpPr>
          <p:cNvPr id="19" name="TextBox 18">
            <a:extLst>
              <a:ext uri="{FF2B5EF4-FFF2-40B4-BE49-F238E27FC236}">
                <a16:creationId xmlns:a16="http://schemas.microsoft.com/office/drawing/2014/main" id="{F2F6E43D-1FB9-44FE-B330-C700EFF7AAAF}"/>
              </a:ext>
            </a:extLst>
          </p:cNvPr>
          <p:cNvSpPr txBox="1"/>
          <p:nvPr/>
        </p:nvSpPr>
        <p:spPr>
          <a:xfrm>
            <a:off x="8438224" y="4944663"/>
            <a:ext cx="2115477" cy="738664"/>
          </a:xfrm>
          <a:prstGeom prst="rect">
            <a:avLst/>
          </a:prstGeom>
          <a:noFill/>
        </p:spPr>
        <p:txBody>
          <a:bodyPr wrap="square" rtlCol="0">
            <a:spAutoFit/>
          </a:bodyPr>
          <a:lstStyle/>
          <a:p>
            <a:pPr algn="ctr"/>
            <a:r>
              <a:rPr lang="ru-RU" sz="1400" dirty="0">
                <a:solidFill>
                  <a:schemeClr val="tx2"/>
                </a:solidFill>
              </a:rPr>
              <a:t>Включение документов и информации в реестр на ЭТП</a:t>
            </a:r>
          </a:p>
        </p:txBody>
      </p:sp>
      <p:sp>
        <p:nvSpPr>
          <p:cNvPr id="20" name="Полилиния 684">
            <a:extLst>
              <a:ext uri="{FF2B5EF4-FFF2-40B4-BE49-F238E27FC236}">
                <a16:creationId xmlns:a16="http://schemas.microsoft.com/office/drawing/2014/main" id="{8DD45278-F82D-47B7-AF05-E7676F082291}"/>
              </a:ext>
            </a:extLst>
          </p:cNvPr>
          <p:cNvSpPr>
            <a:spLocks noChangeAspect="1"/>
          </p:cNvSpPr>
          <p:nvPr/>
        </p:nvSpPr>
        <p:spPr>
          <a:xfrm>
            <a:off x="9141472" y="3815551"/>
            <a:ext cx="840728" cy="1034742"/>
          </a:xfrm>
          <a:custGeom>
            <a:avLst/>
            <a:gdLst>
              <a:gd name="connsiteX0" fmla="*/ 225000 w 585000"/>
              <a:gd name="connsiteY0" fmla="*/ 573750 h 720000"/>
              <a:gd name="connsiteX1" fmla="*/ 472500 w 585000"/>
              <a:gd name="connsiteY1" fmla="*/ 573750 h 720000"/>
              <a:gd name="connsiteX2" fmla="*/ 483750 w 585000"/>
              <a:gd name="connsiteY2" fmla="*/ 585000 h 720000"/>
              <a:gd name="connsiteX3" fmla="*/ 472500 w 585000"/>
              <a:gd name="connsiteY3" fmla="*/ 596250 h 720000"/>
              <a:gd name="connsiteX4" fmla="*/ 225000 w 585000"/>
              <a:gd name="connsiteY4" fmla="*/ 596250 h 720000"/>
              <a:gd name="connsiteX5" fmla="*/ 213750 w 585000"/>
              <a:gd name="connsiteY5" fmla="*/ 585000 h 720000"/>
              <a:gd name="connsiteX6" fmla="*/ 225000 w 585000"/>
              <a:gd name="connsiteY6" fmla="*/ 573750 h 720000"/>
              <a:gd name="connsiteX7" fmla="*/ 225000 w 585000"/>
              <a:gd name="connsiteY7" fmla="*/ 528750 h 720000"/>
              <a:gd name="connsiteX8" fmla="*/ 506250 w 585000"/>
              <a:gd name="connsiteY8" fmla="*/ 528750 h 720000"/>
              <a:gd name="connsiteX9" fmla="*/ 517500 w 585000"/>
              <a:gd name="connsiteY9" fmla="*/ 540000 h 720000"/>
              <a:gd name="connsiteX10" fmla="*/ 506250 w 585000"/>
              <a:gd name="connsiteY10" fmla="*/ 551250 h 720000"/>
              <a:gd name="connsiteX11" fmla="*/ 225000 w 585000"/>
              <a:gd name="connsiteY11" fmla="*/ 551250 h 720000"/>
              <a:gd name="connsiteX12" fmla="*/ 213750 w 585000"/>
              <a:gd name="connsiteY12" fmla="*/ 540000 h 720000"/>
              <a:gd name="connsiteX13" fmla="*/ 225000 w 585000"/>
              <a:gd name="connsiteY13" fmla="*/ 528750 h 720000"/>
              <a:gd name="connsiteX14" fmla="*/ 90000 w 585000"/>
              <a:gd name="connsiteY14" fmla="*/ 506250 h 720000"/>
              <a:gd name="connsiteX15" fmla="*/ 90000 w 585000"/>
              <a:gd name="connsiteY15" fmla="*/ 573750 h 720000"/>
              <a:gd name="connsiteX16" fmla="*/ 157500 w 585000"/>
              <a:gd name="connsiteY16" fmla="*/ 573750 h 720000"/>
              <a:gd name="connsiteX17" fmla="*/ 157500 w 585000"/>
              <a:gd name="connsiteY17" fmla="*/ 506250 h 720000"/>
              <a:gd name="connsiteX18" fmla="*/ 225000 w 585000"/>
              <a:gd name="connsiteY18" fmla="*/ 483750 h 720000"/>
              <a:gd name="connsiteX19" fmla="*/ 427500 w 585000"/>
              <a:gd name="connsiteY19" fmla="*/ 483750 h 720000"/>
              <a:gd name="connsiteX20" fmla="*/ 438750 w 585000"/>
              <a:gd name="connsiteY20" fmla="*/ 495000 h 720000"/>
              <a:gd name="connsiteX21" fmla="*/ 427500 w 585000"/>
              <a:gd name="connsiteY21" fmla="*/ 506250 h 720000"/>
              <a:gd name="connsiteX22" fmla="*/ 225000 w 585000"/>
              <a:gd name="connsiteY22" fmla="*/ 506250 h 720000"/>
              <a:gd name="connsiteX23" fmla="*/ 213750 w 585000"/>
              <a:gd name="connsiteY23" fmla="*/ 495000 h 720000"/>
              <a:gd name="connsiteX24" fmla="*/ 225000 w 585000"/>
              <a:gd name="connsiteY24" fmla="*/ 483750 h 720000"/>
              <a:gd name="connsiteX25" fmla="*/ 78750 w 585000"/>
              <a:gd name="connsiteY25" fmla="*/ 483750 h 720000"/>
              <a:gd name="connsiteX26" fmla="*/ 168750 w 585000"/>
              <a:gd name="connsiteY26" fmla="*/ 483750 h 720000"/>
              <a:gd name="connsiteX27" fmla="*/ 180000 w 585000"/>
              <a:gd name="connsiteY27" fmla="*/ 495000 h 720000"/>
              <a:gd name="connsiteX28" fmla="*/ 180000 w 585000"/>
              <a:gd name="connsiteY28" fmla="*/ 585000 h 720000"/>
              <a:gd name="connsiteX29" fmla="*/ 168750 w 585000"/>
              <a:gd name="connsiteY29" fmla="*/ 596250 h 720000"/>
              <a:gd name="connsiteX30" fmla="*/ 78750 w 585000"/>
              <a:gd name="connsiteY30" fmla="*/ 596250 h 720000"/>
              <a:gd name="connsiteX31" fmla="*/ 67500 w 585000"/>
              <a:gd name="connsiteY31" fmla="*/ 585000 h 720000"/>
              <a:gd name="connsiteX32" fmla="*/ 67500 w 585000"/>
              <a:gd name="connsiteY32" fmla="*/ 495000 h 720000"/>
              <a:gd name="connsiteX33" fmla="*/ 78750 w 585000"/>
              <a:gd name="connsiteY33" fmla="*/ 483750 h 720000"/>
              <a:gd name="connsiteX34" fmla="*/ 225000 w 585000"/>
              <a:gd name="connsiteY34" fmla="*/ 393750 h 720000"/>
              <a:gd name="connsiteX35" fmla="*/ 472500 w 585000"/>
              <a:gd name="connsiteY35" fmla="*/ 393750 h 720000"/>
              <a:gd name="connsiteX36" fmla="*/ 483750 w 585000"/>
              <a:gd name="connsiteY36" fmla="*/ 405000 h 720000"/>
              <a:gd name="connsiteX37" fmla="*/ 472500 w 585000"/>
              <a:gd name="connsiteY37" fmla="*/ 416250 h 720000"/>
              <a:gd name="connsiteX38" fmla="*/ 225000 w 585000"/>
              <a:gd name="connsiteY38" fmla="*/ 416250 h 720000"/>
              <a:gd name="connsiteX39" fmla="*/ 213750 w 585000"/>
              <a:gd name="connsiteY39" fmla="*/ 405000 h 720000"/>
              <a:gd name="connsiteX40" fmla="*/ 225000 w 585000"/>
              <a:gd name="connsiteY40" fmla="*/ 393750 h 720000"/>
              <a:gd name="connsiteX41" fmla="*/ 225000 w 585000"/>
              <a:gd name="connsiteY41" fmla="*/ 348750 h 720000"/>
              <a:gd name="connsiteX42" fmla="*/ 506250 w 585000"/>
              <a:gd name="connsiteY42" fmla="*/ 348750 h 720000"/>
              <a:gd name="connsiteX43" fmla="*/ 517500 w 585000"/>
              <a:gd name="connsiteY43" fmla="*/ 360000 h 720000"/>
              <a:gd name="connsiteX44" fmla="*/ 506250 w 585000"/>
              <a:gd name="connsiteY44" fmla="*/ 371250 h 720000"/>
              <a:gd name="connsiteX45" fmla="*/ 225000 w 585000"/>
              <a:gd name="connsiteY45" fmla="*/ 371250 h 720000"/>
              <a:gd name="connsiteX46" fmla="*/ 213750 w 585000"/>
              <a:gd name="connsiteY46" fmla="*/ 360000 h 720000"/>
              <a:gd name="connsiteX47" fmla="*/ 225000 w 585000"/>
              <a:gd name="connsiteY47" fmla="*/ 348750 h 720000"/>
              <a:gd name="connsiteX48" fmla="*/ 90000 w 585000"/>
              <a:gd name="connsiteY48" fmla="*/ 326250 h 720000"/>
              <a:gd name="connsiteX49" fmla="*/ 90000 w 585000"/>
              <a:gd name="connsiteY49" fmla="*/ 393750 h 720000"/>
              <a:gd name="connsiteX50" fmla="*/ 157500 w 585000"/>
              <a:gd name="connsiteY50" fmla="*/ 393750 h 720000"/>
              <a:gd name="connsiteX51" fmla="*/ 157500 w 585000"/>
              <a:gd name="connsiteY51" fmla="*/ 326250 h 720000"/>
              <a:gd name="connsiteX52" fmla="*/ 225000 w 585000"/>
              <a:gd name="connsiteY52" fmla="*/ 303750 h 720000"/>
              <a:gd name="connsiteX53" fmla="*/ 427500 w 585000"/>
              <a:gd name="connsiteY53" fmla="*/ 303750 h 720000"/>
              <a:gd name="connsiteX54" fmla="*/ 438750 w 585000"/>
              <a:gd name="connsiteY54" fmla="*/ 315000 h 720000"/>
              <a:gd name="connsiteX55" fmla="*/ 427500 w 585000"/>
              <a:gd name="connsiteY55" fmla="*/ 326250 h 720000"/>
              <a:gd name="connsiteX56" fmla="*/ 225000 w 585000"/>
              <a:gd name="connsiteY56" fmla="*/ 326250 h 720000"/>
              <a:gd name="connsiteX57" fmla="*/ 213750 w 585000"/>
              <a:gd name="connsiteY57" fmla="*/ 315000 h 720000"/>
              <a:gd name="connsiteX58" fmla="*/ 225000 w 585000"/>
              <a:gd name="connsiteY58" fmla="*/ 303750 h 720000"/>
              <a:gd name="connsiteX59" fmla="*/ 78750 w 585000"/>
              <a:gd name="connsiteY59" fmla="*/ 303750 h 720000"/>
              <a:gd name="connsiteX60" fmla="*/ 168750 w 585000"/>
              <a:gd name="connsiteY60" fmla="*/ 303750 h 720000"/>
              <a:gd name="connsiteX61" fmla="*/ 180000 w 585000"/>
              <a:gd name="connsiteY61" fmla="*/ 315000 h 720000"/>
              <a:gd name="connsiteX62" fmla="*/ 180000 w 585000"/>
              <a:gd name="connsiteY62" fmla="*/ 405000 h 720000"/>
              <a:gd name="connsiteX63" fmla="*/ 168750 w 585000"/>
              <a:gd name="connsiteY63" fmla="*/ 416250 h 720000"/>
              <a:gd name="connsiteX64" fmla="*/ 78750 w 585000"/>
              <a:gd name="connsiteY64" fmla="*/ 416250 h 720000"/>
              <a:gd name="connsiteX65" fmla="*/ 67500 w 585000"/>
              <a:gd name="connsiteY65" fmla="*/ 405000 h 720000"/>
              <a:gd name="connsiteX66" fmla="*/ 67500 w 585000"/>
              <a:gd name="connsiteY66" fmla="*/ 315000 h 720000"/>
              <a:gd name="connsiteX67" fmla="*/ 78750 w 585000"/>
              <a:gd name="connsiteY67" fmla="*/ 303750 h 720000"/>
              <a:gd name="connsiteX68" fmla="*/ 225000 w 585000"/>
              <a:gd name="connsiteY68" fmla="*/ 213750 h 720000"/>
              <a:gd name="connsiteX69" fmla="*/ 472500 w 585000"/>
              <a:gd name="connsiteY69" fmla="*/ 213750 h 720000"/>
              <a:gd name="connsiteX70" fmla="*/ 483750 w 585000"/>
              <a:gd name="connsiteY70" fmla="*/ 225000 h 720000"/>
              <a:gd name="connsiteX71" fmla="*/ 472500 w 585000"/>
              <a:gd name="connsiteY71" fmla="*/ 236250 h 720000"/>
              <a:gd name="connsiteX72" fmla="*/ 225000 w 585000"/>
              <a:gd name="connsiteY72" fmla="*/ 236250 h 720000"/>
              <a:gd name="connsiteX73" fmla="*/ 213750 w 585000"/>
              <a:gd name="connsiteY73" fmla="*/ 225000 h 720000"/>
              <a:gd name="connsiteX74" fmla="*/ 225000 w 585000"/>
              <a:gd name="connsiteY74" fmla="*/ 213750 h 720000"/>
              <a:gd name="connsiteX75" fmla="*/ 225000 w 585000"/>
              <a:gd name="connsiteY75" fmla="*/ 168750 h 720000"/>
              <a:gd name="connsiteX76" fmla="*/ 506250 w 585000"/>
              <a:gd name="connsiteY76" fmla="*/ 168750 h 720000"/>
              <a:gd name="connsiteX77" fmla="*/ 517500 w 585000"/>
              <a:gd name="connsiteY77" fmla="*/ 180000 h 720000"/>
              <a:gd name="connsiteX78" fmla="*/ 506250 w 585000"/>
              <a:gd name="connsiteY78" fmla="*/ 191250 h 720000"/>
              <a:gd name="connsiteX79" fmla="*/ 225000 w 585000"/>
              <a:gd name="connsiteY79" fmla="*/ 191250 h 720000"/>
              <a:gd name="connsiteX80" fmla="*/ 213750 w 585000"/>
              <a:gd name="connsiteY80" fmla="*/ 180000 h 720000"/>
              <a:gd name="connsiteX81" fmla="*/ 225000 w 585000"/>
              <a:gd name="connsiteY81" fmla="*/ 168750 h 720000"/>
              <a:gd name="connsiteX82" fmla="*/ 225000 w 585000"/>
              <a:gd name="connsiteY82" fmla="*/ 123750 h 720000"/>
              <a:gd name="connsiteX83" fmla="*/ 427500 w 585000"/>
              <a:gd name="connsiteY83" fmla="*/ 123750 h 720000"/>
              <a:gd name="connsiteX84" fmla="*/ 438750 w 585000"/>
              <a:gd name="connsiteY84" fmla="*/ 135000 h 720000"/>
              <a:gd name="connsiteX85" fmla="*/ 427500 w 585000"/>
              <a:gd name="connsiteY85" fmla="*/ 146250 h 720000"/>
              <a:gd name="connsiteX86" fmla="*/ 225000 w 585000"/>
              <a:gd name="connsiteY86" fmla="*/ 146250 h 720000"/>
              <a:gd name="connsiteX87" fmla="*/ 213750 w 585000"/>
              <a:gd name="connsiteY87" fmla="*/ 135000 h 720000"/>
              <a:gd name="connsiteX88" fmla="*/ 225000 w 585000"/>
              <a:gd name="connsiteY88" fmla="*/ 123750 h 720000"/>
              <a:gd name="connsiteX89" fmla="*/ 183294 w 585000"/>
              <a:gd name="connsiteY89" fmla="*/ 104545 h 720000"/>
              <a:gd name="connsiteX90" fmla="*/ 199205 w 585000"/>
              <a:gd name="connsiteY90" fmla="*/ 104545 h 720000"/>
              <a:gd name="connsiteX91" fmla="*/ 199205 w 585000"/>
              <a:gd name="connsiteY91" fmla="*/ 120455 h 720000"/>
              <a:gd name="connsiteX92" fmla="*/ 120455 w 585000"/>
              <a:gd name="connsiteY92" fmla="*/ 199206 h 720000"/>
              <a:gd name="connsiteX93" fmla="*/ 112500 w 585000"/>
              <a:gd name="connsiteY93" fmla="*/ 202501 h 720000"/>
              <a:gd name="connsiteX94" fmla="*/ 104544 w 585000"/>
              <a:gd name="connsiteY94" fmla="*/ 199206 h 720000"/>
              <a:gd name="connsiteX95" fmla="*/ 90000 w 585000"/>
              <a:gd name="connsiteY95" fmla="*/ 184661 h 720000"/>
              <a:gd name="connsiteX96" fmla="*/ 90000 w 585000"/>
              <a:gd name="connsiteY96" fmla="*/ 213751 h 720000"/>
              <a:gd name="connsiteX97" fmla="*/ 157500 w 585000"/>
              <a:gd name="connsiteY97" fmla="*/ 213751 h 720000"/>
              <a:gd name="connsiteX98" fmla="*/ 157500 w 585000"/>
              <a:gd name="connsiteY98" fmla="*/ 191248 h 720000"/>
              <a:gd name="connsiteX99" fmla="*/ 168750 w 585000"/>
              <a:gd name="connsiteY99" fmla="*/ 179998 h 720000"/>
              <a:gd name="connsiteX100" fmla="*/ 180000 w 585000"/>
              <a:gd name="connsiteY100" fmla="*/ 191248 h 720000"/>
              <a:gd name="connsiteX101" fmla="*/ 180000 w 585000"/>
              <a:gd name="connsiteY101" fmla="*/ 225001 h 720000"/>
              <a:gd name="connsiteX102" fmla="*/ 168750 w 585000"/>
              <a:gd name="connsiteY102" fmla="*/ 236251 h 720000"/>
              <a:gd name="connsiteX103" fmla="*/ 78750 w 585000"/>
              <a:gd name="connsiteY103" fmla="*/ 236251 h 720000"/>
              <a:gd name="connsiteX104" fmla="*/ 67500 w 585000"/>
              <a:gd name="connsiteY104" fmla="*/ 225001 h 720000"/>
              <a:gd name="connsiteX105" fmla="*/ 67500 w 585000"/>
              <a:gd name="connsiteY105" fmla="*/ 162161 h 720000"/>
              <a:gd name="connsiteX106" fmla="*/ 59546 w 585000"/>
              <a:gd name="connsiteY106" fmla="*/ 154205 h 720000"/>
              <a:gd name="connsiteX107" fmla="*/ 59546 w 585000"/>
              <a:gd name="connsiteY107" fmla="*/ 138295 h 720000"/>
              <a:gd name="connsiteX108" fmla="*/ 75455 w 585000"/>
              <a:gd name="connsiteY108" fmla="*/ 138295 h 720000"/>
              <a:gd name="connsiteX109" fmla="*/ 112500 w 585000"/>
              <a:gd name="connsiteY109" fmla="*/ 175341 h 720000"/>
              <a:gd name="connsiteX110" fmla="*/ 141589 w 585000"/>
              <a:gd name="connsiteY110" fmla="*/ 146250 h 720000"/>
              <a:gd name="connsiteX111" fmla="*/ 112500 w 585000"/>
              <a:gd name="connsiteY111" fmla="*/ 146250 h 720000"/>
              <a:gd name="connsiteX112" fmla="*/ 101250 w 585000"/>
              <a:gd name="connsiteY112" fmla="*/ 135000 h 720000"/>
              <a:gd name="connsiteX113" fmla="*/ 112500 w 585000"/>
              <a:gd name="connsiteY113" fmla="*/ 123750 h 720000"/>
              <a:gd name="connsiteX114" fmla="*/ 164089 w 585000"/>
              <a:gd name="connsiteY114" fmla="*/ 123750 h 720000"/>
              <a:gd name="connsiteX115" fmla="*/ 56250 w 585000"/>
              <a:gd name="connsiteY115" fmla="*/ 22500 h 720000"/>
              <a:gd name="connsiteX116" fmla="*/ 22500 w 585000"/>
              <a:gd name="connsiteY116" fmla="*/ 56250 h 720000"/>
              <a:gd name="connsiteX117" fmla="*/ 22500 w 585000"/>
              <a:gd name="connsiteY117" fmla="*/ 663750 h 720000"/>
              <a:gd name="connsiteX118" fmla="*/ 56250 w 585000"/>
              <a:gd name="connsiteY118" fmla="*/ 697500 h 720000"/>
              <a:gd name="connsiteX119" fmla="*/ 528750 w 585000"/>
              <a:gd name="connsiteY119" fmla="*/ 697500 h 720000"/>
              <a:gd name="connsiteX120" fmla="*/ 562500 w 585000"/>
              <a:gd name="connsiteY120" fmla="*/ 663750 h 720000"/>
              <a:gd name="connsiteX121" fmla="*/ 562500 w 585000"/>
              <a:gd name="connsiteY121" fmla="*/ 56250 h 720000"/>
              <a:gd name="connsiteX122" fmla="*/ 528750 w 585000"/>
              <a:gd name="connsiteY122" fmla="*/ 22500 h 720000"/>
              <a:gd name="connsiteX123" fmla="*/ 56250 w 585000"/>
              <a:gd name="connsiteY123" fmla="*/ 0 h 720000"/>
              <a:gd name="connsiteX124" fmla="*/ 528750 w 585000"/>
              <a:gd name="connsiteY124" fmla="*/ 0 h 720000"/>
              <a:gd name="connsiteX125" fmla="*/ 585000 w 585000"/>
              <a:gd name="connsiteY125" fmla="*/ 56250 h 720000"/>
              <a:gd name="connsiteX126" fmla="*/ 585000 w 585000"/>
              <a:gd name="connsiteY126" fmla="*/ 663750 h 720000"/>
              <a:gd name="connsiteX127" fmla="*/ 528750 w 585000"/>
              <a:gd name="connsiteY127" fmla="*/ 720000 h 720000"/>
              <a:gd name="connsiteX128" fmla="*/ 56250 w 585000"/>
              <a:gd name="connsiteY128" fmla="*/ 720000 h 720000"/>
              <a:gd name="connsiteX129" fmla="*/ 0 w 585000"/>
              <a:gd name="connsiteY129" fmla="*/ 663750 h 720000"/>
              <a:gd name="connsiteX130" fmla="*/ 0 w 585000"/>
              <a:gd name="connsiteY130" fmla="*/ 56250 h 720000"/>
              <a:gd name="connsiteX131" fmla="*/ 56250 w 585000"/>
              <a:gd name="connsiteY131"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585000" h="720000">
                <a:moveTo>
                  <a:pt x="225000" y="573750"/>
                </a:moveTo>
                <a:lnTo>
                  <a:pt x="472500" y="573750"/>
                </a:lnTo>
                <a:cubicBezTo>
                  <a:pt x="478713" y="573750"/>
                  <a:pt x="483750" y="578787"/>
                  <a:pt x="483750" y="585000"/>
                </a:cubicBezTo>
                <a:cubicBezTo>
                  <a:pt x="483750" y="591213"/>
                  <a:pt x="478713" y="596250"/>
                  <a:pt x="472500" y="596250"/>
                </a:cubicBezTo>
                <a:lnTo>
                  <a:pt x="225000" y="596250"/>
                </a:lnTo>
                <a:cubicBezTo>
                  <a:pt x="218787" y="596250"/>
                  <a:pt x="213750" y="591213"/>
                  <a:pt x="213750" y="585000"/>
                </a:cubicBezTo>
                <a:cubicBezTo>
                  <a:pt x="213750" y="578787"/>
                  <a:pt x="218787" y="573750"/>
                  <a:pt x="225000" y="573750"/>
                </a:cubicBezTo>
                <a:close/>
                <a:moveTo>
                  <a:pt x="225000" y="528750"/>
                </a:moveTo>
                <a:lnTo>
                  <a:pt x="506250" y="528750"/>
                </a:lnTo>
                <a:cubicBezTo>
                  <a:pt x="512463" y="528750"/>
                  <a:pt x="517500" y="533787"/>
                  <a:pt x="517500" y="540000"/>
                </a:cubicBezTo>
                <a:cubicBezTo>
                  <a:pt x="517500" y="546213"/>
                  <a:pt x="512463" y="551250"/>
                  <a:pt x="506250" y="551250"/>
                </a:cubicBezTo>
                <a:lnTo>
                  <a:pt x="225000" y="551250"/>
                </a:lnTo>
                <a:cubicBezTo>
                  <a:pt x="218787" y="551250"/>
                  <a:pt x="213750" y="546213"/>
                  <a:pt x="213750" y="540000"/>
                </a:cubicBezTo>
                <a:cubicBezTo>
                  <a:pt x="213750" y="533787"/>
                  <a:pt x="218787" y="528750"/>
                  <a:pt x="225000" y="528750"/>
                </a:cubicBezTo>
                <a:close/>
                <a:moveTo>
                  <a:pt x="90000" y="506250"/>
                </a:moveTo>
                <a:lnTo>
                  <a:pt x="90000" y="573750"/>
                </a:lnTo>
                <a:lnTo>
                  <a:pt x="157500" y="573750"/>
                </a:lnTo>
                <a:lnTo>
                  <a:pt x="157500" y="506250"/>
                </a:lnTo>
                <a:close/>
                <a:moveTo>
                  <a:pt x="225000" y="483750"/>
                </a:moveTo>
                <a:lnTo>
                  <a:pt x="427500" y="483750"/>
                </a:lnTo>
                <a:cubicBezTo>
                  <a:pt x="433713" y="483750"/>
                  <a:pt x="438750" y="488787"/>
                  <a:pt x="438750" y="495000"/>
                </a:cubicBezTo>
                <a:cubicBezTo>
                  <a:pt x="438750" y="501213"/>
                  <a:pt x="433713" y="506250"/>
                  <a:pt x="427500" y="506250"/>
                </a:cubicBezTo>
                <a:lnTo>
                  <a:pt x="225000" y="506250"/>
                </a:lnTo>
                <a:cubicBezTo>
                  <a:pt x="218787" y="506250"/>
                  <a:pt x="213750" y="501213"/>
                  <a:pt x="213750" y="495000"/>
                </a:cubicBezTo>
                <a:cubicBezTo>
                  <a:pt x="213750" y="488787"/>
                  <a:pt x="218787" y="483750"/>
                  <a:pt x="225000" y="483750"/>
                </a:cubicBezTo>
                <a:close/>
                <a:moveTo>
                  <a:pt x="78750" y="483750"/>
                </a:moveTo>
                <a:lnTo>
                  <a:pt x="168750" y="483750"/>
                </a:lnTo>
                <a:cubicBezTo>
                  <a:pt x="174963" y="483750"/>
                  <a:pt x="180000" y="488787"/>
                  <a:pt x="180000" y="495000"/>
                </a:cubicBezTo>
                <a:lnTo>
                  <a:pt x="180000" y="585000"/>
                </a:lnTo>
                <a:cubicBezTo>
                  <a:pt x="180000" y="591213"/>
                  <a:pt x="174963" y="596250"/>
                  <a:pt x="168750" y="596250"/>
                </a:cubicBezTo>
                <a:lnTo>
                  <a:pt x="78750" y="596250"/>
                </a:lnTo>
                <a:cubicBezTo>
                  <a:pt x="72537" y="596250"/>
                  <a:pt x="67500" y="591213"/>
                  <a:pt x="67500" y="585000"/>
                </a:cubicBezTo>
                <a:lnTo>
                  <a:pt x="67500" y="495000"/>
                </a:lnTo>
                <a:cubicBezTo>
                  <a:pt x="67500" y="488787"/>
                  <a:pt x="72537" y="483750"/>
                  <a:pt x="78750" y="483750"/>
                </a:cubicBezTo>
                <a:close/>
                <a:moveTo>
                  <a:pt x="225000" y="393750"/>
                </a:moveTo>
                <a:lnTo>
                  <a:pt x="472500" y="393750"/>
                </a:lnTo>
                <a:cubicBezTo>
                  <a:pt x="478713" y="393750"/>
                  <a:pt x="483750" y="398787"/>
                  <a:pt x="483750" y="405000"/>
                </a:cubicBezTo>
                <a:cubicBezTo>
                  <a:pt x="483750" y="411213"/>
                  <a:pt x="478713" y="416250"/>
                  <a:pt x="472500" y="416250"/>
                </a:cubicBezTo>
                <a:lnTo>
                  <a:pt x="225000" y="416250"/>
                </a:lnTo>
                <a:cubicBezTo>
                  <a:pt x="218787" y="416250"/>
                  <a:pt x="213750" y="411213"/>
                  <a:pt x="213750" y="405000"/>
                </a:cubicBezTo>
                <a:cubicBezTo>
                  <a:pt x="213750" y="398787"/>
                  <a:pt x="218787" y="393750"/>
                  <a:pt x="225000" y="393750"/>
                </a:cubicBezTo>
                <a:close/>
                <a:moveTo>
                  <a:pt x="225000" y="348750"/>
                </a:moveTo>
                <a:lnTo>
                  <a:pt x="506250" y="348750"/>
                </a:lnTo>
                <a:cubicBezTo>
                  <a:pt x="512463" y="348750"/>
                  <a:pt x="517500" y="353787"/>
                  <a:pt x="517500" y="360000"/>
                </a:cubicBezTo>
                <a:cubicBezTo>
                  <a:pt x="517500" y="366213"/>
                  <a:pt x="512463" y="371250"/>
                  <a:pt x="506250" y="371250"/>
                </a:cubicBezTo>
                <a:lnTo>
                  <a:pt x="225000" y="371250"/>
                </a:lnTo>
                <a:cubicBezTo>
                  <a:pt x="218787" y="371250"/>
                  <a:pt x="213750" y="366213"/>
                  <a:pt x="213750" y="360000"/>
                </a:cubicBezTo>
                <a:cubicBezTo>
                  <a:pt x="213750" y="353787"/>
                  <a:pt x="218787" y="348750"/>
                  <a:pt x="225000" y="348750"/>
                </a:cubicBezTo>
                <a:close/>
                <a:moveTo>
                  <a:pt x="90000" y="326250"/>
                </a:moveTo>
                <a:lnTo>
                  <a:pt x="90000" y="393750"/>
                </a:lnTo>
                <a:lnTo>
                  <a:pt x="157500" y="393750"/>
                </a:lnTo>
                <a:lnTo>
                  <a:pt x="157500" y="326250"/>
                </a:lnTo>
                <a:close/>
                <a:moveTo>
                  <a:pt x="225000" y="303750"/>
                </a:moveTo>
                <a:lnTo>
                  <a:pt x="427500" y="303750"/>
                </a:lnTo>
                <a:cubicBezTo>
                  <a:pt x="433713" y="303750"/>
                  <a:pt x="438750" y="308787"/>
                  <a:pt x="438750" y="315000"/>
                </a:cubicBezTo>
                <a:cubicBezTo>
                  <a:pt x="438750" y="321213"/>
                  <a:pt x="433713" y="326250"/>
                  <a:pt x="427500" y="326250"/>
                </a:cubicBezTo>
                <a:lnTo>
                  <a:pt x="225000" y="326250"/>
                </a:lnTo>
                <a:cubicBezTo>
                  <a:pt x="218787" y="326250"/>
                  <a:pt x="213750" y="321213"/>
                  <a:pt x="213750" y="315000"/>
                </a:cubicBezTo>
                <a:cubicBezTo>
                  <a:pt x="213750" y="308787"/>
                  <a:pt x="218787" y="303750"/>
                  <a:pt x="225000" y="303750"/>
                </a:cubicBezTo>
                <a:close/>
                <a:moveTo>
                  <a:pt x="78750" y="303750"/>
                </a:moveTo>
                <a:lnTo>
                  <a:pt x="168750" y="303750"/>
                </a:lnTo>
                <a:cubicBezTo>
                  <a:pt x="174963" y="303750"/>
                  <a:pt x="180000" y="308787"/>
                  <a:pt x="180000" y="315000"/>
                </a:cubicBezTo>
                <a:lnTo>
                  <a:pt x="180000" y="405000"/>
                </a:lnTo>
                <a:cubicBezTo>
                  <a:pt x="180000" y="411213"/>
                  <a:pt x="174963" y="416250"/>
                  <a:pt x="168750" y="416250"/>
                </a:cubicBezTo>
                <a:lnTo>
                  <a:pt x="78750" y="416250"/>
                </a:lnTo>
                <a:cubicBezTo>
                  <a:pt x="72537" y="416250"/>
                  <a:pt x="67500" y="411213"/>
                  <a:pt x="67500" y="405000"/>
                </a:cubicBezTo>
                <a:lnTo>
                  <a:pt x="67500" y="315000"/>
                </a:lnTo>
                <a:cubicBezTo>
                  <a:pt x="67500" y="308787"/>
                  <a:pt x="72537" y="303750"/>
                  <a:pt x="78750" y="303750"/>
                </a:cubicBezTo>
                <a:close/>
                <a:moveTo>
                  <a:pt x="225000" y="213750"/>
                </a:moveTo>
                <a:lnTo>
                  <a:pt x="472500" y="213750"/>
                </a:lnTo>
                <a:cubicBezTo>
                  <a:pt x="478713" y="213750"/>
                  <a:pt x="483750" y="218787"/>
                  <a:pt x="483750" y="225000"/>
                </a:cubicBezTo>
                <a:cubicBezTo>
                  <a:pt x="483750" y="231213"/>
                  <a:pt x="478713" y="236250"/>
                  <a:pt x="472500" y="236250"/>
                </a:cubicBezTo>
                <a:lnTo>
                  <a:pt x="225000" y="236250"/>
                </a:lnTo>
                <a:cubicBezTo>
                  <a:pt x="218787" y="236250"/>
                  <a:pt x="213750" y="231213"/>
                  <a:pt x="213750" y="225000"/>
                </a:cubicBezTo>
                <a:cubicBezTo>
                  <a:pt x="213750" y="218787"/>
                  <a:pt x="218787" y="213750"/>
                  <a:pt x="225000" y="213750"/>
                </a:cubicBezTo>
                <a:close/>
                <a:moveTo>
                  <a:pt x="225000" y="168750"/>
                </a:moveTo>
                <a:lnTo>
                  <a:pt x="506250" y="168750"/>
                </a:lnTo>
                <a:cubicBezTo>
                  <a:pt x="512463" y="168750"/>
                  <a:pt x="517500" y="173787"/>
                  <a:pt x="517500" y="180000"/>
                </a:cubicBezTo>
                <a:cubicBezTo>
                  <a:pt x="517500" y="186213"/>
                  <a:pt x="512463" y="191250"/>
                  <a:pt x="506250" y="191250"/>
                </a:cubicBezTo>
                <a:lnTo>
                  <a:pt x="225000" y="191250"/>
                </a:lnTo>
                <a:cubicBezTo>
                  <a:pt x="218787" y="191250"/>
                  <a:pt x="213750" y="186213"/>
                  <a:pt x="213750" y="180000"/>
                </a:cubicBezTo>
                <a:cubicBezTo>
                  <a:pt x="213750" y="173787"/>
                  <a:pt x="218787" y="168750"/>
                  <a:pt x="225000" y="168750"/>
                </a:cubicBezTo>
                <a:close/>
                <a:moveTo>
                  <a:pt x="225000" y="123750"/>
                </a:moveTo>
                <a:lnTo>
                  <a:pt x="427500" y="123750"/>
                </a:lnTo>
                <a:cubicBezTo>
                  <a:pt x="433713" y="123750"/>
                  <a:pt x="438750" y="128787"/>
                  <a:pt x="438750" y="135000"/>
                </a:cubicBezTo>
                <a:cubicBezTo>
                  <a:pt x="438750" y="141213"/>
                  <a:pt x="433713" y="146250"/>
                  <a:pt x="427500" y="146250"/>
                </a:cubicBezTo>
                <a:lnTo>
                  <a:pt x="225000" y="146250"/>
                </a:lnTo>
                <a:cubicBezTo>
                  <a:pt x="218787" y="146250"/>
                  <a:pt x="213750" y="141213"/>
                  <a:pt x="213750" y="135000"/>
                </a:cubicBezTo>
                <a:cubicBezTo>
                  <a:pt x="213750" y="128787"/>
                  <a:pt x="218787" y="123750"/>
                  <a:pt x="225000" y="123750"/>
                </a:cubicBezTo>
                <a:close/>
                <a:moveTo>
                  <a:pt x="183294" y="104545"/>
                </a:moveTo>
                <a:cubicBezTo>
                  <a:pt x="187688" y="100153"/>
                  <a:pt x="194812" y="100153"/>
                  <a:pt x="199205" y="104545"/>
                </a:cubicBezTo>
                <a:cubicBezTo>
                  <a:pt x="203599" y="108939"/>
                  <a:pt x="203599" y="116061"/>
                  <a:pt x="199205" y="120455"/>
                </a:cubicBezTo>
                <a:lnTo>
                  <a:pt x="120455" y="199206"/>
                </a:lnTo>
                <a:cubicBezTo>
                  <a:pt x="118258" y="201403"/>
                  <a:pt x="115380" y="202501"/>
                  <a:pt x="112500" y="202501"/>
                </a:cubicBezTo>
                <a:cubicBezTo>
                  <a:pt x="109620" y="202501"/>
                  <a:pt x="106741" y="201403"/>
                  <a:pt x="104544" y="199206"/>
                </a:cubicBezTo>
                <a:lnTo>
                  <a:pt x="90000" y="184661"/>
                </a:lnTo>
                <a:lnTo>
                  <a:pt x="90000" y="213751"/>
                </a:lnTo>
                <a:lnTo>
                  <a:pt x="157500" y="213751"/>
                </a:lnTo>
                <a:lnTo>
                  <a:pt x="157500" y="191248"/>
                </a:lnTo>
                <a:cubicBezTo>
                  <a:pt x="157500" y="185035"/>
                  <a:pt x="162537" y="179998"/>
                  <a:pt x="168750" y="179998"/>
                </a:cubicBezTo>
                <a:cubicBezTo>
                  <a:pt x="174962" y="179998"/>
                  <a:pt x="180000" y="185035"/>
                  <a:pt x="180000" y="191248"/>
                </a:cubicBezTo>
                <a:lnTo>
                  <a:pt x="180000" y="225001"/>
                </a:lnTo>
                <a:cubicBezTo>
                  <a:pt x="180000" y="231214"/>
                  <a:pt x="174962" y="236251"/>
                  <a:pt x="168750" y="236251"/>
                </a:cubicBezTo>
                <a:lnTo>
                  <a:pt x="78750" y="236251"/>
                </a:lnTo>
                <a:cubicBezTo>
                  <a:pt x="72537" y="236251"/>
                  <a:pt x="67500" y="231214"/>
                  <a:pt x="67500" y="225001"/>
                </a:cubicBezTo>
                <a:lnTo>
                  <a:pt x="67500" y="162161"/>
                </a:lnTo>
                <a:lnTo>
                  <a:pt x="59546" y="154205"/>
                </a:lnTo>
                <a:cubicBezTo>
                  <a:pt x="55151" y="149811"/>
                  <a:pt x="55151" y="142689"/>
                  <a:pt x="59546" y="138295"/>
                </a:cubicBezTo>
                <a:cubicBezTo>
                  <a:pt x="63939" y="133903"/>
                  <a:pt x="71062" y="133903"/>
                  <a:pt x="75455" y="138295"/>
                </a:cubicBezTo>
                <a:lnTo>
                  <a:pt x="112500" y="175341"/>
                </a:lnTo>
                <a:lnTo>
                  <a:pt x="141589" y="146250"/>
                </a:lnTo>
                <a:lnTo>
                  <a:pt x="112500" y="146250"/>
                </a:lnTo>
                <a:cubicBezTo>
                  <a:pt x="106287" y="146250"/>
                  <a:pt x="101250" y="141213"/>
                  <a:pt x="101250" y="135000"/>
                </a:cubicBezTo>
                <a:cubicBezTo>
                  <a:pt x="101250" y="128787"/>
                  <a:pt x="106287" y="123750"/>
                  <a:pt x="112500" y="123750"/>
                </a:cubicBezTo>
                <a:lnTo>
                  <a:pt x="164089" y="123750"/>
                </a:lnTo>
                <a:close/>
                <a:moveTo>
                  <a:pt x="56250" y="22500"/>
                </a:moveTo>
                <a:cubicBezTo>
                  <a:pt x="37640" y="22500"/>
                  <a:pt x="22500" y="37641"/>
                  <a:pt x="22500" y="56250"/>
                </a:cubicBezTo>
                <a:lnTo>
                  <a:pt x="22500" y="663750"/>
                </a:lnTo>
                <a:cubicBezTo>
                  <a:pt x="22500" y="682359"/>
                  <a:pt x="37640" y="697500"/>
                  <a:pt x="56250" y="697500"/>
                </a:cubicBezTo>
                <a:lnTo>
                  <a:pt x="528750" y="697500"/>
                </a:lnTo>
                <a:cubicBezTo>
                  <a:pt x="547360" y="697500"/>
                  <a:pt x="562500" y="682359"/>
                  <a:pt x="562500" y="663750"/>
                </a:cubicBezTo>
                <a:lnTo>
                  <a:pt x="562500" y="56250"/>
                </a:lnTo>
                <a:cubicBezTo>
                  <a:pt x="562500" y="37641"/>
                  <a:pt x="547360" y="22500"/>
                  <a:pt x="528750" y="22500"/>
                </a:cubicBezTo>
                <a:close/>
                <a:moveTo>
                  <a:pt x="56250" y="0"/>
                </a:moveTo>
                <a:lnTo>
                  <a:pt x="528750" y="0"/>
                </a:lnTo>
                <a:cubicBezTo>
                  <a:pt x="559766" y="0"/>
                  <a:pt x="585000" y="25234"/>
                  <a:pt x="585000" y="56250"/>
                </a:cubicBezTo>
                <a:lnTo>
                  <a:pt x="585000" y="663750"/>
                </a:lnTo>
                <a:cubicBezTo>
                  <a:pt x="585000" y="694766"/>
                  <a:pt x="559766" y="720000"/>
                  <a:pt x="528750" y="720000"/>
                </a:cubicBezTo>
                <a:lnTo>
                  <a:pt x="56250" y="720000"/>
                </a:lnTo>
                <a:cubicBezTo>
                  <a:pt x="25234" y="720000"/>
                  <a:pt x="0" y="694766"/>
                  <a:pt x="0" y="663750"/>
                </a:cubicBezTo>
                <a:lnTo>
                  <a:pt x="0" y="56250"/>
                </a:lnTo>
                <a:cubicBezTo>
                  <a:pt x="0" y="25234"/>
                  <a:pt x="25234" y="0"/>
                  <a:pt x="56250" y="0"/>
                </a:cubicBezTo>
                <a:close/>
              </a:path>
            </a:pathLst>
          </a:custGeom>
          <a:solidFill>
            <a:schemeClr val="bg1">
              <a:lumMod val="65000"/>
            </a:schemeClr>
          </a:solidFill>
          <a:ln w="1395" cap="flat">
            <a:solidFill>
              <a:schemeClr val="bg1">
                <a:lumMod val="65000"/>
              </a:schemeClr>
            </a:solid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pic>
        <p:nvPicPr>
          <p:cNvPr id="5" name="Рисунок 4">
            <a:extLst>
              <a:ext uri="{FF2B5EF4-FFF2-40B4-BE49-F238E27FC236}">
                <a16:creationId xmlns:a16="http://schemas.microsoft.com/office/drawing/2014/main" id="{ECCD1659-A6D4-40EA-B98F-745AB4545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520852"/>
            <a:ext cx="5827706" cy="3624140"/>
          </a:xfrm>
          <a:prstGeom prst="rect">
            <a:avLst/>
          </a:prstGeom>
        </p:spPr>
      </p:pic>
      <p:sp>
        <p:nvSpPr>
          <p:cNvPr id="8" name="Стрелка: вправо 7">
            <a:extLst>
              <a:ext uri="{FF2B5EF4-FFF2-40B4-BE49-F238E27FC236}">
                <a16:creationId xmlns:a16="http://schemas.microsoft.com/office/drawing/2014/main" id="{A2CAF0A6-394C-46CC-A676-84EB0121B701}"/>
              </a:ext>
            </a:extLst>
          </p:cNvPr>
          <p:cNvSpPr/>
          <p:nvPr/>
        </p:nvSpPr>
        <p:spPr>
          <a:xfrm>
            <a:off x="7772400" y="4322036"/>
            <a:ext cx="840728" cy="304800"/>
          </a:xfrm>
          <a:prstGeom prst="right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8845107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Заголовок 1"/>
          <p:cNvSpPr>
            <a:spLocks noGrp="1"/>
          </p:cNvSpPr>
          <p:nvPr>
            <p:ph type="title"/>
          </p:nvPr>
        </p:nvSpPr>
        <p:spPr>
          <a:xfrm>
            <a:off x="558357" y="842324"/>
            <a:ext cx="11217031" cy="1304924"/>
          </a:xfrm>
        </p:spPr>
        <p:txBody>
          <a:bodyPr>
            <a:normAutofit/>
          </a:bodyPr>
          <a:lstStyle/>
          <a:p>
            <a:pPr algn="ctr" eaLnBrk="1" hangingPunct="1"/>
            <a:r>
              <a:rPr lang="ru-RU" altLang="ru-RU" sz="3800" dirty="0">
                <a:solidFill>
                  <a:schemeClr val="tx2"/>
                </a:solidFill>
              </a:rPr>
              <a:t>Выбор способа закупки</a:t>
            </a:r>
          </a:p>
        </p:txBody>
      </p:sp>
      <p:sp>
        <p:nvSpPr>
          <p:cNvPr id="37891" name="Содержимое 2"/>
          <p:cNvSpPr>
            <a:spLocks noGrp="1"/>
          </p:cNvSpPr>
          <p:nvPr>
            <p:ph idx="4294967295"/>
          </p:nvPr>
        </p:nvSpPr>
        <p:spPr>
          <a:xfrm>
            <a:off x="697324" y="2554698"/>
            <a:ext cx="9888977" cy="1384293"/>
          </a:xfrm>
        </p:spPr>
        <p:txBody>
          <a:bodyPr/>
          <a:lstStyle/>
          <a:p>
            <a:pPr algn="just" eaLnBrk="1" hangingPunct="1">
              <a:spcBef>
                <a:spcPct val="0"/>
              </a:spcBef>
            </a:pPr>
            <a:endParaRPr lang="ru-RU" altLang="ru-RU" sz="2133" dirty="0"/>
          </a:p>
          <a:p>
            <a:pPr algn="ctr" eaLnBrk="1" hangingPunct="1">
              <a:spcBef>
                <a:spcPct val="0"/>
              </a:spcBef>
            </a:pPr>
            <a:r>
              <a:rPr lang="ru-RU" altLang="ru-RU" sz="3200" dirty="0"/>
              <a:t>Можно и конкурс и аукцион! </a:t>
            </a:r>
          </a:p>
        </p:txBody>
      </p:sp>
    </p:spTree>
    <p:extLst>
      <p:ext uri="{BB962C8B-B14F-4D97-AF65-F5344CB8AC3E}">
        <p14:creationId xmlns:p14="http://schemas.microsoft.com/office/powerpoint/2010/main" val="602374044"/>
      </p:ext>
    </p:extLst>
  </p:cSld>
  <p:clrMapOvr>
    <a:masterClrMapping/>
  </p:clrMapOvr>
  <p:transition spd="slow">
    <p:fade thruBlk="1"/>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1303782"/>
          </a:xfrm>
        </p:spPr>
        <p:txBody>
          <a:bodyPr>
            <a:normAutofit/>
          </a:bodyPr>
          <a:lstStyle/>
          <a:p>
            <a:r>
              <a:rPr lang="ru-RU" dirty="0"/>
              <a:t>Критерии</a:t>
            </a:r>
          </a:p>
        </p:txBody>
      </p:sp>
      <p:sp>
        <p:nvSpPr>
          <p:cNvPr id="6" name="Объект 2">
            <a:extLst>
              <a:ext uri="{FF2B5EF4-FFF2-40B4-BE49-F238E27FC236}">
                <a16:creationId xmlns:a16="http://schemas.microsoft.com/office/drawing/2014/main" id="{07F3A42A-8472-4B64-9D79-811556CF0A45}"/>
              </a:ext>
            </a:extLst>
          </p:cNvPr>
          <p:cNvSpPr txBox="1">
            <a:spLocks/>
          </p:cNvSpPr>
          <p:nvPr/>
        </p:nvSpPr>
        <p:spPr>
          <a:xfrm>
            <a:off x="2743200" y="4299968"/>
            <a:ext cx="8246788" cy="2234183"/>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ru-RU" sz="2000" dirty="0"/>
              <a:t>Правительство утвердило новые Правила оценки заявок на участие в закупке товаров, работ, услуг для обеспечения государственных и муниципальных нужд. Постановление вступило в силу с 01 января 2022 года. Старое Постановление 1085  утратило силу.</a:t>
            </a:r>
          </a:p>
          <a:p>
            <a:pPr marL="0" indent="0" algn="just">
              <a:buNone/>
            </a:pPr>
            <a:endParaRPr lang="ru-RU" sz="2000" dirty="0"/>
          </a:p>
          <a:p>
            <a:pPr marL="0" indent="0" algn="just">
              <a:buNone/>
            </a:pPr>
            <a:r>
              <a:rPr lang="ru-RU" dirty="0">
                <a:solidFill>
                  <a:schemeClr val="accent6"/>
                </a:solidFill>
              </a:rPr>
              <a:t>Постановление Правительства Российской Федерации от 31.12.2021 № 2604.</a:t>
            </a:r>
          </a:p>
          <a:p>
            <a:pPr marL="0" indent="0">
              <a:buNone/>
            </a:pPr>
            <a:endParaRPr lang="ru-RU" sz="1200" dirty="0">
              <a:solidFill>
                <a:schemeClr val="accent6"/>
              </a:solidFill>
            </a:endParaRPr>
          </a:p>
        </p:txBody>
      </p:sp>
      <p:sp>
        <p:nvSpPr>
          <p:cNvPr id="8" name="Полилиния 59">
            <a:extLst>
              <a:ext uri="{FF2B5EF4-FFF2-40B4-BE49-F238E27FC236}">
                <a16:creationId xmlns:a16="http://schemas.microsoft.com/office/drawing/2014/main" id="{C821DE6D-71D7-441A-B5AA-7D410D945081}"/>
              </a:ext>
            </a:extLst>
          </p:cNvPr>
          <p:cNvSpPr>
            <a:spLocks noChangeAspect="1"/>
          </p:cNvSpPr>
          <p:nvPr/>
        </p:nvSpPr>
        <p:spPr>
          <a:xfrm>
            <a:off x="1473760" y="4262753"/>
            <a:ext cx="720000" cy="648000"/>
          </a:xfrm>
          <a:custGeom>
            <a:avLst/>
            <a:gdLst>
              <a:gd name="connsiteX0" fmla="*/ 719868 w 720000"/>
              <a:gd name="connsiteY0" fmla="*/ 216000 h 648000"/>
              <a:gd name="connsiteX1" fmla="*/ 645420 w 720000"/>
              <a:gd name="connsiteY1" fmla="*/ 167184 h 648000"/>
              <a:gd name="connsiteX2" fmla="*/ 648000 w 720000"/>
              <a:gd name="connsiteY2" fmla="*/ 155952 h 648000"/>
              <a:gd name="connsiteX3" fmla="*/ 648000 w 720000"/>
              <a:gd name="connsiteY3" fmla="*/ 72000 h 648000"/>
              <a:gd name="connsiteX4" fmla="*/ 647796 w 720000"/>
              <a:gd name="connsiteY4" fmla="*/ 72000 h 648000"/>
              <a:gd name="connsiteX5" fmla="*/ 324000 w 720000"/>
              <a:gd name="connsiteY5" fmla="*/ 0 h 648000"/>
              <a:gd name="connsiteX6" fmla="*/ 204 w 720000"/>
              <a:gd name="connsiteY6" fmla="*/ 72000 h 648000"/>
              <a:gd name="connsiteX7" fmla="*/ 0 w 720000"/>
              <a:gd name="connsiteY7" fmla="*/ 72000 h 648000"/>
              <a:gd name="connsiteX8" fmla="*/ 0 w 720000"/>
              <a:gd name="connsiteY8" fmla="*/ 73560 h 648000"/>
              <a:gd name="connsiteX9" fmla="*/ 0 w 720000"/>
              <a:gd name="connsiteY9" fmla="*/ 73560 h 648000"/>
              <a:gd name="connsiteX10" fmla="*/ 0 w 720000"/>
              <a:gd name="connsiteY10" fmla="*/ 73560 h 648000"/>
              <a:gd name="connsiteX11" fmla="*/ 0 w 720000"/>
              <a:gd name="connsiteY11" fmla="*/ 155988 h 648000"/>
              <a:gd name="connsiteX12" fmla="*/ 73260 w 720000"/>
              <a:gd name="connsiteY12" fmla="*/ 209916 h 648000"/>
              <a:gd name="connsiteX13" fmla="*/ 72180 w 720000"/>
              <a:gd name="connsiteY13" fmla="*/ 216000 h 648000"/>
              <a:gd name="connsiteX14" fmla="*/ 72000 w 720000"/>
              <a:gd name="connsiteY14" fmla="*/ 216000 h 648000"/>
              <a:gd name="connsiteX15" fmla="*/ 72000 w 720000"/>
              <a:gd name="connsiteY15" fmla="*/ 217560 h 648000"/>
              <a:gd name="connsiteX16" fmla="*/ 72000 w 720000"/>
              <a:gd name="connsiteY16" fmla="*/ 217560 h 648000"/>
              <a:gd name="connsiteX17" fmla="*/ 72000 w 720000"/>
              <a:gd name="connsiteY17" fmla="*/ 217560 h 648000"/>
              <a:gd name="connsiteX18" fmla="*/ 72000 w 720000"/>
              <a:gd name="connsiteY18" fmla="*/ 299844 h 648000"/>
              <a:gd name="connsiteX19" fmla="*/ 120 w 720000"/>
              <a:gd name="connsiteY19" fmla="*/ 348000 h 648000"/>
              <a:gd name="connsiteX20" fmla="*/ 0 w 720000"/>
              <a:gd name="connsiteY20" fmla="*/ 348000 h 648000"/>
              <a:gd name="connsiteX21" fmla="*/ 0 w 720000"/>
              <a:gd name="connsiteY21" fmla="*/ 349560 h 648000"/>
              <a:gd name="connsiteX22" fmla="*/ 0 w 720000"/>
              <a:gd name="connsiteY22" fmla="*/ 349560 h 648000"/>
              <a:gd name="connsiteX23" fmla="*/ 0 w 720000"/>
              <a:gd name="connsiteY23" fmla="*/ 349560 h 648000"/>
              <a:gd name="connsiteX24" fmla="*/ 0 w 720000"/>
              <a:gd name="connsiteY24" fmla="*/ 431988 h 648000"/>
              <a:gd name="connsiteX25" fmla="*/ 37776 w 720000"/>
              <a:gd name="connsiteY25" fmla="*/ 472548 h 648000"/>
              <a:gd name="connsiteX26" fmla="*/ 36180 w 720000"/>
              <a:gd name="connsiteY26" fmla="*/ 480012 h 648000"/>
              <a:gd name="connsiteX27" fmla="*/ 36000 w 720000"/>
              <a:gd name="connsiteY27" fmla="*/ 480012 h 648000"/>
              <a:gd name="connsiteX28" fmla="*/ 36000 w 720000"/>
              <a:gd name="connsiteY28" fmla="*/ 481572 h 648000"/>
              <a:gd name="connsiteX29" fmla="*/ 36000 w 720000"/>
              <a:gd name="connsiteY29" fmla="*/ 481572 h 648000"/>
              <a:gd name="connsiteX30" fmla="*/ 36000 w 720000"/>
              <a:gd name="connsiteY30" fmla="*/ 481572 h 648000"/>
              <a:gd name="connsiteX31" fmla="*/ 36000 w 720000"/>
              <a:gd name="connsiteY31" fmla="*/ 564000 h 648000"/>
              <a:gd name="connsiteX32" fmla="*/ 225816 w 720000"/>
              <a:gd name="connsiteY32" fmla="*/ 640260 h 648000"/>
              <a:gd name="connsiteX33" fmla="*/ 228000 w 720000"/>
              <a:gd name="connsiteY33" fmla="*/ 640704 h 648000"/>
              <a:gd name="connsiteX34" fmla="*/ 228648 w 720000"/>
              <a:gd name="connsiteY34" fmla="*/ 640572 h 648000"/>
              <a:gd name="connsiteX35" fmla="*/ 286812 w 720000"/>
              <a:gd name="connsiteY35" fmla="*/ 645648 h 648000"/>
              <a:gd name="connsiteX36" fmla="*/ 288000 w 720000"/>
              <a:gd name="connsiteY36" fmla="*/ 645888 h 648000"/>
              <a:gd name="connsiteX37" fmla="*/ 288624 w 720000"/>
              <a:gd name="connsiteY37" fmla="*/ 645756 h 648000"/>
              <a:gd name="connsiteX38" fmla="*/ 360000 w 720000"/>
              <a:gd name="connsiteY38" fmla="*/ 648000 h 648000"/>
              <a:gd name="connsiteX39" fmla="*/ 431376 w 720000"/>
              <a:gd name="connsiteY39" fmla="*/ 645744 h 648000"/>
              <a:gd name="connsiteX40" fmla="*/ 432000 w 720000"/>
              <a:gd name="connsiteY40" fmla="*/ 645876 h 648000"/>
              <a:gd name="connsiteX41" fmla="*/ 433188 w 720000"/>
              <a:gd name="connsiteY41" fmla="*/ 645636 h 648000"/>
              <a:gd name="connsiteX42" fmla="*/ 491352 w 720000"/>
              <a:gd name="connsiteY42" fmla="*/ 640560 h 648000"/>
              <a:gd name="connsiteX43" fmla="*/ 492000 w 720000"/>
              <a:gd name="connsiteY43" fmla="*/ 640680 h 648000"/>
              <a:gd name="connsiteX44" fmla="*/ 494184 w 720000"/>
              <a:gd name="connsiteY44" fmla="*/ 640236 h 648000"/>
              <a:gd name="connsiteX45" fmla="*/ 684000 w 720000"/>
              <a:gd name="connsiteY45" fmla="*/ 563952 h 648000"/>
              <a:gd name="connsiteX46" fmla="*/ 684000 w 720000"/>
              <a:gd name="connsiteY46" fmla="*/ 480000 h 648000"/>
              <a:gd name="connsiteX47" fmla="*/ 683808 w 720000"/>
              <a:gd name="connsiteY47" fmla="*/ 480000 h 648000"/>
              <a:gd name="connsiteX48" fmla="*/ 645660 w 720000"/>
              <a:gd name="connsiteY48" fmla="*/ 442752 h 648000"/>
              <a:gd name="connsiteX49" fmla="*/ 648000 w 720000"/>
              <a:gd name="connsiteY49" fmla="*/ 431952 h 648000"/>
              <a:gd name="connsiteX50" fmla="*/ 648000 w 720000"/>
              <a:gd name="connsiteY50" fmla="*/ 353520 h 648000"/>
              <a:gd name="connsiteX51" fmla="*/ 720000 w 720000"/>
              <a:gd name="connsiteY51" fmla="*/ 299952 h 648000"/>
              <a:gd name="connsiteX52" fmla="*/ 720000 w 720000"/>
              <a:gd name="connsiteY52" fmla="*/ 216000 h 648000"/>
              <a:gd name="connsiteX53" fmla="*/ 719868 w 720000"/>
              <a:gd name="connsiteY53" fmla="*/ 216000 h 648000"/>
              <a:gd name="connsiteX54" fmla="*/ 622704 w 720000"/>
              <a:gd name="connsiteY54" fmla="*/ 435852 h 648000"/>
              <a:gd name="connsiteX55" fmla="*/ 618612 w 720000"/>
              <a:gd name="connsiteY55" fmla="*/ 439440 h 648000"/>
              <a:gd name="connsiteX56" fmla="*/ 588000 w 720000"/>
              <a:gd name="connsiteY56" fmla="*/ 456000 h 648000"/>
              <a:gd name="connsiteX57" fmla="*/ 588000 w 720000"/>
              <a:gd name="connsiteY57" fmla="*/ 398784 h 648000"/>
              <a:gd name="connsiteX58" fmla="*/ 624000 w 720000"/>
              <a:gd name="connsiteY58" fmla="*/ 382272 h 648000"/>
              <a:gd name="connsiteX59" fmla="*/ 624000 w 720000"/>
              <a:gd name="connsiteY59" fmla="*/ 431928 h 648000"/>
              <a:gd name="connsiteX60" fmla="*/ 622704 w 720000"/>
              <a:gd name="connsiteY60" fmla="*/ 435852 h 648000"/>
              <a:gd name="connsiteX61" fmla="*/ 354312 w 720000"/>
              <a:gd name="connsiteY61" fmla="*/ 491616 h 648000"/>
              <a:gd name="connsiteX62" fmla="*/ 349032 w 720000"/>
              <a:gd name="connsiteY62" fmla="*/ 491724 h 648000"/>
              <a:gd name="connsiteX63" fmla="*/ 336012 w 720000"/>
              <a:gd name="connsiteY63" fmla="*/ 491868 h 648000"/>
              <a:gd name="connsiteX64" fmla="*/ 336012 w 720000"/>
              <a:gd name="connsiteY64" fmla="*/ 431928 h 648000"/>
              <a:gd name="connsiteX65" fmla="*/ 345912 w 720000"/>
              <a:gd name="connsiteY65" fmla="*/ 431784 h 648000"/>
              <a:gd name="connsiteX66" fmla="*/ 347820 w 720000"/>
              <a:gd name="connsiteY66" fmla="*/ 431748 h 648000"/>
              <a:gd name="connsiteX67" fmla="*/ 384012 w 720000"/>
              <a:gd name="connsiteY67" fmla="*/ 430596 h 648000"/>
              <a:gd name="connsiteX68" fmla="*/ 384012 w 720000"/>
              <a:gd name="connsiteY68" fmla="*/ 490512 h 648000"/>
              <a:gd name="connsiteX69" fmla="*/ 376260 w 720000"/>
              <a:gd name="connsiteY69" fmla="*/ 490872 h 648000"/>
              <a:gd name="connsiteX70" fmla="*/ 354312 w 720000"/>
              <a:gd name="connsiteY70" fmla="*/ 491616 h 648000"/>
              <a:gd name="connsiteX71" fmla="*/ 301908 w 720000"/>
              <a:gd name="connsiteY71" fmla="*/ 491784 h 648000"/>
              <a:gd name="connsiteX72" fmla="*/ 285504 w 720000"/>
              <a:gd name="connsiteY72" fmla="*/ 491388 h 648000"/>
              <a:gd name="connsiteX73" fmla="*/ 283488 w 720000"/>
              <a:gd name="connsiteY73" fmla="*/ 491316 h 648000"/>
              <a:gd name="connsiteX74" fmla="*/ 264012 w 720000"/>
              <a:gd name="connsiteY74" fmla="*/ 490512 h 648000"/>
              <a:gd name="connsiteX75" fmla="*/ 264012 w 720000"/>
              <a:gd name="connsiteY75" fmla="*/ 430608 h 648000"/>
              <a:gd name="connsiteX76" fmla="*/ 300204 w 720000"/>
              <a:gd name="connsiteY76" fmla="*/ 431760 h 648000"/>
              <a:gd name="connsiteX77" fmla="*/ 302100 w 720000"/>
              <a:gd name="connsiteY77" fmla="*/ 431796 h 648000"/>
              <a:gd name="connsiteX78" fmla="*/ 312000 w 720000"/>
              <a:gd name="connsiteY78" fmla="*/ 431940 h 648000"/>
              <a:gd name="connsiteX79" fmla="*/ 312000 w 720000"/>
              <a:gd name="connsiteY79" fmla="*/ 491916 h 648000"/>
              <a:gd name="connsiteX80" fmla="*/ 305028 w 720000"/>
              <a:gd name="connsiteY80" fmla="*/ 491856 h 648000"/>
              <a:gd name="connsiteX81" fmla="*/ 301908 w 720000"/>
              <a:gd name="connsiteY81" fmla="*/ 491784 h 648000"/>
              <a:gd name="connsiteX82" fmla="*/ 85164 w 720000"/>
              <a:gd name="connsiteY82" fmla="*/ 464424 h 648000"/>
              <a:gd name="connsiteX83" fmla="*/ 84000 w 720000"/>
              <a:gd name="connsiteY83" fmla="*/ 464088 h 648000"/>
              <a:gd name="connsiteX84" fmla="*/ 84000 w 720000"/>
              <a:gd name="connsiteY84" fmla="*/ 406116 h 648000"/>
              <a:gd name="connsiteX85" fmla="*/ 120000 w 720000"/>
              <a:gd name="connsiteY85" fmla="*/ 414408 h 648000"/>
              <a:gd name="connsiteX86" fmla="*/ 120000 w 720000"/>
              <a:gd name="connsiteY86" fmla="*/ 472980 h 648000"/>
              <a:gd name="connsiteX87" fmla="*/ 89568 w 720000"/>
              <a:gd name="connsiteY87" fmla="*/ 465660 h 648000"/>
              <a:gd name="connsiteX88" fmla="*/ 85164 w 720000"/>
              <a:gd name="connsiteY88" fmla="*/ 464424 h 648000"/>
              <a:gd name="connsiteX89" fmla="*/ 338100 w 720000"/>
              <a:gd name="connsiteY89" fmla="*/ 563796 h 648000"/>
              <a:gd name="connsiteX90" fmla="*/ 348000 w 720000"/>
              <a:gd name="connsiteY90" fmla="*/ 563940 h 648000"/>
              <a:gd name="connsiteX91" fmla="*/ 348000 w 720000"/>
              <a:gd name="connsiteY91" fmla="*/ 623928 h 648000"/>
              <a:gd name="connsiteX92" fmla="*/ 300000 w 720000"/>
              <a:gd name="connsiteY92" fmla="*/ 622536 h 648000"/>
              <a:gd name="connsiteX93" fmla="*/ 300000 w 720000"/>
              <a:gd name="connsiteY93" fmla="*/ 562620 h 648000"/>
              <a:gd name="connsiteX94" fmla="*/ 336192 w 720000"/>
              <a:gd name="connsiteY94" fmla="*/ 563772 h 648000"/>
              <a:gd name="connsiteX95" fmla="*/ 338100 w 720000"/>
              <a:gd name="connsiteY95" fmla="*/ 563796 h 648000"/>
              <a:gd name="connsiteX96" fmla="*/ 383808 w 720000"/>
              <a:gd name="connsiteY96" fmla="*/ 563760 h 648000"/>
              <a:gd name="connsiteX97" fmla="*/ 420000 w 720000"/>
              <a:gd name="connsiteY97" fmla="*/ 562608 h 648000"/>
              <a:gd name="connsiteX98" fmla="*/ 420000 w 720000"/>
              <a:gd name="connsiteY98" fmla="*/ 622524 h 648000"/>
              <a:gd name="connsiteX99" fmla="*/ 372000 w 720000"/>
              <a:gd name="connsiteY99" fmla="*/ 623916 h 648000"/>
              <a:gd name="connsiteX100" fmla="*/ 372000 w 720000"/>
              <a:gd name="connsiteY100" fmla="*/ 563928 h 648000"/>
              <a:gd name="connsiteX101" fmla="*/ 381900 w 720000"/>
              <a:gd name="connsiteY101" fmla="*/ 563784 h 648000"/>
              <a:gd name="connsiteX102" fmla="*/ 383808 w 720000"/>
              <a:gd name="connsiteY102" fmla="*/ 563760 h 648000"/>
              <a:gd name="connsiteX103" fmla="*/ 480000 w 720000"/>
              <a:gd name="connsiteY103" fmla="*/ 558336 h 648000"/>
              <a:gd name="connsiteX104" fmla="*/ 480000 w 720000"/>
              <a:gd name="connsiteY104" fmla="*/ 617928 h 648000"/>
              <a:gd name="connsiteX105" fmla="*/ 444000 w 720000"/>
              <a:gd name="connsiteY105" fmla="*/ 621084 h 648000"/>
              <a:gd name="connsiteX106" fmla="*/ 444000 w 720000"/>
              <a:gd name="connsiteY106" fmla="*/ 561240 h 648000"/>
              <a:gd name="connsiteX107" fmla="*/ 480000 w 720000"/>
              <a:gd name="connsiteY107" fmla="*/ 558336 h 648000"/>
              <a:gd name="connsiteX108" fmla="*/ 504000 w 720000"/>
              <a:gd name="connsiteY108" fmla="*/ 555744 h 648000"/>
              <a:gd name="connsiteX109" fmla="*/ 540000 w 720000"/>
              <a:gd name="connsiteY109" fmla="*/ 550680 h 648000"/>
              <a:gd name="connsiteX110" fmla="*/ 540000 w 720000"/>
              <a:gd name="connsiteY110" fmla="*/ 609600 h 648000"/>
              <a:gd name="connsiteX111" fmla="*/ 504000 w 720000"/>
              <a:gd name="connsiteY111" fmla="*/ 615096 h 648000"/>
              <a:gd name="connsiteX112" fmla="*/ 504000 w 720000"/>
              <a:gd name="connsiteY112" fmla="*/ 555744 h 648000"/>
              <a:gd name="connsiteX113" fmla="*/ 564000 w 720000"/>
              <a:gd name="connsiteY113" fmla="*/ 546396 h 648000"/>
              <a:gd name="connsiteX114" fmla="*/ 600000 w 720000"/>
              <a:gd name="connsiteY114" fmla="*/ 538104 h 648000"/>
              <a:gd name="connsiteX115" fmla="*/ 600000 w 720000"/>
              <a:gd name="connsiteY115" fmla="*/ 596076 h 648000"/>
              <a:gd name="connsiteX116" fmla="*/ 564000 w 720000"/>
              <a:gd name="connsiteY116" fmla="*/ 604968 h 648000"/>
              <a:gd name="connsiteX117" fmla="*/ 564000 w 720000"/>
              <a:gd name="connsiteY117" fmla="*/ 546396 h 648000"/>
              <a:gd name="connsiteX118" fmla="*/ 156000 w 720000"/>
              <a:gd name="connsiteY118" fmla="*/ 546396 h 648000"/>
              <a:gd name="connsiteX119" fmla="*/ 156000 w 720000"/>
              <a:gd name="connsiteY119" fmla="*/ 604968 h 648000"/>
              <a:gd name="connsiteX120" fmla="*/ 120000 w 720000"/>
              <a:gd name="connsiteY120" fmla="*/ 596076 h 648000"/>
              <a:gd name="connsiteX121" fmla="*/ 120000 w 720000"/>
              <a:gd name="connsiteY121" fmla="*/ 538104 h 648000"/>
              <a:gd name="connsiteX122" fmla="*/ 156000 w 720000"/>
              <a:gd name="connsiteY122" fmla="*/ 546396 h 648000"/>
              <a:gd name="connsiteX123" fmla="*/ 180000 w 720000"/>
              <a:gd name="connsiteY123" fmla="*/ 550692 h 648000"/>
              <a:gd name="connsiteX124" fmla="*/ 216000 w 720000"/>
              <a:gd name="connsiteY124" fmla="*/ 555756 h 648000"/>
              <a:gd name="connsiteX125" fmla="*/ 216000 w 720000"/>
              <a:gd name="connsiteY125" fmla="*/ 615108 h 648000"/>
              <a:gd name="connsiteX126" fmla="*/ 180000 w 720000"/>
              <a:gd name="connsiteY126" fmla="*/ 609612 h 648000"/>
              <a:gd name="connsiteX127" fmla="*/ 180000 w 720000"/>
              <a:gd name="connsiteY127" fmla="*/ 550692 h 648000"/>
              <a:gd name="connsiteX128" fmla="*/ 240000 w 720000"/>
              <a:gd name="connsiteY128" fmla="*/ 558336 h 648000"/>
              <a:gd name="connsiteX129" fmla="*/ 276000 w 720000"/>
              <a:gd name="connsiteY129" fmla="*/ 561252 h 648000"/>
              <a:gd name="connsiteX130" fmla="*/ 276000 w 720000"/>
              <a:gd name="connsiteY130" fmla="*/ 621096 h 648000"/>
              <a:gd name="connsiteX131" fmla="*/ 240000 w 720000"/>
              <a:gd name="connsiteY131" fmla="*/ 617940 h 648000"/>
              <a:gd name="connsiteX132" fmla="*/ 240000 w 720000"/>
              <a:gd name="connsiteY132" fmla="*/ 558336 h 648000"/>
              <a:gd name="connsiteX133" fmla="*/ 210228 w 720000"/>
              <a:gd name="connsiteY133" fmla="*/ 486576 h 648000"/>
              <a:gd name="connsiteX134" fmla="*/ 206580 w 720000"/>
              <a:gd name="connsiteY134" fmla="*/ 486204 h 648000"/>
              <a:gd name="connsiteX135" fmla="*/ 204000 w 720000"/>
              <a:gd name="connsiteY135" fmla="*/ 485928 h 648000"/>
              <a:gd name="connsiteX136" fmla="*/ 204000 w 720000"/>
              <a:gd name="connsiteY136" fmla="*/ 426348 h 648000"/>
              <a:gd name="connsiteX137" fmla="*/ 240000 w 720000"/>
              <a:gd name="connsiteY137" fmla="*/ 429264 h 648000"/>
              <a:gd name="connsiteX138" fmla="*/ 240000 w 720000"/>
              <a:gd name="connsiteY138" fmla="*/ 489060 h 648000"/>
              <a:gd name="connsiteX139" fmla="*/ 210228 w 720000"/>
              <a:gd name="connsiteY139" fmla="*/ 486576 h 648000"/>
              <a:gd name="connsiteX140" fmla="*/ 180000 w 720000"/>
              <a:gd name="connsiteY140" fmla="*/ 423744 h 648000"/>
              <a:gd name="connsiteX141" fmla="*/ 180000 w 720000"/>
              <a:gd name="connsiteY141" fmla="*/ 483096 h 648000"/>
              <a:gd name="connsiteX142" fmla="*/ 144000 w 720000"/>
              <a:gd name="connsiteY142" fmla="*/ 477600 h 648000"/>
              <a:gd name="connsiteX143" fmla="*/ 144000 w 720000"/>
              <a:gd name="connsiteY143" fmla="*/ 418680 h 648000"/>
              <a:gd name="connsiteX144" fmla="*/ 180000 w 720000"/>
              <a:gd name="connsiteY144" fmla="*/ 423744 h 648000"/>
              <a:gd name="connsiteX145" fmla="*/ 415992 w 720000"/>
              <a:gd name="connsiteY145" fmla="*/ 488496 h 648000"/>
              <a:gd name="connsiteX146" fmla="*/ 408000 w 720000"/>
              <a:gd name="connsiteY146" fmla="*/ 489096 h 648000"/>
              <a:gd name="connsiteX147" fmla="*/ 408000 w 720000"/>
              <a:gd name="connsiteY147" fmla="*/ 429252 h 648000"/>
              <a:gd name="connsiteX148" fmla="*/ 444000 w 720000"/>
              <a:gd name="connsiteY148" fmla="*/ 426336 h 648000"/>
              <a:gd name="connsiteX149" fmla="*/ 444000 w 720000"/>
              <a:gd name="connsiteY149" fmla="*/ 485928 h 648000"/>
              <a:gd name="connsiteX150" fmla="*/ 421212 w 720000"/>
              <a:gd name="connsiteY150" fmla="*/ 488076 h 648000"/>
              <a:gd name="connsiteX151" fmla="*/ 415992 w 720000"/>
              <a:gd name="connsiteY151" fmla="*/ 488496 h 648000"/>
              <a:gd name="connsiteX152" fmla="*/ 468000 w 720000"/>
              <a:gd name="connsiteY152" fmla="*/ 483096 h 648000"/>
              <a:gd name="connsiteX153" fmla="*/ 468000 w 720000"/>
              <a:gd name="connsiteY153" fmla="*/ 423744 h 648000"/>
              <a:gd name="connsiteX154" fmla="*/ 504000 w 720000"/>
              <a:gd name="connsiteY154" fmla="*/ 418680 h 648000"/>
              <a:gd name="connsiteX155" fmla="*/ 504000 w 720000"/>
              <a:gd name="connsiteY155" fmla="*/ 477600 h 648000"/>
              <a:gd name="connsiteX156" fmla="*/ 468000 w 720000"/>
              <a:gd name="connsiteY156" fmla="*/ 483096 h 648000"/>
              <a:gd name="connsiteX157" fmla="*/ 528000 w 720000"/>
              <a:gd name="connsiteY157" fmla="*/ 414396 h 648000"/>
              <a:gd name="connsiteX158" fmla="*/ 564000 w 720000"/>
              <a:gd name="connsiteY158" fmla="*/ 406104 h 648000"/>
              <a:gd name="connsiteX159" fmla="*/ 564000 w 720000"/>
              <a:gd name="connsiteY159" fmla="*/ 464076 h 648000"/>
              <a:gd name="connsiteX160" fmla="*/ 528000 w 720000"/>
              <a:gd name="connsiteY160" fmla="*/ 472968 h 648000"/>
              <a:gd name="connsiteX161" fmla="*/ 528000 w 720000"/>
              <a:gd name="connsiteY161" fmla="*/ 414396 h 648000"/>
              <a:gd name="connsiteX162" fmla="*/ 363900 w 720000"/>
              <a:gd name="connsiteY162" fmla="*/ 359580 h 648000"/>
              <a:gd name="connsiteX163" fmla="*/ 337392 w 720000"/>
              <a:gd name="connsiteY163" fmla="*/ 358584 h 648000"/>
              <a:gd name="connsiteX164" fmla="*/ 336000 w 720000"/>
              <a:gd name="connsiteY164" fmla="*/ 358524 h 648000"/>
              <a:gd name="connsiteX165" fmla="*/ 336000 w 720000"/>
              <a:gd name="connsiteY165" fmla="*/ 298608 h 648000"/>
              <a:gd name="connsiteX166" fmla="*/ 372192 w 720000"/>
              <a:gd name="connsiteY166" fmla="*/ 299760 h 648000"/>
              <a:gd name="connsiteX167" fmla="*/ 374088 w 720000"/>
              <a:gd name="connsiteY167" fmla="*/ 299796 h 648000"/>
              <a:gd name="connsiteX168" fmla="*/ 383988 w 720000"/>
              <a:gd name="connsiteY168" fmla="*/ 299940 h 648000"/>
              <a:gd name="connsiteX169" fmla="*/ 383988 w 720000"/>
              <a:gd name="connsiteY169" fmla="*/ 359856 h 648000"/>
              <a:gd name="connsiteX170" fmla="*/ 366552 w 720000"/>
              <a:gd name="connsiteY170" fmla="*/ 359640 h 648000"/>
              <a:gd name="connsiteX171" fmla="*/ 363900 w 720000"/>
              <a:gd name="connsiteY171" fmla="*/ 359580 h 648000"/>
              <a:gd name="connsiteX172" fmla="*/ 84000 w 720000"/>
              <a:gd name="connsiteY172" fmla="*/ 188088 h 648000"/>
              <a:gd name="connsiteX173" fmla="*/ 84000 w 720000"/>
              <a:gd name="connsiteY173" fmla="*/ 130116 h 648000"/>
              <a:gd name="connsiteX174" fmla="*/ 120000 w 720000"/>
              <a:gd name="connsiteY174" fmla="*/ 138408 h 648000"/>
              <a:gd name="connsiteX175" fmla="*/ 120000 w 720000"/>
              <a:gd name="connsiteY175" fmla="*/ 196980 h 648000"/>
              <a:gd name="connsiteX176" fmla="*/ 115560 w 720000"/>
              <a:gd name="connsiteY176" fmla="*/ 196044 h 648000"/>
              <a:gd name="connsiteX177" fmla="*/ 96996 w 720000"/>
              <a:gd name="connsiteY177" fmla="*/ 191628 h 648000"/>
              <a:gd name="connsiteX178" fmla="*/ 84000 w 720000"/>
              <a:gd name="connsiteY178" fmla="*/ 188088 h 648000"/>
              <a:gd name="connsiteX179" fmla="*/ 302100 w 720000"/>
              <a:gd name="connsiteY179" fmla="*/ 155796 h 648000"/>
              <a:gd name="connsiteX180" fmla="*/ 312000 w 720000"/>
              <a:gd name="connsiteY180" fmla="*/ 155940 h 648000"/>
              <a:gd name="connsiteX181" fmla="*/ 312000 w 720000"/>
              <a:gd name="connsiteY181" fmla="*/ 215856 h 648000"/>
              <a:gd name="connsiteX182" fmla="*/ 264000 w 720000"/>
              <a:gd name="connsiteY182" fmla="*/ 214488 h 648000"/>
              <a:gd name="connsiteX183" fmla="*/ 264000 w 720000"/>
              <a:gd name="connsiteY183" fmla="*/ 154620 h 648000"/>
              <a:gd name="connsiteX184" fmla="*/ 300192 w 720000"/>
              <a:gd name="connsiteY184" fmla="*/ 155772 h 648000"/>
              <a:gd name="connsiteX185" fmla="*/ 302100 w 720000"/>
              <a:gd name="connsiteY185" fmla="*/ 155796 h 648000"/>
              <a:gd name="connsiteX186" fmla="*/ 347808 w 720000"/>
              <a:gd name="connsiteY186" fmla="*/ 155760 h 648000"/>
              <a:gd name="connsiteX187" fmla="*/ 384000 w 720000"/>
              <a:gd name="connsiteY187" fmla="*/ 154608 h 648000"/>
              <a:gd name="connsiteX188" fmla="*/ 384000 w 720000"/>
              <a:gd name="connsiteY188" fmla="*/ 214476 h 648000"/>
              <a:gd name="connsiteX189" fmla="*/ 377952 w 720000"/>
              <a:gd name="connsiteY189" fmla="*/ 214812 h 648000"/>
              <a:gd name="connsiteX190" fmla="*/ 377436 w 720000"/>
              <a:gd name="connsiteY190" fmla="*/ 214836 h 648000"/>
              <a:gd name="connsiteX191" fmla="*/ 352860 w 720000"/>
              <a:gd name="connsiteY191" fmla="*/ 215652 h 648000"/>
              <a:gd name="connsiteX192" fmla="*/ 348972 w 720000"/>
              <a:gd name="connsiteY192" fmla="*/ 215736 h 648000"/>
              <a:gd name="connsiteX193" fmla="*/ 336000 w 720000"/>
              <a:gd name="connsiteY193" fmla="*/ 215880 h 648000"/>
              <a:gd name="connsiteX194" fmla="*/ 336000 w 720000"/>
              <a:gd name="connsiteY194" fmla="*/ 155940 h 648000"/>
              <a:gd name="connsiteX195" fmla="*/ 345900 w 720000"/>
              <a:gd name="connsiteY195" fmla="*/ 155796 h 648000"/>
              <a:gd name="connsiteX196" fmla="*/ 347808 w 720000"/>
              <a:gd name="connsiteY196" fmla="*/ 155760 h 648000"/>
              <a:gd name="connsiteX197" fmla="*/ 621252 w 720000"/>
              <a:gd name="connsiteY197" fmla="*/ 161784 h 648000"/>
              <a:gd name="connsiteX198" fmla="*/ 620916 w 720000"/>
              <a:gd name="connsiteY198" fmla="*/ 161712 h 648000"/>
              <a:gd name="connsiteX199" fmla="*/ 616548 w 720000"/>
              <a:gd name="connsiteY199" fmla="*/ 165108 h 648000"/>
              <a:gd name="connsiteX200" fmla="*/ 588000 w 720000"/>
              <a:gd name="connsiteY200" fmla="*/ 179856 h 648000"/>
              <a:gd name="connsiteX201" fmla="*/ 588000 w 720000"/>
              <a:gd name="connsiteY201" fmla="*/ 122772 h 648000"/>
              <a:gd name="connsiteX202" fmla="*/ 624000 w 720000"/>
              <a:gd name="connsiteY202" fmla="*/ 106260 h 648000"/>
              <a:gd name="connsiteX203" fmla="*/ 624000 w 720000"/>
              <a:gd name="connsiteY203" fmla="*/ 155916 h 648000"/>
              <a:gd name="connsiteX204" fmla="*/ 621252 w 720000"/>
              <a:gd name="connsiteY204" fmla="*/ 161784 h 648000"/>
              <a:gd name="connsiteX205" fmla="*/ 468000 w 720000"/>
              <a:gd name="connsiteY205" fmla="*/ 207024 h 648000"/>
              <a:gd name="connsiteX206" fmla="*/ 468000 w 720000"/>
              <a:gd name="connsiteY206" fmla="*/ 147744 h 648000"/>
              <a:gd name="connsiteX207" fmla="*/ 504000 w 720000"/>
              <a:gd name="connsiteY207" fmla="*/ 142680 h 648000"/>
              <a:gd name="connsiteX208" fmla="*/ 504000 w 720000"/>
              <a:gd name="connsiteY208" fmla="*/ 201504 h 648000"/>
              <a:gd name="connsiteX209" fmla="*/ 468000 w 720000"/>
              <a:gd name="connsiteY209" fmla="*/ 207024 h 648000"/>
              <a:gd name="connsiteX210" fmla="*/ 528000 w 720000"/>
              <a:gd name="connsiteY210" fmla="*/ 196884 h 648000"/>
              <a:gd name="connsiteX211" fmla="*/ 528000 w 720000"/>
              <a:gd name="connsiteY211" fmla="*/ 138408 h 648000"/>
              <a:gd name="connsiteX212" fmla="*/ 564000 w 720000"/>
              <a:gd name="connsiteY212" fmla="*/ 130116 h 648000"/>
              <a:gd name="connsiteX213" fmla="*/ 564000 w 720000"/>
              <a:gd name="connsiteY213" fmla="*/ 187956 h 648000"/>
              <a:gd name="connsiteX214" fmla="*/ 528000 w 720000"/>
              <a:gd name="connsiteY214" fmla="*/ 196884 h 648000"/>
              <a:gd name="connsiteX215" fmla="*/ 444000 w 720000"/>
              <a:gd name="connsiteY215" fmla="*/ 150336 h 648000"/>
              <a:gd name="connsiteX216" fmla="*/ 444000 w 720000"/>
              <a:gd name="connsiteY216" fmla="*/ 209856 h 648000"/>
              <a:gd name="connsiteX217" fmla="*/ 408000 w 720000"/>
              <a:gd name="connsiteY217" fmla="*/ 213036 h 648000"/>
              <a:gd name="connsiteX218" fmla="*/ 408000 w 720000"/>
              <a:gd name="connsiteY218" fmla="*/ 153252 h 648000"/>
              <a:gd name="connsiteX219" fmla="*/ 444000 w 720000"/>
              <a:gd name="connsiteY219" fmla="*/ 150336 h 648000"/>
              <a:gd name="connsiteX220" fmla="*/ 204000 w 720000"/>
              <a:gd name="connsiteY220" fmla="*/ 209880 h 648000"/>
              <a:gd name="connsiteX221" fmla="*/ 204000 w 720000"/>
              <a:gd name="connsiteY221" fmla="*/ 150336 h 648000"/>
              <a:gd name="connsiteX222" fmla="*/ 240000 w 720000"/>
              <a:gd name="connsiteY222" fmla="*/ 153252 h 648000"/>
              <a:gd name="connsiteX223" fmla="*/ 240000 w 720000"/>
              <a:gd name="connsiteY223" fmla="*/ 212988 h 648000"/>
              <a:gd name="connsiteX224" fmla="*/ 204000 w 720000"/>
              <a:gd name="connsiteY224" fmla="*/ 209880 h 648000"/>
              <a:gd name="connsiteX225" fmla="*/ 180000 w 720000"/>
              <a:gd name="connsiteY225" fmla="*/ 147744 h 648000"/>
              <a:gd name="connsiteX226" fmla="*/ 180000 w 720000"/>
              <a:gd name="connsiteY226" fmla="*/ 207036 h 648000"/>
              <a:gd name="connsiteX227" fmla="*/ 172800 w 720000"/>
              <a:gd name="connsiteY227" fmla="*/ 206148 h 648000"/>
              <a:gd name="connsiteX228" fmla="*/ 168288 w 720000"/>
              <a:gd name="connsiteY228" fmla="*/ 205488 h 648000"/>
              <a:gd name="connsiteX229" fmla="*/ 147924 w 720000"/>
              <a:gd name="connsiteY229" fmla="*/ 202308 h 648000"/>
              <a:gd name="connsiteX230" fmla="*/ 144000 w 720000"/>
              <a:gd name="connsiteY230" fmla="*/ 201612 h 648000"/>
              <a:gd name="connsiteX231" fmla="*/ 144000 w 720000"/>
              <a:gd name="connsiteY231" fmla="*/ 142692 h 648000"/>
              <a:gd name="connsiteX232" fmla="*/ 180000 w 720000"/>
              <a:gd name="connsiteY232" fmla="*/ 147744 h 648000"/>
              <a:gd name="connsiteX233" fmla="*/ 309024 w 720000"/>
              <a:gd name="connsiteY233" fmla="*/ 356868 h 648000"/>
              <a:gd name="connsiteX234" fmla="*/ 304164 w 720000"/>
              <a:gd name="connsiteY234" fmla="*/ 356508 h 648000"/>
              <a:gd name="connsiteX235" fmla="*/ 281664 w 720000"/>
              <a:gd name="connsiteY235" fmla="*/ 354516 h 648000"/>
              <a:gd name="connsiteX236" fmla="*/ 276960 w 720000"/>
              <a:gd name="connsiteY236" fmla="*/ 354036 h 648000"/>
              <a:gd name="connsiteX237" fmla="*/ 276000 w 720000"/>
              <a:gd name="connsiteY237" fmla="*/ 353928 h 648000"/>
              <a:gd name="connsiteX238" fmla="*/ 276000 w 720000"/>
              <a:gd name="connsiteY238" fmla="*/ 294336 h 648000"/>
              <a:gd name="connsiteX239" fmla="*/ 312000 w 720000"/>
              <a:gd name="connsiteY239" fmla="*/ 297252 h 648000"/>
              <a:gd name="connsiteX240" fmla="*/ 312000 w 720000"/>
              <a:gd name="connsiteY240" fmla="*/ 357060 h 648000"/>
              <a:gd name="connsiteX241" fmla="*/ 309024 w 720000"/>
              <a:gd name="connsiteY241" fmla="*/ 356868 h 648000"/>
              <a:gd name="connsiteX242" fmla="*/ 229740 w 720000"/>
              <a:gd name="connsiteY242" fmla="*/ 347904 h 648000"/>
              <a:gd name="connsiteX243" fmla="*/ 216000 w 720000"/>
              <a:gd name="connsiteY243" fmla="*/ 345540 h 648000"/>
              <a:gd name="connsiteX244" fmla="*/ 216000 w 720000"/>
              <a:gd name="connsiteY244" fmla="*/ 286692 h 648000"/>
              <a:gd name="connsiteX245" fmla="*/ 252000 w 720000"/>
              <a:gd name="connsiteY245" fmla="*/ 291756 h 648000"/>
              <a:gd name="connsiteX246" fmla="*/ 252000 w 720000"/>
              <a:gd name="connsiteY246" fmla="*/ 351108 h 648000"/>
              <a:gd name="connsiteX247" fmla="*/ 230568 w 720000"/>
              <a:gd name="connsiteY247" fmla="*/ 348048 h 648000"/>
              <a:gd name="connsiteX248" fmla="*/ 229740 w 720000"/>
              <a:gd name="connsiteY248" fmla="*/ 347904 h 648000"/>
              <a:gd name="connsiteX249" fmla="*/ 192000 w 720000"/>
              <a:gd name="connsiteY249" fmla="*/ 282396 h 648000"/>
              <a:gd name="connsiteX250" fmla="*/ 192000 w 720000"/>
              <a:gd name="connsiteY250" fmla="*/ 340872 h 648000"/>
              <a:gd name="connsiteX251" fmla="*/ 156000 w 720000"/>
              <a:gd name="connsiteY251" fmla="*/ 331860 h 648000"/>
              <a:gd name="connsiteX252" fmla="*/ 156000 w 720000"/>
              <a:gd name="connsiteY252" fmla="*/ 274104 h 648000"/>
              <a:gd name="connsiteX253" fmla="*/ 192000 w 720000"/>
              <a:gd name="connsiteY253" fmla="*/ 282396 h 648000"/>
              <a:gd name="connsiteX254" fmla="*/ 132000 w 720000"/>
              <a:gd name="connsiteY254" fmla="*/ 266772 h 648000"/>
              <a:gd name="connsiteX255" fmla="*/ 132000 w 720000"/>
              <a:gd name="connsiteY255" fmla="*/ 323784 h 648000"/>
              <a:gd name="connsiteX256" fmla="*/ 97008 w 720000"/>
              <a:gd name="connsiteY256" fmla="*/ 302436 h 648000"/>
              <a:gd name="connsiteX257" fmla="*/ 96204 w 720000"/>
              <a:gd name="connsiteY257" fmla="*/ 301092 h 648000"/>
              <a:gd name="connsiteX258" fmla="*/ 96000 w 720000"/>
              <a:gd name="connsiteY258" fmla="*/ 299952 h 648000"/>
              <a:gd name="connsiteX259" fmla="*/ 96000 w 720000"/>
              <a:gd name="connsiteY259" fmla="*/ 250260 h 648000"/>
              <a:gd name="connsiteX260" fmla="*/ 132000 w 720000"/>
              <a:gd name="connsiteY260" fmla="*/ 266772 h 648000"/>
              <a:gd name="connsiteX261" fmla="*/ 419808 w 720000"/>
              <a:gd name="connsiteY261" fmla="*/ 299760 h 648000"/>
              <a:gd name="connsiteX262" fmla="*/ 456000 w 720000"/>
              <a:gd name="connsiteY262" fmla="*/ 298608 h 648000"/>
              <a:gd name="connsiteX263" fmla="*/ 456000 w 720000"/>
              <a:gd name="connsiteY263" fmla="*/ 358464 h 648000"/>
              <a:gd name="connsiteX264" fmla="*/ 408000 w 720000"/>
              <a:gd name="connsiteY264" fmla="*/ 359844 h 648000"/>
              <a:gd name="connsiteX265" fmla="*/ 408000 w 720000"/>
              <a:gd name="connsiteY265" fmla="*/ 299940 h 648000"/>
              <a:gd name="connsiteX266" fmla="*/ 417900 w 720000"/>
              <a:gd name="connsiteY266" fmla="*/ 299796 h 648000"/>
              <a:gd name="connsiteX267" fmla="*/ 419808 w 720000"/>
              <a:gd name="connsiteY267" fmla="*/ 299760 h 648000"/>
              <a:gd name="connsiteX268" fmla="*/ 574884 w 720000"/>
              <a:gd name="connsiteY268" fmla="*/ 345804 h 648000"/>
              <a:gd name="connsiteX269" fmla="*/ 558840 w 720000"/>
              <a:gd name="connsiteY269" fmla="*/ 348444 h 648000"/>
              <a:gd name="connsiteX270" fmla="*/ 549288 w 720000"/>
              <a:gd name="connsiteY270" fmla="*/ 349836 h 648000"/>
              <a:gd name="connsiteX271" fmla="*/ 540012 w 720000"/>
              <a:gd name="connsiteY271" fmla="*/ 351036 h 648000"/>
              <a:gd name="connsiteX272" fmla="*/ 540012 w 720000"/>
              <a:gd name="connsiteY272" fmla="*/ 291744 h 648000"/>
              <a:gd name="connsiteX273" fmla="*/ 576012 w 720000"/>
              <a:gd name="connsiteY273" fmla="*/ 286680 h 648000"/>
              <a:gd name="connsiteX274" fmla="*/ 576012 w 720000"/>
              <a:gd name="connsiteY274" fmla="*/ 345600 h 648000"/>
              <a:gd name="connsiteX275" fmla="*/ 574884 w 720000"/>
              <a:gd name="connsiteY275" fmla="*/ 345804 h 648000"/>
              <a:gd name="connsiteX276" fmla="*/ 493632 w 720000"/>
              <a:gd name="connsiteY276" fmla="*/ 356052 h 648000"/>
              <a:gd name="connsiteX277" fmla="*/ 480000 w 720000"/>
              <a:gd name="connsiteY277" fmla="*/ 356988 h 648000"/>
              <a:gd name="connsiteX278" fmla="*/ 480000 w 720000"/>
              <a:gd name="connsiteY278" fmla="*/ 297252 h 648000"/>
              <a:gd name="connsiteX279" fmla="*/ 516000 w 720000"/>
              <a:gd name="connsiteY279" fmla="*/ 294336 h 648000"/>
              <a:gd name="connsiteX280" fmla="*/ 516000 w 720000"/>
              <a:gd name="connsiteY280" fmla="*/ 353868 h 648000"/>
              <a:gd name="connsiteX281" fmla="*/ 494904 w 720000"/>
              <a:gd name="connsiteY281" fmla="*/ 355932 h 648000"/>
              <a:gd name="connsiteX282" fmla="*/ 493632 w 720000"/>
              <a:gd name="connsiteY282" fmla="*/ 356052 h 648000"/>
              <a:gd name="connsiteX283" fmla="*/ 630768 w 720000"/>
              <a:gd name="connsiteY283" fmla="*/ 333552 h 648000"/>
              <a:gd name="connsiteX284" fmla="*/ 612012 w 720000"/>
              <a:gd name="connsiteY284" fmla="*/ 338304 h 648000"/>
              <a:gd name="connsiteX285" fmla="*/ 602856 w 720000"/>
              <a:gd name="connsiteY285" fmla="*/ 340368 h 648000"/>
              <a:gd name="connsiteX286" fmla="*/ 600012 w 720000"/>
              <a:gd name="connsiteY286" fmla="*/ 340956 h 648000"/>
              <a:gd name="connsiteX287" fmla="*/ 600012 w 720000"/>
              <a:gd name="connsiteY287" fmla="*/ 282408 h 648000"/>
              <a:gd name="connsiteX288" fmla="*/ 636012 w 720000"/>
              <a:gd name="connsiteY288" fmla="*/ 274116 h 648000"/>
              <a:gd name="connsiteX289" fmla="*/ 636012 w 720000"/>
              <a:gd name="connsiteY289" fmla="*/ 332088 h 648000"/>
              <a:gd name="connsiteX290" fmla="*/ 630768 w 720000"/>
              <a:gd name="connsiteY290" fmla="*/ 333552 h 648000"/>
              <a:gd name="connsiteX291" fmla="*/ 695868 w 720000"/>
              <a:gd name="connsiteY291" fmla="*/ 216780 h 648000"/>
              <a:gd name="connsiteX292" fmla="*/ 643332 w 720000"/>
              <a:gd name="connsiteY292" fmla="*/ 245952 h 648000"/>
              <a:gd name="connsiteX293" fmla="*/ 643332 w 720000"/>
              <a:gd name="connsiteY293" fmla="*/ 245952 h 648000"/>
              <a:gd name="connsiteX294" fmla="*/ 450252 w 720000"/>
              <a:gd name="connsiteY294" fmla="*/ 274800 h 648000"/>
              <a:gd name="connsiteX295" fmla="*/ 437256 w 720000"/>
              <a:gd name="connsiteY295" fmla="*/ 275304 h 648000"/>
              <a:gd name="connsiteX296" fmla="*/ 426408 w 720000"/>
              <a:gd name="connsiteY296" fmla="*/ 275628 h 648000"/>
              <a:gd name="connsiteX297" fmla="*/ 396000 w 720000"/>
              <a:gd name="connsiteY297" fmla="*/ 276000 h 648000"/>
              <a:gd name="connsiteX298" fmla="*/ 365592 w 720000"/>
              <a:gd name="connsiteY298" fmla="*/ 275616 h 648000"/>
              <a:gd name="connsiteX299" fmla="*/ 354744 w 720000"/>
              <a:gd name="connsiteY299" fmla="*/ 275292 h 648000"/>
              <a:gd name="connsiteX300" fmla="*/ 341748 w 720000"/>
              <a:gd name="connsiteY300" fmla="*/ 274788 h 648000"/>
              <a:gd name="connsiteX301" fmla="*/ 148668 w 720000"/>
              <a:gd name="connsiteY301" fmla="*/ 245940 h 648000"/>
              <a:gd name="connsiteX302" fmla="*/ 148668 w 720000"/>
              <a:gd name="connsiteY302" fmla="*/ 245940 h 648000"/>
              <a:gd name="connsiteX303" fmla="*/ 96168 w 720000"/>
              <a:gd name="connsiteY303" fmla="*/ 216972 h 648000"/>
              <a:gd name="connsiteX304" fmla="*/ 96372 w 720000"/>
              <a:gd name="connsiteY304" fmla="*/ 216264 h 648000"/>
              <a:gd name="connsiteX305" fmla="*/ 98928 w 720000"/>
              <a:gd name="connsiteY305" fmla="*/ 216840 h 648000"/>
              <a:gd name="connsiteX306" fmla="*/ 113328 w 720000"/>
              <a:gd name="connsiteY306" fmla="*/ 220068 h 648000"/>
              <a:gd name="connsiteX307" fmla="*/ 191748 w 720000"/>
              <a:gd name="connsiteY307" fmla="*/ 232632 h 648000"/>
              <a:gd name="connsiteX308" fmla="*/ 192000 w 720000"/>
              <a:gd name="connsiteY308" fmla="*/ 232680 h 648000"/>
              <a:gd name="connsiteX309" fmla="*/ 192060 w 720000"/>
              <a:gd name="connsiteY309" fmla="*/ 232668 h 648000"/>
              <a:gd name="connsiteX310" fmla="*/ 251556 w 720000"/>
              <a:gd name="connsiteY310" fmla="*/ 237780 h 648000"/>
              <a:gd name="connsiteX311" fmla="*/ 252000 w 720000"/>
              <a:gd name="connsiteY311" fmla="*/ 237864 h 648000"/>
              <a:gd name="connsiteX312" fmla="*/ 252228 w 720000"/>
              <a:gd name="connsiteY312" fmla="*/ 237816 h 648000"/>
              <a:gd name="connsiteX313" fmla="*/ 296892 w 720000"/>
              <a:gd name="connsiteY313" fmla="*/ 239652 h 648000"/>
              <a:gd name="connsiteX314" fmla="*/ 324000 w 720000"/>
              <a:gd name="connsiteY314" fmla="*/ 240000 h 648000"/>
              <a:gd name="connsiteX315" fmla="*/ 343272 w 720000"/>
              <a:gd name="connsiteY315" fmla="*/ 239808 h 648000"/>
              <a:gd name="connsiteX316" fmla="*/ 567504 w 720000"/>
              <a:gd name="connsiteY316" fmla="*/ 212028 h 648000"/>
              <a:gd name="connsiteX317" fmla="*/ 575124 w 720000"/>
              <a:gd name="connsiteY317" fmla="*/ 209784 h 648000"/>
              <a:gd name="connsiteX318" fmla="*/ 579684 w 720000"/>
              <a:gd name="connsiteY318" fmla="*/ 208392 h 648000"/>
              <a:gd name="connsiteX319" fmla="*/ 592212 w 720000"/>
              <a:gd name="connsiteY319" fmla="*/ 204084 h 648000"/>
              <a:gd name="connsiteX320" fmla="*/ 594264 w 720000"/>
              <a:gd name="connsiteY320" fmla="*/ 203292 h 648000"/>
              <a:gd name="connsiteX321" fmla="*/ 604044 w 720000"/>
              <a:gd name="connsiteY321" fmla="*/ 199320 h 648000"/>
              <a:gd name="connsiteX322" fmla="*/ 606744 w 720000"/>
              <a:gd name="connsiteY322" fmla="*/ 198144 h 648000"/>
              <a:gd name="connsiteX323" fmla="*/ 616260 w 720000"/>
              <a:gd name="connsiteY323" fmla="*/ 193512 h 648000"/>
              <a:gd name="connsiteX324" fmla="*/ 620028 w 720000"/>
              <a:gd name="connsiteY324" fmla="*/ 191352 h 648000"/>
              <a:gd name="connsiteX325" fmla="*/ 624240 w 720000"/>
              <a:gd name="connsiteY325" fmla="*/ 188832 h 648000"/>
              <a:gd name="connsiteX326" fmla="*/ 626616 w 720000"/>
              <a:gd name="connsiteY326" fmla="*/ 187416 h 648000"/>
              <a:gd name="connsiteX327" fmla="*/ 695868 w 720000"/>
              <a:gd name="connsiteY327" fmla="*/ 216780 h 648000"/>
              <a:gd name="connsiteX328" fmla="*/ 324000 w 720000"/>
              <a:gd name="connsiteY328" fmla="*/ 24000 h 648000"/>
              <a:gd name="connsiteX329" fmla="*/ 623820 w 720000"/>
              <a:gd name="connsiteY329" fmla="*/ 73032 h 648000"/>
              <a:gd name="connsiteX330" fmla="*/ 571332 w 720000"/>
              <a:gd name="connsiteY330" fmla="*/ 101940 h 648000"/>
              <a:gd name="connsiteX331" fmla="*/ 571332 w 720000"/>
              <a:gd name="connsiteY331" fmla="*/ 101940 h 648000"/>
              <a:gd name="connsiteX332" fmla="*/ 378252 w 720000"/>
              <a:gd name="connsiteY332" fmla="*/ 130788 h 648000"/>
              <a:gd name="connsiteX333" fmla="*/ 365256 w 720000"/>
              <a:gd name="connsiteY333" fmla="*/ 131292 h 648000"/>
              <a:gd name="connsiteX334" fmla="*/ 354408 w 720000"/>
              <a:gd name="connsiteY334" fmla="*/ 131616 h 648000"/>
              <a:gd name="connsiteX335" fmla="*/ 324000 w 720000"/>
              <a:gd name="connsiteY335" fmla="*/ 132000 h 648000"/>
              <a:gd name="connsiteX336" fmla="*/ 293592 w 720000"/>
              <a:gd name="connsiteY336" fmla="*/ 131616 h 648000"/>
              <a:gd name="connsiteX337" fmla="*/ 282744 w 720000"/>
              <a:gd name="connsiteY337" fmla="*/ 131292 h 648000"/>
              <a:gd name="connsiteX338" fmla="*/ 269748 w 720000"/>
              <a:gd name="connsiteY338" fmla="*/ 130788 h 648000"/>
              <a:gd name="connsiteX339" fmla="*/ 76668 w 720000"/>
              <a:gd name="connsiteY339" fmla="*/ 101940 h 648000"/>
              <a:gd name="connsiteX340" fmla="*/ 76668 w 720000"/>
              <a:gd name="connsiteY340" fmla="*/ 101940 h 648000"/>
              <a:gd name="connsiteX341" fmla="*/ 24180 w 720000"/>
              <a:gd name="connsiteY341" fmla="*/ 73032 h 648000"/>
              <a:gd name="connsiteX342" fmla="*/ 324000 w 720000"/>
              <a:gd name="connsiteY342" fmla="*/ 24000 h 648000"/>
              <a:gd name="connsiteX343" fmla="*/ 24000 w 720000"/>
              <a:gd name="connsiteY343" fmla="*/ 155952 h 648000"/>
              <a:gd name="connsiteX344" fmla="*/ 24000 w 720000"/>
              <a:gd name="connsiteY344" fmla="*/ 106260 h 648000"/>
              <a:gd name="connsiteX345" fmla="*/ 60000 w 720000"/>
              <a:gd name="connsiteY345" fmla="*/ 122772 h 648000"/>
              <a:gd name="connsiteX346" fmla="*/ 60000 w 720000"/>
              <a:gd name="connsiteY346" fmla="*/ 180228 h 648000"/>
              <a:gd name="connsiteX347" fmla="*/ 24000 w 720000"/>
              <a:gd name="connsiteY347" fmla="*/ 155952 h 648000"/>
              <a:gd name="connsiteX348" fmla="*/ 82128 w 720000"/>
              <a:gd name="connsiteY348" fmla="*/ 322020 h 648000"/>
              <a:gd name="connsiteX349" fmla="*/ 82764 w 720000"/>
              <a:gd name="connsiteY349" fmla="*/ 322572 h 648000"/>
              <a:gd name="connsiteX350" fmla="*/ 175560 w 720000"/>
              <a:gd name="connsiteY350" fmla="*/ 361908 h 648000"/>
              <a:gd name="connsiteX351" fmla="*/ 178548 w 720000"/>
              <a:gd name="connsiteY351" fmla="*/ 362580 h 648000"/>
              <a:gd name="connsiteX352" fmla="*/ 188004 w 720000"/>
              <a:gd name="connsiteY352" fmla="*/ 364620 h 648000"/>
              <a:gd name="connsiteX353" fmla="*/ 323904 w 720000"/>
              <a:gd name="connsiteY353" fmla="*/ 381852 h 648000"/>
              <a:gd name="connsiteX354" fmla="*/ 323988 w 720000"/>
              <a:gd name="connsiteY354" fmla="*/ 381864 h 648000"/>
              <a:gd name="connsiteX355" fmla="*/ 324036 w 720000"/>
              <a:gd name="connsiteY355" fmla="*/ 381852 h 648000"/>
              <a:gd name="connsiteX356" fmla="*/ 373872 w 720000"/>
              <a:gd name="connsiteY356" fmla="*/ 383748 h 648000"/>
              <a:gd name="connsiteX357" fmla="*/ 396000 w 720000"/>
              <a:gd name="connsiteY357" fmla="*/ 384000 h 648000"/>
              <a:gd name="connsiteX358" fmla="*/ 421416 w 720000"/>
              <a:gd name="connsiteY358" fmla="*/ 383700 h 648000"/>
              <a:gd name="connsiteX359" fmla="*/ 467832 w 720000"/>
              <a:gd name="connsiteY359" fmla="*/ 381840 h 648000"/>
              <a:gd name="connsiteX360" fmla="*/ 468000 w 720000"/>
              <a:gd name="connsiteY360" fmla="*/ 381876 h 648000"/>
              <a:gd name="connsiteX361" fmla="*/ 468300 w 720000"/>
              <a:gd name="connsiteY361" fmla="*/ 381816 h 648000"/>
              <a:gd name="connsiteX362" fmla="*/ 606828 w 720000"/>
              <a:gd name="connsiteY362" fmla="*/ 364080 h 648000"/>
              <a:gd name="connsiteX363" fmla="*/ 571332 w 720000"/>
              <a:gd name="connsiteY363" fmla="*/ 377952 h 648000"/>
              <a:gd name="connsiteX364" fmla="*/ 571332 w 720000"/>
              <a:gd name="connsiteY364" fmla="*/ 377952 h 648000"/>
              <a:gd name="connsiteX365" fmla="*/ 363960 w 720000"/>
              <a:gd name="connsiteY365" fmla="*/ 407340 h 648000"/>
              <a:gd name="connsiteX366" fmla="*/ 355860 w 720000"/>
              <a:gd name="connsiteY366" fmla="*/ 407592 h 648000"/>
              <a:gd name="connsiteX367" fmla="*/ 346944 w 720000"/>
              <a:gd name="connsiteY367" fmla="*/ 407772 h 648000"/>
              <a:gd name="connsiteX368" fmla="*/ 324000 w 720000"/>
              <a:gd name="connsiteY368" fmla="*/ 408000 h 648000"/>
              <a:gd name="connsiteX369" fmla="*/ 293592 w 720000"/>
              <a:gd name="connsiteY369" fmla="*/ 407616 h 648000"/>
              <a:gd name="connsiteX370" fmla="*/ 282744 w 720000"/>
              <a:gd name="connsiteY370" fmla="*/ 407292 h 648000"/>
              <a:gd name="connsiteX371" fmla="*/ 269748 w 720000"/>
              <a:gd name="connsiteY371" fmla="*/ 406788 h 648000"/>
              <a:gd name="connsiteX372" fmla="*/ 76668 w 720000"/>
              <a:gd name="connsiteY372" fmla="*/ 377940 h 648000"/>
              <a:gd name="connsiteX373" fmla="*/ 76668 w 720000"/>
              <a:gd name="connsiteY373" fmla="*/ 377940 h 648000"/>
              <a:gd name="connsiteX374" fmla="*/ 24132 w 720000"/>
              <a:gd name="connsiteY374" fmla="*/ 348744 h 648000"/>
              <a:gd name="connsiteX375" fmla="*/ 82128 w 720000"/>
              <a:gd name="connsiteY375" fmla="*/ 322020 h 648000"/>
              <a:gd name="connsiteX376" fmla="*/ 24000 w 720000"/>
              <a:gd name="connsiteY376" fmla="*/ 431952 h 648000"/>
              <a:gd name="connsiteX377" fmla="*/ 24000 w 720000"/>
              <a:gd name="connsiteY377" fmla="*/ 382260 h 648000"/>
              <a:gd name="connsiteX378" fmla="*/ 60000 w 720000"/>
              <a:gd name="connsiteY378" fmla="*/ 398772 h 648000"/>
              <a:gd name="connsiteX379" fmla="*/ 60000 w 720000"/>
              <a:gd name="connsiteY379" fmla="*/ 456000 h 648000"/>
              <a:gd name="connsiteX380" fmla="*/ 53148 w 720000"/>
              <a:gd name="connsiteY380" fmla="*/ 453336 h 648000"/>
              <a:gd name="connsiteX381" fmla="*/ 53004 w 720000"/>
              <a:gd name="connsiteY381" fmla="*/ 453480 h 648000"/>
              <a:gd name="connsiteX382" fmla="*/ 24000 w 720000"/>
              <a:gd name="connsiteY382" fmla="*/ 431952 h 648000"/>
              <a:gd name="connsiteX383" fmla="*/ 60000 w 720000"/>
              <a:gd name="connsiteY383" fmla="*/ 563952 h 648000"/>
              <a:gd name="connsiteX384" fmla="*/ 60000 w 720000"/>
              <a:gd name="connsiteY384" fmla="*/ 514260 h 648000"/>
              <a:gd name="connsiteX385" fmla="*/ 96000 w 720000"/>
              <a:gd name="connsiteY385" fmla="*/ 530772 h 648000"/>
              <a:gd name="connsiteX386" fmla="*/ 96000 w 720000"/>
              <a:gd name="connsiteY386" fmla="*/ 588228 h 648000"/>
              <a:gd name="connsiteX387" fmla="*/ 60000 w 720000"/>
              <a:gd name="connsiteY387" fmla="*/ 563952 h 648000"/>
              <a:gd name="connsiteX388" fmla="*/ 624000 w 720000"/>
              <a:gd name="connsiteY388" fmla="*/ 588228 h 648000"/>
              <a:gd name="connsiteX389" fmla="*/ 624000 w 720000"/>
              <a:gd name="connsiteY389" fmla="*/ 530784 h 648000"/>
              <a:gd name="connsiteX390" fmla="*/ 660000 w 720000"/>
              <a:gd name="connsiteY390" fmla="*/ 514272 h 648000"/>
              <a:gd name="connsiteX391" fmla="*/ 660000 w 720000"/>
              <a:gd name="connsiteY391" fmla="*/ 563928 h 648000"/>
              <a:gd name="connsiteX392" fmla="*/ 624000 w 720000"/>
              <a:gd name="connsiteY392" fmla="*/ 588228 h 648000"/>
              <a:gd name="connsiteX393" fmla="*/ 659844 w 720000"/>
              <a:gd name="connsiteY393" fmla="*/ 480924 h 648000"/>
              <a:gd name="connsiteX394" fmla="*/ 607332 w 720000"/>
              <a:gd name="connsiteY394" fmla="*/ 509952 h 648000"/>
              <a:gd name="connsiteX395" fmla="*/ 607332 w 720000"/>
              <a:gd name="connsiteY395" fmla="*/ 509952 h 648000"/>
              <a:gd name="connsiteX396" fmla="*/ 414252 w 720000"/>
              <a:gd name="connsiteY396" fmla="*/ 538800 h 648000"/>
              <a:gd name="connsiteX397" fmla="*/ 401256 w 720000"/>
              <a:gd name="connsiteY397" fmla="*/ 539304 h 648000"/>
              <a:gd name="connsiteX398" fmla="*/ 390408 w 720000"/>
              <a:gd name="connsiteY398" fmla="*/ 539628 h 648000"/>
              <a:gd name="connsiteX399" fmla="*/ 360000 w 720000"/>
              <a:gd name="connsiteY399" fmla="*/ 540000 h 648000"/>
              <a:gd name="connsiteX400" fmla="*/ 329568 w 720000"/>
              <a:gd name="connsiteY400" fmla="*/ 539616 h 648000"/>
              <a:gd name="connsiteX401" fmla="*/ 318828 w 720000"/>
              <a:gd name="connsiteY401" fmla="*/ 539292 h 648000"/>
              <a:gd name="connsiteX402" fmla="*/ 305748 w 720000"/>
              <a:gd name="connsiteY402" fmla="*/ 538788 h 648000"/>
              <a:gd name="connsiteX403" fmla="*/ 112668 w 720000"/>
              <a:gd name="connsiteY403" fmla="*/ 509940 h 648000"/>
              <a:gd name="connsiteX404" fmla="*/ 112668 w 720000"/>
              <a:gd name="connsiteY404" fmla="*/ 509940 h 648000"/>
              <a:gd name="connsiteX405" fmla="*/ 60288 w 720000"/>
              <a:gd name="connsiteY405" fmla="*/ 481680 h 648000"/>
              <a:gd name="connsiteX406" fmla="*/ 71376 w 720000"/>
              <a:gd name="connsiteY406" fmla="*/ 485328 h 648000"/>
              <a:gd name="connsiteX407" fmla="*/ 72528 w 720000"/>
              <a:gd name="connsiteY407" fmla="*/ 485676 h 648000"/>
              <a:gd name="connsiteX408" fmla="*/ 82476 w 720000"/>
              <a:gd name="connsiteY408" fmla="*/ 488568 h 648000"/>
              <a:gd name="connsiteX409" fmla="*/ 86364 w 720000"/>
              <a:gd name="connsiteY409" fmla="*/ 489636 h 648000"/>
              <a:gd name="connsiteX410" fmla="*/ 92220 w 720000"/>
              <a:gd name="connsiteY410" fmla="*/ 491148 h 648000"/>
              <a:gd name="connsiteX411" fmla="*/ 251940 w 720000"/>
              <a:gd name="connsiteY411" fmla="*/ 513840 h 648000"/>
              <a:gd name="connsiteX412" fmla="*/ 252000 w 720000"/>
              <a:gd name="connsiteY412" fmla="*/ 513852 h 648000"/>
              <a:gd name="connsiteX413" fmla="*/ 252036 w 720000"/>
              <a:gd name="connsiteY413" fmla="*/ 513840 h 648000"/>
              <a:gd name="connsiteX414" fmla="*/ 308832 w 720000"/>
              <a:gd name="connsiteY414" fmla="*/ 515856 h 648000"/>
              <a:gd name="connsiteX415" fmla="*/ 324000 w 720000"/>
              <a:gd name="connsiteY415" fmla="*/ 516000 h 648000"/>
              <a:gd name="connsiteX416" fmla="*/ 344232 w 720000"/>
              <a:gd name="connsiteY416" fmla="*/ 515796 h 648000"/>
              <a:gd name="connsiteX417" fmla="*/ 395916 w 720000"/>
              <a:gd name="connsiteY417" fmla="*/ 513852 h 648000"/>
              <a:gd name="connsiteX418" fmla="*/ 396012 w 720000"/>
              <a:gd name="connsiteY418" fmla="*/ 513876 h 648000"/>
              <a:gd name="connsiteX419" fmla="*/ 396168 w 720000"/>
              <a:gd name="connsiteY419" fmla="*/ 513840 h 648000"/>
              <a:gd name="connsiteX420" fmla="*/ 455808 w 720000"/>
              <a:gd name="connsiteY420" fmla="*/ 508644 h 648000"/>
              <a:gd name="connsiteX421" fmla="*/ 456012 w 720000"/>
              <a:gd name="connsiteY421" fmla="*/ 508680 h 648000"/>
              <a:gd name="connsiteX422" fmla="*/ 456756 w 720000"/>
              <a:gd name="connsiteY422" fmla="*/ 508524 h 648000"/>
              <a:gd name="connsiteX423" fmla="*/ 517032 w 720000"/>
              <a:gd name="connsiteY423" fmla="*/ 499524 h 648000"/>
              <a:gd name="connsiteX424" fmla="*/ 528468 w 720000"/>
              <a:gd name="connsiteY424" fmla="*/ 497328 h 648000"/>
              <a:gd name="connsiteX425" fmla="*/ 530988 w 720000"/>
              <a:gd name="connsiteY425" fmla="*/ 496812 h 648000"/>
              <a:gd name="connsiteX426" fmla="*/ 618144 w 720000"/>
              <a:gd name="connsiteY426" fmla="*/ 468444 h 648000"/>
              <a:gd name="connsiteX427" fmla="*/ 621468 w 720000"/>
              <a:gd name="connsiteY427" fmla="*/ 466536 h 648000"/>
              <a:gd name="connsiteX428" fmla="*/ 625308 w 720000"/>
              <a:gd name="connsiteY428" fmla="*/ 464124 h 648000"/>
              <a:gd name="connsiteX429" fmla="*/ 628848 w 720000"/>
              <a:gd name="connsiteY429" fmla="*/ 461904 h 648000"/>
              <a:gd name="connsiteX430" fmla="*/ 659844 w 720000"/>
              <a:gd name="connsiteY430" fmla="*/ 480924 h 648000"/>
              <a:gd name="connsiteX431" fmla="*/ 660000 w 720000"/>
              <a:gd name="connsiteY431" fmla="*/ 324228 h 648000"/>
              <a:gd name="connsiteX432" fmla="*/ 660000 w 720000"/>
              <a:gd name="connsiteY432" fmla="*/ 266784 h 648000"/>
              <a:gd name="connsiteX433" fmla="*/ 696000 w 720000"/>
              <a:gd name="connsiteY433" fmla="*/ 250272 h 648000"/>
              <a:gd name="connsiteX434" fmla="*/ 696000 w 720000"/>
              <a:gd name="connsiteY434" fmla="*/ 299928 h 648000"/>
              <a:gd name="connsiteX435" fmla="*/ 660000 w 720000"/>
              <a:gd name="connsiteY435" fmla="*/ 324228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720000" h="648000">
                <a:moveTo>
                  <a:pt x="719868" y="216000"/>
                </a:moveTo>
                <a:cubicBezTo>
                  <a:pt x="718680" y="195468"/>
                  <a:pt x="694260" y="179424"/>
                  <a:pt x="645420" y="167184"/>
                </a:cubicBezTo>
                <a:cubicBezTo>
                  <a:pt x="647064" y="163584"/>
                  <a:pt x="647988" y="159840"/>
                  <a:pt x="648000" y="155952"/>
                </a:cubicBezTo>
                <a:lnTo>
                  <a:pt x="648000" y="72000"/>
                </a:lnTo>
                <a:lnTo>
                  <a:pt x="647796" y="72000"/>
                </a:lnTo>
                <a:cubicBezTo>
                  <a:pt x="643500" y="2064"/>
                  <a:pt x="356916" y="0"/>
                  <a:pt x="324000" y="0"/>
                </a:cubicBezTo>
                <a:cubicBezTo>
                  <a:pt x="291084" y="0"/>
                  <a:pt x="4500" y="2064"/>
                  <a:pt x="204" y="72000"/>
                </a:cubicBezTo>
                <a:lnTo>
                  <a:pt x="0" y="72000"/>
                </a:lnTo>
                <a:lnTo>
                  <a:pt x="0" y="73560"/>
                </a:lnTo>
                <a:lnTo>
                  <a:pt x="0" y="73560"/>
                </a:lnTo>
                <a:lnTo>
                  <a:pt x="0" y="73560"/>
                </a:lnTo>
                <a:lnTo>
                  <a:pt x="0" y="155988"/>
                </a:lnTo>
                <a:cubicBezTo>
                  <a:pt x="60" y="178788"/>
                  <a:pt x="29484" y="196632"/>
                  <a:pt x="73260" y="209916"/>
                </a:cubicBezTo>
                <a:cubicBezTo>
                  <a:pt x="72660" y="211908"/>
                  <a:pt x="72300" y="213936"/>
                  <a:pt x="72180" y="216000"/>
                </a:cubicBezTo>
                <a:lnTo>
                  <a:pt x="72000" y="216000"/>
                </a:lnTo>
                <a:lnTo>
                  <a:pt x="72000" y="217560"/>
                </a:lnTo>
                <a:lnTo>
                  <a:pt x="72000" y="217560"/>
                </a:lnTo>
                <a:lnTo>
                  <a:pt x="72000" y="217560"/>
                </a:lnTo>
                <a:lnTo>
                  <a:pt x="72000" y="299844"/>
                </a:lnTo>
                <a:cubicBezTo>
                  <a:pt x="24840" y="311988"/>
                  <a:pt x="1284" y="327804"/>
                  <a:pt x="120" y="348000"/>
                </a:cubicBezTo>
                <a:lnTo>
                  <a:pt x="0" y="348000"/>
                </a:lnTo>
                <a:lnTo>
                  <a:pt x="0" y="349560"/>
                </a:lnTo>
                <a:lnTo>
                  <a:pt x="0" y="349560"/>
                </a:lnTo>
                <a:lnTo>
                  <a:pt x="0" y="349560"/>
                </a:lnTo>
                <a:lnTo>
                  <a:pt x="0" y="431988"/>
                </a:lnTo>
                <a:cubicBezTo>
                  <a:pt x="36" y="447864"/>
                  <a:pt x="14352" y="461328"/>
                  <a:pt x="37776" y="472548"/>
                </a:cubicBezTo>
                <a:cubicBezTo>
                  <a:pt x="36888" y="474984"/>
                  <a:pt x="36336" y="477468"/>
                  <a:pt x="36180" y="480012"/>
                </a:cubicBezTo>
                <a:lnTo>
                  <a:pt x="36000" y="480012"/>
                </a:lnTo>
                <a:lnTo>
                  <a:pt x="36000" y="481572"/>
                </a:lnTo>
                <a:lnTo>
                  <a:pt x="36000" y="481572"/>
                </a:lnTo>
                <a:lnTo>
                  <a:pt x="36000" y="481572"/>
                </a:lnTo>
                <a:lnTo>
                  <a:pt x="36000" y="564000"/>
                </a:lnTo>
                <a:cubicBezTo>
                  <a:pt x="36096" y="603912"/>
                  <a:pt x="125964" y="628692"/>
                  <a:pt x="225816" y="640260"/>
                </a:cubicBezTo>
                <a:cubicBezTo>
                  <a:pt x="226548" y="640404"/>
                  <a:pt x="227220" y="640704"/>
                  <a:pt x="228000" y="640704"/>
                </a:cubicBezTo>
                <a:cubicBezTo>
                  <a:pt x="228228" y="640704"/>
                  <a:pt x="228420" y="640584"/>
                  <a:pt x="228648" y="640572"/>
                </a:cubicBezTo>
                <a:cubicBezTo>
                  <a:pt x="247896" y="642744"/>
                  <a:pt x="267456" y="644436"/>
                  <a:pt x="286812" y="645648"/>
                </a:cubicBezTo>
                <a:cubicBezTo>
                  <a:pt x="287220" y="645696"/>
                  <a:pt x="287580" y="645888"/>
                  <a:pt x="288000" y="645888"/>
                </a:cubicBezTo>
                <a:cubicBezTo>
                  <a:pt x="288228" y="645888"/>
                  <a:pt x="288408" y="645768"/>
                  <a:pt x="288624" y="645756"/>
                </a:cubicBezTo>
                <a:cubicBezTo>
                  <a:pt x="313200" y="647244"/>
                  <a:pt x="337380" y="648000"/>
                  <a:pt x="360000" y="648000"/>
                </a:cubicBezTo>
                <a:cubicBezTo>
                  <a:pt x="382620" y="648000"/>
                  <a:pt x="406800" y="647244"/>
                  <a:pt x="431376" y="645744"/>
                </a:cubicBezTo>
                <a:cubicBezTo>
                  <a:pt x="431592" y="645756"/>
                  <a:pt x="431784" y="645876"/>
                  <a:pt x="432000" y="645876"/>
                </a:cubicBezTo>
                <a:cubicBezTo>
                  <a:pt x="432420" y="645876"/>
                  <a:pt x="432780" y="645672"/>
                  <a:pt x="433188" y="645636"/>
                </a:cubicBezTo>
                <a:cubicBezTo>
                  <a:pt x="452544" y="644424"/>
                  <a:pt x="472104" y="642744"/>
                  <a:pt x="491352" y="640560"/>
                </a:cubicBezTo>
                <a:cubicBezTo>
                  <a:pt x="491580" y="640560"/>
                  <a:pt x="491772" y="640680"/>
                  <a:pt x="492000" y="640680"/>
                </a:cubicBezTo>
                <a:cubicBezTo>
                  <a:pt x="492780" y="640680"/>
                  <a:pt x="493452" y="640380"/>
                  <a:pt x="494184" y="640236"/>
                </a:cubicBezTo>
                <a:cubicBezTo>
                  <a:pt x="594036" y="628668"/>
                  <a:pt x="683892" y="603876"/>
                  <a:pt x="684000" y="563952"/>
                </a:cubicBezTo>
                <a:lnTo>
                  <a:pt x="684000" y="480000"/>
                </a:lnTo>
                <a:lnTo>
                  <a:pt x="683808" y="480000"/>
                </a:lnTo>
                <a:cubicBezTo>
                  <a:pt x="682968" y="465288"/>
                  <a:pt x="670428" y="453012"/>
                  <a:pt x="645660" y="442752"/>
                </a:cubicBezTo>
                <a:cubicBezTo>
                  <a:pt x="647172" y="439284"/>
                  <a:pt x="648000" y="435684"/>
                  <a:pt x="648000" y="431952"/>
                </a:cubicBezTo>
                <a:lnTo>
                  <a:pt x="648000" y="353520"/>
                </a:lnTo>
                <a:cubicBezTo>
                  <a:pt x="691080" y="340272"/>
                  <a:pt x="719940" y="322548"/>
                  <a:pt x="720000" y="299952"/>
                </a:cubicBezTo>
                <a:lnTo>
                  <a:pt x="720000" y="216000"/>
                </a:lnTo>
                <a:lnTo>
                  <a:pt x="719868" y="216000"/>
                </a:lnTo>
                <a:close/>
                <a:moveTo>
                  <a:pt x="622704" y="435852"/>
                </a:moveTo>
                <a:lnTo>
                  <a:pt x="618612" y="439440"/>
                </a:lnTo>
                <a:cubicBezTo>
                  <a:pt x="612312" y="444996"/>
                  <a:pt x="601812" y="450600"/>
                  <a:pt x="588000" y="456000"/>
                </a:cubicBezTo>
                <a:lnTo>
                  <a:pt x="588000" y="398784"/>
                </a:lnTo>
                <a:cubicBezTo>
                  <a:pt x="602268" y="393816"/>
                  <a:pt x="614412" y="388308"/>
                  <a:pt x="624000" y="382272"/>
                </a:cubicBezTo>
                <a:lnTo>
                  <a:pt x="624000" y="431928"/>
                </a:lnTo>
                <a:cubicBezTo>
                  <a:pt x="624000" y="433164"/>
                  <a:pt x="623544" y="434484"/>
                  <a:pt x="622704" y="435852"/>
                </a:cubicBezTo>
                <a:close/>
                <a:moveTo>
                  <a:pt x="354312" y="491616"/>
                </a:moveTo>
                <a:cubicBezTo>
                  <a:pt x="352560" y="491664"/>
                  <a:pt x="350796" y="491688"/>
                  <a:pt x="349032" y="491724"/>
                </a:cubicBezTo>
                <a:cubicBezTo>
                  <a:pt x="344748" y="491808"/>
                  <a:pt x="340356" y="491832"/>
                  <a:pt x="336012" y="491868"/>
                </a:cubicBezTo>
                <a:lnTo>
                  <a:pt x="336012" y="431928"/>
                </a:lnTo>
                <a:cubicBezTo>
                  <a:pt x="339312" y="431892"/>
                  <a:pt x="342612" y="431844"/>
                  <a:pt x="345912" y="431784"/>
                </a:cubicBezTo>
                <a:cubicBezTo>
                  <a:pt x="346548" y="431772"/>
                  <a:pt x="347184" y="431760"/>
                  <a:pt x="347820" y="431748"/>
                </a:cubicBezTo>
                <a:cubicBezTo>
                  <a:pt x="359904" y="431520"/>
                  <a:pt x="371988" y="431148"/>
                  <a:pt x="384012" y="430596"/>
                </a:cubicBezTo>
                <a:lnTo>
                  <a:pt x="384012" y="490512"/>
                </a:lnTo>
                <a:cubicBezTo>
                  <a:pt x="381444" y="490644"/>
                  <a:pt x="378864" y="490764"/>
                  <a:pt x="376260" y="490872"/>
                </a:cubicBezTo>
                <a:cubicBezTo>
                  <a:pt x="369036" y="491196"/>
                  <a:pt x="361740" y="491436"/>
                  <a:pt x="354312" y="491616"/>
                </a:cubicBezTo>
                <a:close/>
                <a:moveTo>
                  <a:pt x="301908" y="491784"/>
                </a:moveTo>
                <a:cubicBezTo>
                  <a:pt x="296412" y="491688"/>
                  <a:pt x="290940" y="491556"/>
                  <a:pt x="285504" y="491388"/>
                </a:cubicBezTo>
                <a:cubicBezTo>
                  <a:pt x="284832" y="491364"/>
                  <a:pt x="284160" y="491340"/>
                  <a:pt x="283488" y="491316"/>
                </a:cubicBezTo>
                <a:cubicBezTo>
                  <a:pt x="276948" y="491100"/>
                  <a:pt x="270456" y="490824"/>
                  <a:pt x="264012" y="490512"/>
                </a:cubicBezTo>
                <a:lnTo>
                  <a:pt x="264012" y="430608"/>
                </a:lnTo>
                <a:cubicBezTo>
                  <a:pt x="276036" y="431172"/>
                  <a:pt x="288120" y="431544"/>
                  <a:pt x="300204" y="431760"/>
                </a:cubicBezTo>
                <a:cubicBezTo>
                  <a:pt x="300840" y="431772"/>
                  <a:pt x="301476" y="431784"/>
                  <a:pt x="302100" y="431796"/>
                </a:cubicBezTo>
                <a:cubicBezTo>
                  <a:pt x="305400" y="431856"/>
                  <a:pt x="308700" y="431904"/>
                  <a:pt x="312000" y="431940"/>
                </a:cubicBezTo>
                <a:lnTo>
                  <a:pt x="312000" y="491916"/>
                </a:lnTo>
                <a:cubicBezTo>
                  <a:pt x="309672" y="491892"/>
                  <a:pt x="307344" y="491892"/>
                  <a:pt x="305028" y="491856"/>
                </a:cubicBezTo>
                <a:cubicBezTo>
                  <a:pt x="303972" y="491832"/>
                  <a:pt x="302952" y="491796"/>
                  <a:pt x="301908" y="491784"/>
                </a:cubicBezTo>
                <a:close/>
                <a:moveTo>
                  <a:pt x="85164" y="464424"/>
                </a:moveTo>
                <a:cubicBezTo>
                  <a:pt x="84768" y="464304"/>
                  <a:pt x="84396" y="464196"/>
                  <a:pt x="84000" y="464088"/>
                </a:cubicBezTo>
                <a:lnTo>
                  <a:pt x="84000" y="406116"/>
                </a:lnTo>
                <a:cubicBezTo>
                  <a:pt x="95208" y="409140"/>
                  <a:pt x="107256" y="411900"/>
                  <a:pt x="120000" y="414408"/>
                </a:cubicBezTo>
                <a:lnTo>
                  <a:pt x="120000" y="472980"/>
                </a:lnTo>
                <a:cubicBezTo>
                  <a:pt x="108984" y="470640"/>
                  <a:pt x="98820" y="468180"/>
                  <a:pt x="89568" y="465660"/>
                </a:cubicBezTo>
                <a:cubicBezTo>
                  <a:pt x="88104" y="465240"/>
                  <a:pt x="86592" y="464844"/>
                  <a:pt x="85164" y="464424"/>
                </a:cubicBezTo>
                <a:close/>
                <a:moveTo>
                  <a:pt x="338100" y="563796"/>
                </a:moveTo>
                <a:cubicBezTo>
                  <a:pt x="341400" y="563856"/>
                  <a:pt x="344700" y="563904"/>
                  <a:pt x="348000" y="563940"/>
                </a:cubicBezTo>
                <a:lnTo>
                  <a:pt x="348000" y="623928"/>
                </a:lnTo>
                <a:cubicBezTo>
                  <a:pt x="331416" y="623772"/>
                  <a:pt x="315408" y="623292"/>
                  <a:pt x="300000" y="622536"/>
                </a:cubicBezTo>
                <a:lnTo>
                  <a:pt x="300000" y="562620"/>
                </a:lnTo>
                <a:cubicBezTo>
                  <a:pt x="312024" y="563184"/>
                  <a:pt x="324108" y="563556"/>
                  <a:pt x="336192" y="563772"/>
                </a:cubicBezTo>
                <a:cubicBezTo>
                  <a:pt x="336828" y="563772"/>
                  <a:pt x="337464" y="563784"/>
                  <a:pt x="338100" y="563796"/>
                </a:cubicBezTo>
                <a:close/>
                <a:moveTo>
                  <a:pt x="383808" y="563760"/>
                </a:moveTo>
                <a:cubicBezTo>
                  <a:pt x="395892" y="563532"/>
                  <a:pt x="407976" y="563160"/>
                  <a:pt x="420000" y="562608"/>
                </a:cubicBezTo>
                <a:lnTo>
                  <a:pt x="420000" y="622524"/>
                </a:lnTo>
                <a:cubicBezTo>
                  <a:pt x="404592" y="623280"/>
                  <a:pt x="388584" y="623760"/>
                  <a:pt x="372000" y="623916"/>
                </a:cubicBezTo>
                <a:lnTo>
                  <a:pt x="372000" y="563928"/>
                </a:lnTo>
                <a:cubicBezTo>
                  <a:pt x="375300" y="563892"/>
                  <a:pt x="378600" y="563844"/>
                  <a:pt x="381900" y="563784"/>
                </a:cubicBezTo>
                <a:cubicBezTo>
                  <a:pt x="382536" y="563784"/>
                  <a:pt x="383172" y="563772"/>
                  <a:pt x="383808" y="563760"/>
                </a:cubicBezTo>
                <a:close/>
                <a:moveTo>
                  <a:pt x="480000" y="558336"/>
                </a:moveTo>
                <a:lnTo>
                  <a:pt x="480000" y="617928"/>
                </a:lnTo>
                <a:cubicBezTo>
                  <a:pt x="468468" y="619140"/>
                  <a:pt x="456468" y="620208"/>
                  <a:pt x="444000" y="621084"/>
                </a:cubicBezTo>
                <a:lnTo>
                  <a:pt x="444000" y="561240"/>
                </a:lnTo>
                <a:cubicBezTo>
                  <a:pt x="456168" y="560448"/>
                  <a:pt x="468192" y="559476"/>
                  <a:pt x="480000" y="558336"/>
                </a:cubicBezTo>
                <a:close/>
                <a:moveTo>
                  <a:pt x="504000" y="555744"/>
                </a:moveTo>
                <a:cubicBezTo>
                  <a:pt x="516372" y="554256"/>
                  <a:pt x="528384" y="552564"/>
                  <a:pt x="540000" y="550680"/>
                </a:cubicBezTo>
                <a:lnTo>
                  <a:pt x="540000" y="609600"/>
                </a:lnTo>
                <a:cubicBezTo>
                  <a:pt x="528696" y="611592"/>
                  <a:pt x="516684" y="613428"/>
                  <a:pt x="504000" y="615096"/>
                </a:cubicBezTo>
                <a:lnTo>
                  <a:pt x="504000" y="555744"/>
                </a:lnTo>
                <a:close/>
                <a:moveTo>
                  <a:pt x="564000" y="546396"/>
                </a:moveTo>
                <a:cubicBezTo>
                  <a:pt x="576744" y="543888"/>
                  <a:pt x="588792" y="541128"/>
                  <a:pt x="600000" y="538104"/>
                </a:cubicBezTo>
                <a:lnTo>
                  <a:pt x="600000" y="596076"/>
                </a:lnTo>
                <a:cubicBezTo>
                  <a:pt x="589308" y="599160"/>
                  <a:pt x="577272" y="602148"/>
                  <a:pt x="564000" y="604968"/>
                </a:cubicBezTo>
                <a:lnTo>
                  <a:pt x="564000" y="546396"/>
                </a:lnTo>
                <a:close/>
                <a:moveTo>
                  <a:pt x="156000" y="546396"/>
                </a:moveTo>
                <a:lnTo>
                  <a:pt x="156000" y="604968"/>
                </a:lnTo>
                <a:cubicBezTo>
                  <a:pt x="142728" y="602148"/>
                  <a:pt x="130692" y="599160"/>
                  <a:pt x="120000" y="596076"/>
                </a:cubicBezTo>
                <a:lnTo>
                  <a:pt x="120000" y="538104"/>
                </a:lnTo>
                <a:cubicBezTo>
                  <a:pt x="131208" y="541128"/>
                  <a:pt x="143256" y="543900"/>
                  <a:pt x="156000" y="546396"/>
                </a:cubicBezTo>
                <a:close/>
                <a:moveTo>
                  <a:pt x="180000" y="550692"/>
                </a:moveTo>
                <a:cubicBezTo>
                  <a:pt x="191616" y="552576"/>
                  <a:pt x="203628" y="554268"/>
                  <a:pt x="216000" y="555756"/>
                </a:cubicBezTo>
                <a:lnTo>
                  <a:pt x="216000" y="615108"/>
                </a:lnTo>
                <a:cubicBezTo>
                  <a:pt x="203316" y="613440"/>
                  <a:pt x="191304" y="611604"/>
                  <a:pt x="180000" y="609612"/>
                </a:cubicBezTo>
                <a:lnTo>
                  <a:pt x="180000" y="550692"/>
                </a:lnTo>
                <a:close/>
                <a:moveTo>
                  <a:pt x="240000" y="558336"/>
                </a:moveTo>
                <a:cubicBezTo>
                  <a:pt x="251808" y="559476"/>
                  <a:pt x="263832" y="560448"/>
                  <a:pt x="276000" y="561252"/>
                </a:cubicBezTo>
                <a:lnTo>
                  <a:pt x="276000" y="621096"/>
                </a:lnTo>
                <a:cubicBezTo>
                  <a:pt x="263532" y="620220"/>
                  <a:pt x="251532" y="619152"/>
                  <a:pt x="240000" y="617940"/>
                </a:cubicBezTo>
                <a:lnTo>
                  <a:pt x="240000" y="558336"/>
                </a:lnTo>
                <a:close/>
                <a:moveTo>
                  <a:pt x="210228" y="486576"/>
                </a:moveTo>
                <a:cubicBezTo>
                  <a:pt x="209004" y="486456"/>
                  <a:pt x="207792" y="486324"/>
                  <a:pt x="206580" y="486204"/>
                </a:cubicBezTo>
                <a:cubicBezTo>
                  <a:pt x="205716" y="486120"/>
                  <a:pt x="204864" y="486012"/>
                  <a:pt x="204000" y="485928"/>
                </a:cubicBezTo>
                <a:lnTo>
                  <a:pt x="204000" y="426348"/>
                </a:lnTo>
                <a:cubicBezTo>
                  <a:pt x="215808" y="427488"/>
                  <a:pt x="227832" y="428460"/>
                  <a:pt x="240000" y="429264"/>
                </a:cubicBezTo>
                <a:lnTo>
                  <a:pt x="240000" y="489060"/>
                </a:lnTo>
                <a:cubicBezTo>
                  <a:pt x="229920" y="488340"/>
                  <a:pt x="219960" y="487524"/>
                  <a:pt x="210228" y="486576"/>
                </a:cubicBezTo>
                <a:close/>
                <a:moveTo>
                  <a:pt x="180000" y="423744"/>
                </a:moveTo>
                <a:lnTo>
                  <a:pt x="180000" y="483096"/>
                </a:lnTo>
                <a:cubicBezTo>
                  <a:pt x="167316" y="481428"/>
                  <a:pt x="155304" y="479592"/>
                  <a:pt x="144000" y="477600"/>
                </a:cubicBezTo>
                <a:lnTo>
                  <a:pt x="144000" y="418680"/>
                </a:lnTo>
                <a:cubicBezTo>
                  <a:pt x="155616" y="420564"/>
                  <a:pt x="167628" y="422268"/>
                  <a:pt x="180000" y="423744"/>
                </a:cubicBezTo>
                <a:close/>
                <a:moveTo>
                  <a:pt x="415992" y="488496"/>
                </a:moveTo>
                <a:cubicBezTo>
                  <a:pt x="413352" y="488700"/>
                  <a:pt x="410688" y="488904"/>
                  <a:pt x="408000" y="489096"/>
                </a:cubicBezTo>
                <a:lnTo>
                  <a:pt x="408000" y="429252"/>
                </a:lnTo>
                <a:cubicBezTo>
                  <a:pt x="420168" y="428448"/>
                  <a:pt x="432192" y="427488"/>
                  <a:pt x="444000" y="426336"/>
                </a:cubicBezTo>
                <a:lnTo>
                  <a:pt x="444000" y="485928"/>
                </a:lnTo>
                <a:cubicBezTo>
                  <a:pt x="436584" y="486708"/>
                  <a:pt x="429000" y="487440"/>
                  <a:pt x="421212" y="488076"/>
                </a:cubicBezTo>
                <a:cubicBezTo>
                  <a:pt x="419472" y="488232"/>
                  <a:pt x="417732" y="488364"/>
                  <a:pt x="415992" y="488496"/>
                </a:cubicBezTo>
                <a:close/>
                <a:moveTo>
                  <a:pt x="468000" y="483096"/>
                </a:moveTo>
                <a:lnTo>
                  <a:pt x="468000" y="423744"/>
                </a:lnTo>
                <a:cubicBezTo>
                  <a:pt x="480372" y="422256"/>
                  <a:pt x="492384" y="420564"/>
                  <a:pt x="504000" y="418680"/>
                </a:cubicBezTo>
                <a:lnTo>
                  <a:pt x="504000" y="477600"/>
                </a:lnTo>
                <a:cubicBezTo>
                  <a:pt x="492696" y="479592"/>
                  <a:pt x="480684" y="481440"/>
                  <a:pt x="468000" y="483096"/>
                </a:cubicBezTo>
                <a:close/>
                <a:moveTo>
                  <a:pt x="528000" y="414396"/>
                </a:moveTo>
                <a:cubicBezTo>
                  <a:pt x="540744" y="411888"/>
                  <a:pt x="552792" y="409128"/>
                  <a:pt x="564000" y="406104"/>
                </a:cubicBezTo>
                <a:lnTo>
                  <a:pt x="564000" y="464076"/>
                </a:lnTo>
                <a:cubicBezTo>
                  <a:pt x="553308" y="467160"/>
                  <a:pt x="541272" y="470148"/>
                  <a:pt x="528000" y="472968"/>
                </a:cubicBezTo>
                <a:lnTo>
                  <a:pt x="528000" y="414396"/>
                </a:lnTo>
                <a:close/>
                <a:moveTo>
                  <a:pt x="363900" y="359580"/>
                </a:moveTo>
                <a:cubicBezTo>
                  <a:pt x="354876" y="359352"/>
                  <a:pt x="346056" y="359004"/>
                  <a:pt x="337392" y="358584"/>
                </a:cubicBezTo>
                <a:cubicBezTo>
                  <a:pt x="336924" y="358560"/>
                  <a:pt x="336456" y="358536"/>
                  <a:pt x="336000" y="358524"/>
                </a:cubicBezTo>
                <a:lnTo>
                  <a:pt x="336000" y="298608"/>
                </a:lnTo>
                <a:cubicBezTo>
                  <a:pt x="348024" y="299172"/>
                  <a:pt x="360108" y="299544"/>
                  <a:pt x="372192" y="299760"/>
                </a:cubicBezTo>
                <a:cubicBezTo>
                  <a:pt x="372828" y="299772"/>
                  <a:pt x="373464" y="299784"/>
                  <a:pt x="374088" y="299796"/>
                </a:cubicBezTo>
                <a:cubicBezTo>
                  <a:pt x="377388" y="299856"/>
                  <a:pt x="380688" y="299904"/>
                  <a:pt x="383988" y="299940"/>
                </a:cubicBezTo>
                <a:lnTo>
                  <a:pt x="383988" y="359856"/>
                </a:lnTo>
                <a:cubicBezTo>
                  <a:pt x="378144" y="359796"/>
                  <a:pt x="372252" y="359772"/>
                  <a:pt x="366552" y="359640"/>
                </a:cubicBezTo>
                <a:cubicBezTo>
                  <a:pt x="365676" y="359616"/>
                  <a:pt x="364776" y="359604"/>
                  <a:pt x="363900" y="359580"/>
                </a:cubicBezTo>
                <a:close/>
                <a:moveTo>
                  <a:pt x="84000" y="188088"/>
                </a:moveTo>
                <a:lnTo>
                  <a:pt x="84000" y="130116"/>
                </a:lnTo>
                <a:cubicBezTo>
                  <a:pt x="95208" y="133140"/>
                  <a:pt x="107256" y="135900"/>
                  <a:pt x="120000" y="138408"/>
                </a:cubicBezTo>
                <a:lnTo>
                  <a:pt x="120000" y="196980"/>
                </a:lnTo>
                <a:cubicBezTo>
                  <a:pt x="118524" y="196668"/>
                  <a:pt x="117000" y="196356"/>
                  <a:pt x="115560" y="196044"/>
                </a:cubicBezTo>
                <a:cubicBezTo>
                  <a:pt x="109176" y="194640"/>
                  <a:pt x="102948" y="193176"/>
                  <a:pt x="96996" y="191628"/>
                </a:cubicBezTo>
                <a:cubicBezTo>
                  <a:pt x="92460" y="190464"/>
                  <a:pt x="88152" y="189276"/>
                  <a:pt x="84000" y="188088"/>
                </a:cubicBezTo>
                <a:close/>
                <a:moveTo>
                  <a:pt x="302100" y="155796"/>
                </a:moveTo>
                <a:cubicBezTo>
                  <a:pt x="305400" y="155856"/>
                  <a:pt x="308700" y="155904"/>
                  <a:pt x="312000" y="155940"/>
                </a:cubicBezTo>
                <a:lnTo>
                  <a:pt x="312000" y="215856"/>
                </a:lnTo>
                <a:cubicBezTo>
                  <a:pt x="295848" y="215700"/>
                  <a:pt x="279792" y="215280"/>
                  <a:pt x="264000" y="214488"/>
                </a:cubicBezTo>
                <a:lnTo>
                  <a:pt x="264000" y="154620"/>
                </a:lnTo>
                <a:cubicBezTo>
                  <a:pt x="276024" y="155184"/>
                  <a:pt x="288108" y="155556"/>
                  <a:pt x="300192" y="155772"/>
                </a:cubicBezTo>
                <a:cubicBezTo>
                  <a:pt x="300828" y="155772"/>
                  <a:pt x="301464" y="155784"/>
                  <a:pt x="302100" y="155796"/>
                </a:cubicBezTo>
                <a:close/>
                <a:moveTo>
                  <a:pt x="347808" y="155760"/>
                </a:moveTo>
                <a:cubicBezTo>
                  <a:pt x="359892" y="155532"/>
                  <a:pt x="371976" y="155160"/>
                  <a:pt x="384000" y="154608"/>
                </a:cubicBezTo>
                <a:lnTo>
                  <a:pt x="384000" y="214476"/>
                </a:lnTo>
                <a:cubicBezTo>
                  <a:pt x="381960" y="214572"/>
                  <a:pt x="380004" y="214716"/>
                  <a:pt x="377952" y="214812"/>
                </a:cubicBezTo>
                <a:cubicBezTo>
                  <a:pt x="377784" y="214824"/>
                  <a:pt x="377616" y="214824"/>
                  <a:pt x="377436" y="214836"/>
                </a:cubicBezTo>
                <a:cubicBezTo>
                  <a:pt x="369384" y="215196"/>
                  <a:pt x="361176" y="215460"/>
                  <a:pt x="352860" y="215652"/>
                </a:cubicBezTo>
                <a:cubicBezTo>
                  <a:pt x="351564" y="215688"/>
                  <a:pt x="350268" y="215700"/>
                  <a:pt x="348972" y="215736"/>
                </a:cubicBezTo>
                <a:cubicBezTo>
                  <a:pt x="344700" y="215820"/>
                  <a:pt x="340332" y="215832"/>
                  <a:pt x="336000" y="215880"/>
                </a:cubicBezTo>
                <a:lnTo>
                  <a:pt x="336000" y="155940"/>
                </a:lnTo>
                <a:cubicBezTo>
                  <a:pt x="339300" y="155904"/>
                  <a:pt x="342600" y="155856"/>
                  <a:pt x="345900" y="155796"/>
                </a:cubicBezTo>
                <a:cubicBezTo>
                  <a:pt x="346536" y="155784"/>
                  <a:pt x="347172" y="155772"/>
                  <a:pt x="347808" y="155760"/>
                </a:cubicBezTo>
                <a:close/>
                <a:moveTo>
                  <a:pt x="621252" y="161784"/>
                </a:moveTo>
                <a:lnTo>
                  <a:pt x="620916" y="161712"/>
                </a:lnTo>
                <a:lnTo>
                  <a:pt x="616548" y="165108"/>
                </a:lnTo>
                <a:cubicBezTo>
                  <a:pt x="610212" y="170040"/>
                  <a:pt x="600480" y="175032"/>
                  <a:pt x="588000" y="179856"/>
                </a:cubicBezTo>
                <a:lnTo>
                  <a:pt x="588000" y="122772"/>
                </a:lnTo>
                <a:cubicBezTo>
                  <a:pt x="602268" y="117804"/>
                  <a:pt x="614412" y="112296"/>
                  <a:pt x="624000" y="106260"/>
                </a:cubicBezTo>
                <a:lnTo>
                  <a:pt x="624000" y="155916"/>
                </a:lnTo>
                <a:cubicBezTo>
                  <a:pt x="624000" y="157740"/>
                  <a:pt x="623040" y="159708"/>
                  <a:pt x="621252" y="161784"/>
                </a:cubicBezTo>
                <a:close/>
                <a:moveTo>
                  <a:pt x="468000" y="207024"/>
                </a:moveTo>
                <a:lnTo>
                  <a:pt x="468000" y="147744"/>
                </a:lnTo>
                <a:cubicBezTo>
                  <a:pt x="480372" y="146256"/>
                  <a:pt x="492384" y="144564"/>
                  <a:pt x="504000" y="142680"/>
                </a:cubicBezTo>
                <a:lnTo>
                  <a:pt x="504000" y="201504"/>
                </a:lnTo>
                <a:cubicBezTo>
                  <a:pt x="492624" y="203520"/>
                  <a:pt x="480648" y="205368"/>
                  <a:pt x="468000" y="207024"/>
                </a:cubicBezTo>
                <a:close/>
                <a:moveTo>
                  <a:pt x="528000" y="196884"/>
                </a:moveTo>
                <a:lnTo>
                  <a:pt x="528000" y="138408"/>
                </a:lnTo>
                <a:cubicBezTo>
                  <a:pt x="540744" y="135900"/>
                  <a:pt x="552792" y="133140"/>
                  <a:pt x="564000" y="130116"/>
                </a:cubicBezTo>
                <a:lnTo>
                  <a:pt x="564000" y="187956"/>
                </a:lnTo>
                <a:cubicBezTo>
                  <a:pt x="553248" y="191088"/>
                  <a:pt x="541140" y="194076"/>
                  <a:pt x="528000" y="196884"/>
                </a:cubicBezTo>
                <a:close/>
                <a:moveTo>
                  <a:pt x="444000" y="150336"/>
                </a:moveTo>
                <a:lnTo>
                  <a:pt x="444000" y="209856"/>
                </a:lnTo>
                <a:cubicBezTo>
                  <a:pt x="432408" y="211080"/>
                  <a:pt x="420408" y="212148"/>
                  <a:pt x="408000" y="213036"/>
                </a:cubicBezTo>
                <a:lnTo>
                  <a:pt x="408000" y="153252"/>
                </a:lnTo>
                <a:cubicBezTo>
                  <a:pt x="420168" y="152448"/>
                  <a:pt x="432192" y="151476"/>
                  <a:pt x="444000" y="150336"/>
                </a:cubicBezTo>
                <a:close/>
                <a:moveTo>
                  <a:pt x="204000" y="209880"/>
                </a:moveTo>
                <a:lnTo>
                  <a:pt x="204000" y="150336"/>
                </a:lnTo>
                <a:cubicBezTo>
                  <a:pt x="215808" y="151476"/>
                  <a:pt x="227832" y="152448"/>
                  <a:pt x="240000" y="153252"/>
                </a:cubicBezTo>
                <a:lnTo>
                  <a:pt x="240000" y="212988"/>
                </a:lnTo>
                <a:cubicBezTo>
                  <a:pt x="227784" y="212112"/>
                  <a:pt x="215736" y="211116"/>
                  <a:pt x="204000" y="209880"/>
                </a:cubicBezTo>
                <a:close/>
                <a:moveTo>
                  <a:pt x="180000" y="147744"/>
                </a:moveTo>
                <a:lnTo>
                  <a:pt x="180000" y="207036"/>
                </a:lnTo>
                <a:cubicBezTo>
                  <a:pt x="177624" y="206724"/>
                  <a:pt x="175152" y="206472"/>
                  <a:pt x="172800" y="206148"/>
                </a:cubicBezTo>
                <a:cubicBezTo>
                  <a:pt x="171264" y="205932"/>
                  <a:pt x="169800" y="205704"/>
                  <a:pt x="168288" y="205488"/>
                </a:cubicBezTo>
                <a:cubicBezTo>
                  <a:pt x="161352" y="204492"/>
                  <a:pt x="154572" y="203424"/>
                  <a:pt x="147924" y="202308"/>
                </a:cubicBezTo>
                <a:cubicBezTo>
                  <a:pt x="146592" y="202080"/>
                  <a:pt x="145308" y="201840"/>
                  <a:pt x="144000" y="201612"/>
                </a:cubicBezTo>
                <a:lnTo>
                  <a:pt x="144000" y="142692"/>
                </a:lnTo>
                <a:cubicBezTo>
                  <a:pt x="155616" y="144564"/>
                  <a:pt x="167628" y="146268"/>
                  <a:pt x="180000" y="147744"/>
                </a:cubicBezTo>
                <a:close/>
                <a:moveTo>
                  <a:pt x="309024" y="356868"/>
                </a:moveTo>
                <a:cubicBezTo>
                  <a:pt x="307404" y="356748"/>
                  <a:pt x="305772" y="356628"/>
                  <a:pt x="304164" y="356508"/>
                </a:cubicBezTo>
                <a:cubicBezTo>
                  <a:pt x="296484" y="355908"/>
                  <a:pt x="288984" y="355248"/>
                  <a:pt x="281664" y="354516"/>
                </a:cubicBezTo>
                <a:cubicBezTo>
                  <a:pt x="280092" y="354360"/>
                  <a:pt x="278520" y="354192"/>
                  <a:pt x="276960" y="354036"/>
                </a:cubicBezTo>
                <a:cubicBezTo>
                  <a:pt x="276636" y="354000"/>
                  <a:pt x="276324" y="353952"/>
                  <a:pt x="276000" y="353928"/>
                </a:cubicBezTo>
                <a:lnTo>
                  <a:pt x="276000" y="294336"/>
                </a:lnTo>
                <a:cubicBezTo>
                  <a:pt x="287808" y="295476"/>
                  <a:pt x="299832" y="296448"/>
                  <a:pt x="312000" y="297252"/>
                </a:cubicBezTo>
                <a:lnTo>
                  <a:pt x="312000" y="357060"/>
                </a:lnTo>
                <a:cubicBezTo>
                  <a:pt x="311028" y="356988"/>
                  <a:pt x="309996" y="356940"/>
                  <a:pt x="309024" y="356868"/>
                </a:cubicBezTo>
                <a:close/>
                <a:moveTo>
                  <a:pt x="229740" y="347904"/>
                </a:moveTo>
                <a:cubicBezTo>
                  <a:pt x="224988" y="347148"/>
                  <a:pt x="220524" y="346332"/>
                  <a:pt x="216000" y="345540"/>
                </a:cubicBezTo>
                <a:lnTo>
                  <a:pt x="216000" y="286692"/>
                </a:lnTo>
                <a:cubicBezTo>
                  <a:pt x="227616" y="288576"/>
                  <a:pt x="239628" y="290268"/>
                  <a:pt x="252000" y="291756"/>
                </a:cubicBezTo>
                <a:lnTo>
                  <a:pt x="252000" y="351108"/>
                </a:lnTo>
                <a:cubicBezTo>
                  <a:pt x="244656" y="350136"/>
                  <a:pt x="237468" y="349128"/>
                  <a:pt x="230568" y="348048"/>
                </a:cubicBezTo>
                <a:cubicBezTo>
                  <a:pt x="230292" y="347988"/>
                  <a:pt x="230016" y="347940"/>
                  <a:pt x="229740" y="347904"/>
                </a:cubicBezTo>
                <a:close/>
                <a:moveTo>
                  <a:pt x="192000" y="282396"/>
                </a:moveTo>
                <a:lnTo>
                  <a:pt x="192000" y="340872"/>
                </a:lnTo>
                <a:cubicBezTo>
                  <a:pt x="178740" y="338028"/>
                  <a:pt x="166716" y="335004"/>
                  <a:pt x="156000" y="331860"/>
                </a:cubicBezTo>
                <a:lnTo>
                  <a:pt x="156000" y="274104"/>
                </a:lnTo>
                <a:cubicBezTo>
                  <a:pt x="167208" y="277128"/>
                  <a:pt x="179256" y="279900"/>
                  <a:pt x="192000" y="282396"/>
                </a:cubicBezTo>
                <a:close/>
                <a:moveTo>
                  <a:pt x="132000" y="266772"/>
                </a:moveTo>
                <a:lnTo>
                  <a:pt x="132000" y="323784"/>
                </a:lnTo>
                <a:cubicBezTo>
                  <a:pt x="113136" y="316500"/>
                  <a:pt x="100968" y="309060"/>
                  <a:pt x="97008" y="302436"/>
                </a:cubicBezTo>
                <a:lnTo>
                  <a:pt x="96204" y="301092"/>
                </a:lnTo>
                <a:cubicBezTo>
                  <a:pt x="96132" y="300720"/>
                  <a:pt x="96012" y="300324"/>
                  <a:pt x="96000" y="299952"/>
                </a:cubicBezTo>
                <a:lnTo>
                  <a:pt x="96000" y="250260"/>
                </a:lnTo>
                <a:cubicBezTo>
                  <a:pt x="105588" y="256296"/>
                  <a:pt x="117732" y="261804"/>
                  <a:pt x="132000" y="266772"/>
                </a:cubicBezTo>
                <a:close/>
                <a:moveTo>
                  <a:pt x="419808" y="299760"/>
                </a:moveTo>
                <a:cubicBezTo>
                  <a:pt x="431892" y="299532"/>
                  <a:pt x="443976" y="299160"/>
                  <a:pt x="456000" y="298608"/>
                </a:cubicBezTo>
                <a:lnTo>
                  <a:pt x="456000" y="358464"/>
                </a:lnTo>
                <a:cubicBezTo>
                  <a:pt x="440232" y="359244"/>
                  <a:pt x="424200" y="359676"/>
                  <a:pt x="408000" y="359844"/>
                </a:cubicBezTo>
                <a:lnTo>
                  <a:pt x="408000" y="299940"/>
                </a:lnTo>
                <a:cubicBezTo>
                  <a:pt x="411300" y="299904"/>
                  <a:pt x="414600" y="299856"/>
                  <a:pt x="417900" y="299796"/>
                </a:cubicBezTo>
                <a:cubicBezTo>
                  <a:pt x="418536" y="299784"/>
                  <a:pt x="419172" y="299772"/>
                  <a:pt x="419808" y="299760"/>
                </a:cubicBezTo>
                <a:close/>
                <a:moveTo>
                  <a:pt x="574884" y="345804"/>
                </a:moveTo>
                <a:cubicBezTo>
                  <a:pt x="569616" y="346716"/>
                  <a:pt x="564300" y="347616"/>
                  <a:pt x="558840" y="348444"/>
                </a:cubicBezTo>
                <a:cubicBezTo>
                  <a:pt x="555708" y="348924"/>
                  <a:pt x="552504" y="349380"/>
                  <a:pt x="549288" y="349836"/>
                </a:cubicBezTo>
                <a:cubicBezTo>
                  <a:pt x="546252" y="350268"/>
                  <a:pt x="543096" y="350640"/>
                  <a:pt x="540012" y="351036"/>
                </a:cubicBezTo>
                <a:lnTo>
                  <a:pt x="540012" y="291744"/>
                </a:lnTo>
                <a:cubicBezTo>
                  <a:pt x="552384" y="290256"/>
                  <a:pt x="564396" y="288564"/>
                  <a:pt x="576012" y="286680"/>
                </a:cubicBezTo>
                <a:lnTo>
                  <a:pt x="576012" y="345600"/>
                </a:lnTo>
                <a:cubicBezTo>
                  <a:pt x="575628" y="345672"/>
                  <a:pt x="575256" y="345744"/>
                  <a:pt x="574884" y="345804"/>
                </a:cubicBezTo>
                <a:close/>
                <a:moveTo>
                  <a:pt x="493632" y="356052"/>
                </a:moveTo>
                <a:cubicBezTo>
                  <a:pt x="489156" y="356424"/>
                  <a:pt x="484536" y="356664"/>
                  <a:pt x="480000" y="356988"/>
                </a:cubicBezTo>
                <a:lnTo>
                  <a:pt x="480000" y="297252"/>
                </a:lnTo>
                <a:cubicBezTo>
                  <a:pt x="492168" y="296448"/>
                  <a:pt x="504192" y="295488"/>
                  <a:pt x="516000" y="294336"/>
                </a:cubicBezTo>
                <a:lnTo>
                  <a:pt x="516000" y="353868"/>
                </a:lnTo>
                <a:cubicBezTo>
                  <a:pt x="509028" y="354600"/>
                  <a:pt x="502068" y="355332"/>
                  <a:pt x="494904" y="355932"/>
                </a:cubicBezTo>
                <a:cubicBezTo>
                  <a:pt x="494472" y="355968"/>
                  <a:pt x="494064" y="356016"/>
                  <a:pt x="493632" y="356052"/>
                </a:cubicBezTo>
                <a:close/>
                <a:moveTo>
                  <a:pt x="630768" y="333552"/>
                </a:moveTo>
                <a:cubicBezTo>
                  <a:pt x="624792" y="335220"/>
                  <a:pt x="618468" y="336780"/>
                  <a:pt x="612012" y="338304"/>
                </a:cubicBezTo>
                <a:cubicBezTo>
                  <a:pt x="609024" y="339000"/>
                  <a:pt x="605976" y="339696"/>
                  <a:pt x="602856" y="340368"/>
                </a:cubicBezTo>
                <a:cubicBezTo>
                  <a:pt x="601932" y="340572"/>
                  <a:pt x="600948" y="340752"/>
                  <a:pt x="600012" y="340956"/>
                </a:cubicBezTo>
                <a:lnTo>
                  <a:pt x="600012" y="282408"/>
                </a:lnTo>
                <a:cubicBezTo>
                  <a:pt x="612756" y="279900"/>
                  <a:pt x="624804" y="277140"/>
                  <a:pt x="636012" y="274116"/>
                </a:cubicBezTo>
                <a:lnTo>
                  <a:pt x="636012" y="332088"/>
                </a:lnTo>
                <a:cubicBezTo>
                  <a:pt x="634284" y="332568"/>
                  <a:pt x="632544" y="333060"/>
                  <a:pt x="630768" y="333552"/>
                </a:cubicBezTo>
                <a:close/>
                <a:moveTo>
                  <a:pt x="695868" y="216780"/>
                </a:moveTo>
                <a:cubicBezTo>
                  <a:pt x="694764" y="224928"/>
                  <a:pt x="676296" y="235764"/>
                  <a:pt x="643332" y="245952"/>
                </a:cubicBezTo>
                <a:lnTo>
                  <a:pt x="643332" y="245952"/>
                </a:lnTo>
                <a:cubicBezTo>
                  <a:pt x="600876" y="259068"/>
                  <a:pt x="534444" y="271080"/>
                  <a:pt x="450252" y="274800"/>
                </a:cubicBezTo>
                <a:cubicBezTo>
                  <a:pt x="445944" y="274980"/>
                  <a:pt x="441648" y="275160"/>
                  <a:pt x="437256" y="275304"/>
                </a:cubicBezTo>
                <a:cubicBezTo>
                  <a:pt x="433668" y="275424"/>
                  <a:pt x="430068" y="275532"/>
                  <a:pt x="426408" y="275628"/>
                </a:cubicBezTo>
                <a:cubicBezTo>
                  <a:pt x="416472" y="275844"/>
                  <a:pt x="406392" y="276000"/>
                  <a:pt x="396000" y="276000"/>
                </a:cubicBezTo>
                <a:cubicBezTo>
                  <a:pt x="385608" y="276000"/>
                  <a:pt x="375528" y="275844"/>
                  <a:pt x="365592" y="275616"/>
                </a:cubicBezTo>
                <a:cubicBezTo>
                  <a:pt x="361944" y="275532"/>
                  <a:pt x="358344" y="275412"/>
                  <a:pt x="354744" y="275292"/>
                </a:cubicBezTo>
                <a:cubicBezTo>
                  <a:pt x="350340" y="275160"/>
                  <a:pt x="346044" y="274968"/>
                  <a:pt x="341748" y="274788"/>
                </a:cubicBezTo>
                <a:cubicBezTo>
                  <a:pt x="257556" y="271068"/>
                  <a:pt x="191112" y="259056"/>
                  <a:pt x="148668" y="245940"/>
                </a:cubicBezTo>
                <a:lnTo>
                  <a:pt x="148668" y="245940"/>
                </a:lnTo>
                <a:cubicBezTo>
                  <a:pt x="115968" y="235836"/>
                  <a:pt x="97536" y="225084"/>
                  <a:pt x="96168" y="216972"/>
                </a:cubicBezTo>
                <a:cubicBezTo>
                  <a:pt x="96228" y="216744"/>
                  <a:pt x="96228" y="216552"/>
                  <a:pt x="96372" y="216264"/>
                </a:cubicBezTo>
                <a:cubicBezTo>
                  <a:pt x="97188" y="216468"/>
                  <a:pt x="98100" y="216636"/>
                  <a:pt x="98928" y="216840"/>
                </a:cubicBezTo>
                <a:cubicBezTo>
                  <a:pt x="103620" y="217956"/>
                  <a:pt x="108432" y="219036"/>
                  <a:pt x="113328" y="220068"/>
                </a:cubicBezTo>
                <a:cubicBezTo>
                  <a:pt x="137172" y="225204"/>
                  <a:pt x="163596" y="229416"/>
                  <a:pt x="191748" y="232632"/>
                </a:cubicBezTo>
                <a:cubicBezTo>
                  <a:pt x="191844" y="232632"/>
                  <a:pt x="191916" y="232680"/>
                  <a:pt x="192000" y="232680"/>
                </a:cubicBezTo>
                <a:cubicBezTo>
                  <a:pt x="192024" y="232680"/>
                  <a:pt x="192048" y="232668"/>
                  <a:pt x="192060" y="232668"/>
                </a:cubicBezTo>
                <a:cubicBezTo>
                  <a:pt x="211236" y="234852"/>
                  <a:pt x="231132" y="236568"/>
                  <a:pt x="251556" y="237780"/>
                </a:cubicBezTo>
                <a:cubicBezTo>
                  <a:pt x="251712" y="237780"/>
                  <a:pt x="251844" y="237864"/>
                  <a:pt x="252000" y="237864"/>
                </a:cubicBezTo>
                <a:cubicBezTo>
                  <a:pt x="252084" y="237864"/>
                  <a:pt x="252144" y="237816"/>
                  <a:pt x="252228" y="237816"/>
                </a:cubicBezTo>
                <a:cubicBezTo>
                  <a:pt x="266928" y="238680"/>
                  <a:pt x="281820" y="239316"/>
                  <a:pt x="296892" y="239652"/>
                </a:cubicBezTo>
                <a:cubicBezTo>
                  <a:pt x="306120" y="239880"/>
                  <a:pt x="315180" y="240000"/>
                  <a:pt x="324000" y="240000"/>
                </a:cubicBezTo>
                <a:cubicBezTo>
                  <a:pt x="330300" y="240000"/>
                  <a:pt x="336756" y="239928"/>
                  <a:pt x="343272" y="239808"/>
                </a:cubicBezTo>
                <a:cubicBezTo>
                  <a:pt x="430464" y="238464"/>
                  <a:pt x="511272" y="228096"/>
                  <a:pt x="567504" y="212028"/>
                </a:cubicBezTo>
                <a:cubicBezTo>
                  <a:pt x="570096" y="211296"/>
                  <a:pt x="572628" y="210540"/>
                  <a:pt x="575124" y="209784"/>
                </a:cubicBezTo>
                <a:cubicBezTo>
                  <a:pt x="576648" y="209316"/>
                  <a:pt x="578208" y="208860"/>
                  <a:pt x="579684" y="208392"/>
                </a:cubicBezTo>
                <a:cubicBezTo>
                  <a:pt x="584028" y="207000"/>
                  <a:pt x="588192" y="205572"/>
                  <a:pt x="592212" y="204084"/>
                </a:cubicBezTo>
                <a:cubicBezTo>
                  <a:pt x="592908" y="203820"/>
                  <a:pt x="593568" y="203556"/>
                  <a:pt x="594264" y="203292"/>
                </a:cubicBezTo>
                <a:cubicBezTo>
                  <a:pt x="597660" y="202008"/>
                  <a:pt x="600924" y="200676"/>
                  <a:pt x="604044" y="199320"/>
                </a:cubicBezTo>
                <a:cubicBezTo>
                  <a:pt x="604944" y="198924"/>
                  <a:pt x="605868" y="198540"/>
                  <a:pt x="606744" y="198144"/>
                </a:cubicBezTo>
                <a:cubicBezTo>
                  <a:pt x="610068" y="196644"/>
                  <a:pt x="613284" y="195108"/>
                  <a:pt x="616260" y="193512"/>
                </a:cubicBezTo>
                <a:cubicBezTo>
                  <a:pt x="617604" y="192804"/>
                  <a:pt x="618768" y="192072"/>
                  <a:pt x="620028" y="191352"/>
                </a:cubicBezTo>
                <a:cubicBezTo>
                  <a:pt x="621468" y="190524"/>
                  <a:pt x="622908" y="189684"/>
                  <a:pt x="624240" y="188832"/>
                </a:cubicBezTo>
                <a:cubicBezTo>
                  <a:pt x="624996" y="188352"/>
                  <a:pt x="625896" y="187896"/>
                  <a:pt x="626616" y="187416"/>
                </a:cubicBezTo>
                <a:cubicBezTo>
                  <a:pt x="680340" y="199068"/>
                  <a:pt x="694500" y="211812"/>
                  <a:pt x="695868" y="216780"/>
                </a:cubicBezTo>
                <a:close/>
                <a:moveTo>
                  <a:pt x="324000" y="24000"/>
                </a:moveTo>
                <a:cubicBezTo>
                  <a:pt x="521868" y="24000"/>
                  <a:pt x="621948" y="55152"/>
                  <a:pt x="623820" y="73032"/>
                </a:cubicBezTo>
                <a:cubicBezTo>
                  <a:pt x="622368" y="81144"/>
                  <a:pt x="603948" y="91860"/>
                  <a:pt x="571332" y="101940"/>
                </a:cubicBezTo>
                <a:lnTo>
                  <a:pt x="571332" y="101940"/>
                </a:lnTo>
                <a:cubicBezTo>
                  <a:pt x="528876" y="115056"/>
                  <a:pt x="462444" y="127068"/>
                  <a:pt x="378252" y="130788"/>
                </a:cubicBezTo>
                <a:cubicBezTo>
                  <a:pt x="373944" y="130968"/>
                  <a:pt x="369648" y="131148"/>
                  <a:pt x="365256" y="131292"/>
                </a:cubicBezTo>
                <a:cubicBezTo>
                  <a:pt x="361668" y="131412"/>
                  <a:pt x="358068" y="131520"/>
                  <a:pt x="354408" y="131616"/>
                </a:cubicBezTo>
                <a:cubicBezTo>
                  <a:pt x="344472" y="131844"/>
                  <a:pt x="334392" y="132000"/>
                  <a:pt x="324000" y="132000"/>
                </a:cubicBezTo>
                <a:cubicBezTo>
                  <a:pt x="313608" y="132000"/>
                  <a:pt x="303528" y="131844"/>
                  <a:pt x="293592" y="131616"/>
                </a:cubicBezTo>
                <a:cubicBezTo>
                  <a:pt x="289944" y="131532"/>
                  <a:pt x="286344" y="131412"/>
                  <a:pt x="282744" y="131292"/>
                </a:cubicBezTo>
                <a:cubicBezTo>
                  <a:pt x="278340" y="131160"/>
                  <a:pt x="274044" y="130968"/>
                  <a:pt x="269748" y="130788"/>
                </a:cubicBezTo>
                <a:cubicBezTo>
                  <a:pt x="185556" y="127068"/>
                  <a:pt x="119112" y="115056"/>
                  <a:pt x="76668" y="101940"/>
                </a:cubicBezTo>
                <a:lnTo>
                  <a:pt x="76668" y="101940"/>
                </a:lnTo>
                <a:cubicBezTo>
                  <a:pt x="44040" y="91860"/>
                  <a:pt x="25632" y="81144"/>
                  <a:pt x="24180" y="73032"/>
                </a:cubicBezTo>
                <a:cubicBezTo>
                  <a:pt x="26052" y="55152"/>
                  <a:pt x="126132" y="24000"/>
                  <a:pt x="324000" y="24000"/>
                </a:cubicBezTo>
                <a:close/>
                <a:moveTo>
                  <a:pt x="24000" y="155952"/>
                </a:moveTo>
                <a:lnTo>
                  <a:pt x="24000" y="106260"/>
                </a:lnTo>
                <a:cubicBezTo>
                  <a:pt x="33588" y="112296"/>
                  <a:pt x="45732" y="117804"/>
                  <a:pt x="60000" y="122772"/>
                </a:cubicBezTo>
                <a:lnTo>
                  <a:pt x="60000" y="180228"/>
                </a:lnTo>
                <a:cubicBezTo>
                  <a:pt x="36660" y="171480"/>
                  <a:pt x="24024" y="162708"/>
                  <a:pt x="24000" y="155952"/>
                </a:cubicBezTo>
                <a:close/>
                <a:moveTo>
                  <a:pt x="82128" y="322020"/>
                </a:moveTo>
                <a:cubicBezTo>
                  <a:pt x="82308" y="322212"/>
                  <a:pt x="82584" y="322380"/>
                  <a:pt x="82764" y="322572"/>
                </a:cubicBezTo>
                <a:cubicBezTo>
                  <a:pt x="99192" y="339156"/>
                  <a:pt x="133212" y="352188"/>
                  <a:pt x="175560" y="361908"/>
                </a:cubicBezTo>
                <a:cubicBezTo>
                  <a:pt x="176532" y="362136"/>
                  <a:pt x="177564" y="362352"/>
                  <a:pt x="178548" y="362580"/>
                </a:cubicBezTo>
                <a:cubicBezTo>
                  <a:pt x="181656" y="363276"/>
                  <a:pt x="184812" y="363960"/>
                  <a:pt x="188004" y="364620"/>
                </a:cubicBezTo>
                <a:cubicBezTo>
                  <a:pt x="226896" y="372900"/>
                  <a:pt x="273324" y="378888"/>
                  <a:pt x="323904" y="381852"/>
                </a:cubicBezTo>
                <a:cubicBezTo>
                  <a:pt x="323940" y="381852"/>
                  <a:pt x="323964" y="381864"/>
                  <a:pt x="323988" y="381864"/>
                </a:cubicBezTo>
                <a:cubicBezTo>
                  <a:pt x="324012" y="381864"/>
                  <a:pt x="324024" y="381852"/>
                  <a:pt x="324036" y="381852"/>
                </a:cubicBezTo>
                <a:cubicBezTo>
                  <a:pt x="340284" y="382800"/>
                  <a:pt x="356904" y="383460"/>
                  <a:pt x="373872" y="383748"/>
                </a:cubicBezTo>
                <a:cubicBezTo>
                  <a:pt x="381384" y="383904"/>
                  <a:pt x="388776" y="384000"/>
                  <a:pt x="396000" y="384000"/>
                </a:cubicBezTo>
                <a:cubicBezTo>
                  <a:pt x="404280" y="384000"/>
                  <a:pt x="412776" y="383904"/>
                  <a:pt x="421416" y="383700"/>
                </a:cubicBezTo>
                <a:cubicBezTo>
                  <a:pt x="437112" y="383376"/>
                  <a:pt x="452580" y="382728"/>
                  <a:pt x="467832" y="381840"/>
                </a:cubicBezTo>
                <a:cubicBezTo>
                  <a:pt x="467892" y="381840"/>
                  <a:pt x="467940" y="381876"/>
                  <a:pt x="468000" y="381876"/>
                </a:cubicBezTo>
                <a:cubicBezTo>
                  <a:pt x="468108" y="381876"/>
                  <a:pt x="468192" y="381816"/>
                  <a:pt x="468300" y="381816"/>
                </a:cubicBezTo>
                <a:cubicBezTo>
                  <a:pt x="519012" y="378828"/>
                  <a:pt x="566592" y="372780"/>
                  <a:pt x="606828" y="364080"/>
                </a:cubicBezTo>
                <a:cubicBezTo>
                  <a:pt x="598116" y="368640"/>
                  <a:pt x="586188" y="373356"/>
                  <a:pt x="571332" y="377952"/>
                </a:cubicBezTo>
                <a:lnTo>
                  <a:pt x="571332" y="377952"/>
                </a:lnTo>
                <a:cubicBezTo>
                  <a:pt x="526512" y="391800"/>
                  <a:pt x="454932" y="404412"/>
                  <a:pt x="363960" y="407340"/>
                </a:cubicBezTo>
                <a:cubicBezTo>
                  <a:pt x="361260" y="407424"/>
                  <a:pt x="358596" y="407520"/>
                  <a:pt x="355860" y="407592"/>
                </a:cubicBezTo>
                <a:cubicBezTo>
                  <a:pt x="352920" y="407664"/>
                  <a:pt x="349932" y="407712"/>
                  <a:pt x="346944" y="407772"/>
                </a:cubicBezTo>
                <a:cubicBezTo>
                  <a:pt x="339396" y="407892"/>
                  <a:pt x="331800" y="408000"/>
                  <a:pt x="324000" y="408000"/>
                </a:cubicBezTo>
                <a:cubicBezTo>
                  <a:pt x="313608" y="408000"/>
                  <a:pt x="303528" y="407844"/>
                  <a:pt x="293592" y="407616"/>
                </a:cubicBezTo>
                <a:cubicBezTo>
                  <a:pt x="289944" y="407532"/>
                  <a:pt x="286344" y="407412"/>
                  <a:pt x="282744" y="407292"/>
                </a:cubicBezTo>
                <a:cubicBezTo>
                  <a:pt x="278340" y="407160"/>
                  <a:pt x="274044" y="406968"/>
                  <a:pt x="269748" y="406788"/>
                </a:cubicBezTo>
                <a:cubicBezTo>
                  <a:pt x="185556" y="403068"/>
                  <a:pt x="119112" y="391056"/>
                  <a:pt x="76668" y="377940"/>
                </a:cubicBezTo>
                <a:lnTo>
                  <a:pt x="76668" y="377940"/>
                </a:lnTo>
                <a:cubicBezTo>
                  <a:pt x="43668" y="367740"/>
                  <a:pt x="25200" y="356892"/>
                  <a:pt x="24132" y="348744"/>
                </a:cubicBezTo>
                <a:cubicBezTo>
                  <a:pt x="25464" y="344232"/>
                  <a:pt x="37596" y="332940"/>
                  <a:pt x="82128" y="322020"/>
                </a:cubicBezTo>
                <a:close/>
                <a:moveTo>
                  <a:pt x="24000" y="431952"/>
                </a:moveTo>
                <a:lnTo>
                  <a:pt x="24000" y="382260"/>
                </a:lnTo>
                <a:cubicBezTo>
                  <a:pt x="33588" y="388296"/>
                  <a:pt x="45732" y="393804"/>
                  <a:pt x="60000" y="398772"/>
                </a:cubicBezTo>
                <a:lnTo>
                  <a:pt x="60000" y="456000"/>
                </a:lnTo>
                <a:lnTo>
                  <a:pt x="53148" y="453336"/>
                </a:lnTo>
                <a:lnTo>
                  <a:pt x="53004" y="453480"/>
                </a:lnTo>
                <a:cubicBezTo>
                  <a:pt x="34164" y="445668"/>
                  <a:pt x="24024" y="438000"/>
                  <a:pt x="24000" y="431952"/>
                </a:cubicBezTo>
                <a:close/>
                <a:moveTo>
                  <a:pt x="60000" y="563952"/>
                </a:moveTo>
                <a:lnTo>
                  <a:pt x="60000" y="514260"/>
                </a:lnTo>
                <a:cubicBezTo>
                  <a:pt x="69588" y="520296"/>
                  <a:pt x="81732" y="525804"/>
                  <a:pt x="96000" y="530772"/>
                </a:cubicBezTo>
                <a:lnTo>
                  <a:pt x="96000" y="588228"/>
                </a:lnTo>
                <a:cubicBezTo>
                  <a:pt x="72660" y="579480"/>
                  <a:pt x="60024" y="570708"/>
                  <a:pt x="60000" y="563952"/>
                </a:cubicBezTo>
                <a:close/>
                <a:moveTo>
                  <a:pt x="624000" y="588228"/>
                </a:moveTo>
                <a:lnTo>
                  <a:pt x="624000" y="530784"/>
                </a:lnTo>
                <a:cubicBezTo>
                  <a:pt x="638268" y="525816"/>
                  <a:pt x="650412" y="520308"/>
                  <a:pt x="660000" y="514272"/>
                </a:cubicBezTo>
                <a:lnTo>
                  <a:pt x="660000" y="563928"/>
                </a:lnTo>
                <a:cubicBezTo>
                  <a:pt x="659988" y="570684"/>
                  <a:pt x="647340" y="579468"/>
                  <a:pt x="624000" y="588228"/>
                </a:cubicBezTo>
                <a:close/>
                <a:moveTo>
                  <a:pt x="659844" y="480924"/>
                </a:moveTo>
                <a:cubicBezTo>
                  <a:pt x="658536" y="489048"/>
                  <a:pt x="640104" y="499824"/>
                  <a:pt x="607332" y="509952"/>
                </a:cubicBezTo>
                <a:lnTo>
                  <a:pt x="607332" y="509952"/>
                </a:lnTo>
                <a:cubicBezTo>
                  <a:pt x="564876" y="523068"/>
                  <a:pt x="498444" y="535080"/>
                  <a:pt x="414252" y="538800"/>
                </a:cubicBezTo>
                <a:cubicBezTo>
                  <a:pt x="409944" y="538980"/>
                  <a:pt x="405648" y="539160"/>
                  <a:pt x="401256" y="539304"/>
                </a:cubicBezTo>
                <a:cubicBezTo>
                  <a:pt x="397668" y="539424"/>
                  <a:pt x="394068" y="539532"/>
                  <a:pt x="390408" y="539628"/>
                </a:cubicBezTo>
                <a:cubicBezTo>
                  <a:pt x="380472" y="539844"/>
                  <a:pt x="370392" y="540000"/>
                  <a:pt x="360000" y="540000"/>
                </a:cubicBezTo>
                <a:cubicBezTo>
                  <a:pt x="349608" y="540000"/>
                  <a:pt x="339516" y="539844"/>
                  <a:pt x="329568" y="539616"/>
                </a:cubicBezTo>
                <a:cubicBezTo>
                  <a:pt x="325956" y="539532"/>
                  <a:pt x="322392" y="539412"/>
                  <a:pt x="318828" y="539292"/>
                </a:cubicBezTo>
                <a:cubicBezTo>
                  <a:pt x="314400" y="539148"/>
                  <a:pt x="310080" y="538968"/>
                  <a:pt x="305748" y="538788"/>
                </a:cubicBezTo>
                <a:cubicBezTo>
                  <a:pt x="221556" y="535068"/>
                  <a:pt x="155124" y="523056"/>
                  <a:pt x="112668" y="509940"/>
                </a:cubicBezTo>
                <a:lnTo>
                  <a:pt x="112668" y="509940"/>
                </a:lnTo>
                <a:cubicBezTo>
                  <a:pt x="80928" y="500136"/>
                  <a:pt x="62592" y="489720"/>
                  <a:pt x="60288" y="481680"/>
                </a:cubicBezTo>
                <a:cubicBezTo>
                  <a:pt x="63864" y="482928"/>
                  <a:pt x="67572" y="484140"/>
                  <a:pt x="71376" y="485328"/>
                </a:cubicBezTo>
                <a:cubicBezTo>
                  <a:pt x="71760" y="485448"/>
                  <a:pt x="72144" y="485568"/>
                  <a:pt x="72528" y="485676"/>
                </a:cubicBezTo>
                <a:cubicBezTo>
                  <a:pt x="75768" y="486672"/>
                  <a:pt x="79080" y="487632"/>
                  <a:pt x="82476" y="488568"/>
                </a:cubicBezTo>
                <a:cubicBezTo>
                  <a:pt x="83760" y="488928"/>
                  <a:pt x="85056" y="489288"/>
                  <a:pt x="86364" y="489636"/>
                </a:cubicBezTo>
                <a:cubicBezTo>
                  <a:pt x="88284" y="490152"/>
                  <a:pt x="90252" y="490644"/>
                  <a:pt x="92220" y="491148"/>
                </a:cubicBezTo>
                <a:cubicBezTo>
                  <a:pt x="135924" y="502344"/>
                  <a:pt x="191712" y="510276"/>
                  <a:pt x="251940" y="513840"/>
                </a:cubicBezTo>
                <a:cubicBezTo>
                  <a:pt x="251964" y="513840"/>
                  <a:pt x="251976" y="513852"/>
                  <a:pt x="252000" y="513852"/>
                </a:cubicBezTo>
                <a:cubicBezTo>
                  <a:pt x="252012" y="513852"/>
                  <a:pt x="252024" y="513840"/>
                  <a:pt x="252036" y="513840"/>
                </a:cubicBezTo>
                <a:cubicBezTo>
                  <a:pt x="270636" y="514944"/>
                  <a:pt x="289632" y="515628"/>
                  <a:pt x="308832" y="515856"/>
                </a:cubicBezTo>
                <a:cubicBezTo>
                  <a:pt x="313944" y="515952"/>
                  <a:pt x="319020" y="516000"/>
                  <a:pt x="324000" y="516000"/>
                </a:cubicBezTo>
                <a:cubicBezTo>
                  <a:pt x="330612" y="516000"/>
                  <a:pt x="337380" y="515916"/>
                  <a:pt x="344232" y="515796"/>
                </a:cubicBezTo>
                <a:cubicBezTo>
                  <a:pt x="361740" y="515508"/>
                  <a:pt x="379020" y="514860"/>
                  <a:pt x="395916" y="513852"/>
                </a:cubicBezTo>
                <a:cubicBezTo>
                  <a:pt x="395952" y="513852"/>
                  <a:pt x="395976" y="513876"/>
                  <a:pt x="396012" y="513876"/>
                </a:cubicBezTo>
                <a:cubicBezTo>
                  <a:pt x="396072" y="513876"/>
                  <a:pt x="396108" y="513840"/>
                  <a:pt x="396168" y="513840"/>
                </a:cubicBezTo>
                <a:cubicBezTo>
                  <a:pt x="416748" y="512604"/>
                  <a:pt x="436668" y="510840"/>
                  <a:pt x="455808" y="508644"/>
                </a:cubicBezTo>
                <a:cubicBezTo>
                  <a:pt x="455880" y="508644"/>
                  <a:pt x="455940" y="508680"/>
                  <a:pt x="456012" y="508680"/>
                </a:cubicBezTo>
                <a:cubicBezTo>
                  <a:pt x="456276" y="508680"/>
                  <a:pt x="456492" y="508548"/>
                  <a:pt x="456756" y="508524"/>
                </a:cubicBezTo>
                <a:cubicBezTo>
                  <a:pt x="478068" y="506064"/>
                  <a:pt x="498276" y="503040"/>
                  <a:pt x="517032" y="499524"/>
                </a:cubicBezTo>
                <a:cubicBezTo>
                  <a:pt x="520896" y="498816"/>
                  <a:pt x="524700" y="498084"/>
                  <a:pt x="528468" y="497328"/>
                </a:cubicBezTo>
                <a:cubicBezTo>
                  <a:pt x="529308" y="497160"/>
                  <a:pt x="530148" y="496992"/>
                  <a:pt x="530988" y="496812"/>
                </a:cubicBezTo>
                <a:cubicBezTo>
                  <a:pt x="566424" y="489540"/>
                  <a:pt x="597096" y="480120"/>
                  <a:pt x="618144" y="468444"/>
                </a:cubicBezTo>
                <a:cubicBezTo>
                  <a:pt x="619296" y="467820"/>
                  <a:pt x="620376" y="467172"/>
                  <a:pt x="621468" y="466536"/>
                </a:cubicBezTo>
                <a:cubicBezTo>
                  <a:pt x="622800" y="465744"/>
                  <a:pt x="624072" y="464940"/>
                  <a:pt x="625308" y="464124"/>
                </a:cubicBezTo>
                <a:cubicBezTo>
                  <a:pt x="626460" y="463380"/>
                  <a:pt x="627792" y="462660"/>
                  <a:pt x="628848" y="461904"/>
                </a:cubicBezTo>
                <a:cubicBezTo>
                  <a:pt x="652536" y="470352"/>
                  <a:pt x="659064" y="477912"/>
                  <a:pt x="659844" y="480924"/>
                </a:cubicBezTo>
                <a:close/>
                <a:moveTo>
                  <a:pt x="660000" y="324228"/>
                </a:moveTo>
                <a:lnTo>
                  <a:pt x="660000" y="266784"/>
                </a:lnTo>
                <a:cubicBezTo>
                  <a:pt x="674268" y="261816"/>
                  <a:pt x="686412" y="256308"/>
                  <a:pt x="696000" y="250272"/>
                </a:cubicBezTo>
                <a:lnTo>
                  <a:pt x="696000" y="299928"/>
                </a:lnTo>
                <a:cubicBezTo>
                  <a:pt x="695988" y="306684"/>
                  <a:pt x="683340" y="315468"/>
                  <a:pt x="660000" y="324228"/>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pic>
        <p:nvPicPr>
          <p:cNvPr id="8194" name="Picture 2" descr="Фотография пяти разных овощей с помощью объектива с наклоном и сдвигом">
            <a:extLst>
              <a:ext uri="{FF2B5EF4-FFF2-40B4-BE49-F238E27FC236}">
                <a16:creationId xmlns:a16="http://schemas.microsoft.com/office/drawing/2014/main" id="{2B1C025E-29F7-4F0C-B4CE-C1C88611D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457200"/>
            <a:ext cx="5105400" cy="340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144722"/>
      </p:ext>
    </p:extLst>
  </p:cSld>
  <p:clrMapOvr>
    <a:masterClrMapping/>
  </p:clrMapOvr>
  <p:transition spd="slow">
    <p:fade thruBlk="1"/>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Заголовок 1"/>
          <p:cNvSpPr>
            <a:spLocks noGrp="1"/>
          </p:cNvSpPr>
          <p:nvPr>
            <p:ph type="title"/>
          </p:nvPr>
        </p:nvSpPr>
        <p:spPr/>
        <p:txBody>
          <a:bodyPr>
            <a:normAutofit/>
          </a:bodyPr>
          <a:lstStyle/>
          <a:p>
            <a:pPr eaLnBrk="1" hangingPunct="1"/>
            <a:r>
              <a:rPr lang="ru-RU" altLang="ru-RU" dirty="0">
                <a:solidFill>
                  <a:schemeClr val="tx2"/>
                </a:solidFill>
              </a:rPr>
              <a:t>Если Конкурс, тогда критерии: </a:t>
            </a:r>
          </a:p>
        </p:txBody>
      </p:sp>
      <p:sp>
        <p:nvSpPr>
          <p:cNvPr id="50179" name="Содержимое 2"/>
          <p:cNvSpPr>
            <a:spLocks noGrp="1"/>
          </p:cNvSpPr>
          <p:nvPr>
            <p:ph idx="4294967295"/>
          </p:nvPr>
        </p:nvSpPr>
        <p:spPr>
          <a:xfrm>
            <a:off x="280987" y="1200381"/>
            <a:ext cx="11630025" cy="5440362"/>
          </a:xfrm>
        </p:spPr>
        <p:txBody>
          <a:bodyPr>
            <a:normAutofit/>
          </a:bodyPr>
          <a:lstStyle/>
          <a:p>
            <a:pPr algn="just">
              <a:spcBef>
                <a:spcPct val="0"/>
              </a:spcBef>
            </a:pPr>
            <a:r>
              <a:rPr lang="ru-RU" altLang="ru-RU" sz="2133" b="1" u="sng" dirty="0"/>
              <a:t>Постановление Правительства № 2604</a:t>
            </a:r>
            <a:r>
              <a:rPr lang="ru-RU" altLang="ru-RU" sz="2133" u="sng" dirty="0"/>
              <a:t>:</a:t>
            </a:r>
          </a:p>
          <a:p>
            <a:pPr algn="just" eaLnBrk="1" hangingPunct="1">
              <a:spcBef>
                <a:spcPct val="0"/>
              </a:spcBef>
            </a:pPr>
            <a:endParaRPr lang="ru-RU" altLang="ru-RU" sz="2133" u="sng" dirty="0"/>
          </a:p>
          <a:p>
            <a:pPr algn="just">
              <a:spcBef>
                <a:spcPct val="0"/>
              </a:spcBef>
            </a:pPr>
            <a:r>
              <a:rPr lang="ru-RU" altLang="ru-RU" sz="2000" b="1" dirty="0"/>
              <a:t>Часть 31. </a:t>
            </a:r>
            <a:r>
              <a:rPr lang="ru-RU" altLang="ru-RU" sz="2000" dirty="0"/>
              <a:t>При осуществлении закупки, по результатам проведения которой заключается контракт, предусмотренный частью 16 (при условии, что контракт жизненного цикла предусматривает проектирование, </a:t>
            </a:r>
            <a:r>
              <a:rPr lang="ru-RU" altLang="ru-RU" sz="2000" u="sng" dirty="0"/>
              <a:t>строительство, реконструкцию, капитальный ремонт</a:t>
            </a:r>
            <a:r>
              <a:rPr lang="ru-RU" altLang="ru-RU" sz="2000" dirty="0"/>
              <a:t> объекта капитального строительства), частью 16.1 статьи 34 и частью 56 статьи 112 Федерального закона, а также контракт, предусматривающий выполнение работ по </a:t>
            </a:r>
            <a:r>
              <a:rPr lang="ru-RU" altLang="ru-RU" sz="2000" u="sng" dirty="0"/>
              <a:t>строительству, реконструкции, капитальному ремонту, сносу </a:t>
            </a:r>
            <a:r>
              <a:rPr lang="ru-RU" altLang="ru-RU" sz="2000" dirty="0"/>
              <a:t>объекта капитального строительства (в том числе линейного объекта), проведение работ по сохранению объектов культурного наследия (памятников истории и культуры) народов Российской Федерации:</a:t>
            </a:r>
          </a:p>
          <a:p>
            <a:pPr algn="just">
              <a:spcBef>
                <a:spcPct val="0"/>
              </a:spcBef>
            </a:pPr>
            <a:endParaRPr lang="ru-RU" altLang="ru-RU" sz="2000" dirty="0"/>
          </a:p>
          <a:p>
            <a:pPr algn="just">
              <a:spcBef>
                <a:spcPct val="0"/>
              </a:spcBef>
            </a:pPr>
            <a:r>
              <a:rPr lang="ru-RU" altLang="ru-RU" sz="2000" dirty="0"/>
              <a:t>а) </a:t>
            </a:r>
            <a:r>
              <a:rPr lang="ru-RU" altLang="ru-RU" sz="2000" b="1" dirty="0"/>
              <a:t>критерии оценки</a:t>
            </a:r>
            <a:r>
              <a:rPr lang="ru-RU" altLang="ru-RU" sz="2000" dirty="0"/>
              <a:t> </a:t>
            </a:r>
            <a:r>
              <a:rPr lang="ru-RU" altLang="ru-RU" sz="2000" u="sng" dirty="0"/>
              <a:t>«расходы» и «характеристики объекта закупки» не применяются</a:t>
            </a:r>
            <a:r>
              <a:rPr lang="ru-RU" altLang="ru-RU" sz="2000" dirty="0"/>
              <a:t>;</a:t>
            </a:r>
          </a:p>
          <a:p>
            <a:pPr algn="just">
              <a:spcBef>
                <a:spcPct val="0"/>
              </a:spcBef>
            </a:pPr>
            <a:endParaRPr lang="ru-RU" altLang="ru-RU" sz="2000" dirty="0"/>
          </a:p>
          <a:p>
            <a:pPr algn="just">
              <a:spcBef>
                <a:spcPct val="0"/>
              </a:spcBef>
            </a:pPr>
            <a:r>
              <a:rPr lang="ru-RU" altLang="ru-RU" sz="2000" dirty="0"/>
              <a:t>б) для оценки заявок </a:t>
            </a:r>
            <a:r>
              <a:rPr lang="ru-RU" altLang="ru-RU" sz="2000" u="sng" dirty="0"/>
              <a:t>по критерию «квалификация участников закупки»</a:t>
            </a:r>
            <a:r>
              <a:rPr lang="ru-RU" altLang="ru-RU" sz="2000" dirty="0"/>
              <a:t>, подлежит обязательному применению </a:t>
            </a:r>
            <a:r>
              <a:rPr lang="ru-RU" altLang="ru-RU" sz="2000" u="sng" dirty="0"/>
              <a:t>исключительно показатель оценки «наличие у участников закупки опыта</a:t>
            </a:r>
            <a:r>
              <a:rPr lang="ru-RU" altLang="ru-RU" sz="2000" dirty="0"/>
              <a:t> поставки товара, выполнения работы, оказания услуги, связанного с предметом контракта»;</a:t>
            </a:r>
          </a:p>
          <a:p>
            <a:pPr algn="just">
              <a:spcBef>
                <a:spcPct val="0"/>
              </a:spcBef>
            </a:pPr>
            <a:endParaRPr lang="ru-RU" altLang="ru-RU" sz="2000" dirty="0"/>
          </a:p>
        </p:txBody>
      </p:sp>
    </p:spTree>
    <p:extLst>
      <p:ext uri="{BB962C8B-B14F-4D97-AF65-F5344CB8AC3E}">
        <p14:creationId xmlns:p14="http://schemas.microsoft.com/office/powerpoint/2010/main" val="62971700"/>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Заголовок 1"/>
          <p:cNvSpPr>
            <a:spLocks noGrp="1"/>
          </p:cNvSpPr>
          <p:nvPr>
            <p:ph type="title"/>
          </p:nvPr>
        </p:nvSpPr>
        <p:spPr/>
        <p:txBody>
          <a:bodyPr>
            <a:normAutofit/>
          </a:bodyPr>
          <a:lstStyle/>
          <a:p>
            <a:pPr eaLnBrk="1" hangingPunct="1"/>
            <a:r>
              <a:rPr lang="ru-RU" altLang="ru-RU" dirty="0">
                <a:solidFill>
                  <a:schemeClr val="tx2"/>
                </a:solidFill>
              </a:rPr>
              <a:t>Если Конкурс, тогда критерии: </a:t>
            </a:r>
          </a:p>
        </p:txBody>
      </p:sp>
      <p:sp>
        <p:nvSpPr>
          <p:cNvPr id="50179" name="Содержимое 2"/>
          <p:cNvSpPr>
            <a:spLocks noGrp="1"/>
          </p:cNvSpPr>
          <p:nvPr>
            <p:ph idx="4294967295"/>
          </p:nvPr>
        </p:nvSpPr>
        <p:spPr>
          <a:xfrm>
            <a:off x="280987" y="1200381"/>
            <a:ext cx="11630025" cy="5440362"/>
          </a:xfrm>
        </p:spPr>
        <p:txBody>
          <a:bodyPr>
            <a:normAutofit/>
          </a:bodyPr>
          <a:lstStyle/>
          <a:p>
            <a:pPr algn="just">
              <a:spcBef>
                <a:spcPct val="0"/>
              </a:spcBef>
            </a:pPr>
            <a:r>
              <a:rPr lang="ru-RU" altLang="ru-RU" sz="2133" b="1" u="sng" dirty="0"/>
              <a:t>Постановление Правительства № 2604</a:t>
            </a:r>
            <a:r>
              <a:rPr lang="ru-RU" altLang="ru-RU" sz="2133" u="sng" dirty="0"/>
              <a:t>:</a:t>
            </a:r>
          </a:p>
          <a:p>
            <a:pPr algn="just" eaLnBrk="1" hangingPunct="1">
              <a:spcBef>
                <a:spcPct val="0"/>
              </a:spcBef>
            </a:pPr>
            <a:endParaRPr lang="ru-RU" altLang="ru-RU" sz="2133" u="sng" dirty="0"/>
          </a:p>
          <a:p>
            <a:pPr algn="just">
              <a:spcBef>
                <a:spcPct val="0"/>
              </a:spcBef>
            </a:pPr>
            <a:r>
              <a:rPr lang="ru-RU" altLang="ru-RU" sz="2000" b="1" dirty="0"/>
              <a:t>Часть 31. </a:t>
            </a:r>
            <a:r>
              <a:rPr lang="ru-RU" altLang="ru-RU" sz="2000" dirty="0"/>
              <a:t>При осуществлении закупки…</a:t>
            </a:r>
          </a:p>
          <a:p>
            <a:pPr algn="just">
              <a:spcBef>
                <a:spcPct val="0"/>
              </a:spcBef>
            </a:pPr>
            <a:endParaRPr lang="ru-RU" altLang="ru-RU" sz="2000" dirty="0"/>
          </a:p>
          <a:p>
            <a:pPr algn="just">
              <a:spcBef>
                <a:spcPct val="0"/>
              </a:spcBef>
            </a:pPr>
            <a:r>
              <a:rPr lang="ru-RU" altLang="ru-RU" sz="2000" dirty="0"/>
              <a:t>в) </a:t>
            </a:r>
            <a:r>
              <a:rPr lang="ru-RU" altLang="ru-RU" sz="2000" b="1" dirty="0"/>
              <a:t>документом</a:t>
            </a:r>
            <a:r>
              <a:rPr lang="ru-RU" altLang="ru-RU" sz="2000" dirty="0"/>
              <a:t>, </a:t>
            </a:r>
            <a:r>
              <a:rPr lang="ru-RU" altLang="ru-RU" sz="2000" u="sng" dirty="0"/>
              <a:t>в отношении показателя оценки «наличие у участников закупки опыта </a:t>
            </a:r>
            <a:r>
              <a:rPr lang="ru-RU" altLang="ru-RU" sz="2000" dirty="0"/>
              <a:t>поставки товара, выполнения работы, оказания услуги, связанного с предметом контракта», его детализирующих показателей устанавливается положение о </a:t>
            </a:r>
            <a:r>
              <a:rPr lang="ru-RU" altLang="ru-RU" sz="2000" u="sng" dirty="0"/>
              <a:t>принятии</a:t>
            </a:r>
            <a:r>
              <a:rPr lang="ru-RU" altLang="ru-RU" sz="2000" dirty="0"/>
              <a:t> к оценке </a:t>
            </a:r>
            <a:r>
              <a:rPr lang="ru-RU" altLang="ru-RU" sz="2000" u="sng" dirty="0"/>
              <a:t>исключительно исполненного договора </a:t>
            </a:r>
            <a:r>
              <a:rPr lang="ru-RU" altLang="ru-RU" sz="2000" dirty="0"/>
              <a:t>(договоров), </a:t>
            </a:r>
            <a:r>
              <a:rPr lang="ru-RU" altLang="ru-RU" sz="2000" u="sng" dirty="0"/>
              <a:t>предусматривающего выполнение работ на одном из следующих объектов</a:t>
            </a:r>
            <a:r>
              <a:rPr lang="ru-RU" altLang="ru-RU" sz="2000" dirty="0"/>
              <a:t>, соответствующих объекту закупки:</a:t>
            </a:r>
          </a:p>
          <a:p>
            <a:pPr algn="just">
              <a:spcBef>
                <a:spcPct val="0"/>
              </a:spcBef>
            </a:pPr>
            <a:endParaRPr lang="ru-RU" altLang="ru-RU" sz="2000" dirty="0"/>
          </a:p>
          <a:p>
            <a:pPr algn="just">
              <a:spcBef>
                <a:spcPct val="0"/>
              </a:spcBef>
            </a:pPr>
            <a:r>
              <a:rPr lang="ru-RU" altLang="ru-RU" sz="2000" dirty="0"/>
              <a:t>объект капитального строительства (за исключением линейного объекта);</a:t>
            </a:r>
          </a:p>
          <a:p>
            <a:pPr algn="just">
              <a:spcBef>
                <a:spcPct val="0"/>
              </a:spcBef>
            </a:pPr>
            <a:r>
              <a:rPr lang="ru-RU" altLang="ru-RU" sz="2000" dirty="0"/>
              <a:t>линейный объект, за исключением автомобильной дороги;</a:t>
            </a:r>
          </a:p>
          <a:p>
            <a:pPr algn="just">
              <a:spcBef>
                <a:spcPct val="0"/>
              </a:spcBef>
            </a:pPr>
            <a:r>
              <a:rPr lang="ru-RU" altLang="ru-RU" sz="2000" dirty="0"/>
              <a:t>автомобильная дорога;</a:t>
            </a:r>
          </a:p>
          <a:p>
            <a:pPr algn="just">
              <a:spcBef>
                <a:spcPct val="0"/>
              </a:spcBef>
            </a:pPr>
            <a:r>
              <a:rPr lang="ru-RU" altLang="ru-RU" sz="2000" dirty="0"/>
              <a:t>особо опасный, технически сложный и уникальный объект капитального строительства;</a:t>
            </a:r>
          </a:p>
          <a:p>
            <a:pPr algn="just">
              <a:spcBef>
                <a:spcPct val="0"/>
              </a:spcBef>
            </a:pPr>
            <a:r>
              <a:rPr lang="ru-RU" altLang="ru-RU" sz="2000" dirty="0"/>
              <a:t>объект культурного наследия (памятник истории и культуры) народов Российской Федерации;</a:t>
            </a:r>
          </a:p>
        </p:txBody>
      </p:sp>
    </p:spTree>
    <p:extLst>
      <p:ext uri="{BB962C8B-B14F-4D97-AF65-F5344CB8AC3E}">
        <p14:creationId xmlns:p14="http://schemas.microsoft.com/office/powerpoint/2010/main" val="281589462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Заголовок 1"/>
          <p:cNvSpPr>
            <a:spLocks noGrp="1"/>
          </p:cNvSpPr>
          <p:nvPr>
            <p:ph type="title"/>
          </p:nvPr>
        </p:nvSpPr>
        <p:spPr/>
        <p:txBody>
          <a:bodyPr>
            <a:normAutofit/>
          </a:bodyPr>
          <a:lstStyle/>
          <a:p>
            <a:pPr eaLnBrk="1" hangingPunct="1"/>
            <a:r>
              <a:rPr lang="ru-RU" altLang="ru-RU" dirty="0">
                <a:solidFill>
                  <a:schemeClr val="tx2"/>
                </a:solidFill>
              </a:rPr>
              <a:t>Если Конкурс, тогда критерии: </a:t>
            </a:r>
          </a:p>
        </p:txBody>
      </p:sp>
      <p:sp>
        <p:nvSpPr>
          <p:cNvPr id="50179" name="Содержимое 2"/>
          <p:cNvSpPr>
            <a:spLocks noGrp="1"/>
          </p:cNvSpPr>
          <p:nvPr>
            <p:ph idx="4294967295"/>
          </p:nvPr>
        </p:nvSpPr>
        <p:spPr>
          <a:xfrm>
            <a:off x="280987" y="1200381"/>
            <a:ext cx="11630025" cy="5440362"/>
          </a:xfrm>
        </p:spPr>
        <p:txBody>
          <a:bodyPr>
            <a:normAutofit lnSpcReduction="10000"/>
          </a:bodyPr>
          <a:lstStyle/>
          <a:p>
            <a:pPr algn="just">
              <a:spcBef>
                <a:spcPct val="0"/>
              </a:spcBef>
            </a:pPr>
            <a:r>
              <a:rPr lang="ru-RU" altLang="ru-RU" sz="2133" b="1" u="sng" dirty="0"/>
              <a:t>Постановление Правительства № 2604</a:t>
            </a:r>
            <a:r>
              <a:rPr lang="ru-RU" altLang="ru-RU" sz="2133" u="sng" dirty="0"/>
              <a:t>:</a:t>
            </a:r>
          </a:p>
          <a:p>
            <a:pPr algn="just" eaLnBrk="1" hangingPunct="1">
              <a:spcBef>
                <a:spcPct val="0"/>
              </a:spcBef>
            </a:pPr>
            <a:endParaRPr lang="ru-RU" altLang="ru-RU" sz="2133" u="sng" dirty="0"/>
          </a:p>
          <a:p>
            <a:pPr algn="just">
              <a:spcBef>
                <a:spcPct val="0"/>
              </a:spcBef>
            </a:pPr>
            <a:r>
              <a:rPr lang="ru-RU" altLang="ru-RU" sz="2000" b="1" dirty="0"/>
              <a:t>Часть 31. </a:t>
            </a:r>
            <a:r>
              <a:rPr lang="ru-RU" altLang="ru-RU" sz="2000" dirty="0"/>
              <a:t>При осуществлении закупки…</a:t>
            </a:r>
          </a:p>
          <a:p>
            <a:pPr algn="just">
              <a:spcBef>
                <a:spcPct val="0"/>
              </a:spcBef>
            </a:pPr>
            <a:endParaRPr lang="ru-RU" altLang="ru-RU" sz="2000" dirty="0"/>
          </a:p>
          <a:p>
            <a:pPr algn="just">
              <a:spcBef>
                <a:spcPct val="0"/>
              </a:spcBef>
            </a:pPr>
            <a:endParaRPr lang="ru-RU" altLang="ru-RU" sz="2000" dirty="0"/>
          </a:p>
          <a:p>
            <a:pPr algn="just">
              <a:spcBef>
                <a:spcPct val="0"/>
              </a:spcBef>
            </a:pPr>
            <a:r>
              <a:rPr lang="ru-RU" altLang="ru-RU" sz="2000" dirty="0"/>
              <a:t>г) документом, в отношении показателя оценки, </a:t>
            </a:r>
            <a:r>
              <a:rPr lang="ru-RU" altLang="ru-RU" sz="2000" u="sng" dirty="0"/>
              <a:t>в отношении показателя оценки «наличие у участников закупки опыта </a:t>
            </a:r>
            <a:r>
              <a:rPr lang="ru-RU" altLang="ru-RU" sz="2000" dirty="0"/>
              <a:t>поставки товара, выполнения работы, оказания услуги, связанного с предметом контракта», его детализирующих показателей устанавливается положение о принятии к оценке </a:t>
            </a:r>
            <a:r>
              <a:rPr lang="ru-RU" altLang="ru-RU" sz="2000" u="sng" dirty="0"/>
              <a:t>исключительно</a:t>
            </a:r>
            <a:r>
              <a:rPr lang="ru-RU" altLang="ru-RU" sz="2000" dirty="0"/>
              <a:t> исполненного </a:t>
            </a:r>
            <a:r>
              <a:rPr lang="ru-RU" altLang="ru-RU" sz="2000" u="sng" dirty="0"/>
              <a:t>договора</a:t>
            </a:r>
            <a:r>
              <a:rPr lang="ru-RU" altLang="ru-RU" sz="2000" dirty="0"/>
              <a:t> (договоров), </a:t>
            </a:r>
            <a:r>
              <a:rPr lang="ru-RU" altLang="ru-RU" sz="2000" u="sng" dirty="0"/>
              <a:t>относящегося к одному или нескольким из следующих договоров</a:t>
            </a:r>
            <a:r>
              <a:rPr lang="ru-RU" altLang="ru-RU" sz="2000" dirty="0"/>
              <a:t> (контрактов):</a:t>
            </a:r>
          </a:p>
          <a:p>
            <a:pPr algn="just">
              <a:spcBef>
                <a:spcPct val="0"/>
              </a:spcBef>
            </a:pPr>
            <a:endParaRPr lang="ru-RU" altLang="ru-RU" sz="2000" dirty="0"/>
          </a:p>
          <a:p>
            <a:pPr algn="just">
              <a:spcBef>
                <a:spcPct val="0"/>
              </a:spcBef>
            </a:pPr>
            <a:r>
              <a:rPr lang="ru-RU" altLang="ru-RU" sz="2000" dirty="0"/>
              <a:t>контракт, предусмотренный частью 16 статьи 34 Федерального закона (при условии, что контракт жизненного цикла предусматривает проектирование, строительство, реконструкцию, капитальный ремонт объекта капитального строительства);</a:t>
            </a:r>
          </a:p>
          <a:p>
            <a:pPr algn="just">
              <a:spcBef>
                <a:spcPct val="0"/>
              </a:spcBef>
            </a:pPr>
            <a:r>
              <a:rPr lang="ru-RU" altLang="ru-RU" sz="2000" dirty="0"/>
              <a:t>контракт, предусмотренный частью 16.1 статьи 34 Федерального закона;</a:t>
            </a:r>
          </a:p>
          <a:p>
            <a:pPr algn="just">
              <a:spcBef>
                <a:spcPct val="0"/>
              </a:spcBef>
            </a:pPr>
            <a:r>
              <a:rPr lang="ru-RU" altLang="ru-RU" sz="2000" dirty="0"/>
              <a:t>контракт, предусмотренный частью 56 статьи 112 Федерального закона;</a:t>
            </a:r>
          </a:p>
          <a:p>
            <a:pPr algn="just">
              <a:spcBef>
                <a:spcPct val="0"/>
              </a:spcBef>
            </a:pPr>
            <a:r>
              <a:rPr lang="ru-RU" altLang="ru-RU" sz="2000" dirty="0"/>
              <a:t>договор, не относящийся к контрактам, указанным в абзацах втором - четвертом настоящего подпункта, и предусматривающий выполнение работ по строительству, реконструкции, капитальному ремонту, сносу объекта капитального строительства (в том числе линейного объекта), проведение работ по сохранению объектов культурного наследия (памятников истории и культуры) народов Российской Федерации;</a:t>
            </a:r>
          </a:p>
        </p:txBody>
      </p:sp>
    </p:spTree>
    <p:extLst>
      <p:ext uri="{BB962C8B-B14F-4D97-AF65-F5344CB8AC3E}">
        <p14:creationId xmlns:p14="http://schemas.microsoft.com/office/powerpoint/2010/main" val="404456583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Заголовок 1"/>
          <p:cNvSpPr>
            <a:spLocks noGrp="1"/>
          </p:cNvSpPr>
          <p:nvPr>
            <p:ph type="title"/>
          </p:nvPr>
        </p:nvSpPr>
        <p:spPr/>
        <p:txBody>
          <a:bodyPr>
            <a:normAutofit/>
          </a:bodyPr>
          <a:lstStyle/>
          <a:p>
            <a:pPr eaLnBrk="1" hangingPunct="1"/>
            <a:r>
              <a:rPr lang="ru-RU" altLang="ru-RU" dirty="0">
                <a:solidFill>
                  <a:schemeClr val="tx2"/>
                </a:solidFill>
              </a:rPr>
              <a:t>Если Конкурс, тогда критерии: </a:t>
            </a:r>
          </a:p>
        </p:txBody>
      </p:sp>
      <p:sp>
        <p:nvSpPr>
          <p:cNvPr id="50179" name="Содержимое 2"/>
          <p:cNvSpPr>
            <a:spLocks noGrp="1"/>
          </p:cNvSpPr>
          <p:nvPr>
            <p:ph idx="4294967295"/>
          </p:nvPr>
        </p:nvSpPr>
        <p:spPr>
          <a:xfrm>
            <a:off x="280987" y="1200381"/>
            <a:ext cx="11630025" cy="5440362"/>
          </a:xfrm>
        </p:spPr>
        <p:txBody>
          <a:bodyPr>
            <a:normAutofit/>
          </a:bodyPr>
          <a:lstStyle/>
          <a:p>
            <a:pPr algn="just">
              <a:spcBef>
                <a:spcPct val="0"/>
              </a:spcBef>
            </a:pPr>
            <a:r>
              <a:rPr lang="ru-RU" altLang="ru-RU" sz="2133" b="1" u="sng" dirty="0"/>
              <a:t>Постановление Правительства № 2604</a:t>
            </a:r>
            <a:r>
              <a:rPr lang="ru-RU" altLang="ru-RU" sz="2133" u="sng" dirty="0"/>
              <a:t>:</a:t>
            </a:r>
          </a:p>
          <a:p>
            <a:pPr algn="just" eaLnBrk="1" hangingPunct="1">
              <a:spcBef>
                <a:spcPct val="0"/>
              </a:spcBef>
            </a:pPr>
            <a:endParaRPr lang="ru-RU" altLang="ru-RU" sz="2133" u="sng" dirty="0"/>
          </a:p>
          <a:p>
            <a:pPr algn="just">
              <a:spcBef>
                <a:spcPct val="0"/>
              </a:spcBef>
            </a:pPr>
            <a:r>
              <a:rPr lang="ru-RU" altLang="ru-RU" sz="2000" b="1" dirty="0"/>
              <a:t>Часть 31. </a:t>
            </a:r>
            <a:r>
              <a:rPr lang="ru-RU" altLang="ru-RU" sz="2000" dirty="0"/>
              <a:t>При осуществлении закупки…</a:t>
            </a:r>
          </a:p>
          <a:p>
            <a:pPr algn="just">
              <a:spcBef>
                <a:spcPct val="0"/>
              </a:spcBef>
            </a:pPr>
            <a:endParaRPr lang="ru-RU" altLang="ru-RU" sz="2000" dirty="0"/>
          </a:p>
          <a:p>
            <a:pPr algn="just">
              <a:spcBef>
                <a:spcPct val="0"/>
              </a:spcBef>
            </a:pPr>
            <a:endParaRPr lang="ru-RU" altLang="ru-RU" sz="2000" dirty="0"/>
          </a:p>
          <a:p>
            <a:pPr algn="just">
              <a:spcBef>
                <a:spcPct val="0"/>
              </a:spcBef>
            </a:pPr>
            <a:r>
              <a:rPr lang="ru-RU" altLang="ru-RU" sz="2000" dirty="0"/>
              <a:t>д) к оценке принимаются документы, (перечень документов, подтверждающих наличие у участника закупки опыта поставки товара, выполнения работы, оказания услуги, связанного с предметом контракта, в том числе исполненный договор (договоры), акт (акты) приемки поставленного товара, выполненных работ, оказанных услуг, составленные при исполнении такого договора (договоров)), в </a:t>
            </a:r>
            <a:r>
              <a:rPr lang="ru-RU" altLang="ru-RU" sz="2000" u="sng" dirty="0"/>
              <a:t>том числе если к ним не приложена проектная документация </a:t>
            </a:r>
            <a:r>
              <a:rPr lang="ru-RU" altLang="ru-RU" sz="2000" dirty="0"/>
              <a:t>(если проектная документация является приложением к таким документам).</a:t>
            </a:r>
          </a:p>
        </p:txBody>
      </p:sp>
    </p:spTree>
    <p:extLst>
      <p:ext uri="{BB962C8B-B14F-4D97-AF65-F5344CB8AC3E}">
        <p14:creationId xmlns:p14="http://schemas.microsoft.com/office/powerpoint/2010/main" val="73393656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Заголовок 1"/>
          <p:cNvSpPr>
            <a:spLocks noGrp="1"/>
          </p:cNvSpPr>
          <p:nvPr>
            <p:ph type="title"/>
          </p:nvPr>
        </p:nvSpPr>
        <p:spPr/>
        <p:txBody>
          <a:bodyPr>
            <a:normAutofit/>
          </a:bodyPr>
          <a:lstStyle/>
          <a:p>
            <a:pPr eaLnBrk="1" hangingPunct="1"/>
            <a:r>
              <a:rPr lang="ru-RU" altLang="ru-RU" dirty="0">
                <a:solidFill>
                  <a:schemeClr val="tx2"/>
                </a:solidFill>
              </a:rPr>
              <a:t>Если Конкурс, тогда критерии: </a:t>
            </a:r>
          </a:p>
        </p:txBody>
      </p:sp>
      <p:sp>
        <p:nvSpPr>
          <p:cNvPr id="50179" name="Содержимое 2"/>
          <p:cNvSpPr>
            <a:spLocks noGrp="1"/>
          </p:cNvSpPr>
          <p:nvPr>
            <p:ph idx="4294967295"/>
          </p:nvPr>
        </p:nvSpPr>
        <p:spPr>
          <a:xfrm>
            <a:off x="280987" y="1093788"/>
            <a:ext cx="11630025" cy="5440362"/>
          </a:xfrm>
        </p:spPr>
        <p:txBody>
          <a:bodyPr>
            <a:normAutofit/>
          </a:bodyPr>
          <a:lstStyle/>
          <a:p>
            <a:pPr algn="just">
              <a:spcBef>
                <a:spcPct val="0"/>
              </a:spcBef>
            </a:pPr>
            <a:r>
              <a:rPr lang="ru-RU" altLang="ru-RU" sz="2133" b="1" u="sng" dirty="0"/>
              <a:t>Постановление Правительства № 2604</a:t>
            </a:r>
            <a:r>
              <a:rPr lang="ru-RU" altLang="ru-RU" sz="2133" u="sng" dirty="0"/>
              <a:t>:</a:t>
            </a:r>
          </a:p>
          <a:p>
            <a:pPr algn="just" eaLnBrk="1" hangingPunct="1">
              <a:spcBef>
                <a:spcPct val="0"/>
              </a:spcBef>
            </a:pPr>
            <a:endParaRPr lang="ru-RU" altLang="ru-RU" sz="2133" u="sng" dirty="0"/>
          </a:p>
          <a:p>
            <a:pPr algn="just">
              <a:spcBef>
                <a:spcPct val="0"/>
              </a:spcBef>
            </a:pPr>
            <a:r>
              <a:rPr lang="ru-RU" altLang="ru-RU" sz="2000" b="1" dirty="0"/>
              <a:t>Часть 32. </a:t>
            </a:r>
            <a:r>
              <a:rPr lang="ru-RU" altLang="ru-RU" sz="2000" dirty="0"/>
              <a:t>При осуществлении закупки, по результатам проведения которой заключается </a:t>
            </a:r>
            <a:r>
              <a:rPr lang="ru-RU" altLang="ru-RU" sz="2000" b="1" dirty="0"/>
              <a:t>контракт на выполнение работ по ремонту, содержанию автомобильной дороги</a:t>
            </a:r>
            <a:r>
              <a:rPr lang="ru-RU" altLang="ru-RU" sz="2000" dirty="0"/>
              <a:t>:</a:t>
            </a:r>
          </a:p>
          <a:p>
            <a:pPr algn="just">
              <a:spcBef>
                <a:spcPct val="0"/>
              </a:spcBef>
            </a:pPr>
            <a:endParaRPr lang="ru-RU" altLang="ru-RU" sz="2000" dirty="0"/>
          </a:p>
          <a:p>
            <a:pPr algn="just">
              <a:spcBef>
                <a:spcPct val="0"/>
              </a:spcBef>
            </a:pPr>
            <a:endParaRPr lang="ru-RU" altLang="ru-RU" sz="2000" dirty="0"/>
          </a:p>
          <a:p>
            <a:pPr algn="just">
              <a:spcBef>
                <a:spcPct val="0"/>
              </a:spcBef>
            </a:pPr>
            <a:r>
              <a:rPr lang="ru-RU" altLang="ru-RU" sz="2000" dirty="0"/>
              <a:t>а) критерии оценки «</a:t>
            </a:r>
            <a:r>
              <a:rPr lang="ru-RU" altLang="ru-RU" sz="2000" u="sng" dirty="0"/>
              <a:t>расходы</a:t>
            </a:r>
            <a:r>
              <a:rPr lang="ru-RU" altLang="ru-RU" sz="2000" dirty="0"/>
              <a:t>» и «</a:t>
            </a:r>
            <a:r>
              <a:rPr lang="ru-RU" altLang="ru-RU" sz="2000" u="sng" dirty="0"/>
              <a:t>характеристики объекта закупки</a:t>
            </a:r>
            <a:r>
              <a:rPr lang="ru-RU" altLang="ru-RU" sz="2000" dirty="0"/>
              <a:t>» </a:t>
            </a:r>
            <a:r>
              <a:rPr lang="ru-RU" altLang="ru-RU" sz="2000" u="sng" dirty="0"/>
              <a:t>не применяются</a:t>
            </a:r>
            <a:r>
              <a:rPr lang="ru-RU" altLang="ru-RU" sz="2000" dirty="0"/>
              <a:t>;</a:t>
            </a:r>
          </a:p>
          <a:p>
            <a:pPr algn="just">
              <a:spcBef>
                <a:spcPct val="0"/>
              </a:spcBef>
            </a:pPr>
            <a:r>
              <a:rPr lang="ru-RU" altLang="ru-RU" sz="2000" dirty="0"/>
              <a:t>б) для оценки заявок по критерию оценки «</a:t>
            </a:r>
            <a:r>
              <a:rPr lang="ru-RU" altLang="ru-RU" sz="2000" u="sng" dirty="0"/>
              <a:t>квалификация участников закупки</a:t>
            </a:r>
            <a:r>
              <a:rPr lang="ru-RU" altLang="ru-RU" sz="2000" dirty="0"/>
              <a:t>» подлежит обязательному применению </a:t>
            </a:r>
            <a:r>
              <a:rPr lang="ru-RU" altLang="ru-RU" sz="2000" u="sng" dirty="0"/>
              <a:t>исключительно показатель оценки «наличие у участников закупки опыта </a:t>
            </a:r>
            <a:r>
              <a:rPr lang="ru-RU" altLang="ru-RU" sz="2000" dirty="0"/>
              <a:t>поставки товара, выполнения работы, оказания услуги, связанного с предметом контракта»;</a:t>
            </a:r>
          </a:p>
          <a:p>
            <a:pPr algn="just">
              <a:spcBef>
                <a:spcPct val="0"/>
              </a:spcBef>
            </a:pPr>
            <a:r>
              <a:rPr lang="ru-RU" altLang="ru-RU" sz="2000" dirty="0"/>
              <a:t>в) документом, </a:t>
            </a:r>
            <a:r>
              <a:rPr lang="ru-RU" altLang="ru-RU" sz="2000" u="sng" dirty="0"/>
              <a:t>в отношении показателя оценки «наличие у участников закупки опыта </a:t>
            </a:r>
            <a:r>
              <a:rPr lang="ru-RU" altLang="ru-RU" sz="2000" dirty="0"/>
              <a:t>поставки товара, выполнения работы, оказания услуги, связанного с предметом контракта», его детализирующих показателей устанавливается положение о принятии к оценке </a:t>
            </a:r>
            <a:r>
              <a:rPr lang="ru-RU" altLang="ru-RU" sz="2000" u="sng" dirty="0"/>
              <a:t>исключительно</a:t>
            </a:r>
            <a:r>
              <a:rPr lang="ru-RU" altLang="ru-RU" sz="2000" dirty="0"/>
              <a:t> </a:t>
            </a:r>
            <a:r>
              <a:rPr lang="ru-RU" altLang="ru-RU" sz="2000" u="sng" dirty="0"/>
              <a:t>исполненного договора </a:t>
            </a:r>
            <a:r>
              <a:rPr lang="ru-RU" altLang="ru-RU" sz="2000" dirty="0"/>
              <a:t>(договоров), </a:t>
            </a:r>
            <a:r>
              <a:rPr lang="ru-RU" altLang="ru-RU" sz="2000" u="sng" dirty="0"/>
              <a:t>предусматривающего выполнение работ по ремонту, содержанию, капитальному ремонту, строительству, реконструкции автомобильной дороги</a:t>
            </a:r>
            <a:r>
              <a:rPr lang="ru-RU" altLang="ru-RU" sz="2000" dirty="0"/>
              <a:t>;</a:t>
            </a:r>
          </a:p>
          <a:p>
            <a:pPr algn="just">
              <a:spcBef>
                <a:spcPct val="0"/>
              </a:spcBef>
            </a:pPr>
            <a:r>
              <a:rPr lang="ru-RU" altLang="ru-RU" sz="2000" dirty="0"/>
              <a:t>г) к рассмотрению принимаются документы, исполненный договор, акты (акты), в том числе если к ним не приложена проектная документация (если проектная документация является приложением к таким документам).</a:t>
            </a:r>
          </a:p>
        </p:txBody>
      </p:sp>
    </p:spTree>
    <p:extLst>
      <p:ext uri="{BB962C8B-B14F-4D97-AF65-F5344CB8AC3E}">
        <p14:creationId xmlns:p14="http://schemas.microsoft.com/office/powerpoint/2010/main" val="3919582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p:txBody>
          <a:bodyPr>
            <a:normAutofit/>
          </a:bodyPr>
          <a:lstStyle/>
          <a:p>
            <a:r>
              <a:rPr lang="ru-RU" dirty="0"/>
              <a:t>Требования к участникам</a:t>
            </a:r>
          </a:p>
        </p:txBody>
      </p:sp>
      <p:sp>
        <p:nvSpPr>
          <p:cNvPr id="13" name="Объект 2">
            <a:extLst>
              <a:ext uri="{FF2B5EF4-FFF2-40B4-BE49-F238E27FC236}">
                <a16:creationId xmlns:a16="http://schemas.microsoft.com/office/drawing/2014/main" id="{FE39B7C6-DE2A-43AD-B409-4DC5CB25D73D}"/>
              </a:ext>
            </a:extLst>
          </p:cNvPr>
          <p:cNvSpPr txBox="1">
            <a:spLocks/>
          </p:cNvSpPr>
          <p:nvPr/>
        </p:nvSpPr>
        <p:spPr>
          <a:xfrm>
            <a:off x="2402163" y="1240802"/>
            <a:ext cx="8112369" cy="1634284"/>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spcAft>
                <a:spcPts val="600"/>
              </a:spcAft>
              <a:buNone/>
            </a:pPr>
            <a:r>
              <a:rPr lang="ru-RU" b="1" dirty="0">
                <a:latin typeface="Roboto Light" panose="020B0604020202020204" charset="0"/>
                <a:ea typeface="Roboto Light" panose="020B0604020202020204" charset="0"/>
                <a:cs typeface="Roboto Light" panose="020B0604020202020204" charset="0"/>
              </a:rPr>
              <a:t>Единые требования </a:t>
            </a:r>
            <a:r>
              <a:rPr lang="ru-RU" b="1" dirty="0"/>
              <a:t>(статья 31 Закона 44-ФЗ)</a:t>
            </a:r>
            <a:r>
              <a:rPr lang="ru-RU" b="1" dirty="0">
                <a:latin typeface="Roboto Light" panose="020B0604020202020204" charset="0"/>
                <a:ea typeface="Roboto Light" panose="020B0604020202020204" charset="0"/>
                <a:cs typeface="Roboto Light" panose="020B0604020202020204" charset="0"/>
              </a:rPr>
              <a:t> распространяются на:</a:t>
            </a:r>
          </a:p>
          <a:p>
            <a:pPr algn="just">
              <a:lnSpc>
                <a:spcPct val="107000"/>
              </a:lnSpc>
              <a:spcAft>
                <a:spcPts val="600"/>
              </a:spcAft>
            </a:pPr>
            <a:r>
              <a:rPr lang="ru-RU" dirty="0">
                <a:latin typeface="Roboto Light" panose="020B0604020202020204" charset="0"/>
                <a:ea typeface="Roboto Light" panose="020B0604020202020204" charset="0"/>
                <a:cs typeface="Roboto Light" panose="020B0604020202020204" charset="0"/>
              </a:rPr>
              <a:t>конкурентные закупки;</a:t>
            </a:r>
          </a:p>
          <a:p>
            <a:pPr algn="just">
              <a:lnSpc>
                <a:spcPct val="107000"/>
              </a:lnSpc>
              <a:spcAft>
                <a:spcPts val="600"/>
              </a:spcAft>
            </a:pPr>
            <a:r>
              <a:rPr lang="ru-RU" b="1" dirty="0">
                <a:solidFill>
                  <a:schemeClr val="tx2">
                    <a:lumMod val="40000"/>
                    <a:lumOff val="60000"/>
                  </a:schemeClr>
                </a:solidFill>
                <a:latin typeface="Roboto Light" panose="020B0604020202020204" charset="0"/>
                <a:ea typeface="Roboto Light" panose="020B0604020202020204" charset="0"/>
                <a:cs typeface="Roboto Light" panose="020B0604020202020204" charset="0"/>
              </a:rPr>
              <a:t>закупки у ЕП </a:t>
            </a:r>
            <a:r>
              <a:rPr lang="ru-RU" dirty="0">
                <a:latin typeface="Roboto Light" panose="020B0604020202020204" charset="0"/>
                <a:ea typeface="Roboto Light" panose="020B0604020202020204" charset="0"/>
                <a:cs typeface="Roboto Light" panose="020B0604020202020204" charset="0"/>
              </a:rPr>
              <a:t>по пунктам 4, 5, 18, 30, 42, 49, 54 и 59 части 1 статьи 93 Закона 44-ФЗ.</a:t>
            </a:r>
          </a:p>
          <a:p>
            <a:pPr marL="0" indent="0" algn="just">
              <a:lnSpc>
                <a:spcPct val="107000"/>
              </a:lnSpc>
              <a:spcBef>
                <a:spcPts val="1200"/>
              </a:spcBef>
              <a:buNone/>
            </a:pPr>
            <a:r>
              <a:rPr lang="ru-RU" sz="1200" dirty="0">
                <a:solidFill>
                  <a:schemeClr val="accent6"/>
                </a:solidFill>
                <a:latin typeface="Roboto Light" panose="020B0604020202020204" charset="0"/>
                <a:ea typeface="Roboto Light" panose="020B0604020202020204" charset="0"/>
                <a:cs typeface="Roboto Light" panose="020B0604020202020204" charset="0"/>
              </a:rPr>
              <a:t>Формулировка в прежней редакции: «при осуществлении закупки заказчик устанавливает следующие единые требования…»</a:t>
            </a:r>
          </a:p>
          <a:p>
            <a:pPr marL="0" indent="0" algn="just">
              <a:lnSpc>
                <a:spcPct val="107000"/>
              </a:lnSpc>
              <a:buNone/>
            </a:pPr>
            <a:r>
              <a:rPr lang="ru-RU" dirty="0">
                <a:latin typeface="Roboto Light" panose="020B0604020202020204" charset="0"/>
                <a:ea typeface="Roboto Light" panose="020B0604020202020204" charset="0"/>
                <a:cs typeface="Roboto Light" panose="020B0604020202020204" charset="0"/>
              </a:rPr>
              <a:t> </a:t>
            </a: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p:txBody>
      </p:sp>
      <p:sp>
        <p:nvSpPr>
          <p:cNvPr id="9" name="Объект 2">
            <a:extLst>
              <a:ext uri="{FF2B5EF4-FFF2-40B4-BE49-F238E27FC236}">
                <a16:creationId xmlns:a16="http://schemas.microsoft.com/office/drawing/2014/main" id="{F926F6B4-60FA-4288-B7D8-85EC7A14439B}"/>
              </a:ext>
            </a:extLst>
          </p:cNvPr>
          <p:cNvSpPr txBox="1">
            <a:spLocks/>
          </p:cNvSpPr>
          <p:nvPr/>
        </p:nvSpPr>
        <p:spPr>
          <a:xfrm>
            <a:off x="2667000" y="3581401"/>
            <a:ext cx="7351438" cy="2200899"/>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buNone/>
            </a:pPr>
            <a:r>
              <a:rPr lang="ru-RU" b="1" dirty="0"/>
              <a:t>Участник закупки не может быть оффшорной компанией</a:t>
            </a:r>
          </a:p>
          <a:p>
            <a:pPr marL="0" indent="0" algn="ctr">
              <a:lnSpc>
                <a:spcPct val="107000"/>
              </a:lnSpc>
              <a:buNone/>
            </a:pPr>
            <a:r>
              <a:rPr lang="ru-RU" sz="3200" b="1" dirty="0">
                <a:solidFill>
                  <a:schemeClr val="bg2">
                    <a:lumMod val="75000"/>
                  </a:schemeClr>
                </a:solidFill>
              </a:rPr>
              <a:t>+</a:t>
            </a:r>
          </a:p>
          <a:p>
            <a:pPr marL="0" indent="0" algn="just">
              <a:lnSpc>
                <a:spcPct val="107000"/>
              </a:lnSpc>
              <a:buNone/>
            </a:pPr>
            <a:r>
              <a:rPr lang="ru-RU" b="1" dirty="0">
                <a:solidFill>
                  <a:schemeClr val="tx2">
                    <a:lumMod val="40000"/>
                    <a:lumOff val="60000"/>
                  </a:schemeClr>
                </a:solidFill>
              </a:rPr>
              <a:t>Участник закупки не может иметь оффшорных компаний:</a:t>
            </a:r>
          </a:p>
          <a:p>
            <a:pPr algn="just">
              <a:lnSpc>
                <a:spcPct val="107000"/>
              </a:lnSpc>
            </a:pPr>
            <a:r>
              <a:rPr lang="ru-RU" b="1" dirty="0">
                <a:solidFill>
                  <a:schemeClr val="tx2">
                    <a:lumMod val="40000"/>
                    <a:lumOff val="60000"/>
                  </a:schemeClr>
                </a:solidFill>
              </a:rPr>
              <a:t>в составе учредителей;</a:t>
            </a:r>
          </a:p>
          <a:p>
            <a:pPr algn="just">
              <a:lnSpc>
                <a:spcPct val="107000"/>
              </a:lnSpc>
            </a:pPr>
            <a:r>
              <a:rPr lang="ru-RU" b="1" dirty="0">
                <a:solidFill>
                  <a:schemeClr val="tx2">
                    <a:lumMod val="40000"/>
                    <a:lumOff val="60000"/>
                  </a:schemeClr>
                </a:solidFill>
              </a:rPr>
              <a:t>в числе лиц, владеющих напрямую или косвенно более чем 10 % акций / долей</a:t>
            </a:r>
            <a:r>
              <a:rPr lang="ru-RU" dirty="0">
                <a:solidFill>
                  <a:schemeClr val="tx2">
                    <a:lumMod val="40000"/>
                    <a:lumOff val="60000"/>
                  </a:schemeClr>
                </a:solidFill>
              </a:rPr>
              <a:t>.</a:t>
            </a:r>
            <a:endParaRPr lang="ru-RU" dirty="0">
              <a:solidFill>
                <a:schemeClr val="tx2">
                  <a:lumMod val="40000"/>
                  <a:lumOff val="60000"/>
                </a:schemeClr>
              </a:solidFill>
              <a:latin typeface="Roboto Light" panose="020B0604020202020204" charset="0"/>
              <a:ea typeface="Roboto Light" panose="020B0604020202020204" charset="0"/>
              <a:cs typeface="Roboto Light" panose="020B0604020202020204" charset="0"/>
            </a:endParaRPr>
          </a:p>
        </p:txBody>
      </p:sp>
      <p:sp>
        <p:nvSpPr>
          <p:cNvPr id="12" name="Полилиния 2">
            <a:extLst>
              <a:ext uri="{FF2B5EF4-FFF2-40B4-BE49-F238E27FC236}">
                <a16:creationId xmlns:a16="http://schemas.microsoft.com/office/drawing/2014/main" id="{11230A51-8C34-45D4-9801-8ABF2820DB69}"/>
              </a:ext>
            </a:extLst>
          </p:cNvPr>
          <p:cNvSpPr>
            <a:spLocks noChangeAspect="1"/>
          </p:cNvSpPr>
          <p:nvPr/>
        </p:nvSpPr>
        <p:spPr>
          <a:xfrm>
            <a:off x="1646423" y="1240802"/>
            <a:ext cx="652366" cy="720000"/>
          </a:xfrm>
          <a:custGeom>
            <a:avLst/>
            <a:gdLst>
              <a:gd name="connsiteX0" fmla="*/ 539639 w 652366"/>
              <a:gd name="connsiteY0" fmla="*/ 584729 h 720000"/>
              <a:gd name="connsiteX1" fmla="*/ 539639 w 652366"/>
              <a:gd name="connsiteY1" fmla="*/ 607999 h 720000"/>
              <a:gd name="connsiteX2" fmla="*/ 551638 w 652366"/>
              <a:gd name="connsiteY2" fmla="*/ 619997 h 720000"/>
              <a:gd name="connsiteX3" fmla="*/ 563636 w 652366"/>
              <a:gd name="connsiteY3" fmla="*/ 607999 h 720000"/>
              <a:gd name="connsiteX4" fmla="*/ 563636 w 652366"/>
              <a:gd name="connsiteY4" fmla="*/ 584729 h 720000"/>
              <a:gd name="connsiteX5" fmla="*/ 381818 w 652366"/>
              <a:gd name="connsiteY5" fmla="*/ 584729 h 720000"/>
              <a:gd name="connsiteX6" fmla="*/ 381818 w 652366"/>
              <a:gd name="connsiteY6" fmla="*/ 607999 h 720000"/>
              <a:gd name="connsiteX7" fmla="*/ 393816 w 652366"/>
              <a:gd name="connsiteY7" fmla="*/ 619997 h 720000"/>
              <a:gd name="connsiteX8" fmla="*/ 405814 w 652366"/>
              <a:gd name="connsiteY8" fmla="*/ 607999 h 720000"/>
              <a:gd name="connsiteX9" fmla="*/ 405814 w 652366"/>
              <a:gd name="connsiteY9" fmla="*/ 584729 h 720000"/>
              <a:gd name="connsiteX10" fmla="*/ 337452 w 652366"/>
              <a:gd name="connsiteY10" fmla="*/ 472003 h 720000"/>
              <a:gd name="connsiteX11" fmla="*/ 314181 w 652366"/>
              <a:gd name="connsiteY11" fmla="*/ 495274 h 720000"/>
              <a:gd name="connsiteX12" fmla="*/ 314181 w 652366"/>
              <a:gd name="connsiteY12" fmla="*/ 526587 h 720000"/>
              <a:gd name="connsiteX13" fmla="*/ 360724 w 652366"/>
              <a:gd name="connsiteY13" fmla="*/ 576056 h 720000"/>
              <a:gd name="connsiteX14" fmla="*/ 360724 w 652366"/>
              <a:gd name="connsiteY14" fmla="*/ 574183 h 720000"/>
              <a:gd name="connsiteX15" fmla="*/ 371271 w 652366"/>
              <a:gd name="connsiteY15" fmla="*/ 563636 h 720000"/>
              <a:gd name="connsiteX16" fmla="*/ 416361 w 652366"/>
              <a:gd name="connsiteY16" fmla="*/ 563636 h 720000"/>
              <a:gd name="connsiteX17" fmla="*/ 426909 w 652366"/>
              <a:gd name="connsiteY17" fmla="*/ 574183 h 720000"/>
              <a:gd name="connsiteX18" fmla="*/ 426909 w 652366"/>
              <a:gd name="connsiteY18" fmla="*/ 594315 h 720000"/>
              <a:gd name="connsiteX19" fmla="*/ 472726 w 652366"/>
              <a:gd name="connsiteY19" fmla="*/ 597454 h 720000"/>
              <a:gd name="connsiteX20" fmla="*/ 483664 w 652366"/>
              <a:gd name="connsiteY20" fmla="*/ 597281 h 720000"/>
              <a:gd name="connsiteX21" fmla="*/ 494540 w 652366"/>
              <a:gd name="connsiteY21" fmla="*/ 607487 h 720000"/>
              <a:gd name="connsiteX22" fmla="*/ 484333 w 652366"/>
              <a:gd name="connsiteY22" fmla="*/ 618363 h 720000"/>
              <a:gd name="connsiteX23" fmla="*/ 472727 w 652366"/>
              <a:gd name="connsiteY23" fmla="*/ 618548 h 720000"/>
              <a:gd name="connsiteX24" fmla="*/ 426047 w 652366"/>
              <a:gd name="connsiteY24" fmla="*/ 615483 h 720000"/>
              <a:gd name="connsiteX25" fmla="*/ 393817 w 652366"/>
              <a:gd name="connsiteY25" fmla="*/ 641093 h 720000"/>
              <a:gd name="connsiteX26" fmla="*/ 360725 w 652366"/>
              <a:gd name="connsiteY26" fmla="*/ 608001 h 720000"/>
              <a:gd name="connsiteX27" fmla="*/ 360725 w 652366"/>
              <a:gd name="connsiteY27" fmla="*/ 598981 h 720000"/>
              <a:gd name="connsiteX28" fmla="*/ 325455 w 652366"/>
              <a:gd name="connsiteY28" fmla="*/ 580042 h 720000"/>
              <a:gd name="connsiteX29" fmla="*/ 325455 w 652366"/>
              <a:gd name="connsiteY29" fmla="*/ 676782 h 720000"/>
              <a:gd name="connsiteX30" fmla="*/ 347580 w 652366"/>
              <a:gd name="connsiteY30" fmla="*/ 698906 h 720000"/>
              <a:gd name="connsiteX31" fmla="*/ 597874 w 652366"/>
              <a:gd name="connsiteY31" fmla="*/ 698906 h 720000"/>
              <a:gd name="connsiteX32" fmla="*/ 619997 w 652366"/>
              <a:gd name="connsiteY32" fmla="*/ 676783 h 720000"/>
              <a:gd name="connsiteX33" fmla="*/ 619997 w 652366"/>
              <a:gd name="connsiteY33" fmla="*/ 580043 h 720000"/>
              <a:gd name="connsiteX34" fmla="*/ 584727 w 652366"/>
              <a:gd name="connsiteY34" fmla="*/ 598981 h 720000"/>
              <a:gd name="connsiteX35" fmla="*/ 584727 w 652366"/>
              <a:gd name="connsiteY35" fmla="*/ 608001 h 720000"/>
              <a:gd name="connsiteX36" fmla="*/ 551635 w 652366"/>
              <a:gd name="connsiteY36" fmla="*/ 641093 h 720000"/>
              <a:gd name="connsiteX37" fmla="*/ 518543 w 652366"/>
              <a:gd name="connsiteY37" fmla="*/ 608001 h 720000"/>
              <a:gd name="connsiteX38" fmla="*/ 518543 w 652366"/>
              <a:gd name="connsiteY38" fmla="*/ 574183 h 720000"/>
              <a:gd name="connsiteX39" fmla="*/ 529090 w 652366"/>
              <a:gd name="connsiteY39" fmla="*/ 563636 h 720000"/>
              <a:gd name="connsiteX40" fmla="*/ 574180 w 652366"/>
              <a:gd name="connsiteY40" fmla="*/ 563636 h 720000"/>
              <a:gd name="connsiteX41" fmla="*/ 584727 w 652366"/>
              <a:gd name="connsiteY41" fmla="*/ 574183 h 720000"/>
              <a:gd name="connsiteX42" fmla="*/ 584727 w 652366"/>
              <a:gd name="connsiteY42" fmla="*/ 576056 h 720000"/>
              <a:gd name="connsiteX43" fmla="*/ 631269 w 652366"/>
              <a:gd name="connsiteY43" fmla="*/ 526587 h 720000"/>
              <a:gd name="connsiteX44" fmla="*/ 631269 w 652366"/>
              <a:gd name="connsiteY44" fmla="*/ 495274 h 720000"/>
              <a:gd name="connsiteX45" fmla="*/ 607999 w 652366"/>
              <a:gd name="connsiteY45" fmla="*/ 472003 h 720000"/>
              <a:gd name="connsiteX46" fmla="*/ 438908 w 652366"/>
              <a:gd name="connsiteY46" fmla="*/ 415637 h 720000"/>
              <a:gd name="connsiteX47" fmla="*/ 426909 w 652366"/>
              <a:gd name="connsiteY47" fmla="*/ 427635 h 720000"/>
              <a:gd name="connsiteX48" fmla="*/ 426909 w 652366"/>
              <a:gd name="connsiteY48" fmla="*/ 450906 h 720000"/>
              <a:gd name="connsiteX49" fmla="*/ 518543 w 652366"/>
              <a:gd name="connsiteY49" fmla="*/ 450906 h 720000"/>
              <a:gd name="connsiteX50" fmla="*/ 518543 w 652366"/>
              <a:gd name="connsiteY50" fmla="*/ 427635 h 720000"/>
              <a:gd name="connsiteX51" fmla="*/ 506545 w 652366"/>
              <a:gd name="connsiteY51" fmla="*/ 415637 h 720000"/>
              <a:gd name="connsiteX52" fmla="*/ 228180 w 652366"/>
              <a:gd name="connsiteY52" fmla="*/ 409239 h 720000"/>
              <a:gd name="connsiteX53" fmla="*/ 217812 w 652366"/>
              <a:gd name="connsiteY53" fmla="*/ 419609 h 720000"/>
              <a:gd name="connsiteX54" fmla="*/ 217116 w 652366"/>
              <a:gd name="connsiteY54" fmla="*/ 435595 h 720000"/>
              <a:gd name="connsiteX55" fmla="*/ 239246 w 652366"/>
              <a:gd name="connsiteY55" fmla="*/ 435595 h 720000"/>
              <a:gd name="connsiteX56" fmla="*/ 238550 w 652366"/>
              <a:gd name="connsiteY56" fmla="*/ 419609 h 720000"/>
              <a:gd name="connsiteX57" fmla="*/ 438908 w 652366"/>
              <a:gd name="connsiteY57" fmla="*/ 394545 h 720000"/>
              <a:gd name="connsiteX58" fmla="*/ 506546 w 652366"/>
              <a:gd name="connsiteY58" fmla="*/ 394545 h 720000"/>
              <a:gd name="connsiteX59" fmla="*/ 539638 w 652366"/>
              <a:gd name="connsiteY59" fmla="*/ 427637 h 720000"/>
              <a:gd name="connsiteX60" fmla="*/ 539638 w 652366"/>
              <a:gd name="connsiteY60" fmla="*/ 450907 h 720000"/>
              <a:gd name="connsiteX61" fmla="*/ 608000 w 652366"/>
              <a:gd name="connsiteY61" fmla="*/ 450907 h 720000"/>
              <a:gd name="connsiteX62" fmla="*/ 652364 w 652366"/>
              <a:gd name="connsiteY62" fmla="*/ 495273 h 720000"/>
              <a:gd name="connsiteX63" fmla="*/ 652366 w 652366"/>
              <a:gd name="connsiteY63" fmla="*/ 526584 h 720000"/>
              <a:gd name="connsiteX64" fmla="*/ 641093 w 652366"/>
              <a:gd name="connsiteY64" fmla="*/ 559467 h 720000"/>
              <a:gd name="connsiteX65" fmla="*/ 641093 w 652366"/>
              <a:gd name="connsiteY65" fmla="*/ 676782 h 720000"/>
              <a:gd name="connsiteX66" fmla="*/ 597875 w 652366"/>
              <a:gd name="connsiteY66" fmla="*/ 720000 h 720000"/>
              <a:gd name="connsiteX67" fmla="*/ 347580 w 652366"/>
              <a:gd name="connsiteY67" fmla="*/ 720000 h 720000"/>
              <a:gd name="connsiteX68" fmla="*/ 304362 w 652366"/>
              <a:gd name="connsiteY68" fmla="*/ 676782 h 720000"/>
              <a:gd name="connsiteX69" fmla="*/ 304362 w 652366"/>
              <a:gd name="connsiteY69" fmla="*/ 559467 h 720000"/>
              <a:gd name="connsiteX70" fmla="*/ 293089 w 652366"/>
              <a:gd name="connsiteY70" fmla="*/ 526586 h 720000"/>
              <a:gd name="connsiteX71" fmla="*/ 293089 w 652366"/>
              <a:gd name="connsiteY71" fmla="*/ 495273 h 720000"/>
              <a:gd name="connsiteX72" fmla="*/ 337453 w 652366"/>
              <a:gd name="connsiteY72" fmla="*/ 450907 h 720000"/>
              <a:gd name="connsiteX73" fmla="*/ 405815 w 652366"/>
              <a:gd name="connsiteY73" fmla="*/ 450907 h 720000"/>
              <a:gd name="connsiteX74" fmla="*/ 405815 w 652366"/>
              <a:gd name="connsiteY74" fmla="*/ 427637 h 720000"/>
              <a:gd name="connsiteX75" fmla="*/ 438908 w 652366"/>
              <a:gd name="connsiteY75" fmla="*/ 394545 h 720000"/>
              <a:gd name="connsiteX76" fmla="*/ 310610 w 652366"/>
              <a:gd name="connsiteY76" fmla="*/ 336214 h 720000"/>
              <a:gd name="connsiteX77" fmla="*/ 243612 w 652366"/>
              <a:gd name="connsiteY77" fmla="*/ 394838 h 720000"/>
              <a:gd name="connsiteX78" fmla="*/ 269580 w 652366"/>
              <a:gd name="connsiteY78" fmla="*/ 420807 h 720000"/>
              <a:gd name="connsiteX79" fmla="*/ 277781 w 652366"/>
              <a:gd name="connsiteY79" fmla="*/ 423739 h 720000"/>
              <a:gd name="connsiteX80" fmla="*/ 285250 w 652366"/>
              <a:gd name="connsiteY80" fmla="*/ 419255 h 720000"/>
              <a:gd name="connsiteX81" fmla="*/ 328610 w 652366"/>
              <a:gd name="connsiteY81" fmla="*/ 354214 h 720000"/>
              <a:gd name="connsiteX82" fmla="*/ 145752 w 652366"/>
              <a:gd name="connsiteY82" fmla="*/ 336214 h 720000"/>
              <a:gd name="connsiteX83" fmla="*/ 127752 w 652366"/>
              <a:gd name="connsiteY83" fmla="*/ 354214 h 720000"/>
              <a:gd name="connsiteX84" fmla="*/ 171113 w 652366"/>
              <a:gd name="connsiteY84" fmla="*/ 419256 h 720000"/>
              <a:gd name="connsiteX85" fmla="*/ 178580 w 652366"/>
              <a:gd name="connsiteY85" fmla="*/ 423739 h 720000"/>
              <a:gd name="connsiteX86" fmla="*/ 186784 w 652366"/>
              <a:gd name="connsiteY86" fmla="*/ 420807 h 720000"/>
              <a:gd name="connsiteX87" fmla="*/ 212752 w 652366"/>
              <a:gd name="connsiteY87" fmla="*/ 394838 h 720000"/>
              <a:gd name="connsiteX88" fmla="*/ 166181 w 652366"/>
              <a:gd name="connsiteY88" fmla="*/ 303636 h 720000"/>
              <a:gd name="connsiteX89" fmla="*/ 166181 w 652366"/>
              <a:gd name="connsiteY89" fmla="*/ 326061 h 720000"/>
              <a:gd name="connsiteX90" fmla="*/ 228180 w 652366"/>
              <a:gd name="connsiteY90" fmla="*/ 380310 h 720000"/>
              <a:gd name="connsiteX91" fmla="*/ 290178 w 652366"/>
              <a:gd name="connsiteY91" fmla="*/ 326061 h 720000"/>
              <a:gd name="connsiteX92" fmla="*/ 290178 w 652366"/>
              <a:gd name="connsiteY92" fmla="*/ 303636 h 720000"/>
              <a:gd name="connsiteX93" fmla="*/ 228180 w 652366"/>
              <a:gd name="connsiteY93" fmla="*/ 321962 h 720000"/>
              <a:gd name="connsiteX94" fmla="*/ 166181 w 652366"/>
              <a:gd name="connsiteY94" fmla="*/ 303636 h 720000"/>
              <a:gd name="connsiteX95" fmla="*/ 228750 w 652366"/>
              <a:gd name="connsiteY95" fmla="*/ 21399 h 720000"/>
              <a:gd name="connsiteX96" fmla="*/ 154279 w 652366"/>
              <a:gd name="connsiteY96" fmla="*/ 49590 h 720000"/>
              <a:gd name="connsiteX97" fmla="*/ 146998 w 652366"/>
              <a:gd name="connsiteY97" fmla="*/ 52505 h 720000"/>
              <a:gd name="connsiteX98" fmla="*/ 130189 w 652366"/>
              <a:gd name="connsiteY98" fmla="*/ 57877 h 720000"/>
              <a:gd name="connsiteX99" fmla="*/ 114363 w 652366"/>
              <a:gd name="connsiteY99" fmla="*/ 93776 h 720000"/>
              <a:gd name="connsiteX100" fmla="*/ 122431 w 652366"/>
              <a:gd name="connsiteY100" fmla="*/ 156898 h 720000"/>
              <a:gd name="connsiteX101" fmla="*/ 134817 w 652366"/>
              <a:gd name="connsiteY101" fmla="*/ 163569 h 720000"/>
              <a:gd name="connsiteX102" fmla="*/ 146529 w 652366"/>
              <a:gd name="connsiteY102" fmla="*/ 149991 h 720000"/>
              <a:gd name="connsiteX103" fmla="*/ 161085 w 652366"/>
              <a:gd name="connsiteY103" fmla="*/ 146728 h 720000"/>
              <a:gd name="connsiteX104" fmla="*/ 164348 w 652366"/>
              <a:gd name="connsiteY104" fmla="*/ 161283 h 720000"/>
              <a:gd name="connsiteX105" fmla="*/ 142752 w 652366"/>
              <a:gd name="connsiteY105" fmla="*/ 184095 h 720000"/>
              <a:gd name="connsiteX106" fmla="*/ 129829 w 652366"/>
              <a:gd name="connsiteY106" fmla="*/ 186172 h 720000"/>
              <a:gd name="connsiteX107" fmla="*/ 122249 w 652366"/>
              <a:gd name="connsiteY107" fmla="*/ 180874 h 720000"/>
              <a:gd name="connsiteX108" fmla="*/ 112256 w 652366"/>
              <a:gd name="connsiteY108" fmla="*/ 177042 h 720000"/>
              <a:gd name="connsiteX109" fmla="*/ 104000 w 652366"/>
              <a:gd name="connsiteY109" fmla="*/ 188101 h 720000"/>
              <a:gd name="connsiteX110" fmla="*/ 104000 w 652366"/>
              <a:gd name="connsiteY110" fmla="*/ 196056 h 720000"/>
              <a:gd name="connsiteX111" fmla="*/ 112150 w 652366"/>
              <a:gd name="connsiteY111" fmla="*/ 207385 h 720000"/>
              <a:gd name="connsiteX112" fmla="*/ 114873 w 652366"/>
              <a:gd name="connsiteY112" fmla="*/ 207571 h 720000"/>
              <a:gd name="connsiteX113" fmla="*/ 136745 w 652366"/>
              <a:gd name="connsiteY113" fmla="*/ 224716 h 720000"/>
              <a:gd name="connsiteX114" fmla="*/ 228182 w 652366"/>
              <a:gd name="connsiteY114" fmla="*/ 300867 h 720000"/>
              <a:gd name="connsiteX115" fmla="*/ 319617 w 652366"/>
              <a:gd name="connsiteY115" fmla="*/ 224716 h 720000"/>
              <a:gd name="connsiteX116" fmla="*/ 341487 w 652366"/>
              <a:gd name="connsiteY116" fmla="*/ 207569 h 720000"/>
              <a:gd name="connsiteX117" fmla="*/ 344213 w 652366"/>
              <a:gd name="connsiteY117" fmla="*/ 207383 h 720000"/>
              <a:gd name="connsiteX118" fmla="*/ 352360 w 652366"/>
              <a:gd name="connsiteY118" fmla="*/ 196055 h 720000"/>
              <a:gd name="connsiteX119" fmla="*/ 352360 w 652366"/>
              <a:gd name="connsiteY119" fmla="*/ 187979 h 720000"/>
              <a:gd name="connsiteX120" fmla="*/ 344078 w 652366"/>
              <a:gd name="connsiteY120" fmla="*/ 177062 h 720000"/>
              <a:gd name="connsiteX121" fmla="*/ 335561 w 652366"/>
              <a:gd name="connsiteY121" fmla="*/ 177674 h 720000"/>
              <a:gd name="connsiteX122" fmla="*/ 315134 w 652366"/>
              <a:gd name="connsiteY122" fmla="*/ 167198 h 720000"/>
              <a:gd name="connsiteX123" fmla="*/ 306919 w 652366"/>
              <a:gd name="connsiteY123" fmla="*/ 147468 h 720000"/>
              <a:gd name="connsiteX124" fmla="*/ 147365 w 652366"/>
              <a:gd name="connsiteY124" fmla="*/ 110856 h 720000"/>
              <a:gd name="connsiteX125" fmla="*/ 148982 w 652366"/>
              <a:gd name="connsiteY125" fmla="*/ 96029 h 720000"/>
              <a:gd name="connsiteX126" fmla="*/ 163811 w 652366"/>
              <a:gd name="connsiteY126" fmla="*/ 97646 h 720000"/>
              <a:gd name="connsiteX127" fmla="*/ 310571 w 652366"/>
              <a:gd name="connsiteY127" fmla="*/ 125028 h 720000"/>
              <a:gd name="connsiteX128" fmla="*/ 322985 w 652366"/>
              <a:gd name="connsiteY128" fmla="*/ 131175 h 720000"/>
              <a:gd name="connsiteX129" fmla="*/ 333555 w 652366"/>
              <a:gd name="connsiteY129" fmla="*/ 156559 h 720000"/>
              <a:gd name="connsiteX130" fmla="*/ 343733 w 652366"/>
              <a:gd name="connsiteY130" fmla="*/ 155863 h 720000"/>
              <a:gd name="connsiteX131" fmla="*/ 324479 w 652366"/>
              <a:gd name="connsiteY131" fmla="*/ 52753 h 720000"/>
              <a:gd name="connsiteX132" fmla="*/ 228750 w 652366"/>
              <a:gd name="connsiteY132" fmla="*/ 21399 h 720000"/>
              <a:gd name="connsiteX133" fmla="*/ 227612 w 652366"/>
              <a:gd name="connsiteY133" fmla="*/ 336 h 720000"/>
              <a:gd name="connsiteX134" fmla="*/ 340427 w 652366"/>
              <a:gd name="connsiteY134" fmla="*/ 38946 h 720000"/>
              <a:gd name="connsiteX135" fmla="*/ 363619 w 652366"/>
              <a:gd name="connsiteY135" fmla="*/ 164561 h 720000"/>
              <a:gd name="connsiteX136" fmla="*/ 373457 w 652366"/>
              <a:gd name="connsiteY136" fmla="*/ 187980 h 720000"/>
              <a:gd name="connsiteX137" fmla="*/ 373457 w 652366"/>
              <a:gd name="connsiteY137" fmla="*/ 196056 h 720000"/>
              <a:gd name="connsiteX138" fmla="*/ 348444 w 652366"/>
              <a:gd name="connsiteY138" fmla="*/ 228050 h 720000"/>
              <a:gd name="connsiteX139" fmla="*/ 340367 w 652366"/>
              <a:gd name="connsiteY139" fmla="*/ 228636 h 720000"/>
              <a:gd name="connsiteX140" fmla="*/ 340338 w 652366"/>
              <a:gd name="connsiteY140" fmla="*/ 228666 h 720000"/>
              <a:gd name="connsiteX141" fmla="*/ 311274 w 652366"/>
              <a:gd name="connsiteY141" fmla="*/ 286042 h 720000"/>
              <a:gd name="connsiteX142" fmla="*/ 311274 w 652366"/>
              <a:gd name="connsiteY142" fmla="*/ 311239 h 720000"/>
              <a:gd name="connsiteX143" fmla="*/ 318549 w 652366"/>
              <a:gd name="connsiteY143" fmla="*/ 314320 h 720000"/>
              <a:gd name="connsiteX144" fmla="*/ 349383 w 652366"/>
              <a:gd name="connsiteY144" fmla="*/ 345154 h 720000"/>
              <a:gd name="connsiteX145" fmla="*/ 403105 w 652366"/>
              <a:gd name="connsiteY145" fmla="*/ 365875 h 720000"/>
              <a:gd name="connsiteX146" fmla="*/ 409148 w 652366"/>
              <a:gd name="connsiteY146" fmla="*/ 379513 h 720000"/>
              <a:gd name="connsiteX147" fmla="*/ 399305 w 652366"/>
              <a:gd name="connsiteY147" fmla="*/ 386267 h 720000"/>
              <a:gd name="connsiteX148" fmla="*/ 395511 w 652366"/>
              <a:gd name="connsiteY148" fmla="*/ 385558 h 720000"/>
              <a:gd name="connsiteX149" fmla="*/ 345838 w 652366"/>
              <a:gd name="connsiteY149" fmla="*/ 366398 h 720000"/>
              <a:gd name="connsiteX150" fmla="*/ 302799 w 652366"/>
              <a:gd name="connsiteY150" fmla="*/ 430956 h 720000"/>
              <a:gd name="connsiteX151" fmla="*/ 279866 w 652366"/>
              <a:gd name="connsiteY151" fmla="*/ 444729 h 720000"/>
              <a:gd name="connsiteX152" fmla="*/ 276751 w 652366"/>
              <a:gd name="connsiteY152" fmla="*/ 444882 h 720000"/>
              <a:gd name="connsiteX153" fmla="*/ 260573 w 652366"/>
              <a:gd name="connsiteY153" fmla="*/ 440316 h 720000"/>
              <a:gd name="connsiteX154" fmla="*/ 269816 w 652366"/>
              <a:gd name="connsiteY154" fmla="*/ 652630 h 720000"/>
              <a:gd name="connsiteX155" fmla="*/ 259738 w 652366"/>
              <a:gd name="connsiteY155" fmla="*/ 663626 h 720000"/>
              <a:gd name="connsiteX156" fmla="*/ 259271 w 652366"/>
              <a:gd name="connsiteY156" fmla="*/ 663636 h 720000"/>
              <a:gd name="connsiteX157" fmla="*/ 248742 w 652366"/>
              <a:gd name="connsiteY157" fmla="*/ 653547 h 720000"/>
              <a:gd name="connsiteX158" fmla="*/ 240171 w 652366"/>
              <a:gd name="connsiteY158" fmla="*/ 456688 h 720000"/>
              <a:gd name="connsiteX159" fmla="*/ 216205 w 652366"/>
              <a:gd name="connsiteY159" fmla="*/ 456688 h 720000"/>
              <a:gd name="connsiteX160" fmla="*/ 207633 w 652366"/>
              <a:gd name="connsiteY160" fmla="*/ 653547 h 720000"/>
              <a:gd name="connsiteX161" fmla="*/ 197105 w 652366"/>
              <a:gd name="connsiteY161" fmla="*/ 663636 h 720000"/>
              <a:gd name="connsiteX162" fmla="*/ 196638 w 652366"/>
              <a:gd name="connsiteY162" fmla="*/ 663626 h 720000"/>
              <a:gd name="connsiteX163" fmla="*/ 186559 w 652366"/>
              <a:gd name="connsiteY163" fmla="*/ 652630 h 720000"/>
              <a:gd name="connsiteX164" fmla="*/ 195803 w 652366"/>
              <a:gd name="connsiteY164" fmla="*/ 440316 h 720000"/>
              <a:gd name="connsiteX165" fmla="*/ 179624 w 652366"/>
              <a:gd name="connsiteY165" fmla="*/ 444882 h 720000"/>
              <a:gd name="connsiteX166" fmla="*/ 176508 w 652366"/>
              <a:gd name="connsiteY166" fmla="*/ 444729 h 720000"/>
              <a:gd name="connsiteX167" fmla="*/ 153567 w 652366"/>
              <a:gd name="connsiteY167" fmla="*/ 430955 h 720000"/>
              <a:gd name="connsiteX168" fmla="*/ 110527 w 652366"/>
              <a:gd name="connsiteY168" fmla="*/ 366397 h 720000"/>
              <a:gd name="connsiteX169" fmla="*/ 54149 w 652366"/>
              <a:gd name="connsiteY169" fmla="*/ 388143 h 720000"/>
              <a:gd name="connsiteX170" fmla="*/ 33682 w 652366"/>
              <a:gd name="connsiteY170" fmla="*/ 402543 h 720000"/>
              <a:gd name="connsiteX171" fmla="*/ 72339 w 652366"/>
              <a:gd name="connsiteY171" fmla="*/ 441199 h 720000"/>
              <a:gd name="connsiteX172" fmla="*/ 93640 w 652366"/>
              <a:gd name="connsiteY172" fmla="*/ 492626 h 720000"/>
              <a:gd name="connsiteX173" fmla="*/ 93640 w 652366"/>
              <a:gd name="connsiteY173" fmla="*/ 653090 h 720000"/>
              <a:gd name="connsiteX174" fmla="*/ 83094 w 652366"/>
              <a:gd name="connsiteY174" fmla="*/ 663637 h 720000"/>
              <a:gd name="connsiteX175" fmla="*/ 72547 w 652366"/>
              <a:gd name="connsiteY175" fmla="*/ 653090 h 720000"/>
              <a:gd name="connsiteX176" fmla="*/ 72547 w 652366"/>
              <a:gd name="connsiteY176" fmla="*/ 492626 h 720000"/>
              <a:gd name="connsiteX177" fmla="*/ 57424 w 652366"/>
              <a:gd name="connsiteY177" fmla="*/ 456115 h 720000"/>
              <a:gd name="connsiteX178" fmla="*/ 23165 w 652366"/>
              <a:gd name="connsiteY178" fmla="*/ 421856 h 720000"/>
              <a:gd name="connsiteX179" fmla="*/ 21137 w 652366"/>
              <a:gd name="connsiteY179" fmla="*/ 438385 h 720000"/>
              <a:gd name="connsiteX180" fmla="*/ 29719 w 652366"/>
              <a:gd name="connsiteY180" fmla="*/ 652666 h 720000"/>
              <a:gd name="connsiteX181" fmla="*/ 19603 w 652366"/>
              <a:gd name="connsiteY181" fmla="*/ 663626 h 720000"/>
              <a:gd name="connsiteX182" fmla="*/ 19172 w 652366"/>
              <a:gd name="connsiteY182" fmla="*/ 663634 h 720000"/>
              <a:gd name="connsiteX183" fmla="*/ 8641 w 652366"/>
              <a:gd name="connsiteY183" fmla="*/ 653509 h 720000"/>
              <a:gd name="connsiteX184" fmla="*/ 59 w 652366"/>
              <a:gd name="connsiteY184" fmla="*/ 439226 h 720000"/>
              <a:gd name="connsiteX185" fmla="*/ 46556 w 652366"/>
              <a:gd name="connsiteY185" fmla="*/ 368460 h 720000"/>
              <a:gd name="connsiteX186" fmla="*/ 106982 w 652366"/>
              <a:gd name="connsiteY186" fmla="*/ 345152 h 720000"/>
              <a:gd name="connsiteX187" fmla="*/ 137815 w 652366"/>
              <a:gd name="connsiteY187" fmla="*/ 314319 h 720000"/>
              <a:gd name="connsiteX188" fmla="*/ 145089 w 652366"/>
              <a:gd name="connsiteY188" fmla="*/ 311238 h 720000"/>
              <a:gd name="connsiteX189" fmla="*/ 145089 w 652366"/>
              <a:gd name="connsiteY189" fmla="*/ 286041 h 720000"/>
              <a:gd name="connsiteX190" fmla="*/ 116025 w 652366"/>
              <a:gd name="connsiteY190" fmla="*/ 228666 h 720000"/>
              <a:gd name="connsiteX191" fmla="*/ 115997 w 652366"/>
              <a:gd name="connsiteY191" fmla="*/ 228635 h 720000"/>
              <a:gd name="connsiteX192" fmla="*/ 107921 w 652366"/>
              <a:gd name="connsiteY192" fmla="*/ 228048 h 720000"/>
              <a:gd name="connsiteX193" fmla="*/ 82907 w 652366"/>
              <a:gd name="connsiteY193" fmla="*/ 196055 h 720000"/>
              <a:gd name="connsiteX194" fmla="*/ 82907 w 652366"/>
              <a:gd name="connsiteY194" fmla="*/ 188100 h 720000"/>
              <a:gd name="connsiteX195" fmla="*/ 101095 w 652366"/>
              <a:gd name="connsiteY195" fmla="*/ 158649 h 720000"/>
              <a:gd name="connsiteX196" fmla="*/ 93269 w 652366"/>
              <a:gd name="connsiteY196" fmla="*/ 93777 h 720000"/>
              <a:gd name="connsiteX197" fmla="*/ 142627 w 652366"/>
              <a:gd name="connsiteY197" fmla="*/ 31777 h 720000"/>
              <a:gd name="connsiteX198" fmla="*/ 227612 w 652366"/>
              <a:gd name="connsiteY198" fmla="*/ 336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652366" h="720000">
                <a:moveTo>
                  <a:pt x="539639" y="584729"/>
                </a:moveTo>
                <a:lnTo>
                  <a:pt x="539639" y="607999"/>
                </a:lnTo>
                <a:cubicBezTo>
                  <a:pt x="539639" y="614614"/>
                  <a:pt x="545022" y="619997"/>
                  <a:pt x="551638" y="619997"/>
                </a:cubicBezTo>
                <a:cubicBezTo>
                  <a:pt x="558253" y="619997"/>
                  <a:pt x="563636" y="614616"/>
                  <a:pt x="563636" y="607999"/>
                </a:cubicBezTo>
                <a:lnTo>
                  <a:pt x="563636" y="584729"/>
                </a:lnTo>
                <a:close/>
                <a:moveTo>
                  <a:pt x="381818" y="584729"/>
                </a:moveTo>
                <a:lnTo>
                  <a:pt x="381818" y="607999"/>
                </a:lnTo>
                <a:cubicBezTo>
                  <a:pt x="381818" y="614616"/>
                  <a:pt x="387201" y="619997"/>
                  <a:pt x="393816" y="619997"/>
                </a:cubicBezTo>
                <a:cubicBezTo>
                  <a:pt x="400431" y="619997"/>
                  <a:pt x="405814" y="614616"/>
                  <a:pt x="405814" y="607999"/>
                </a:cubicBezTo>
                <a:lnTo>
                  <a:pt x="405814" y="584729"/>
                </a:lnTo>
                <a:close/>
                <a:moveTo>
                  <a:pt x="337452" y="472003"/>
                </a:moveTo>
                <a:cubicBezTo>
                  <a:pt x="324620" y="472003"/>
                  <a:pt x="314181" y="482442"/>
                  <a:pt x="314181" y="495274"/>
                </a:cubicBezTo>
                <a:lnTo>
                  <a:pt x="314181" y="526587"/>
                </a:lnTo>
                <a:cubicBezTo>
                  <a:pt x="314181" y="544690"/>
                  <a:pt x="331312" y="562645"/>
                  <a:pt x="360724" y="576056"/>
                </a:cubicBezTo>
                <a:lnTo>
                  <a:pt x="360724" y="574183"/>
                </a:lnTo>
                <a:cubicBezTo>
                  <a:pt x="360724" y="568359"/>
                  <a:pt x="365446" y="563636"/>
                  <a:pt x="371271" y="563636"/>
                </a:cubicBezTo>
                <a:lnTo>
                  <a:pt x="416361" y="563636"/>
                </a:lnTo>
                <a:cubicBezTo>
                  <a:pt x="422186" y="563636"/>
                  <a:pt x="426909" y="568359"/>
                  <a:pt x="426909" y="574183"/>
                </a:cubicBezTo>
                <a:lnTo>
                  <a:pt x="426909" y="594315"/>
                </a:lnTo>
                <a:cubicBezTo>
                  <a:pt x="441724" y="596389"/>
                  <a:pt x="457090" y="597454"/>
                  <a:pt x="472726" y="597454"/>
                </a:cubicBezTo>
                <a:cubicBezTo>
                  <a:pt x="476358" y="597454"/>
                  <a:pt x="480037" y="597396"/>
                  <a:pt x="483664" y="597281"/>
                </a:cubicBezTo>
                <a:cubicBezTo>
                  <a:pt x="489528" y="597080"/>
                  <a:pt x="494355" y="601666"/>
                  <a:pt x="494540" y="607487"/>
                </a:cubicBezTo>
                <a:cubicBezTo>
                  <a:pt x="494725" y="613309"/>
                  <a:pt x="490155" y="618179"/>
                  <a:pt x="484333" y="618363"/>
                </a:cubicBezTo>
                <a:cubicBezTo>
                  <a:pt x="480486" y="618486"/>
                  <a:pt x="476580" y="618548"/>
                  <a:pt x="472727" y="618548"/>
                </a:cubicBezTo>
                <a:cubicBezTo>
                  <a:pt x="456837" y="618548"/>
                  <a:pt x="441191" y="617507"/>
                  <a:pt x="426047" y="615483"/>
                </a:cubicBezTo>
                <a:cubicBezTo>
                  <a:pt x="422644" y="630136"/>
                  <a:pt x="409490" y="641093"/>
                  <a:pt x="393817" y="641093"/>
                </a:cubicBezTo>
                <a:cubicBezTo>
                  <a:pt x="375571" y="641093"/>
                  <a:pt x="360725" y="626248"/>
                  <a:pt x="360725" y="608001"/>
                </a:cubicBezTo>
                <a:lnTo>
                  <a:pt x="360725" y="598981"/>
                </a:lnTo>
                <a:cubicBezTo>
                  <a:pt x="347030" y="593501"/>
                  <a:pt x="335209" y="587125"/>
                  <a:pt x="325455" y="580042"/>
                </a:cubicBezTo>
                <a:lnTo>
                  <a:pt x="325455" y="676782"/>
                </a:lnTo>
                <a:cubicBezTo>
                  <a:pt x="325455" y="688981"/>
                  <a:pt x="335381" y="698906"/>
                  <a:pt x="347580" y="698906"/>
                </a:cubicBezTo>
                <a:lnTo>
                  <a:pt x="597874" y="698906"/>
                </a:lnTo>
                <a:cubicBezTo>
                  <a:pt x="610074" y="698906"/>
                  <a:pt x="619998" y="688982"/>
                  <a:pt x="619997" y="676783"/>
                </a:cubicBezTo>
                <a:lnTo>
                  <a:pt x="619997" y="580043"/>
                </a:lnTo>
                <a:cubicBezTo>
                  <a:pt x="610243" y="587126"/>
                  <a:pt x="598421" y="593502"/>
                  <a:pt x="584727" y="598981"/>
                </a:cubicBezTo>
                <a:lnTo>
                  <a:pt x="584727" y="608001"/>
                </a:lnTo>
                <a:cubicBezTo>
                  <a:pt x="584727" y="626247"/>
                  <a:pt x="569881" y="641093"/>
                  <a:pt x="551635" y="641093"/>
                </a:cubicBezTo>
                <a:cubicBezTo>
                  <a:pt x="533389" y="641093"/>
                  <a:pt x="518543" y="626248"/>
                  <a:pt x="518543" y="608001"/>
                </a:cubicBezTo>
                <a:lnTo>
                  <a:pt x="518543" y="574183"/>
                </a:lnTo>
                <a:cubicBezTo>
                  <a:pt x="518543" y="568359"/>
                  <a:pt x="523265" y="563636"/>
                  <a:pt x="529090" y="563636"/>
                </a:cubicBezTo>
                <a:lnTo>
                  <a:pt x="574180" y="563636"/>
                </a:lnTo>
                <a:cubicBezTo>
                  <a:pt x="580004" y="563636"/>
                  <a:pt x="584727" y="568359"/>
                  <a:pt x="584727" y="574183"/>
                </a:cubicBezTo>
                <a:lnTo>
                  <a:pt x="584727" y="576056"/>
                </a:lnTo>
                <a:cubicBezTo>
                  <a:pt x="614138" y="562645"/>
                  <a:pt x="631269" y="544691"/>
                  <a:pt x="631269" y="526587"/>
                </a:cubicBezTo>
                <a:lnTo>
                  <a:pt x="631269" y="495274"/>
                </a:lnTo>
                <a:cubicBezTo>
                  <a:pt x="631269" y="482442"/>
                  <a:pt x="620831" y="472003"/>
                  <a:pt x="607999" y="472003"/>
                </a:cubicBezTo>
                <a:close/>
                <a:moveTo>
                  <a:pt x="438908" y="415637"/>
                </a:moveTo>
                <a:cubicBezTo>
                  <a:pt x="432293" y="415637"/>
                  <a:pt x="426910" y="421019"/>
                  <a:pt x="426909" y="427635"/>
                </a:cubicBezTo>
                <a:lnTo>
                  <a:pt x="426909" y="450906"/>
                </a:lnTo>
                <a:lnTo>
                  <a:pt x="518543" y="450906"/>
                </a:lnTo>
                <a:lnTo>
                  <a:pt x="518543" y="427635"/>
                </a:lnTo>
                <a:cubicBezTo>
                  <a:pt x="518543" y="421020"/>
                  <a:pt x="513161" y="415637"/>
                  <a:pt x="506545" y="415637"/>
                </a:cubicBezTo>
                <a:close/>
                <a:moveTo>
                  <a:pt x="228180" y="409239"/>
                </a:moveTo>
                <a:lnTo>
                  <a:pt x="217812" y="419609"/>
                </a:lnTo>
                <a:lnTo>
                  <a:pt x="217116" y="435595"/>
                </a:lnTo>
                <a:lnTo>
                  <a:pt x="239246" y="435595"/>
                </a:lnTo>
                <a:lnTo>
                  <a:pt x="238550" y="419609"/>
                </a:lnTo>
                <a:close/>
                <a:moveTo>
                  <a:pt x="438908" y="394545"/>
                </a:moveTo>
                <a:lnTo>
                  <a:pt x="506546" y="394545"/>
                </a:lnTo>
                <a:cubicBezTo>
                  <a:pt x="524792" y="394545"/>
                  <a:pt x="539638" y="409389"/>
                  <a:pt x="539638" y="427637"/>
                </a:cubicBezTo>
                <a:lnTo>
                  <a:pt x="539638" y="450907"/>
                </a:lnTo>
                <a:lnTo>
                  <a:pt x="608000" y="450907"/>
                </a:lnTo>
                <a:cubicBezTo>
                  <a:pt x="632463" y="450907"/>
                  <a:pt x="652364" y="470809"/>
                  <a:pt x="652364" y="495273"/>
                </a:cubicBezTo>
                <a:lnTo>
                  <a:pt x="652366" y="526584"/>
                </a:lnTo>
                <a:cubicBezTo>
                  <a:pt x="652366" y="538128"/>
                  <a:pt x="648479" y="549214"/>
                  <a:pt x="641093" y="559467"/>
                </a:cubicBezTo>
                <a:lnTo>
                  <a:pt x="641093" y="676782"/>
                </a:lnTo>
                <a:cubicBezTo>
                  <a:pt x="641093" y="700612"/>
                  <a:pt x="621705" y="720000"/>
                  <a:pt x="597875" y="720000"/>
                </a:cubicBezTo>
                <a:lnTo>
                  <a:pt x="347580" y="720000"/>
                </a:lnTo>
                <a:cubicBezTo>
                  <a:pt x="323749" y="720000"/>
                  <a:pt x="304362" y="700612"/>
                  <a:pt x="304362" y="676782"/>
                </a:cubicBezTo>
                <a:lnTo>
                  <a:pt x="304362" y="559467"/>
                </a:lnTo>
                <a:cubicBezTo>
                  <a:pt x="296976" y="549215"/>
                  <a:pt x="293089" y="538130"/>
                  <a:pt x="293089" y="526586"/>
                </a:cubicBezTo>
                <a:lnTo>
                  <a:pt x="293089" y="495273"/>
                </a:lnTo>
                <a:cubicBezTo>
                  <a:pt x="293089" y="470809"/>
                  <a:pt x="312990" y="450907"/>
                  <a:pt x="337453" y="450907"/>
                </a:cubicBezTo>
                <a:lnTo>
                  <a:pt x="405815" y="450907"/>
                </a:lnTo>
                <a:lnTo>
                  <a:pt x="405815" y="427637"/>
                </a:lnTo>
                <a:cubicBezTo>
                  <a:pt x="405815" y="409391"/>
                  <a:pt x="420660" y="394545"/>
                  <a:pt x="438908" y="394545"/>
                </a:cubicBezTo>
                <a:close/>
                <a:moveTo>
                  <a:pt x="310610" y="336214"/>
                </a:moveTo>
                <a:lnTo>
                  <a:pt x="243612" y="394838"/>
                </a:lnTo>
                <a:lnTo>
                  <a:pt x="269580" y="420807"/>
                </a:lnTo>
                <a:cubicBezTo>
                  <a:pt x="272545" y="423770"/>
                  <a:pt x="275990" y="423921"/>
                  <a:pt x="277781" y="423739"/>
                </a:cubicBezTo>
                <a:cubicBezTo>
                  <a:pt x="280829" y="423438"/>
                  <a:pt x="283550" y="421804"/>
                  <a:pt x="285250" y="419255"/>
                </a:cubicBezTo>
                <a:lnTo>
                  <a:pt x="328610" y="354214"/>
                </a:lnTo>
                <a:close/>
                <a:moveTo>
                  <a:pt x="145752" y="336214"/>
                </a:moveTo>
                <a:lnTo>
                  <a:pt x="127752" y="354214"/>
                </a:lnTo>
                <a:lnTo>
                  <a:pt x="171113" y="419256"/>
                </a:lnTo>
                <a:cubicBezTo>
                  <a:pt x="172812" y="421804"/>
                  <a:pt x="175533" y="423438"/>
                  <a:pt x="178580" y="423739"/>
                </a:cubicBezTo>
                <a:cubicBezTo>
                  <a:pt x="181626" y="424043"/>
                  <a:pt x="184617" y="422973"/>
                  <a:pt x="186784" y="420807"/>
                </a:cubicBezTo>
                <a:lnTo>
                  <a:pt x="212752" y="394838"/>
                </a:lnTo>
                <a:close/>
                <a:moveTo>
                  <a:pt x="166181" y="303636"/>
                </a:moveTo>
                <a:lnTo>
                  <a:pt x="166181" y="326061"/>
                </a:lnTo>
                <a:lnTo>
                  <a:pt x="228180" y="380310"/>
                </a:lnTo>
                <a:lnTo>
                  <a:pt x="290178" y="326061"/>
                </a:lnTo>
                <a:lnTo>
                  <a:pt x="290178" y="303636"/>
                </a:lnTo>
                <a:cubicBezTo>
                  <a:pt x="272218" y="315274"/>
                  <a:pt x="250873" y="321962"/>
                  <a:pt x="228180" y="321962"/>
                </a:cubicBezTo>
                <a:cubicBezTo>
                  <a:pt x="205488" y="321962"/>
                  <a:pt x="184142" y="315274"/>
                  <a:pt x="166181" y="303636"/>
                </a:cubicBezTo>
                <a:close/>
                <a:moveTo>
                  <a:pt x="228750" y="21399"/>
                </a:moveTo>
                <a:cubicBezTo>
                  <a:pt x="181901" y="23930"/>
                  <a:pt x="154549" y="49333"/>
                  <a:pt x="154279" y="49590"/>
                </a:cubicBezTo>
                <a:cubicBezTo>
                  <a:pt x="152320" y="51443"/>
                  <a:pt x="149695" y="52505"/>
                  <a:pt x="146998" y="52505"/>
                </a:cubicBezTo>
                <a:cubicBezTo>
                  <a:pt x="146995" y="52507"/>
                  <a:pt x="138363" y="52705"/>
                  <a:pt x="130189" y="57877"/>
                </a:cubicBezTo>
                <a:cubicBezTo>
                  <a:pt x="119687" y="64519"/>
                  <a:pt x="114363" y="76598"/>
                  <a:pt x="114363" y="93776"/>
                </a:cubicBezTo>
                <a:cubicBezTo>
                  <a:pt x="114363" y="122633"/>
                  <a:pt x="119605" y="146260"/>
                  <a:pt x="122431" y="156898"/>
                </a:cubicBezTo>
                <a:cubicBezTo>
                  <a:pt x="126987" y="158145"/>
                  <a:pt x="131228" y="160408"/>
                  <a:pt x="134817" y="163569"/>
                </a:cubicBezTo>
                <a:cubicBezTo>
                  <a:pt x="139321" y="159720"/>
                  <a:pt x="143247" y="155170"/>
                  <a:pt x="146529" y="149991"/>
                </a:cubicBezTo>
                <a:cubicBezTo>
                  <a:pt x="149647" y="145072"/>
                  <a:pt x="156162" y="143608"/>
                  <a:pt x="161085" y="146728"/>
                </a:cubicBezTo>
                <a:cubicBezTo>
                  <a:pt x="166004" y="149846"/>
                  <a:pt x="167465" y="156362"/>
                  <a:pt x="164348" y="161283"/>
                </a:cubicBezTo>
                <a:cubicBezTo>
                  <a:pt x="158592" y="170367"/>
                  <a:pt x="151326" y="178043"/>
                  <a:pt x="142752" y="184095"/>
                </a:cubicBezTo>
                <a:cubicBezTo>
                  <a:pt x="139038" y="186717"/>
                  <a:pt x="134207" y="187492"/>
                  <a:pt x="129829" y="186172"/>
                </a:cubicBezTo>
                <a:cubicBezTo>
                  <a:pt x="126832" y="185266"/>
                  <a:pt x="124214" y="183435"/>
                  <a:pt x="122249" y="180874"/>
                </a:cubicBezTo>
                <a:cubicBezTo>
                  <a:pt x="119884" y="177790"/>
                  <a:pt x="116153" y="176359"/>
                  <a:pt x="112256" y="177042"/>
                </a:cubicBezTo>
                <a:cubicBezTo>
                  <a:pt x="107627" y="177855"/>
                  <a:pt x="104000" y="182712"/>
                  <a:pt x="104000" y="188101"/>
                </a:cubicBezTo>
                <a:lnTo>
                  <a:pt x="104000" y="196056"/>
                </a:lnTo>
                <a:cubicBezTo>
                  <a:pt x="104000" y="201563"/>
                  <a:pt x="107503" y="206434"/>
                  <a:pt x="112150" y="207385"/>
                </a:cubicBezTo>
                <a:cubicBezTo>
                  <a:pt x="113068" y="207572"/>
                  <a:pt x="113985" y="207634"/>
                  <a:pt x="114873" y="207571"/>
                </a:cubicBezTo>
                <a:cubicBezTo>
                  <a:pt x="125225" y="206817"/>
                  <a:pt x="134838" y="214342"/>
                  <a:pt x="136745" y="224716"/>
                </a:cubicBezTo>
                <a:cubicBezTo>
                  <a:pt x="144849" y="268841"/>
                  <a:pt x="183304" y="300867"/>
                  <a:pt x="228182" y="300867"/>
                </a:cubicBezTo>
                <a:cubicBezTo>
                  <a:pt x="273058" y="300867"/>
                  <a:pt x="311512" y="268841"/>
                  <a:pt x="319617" y="224716"/>
                </a:cubicBezTo>
                <a:cubicBezTo>
                  <a:pt x="321521" y="214340"/>
                  <a:pt x="331140" y="206813"/>
                  <a:pt x="341487" y="207569"/>
                </a:cubicBezTo>
                <a:cubicBezTo>
                  <a:pt x="342378" y="207634"/>
                  <a:pt x="343292" y="207572"/>
                  <a:pt x="344213" y="207383"/>
                </a:cubicBezTo>
                <a:cubicBezTo>
                  <a:pt x="348856" y="206433"/>
                  <a:pt x="352360" y="201563"/>
                  <a:pt x="352360" y="196055"/>
                </a:cubicBezTo>
                <a:lnTo>
                  <a:pt x="352360" y="187979"/>
                </a:lnTo>
                <a:cubicBezTo>
                  <a:pt x="352360" y="182694"/>
                  <a:pt x="348800" y="178001"/>
                  <a:pt x="344078" y="177062"/>
                </a:cubicBezTo>
                <a:cubicBezTo>
                  <a:pt x="342500" y="176748"/>
                  <a:pt x="338884" y="176890"/>
                  <a:pt x="335561" y="177674"/>
                </a:cubicBezTo>
                <a:cubicBezTo>
                  <a:pt x="327086" y="179671"/>
                  <a:pt x="318494" y="175265"/>
                  <a:pt x="315134" y="167198"/>
                </a:cubicBezTo>
                <a:lnTo>
                  <a:pt x="306919" y="147468"/>
                </a:lnTo>
                <a:cubicBezTo>
                  <a:pt x="278517" y="153202"/>
                  <a:pt x="191208" y="165440"/>
                  <a:pt x="147365" y="110856"/>
                </a:cubicBezTo>
                <a:cubicBezTo>
                  <a:pt x="143716" y="106314"/>
                  <a:pt x="144441" y="99676"/>
                  <a:pt x="148982" y="96029"/>
                </a:cubicBezTo>
                <a:cubicBezTo>
                  <a:pt x="153525" y="92379"/>
                  <a:pt x="160164" y="93105"/>
                  <a:pt x="163811" y="97646"/>
                </a:cubicBezTo>
                <a:cubicBezTo>
                  <a:pt x="207033" y="151453"/>
                  <a:pt x="309542" y="125298"/>
                  <a:pt x="310571" y="125028"/>
                </a:cubicBezTo>
                <a:cubicBezTo>
                  <a:pt x="315662" y="123692"/>
                  <a:pt x="320962" y="126315"/>
                  <a:pt x="322985" y="131175"/>
                </a:cubicBezTo>
                <a:lnTo>
                  <a:pt x="333555" y="156559"/>
                </a:lnTo>
                <a:cubicBezTo>
                  <a:pt x="337049" y="155946"/>
                  <a:pt x="340563" y="155715"/>
                  <a:pt x="343733" y="155863"/>
                </a:cubicBezTo>
                <a:cubicBezTo>
                  <a:pt x="351103" y="111410"/>
                  <a:pt x="344504" y="75878"/>
                  <a:pt x="324479" y="52753"/>
                </a:cubicBezTo>
                <a:cubicBezTo>
                  <a:pt x="304711" y="29925"/>
                  <a:pt x="271609" y="19077"/>
                  <a:pt x="228750" y="21399"/>
                </a:cubicBezTo>
                <a:close/>
                <a:moveTo>
                  <a:pt x="227612" y="336"/>
                </a:moveTo>
                <a:cubicBezTo>
                  <a:pt x="277222" y="-2340"/>
                  <a:pt x="316231" y="11005"/>
                  <a:pt x="340427" y="38946"/>
                </a:cubicBezTo>
                <a:cubicBezTo>
                  <a:pt x="365524" y="67927"/>
                  <a:pt x="373509" y="111305"/>
                  <a:pt x="363619" y="164561"/>
                </a:cubicBezTo>
                <a:cubicBezTo>
                  <a:pt x="369705" y="170485"/>
                  <a:pt x="373457" y="178852"/>
                  <a:pt x="373457" y="187980"/>
                </a:cubicBezTo>
                <a:lnTo>
                  <a:pt x="373457" y="196056"/>
                </a:lnTo>
                <a:cubicBezTo>
                  <a:pt x="373457" y="211628"/>
                  <a:pt x="362937" y="225083"/>
                  <a:pt x="348444" y="228050"/>
                </a:cubicBezTo>
                <a:cubicBezTo>
                  <a:pt x="345764" y="228598"/>
                  <a:pt x="343053" y="228795"/>
                  <a:pt x="340367" y="228636"/>
                </a:cubicBezTo>
                <a:cubicBezTo>
                  <a:pt x="340357" y="228645"/>
                  <a:pt x="340347" y="228656"/>
                  <a:pt x="340338" y="228666"/>
                </a:cubicBezTo>
                <a:cubicBezTo>
                  <a:pt x="336235" y="250856"/>
                  <a:pt x="325867" y="270538"/>
                  <a:pt x="311274" y="286042"/>
                </a:cubicBezTo>
                <a:lnTo>
                  <a:pt x="311274" y="311239"/>
                </a:lnTo>
                <a:cubicBezTo>
                  <a:pt x="313919" y="311286"/>
                  <a:pt x="316543" y="312315"/>
                  <a:pt x="318549" y="314320"/>
                </a:cubicBezTo>
                <a:lnTo>
                  <a:pt x="349383" y="345154"/>
                </a:lnTo>
                <a:lnTo>
                  <a:pt x="403105" y="365875"/>
                </a:lnTo>
                <a:cubicBezTo>
                  <a:pt x="408539" y="367973"/>
                  <a:pt x="411246" y="374078"/>
                  <a:pt x="409148" y="379513"/>
                </a:cubicBezTo>
                <a:cubicBezTo>
                  <a:pt x="407533" y="383699"/>
                  <a:pt x="403538" y="386267"/>
                  <a:pt x="399305" y="386267"/>
                </a:cubicBezTo>
                <a:cubicBezTo>
                  <a:pt x="398043" y="386267"/>
                  <a:pt x="396760" y="386039"/>
                  <a:pt x="395511" y="385558"/>
                </a:cubicBezTo>
                <a:lnTo>
                  <a:pt x="345838" y="366398"/>
                </a:lnTo>
                <a:lnTo>
                  <a:pt x="302799" y="430956"/>
                </a:lnTo>
                <a:cubicBezTo>
                  <a:pt x="297580" y="438783"/>
                  <a:pt x="289218" y="443805"/>
                  <a:pt x="279866" y="444729"/>
                </a:cubicBezTo>
                <a:cubicBezTo>
                  <a:pt x="278825" y="444832"/>
                  <a:pt x="277784" y="444882"/>
                  <a:pt x="276751" y="444882"/>
                </a:cubicBezTo>
                <a:cubicBezTo>
                  <a:pt x="270998" y="444882"/>
                  <a:pt x="265430" y="443272"/>
                  <a:pt x="260573" y="440316"/>
                </a:cubicBezTo>
                <a:lnTo>
                  <a:pt x="269816" y="652630"/>
                </a:lnTo>
                <a:cubicBezTo>
                  <a:pt x="270070" y="658449"/>
                  <a:pt x="265557" y="663373"/>
                  <a:pt x="259738" y="663626"/>
                </a:cubicBezTo>
                <a:cubicBezTo>
                  <a:pt x="259582" y="663633"/>
                  <a:pt x="259426" y="663636"/>
                  <a:pt x="259271" y="663636"/>
                </a:cubicBezTo>
                <a:cubicBezTo>
                  <a:pt x="253657" y="663636"/>
                  <a:pt x="248988" y="659210"/>
                  <a:pt x="248742" y="653547"/>
                </a:cubicBezTo>
                <a:lnTo>
                  <a:pt x="240171" y="456688"/>
                </a:lnTo>
                <a:lnTo>
                  <a:pt x="216205" y="456688"/>
                </a:lnTo>
                <a:lnTo>
                  <a:pt x="207633" y="653547"/>
                </a:lnTo>
                <a:cubicBezTo>
                  <a:pt x="207387" y="659212"/>
                  <a:pt x="202719" y="663636"/>
                  <a:pt x="197105" y="663636"/>
                </a:cubicBezTo>
                <a:cubicBezTo>
                  <a:pt x="196950" y="663636"/>
                  <a:pt x="196794" y="663633"/>
                  <a:pt x="196638" y="663626"/>
                </a:cubicBezTo>
                <a:cubicBezTo>
                  <a:pt x="190818" y="663373"/>
                  <a:pt x="186306" y="658449"/>
                  <a:pt x="186559" y="652630"/>
                </a:cubicBezTo>
                <a:lnTo>
                  <a:pt x="195803" y="440316"/>
                </a:lnTo>
                <a:cubicBezTo>
                  <a:pt x="190945" y="443272"/>
                  <a:pt x="185377" y="444882"/>
                  <a:pt x="179624" y="444882"/>
                </a:cubicBezTo>
                <a:cubicBezTo>
                  <a:pt x="178589" y="444882"/>
                  <a:pt x="177550" y="444832"/>
                  <a:pt x="176508" y="444729"/>
                </a:cubicBezTo>
                <a:cubicBezTo>
                  <a:pt x="167146" y="443802"/>
                  <a:pt x="158785" y="438782"/>
                  <a:pt x="153567" y="430955"/>
                </a:cubicBezTo>
                <a:lnTo>
                  <a:pt x="110527" y="366397"/>
                </a:lnTo>
                <a:lnTo>
                  <a:pt x="54149" y="388143"/>
                </a:lnTo>
                <a:cubicBezTo>
                  <a:pt x="46053" y="391266"/>
                  <a:pt x="39099" y="396278"/>
                  <a:pt x="33682" y="402543"/>
                </a:cubicBezTo>
                <a:lnTo>
                  <a:pt x="72339" y="441199"/>
                </a:lnTo>
                <a:cubicBezTo>
                  <a:pt x="86076" y="454936"/>
                  <a:pt x="93640" y="473200"/>
                  <a:pt x="93640" y="492626"/>
                </a:cubicBezTo>
                <a:lnTo>
                  <a:pt x="93640" y="653090"/>
                </a:lnTo>
                <a:cubicBezTo>
                  <a:pt x="93640" y="658915"/>
                  <a:pt x="88918" y="663637"/>
                  <a:pt x="83094" y="663637"/>
                </a:cubicBezTo>
                <a:cubicBezTo>
                  <a:pt x="77269" y="663637"/>
                  <a:pt x="72547" y="658915"/>
                  <a:pt x="72547" y="653090"/>
                </a:cubicBezTo>
                <a:lnTo>
                  <a:pt x="72547" y="492626"/>
                </a:lnTo>
                <a:cubicBezTo>
                  <a:pt x="72547" y="478835"/>
                  <a:pt x="67176" y="465868"/>
                  <a:pt x="57424" y="456115"/>
                </a:cubicBezTo>
                <a:lnTo>
                  <a:pt x="23165" y="421856"/>
                </a:lnTo>
                <a:cubicBezTo>
                  <a:pt x="21628" y="427123"/>
                  <a:pt x="20909" y="432690"/>
                  <a:pt x="21137" y="438385"/>
                </a:cubicBezTo>
                <a:lnTo>
                  <a:pt x="29719" y="652666"/>
                </a:lnTo>
                <a:cubicBezTo>
                  <a:pt x="29951" y="658486"/>
                  <a:pt x="25423" y="663392"/>
                  <a:pt x="19603" y="663626"/>
                </a:cubicBezTo>
                <a:cubicBezTo>
                  <a:pt x="19459" y="663631"/>
                  <a:pt x="19316" y="663634"/>
                  <a:pt x="19172" y="663634"/>
                </a:cubicBezTo>
                <a:cubicBezTo>
                  <a:pt x="13542" y="663634"/>
                  <a:pt x="8869" y="659186"/>
                  <a:pt x="8641" y="653509"/>
                </a:cubicBezTo>
                <a:lnTo>
                  <a:pt x="59" y="439226"/>
                </a:lnTo>
                <a:cubicBezTo>
                  <a:pt x="-1187" y="408106"/>
                  <a:pt x="17498" y="379667"/>
                  <a:pt x="46556" y="368460"/>
                </a:cubicBezTo>
                <a:lnTo>
                  <a:pt x="106982" y="345152"/>
                </a:lnTo>
                <a:lnTo>
                  <a:pt x="137815" y="314319"/>
                </a:lnTo>
                <a:cubicBezTo>
                  <a:pt x="139820" y="312314"/>
                  <a:pt x="142444" y="311284"/>
                  <a:pt x="145089" y="311238"/>
                </a:cubicBezTo>
                <a:lnTo>
                  <a:pt x="145089" y="286041"/>
                </a:lnTo>
                <a:cubicBezTo>
                  <a:pt x="130497" y="270537"/>
                  <a:pt x="120129" y="250855"/>
                  <a:pt x="116025" y="228666"/>
                </a:cubicBezTo>
                <a:cubicBezTo>
                  <a:pt x="116017" y="228656"/>
                  <a:pt x="116007" y="228645"/>
                  <a:pt x="115997" y="228635"/>
                </a:cubicBezTo>
                <a:cubicBezTo>
                  <a:pt x="113314" y="228794"/>
                  <a:pt x="110598" y="228597"/>
                  <a:pt x="107921" y="228048"/>
                </a:cubicBezTo>
                <a:cubicBezTo>
                  <a:pt x="93425" y="225081"/>
                  <a:pt x="82907" y="211626"/>
                  <a:pt x="82907" y="196055"/>
                </a:cubicBezTo>
                <a:lnTo>
                  <a:pt x="82907" y="188100"/>
                </a:lnTo>
                <a:cubicBezTo>
                  <a:pt x="82907" y="175083"/>
                  <a:pt x="90220" y="163732"/>
                  <a:pt x="101095" y="158649"/>
                </a:cubicBezTo>
                <a:cubicBezTo>
                  <a:pt x="97866" y="145605"/>
                  <a:pt x="93269" y="122072"/>
                  <a:pt x="93269" y="93777"/>
                </a:cubicBezTo>
                <a:cubicBezTo>
                  <a:pt x="93269" y="42677"/>
                  <a:pt x="129813" y="33442"/>
                  <a:pt x="142627" y="31777"/>
                </a:cubicBezTo>
                <a:cubicBezTo>
                  <a:pt x="151734" y="24232"/>
                  <a:pt x="181408" y="2834"/>
                  <a:pt x="227612" y="336"/>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14" name="Полилиния 69">
            <a:extLst>
              <a:ext uri="{FF2B5EF4-FFF2-40B4-BE49-F238E27FC236}">
                <a16:creationId xmlns:a16="http://schemas.microsoft.com/office/drawing/2014/main" id="{B36CD209-9F63-4D57-BB15-437205D32AE5}"/>
              </a:ext>
            </a:extLst>
          </p:cNvPr>
          <p:cNvSpPr>
            <a:spLocks noChangeAspect="1"/>
          </p:cNvSpPr>
          <p:nvPr/>
        </p:nvSpPr>
        <p:spPr>
          <a:xfrm>
            <a:off x="1646423" y="3810000"/>
            <a:ext cx="652366" cy="652366"/>
          </a:xfrm>
          <a:custGeom>
            <a:avLst/>
            <a:gdLst>
              <a:gd name="connsiteX0" fmla="*/ 371489 w 720000"/>
              <a:gd name="connsiteY0" fmla="*/ 371489 h 720000"/>
              <a:gd name="connsiteX1" fmla="*/ 371489 w 720000"/>
              <a:gd name="connsiteY1" fmla="*/ 533403 h 720000"/>
              <a:gd name="connsiteX2" fmla="*/ 498086 w 720000"/>
              <a:gd name="connsiteY2" fmla="*/ 533403 h 720000"/>
              <a:gd name="connsiteX3" fmla="*/ 521565 w 720000"/>
              <a:gd name="connsiteY3" fmla="*/ 371489 h 720000"/>
              <a:gd name="connsiteX4" fmla="*/ 198435 w 720000"/>
              <a:gd name="connsiteY4" fmla="*/ 371489 h 720000"/>
              <a:gd name="connsiteX5" fmla="*/ 221913 w 720000"/>
              <a:gd name="connsiteY5" fmla="*/ 533403 h 720000"/>
              <a:gd name="connsiteX6" fmla="*/ 348510 w 720000"/>
              <a:gd name="connsiteY6" fmla="*/ 533403 h 720000"/>
              <a:gd name="connsiteX7" fmla="*/ 348510 w 720000"/>
              <a:gd name="connsiteY7" fmla="*/ 371489 h 720000"/>
              <a:gd name="connsiteX8" fmla="*/ 371489 w 720000"/>
              <a:gd name="connsiteY8" fmla="*/ 186596 h 720000"/>
              <a:gd name="connsiteX9" fmla="*/ 371489 w 720000"/>
              <a:gd name="connsiteY9" fmla="*/ 348510 h 720000"/>
              <a:gd name="connsiteX10" fmla="*/ 521565 w 720000"/>
              <a:gd name="connsiteY10" fmla="*/ 348510 h 720000"/>
              <a:gd name="connsiteX11" fmla="*/ 498086 w 720000"/>
              <a:gd name="connsiteY11" fmla="*/ 186596 h 720000"/>
              <a:gd name="connsiteX12" fmla="*/ 221913 w 720000"/>
              <a:gd name="connsiteY12" fmla="*/ 186596 h 720000"/>
              <a:gd name="connsiteX13" fmla="*/ 198435 w 720000"/>
              <a:gd name="connsiteY13" fmla="*/ 348510 h 720000"/>
              <a:gd name="connsiteX14" fmla="*/ 348510 w 720000"/>
              <a:gd name="connsiteY14" fmla="*/ 348510 h 720000"/>
              <a:gd name="connsiteX15" fmla="*/ 348510 w 720000"/>
              <a:gd name="connsiteY15" fmla="*/ 186596 h 720000"/>
              <a:gd name="connsiteX16" fmla="*/ 360000 w 720000"/>
              <a:gd name="connsiteY16" fmla="*/ 45957 h 720000"/>
              <a:gd name="connsiteX17" fmla="*/ 371489 w 720000"/>
              <a:gd name="connsiteY17" fmla="*/ 57446 h 720000"/>
              <a:gd name="connsiteX18" fmla="*/ 371489 w 720000"/>
              <a:gd name="connsiteY18" fmla="*/ 163617 h 720000"/>
              <a:gd name="connsiteX19" fmla="*/ 490686 w 720000"/>
              <a:gd name="connsiteY19" fmla="*/ 163617 h 720000"/>
              <a:gd name="connsiteX20" fmla="*/ 449378 w 720000"/>
              <a:gd name="connsiteY20" fmla="*/ 80987 h 720000"/>
              <a:gd name="connsiteX21" fmla="*/ 452051 w 720000"/>
              <a:gd name="connsiteY21" fmla="*/ 64960 h 720000"/>
              <a:gd name="connsiteX22" fmla="*/ 468078 w 720000"/>
              <a:gd name="connsiteY22" fmla="*/ 67634 h 720000"/>
              <a:gd name="connsiteX23" fmla="*/ 514882 w 720000"/>
              <a:gd name="connsiteY23" fmla="*/ 163617 h 720000"/>
              <a:gd name="connsiteX24" fmla="*/ 599309 w 720000"/>
              <a:gd name="connsiteY24" fmla="*/ 163617 h 720000"/>
              <a:gd name="connsiteX25" fmla="*/ 610799 w 720000"/>
              <a:gd name="connsiteY25" fmla="*/ 175107 h 720000"/>
              <a:gd name="connsiteX26" fmla="*/ 599309 w 720000"/>
              <a:gd name="connsiteY26" fmla="*/ 186596 h 720000"/>
              <a:gd name="connsiteX27" fmla="*/ 521920 w 720000"/>
              <a:gd name="connsiteY27" fmla="*/ 186596 h 720000"/>
              <a:gd name="connsiteX28" fmla="*/ 544548 w 720000"/>
              <a:gd name="connsiteY28" fmla="*/ 348510 h 720000"/>
              <a:gd name="connsiteX29" fmla="*/ 662553 w 720000"/>
              <a:gd name="connsiteY29" fmla="*/ 348510 h 720000"/>
              <a:gd name="connsiteX30" fmla="*/ 674042 w 720000"/>
              <a:gd name="connsiteY30" fmla="*/ 359998 h 720000"/>
              <a:gd name="connsiteX31" fmla="*/ 662553 w 720000"/>
              <a:gd name="connsiteY31" fmla="*/ 371487 h 720000"/>
              <a:gd name="connsiteX32" fmla="*/ 544548 w 720000"/>
              <a:gd name="connsiteY32" fmla="*/ 371487 h 720000"/>
              <a:gd name="connsiteX33" fmla="*/ 521920 w 720000"/>
              <a:gd name="connsiteY33" fmla="*/ 533402 h 720000"/>
              <a:gd name="connsiteX34" fmla="*/ 599311 w 720000"/>
              <a:gd name="connsiteY34" fmla="*/ 533402 h 720000"/>
              <a:gd name="connsiteX35" fmla="*/ 610800 w 720000"/>
              <a:gd name="connsiteY35" fmla="*/ 544891 h 720000"/>
              <a:gd name="connsiteX36" fmla="*/ 599311 w 720000"/>
              <a:gd name="connsiteY36" fmla="*/ 556380 h 720000"/>
              <a:gd name="connsiteX37" fmla="*/ 514884 w 720000"/>
              <a:gd name="connsiteY37" fmla="*/ 556380 h 720000"/>
              <a:gd name="connsiteX38" fmla="*/ 468069 w 720000"/>
              <a:gd name="connsiteY38" fmla="*/ 652379 h 720000"/>
              <a:gd name="connsiteX39" fmla="*/ 458709 w 720000"/>
              <a:gd name="connsiteY39" fmla="*/ 657193 h 720000"/>
              <a:gd name="connsiteX40" fmla="*/ 452040 w 720000"/>
              <a:gd name="connsiteY40" fmla="*/ 655053 h 720000"/>
              <a:gd name="connsiteX41" fmla="*/ 449368 w 720000"/>
              <a:gd name="connsiteY41" fmla="*/ 639024 h 720000"/>
              <a:gd name="connsiteX42" fmla="*/ 490687 w 720000"/>
              <a:gd name="connsiteY42" fmla="*/ 556382 h 720000"/>
              <a:gd name="connsiteX43" fmla="*/ 371489 w 720000"/>
              <a:gd name="connsiteY43" fmla="*/ 556382 h 720000"/>
              <a:gd name="connsiteX44" fmla="*/ 371489 w 720000"/>
              <a:gd name="connsiteY44" fmla="*/ 662553 h 720000"/>
              <a:gd name="connsiteX45" fmla="*/ 360000 w 720000"/>
              <a:gd name="connsiteY45" fmla="*/ 674042 h 720000"/>
              <a:gd name="connsiteX46" fmla="*/ 348510 w 720000"/>
              <a:gd name="connsiteY46" fmla="*/ 662553 h 720000"/>
              <a:gd name="connsiteX47" fmla="*/ 348510 w 720000"/>
              <a:gd name="connsiteY47" fmla="*/ 556383 h 720000"/>
              <a:gd name="connsiteX48" fmla="*/ 229312 w 720000"/>
              <a:gd name="connsiteY48" fmla="*/ 556383 h 720000"/>
              <a:gd name="connsiteX49" fmla="*/ 270631 w 720000"/>
              <a:gd name="connsiteY49" fmla="*/ 639026 h 720000"/>
              <a:gd name="connsiteX50" fmla="*/ 267959 w 720000"/>
              <a:gd name="connsiteY50" fmla="*/ 655054 h 720000"/>
              <a:gd name="connsiteX51" fmla="*/ 261291 w 720000"/>
              <a:gd name="connsiteY51" fmla="*/ 657194 h 720000"/>
              <a:gd name="connsiteX52" fmla="*/ 251931 w 720000"/>
              <a:gd name="connsiteY52" fmla="*/ 652381 h 720000"/>
              <a:gd name="connsiteX53" fmla="*/ 205115 w 720000"/>
              <a:gd name="connsiteY53" fmla="*/ 556382 h 720000"/>
              <a:gd name="connsiteX54" fmla="*/ 120688 w 720000"/>
              <a:gd name="connsiteY54" fmla="*/ 556382 h 720000"/>
              <a:gd name="connsiteX55" fmla="*/ 109199 w 720000"/>
              <a:gd name="connsiteY55" fmla="*/ 544893 h 720000"/>
              <a:gd name="connsiteX56" fmla="*/ 120688 w 720000"/>
              <a:gd name="connsiteY56" fmla="*/ 533403 h 720000"/>
              <a:gd name="connsiteX57" fmla="*/ 198079 w 720000"/>
              <a:gd name="connsiteY57" fmla="*/ 533403 h 720000"/>
              <a:gd name="connsiteX58" fmla="*/ 175451 w 720000"/>
              <a:gd name="connsiteY58" fmla="*/ 371489 h 720000"/>
              <a:gd name="connsiteX59" fmla="*/ 57446 w 720000"/>
              <a:gd name="connsiteY59" fmla="*/ 371489 h 720000"/>
              <a:gd name="connsiteX60" fmla="*/ 45957 w 720000"/>
              <a:gd name="connsiteY60" fmla="*/ 360000 h 720000"/>
              <a:gd name="connsiteX61" fmla="*/ 57446 w 720000"/>
              <a:gd name="connsiteY61" fmla="*/ 348510 h 720000"/>
              <a:gd name="connsiteX62" fmla="*/ 175450 w 720000"/>
              <a:gd name="connsiteY62" fmla="*/ 348510 h 720000"/>
              <a:gd name="connsiteX63" fmla="*/ 198078 w 720000"/>
              <a:gd name="connsiteY63" fmla="*/ 186596 h 720000"/>
              <a:gd name="connsiteX64" fmla="*/ 120688 w 720000"/>
              <a:gd name="connsiteY64" fmla="*/ 186596 h 720000"/>
              <a:gd name="connsiteX65" fmla="*/ 109199 w 720000"/>
              <a:gd name="connsiteY65" fmla="*/ 175107 h 720000"/>
              <a:gd name="connsiteX66" fmla="*/ 120688 w 720000"/>
              <a:gd name="connsiteY66" fmla="*/ 163617 h 720000"/>
              <a:gd name="connsiteX67" fmla="*/ 205115 w 720000"/>
              <a:gd name="connsiteY67" fmla="*/ 163617 h 720000"/>
              <a:gd name="connsiteX68" fmla="*/ 251920 w 720000"/>
              <a:gd name="connsiteY68" fmla="*/ 67634 h 720000"/>
              <a:gd name="connsiteX69" fmla="*/ 267947 w 720000"/>
              <a:gd name="connsiteY69" fmla="*/ 64960 h 720000"/>
              <a:gd name="connsiteX70" fmla="*/ 270620 w 720000"/>
              <a:gd name="connsiteY70" fmla="*/ 80987 h 720000"/>
              <a:gd name="connsiteX71" fmla="*/ 229312 w 720000"/>
              <a:gd name="connsiteY71" fmla="*/ 163617 h 720000"/>
              <a:gd name="connsiteX72" fmla="*/ 348510 w 720000"/>
              <a:gd name="connsiteY72" fmla="*/ 163617 h 720000"/>
              <a:gd name="connsiteX73" fmla="*/ 348510 w 720000"/>
              <a:gd name="connsiteY73" fmla="*/ 57446 h 720000"/>
              <a:gd name="connsiteX74" fmla="*/ 360000 w 720000"/>
              <a:gd name="connsiteY74" fmla="*/ 45957 h 720000"/>
              <a:gd name="connsiteX75" fmla="*/ 360000 w 720000"/>
              <a:gd name="connsiteY75" fmla="*/ 22979 h 720000"/>
              <a:gd name="connsiteX76" fmla="*/ 22979 w 720000"/>
              <a:gd name="connsiteY76" fmla="*/ 360002 h 720000"/>
              <a:gd name="connsiteX77" fmla="*/ 81555 w 720000"/>
              <a:gd name="connsiteY77" fmla="*/ 549898 h 720000"/>
              <a:gd name="connsiteX78" fmla="*/ 82969 w 720000"/>
              <a:gd name="connsiteY78" fmla="*/ 560015 h 720000"/>
              <a:gd name="connsiteX79" fmla="*/ 44456 w 720000"/>
              <a:gd name="connsiteY79" fmla="*/ 675542 h 720000"/>
              <a:gd name="connsiteX80" fmla="*/ 159987 w 720000"/>
              <a:gd name="connsiteY80" fmla="*/ 637035 h 720000"/>
              <a:gd name="connsiteX81" fmla="*/ 163621 w 720000"/>
              <a:gd name="connsiteY81" fmla="*/ 636445 h 720000"/>
              <a:gd name="connsiteX82" fmla="*/ 170102 w 720000"/>
              <a:gd name="connsiteY82" fmla="*/ 638449 h 720000"/>
              <a:gd name="connsiteX83" fmla="*/ 360000 w 720000"/>
              <a:gd name="connsiteY83" fmla="*/ 697021 h 720000"/>
              <a:gd name="connsiteX84" fmla="*/ 697021 w 720000"/>
              <a:gd name="connsiteY84" fmla="*/ 360002 h 720000"/>
              <a:gd name="connsiteX85" fmla="*/ 360000 w 720000"/>
              <a:gd name="connsiteY85" fmla="*/ 22979 h 720000"/>
              <a:gd name="connsiteX86" fmla="*/ 360000 w 720000"/>
              <a:gd name="connsiteY86" fmla="*/ 0 h 720000"/>
              <a:gd name="connsiteX87" fmla="*/ 614558 w 720000"/>
              <a:gd name="connsiteY87" fmla="*/ 105442 h 720000"/>
              <a:gd name="connsiteX88" fmla="*/ 720000 w 720000"/>
              <a:gd name="connsiteY88" fmla="*/ 360002 h 720000"/>
              <a:gd name="connsiteX89" fmla="*/ 614558 w 720000"/>
              <a:gd name="connsiteY89" fmla="*/ 614558 h 720000"/>
              <a:gd name="connsiteX90" fmla="*/ 360000 w 720000"/>
              <a:gd name="connsiteY90" fmla="*/ 720000 h 720000"/>
              <a:gd name="connsiteX91" fmla="*/ 161899 w 720000"/>
              <a:gd name="connsiteY91" fmla="*/ 660618 h 720000"/>
              <a:gd name="connsiteX92" fmla="*/ 29924 w 720000"/>
              <a:gd name="connsiteY92" fmla="*/ 704609 h 720000"/>
              <a:gd name="connsiteX93" fmla="*/ 18165 w 720000"/>
              <a:gd name="connsiteY93" fmla="*/ 701833 h 720000"/>
              <a:gd name="connsiteX94" fmla="*/ 15390 w 720000"/>
              <a:gd name="connsiteY94" fmla="*/ 690074 h 720000"/>
              <a:gd name="connsiteX95" fmla="*/ 59383 w 720000"/>
              <a:gd name="connsiteY95" fmla="*/ 558103 h 720000"/>
              <a:gd name="connsiteX96" fmla="*/ 0 w 720000"/>
              <a:gd name="connsiteY96" fmla="*/ 360002 h 720000"/>
              <a:gd name="connsiteX97" fmla="*/ 105442 w 720000"/>
              <a:gd name="connsiteY97" fmla="*/ 105442 h 720000"/>
              <a:gd name="connsiteX98" fmla="*/ 360000 w 720000"/>
              <a:gd name="connsiteY98"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20000" h="720000">
                <a:moveTo>
                  <a:pt x="371489" y="371489"/>
                </a:moveTo>
                <a:lnTo>
                  <a:pt x="371489" y="533403"/>
                </a:lnTo>
                <a:lnTo>
                  <a:pt x="498086" y="533403"/>
                </a:lnTo>
                <a:cubicBezTo>
                  <a:pt x="512353" y="484869"/>
                  <a:pt x="520596" y="429299"/>
                  <a:pt x="521565" y="371489"/>
                </a:cubicBezTo>
                <a:close/>
                <a:moveTo>
                  <a:pt x="198435" y="371489"/>
                </a:moveTo>
                <a:cubicBezTo>
                  <a:pt x="199401" y="429297"/>
                  <a:pt x="207646" y="484867"/>
                  <a:pt x="221913" y="533403"/>
                </a:cubicBezTo>
                <a:lnTo>
                  <a:pt x="348510" y="533403"/>
                </a:lnTo>
                <a:lnTo>
                  <a:pt x="348510" y="371489"/>
                </a:lnTo>
                <a:close/>
                <a:moveTo>
                  <a:pt x="371489" y="186596"/>
                </a:moveTo>
                <a:lnTo>
                  <a:pt x="371489" y="348510"/>
                </a:lnTo>
                <a:lnTo>
                  <a:pt x="521565" y="348510"/>
                </a:lnTo>
                <a:cubicBezTo>
                  <a:pt x="520598" y="290702"/>
                  <a:pt x="512353" y="235132"/>
                  <a:pt x="498086" y="186596"/>
                </a:cubicBezTo>
                <a:close/>
                <a:moveTo>
                  <a:pt x="221913" y="186596"/>
                </a:moveTo>
                <a:cubicBezTo>
                  <a:pt x="207646" y="235132"/>
                  <a:pt x="199403" y="290700"/>
                  <a:pt x="198435" y="348510"/>
                </a:cubicBezTo>
                <a:lnTo>
                  <a:pt x="348510" y="348510"/>
                </a:lnTo>
                <a:lnTo>
                  <a:pt x="348510" y="186596"/>
                </a:lnTo>
                <a:close/>
                <a:moveTo>
                  <a:pt x="360000" y="45957"/>
                </a:moveTo>
                <a:cubicBezTo>
                  <a:pt x="366346" y="45957"/>
                  <a:pt x="371489" y="51100"/>
                  <a:pt x="371489" y="57446"/>
                </a:cubicBezTo>
                <a:lnTo>
                  <a:pt x="371489" y="163617"/>
                </a:lnTo>
                <a:lnTo>
                  <a:pt x="490686" y="163617"/>
                </a:lnTo>
                <a:cubicBezTo>
                  <a:pt x="479538" y="131845"/>
                  <a:pt x="465643" y="103764"/>
                  <a:pt x="449378" y="80987"/>
                </a:cubicBezTo>
                <a:cubicBezTo>
                  <a:pt x="445690" y="75825"/>
                  <a:pt x="446887" y="68648"/>
                  <a:pt x="452051" y="64960"/>
                </a:cubicBezTo>
                <a:cubicBezTo>
                  <a:pt x="457212" y="61272"/>
                  <a:pt x="464389" y="62470"/>
                  <a:pt x="468078" y="67634"/>
                </a:cubicBezTo>
                <a:cubicBezTo>
                  <a:pt x="486824" y="93883"/>
                  <a:pt x="502599" y="126599"/>
                  <a:pt x="514882" y="163617"/>
                </a:cubicBezTo>
                <a:lnTo>
                  <a:pt x="599309" y="163617"/>
                </a:lnTo>
                <a:cubicBezTo>
                  <a:pt x="605656" y="163617"/>
                  <a:pt x="610799" y="168760"/>
                  <a:pt x="610799" y="175107"/>
                </a:cubicBezTo>
                <a:cubicBezTo>
                  <a:pt x="610799" y="181453"/>
                  <a:pt x="605656" y="186596"/>
                  <a:pt x="599309" y="186596"/>
                </a:cubicBezTo>
                <a:lnTo>
                  <a:pt x="521920" y="186596"/>
                </a:lnTo>
                <a:cubicBezTo>
                  <a:pt x="535690" y="235737"/>
                  <a:pt x="543612" y="291158"/>
                  <a:pt x="544548" y="348510"/>
                </a:cubicBezTo>
                <a:lnTo>
                  <a:pt x="662553" y="348510"/>
                </a:lnTo>
                <a:cubicBezTo>
                  <a:pt x="668900" y="348510"/>
                  <a:pt x="674042" y="353651"/>
                  <a:pt x="674042" y="359998"/>
                </a:cubicBezTo>
                <a:cubicBezTo>
                  <a:pt x="674042" y="366345"/>
                  <a:pt x="668900" y="371487"/>
                  <a:pt x="662553" y="371487"/>
                </a:cubicBezTo>
                <a:lnTo>
                  <a:pt x="544548" y="371487"/>
                </a:lnTo>
                <a:cubicBezTo>
                  <a:pt x="543612" y="428839"/>
                  <a:pt x="535690" y="484261"/>
                  <a:pt x="521920" y="533402"/>
                </a:cubicBezTo>
                <a:lnTo>
                  <a:pt x="599311" y="533402"/>
                </a:lnTo>
                <a:cubicBezTo>
                  <a:pt x="605657" y="533402"/>
                  <a:pt x="610800" y="538544"/>
                  <a:pt x="610800" y="544891"/>
                </a:cubicBezTo>
                <a:cubicBezTo>
                  <a:pt x="610800" y="551238"/>
                  <a:pt x="605657" y="556380"/>
                  <a:pt x="599311" y="556380"/>
                </a:cubicBezTo>
                <a:lnTo>
                  <a:pt x="514884" y="556380"/>
                </a:lnTo>
                <a:cubicBezTo>
                  <a:pt x="502598" y="593405"/>
                  <a:pt x="486819" y="626127"/>
                  <a:pt x="468069" y="652379"/>
                </a:cubicBezTo>
                <a:cubicBezTo>
                  <a:pt x="465826" y="655518"/>
                  <a:pt x="462295" y="657193"/>
                  <a:pt x="458709" y="657193"/>
                </a:cubicBezTo>
                <a:cubicBezTo>
                  <a:pt x="456397" y="657193"/>
                  <a:pt x="454064" y="656497"/>
                  <a:pt x="452040" y="655053"/>
                </a:cubicBezTo>
                <a:cubicBezTo>
                  <a:pt x="446878" y="651364"/>
                  <a:pt x="445681" y="644188"/>
                  <a:pt x="449368" y="639024"/>
                </a:cubicBezTo>
                <a:cubicBezTo>
                  <a:pt x="465639" y="616246"/>
                  <a:pt x="479538" y="588160"/>
                  <a:pt x="490687" y="556382"/>
                </a:cubicBezTo>
                <a:lnTo>
                  <a:pt x="371489" y="556382"/>
                </a:lnTo>
                <a:lnTo>
                  <a:pt x="371489" y="662553"/>
                </a:lnTo>
                <a:cubicBezTo>
                  <a:pt x="371489" y="668900"/>
                  <a:pt x="366346" y="674042"/>
                  <a:pt x="360000" y="674042"/>
                </a:cubicBezTo>
                <a:cubicBezTo>
                  <a:pt x="353653" y="674042"/>
                  <a:pt x="348510" y="668900"/>
                  <a:pt x="348510" y="662553"/>
                </a:cubicBezTo>
                <a:lnTo>
                  <a:pt x="348510" y="556383"/>
                </a:lnTo>
                <a:lnTo>
                  <a:pt x="229312" y="556383"/>
                </a:lnTo>
                <a:cubicBezTo>
                  <a:pt x="240463" y="588160"/>
                  <a:pt x="254360" y="616248"/>
                  <a:pt x="270631" y="639026"/>
                </a:cubicBezTo>
                <a:cubicBezTo>
                  <a:pt x="274318" y="644190"/>
                  <a:pt x="273122" y="651365"/>
                  <a:pt x="267959" y="655054"/>
                </a:cubicBezTo>
                <a:cubicBezTo>
                  <a:pt x="265934" y="656499"/>
                  <a:pt x="263601" y="657194"/>
                  <a:pt x="261291" y="657194"/>
                </a:cubicBezTo>
                <a:cubicBezTo>
                  <a:pt x="257706" y="657194"/>
                  <a:pt x="254173" y="655520"/>
                  <a:pt x="251931" y="652381"/>
                </a:cubicBezTo>
                <a:cubicBezTo>
                  <a:pt x="233180" y="626128"/>
                  <a:pt x="217400" y="593407"/>
                  <a:pt x="205115" y="556382"/>
                </a:cubicBezTo>
                <a:lnTo>
                  <a:pt x="120688" y="556382"/>
                </a:lnTo>
                <a:cubicBezTo>
                  <a:pt x="114342" y="556382"/>
                  <a:pt x="109199" y="551239"/>
                  <a:pt x="109199" y="544893"/>
                </a:cubicBezTo>
                <a:cubicBezTo>
                  <a:pt x="109199" y="538546"/>
                  <a:pt x="114342" y="533403"/>
                  <a:pt x="120688" y="533403"/>
                </a:cubicBezTo>
                <a:lnTo>
                  <a:pt x="198079" y="533403"/>
                </a:lnTo>
                <a:cubicBezTo>
                  <a:pt x="184309" y="484262"/>
                  <a:pt x="176387" y="428841"/>
                  <a:pt x="175451" y="371489"/>
                </a:cubicBezTo>
                <a:lnTo>
                  <a:pt x="57446" y="371489"/>
                </a:lnTo>
                <a:cubicBezTo>
                  <a:pt x="51100" y="371489"/>
                  <a:pt x="45957" y="366346"/>
                  <a:pt x="45957" y="360000"/>
                </a:cubicBezTo>
                <a:cubicBezTo>
                  <a:pt x="45957" y="353653"/>
                  <a:pt x="51100" y="348510"/>
                  <a:pt x="57446" y="348510"/>
                </a:cubicBezTo>
                <a:lnTo>
                  <a:pt x="175450" y="348510"/>
                </a:lnTo>
                <a:cubicBezTo>
                  <a:pt x="176387" y="291158"/>
                  <a:pt x="184309" y="235737"/>
                  <a:pt x="198078" y="186596"/>
                </a:cubicBezTo>
                <a:lnTo>
                  <a:pt x="120688" y="186596"/>
                </a:lnTo>
                <a:cubicBezTo>
                  <a:pt x="114342" y="186596"/>
                  <a:pt x="109199" y="181453"/>
                  <a:pt x="109199" y="175107"/>
                </a:cubicBezTo>
                <a:cubicBezTo>
                  <a:pt x="109199" y="168760"/>
                  <a:pt x="114342" y="163617"/>
                  <a:pt x="120688" y="163617"/>
                </a:cubicBezTo>
                <a:lnTo>
                  <a:pt x="205115" y="163617"/>
                </a:lnTo>
                <a:cubicBezTo>
                  <a:pt x="217398" y="126600"/>
                  <a:pt x="233174" y="93883"/>
                  <a:pt x="251920" y="67634"/>
                </a:cubicBezTo>
                <a:cubicBezTo>
                  <a:pt x="255607" y="62471"/>
                  <a:pt x="262781" y="61273"/>
                  <a:pt x="267947" y="64960"/>
                </a:cubicBezTo>
                <a:cubicBezTo>
                  <a:pt x="273111" y="68648"/>
                  <a:pt x="274307" y="75825"/>
                  <a:pt x="270620" y="80987"/>
                </a:cubicBezTo>
                <a:cubicBezTo>
                  <a:pt x="254354" y="103764"/>
                  <a:pt x="240460" y="131845"/>
                  <a:pt x="229312" y="163617"/>
                </a:cubicBezTo>
                <a:lnTo>
                  <a:pt x="348510" y="163617"/>
                </a:lnTo>
                <a:lnTo>
                  <a:pt x="348510" y="57446"/>
                </a:lnTo>
                <a:cubicBezTo>
                  <a:pt x="348510" y="51100"/>
                  <a:pt x="353653" y="45957"/>
                  <a:pt x="360000" y="45957"/>
                </a:cubicBezTo>
                <a:close/>
                <a:moveTo>
                  <a:pt x="360000" y="22979"/>
                </a:moveTo>
                <a:cubicBezTo>
                  <a:pt x="174165" y="22979"/>
                  <a:pt x="22979" y="174166"/>
                  <a:pt x="22979" y="360002"/>
                </a:cubicBezTo>
                <a:cubicBezTo>
                  <a:pt x="22979" y="428158"/>
                  <a:pt x="43234" y="493823"/>
                  <a:pt x="81555" y="549898"/>
                </a:cubicBezTo>
                <a:cubicBezTo>
                  <a:pt x="83580" y="552864"/>
                  <a:pt x="84104" y="556606"/>
                  <a:pt x="82969" y="560015"/>
                </a:cubicBezTo>
                <a:lnTo>
                  <a:pt x="44456" y="675542"/>
                </a:lnTo>
                <a:lnTo>
                  <a:pt x="159987" y="637035"/>
                </a:lnTo>
                <a:cubicBezTo>
                  <a:pt x="161173" y="636639"/>
                  <a:pt x="162400" y="636445"/>
                  <a:pt x="163621" y="636445"/>
                </a:cubicBezTo>
                <a:cubicBezTo>
                  <a:pt x="165906" y="636445"/>
                  <a:pt x="168169" y="637128"/>
                  <a:pt x="170102" y="638449"/>
                </a:cubicBezTo>
                <a:cubicBezTo>
                  <a:pt x="226180" y="676766"/>
                  <a:pt x="291844" y="697021"/>
                  <a:pt x="360000" y="697021"/>
                </a:cubicBezTo>
                <a:cubicBezTo>
                  <a:pt x="545835" y="697021"/>
                  <a:pt x="697021" y="545835"/>
                  <a:pt x="697021" y="360002"/>
                </a:cubicBezTo>
                <a:cubicBezTo>
                  <a:pt x="697021" y="174166"/>
                  <a:pt x="545835" y="22979"/>
                  <a:pt x="360000" y="22979"/>
                </a:cubicBezTo>
                <a:close/>
                <a:moveTo>
                  <a:pt x="360000" y="0"/>
                </a:moveTo>
                <a:cubicBezTo>
                  <a:pt x="456160" y="0"/>
                  <a:pt x="546563" y="37446"/>
                  <a:pt x="614558" y="105442"/>
                </a:cubicBezTo>
                <a:cubicBezTo>
                  <a:pt x="682554" y="173437"/>
                  <a:pt x="720000" y="263840"/>
                  <a:pt x="720000" y="360002"/>
                </a:cubicBezTo>
                <a:cubicBezTo>
                  <a:pt x="720000" y="456160"/>
                  <a:pt x="682554" y="546563"/>
                  <a:pt x="614558" y="614558"/>
                </a:cubicBezTo>
                <a:cubicBezTo>
                  <a:pt x="546563" y="682554"/>
                  <a:pt x="456160" y="720000"/>
                  <a:pt x="360000" y="720000"/>
                </a:cubicBezTo>
                <a:cubicBezTo>
                  <a:pt x="289117" y="720000"/>
                  <a:pt x="220752" y="699486"/>
                  <a:pt x="161899" y="660618"/>
                </a:cubicBezTo>
                <a:lnTo>
                  <a:pt x="29924" y="704609"/>
                </a:lnTo>
                <a:cubicBezTo>
                  <a:pt x="25793" y="705981"/>
                  <a:pt x="21243" y="704909"/>
                  <a:pt x="18165" y="701833"/>
                </a:cubicBezTo>
                <a:cubicBezTo>
                  <a:pt x="15088" y="698755"/>
                  <a:pt x="14014" y="694203"/>
                  <a:pt x="15390" y="690074"/>
                </a:cubicBezTo>
                <a:lnTo>
                  <a:pt x="59383" y="558103"/>
                </a:lnTo>
                <a:cubicBezTo>
                  <a:pt x="20514" y="499251"/>
                  <a:pt x="0" y="430885"/>
                  <a:pt x="0" y="360002"/>
                </a:cubicBezTo>
                <a:cubicBezTo>
                  <a:pt x="0" y="263840"/>
                  <a:pt x="37446" y="173437"/>
                  <a:pt x="105442" y="105442"/>
                </a:cubicBezTo>
                <a:cubicBezTo>
                  <a:pt x="173437" y="37446"/>
                  <a:pt x="263840" y="0"/>
                  <a:pt x="360000" y="0"/>
                </a:cubicBezTo>
                <a:close/>
              </a:path>
            </a:pathLst>
          </a:custGeom>
          <a:solidFill>
            <a:schemeClr val="tx2">
              <a:lumMod val="40000"/>
              <a:lumOff val="60000"/>
            </a:schemeClr>
          </a:solid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428426662"/>
      </p:ext>
    </p:extLst>
  </p:cSld>
  <p:clrMapOvr>
    <a:masterClrMapping/>
  </p:clrMapOvr>
  <p:transition spd="slow">
    <p:fade thruBlk="1"/>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Заголовок 1"/>
          <p:cNvSpPr>
            <a:spLocks noGrp="1"/>
          </p:cNvSpPr>
          <p:nvPr>
            <p:ph type="title"/>
          </p:nvPr>
        </p:nvSpPr>
        <p:spPr/>
        <p:txBody>
          <a:bodyPr>
            <a:normAutofit/>
          </a:bodyPr>
          <a:lstStyle/>
          <a:p>
            <a:pPr eaLnBrk="1" hangingPunct="1"/>
            <a:r>
              <a:rPr lang="ru-RU" altLang="ru-RU" dirty="0">
                <a:solidFill>
                  <a:schemeClr val="tx2"/>
                </a:solidFill>
              </a:rPr>
              <a:t>Если Конкурс, тогда критерии: </a:t>
            </a:r>
          </a:p>
        </p:txBody>
      </p:sp>
      <p:sp>
        <p:nvSpPr>
          <p:cNvPr id="50179" name="Содержимое 2"/>
          <p:cNvSpPr>
            <a:spLocks noGrp="1"/>
          </p:cNvSpPr>
          <p:nvPr>
            <p:ph idx="4294967295"/>
          </p:nvPr>
        </p:nvSpPr>
        <p:spPr>
          <a:xfrm>
            <a:off x="280987" y="1093788"/>
            <a:ext cx="11630025" cy="5440362"/>
          </a:xfrm>
        </p:spPr>
        <p:txBody>
          <a:bodyPr>
            <a:normAutofit/>
          </a:bodyPr>
          <a:lstStyle/>
          <a:p>
            <a:pPr algn="just">
              <a:spcBef>
                <a:spcPct val="0"/>
              </a:spcBef>
            </a:pPr>
            <a:r>
              <a:rPr lang="ru-RU" altLang="ru-RU" sz="2133" b="1" u="sng" dirty="0"/>
              <a:t>Постановление Правительства № 2604</a:t>
            </a:r>
            <a:r>
              <a:rPr lang="ru-RU" altLang="ru-RU" sz="2133" u="sng" dirty="0"/>
              <a:t>:</a:t>
            </a:r>
          </a:p>
          <a:p>
            <a:pPr algn="just" eaLnBrk="1" hangingPunct="1">
              <a:spcBef>
                <a:spcPct val="0"/>
              </a:spcBef>
            </a:pPr>
            <a:endParaRPr lang="ru-RU" altLang="ru-RU" sz="2133" u="sng" dirty="0"/>
          </a:p>
          <a:p>
            <a:pPr algn="just">
              <a:spcBef>
                <a:spcPct val="0"/>
              </a:spcBef>
            </a:pPr>
            <a:r>
              <a:rPr lang="ru-RU" altLang="ru-RU" sz="2000" b="1" dirty="0"/>
              <a:t>Часть 33. </a:t>
            </a:r>
            <a:r>
              <a:rPr lang="ru-RU" altLang="ru-RU" sz="2000" dirty="0"/>
              <a:t>При осуществлении закупки, по результатам проведения которой заключается контракт на выполнение работ по текущему ремонту зданий, сооружений:</a:t>
            </a:r>
          </a:p>
          <a:p>
            <a:pPr algn="just">
              <a:spcBef>
                <a:spcPct val="0"/>
              </a:spcBef>
            </a:pPr>
            <a:endParaRPr lang="ru-RU" altLang="ru-RU" sz="2000" dirty="0"/>
          </a:p>
          <a:p>
            <a:pPr algn="just">
              <a:spcBef>
                <a:spcPct val="0"/>
              </a:spcBef>
            </a:pPr>
            <a:r>
              <a:rPr lang="ru-RU" altLang="ru-RU" sz="2000" dirty="0"/>
              <a:t>а) критерии оценки </a:t>
            </a:r>
            <a:r>
              <a:rPr lang="ru-RU" altLang="ru-RU" sz="2000" dirty="0" err="1"/>
              <a:t>оценки</a:t>
            </a:r>
            <a:r>
              <a:rPr lang="ru-RU" altLang="ru-RU" sz="2000" dirty="0"/>
              <a:t> «</a:t>
            </a:r>
            <a:r>
              <a:rPr lang="ru-RU" altLang="ru-RU" sz="2000" u="sng" dirty="0"/>
              <a:t>расходы</a:t>
            </a:r>
            <a:r>
              <a:rPr lang="ru-RU" altLang="ru-RU" sz="2000" dirty="0"/>
              <a:t>» и «</a:t>
            </a:r>
            <a:r>
              <a:rPr lang="ru-RU" altLang="ru-RU" sz="2000" u="sng" dirty="0"/>
              <a:t>характеристики объекта закупки</a:t>
            </a:r>
            <a:r>
              <a:rPr lang="ru-RU" altLang="ru-RU" sz="2000" dirty="0"/>
              <a:t>» не применяются;</a:t>
            </a:r>
          </a:p>
          <a:p>
            <a:pPr algn="just">
              <a:spcBef>
                <a:spcPct val="0"/>
              </a:spcBef>
            </a:pPr>
            <a:r>
              <a:rPr lang="ru-RU" altLang="ru-RU" sz="2000" dirty="0"/>
              <a:t>б) для оценки заявок </a:t>
            </a:r>
            <a:r>
              <a:rPr lang="ru-RU" altLang="ru-RU" sz="2000" u="sng" dirty="0"/>
              <a:t>по критерию оценки «квалификация </a:t>
            </a:r>
            <a:r>
              <a:rPr lang="ru-RU" altLang="ru-RU" sz="2000" dirty="0"/>
              <a:t>участников закупки» подлежит обязательному применению </a:t>
            </a:r>
            <a:r>
              <a:rPr lang="ru-RU" altLang="ru-RU" sz="2000" u="sng" dirty="0"/>
              <a:t>исключительно показатель оценки</a:t>
            </a:r>
            <a:r>
              <a:rPr lang="ru-RU" altLang="ru-RU" sz="2000" dirty="0"/>
              <a:t>, наличие у участников закупки опыта;</a:t>
            </a:r>
          </a:p>
          <a:p>
            <a:pPr algn="just">
              <a:spcBef>
                <a:spcPct val="0"/>
              </a:spcBef>
            </a:pPr>
            <a:r>
              <a:rPr lang="ru-RU" altLang="ru-RU" sz="2000" dirty="0"/>
              <a:t>в) документом, </a:t>
            </a:r>
            <a:r>
              <a:rPr lang="ru-RU" altLang="ru-RU" sz="2000" u="sng" dirty="0"/>
              <a:t>в отношении показателя оценки «наличие у участников закупки опыта </a:t>
            </a:r>
            <a:r>
              <a:rPr lang="ru-RU" altLang="ru-RU" sz="2000" dirty="0"/>
              <a:t>поставки товара, выполнения работы, оказания услуги, связанного с предметом контракта», его детализирующих показателей устанавливается положение о принятии к оценке исключительно исполненного договора (договоров), предусматривающего выполнение работ по текущему ремонту зданий, сооружений, строительству, реконструкции капитальному ремонту объекта капитального строительства (за исключением линейного объекта);</a:t>
            </a:r>
          </a:p>
          <a:p>
            <a:pPr algn="just">
              <a:spcBef>
                <a:spcPct val="0"/>
              </a:spcBef>
            </a:pPr>
            <a:r>
              <a:rPr lang="ru-RU" altLang="ru-RU" sz="2000" dirty="0"/>
              <a:t>г) к рассмотрению принимаются документы, исполненный договор, акты (акты), в том числе если к ним не приложена проектная документация (если проектная документация является приложением к таким документам).</a:t>
            </a:r>
          </a:p>
        </p:txBody>
      </p:sp>
    </p:spTree>
    <p:extLst>
      <p:ext uri="{BB962C8B-B14F-4D97-AF65-F5344CB8AC3E}">
        <p14:creationId xmlns:p14="http://schemas.microsoft.com/office/powerpoint/2010/main" val="4018775075"/>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733A68A-6E81-4FD9-AE4F-4BEA126283B5}"/>
              </a:ext>
            </a:extLst>
          </p:cNvPr>
          <p:cNvSpPr>
            <a:spLocks noGrp="1"/>
          </p:cNvSpPr>
          <p:nvPr>
            <p:ph type="title"/>
          </p:nvPr>
        </p:nvSpPr>
        <p:spPr>
          <a:xfrm>
            <a:off x="1543050" y="323850"/>
            <a:ext cx="9113838" cy="590551"/>
          </a:xfrm>
        </p:spPr>
        <p:txBody>
          <a:bodyPr>
            <a:normAutofit fontScale="90000"/>
          </a:bodyPr>
          <a:lstStyle/>
          <a:p>
            <a:r>
              <a:rPr lang="ru-RU" dirty="0"/>
              <a:t>Упрощенный конкурс</a:t>
            </a:r>
          </a:p>
        </p:txBody>
      </p:sp>
      <p:sp>
        <p:nvSpPr>
          <p:cNvPr id="3" name="Объект 2">
            <a:extLst>
              <a:ext uri="{FF2B5EF4-FFF2-40B4-BE49-F238E27FC236}">
                <a16:creationId xmlns:a16="http://schemas.microsoft.com/office/drawing/2014/main" id="{7277F401-C0A7-4C55-99D2-B57CD3521F1C}"/>
              </a:ext>
            </a:extLst>
          </p:cNvPr>
          <p:cNvSpPr>
            <a:spLocks noGrp="1"/>
          </p:cNvSpPr>
          <p:nvPr>
            <p:ph sz="quarter" idx="11"/>
          </p:nvPr>
        </p:nvSpPr>
        <p:spPr>
          <a:xfrm>
            <a:off x="1543050" y="1069848"/>
            <a:ext cx="9113838" cy="5509200"/>
          </a:xfrm>
        </p:spPr>
        <p:txBody>
          <a:bodyPr/>
          <a:lstStyle/>
          <a:p>
            <a:r>
              <a:rPr lang="ru-RU" dirty="0"/>
              <a:t>Другие названия: </a:t>
            </a:r>
            <a:r>
              <a:rPr lang="ru-RU" b="1" dirty="0"/>
              <a:t>«короткий» конкурс</a:t>
            </a:r>
            <a:r>
              <a:rPr lang="ru-RU" dirty="0"/>
              <a:t>, конкурс с проектной документацией, строительный конкурс.</a:t>
            </a:r>
          </a:p>
          <a:p>
            <a:endParaRPr lang="ru-RU" dirty="0"/>
          </a:p>
          <a:p>
            <a:pPr>
              <a:spcAft>
                <a:spcPts val="600"/>
              </a:spcAft>
            </a:pPr>
            <a:endParaRPr lang="ru-RU" b="1" dirty="0"/>
          </a:p>
          <a:p>
            <a:pPr indent="4124325">
              <a:spcAft>
                <a:spcPts val="600"/>
              </a:spcAft>
            </a:pPr>
            <a:r>
              <a:rPr lang="ru-RU" sz="900" b="1" dirty="0">
                <a:solidFill>
                  <a:schemeClr val="accent2"/>
                </a:solidFill>
              </a:rPr>
              <a:t>С 01.01.2022</a:t>
            </a:r>
          </a:p>
          <a:p>
            <a:pPr>
              <a:spcAft>
                <a:spcPts val="600"/>
              </a:spcAft>
            </a:pPr>
            <a:endParaRPr lang="ru-RU" b="1" dirty="0"/>
          </a:p>
          <a:p>
            <a:pPr>
              <a:spcAft>
                <a:spcPts val="600"/>
              </a:spcAft>
            </a:pPr>
            <a:endParaRPr lang="ru-RU" b="1" dirty="0"/>
          </a:p>
          <a:p>
            <a:pPr>
              <a:spcAft>
                <a:spcPts val="600"/>
              </a:spcAft>
            </a:pPr>
            <a:endParaRPr lang="ru-RU" b="1" dirty="0"/>
          </a:p>
          <a:p>
            <a:pPr>
              <a:spcAft>
                <a:spcPts val="600"/>
              </a:spcAft>
            </a:pPr>
            <a:endParaRPr lang="ru-RU" b="1" dirty="0"/>
          </a:p>
          <a:p>
            <a:pPr>
              <a:spcAft>
                <a:spcPts val="600"/>
              </a:spcAft>
            </a:pPr>
            <a:endParaRPr lang="ru-RU" b="1" dirty="0"/>
          </a:p>
          <a:p>
            <a:pPr>
              <a:spcAft>
                <a:spcPts val="600"/>
              </a:spcAft>
            </a:pPr>
            <a:endParaRPr lang="ru-RU" b="1" dirty="0"/>
          </a:p>
          <a:p>
            <a:pPr>
              <a:spcAft>
                <a:spcPts val="600"/>
              </a:spcAft>
            </a:pPr>
            <a:r>
              <a:rPr lang="ru-RU" b="1" dirty="0"/>
              <a:t>Особенности:</a:t>
            </a:r>
          </a:p>
          <a:p>
            <a:pPr lvl="0"/>
            <a:r>
              <a:rPr lang="ru-RU" dirty="0"/>
              <a:t>заявка состоит из второй и третьей (предложение о цене) частей; наименование страны происхождения указывается во второй части;</a:t>
            </a:r>
          </a:p>
          <a:p>
            <a:pPr lvl="0"/>
            <a:r>
              <a:rPr lang="ru-RU" dirty="0"/>
              <a:t>вторые части направляются заказчику сразу после окончания срока подачи заявок;</a:t>
            </a:r>
          </a:p>
          <a:p>
            <a:pPr lvl="0"/>
            <a:r>
              <a:rPr lang="ru-RU" dirty="0"/>
              <a:t>в течение 2 рабочих дней заказчик рассматривает вторые части заявок;</a:t>
            </a:r>
          </a:p>
          <a:p>
            <a:pPr lvl="0"/>
            <a:r>
              <a:rPr lang="ru-RU" dirty="0"/>
              <a:t>после получения протокола рассмотрения вторых частей оператор электронной площадки направляет заказчику третьи части заявок;</a:t>
            </a:r>
          </a:p>
          <a:p>
            <a:pPr lvl="0"/>
            <a:r>
              <a:rPr lang="ru-RU" dirty="0"/>
              <a:t>подача ценовых предложений не производится.</a:t>
            </a:r>
          </a:p>
          <a:p>
            <a:endParaRPr lang="ru-RU" dirty="0"/>
          </a:p>
        </p:txBody>
      </p:sp>
      <p:sp>
        <p:nvSpPr>
          <p:cNvPr id="4" name="Прямоугольник 3">
            <a:extLst>
              <a:ext uri="{FF2B5EF4-FFF2-40B4-BE49-F238E27FC236}">
                <a16:creationId xmlns:a16="http://schemas.microsoft.com/office/drawing/2014/main" id="{7194D8CF-1726-488B-BF35-80D8914B9753}"/>
              </a:ext>
            </a:extLst>
          </p:cNvPr>
          <p:cNvSpPr/>
          <p:nvPr/>
        </p:nvSpPr>
        <p:spPr>
          <a:xfrm>
            <a:off x="1535113" y="1905000"/>
            <a:ext cx="4025775" cy="1374058"/>
          </a:xfrm>
          <a:prstGeom prst="rect">
            <a:avLst/>
          </a:prstGeom>
          <a:solidFill>
            <a:schemeClr val="accent3">
              <a:alpha val="7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ru-RU" sz="1600" dirty="0"/>
              <a:t>Предусмотрен только для закупки строительных работ с проектной документацией.</a:t>
            </a:r>
          </a:p>
          <a:p>
            <a:endParaRPr lang="ru-RU" sz="1600" dirty="0"/>
          </a:p>
          <a:p>
            <a:r>
              <a:rPr lang="ru-RU" sz="1600" dirty="0"/>
              <a:t>Часть 68 статьи 112 Закона 44-ФЗ</a:t>
            </a:r>
          </a:p>
        </p:txBody>
      </p:sp>
      <p:sp>
        <p:nvSpPr>
          <p:cNvPr id="5" name="Прямоугольник 4">
            <a:extLst>
              <a:ext uri="{FF2B5EF4-FFF2-40B4-BE49-F238E27FC236}">
                <a16:creationId xmlns:a16="http://schemas.microsoft.com/office/drawing/2014/main" id="{F43C322C-B69F-48E1-83A3-3BC213E7D21B}"/>
              </a:ext>
            </a:extLst>
          </p:cNvPr>
          <p:cNvSpPr/>
          <p:nvPr/>
        </p:nvSpPr>
        <p:spPr>
          <a:xfrm>
            <a:off x="6429439" y="1506302"/>
            <a:ext cx="4293787" cy="2800522"/>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ru-RU" sz="1600" dirty="0"/>
              <a:t>Проводится в случаях:</a:t>
            </a:r>
          </a:p>
          <a:p>
            <a:pPr marL="285750" indent="-285750">
              <a:spcAft>
                <a:spcPts val="600"/>
              </a:spcAft>
              <a:buFont typeface="Arial" panose="020B0604020202020204" pitchFamily="34" charset="0"/>
              <a:buChar char="•"/>
            </a:pPr>
            <a:r>
              <a:rPr lang="ru-RU" sz="1600" dirty="0"/>
              <a:t>в извещении не установлены критерии</a:t>
            </a:r>
            <a:br>
              <a:rPr lang="ru-RU" sz="1600" dirty="0"/>
            </a:br>
            <a:r>
              <a:rPr lang="ru-RU" sz="1600" dirty="0"/>
              <a:t>«расходы на эксплуатацию и ремонт», «качественные, функциональные и экологические характеристики»;</a:t>
            </a:r>
          </a:p>
          <a:p>
            <a:pPr marL="285750" indent="-285750">
              <a:spcAft>
                <a:spcPts val="600"/>
              </a:spcAft>
              <a:buFont typeface="Arial" panose="020B0604020202020204" pitchFamily="34" charset="0"/>
              <a:buChar char="•"/>
            </a:pPr>
            <a:r>
              <a:rPr lang="ru-RU" sz="1600" dirty="0"/>
              <a:t>в описание объекта закупки включена проектная документация/типовая проектная документацию/смета на капремонт ОКС.</a:t>
            </a:r>
          </a:p>
          <a:p>
            <a:pPr lvl="0"/>
            <a:r>
              <a:rPr lang="ru-RU" sz="1600" dirty="0"/>
              <a:t>Часть 19 статьи 48 Закона 44-ФЗ</a:t>
            </a:r>
          </a:p>
        </p:txBody>
      </p:sp>
      <p:sp>
        <p:nvSpPr>
          <p:cNvPr id="14" name="Полилиния 53">
            <a:extLst>
              <a:ext uri="{FF2B5EF4-FFF2-40B4-BE49-F238E27FC236}">
                <a16:creationId xmlns:a16="http://schemas.microsoft.com/office/drawing/2014/main" id="{87185014-DD97-4DFF-9168-40B282AC1ADB}"/>
              </a:ext>
            </a:extLst>
          </p:cNvPr>
          <p:cNvSpPr>
            <a:spLocks noChangeAspect="1"/>
          </p:cNvSpPr>
          <p:nvPr/>
        </p:nvSpPr>
        <p:spPr>
          <a:xfrm>
            <a:off x="5635163" y="2406755"/>
            <a:ext cx="720001" cy="370548"/>
          </a:xfrm>
          <a:custGeom>
            <a:avLst/>
            <a:gdLst>
              <a:gd name="connsiteX0" fmla="*/ 439003 w 720001"/>
              <a:gd name="connsiteY0" fmla="*/ 281839 h 370548"/>
              <a:gd name="connsiteX1" fmla="*/ 449551 w 720001"/>
              <a:gd name="connsiteY1" fmla="*/ 292387 h 370548"/>
              <a:gd name="connsiteX2" fmla="*/ 439003 w 720001"/>
              <a:gd name="connsiteY2" fmla="*/ 302934 h 370548"/>
              <a:gd name="connsiteX3" fmla="*/ 428456 w 720001"/>
              <a:gd name="connsiteY3" fmla="*/ 292387 h 370548"/>
              <a:gd name="connsiteX4" fmla="*/ 439003 w 720001"/>
              <a:gd name="connsiteY4" fmla="*/ 281839 h 370548"/>
              <a:gd name="connsiteX5" fmla="*/ 78182 w 720001"/>
              <a:gd name="connsiteY5" fmla="*/ 247999 h 370548"/>
              <a:gd name="connsiteX6" fmla="*/ 88729 w 720001"/>
              <a:gd name="connsiteY6" fmla="*/ 258546 h 370548"/>
              <a:gd name="connsiteX7" fmla="*/ 78182 w 720001"/>
              <a:gd name="connsiteY7" fmla="*/ 269093 h 370548"/>
              <a:gd name="connsiteX8" fmla="*/ 66184 w 720001"/>
              <a:gd name="connsiteY8" fmla="*/ 281091 h 370548"/>
              <a:gd name="connsiteX9" fmla="*/ 78182 w 720001"/>
              <a:gd name="connsiteY9" fmla="*/ 293090 h 370548"/>
              <a:gd name="connsiteX10" fmla="*/ 88581 w 720001"/>
              <a:gd name="connsiteY10" fmla="*/ 287084 h 370548"/>
              <a:gd name="connsiteX11" fmla="*/ 102992 w 720001"/>
              <a:gd name="connsiteY11" fmla="*/ 283236 h 370548"/>
              <a:gd name="connsiteX12" fmla="*/ 106840 w 720001"/>
              <a:gd name="connsiteY12" fmla="*/ 297648 h 370548"/>
              <a:gd name="connsiteX13" fmla="*/ 78182 w 720001"/>
              <a:gd name="connsiteY13" fmla="*/ 314184 h 370548"/>
              <a:gd name="connsiteX14" fmla="*/ 45090 w 720001"/>
              <a:gd name="connsiteY14" fmla="*/ 281091 h 370548"/>
              <a:gd name="connsiteX15" fmla="*/ 78182 w 720001"/>
              <a:gd name="connsiteY15" fmla="*/ 247999 h 370548"/>
              <a:gd name="connsiteX16" fmla="*/ 438910 w 720001"/>
              <a:gd name="connsiteY16" fmla="*/ 214180 h 370548"/>
              <a:gd name="connsiteX17" fmla="*/ 461456 w 720001"/>
              <a:gd name="connsiteY17" fmla="*/ 214180 h 370548"/>
              <a:gd name="connsiteX18" fmla="*/ 472003 w 720001"/>
              <a:gd name="connsiteY18" fmla="*/ 224727 h 370548"/>
              <a:gd name="connsiteX19" fmla="*/ 461456 w 720001"/>
              <a:gd name="connsiteY19" fmla="*/ 235275 h 370548"/>
              <a:gd name="connsiteX20" fmla="*/ 438910 w 720001"/>
              <a:gd name="connsiteY20" fmla="*/ 235275 h 370548"/>
              <a:gd name="connsiteX21" fmla="*/ 428363 w 720001"/>
              <a:gd name="connsiteY21" fmla="*/ 224727 h 370548"/>
              <a:gd name="connsiteX22" fmla="*/ 438910 w 720001"/>
              <a:gd name="connsiteY22" fmla="*/ 214180 h 370548"/>
              <a:gd name="connsiteX23" fmla="*/ 438910 w 720001"/>
              <a:gd name="connsiteY23" fmla="*/ 135271 h 370548"/>
              <a:gd name="connsiteX24" fmla="*/ 461456 w 720001"/>
              <a:gd name="connsiteY24" fmla="*/ 135271 h 370548"/>
              <a:gd name="connsiteX25" fmla="*/ 472003 w 720001"/>
              <a:gd name="connsiteY25" fmla="*/ 145818 h 370548"/>
              <a:gd name="connsiteX26" fmla="*/ 461456 w 720001"/>
              <a:gd name="connsiteY26" fmla="*/ 156366 h 370548"/>
              <a:gd name="connsiteX27" fmla="*/ 438910 w 720001"/>
              <a:gd name="connsiteY27" fmla="*/ 156366 h 370548"/>
              <a:gd name="connsiteX28" fmla="*/ 428363 w 720001"/>
              <a:gd name="connsiteY28" fmla="*/ 145818 h 370548"/>
              <a:gd name="connsiteX29" fmla="*/ 438910 w 720001"/>
              <a:gd name="connsiteY29" fmla="*/ 135271 h 370548"/>
              <a:gd name="connsiteX30" fmla="*/ 371443 w 720001"/>
              <a:gd name="connsiteY30" fmla="*/ 21092 h 370548"/>
              <a:gd name="connsiteX31" fmla="*/ 293389 w 720001"/>
              <a:gd name="connsiteY31" fmla="*/ 43478 h 370548"/>
              <a:gd name="connsiteX32" fmla="*/ 156365 w 720001"/>
              <a:gd name="connsiteY32" fmla="*/ 129118 h 370548"/>
              <a:gd name="connsiteX33" fmla="*/ 156365 w 720001"/>
              <a:gd name="connsiteY33" fmla="*/ 145817 h 370548"/>
              <a:gd name="connsiteX34" fmla="*/ 145818 w 720001"/>
              <a:gd name="connsiteY34" fmla="*/ 156364 h 370548"/>
              <a:gd name="connsiteX35" fmla="*/ 135271 w 720001"/>
              <a:gd name="connsiteY35" fmla="*/ 145817 h 370548"/>
              <a:gd name="connsiteX36" fmla="*/ 135271 w 720001"/>
              <a:gd name="connsiteY36" fmla="*/ 123272 h 370548"/>
              <a:gd name="connsiteX37" fmla="*/ 123273 w 720001"/>
              <a:gd name="connsiteY37" fmla="*/ 111274 h 370548"/>
              <a:gd name="connsiteX38" fmla="*/ 33092 w 720001"/>
              <a:gd name="connsiteY38" fmla="*/ 111274 h 370548"/>
              <a:gd name="connsiteX39" fmla="*/ 21094 w 720001"/>
              <a:gd name="connsiteY39" fmla="*/ 123272 h 370548"/>
              <a:gd name="connsiteX40" fmla="*/ 21094 w 720001"/>
              <a:gd name="connsiteY40" fmla="*/ 326181 h 370548"/>
              <a:gd name="connsiteX41" fmla="*/ 33092 w 720001"/>
              <a:gd name="connsiteY41" fmla="*/ 338180 h 370548"/>
              <a:gd name="connsiteX42" fmla="*/ 123275 w 720001"/>
              <a:gd name="connsiteY42" fmla="*/ 338180 h 370548"/>
              <a:gd name="connsiteX43" fmla="*/ 135273 w 720001"/>
              <a:gd name="connsiteY43" fmla="*/ 326181 h 370548"/>
              <a:gd name="connsiteX44" fmla="*/ 135273 w 720001"/>
              <a:gd name="connsiteY44" fmla="*/ 190910 h 370548"/>
              <a:gd name="connsiteX45" fmla="*/ 145820 w 720001"/>
              <a:gd name="connsiteY45" fmla="*/ 180363 h 370548"/>
              <a:gd name="connsiteX46" fmla="*/ 156367 w 720001"/>
              <a:gd name="connsiteY46" fmla="*/ 190910 h 370548"/>
              <a:gd name="connsiteX47" fmla="*/ 156367 w 720001"/>
              <a:gd name="connsiteY47" fmla="*/ 318126 h 370548"/>
              <a:gd name="connsiteX48" fmla="*/ 237641 w 720001"/>
              <a:gd name="connsiteY48" fmla="*/ 340291 h 370548"/>
              <a:gd name="connsiteX49" fmla="*/ 306049 w 720001"/>
              <a:gd name="connsiteY49" fmla="*/ 349453 h 370548"/>
              <a:gd name="connsiteX50" fmla="*/ 453786 w 720001"/>
              <a:gd name="connsiteY50" fmla="*/ 349453 h 370548"/>
              <a:gd name="connsiteX51" fmla="*/ 484689 w 720001"/>
              <a:gd name="connsiteY51" fmla="*/ 322028 h 370548"/>
              <a:gd name="connsiteX52" fmla="*/ 475590 w 720001"/>
              <a:gd name="connsiteY52" fmla="*/ 299584 h 370548"/>
              <a:gd name="connsiteX53" fmla="*/ 472821 w 720001"/>
              <a:gd name="connsiteY53" fmla="*/ 288582 h 370548"/>
              <a:gd name="connsiteX54" fmla="*/ 481632 w 720001"/>
              <a:gd name="connsiteY54" fmla="*/ 281435 h 370548"/>
              <a:gd name="connsiteX55" fmla="*/ 507271 w 720001"/>
              <a:gd name="connsiteY55" fmla="*/ 252908 h 370548"/>
              <a:gd name="connsiteX56" fmla="*/ 498135 w 720001"/>
              <a:gd name="connsiteY56" fmla="*/ 231948 h 370548"/>
              <a:gd name="connsiteX57" fmla="*/ 495366 w 720001"/>
              <a:gd name="connsiteY57" fmla="*/ 220946 h 370548"/>
              <a:gd name="connsiteX58" fmla="*/ 504177 w 720001"/>
              <a:gd name="connsiteY58" fmla="*/ 213799 h 370548"/>
              <a:gd name="connsiteX59" fmla="*/ 529816 w 720001"/>
              <a:gd name="connsiteY59" fmla="*/ 185273 h 370548"/>
              <a:gd name="connsiteX60" fmla="*/ 500909 w 720001"/>
              <a:gd name="connsiteY60" fmla="*/ 156365 h 370548"/>
              <a:gd name="connsiteX61" fmla="*/ 490362 w 720001"/>
              <a:gd name="connsiteY61" fmla="*/ 145818 h 370548"/>
              <a:gd name="connsiteX62" fmla="*/ 500909 w 720001"/>
              <a:gd name="connsiteY62" fmla="*/ 135271 h 370548"/>
              <a:gd name="connsiteX63" fmla="*/ 669998 w 720001"/>
              <a:gd name="connsiteY63" fmla="*/ 135271 h 370548"/>
              <a:gd name="connsiteX64" fmla="*/ 690971 w 720001"/>
              <a:gd name="connsiteY64" fmla="*/ 126259 h 370548"/>
              <a:gd name="connsiteX65" fmla="*/ 698861 w 720001"/>
              <a:gd name="connsiteY65" fmla="*/ 104792 h 370548"/>
              <a:gd name="connsiteX66" fmla="*/ 667763 w 720001"/>
              <a:gd name="connsiteY66" fmla="*/ 77455 h 370548"/>
              <a:gd name="connsiteX67" fmla="*/ 405089 w 720001"/>
              <a:gd name="connsiteY67" fmla="*/ 77456 h 370548"/>
              <a:gd name="connsiteX68" fmla="*/ 394542 w 720001"/>
              <a:gd name="connsiteY68" fmla="*/ 66909 h 370548"/>
              <a:gd name="connsiteX69" fmla="*/ 405089 w 720001"/>
              <a:gd name="connsiteY69" fmla="*/ 56363 h 370548"/>
              <a:gd name="connsiteX70" fmla="*/ 450906 w 720001"/>
              <a:gd name="connsiteY70" fmla="*/ 56363 h 370548"/>
              <a:gd name="connsiteX71" fmla="*/ 450906 w 720001"/>
              <a:gd name="connsiteY71" fmla="*/ 55635 h 370548"/>
              <a:gd name="connsiteX72" fmla="*/ 416362 w 720001"/>
              <a:gd name="connsiteY72" fmla="*/ 21092 h 370548"/>
              <a:gd name="connsiteX73" fmla="*/ 371444 w 720001"/>
              <a:gd name="connsiteY73" fmla="*/ 0 h 370548"/>
              <a:gd name="connsiteX74" fmla="*/ 416364 w 720001"/>
              <a:gd name="connsiteY74" fmla="*/ 0 h 370548"/>
              <a:gd name="connsiteX75" fmla="*/ 472001 w 720001"/>
              <a:gd name="connsiteY75" fmla="*/ 55637 h 370548"/>
              <a:gd name="connsiteX76" fmla="*/ 472001 w 720001"/>
              <a:gd name="connsiteY76" fmla="*/ 56364 h 370548"/>
              <a:gd name="connsiteX77" fmla="*/ 667765 w 720001"/>
              <a:gd name="connsiteY77" fmla="*/ 56363 h 370548"/>
              <a:gd name="connsiteX78" fmla="*/ 719930 w 720001"/>
              <a:gd name="connsiteY78" fmla="*/ 103691 h 370548"/>
              <a:gd name="connsiteX79" fmla="*/ 706272 w 720001"/>
              <a:gd name="connsiteY79" fmla="*/ 140777 h 370548"/>
              <a:gd name="connsiteX80" fmla="*/ 669998 w 720001"/>
              <a:gd name="connsiteY80" fmla="*/ 156364 h 370548"/>
              <a:gd name="connsiteX81" fmla="*/ 541685 w 720001"/>
              <a:gd name="connsiteY81" fmla="*/ 156364 h 370548"/>
              <a:gd name="connsiteX82" fmla="*/ 550910 w 720001"/>
              <a:gd name="connsiteY82" fmla="*/ 185272 h 370548"/>
              <a:gd name="connsiteX83" fmla="*/ 522811 w 720001"/>
              <a:gd name="connsiteY83" fmla="*/ 230048 h 370548"/>
              <a:gd name="connsiteX84" fmla="*/ 528365 w 720001"/>
              <a:gd name="connsiteY84" fmla="*/ 252908 h 370548"/>
              <a:gd name="connsiteX85" fmla="*/ 500231 w 720001"/>
              <a:gd name="connsiteY85" fmla="*/ 297703 h 370548"/>
              <a:gd name="connsiteX86" fmla="*/ 505755 w 720001"/>
              <a:gd name="connsiteY86" fmla="*/ 323088 h 370548"/>
              <a:gd name="connsiteX87" fmla="*/ 453786 w 720001"/>
              <a:gd name="connsiteY87" fmla="*/ 370548 h 370548"/>
              <a:gd name="connsiteX88" fmla="*/ 306049 w 720001"/>
              <a:gd name="connsiteY88" fmla="*/ 370548 h 370548"/>
              <a:gd name="connsiteX89" fmla="*/ 232089 w 720001"/>
              <a:gd name="connsiteY89" fmla="*/ 360642 h 370548"/>
              <a:gd name="connsiteX90" fmla="*/ 153669 w 720001"/>
              <a:gd name="connsiteY90" fmla="*/ 339255 h 370548"/>
              <a:gd name="connsiteX91" fmla="*/ 123273 w 720001"/>
              <a:gd name="connsiteY91" fmla="*/ 359275 h 370548"/>
              <a:gd name="connsiteX92" fmla="*/ 33092 w 720001"/>
              <a:gd name="connsiteY92" fmla="*/ 359275 h 370548"/>
              <a:gd name="connsiteX93" fmla="*/ 0 w 720001"/>
              <a:gd name="connsiteY93" fmla="*/ 326182 h 370548"/>
              <a:gd name="connsiteX94" fmla="*/ 0 w 720001"/>
              <a:gd name="connsiteY94" fmla="*/ 123273 h 370548"/>
              <a:gd name="connsiteX95" fmla="*/ 33092 w 720001"/>
              <a:gd name="connsiteY95" fmla="*/ 90180 h 370548"/>
              <a:gd name="connsiteX96" fmla="*/ 123275 w 720001"/>
              <a:gd name="connsiteY96" fmla="*/ 90180 h 370548"/>
              <a:gd name="connsiteX97" fmla="*/ 152041 w 720001"/>
              <a:gd name="connsiteY97" fmla="*/ 106947 h 370548"/>
              <a:gd name="connsiteX98" fmla="*/ 282212 w 720001"/>
              <a:gd name="connsiteY98" fmla="*/ 25591 h 370548"/>
              <a:gd name="connsiteX99" fmla="*/ 371444 w 720001"/>
              <a:gd name="connsiteY99" fmla="*/ 0 h 37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20001" h="370548">
                <a:moveTo>
                  <a:pt x="439003" y="281839"/>
                </a:moveTo>
                <a:cubicBezTo>
                  <a:pt x="444829" y="281839"/>
                  <a:pt x="449551" y="286561"/>
                  <a:pt x="449551" y="292387"/>
                </a:cubicBezTo>
                <a:cubicBezTo>
                  <a:pt x="449551" y="298212"/>
                  <a:pt x="444829" y="302934"/>
                  <a:pt x="439003" y="302934"/>
                </a:cubicBezTo>
                <a:cubicBezTo>
                  <a:pt x="433178" y="302934"/>
                  <a:pt x="428456" y="298212"/>
                  <a:pt x="428456" y="292387"/>
                </a:cubicBezTo>
                <a:cubicBezTo>
                  <a:pt x="428456" y="286561"/>
                  <a:pt x="433178" y="281839"/>
                  <a:pt x="439003" y="281839"/>
                </a:cubicBezTo>
                <a:close/>
                <a:moveTo>
                  <a:pt x="78182" y="247999"/>
                </a:moveTo>
                <a:cubicBezTo>
                  <a:pt x="84008" y="247999"/>
                  <a:pt x="88729" y="252720"/>
                  <a:pt x="88729" y="258546"/>
                </a:cubicBezTo>
                <a:cubicBezTo>
                  <a:pt x="88729" y="264372"/>
                  <a:pt x="84008" y="269093"/>
                  <a:pt x="78182" y="269093"/>
                </a:cubicBezTo>
                <a:cubicBezTo>
                  <a:pt x="71565" y="269093"/>
                  <a:pt x="66184" y="274474"/>
                  <a:pt x="66184" y="281091"/>
                </a:cubicBezTo>
                <a:cubicBezTo>
                  <a:pt x="66184" y="287708"/>
                  <a:pt x="71565" y="293090"/>
                  <a:pt x="78182" y="293090"/>
                </a:cubicBezTo>
                <a:cubicBezTo>
                  <a:pt x="82454" y="293090"/>
                  <a:pt x="86439" y="290789"/>
                  <a:pt x="88581" y="287084"/>
                </a:cubicBezTo>
                <a:cubicBezTo>
                  <a:pt x="91499" y="282042"/>
                  <a:pt x="97951" y="280320"/>
                  <a:pt x="102992" y="283236"/>
                </a:cubicBezTo>
                <a:cubicBezTo>
                  <a:pt x="108034" y="286153"/>
                  <a:pt x="109758" y="292605"/>
                  <a:pt x="106840" y="297648"/>
                </a:cubicBezTo>
                <a:cubicBezTo>
                  <a:pt x="100939" y="307847"/>
                  <a:pt x="89958" y="314184"/>
                  <a:pt x="78182" y="314184"/>
                </a:cubicBezTo>
                <a:cubicBezTo>
                  <a:pt x="59936" y="314184"/>
                  <a:pt x="45090" y="299338"/>
                  <a:pt x="45090" y="281091"/>
                </a:cubicBezTo>
                <a:cubicBezTo>
                  <a:pt x="45090" y="262845"/>
                  <a:pt x="59934" y="247999"/>
                  <a:pt x="78182" y="247999"/>
                </a:cubicBezTo>
                <a:close/>
                <a:moveTo>
                  <a:pt x="438910" y="214180"/>
                </a:moveTo>
                <a:lnTo>
                  <a:pt x="461456" y="214180"/>
                </a:lnTo>
                <a:cubicBezTo>
                  <a:pt x="467281" y="214180"/>
                  <a:pt x="472003" y="218901"/>
                  <a:pt x="472003" y="224727"/>
                </a:cubicBezTo>
                <a:cubicBezTo>
                  <a:pt x="472003" y="230554"/>
                  <a:pt x="467282" y="235275"/>
                  <a:pt x="461456" y="235275"/>
                </a:cubicBezTo>
                <a:lnTo>
                  <a:pt x="438910" y="235275"/>
                </a:lnTo>
                <a:cubicBezTo>
                  <a:pt x="433084" y="235275"/>
                  <a:pt x="428363" y="230554"/>
                  <a:pt x="428363" y="224727"/>
                </a:cubicBezTo>
                <a:cubicBezTo>
                  <a:pt x="428363" y="218901"/>
                  <a:pt x="433084" y="214180"/>
                  <a:pt x="438910" y="214180"/>
                </a:cubicBezTo>
                <a:close/>
                <a:moveTo>
                  <a:pt x="438910" y="135271"/>
                </a:moveTo>
                <a:lnTo>
                  <a:pt x="461456" y="135271"/>
                </a:lnTo>
                <a:cubicBezTo>
                  <a:pt x="467281" y="135271"/>
                  <a:pt x="472003" y="139992"/>
                  <a:pt x="472003" y="145818"/>
                </a:cubicBezTo>
                <a:cubicBezTo>
                  <a:pt x="472003" y="151645"/>
                  <a:pt x="467282" y="156366"/>
                  <a:pt x="461456" y="156366"/>
                </a:cubicBezTo>
                <a:lnTo>
                  <a:pt x="438910" y="156366"/>
                </a:lnTo>
                <a:cubicBezTo>
                  <a:pt x="433084" y="156366"/>
                  <a:pt x="428363" y="151645"/>
                  <a:pt x="428363" y="145818"/>
                </a:cubicBezTo>
                <a:cubicBezTo>
                  <a:pt x="428363" y="139992"/>
                  <a:pt x="433084" y="135271"/>
                  <a:pt x="438910" y="135271"/>
                </a:cubicBezTo>
                <a:close/>
                <a:moveTo>
                  <a:pt x="371443" y="21092"/>
                </a:moveTo>
                <a:cubicBezTo>
                  <a:pt x="343811" y="21092"/>
                  <a:pt x="316821" y="28834"/>
                  <a:pt x="293389" y="43478"/>
                </a:cubicBezTo>
                <a:lnTo>
                  <a:pt x="156365" y="129118"/>
                </a:lnTo>
                <a:lnTo>
                  <a:pt x="156365" y="145817"/>
                </a:lnTo>
                <a:cubicBezTo>
                  <a:pt x="156365" y="151643"/>
                  <a:pt x="151644" y="156364"/>
                  <a:pt x="145818" y="156364"/>
                </a:cubicBezTo>
                <a:cubicBezTo>
                  <a:pt x="139992" y="156364"/>
                  <a:pt x="135271" y="151643"/>
                  <a:pt x="135271" y="145817"/>
                </a:cubicBezTo>
                <a:lnTo>
                  <a:pt x="135271" y="123272"/>
                </a:lnTo>
                <a:cubicBezTo>
                  <a:pt x="135271" y="116655"/>
                  <a:pt x="129890" y="111274"/>
                  <a:pt x="123273" y="111274"/>
                </a:cubicBezTo>
                <a:lnTo>
                  <a:pt x="33092" y="111274"/>
                </a:lnTo>
                <a:cubicBezTo>
                  <a:pt x="26475" y="111274"/>
                  <a:pt x="21094" y="116655"/>
                  <a:pt x="21094" y="123272"/>
                </a:cubicBezTo>
                <a:lnTo>
                  <a:pt x="21094" y="326181"/>
                </a:lnTo>
                <a:cubicBezTo>
                  <a:pt x="21094" y="332797"/>
                  <a:pt x="26475" y="338180"/>
                  <a:pt x="33092" y="338180"/>
                </a:cubicBezTo>
                <a:lnTo>
                  <a:pt x="123275" y="338180"/>
                </a:lnTo>
                <a:cubicBezTo>
                  <a:pt x="129891" y="338180"/>
                  <a:pt x="135273" y="332797"/>
                  <a:pt x="135273" y="326181"/>
                </a:cubicBezTo>
                <a:lnTo>
                  <a:pt x="135273" y="190910"/>
                </a:lnTo>
                <a:cubicBezTo>
                  <a:pt x="135273" y="185084"/>
                  <a:pt x="139994" y="180363"/>
                  <a:pt x="145820" y="180363"/>
                </a:cubicBezTo>
                <a:cubicBezTo>
                  <a:pt x="151646" y="180363"/>
                  <a:pt x="156367" y="185084"/>
                  <a:pt x="156367" y="190910"/>
                </a:cubicBezTo>
                <a:lnTo>
                  <a:pt x="156367" y="318126"/>
                </a:lnTo>
                <a:lnTo>
                  <a:pt x="237641" y="340291"/>
                </a:lnTo>
                <a:cubicBezTo>
                  <a:pt x="259927" y="346370"/>
                  <a:pt x="282942" y="349453"/>
                  <a:pt x="306049" y="349453"/>
                </a:cubicBezTo>
                <a:lnTo>
                  <a:pt x="453786" y="349453"/>
                </a:lnTo>
                <a:cubicBezTo>
                  <a:pt x="470067" y="349453"/>
                  <a:pt x="483929" y="337149"/>
                  <a:pt x="484689" y="322028"/>
                </a:cubicBezTo>
                <a:cubicBezTo>
                  <a:pt x="485117" y="313496"/>
                  <a:pt x="481887" y="305526"/>
                  <a:pt x="475590" y="299584"/>
                </a:cubicBezTo>
                <a:cubicBezTo>
                  <a:pt x="472606" y="296768"/>
                  <a:pt x="471524" y="292477"/>
                  <a:pt x="472821" y="288582"/>
                </a:cubicBezTo>
                <a:cubicBezTo>
                  <a:pt x="474117" y="284688"/>
                  <a:pt x="477555" y="281899"/>
                  <a:pt x="481632" y="281435"/>
                </a:cubicBezTo>
                <a:cubicBezTo>
                  <a:pt x="496249" y="279767"/>
                  <a:pt x="507271" y="267503"/>
                  <a:pt x="507271" y="252908"/>
                </a:cubicBezTo>
                <a:cubicBezTo>
                  <a:pt x="507271" y="244952"/>
                  <a:pt x="504025" y="237507"/>
                  <a:pt x="498135" y="231948"/>
                </a:cubicBezTo>
                <a:cubicBezTo>
                  <a:pt x="495150" y="229132"/>
                  <a:pt x="494069" y="224840"/>
                  <a:pt x="495366" y="220946"/>
                </a:cubicBezTo>
                <a:cubicBezTo>
                  <a:pt x="496662" y="217052"/>
                  <a:pt x="500101" y="214263"/>
                  <a:pt x="504177" y="213799"/>
                </a:cubicBezTo>
                <a:cubicBezTo>
                  <a:pt x="518794" y="212131"/>
                  <a:pt x="529816" y="199867"/>
                  <a:pt x="529816" y="185273"/>
                </a:cubicBezTo>
                <a:cubicBezTo>
                  <a:pt x="529816" y="169334"/>
                  <a:pt x="516848" y="156365"/>
                  <a:pt x="500909" y="156365"/>
                </a:cubicBezTo>
                <a:cubicBezTo>
                  <a:pt x="495083" y="156365"/>
                  <a:pt x="490362" y="151644"/>
                  <a:pt x="490362" y="145818"/>
                </a:cubicBezTo>
                <a:cubicBezTo>
                  <a:pt x="490362" y="139992"/>
                  <a:pt x="495083" y="135271"/>
                  <a:pt x="500909" y="135271"/>
                </a:cubicBezTo>
                <a:lnTo>
                  <a:pt x="669998" y="135271"/>
                </a:lnTo>
                <a:cubicBezTo>
                  <a:pt x="678007" y="135271"/>
                  <a:pt x="685455" y="132071"/>
                  <a:pt x="690971" y="126259"/>
                </a:cubicBezTo>
                <a:cubicBezTo>
                  <a:pt x="696482" y="120451"/>
                  <a:pt x="699286" y="112828"/>
                  <a:pt x="698861" y="104792"/>
                </a:cubicBezTo>
                <a:cubicBezTo>
                  <a:pt x="698074" y="89719"/>
                  <a:pt x="684122" y="77455"/>
                  <a:pt x="667763" y="77455"/>
                </a:cubicBezTo>
                <a:lnTo>
                  <a:pt x="405089" y="77456"/>
                </a:lnTo>
                <a:cubicBezTo>
                  <a:pt x="399263" y="77456"/>
                  <a:pt x="394542" y="72735"/>
                  <a:pt x="394542" y="66909"/>
                </a:cubicBezTo>
                <a:cubicBezTo>
                  <a:pt x="394542" y="61083"/>
                  <a:pt x="399263" y="56363"/>
                  <a:pt x="405089" y="56363"/>
                </a:cubicBezTo>
                <a:lnTo>
                  <a:pt x="450906" y="56363"/>
                </a:lnTo>
                <a:lnTo>
                  <a:pt x="450906" y="55635"/>
                </a:lnTo>
                <a:cubicBezTo>
                  <a:pt x="450906" y="36589"/>
                  <a:pt x="435410" y="21092"/>
                  <a:pt x="416362" y="21092"/>
                </a:cubicBezTo>
                <a:close/>
                <a:moveTo>
                  <a:pt x="371444" y="0"/>
                </a:moveTo>
                <a:lnTo>
                  <a:pt x="416364" y="0"/>
                </a:lnTo>
                <a:cubicBezTo>
                  <a:pt x="447043" y="0"/>
                  <a:pt x="472001" y="24958"/>
                  <a:pt x="472001" y="55637"/>
                </a:cubicBezTo>
                <a:lnTo>
                  <a:pt x="472001" y="56364"/>
                </a:lnTo>
                <a:lnTo>
                  <a:pt x="667765" y="56363"/>
                </a:lnTo>
                <a:cubicBezTo>
                  <a:pt x="695627" y="56363"/>
                  <a:pt x="718540" y="77151"/>
                  <a:pt x="719930" y="103691"/>
                </a:cubicBezTo>
                <a:cubicBezTo>
                  <a:pt x="720657" y="117561"/>
                  <a:pt x="715807" y="130732"/>
                  <a:pt x="706272" y="140777"/>
                </a:cubicBezTo>
                <a:cubicBezTo>
                  <a:pt x="696871" y="150682"/>
                  <a:pt x="683650" y="156364"/>
                  <a:pt x="669998" y="156364"/>
                </a:cubicBezTo>
                <a:lnTo>
                  <a:pt x="541685" y="156364"/>
                </a:lnTo>
                <a:cubicBezTo>
                  <a:pt x="547491" y="164531"/>
                  <a:pt x="550910" y="174511"/>
                  <a:pt x="550910" y="185272"/>
                </a:cubicBezTo>
                <a:cubicBezTo>
                  <a:pt x="550910" y="204795"/>
                  <a:pt x="539582" y="221909"/>
                  <a:pt x="522811" y="230048"/>
                </a:cubicBezTo>
                <a:cubicBezTo>
                  <a:pt x="526445" y="237030"/>
                  <a:pt x="528365" y="244808"/>
                  <a:pt x="528365" y="252908"/>
                </a:cubicBezTo>
                <a:cubicBezTo>
                  <a:pt x="528365" y="272447"/>
                  <a:pt x="517022" y="289570"/>
                  <a:pt x="500231" y="297703"/>
                </a:cubicBezTo>
                <a:cubicBezTo>
                  <a:pt x="504252" y="305457"/>
                  <a:pt x="506202" y="314192"/>
                  <a:pt x="505755" y="323088"/>
                </a:cubicBezTo>
                <a:cubicBezTo>
                  <a:pt x="504419" y="349702"/>
                  <a:pt x="481590" y="370548"/>
                  <a:pt x="453786" y="370548"/>
                </a:cubicBezTo>
                <a:lnTo>
                  <a:pt x="306049" y="370548"/>
                </a:lnTo>
                <a:cubicBezTo>
                  <a:pt x="281067" y="370548"/>
                  <a:pt x="256184" y="367215"/>
                  <a:pt x="232089" y="360642"/>
                </a:cubicBezTo>
                <a:lnTo>
                  <a:pt x="153669" y="339255"/>
                </a:lnTo>
                <a:cubicBezTo>
                  <a:pt x="148590" y="351019"/>
                  <a:pt x="136880" y="359275"/>
                  <a:pt x="123273" y="359275"/>
                </a:cubicBezTo>
                <a:lnTo>
                  <a:pt x="33092" y="359275"/>
                </a:lnTo>
                <a:cubicBezTo>
                  <a:pt x="14846" y="359275"/>
                  <a:pt x="0" y="344431"/>
                  <a:pt x="0" y="326182"/>
                </a:cubicBezTo>
                <a:lnTo>
                  <a:pt x="0" y="123273"/>
                </a:lnTo>
                <a:cubicBezTo>
                  <a:pt x="0" y="105026"/>
                  <a:pt x="14846" y="90180"/>
                  <a:pt x="33092" y="90180"/>
                </a:cubicBezTo>
                <a:lnTo>
                  <a:pt x="123275" y="90180"/>
                </a:lnTo>
                <a:cubicBezTo>
                  <a:pt x="135586" y="90180"/>
                  <a:pt x="146341" y="96944"/>
                  <a:pt x="152041" y="106947"/>
                </a:cubicBezTo>
                <a:lnTo>
                  <a:pt x="282212" y="25591"/>
                </a:lnTo>
                <a:cubicBezTo>
                  <a:pt x="309000" y="8850"/>
                  <a:pt x="339855" y="0"/>
                  <a:pt x="371444" y="0"/>
                </a:cubicBez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250384884"/>
      </p:ext>
    </p:extLst>
  </p:cSld>
  <p:clrMapOvr>
    <a:masterClrMapping/>
  </p:clrMapOvr>
  <p:transition spd="slow">
    <p:fade thruBlk="1"/>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51541" y="39380"/>
            <a:ext cx="10362579" cy="689932"/>
          </a:xfrm>
          <a:prstGeom prst="rect">
            <a:avLst/>
          </a:prstGeom>
        </p:spPr>
        <p:txBody>
          <a:bodyPr vert="horz" wrap="square" lIns="0" tIns="12700" rIns="0" bIns="0" rtlCol="0" anchor="ctr">
            <a:spAutoFit/>
          </a:bodyPr>
          <a:lstStyle/>
          <a:p>
            <a:pPr marL="12700">
              <a:lnSpc>
                <a:spcPct val="100000"/>
              </a:lnSpc>
              <a:spcBef>
                <a:spcPts val="100"/>
              </a:spcBef>
            </a:pPr>
            <a:r>
              <a:rPr spc="-40" dirty="0"/>
              <a:t>Электронный </a:t>
            </a:r>
            <a:r>
              <a:rPr spc="25" dirty="0"/>
              <a:t>конкурс </a:t>
            </a:r>
            <a:r>
              <a:rPr spc="-75" dirty="0"/>
              <a:t>(ч.19</a:t>
            </a:r>
            <a:r>
              <a:rPr spc="-245" dirty="0"/>
              <a:t> </a:t>
            </a:r>
            <a:r>
              <a:rPr spc="-50" dirty="0"/>
              <a:t>ст.48)</a:t>
            </a:r>
          </a:p>
        </p:txBody>
      </p:sp>
      <p:sp>
        <p:nvSpPr>
          <p:cNvPr id="3" name="object 3"/>
          <p:cNvSpPr/>
          <p:nvPr/>
        </p:nvSpPr>
        <p:spPr>
          <a:xfrm>
            <a:off x="2509519" y="1442719"/>
            <a:ext cx="886460" cy="556260"/>
          </a:xfrm>
          <a:custGeom>
            <a:avLst/>
            <a:gdLst/>
            <a:ahLst/>
            <a:cxnLst/>
            <a:rect l="l" t="t" r="r" b="b"/>
            <a:pathLst>
              <a:path w="886460" h="556260">
                <a:moveTo>
                  <a:pt x="0" y="92709"/>
                </a:moveTo>
                <a:lnTo>
                  <a:pt x="7288" y="56632"/>
                </a:lnTo>
                <a:lnTo>
                  <a:pt x="27162" y="27162"/>
                </a:lnTo>
                <a:lnTo>
                  <a:pt x="56632" y="7288"/>
                </a:lnTo>
                <a:lnTo>
                  <a:pt x="92710" y="0"/>
                </a:lnTo>
                <a:lnTo>
                  <a:pt x="793750" y="0"/>
                </a:lnTo>
                <a:lnTo>
                  <a:pt x="829827" y="7288"/>
                </a:lnTo>
                <a:lnTo>
                  <a:pt x="859297" y="27162"/>
                </a:lnTo>
                <a:lnTo>
                  <a:pt x="879171" y="56632"/>
                </a:lnTo>
                <a:lnTo>
                  <a:pt x="886460" y="92709"/>
                </a:lnTo>
                <a:lnTo>
                  <a:pt x="886460" y="463550"/>
                </a:lnTo>
                <a:lnTo>
                  <a:pt x="879171" y="499627"/>
                </a:lnTo>
                <a:lnTo>
                  <a:pt x="859297" y="529097"/>
                </a:lnTo>
                <a:lnTo>
                  <a:pt x="829827" y="548971"/>
                </a:lnTo>
                <a:lnTo>
                  <a:pt x="793750" y="556259"/>
                </a:lnTo>
                <a:lnTo>
                  <a:pt x="92710" y="556259"/>
                </a:lnTo>
                <a:lnTo>
                  <a:pt x="56632" y="548971"/>
                </a:lnTo>
                <a:lnTo>
                  <a:pt x="27162" y="529097"/>
                </a:lnTo>
                <a:lnTo>
                  <a:pt x="7288" y="499627"/>
                </a:lnTo>
                <a:lnTo>
                  <a:pt x="0" y="463550"/>
                </a:lnTo>
                <a:lnTo>
                  <a:pt x="0" y="92709"/>
                </a:lnTo>
                <a:close/>
              </a:path>
            </a:pathLst>
          </a:custGeom>
          <a:ln w="10160">
            <a:solidFill>
              <a:srgbClr val="7E7E7E"/>
            </a:solidFill>
          </a:ln>
        </p:spPr>
        <p:txBody>
          <a:bodyPr wrap="square" lIns="0" tIns="0" rIns="0" bIns="0" rtlCol="0"/>
          <a:lstStyle/>
          <a:p>
            <a:endParaRPr/>
          </a:p>
        </p:txBody>
      </p:sp>
      <p:sp>
        <p:nvSpPr>
          <p:cNvPr id="4" name="object 4"/>
          <p:cNvSpPr txBox="1"/>
          <p:nvPr/>
        </p:nvSpPr>
        <p:spPr>
          <a:xfrm>
            <a:off x="2627630" y="1491616"/>
            <a:ext cx="647700" cy="135935"/>
          </a:xfrm>
          <a:prstGeom prst="rect">
            <a:avLst/>
          </a:prstGeom>
        </p:spPr>
        <p:txBody>
          <a:bodyPr vert="horz" wrap="square" lIns="0" tIns="12700" rIns="0" bIns="0" rtlCol="0">
            <a:spAutoFit/>
          </a:bodyPr>
          <a:lstStyle/>
          <a:p>
            <a:pPr marL="12700">
              <a:spcBef>
                <a:spcPts val="100"/>
              </a:spcBef>
            </a:pPr>
            <a:r>
              <a:rPr sz="800" spc="-35" dirty="0">
                <a:latin typeface="Arial"/>
                <a:cs typeface="Arial"/>
              </a:rPr>
              <a:t>Прием</a:t>
            </a:r>
            <a:r>
              <a:rPr sz="800" spc="-55" dirty="0">
                <a:latin typeface="Arial"/>
                <a:cs typeface="Arial"/>
              </a:rPr>
              <a:t> </a:t>
            </a:r>
            <a:r>
              <a:rPr sz="800" spc="-20" dirty="0">
                <a:latin typeface="Arial"/>
                <a:cs typeface="Arial"/>
              </a:rPr>
              <a:t>заявок</a:t>
            </a:r>
            <a:endParaRPr sz="800">
              <a:latin typeface="Arial"/>
              <a:cs typeface="Arial"/>
            </a:endParaRPr>
          </a:p>
        </p:txBody>
      </p:sp>
      <p:sp>
        <p:nvSpPr>
          <p:cNvPr id="5" name="object 5"/>
          <p:cNvSpPr txBox="1"/>
          <p:nvPr/>
        </p:nvSpPr>
        <p:spPr>
          <a:xfrm>
            <a:off x="2749551" y="1735455"/>
            <a:ext cx="404495" cy="135935"/>
          </a:xfrm>
          <a:prstGeom prst="rect">
            <a:avLst/>
          </a:prstGeom>
        </p:spPr>
        <p:txBody>
          <a:bodyPr vert="horz" wrap="square" lIns="0" tIns="12700" rIns="0" bIns="0" rtlCol="0">
            <a:spAutoFit/>
          </a:bodyPr>
          <a:lstStyle/>
          <a:p>
            <a:pPr marL="12700">
              <a:spcBef>
                <a:spcPts val="100"/>
              </a:spcBef>
            </a:pPr>
            <a:r>
              <a:rPr sz="800" dirty="0">
                <a:solidFill>
                  <a:srgbClr val="003D79"/>
                </a:solidFill>
                <a:latin typeface="Arial"/>
                <a:cs typeface="Arial"/>
              </a:rPr>
              <a:t>≥ </a:t>
            </a:r>
            <a:r>
              <a:rPr sz="800" spc="15" dirty="0">
                <a:solidFill>
                  <a:srgbClr val="003D79"/>
                </a:solidFill>
                <a:latin typeface="Arial"/>
                <a:cs typeface="Arial"/>
              </a:rPr>
              <a:t>15</a:t>
            </a:r>
            <a:r>
              <a:rPr sz="800" spc="-95" dirty="0">
                <a:solidFill>
                  <a:srgbClr val="003D79"/>
                </a:solidFill>
                <a:latin typeface="Arial"/>
                <a:cs typeface="Arial"/>
              </a:rPr>
              <a:t> </a:t>
            </a:r>
            <a:r>
              <a:rPr sz="800" spc="-45" dirty="0">
                <a:solidFill>
                  <a:srgbClr val="003D79"/>
                </a:solidFill>
                <a:latin typeface="Arial"/>
                <a:cs typeface="Arial"/>
              </a:rPr>
              <a:t>д.</a:t>
            </a:r>
            <a:endParaRPr sz="800" dirty="0">
              <a:latin typeface="Arial"/>
              <a:cs typeface="Arial"/>
            </a:endParaRPr>
          </a:p>
        </p:txBody>
      </p:sp>
      <p:grpSp>
        <p:nvGrpSpPr>
          <p:cNvPr id="6" name="object 6"/>
          <p:cNvGrpSpPr/>
          <p:nvPr/>
        </p:nvGrpSpPr>
        <p:grpSpPr>
          <a:xfrm>
            <a:off x="3395980" y="1628139"/>
            <a:ext cx="233679" cy="205740"/>
            <a:chOff x="2252979" y="1628139"/>
            <a:chExt cx="233679" cy="205740"/>
          </a:xfrm>
        </p:grpSpPr>
        <p:sp>
          <p:nvSpPr>
            <p:cNvPr id="7" name="object 7"/>
            <p:cNvSpPr/>
            <p:nvPr/>
          </p:nvSpPr>
          <p:spPr>
            <a:xfrm>
              <a:off x="2256789" y="1631949"/>
              <a:ext cx="226060" cy="198120"/>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2256789" y="1631949"/>
              <a:ext cx="226060" cy="198120"/>
            </a:xfrm>
            <a:custGeom>
              <a:avLst/>
              <a:gdLst/>
              <a:ahLst/>
              <a:cxnLst/>
              <a:rect l="l" t="t" r="r" b="b"/>
              <a:pathLst>
                <a:path w="226060" h="198119">
                  <a:moveTo>
                    <a:pt x="0" y="99060"/>
                  </a:moveTo>
                  <a:lnTo>
                    <a:pt x="113030" y="0"/>
                  </a:lnTo>
                  <a:lnTo>
                    <a:pt x="226060" y="99060"/>
                  </a:lnTo>
                  <a:lnTo>
                    <a:pt x="113030" y="198120"/>
                  </a:lnTo>
                  <a:lnTo>
                    <a:pt x="0" y="99060"/>
                  </a:lnTo>
                  <a:close/>
                </a:path>
              </a:pathLst>
            </a:custGeom>
            <a:ln w="7619">
              <a:solidFill>
                <a:srgbClr val="7E8994"/>
              </a:solidFill>
            </a:ln>
          </p:spPr>
          <p:txBody>
            <a:bodyPr wrap="square" lIns="0" tIns="0" rIns="0" bIns="0" rtlCol="0"/>
            <a:lstStyle/>
            <a:p>
              <a:endParaRPr/>
            </a:p>
          </p:txBody>
        </p:sp>
      </p:grpSp>
      <p:sp>
        <p:nvSpPr>
          <p:cNvPr id="9" name="object 9"/>
          <p:cNvSpPr txBox="1"/>
          <p:nvPr/>
        </p:nvSpPr>
        <p:spPr>
          <a:xfrm>
            <a:off x="3503929" y="851153"/>
            <a:ext cx="674370" cy="120546"/>
          </a:xfrm>
          <a:prstGeom prst="rect">
            <a:avLst/>
          </a:prstGeom>
        </p:spPr>
        <p:txBody>
          <a:bodyPr vert="horz" wrap="square" lIns="0" tIns="12700" rIns="0" bIns="0" rtlCol="0">
            <a:spAutoFit/>
          </a:bodyPr>
          <a:lstStyle/>
          <a:p>
            <a:pPr marL="12700">
              <a:spcBef>
                <a:spcPts val="100"/>
              </a:spcBef>
            </a:pPr>
            <a:r>
              <a:rPr sz="700" spc="-40" dirty="0">
                <a:solidFill>
                  <a:srgbClr val="003D79"/>
                </a:solidFill>
                <a:latin typeface="Arial"/>
                <a:cs typeface="Arial"/>
              </a:rPr>
              <a:t>Подано </a:t>
            </a:r>
            <a:r>
              <a:rPr sz="700" spc="20" dirty="0">
                <a:solidFill>
                  <a:srgbClr val="003D79"/>
                </a:solidFill>
                <a:latin typeface="Arial"/>
                <a:cs typeface="Arial"/>
              </a:rPr>
              <a:t>0</a:t>
            </a:r>
            <a:r>
              <a:rPr sz="700" spc="-65" dirty="0">
                <a:solidFill>
                  <a:srgbClr val="003D79"/>
                </a:solidFill>
                <a:latin typeface="Arial"/>
                <a:cs typeface="Arial"/>
              </a:rPr>
              <a:t> </a:t>
            </a:r>
            <a:r>
              <a:rPr sz="700" spc="-15" dirty="0">
                <a:solidFill>
                  <a:srgbClr val="003D79"/>
                </a:solidFill>
                <a:latin typeface="Arial"/>
                <a:cs typeface="Arial"/>
              </a:rPr>
              <a:t>заявок</a:t>
            </a:r>
            <a:endParaRPr sz="700">
              <a:latin typeface="Arial"/>
              <a:cs typeface="Arial"/>
            </a:endParaRPr>
          </a:p>
        </p:txBody>
      </p:sp>
      <p:grpSp>
        <p:nvGrpSpPr>
          <p:cNvPr id="10" name="object 10"/>
          <p:cNvGrpSpPr/>
          <p:nvPr/>
        </p:nvGrpSpPr>
        <p:grpSpPr>
          <a:xfrm>
            <a:off x="4056379" y="1437639"/>
            <a:ext cx="805180" cy="571500"/>
            <a:chOff x="2913379" y="1437639"/>
            <a:chExt cx="805180" cy="571500"/>
          </a:xfrm>
        </p:grpSpPr>
        <p:sp>
          <p:nvSpPr>
            <p:cNvPr id="11" name="object 11"/>
            <p:cNvSpPr/>
            <p:nvPr/>
          </p:nvSpPr>
          <p:spPr>
            <a:xfrm>
              <a:off x="2918459" y="1442719"/>
              <a:ext cx="795020" cy="561340"/>
            </a:xfrm>
            <a:custGeom>
              <a:avLst/>
              <a:gdLst/>
              <a:ahLst/>
              <a:cxnLst/>
              <a:rect l="l" t="t" r="r" b="b"/>
              <a:pathLst>
                <a:path w="795020" h="561339">
                  <a:moveTo>
                    <a:pt x="701420" y="0"/>
                  </a:moveTo>
                  <a:lnTo>
                    <a:pt x="93598" y="0"/>
                  </a:lnTo>
                  <a:lnTo>
                    <a:pt x="57167" y="7356"/>
                  </a:lnTo>
                  <a:lnTo>
                    <a:pt x="27416" y="27416"/>
                  </a:lnTo>
                  <a:lnTo>
                    <a:pt x="7356" y="57167"/>
                  </a:lnTo>
                  <a:lnTo>
                    <a:pt x="0" y="93599"/>
                  </a:lnTo>
                  <a:lnTo>
                    <a:pt x="0" y="467740"/>
                  </a:lnTo>
                  <a:lnTo>
                    <a:pt x="7356" y="504172"/>
                  </a:lnTo>
                  <a:lnTo>
                    <a:pt x="27416" y="533923"/>
                  </a:lnTo>
                  <a:lnTo>
                    <a:pt x="57167" y="553983"/>
                  </a:lnTo>
                  <a:lnTo>
                    <a:pt x="93598" y="561339"/>
                  </a:lnTo>
                  <a:lnTo>
                    <a:pt x="701420" y="561339"/>
                  </a:lnTo>
                  <a:lnTo>
                    <a:pt x="737852" y="553983"/>
                  </a:lnTo>
                  <a:lnTo>
                    <a:pt x="767603" y="533923"/>
                  </a:lnTo>
                  <a:lnTo>
                    <a:pt x="787663" y="504172"/>
                  </a:lnTo>
                  <a:lnTo>
                    <a:pt x="795019" y="467740"/>
                  </a:lnTo>
                  <a:lnTo>
                    <a:pt x="795019" y="93599"/>
                  </a:lnTo>
                  <a:lnTo>
                    <a:pt x="787663" y="57167"/>
                  </a:lnTo>
                  <a:lnTo>
                    <a:pt x="767603" y="27416"/>
                  </a:lnTo>
                  <a:lnTo>
                    <a:pt x="737852" y="7356"/>
                  </a:lnTo>
                  <a:lnTo>
                    <a:pt x="701420" y="0"/>
                  </a:lnTo>
                  <a:close/>
                </a:path>
              </a:pathLst>
            </a:custGeom>
            <a:solidFill>
              <a:srgbClr val="F1F1F1"/>
            </a:solidFill>
          </p:spPr>
          <p:txBody>
            <a:bodyPr wrap="square" lIns="0" tIns="0" rIns="0" bIns="0" rtlCol="0"/>
            <a:lstStyle/>
            <a:p>
              <a:endParaRPr/>
            </a:p>
          </p:txBody>
        </p:sp>
        <p:sp>
          <p:nvSpPr>
            <p:cNvPr id="12" name="object 12"/>
            <p:cNvSpPr/>
            <p:nvPr/>
          </p:nvSpPr>
          <p:spPr>
            <a:xfrm>
              <a:off x="2918459" y="1442719"/>
              <a:ext cx="795020" cy="561340"/>
            </a:xfrm>
            <a:custGeom>
              <a:avLst/>
              <a:gdLst/>
              <a:ahLst/>
              <a:cxnLst/>
              <a:rect l="l" t="t" r="r" b="b"/>
              <a:pathLst>
                <a:path w="795020" h="561339">
                  <a:moveTo>
                    <a:pt x="0" y="93599"/>
                  </a:moveTo>
                  <a:lnTo>
                    <a:pt x="7356" y="57167"/>
                  </a:lnTo>
                  <a:lnTo>
                    <a:pt x="27416" y="27416"/>
                  </a:lnTo>
                  <a:lnTo>
                    <a:pt x="57167" y="7356"/>
                  </a:lnTo>
                  <a:lnTo>
                    <a:pt x="93598" y="0"/>
                  </a:lnTo>
                  <a:lnTo>
                    <a:pt x="701420" y="0"/>
                  </a:lnTo>
                  <a:lnTo>
                    <a:pt x="737852" y="7356"/>
                  </a:lnTo>
                  <a:lnTo>
                    <a:pt x="767603" y="27416"/>
                  </a:lnTo>
                  <a:lnTo>
                    <a:pt x="787663" y="57167"/>
                  </a:lnTo>
                  <a:lnTo>
                    <a:pt x="795019" y="93599"/>
                  </a:lnTo>
                  <a:lnTo>
                    <a:pt x="795019" y="467740"/>
                  </a:lnTo>
                  <a:lnTo>
                    <a:pt x="787663" y="504172"/>
                  </a:lnTo>
                  <a:lnTo>
                    <a:pt x="767603" y="533923"/>
                  </a:lnTo>
                  <a:lnTo>
                    <a:pt x="737852" y="553983"/>
                  </a:lnTo>
                  <a:lnTo>
                    <a:pt x="701420" y="561339"/>
                  </a:lnTo>
                  <a:lnTo>
                    <a:pt x="93598" y="561339"/>
                  </a:lnTo>
                  <a:lnTo>
                    <a:pt x="57167" y="553983"/>
                  </a:lnTo>
                  <a:lnTo>
                    <a:pt x="27416" y="533923"/>
                  </a:lnTo>
                  <a:lnTo>
                    <a:pt x="7356" y="504172"/>
                  </a:lnTo>
                  <a:lnTo>
                    <a:pt x="0" y="467740"/>
                  </a:lnTo>
                  <a:lnTo>
                    <a:pt x="0" y="93599"/>
                  </a:lnTo>
                  <a:close/>
                </a:path>
              </a:pathLst>
            </a:custGeom>
            <a:ln w="10160">
              <a:solidFill>
                <a:srgbClr val="7E7E7E"/>
              </a:solidFill>
            </a:ln>
          </p:spPr>
          <p:txBody>
            <a:bodyPr wrap="square" lIns="0" tIns="0" rIns="0" bIns="0" rtlCol="0"/>
            <a:lstStyle/>
            <a:p>
              <a:endParaRPr/>
            </a:p>
          </p:txBody>
        </p:sp>
      </p:grpSp>
      <p:sp>
        <p:nvSpPr>
          <p:cNvPr id="13" name="object 13"/>
          <p:cNvSpPr txBox="1"/>
          <p:nvPr/>
        </p:nvSpPr>
        <p:spPr>
          <a:xfrm>
            <a:off x="4178045" y="1491616"/>
            <a:ext cx="557530" cy="391795"/>
          </a:xfrm>
          <a:prstGeom prst="rect">
            <a:avLst/>
          </a:prstGeom>
        </p:spPr>
        <p:txBody>
          <a:bodyPr vert="horz" wrap="square" lIns="0" tIns="12700" rIns="0" bIns="0" rtlCol="0">
            <a:spAutoFit/>
          </a:bodyPr>
          <a:lstStyle/>
          <a:p>
            <a:pPr marL="12700" marR="5080" indent="1270" algn="ctr">
              <a:spcBef>
                <a:spcPts val="100"/>
              </a:spcBef>
            </a:pPr>
            <a:r>
              <a:rPr sz="800" spc="-45" dirty="0">
                <a:latin typeface="Arial"/>
                <a:cs typeface="Arial"/>
              </a:rPr>
              <a:t>Обработка  </a:t>
            </a:r>
            <a:r>
              <a:rPr sz="800" spc="-30" dirty="0">
                <a:latin typeface="Arial"/>
                <a:cs typeface="Arial"/>
              </a:rPr>
              <a:t>о</a:t>
            </a:r>
            <a:r>
              <a:rPr sz="800" spc="-20" dirty="0">
                <a:latin typeface="Arial"/>
                <a:cs typeface="Arial"/>
              </a:rPr>
              <a:t>п</a:t>
            </a:r>
            <a:r>
              <a:rPr sz="800" spc="-30" dirty="0">
                <a:latin typeface="Arial"/>
                <a:cs typeface="Arial"/>
              </a:rPr>
              <a:t>ера</a:t>
            </a:r>
            <a:r>
              <a:rPr sz="800" spc="-60" dirty="0">
                <a:latin typeface="Arial"/>
                <a:cs typeface="Arial"/>
              </a:rPr>
              <a:t>то</a:t>
            </a:r>
            <a:r>
              <a:rPr sz="800" spc="-30" dirty="0">
                <a:latin typeface="Arial"/>
                <a:cs typeface="Arial"/>
              </a:rPr>
              <a:t>ро</a:t>
            </a:r>
            <a:r>
              <a:rPr sz="800" dirty="0">
                <a:latin typeface="Arial"/>
                <a:cs typeface="Arial"/>
              </a:rPr>
              <a:t>м</a:t>
            </a:r>
            <a:endParaRPr sz="800">
              <a:latin typeface="Arial"/>
              <a:cs typeface="Arial"/>
            </a:endParaRPr>
          </a:p>
          <a:p>
            <a:pPr marL="4445" algn="ctr"/>
            <a:r>
              <a:rPr sz="800" dirty="0">
                <a:solidFill>
                  <a:srgbClr val="003D79"/>
                </a:solidFill>
                <a:latin typeface="Arial"/>
                <a:cs typeface="Arial"/>
              </a:rPr>
              <a:t>≤ </a:t>
            </a:r>
            <a:r>
              <a:rPr sz="800" spc="20" dirty="0">
                <a:solidFill>
                  <a:srgbClr val="003D79"/>
                </a:solidFill>
                <a:latin typeface="Arial"/>
                <a:cs typeface="Arial"/>
              </a:rPr>
              <a:t>1</a:t>
            </a:r>
            <a:r>
              <a:rPr sz="800" spc="-45" dirty="0">
                <a:solidFill>
                  <a:srgbClr val="003D79"/>
                </a:solidFill>
                <a:latin typeface="Arial"/>
                <a:cs typeface="Arial"/>
              </a:rPr>
              <a:t> </a:t>
            </a:r>
            <a:r>
              <a:rPr sz="800" spc="-20" dirty="0">
                <a:solidFill>
                  <a:srgbClr val="003D79"/>
                </a:solidFill>
                <a:latin typeface="Arial"/>
                <a:cs typeface="Arial"/>
              </a:rPr>
              <a:t>ч.</a:t>
            </a:r>
            <a:endParaRPr sz="800">
              <a:latin typeface="Arial"/>
              <a:cs typeface="Arial"/>
            </a:endParaRPr>
          </a:p>
        </p:txBody>
      </p:sp>
      <p:sp>
        <p:nvSpPr>
          <p:cNvPr id="14" name="object 14"/>
          <p:cNvSpPr/>
          <p:nvPr/>
        </p:nvSpPr>
        <p:spPr>
          <a:xfrm>
            <a:off x="5585460" y="1442719"/>
            <a:ext cx="960119" cy="556260"/>
          </a:xfrm>
          <a:custGeom>
            <a:avLst/>
            <a:gdLst/>
            <a:ahLst/>
            <a:cxnLst/>
            <a:rect l="l" t="t" r="r" b="b"/>
            <a:pathLst>
              <a:path w="960120" h="556260">
                <a:moveTo>
                  <a:pt x="0" y="92709"/>
                </a:moveTo>
                <a:lnTo>
                  <a:pt x="7288" y="56632"/>
                </a:lnTo>
                <a:lnTo>
                  <a:pt x="27162" y="27162"/>
                </a:lnTo>
                <a:lnTo>
                  <a:pt x="56632" y="7288"/>
                </a:lnTo>
                <a:lnTo>
                  <a:pt x="92710" y="0"/>
                </a:lnTo>
                <a:lnTo>
                  <a:pt x="867410" y="0"/>
                </a:lnTo>
                <a:lnTo>
                  <a:pt x="903487" y="7288"/>
                </a:lnTo>
                <a:lnTo>
                  <a:pt x="932957" y="27162"/>
                </a:lnTo>
                <a:lnTo>
                  <a:pt x="952831" y="56632"/>
                </a:lnTo>
                <a:lnTo>
                  <a:pt x="960119" y="92709"/>
                </a:lnTo>
                <a:lnTo>
                  <a:pt x="960119" y="463550"/>
                </a:lnTo>
                <a:lnTo>
                  <a:pt x="952831" y="499627"/>
                </a:lnTo>
                <a:lnTo>
                  <a:pt x="932957" y="529097"/>
                </a:lnTo>
                <a:lnTo>
                  <a:pt x="903487" y="548971"/>
                </a:lnTo>
                <a:lnTo>
                  <a:pt x="867410" y="556259"/>
                </a:lnTo>
                <a:lnTo>
                  <a:pt x="92710" y="556259"/>
                </a:lnTo>
                <a:lnTo>
                  <a:pt x="56632" y="548971"/>
                </a:lnTo>
                <a:lnTo>
                  <a:pt x="27162" y="529097"/>
                </a:lnTo>
                <a:lnTo>
                  <a:pt x="7288" y="499627"/>
                </a:lnTo>
                <a:lnTo>
                  <a:pt x="0" y="463550"/>
                </a:lnTo>
                <a:lnTo>
                  <a:pt x="0" y="92709"/>
                </a:lnTo>
                <a:close/>
              </a:path>
            </a:pathLst>
          </a:custGeom>
          <a:ln w="10160">
            <a:solidFill>
              <a:srgbClr val="7E7E7E"/>
            </a:solidFill>
          </a:ln>
        </p:spPr>
        <p:txBody>
          <a:bodyPr wrap="square" lIns="0" tIns="0" rIns="0" bIns="0" rtlCol="0"/>
          <a:lstStyle/>
          <a:p>
            <a:endParaRPr/>
          </a:p>
        </p:txBody>
      </p:sp>
      <p:sp>
        <p:nvSpPr>
          <p:cNvPr id="15" name="object 15"/>
          <p:cNvSpPr txBox="1"/>
          <p:nvPr/>
        </p:nvSpPr>
        <p:spPr>
          <a:xfrm>
            <a:off x="5659502" y="1491615"/>
            <a:ext cx="810895" cy="391160"/>
          </a:xfrm>
          <a:prstGeom prst="rect">
            <a:avLst/>
          </a:prstGeom>
        </p:spPr>
        <p:txBody>
          <a:bodyPr vert="horz" wrap="square" lIns="0" tIns="12700" rIns="0" bIns="0" rtlCol="0">
            <a:spAutoFit/>
          </a:bodyPr>
          <a:lstStyle/>
          <a:p>
            <a:pPr marL="12700" marR="5080" algn="ctr">
              <a:spcBef>
                <a:spcPts val="100"/>
              </a:spcBef>
            </a:pPr>
            <a:r>
              <a:rPr sz="800" spc="-35" dirty="0">
                <a:latin typeface="Arial"/>
                <a:cs typeface="Arial"/>
              </a:rPr>
              <a:t>Рассмотрение</a:t>
            </a:r>
            <a:r>
              <a:rPr sz="800" spc="-95" dirty="0">
                <a:latin typeface="Arial"/>
                <a:cs typeface="Arial"/>
              </a:rPr>
              <a:t> </a:t>
            </a:r>
            <a:r>
              <a:rPr sz="800" spc="-40" dirty="0">
                <a:latin typeface="Arial"/>
                <a:cs typeface="Arial"/>
              </a:rPr>
              <a:t>2-х  </a:t>
            </a:r>
            <a:r>
              <a:rPr sz="800" spc="-35" dirty="0">
                <a:latin typeface="Arial"/>
                <a:cs typeface="Arial"/>
              </a:rPr>
              <a:t>частей</a:t>
            </a:r>
            <a:r>
              <a:rPr sz="800" spc="-50" dirty="0">
                <a:latin typeface="Arial"/>
                <a:cs typeface="Arial"/>
              </a:rPr>
              <a:t> </a:t>
            </a:r>
            <a:r>
              <a:rPr sz="800" spc="-20" dirty="0">
                <a:latin typeface="Arial"/>
                <a:cs typeface="Arial"/>
              </a:rPr>
              <a:t>заявок</a:t>
            </a:r>
            <a:endParaRPr sz="800">
              <a:latin typeface="Arial"/>
              <a:cs typeface="Arial"/>
            </a:endParaRPr>
          </a:p>
          <a:p>
            <a:pPr marL="2540" algn="ctr"/>
            <a:r>
              <a:rPr sz="800" spc="20" dirty="0">
                <a:solidFill>
                  <a:srgbClr val="003D79"/>
                </a:solidFill>
                <a:latin typeface="Arial"/>
                <a:cs typeface="Arial"/>
              </a:rPr>
              <a:t>2</a:t>
            </a:r>
            <a:r>
              <a:rPr sz="800" spc="-25" dirty="0">
                <a:solidFill>
                  <a:srgbClr val="003D79"/>
                </a:solidFill>
                <a:latin typeface="Arial"/>
                <a:cs typeface="Arial"/>
              </a:rPr>
              <a:t> </a:t>
            </a:r>
            <a:r>
              <a:rPr sz="800" spc="-45" dirty="0">
                <a:solidFill>
                  <a:srgbClr val="003D79"/>
                </a:solidFill>
                <a:latin typeface="Arial"/>
                <a:cs typeface="Arial"/>
              </a:rPr>
              <a:t>р.д.</a:t>
            </a:r>
            <a:endParaRPr sz="800">
              <a:latin typeface="Arial"/>
              <a:cs typeface="Arial"/>
            </a:endParaRPr>
          </a:p>
        </p:txBody>
      </p:sp>
      <p:grpSp>
        <p:nvGrpSpPr>
          <p:cNvPr id="16" name="object 16"/>
          <p:cNvGrpSpPr/>
          <p:nvPr/>
        </p:nvGrpSpPr>
        <p:grpSpPr>
          <a:xfrm>
            <a:off x="5697221" y="1993900"/>
            <a:ext cx="871219" cy="523240"/>
            <a:chOff x="4554220" y="1993900"/>
            <a:chExt cx="871219" cy="523240"/>
          </a:xfrm>
        </p:grpSpPr>
        <p:sp>
          <p:nvSpPr>
            <p:cNvPr id="17" name="object 17"/>
            <p:cNvSpPr/>
            <p:nvPr/>
          </p:nvSpPr>
          <p:spPr>
            <a:xfrm>
              <a:off x="4559300" y="1998980"/>
              <a:ext cx="861060" cy="513080"/>
            </a:xfrm>
            <a:custGeom>
              <a:avLst/>
              <a:gdLst/>
              <a:ahLst/>
              <a:cxnLst/>
              <a:rect l="l" t="t" r="r" b="b"/>
              <a:pathLst>
                <a:path w="861060" h="513080">
                  <a:moveTo>
                    <a:pt x="775588" y="0"/>
                  </a:moveTo>
                  <a:lnTo>
                    <a:pt x="85471" y="0"/>
                  </a:lnTo>
                  <a:lnTo>
                    <a:pt x="52185" y="6711"/>
                  </a:lnTo>
                  <a:lnTo>
                    <a:pt x="25018" y="25019"/>
                  </a:lnTo>
                  <a:lnTo>
                    <a:pt x="6711" y="52185"/>
                  </a:lnTo>
                  <a:lnTo>
                    <a:pt x="0" y="85471"/>
                  </a:lnTo>
                  <a:lnTo>
                    <a:pt x="0" y="427609"/>
                  </a:lnTo>
                  <a:lnTo>
                    <a:pt x="6711" y="460894"/>
                  </a:lnTo>
                  <a:lnTo>
                    <a:pt x="25018" y="488061"/>
                  </a:lnTo>
                  <a:lnTo>
                    <a:pt x="52185" y="506368"/>
                  </a:lnTo>
                  <a:lnTo>
                    <a:pt x="85471" y="513080"/>
                  </a:lnTo>
                  <a:lnTo>
                    <a:pt x="775588" y="513080"/>
                  </a:lnTo>
                  <a:lnTo>
                    <a:pt x="808874" y="506368"/>
                  </a:lnTo>
                  <a:lnTo>
                    <a:pt x="836041" y="488061"/>
                  </a:lnTo>
                  <a:lnTo>
                    <a:pt x="854348" y="460894"/>
                  </a:lnTo>
                  <a:lnTo>
                    <a:pt x="861060" y="427609"/>
                  </a:lnTo>
                  <a:lnTo>
                    <a:pt x="861060" y="85471"/>
                  </a:lnTo>
                  <a:lnTo>
                    <a:pt x="854348" y="52185"/>
                  </a:lnTo>
                  <a:lnTo>
                    <a:pt x="836041" y="25019"/>
                  </a:lnTo>
                  <a:lnTo>
                    <a:pt x="808874" y="6711"/>
                  </a:lnTo>
                  <a:lnTo>
                    <a:pt x="775588" y="0"/>
                  </a:lnTo>
                  <a:close/>
                </a:path>
              </a:pathLst>
            </a:custGeom>
            <a:solidFill>
              <a:srgbClr val="B0D9FF">
                <a:alpha val="23136"/>
              </a:srgbClr>
            </a:solidFill>
          </p:spPr>
          <p:txBody>
            <a:bodyPr wrap="square" lIns="0" tIns="0" rIns="0" bIns="0" rtlCol="0"/>
            <a:lstStyle/>
            <a:p>
              <a:endParaRPr/>
            </a:p>
          </p:txBody>
        </p:sp>
        <p:sp>
          <p:nvSpPr>
            <p:cNvPr id="18" name="object 18"/>
            <p:cNvSpPr/>
            <p:nvPr/>
          </p:nvSpPr>
          <p:spPr>
            <a:xfrm>
              <a:off x="4559300" y="1998980"/>
              <a:ext cx="861060" cy="513080"/>
            </a:xfrm>
            <a:custGeom>
              <a:avLst/>
              <a:gdLst/>
              <a:ahLst/>
              <a:cxnLst/>
              <a:rect l="l" t="t" r="r" b="b"/>
              <a:pathLst>
                <a:path w="861060" h="513080">
                  <a:moveTo>
                    <a:pt x="0" y="85471"/>
                  </a:moveTo>
                  <a:lnTo>
                    <a:pt x="6711" y="52185"/>
                  </a:lnTo>
                  <a:lnTo>
                    <a:pt x="25018" y="25019"/>
                  </a:lnTo>
                  <a:lnTo>
                    <a:pt x="52185" y="6711"/>
                  </a:lnTo>
                  <a:lnTo>
                    <a:pt x="85471" y="0"/>
                  </a:lnTo>
                  <a:lnTo>
                    <a:pt x="775588" y="0"/>
                  </a:lnTo>
                  <a:lnTo>
                    <a:pt x="808874" y="6711"/>
                  </a:lnTo>
                  <a:lnTo>
                    <a:pt x="836041" y="25019"/>
                  </a:lnTo>
                  <a:lnTo>
                    <a:pt x="854348" y="52185"/>
                  </a:lnTo>
                  <a:lnTo>
                    <a:pt x="861060" y="85471"/>
                  </a:lnTo>
                  <a:lnTo>
                    <a:pt x="861060" y="427609"/>
                  </a:lnTo>
                  <a:lnTo>
                    <a:pt x="854348" y="460894"/>
                  </a:lnTo>
                  <a:lnTo>
                    <a:pt x="836041" y="488061"/>
                  </a:lnTo>
                  <a:lnTo>
                    <a:pt x="808874" y="506368"/>
                  </a:lnTo>
                  <a:lnTo>
                    <a:pt x="775588" y="513080"/>
                  </a:lnTo>
                  <a:lnTo>
                    <a:pt x="85471" y="513080"/>
                  </a:lnTo>
                  <a:lnTo>
                    <a:pt x="52185" y="506368"/>
                  </a:lnTo>
                  <a:lnTo>
                    <a:pt x="25018" y="488061"/>
                  </a:lnTo>
                  <a:lnTo>
                    <a:pt x="6711" y="460894"/>
                  </a:lnTo>
                  <a:lnTo>
                    <a:pt x="0" y="427609"/>
                  </a:lnTo>
                  <a:lnTo>
                    <a:pt x="0" y="85471"/>
                  </a:lnTo>
                  <a:close/>
                </a:path>
              </a:pathLst>
            </a:custGeom>
            <a:ln w="10160">
              <a:solidFill>
                <a:srgbClr val="B0D9FF"/>
              </a:solidFill>
            </a:ln>
          </p:spPr>
          <p:txBody>
            <a:bodyPr wrap="square" lIns="0" tIns="0" rIns="0" bIns="0" rtlCol="0"/>
            <a:lstStyle/>
            <a:p>
              <a:endParaRPr/>
            </a:p>
          </p:txBody>
        </p:sp>
      </p:grpSp>
      <p:sp>
        <p:nvSpPr>
          <p:cNvPr id="19" name="object 19"/>
          <p:cNvSpPr txBox="1"/>
          <p:nvPr/>
        </p:nvSpPr>
        <p:spPr>
          <a:xfrm>
            <a:off x="5727066" y="1997075"/>
            <a:ext cx="813435" cy="513080"/>
          </a:xfrm>
          <a:prstGeom prst="rect">
            <a:avLst/>
          </a:prstGeom>
        </p:spPr>
        <p:txBody>
          <a:bodyPr vert="horz" wrap="square" lIns="0" tIns="12700" rIns="0" bIns="0" rtlCol="0">
            <a:spAutoFit/>
          </a:bodyPr>
          <a:lstStyle/>
          <a:p>
            <a:pPr marL="12700" marR="5080" indent="-2540" algn="ctr">
              <a:spcBef>
                <a:spcPts val="100"/>
              </a:spcBef>
            </a:pPr>
            <a:r>
              <a:rPr sz="800" spc="-45" dirty="0">
                <a:solidFill>
                  <a:srgbClr val="7E7E7E"/>
                </a:solidFill>
                <a:latin typeface="Arial"/>
                <a:cs typeface="Arial"/>
              </a:rPr>
              <a:t>Протокол  </a:t>
            </a:r>
            <a:r>
              <a:rPr sz="800" spc="-30" dirty="0">
                <a:solidFill>
                  <a:srgbClr val="7E7E7E"/>
                </a:solidFill>
                <a:latin typeface="Arial"/>
                <a:cs typeface="Arial"/>
              </a:rPr>
              <a:t>рассмотрения </a:t>
            </a:r>
            <a:r>
              <a:rPr sz="800" spc="-25" dirty="0">
                <a:solidFill>
                  <a:srgbClr val="7E7E7E"/>
                </a:solidFill>
                <a:latin typeface="Arial"/>
                <a:cs typeface="Arial"/>
              </a:rPr>
              <a:t>и  </a:t>
            </a:r>
            <a:r>
              <a:rPr sz="800" spc="-20" dirty="0">
                <a:solidFill>
                  <a:srgbClr val="7E7E7E"/>
                </a:solidFill>
                <a:latin typeface="Arial"/>
                <a:cs typeface="Arial"/>
              </a:rPr>
              <a:t>оценки </a:t>
            </a:r>
            <a:r>
              <a:rPr sz="800" spc="-40" dirty="0">
                <a:solidFill>
                  <a:srgbClr val="7E7E7E"/>
                </a:solidFill>
                <a:latin typeface="Arial"/>
                <a:cs typeface="Arial"/>
              </a:rPr>
              <a:t>2-х</a:t>
            </a:r>
            <a:r>
              <a:rPr sz="800" spc="-114" dirty="0">
                <a:solidFill>
                  <a:srgbClr val="7E7E7E"/>
                </a:solidFill>
                <a:latin typeface="Arial"/>
                <a:cs typeface="Arial"/>
              </a:rPr>
              <a:t> </a:t>
            </a:r>
            <a:r>
              <a:rPr sz="800" spc="-35" dirty="0">
                <a:solidFill>
                  <a:srgbClr val="7E7E7E"/>
                </a:solidFill>
                <a:latin typeface="Arial"/>
                <a:cs typeface="Arial"/>
              </a:rPr>
              <a:t>частей  </a:t>
            </a:r>
            <a:r>
              <a:rPr sz="800" spc="-20" dirty="0">
                <a:solidFill>
                  <a:srgbClr val="7E7E7E"/>
                </a:solidFill>
                <a:latin typeface="Arial"/>
                <a:cs typeface="Arial"/>
              </a:rPr>
              <a:t>заявок</a:t>
            </a:r>
            <a:endParaRPr sz="800">
              <a:latin typeface="Arial"/>
              <a:cs typeface="Arial"/>
            </a:endParaRPr>
          </a:p>
        </p:txBody>
      </p:sp>
      <p:grpSp>
        <p:nvGrpSpPr>
          <p:cNvPr id="20" name="object 20"/>
          <p:cNvGrpSpPr/>
          <p:nvPr/>
        </p:nvGrpSpPr>
        <p:grpSpPr>
          <a:xfrm>
            <a:off x="6555740" y="1447800"/>
            <a:ext cx="1973580" cy="556260"/>
            <a:chOff x="5412740" y="1447800"/>
            <a:chExt cx="1973580" cy="556260"/>
          </a:xfrm>
        </p:grpSpPr>
        <p:sp>
          <p:nvSpPr>
            <p:cNvPr id="21" name="object 21"/>
            <p:cNvSpPr/>
            <p:nvPr/>
          </p:nvSpPr>
          <p:spPr>
            <a:xfrm>
              <a:off x="5416550" y="1642110"/>
              <a:ext cx="223520" cy="198119"/>
            </a:xfrm>
            <a:prstGeom prst="rect">
              <a:avLst/>
            </a:prstGeom>
            <a:blipFill>
              <a:blip r:embed="rId3" cstate="print"/>
              <a:stretch>
                <a:fillRect/>
              </a:stretch>
            </a:blipFill>
          </p:spPr>
          <p:txBody>
            <a:bodyPr wrap="square" lIns="0" tIns="0" rIns="0" bIns="0" rtlCol="0"/>
            <a:lstStyle/>
            <a:p>
              <a:endParaRPr/>
            </a:p>
          </p:txBody>
        </p:sp>
        <p:sp>
          <p:nvSpPr>
            <p:cNvPr id="22" name="object 22"/>
            <p:cNvSpPr/>
            <p:nvPr/>
          </p:nvSpPr>
          <p:spPr>
            <a:xfrm>
              <a:off x="5416550" y="1642110"/>
              <a:ext cx="223520" cy="198120"/>
            </a:xfrm>
            <a:custGeom>
              <a:avLst/>
              <a:gdLst/>
              <a:ahLst/>
              <a:cxnLst/>
              <a:rect l="l" t="t" r="r" b="b"/>
              <a:pathLst>
                <a:path w="223520" h="198119">
                  <a:moveTo>
                    <a:pt x="0" y="99060"/>
                  </a:moveTo>
                  <a:lnTo>
                    <a:pt x="111760" y="0"/>
                  </a:lnTo>
                  <a:lnTo>
                    <a:pt x="223520" y="99060"/>
                  </a:lnTo>
                  <a:lnTo>
                    <a:pt x="111760" y="198119"/>
                  </a:lnTo>
                  <a:lnTo>
                    <a:pt x="0" y="99060"/>
                  </a:lnTo>
                  <a:close/>
                </a:path>
              </a:pathLst>
            </a:custGeom>
            <a:ln w="7620">
              <a:solidFill>
                <a:srgbClr val="7E8994"/>
              </a:solidFill>
            </a:ln>
          </p:spPr>
          <p:txBody>
            <a:bodyPr wrap="square" lIns="0" tIns="0" rIns="0" bIns="0" rtlCol="0"/>
            <a:lstStyle/>
            <a:p>
              <a:endParaRPr/>
            </a:p>
          </p:txBody>
        </p:sp>
        <p:sp>
          <p:nvSpPr>
            <p:cNvPr id="23" name="object 23"/>
            <p:cNvSpPr/>
            <p:nvPr/>
          </p:nvSpPr>
          <p:spPr>
            <a:xfrm>
              <a:off x="6512560" y="1452880"/>
              <a:ext cx="868680" cy="546100"/>
            </a:xfrm>
            <a:custGeom>
              <a:avLst/>
              <a:gdLst/>
              <a:ahLst/>
              <a:cxnLst/>
              <a:rect l="l" t="t" r="r" b="b"/>
              <a:pathLst>
                <a:path w="868679" h="546100">
                  <a:moveTo>
                    <a:pt x="0" y="91059"/>
                  </a:moveTo>
                  <a:lnTo>
                    <a:pt x="7155" y="55614"/>
                  </a:lnTo>
                  <a:lnTo>
                    <a:pt x="26670" y="26670"/>
                  </a:lnTo>
                  <a:lnTo>
                    <a:pt x="55614" y="7155"/>
                  </a:lnTo>
                  <a:lnTo>
                    <a:pt x="91059" y="0"/>
                  </a:lnTo>
                  <a:lnTo>
                    <a:pt x="777621" y="0"/>
                  </a:lnTo>
                  <a:lnTo>
                    <a:pt x="813065" y="7155"/>
                  </a:lnTo>
                  <a:lnTo>
                    <a:pt x="842010" y="26670"/>
                  </a:lnTo>
                  <a:lnTo>
                    <a:pt x="861524" y="55614"/>
                  </a:lnTo>
                  <a:lnTo>
                    <a:pt x="868680" y="91059"/>
                  </a:lnTo>
                  <a:lnTo>
                    <a:pt x="868680" y="455041"/>
                  </a:lnTo>
                  <a:lnTo>
                    <a:pt x="861524" y="490485"/>
                  </a:lnTo>
                  <a:lnTo>
                    <a:pt x="842010" y="519430"/>
                  </a:lnTo>
                  <a:lnTo>
                    <a:pt x="813065" y="538944"/>
                  </a:lnTo>
                  <a:lnTo>
                    <a:pt x="777621" y="546100"/>
                  </a:lnTo>
                  <a:lnTo>
                    <a:pt x="91059" y="546100"/>
                  </a:lnTo>
                  <a:lnTo>
                    <a:pt x="55614" y="538944"/>
                  </a:lnTo>
                  <a:lnTo>
                    <a:pt x="26670" y="519429"/>
                  </a:lnTo>
                  <a:lnTo>
                    <a:pt x="7155" y="490485"/>
                  </a:lnTo>
                  <a:lnTo>
                    <a:pt x="0" y="455041"/>
                  </a:lnTo>
                  <a:lnTo>
                    <a:pt x="0" y="91059"/>
                  </a:lnTo>
                  <a:close/>
                </a:path>
              </a:pathLst>
            </a:custGeom>
            <a:ln w="10160">
              <a:solidFill>
                <a:srgbClr val="7E7E7E"/>
              </a:solidFill>
            </a:ln>
          </p:spPr>
          <p:txBody>
            <a:bodyPr wrap="square" lIns="0" tIns="0" rIns="0" bIns="0" rtlCol="0"/>
            <a:lstStyle/>
            <a:p>
              <a:endParaRPr/>
            </a:p>
          </p:txBody>
        </p:sp>
      </p:grpSp>
      <p:sp>
        <p:nvSpPr>
          <p:cNvPr id="24" name="object 24"/>
          <p:cNvSpPr txBox="1"/>
          <p:nvPr/>
        </p:nvSpPr>
        <p:spPr>
          <a:xfrm>
            <a:off x="7812406" y="1499871"/>
            <a:ext cx="558165" cy="391795"/>
          </a:xfrm>
          <a:prstGeom prst="rect">
            <a:avLst/>
          </a:prstGeom>
        </p:spPr>
        <p:txBody>
          <a:bodyPr vert="horz" wrap="square" lIns="0" tIns="12700" rIns="0" bIns="0" rtlCol="0">
            <a:spAutoFit/>
          </a:bodyPr>
          <a:lstStyle/>
          <a:p>
            <a:pPr algn="ctr">
              <a:spcBef>
                <a:spcPts val="100"/>
              </a:spcBef>
            </a:pPr>
            <a:r>
              <a:rPr sz="800" spc="-80" dirty="0">
                <a:latin typeface="Arial"/>
                <a:cs typeface="Arial"/>
              </a:rPr>
              <a:t>П</a:t>
            </a:r>
            <a:r>
              <a:rPr sz="800" spc="-30" dirty="0">
                <a:latin typeface="Arial"/>
                <a:cs typeface="Arial"/>
              </a:rPr>
              <a:t>о</a:t>
            </a:r>
            <a:r>
              <a:rPr sz="800" spc="-90" dirty="0">
                <a:latin typeface="Arial"/>
                <a:cs typeface="Arial"/>
              </a:rPr>
              <a:t>д</a:t>
            </a:r>
            <a:r>
              <a:rPr sz="800" spc="-20" dirty="0">
                <a:latin typeface="Arial"/>
                <a:cs typeface="Arial"/>
              </a:rPr>
              <a:t>ве</a:t>
            </a:r>
            <a:r>
              <a:rPr sz="800" spc="-90" dirty="0">
                <a:latin typeface="Arial"/>
                <a:cs typeface="Arial"/>
              </a:rPr>
              <a:t>д</a:t>
            </a:r>
            <a:r>
              <a:rPr sz="800" spc="-30" dirty="0">
                <a:latin typeface="Arial"/>
                <a:cs typeface="Arial"/>
              </a:rPr>
              <a:t>е</a:t>
            </a:r>
            <a:r>
              <a:rPr sz="800" spc="-25" dirty="0">
                <a:latin typeface="Arial"/>
                <a:cs typeface="Arial"/>
              </a:rPr>
              <a:t>н</a:t>
            </a:r>
            <a:r>
              <a:rPr sz="800" spc="-35" dirty="0">
                <a:latin typeface="Arial"/>
                <a:cs typeface="Arial"/>
              </a:rPr>
              <a:t>и</a:t>
            </a:r>
            <a:r>
              <a:rPr sz="800" spc="-30" dirty="0">
                <a:latin typeface="Arial"/>
                <a:cs typeface="Arial"/>
              </a:rPr>
              <a:t>е</a:t>
            </a:r>
            <a:endParaRPr sz="800">
              <a:latin typeface="Arial"/>
              <a:cs typeface="Arial"/>
            </a:endParaRPr>
          </a:p>
          <a:p>
            <a:pPr algn="ctr">
              <a:lnSpc>
                <a:spcPct val="100000"/>
              </a:lnSpc>
            </a:pPr>
            <a:r>
              <a:rPr sz="800" spc="-35" dirty="0">
                <a:latin typeface="Arial"/>
                <a:cs typeface="Arial"/>
              </a:rPr>
              <a:t>итогов</a:t>
            </a:r>
            <a:endParaRPr sz="800">
              <a:latin typeface="Arial"/>
              <a:cs typeface="Arial"/>
            </a:endParaRPr>
          </a:p>
          <a:p>
            <a:pPr marL="635" algn="ctr"/>
            <a:r>
              <a:rPr sz="800" spc="20" dirty="0">
                <a:solidFill>
                  <a:srgbClr val="003D79"/>
                </a:solidFill>
                <a:latin typeface="Arial"/>
                <a:cs typeface="Arial"/>
              </a:rPr>
              <a:t>1</a:t>
            </a:r>
            <a:r>
              <a:rPr sz="800" spc="-95" dirty="0">
                <a:solidFill>
                  <a:srgbClr val="003D79"/>
                </a:solidFill>
                <a:latin typeface="Arial"/>
                <a:cs typeface="Arial"/>
              </a:rPr>
              <a:t> </a:t>
            </a:r>
            <a:r>
              <a:rPr sz="800" spc="-45" dirty="0">
                <a:solidFill>
                  <a:srgbClr val="003D79"/>
                </a:solidFill>
                <a:latin typeface="Arial"/>
                <a:cs typeface="Arial"/>
              </a:rPr>
              <a:t>р.д.</a:t>
            </a:r>
            <a:endParaRPr sz="800">
              <a:latin typeface="Arial"/>
              <a:cs typeface="Arial"/>
            </a:endParaRPr>
          </a:p>
        </p:txBody>
      </p:sp>
      <p:sp>
        <p:nvSpPr>
          <p:cNvPr id="25" name="object 25"/>
          <p:cNvSpPr/>
          <p:nvPr/>
        </p:nvSpPr>
        <p:spPr>
          <a:xfrm>
            <a:off x="6664960" y="1840229"/>
            <a:ext cx="3016885" cy="821690"/>
          </a:xfrm>
          <a:custGeom>
            <a:avLst/>
            <a:gdLst/>
            <a:ahLst/>
            <a:cxnLst/>
            <a:rect l="l" t="t" r="r" b="b"/>
            <a:pathLst>
              <a:path w="3016884" h="821689">
                <a:moveTo>
                  <a:pt x="12700" y="0"/>
                </a:moveTo>
                <a:lnTo>
                  <a:pt x="0" y="0"/>
                </a:lnTo>
                <a:lnTo>
                  <a:pt x="0" y="50800"/>
                </a:lnTo>
                <a:lnTo>
                  <a:pt x="12700" y="50800"/>
                </a:lnTo>
                <a:lnTo>
                  <a:pt x="12700" y="0"/>
                </a:lnTo>
                <a:close/>
              </a:path>
              <a:path w="3016884" h="821689">
                <a:moveTo>
                  <a:pt x="12700" y="88900"/>
                </a:moveTo>
                <a:lnTo>
                  <a:pt x="0" y="88900"/>
                </a:lnTo>
                <a:lnTo>
                  <a:pt x="0" y="139700"/>
                </a:lnTo>
                <a:lnTo>
                  <a:pt x="12700" y="139700"/>
                </a:lnTo>
                <a:lnTo>
                  <a:pt x="12700" y="88900"/>
                </a:lnTo>
                <a:close/>
              </a:path>
              <a:path w="3016884" h="821689">
                <a:moveTo>
                  <a:pt x="12700" y="177800"/>
                </a:moveTo>
                <a:lnTo>
                  <a:pt x="0" y="177800"/>
                </a:lnTo>
                <a:lnTo>
                  <a:pt x="0" y="228600"/>
                </a:lnTo>
                <a:lnTo>
                  <a:pt x="12700" y="228600"/>
                </a:lnTo>
                <a:lnTo>
                  <a:pt x="12700" y="177800"/>
                </a:lnTo>
                <a:close/>
              </a:path>
              <a:path w="3016884" h="821689">
                <a:moveTo>
                  <a:pt x="12700" y="266700"/>
                </a:moveTo>
                <a:lnTo>
                  <a:pt x="0" y="266700"/>
                </a:lnTo>
                <a:lnTo>
                  <a:pt x="0" y="317500"/>
                </a:lnTo>
                <a:lnTo>
                  <a:pt x="12700" y="317500"/>
                </a:lnTo>
                <a:lnTo>
                  <a:pt x="12700" y="266700"/>
                </a:lnTo>
                <a:close/>
              </a:path>
              <a:path w="3016884" h="821689">
                <a:moveTo>
                  <a:pt x="12700" y="355600"/>
                </a:moveTo>
                <a:lnTo>
                  <a:pt x="0" y="355600"/>
                </a:lnTo>
                <a:lnTo>
                  <a:pt x="0" y="406400"/>
                </a:lnTo>
                <a:lnTo>
                  <a:pt x="12700" y="406400"/>
                </a:lnTo>
                <a:lnTo>
                  <a:pt x="12700" y="355600"/>
                </a:lnTo>
                <a:close/>
              </a:path>
              <a:path w="3016884" h="821689">
                <a:moveTo>
                  <a:pt x="12700" y="444500"/>
                </a:moveTo>
                <a:lnTo>
                  <a:pt x="0" y="444500"/>
                </a:lnTo>
                <a:lnTo>
                  <a:pt x="0" y="495300"/>
                </a:lnTo>
                <a:lnTo>
                  <a:pt x="12700" y="495300"/>
                </a:lnTo>
                <a:lnTo>
                  <a:pt x="12700" y="444500"/>
                </a:lnTo>
                <a:close/>
              </a:path>
              <a:path w="3016884" h="821689">
                <a:moveTo>
                  <a:pt x="12700" y="533400"/>
                </a:moveTo>
                <a:lnTo>
                  <a:pt x="0" y="533400"/>
                </a:lnTo>
                <a:lnTo>
                  <a:pt x="0" y="584200"/>
                </a:lnTo>
                <a:lnTo>
                  <a:pt x="12700" y="584200"/>
                </a:lnTo>
                <a:lnTo>
                  <a:pt x="12700" y="533400"/>
                </a:lnTo>
                <a:close/>
              </a:path>
              <a:path w="3016884" h="821689">
                <a:moveTo>
                  <a:pt x="12700" y="622300"/>
                </a:moveTo>
                <a:lnTo>
                  <a:pt x="0" y="622300"/>
                </a:lnTo>
                <a:lnTo>
                  <a:pt x="0" y="673100"/>
                </a:lnTo>
                <a:lnTo>
                  <a:pt x="12700" y="673100"/>
                </a:lnTo>
                <a:lnTo>
                  <a:pt x="12700" y="622300"/>
                </a:lnTo>
                <a:close/>
              </a:path>
              <a:path w="3016884" h="821689">
                <a:moveTo>
                  <a:pt x="12700" y="711200"/>
                </a:moveTo>
                <a:lnTo>
                  <a:pt x="0" y="711200"/>
                </a:lnTo>
                <a:lnTo>
                  <a:pt x="0" y="762000"/>
                </a:lnTo>
                <a:lnTo>
                  <a:pt x="12700" y="762000"/>
                </a:lnTo>
                <a:lnTo>
                  <a:pt x="12700" y="711200"/>
                </a:lnTo>
                <a:close/>
              </a:path>
              <a:path w="3016884" h="821689">
                <a:moveTo>
                  <a:pt x="74040" y="776859"/>
                </a:moveTo>
                <a:lnTo>
                  <a:pt x="23240" y="776859"/>
                </a:lnTo>
                <a:lnTo>
                  <a:pt x="23240" y="789559"/>
                </a:lnTo>
                <a:lnTo>
                  <a:pt x="74040" y="789559"/>
                </a:lnTo>
                <a:lnTo>
                  <a:pt x="74040" y="776859"/>
                </a:lnTo>
                <a:close/>
              </a:path>
              <a:path w="3016884" h="821689">
                <a:moveTo>
                  <a:pt x="162940" y="776859"/>
                </a:moveTo>
                <a:lnTo>
                  <a:pt x="112140" y="776859"/>
                </a:lnTo>
                <a:lnTo>
                  <a:pt x="112140" y="789559"/>
                </a:lnTo>
                <a:lnTo>
                  <a:pt x="162940" y="789559"/>
                </a:lnTo>
                <a:lnTo>
                  <a:pt x="162940" y="776859"/>
                </a:lnTo>
                <a:close/>
              </a:path>
              <a:path w="3016884" h="821689">
                <a:moveTo>
                  <a:pt x="251840" y="776859"/>
                </a:moveTo>
                <a:lnTo>
                  <a:pt x="201040" y="776859"/>
                </a:lnTo>
                <a:lnTo>
                  <a:pt x="201040" y="789559"/>
                </a:lnTo>
                <a:lnTo>
                  <a:pt x="251840" y="789559"/>
                </a:lnTo>
                <a:lnTo>
                  <a:pt x="251840" y="776859"/>
                </a:lnTo>
                <a:close/>
              </a:path>
              <a:path w="3016884" h="821689">
                <a:moveTo>
                  <a:pt x="340740" y="776859"/>
                </a:moveTo>
                <a:lnTo>
                  <a:pt x="289940" y="776859"/>
                </a:lnTo>
                <a:lnTo>
                  <a:pt x="289940" y="789559"/>
                </a:lnTo>
                <a:lnTo>
                  <a:pt x="340740" y="789559"/>
                </a:lnTo>
                <a:lnTo>
                  <a:pt x="340740" y="776859"/>
                </a:lnTo>
                <a:close/>
              </a:path>
              <a:path w="3016884" h="821689">
                <a:moveTo>
                  <a:pt x="429640" y="776859"/>
                </a:moveTo>
                <a:lnTo>
                  <a:pt x="378840" y="776859"/>
                </a:lnTo>
                <a:lnTo>
                  <a:pt x="378840" y="789559"/>
                </a:lnTo>
                <a:lnTo>
                  <a:pt x="429640" y="789559"/>
                </a:lnTo>
                <a:lnTo>
                  <a:pt x="429640" y="776859"/>
                </a:lnTo>
                <a:close/>
              </a:path>
              <a:path w="3016884" h="821689">
                <a:moveTo>
                  <a:pt x="518540" y="776859"/>
                </a:moveTo>
                <a:lnTo>
                  <a:pt x="467740" y="776859"/>
                </a:lnTo>
                <a:lnTo>
                  <a:pt x="467740" y="789559"/>
                </a:lnTo>
                <a:lnTo>
                  <a:pt x="518540" y="789559"/>
                </a:lnTo>
                <a:lnTo>
                  <a:pt x="518540" y="776859"/>
                </a:lnTo>
                <a:close/>
              </a:path>
              <a:path w="3016884" h="821689">
                <a:moveTo>
                  <a:pt x="607440" y="776859"/>
                </a:moveTo>
                <a:lnTo>
                  <a:pt x="556640" y="776859"/>
                </a:lnTo>
                <a:lnTo>
                  <a:pt x="556640" y="789559"/>
                </a:lnTo>
                <a:lnTo>
                  <a:pt x="607440" y="789559"/>
                </a:lnTo>
                <a:lnTo>
                  <a:pt x="607440" y="776859"/>
                </a:lnTo>
                <a:close/>
              </a:path>
              <a:path w="3016884" h="821689">
                <a:moveTo>
                  <a:pt x="696340" y="776859"/>
                </a:moveTo>
                <a:lnTo>
                  <a:pt x="645540" y="776859"/>
                </a:lnTo>
                <a:lnTo>
                  <a:pt x="645540" y="789559"/>
                </a:lnTo>
                <a:lnTo>
                  <a:pt x="696340" y="789559"/>
                </a:lnTo>
                <a:lnTo>
                  <a:pt x="696340" y="776859"/>
                </a:lnTo>
                <a:close/>
              </a:path>
              <a:path w="3016884" h="821689">
                <a:moveTo>
                  <a:pt x="785240" y="776859"/>
                </a:moveTo>
                <a:lnTo>
                  <a:pt x="734440" y="776859"/>
                </a:lnTo>
                <a:lnTo>
                  <a:pt x="734440" y="789559"/>
                </a:lnTo>
                <a:lnTo>
                  <a:pt x="785240" y="789559"/>
                </a:lnTo>
                <a:lnTo>
                  <a:pt x="785240" y="776859"/>
                </a:lnTo>
                <a:close/>
              </a:path>
              <a:path w="3016884" h="821689">
                <a:moveTo>
                  <a:pt x="874140" y="776859"/>
                </a:moveTo>
                <a:lnTo>
                  <a:pt x="823340" y="776859"/>
                </a:lnTo>
                <a:lnTo>
                  <a:pt x="823340" y="789559"/>
                </a:lnTo>
                <a:lnTo>
                  <a:pt x="874140" y="789559"/>
                </a:lnTo>
                <a:lnTo>
                  <a:pt x="874140" y="776859"/>
                </a:lnTo>
                <a:close/>
              </a:path>
              <a:path w="3016884" h="821689">
                <a:moveTo>
                  <a:pt x="963040" y="776859"/>
                </a:moveTo>
                <a:lnTo>
                  <a:pt x="912240" y="776859"/>
                </a:lnTo>
                <a:lnTo>
                  <a:pt x="912240" y="789559"/>
                </a:lnTo>
                <a:lnTo>
                  <a:pt x="963040" y="789559"/>
                </a:lnTo>
                <a:lnTo>
                  <a:pt x="963040" y="776859"/>
                </a:lnTo>
                <a:close/>
              </a:path>
              <a:path w="3016884" h="821689">
                <a:moveTo>
                  <a:pt x="1051940" y="776859"/>
                </a:moveTo>
                <a:lnTo>
                  <a:pt x="1001140" y="776859"/>
                </a:lnTo>
                <a:lnTo>
                  <a:pt x="1001140" y="789559"/>
                </a:lnTo>
                <a:lnTo>
                  <a:pt x="1051940" y="789559"/>
                </a:lnTo>
                <a:lnTo>
                  <a:pt x="1051940" y="776859"/>
                </a:lnTo>
                <a:close/>
              </a:path>
              <a:path w="3016884" h="821689">
                <a:moveTo>
                  <a:pt x="1140840" y="776859"/>
                </a:moveTo>
                <a:lnTo>
                  <a:pt x="1090040" y="776859"/>
                </a:lnTo>
                <a:lnTo>
                  <a:pt x="1090040" y="789559"/>
                </a:lnTo>
                <a:lnTo>
                  <a:pt x="1140840" y="789559"/>
                </a:lnTo>
                <a:lnTo>
                  <a:pt x="1140840" y="776859"/>
                </a:lnTo>
                <a:close/>
              </a:path>
              <a:path w="3016884" h="821689">
                <a:moveTo>
                  <a:pt x="1229740" y="776859"/>
                </a:moveTo>
                <a:lnTo>
                  <a:pt x="1178940" y="776859"/>
                </a:lnTo>
                <a:lnTo>
                  <a:pt x="1178940" y="789559"/>
                </a:lnTo>
                <a:lnTo>
                  <a:pt x="1229740" y="789559"/>
                </a:lnTo>
                <a:lnTo>
                  <a:pt x="1229740" y="776859"/>
                </a:lnTo>
                <a:close/>
              </a:path>
              <a:path w="3016884" h="821689">
                <a:moveTo>
                  <a:pt x="1318640" y="776859"/>
                </a:moveTo>
                <a:lnTo>
                  <a:pt x="1267840" y="776859"/>
                </a:lnTo>
                <a:lnTo>
                  <a:pt x="1267840" y="789559"/>
                </a:lnTo>
                <a:lnTo>
                  <a:pt x="1318640" y="789559"/>
                </a:lnTo>
                <a:lnTo>
                  <a:pt x="1318640" y="776859"/>
                </a:lnTo>
                <a:close/>
              </a:path>
              <a:path w="3016884" h="821689">
                <a:moveTo>
                  <a:pt x="1407540" y="776859"/>
                </a:moveTo>
                <a:lnTo>
                  <a:pt x="1356740" y="776859"/>
                </a:lnTo>
                <a:lnTo>
                  <a:pt x="1356740" y="789559"/>
                </a:lnTo>
                <a:lnTo>
                  <a:pt x="1407540" y="789559"/>
                </a:lnTo>
                <a:lnTo>
                  <a:pt x="1407540" y="776859"/>
                </a:lnTo>
                <a:close/>
              </a:path>
              <a:path w="3016884" h="821689">
                <a:moveTo>
                  <a:pt x="1496440" y="776859"/>
                </a:moveTo>
                <a:lnTo>
                  <a:pt x="1445640" y="776859"/>
                </a:lnTo>
                <a:lnTo>
                  <a:pt x="1445640" y="789559"/>
                </a:lnTo>
                <a:lnTo>
                  <a:pt x="1496440" y="789559"/>
                </a:lnTo>
                <a:lnTo>
                  <a:pt x="1496440" y="776859"/>
                </a:lnTo>
                <a:close/>
              </a:path>
              <a:path w="3016884" h="821689">
                <a:moveTo>
                  <a:pt x="1585340" y="776859"/>
                </a:moveTo>
                <a:lnTo>
                  <a:pt x="1534540" y="776859"/>
                </a:lnTo>
                <a:lnTo>
                  <a:pt x="1534540" y="789559"/>
                </a:lnTo>
                <a:lnTo>
                  <a:pt x="1585340" y="789559"/>
                </a:lnTo>
                <a:lnTo>
                  <a:pt x="1585340" y="776859"/>
                </a:lnTo>
                <a:close/>
              </a:path>
              <a:path w="3016884" h="821689">
                <a:moveTo>
                  <a:pt x="1674240" y="776859"/>
                </a:moveTo>
                <a:lnTo>
                  <a:pt x="1623440" y="776859"/>
                </a:lnTo>
                <a:lnTo>
                  <a:pt x="1623440" y="789559"/>
                </a:lnTo>
                <a:lnTo>
                  <a:pt x="1674240" y="789559"/>
                </a:lnTo>
                <a:lnTo>
                  <a:pt x="1674240" y="776859"/>
                </a:lnTo>
                <a:close/>
              </a:path>
              <a:path w="3016884" h="821689">
                <a:moveTo>
                  <a:pt x="1763140" y="776859"/>
                </a:moveTo>
                <a:lnTo>
                  <a:pt x="1712340" y="776859"/>
                </a:lnTo>
                <a:lnTo>
                  <a:pt x="1712340" y="789559"/>
                </a:lnTo>
                <a:lnTo>
                  <a:pt x="1763140" y="789559"/>
                </a:lnTo>
                <a:lnTo>
                  <a:pt x="1763140" y="776859"/>
                </a:lnTo>
                <a:close/>
              </a:path>
              <a:path w="3016884" h="821689">
                <a:moveTo>
                  <a:pt x="1852040" y="776859"/>
                </a:moveTo>
                <a:lnTo>
                  <a:pt x="1801240" y="776859"/>
                </a:lnTo>
                <a:lnTo>
                  <a:pt x="1801240" y="789559"/>
                </a:lnTo>
                <a:lnTo>
                  <a:pt x="1852040" y="789559"/>
                </a:lnTo>
                <a:lnTo>
                  <a:pt x="1852040" y="776859"/>
                </a:lnTo>
                <a:close/>
              </a:path>
              <a:path w="3016884" h="821689">
                <a:moveTo>
                  <a:pt x="1940940" y="776859"/>
                </a:moveTo>
                <a:lnTo>
                  <a:pt x="1890140" y="776859"/>
                </a:lnTo>
                <a:lnTo>
                  <a:pt x="1890140" y="789559"/>
                </a:lnTo>
                <a:lnTo>
                  <a:pt x="1940940" y="789559"/>
                </a:lnTo>
                <a:lnTo>
                  <a:pt x="1940940" y="776859"/>
                </a:lnTo>
                <a:close/>
              </a:path>
              <a:path w="3016884" h="821689">
                <a:moveTo>
                  <a:pt x="2029840" y="776859"/>
                </a:moveTo>
                <a:lnTo>
                  <a:pt x="1979040" y="776859"/>
                </a:lnTo>
                <a:lnTo>
                  <a:pt x="1979040" y="789559"/>
                </a:lnTo>
                <a:lnTo>
                  <a:pt x="2029840" y="789559"/>
                </a:lnTo>
                <a:lnTo>
                  <a:pt x="2029840" y="776859"/>
                </a:lnTo>
                <a:close/>
              </a:path>
              <a:path w="3016884" h="821689">
                <a:moveTo>
                  <a:pt x="2118741" y="776859"/>
                </a:moveTo>
                <a:lnTo>
                  <a:pt x="2067940" y="776859"/>
                </a:lnTo>
                <a:lnTo>
                  <a:pt x="2067940" y="789559"/>
                </a:lnTo>
                <a:lnTo>
                  <a:pt x="2118741" y="789559"/>
                </a:lnTo>
                <a:lnTo>
                  <a:pt x="2118741" y="776859"/>
                </a:lnTo>
                <a:close/>
              </a:path>
              <a:path w="3016884" h="821689">
                <a:moveTo>
                  <a:pt x="2207641" y="776859"/>
                </a:moveTo>
                <a:lnTo>
                  <a:pt x="2156841" y="776859"/>
                </a:lnTo>
                <a:lnTo>
                  <a:pt x="2156841" y="789559"/>
                </a:lnTo>
                <a:lnTo>
                  <a:pt x="2207641" y="789559"/>
                </a:lnTo>
                <a:lnTo>
                  <a:pt x="2207641" y="776859"/>
                </a:lnTo>
                <a:close/>
              </a:path>
              <a:path w="3016884" h="821689">
                <a:moveTo>
                  <a:pt x="2296541" y="776859"/>
                </a:moveTo>
                <a:lnTo>
                  <a:pt x="2245741" y="776859"/>
                </a:lnTo>
                <a:lnTo>
                  <a:pt x="2245741" y="789559"/>
                </a:lnTo>
                <a:lnTo>
                  <a:pt x="2296541" y="789559"/>
                </a:lnTo>
                <a:lnTo>
                  <a:pt x="2296541" y="776859"/>
                </a:lnTo>
                <a:close/>
              </a:path>
              <a:path w="3016884" h="821689">
                <a:moveTo>
                  <a:pt x="2385441" y="776859"/>
                </a:moveTo>
                <a:lnTo>
                  <a:pt x="2334641" y="776859"/>
                </a:lnTo>
                <a:lnTo>
                  <a:pt x="2334641" y="789559"/>
                </a:lnTo>
                <a:lnTo>
                  <a:pt x="2385441" y="789559"/>
                </a:lnTo>
                <a:lnTo>
                  <a:pt x="2385441" y="776859"/>
                </a:lnTo>
                <a:close/>
              </a:path>
              <a:path w="3016884" h="821689">
                <a:moveTo>
                  <a:pt x="2474341" y="776859"/>
                </a:moveTo>
                <a:lnTo>
                  <a:pt x="2423541" y="776859"/>
                </a:lnTo>
                <a:lnTo>
                  <a:pt x="2423541" y="789559"/>
                </a:lnTo>
                <a:lnTo>
                  <a:pt x="2474341" y="789559"/>
                </a:lnTo>
                <a:lnTo>
                  <a:pt x="2474341" y="776859"/>
                </a:lnTo>
                <a:close/>
              </a:path>
              <a:path w="3016884" h="821689">
                <a:moveTo>
                  <a:pt x="2563241" y="776859"/>
                </a:moveTo>
                <a:lnTo>
                  <a:pt x="2512441" y="776859"/>
                </a:lnTo>
                <a:lnTo>
                  <a:pt x="2512441" y="789559"/>
                </a:lnTo>
                <a:lnTo>
                  <a:pt x="2563241" y="789559"/>
                </a:lnTo>
                <a:lnTo>
                  <a:pt x="2563241" y="776859"/>
                </a:lnTo>
                <a:close/>
              </a:path>
              <a:path w="3016884" h="821689">
                <a:moveTo>
                  <a:pt x="2652141" y="776859"/>
                </a:moveTo>
                <a:lnTo>
                  <a:pt x="2601341" y="776859"/>
                </a:lnTo>
                <a:lnTo>
                  <a:pt x="2601341" y="789559"/>
                </a:lnTo>
                <a:lnTo>
                  <a:pt x="2652141" y="789559"/>
                </a:lnTo>
                <a:lnTo>
                  <a:pt x="2652141" y="776859"/>
                </a:lnTo>
                <a:close/>
              </a:path>
              <a:path w="3016884" h="821689">
                <a:moveTo>
                  <a:pt x="2741041" y="776859"/>
                </a:moveTo>
                <a:lnTo>
                  <a:pt x="2690241" y="776859"/>
                </a:lnTo>
                <a:lnTo>
                  <a:pt x="2690241" y="789559"/>
                </a:lnTo>
                <a:lnTo>
                  <a:pt x="2741041" y="789559"/>
                </a:lnTo>
                <a:lnTo>
                  <a:pt x="2741041" y="776859"/>
                </a:lnTo>
                <a:close/>
              </a:path>
              <a:path w="3016884" h="821689">
                <a:moveTo>
                  <a:pt x="2829941" y="776859"/>
                </a:moveTo>
                <a:lnTo>
                  <a:pt x="2779141" y="776859"/>
                </a:lnTo>
                <a:lnTo>
                  <a:pt x="2779141" y="789559"/>
                </a:lnTo>
                <a:lnTo>
                  <a:pt x="2829941" y="789559"/>
                </a:lnTo>
                <a:lnTo>
                  <a:pt x="2829941" y="776859"/>
                </a:lnTo>
                <a:close/>
              </a:path>
              <a:path w="3016884" h="821689">
                <a:moveTo>
                  <a:pt x="2918841" y="776859"/>
                </a:moveTo>
                <a:lnTo>
                  <a:pt x="2868041" y="776859"/>
                </a:lnTo>
                <a:lnTo>
                  <a:pt x="2868041" y="789559"/>
                </a:lnTo>
                <a:lnTo>
                  <a:pt x="2918841" y="789559"/>
                </a:lnTo>
                <a:lnTo>
                  <a:pt x="2918841" y="776859"/>
                </a:lnTo>
                <a:close/>
              </a:path>
              <a:path w="3016884" h="821689">
                <a:moveTo>
                  <a:pt x="2940304" y="745109"/>
                </a:moveTo>
                <a:lnTo>
                  <a:pt x="2940304" y="821309"/>
                </a:lnTo>
                <a:lnTo>
                  <a:pt x="3016504" y="783209"/>
                </a:lnTo>
                <a:lnTo>
                  <a:pt x="2940304" y="745109"/>
                </a:lnTo>
                <a:close/>
              </a:path>
            </a:pathLst>
          </a:custGeom>
          <a:solidFill>
            <a:srgbClr val="7E7E7E"/>
          </a:solidFill>
        </p:spPr>
        <p:txBody>
          <a:bodyPr wrap="square" lIns="0" tIns="0" rIns="0" bIns="0" rtlCol="0"/>
          <a:lstStyle/>
          <a:p>
            <a:endParaRPr/>
          </a:p>
        </p:txBody>
      </p:sp>
      <p:sp>
        <p:nvSpPr>
          <p:cNvPr id="26" name="object 26"/>
          <p:cNvSpPr/>
          <p:nvPr/>
        </p:nvSpPr>
        <p:spPr>
          <a:xfrm>
            <a:off x="1882140" y="1404619"/>
            <a:ext cx="577850" cy="584200"/>
          </a:xfrm>
          <a:custGeom>
            <a:avLst/>
            <a:gdLst/>
            <a:ahLst/>
            <a:cxnLst/>
            <a:rect l="l" t="t" r="r" b="b"/>
            <a:pathLst>
              <a:path w="577850" h="584200">
                <a:moveTo>
                  <a:pt x="413143" y="0"/>
                </a:moveTo>
                <a:lnTo>
                  <a:pt x="28828" y="0"/>
                </a:lnTo>
                <a:lnTo>
                  <a:pt x="17605" y="2539"/>
                </a:lnTo>
                <a:lnTo>
                  <a:pt x="8442" y="8889"/>
                </a:lnTo>
                <a:lnTo>
                  <a:pt x="2264" y="19050"/>
                </a:lnTo>
                <a:lnTo>
                  <a:pt x="0" y="29210"/>
                </a:lnTo>
                <a:lnTo>
                  <a:pt x="0" y="554989"/>
                </a:lnTo>
                <a:lnTo>
                  <a:pt x="2264" y="566420"/>
                </a:lnTo>
                <a:lnTo>
                  <a:pt x="8442" y="576579"/>
                </a:lnTo>
                <a:lnTo>
                  <a:pt x="17605" y="582929"/>
                </a:lnTo>
                <a:lnTo>
                  <a:pt x="28828" y="584200"/>
                </a:lnTo>
                <a:lnTo>
                  <a:pt x="413143" y="584200"/>
                </a:lnTo>
                <a:lnTo>
                  <a:pt x="424366" y="582929"/>
                </a:lnTo>
                <a:lnTo>
                  <a:pt x="433530" y="576579"/>
                </a:lnTo>
                <a:lnTo>
                  <a:pt x="439707" y="566420"/>
                </a:lnTo>
                <a:lnTo>
                  <a:pt x="439959" y="565150"/>
                </a:lnTo>
                <a:lnTo>
                  <a:pt x="23520" y="565150"/>
                </a:lnTo>
                <a:lnTo>
                  <a:pt x="19215" y="561339"/>
                </a:lnTo>
                <a:lnTo>
                  <a:pt x="19215" y="24129"/>
                </a:lnTo>
                <a:lnTo>
                  <a:pt x="23520" y="20320"/>
                </a:lnTo>
                <a:lnTo>
                  <a:pt x="439990" y="20320"/>
                </a:lnTo>
                <a:lnTo>
                  <a:pt x="439707" y="19050"/>
                </a:lnTo>
                <a:lnTo>
                  <a:pt x="433530" y="8889"/>
                </a:lnTo>
                <a:lnTo>
                  <a:pt x="424366" y="2539"/>
                </a:lnTo>
                <a:lnTo>
                  <a:pt x="413143" y="0"/>
                </a:lnTo>
                <a:close/>
              </a:path>
              <a:path w="577850" h="584200">
                <a:moveTo>
                  <a:pt x="437667" y="448310"/>
                </a:moveTo>
                <a:lnTo>
                  <a:pt x="427050" y="448310"/>
                </a:lnTo>
                <a:lnTo>
                  <a:pt x="422757" y="453389"/>
                </a:lnTo>
                <a:lnTo>
                  <a:pt x="422757" y="561339"/>
                </a:lnTo>
                <a:lnTo>
                  <a:pt x="418452" y="565150"/>
                </a:lnTo>
                <a:lnTo>
                  <a:pt x="439959" y="565150"/>
                </a:lnTo>
                <a:lnTo>
                  <a:pt x="441972" y="554989"/>
                </a:lnTo>
                <a:lnTo>
                  <a:pt x="441972" y="453389"/>
                </a:lnTo>
                <a:lnTo>
                  <a:pt x="437667" y="448310"/>
                </a:lnTo>
                <a:close/>
              </a:path>
              <a:path w="577850" h="584200">
                <a:moveTo>
                  <a:pt x="127431" y="381000"/>
                </a:moveTo>
                <a:lnTo>
                  <a:pt x="116272" y="381000"/>
                </a:lnTo>
                <a:lnTo>
                  <a:pt x="105133" y="382270"/>
                </a:lnTo>
                <a:lnTo>
                  <a:pt x="64849" y="402589"/>
                </a:lnTo>
                <a:lnTo>
                  <a:pt x="41593" y="440689"/>
                </a:lnTo>
                <a:lnTo>
                  <a:pt x="38430" y="463550"/>
                </a:lnTo>
                <a:lnTo>
                  <a:pt x="44848" y="495300"/>
                </a:lnTo>
                <a:lnTo>
                  <a:pt x="62350" y="521970"/>
                </a:lnTo>
                <a:lnTo>
                  <a:pt x="88311" y="539750"/>
                </a:lnTo>
                <a:lnTo>
                  <a:pt x="120103" y="546100"/>
                </a:lnTo>
                <a:lnTo>
                  <a:pt x="151889" y="539750"/>
                </a:lnTo>
                <a:lnTo>
                  <a:pt x="172283" y="525779"/>
                </a:lnTo>
                <a:lnTo>
                  <a:pt x="120103" y="525779"/>
                </a:lnTo>
                <a:lnTo>
                  <a:pt x="95792" y="521970"/>
                </a:lnTo>
                <a:lnTo>
                  <a:pt x="75939" y="508000"/>
                </a:lnTo>
                <a:lnTo>
                  <a:pt x="62553" y="487679"/>
                </a:lnTo>
                <a:lnTo>
                  <a:pt x="57645" y="463550"/>
                </a:lnTo>
                <a:lnTo>
                  <a:pt x="62553" y="438150"/>
                </a:lnTo>
                <a:lnTo>
                  <a:pt x="75939" y="417829"/>
                </a:lnTo>
                <a:lnTo>
                  <a:pt x="95792" y="405129"/>
                </a:lnTo>
                <a:lnTo>
                  <a:pt x="120103" y="400050"/>
                </a:lnTo>
                <a:lnTo>
                  <a:pt x="173342" y="400050"/>
                </a:lnTo>
                <a:lnTo>
                  <a:pt x="169100" y="396239"/>
                </a:lnTo>
                <a:lnTo>
                  <a:pt x="159457" y="391160"/>
                </a:lnTo>
                <a:lnTo>
                  <a:pt x="149190" y="386079"/>
                </a:lnTo>
                <a:lnTo>
                  <a:pt x="138460" y="382270"/>
                </a:lnTo>
                <a:lnTo>
                  <a:pt x="127431" y="381000"/>
                </a:lnTo>
                <a:close/>
              </a:path>
              <a:path w="577850" h="584200">
                <a:moveTo>
                  <a:pt x="197472" y="453389"/>
                </a:moveTo>
                <a:lnTo>
                  <a:pt x="186855" y="453389"/>
                </a:lnTo>
                <a:lnTo>
                  <a:pt x="182549" y="457200"/>
                </a:lnTo>
                <a:lnTo>
                  <a:pt x="182549" y="463550"/>
                </a:lnTo>
                <a:lnTo>
                  <a:pt x="177643" y="487679"/>
                </a:lnTo>
                <a:lnTo>
                  <a:pt x="164261" y="508000"/>
                </a:lnTo>
                <a:lnTo>
                  <a:pt x="144412" y="521970"/>
                </a:lnTo>
                <a:lnTo>
                  <a:pt x="120103" y="525779"/>
                </a:lnTo>
                <a:lnTo>
                  <a:pt x="172283" y="525779"/>
                </a:lnTo>
                <a:lnTo>
                  <a:pt x="177846" y="521970"/>
                </a:lnTo>
                <a:lnTo>
                  <a:pt x="195347" y="495300"/>
                </a:lnTo>
                <a:lnTo>
                  <a:pt x="201764" y="463550"/>
                </a:lnTo>
                <a:lnTo>
                  <a:pt x="201764" y="457200"/>
                </a:lnTo>
                <a:lnTo>
                  <a:pt x="197472" y="453389"/>
                </a:lnTo>
                <a:close/>
              </a:path>
              <a:path w="577850" h="584200">
                <a:moveTo>
                  <a:pt x="275335" y="408939"/>
                </a:moveTo>
                <a:lnTo>
                  <a:pt x="268714" y="408939"/>
                </a:lnTo>
                <a:lnTo>
                  <a:pt x="262758" y="411479"/>
                </a:lnTo>
                <a:lnTo>
                  <a:pt x="257957" y="416560"/>
                </a:lnTo>
                <a:lnTo>
                  <a:pt x="254800" y="421639"/>
                </a:lnTo>
                <a:lnTo>
                  <a:pt x="229514" y="499110"/>
                </a:lnTo>
                <a:lnTo>
                  <a:pt x="232219" y="504189"/>
                </a:lnTo>
                <a:lnTo>
                  <a:pt x="237223" y="506729"/>
                </a:lnTo>
                <a:lnTo>
                  <a:pt x="244335" y="506729"/>
                </a:lnTo>
                <a:lnTo>
                  <a:pt x="248005" y="504189"/>
                </a:lnTo>
                <a:lnTo>
                  <a:pt x="249326" y="500379"/>
                </a:lnTo>
                <a:lnTo>
                  <a:pt x="272872" y="427989"/>
                </a:lnTo>
                <a:lnTo>
                  <a:pt x="292274" y="427989"/>
                </a:lnTo>
                <a:lnTo>
                  <a:pt x="291426" y="417829"/>
                </a:lnTo>
                <a:lnTo>
                  <a:pt x="284391" y="410210"/>
                </a:lnTo>
                <a:lnTo>
                  <a:pt x="275335" y="408939"/>
                </a:lnTo>
                <a:close/>
              </a:path>
              <a:path w="577850" h="584200">
                <a:moveTo>
                  <a:pt x="336232" y="469900"/>
                </a:moveTo>
                <a:lnTo>
                  <a:pt x="315429" y="469900"/>
                </a:lnTo>
                <a:lnTo>
                  <a:pt x="321386" y="485139"/>
                </a:lnTo>
                <a:lnTo>
                  <a:pt x="323913" y="491489"/>
                </a:lnTo>
                <a:lnTo>
                  <a:pt x="329641" y="496570"/>
                </a:lnTo>
                <a:lnTo>
                  <a:pt x="343179" y="499110"/>
                </a:lnTo>
                <a:lnTo>
                  <a:pt x="349973" y="496570"/>
                </a:lnTo>
                <a:lnTo>
                  <a:pt x="354253" y="490220"/>
                </a:lnTo>
                <a:lnTo>
                  <a:pt x="364425" y="477520"/>
                </a:lnTo>
                <a:lnTo>
                  <a:pt x="339255" y="477520"/>
                </a:lnTo>
                <a:lnTo>
                  <a:pt x="336232" y="469900"/>
                </a:lnTo>
                <a:close/>
              </a:path>
              <a:path w="577850" h="584200">
                <a:moveTo>
                  <a:pt x="93484" y="447039"/>
                </a:moveTo>
                <a:lnTo>
                  <a:pt x="87439" y="447039"/>
                </a:lnTo>
                <a:lnTo>
                  <a:pt x="83680" y="450850"/>
                </a:lnTo>
                <a:lnTo>
                  <a:pt x="81864" y="452120"/>
                </a:lnTo>
                <a:lnTo>
                  <a:pt x="80848" y="454660"/>
                </a:lnTo>
                <a:lnTo>
                  <a:pt x="80848" y="459739"/>
                </a:lnTo>
                <a:lnTo>
                  <a:pt x="81864" y="462279"/>
                </a:lnTo>
                <a:lnTo>
                  <a:pt x="83680" y="464820"/>
                </a:lnTo>
                <a:lnTo>
                  <a:pt x="104051" y="485139"/>
                </a:lnTo>
                <a:lnTo>
                  <a:pt x="107657" y="488950"/>
                </a:lnTo>
                <a:lnTo>
                  <a:pt x="112534" y="490220"/>
                </a:lnTo>
                <a:lnTo>
                  <a:pt x="122707" y="490220"/>
                </a:lnTo>
                <a:lnTo>
                  <a:pt x="127622" y="488950"/>
                </a:lnTo>
                <a:lnTo>
                  <a:pt x="145141" y="471170"/>
                </a:lnTo>
                <a:lnTo>
                  <a:pt x="117601" y="471170"/>
                </a:lnTo>
                <a:lnTo>
                  <a:pt x="97231" y="450850"/>
                </a:lnTo>
                <a:lnTo>
                  <a:pt x="93484" y="447039"/>
                </a:lnTo>
                <a:close/>
              </a:path>
              <a:path w="577850" h="584200">
                <a:moveTo>
                  <a:pt x="292274" y="427989"/>
                </a:moveTo>
                <a:lnTo>
                  <a:pt x="272872" y="427989"/>
                </a:lnTo>
                <a:lnTo>
                  <a:pt x="276923" y="476250"/>
                </a:lnTo>
                <a:lnTo>
                  <a:pt x="282905" y="483870"/>
                </a:lnTo>
                <a:lnTo>
                  <a:pt x="299173" y="487679"/>
                </a:lnTo>
                <a:lnTo>
                  <a:pt x="307594" y="483870"/>
                </a:lnTo>
                <a:lnTo>
                  <a:pt x="315429" y="469900"/>
                </a:lnTo>
                <a:lnTo>
                  <a:pt x="336232" y="469900"/>
                </a:lnTo>
                <a:lnTo>
                  <a:pt x="334721" y="466089"/>
                </a:lnTo>
                <a:lnTo>
                  <a:pt x="295452" y="466089"/>
                </a:lnTo>
                <a:lnTo>
                  <a:pt x="292274" y="427989"/>
                </a:lnTo>
                <a:close/>
              </a:path>
              <a:path w="577850" h="584200">
                <a:moveTo>
                  <a:pt x="467194" y="179070"/>
                </a:moveTo>
                <a:lnTo>
                  <a:pt x="462254" y="181610"/>
                </a:lnTo>
                <a:lnTo>
                  <a:pt x="460146" y="182879"/>
                </a:lnTo>
                <a:lnTo>
                  <a:pt x="458876" y="185420"/>
                </a:lnTo>
                <a:lnTo>
                  <a:pt x="456272" y="189229"/>
                </a:lnTo>
                <a:lnTo>
                  <a:pt x="457860" y="195579"/>
                </a:lnTo>
                <a:lnTo>
                  <a:pt x="462432" y="198120"/>
                </a:lnTo>
                <a:lnTo>
                  <a:pt x="470788" y="203200"/>
                </a:lnTo>
                <a:lnTo>
                  <a:pt x="389128" y="346710"/>
                </a:lnTo>
                <a:lnTo>
                  <a:pt x="368947" y="401320"/>
                </a:lnTo>
                <a:lnTo>
                  <a:pt x="359333" y="419100"/>
                </a:lnTo>
                <a:lnTo>
                  <a:pt x="356284" y="426720"/>
                </a:lnTo>
                <a:lnTo>
                  <a:pt x="355541" y="435610"/>
                </a:lnTo>
                <a:lnTo>
                  <a:pt x="357081" y="443229"/>
                </a:lnTo>
                <a:lnTo>
                  <a:pt x="360883" y="450850"/>
                </a:lnTo>
                <a:lnTo>
                  <a:pt x="339255" y="477520"/>
                </a:lnTo>
                <a:lnTo>
                  <a:pt x="364425" y="477520"/>
                </a:lnTo>
                <a:lnTo>
                  <a:pt x="376631" y="462279"/>
                </a:lnTo>
                <a:lnTo>
                  <a:pt x="391756" y="462279"/>
                </a:lnTo>
                <a:lnTo>
                  <a:pt x="398672" y="459739"/>
                </a:lnTo>
                <a:lnTo>
                  <a:pt x="404635" y="454660"/>
                </a:lnTo>
                <a:lnTo>
                  <a:pt x="409308" y="448310"/>
                </a:lnTo>
                <a:lnTo>
                  <a:pt x="412262" y="443229"/>
                </a:lnTo>
                <a:lnTo>
                  <a:pt x="381723" y="443229"/>
                </a:lnTo>
                <a:lnTo>
                  <a:pt x="379514" y="441960"/>
                </a:lnTo>
                <a:lnTo>
                  <a:pt x="375462" y="439420"/>
                </a:lnTo>
                <a:lnTo>
                  <a:pt x="374205" y="433070"/>
                </a:lnTo>
                <a:lnTo>
                  <a:pt x="376631" y="429260"/>
                </a:lnTo>
                <a:lnTo>
                  <a:pt x="381444" y="420370"/>
                </a:lnTo>
                <a:lnTo>
                  <a:pt x="428324" y="420370"/>
                </a:lnTo>
                <a:lnTo>
                  <a:pt x="433555" y="414020"/>
                </a:lnTo>
                <a:lnTo>
                  <a:pt x="408343" y="414020"/>
                </a:lnTo>
                <a:lnTo>
                  <a:pt x="403542" y="410210"/>
                </a:lnTo>
                <a:lnTo>
                  <a:pt x="389318" y="402589"/>
                </a:lnTo>
                <a:lnTo>
                  <a:pt x="402958" y="365760"/>
                </a:lnTo>
                <a:lnTo>
                  <a:pt x="441965" y="365760"/>
                </a:lnTo>
                <a:lnTo>
                  <a:pt x="410933" y="347979"/>
                </a:lnTo>
                <a:lnTo>
                  <a:pt x="487794" y="213360"/>
                </a:lnTo>
                <a:lnTo>
                  <a:pt x="526500" y="213360"/>
                </a:lnTo>
                <a:lnTo>
                  <a:pt x="497408" y="195579"/>
                </a:lnTo>
                <a:lnTo>
                  <a:pt x="502581" y="186689"/>
                </a:lnTo>
                <a:lnTo>
                  <a:pt x="480402" y="186689"/>
                </a:lnTo>
                <a:lnTo>
                  <a:pt x="469823" y="180339"/>
                </a:lnTo>
                <a:lnTo>
                  <a:pt x="467194" y="179070"/>
                </a:lnTo>
                <a:close/>
              </a:path>
              <a:path w="577850" h="584200">
                <a:moveTo>
                  <a:pt x="155422" y="433070"/>
                </a:moveTo>
                <a:lnTo>
                  <a:pt x="117601" y="471170"/>
                </a:lnTo>
                <a:lnTo>
                  <a:pt x="145141" y="471170"/>
                </a:lnTo>
                <a:lnTo>
                  <a:pt x="165163" y="450850"/>
                </a:lnTo>
                <a:lnTo>
                  <a:pt x="168427" y="447039"/>
                </a:lnTo>
                <a:lnTo>
                  <a:pt x="168211" y="440689"/>
                </a:lnTo>
                <a:lnTo>
                  <a:pt x="164655" y="436879"/>
                </a:lnTo>
                <a:lnTo>
                  <a:pt x="161112" y="434339"/>
                </a:lnTo>
                <a:lnTo>
                  <a:pt x="155422" y="433070"/>
                </a:lnTo>
                <a:close/>
              </a:path>
              <a:path w="577850" h="584200">
                <a:moveTo>
                  <a:pt x="316890" y="449579"/>
                </a:moveTo>
                <a:lnTo>
                  <a:pt x="309625" y="449579"/>
                </a:lnTo>
                <a:lnTo>
                  <a:pt x="302653" y="453389"/>
                </a:lnTo>
                <a:lnTo>
                  <a:pt x="298907" y="459739"/>
                </a:lnTo>
                <a:lnTo>
                  <a:pt x="295452" y="466089"/>
                </a:lnTo>
                <a:lnTo>
                  <a:pt x="334721" y="466089"/>
                </a:lnTo>
                <a:lnTo>
                  <a:pt x="333209" y="462279"/>
                </a:lnTo>
                <a:lnTo>
                  <a:pt x="330479" y="455929"/>
                </a:lnTo>
                <a:lnTo>
                  <a:pt x="324154" y="450850"/>
                </a:lnTo>
                <a:lnTo>
                  <a:pt x="316890" y="449579"/>
                </a:lnTo>
                <a:close/>
              </a:path>
              <a:path w="577850" h="584200">
                <a:moveTo>
                  <a:pt x="428324" y="420370"/>
                </a:moveTo>
                <a:lnTo>
                  <a:pt x="381444" y="420370"/>
                </a:lnTo>
                <a:lnTo>
                  <a:pt x="398157" y="430529"/>
                </a:lnTo>
                <a:lnTo>
                  <a:pt x="393357" y="438150"/>
                </a:lnTo>
                <a:lnTo>
                  <a:pt x="392010" y="440689"/>
                </a:lnTo>
                <a:lnTo>
                  <a:pt x="389750" y="443229"/>
                </a:lnTo>
                <a:lnTo>
                  <a:pt x="412262" y="443229"/>
                </a:lnTo>
                <a:lnTo>
                  <a:pt x="418909" y="431800"/>
                </a:lnTo>
                <a:lnTo>
                  <a:pt x="428324" y="420370"/>
                </a:lnTo>
                <a:close/>
              </a:path>
              <a:path w="577850" h="584200">
                <a:moveTo>
                  <a:pt x="173342" y="400050"/>
                </a:moveTo>
                <a:lnTo>
                  <a:pt x="130142" y="400050"/>
                </a:lnTo>
                <a:lnTo>
                  <a:pt x="139860" y="402589"/>
                </a:lnTo>
                <a:lnTo>
                  <a:pt x="149066" y="406400"/>
                </a:lnTo>
                <a:lnTo>
                  <a:pt x="157568" y="412750"/>
                </a:lnTo>
                <a:lnTo>
                  <a:pt x="161823" y="415289"/>
                </a:lnTo>
                <a:lnTo>
                  <a:pt x="167843" y="415289"/>
                </a:lnTo>
                <a:lnTo>
                  <a:pt x="174205" y="406400"/>
                </a:lnTo>
                <a:lnTo>
                  <a:pt x="173342" y="400050"/>
                </a:lnTo>
                <a:close/>
              </a:path>
              <a:path w="577850" h="584200">
                <a:moveTo>
                  <a:pt x="441965" y="365760"/>
                </a:moveTo>
                <a:lnTo>
                  <a:pt x="402958" y="365760"/>
                </a:lnTo>
                <a:lnTo>
                  <a:pt x="433222" y="383539"/>
                </a:lnTo>
                <a:lnTo>
                  <a:pt x="408343" y="414020"/>
                </a:lnTo>
                <a:lnTo>
                  <a:pt x="433555" y="414020"/>
                </a:lnTo>
                <a:lnTo>
                  <a:pt x="455523" y="387350"/>
                </a:lnTo>
                <a:lnTo>
                  <a:pt x="467113" y="367029"/>
                </a:lnTo>
                <a:lnTo>
                  <a:pt x="444182" y="367029"/>
                </a:lnTo>
                <a:lnTo>
                  <a:pt x="441965" y="365760"/>
                </a:lnTo>
                <a:close/>
              </a:path>
              <a:path w="577850" h="584200">
                <a:moveTo>
                  <a:pt x="526500" y="213360"/>
                </a:moveTo>
                <a:lnTo>
                  <a:pt x="487794" y="213360"/>
                </a:lnTo>
                <a:lnTo>
                  <a:pt x="521042" y="232410"/>
                </a:lnTo>
                <a:lnTo>
                  <a:pt x="444182" y="367029"/>
                </a:lnTo>
                <a:lnTo>
                  <a:pt x="467113" y="367029"/>
                </a:lnTo>
                <a:lnTo>
                  <a:pt x="538098" y="242570"/>
                </a:lnTo>
                <a:lnTo>
                  <a:pt x="567732" y="242570"/>
                </a:lnTo>
                <a:lnTo>
                  <a:pt x="567054" y="240029"/>
                </a:lnTo>
                <a:lnTo>
                  <a:pt x="562229" y="233679"/>
                </a:lnTo>
                <a:lnTo>
                  <a:pt x="555625" y="229870"/>
                </a:lnTo>
                <a:lnTo>
                  <a:pt x="547243" y="226060"/>
                </a:lnTo>
                <a:lnTo>
                  <a:pt x="552890" y="215900"/>
                </a:lnTo>
                <a:lnTo>
                  <a:pt x="530656" y="215900"/>
                </a:lnTo>
                <a:lnTo>
                  <a:pt x="526500" y="213360"/>
                </a:lnTo>
                <a:close/>
              </a:path>
              <a:path w="577850" h="584200">
                <a:moveTo>
                  <a:pt x="567732" y="242570"/>
                </a:moveTo>
                <a:lnTo>
                  <a:pt x="538098" y="242570"/>
                </a:lnTo>
                <a:lnTo>
                  <a:pt x="546354" y="246379"/>
                </a:lnTo>
                <a:lnTo>
                  <a:pt x="548640" y="247650"/>
                </a:lnTo>
                <a:lnTo>
                  <a:pt x="550291" y="250189"/>
                </a:lnTo>
                <a:lnTo>
                  <a:pt x="551560" y="255270"/>
                </a:lnTo>
                <a:lnTo>
                  <a:pt x="551179" y="257810"/>
                </a:lnTo>
                <a:lnTo>
                  <a:pt x="549910" y="260350"/>
                </a:lnTo>
                <a:lnTo>
                  <a:pt x="510082" y="330200"/>
                </a:lnTo>
                <a:lnTo>
                  <a:pt x="509587" y="332739"/>
                </a:lnTo>
                <a:lnTo>
                  <a:pt x="510755" y="337820"/>
                </a:lnTo>
                <a:lnTo>
                  <a:pt x="512356" y="340360"/>
                </a:lnTo>
                <a:lnTo>
                  <a:pt x="516826" y="342900"/>
                </a:lnTo>
                <a:lnTo>
                  <a:pt x="519455" y="342900"/>
                </a:lnTo>
                <a:lnTo>
                  <a:pt x="524395" y="341629"/>
                </a:lnTo>
                <a:lnTo>
                  <a:pt x="526503" y="340360"/>
                </a:lnTo>
                <a:lnTo>
                  <a:pt x="527773" y="337820"/>
                </a:lnTo>
                <a:lnTo>
                  <a:pt x="566166" y="270510"/>
                </a:lnTo>
                <a:lnTo>
                  <a:pt x="569976" y="264160"/>
                </a:lnTo>
                <a:lnTo>
                  <a:pt x="571119" y="255270"/>
                </a:lnTo>
                <a:lnTo>
                  <a:pt x="567732" y="242570"/>
                </a:lnTo>
                <a:close/>
              </a:path>
              <a:path w="577850" h="584200">
                <a:moveTo>
                  <a:pt x="178244" y="312420"/>
                </a:moveTo>
                <a:lnTo>
                  <a:pt x="71564" y="312420"/>
                </a:lnTo>
                <a:lnTo>
                  <a:pt x="67259" y="316229"/>
                </a:lnTo>
                <a:lnTo>
                  <a:pt x="67259" y="327660"/>
                </a:lnTo>
                <a:lnTo>
                  <a:pt x="71564" y="331470"/>
                </a:lnTo>
                <a:lnTo>
                  <a:pt x="178244" y="331470"/>
                </a:lnTo>
                <a:lnTo>
                  <a:pt x="182549" y="327660"/>
                </a:lnTo>
                <a:lnTo>
                  <a:pt x="182549" y="316229"/>
                </a:lnTo>
                <a:lnTo>
                  <a:pt x="178244" y="312420"/>
                </a:lnTo>
                <a:close/>
              </a:path>
              <a:path w="577850" h="584200">
                <a:moveTo>
                  <a:pt x="283933" y="312420"/>
                </a:moveTo>
                <a:lnTo>
                  <a:pt x="206070" y="312420"/>
                </a:lnTo>
                <a:lnTo>
                  <a:pt x="201764" y="316229"/>
                </a:lnTo>
                <a:lnTo>
                  <a:pt x="201764" y="327660"/>
                </a:lnTo>
                <a:lnTo>
                  <a:pt x="206070" y="331470"/>
                </a:lnTo>
                <a:lnTo>
                  <a:pt x="283933" y="331470"/>
                </a:lnTo>
                <a:lnTo>
                  <a:pt x="288239" y="327660"/>
                </a:lnTo>
                <a:lnTo>
                  <a:pt x="288239" y="316229"/>
                </a:lnTo>
                <a:lnTo>
                  <a:pt x="283933" y="312420"/>
                </a:lnTo>
                <a:close/>
              </a:path>
              <a:path w="577850" h="584200">
                <a:moveTo>
                  <a:pt x="274332" y="262889"/>
                </a:moveTo>
                <a:lnTo>
                  <a:pt x="71564" y="262889"/>
                </a:lnTo>
                <a:lnTo>
                  <a:pt x="67259" y="267970"/>
                </a:lnTo>
                <a:lnTo>
                  <a:pt x="67259" y="278129"/>
                </a:lnTo>
                <a:lnTo>
                  <a:pt x="71564" y="283210"/>
                </a:lnTo>
                <a:lnTo>
                  <a:pt x="274332" y="283210"/>
                </a:lnTo>
                <a:lnTo>
                  <a:pt x="278638" y="278129"/>
                </a:lnTo>
                <a:lnTo>
                  <a:pt x="278638" y="267970"/>
                </a:lnTo>
                <a:lnTo>
                  <a:pt x="274332" y="262889"/>
                </a:lnTo>
                <a:close/>
              </a:path>
              <a:path w="577850" h="584200">
                <a:moveTo>
                  <a:pt x="380022" y="262889"/>
                </a:moveTo>
                <a:lnTo>
                  <a:pt x="302145" y="262889"/>
                </a:lnTo>
                <a:lnTo>
                  <a:pt x="297853" y="267970"/>
                </a:lnTo>
                <a:lnTo>
                  <a:pt x="297853" y="278129"/>
                </a:lnTo>
                <a:lnTo>
                  <a:pt x="302145" y="283210"/>
                </a:lnTo>
                <a:lnTo>
                  <a:pt x="380022" y="283210"/>
                </a:lnTo>
                <a:lnTo>
                  <a:pt x="384327" y="278129"/>
                </a:lnTo>
                <a:lnTo>
                  <a:pt x="384327" y="267970"/>
                </a:lnTo>
                <a:lnTo>
                  <a:pt x="380022" y="262889"/>
                </a:lnTo>
                <a:close/>
              </a:path>
              <a:path w="577850" h="584200">
                <a:moveTo>
                  <a:pt x="380022" y="204470"/>
                </a:moveTo>
                <a:lnTo>
                  <a:pt x="158026" y="204470"/>
                </a:lnTo>
                <a:lnTo>
                  <a:pt x="153733" y="209550"/>
                </a:lnTo>
                <a:lnTo>
                  <a:pt x="153733" y="219710"/>
                </a:lnTo>
                <a:lnTo>
                  <a:pt x="158026" y="224789"/>
                </a:lnTo>
                <a:lnTo>
                  <a:pt x="380022" y="224789"/>
                </a:lnTo>
                <a:lnTo>
                  <a:pt x="384327" y="219710"/>
                </a:lnTo>
                <a:lnTo>
                  <a:pt x="384327" y="209550"/>
                </a:lnTo>
                <a:lnTo>
                  <a:pt x="380022" y="204470"/>
                </a:lnTo>
                <a:close/>
              </a:path>
              <a:path w="577850" h="584200">
                <a:moveTo>
                  <a:pt x="439990" y="20320"/>
                </a:moveTo>
                <a:lnTo>
                  <a:pt x="418452" y="20320"/>
                </a:lnTo>
                <a:lnTo>
                  <a:pt x="422757" y="24129"/>
                </a:lnTo>
                <a:lnTo>
                  <a:pt x="422757" y="218439"/>
                </a:lnTo>
                <a:lnTo>
                  <a:pt x="427050" y="222250"/>
                </a:lnTo>
                <a:lnTo>
                  <a:pt x="437667" y="222250"/>
                </a:lnTo>
                <a:lnTo>
                  <a:pt x="441972" y="218439"/>
                </a:lnTo>
                <a:lnTo>
                  <a:pt x="441972" y="29210"/>
                </a:lnTo>
                <a:lnTo>
                  <a:pt x="439990" y="20320"/>
                </a:lnTo>
                <a:close/>
              </a:path>
              <a:path w="577850" h="584200">
                <a:moveTo>
                  <a:pt x="571953" y="162560"/>
                </a:moveTo>
                <a:lnTo>
                  <a:pt x="516623" y="162560"/>
                </a:lnTo>
                <a:lnTo>
                  <a:pt x="549910" y="181610"/>
                </a:lnTo>
                <a:lnTo>
                  <a:pt x="530656" y="215900"/>
                </a:lnTo>
                <a:lnTo>
                  <a:pt x="552890" y="215900"/>
                </a:lnTo>
                <a:lnTo>
                  <a:pt x="571246" y="182879"/>
                </a:lnTo>
                <a:lnTo>
                  <a:pt x="573913" y="179070"/>
                </a:lnTo>
                <a:lnTo>
                  <a:pt x="572388" y="172720"/>
                </a:lnTo>
                <a:lnTo>
                  <a:pt x="567816" y="170179"/>
                </a:lnTo>
                <a:lnTo>
                  <a:pt x="571953" y="162560"/>
                </a:lnTo>
                <a:close/>
              </a:path>
              <a:path w="577850" h="584200">
                <a:moveTo>
                  <a:pt x="513308" y="138429"/>
                </a:moveTo>
                <a:lnTo>
                  <a:pt x="507479" y="139700"/>
                </a:lnTo>
                <a:lnTo>
                  <a:pt x="504812" y="143510"/>
                </a:lnTo>
                <a:lnTo>
                  <a:pt x="480402" y="186689"/>
                </a:lnTo>
                <a:lnTo>
                  <a:pt x="502581" y="186689"/>
                </a:lnTo>
                <a:lnTo>
                  <a:pt x="516623" y="162560"/>
                </a:lnTo>
                <a:lnTo>
                  <a:pt x="571953" y="162560"/>
                </a:lnTo>
                <a:lnTo>
                  <a:pt x="572643" y="161289"/>
                </a:lnTo>
                <a:lnTo>
                  <a:pt x="573430" y="160020"/>
                </a:lnTo>
                <a:lnTo>
                  <a:pt x="551179" y="160020"/>
                </a:lnTo>
                <a:lnTo>
                  <a:pt x="534543" y="149860"/>
                </a:lnTo>
                <a:lnTo>
                  <a:pt x="539765" y="140970"/>
                </a:lnTo>
                <a:lnTo>
                  <a:pt x="517867" y="140970"/>
                </a:lnTo>
                <a:lnTo>
                  <a:pt x="513308" y="138429"/>
                </a:lnTo>
                <a:close/>
              </a:path>
              <a:path w="577850" h="584200">
                <a:moveTo>
                  <a:pt x="575157" y="137160"/>
                </a:moveTo>
                <a:lnTo>
                  <a:pt x="550291" y="137160"/>
                </a:lnTo>
                <a:lnTo>
                  <a:pt x="552450" y="138429"/>
                </a:lnTo>
                <a:lnTo>
                  <a:pt x="554735" y="139700"/>
                </a:lnTo>
                <a:lnTo>
                  <a:pt x="556260" y="140970"/>
                </a:lnTo>
                <a:lnTo>
                  <a:pt x="557022" y="143510"/>
                </a:lnTo>
                <a:lnTo>
                  <a:pt x="557529" y="146050"/>
                </a:lnTo>
                <a:lnTo>
                  <a:pt x="557276" y="149860"/>
                </a:lnTo>
                <a:lnTo>
                  <a:pt x="556006" y="151129"/>
                </a:lnTo>
                <a:lnTo>
                  <a:pt x="551179" y="160020"/>
                </a:lnTo>
                <a:lnTo>
                  <a:pt x="573430" y="160020"/>
                </a:lnTo>
                <a:lnTo>
                  <a:pt x="576579" y="154939"/>
                </a:lnTo>
                <a:lnTo>
                  <a:pt x="577596" y="146050"/>
                </a:lnTo>
                <a:lnTo>
                  <a:pt x="575563" y="138429"/>
                </a:lnTo>
                <a:lnTo>
                  <a:pt x="575157" y="137160"/>
                </a:lnTo>
                <a:close/>
              </a:path>
              <a:path w="577850" h="584200">
                <a:moveTo>
                  <a:pt x="322376" y="137160"/>
                </a:moveTo>
                <a:lnTo>
                  <a:pt x="119595" y="137160"/>
                </a:lnTo>
                <a:lnTo>
                  <a:pt x="115290" y="140970"/>
                </a:lnTo>
                <a:lnTo>
                  <a:pt x="115290" y="152400"/>
                </a:lnTo>
                <a:lnTo>
                  <a:pt x="119595" y="156210"/>
                </a:lnTo>
                <a:lnTo>
                  <a:pt x="322376" y="156210"/>
                </a:lnTo>
                <a:lnTo>
                  <a:pt x="326669" y="152400"/>
                </a:lnTo>
                <a:lnTo>
                  <a:pt x="326669" y="140970"/>
                </a:lnTo>
                <a:lnTo>
                  <a:pt x="322376" y="137160"/>
                </a:lnTo>
                <a:close/>
              </a:path>
              <a:path w="577850" h="584200">
                <a:moveTo>
                  <a:pt x="555497" y="116839"/>
                </a:moveTo>
                <a:lnTo>
                  <a:pt x="547497" y="116839"/>
                </a:lnTo>
                <a:lnTo>
                  <a:pt x="540131" y="118110"/>
                </a:lnTo>
                <a:lnTo>
                  <a:pt x="532765" y="120650"/>
                </a:lnTo>
                <a:lnTo>
                  <a:pt x="526491" y="125729"/>
                </a:lnTo>
                <a:lnTo>
                  <a:pt x="517867" y="140970"/>
                </a:lnTo>
                <a:lnTo>
                  <a:pt x="539765" y="140970"/>
                </a:lnTo>
                <a:lnTo>
                  <a:pt x="540512" y="139700"/>
                </a:lnTo>
                <a:lnTo>
                  <a:pt x="542671" y="138429"/>
                </a:lnTo>
                <a:lnTo>
                  <a:pt x="545210" y="137160"/>
                </a:lnTo>
                <a:lnTo>
                  <a:pt x="575157" y="137160"/>
                </a:lnTo>
                <a:lnTo>
                  <a:pt x="573532" y="132079"/>
                </a:lnTo>
                <a:lnTo>
                  <a:pt x="568706" y="125729"/>
                </a:lnTo>
                <a:lnTo>
                  <a:pt x="562101" y="121920"/>
                </a:lnTo>
                <a:lnTo>
                  <a:pt x="555497" y="116839"/>
                </a:lnTo>
                <a:close/>
              </a:path>
              <a:path w="577850" h="584200">
                <a:moveTo>
                  <a:pt x="351193" y="58420"/>
                </a:moveTo>
                <a:lnTo>
                  <a:pt x="90779" y="58420"/>
                </a:lnTo>
                <a:lnTo>
                  <a:pt x="86474" y="63500"/>
                </a:lnTo>
                <a:lnTo>
                  <a:pt x="86474" y="113029"/>
                </a:lnTo>
                <a:lnTo>
                  <a:pt x="90779" y="116839"/>
                </a:lnTo>
                <a:lnTo>
                  <a:pt x="351193" y="116839"/>
                </a:lnTo>
                <a:lnTo>
                  <a:pt x="355498" y="113029"/>
                </a:lnTo>
                <a:lnTo>
                  <a:pt x="355498" y="102870"/>
                </a:lnTo>
                <a:lnTo>
                  <a:pt x="351193" y="97789"/>
                </a:lnTo>
                <a:lnTo>
                  <a:pt x="105689" y="97789"/>
                </a:lnTo>
                <a:lnTo>
                  <a:pt x="105689" y="78739"/>
                </a:lnTo>
                <a:lnTo>
                  <a:pt x="351193" y="78739"/>
                </a:lnTo>
                <a:lnTo>
                  <a:pt x="355498" y="73660"/>
                </a:lnTo>
                <a:lnTo>
                  <a:pt x="355498" y="63500"/>
                </a:lnTo>
                <a:lnTo>
                  <a:pt x="351193" y="58420"/>
                </a:lnTo>
                <a:close/>
              </a:path>
            </a:pathLst>
          </a:custGeom>
          <a:solidFill>
            <a:srgbClr val="67747C"/>
          </a:solidFill>
        </p:spPr>
        <p:txBody>
          <a:bodyPr wrap="square" lIns="0" tIns="0" rIns="0" bIns="0" rtlCol="0"/>
          <a:lstStyle/>
          <a:p>
            <a:endParaRPr/>
          </a:p>
        </p:txBody>
      </p:sp>
      <p:sp>
        <p:nvSpPr>
          <p:cNvPr id="27" name="object 27"/>
          <p:cNvSpPr txBox="1"/>
          <p:nvPr/>
        </p:nvSpPr>
        <p:spPr>
          <a:xfrm>
            <a:off x="1848485" y="2079372"/>
            <a:ext cx="532765" cy="135935"/>
          </a:xfrm>
          <a:prstGeom prst="rect">
            <a:avLst/>
          </a:prstGeom>
        </p:spPr>
        <p:txBody>
          <a:bodyPr vert="horz" wrap="square" lIns="0" tIns="12700" rIns="0" bIns="0" rtlCol="0">
            <a:spAutoFit/>
          </a:bodyPr>
          <a:lstStyle/>
          <a:p>
            <a:pPr marL="12700">
              <a:spcBef>
                <a:spcPts val="100"/>
              </a:spcBef>
            </a:pPr>
            <a:r>
              <a:rPr sz="800" spc="-35" dirty="0">
                <a:latin typeface="Arial"/>
                <a:cs typeface="Arial"/>
              </a:rPr>
              <a:t>Извещение</a:t>
            </a:r>
            <a:endParaRPr sz="800">
              <a:latin typeface="Arial"/>
              <a:cs typeface="Arial"/>
            </a:endParaRPr>
          </a:p>
        </p:txBody>
      </p:sp>
      <p:sp>
        <p:nvSpPr>
          <p:cNvPr id="28" name="object 28"/>
          <p:cNvSpPr txBox="1"/>
          <p:nvPr/>
        </p:nvSpPr>
        <p:spPr>
          <a:xfrm>
            <a:off x="3594735" y="1702053"/>
            <a:ext cx="417830" cy="228268"/>
          </a:xfrm>
          <a:prstGeom prst="rect">
            <a:avLst/>
          </a:prstGeom>
        </p:spPr>
        <p:txBody>
          <a:bodyPr vert="horz" wrap="square" lIns="0" tIns="12700" rIns="0" bIns="0" rtlCol="0">
            <a:spAutoFit/>
          </a:bodyPr>
          <a:lstStyle/>
          <a:p>
            <a:pPr marL="57785">
              <a:spcBef>
                <a:spcPts val="100"/>
              </a:spcBef>
            </a:pPr>
            <a:r>
              <a:rPr sz="700" spc="-30" dirty="0">
                <a:solidFill>
                  <a:srgbClr val="003D79"/>
                </a:solidFill>
                <a:latin typeface="Arial"/>
                <a:cs typeface="Arial"/>
              </a:rPr>
              <a:t>подано</a:t>
            </a:r>
            <a:endParaRPr sz="700">
              <a:latin typeface="Arial"/>
              <a:cs typeface="Arial"/>
            </a:endParaRPr>
          </a:p>
          <a:p>
            <a:pPr marL="12700"/>
            <a:r>
              <a:rPr sz="700" spc="10" dirty="0">
                <a:solidFill>
                  <a:srgbClr val="003D79"/>
                </a:solidFill>
                <a:latin typeface="Arial"/>
                <a:cs typeface="Arial"/>
              </a:rPr>
              <a:t>&gt;0</a:t>
            </a:r>
            <a:r>
              <a:rPr sz="700" spc="-80" dirty="0">
                <a:solidFill>
                  <a:srgbClr val="003D79"/>
                </a:solidFill>
                <a:latin typeface="Arial"/>
                <a:cs typeface="Arial"/>
              </a:rPr>
              <a:t> </a:t>
            </a:r>
            <a:r>
              <a:rPr sz="700" spc="-15" dirty="0">
                <a:solidFill>
                  <a:srgbClr val="003D79"/>
                </a:solidFill>
                <a:latin typeface="Arial"/>
                <a:cs typeface="Arial"/>
              </a:rPr>
              <a:t>заявок</a:t>
            </a:r>
            <a:endParaRPr sz="700">
              <a:latin typeface="Arial"/>
              <a:cs typeface="Arial"/>
            </a:endParaRPr>
          </a:p>
        </p:txBody>
      </p:sp>
      <p:grpSp>
        <p:nvGrpSpPr>
          <p:cNvPr id="29" name="object 29"/>
          <p:cNvGrpSpPr/>
          <p:nvPr/>
        </p:nvGrpSpPr>
        <p:grpSpPr>
          <a:xfrm>
            <a:off x="3505201" y="996950"/>
            <a:ext cx="4624705" cy="824230"/>
            <a:chOff x="2362200" y="996950"/>
            <a:chExt cx="4624705" cy="824230"/>
          </a:xfrm>
        </p:grpSpPr>
        <p:sp>
          <p:nvSpPr>
            <p:cNvPr id="30" name="object 30"/>
            <p:cNvSpPr/>
            <p:nvPr/>
          </p:nvSpPr>
          <p:spPr>
            <a:xfrm>
              <a:off x="3729989" y="1619250"/>
              <a:ext cx="223520" cy="198120"/>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3729989" y="1619250"/>
              <a:ext cx="223520" cy="198120"/>
            </a:xfrm>
            <a:custGeom>
              <a:avLst/>
              <a:gdLst/>
              <a:ahLst/>
              <a:cxnLst/>
              <a:rect l="l" t="t" r="r" b="b"/>
              <a:pathLst>
                <a:path w="223520" h="198119">
                  <a:moveTo>
                    <a:pt x="0" y="99060"/>
                  </a:moveTo>
                  <a:lnTo>
                    <a:pt x="111760" y="0"/>
                  </a:lnTo>
                  <a:lnTo>
                    <a:pt x="223520" y="99060"/>
                  </a:lnTo>
                  <a:lnTo>
                    <a:pt x="111760" y="198120"/>
                  </a:lnTo>
                  <a:lnTo>
                    <a:pt x="0" y="99060"/>
                  </a:lnTo>
                  <a:close/>
                </a:path>
              </a:pathLst>
            </a:custGeom>
            <a:ln w="7620">
              <a:solidFill>
                <a:srgbClr val="7E8994"/>
              </a:solidFill>
            </a:ln>
          </p:spPr>
          <p:txBody>
            <a:bodyPr wrap="square" lIns="0" tIns="0" rIns="0" bIns="0" rtlCol="0"/>
            <a:lstStyle/>
            <a:p>
              <a:endParaRPr/>
            </a:p>
          </p:txBody>
        </p:sp>
        <p:sp>
          <p:nvSpPr>
            <p:cNvPr id="32" name="object 32"/>
            <p:cNvSpPr/>
            <p:nvPr/>
          </p:nvSpPr>
          <p:spPr>
            <a:xfrm>
              <a:off x="2362200" y="996950"/>
              <a:ext cx="4624705" cy="636270"/>
            </a:xfrm>
            <a:custGeom>
              <a:avLst/>
              <a:gdLst/>
              <a:ahLst/>
              <a:cxnLst/>
              <a:rect l="l" t="t" r="r" b="b"/>
              <a:pathLst>
                <a:path w="4624705" h="636269">
                  <a:moveTo>
                    <a:pt x="4592701" y="0"/>
                  </a:moveTo>
                  <a:lnTo>
                    <a:pt x="0" y="0"/>
                  </a:lnTo>
                  <a:lnTo>
                    <a:pt x="0" y="636015"/>
                  </a:lnTo>
                  <a:lnTo>
                    <a:pt x="12700" y="636015"/>
                  </a:lnTo>
                  <a:lnTo>
                    <a:pt x="12700" y="12700"/>
                  </a:lnTo>
                  <a:lnTo>
                    <a:pt x="6350" y="12700"/>
                  </a:lnTo>
                  <a:lnTo>
                    <a:pt x="12700" y="6350"/>
                  </a:lnTo>
                  <a:lnTo>
                    <a:pt x="4592701" y="6350"/>
                  </a:lnTo>
                  <a:lnTo>
                    <a:pt x="4592701" y="0"/>
                  </a:lnTo>
                  <a:close/>
                </a:path>
                <a:path w="4624705" h="636269">
                  <a:moveTo>
                    <a:pt x="4580001" y="381000"/>
                  </a:moveTo>
                  <a:lnTo>
                    <a:pt x="4548251" y="381000"/>
                  </a:lnTo>
                  <a:lnTo>
                    <a:pt x="4586351" y="457200"/>
                  </a:lnTo>
                  <a:lnTo>
                    <a:pt x="4618101" y="393700"/>
                  </a:lnTo>
                  <a:lnTo>
                    <a:pt x="4580001" y="393700"/>
                  </a:lnTo>
                  <a:lnTo>
                    <a:pt x="4580001" y="381000"/>
                  </a:lnTo>
                  <a:close/>
                </a:path>
                <a:path w="4624705" h="636269">
                  <a:moveTo>
                    <a:pt x="4580001" y="6350"/>
                  </a:moveTo>
                  <a:lnTo>
                    <a:pt x="4580001" y="393700"/>
                  </a:lnTo>
                  <a:lnTo>
                    <a:pt x="4592701" y="393700"/>
                  </a:lnTo>
                  <a:lnTo>
                    <a:pt x="4592701" y="12700"/>
                  </a:lnTo>
                  <a:lnTo>
                    <a:pt x="4586351" y="12700"/>
                  </a:lnTo>
                  <a:lnTo>
                    <a:pt x="4580001" y="6350"/>
                  </a:lnTo>
                  <a:close/>
                </a:path>
                <a:path w="4624705" h="636269">
                  <a:moveTo>
                    <a:pt x="4624451" y="381000"/>
                  </a:moveTo>
                  <a:lnTo>
                    <a:pt x="4592701" y="381000"/>
                  </a:lnTo>
                  <a:lnTo>
                    <a:pt x="4592701" y="393700"/>
                  </a:lnTo>
                  <a:lnTo>
                    <a:pt x="4618101" y="393700"/>
                  </a:lnTo>
                  <a:lnTo>
                    <a:pt x="4624451" y="381000"/>
                  </a:lnTo>
                  <a:close/>
                </a:path>
                <a:path w="4624705" h="636269">
                  <a:moveTo>
                    <a:pt x="12700" y="6350"/>
                  </a:moveTo>
                  <a:lnTo>
                    <a:pt x="6350" y="12700"/>
                  </a:lnTo>
                  <a:lnTo>
                    <a:pt x="12700" y="12700"/>
                  </a:lnTo>
                  <a:lnTo>
                    <a:pt x="12700" y="6350"/>
                  </a:lnTo>
                  <a:close/>
                </a:path>
                <a:path w="4624705" h="636269">
                  <a:moveTo>
                    <a:pt x="4580001" y="6350"/>
                  </a:moveTo>
                  <a:lnTo>
                    <a:pt x="12700" y="6350"/>
                  </a:lnTo>
                  <a:lnTo>
                    <a:pt x="12700" y="12700"/>
                  </a:lnTo>
                  <a:lnTo>
                    <a:pt x="4580001" y="12700"/>
                  </a:lnTo>
                  <a:lnTo>
                    <a:pt x="4580001" y="6350"/>
                  </a:lnTo>
                  <a:close/>
                </a:path>
                <a:path w="4624705" h="636269">
                  <a:moveTo>
                    <a:pt x="4592701" y="6350"/>
                  </a:moveTo>
                  <a:lnTo>
                    <a:pt x="4580001" y="6350"/>
                  </a:lnTo>
                  <a:lnTo>
                    <a:pt x="4586351" y="12700"/>
                  </a:lnTo>
                  <a:lnTo>
                    <a:pt x="4592701" y="12700"/>
                  </a:lnTo>
                  <a:lnTo>
                    <a:pt x="4592701" y="6350"/>
                  </a:lnTo>
                  <a:close/>
                </a:path>
              </a:pathLst>
            </a:custGeom>
            <a:solidFill>
              <a:srgbClr val="7E7E7E"/>
            </a:solidFill>
          </p:spPr>
          <p:txBody>
            <a:bodyPr wrap="square" lIns="0" tIns="0" rIns="0" bIns="0" rtlCol="0"/>
            <a:lstStyle/>
            <a:p>
              <a:endParaRPr/>
            </a:p>
          </p:txBody>
        </p:sp>
      </p:grpSp>
      <p:sp>
        <p:nvSpPr>
          <p:cNvPr id="33" name="object 33"/>
          <p:cNvSpPr txBox="1"/>
          <p:nvPr/>
        </p:nvSpPr>
        <p:spPr>
          <a:xfrm>
            <a:off x="5112131" y="1757679"/>
            <a:ext cx="294005" cy="228268"/>
          </a:xfrm>
          <a:prstGeom prst="rect">
            <a:avLst/>
          </a:prstGeom>
        </p:spPr>
        <p:txBody>
          <a:bodyPr vert="horz" wrap="square" lIns="0" tIns="12700" rIns="0" bIns="0" rtlCol="0">
            <a:spAutoFit/>
          </a:bodyPr>
          <a:lstStyle/>
          <a:p>
            <a:pPr algn="ctr">
              <a:spcBef>
                <a:spcPts val="100"/>
              </a:spcBef>
            </a:pPr>
            <a:r>
              <a:rPr sz="700" spc="15" dirty="0">
                <a:solidFill>
                  <a:srgbClr val="003D79"/>
                </a:solidFill>
                <a:latin typeface="Arial"/>
                <a:cs typeface="Arial"/>
              </a:rPr>
              <a:t>&gt;1</a:t>
            </a:r>
            <a:endParaRPr sz="700">
              <a:latin typeface="Arial"/>
              <a:cs typeface="Arial"/>
            </a:endParaRPr>
          </a:p>
          <a:p>
            <a:pPr algn="ctr">
              <a:lnSpc>
                <a:spcPct val="100000"/>
              </a:lnSpc>
            </a:pPr>
            <a:r>
              <a:rPr sz="700" spc="-30" dirty="0">
                <a:solidFill>
                  <a:srgbClr val="003D79"/>
                </a:solidFill>
                <a:latin typeface="Arial"/>
                <a:cs typeface="Arial"/>
              </a:rPr>
              <a:t>з</a:t>
            </a:r>
            <a:r>
              <a:rPr sz="700" spc="-15" dirty="0">
                <a:solidFill>
                  <a:srgbClr val="003D79"/>
                </a:solidFill>
                <a:latin typeface="Arial"/>
                <a:cs typeface="Arial"/>
              </a:rPr>
              <a:t>а</a:t>
            </a:r>
            <a:r>
              <a:rPr sz="700" spc="-25" dirty="0">
                <a:solidFill>
                  <a:srgbClr val="003D79"/>
                </a:solidFill>
                <a:latin typeface="Arial"/>
                <a:cs typeface="Arial"/>
              </a:rPr>
              <a:t>я</a:t>
            </a:r>
            <a:r>
              <a:rPr sz="700" spc="-20" dirty="0">
                <a:solidFill>
                  <a:srgbClr val="003D79"/>
                </a:solidFill>
                <a:latin typeface="Arial"/>
                <a:cs typeface="Arial"/>
              </a:rPr>
              <a:t>в</a:t>
            </a:r>
            <a:r>
              <a:rPr sz="700" spc="25" dirty="0">
                <a:solidFill>
                  <a:srgbClr val="003D79"/>
                </a:solidFill>
                <a:latin typeface="Arial"/>
                <a:cs typeface="Arial"/>
              </a:rPr>
              <a:t>к</a:t>
            </a:r>
            <a:r>
              <a:rPr sz="700" spc="-20" dirty="0">
                <a:solidFill>
                  <a:srgbClr val="003D79"/>
                </a:solidFill>
                <a:latin typeface="Arial"/>
                <a:cs typeface="Arial"/>
              </a:rPr>
              <a:t>и</a:t>
            </a:r>
            <a:endParaRPr sz="700">
              <a:latin typeface="Arial"/>
              <a:cs typeface="Arial"/>
            </a:endParaRPr>
          </a:p>
        </p:txBody>
      </p:sp>
      <p:sp>
        <p:nvSpPr>
          <p:cNvPr id="34" name="object 34"/>
          <p:cNvSpPr txBox="1"/>
          <p:nvPr/>
        </p:nvSpPr>
        <p:spPr>
          <a:xfrm>
            <a:off x="4971796" y="1089025"/>
            <a:ext cx="466090" cy="120546"/>
          </a:xfrm>
          <a:prstGeom prst="rect">
            <a:avLst/>
          </a:prstGeom>
        </p:spPr>
        <p:txBody>
          <a:bodyPr vert="horz" wrap="square" lIns="0" tIns="12700" rIns="0" bIns="0" rtlCol="0">
            <a:spAutoFit/>
          </a:bodyPr>
          <a:lstStyle/>
          <a:p>
            <a:pPr marL="12700">
              <a:spcBef>
                <a:spcPts val="100"/>
              </a:spcBef>
            </a:pPr>
            <a:r>
              <a:rPr sz="700" dirty="0">
                <a:solidFill>
                  <a:srgbClr val="003D79"/>
                </a:solidFill>
                <a:latin typeface="Arial"/>
                <a:cs typeface="Arial"/>
              </a:rPr>
              <a:t>0, </a:t>
            </a:r>
            <a:r>
              <a:rPr sz="700" spc="20" dirty="0">
                <a:solidFill>
                  <a:srgbClr val="003D79"/>
                </a:solidFill>
                <a:latin typeface="Arial"/>
                <a:cs typeface="Arial"/>
              </a:rPr>
              <a:t>1</a:t>
            </a:r>
            <a:r>
              <a:rPr sz="700" spc="-85" dirty="0">
                <a:solidFill>
                  <a:srgbClr val="003D79"/>
                </a:solidFill>
                <a:latin typeface="Arial"/>
                <a:cs typeface="Arial"/>
              </a:rPr>
              <a:t> </a:t>
            </a:r>
            <a:r>
              <a:rPr sz="700" spc="-15" dirty="0">
                <a:solidFill>
                  <a:srgbClr val="003D79"/>
                </a:solidFill>
                <a:latin typeface="Arial"/>
                <a:cs typeface="Arial"/>
              </a:rPr>
              <a:t>заявка</a:t>
            </a:r>
            <a:endParaRPr sz="700">
              <a:latin typeface="Arial"/>
              <a:cs typeface="Arial"/>
            </a:endParaRPr>
          </a:p>
        </p:txBody>
      </p:sp>
      <p:grpSp>
        <p:nvGrpSpPr>
          <p:cNvPr id="35" name="object 35"/>
          <p:cNvGrpSpPr/>
          <p:nvPr/>
        </p:nvGrpSpPr>
        <p:grpSpPr>
          <a:xfrm>
            <a:off x="8506459" y="1141730"/>
            <a:ext cx="1177290" cy="1367790"/>
            <a:chOff x="7363459" y="1141730"/>
            <a:chExt cx="1177290" cy="1367790"/>
          </a:xfrm>
        </p:grpSpPr>
        <p:sp>
          <p:nvSpPr>
            <p:cNvPr id="36" name="object 36"/>
            <p:cNvSpPr/>
            <p:nvPr/>
          </p:nvSpPr>
          <p:spPr>
            <a:xfrm>
              <a:off x="7367269" y="1598930"/>
              <a:ext cx="226059" cy="198120"/>
            </a:xfrm>
            <a:prstGeom prst="rect">
              <a:avLst/>
            </a:prstGeom>
            <a:blipFill>
              <a:blip r:embed="rId5" cstate="print"/>
              <a:stretch>
                <a:fillRect/>
              </a:stretch>
            </a:blipFill>
          </p:spPr>
          <p:txBody>
            <a:bodyPr wrap="square" lIns="0" tIns="0" rIns="0" bIns="0" rtlCol="0"/>
            <a:lstStyle/>
            <a:p>
              <a:endParaRPr/>
            </a:p>
          </p:txBody>
        </p:sp>
        <p:sp>
          <p:nvSpPr>
            <p:cNvPr id="37" name="object 37"/>
            <p:cNvSpPr/>
            <p:nvPr/>
          </p:nvSpPr>
          <p:spPr>
            <a:xfrm>
              <a:off x="7367269" y="1598930"/>
              <a:ext cx="226060" cy="198120"/>
            </a:xfrm>
            <a:custGeom>
              <a:avLst/>
              <a:gdLst/>
              <a:ahLst/>
              <a:cxnLst/>
              <a:rect l="l" t="t" r="r" b="b"/>
              <a:pathLst>
                <a:path w="226059" h="198119">
                  <a:moveTo>
                    <a:pt x="0" y="99060"/>
                  </a:moveTo>
                  <a:lnTo>
                    <a:pt x="113029" y="0"/>
                  </a:lnTo>
                  <a:lnTo>
                    <a:pt x="226059" y="99060"/>
                  </a:lnTo>
                  <a:lnTo>
                    <a:pt x="113029" y="198120"/>
                  </a:lnTo>
                  <a:lnTo>
                    <a:pt x="0" y="99060"/>
                  </a:lnTo>
                  <a:close/>
                </a:path>
              </a:pathLst>
            </a:custGeom>
            <a:ln w="7619">
              <a:solidFill>
                <a:srgbClr val="7E8994"/>
              </a:solidFill>
            </a:ln>
          </p:spPr>
          <p:txBody>
            <a:bodyPr wrap="square" lIns="0" tIns="0" rIns="0" bIns="0" rtlCol="0"/>
            <a:lstStyle/>
            <a:p>
              <a:endParaRPr/>
            </a:p>
          </p:txBody>
        </p:sp>
        <p:sp>
          <p:nvSpPr>
            <p:cNvPr id="38" name="object 38"/>
            <p:cNvSpPr/>
            <p:nvPr/>
          </p:nvSpPr>
          <p:spPr>
            <a:xfrm>
              <a:off x="7472680" y="1141729"/>
              <a:ext cx="1068070" cy="1367790"/>
            </a:xfrm>
            <a:custGeom>
              <a:avLst/>
              <a:gdLst/>
              <a:ahLst/>
              <a:cxnLst/>
              <a:rect l="l" t="t" r="r" b="b"/>
              <a:pathLst>
                <a:path w="1068070" h="1367789">
                  <a:moveTo>
                    <a:pt x="1065403" y="38100"/>
                  </a:moveTo>
                  <a:lnTo>
                    <a:pt x="1052703" y="31750"/>
                  </a:lnTo>
                  <a:lnTo>
                    <a:pt x="989203" y="0"/>
                  </a:lnTo>
                  <a:lnTo>
                    <a:pt x="989203" y="31750"/>
                  </a:lnTo>
                  <a:lnTo>
                    <a:pt x="0" y="31750"/>
                  </a:lnTo>
                  <a:lnTo>
                    <a:pt x="0" y="456184"/>
                  </a:lnTo>
                  <a:lnTo>
                    <a:pt x="12700" y="456184"/>
                  </a:lnTo>
                  <a:lnTo>
                    <a:pt x="12700" y="44450"/>
                  </a:lnTo>
                  <a:lnTo>
                    <a:pt x="989203" y="44450"/>
                  </a:lnTo>
                  <a:lnTo>
                    <a:pt x="989203" y="76200"/>
                  </a:lnTo>
                  <a:lnTo>
                    <a:pt x="1052703" y="44450"/>
                  </a:lnTo>
                  <a:lnTo>
                    <a:pt x="1065403" y="38100"/>
                  </a:lnTo>
                  <a:close/>
                </a:path>
                <a:path w="1068070" h="1367789">
                  <a:moveTo>
                    <a:pt x="1067689" y="1329309"/>
                  </a:moveTo>
                  <a:lnTo>
                    <a:pt x="1054989" y="1322959"/>
                  </a:lnTo>
                  <a:lnTo>
                    <a:pt x="991489" y="1291209"/>
                  </a:lnTo>
                  <a:lnTo>
                    <a:pt x="991489" y="1322959"/>
                  </a:lnTo>
                  <a:lnTo>
                    <a:pt x="12700" y="1322959"/>
                  </a:lnTo>
                  <a:lnTo>
                    <a:pt x="12700" y="655320"/>
                  </a:lnTo>
                  <a:lnTo>
                    <a:pt x="0" y="655320"/>
                  </a:lnTo>
                  <a:lnTo>
                    <a:pt x="0" y="1335659"/>
                  </a:lnTo>
                  <a:lnTo>
                    <a:pt x="991489" y="1335659"/>
                  </a:lnTo>
                  <a:lnTo>
                    <a:pt x="991489" y="1367409"/>
                  </a:lnTo>
                  <a:lnTo>
                    <a:pt x="1054989" y="1335659"/>
                  </a:lnTo>
                  <a:lnTo>
                    <a:pt x="1067689" y="1329309"/>
                  </a:lnTo>
                  <a:close/>
                </a:path>
              </a:pathLst>
            </a:custGeom>
            <a:solidFill>
              <a:srgbClr val="7E7E7E"/>
            </a:solidFill>
          </p:spPr>
          <p:txBody>
            <a:bodyPr wrap="square" lIns="0" tIns="0" rIns="0" bIns="0" rtlCol="0"/>
            <a:lstStyle/>
            <a:p>
              <a:endParaRPr/>
            </a:p>
          </p:txBody>
        </p:sp>
      </p:grpSp>
      <p:sp>
        <p:nvSpPr>
          <p:cNvPr id="39" name="object 39"/>
          <p:cNvSpPr txBox="1"/>
          <p:nvPr/>
        </p:nvSpPr>
        <p:spPr>
          <a:xfrm>
            <a:off x="8639809" y="2301240"/>
            <a:ext cx="631190" cy="120546"/>
          </a:xfrm>
          <a:prstGeom prst="rect">
            <a:avLst/>
          </a:prstGeom>
        </p:spPr>
        <p:txBody>
          <a:bodyPr vert="horz" wrap="square" lIns="0" tIns="12700" rIns="0" bIns="0" rtlCol="0">
            <a:spAutoFit/>
          </a:bodyPr>
          <a:lstStyle/>
          <a:p>
            <a:pPr marL="12700">
              <a:spcBef>
                <a:spcPts val="100"/>
              </a:spcBef>
            </a:pPr>
            <a:r>
              <a:rPr sz="700" spc="-55" dirty="0">
                <a:solidFill>
                  <a:srgbClr val="003D79"/>
                </a:solidFill>
                <a:latin typeface="Arial"/>
                <a:cs typeface="Arial"/>
              </a:rPr>
              <a:t>Соответствует</a:t>
            </a:r>
            <a:r>
              <a:rPr sz="700" spc="-25" dirty="0">
                <a:solidFill>
                  <a:srgbClr val="003D79"/>
                </a:solidFill>
                <a:latin typeface="Arial"/>
                <a:cs typeface="Arial"/>
              </a:rPr>
              <a:t> </a:t>
            </a:r>
            <a:r>
              <a:rPr sz="700" spc="20" dirty="0">
                <a:solidFill>
                  <a:srgbClr val="003D79"/>
                </a:solidFill>
                <a:latin typeface="Arial"/>
                <a:cs typeface="Arial"/>
              </a:rPr>
              <a:t>0</a:t>
            </a:r>
            <a:endParaRPr sz="700">
              <a:latin typeface="Arial"/>
              <a:cs typeface="Arial"/>
            </a:endParaRPr>
          </a:p>
        </p:txBody>
      </p:sp>
      <p:sp>
        <p:nvSpPr>
          <p:cNvPr id="40" name="object 40"/>
          <p:cNvSpPr txBox="1"/>
          <p:nvPr/>
        </p:nvSpPr>
        <p:spPr>
          <a:xfrm>
            <a:off x="9617457" y="1428496"/>
            <a:ext cx="565785" cy="269240"/>
          </a:xfrm>
          <a:prstGeom prst="rect">
            <a:avLst/>
          </a:prstGeom>
        </p:spPr>
        <p:txBody>
          <a:bodyPr vert="horz" wrap="square" lIns="0" tIns="12700" rIns="0" bIns="0" rtlCol="0">
            <a:spAutoFit/>
          </a:bodyPr>
          <a:lstStyle/>
          <a:p>
            <a:pPr marL="65405" marR="5080" indent="-53340">
              <a:spcBef>
                <a:spcPts val="100"/>
              </a:spcBef>
            </a:pPr>
            <a:r>
              <a:rPr sz="800" spc="-50" dirty="0">
                <a:latin typeface="Arial"/>
                <a:cs typeface="Arial"/>
              </a:rPr>
              <a:t>З</a:t>
            </a:r>
            <a:r>
              <a:rPr sz="800" spc="-30" dirty="0">
                <a:latin typeface="Arial"/>
                <a:cs typeface="Arial"/>
              </a:rPr>
              <a:t>а</a:t>
            </a:r>
            <a:r>
              <a:rPr sz="800" spc="-40" dirty="0">
                <a:latin typeface="Arial"/>
                <a:cs typeface="Arial"/>
              </a:rPr>
              <a:t>к</a:t>
            </a:r>
            <a:r>
              <a:rPr sz="800" spc="-45" dirty="0">
                <a:latin typeface="Arial"/>
                <a:cs typeface="Arial"/>
              </a:rPr>
              <a:t>л</a:t>
            </a:r>
            <a:r>
              <a:rPr sz="800" spc="-5" dirty="0">
                <a:latin typeface="Arial"/>
                <a:cs typeface="Arial"/>
              </a:rPr>
              <a:t>ю</a:t>
            </a:r>
            <a:r>
              <a:rPr sz="800" spc="-25" dirty="0">
                <a:latin typeface="Arial"/>
                <a:cs typeface="Arial"/>
              </a:rPr>
              <a:t>ч</a:t>
            </a:r>
            <a:r>
              <a:rPr sz="800" spc="-30" dirty="0">
                <a:latin typeface="Arial"/>
                <a:cs typeface="Arial"/>
              </a:rPr>
              <a:t>е</a:t>
            </a:r>
            <a:r>
              <a:rPr sz="800" spc="-25" dirty="0">
                <a:latin typeface="Arial"/>
                <a:cs typeface="Arial"/>
              </a:rPr>
              <a:t>н</a:t>
            </a:r>
            <a:r>
              <a:rPr sz="800" spc="-55" dirty="0">
                <a:latin typeface="Arial"/>
                <a:cs typeface="Arial"/>
              </a:rPr>
              <a:t>и</a:t>
            </a:r>
            <a:r>
              <a:rPr sz="800" spc="-20" dirty="0">
                <a:latin typeface="Arial"/>
                <a:cs typeface="Arial"/>
              </a:rPr>
              <a:t>е  </a:t>
            </a:r>
            <a:r>
              <a:rPr sz="800" spc="-30" dirty="0">
                <a:latin typeface="Arial"/>
                <a:cs typeface="Arial"/>
              </a:rPr>
              <a:t>контракта</a:t>
            </a:r>
            <a:endParaRPr sz="800">
              <a:latin typeface="Arial"/>
              <a:cs typeface="Arial"/>
            </a:endParaRPr>
          </a:p>
        </p:txBody>
      </p:sp>
      <p:sp>
        <p:nvSpPr>
          <p:cNvPr id="41" name="object 41"/>
          <p:cNvSpPr/>
          <p:nvPr/>
        </p:nvSpPr>
        <p:spPr>
          <a:xfrm>
            <a:off x="9682480" y="891552"/>
            <a:ext cx="431800" cy="1828800"/>
          </a:xfrm>
          <a:custGeom>
            <a:avLst/>
            <a:gdLst/>
            <a:ahLst/>
            <a:cxnLst/>
            <a:rect l="l" t="t" r="r" b="b"/>
            <a:pathLst>
              <a:path w="431800" h="1828800">
                <a:moveTo>
                  <a:pt x="143891" y="328917"/>
                </a:moveTo>
                <a:lnTo>
                  <a:pt x="139954" y="325107"/>
                </a:lnTo>
                <a:lnTo>
                  <a:pt x="121031" y="325107"/>
                </a:lnTo>
                <a:lnTo>
                  <a:pt x="116967" y="328917"/>
                </a:lnTo>
                <a:lnTo>
                  <a:pt x="116967" y="339090"/>
                </a:lnTo>
                <a:lnTo>
                  <a:pt x="121031" y="342900"/>
                </a:lnTo>
                <a:lnTo>
                  <a:pt x="139954" y="342900"/>
                </a:lnTo>
                <a:lnTo>
                  <a:pt x="143891" y="339090"/>
                </a:lnTo>
                <a:lnTo>
                  <a:pt x="143891" y="328917"/>
                </a:lnTo>
                <a:close/>
              </a:path>
              <a:path w="431800" h="1828800">
                <a:moveTo>
                  <a:pt x="143891" y="284467"/>
                </a:moveTo>
                <a:lnTo>
                  <a:pt x="139954" y="279400"/>
                </a:lnTo>
                <a:lnTo>
                  <a:pt x="121031" y="279400"/>
                </a:lnTo>
                <a:lnTo>
                  <a:pt x="116967" y="284467"/>
                </a:lnTo>
                <a:lnTo>
                  <a:pt x="116967" y="293357"/>
                </a:lnTo>
                <a:lnTo>
                  <a:pt x="121031" y="298450"/>
                </a:lnTo>
                <a:lnTo>
                  <a:pt x="139954" y="298450"/>
                </a:lnTo>
                <a:lnTo>
                  <a:pt x="143891" y="293357"/>
                </a:lnTo>
                <a:lnTo>
                  <a:pt x="143891" y="284467"/>
                </a:lnTo>
                <a:close/>
              </a:path>
              <a:path w="431800" h="1828800">
                <a:moveTo>
                  <a:pt x="143891" y="238747"/>
                </a:moveTo>
                <a:lnTo>
                  <a:pt x="139954" y="234950"/>
                </a:lnTo>
                <a:lnTo>
                  <a:pt x="121031" y="234950"/>
                </a:lnTo>
                <a:lnTo>
                  <a:pt x="116967" y="238747"/>
                </a:lnTo>
                <a:lnTo>
                  <a:pt x="116967" y="248907"/>
                </a:lnTo>
                <a:lnTo>
                  <a:pt x="121031" y="252717"/>
                </a:lnTo>
                <a:lnTo>
                  <a:pt x="139954" y="252717"/>
                </a:lnTo>
                <a:lnTo>
                  <a:pt x="143891" y="248907"/>
                </a:lnTo>
                <a:lnTo>
                  <a:pt x="143891" y="238747"/>
                </a:lnTo>
                <a:close/>
              </a:path>
              <a:path w="431800" h="1828800">
                <a:moveTo>
                  <a:pt x="188849" y="419100"/>
                </a:moveTo>
                <a:lnTo>
                  <a:pt x="184912" y="415290"/>
                </a:lnTo>
                <a:lnTo>
                  <a:pt x="93980" y="415290"/>
                </a:lnTo>
                <a:lnTo>
                  <a:pt x="89916" y="419100"/>
                </a:lnTo>
                <a:lnTo>
                  <a:pt x="89916" y="429247"/>
                </a:lnTo>
                <a:lnTo>
                  <a:pt x="93980" y="433057"/>
                </a:lnTo>
                <a:lnTo>
                  <a:pt x="184912" y="433057"/>
                </a:lnTo>
                <a:lnTo>
                  <a:pt x="188849" y="429247"/>
                </a:lnTo>
                <a:lnTo>
                  <a:pt x="188849" y="419100"/>
                </a:lnTo>
                <a:close/>
              </a:path>
              <a:path w="431800" h="1828800">
                <a:moveTo>
                  <a:pt x="270002" y="1604886"/>
                </a:moveTo>
                <a:lnTo>
                  <a:pt x="269875" y="1597266"/>
                </a:lnTo>
                <a:lnTo>
                  <a:pt x="265430" y="1592694"/>
                </a:lnTo>
                <a:lnTo>
                  <a:pt x="257937" y="1585201"/>
                </a:lnTo>
                <a:lnTo>
                  <a:pt x="251333" y="1578597"/>
                </a:lnTo>
                <a:lnTo>
                  <a:pt x="248920" y="1576311"/>
                </a:lnTo>
                <a:lnTo>
                  <a:pt x="245999" y="1575168"/>
                </a:lnTo>
                <a:lnTo>
                  <a:pt x="239903" y="1575168"/>
                </a:lnTo>
                <a:lnTo>
                  <a:pt x="236855" y="1576311"/>
                </a:lnTo>
                <a:lnTo>
                  <a:pt x="191262" y="1621904"/>
                </a:lnTo>
                <a:lnTo>
                  <a:pt x="189738" y="1621904"/>
                </a:lnTo>
                <a:lnTo>
                  <a:pt x="153289" y="1585455"/>
                </a:lnTo>
                <a:lnTo>
                  <a:pt x="144399" y="1576565"/>
                </a:lnTo>
                <a:lnTo>
                  <a:pt x="141351" y="1575295"/>
                </a:lnTo>
                <a:lnTo>
                  <a:pt x="134874" y="1575295"/>
                </a:lnTo>
                <a:lnTo>
                  <a:pt x="131826" y="1576565"/>
                </a:lnTo>
                <a:lnTo>
                  <a:pt x="129540" y="1578724"/>
                </a:lnTo>
                <a:lnTo>
                  <a:pt x="110998" y="1597266"/>
                </a:lnTo>
                <a:lnTo>
                  <a:pt x="110998" y="1604886"/>
                </a:lnTo>
                <a:lnTo>
                  <a:pt x="128143" y="1622031"/>
                </a:lnTo>
                <a:lnTo>
                  <a:pt x="131445" y="1622031"/>
                </a:lnTo>
                <a:lnTo>
                  <a:pt x="133350" y="1619999"/>
                </a:lnTo>
                <a:lnTo>
                  <a:pt x="135382" y="1618094"/>
                </a:lnTo>
                <a:lnTo>
                  <a:pt x="135382" y="1614792"/>
                </a:lnTo>
                <a:lnTo>
                  <a:pt x="133350" y="1612760"/>
                </a:lnTo>
                <a:lnTo>
                  <a:pt x="123063" y="1602346"/>
                </a:lnTo>
                <a:lnTo>
                  <a:pt x="122301" y="1601711"/>
                </a:lnTo>
                <a:lnTo>
                  <a:pt x="122301" y="1600568"/>
                </a:lnTo>
                <a:lnTo>
                  <a:pt x="137287" y="1585582"/>
                </a:lnTo>
                <a:lnTo>
                  <a:pt x="137795" y="1585455"/>
                </a:lnTo>
                <a:lnTo>
                  <a:pt x="138303" y="1585455"/>
                </a:lnTo>
                <a:lnTo>
                  <a:pt x="138938" y="1585582"/>
                </a:lnTo>
                <a:lnTo>
                  <a:pt x="139319" y="1586090"/>
                </a:lnTo>
                <a:lnTo>
                  <a:pt x="184277" y="1630921"/>
                </a:lnTo>
                <a:lnTo>
                  <a:pt x="187325" y="1632191"/>
                </a:lnTo>
                <a:lnTo>
                  <a:pt x="193675" y="1632191"/>
                </a:lnTo>
                <a:lnTo>
                  <a:pt x="196723" y="1630921"/>
                </a:lnTo>
                <a:lnTo>
                  <a:pt x="205727" y="1621904"/>
                </a:lnTo>
                <a:lnTo>
                  <a:pt x="242443" y="1585201"/>
                </a:lnTo>
                <a:lnTo>
                  <a:pt x="243459" y="1585201"/>
                </a:lnTo>
                <a:lnTo>
                  <a:pt x="243967" y="1585836"/>
                </a:lnTo>
                <a:lnTo>
                  <a:pt x="258699" y="1600568"/>
                </a:lnTo>
                <a:lnTo>
                  <a:pt x="258597" y="1601711"/>
                </a:lnTo>
                <a:lnTo>
                  <a:pt x="258191" y="1602219"/>
                </a:lnTo>
                <a:lnTo>
                  <a:pt x="210693" y="1649717"/>
                </a:lnTo>
                <a:lnTo>
                  <a:pt x="210693" y="1657337"/>
                </a:lnTo>
                <a:lnTo>
                  <a:pt x="257937" y="1704708"/>
                </a:lnTo>
                <a:lnTo>
                  <a:pt x="258699" y="1705343"/>
                </a:lnTo>
                <a:lnTo>
                  <a:pt x="258699" y="1706486"/>
                </a:lnTo>
                <a:lnTo>
                  <a:pt x="243713" y="1721472"/>
                </a:lnTo>
                <a:lnTo>
                  <a:pt x="243205" y="1721599"/>
                </a:lnTo>
                <a:lnTo>
                  <a:pt x="242697" y="1721599"/>
                </a:lnTo>
                <a:lnTo>
                  <a:pt x="242062" y="1721472"/>
                </a:lnTo>
                <a:lnTo>
                  <a:pt x="241681" y="1720964"/>
                </a:lnTo>
                <a:lnTo>
                  <a:pt x="205765" y="1685150"/>
                </a:lnTo>
                <a:lnTo>
                  <a:pt x="196723" y="1676133"/>
                </a:lnTo>
                <a:lnTo>
                  <a:pt x="193675" y="1674863"/>
                </a:lnTo>
                <a:lnTo>
                  <a:pt x="187325" y="1674863"/>
                </a:lnTo>
                <a:lnTo>
                  <a:pt x="184277" y="1676133"/>
                </a:lnTo>
                <a:lnTo>
                  <a:pt x="138811" y="1721599"/>
                </a:lnTo>
                <a:lnTo>
                  <a:pt x="137414" y="1721599"/>
                </a:lnTo>
                <a:lnTo>
                  <a:pt x="122809" y="1706994"/>
                </a:lnTo>
                <a:lnTo>
                  <a:pt x="122174" y="1706486"/>
                </a:lnTo>
                <a:lnTo>
                  <a:pt x="122301" y="1705343"/>
                </a:lnTo>
                <a:lnTo>
                  <a:pt x="170307" y="1657337"/>
                </a:lnTo>
                <a:lnTo>
                  <a:pt x="170307" y="1649717"/>
                </a:lnTo>
                <a:lnTo>
                  <a:pt x="148463" y="1627746"/>
                </a:lnTo>
                <a:lnTo>
                  <a:pt x="145161" y="1627746"/>
                </a:lnTo>
                <a:lnTo>
                  <a:pt x="143129" y="1629778"/>
                </a:lnTo>
                <a:lnTo>
                  <a:pt x="141224" y="1631810"/>
                </a:lnTo>
                <a:lnTo>
                  <a:pt x="141224" y="1635112"/>
                </a:lnTo>
                <a:lnTo>
                  <a:pt x="159004" y="1652892"/>
                </a:lnTo>
                <a:lnTo>
                  <a:pt x="159004" y="1654162"/>
                </a:lnTo>
                <a:lnTo>
                  <a:pt x="110998" y="1702168"/>
                </a:lnTo>
                <a:lnTo>
                  <a:pt x="111112" y="1709788"/>
                </a:lnTo>
                <a:lnTo>
                  <a:pt x="115570" y="1714360"/>
                </a:lnTo>
                <a:lnTo>
                  <a:pt x="129667" y="1728457"/>
                </a:lnTo>
                <a:lnTo>
                  <a:pt x="131953" y="1730616"/>
                </a:lnTo>
                <a:lnTo>
                  <a:pt x="134874" y="1731886"/>
                </a:lnTo>
                <a:lnTo>
                  <a:pt x="141224" y="1731886"/>
                </a:lnTo>
                <a:lnTo>
                  <a:pt x="144272" y="1730616"/>
                </a:lnTo>
                <a:lnTo>
                  <a:pt x="153289" y="1721599"/>
                </a:lnTo>
                <a:lnTo>
                  <a:pt x="189738" y="1685150"/>
                </a:lnTo>
                <a:lnTo>
                  <a:pt x="191262" y="1685150"/>
                </a:lnTo>
                <a:lnTo>
                  <a:pt x="236601" y="1730489"/>
                </a:lnTo>
                <a:lnTo>
                  <a:pt x="239649" y="1731759"/>
                </a:lnTo>
                <a:lnTo>
                  <a:pt x="246126" y="1731759"/>
                </a:lnTo>
                <a:lnTo>
                  <a:pt x="249174" y="1730489"/>
                </a:lnTo>
                <a:lnTo>
                  <a:pt x="251460" y="1728330"/>
                </a:lnTo>
                <a:lnTo>
                  <a:pt x="258191" y="1721599"/>
                </a:lnTo>
                <a:lnTo>
                  <a:pt x="270002" y="1709788"/>
                </a:lnTo>
                <a:lnTo>
                  <a:pt x="270002" y="1702168"/>
                </a:lnTo>
                <a:lnTo>
                  <a:pt x="221996" y="1654162"/>
                </a:lnTo>
                <a:lnTo>
                  <a:pt x="221996" y="1652892"/>
                </a:lnTo>
                <a:lnTo>
                  <a:pt x="270002" y="1604886"/>
                </a:lnTo>
                <a:close/>
              </a:path>
              <a:path w="431800" h="1828800">
                <a:moveTo>
                  <a:pt x="296799" y="121907"/>
                </a:moveTo>
                <a:lnTo>
                  <a:pt x="292862" y="118097"/>
                </a:lnTo>
                <a:lnTo>
                  <a:pt x="138938" y="118097"/>
                </a:lnTo>
                <a:lnTo>
                  <a:pt x="134874" y="121907"/>
                </a:lnTo>
                <a:lnTo>
                  <a:pt x="134874" y="132067"/>
                </a:lnTo>
                <a:lnTo>
                  <a:pt x="138938" y="135890"/>
                </a:lnTo>
                <a:lnTo>
                  <a:pt x="292862" y="135890"/>
                </a:lnTo>
                <a:lnTo>
                  <a:pt x="296799" y="132067"/>
                </a:lnTo>
                <a:lnTo>
                  <a:pt x="296799" y="121907"/>
                </a:lnTo>
                <a:close/>
              </a:path>
              <a:path w="431800" h="1828800">
                <a:moveTo>
                  <a:pt x="314833" y="328917"/>
                </a:moveTo>
                <a:lnTo>
                  <a:pt x="310769" y="325107"/>
                </a:lnTo>
                <a:lnTo>
                  <a:pt x="165989" y="325107"/>
                </a:lnTo>
                <a:lnTo>
                  <a:pt x="161925" y="328917"/>
                </a:lnTo>
                <a:lnTo>
                  <a:pt x="161925" y="339090"/>
                </a:lnTo>
                <a:lnTo>
                  <a:pt x="165989" y="342900"/>
                </a:lnTo>
                <a:lnTo>
                  <a:pt x="310769" y="342900"/>
                </a:lnTo>
                <a:lnTo>
                  <a:pt x="314833" y="339090"/>
                </a:lnTo>
                <a:lnTo>
                  <a:pt x="314833" y="328917"/>
                </a:lnTo>
                <a:close/>
              </a:path>
              <a:path w="431800" h="1828800">
                <a:moveTo>
                  <a:pt x="314833" y="284467"/>
                </a:moveTo>
                <a:lnTo>
                  <a:pt x="310769" y="279400"/>
                </a:lnTo>
                <a:lnTo>
                  <a:pt x="165989" y="279400"/>
                </a:lnTo>
                <a:lnTo>
                  <a:pt x="161925" y="284467"/>
                </a:lnTo>
                <a:lnTo>
                  <a:pt x="161925" y="293357"/>
                </a:lnTo>
                <a:lnTo>
                  <a:pt x="165989" y="298450"/>
                </a:lnTo>
                <a:lnTo>
                  <a:pt x="310769" y="298450"/>
                </a:lnTo>
                <a:lnTo>
                  <a:pt x="314833" y="293357"/>
                </a:lnTo>
                <a:lnTo>
                  <a:pt x="314833" y="284467"/>
                </a:lnTo>
                <a:close/>
              </a:path>
              <a:path w="431800" h="1828800">
                <a:moveTo>
                  <a:pt x="314833" y="238747"/>
                </a:moveTo>
                <a:lnTo>
                  <a:pt x="310769" y="234950"/>
                </a:lnTo>
                <a:lnTo>
                  <a:pt x="165989" y="234950"/>
                </a:lnTo>
                <a:lnTo>
                  <a:pt x="161925" y="238747"/>
                </a:lnTo>
                <a:lnTo>
                  <a:pt x="161925" y="248907"/>
                </a:lnTo>
                <a:lnTo>
                  <a:pt x="165989" y="252717"/>
                </a:lnTo>
                <a:lnTo>
                  <a:pt x="310769" y="252717"/>
                </a:lnTo>
                <a:lnTo>
                  <a:pt x="314833" y="248907"/>
                </a:lnTo>
                <a:lnTo>
                  <a:pt x="314833" y="238747"/>
                </a:lnTo>
                <a:close/>
              </a:path>
              <a:path w="431800" h="1828800">
                <a:moveTo>
                  <a:pt x="341884" y="166357"/>
                </a:moveTo>
                <a:lnTo>
                  <a:pt x="337820" y="162547"/>
                </a:lnTo>
                <a:lnTo>
                  <a:pt x="93980" y="162547"/>
                </a:lnTo>
                <a:lnTo>
                  <a:pt x="89916" y="166357"/>
                </a:lnTo>
                <a:lnTo>
                  <a:pt x="89916" y="176517"/>
                </a:lnTo>
                <a:lnTo>
                  <a:pt x="93980" y="180340"/>
                </a:lnTo>
                <a:lnTo>
                  <a:pt x="337820" y="180340"/>
                </a:lnTo>
                <a:lnTo>
                  <a:pt x="341884" y="176517"/>
                </a:lnTo>
                <a:lnTo>
                  <a:pt x="341884" y="166357"/>
                </a:lnTo>
                <a:close/>
              </a:path>
              <a:path w="431800" h="1828800">
                <a:moveTo>
                  <a:pt x="359791" y="433057"/>
                </a:moveTo>
                <a:lnTo>
                  <a:pt x="356958" y="419100"/>
                </a:lnTo>
                <a:lnTo>
                  <a:pt x="349250" y="407657"/>
                </a:lnTo>
                <a:lnTo>
                  <a:pt x="337820" y="400050"/>
                </a:lnTo>
                <a:lnTo>
                  <a:pt x="323850" y="397497"/>
                </a:lnTo>
                <a:lnTo>
                  <a:pt x="318897" y="397497"/>
                </a:lnTo>
                <a:lnTo>
                  <a:pt x="314833" y="401307"/>
                </a:lnTo>
                <a:lnTo>
                  <a:pt x="314833" y="411467"/>
                </a:lnTo>
                <a:lnTo>
                  <a:pt x="318897" y="415290"/>
                </a:lnTo>
                <a:lnTo>
                  <a:pt x="323850" y="415290"/>
                </a:lnTo>
                <a:lnTo>
                  <a:pt x="330835" y="416547"/>
                </a:lnTo>
                <a:lnTo>
                  <a:pt x="336575" y="420357"/>
                </a:lnTo>
                <a:lnTo>
                  <a:pt x="340448" y="425450"/>
                </a:lnTo>
                <a:lnTo>
                  <a:pt x="341884" y="433057"/>
                </a:lnTo>
                <a:lnTo>
                  <a:pt x="341884" y="438150"/>
                </a:lnTo>
                <a:lnTo>
                  <a:pt x="345821" y="441947"/>
                </a:lnTo>
                <a:lnTo>
                  <a:pt x="355854" y="441947"/>
                </a:lnTo>
                <a:lnTo>
                  <a:pt x="359791" y="438150"/>
                </a:lnTo>
                <a:lnTo>
                  <a:pt x="359791" y="433057"/>
                </a:lnTo>
                <a:close/>
              </a:path>
              <a:path w="431800" h="1828800">
                <a:moveTo>
                  <a:pt x="364490" y="1631937"/>
                </a:moveTo>
                <a:lnTo>
                  <a:pt x="344754" y="1570278"/>
                </a:lnTo>
                <a:lnTo>
                  <a:pt x="306070" y="1521701"/>
                </a:lnTo>
                <a:lnTo>
                  <a:pt x="252234" y="1489506"/>
                </a:lnTo>
                <a:lnTo>
                  <a:pt x="248793" y="1488554"/>
                </a:lnTo>
                <a:lnTo>
                  <a:pt x="221996" y="1481137"/>
                </a:lnTo>
                <a:lnTo>
                  <a:pt x="156019" y="1481645"/>
                </a:lnTo>
                <a:lnTo>
                  <a:pt x="93306" y="1507629"/>
                </a:lnTo>
                <a:lnTo>
                  <a:pt x="44589" y="1556346"/>
                </a:lnTo>
                <a:lnTo>
                  <a:pt x="18605" y="1619059"/>
                </a:lnTo>
                <a:lnTo>
                  <a:pt x="15290" y="1652892"/>
                </a:lnTo>
                <a:lnTo>
                  <a:pt x="15290" y="1654162"/>
                </a:lnTo>
                <a:lnTo>
                  <a:pt x="25565" y="1712810"/>
                </a:lnTo>
                <a:lnTo>
                  <a:pt x="55245" y="1765033"/>
                </a:lnTo>
                <a:lnTo>
                  <a:pt x="57785" y="1766938"/>
                </a:lnTo>
                <a:lnTo>
                  <a:pt x="60325" y="1766938"/>
                </a:lnTo>
                <a:lnTo>
                  <a:pt x="61595" y="1766557"/>
                </a:lnTo>
                <a:lnTo>
                  <a:pt x="62484" y="1765668"/>
                </a:lnTo>
                <a:lnTo>
                  <a:pt x="64643" y="1763890"/>
                </a:lnTo>
                <a:lnTo>
                  <a:pt x="65024" y="1760715"/>
                </a:lnTo>
                <a:lnTo>
                  <a:pt x="63246" y="1758429"/>
                </a:lnTo>
                <a:lnTo>
                  <a:pt x="47053" y="1735048"/>
                </a:lnTo>
                <a:lnTo>
                  <a:pt x="35242" y="1709318"/>
                </a:lnTo>
                <a:lnTo>
                  <a:pt x="27990" y="1681924"/>
                </a:lnTo>
                <a:lnTo>
                  <a:pt x="25577" y="1654162"/>
                </a:lnTo>
                <a:lnTo>
                  <a:pt x="25577" y="1652892"/>
                </a:lnTo>
                <a:lnTo>
                  <a:pt x="37985" y="1590370"/>
                </a:lnTo>
                <a:lnTo>
                  <a:pt x="73787" y="1536814"/>
                </a:lnTo>
                <a:lnTo>
                  <a:pt x="127330" y="1501025"/>
                </a:lnTo>
                <a:lnTo>
                  <a:pt x="190500" y="1488554"/>
                </a:lnTo>
                <a:lnTo>
                  <a:pt x="220141" y="1491234"/>
                </a:lnTo>
                <a:lnTo>
                  <a:pt x="275196" y="1511922"/>
                </a:lnTo>
                <a:lnTo>
                  <a:pt x="319582" y="1550809"/>
                </a:lnTo>
                <a:lnTo>
                  <a:pt x="347281" y="1601978"/>
                </a:lnTo>
                <a:lnTo>
                  <a:pt x="354330" y="1633461"/>
                </a:lnTo>
                <a:lnTo>
                  <a:pt x="356870" y="1635366"/>
                </a:lnTo>
                <a:lnTo>
                  <a:pt x="362458" y="1634604"/>
                </a:lnTo>
                <a:lnTo>
                  <a:pt x="364490" y="1631937"/>
                </a:lnTo>
                <a:close/>
              </a:path>
              <a:path w="431800" h="1828800">
                <a:moveTo>
                  <a:pt x="365760" y="1650733"/>
                </a:moveTo>
                <a:lnTo>
                  <a:pt x="363474" y="1648447"/>
                </a:lnTo>
                <a:lnTo>
                  <a:pt x="357759" y="1648447"/>
                </a:lnTo>
                <a:lnTo>
                  <a:pt x="355473" y="1650733"/>
                </a:lnTo>
                <a:lnTo>
                  <a:pt x="355409" y="1654162"/>
                </a:lnTo>
                <a:lnTo>
                  <a:pt x="352298" y="1685963"/>
                </a:lnTo>
                <a:lnTo>
                  <a:pt x="327875" y="1745030"/>
                </a:lnTo>
                <a:lnTo>
                  <a:pt x="281990" y="1790915"/>
                </a:lnTo>
                <a:lnTo>
                  <a:pt x="222923" y="1815338"/>
                </a:lnTo>
                <a:lnTo>
                  <a:pt x="190500" y="1818500"/>
                </a:lnTo>
                <a:lnTo>
                  <a:pt x="159905" y="1815668"/>
                </a:lnTo>
                <a:lnTo>
                  <a:pt x="130708" y="1807324"/>
                </a:lnTo>
                <a:lnTo>
                  <a:pt x="103555" y="1793748"/>
                </a:lnTo>
                <a:lnTo>
                  <a:pt x="79121" y="1775193"/>
                </a:lnTo>
                <a:lnTo>
                  <a:pt x="76962" y="1773288"/>
                </a:lnTo>
                <a:lnTo>
                  <a:pt x="73787" y="1773415"/>
                </a:lnTo>
                <a:lnTo>
                  <a:pt x="69964" y="1777479"/>
                </a:lnTo>
                <a:lnTo>
                  <a:pt x="69977" y="1780908"/>
                </a:lnTo>
                <a:lnTo>
                  <a:pt x="72136" y="1782813"/>
                </a:lnTo>
                <a:lnTo>
                  <a:pt x="98107" y="1802485"/>
                </a:lnTo>
                <a:lnTo>
                  <a:pt x="126974" y="1816900"/>
                </a:lnTo>
                <a:lnTo>
                  <a:pt x="158013" y="1825777"/>
                </a:lnTo>
                <a:lnTo>
                  <a:pt x="190500" y="1828787"/>
                </a:lnTo>
                <a:lnTo>
                  <a:pt x="224967" y="1825421"/>
                </a:lnTo>
                <a:lnTo>
                  <a:pt x="247764" y="1818500"/>
                </a:lnTo>
                <a:lnTo>
                  <a:pt x="257619" y="1815515"/>
                </a:lnTo>
                <a:lnTo>
                  <a:pt x="314452" y="1777479"/>
                </a:lnTo>
                <a:lnTo>
                  <a:pt x="352488" y="1720646"/>
                </a:lnTo>
                <a:lnTo>
                  <a:pt x="365696" y="1654162"/>
                </a:lnTo>
                <a:lnTo>
                  <a:pt x="365760" y="1650733"/>
                </a:lnTo>
                <a:close/>
              </a:path>
              <a:path w="431800" h="1828800">
                <a:moveTo>
                  <a:pt x="395859" y="76200"/>
                </a:moveTo>
                <a:lnTo>
                  <a:pt x="391795" y="72390"/>
                </a:lnTo>
                <a:lnTo>
                  <a:pt x="386842" y="72390"/>
                </a:lnTo>
                <a:lnTo>
                  <a:pt x="376339" y="71107"/>
                </a:lnTo>
                <a:lnTo>
                  <a:pt x="367741" y="64757"/>
                </a:lnTo>
                <a:lnTo>
                  <a:pt x="361924" y="55867"/>
                </a:lnTo>
                <a:lnTo>
                  <a:pt x="361657" y="54597"/>
                </a:lnTo>
                <a:lnTo>
                  <a:pt x="359791" y="45707"/>
                </a:lnTo>
                <a:lnTo>
                  <a:pt x="359791" y="40640"/>
                </a:lnTo>
                <a:lnTo>
                  <a:pt x="355854" y="36817"/>
                </a:lnTo>
                <a:lnTo>
                  <a:pt x="75946" y="36817"/>
                </a:lnTo>
                <a:lnTo>
                  <a:pt x="72009" y="40640"/>
                </a:lnTo>
                <a:lnTo>
                  <a:pt x="72009" y="45707"/>
                </a:lnTo>
                <a:lnTo>
                  <a:pt x="69862" y="55867"/>
                </a:lnTo>
                <a:lnTo>
                  <a:pt x="64046" y="64757"/>
                </a:lnTo>
                <a:lnTo>
                  <a:pt x="55448" y="71107"/>
                </a:lnTo>
                <a:lnTo>
                  <a:pt x="44958" y="72390"/>
                </a:lnTo>
                <a:lnTo>
                  <a:pt x="40005" y="72390"/>
                </a:lnTo>
                <a:lnTo>
                  <a:pt x="35941" y="76200"/>
                </a:lnTo>
                <a:lnTo>
                  <a:pt x="35941" y="464807"/>
                </a:lnTo>
                <a:lnTo>
                  <a:pt x="40005" y="468617"/>
                </a:lnTo>
                <a:lnTo>
                  <a:pt x="44958" y="468617"/>
                </a:lnTo>
                <a:lnTo>
                  <a:pt x="55448" y="471157"/>
                </a:lnTo>
                <a:lnTo>
                  <a:pt x="64046" y="477507"/>
                </a:lnTo>
                <a:lnTo>
                  <a:pt x="69862" y="485140"/>
                </a:lnTo>
                <a:lnTo>
                  <a:pt x="72009" y="496557"/>
                </a:lnTo>
                <a:lnTo>
                  <a:pt x="72009" y="501650"/>
                </a:lnTo>
                <a:lnTo>
                  <a:pt x="75946" y="505447"/>
                </a:lnTo>
                <a:lnTo>
                  <a:pt x="220853" y="505447"/>
                </a:lnTo>
                <a:lnTo>
                  <a:pt x="224917" y="501650"/>
                </a:lnTo>
                <a:lnTo>
                  <a:pt x="224917" y="491490"/>
                </a:lnTo>
                <a:lnTo>
                  <a:pt x="220853" y="487667"/>
                </a:lnTo>
                <a:lnTo>
                  <a:pt x="89027" y="487667"/>
                </a:lnTo>
                <a:lnTo>
                  <a:pt x="84531" y="474967"/>
                </a:lnTo>
                <a:lnTo>
                  <a:pt x="76784" y="464807"/>
                </a:lnTo>
                <a:lnTo>
                  <a:pt x="66395" y="455917"/>
                </a:lnTo>
                <a:lnTo>
                  <a:pt x="53975" y="452107"/>
                </a:lnTo>
                <a:lnTo>
                  <a:pt x="53975" y="90157"/>
                </a:lnTo>
                <a:lnTo>
                  <a:pt x="66395" y="85090"/>
                </a:lnTo>
                <a:lnTo>
                  <a:pt x="76784" y="77457"/>
                </a:lnTo>
                <a:lnTo>
                  <a:pt x="84531" y="67297"/>
                </a:lnTo>
                <a:lnTo>
                  <a:pt x="89027" y="54597"/>
                </a:lnTo>
                <a:lnTo>
                  <a:pt x="342773" y="54597"/>
                </a:lnTo>
                <a:lnTo>
                  <a:pt x="347256" y="67297"/>
                </a:lnTo>
                <a:lnTo>
                  <a:pt x="355003" y="77457"/>
                </a:lnTo>
                <a:lnTo>
                  <a:pt x="365391" y="85090"/>
                </a:lnTo>
                <a:lnTo>
                  <a:pt x="377825" y="90157"/>
                </a:lnTo>
                <a:lnTo>
                  <a:pt x="377825" y="365747"/>
                </a:lnTo>
                <a:lnTo>
                  <a:pt x="381889" y="369557"/>
                </a:lnTo>
                <a:lnTo>
                  <a:pt x="391795" y="369557"/>
                </a:lnTo>
                <a:lnTo>
                  <a:pt x="395859" y="365747"/>
                </a:lnTo>
                <a:lnTo>
                  <a:pt x="395859" y="76200"/>
                </a:lnTo>
                <a:close/>
              </a:path>
              <a:path w="431800" h="1828800">
                <a:moveTo>
                  <a:pt x="431800" y="27940"/>
                </a:moveTo>
                <a:lnTo>
                  <a:pt x="430149" y="19050"/>
                </a:lnTo>
                <a:lnTo>
                  <a:pt x="429679" y="16497"/>
                </a:lnTo>
                <a:lnTo>
                  <a:pt x="423887" y="8890"/>
                </a:lnTo>
                <a:lnTo>
                  <a:pt x="415290" y="2540"/>
                </a:lnTo>
                <a:lnTo>
                  <a:pt x="413766" y="2184"/>
                </a:lnTo>
                <a:lnTo>
                  <a:pt x="413766" y="22847"/>
                </a:lnTo>
                <a:lnTo>
                  <a:pt x="413766" y="515607"/>
                </a:lnTo>
                <a:lnTo>
                  <a:pt x="413131" y="518147"/>
                </a:lnTo>
                <a:lnTo>
                  <a:pt x="411988" y="519417"/>
                </a:lnTo>
                <a:lnTo>
                  <a:pt x="399288" y="497078"/>
                </a:lnTo>
                <a:lnTo>
                  <a:pt x="399288" y="533400"/>
                </a:lnTo>
                <a:lnTo>
                  <a:pt x="385699" y="535940"/>
                </a:lnTo>
                <a:lnTo>
                  <a:pt x="383794" y="535940"/>
                </a:lnTo>
                <a:lnTo>
                  <a:pt x="382143" y="537197"/>
                </a:lnTo>
                <a:lnTo>
                  <a:pt x="380746" y="538467"/>
                </a:lnTo>
                <a:lnTo>
                  <a:pt x="366522" y="553707"/>
                </a:lnTo>
                <a:lnTo>
                  <a:pt x="359321" y="541007"/>
                </a:lnTo>
                <a:lnTo>
                  <a:pt x="349250" y="523240"/>
                </a:lnTo>
                <a:lnTo>
                  <a:pt x="344208" y="514350"/>
                </a:lnTo>
                <a:lnTo>
                  <a:pt x="338455" y="504190"/>
                </a:lnTo>
                <a:lnTo>
                  <a:pt x="347814" y="501650"/>
                </a:lnTo>
                <a:lnTo>
                  <a:pt x="356628" y="497840"/>
                </a:lnTo>
                <a:lnTo>
                  <a:pt x="364794" y="492747"/>
                </a:lnTo>
                <a:lnTo>
                  <a:pt x="370738" y="487667"/>
                </a:lnTo>
                <a:lnTo>
                  <a:pt x="372237" y="486397"/>
                </a:lnTo>
                <a:lnTo>
                  <a:pt x="399288" y="533400"/>
                </a:lnTo>
                <a:lnTo>
                  <a:pt x="399288" y="497078"/>
                </a:lnTo>
                <a:lnTo>
                  <a:pt x="393217" y="486397"/>
                </a:lnTo>
                <a:lnTo>
                  <a:pt x="384556" y="471157"/>
                </a:lnTo>
                <a:lnTo>
                  <a:pt x="389318" y="463550"/>
                </a:lnTo>
                <a:lnTo>
                  <a:pt x="392874" y="453390"/>
                </a:lnTo>
                <a:lnTo>
                  <a:pt x="395084" y="443217"/>
                </a:lnTo>
                <a:lnTo>
                  <a:pt x="395859" y="433057"/>
                </a:lnTo>
                <a:lnTo>
                  <a:pt x="390169" y="405117"/>
                </a:lnTo>
                <a:lnTo>
                  <a:pt x="377825" y="386867"/>
                </a:lnTo>
                <a:lnTo>
                  <a:pt x="377825" y="433057"/>
                </a:lnTo>
                <a:lnTo>
                  <a:pt x="373570" y="454647"/>
                </a:lnTo>
                <a:lnTo>
                  <a:pt x="361975" y="471157"/>
                </a:lnTo>
                <a:lnTo>
                  <a:pt x="344817" y="482600"/>
                </a:lnTo>
                <a:lnTo>
                  <a:pt x="328803" y="486473"/>
                </a:lnTo>
                <a:lnTo>
                  <a:pt x="328803" y="523240"/>
                </a:lnTo>
                <a:lnTo>
                  <a:pt x="318770" y="523240"/>
                </a:lnTo>
                <a:lnTo>
                  <a:pt x="323850" y="514350"/>
                </a:lnTo>
                <a:lnTo>
                  <a:pt x="328803" y="523240"/>
                </a:lnTo>
                <a:lnTo>
                  <a:pt x="328803" y="486473"/>
                </a:lnTo>
                <a:lnTo>
                  <a:pt x="323850" y="487667"/>
                </a:lnTo>
                <a:lnTo>
                  <a:pt x="318604" y="486397"/>
                </a:lnTo>
                <a:lnTo>
                  <a:pt x="309245" y="484149"/>
                </a:lnTo>
                <a:lnTo>
                  <a:pt x="309245" y="504190"/>
                </a:lnTo>
                <a:lnTo>
                  <a:pt x="280924" y="553707"/>
                </a:lnTo>
                <a:lnTo>
                  <a:pt x="266573" y="538467"/>
                </a:lnTo>
                <a:lnTo>
                  <a:pt x="265303" y="537197"/>
                </a:lnTo>
                <a:lnTo>
                  <a:pt x="263525" y="535940"/>
                </a:lnTo>
                <a:lnTo>
                  <a:pt x="261747" y="535940"/>
                </a:lnTo>
                <a:lnTo>
                  <a:pt x="248158" y="533400"/>
                </a:lnTo>
                <a:lnTo>
                  <a:pt x="254050" y="523240"/>
                </a:lnTo>
                <a:lnTo>
                  <a:pt x="275463" y="486397"/>
                </a:lnTo>
                <a:lnTo>
                  <a:pt x="282841" y="492747"/>
                </a:lnTo>
                <a:lnTo>
                  <a:pt x="291007" y="497840"/>
                </a:lnTo>
                <a:lnTo>
                  <a:pt x="299847" y="501650"/>
                </a:lnTo>
                <a:lnTo>
                  <a:pt x="309245" y="504190"/>
                </a:lnTo>
                <a:lnTo>
                  <a:pt x="309245" y="484149"/>
                </a:lnTo>
                <a:lnTo>
                  <a:pt x="302869" y="482600"/>
                </a:lnTo>
                <a:lnTo>
                  <a:pt x="285711" y="471157"/>
                </a:lnTo>
                <a:lnTo>
                  <a:pt x="274129" y="454647"/>
                </a:lnTo>
                <a:lnTo>
                  <a:pt x="269875" y="433057"/>
                </a:lnTo>
                <a:lnTo>
                  <a:pt x="274116" y="411467"/>
                </a:lnTo>
                <a:lnTo>
                  <a:pt x="285711" y="394957"/>
                </a:lnTo>
                <a:lnTo>
                  <a:pt x="302869" y="383540"/>
                </a:lnTo>
                <a:lnTo>
                  <a:pt x="323850" y="378447"/>
                </a:lnTo>
                <a:lnTo>
                  <a:pt x="344817" y="383540"/>
                </a:lnTo>
                <a:lnTo>
                  <a:pt x="361975" y="394957"/>
                </a:lnTo>
                <a:lnTo>
                  <a:pt x="373557" y="411467"/>
                </a:lnTo>
                <a:lnTo>
                  <a:pt x="377825" y="433057"/>
                </a:lnTo>
                <a:lnTo>
                  <a:pt x="377825" y="386867"/>
                </a:lnTo>
                <a:lnTo>
                  <a:pt x="374713" y="382257"/>
                </a:lnTo>
                <a:lnTo>
                  <a:pt x="368985" y="378447"/>
                </a:lnTo>
                <a:lnTo>
                  <a:pt x="351815" y="367017"/>
                </a:lnTo>
                <a:lnTo>
                  <a:pt x="323850" y="360667"/>
                </a:lnTo>
                <a:lnTo>
                  <a:pt x="295871" y="367017"/>
                </a:lnTo>
                <a:lnTo>
                  <a:pt x="272986" y="382257"/>
                </a:lnTo>
                <a:lnTo>
                  <a:pt x="257517" y="405117"/>
                </a:lnTo>
                <a:lnTo>
                  <a:pt x="251841" y="433057"/>
                </a:lnTo>
                <a:lnTo>
                  <a:pt x="252603" y="443217"/>
                </a:lnTo>
                <a:lnTo>
                  <a:pt x="254812" y="453390"/>
                </a:lnTo>
                <a:lnTo>
                  <a:pt x="258368" y="463550"/>
                </a:lnTo>
                <a:lnTo>
                  <a:pt x="263144" y="471157"/>
                </a:lnTo>
                <a:lnTo>
                  <a:pt x="233299" y="523240"/>
                </a:lnTo>
                <a:lnTo>
                  <a:pt x="21971" y="523240"/>
                </a:lnTo>
                <a:lnTo>
                  <a:pt x="18034" y="519417"/>
                </a:lnTo>
                <a:lnTo>
                  <a:pt x="18034" y="22847"/>
                </a:lnTo>
                <a:lnTo>
                  <a:pt x="21971" y="19050"/>
                </a:lnTo>
                <a:lnTo>
                  <a:pt x="409829" y="19050"/>
                </a:lnTo>
                <a:lnTo>
                  <a:pt x="413766" y="22847"/>
                </a:lnTo>
                <a:lnTo>
                  <a:pt x="413766" y="2184"/>
                </a:lnTo>
                <a:lnTo>
                  <a:pt x="404749" y="0"/>
                </a:lnTo>
                <a:lnTo>
                  <a:pt x="26924" y="0"/>
                </a:lnTo>
                <a:lnTo>
                  <a:pt x="16446" y="2540"/>
                </a:lnTo>
                <a:lnTo>
                  <a:pt x="7886" y="8890"/>
                </a:lnTo>
                <a:lnTo>
                  <a:pt x="2108" y="16497"/>
                </a:lnTo>
                <a:lnTo>
                  <a:pt x="0" y="27940"/>
                </a:lnTo>
                <a:lnTo>
                  <a:pt x="0" y="514350"/>
                </a:lnTo>
                <a:lnTo>
                  <a:pt x="2108" y="524497"/>
                </a:lnTo>
                <a:lnTo>
                  <a:pt x="7886" y="533400"/>
                </a:lnTo>
                <a:lnTo>
                  <a:pt x="16446" y="538467"/>
                </a:lnTo>
                <a:lnTo>
                  <a:pt x="26924" y="541007"/>
                </a:lnTo>
                <a:lnTo>
                  <a:pt x="225044" y="541007"/>
                </a:lnTo>
                <a:lnTo>
                  <a:pt x="225298" y="542290"/>
                </a:lnTo>
                <a:lnTo>
                  <a:pt x="225679" y="543547"/>
                </a:lnTo>
                <a:lnTo>
                  <a:pt x="226949" y="546100"/>
                </a:lnTo>
                <a:lnTo>
                  <a:pt x="229362" y="548640"/>
                </a:lnTo>
                <a:lnTo>
                  <a:pt x="232283" y="548640"/>
                </a:lnTo>
                <a:lnTo>
                  <a:pt x="255651" y="552450"/>
                </a:lnTo>
                <a:lnTo>
                  <a:pt x="276225" y="574040"/>
                </a:lnTo>
                <a:lnTo>
                  <a:pt x="278003" y="576567"/>
                </a:lnTo>
                <a:lnTo>
                  <a:pt x="286639" y="576567"/>
                </a:lnTo>
                <a:lnTo>
                  <a:pt x="289179" y="575297"/>
                </a:lnTo>
                <a:lnTo>
                  <a:pt x="290576" y="572757"/>
                </a:lnTo>
                <a:lnTo>
                  <a:pt x="301320" y="553707"/>
                </a:lnTo>
                <a:lnTo>
                  <a:pt x="308483" y="541007"/>
                </a:lnTo>
                <a:lnTo>
                  <a:pt x="338963" y="541007"/>
                </a:lnTo>
                <a:lnTo>
                  <a:pt x="356743" y="572757"/>
                </a:lnTo>
                <a:lnTo>
                  <a:pt x="358140" y="575297"/>
                </a:lnTo>
                <a:lnTo>
                  <a:pt x="360680" y="576567"/>
                </a:lnTo>
                <a:lnTo>
                  <a:pt x="369443" y="576567"/>
                </a:lnTo>
                <a:lnTo>
                  <a:pt x="371094" y="574040"/>
                </a:lnTo>
                <a:lnTo>
                  <a:pt x="390448" y="553707"/>
                </a:lnTo>
                <a:lnTo>
                  <a:pt x="391668" y="552450"/>
                </a:lnTo>
                <a:lnTo>
                  <a:pt x="415036" y="548640"/>
                </a:lnTo>
                <a:lnTo>
                  <a:pt x="417957" y="548640"/>
                </a:lnTo>
                <a:lnTo>
                  <a:pt x="420370" y="546100"/>
                </a:lnTo>
                <a:lnTo>
                  <a:pt x="421640" y="543547"/>
                </a:lnTo>
                <a:lnTo>
                  <a:pt x="422783" y="541007"/>
                </a:lnTo>
                <a:lnTo>
                  <a:pt x="422656" y="538467"/>
                </a:lnTo>
                <a:lnTo>
                  <a:pt x="421259" y="535940"/>
                </a:lnTo>
                <a:lnTo>
                  <a:pt x="427863" y="530847"/>
                </a:lnTo>
                <a:lnTo>
                  <a:pt x="431800" y="521957"/>
                </a:lnTo>
                <a:lnTo>
                  <a:pt x="431800" y="519417"/>
                </a:lnTo>
                <a:lnTo>
                  <a:pt x="431800" y="27940"/>
                </a:lnTo>
                <a:close/>
              </a:path>
            </a:pathLst>
          </a:custGeom>
          <a:solidFill>
            <a:srgbClr val="67747C"/>
          </a:solidFill>
        </p:spPr>
        <p:txBody>
          <a:bodyPr wrap="square" lIns="0" tIns="0" rIns="0" bIns="0" rtlCol="0"/>
          <a:lstStyle/>
          <a:p>
            <a:endParaRPr/>
          </a:p>
        </p:txBody>
      </p:sp>
      <p:sp>
        <p:nvSpPr>
          <p:cNvPr id="42" name="object 42"/>
          <p:cNvSpPr txBox="1"/>
          <p:nvPr/>
        </p:nvSpPr>
        <p:spPr>
          <a:xfrm>
            <a:off x="8664576" y="1012190"/>
            <a:ext cx="705485" cy="120546"/>
          </a:xfrm>
          <a:prstGeom prst="rect">
            <a:avLst/>
          </a:prstGeom>
        </p:spPr>
        <p:txBody>
          <a:bodyPr vert="horz" wrap="square" lIns="0" tIns="12700" rIns="0" bIns="0" rtlCol="0">
            <a:spAutoFit/>
          </a:bodyPr>
          <a:lstStyle/>
          <a:p>
            <a:pPr marL="12700">
              <a:spcBef>
                <a:spcPts val="100"/>
              </a:spcBef>
            </a:pPr>
            <a:r>
              <a:rPr sz="700" spc="-55" dirty="0">
                <a:solidFill>
                  <a:srgbClr val="003D79"/>
                </a:solidFill>
                <a:latin typeface="Arial"/>
                <a:cs typeface="Arial"/>
              </a:rPr>
              <a:t>Соответствует </a:t>
            </a:r>
            <a:r>
              <a:rPr sz="700" dirty="0">
                <a:solidFill>
                  <a:srgbClr val="003D79"/>
                </a:solidFill>
                <a:latin typeface="Arial"/>
                <a:cs typeface="Arial"/>
              </a:rPr>
              <a:t>≥</a:t>
            </a:r>
            <a:r>
              <a:rPr sz="700" spc="-95" dirty="0">
                <a:solidFill>
                  <a:srgbClr val="003D79"/>
                </a:solidFill>
                <a:latin typeface="Arial"/>
                <a:cs typeface="Arial"/>
              </a:rPr>
              <a:t> </a:t>
            </a:r>
            <a:r>
              <a:rPr sz="700" dirty="0">
                <a:solidFill>
                  <a:srgbClr val="003D79"/>
                </a:solidFill>
                <a:latin typeface="Arial"/>
                <a:cs typeface="Arial"/>
              </a:rPr>
              <a:t>1</a:t>
            </a:r>
            <a:endParaRPr sz="700">
              <a:latin typeface="Arial"/>
              <a:cs typeface="Arial"/>
            </a:endParaRPr>
          </a:p>
        </p:txBody>
      </p:sp>
      <p:sp>
        <p:nvSpPr>
          <p:cNvPr id="43" name="object 43"/>
          <p:cNvSpPr txBox="1"/>
          <p:nvPr/>
        </p:nvSpPr>
        <p:spPr>
          <a:xfrm>
            <a:off x="9620631" y="2703195"/>
            <a:ext cx="509270" cy="269240"/>
          </a:xfrm>
          <a:prstGeom prst="rect">
            <a:avLst/>
          </a:prstGeom>
        </p:spPr>
        <p:txBody>
          <a:bodyPr vert="horz" wrap="square" lIns="0" tIns="12700" rIns="0" bIns="0" rtlCol="0">
            <a:spAutoFit/>
          </a:bodyPr>
          <a:lstStyle/>
          <a:p>
            <a:pPr marL="12700" marR="5080" indent="182245">
              <a:spcBef>
                <a:spcPts val="100"/>
              </a:spcBef>
            </a:pPr>
            <a:r>
              <a:rPr sz="800" spc="-45" dirty="0">
                <a:latin typeface="Arial"/>
                <a:cs typeface="Arial"/>
              </a:rPr>
              <a:t>Не  </a:t>
            </a:r>
            <a:r>
              <a:rPr sz="800" spc="-25" dirty="0">
                <a:latin typeface="Arial"/>
                <a:cs typeface="Arial"/>
              </a:rPr>
              <a:t>с</a:t>
            </a:r>
            <a:r>
              <a:rPr sz="800" spc="-30" dirty="0">
                <a:latin typeface="Arial"/>
                <a:cs typeface="Arial"/>
              </a:rPr>
              <a:t>о</a:t>
            </a:r>
            <a:r>
              <a:rPr sz="800" spc="-25" dirty="0">
                <a:latin typeface="Arial"/>
                <a:cs typeface="Arial"/>
              </a:rPr>
              <a:t>с</a:t>
            </a:r>
            <a:r>
              <a:rPr sz="800" spc="-60" dirty="0">
                <a:latin typeface="Arial"/>
                <a:cs typeface="Arial"/>
              </a:rPr>
              <a:t>то</a:t>
            </a:r>
            <a:r>
              <a:rPr sz="800" spc="-35" dirty="0">
                <a:latin typeface="Arial"/>
                <a:cs typeface="Arial"/>
              </a:rPr>
              <a:t>я</a:t>
            </a:r>
            <a:r>
              <a:rPr sz="800" spc="-114" dirty="0">
                <a:latin typeface="Arial"/>
                <a:cs typeface="Arial"/>
              </a:rPr>
              <a:t>л</a:t>
            </a:r>
            <a:r>
              <a:rPr sz="800" spc="-30" dirty="0">
                <a:latin typeface="Arial"/>
                <a:cs typeface="Arial"/>
              </a:rPr>
              <a:t>а</a:t>
            </a:r>
            <a:r>
              <a:rPr sz="800" spc="-25" dirty="0">
                <a:latin typeface="Arial"/>
                <a:cs typeface="Arial"/>
              </a:rPr>
              <a:t>с</a:t>
            </a:r>
            <a:r>
              <a:rPr sz="800" spc="-45" dirty="0">
                <a:latin typeface="Arial"/>
                <a:cs typeface="Arial"/>
              </a:rPr>
              <a:t>ь</a:t>
            </a:r>
            <a:endParaRPr sz="800">
              <a:latin typeface="Arial"/>
              <a:cs typeface="Arial"/>
            </a:endParaRPr>
          </a:p>
        </p:txBody>
      </p:sp>
      <p:grpSp>
        <p:nvGrpSpPr>
          <p:cNvPr id="44" name="object 44"/>
          <p:cNvGrpSpPr/>
          <p:nvPr/>
        </p:nvGrpSpPr>
        <p:grpSpPr>
          <a:xfrm>
            <a:off x="3625724" y="1684655"/>
            <a:ext cx="4921885" cy="840105"/>
            <a:chOff x="2482723" y="1684654"/>
            <a:chExt cx="4921885" cy="840105"/>
          </a:xfrm>
        </p:grpSpPr>
        <p:sp>
          <p:nvSpPr>
            <p:cNvPr id="45" name="object 45"/>
            <p:cNvSpPr/>
            <p:nvPr/>
          </p:nvSpPr>
          <p:spPr>
            <a:xfrm>
              <a:off x="2482723" y="1684654"/>
              <a:ext cx="4031615" cy="80645"/>
            </a:xfrm>
            <a:custGeom>
              <a:avLst/>
              <a:gdLst/>
              <a:ahLst/>
              <a:cxnLst/>
              <a:rect l="l" t="t" r="r" b="b"/>
              <a:pathLst>
                <a:path w="4031615" h="80644">
                  <a:moveTo>
                    <a:pt x="437388" y="41275"/>
                  </a:moveTo>
                  <a:lnTo>
                    <a:pt x="426085" y="35814"/>
                  </a:lnTo>
                  <a:lnTo>
                    <a:pt x="360680" y="4191"/>
                  </a:lnTo>
                  <a:lnTo>
                    <a:pt x="361099" y="36004"/>
                  </a:lnTo>
                  <a:lnTo>
                    <a:pt x="0" y="41148"/>
                  </a:lnTo>
                  <a:lnTo>
                    <a:pt x="254" y="53848"/>
                  </a:lnTo>
                  <a:lnTo>
                    <a:pt x="361264" y="48704"/>
                  </a:lnTo>
                  <a:lnTo>
                    <a:pt x="361696" y="80391"/>
                  </a:lnTo>
                  <a:lnTo>
                    <a:pt x="437388" y="41275"/>
                  </a:lnTo>
                  <a:close/>
                </a:path>
                <a:path w="4031615" h="80644">
                  <a:moveTo>
                    <a:pt x="1948230" y="44577"/>
                  </a:moveTo>
                  <a:lnTo>
                    <a:pt x="1896237" y="44577"/>
                  </a:lnTo>
                  <a:lnTo>
                    <a:pt x="1883460" y="44577"/>
                  </a:lnTo>
                  <a:lnTo>
                    <a:pt x="1883156" y="76200"/>
                  </a:lnTo>
                  <a:lnTo>
                    <a:pt x="1948230" y="44577"/>
                  </a:lnTo>
                  <a:close/>
                </a:path>
                <a:path w="4031615" h="80644">
                  <a:moveTo>
                    <a:pt x="1959737" y="38989"/>
                  </a:moveTo>
                  <a:lnTo>
                    <a:pt x="1883918" y="0"/>
                  </a:lnTo>
                  <a:lnTo>
                    <a:pt x="1883600" y="31750"/>
                  </a:lnTo>
                  <a:lnTo>
                    <a:pt x="1470914" y="27305"/>
                  </a:lnTo>
                  <a:lnTo>
                    <a:pt x="1470660" y="40005"/>
                  </a:lnTo>
                  <a:lnTo>
                    <a:pt x="1883473" y="44450"/>
                  </a:lnTo>
                  <a:lnTo>
                    <a:pt x="1896237" y="44450"/>
                  </a:lnTo>
                  <a:lnTo>
                    <a:pt x="1948510" y="44450"/>
                  </a:lnTo>
                  <a:lnTo>
                    <a:pt x="1959737" y="38989"/>
                  </a:lnTo>
                  <a:close/>
                </a:path>
                <a:path w="4031615" h="80644">
                  <a:moveTo>
                    <a:pt x="4031348" y="41275"/>
                  </a:moveTo>
                  <a:lnTo>
                    <a:pt x="4020261" y="35941"/>
                  </a:lnTo>
                  <a:lnTo>
                    <a:pt x="3954526" y="4318"/>
                  </a:lnTo>
                  <a:lnTo>
                    <a:pt x="3954996" y="36131"/>
                  </a:lnTo>
                  <a:lnTo>
                    <a:pt x="3157220" y="48006"/>
                  </a:lnTo>
                  <a:lnTo>
                    <a:pt x="3157474" y="60706"/>
                  </a:lnTo>
                  <a:lnTo>
                    <a:pt x="3955186" y="48831"/>
                  </a:lnTo>
                  <a:lnTo>
                    <a:pt x="3955669" y="80518"/>
                  </a:lnTo>
                  <a:lnTo>
                    <a:pt x="4031348" y="41275"/>
                  </a:lnTo>
                  <a:close/>
                </a:path>
              </a:pathLst>
            </a:custGeom>
            <a:solidFill>
              <a:srgbClr val="7E7E7E"/>
            </a:solidFill>
          </p:spPr>
          <p:txBody>
            <a:bodyPr wrap="square" lIns="0" tIns="0" rIns="0" bIns="0" rtlCol="0"/>
            <a:lstStyle/>
            <a:p>
              <a:endParaRPr/>
            </a:p>
          </p:txBody>
        </p:sp>
        <p:sp>
          <p:nvSpPr>
            <p:cNvPr id="46" name="object 46"/>
            <p:cNvSpPr/>
            <p:nvPr/>
          </p:nvSpPr>
          <p:spPr>
            <a:xfrm>
              <a:off x="6697980" y="2006599"/>
              <a:ext cx="701040" cy="513080"/>
            </a:xfrm>
            <a:custGeom>
              <a:avLst/>
              <a:gdLst/>
              <a:ahLst/>
              <a:cxnLst/>
              <a:rect l="l" t="t" r="r" b="b"/>
              <a:pathLst>
                <a:path w="701040" h="513080">
                  <a:moveTo>
                    <a:pt x="615569" y="0"/>
                  </a:moveTo>
                  <a:lnTo>
                    <a:pt x="85471" y="0"/>
                  </a:lnTo>
                  <a:lnTo>
                    <a:pt x="52185" y="6711"/>
                  </a:lnTo>
                  <a:lnTo>
                    <a:pt x="25019" y="25018"/>
                  </a:lnTo>
                  <a:lnTo>
                    <a:pt x="6711" y="52185"/>
                  </a:lnTo>
                  <a:lnTo>
                    <a:pt x="0" y="85471"/>
                  </a:lnTo>
                  <a:lnTo>
                    <a:pt x="0" y="427609"/>
                  </a:lnTo>
                  <a:lnTo>
                    <a:pt x="6711" y="460894"/>
                  </a:lnTo>
                  <a:lnTo>
                    <a:pt x="25019" y="488061"/>
                  </a:lnTo>
                  <a:lnTo>
                    <a:pt x="52185" y="506368"/>
                  </a:lnTo>
                  <a:lnTo>
                    <a:pt x="85471" y="513079"/>
                  </a:lnTo>
                  <a:lnTo>
                    <a:pt x="615569" y="513079"/>
                  </a:lnTo>
                  <a:lnTo>
                    <a:pt x="648854" y="506368"/>
                  </a:lnTo>
                  <a:lnTo>
                    <a:pt x="676021" y="488060"/>
                  </a:lnTo>
                  <a:lnTo>
                    <a:pt x="694328" y="460894"/>
                  </a:lnTo>
                  <a:lnTo>
                    <a:pt x="701040" y="427609"/>
                  </a:lnTo>
                  <a:lnTo>
                    <a:pt x="701040" y="85471"/>
                  </a:lnTo>
                  <a:lnTo>
                    <a:pt x="694328" y="52185"/>
                  </a:lnTo>
                  <a:lnTo>
                    <a:pt x="676021" y="25018"/>
                  </a:lnTo>
                  <a:lnTo>
                    <a:pt x="648854" y="6711"/>
                  </a:lnTo>
                  <a:lnTo>
                    <a:pt x="615569" y="0"/>
                  </a:lnTo>
                  <a:close/>
                </a:path>
              </a:pathLst>
            </a:custGeom>
            <a:solidFill>
              <a:srgbClr val="B0D9FF">
                <a:alpha val="23136"/>
              </a:srgbClr>
            </a:solidFill>
          </p:spPr>
          <p:txBody>
            <a:bodyPr wrap="square" lIns="0" tIns="0" rIns="0" bIns="0" rtlCol="0"/>
            <a:lstStyle/>
            <a:p>
              <a:endParaRPr/>
            </a:p>
          </p:txBody>
        </p:sp>
        <p:sp>
          <p:nvSpPr>
            <p:cNvPr id="47" name="object 47"/>
            <p:cNvSpPr/>
            <p:nvPr/>
          </p:nvSpPr>
          <p:spPr>
            <a:xfrm>
              <a:off x="6697980" y="2006599"/>
              <a:ext cx="701040" cy="513080"/>
            </a:xfrm>
            <a:custGeom>
              <a:avLst/>
              <a:gdLst/>
              <a:ahLst/>
              <a:cxnLst/>
              <a:rect l="l" t="t" r="r" b="b"/>
              <a:pathLst>
                <a:path w="701040" h="513080">
                  <a:moveTo>
                    <a:pt x="0" y="85471"/>
                  </a:moveTo>
                  <a:lnTo>
                    <a:pt x="6711" y="52185"/>
                  </a:lnTo>
                  <a:lnTo>
                    <a:pt x="25019" y="25018"/>
                  </a:lnTo>
                  <a:lnTo>
                    <a:pt x="52185" y="6711"/>
                  </a:lnTo>
                  <a:lnTo>
                    <a:pt x="85471" y="0"/>
                  </a:lnTo>
                  <a:lnTo>
                    <a:pt x="615569" y="0"/>
                  </a:lnTo>
                  <a:lnTo>
                    <a:pt x="648854" y="6711"/>
                  </a:lnTo>
                  <a:lnTo>
                    <a:pt x="676021" y="25018"/>
                  </a:lnTo>
                  <a:lnTo>
                    <a:pt x="694328" y="52185"/>
                  </a:lnTo>
                  <a:lnTo>
                    <a:pt x="701040" y="85471"/>
                  </a:lnTo>
                  <a:lnTo>
                    <a:pt x="701040" y="427609"/>
                  </a:lnTo>
                  <a:lnTo>
                    <a:pt x="694328" y="460894"/>
                  </a:lnTo>
                  <a:lnTo>
                    <a:pt x="676021" y="488060"/>
                  </a:lnTo>
                  <a:lnTo>
                    <a:pt x="648854" y="506368"/>
                  </a:lnTo>
                  <a:lnTo>
                    <a:pt x="615569" y="513079"/>
                  </a:lnTo>
                  <a:lnTo>
                    <a:pt x="85471" y="513079"/>
                  </a:lnTo>
                  <a:lnTo>
                    <a:pt x="52185" y="506368"/>
                  </a:lnTo>
                  <a:lnTo>
                    <a:pt x="25019" y="488061"/>
                  </a:lnTo>
                  <a:lnTo>
                    <a:pt x="6711" y="460894"/>
                  </a:lnTo>
                  <a:lnTo>
                    <a:pt x="0" y="427609"/>
                  </a:lnTo>
                  <a:lnTo>
                    <a:pt x="0" y="85471"/>
                  </a:lnTo>
                  <a:close/>
                </a:path>
              </a:pathLst>
            </a:custGeom>
            <a:ln w="10160">
              <a:solidFill>
                <a:srgbClr val="B0D9FF"/>
              </a:solidFill>
            </a:ln>
          </p:spPr>
          <p:txBody>
            <a:bodyPr wrap="square" lIns="0" tIns="0" rIns="0" bIns="0" rtlCol="0"/>
            <a:lstStyle/>
            <a:p>
              <a:endParaRPr/>
            </a:p>
          </p:txBody>
        </p:sp>
      </p:grpSp>
      <p:sp>
        <p:nvSpPr>
          <p:cNvPr id="48" name="object 48"/>
          <p:cNvSpPr txBox="1"/>
          <p:nvPr/>
        </p:nvSpPr>
        <p:spPr>
          <a:xfrm>
            <a:off x="7919467" y="2065910"/>
            <a:ext cx="546735" cy="391795"/>
          </a:xfrm>
          <a:prstGeom prst="rect">
            <a:avLst/>
          </a:prstGeom>
        </p:spPr>
        <p:txBody>
          <a:bodyPr vert="horz" wrap="square" lIns="0" tIns="12700" rIns="0" bIns="0" rtlCol="0">
            <a:spAutoFit/>
          </a:bodyPr>
          <a:lstStyle/>
          <a:p>
            <a:pPr marL="12700" marR="5080" indent="635" algn="ctr">
              <a:spcBef>
                <a:spcPts val="100"/>
              </a:spcBef>
            </a:pPr>
            <a:r>
              <a:rPr sz="800" spc="-45" dirty="0">
                <a:solidFill>
                  <a:srgbClr val="7E7E7E"/>
                </a:solidFill>
                <a:latin typeface="Arial"/>
                <a:cs typeface="Arial"/>
              </a:rPr>
              <a:t>Протокол  </a:t>
            </a:r>
            <a:r>
              <a:rPr sz="800" spc="-20" dirty="0">
                <a:solidFill>
                  <a:srgbClr val="7E7E7E"/>
                </a:solidFill>
                <a:latin typeface="Arial"/>
                <a:cs typeface="Arial"/>
              </a:rPr>
              <a:t>п</a:t>
            </a:r>
            <a:r>
              <a:rPr sz="800" spc="-30" dirty="0">
                <a:solidFill>
                  <a:srgbClr val="7E7E7E"/>
                </a:solidFill>
                <a:latin typeface="Arial"/>
                <a:cs typeface="Arial"/>
              </a:rPr>
              <a:t>о</a:t>
            </a:r>
            <a:r>
              <a:rPr sz="800" spc="-90" dirty="0">
                <a:solidFill>
                  <a:srgbClr val="7E7E7E"/>
                </a:solidFill>
                <a:latin typeface="Arial"/>
                <a:cs typeface="Arial"/>
              </a:rPr>
              <a:t>д</a:t>
            </a:r>
            <a:r>
              <a:rPr sz="800" spc="-20" dirty="0">
                <a:solidFill>
                  <a:srgbClr val="7E7E7E"/>
                </a:solidFill>
                <a:latin typeface="Arial"/>
                <a:cs typeface="Arial"/>
              </a:rPr>
              <a:t>ве</a:t>
            </a:r>
            <a:r>
              <a:rPr sz="800" spc="-90" dirty="0">
                <a:solidFill>
                  <a:srgbClr val="7E7E7E"/>
                </a:solidFill>
                <a:latin typeface="Arial"/>
                <a:cs typeface="Arial"/>
              </a:rPr>
              <a:t>д</a:t>
            </a:r>
            <a:r>
              <a:rPr sz="800" spc="-30" dirty="0">
                <a:solidFill>
                  <a:srgbClr val="7E7E7E"/>
                </a:solidFill>
                <a:latin typeface="Arial"/>
                <a:cs typeface="Arial"/>
              </a:rPr>
              <a:t>е</a:t>
            </a:r>
            <a:r>
              <a:rPr sz="800" spc="-25" dirty="0">
                <a:solidFill>
                  <a:srgbClr val="7E7E7E"/>
                </a:solidFill>
                <a:latin typeface="Arial"/>
                <a:cs typeface="Arial"/>
              </a:rPr>
              <a:t>н</a:t>
            </a:r>
            <a:r>
              <a:rPr sz="800" spc="-35" dirty="0">
                <a:solidFill>
                  <a:srgbClr val="7E7E7E"/>
                </a:solidFill>
                <a:latin typeface="Arial"/>
                <a:cs typeface="Arial"/>
              </a:rPr>
              <a:t>и</a:t>
            </a:r>
            <a:r>
              <a:rPr sz="800" spc="-20" dirty="0">
                <a:solidFill>
                  <a:srgbClr val="7E7E7E"/>
                </a:solidFill>
                <a:latin typeface="Arial"/>
                <a:cs typeface="Arial"/>
              </a:rPr>
              <a:t>я  </a:t>
            </a:r>
            <a:r>
              <a:rPr sz="800" spc="-35" dirty="0">
                <a:solidFill>
                  <a:srgbClr val="7E7E7E"/>
                </a:solidFill>
                <a:latin typeface="Arial"/>
                <a:cs typeface="Arial"/>
              </a:rPr>
              <a:t>итогов</a:t>
            </a:r>
            <a:endParaRPr sz="800">
              <a:latin typeface="Arial"/>
              <a:cs typeface="Arial"/>
            </a:endParaRPr>
          </a:p>
        </p:txBody>
      </p:sp>
      <p:sp>
        <p:nvSpPr>
          <p:cNvPr id="49" name="object 49"/>
          <p:cNvSpPr/>
          <p:nvPr/>
        </p:nvSpPr>
        <p:spPr>
          <a:xfrm>
            <a:off x="4978400" y="1219200"/>
            <a:ext cx="3152140" cy="400050"/>
          </a:xfrm>
          <a:custGeom>
            <a:avLst/>
            <a:gdLst/>
            <a:ahLst/>
            <a:cxnLst/>
            <a:rect l="l" t="t" r="r" b="b"/>
            <a:pathLst>
              <a:path w="3152140" h="400050">
                <a:moveTo>
                  <a:pt x="3120008" y="0"/>
                </a:moveTo>
                <a:lnTo>
                  <a:pt x="0" y="0"/>
                </a:lnTo>
                <a:lnTo>
                  <a:pt x="0" y="400050"/>
                </a:lnTo>
                <a:lnTo>
                  <a:pt x="12700" y="400050"/>
                </a:lnTo>
                <a:lnTo>
                  <a:pt x="12700" y="12700"/>
                </a:lnTo>
                <a:lnTo>
                  <a:pt x="6350" y="12700"/>
                </a:lnTo>
                <a:lnTo>
                  <a:pt x="12700" y="6350"/>
                </a:lnTo>
                <a:lnTo>
                  <a:pt x="3120008" y="6350"/>
                </a:lnTo>
                <a:lnTo>
                  <a:pt x="3120008" y="0"/>
                </a:lnTo>
                <a:close/>
              </a:path>
              <a:path w="3152140" h="400050">
                <a:moveTo>
                  <a:pt x="3107308" y="158750"/>
                </a:moveTo>
                <a:lnTo>
                  <a:pt x="3075558" y="158750"/>
                </a:lnTo>
                <a:lnTo>
                  <a:pt x="3113658" y="234950"/>
                </a:lnTo>
                <a:lnTo>
                  <a:pt x="3145408" y="171450"/>
                </a:lnTo>
                <a:lnTo>
                  <a:pt x="3107308" y="171450"/>
                </a:lnTo>
                <a:lnTo>
                  <a:pt x="3107308" y="158750"/>
                </a:lnTo>
                <a:close/>
              </a:path>
              <a:path w="3152140" h="400050">
                <a:moveTo>
                  <a:pt x="3107308" y="6350"/>
                </a:moveTo>
                <a:lnTo>
                  <a:pt x="3107308" y="171450"/>
                </a:lnTo>
                <a:lnTo>
                  <a:pt x="3120008" y="171450"/>
                </a:lnTo>
                <a:lnTo>
                  <a:pt x="3120008" y="12700"/>
                </a:lnTo>
                <a:lnTo>
                  <a:pt x="3113658" y="12700"/>
                </a:lnTo>
                <a:lnTo>
                  <a:pt x="3107308" y="6350"/>
                </a:lnTo>
                <a:close/>
              </a:path>
              <a:path w="3152140" h="400050">
                <a:moveTo>
                  <a:pt x="3151758" y="158750"/>
                </a:moveTo>
                <a:lnTo>
                  <a:pt x="3120008" y="158750"/>
                </a:lnTo>
                <a:lnTo>
                  <a:pt x="3120008" y="171450"/>
                </a:lnTo>
                <a:lnTo>
                  <a:pt x="3145408" y="171450"/>
                </a:lnTo>
                <a:lnTo>
                  <a:pt x="3151758" y="158750"/>
                </a:lnTo>
                <a:close/>
              </a:path>
              <a:path w="3152140" h="400050">
                <a:moveTo>
                  <a:pt x="12700" y="6350"/>
                </a:moveTo>
                <a:lnTo>
                  <a:pt x="6350" y="12700"/>
                </a:lnTo>
                <a:lnTo>
                  <a:pt x="12700" y="12700"/>
                </a:lnTo>
                <a:lnTo>
                  <a:pt x="12700" y="6350"/>
                </a:lnTo>
                <a:close/>
              </a:path>
              <a:path w="3152140" h="400050">
                <a:moveTo>
                  <a:pt x="3107308" y="6350"/>
                </a:moveTo>
                <a:lnTo>
                  <a:pt x="12700" y="6350"/>
                </a:lnTo>
                <a:lnTo>
                  <a:pt x="12700" y="12700"/>
                </a:lnTo>
                <a:lnTo>
                  <a:pt x="3107308" y="12700"/>
                </a:lnTo>
                <a:lnTo>
                  <a:pt x="3107308" y="6350"/>
                </a:lnTo>
                <a:close/>
              </a:path>
              <a:path w="3152140" h="400050">
                <a:moveTo>
                  <a:pt x="3120008" y="6350"/>
                </a:moveTo>
                <a:lnTo>
                  <a:pt x="3107308" y="6350"/>
                </a:lnTo>
                <a:lnTo>
                  <a:pt x="3113658" y="12700"/>
                </a:lnTo>
                <a:lnTo>
                  <a:pt x="3120008" y="12700"/>
                </a:lnTo>
                <a:lnTo>
                  <a:pt x="3120008" y="6350"/>
                </a:lnTo>
                <a:close/>
              </a:path>
            </a:pathLst>
          </a:custGeom>
          <a:solidFill>
            <a:srgbClr val="7E7E7E"/>
          </a:solidFill>
        </p:spPr>
        <p:txBody>
          <a:bodyPr wrap="square" lIns="0" tIns="0" rIns="0" bIns="0" rtlCol="0"/>
          <a:lstStyle/>
          <a:p>
            <a:endParaRPr/>
          </a:p>
        </p:txBody>
      </p:sp>
      <p:sp>
        <p:nvSpPr>
          <p:cNvPr id="50" name="object 50"/>
          <p:cNvSpPr txBox="1"/>
          <p:nvPr/>
        </p:nvSpPr>
        <p:spPr>
          <a:xfrm>
            <a:off x="6848728" y="2455545"/>
            <a:ext cx="631190" cy="120546"/>
          </a:xfrm>
          <a:prstGeom prst="rect">
            <a:avLst/>
          </a:prstGeom>
        </p:spPr>
        <p:txBody>
          <a:bodyPr vert="horz" wrap="square" lIns="0" tIns="12700" rIns="0" bIns="0" rtlCol="0">
            <a:spAutoFit/>
          </a:bodyPr>
          <a:lstStyle/>
          <a:p>
            <a:pPr marL="12700">
              <a:spcBef>
                <a:spcPts val="100"/>
              </a:spcBef>
            </a:pPr>
            <a:r>
              <a:rPr sz="700" spc="-55" dirty="0">
                <a:solidFill>
                  <a:srgbClr val="003D79"/>
                </a:solidFill>
                <a:latin typeface="Arial"/>
                <a:cs typeface="Arial"/>
              </a:rPr>
              <a:t>Соответствует</a:t>
            </a:r>
            <a:r>
              <a:rPr sz="700" spc="-25" dirty="0">
                <a:solidFill>
                  <a:srgbClr val="003D79"/>
                </a:solidFill>
                <a:latin typeface="Arial"/>
                <a:cs typeface="Arial"/>
              </a:rPr>
              <a:t> </a:t>
            </a:r>
            <a:r>
              <a:rPr sz="700" spc="20" dirty="0">
                <a:solidFill>
                  <a:srgbClr val="003D79"/>
                </a:solidFill>
                <a:latin typeface="Arial"/>
                <a:cs typeface="Arial"/>
              </a:rPr>
              <a:t>0</a:t>
            </a:r>
            <a:endParaRPr sz="700">
              <a:latin typeface="Arial"/>
              <a:cs typeface="Arial"/>
            </a:endParaRPr>
          </a:p>
        </p:txBody>
      </p:sp>
      <p:sp>
        <p:nvSpPr>
          <p:cNvPr id="51" name="object 51"/>
          <p:cNvSpPr txBox="1"/>
          <p:nvPr/>
        </p:nvSpPr>
        <p:spPr>
          <a:xfrm>
            <a:off x="6835776" y="1769745"/>
            <a:ext cx="705485" cy="120546"/>
          </a:xfrm>
          <a:prstGeom prst="rect">
            <a:avLst/>
          </a:prstGeom>
        </p:spPr>
        <p:txBody>
          <a:bodyPr vert="horz" wrap="square" lIns="0" tIns="12700" rIns="0" bIns="0" rtlCol="0">
            <a:spAutoFit/>
          </a:bodyPr>
          <a:lstStyle/>
          <a:p>
            <a:pPr marL="12700">
              <a:spcBef>
                <a:spcPts val="100"/>
              </a:spcBef>
            </a:pPr>
            <a:r>
              <a:rPr sz="700" spc="-55" dirty="0">
                <a:solidFill>
                  <a:srgbClr val="003D79"/>
                </a:solidFill>
                <a:latin typeface="Arial"/>
                <a:cs typeface="Arial"/>
              </a:rPr>
              <a:t>Соответствует </a:t>
            </a:r>
            <a:r>
              <a:rPr sz="700" dirty="0">
                <a:solidFill>
                  <a:srgbClr val="003D79"/>
                </a:solidFill>
                <a:latin typeface="Arial"/>
                <a:cs typeface="Arial"/>
              </a:rPr>
              <a:t>≥</a:t>
            </a:r>
            <a:r>
              <a:rPr sz="700" spc="-95" dirty="0">
                <a:solidFill>
                  <a:srgbClr val="003D79"/>
                </a:solidFill>
                <a:latin typeface="Arial"/>
                <a:cs typeface="Arial"/>
              </a:rPr>
              <a:t> </a:t>
            </a:r>
            <a:r>
              <a:rPr sz="700" dirty="0">
                <a:solidFill>
                  <a:srgbClr val="003D79"/>
                </a:solidFill>
                <a:latin typeface="Arial"/>
                <a:cs typeface="Arial"/>
              </a:rPr>
              <a:t>1</a:t>
            </a:r>
            <a:endParaRPr sz="700">
              <a:latin typeface="Arial"/>
              <a:cs typeface="Arial"/>
            </a:endParaRPr>
          </a:p>
        </p:txBody>
      </p:sp>
      <p:sp>
        <p:nvSpPr>
          <p:cNvPr id="52" name="object 52"/>
          <p:cNvSpPr txBox="1"/>
          <p:nvPr/>
        </p:nvSpPr>
        <p:spPr>
          <a:xfrm>
            <a:off x="1661160" y="4239895"/>
            <a:ext cx="2162175" cy="228268"/>
          </a:xfrm>
          <a:prstGeom prst="rect">
            <a:avLst/>
          </a:prstGeom>
        </p:spPr>
        <p:txBody>
          <a:bodyPr vert="horz" wrap="square" lIns="0" tIns="12700" rIns="0" bIns="0" rtlCol="0">
            <a:spAutoFit/>
          </a:bodyPr>
          <a:lstStyle/>
          <a:p>
            <a:pPr marL="12700">
              <a:spcBef>
                <a:spcPts val="100"/>
              </a:spcBef>
            </a:pPr>
            <a:r>
              <a:rPr sz="1400" spc="-60" dirty="0">
                <a:solidFill>
                  <a:srgbClr val="EC7100"/>
                </a:solidFill>
                <a:latin typeface="Arial"/>
                <a:cs typeface="Arial"/>
              </a:rPr>
              <a:t>Отправка </a:t>
            </a:r>
            <a:r>
              <a:rPr sz="1400" spc="-70" dirty="0">
                <a:solidFill>
                  <a:srgbClr val="EC7100"/>
                </a:solidFill>
                <a:latin typeface="Arial"/>
                <a:cs typeface="Arial"/>
              </a:rPr>
              <a:t>протоколов </a:t>
            </a:r>
            <a:r>
              <a:rPr sz="1400" spc="-15" dirty="0">
                <a:solidFill>
                  <a:srgbClr val="EC7100"/>
                </a:solidFill>
                <a:latin typeface="Arial"/>
                <a:cs typeface="Arial"/>
              </a:rPr>
              <a:t>в </a:t>
            </a:r>
            <a:r>
              <a:rPr sz="1400" spc="-160" dirty="0">
                <a:solidFill>
                  <a:srgbClr val="EC7100"/>
                </a:solidFill>
                <a:latin typeface="Arial"/>
                <a:cs typeface="Arial"/>
              </a:rPr>
              <a:t>ЕИС</a:t>
            </a:r>
            <a:endParaRPr sz="1400">
              <a:latin typeface="Arial"/>
              <a:cs typeface="Arial"/>
            </a:endParaRPr>
          </a:p>
        </p:txBody>
      </p:sp>
      <p:sp>
        <p:nvSpPr>
          <p:cNvPr id="53" name="object 53"/>
          <p:cNvSpPr txBox="1"/>
          <p:nvPr/>
        </p:nvSpPr>
        <p:spPr>
          <a:xfrm>
            <a:off x="6024879" y="4681221"/>
            <a:ext cx="2103120" cy="291105"/>
          </a:xfrm>
          <a:prstGeom prst="rect">
            <a:avLst/>
          </a:prstGeom>
          <a:ln w="10159">
            <a:solidFill>
              <a:srgbClr val="00497C"/>
            </a:solidFill>
          </a:ln>
        </p:spPr>
        <p:txBody>
          <a:bodyPr vert="horz" wrap="square" lIns="0" tIns="44450" rIns="0" bIns="0" rtlCol="0">
            <a:spAutoFit/>
          </a:bodyPr>
          <a:lstStyle/>
          <a:p>
            <a:pPr marL="422275">
              <a:spcBef>
                <a:spcPts val="350"/>
              </a:spcBef>
            </a:pPr>
            <a:r>
              <a:rPr sz="800" spc="-45" dirty="0">
                <a:latin typeface="Arial"/>
                <a:cs typeface="Arial"/>
              </a:rPr>
              <a:t>Протокол </a:t>
            </a:r>
            <a:r>
              <a:rPr sz="800" spc="-40" dirty="0">
                <a:latin typeface="Arial"/>
                <a:cs typeface="Arial"/>
              </a:rPr>
              <a:t>подведения</a:t>
            </a:r>
            <a:r>
              <a:rPr sz="800" spc="-70" dirty="0">
                <a:latin typeface="Arial"/>
                <a:cs typeface="Arial"/>
              </a:rPr>
              <a:t> </a:t>
            </a:r>
            <a:r>
              <a:rPr sz="800" spc="-35" dirty="0">
                <a:latin typeface="Arial"/>
                <a:cs typeface="Arial"/>
              </a:rPr>
              <a:t>итогов</a:t>
            </a:r>
            <a:endParaRPr sz="800" dirty="0">
              <a:latin typeface="Arial"/>
              <a:cs typeface="Arial"/>
            </a:endParaRPr>
          </a:p>
          <a:p>
            <a:pPr>
              <a:spcBef>
                <a:spcPts val="40"/>
              </a:spcBef>
            </a:pPr>
            <a:endParaRPr sz="800" dirty="0">
              <a:latin typeface="Arial"/>
              <a:cs typeface="Arial"/>
            </a:endParaRPr>
          </a:p>
        </p:txBody>
      </p:sp>
      <p:sp>
        <p:nvSpPr>
          <p:cNvPr id="54" name="object 54"/>
          <p:cNvSpPr txBox="1"/>
          <p:nvPr/>
        </p:nvSpPr>
        <p:spPr>
          <a:xfrm>
            <a:off x="3924300" y="4686301"/>
            <a:ext cx="2016760" cy="291747"/>
          </a:xfrm>
          <a:prstGeom prst="rect">
            <a:avLst/>
          </a:prstGeom>
          <a:ln w="10159">
            <a:solidFill>
              <a:srgbClr val="00497C"/>
            </a:solidFill>
          </a:ln>
        </p:spPr>
        <p:txBody>
          <a:bodyPr vert="horz" wrap="square" lIns="0" tIns="45085" rIns="0" bIns="0" rtlCol="0">
            <a:spAutoFit/>
          </a:bodyPr>
          <a:lstStyle/>
          <a:p>
            <a:pPr marL="137160" marR="129539" indent="635" algn="ctr">
              <a:spcBef>
                <a:spcPts val="355"/>
              </a:spcBef>
            </a:pPr>
            <a:r>
              <a:rPr sz="800" spc="-45" dirty="0">
                <a:latin typeface="Arial"/>
                <a:cs typeface="Arial"/>
              </a:rPr>
              <a:t>Протокол </a:t>
            </a:r>
            <a:r>
              <a:rPr sz="800" spc="-30" dirty="0">
                <a:latin typeface="Arial"/>
                <a:cs typeface="Arial"/>
              </a:rPr>
              <a:t>рассмотрения </a:t>
            </a:r>
            <a:r>
              <a:rPr sz="800" spc="-25" dirty="0">
                <a:latin typeface="Arial"/>
                <a:cs typeface="Arial"/>
              </a:rPr>
              <a:t>и </a:t>
            </a:r>
            <a:r>
              <a:rPr sz="800" spc="-20" dirty="0">
                <a:latin typeface="Arial"/>
                <a:cs typeface="Arial"/>
              </a:rPr>
              <a:t>оценки </a:t>
            </a:r>
            <a:r>
              <a:rPr sz="800" spc="-40" dirty="0">
                <a:latin typeface="Arial"/>
                <a:cs typeface="Arial"/>
              </a:rPr>
              <a:t>2-х  </a:t>
            </a:r>
            <a:r>
              <a:rPr sz="800" spc="-35" dirty="0" err="1">
                <a:latin typeface="Arial"/>
                <a:cs typeface="Arial"/>
              </a:rPr>
              <a:t>частей</a:t>
            </a:r>
            <a:endParaRPr sz="800" dirty="0">
              <a:latin typeface="Arial"/>
              <a:cs typeface="Arial"/>
            </a:endParaRPr>
          </a:p>
        </p:txBody>
      </p:sp>
      <p:sp>
        <p:nvSpPr>
          <p:cNvPr id="55" name="object 55"/>
          <p:cNvSpPr txBox="1"/>
          <p:nvPr/>
        </p:nvSpPr>
        <p:spPr>
          <a:xfrm>
            <a:off x="2847086" y="4816221"/>
            <a:ext cx="904875" cy="135935"/>
          </a:xfrm>
          <a:prstGeom prst="rect">
            <a:avLst/>
          </a:prstGeom>
        </p:spPr>
        <p:txBody>
          <a:bodyPr vert="horz" wrap="square" lIns="0" tIns="12700" rIns="0" bIns="0" rtlCol="0">
            <a:spAutoFit/>
          </a:bodyPr>
          <a:lstStyle/>
          <a:p>
            <a:pPr marL="12700">
              <a:spcBef>
                <a:spcPts val="100"/>
              </a:spcBef>
            </a:pPr>
            <a:r>
              <a:rPr sz="800" spc="-35" dirty="0">
                <a:latin typeface="Arial"/>
                <a:cs typeface="Arial"/>
              </a:rPr>
              <a:t>Основной</a:t>
            </a:r>
            <a:r>
              <a:rPr sz="800" spc="-80" dirty="0">
                <a:latin typeface="Arial"/>
                <a:cs typeface="Arial"/>
              </a:rPr>
              <a:t> </a:t>
            </a:r>
            <a:r>
              <a:rPr sz="800" spc="-30" dirty="0">
                <a:latin typeface="Arial"/>
                <a:cs typeface="Arial"/>
              </a:rPr>
              <a:t>сценарий</a:t>
            </a:r>
            <a:endParaRPr sz="800">
              <a:latin typeface="Arial"/>
              <a:cs typeface="Arial"/>
            </a:endParaRPr>
          </a:p>
        </p:txBody>
      </p:sp>
      <p:sp>
        <p:nvSpPr>
          <p:cNvPr id="56" name="object 56"/>
          <p:cNvSpPr txBox="1"/>
          <p:nvPr/>
        </p:nvSpPr>
        <p:spPr>
          <a:xfrm>
            <a:off x="2847085" y="5420615"/>
            <a:ext cx="875030" cy="135935"/>
          </a:xfrm>
          <a:prstGeom prst="rect">
            <a:avLst/>
          </a:prstGeom>
        </p:spPr>
        <p:txBody>
          <a:bodyPr vert="horz" wrap="square" lIns="0" tIns="12700" rIns="0" bIns="0" rtlCol="0">
            <a:spAutoFit/>
          </a:bodyPr>
          <a:lstStyle/>
          <a:p>
            <a:pPr marL="12700">
              <a:spcBef>
                <a:spcPts val="100"/>
              </a:spcBef>
            </a:pPr>
            <a:r>
              <a:rPr sz="800" spc="-50" dirty="0">
                <a:latin typeface="Arial"/>
                <a:cs typeface="Arial"/>
              </a:rPr>
              <a:t>Подано </a:t>
            </a:r>
            <a:r>
              <a:rPr sz="800" spc="-20" dirty="0">
                <a:latin typeface="Arial"/>
                <a:cs typeface="Arial"/>
              </a:rPr>
              <a:t>заявок:</a:t>
            </a:r>
            <a:r>
              <a:rPr sz="800" spc="-15" dirty="0">
                <a:latin typeface="Arial"/>
                <a:cs typeface="Arial"/>
              </a:rPr>
              <a:t> </a:t>
            </a:r>
            <a:r>
              <a:rPr sz="800" spc="5" dirty="0">
                <a:latin typeface="Arial"/>
                <a:cs typeface="Arial"/>
              </a:rPr>
              <a:t>0,1</a:t>
            </a:r>
            <a:endParaRPr sz="800">
              <a:latin typeface="Arial"/>
              <a:cs typeface="Arial"/>
            </a:endParaRPr>
          </a:p>
        </p:txBody>
      </p:sp>
      <p:sp>
        <p:nvSpPr>
          <p:cNvPr id="57" name="object 57"/>
          <p:cNvSpPr txBox="1"/>
          <p:nvPr/>
        </p:nvSpPr>
        <p:spPr>
          <a:xfrm>
            <a:off x="6024879" y="5275580"/>
            <a:ext cx="2103120" cy="167995"/>
          </a:xfrm>
          <a:prstGeom prst="rect">
            <a:avLst/>
          </a:prstGeom>
          <a:ln w="10159">
            <a:solidFill>
              <a:srgbClr val="00497C"/>
            </a:solidFill>
          </a:ln>
        </p:spPr>
        <p:txBody>
          <a:bodyPr vert="horz" wrap="square" lIns="0" tIns="44450" rIns="0" bIns="0" rtlCol="0">
            <a:spAutoFit/>
          </a:bodyPr>
          <a:lstStyle/>
          <a:p>
            <a:pPr marL="422275">
              <a:spcBef>
                <a:spcPts val="350"/>
              </a:spcBef>
            </a:pPr>
            <a:r>
              <a:rPr sz="800" spc="-45" dirty="0">
                <a:latin typeface="Arial"/>
                <a:cs typeface="Arial"/>
              </a:rPr>
              <a:t>Протокол </a:t>
            </a:r>
            <a:r>
              <a:rPr sz="800" spc="-40" dirty="0" err="1">
                <a:latin typeface="Arial"/>
                <a:cs typeface="Arial"/>
              </a:rPr>
              <a:t>подведения</a:t>
            </a:r>
            <a:r>
              <a:rPr sz="800" spc="-70" dirty="0">
                <a:latin typeface="Arial"/>
                <a:cs typeface="Arial"/>
              </a:rPr>
              <a:t> </a:t>
            </a:r>
            <a:r>
              <a:rPr sz="800" spc="-35" dirty="0" err="1">
                <a:latin typeface="Arial"/>
                <a:cs typeface="Arial"/>
              </a:rPr>
              <a:t>итогов</a:t>
            </a:r>
            <a:endParaRPr sz="800" dirty="0">
              <a:latin typeface="Arial"/>
              <a:cs typeface="Arial"/>
            </a:endParaRPr>
          </a:p>
        </p:txBody>
      </p:sp>
      <p:sp>
        <p:nvSpPr>
          <p:cNvPr id="58" name="object 58"/>
          <p:cNvSpPr/>
          <p:nvPr/>
        </p:nvSpPr>
        <p:spPr>
          <a:xfrm>
            <a:off x="2891789" y="5208270"/>
            <a:ext cx="5237480" cy="0"/>
          </a:xfrm>
          <a:custGeom>
            <a:avLst/>
            <a:gdLst/>
            <a:ahLst/>
            <a:cxnLst/>
            <a:rect l="l" t="t" r="r" b="b"/>
            <a:pathLst>
              <a:path w="5237480">
                <a:moveTo>
                  <a:pt x="0" y="0"/>
                </a:moveTo>
                <a:lnTo>
                  <a:pt x="5237353" y="0"/>
                </a:lnTo>
              </a:path>
            </a:pathLst>
          </a:custGeom>
          <a:ln w="7620">
            <a:solidFill>
              <a:srgbClr val="000000"/>
            </a:solidFill>
            <a:prstDash val="sysDash"/>
          </a:ln>
        </p:spPr>
        <p:txBody>
          <a:bodyPr wrap="square" lIns="0" tIns="0" rIns="0" bIns="0" rtlCol="0"/>
          <a:lstStyle/>
          <a:p>
            <a:endParaRPr/>
          </a:p>
        </p:txBody>
      </p:sp>
      <p:sp>
        <p:nvSpPr>
          <p:cNvPr id="59" name="object 59"/>
          <p:cNvSpPr/>
          <p:nvPr/>
        </p:nvSpPr>
        <p:spPr>
          <a:xfrm>
            <a:off x="1742440" y="4795520"/>
            <a:ext cx="695960" cy="718820"/>
          </a:xfrm>
          <a:custGeom>
            <a:avLst/>
            <a:gdLst/>
            <a:ahLst/>
            <a:cxnLst/>
            <a:rect l="l" t="t" r="r" b="b"/>
            <a:pathLst>
              <a:path w="695960" h="718820">
                <a:moveTo>
                  <a:pt x="112064" y="435101"/>
                </a:moveTo>
                <a:lnTo>
                  <a:pt x="97764" y="435101"/>
                </a:lnTo>
                <a:lnTo>
                  <a:pt x="92913" y="439927"/>
                </a:lnTo>
                <a:lnTo>
                  <a:pt x="92913" y="614806"/>
                </a:lnTo>
                <a:lnTo>
                  <a:pt x="93052" y="614806"/>
                </a:lnTo>
                <a:lnTo>
                  <a:pt x="93052" y="621918"/>
                </a:lnTo>
                <a:lnTo>
                  <a:pt x="97916" y="626744"/>
                </a:lnTo>
                <a:lnTo>
                  <a:pt x="316179" y="626744"/>
                </a:lnTo>
                <a:lnTo>
                  <a:pt x="283730" y="659129"/>
                </a:lnTo>
                <a:lnTo>
                  <a:pt x="283730" y="666241"/>
                </a:lnTo>
                <a:lnTo>
                  <a:pt x="288594" y="671194"/>
                </a:lnTo>
                <a:lnTo>
                  <a:pt x="293446" y="676020"/>
                </a:lnTo>
                <a:lnTo>
                  <a:pt x="300596" y="676020"/>
                </a:lnTo>
                <a:lnTo>
                  <a:pt x="351345" y="625347"/>
                </a:lnTo>
                <a:lnTo>
                  <a:pt x="354914" y="623315"/>
                </a:lnTo>
                <a:lnTo>
                  <a:pt x="357060" y="619632"/>
                </a:lnTo>
                <a:lnTo>
                  <a:pt x="357060" y="610234"/>
                </a:lnTo>
                <a:lnTo>
                  <a:pt x="354914" y="606551"/>
                </a:lnTo>
                <a:lnTo>
                  <a:pt x="351345" y="604519"/>
                </a:lnTo>
                <a:lnTo>
                  <a:pt x="349819" y="602995"/>
                </a:lnTo>
                <a:lnTo>
                  <a:pt x="316039" y="602995"/>
                </a:lnTo>
                <a:lnTo>
                  <a:pt x="116916" y="602741"/>
                </a:lnTo>
                <a:lnTo>
                  <a:pt x="116916" y="439927"/>
                </a:lnTo>
                <a:lnTo>
                  <a:pt x="112064" y="435101"/>
                </a:lnTo>
                <a:close/>
              </a:path>
              <a:path w="695960" h="718820">
                <a:moveTo>
                  <a:pt x="300456" y="554989"/>
                </a:moveTo>
                <a:lnTo>
                  <a:pt x="293306" y="554989"/>
                </a:lnTo>
                <a:lnTo>
                  <a:pt x="290880" y="556132"/>
                </a:lnTo>
                <a:lnTo>
                  <a:pt x="283591" y="563371"/>
                </a:lnTo>
                <a:lnTo>
                  <a:pt x="283591" y="570483"/>
                </a:lnTo>
                <a:lnTo>
                  <a:pt x="288442" y="575436"/>
                </a:lnTo>
                <a:lnTo>
                  <a:pt x="316039" y="602995"/>
                </a:lnTo>
                <a:lnTo>
                  <a:pt x="349819" y="602995"/>
                </a:lnTo>
                <a:lnTo>
                  <a:pt x="302882" y="556132"/>
                </a:lnTo>
                <a:lnTo>
                  <a:pt x="300456" y="554989"/>
                </a:lnTo>
                <a:close/>
              </a:path>
              <a:path w="695960" h="718820">
                <a:moveTo>
                  <a:pt x="613346" y="347344"/>
                </a:moveTo>
                <a:lnTo>
                  <a:pt x="612203" y="347344"/>
                </a:lnTo>
                <a:lnTo>
                  <a:pt x="611200" y="347471"/>
                </a:lnTo>
                <a:lnTo>
                  <a:pt x="443966" y="347471"/>
                </a:lnTo>
                <a:lnTo>
                  <a:pt x="419950" y="694816"/>
                </a:lnTo>
                <a:lnTo>
                  <a:pt x="421853" y="704139"/>
                </a:lnTo>
                <a:lnTo>
                  <a:pt x="427024" y="711771"/>
                </a:lnTo>
                <a:lnTo>
                  <a:pt x="434663" y="716926"/>
                </a:lnTo>
                <a:lnTo>
                  <a:pt x="443966" y="718819"/>
                </a:lnTo>
                <a:lnTo>
                  <a:pt x="671957" y="718819"/>
                </a:lnTo>
                <a:lnTo>
                  <a:pt x="681226" y="716926"/>
                </a:lnTo>
                <a:lnTo>
                  <a:pt x="688863" y="711771"/>
                </a:lnTo>
                <a:lnTo>
                  <a:pt x="694049" y="704139"/>
                </a:lnTo>
                <a:lnTo>
                  <a:pt x="695960" y="694816"/>
                </a:lnTo>
                <a:lnTo>
                  <a:pt x="443966" y="694816"/>
                </a:lnTo>
                <a:lnTo>
                  <a:pt x="443966" y="371347"/>
                </a:lnTo>
                <a:lnTo>
                  <a:pt x="640659" y="371347"/>
                </a:lnTo>
                <a:lnTo>
                  <a:pt x="622350" y="353059"/>
                </a:lnTo>
                <a:lnTo>
                  <a:pt x="620776" y="350265"/>
                </a:lnTo>
                <a:lnTo>
                  <a:pt x="617918" y="348233"/>
                </a:lnTo>
                <a:lnTo>
                  <a:pt x="614337" y="347598"/>
                </a:lnTo>
                <a:lnTo>
                  <a:pt x="613346" y="347344"/>
                </a:lnTo>
                <a:close/>
              </a:path>
              <a:path w="695960" h="718820">
                <a:moveTo>
                  <a:pt x="640659" y="371347"/>
                </a:moveTo>
                <a:lnTo>
                  <a:pt x="599909" y="371347"/>
                </a:lnTo>
                <a:lnTo>
                  <a:pt x="599909" y="419226"/>
                </a:lnTo>
                <a:lnTo>
                  <a:pt x="601812" y="428549"/>
                </a:lnTo>
                <a:lnTo>
                  <a:pt x="606983" y="436181"/>
                </a:lnTo>
                <a:lnTo>
                  <a:pt x="614622" y="441336"/>
                </a:lnTo>
                <a:lnTo>
                  <a:pt x="623925" y="443229"/>
                </a:lnTo>
                <a:lnTo>
                  <a:pt x="671957" y="443229"/>
                </a:lnTo>
                <a:lnTo>
                  <a:pt x="671829" y="694816"/>
                </a:lnTo>
                <a:lnTo>
                  <a:pt x="695960" y="694816"/>
                </a:lnTo>
                <a:lnTo>
                  <a:pt x="695960" y="430783"/>
                </a:lnTo>
                <a:lnTo>
                  <a:pt x="695647" y="428549"/>
                </a:lnTo>
                <a:lnTo>
                  <a:pt x="695071" y="425322"/>
                </a:lnTo>
                <a:lnTo>
                  <a:pt x="693038" y="422528"/>
                </a:lnTo>
                <a:lnTo>
                  <a:pt x="690244" y="420877"/>
                </a:lnTo>
                <a:lnTo>
                  <a:pt x="688592" y="419226"/>
                </a:lnTo>
                <a:lnTo>
                  <a:pt x="623925" y="419226"/>
                </a:lnTo>
                <a:lnTo>
                  <a:pt x="623925" y="388111"/>
                </a:lnTo>
                <a:lnTo>
                  <a:pt x="657442" y="388111"/>
                </a:lnTo>
                <a:lnTo>
                  <a:pt x="640659" y="371347"/>
                </a:lnTo>
                <a:close/>
              </a:path>
              <a:path w="695960" h="718820">
                <a:moveTo>
                  <a:pt x="657442" y="388111"/>
                </a:moveTo>
                <a:lnTo>
                  <a:pt x="623925" y="388111"/>
                </a:lnTo>
                <a:lnTo>
                  <a:pt x="655078" y="419226"/>
                </a:lnTo>
                <a:lnTo>
                  <a:pt x="688592" y="419226"/>
                </a:lnTo>
                <a:lnTo>
                  <a:pt x="657442" y="388111"/>
                </a:lnTo>
                <a:close/>
              </a:path>
              <a:path w="695960" h="718820">
                <a:moveTo>
                  <a:pt x="602767" y="123570"/>
                </a:moveTo>
                <a:lnTo>
                  <a:pt x="379641" y="123570"/>
                </a:lnTo>
                <a:lnTo>
                  <a:pt x="578751" y="123697"/>
                </a:lnTo>
                <a:lnTo>
                  <a:pt x="578751" y="286511"/>
                </a:lnTo>
                <a:lnTo>
                  <a:pt x="583615" y="291464"/>
                </a:lnTo>
                <a:lnTo>
                  <a:pt x="597903" y="291464"/>
                </a:lnTo>
                <a:lnTo>
                  <a:pt x="602767" y="286511"/>
                </a:lnTo>
                <a:lnTo>
                  <a:pt x="602767" y="123570"/>
                </a:lnTo>
                <a:close/>
              </a:path>
              <a:path w="695960" h="718820">
                <a:moveTo>
                  <a:pt x="402361" y="50418"/>
                </a:moveTo>
                <a:lnTo>
                  <a:pt x="395223" y="50418"/>
                </a:lnTo>
                <a:lnTo>
                  <a:pt x="344474" y="101091"/>
                </a:lnTo>
                <a:lnTo>
                  <a:pt x="340906" y="102996"/>
                </a:lnTo>
                <a:lnTo>
                  <a:pt x="338759" y="106806"/>
                </a:lnTo>
                <a:lnTo>
                  <a:pt x="338759" y="116204"/>
                </a:lnTo>
                <a:lnTo>
                  <a:pt x="340906" y="119887"/>
                </a:lnTo>
                <a:lnTo>
                  <a:pt x="344474" y="121919"/>
                </a:lnTo>
                <a:lnTo>
                  <a:pt x="392785" y="170052"/>
                </a:lnTo>
                <a:lnTo>
                  <a:pt x="395223" y="171195"/>
                </a:lnTo>
                <a:lnTo>
                  <a:pt x="402361" y="171195"/>
                </a:lnTo>
                <a:lnTo>
                  <a:pt x="404799" y="170052"/>
                </a:lnTo>
                <a:lnTo>
                  <a:pt x="412089" y="162813"/>
                </a:lnTo>
                <a:lnTo>
                  <a:pt x="412089" y="155701"/>
                </a:lnTo>
                <a:lnTo>
                  <a:pt x="379641" y="123570"/>
                </a:lnTo>
                <a:lnTo>
                  <a:pt x="602767" y="123570"/>
                </a:lnTo>
                <a:lnTo>
                  <a:pt x="602767" y="104520"/>
                </a:lnTo>
                <a:lnTo>
                  <a:pt x="597903" y="99567"/>
                </a:lnTo>
                <a:lnTo>
                  <a:pt x="379641" y="99567"/>
                </a:lnTo>
                <a:lnTo>
                  <a:pt x="412089" y="67182"/>
                </a:lnTo>
                <a:lnTo>
                  <a:pt x="412089" y="60070"/>
                </a:lnTo>
                <a:lnTo>
                  <a:pt x="402361" y="50418"/>
                </a:lnTo>
                <a:close/>
              </a:path>
              <a:path w="695960" h="718820">
                <a:moveTo>
                  <a:pt x="193395" y="0"/>
                </a:moveTo>
                <a:lnTo>
                  <a:pt x="24015" y="0"/>
                </a:lnTo>
                <a:lnTo>
                  <a:pt x="14653" y="1893"/>
                </a:lnTo>
                <a:lnTo>
                  <a:pt x="7021" y="7048"/>
                </a:lnTo>
                <a:lnTo>
                  <a:pt x="1882" y="14680"/>
                </a:lnTo>
                <a:lnTo>
                  <a:pt x="0" y="24002"/>
                </a:lnTo>
                <a:lnTo>
                  <a:pt x="0" y="347344"/>
                </a:lnTo>
                <a:lnTo>
                  <a:pt x="1902" y="356614"/>
                </a:lnTo>
                <a:lnTo>
                  <a:pt x="7073" y="364251"/>
                </a:lnTo>
                <a:lnTo>
                  <a:pt x="14712" y="369437"/>
                </a:lnTo>
                <a:lnTo>
                  <a:pt x="24015" y="371347"/>
                </a:lnTo>
                <a:lnTo>
                  <a:pt x="251993" y="371347"/>
                </a:lnTo>
                <a:lnTo>
                  <a:pt x="261296" y="369437"/>
                </a:lnTo>
                <a:lnTo>
                  <a:pt x="268935" y="364251"/>
                </a:lnTo>
                <a:lnTo>
                  <a:pt x="274106" y="356614"/>
                </a:lnTo>
                <a:lnTo>
                  <a:pt x="276009" y="347344"/>
                </a:lnTo>
                <a:lnTo>
                  <a:pt x="24015" y="347344"/>
                </a:lnTo>
                <a:lnTo>
                  <a:pt x="24015" y="24002"/>
                </a:lnTo>
                <a:lnTo>
                  <a:pt x="220742" y="24002"/>
                </a:lnTo>
                <a:lnTo>
                  <a:pt x="202399" y="5714"/>
                </a:lnTo>
                <a:lnTo>
                  <a:pt x="200825" y="2793"/>
                </a:lnTo>
                <a:lnTo>
                  <a:pt x="197967" y="888"/>
                </a:lnTo>
                <a:lnTo>
                  <a:pt x="194398" y="253"/>
                </a:lnTo>
                <a:lnTo>
                  <a:pt x="193395" y="0"/>
                </a:lnTo>
                <a:close/>
              </a:path>
              <a:path w="695960" h="718820">
                <a:moveTo>
                  <a:pt x="220742" y="24002"/>
                </a:moveTo>
                <a:lnTo>
                  <a:pt x="179958" y="24002"/>
                </a:lnTo>
                <a:lnTo>
                  <a:pt x="179958" y="71881"/>
                </a:lnTo>
                <a:lnTo>
                  <a:pt x="181861" y="81204"/>
                </a:lnTo>
                <a:lnTo>
                  <a:pt x="187032" y="88836"/>
                </a:lnTo>
                <a:lnTo>
                  <a:pt x="194671" y="93991"/>
                </a:lnTo>
                <a:lnTo>
                  <a:pt x="203974" y="95884"/>
                </a:lnTo>
                <a:lnTo>
                  <a:pt x="251993" y="95884"/>
                </a:lnTo>
                <a:lnTo>
                  <a:pt x="251993" y="347344"/>
                </a:lnTo>
                <a:lnTo>
                  <a:pt x="276009" y="347344"/>
                </a:lnTo>
                <a:lnTo>
                  <a:pt x="276009" y="82422"/>
                </a:lnTo>
                <a:lnTo>
                  <a:pt x="275717" y="81204"/>
                </a:lnTo>
                <a:lnTo>
                  <a:pt x="275158" y="77723"/>
                </a:lnTo>
                <a:lnTo>
                  <a:pt x="273151" y="75056"/>
                </a:lnTo>
                <a:lnTo>
                  <a:pt x="270294" y="73405"/>
                </a:lnTo>
                <a:lnTo>
                  <a:pt x="268765" y="71881"/>
                </a:lnTo>
                <a:lnTo>
                  <a:pt x="203974" y="71881"/>
                </a:lnTo>
                <a:lnTo>
                  <a:pt x="203974" y="40766"/>
                </a:lnTo>
                <a:lnTo>
                  <a:pt x="237557" y="40766"/>
                </a:lnTo>
                <a:lnTo>
                  <a:pt x="220742" y="24002"/>
                </a:lnTo>
                <a:close/>
              </a:path>
              <a:path w="695960" h="718820">
                <a:moveTo>
                  <a:pt x="237557" y="40766"/>
                </a:moveTo>
                <a:lnTo>
                  <a:pt x="203974" y="40766"/>
                </a:lnTo>
                <a:lnTo>
                  <a:pt x="235127" y="71881"/>
                </a:lnTo>
                <a:lnTo>
                  <a:pt x="268765" y="71881"/>
                </a:lnTo>
                <a:lnTo>
                  <a:pt x="237557" y="40766"/>
                </a:lnTo>
                <a:close/>
              </a:path>
            </a:pathLst>
          </a:custGeom>
          <a:solidFill>
            <a:srgbClr val="67747C"/>
          </a:solidFill>
        </p:spPr>
        <p:txBody>
          <a:bodyPr wrap="square" lIns="0" tIns="0" rIns="0" bIns="0" rtlCol="0"/>
          <a:lstStyle/>
          <a:p>
            <a:endParaRPr/>
          </a:p>
        </p:txBody>
      </p:sp>
      <p:sp>
        <p:nvSpPr>
          <p:cNvPr id="60" name="object 60"/>
          <p:cNvSpPr txBox="1"/>
          <p:nvPr/>
        </p:nvSpPr>
        <p:spPr>
          <a:xfrm>
            <a:off x="1756410" y="4891658"/>
            <a:ext cx="240029" cy="166712"/>
          </a:xfrm>
          <a:prstGeom prst="rect">
            <a:avLst/>
          </a:prstGeom>
        </p:spPr>
        <p:txBody>
          <a:bodyPr vert="horz" wrap="square" lIns="0" tIns="12700" rIns="0" bIns="0" rtlCol="0">
            <a:spAutoFit/>
          </a:bodyPr>
          <a:lstStyle/>
          <a:p>
            <a:pPr marL="12700">
              <a:spcBef>
                <a:spcPts val="100"/>
              </a:spcBef>
            </a:pPr>
            <a:r>
              <a:rPr sz="1000" spc="-140" dirty="0">
                <a:solidFill>
                  <a:srgbClr val="0067AC"/>
                </a:solidFill>
                <a:latin typeface="Arial"/>
                <a:cs typeface="Arial"/>
              </a:rPr>
              <a:t>ЭТ</a:t>
            </a:r>
            <a:r>
              <a:rPr sz="1000" spc="-90" dirty="0">
                <a:solidFill>
                  <a:srgbClr val="0067AC"/>
                </a:solidFill>
                <a:latin typeface="Arial"/>
                <a:cs typeface="Arial"/>
              </a:rPr>
              <a:t>П</a:t>
            </a:r>
            <a:endParaRPr sz="1000">
              <a:latin typeface="Arial"/>
              <a:cs typeface="Arial"/>
            </a:endParaRPr>
          </a:p>
        </p:txBody>
      </p:sp>
      <p:sp>
        <p:nvSpPr>
          <p:cNvPr id="61" name="object 61"/>
          <p:cNvSpPr txBox="1"/>
          <p:nvPr/>
        </p:nvSpPr>
        <p:spPr>
          <a:xfrm>
            <a:off x="2178050" y="5229478"/>
            <a:ext cx="251460" cy="166712"/>
          </a:xfrm>
          <a:prstGeom prst="rect">
            <a:avLst/>
          </a:prstGeom>
        </p:spPr>
        <p:txBody>
          <a:bodyPr vert="horz" wrap="square" lIns="0" tIns="12700" rIns="0" bIns="0" rtlCol="0">
            <a:spAutoFit/>
          </a:bodyPr>
          <a:lstStyle/>
          <a:p>
            <a:pPr marL="12700">
              <a:spcBef>
                <a:spcPts val="100"/>
              </a:spcBef>
            </a:pPr>
            <a:r>
              <a:rPr sz="1000" spc="-130" dirty="0">
                <a:solidFill>
                  <a:srgbClr val="0067AC"/>
                </a:solidFill>
                <a:latin typeface="Arial"/>
                <a:cs typeface="Arial"/>
              </a:rPr>
              <a:t>Е</a:t>
            </a:r>
            <a:r>
              <a:rPr sz="1000" spc="-65" dirty="0">
                <a:solidFill>
                  <a:srgbClr val="0067AC"/>
                </a:solidFill>
                <a:latin typeface="Arial"/>
                <a:cs typeface="Arial"/>
              </a:rPr>
              <a:t>И</a:t>
            </a:r>
            <a:r>
              <a:rPr sz="1000" spc="-145" dirty="0">
                <a:solidFill>
                  <a:srgbClr val="0067AC"/>
                </a:solidFill>
                <a:latin typeface="Arial"/>
                <a:cs typeface="Arial"/>
              </a:rPr>
              <a:t>С</a:t>
            </a:r>
            <a:endParaRPr sz="1000">
              <a:latin typeface="Arial"/>
              <a:cs typeface="Arial"/>
            </a:endParaRPr>
          </a:p>
        </p:txBody>
      </p:sp>
      <p:sp>
        <p:nvSpPr>
          <p:cNvPr id="62" name="object 62"/>
          <p:cNvSpPr/>
          <p:nvPr/>
        </p:nvSpPr>
        <p:spPr>
          <a:xfrm>
            <a:off x="1471929" y="3252470"/>
            <a:ext cx="9105900" cy="0"/>
          </a:xfrm>
          <a:custGeom>
            <a:avLst/>
            <a:gdLst/>
            <a:ahLst/>
            <a:cxnLst/>
            <a:rect l="l" t="t" r="r" b="b"/>
            <a:pathLst>
              <a:path w="9105900">
                <a:moveTo>
                  <a:pt x="0" y="0"/>
                </a:moveTo>
                <a:lnTo>
                  <a:pt x="9105900" y="0"/>
                </a:lnTo>
              </a:path>
            </a:pathLst>
          </a:custGeom>
          <a:ln w="12700">
            <a:solidFill>
              <a:srgbClr val="C8CFD2"/>
            </a:solidFill>
          </a:ln>
        </p:spPr>
        <p:txBody>
          <a:bodyPr wrap="square" lIns="0" tIns="0" rIns="0" bIns="0" rtlCol="0"/>
          <a:lstStyle/>
          <a:p>
            <a:endParaRPr/>
          </a:p>
        </p:txBody>
      </p:sp>
      <p:sp>
        <p:nvSpPr>
          <p:cNvPr id="63" name="object 63"/>
          <p:cNvSpPr/>
          <p:nvPr/>
        </p:nvSpPr>
        <p:spPr>
          <a:xfrm>
            <a:off x="1479550" y="4070350"/>
            <a:ext cx="9105900" cy="0"/>
          </a:xfrm>
          <a:custGeom>
            <a:avLst/>
            <a:gdLst/>
            <a:ahLst/>
            <a:cxnLst/>
            <a:rect l="l" t="t" r="r" b="b"/>
            <a:pathLst>
              <a:path w="9105900">
                <a:moveTo>
                  <a:pt x="0" y="0"/>
                </a:moveTo>
                <a:lnTo>
                  <a:pt x="9105900" y="0"/>
                </a:lnTo>
              </a:path>
            </a:pathLst>
          </a:custGeom>
          <a:ln w="12700">
            <a:solidFill>
              <a:srgbClr val="C8CFD2"/>
            </a:solidFill>
          </a:ln>
        </p:spPr>
        <p:txBody>
          <a:bodyPr wrap="square" lIns="0" tIns="0" rIns="0" bIns="0" rtlCol="0"/>
          <a:lstStyle/>
          <a:p>
            <a:endParaRPr/>
          </a:p>
        </p:txBody>
      </p:sp>
      <p:sp>
        <p:nvSpPr>
          <p:cNvPr id="64" name="object 64"/>
          <p:cNvSpPr/>
          <p:nvPr/>
        </p:nvSpPr>
        <p:spPr>
          <a:xfrm>
            <a:off x="1595119" y="3401059"/>
            <a:ext cx="340360" cy="414020"/>
          </a:xfrm>
          <a:custGeom>
            <a:avLst/>
            <a:gdLst/>
            <a:ahLst/>
            <a:cxnLst/>
            <a:rect l="l" t="t" r="r" b="b"/>
            <a:pathLst>
              <a:path w="340359" h="414020">
                <a:moveTo>
                  <a:pt x="252679" y="0"/>
                </a:moveTo>
                <a:lnTo>
                  <a:pt x="61264" y="0"/>
                </a:lnTo>
                <a:lnTo>
                  <a:pt x="53187" y="1591"/>
                </a:lnTo>
                <a:lnTo>
                  <a:pt x="46710" y="5969"/>
                </a:lnTo>
                <a:lnTo>
                  <a:pt x="42405" y="12537"/>
                </a:lnTo>
                <a:lnTo>
                  <a:pt x="40843" y="20700"/>
                </a:lnTo>
                <a:lnTo>
                  <a:pt x="40843" y="41401"/>
                </a:lnTo>
                <a:lnTo>
                  <a:pt x="20421" y="41401"/>
                </a:lnTo>
                <a:lnTo>
                  <a:pt x="12349" y="42993"/>
                </a:lnTo>
                <a:lnTo>
                  <a:pt x="5872" y="47371"/>
                </a:lnTo>
                <a:lnTo>
                  <a:pt x="1563" y="53939"/>
                </a:lnTo>
                <a:lnTo>
                  <a:pt x="0" y="62102"/>
                </a:lnTo>
                <a:lnTo>
                  <a:pt x="0" y="393319"/>
                </a:lnTo>
                <a:lnTo>
                  <a:pt x="1563" y="401482"/>
                </a:lnTo>
                <a:lnTo>
                  <a:pt x="5872" y="408050"/>
                </a:lnTo>
                <a:lnTo>
                  <a:pt x="12349" y="412428"/>
                </a:lnTo>
                <a:lnTo>
                  <a:pt x="20421" y="414019"/>
                </a:lnTo>
                <a:lnTo>
                  <a:pt x="279082" y="414019"/>
                </a:lnTo>
                <a:lnTo>
                  <a:pt x="287152" y="412428"/>
                </a:lnTo>
                <a:lnTo>
                  <a:pt x="293625" y="408050"/>
                </a:lnTo>
                <a:lnTo>
                  <a:pt x="297929" y="401482"/>
                </a:lnTo>
                <a:lnTo>
                  <a:pt x="298179" y="400176"/>
                </a:lnTo>
                <a:lnTo>
                  <a:pt x="16332" y="400176"/>
                </a:lnTo>
                <a:lnTo>
                  <a:pt x="13614" y="397509"/>
                </a:lnTo>
                <a:lnTo>
                  <a:pt x="13614" y="58674"/>
                </a:lnTo>
                <a:lnTo>
                  <a:pt x="16332" y="55244"/>
                </a:lnTo>
                <a:lnTo>
                  <a:pt x="54457" y="55244"/>
                </a:lnTo>
                <a:lnTo>
                  <a:pt x="54457" y="17272"/>
                </a:lnTo>
                <a:lnTo>
                  <a:pt x="57175" y="13842"/>
                </a:lnTo>
                <a:lnTo>
                  <a:pt x="268189" y="13842"/>
                </a:lnTo>
                <a:lnTo>
                  <a:pt x="257784" y="3301"/>
                </a:lnTo>
                <a:lnTo>
                  <a:pt x="256870" y="1650"/>
                </a:lnTo>
                <a:lnTo>
                  <a:pt x="255295" y="507"/>
                </a:lnTo>
                <a:lnTo>
                  <a:pt x="253263" y="126"/>
                </a:lnTo>
                <a:lnTo>
                  <a:pt x="252679" y="0"/>
                </a:lnTo>
                <a:close/>
              </a:path>
              <a:path w="340359" h="414020">
                <a:moveTo>
                  <a:pt x="299491" y="372617"/>
                </a:moveTo>
                <a:lnTo>
                  <a:pt x="285877" y="372617"/>
                </a:lnTo>
                <a:lnTo>
                  <a:pt x="285889" y="397509"/>
                </a:lnTo>
                <a:lnTo>
                  <a:pt x="283159" y="400176"/>
                </a:lnTo>
                <a:lnTo>
                  <a:pt x="298179" y="400176"/>
                </a:lnTo>
                <a:lnTo>
                  <a:pt x="299491" y="393319"/>
                </a:lnTo>
                <a:lnTo>
                  <a:pt x="299491" y="372617"/>
                </a:lnTo>
                <a:close/>
              </a:path>
              <a:path w="340359" h="414020">
                <a:moveTo>
                  <a:pt x="54457" y="55244"/>
                </a:moveTo>
                <a:lnTo>
                  <a:pt x="40843" y="55244"/>
                </a:lnTo>
                <a:lnTo>
                  <a:pt x="40843" y="351916"/>
                </a:lnTo>
                <a:lnTo>
                  <a:pt x="42405" y="360080"/>
                </a:lnTo>
                <a:lnTo>
                  <a:pt x="46710" y="366649"/>
                </a:lnTo>
                <a:lnTo>
                  <a:pt x="53187" y="371026"/>
                </a:lnTo>
                <a:lnTo>
                  <a:pt x="61264" y="372617"/>
                </a:lnTo>
                <a:lnTo>
                  <a:pt x="319913" y="372617"/>
                </a:lnTo>
                <a:lnTo>
                  <a:pt x="327990" y="371026"/>
                </a:lnTo>
                <a:lnTo>
                  <a:pt x="334467" y="366649"/>
                </a:lnTo>
                <a:lnTo>
                  <a:pt x="338772" y="360080"/>
                </a:lnTo>
                <a:lnTo>
                  <a:pt x="339022" y="358775"/>
                </a:lnTo>
                <a:lnTo>
                  <a:pt x="57175" y="358775"/>
                </a:lnTo>
                <a:lnTo>
                  <a:pt x="54457" y="356107"/>
                </a:lnTo>
                <a:lnTo>
                  <a:pt x="54457" y="55244"/>
                </a:lnTo>
                <a:close/>
              </a:path>
              <a:path w="340359" h="414020">
                <a:moveTo>
                  <a:pt x="268189" y="13842"/>
                </a:moveTo>
                <a:lnTo>
                  <a:pt x="245046" y="13842"/>
                </a:lnTo>
                <a:lnTo>
                  <a:pt x="245046" y="75945"/>
                </a:lnTo>
                <a:lnTo>
                  <a:pt x="246608" y="84109"/>
                </a:lnTo>
                <a:lnTo>
                  <a:pt x="250913" y="90677"/>
                </a:lnTo>
                <a:lnTo>
                  <a:pt x="257390" y="95055"/>
                </a:lnTo>
                <a:lnTo>
                  <a:pt x="265468" y="96647"/>
                </a:lnTo>
                <a:lnTo>
                  <a:pt x="326720" y="96647"/>
                </a:lnTo>
                <a:lnTo>
                  <a:pt x="326720" y="356107"/>
                </a:lnTo>
                <a:lnTo>
                  <a:pt x="324002" y="358775"/>
                </a:lnTo>
                <a:lnTo>
                  <a:pt x="339022" y="358775"/>
                </a:lnTo>
                <a:lnTo>
                  <a:pt x="340334" y="351916"/>
                </a:lnTo>
                <a:lnTo>
                  <a:pt x="340220" y="88264"/>
                </a:lnTo>
                <a:lnTo>
                  <a:pt x="339877" y="86232"/>
                </a:lnTo>
                <a:lnTo>
                  <a:pt x="338772" y="84581"/>
                </a:lnTo>
                <a:lnTo>
                  <a:pt x="337134" y="83692"/>
                </a:lnTo>
                <a:lnTo>
                  <a:pt x="336256" y="82803"/>
                </a:lnTo>
                <a:lnTo>
                  <a:pt x="261378" y="82803"/>
                </a:lnTo>
                <a:lnTo>
                  <a:pt x="258660" y="80010"/>
                </a:lnTo>
                <a:lnTo>
                  <a:pt x="258660" y="23494"/>
                </a:lnTo>
                <a:lnTo>
                  <a:pt x="277716" y="23494"/>
                </a:lnTo>
                <a:lnTo>
                  <a:pt x="268189" y="13842"/>
                </a:lnTo>
                <a:close/>
              </a:path>
              <a:path w="340359" h="414020">
                <a:moveTo>
                  <a:pt x="303580" y="289813"/>
                </a:moveTo>
                <a:lnTo>
                  <a:pt x="91211" y="289813"/>
                </a:lnTo>
                <a:lnTo>
                  <a:pt x="88493" y="292607"/>
                </a:lnTo>
                <a:lnTo>
                  <a:pt x="88493" y="300863"/>
                </a:lnTo>
                <a:lnTo>
                  <a:pt x="91211" y="303656"/>
                </a:lnTo>
                <a:lnTo>
                  <a:pt x="303580" y="303656"/>
                </a:lnTo>
                <a:lnTo>
                  <a:pt x="306298" y="300863"/>
                </a:lnTo>
                <a:lnTo>
                  <a:pt x="306298" y="292607"/>
                </a:lnTo>
                <a:lnTo>
                  <a:pt x="303580" y="289813"/>
                </a:lnTo>
                <a:close/>
              </a:path>
              <a:path w="340359" h="414020">
                <a:moveTo>
                  <a:pt x="303580" y="248412"/>
                </a:moveTo>
                <a:lnTo>
                  <a:pt x="91211" y="248412"/>
                </a:lnTo>
                <a:lnTo>
                  <a:pt x="88493" y="251206"/>
                </a:lnTo>
                <a:lnTo>
                  <a:pt x="88493" y="259460"/>
                </a:lnTo>
                <a:lnTo>
                  <a:pt x="91211" y="262254"/>
                </a:lnTo>
                <a:lnTo>
                  <a:pt x="303580" y="262254"/>
                </a:lnTo>
                <a:lnTo>
                  <a:pt x="306298" y="259460"/>
                </a:lnTo>
                <a:lnTo>
                  <a:pt x="306298" y="251206"/>
                </a:lnTo>
                <a:lnTo>
                  <a:pt x="303580" y="248412"/>
                </a:lnTo>
                <a:close/>
              </a:path>
              <a:path w="340359" h="414020">
                <a:moveTo>
                  <a:pt x="303580" y="207009"/>
                </a:moveTo>
                <a:lnTo>
                  <a:pt x="91211" y="207009"/>
                </a:lnTo>
                <a:lnTo>
                  <a:pt x="88493" y="209803"/>
                </a:lnTo>
                <a:lnTo>
                  <a:pt x="88493" y="218058"/>
                </a:lnTo>
                <a:lnTo>
                  <a:pt x="91211" y="220852"/>
                </a:lnTo>
                <a:lnTo>
                  <a:pt x="303580" y="220852"/>
                </a:lnTo>
                <a:lnTo>
                  <a:pt x="306298" y="218058"/>
                </a:lnTo>
                <a:lnTo>
                  <a:pt x="306298" y="209803"/>
                </a:lnTo>
                <a:lnTo>
                  <a:pt x="303580" y="207009"/>
                </a:lnTo>
                <a:close/>
              </a:path>
              <a:path w="340359" h="414020">
                <a:moveTo>
                  <a:pt x="303580" y="165607"/>
                </a:moveTo>
                <a:lnTo>
                  <a:pt x="91211" y="165607"/>
                </a:lnTo>
                <a:lnTo>
                  <a:pt x="88493" y="168401"/>
                </a:lnTo>
                <a:lnTo>
                  <a:pt x="88493" y="176656"/>
                </a:lnTo>
                <a:lnTo>
                  <a:pt x="91211" y="179450"/>
                </a:lnTo>
                <a:lnTo>
                  <a:pt x="303580" y="179450"/>
                </a:lnTo>
                <a:lnTo>
                  <a:pt x="306298" y="176656"/>
                </a:lnTo>
                <a:lnTo>
                  <a:pt x="306298" y="168401"/>
                </a:lnTo>
                <a:lnTo>
                  <a:pt x="303580" y="165607"/>
                </a:lnTo>
                <a:close/>
              </a:path>
              <a:path w="340359" h="414020">
                <a:moveTo>
                  <a:pt x="303580" y="124205"/>
                </a:moveTo>
                <a:lnTo>
                  <a:pt x="91211" y="124205"/>
                </a:lnTo>
                <a:lnTo>
                  <a:pt x="88493" y="127000"/>
                </a:lnTo>
                <a:lnTo>
                  <a:pt x="88493" y="135254"/>
                </a:lnTo>
                <a:lnTo>
                  <a:pt x="91211" y="138049"/>
                </a:lnTo>
                <a:lnTo>
                  <a:pt x="303580" y="138049"/>
                </a:lnTo>
                <a:lnTo>
                  <a:pt x="306298" y="135254"/>
                </a:lnTo>
                <a:lnTo>
                  <a:pt x="306298" y="127000"/>
                </a:lnTo>
                <a:lnTo>
                  <a:pt x="303580" y="124205"/>
                </a:lnTo>
                <a:close/>
              </a:path>
              <a:path w="340359" h="414020">
                <a:moveTo>
                  <a:pt x="221894" y="82803"/>
                </a:moveTo>
                <a:lnTo>
                  <a:pt x="91211" y="82803"/>
                </a:lnTo>
                <a:lnTo>
                  <a:pt x="88493" y="85598"/>
                </a:lnTo>
                <a:lnTo>
                  <a:pt x="88493" y="93852"/>
                </a:lnTo>
                <a:lnTo>
                  <a:pt x="91211" y="96647"/>
                </a:lnTo>
                <a:lnTo>
                  <a:pt x="221894" y="96647"/>
                </a:lnTo>
                <a:lnTo>
                  <a:pt x="224624" y="93852"/>
                </a:lnTo>
                <a:lnTo>
                  <a:pt x="224624" y="85598"/>
                </a:lnTo>
                <a:lnTo>
                  <a:pt x="221894" y="82803"/>
                </a:lnTo>
                <a:close/>
              </a:path>
              <a:path w="340359" h="414020">
                <a:moveTo>
                  <a:pt x="277716" y="23494"/>
                </a:moveTo>
                <a:lnTo>
                  <a:pt x="258660" y="23494"/>
                </a:lnTo>
                <a:lnTo>
                  <a:pt x="317195" y="82803"/>
                </a:lnTo>
                <a:lnTo>
                  <a:pt x="336256" y="82803"/>
                </a:lnTo>
                <a:lnTo>
                  <a:pt x="277716" y="23494"/>
                </a:lnTo>
                <a:close/>
              </a:path>
            </a:pathLst>
          </a:custGeom>
          <a:solidFill>
            <a:srgbClr val="67747C"/>
          </a:solidFill>
        </p:spPr>
        <p:txBody>
          <a:bodyPr wrap="square" lIns="0" tIns="0" rIns="0" bIns="0" rtlCol="0"/>
          <a:lstStyle/>
          <a:p>
            <a:endParaRPr/>
          </a:p>
        </p:txBody>
      </p:sp>
      <p:sp>
        <p:nvSpPr>
          <p:cNvPr id="65" name="object 65"/>
          <p:cNvSpPr txBox="1"/>
          <p:nvPr/>
        </p:nvSpPr>
        <p:spPr>
          <a:xfrm>
            <a:off x="2029778" y="3412173"/>
            <a:ext cx="809625" cy="391795"/>
          </a:xfrm>
          <a:prstGeom prst="rect">
            <a:avLst/>
          </a:prstGeom>
        </p:spPr>
        <p:txBody>
          <a:bodyPr vert="horz" wrap="square" lIns="0" tIns="12700" rIns="0" bIns="0" rtlCol="0">
            <a:spAutoFit/>
          </a:bodyPr>
          <a:lstStyle/>
          <a:p>
            <a:pPr marL="12700">
              <a:spcBef>
                <a:spcPts val="100"/>
              </a:spcBef>
            </a:pPr>
            <a:r>
              <a:rPr sz="800" spc="-20" dirty="0">
                <a:latin typeface="Arial"/>
                <a:cs typeface="Arial"/>
              </a:rPr>
              <a:t>Заявка:</a:t>
            </a:r>
            <a:endParaRPr sz="800">
              <a:latin typeface="Arial"/>
              <a:cs typeface="Arial"/>
            </a:endParaRPr>
          </a:p>
          <a:p>
            <a:pPr marL="185420" indent="-172720">
              <a:spcBef>
                <a:spcPts val="5"/>
              </a:spcBef>
              <a:buChar char="-"/>
              <a:tabLst>
                <a:tab pos="184785" algn="l"/>
                <a:tab pos="185420" algn="l"/>
              </a:tabLst>
            </a:pPr>
            <a:r>
              <a:rPr sz="800" spc="-30" dirty="0">
                <a:latin typeface="Arial"/>
                <a:cs typeface="Arial"/>
              </a:rPr>
              <a:t>2-я</a:t>
            </a:r>
            <a:r>
              <a:rPr sz="800" spc="-20" dirty="0">
                <a:latin typeface="Arial"/>
                <a:cs typeface="Arial"/>
              </a:rPr>
              <a:t> </a:t>
            </a:r>
            <a:r>
              <a:rPr sz="800" spc="-40" dirty="0">
                <a:latin typeface="Arial"/>
                <a:cs typeface="Arial"/>
              </a:rPr>
              <a:t>часть</a:t>
            </a:r>
            <a:endParaRPr sz="800">
              <a:latin typeface="Arial"/>
              <a:cs typeface="Arial"/>
            </a:endParaRPr>
          </a:p>
          <a:p>
            <a:pPr marL="185420" indent="-172720">
              <a:buChar char="-"/>
              <a:tabLst>
                <a:tab pos="184785" algn="l"/>
                <a:tab pos="185420" algn="l"/>
              </a:tabLst>
            </a:pPr>
            <a:r>
              <a:rPr sz="800" spc="-30" dirty="0">
                <a:latin typeface="Arial"/>
                <a:cs typeface="Arial"/>
              </a:rPr>
              <a:t>3-я </a:t>
            </a:r>
            <a:r>
              <a:rPr sz="800" spc="-40" dirty="0">
                <a:latin typeface="Arial"/>
                <a:cs typeface="Arial"/>
              </a:rPr>
              <a:t>часть</a:t>
            </a:r>
            <a:r>
              <a:rPr sz="800" spc="-85" dirty="0">
                <a:latin typeface="Arial"/>
                <a:cs typeface="Arial"/>
              </a:rPr>
              <a:t> </a:t>
            </a:r>
            <a:r>
              <a:rPr sz="800" spc="-55" dirty="0">
                <a:latin typeface="Arial"/>
                <a:cs typeface="Arial"/>
              </a:rPr>
              <a:t>(ЦП)</a:t>
            </a:r>
            <a:endParaRPr sz="800">
              <a:latin typeface="Arial"/>
              <a:cs typeface="Arial"/>
            </a:endParaRPr>
          </a:p>
        </p:txBody>
      </p:sp>
    </p:spTree>
  </p:cSld>
  <p:clrMapOvr>
    <a:masterClrMapping/>
  </p:clrMapOvr>
  <p:transition spd="slow">
    <p:fade thruBlk="1"/>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rmAutofit fontScale="90000"/>
          </a:bodyPr>
          <a:lstStyle/>
          <a:p>
            <a:r>
              <a:rPr lang="ru-RU" dirty="0"/>
              <a:t>Строительные контракты</a:t>
            </a:r>
          </a:p>
        </p:txBody>
      </p:sp>
      <p:sp>
        <p:nvSpPr>
          <p:cNvPr id="10" name="Прямоугольник 9">
            <a:extLst>
              <a:ext uri="{FF2B5EF4-FFF2-40B4-BE49-F238E27FC236}">
                <a16:creationId xmlns:a16="http://schemas.microsoft.com/office/drawing/2014/main" id="{9C154FC5-10DE-493A-A471-799FCFC6ED10}"/>
              </a:ext>
            </a:extLst>
          </p:cNvPr>
          <p:cNvSpPr/>
          <p:nvPr/>
        </p:nvSpPr>
        <p:spPr>
          <a:xfrm>
            <a:off x="1647473" y="1828736"/>
            <a:ext cx="3684683" cy="740728"/>
          </a:xfrm>
          <a:prstGeom prst="rect">
            <a:avLst/>
          </a:prstGeom>
          <a:solidFill>
            <a:schemeClr val="bg1">
              <a:lumMod val="6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ru-RU" sz="1600" dirty="0"/>
              <a:t>проектную документацию</a:t>
            </a:r>
          </a:p>
        </p:txBody>
      </p:sp>
      <p:sp>
        <p:nvSpPr>
          <p:cNvPr id="11" name="Прямоугольник 10">
            <a:extLst>
              <a:ext uri="{FF2B5EF4-FFF2-40B4-BE49-F238E27FC236}">
                <a16:creationId xmlns:a16="http://schemas.microsoft.com/office/drawing/2014/main" id="{55DB7B68-4FC1-4F84-A7EC-F42D8B5B4BA0}"/>
              </a:ext>
            </a:extLst>
          </p:cNvPr>
          <p:cNvSpPr/>
          <p:nvPr/>
        </p:nvSpPr>
        <p:spPr>
          <a:xfrm>
            <a:off x="6510338" y="1824628"/>
            <a:ext cx="3884033" cy="1517968"/>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ru-RU" sz="1600" dirty="0"/>
              <a:t>проектную документацию</a:t>
            </a:r>
            <a:br>
              <a:rPr lang="ru-RU" sz="1600" dirty="0"/>
            </a:br>
            <a:r>
              <a:rPr lang="ru-RU" sz="1600" dirty="0"/>
              <a:t>или </a:t>
            </a:r>
          </a:p>
          <a:p>
            <a:pPr marL="285750" indent="-285750">
              <a:spcAft>
                <a:spcPts val="600"/>
              </a:spcAft>
              <a:buFont typeface="Arial" panose="020B0604020202020204" pitchFamily="34" charset="0"/>
              <a:buChar char="•"/>
            </a:pPr>
            <a:r>
              <a:rPr lang="ru-RU" sz="1600" dirty="0"/>
              <a:t>типовую проектную документацию* или</a:t>
            </a:r>
          </a:p>
          <a:p>
            <a:pPr marL="285750" indent="-285750">
              <a:spcAft>
                <a:spcPts val="600"/>
              </a:spcAft>
              <a:buFont typeface="Arial" panose="020B0604020202020204" pitchFamily="34" charset="0"/>
              <a:buChar char="•"/>
            </a:pPr>
            <a:r>
              <a:rPr lang="ru-RU" sz="1600" dirty="0"/>
              <a:t>смету на капитальный ремонт</a:t>
            </a:r>
          </a:p>
        </p:txBody>
      </p:sp>
      <p:sp>
        <p:nvSpPr>
          <p:cNvPr id="12" name="Полилиния 53">
            <a:extLst>
              <a:ext uri="{FF2B5EF4-FFF2-40B4-BE49-F238E27FC236}">
                <a16:creationId xmlns:a16="http://schemas.microsoft.com/office/drawing/2014/main" id="{021F10A0-C2EC-4F42-A395-8952BD26FB6D}"/>
              </a:ext>
            </a:extLst>
          </p:cNvPr>
          <p:cNvSpPr>
            <a:spLocks noChangeAspect="1"/>
          </p:cNvSpPr>
          <p:nvPr/>
        </p:nvSpPr>
        <p:spPr>
          <a:xfrm>
            <a:off x="5595600" y="2140741"/>
            <a:ext cx="651292" cy="370548"/>
          </a:xfrm>
          <a:custGeom>
            <a:avLst/>
            <a:gdLst>
              <a:gd name="connsiteX0" fmla="*/ 439003 w 720001"/>
              <a:gd name="connsiteY0" fmla="*/ 281839 h 370548"/>
              <a:gd name="connsiteX1" fmla="*/ 449551 w 720001"/>
              <a:gd name="connsiteY1" fmla="*/ 292387 h 370548"/>
              <a:gd name="connsiteX2" fmla="*/ 439003 w 720001"/>
              <a:gd name="connsiteY2" fmla="*/ 302934 h 370548"/>
              <a:gd name="connsiteX3" fmla="*/ 428456 w 720001"/>
              <a:gd name="connsiteY3" fmla="*/ 292387 h 370548"/>
              <a:gd name="connsiteX4" fmla="*/ 439003 w 720001"/>
              <a:gd name="connsiteY4" fmla="*/ 281839 h 370548"/>
              <a:gd name="connsiteX5" fmla="*/ 78182 w 720001"/>
              <a:gd name="connsiteY5" fmla="*/ 247999 h 370548"/>
              <a:gd name="connsiteX6" fmla="*/ 88729 w 720001"/>
              <a:gd name="connsiteY6" fmla="*/ 258546 h 370548"/>
              <a:gd name="connsiteX7" fmla="*/ 78182 w 720001"/>
              <a:gd name="connsiteY7" fmla="*/ 269093 h 370548"/>
              <a:gd name="connsiteX8" fmla="*/ 66184 w 720001"/>
              <a:gd name="connsiteY8" fmla="*/ 281091 h 370548"/>
              <a:gd name="connsiteX9" fmla="*/ 78182 w 720001"/>
              <a:gd name="connsiteY9" fmla="*/ 293090 h 370548"/>
              <a:gd name="connsiteX10" fmla="*/ 88581 w 720001"/>
              <a:gd name="connsiteY10" fmla="*/ 287084 h 370548"/>
              <a:gd name="connsiteX11" fmla="*/ 102992 w 720001"/>
              <a:gd name="connsiteY11" fmla="*/ 283236 h 370548"/>
              <a:gd name="connsiteX12" fmla="*/ 106840 w 720001"/>
              <a:gd name="connsiteY12" fmla="*/ 297648 h 370548"/>
              <a:gd name="connsiteX13" fmla="*/ 78182 w 720001"/>
              <a:gd name="connsiteY13" fmla="*/ 314184 h 370548"/>
              <a:gd name="connsiteX14" fmla="*/ 45090 w 720001"/>
              <a:gd name="connsiteY14" fmla="*/ 281091 h 370548"/>
              <a:gd name="connsiteX15" fmla="*/ 78182 w 720001"/>
              <a:gd name="connsiteY15" fmla="*/ 247999 h 370548"/>
              <a:gd name="connsiteX16" fmla="*/ 438910 w 720001"/>
              <a:gd name="connsiteY16" fmla="*/ 214180 h 370548"/>
              <a:gd name="connsiteX17" fmla="*/ 461456 w 720001"/>
              <a:gd name="connsiteY17" fmla="*/ 214180 h 370548"/>
              <a:gd name="connsiteX18" fmla="*/ 472003 w 720001"/>
              <a:gd name="connsiteY18" fmla="*/ 224727 h 370548"/>
              <a:gd name="connsiteX19" fmla="*/ 461456 w 720001"/>
              <a:gd name="connsiteY19" fmla="*/ 235275 h 370548"/>
              <a:gd name="connsiteX20" fmla="*/ 438910 w 720001"/>
              <a:gd name="connsiteY20" fmla="*/ 235275 h 370548"/>
              <a:gd name="connsiteX21" fmla="*/ 428363 w 720001"/>
              <a:gd name="connsiteY21" fmla="*/ 224727 h 370548"/>
              <a:gd name="connsiteX22" fmla="*/ 438910 w 720001"/>
              <a:gd name="connsiteY22" fmla="*/ 214180 h 370548"/>
              <a:gd name="connsiteX23" fmla="*/ 438910 w 720001"/>
              <a:gd name="connsiteY23" fmla="*/ 135271 h 370548"/>
              <a:gd name="connsiteX24" fmla="*/ 461456 w 720001"/>
              <a:gd name="connsiteY24" fmla="*/ 135271 h 370548"/>
              <a:gd name="connsiteX25" fmla="*/ 472003 w 720001"/>
              <a:gd name="connsiteY25" fmla="*/ 145818 h 370548"/>
              <a:gd name="connsiteX26" fmla="*/ 461456 w 720001"/>
              <a:gd name="connsiteY26" fmla="*/ 156366 h 370548"/>
              <a:gd name="connsiteX27" fmla="*/ 438910 w 720001"/>
              <a:gd name="connsiteY27" fmla="*/ 156366 h 370548"/>
              <a:gd name="connsiteX28" fmla="*/ 428363 w 720001"/>
              <a:gd name="connsiteY28" fmla="*/ 145818 h 370548"/>
              <a:gd name="connsiteX29" fmla="*/ 438910 w 720001"/>
              <a:gd name="connsiteY29" fmla="*/ 135271 h 370548"/>
              <a:gd name="connsiteX30" fmla="*/ 371443 w 720001"/>
              <a:gd name="connsiteY30" fmla="*/ 21092 h 370548"/>
              <a:gd name="connsiteX31" fmla="*/ 293389 w 720001"/>
              <a:gd name="connsiteY31" fmla="*/ 43478 h 370548"/>
              <a:gd name="connsiteX32" fmla="*/ 156365 w 720001"/>
              <a:gd name="connsiteY32" fmla="*/ 129118 h 370548"/>
              <a:gd name="connsiteX33" fmla="*/ 156365 w 720001"/>
              <a:gd name="connsiteY33" fmla="*/ 145817 h 370548"/>
              <a:gd name="connsiteX34" fmla="*/ 145818 w 720001"/>
              <a:gd name="connsiteY34" fmla="*/ 156364 h 370548"/>
              <a:gd name="connsiteX35" fmla="*/ 135271 w 720001"/>
              <a:gd name="connsiteY35" fmla="*/ 145817 h 370548"/>
              <a:gd name="connsiteX36" fmla="*/ 135271 w 720001"/>
              <a:gd name="connsiteY36" fmla="*/ 123272 h 370548"/>
              <a:gd name="connsiteX37" fmla="*/ 123273 w 720001"/>
              <a:gd name="connsiteY37" fmla="*/ 111274 h 370548"/>
              <a:gd name="connsiteX38" fmla="*/ 33092 w 720001"/>
              <a:gd name="connsiteY38" fmla="*/ 111274 h 370548"/>
              <a:gd name="connsiteX39" fmla="*/ 21094 w 720001"/>
              <a:gd name="connsiteY39" fmla="*/ 123272 h 370548"/>
              <a:gd name="connsiteX40" fmla="*/ 21094 w 720001"/>
              <a:gd name="connsiteY40" fmla="*/ 326181 h 370548"/>
              <a:gd name="connsiteX41" fmla="*/ 33092 w 720001"/>
              <a:gd name="connsiteY41" fmla="*/ 338180 h 370548"/>
              <a:gd name="connsiteX42" fmla="*/ 123275 w 720001"/>
              <a:gd name="connsiteY42" fmla="*/ 338180 h 370548"/>
              <a:gd name="connsiteX43" fmla="*/ 135273 w 720001"/>
              <a:gd name="connsiteY43" fmla="*/ 326181 h 370548"/>
              <a:gd name="connsiteX44" fmla="*/ 135273 w 720001"/>
              <a:gd name="connsiteY44" fmla="*/ 190910 h 370548"/>
              <a:gd name="connsiteX45" fmla="*/ 145820 w 720001"/>
              <a:gd name="connsiteY45" fmla="*/ 180363 h 370548"/>
              <a:gd name="connsiteX46" fmla="*/ 156367 w 720001"/>
              <a:gd name="connsiteY46" fmla="*/ 190910 h 370548"/>
              <a:gd name="connsiteX47" fmla="*/ 156367 w 720001"/>
              <a:gd name="connsiteY47" fmla="*/ 318126 h 370548"/>
              <a:gd name="connsiteX48" fmla="*/ 237641 w 720001"/>
              <a:gd name="connsiteY48" fmla="*/ 340291 h 370548"/>
              <a:gd name="connsiteX49" fmla="*/ 306049 w 720001"/>
              <a:gd name="connsiteY49" fmla="*/ 349453 h 370548"/>
              <a:gd name="connsiteX50" fmla="*/ 453786 w 720001"/>
              <a:gd name="connsiteY50" fmla="*/ 349453 h 370548"/>
              <a:gd name="connsiteX51" fmla="*/ 484689 w 720001"/>
              <a:gd name="connsiteY51" fmla="*/ 322028 h 370548"/>
              <a:gd name="connsiteX52" fmla="*/ 475590 w 720001"/>
              <a:gd name="connsiteY52" fmla="*/ 299584 h 370548"/>
              <a:gd name="connsiteX53" fmla="*/ 472821 w 720001"/>
              <a:gd name="connsiteY53" fmla="*/ 288582 h 370548"/>
              <a:gd name="connsiteX54" fmla="*/ 481632 w 720001"/>
              <a:gd name="connsiteY54" fmla="*/ 281435 h 370548"/>
              <a:gd name="connsiteX55" fmla="*/ 507271 w 720001"/>
              <a:gd name="connsiteY55" fmla="*/ 252908 h 370548"/>
              <a:gd name="connsiteX56" fmla="*/ 498135 w 720001"/>
              <a:gd name="connsiteY56" fmla="*/ 231948 h 370548"/>
              <a:gd name="connsiteX57" fmla="*/ 495366 w 720001"/>
              <a:gd name="connsiteY57" fmla="*/ 220946 h 370548"/>
              <a:gd name="connsiteX58" fmla="*/ 504177 w 720001"/>
              <a:gd name="connsiteY58" fmla="*/ 213799 h 370548"/>
              <a:gd name="connsiteX59" fmla="*/ 529816 w 720001"/>
              <a:gd name="connsiteY59" fmla="*/ 185273 h 370548"/>
              <a:gd name="connsiteX60" fmla="*/ 500909 w 720001"/>
              <a:gd name="connsiteY60" fmla="*/ 156365 h 370548"/>
              <a:gd name="connsiteX61" fmla="*/ 490362 w 720001"/>
              <a:gd name="connsiteY61" fmla="*/ 145818 h 370548"/>
              <a:gd name="connsiteX62" fmla="*/ 500909 w 720001"/>
              <a:gd name="connsiteY62" fmla="*/ 135271 h 370548"/>
              <a:gd name="connsiteX63" fmla="*/ 669998 w 720001"/>
              <a:gd name="connsiteY63" fmla="*/ 135271 h 370548"/>
              <a:gd name="connsiteX64" fmla="*/ 690971 w 720001"/>
              <a:gd name="connsiteY64" fmla="*/ 126259 h 370548"/>
              <a:gd name="connsiteX65" fmla="*/ 698861 w 720001"/>
              <a:gd name="connsiteY65" fmla="*/ 104792 h 370548"/>
              <a:gd name="connsiteX66" fmla="*/ 667763 w 720001"/>
              <a:gd name="connsiteY66" fmla="*/ 77455 h 370548"/>
              <a:gd name="connsiteX67" fmla="*/ 405089 w 720001"/>
              <a:gd name="connsiteY67" fmla="*/ 77456 h 370548"/>
              <a:gd name="connsiteX68" fmla="*/ 394542 w 720001"/>
              <a:gd name="connsiteY68" fmla="*/ 66909 h 370548"/>
              <a:gd name="connsiteX69" fmla="*/ 405089 w 720001"/>
              <a:gd name="connsiteY69" fmla="*/ 56363 h 370548"/>
              <a:gd name="connsiteX70" fmla="*/ 450906 w 720001"/>
              <a:gd name="connsiteY70" fmla="*/ 56363 h 370548"/>
              <a:gd name="connsiteX71" fmla="*/ 450906 w 720001"/>
              <a:gd name="connsiteY71" fmla="*/ 55635 h 370548"/>
              <a:gd name="connsiteX72" fmla="*/ 416362 w 720001"/>
              <a:gd name="connsiteY72" fmla="*/ 21092 h 370548"/>
              <a:gd name="connsiteX73" fmla="*/ 371444 w 720001"/>
              <a:gd name="connsiteY73" fmla="*/ 0 h 370548"/>
              <a:gd name="connsiteX74" fmla="*/ 416364 w 720001"/>
              <a:gd name="connsiteY74" fmla="*/ 0 h 370548"/>
              <a:gd name="connsiteX75" fmla="*/ 472001 w 720001"/>
              <a:gd name="connsiteY75" fmla="*/ 55637 h 370548"/>
              <a:gd name="connsiteX76" fmla="*/ 472001 w 720001"/>
              <a:gd name="connsiteY76" fmla="*/ 56364 h 370548"/>
              <a:gd name="connsiteX77" fmla="*/ 667765 w 720001"/>
              <a:gd name="connsiteY77" fmla="*/ 56363 h 370548"/>
              <a:gd name="connsiteX78" fmla="*/ 719930 w 720001"/>
              <a:gd name="connsiteY78" fmla="*/ 103691 h 370548"/>
              <a:gd name="connsiteX79" fmla="*/ 706272 w 720001"/>
              <a:gd name="connsiteY79" fmla="*/ 140777 h 370548"/>
              <a:gd name="connsiteX80" fmla="*/ 669998 w 720001"/>
              <a:gd name="connsiteY80" fmla="*/ 156364 h 370548"/>
              <a:gd name="connsiteX81" fmla="*/ 541685 w 720001"/>
              <a:gd name="connsiteY81" fmla="*/ 156364 h 370548"/>
              <a:gd name="connsiteX82" fmla="*/ 550910 w 720001"/>
              <a:gd name="connsiteY82" fmla="*/ 185272 h 370548"/>
              <a:gd name="connsiteX83" fmla="*/ 522811 w 720001"/>
              <a:gd name="connsiteY83" fmla="*/ 230048 h 370548"/>
              <a:gd name="connsiteX84" fmla="*/ 528365 w 720001"/>
              <a:gd name="connsiteY84" fmla="*/ 252908 h 370548"/>
              <a:gd name="connsiteX85" fmla="*/ 500231 w 720001"/>
              <a:gd name="connsiteY85" fmla="*/ 297703 h 370548"/>
              <a:gd name="connsiteX86" fmla="*/ 505755 w 720001"/>
              <a:gd name="connsiteY86" fmla="*/ 323088 h 370548"/>
              <a:gd name="connsiteX87" fmla="*/ 453786 w 720001"/>
              <a:gd name="connsiteY87" fmla="*/ 370548 h 370548"/>
              <a:gd name="connsiteX88" fmla="*/ 306049 w 720001"/>
              <a:gd name="connsiteY88" fmla="*/ 370548 h 370548"/>
              <a:gd name="connsiteX89" fmla="*/ 232089 w 720001"/>
              <a:gd name="connsiteY89" fmla="*/ 360642 h 370548"/>
              <a:gd name="connsiteX90" fmla="*/ 153669 w 720001"/>
              <a:gd name="connsiteY90" fmla="*/ 339255 h 370548"/>
              <a:gd name="connsiteX91" fmla="*/ 123273 w 720001"/>
              <a:gd name="connsiteY91" fmla="*/ 359275 h 370548"/>
              <a:gd name="connsiteX92" fmla="*/ 33092 w 720001"/>
              <a:gd name="connsiteY92" fmla="*/ 359275 h 370548"/>
              <a:gd name="connsiteX93" fmla="*/ 0 w 720001"/>
              <a:gd name="connsiteY93" fmla="*/ 326182 h 370548"/>
              <a:gd name="connsiteX94" fmla="*/ 0 w 720001"/>
              <a:gd name="connsiteY94" fmla="*/ 123273 h 370548"/>
              <a:gd name="connsiteX95" fmla="*/ 33092 w 720001"/>
              <a:gd name="connsiteY95" fmla="*/ 90180 h 370548"/>
              <a:gd name="connsiteX96" fmla="*/ 123275 w 720001"/>
              <a:gd name="connsiteY96" fmla="*/ 90180 h 370548"/>
              <a:gd name="connsiteX97" fmla="*/ 152041 w 720001"/>
              <a:gd name="connsiteY97" fmla="*/ 106947 h 370548"/>
              <a:gd name="connsiteX98" fmla="*/ 282212 w 720001"/>
              <a:gd name="connsiteY98" fmla="*/ 25591 h 370548"/>
              <a:gd name="connsiteX99" fmla="*/ 371444 w 720001"/>
              <a:gd name="connsiteY99" fmla="*/ 0 h 37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20001" h="370548">
                <a:moveTo>
                  <a:pt x="439003" y="281839"/>
                </a:moveTo>
                <a:cubicBezTo>
                  <a:pt x="444829" y="281839"/>
                  <a:pt x="449551" y="286561"/>
                  <a:pt x="449551" y="292387"/>
                </a:cubicBezTo>
                <a:cubicBezTo>
                  <a:pt x="449551" y="298212"/>
                  <a:pt x="444829" y="302934"/>
                  <a:pt x="439003" y="302934"/>
                </a:cubicBezTo>
                <a:cubicBezTo>
                  <a:pt x="433178" y="302934"/>
                  <a:pt x="428456" y="298212"/>
                  <a:pt x="428456" y="292387"/>
                </a:cubicBezTo>
                <a:cubicBezTo>
                  <a:pt x="428456" y="286561"/>
                  <a:pt x="433178" y="281839"/>
                  <a:pt x="439003" y="281839"/>
                </a:cubicBezTo>
                <a:close/>
                <a:moveTo>
                  <a:pt x="78182" y="247999"/>
                </a:moveTo>
                <a:cubicBezTo>
                  <a:pt x="84008" y="247999"/>
                  <a:pt x="88729" y="252720"/>
                  <a:pt x="88729" y="258546"/>
                </a:cubicBezTo>
                <a:cubicBezTo>
                  <a:pt x="88729" y="264372"/>
                  <a:pt x="84008" y="269093"/>
                  <a:pt x="78182" y="269093"/>
                </a:cubicBezTo>
                <a:cubicBezTo>
                  <a:pt x="71565" y="269093"/>
                  <a:pt x="66184" y="274474"/>
                  <a:pt x="66184" y="281091"/>
                </a:cubicBezTo>
                <a:cubicBezTo>
                  <a:pt x="66184" y="287708"/>
                  <a:pt x="71565" y="293090"/>
                  <a:pt x="78182" y="293090"/>
                </a:cubicBezTo>
                <a:cubicBezTo>
                  <a:pt x="82454" y="293090"/>
                  <a:pt x="86439" y="290789"/>
                  <a:pt x="88581" y="287084"/>
                </a:cubicBezTo>
                <a:cubicBezTo>
                  <a:pt x="91499" y="282042"/>
                  <a:pt x="97951" y="280320"/>
                  <a:pt x="102992" y="283236"/>
                </a:cubicBezTo>
                <a:cubicBezTo>
                  <a:pt x="108034" y="286153"/>
                  <a:pt x="109758" y="292605"/>
                  <a:pt x="106840" y="297648"/>
                </a:cubicBezTo>
                <a:cubicBezTo>
                  <a:pt x="100939" y="307847"/>
                  <a:pt x="89958" y="314184"/>
                  <a:pt x="78182" y="314184"/>
                </a:cubicBezTo>
                <a:cubicBezTo>
                  <a:pt x="59936" y="314184"/>
                  <a:pt x="45090" y="299338"/>
                  <a:pt x="45090" y="281091"/>
                </a:cubicBezTo>
                <a:cubicBezTo>
                  <a:pt x="45090" y="262845"/>
                  <a:pt x="59934" y="247999"/>
                  <a:pt x="78182" y="247999"/>
                </a:cubicBezTo>
                <a:close/>
                <a:moveTo>
                  <a:pt x="438910" y="214180"/>
                </a:moveTo>
                <a:lnTo>
                  <a:pt x="461456" y="214180"/>
                </a:lnTo>
                <a:cubicBezTo>
                  <a:pt x="467281" y="214180"/>
                  <a:pt x="472003" y="218901"/>
                  <a:pt x="472003" y="224727"/>
                </a:cubicBezTo>
                <a:cubicBezTo>
                  <a:pt x="472003" y="230554"/>
                  <a:pt x="467282" y="235275"/>
                  <a:pt x="461456" y="235275"/>
                </a:cubicBezTo>
                <a:lnTo>
                  <a:pt x="438910" y="235275"/>
                </a:lnTo>
                <a:cubicBezTo>
                  <a:pt x="433084" y="235275"/>
                  <a:pt x="428363" y="230554"/>
                  <a:pt x="428363" y="224727"/>
                </a:cubicBezTo>
                <a:cubicBezTo>
                  <a:pt x="428363" y="218901"/>
                  <a:pt x="433084" y="214180"/>
                  <a:pt x="438910" y="214180"/>
                </a:cubicBezTo>
                <a:close/>
                <a:moveTo>
                  <a:pt x="438910" y="135271"/>
                </a:moveTo>
                <a:lnTo>
                  <a:pt x="461456" y="135271"/>
                </a:lnTo>
                <a:cubicBezTo>
                  <a:pt x="467281" y="135271"/>
                  <a:pt x="472003" y="139992"/>
                  <a:pt x="472003" y="145818"/>
                </a:cubicBezTo>
                <a:cubicBezTo>
                  <a:pt x="472003" y="151645"/>
                  <a:pt x="467282" y="156366"/>
                  <a:pt x="461456" y="156366"/>
                </a:cubicBezTo>
                <a:lnTo>
                  <a:pt x="438910" y="156366"/>
                </a:lnTo>
                <a:cubicBezTo>
                  <a:pt x="433084" y="156366"/>
                  <a:pt x="428363" y="151645"/>
                  <a:pt x="428363" y="145818"/>
                </a:cubicBezTo>
                <a:cubicBezTo>
                  <a:pt x="428363" y="139992"/>
                  <a:pt x="433084" y="135271"/>
                  <a:pt x="438910" y="135271"/>
                </a:cubicBezTo>
                <a:close/>
                <a:moveTo>
                  <a:pt x="371443" y="21092"/>
                </a:moveTo>
                <a:cubicBezTo>
                  <a:pt x="343811" y="21092"/>
                  <a:pt x="316821" y="28834"/>
                  <a:pt x="293389" y="43478"/>
                </a:cubicBezTo>
                <a:lnTo>
                  <a:pt x="156365" y="129118"/>
                </a:lnTo>
                <a:lnTo>
                  <a:pt x="156365" y="145817"/>
                </a:lnTo>
                <a:cubicBezTo>
                  <a:pt x="156365" y="151643"/>
                  <a:pt x="151644" y="156364"/>
                  <a:pt x="145818" y="156364"/>
                </a:cubicBezTo>
                <a:cubicBezTo>
                  <a:pt x="139992" y="156364"/>
                  <a:pt x="135271" y="151643"/>
                  <a:pt x="135271" y="145817"/>
                </a:cubicBezTo>
                <a:lnTo>
                  <a:pt x="135271" y="123272"/>
                </a:lnTo>
                <a:cubicBezTo>
                  <a:pt x="135271" y="116655"/>
                  <a:pt x="129890" y="111274"/>
                  <a:pt x="123273" y="111274"/>
                </a:cubicBezTo>
                <a:lnTo>
                  <a:pt x="33092" y="111274"/>
                </a:lnTo>
                <a:cubicBezTo>
                  <a:pt x="26475" y="111274"/>
                  <a:pt x="21094" y="116655"/>
                  <a:pt x="21094" y="123272"/>
                </a:cubicBezTo>
                <a:lnTo>
                  <a:pt x="21094" y="326181"/>
                </a:lnTo>
                <a:cubicBezTo>
                  <a:pt x="21094" y="332797"/>
                  <a:pt x="26475" y="338180"/>
                  <a:pt x="33092" y="338180"/>
                </a:cubicBezTo>
                <a:lnTo>
                  <a:pt x="123275" y="338180"/>
                </a:lnTo>
                <a:cubicBezTo>
                  <a:pt x="129891" y="338180"/>
                  <a:pt x="135273" y="332797"/>
                  <a:pt x="135273" y="326181"/>
                </a:cubicBezTo>
                <a:lnTo>
                  <a:pt x="135273" y="190910"/>
                </a:lnTo>
                <a:cubicBezTo>
                  <a:pt x="135273" y="185084"/>
                  <a:pt x="139994" y="180363"/>
                  <a:pt x="145820" y="180363"/>
                </a:cubicBezTo>
                <a:cubicBezTo>
                  <a:pt x="151646" y="180363"/>
                  <a:pt x="156367" y="185084"/>
                  <a:pt x="156367" y="190910"/>
                </a:cubicBezTo>
                <a:lnTo>
                  <a:pt x="156367" y="318126"/>
                </a:lnTo>
                <a:lnTo>
                  <a:pt x="237641" y="340291"/>
                </a:lnTo>
                <a:cubicBezTo>
                  <a:pt x="259927" y="346370"/>
                  <a:pt x="282942" y="349453"/>
                  <a:pt x="306049" y="349453"/>
                </a:cubicBezTo>
                <a:lnTo>
                  <a:pt x="453786" y="349453"/>
                </a:lnTo>
                <a:cubicBezTo>
                  <a:pt x="470067" y="349453"/>
                  <a:pt x="483929" y="337149"/>
                  <a:pt x="484689" y="322028"/>
                </a:cubicBezTo>
                <a:cubicBezTo>
                  <a:pt x="485117" y="313496"/>
                  <a:pt x="481887" y="305526"/>
                  <a:pt x="475590" y="299584"/>
                </a:cubicBezTo>
                <a:cubicBezTo>
                  <a:pt x="472606" y="296768"/>
                  <a:pt x="471524" y="292477"/>
                  <a:pt x="472821" y="288582"/>
                </a:cubicBezTo>
                <a:cubicBezTo>
                  <a:pt x="474117" y="284688"/>
                  <a:pt x="477555" y="281899"/>
                  <a:pt x="481632" y="281435"/>
                </a:cubicBezTo>
                <a:cubicBezTo>
                  <a:pt x="496249" y="279767"/>
                  <a:pt x="507271" y="267503"/>
                  <a:pt x="507271" y="252908"/>
                </a:cubicBezTo>
                <a:cubicBezTo>
                  <a:pt x="507271" y="244952"/>
                  <a:pt x="504025" y="237507"/>
                  <a:pt x="498135" y="231948"/>
                </a:cubicBezTo>
                <a:cubicBezTo>
                  <a:pt x="495150" y="229132"/>
                  <a:pt x="494069" y="224840"/>
                  <a:pt x="495366" y="220946"/>
                </a:cubicBezTo>
                <a:cubicBezTo>
                  <a:pt x="496662" y="217052"/>
                  <a:pt x="500101" y="214263"/>
                  <a:pt x="504177" y="213799"/>
                </a:cubicBezTo>
                <a:cubicBezTo>
                  <a:pt x="518794" y="212131"/>
                  <a:pt x="529816" y="199867"/>
                  <a:pt x="529816" y="185273"/>
                </a:cubicBezTo>
                <a:cubicBezTo>
                  <a:pt x="529816" y="169334"/>
                  <a:pt x="516848" y="156365"/>
                  <a:pt x="500909" y="156365"/>
                </a:cubicBezTo>
                <a:cubicBezTo>
                  <a:pt x="495083" y="156365"/>
                  <a:pt x="490362" y="151644"/>
                  <a:pt x="490362" y="145818"/>
                </a:cubicBezTo>
                <a:cubicBezTo>
                  <a:pt x="490362" y="139992"/>
                  <a:pt x="495083" y="135271"/>
                  <a:pt x="500909" y="135271"/>
                </a:cubicBezTo>
                <a:lnTo>
                  <a:pt x="669998" y="135271"/>
                </a:lnTo>
                <a:cubicBezTo>
                  <a:pt x="678007" y="135271"/>
                  <a:pt x="685455" y="132071"/>
                  <a:pt x="690971" y="126259"/>
                </a:cubicBezTo>
                <a:cubicBezTo>
                  <a:pt x="696482" y="120451"/>
                  <a:pt x="699286" y="112828"/>
                  <a:pt x="698861" y="104792"/>
                </a:cubicBezTo>
                <a:cubicBezTo>
                  <a:pt x="698074" y="89719"/>
                  <a:pt x="684122" y="77455"/>
                  <a:pt x="667763" y="77455"/>
                </a:cubicBezTo>
                <a:lnTo>
                  <a:pt x="405089" y="77456"/>
                </a:lnTo>
                <a:cubicBezTo>
                  <a:pt x="399263" y="77456"/>
                  <a:pt x="394542" y="72735"/>
                  <a:pt x="394542" y="66909"/>
                </a:cubicBezTo>
                <a:cubicBezTo>
                  <a:pt x="394542" y="61083"/>
                  <a:pt x="399263" y="56363"/>
                  <a:pt x="405089" y="56363"/>
                </a:cubicBezTo>
                <a:lnTo>
                  <a:pt x="450906" y="56363"/>
                </a:lnTo>
                <a:lnTo>
                  <a:pt x="450906" y="55635"/>
                </a:lnTo>
                <a:cubicBezTo>
                  <a:pt x="450906" y="36589"/>
                  <a:pt x="435410" y="21092"/>
                  <a:pt x="416362" y="21092"/>
                </a:cubicBezTo>
                <a:close/>
                <a:moveTo>
                  <a:pt x="371444" y="0"/>
                </a:moveTo>
                <a:lnTo>
                  <a:pt x="416364" y="0"/>
                </a:lnTo>
                <a:cubicBezTo>
                  <a:pt x="447043" y="0"/>
                  <a:pt x="472001" y="24958"/>
                  <a:pt x="472001" y="55637"/>
                </a:cubicBezTo>
                <a:lnTo>
                  <a:pt x="472001" y="56364"/>
                </a:lnTo>
                <a:lnTo>
                  <a:pt x="667765" y="56363"/>
                </a:lnTo>
                <a:cubicBezTo>
                  <a:pt x="695627" y="56363"/>
                  <a:pt x="718540" y="77151"/>
                  <a:pt x="719930" y="103691"/>
                </a:cubicBezTo>
                <a:cubicBezTo>
                  <a:pt x="720657" y="117561"/>
                  <a:pt x="715807" y="130732"/>
                  <a:pt x="706272" y="140777"/>
                </a:cubicBezTo>
                <a:cubicBezTo>
                  <a:pt x="696871" y="150682"/>
                  <a:pt x="683650" y="156364"/>
                  <a:pt x="669998" y="156364"/>
                </a:cubicBezTo>
                <a:lnTo>
                  <a:pt x="541685" y="156364"/>
                </a:lnTo>
                <a:cubicBezTo>
                  <a:pt x="547491" y="164531"/>
                  <a:pt x="550910" y="174511"/>
                  <a:pt x="550910" y="185272"/>
                </a:cubicBezTo>
                <a:cubicBezTo>
                  <a:pt x="550910" y="204795"/>
                  <a:pt x="539582" y="221909"/>
                  <a:pt x="522811" y="230048"/>
                </a:cubicBezTo>
                <a:cubicBezTo>
                  <a:pt x="526445" y="237030"/>
                  <a:pt x="528365" y="244808"/>
                  <a:pt x="528365" y="252908"/>
                </a:cubicBezTo>
                <a:cubicBezTo>
                  <a:pt x="528365" y="272447"/>
                  <a:pt x="517022" y="289570"/>
                  <a:pt x="500231" y="297703"/>
                </a:cubicBezTo>
                <a:cubicBezTo>
                  <a:pt x="504252" y="305457"/>
                  <a:pt x="506202" y="314192"/>
                  <a:pt x="505755" y="323088"/>
                </a:cubicBezTo>
                <a:cubicBezTo>
                  <a:pt x="504419" y="349702"/>
                  <a:pt x="481590" y="370548"/>
                  <a:pt x="453786" y="370548"/>
                </a:cubicBezTo>
                <a:lnTo>
                  <a:pt x="306049" y="370548"/>
                </a:lnTo>
                <a:cubicBezTo>
                  <a:pt x="281067" y="370548"/>
                  <a:pt x="256184" y="367215"/>
                  <a:pt x="232089" y="360642"/>
                </a:cubicBezTo>
                <a:lnTo>
                  <a:pt x="153669" y="339255"/>
                </a:lnTo>
                <a:cubicBezTo>
                  <a:pt x="148590" y="351019"/>
                  <a:pt x="136880" y="359275"/>
                  <a:pt x="123273" y="359275"/>
                </a:cubicBezTo>
                <a:lnTo>
                  <a:pt x="33092" y="359275"/>
                </a:lnTo>
                <a:cubicBezTo>
                  <a:pt x="14846" y="359275"/>
                  <a:pt x="0" y="344431"/>
                  <a:pt x="0" y="326182"/>
                </a:cubicBezTo>
                <a:lnTo>
                  <a:pt x="0" y="123273"/>
                </a:lnTo>
                <a:cubicBezTo>
                  <a:pt x="0" y="105026"/>
                  <a:pt x="14846" y="90180"/>
                  <a:pt x="33092" y="90180"/>
                </a:cubicBezTo>
                <a:lnTo>
                  <a:pt x="123275" y="90180"/>
                </a:lnTo>
                <a:cubicBezTo>
                  <a:pt x="135586" y="90180"/>
                  <a:pt x="146341" y="96944"/>
                  <a:pt x="152041" y="106947"/>
                </a:cubicBezTo>
                <a:lnTo>
                  <a:pt x="282212" y="25591"/>
                </a:lnTo>
                <a:cubicBezTo>
                  <a:pt x="309000" y="8850"/>
                  <a:pt x="339855" y="0"/>
                  <a:pt x="371444" y="0"/>
                </a:cubicBez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3" name="Прямоугольник 2">
            <a:extLst>
              <a:ext uri="{FF2B5EF4-FFF2-40B4-BE49-F238E27FC236}">
                <a16:creationId xmlns:a16="http://schemas.microsoft.com/office/drawing/2014/main" id="{7A752C43-2C94-48DC-A0B6-00F12D3B86D6}"/>
              </a:ext>
            </a:extLst>
          </p:cNvPr>
          <p:cNvSpPr/>
          <p:nvPr/>
        </p:nvSpPr>
        <p:spPr>
          <a:xfrm>
            <a:off x="1543051" y="1054596"/>
            <a:ext cx="8955743" cy="584775"/>
          </a:xfrm>
          <a:prstGeom prst="rect">
            <a:avLst/>
          </a:prstGeom>
        </p:spPr>
        <p:txBody>
          <a:bodyPr wrap="square">
            <a:spAutoFit/>
          </a:bodyPr>
          <a:lstStyle/>
          <a:p>
            <a:r>
              <a:rPr lang="ru-RU" sz="1600" dirty="0">
                <a:latin typeface="Roboto Light" panose="020B0604020202020204" charset="0"/>
                <a:ea typeface="Roboto Light" panose="020B0604020202020204" charset="0"/>
                <a:cs typeface="Roboto Light" panose="020B0604020202020204" charset="0"/>
              </a:rPr>
              <a:t>При закупке работ по </a:t>
            </a:r>
            <a:r>
              <a:rPr lang="ru-RU" sz="1600" b="1" dirty="0">
                <a:latin typeface="Roboto Light" panose="020B0604020202020204" charset="0"/>
                <a:ea typeface="Roboto Light" panose="020B0604020202020204" charset="0"/>
                <a:cs typeface="Roboto Light" panose="020B0604020202020204" charset="0"/>
              </a:rPr>
              <a:t>строительству, реконструкции, капитальному ремонту, сносу ОКС </a:t>
            </a:r>
            <a:r>
              <a:rPr lang="ru-RU" sz="1600" dirty="0">
                <a:latin typeface="Roboto Light" panose="020B0604020202020204" charset="0"/>
                <a:ea typeface="Roboto Light" panose="020B0604020202020204" charset="0"/>
                <a:cs typeface="Roboto Light" panose="020B0604020202020204" charset="0"/>
              </a:rPr>
              <a:t>описание объекта закупки должно содержать: </a:t>
            </a:r>
          </a:p>
        </p:txBody>
      </p:sp>
      <p:sp>
        <p:nvSpPr>
          <p:cNvPr id="14" name="Прямоугольник 13">
            <a:extLst>
              <a:ext uri="{FF2B5EF4-FFF2-40B4-BE49-F238E27FC236}">
                <a16:creationId xmlns:a16="http://schemas.microsoft.com/office/drawing/2014/main" id="{523E86E2-4829-459C-B7F9-545563C96729}"/>
              </a:ext>
            </a:extLst>
          </p:cNvPr>
          <p:cNvSpPr/>
          <p:nvPr/>
        </p:nvSpPr>
        <p:spPr>
          <a:xfrm>
            <a:off x="5407234" y="1816367"/>
            <a:ext cx="1377532" cy="276999"/>
          </a:xfrm>
          <a:prstGeom prst="rect">
            <a:avLst/>
          </a:prstGeom>
        </p:spPr>
        <p:txBody>
          <a:bodyPr wrap="square">
            <a:spAutoFit/>
          </a:bodyPr>
          <a:lstStyle/>
          <a:p>
            <a:r>
              <a:rPr lang="ru-RU" sz="1200" b="1" dirty="0">
                <a:solidFill>
                  <a:schemeClr val="accent6"/>
                </a:solidFill>
                <a:latin typeface="Roboto Light" panose="020B0604020202020204" charset="0"/>
                <a:ea typeface="Roboto Light" panose="020B0604020202020204" charset="0"/>
                <a:cs typeface="Roboto Light" panose="020B0604020202020204" charset="0"/>
              </a:rPr>
              <a:t>с 01.01.2022</a:t>
            </a:r>
          </a:p>
        </p:txBody>
      </p:sp>
      <p:sp>
        <p:nvSpPr>
          <p:cNvPr id="15" name="Прямоугольник 14">
            <a:extLst>
              <a:ext uri="{FF2B5EF4-FFF2-40B4-BE49-F238E27FC236}">
                <a16:creationId xmlns:a16="http://schemas.microsoft.com/office/drawing/2014/main" id="{B0734051-5D98-4161-9008-449AD3BE8861}"/>
              </a:ext>
            </a:extLst>
          </p:cNvPr>
          <p:cNvSpPr/>
          <p:nvPr/>
        </p:nvSpPr>
        <p:spPr>
          <a:xfrm>
            <a:off x="6437377" y="3456454"/>
            <a:ext cx="3884034" cy="646331"/>
          </a:xfrm>
          <a:prstGeom prst="rect">
            <a:avLst/>
          </a:prstGeom>
        </p:spPr>
        <p:txBody>
          <a:bodyPr wrap="square">
            <a:spAutoFit/>
          </a:bodyPr>
          <a:lstStyle/>
          <a:p>
            <a:pPr marL="92075" indent="-92075"/>
            <a:r>
              <a:rPr lang="ru-RU" sz="1200" dirty="0">
                <a:solidFill>
                  <a:schemeClr val="accent6"/>
                </a:solidFill>
                <a:latin typeface="Roboto Light" panose="020B0604020202020204" charset="0"/>
                <a:ea typeface="Roboto Light" panose="020B0604020202020204" charset="0"/>
                <a:cs typeface="Roboto Light" panose="020B0604020202020204" charset="0"/>
              </a:rPr>
              <a:t>* типовая проектная документация введена взамен экономически эффективной проектной документации повторного использования</a:t>
            </a:r>
          </a:p>
        </p:txBody>
      </p:sp>
      <p:sp>
        <p:nvSpPr>
          <p:cNvPr id="16" name="Прямоугольник 15">
            <a:extLst>
              <a:ext uri="{FF2B5EF4-FFF2-40B4-BE49-F238E27FC236}">
                <a16:creationId xmlns:a16="http://schemas.microsoft.com/office/drawing/2014/main" id="{E2D917C0-3812-4DD5-A3A7-4C4DE6156146}"/>
              </a:ext>
            </a:extLst>
          </p:cNvPr>
          <p:cNvSpPr/>
          <p:nvPr/>
        </p:nvSpPr>
        <p:spPr>
          <a:xfrm>
            <a:off x="1543051" y="4356688"/>
            <a:ext cx="8955743" cy="1569660"/>
          </a:xfrm>
          <a:prstGeom prst="rect">
            <a:avLst/>
          </a:prstGeom>
        </p:spPr>
        <p:txBody>
          <a:bodyPr wrap="square">
            <a:spAutoFit/>
          </a:bodyPr>
          <a:lstStyle/>
          <a:p>
            <a:pPr algn="just"/>
            <a:r>
              <a:rPr lang="ru-RU" sz="1600" dirty="0">
                <a:latin typeface="Roboto Light" panose="020B0604020202020204" charset="0"/>
                <a:ea typeface="Roboto Light" panose="020B0604020202020204" charset="0"/>
                <a:cs typeface="Roboto Light" panose="020B0604020202020204" charset="0"/>
              </a:rPr>
              <a:t>Предусмотрена возможность заключения контракта, связанного с сохранением </a:t>
            </a:r>
            <a:r>
              <a:rPr lang="ru-RU" sz="1600" b="1" dirty="0">
                <a:latin typeface="Roboto Light" panose="020B0604020202020204" charset="0"/>
                <a:ea typeface="Roboto Light" panose="020B0604020202020204" charset="0"/>
                <a:cs typeface="Roboto Light" panose="020B0604020202020204" charset="0"/>
              </a:rPr>
              <a:t>объекта культурного наследия, «под ключ»</a:t>
            </a:r>
            <a:r>
              <a:rPr lang="ru-RU" sz="1600" dirty="0">
                <a:latin typeface="Roboto Light" panose="020B0604020202020204" charset="0"/>
                <a:ea typeface="Roboto Light" panose="020B0604020202020204" charset="0"/>
                <a:cs typeface="Roboto Light" panose="020B0604020202020204" charset="0"/>
              </a:rPr>
              <a:t>. Предметом контракта может быть одновременно консервация, ремонт, реставрация, приспособление ОКН для современного использования, включая научно-исследовательские, изыскательские, проектные и производственные работы, научное руководство проведением работ по сохранению такого объекта, технический и авторский надзор за проведением этих работ.</a:t>
            </a:r>
          </a:p>
        </p:txBody>
      </p:sp>
    </p:spTree>
    <p:extLst>
      <p:ext uri="{BB962C8B-B14F-4D97-AF65-F5344CB8AC3E}">
        <p14:creationId xmlns:p14="http://schemas.microsoft.com/office/powerpoint/2010/main" val="2375417730"/>
      </p:ext>
    </p:extLst>
  </p:cSld>
  <p:clrMapOvr>
    <a:masterClrMapping/>
  </p:clrMapOvr>
  <p:transition spd="slow">
    <p:fade thruBlk="1"/>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Заголовок 1"/>
          <p:cNvSpPr>
            <a:spLocks noGrp="1"/>
          </p:cNvSpPr>
          <p:nvPr>
            <p:ph type="title"/>
          </p:nvPr>
        </p:nvSpPr>
        <p:spPr/>
        <p:txBody>
          <a:bodyPr>
            <a:normAutofit/>
          </a:bodyPr>
          <a:lstStyle/>
          <a:p>
            <a:pPr algn="ctr" eaLnBrk="1" hangingPunct="1"/>
            <a:r>
              <a:rPr lang="ru-RU" altLang="ru-RU" sz="3200" dirty="0">
                <a:solidFill>
                  <a:schemeClr val="accent1">
                    <a:lumMod val="75000"/>
                  </a:schemeClr>
                </a:solidFill>
              </a:rPr>
              <a:t>Формирование лота по стройке и установление требований к продукции</a:t>
            </a:r>
          </a:p>
        </p:txBody>
      </p:sp>
      <p:pic>
        <p:nvPicPr>
          <p:cNvPr id="2" name="Рисунок 1">
            <a:extLst>
              <a:ext uri="{FF2B5EF4-FFF2-40B4-BE49-F238E27FC236}">
                <a16:creationId xmlns:a16="http://schemas.microsoft.com/office/drawing/2014/main" id="{DC590EC1-4DE6-4BB5-8765-197F665278A7}"/>
              </a:ext>
            </a:extLst>
          </p:cNvPr>
          <p:cNvPicPr>
            <a:picLocks noChangeAspect="1"/>
          </p:cNvPicPr>
          <p:nvPr/>
        </p:nvPicPr>
        <p:blipFill>
          <a:blip r:embed="rId2"/>
          <a:stretch>
            <a:fillRect/>
          </a:stretch>
        </p:blipFill>
        <p:spPr>
          <a:xfrm>
            <a:off x="2033587" y="2000250"/>
            <a:ext cx="8124825" cy="2857500"/>
          </a:xfrm>
          <a:prstGeom prst="rect">
            <a:avLst/>
          </a:prstGeom>
        </p:spPr>
      </p:pic>
    </p:spTree>
    <p:extLst>
      <p:ext uri="{BB962C8B-B14F-4D97-AF65-F5344CB8AC3E}">
        <p14:creationId xmlns:p14="http://schemas.microsoft.com/office/powerpoint/2010/main" val="3502022766"/>
      </p:ext>
    </p:extLst>
  </p:cSld>
  <p:clrMapOvr>
    <a:masterClrMapping/>
  </p:clrMapOvr>
  <p:transition spd="slow">
    <p:fade thruBlk="1"/>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Заголовок 1"/>
          <p:cNvSpPr>
            <a:spLocks noGrp="1"/>
          </p:cNvSpPr>
          <p:nvPr>
            <p:ph type="title"/>
          </p:nvPr>
        </p:nvSpPr>
        <p:spPr/>
        <p:txBody>
          <a:bodyPr>
            <a:normAutofit/>
          </a:bodyPr>
          <a:lstStyle/>
          <a:p>
            <a:pPr algn="ctr" eaLnBrk="1" hangingPunct="1"/>
            <a:r>
              <a:rPr lang="ru-RU" altLang="ru-RU" sz="3200" dirty="0">
                <a:solidFill>
                  <a:schemeClr val="accent1">
                    <a:lumMod val="75000"/>
                  </a:schemeClr>
                </a:solidFill>
              </a:rPr>
              <a:t>Формирование лота по содержанию-ремонту автодорог</a:t>
            </a:r>
          </a:p>
        </p:txBody>
      </p:sp>
      <p:sp>
        <p:nvSpPr>
          <p:cNvPr id="3" name="Прямоугольник 2">
            <a:extLst>
              <a:ext uri="{FF2B5EF4-FFF2-40B4-BE49-F238E27FC236}">
                <a16:creationId xmlns:a16="http://schemas.microsoft.com/office/drawing/2014/main" id="{EAB402D4-5F16-4C20-93C6-F13FBE899331}"/>
              </a:ext>
            </a:extLst>
          </p:cNvPr>
          <p:cNvSpPr/>
          <p:nvPr/>
        </p:nvSpPr>
        <p:spPr>
          <a:xfrm>
            <a:off x="1178351" y="1443841"/>
            <a:ext cx="9634193" cy="4653646"/>
          </a:xfrm>
          <a:prstGeom prst="rect">
            <a:avLst/>
          </a:prstGeom>
        </p:spPr>
        <p:txBody>
          <a:bodyPr wrap="square">
            <a:spAutoFit/>
          </a:bodyPr>
          <a:lstStyle/>
          <a:p>
            <a:pPr indent="342900" algn="just">
              <a:lnSpc>
                <a:spcPct val="150000"/>
              </a:lnSpc>
            </a:pPr>
            <a:r>
              <a:rPr lang="ru-RU" sz="2000" dirty="0">
                <a:latin typeface="Times New Roman" panose="02020603050405020304" pitchFamily="18" charset="0"/>
              </a:rPr>
              <a:t>Заказчик при проведении закупки работ, услуг не вправе требовать предоставления в составе заявки конкретных показателей товара, соответствующих значениям, установленным в документации о закупке, указание на товарный знак (при наличии), если:</a:t>
            </a:r>
          </a:p>
          <a:p>
            <a:pPr indent="342900" algn="just">
              <a:lnSpc>
                <a:spcPct val="150000"/>
              </a:lnSpc>
            </a:pPr>
            <a:r>
              <a:rPr lang="ru-RU" sz="2000" dirty="0">
                <a:latin typeface="Times New Roman" panose="02020603050405020304" pitchFamily="18" charset="0"/>
              </a:rPr>
              <a:t>1) товар не передается заказчику по товарной накладной или акту передачи;</a:t>
            </a:r>
          </a:p>
          <a:p>
            <a:pPr indent="342900" algn="just">
              <a:lnSpc>
                <a:spcPct val="150000"/>
              </a:lnSpc>
            </a:pPr>
            <a:r>
              <a:rPr lang="ru-RU" sz="2000" dirty="0">
                <a:latin typeface="Times New Roman" panose="02020603050405020304" pitchFamily="18" charset="0"/>
              </a:rPr>
              <a:t>2) товар не принимается к бухгалтерскому учету заказчика в соответствии с Федеральным законом от 06.12.2011 N 402-ФЗ "О бухгалтерском учете";</a:t>
            </a:r>
          </a:p>
          <a:p>
            <a:pPr indent="342900" algn="just">
              <a:lnSpc>
                <a:spcPct val="150000"/>
              </a:lnSpc>
            </a:pPr>
            <a:r>
              <a:rPr lang="ru-RU" sz="2000" dirty="0">
                <a:latin typeface="Times New Roman" panose="02020603050405020304" pitchFamily="18" charset="0"/>
              </a:rPr>
              <a:t>3) товаром являются строительные и расходные материалы, моющие средства и т.п., используемые при выполнении работ, оказании услуг, без которых невозможно выполнить (оказать) такую работу (услугу).</a:t>
            </a:r>
          </a:p>
        </p:txBody>
      </p:sp>
    </p:spTree>
    <p:extLst>
      <p:ext uri="{BB962C8B-B14F-4D97-AF65-F5344CB8AC3E}">
        <p14:creationId xmlns:p14="http://schemas.microsoft.com/office/powerpoint/2010/main" val="898911710"/>
      </p:ext>
    </p:extLst>
  </p:cSld>
  <p:clrMapOvr>
    <a:masterClrMapping/>
  </p:clrMapOvr>
  <p:transition spd="slow">
    <p:fade thruBlk="1"/>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Заголовок 1"/>
          <p:cNvSpPr>
            <a:spLocks noGrp="1"/>
          </p:cNvSpPr>
          <p:nvPr>
            <p:ph type="title"/>
          </p:nvPr>
        </p:nvSpPr>
        <p:spPr/>
        <p:txBody>
          <a:bodyPr>
            <a:normAutofit/>
          </a:bodyPr>
          <a:lstStyle/>
          <a:p>
            <a:pPr algn="ctr" eaLnBrk="1" hangingPunct="1"/>
            <a:r>
              <a:rPr lang="ru-RU" altLang="ru-RU" sz="3200" dirty="0">
                <a:solidFill>
                  <a:schemeClr val="accent1">
                    <a:lumMod val="75000"/>
                  </a:schemeClr>
                </a:solidFill>
              </a:rPr>
              <a:t>Пример</a:t>
            </a:r>
          </a:p>
        </p:txBody>
      </p:sp>
      <p:sp>
        <p:nvSpPr>
          <p:cNvPr id="3" name="Прямоугольник 2">
            <a:extLst>
              <a:ext uri="{FF2B5EF4-FFF2-40B4-BE49-F238E27FC236}">
                <a16:creationId xmlns:a16="http://schemas.microsoft.com/office/drawing/2014/main" id="{EAB402D4-5F16-4C20-93C6-F13FBE899331}"/>
              </a:ext>
            </a:extLst>
          </p:cNvPr>
          <p:cNvSpPr/>
          <p:nvPr/>
        </p:nvSpPr>
        <p:spPr>
          <a:xfrm>
            <a:off x="970961" y="1208171"/>
            <a:ext cx="9860437" cy="5028556"/>
          </a:xfrm>
          <a:prstGeom prst="rect">
            <a:avLst/>
          </a:prstGeom>
        </p:spPr>
        <p:txBody>
          <a:bodyPr wrap="square">
            <a:spAutoFit/>
          </a:bodyPr>
          <a:lstStyle/>
          <a:p>
            <a:pPr indent="342900" algn="just">
              <a:lnSpc>
                <a:spcPct val="150000"/>
              </a:lnSpc>
            </a:pPr>
            <a:r>
              <a:rPr lang="ru-RU" dirty="0">
                <a:latin typeface="Times New Roman" panose="02020603050405020304" pitchFamily="18" charset="0"/>
              </a:rPr>
              <a:t>При выполнении работ </a:t>
            </a:r>
            <a:r>
              <a:rPr lang="ru-RU" b="1" dirty="0">
                <a:latin typeface="Times New Roman" panose="02020603050405020304" pitchFamily="18" charset="0"/>
              </a:rPr>
              <a:t>по текущему ремонту обои и клей не передаются заказчику, а используются </a:t>
            </a:r>
            <a:r>
              <a:rPr lang="ru-RU" dirty="0">
                <a:latin typeface="Times New Roman" panose="02020603050405020304" pitchFamily="18" charset="0"/>
              </a:rPr>
              <a:t>при выполнении работ. </a:t>
            </a:r>
          </a:p>
          <a:p>
            <a:pPr indent="342900" algn="just">
              <a:lnSpc>
                <a:spcPct val="150000"/>
              </a:lnSpc>
            </a:pPr>
            <a:r>
              <a:rPr lang="ru-RU" dirty="0">
                <a:latin typeface="Times New Roman" panose="02020603050405020304" pitchFamily="18" charset="0"/>
              </a:rPr>
              <a:t>Следовательно, в такой ситуации </a:t>
            </a:r>
            <a:r>
              <a:rPr lang="ru-RU" u="sng" dirty="0">
                <a:latin typeface="Times New Roman" panose="02020603050405020304" pitchFamily="18" charset="0"/>
              </a:rPr>
              <a:t>заказчик не вправе требовать</a:t>
            </a:r>
            <a:r>
              <a:rPr lang="ru-RU" dirty="0">
                <a:latin typeface="Times New Roman" panose="02020603050405020304" pitchFamily="18" charset="0"/>
              </a:rPr>
              <a:t> от участника закупки </a:t>
            </a:r>
            <a:r>
              <a:rPr lang="ru-RU" u="sng" dirty="0">
                <a:latin typeface="Times New Roman" panose="02020603050405020304" pitchFamily="18" charset="0"/>
              </a:rPr>
              <a:t>указания в заявке конкретных показателей</a:t>
            </a:r>
            <a:r>
              <a:rPr lang="ru-RU" dirty="0">
                <a:latin typeface="Times New Roman" panose="02020603050405020304" pitchFamily="18" charset="0"/>
              </a:rPr>
              <a:t> указанных товаров, и надлежащим исполнением требований Закона 44-ФЗ является указание в заявке согласия участника закупки на выполнение работ, оказание услуг на условиях, предусмотренных документацией о закупке. </a:t>
            </a:r>
          </a:p>
          <a:p>
            <a:pPr indent="342900" algn="just">
              <a:lnSpc>
                <a:spcPct val="150000"/>
              </a:lnSpc>
            </a:pPr>
            <a:r>
              <a:rPr lang="ru-RU" dirty="0">
                <a:latin typeface="Times New Roman" panose="02020603050405020304" pitchFamily="18" charset="0"/>
              </a:rPr>
              <a:t>При этом в случае, если при выполнении работ по текущему ремонту также производится </a:t>
            </a:r>
            <a:r>
              <a:rPr lang="ru-RU" b="1" dirty="0">
                <a:latin typeface="Times New Roman" panose="02020603050405020304" pitchFamily="18" charset="0"/>
              </a:rPr>
              <a:t>установка кондиционера</a:t>
            </a:r>
            <a:r>
              <a:rPr lang="ru-RU" dirty="0">
                <a:latin typeface="Times New Roman" panose="02020603050405020304" pitchFamily="18" charset="0"/>
              </a:rPr>
              <a:t>, то </a:t>
            </a:r>
            <a:r>
              <a:rPr lang="ru-RU" u="sng" dirty="0">
                <a:latin typeface="Times New Roman" panose="02020603050405020304" pitchFamily="18" charset="0"/>
              </a:rPr>
              <a:t>заказчик вправе требовать указания </a:t>
            </a:r>
            <a:r>
              <a:rPr lang="ru-RU" dirty="0">
                <a:latin typeface="Times New Roman" panose="02020603050405020304" pitchFamily="18" charset="0"/>
              </a:rPr>
              <a:t>в заявке на участие в закупке конкретных показателей данного товара, </a:t>
            </a:r>
            <a:r>
              <a:rPr lang="ru-RU" u="sng" dirty="0">
                <a:latin typeface="Times New Roman" panose="02020603050405020304" pitchFamily="18" charset="0"/>
              </a:rPr>
              <a:t>так как кондиционер передается заказчику по результатам выполнения указанных работ, принимается к бухгалтерскому учету заказчика </a:t>
            </a:r>
            <a:r>
              <a:rPr lang="ru-RU" dirty="0">
                <a:latin typeface="Times New Roman" panose="02020603050405020304" pitchFamily="18" charset="0"/>
              </a:rPr>
              <a:t>и не является строительным или иным расходным материалом, используемым при выполнении работ, оказании услуг.</a:t>
            </a:r>
          </a:p>
        </p:txBody>
      </p:sp>
    </p:spTree>
    <p:extLst>
      <p:ext uri="{BB962C8B-B14F-4D97-AF65-F5344CB8AC3E}">
        <p14:creationId xmlns:p14="http://schemas.microsoft.com/office/powerpoint/2010/main" val="1333756170"/>
      </p:ext>
    </p:extLst>
  </p:cSld>
  <p:clrMapOvr>
    <a:masterClrMapping/>
  </p:clrMapOvr>
  <p:transition spd="slow">
    <p:fade thruBlk="1"/>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Заголовок 1"/>
          <p:cNvSpPr>
            <a:spLocks noGrp="1"/>
          </p:cNvSpPr>
          <p:nvPr>
            <p:ph type="title"/>
          </p:nvPr>
        </p:nvSpPr>
        <p:spPr/>
        <p:txBody>
          <a:bodyPr>
            <a:normAutofit/>
          </a:bodyPr>
          <a:lstStyle/>
          <a:p>
            <a:pPr algn="ctr" eaLnBrk="1" hangingPunct="1"/>
            <a:r>
              <a:rPr lang="ru-RU" altLang="ru-RU" sz="3200" dirty="0">
                <a:solidFill>
                  <a:schemeClr val="accent1">
                    <a:lumMod val="75000"/>
                  </a:schemeClr>
                </a:solidFill>
              </a:rPr>
              <a:t>Резюме:</a:t>
            </a:r>
          </a:p>
        </p:txBody>
      </p:sp>
      <p:sp>
        <p:nvSpPr>
          <p:cNvPr id="3" name="Прямоугольник 2">
            <a:extLst>
              <a:ext uri="{FF2B5EF4-FFF2-40B4-BE49-F238E27FC236}">
                <a16:creationId xmlns:a16="http://schemas.microsoft.com/office/drawing/2014/main" id="{EAB402D4-5F16-4C20-93C6-F13FBE899331}"/>
              </a:ext>
            </a:extLst>
          </p:cNvPr>
          <p:cNvSpPr/>
          <p:nvPr/>
        </p:nvSpPr>
        <p:spPr>
          <a:xfrm>
            <a:off x="482600" y="1283585"/>
            <a:ext cx="11217030" cy="4613058"/>
          </a:xfrm>
          <a:prstGeom prst="rect">
            <a:avLst/>
          </a:prstGeom>
        </p:spPr>
        <p:txBody>
          <a:bodyPr wrap="square">
            <a:spAutoFit/>
          </a:bodyPr>
          <a:lstStyle/>
          <a:p>
            <a:pPr indent="342900" algn="just">
              <a:lnSpc>
                <a:spcPct val="150000"/>
              </a:lnSpc>
            </a:pPr>
            <a:r>
              <a:rPr lang="ru-RU" dirty="0">
                <a:latin typeface="Times New Roman" panose="02020603050405020304" pitchFamily="18" charset="0"/>
              </a:rPr>
              <a:t>Антимонопольный орган объяснил, что нельзя требовать от участников закупки представить в первых частях заявок конкретные показатели товара, используемого при выполнении работ (оказании услуг).</a:t>
            </a:r>
          </a:p>
          <a:p>
            <a:pPr indent="342900" algn="just">
              <a:lnSpc>
                <a:spcPct val="150000"/>
              </a:lnSpc>
            </a:pPr>
            <a:r>
              <a:rPr lang="ru-RU" dirty="0">
                <a:latin typeface="Times New Roman" panose="02020603050405020304" pitchFamily="18" charset="0"/>
              </a:rPr>
              <a:t>Это относится только к тем товарам, которые используются (потребляются) в процессе выполнения работ (оказания услуг),</a:t>
            </a:r>
          </a:p>
          <a:p>
            <a:pPr indent="342900" algn="just">
              <a:lnSpc>
                <a:spcPct val="150000"/>
              </a:lnSpc>
            </a:pPr>
            <a:r>
              <a:rPr lang="ru-RU" dirty="0">
                <a:latin typeface="Times New Roman" panose="02020603050405020304" pitchFamily="18" charset="0"/>
              </a:rPr>
              <a:t>соответственно, эти товары не передаются заказчику по товарной накладной (или акту), а заказчик не принимает их к бухучету.</a:t>
            </a:r>
          </a:p>
          <a:p>
            <a:pPr indent="342900" algn="just">
              <a:lnSpc>
                <a:spcPct val="150000"/>
              </a:lnSpc>
            </a:pPr>
            <a:r>
              <a:rPr lang="ru-RU" dirty="0">
                <a:latin typeface="Times New Roman" panose="02020603050405020304" pitchFamily="18" charset="0"/>
              </a:rPr>
              <a:t>Данное правило не влияет на возможность указывать в документах закупки товарный знак принадлежащего заказчику имущества, в отношении которого должны быть оказаны услуги с используемым товаром.</a:t>
            </a:r>
          </a:p>
          <a:p>
            <a:pPr indent="342900" algn="just">
              <a:lnSpc>
                <a:spcPct val="150000"/>
              </a:lnSpc>
            </a:pPr>
            <a:r>
              <a:rPr lang="ru-RU" dirty="0">
                <a:latin typeface="Times New Roman" panose="02020603050405020304" pitchFamily="18" charset="0"/>
              </a:rPr>
              <a:t>Если же по условиям документации при выполнении работ (оказании услуг) поставляется товар, который заказчик принимает к бухучету, то в первой части заявки нужно указать наименование страны происхождения товара, его конкретные показатели и товарный знак (при наличии).</a:t>
            </a:r>
          </a:p>
        </p:txBody>
      </p:sp>
    </p:spTree>
    <p:extLst>
      <p:ext uri="{BB962C8B-B14F-4D97-AF65-F5344CB8AC3E}">
        <p14:creationId xmlns:p14="http://schemas.microsoft.com/office/powerpoint/2010/main" val="2296720212"/>
      </p:ext>
    </p:extLst>
  </p:cSld>
  <p:clrMapOvr>
    <a:masterClrMapping/>
  </p:clrMapOvr>
  <p:transition spd="slow">
    <p:fade thruBlk="1"/>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Заголовок 1"/>
          <p:cNvSpPr>
            <a:spLocks noGrp="1"/>
          </p:cNvSpPr>
          <p:nvPr>
            <p:ph type="title"/>
          </p:nvPr>
        </p:nvSpPr>
        <p:spPr/>
        <p:txBody>
          <a:bodyPr>
            <a:normAutofit/>
          </a:bodyPr>
          <a:lstStyle/>
          <a:p>
            <a:pPr algn="ctr" eaLnBrk="1" hangingPunct="1"/>
            <a:r>
              <a:rPr lang="ru-RU" altLang="ru-RU" sz="3200" dirty="0">
                <a:solidFill>
                  <a:schemeClr val="accent1">
                    <a:lumMod val="75000"/>
                  </a:schemeClr>
                </a:solidFill>
              </a:rPr>
              <a:t>Судебная практика:</a:t>
            </a:r>
          </a:p>
        </p:txBody>
      </p:sp>
      <p:pic>
        <p:nvPicPr>
          <p:cNvPr id="4" name="Рисунок 3">
            <a:extLst>
              <a:ext uri="{FF2B5EF4-FFF2-40B4-BE49-F238E27FC236}">
                <a16:creationId xmlns:a16="http://schemas.microsoft.com/office/drawing/2014/main" id="{48FB89A5-AD48-4FE6-AA44-CA3B4C0F573E}"/>
              </a:ext>
            </a:extLst>
          </p:cNvPr>
          <p:cNvPicPr>
            <a:picLocks noChangeAspect="1"/>
          </p:cNvPicPr>
          <p:nvPr/>
        </p:nvPicPr>
        <p:blipFill>
          <a:blip r:embed="rId2"/>
          <a:stretch>
            <a:fillRect/>
          </a:stretch>
        </p:blipFill>
        <p:spPr>
          <a:xfrm>
            <a:off x="0" y="894448"/>
            <a:ext cx="12192000" cy="5069103"/>
          </a:xfrm>
          <a:prstGeom prst="rect">
            <a:avLst/>
          </a:prstGeom>
        </p:spPr>
      </p:pic>
    </p:spTree>
    <p:extLst>
      <p:ext uri="{BB962C8B-B14F-4D97-AF65-F5344CB8AC3E}">
        <p14:creationId xmlns:p14="http://schemas.microsoft.com/office/powerpoint/2010/main" val="3649427269"/>
      </p:ext>
    </p:extLst>
  </p:cSld>
  <p:clrMapOvr>
    <a:masterClrMapping/>
  </p:clrMapOvr>
  <p:transition spd="slow">
    <p:fade thruBlk="1"/>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Заголовок 1"/>
          <p:cNvSpPr>
            <a:spLocks noGrp="1"/>
          </p:cNvSpPr>
          <p:nvPr>
            <p:ph type="title"/>
          </p:nvPr>
        </p:nvSpPr>
        <p:spPr/>
        <p:txBody>
          <a:bodyPr>
            <a:normAutofit/>
          </a:bodyPr>
          <a:lstStyle/>
          <a:p>
            <a:pPr algn="ctr"/>
            <a:r>
              <a:rPr lang="ru-RU" altLang="ru-RU" sz="3200" dirty="0">
                <a:solidFill>
                  <a:schemeClr val="accent1">
                    <a:lumMod val="75000"/>
                  </a:schemeClr>
                </a:solidFill>
              </a:rPr>
              <a:t>Судебная практика:</a:t>
            </a:r>
          </a:p>
        </p:txBody>
      </p:sp>
      <p:sp>
        <p:nvSpPr>
          <p:cNvPr id="3" name="Прямоугольник 2">
            <a:extLst>
              <a:ext uri="{FF2B5EF4-FFF2-40B4-BE49-F238E27FC236}">
                <a16:creationId xmlns:a16="http://schemas.microsoft.com/office/drawing/2014/main" id="{EAB402D4-5F16-4C20-93C6-F13FBE899331}"/>
              </a:ext>
            </a:extLst>
          </p:cNvPr>
          <p:cNvSpPr/>
          <p:nvPr/>
        </p:nvSpPr>
        <p:spPr>
          <a:xfrm>
            <a:off x="388332" y="1132756"/>
            <a:ext cx="11217030" cy="5028556"/>
          </a:xfrm>
          <a:prstGeom prst="rect">
            <a:avLst/>
          </a:prstGeom>
        </p:spPr>
        <p:txBody>
          <a:bodyPr wrap="square">
            <a:spAutoFit/>
          </a:bodyPr>
          <a:lstStyle/>
          <a:p>
            <a:pPr indent="342900" algn="just">
              <a:lnSpc>
                <a:spcPct val="150000"/>
              </a:lnSpc>
            </a:pPr>
            <a:r>
              <a:rPr lang="ru-RU" dirty="0">
                <a:latin typeface="Times New Roman" panose="02020603050405020304" pitchFamily="18" charset="0"/>
              </a:rPr>
              <a:t>Комитет в аукционной документации установил требование предоставить в составе первой части заявки конкретные показатели товаров (материалов), включая, в том числе, «бетон мелкозернистый», «песок для строительных работ», «раствор готовый кладочный цементно-известковый» и так далее, которые будут использованы при выполнении работ. </a:t>
            </a:r>
          </a:p>
          <a:p>
            <a:pPr indent="342900" algn="just">
              <a:lnSpc>
                <a:spcPct val="150000"/>
              </a:lnSpc>
            </a:pPr>
            <a:endParaRPr lang="ru-RU" dirty="0">
              <a:latin typeface="Times New Roman" panose="02020603050405020304" pitchFamily="18" charset="0"/>
            </a:endParaRPr>
          </a:p>
          <a:p>
            <a:pPr indent="342900" algn="just">
              <a:lnSpc>
                <a:spcPct val="150000"/>
              </a:lnSpc>
            </a:pPr>
            <a:r>
              <a:rPr lang="ru-RU" dirty="0">
                <a:latin typeface="Times New Roman" panose="02020603050405020304" pitchFamily="18" charset="0"/>
              </a:rPr>
              <a:t>Суд находит позицию Комитета о том, что </a:t>
            </a:r>
            <a:r>
              <a:rPr lang="ru-RU" b="1" dirty="0">
                <a:latin typeface="Times New Roman" panose="02020603050405020304" pitchFamily="18" charset="0"/>
              </a:rPr>
              <a:t>лифт, скамьи и урны являются «поставляемым» товаром, ошибочной</a:t>
            </a:r>
            <a:r>
              <a:rPr lang="ru-RU" dirty="0">
                <a:latin typeface="Times New Roman" panose="02020603050405020304" pitchFamily="18" charset="0"/>
              </a:rPr>
              <a:t>, сделанной без учета потребностей самого заказчика, противоречащей материалам дела и обстоятельствам, установленным судом.</a:t>
            </a:r>
          </a:p>
          <a:p>
            <a:pPr indent="342900" algn="just">
              <a:lnSpc>
                <a:spcPct val="150000"/>
              </a:lnSpc>
            </a:pPr>
            <a:r>
              <a:rPr lang="ru-RU" dirty="0">
                <a:latin typeface="Times New Roman" panose="02020603050405020304" pitchFamily="18" charset="0"/>
              </a:rPr>
              <a:t>В силу вышеперечисленного суд приходит к вводу о том, что </a:t>
            </a:r>
            <a:r>
              <a:rPr lang="ru-RU" b="1" dirty="0">
                <a:latin typeface="Times New Roman" panose="02020603050405020304" pitchFamily="18" charset="0"/>
              </a:rPr>
              <a:t>решение антимонопольного органа от 20.08.2020 по делу №060/06/33-517/2020 является законным и обоснованным</a:t>
            </a:r>
            <a:r>
              <a:rPr lang="ru-RU" dirty="0">
                <a:latin typeface="Times New Roman" panose="02020603050405020304" pitchFamily="18" charset="0"/>
              </a:rPr>
              <a:t>, не может нарушать прав и законных интересов заявителя в экономической деятельности, согласно части 3 статьи 201 АПК РФ требования заявителя удовлетворению не подлежат</a:t>
            </a:r>
          </a:p>
        </p:txBody>
      </p:sp>
    </p:spTree>
    <p:extLst>
      <p:ext uri="{BB962C8B-B14F-4D97-AF65-F5344CB8AC3E}">
        <p14:creationId xmlns:p14="http://schemas.microsoft.com/office/powerpoint/2010/main" val="1990567133"/>
      </p:ext>
    </p:extLst>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p:txBody>
          <a:bodyPr>
            <a:normAutofit/>
          </a:bodyPr>
          <a:lstStyle/>
          <a:p>
            <a:r>
              <a:rPr lang="ru-RU" dirty="0"/>
              <a:t>Заявка на участие в закупке</a:t>
            </a:r>
          </a:p>
        </p:txBody>
      </p:sp>
      <p:sp>
        <p:nvSpPr>
          <p:cNvPr id="9" name="Объект 2">
            <a:extLst>
              <a:ext uri="{FF2B5EF4-FFF2-40B4-BE49-F238E27FC236}">
                <a16:creationId xmlns:a16="http://schemas.microsoft.com/office/drawing/2014/main" id="{F926F6B4-60FA-4288-B7D8-85EC7A14439B}"/>
              </a:ext>
            </a:extLst>
          </p:cNvPr>
          <p:cNvSpPr txBox="1">
            <a:spLocks/>
          </p:cNvSpPr>
          <p:nvPr/>
        </p:nvSpPr>
        <p:spPr>
          <a:xfrm>
            <a:off x="2402162" y="1234938"/>
            <a:ext cx="9027838" cy="447127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buNone/>
            </a:pPr>
            <a:endParaRPr lang="ru-RU" dirty="0"/>
          </a:p>
          <a:p>
            <a:pPr marL="0" indent="0" algn="just">
              <a:lnSpc>
                <a:spcPct val="107000"/>
              </a:lnSpc>
              <a:buNone/>
            </a:pPr>
            <a:r>
              <a:rPr lang="ru-RU" sz="1800" dirty="0"/>
              <a:t>Не включается в заявку </a:t>
            </a:r>
            <a:r>
              <a:rPr lang="ru-RU" sz="1800" b="1" dirty="0"/>
              <a:t>декларация о принадлежности к СМП </a:t>
            </a:r>
            <a:r>
              <a:rPr lang="ru-RU" sz="1800" dirty="0"/>
              <a:t>(оператор электронной площадки вернет заявку, если участник закупки среди СМП не является СМП);</a:t>
            </a:r>
          </a:p>
          <a:p>
            <a:pPr marL="0" indent="0" algn="just">
              <a:lnSpc>
                <a:spcPct val="107000"/>
              </a:lnSpc>
              <a:buNone/>
            </a:pPr>
            <a:endParaRPr lang="ru-RU" sz="1800" dirty="0"/>
          </a:p>
          <a:p>
            <a:pPr marL="0" indent="0" algn="just">
              <a:lnSpc>
                <a:spcPct val="107000"/>
              </a:lnSpc>
              <a:buNone/>
            </a:pPr>
            <a:r>
              <a:rPr lang="ru-RU" sz="1800" dirty="0"/>
              <a:t>Участник </a:t>
            </a:r>
            <a:r>
              <a:rPr lang="ru-RU" sz="1800" b="1" dirty="0"/>
              <a:t>самостоятельно не включает </a:t>
            </a:r>
            <a:r>
              <a:rPr lang="ru-RU" sz="1800" dirty="0"/>
              <a:t>в заявку:</a:t>
            </a:r>
          </a:p>
          <a:p>
            <a:pPr>
              <a:lnSpc>
                <a:spcPct val="107000"/>
              </a:lnSpc>
            </a:pPr>
            <a:r>
              <a:rPr lang="ru-RU" sz="1800" dirty="0"/>
              <a:t>общую информацию, имеющуюся в ЕРУЗ; </a:t>
            </a:r>
            <a:br>
              <a:rPr lang="ru-RU" sz="1800" dirty="0"/>
            </a:br>
            <a:r>
              <a:rPr lang="ru-RU" sz="1400" dirty="0">
                <a:solidFill>
                  <a:schemeClr val="accent3"/>
                </a:solidFill>
              </a:rPr>
              <a:t>но до 31.03.2022 ИНН исполнительных органов включается в заявку участником</a:t>
            </a:r>
          </a:p>
          <a:p>
            <a:pPr algn="just">
              <a:lnSpc>
                <a:spcPct val="107000"/>
              </a:lnSpc>
            </a:pPr>
            <a:r>
              <a:rPr lang="ru-RU" sz="1800" dirty="0"/>
              <a:t>декларации о принадлежности к организациям УИС, инвалидов, СОНО;</a:t>
            </a:r>
          </a:p>
          <a:p>
            <a:pPr>
              <a:lnSpc>
                <a:spcPct val="107000"/>
              </a:lnSpc>
            </a:pPr>
            <a:r>
              <a:rPr lang="ru-RU" sz="1800" dirty="0"/>
              <a:t>документы из реестра участников, подтверждающие соответствие дополнительным требованиям.</a:t>
            </a:r>
          </a:p>
          <a:p>
            <a:pPr marL="0" indent="0" algn="just">
              <a:lnSpc>
                <a:spcPct val="107000"/>
              </a:lnSpc>
              <a:buNone/>
            </a:pPr>
            <a:r>
              <a:rPr lang="ru-RU" sz="1800" dirty="0"/>
              <a:t>Эта информация </a:t>
            </a:r>
            <a:r>
              <a:rPr lang="ru-RU" sz="1800" b="1" dirty="0"/>
              <a:t>направляется оператором </a:t>
            </a:r>
            <a:r>
              <a:rPr lang="ru-RU" sz="1800" dirty="0"/>
              <a:t>заказчику из реестра/ЕИС.</a:t>
            </a:r>
          </a:p>
          <a:p>
            <a:pPr marL="0" indent="0" algn="just">
              <a:lnSpc>
                <a:spcPct val="107000"/>
              </a:lnSpc>
              <a:buNone/>
            </a:pPr>
            <a:r>
              <a:rPr lang="ru-RU" sz="1800" b="1" dirty="0">
                <a:solidFill>
                  <a:schemeClr val="accent3"/>
                </a:solidFill>
              </a:rPr>
              <a:t>Не требуются:</a:t>
            </a:r>
            <a:r>
              <a:rPr lang="ru-RU" sz="1800" dirty="0"/>
              <a:t> </a:t>
            </a:r>
            <a:r>
              <a:rPr lang="ru-RU" sz="1800" dirty="0">
                <a:solidFill>
                  <a:schemeClr val="accent3"/>
                </a:solidFill>
              </a:rPr>
              <a:t>учредительные документы (устав), согласия на обработку </a:t>
            </a:r>
            <a:r>
              <a:rPr lang="ru-RU" sz="1800" dirty="0" err="1">
                <a:solidFill>
                  <a:schemeClr val="accent3"/>
                </a:solidFill>
              </a:rPr>
              <a:t>ПДн</a:t>
            </a:r>
            <a:r>
              <a:rPr lang="ru-RU" sz="1800" dirty="0">
                <a:solidFill>
                  <a:schemeClr val="accent3"/>
                </a:solidFill>
              </a:rPr>
              <a:t>.</a:t>
            </a:r>
          </a:p>
          <a:p>
            <a:pPr marL="0" indent="0" algn="just">
              <a:lnSpc>
                <a:spcPct val="107000"/>
              </a:lnSpc>
              <a:buNone/>
            </a:pPr>
            <a:endParaRPr lang="ru-RU" sz="1800" dirty="0"/>
          </a:p>
          <a:p>
            <a:pPr marL="0" indent="0" algn="just">
              <a:lnSpc>
                <a:spcPct val="107000"/>
              </a:lnSpc>
              <a:buNone/>
            </a:pPr>
            <a:r>
              <a:rPr lang="ru-RU" sz="1800" dirty="0"/>
              <a:t>Все документы, передаваемые оператором электронной площадки заказчику из реестров, направляются в версии </a:t>
            </a:r>
            <a:r>
              <a:rPr lang="ru-RU" sz="1800" b="1" dirty="0"/>
              <a:t>по состоянию на дату их направления</a:t>
            </a:r>
            <a:r>
              <a:rPr lang="ru-RU" sz="1800" dirty="0"/>
              <a:t>.</a:t>
            </a:r>
            <a:endParaRPr lang="ru-RU" sz="1800" i="1" dirty="0"/>
          </a:p>
          <a:p>
            <a:pPr marL="0" indent="0" algn="just">
              <a:lnSpc>
                <a:spcPct val="107000"/>
              </a:lnSpc>
              <a:spcBef>
                <a:spcPts val="600"/>
              </a:spcBef>
              <a:buNone/>
            </a:pPr>
            <a:r>
              <a:rPr lang="ru-RU" sz="1200" dirty="0">
                <a:solidFill>
                  <a:schemeClr val="accent6"/>
                </a:solidFill>
              </a:rPr>
              <a:t>В прежней редакции закона существует правовая неопределенность относительно версии направляемых документов.</a:t>
            </a:r>
          </a:p>
          <a:p>
            <a:pPr marL="0" indent="0" algn="just">
              <a:lnSpc>
                <a:spcPct val="107000"/>
              </a:lnSpc>
              <a:buNone/>
            </a:pPr>
            <a:endParaRPr lang="ru-RU" dirty="0"/>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p:txBody>
      </p:sp>
      <p:sp>
        <p:nvSpPr>
          <p:cNvPr id="12" name="Полилиния 30">
            <a:extLst>
              <a:ext uri="{FF2B5EF4-FFF2-40B4-BE49-F238E27FC236}">
                <a16:creationId xmlns:a16="http://schemas.microsoft.com/office/drawing/2014/main" id="{13EFD20F-8595-4EB2-A7CB-6046BB791137}"/>
              </a:ext>
            </a:extLst>
          </p:cNvPr>
          <p:cNvSpPr>
            <a:spLocks noChangeAspect="1"/>
          </p:cNvSpPr>
          <p:nvPr/>
        </p:nvSpPr>
        <p:spPr>
          <a:xfrm>
            <a:off x="1689236" y="1628776"/>
            <a:ext cx="541864" cy="542925"/>
          </a:xfrm>
          <a:custGeom>
            <a:avLst/>
            <a:gdLst>
              <a:gd name="connsiteX0" fmla="*/ 684000 w 718593"/>
              <a:gd name="connsiteY0" fmla="*/ 432003 h 720000"/>
              <a:gd name="connsiteX1" fmla="*/ 720000 w 718593"/>
              <a:gd name="connsiteY1" fmla="*/ 396003 h 720000"/>
              <a:gd name="connsiteX2" fmla="*/ 720000 w 718593"/>
              <a:gd name="connsiteY2" fmla="*/ 372002 h 720000"/>
              <a:gd name="connsiteX3" fmla="*/ 684000 w 718593"/>
              <a:gd name="connsiteY3" fmla="*/ 336002 h 720000"/>
              <a:gd name="connsiteX4" fmla="*/ 636001 w 718593"/>
              <a:gd name="connsiteY4" fmla="*/ 336002 h 720000"/>
              <a:gd name="connsiteX5" fmla="*/ 636001 w 718593"/>
              <a:gd name="connsiteY5" fmla="*/ 324003 h 720000"/>
              <a:gd name="connsiteX6" fmla="*/ 600000 w 718593"/>
              <a:gd name="connsiteY6" fmla="*/ 288003 h 720000"/>
              <a:gd name="connsiteX7" fmla="*/ 576000 w 718593"/>
              <a:gd name="connsiteY7" fmla="*/ 288003 h 720000"/>
              <a:gd name="connsiteX8" fmla="*/ 576000 w 718593"/>
              <a:gd name="connsiteY8" fmla="*/ 252003 h 720000"/>
              <a:gd name="connsiteX9" fmla="*/ 672001 w 718593"/>
              <a:gd name="connsiteY9" fmla="*/ 252003 h 720000"/>
              <a:gd name="connsiteX10" fmla="*/ 696001 w 718593"/>
              <a:gd name="connsiteY10" fmla="*/ 228002 h 720000"/>
              <a:gd name="connsiteX11" fmla="*/ 696001 w 718593"/>
              <a:gd name="connsiteY11" fmla="*/ 24002 h 720000"/>
              <a:gd name="connsiteX12" fmla="*/ 672001 w 718593"/>
              <a:gd name="connsiteY12" fmla="*/ 1 h 720000"/>
              <a:gd name="connsiteX13" fmla="*/ 408000 w 718593"/>
              <a:gd name="connsiteY13" fmla="*/ 1 h 720000"/>
              <a:gd name="connsiteX14" fmla="*/ 383999 w 718593"/>
              <a:gd name="connsiteY14" fmla="*/ 24002 h 720000"/>
              <a:gd name="connsiteX15" fmla="*/ 383999 w 718593"/>
              <a:gd name="connsiteY15" fmla="*/ 228002 h 720000"/>
              <a:gd name="connsiteX16" fmla="*/ 408000 w 718593"/>
              <a:gd name="connsiteY16" fmla="*/ 252003 h 720000"/>
              <a:gd name="connsiteX17" fmla="*/ 504000 w 718593"/>
              <a:gd name="connsiteY17" fmla="*/ 252003 h 720000"/>
              <a:gd name="connsiteX18" fmla="*/ 504000 w 718593"/>
              <a:gd name="connsiteY18" fmla="*/ 288003 h 720000"/>
              <a:gd name="connsiteX19" fmla="*/ 480000 w 718593"/>
              <a:gd name="connsiteY19" fmla="*/ 288003 h 720000"/>
              <a:gd name="connsiteX20" fmla="*/ 444000 w 718593"/>
              <a:gd name="connsiteY20" fmla="*/ 324003 h 720000"/>
              <a:gd name="connsiteX21" fmla="*/ 444000 w 718593"/>
              <a:gd name="connsiteY21" fmla="*/ 336002 h 720000"/>
              <a:gd name="connsiteX22" fmla="*/ 360000 w 718593"/>
              <a:gd name="connsiteY22" fmla="*/ 336002 h 720000"/>
              <a:gd name="connsiteX23" fmla="*/ 360000 w 718593"/>
              <a:gd name="connsiteY23" fmla="*/ 266557 h 720000"/>
              <a:gd name="connsiteX24" fmla="*/ 335344 w 718593"/>
              <a:gd name="connsiteY24" fmla="*/ 224259 h 720000"/>
              <a:gd name="connsiteX25" fmla="*/ 276000 w 718593"/>
              <a:gd name="connsiteY25" fmla="*/ 190795 h 720000"/>
              <a:gd name="connsiteX26" fmla="*/ 276000 w 718593"/>
              <a:gd name="connsiteY26" fmla="*/ 180506 h 720000"/>
              <a:gd name="connsiteX27" fmla="*/ 293543 w 718593"/>
              <a:gd name="connsiteY27" fmla="*/ 147448 h 720000"/>
              <a:gd name="connsiteX28" fmla="*/ 295829 w 718593"/>
              <a:gd name="connsiteY28" fmla="*/ 143212 h 720000"/>
              <a:gd name="connsiteX29" fmla="*/ 305450 w 718593"/>
              <a:gd name="connsiteY29" fmla="*/ 120507 h 720000"/>
              <a:gd name="connsiteX30" fmla="*/ 305450 w 718593"/>
              <a:gd name="connsiteY30" fmla="*/ 101639 h 720000"/>
              <a:gd name="connsiteX31" fmla="*/ 301958 w 718593"/>
              <a:gd name="connsiteY31" fmla="*/ 87220 h 720000"/>
              <a:gd name="connsiteX32" fmla="*/ 300833 w 718593"/>
              <a:gd name="connsiteY32" fmla="*/ 85023 h 720000"/>
              <a:gd name="connsiteX33" fmla="*/ 300001 w 718593"/>
              <a:gd name="connsiteY33" fmla="*/ 81600 h 720000"/>
              <a:gd name="connsiteX34" fmla="*/ 300001 w 718593"/>
              <a:gd name="connsiteY34" fmla="*/ 54465 h 720000"/>
              <a:gd name="connsiteX35" fmla="*/ 244360 w 718593"/>
              <a:gd name="connsiteY35" fmla="*/ 3 h 720000"/>
              <a:gd name="connsiteX36" fmla="*/ 211641 w 718593"/>
              <a:gd name="connsiteY36" fmla="*/ 3 h 720000"/>
              <a:gd name="connsiteX37" fmla="*/ 156000 w 718593"/>
              <a:gd name="connsiteY37" fmla="*/ 54465 h 720000"/>
              <a:gd name="connsiteX38" fmla="*/ 156000 w 718593"/>
              <a:gd name="connsiteY38" fmla="*/ 81600 h 720000"/>
              <a:gd name="connsiteX39" fmla="*/ 155167 w 718593"/>
              <a:gd name="connsiteY39" fmla="*/ 85034 h 720000"/>
              <a:gd name="connsiteX40" fmla="*/ 154020 w 718593"/>
              <a:gd name="connsiteY40" fmla="*/ 87243 h 720000"/>
              <a:gd name="connsiteX41" fmla="*/ 150550 w 718593"/>
              <a:gd name="connsiteY41" fmla="*/ 101639 h 720000"/>
              <a:gd name="connsiteX42" fmla="*/ 150550 w 718593"/>
              <a:gd name="connsiteY42" fmla="*/ 120507 h 720000"/>
              <a:gd name="connsiteX43" fmla="*/ 160194 w 718593"/>
              <a:gd name="connsiteY43" fmla="*/ 143223 h 720000"/>
              <a:gd name="connsiteX44" fmla="*/ 162456 w 718593"/>
              <a:gd name="connsiteY44" fmla="*/ 147448 h 720000"/>
              <a:gd name="connsiteX45" fmla="*/ 179999 w 718593"/>
              <a:gd name="connsiteY45" fmla="*/ 180506 h 720000"/>
              <a:gd name="connsiteX46" fmla="*/ 179999 w 718593"/>
              <a:gd name="connsiteY46" fmla="*/ 190795 h 720000"/>
              <a:gd name="connsiteX47" fmla="*/ 120490 w 718593"/>
              <a:gd name="connsiteY47" fmla="*/ 224358 h 720000"/>
              <a:gd name="connsiteX48" fmla="*/ 95998 w 718593"/>
              <a:gd name="connsiteY48" fmla="*/ 266557 h 720000"/>
              <a:gd name="connsiteX49" fmla="*/ 95998 w 718593"/>
              <a:gd name="connsiteY49" fmla="*/ 336002 h 720000"/>
              <a:gd name="connsiteX50" fmla="*/ 36000 w 718593"/>
              <a:gd name="connsiteY50" fmla="*/ 336002 h 720000"/>
              <a:gd name="connsiteX51" fmla="*/ 0 w 718593"/>
              <a:gd name="connsiteY51" fmla="*/ 372002 h 720000"/>
              <a:gd name="connsiteX52" fmla="*/ 0 w 718593"/>
              <a:gd name="connsiteY52" fmla="*/ 396003 h 720000"/>
              <a:gd name="connsiteX53" fmla="*/ 36000 w 718593"/>
              <a:gd name="connsiteY53" fmla="*/ 432003 h 720000"/>
              <a:gd name="connsiteX54" fmla="*/ 48000 w 718593"/>
              <a:gd name="connsiteY54" fmla="*/ 432003 h 720000"/>
              <a:gd name="connsiteX55" fmla="*/ 48000 w 718593"/>
              <a:gd name="connsiteY55" fmla="*/ 624002 h 720000"/>
              <a:gd name="connsiteX56" fmla="*/ 36000 w 718593"/>
              <a:gd name="connsiteY56" fmla="*/ 624002 h 720000"/>
              <a:gd name="connsiteX57" fmla="*/ 0 w 718593"/>
              <a:gd name="connsiteY57" fmla="*/ 660002 h 720000"/>
              <a:gd name="connsiteX58" fmla="*/ 0 w 718593"/>
              <a:gd name="connsiteY58" fmla="*/ 684003 h 720000"/>
              <a:gd name="connsiteX59" fmla="*/ 36000 w 718593"/>
              <a:gd name="connsiteY59" fmla="*/ 720003 h 720000"/>
              <a:gd name="connsiteX60" fmla="*/ 684000 w 718593"/>
              <a:gd name="connsiteY60" fmla="*/ 720003 h 720000"/>
              <a:gd name="connsiteX61" fmla="*/ 720000 w 718593"/>
              <a:gd name="connsiteY61" fmla="*/ 684003 h 720000"/>
              <a:gd name="connsiteX62" fmla="*/ 720000 w 718593"/>
              <a:gd name="connsiteY62" fmla="*/ 660002 h 720000"/>
              <a:gd name="connsiteX63" fmla="*/ 684000 w 718593"/>
              <a:gd name="connsiteY63" fmla="*/ 624002 h 720000"/>
              <a:gd name="connsiteX64" fmla="*/ 672001 w 718593"/>
              <a:gd name="connsiteY64" fmla="*/ 624002 h 720000"/>
              <a:gd name="connsiteX65" fmla="*/ 672001 w 718593"/>
              <a:gd name="connsiteY65" fmla="*/ 432003 h 720000"/>
              <a:gd name="connsiteX66" fmla="*/ 684000 w 718593"/>
              <a:gd name="connsiteY66" fmla="*/ 432003 h 720000"/>
              <a:gd name="connsiteX67" fmla="*/ 408000 w 718593"/>
              <a:gd name="connsiteY67" fmla="*/ 228002 h 720000"/>
              <a:gd name="connsiteX68" fmla="*/ 408000 w 718593"/>
              <a:gd name="connsiteY68" fmla="*/ 24002 h 720000"/>
              <a:gd name="connsiteX69" fmla="*/ 671999 w 718593"/>
              <a:gd name="connsiteY69" fmla="*/ 24002 h 720000"/>
              <a:gd name="connsiteX70" fmla="*/ 672012 w 718593"/>
              <a:gd name="connsiteY70" fmla="*/ 228002 h 720000"/>
              <a:gd name="connsiteX71" fmla="*/ 408000 w 718593"/>
              <a:gd name="connsiteY71" fmla="*/ 228002 h 720000"/>
              <a:gd name="connsiteX72" fmla="*/ 552000 w 718593"/>
              <a:gd name="connsiteY72" fmla="*/ 252003 h 720000"/>
              <a:gd name="connsiteX73" fmla="*/ 552000 w 718593"/>
              <a:gd name="connsiteY73" fmla="*/ 288003 h 720000"/>
              <a:gd name="connsiteX74" fmla="*/ 527999 w 718593"/>
              <a:gd name="connsiteY74" fmla="*/ 288003 h 720000"/>
              <a:gd name="connsiteX75" fmla="*/ 527999 w 718593"/>
              <a:gd name="connsiteY75" fmla="*/ 252003 h 720000"/>
              <a:gd name="connsiteX76" fmla="*/ 552000 w 718593"/>
              <a:gd name="connsiteY76" fmla="*/ 252003 h 720000"/>
              <a:gd name="connsiteX77" fmla="*/ 468000 w 718593"/>
              <a:gd name="connsiteY77" fmla="*/ 324003 h 720000"/>
              <a:gd name="connsiteX78" fmla="*/ 480000 w 718593"/>
              <a:gd name="connsiteY78" fmla="*/ 312003 h 720000"/>
              <a:gd name="connsiteX79" fmla="*/ 599999 w 718593"/>
              <a:gd name="connsiteY79" fmla="*/ 312003 h 720000"/>
              <a:gd name="connsiteX80" fmla="*/ 611999 w 718593"/>
              <a:gd name="connsiteY80" fmla="*/ 324003 h 720000"/>
              <a:gd name="connsiteX81" fmla="*/ 611999 w 718593"/>
              <a:gd name="connsiteY81" fmla="*/ 336002 h 720000"/>
              <a:gd name="connsiteX82" fmla="*/ 467999 w 718593"/>
              <a:gd name="connsiteY82" fmla="*/ 336002 h 720000"/>
              <a:gd name="connsiteX83" fmla="*/ 467999 w 718593"/>
              <a:gd name="connsiteY83" fmla="*/ 324003 h 720000"/>
              <a:gd name="connsiteX84" fmla="*/ 176930 w 718593"/>
              <a:gd name="connsiteY84" fmla="*/ 126019 h 720000"/>
              <a:gd name="connsiteX85" fmla="*/ 174551 w 718593"/>
              <a:gd name="connsiteY85" fmla="*/ 120505 h 720000"/>
              <a:gd name="connsiteX86" fmla="*/ 174551 w 718593"/>
              <a:gd name="connsiteY86" fmla="*/ 101639 h 720000"/>
              <a:gd name="connsiteX87" fmla="*/ 175371 w 718593"/>
              <a:gd name="connsiteY87" fmla="*/ 98200 h 720000"/>
              <a:gd name="connsiteX88" fmla="*/ 176496 w 718593"/>
              <a:gd name="connsiteY88" fmla="*/ 96027 h 720000"/>
              <a:gd name="connsiteX89" fmla="*/ 180000 w 718593"/>
              <a:gd name="connsiteY89" fmla="*/ 81600 h 720000"/>
              <a:gd name="connsiteX90" fmla="*/ 180000 w 718593"/>
              <a:gd name="connsiteY90" fmla="*/ 54465 h 720000"/>
              <a:gd name="connsiteX91" fmla="*/ 211641 w 718593"/>
              <a:gd name="connsiteY91" fmla="*/ 24003 h 720000"/>
              <a:gd name="connsiteX92" fmla="*/ 244360 w 718593"/>
              <a:gd name="connsiteY92" fmla="*/ 24003 h 720000"/>
              <a:gd name="connsiteX93" fmla="*/ 276000 w 718593"/>
              <a:gd name="connsiteY93" fmla="*/ 54465 h 720000"/>
              <a:gd name="connsiteX94" fmla="*/ 276000 w 718593"/>
              <a:gd name="connsiteY94" fmla="*/ 81600 h 720000"/>
              <a:gd name="connsiteX95" fmla="*/ 279505 w 718593"/>
              <a:gd name="connsiteY95" fmla="*/ 96014 h 720000"/>
              <a:gd name="connsiteX96" fmla="*/ 280606 w 718593"/>
              <a:gd name="connsiteY96" fmla="*/ 98176 h 720000"/>
              <a:gd name="connsiteX97" fmla="*/ 281450 w 718593"/>
              <a:gd name="connsiteY97" fmla="*/ 101639 h 720000"/>
              <a:gd name="connsiteX98" fmla="*/ 281450 w 718593"/>
              <a:gd name="connsiteY98" fmla="*/ 120507 h 720000"/>
              <a:gd name="connsiteX99" fmla="*/ 279070 w 718593"/>
              <a:gd name="connsiteY99" fmla="*/ 126032 h 720000"/>
              <a:gd name="connsiteX100" fmla="*/ 270058 w 718593"/>
              <a:gd name="connsiteY100" fmla="*/ 142537 h 720000"/>
              <a:gd name="connsiteX101" fmla="*/ 255268 w 718593"/>
              <a:gd name="connsiteY101" fmla="*/ 168190 h 720000"/>
              <a:gd name="connsiteX102" fmla="*/ 251999 w 718593"/>
              <a:gd name="connsiteY102" fmla="*/ 178238 h 720000"/>
              <a:gd name="connsiteX103" fmla="*/ 251999 w 718593"/>
              <a:gd name="connsiteY103" fmla="*/ 192002 h 720000"/>
              <a:gd name="connsiteX104" fmla="*/ 245427 w 718593"/>
              <a:gd name="connsiteY104" fmla="*/ 209431 h 720000"/>
              <a:gd name="connsiteX105" fmla="*/ 227998 w 718593"/>
              <a:gd name="connsiteY105" fmla="*/ 216003 h 720000"/>
              <a:gd name="connsiteX106" fmla="*/ 210545 w 718593"/>
              <a:gd name="connsiteY106" fmla="*/ 209400 h 720000"/>
              <a:gd name="connsiteX107" fmla="*/ 203999 w 718593"/>
              <a:gd name="connsiteY107" fmla="*/ 191926 h 720000"/>
              <a:gd name="connsiteX108" fmla="*/ 203999 w 718593"/>
              <a:gd name="connsiteY108" fmla="*/ 178238 h 720000"/>
              <a:gd name="connsiteX109" fmla="*/ 200589 w 718593"/>
              <a:gd name="connsiteY109" fmla="*/ 167983 h 720000"/>
              <a:gd name="connsiteX110" fmla="*/ 185940 w 718593"/>
              <a:gd name="connsiteY110" fmla="*/ 142536 h 720000"/>
              <a:gd name="connsiteX111" fmla="*/ 176930 w 718593"/>
              <a:gd name="connsiteY111" fmla="*/ 126019 h 720000"/>
              <a:gd name="connsiteX112" fmla="*/ 120000 w 718593"/>
              <a:gd name="connsiteY112" fmla="*/ 266557 h 720000"/>
              <a:gd name="connsiteX113" fmla="*/ 132445 w 718593"/>
              <a:gd name="connsiteY113" fmla="*/ 245165 h 720000"/>
              <a:gd name="connsiteX114" fmla="*/ 185680 w 718593"/>
              <a:gd name="connsiteY114" fmla="*/ 215139 h 720000"/>
              <a:gd name="connsiteX115" fmla="*/ 228000 w 718593"/>
              <a:gd name="connsiteY115" fmla="*/ 240003 h 720000"/>
              <a:gd name="connsiteX116" fmla="*/ 270318 w 718593"/>
              <a:gd name="connsiteY116" fmla="*/ 215142 h 720000"/>
              <a:gd name="connsiteX117" fmla="*/ 323391 w 718593"/>
              <a:gd name="connsiteY117" fmla="*/ 245065 h 720000"/>
              <a:gd name="connsiteX118" fmla="*/ 336001 w 718593"/>
              <a:gd name="connsiteY118" fmla="*/ 266557 h 720000"/>
              <a:gd name="connsiteX119" fmla="*/ 336001 w 718593"/>
              <a:gd name="connsiteY119" fmla="*/ 336002 h 720000"/>
              <a:gd name="connsiteX120" fmla="*/ 120001 w 718593"/>
              <a:gd name="connsiteY120" fmla="*/ 336002 h 720000"/>
              <a:gd name="connsiteX121" fmla="*/ 120001 w 718593"/>
              <a:gd name="connsiteY121" fmla="*/ 266557 h 720000"/>
              <a:gd name="connsiteX122" fmla="*/ 684000 w 718593"/>
              <a:gd name="connsiteY122" fmla="*/ 648003 h 720000"/>
              <a:gd name="connsiteX123" fmla="*/ 696000 w 718593"/>
              <a:gd name="connsiteY123" fmla="*/ 660002 h 720000"/>
              <a:gd name="connsiteX124" fmla="*/ 696000 w 718593"/>
              <a:gd name="connsiteY124" fmla="*/ 684003 h 720000"/>
              <a:gd name="connsiteX125" fmla="*/ 684000 w 718593"/>
              <a:gd name="connsiteY125" fmla="*/ 696002 h 720000"/>
              <a:gd name="connsiteX126" fmla="*/ 36000 w 718593"/>
              <a:gd name="connsiteY126" fmla="*/ 696002 h 720000"/>
              <a:gd name="connsiteX127" fmla="*/ 24000 w 718593"/>
              <a:gd name="connsiteY127" fmla="*/ 684003 h 720000"/>
              <a:gd name="connsiteX128" fmla="*/ 24000 w 718593"/>
              <a:gd name="connsiteY128" fmla="*/ 660002 h 720000"/>
              <a:gd name="connsiteX129" fmla="*/ 36000 w 718593"/>
              <a:gd name="connsiteY129" fmla="*/ 648003 h 720000"/>
              <a:gd name="connsiteX130" fmla="*/ 684000 w 718593"/>
              <a:gd name="connsiteY130" fmla="*/ 648003 h 720000"/>
              <a:gd name="connsiteX131" fmla="*/ 72000 w 718593"/>
              <a:gd name="connsiteY131" fmla="*/ 624002 h 720000"/>
              <a:gd name="connsiteX132" fmla="*/ 72000 w 718593"/>
              <a:gd name="connsiteY132" fmla="*/ 432003 h 720000"/>
              <a:gd name="connsiteX133" fmla="*/ 648000 w 718593"/>
              <a:gd name="connsiteY133" fmla="*/ 432003 h 720000"/>
              <a:gd name="connsiteX134" fmla="*/ 648000 w 718593"/>
              <a:gd name="connsiteY134" fmla="*/ 624002 h 720000"/>
              <a:gd name="connsiteX135" fmla="*/ 72000 w 718593"/>
              <a:gd name="connsiteY135" fmla="*/ 624002 h 720000"/>
              <a:gd name="connsiteX136" fmla="*/ 36000 w 718593"/>
              <a:gd name="connsiteY136" fmla="*/ 408002 h 720000"/>
              <a:gd name="connsiteX137" fmla="*/ 24000 w 718593"/>
              <a:gd name="connsiteY137" fmla="*/ 396003 h 720000"/>
              <a:gd name="connsiteX138" fmla="*/ 24000 w 718593"/>
              <a:gd name="connsiteY138" fmla="*/ 372002 h 720000"/>
              <a:gd name="connsiteX139" fmla="*/ 36000 w 718593"/>
              <a:gd name="connsiteY139" fmla="*/ 360003 h 720000"/>
              <a:gd name="connsiteX140" fmla="*/ 684000 w 718593"/>
              <a:gd name="connsiteY140" fmla="*/ 360003 h 720000"/>
              <a:gd name="connsiteX141" fmla="*/ 696000 w 718593"/>
              <a:gd name="connsiteY141" fmla="*/ 372002 h 720000"/>
              <a:gd name="connsiteX142" fmla="*/ 696000 w 718593"/>
              <a:gd name="connsiteY142" fmla="*/ 396003 h 720000"/>
              <a:gd name="connsiteX143" fmla="*/ 684000 w 718593"/>
              <a:gd name="connsiteY143" fmla="*/ 408002 h 720000"/>
              <a:gd name="connsiteX144" fmla="*/ 36000 w 718593"/>
              <a:gd name="connsiteY144" fmla="*/ 40800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18593" h="720000">
                <a:moveTo>
                  <a:pt x="684000" y="432003"/>
                </a:moveTo>
                <a:cubicBezTo>
                  <a:pt x="703873" y="431981"/>
                  <a:pt x="719979" y="415876"/>
                  <a:pt x="720000" y="396003"/>
                </a:cubicBezTo>
                <a:lnTo>
                  <a:pt x="720000" y="372002"/>
                </a:lnTo>
                <a:cubicBezTo>
                  <a:pt x="719979" y="352129"/>
                  <a:pt x="703873" y="336023"/>
                  <a:pt x="684000" y="336002"/>
                </a:cubicBezTo>
                <a:lnTo>
                  <a:pt x="636001" y="336002"/>
                </a:lnTo>
                <a:lnTo>
                  <a:pt x="636001" y="324003"/>
                </a:lnTo>
                <a:cubicBezTo>
                  <a:pt x="635979" y="304129"/>
                  <a:pt x="619874" y="288024"/>
                  <a:pt x="600000" y="288003"/>
                </a:cubicBezTo>
                <a:lnTo>
                  <a:pt x="576000" y="288003"/>
                </a:lnTo>
                <a:lnTo>
                  <a:pt x="576000" y="252003"/>
                </a:lnTo>
                <a:lnTo>
                  <a:pt x="672001" y="252003"/>
                </a:lnTo>
                <a:cubicBezTo>
                  <a:pt x="685249" y="251987"/>
                  <a:pt x="695986" y="241250"/>
                  <a:pt x="696001" y="228002"/>
                </a:cubicBezTo>
                <a:lnTo>
                  <a:pt x="696001" y="24002"/>
                </a:lnTo>
                <a:cubicBezTo>
                  <a:pt x="695986" y="10753"/>
                  <a:pt x="685250" y="17"/>
                  <a:pt x="672001" y="1"/>
                </a:cubicBezTo>
                <a:lnTo>
                  <a:pt x="408000" y="1"/>
                </a:lnTo>
                <a:cubicBezTo>
                  <a:pt x="394751" y="17"/>
                  <a:pt x="384015" y="10752"/>
                  <a:pt x="383999" y="24002"/>
                </a:cubicBezTo>
                <a:lnTo>
                  <a:pt x="383999" y="228002"/>
                </a:lnTo>
                <a:cubicBezTo>
                  <a:pt x="384015" y="241250"/>
                  <a:pt x="394750" y="251987"/>
                  <a:pt x="408000" y="252003"/>
                </a:cubicBezTo>
                <a:lnTo>
                  <a:pt x="504000" y="252003"/>
                </a:lnTo>
                <a:lnTo>
                  <a:pt x="504000" y="288003"/>
                </a:lnTo>
                <a:lnTo>
                  <a:pt x="480000" y="288003"/>
                </a:lnTo>
                <a:cubicBezTo>
                  <a:pt x="460126" y="288024"/>
                  <a:pt x="444021" y="304129"/>
                  <a:pt x="444000" y="324003"/>
                </a:cubicBezTo>
                <a:lnTo>
                  <a:pt x="444000" y="336002"/>
                </a:lnTo>
                <a:lnTo>
                  <a:pt x="360000" y="336002"/>
                </a:lnTo>
                <a:lnTo>
                  <a:pt x="360000" y="266557"/>
                </a:lnTo>
                <a:cubicBezTo>
                  <a:pt x="359854" y="249086"/>
                  <a:pt x="350475" y="232996"/>
                  <a:pt x="335344" y="224259"/>
                </a:cubicBezTo>
                <a:lnTo>
                  <a:pt x="276000" y="190795"/>
                </a:lnTo>
                <a:lnTo>
                  <a:pt x="276000" y="180506"/>
                </a:lnTo>
                <a:cubicBezTo>
                  <a:pt x="283804" y="170641"/>
                  <a:pt x="289748" y="159439"/>
                  <a:pt x="293543" y="147448"/>
                </a:cubicBezTo>
                <a:cubicBezTo>
                  <a:pt x="293865" y="145839"/>
                  <a:pt x="294661" y="144364"/>
                  <a:pt x="295829" y="143212"/>
                </a:cubicBezTo>
                <a:cubicBezTo>
                  <a:pt x="301950" y="137240"/>
                  <a:pt x="305416" y="129060"/>
                  <a:pt x="305450" y="120507"/>
                </a:cubicBezTo>
                <a:lnTo>
                  <a:pt x="305450" y="101639"/>
                </a:lnTo>
                <a:cubicBezTo>
                  <a:pt x="305446" y="96623"/>
                  <a:pt x="304249" y="91682"/>
                  <a:pt x="301958" y="87220"/>
                </a:cubicBezTo>
                <a:lnTo>
                  <a:pt x="300833" y="85023"/>
                </a:lnTo>
                <a:cubicBezTo>
                  <a:pt x="300285" y="83965"/>
                  <a:pt x="300000" y="82791"/>
                  <a:pt x="300001" y="81600"/>
                </a:cubicBezTo>
                <a:lnTo>
                  <a:pt x="300001" y="54465"/>
                </a:lnTo>
                <a:cubicBezTo>
                  <a:pt x="299637" y="24078"/>
                  <a:pt x="274749" y="-284"/>
                  <a:pt x="244360" y="3"/>
                </a:cubicBezTo>
                <a:lnTo>
                  <a:pt x="211641" y="3"/>
                </a:lnTo>
                <a:cubicBezTo>
                  <a:pt x="181252" y="-284"/>
                  <a:pt x="156364" y="24078"/>
                  <a:pt x="156000" y="54465"/>
                </a:cubicBezTo>
                <a:lnTo>
                  <a:pt x="156000" y="81600"/>
                </a:lnTo>
                <a:cubicBezTo>
                  <a:pt x="156000" y="82794"/>
                  <a:pt x="155714" y="83973"/>
                  <a:pt x="155167" y="85034"/>
                </a:cubicBezTo>
                <a:lnTo>
                  <a:pt x="154020" y="87243"/>
                </a:lnTo>
                <a:cubicBezTo>
                  <a:pt x="151744" y="91701"/>
                  <a:pt x="150556" y="96634"/>
                  <a:pt x="150550" y="101639"/>
                </a:cubicBezTo>
                <a:lnTo>
                  <a:pt x="150550" y="120507"/>
                </a:lnTo>
                <a:cubicBezTo>
                  <a:pt x="150538" y="129077"/>
                  <a:pt x="154021" y="137281"/>
                  <a:pt x="160194" y="143223"/>
                </a:cubicBezTo>
                <a:cubicBezTo>
                  <a:pt x="161348" y="144378"/>
                  <a:pt x="162134" y="145848"/>
                  <a:pt x="162456" y="147448"/>
                </a:cubicBezTo>
                <a:cubicBezTo>
                  <a:pt x="166254" y="159439"/>
                  <a:pt x="172198" y="170640"/>
                  <a:pt x="179999" y="180506"/>
                </a:cubicBezTo>
                <a:lnTo>
                  <a:pt x="179999" y="190795"/>
                </a:lnTo>
                <a:lnTo>
                  <a:pt x="120490" y="224358"/>
                </a:lnTo>
                <a:cubicBezTo>
                  <a:pt x="105439" y="233105"/>
                  <a:pt x="96127" y="249151"/>
                  <a:pt x="95998" y="266557"/>
                </a:cubicBezTo>
                <a:lnTo>
                  <a:pt x="95998" y="336002"/>
                </a:lnTo>
                <a:lnTo>
                  <a:pt x="36000" y="336002"/>
                </a:lnTo>
                <a:cubicBezTo>
                  <a:pt x="16127" y="336023"/>
                  <a:pt x="21" y="352129"/>
                  <a:pt x="0" y="372002"/>
                </a:cubicBezTo>
                <a:lnTo>
                  <a:pt x="0" y="396003"/>
                </a:lnTo>
                <a:cubicBezTo>
                  <a:pt x="21" y="415876"/>
                  <a:pt x="16127" y="431981"/>
                  <a:pt x="36000" y="432003"/>
                </a:cubicBezTo>
                <a:lnTo>
                  <a:pt x="48000" y="432003"/>
                </a:lnTo>
                <a:lnTo>
                  <a:pt x="48000" y="624002"/>
                </a:lnTo>
                <a:lnTo>
                  <a:pt x="36000" y="624002"/>
                </a:lnTo>
                <a:cubicBezTo>
                  <a:pt x="16127" y="624023"/>
                  <a:pt x="21" y="640129"/>
                  <a:pt x="0" y="660002"/>
                </a:cubicBezTo>
                <a:lnTo>
                  <a:pt x="0" y="684003"/>
                </a:lnTo>
                <a:cubicBezTo>
                  <a:pt x="21" y="703876"/>
                  <a:pt x="16127" y="719981"/>
                  <a:pt x="36000" y="720003"/>
                </a:cubicBezTo>
                <a:lnTo>
                  <a:pt x="684000" y="720003"/>
                </a:lnTo>
                <a:cubicBezTo>
                  <a:pt x="703873" y="719981"/>
                  <a:pt x="719979" y="703876"/>
                  <a:pt x="720000" y="684003"/>
                </a:cubicBezTo>
                <a:lnTo>
                  <a:pt x="720000" y="660002"/>
                </a:lnTo>
                <a:cubicBezTo>
                  <a:pt x="719979" y="640129"/>
                  <a:pt x="703873" y="624023"/>
                  <a:pt x="684000" y="624002"/>
                </a:cubicBezTo>
                <a:lnTo>
                  <a:pt x="672001" y="624002"/>
                </a:lnTo>
                <a:lnTo>
                  <a:pt x="672001" y="432003"/>
                </a:lnTo>
                <a:lnTo>
                  <a:pt x="684000" y="432003"/>
                </a:lnTo>
                <a:close/>
                <a:moveTo>
                  <a:pt x="408000" y="228002"/>
                </a:moveTo>
                <a:lnTo>
                  <a:pt x="408000" y="24002"/>
                </a:lnTo>
                <a:lnTo>
                  <a:pt x="671999" y="24002"/>
                </a:lnTo>
                <a:lnTo>
                  <a:pt x="672012" y="228002"/>
                </a:lnTo>
                <a:lnTo>
                  <a:pt x="408000" y="228002"/>
                </a:lnTo>
                <a:close/>
                <a:moveTo>
                  <a:pt x="552000" y="252003"/>
                </a:moveTo>
                <a:lnTo>
                  <a:pt x="552000" y="288003"/>
                </a:lnTo>
                <a:lnTo>
                  <a:pt x="527999" y="288003"/>
                </a:lnTo>
                <a:lnTo>
                  <a:pt x="527999" y="252003"/>
                </a:lnTo>
                <a:lnTo>
                  <a:pt x="552000" y="252003"/>
                </a:lnTo>
                <a:close/>
                <a:moveTo>
                  <a:pt x="468000" y="324003"/>
                </a:moveTo>
                <a:cubicBezTo>
                  <a:pt x="468007" y="317378"/>
                  <a:pt x="473376" y="312009"/>
                  <a:pt x="480000" y="312003"/>
                </a:cubicBezTo>
                <a:lnTo>
                  <a:pt x="599999" y="312003"/>
                </a:lnTo>
                <a:cubicBezTo>
                  <a:pt x="606624" y="312010"/>
                  <a:pt x="611993" y="317378"/>
                  <a:pt x="611999" y="324003"/>
                </a:cubicBezTo>
                <a:lnTo>
                  <a:pt x="611999" y="336002"/>
                </a:lnTo>
                <a:lnTo>
                  <a:pt x="467999" y="336002"/>
                </a:lnTo>
                <a:lnTo>
                  <a:pt x="467999" y="324003"/>
                </a:lnTo>
                <a:close/>
                <a:moveTo>
                  <a:pt x="176930" y="126019"/>
                </a:moveTo>
                <a:cubicBezTo>
                  <a:pt x="175418" y="124582"/>
                  <a:pt x="174559" y="122591"/>
                  <a:pt x="174551" y="120505"/>
                </a:cubicBezTo>
                <a:lnTo>
                  <a:pt x="174551" y="101639"/>
                </a:lnTo>
                <a:cubicBezTo>
                  <a:pt x="174555" y="100445"/>
                  <a:pt x="174835" y="99267"/>
                  <a:pt x="175371" y="98200"/>
                </a:cubicBezTo>
                <a:lnTo>
                  <a:pt x="176496" y="96027"/>
                </a:lnTo>
                <a:cubicBezTo>
                  <a:pt x="178795" y="91565"/>
                  <a:pt x="179996" y="86619"/>
                  <a:pt x="180000" y="81600"/>
                </a:cubicBezTo>
                <a:lnTo>
                  <a:pt x="180000" y="54465"/>
                </a:lnTo>
                <a:cubicBezTo>
                  <a:pt x="180349" y="37326"/>
                  <a:pt x="194501" y="23702"/>
                  <a:pt x="211641" y="24003"/>
                </a:cubicBezTo>
                <a:lnTo>
                  <a:pt x="244360" y="24003"/>
                </a:lnTo>
                <a:cubicBezTo>
                  <a:pt x="261499" y="23702"/>
                  <a:pt x="275652" y="37327"/>
                  <a:pt x="276000" y="54465"/>
                </a:cubicBezTo>
                <a:lnTo>
                  <a:pt x="276000" y="81600"/>
                </a:lnTo>
                <a:cubicBezTo>
                  <a:pt x="276003" y="86616"/>
                  <a:pt x="277204" y="91558"/>
                  <a:pt x="279505" y="96014"/>
                </a:cubicBezTo>
                <a:lnTo>
                  <a:pt x="280606" y="98176"/>
                </a:lnTo>
                <a:cubicBezTo>
                  <a:pt x="281157" y="99247"/>
                  <a:pt x="281447" y="100434"/>
                  <a:pt x="281450" y="101639"/>
                </a:cubicBezTo>
                <a:lnTo>
                  <a:pt x="281450" y="120507"/>
                </a:lnTo>
                <a:cubicBezTo>
                  <a:pt x="281440" y="122595"/>
                  <a:pt x="280581" y="124589"/>
                  <a:pt x="279070" y="126032"/>
                </a:cubicBezTo>
                <a:cubicBezTo>
                  <a:pt x="274483" y="130508"/>
                  <a:pt x="271344" y="136258"/>
                  <a:pt x="270058" y="142537"/>
                </a:cubicBezTo>
                <a:cubicBezTo>
                  <a:pt x="266655" y="151882"/>
                  <a:pt x="261651" y="160563"/>
                  <a:pt x="255268" y="168190"/>
                </a:cubicBezTo>
                <a:cubicBezTo>
                  <a:pt x="253148" y="171112"/>
                  <a:pt x="252004" y="174628"/>
                  <a:pt x="251999" y="178238"/>
                </a:cubicBezTo>
                <a:lnTo>
                  <a:pt x="251999" y="192002"/>
                </a:lnTo>
                <a:cubicBezTo>
                  <a:pt x="252416" y="198486"/>
                  <a:pt x="250023" y="204837"/>
                  <a:pt x="245427" y="209431"/>
                </a:cubicBezTo>
                <a:cubicBezTo>
                  <a:pt x="240833" y="214025"/>
                  <a:pt x="234482" y="216420"/>
                  <a:pt x="227998" y="216003"/>
                </a:cubicBezTo>
                <a:cubicBezTo>
                  <a:pt x="221501" y="216417"/>
                  <a:pt x="215141" y="214011"/>
                  <a:pt x="210545" y="209400"/>
                </a:cubicBezTo>
                <a:cubicBezTo>
                  <a:pt x="205950" y="204789"/>
                  <a:pt x="203563" y="198422"/>
                  <a:pt x="203999" y="191926"/>
                </a:cubicBezTo>
                <a:lnTo>
                  <a:pt x="203999" y="178238"/>
                </a:lnTo>
                <a:cubicBezTo>
                  <a:pt x="203979" y="174545"/>
                  <a:pt x="202785" y="170953"/>
                  <a:pt x="200589" y="167983"/>
                </a:cubicBezTo>
                <a:cubicBezTo>
                  <a:pt x="194262" y="160418"/>
                  <a:pt x="189305" y="151806"/>
                  <a:pt x="185940" y="142536"/>
                </a:cubicBezTo>
                <a:cubicBezTo>
                  <a:pt x="184655" y="136254"/>
                  <a:pt x="181516" y="130501"/>
                  <a:pt x="176930" y="126019"/>
                </a:cubicBezTo>
                <a:close/>
                <a:moveTo>
                  <a:pt x="120000" y="266557"/>
                </a:moveTo>
                <a:cubicBezTo>
                  <a:pt x="120026" y="257715"/>
                  <a:pt x="124771" y="249558"/>
                  <a:pt x="132445" y="245165"/>
                </a:cubicBezTo>
                <a:lnTo>
                  <a:pt x="185680" y="215139"/>
                </a:lnTo>
                <a:cubicBezTo>
                  <a:pt x="193572" y="231120"/>
                  <a:pt x="210198" y="240889"/>
                  <a:pt x="228000" y="240003"/>
                </a:cubicBezTo>
                <a:cubicBezTo>
                  <a:pt x="245798" y="240889"/>
                  <a:pt x="262426" y="231121"/>
                  <a:pt x="270318" y="215142"/>
                </a:cubicBezTo>
                <a:lnTo>
                  <a:pt x="323391" y="245065"/>
                </a:lnTo>
                <a:cubicBezTo>
                  <a:pt x="331145" y="249449"/>
                  <a:pt x="335957" y="257650"/>
                  <a:pt x="336001" y="266557"/>
                </a:cubicBezTo>
                <a:lnTo>
                  <a:pt x="336001" y="336002"/>
                </a:lnTo>
                <a:lnTo>
                  <a:pt x="120001" y="336002"/>
                </a:lnTo>
                <a:lnTo>
                  <a:pt x="120001" y="266557"/>
                </a:lnTo>
                <a:close/>
                <a:moveTo>
                  <a:pt x="684000" y="648003"/>
                </a:moveTo>
                <a:cubicBezTo>
                  <a:pt x="690625" y="648010"/>
                  <a:pt x="695994" y="653377"/>
                  <a:pt x="696000" y="660002"/>
                </a:cubicBezTo>
                <a:lnTo>
                  <a:pt x="696000" y="684003"/>
                </a:lnTo>
                <a:cubicBezTo>
                  <a:pt x="695993" y="690627"/>
                  <a:pt x="690625" y="695996"/>
                  <a:pt x="684000" y="696002"/>
                </a:cubicBezTo>
                <a:lnTo>
                  <a:pt x="36000" y="696002"/>
                </a:lnTo>
                <a:cubicBezTo>
                  <a:pt x="29375" y="695995"/>
                  <a:pt x="24006" y="690627"/>
                  <a:pt x="24000" y="684003"/>
                </a:cubicBezTo>
                <a:lnTo>
                  <a:pt x="24000" y="660002"/>
                </a:lnTo>
                <a:cubicBezTo>
                  <a:pt x="24008" y="653377"/>
                  <a:pt x="29375" y="648008"/>
                  <a:pt x="36000" y="648003"/>
                </a:cubicBezTo>
                <a:lnTo>
                  <a:pt x="684000" y="648003"/>
                </a:lnTo>
                <a:close/>
                <a:moveTo>
                  <a:pt x="72000" y="624002"/>
                </a:moveTo>
                <a:lnTo>
                  <a:pt x="72000" y="432003"/>
                </a:lnTo>
                <a:lnTo>
                  <a:pt x="648000" y="432003"/>
                </a:lnTo>
                <a:lnTo>
                  <a:pt x="648000" y="624002"/>
                </a:lnTo>
                <a:lnTo>
                  <a:pt x="72000" y="624002"/>
                </a:lnTo>
                <a:close/>
                <a:moveTo>
                  <a:pt x="36000" y="408002"/>
                </a:moveTo>
                <a:cubicBezTo>
                  <a:pt x="29375" y="407995"/>
                  <a:pt x="24006" y="402627"/>
                  <a:pt x="24000" y="396003"/>
                </a:cubicBezTo>
                <a:lnTo>
                  <a:pt x="24000" y="372002"/>
                </a:lnTo>
                <a:cubicBezTo>
                  <a:pt x="24008" y="365377"/>
                  <a:pt x="29375" y="360008"/>
                  <a:pt x="36000" y="360003"/>
                </a:cubicBezTo>
                <a:lnTo>
                  <a:pt x="684000" y="360003"/>
                </a:lnTo>
                <a:cubicBezTo>
                  <a:pt x="690625" y="360010"/>
                  <a:pt x="695994" y="365377"/>
                  <a:pt x="696000" y="372002"/>
                </a:cubicBezTo>
                <a:lnTo>
                  <a:pt x="696000" y="396003"/>
                </a:lnTo>
                <a:cubicBezTo>
                  <a:pt x="695993" y="402627"/>
                  <a:pt x="690625" y="407996"/>
                  <a:pt x="684000" y="408002"/>
                </a:cubicBezTo>
                <a:lnTo>
                  <a:pt x="36000" y="408002"/>
                </a:ln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p>
            <a:endParaRPr lang="ru-RU" dirty="0">
              <a:latin typeface="Roboto" panose="02000000000000000000" pitchFamily="2" charset="0"/>
              <a:ea typeface="Roboto" panose="02000000000000000000" pitchFamily="2" charset="0"/>
              <a:cs typeface="Roboto" panose="02000000000000000000" pitchFamily="2" charset="0"/>
            </a:endParaRPr>
          </a:p>
        </p:txBody>
      </p:sp>
      <p:sp>
        <p:nvSpPr>
          <p:cNvPr id="15" name="Полилиния 64">
            <a:extLst>
              <a:ext uri="{FF2B5EF4-FFF2-40B4-BE49-F238E27FC236}">
                <a16:creationId xmlns:a16="http://schemas.microsoft.com/office/drawing/2014/main" id="{64A69687-7C62-4F02-898C-48DD2789DB35}"/>
              </a:ext>
            </a:extLst>
          </p:cNvPr>
          <p:cNvSpPr>
            <a:spLocks noChangeAspect="1"/>
          </p:cNvSpPr>
          <p:nvPr/>
        </p:nvSpPr>
        <p:spPr>
          <a:xfrm>
            <a:off x="1693928" y="4692053"/>
            <a:ext cx="537173" cy="537173"/>
          </a:xfrm>
          <a:custGeom>
            <a:avLst/>
            <a:gdLst>
              <a:gd name="connsiteX0" fmla="*/ 360001 w 720000"/>
              <a:gd name="connsiteY0" fmla="*/ 562785 h 720000"/>
              <a:gd name="connsiteX1" fmla="*/ 370694 w 720000"/>
              <a:gd name="connsiteY1" fmla="*/ 573478 h 720000"/>
              <a:gd name="connsiteX2" fmla="*/ 370694 w 720000"/>
              <a:gd name="connsiteY2" fmla="*/ 603026 h 720000"/>
              <a:gd name="connsiteX3" fmla="*/ 360001 w 720000"/>
              <a:gd name="connsiteY3" fmla="*/ 613719 h 720000"/>
              <a:gd name="connsiteX4" fmla="*/ 349307 w 720000"/>
              <a:gd name="connsiteY4" fmla="*/ 603026 h 720000"/>
              <a:gd name="connsiteX5" fmla="*/ 349307 w 720000"/>
              <a:gd name="connsiteY5" fmla="*/ 573478 h 720000"/>
              <a:gd name="connsiteX6" fmla="*/ 360001 w 720000"/>
              <a:gd name="connsiteY6" fmla="*/ 562785 h 720000"/>
              <a:gd name="connsiteX7" fmla="*/ 259015 w 720000"/>
              <a:gd name="connsiteY7" fmla="*/ 535852 h 720000"/>
              <a:gd name="connsiteX8" fmla="*/ 262962 w 720000"/>
              <a:gd name="connsiteY8" fmla="*/ 550450 h 720000"/>
              <a:gd name="connsiteX9" fmla="*/ 248247 w 720000"/>
              <a:gd name="connsiteY9" fmla="*/ 576075 h 720000"/>
              <a:gd name="connsiteX10" fmla="*/ 238964 w 720000"/>
              <a:gd name="connsiteY10" fmla="*/ 581444 h 720000"/>
              <a:gd name="connsiteX11" fmla="*/ 233649 w 720000"/>
              <a:gd name="connsiteY11" fmla="*/ 580022 h 720000"/>
              <a:gd name="connsiteX12" fmla="*/ 229701 w 720000"/>
              <a:gd name="connsiteY12" fmla="*/ 565424 h 720000"/>
              <a:gd name="connsiteX13" fmla="*/ 244416 w 720000"/>
              <a:gd name="connsiteY13" fmla="*/ 539799 h 720000"/>
              <a:gd name="connsiteX14" fmla="*/ 259015 w 720000"/>
              <a:gd name="connsiteY14" fmla="*/ 535852 h 720000"/>
              <a:gd name="connsiteX15" fmla="*/ 462443 w 720000"/>
              <a:gd name="connsiteY15" fmla="*/ 535007 h 720000"/>
              <a:gd name="connsiteX16" fmla="*/ 477072 w 720000"/>
              <a:gd name="connsiteY16" fmla="*/ 538834 h 720000"/>
              <a:gd name="connsiteX17" fmla="*/ 491999 w 720000"/>
              <a:gd name="connsiteY17" fmla="*/ 564335 h 720000"/>
              <a:gd name="connsiteX18" fmla="*/ 488173 w 720000"/>
              <a:gd name="connsiteY18" fmla="*/ 578964 h 720000"/>
              <a:gd name="connsiteX19" fmla="*/ 482781 w 720000"/>
              <a:gd name="connsiteY19" fmla="*/ 580431 h 720000"/>
              <a:gd name="connsiteX20" fmla="*/ 473544 w 720000"/>
              <a:gd name="connsiteY20" fmla="*/ 575139 h 720000"/>
              <a:gd name="connsiteX21" fmla="*/ 458616 w 720000"/>
              <a:gd name="connsiteY21" fmla="*/ 549637 h 720000"/>
              <a:gd name="connsiteX22" fmla="*/ 462443 w 720000"/>
              <a:gd name="connsiteY22" fmla="*/ 535007 h 720000"/>
              <a:gd name="connsiteX23" fmla="*/ 170190 w 720000"/>
              <a:gd name="connsiteY23" fmla="*/ 458279 h 720000"/>
              <a:gd name="connsiteX24" fmla="*/ 184813 w 720000"/>
              <a:gd name="connsiteY24" fmla="*/ 462131 h 720000"/>
              <a:gd name="connsiteX25" fmla="*/ 180962 w 720000"/>
              <a:gd name="connsiteY25" fmla="*/ 476756 h 720000"/>
              <a:gd name="connsiteX26" fmla="*/ 155434 w 720000"/>
              <a:gd name="connsiteY26" fmla="*/ 491638 h 720000"/>
              <a:gd name="connsiteX27" fmla="*/ 150058 w 720000"/>
              <a:gd name="connsiteY27" fmla="*/ 493095 h 720000"/>
              <a:gd name="connsiteX28" fmla="*/ 140810 w 720000"/>
              <a:gd name="connsiteY28" fmla="*/ 487785 h 720000"/>
              <a:gd name="connsiteX29" fmla="*/ 144662 w 720000"/>
              <a:gd name="connsiteY29" fmla="*/ 473161 h 720000"/>
              <a:gd name="connsiteX30" fmla="*/ 550292 w 720000"/>
              <a:gd name="connsiteY30" fmla="*/ 457345 h 720000"/>
              <a:gd name="connsiteX31" fmla="*/ 575893 w 720000"/>
              <a:gd name="connsiteY31" fmla="*/ 472099 h 720000"/>
              <a:gd name="connsiteX32" fmla="*/ 579816 w 720000"/>
              <a:gd name="connsiteY32" fmla="*/ 486703 h 720000"/>
              <a:gd name="connsiteX33" fmla="*/ 570542 w 720000"/>
              <a:gd name="connsiteY33" fmla="*/ 492058 h 720000"/>
              <a:gd name="connsiteX34" fmla="*/ 565211 w 720000"/>
              <a:gd name="connsiteY34" fmla="*/ 490628 h 720000"/>
              <a:gd name="connsiteX35" fmla="*/ 539610 w 720000"/>
              <a:gd name="connsiteY35" fmla="*/ 475872 h 720000"/>
              <a:gd name="connsiteX36" fmla="*/ 535687 w 720000"/>
              <a:gd name="connsiteY36" fmla="*/ 461268 h 720000"/>
              <a:gd name="connsiteX37" fmla="*/ 550292 w 720000"/>
              <a:gd name="connsiteY37" fmla="*/ 457345 h 720000"/>
              <a:gd name="connsiteX38" fmla="*/ 573480 w 720000"/>
              <a:gd name="connsiteY38" fmla="*/ 349307 h 720000"/>
              <a:gd name="connsiteX39" fmla="*/ 603028 w 720000"/>
              <a:gd name="connsiteY39" fmla="*/ 349307 h 720000"/>
              <a:gd name="connsiteX40" fmla="*/ 613721 w 720000"/>
              <a:gd name="connsiteY40" fmla="*/ 360001 h 720000"/>
              <a:gd name="connsiteX41" fmla="*/ 603028 w 720000"/>
              <a:gd name="connsiteY41" fmla="*/ 370694 h 720000"/>
              <a:gd name="connsiteX42" fmla="*/ 573480 w 720000"/>
              <a:gd name="connsiteY42" fmla="*/ 370694 h 720000"/>
              <a:gd name="connsiteX43" fmla="*/ 562787 w 720000"/>
              <a:gd name="connsiteY43" fmla="*/ 360001 h 720000"/>
              <a:gd name="connsiteX44" fmla="*/ 573480 w 720000"/>
              <a:gd name="connsiteY44" fmla="*/ 349307 h 720000"/>
              <a:gd name="connsiteX45" fmla="*/ 116973 w 720000"/>
              <a:gd name="connsiteY45" fmla="*/ 349307 h 720000"/>
              <a:gd name="connsiteX46" fmla="*/ 146523 w 720000"/>
              <a:gd name="connsiteY46" fmla="*/ 349307 h 720000"/>
              <a:gd name="connsiteX47" fmla="*/ 157214 w 720000"/>
              <a:gd name="connsiteY47" fmla="*/ 360001 h 720000"/>
              <a:gd name="connsiteX48" fmla="*/ 146521 w 720000"/>
              <a:gd name="connsiteY48" fmla="*/ 370694 h 720000"/>
              <a:gd name="connsiteX49" fmla="*/ 116973 w 720000"/>
              <a:gd name="connsiteY49" fmla="*/ 370694 h 720000"/>
              <a:gd name="connsiteX50" fmla="*/ 106280 w 720000"/>
              <a:gd name="connsiteY50" fmla="*/ 360001 h 720000"/>
              <a:gd name="connsiteX51" fmla="*/ 116973 w 720000"/>
              <a:gd name="connsiteY51" fmla="*/ 349307 h 720000"/>
              <a:gd name="connsiteX52" fmla="*/ 154789 w 720000"/>
              <a:gd name="connsiteY52" fmla="*/ 229372 h 720000"/>
              <a:gd name="connsiteX53" fmla="*/ 180390 w 720000"/>
              <a:gd name="connsiteY53" fmla="*/ 244127 h 720000"/>
              <a:gd name="connsiteX54" fmla="*/ 184313 w 720000"/>
              <a:gd name="connsiteY54" fmla="*/ 258731 h 720000"/>
              <a:gd name="connsiteX55" fmla="*/ 175039 w 720000"/>
              <a:gd name="connsiteY55" fmla="*/ 264086 h 720000"/>
              <a:gd name="connsiteX56" fmla="*/ 169708 w 720000"/>
              <a:gd name="connsiteY56" fmla="*/ 262656 h 720000"/>
              <a:gd name="connsiteX57" fmla="*/ 144107 w 720000"/>
              <a:gd name="connsiteY57" fmla="*/ 247899 h 720000"/>
              <a:gd name="connsiteX58" fmla="*/ 140184 w 720000"/>
              <a:gd name="connsiteY58" fmla="*/ 233295 h 720000"/>
              <a:gd name="connsiteX59" fmla="*/ 154789 w 720000"/>
              <a:gd name="connsiteY59" fmla="*/ 229372 h 720000"/>
              <a:gd name="connsiteX60" fmla="*/ 564569 w 720000"/>
              <a:gd name="connsiteY60" fmla="*/ 228365 h 720000"/>
              <a:gd name="connsiteX61" fmla="*/ 579192 w 720000"/>
              <a:gd name="connsiteY61" fmla="*/ 232217 h 720000"/>
              <a:gd name="connsiteX62" fmla="*/ 575341 w 720000"/>
              <a:gd name="connsiteY62" fmla="*/ 246842 h 720000"/>
              <a:gd name="connsiteX63" fmla="*/ 549813 w 720000"/>
              <a:gd name="connsiteY63" fmla="*/ 261724 h 720000"/>
              <a:gd name="connsiteX64" fmla="*/ 544437 w 720000"/>
              <a:gd name="connsiteY64" fmla="*/ 263181 h 720000"/>
              <a:gd name="connsiteX65" fmla="*/ 535189 w 720000"/>
              <a:gd name="connsiteY65" fmla="*/ 257871 h 720000"/>
              <a:gd name="connsiteX66" fmla="*/ 539041 w 720000"/>
              <a:gd name="connsiteY66" fmla="*/ 243248 h 720000"/>
              <a:gd name="connsiteX67" fmla="*/ 221782 w 720000"/>
              <a:gd name="connsiteY67" fmla="*/ 221779 h 720000"/>
              <a:gd name="connsiteX68" fmla="*/ 236904 w 720000"/>
              <a:gd name="connsiteY68" fmla="*/ 221779 h 720000"/>
              <a:gd name="connsiteX69" fmla="*/ 355175 w 720000"/>
              <a:gd name="connsiteY69" fmla="*/ 340050 h 720000"/>
              <a:gd name="connsiteX70" fmla="*/ 430327 w 720000"/>
              <a:gd name="connsiteY70" fmla="*/ 264897 h 720000"/>
              <a:gd name="connsiteX71" fmla="*/ 445449 w 720000"/>
              <a:gd name="connsiteY71" fmla="*/ 264897 h 720000"/>
              <a:gd name="connsiteX72" fmla="*/ 445450 w 720000"/>
              <a:gd name="connsiteY72" fmla="*/ 280019 h 720000"/>
              <a:gd name="connsiteX73" fmla="*/ 370297 w 720000"/>
              <a:gd name="connsiteY73" fmla="*/ 355172 h 720000"/>
              <a:gd name="connsiteX74" fmla="*/ 389809 w 720000"/>
              <a:gd name="connsiteY74" fmla="*/ 374683 h 720000"/>
              <a:gd name="connsiteX75" fmla="*/ 389809 w 720000"/>
              <a:gd name="connsiteY75" fmla="*/ 389805 h 720000"/>
              <a:gd name="connsiteX76" fmla="*/ 382248 w 720000"/>
              <a:gd name="connsiteY76" fmla="*/ 392937 h 720000"/>
              <a:gd name="connsiteX77" fmla="*/ 374686 w 720000"/>
              <a:gd name="connsiteY77" fmla="*/ 389805 h 720000"/>
              <a:gd name="connsiteX78" fmla="*/ 355175 w 720000"/>
              <a:gd name="connsiteY78" fmla="*/ 370293 h 720000"/>
              <a:gd name="connsiteX79" fmla="*/ 337455 w 720000"/>
              <a:gd name="connsiteY79" fmla="*/ 388013 h 720000"/>
              <a:gd name="connsiteX80" fmla="*/ 329895 w 720000"/>
              <a:gd name="connsiteY80" fmla="*/ 391145 h 720000"/>
              <a:gd name="connsiteX81" fmla="*/ 322333 w 720000"/>
              <a:gd name="connsiteY81" fmla="*/ 388013 h 720000"/>
              <a:gd name="connsiteX82" fmla="*/ 322333 w 720000"/>
              <a:gd name="connsiteY82" fmla="*/ 372892 h 720000"/>
              <a:gd name="connsiteX83" fmla="*/ 340053 w 720000"/>
              <a:gd name="connsiteY83" fmla="*/ 355172 h 720000"/>
              <a:gd name="connsiteX84" fmla="*/ 221782 w 720000"/>
              <a:gd name="connsiteY84" fmla="*/ 236901 h 720000"/>
              <a:gd name="connsiteX85" fmla="*/ 221782 w 720000"/>
              <a:gd name="connsiteY85" fmla="*/ 221779 h 720000"/>
              <a:gd name="connsiteX86" fmla="*/ 231829 w 720000"/>
              <a:gd name="connsiteY86" fmla="*/ 141035 h 720000"/>
              <a:gd name="connsiteX87" fmla="*/ 246458 w 720000"/>
              <a:gd name="connsiteY87" fmla="*/ 144862 h 720000"/>
              <a:gd name="connsiteX88" fmla="*/ 261385 w 720000"/>
              <a:gd name="connsiteY88" fmla="*/ 170363 h 720000"/>
              <a:gd name="connsiteX89" fmla="*/ 257559 w 720000"/>
              <a:gd name="connsiteY89" fmla="*/ 184992 h 720000"/>
              <a:gd name="connsiteX90" fmla="*/ 252167 w 720000"/>
              <a:gd name="connsiteY90" fmla="*/ 186459 h 720000"/>
              <a:gd name="connsiteX91" fmla="*/ 242930 w 720000"/>
              <a:gd name="connsiteY91" fmla="*/ 181166 h 720000"/>
              <a:gd name="connsiteX92" fmla="*/ 228002 w 720000"/>
              <a:gd name="connsiteY92" fmla="*/ 155665 h 720000"/>
              <a:gd name="connsiteX93" fmla="*/ 231829 w 720000"/>
              <a:gd name="connsiteY93" fmla="*/ 141035 h 720000"/>
              <a:gd name="connsiteX94" fmla="*/ 486352 w 720000"/>
              <a:gd name="connsiteY94" fmla="*/ 139978 h 720000"/>
              <a:gd name="connsiteX95" fmla="*/ 490299 w 720000"/>
              <a:gd name="connsiteY95" fmla="*/ 154576 h 720000"/>
              <a:gd name="connsiteX96" fmla="*/ 475584 w 720000"/>
              <a:gd name="connsiteY96" fmla="*/ 180201 h 720000"/>
              <a:gd name="connsiteX97" fmla="*/ 466301 w 720000"/>
              <a:gd name="connsiteY97" fmla="*/ 185570 h 720000"/>
              <a:gd name="connsiteX98" fmla="*/ 460986 w 720000"/>
              <a:gd name="connsiteY98" fmla="*/ 184148 h 720000"/>
              <a:gd name="connsiteX99" fmla="*/ 457038 w 720000"/>
              <a:gd name="connsiteY99" fmla="*/ 169550 h 720000"/>
              <a:gd name="connsiteX100" fmla="*/ 471753 w 720000"/>
              <a:gd name="connsiteY100" fmla="*/ 143925 h 720000"/>
              <a:gd name="connsiteX101" fmla="*/ 486352 w 720000"/>
              <a:gd name="connsiteY101" fmla="*/ 139978 h 720000"/>
              <a:gd name="connsiteX102" fmla="*/ 360001 w 720000"/>
              <a:gd name="connsiteY102" fmla="*/ 106280 h 720000"/>
              <a:gd name="connsiteX103" fmla="*/ 370694 w 720000"/>
              <a:gd name="connsiteY103" fmla="*/ 116973 h 720000"/>
              <a:gd name="connsiteX104" fmla="*/ 370694 w 720000"/>
              <a:gd name="connsiteY104" fmla="*/ 146521 h 720000"/>
              <a:gd name="connsiteX105" fmla="*/ 360001 w 720000"/>
              <a:gd name="connsiteY105" fmla="*/ 157214 h 720000"/>
              <a:gd name="connsiteX106" fmla="*/ 349307 w 720000"/>
              <a:gd name="connsiteY106" fmla="*/ 146521 h 720000"/>
              <a:gd name="connsiteX107" fmla="*/ 349307 w 720000"/>
              <a:gd name="connsiteY107" fmla="*/ 116973 h 720000"/>
              <a:gd name="connsiteX108" fmla="*/ 360001 w 720000"/>
              <a:gd name="connsiteY108" fmla="*/ 106280 h 720000"/>
              <a:gd name="connsiteX109" fmla="*/ 360000 w 720000"/>
              <a:gd name="connsiteY109" fmla="*/ 63508 h 720000"/>
              <a:gd name="connsiteX110" fmla="*/ 518624 w 720000"/>
              <a:gd name="connsiteY110" fmla="*/ 109464 h 720000"/>
              <a:gd name="connsiteX111" fmla="*/ 521924 w 720000"/>
              <a:gd name="connsiteY111" fmla="*/ 124221 h 720000"/>
              <a:gd name="connsiteX112" fmla="*/ 507167 w 720000"/>
              <a:gd name="connsiteY112" fmla="*/ 127522 h 720000"/>
              <a:gd name="connsiteX113" fmla="*/ 360000 w 720000"/>
              <a:gd name="connsiteY113" fmla="*/ 84894 h 720000"/>
              <a:gd name="connsiteX114" fmla="*/ 84894 w 720000"/>
              <a:gd name="connsiteY114" fmla="*/ 360000 h 720000"/>
              <a:gd name="connsiteX115" fmla="*/ 360000 w 720000"/>
              <a:gd name="connsiteY115" fmla="*/ 635108 h 720000"/>
              <a:gd name="connsiteX116" fmla="*/ 635108 w 720000"/>
              <a:gd name="connsiteY116" fmla="*/ 360002 h 720000"/>
              <a:gd name="connsiteX117" fmla="*/ 535475 w 720000"/>
              <a:gd name="connsiteY117" fmla="*/ 148114 h 720000"/>
              <a:gd name="connsiteX118" fmla="*/ 534069 w 720000"/>
              <a:gd name="connsiteY118" fmla="*/ 133057 h 720000"/>
              <a:gd name="connsiteX119" fmla="*/ 549126 w 720000"/>
              <a:gd name="connsiteY119" fmla="*/ 131649 h 720000"/>
              <a:gd name="connsiteX120" fmla="*/ 656494 w 720000"/>
              <a:gd name="connsiteY120" fmla="*/ 360000 h 720000"/>
              <a:gd name="connsiteX121" fmla="*/ 360000 w 720000"/>
              <a:gd name="connsiteY121" fmla="*/ 656493 h 720000"/>
              <a:gd name="connsiteX122" fmla="*/ 63508 w 720000"/>
              <a:gd name="connsiteY122" fmla="*/ 360000 h 720000"/>
              <a:gd name="connsiteX123" fmla="*/ 360000 w 720000"/>
              <a:gd name="connsiteY123" fmla="*/ 63508 h 720000"/>
              <a:gd name="connsiteX124" fmla="*/ 360000 w 720000"/>
              <a:gd name="connsiteY124" fmla="*/ 0 h 720000"/>
              <a:gd name="connsiteX125" fmla="*/ 614558 w 720000"/>
              <a:gd name="connsiteY125" fmla="*/ 105442 h 720000"/>
              <a:gd name="connsiteX126" fmla="*/ 720000 w 720000"/>
              <a:gd name="connsiteY126" fmla="*/ 360000 h 720000"/>
              <a:gd name="connsiteX127" fmla="*/ 614558 w 720000"/>
              <a:gd name="connsiteY127" fmla="*/ 614558 h 720000"/>
              <a:gd name="connsiteX128" fmla="*/ 360000 w 720000"/>
              <a:gd name="connsiteY128" fmla="*/ 720000 h 720000"/>
              <a:gd name="connsiteX129" fmla="*/ 196273 w 720000"/>
              <a:gd name="connsiteY129" fmla="*/ 680700 h 720000"/>
              <a:gd name="connsiteX130" fmla="*/ 71751 w 720000"/>
              <a:gd name="connsiteY130" fmla="*/ 575705 h 720000"/>
              <a:gd name="connsiteX131" fmla="*/ 73894 w 720000"/>
              <a:gd name="connsiteY131" fmla="*/ 560734 h 720000"/>
              <a:gd name="connsiteX132" fmla="*/ 88865 w 720000"/>
              <a:gd name="connsiteY132" fmla="*/ 562877 h 720000"/>
              <a:gd name="connsiteX133" fmla="*/ 206013 w 720000"/>
              <a:gd name="connsiteY133" fmla="*/ 661658 h 720000"/>
              <a:gd name="connsiteX134" fmla="*/ 360000 w 720000"/>
              <a:gd name="connsiteY134" fmla="*/ 698614 h 720000"/>
              <a:gd name="connsiteX135" fmla="*/ 599437 w 720000"/>
              <a:gd name="connsiteY135" fmla="*/ 599437 h 720000"/>
              <a:gd name="connsiteX136" fmla="*/ 698614 w 720000"/>
              <a:gd name="connsiteY136" fmla="*/ 360000 h 720000"/>
              <a:gd name="connsiteX137" fmla="*/ 599437 w 720000"/>
              <a:gd name="connsiteY137" fmla="*/ 120563 h 720000"/>
              <a:gd name="connsiteX138" fmla="*/ 360000 w 720000"/>
              <a:gd name="connsiteY138" fmla="*/ 21386 h 720000"/>
              <a:gd name="connsiteX139" fmla="*/ 120563 w 720000"/>
              <a:gd name="connsiteY139" fmla="*/ 120563 h 720000"/>
              <a:gd name="connsiteX140" fmla="*/ 21386 w 720000"/>
              <a:gd name="connsiteY140" fmla="*/ 360000 h 720000"/>
              <a:gd name="connsiteX141" fmla="*/ 70335 w 720000"/>
              <a:gd name="connsiteY141" fmla="*/ 535465 h 720000"/>
              <a:gd name="connsiteX142" fmla="*/ 66743 w 720000"/>
              <a:gd name="connsiteY142" fmla="*/ 550155 h 720000"/>
              <a:gd name="connsiteX143" fmla="*/ 52054 w 720000"/>
              <a:gd name="connsiteY143" fmla="*/ 546563 h 720000"/>
              <a:gd name="connsiteX144" fmla="*/ 0 w 720000"/>
              <a:gd name="connsiteY144" fmla="*/ 360000 h 720000"/>
              <a:gd name="connsiteX145" fmla="*/ 105442 w 720000"/>
              <a:gd name="connsiteY145" fmla="*/ 105442 h 720000"/>
              <a:gd name="connsiteX146" fmla="*/ 360000 w 720000"/>
              <a:gd name="connsiteY146"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720000" h="720000">
                <a:moveTo>
                  <a:pt x="360001" y="562785"/>
                </a:moveTo>
                <a:cubicBezTo>
                  <a:pt x="365906" y="562785"/>
                  <a:pt x="370694" y="567572"/>
                  <a:pt x="370694" y="573478"/>
                </a:cubicBezTo>
                <a:lnTo>
                  <a:pt x="370694" y="603026"/>
                </a:lnTo>
                <a:cubicBezTo>
                  <a:pt x="370694" y="608931"/>
                  <a:pt x="365906" y="613719"/>
                  <a:pt x="360001" y="613719"/>
                </a:cubicBezTo>
                <a:cubicBezTo>
                  <a:pt x="354095" y="613719"/>
                  <a:pt x="349307" y="608931"/>
                  <a:pt x="349307" y="603026"/>
                </a:cubicBezTo>
                <a:lnTo>
                  <a:pt x="349307" y="573478"/>
                </a:lnTo>
                <a:cubicBezTo>
                  <a:pt x="349307" y="567573"/>
                  <a:pt x="354095" y="562785"/>
                  <a:pt x="360001" y="562785"/>
                </a:cubicBezTo>
                <a:close/>
                <a:moveTo>
                  <a:pt x="259015" y="535852"/>
                </a:moveTo>
                <a:cubicBezTo>
                  <a:pt x="264136" y="538792"/>
                  <a:pt x="265904" y="545328"/>
                  <a:pt x="262962" y="550450"/>
                </a:cubicBezTo>
                <a:lnTo>
                  <a:pt x="248247" y="576075"/>
                </a:lnTo>
                <a:cubicBezTo>
                  <a:pt x="246270" y="579516"/>
                  <a:pt x="242668" y="581444"/>
                  <a:pt x="238964" y="581444"/>
                </a:cubicBezTo>
                <a:cubicBezTo>
                  <a:pt x="237157" y="581444"/>
                  <a:pt x="235326" y="580985"/>
                  <a:pt x="233649" y="580022"/>
                </a:cubicBezTo>
                <a:cubicBezTo>
                  <a:pt x="228529" y="577080"/>
                  <a:pt x="226759" y="570545"/>
                  <a:pt x="229701" y="565424"/>
                </a:cubicBezTo>
                <a:lnTo>
                  <a:pt x="244416" y="539799"/>
                </a:lnTo>
                <a:cubicBezTo>
                  <a:pt x="247360" y="534679"/>
                  <a:pt x="253896" y="532911"/>
                  <a:pt x="259015" y="535852"/>
                </a:cubicBezTo>
                <a:close/>
                <a:moveTo>
                  <a:pt x="462443" y="535007"/>
                </a:moveTo>
                <a:cubicBezTo>
                  <a:pt x="467536" y="532025"/>
                  <a:pt x="474088" y="533736"/>
                  <a:pt x="477072" y="538834"/>
                </a:cubicBezTo>
                <a:lnTo>
                  <a:pt x="491999" y="564335"/>
                </a:lnTo>
                <a:cubicBezTo>
                  <a:pt x="494982" y="569430"/>
                  <a:pt x="493271" y="575980"/>
                  <a:pt x="488173" y="578964"/>
                </a:cubicBezTo>
                <a:cubicBezTo>
                  <a:pt x="486476" y="579957"/>
                  <a:pt x="484617" y="580431"/>
                  <a:pt x="482781" y="580431"/>
                </a:cubicBezTo>
                <a:cubicBezTo>
                  <a:pt x="479108" y="580431"/>
                  <a:pt x="475534" y="578538"/>
                  <a:pt x="473544" y="575139"/>
                </a:cubicBezTo>
                <a:lnTo>
                  <a:pt x="458616" y="549637"/>
                </a:lnTo>
                <a:cubicBezTo>
                  <a:pt x="455634" y="544542"/>
                  <a:pt x="457345" y="537991"/>
                  <a:pt x="462443" y="535007"/>
                </a:cubicBezTo>
                <a:close/>
                <a:moveTo>
                  <a:pt x="170190" y="458279"/>
                </a:moveTo>
                <a:cubicBezTo>
                  <a:pt x="175292" y="455305"/>
                  <a:pt x="181839" y="457029"/>
                  <a:pt x="184813" y="462131"/>
                </a:cubicBezTo>
                <a:cubicBezTo>
                  <a:pt x="187788" y="467234"/>
                  <a:pt x="186063" y="473780"/>
                  <a:pt x="180962" y="476756"/>
                </a:cubicBezTo>
                <a:lnTo>
                  <a:pt x="155434" y="491638"/>
                </a:lnTo>
                <a:cubicBezTo>
                  <a:pt x="153741" y="492625"/>
                  <a:pt x="151887" y="493095"/>
                  <a:pt x="150058" y="493095"/>
                </a:cubicBezTo>
                <a:cubicBezTo>
                  <a:pt x="146378" y="493095"/>
                  <a:pt x="142796" y="491194"/>
                  <a:pt x="140810" y="487785"/>
                </a:cubicBezTo>
                <a:cubicBezTo>
                  <a:pt x="137836" y="482683"/>
                  <a:pt x="139559" y="476136"/>
                  <a:pt x="144662" y="473161"/>
                </a:cubicBezTo>
                <a:close/>
                <a:moveTo>
                  <a:pt x="550292" y="457345"/>
                </a:moveTo>
                <a:lnTo>
                  <a:pt x="575893" y="472099"/>
                </a:lnTo>
                <a:cubicBezTo>
                  <a:pt x="581009" y="475048"/>
                  <a:pt x="582765" y="481586"/>
                  <a:pt x="579816" y="486703"/>
                </a:cubicBezTo>
                <a:cubicBezTo>
                  <a:pt x="577836" y="490137"/>
                  <a:pt x="574239" y="492058"/>
                  <a:pt x="570542" y="492058"/>
                </a:cubicBezTo>
                <a:cubicBezTo>
                  <a:pt x="568729" y="492058"/>
                  <a:pt x="566893" y="491597"/>
                  <a:pt x="565211" y="490628"/>
                </a:cubicBezTo>
                <a:lnTo>
                  <a:pt x="539610" y="475872"/>
                </a:lnTo>
                <a:cubicBezTo>
                  <a:pt x="534494" y="472923"/>
                  <a:pt x="532738" y="466385"/>
                  <a:pt x="535687" y="461268"/>
                </a:cubicBezTo>
                <a:cubicBezTo>
                  <a:pt x="538638" y="456152"/>
                  <a:pt x="545177" y="454396"/>
                  <a:pt x="550292" y="457345"/>
                </a:cubicBezTo>
                <a:close/>
                <a:moveTo>
                  <a:pt x="573480" y="349307"/>
                </a:moveTo>
                <a:lnTo>
                  <a:pt x="603028" y="349307"/>
                </a:lnTo>
                <a:cubicBezTo>
                  <a:pt x="608933" y="349307"/>
                  <a:pt x="613721" y="354095"/>
                  <a:pt x="613721" y="360001"/>
                </a:cubicBezTo>
                <a:cubicBezTo>
                  <a:pt x="613721" y="365906"/>
                  <a:pt x="608933" y="370694"/>
                  <a:pt x="603028" y="370694"/>
                </a:cubicBezTo>
                <a:lnTo>
                  <a:pt x="573480" y="370694"/>
                </a:lnTo>
                <a:cubicBezTo>
                  <a:pt x="567575" y="370694"/>
                  <a:pt x="562787" y="365906"/>
                  <a:pt x="562787" y="360001"/>
                </a:cubicBezTo>
                <a:cubicBezTo>
                  <a:pt x="562787" y="354095"/>
                  <a:pt x="567575" y="349307"/>
                  <a:pt x="573480" y="349307"/>
                </a:cubicBezTo>
                <a:close/>
                <a:moveTo>
                  <a:pt x="116973" y="349307"/>
                </a:moveTo>
                <a:lnTo>
                  <a:pt x="146523" y="349307"/>
                </a:lnTo>
                <a:cubicBezTo>
                  <a:pt x="152427" y="349307"/>
                  <a:pt x="157214" y="354095"/>
                  <a:pt x="157214" y="360001"/>
                </a:cubicBezTo>
                <a:cubicBezTo>
                  <a:pt x="157214" y="365906"/>
                  <a:pt x="152426" y="370694"/>
                  <a:pt x="146521" y="370694"/>
                </a:cubicBezTo>
                <a:lnTo>
                  <a:pt x="116973" y="370694"/>
                </a:lnTo>
                <a:cubicBezTo>
                  <a:pt x="111068" y="370694"/>
                  <a:pt x="106280" y="365906"/>
                  <a:pt x="106280" y="360001"/>
                </a:cubicBezTo>
                <a:cubicBezTo>
                  <a:pt x="106280" y="354095"/>
                  <a:pt x="111068" y="349307"/>
                  <a:pt x="116973" y="349307"/>
                </a:cubicBezTo>
                <a:close/>
                <a:moveTo>
                  <a:pt x="154789" y="229372"/>
                </a:moveTo>
                <a:lnTo>
                  <a:pt x="180390" y="244127"/>
                </a:lnTo>
                <a:cubicBezTo>
                  <a:pt x="185504" y="247075"/>
                  <a:pt x="187262" y="253614"/>
                  <a:pt x="184313" y="258731"/>
                </a:cubicBezTo>
                <a:cubicBezTo>
                  <a:pt x="182333" y="262165"/>
                  <a:pt x="178736" y="264086"/>
                  <a:pt x="175039" y="264086"/>
                </a:cubicBezTo>
                <a:cubicBezTo>
                  <a:pt x="173226" y="264086"/>
                  <a:pt x="171390" y="263625"/>
                  <a:pt x="169708" y="262656"/>
                </a:cubicBezTo>
                <a:lnTo>
                  <a:pt x="144107" y="247899"/>
                </a:lnTo>
                <a:cubicBezTo>
                  <a:pt x="138991" y="244950"/>
                  <a:pt x="137235" y="238412"/>
                  <a:pt x="140184" y="233295"/>
                </a:cubicBezTo>
                <a:cubicBezTo>
                  <a:pt x="143135" y="228179"/>
                  <a:pt x="149673" y="226423"/>
                  <a:pt x="154789" y="229372"/>
                </a:cubicBezTo>
                <a:close/>
                <a:moveTo>
                  <a:pt x="564569" y="228365"/>
                </a:moveTo>
                <a:cubicBezTo>
                  <a:pt x="569672" y="225391"/>
                  <a:pt x="576218" y="227114"/>
                  <a:pt x="579192" y="232217"/>
                </a:cubicBezTo>
                <a:cubicBezTo>
                  <a:pt x="582167" y="237319"/>
                  <a:pt x="580442" y="243866"/>
                  <a:pt x="575341" y="246842"/>
                </a:cubicBezTo>
                <a:lnTo>
                  <a:pt x="549813" y="261724"/>
                </a:lnTo>
                <a:cubicBezTo>
                  <a:pt x="548120" y="262712"/>
                  <a:pt x="546266" y="263181"/>
                  <a:pt x="544437" y="263181"/>
                </a:cubicBezTo>
                <a:cubicBezTo>
                  <a:pt x="540758" y="263181"/>
                  <a:pt x="537176" y="261279"/>
                  <a:pt x="535189" y="257871"/>
                </a:cubicBezTo>
                <a:cubicBezTo>
                  <a:pt x="532215" y="252769"/>
                  <a:pt x="533938" y="246222"/>
                  <a:pt x="539041" y="243248"/>
                </a:cubicBezTo>
                <a:close/>
                <a:moveTo>
                  <a:pt x="221782" y="221779"/>
                </a:moveTo>
                <a:cubicBezTo>
                  <a:pt x="225958" y="217603"/>
                  <a:pt x="232727" y="217603"/>
                  <a:pt x="236904" y="221779"/>
                </a:cubicBezTo>
                <a:lnTo>
                  <a:pt x="355175" y="340050"/>
                </a:lnTo>
                <a:lnTo>
                  <a:pt x="430327" y="264897"/>
                </a:lnTo>
                <a:cubicBezTo>
                  <a:pt x="434503" y="260720"/>
                  <a:pt x="441272" y="260720"/>
                  <a:pt x="445449" y="264897"/>
                </a:cubicBezTo>
                <a:cubicBezTo>
                  <a:pt x="449624" y="269074"/>
                  <a:pt x="449624" y="275845"/>
                  <a:pt x="445450" y="280019"/>
                </a:cubicBezTo>
                <a:lnTo>
                  <a:pt x="370297" y="355172"/>
                </a:lnTo>
                <a:lnTo>
                  <a:pt x="389809" y="374683"/>
                </a:lnTo>
                <a:cubicBezTo>
                  <a:pt x="393986" y="378860"/>
                  <a:pt x="393986" y="385628"/>
                  <a:pt x="389809" y="389805"/>
                </a:cubicBezTo>
                <a:cubicBezTo>
                  <a:pt x="387721" y="391893"/>
                  <a:pt x="384984" y="392937"/>
                  <a:pt x="382248" y="392937"/>
                </a:cubicBezTo>
                <a:cubicBezTo>
                  <a:pt x="379511" y="392937"/>
                  <a:pt x="376773" y="391893"/>
                  <a:pt x="374686" y="389805"/>
                </a:cubicBezTo>
                <a:lnTo>
                  <a:pt x="355175" y="370293"/>
                </a:lnTo>
                <a:lnTo>
                  <a:pt x="337455" y="388013"/>
                </a:lnTo>
                <a:cubicBezTo>
                  <a:pt x="335368" y="390102"/>
                  <a:pt x="332631" y="391145"/>
                  <a:pt x="329895" y="391145"/>
                </a:cubicBezTo>
                <a:cubicBezTo>
                  <a:pt x="327158" y="391145"/>
                  <a:pt x="324420" y="390102"/>
                  <a:pt x="322333" y="388013"/>
                </a:cubicBezTo>
                <a:cubicBezTo>
                  <a:pt x="318157" y="383837"/>
                  <a:pt x="318157" y="377068"/>
                  <a:pt x="322333" y="372892"/>
                </a:cubicBezTo>
                <a:lnTo>
                  <a:pt x="340053" y="355172"/>
                </a:lnTo>
                <a:lnTo>
                  <a:pt x="221782" y="236901"/>
                </a:lnTo>
                <a:cubicBezTo>
                  <a:pt x="217606" y="232724"/>
                  <a:pt x="217606" y="225956"/>
                  <a:pt x="221782" y="221779"/>
                </a:cubicBezTo>
                <a:close/>
                <a:moveTo>
                  <a:pt x="231829" y="141035"/>
                </a:moveTo>
                <a:cubicBezTo>
                  <a:pt x="236922" y="138053"/>
                  <a:pt x="243475" y="139764"/>
                  <a:pt x="246458" y="144862"/>
                </a:cubicBezTo>
                <a:lnTo>
                  <a:pt x="261385" y="170363"/>
                </a:lnTo>
                <a:cubicBezTo>
                  <a:pt x="264368" y="175459"/>
                  <a:pt x="262657" y="182009"/>
                  <a:pt x="257559" y="184992"/>
                </a:cubicBezTo>
                <a:cubicBezTo>
                  <a:pt x="255862" y="185985"/>
                  <a:pt x="254003" y="186459"/>
                  <a:pt x="252167" y="186459"/>
                </a:cubicBezTo>
                <a:cubicBezTo>
                  <a:pt x="248494" y="186459"/>
                  <a:pt x="244918" y="184564"/>
                  <a:pt x="242930" y="181166"/>
                </a:cubicBezTo>
                <a:lnTo>
                  <a:pt x="228002" y="155665"/>
                </a:lnTo>
                <a:cubicBezTo>
                  <a:pt x="225020" y="150570"/>
                  <a:pt x="226731" y="144019"/>
                  <a:pt x="231829" y="141035"/>
                </a:cubicBezTo>
                <a:close/>
                <a:moveTo>
                  <a:pt x="486352" y="139978"/>
                </a:moveTo>
                <a:cubicBezTo>
                  <a:pt x="491473" y="142918"/>
                  <a:pt x="493241" y="149454"/>
                  <a:pt x="490299" y="154576"/>
                </a:cubicBezTo>
                <a:lnTo>
                  <a:pt x="475584" y="180201"/>
                </a:lnTo>
                <a:cubicBezTo>
                  <a:pt x="473607" y="183642"/>
                  <a:pt x="470005" y="185570"/>
                  <a:pt x="466301" y="185570"/>
                </a:cubicBezTo>
                <a:cubicBezTo>
                  <a:pt x="464494" y="185570"/>
                  <a:pt x="462663" y="185111"/>
                  <a:pt x="460986" y="184148"/>
                </a:cubicBezTo>
                <a:cubicBezTo>
                  <a:pt x="455866" y="181206"/>
                  <a:pt x="454096" y="174671"/>
                  <a:pt x="457038" y="169550"/>
                </a:cubicBezTo>
                <a:lnTo>
                  <a:pt x="471753" y="143925"/>
                </a:lnTo>
                <a:cubicBezTo>
                  <a:pt x="474697" y="138805"/>
                  <a:pt x="481231" y="137037"/>
                  <a:pt x="486352" y="139978"/>
                </a:cubicBezTo>
                <a:close/>
                <a:moveTo>
                  <a:pt x="360001" y="106280"/>
                </a:moveTo>
                <a:cubicBezTo>
                  <a:pt x="365906" y="106280"/>
                  <a:pt x="370694" y="111068"/>
                  <a:pt x="370694" y="116973"/>
                </a:cubicBezTo>
                <a:lnTo>
                  <a:pt x="370694" y="146521"/>
                </a:lnTo>
                <a:cubicBezTo>
                  <a:pt x="370694" y="152426"/>
                  <a:pt x="365906" y="157214"/>
                  <a:pt x="360001" y="157214"/>
                </a:cubicBezTo>
                <a:cubicBezTo>
                  <a:pt x="354095" y="157214"/>
                  <a:pt x="349307" y="152426"/>
                  <a:pt x="349307" y="146521"/>
                </a:cubicBezTo>
                <a:lnTo>
                  <a:pt x="349307" y="116973"/>
                </a:lnTo>
                <a:cubicBezTo>
                  <a:pt x="349307" y="111068"/>
                  <a:pt x="354095" y="106280"/>
                  <a:pt x="360001" y="106280"/>
                </a:cubicBezTo>
                <a:close/>
                <a:moveTo>
                  <a:pt x="360000" y="63508"/>
                </a:moveTo>
                <a:cubicBezTo>
                  <a:pt x="416383" y="63508"/>
                  <a:pt x="471233" y="79400"/>
                  <a:pt x="518624" y="109464"/>
                </a:cubicBezTo>
                <a:cubicBezTo>
                  <a:pt x="523611" y="112627"/>
                  <a:pt x="525088" y="119235"/>
                  <a:pt x="521924" y="124221"/>
                </a:cubicBezTo>
                <a:cubicBezTo>
                  <a:pt x="518762" y="129207"/>
                  <a:pt x="512152" y="130686"/>
                  <a:pt x="507167" y="127522"/>
                </a:cubicBezTo>
                <a:cubicBezTo>
                  <a:pt x="463208" y="99635"/>
                  <a:pt x="412320" y="84894"/>
                  <a:pt x="360000" y="84894"/>
                </a:cubicBezTo>
                <a:cubicBezTo>
                  <a:pt x="208307" y="84894"/>
                  <a:pt x="84894" y="208307"/>
                  <a:pt x="84894" y="360000"/>
                </a:cubicBezTo>
                <a:cubicBezTo>
                  <a:pt x="84894" y="511694"/>
                  <a:pt x="208305" y="635108"/>
                  <a:pt x="360000" y="635108"/>
                </a:cubicBezTo>
                <a:cubicBezTo>
                  <a:pt x="511695" y="635108"/>
                  <a:pt x="635108" y="511695"/>
                  <a:pt x="635108" y="360002"/>
                </a:cubicBezTo>
                <a:cubicBezTo>
                  <a:pt x="635108" y="277842"/>
                  <a:pt x="598793" y="200610"/>
                  <a:pt x="535475" y="148114"/>
                </a:cubicBezTo>
                <a:cubicBezTo>
                  <a:pt x="530930" y="144345"/>
                  <a:pt x="530300" y="137605"/>
                  <a:pt x="534069" y="133057"/>
                </a:cubicBezTo>
                <a:cubicBezTo>
                  <a:pt x="537838" y="128509"/>
                  <a:pt x="544581" y="127880"/>
                  <a:pt x="549126" y="131649"/>
                </a:cubicBezTo>
                <a:cubicBezTo>
                  <a:pt x="617360" y="188223"/>
                  <a:pt x="656494" y="271453"/>
                  <a:pt x="656494" y="360000"/>
                </a:cubicBezTo>
                <a:cubicBezTo>
                  <a:pt x="656494" y="523485"/>
                  <a:pt x="523485" y="656493"/>
                  <a:pt x="360000" y="656493"/>
                </a:cubicBezTo>
                <a:cubicBezTo>
                  <a:pt x="196515" y="656493"/>
                  <a:pt x="63508" y="523485"/>
                  <a:pt x="63508" y="360000"/>
                </a:cubicBezTo>
                <a:cubicBezTo>
                  <a:pt x="63508" y="196515"/>
                  <a:pt x="196515" y="63508"/>
                  <a:pt x="360000" y="63508"/>
                </a:cubicBezTo>
                <a:close/>
                <a:moveTo>
                  <a:pt x="360000" y="0"/>
                </a:moveTo>
                <a:cubicBezTo>
                  <a:pt x="456159" y="0"/>
                  <a:pt x="546564" y="37447"/>
                  <a:pt x="614558" y="105442"/>
                </a:cubicBezTo>
                <a:cubicBezTo>
                  <a:pt x="682553" y="173436"/>
                  <a:pt x="720000" y="263841"/>
                  <a:pt x="720000" y="360000"/>
                </a:cubicBezTo>
                <a:cubicBezTo>
                  <a:pt x="720000" y="456159"/>
                  <a:pt x="682552" y="546563"/>
                  <a:pt x="614558" y="614558"/>
                </a:cubicBezTo>
                <a:cubicBezTo>
                  <a:pt x="546564" y="682553"/>
                  <a:pt x="456159" y="720000"/>
                  <a:pt x="360000" y="720000"/>
                </a:cubicBezTo>
                <a:cubicBezTo>
                  <a:pt x="302341" y="720000"/>
                  <a:pt x="247257" y="706776"/>
                  <a:pt x="196273" y="680700"/>
                </a:cubicBezTo>
                <a:cubicBezTo>
                  <a:pt x="147649" y="655827"/>
                  <a:pt x="104590" y="619521"/>
                  <a:pt x="71751" y="575705"/>
                </a:cubicBezTo>
                <a:cubicBezTo>
                  <a:pt x="68209" y="570978"/>
                  <a:pt x="69169" y="564275"/>
                  <a:pt x="73894" y="560734"/>
                </a:cubicBezTo>
                <a:cubicBezTo>
                  <a:pt x="78619" y="557191"/>
                  <a:pt x="85324" y="558152"/>
                  <a:pt x="88865" y="562877"/>
                </a:cubicBezTo>
                <a:cubicBezTo>
                  <a:pt x="119762" y="604101"/>
                  <a:pt x="160272" y="638260"/>
                  <a:pt x="206013" y="661658"/>
                </a:cubicBezTo>
                <a:cubicBezTo>
                  <a:pt x="253952" y="686180"/>
                  <a:pt x="305761" y="698614"/>
                  <a:pt x="360000" y="698614"/>
                </a:cubicBezTo>
                <a:cubicBezTo>
                  <a:pt x="450446" y="698614"/>
                  <a:pt x="535480" y="663393"/>
                  <a:pt x="599437" y="599437"/>
                </a:cubicBezTo>
                <a:cubicBezTo>
                  <a:pt x="663393" y="535480"/>
                  <a:pt x="698614" y="450446"/>
                  <a:pt x="698614" y="360000"/>
                </a:cubicBezTo>
                <a:cubicBezTo>
                  <a:pt x="698614" y="269554"/>
                  <a:pt x="663393" y="184520"/>
                  <a:pt x="599437" y="120563"/>
                </a:cubicBezTo>
                <a:cubicBezTo>
                  <a:pt x="535480" y="56607"/>
                  <a:pt x="450446" y="21386"/>
                  <a:pt x="360000" y="21386"/>
                </a:cubicBezTo>
                <a:cubicBezTo>
                  <a:pt x="269554" y="21386"/>
                  <a:pt x="184520" y="56607"/>
                  <a:pt x="120563" y="120563"/>
                </a:cubicBezTo>
                <a:cubicBezTo>
                  <a:pt x="56607" y="184520"/>
                  <a:pt x="21386" y="269554"/>
                  <a:pt x="21386" y="360000"/>
                </a:cubicBezTo>
                <a:cubicBezTo>
                  <a:pt x="21386" y="422042"/>
                  <a:pt x="38313" y="482718"/>
                  <a:pt x="70335" y="535465"/>
                </a:cubicBezTo>
                <a:cubicBezTo>
                  <a:pt x="73399" y="540513"/>
                  <a:pt x="71792" y="547089"/>
                  <a:pt x="66743" y="550155"/>
                </a:cubicBezTo>
                <a:cubicBezTo>
                  <a:pt x="61695" y="553220"/>
                  <a:pt x="55119" y="551611"/>
                  <a:pt x="52054" y="546563"/>
                </a:cubicBezTo>
                <a:cubicBezTo>
                  <a:pt x="18000" y="490470"/>
                  <a:pt x="0" y="425956"/>
                  <a:pt x="0" y="360000"/>
                </a:cubicBezTo>
                <a:cubicBezTo>
                  <a:pt x="0" y="263841"/>
                  <a:pt x="37448" y="173437"/>
                  <a:pt x="105442" y="105442"/>
                </a:cubicBezTo>
                <a:cubicBezTo>
                  <a:pt x="173436" y="37447"/>
                  <a:pt x="263841" y="0"/>
                  <a:pt x="360000" y="0"/>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16" name="Полилиния 672">
            <a:extLst>
              <a:ext uri="{FF2B5EF4-FFF2-40B4-BE49-F238E27FC236}">
                <a16:creationId xmlns:a16="http://schemas.microsoft.com/office/drawing/2014/main" id="{8DA7C6A3-3718-42A6-903F-BD7C490BE3D5}"/>
              </a:ext>
            </a:extLst>
          </p:cNvPr>
          <p:cNvSpPr>
            <a:spLocks noChangeAspect="1"/>
          </p:cNvSpPr>
          <p:nvPr/>
        </p:nvSpPr>
        <p:spPr>
          <a:xfrm>
            <a:off x="1677470" y="2500159"/>
            <a:ext cx="565876" cy="585402"/>
          </a:xfrm>
          <a:custGeom>
            <a:avLst/>
            <a:gdLst>
              <a:gd name="connsiteX0" fmla="*/ 104857 w 695571"/>
              <a:gd name="connsiteY0" fmla="*/ 435571 h 719572"/>
              <a:gd name="connsiteX1" fmla="*/ 116857 w 695571"/>
              <a:gd name="connsiteY1" fmla="*/ 447571 h 719572"/>
              <a:gd name="connsiteX2" fmla="*/ 116857 w 695571"/>
              <a:gd name="connsiteY2" fmla="*/ 603428 h 719572"/>
              <a:gd name="connsiteX3" fmla="*/ 315857 w 695571"/>
              <a:gd name="connsiteY3" fmla="*/ 603571 h 719572"/>
              <a:gd name="connsiteX4" fmla="*/ 288286 w 695571"/>
              <a:gd name="connsiteY4" fmla="*/ 576000 h 719572"/>
              <a:gd name="connsiteX5" fmla="*/ 288286 w 695571"/>
              <a:gd name="connsiteY5" fmla="*/ 559142 h 719572"/>
              <a:gd name="connsiteX6" fmla="*/ 296714 w 695571"/>
              <a:gd name="connsiteY6" fmla="*/ 555571 h 719572"/>
              <a:gd name="connsiteX7" fmla="*/ 305143 w 695571"/>
              <a:gd name="connsiteY7" fmla="*/ 559142 h 719572"/>
              <a:gd name="connsiteX8" fmla="*/ 351143 w 695571"/>
              <a:gd name="connsiteY8" fmla="*/ 605142 h 719572"/>
              <a:gd name="connsiteX9" fmla="*/ 356857 w 695571"/>
              <a:gd name="connsiteY9" fmla="*/ 615571 h 719572"/>
              <a:gd name="connsiteX10" fmla="*/ 351143 w 695571"/>
              <a:gd name="connsiteY10" fmla="*/ 626000 h 719572"/>
              <a:gd name="connsiteX11" fmla="*/ 305286 w 695571"/>
              <a:gd name="connsiteY11" fmla="*/ 671857 h 719572"/>
              <a:gd name="connsiteX12" fmla="*/ 288428 w 695571"/>
              <a:gd name="connsiteY12" fmla="*/ 671857 h 719572"/>
              <a:gd name="connsiteX13" fmla="*/ 288428 w 695571"/>
              <a:gd name="connsiteY13" fmla="*/ 655000 h 719572"/>
              <a:gd name="connsiteX14" fmla="*/ 316000 w 695571"/>
              <a:gd name="connsiteY14" fmla="*/ 627428 h 719572"/>
              <a:gd name="connsiteX15" fmla="*/ 105000 w 695571"/>
              <a:gd name="connsiteY15" fmla="*/ 627428 h 719572"/>
              <a:gd name="connsiteX16" fmla="*/ 93000 w 695571"/>
              <a:gd name="connsiteY16" fmla="*/ 615428 h 719572"/>
              <a:gd name="connsiteX17" fmla="*/ 92857 w 695571"/>
              <a:gd name="connsiteY17" fmla="*/ 615428 h 719572"/>
              <a:gd name="connsiteX18" fmla="*/ 92857 w 695571"/>
              <a:gd name="connsiteY18" fmla="*/ 447571 h 719572"/>
              <a:gd name="connsiteX19" fmla="*/ 104857 w 695571"/>
              <a:gd name="connsiteY19" fmla="*/ 435571 h 719572"/>
              <a:gd name="connsiteX20" fmla="*/ 623571 w 695571"/>
              <a:gd name="connsiteY20" fmla="*/ 388571 h 719572"/>
              <a:gd name="connsiteX21" fmla="*/ 623571 w 695571"/>
              <a:gd name="connsiteY21" fmla="*/ 419714 h 719572"/>
              <a:gd name="connsiteX22" fmla="*/ 654714 w 695571"/>
              <a:gd name="connsiteY22" fmla="*/ 419714 h 719572"/>
              <a:gd name="connsiteX23" fmla="*/ 443714 w 695571"/>
              <a:gd name="connsiteY23" fmla="*/ 371714 h 719572"/>
              <a:gd name="connsiteX24" fmla="*/ 443714 w 695571"/>
              <a:gd name="connsiteY24" fmla="*/ 695572 h 719572"/>
              <a:gd name="connsiteX25" fmla="*/ 671428 w 695571"/>
              <a:gd name="connsiteY25" fmla="*/ 695572 h 719572"/>
              <a:gd name="connsiteX26" fmla="*/ 671571 w 695571"/>
              <a:gd name="connsiteY26" fmla="*/ 443714 h 719572"/>
              <a:gd name="connsiteX27" fmla="*/ 623571 w 695571"/>
              <a:gd name="connsiteY27" fmla="*/ 443714 h 719572"/>
              <a:gd name="connsiteX28" fmla="*/ 599571 w 695571"/>
              <a:gd name="connsiteY28" fmla="*/ 419714 h 719572"/>
              <a:gd name="connsiteX29" fmla="*/ 599571 w 695571"/>
              <a:gd name="connsiteY29" fmla="*/ 371714 h 719572"/>
              <a:gd name="connsiteX30" fmla="*/ 443714 w 695571"/>
              <a:gd name="connsiteY30" fmla="*/ 347857 h 719572"/>
              <a:gd name="connsiteX31" fmla="*/ 610857 w 695571"/>
              <a:gd name="connsiteY31" fmla="*/ 347857 h 719572"/>
              <a:gd name="connsiteX32" fmla="*/ 614000 w 695571"/>
              <a:gd name="connsiteY32" fmla="*/ 348000 h 719572"/>
              <a:gd name="connsiteX33" fmla="*/ 622000 w 695571"/>
              <a:gd name="connsiteY33" fmla="*/ 353428 h 719572"/>
              <a:gd name="connsiteX34" fmla="*/ 689857 w 695571"/>
              <a:gd name="connsiteY34" fmla="*/ 421285 h 719572"/>
              <a:gd name="connsiteX35" fmla="*/ 695285 w 695571"/>
              <a:gd name="connsiteY35" fmla="*/ 429285 h 719572"/>
              <a:gd name="connsiteX36" fmla="*/ 695571 w 695571"/>
              <a:gd name="connsiteY36" fmla="*/ 432428 h 719572"/>
              <a:gd name="connsiteX37" fmla="*/ 695571 w 695571"/>
              <a:gd name="connsiteY37" fmla="*/ 695572 h 719572"/>
              <a:gd name="connsiteX38" fmla="*/ 671571 w 695571"/>
              <a:gd name="connsiteY38" fmla="*/ 719572 h 719572"/>
              <a:gd name="connsiteX39" fmla="*/ 443714 w 695571"/>
              <a:gd name="connsiteY39" fmla="*/ 719572 h 719572"/>
              <a:gd name="connsiteX40" fmla="*/ 419714 w 695571"/>
              <a:gd name="connsiteY40" fmla="*/ 695572 h 719572"/>
              <a:gd name="connsiteX41" fmla="*/ 419714 w 695571"/>
              <a:gd name="connsiteY41" fmla="*/ 371857 h 719572"/>
              <a:gd name="connsiteX42" fmla="*/ 443714 w 695571"/>
              <a:gd name="connsiteY42" fmla="*/ 347857 h 719572"/>
              <a:gd name="connsiteX43" fmla="*/ 390142 w 695571"/>
              <a:gd name="connsiteY43" fmla="*/ 55286 h 719572"/>
              <a:gd name="connsiteX44" fmla="*/ 407000 w 695571"/>
              <a:gd name="connsiteY44" fmla="*/ 55286 h 719572"/>
              <a:gd name="connsiteX45" fmla="*/ 407000 w 695571"/>
              <a:gd name="connsiteY45" fmla="*/ 72143 h 719572"/>
              <a:gd name="connsiteX46" fmla="*/ 379428 w 695571"/>
              <a:gd name="connsiteY46" fmla="*/ 99714 h 719572"/>
              <a:gd name="connsiteX47" fmla="*/ 590428 w 695571"/>
              <a:gd name="connsiteY47" fmla="*/ 99714 h 719572"/>
              <a:gd name="connsiteX48" fmla="*/ 602428 w 695571"/>
              <a:gd name="connsiteY48" fmla="*/ 111714 h 719572"/>
              <a:gd name="connsiteX49" fmla="*/ 602428 w 695571"/>
              <a:gd name="connsiteY49" fmla="*/ 279714 h 719572"/>
              <a:gd name="connsiteX50" fmla="*/ 590428 w 695571"/>
              <a:gd name="connsiteY50" fmla="*/ 291714 h 719572"/>
              <a:gd name="connsiteX51" fmla="*/ 578428 w 695571"/>
              <a:gd name="connsiteY51" fmla="*/ 279714 h 719572"/>
              <a:gd name="connsiteX52" fmla="*/ 578428 w 695571"/>
              <a:gd name="connsiteY52" fmla="*/ 123857 h 719572"/>
              <a:gd name="connsiteX53" fmla="*/ 379428 w 695571"/>
              <a:gd name="connsiteY53" fmla="*/ 123714 h 719572"/>
              <a:gd name="connsiteX54" fmla="*/ 407000 w 695571"/>
              <a:gd name="connsiteY54" fmla="*/ 151000 h 719572"/>
              <a:gd name="connsiteX55" fmla="*/ 407000 w 695571"/>
              <a:gd name="connsiteY55" fmla="*/ 167857 h 719572"/>
              <a:gd name="connsiteX56" fmla="*/ 398571 w 695571"/>
              <a:gd name="connsiteY56" fmla="*/ 171429 h 719572"/>
              <a:gd name="connsiteX57" fmla="*/ 390142 w 695571"/>
              <a:gd name="connsiteY57" fmla="*/ 167857 h 719572"/>
              <a:gd name="connsiteX58" fmla="*/ 344285 w 695571"/>
              <a:gd name="connsiteY58" fmla="*/ 122000 h 719572"/>
              <a:gd name="connsiteX59" fmla="*/ 338571 w 695571"/>
              <a:gd name="connsiteY59" fmla="*/ 111572 h 719572"/>
              <a:gd name="connsiteX60" fmla="*/ 344285 w 695571"/>
              <a:gd name="connsiteY60" fmla="*/ 101143 h 719572"/>
              <a:gd name="connsiteX61" fmla="*/ 203857 w 695571"/>
              <a:gd name="connsiteY61" fmla="*/ 40857 h 719572"/>
              <a:gd name="connsiteX62" fmla="*/ 203857 w 695571"/>
              <a:gd name="connsiteY62" fmla="*/ 72000 h 719572"/>
              <a:gd name="connsiteX63" fmla="*/ 235000 w 695571"/>
              <a:gd name="connsiteY63" fmla="*/ 72000 h 719572"/>
              <a:gd name="connsiteX64" fmla="*/ 24000 w 695571"/>
              <a:gd name="connsiteY64" fmla="*/ 24000 h 719572"/>
              <a:gd name="connsiteX65" fmla="*/ 24000 w 695571"/>
              <a:gd name="connsiteY65" fmla="*/ 347715 h 719572"/>
              <a:gd name="connsiteX66" fmla="*/ 251857 w 695571"/>
              <a:gd name="connsiteY66" fmla="*/ 347715 h 719572"/>
              <a:gd name="connsiteX67" fmla="*/ 251857 w 695571"/>
              <a:gd name="connsiteY67" fmla="*/ 96000 h 719572"/>
              <a:gd name="connsiteX68" fmla="*/ 203857 w 695571"/>
              <a:gd name="connsiteY68" fmla="*/ 96000 h 719572"/>
              <a:gd name="connsiteX69" fmla="*/ 179857 w 695571"/>
              <a:gd name="connsiteY69" fmla="*/ 72000 h 719572"/>
              <a:gd name="connsiteX70" fmla="*/ 179857 w 695571"/>
              <a:gd name="connsiteY70" fmla="*/ 24000 h 719572"/>
              <a:gd name="connsiteX71" fmla="*/ 24000 w 695571"/>
              <a:gd name="connsiteY71" fmla="*/ 0 h 719572"/>
              <a:gd name="connsiteX72" fmla="*/ 191143 w 695571"/>
              <a:gd name="connsiteY72" fmla="*/ 0 h 719572"/>
              <a:gd name="connsiteX73" fmla="*/ 194286 w 695571"/>
              <a:gd name="connsiteY73" fmla="*/ 286 h 719572"/>
              <a:gd name="connsiteX74" fmla="*/ 202286 w 695571"/>
              <a:gd name="connsiteY74" fmla="*/ 5714 h 719572"/>
              <a:gd name="connsiteX75" fmla="*/ 270143 w 695571"/>
              <a:gd name="connsiteY75" fmla="*/ 73429 h 719572"/>
              <a:gd name="connsiteX76" fmla="*/ 275571 w 695571"/>
              <a:gd name="connsiteY76" fmla="*/ 81429 h 719572"/>
              <a:gd name="connsiteX77" fmla="*/ 275857 w 695571"/>
              <a:gd name="connsiteY77" fmla="*/ 84571 h 719572"/>
              <a:gd name="connsiteX78" fmla="*/ 275857 w 695571"/>
              <a:gd name="connsiteY78" fmla="*/ 347715 h 719572"/>
              <a:gd name="connsiteX79" fmla="*/ 251857 w 695571"/>
              <a:gd name="connsiteY79" fmla="*/ 371715 h 719572"/>
              <a:gd name="connsiteX80" fmla="*/ 24000 w 695571"/>
              <a:gd name="connsiteY80" fmla="*/ 371715 h 719572"/>
              <a:gd name="connsiteX81" fmla="*/ 0 w 695571"/>
              <a:gd name="connsiteY81" fmla="*/ 347715 h 719572"/>
              <a:gd name="connsiteX82" fmla="*/ 0 w 695571"/>
              <a:gd name="connsiteY82" fmla="*/ 24000 h 719572"/>
              <a:gd name="connsiteX83" fmla="*/ 24000 w 695571"/>
              <a:gd name="connsiteY83" fmla="*/ 0 h 71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695571" h="719572">
                <a:moveTo>
                  <a:pt x="104857" y="435571"/>
                </a:moveTo>
                <a:cubicBezTo>
                  <a:pt x="112000" y="435571"/>
                  <a:pt x="116857" y="440428"/>
                  <a:pt x="116857" y="447571"/>
                </a:cubicBezTo>
                <a:lnTo>
                  <a:pt x="116857" y="603428"/>
                </a:lnTo>
                <a:lnTo>
                  <a:pt x="315857" y="603571"/>
                </a:lnTo>
                <a:lnTo>
                  <a:pt x="288286" y="576000"/>
                </a:lnTo>
                <a:cubicBezTo>
                  <a:pt x="283428" y="571142"/>
                  <a:pt x="283428" y="564000"/>
                  <a:pt x="288286" y="559142"/>
                </a:cubicBezTo>
                <a:cubicBezTo>
                  <a:pt x="290714" y="556714"/>
                  <a:pt x="293143" y="555571"/>
                  <a:pt x="296714" y="555571"/>
                </a:cubicBezTo>
                <a:cubicBezTo>
                  <a:pt x="300286" y="555571"/>
                  <a:pt x="302714" y="556714"/>
                  <a:pt x="305143" y="559142"/>
                </a:cubicBezTo>
                <a:lnTo>
                  <a:pt x="351143" y="605142"/>
                </a:lnTo>
                <a:cubicBezTo>
                  <a:pt x="354714" y="607142"/>
                  <a:pt x="356857" y="610857"/>
                  <a:pt x="356857" y="615571"/>
                </a:cubicBezTo>
                <a:cubicBezTo>
                  <a:pt x="356857" y="620285"/>
                  <a:pt x="354714" y="624000"/>
                  <a:pt x="351143" y="626000"/>
                </a:cubicBezTo>
                <a:lnTo>
                  <a:pt x="305286" y="671857"/>
                </a:lnTo>
                <a:cubicBezTo>
                  <a:pt x="300428" y="676714"/>
                  <a:pt x="293286" y="676714"/>
                  <a:pt x="288428" y="671857"/>
                </a:cubicBezTo>
                <a:cubicBezTo>
                  <a:pt x="283571" y="667000"/>
                  <a:pt x="283571" y="659857"/>
                  <a:pt x="288428" y="655000"/>
                </a:cubicBezTo>
                <a:lnTo>
                  <a:pt x="316000" y="627428"/>
                </a:lnTo>
                <a:lnTo>
                  <a:pt x="105000" y="627428"/>
                </a:lnTo>
                <a:cubicBezTo>
                  <a:pt x="97857" y="627428"/>
                  <a:pt x="93000" y="622571"/>
                  <a:pt x="93000" y="615428"/>
                </a:cubicBezTo>
                <a:cubicBezTo>
                  <a:pt x="93000" y="615428"/>
                  <a:pt x="93000" y="615428"/>
                  <a:pt x="92857" y="615428"/>
                </a:cubicBezTo>
                <a:lnTo>
                  <a:pt x="92857" y="447571"/>
                </a:lnTo>
                <a:cubicBezTo>
                  <a:pt x="92857" y="440428"/>
                  <a:pt x="97714" y="435571"/>
                  <a:pt x="104857" y="435571"/>
                </a:cubicBezTo>
                <a:close/>
                <a:moveTo>
                  <a:pt x="623571" y="388571"/>
                </a:moveTo>
                <a:lnTo>
                  <a:pt x="623571" y="419714"/>
                </a:lnTo>
                <a:lnTo>
                  <a:pt x="654714" y="419714"/>
                </a:lnTo>
                <a:close/>
                <a:moveTo>
                  <a:pt x="443714" y="371714"/>
                </a:moveTo>
                <a:lnTo>
                  <a:pt x="443714" y="695572"/>
                </a:lnTo>
                <a:lnTo>
                  <a:pt x="671428" y="695572"/>
                </a:lnTo>
                <a:lnTo>
                  <a:pt x="671571" y="443714"/>
                </a:lnTo>
                <a:lnTo>
                  <a:pt x="623571" y="443714"/>
                </a:lnTo>
                <a:cubicBezTo>
                  <a:pt x="610428" y="443714"/>
                  <a:pt x="599571" y="432857"/>
                  <a:pt x="599571" y="419714"/>
                </a:cubicBezTo>
                <a:lnTo>
                  <a:pt x="599571" y="371714"/>
                </a:lnTo>
                <a:close/>
                <a:moveTo>
                  <a:pt x="443714" y="347857"/>
                </a:moveTo>
                <a:lnTo>
                  <a:pt x="610857" y="347857"/>
                </a:lnTo>
                <a:cubicBezTo>
                  <a:pt x="611857" y="347714"/>
                  <a:pt x="613000" y="347714"/>
                  <a:pt x="614000" y="348000"/>
                </a:cubicBezTo>
                <a:cubicBezTo>
                  <a:pt x="617571" y="348571"/>
                  <a:pt x="620428" y="350571"/>
                  <a:pt x="622000" y="353428"/>
                </a:cubicBezTo>
                <a:lnTo>
                  <a:pt x="689857" y="421285"/>
                </a:lnTo>
                <a:cubicBezTo>
                  <a:pt x="692714" y="423000"/>
                  <a:pt x="694714" y="425714"/>
                  <a:pt x="695285" y="429285"/>
                </a:cubicBezTo>
                <a:cubicBezTo>
                  <a:pt x="695428" y="430285"/>
                  <a:pt x="695571" y="431285"/>
                  <a:pt x="695571" y="432428"/>
                </a:cubicBezTo>
                <a:lnTo>
                  <a:pt x="695571" y="695572"/>
                </a:lnTo>
                <a:cubicBezTo>
                  <a:pt x="695571" y="708715"/>
                  <a:pt x="684714" y="719572"/>
                  <a:pt x="671571" y="719572"/>
                </a:cubicBezTo>
                <a:lnTo>
                  <a:pt x="443714" y="719572"/>
                </a:lnTo>
                <a:cubicBezTo>
                  <a:pt x="430571" y="719572"/>
                  <a:pt x="419714" y="708715"/>
                  <a:pt x="419714" y="695572"/>
                </a:cubicBezTo>
                <a:lnTo>
                  <a:pt x="419714" y="371857"/>
                </a:lnTo>
                <a:cubicBezTo>
                  <a:pt x="419714" y="358714"/>
                  <a:pt x="430571" y="347857"/>
                  <a:pt x="443714" y="347857"/>
                </a:cubicBezTo>
                <a:close/>
                <a:moveTo>
                  <a:pt x="390142" y="55286"/>
                </a:moveTo>
                <a:cubicBezTo>
                  <a:pt x="395000" y="50429"/>
                  <a:pt x="402142" y="50429"/>
                  <a:pt x="407000" y="55286"/>
                </a:cubicBezTo>
                <a:cubicBezTo>
                  <a:pt x="411857" y="60143"/>
                  <a:pt x="411857" y="67286"/>
                  <a:pt x="407000" y="72143"/>
                </a:cubicBezTo>
                <a:lnTo>
                  <a:pt x="379428" y="99714"/>
                </a:lnTo>
                <a:lnTo>
                  <a:pt x="590428" y="99714"/>
                </a:lnTo>
                <a:cubicBezTo>
                  <a:pt x="597571" y="99714"/>
                  <a:pt x="602428" y="104572"/>
                  <a:pt x="602428" y="111714"/>
                </a:cubicBezTo>
                <a:lnTo>
                  <a:pt x="602428" y="279714"/>
                </a:lnTo>
                <a:cubicBezTo>
                  <a:pt x="602428" y="286857"/>
                  <a:pt x="597571" y="291714"/>
                  <a:pt x="590428" y="291714"/>
                </a:cubicBezTo>
                <a:cubicBezTo>
                  <a:pt x="583285" y="291714"/>
                  <a:pt x="578428" y="286857"/>
                  <a:pt x="578428" y="279714"/>
                </a:cubicBezTo>
                <a:lnTo>
                  <a:pt x="578428" y="123857"/>
                </a:lnTo>
                <a:lnTo>
                  <a:pt x="379428" y="123714"/>
                </a:lnTo>
                <a:lnTo>
                  <a:pt x="407000" y="151000"/>
                </a:lnTo>
                <a:cubicBezTo>
                  <a:pt x="411857" y="155857"/>
                  <a:pt x="411857" y="163000"/>
                  <a:pt x="407000" y="167857"/>
                </a:cubicBezTo>
                <a:cubicBezTo>
                  <a:pt x="404571" y="170286"/>
                  <a:pt x="402142" y="171429"/>
                  <a:pt x="398571" y="171429"/>
                </a:cubicBezTo>
                <a:cubicBezTo>
                  <a:pt x="395000" y="171429"/>
                  <a:pt x="392571" y="170286"/>
                  <a:pt x="390142" y="167857"/>
                </a:cubicBezTo>
                <a:lnTo>
                  <a:pt x="344285" y="122000"/>
                </a:lnTo>
                <a:cubicBezTo>
                  <a:pt x="340714" y="120000"/>
                  <a:pt x="338571" y="116286"/>
                  <a:pt x="338571" y="111572"/>
                </a:cubicBezTo>
                <a:cubicBezTo>
                  <a:pt x="338571" y="106857"/>
                  <a:pt x="340714" y="103143"/>
                  <a:pt x="344285" y="101143"/>
                </a:cubicBezTo>
                <a:close/>
                <a:moveTo>
                  <a:pt x="203857" y="40857"/>
                </a:moveTo>
                <a:lnTo>
                  <a:pt x="203857" y="72000"/>
                </a:lnTo>
                <a:lnTo>
                  <a:pt x="235000" y="72000"/>
                </a:lnTo>
                <a:close/>
                <a:moveTo>
                  <a:pt x="24000" y="24000"/>
                </a:moveTo>
                <a:lnTo>
                  <a:pt x="24000" y="347715"/>
                </a:lnTo>
                <a:lnTo>
                  <a:pt x="251857" y="347715"/>
                </a:lnTo>
                <a:lnTo>
                  <a:pt x="251857" y="96000"/>
                </a:lnTo>
                <a:lnTo>
                  <a:pt x="203857" y="96000"/>
                </a:lnTo>
                <a:cubicBezTo>
                  <a:pt x="190714" y="96000"/>
                  <a:pt x="179857" y="85143"/>
                  <a:pt x="179857" y="72000"/>
                </a:cubicBezTo>
                <a:lnTo>
                  <a:pt x="179857" y="24000"/>
                </a:lnTo>
                <a:close/>
                <a:moveTo>
                  <a:pt x="24000" y="0"/>
                </a:moveTo>
                <a:lnTo>
                  <a:pt x="191143" y="0"/>
                </a:lnTo>
                <a:cubicBezTo>
                  <a:pt x="192286" y="0"/>
                  <a:pt x="193286" y="0"/>
                  <a:pt x="194286" y="286"/>
                </a:cubicBezTo>
                <a:cubicBezTo>
                  <a:pt x="197857" y="857"/>
                  <a:pt x="200714" y="2857"/>
                  <a:pt x="202286" y="5714"/>
                </a:cubicBezTo>
                <a:lnTo>
                  <a:pt x="270143" y="73429"/>
                </a:lnTo>
                <a:cubicBezTo>
                  <a:pt x="273000" y="75143"/>
                  <a:pt x="275000" y="77857"/>
                  <a:pt x="275571" y="81429"/>
                </a:cubicBezTo>
                <a:cubicBezTo>
                  <a:pt x="275857" y="82571"/>
                  <a:pt x="275857" y="83571"/>
                  <a:pt x="275857" y="84571"/>
                </a:cubicBezTo>
                <a:lnTo>
                  <a:pt x="275857" y="347715"/>
                </a:lnTo>
                <a:cubicBezTo>
                  <a:pt x="275857" y="360858"/>
                  <a:pt x="265000" y="371715"/>
                  <a:pt x="251857" y="371715"/>
                </a:cubicBezTo>
                <a:lnTo>
                  <a:pt x="24000" y="371715"/>
                </a:lnTo>
                <a:cubicBezTo>
                  <a:pt x="10857" y="371715"/>
                  <a:pt x="0" y="360858"/>
                  <a:pt x="0" y="347715"/>
                </a:cubicBezTo>
                <a:lnTo>
                  <a:pt x="0" y="24000"/>
                </a:lnTo>
                <a:cubicBezTo>
                  <a:pt x="0" y="10857"/>
                  <a:pt x="10714" y="0"/>
                  <a:pt x="24000" y="0"/>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04628023"/>
      </p:ext>
    </p:extLst>
  </p:cSld>
  <p:clrMapOvr>
    <a:masterClrMapping/>
  </p:clrMapOvr>
  <p:transition spd="slow">
    <p:fade thruBlk="1"/>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Заголовок 1"/>
          <p:cNvSpPr>
            <a:spLocks noGrp="1"/>
          </p:cNvSpPr>
          <p:nvPr>
            <p:ph type="title"/>
          </p:nvPr>
        </p:nvSpPr>
        <p:spPr/>
        <p:txBody>
          <a:bodyPr>
            <a:normAutofit/>
          </a:bodyPr>
          <a:lstStyle/>
          <a:p>
            <a:pPr algn="ctr" eaLnBrk="1" hangingPunct="1"/>
            <a:r>
              <a:rPr lang="ru-RU" altLang="ru-RU" sz="3200" dirty="0">
                <a:solidFill>
                  <a:schemeClr val="accent1">
                    <a:lumMod val="75000"/>
                  </a:schemeClr>
                </a:solidFill>
              </a:rPr>
              <a:t>Указание торговых марок </a:t>
            </a:r>
            <a:br>
              <a:rPr lang="ru-RU" altLang="ru-RU" sz="3200" dirty="0">
                <a:solidFill>
                  <a:schemeClr val="accent1">
                    <a:lumMod val="75000"/>
                  </a:schemeClr>
                </a:solidFill>
              </a:rPr>
            </a:br>
            <a:r>
              <a:rPr lang="ru-RU" altLang="ru-RU" sz="3200" dirty="0">
                <a:solidFill>
                  <a:schemeClr val="accent1">
                    <a:lumMod val="75000"/>
                  </a:schemeClr>
                </a:solidFill>
              </a:rPr>
              <a:t>(судебная практика)</a:t>
            </a:r>
          </a:p>
        </p:txBody>
      </p:sp>
      <p:pic>
        <p:nvPicPr>
          <p:cNvPr id="3" name="Рисунок 2">
            <a:extLst>
              <a:ext uri="{FF2B5EF4-FFF2-40B4-BE49-F238E27FC236}">
                <a16:creationId xmlns:a16="http://schemas.microsoft.com/office/drawing/2014/main" id="{96712CAB-FAC3-4F1A-B319-BC3D5EA7909D}"/>
              </a:ext>
            </a:extLst>
          </p:cNvPr>
          <p:cNvPicPr>
            <a:picLocks noChangeAspect="1"/>
          </p:cNvPicPr>
          <p:nvPr/>
        </p:nvPicPr>
        <p:blipFill>
          <a:blip r:embed="rId2"/>
          <a:stretch>
            <a:fillRect/>
          </a:stretch>
        </p:blipFill>
        <p:spPr>
          <a:xfrm>
            <a:off x="0" y="1498480"/>
            <a:ext cx="12192000" cy="4520916"/>
          </a:xfrm>
          <a:prstGeom prst="rect">
            <a:avLst/>
          </a:prstGeom>
        </p:spPr>
      </p:pic>
    </p:spTree>
    <p:extLst>
      <p:ext uri="{BB962C8B-B14F-4D97-AF65-F5344CB8AC3E}">
        <p14:creationId xmlns:p14="http://schemas.microsoft.com/office/powerpoint/2010/main" val="3239885002"/>
      </p:ext>
    </p:extLst>
  </p:cSld>
  <p:clrMapOvr>
    <a:masterClrMapping/>
  </p:clrMapOvr>
  <p:transition spd="slow">
    <p:fade thruBlk="1"/>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just" eaLnBrk="1" hangingPunct="1">
              <a:defRPr/>
            </a:pPr>
            <a:r>
              <a:rPr lang="ru-RU" sz="2500" dirty="0"/>
              <a:t>Правила заключения контрактов, предметом которых является одновременно выполнение работ по проектированию, строительству и вводу в эксплуатацию объектов капитального строительства</a:t>
            </a:r>
          </a:p>
        </p:txBody>
      </p:sp>
      <p:sp>
        <p:nvSpPr>
          <p:cNvPr id="64515" name="Rectangle 3"/>
          <p:cNvSpPr>
            <a:spLocks noGrp="1" noChangeArrowheads="1"/>
          </p:cNvSpPr>
          <p:nvPr>
            <p:ph idx="4294967295"/>
          </p:nvPr>
        </p:nvSpPr>
        <p:spPr>
          <a:xfrm>
            <a:off x="710214" y="3570087"/>
            <a:ext cx="10121900" cy="2111375"/>
          </a:xfrm>
        </p:spPr>
        <p:txBody>
          <a:bodyPr/>
          <a:lstStyle/>
          <a:p>
            <a:pPr marL="0" indent="0" algn="just"/>
            <a:r>
              <a:rPr lang="ru-RU" altLang="ru-RU" sz="2133" dirty="0"/>
              <a:t>Постановление Правительства РФ от 12.05.2017 N 563 "О порядке и об основаниях заключения контрактов, предметом которых является одновременно выполнение работ по проектированию, строительству и вводу в эксплуатацию объектов капитального строительства, и о внесении изменений в некоторые акты Правительства Российской Федерации"</a:t>
            </a:r>
          </a:p>
        </p:txBody>
      </p:sp>
    </p:spTree>
    <p:extLst>
      <p:ext uri="{BB962C8B-B14F-4D97-AF65-F5344CB8AC3E}">
        <p14:creationId xmlns:p14="http://schemas.microsoft.com/office/powerpoint/2010/main" val="170608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Effect transition="in" filter="blinds(horizontal)">
                                      <p:cBhvr>
                                        <p:cTn id="7" dur="500"/>
                                        <p:tgtEl>
                                          <p:spTgt spid="645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eaLnBrk="1" hangingPunct="1">
              <a:defRPr/>
            </a:pPr>
            <a:r>
              <a:rPr lang="ru-RU" dirty="0">
                <a:solidFill>
                  <a:schemeClr val="tx1">
                    <a:lumMod val="50000"/>
                    <a:lumOff val="50000"/>
                  </a:schemeClr>
                </a:solidFill>
              </a:rPr>
              <a:t>Постановление N 563 от 12.05.2017</a:t>
            </a:r>
          </a:p>
        </p:txBody>
      </p:sp>
      <p:graphicFrame>
        <p:nvGraphicFramePr>
          <p:cNvPr id="5" name="Схема 4"/>
          <p:cNvGraphicFramePr/>
          <p:nvPr/>
        </p:nvGraphicFramePr>
        <p:xfrm>
          <a:off x="-39880" y="750715"/>
          <a:ext cx="11224445"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5622530"/>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7484" y="1212851"/>
            <a:ext cx="11217031" cy="1304924"/>
          </a:xfrm>
        </p:spPr>
        <p:txBody>
          <a:bodyPr>
            <a:noAutofit/>
          </a:bodyPr>
          <a:lstStyle/>
          <a:p>
            <a:pPr eaLnBrk="1" hangingPunct="1">
              <a:defRPr/>
            </a:pPr>
            <a:r>
              <a:rPr lang="ru-RU" sz="2500" dirty="0"/>
              <a:t>Определен перечень работ по строительству и реконструкции объектов капитального строительства, которые подрядчик по государственному (муниципальному) контракту обязан выполнить самостоятельно</a:t>
            </a:r>
          </a:p>
        </p:txBody>
      </p:sp>
      <p:sp>
        <p:nvSpPr>
          <p:cNvPr id="64515" name="Rectangle 3"/>
          <p:cNvSpPr>
            <a:spLocks noGrp="1" noChangeArrowheads="1"/>
          </p:cNvSpPr>
          <p:nvPr>
            <p:ph idx="4294967295"/>
          </p:nvPr>
        </p:nvSpPr>
        <p:spPr>
          <a:xfrm>
            <a:off x="852256" y="3985118"/>
            <a:ext cx="8934450" cy="1222375"/>
          </a:xfrm>
        </p:spPr>
        <p:txBody>
          <a:bodyPr>
            <a:normAutofit/>
          </a:bodyPr>
          <a:lstStyle/>
          <a:p>
            <a:pPr eaLnBrk="1" hangingPunct="1">
              <a:buFontTx/>
              <a:buChar char="-"/>
              <a:defRPr/>
            </a:pPr>
            <a:r>
              <a:rPr lang="ru-RU" sz="2500" dirty="0"/>
              <a:t>Постановление Правительства РФ от 15.05.2017 N 570</a:t>
            </a:r>
          </a:p>
        </p:txBody>
      </p:sp>
    </p:spTree>
    <p:extLst>
      <p:ext uri="{BB962C8B-B14F-4D97-AF65-F5344CB8AC3E}">
        <p14:creationId xmlns:p14="http://schemas.microsoft.com/office/powerpoint/2010/main" val="702275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Effect transition="in" filter="blinds(horizontal)">
                                      <p:cBhvr>
                                        <p:cTn id="7" dur="500"/>
                                        <p:tgtEl>
                                          <p:spTgt spid="645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eaLnBrk="1" hangingPunct="1">
              <a:defRPr/>
            </a:pPr>
            <a:r>
              <a:rPr lang="ru-RU" dirty="0">
                <a:solidFill>
                  <a:schemeClr val="tx1">
                    <a:lumMod val="50000"/>
                    <a:lumOff val="50000"/>
                  </a:schemeClr>
                </a:solidFill>
              </a:rPr>
              <a:t>Постановление № 570 от 15 мая 2017</a:t>
            </a:r>
          </a:p>
        </p:txBody>
      </p:sp>
      <p:sp>
        <p:nvSpPr>
          <p:cNvPr id="67587" name="Прямоугольник 3"/>
          <p:cNvSpPr>
            <a:spLocks noChangeArrowheads="1"/>
          </p:cNvSpPr>
          <p:nvPr/>
        </p:nvSpPr>
        <p:spPr bwMode="auto">
          <a:xfrm>
            <a:off x="624417" y="3106731"/>
            <a:ext cx="1075266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ru-RU" altLang="ru-RU" dirty="0"/>
              <a:t>"Об установлении видов и объемов работ по строительству, реконструкции объектов капитального строительства, которые подрядчик обязан выполнить </a:t>
            </a:r>
            <a:r>
              <a:rPr lang="ru-RU" altLang="ru-RU" b="1" dirty="0"/>
              <a:t>самостоятельно без привлечения других лиц </a:t>
            </a:r>
            <a:r>
              <a:rPr lang="ru-RU" altLang="ru-RU" dirty="0"/>
              <a:t>к исполнению своих обязательств по государственному и (или) муниципальному контрактам, и о внесении изменений в Правила определения размера штрафа, начисляемого в случае ненадлежащего исполнения заказчиком, поставщиком (подрядчиком, исполнителем) обязательств, предусмотренных контрактом (за исключением просрочки исполнения обязательств заказчиком, поставщиком (подрядчиком, исполнителем), и размера пени, начисляемой за каждый день просрочки исполнения поставщиком (подрядчиком, исполнителем) обязательства, предусмотренного контрактом"</a:t>
            </a:r>
          </a:p>
        </p:txBody>
      </p:sp>
    </p:spTree>
    <p:extLst>
      <p:ext uri="{BB962C8B-B14F-4D97-AF65-F5344CB8AC3E}">
        <p14:creationId xmlns:p14="http://schemas.microsoft.com/office/powerpoint/2010/main" val="249935957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eaLnBrk="1" hangingPunct="1">
              <a:defRPr/>
            </a:pPr>
            <a:r>
              <a:rPr lang="ru-RU" sz="3000" dirty="0">
                <a:solidFill>
                  <a:schemeClr val="tx1">
                    <a:lumMod val="50000"/>
                    <a:lumOff val="50000"/>
                  </a:schemeClr>
                </a:solidFill>
              </a:rPr>
              <a:t>Постановление № 570 от 15 мая 2017</a:t>
            </a:r>
          </a:p>
        </p:txBody>
      </p:sp>
      <p:graphicFrame>
        <p:nvGraphicFramePr>
          <p:cNvPr id="6" name="Схема 5"/>
          <p:cNvGraphicFramePr/>
          <p:nvPr>
            <p:extLst>
              <p:ext uri="{D42A27DB-BD31-4B8C-83A1-F6EECF244321}">
                <p14:modId xmlns:p14="http://schemas.microsoft.com/office/powerpoint/2010/main" val="2687046758"/>
              </p:ext>
            </p:extLst>
          </p:nvPr>
        </p:nvGraphicFramePr>
        <p:xfrm>
          <a:off x="335360" y="976312"/>
          <a:ext cx="11521280"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9115728"/>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eaLnBrk="1" hangingPunct="1">
              <a:defRPr/>
            </a:pPr>
            <a:r>
              <a:rPr lang="ru-RU" dirty="0">
                <a:solidFill>
                  <a:schemeClr val="tx1">
                    <a:lumMod val="50000"/>
                    <a:lumOff val="50000"/>
                  </a:schemeClr>
                </a:solidFill>
              </a:rPr>
              <a:t>Особенности, установленные ст.110.1</a:t>
            </a:r>
          </a:p>
        </p:txBody>
      </p:sp>
      <p:sp>
        <p:nvSpPr>
          <p:cNvPr id="10" name="Текст 7"/>
          <p:cNvSpPr txBox="1">
            <a:spLocks/>
          </p:cNvSpPr>
          <p:nvPr/>
        </p:nvSpPr>
        <p:spPr>
          <a:xfrm>
            <a:off x="719667" y="1483784"/>
            <a:ext cx="10600862" cy="1521883"/>
          </a:xfrm>
          <a:prstGeom prst="rect">
            <a:avLst/>
          </a:prstGeom>
          <a:ln w="28575">
            <a:solidFill>
              <a:schemeClr val="accent1"/>
            </a:solidFill>
          </a:ln>
        </p:spPr>
        <p:txBody>
          <a:bodyPr lIns="91440" tIns="45720" rIns="91440" bIns="45720" anchor="b"/>
          <a:lstStyle/>
          <a:p>
            <a:pPr defTabSz="914377">
              <a:spcBef>
                <a:spcPct val="20000"/>
              </a:spcBef>
              <a:defRPr/>
            </a:pPr>
            <a:endParaRPr lang="ru-RU" sz="1600" b="1" dirty="0"/>
          </a:p>
          <a:p>
            <a:pPr defTabSz="914377">
              <a:spcBef>
                <a:spcPct val="20000"/>
              </a:spcBef>
              <a:defRPr/>
            </a:pPr>
            <a:endParaRPr lang="ru-RU" sz="1600" b="1" dirty="0"/>
          </a:p>
          <a:p>
            <a:pPr eaLnBrk="1" hangingPunct="1">
              <a:spcBef>
                <a:spcPct val="20000"/>
              </a:spcBef>
              <a:defRPr/>
            </a:pPr>
            <a:r>
              <a:rPr lang="ru-RU" sz="2000" b="1" dirty="0">
                <a:solidFill>
                  <a:schemeClr val="accent1">
                    <a:lumMod val="75000"/>
                  </a:schemeClr>
                </a:solidFill>
              </a:rPr>
              <a:t>Существенные условия контракта на </a:t>
            </a:r>
            <a:r>
              <a:rPr lang="ru-RU" sz="2000" dirty="0">
                <a:solidFill>
                  <a:schemeClr val="accent1">
                    <a:lumMod val="75000"/>
                  </a:schemeClr>
                </a:solidFill>
              </a:rPr>
              <a:t> создание произведения архитектуры, градостроительства или садово-паркового искусства и (или) разработка на его основе проектной документации объектов кап. строительства</a:t>
            </a:r>
            <a:endParaRPr lang="ru-RU" sz="2000" b="1" dirty="0">
              <a:solidFill>
                <a:schemeClr val="accent1">
                  <a:lumMod val="75000"/>
                </a:schemeClr>
              </a:solidFill>
            </a:endParaRPr>
          </a:p>
        </p:txBody>
      </p:sp>
      <p:sp>
        <p:nvSpPr>
          <p:cNvPr id="11" name="Содержимое 6"/>
          <p:cNvSpPr txBox="1">
            <a:spLocks/>
          </p:cNvSpPr>
          <p:nvPr/>
        </p:nvSpPr>
        <p:spPr>
          <a:xfrm>
            <a:off x="814916" y="3285067"/>
            <a:ext cx="10505613" cy="3344333"/>
          </a:xfrm>
          <a:prstGeom prst="rect">
            <a:avLst/>
          </a:prstGeom>
          <a:ln>
            <a:solidFill>
              <a:schemeClr val="accent3">
                <a:lumMod val="50000"/>
              </a:schemeClr>
            </a:solidFill>
          </a:ln>
        </p:spPr>
        <p:txBody>
          <a:bodyPr lIns="91440" tIns="45720" rIns="91440" bIns="45720">
            <a:norm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80000"/>
              </a:lnSpc>
            </a:pPr>
            <a:r>
              <a:rPr lang="ru-RU" altLang="ru-RU" sz="2000" dirty="0"/>
              <a:t>1. </a:t>
            </a:r>
            <a:r>
              <a:rPr lang="ru-RU" altLang="ru-RU" sz="2000" b="1" dirty="0"/>
              <a:t>Исключительное право </a:t>
            </a:r>
            <a:r>
              <a:rPr lang="ru-RU" altLang="ru-RU" sz="2000" dirty="0"/>
              <a:t>использовать произведение архитектуры, градостроительства или садово-паркового искусства, созданное в ходе выполнения такого контракта, путем разработки проектной документации объекта капитального строительства на основе указанного произведения, а также путем реализации произведения архитектуры, градостроительства или садово-паркового искусства принадлежит Российской Федерации, субъекту Российской Федерации, муниципальному образованию, от имени которых заключен контракт;</a:t>
            </a:r>
          </a:p>
          <a:p>
            <a:pPr algn="just" eaLnBrk="1" hangingPunct="1">
              <a:lnSpc>
                <a:spcPct val="80000"/>
              </a:lnSpc>
            </a:pPr>
            <a:r>
              <a:rPr lang="ru-RU" altLang="ru-RU" sz="2000" dirty="0"/>
              <a:t>2) </a:t>
            </a:r>
            <a:r>
              <a:rPr lang="ru-RU" altLang="ru-RU" sz="2000" b="1" dirty="0"/>
              <a:t>Заказчик имеет право на многократное использование проектной документации объекта</a:t>
            </a:r>
            <a:r>
              <a:rPr lang="ru-RU" altLang="ru-RU" sz="2000" dirty="0"/>
              <a:t> капитального строительства, разработанной на основе произведения архитектуры, градостроительства или садово-паркового искусства, без согласия автора произведения архитектуры, градостроительства или садово-паркового искусства.</a:t>
            </a:r>
          </a:p>
          <a:p>
            <a:pPr eaLnBrk="1" hangingPunct="1">
              <a:lnSpc>
                <a:spcPct val="80000"/>
              </a:lnSpc>
              <a:spcBef>
                <a:spcPct val="20000"/>
              </a:spcBef>
            </a:pPr>
            <a:endParaRPr lang="ru-RU" altLang="ru-RU" sz="2000" dirty="0">
              <a:latin typeface="Proxima Nova Lt"/>
            </a:endParaRPr>
          </a:p>
        </p:txBody>
      </p:sp>
    </p:spTree>
    <p:extLst>
      <p:ext uri="{BB962C8B-B14F-4D97-AF65-F5344CB8AC3E}">
        <p14:creationId xmlns:p14="http://schemas.microsoft.com/office/powerpoint/2010/main" val="301232087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eaLnBrk="1" hangingPunct="1">
              <a:defRPr/>
            </a:pPr>
            <a:r>
              <a:rPr lang="ru-RU" dirty="0" err="1">
                <a:solidFill>
                  <a:schemeClr val="tx1">
                    <a:lumMod val="50000"/>
                    <a:lumOff val="50000"/>
                  </a:schemeClr>
                </a:solidFill>
              </a:rPr>
              <a:t>Энергоэффективность</a:t>
            </a:r>
            <a:endParaRPr lang="ru-RU" dirty="0">
              <a:solidFill>
                <a:schemeClr val="tx1">
                  <a:lumMod val="50000"/>
                  <a:lumOff val="50000"/>
                </a:schemeClr>
              </a:solidFill>
            </a:endParaRPr>
          </a:p>
        </p:txBody>
      </p:sp>
      <p:sp>
        <p:nvSpPr>
          <p:cNvPr id="75779" name="Прямоугольник 3"/>
          <p:cNvSpPr>
            <a:spLocks noChangeArrowheads="1"/>
          </p:cNvSpPr>
          <p:nvPr/>
        </p:nvSpPr>
        <p:spPr bwMode="auto">
          <a:xfrm>
            <a:off x="492369" y="2583294"/>
            <a:ext cx="1115906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ru-RU" altLang="ru-RU" b="1" dirty="0"/>
              <a:t>Федеральный закон от 23.11.2009 N 261-ФЗ</a:t>
            </a:r>
            <a:r>
              <a:rPr lang="ru-RU" altLang="ru-RU" dirty="0"/>
              <a:t> "Об энергосбережении и о повышении энергетической эффективности и о внесении изменений в отдельные законодательные акты Российской Федерации" </a:t>
            </a:r>
          </a:p>
          <a:p>
            <a:pPr algn="just" eaLnBrk="1" hangingPunct="1"/>
            <a:endParaRPr lang="ru-RU" altLang="ru-RU" dirty="0"/>
          </a:p>
          <a:p>
            <a:pPr algn="just" eaLnBrk="1" hangingPunct="1"/>
            <a:r>
              <a:rPr lang="ru-RU" altLang="ru-RU" b="1" dirty="0"/>
              <a:t>Статья 11</a:t>
            </a:r>
            <a:r>
              <a:rPr lang="ru-RU" altLang="ru-RU" dirty="0"/>
              <a:t>. Обеспечение энергетической эффективности зданий, строений, сооружений</a:t>
            </a:r>
          </a:p>
          <a:p>
            <a:pPr algn="just" eaLnBrk="1" hangingPunct="1"/>
            <a:r>
              <a:rPr lang="ru-RU" altLang="ru-RU" dirty="0"/>
              <a:t> </a:t>
            </a:r>
          </a:p>
          <a:p>
            <a:pPr algn="just" eaLnBrk="1" hangingPunct="1"/>
            <a:r>
              <a:rPr lang="ru-RU" altLang="ru-RU" dirty="0"/>
              <a:t>1. Здания, строения, сооружения … должны соответствовать требованиям энергетической эффективности, установленным уполномоченным федеральным органом исполнительной власти в соответствии с правилами, утвержденными Правительством Российской Федерации. Правительство Российской Федерации вправе установить в указанных правилах первоочередные требования энергетической эффективности.</a:t>
            </a:r>
          </a:p>
        </p:txBody>
      </p:sp>
    </p:spTree>
    <p:extLst>
      <p:ext uri="{BB962C8B-B14F-4D97-AF65-F5344CB8AC3E}">
        <p14:creationId xmlns:p14="http://schemas.microsoft.com/office/powerpoint/2010/main" val="222047674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eaLnBrk="1" hangingPunct="1">
              <a:defRPr/>
            </a:pPr>
            <a:r>
              <a:rPr lang="ru-RU" dirty="0" err="1">
                <a:solidFill>
                  <a:schemeClr val="tx1">
                    <a:lumMod val="50000"/>
                    <a:lumOff val="50000"/>
                  </a:schemeClr>
                </a:solidFill>
              </a:rPr>
              <a:t>Энергоэффективность</a:t>
            </a:r>
            <a:endParaRPr lang="ru-RU" dirty="0">
              <a:solidFill>
                <a:schemeClr val="tx1">
                  <a:lumMod val="50000"/>
                  <a:lumOff val="50000"/>
                </a:schemeClr>
              </a:solidFill>
            </a:endParaRPr>
          </a:p>
        </p:txBody>
      </p:sp>
      <p:sp>
        <p:nvSpPr>
          <p:cNvPr id="76803" name="Прямоугольник 3"/>
          <p:cNvSpPr>
            <a:spLocks noChangeArrowheads="1"/>
          </p:cNvSpPr>
          <p:nvPr/>
        </p:nvSpPr>
        <p:spPr bwMode="auto">
          <a:xfrm>
            <a:off x="411141" y="2733810"/>
            <a:ext cx="1115906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ru-RU" altLang="ru-RU" b="1" dirty="0"/>
              <a:t>Федеральный закон от 23.11.2009 N 261-ФЗ</a:t>
            </a:r>
            <a:r>
              <a:rPr lang="ru-RU" altLang="ru-RU" dirty="0"/>
              <a:t> "Об энергосбережении и о повышении энергетической эффективности и о внесении изменений в отдельные законодательные акты Российской Федерации" </a:t>
            </a:r>
          </a:p>
          <a:p>
            <a:pPr algn="just" eaLnBrk="1" hangingPunct="1"/>
            <a:endParaRPr lang="ru-RU" altLang="ru-RU" dirty="0"/>
          </a:p>
          <a:p>
            <a:pPr algn="just" eaLnBrk="1" hangingPunct="1"/>
            <a:r>
              <a:rPr lang="ru-RU" altLang="ru-RU" b="1" dirty="0"/>
              <a:t>Статья 11</a:t>
            </a:r>
            <a:r>
              <a:rPr lang="ru-RU" altLang="ru-RU" dirty="0"/>
              <a:t>. Обеспечение энергетической эффективности зданий, строений, сооружений</a:t>
            </a:r>
          </a:p>
          <a:p>
            <a:pPr algn="just" eaLnBrk="1" hangingPunct="1"/>
            <a:r>
              <a:rPr lang="ru-RU" altLang="ru-RU" dirty="0"/>
              <a:t> </a:t>
            </a:r>
          </a:p>
          <a:p>
            <a:pPr algn="just" eaLnBrk="1" hangingPunct="1"/>
            <a:r>
              <a:rPr lang="ru-RU" altLang="ru-RU" dirty="0"/>
              <a:t>6. Не допускается ввод в эксплуатацию зданий, строений, сооружений, построенных, реконструированных, прошедших капитальный ремонт и не соответствующих требованиям энергетической эффективности и требованиям оснащенности их приборами учета используемых энергетических ресурсов.</a:t>
            </a:r>
          </a:p>
        </p:txBody>
      </p:sp>
    </p:spTree>
    <p:extLst>
      <p:ext uri="{BB962C8B-B14F-4D97-AF65-F5344CB8AC3E}">
        <p14:creationId xmlns:p14="http://schemas.microsoft.com/office/powerpoint/2010/main" val="106300191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eaLnBrk="1" hangingPunct="1">
              <a:defRPr/>
            </a:pPr>
            <a:r>
              <a:rPr lang="ru-RU" sz="3000" dirty="0">
                <a:solidFill>
                  <a:schemeClr val="tx1">
                    <a:lumMod val="50000"/>
                    <a:lumOff val="50000"/>
                  </a:schemeClr>
                </a:solidFill>
              </a:rPr>
              <a:t>Особенности, установленные ст.110.2 </a:t>
            </a:r>
          </a:p>
        </p:txBody>
      </p:sp>
      <p:sp>
        <p:nvSpPr>
          <p:cNvPr id="6" name="Текст 5"/>
          <p:cNvSpPr>
            <a:spLocks noGrp="1"/>
          </p:cNvSpPr>
          <p:nvPr>
            <p:ph type="body" idx="4294967295"/>
          </p:nvPr>
        </p:nvSpPr>
        <p:spPr>
          <a:xfrm>
            <a:off x="1287262" y="1393271"/>
            <a:ext cx="3959225" cy="1225550"/>
          </a:xfrm>
          <a:ln w="28575">
            <a:solidFill>
              <a:schemeClr val="accent1"/>
            </a:solidFill>
          </a:ln>
        </p:spPr>
        <p:txBody>
          <a:bodyPr>
            <a:noAutofit/>
          </a:bodyPr>
          <a:lstStyle/>
          <a:p>
            <a:pPr eaLnBrk="1" hangingPunct="1">
              <a:defRPr/>
            </a:pPr>
            <a:r>
              <a:rPr lang="ru-RU" sz="1800" dirty="0"/>
              <a:t>Существенные условия контракта на строительство и (или) реконструкцию объектов кап. строительства </a:t>
            </a:r>
          </a:p>
        </p:txBody>
      </p:sp>
      <p:sp>
        <p:nvSpPr>
          <p:cNvPr id="7" name="Содержимое 6"/>
          <p:cNvSpPr>
            <a:spLocks noGrp="1"/>
          </p:cNvSpPr>
          <p:nvPr>
            <p:ph sz="half" idx="4294967295"/>
          </p:nvPr>
        </p:nvSpPr>
        <p:spPr>
          <a:xfrm>
            <a:off x="1276149" y="2801645"/>
            <a:ext cx="3970338" cy="3344863"/>
          </a:xfrm>
          <a:ln>
            <a:solidFill>
              <a:schemeClr val="accent3">
                <a:lumMod val="50000"/>
              </a:schemeClr>
            </a:solidFill>
          </a:ln>
        </p:spPr>
        <p:txBody>
          <a:bodyPr>
            <a:normAutofit/>
          </a:bodyPr>
          <a:lstStyle/>
          <a:p>
            <a:pPr marL="0" indent="0"/>
            <a:r>
              <a:rPr lang="ru-RU" altLang="ru-RU" sz="1733"/>
              <a:t>условие о поэтапной оплате выполненных подрядчиком работ исходя из объема таких работ и цены контракта.</a:t>
            </a:r>
          </a:p>
          <a:p>
            <a:pPr marL="0" indent="0"/>
            <a:r>
              <a:rPr lang="ru-RU" altLang="ru-RU" sz="1733"/>
              <a:t>график выполнения строительно-монтажных работ.</a:t>
            </a:r>
          </a:p>
          <a:p>
            <a:pPr marL="0" indent="0"/>
            <a:endParaRPr lang="ru-RU" altLang="ru-RU"/>
          </a:p>
        </p:txBody>
      </p:sp>
      <p:sp>
        <p:nvSpPr>
          <p:cNvPr id="8" name="Текст 7"/>
          <p:cNvSpPr>
            <a:spLocks noGrp="1"/>
          </p:cNvSpPr>
          <p:nvPr>
            <p:ph type="body" sz="quarter" idx="4294967295"/>
          </p:nvPr>
        </p:nvSpPr>
        <p:spPr>
          <a:xfrm>
            <a:off x="6467475" y="1392748"/>
            <a:ext cx="3816350" cy="1225550"/>
          </a:xfrm>
          <a:ln w="28575">
            <a:solidFill>
              <a:schemeClr val="accent1"/>
            </a:solidFill>
          </a:ln>
        </p:spPr>
        <p:txBody>
          <a:bodyPr>
            <a:noAutofit/>
          </a:bodyPr>
          <a:lstStyle/>
          <a:p>
            <a:pPr eaLnBrk="1" hangingPunct="1">
              <a:defRPr/>
            </a:pPr>
            <a:r>
              <a:rPr lang="ru-RU" sz="1800" dirty="0"/>
              <a:t>Существенные условия контракта на выполнение проектных и (или) изыскательских работ</a:t>
            </a:r>
          </a:p>
        </p:txBody>
      </p:sp>
      <p:sp>
        <p:nvSpPr>
          <p:cNvPr id="9" name="Содержимое 8"/>
          <p:cNvSpPr>
            <a:spLocks noGrp="1"/>
          </p:cNvSpPr>
          <p:nvPr>
            <p:ph sz="quarter" idx="4294967295"/>
          </p:nvPr>
        </p:nvSpPr>
        <p:spPr>
          <a:xfrm>
            <a:off x="6467475" y="2801645"/>
            <a:ext cx="3816350" cy="3344863"/>
          </a:xfrm>
          <a:ln>
            <a:solidFill>
              <a:schemeClr val="accent6">
                <a:lumMod val="50000"/>
              </a:schemeClr>
            </a:solidFill>
          </a:ln>
        </p:spPr>
        <p:txBody>
          <a:bodyPr>
            <a:normAutofit/>
          </a:bodyPr>
          <a:lstStyle/>
          <a:p>
            <a:pPr marL="0" indent="0">
              <a:lnSpc>
                <a:spcPct val="80000"/>
              </a:lnSpc>
            </a:pPr>
            <a:r>
              <a:rPr lang="ru-RU" altLang="ru-RU" sz="1867" dirty="0"/>
              <a:t>с даты приемки результатов выполнения проектных и (или) изыскательских работ исключительные права на результаты выполненных проектных и (или) изыскательских работ принадлежат РФ, субъекту РФ, муниципальному образованию, от имени которых выступает государственный или муниципальный заказчик.</a:t>
            </a:r>
          </a:p>
          <a:p>
            <a:pPr marL="0" indent="0">
              <a:lnSpc>
                <a:spcPct val="80000"/>
              </a:lnSpc>
            </a:pPr>
            <a:endParaRPr lang="ru-RU" altLang="ru-RU" sz="1867" dirty="0"/>
          </a:p>
        </p:txBody>
      </p:sp>
    </p:spTree>
    <p:extLst>
      <p:ext uri="{BB962C8B-B14F-4D97-AF65-F5344CB8AC3E}">
        <p14:creationId xmlns:p14="http://schemas.microsoft.com/office/powerpoint/2010/main" val="3321323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p:txBody>
          <a:bodyPr>
            <a:normAutofit/>
          </a:bodyPr>
          <a:lstStyle/>
          <a:p>
            <a:r>
              <a:rPr lang="ru-RU" dirty="0"/>
              <a:t>Изменение и отзыв заявок</a:t>
            </a:r>
          </a:p>
        </p:txBody>
      </p:sp>
      <p:sp>
        <p:nvSpPr>
          <p:cNvPr id="13" name="Объект 2">
            <a:extLst>
              <a:ext uri="{FF2B5EF4-FFF2-40B4-BE49-F238E27FC236}">
                <a16:creationId xmlns:a16="http://schemas.microsoft.com/office/drawing/2014/main" id="{FE39B7C6-DE2A-43AD-B409-4DC5CB25D73D}"/>
              </a:ext>
            </a:extLst>
          </p:cNvPr>
          <p:cNvSpPr txBox="1">
            <a:spLocks/>
          </p:cNvSpPr>
          <p:nvPr/>
        </p:nvSpPr>
        <p:spPr>
          <a:xfrm>
            <a:off x="2402162" y="1434790"/>
            <a:ext cx="8112369" cy="3031703"/>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buNone/>
            </a:pPr>
            <a:r>
              <a:rPr lang="ru-RU" dirty="0">
                <a:latin typeface="Roboto Light" panose="020B0604020202020204" charset="0"/>
                <a:ea typeface="Roboto Light" panose="020B0604020202020204" charset="0"/>
                <a:cs typeface="Roboto Light" panose="020B0604020202020204" charset="0"/>
              </a:rPr>
              <a:t>Изменение заявки </a:t>
            </a:r>
            <a:r>
              <a:rPr lang="ru-RU" b="1" dirty="0">
                <a:latin typeface="Roboto Light" panose="020B0604020202020204" charset="0"/>
                <a:ea typeface="Roboto Light" panose="020B0604020202020204" charset="0"/>
                <a:cs typeface="Roboto Light" panose="020B0604020202020204" charset="0"/>
              </a:rPr>
              <a:t>не предусмотрено.</a:t>
            </a:r>
            <a:endParaRPr lang="ru-RU" dirty="0">
              <a:latin typeface="Roboto Light" panose="020B0604020202020204" charset="0"/>
              <a:ea typeface="Roboto Light" panose="020B0604020202020204" charset="0"/>
              <a:cs typeface="Roboto Light" panose="020B0604020202020204" charset="0"/>
            </a:endParaRPr>
          </a:p>
          <a:p>
            <a:pPr marL="0" indent="0">
              <a:buNone/>
            </a:pPr>
            <a:endParaRPr lang="ru-RU" dirty="0">
              <a:latin typeface="Roboto Light" panose="020B0604020202020204" charset="0"/>
              <a:ea typeface="Roboto Light" panose="020B0604020202020204" charset="0"/>
              <a:cs typeface="Roboto Light" panose="020B0604020202020204" charset="0"/>
            </a:endParaRPr>
          </a:p>
        </p:txBody>
      </p:sp>
      <p:sp>
        <p:nvSpPr>
          <p:cNvPr id="14" name="Полилиния 682">
            <a:extLst>
              <a:ext uri="{FF2B5EF4-FFF2-40B4-BE49-F238E27FC236}">
                <a16:creationId xmlns:a16="http://schemas.microsoft.com/office/drawing/2014/main" id="{4FB1263D-3D79-4B65-AF44-6E5E91D5573B}"/>
              </a:ext>
            </a:extLst>
          </p:cNvPr>
          <p:cNvSpPr>
            <a:spLocks noChangeAspect="1"/>
          </p:cNvSpPr>
          <p:nvPr/>
        </p:nvSpPr>
        <p:spPr>
          <a:xfrm>
            <a:off x="1682216" y="1249761"/>
            <a:ext cx="577590" cy="577603"/>
          </a:xfrm>
          <a:custGeom>
            <a:avLst/>
            <a:gdLst>
              <a:gd name="connsiteX0" fmla="*/ 408007 w 719947"/>
              <a:gd name="connsiteY0" fmla="*/ 633564 h 719963"/>
              <a:gd name="connsiteX1" fmla="*/ 481647 w 719947"/>
              <a:gd name="connsiteY1" fmla="*/ 633564 h 719963"/>
              <a:gd name="connsiteX2" fmla="*/ 493820 w 719947"/>
              <a:gd name="connsiteY2" fmla="*/ 645737 h 719963"/>
              <a:gd name="connsiteX3" fmla="*/ 481647 w 719947"/>
              <a:gd name="connsiteY3" fmla="*/ 657909 h 719963"/>
              <a:gd name="connsiteX4" fmla="*/ 408007 w 719947"/>
              <a:gd name="connsiteY4" fmla="*/ 657909 h 719963"/>
              <a:gd name="connsiteX5" fmla="*/ 395835 w 719947"/>
              <a:gd name="connsiteY5" fmla="*/ 645737 h 719963"/>
              <a:gd name="connsiteX6" fmla="*/ 408007 w 719947"/>
              <a:gd name="connsiteY6" fmla="*/ 633564 h 719963"/>
              <a:gd name="connsiteX7" fmla="*/ 370214 w 719947"/>
              <a:gd name="connsiteY7" fmla="*/ 583382 h 719963"/>
              <a:gd name="connsiteX8" fmla="*/ 481648 w 719947"/>
              <a:gd name="connsiteY8" fmla="*/ 583382 h 719963"/>
              <a:gd name="connsiteX9" fmla="*/ 493820 w 719947"/>
              <a:gd name="connsiteY9" fmla="*/ 595555 h 719963"/>
              <a:gd name="connsiteX10" fmla="*/ 481648 w 719947"/>
              <a:gd name="connsiteY10" fmla="*/ 607727 h 719963"/>
              <a:gd name="connsiteX11" fmla="*/ 370214 w 719947"/>
              <a:gd name="connsiteY11" fmla="*/ 607727 h 719963"/>
              <a:gd name="connsiteX12" fmla="*/ 358041 w 719947"/>
              <a:gd name="connsiteY12" fmla="*/ 595555 h 719963"/>
              <a:gd name="connsiteX13" fmla="*/ 370214 w 719947"/>
              <a:gd name="connsiteY13" fmla="*/ 583382 h 719963"/>
              <a:gd name="connsiteX14" fmla="*/ 79850 w 719947"/>
              <a:gd name="connsiteY14" fmla="*/ 524667 h 719963"/>
              <a:gd name="connsiteX15" fmla="*/ 234813 w 719947"/>
              <a:gd name="connsiteY15" fmla="*/ 524667 h 719963"/>
              <a:gd name="connsiteX16" fmla="*/ 246986 w 719947"/>
              <a:gd name="connsiteY16" fmla="*/ 536840 h 719963"/>
              <a:gd name="connsiteX17" fmla="*/ 234813 w 719947"/>
              <a:gd name="connsiteY17" fmla="*/ 549012 h 719963"/>
              <a:gd name="connsiteX18" fmla="*/ 79850 w 719947"/>
              <a:gd name="connsiteY18" fmla="*/ 549012 h 719963"/>
              <a:gd name="connsiteX19" fmla="*/ 67678 w 719947"/>
              <a:gd name="connsiteY19" fmla="*/ 536840 h 719963"/>
              <a:gd name="connsiteX20" fmla="*/ 79850 w 719947"/>
              <a:gd name="connsiteY20" fmla="*/ 524667 h 719963"/>
              <a:gd name="connsiteX21" fmla="*/ 360636 w 719947"/>
              <a:gd name="connsiteY21" fmla="*/ 501313 h 719963"/>
              <a:gd name="connsiteX22" fmla="*/ 334523 w 719947"/>
              <a:gd name="connsiteY22" fmla="*/ 515830 h 719963"/>
              <a:gd name="connsiteX23" fmla="*/ 326504 w 719947"/>
              <a:gd name="connsiteY23" fmla="*/ 542194 h 719963"/>
              <a:gd name="connsiteX24" fmla="*/ 352867 w 719947"/>
              <a:gd name="connsiteY24" fmla="*/ 534174 h 719963"/>
              <a:gd name="connsiteX25" fmla="*/ 367383 w 719947"/>
              <a:gd name="connsiteY25" fmla="*/ 508059 h 719963"/>
              <a:gd name="connsiteX26" fmla="*/ 79850 w 719947"/>
              <a:gd name="connsiteY26" fmla="*/ 371032 h 719963"/>
              <a:gd name="connsiteX27" fmla="*/ 373365 w 719947"/>
              <a:gd name="connsiteY27" fmla="*/ 371032 h 719963"/>
              <a:gd name="connsiteX28" fmla="*/ 385539 w 719947"/>
              <a:gd name="connsiteY28" fmla="*/ 383205 h 719963"/>
              <a:gd name="connsiteX29" fmla="*/ 373367 w 719947"/>
              <a:gd name="connsiteY29" fmla="*/ 395377 h 719963"/>
              <a:gd name="connsiteX30" fmla="*/ 79850 w 719947"/>
              <a:gd name="connsiteY30" fmla="*/ 395377 h 719963"/>
              <a:gd name="connsiteX31" fmla="*/ 67678 w 719947"/>
              <a:gd name="connsiteY31" fmla="*/ 383205 h 719963"/>
              <a:gd name="connsiteX32" fmla="*/ 79850 w 719947"/>
              <a:gd name="connsiteY32" fmla="*/ 371032 h 719963"/>
              <a:gd name="connsiteX33" fmla="*/ 567386 w 719947"/>
              <a:gd name="connsiteY33" fmla="*/ 280713 h 719963"/>
              <a:gd name="connsiteX34" fmla="*/ 541058 w 719947"/>
              <a:gd name="connsiteY34" fmla="*/ 306026 h 719963"/>
              <a:gd name="connsiteX35" fmla="*/ 410937 w 719947"/>
              <a:gd name="connsiteY35" fmla="*/ 431231 h 719963"/>
              <a:gd name="connsiteX36" fmla="*/ 372320 w 719947"/>
              <a:gd name="connsiteY36" fmla="*/ 478551 h 719963"/>
              <a:gd name="connsiteX37" fmla="*/ 390149 w 719947"/>
              <a:gd name="connsiteY37" fmla="*/ 496380 h 719963"/>
              <a:gd name="connsiteX38" fmla="*/ 437467 w 719947"/>
              <a:gd name="connsiteY38" fmla="*/ 457761 h 719963"/>
              <a:gd name="connsiteX39" fmla="*/ 523849 w 719947"/>
              <a:gd name="connsiteY39" fmla="*/ 367985 h 719963"/>
              <a:gd name="connsiteX40" fmla="*/ 587975 w 719947"/>
              <a:gd name="connsiteY40" fmla="*/ 301302 h 719963"/>
              <a:gd name="connsiteX41" fmla="*/ 79850 w 719947"/>
              <a:gd name="connsiteY41" fmla="*/ 268623 h 719963"/>
              <a:gd name="connsiteX42" fmla="*/ 464679 w 719947"/>
              <a:gd name="connsiteY42" fmla="*/ 268623 h 719963"/>
              <a:gd name="connsiteX43" fmla="*/ 476851 w 719947"/>
              <a:gd name="connsiteY43" fmla="*/ 280796 h 719963"/>
              <a:gd name="connsiteX44" fmla="*/ 464679 w 719947"/>
              <a:gd name="connsiteY44" fmla="*/ 292968 h 719963"/>
              <a:gd name="connsiteX45" fmla="*/ 79850 w 719947"/>
              <a:gd name="connsiteY45" fmla="*/ 292968 h 719963"/>
              <a:gd name="connsiteX46" fmla="*/ 67678 w 719947"/>
              <a:gd name="connsiteY46" fmla="*/ 280796 h 719963"/>
              <a:gd name="connsiteX47" fmla="*/ 79850 w 719947"/>
              <a:gd name="connsiteY47" fmla="*/ 268623 h 719963"/>
              <a:gd name="connsiteX48" fmla="*/ 187468 w 719947"/>
              <a:gd name="connsiteY48" fmla="*/ 206334 h 719963"/>
              <a:gd name="connsiteX49" fmla="*/ 357058 w 719947"/>
              <a:gd name="connsiteY49" fmla="*/ 206334 h 719963"/>
              <a:gd name="connsiteX50" fmla="*/ 369231 w 719947"/>
              <a:gd name="connsiteY50" fmla="*/ 218506 h 719963"/>
              <a:gd name="connsiteX51" fmla="*/ 357058 w 719947"/>
              <a:gd name="connsiteY51" fmla="*/ 230679 h 719963"/>
              <a:gd name="connsiteX52" fmla="*/ 187468 w 719947"/>
              <a:gd name="connsiteY52" fmla="*/ 230679 h 719963"/>
              <a:gd name="connsiteX53" fmla="*/ 175296 w 719947"/>
              <a:gd name="connsiteY53" fmla="*/ 218506 h 719963"/>
              <a:gd name="connsiteX54" fmla="*/ 187468 w 719947"/>
              <a:gd name="connsiteY54" fmla="*/ 206334 h 719963"/>
              <a:gd name="connsiteX55" fmla="*/ 675473 w 719947"/>
              <a:gd name="connsiteY55" fmla="*/ 176794 h 719963"/>
              <a:gd name="connsiteX56" fmla="*/ 584939 w 719947"/>
              <a:gd name="connsiteY56" fmla="*/ 263837 h 719963"/>
              <a:gd name="connsiteX57" fmla="*/ 604853 w 719947"/>
              <a:gd name="connsiteY57" fmla="*/ 283751 h 719963"/>
              <a:gd name="connsiteX58" fmla="*/ 691906 w 719947"/>
              <a:gd name="connsiteY58" fmla="*/ 193226 h 719963"/>
              <a:gd name="connsiteX59" fmla="*/ 77453 w 719947"/>
              <a:gd name="connsiteY59" fmla="*/ 130914 h 719963"/>
              <a:gd name="connsiteX60" fmla="*/ 228523 w 719947"/>
              <a:gd name="connsiteY60" fmla="*/ 130914 h 719963"/>
              <a:gd name="connsiteX61" fmla="*/ 240694 w 719947"/>
              <a:gd name="connsiteY61" fmla="*/ 143086 h 719963"/>
              <a:gd name="connsiteX62" fmla="*/ 228521 w 719947"/>
              <a:gd name="connsiteY62" fmla="*/ 155259 h 719963"/>
              <a:gd name="connsiteX63" fmla="*/ 77453 w 719947"/>
              <a:gd name="connsiteY63" fmla="*/ 155259 h 719963"/>
              <a:gd name="connsiteX64" fmla="*/ 65281 w 719947"/>
              <a:gd name="connsiteY64" fmla="*/ 143086 h 719963"/>
              <a:gd name="connsiteX65" fmla="*/ 77453 w 719947"/>
              <a:gd name="connsiteY65" fmla="*/ 130914 h 719963"/>
              <a:gd name="connsiteX66" fmla="*/ 77453 w 719947"/>
              <a:gd name="connsiteY66" fmla="*/ 79011 h 719963"/>
              <a:gd name="connsiteX67" fmla="*/ 179908 w 719947"/>
              <a:gd name="connsiteY67" fmla="*/ 79011 h 719963"/>
              <a:gd name="connsiteX68" fmla="*/ 192079 w 719947"/>
              <a:gd name="connsiteY68" fmla="*/ 91183 h 719963"/>
              <a:gd name="connsiteX69" fmla="*/ 179905 w 719947"/>
              <a:gd name="connsiteY69" fmla="*/ 103356 h 719963"/>
              <a:gd name="connsiteX70" fmla="*/ 77453 w 719947"/>
              <a:gd name="connsiteY70" fmla="*/ 103356 h 719963"/>
              <a:gd name="connsiteX71" fmla="*/ 65281 w 719947"/>
              <a:gd name="connsiteY71" fmla="*/ 91183 h 719963"/>
              <a:gd name="connsiteX72" fmla="*/ 77453 w 719947"/>
              <a:gd name="connsiteY72" fmla="*/ 79011 h 719963"/>
              <a:gd name="connsiteX73" fmla="*/ 431344 w 719947"/>
              <a:gd name="connsiteY73" fmla="*/ 41538 h 719963"/>
              <a:gd name="connsiteX74" fmla="*/ 431344 w 719947"/>
              <a:gd name="connsiteY74" fmla="*/ 113349 h 719963"/>
              <a:gd name="connsiteX75" fmla="*/ 503170 w 719947"/>
              <a:gd name="connsiteY75" fmla="*/ 113349 h 719963"/>
              <a:gd name="connsiteX76" fmla="*/ 445370 w 719947"/>
              <a:gd name="connsiteY76" fmla="*/ 55549 h 719963"/>
              <a:gd name="connsiteX77" fmla="*/ 24345 w 719947"/>
              <a:gd name="connsiteY77" fmla="*/ 24348 h 719963"/>
              <a:gd name="connsiteX78" fmla="*/ 24345 w 719947"/>
              <a:gd name="connsiteY78" fmla="*/ 695621 h 719963"/>
              <a:gd name="connsiteX79" fmla="*/ 520449 w 719947"/>
              <a:gd name="connsiteY79" fmla="*/ 695621 h 719963"/>
              <a:gd name="connsiteX80" fmla="*/ 520449 w 719947"/>
              <a:gd name="connsiteY80" fmla="*/ 406629 h 719963"/>
              <a:gd name="connsiteX81" fmla="*/ 454502 w 719947"/>
              <a:gd name="connsiteY81" fmla="*/ 475169 h 719963"/>
              <a:gd name="connsiteX82" fmla="*/ 453428 w 719947"/>
              <a:gd name="connsiteY82" fmla="*/ 476159 h 719963"/>
              <a:gd name="connsiteX83" fmla="*/ 397020 w 719947"/>
              <a:gd name="connsiteY83" fmla="*/ 522197 h 719963"/>
              <a:gd name="connsiteX84" fmla="*/ 389324 w 719947"/>
              <a:gd name="connsiteY84" fmla="*/ 524938 h 719963"/>
              <a:gd name="connsiteX85" fmla="*/ 386505 w 719947"/>
              <a:gd name="connsiteY85" fmla="*/ 523771 h 719963"/>
              <a:gd name="connsiteX86" fmla="*/ 371757 w 719947"/>
              <a:gd name="connsiteY86" fmla="*/ 550302 h 719963"/>
              <a:gd name="connsiteX87" fmla="*/ 364660 w 719947"/>
              <a:gd name="connsiteY87" fmla="*/ 556034 h 719963"/>
              <a:gd name="connsiteX88" fmla="*/ 311761 w 719947"/>
              <a:gd name="connsiteY88" fmla="*/ 572126 h 719963"/>
              <a:gd name="connsiteX89" fmla="*/ 308220 w 719947"/>
              <a:gd name="connsiteY89" fmla="*/ 572652 h 719963"/>
              <a:gd name="connsiteX90" fmla="*/ 299611 w 719947"/>
              <a:gd name="connsiteY90" fmla="*/ 569087 h 719963"/>
              <a:gd name="connsiteX91" fmla="*/ 296572 w 719947"/>
              <a:gd name="connsiteY91" fmla="*/ 556937 h 719963"/>
              <a:gd name="connsiteX92" fmla="*/ 312661 w 719947"/>
              <a:gd name="connsiteY92" fmla="*/ 504037 h 719963"/>
              <a:gd name="connsiteX93" fmla="*/ 317698 w 719947"/>
              <a:gd name="connsiteY93" fmla="*/ 497801 h 719963"/>
              <a:gd name="connsiteX94" fmla="*/ 79850 w 719947"/>
              <a:gd name="connsiteY94" fmla="*/ 497801 h 719963"/>
              <a:gd name="connsiteX95" fmla="*/ 67678 w 719947"/>
              <a:gd name="connsiteY95" fmla="*/ 485629 h 719963"/>
              <a:gd name="connsiteX96" fmla="*/ 79850 w 719947"/>
              <a:gd name="connsiteY96" fmla="*/ 473456 h 719963"/>
              <a:gd name="connsiteX97" fmla="*/ 346591 w 719947"/>
              <a:gd name="connsiteY97" fmla="*/ 473456 h 719963"/>
              <a:gd name="connsiteX98" fmla="*/ 346501 w 719947"/>
              <a:gd name="connsiteY98" fmla="*/ 471682 h 719963"/>
              <a:gd name="connsiteX99" fmla="*/ 366979 w 719947"/>
              <a:gd name="connsiteY99" fmla="*/ 446589 h 719963"/>
              <a:gd name="connsiteX100" fmla="*/ 79850 w 719947"/>
              <a:gd name="connsiteY100" fmla="*/ 446589 h 719963"/>
              <a:gd name="connsiteX101" fmla="*/ 67678 w 719947"/>
              <a:gd name="connsiteY101" fmla="*/ 434417 h 719963"/>
              <a:gd name="connsiteX102" fmla="*/ 79850 w 719947"/>
              <a:gd name="connsiteY102" fmla="*/ 422244 h 719963"/>
              <a:gd name="connsiteX103" fmla="*/ 386846 w 719947"/>
              <a:gd name="connsiteY103" fmla="*/ 422244 h 719963"/>
              <a:gd name="connsiteX104" fmla="*/ 392537 w 719947"/>
              <a:gd name="connsiteY104" fmla="*/ 415271 h 719963"/>
              <a:gd name="connsiteX105" fmla="*/ 393527 w 719947"/>
              <a:gd name="connsiteY105" fmla="*/ 414196 h 719963"/>
              <a:gd name="connsiteX106" fmla="*/ 467533 w 719947"/>
              <a:gd name="connsiteY106" fmla="*/ 342985 h 719963"/>
              <a:gd name="connsiteX107" fmla="*/ 464679 w 719947"/>
              <a:gd name="connsiteY107" fmla="*/ 344167 h 719963"/>
              <a:gd name="connsiteX108" fmla="*/ 79850 w 719947"/>
              <a:gd name="connsiteY108" fmla="*/ 344167 h 719963"/>
              <a:gd name="connsiteX109" fmla="*/ 67678 w 719947"/>
              <a:gd name="connsiteY109" fmla="*/ 331994 h 719963"/>
              <a:gd name="connsiteX110" fmla="*/ 79850 w 719947"/>
              <a:gd name="connsiteY110" fmla="*/ 319822 h 719963"/>
              <a:gd name="connsiteX111" fmla="*/ 464679 w 719947"/>
              <a:gd name="connsiteY111" fmla="*/ 319822 h 719963"/>
              <a:gd name="connsiteX112" fmla="*/ 476851 w 719947"/>
              <a:gd name="connsiteY112" fmla="*/ 331994 h 719963"/>
              <a:gd name="connsiteX113" fmla="*/ 475457 w 719947"/>
              <a:gd name="connsiteY113" fmla="*/ 335360 h 719963"/>
              <a:gd name="connsiteX114" fmla="*/ 520447 w 719947"/>
              <a:gd name="connsiteY114" fmla="*/ 292069 h 719963"/>
              <a:gd name="connsiteX115" fmla="*/ 520447 w 719947"/>
              <a:gd name="connsiteY115" fmla="*/ 137694 h 719963"/>
              <a:gd name="connsiteX116" fmla="*/ 419171 w 719947"/>
              <a:gd name="connsiteY116" fmla="*/ 137694 h 719963"/>
              <a:gd name="connsiteX117" fmla="*/ 406999 w 719947"/>
              <a:gd name="connsiteY117" fmla="*/ 125521 h 719963"/>
              <a:gd name="connsiteX118" fmla="*/ 406999 w 719947"/>
              <a:gd name="connsiteY118" fmla="*/ 24348 h 719963"/>
              <a:gd name="connsiteX119" fmla="*/ 12173 w 719947"/>
              <a:gd name="connsiteY119" fmla="*/ 0 h 719963"/>
              <a:gd name="connsiteX120" fmla="*/ 419172 w 719947"/>
              <a:gd name="connsiteY120" fmla="*/ 0 h 719963"/>
              <a:gd name="connsiteX121" fmla="*/ 427607 w 719947"/>
              <a:gd name="connsiteY121" fmla="*/ 3492 h 719963"/>
              <a:gd name="connsiteX122" fmla="*/ 427779 w 719947"/>
              <a:gd name="connsiteY122" fmla="*/ 3526 h 719963"/>
              <a:gd name="connsiteX123" fmla="*/ 464125 w 719947"/>
              <a:gd name="connsiteY123" fmla="*/ 39872 h 719963"/>
              <a:gd name="connsiteX124" fmla="*/ 541222 w 719947"/>
              <a:gd name="connsiteY124" fmla="*/ 116885 h 719963"/>
              <a:gd name="connsiteX125" fmla="*/ 544794 w 719947"/>
              <a:gd name="connsiteY125" fmla="*/ 125497 h 719963"/>
              <a:gd name="connsiteX126" fmla="*/ 544794 w 719947"/>
              <a:gd name="connsiteY126" fmla="*/ 268658 h 719963"/>
              <a:gd name="connsiteX127" fmla="*/ 665203 w 719947"/>
              <a:gd name="connsiteY127" fmla="*/ 152892 h 719963"/>
              <a:gd name="connsiteX128" fmla="*/ 665548 w 719947"/>
              <a:gd name="connsiteY128" fmla="*/ 152576 h 719963"/>
              <a:gd name="connsiteX129" fmla="*/ 685650 w 719947"/>
              <a:gd name="connsiteY129" fmla="*/ 152572 h 719963"/>
              <a:gd name="connsiteX130" fmla="*/ 686170 w 719947"/>
              <a:gd name="connsiteY130" fmla="*/ 153061 h 719963"/>
              <a:gd name="connsiteX131" fmla="*/ 715640 w 719947"/>
              <a:gd name="connsiteY131" fmla="*/ 182532 h 719963"/>
              <a:gd name="connsiteX132" fmla="*/ 716126 w 719947"/>
              <a:gd name="connsiteY132" fmla="*/ 183048 h 719963"/>
              <a:gd name="connsiteX133" fmla="*/ 716133 w 719947"/>
              <a:gd name="connsiteY133" fmla="*/ 203142 h 719963"/>
              <a:gd name="connsiteX134" fmla="*/ 715804 w 719947"/>
              <a:gd name="connsiteY134" fmla="*/ 203498 h 719963"/>
              <a:gd name="connsiteX135" fmla="*/ 613633 w 719947"/>
              <a:gd name="connsiteY135" fmla="*/ 309742 h 719963"/>
              <a:gd name="connsiteX136" fmla="*/ 613633 w 719947"/>
              <a:gd name="connsiteY136" fmla="*/ 309745 h 719963"/>
              <a:gd name="connsiteX137" fmla="*/ 613628 w 719947"/>
              <a:gd name="connsiteY137" fmla="*/ 309747 h 719963"/>
              <a:gd name="connsiteX138" fmla="*/ 544794 w 719947"/>
              <a:gd name="connsiteY138" fmla="*/ 381325 h 719963"/>
              <a:gd name="connsiteX139" fmla="*/ 544794 w 719947"/>
              <a:gd name="connsiteY139" fmla="*/ 707791 h 719963"/>
              <a:gd name="connsiteX140" fmla="*/ 532621 w 719947"/>
              <a:gd name="connsiteY140" fmla="*/ 719963 h 719963"/>
              <a:gd name="connsiteX141" fmla="*/ 12173 w 719947"/>
              <a:gd name="connsiteY141" fmla="*/ 719963 h 719963"/>
              <a:gd name="connsiteX142" fmla="*/ 0 w 719947"/>
              <a:gd name="connsiteY142" fmla="*/ 707791 h 719963"/>
              <a:gd name="connsiteX143" fmla="*/ 0 w 719947"/>
              <a:gd name="connsiteY143" fmla="*/ 12173 h 719963"/>
              <a:gd name="connsiteX144" fmla="*/ 12173 w 719947"/>
              <a:gd name="connsiteY144" fmla="*/ 0 h 7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19947" h="719963">
                <a:moveTo>
                  <a:pt x="408007" y="633564"/>
                </a:moveTo>
                <a:lnTo>
                  <a:pt x="481647" y="633564"/>
                </a:lnTo>
                <a:cubicBezTo>
                  <a:pt x="488369" y="633564"/>
                  <a:pt x="493820" y="639015"/>
                  <a:pt x="493820" y="645737"/>
                </a:cubicBezTo>
                <a:cubicBezTo>
                  <a:pt x="493820" y="652458"/>
                  <a:pt x="488369" y="657909"/>
                  <a:pt x="481647" y="657909"/>
                </a:cubicBezTo>
                <a:lnTo>
                  <a:pt x="408007" y="657909"/>
                </a:lnTo>
                <a:cubicBezTo>
                  <a:pt x="401286" y="657909"/>
                  <a:pt x="395835" y="652458"/>
                  <a:pt x="395835" y="645737"/>
                </a:cubicBezTo>
                <a:cubicBezTo>
                  <a:pt x="395835" y="639015"/>
                  <a:pt x="401286" y="633564"/>
                  <a:pt x="408007" y="633564"/>
                </a:cubicBezTo>
                <a:close/>
                <a:moveTo>
                  <a:pt x="370214" y="583382"/>
                </a:moveTo>
                <a:lnTo>
                  <a:pt x="481648" y="583382"/>
                </a:lnTo>
                <a:cubicBezTo>
                  <a:pt x="488369" y="583382"/>
                  <a:pt x="493820" y="588833"/>
                  <a:pt x="493820" y="595555"/>
                </a:cubicBezTo>
                <a:cubicBezTo>
                  <a:pt x="493820" y="602276"/>
                  <a:pt x="488369" y="607727"/>
                  <a:pt x="481648" y="607727"/>
                </a:cubicBezTo>
                <a:lnTo>
                  <a:pt x="370214" y="607727"/>
                </a:lnTo>
                <a:cubicBezTo>
                  <a:pt x="363492" y="607727"/>
                  <a:pt x="358041" y="602276"/>
                  <a:pt x="358041" y="595555"/>
                </a:cubicBezTo>
                <a:cubicBezTo>
                  <a:pt x="358041" y="588833"/>
                  <a:pt x="363492" y="583382"/>
                  <a:pt x="370214" y="583382"/>
                </a:cubicBezTo>
                <a:close/>
                <a:moveTo>
                  <a:pt x="79850" y="524667"/>
                </a:moveTo>
                <a:lnTo>
                  <a:pt x="234813" y="524667"/>
                </a:lnTo>
                <a:cubicBezTo>
                  <a:pt x="241535" y="524667"/>
                  <a:pt x="246986" y="530116"/>
                  <a:pt x="246986" y="536840"/>
                </a:cubicBezTo>
                <a:cubicBezTo>
                  <a:pt x="246986" y="543561"/>
                  <a:pt x="241535" y="549012"/>
                  <a:pt x="234813" y="549012"/>
                </a:cubicBezTo>
                <a:lnTo>
                  <a:pt x="79850" y="549012"/>
                </a:lnTo>
                <a:cubicBezTo>
                  <a:pt x="73129" y="549012"/>
                  <a:pt x="67678" y="543561"/>
                  <a:pt x="67678" y="536840"/>
                </a:cubicBezTo>
                <a:cubicBezTo>
                  <a:pt x="67678" y="530118"/>
                  <a:pt x="73129" y="524667"/>
                  <a:pt x="79850" y="524667"/>
                </a:cubicBezTo>
                <a:close/>
                <a:moveTo>
                  <a:pt x="360636" y="501313"/>
                </a:moveTo>
                <a:lnTo>
                  <a:pt x="334523" y="515830"/>
                </a:lnTo>
                <a:lnTo>
                  <a:pt x="326504" y="542194"/>
                </a:lnTo>
                <a:lnTo>
                  <a:pt x="352867" y="534174"/>
                </a:lnTo>
                <a:lnTo>
                  <a:pt x="367383" y="508059"/>
                </a:lnTo>
                <a:close/>
                <a:moveTo>
                  <a:pt x="79850" y="371032"/>
                </a:moveTo>
                <a:lnTo>
                  <a:pt x="373365" y="371032"/>
                </a:lnTo>
                <a:cubicBezTo>
                  <a:pt x="380089" y="371032"/>
                  <a:pt x="385538" y="376483"/>
                  <a:pt x="385539" y="383205"/>
                </a:cubicBezTo>
                <a:cubicBezTo>
                  <a:pt x="385539" y="389926"/>
                  <a:pt x="380089" y="395377"/>
                  <a:pt x="373367" y="395377"/>
                </a:cubicBezTo>
                <a:lnTo>
                  <a:pt x="79850" y="395377"/>
                </a:lnTo>
                <a:cubicBezTo>
                  <a:pt x="73129" y="395377"/>
                  <a:pt x="67678" y="389926"/>
                  <a:pt x="67678" y="383205"/>
                </a:cubicBezTo>
                <a:cubicBezTo>
                  <a:pt x="67678" y="376483"/>
                  <a:pt x="73129" y="371032"/>
                  <a:pt x="79850" y="371032"/>
                </a:cubicBezTo>
                <a:close/>
                <a:moveTo>
                  <a:pt x="567386" y="280713"/>
                </a:moveTo>
                <a:lnTo>
                  <a:pt x="541058" y="306026"/>
                </a:lnTo>
                <a:lnTo>
                  <a:pt x="410937" y="431231"/>
                </a:lnTo>
                <a:lnTo>
                  <a:pt x="372320" y="478551"/>
                </a:lnTo>
                <a:lnTo>
                  <a:pt x="390149" y="496380"/>
                </a:lnTo>
                <a:lnTo>
                  <a:pt x="437467" y="457761"/>
                </a:lnTo>
                <a:lnTo>
                  <a:pt x="523849" y="367985"/>
                </a:lnTo>
                <a:lnTo>
                  <a:pt x="587975" y="301302"/>
                </a:lnTo>
                <a:close/>
                <a:moveTo>
                  <a:pt x="79850" y="268623"/>
                </a:moveTo>
                <a:lnTo>
                  <a:pt x="464679" y="268623"/>
                </a:lnTo>
                <a:cubicBezTo>
                  <a:pt x="471401" y="268623"/>
                  <a:pt x="476851" y="274074"/>
                  <a:pt x="476851" y="280796"/>
                </a:cubicBezTo>
                <a:cubicBezTo>
                  <a:pt x="476851" y="287517"/>
                  <a:pt x="471401" y="292968"/>
                  <a:pt x="464679" y="292968"/>
                </a:cubicBezTo>
                <a:lnTo>
                  <a:pt x="79850" y="292968"/>
                </a:lnTo>
                <a:cubicBezTo>
                  <a:pt x="73129" y="292968"/>
                  <a:pt x="67678" y="287517"/>
                  <a:pt x="67678" y="280796"/>
                </a:cubicBezTo>
                <a:cubicBezTo>
                  <a:pt x="67678" y="274074"/>
                  <a:pt x="73129" y="268623"/>
                  <a:pt x="79850" y="268623"/>
                </a:cubicBezTo>
                <a:close/>
                <a:moveTo>
                  <a:pt x="187468" y="206334"/>
                </a:moveTo>
                <a:lnTo>
                  <a:pt x="357058" y="206334"/>
                </a:lnTo>
                <a:cubicBezTo>
                  <a:pt x="363781" y="206334"/>
                  <a:pt x="369231" y="211785"/>
                  <a:pt x="369231" y="218506"/>
                </a:cubicBezTo>
                <a:cubicBezTo>
                  <a:pt x="369231" y="225228"/>
                  <a:pt x="363780" y="230679"/>
                  <a:pt x="357058" y="230679"/>
                </a:cubicBezTo>
                <a:lnTo>
                  <a:pt x="187468" y="230679"/>
                </a:lnTo>
                <a:cubicBezTo>
                  <a:pt x="180747" y="230679"/>
                  <a:pt x="175296" y="225228"/>
                  <a:pt x="175296" y="218506"/>
                </a:cubicBezTo>
                <a:cubicBezTo>
                  <a:pt x="175296" y="211785"/>
                  <a:pt x="180747" y="206334"/>
                  <a:pt x="187468" y="206334"/>
                </a:cubicBezTo>
                <a:close/>
                <a:moveTo>
                  <a:pt x="675473" y="176794"/>
                </a:moveTo>
                <a:lnTo>
                  <a:pt x="584939" y="263837"/>
                </a:lnTo>
                <a:lnTo>
                  <a:pt x="604853" y="283751"/>
                </a:lnTo>
                <a:lnTo>
                  <a:pt x="691906" y="193226"/>
                </a:lnTo>
                <a:close/>
                <a:moveTo>
                  <a:pt x="77453" y="130914"/>
                </a:moveTo>
                <a:lnTo>
                  <a:pt x="228523" y="130914"/>
                </a:lnTo>
                <a:cubicBezTo>
                  <a:pt x="235245" y="130914"/>
                  <a:pt x="240694" y="136365"/>
                  <a:pt x="240694" y="143086"/>
                </a:cubicBezTo>
                <a:cubicBezTo>
                  <a:pt x="240694" y="149808"/>
                  <a:pt x="235243" y="155259"/>
                  <a:pt x="228521" y="155259"/>
                </a:cubicBezTo>
                <a:lnTo>
                  <a:pt x="77453" y="155259"/>
                </a:lnTo>
                <a:cubicBezTo>
                  <a:pt x="70732" y="155259"/>
                  <a:pt x="65281" y="149808"/>
                  <a:pt x="65281" y="143086"/>
                </a:cubicBezTo>
                <a:cubicBezTo>
                  <a:pt x="65281" y="136365"/>
                  <a:pt x="70732" y="130914"/>
                  <a:pt x="77453" y="130914"/>
                </a:cubicBezTo>
                <a:close/>
                <a:moveTo>
                  <a:pt x="77453" y="79011"/>
                </a:moveTo>
                <a:lnTo>
                  <a:pt x="179908" y="79011"/>
                </a:lnTo>
                <a:cubicBezTo>
                  <a:pt x="186630" y="79011"/>
                  <a:pt x="192079" y="84462"/>
                  <a:pt x="192079" y="91183"/>
                </a:cubicBezTo>
                <a:cubicBezTo>
                  <a:pt x="192079" y="97905"/>
                  <a:pt x="186629" y="103356"/>
                  <a:pt x="179905" y="103356"/>
                </a:cubicBezTo>
                <a:lnTo>
                  <a:pt x="77453" y="103356"/>
                </a:lnTo>
                <a:cubicBezTo>
                  <a:pt x="70732" y="103356"/>
                  <a:pt x="65281" y="97905"/>
                  <a:pt x="65281" y="91183"/>
                </a:cubicBezTo>
                <a:cubicBezTo>
                  <a:pt x="65281" y="84462"/>
                  <a:pt x="70732" y="79011"/>
                  <a:pt x="77453" y="79011"/>
                </a:cubicBezTo>
                <a:close/>
                <a:moveTo>
                  <a:pt x="431344" y="41538"/>
                </a:moveTo>
                <a:lnTo>
                  <a:pt x="431344" y="113349"/>
                </a:lnTo>
                <a:lnTo>
                  <a:pt x="503170" y="113349"/>
                </a:lnTo>
                <a:lnTo>
                  <a:pt x="445370" y="55549"/>
                </a:lnTo>
                <a:close/>
                <a:moveTo>
                  <a:pt x="24345" y="24348"/>
                </a:moveTo>
                <a:lnTo>
                  <a:pt x="24345" y="695621"/>
                </a:lnTo>
                <a:lnTo>
                  <a:pt x="520449" y="695621"/>
                </a:lnTo>
                <a:lnTo>
                  <a:pt x="520449" y="406629"/>
                </a:lnTo>
                <a:lnTo>
                  <a:pt x="454502" y="475169"/>
                </a:lnTo>
                <a:cubicBezTo>
                  <a:pt x="454165" y="475518"/>
                  <a:pt x="453805" y="475850"/>
                  <a:pt x="453428" y="476159"/>
                </a:cubicBezTo>
                <a:lnTo>
                  <a:pt x="397020" y="522197"/>
                </a:lnTo>
                <a:cubicBezTo>
                  <a:pt x="394769" y="524031"/>
                  <a:pt x="392042" y="524938"/>
                  <a:pt x="389324" y="524938"/>
                </a:cubicBezTo>
                <a:lnTo>
                  <a:pt x="386505" y="523771"/>
                </a:lnTo>
                <a:lnTo>
                  <a:pt x="371757" y="550302"/>
                </a:lnTo>
                <a:cubicBezTo>
                  <a:pt x="370223" y="553062"/>
                  <a:pt x="367679" y="555115"/>
                  <a:pt x="364660" y="556034"/>
                </a:cubicBezTo>
                <a:lnTo>
                  <a:pt x="311761" y="572126"/>
                </a:lnTo>
                <a:cubicBezTo>
                  <a:pt x="310597" y="572480"/>
                  <a:pt x="309404" y="572652"/>
                  <a:pt x="308220" y="572652"/>
                </a:cubicBezTo>
                <a:cubicBezTo>
                  <a:pt x="305039" y="572652"/>
                  <a:pt x="301929" y="571405"/>
                  <a:pt x="299611" y="569087"/>
                </a:cubicBezTo>
                <a:cubicBezTo>
                  <a:pt x="296432" y="565909"/>
                  <a:pt x="295264" y="561237"/>
                  <a:pt x="296572" y="556937"/>
                </a:cubicBezTo>
                <a:lnTo>
                  <a:pt x="312661" y="504037"/>
                </a:lnTo>
                <a:lnTo>
                  <a:pt x="317698" y="497801"/>
                </a:lnTo>
                <a:lnTo>
                  <a:pt x="79850" y="497801"/>
                </a:lnTo>
                <a:cubicBezTo>
                  <a:pt x="73129" y="497801"/>
                  <a:pt x="67678" y="492350"/>
                  <a:pt x="67678" y="485629"/>
                </a:cubicBezTo>
                <a:cubicBezTo>
                  <a:pt x="67678" y="478907"/>
                  <a:pt x="73129" y="473456"/>
                  <a:pt x="79850" y="473456"/>
                </a:cubicBezTo>
                <a:lnTo>
                  <a:pt x="346591" y="473456"/>
                </a:lnTo>
                <a:lnTo>
                  <a:pt x="346501" y="471682"/>
                </a:lnTo>
                <a:lnTo>
                  <a:pt x="366979" y="446589"/>
                </a:lnTo>
                <a:lnTo>
                  <a:pt x="79850" y="446589"/>
                </a:lnTo>
                <a:cubicBezTo>
                  <a:pt x="73129" y="446589"/>
                  <a:pt x="67678" y="441138"/>
                  <a:pt x="67678" y="434417"/>
                </a:cubicBezTo>
                <a:cubicBezTo>
                  <a:pt x="67678" y="427695"/>
                  <a:pt x="73129" y="422244"/>
                  <a:pt x="79850" y="422244"/>
                </a:cubicBezTo>
                <a:lnTo>
                  <a:pt x="386846" y="422244"/>
                </a:lnTo>
                <a:lnTo>
                  <a:pt x="392537" y="415271"/>
                </a:lnTo>
                <a:cubicBezTo>
                  <a:pt x="392845" y="414893"/>
                  <a:pt x="393176" y="414534"/>
                  <a:pt x="393527" y="414196"/>
                </a:cubicBezTo>
                <a:lnTo>
                  <a:pt x="467533" y="342985"/>
                </a:lnTo>
                <a:lnTo>
                  <a:pt x="464679" y="344167"/>
                </a:lnTo>
                <a:lnTo>
                  <a:pt x="79850" y="344167"/>
                </a:lnTo>
                <a:cubicBezTo>
                  <a:pt x="73129" y="344167"/>
                  <a:pt x="67678" y="338716"/>
                  <a:pt x="67678" y="331994"/>
                </a:cubicBezTo>
                <a:cubicBezTo>
                  <a:pt x="67678" y="325273"/>
                  <a:pt x="73129" y="319822"/>
                  <a:pt x="79850" y="319822"/>
                </a:cubicBezTo>
                <a:lnTo>
                  <a:pt x="464679" y="319822"/>
                </a:lnTo>
                <a:cubicBezTo>
                  <a:pt x="471401" y="319822"/>
                  <a:pt x="476851" y="325273"/>
                  <a:pt x="476851" y="331994"/>
                </a:cubicBezTo>
                <a:lnTo>
                  <a:pt x="475457" y="335360"/>
                </a:lnTo>
                <a:lnTo>
                  <a:pt x="520447" y="292069"/>
                </a:lnTo>
                <a:lnTo>
                  <a:pt x="520447" y="137694"/>
                </a:lnTo>
                <a:lnTo>
                  <a:pt x="419171" y="137694"/>
                </a:lnTo>
                <a:cubicBezTo>
                  <a:pt x="412450" y="137694"/>
                  <a:pt x="406999" y="132243"/>
                  <a:pt x="406999" y="125521"/>
                </a:cubicBezTo>
                <a:lnTo>
                  <a:pt x="406999" y="24348"/>
                </a:lnTo>
                <a:close/>
                <a:moveTo>
                  <a:pt x="12173" y="0"/>
                </a:moveTo>
                <a:lnTo>
                  <a:pt x="419172" y="0"/>
                </a:lnTo>
                <a:lnTo>
                  <a:pt x="427607" y="3492"/>
                </a:lnTo>
                <a:lnTo>
                  <a:pt x="427779" y="3526"/>
                </a:lnTo>
                <a:lnTo>
                  <a:pt x="464125" y="39872"/>
                </a:lnTo>
                <a:lnTo>
                  <a:pt x="541222" y="116885"/>
                </a:lnTo>
                <a:cubicBezTo>
                  <a:pt x="543510" y="119168"/>
                  <a:pt x="544794" y="122266"/>
                  <a:pt x="544794" y="125497"/>
                </a:cubicBezTo>
                <a:lnTo>
                  <a:pt x="544794" y="268658"/>
                </a:lnTo>
                <a:lnTo>
                  <a:pt x="665203" y="152892"/>
                </a:lnTo>
                <a:cubicBezTo>
                  <a:pt x="665317" y="152784"/>
                  <a:pt x="665431" y="152680"/>
                  <a:pt x="665548" y="152576"/>
                </a:cubicBezTo>
                <a:cubicBezTo>
                  <a:pt x="671277" y="147478"/>
                  <a:pt x="679918" y="147475"/>
                  <a:pt x="685650" y="152572"/>
                </a:cubicBezTo>
                <a:cubicBezTo>
                  <a:pt x="685829" y="152729"/>
                  <a:pt x="686000" y="152892"/>
                  <a:pt x="686170" y="153061"/>
                </a:cubicBezTo>
                <a:lnTo>
                  <a:pt x="715640" y="182532"/>
                </a:lnTo>
                <a:cubicBezTo>
                  <a:pt x="715806" y="182699"/>
                  <a:pt x="715970" y="182871"/>
                  <a:pt x="716126" y="183048"/>
                </a:cubicBezTo>
                <a:cubicBezTo>
                  <a:pt x="721218" y="188771"/>
                  <a:pt x="721222" y="197410"/>
                  <a:pt x="716133" y="203142"/>
                </a:cubicBezTo>
                <a:cubicBezTo>
                  <a:pt x="716026" y="203261"/>
                  <a:pt x="715915" y="203381"/>
                  <a:pt x="715804" y="203498"/>
                </a:cubicBezTo>
                <a:lnTo>
                  <a:pt x="613633" y="309742"/>
                </a:lnTo>
                <a:lnTo>
                  <a:pt x="613633" y="309745"/>
                </a:lnTo>
                <a:lnTo>
                  <a:pt x="613628" y="309747"/>
                </a:lnTo>
                <a:lnTo>
                  <a:pt x="544794" y="381325"/>
                </a:lnTo>
                <a:lnTo>
                  <a:pt x="544794" y="707791"/>
                </a:lnTo>
                <a:cubicBezTo>
                  <a:pt x="544794" y="714512"/>
                  <a:pt x="539343" y="719963"/>
                  <a:pt x="532621" y="719963"/>
                </a:cubicBezTo>
                <a:lnTo>
                  <a:pt x="12173" y="719963"/>
                </a:lnTo>
                <a:cubicBezTo>
                  <a:pt x="5451" y="719963"/>
                  <a:pt x="0" y="714512"/>
                  <a:pt x="0" y="707791"/>
                </a:cubicBezTo>
                <a:lnTo>
                  <a:pt x="0" y="12173"/>
                </a:lnTo>
                <a:cubicBezTo>
                  <a:pt x="0" y="5451"/>
                  <a:pt x="5451" y="0"/>
                  <a:pt x="12173" y="0"/>
                </a:cubicBezTo>
                <a:close/>
              </a:path>
            </a:pathLst>
          </a:custGeom>
          <a:ln/>
        </p:spPr>
        <p:style>
          <a:lnRef idx="2">
            <a:schemeClr val="accent3"/>
          </a:lnRef>
          <a:fillRef idx="1">
            <a:schemeClr val="lt1"/>
          </a:fillRef>
          <a:effectRef idx="0">
            <a:schemeClr val="accent3"/>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15" name="Овал 14">
            <a:extLst>
              <a:ext uri="{FF2B5EF4-FFF2-40B4-BE49-F238E27FC236}">
                <a16:creationId xmlns:a16="http://schemas.microsoft.com/office/drawing/2014/main" id="{2D32B977-9750-4D0F-B9A6-6ADA9C114285}"/>
              </a:ext>
            </a:extLst>
          </p:cNvPr>
          <p:cNvSpPr>
            <a:spLocks noChangeAspect="1"/>
          </p:cNvSpPr>
          <p:nvPr/>
        </p:nvSpPr>
        <p:spPr>
          <a:xfrm>
            <a:off x="1677470" y="2753274"/>
            <a:ext cx="1613388" cy="1613388"/>
          </a:xfrm>
          <a:prstGeom prst="ellipse">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wrap="square" lIns="0" tIns="0" rIns="0" bIns="0" rtlCol="0" anchor="ctr" anchorCtr="0"/>
          <a:lstStyle/>
          <a:p>
            <a:pPr algn="ctr"/>
            <a:r>
              <a:rPr lang="ru-RU" sz="1600" b="1" dirty="0">
                <a:latin typeface="Roboto Light" panose="020B0604020202020204" charset="0"/>
                <a:ea typeface="Roboto Light" panose="020B0604020202020204" charset="0"/>
                <a:cs typeface="Roboto Light" panose="020B0604020202020204" charset="0"/>
              </a:rPr>
              <a:t>Отозвать заявку можно</a:t>
            </a:r>
          </a:p>
        </p:txBody>
      </p:sp>
      <p:cxnSp>
        <p:nvCxnSpPr>
          <p:cNvPr id="4" name="Соединитель: уступ 3">
            <a:extLst>
              <a:ext uri="{FF2B5EF4-FFF2-40B4-BE49-F238E27FC236}">
                <a16:creationId xmlns:a16="http://schemas.microsoft.com/office/drawing/2014/main" id="{8312C5FE-6727-4A12-8B4D-745CA0C5CF50}"/>
              </a:ext>
            </a:extLst>
          </p:cNvPr>
          <p:cNvCxnSpPr>
            <a:cxnSpLocks/>
            <a:stCxn id="15" idx="0"/>
          </p:cNvCxnSpPr>
          <p:nvPr/>
        </p:nvCxnSpPr>
        <p:spPr>
          <a:xfrm rot="5400000" flipH="1" flipV="1">
            <a:off x="3190782" y="1864422"/>
            <a:ext cx="182234" cy="1595470"/>
          </a:xfrm>
          <a:prstGeom prst="bentConnector2">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Соединитель: уступ 15">
            <a:extLst>
              <a:ext uri="{FF2B5EF4-FFF2-40B4-BE49-F238E27FC236}">
                <a16:creationId xmlns:a16="http://schemas.microsoft.com/office/drawing/2014/main" id="{45C213B2-203B-414F-B2B5-D9B3173CD81F}"/>
              </a:ext>
            </a:extLst>
          </p:cNvPr>
          <p:cNvCxnSpPr>
            <a:cxnSpLocks/>
            <a:stCxn id="15" idx="4"/>
          </p:cNvCxnSpPr>
          <p:nvPr/>
        </p:nvCxnSpPr>
        <p:spPr>
          <a:xfrm rot="16200000" flipH="1">
            <a:off x="3196088" y="3654739"/>
            <a:ext cx="171627" cy="1595472"/>
          </a:xfrm>
          <a:prstGeom prst="bentConnector2">
            <a:avLst/>
          </a:prstGeom>
          <a:ln>
            <a:tailEnd type="triangle"/>
          </a:ln>
        </p:spPr>
        <p:style>
          <a:lnRef idx="3">
            <a:schemeClr val="accent6"/>
          </a:lnRef>
          <a:fillRef idx="0">
            <a:schemeClr val="accent6"/>
          </a:fillRef>
          <a:effectRef idx="2">
            <a:schemeClr val="accent6"/>
          </a:effectRef>
          <a:fontRef idx="minor">
            <a:schemeClr val="tx1"/>
          </a:fontRef>
        </p:style>
      </p:cxnSp>
      <p:sp>
        <p:nvSpPr>
          <p:cNvPr id="22" name="Прямоугольник 21">
            <a:extLst>
              <a:ext uri="{FF2B5EF4-FFF2-40B4-BE49-F238E27FC236}">
                <a16:creationId xmlns:a16="http://schemas.microsoft.com/office/drawing/2014/main" id="{E8CA06E6-8E86-4E5F-BA9D-BCC5717FE3C0}"/>
              </a:ext>
            </a:extLst>
          </p:cNvPr>
          <p:cNvSpPr/>
          <p:nvPr/>
        </p:nvSpPr>
        <p:spPr>
          <a:xfrm>
            <a:off x="4079634" y="2195817"/>
            <a:ext cx="5277576" cy="7385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dirty="0"/>
              <a:t>До окончания срока подачи заявок </a:t>
            </a:r>
          </a:p>
        </p:txBody>
      </p:sp>
      <p:sp>
        <p:nvSpPr>
          <p:cNvPr id="23" name="Прямоугольник 22">
            <a:extLst>
              <a:ext uri="{FF2B5EF4-FFF2-40B4-BE49-F238E27FC236}">
                <a16:creationId xmlns:a16="http://schemas.microsoft.com/office/drawing/2014/main" id="{EC4E63AE-CAD2-40FE-A158-58FB92A8CE46}"/>
              </a:ext>
            </a:extLst>
          </p:cNvPr>
          <p:cNvSpPr/>
          <p:nvPr/>
        </p:nvSpPr>
        <p:spPr>
          <a:xfrm>
            <a:off x="4079634" y="3264814"/>
            <a:ext cx="5292966" cy="176872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ru-RU" dirty="0"/>
              <a:t>С момента размещения в ЕИС итогового протокола до формирования заказчиком проекта контракта, за исключением случаев:</a:t>
            </a:r>
          </a:p>
          <a:p>
            <a:pPr marL="447675" indent="-215900">
              <a:buFontTx/>
              <a:buChar char="-"/>
            </a:pPr>
            <a:r>
              <a:rPr lang="ru-RU" dirty="0"/>
              <a:t>если заявка отклонена;</a:t>
            </a:r>
          </a:p>
          <a:p>
            <a:pPr marL="447675" indent="-215900">
              <a:buFontTx/>
              <a:buChar char="-"/>
            </a:pPr>
            <a:r>
              <a:rPr lang="ru-RU" dirty="0"/>
              <a:t>если заявке присвоен один из первых трех порядковых номеров.</a:t>
            </a:r>
          </a:p>
        </p:txBody>
      </p:sp>
      <p:sp>
        <p:nvSpPr>
          <p:cNvPr id="24" name="Прямоугольник 23">
            <a:extLst>
              <a:ext uri="{FF2B5EF4-FFF2-40B4-BE49-F238E27FC236}">
                <a16:creationId xmlns:a16="http://schemas.microsoft.com/office/drawing/2014/main" id="{627BBBCB-539F-4B90-80C2-F673159D88C1}"/>
              </a:ext>
            </a:extLst>
          </p:cNvPr>
          <p:cNvSpPr/>
          <p:nvPr/>
        </p:nvSpPr>
        <p:spPr>
          <a:xfrm>
            <a:off x="2382025" y="5205160"/>
            <a:ext cx="7968716" cy="830997"/>
          </a:xfrm>
          <a:prstGeom prst="rect">
            <a:avLst/>
          </a:prstGeom>
        </p:spPr>
        <p:txBody>
          <a:bodyPr wrap="square">
            <a:spAutoFit/>
          </a:bodyPr>
          <a:lstStyle/>
          <a:p>
            <a:pPr lvl="0"/>
            <a:endParaRPr lang="ru-RU" sz="1600" dirty="0">
              <a:latin typeface="Roboto Light" panose="020B0604020202020204" charset="0"/>
              <a:ea typeface="Roboto Light" panose="020B0604020202020204" charset="0"/>
              <a:cs typeface="Roboto Light" panose="020B0604020202020204" charset="0"/>
            </a:endParaRPr>
          </a:p>
          <a:p>
            <a:r>
              <a:rPr lang="ru-RU" sz="1600" b="1" dirty="0">
                <a:latin typeface="Roboto Light" panose="020B0604020202020204" charset="0"/>
                <a:ea typeface="Roboto Light" panose="020B0604020202020204" charset="0"/>
                <a:cs typeface="Roboto Light" panose="020B0604020202020204" charset="0"/>
              </a:rPr>
              <a:t>Все участники</a:t>
            </a:r>
            <a:r>
              <a:rPr lang="ru-RU" sz="1600" dirty="0">
                <a:latin typeface="Roboto Light" panose="020B0604020202020204" charset="0"/>
                <a:ea typeface="Roboto Light" panose="020B0604020202020204" charset="0"/>
                <a:cs typeface="Roboto Light" panose="020B0604020202020204" charset="0"/>
              </a:rPr>
              <a:t>, не отозвавшие заявки, имеют </a:t>
            </a:r>
            <a:r>
              <a:rPr lang="ru-RU" sz="1600" b="1" dirty="0">
                <a:latin typeface="Roboto Light" panose="020B0604020202020204" charset="0"/>
                <a:ea typeface="Roboto Light" panose="020B0604020202020204" charset="0"/>
                <a:cs typeface="Roboto Light" panose="020B0604020202020204" charset="0"/>
              </a:rPr>
              <a:t>обязанность</a:t>
            </a:r>
            <a:r>
              <a:rPr lang="ru-RU" sz="1600" dirty="0">
                <a:latin typeface="Roboto Light" panose="020B0604020202020204" charset="0"/>
                <a:ea typeface="Roboto Light" panose="020B0604020202020204" charset="0"/>
                <a:cs typeface="Roboto Light" panose="020B0604020202020204" charset="0"/>
              </a:rPr>
              <a:t> заключения контракта.</a:t>
            </a:r>
          </a:p>
        </p:txBody>
      </p:sp>
    </p:spTree>
    <p:extLst>
      <p:ext uri="{BB962C8B-B14F-4D97-AF65-F5344CB8AC3E}">
        <p14:creationId xmlns:p14="http://schemas.microsoft.com/office/powerpoint/2010/main" val="1852563657"/>
      </p:ext>
    </p:extLst>
  </p:cSld>
  <p:clrMapOvr>
    <a:masterClrMapping/>
  </p:clrMapOvr>
  <p:transition spd="slow">
    <p:fade thruBlk="1"/>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eaLnBrk="1" hangingPunct="1">
              <a:defRPr/>
            </a:pPr>
            <a:r>
              <a:rPr lang="ru-RU">
                <a:solidFill>
                  <a:schemeClr val="tx1">
                    <a:lumMod val="50000"/>
                    <a:lumOff val="50000"/>
                  </a:schemeClr>
                </a:solidFill>
              </a:rPr>
              <a:t>Особенности, установленные ст.110.2 </a:t>
            </a:r>
            <a:endParaRPr lang="ru-RU" dirty="0">
              <a:solidFill>
                <a:schemeClr val="tx1">
                  <a:lumMod val="50000"/>
                  <a:lumOff val="50000"/>
                </a:schemeClr>
              </a:solidFill>
            </a:endParaRPr>
          </a:p>
        </p:txBody>
      </p:sp>
      <p:graphicFrame>
        <p:nvGraphicFramePr>
          <p:cNvPr id="7" name="Схема 6"/>
          <p:cNvGraphicFramePr/>
          <p:nvPr>
            <p:extLst>
              <p:ext uri="{D42A27DB-BD31-4B8C-83A1-F6EECF244321}">
                <p14:modId xmlns:p14="http://schemas.microsoft.com/office/powerpoint/2010/main" val="2486558794"/>
              </p:ext>
            </p:extLst>
          </p:nvPr>
        </p:nvGraphicFramePr>
        <p:xfrm>
          <a:off x="1583499" y="1136527"/>
          <a:ext cx="8640960"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9453138"/>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eaLnBrk="1" hangingPunct="1">
              <a:defRPr/>
            </a:pPr>
            <a:r>
              <a:rPr lang="ru-RU" dirty="0">
                <a:solidFill>
                  <a:schemeClr val="tx1">
                    <a:lumMod val="50000"/>
                    <a:lumOff val="50000"/>
                  </a:schemeClr>
                </a:solidFill>
              </a:rPr>
              <a:t>Особенности, установленные ст.110.2 </a:t>
            </a:r>
          </a:p>
        </p:txBody>
      </p:sp>
      <p:graphicFrame>
        <p:nvGraphicFramePr>
          <p:cNvPr id="5" name="Схема 4"/>
          <p:cNvGraphicFramePr/>
          <p:nvPr>
            <p:extLst>
              <p:ext uri="{D42A27DB-BD31-4B8C-83A1-F6EECF244321}">
                <p14:modId xmlns:p14="http://schemas.microsoft.com/office/powerpoint/2010/main" val="4082723970"/>
              </p:ext>
            </p:extLst>
          </p:nvPr>
        </p:nvGraphicFramePr>
        <p:xfrm>
          <a:off x="1775520" y="1333863"/>
          <a:ext cx="8424936"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6538114"/>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normAutofit/>
          </a:bodyPr>
          <a:lstStyle/>
          <a:p>
            <a:pPr eaLnBrk="1" hangingPunct="1">
              <a:defRPr/>
            </a:pPr>
            <a:r>
              <a:rPr lang="ru-RU" sz="2800" dirty="0"/>
              <a:t>Изменение цены контракта и (или) объёма работ не более чем на 10%</a:t>
            </a:r>
          </a:p>
        </p:txBody>
      </p:sp>
      <p:sp>
        <p:nvSpPr>
          <p:cNvPr id="2" name="Прямоугольник 1">
            <a:extLst>
              <a:ext uri="{FF2B5EF4-FFF2-40B4-BE49-F238E27FC236}">
                <a16:creationId xmlns:a16="http://schemas.microsoft.com/office/drawing/2014/main" id="{A04D3C4C-DD0A-472A-8D97-1C1E6DC28B59}"/>
              </a:ext>
            </a:extLst>
          </p:cNvPr>
          <p:cNvSpPr/>
          <p:nvPr/>
        </p:nvSpPr>
        <p:spPr>
          <a:xfrm>
            <a:off x="235396" y="901839"/>
            <a:ext cx="11464235" cy="5632311"/>
          </a:xfrm>
          <a:prstGeom prst="rect">
            <a:avLst/>
          </a:prstGeom>
        </p:spPr>
        <p:txBody>
          <a:bodyPr wrap="square">
            <a:spAutoFit/>
          </a:bodyPr>
          <a:lstStyle/>
          <a:p>
            <a:pPr indent="342900" algn="just"/>
            <a:r>
              <a:rPr lang="ru-RU" dirty="0">
                <a:latin typeface="Times New Roman" panose="02020603050405020304" pitchFamily="18" charset="0"/>
              </a:rPr>
              <a:t>1. Изменение существенных условий контракта при его исполнении не допускается, за исключением их изменения по соглашению сторон в следующих случаях: </a:t>
            </a:r>
          </a:p>
          <a:p>
            <a:pPr indent="342900" algn="just"/>
            <a:r>
              <a:rPr lang="ru-RU" dirty="0">
                <a:latin typeface="Times New Roman" panose="02020603050405020304" pitchFamily="18" charset="0"/>
              </a:rPr>
              <a:t>1) утратил силу с 1 января 2022 года. - Федеральный </a:t>
            </a:r>
            <a:r>
              <a:rPr lang="ru-RU" dirty="0">
                <a:solidFill>
                  <a:srgbClr val="0000FF"/>
                </a:solidFill>
                <a:latin typeface="Times New Roman" panose="02020603050405020304" pitchFamily="18" charset="0"/>
                <a:hlinkClick r:id="rId2"/>
              </a:rPr>
              <a:t>закон</a:t>
            </a:r>
            <a:r>
              <a:rPr lang="ru-RU" dirty="0">
                <a:latin typeface="Times New Roman" panose="02020603050405020304" pitchFamily="18" charset="0"/>
              </a:rPr>
              <a:t> от 02.07.2021 N 360-ФЗ; </a:t>
            </a:r>
          </a:p>
          <a:p>
            <a:pPr indent="342900" algn="just"/>
            <a:r>
              <a:rPr lang="ru-RU" dirty="0">
                <a:latin typeface="Times New Roman" panose="02020603050405020304" pitchFamily="18" charset="0"/>
              </a:rPr>
              <a:t>1.1) при снижении цены контракта без изменения предусмотренных контрактом количества товара, объема работы или услуги, качества поставляемого товара, выполняемой работы, оказываемой услуги и иных условий контракта; </a:t>
            </a:r>
          </a:p>
          <a:p>
            <a:pPr indent="342900" algn="just"/>
            <a:r>
              <a:rPr lang="ru-RU" dirty="0">
                <a:latin typeface="Times New Roman" panose="02020603050405020304" pitchFamily="18" charset="0"/>
              </a:rPr>
              <a:t>1.2) если по предложению заказчика увеличиваются предусмотренные контрактом (за исключением контракта, предметом которого является выполнение работ по строительству, реконструкции, капитальному ремонту, сносу объекта капитального строительства, проведению работ по сохранению объектов культурного наследия (памятников истории и культуры) народов Российской Федерации) количество товара, объем работы или услуги не более чем на десять процентов или уменьшаются предусмотренные контрактом количество поставляемого товара, объем выполняемой работы или оказываемой услуги не более чем на десять процентов. При этом по соглашению сторон допускается изменение с учетом положений бюджетного законодательства Российской Федерации цены контракта пропорционально дополнительному количеству товара, дополнительному объему работы или услуги исходя из установленной в контракте цены единицы товара, работы или услуги, но не более чем на десять процентов цены контракта. При уменьшении предусмотренных контрактом количества товара, объема работы или услуги стороны контракта обязаны уменьшить цену контракта исходя из цены единицы товара, работы или услуги. Цена единицы дополнительно поставляемого товара или цена единицы товара при уменьшении предусмотренного контрактом количества поставляемого товара должна определяться как частное от деления первоначальной цены контракта на предусмотренное в контракте количество такого товара; </a:t>
            </a:r>
          </a:p>
        </p:txBody>
      </p:sp>
    </p:spTree>
    <p:extLst>
      <p:ext uri="{BB962C8B-B14F-4D97-AF65-F5344CB8AC3E}">
        <p14:creationId xmlns:p14="http://schemas.microsoft.com/office/powerpoint/2010/main" val="48251309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normAutofit/>
          </a:bodyPr>
          <a:lstStyle/>
          <a:p>
            <a:pPr eaLnBrk="1" hangingPunct="1">
              <a:defRPr/>
            </a:pPr>
            <a:r>
              <a:rPr lang="ru-RU" sz="2800" dirty="0"/>
              <a:t>Изменение цены контракта и (или) объёма работ не более чем на 10%</a:t>
            </a:r>
          </a:p>
        </p:txBody>
      </p:sp>
      <p:sp>
        <p:nvSpPr>
          <p:cNvPr id="2" name="Прямоугольник 1">
            <a:extLst>
              <a:ext uri="{FF2B5EF4-FFF2-40B4-BE49-F238E27FC236}">
                <a16:creationId xmlns:a16="http://schemas.microsoft.com/office/drawing/2014/main" id="{A04D3C4C-DD0A-472A-8D97-1C1E6DC28B59}"/>
              </a:ext>
            </a:extLst>
          </p:cNvPr>
          <p:cNvSpPr/>
          <p:nvPr/>
        </p:nvSpPr>
        <p:spPr>
          <a:xfrm>
            <a:off x="363882" y="1080743"/>
            <a:ext cx="11464235" cy="5632311"/>
          </a:xfrm>
          <a:prstGeom prst="rect">
            <a:avLst/>
          </a:prstGeom>
        </p:spPr>
        <p:txBody>
          <a:bodyPr wrap="square">
            <a:spAutoFit/>
          </a:bodyPr>
          <a:lstStyle/>
          <a:p>
            <a:pPr indent="342900" algn="just"/>
            <a:r>
              <a:rPr lang="ru-RU" dirty="0">
                <a:latin typeface="Times New Roman" panose="02020603050405020304" pitchFamily="18" charset="0"/>
              </a:rPr>
              <a:t>1.3) при изменении объема и (или) видов выполняемых работ по контракту, предметом которого является выполнение работ по строительству, реконструкции, капитальному ремонту, сносу объекта капитального строительства, проведению работ по сохранению объектов культурного наследия (памятников истории и культуры) народов Российской Федерации, а также по контрактам, предусмотренным частями 16 и 16.1 статьи 34 настоящего Федерального закона. При этом допускается изменение с учетом положений бюджетного законодательства Российской Федерации цены контракта не более чем на десять процентов цены контракта;</a:t>
            </a:r>
          </a:p>
          <a:p>
            <a:pPr indent="342900" algn="just"/>
            <a:r>
              <a:rPr lang="ru-RU" dirty="0">
                <a:latin typeface="Times New Roman" panose="02020603050405020304" pitchFamily="18" charset="0"/>
              </a:rPr>
              <a:t>2) если цена заключенного для обеспечения федеральных нужд на срок не менее чем три года контракта составляет либо превышает размер цены, установленный Правительством Российской Федерации, и исполнение указанного контракта по независящим от сторон контракта обстоятельствам без изменения его условий невозможно, данные условия могут быть изменены на основании решения Правительства Российской Федерации;</a:t>
            </a:r>
          </a:p>
          <a:p>
            <a:pPr indent="342900" algn="just"/>
            <a:r>
              <a:rPr lang="ru-RU" dirty="0">
                <a:latin typeface="Times New Roman" panose="02020603050405020304" pitchFamily="18" charset="0"/>
              </a:rPr>
              <a:t>3) если цена заключенного для обеспечения нужд субъекта Российской Федерации на срок не менее чем три года контракта составляет или превышает размер цены, установленный Правительством Российской Федерации, и исполнение указанного контракта по независящим от сторон контракта обстоятельствам без изменения его условий невозможно, данные условия могут быть изменены на основании решения высшего исполнительного органа государственной власти субъекта Российской Федерации;</a:t>
            </a:r>
          </a:p>
          <a:p>
            <a:pPr indent="342900" algn="just"/>
            <a:r>
              <a:rPr lang="ru-RU" dirty="0">
                <a:latin typeface="Times New Roman" panose="02020603050405020304" pitchFamily="18" charset="0"/>
              </a:rPr>
              <a:t>4) если цена заключенного для обеспечения муниципальных нужд на срок не менее одного года контракта составляет или превышает размер цены, установленный Правительством Российской Федерации, и исполнение указанного контракта по независящим от сторон контракта обстоятельствам без изменения его условий невозможно, указанные условия могут быть изменены на основании решения местной администрации;</a:t>
            </a:r>
          </a:p>
          <a:p>
            <a:pPr indent="342900" algn="just"/>
            <a:endParaRPr lang="ru-RU" dirty="0">
              <a:latin typeface="Times New Roman" panose="02020603050405020304" pitchFamily="18" charset="0"/>
            </a:endParaRPr>
          </a:p>
        </p:txBody>
      </p:sp>
    </p:spTree>
    <p:extLst>
      <p:ext uri="{BB962C8B-B14F-4D97-AF65-F5344CB8AC3E}">
        <p14:creationId xmlns:p14="http://schemas.microsoft.com/office/powerpoint/2010/main" val="3778321464"/>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normAutofit/>
          </a:bodyPr>
          <a:lstStyle/>
          <a:p>
            <a:pPr eaLnBrk="1" hangingPunct="1">
              <a:defRPr/>
            </a:pPr>
            <a:r>
              <a:rPr lang="ru-RU" sz="2800" dirty="0"/>
              <a:t>Изменение цены контракта и (или) объёма работ не более чем на 10%</a:t>
            </a:r>
          </a:p>
        </p:txBody>
      </p:sp>
      <p:sp>
        <p:nvSpPr>
          <p:cNvPr id="2" name="Прямоугольник 1">
            <a:extLst>
              <a:ext uri="{FF2B5EF4-FFF2-40B4-BE49-F238E27FC236}">
                <a16:creationId xmlns:a16="http://schemas.microsoft.com/office/drawing/2014/main" id="{A04D3C4C-DD0A-472A-8D97-1C1E6DC28B59}"/>
              </a:ext>
            </a:extLst>
          </p:cNvPr>
          <p:cNvSpPr/>
          <p:nvPr/>
        </p:nvSpPr>
        <p:spPr>
          <a:xfrm>
            <a:off x="363882" y="1080743"/>
            <a:ext cx="11464235" cy="4524315"/>
          </a:xfrm>
          <a:prstGeom prst="rect">
            <a:avLst/>
          </a:prstGeom>
        </p:spPr>
        <p:txBody>
          <a:bodyPr wrap="square">
            <a:spAutoFit/>
          </a:bodyPr>
          <a:lstStyle/>
          <a:p>
            <a:pPr indent="342900" algn="just"/>
            <a:r>
              <a:rPr lang="ru-RU" dirty="0">
                <a:latin typeface="Times New Roman" panose="02020603050405020304" pitchFamily="18" charset="0"/>
              </a:rPr>
              <a:t>5) изменение в соответствии с законодательством Российской Федерации регулируемых цен (тарифов) на товары, работы, услуги;</a:t>
            </a:r>
          </a:p>
          <a:p>
            <a:pPr indent="342900" algn="just"/>
            <a:endParaRPr lang="ru-RU" dirty="0">
              <a:latin typeface="Times New Roman" panose="02020603050405020304" pitchFamily="18" charset="0"/>
            </a:endParaRPr>
          </a:p>
          <a:p>
            <a:pPr indent="342900" algn="just"/>
            <a:r>
              <a:rPr lang="ru-RU" dirty="0">
                <a:latin typeface="Times New Roman" panose="02020603050405020304" pitchFamily="18" charset="0"/>
              </a:rPr>
              <a:t>6) в случаях, предусмотренных пунктом 6 статьи 161 Бюджетного кодекса Российской Федерации, при уменьшении ранее доведенных до государственного или муниципального заказчика как получателя бюджетных средств лимитов бюджетных обязательств. При этом государственный или муниципальный заказчик в ходе исполнения контракта обеспечивает согласование новых условий контракта, в том числе цены и (или) сроков исполнения контракта и (или) количества товара, объема работы или услуги, предусмотренных контрактом;</a:t>
            </a:r>
          </a:p>
          <a:p>
            <a:pPr indent="342900" algn="just"/>
            <a:endParaRPr lang="ru-RU" dirty="0">
              <a:latin typeface="Times New Roman" panose="02020603050405020304" pitchFamily="18" charset="0"/>
            </a:endParaRPr>
          </a:p>
          <a:p>
            <a:pPr indent="342900" algn="just"/>
            <a:r>
              <a:rPr lang="ru-RU" dirty="0">
                <a:latin typeface="Times New Roman" panose="02020603050405020304" pitchFamily="18" charset="0"/>
              </a:rPr>
              <a:t>7) в случае заключения контракта с иностранной организацией на лечение гражданина Российской Федерации за пределами территории Российской Федерации цена контракта может быть изменена при увеличении или уменьшении по медицинским показаниям перечня услуг, связанных с лечением гражданина Российской Федерации;</a:t>
            </a:r>
          </a:p>
          <a:p>
            <a:pPr indent="342900" algn="just"/>
            <a:endParaRPr lang="ru-RU" dirty="0">
              <a:latin typeface="Times New Roman" panose="02020603050405020304" pitchFamily="18" charset="0"/>
            </a:endParaRPr>
          </a:p>
          <a:p>
            <a:pPr indent="342900" algn="just"/>
            <a:endParaRPr lang="ru-RU" dirty="0">
              <a:latin typeface="Times New Roman" panose="02020603050405020304" pitchFamily="18" charset="0"/>
            </a:endParaRPr>
          </a:p>
          <a:p>
            <a:pPr indent="342900" algn="just"/>
            <a:endParaRPr lang="ru-RU" dirty="0">
              <a:latin typeface="Times New Roman" panose="02020603050405020304" pitchFamily="18" charset="0"/>
            </a:endParaRPr>
          </a:p>
        </p:txBody>
      </p:sp>
    </p:spTree>
    <p:extLst>
      <p:ext uri="{BB962C8B-B14F-4D97-AF65-F5344CB8AC3E}">
        <p14:creationId xmlns:p14="http://schemas.microsoft.com/office/powerpoint/2010/main" val="3413815819"/>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normAutofit/>
          </a:bodyPr>
          <a:lstStyle/>
          <a:p>
            <a:pPr eaLnBrk="1" hangingPunct="1">
              <a:defRPr/>
            </a:pPr>
            <a:r>
              <a:rPr lang="ru-RU" sz="2800" dirty="0"/>
              <a:t>Изменение цены контракта и (или) объёма работ не более чем на 10%</a:t>
            </a:r>
          </a:p>
        </p:txBody>
      </p:sp>
      <p:sp>
        <p:nvSpPr>
          <p:cNvPr id="2" name="Прямоугольник 1">
            <a:extLst>
              <a:ext uri="{FF2B5EF4-FFF2-40B4-BE49-F238E27FC236}">
                <a16:creationId xmlns:a16="http://schemas.microsoft.com/office/drawing/2014/main" id="{A04D3C4C-DD0A-472A-8D97-1C1E6DC28B59}"/>
              </a:ext>
            </a:extLst>
          </p:cNvPr>
          <p:cNvSpPr/>
          <p:nvPr/>
        </p:nvSpPr>
        <p:spPr>
          <a:xfrm>
            <a:off x="363882" y="1080743"/>
            <a:ext cx="11464235" cy="5632311"/>
          </a:xfrm>
          <a:prstGeom prst="rect">
            <a:avLst/>
          </a:prstGeom>
        </p:spPr>
        <p:txBody>
          <a:bodyPr wrap="square">
            <a:spAutoFit/>
          </a:bodyPr>
          <a:lstStyle/>
          <a:p>
            <a:pPr indent="342900" algn="just"/>
            <a:r>
              <a:rPr lang="ru-RU" dirty="0">
                <a:latin typeface="Times New Roman" panose="02020603050405020304" pitchFamily="18" charset="0"/>
              </a:rPr>
              <a:t>8) если при исполнении заключенного на срок не менее одного года контракта, предусмотренного частью 16 (при условии, что контракт жизненного цикла предусматривает проектирование, строительство, реконструкцию, капитальный ремонт объекта капитального строительства) и частью 16.1 статьи 34 настоящего Федерального закона, контракта, предметом которого является выполнение работ по строительству, реконструкции, капитальному ремонту, сносу объекта капитального строительства, проведению работ по сохранению объектов культурного наследия, цена которого составляет или превышает предельный размер (предельные размеры) цены, установленный Правительством Российской Федерации, возникли независящие от сторон контракта обстоятельства, влекущие невозможность его исполнения, в том числе необходимость внесения изменений в проектную документацию. Предусмотренное настоящим пунктом изменение осуществляется при наличии в письменной форме обоснования такого изменения на основании решения Правительства Российской Федерации, высшего исполнительного органа государственной власти субъекта Российской Федерации, местной администрации при осуществлении закупки для федеральных нужд, нужд субъекта Российской Федерации, муниципальных нужд соответственно и при условии, что такое изменение не приведет к увеличению срока исполнения контракта и (или) цены контракта более чем на тридцать процентов. При этом в указанный срок не включается срок получения в соответствии с законодательством о градостроительной деятельности положительного заключения экспертизы проектной документации в случае необходимости внесения в нее изменений;</a:t>
            </a:r>
          </a:p>
          <a:p>
            <a:pPr indent="342900" algn="just"/>
            <a:endParaRPr lang="ru-RU" dirty="0">
              <a:latin typeface="Times New Roman" panose="02020603050405020304" pitchFamily="18" charset="0"/>
            </a:endParaRPr>
          </a:p>
          <a:p>
            <a:pPr indent="342900" algn="just"/>
            <a:endParaRPr lang="ru-RU" dirty="0">
              <a:latin typeface="Times New Roman" panose="02020603050405020304" pitchFamily="18" charset="0"/>
            </a:endParaRPr>
          </a:p>
          <a:p>
            <a:pPr indent="342900" algn="just"/>
            <a:endParaRPr lang="ru-RU" dirty="0">
              <a:latin typeface="Times New Roman" panose="02020603050405020304" pitchFamily="18" charset="0"/>
            </a:endParaRPr>
          </a:p>
        </p:txBody>
      </p:sp>
    </p:spTree>
    <p:extLst>
      <p:ext uri="{BB962C8B-B14F-4D97-AF65-F5344CB8AC3E}">
        <p14:creationId xmlns:p14="http://schemas.microsoft.com/office/powerpoint/2010/main" val="391602537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normAutofit/>
          </a:bodyPr>
          <a:lstStyle/>
          <a:p>
            <a:pPr eaLnBrk="1" hangingPunct="1">
              <a:defRPr/>
            </a:pPr>
            <a:r>
              <a:rPr lang="ru-RU" sz="2800" dirty="0"/>
              <a:t>Изменение цены контракта и (или) объёма работ не более чем на 10%</a:t>
            </a:r>
          </a:p>
        </p:txBody>
      </p:sp>
      <p:sp>
        <p:nvSpPr>
          <p:cNvPr id="2" name="Прямоугольник 1">
            <a:extLst>
              <a:ext uri="{FF2B5EF4-FFF2-40B4-BE49-F238E27FC236}">
                <a16:creationId xmlns:a16="http://schemas.microsoft.com/office/drawing/2014/main" id="{A04D3C4C-DD0A-472A-8D97-1C1E6DC28B59}"/>
              </a:ext>
            </a:extLst>
          </p:cNvPr>
          <p:cNvSpPr/>
          <p:nvPr/>
        </p:nvSpPr>
        <p:spPr>
          <a:xfrm>
            <a:off x="363882" y="1080743"/>
            <a:ext cx="11464235" cy="5078313"/>
          </a:xfrm>
          <a:prstGeom prst="rect">
            <a:avLst/>
          </a:prstGeom>
        </p:spPr>
        <p:txBody>
          <a:bodyPr wrap="square">
            <a:spAutoFit/>
          </a:bodyPr>
          <a:lstStyle/>
          <a:p>
            <a:pPr indent="342900" algn="just"/>
            <a:r>
              <a:rPr lang="ru-RU" dirty="0">
                <a:latin typeface="Times New Roman" panose="02020603050405020304" pitchFamily="18" charset="0"/>
              </a:rPr>
              <a:t>9) если контракт, предусмотренный частью 16 (при условии, что контракт жизненного цикла предусматривает проектирование, строительство, реконструкцию, капитальный ремонт объекта капитального строительства) и частью 16.1 статьи 34 настоящего Федерального закона, контракт, предметом которого является выполнение работ по строительству, реконструкции, капитальному ремонту, сносу объекта капитального строительства, проведению работ по сохранению объектов культурного наследия, по независящим от сторон контракта обстоятельствам, влекущим невозможность его исполнения, в том числе необходимость внесения изменений в проектную документацию, либо по вине подрядчика не исполнен в установленный в контракте срок, допускается однократное изменение срока исполнения контракта на срок, не превышающий срока исполнения контракта, предусмотренного при его заключении. При этом в случае, если обеспечение исполнения контракта осуществлено путем внесения денежных средств, по соглашению сторон определяется новый срок возврата заказчиком подрядчику денежных средств, внесенных в качестве обеспечения исполнения контракта. В случае неисполнения контракта в срок по вине подрядчика предусмотренное настоящим пунктом изменение срока осуществляется при условии отсутствия неисполненных подрядчиком требований об уплате неустоек (штрафов, пеней), предъявленных заказчиком в соответствии с настоящим Федеральным законом, предоставления подрядчиком в соответствии с настоящим Федеральным законом обеспечения исполнения контракта;</a:t>
            </a:r>
          </a:p>
          <a:p>
            <a:pPr indent="342900" algn="just"/>
            <a:endParaRPr lang="ru-RU" dirty="0">
              <a:latin typeface="Times New Roman" panose="02020603050405020304" pitchFamily="18" charset="0"/>
            </a:endParaRPr>
          </a:p>
          <a:p>
            <a:pPr indent="342900" algn="just"/>
            <a:endParaRPr lang="ru-RU" dirty="0">
              <a:latin typeface="Times New Roman" panose="02020603050405020304" pitchFamily="18" charset="0"/>
            </a:endParaRPr>
          </a:p>
          <a:p>
            <a:pPr indent="342900" algn="just"/>
            <a:endParaRPr lang="ru-RU" dirty="0">
              <a:latin typeface="Times New Roman" panose="02020603050405020304" pitchFamily="18" charset="0"/>
            </a:endParaRPr>
          </a:p>
        </p:txBody>
      </p:sp>
    </p:spTree>
    <p:extLst>
      <p:ext uri="{BB962C8B-B14F-4D97-AF65-F5344CB8AC3E}">
        <p14:creationId xmlns:p14="http://schemas.microsoft.com/office/powerpoint/2010/main" val="373406010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normAutofit/>
          </a:bodyPr>
          <a:lstStyle/>
          <a:p>
            <a:pPr eaLnBrk="1" hangingPunct="1">
              <a:defRPr/>
            </a:pPr>
            <a:r>
              <a:rPr lang="ru-RU" sz="2800" dirty="0"/>
              <a:t>Изменение цены контракта и (или) объёма работ не более чем на 10%</a:t>
            </a:r>
          </a:p>
        </p:txBody>
      </p:sp>
      <p:sp>
        <p:nvSpPr>
          <p:cNvPr id="2" name="Прямоугольник 1">
            <a:extLst>
              <a:ext uri="{FF2B5EF4-FFF2-40B4-BE49-F238E27FC236}">
                <a16:creationId xmlns:a16="http://schemas.microsoft.com/office/drawing/2014/main" id="{A04D3C4C-DD0A-472A-8D97-1C1E6DC28B59}"/>
              </a:ext>
            </a:extLst>
          </p:cNvPr>
          <p:cNvSpPr/>
          <p:nvPr/>
        </p:nvSpPr>
        <p:spPr>
          <a:xfrm>
            <a:off x="363882" y="1080743"/>
            <a:ext cx="11464235" cy="5078313"/>
          </a:xfrm>
          <a:prstGeom prst="rect">
            <a:avLst/>
          </a:prstGeom>
        </p:spPr>
        <p:txBody>
          <a:bodyPr wrap="square">
            <a:spAutoFit/>
          </a:bodyPr>
          <a:lstStyle/>
          <a:p>
            <a:pPr indent="342900" algn="just"/>
            <a:r>
              <a:rPr lang="ru-RU" dirty="0">
                <a:latin typeface="Times New Roman" panose="02020603050405020304" pitchFamily="18" charset="0"/>
              </a:rPr>
              <a:t>10) в случае заключения контракта с единственным поставщиком (подрядчиком, исполнителем) в соответствии с пунктами 1, 8, 22, 23, 29, 32, 34, 51 части 1 статьи 93 настоящего Федерального закона;</a:t>
            </a:r>
          </a:p>
          <a:p>
            <a:pPr indent="342900" algn="just"/>
            <a:endParaRPr lang="ru-RU" dirty="0">
              <a:latin typeface="Times New Roman" panose="02020603050405020304" pitchFamily="18" charset="0"/>
            </a:endParaRPr>
          </a:p>
          <a:p>
            <a:pPr indent="342900" algn="just"/>
            <a:r>
              <a:rPr lang="ru-RU" dirty="0">
                <a:latin typeface="Times New Roman" panose="02020603050405020304" pitchFamily="18" charset="0"/>
              </a:rPr>
              <a:t>11) если при исполнении контракта, предусмотренного частью 16 (при условии, что контракт жизненного цикла предусматривает проектирование, строительство, реконструкцию, капитальный ремонт объекта капитального строительства) и частью 16.1 статьи 34 настоящего Федерального закона, сметная стоимость строительства, реконструкции, капитального ремонта, определенная по результатам проверки на предмет достоверности ее определения в ходе проведения государственной экспертизы проектной документации, превышает цену такого контракта. Предусмотренное настоящим пунктом изменение существенных условий осуществляется с учетом такой сметной стоимости строительства, реконструкции, капитального ремонта объекта капитального строительства на основании решения Правительства Российской Федерации, высшего исполнительного органа государственной власти субъекта Российской Федерации, местной администрации при осуществлении закупки для федеральных нужд, нужд субъекта Российской Федерации, муниципальных нужд соответственно и при условии, что такое изменение существенных условий не приведет к увеличению цены контракта более чем на тридцать процентов;</a:t>
            </a:r>
          </a:p>
          <a:p>
            <a:pPr indent="342900" algn="just"/>
            <a:endParaRPr lang="ru-RU" dirty="0">
              <a:latin typeface="Times New Roman" panose="02020603050405020304" pitchFamily="18" charset="0"/>
            </a:endParaRPr>
          </a:p>
          <a:p>
            <a:pPr indent="342900" algn="just"/>
            <a:endParaRPr lang="ru-RU" dirty="0">
              <a:latin typeface="Times New Roman" panose="02020603050405020304" pitchFamily="18" charset="0"/>
            </a:endParaRPr>
          </a:p>
          <a:p>
            <a:pPr indent="342900" algn="just"/>
            <a:endParaRPr lang="ru-RU" dirty="0">
              <a:latin typeface="Times New Roman" panose="02020603050405020304" pitchFamily="18" charset="0"/>
            </a:endParaRPr>
          </a:p>
        </p:txBody>
      </p:sp>
    </p:spTree>
    <p:extLst>
      <p:ext uri="{BB962C8B-B14F-4D97-AF65-F5344CB8AC3E}">
        <p14:creationId xmlns:p14="http://schemas.microsoft.com/office/powerpoint/2010/main" val="371823510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normAutofit/>
          </a:bodyPr>
          <a:lstStyle/>
          <a:p>
            <a:pPr eaLnBrk="1" hangingPunct="1">
              <a:defRPr/>
            </a:pPr>
            <a:r>
              <a:rPr lang="ru-RU" sz="2800" dirty="0"/>
              <a:t>Изменение цены контракта и (или) объёма работ не более чем на 10%</a:t>
            </a:r>
          </a:p>
        </p:txBody>
      </p:sp>
      <p:sp>
        <p:nvSpPr>
          <p:cNvPr id="2" name="Прямоугольник 1">
            <a:extLst>
              <a:ext uri="{FF2B5EF4-FFF2-40B4-BE49-F238E27FC236}">
                <a16:creationId xmlns:a16="http://schemas.microsoft.com/office/drawing/2014/main" id="{A04D3C4C-DD0A-472A-8D97-1C1E6DC28B59}"/>
              </a:ext>
            </a:extLst>
          </p:cNvPr>
          <p:cNvSpPr/>
          <p:nvPr/>
        </p:nvSpPr>
        <p:spPr>
          <a:xfrm>
            <a:off x="363882" y="1080743"/>
            <a:ext cx="11464235" cy="4524315"/>
          </a:xfrm>
          <a:prstGeom prst="rect">
            <a:avLst/>
          </a:prstGeom>
        </p:spPr>
        <p:txBody>
          <a:bodyPr wrap="square">
            <a:spAutoFit/>
          </a:bodyPr>
          <a:lstStyle/>
          <a:p>
            <a:pPr indent="342900" algn="just"/>
            <a:r>
              <a:rPr lang="ru-RU" dirty="0">
                <a:latin typeface="Times New Roman" panose="02020603050405020304" pitchFamily="18" charset="0"/>
              </a:rPr>
              <a:t>12) если при исполнении контракта изменяется срок исполнения отдельного этапа (отдельных этапов) исполнения контракта в рамках срока исполнения контракта, предусмотренного при его заключении;</a:t>
            </a:r>
          </a:p>
          <a:p>
            <a:pPr indent="342900" algn="just"/>
            <a:endParaRPr lang="ru-RU" dirty="0">
              <a:latin typeface="Times New Roman" panose="02020603050405020304" pitchFamily="18" charset="0"/>
            </a:endParaRPr>
          </a:p>
          <a:p>
            <a:pPr indent="342900" algn="just"/>
            <a:r>
              <a:rPr lang="ru-RU" dirty="0">
                <a:latin typeface="Times New Roman" panose="02020603050405020304" pitchFamily="18" charset="0"/>
              </a:rPr>
              <a:t>13) если при исполнении заключенного на срок не менее одного года контракта, предметом которого является выполнение научно-исследовательских, опытно-конструкторских или технологических работ, цена которого составляет или превышает предельный размер (предельные размеры) цены, установленный Правительством Российской Федерации, возникли независящие от сторон контракта обстоятельства, влекущие невозможность его исполнения. Предусмотренное настоящим пунктом изменение осуществляется при наличии в письменной форме обоснования такого изменения на основании решения Правительства Российской Федерации, высшего исполнительного органа государственной власти субъекта Российской Федерации, местной администрации при осуществлении закупки для федеральных нужд, нужд субъекта Российской Федерации, муниципальных нужд соответственно и при условии, что такое изменение не приведет к увеличению срока исполнения контракта и (или) цены контракта более чем на тридцать процентов.</a:t>
            </a:r>
          </a:p>
          <a:p>
            <a:pPr indent="342900" algn="just"/>
            <a:endParaRPr lang="ru-RU" dirty="0">
              <a:latin typeface="Times New Roman" panose="02020603050405020304" pitchFamily="18" charset="0"/>
            </a:endParaRPr>
          </a:p>
          <a:p>
            <a:pPr indent="342900" algn="just"/>
            <a:endParaRPr lang="ru-RU" dirty="0">
              <a:latin typeface="Times New Roman" panose="02020603050405020304" pitchFamily="18" charset="0"/>
            </a:endParaRPr>
          </a:p>
          <a:p>
            <a:pPr indent="342900" algn="just"/>
            <a:endParaRPr lang="ru-RU" dirty="0">
              <a:latin typeface="Times New Roman" panose="02020603050405020304" pitchFamily="18" charset="0"/>
            </a:endParaRPr>
          </a:p>
        </p:txBody>
      </p:sp>
    </p:spTree>
    <p:extLst>
      <p:ext uri="{BB962C8B-B14F-4D97-AF65-F5344CB8AC3E}">
        <p14:creationId xmlns:p14="http://schemas.microsoft.com/office/powerpoint/2010/main" val="74568956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normAutofit/>
          </a:bodyPr>
          <a:lstStyle/>
          <a:p>
            <a:pPr eaLnBrk="1" hangingPunct="1">
              <a:defRPr/>
            </a:pPr>
            <a:r>
              <a:rPr lang="ru-RU" sz="2800" dirty="0"/>
              <a:t>Изменение цены контракта и (или) объёма работ не более чем на 10%</a:t>
            </a:r>
          </a:p>
        </p:txBody>
      </p:sp>
      <p:sp>
        <p:nvSpPr>
          <p:cNvPr id="2" name="Прямоугольник 1">
            <a:extLst>
              <a:ext uri="{FF2B5EF4-FFF2-40B4-BE49-F238E27FC236}">
                <a16:creationId xmlns:a16="http://schemas.microsoft.com/office/drawing/2014/main" id="{A04D3C4C-DD0A-472A-8D97-1C1E6DC28B59}"/>
              </a:ext>
            </a:extLst>
          </p:cNvPr>
          <p:cNvSpPr/>
          <p:nvPr/>
        </p:nvSpPr>
        <p:spPr>
          <a:xfrm>
            <a:off x="363882" y="1080743"/>
            <a:ext cx="11464235" cy="5078313"/>
          </a:xfrm>
          <a:prstGeom prst="rect">
            <a:avLst/>
          </a:prstGeom>
        </p:spPr>
        <p:txBody>
          <a:bodyPr wrap="square">
            <a:spAutoFit/>
          </a:bodyPr>
          <a:lstStyle/>
          <a:p>
            <a:pPr indent="342900" algn="just"/>
            <a:r>
              <a:rPr lang="ru-RU" dirty="0">
                <a:latin typeface="Times New Roman" panose="02020603050405020304" pitchFamily="18" charset="0"/>
              </a:rPr>
              <a:t>1.2. В случае, если при исполнении контракта, предусмотренного частью 16 (при условии, что контракт жизненного цикла предусматривает проектирование, строительство, реконструкцию, капитальный ремонт объекта капитального строительства) и частью 16.1 статьи 34 настоящего Федерального закона, цена такого контракта превышает сметную стоимость строительства, реконструкции, капитального ремонта объекта капитального строительства, определенную по результатам проверки на предмет достоверности ее определения в ходе проведения государственной экспертизы проектной документации, цена такого контракта должна быть уменьшена с учетом указанной сметной стоимости строительства, реконструкции, капитального ремонта объекта капитального строительства.</a:t>
            </a:r>
          </a:p>
          <a:p>
            <a:pPr indent="342900" algn="just"/>
            <a:endParaRPr lang="ru-RU" dirty="0">
              <a:latin typeface="Times New Roman" panose="02020603050405020304" pitchFamily="18" charset="0"/>
            </a:endParaRPr>
          </a:p>
          <a:p>
            <a:pPr indent="342900" algn="just"/>
            <a:r>
              <a:rPr lang="ru-RU" dirty="0">
                <a:latin typeface="Times New Roman" panose="02020603050405020304" pitchFamily="18" charset="0"/>
              </a:rPr>
              <a:t>1.3. Предусмотренные частью 1 настоящей статьи изменения осуществляются при условии предоставления поставщиком (подрядчиком, исполнителем) в соответствии с настоящим Федеральным законом обеспечения исполнения контракта, если такие изменения влекут возникновение новых обязательств поставщика (подрядчика, исполнителя), не обеспеченных ранее предоставленным обеспечением исполнения контракта, и если при определении поставщика (подрядчика, исполнителя) требование обеспечения исполнения контракта установлено в соответствии со статьей 96 настоящего Федерального закона.</a:t>
            </a:r>
          </a:p>
          <a:p>
            <a:pPr indent="342900" algn="just"/>
            <a:endParaRPr lang="ru-RU" dirty="0">
              <a:latin typeface="Times New Roman" panose="02020603050405020304" pitchFamily="18" charset="0"/>
            </a:endParaRPr>
          </a:p>
          <a:p>
            <a:pPr indent="342900" algn="just"/>
            <a:endParaRPr lang="ru-RU" dirty="0">
              <a:latin typeface="Times New Roman" panose="02020603050405020304" pitchFamily="18" charset="0"/>
            </a:endParaRPr>
          </a:p>
          <a:p>
            <a:pPr indent="342900" algn="just"/>
            <a:endParaRPr lang="ru-RU" dirty="0">
              <a:latin typeface="Times New Roman" panose="02020603050405020304" pitchFamily="18" charset="0"/>
            </a:endParaRPr>
          </a:p>
        </p:txBody>
      </p:sp>
    </p:spTree>
    <p:extLst>
      <p:ext uri="{BB962C8B-B14F-4D97-AF65-F5344CB8AC3E}">
        <p14:creationId xmlns:p14="http://schemas.microsoft.com/office/powerpoint/2010/main" val="1596482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49"/>
            <a:ext cx="9353550" cy="1304926"/>
          </a:xfrm>
        </p:spPr>
        <p:txBody>
          <a:bodyPr>
            <a:normAutofit fontScale="90000"/>
          </a:bodyPr>
          <a:lstStyle/>
          <a:p>
            <a:r>
              <a:rPr lang="ru-RU" dirty="0"/>
              <a:t>Основания возврата заявок электронной площадкой</a:t>
            </a:r>
          </a:p>
        </p:txBody>
      </p:sp>
      <p:sp>
        <p:nvSpPr>
          <p:cNvPr id="3" name="Прямоугольник 2">
            <a:extLst>
              <a:ext uri="{FF2B5EF4-FFF2-40B4-BE49-F238E27FC236}">
                <a16:creationId xmlns:a16="http://schemas.microsoft.com/office/drawing/2014/main" id="{16938664-C5B9-499A-8CB3-CBEE0AEE71F0}"/>
              </a:ext>
            </a:extLst>
          </p:cNvPr>
          <p:cNvSpPr/>
          <p:nvPr/>
        </p:nvSpPr>
        <p:spPr>
          <a:xfrm>
            <a:off x="1543050" y="1981201"/>
            <a:ext cx="8963758" cy="4421595"/>
          </a:xfrm>
          <a:prstGeom prst="rect">
            <a:avLst/>
          </a:prstGeom>
        </p:spPr>
        <p:txBody>
          <a:bodyPr wrap="square">
            <a:spAutoFit/>
          </a:bodyPr>
          <a:lstStyle/>
          <a:p>
            <a:pPr marL="342900" indent="-342900" algn="just">
              <a:lnSpc>
                <a:spcPct val="107000"/>
              </a:lnSpc>
              <a:spcAft>
                <a:spcPts val="1200"/>
              </a:spcAft>
              <a:buClr>
                <a:schemeClr val="accent1"/>
              </a:buClr>
              <a:buFont typeface="Symbol" panose="05050102010706020507" pitchFamily="18" charset="2"/>
              <a:buChar char=""/>
            </a:pPr>
            <a:r>
              <a:rPr lang="ru-RU" sz="1600" dirty="0">
                <a:latin typeface="Roboto Light" panose="020B0604020202020204" charset="0"/>
                <a:ea typeface="Roboto Light" panose="020B0604020202020204" charset="0"/>
                <a:cs typeface="Roboto Light" panose="020B0604020202020204" charset="0"/>
              </a:rPr>
              <a:t>отсутствие на </a:t>
            </a:r>
            <a:r>
              <a:rPr lang="ru-RU" sz="1600" dirty="0" err="1">
                <a:latin typeface="Roboto Light" panose="020B0604020202020204" charset="0"/>
                <a:ea typeface="Roboto Light" panose="020B0604020202020204" charset="0"/>
                <a:cs typeface="Roboto Light" panose="020B0604020202020204" charset="0"/>
              </a:rPr>
              <a:t>спецсчете</a:t>
            </a:r>
            <a:r>
              <a:rPr lang="ru-RU" sz="1600" dirty="0">
                <a:latin typeface="Roboto Light" panose="020B0604020202020204" charset="0"/>
                <a:ea typeface="Roboto Light" panose="020B0604020202020204" charset="0"/>
                <a:cs typeface="Roboto Light" panose="020B0604020202020204" charset="0"/>
              </a:rPr>
              <a:t> денежных средств – проверяется </a:t>
            </a:r>
            <a:r>
              <a:rPr lang="ru-RU" sz="1600" b="1" dirty="0">
                <a:solidFill>
                  <a:schemeClr val="accent1"/>
                </a:solidFill>
                <a:latin typeface="Roboto Light" panose="020B0604020202020204" charset="0"/>
                <a:ea typeface="Roboto Light" panose="020B0604020202020204" charset="0"/>
                <a:cs typeface="Roboto Light" panose="020B0604020202020204" charset="0"/>
              </a:rPr>
              <a:t>в момент подачи заявки</a:t>
            </a:r>
            <a:r>
              <a:rPr lang="ru-RU" sz="1600" dirty="0">
                <a:latin typeface="Roboto Light" panose="020B0604020202020204" charset="0"/>
                <a:ea typeface="Roboto Light" panose="020B0604020202020204" charset="0"/>
                <a:cs typeface="Roboto Light" panose="020B0604020202020204" charset="0"/>
              </a:rPr>
              <a:t>;</a:t>
            </a:r>
          </a:p>
          <a:p>
            <a:pPr marL="342900" indent="-342900" algn="just">
              <a:lnSpc>
                <a:spcPct val="107000"/>
              </a:lnSpc>
              <a:spcAft>
                <a:spcPts val="1200"/>
              </a:spcAft>
              <a:buClr>
                <a:schemeClr val="accent1"/>
              </a:buClr>
              <a:buFont typeface="Symbol" panose="05050102010706020507" pitchFamily="18" charset="2"/>
              <a:buChar char=""/>
            </a:pPr>
            <a:r>
              <a:rPr lang="ru-RU" sz="1600" dirty="0">
                <a:latin typeface="Roboto Light" panose="020B0604020202020204" charset="0"/>
                <a:ea typeface="Roboto Light" panose="020B0604020202020204" charset="0"/>
                <a:cs typeface="Roboto Light" panose="020B0604020202020204" charset="0"/>
              </a:rPr>
              <a:t>отсутствие сведений о независимой гарантии в реестре таких гарантий, ибо их несоответствие – проверяется ;</a:t>
            </a:r>
          </a:p>
          <a:p>
            <a:pPr marL="342900" indent="-342900" algn="just">
              <a:lnSpc>
                <a:spcPct val="107000"/>
              </a:lnSpc>
              <a:spcAft>
                <a:spcPts val="1200"/>
              </a:spcAft>
              <a:buClr>
                <a:schemeClr val="accent1"/>
              </a:buClr>
              <a:buFont typeface="Symbol" panose="05050102010706020507" pitchFamily="18" charset="2"/>
              <a:buChar char=""/>
            </a:pPr>
            <a:r>
              <a:rPr lang="ru-RU" sz="1600" dirty="0">
                <a:latin typeface="Roboto Light" panose="020B0604020202020204" charset="0"/>
                <a:ea typeface="Roboto Light" panose="020B0604020202020204" charset="0"/>
                <a:cs typeface="Roboto Light" panose="020B0604020202020204" charset="0"/>
              </a:rPr>
              <a:t>отсутствие в реестре документов, подтверждающих соответствие дополнительным требованиям – </a:t>
            </a:r>
            <a:r>
              <a:rPr lang="ru-RU" sz="1600" b="1" dirty="0">
                <a:solidFill>
                  <a:schemeClr val="accent1"/>
                </a:solidFill>
                <a:latin typeface="Roboto Light" panose="020B0604020202020204" charset="0"/>
                <a:ea typeface="Roboto Light" panose="020B0604020202020204" charset="0"/>
                <a:cs typeface="Roboto Light" panose="020B0604020202020204" charset="0"/>
              </a:rPr>
              <a:t>по всем способам закупки</a:t>
            </a:r>
            <a:r>
              <a:rPr lang="ru-RU" sz="1600" dirty="0">
                <a:latin typeface="Roboto Light" panose="020B0604020202020204" charset="0"/>
                <a:ea typeface="Roboto Light" panose="020B0604020202020204" charset="0"/>
                <a:cs typeface="Roboto Light" panose="020B0604020202020204" charset="0"/>
              </a:rPr>
              <a:t>, а не только для аукциона;</a:t>
            </a:r>
          </a:p>
          <a:p>
            <a:pPr marL="342900" indent="-342900" algn="just">
              <a:lnSpc>
                <a:spcPct val="107000"/>
              </a:lnSpc>
              <a:spcAft>
                <a:spcPts val="1200"/>
              </a:spcAft>
              <a:buClr>
                <a:schemeClr val="accent1"/>
              </a:buClr>
              <a:buFont typeface="Symbol" panose="05050102010706020507" pitchFamily="18" charset="2"/>
              <a:buChar char=""/>
            </a:pPr>
            <a:r>
              <a:rPr lang="ru-RU" sz="1600" dirty="0">
                <a:latin typeface="Roboto Light" panose="020B0604020202020204" charset="0"/>
                <a:ea typeface="Roboto Light" panose="020B0604020202020204" charset="0"/>
                <a:cs typeface="Roboto Light" panose="020B0604020202020204" charset="0"/>
              </a:rPr>
              <a:t>подача заявки участником, </a:t>
            </a:r>
            <a:r>
              <a:rPr lang="ru-RU" sz="1600" b="1" dirty="0">
                <a:solidFill>
                  <a:schemeClr val="accent1"/>
                </a:solidFill>
                <a:latin typeface="Roboto Light" panose="020B0604020202020204" charset="0"/>
                <a:ea typeface="Roboto Light" panose="020B0604020202020204" charset="0"/>
                <a:cs typeface="Roboto Light" panose="020B0604020202020204" charset="0"/>
              </a:rPr>
              <a:t>не являющимся СМП, СОНО</a:t>
            </a:r>
            <a:r>
              <a:rPr lang="ru-RU" sz="1600" b="1" dirty="0">
                <a:latin typeface="Roboto Light" panose="020B0604020202020204" charset="0"/>
                <a:ea typeface="Roboto Light" panose="020B0604020202020204" charset="0"/>
                <a:cs typeface="Roboto Light" panose="020B0604020202020204" charset="0"/>
              </a:rPr>
              <a:t> </a:t>
            </a:r>
            <a:r>
              <a:rPr lang="ru-RU" sz="1600" dirty="0">
                <a:latin typeface="Roboto Light" panose="020B0604020202020204" charset="0"/>
                <a:ea typeface="Roboto Light" panose="020B0604020202020204" charset="0"/>
                <a:cs typeface="Roboto Light" panose="020B0604020202020204" charset="0"/>
              </a:rPr>
              <a:t>– для закупок, участниками которых могут быть только СМП, СОНО;</a:t>
            </a:r>
          </a:p>
          <a:p>
            <a:pPr marL="342900" indent="-342900" algn="just">
              <a:lnSpc>
                <a:spcPct val="107000"/>
              </a:lnSpc>
              <a:spcAft>
                <a:spcPts val="1200"/>
              </a:spcAft>
              <a:buClr>
                <a:schemeClr val="accent1"/>
              </a:buClr>
              <a:buFont typeface="Symbol" panose="05050102010706020507" pitchFamily="18" charset="2"/>
              <a:buChar char=""/>
            </a:pPr>
            <a:r>
              <a:rPr lang="ru-RU" sz="1600" dirty="0">
                <a:latin typeface="Roboto Light" panose="020B0604020202020204" charset="0"/>
                <a:ea typeface="Roboto Light" panose="020B0604020202020204" charset="0"/>
                <a:cs typeface="Roboto Light" panose="020B0604020202020204" charset="0"/>
              </a:rPr>
              <a:t>указание в заявке </a:t>
            </a:r>
            <a:r>
              <a:rPr lang="ru-RU" sz="1600" b="1" dirty="0">
                <a:solidFill>
                  <a:schemeClr val="accent1"/>
                </a:solidFill>
                <a:latin typeface="Roboto Light" panose="020B0604020202020204" charset="0"/>
                <a:ea typeface="Roboto Light" panose="020B0604020202020204" charset="0"/>
                <a:cs typeface="Roboto Light" panose="020B0604020202020204" charset="0"/>
              </a:rPr>
              <a:t>иностранного государства </a:t>
            </a:r>
            <a:r>
              <a:rPr lang="ru-RU" sz="1600" dirty="0">
                <a:latin typeface="Roboto Light" panose="020B0604020202020204" charset="0"/>
                <a:ea typeface="Roboto Light" panose="020B0604020202020204" charset="0"/>
                <a:cs typeface="Roboto Light" panose="020B0604020202020204" charset="0"/>
              </a:rPr>
              <a:t>в качестве страны происхождения товара, если установлен запрет по статье 14 Закона 44-ФЗ;</a:t>
            </a:r>
          </a:p>
          <a:p>
            <a:pPr marL="342900" indent="-342900" algn="just">
              <a:lnSpc>
                <a:spcPct val="107000"/>
              </a:lnSpc>
              <a:spcAft>
                <a:spcPts val="1200"/>
              </a:spcAft>
              <a:buClr>
                <a:schemeClr val="accent1"/>
              </a:buClr>
              <a:buFont typeface="Symbol" panose="05050102010706020507" pitchFamily="18" charset="2"/>
              <a:buChar char=""/>
            </a:pPr>
            <a:r>
              <a:rPr lang="ru-RU" sz="1600" dirty="0">
                <a:latin typeface="Roboto Light" panose="020B0604020202020204" charset="0"/>
                <a:ea typeface="Roboto Light" panose="020B0604020202020204" charset="0"/>
                <a:cs typeface="Roboto Light" panose="020B0604020202020204" charset="0"/>
              </a:rPr>
              <a:t>подача заявки </a:t>
            </a:r>
            <a:r>
              <a:rPr lang="ru-RU" sz="1600" b="1" dirty="0">
                <a:solidFill>
                  <a:schemeClr val="accent1"/>
                </a:solidFill>
                <a:latin typeface="Roboto Light" panose="020B0604020202020204" charset="0"/>
                <a:ea typeface="Roboto Light" panose="020B0604020202020204" charset="0"/>
                <a:cs typeface="Roboto Light" panose="020B0604020202020204" charset="0"/>
              </a:rPr>
              <a:t>иностранным лицом</a:t>
            </a:r>
            <a:r>
              <a:rPr lang="ru-RU" sz="1600" dirty="0">
                <a:latin typeface="Roboto Light" panose="020B0604020202020204" charset="0"/>
                <a:ea typeface="Roboto Light" panose="020B0604020202020204" charset="0"/>
                <a:cs typeface="Roboto Light" panose="020B0604020202020204" charset="0"/>
              </a:rPr>
              <a:t>, если установлен запрет на допуск работ, услуг, оказываемых иностранными лицами по статье 14 Закона 44-ФЗ;</a:t>
            </a:r>
          </a:p>
          <a:p>
            <a:pPr marL="342900" indent="-342900" algn="just">
              <a:lnSpc>
                <a:spcPct val="107000"/>
              </a:lnSpc>
              <a:spcAft>
                <a:spcPts val="1200"/>
              </a:spcAft>
              <a:buClr>
                <a:schemeClr val="accent1"/>
              </a:buClr>
              <a:buFont typeface="Symbol" panose="05050102010706020507" pitchFamily="18" charset="2"/>
              <a:buChar char=""/>
            </a:pPr>
            <a:r>
              <a:rPr lang="ru-RU" sz="1600" dirty="0">
                <a:latin typeface="Roboto Light" panose="020B0604020202020204" charset="0"/>
                <a:ea typeface="Roboto Light" panose="020B0604020202020204" charset="0"/>
                <a:cs typeface="Roboto Light" panose="020B0604020202020204" charset="0"/>
              </a:rPr>
              <a:t>подача заявки на участие в закупке участником закупки, которому </a:t>
            </a:r>
            <a:r>
              <a:rPr lang="ru-RU" sz="1600" b="1" dirty="0">
                <a:solidFill>
                  <a:schemeClr val="accent1"/>
                </a:solidFill>
                <a:latin typeface="Roboto Light" panose="020B0604020202020204" charset="0"/>
                <a:ea typeface="Roboto Light" panose="020B0604020202020204" charset="0"/>
                <a:cs typeface="Roboto Light" panose="020B0604020202020204" charset="0"/>
              </a:rPr>
              <a:t>не направлено приглашение </a:t>
            </a:r>
            <a:r>
              <a:rPr lang="ru-RU" sz="1600" dirty="0">
                <a:latin typeface="Roboto Light" panose="020B0604020202020204" charset="0"/>
                <a:ea typeface="Roboto Light" panose="020B0604020202020204" charset="0"/>
                <a:cs typeface="Roboto Light" panose="020B0604020202020204" charset="0"/>
              </a:rPr>
              <a:t>(для закрытых электронных процедур).</a:t>
            </a:r>
          </a:p>
        </p:txBody>
      </p:sp>
    </p:spTree>
    <p:extLst>
      <p:ext uri="{BB962C8B-B14F-4D97-AF65-F5344CB8AC3E}">
        <p14:creationId xmlns:p14="http://schemas.microsoft.com/office/powerpoint/2010/main" val="2091591169"/>
      </p:ext>
    </p:extLst>
  </p:cSld>
  <p:clrMapOvr>
    <a:masterClrMapping/>
  </p:clrMapOvr>
  <p:transition spd="slow">
    <p:fade thruBlk="1"/>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rmAutofit fontScale="90000"/>
          </a:bodyPr>
          <a:lstStyle/>
          <a:p>
            <a:r>
              <a:rPr lang="ru-RU" dirty="0"/>
              <a:t>Заключение контракта</a:t>
            </a:r>
          </a:p>
        </p:txBody>
      </p:sp>
      <p:sp>
        <p:nvSpPr>
          <p:cNvPr id="6" name="Объект 2">
            <a:extLst>
              <a:ext uri="{FF2B5EF4-FFF2-40B4-BE49-F238E27FC236}">
                <a16:creationId xmlns:a16="http://schemas.microsoft.com/office/drawing/2014/main" id="{07F3A42A-8472-4B64-9D79-811556CF0A45}"/>
              </a:ext>
            </a:extLst>
          </p:cNvPr>
          <p:cNvSpPr txBox="1">
            <a:spLocks/>
          </p:cNvSpPr>
          <p:nvPr/>
        </p:nvSpPr>
        <p:spPr>
          <a:xfrm>
            <a:off x="2480438" y="1177665"/>
            <a:ext cx="8246788" cy="1675264"/>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1800" b="1" dirty="0"/>
              <a:t>Все участники, заявки которых не отозваны, обязаны заключить контракт.</a:t>
            </a:r>
          </a:p>
          <a:p>
            <a:pPr marL="0" indent="0">
              <a:buNone/>
            </a:pPr>
            <a:endParaRPr lang="ru-RU" sz="1800" dirty="0"/>
          </a:p>
          <a:p>
            <a:pPr marL="0" indent="0">
              <a:buNone/>
            </a:pPr>
            <a:r>
              <a:rPr lang="ru-RU" dirty="0"/>
              <a:t>Контракт </a:t>
            </a:r>
            <a:r>
              <a:rPr lang="ru-RU" dirty="0">
                <a:solidFill>
                  <a:schemeClr val="accent3"/>
                </a:solidFill>
              </a:rPr>
              <a:t>со вторым и последующими участниками </a:t>
            </a:r>
            <a:r>
              <a:rPr lang="ru-RU" dirty="0"/>
              <a:t>заключается в случае уклонения участника от заключения контракта, либо в случае отказа заказчика от заключения контракта на основании частей 9, 10 статьи 31 Закона 44-ФЗ. </a:t>
            </a:r>
          </a:p>
          <a:p>
            <a:pPr marL="0" indent="0">
              <a:buNone/>
            </a:pPr>
            <a:r>
              <a:rPr lang="ru-RU" sz="1800" dirty="0"/>
              <a:t> </a:t>
            </a:r>
          </a:p>
          <a:p>
            <a:pPr marL="0" indent="0">
              <a:buNone/>
            </a:pPr>
            <a:r>
              <a:rPr lang="ru-RU" dirty="0"/>
              <a:t>Изменены сроки заключения контракта:</a:t>
            </a:r>
          </a:p>
          <a:p>
            <a:pPr marL="0" indent="0">
              <a:buNone/>
            </a:pPr>
            <a:endParaRPr lang="ru-RU" sz="1800" dirty="0">
              <a:latin typeface="Roboto Light" panose="020B0604020202020204" charset="0"/>
              <a:ea typeface="Roboto Light" panose="020B0604020202020204" charset="0"/>
              <a:cs typeface="Roboto Light" panose="020B0604020202020204" charset="0"/>
            </a:endParaRPr>
          </a:p>
          <a:p>
            <a:pPr marL="0" indent="0" algn="just">
              <a:lnSpc>
                <a:spcPct val="107000"/>
              </a:lnSpc>
              <a:buNone/>
            </a:pPr>
            <a:endParaRPr lang="ru-RU" sz="1800" dirty="0">
              <a:latin typeface="Roboto Light" panose="020B0604020202020204" charset="0"/>
              <a:ea typeface="Roboto Light" panose="020B0604020202020204" charset="0"/>
              <a:cs typeface="Roboto Light" panose="020B0604020202020204" charset="0"/>
            </a:endParaRPr>
          </a:p>
          <a:p>
            <a:pPr marL="0" indent="0" algn="just">
              <a:lnSpc>
                <a:spcPct val="107000"/>
              </a:lnSpc>
              <a:buNone/>
            </a:pPr>
            <a:endParaRPr lang="ru-RU" sz="1800" dirty="0">
              <a:latin typeface="Roboto Light" panose="020B0604020202020204" charset="0"/>
              <a:ea typeface="Roboto Light" panose="020B0604020202020204" charset="0"/>
              <a:cs typeface="Roboto Light" panose="020B0604020202020204" charset="0"/>
            </a:endParaRPr>
          </a:p>
        </p:txBody>
      </p:sp>
      <p:sp>
        <p:nvSpPr>
          <p:cNvPr id="7" name="Полилиния 638">
            <a:extLst>
              <a:ext uri="{FF2B5EF4-FFF2-40B4-BE49-F238E27FC236}">
                <a16:creationId xmlns:a16="http://schemas.microsoft.com/office/drawing/2014/main" id="{F6553508-1EE0-4270-B63B-070887BA7EAF}"/>
              </a:ext>
            </a:extLst>
          </p:cNvPr>
          <p:cNvSpPr>
            <a:spLocks noChangeAspect="1"/>
          </p:cNvSpPr>
          <p:nvPr/>
        </p:nvSpPr>
        <p:spPr>
          <a:xfrm>
            <a:off x="1543050" y="1177665"/>
            <a:ext cx="720122" cy="720000"/>
          </a:xfrm>
          <a:custGeom>
            <a:avLst/>
            <a:gdLst>
              <a:gd name="connsiteX0" fmla="*/ 189358 w 720122"/>
              <a:gd name="connsiteY0" fmla="*/ 537720 h 720000"/>
              <a:gd name="connsiteX1" fmla="*/ 205653 w 720122"/>
              <a:gd name="connsiteY1" fmla="*/ 538353 h 720000"/>
              <a:gd name="connsiteX2" fmla="*/ 206280 w 720122"/>
              <a:gd name="connsiteY2" fmla="*/ 554642 h 720000"/>
              <a:gd name="connsiteX3" fmla="*/ 163922 w 720122"/>
              <a:gd name="connsiteY3" fmla="*/ 597123 h 720000"/>
              <a:gd name="connsiteX4" fmla="*/ 146883 w 720122"/>
              <a:gd name="connsiteY4" fmla="*/ 604084 h 720000"/>
              <a:gd name="connsiteX5" fmla="*/ 129961 w 720122"/>
              <a:gd name="connsiteY5" fmla="*/ 597123 h 720000"/>
              <a:gd name="connsiteX6" fmla="*/ 104520 w 720122"/>
              <a:gd name="connsiteY6" fmla="*/ 571681 h 720000"/>
              <a:gd name="connsiteX7" fmla="*/ 100969 w 720122"/>
              <a:gd name="connsiteY7" fmla="*/ 563162 h 720000"/>
              <a:gd name="connsiteX8" fmla="*/ 104520 w 720122"/>
              <a:gd name="connsiteY8" fmla="*/ 554642 h 720000"/>
              <a:gd name="connsiteX9" fmla="*/ 121442 w 720122"/>
              <a:gd name="connsiteY9" fmla="*/ 554642 h 720000"/>
              <a:gd name="connsiteX10" fmla="*/ 146883 w 720122"/>
              <a:gd name="connsiteY10" fmla="*/ 580084 h 720000"/>
              <a:gd name="connsiteX11" fmla="*/ 476402 w 720122"/>
              <a:gd name="connsiteY11" fmla="*/ 517564 h 720000"/>
              <a:gd name="connsiteX12" fmla="*/ 470402 w 720122"/>
              <a:gd name="connsiteY12" fmla="*/ 528000 h 720000"/>
              <a:gd name="connsiteX13" fmla="*/ 474000 w 720122"/>
              <a:gd name="connsiteY13" fmla="*/ 543721 h 720000"/>
              <a:gd name="connsiteX14" fmla="*/ 483486 w 720122"/>
              <a:gd name="connsiteY14" fmla="*/ 545607 h 720000"/>
              <a:gd name="connsiteX15" fmla="*/ 491279 w 720122"/>
              <a:gd name="connsiteY15" fmla="*/ 539883 h 720000"/>
              <a:gd name="connsiteX16" fmla="*/ 497279 w 720122"/>
              <a:gd name="connsiteY16" fmla="*/ 529564 h 720000"/>
              <a:gd name="connsiteX17" fmla="*/ 159160 w 720122"/>
              <a:gd name="connsiteY17" fmla="*/ 468416 h 720000"/>
              <a:gd name="connsiteX18" fmla="*/ 211201 w 720122"/>
              <a:gd name="connsiteY18" fmla="*/ 488402 h 720000"/>
              <a:gd name="connsiteX19" fmla="*/ 213598 w 720122"/>
              <a:gd name="connsiteY19" fmla="*/ 505201 h 720000"/>
              <a:gd name="connsiteX20" fmla="*/ 196799 w 720122"/>
              <a:gd name="connsiteY20" fmla="*/ 507603 h 720000"/>
              <a:gd name="connsiteX21" fmla="*/ 150000 w 720122"/>
              <a:gd name="connsiteY21" fmla="*/ 492000 h 720000"/>
              <a:gd name="connsiteX22" fmla="*/ 72000 w 720122"/>
              <a:gd name="connsiteY22" fmla="*/ 570000 h 720000"/>
              <a:gd name="connsiteX23" fmla="*/ 150000 w 720122"/>
              <a:gd name="connsiteY23" fmla="*/ 648000 h 720000"/>
              <a:gd name="connsiteX24" fmla="*/ 228000 w 720122"/>
              <a:gd name="connsiteY24" fmla="*/ 570000 h 720000"/>
              <a:gd name="connsiteX25" fmla="*/ 240000 w 720122"/>
              <a:gd name="connsiteY25" fmla="*/ 558000 h 720000"/>
              <a:gd name="connsiteX26" fmla="*/ 252000 w 720122"/>
              <a:gd name="connsiteY26" fmla="*/ 570000 h 720000"/>
              <a:gd name="connsiteX27" fmla="*/ 150000 w 720122"/>
              <a:gd name="connsiteY27" fmla="*/ 672000 h 720000"/>
              <a:gd name="connsiteX28" fmla="*/ 48000 w 720122"/>
              <a:gd name="connsiteY28" fmla="*/ 570000 h 720000"/>
              <a:gd name="connsiteX29" fmla="*/ 104385 w 720122"/>
              <a:gd name="connsiteY29" fmla="*/ 478769 h 720000"/>
              <a:gd name="connsiteX30" fmla="*/ 159160 w 720122"/>
              <a:gd name="connsiteY30" fmla="*/ 468416 h 720000"/>
              <a:gd name="connsiteX31" fmla="*/ 503279 w 720122"/>
              <a:gd name="connsiteY31" fmla="*/ 449643 h 720000"/>
              <a:gd name="connsiteX32" fmla="*/ 486240 w 720122"/>
              <a:gd name="connsiteY32" fmla="*/ 495240 h 720000"/>
              <a:gd name="connsiteX33" fmla="*/ 504000 w 720122"/>
              <a:gd name="connsiteY33" fmla="*/ 505564 h 720000"/>
              <a:gd name="connsiteX34" fmla="*/ 510000 w 720122"/>
              <a:gd name="connsiteY34" fmla="*/ 509045 h 720000"/>
              <a:gd name="connsiteX35" fmla="*/ 541078 w 720122"/>
              <a:gd name="connsiteY35" fmla="*/ 471480 h 720000"/>
              <a:gd name="connsiteX36" fmla="*/ 264000 w 720122"/>
              <a:gd name="connsiteY36" fmla="*/ 384000 h 720000"/>
              <a:gd name="connsiteX37" fmla="*/ 348000 w 720122"/>
              <a:gd name="connsiteY37" fmla="*/ 384000 h 720000"/>
              <a:gd name="connsiteX38" fmla="*/ 360000 w 720122"/>
              <a:gd name="connsiteY38" fmla="*/ 396000 h 720000"/>
              <a:gd name="connsiteX39" fmla="*/ 348000 w 720122"/>
              <a:gd name="connsiteY39" fmla="*/ 408000 h 720000"/>
              <a:gd name="connsiteX40" fmla="*/ 264000 w 720122"/>
              <a:gd name="connsiteY40" fmla="*/ 408000 h 720000"/>
              <a:gd name="connsiteX41" fmla="*/ 252000 w 720122"/>
              <a:gd name="connsiteY41" fmla="*/ 396000 h 720000"/>
              <a:gd name="connsiteX42" fmla="*/ 264000 w 720122"/>
              <a:gd name="connsiteY42" fmla="*/ 384000 h 720000"/>
              <a:gd name="connsiteX43" fmla="*/ 96000 w 720122"/>
              <a:gd name="connsiteY43" fmla="*/ 384000 h 720000"/>
              <a:gd name="connsiteX44" fmla="*/ 216000 w 720122"/>
              <a:gd name="connsiteY44" fmla="*/ 384000 h 720000"/>
              <a:gd name="connsiteX45" fmla="*/ 228000 w 720122"/>
              <a:gd name="connsiteY45" fmla="*/ 396000 h 720000"/>
              <a:gd name="connsiteX46" fmla="*/ 216000 w 720122"/>
              <a:gd name="connsiteY46" fmla="*/ 408000 h 720000"/>
              <a:gd name="connsiteX47" fmla="*/ 96000 w 720122"/>
              <a:gd name="connsiteY47" fmla="*/ 408000 h 720000"/>
              <a:gd name="connsiteX48" fmla="*/ 84000 w 720122"/>
              <a:gd name="connsiteY48" fmla="*/ 396000 h 720000"/>
              <a:gd name="connsiteX49" fmla="*/ 96000 w 720122"/>
              <a:gd name="connsiteY49" fmla="*/ 384000 h 720000"/>
              <a:gd name="connsiteX50" fmla="*/ 384000 w 720122"/>
              <a:gd name="connsiteY50" fmla="*/ 324000 h 720000"/>
              <a:gd name="connsiteX51" fmla="*/ 468000 w 720122"/>
              <a:gd name="connsiteY51" fmla="*/ 324000 h 720000"/>
              <a:gd name="connsiteX52" fmla="*/ 480000 w 720122"/>
              <a:gd name="connsiteY52" fmla="*/ 336000 h 720000"/>
              <a:gd name="connsiteX53" fmla="*/ 468000 w 720122"/>
              <a:gd name="connsiteY53" fmla="*/ 348000 h 720000"/>
              <a:gd name="connsiteX54" fmla="*/ 384000 w 720122"/>
              <a:gd name="connsiteY54" fmla="*/ 348000 h 720000"/>
              <a:gd name="connsiteX55" fmla="*/ 372000 w 720122"/>
              <a:gd name="connsiteY55" fmla="*/ 336000 h 720000"/>
              <a:gd name="connsiteX56" fmla="*/ 384000 w 720122"/>
              <a:gd name="connsiteY56" fmla="*/ 324000 h 720000"/>
              <a:gd name="connsiteX57" fmla="*/ 96000 w 720122"/>
              <a:gd name="connsiteY57" fmla="*/ 324000 h 720000"/>
              <a:gd name="connsiteX58" fmla="*/ 336000 w 720122"/>
              <a:gd name="connsiteY58" fmla="*/ 324000 h 720000"/>
              <a:gd name="connsiteX59" fmla="*/ 348000 w 720122"/>
              <a:gd name="connsiteY59" fmla="*/ 336000 h 720000"/>
              <a:gd name="connsiteX60" fmla="*/ 336000 w 720122"/>
              <a:gd name="connsiteY60" fmla="*/ 348000 h 720000"/>
              <a:gd name="connsiteX61" fmla="*/ 96000 w 720122"/>
              <a:gd name="connsiteY61" fmla="*/ 348000 h 720000"/>
              <a:gd name="connsiteX62" fmla="*/ 84000 w 720122"/>
              <a:gd name="connsiteY62" fmla="*/ 336000 h 720000"/>
              <a:gd name="connsiteX63" fmla="*/ 96000 w 720122"/>
              <a:gd name="connsiteY63" fmla="*/ 324000 h 720000"/>
              <a:gd name="connsiteX64" fmla="*/ 609240 w 720122"/>
              <a:gd name="connsiteY64" fmla="*/ 261480 h 720000"/>
              <a:gd name="connsiteX65" fmla="*/ 513240 w 720122"/>
              <a:gd name="connsiteY65" fmla="*/ 427805 h 720000"/>
              <a:gd name="connsiteX66" fmla="*/ 554760 w 720122"/>
              <a:gd name="connsiteY66" fmla="*/ 451805 h 720000"/>
              <a:gd name="connsiteX67" fmla="*/ 650760 w 720122"/>
              <a:gd name="connsiteY67" fmla="*/ 285480 h 720000"/>
              <a:gd name="connsiteX68" fmla="*/ 204000 w 720122"/>
              <a:gd name="connsiteY68" fmla="*/ 252000 h 720000"/>
              <a:gd name="connsiteX69" fmla="*/ 468000 w 720122"/>
              <a:gd name="connsiteY69" fmla="*/ 252000 h 720000"/>
              <a:gd name="connsiteX70" fmla="*/ 480000 w 720122"/>
              <a:gd name="connsiteY70" fmla="*/ 264000 h 720000"/>
              <a:gd name="connsiteX71" fmla="*/ 468000 w 720122"/>
              <a:gd name="connsiteY71" fmla="*/ 276000 h 720000"/>
              <a:gd name="connsiteX72" fmla="*/ 204000 w 720122"/>
              <a:gd name="connsiteY72" fmla="*/ 276000 h 720000"/>
              <a:gd name="connsiteX73" fmla="*/ 192000 w 720122"/>
              <a:gd name="connsiteY73" fmla="*/ 264000 h 720000"/>
              <a:gd name="connsiteX74" fmla="*/ 204000 w 720122"/>
              <a:gd name="connsiteY74" fmla="*/ 252000 h 720000"/>
              <a:gd name="connsiteX75" fmla="*/ 645240 w 720122"/>
              <a:gd name="connsiteY75" fmla="*/ 199201 h 720000"/>
              <a:gd name="connsiteX76" fmla="*/ 621240 w 720122"/>
              <a:gd name="connsiteY76" fmla="*/ 240721 h 720000"/>
              <a:gd name="connsiteX77" fmla="*/ 662760 w 720122"/>
              <a:gd name="connsiteY77" fmla="*/ 264721 h 720000"/>
              <a:gd name="connsiteX78" fmla="*/ 686760 w 720122"/>
              <a:gd name="connsiteY78" fmla="*/ 223201 h 720000"/>
              <a:gd name="connsiteX79" fmla="*/ 680883 w 720122"/>
              <a:gd name="connsiteY79" fmla="*/ 168363 h 720000"/>
              <a:gd name="connsiteX80" fmla="*/ 673558 w 720122"/>
              <a:gd name="connsiteY80" fmla="*/ 174000 h 720000"/>
              <a:gd name="connsiteX81" fmla="*/ 667558 w 720122"/>
              <a:gd name="connsiteY81" fmla="*/ 184441 h 720000"/>
              <a:gd name="connsiteX82" fmla="*/ 688441 w 720122"/>
              <a:gd name="connsiteY82" fmla="*/ 196441 h 720000"/>
              <a:gd name="connsiteX83" fmla="*/ 694441 w 720122"/>
              <a:gd name="connsiteY83" fmla="*/ 186000 h 720000"/>
              <a:gd name="connsiteX84" fmla="*/ 695642 w 720122"/>
              <a:gd name="connsiteY84" fmla="*/ 176883 h 720000"/>
              <a:gd name="connsiteX85" fmla="*/ 690000 w 720122"/>
              <a:gd name="connsiteY85" fmla="*/ 169564 h 720000"/>
              <a:gd name="connsiteX86" fmla="*/ 680883 w 720122"/>
              <a:gd name="connsiteY86" fmla="*/ 168363 h 720000"/>
              <a:gd name="connsiteX87" fmla="*/ 156000 w 720122"/>
              <a:gd name="connsiteY87" fmla="*/ 168000 h 720000"/>
              <a:gd name="connsiteX88" fmla="*/ 396000 w 720122"/>
              <a:gd name="connsiteY88" fmla="*/ 168000 h 720000"/>
              <a:gd name="connsiteX89" fmla="*/ 408000 w 720122"/>
              <a:gd name="connsiteY89" fmla="*/ 180000 h 720000"/>
              <a:gd name="connsiteX90" fmla="*/ 396000 w 720122"/>
              <a:gd name="connsiteY90" fmla="*/ 192000 h 720000"/>
              <a:gd name="connsiteX91" fmla="*/ 156000 w 720122"/>
              <a:gd name="connsiteY91" fmla="*/ 192000 h 720000"/>
              <a:gd name="connsiteX92" fmla="*/ 144000 w 720122"/>
              <a:gd name="connsiteY92" fmla="*/ 180000 h 720000"/>
              <a:gd name="connsiteX93" fmla="*/ 156000 w 720122"/>
              <a:gd name="connsiteY93" fmla="*/ 168000 h 720000"/>
              <a:gd name="connsiteX94" fmla="*/ 674642 w 720122"/>
              <a:gd name="connsiteY94" fmla="*/ 145201 h 720000"/>
              <a:gd name="connsiteX95" fmla="*/ 702000 w 720122"/>
              <a:gd name="connsiteY95" fmla="*/ 148805 h 720000"/>
              <a:gd name="connsiteX96" fmla="*/ 718799 w 720122"/>
              <a:gd name="connsiteY96" fmla="*/ 170643 h 720000"/>
              <a:gd name="connsiteX97" fmla="*/ 715201 w 720122"/>
              <a:gd name="connsiteY97" fmla="*/ 198480 h 720000"/>
              <a:gd name="connsiteX98" fmla="*/ 709201 w 720122"/>
              <a:gd name="connsiteY98" fmla="*/ 208922 h 720000"/>
              <a:gd name="connsiteX99" fmla="*/ 713519 w 720122"/>
              <a:gd name="connsiteY99" fmla="*/ 225240 h 720000"/>
              <a:gd name="connsiteX100" fmla="*/ 683519 w 720122"/>
              <a:gd name="connsiteY100" fmla="*/ 277201 h 720000"/>
              <a:gd name="connsiteX101" fmla="*/ 693961 w 720122"/>
              <a:gd name="connsiteY101" fmla="*/ 283201 h 720000"/>
              <a:gd name="connsiteX102" fmla="*/ 710760 w 720122"/>
              <a:gd name="connsiteY102" fmla="*/ 305045 h 720000"/>
              <a:gd name="connsiteX103" fmla="*/ 707162 w 720122"/>
              <a:gd name="connsiteY103" fmla="*/ 332402 h 720000"/>
              <a:gd name="connsiteX104" fmla="*/ 659162 w 720122"/>
              <a:gd name="connsiteY104" fmla="*/ 415564 h 720000"/>
              <a:gd name="connsiteX105" fmla="*/ 651861 w 720122"/>
              <a:gd name="connsiteY105" fmla="*/ 421207 h 720000"/>
              <a:gd name="connsiteX106" fmla="*/ 642721 w 720122"/>
              <a:gd name="connsiteY106" fmla="*/ 420000 h 720000"/>
              <a:gd name="connsiteX107" fmla="*/ 637183 w 720122"/>
              <a:gd name="connsiteY107" fmla="*/ 412365 h 720000"/>
              <a:gd name="connsiteX108" fmla="*/ 638883 w 720122"/>
              <a:gd name="connsiteY108" fmla="*/ 403084 h 720000"/>
              <a:gd name="connsiteX109" fmla="*/ 686883 w 720122"/>
              <a:gd name="connsiteY109" fmla="*/ 319922 h 720000"/>
              <a:gd name="connsiteX110" fmla="*/ 688078 w 720122"/>
              <a:gd name="connsiteY110" fmla="*/ 310805 h 720000"/>
              <a:gd name="connsiteX111" fmla="*/ 682441 w 720122"/>
              <a:gd name="connsiteY111" fmla="*/ 303480 h 720000"/>
              <a:gd name="connsiteX112" fmla="*/ 672000 w 720122"/>
              <a:gd name="connsiteY112" fmla="*/ 297480 h 720000"/>
              <a:gd name="connsiteX113" fmla="*/ 568922 w 720122"/>
              <a:gd name="connsiteY113" fmla="*/ 476402 h 720000"/>
              <a:gd name="connsiteX114" fmla="*/ 523201 w 720122"/>
              <a:gd name="connsiteY114" fmla="*/ 531961 h 720000"/>
              <a:gd name="connsiteX115" fmla="*/ 511201 w 720122"/>
              <a:gd name="connsiteY115" fmla="*/ 552000 h 720000"/>
              <a:gd name="connsiteX116" fmla="*/ 479883 w 720122"/>
              <a:gd name="connsiteY116" fmla="*/ 569766 h 720000"/>
              <a:gd name="connsiteX117" fmla="*/ 470402 w 720122"/>
              <a:gd name="connsiteY117" fmla="*/ 568564 h 720000"/>
              <a:gd name="connsiteX118" fmla="*/ 442441 w 720122"/>
              <a:gd name="connsiteY118" fmla="*/ 603961 h 720000"/>
              <a:gd name="connsiteX119" fmla="*/ 420158 w 720122"/>
              <a:gd name="connsiteY119" fmla="*/ 612709 h 720000"/>
              <a:gd name="connsiteX120" fmla="*/ 401402 w 720122"/>
              <a:gd name="connsiteY120" fmla="*/ 597844 h 720000"/>
              <a:gd name="connsiteX121" fmla="*/ 393961 w 720122"/>
              <a:gd name="connsiteY121" fmla="*/ 579000 h 720000"/>
              <a:gd name="connsiteX122" fmla="*/ 389519 w 720122"/>
              <a:gd name="connsiteY122" fmla="*/ 586324 h 720000"/>
              <a:gd name="connsiteX123" fmla="*/ 363498 w 720122"/>
              <a:gd name="connsiteY123" fmla="*/ 597393 h 720000"/>
              <a:gd name="connsiteX124" fmla="*/ 345000 w 720122"/>
              <a:gd name="connsiteY124" fmla="*/ 576000 h 720000"/>
              <a:gd name="connsiteX125" fmla="*/ 340799 w 720122"/>
              <a:gd name="connsiteY125" fmla="*/ 527285 h 720000"/>
              <a:gd name="connsiteX126" fmla="*/ 311402 w 720122"/>
              <a:gd name="connsiteY126" fmla="*/ 615844 h 720000"/>
              <a:gd name="connsiteX127" fmla="*/ 300000 w 720122"/>
              <a:gd name="connsiteY127" fmla="*/ 624000 h 720000"/>
              <a:gd name="connsiteX128" fmla="*/ 296279 w 720122"/>
              <a:gd name="connsiteY128" fmla="*/ 623045 h 720000"/>
              <a:gd name="connsiteX129" fmla="*/ 288721 w 720122"/>
              <a:gd name="connsiteY129" fmla="*/ 607922 h 720000"/>
              <a:gd name="connsiteX130" fmla="*/ 318240 w 720122"/>
              <a:gd name="connsiteY130" fmla="*/ 519363 h 720000"/>
              <a:gd name="connsiteX131" fmla="*/ 343881 w 720122"/>
              <a:gd name="connsiteY131" fmla="*/ 503145 h 720000"/>
              <a:gd name="connsiteX132" fmla="*/ 364922 w 720122"/>
              <a:gd name="connsiteY132" fmla="*/ 525000 h 720000"/>
              <a:gd name="connsiteX133" fmla="*/ 369000 w 720122"/>
              <a:gd name="connsiteY133" fmla="*/ 573000 h 720000"/>
              <a:gd name="connsiteX134" fmla="*/ 373318 w 720122"/>
              <a:gd name="connsiteY134" fmla="*/ 565682 h 720000"/>
              <a:gd name="connsiteX135" fmla="*/ 395783 w 720122"/>
              <a:gd name="connsiteY135" fmla="*/ 554098 h 720000"/>
              <a:gd name="connsiteX136" fmla="*/ 416162 w 720122"/>
              <a:gd name="connsiteY136" fmla="*/ 569045 h 720000"/>
              <a:gd name="connsiteX137" fmla="*/ 423721 w 720122"/>
              <a:gd name="connsiteY137" fmla="*/ 588000 h 720000"/>
              <a:gd name="connsiteX138" fmla="*/ 450721 w 720122"/>
              <a:gd name="connsiteY138" fmla="*/ 554883 h 720000"/>
              <a:gd name="connsiteX139" fmla="*/ 448799 w 720122"/>
              <a:gd name="connsiteY139" fmla="*/ 516000 h 720000"/>
              <a:gd name="connsiteX140" fmla="*/ 460799 w 720122"/>
              <a:gd name="connsiteY140" fmla="*/ 493564 h 720000"/>
              <a:gd name="connsiteX141" fmla="*/ 486000 w 720122"/>
              <a:gd name="connsiteY141" fmla="*/ 426240 h 720000"/>
              <a:gd name="connsiteX142" fmla="*/ 588000 w 720122"/>
              <a:gd name="connsiteY142" fmla="*/ 249480 h 720000"/>
              <a:gd name="connsiteX143" fmla="*/ 577558 w 720122"/>
              <a:gd name="connsiteY143" fmla="*/ 243480 h 720000"/>
              <a:gd name="connsiteX144" fmla="*/ 573117 w 720122"/>
              <a:gd name="connsiteY144" fmla="*/ 227162 h 720000"/>
              <a:gd name="connsiteX145" fmla="*/ 580418 w 720122"/>
              <a:gd name="connsiteY145" fmla="*/ 221519 h 720000"/>
              <a:gd name="connsiteX146" fmla="*/ 589558 w 720122"/>
              <a:gd name="connsiteY146" fmla="*/ 222721 h 720000"/>
              <a:gd name="connsiteX147" fmla="*/ 600000 w 720122"/>
              <a:gd name="connsiteY147" fmla="*/ 228721 h 720000"/>
              <a:gd name="connsiteX148" fmla="*/ 630480 w 720122"/>
              <a:gd name="connsiteY148" fmla="*/ 176766 h 720000"/>
              <a:gd name="connsiteX149" fmla="*/ 646799 w 720122"/>
              <a:gd name="connsiteY149" fmla="*/ 172441 h 720000"/>
              <a:gd name="connsiteX150" fmla="*/ 652799 w 720122"/>
              <a:gd name="connsiteY150" fmla="*/ 162000 h 720000"/>
              <a:gd name="connsiteX151" fmla="*/ 674642 w 720122"/>
              <a:gd name="connsiteY151" fmla="*/ 145201 h 720000"/>
              <a:gd name="connsiteX152" fmla="*/ 120000 w 720122"/>
              <a:gd name="connsiteY152" fmla="*/ 72000 h 720000"/>
              <a:gd name="connsiteX153" fmla="*/ 432000 w 720122"/>
              <a:gd name="connsiteY153" fmla="*/ 72000 h 720000"/>
              <a:gd name="connsiteX154" fmla="*/ 444000 w 720122"/>
              <a:gd name="connsiteY154" fmla="*/ 84000 h 720000"/>
              <a:gd name="connsiteX155" fmla="*/ 432000 w 720122"/>
              <a:gd name="connsiteY155" fmla="*/ 96000 h 720000"/>
              <a:gd name="connsiteX156" fmla="*/ 132000 w 720122"/>
              <a:gd name="connsiteY156" fmla="*/ 96000 h 720000"/>
              <a:gd name="connsiteX157" fmla="*/ 132000 w 720122"/>
              <a:gd name="connsiteY157" fmla="*/ 120000 h 720000"/>
              <a:gd name="connsiteX158" fmla="*/ 432000 w 720122"/>
              <a:gd name="connsiteY158" fmla="*/ 120000 h 720000"/>
              <a:gd name="connsiteX159" fmla="*/ 444000 w 720122"/>
              <a:gd name="connsiteY159" fmla="*/ 132000 h 720000"/>
              <a:gd name="connsiteX160" fmla="*/ 432000 w 720122"/>
              <a:gd name="connsiteY160" fmla="*/ 144000 h 720000"/>
              <a:gd name="connsiteX161" fmla="*/ 120000 w 720122"/>
              <a:gd name="connsiteY161" fmla="*/ 144000 h 720000"/>
              <a:gd name="connsiteX162" fmla="*/ 108000 w 720122"/>
              <a:gd name="connsiteY162" fmla="*/ 132000 h 720000"/>
              <a:gd name="connsiteX163" fmla="*/ 108000 w 720122"/>
              <a:gd name="connsiteY163" fmla="*/ 84000 h 720000"/>
              <a:gd name="connsiteX164" fmla="*/ 120000 w 720122"/>
              <a:gd name="connsiteY164" fmla="*/ 72000 h 720000"/>
              <a:gd name="connsiteX165" fmla="*/ 36000 w 720122"/>
              <a:gd name="connsiteY165" fmla="*/ 0 h 720000"/>
              <a:gd name="connsiteX166" fmla="*/ 516000 w 720122"/>
              <a:gd name="connsiteY166" fmla="*/ 0 h 720000"/>
              <a:gd name="connsiteX167" fmla="*/ 552000 w 720122"/>
              <a:gd name="connsiteY167" fmla="*/ 36000 h 720000"/>
              <a:gd name="connsiteX168" fmla="*/ 552000 w 720122"/>
              <a:gd name="connsiteY168" fmla="*/ 261363 h 720000"/>
              <a:gd name="connsiteX169" fmla="*/ 540000 w 720122"/>
              <a:gd name="connsiteY169" fmla="*/ 273363 h 720000"/>
              <a:gd name="connsiteX170" fmla="*/ 528000 w 720122"/>
              <a:gd name="connsiteY170" fmla="*/ 261363 h 720000"/>
              <a:gd name="connsiteX171" fmla="*/ 528000 w 720122"/>
              <a:gd name="connsiteY171" fmla="*/ 36000 h 720000"/>
              <a:gd name="connsiteX172" fmla="*/ 516000 w 720122"/>
              <a:gd name="connsiteY172" fmla="*/ 24000 h 720000"/>
              <a:gd name="connsiteX173" fmla="*/ 36000 w 720122"/>
              <a:gd name="connsiteY173" fmla="*/ 24000 h 720000"/>
              <a:gd name="connsiteX174" fmla="*/ 24000 w 720122"/>
              <a:gd name="connsiteY174" fmla="*/ 36000 h 720000"/>
              <a:gd name="connsiteX175" fmla="*/ 24000 w 720122"/>
              <a:gd name="connsiteY175" fmla="*/ 684000 h 720000"/>
              <a:gd name="connsiteX176" fmla="*/ 36000 w 720122"/>
              <a:gd name="connsiteY176" fmla="*/ 696000 h 720000"/>
              <a:gd name="connsiteX177" fmla="*/ 516000 w 720122"/>
              <a:gd name="connsiteY177" fmla="*/ 696000 h 720000"/>
              <a:gd name="connsiteX178" fmla="*/ 528000 w 720122"/>
              <a:gd name="connsiteY178" fmla="*/ 684000 h 720000"/>
              <a:gd name="connsiteX179" fmla="*/ 528000 w 720122"/>
              <a:gd name="connsiteY179" fmla="*/ 564000 h 720000"/>
              <a:gd name="connsiteX180" fmla="*/ 540000 w 720122"/>
              <a:gd name="connsiteY180" fmla="*/ 552000 h 720000"/>
              <a:gd name="connsiteX181" fmla="*/ 552000 w 720122"/>
              <a:gd name="connsiteY181" fmla="*/ 564000 h 720000"/>
              <a:gd name="connsiteX182" fmla="*/ 552000 w 720122"/>
              <a:gd name="connsiteY182" fmla="*/ 684000 h 720000"/>
              <a:gd name="connsiteX183" fmla="*/ 516000 w 720122"/>
              <a:gd name="connsiteY183" fmla="*/ 720000 h 720000"/>
              <a:gd name="connsiteX184" fmla="*/ 36000 w 720122"/>
              <a:gd name="connsiteY184" fmla="*/ 720000 h 720000"/>
              <a:gd name="connsiteX185" fmla="*/ 0 w 720122"/>
              <a:gd name="connsiteY185" fmla="*/ 684000 h 720000"/>
              <a:gd name="connsiteX186" fmla="*/ 0 w 720122"/>
              <a:gd name="connsiteY186" fmla="*/ 36000 h 720000"/>
              <a:gd name="connsiteX187" fmla="*/ 36000 w 720122"/>
              <a:gd name="connsiteY187"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720122" h="720000">
                <a:moveTo>
                  <a:pt x="189358" y="537720"/>
                </a:moveTo>
                <a:cubicBezTo>
                  <a:pt x="194121" y="533642"/>
                  <a:pt x="201217" y="533918"/>
                  <a:pt x="205653" y="538353"/>
                </a:cubicBezTo>
                <a:cubicBezTo>
                  <a:pt x="210082" y="542783"/>
                  <a:pt x="210358" y="549879"/>
                  <a:pt x="206280" y="554642"/>
                </a:cubicBezTo>
                <a:lnTo>
                  <a:pt x="163922" y="597123"/>
                </a:lnTo>
                <a:cubicBezTo>
                  <a:pt x="159393" y="601617"/>
                  <a:pt x="153258" y="604119"/>
                  <a:pt x="146883" y="604084"/>
                </a:cubicBezTo>
                <a:cubicBezTo>
                  <a:pt x="140543" y="604089"/>
                  <a:pt x="134461" y="601587"/>
                  <a:pt x="129961" y="597123"/>
                </a:cubicBezTo>
                <a:lnTo>
                  <a:pt x="104520" y="571681"/>
                </a:lnTo>
                <a:cubicBezTo>
                  <a:pt x="102246" y="569431"/>
                  <a:pt x="100969" y="566361"/>
                  <a:pt x="100969" y="563162"/>
                </a:cubicBezTo>
                <a:cubicBezTo>
                  <a:pt x="100969" y="559962"/>
                  <a:pt x="102246" y="556898"/>
                  <a:pt x="104520" y="554642"/>
                </a:cubicBezTo>
                <a:cubicBezTo>
                  <a:pt x="109201" y="549990"/>
                  <a:pt x="116760" y="549990"/>
                  <a:pt x="121442" y="554642"/>
                </a:cubicBezTo>
                <a:lnTo>
                  <a:pt x="146883" y="580084"/>
                </a:lnTo>
                <a:close/>
                <a:moveTo>
                  <a:pt x="476402" y="517564"/>
                </a:moveTo>
                <a:lnTo>
                  <a:pt x="470402" y="528000"/>
                </a:lnTo>
                <a:cubicBezTo>
                  <a:pt x="467373" y="533391"/>
                  <a:pt x="468931" y="540187"/>
                  <a:pt x="474000" y="543721"/>
                </a:cubicBezTo>
                <a:cubicBezTo>
                  <a:pt x="476760" y="545654"/>
                  <a:pt x="480199" y="546334"/>
                  <a:pt x="483486" y="545607"/>
                </a:cubicBezTo>
                <a:cubicBezTo>
                  <a:pt x="486773" y="544875"/>
                  <a:pt x="489598" y="542801"/>
                  <a:pt x="491279" y="539883"/>
                </a:cubicBezTo>
                <a:lnTo>
                  <a:pt x="497279" y="529564"/>
                </a:lnTo>
                <a:close/>
                <a:moveTo>
                  <a:pt x="159160" y="468416"/>
                </a:moveTo>
                <a:cubicBezTo>
                  <a:pt x="177681" y="470086"/>
                  <a:pt x="195747" y="476812"/>
                  <a:pt x="211201" y="488402"/>
                </a:cubicBezTo>
                <a:cubicBezTo>
                  <a:pt x="216504" y="492381"/>
                  <a:pt x="217576" y="499898"/>
                  <a:pt x="213598" y="505201"/>
                </a:cubicBezTo>
                <a:cubicBezTo>
                  <a:pt x="209625" y="510504"/>
                  <a:pt x="202102" y="511582"/>
                  <a:pt x="196799" y="507603"/>
                </a:cubicBezTo>
                <a:cubicBezTo>
                  <a:pt x="183322" y="497431"/>
                  <a:pt x="166887" y="491953"/>
                  <a:pt x="150000" y="492000"/>
                </a:cubicBezTo>
                <a:cubicBezTo>
                  <a:pt x="106922" y="492000"/>
                  <a:pt x="72000" y="526922"/>
                  <a:pt x="72000" y="570000"/>
                </a:cubicBezTo>
                <a:cubicBezTo>
                  <a:pt x="72000" y="613078"/>
                  <a:pt x="106922" y="648000"/>
                  <a:pt x="150000" y="648000"/>
                </a:cubicBezTo>
                <a:cubicBezTo>
                  <a:pt x="193078" y="648000"/>
                  <a:pt x="228000" y="613078"/>
                  <a:pt x="228000" y="570000"/>
                </a:cubicBezTo>
                <a:cubicBezTo>
                  <a:pt x="228000" y="563373"/>
                  <a:pt x="233373" y="558000"/>
                  <a:pt x="240000" y="558000"/>
                </a:cubicBezTo>
                <a:cubicBezTo>
                  <a:pt x="246627" y="558000"/>
                  <a:pt x="252000" y="563373"/>
                  <a:pt x="252000" y="570000"/>
                </a:cubicBezTo>
                <a:cubicBezTo>
                  <a:pt x="252000" y="626338"/>
                  <a:pt x="206332" y="672000"/>
                  <a:pt x="150000" y="672000"/>
                </a:cubicBezTo>
                <a:cubicBezTo>
                  <a:pt x="93668" y="672000"/>
                  <a:pt x="48000" y="626338"/>
                  <a:pt x="48000" y="570000"/>
                </a:cubicBezTo>
                <a:cubicBezTo>
                  <a:pt x="48000" y="531369"/>
                  <a:pt x="69826" y="496049"/>
                  <a:pt x="104385" y="478769"/>
                </a:cubicBezTo>
                <a:cubicBezTo>
                  <a:pt x="121661" y="470133"/>
                  <a:pt x="140638" y="466746"/>
                  <a:pt x="159160" y="468416"/>
                </a:cubicBezTo>
                <a:close/>
                <a:moveTo>
                  <a:pt x="503279" y="449643"/>
                </a:moveTo>
                <a:lnTo>
                  <a:pt x="486240" y="495240"/>
                </a:lnTo>
                <a:lnTo>
                  <a:pt x="504000" y="505564"/>
                </a:lnTo>
                <a:lnTo>
                  <a:pt x="510000" y="509045"/>
                </a:lnTo>
                <a:lnTo>
                  <a:pt x="541078" y="471480"/>
                </a:lnTo>
                <a:close/>
                <a:moveTo>
                  <a:pt x="264000" y="384000"/>
                </a:moveTo>
                <a:lnTo>
                  <a:pt x="348000" y="384000"/>
                </a:lnTo>
                <a:cubicBezTo>
                  <a:pt x="354627" y="384000"/>
                  <a:pt x="360000" y="389373"/>
                  <a:pt x="360000" y="396000"/>
                </a:cubicBezTo>
                <a:cubicBezTo>
                  <a:pt x="360000" y="402633"/>
                  <a:pt x="354627" y="408000"/>
                  <a:pt x="348000" y="408000"/>
                </a:cubicBezTo>
                <a:lnTo>
                  <a:pt x="264000" y="408000"/>
                </a:lnTo>
                <a:cubicBezTo>
                  <a:pt x="257373" y="408000"/>
                  <a:pt x="252000" y="402633"/>
                  <a:pt x="252000" y="396000"/>
                </a:cubicBezTo>
                <a:cubicBezTo>
                  <a:pt x="252000" y="389373"/>
                  <a:pt x="257373" y="384000"/>
                  <a:pt x="264000" y="384000"/>
                </a:cubicBezTo>
                <a:close/>
                <a:moveTo>
                  <a:pt x="96000" y="384000"/>
                </a:moveTo>
                <a:lnTo>
                  <a:pt x="216000" y="384000"/>
                </a:lnTo>
                <a:cubicBezTo>
                  <a:pt x="222627" y="384000"/>
                  <a:pt x="228000" y="389373"/>
                  <a:pt x="228000" y="396000"/>
                </a:cubicBezTo>
                <a:cubicBezTo>
                  <a:pt x="228000" y="402633"/>
                  <a:pt x="222627" y="408000"/>
                  <a:pt x="216000" y="408000"/>
                </a:cubicBezTo>
                <a:lnTo>
                  <a:pt x="96000" y="408000"/>
                </a:lnTo>
                <a:cubicBezTo>
                  <a:pt x="89373" y="408000"/>
                  <a:pt x="84000" y="402633"/>
                  <a:pt x="84000" y="396000"/>
                </a:cubicBezTo>
                <a:cubicBezTo>
                  <a:pt x="84000" y="389373"/>
                  <a:pt x="89373" y="384000"/>
                  <a:pt x="96000" y="384000"/>
                </a:cubicBezTo>
                <a:close/>
                <a:moveTo>
                  <a:pt x="384000" y="324000"/>
                </a:moveTo>
                <a:lnTo>
                  <a:pt x="468000" y="324000"/>
                </a:lnTo>
                <a:cubicBezTo>
                  <a:pt x="474627" y="324000"/>
                  <a:pt x="480000" y="329373"/>
                  <a:pt x="480000" y="336000"/>
                </a:cubicBezTo>
                <a:cubicBezTo>
                  <a:pt x="480000" y="342633"/>
                  <a:pt x="474627" y="348000"/>
                  <a:pt x="468000" y="348000"/>
                </a:cubicBezTo>
                <a:lnTo>
                  <a:pt x="384000" y="348000"/>
                </a:lnTo>
                <a:cubicBezTo>
                  <a:pt x="377373" y="348000"/>
                  <a:pt x="372000" y="342633"/>
                  <a:pt x="372000" y="336000"/>
                </a:cubicBezTo>
                <a:cubicBezTo>
                  <a:pt x="372000" y="329373"/>
                  <a:pt x="377373" y="324000"/>
                  <a:pt x="384000" y="324000"/>
                </a:cubicBezTo>
                <a:close/>
                <a:moveTo>
                  <a:pt x="96000" y="324000"/>
                </a:moveTo>
                <a:lnTo>
                  <a:pt x="336000" y="324000"/>
                </a:lnTo>
                <a:cubicBezTo>
                  <a:pt x="342627" y="324000"/>
                  <a:pt x="348000" y="329373"/>
                  <a:pt x="348000" y="336000"/>
                </a:cubicBezTo>
                <a:cubicBezTo>
                  <a:pt x="348000" y="342633"/>
                  <a:pt x="342627" y="348000"/>
                  <a:pt x="336000" y="348000"/>
                </a:cubicBezTo>
                <a:lnTo>
                  <a:pt x="96000" y="348000"/>
                </a:lnTo>
                <a:cubicBezTo>
                  <a:pt x="89373" y="348000"/>
                  <a:pt x="84000" y="342633"/>
                  <a:pt x="84000" y="336000"/>
                </a:cubicBezTo>
                <a:cubicBezTo>
                  <a:pt x="84000" y="329373"/>
                  <a:pt x="89373" y="324000"/>
                  <a:pt x="96000" y="324000"/>
                </a:cubicBezTo>
                <a:close/>
                <a:moveTo>
                  <a:pt x="609240" y="261480"/>
                </a:moveTo>
                <a:lnTo>
                  <a:pt x="513240" y="427805"/>
                </a:lnTo>
                <a:lnTo>
                  <a:pt x="554760" y="451805"/>
                </a:lnTo>
                <a:lnTo>
                  <a:pt x="650760" y="285480"/>
                </a:lnTo>
                <a:close/>
                <a:moveTo>
                  <a:pt x="204000" y="252000"/>
                </a:moveTo>
                <a:lnTo>
                  <a:pt x="468000" y="252000"/>
                </a:lnTo>
                <a:cubicBezTo>
                  <a:pt x="474627" y="252000"/>
                  <a:pt x="480000" y="257373"/>
                  <a:pt x="480000" y="264000"/>
                </a:cubicBezTo>
                <a:cubicBezTo>
                  <a:pt x="480000" y="270633"/>
                  <a:pt x="474627" y="276000"/>
                  <a:pt x="468000" y="276000"/>
                </a:cubicBezTo>
                <a:lnTo>
                  <a:pt x="204000" y="276000"/>
                </a:lnTo>
                <a:cubicBezTo>
                  <a:pt x="197373" y="276000"/>
                  <a:pt x="192000" y="270633"/>
                  <a:pt x="192000" y="264000"/>
                </a:cubicBezTo>
                <a:cubicBezTo>
                  <a:pt x="192000" y="257373"/>
                  <a:pt x="197373" y="252000"/>
                  <a:pt x="204000" y="252000"/>
                </a:cubicBezTo>
                <a:close/>
                <a:moveTo>
                  <a:pt x="645240" y="199201"/>
                </a:moveTo>
                <a:lnTo>
                  <a:pt x="621240" y="240721"/>
                </a:lnTo>
                <a:lnTo>
                  <a:pt x="662760" y="264721"/>
                </a:lnTo>
                <a:lnTo>
                  <a:pt x="686760" y="223201"/>
                </a:lnTo>
                <a:close/>
                <a:moveTo>
                  <a:pt x="680883" y="168363"/>
                </a:moveTo>
                <a:cubicBezTo>
                  <a:pt x="677783" y="169189"/>
                  <a:pt x="675146" y="171223"/>
                  <a:pt x="673558" y="174000"/>
                </a:cubicBezTo>
                <a:lnTo>
                  <a:pt x="667558" y="184441"/>
                </a:lnTo>
                <a:lnTo>
                  <a:pt x="688441" y="196441"/>
                </a:lnTo>
                <a:lnTo>
                  <a:pt x="694441" y="186000"/>
                </a:lnTo>
                <a:cubicBezTo>
                  <a:pt x="695976" y="183223"/>
                  <a:pt x="696404" y="179965"/>
                  <a:pt x="695642" y="176883"/>
                </a:cubicBezTo>
                <a:cubicBezTo>
                  <a:pt x="694810" y="173789"/>
                  <a:pt x="692783" y="171152"/>
                  <a:pt x="690000" y="169564"/>
                </a:cubicBezTo>
                <a:cubicBezTo>
                  <a:pt x="687223" y="168029"/>
                  <a:pt x="683965" y="167602"/>
                  <a:pt x="680883" y="168363"/>
                </a:cubicBezTo>
                <a:close/>
                <a:moveTo>
                  <a:pt x="156000" y="168000"/>
                </a:moveTo>
                <a:lnTo>
                  <a:pt x="396000" y="168000"/>
                </a:lnTo>
                <a:cubicBezTo>
                  <a:pt x="402627" y="168000"/>
                  <a:pt x="408000" y="173373"/>
                  <a:pt x="408000" y="180000"/>
                </a:cubicBezTo>
                <a:cubicBezTo>
                  <a:pt x="408000" y="186633"/>
                  <a:pt x="402627" y="192000"/>
                  <a:pt x="396000" y="192000"/>
                </a:cubicBezTo>
                <a:lnTo>
                  <a:pt x="156000" y="192000"/>
                </a:lnTo>
                <a:cubicBezTo>
                  <a:pt x="149373" y="192000"/>
                  <a:pt x="144000" y="186633"/>
                  <a:pt x="144000" y="180000"/>
                </a:cubicBezTo>
                <a:cubicBezTo>
                  <a:pt x="144000" y="173373"/>
                  <a:pt x="149373" y="168000"/>
                  <a:pt x="156000" y="168000"/>
                </a:cubicBezTo>
                <a:close/>
                <a:moveTo>
                  <a:pt x="674642" y="145201"/>
                </a:moveTo>
                <a:cubicBezTo>
                  <a:pt x="683877" y="142723"/>
                  <a:pt x="693721" y="144018"/>
                  <a:pt x="702000" y="148805"/>
                </a:cubicBezTo>
                <a:cubicBezTo>
                  <a:pt x="710273" y="153568"/>
                  <a:pt x="716320" y="161426"/>
                  <a:pt x="718799" y="170643"/>
                </a:cubicBezTo>
                <a:cubicBezTo>
                  <a:pt x="721418" y="180029"/>
                  <a:pt x="720117" y="190072"/>
                  <a:pt x="715201" y="198480"/>
                </a:cubicBezTo>
                <a:lnTo>
                  <a:pt x="709201" y="208922"/>
                </a:lnTo>
                <a:cubicBezTo>
                  <a:pt x="714867" y="212262"/>
                  <a:pt x="716795" y="219539"/>
                  <a:pt x="713519" y="225240"/>
                </a:cubicBezTo>
                <a:lnTo>
                  <a:pt x="683519" y="277201"/>
                </a:lnTo>
                <a:lnTo>
                  <a:pt x="693961" y="283201"/>
                </a:lnTo>
                <a:cubicBezTo>
                  <a:pt x="702234" y="287965"/>
                  <a:pt x="708275" y="295822"/>
                  <a:pt x="710760" y="305045"/>
                </a:cubicBezTo>
                <a:cubicBezTo>
                  <a:pt x="713244" y="314279"/>
                  <a:pt x="711949" y="324123"/>
                  <a:pt x="707162" y="332402"/>
                </a:cubicBezTo>
                <a:lnTo>
                  <a:pt x="659162" y="415564"/>
                </a:lnTo>
                <a:cubicBezTo>
                  <a:pt x="657574" y="418342"/>
                  <a:pt x="654949" y="420369"/>
                  <a:pt x="651861" y="421207"/>
                </a:cubicBezTo>
                <a:cubicBezTo>
                  <a:pt x="648779" y="422039"/>
                  <a:pt x="645486" y="421605"/>
                  <a:pt x="642721" y="420000"/>
                </a:cubicBezTo>
                <a:cubicBezTo>
                  <a:pt x="639908" y="418318"/>
                  <a:pt x="637910" y="415559"/>
                  <a:pt x="637183" y="412365"/>
                </a:cubicBezTo>
                <a:cubicBezTo>
                  <a:pt x="636457" y="409166"/>
                  <a:pt x="637072" y="405814"/>
                  <a:pt x="638883" y="403084"/>
                </a:cubicBezTo>
                <a:lnTo>
                  <a:pt x="686883" y="319922"/>
                </a:lnTo>
                <a:cubicBezTo>
                  <a:pt x="688476" y="317162"/>
                  <a:pt x="688910" y="313881"/>
                  <a:pt x="688078" y="310805"/>
                </a:cubicBezTo>
                <a:cubicBezTo>
                  <a:pt x="687252" y="307705"/>
                  <a:pt x="685224" y="305074"/>
                  <a:pt x="682441" y="303480"/>
                </a:cubicBezTo>
                <a:lnTo>
                  <a:pt x="672000" y="297480"/>
                </a:lnTo>
                <a:lnTo>
                  <a:pt x="568922" y="476402"/>
                </a:lnTo>
                <a:lnTo>
                  <a:pt x="523201" y="531961"/>
                </a:lnTo>
                <a:lnTo>
                  <a:pt x="511201" y="552000"/>
                </a:lnTo>
                <a:cubicBezTo>
                  <a:pt x="504685" y="563092"/>
                  <a:pt x="492744" y="569865"/>
                  <a:pt x="479883" y="569766"/>
                </a:cubicBezTo>
                <a:cubicBezTo>
                  <a:pt x="476683" y="569777"/>
                  <a:pt x="473496" y="569373"/>
                  <a:pt x="470402" y="568564"/>
                </a:cubicBezTo>
                <a:lnTo>
                  <a:pt x="442441" y="603961"/>
                </a:lnTo>
                <a:cubicBezTo>
                  <a:pt x="437098" y="610635"/>
                  <a:pt x="428613" y="613969"/>
                  <a:pt x="420158" y="612709"/>
                </a:cubicBezTo>
                <a:cubicBezTo>
                  <a:pt x="411703" y="611449"/>
                  <a:pt x="404560" y="605783"/>
                  <a:pt x="401402" y="597844"/>
                </a:cubicBezTo>
                <a:lnTo>
                  <a:pt x="393961" y="579000"/>
                </a:lnTo>
                <a:lnTo>
                  <a:pt x="389519" y="586324"/>
                </a:lnTo>
                <a:cubicBezTo>
                  <a:pt x="384170" y="595271"/>
                  <a:pt x="373658" y="599748"/>
                  <a:pt x="363498" y="597393"/>
                </a:cubicBezTo>
                <a:cubicBezTo>
                  <a:pt x="353338" y="595037"/>
                  <a:pt x="345867" y="586395"/>
                  <a:pt x="345000" y="576000"/>
                </a:cubicBezTo>
                <a:lnTo>
                  <a:pt x="340799" y="527285"/>
                </a:lnTo>
                <a:lnTo>
                  <a:pt x="311402" y="615844"/>
                </a:lnTo>
                <a:cubicBezTo>
                  <a:pt x="309750" y="620730"/>
                  <a:pt x="305156" y="624018"/>
                  <a:pt x="300000" y="624000"/>
                </a:cubicBezTo>
                <a:cubicBezTo>
                  <a:pt x="298711" y="623918"/>
                  <a:pt x="297451" y="623590"/>
                  <a:pt x="296279" y="623045"/>
                </a:cubicBezTo>
                <a:cubicBezTo>
                  <a:pt x="290033" y="620936"/>
                  <a:pt x="286658" y="614186"/>
                  <a:pt x="288721" y="607922"/>
                </a:cubicBezTo>
                <a:lnTo>
                  <a:pt x="318240" y="519363"/>
                </a:lnTo>
                <a:cubicBezTo>
                  <a:pt x="321855" y="508559"/>
                  <a:pt x="332566" y="501779"/>
                  <a:pt x="343881" y="503145"/>
                </a:cubicBezTo>
                <a:cubicBezTo>
                  <a:pt x="355189" y="504516"/>
                  <a:pt x="363984" y="513645"/>
                  <a:pt x="364922" y="525000"/>
                </a:cubicBezTo>
                <a:lnTo>
                  <a:pt x="369000" y="573000"/>
                </a:lnTo>
                <a:lnTo>
                  <a:pt x="373318" y="565682"/>
                </a:lnTo>
                <a:cubicBezTo>
                  <a:pt x="378000" y="557871"/>
                  <a:pt x="386701" y="553383"/>
                  <a:pt x="395783" y="554098"/>
                </a:cubicBezTo>
                <a:cubicBezTo>
                  <a:pt x="404859" y="554807"/>
                  <a:pt x="412752" y="560596"/>
                  <a:pt x="416162" y="569045"/>
                </a:cubicBezTo>
                <a:lnTo>
                  <a:pt x="423721" y="588000"/>
                </a:lnTo>
                <a:lnTo>
                  <a:pt x="450721" y="554883"/>
                </a:lnTo>
                <a:cubicBezTo>
                  <a:pt x="442523" y="543416"/>
                  <a:pt x="441773" y="528223"/>
                  <a:pt x="448799" y="516000"/>
                </a:cubicBezTo>
                <a:lnTo>
                  <a:pt x="460799" y="493564"/>
                </a:lnTo>
                <a:lnTo>
                  <a:pt x="486000" y="426240"/>
                </a:lnTo>
                <a:lnTo>
                  <a:pt x="588000" y="249480"/>
                </a:lnTo>
                <a:lnTo>
                  <a:pt x="577558" y="243480"/>
                </a:lnTo>
                <a:cubicBezTo>
                  <a:pt x="571846" y="240187"/>
                  <a:pt x="569865" y="232898"/>
                  <a:pt x="573117" y="227162"/>
                </a:cubicBezTo>
                <a:cubicBezTo>
                  <a:pt x="574705" y="224385"/>
                  <a:pt x="577330" y="222357"/>
                  <a:pt x="580418" y="221519"/>
                </a:cubicBezTo>
                <a:cubicBezTo>
                  <a:pt x="583500" y="220687"/>
                  <a:pt x="586793" y="221121"/>
                  <a:pt x="589558" y="222721"/>
                </a:cubicBezTo>
                <a:lnTo>
                  <a:pt x="600000" y="228721"/>
                </a:lnTo>
                <a:lnTo>
                  <a:pt x="630480" y="176766"/>
                </a:lnTo>
                <a:cubicBezTo>
                  <a:pt x="633814" y="171094"/>
                  <a:pt x="641098" y="169166"/>
                  <a:pt x="646799" y="172441"/>
                </a:cubicBezTo>
                <a:lnTo>
                  <a:pt x="652799" y="162000"/>
                </a:lnTo>
                <a:cubicBezTo>
                  <a:pt x="657562" y="153727"/>
                  <a:pt x="665420" y="147686"/>
                  <a:pt x="674642" y="145201"/>
                </a:cubicBezTo>
                <a:close/>
                <a:moveTo>
                  <a:pt x="120000" y="72000"/>
                </a:moveTo>
                <a:lnTo>
                  <a:pt x="432000" y="72000"/>
                </a:lnTo>
                <a:cubicBezTo>
                  <a:pt x="438627" y="72000"/>
                  <a:pt x="444000" y="77373"/>
                  <a:pt x="444000" y="84000"/>
                </a:cubicBezTo>
                <a:cubicBezTo>
                  <a:pt x="444000" y="90633"/>
                  <a:pt x="438627" y="96000"/>
                  <a:pt x="432000" y="96000"/>
                </a:cubicBezTo>
                <a:lnTo>
                  <a:pt x="132000" y="96000"/>
                </a:lnTo>
                <a:lnTo>
                  <a:pt x="132000" y="120000"/>
                </a:lnTo>
                <a:lnTo>
                  <a:pt x="432000" y="120000"/>
                </a:lnTo>
                <a:cubicBezTo>
                  <a:pt x="438627" y="120000"/>
                  <a:pt x="444000" y="125373"/>
                  <a:pt x="444000" y="132000"/>
                </a:cubicBezTo>
                <a:cubicBezTo>
                  <a:pt x="444000" y="138633"/>
                  <a:pt x="438627" y="144000"/>
                  <a:pt x="432000" y="144000"/>
                </a:cubicBezTo>
                <a:lnTo>
                  <a:pt x="120000" y="144000"/>
                </a:lnTo>
                <a:cubicBezTo>
                  <a:pt x="113373" y="144000"/>
                  <a:pt x="108000" y="138633"/>
                  <a:pt x="108000" y="132000"/>
                </a:cubicBezTo>
                <a:lnTo>
                  <a:pt x="108000" y="84000"/>
                </a:lnTo>
                <a:cubicBezTo>
                  <a:pt x="108000" y="77373"/>
                  <a:pt x="113373" y="72000"/>
                  <a:pt x="120000" y="72000"/>
                </a:cubicBezTo>
                <a:close/>
                <a:moveTo>
                  <a:pt x="36000" y="0"/>
                </a:moveTo>
                <a:lnTo>
                  <a:pt x="516000" y="0"/>
                </a:lnTo>
                <a:cubicBezTo>
                  <a:pt x="535881" y="0"/>
                  <a:pt x="552000" y="16119"/>
                  <a:pt x="552000" y="36000"/>
                </a:cubicBezTo>
                <a:lnTo>
                  <a:pt x="552000" y="261363"/>
                </a:lnTo>
                <a:cubicBezTo>
                  <a:pt x="552000" y="267990"/>
                  <a:pt x="546627" y="273363"/>
                  <a:pt x="540000" y="273363"/>
                </a:cubicBezTo>
                <a:cubicBezTo>
                  <a:pt x="533373" y="273363"/>
                  <a:pt x="528000" y="267990"/>
                  <a:pt x="528000" y="261363"/>
                </a:cubicBezTo>
                <a:lnTo>
                  <a:pt x="528000" y="36000"/>
                </a:lnTo>
                <a:cubicBezTo>
                  <a:pt x="528000" y="29373"/>
                  <a:pt x="522627" y="24000"/>
                  <a:pt x="516000" y="24000"/>
                </a:cubicBezTo>
                <a:lnTo>
                  <a:pt x="36000" y="24000"/>
                </a:lnTo>
                <a:cubicBezTo>
                  <a:pt x="29373" y="24000"/>
                  <a:pt x="24000" y="29373"/>
                  <a:pt x="24000" y="36000"/>
                </a:cubicBezTo>
                <a:lnTo>
                  <a:pt x="24000" y="684000"/>
                </a:lnTo>
                <a:cubicBezTo>
                  <a:pt x="24000" y="690633"/>
                  <a:pt x="29373" y="696000"/>
                  <a:pt x="36000" y="696000"/>
                </a:cubicBezTo>
                <a:lnTo>
                  <a:pt x="516000" y="696000"/>
                </a:lnTo>
                <a:cubicBezTo>
                  <a:pt x="522627" y="696000"/>
                  <a:pt x="528000" y="690633"/>
                  <a:pt x="528000" y="684000"/>
                </a:cubicBezTo>
                <a:lnTo>
                  <a:pt x="528000" y="564000"/>
                </a:lnTo>
                <a:cubicBezTo>
                  <a:pt x="528000" y="557373"/>
                  <a:pt x="533373" y="552000"/>
                  <a:pt x="540000" y="552000"/>
                </a:cubicBezTo>
                <a:cubicBezTo>
                  <a:pt x="546627" y="552000"/>
                  <a:pt x="552000" y="557373"/>
                  <a:pt x="552000" y="564000"/>
                </a:cubicBezTo>
                <a:lnTo>
                  <a:pt x="552000" y="684000"/>
                </a:lnTo>
                <a:cubicBezTo>
                  <a:pt x="552000" y="703887"/>
                  <a:pt x="535881" y="720000"/>
                  <a:pt x="516000" y="720000"/>
                </a:cubicBezTo>
                <a:lnTo>
                  <a:pt x="36000" y="720000"/>
                </a:lnTo>
                <a:cubicBezTo>
                  <a:pt x="16119" y="720000"/>
                  <a:pt x="0" y="703887"/>
                  <a:pt x="0" y="684000"/>
                </a:cubicBezTo>
                <a:lnTo>
                  <a:pt x="0" y="36000"/>
                </a:lnTo>
                <a:cubicBezTo>
                  <a:pt x="0" y="16119"/>
                  <a:pt x="16119" y="0"/>
                  <a:pt x="36000"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graphicFrame>
        <p:nvGraphicFramePr>
          <p:cNvPr id="8" name="Таблица 7">
            <a:extLst>
              <a:ext uri="{FF2B5EF4-FFF2-40B4-BE49-F238E27FC236}">
                <a16:creationId xmlns:a16="http://schemas.microsoft.com/office/drawing/2014/main" id="{FBF35E40-D2D6-4EE5-8FC0-89AE11A42950}"/>
              </a:ext>
            </a:extLst>
          </p:cNvPr>
          <p:cNvGraphicFramePr>
            <a:graphicFrameLocks noGrp="1"/>
          </p:cNvGraphicFramePr>
          <p:nvPr/>
        </p:nvGraphicFramePr>
        <p:xfrm>
          <a:off x="2057401" y="3429001"/>
          <a:ext cx="7907145" cy="2479677"/>
        </p:xfrm>
        <a:graphic>
          <a:graphicData uri="http://schemas.openxmlformats.org/drawingml/2006/table">
            <a:tbl>
              <a:tblPr firstRow="1" bandRow="1">
                <a:tableStyleId>{5C22544A-7EE6-4342-B048-85BDC9FD1C3A}</a:tableStyleId>
              </a:tblPr>
              <a:tblGrid>
                <a:gridCol w="5044781">
                  <a:extLst>
                    <a:ext uri="{9D8B030D-6E8A-4147-A177-3AD203B41FA5}">
                      <a16:colId xmlns:a16="http://schemas.microsoft.com/office/drawing/2014/main" val="2013439988"/>
                    </a:ext>
                  </a:extLst>
                </a:gridCol>
                <a:gridCol w="1490765">
                  <a:extLst>
                    <a:ext uri="{9D8B030D-6E8A-4147-A177-3AD203B41FA5}">
                      <a16:colId xmlns:a16="http://schemas.microsoft.com/office/drawing/2014/main" val="2225948937"/>
                    </a:ext>
                  </a:extLst>
                </a:gridCol>
                <a:gridCol w="1371599">
                  <a:extLst>
                    <a:ext uri="{9D8B030D-6E8A-4147-A177-3AD203B41FA5}">
                      <a16:colId xmlns:a16="http://schemas.microsoft.com/office/drawing/2014/main" val="4105401240"/>
                    </a:ext>
                  </a:extLst>
                </a:gridCol>
              </a:tblGrid>
              <a:tr h="370840">
                <a:tc>
                  <a:txBody>
                    <a:bodyPr/>
                    <a:lstStyle/>
                    <a:p>
                      <a:endParaRPr lang="ru-RU" sz="1500" dirty="0"/>
                    </a:p>
                  </a:txBody>
                  <a:tcPr/>
                </a:tc>
                <a:tc>
                  <a:txBody>
                    <a:bodyPr/>
                    <a:lstStyle/>
                    <a:p>
                      <a:r>
                        <a:rPr lang="ru-RU" sz="1500" dirty="0"/>
                        <a:t>До 01.01.2022</a:t>
                      </a:r>
                    </a:p>
                  </a:txBody>
                  <a:tcPr/>
                </a:tc>
                <a:tc>
                  <a:txBody>
                    <a:bodyPr/>
                    <a:lstStyle/>
                    <a:p>
                      <a:r>
                        <a:rPr lang="ru-RU" sz="1500" dirty="0"/>
                        <a:t>С 01.01.2022</a:t>
                      </a:r>
                    </a:p>
                  </a:txBody>
                  <a:tcPr/>
                </a:tc>
                <a:extLst>
                  <a:ext uri="{0D108BD9-81ED-4DB2-BD59-A6C34878D82A}">
                    <a16:rowId xmlns:a16="http://schemas.microsoft.com/office/drawing/2014/main" val="3150419532"/>
                  </a:ext>
                </a:extLst>
              </a:tr>
              <a:tr h="322961">
                <a:tc>
                  <a:txBody>
                    <a:bodyPr/>
                    <a:lstStyle/>
                    <a:p>
                      <a:pPr algn="just">
                        <a:lnSpc>
                          <a:spcPct val="107000"/>
                        </a:lnSpc>
                        <a:spcAft>
                          <a:spcPts val="0"/>
                        </a:spcAft>
                      </a:pPr>
                      <a:r>
                        <a:rPr lang="ru-RU" sz="1400" dirty="0">
                          <a:effectLst/>
                          <a:latin typeface="+mn-lt"/>
                          <a:ea typeface="Times New Roman" panose="02020603050405020304" pitchFamily="18" charset="0"/>
                          <a:cs typeface="Times New Roman" panose="02020603050405020304" pitchFamily="18" charset="0"/>
                        </a:rPr>
                        <a:t>Формирование проекта контракта заказчиком</a:t>
                      </a:r>
                      <a:endParaRPr lang="ru-RU" sz="2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dirty="0">
                          <a:effectLst/>
                          <a:latin typeface="+mn-lt"/>
                          <a:ea typeface="Times New Roman" panose="02020603050405020304" pitchFamily="18" charset="0"/>
                          <a:cs typeface="Times New Roman" panose="02020603050405020304" pitchFamily="18" charset="0"/>
                        </a:rPr>
                        <a:t>5 календ. дней</a:t>
                      </a:r>
                      <a:endParaRPr lang="ru-RU" sz="2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dirty="0">
                          <a:effectLst/>
                          <a:latin typeface="+mn-lt"/>
                          <a:ea typeface="Times New Roman" panose="02020603050405020304" pitchFamily="18" charset="0"/>
                          <a:cs typeface="Times New Roman" panose="02020603050405020304" pitchFamily="18" charset="0"/>
                        </a:rPr>
                        <a:t>2 раб. дня</a:t>
                      </a:r>
                      <a:endParaRPr lang="ru-RU" sz="20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80550267"/>
                  </a:ext>
                </a:extLst>
              </a:tr>
              <a:tr h="287400">
                <a:tc>
                  <a:txBody>
                    <a:bodyPr/>
                    <a:lstStyle/>
                    <a:p>
                      <a:pPr>
                        <a:lnSpc>
                          <a:spcPct val="107000"/>
                        </a:lnSpc>
                        <a:spcAft>
                          <a:spcPts val="0"/>
                        </a:spcAft>
                      </a:pPr>
                      <a:r>
                        <a:rPr lang="ru-RU" sz="1400" dirty="0">
                          <a:effectLst/>
                          <a:latin typeface="+mn-lt"/>
                          <a:ea typeface="Times New Roman" panose="02020603050405020304" pitchFamily="18" charset="0"/>
                          <a:cs typeface="Times New Roman" panose="02020603050405020304" pitchFamily="18" charset="0"/>
                        </a:rPr>
                        <a:t>Подписание проекта контракта участником /</a:t>
                      </a:r>
                    </a:p>
                    <a:p>
                      <a:pPr>
                        <a:lnSpc>
                          <a:spcPct val="107000"/>
                        </a:lnSpc>
                        <a:spcAft>
                          <a:spcPts val="0"/>
                        </a:spcAft>
                      </a:pPr>
                      <a:r>
                        <a:rPr lang="ru-RU" sz="1400" dirty="0">
                          <a:effectLst/>
                          <a:latin typeface="+mn-lt"/>
                          <a:ea typeface="Times New Roman" panose="02020603050405020304" pitchFamily="18" charset="0"/>
                          <a:cs typeface="Times New Roman" panose="02020603050405020304" pitchFamily="18" charset="0"/>
                        </a:rPr>
                        <a:t>направление протокола разногласий участником</a:t>
                      </a:r>
                      <a:endParaRPr lang="ru-RU" sz="2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dirty="0">
                          <a:effectLst/>
                          <a:latin typeface="+mn-lt"/>
                          <a:ea typeface="Times New Roman" panose="02020603050405020304" pitchFamily="18" charset="0"/>
                          <a:cs typeface="Times New Roman" panose="02020603050405020304" pitchFamily="18" charset="0"/>
                        </a:rPr>
                        <a:t>5 календ. дней</a:t>
                      </a:r>
                      <a:endParaRPr lang="ru-RU" sz="2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dirty="0">
                          <a:effectLst/>
                          <a:latin typeface="+mn-lt"/>
                          <a:ea typeface="Times New Roman" panose="02020603050405020304" pitchFamily="18" charset="0"/>
                          <a:cs typeface="Times New Roman" panose="02020603050405020304" pitchFamily="18" charset="0"/>
                        </a:rPr>
                        <a:t>5 раб. дней</a:t>
                      </a:r>
                      <a:endParaRPr lang="ru-RU" sz="20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78097891"/>
                  </a:ext>
                </a:extLst>
              </a:tr>
              <a:tr h="122808">
                <a:tc>
                  <a:txBody>
                    <a:bodyPr/>
                    <a:lstStyle/>
                    <a:p>
                      <a:pPr>
                        <a:lnSpc>
                          <a:spcPct val="107000"/>
                        </a:lnSpc>
                        <a:spcAft>
                          <a:spcPts val="0"/>
                        </a:spcAft>
                      </a:pPr>
                      <a:r>
                        <a:rPr lang="ru-RU" sz="1400" dirty="0">
                          <a:effectLst/>
                          <a:latin typeface="+mn-lt"/>
                          <a:ea typeface="Times New Roman" panose="02020603050405020304" pitchFamily="18" charset="0"/>
                          <a:cs typeface="Times New Roman" panose="02020603050405020304" pitchFamily="18" charset="0"/>
                        </a:rPr>
                        <a:t>Подписание контракта заказчиком /</a:t>
                      </a:r>
                    </a:p>
                    <a:p>
                      <a:pPr>
                        <a:lnSpc>
                          <a:spcPct val="107000"/>
                        </a:lnSpc>
                        <a:spcAft>
                          <a:spcPts val="0"/>
                        </a:spcAft>
                      </a:pPr>
                      <a:r>
                        <a:rPr lang="ru-RU" sz="1400" dirty="0">
                          <a:effectLst/>
                          <a:latin typeface="+mn-lt"/>
                          <a:ea typeface="Times New Roman" panose="02020603050405020304" pitchFamily="18" charset="0"/>
                          <a:cs typeface="Times New Roman" panose="02020603050405020304" pitchFamily="18" charset="0"/>
                        </a:rPr>
                        <a:t>ответ заказчика на протокол разногласий</a:t>
                      </a:r>
                      <a:endParaRPr lang="ru-RU" sz="2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dirty="0">
                          <a:effectLst/>
                          <a:latin typeface="+mn-lt"/>
                          <a:ea typeface="Times New Roman" panose="02020603050405020304" pitchFamily="18" charset="0"/>
                          <a:cs typeface="Times New Roman" panose="02020603050405020304" pitchFamily="18" charset="0"/>
                        </a:rPr>
                        <a:t>3 раб. дня</a:t>
                      </a:r>
                      <a:endParaRPr lang="ru-RU" sz="2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dirty="0">
                          <a:effectLst/>
                          <a:latin typeface="+mn-lt"/>
                          <a:ea typeface="Times New Roman" panose="02020603050405020304" pitchFamily="18" charset="0"/>
                          <a:cs typeface="Times New Roman" panose="02020603050405020304" pitchFamily="18" charset="0"/>
                        </a:rPr>
                        <a:t>2 раб. дня</a:t>
                      </a:r>
                      <a:endParaRPr lang="ru-RU" sz="20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44960154"/>
                  </a:ext>
                </a:extLst>
              </a:tr>
              <a:tr h="0">
                <a:tc>
                  <a:txBody>
                    <a:bodyPr/>
                    <a:lstStyle/>
                    <a:p>
                      <a:pPr>
                        <a:lnSpc>
                          <a:spcPct val="107000"/>
                        </a:lnSpc>
                        <a:spcAft>
                          <a:spcPts val="0"/>
                        </a:spcAft>
                      </a:pPr>
                      <a:r>
                        <a:rPr lang="ru-RU" sz="1400">
                          <a:effectLst/>
                          <a:latin typeface="+mn-lt"/>
                          <a:ea typeface="Times New Roman" panose="02020603050405020304" pitchFamily="18" charset="0"/>
                          <a:cs typeface="Times New Roman" panose="02020603050405020304" pitchFamily="18" charset="0"/>
                        </a:rPr>
                        <a:t>Подписание проекта контракта участником после ответа на протокол разногласий</a:t>
                      </a:r>
                      <a:endParaRPr lang="ru-RU" sz="20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dirty="0">
                          <a:effectLst/>
                          <a:latin typeface="+mn-lt"/>
                          <a:ea typeface="Times New Roman" panose="02020603050405020304" pitchFamily="18" charset="0"/>
                          <a:cs typeface="Times New Roman" panose="02020603050405020304" pitchFamily="18" charset="0"/>
                        </a:rPr>
                        <a:t>3 раб. дня</a:t>
                      </a:r>
                      <a:endParaRPr lang="ru-RU" sz="2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dirty="0">
                          <a:effectLst/>
                          <a:latin typeface="+mn-lt"/>
                          <a:ea typeface="Times New Roman" panose="02020603050405020304" pitchFamily="18" charset="0"/>
                          <a:cs typeface="Times New Roman" panose="02020603050405020304" pitchFamily="18" charset="0"/>
                        </a:rPr>
                        <a:t>1 раб. день</a:t>
                      </a:r>
                      <a:endParaRPr lang="ru-RU" sz="20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1204748"/>
                  </a:ext>
                </a:extLst>
              </a:tr>
              <a:tr h="370840">
                <a:tc>
                  <a:txBody>
                    <a:bodyPr/>
                    <a:lstStyle/>
                    <a:p>
                      <a:pPr>
                        <a:lnSpc>
                          <a:spcPct val="107000"/>
                        </a:lnSpc>
                        <a:spcAft>
                          <a:spcPts val="0"/>
                        </a:spcAft>
                      </a:pPr>
                      <a:r>
                        <a:rPr lang="ru-RU" sz="1400" dirty="0">
                          <a:effectLst/>
                          <a:latin typeface="+mn-lt"/>
                          <a:ea typeface="Times New Roman" panose="02020603050405020304" pitchFamily="18" charset="0"/>
                          <a:cs typeface="Times New Roman" panose="02020603050405020304" pitchFamily="18" charset="0"/>
                        </a:rPr>
                        <a:t>Подписание контракта заказчиком после ответа на протокол разногласий</a:t>
                      </a:r>
                      <a:endParaRPr lang="ru-RU" sz="2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dirty="0">
                          <a:effectLst/>
                          <a:latin typeface="+mn-lt"/>
                          <a:ea typeface="Times New Roman" panose="02020603050405020304" pitchFamily="18" charset="0"/>
                          <a:cs typeface="Times New Roman" panose="02020603050405020304" pitchFamily="18" charset="0"/>
                        </a:rPr>
                        <a:t>3 раб. дня</a:t>
                      </a:r>
                      <a:endParaRPr lang="ru-RU" sz="2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400" dirty="0">
                          <a:effectLst/>
                          <a:latin typeface="+mn-lt"/>
                          <a:ea typeface="Times New Roman" panose="02020603050405020304" pitchFamily="18" charset="0"/>
                          <a:cs typeface="Times New Roman" panose="02020603050405020304" pitchFamily="18" charset="0"/>
                        </a:rPr>
                        <a:t>2 раб. дня</a:t>
                      </a:r>
                      <a:endParaRPr lang="ru-RU" sz="20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10901088"/>
                  </a:ext>
                </a:extLst>
              </a:tr>
            </a:tbl>
          </a:graphicData>
        </a:graphic>
      </p:graphicFrame>
    </p:spTree>
    <p:extLst>
      <p:ext uri="{BB962C8B-B14F-4D97-AF65-F5344CB8AC3E}">
        <p14:creationId xmlns:p14="http://schemas.microsoft.com/office/powerpoint/2010/main" val="281089389"/>
      </p:ext>
    </p:extLst>
  </p:cSld>
  <p:clrMapOvr>
    <a:masterClrMapping/>
  </p:clrMapOvr>
  <p:transition spd="slow">
    <p:fade thruBlk="1"/>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Заголовок 1">
            <a:extLst>
              <a:ext uri="{FF2B5EF4-FFF2-40B4-BE49-F238E27FC236}">
                <a16:creationId xmlns:a16="http://schemas.microsoft.com/office/drawing/2014/main" id="{5FE35AA0-8124-5742-96F3-FC80FA18F627}"/>
              </a:ext>
            </a:extLst>
          </p:cNvPr>
          <p:cNvSpPr>
            <a:spLocks noGrp="1"/>
          </p:cNvSpPr>
          <p:nvPr>
            <p:ph type="title"/>
          </p:nvPr>
        </p:nvSpPr>
        <p:spPr>
          <a:xfrm>
            <a:off x="1543050" y="323851"/>
            <a:ext cx="9505950" cy="1955800"/>
          </a:xfrm>
          <a:noFill/>
        </p:spPr>
        <p:txBody>
          <a:bodyPr>
            <a:noAutofit/>
          </a:bodyPr>
          <a:lstStyle/>
          <a:p>
            <a:r>
              <a:rPr lang="ru-RU" altLang="ru-RU" sz="4000" dirty="0"/>
              <a:t>Заключение контракта по результатам конкурсов, аукционов, закрытых конкурсов, аукционов в электронной форме ст. 51</a:t>
            </a:r>
          </a:p>
        </p:txBody>
      </p:sp>
      <p:sp>
        <p:nvSpPr>
          <p:cNvPr id="5" name="Овал 4">
            <a:extLst>
              <a:ext uri="{FF2B5EF4-FFF2-40B4-BE49-F238E27FC236}">
                <a16:creationId xmlns:a16="http://schemas.microsoft.com/office/drawing/2014/main" id="{99E82D73-53D2-4D48-9736-0A0F5CF3B594}"/>
              </a:ext>
            </a:extLst>
          </p:cNvPr>
          <p:cNvSpPr/>
          <p:nvPr/>
        </p:nvSpPr>
        <p:spPr>
          <a:xfrm>
            <a:off x="4779773" y="2609850"/>
            <a:ext cx="1800000" cy="900000"/>
          </a:xfrm>
          <a:prstGeom prst="ellipse">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a:lnSpc>
                <a:spcPct val="90000"/>
              </a:lnSpc>
              <a:spcAft>
                <a:spcPts val="300"/>
              </a:spcAft>
              <a:defRPr/>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Проект контракта</a:t>
            </a:r>
            <a:r>
              <a:rPr lang="en-US"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 </a:t>
            </a: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ЕИС</a:t>
            </a:r>
            <a:endParaRPr lang="en-US"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endParaRPr>
          </a:p>
          <a:p>
            <a:pPr algn="ctr">
              <a:lnSpc>
                <a:spcPct val="90000"/>
              </a:lnSpc>
              <a:defRPr/>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ЭП</a:t>
            </a:r>
            <a:r>
              <a:rPr lang="en-US" sz="10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 </a:t>
            </a: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(с</a:t>
            </a:r>
            <a:r>
              <a:rPr lang="en-US"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a:t>
            </a:r>
            <a:r>
              <a:rPr lang="ru-RU" sz="1000" dirty="0" err="1">
                <a:solidFill>
                  <a:srgbClr val="000000"/>
                </a:solidFill>
                <a:latin typeface="Roboto Light" panose="02000000000000000000" pitchFamily="2" charset="0"/>
                <a:ea typeface="Roboto Light" panose="02000000000000000000" pitchFamily="2" charset="0"/>
                <a:cs typeface="Roboto Light" panose="02000000000000000000" pitchFamily="2" charset="0"/>
              </a:rPr>
              <a:t>использ</a:t>
            </a:r>
            <a:r>
              <a:rPr lang="en-US"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a:t>
            </a: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ЕИС)</a:t>
            </a:r>
          </a:p>
        </p:txBody>
      </p:sp>
      <p:sp>
        <p:nvSpPr>
          <p:cNvPr id="15" name="Овал 14">
            <a:extLst>
              <a:ext uri="{FF2B5EF4-FFF2-40B4-BE49-F238E27FC236}">
                <a16:creationId xmlns:a16="http://schemas.microsoft.com/office/drawing/2014/main" id="{6C22BC66-7DFE-A847-BACD-E5688427315D}"/>
              </a:ext>
            </a:extLst>
          </p:cNvPr>
          <p:cNvSpPr>
            <a:spLocks noChangeAspect="1"/>
          </p:cNvSpPr>
          <p:nvPr/>
        </p:nvSpPr>
        <p:spPr>
          <a:xfrm>
            <a:off x="4328300" y="2951850"/>
            <a:ext cx="216000" cy="21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b="1" dirty="0">
                <a:solidFill>
                  <a:schemeClr val="bg1"/>
                </a:solidFill>
                <a:latin typeface="Roboto" panose="02000000000000000000" pitchFamily="2" charset="0"/>
                <a:ea typeface="Roboto" panose="02000000000000000000" pitchFamily="2" charset="0"/>
                <a:cs typeface="Roboto" panose="02000000000000000000" pitchFamily="2" charset="0"/>
              </a:rPr>
              <a:t>1</a:t>
            </a:r>
          </a:p>
        </p:txBody>
      </p:sp>
      <p:sp>
        <p:nvSpPr>
          <p:cNvPr id="20" name="Овал 19">
            <a:extLst>
              <a:ext uri="{FF2B5EF4-FFF2-40B4-BE49-F238E27FC236}">
                <a16:creationId xmlns:a16="http://schemas.microsoft.com/office/drawing/2014/main" id="{C563748E-CE97-1E4F-BF79-9346BF8E63EB}"/>
              </a:ext>
            </a:extLst>
          </p:cNvPr>
          <p:cNvSpPr/>
          <p:nvPr/>
        </p:nvSpPr>
        <p:spPr>
          <a:xfrm>
            <a:off x="4779773" y="3486510"/>
            <a:ext cx="1800000" cy="900000"/>
          </a:xfrm>
          <a:prstGeom prst="ellipse">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a:lnSpc>
                <a:spcPct val="90000"/>
              </a:lnSpc>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ЭП</a:t>
            </a:r>
          </a:p>
        </p:txBody>
      </p:sp>
      <p:sp>
        <p:nvSpPr>
          <p:cNvPr id="21" name="Овал 20">
            <a:extLst>
              <a:ext uri="{FF2B5EF4-FFF2-40B4-BE49-F238E27FC236}">
                <a16:creationId xmlns:a16="http://schemas.microsoft.com/office/drawing/2014/main" id="{3FB999D3-4F03-CE4C-B2A7-99A428EEDC39}"/>
              </a:ext>
            </a:extLst>
          </p:cNvPr>
          <p:cNvSpPr/>
          <p:nvPr/>
        </p:nvSpPr>
        <p:spPr>
          <a:xfrm>
            <a:off x="4779773" y="4363169"/>
            <a:ext cx="1800000" cy="900000"/>
          </a:xfrm>
          <a:prstGeom prst="ellipse">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a:lnSpc>
                <a:spcPct val="90000"/>
              </a:lnSpc>
              <a:spcAft>
                <a:spcPts val="300"/>
              </a:spcAft>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ЕИС</a:t>
            </a:r>
            <a:endParaRPr lang="en-US"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endParaRPr>
          </a:p>
          <a:p>
            <a:pPr algn="ctr">
              <a:lnSpc>
                <a:spcPct val="90000"/>
              </a:lnSpc>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ЭП</a:t>
            </a:r>
            <a:r>
              <a:rPr lang="en-US"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 </a:t>
            </a: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(с</a:t>
            </a:r>
            <a:r>
              <a:rPr lang="en-US"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a:t>
            </a:r>
            <a:r>
              <a:rPr lang="ru-RU" sz="1000" dirty="0" err="1">
                <a:solidFill>
                  <a:srgbClr val="000000"/>
                </a:solidFill>
                <a:latin typeface="Roboto Light" panose="02000000000000000000" pitchFamily="2" charset="0"/>
                <a:ea typeface="Roboto Light" panose="02000000000000000000" pitchFamily="2" charset="0"/>
                <a:cs typeface="Roboto Light" panose="02000000000000000000" pitchFamily="2" charset="0"/>
              </a:rPr>
              <a:t>использ</a:t>
            </a:r>
            <a:r>
              <a:rPr lang="en-US"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a:t>
            </a: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ЕИС)</a:t>
            </a:r>
          </a:p>
        </p:txBody>
      </p:sp>
      <p:sp>
        <p:nvSpPr>
          <p:cNvPr id="2" name="Прямоугольник 1">
            <a:extLst>
              <a:ext uri="{FF2B5EF4-FFF2-40B4-BE49-F238E27FC236}">
                <a16:creationId xmlns:a16="http://schemas.microsoft.com/office/drawing/2014/main" id="{EAFFD7C8-B096-0F44-9B38-87D8C03DAC69}"/>
              </a:ext>
            </a:extLst>
          </p:cNvPr>
          <p:cNvSpPr/>
          <p:nvPr/>
        </p:nvSpPr>
        <p:spPr>
          <a:xfrm>
            <a:off x="3881155" y="5477126"/>
            <a:ext cx="3597239" cy="714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Контракт считается заключенным в день размещения контракта, подписанного усиленной электронной подписью лица, имеющего право действовать от имени заказчика, в ЕИС</a:t>
            </a:r>
          </a:p>
        </p:txBody>
      </p:sp>
      <p:sp>
        <p:nvSpPr>
          <p:cNvPr id="3" name="Стрелка вниз 2">
            <a:extLst>
              <a:ext uri="{FF2B5EF4-FFF2-40B4-BE49-F238E27FC236}">
                <a16:creationId xmlns:a16="http://schemas.microsoft.com/office/drawing/2014/main" id="{F75C2AA9-BAFD-A64B-9FE7-D7F844B73F8C}"/>
              </a:ext>
            </a:extLst>
          </p:cNvPr>
          <p:cNvSpPr/>
          <p:nvPr/>
        </p:nvSpPr>
        <p:spPr>
          <a:xfrm>
            <a:off x="5402795" y="5304337"/>
            <a:ext cx="553959" cy="141525"/>
          </a:xfrm>
          <a:prstGeom prst="downArrow">
            <a:avLst>
              <a:gd name="adj1" fmla="val 50000"/>
              <a:gd name="adj2" fmla="val 5566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7" name="Овал 16">
            <a:extLst>
              <a:ext uri="{FF2B5EF4-FFF2-40B4-BE49-F238E27FC236}">
                <a16:creationId xmlns:a16="http://schemas.microsoft.com/office/drawing/2014/main" id="{2DFF8792-C0ED-AB44-8A57-9304C8449AA0}"/>
              </a:ext>
            </a:extLst>
          </p:cNvPr>
          <p:cNvSpPr>
            <a:spLocks noChangeAspect="1"/>
          </p:cNvSpPr>
          <p:nvPr/>
        </p:nvSpPr>
        <p:spPr>
          <a:xfrm>
            <a:off x="4349236" y="4706005"/>
            <a:ext cx="216000" cy="21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b="1" dirty="0">
                <a:solidFill>
                  <a:schemeClr val="bg1"/>
                </a:solidFill>
                <a:latin typeface="Roboto" panose="02000000000000000000" pitchFamily="2" charset="0"/>
                <a:ea typeface="Roboto" panose="02000000000000000000" pitchFamily="2" charset="0"/>
                <a:cs typeface="Roboto" panose="02000000000000000000" pitchFamily="2" charset="0"/>
              </a:rPr>
              <a:t>3</a:t>
            </a:r>
          </a:p>
        </p:txBody>
      </p:sp>
      <p:sp>
        <p:nvSpPr>
          <p:cNvPr id="18" name="Овал 17">
            <a:extLst>
              <a:ext uri="{FF2B5EF4-FFF2-40B4-BE49-F238E27FC236}">
                <a16:creationId xmlns:a16="http://schemas.microsoft.com/office/drawing/2014/main" id="{A64317AB-4FBD-7F43-A940-2E6DFE8A8017}"/>
              </a:ext>
            </a:extLst>
          </p:cNvPr>
          <p:cNvSpPr>
            <a:spLocks noChangeAspect="1"/>
          </p:cNvSpPr>
          <p:nvPr/>
        </p:nvSpPr>
        <p:spPr>
          <a:xfrm>
            <a:off x="6791980" y="3822456"/>
            <a:ext cx="216000" cy="21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b="1" dirty="0">
                <a:solidFill>
                  <a:schemeClr val="bg1"/>
                </a:solidFill>
                <a:latin typeface="Roboto" panose="02000000000000000000" pitchFamily="2" charset="0"/>
                <a:ea typeface="Roboto" panose="02000000000000000000" pitchFamily="2" charset="0"/>
                <a:cs typeface="Roboto" panose="02000000000000000000" pitchFamily="2" charset="0"/>
              </a:rPr>
              <a:t>2</a:t>
            </a:r>
          </a:p>
        </p:txBody>
      </p:sp>
      <p:sp>
        <p:nvSpPr>
          <p:cNvPr id="4" name="Закрывающая фигурная скобка 3">
            <a:extLst>
              <a:ext uri="{FF2B5EF4-FFF2-40B4-BE49-F238E27FC236}">
                <a16:creationId xmlns:a16="http://schemas.microsoft.com/office/drawing/2014/main" id="{C200FA0A-6FD0-2847-A805-A8069692F7E5}"/>
              </a:ext>
            </a:extLst>
          </p:cNvPr>
          <p:cNvSpPr/>
          <p:nvPr/>
        </p:nvSpPr>
        <p:spPr>
          <a:xfrm>
            <a:off x="9447592" y="2609850"/>
            <a:ext cx="273739" cy="3581400"/>
          </a:xfrm>
          <a:prstGeom prst="rightBrace">
            <a:avLst>
              <a:gd name="adj1" fmla="val 50414"/>
              <a:gd name="adj2" fmla="val 50000"/>
            </a:avLst>
          </a:prstGeom>
          <a:ln w="12700" cap="rnd">
            <a:solidFill>
              <a:schemeClr val="accent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224A99DC-2685-D740-9018-F48C8955E8BE}"/>
              </a:ext>
            </a:extLst>
          </p:cNvPr>
          <p:cNvSpPr/>
          <p:nvPr/>
        </p:nvSpPr>
        <p:spPr>
          <a:xfrm>
            <a:off x="9717393" y="4813169"/>
            <a:ext cx="1008000" cy="184666"/>
          </a:xfrm>
          <a:prstGeom prst="rect">
            <a:avLst/>
          </a:prstGeom>
        </p:spPr>
        <p:txBody>
          <a:bodyPr wrap="square" lIns="0" tIns="0" rIns="0" bIns="0">
            <a:spAutoFit/>
          </a:bodyPr>
          <a:lstStyle/>
          <a:p>
            <a:pPr algn="ctr">
              <a:defRPr/>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Победитель</a:t>
            </a:r>
          </a:p>
        </p:txBody>
      </p:sp>
      <p:sp>
        <p:nvSpPr>
          <p:cNvPr id="22" name="Прямоугольник 21">
            <a:extLst>
              <a:ext uri="{FF2B5EF4-FFF2-40B4-BE49-F238E27FC236}">
                <a16:creationId xmlns:a16="http://schemas.microsoft.com/office/drawing/2014/main" id="{C9575BCE-C5DF-1E44-AAB0-CC0B79F3691C}"/>
              </a:ext>
            </a:extLst>
          </p:cNvPr>
          <p:cNvSpPr/>
          <p:nvPr/>
        </p:nvSpPr>
        <p:spPr>
          <a:xfrm>
            <a:off x="1425380" y="4813169"/>
            <a:ext cx="920999" cy="184666"/>
          </a:xfrm>
          <a:prstGeom prst="rect">
            <a:avLst/>
          </a:prstGeom>
        </p:spPr>
        <p:txBody>
          <a:bodyPr wrap="square" lIns="0" tIns="0" rIns="0" bIns="0">
            <a:spAutoFit/>
          </a:bodyPr>
          <a:lstStyle/>
          <a:p>
            <a:pPr algn="ctr">
              <a:defRPr/>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Заказчик</a:t>
            </a:r>
          </a:p>
        </p:txBody>
      </p:sp>
      <p:sp>
        <p:nvSpPr>
          <p:cNvPr id="23" name="Закрывающая фигурная скобка 22">
            <a:extLst>
              <a:ext uri="{FF2B5EF4-FFF2-40B4-BE49-F238E27FC236}">
                <a16:creationId xmlns:a16="http://schemas.microsoft.com/office/drawing/2014/main" id="{10849176-1357-5D4A-BF0B-95B20BEB18AC}"/>
              </a:ext>
            </a:extLst>
          </p:cNvPr>
          <p:cNvSpPr/>
          <p:nvPr/>
        </p:nvSpPr>
        <p:spPr>
          <a:xfrm rot="10800000">
            <a:off x="2313782" y="2609850"/>
            <a:ext cx="273739" cy="3581400"/>
          </a:xfrm>
          <a:prstGeom prst="rightBrace">
            <a:avLst>
              <a:gd name="adj1" fmla="val 50414"/>
              <a:gd name="adj2" fmla="val 50000"/>
            </a:avLst>
          </a:prstGeom>
          <a:ln w="12700" cap="rnd">
            <a:solidFill>
              <a:schemeClr val="accent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4" name="Полилиния 23">
            <a:extLst>
              <a:ext uri="{FF2B5EF4-FFF2-40B4-BE49-F238E27FC236}">
                <a16:creationId xmlns:a16="http://schemas.microsoft.com/office/drawing/2014/main" id="{E600A53F-62E0-D943-A3DE-CF5C8B9EF3BD}"/>
              </a:ext>
            </a:extLst>
          </p:cNvPr>
          <p:cNvSpPr>
            <a:spLocks noChangeAspect="1"/>
          </p:cNvSpPr>
          <p:nvPr/>
        </p:nvSpPr>
        <p:spPr>
          <a:xfrm>
            <a:off x="9861393" y="4007575"/>
            <a:ext cx="720000" cy="720001"/>
          </a:xfrm>
          <a:custGeom>
            <a:avLst/>
            <a:gdLst>
              <a:gd name="connsiteX0" fmla="*/ 422489 w 720000"/>
              <a:gd name="connsiteY0" fmla="*/ 549233 h 720001"/>
              <a:gd name="connsiteX1" fmla="*/ 524943 w 720000"/>
              <a:gd name="connsiteY1" fmla="*/ 621942 h 720001"/>
              <a:gd name="connsiteX2" fmla="*/ 527441 w 720000"/>
              <a:gd name="connsiteY2" fmla="*/ 636647 h 720001"/>
              <a:gd name="connsiteX3" fmla="*/ 518830 w 720000"/>
              <a:gd name="connsiteY3" fmla="*/ 641091 h 720001"/>
              <a:gd name="connsiteX4" fmla="*/ 512736 w 720000"/>
              <a:gd name="connsiteY4" fmla="*/ 639143 h 720001"/>
              <a:gd name="connsiteX5" fmla="*/ 410281 w 720000"/>
              <a:gd name="connsiteY5" fmla="*/ 566435 h 720001"/>
              <a:gd name="connsiteX6" fmla="*/ 407783 w 720000"/>
              <a:gd name="connsiteY6" fmla="*/ 551730 h 720001"/>
              <a:gd name="connsiteX7" fmla="*/ 422489 w 720000"/>
              <a:gd name="connsiteY7" fmla="*/ 549233 h 720001"/>
              <a:gd name="connsiteX8" fmla="*/ 366105 w 720000"/>
              <a:gd name="connsiteY8" fmla="*/ 509217 h 720001"/>
              <a:gd name="connsiteX9" fmla="*/ 388630 w 720000"/>
              <a:gd name="connsiteY9" fmla="*/ 525205 h 720001"/>
              <a:gd name="connsiteX10" fmla="*/ 391126 w 720000"/>
              <a:gd name="connsiteY10" fmla="*/ 539910 h 720001"/>
              <a:gd name="connsiteX11" fmla="*/ 382516 w 720000"/>
              <a:gd name="connsiteY11" fmla="*/ 544353 h 720001"/>
              <a:gd name="connsiteX12" fmla="*/ 376421 w 720000"/>
              <a:gd name="connsiteY12" fmla="*/ 542406 h 720001"/>
              <a:gd name="connsiteX13" fmla="*/ 353895 w 720000"/>
              <a:gd name="connsiteY13" fmla="*/ 526420 h 720001"/>
              <a:gd name="connsiteX14" fmla="*/ 351399 w 720000"/>
              <a:gd name="connsiteY14" fmla="*/ 511713 h 720001"/>
              <a:gd name="connsiteX15" fmla="*/ 366105 w 720000"/>
              <a:gd name="connsiteY15" fmla="*/ 509217 h 720001"/>
              <a:gd name="connsiteX16" fmla="*/ 349455 w 720000"/>
              <a:gd name="connsiteY16" fmla="*/ 320626 h 720001"/>
              <a:gd name="connsiteX17" fmla="*/ 333295 w 720000"/>
              <a:gd name="connsiteY17" fmla="*/ 333554 h 720001"/>
              <a:gd name="connsiteX18" fmla="*/ 309086 w 720000"/>
              <a:gd name="connsiteY18" fmla="*/ 343292 h 720001"/>
              <a:gd name="connsiteX19" fmla="*/ 300487 w 720000"/>
              <a:gd name="connsiteY19" fmla="*/ 343152 h 720001"/>
              <a:gd name="connsiteX20" fmla="*/ 280366 w 720000"/>
              <a:gd name="connsiteY20" fmla="*/ 335711 h 720001"/>
              <a:gd name="connsiteX21" fmla="*/ 280366 w 720000"/>
              <a:gd name="connsiteY21" fmla="*/ 505036 h 720001"/>
              <a:gd name="connsiteX22" fmla="*/ 349455 w 720000"/>
              <a:gd name="connsiteY22" fmla="*/ 456006 h 720001"/>
              <a:gd name="connsiteX23" fmla="*/ 181314 w 720000"/>
              <a:gd name="connsiteY23" fmla="*/ 241318 h 720001"/>
              <a:gd name="connsiteX24" fmla="*/ 163001 w 720000"/>
              <a:gd name="connsiteY24" fmla="*/ 250474 h 720001"/>
              <a:gd name="connsiteX25" fmla="*/ 156367 w 720000"/>
              <a:gd name="connsiteY25" fmla="*/ 261207 h 720001"/>
              <a:gd name="connsiteX26" fmla="*/ 156367 w 720000"/>
              <a:gd name="connsiteY26" fmla="*/ 369239 h 720001"/>
              <a:gd name="connsiteX27" fmla="*/ 161204 w 720000"/>
              <a:gd name="connsiteY27" fmla="*/ 389728 h 720001"/>
              <a:gd name="connsiteX28" fmla="*/ 171847 w 720000"/>
              <a:gd name="connsiteY28" fmla="*/ 411017 h 720001"/>
              <a:gd name="connsiteX29" fmla="*/ 178912 w 720000"/>
              <a:gd name="connsiteY29" fmla="*/ 440942 h 720001"/>
              <a:gd name="connsiteX30" fmla="*/ 178912 w 720000"/>
              <a:gd name="connsiteY30" fmla="*/ 577036 h 720001"/>
              <a:gd name="connsiteX31" fmla="*/ 214183 w 720000"/>
              <a:gd name="connsiteY31" fmla="*/ 552005 h 720001"/>
              <a:gd name="connsiteX32" fmla="*/ 214183 w 720000"/>
              <a:gd name="connsiteY32" fmla="*/ 438909 h 720001"/>
              <a:gd name="connsiteX33" fmla="*/ 224729 w 720000"/>
              <a:gd name="connsiteY33" fmla="*/ 428362 h 720001"/>
              <a:gd name="connsiteX34" fmla="*/ 235276 w 720000"/>
              <a:gd name="connsiteY34" fmla="*/ 438909 h 720001"/>
              <a:gd name="connsiteX35" fmla="*/ 235276 w 720000"/>
              <a:gd name="connsiteY35" fmla="*/ 537036 h 720001"/>
              <a:gd name="connsiteX36" fmla="*/ 259273 w 720000"/>
              <a:gd name="connsiteY36" fmla="*/ 520006 h 720001"/>
              <a:gd name="connsiteX37" fmla="*/ 259273 w 720000"/>
              <a:gd name="connsiteY37" fmla="*/ 308715 h 720001"/>
              <a:gd name="connsiteX38" fmla="*/ 266329 w 720000"/>
              <a:gd name="connsiteY38" fmla="*/ 298763 h 720001"/>
              <a:gd name="connsiteX39" fmla="*/ 278056 w 720000"/>
              <a:gd name="connsiteY39" fmla="*/ 302129 h 720001"/>
              <a:gd name="connsiteX40" fmla="*/ 287215 w 720000"/>
              <a:gd name="connsiteY40" fmla="*/ 313580 h 720001"/>
              <a:gd name="connsiteX41" fmla="*/ 302841 w 720000"/>
              <a:gd name="connsiteY41" fmla="*/ 322190 h 720001"/>
              <a:gd name="connsiteX42" fmla="*/ 307525 w 720000"/>
              <a:gd name="connsiteY42" fmla="*/ 322256 h 720001"/>
              <a:gd name="connsiteX43" fmla="*/ 320118 w 720000"/>
              <a:gd name="connsiteY43" fmla="*/ 317081 h 720001"/>
              <a:gd name="connsiteX44" fmla="*/ 367500 w 720000"/>
              <a:gd name="connsiteY44" fmla="*/ 279180 h 720001"/>
              <a:gd name="connsiteX45" fmla="*/ 371999 w 720000"/>
              <a:gd name="connsiteY45" fmla="*/ 270162 h 720001"/>
              <a:gd name="connsiteX46" fmla="*/ 367936 w 720000"/>
              <a:gd name="connsiteY46" fmla="*/ 260796 h 720001"/>
              <a:gd name="connsiteX47" fmla="*/ 351555 w 720000"/>
              <a:gd name="connsiteY47" fmla="*/ 261207 h 720001"/>
              <a:gd name="connsiteX48" fmla="*/ 313752 w 720000"/>
              <a:gd name="connsiteY48" fmla="*/ 291445 h 720001"/>
              <a:gd name="connsiteX49" fmla="*/ 298929 w 720000"/>
              <a:gd name="connsiteY49" fmla="*/ 289800 h 720001"/>
              <a:gd name="connsiteX50" fmla="*/ 267918 w 720000"/>
              <a:gd name="connsiteY50" fmla="*/ 251051 h 720001"/>
              <a:gd name="connsiteX51" fmla="*/ 258543 w 720000"/>
              <a:gd name="connsiteY51" fmla="*/ 246547 h 720001"/>
              <a:gd name="connsiteX52" fmla="*/ 243836 w 720000"/>
              <a:gd name="connsiteY52" fmla="*/ 243084 h 720001"/>
              <a:gd name="connsiteX53" fmla="*/ 228888 w 720000"/>
              <a:gd name="connsiteY53" fmla="*/ 258033 h 720001"/>
              <a:gd name="connsiteX54" fmla="*/ 213458 w 720000"/>
              <a:gd name="connsiteY54" fmla="*/ 264424 h 720001"/>
              <a:gd name="connsiteX55" fmla="*/ 198029 w 720000"/>
              <a:gd name="connsiteY55" fmla="*/ 258031 h 720001"/>
              <a:gd name="connsiteX56" fmla="*/ 201456 w 720000"/>
              <a:gd name="connsiteY56" fmla="*/ 212730 h 720001"/>
              <a:gd name="connsiteX57" fmla="*/ 201456 w 720000"/>
              <a:gd name="connsiteY57" fmla="*/ 217762 h 720001"/>
              <a:gd name="connsiteX58" fmla="*/ 198525 w 720000"/>
              <a:gd name="connsiteY58" fmla="*/ 228701 h 720001"/>
              <a:gd name="connsiteX59" fmla="*/ 212941 w 720000"/>
              <a:gd name="connsiteY59" fmla="*/ 243117 h 720001"/>
              <a:gd name="connsiteX60" fmla="*/ 213454 w 720000"/>
              <a:gd name="connsiteY60" fmla="*/ 243330 h 720001"/>
              <a:gd name="connsiteX61" fmla="*/ 213967 w 720000"/>
              <a:gd name="connsiteY61" fmla="*/ 243118 h 720001"/>
              <a:gd name="connsiteX62" fmla="*/ 228916 w 720000"/>
              <a:gd name="connsiteY62" fmla="*/ 228168 h 720001"/>
              <a:gd name="connsiteX63" fmla="*/ 225454 w 720000"/>
              <a:gd name="connsiteY63" fmla="*/ 213455 h 720001"/>
              <a:gd name="connsiteX64" fmla="*/ 225454 w 720000"/>
              <a:gd name="connsiteY64" fmla="*/ 212730 h 720001"/>
              <a:gd name="connsiteX65" fmla="*/ 202183 w 720000"/>
              <a:gd name="connsiteY65" fmla="*/ 111275 h 720001"/>
              <a:gd name="connsiteX66" fmla="*/ 178911 w 720000"/>
              <a:gd name="connsiteY66" fmla="*/ 134547 h 720001"/>
              <a:gd name="connsiteX67" fmla="*/ 178911 w 720000"/>
              <a:gd name="connsiteY67" fmla="*/ 157092 h 720001"/>
              <a:gd name="connsiteX68" fmla="*/ 213456 w 720000"/>
              <a:gd name="connsiteY68" fmla="*/ 191635 h 720001"/>
              <a:gd name="connsiteX69" fmla="*/ 247999 w 720000"/>
              <a:gd name="connsiteY69" fmla="*/ 157092 h 720001"/>
              <a:gd name="connsiteX70" fmla="*/ 247999 w 720000"/>
              <a:gd name="connsiteY70" fmla="*/ 134547 h 720001"/>
              <a:gd name="connsiteX71" fmla="*/ 224728 w 720000"/>
              <a:gd name="connsiteY71" fmla="*/ 111275 h 720001"/>
              <a:gd name="connsiteX72" fmla="*/ 360001 w 720000"/>
              <a:gd name="connsiteY72" fmla="*/ 0 h 720001"/>
              <a:gd name="connsiteX73" fmla="*/ 370548 w 720000"/>
              <a:gd name="connsiteY73" fmla="*/ 10547 h 720001"/>
              <a:gd name="connsiteX74" fmla="*/ 370548 w 720000"/>
              <a:gd name="connsiteY74" fmla="*/ 22544 h 720001"/>
              <a:gd name="connsiteX75" fmla="*/ 529090 w 720000"/>
              <a:gd name="connsiteY75" fmla="*/ 22544 h 720001"/>
              <a:gd name="connsiteX76" fmla="*/ 538062 w 720000"/>
              <a:gd name="connsiteY76" fmla="*/ 27546 h 720001"/>
              <a:gd name="connsiteX77" fmla="*/ 538523 w 720000"/>
              <a:gd name="connsiteY77" fmla="*/ 37808 h 720001"/>
              <a:gd name="connsiteX78" fmla="*/ 518336 w 720000"/>
              <a:gd name="connsiteY78" fmla="*/ 78182 h 720001"/>
              <a:gd name="connsiteX79" fmla="*/ 538523 w 720000"/>
              <a:gd name="connsiteY79" fmla="*/ 118555 h 720001"/>
              <a:gd name="connsiteX80" fmla="*/ 538062 w 720000"/>
              <a:gd name="connsiteY80" fmla="*/ 128818 h 720001"/>
              <a:gd name="connsiteX81" fmla="*/ 529090 w 720000"/>
              <a:gd name="connsiteY81" fmla="*/ 133820 h 720001"/>
              <a:gd name="connsiteX82" fmla="*/ 405091 w 720000"/>
              <a:gd name="connsiteY82" fmla="*/ 133820 h 720001"/>
              <a:gd name="connsiteX83" fmla="*/ 394544 w 720000"/>
              <a:gd name="connsiteY83" fmla="*/ 123273 h 720001"/>
              <a:gd name="connsiteX84" fmla="*/ 405091 w 720000"/>
              <a:gd name="connsiteY84" fmla="*/ 112726 h 720001"/>
              <a:gd name="connsiteX85" fmla="*/ 512025 w 720000"/>
              <a:gd name="connsiteY85" fmla="*/ 112726 h 720001"/>
              <a:gd name="connsiteX86" fmla="*/ 497112 w 720000"/>
              <a:gd name="connsiteY86" fmla="*/ 82900 h 720001"/>
              <a:gd name="connsiteX87" fmla="*/ 497112 w 720000"/>
              <a:gd name="connsiteY87" fmla="*/ 73465 h 720001"/>
              <a:gd name="connsiteX88" fmla="*/ 512025 w 720000"/>
              <a:gd name="connsiteY88" fmla="*/ 43639 h 720001"/>
              <a:gd name="connsiteX89" fmla="*/ 370548 w 720000"/>
              <a:gd name="connsiteY89" fmla="*/ 43639 h 720001"/>
              <a:gd name="connsiteX90" fmla="*/ 370548 w 720000"/>
              <a:gd name="connsiteY90" fmla="*/ 238598 h 720001"/>
              <a:gd name="connsiteX91" fmla="*/ 382073 w 720000"/>
              <a:gd name="connsiteY91" fmla="*/ 245143 h 720001"/>
              <a:gd name="connsiteX92" fmla="*/ 393080 w 720000"/>
              <a:gd name="connsiteY92" fmla="*/ 270796 h 720001"/>
              <a:gd name="connsiteX93" fmla="*/ 380673 w 720000"/>
              <a:gd name="connsiteY93" fmla="*/ 295653 h 720001"/>
              <a:gd name="connsiteX94" fmla="*/ 370548 w 720000"/>
              <a:gd name="connsiteY94" fmla="*/ 303751 h 720001"/>
              <a:gd name="connsiteX95" fmla="*/ 370548 w 720000"/>
              <a:gd name="connsiteY95" fmla="*/ 456006 h 720001"/>
              <a:gd name="connsiteX96" fmla="*/ 715557 w 720000"/>
              <a:gd name="connsiteY96" fmla="*/ 700853 h 720001"/>
              <a:gd name="connsiteX97" fmla="*/ 718055 w 720000"/>
              <a:gd name="connsiteY97" fmla="*/ 715558 h 720001"/>
              <a:gd name="connsiteX98" fmla="*/ 709444 w 720000"/>
              <a:gd name="connsiteY98" fmla="*/ 720001 h 720001"/>
              <a:gd name="connsiteX99" fmla="*/ 703349 w 720000"/>
              <a:gd name="connsiteY99" fmla="*/ 718054 h 720001"/>
              <a:gd name="connsiteX100" fmla="*/ 360001 w 720000"/>
              <a:gd name="connsiteY100" fmla="*/ 474387 h 720001"/>
              <a:gd name="connsiteX101" fmla="*/ 16652 w 720000"/>
              <a:gd name="connsiteY101" fmla="*/ 718054 h 720001"/>
              <a:gd name="connsiteX102" fmla="*/ 1947 w 720000"/>
              <a:gd name="connsiteY102" fmla="*/ 715558 h 720001"/>
              <a:gd name="connsiteX103" fmla="*/ 4443 w 720000"/>
              <a:gd name="connsiteY103" fmla="*/ 700853 h 720001"/>
              <a:gd name="connsiteX104" fmla="*/ 157817 w 720000"/>
              <a:gd name="connsiteY104" fmla="*/ 592005 h 720001"/>
              <a:gd name="connsiteX105" fmla="*/ 157817 w 720000"/>
              <a:gd name="connsiteY105" fmla="*/ 440941 h 720001"/>
              <a:gd name="connsiteX106" fmla="*/ 152981 w 720000"/>
              <a:gd name="connsiteY106" fmla="*/ 420452 h 720001"/>
              <a:gd name="connsiteX107" fmla="*/ 142337 w 720000"/>
              <a:gd name="connsiteY107" fmla="*/ 399163 h 720001"/>
              <a:gd name="connsiteX108" fmla="*/ 135274 w 720000"/>
              <a:gd name="connsiteY108" fmla="*/ 369239 h 720001"/>
              <a:gd name="connsiteX109" fmla="*/ 135274 w 720000"/>
              <a:gd name="connsiteY109" fmla="*/ 261207 h 720001"/>
              <a:gd name="connsiteX110" fmla="*/ 153568 w 720000"/>
              <a:gd name="connsiteY110" fmla="*/ 231608 h 720001"/>
              <a:gd name="connsiteX111" fmla="*/ 179964 w 720000"/>
              <a:gd name="connsiteY111" fmla="*/ 218409 h 720001"/>
              <a:gd name="connsiteX112" fmla="*/ 180365 w 720000"/>
              <a:gd name="connsiteY112" fmla="*/ 217761 h 720001"/>
              <a:gd name="connsiteX113" fmla="*/ 180365 w 720000"/>
              <a:gd name="connsiteY113" fmla="*/ 201787 h 720001"/>
              <a:gd name="connsiteX114" fmla="*/ 157819 w 720000"/>
              <a:gd name="connsiteY114" fmla="*/ 157092 h 720001"/>
              <a:gd name="connsiteX115" fmla="*/ 157819 w 720000"/>
              <a:gd name="connsiteY115" fmla="*/ 134547 h 720001"/>
              <a:gd name="connsiteX116" fmla="*/ 202184 w 720000"/>
              <a:gd name="connsiteY116" fmla="*/ 90181 h 720001"/>
              <a:gd name="connsiteX117" fmla="*/ 224729 w 720000"/>
              <a:gd name="connsiteY117" fmla="*/ 90181 h 720001"/>
              <a:gd name="connsiteX118" fmla="*/ 269094 w 720000"/>
              <a:gd name="connsiteY118" fmla="*/ 134547 h 720001"/>
              <a:gd name="connsiteX119" fmla="*/ 269094 w 720000"/>
              <a:gd name="connsiteY119" fmla="*/ 157092 h 720001"/>
              <a:gd name="connsiteX120" fmla="*/ 246549 w 720000"/>
              <a:gd name="connsiteY120" fmla="*/ 201787 h 720001"/>
              <a:gd name="connsiteX121" fmla="*/ 246549 w 720000"/>
              <a:gd name="connsiteY121" fmla="*/ 213455 h 720001"/>
              <a:gd name="connsiteX122" fmla="*/ 258547 w 720000"/>
              <a:gd name="connsiteY122" fmla="*/ 225453 h 720001"/>
              <a:gd name="connsiteX123" fmla="*/ 284387 w 720000"/>
              <a:gd name="connsiteY123" fmla="*/ 237874 h 720001"/>
              <a:gd name="connsiteX124" fmla="*/ 308806 w 720000"/>
              <a:gd name="connsiteY124" fmla="*/ 268387 h 720001"/>
              <a:gd name="connsiteX125" fmla="*/ 338376 w 720000"/>
              <a:gd name="connsiteY125" fmla="*/ 244735 h 720001"/>
              <a:gd name="connsiteX126" fmla="*/ 349454 w 720000"/>
              <a:gd name="connsiteY126" fmla="*/ 238766 h 720001"/>
              <a:gd name="connsiteX127" fmla="*/ 349454 w 720000"/>
              <a:gd name="connsiteY127" fmla="*/ 10547 h 720001"/>
              <a:gd name="connsiteX128" fmla="*/ 360001 w 720000"/>
              <a:gd name="connsiteY128" fmla="*/ 0 h 7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720000" h="720001">
                <a:moveTo>
                  <a:pt x="422489" y="549233"/>
                </a:moveTo>
                <a:lnTo>
                  <a:pt x="524943" y="621942"/>
                </a:lnTo>
                <a:cubicBezTo>
                  <a:pt x="529694" y="625313"/>
                  <a:pt x="530812" y="631897"/>
                  <a:pt x="527441" y="636647"/>
                </a:cubicBezTo>
                <a:cubicBezTo>
                  <a:pt x="525385" y="639544"/>
                  <a:pt x="522132" y="641091"/>
                  <a:pt x="518830" y="641091"/>
                </a:cubicBezTo>
                <a:cubicBezTo>
                  <a:pt x="516720" y="641091"/>
                  <a:pt x="514588" y="640459"/>
                  <a:pt x="512736" y="639143"/>
                </a:cubicBezTo>
                <a:lnTo>
                  <a:pt x="410281" y="566435"/>
                </a:lnTo>
                <a:cubicBezTo>
                  <a:pt x="405531" y="563064"/>
                  <a:pt x="404413" y="556480"/>
                  <a:pt x="407783" y="551730"/>
                </a:cubicBezTo>
                <a:cubicBezTo>
                  <a:pt x="411154" y="546979"/>
                  <a:pt x="417740" y="545861"/>
                  <a:pt x="422489" y="549233"/>
                </a:cubicBezTo>
                <a:close/>
                <a:moveTo>
                  <a:pt x="366105" y="509217"/>
                </a:moveTo>
                <a:lnTo>
                  <a:pt x="388630" y="525205"/>
                </a:lnTo>
                <a:cubicBezTo>
                  <a:pt x="393381" y="528575"/>
                  <a:pt x="394499" y="535159"/>
                  <a:pt x="391126" y="539910"/>
                </a:cubicBezTo>
                <a:cubicBezTo>
                  <a:pt x="389069" y="542807"/>
                  <a:pt x="385818" y="544353"/>
                  <a:pt x="382516" y="544353"/>
                </a:cubicBezTo>
                <a:cubicBezTo>
                  <a:pt x="380405" y="544353"/>
                  <a:pt x="378273" y="543721"/>
                  <a:pt x="376421" y="542406"/>
                </a:cubicBezTo>
                <a:lnTo>
                  <a:pt x="353895" y="526420"/>
                </a:lnTo>
                <a:cubicBezTo>
                  <a:pt x="349145" y="523048"/>
                  <a:pt x="348028" y="516464"/>
                  <a:pt x="351399" y="511713"/>
                </a:cubicBezTo>
                <a:cubicBezTo>
                  <a:pt x="354770" y="506963"/>
                  <a:pt x="361356" y="505848"/>
                  <a:pt x="366105" y="509217"/>
                </a:cubicBezTo>
                <a:close/>
                <a:moveTo>
                  <a:pt x="349455" y="320626"/>
                </a:moveTo>
                <a:lnTo>
                  <a:pt x="333295" y="333554"/>
                </a:lnTo>
                <a:cubicBezTo>
                  <a:pt x="326134" y="339279"/>
                  <a:pt x="317764" y="342647"/>
                  <a:pt x="309086" y="343292"/>
                </a:cubicBezTo>
                <a:cubicBezTo>
                  <a:pt x="306130" y="343509"/>
                  <a:pt x="303236" y="343465"/>
                  <a:pt x="300487" y="343152"/>
                </a:cubicBezTo>
                <a:cubicBezTo>
                  <a:pt x="293155" y="342335"/>
                  <a:pt x="286289" y="339767"/>
                  <a:pt x="280366" y="335711"/>
                </a:cubicBezTo>
                <a:lnTo>
                  <a:pt x="280366" y="505036"/>
                </a:lnTo>
                <a:lnTo>
                  <a:pt x="349455" y="456006"/>
                </a:lnTo>
                <a:close/>
                <a:moveTo>
                  <a:pt x="181314" y="241318"/>
                </a:moveTo>
                <a:lnTo>
                  <a:pt x="163001" y="250474"/>
                </a:lnTo>
                <a:cubicBezTo>
                  <a:pt x="158910" y="252520"/>
                  <a:pt x="156367" y="256632"/>
                  <a:pt x="156367" y="261207"/>
                </a:cubicBezTo>
                <a:lnTo>
                  <a:pt x="156367" y="369239"/>
                </a:lnTo>
                <a:cubicBezTo>
                  <a:pt x="156367" y="376315"/>
                  <a:pt x="158039" y="383400"/>
                  <a:pt x="161204" y="389728"/>
                </a:cubicBezTo>
                <a:lnTo>
                  <a:pt x="171847" y="411017"/>
                </a:lnTo>
                <a:cubicBezTo>
                  <a:pt x="176468" y="420262"/>
                  <a:pt x="178911" y="430608"/>
                  <a:pt x="178912" y="440942"/>
                </a:cubicBezTo>
                <a:lnTo>
                  <a:pt x="178912" y="577036"/>
                </a:lnTo>
                <a:lnTo>
                  <a:pt x="214183" y="552005"/>
                </a:lnTo>
                <a:lnTo>
                  <a:pt x="214183" y="438909"/>
                </a:lnTo>
                <a:cubicBezTo>
                  <a:pt x="214183" y="433083"/>
                  <a:pt x="218905" y="428362"/>
                  <a:pt x="224729" y="428362"/>
                </a:cubicBezTo>
                <a:cubicBezTo>
                  <a:pt x="230554" y="428362"/>
                  <a:pt x="235276" y="433083"/>
                  <a:pt x="235276" y="438909"/>
                </a:cubicBezTo>
                <a:lnTo>
                  <a:pt x="235276" y="537036"/>
                </a:lnTo>
                <a:lnTo>
                  <a:pt x="259273" y="520006"/>
                </a:lnTo>
                <a:lnTo>
                  <a:pt x="259273" y="308715"/>
                </a:lnTo>
                <a:cubicBezTo>
                  <a:pt x="259273" y="304237"/>
                  <a:pt x="262102" y="300246"/>
                  <a:pt x="266329" y="298763"/>
                </a:cubicBezTo>
                <a:cubicBezTo>
                  <a:pt x="270558" y="297283"/>
                  <a:pt x="275257" y="298631"/>
                  <a:pt x="278056" y="302129"/>
                </a:cubicBezTo>
                <a:lnTo>
                  <a:pt x="287215" y="313580"/>
                </a:lnTo>
                <a:cubicBezTo>
                  <a:pt x="291100" y="318444"/>
                  <a:pt x="296649" y="321501"/>
                  <a:pt x="302841" y="322190"/>
                </a:cubicBezTo>
                <a:cubicBezTo>
                  <a:pt x="304308" y="322358"/>
                  <a:pt x="305879" y="322379"/>
                  <a:pt x="307525" y="322256"/>
                </a:cubicBezTo>
                <a:cubicBezTo>
                  <a:pt x="311939" y="321927"/>
                  <a:pt x="316296" y="320138"/>
                  <a:pt x="320118" y="317081"/>
                </a:cubicBezTo>
                <a:lnTo>
                  <a:pt x="367500" y="279180"/>
                </a:lnTo>
                <a:cubicBezTo>
                  <a:pt x="370254" y="276979"/>
                  <a:pt x="371892" y="273693"/>
                  <a:pt x="371999" y="270162"/>
                </a:cubicBezTo>
                <a:cubicBezTo>
                  <a:pt x="372107" y="266586"/>
                  <a:pt x="370663" y="263260"/>
                  <a:pt x="367936" y="260796"/>
                </a:cubicBezTo>
                <a:cubicBezTo>
                  <a:pt x="363758" y="257022"/>
                  <a:pt x="356564" y="257205"/>
                  <a:pt x="351555" y="261207"/>
                </a:cubicBezTo>
                <a:lnTo>
                  <a:pt x="313752" y="291445"/>
                </a:lnTo>
                <a:cubicBezTo>
                  <a:pt x="309201" y="295083"/>
                  <a:pt x="302565" y="294344"/>
                  <a:pt x="298929" y="289800"/>
                </a:cubicBezTo>
                <a:lnTo>
                  <a:pt x="267918" y="251051"/>
                </a:lnTo>
                <a:cubicBezTo>
                  <a:pt x="265630" y="248190"/>
                  <a:pt x="262214" y="246549"/>
                  <a:pt x="258543" y="246547"/>
                </a:cubicBezTo>
                <a:cubicBezTo>
                  <a:pt x="253262" y="246547"/>
                  <a:pt x="248270" y="245295"/>
                  <a:pt x="243836" y="243084"/>
                </a:cubicBezTo>
                <a:lnTo>
                  <a:pt x="228888" y="258033"/>
                </a:lnTo>
                <a:cubicBezTo>
                  <a:pt x="224767" y="262155"/>
                  <a:pt x="219287" y="264424"/>
                  <a:pt x="213458" y="264424"/>
                </a:cubicBezTo>
                <a:cubicBezTo>
                  <a:pt x="207629" y="264424"/>
                  <a:pt x="202151" y="262155"/>
                  <a:pt x="198029" y="258031"/>
                </a:cubicBezTo>
                <a:close/>
                <a:moveTo>
                  <a:pt x="201456" y="212730"/>
                </a:moveTo>
                <a:lnTo>
                  <a:pt x="201456" y="217762"/>
                </a:lnTo>
                <a:cubicBezTo>
                  <a:pt x="201456" y="221702"/>
                  <a:pt x="200408" y="225449"/>
                  <a:pt x="198525" y="228701"/>
                </a:cubicBezTo>
                <a:lnTo>
                  <a:pt x="212941" y="243117"/>
                </a:lnTo>
                <a:cubicBezTo>
                  <a:pt x="212994" y="243170"/>
                  <a:pt x="213155" y="243330"/>
                  <a:pt x="213454" y="243330"/>
                </a:cubicBezTo>
                <a:cubicBezTo>
                  <a:pt x="213755" y="243330"/>
                  <a:pt x="213915" y="243170"/>
                  <a:pt x="213967" y="243118"/>
                </a:cubicBezTo>
                <a:lnTo>
                  <a:pt x="228916" y="228168"/>
                </a:lnTo>
                <a:cubicBezTo>
                  <a:pt x="226705" y="223733"/>
                  <a:pt x="225454" y="218738"/>
                  <a:pt x="225454" y="213455"/>
                </a:cubicBezTo>
                <a:lnTo>
                  <a:pt x="225454" y="212730"/>
                </a:lnTo>
                <a:close/>
                <a:moveTo>
                  <a:pt x="202183" y="111275"/>
                </a:moveTo>
                <a:cubicBezTo>
                  <a:pt x="189351" y="111275"/>
                  <a:pt x="178911" y="121715"/>
                  <a:pt x="178911" y="134547"/>
                </a:cubicBezTo>
                <a:lnTo>
                  <a:pt x="178911" y="157092"/>
                </a:lnTo>
                <a:cubicBezTo>
                  <a:pt x="178911" y="176138"/>
                  <a:pt x="194409" y="191635"/>
                  <a:pt x="213456" y="191635"/>
                </a:cubicBezTo>
                <a:cubicBezTo>
                  <a:pt x="232502" y="191635"/>
                  <a:pt x="247999" y="176140"/>
                  <a:pt x="247999" y="157092"/>
                </a:cubicBezTo>
                <a:lnTo>
                  <a:pt x="247999" y="134547"/>
                </a:lnTo>
                <a:cubicBezTo>
                  <a:pt x="247999" y="121715"/>
                  <a:pt x="237560" y="111275"/>
                  <a:pt x="224728" y="111275"/>
                </a:cubicBezTo>
                <a:close/>
                <a:moveTo>
                  <a:pt x="360001" y="0"/>
                </a:moveTo>
                <a:cubicBezTo>
                  <a:pt x="365826" y="0"/>
                  <a:pt x="370548" y="4721"/>
                  <a:pt x="370548" y="10547"/>
                </a:cubicBezTo>
                <a:lnTo>
                  <a:pt x="370548" y="22544"/>
                </a:lnTo>
                <a:lnTo>
                  <a:pt x="529090" y="22544"/>
                </a:lnTo>
                <a:cubicBezTo>
                  <a:pt x="532745" y="22544"/>
                  <a:pt x="536139" y="24436"/>
                  <a:pt x="538062" y="27546"/>
                </a:cubicBezTo>
                <a:cubicBezTo>
                  <a:pt x="539984" y="30656"/>
                  <a:pt x="540158" y="34539"/>
                  <a:pt x="538523" y="37808"/>
                </a:cubicBezTo>
                <a:lnTo>
                  <a:pt x="518336" y="78182"/>
                </a:lnTo>
                <a:lnTo>
                  <a:pt x="538523" y="118555"/>
                </a:lnTo>
                <a:cubicBezTo>
                  <a:pt x="540158" y="121825"/>
                  <a:pt x="539984" y="125708"/>
                  <a:pt x="538062" y="128818"/>
                </a:cubicBezTo>
                <a:cubicBezTo>
                  <a:pt x="536139" y="131927"/>
                  <a:pt x="532745" y="133820"/>
                  <a:pt x="529090" y="133820"/>
                </a:cubicBezTo>
                <a:lnTo>
                  <a:pt x="405091" y="133820"/>
                </a:lnTo>
                <a:cubicBezTo>
                  <a:pt x="399266" y="133820"/>
                  <a:pt x="394544" y="129099"/>
                  <a:pt x="394544" y="123273"/>
                </a:cubicBezTo>
                <a:cubicBezTo>
                  <a:pt x="394544" y="117447"/>
                  <a:pt x="399266" y="112726"/>
                  <a:pt x="405091" y="112726"/>
                </a:cubicBezTo>
                <a:lnTo>
                  <a:pt x="512025" y="112726"/>
                </a:lnTo>
                <a:lnTo>
                  <a:pt x="497112" y="82900"/>
                </a:lnTo>
                <a:cubicBezTo>
                  <a:pt x="495627" y="79930"/>
                  <a:pt x="495627" y="76435"/>
                  <a:pt x="497112" y="73465"/>
                </a:cubicBezTo>
                <a:lnTo>
                  <a:pt x="512025" y="43639"/>
                </a:lnTo>
                <a:lnTo>
                  <a:pt x="370548" y="43639"/>
                </a:lnTo>
                <a:lnTo>
                  <a:pt x="370548" y="238598"/>
                </a:lnTo>
                <a:cubicBezTo>
                  <a:pt x="374755" y="239934"/>
                  <a:pt x="378701" y="242097"/>
                  <a:pt x="382073" y="245143"/>
                </a:cubicBezTo>
                <a:cubicBezTo>
                  <a:pt x="389361" y="251726"/>
                  <a:pt x="393373" y="261077"/>
                  <a:pt x="393080" y="270796"/>
                </a:cubicBezTo>
                <a:cubicBezTo>
                  <a:pt x="392788" y="280522"/>
                  <a:pt x="388265" y="289583"/>
                  <a:pt x="380673" y="295653"/>
                </a:cubicBezTo>
                <a:lnTo>
                  <a:pt x="370548" y="303751"/>
                </a:lnTo>
                <a:lnTo>
                  <a:pt x="370548" y="456006"/>
                </a:lnTo>
                <a:lnTo>
                  <a:pt x="715557" y="700853"/>
                </a:lnTo>
                <a:cubicBezTo>
                  <a:pt x="720307" y="704223"/>
                  <a:pt x="721425" y="710807"/>
                  <a:pt x="718055" y="715558"/>
                </a:cubicBezTo>
                <a:cubicBezTo>
                  <a:pt x="715997" y="718455"/>
                  <a:pt x="712746" y="720001"/>
                  <a:pt x="709444" y="720001"/>
                </a:cubicBezTo>
                <a:cubicBezTo>
                  <a:pt x="707333" y="720001"/>
                  <a:pt x="705203" y="719370"/>
                  <a:pt x="703349" y="718054"/>
                </a:cubicBezTo>
                <a:lnTo>
                  <a:pt x="360001" y="474387"/>
                </a:lnTo>
                <a:lnTo>
                  <a:pt x="16652" y="718054"/>
                </a:lnTo>
                <a:cubicBezTo>
                  <a:pt x="11902" y="721425"/>
                  <a:pt x="5318" y="720308"/>
                  <a:pt x="1947" y="715558"/>
                </a:cubicBezTo>
                <a:cubicBezTo>
                  <a:pt x="-1425" y="710807"/>
                  <a:pt x="-306" y="704223"/>
                  <a:pt x="4443" y="700853"/>
                </a:cubicBezTo>
                <a:lnTo>
                  <a:pt x="157817" y="592005"/>
                </a:lnTo>
                <a:lnTo>
                  <a:pt x="157817" y="440941"/>
                </a:lnTo>
                <a:cubicBezTo>
                  <a:pt x="157817" y="433865"/>
                  <a:pt x="156145" y="426780"/>
                  <a:pt x="152981" y="420452"/>
                </a:cubicBezTo>
                <a:lnTo>
                  <a:pt x="142337" y="399163"/>
                </a:lnTo>
                <a:cubicBezTo>
                  <a:pt x="137716" y="389919"/>
                  <a:pt x="135274" y="379574"/>
                  <a:pt x="135274" y="369239"/>
                </a:cubicBezTo>
                <a:lnTo>
                  <a:pt x="135274" y="261207"/>
                </a:lnTo>
                <a:cubicBezTo>
                  <a:pt x="135274" y="248591"/>
                  <a:pt x="142284" y="237250"/>
                  <a:pt x="153568" y="231608"/>
                </a:cubicBezTo>
                <a:lnTo>
                  <a:pt x="179964" y="218409"/>
                </a:lnTo>
                <a:cubicBezTo>
                  <a:pt x="180212" y="218285"/>
                  <a:pt x="180365" y="218036"/>
                  <a:pt x="180365" y="217761"/>
                </a:cubicBezTo>
                <a:lnTo>
                  <a:pt x="180365" y="201787"/>
                </a:lnTo>
                <a:cubicBezTo>
                  <a:pt x="166695" y="191640"/>
                  <a:pt x="157819" y="175385"/>
                  <a:pt x="157819" y="157092"/>
                </a:cubicBezTo>
                <a:lnTo>
                  <a:pt x="157819" y="134547"/>
                </a:lnTo>
                <a:cubicBezTo>
                  <a:pt x="157819" y="110083"/>
                  <a:pt x="177721" y="90181"/>
                  <a:pt x="202184" y="90181"/>
                </a:cubicBezTo>
                <a:lnTo>
                  <a:pt x="224729" y="90181"/>
                </a:lnTo>
                <a:cubicBezTo>
                  <a:pt x="249193" y="90181"/>
                  <a:pt x="269094" y="110084"/>
                  <a:pt x="269094" y="134547"/>
                </a:cubicBezTo>
                <a:lnTo>
                  <a:pt x="269094" y="157092"/>
                </a:lnTo>
                <a:cubicBezTo>
                  <a:pt x="269094" y="175385"/>
                  <a:pt x="260218" y="191640"/>
                  <a:pt x="246549" y="201787"/>
                </a:cubicBezTo>
                <a:lnTo>
                  <a:pt x="246549" y="213455"/>
                </a:lnTo>
                <a:cubicBezTo>
                  <a:pt x="246549" y="220071"/>
                  <a:pt x="251931" y="225453"/>
                  <a:pt x="258547" y="225453"/>
                </a:cubicBezTo>
                <a:cubicBezTo>
                  <a:pt x="268666" y="225461"/>
                  <a:pt x="278081" y="229989"/>
                  <a:pt x="284387" y="237874"/>
                </a:cubicBezTo>
                <a:lnTo>
                  <a:pt x="308806" y="268387"/>
                </a:lnTo>
                <a:lnTo>
                  <a:pt x="338376" y="244735"/>
                </a:lnTo>
                <a:cubicBezTo>
                  <a:pt x="341758" y="242030"/>
                  <a:pt x="345526" y="240050"/>
                  <a:pt x="349454" y="238766"/>
                </a:cubicBezTo>
                <a:lnTo>
                  <a:pt x="349454" y="10547"/>
                </a:lnTo>
                <a:cubicBezTo>
                  <a:pt x="349454" y="4721"/>
                  <a:pt x="354176" y="0"/>
                  <a:pt x="360001" y="0"/>
                </a:cubicBezTo>
                <a:close/>
              </a:path>
            </a:pathLst>
          </a:custGeom>
          <a:solidFill>
            <a:schemeClr val="accent5"/>
          </a:solidFill>
          <a:ln w="1395" cap="flat">
            <a:no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25" name="Полилиния 24">
            <a:extLst>
              <a:ext uri="{FF2B5EF4-FFF2-40B4-BE49-F238E27FC236}">
                <a16:creationId xmlns:a16="http://schemas.microsoft.com/office/drawing/2014/main" id="{0C5C5552-EE4E-9745-B02A-D41993A23F4F}"/>
              </a:ext>
            </a:extLst>
          </p:cNvPr>
          <p:cNvSpPr>
            <a:spLocks noChangeAspect="1"/>
          </p:cNvSpPr>
          <p:nvPr/>
        </p:nvSpPr>
        <p:spPr>
          <a:xfrm>
            <a:off x="1542835" y="4011312"/>
            <a:ext cx="652366" cy="720000"/>
          </a:xfrm>
          <a:custGeom>
            <a:avLst/>
            <a:gdLst>
              <a:gd name="connsiteX0" fmla="*/ 539639 w 652366"/>
              <a:gd name="connsiteY0" fmla="*/ 584729 h 720000"/>
              <a:gd name="connsiteX1" fmla="*/ 539639 w 652366"/>
              <a:gd name="connsiteY1" fmla="*/ 607999 h 720000"/>
              <a:gd name="connsiteX2" fmla="*/ 551638 w 652366"/>
              <a:gd name="connsiteY2" fmla="*/ 619997 h 720000"/>
              <a:gd name="connsiteX3" fmla="*/ 563636 w 652366"/>
              <a:gd name="connsiteY3" fmla="*/ 607999 h 720000"/>
              <a:gd name="connsiteX4" fmla="*/ 563636 w 652366"/>
              <a:gd name="connsiteY4" fmla="*/ 584729 h 720000"/>
              <a:gd name="connsiteX5" fmla="*/ 381818 w 652366"/>
              <a:gd name="connsiteY5" fmla="*/ 584729 h 720000"/>
              <a:gd name="connsiteX6" fmla="*/ 381818 w 652366"/>
              <a:gd name="connsiteY6" fmla="*/ 607999 h 720000"/>
              <a:gd name="connsiteX7" fmla="*/ 393816 w 652366"/>
              <a:gd name="connsiteY7" fmla="*/ 619997 h 720000"/>
              <a:gd name="connsiteX8" fmla="*/ 405814 w 652366"/>
              <a:gd name="connsiteY8" fmla="*/ 607999 h 720000"/>
              <a:gd name="connsiteX9" fmla="*/ 405814 w 652366"/>
              <a:gd name="connsiteY9" fmla="*/ 584729 h 720000"/>
              <a:gd name="connsiteX10" fmla="*/ 337452 w 652366"/>
              <a:gd name="connsiteY10" fmla="*/ 472003 h 720000"/>
              <a:gd name="connsiteX11" fmla="*/ 314181 w 652366"/>
              <a:gd name="connsiteY11" fmla="*/ 495274 h 720000"/>
              <a:gd name="connsiteX12" fmla="*/ 314181 w 652366"/>
              <a:gd name="connsiteY12" fmla="*/ 526587 h 720000"/>
              <a:gd name="connsiteX13" fmla="*/ 360724 w 652366"/>
              <a:gd name="connsiteY13" fmla="*/ 576056 h 720000"/>
              <a:gd name="connsiteX14" fmla="*/ 360724 w 652366"/>
              <a:gd name="connsiteY14" fmla="*/ 574183 h 720000"/>
              <a:gd name="connsiteX15" fmla="*/ 371271 w 652366"/>
              <a:gd name="connsiteY15" fmla="*/ 563636 h 720000"/>
              <a:gd name="connsiteX16" fmla="*/ 416361 w 652366"/>
              <a:gd name="connsiteY16" fmla="*/ 563636 h 720000"/>
              <a:gd name="connsiteX17" fmla="*/ 426909 w 652366"/>
              <a:gd name="connsiteY17" fmla="*/ 574183 h 720000"/>
              <a:gd name="connsiteX18" fmla="*/ 426909 w 652366"/>
              <a:gd name="connsiteY18" fmla="*/ 594315 h 720000"/>
              <a:gd name="connsiteX19" fmla="*/ 472726 w 652366"/>
              <a:gd name="connsiteY19" fmla="*/ 597454 h 720000"/>
              <a:gd name="connsiteX20" fmla="*/ 483664 w 652366"/>
              <a:gd name="connsiteY20" fmla="*/ 597281 h 720000"/>
              <a:gd name="connsiteX21" fmla="*/ 494540 w 652366"/>
              <a:gd name="connsiteY21" fmla="*/ 607487 h 720000"/>
              <a:gd name="connsiteX22" fmla="*/ 484333 w 652366"/>
              <a:gd name="connsiteY22" fmla="*/ 618363 h 720000"/>
              <a:gd name="connsiteX23" fmla="*/ 472727 w 652366"/>
              <a:gd name="connsiteY23" fmla="*/ 618548 h 720000"/>
              <a:gd name="connsiteX24" fmla="*/ 426047 w 652366"/>
              <a:gd name="connsiteY24" fmla="*/ 615483 h 720000"/>
              <a:gd name="connsiteX25" fmla="*/ 393817 w 652366"/>
              <a:gd name="connsiteY25" fmla="*/ 641093 h 720000"/>
              <a:gd name="connsiteX26" fmla="*/ 360725 w 652366"/>
              <a:gd name="connsiteY26" fmla="*/ 608001 h 720000"/>
              <a:gd name="connsiteX27" fmla="*/ 360725 w 652366"/>
              <a:gd name="connsiteY27" fmla="*/ 598981 h 720000"/>
              <a:gd name="connsiteX28" fmla="*/ 325455 w 652366"/>
              <a:gd name="connsiteY28" fmla="*/ 580042 h 720000"/>
              <a:gd name="connsiteX29" fmla="*/ 325455 w 652366"/>
              <a:gd name="connsiteY29" fmla="*/ 676782 h 720000"/>
              <a:gd name="connsiteX30" fmla="*/ 347580 w 652366"/>
              <a:gd name="connsiteY30" fmla="*/ 698906 h 720000"/>
              <a:gd name="connsiteX31" fmla="*/ 597874 w 652366"/>
              <a:gd name="connsiteY31" fmla="*/ 698906 h 720000"/>
              <a:gd name="connsiteX32" fmla="*/ 619997 w 652366"/>
              <a:gd name="connsiteY32" fmla="*/ 676783 h 720000"/>
              <a:gd name="connsiteX33" fmla="*/ 619997 w 652366"/>
              <a:gd name="connsiteY33" fmla="*/ 580043 h 720000"/>
              <a:gd name="connsiteX34" fmla="*/ 584727 w 652366"/>
              <a:gd name="connsiteY34" fmla="*/ 598981 h 720000"/>
              <a:gd name="connsiteX35" fmla="*/ 584727 w 652366"/>
              <a:gd name="connsiteY35" fmla="*/ 608001 h 720000"/>
              <a:gd name="connsiteX36" fmla="*/ 551635 w 652366"/>
              <a:gd name="connsiteY36" fmla="*/ 641093 h 720000"/>
              <a:gd name="connsiteX37" fmla="*/ 518543 w 652366"/>
              <a:gd name="connsiteY37" fmla="*/ 608001 h 720000"/>
              <a:gd name="connsiteX38" fmla="*/ 518543 w 652366"/>
              <a:gd name="connsiteY38" fmla="*/ 574183 h 720000"/>
              <a:gd name="connsiteX39" fmla="*/ 529090 w 652366"/>
              <a:gd name="connsiteY39" fmla="*/ 563636 h 720000"/>
              <a:gd name="connsiteX40" fmla="*/ 574180 w 652366"/>
              <a:gd name="connsiteY40" fmla="*/ 563636 h 720000"/>
              <a:gd name="connsiteX41" fmla="*/ 584727 w 652366"/>
              <a:gd name="connsiteY41" fmla="*/ 574183 h 720000"/>
              <a:gd name="connsiteX42" fmla="*/ 584727 w 652366"/>
              <a:gd name="connsiteY42" fmla="*/ 576056 h 720000"/>
              <a:gd name="connsiteX43" fmla="*/ 631269 w 652366"/>
              <a:gd name="connsiteY43" fmla="*/ 526587 h 720000"/>
              <a:gd name="connsiteX44" fmla="*/ 631269 w 652366"/>
              <a:gd name="connsiteY44" fmla="*/ 495274 h 720000"/>
              <a:gd name="connsiteX45" fmla="*/ 607999 w 652366"/>
              <a:gd name="connsiteY45" fmla="*/ 472003 h 720000"/>
              <a:gd name="connsiteX46" fmla="*/ 438908 w 652366"/>
              <a:gd name="connsiteY46" fmla="*/ 415637 h 720000"/>
              <a:gd name="connsiteX47" fmla="*/ 426909 w 652366"/>
              <a:gd name="connsiteY47" fmla="*/ 427635 h 720000"/>
              <a:gd name="connsiteX48" fmla="*/ 426909 w 652366"/>
              <a:gd name="connsiteY48" fmla="*/ 450906 h 720000"/>
              <a:gd name="connsiteX49" fmla="*/ 518543 w 652366"/>
              <a:gd name="connsiteY49" fmla="*/ 450906 h 720000"/>
              <a:gd name="connsiteX50" fmla="*/ 518543 w 652366"/>
              <a:gd name="connsiteY50" fmla="*/ 427635 h 720000"/>
              <a:gd name="connsiteX51" fmla="*/ 506545 w 652366"/>
              <a:gd name="connsiteY51" fmla="*/ 415637 h 720000"/>
              <a:gd name="connsiteX52" fmla="*/ 228180 w 652366"/>
              <a:gd name="connsiteY52" fmla="*/ 409239 h 720000"/>
              <a:gd name="connsiteX53" fmla="*/ 217812 w 652366"/>
              <a:gd name="connsiteY53" fmla="*/ 419609 h 720000"/>
              <a:gd name="connsiteX54" fmla="*/ 217116 w 652366"/>
              <a:gd name="connsiteY54" fmla="*/ 435595 h 720000"/>
              <a:gd name="connsiteX55" fmla="*/ 239246 w 652366"/>
              <a:gd name="connsiteY55" fmla="*/ 435595 h 720000"/>
              <a:gd name="connsiteX56" fmla="*/ 238550 w 652366"/>
              <a:gd name="connsiteY56" fmla="*/ 419609 h 720000"/>
              <a:gd name="connsiteX57" fmla="*/ 438908 w 652366"/>
              <a:gd name="connsiteY57" fmla="*/ 394545 h 720000"/>
              <a:gd name="connsiteX58" fmla="*/ 506546 w 652366"/>
              <a:gd name="connsiteY58" fmla="*/ 394545 h 720000"/>
              <a:gd name="connsiteX59" fmla="*/ 539638 w 652366"/>
              <a:gd name="connsiteY59" fmla="*/ 427637 h 720000"/>
              <a:gd name="connsiteX60" fmla="*/ 539638 w 652366"/>
              <a:gd name="connsiteY60" fmla="*/ 450907 h 720000"/>
              <a:gd name="connsiteX61" fmla="*/ 608000 w 652366"/>
              <a:gd name="connsiteY61" fmla="*/ 450907 h 720000"/>
              <a:gd name="connsiteX62" fmla="*/ 652364 w 652366"/>
              <a:gd name="connsiteY62" fmla="*/ 495273 h 720000"/>
              <a:gd name="connsiteX63" fmla="*/ 652366 w 652366"/>
              <a:gd name="connsiteY63" fmla="*/ 526584 h 720000"/>
              <a:gd name="connsiteX64" fmla="*/ 641093 w 652366"/>
              <a:gd name="connsiteY64" fmla="*/ 559467 h 720000"/>
              <a:gd name="connsiteX65" fmla="*/ 641093 w 652366"/>
              <a:gd name="connsiteY65" fmla="*/ 676782 h 720000"/>
              <a:gd name="connsiteX66" fmla="*/ 597875 w 652366"/>
              <a:gd name="connsiteY66" fmla="*/ 720000 h 720000"/>
              <a:gd name="connsiteX67" fmla="*/ 347580 w 652366"/>
              <a:gd name="connsiteY67" fmla="*/ 720000 h 720000"/>
              <a:gd name="connsiteX68" fmla="*/ 304362 w 652366"/>
              <a:gd name="connsiteY68" fmla="*/ 676782 h 720000"/>
              <a:gd name="connsiteX69" fmla="*/ 304362 w 652366"/>
              <a:gd name="connsiteY69" fmla="*/ 559467 h 720000"/>
              <a:gd name="connsiteX70" fmla="*/ 293089 w 652366"/>
              <a:gd name="connsiteY70" fmla="*/ 526586 h 720000"/>
              <a:gd name="connsiteX71" fmla="*/ 293089 w 652366"/>
              <a:gd name="connsiteY71" fmla="*/ 495273 h 720000"/>
              <a:gd name="connsiteX72" fmla="*/ 337453 w 652366"/>
              <a:gd name="connsiteY72" fmla="*/ 450907 h 720000"/>
              <a:gd name="connsiteX73" fmla="*/ 405815 w 652366"/>
              <a:gd name="connsiteY73" fmla="*/ 450907 h 720000"/>
              <a:gd name="connsiteX74" fmla="*/ 405815 w 652366"/>
              <a:gd name="connsiteY74" fmla="*/ 427637 h 720000"/>
              <a:gd name="connsiteX75" fmla="*/ 438908 w 652366"/>
              <a:gd name="connsiteY75" fmla="*/ 394545 h 720000"/>
              <a:gd name="connsiteX76" fmla="*/ 310610 w 652366"/>
              <a:gd name="connsiteY76" fmla="*/ 336214 h 720000"/>
              <a:gd name="connsiteX77" fmla="*/ 243612 w 652366"/>
              <a:gd name="connsiteY77" fmla="*/ 394838 h 720000"/>
              <a:gd name="connsiteX78" fmla="*/ 269580 w 652366"/>
              <a:gd name="connsiteY78" fmla="*/ 420807 h 720000"/>
              <a:gd name="connsiteX79" fmla="*/ 277781 w 652366"/>
              <a:gd name="connsiteY79" fmla="*/ 423739 h 720000"/>
              <a:gd name="connsiteX80" fmla="*/ 285250 w 652366"/>
              <a:gd name="connsiteY80" fmla="*/ 419255 h 720000"/>
              <a:gd name="connsiteX81" fmla="*/ 328610 w 652366"/>
              <a:gd name="connsiteY81" fmla="*/ 354214 h 720000"/>
              <a:gd name="connsiteX82" fmla="*/ 145752 w 652366"/>
              <a:gd name="connsiteY82" fmla="*/ 336214 h 720000"/>
              <a:gd name="connsiteX83" fmla="*/ 127752 w 652366"/>
              <a:gd name="connsiteY83" fmla="*/ 354214 h 720000"/>
              <a:gd name="connsiteX84" fmla="*/ 171113 w 652366"/>
              <a:gd name="connsiteY84" fmla="*/ 419256 h 720000"/>
              <a:gd name="connsiteX85" fmla="*/ 178580 w 652366"/>
              <a:gd name="connsiteY85" fmla="*/ 423739 h 720000"/>
              <a:gd name="connsiteX86" fmla="*/ 186784 w 652366"/>
              <a:gd name="connsiteY86" fmla="*/ 420807 h 720000"/>
              <a:gd name="connsiteX87" fmla="*/ 212752 w 652366"/>
              <a:gd name="connsiteY87" fmla="*/ 394838 h 720000"/>
              <a:gd name="connsiteX88" fmla="*/ 166181 w 652366"/>
              <a:gd name="connsiteY88" fmla="*/ 303636 h 720000"/>
              <a:gd name="connsiteX89" fmla="*/ 166181 w 652366"/>
              <a:gd name="connsiteY89" fmla="*/ 326061 h 720000"/>
              <a:gd name="connsiteX90" fmla="*/ 228180 w 652366"/>
              <a:gd name="connsiteY90" fmla="*/ 380310 h 720000"/>
              <a:gd name="connsiteX91" fmla="*/ 290178 w 652366"/>
              <a:gd name="connsiteY91" fmla="*/ 326061 h 720000"/>
              <a:gd name="connsiteX92" fmla="*/ 290178 w 652366"/>
              <a:gd name="connsiteY92" fmla="*/ 303636 h 720000"/>
              <a:gd name="connsiteX93" fmla="*/ 228180 w 652366"/>
              <a:gd name="connsiteY93" fmla="*/ 321962 h 720000"/>
              <a:gd name="connsiteX94" fmla="*/ 166181 w 652366"/>
              <a:gd name="connsiteY94" fmla="*/ 303636 h 720000"/>
              <a:gd name="connsiteX95" fmla="*/ 228750 w 652366"/>
              <a:gd name="connsiteY95" fmla="*/ 21399 h 720000"/>
              <a:gd name="connsiteX96" fmla="*/ 154279 w 652366"/>
              <a:gd name="connsiteY96" fmla="*/ 49590 h 720000"/>
              <a:gd name="connsiteX97" fmla="*/ 146998 w 652366"/>
              <a:gd name="connsiteY97" fmla="*/ 52505 h 720000"/>
              <a:gd name="connsiteX98" fmla="*/ 130189 w 652366"/>
              <a:gd name="connsiteY98" fmla="*/ 57877 h 720000"/>
              <a:gd name="connsiteX99" fmla="*/ 114363 w 652366"/>
              <a:gd name="connsiteY99" fmla="*/ 93776 h 720000"/>
              <a:gd name="connsiteX100" fmla="*/ 122431 w 652366"/>
              <a:gd name="connsiteY100" fmla="*/ 156898 h 720000"/>
              <a:gd name="connsiteX101" fmla="*/ 134817 w 652366"/>
              <a:gd name="connsiteY101" fmla="*/ 163569 h 720000"/>
              <a:gd name="connsiteX102" fmla="*/ 146529 w 652366"/>
              <a:gd name="connsiteY102" fmla="*/ 149991 h 720000"/>
              <a:gd name="connsiteX103" fmla="*/ 161085 w 652366"/>
              <a:gd name="connsiteY103" fmla="*/ 146728 h 720000"/>
              <a:gd name="connsiteX104" fmla="*/ 164348 w 652366"/>
              <a:gd name="connsiteY104" fmla="*/ 161283 h 720000"/>
              <a:gd name="connsiteX105" fmla="*/ 142752 w 652366"/>
              <a:gd name="connsiteY105" fmla="*/ 184095 h 720000"/>
              <a:gd name="connsiteX106" fmla="*/ 129829 w 652366"/>
              <a:gd name="connsiteY106" fmla="*/ 186172 h 720000"/>
              <a:gd name="connsiteX107" fmla="*/ 122249 w 652366"/>
              <a:gd name="connsiteY107" fmla="*/ 180874 h 720000"/>
              <a:gd name="connsiteX108" fmla="*/ 112256 w 652366"/>
              <a:gd name="connsiteY108" fmla="*/ 177042 h 720000"/>
              <a:gd name="connsiteX109" fmla="*/ 104000 w 652366"/>
              <a:gd name="connsiteY109" fmla="*/ 188101 h 720000"/>
              <a:gd name="connsiteX110" fmla="*/ 104000 w 652366"/>
              <a:gd name="connsiteY110" fmla="*/ 196056 h 720000"/>
              <a:gd name="connsiteX111" fmla="*/ 112150 w 652366"/>
              <a:gd name="connsiteY111" fmla="*/ 207385 h 720000"/>
              <a:gd name="connsiteX112" fmla="*/ 114873 w 652366"/>
              <a:gd name="connsiteY112" fmla="*/ 207571 h 720000"/>
              <a:gd name="connsiteX113" fmla="*/ 136745 w 652366"/>
              <a:gd name="connsiteY113" fmla="*/ 224716 h 720000"/>
              <a:gd name="connsiteX114" fmla="*/ 228182 w 652366"/>
              <a:gd name="connsiteY114" fmla="*/ 300867 h 720000"/>
              <a:gd name="connsiteX115" fmla="*/ 319617 w 652366"/>
              <a:gd name="connsiteY115" fmla="*/ 224716 h 720000"/>
              <a:gd name="connsiteX116" fmla="*/ 341487 w 652366"/>
              <a:gd name="connsiteY116" fmla="*/ 207569 h 720000"/>
              <a:gd name="connsiteX117" fmla="*/ 344213 w 652366"/>
              <a:gd name="connsiteY117" fmla="*/ 207383 h 720000"/>
              <a:gd name="connsiteX118" fmla="*/ 352360 w 652366"/>
              <a:gd name="connsiteY118" fmla="*/ 196055 h 720000"/>
              <a:gd name="connsiteX119" fmla="*/ 352360 w 652366"/>
              <a:gd name="connsiteY119" fmla="*/ 187979 h 720000"/>
              <a:gd name="connsiteX120" fmla="*/ 344078 w 652366"/>
              <a:gd name="connsiteY120" fmla="*/ 177062 h 720000"/>
              <a:gd name="connsiteX121" fmla="*/ 335561 w 652366"/>
              <a:gd name="connsiteY121" fmla="*/ 177674 h 720000"/>
              <a:gd name="connsiteX122" fmla="*/ 315134 w 652366"/>
              <a:gd name="connsiteY122" fmla="*/ 167198 h 720000"/>
              <a:gd name="connsiteX123" fmla="*/ 306919 w 652366"/>
              <a:gd name="connsiteY123" fmla="*/ 147468 h 720000"/>
              <a:gd name="connsiteX124" fmla="*/ 147365 w 652366"/>
              <a:gd name="connsiteY124" fmla="*/ 110856 h 720000"/>
              <a:gd name="connsiteX125" fmla="*/ 148982 w 652366"/>
              <a:gd name="connsiteY125" fmla="*/ 96029 h 720000"/>
              <a:gd name="connsiteX126" fmla="*/ 163811 w 652366"/>
              <a:gd name="connsiteY126" fmla="*/ 97646 h 720000"/>
              <a:gd name="connsiteX127" fmla="*/ 310571 w 652366"/>
              <a:gd name="connsiteY127" fmla="*/ 125028 h 720000"/>
              <a:gd name="connsiteX128" fmla="*/ 322985 w 652366"/>
              <a:gd name="connsiteY128" fmla="*/ 131175 h 720000"/>
              <a:gd name="connsiteX129" fmla="*/ 333555 w 652366"/>
              <a:gd name="connsiteY129" fmla="*/ 156559 h 720000"/>
              <a:gd name="connsiteX130" fmla="*/ 343733 w 652366"/>
              <a:gd name="connsiteY130" fmla="*/ 155863 h 720000"/>
              <a:gd name="connsiteX131" fmla="*/ 324479 w 652366"/>
              <a:gd name="connsiteY131" fmla="*/ 52753 h 720000"/>
              <a:gd name="connsiteX132" fmla="*/ 228750 w 652366"/>
              <a:gd name="connsiteY132" fmla="*/ 21399 h 720000"/>
              <a:gd name="connsiteX133" fmla="*/ 227612 w 652366"/>
              <a:gd name="connsiteY133" fmla="*/ 336 h 720000"/>
              <a:gd name="connsiteX134" fmla="*/ 340427 w 652366"/>
              <a:gd name="connsiteY134" fmla="*/ 38946 h 720000"/>
              <a:gd name="connsiteX135" fmla="*/ 363619 w 652366"/>
              <a:gd name="connsiteY135" fmla="*/ 164561 h 720000"/>
              <a:gd name="connsiteX136" fmla="*/ 373457 w 652366"/>
              <a:gd name="connsiteY136" fmla="*/ 187980 h 720000"/>
              <a:gd name="connsiteX137" fmla="*/ 373457 w 652366"/>
              <a:gd name="connsiteY137" fmla="*/ 196056 h 720000"/>
              <a:gd name="connsiteX138" fmla="*/ 348444 w 652366"/>
              <a:gd name="connsiteY138" fmla="*/ 228050 h 720000"/>
              <a:gd name="connsiteX139" fmla="*/ 340367 w 652366"/>
              <a:gd name="connsiteY139" fmla="*/ 228636 h 720000"/>
              <a:gd name="connsiteX140" fmla="*/ 340338 w 652366"/>
              <a:gd name="connsiteY140" fmla="*/ 228666 h 720000"/>
              <a:gd name="connsiteX141" fmla="*/ 311274 w 652366"/>
              <a:gd name="connsiteY141" fmla="*/ 286042 h 720000"/>
              <a:gd name="connsiteX142" fmla="*/ 311274 w 652366"/>
              <a:gd name="connsiteY142" fmla="*/ 311239 h 720000"/>
              <a:gd name="connsiteX143" fmla="*/ 318549 w 652366"/>
              <a:gd name="connsiteY143" fmla="*/ 314320 h 720000"/>
              <a:gd name="connsiteX144" fmla="*/ 349383 w 652366"/>
              <a:gd name="connsiteY144" fmla="*/ 345154 h 720000"/>
              <a:gd name="connsiteX145" fmla="*/ 403105 w 652366"/>
              <a:gd name="connsiteY145" fmla="*/ 365875 h 720000"/>
              <a:gd name="connsiteX146" fmla="*/ 409148 w 652366"/>
              <a:gd name="connsiteY146" fmla="*/ 379513 h 720000"/>
              <a:gd name="connsiteX147" fmla="*/ 399305 w 652366"/>
              <a:gd name="connsiteY147" fmla="*/ 386267 h 720000"/>
              <a:gd name="connsiteX148" fmla="*/ 395511 w 652366"/>
              <a:gd name="connsiteY148" fmla="*/ 385558 h 720000"/>
              <a:gd name="connsiteX149" fmla="*/ 345838 w 652366"/>
              <a:gd name="connsiteY149" fmla="*/ 366398 h 720000"/>
              <a:gd name="connsiteX150" fmla="*/ 302799 w 652366"/>
              <a:gd name="connsiteY150" fmla="*/ 430956 h 720000"/>
              <a:gd name="connsiteX151" fmla="*/ 279866 w 652366"/>
              <a:gd name="connsiteY151" fmla="*/ 444729 h 720000"/>
              <a:gd name="connsiteX152" fmla="*/ 276751 w 652366"/>
              <a:gd name="connsiteY152" fmla="*/ 444882 h 720000"/>
              <a:gd name="connsiteX153" fmla="*/ 260573 w 652366"/>
              <a:gd name="connsiteY153" fmla="*/ 440316 h 720000"/>
              <a:gd name="connsiteX154" fmla="*/ 269816 w 652366"/>
              <a:gd name="connsiteY154" fmla="*/ 652630 h 720000"/>
              <a:gd name="connsiteX155" fmla="*/ 259738 w 652366"/>
              <a:gd name="connsiteY155" fmla="*/ 663626 h 720000"/>
              <a:gd name="connsiteX156" fmla="*/ 259271 w 652366"/>
              <a:gd name="connsiteY156" fmla="*/ 663636 h 720000"/>
              <a:gd name="connsiteX157" fmla="*/ 248742 w 652366"/>
              <a:gd name="connsiteY157" fmla="*/ 653547 h 720000"/>
              <a:gd name="connsiteX158" fmla="*/ 240171 w 652366"/>
              <a:gd name="connsiteY158" fmla="*/ 456688 h 720000"/>
              <a:gd name="connsiteX159" fmla="*/ 216205 w 652366"/>
              <a:gd name="connsiteY159" fmla="*/ 456688 h 720000"/>
              <a:gd name="connsiteX160" fmla="*/ 207633 w 652366"/>
              <a:gd name="connsiteY160" fmla="*/ 653547 h 720000"/>
              <a:gd name="connsiteX161" fmla="*/ 197105 w 652366"/>
              <a:gd name="connsiteY161" fmla="*/ 663636 h 720000"/>
              <a:gd name="connsiteX162" fmla="*/ 196638 w 652366"/>
              <a:gd name="connsiteY162" fmla="*/ 663626 h 720000"/>
              <a:gd name="connsiteX163" fmla="*/ 186559 w 652366"/>
              <a:gd name="connsiteY163" fmla="*/ 652630 h 720000"/>
              <a:gd name="connsiteX164" fmla="*/ 195803 w 652366"/>
              <a:gd name="connsiteY164" fmla="*/ 440316 h 720000"/>
              <a:gd name="connsiteX165" fmla="*/ 179624 w 652366"/>
              <a:gd name="connsiteY165" fmla="*/ 444882 h 720000"/>
              <a:gd name="connsiteX166" fmla="*/ 176508 w 652366"/>
              <a:gd name="connsiteY166" fmla="*/ 444729 h 720000"/>
              <a:gd name="connsiteX167" fmla="*/ 153567 w 652366"/>
              <a:gd name="connsiteY167" fmla="*/ 430955 h 720000"/>
              <a:gd name="connsiteX168" fmla="*/ 110527 w 652366"/>
              <a:gd name="connsiteY168" fmla="*/ 366397 h 720000"/>
              <a:gd name="connsiteX169" fmla="*/ 54149 w 652366"/>
              <a:gd name="connsiteY169" fmla="*/ 388143 h 720000"/>
              <a:gd name="connsiteX170" fmla="*/ 33682 w 652366"/>
              <a:gd name="connsiteY170" fmla="*/ 402543 h 720000"/>
              <a:gd name="connsiteX171" fmla="*/ 72339 w 652366"/>
              <a:gd name="connsiteY171" fmla="*/ 441199 h 720000"/>
              <a:gd name="connsiteX172" fmla="*/ 93640 w 652366"/>
              <a:gd name="connsiteY172" fmla="*/ 492626 h 720000"/>
              <a:gd name="connsiteX173" fmla="*/ 93640 w 652366"/>
              <a:gd name="connsiteY173" fmla="*/ 653090 h 720000"/>
              <a:gd name="connsiteX174" fmla="*/ 83094 w 652366"/>
              <a:gd name="connsiteY174" fmla="*/ 663637 h 720000"/>
              <a:gd name="connsiteX175" fmla="*/ 72547 w 652366"/>
              <a:gd name="connsiteY175" fmla="*/ 653090 h 720000"/>
              <a:gd name="connsiteX176" fmla="*/ 72547 w 652366"/>
              <a:gd name="connsiteY176" fmla="*/ 492626 h 720000"/>
              <a:gd name="connsiteX177" fmla="*/ 57424 w 652366"/>
              <a:gd name="connsiteY177" fmla="*/ 456115 h 720000"/>
              <a:gd name="connsiteX178" fmla="*/ 23165 w 652366"/>
              <a:gd name="connsiteY178" fmla="*/ 421856 h 720000"/>
              <a:gd name="connsiteX179" fmla="*/ 21137 w 652366"/>
              <a:gd name="connsiteY179" fmla="*/ 438385 h 720000"/>
              <a:gd name="connsiteX180" fmla="*/ 29719 w 652366"/>
              <a:gd name="connsiteY180" fmla="*/ 652666 h 720000"/>
              <a:gd name="connsiteX181" fmla="*/ 19603 w 652366"/>
              <a:gd name="connsiteY181" fmla="*/ 663626 h 720000"/>
              <a:gd name="connsiteX182" fmla="*/ 19172 w 652366"/>
              <a:gd name="connsiteY182" fmla="*/ 663634 h 720000"/>
              <a:gd name="connsiteX183" fmla="*/ 8641 w 652366"/>
              <a:gd name="connsiteY183" fmla="*/ 653509 h 720000"/>
              <a:gd name="connsiteX184" fmla="*/ 59 w 652366"/>
              <a:gd name="connsiteY184" fmla="*/ 439226 h 720000"/>
              <a:gd name="connsiteX185" fmla="*/ 46556 w 652366"/>
              <a:gd name="connsiteY185" fmla="*/ 368460 h 720000"/>
              <a:gd name="connsiteX186" fmla="*/ 106982 w 652366"/>
              <a:gd name="connsiteY186" fmla="*/ 345152 h 720000"/>
              <a:gd name="connsiteX187" fmla="*/ 137815 w 652366"/>
              <a:gd name="connsiteY187" fmla="*/ 314319 h 720000"/>
              <a:gd name="connsiteX188" fmla="*/ 145089 w 652366"/>
              <a:gd name="connsiteY188" fmla="*/ 311238 h 720000"/>
              <a:gd name="connsiteX189" fmla="*/ 145089 w 652366"/>
              <a:gd name="connsiteY189" fmla="*/ 286041 h 720000"/>
              <a:gd name="connsiteX190" fmla="*/ 116025 w 652366"/>
              <a:gd name="connsiteY190" fmla="*/ 228666 h 720000"/>
              <a:gd name="connsiteX191" fmla="*/ 115997 w 652366"/>
              <a:gd name="connsiteY191" fmla="*/ 228635 h 720000"/>
              <a:gd name="connsiteX192" fmla="*/ 107921 w 652366"/>
              <a:gd name="connsiteY192" fmla="*/ 228048 h 720000"/>
              <a:gd name="connsiteX193" fmla="*/ 82907 w 652366"/>
              <a:gd name="connsiteY193" fmla="*/ 196055 h 720000"/>
              <a:gd name="connsiteX194" fmla="*/ 82907 w 652366"/>
              <a:gd name="connsiteY194" fmla="*/ 188100 h 720000"/>
              <a:gd name="connsiteX195" fmla="*/ 101095 w 652366"/>
              <a:gd name="connsiteY195" fmla="*/ 158649 h 720000"/>
              <a:gd name="connsiteX196" fmla="*/ 93269 w 652366"/>
              <a:gd name="connsiteY196" fmla="*/ 93777 h 720000"/>
              <a:gd name="connsiteX197" fmla="*/ 142627 w 652366"/>
              <a:gd name="connsiteY197" fmla="*/ 31777 h 720000"/>
              <a:gd name="connsiteX198" fmla="*/ 227612 w 652366"/>
              <a:gd name="connsiteY198" fmla="*/ 336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652366" h="720000">
                <a:moveTo>
                  <a:pt x="539639" y="584729"/>
                </a:moveTo>
                <a:lnTo>
                  <a:pt x="539639" y="607999"/>
                </a:lnTo>
                <a:cubicBezTo>
                  <a:pt x="539639" y="614614"/>
                  <a:pt x="545022" y="619997"/>
                  <a:pt x="551638" y="619997"/>
                </a:cubicBezTo>
                <a:cubicBezTo>
                  <a:pt x="558253" y="619997"/>
                  <a:pt x="563636" y="614616"/>
                  <a:pt x="563636" y="607999"/>
                </a:cubicBezTo>
                <a:lnTo>
                  <a:pt x="563636" y="584729"/>
                </a:lnTo>
                <a:close/>
                <a:moveTo>
                  <a:pt x="381818" y="584729"/>
                </a:moveTo>
                <a:lnTo>
                  <a:pt x="381818" y="607999"/>
                </a:lnTo>
                <a:cubicBezTo>
                  <a:pt x="381818" y="614616"/>
                  <a:pt x="387201" y="619997"/>
                  <a:pt x="393816" y="619997"/>
                </a:cubicBezTo>
                <a:cubicBezTo>
                  <a:pt x="400431" y="619997"/>
                  <a:pt x="405814" y="614616"/>
                  <a:pt x="405814" y="607999"/>
                </a:cubicBezTo>
                <a:lnTo>
                  <a:pt x="405814" y="584729"/>
                </a:lnTo>
                <a:close/>
                <a:moveTo>
                  <a:pt x="337452" y="472003"/>
                </a:moveTo>
                <a:cubicBezTo>
                  <a:pt x="324620" y="472003"/>
                  <a:pt x="314181" y="482442"/>
                  <a:pt x="314181" y="495274"/>
                </a:cubicBezTo>
                <a:lnTo>
                  <a:pt x="314181" y="526587"/>
                </a:lnTo>
                <a:cubicBezTo>
                  <a:pt x="314181" y="544690"/>
                  <a:pt x="331312" y="562645"/>
                  <a:pt x="360724" y="576056"/>
                </a:cubicBezTo>
                <a:lnTo>
                  <a:pt x="360724" y="574183"/>
                </a:lnTo>
                <a:cubicBezTo>
                  <a:pt x="360724" y="568359"/>
                  <a:pt x="365446" y="563636"/>
                  <a:pt x="371271" y="563636"/>
                </a:cubicBezTo>
                <a:lnTo>
                  <a:pt x="416361" y="563636"/>
                </a:lnTo>
                <a:cubicBezTo>
                  <a:pt x="422186" y="563636"/>
                  <a:pt x="426909" y="568359"/>
                  <a:pt x="426909" y="574183"/>
                </a:cubicBezTo>
                <a:lnTo>
                  <a:pt x="426909" y="594315"/>
                </a:lnTo>
                <a:cubicBezTo>
                  <a:pt x="441724" y="596389"/>
                  <a:pt x="457090" y="597454"/>
                  <a:pt x="472726" y="597454"/>
                </a:cubicBezTo>
                <a:cubicBezTo>
                  <a:pt x="476358" y="597454"/>
                  <a:pt x="480037" y="597396"/>
                  <a:pt x="483664" y="597281"/>
                </a:cubicBezTo>
                <a:cubicBezTo>
                  <a:pt x="489528" y="597080"/>
                  <a:pt x="494355" y="601666"/>
                  <a:pt x="494540" y="607487"/>
                </a:cubicBezTo>
                <a:cubicBezTo>
                  <a:pt x="494725" y="613309"/>
                  <a:pt x="490155" y="618179"/>
                  <a:pt x="484333" y="618363"/>
                </a:cubicBezTo>
                <a:cubicBezTo>
                  <a:pt x="480486" y="618486"/>
                  <a:pt x="476580" y="618548"/>
                  <a:pt x="472727" y="618548"/>
                </a:cubicBezTo>
                <a:cubicBezTo>
                  <a:pt x="456837" y="618548"/>
                  <a:pt x="441191" y="617507"/>
                  <a:pt x="426047" y="615483"/>
                </a:cubicBezTo>
                <a:cubicBezTo>
                  <a:pt x="422644" y="630136"/>
                  <a:pt x="409490" y="641093"/>
                  <a:pt x="393817" y="641093"/>
                </a:cubicBezTo>
                <a:cubicBezTo>
                  <a:pt x="375571" y="641093"/>
                  <a:pt x="360725" y="626248"/>
                  <a:pt x="360725" y="608001"/>
                </a:cubicBezTo>
                <a:lnTo>
                  <a:pt x="360725" y="598981"/>
                </a:lnTo>
                <a:cubicBezTo>
                  <a:pt x="347030" y="593501"/>
                  <a:pt x="335209" y="587125"/>
                  <a:pt x="325455" y="580042"/>
                </a:cubicBezTo>
                <a:lnTo>
                  <a:pt x="325455" y="676782"/>
                </a:lnTo>
                <a:cubicBezTo>
                  <a:pt x="325455" y="688981"/>
                  <a:pt x="335381" y="698906"/>
                  <a:pt x="347580" y="698906"/>
                </a:cubicBezTo>
                <a:lnTo>
                  <a:pt x="597874" y="698906"/>
                </a:lnTo>
                <a:cubicBezTo>
                  <a:pt x="610074" y="698906"/>
                  <a:pt x="619998" y="688982"/>
                  <a:pt x="619997" y="676783"/>
                </a:cubicBezTo>
                <a:lnTo>
                  <a:pt x="619997" y="580043"/>
                </a:lnTo>
                <a:cubicBezTo>
                  <a:pt x="610243" y="587126"/>
                  <a:pt x="598421" y="593502"/>
                  <a:pt x="584727" y="598981"/>
                </a:cubicBezTo>
                <a:lnTo>
                  <a:pt x="584727" y="608001"/>
                </a:lnTo>
                <a:cubicBezTo>
                  <a:pt x="584727" y="626247"/>
                  <a:pt x="569881" y="641093"/>
                  <a:pt x="551635" y="641093"/>
                </a:cubicBezTo>
                <a:cubicBezTo>
                  <a:pt x="533389" y="641093"/>
                  <a:pt x="518543" y="626248"/>
                  <a:pt x="518543" y="608001"/>
                </a:cubicBezTo>
                <a:lnTo>
                  <a:pt x="518543" y="574183"/>
                </a:lnTo>
                <a:cubicBezTo>
                  <a:pt x="518543" y="568359"/>
                  <a:pt x="523265" y="563636"/>
                  <a:pt x="529090" y="563636"/>
                </a:cubicBezTo>
                <a:lnTo>
                  <a:pt x="574180" y="563636"/>
                </a:lnTo>
                <a:cubicBezTo>
                  <a:pt x="580004" y="563636"/>
                  <a:pt x="584727" y="568359"/>
                  <a:pt x="584727" y="574183"/>
                </a:cubicBezTo>
                <a:lnTo>
                  <a:pt x="584727" y="576056"/>
                </a:lnTo>
                <a:cubicBezTo>
                  <a:pt x="614138" y="562645"/>
                  <a:pt x="631269" y="544691"/>
                  <a:pt x="631269" y="526587"/>
                </a:cubicBezTo>
                <a:lnTo>
                  <a:pt x="631269" y="495274"/>
                </a:lnTo>
                <a:cubicBezTo>
                  <a:pt x="631269" y="482442"/>
                  <a:pt x="620831" y="472003"/>
                  <a:pt x="607999" y="472003"/>
                </a:cubicBezTo>
                <a:close/>
                <a:moveTo>
                  <a:pt x="438908" y="415637"/>
                </a:moveTo>
                <a:cubicBezTo>
                  <a:pt x="432293" y="415637"/>
                  <a:pt x="426910" y="421019"/>
                  <a:pt x="426909" y="427635"/>
                </a:cubicBezTo>
                <a:lnTo>
                  <a:pt x="426909" y="450906"/>
                </a:lnTo>
                <a:lnTo>
                  <a:pt x="518543" y="450906"/>
                </a:lnTo>
                <a:lnTo>
                  <a:pt x="518543" y="427635"/>
                </a:lnTo>
                <a:cubicBezTo>
                  <a:pt x="518543" y="421020"/>
                  <a:pt x="513161" y="415637"/>
                  <a:pt x="506545" y="415637"/>
                </a:cubicBezTo>
                <a:close/>
                <a:moveTo>
                  <a:pt x="228180" y="409239"/>
                </a:moveTo>
                <a:lnTo>
                  <a:pt x="217812" y="419609"/>
                </a:lnTo>
                <a:lnTo>
                  <a:pt x="217116" y="435595"/>
                </a:lnTo>
                <a:lnTo>
                  <a:pt x="239246" y="435595"/>
                </a:lnTo>
                <a:lnTo>
                  <a:pt x="238550" y="419609"/>
                </a:lnTo>
                <a:close/>
                <a:moveTo>
                  <a:pt x="438908" y="394545"/>
                </a:moveTo>
                <a:lnTo>
                  <a:pt x="506546" y="394545"/>
                </a:lnTo>
                <a:cubicBezTo>
                  <a:pt x="524792" y="394545"/>
                  <a:pt x="539638" y="409389"/>
                  <a:pt x="539638" y="427637"/>
                </a:cubicBezTo>
                <a:lnTo>
                  <a:pt x="539638" y="450907"/>
                </a:lnTo>
                <a:lnTo>
                  <a:pt x="608000" y="450907"/>
                </a:lnTo>
                <a:cubicBezTo>
                  <a:pt x="632463" y="450907"/>
                  <a:pt x="652364" y="470809"/>
                  <a:pt x="652364" y="495273"/>
                </a:cubicBezTo>
                <a:lnTo>
                  <a:pt x="652366" y="526584"/>
                </a:lnTo>
                <a:cubicBezTo>
                  <a:pt x="652366" y="538128"/>
                  <a:pt x="648479" y="549214"/>
                  <a:pt x="641093" y="559467"/>
                </a:cubicBezTo>
                <a:lnTo>
                  <a:pt x="641093" y="676782"/>
                </a:lnTo>
                <a:cubicBezTo>
                  <a:pt x="641093" y="700612"/>
                  <a:pt x="621705" y="720000"/>
                  <a:pt x="597875" y="720000"/>
                </a:cubicBezTo>
                <a:lnTo>
                  <a:pt x="347580" y="720000"/>
                </a:lnTo>
                <a:cubicBezTo>
                  <a:pt x="323749" y="720000"/>
                  <a:pt x="304362" y="700612"/>
                  <a:pt x="304362" y="676782"/>
                </a:cubicBezTo>
                <a:lnTo>
                  <a:pt x="304362" y="559467"/>
                </a:lnTo>
                <a:cubicBezTo>
                  <a:pt x="296976" y="549215"/>
                  <a:pt x="293089" y="538130"/>
                  <a:pt x="293089" y="526586"/>
                </a:cubicBezTo>
                <a:lnTo>
                  <a:pt x="293089" y="495273"/>
                </a:lnTo>
                <a:cubicBezTo>
                  <a:pt x="293089" y="470809"/>
                  <a:pt x="312990" y="450907"/>
                  <a:pt x="337453" y="450907"/>
                </a:cubicBezTo>
                <a:lnTo>
                  <a:pt x="405815" y="450907"/>
                </a:lnTo>
                <a:lnTo>
                  <a:pt x="405815" y="427637"/>
                </a:lnTo>
                <a:cubicBezTo>
                  <a:pt x="405815" y="409391"/>
                  <a:pt x="420660" y="394545"/>
                  <a:pt x="438908" y="394545"/>
                </a:cubicBezTo>
                <a:close/>
                <a:moveTo>
                  <a:pt x="310610" y="336214"/>
                </a:moveTo>
                <a:lnTo>
                  <a:pt x="243612" y="394838"/>
                </a:lnTo>
                <a:lnTo>
                  <a:pt x="269580" y="420807"/>
                </a:lnTo>
                <a:cubicBezTo>
                  <a:pt x="272545" y="423770"/>
                  <a:pt x="275990" y="423921"/>
                  <a:pt x="277781" y="423739"/>
                </a:cubicBezTo>
                <a:cubicBezTo>
                  <a:pt x="280829" y="423438"/>
                  <a:pt x="283550" y="421804"/>
                  <a:pt x="285250" y="419255"/>
                </a:cubicBezTo>
                <a:lnTo>
                  <a:pt x="328610" y="354214"/>
                </a:lnTo>
                <a:close/>
                <a:moveTo>
                  <a:pt x="145752" y="336214"/>
                </a:moveTo>
                <a:lnTo>
                  <a:pt x="127752" y="354214"/>
                </a:lnTo>
                <a:lnTo>
                  <a:pt x="171113" y="419256"/>
                </a:lnTo>
                <a:cubicBezTo>
                  <a:pt x="172812" y="421804"/>
                  <a:pt x="175533" y="423438"/>
                  <a:pt x="178580" y="423739"/>
                </a:cubicBezTo>
                <a:cubicBezTo>
                  <a:pt x="181626" y="424043"/>
                  <a:pt x="184617" y="422973"/>
                  <a:pt x="186784" y="420807"/>
                </a:cubicBezTo>
                <a:lnTo>
                  <a:pt x="212752" y="394838"/>
                </a:lnTo>
                <a:close/>
                <a:moveTo>
                  <a:pt x="166181" y="303636"/>
                </a:moveTo>
                <a:lnTo>
                  <a:pt x="166181" y="326061"/>
                </a:lnTo>
                <a:lnTo>
                  <a:pt x="228180" y="380310"/>
                </a:lnTo>
                <a:lnTo>
                  <a:pt x="290178" y="326061"/>
                </a:lnTo>
                <a:lnTo>
                  <a:pt x="290178" y="303636"/>
                </a:lnTo>
                <a:cubicBezTo>
                  <a:pt x="272218" y="315274"/>
                  <a:pt x="250873" y="321962"/>
                  <a:pt x="228180" y="321962"/>
                </a:cubicBezTo>
                <a:cubicBezTo>
                  <a:pt x="205488" y="321962"/>
                  <a:pt x="184142" y="315274"/>
                  <a:pt x="166181" y="303636"/>
                </a:cubicBezTo>
                <a:close/>
                <a:moveTo>
                  <a:pt x="228750" y="21399"/>
                </a:moveTo>
                <a:cubicBezTo>
                  <a:pt x="181901" y="23930"/>
                  <a:pt x="154549" y="49333"/>
                  <a:pt x="154279" y="49590"/>
                </a:cubicBezTo>
                <a:cubicBezTo>
                  <a:pt x="152320" y="51443"/>
                  <a:pt x="149695" y="52505"/>
                  <a:pt x="146998" y="52505"/>
                </a:cubicBezTo>
                <a:cubicBezTo>
                  <a:pt x="146995" y="52507"/>
                  <a:pt x="138363" y="52705"/>
                  <a:pt x="130189" y="57877"/>
                </a:cubicBezTo>
                <a:cubicBezTo>
                  <a:pt x="119687" y="64519"/>
                  <a:pt x="114363" y="76598"/>
                  <a:pt x="114363" y="93776"/>
                </a:cubicBezTo>
                <a:cubicBezTo>
                  <a:pt x="114363" y="122633"/>
                  <a:pt x="119605" y="146260"/>
                  <a:pt x="122431" y="156898"/>
                </a:cubicBezTo>
                <a:cubicBezTo>
                  <a:pt x="126987" y="158145"/>
                  <a:pt x="131228" y="160408"/>
                  <a:pt x="134817" y="163569"/>
                </a:cubicBezTo>
                <a:cubicBezTo>
                  <a:pt x="139321" y="159720"/>
                  <a:pt x="143247" y="155170"/>
                  <a:pt x="146529" y="149991"/>
                </a:cubicBezTo>
                <a:cubicBezTo>
                  <a:pt x="149647" y="145072"/>
                  <a:pt x="156162" y="143608"/>
                  <a:pt x="161085" y="146728"/>
                </a:cubicBezTo>
                <a:cubicBezTo>
                  <a:pt x="166004" y="149846"/>
                  <a:pt x="167465" y="156362"/>
                  <a:pt x="164348" y="161283"/>
                </a:cubicBezTo>
                <a:cubicBezTo>
                  <a:pt x="158592" y="170367"/>
                  <a:pt x="151326" y="178043"/>
                  <a:pt x="142752" y="184095"/>
                </a:cubicBezTo>
                <a:cubicBezTo>
                  <a:pt x="139038" y="186717"/>
                  <a:pt x="134207" y="187492"/>
                  <a:pt x="129829" y="186172"/>
                </a:cubicBezTo>
                <a:cubicBezTo>
                  <a:pt x="126832" y="185266"/>
                  <a:pt x="124214" y="183435"/>
                  <a:pt x="122249" y="180874"/>
                </a:cubicBezTo>
                <a:cubicBezTo>
                  <a:pt x="119884" y="177790"/>
                  <a:pt x="116153" y="176359"/>
                  <a:pt x="112256" y="177042"/>
                </a:cubicBezTo>
                <a:cubicBezTo>
                  <a:pt x="107627" y="177855"/>
                  <a:pt x="104000" y="182712"/>
                  <a:pt x="104000" y="188101"/>
                </a:cubicBezTo>
                <a:lnTo>
                  <a:pt x="104000" y="196056"/>
                </a:lnTo>
                <a:cubicBezTo>
                  <a:pt x="104000" y="201563"/>
                  <a:pt x="107503" y="206434"/>
                  <a:pt x="112150" y="207385"/>
                </a:cubicBezTo>
                <a:cubicBezTo>
                  <a:pt x="113068" y="207572"/>
                  <a:pt x="113985" y="207634"/>
                  <a:pt x="114873" y="207571"/>
                </a:cubicBezTo>
                <a:cubicBezTo>
                  <a:pt x="125225" y="206817"/>
                  <a:pt x="134838" y="214342"/>
                  <a:pt x="136745" y="224716"/>
                </a:cubicBezTo>
                <a:cubicBezTo>
                  <a:pt x="144849" y="268841"/>
                  <a:pt x="183304" y="300867"/>
                  <a:pt x="228182" y="300867"/>
                </a:cubicBezTo>
                <a:cubicBezTo>
                  <a:pt x="273058" y="300867"/>
                  <a:pt x="311512" y="268841"/>
                  <a:pt x="319617" y="224716"/>
                </a:cubicBezTo>
                <a:cubicBezTo>
                  <a:pt x="321521" y="214340"/>
                  <a:pt x="331140" y="206813"/>
                  <a:pt x="341487" y="207569"/>
                </a:cubicBezTo>
                <a:cubicBezTo>
                  <a:pt x="342378" y="207634"/>
                  <a:pt x="343292" y="207572"/>
                  <a:pt x="344213" y="207383"/>
                </a:cubicBezTo>
                <a:cubicBezTo>
                  <a:pt x="348856" y="206433"/>
                  <a:pt x="352360" y="201563"/>
                  <a:pt x="352360" y="196055"/>
                </a:cubicBezTo>
                <a:lnTo>
                  <a:pt x="352360" y="187979"/>
                </a:lnTo>
                <a:cubicBezTo>
                  <a:pt x="352360" y="182694"/>
                  <a:pt x="348800" y="178001"/>
                  <a:pt x="344078" y="177062"/>
                </a:cubicBezTo>
                <a:cubicBezTo>
                  <a:pt x="342500" y="176748"/>
                  <a:pt x="338884" y="176890"/>
                  <a:pt x="335561" y="177674"/>
                </a:cubicBezTo>
                <a:cubicBezTo>
                  <a:pt x="327086" y="179671"/>
                  <a:pt x="318494" y="175265"/>
                  <a:pt x="315134" y="167198"/>
                </a:cubicBezTo>
                <a:lnTo>
                  <a:pt x="306919" y="147468"/>
                </a:lnTo>
                <a:cubicBezTo>
                  <a:pt x="278517" y="153202"/>
                  <a:pt x="191208" y="165440"/>
                  <a:pt x="147365" y="110856"/>
                </a:cubicBezTo>
                <a:cubicBezTo>
                  <a:pt x="143716" y="106314"/>
                  <a:pt x="144441" y="99676"/>
                  <a:pt x="148982" y="96029"/>
                </a:cubicBezTo>
                <a:cubicBezTo>
                  <a:pt x="153525" y="92379"/>
                  <a:pt x="160164" y="93105"/>
                  <a:pt x="163811" y="97646"/>
                </a:cubicBezTo>
                <a:cubicBezTo>
                  <a:pt x="207033" y="151453"/>
                  <a:pt x="309542" y="125298"/>
                  <a:pt x="310571" y="125028"/>
                </a:cubicBezTo>
                <a:cubicBezTo>
                  <a:pt x="315662" y="123692"/>
                  <a:pt x="320962" y="126315"/>
                  <a:pt x="322985" y="131175"/>
                </a:cubicBezTo>
                <a:lnTo>
                  <a:pt x="333555" y="156559"/>
                </a:lnTo>
                <a:cubicBezTo>
                  <a:pt x="337049" y="155946"/>
                  <a:pt x="340563" y="155715"/>
                  <a:pt x="343733" y="155863"/>
                </a:cubicBezTo>
                <a:cubicBezTo>
                  <a:pt x="351103" y="111410"/>
                  <a:pt x="344504" y="75878"/>
                  <a:pt x="324479" y="52753"/>
                </a:cubicBezTo>
                <a:cubicBezTo>
                  <a:pt x="304711" y="29925"/>
                  <a:pt x="271609" y="19077"/>
                  <a:pt x="228750" y="21399"/>
                </a:cubicBezTo>
                <a:close/>
                <a:moveTo>
                  <a:pt x="227612" y="336"/>
                </a:moveTo>
                <a:cubicBezTo>
                  <a:pt x="277222" y="-2340"/>
                  <a:pt x="316231" y="11005"/>
                  <a:pt x="340427" y="38946"/>
                </a:cubicBezTo>
                <a:cubicBezTo>
                  <a:pt x="365524" y="67927"/>
                  <a:pt x="373509" y="111305"/>
                  <a:pt x="363619" y="164561"/>
                </a:cubicBezTo>
                <a:cubicBezTo>
                  <a:pt x="369705" y="170485"/>
                  <a:pt x="373457" y="178852"/>
                  <a:pt x="373457" y="187980"/>
                </a:cubicBezTo>
                <a:lnTo>
                  <a:pt x="373457" y="196056"/>
                </a:lnTo>
                <a:cubicBezTo>
                  <a:pt x="373457" y="211628"/>
                  <a:pt x="362937" y="225083"/>
                  <a:pt x="348444" y="228050"/>
                </a:cubicBezTo>
                <a:cubicBezTo>
                  <a:pt x="345764" y="228598"/>
                  <a:pt x="343053" y="228795"/>
                  <a:pt x="340367" y="228636"/>
                </a:cubicBezTo>
                <a:cubicBezTo>
                  <a:pt x="340357" y="228645"/>
                  <a:pt x="340347" y="228656"/>
                  <a:pt x="340338" y="228666"/>
                </a:cubicBezTo>
                <a:cubicBezTo>
                  <a:pt x="336235" y="250856"/>
                  <a:pt x="325867" y="270538"/>
                  <a:pt x="311274" y="286042"/>
                </a:cubicBezTo>
                <a:lnTo>
                  <a:pt x="311274" y="311239"/>
                </a:lnTo>
                <a:cubicBezTo>
                  <a:pt x="313919" y="311286"/>
                  <a:pt x="316543" y="312315"/>
                  <a:pt x="318549" y="314320"/>
                </a:cubicBezTo>
                <a:lnTo>
                  <a:pt x="349383" y="345154"/>
                </a:lnTo>
                <a:lnTo>
                  <a:pt x="403105" y="365875"/>
                </a:lnTo>
                <a:cubicBezTo>
                  <a:pt x="408539" y="367973"/>
                  <a:pt x="411246" y="374078"/>
                  <a:pt x="409148" y="379513"/>
                </a:cubicBezTo>
                <a:cubicBezTo>
                  <a:pt x="407533" y="383699"/>
                  <a:pt x="403538" y="386267"/>
                  <a:pt x="399305" y="386267"/>
                </a:cubicBezTo>
                <a:cubicBezTo>
                  <a:pt x="398043" y="386267"/>
                  <a:pt x="396760" y="386039"/>
                  <a:pt x="395511" y="385558"/>
                </a:cubicBezTo>
                <a:lnTo>
                  <a:pt x="345838" y="366398"/>
                </a:lnTo>
                <a:lnTo>
                  <a:pt x="302799" y="430956"/>
                </a:lnTo>
                <a:cubicBezTo>
                  <a:pt x="297580" y="438783"/>
                  <a:pt x="289218" y="443805"/>
                  <a:pt x="279866" y="444729"/>
                </a:cubicBezTo>
                <a:cubicBezTo>
                  <a:pt x="278825" y="444832"/>
                  <a:pt x="277784" y="444882"/>
                  <a:pt x="276751" y="444882"/>
                </a:cubicBezTo>
                <a:cubicBezTo>
                  <a:pt x="270998" y="444882"/>
                  <a:pt x="265430" y="443272"/>
                  <a:pt x="260573" y="440316"/>
                </a:cubicBezTo>
                <a:lnTo>
                  <a:pt x="269816" y="652630"/>
                </a:lnTo>
                <a:cubicBezTo>
                  <a:pt x="270070" y="658449"/>
                  <a:pt x="265557" y="663373"/>
                  <a:pt x="259738" y="663626"/>
                </a:cubicBezTo>
                <a:cubicBezTo>
                  <a:pt x="259582" y="663633"/>
                  <a:pt x="259426" y="663636"/>
                  <a:pt x="259271" y="663636"/>
                </a:cubicBezTo>
                <a:cubicBezTo>
                  <a:pt x="253657" y="663636"/>
                  <a:pt x="248988" y="659210"/>
                  <a:pt x="248742" y="653547"/>
                </a:cubicBezTo>
                <a:lnTo>
                  <a:pt x="240171" y="456688"/>
                </a:lnTo>
                <a:lnTo>
                  <a:pt x="216205" y="456688"/>
                </a:lnTo>
                <a:lnTo>
                  <a:pt x="207633" y="653547"/>
                </a:lnTo>
                <a:cubicBezTo>
                  <a:pt x="207387" y="659212"/>
                  <a:pt x="202719" y="663636"/>
                  <a:pt x="197105" y="663636"/>
                </a:cubicBezTo>
                <a:cubicBezTo>
                  <a:pt x="196950" y="663636"/>
                  <a:pt x="196794" y="663633"/>
                  <a:pt x="196638" y="663626"/>
                </a:cubicBezTo>
                <a:cubicBezTo>
                  <a:pt x="190818" y="663373"/>
                  <a:pt x="186306" y="658449"/>
                  <a:pt x="186559" y="652630"/>
                </a:cubicBezTo>
                <a:lnTo>
                  <a:pt x="195803" y="440316"/>
                </a:lnTo>
                <a:cubicBezTo>
                  <a:pt x="190945" y="443272"/>
                  <a:pt x="185377" y="444882"/>
                  <a:pt x="179624" y="444882"/>
                </a:cubicBezTo>
                <a:cubicBezTo>
                  <a:pt x="178589" y="444882"/>
                  <a:pt x="177550" y="444832"/>
                  <a:pt x="176508" y="444729"/>
                </a:cubicBezTo>
                <a:cubicBezTo>
                  <a:pt x="167146" y="443802"/>
                  <a:pt x="158785" y="438782"/>
                  <a:pt x="153567" y="430955"/>
                </a:cubicBezTo>
                <a:lnTo>
                  <a:pt x="110527" y="366397"/>
                </a:lnTo>
                <a:lnTo>
                  <a:pt x="54149" y="388143"/>
                </a:lnTo>
                <a:cubicBezTo>
                  <a:pt x="46053" y="391266"/>
                  <a:pt x="39099" y="396278"/>
                  <a:pt x="33682" y="402543"/>
                </a:cubicBezTo>
                <a:lnTo>
                  <a:pt x="72339" y="441199"/>
                </a:lnTo>
                <a:cubicBezTo>
                  <a:pt x="86076" y="454936"/>
                  <a:pt x="93640" y="473200"/>
                  <a:pt x="93640" y="492626"/>
                </a:cubicBezTo>
                <a:lnTo>
                  <a:pt x="93640" y="653090"/>
                </a:lnTo>
                <a:cubicBezTo>
                  <a:pt x="93640" y="658915"/>
                  <a:pt x="88918" y="663637"/>
                  <a:pt x="83094" y="663637"/>
                </a:cubicBezTo>
                <a:cubicBezTo>
                  <a:pt x="77269" y="663637"/>
                  <a:pt x="72547" y="658915"/>
                  <a:pt x="72547" y="653090"/>
                </a:cubicBezTo>
                <a:lnTo>
                  <a:pt x="72547" y="492626"/>
                </a:lnTo>
                <a:cubicBezTo>
                  <a:pt x="72547" y="478835"/>
                  <a:pt x="67176" y="465868"/>
                  <a:pt x="57424" y="456115"/>
                </a:cubicBezTo>
                <a:lnTo>
                  <a:pt x="23165" y="421856"/>
                </a:lnTo>
                <a:cubicBezTo>
                  <a:pt x="21628" y="427123"/>
                  <a:pt x="20909" y="432690"/>
                  <a:pt x="21137" y="438385"/>
                </a:cubicBezTo>
                <a:lnTo>
                  <a:pt x="29719" y="652666"/>
                </a:lnTo>
                <a:cubicBezTo>
                  <a:pt x="29951" y="658486"/>
                  <a:pt x="25423" y="663392"/>
                  <a:pt x="19603" y="663626"/>
                </a:cubicBezTo>
                <a:cubicBezTo>
                  <a:pt x="19459" y="663631"/>
                  <a:pt x="19316" y="663634"/>
                  <a:pt x="19172" y="663634"/>
                </a:cubicBezTo>
                <a:cubicBezTo>
                  <a:pt x="13542" y="663634"/>
                  <a:pt x="8869" y="659186"/>
                  <a:pt x="8641" y="653509"/>
                </a:cubicBezTo>
                <a:lnTo>
                  <a:pt x="59" y="439226"/>
                </a:lnTo>
                <a:cubicBezTo>
                  <a:pt x="-1187" y="408106"/>
                  <a:pt x="17498" y="379667"/>
                  <a:pt x="46556" y="368460"/>
                </a:cubicBezTo>
                <a:lnTo>
                  <a:pt x="106982" y="345152"/>
                </a:lnTo>
                <a:lnTo>
                  <a:pt x="137815" y="314319"/>
                </a:lnTo>
                <a:cubicBezTo>
                  <a:pt x="139820" y="312314"/>
                  <a:pt x="142444" y="311284"/>
                  <a:pt x="145089" y="311238"/>
                </a:cubicBezTo>
                <a:lnTo>
                  <a:pt x="145089" y="286041"/>
                </a:lnTo>
                <a:cubicBezTo>
                  <a:pt x="130497" y="270537"/>
                  <a:pt x="120129" y="250855"/>
                  <a:pt x="116025" y="228666"/>
                </a:cubicBezTo>
                <a:cubicBezTo>
                  <a:pt x="116017" y="228656"/>
                  <a:pt x="116007" y="228645"/>
                  <a:pt x="115997" y="228635"/>
                </a:cubicBezTo>
                <a:cubicBezTo>
                  <a:pt x="113314" y="228794"/>
                  <a:pt x="110598" y="228597"/>
                  <a:pt x="107921" y="228048"/>
                </a:cubicBezTo>
                <a:cubicBezTo>
                  <a:pt x="93425" y="225081"/>
                  <a:pt x="82907" y="211626"/>
                  <a:pt x="82907" y="196055"/>
                </a:cubicBezTo>
                <a:lnTo>
                  <a:pt x="82907" y="188100"/>
                </a:lnTo>
                <a:cubicBezTo>
                  <a:pt x="82907" y="175083"/>
                  <a:pt x="90220" y="163732"/>
                  <a:pt x="101095" y="158649"/>
                </a:cubicBezTo>
                <a:cubicBezTo>
                  <a:pt x="97866" y="145605"/>
                  <a:pt x="93269" y="122072"/>
                  <a:pt x="93269" y="93777"/>
                </a:cubicBezTo>
                <a:cubicBezTo>
                  <a:pt x="93269" y="42677"/>
                  <a:pt x="129813" y="33442"/>
                  <a:pt x="142627" y="31777"/>
                </a:cubicBezTo>
                <a:cubicBezTo>
                  <a:pt x="151734" y="24232"/>
                  <a:pt x="181408" y="2834"/>
                  <a:pt x="227612" y="336"/>
                </a:cubicBezTo>
                <a:close/>
              </a:path>
            </a:pathLst>
          </a:custGeom>
          <a:solidFill>
            <a:schemeClr val="accent2"/>
          </a:solidFill>
          <a:ln w="1395" cap="flat">
            <a:no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13" name="Прямоугольник 12">
            <a:extLst>
              <a:ext uri="{FF2B5EF4-FFF2-40B4-BE49-F238E27FC236}">
                <a16:creationId xmlns:a16="http://schemas.microsoft.com/office/drawing/2014/main" id="{E971C3E4-88BC-B04B-99EE-C71226BB7BC0}"/>
              </a:ext>
            </a:extLst>
          </p:cNvPr>
          <p:cNvSpPr/>
          <p:nvPr/>
        </p:nvSpPr>
        <p:spPr>
          <a:xfrm>
            <a:off x="2587522" y="4567565"/>
            <a:ext cx="1740779" cy="609398"/>
          </a:xfrm>
          <a:prstGeom prst="rect">
            <a:avLst/>
          </a:prstGeom>
        </p:spPr>
        <p:txBody>
          <a:bodyPr wrap="square" lIns="0" tIns="0" rIns="0" bIns="0" anchor="ctr" anchorCtr="0">
            <a:spAutoFit/>
          </a:bodyPr>
          <a:lstStyle/>
          <a:p>
            <a:pPr algn="ctr">
              <a:lnSpc>
                <a:spcPct val="90000"/>
              </a:lnSpc>
              <a:defRPr/>
            </a:pPr>
            <a:r>
              <a:rPr lang="ru-RU" sz="11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2 рабочих дня с даты размещения на ЭП подписанного проекта и</a:t>
            </a:r>
            <a:r>
              <a:rPr lang="en-US" sz="11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a:t>
            </a:r>
            <a:r>
              <a:rPr lang="ru-RU" sz="11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обеспечения</a:t>
            </a:r>
          </a:p>
        </p:txBody>
      </p:sp>
      <p:sp>
        <p:nvSpPr>
          <p:cNvPr id="26" name="Прямоугольник 25">
            <a:extLst>
              <a:ext uri="{FF2B5EF4-FFF2-40B4-BE49-F238E27FC236}">
                <a16:creationId xmlns:a16="http://schemas.microsoft.com/office/drawing/2014/main" id="{39B4178C-7658-604F-A0B9-7EB79F96AF8F}"/>
              </a:ext>
            </a:extLst>
          </p:cNvPr>
          <p:cNvSpPr/>
          <p:nvPr/>
        </p:nvSpPr>
        <p:spPr>
          <a:xfrm>
            <a:off x="2694144" y="2907672"/>
            <a:ext cx="1491604" cy="457048"/>
          </a:xfrm>
          <a:prstGeom prst="rect">
            <a:avLst/>
          </a:prstGeom>
        </p:spPr>
        <p:txBody>
          <a:bodyPr wrap="square" lIns="0" tIns="0" rIns="0" bIns="0" anchor="ctr" anchorCtr="0">
            <a:spAutoFit/>
          </a:bodyPr>
          <a:lstStyle/>
          <a:p>
            <a:pPr algn="ctr">
              <a:lnSpc>
                <a:spcPct val="90000"/>
              </a:lnSpc>
            </a:pPr>
            <a:r>
              <a:rPr lang="ru-RU" sz="11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2 рабочих дня с даты размещения протоколов</a:t>
            </a:r>
          </a:p>
        </p:txBody>
      </p:sp>
      <p:sp>
        <p:nvSpPr>
          <p:cNvPr id="27" name="Прямоугольник 26">
            <a:extLst>
              <a:ext uri="{FF2B5EF4-FFF2-40B4-BE49-F238E27FC236}">
                <a16:creationId xmlns:a16="http://schemas.microsoft.com/office/drawing/2014/main" id="{6FF76961-302B-3B4B-8867-4B9C779E73C6}"/>
              </a:ext>
            </a:extLst>
          </p:cNvPr>
          <p:cNvSpPr/>
          <p:nvPr/>
        </p:nvSpPr>
        <p:spPr>
          <a:xfrm>
            <a:off x="7148043" y="3111380"/>
            <a:ext cx="2231700" cy="1675843"/>
          </a:xfrm>
          <a:prstGeom prst="rect">
            <a:avLst/>
          </a:prstGeom>
        </p:spPr>
        <p:txBody>
          <a:bodyPr wrap="square" lIns="0" tIns="0" rIns="0" bIns="0" anchor="ctr" anchorCtr="0">
            <a:spAutoFit/>
          </a:bodyPr>
          <a:lstStyle/>
          <a:p>
            <a:pPr algn="ctr">
              <a:lnSpc>
                <a:spcPct val="90000"/>
              </a:lnSpc>
            </a:pPr>
            <a:r>
              <a:rPr lang="ru-RU" sz="11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5 рабочих дней с даты размещения в ЕИС Проекта контракта </a:t>
            </a:r>
            <a:r>
              <a:rPr lang="ru-RU" sz="1100" dirty="0">
                <a:solidFill>
                  <a:schemeClr val="accent3"/>
                </a:solidFill>
                <a:latin typeface="Roboto" panose="02000000000000000000" pitchFamily="2" charset="0"/>
                <a:ea typeface="Roboto" panose="02000000000000000000" pitchFamily="2" charset="0"/>
                <a:cs typeface="Roboto" panose="02000000000000000000" pitchFamily="2" charset="0"/>
              </a:rPr>
              <a:t>(подписанный проект контракта + обеспечение, документы по ст. 37 (</a:t>
            </a:r>
            <a:r>
              <a:rPr lang="ru-RU" sz="1100" dirty="0" err="1">
                <a:solidFill>
                  <a:schemeClr val="accent3"/>
                </a:solidFill>
                <a:latin typeface="Roboto" panose="02000000000000000000" pitchFamily="2" charset="0"/>
                <a:ea typeface="Roboto" panose="02000000000000000000" pitchFamily="2" charset="0"/>
                <a:cs typeface="Roboto" panose="02000000000000000000" pitchFamily="2" charset="0"/>
              </a:rPr>
              <a:t>информ</a:t>
            </a:r>
            <a:r>
              <a:rPr lang="ru-RU" sz="1100" dirty="0">
                <a:solidFill>
                  <a:schemeClr val="accent3"/>
                </a:solidFill>
                <a:latin typeface="Roboto" panose="02000000000000000000" pitchFamily="2" charset="0"/>
                <a:ea typeface="Roboto" panose="02000000000000000000" pitchFamily="2" charset="0"/>
                <a:cs typeface="Roboto" panose="02000000000000000000" pitchFamily="2" charset="0"/>
              </a:rPr>
              <a:t>. о добросовестности и при закупке товаров для нормального жизнеобеспечения на эл. конкурсе и аукционе обоснование цены) + плата за заключение контракта)</a:t>
            </a:r>
          </a:p>
        </p:txBody>
      </p:sp>
      <p:sp>
        <p:nvSpPr>
          <p:cNvPr id="30" name="Полилиния 29">
            <a:extLst>
              <a:ext uri="{FF2B5EF4-FFF2-40B4-BE49-F238E27FC236}">
                <a16:creationId xmlns:a16="http://schemas.microsoft.com/office/drawing/2014/main" id="{6423A358-D886-C044-9352-E4C75C3AAD81}"/>
              </a:ext>
            </a:extLst>
          </p:cNvPr>
          <p:cNvSpPr/>
          <p:nvPr/>
        </p:nvSpPr>
        <p:spPr>
          <a:xfrm>
            <a:off x="6719836" y="2984112"/>
            <a:ext cx="446320" cy="1892688"/>
          </a:xfrm>
          <a:custGeom>
            <a:avLst/>
            <a:gdLst>
              <a:gd name="connsiteX0" fmla="*/ 614253 w 621233"/>
              <a:gd name="connsiteY0" fmla="*/ 0 h 1961422"/>
              <a:gd name="connsiteX1" fmla="*/ 0 w 621233"/>
              <a:gd name="connsiteY1" fmla="*/ 977221 h 1961422"/>
              <a:gd name="connsiteX2" fmla="*/ 621233 w 621233"/>
              <a:gd name="connsiteY2" fmla="*/ 1961422 h 1961422"/>
              <a:gd name="connsiteX0" fmla="*/ 652353 w 652353"/>
              <a:gd name="connsiteY0" fmla="*/ 0 h 1656622"/>
              <a:gd name="connsiteX1" fmla="*/ 0 w 652353"/>
              <a:gd name="connsiteY1" fmla="*/ 672421 h 1656622"/>
              <a:gd name="connsiteX2" fmla="*/ 621233 w 652353"/>
              <a:gd name="connsiteY2" fmla="*/ 1656622 h 1656622"/>
              <a:gd name="connsiteX0" fmla="*/ 607903 w 621233"/>
              <a:gd name="connsiteY0" fmla="*/ 0 h 1967772"/>
              <a:gd name="connsiteX1" fmla="*/ 0 w 621233"/>
              <a:gd name="connsiteY1" fmla="*/ 983571 h 1967772"/>
              <a:gd name="connsiteX2" fmla="*/ 621233 w 621233"/>
              <a:gd name="connsiteY2" fmla="*/ 1967772 h 1967772"/>
              <a:gd name="connsiteX0" fmla="*/ 607903 w 621233"/>
              <a:gd name="connsiteY0" fmla="*/ 0 h 1967772"/>
              <a:gd name="connsiteX1" fmla="*/ 0 w 621233"/>
              <a:gd name="connsiteY1" fmla="*/ 983571 h 1967772"/>
              <a:gd name="connsiteX2" fmla="*/ 621233 w 621233"/>
              <a:gd name="connsiteY2" fmla="*/ 1967772 h 1967772"/>
              <a:gd name="connsiteX0" fmla="*/ 496778 w 510108"/>
              <a:gd name="connsiteY0" fmla="*/ 0 h 1967772"/>
              <a:gd name="connsiteX1" fmla="*/ 0 w 510108"/>
              <a:gd name="connsiteY1" fmla="*/ 939121 h 1967772"/>
              <a:gd name="connsiteX2" fmla="*/ 510108 w 51010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81558"/>
              <a:gd name="connsiteY0" fmla="*/ 0 h 1856647"/>
              <a:gd name="connsiteX1" fmla="*/ 0 w 681558"/>
              <a:gd name="connsiteY1" fmla="*/ 983571 h 1856647"/>
              <a:gd name="connsiteX2" fmla="*/ 681558 w 681558"/>
              <a:gd name="connsiteY2" fmla="*/ 1856647 h 1856647"/>
              <a:gd name="connsiteX0" fmla="*/ 604728 w 605358"/>
              <a:gd name="connsiteY0" fmla="*/ 0 h 1948722"/>
              <a:gd name="connsiteX1" fmla="*/ 0 w 605358"/>
              <a:gd name="connsiteY1" fmla="*/ 983571 h 1948722"/>
              <a:gd name="connsiteX2" fmla="*/ 605358 w 605358"/>
              <a:gd name="connsiteY2" fmla="*/ 1948722 h 1948722"/>
              <a:gd name="connsiteX0" fmla="*/ 604728 w 605358"/>
              <a:gd name="connsiteY0" fmla="*/ 0 h 1948722"/>
              <a:gd name="connsiteX1" fmla="*/ 0 w 605358"/>
              <a:gd name="connsiteY1" fmla="*/ 983571 h 1948722"/>
              <a:gd name="connsiteX2" fmla="*/ 605358 w 605358"/>
              <a:gd name="connsiteY2" fmla="*/ 1948722 h 1948722"/>
            </a:gdLst>
            <a:ahLst/>
            <a:cxnLst>
              <a:cxn ang="0">
                <a:pos x="connsiteX0" y="connsiteY0"/>
              </a:cxn>
              <a:cxn ang="0">
                <a:pos x="connsiteX1" y="connsiteY1"/>
              </a:cxn>
              <a:cxn ang="0">
                <a:pos x="connsiteX2" y="connsiteY2"/>
              </a:cxn>
            </a:cxnLst>
            <a:rect l="l" t="t" r="r" b="b"/>
            <a:pathLst>
              <a:path w="605358" h="1948722">
                <a:moveTo>
                  <a:pt x="604728" y="0"/>
                </a:moveTo>
                <a:lnTo>
                  <a:pt x="0" y="983571"/>
                </a:lnTo>
                <a:lnTo>
                  <a:pt x="605358" y="1948722"/>
                </a:lnTo>
              </a:path>
            </a:pathLst>
          </a:custGeom>
          <a:ln w="12700" cap="rnd">
            <a:solidFill>
              <a:schemeClr val="accent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2" name="Полилиния 31">
            <a:extLst>
              <a:ext uri="{FF2B5EF4-FFF2-40B4-BE49-F238E27FC236}">
                <a16:creationId xmlns:a16="http://schemas.microsoft.com/office/drawing/2014/main" id="{299A6BDE-942F-B048-ADBA-5A139BB7DF6A}"/>
              </a:ext>
            </a:extLst>
          </p:cNvPr>
          <p:cNvSpPr/>
          <p:nvPr/>
        </p:nvSpPr>
        <p:spPr>
          <a:xfrm flipH="1">
            <a:off x="4365892" y="2621520"/>
            <a:ext cx="272329" cy="876660"/>
          </a:xfrm>
          <a:custGeom>
            <a:avLst/>
            <a:gdLst>
              <a:gd name="connsiteX0" fmla="*/ 614253 w 621233"/>
              <a:gd name="connsiteY0" fmla="*/ 0 h 1961422"/>
              <a:gd name="connsiteX1" fmla="*/ 0 w 621233"/>
              <a:gd name="connsiteY1" fmla="*/ 977221 h 1961422"/>
              <a:gd name="connsiteX2" fmla="*/ 621233 w 621233"/>
              <a:gd name="connsiteY2" fmla="*/ 1961422 h 1961422"/>
              <a:gd name="connsiteX0" fmla="*/ 652353 w 652353"/>
              <a:gd name="connsiteY0" fmla="*/ 0 h 1656622"/>
              <a:gd name="connsiteX1" fmla="*/ 0 w 652353"/>
              <a:gd name="connsiteY1" fmla="*/ 672421 h 1656622"/>
              <a:gd name="connsiteX2" fmla="*/ 621233 w 652353"/>
              <a:gd name="connsiteY2" fmla="*/ 1656622 h 1656622"/>
              <a:gd name="connsiteX0" fmla="*/ 607903 w 621233"/>
              <a:gd name="connsiteY0" fmla="*/ 0 h 1967772"/>
              <a:gd name="connsiteX1" fmla="*/ 0 w 621233"/>
              <a:gd name="connsiteY1" fmla="*/ 983571 h 1967772"/>
              <a:gd name="connsiteX2" fmla="*/ 621233 w 621233"/>
              <a:gd name="connsiteY2" fmla="*/ 1967772 h 1967772"/>
              <a:gd name="connsiteX0" fmla="*/ 607903 w 621233"/>
              <a:gd name="connsiteY0" fmla="*/ 0 h 1967772"/>
              <a:gd name="connsiteX1" fmla="*/ 0 w 621233"/>
              <a:gd name="connsiteY1" fmla="*/ 983571 h 1967772"/>
              <a:gd name="connsiteX2" fmla="*/ 621233 w 621233"/>
              <a:gd name="connsiteY2" fmla="*/ 1967772 h 1967772"/>
              <a:gd name="connsiteX0" fmla="*/ 496778 w 510108"/>
              <a:gd name="connsiteY0" fmla="*/ 0 h 1967772"/>
              <a:gd name="connsiteX1" fmla="*/ 0 w 510108"/>
              <a:gd name="connsiteY1" fmla="*/ 939121 h 1967772"/>
              <a:gd name="connsiteX2" fmla="*/ 510108 w 51010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81558"/>
              <a:gd name="connsiteY0" fmla="*/ 0 h 1856647"/>
              <a:gd name="connsiteX1" fmla="*/ 0 w 681558"/>
              <a:gd name="connsiteY1" fmla="*/ 983571 h 1856647"/>
              <a:gd name="connsiteX2" fmla="*/ 681558 w 681558"/>
              <a:gd name="connsiteY2" fmla="*/ 1856647 h 1856647"/>
              <a:gd name="connsiteX0" fmla="*/ 604728 w 605358"/>
              <a:gd name="connsiteY0" fmla="*/ 0 h 1948722"/>
              <a:gd name="connsiteX1" fmla="*/ 0 w 605358"/>
              <a:gd name="connsiteY1" fmla="*/ 983571 h 1948722"/>
              <a:gd name="connsiteX2" fmla="*/ 605358 w 605358"/>
              <a:gd name="connsiteY2" fmla="*/ 1948722 h 1948722"/>
              <a:gd name="connsiteX0" fmla="*/ 604728 w 605358"/>
              <a:gd name="connsiteY0" fmla="*/ 0 h 1948722"/>
              <a:gd name="connsiteX1" fmla="*/ 0 w 605358"/>
              <a:gd name="connsiteY1" fmla="*/ 983571 h 1948722"/>
              <a:gd name="connsiteX2" fmla="*/ 605358 w 605358"/>
              <a:gd name="connsiteY2" fmla="*/ 1948722 h 1948722"/>
            </a:gdLst>
            <a:ahLst/>
            <a:cxnLst>
              <a:cxn ang="0">
                <a:pos x="connsiteX0" y="connsiteY0"/>
              </a:cxn>
              <a:cxn ang="0">
                <a:pos x="connsiteX1" y="connsiteY1"/>
              </a:cxn>
              <a:cxn ang="0">
                <a:pos x="connsiteX2" y="connsiteY2"/>
              </a:cxn>
            </a:cxnLst>
            <a:rect l="l" t="t" r="r" b="b"/>
            <a:pathLst>
              <a:path w="605358" h="1948722">
                <a:moveTo>
                  <a:pt x="604728" y="0"/>
                </a:moveTo>
                <a:lnTo>
                  <a:pt x="0" y="983571"/>
                </a:lnTo>
                <a:lnTo>
                  <a:pt x="605358" y="1948722"/>
                </a:lnTo>
              </a:path>
            </a:pathLst>
          </a:custGeom>
          <a:ln w="12700" cap="rnd">
            <a:solidFill>
              <a:schemeClr val="accent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3" name="Полилиния 32">
            <a:extLst>
              <a:ext uri="{FF2B5EF4-FFF2-40B4-BE49-F238E27FC236}">
                <a16:creationId xmlns:a16="http://schemas.microsoft.com/office/drawing/2014/main" id="{AEA031C6-B4D7-FF42-950F-2E5AA5D48129}"/>
              </a:ext>
            </a:extLst>
          </p:cNvPr>
          <p:cNvSpPr/>
          <p:nvPr/>
        </p:nvSpPr>
        <p:spPr>
          <a:xfrm flipH="1">
            <a:off x="4365892" y="4375675"/>
            <a:ext cx="272329" cy="876660"/>
          </a:xfrm>
          <a:custGeom>
            <a:avLst/>
            <a:gdLst>
              <a:gd name="connsiteX0" fmla="*/ 614253 w 621233"/>
              <a:gd name="connsiteY0" fmla="*/ 0 h 1961422"/>
              <a:gd name="connsiteX1" fmla="*/ 0 w 621233"/>
              <a:gd name="connsiteY1" fmla="*/ 977221 h 1961422"/>
              <a:gd name="connsiteX2" fmla="*/ 621233 w 621233"/>
              <a:gd name="connsiteY2" fmla="*/ 1961422 h 1961422"/>
              <a:gd name="connsiteX0" fmla="*/ 652353 w 652353"/>
              <a:gd name="connsiteY0" fmla="*/ 0 h 1656622"/>
              <a:gd name="connsiteX1" fmla="*/ 0 w 652353"/>
              <a:gd name="connsiteY1" fmla="*/ 672421 h 1656622"/>
              <a:gd name="connsiteX2" fmla="*/ 621233 w 652353"/>
              <a:gd name="connsiteY2" fmla="*/ 1656622 h 1656622"/>
              <a:gd name="connsiteX0" fmla="*/ 607903 w 621233"/>
              <a:gd name="connsiteY0" fmla="*/ 0 h 1967772"/>
              <a:gd name="connsiteX1" fmla="*/ 0 w 621233"/>
              <a:gd name="connsiteY1" fmla="*/ 983571 h 1967772"/>
              <a:gd name="connsiteX2" fmla="*/ 621233 w 621233"/>
              <a:gd name="connsiteY2" fmla="*/ 1967772 h 1967772"/>
              <a:gd name="connsiteX0" fmla="*/ 607903 w 621233"/>
              <a:gd name="connsiteY0" fmla="*/ 0 h 1967772"/>
              <a:gd name="connsiteX1" fmla="*/ 0 w 621233"/>
              <a:gd name="connsiteY1" fmla="*/ 983571 h 1967772"/>
              <a:gd name="connsiteX2" fmla="*/ 621233 w 621233"/>
              <a:gd name="connsiteY2" fmla="*/ 1967772 h 1967772"/>
              <a:gd name="connsiteX0" fmla="*/ 496778 w 510108"/>
              <a:gd name="connsiteY0" fmla="*/ 0 h 1967772"/>
              <a:gd name="connsiteX1" fmla="*/ 0 w 510108"/>
              <a:gd name="connsiteY1" fmla="*/ 939121 h 1967772"/>
              <a:gd name="connsiteX2" fmla="*/ 510108 w 51010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81558"/>
              <a:gd name="connsiteY0" fmla="*/ 0 h 1856647"/>
              <a:gd name="connsiteX1" fmla="*/ 0 w 681558"/>
              <a:gd name="connsiteY1" fmla="*/ 983571 h 1856647"/>
              <a:gd name="connsiteX2" fmla="*/ 681558 w 681558"/>
              <a:gd name="connsiteY2" fmla="*/ 1856647 h 1856647"/>
              <a:gd name="connsiteX0" fmla="*/ 604728 w 605358"/>
              <a:gd name="connsiteY0" fmla="*/ 0 h 1948722"/>
              <a:gd name="connsiteX1" fmla="*/ 0 w 605358"/>
              <a:gd name="connsiteY1" fmla="*/ 983571 h 1948722"/>
              <a:gd name="connsiteX2" fmla="*/ 605358 w 605358"/>
              <a:gd name="connsiteY2" fmla="*/ 1948722 h 1948722"/>
              <a:gd name="connsiteX0" fmla="*/ 604728 w 605358"/>
              <a:gd name="connsiteY0" fmla="*/ 0 h 1948722"/>
              <a:gd name="connsiteX1" fmla="*/ 0 w 605358"/>
              <a:gd name="connsiteY1" fmla="*/ 983571 h 1948722"/>
              <a:gd name="connsiteX2" fmla="*/ 605358 w 605358"/>
              <a:gd name="connsiteY2" fmla="*/ 1948722 h 1948722"/>
            </a:gdLst>
            <a:ahLst/>
            <a:cxnLst>
              <a:cxn ang="0">
                <a:pos x="connsiteX0" y="connsiteY0"/>
              </a:cxn>
              <a:cxn ang="0">
                <a:pos x="connsiteX1" y="connsiteY1"/>
              </a:cxn>
              <a:cxn ang="0">
                <a:pos x="connsiteX2" y="connsiteY2"/>
              </a:cxn>
            </a:cxnLst>
            <a:rect l="l" t="t" r="r" b="b"/>
            <a:pathLst>
              <a:path w="605358" h="1948722">
                <a:moveTo>
                  <a:pt x="604728" y="0"/>
                </a:moveTo>
                <a:lnTo>
                  <a:pt x="0" y="983571"/>
                </a:lnTo>
                <a:lnTo>
                  <a:pt x="605358" y="1948722"/>
                </a:lnTo>
              </a:path>
            </a:pathLst>
          </a:custGeom>
          <a:ln w="12700" cap="rnd">
            <a:solidFill>
              <a:schemeClr val="accent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Tree>
    <p:extLst>
      <p:ext uri="{BB962C8B-B14F-4D97-AF65-F5344CB8AC3E}">
        <p14:creationId xmlns:p14="http://schemas.microsoft.com/office/powerpoint/2010/main" val="1336061479"/>
      </p:ext>
    </p:extLst>
  </p:cSld>
  <p:clrMapOvr>
    <a:masterClrMapping/>
  </p:clrMapOvr>
  <p:transition spd="slow">
    <p:fade thruBlk="1"/>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3050" y="266071"/>
            <a:ext cx="9113838" cy="551289"/>
          </a:xfrm>
        </p:spPr>
        <p:txBody>
          <a:bodyPr>
            <a:normAutofit fontScale="90000"/>
          </a:bodyPr>
          <a:lstStyle/>
          <a:p>
            <a:pPr algn="ctr"/>
            <a:r>
              <a:rPr lang="ru-RU" sz="2194" dirty="0">
                <a:solidFill>
                  <a:schemeClr val="tx2">
                    <a:lumMod val="60000"/>
                    <a:lumOff val="40000"/>
                  </a:schemeClr>
                </a:solidFill>
                <a:latin typeface="Times New Roman" panose="02020603050405020304" pitchFamily="18" charset="0"/>
                <a:cs typeface="Times New Roman" panose="02020603050405020304" pitchFamily="18" charset="0"/>
              </a:rPr>
              <a:t>СХЕМА ЗАКЛЮЧЕНИЯ ЭЛЕКТРОННОГО КОНТРАКТА</a:t>
            </a:r>
            <a:br>
              <a:rPr lang="ru-RU" sz="2194" dirty="0">
                <a:solidFill>
                  <a:schemeClr val="tx2">
                    <a:lumMod val="60000"/>
                    <a:lumOff val="40000"/>
                  </a:schemeClr>
                </a:solidFill>
                <a:latin typeface="Times New Roman" panose="02020603050405020304" pitchFamily="18" charset="0"/>
                <a:cs typeface="Times New Roman" panose="02020603050405020304" pitchFamily="18" charset="0"/>
              </a:rPr>
            </a:br>
            <a:r>
              <a:rPr lang="ru-RU" sz="2194" dirty="0">
                <a:solidFill>
                  <a:schemeClr val="tx2">
                    <a:lumMod val="60000"/>
                    <a:lumOff val="40000"/>
                  </a:schemeClr>
                </a:solidFill>
                <a:latin typeface="Times New Roman" panose="02020603050405020304" pitchFamily="18" charset="0"/>
                <a:cs typeface="Times New Roman" panose="02020603050405020304" pitchFamily="18" charset="0"/>
              </a:rPr>
              <a:t>(конкурс и аукцион)</a:t>
            </a:r>
            <a:br>
              <a:rPr lang="ru-RU" dirty="0">
                <a:solidFill>
                  <a:schemeClr val="tx2">
                    <a:lumMod val="60000"/>
                    <a:lumOff val="40000"/>
                  </a:schemeClr>
                </a:solidFill>
              </a:rPr>
            </a:br>
            <a:endParaRPr lang="ru-RU" dirty="0">
              <a:solidFill>
                <a:schemeClr val="tx2">
                  <a:lumMod val="60000"/>
                  <a:lumOff val="40000"/>
                </a:schemeClr>
              </a:solidFill>
            </a:endParaRPr>
          </a:p>
        </p:txBody>
      </p:sp>
      <p:sp>
        <p:nvSpPr>
          <p:cNvPr id="8" name="TextBox 7"/>
          <p:cNvSpPr txBox="1"/>
          <p:nvPr/>
        </p:nvSpPr>
        <p:spPr>
          <a:xfrm>
            <a:off x="2702623" y="644832"/>
            <a:ext cx="3744416" cy="292388"/>
          </a:xfrm>
          <a:prstGeom prst="rect">
            <a:avLst/>
          </a:prstGeom>
          <a:noFill/>
        </p:spPr>
        <p:txBody>
          <a:bodyPr wrap="square" rtlCol="0">
            <a:spAutoFit/>
          </a:bodyPr>
          <a:lstStyle/>
          <a:p>
            <a:r>
              <a:rPr lang="ru-RU" sz="1300" dirty="0">
                <a:solidFill>
                  <a:schemeClr val="bg1"/>
                </a:solidFill>
                <a:latin typeface="Times New Roman" panose="02020603050405020304" pitchFamily="18" charset="0"/>
                <a:cs typeface="Times New Roman" panose="02020603050405020304" pitchFamily="18" charset="0"/>
              </a:rPr>
              <a:t>Модуль 9 – заключение контракта </a:t>
            </a:r>
          </a:p>
        </p:txBody>
      </p:sp>
      <p:cxnSp>
        <p:nvCxnSpPr>
          <p:cNvPr id="4" name="Прямая соединительная линия 3"/>
          <p:cNvCxnSpPr/>
          <p:nvPr/>
        </p:nvCxnSpPr>
        <p:spPr>
          <a:xfrm>
            <a:off x="3491249" y="1519137"/>
            <a:ext cx="0" cy="3397152"/>
          </a:xfrm>
          <a:prstGeom prst="line">
            <a:avLst/>
          </a:prstGeom>
          <a:ln>
            <a:solidFill>
              <a:schemeClr val="bg2">
                <a:lumMod val="50000"/>
              </a:schemeClr>
            </a:solidFill>
          </a:ln>
        </p:spPr>
        <p:style>
          <a:lnRef idx="3">
            <a:schemeClr val="dk1"/>
          </a:lnRef>
          <a:fillRef idx="0">
            <a:schemeClr val="dk1"/>
          </a:fillRef>
          <a:effectRef idx="2">
            <a:schemeClr val="dk1"/>
          </a:effectRef>
          <a:fontRef idx="minor">
            <a:schemeClr val="tx1"/>
          </a:fontRef>
        </p:style>
      </p:cxnSp>
      <p:sp>
        <p:nvSpPr>
          <p:cNvPr id="5" name="TextBox 4"/>
          <p:cNvSpPr txBox="1"/>
          <p:nvPr/>
        </p:nvSpPr>
        <p:spPr>
          <a:xfrm>
            <a:off x="2409292" y="1947279"/>
            <a:ext cx="1081958" cy="317459"/>
          </a:xfrm>
          <a:prstGeom prst="rect">
            <a:avLst/>
          </a:prstGeom>
          <a:noFill/>
        </p:spPr>
        <p:txBody>
          <a:bodyPr wrap="square" rtlCol="0">
            <a:spAutoFit/>
          </a:bodyPr>
          <a:lstStyle/>
          <a:p>
            <a:r>
              <a:rPr lang="ru-RU" sz="1463" dirty="0">
                <a:solidFill>
                  <a:srgbClr val="000000"/>
                </a:solidFill>
              </a:rPr>
              <a:t>Заказчик </a:t>
            </a:r>
          </a:p>
        </p:txBody>
      </p:sp>
      <p:sp>
        <p:nvSpPr>
          <p:cNvPr id="6" name="TextBox 5"/>
          <p:cNvSpPr txBox="1"/>
          <p:nvPr/>
        </p:nvSpPr>
        <p:spPr>
          <a:xfrm>
            <a:off x="2366417" y="2902856"/>
            <a:ext cx="1111624" cy="317459"/>
          </a:xfrm>
          <a:prstGeom prst="rect">
            <a:avLst/>
          </a:prstGeom>
          <a:noFill/>
        </p:spPr>
        <p:txBody>
          <a:bodyPr wrap="square" rtlCol="0">
            <a:spAutoFit/>
          </a:bodyPr>
          <a:lstStyle/>
          <a:p>
            <a:r>
              <a:rPr lang="ru-RU" sz="1463" dirty="0">
                <a:solidFill>
                  <a:srgbClr val="000000"/>
                </a:solidFill>
              </a:rPr>
              <a:t>Оператор </a:t>
            </a:r>
          </a:p>
        </p:txBody>
      </p:sp>
      <p:sp>
        <p:nvSpPr>
          <p:cNvPr id="9" name="TextBox 8"/>
          <p:cNvSpPr txBox="1"/>
          <p:nvPr/>
        </p:nvSpPr>
        <p:spPr>
          <a:xfrm>
            <a:off x="2389495" y="3897054"/>
            <a:ext cx="1257477" cy="317459"/>
          </a:xfrm>
          <a:prstGeom prst="rect">
            <a:avLst/>
          </a:prstGeom>
          <a:noFill/>
        </p:spPr>
        <p:txBody>
          <a:bodyPr wrap="square" rtlCol="0">
            <a:spAutoFit/>
          </a:bodyPr>
          <a:lstStyle/>
          <a:p>
            <a:r>
              <a:rPr lang="ru-RU" sz="1463" dirty="0"/>
              <a:t>Победитель </a:t>
            </a:r>
          </a:p>
        </p:txBody>
      </p:sp>
      <p:sp>
        <p:nvSpPr>
          <p:cNvPr id="12" name="TextBox 11"/>
          <p:cNvSpPr txBox="1"/>
          <p:nvPr/>
        </p:nvSpPr>
        <p:spPr>
          <a:xfrm>
            <a:off x="3491251" y="2317378"/>
            <a:ext cx="6319501" cy="317459"/>
          </a:xfrm>
          <a:prstGeom prst="rect">
            <a:avLst/>
          </a:prstGeom>
          <a:noFill/>
        </p:spPr>
        <p:txBody>
          <a:bodyPr wrap="square" rtlCol="0">
            <a:spAutoFit/>
          </a:bodyPr>
          <a:lstStyle/>
          <a:p>
            <a:r>
              <a:rPr lang="ru-RU" sz="1463" dirty="0"/>
              <a:t>---------------------------------------------------------------------------------------------------</a:t>
            </a:r>
          </a:p>
        </p:txBody>
      </p:sp>
      <p:sp>
        <p:nvSpPr>
          <p:cNvPr id="14" name="TextBox 13"/>
          <p:cNvSpPr txBox="1"/>
          <p:nvPr/>
        </p:nvSpPr>
        <p:spPr>
          <a:xfrm>
            <a:off x="3491252" y="3621711"/>
            <a:ext cx="6641699" cy="317459"/>
          </a:xfrm>
          <a:prstGeom prst="rect">
            <a:avLst/>
          </a:prstGeom>
          <a:noFill/>
        </p:spPr>
        <p:txBody>
          <a:bodyPr wrap="square" rtlCol="0">
            <a:spAutoFit/>
          </a:bodyPr>
          <a:lstStyle/>
          <a:p>
            <a:r>
              <a:rPr lang="ru-RU" sz="1463" dirty="0"/>
              <a:t>---------------------------------------------------------------------------------------------------</a:t>
            </a:r>
          </a:p>
        </p:txBody>
      </p:sp>
      <p:cxnSp>
        <p:nvCxnSpPr>
          <p:cNvPr id="16" name="Прямая со стрелкой 15"/>
          <p:cNvCxnSpPr/>
          <p:nvPr/>
        </p:nvCxnSpPr>
        <p:spPr>
          <a:xfrm>
            <a:off x="4062591" y="2112606"/>
            <a:ext cx="0" cy="504653"/>
          </a:xfrm>
          <a:prstGeom prst="straightConnector1">
            <a:avLst/>
          </a:prstGeom>
          <a:ln>
            <a:solidFill>
              <a:srgbClr val="FF9900"/>
            </a:solidFill>
            <a:tailEnd type="arrow"/>
          </a:ln>
        </p:spPr>
        <p:style>
          <a:lnRef idx="3">
            <a:schemeClr val="accent1"/>
          </a:lnRef>
          <a:fillRef idx="0">
            <a:schemeClr val="accent1"/>
          </a:fillRef>
          <a:effectRef idx="2">
            <a:schemeClr val="accent1"/>
          </a:effectRef>
          <a:fontRef idx="minor">
            <a:schemeClr val="tx1"/>
          </a:fontRef>
        </p:style>
      </p:cxnSp>
      <p:cxnSp>
        <p:nvCxnSpPr>
          <p:cNvPr id="25" name="Прямая соединительная линия 24"/>
          <p:cNvCxnSpPr/>
          <p:nvPr/>
        </p:nvCxnSpPr>
        <p:spPr>
          <a:xfrm>
            <a:off x="4048273" y="3356444"/>
            <a:ext cx="0" cy="205922"/>
          </a:xfrm>
          <a:prstGeom prst="line">
            <a:avLst/>
          </a:prstGeom>
          <a:ln>
            <a:solidFill>
              <a:srgbClr val="FF9900"/>
            </a:solidFill>
          </a:ln>
        </p:spPr>
        <p:style>
          <a:lnRef idx="3">
            <a:schemeClr val="accent1"/>
          </a:lnRef>
          <a:fillRef idx="0">
            <a:schemeClr val="accent1"/>
          </a:fillRef>
          <a:effectRef idx="2">
            <a:schemeClr val="accent1"/>
          </a:effectRef>
          <a:fontRef idx="minor">
            <a:schemeClr val="tx1"/>
          </a:fontRef>
        </p:style>
      </p:cxnSp>
      <p:sp>
        <p:nvSpPr>
          <p:cNvPr id="13" name="Скругленный прямоугольник 12"/>
          <p:cNvSpPr/>
          <p:nvPr/>
        </p:nvSpPr>
        <p:spPr>
          <a:xfrm>
            <a:off x="3646972" y="1504362"/>
            <a:ext cx="1365993" cy="813016"/>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00" dirty="0">
                <a:solidFill>
                  <a:srgbClr val="000000"/>
                </a:solidFill>
                <a:latin typeface="Times New Roman" panose="02020603050405020304" pitchFamily="18" charset="0"/>
                <a:cs typeface="Times New Roman" panose="02020603050405020304" pitchFamily="18" charset="0"/>
              </a:rPr>
              <a:t>Направление заполненного</a:t>
            </a:r>
            <a:r>
              <a:rPr lang="en-US" sz="1300" dirty="0">
                <a:solidFill>
                  <a:srgbClr val="000000"/>
                </a:solidFill>
                <a:latin typeface="Times New Roman" panose="02020603050405020304" pitchFamily="18" charset="0"/>
                <a:cs typeface="Times New Roman" panose="02020603050405020304" pitchFamily="18" charset="0"/>
              </a:rPr>
              <a:t> </a:t>
            </a:r>
            <a:r>
              <a:rPr lang="ru-RU" sz="1300" dirty="0">
                <a:solidFill>
                  <a:srgbClr val="000000"/>
                </a:solidFill>
                <a:latin typeface="Times New Roman" panose="02020603050405020304" pitchFamily="18" charset="0"/>
                <a:cs typeface="Times New Roman" panose="02020603050405020304" pitchFamily="18" charset="0"/>
              </a:rPr>
              <a:t>контракта Оператору</a:t>
            </a:r>
            <a:endParaRPr lang="ru-RU" sz="1463" dirty="0">
              <a:latin typeface="Times New Roman" panose="02020603050405020304" pitchFamily="18" charset="0"/>
              <a:cs typeface="Times New Roman" panose="02020603050405020304" pitchFamily="18" charset="0"/>
            </a:endParaRPr>
          </a:p>
        </p:txBody>
      </p:sp>
      <p:sp>
        <p:nvSpPr>
          <p:cNvPr id="19" name="Скругленный прямоугольник 18"/>
          <p:cNvSpPr/>
          <p:nvPr/>
        </p:nvSpPr>
        <p:spPr>
          <a:xfrm>
            <a:off x="3682082" y="2617460"/>
            <a:ext cx="1330883" cy="753035"/>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00" dirty="0">
                <a:solidFill>
                  <a:srgbClr val="000000"/>
                </a:solidFill>
                <a:latin typeface="Times New Roman" panose="02020603050405020304" pitchFamily="18" charset="0"/>
                <a:cs typeface="Times New Roman" panose="02020603050405020304" pitchFamily="18" charset="0"/>
              </a:rPr>
              <a:t>Направление заполненного контакта </a:t>
            </a:r>
          </a:p>
        </p:txBody>
      </p:sp>
      <p:cxnSp>
        <p:nvCxnSpPr>
          <p:cNvPr id="28" name="Прямая соединительная линия 27"/>
          <p:cNvCxnSpPr/>
          <p:nvPr/>
        </p:nvCxnSpPr>
        <p:spPr>
          <a:xfrm>
            <a:off x="4073571" y="3562365"/>
            <a:ext cx="1612884" cy="0"/>
          </a:xfrm>
          <a:prstGeom prst="line">
            <a:avLst/>
          </a:prstGeom>
          <a:ln>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2049" name="Прямая со стрелкой 2048"/>
          <p:cNvCxnSpPr/>
          <p:nvPr/>
        </p:nvCxnSpPr>
        <p:spPr>
          <a:xfrm>
            <a:off x="5686455" y="3543928"/>
            <a:ext cx="0" cy="334687"/>
          </a:xfrm>
          <a:prstGeom prst="straightConnector1">
            <a:avLst/>
          </a:prstGeom>
          <a:ln>
            <a:solidFill>
              <a:srgbClr val="FF9900"/>
            </a:solidFill>
            <a:tailEnd type="arrow"/>
          </a:ln>
        </p:spPr>
        <p:style>
          <a:lnRef idx="3">
            <a:schemeClr val="accent1"/>
          </a:lnRef>
          <a:fillRef idx="0">
            <a:schemeClr val="accent1"/>
          </a:fillRef>
          <a:effectRef idx="2">
            <a:schemeClr val="accent1"/>
          </a:effectRef>
          <a:fontRef idx="minor">
            <a:schemeClr val="tx1"/>
          </a:fontRef>
        </p:style>
      </p:cxnSp>
      <p:sp>
        <p:nvSpPr>
          <p:cNvPr id="2051" name="Скругленный прямоугольник 2050"/>
          <p:cNvSpPr/>
          <p:nvPr/>
        </p:nvSpPr>
        <p:spPr>
          <a:xfrm>
            <a:off x="5276911" y="3929450"/>
            <a:ext cx="1371583" cy="1203897"/>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00" dirty="0">
                <a:solidFill>
                  <a:srgbClr val="000000"/>
                </a:solidFill>
                <a:latin typeface="Times New Roman" panose="02020603050405020304" pitchFamily="18" charset="0"/>
                <a:cs typeface="Times New Roman" panose="02020603050405020304" pitchFamily="18" charset="0"/>
              </a:rPr>
              <a:t>Подписание контракта, представление документа об обеспечении </a:t>
            </a:r>
          </a:p>
        </p:txBody>
      </p:sp>
      <p:cxnSp>
        <p:nvCxnSpPr>
          <p:cNvPr id="2055" name="Прямая соединительная линия 2054"/>
          <p:cNvCxnSpPr/>
          <p:nvPr/>
        </p:nvCxnSpPr>
        <p:spPr>
          <a:xfrm>
            <a:off x="6597548" y="4465234"/>
            <a:ext cx="214550" cy="0"/>
          </a:xfrm>
          <a:prstGeom prst="line">
            <a:avLst/>
          </a:prstGeom>
          <a:ln>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2059" name="Прямая со стрелкой 2058"/>
          <p:cNvCxnSpPr/>
          <p:nvPr/>
        </p:nvCxnSpPr>
        <p:spPr>
          <a:xfrm flipH="1" flipV="1">
            <a:off x="6832823" y="3562365"/>
            <a:ext cx="1426" cy="902870"/>
          </a:xfrm>
          <a:prstGeom prst="straightConnector1">
            <a:avLst/>
          </a:prstGeom>
          <a:ln>
            <a:solidFill>
              <a:srgbClr val="FF9900"/>
            </a:solidFill>
            <a:tailEnd type="arrow"/>
          </a:ln>
        </p:spPr>
        <p:style>
          <a:lnRef idx="3">
            <a:schemeClr val="accent1"/>
          </a:lnRef>
          <a:fillRef idx="0">
            <a:schemeClr val="accent1"/>
          </a:fillRef>
          <a:effectRef idx="2">
            <a:schemeClr val="accent1"/>
          </a:effectRef>
          <a:fontRef idx="minor">
            <a:schemeClr val="tx1"/>
          </a:fontRef>
        </p:style>
      </p:cxnSp>
      <p:cxnSp>
        <p:nvCxnSpPr>
          <p:cNvPr id="2063" name="Прямая соединительная линия 2062"/>
          <p:cNvCxnSpPr/>
          <p:nvPr/>
        </p:nvCxnSpPr>
        <p:spPr>
          <a:xfrm flipV="1">
            <a:off x="6777795" y="1790819"/>
            <a:ext cx="0" cy="939878"/>
          </a:xfrm>
          <a:prstGeom prst="line">
            <a:avLst/>
          </a:prstGeom>
          <a:ln>
            <a:solidFill>
              <a:srgbClr val="FF9900"/>
            </a:solidFill>
          </a:ln>
        </p:spPr>
        <p:style>
          <a:lnRef idx="3">
            <a:schemeClr val="accent1"/>
          </a:lnRef>
          <a:fillRef idx="0">
            <a:schemeClr val="accent1"/>
          </a:fillRef>
          <a:effectRef idx="2">
            <a:schemeClr val="accent1"/>
          </a:effectRef>
          <a:fontRef idx="minor">
            <a:schemeClr val="tx1"/>
          </a:fontRef>
        </p:style>
      </p:cxnSp>
      <p:sp>
        <p:nvSpPr>
          <p:cNvPr id="2061" name="Скругленный прямоугольник 2060"/>
          <p:cNvSpPr/>
          <p:nvPr/>
        </p:nvSpPr>
        <p:spPr>
          <a:xfrm>
            <a:off x="6024551" y="2730910"/>
            <a:ext cx="1462663" cy="813017"/>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63" dirty="0">
                <a:solidFill>
                  <a:srgbClr val="000000"/>
                </a:solidFill>
                <a:latin typeface="Times New Roman" panose="02020603050405020304" pitchFamily="18" charset="0"/>
                <a:cs typeface="Times New Roman" panose="02020603050405020304" pitchFamily="18" charset="0"/>
              </a:rPr>
              <a:t>Направление контракта заказчику </a:t>
            </a:r>
          </a:p>
        </p:txBody>
      </p:sp>
      <p:cxnSp>
        <p:nvCxnSpPr>
          <p:cNvPr id="2066" name="Прямая со стрелкой 2065"/>
          <p:cNvCxnSpPr/>
          <p:nvPr/>
        </p:nvCxnSpPr>
        <p:spPr>
          <a:xfrm>
            <a:off x="6755884" y="1774374"/>
            <a:ext cx="352465" cy="0"/>
          </a:xfrm>
          <a:prstGeom prst="straightConnector1">
            <a:avLst/>
          </a:prstGeom>
          <a:ln>
            <a:solidFill>
              <a:srgbClr val="FF9900"/>
            </a:solidFill>
            <a:tailEnd type="arrow"/>
          </a:ln>
        </p:spPr>
        <p:style>
          <a:lnRef idx="3">
            <a:schemeClr val="accent1"/>
          </a:lnRef>
          <a:fillRef idx="0">
            <a:schemeClr val="accent1"/>
          </a:fillRef>
          <a:effectRef idx="2">
            <a:schemeClr val="accent1"/>
          </a:effectRef>
          <a:fontRef idx="minor">
            <a:schemeClr val="tx1"/>
          </a:fontRef>
        </p:style>
      </p:cxnSp>
      <p:sp>
        <p:nvSpPr>
          <p:cNvPr id="2068" name="Скругленный прямоугольник 2067"/>
          <p:cNvSpPr/>
          <p:nvPr/>
        </p:nvSpPr>
        <p:spPr>
          <a:xfrm>
            <a:off x="7108347" y="1464095"/>
            <a:ext cx="1462663" cy="89354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63" dirty="0">
                <a:solidFill>
                  <a:srgbClr val="000000"/>
                </a:solidFill>
                <a:latin typeface="Times New Roman" panose="02020603050405020304" pitchFamily="18" charset="0"/>
                <a:cs typeface="Times New Roman" panose="02020603050405020304" pitchFamily="18" charset="0"/>
              </a:rPr>
              <a:t>Подписание контракта, направление Оператору </a:t>
            </a:r>
          </a:p>
        </p:txBody>
      </p:sp>
      <p:cxnSp>
        <p:nvCxnSpPr>
          <p:cNvPr id="2070" name="Прямая соединительная линия 2069"/>
          <p:cNvCxnSpPr/>
          <p:nvPr/>
        </p:nvCxnSpPr>
        <p:spPr>
          <a:xfrm>
            <a:off x="8571010" y="1790818"/>
            <a:ext cx="292533"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072" name="Прямая соединительная линия 2071"/>
          <p:cNvCxnSpPr/>
          <p:nvPr/>
        </p:nvCxnSpPr>
        <p:spPr>
          <a:xfrm>
            <a:off x="8845806" y="1790818"/>
            <a:ext cx="0" cy="676600"/>
          </a:xfrm>
          <a:prstGeom prst="line">
            <a:avLst/>
          </a:prstGeom>
          <a:ln>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2081" name="Прямая соединительная линия 2080"/>
          <p:cNvCxnSpPr/>
          <p:nvPr/>
        </p:nvCxnSpPr>
        <p:spPr>
          <a:xfrm flipH="1">
            <a:off x="8553274" y="2485166"/>
            <a:ext cx="292533" cy="0"/>
          </a:xfrm>
          <a:prstGeom prst="line">
            <a:avLst/>
          </a:prstGeom>
          <a:ln>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2086" name="Прямая со стрелкой 2085"/>
          <p:cNvCxnSpPr/>
          <p:nvPr/>
        </p:nvCxnSpPr>
        <p:spPr>
          <a:xfrm>
            <a:off x="8571009" y="2485166"/>
            <a:ext cx="0" cy="264182"/>
          </a:xfrm>
          <a:prstGeom prst="straightConnector1">
            <a:avLst/>
          </a:prstGeom>
          <a:ln>
            <a:solidFill>
              <a:srgbClr val="FF9900"/>
            </a:solidFill>
            <a:tailEnd type="arrow"/>
          </a:ln>
        </p:spPr>
        <p:style>
          <a:lnRef idx="3">
            <a:schemeClr val="accent1"/>
          </a:lnRef>
          <a:fillRef idx="0">
            <a:schemeClr val="accent1"/>
          </a:fillRef>
          <a:effectRef idx="2">
            <a:schemeClr val="accent1"/>
          </a:effectRef>
          <a:fontRef idx="minor">
            <a:schemeClr val="tx1"/>
          </a:fontRef>
        </p:style>
      </p:cxnSp>
      <p:sp>
        <p:nvSpPr>
          <p:cNvPr id="2087" name="Скругленный прямоугольник 2086"/>
          <p:cNvSpPr/>
          <p:nvPr/>
        </p:nvSpPr>
        <p:spPr>
          <a:xfrm>
            <a:off x="7631797" y="2749351"/>
            <a:ext cx="1608929" cy="794577"/>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63" dirty="0">
                <a:solidFill>
                  <a:srgbClr val="000000"/>
                </a:solidFill>
                <a:latin typeface="Times New Roman" panose="02020603050405020304" pitchFamily="18" charset="0"/>
                <a:cs typeface="Times New Roman" panose="02020603050405020304" pitchFamily="18" charset="0"/>
              </a:rPr>
              <a:t>Направление участнику </a:t>
            </a:r>
          </a:p>
        </p:txBody>
      </p:sp>
      <p:cxnSp>
        <p:nvCxnSpPr>
          <p:cNvPr id="2104" name="Прямая соединительная линия 2103"/>
          <p:cNvCxnSpPr/>
          <p:nvPr/>
        </p:nvCxnSpPr>
        <p:spPr>
          <a:xfrm flipV="1">
            <a:off x="9230159" y="3112823"/>
            <a:ext cx="317726" cy="1"/>
          </a:xfrm>
          <a:prstGeom prst="line">
            <a:avLst/>
          </a:prstGeom>
        </p:spPr>
        <p:style>
          <a:lnRef idx="3">
            <a:schemeClr val="accent1"/>
          </a:lnRef>
          <a:fillRef idx="0">
            <a:schemeClr val="accent1"/>
          </a:fillRef>
          <a:effectRef idx="2">
            <a:schemeClr val="accent1"/>
          </a:effectRef>
          <a:fontRef idx="minor">
            <a:schemeClr val="tx1"/>
          </a:fontRef>
        </p:style>
      </p:cxnSp>
      <p:cxnSp>
        <p:nvCxnSpPr>
          <p:cNvPr id="2106" name="Прямая соединительная линия 2105"/>
          <p:cNvCxnSpPr/>
          <p:nvPr/>
        </p:nvCxnSpPr>
        <p:spPr>
          <a:xfrm>
            <a:off x="9547884" y="3117063"/>
            <a:ext cx="0" cy="1309379"/>
          </a:xfrm>
          <a:prstGeom prst="line">
            <a:avLst/>
          </a:prstGeom>
          <a:ln>
            <a:solidFill>
              <a:srgbClr val="FF9900"/>
            </a:solidFill>
          </a:ln>
        </p:spPr>
        <p:style>
          <a:lnRef idx="3">
            <a:schemeClr val="accent1"/>
          </a:lnRef>
          <a:fillRef idx="0">
            <a:schemeClr val="accent1"/>
          </a:fillRef>
          <a:effectRef idx="2">
            <a:schemeClr val="accent1"/>
          </a:effectRef>
          <a:fontRef idx="minor">
            <a:schemeClr val="tx1"/>
          </a:fontRef>
        </p:style>
      </p:cxnSp>
      <p:cxnSp>
        <p:nvCxnSpPr>
          <p:cNvPr id="2108" name="Прямая со стрелкой 2107"/>
          <p:cNvCxnSpPr/>
          <p:nvPr/>
        </p:nvCxnSpPr>
        <p:spPr>
          <a:xfrm flipH="1">
            <a:off x="8805035" y="4426440"/>
            <a:ext cx="785640" cy="0"/>
          </a:xfrm>
          <a:prstGeom prst="straightConnector1">
            <a:avLst/>
          </a:prstGeom>
          <a:ln>
            <a:solidFill>
              <a:srgbClr val="FF9900"/>
            </a:solidFill>
            <a:tailEnd type="arrow"/>
          </a:ln>
        </p:spPr>
        <p:style>
          <a:lnRef idx="3">
            <a:schemeClr val="accent1"/>
          </a:lnRef>
          <a:fillRef idx="0">
            <a:schemeClr val="accent1"/>
          </a:fillRef>
          <a:effectRef idx="2">
            <a:schemeClr val="accent1"/>
          </a:effectRef>
          <a:fontRef idx="minor">
            <a:schemeClr val="tx1"/>
          </a:fontRef>
        </p:style>
      </p:cxnSp>
      <p:sp>
        <p:nvSpPr>
          <p:cNvPr id="2109" name="Табличка 2108"/>
          <p:cNvSpPr/>
          <p:nvPr/>
        </p:nvSpPr>
        <p:spPr>
          <a:xfrm>
            <a:off x="7108347" y="4033495"/>
            <a:ext cx="1696689" cy="935791"/>
          </a:xfrm>
          <a:prstGeom prst="plaque">
            <a:avLst/>
          </a:prstGeom>
          <a:solidFill>
            <a:schemeClr val="tx2">
              <a:lumMod val="60000"/>
              <a:lumOff val="40000"/>
            </a:schemeClr>
          </a:solidFill>
          <a:ln>
            <a:solidFill>
              <a:srgbClr val="E4F6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63" b="1" dirty="0">
                <a:solidFill>
                  <a:srgbClr val="000000"/>
                </a:solidFill>
              </a:rPr>
              <a:t>Контракт заключен </a:t>
            </a:r>
          </a:p>
        </p:txBody>
      </p:sp>
      <p:sp>
        <p:nvSpPr>
          <p:cNvPr id="3" name="Правая фигурная скобка 2"/>
          <p:cNvSpPr/>
          <p:nvPr/>
        </p:nvSpPr>
        <p:spPr>
          <a:xfrm rot="5400000">
            <a:off x="5190623" y="4214773"/>
            <a:ext cx="196084" cy="3312272"/>
          </a:xfrm>
          <a:prstGeom prst="rightBrace">
            <a:avLst/>
          </a:prstGeom>
          <a:ln>
            <a:solidFill>
              <a:schemeClr val="accent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ru-RU" sz="1463"/>
          </a:p>
        </p:txBody>
      </p:sp>
      <p:cxnSp>
        <p:nvCxnSpPr>
          <p:cNvPr id="15" name="Прямая соединительная линия 14"/>
          <p:cNvCxnSpPr/>
          <p:nvPr/>
        </p:nvCxnSpPr>
        <p:spPr>
          <a:xfrm>
            <a:off x="3601488" y="5125688"/>
            <a:ext cx="0" cy="17552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cxnSp>
        <p:nvCxnSpPr>
          <p:cNvPr id="45" name="Прямая соединительная линия 44"/>
          <p:cNvCxnSpPr/>
          <p:nvPr/>
        </p:nvCxnSpPr>
        <p:spPr>
          <a:xfrm>
            <a:off x="5101390" y="5125691"/>
            <a:ext cx="0" cy="190379"/>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cxnSp>
        <p:nvCxnSpPr>
          <p:cNvPr id="10" name="Прямая со стрелкой 9"/>
          <p:cNvCxnSpPr/>
          <p:nvPr/>
        </p:nvCxnSpPr>
        <p:spPr>
          <a:xfrm>
            <a:off x="3601489" y="5301208"/>
            <a:ext cx="6209262" cy="0"/>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48" name="Прямая соединительная линия 47"/>
          <p:cNvCxnSpPr/>
          <p:nvPr/>
        </p:nvCxnSpPr>
        <p:spPr>
          <a:xfrm>
            <a:off x="6850567" y="5110831"/>
            <a:ext cx="0" cy="190379"/>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
        <p:nvSpPr>
          <p:cNvPr id="31" name="Левая фигурная скобка 30"/>
          <p:cNvSpPr/>
          <p:nvPr/>
        </p:nvSpPr>
        <p:spPr>
          <a:xfrm rot="16200000">
            <a:off x="4242698" y="4806344"/>
            <a:ext cx="241603" cy="1499903"/>
          </a:xfrm>
          <a:prstGeom prst="leftBrace">
            <a:avLst>
              <a:gd name="adj1" fmla="val 8333"/>
              <a:gd name="adj2" fmla="val 45777"/>
            </a:avLst>
          </a:prstGeom>
          <a:ln>
            <a:solidFill>
              <a:srgbClr val="FF99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ru-RU" sz="1463" b="1" dirty="0"/>
          </a:p>
        </p:txBody>
      </p:sp>
      <p:sp>
        <p:nvSpPr>
          <p:cNvPr id="51" name="Левая фигурная скобка 50"/>
          <p:cNvSpPr/>
          <p:nvPr/>
        </p:nvSpPr>
        <p:spPr>
          <a:xfrm rot="16200000">
            <a:off x="5903673" y="4661430"/>
            <a:ext cx="241603" cy="1815282"/>
          </a:xfrm>
          <a:prstGeom prst="leftBrace">
            <a:avLst>
              <a:gd name="adj1" fmla="val 8333"/>
              <a:gd name="adj2" fmla="val 45777"/>
            </a:avLst>
          </a:prstGeom>
          <a:ln>
            <a:solidFill>
              <a:srgbClr val="FF99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ru-RU" sz="1463" b="1" dirty="0"/>
          </a:p>
        </p:txBody>
      </p:sp>
      <p:sp>
        <p:nvSpPr>
          <p:cNvPr id="52" name="Левая фигурная скобка 51"/>
          <p:cNvSpPr/>
          <p:nvPr/>
        </p:nvSpPr>
        <p:spPr>
          <a:xfrm rot="16200000">
            <a:off x="7856652" y="4527972"/>
            <a:ext cx="228665" cy="2069254"/>
          </a:xfrm>
          <a:prstGeom prst="leftBrace">
            <a:avLst>
              <a:gd name="adj1" fmla="val 8333"/>
              <a:gd name="adj2" fmla="val 45777"/>
            </a:avLst>
          </a:prstGeom>
          <a:ln>
            <a:solidFill>
              <a:srgbClr val="FF99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ru-RU" sz="1463" b="1" dirty="0"/>
          </a:p>
        </p:txBody>
      </p:sp>
      <p:sp>
        <p:nvSpPr>
          <p:cNvPr id="2048" name="TextBox 2047"/>
          <p:cNvSpPr txBox="1"/>
          <p:nvPr/>
        </p:nvSpPr>
        <p:spPr>
          <a:xfrm>
            <a:off x="3559864" y="5936048"/>
            <a:ext cx="1541527" cy="317459"/>
          </a:xfrm>
          <a:prstGeom prst="rect">
            <a:avLst/>
          </a:prstGeom>
          <a:noFill/>
        </p:spPr>
        <p:txBody>
          <a:bodyPr wrap="square" rtlCol="0">
            <a:spAutoFit/>
          </a:bodyPr>
          <a:lstStyle/>
          <a:p>
            <a:pPr algn="ctr"/>
            <a:r>
              <a:rPr lang="ru-RU" sz="1463" b="1" dirty="0">
                <a:solidFill>
                  <a:srgbClr val="000000"/>
                </a:solidFill>
                <a:latin typeface="Times New Roman" panose="02020603050405020304" pitchFamily="18" charset="0"/>
                <a:cs typeface="Times New Roman" panose="02020603050405020304" pitchFamily="18" charset="0"/>
              </a:rPr>
              <a:t>2 рабочих дня</a:t>
            </a:r>
          </a:p>
        </p:txBody>
      </p:sp>
      <p:sp>
        <p:nvSpPr>
          <p:cNvPr id="54" name="TextBox 53"/>
          <p:cNvSpPr txBox="1"/>
          <p:nvPr/>
        </p:nvSpPr>
        <p:spPr>
          <a:xfrm>
            <a:off x="5235952" y="5952500"/>
            <a:ext cx="1696689" cy="317459"/>
          </a:xfrm>
          <a:prstGeom prst="rect">
            <a:avLst/>
          </a:prstGeom>
          <a:noFill/>
        </p:spPr>
        <p:txBody>
          <a:bodyPr wrap="square" rtlCol="0">
            <a:spAutoFit/>
          </a:bodyPr>
          <a:lstStyle/>
          <a:p>
            <a:pPr algn="ctr"/>
            <a:r>
              <a:rPr lang="ru-RU" sz="1463" b="1" dirty="0">
                <a:solidFill>
                  <a:srgbClr val="000000"/>
                </a:solidFill>
                <a:latin typeface="Times New Roman" panose="02020603050405020304" pitchFamily="18" charset="0"/>
                <a:cs typeface="Times New Roman" panose="02020603050405020304" pitchFamily="18" charset="0"/>
              </a:rPr>
              <a:t>5 рабочих дней</a:t>
            </a:r>
          </a:p>
        </p:txBody>
      </p:sp>
      <p:sp>
        <p:nvSpPr>
          <p:cNvPr id="2052" name="TextBox 2051"/>
          <p:cNvSpPr txBox="1"/>
          <p:nvPr/>
        </p:nvSpPr>
        <p:spPr>
          <a:xfrm>
            <a:off x="7108347" y="5720870"/>
            <a:ext cx="1696689" cy="317459"/>
          </a:xfrm>
          <a:prstGeom prst="rect">
            <a:avLst/>
          </a:prstGeom>
          <a:noFill/>
        </p:spPr>
        <p:txBody>
          <a:bodyPr wrap="square" rtlCol="0">
            <a:spAutoFit/>
          </a:bodyPr>
          <a:lstStyle/>
          <a:p>
            <a:pPr algn="ctr"/>
            <a:r>
              <a:rPr lang="ru-RU" sz="1463" b="1" dirty="0">
                <a:solidFill>
                  <a:srgbClr val="000000"/>
                </a:solidFill>
                <a:latin typeface="Times New Roman" panose="02020603050405020304" pitchFamily="18" charset="0"/>
                <a:cs typeface="Times New Roman" panose="02020603050405020304" pitchFamily="18" charset="0"/>
              </a:rPr>
              <a:t>2 рабочих дня</a:t>
            </a:r>
          </a:p>
        </p:txBody>
      </p:sp>
    </p:spTree>
    <p:custDataLst>
      <p:tags r:id="rId1"/>
    </p:custDataLst>
    <p:extLst>
      <p:ext uri="{BB962C8B-B14F-4D97-AF65-F5344CB8AC3E}">
        <p14:creationId xmlns:p14="http://schemas.microsoft.com/office/powerpoint/2010/main" val="1531652109"/>
      </p:ext>
    </p:extLst>
  </p:cSld>
  <p:clrMapOvr>
    <a:masterClrMapping/>
  </p:clrMapOvr>
  <p:transition spd="slow">
    <p:fade thruBlk="1"/>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Заголовок 1">
            <a:extLst>
              <a:ext uri="{FF2B5EF4-FFF2-40B4-BE49-F238E27FC236}">
                <a16:creationId xmlns:a16="http://schemas.microsoft.com/office/drawing/2014/main" id="{19BB4454-A829-9E41-ACB5-7E5A90F35215}"/>
              </a:ext>
            </a:extLst>
          </p:cNvPr>
          <p:cNvSpPr>
            <a:spLocks noGrp="1"/>
          </p:cNvSpPr>
          <p:nvPr>
            <p:ph type="title"/>
          </p:nvPr>
        </p:nvSpPr>
        <p:spPr>
          <a:xfrm>
            <a:off x="1543050" y="323849"/>
            <a:ext cx="9113838" cy="1304926"/>
          </a:xfrm>
          <a:noFill/>
        </p:spPr>
        <p:txBody>
          <a:bodyPr>
            <a:noAutofit/>
          </a:bodyPr>
          <a:lstStyle/>
          <a:p>
            <a:r>
              <a:rPr lang="ru-RU" altLang="ru-RU" dirty="0"/>
              <a:t>Заключение контракта с формированием протокола разногласий ст. 51</a:t>
            </a:r>
          </a:p>
        </p:txBody>
      </p:sp>
      <p:cxnSp>
        <p:nvCxnSpPr>
          <p:cNvPr id="4" name="Прямая со стрелкой 3">
            <a:extLst>
              <a:ext uri="{FF2B5EF4-FFF2-40B4-BE49-F238E27FC236}">
                <a16:creationId xmlns:a16="http://schemas.microsoft.com/office/drawing/2014/main" id="{BCC82F75-992F-4E44-86B6-597629B6CFF8}"/>
              </a:ext>
            </a:extLst>
          </p:cNvPr>
          <p:cNvCxnSpPr>
            <a:cxnSpLocks/>
          </p:cNvCxnSpPr>
          <p:nvPr/>
        </p:nvCxnSpPr>
        <p:spPr>
          <a:xfrm flipV="1">
            <a:off x="3986329" y="3766200"/>
            <a:ext cx="364540" cy="122890"/>
          </a:xfrm>
          <a:prstGeom prst="straightConnector1">
            <a:avLst/>
          </a:prstGeom>
          <a:ln w="12700" cap="rnd">
            <a:solidFill>
              <a:schemeClr val="accent6"/>
            </a:solidFill>
            <a:round/>
            <a:tailEnd type="arrow"/>
          </a:ln>
        </p:spPr>
        <p:style>
          <a:lnRef idx="1">
            <a:schemeClr val="accent1"/>
          </a:lnRef>
          <a:fillRef idx="0">
            <a:schemeClr val="accent1"/>
          </a:fillRef>
          <a:effectRef idx="0">
            <a:schemeClr val="accent1"/>
          </a:effectRef>
          <a:fontRef idx="minor">
            <a:schemeClr val="tx1"/>
          </a:fontRef>
        </p:style>
      </p:cxnSp>
      <p:sp>
        <p:nvSpPr>
          <p:cNvPr id="3" name="Прямоугольник 2">
            <a:extLst>
              <a:ext uri="{FF2B5EF4-FFF2-40B4-BE49-F238E27FC236}">
                <a16:creationId xmlns:a16="http://schemas.microsoft.com/office/drawing/2014/main" id="{D380401F-1B39-3C40-985B-D1155C5BAB5A}"/>
              </a:ext>
            </a:extLst>
          </p:cNvPr>
          <p:cNvSpPr/>
          <p:nvPr/>
        </p:nvSpPr>
        <p:spPr>
          <a:xfrm>
            <a:off x="3367509" y="2943973"/>
            <a:ext cx="1649460" cy="276999"/>
          </a:xfrm>
          <a:prstGeom prst="rect">
            <a:avLst/>
          </a:prstGeom>
        </p:spPr>
        <p:txBody>
          <a:bodyPr wrap="square" lIns="0" tIns="0" rIns="0" bIns="0" anchor="ctr" anchorCtr="0">
            <a:spAutoFit/>
          </a:bodyPr>
          <a:lstStyle/>
          <a:p>
            <a:pPr algn="ctr">
              <a:lnSpc>
                <a:spcPct val="90000"/>
              </a:lnSpc>
            </a:pP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2 рабочих дня с даты размещения протоколов</a:t>
            </a:r>
          </a:p>
        </p:txBody>
      </p:sp>
      <p:sp>
        <p:nvSpPr>
          <p:cNvPr id="6" name="Прямоугольник 5">
            <a:extLst>
              <a:ext uri="{FF2B5EF4-FFF2-40B4-BE49-F238E27FC236}">
                <a16:creationId xmlns:a16="http://schemas.microsoft.com/office/drawing/2014/main" id="{A21480FE-407E-3948-B920-65F9B3CEC5CB}"/>
              </a:ext>
            </a:extLst>
          </p:cNvPr>
          <p:cNvSpPr/>
          <p:nvPr/>
        </p:nvSpPr>
        <p:spPr>
          <a:xfrm>
            <a:off x="2544465" y="3614613"/>
            <a:ext cx="1099969" cy="692497"/>
          </a:xfrm>
          <a:prstGeom prst="rect">
            <a:avLst/>
          </a:prstGeom>
        </p:spPr>
        <p:txBody>
          <a:bodyPr wrap="square" lIns="0" tIns="0" rIns="0" bIns="0" anchor="ctr" anchorCtr="0">
            <a:spAutoFit/>
          </a:bodyPr>
          <a:lstStyle/>
          <a:p>
            <a:pPr algn="ctr">
              <a:lnSpc>
                <a:spcPct val="90000"/>
              </a:lnSpc>
            </a:pP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2 рабочих дня с даты размещения на ЭП Протокола разногласий</a:t>
            </a:r>
          </a:p>
        </p:txBody>
      </p:sp>
      <p:sp>
        <p:nvSpPr>
          <p:cNvPr id="9" name="Прямоугольник 8">
            <a:extLst>
              <a:ext uri="{FF2B5EF4-FFF2-40B4-BE49-F238E27FC236}">
                <a16:creationId xmlns:a16="http://schemas.microsoft.com/office/drawing/2014/main" id="{C17DEA35-2238-5D40-845B-A2ED77BD9A87}"/>
              </a:ext>
            </a:extLst>
          </p:cNvPr>
          <p:cNvSpPr/>
          <p:nvPr/>
        </p:nvSpPr>
        <p:spPr>
          <a:xfrm>
            <a:off x="3050564" y="5569501"/>
            <a:ext cx="2006788" cy="415498"/>
          </a:xfrm>
          <a:prstGeom prst="rect">
            <a:avLst/>
          </a:prstGeom>
        </p:spPr>
        <p:txBody>
          <a:bodyPr wrap="square" lIns="0" tIns="0" rIns="0" bIns="0" anchor="ctr" anchorCtr="0">
            <a:spAutoFit/>
          </a:bodyPr>
          <a:lstStyle/>
          <a:p>
            <a:pPr algn="ctr">
              <a:lnSpc>
                <a:spcPct val="90000"/>
              </a:lnSpc>
            </a:pP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2 рабочих дня с даты размещения на ЭП подписанного проекта и обеспечения</a:t>
            </a:r>
          </a:p>
        </p:txBody>
      </p:sp>
      <p:sp>
        <p:nvSpPr>
          <p:cNvPr id="10" name="Прямоугольник 9">
            <a:extLst>
              <a:ext uri="{FF2B5EF4-FFF2-40B4-BE49-F238E27FC236}">
                <a16:creationId xmlns:a16="http://schemas.microsoft.com/office/drawing/2014/main" id="{614299E9-07C1-7745-B0BA-80459CFF1F76}"/>
              </a:ext>
            </a:extLst>
          </p:cNvPr>
          <p:cNvSpPr/>
          <p:nvPr/>
        </p:nvSpPr>
        <p:spPr>
          <a:xfrm>
            <a:off x="7349456" y="3534595"/>
            <a:ext cx="2199286" cy="415498"/>
          </a:xfrm>
          <a:prstGeom prst="rect">
            <a:avLst/>
          </a:prstGeom>
        </p:spPr>
        <p:txBody>
          <a:bodyPr wrap="square" lIns="0" tIns="0" rIns="0" bIns="0" anchor="ctr" anchorCtr="0">
            <a:spAutoFit/>
          </a:bodyPr>
          <a:lstStyle/>
          <a:p>
            <a:pPr algn="ctr">
              <a:lnSpc>
                <a:spcPct val="90000"/>
              </a:lnSpc>
            </a:pP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5 рабочих дней с даты размещения в ЕИС Проекта контракта </a:t>
            </a:r>
          </a:p>
          <a:p>
            <a:pPr algn="ctr">
              <a:lnSpc>
                <a:spcPct val="90000"/>
              </a:lnSpc>
            </a:pPr>
            <a:r>
              <a:rPr lang="ru-RU" sz="1000" dirty="0">
                <a:solidFill>
                  <a:schemeClr val="accent3"/>
                </a:solidFill>
                <a:latin typeface="Roboto" panose="02000000000000000000" pitchFamily="2" charset="0"/>
                <a:ea typeface="Roboto" panose="02000000000000000000" pitchFamily="2" charset="0"/>
                <a:cs typeface="Roboto" panose="02000000000000000000" pitchFamily="2" charset="0"/>
              </a:rPr>
              <a:t>(протокол разногласий)</a:t>
            </a:r>
          </a:p>
        </p:txBody>
      </p:sp>
      <p:sp>
        <p:nvSpPr>
          <p:cNvPr id="12" name="Прямоугольник 11">
            <a:extLst>
              <a:ext uri="{FF2B5EF4-FFF2-40B4-BE49-F238E27FC236}">
                <a16:creationId xmlns:a16="http://schemas.microsoft.com/office/drawing/2014/main" id="{95A75B00-5659-D947-8AE5-C2547F336C57}"/>
              </a:ext>
            </a:extLst>
          </p:cNvPr>
          <p:cNvSpPr/>
          <p:nvPr/>
        </p:nvSpPr>
        <p:spPr>
          <a:xfrm>
            <a:off x="7480709" y="4280807"/>
            <a:ext cx="1966883" cy="1661993"/>
          </a:xfrm>
          <a:prstGeom prst="rect">
            <a:avLst/>
          </a:prstGeom>
        </p:spPr>
        <p:txBody>
          <a:bodyPr wrap="square" lIns="0" tIns="0" rIns="0" bIns="0" anchor="ctr" anchorCtr="0">
            <a:spAutoFit/>
          </a:bodyPr>
          <a:lstStyle/>
          <a:p>
            <a:pPr algn="ctr">
              <a:lnSpc>
                <a:spcPct val="90000"/>
              </a:lnSpc>
            </a:pP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1 раб. д. с даты размещения в ЕИС Проекта контракта доработанного</a:t>
            </a:r>
          </a:p>
          <a:p>
            <a:pPr algn="ctr">
              <a:lnSpc>
                <a:spcPct val="90000"/>
              </a:lnSpc>
            </a:pPr>
            <a:r>
              <a:rPr lang="ru-RU" sz="1000" dirty="0">
                <a:solidFill>
                  <a:schemeClr val="accent3"/>
                </a:solidFill>
                <a:latin typeface="Roboto" panose="02000000000000000000" pitchFamily="2" charset="0"/>
                <a:ea typeface="Roboto" panose="02000000000000000000" pitchFamily="2" charset="0"/>
                <a:cs typeface="Roboto" panose="02000000000000000000" pitchFamily="2" charset="0"/>
              </a:rPr>
              <a:t>(подписанный проект контракта + обеспечение, документы по ст. 37 (</a:t>
            </a:r>
            <a:r>
              <a:rPr lang="ru-RU" sz="1000" dirty="0" err="1">
                <a:solidFill>
                  <a:schemeClr val="accent3"/>
                </a:solidFill>
                <a:latin typeface="Roboto" panose="02000000000000000000" pitchFamily="2" charset="0"/>
                <a:ea typeface="Roboto" panose="02000000000000000000" pitchFamily="2" charset="0"/>
                <a:cs typeface="Roboto" panose="02000000000000000000" pitchFamily="2" charset="0"/>
              </a:rPr>
              <a:t>информ</a:t>
            </a:r>
            <a:r>
              <a:rPr lang="ru-RU" sz="1000" dirty="0">
                <a:solidFill>
                  <a:schemeClr val="accent3"/>
                </a:solidFill>
                <a:latin typeface="Roboto" panose="02000000000000000000" pitchFamily="2" charset="0"/>
                <a:ea typeface="Roboto" panose="02000000000000000000" pitchFamily="2" charset="0"/>
                <a:cs typeface="Roboto" panose="02000000000000000000" pitchFamily="2" charset="0"/>
              </a:rPr>
              <a:t>. о добросовестности и при закупке товаров для нормального жизнеобеспечения на эл. конкурсе и аукционе обоснование цены) + плата за заключение контракта)</a:t>
            </a:r>
          </a:p>
        </p:txBody>
      </p:sp>
      <p:sp>
        <p:nvSpPr>
          <p:cNvPr id="13" name="Прямоугольник 12">
            <a:extLst>
              <a:ext uri="{FF2B5EF4-FFF2-40B4-BE49-F238E27FC236}">
                <a16:creationId xmlns:a16="http://schemas.microsoft.com/office/drawing/2014/main" id="{B5A52ABF-F1CB-CA46-8D7A-71BD74894099}"/>
              </a:ext>
            </a:extLst>
          </p:cNvPr>
          <p:cNvSpPr/>
          <p:nvPr/>
        </p:nvSpPr>
        <p:spPr>
          <a:xfrm>
            <a:off x="4329704" y="3989596"/>
            <a:ext cx="1332000" cy="1246495"/>
          </a:xfrm>
          <a:prstGeom prst="rect">
            <a:avLst/>
          </a:prstGeom>
        </p:spPr>
        <p:txBody>
          <a:bodyPr wrap="square" lIns="0" tIns="0" rIns="0" bIns="0" anchor="ctr" anchorCtr="0">
            <a:spAutoFit/>
          </a:bodyPr>
          <a:lstStyle/>
          <a:p>
            <a:pPr algn="ctr">
              <a:lnSpc>
                <a:spcPct val="90000"/>
              </a:lnSpc>
            </a:pPr>
            <a:r>
              <a:rPr lang="ru-RU" sz="1000" dirty="0">
                <a:solidFill>
                  <a:srgbClr val="000000"/>
                </a:solidFill>
                <a:latin typeface="Roboto Condensed Light" pitchFamily="2" charset="0"/>
                <a:ea typeface="Roboto Condensed Light" pitchFamily="2" charset="0"/>
                <a:cs typeface="Roboto Light" panose="02000000000000000000" pitchFamily="2" charset="0"/>
              </a:rPr>
              <a:t>Отказ полностью или частично учесть информацию в протоколе с обоснованием.</a:t>
            </a:r>
          </a:p>
          <a:p>
            <a:pPr algn="ctr">
              <a:lnSpc>
                <a:spcPct val="90000"/>
              </a:lnSpc>
            </a:pPr>
            <a:r>
              <a:rPr lang="ru-RU" sz="1000" dirty="0">
                <a:solidFill>
                  <a:schemeClr val="accent3"/>
                </a:solidFill>
                <a:latin typeface="Roboto Condensed" pitchFamily="2" charset="0"/>
                <a:ea typeface="Roboto Condensed" pitchFamily="2" charset="0"/>
                <a:cs typeface="Roboto Light" panose="02000000000000000000" pitchFamily="2" charset="0"/>
              </a:rPr>
              <a:t>При этом несогласие увеличить кол-во полностью учитывается </a:t>
            </a:r>
          </a:p>
        </p:txBody>
      </p:sp>
      <p:sp>
        <p:nvSpPr>
          <p:cNvPr id="17" name="Прямоугольник 16">
            <a:extLst>
              <a:ext uri="{FF2B5EF4-FFF2-40B4-BE49-F238E27FC236}">
                <a16:creationId xmlns:a16="http://schemas.microsoft.com/office/drawing/2014/main" id="{6C46E7BE-086C-1642-A69F-CE71FD4CEB30}"/>
              </a:ext>
            </a:extLst>
          </p:cNvPr>
          <p:cNvSpPr/>
          <p:nvPr/>
        </p:nvSpPr>
        <p:spPr>
          <a:xfrm>
            <a:off x="4329702" y="3671076"/>
            <a:ext cx="1332000" cy="276999"/>
          </a:xfrm>
          <a:prstGeom prst="rect">
            <a:avLst/>
          </a:prstGeom>
        </p:spPr>
        <p:txBody>
          <a:bodyPr wrap="square" lIns="0" tIns="0" rIns="0" bIns="0" anchor="ctr" anchorCtr="0">
            <a:spAutoFit/>
          </a:bodyPr>
          <a:lstStyle/>
          <a:p>
            <a:pPr algn="ctr">
              <a:lnSpc>
                <a:spcPct val="90000"/>
              </a:lnSpc>
            </a:pPr>
            <a:r>
              <a:rPr lang="ru-RU" sz="1000" dirty="0">
                <a:solidFill>
                  <a:srgbClr val="000000"/>
                </a:solidFill>
                <a:latin typeface="Roboto Condensed Light" pitchFamily="2" charset="0"/>
                <a:ea typeface="Roboto Condensed Light" pitchFamily="2" charset="0"/>
                <a:cs typeface="Roboto Light" panose="02000000000000000000" pitchFamily="2" charset="0"/>
              </a:rPr>
              <a:t>Полностью учитывает разногласия</a:t>
            </a:r>
          </a:p>
        </p:txBody>
      </p:sp>
      <p:sp>
        <p:nvSpPr>
          <p:cNvPr id="32" name="Овал 31">
            <a:extLst>
              <a:ext uri="{FF2B5EF4-FFF2-40B4-BE49-F238E27FC236}">
                <a16:creationId xmlns:a16="http://schemas.microsoft.com/office/drawing/2014/main" id="{EECE9768-5374-644F-8543-CE336B51CF13}"/>
              </a:ext>
            </a:extLst>
          </p:cNvPr>
          <p:cNvSpPr>
            <a:spLocks noChangeAspect="1"/>
          </p:cNvSpPr>
          <p:nvPr/>
        </p:nvSpPr>
        <p:spPr>
          <a:xfrm>
            <a:off x="5029747" y="2951850"/>
            <a:ext cx="216000" cy="21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b="1" dirty="0">
                <a:solidFill>
                  <a:schemeClr val="bg1"/>
                </a:solidFill>
                <a:latin typeface="Roboto" panose="02000000000000000000" pitchFamily="2" charset="0"/>
                <a:ea typeface="Roboto" panose="02000000000000000000" pitchFamily="2" charset="0"/>
                <a:cs typeface="Roboto" panose="02000000000000000000" pitchFamily="2" charset="0"/>
              </a:rPr>
              <a:t>1</a:t>
            </a:r>
          </a:p>
        </p:txBody>
      </p:sp>
      <p:sp>
        <p:nvSpPr>
          <p:cNvPr id="34" name="Закрывающая фигурная скобка 33">
            <a:extLst>
              <a:ext uri="{FF2B5EF4-FFF2-40B4-BE49-F238E27FC236}">
                <a16:creationId xmlns:a16="http://schemas.microsoft.com/office/drawing/2014/main" id="{E8B91C32-172F-5D4D-AC1D-3286CC2BD3E9}"/>
              </a:ext>
            </a:extLst>
          </p:cNvPr>
          <p:cNvSpPr/>
          <p:nvPr/>
        </p:nvSpPr>
        <p:spPr>
          <a:xfrm>
            <a:off x="9447592" y="2609850"/>
            <a:ext cx="273739" cy="3581400"/>
          </a:xfrm>
          <a:prstGeom prst="rightBrace">
            <a:avLst>
              <a:gd name="adj1" fmla="val 50414"/>
              <a:gd name="adj2" fmla="val 50000"/>
            </a:avLst>
          </a:prstGeom>
          <a:ln w="12700" cap="rnd">
            <a:solidFill>
              <a:schemeClr val="accent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5" name="Прямоугольник 34">
            <a:extLst>
              <a:ext uri="{FF2B5EF4-FFF2-40B4-BE49-F238E27FC236}">
                <a16:creationId xmlns:a16="http://schemas.microsoft.com/office/drawing/2014/main" id="{9EE614FD-9885-9844-83C3-0D8BA83BF596}"/>
              </a:ext>
            </a:extLst>
          </p:cNvPr>
          <p:cNvSpPr/>
          <p:nvPr/>
        </p:nvSpPr>
        <p:spPr>
          <a:xfrm>
            <a:off x="9717393" y="4813169"/>
            <a:ext cx="1008000" cy="184666"/>
          </a:xfrm>
          <a:prstGeom prst="rect">
            <a:avLst/>
          </a:prstGeom>
        </p:spPr>
        <p:txBody>
          <a:bodyPr wrap="square" lIns="0" tIns="0" rIns="0" bIns="0">
            <a:spAutoFit/>
          </a:bodyPr>
          <a:lstStyle/>
          <a:p>
            <a:pPr algn="ctr">
              <a:defRPr/>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Победитель</a:t>
            </a:r>
          </a:p>
        </p:txBody>
      </p:sp>
      <p:sp>
        <p:nvSpPr>
          <p:cNvPr id="36" name="Прямоугольник 35">
            <a:extLst>
              <a:ext uri="{FF2B5EF4-FFF2-40B4-BE49-F238E27FC236}">
                <a16:creationId xmlns:a16="http://schemas.microsoft.com/office/drawing/2014/main" id="{DFC32D6D-B1C9-0246-8F5F-CA2F56F5254B}"/>
              </a:ext>
            </a:extLst>
          </p:cNvPr>
          <p:cNvSpPr/>
          <p:nvPr/>
        </p:nvSpPr>
        <p:spPr>
          <a:xfrm>
            <a:off x="1425380" y="4813169"/>
            <a:ext cx="920999" cy="184666"/>
          </a:xfrm>
          <a:prstGeom prst="rect">
            <a:avLst/>
          </a:prstGeom>
        </p:spPr>
        <p:txBody>
          <a:bodyPr wrap="square" lIns="0" tIns="0" rIns="0" bIns="0">
            <a:spAutoFit/>
          </a:bodyPr>
          <a:lstStyle/>
          <a:p>
            <a:pPr algn="ctr">
              <a:defRPr/>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Заказчик</a:t>
            </a:r>
          </a:p>
        </p:txBody>
      </p:sp>
      <p:sp>
        <p:nvSpPr>
          <p:cNvPr id="37" name="Закрывающая фигурная скобка 36">
            <a:extLst>
              <a:ext uri="{FF2B5EF4-FFF2-40B4-BE49-F238E27FC236}">
                <a16:creationId xmlns:a16="http://schemas.microsoft.com/office/drawing/2014/main" id="{A0968FE3-2220-464E-924F-628C78EFD9F6}"/>
              </a:ext>
            </a:extLst>
          </p:cNvPr>
          <p:cNvSpPr/>
          <p:nvPr/>
        </p:nvSpPr>
        <p:spPr>
          <a:xfrm rot="10800000">
            <a:off x="2313782" y="2609850"/>
            <a:ext cx="273739" cy="3581400"/>
          </a:xfrm>
          <a:prstGeom prst="rightBrace">
            <a:avLst>
              <a:gd name="adj1" fmla="val 50414"/>
              <a:gd name="adj2" fmla="val 50000"/>
            </a:avLst>
          </a:prstGeom>
          <a:ln w="12700" cap="rnd">
            <a:solidFill>
              <a:schemeClr val="accent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8" name="Полилиния 37">
            <a:extLst>
              <a:ext uri="{FF2B5EF4-FFF2-40B4-BE49-F238E27FC236}">
                <a16:creationId xmlns:a16="http://schemas.microsoft.com/office/drawing/2014/main" id="{8BF73294-561F-F24F-88B5-496C399B19CA}"/>
              </a:ext>
            </a:extLst>
          </p:cNvPr>
          <p:cNvSpPr>
            <a:spLocks noChangeAspect="1"/>
          </p:cNvSpPr>
          <p:nvPr/>
        </p:nvSpPr>
        <p:spPr>
          <a:xfrm>
            <a:off x="9861393" y="4007575"/>
            <a:ext cx="720000" cy="720001"/>
          </a:xfrm>
          <a:custGeom>
            <a:avLst/>
            <a:gdLst>
              <a:gd name="connsiteX0" fmla="*/ 422489 w 720000"/>
              <a:gd name="connsiteY0" fmla="*/ 549233 h 720001"/>
              <a:gd name="connsiteX1" fmla="*/ 524943 w 720000"/>
              <a:gd name="connsiteY1" fmla="*/ 621942 h 720001"/>
              <a:gd name="connsiteX2" fmla="*/ 527441 w 720000"/>
              <a:gd name="connsiteY2" fmla="*/ 636647 h 720001"/>
              <a:gd name="connsiteX3" fmla="*/ 518830 w 720000"/>
              <a:gd name="connsiteY3" fmla="*/ 641091 h 720001"/>
              <a:gd name="connsiteX4" fmla="*/ 512736 w 720000"/>
              <a:gd name="connsiteY4" fmla="*/ 639143 h 720001"/>
              <a:gd name="connsiteX5" fmla="*/ 410281 w 720000"/>
              <a:gd name="connsiteY5" fmla="*/ 566435 h 720001"/>
              <a:gd name="connsiteX6" fmla="*/ 407783 w 720000"/>
              <a:gd name="connsiteY6" fmla="*/ 551730 h 720001"/>
              <a:gd name="connsiteX7" fmla="*/ 422489 w 720000"/>
              <a:gd name="connsiteY7" fmla="*/ 549233 h 720001"/>
              <a:gd name="connsiteX8" fmla="*/ 366105 w 720000"/>
              <a:gd name="connsiteY8" fmla="*/ 509217 h 720001"/>
              <a:gd name="connsiteX9" fmla="*/ 388630 w 720000"/>
              <a:gd name="connsiteY9" fmla="*/ 525205 h 720001"/>
              <a:gd name="connsiteX10" fmla="*/ 391126 w 720000"/>
              <a:gd name="connsiteY10" fmla="*/ 539910 h 720001"/>
              <a:gd name="connsiteX11" fmla="*/ 382516 w 720000"/>
              <a:gd name="connsiteY11" fmla="*/ 544353 h 720001"/>
              <a:gd name="connsiteX12" fmla="*/ 376421 w 720000"/>
              <a:gd name="connsiteY12" fmla="*/ 542406 h 720001"/>
              <a:gd name="connsiteX13" fmla="*/ 353895 w 720000"/>
              <a:gd name="connsiteY13" fmla="*/ 526420 h 720001"/>
              <a:gd name="connsiteX14" fmla="*/ 351399 w 720000"/>
              <a:gd name="connsiteY14" fmla="*/ 511713 h 720001"/>
              <a:gd name="connsiteX15" fmla="*/ 366105 w 720000"/>
              <a:gd name="connsiteY15" fmla="*/ 509217 h 720001"/>
              <a:gd name="connsiteX16" fmla="*/ 349455 w 720000"/>
              <a:gd name="connsiteY16" fmla="*/ 320626 h 720001"/>
              <a:gd name="connsiteX17" fmla="*/ 333295 w 720000"/>
              <a:gd name="connsiteY17" fmla="*/ 333554 h 720001"/>
              <a:gd name="connsiteX18" fmla="*/ 309086 w 720000"/>
              <a:gd name="connsiteY18" fmla="*/ 343292 h 720001"/>
              <a:gd name="connsiteX19" fmla="*/ 300487 w 720000"/>
              <a:gd name="connsiteY19" fmla="*/ 343152 h 720001"/>
              <a:gd name="connsiteX20" fmla="*/ 280366 w 720000"/>
              <a:gd name="connsiteY20" fmla="*/ 335711 h 720001"/>
              <a:gd name="connsiteX21" fmla="*/ 280366 w 720000"/>
              <a:gd name="connsiteY21" fmla="*/ 505036 h 720001"/>
              <a:gd name="connsiteX22" fmla="*/ 349455 w 720000"/>
              <a:gd name="connsiteY22" fmla="*/ 456006 h 720001"/>
              <a:gd name="connsiteX23" fmla="*/ 181314 w 720000"/>
              <a:gd name="connsiteY23" fmla="*/ 241318 h 720001"/>
              <a:gd name="connsiteX24" fmla="*/ 163001 w 720000"/>
              <a:gd name="connsiteY24" fmla="*/ 250474 h 720001"/>
              <a:gd name="connsiteX25" fmla="*/ 156367 w 720000"/>
              <a:gd name="connsiteY25" fmla="*/ 261207 h 720001"/>
              <a:gd name="connsiteX26" fmla="*/ 156367 w 720000"/>
              <a:gd name="connsiteY26" fmla="*/ 369239 h 720001"/>
              <a:gd name="connsiteX27" fmla="*/ 161204 w 720000"/>
              <a:gd name="connsiteY27" fmla="*/ 389728 h 720001"/>
              <a:gd name="connsiteX28" fmla="*/ 171847 w 720000"/>
              <a:gd name="connsiteY28" fmla="*/ 411017 h 720001"/>
              <a:gd name="connsiteX29" fmla="*/ 178912 w 720000"/>
              <a:gd name="connsiteY29" fmla="*/ 440942 h 720001"/>
              <a:gd name="connsiteX30" fmla="*/ 178912 w 720000"/>
              <a:gd name="connsiteY30" fmla="*/ 577036 h 720001"/>
              <a:gd name="connsiteX31" fmla="*/ 214183 w 720000"/>
              <a:gd name="connsiteY31" fmla="*/ 552005 h 720001"/>
              <a:gd name="connsiteX32" fmla="*/ 214183 w 720000"/>
              <a:gd name="connsiteY32" fmla="*/ 438909 h 720001"/>
              <a:gd name="connsiteX33" fmla="*/ 224729 w 720000"/>
              <a:gd name="connsiteY33" fmla="*/ 428362 h 720001"/>
              <a:gd name="connsiteX34" fmla="*/ 235276 w 720000"/>
              <a:gd name="connsiteY34" fmla="*/ 438909 h 720001"/>
              <a:gd name="connsiteX35" fmla="*/ 235276 w 720000"/>
              <a:gd name="connsiteY35" fmla="*/ 537036 h 720001"/>
              <a:gd name="connsiteX36" fmla="*/ 259273 w 720000"/>
              <a:gd name="connsiteY36" fmla="*/ 520006 h 720001"/>
              <a:gd name="connsiteX37" fmla="*/ 259273 w 720000"/>
              <a:gd name="connsiteY37" fmla="*/ 308715 h 720001"/>
              <a:gd name="connsiteX38" fmla="*/ 266329 w 720000"/>
              <a:gd name="connsiteY38" fmla="*/ 298763 h 720001"/>
              <a:gd name="connsiteX39" fmla="*/ 278056 w 720000"/>
              <a:gd name="connsiteY39" fmla="*/ 302129 h 720001"/>
              <a:gd name="connsiteX40" fmla="*/ 287215 w 720000"/>
              <a:gd name="connsiteY40" fmla="*/ 313580 h 720001"/>
              <a:gd name="connsiteX41" fmla="*/ 302841 w 720000"/>
              <a:gd name="connsiteY41" fmla="*/ 322190 h 720001"/>
              <a:gd name="connsiteX42" fmla="*/ 307525 w 720000"/>
              <a:gd name="connsiteY42" fmla="*/ 322256 h 720001"/>
              <a:gd name="connsiteX43" fmla="*/ 320118 w 720000"/>
              <a:gd name="connsiteY43" fmla="*/ 317081 h 720001"/>
              <a:gd name="connsiteX44" fmla="*/ 367500 w 720000"/>
              <a:gd name="connsiteY44" fmla="*/ 279180 h 720001"/>
              <a:gd name="connsiteX45" fmla="*/ 371999 w 720000"/>
              <a:gd name="connsiteY45" fmla="*/ 270162 h 720001"/>
              <a:gd name="connsiteX46" fmla="*/ 367936 w 720000"/>
              <a:gd name="connsiteY46" fmla="*/ 260796 h 720001"/>
              <a:gd name="connsiteX47" fmla="*/ 351555 w 720000"/>
              <a:gd name="connsiteY47" fmla="*/ 261207 h 720001"/>
              <a:gd name="connsiteX48" fmla="*/ 313752 w 720000"/>
              <a:gd name="connsiteY48" fmla="*/ 291445 h 720001"/>
              <a:gd name="connsiteX49" fmla="*/ 298929 w 720000"/>
              <a:gd name="connsiteY49" fmla="*/ 289800 h 720001"/>
              <a:gd name="connsiteX50" fmla="*/ 267918 w 720000"/>
              <a:gd name="connsiteY50" fmla="*/ 251051 h 720001"/>
              <a:gd name="connsiteX51" fmla="*/ 258543 w 720000"/>
              <a:gd name="connsiteY51" fmla="*/ 246547 h 720001"/>
              <a:gd name="connsiteX52" fmla="*/ 243836 w 720000"/>
              <a:gd name="connsiteY52" fmla="*/ 243084 h 720001"/>
              <a:gd name="connsiteX53" fmla="*/ 228888 w 720000"/>
              <a:gd name="connsiteY53" fmla="*/ 258033 h 720001"/>
              <a:gd name="connsiteX54" fmla="*/ 213458 w 720000"/>
              <a:gd name="connsiteY54" fmla="*/ 264424 h 720001"/>
              <a:gd name="connsiteX55" fmla="*/ 198029 w 720000"/>
              <a:gd name="connsiteY55" fmla="*/ 258031 h 720001"/>
              <a:gd name="connsiteX56" fmla="*/ 201456 w 720000"/>
              <a:gd name="connsiteY56" fmla="*/ 212730 h 720001"/>
              <a:gd name="connsiteX57" fmla="*/ 201456 w 720000"/>
              <a:gd name="connsiteY57" fmla="*/ 217762 h 720001"/>
              <a:gd name="connsiteX58" fmla="*/ 198525 w 720000"/>
              <a:gd name="connsiteY58" fmla="*/ 228701 h 720001"/>
              <a:gd name="connsiteX59" fmla="*/ 212941 w 720000"/>
              <a:gd name="connsiteY59" fmla="*/ 243117 h 720001"/>
              <a:gd name="connsiteX60" fmla="*/ 213454 w 720000"/>
              <a:gd name="connsiteY60" fmla="*/ 243330 h 720001"/>
              <a:gd name="connsiteX61" fmla="*/ 213967 w 720000"/>
              <a:gd name="connsiteY61" fmla="*/ 243118 h 720001"/>
              <a:gd name="connsiteX62" fmla="*/ 228916 w 720000"/>
              <a:gd name="connsiteY62" fmla="*/ 228168 h 720001"/>
              <a:gd name="connsiteX63" fmla="*/ 225454 w 720000"/>
              <a:gd name="connsiteY63" fmla="*/ 213455 h 720001"/>
              <a:gd name="connsiteX64" fmla="*/ 225454 w 720000"/>
              <a:gd name="connsiteY64" fmla="*/ 212730 h 720001"/>
              <a:gd name="connsiteX65" fmla="*/ 202183 w 720000"/>
              <a:gd name="connsiteY65" fmla="*/ 111275 h 720001"/>
              <a:gd name="connsiteX66" fmla="*/ 178911 w 720000"/>
              <a:gd name="connsiteY66" fmla="*/ 134547 h 720001"/>
              <a:gd name="connsiteX67" fmla="*/ 178911 w 720000"/>
              <a:gd name="connsiteY67" fmla="*/ 157092 h 720001"/>
              <a:gd name="connsiteX68" fmla="*/ 213456 w 720000"/>
              <a:gd name="connsiteY68" fmla="*/ 191635 h 720001"/>
              <a:gd name="connsiteX69" fmla="*/ 247999 w 720000"/>
              <a:gd name="connsiteY69" fmla="*/ 157092 h 720001"/>
              <a:gd name="connsiteX70" fmla="*/ 247999 w 720000"/>
              <a:gd name="connsiteY70" fmla="*/ 134547 h 720001"/>
              <a:gd name="connsiteX71" fmla="*/ 224728 w 720000"/>
              <a:gd name="connsiteY71" fmla="*/ 111275 h 720001"/>
              <a:gd name="connsiteX72" fmla="*/ 360001 w 720000"/>
              <a:gd name="connsiteY72" fmla="*/ 0 h 720001"/>
              <a:gd name="connsiteX73" fmla="*/ 370548 w 720000"/>
              <a:gd name="connsiteY73" fmla="*/ 10547 h 720001"/>
              <a:gd name="connsiteX74" fmla="*/ 370548 w 720000"/>
              <a:gd name="connsiteY74" fmla="*/ 22544 h 720001"/>
              <a:gd name="connsiteX75" fmla="*/ 529090 w 720000"/>
              <a:gd name="connsiteY75" fmla="*/ 22544 h 720001"/>
              <a:gd name="connsiteX76" fmla="*/ 538062 w 720000"/>
              <a:gd name="connsiteY76" fmla="*/ 27546 h 720001"/>
              <a:gd name="connsiteX77" fmla="*/ 538523 w 720000"/>
              <a:gd name="connsiteY77" fmla="*/ 37808 h 720001"/>
              <a:gd name="connsiteX78" fmla="*/ 518336 w 720000"/>
              <a:gd name="connsiteY78" fmla="*/ 78182 h 720001"/>
              <a:gd name="connsiteX79" fmla="*/ 538523 w 720000"/>
              <a:gd name="connsiteY79" fmla="*/ 118555 h 720001"/>
              <a:gd name="connsiteX80" fmla="*/ 538062 w 720000"/>
              <a:gd name="connsiteY80" fmla="*/ 128818 h 720001"/>
              <a:gd name="connsiteX81" fmla="*/ 529090 w 720000"/>
              <a:gd name="connsiteY81" fmla="*/ 133820 h 720001"/>
              <a:gd name="connsiteX82" fmla="*/ 405091 w 720000"/>
              <a:gd name="connsiteY82" fmla="*/ 133820 h 720001"/>
              <a:gd name="connsiteX83" fmla="*/ 394544 w 720000"/>
              <a:gd name="connsiteY83" fmla="*/ 123273 h 720001"/>
              <a:gd name="connsiteX84" fmla="*/ 405091 w 720000"/>
              <a:gd name="connsiteY84" fmla="*/ 112726 h 720001"/>
              <a:gd name="connsiteX85" fmla="*/ 512025 w 720000"/>
              <a:gd name="connsiteY85" fmla="*/ 112726 h 720001"/>
              <a:gd name="connsiteX86" fmla="*/ 497112 w 720000"/>
              <a:gd name="connsiteY86" fmla="*/ 82900 h 720001"/>
              <a:gd name="connsiteX87" fmla="*/ 497112 w 720000"/>
              <a:gd name="connsiteY87" fmla="*/ 73465 h 720001"/>
              <a:gd name="connsiteX88" fmla="*/ 512025 w 720000"/>
              <a:gd name="connsiteY88" fmla="*/ 43639 h 720001"/>
              <a:gd name="connsiteX89" fmla="*/ 370548 w 720000"/>
              <a:gd name="connsiteY89" fmla="*/ 43639 h 720001"/>
              <a:gd name="connsiteX90" fmla="*/ 370548 w 720000"/>
              <a:gd name="connsiteY90" fmla="*/ 238598 h 720001"/>
              <a:gd name="connsiteX91" fmla="*/ 382073 w 720000"/>
              <a:gd name="connsiteY91" fmla="*/ 245143 h 720001"/>
              <a:gd name="connsiteX92" fmla="*/ 393080 w 720000"/>
              <a:gd name="connsiteY92" fmla="*/ 270796 h 720001"/>
              <a:gd name="connsiteX93" fmla="*/ 380673 w 720000"/>
              <a:gd name="connsiteY93" fmla="*/ 295653 h 720001"/>
              <a:gd name="connsiteX94" fmla="*/ 370548 w 720000"/>
              <a:gd name="connsiteY94" fmla="*/ 303751 h 720001"/>
              <a:gd name="connsiteX95" fmla="*/ 370548 w 720000"/>
              <a:gd name="connsiteY95" fmla="*/ 456006 h 720001"/>
              <a:gd name="connsiteX96" fmla="*/ 715557 w 720000"/>
              <a:gd name="connsiteY96" fmla="*/ 700853 h 720001"/>
              <a:gd name="connsiteX97" fmla="*/ 718055 w 720000"/>
              <a:gd name="connsiteY97" fmla="*/ 715558 h 720001"/>
              <a:gd name="connsiteX98" fmla="*/ 709444 w 720000"/>
              <a:gd name="connsiteY98" fmla="*/ 720001 h 720001"/>
              <a:gd name="connsiteX99" fmla="*/ 703349 w 720000"/>
              <a:gd name="connsiteY99" fmla="*/ 718054 h 720001"/>
              <a:gd name="connsiteX100" fmla="*/ 360001 w 720000"/>
              <a:gd name="connsiteY100" fmla="*/ 474387 h 720001"/>
              <a:gd name="connsiteX101" fmla="*/ 16652 w 720000"/>
              <a:gd name="connsiteY101" fmla="*/ 718054 h 720001"/>
              <a:gd name="connsiteX102" fmla="*/ 1947 w 720000"/>
              <a:gd name="connsiteY102" fmla="*/ 715558 h 720001"/>
              <a:gd name="connsiteX103" fmla="*/ 4443 w 720000"/>
              <a:gd name="connsiteY103" fmla="*/ 700853 h 720001"/>
              <a:gd name="connsiteX104" fmla="*/ 157817 w 720000"/>
              <a:gd name="connsiteY104" fmla="*/ 592005 h 720001"/>
              <a:gd name="connsiteX105" fmla="*/ 157817 w 720000"/>
              <a:gd name="connsiteY105" fmla="*/ 440941 h 720001"/>
              <a:gd name="connsiteX106" fmla="*/ 152981 w 720000"/>
              <a:gd name="connsiteY106" fmla="*/ 420452 h 720001"/>
              <a:gd name="connsiteX107" fmla="*/ 142337 w 720000"/>
              <a:gd name="connsiteY107" fmla="*/ 399163 h 720001"/>
              <a:gd name="connsiteX108" fmla="*/ 135274 w 720000"/>
              <a:gd name="connsiteY108" fmla="*/ 369239 h 720001"/>
              <a:gd name="connsiteX109" fmla="*/ 135274 w 720000"/>
              <a:gd name="connsiteY109" fmla="*/ 261207 h 720001"/>
              <a:gd name="connsiteX110" fmla="*/ 153568 w 720000"/>
              <a:gd name="connsiteY110" fmla="*/ 231608 h 720001"/>
              <a:gd name="connsiteX111" fmla="*/ 179964 w 720000"/>
              <a:gd name="connsiteY111" fmla="*/ 218409 h 720001"/>
              <a:gd name="connsiteX112" fmla="*/ 180365 w 720000"/>
              <a:gd name="connsiteY112" fmla="*/ 217761 h 720001"/>
              <a:gd name="connsiteX113" fmla="*/ 180365 w 720000"/>
              <a:gd name="connsiteY113" fmla="*/ 201787 h 720001"/>
              <a:gd name="connsiteX114" fmla="*/ 157819 w 720000"/>
              <a:gd name="connsiteY114" fmla="*/ 157092 h 720001"/>
              <a:gd name="connsiteX115" fmla="*/ 157819 w 720000"/>
              <a:gd name="connsiteY115" fmla="*/ 134547 h 720001"/>
              <a:gd name="connsiteX116" fmla="*/ 202184 w 720000"/>
              <a:gd name="connsiteY116" fmla="*/ 90181 h 720001"/>
              <a:gd name="connsiteX117" fmla="*/ 224729 w 720000"/>
              <a:gd name="connsiteY117" fmla="*/ 90181 h 720001"/>
              <a:gd name="connsiteX118" fmla="*/ 269094 w 720000"/>
              <a:gd name="connsiteY118" fmla="*/ 134547 h 720001"/>
              <a:gd name="connsiteX119" fmla="*/ 269094 w 720000"/>
              <a:gd name="connsiteY119" fmla="*/ 157092 h 720001"/>
              <a:gd name="connsiteX120" fmla="*/ 246549 w 720000"/>
              <a:gd name="connsiteY120" fmla="*/ 201787 h 720001"/>
              <a:gd name="connsiteX121" fmla="*/ 246549 w 720000"/>
              <a:gd name="connsiteY121" fmla="*/ 213455 h 720001"/>
              <a:gd name="connsiteX122" fmla="*/ 258547 w 720000"/>
              <a:gd name="connsiteY122" fmla="*/ 225453 h 720001"/>
              <a:gd name="connsiteX123" fmla="*/ 284387 w 720000"/>
              <a:gd name="connsiteY123" fmla="*/ 237874 h 720001"/>
              <a:gd name="connsiteX124" fmla="*/ 308806 w 720000"/>
              <a:gd name="connsiteY124" fmla="*/ 268387 h 720001"/>
              <a:gd name="connsiteX125" fmla="*/ 338376 w 720000"/>
              <a:gd name="connsiteY125" fmla="*/ 244735 h 720001"/>
              <a:gd name="connsiteX126" fmla="*/ 349454 w 720000"/>
              <a:gd name="connsiteY126" fmla="*/ 238766 h 720001"/>
              <a:gd name="connsiteX127" fmla="*/ 349454 w 720000"/>
              <a:gd name="connsiteY127" fmla="*/ 10547 h 720001"/>
              <a:gd name="connsiteX128" fmla="*/ 360001 w 720000"/>
              <a:gd name="connsiteY128" fmla="*/ 0 h 7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720000" h="720001">
                <a:moveTo>
                  <a:pt x="422489" y="549233"/>
                </a:moveTo>
                <a:lnTo>
                  <a:pt x="524943" y="621942"/>
                </a:lnTo>
                <a:cubicBezTo>
                  <a:pt x="529694" y="625313"/>
                  <a:pt x="530812" y="631897"/>
                  <a:pt x="527441" y="636647"/>
                </a:cubicBezTo>
                <a:cubicBezTo>
                  <a:pt x="525385" y="639544"/>
                  <a:pt x="522132" y="641091"/>
                  <a:pt x="518830" y="641091"/>
                </a:cubicBezTo>
                <a:cubicBezTo>
                  <a:pt x="516720" y="641091"/>
                  <a:pt x="514588" y="640459"/>
                  <a:pt x="512736" y="639143"/>
                </a:cubicBezTo>
                <a:lnTo>
                  <a:pt x="410281" y="566435"/>
                </a:lnTo>
                <a:cubicBezTo>
                  <a:pt x="405531" y="563064"/>
                  <a:pt x="404413" y="556480"/>
                  <a:pt x="407783" y="551730"/>
                </a:cubicBezTo>
                <a:cubicBezTo>
                  <a:pt x="411154" y="546979"/>
                  <a:pt x="417740" y="545861"/>
                  <a:pt x="422489" y="549233"/>
                </a:cubicBezTo>
                <a:close/>
                <a:moveTo>
                  <a:pt x="366105" y="509217"/>
                </a:moveTo>
                <a:lnTo>
                  <a:pt x="388630" y="525205"/>
                </a:lnTo>
                <a:cubicBezTo>
                  <a:pt x="393381" y="528575"/>
                  <a:pt x="394499" y="535159"/>
                  <a:pt x="391126" y="539910"/>
                </a:cubicBezTo>
                <a:cubicBezTo>
                  <a:pt x="389069" y="542807"/>
                  <a:pt x="385818" y="544353"/>
                  <a:pt x="382516" y="544353"/>
                </a:cubicBezTo>
                <a:cubicBezTo>
                  <a:pt x="380405" y="544353"/>
                  <a:pt x="378273" y="543721"/>
                  <a:pt x="376421" y="542406"/>
                </a:cubicBezTo>
                <a:lnTo>
                  <a:pt x="353895" y="526420"/>
                </a:lnTo>
                <a:cubicBezTo>
                  <a:pt x="349145" y="523048"/>
                  <a:pt x="348028" y="516464"/>
                  <a:pt x="351399" y="511713"/>
                </a:cubicBezTo>
                <a:cubicBezTo>
                  <a:pt x="354770" y="506963"/>
                  <a:pt x="361356" y="505848"/>
                  <a:pt x="366105" y="509217"/>
                </a:cubicBezTo>
                <a:close/>
                <a:moveTo>
                  <a:pt x="349455" y="320626"/>
                </a:moveTo>
                <a:lnTo>
                  <a:pt x="333295" y="333554"/>
                </a:lnTo>
                <a:cubicBezTo>
                  <a:pt x="326134" y="339279"/>
                  <a:pt x="317764" y="342647"/>
                  <a:pt x="309086" y="343292"/>
                </a:cubicBezTo>
                <a:cubicBezTo>
                  <a:pt x="306130" y="343509"/>
                  <a:pt x="303236" y="343465"/>
                  <a:pt x="300487" y="343152"/>
                </a:cubicBezTo>
                <a:cubicBezTo>
                  <a:pt x="293155" y="342335"/>
                  <a:pt x="286289" y="339767"/>
                  <a:pt x="280366" y="335711"/>
                </a:cubicBezTo>
                <a:lnTo>
                  <a:pt x="280366" y="505036"/>
                </a:lnTo>
                <a:lnTo>
                  <a:pt x="349455" y="456006"/>
                </a:lnTo>
                <a:close/>
                <a:moveTo>
                  <a:pt x="181314" y="241318"/>
                </a:moveTo>
                <a:lnTo>
                  <a:pt x="163001" y="250474"/>
                </a:lnTo>
                <a:cubicBezTo>
                  <a:pt x="158910" y="252520"/>
                  <a:pt x="156367" y="256632"/>
                  <a:pt x="156367" y="261207"/>
                </a:cubicBezTo>
                <a:lnTo>
                  <a:pt x="156367" y="369239"/>
                </a:lnTo>
                <a:cubicBezTo>
                  <a:pt x="156367" y="376315"/>
                  <a:pt x="158039" y="383400"/>
                  <a:pt x="161204" y="389728"/>
                </a:cubicBezTo>
                <a:lnTo>
                  <a:pt x="171847" y="411017"/>
                </a:lnTo>
                <a:cubicBezTo>
                  <a:pt x="176468" y="420262"/>
                  <a:pt x="178911" y="430608"/>
                  <a:pt x="178912" y="440942"/>
                </a:cubicBezTo>
                <a:lnTo>
                  <a:pt x="178912" y="577036"/>
                </a:lnTo>
                <a:lnTo>
                  <a:pt x="214183" y="552005"/>
                </a:lnTo>
                <a:lnTo>
                  <a:pt x="214183" y="438909"/>
                </a:lnTo>
                <a:cubicBezTo>
                  <a:pt x="214183" y="433083"/>
                  <a:pt x="218905" y="428362"/>
                  <a:pt x="224729" y="428362"/>
                </a:cubicBezTo>
                <a:cubicBezTo>
                  <a:pt x="230554" y="428362"/>
                  <a:pt x="235276" y="433083"/>
                  <a:pt x="235276" y="438909"/>
                </a:cubicBezTo>
                <a:lnTo>
                  <a:pt x="235276" y="537036"/>
                </a:lnTo>
                <a:lnTo>
                  <a:pt x="259273" y="520006"/>
                </a:lnTo>
                <a:lnTo>
                  <a:pt x="259273" y="308715"/>
                </a:lnTo>
                <a:cubicBezTo>
                  <a:pt x="259273" y="304237"/>
                  <a:pt x="262102" y="300246"/>
                  <a:pt x="266329" y="298763"/>
                </a:cubicBezTo>
                <a:cubicBezTo>
                  <a:pt x="270558" y="297283"/>
                  <a:pt x="275257" y="298631"/>
                  <a:pt x="278056" y="302129"/>
                </a:cubicBezTo>
                <a:lnTo>
                  <a:pt x="287215" y="313580"/>
                </a:lnTo>
                <a:cubicBezTo>
                  <a:pt x="291100" y="318444"/>
                  <a:pt x="296649" y="321501"/>
                  <a:pt x="302841" y="322190"/>
                </a:cubicBezTo>
                <a:cubicBezTo>
                  <a:pt x="304308" y="322358"/>
                  <a:pt x="305879" y="322379"/>
                  <a:pt x="307525" y="322256"/>
                </a:cubicBezTo>
                <a:cubicBezTo>
                  <a:pt x="311939" y="321927"/>
                  <a:pt x="316296" y="320138"/>
                  <a:pt x="320118" y="317081"/>
                </a:cubicBezTo>
                <a:lnTo>
                  <a:pt x="367500" y="279180"/>
                </a:lnTo>
                <a:cubicBezTo>
                  <a:pt x="370254" y="276979"/>
                  <a:pt x="371892" y="273693"/>
                  <a:pt x="371999" y="270162"/>
                </a:cubicBezTo>
                <a:cubicBezTo>
                  <a:pt x="372107" y="266586"/>
                  <a:pt x="370663" y="263260"/>
                  <a:pt x="367936" y="260796"/>
                </a:cubicBezTo>
                <a:cubicBezTo>
                  <a:pt x="363758" y="257022"/>
                  <a:pt x="356564" y="257205"/>
                  <a:pt x="351555" y="261207"/>
                </a:cubicBezTo>
                <a:lnTo>
                  <a:pt x="313752" y="291445"/>
                </a:lnTo>
                <a:cubicBezTo>
                  <a:pt x="309201" y="295083"/>
                  <a:pt x="302565" y="294344"/>
                  <a:pt x="298929" y="289800"/>
                </a:cubicBezTo>
                <a:lnTo>
                  <a:pt x="267918" y="251051"/>
                </a:lnTo>
                <a:cubicBezTo>
                  <a:pt x="265630" y="248190"/>
                  <a:pt x="262214" y="246549"/>
                  <a:pt x="258543" y="246547"/>
                </a:cubicBezTo>
                <a:cubicBezTo>
                  <a:pt x="253262" y="246547"/>
                  <a:pt x="248270" y="245295"/>
                  <a:pt x="243836" y="243084"/>
                </a:cubicBezTo>
                <a:lnTo>
                  <a:pt x="228888" y="258033"/>
                </a:lnTo>
                <a:cubicBezTo>
                  <a:pt x="224767" y="262155"/>
                  <a:pt x="219287" y="264424"/>
                  <a:pt x="213458" y="264424"/>
                </a:cubicBezTo>
                <a:cubicBezTo>
                  <a:pt x="207629" y="264424"/>
                  <a:pt x="202151" y="262155"/>
                  <a:pt x="198029" y="258031"/>
                </a:cubicBezTo>
                <a:close/>
                <a:moveTo>
                  <a:pt x="201456" y="212730"/>
                </a:moveTo>
                <a:lnTo>
                  <a:pt x="201456" y="217762"/>
                </a:lnTo>
                <a:cubicBezTo>
                  <a:pt x="201456" y="221702"/>
                  <a:pt x="200408" y="225449"/>
                  <a:pt x="198525" y="228701"/>
                </a:cubicBezTo>
                <a:lnTo>
                  <a:pt x="212941" y="243117"/>
                </a:lnTo>
                <a:cubicBezTo>
                  <a:pt x="212994" y="243170"/>
                  <a:pt x="213155" y="243330"/>
                  <a:pt x="213454" y="243330"/>
                </a:cubicBezTo>
                <a:cubicBezTo>
                  <a:pt x="213755" y="243330"/>
                  <a:pt x="213915" y="243170"/>
                  <a:pt x="213967" y="243118"/>
                </a:cubicBezTo>
                <a:lnTo>
                  <a:pt x="228916" y="228168"/>
                </a:lnTo>
                <a:cubicBezTo>
                  <a:pt x="226705" y="223733"/>
                  <a:pt x="225454" y="218738"/>
                  <a:pt x="225454" y="213455"/>
                </a:cubicBezTo>
                <a:lnTo>
                  <a:pt x="225454" y="212730"/>
                </a:lnTo>
                <a:close/>
                <a:moveTo>
                  <a:pt x="202183" y="111275"/>
                </a:moveTo>
                <a:cubicBezTo>
                  <a:pt x="189351" y="111275"/>
                  <a:pt x="178911" y="121715"/>
                  <a:pt x="178911" y="134547"/>
                </a:cubicBezTo>
                <a:lnTo>
                  <a:pt x="178911" y="157092"/>
                </a:lnTo>
                <a:cubicBezTo>
                  <a:pt x="178911" y="176138"/>
                  <a:pt x="194409" y="191635"/>
                  <a:pt x="213456" y="191635"/>
                </a:cubicBezTo>
                <a:cubicBezTo>
                  <a:pt x="232502" y="191635"/>
                  <a:pt x="247999" y="176140"/>
                  <a:pt x="247999" y="157092"/>
                </a:cubicBezTo>
                <a:lnTo>
                  <a:pt x="247999" y="134547"/>
                </a:lnTo>
                <a:cubicBezTo>
                  <a:pt x="247999" y="121715"/>
                  <a:pt x="237560" y="111275"/>
                  <a:pt x="224728" y="111275"/>
                </a:cubicBezTo>
                <a:close/>
                <a:moveTo>
                  <a:pt x="360001" y="0"/>
                </a:moveTo>
                <a:cubicBezTo>
                  <a:pt x="365826" y="0"/>
                  <a:pt x="370548" y="4721"/>
                  <a:pt x="370548" y="10547"/>
                </a:cubicBezTo>
                <a:lnTo>
                  <a:pt x="370548" y="22544"/>
                </a:lnTo>
                <a:lnTo>
                  <a:pt x="529090" y="22544"/>
                </a:lnTo>
                <a:cubicBezTo>
                  <a:pt x="532745" y="22544"/>
                  <a:pt x="536139" y="24436"/>
                  <a:pt x="538062" y="27546"/>
                </a:cubicBezTo>
                <a:cubicBezTo>
                  <a:pt x="539984" y="30656"/>
                  <a:pt x="540158" y="34539"/>
                  <a:pt x="538523" y="37808"/>
                </a:cubicBezTo>
                <a:lnTo>
                  <a:pt x="518336" y="78182"/>
                </a:lnTo>
                <a:lnTo>
                  <a:pt x="538523" y="118555"/>
                </a:lnTo>
                <a:cubicBezTo>
                  <a:pt x="540158" y="121825"/>
                  <a:pt x="539984" y="125708"/>
                  <a:pt x="538062" y="128818"/>
                </a:cubicBezTo>
                <a:cubicBezTo>
                  <a:pt x="536139" y="131927"/>
                  <a:pt x="532745" y="133820"/>
                  <a:pt x="529090" y="133820"/>
                </a:cubicBezTo>
                <a:lnTo>
                  <a:pt x="405091" y="133820"/>
                </a:lnTo>
                <a:cubicBezTo>
                  <a:pt x="399266" y="133820"/>
                  <a:pt x="394544" y="129099"/>
                  <a:pt x="394544" y="123273"/>
                </a:cubicBezTo>
                <a:cubicBezTo>
                  <a:pt x="394544" y="117447"/>
                  <a:pt x="399266" y="112726"/>
                  <a:pt x="405091" y="112726"/>
                </a:cubicBezTo>
                <a:lnTo>
                  <a:pt x="512025" y="112726"/>
                </a:lnTo>
                <a:lnTo>
                  <a:pt x="497112" y="82900"/>
                </a:lnTo>
                <a:cubicBezTo>
                  <a:pt x="495627" y="79930"/>
                  <a:pt x="495627" y="76435"/>
                  <a:pt x="497112" y="73465"/>
                </a:cubicBezTo>
                <a:lnTo>
                  <a:pt x="512025" y="43639"/>
                </a:lnTo>
                <a:lnTo>
                  <a:pt x="370548" y="43639"/>
                </a:lnTo>
                <a:lnTo>
                  <a:pt x="370548" y="238598"/>
                </a:lnTo>
                <a:cubicBezTo>
                  <a:pt x="374755" y="239934"/>
                  <a:pt x="378701" y="242097"/>
                  <a:pt x="382073" y="245143"/>
                </a:cubicBezTo>
                <a:cubicBezTo>
                  <a:pt x="389361" y="251726"/>
                  <a:pt x="393373" y="261077"/>
                  <a:pt x="393080" y="270796"/>
                </a:cubicBezTo>
                <a:cubicBezTo>
                  <a:pt x="392788" y="280522"/>
                  <a:pt x="388265" y="289583"/>
                  <a:pt x="380673" y="295653"/>
                </a:cubicBezTo>
                <a:lnTo>
                  <a:pt x="370548" y="303751"/>
                </a:lnTo>
                <a:lnTo>
                  <a:pt x="370548" y="456006"/>
                </a:lnTo>
                <a:lnTo>
                  <a:pt x="715557" y="700853"/>
                </a:lnTo>
                <a:cubicBezTo>
                  <a:pt x="720307" y="704223"/>
                  <a:pt x="721425" y="710807"/>
                  <a:pt x="718055" y="715558"/>
                </a:cubicBezTo>
                <a:cubicBezTo>
                  <a:pt x="715997" y="718455"/>
                  <a:pt x="712746" y="720001"/>
                  <a:pt x="709444" y="720001"/>
                </a:cubicBezTo>
                <a:cubicBezTo>
                  <a:pt x="707333" y="720001"/>
                  <a:pt x="705203" y="719370"/>
                  <a:pt x="703349" y="718054"/>
                </a:cubicBezTo>
                <a:lnTo>
                  <a:pt x="360001" y="474387"/>
                </a:lnTo>
                <a:lnTo>
                  <a:pt x="16652" y="718054"/>
                </a:lnTo>
                <a:cubicBezTo>
                  <a:pt x="11902" y="721425"/>
                  <a:pt x="5318" y="720308"/>
                  <a:pt x="1947" y="715558"/>
                </a:cubicBezTo>
                <a:cubicBezTo>
                  <a:pt x="-1425" y="710807"/>
                  <a:pt x="-306" y="704223"/>
                  <a:pt x="4443" y="700853"/>
                </a:cubicBezTo>
                <a:lnTo>
                  <a:pt x="157817" y="592005"/>
                </a:lnTo>
                <a:lnTo>
                  <a:pt x="157817" y="440941"/>
                </a:lnTo>
                <a:cubicBezTo>
                  <a:pt x="157817" y="433865"/>
                  <a:pt x="156145" y="426780"/>
                  <a:pt x="152981" y="420452"/>
                </a:cubicBezTo>
                <a:lnTo>
                  <a:pt x="142337" y="399163"/>
                </a:lnTo>
                <a:cubicBezTo>
                  <a:pt x="137716" y="389919"/>
                  <a:pt x="135274" y="379574"/>
                  <a:pt x="135274" y="369239"/>
                </a:cubicBezTo>
                <a:lnTo>
                  <a:pt x="135274" y="261207"/>
                </a:lnTo>
                <a:cubicBezTo>
                  <a:pt x="135274" y="248591"/>
                  <a:pt x="142284" y="237250"/>
                  <a:pt x="153568" y="231608"/>
                </a:cubicBezTo>
                <a:lnTo>
                  <a:pt x="179964" y="218409"/>
                </a:lnTo>
                <a:cubicBezTo>
                  <a:pt x="180212" y="218285"/>
                  <a:pt x="180365" y="218036"/>
                  <a:pt x="180365" y="217761"/>
                </a:cubicBezTo>
                <a:lnTo>
                  <a:pt x="180365" y="201787"/>
                </a:lnTo>
                <a:cubicBezTo>
                  <a:pt x="166695" y="191640"/>
                  <a:pt x="157819" y="175385"/>
                  <a:pt x="157819" y="157092"/>
                </a:cubicBezTo>
                <a:lnTo>
                  <a:pt x="157819" y="134547"/>
                </a:lnTo>
                <a:cubicBezTo>
                  <a:pt x="157819" y="110083"/>
                  <a:pt x="177721" y="90181"/>
                  <a:pt x="202184" y="90181"/>
                </a:cubicBezTo>
                <a:lnTo>
                  <a:pt x="224729" y="90181"/>
                </a:lnTo>
                <a:cubicBezTo>
                  <a:pt x="249193" y="90181"/>
                  <a:pt x="269094" y="110084"/>
                  <a:pt x="269094" y="134547"/>
                </a:cubicBezTo>
                <a:lnTo>
                  <a:pt x="269094" y="157092"/>
                </a:lnTo>
                <a:cubicBezTo>
                  <a:pt x="269094" y="175385"/>
                  <a:pt x="260218" y="191640"/>
                  <a:pt x="246549" y="201787"/>
                </a:cubicBezTo>
                <a:lnTo>
                  <a:pt x="246549" y="213455"/>
                </a:lnTo>
                <a:cubicBezTo>
                  <a:pt x="246549" y="220071"/>
                  <a:pt x="251931" y="225453"/>
                  <a:pt x="258547" y="225453"/>
                </a:cubicBezTo>
                <a:cubicBezTo>
                  <a:pt x="268666" y="225461"/>
                  <a:pt x="278081" y="229989"/>
                  <a:pt x="284387" y="237874"/>
                </a:cubicBezTo>
                <a:lnTo>
                  <a:pt x="308806" y="268387"/>
                </a:lnTo>
                <a:lnTo>
                  <a:pt x="338376" y="244735"/>
                </a:lnTo>
                <a:cubicBezTo>
                  <a:pt x="341758" y="242030"/>
                  <a:pt x="345526" y="240050"/>
                  <a:pt x="349454" y="238766"/>
                </a:cubicBezTo>
                <a:lnTo>
                  <a:pt x="349454" y="10547"/>
                </a:lnTo>
                <a:cubicBezTo>
                  <a:pt x="349454" y="4721"/>
                  <a:pt x="354176" y="0"/>
                  <a:pt x="360001" y="0"/>
                </a:cubicBezTo>
                <a:close/>
              </a:path>
            </a:pathLst>
          </a:custGeom>
          <a:solidFill>
            <a:schemeClr val="accent5"/>
          </a:solidFill>
          <a:ln w="1395" cap="flat">
            <a:no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39" name="Полилиния 38">
            <a:extLst>
              <a:ext uri="{FF2B5EF4-FFF2-40B4-BE49-F238E27FC236}">
                <a16:creationId xmlns:a16="http://schemas.microsoft.com/office/drawing/2014/main" id="{C8814F21-F6B1-CA42-80FE-061732A1556C}"/>
              </a:ext>
            </a:extLst>
          </p:cNvPr>
          <p:cNvSpPr>
            <a:spLocks noChangeAspect="1"/>
          </p:cNvSpPr>
          <p:nvPr/>
        </p:nvSpPr>
        <p:spPr>
          <a:xfrm>
            <a:off x="1542835" y="4011312"/>
            <a:ext cx="652366" cy="720000"/>
          </a:xfrm>
          <a:custGeom>
            <a:avLst/>
            <a:gdLst>
              <a:gd name="connsiteX0" fmla="*/ 539639 w 652366"/>
              <a:gd name="connsiteY0" fmla="*/ 584729 h 720000"/>
              <a:gd name="connsiteX1" fmla="*/ 539639 w 652366"/>
              <a:gd name="connsiteY1" fmla="*/ 607999 h 720000"/>
              <a:gd name="connsiteX2" fmla="*/ 551638 w 652366"/>
              <a:gd name="connsiteY2" fmla="*/ 619997 h 720000"/>
              <a:gd name="connsiteX3" fmla="*/ 563636 w 652366"/>
              <a:gd name="connsiteY3" fmla="*/ 607999 h 720000"/>
              <a:gd name="connsiteX4" fmla="*/ 563636 w 652366"/>
              <a:gd name="connsiteY4" fmla="*/ 584729 h 720000"/>
              <a:gd name="connsiteX5" fmla="*/ 381818 w 652366"/>
              <a:gd name="connsiteY5" fmla="*/ 584729 h 720000"/>
              <a:gd name="connsiteX6" fmla="*/ 381818 w 652366"/>
              <a:gd name="connsiteY6" fmla="*/ 607999 h 720000"/>
              <a:gd name="connsiteX7" fmla="*/ 393816 w 652366"/>
              <a:gd name="connsiteY7" fmla="*/ 619997 h 720000"/>
              <a:gd name="connsiteX8" fmla="*/ 405814 w 652366"/>
              <a:gd name="connsiteY8" fmla="*/ 607999 h 720000"/>
              <a:gd name="connsiteX9" fmla="*/ 405814 w 652366"/>
              <a:gd name="connsiteY9" fmla="*/ 584729 h 720000"/>
              <a:gd name="connsiteX10" fmla="*/ 337452 w 652366"/>
              <a:gd name="connsiteY10" fmla="*/ 472003 h 720000"/>
              <a:gd name="connsiteX11" fmla="*/ 314181 w 652366"/>
              <a:gd name="connsiteY11" fmla="*/ 495274 h 720000"/>
              <a:gd name="connsiteX12" fmla="*/ 314181 w 652366"/>
              <a:gd name="connsiteY12" fmla="*/ 526587 h 720000"/>
              <a:gd name="connsiteX13" fmla="*/ 360724 w 652366"/>
              <a:gd name="connsiteY13" fmla="*/ 576056 h 720000"/>
              <a:gd name="connsiteX14" fmla="*/ 360724 w 652366"/>
              <a:gd name="connsiteY14" fmla="*/ 574183 h 720000"/>
              <a:gd name="connsiteX15" fmla="*/ 371271 w 652366"/>
              <a:gd name="connsiteY15" fmla="*/ 563636 h 720000"/>
              <a:gd name="connsiteX16" fmla="*/ 416361 w 652366"/>
              <a:gd name="connsiteY16" fmla="*/ 563636 h 720000"/>
              <a:gd name="connsiteX17" fmla="*/ 426909 w 652366"/>
              <a:gd name="connsiteY17" fmla="*/ 574183 h 720000"/>
              <a:gd name="connsiteX18" fmla="*/ 426909 w 652366"/>
              <a:gd name="connsiteY18" fmla="*/ 594315 h 720000"/>
              <a:gd name="connsiteX19" fmla="*/ 472726 w 652366"/>
              <a:gd name="connsiteY19" fmla="*/ 597454 h 720000"/>
              <a:gd name="connsiteX20" fmla="*/ 483664 w 652366"/>
              <a:gd name="connsiteY20" fmla="*/ 597281 h 720000"/>
              <a:gd name="connsiteX21" fmla="*/ 494540 w 652366"/>
              <a:gd name="connsiteY21" fmla="*/ 607487 h 720000"/>
              <a:gd name="connsiteX22" fmla="*/ 484333 w 652366"/>
              <a:gd name="connsiteY22" fmla="*/ 618363 h 720000"/>
              <a:gd name="connsiteX23" fmla="*/ 472727 w 652366"/>
              <a:gd name="connsiteY23" fmla="*/ 618548 h 720000"/>
              <a:gd name="connsiteX24" fmla="*/ 426047 w 652366"/>
              <a:gd name="connsiteY24" fmla="*/ 615483 h 720000"/>
              <a:gd name="connsiteX25" fmla="*/ 393817 w 652366"/>
              <a:gd name="connsiteY25" fmla="*/ 641093 h 720000"/>
              <a:gd name="connsiteX26" fmla="*/ 360725 w 652366"/>
              <a:gd name="connsiteY26" fmla="*/ 608001 h 720000"/>
              <a:gd name="connsiteX27" fmla="*/ 360725 w 652366"/>
              <a:gd name="connsiteY27" fmla="*/ 598981 h 720000"/>
              <a:gd name="connsiteX28" fmla="*/ 325455 w 652366"/>
              <a:gd name="connsiteY28" fmla="*/ 580042 h 720000"/>
              <a:gd name="connsiteX29" fmla="*/ 325455 w 652366"/>
              <a:gd name="connsiteY29" fmla="*/ 676782 h 720000"/>
              <a:gd name="connsiteX30" fmla="*/ 347580 w 652366"/>
              <a:gd name="connsiteY30" fmla="*/ 698906 h 720000"/>
              <a:gd name="connsiteX31" fmla="*/ 597874 w 652366"/>
              <a:gd name="connsiteY31" fmla="*/ 698906 h 720000"/>
              <a:gd name="connsiteX32" fmla="*/ 619997 w 652366"/>
              <a:gd name="connsiteY32" fmla="*/ 676783 h 720000"/>
              <a:gd name="connsiteX33" fmla="*/ 619997 w 652366"/>
              <a:gd name="connsiteY33" fmla="*/ 580043 h 720000"/>
              <a:gd name="connsiteX34" fmla="*/ 584727 w 652366"/>
              <a:gd name="connsiteY34" fmla="*/ 598981 h 720000"/>
              <a:gd name="connsiteX35" fmla="*/ 584727 w 652366"/>
              <a:gd name="connsiteY35" fmla="*/ 608001 h 720000"/>
              <a:gd name="connsiteX36" fmla="*/ 551635 w 652366"/>
              <a:gd name="connsiteY36" fmla="*/ 641093 h 720000"/>
              <a:gd name="connsiteX37" fmla="*/ 518543 w 652366"/>
              <a:gd name="connsiteY37" fmla="*/ 608001 h 720000"/>
              <a:gd name="connsiteX38" fmla="*/ 518543 w 652366"/>
              <a:gd name="connsiteY38" fmla="*/ 574183 h 720000"/>
              <a:gd name="connsiteX39" fmla="*/ 529090 w 652366"/>
              <a:gd name="connsiteY39" fmla="*/ 563636 h 720000"/>
              <a:gd name="connsiteX40" fmla="*/ 574180 w 652366"/>
              <a:gd name="connsiteY40" fmla="*/ 563636 h 720000"/>
              <a:gd name="connsiteX41" fmla="*/ 584727 w 652366"/>
              <a:gd name="connsiteY41" fmla="*/ 574183 h 720000"/>
              <a:gd name="connsiteX42" fmla="*/ 584727 w 652366"/>
              <a:gd name="connsiteY42" fmla="*/ 576056 h 720000"/>
              <a:gd name="connsiteX43" fmla="*/ 631269 w 652366"/>
              <a:gd name="connsiteY43" fmla="*/ 526587 h 720000"/>
              <a:gd name="connsiteX44" fmla="*/ 631269 w 652366"/>
              <a:gd name="connsiteY44" fmla="*/ 495274 h 720000"/>
              <a:gd name="connsiteX45" fmla="*/ 607999 w 652366"/>
              <a:gd name="connsiteY45" fmla="*/ 472003 h 720000"/>
              <a:gd name="connsiteX46" fmla="*/ 438908 w 652366"/>
              <a:gd name="connsiteY46" fmla="*/ 415637 h 720000"/>
              <a:gd name="connsiteX47" fmla="*/ 426909 w 652366"/>
              <a:gd name="connsiteY47" fmla="*/ 427635 h 720000"/>
              <a:gd name="connsiteX48" fmla="*/ 426909 w 652366"/>
              <a:gd name="connsiteY48" fmla="*/ 450906 h 720000"/>
              <a:gd name="connsiteX49" fmla="*/ 518543 w 652366"/>
              <a:gd name="connsiteY49" fmla="*/ 450906 h 720000"/>
              <a:gd name="connsiteX50" fmla="*/ 518543 w 652366"/>
              <a:gd name="connsiteY50" fmla="*/ 427635 h 720000"/>
              <a:gd name="connsiteX51" fmla="*/ 506545 w 652366"/>
              <a:gd name="connsiteY51" fmla="*/ 415637 h 720000"/>
              <a:gd name="connsiteX52" fmla="*/ 228180 w 652366"/>
              <a:gd name="connsiteY52" fmla="*/ 409239 h 720000"/>
              <a:gd name="connsiteX53" fmla="*/ 217812 w 652366"/>
              <a:gd name="connsiteY53" fmla="*/ 419609 h 720000"/>
              <a:gd name="connsiteX54" fmla="*/ 217116 w 652366"/>
              <a:gd name="connsiteY54" fmla="*/ 435595 h 720000"/>
              <a:gd name="connsiteX55" fmla="*/ 239246 w 652366"/>
              <a:gd name="connsiteY55" fmla="*/ 435595 h 720000"/>
              <a:gd name="connsiteX56" fmla="*/ 238550 w 652366"/>
              <a:gd name="connsiteY56" fmla="*/ 419609 h 720000"/>
              <a:gd name="connsiteX57" fmla="*/ 438908 w 652366"/>
              <a:gd name="connsiteY57" fmla="*/ 394545 h 720000"/>
              <a:gd name="connsiteX58" fmla="*/ 506546 w 652366"/>
              <a:gd name="connsiteY58" fmla="*/ 394545 h 720000"/>
              <a:gd name="connsiteX59" fmla="*/ 539638 w 652366"/>
              <a:gd name="connsiteY59" fmla="*/ 427637 h 720000"/>
              <a:gd name="connsiteX60" fmla="*/ 539638 w 652366"/>
              <a:gd name="connsiteY60" fmla="*/ 450907 h 720000"/>
              <a:gd name="connsiteX61" fmla="*/ 608000 w 652366"/>
              <a:gd name="connsiteY61" fmla="*/ 450907 h 720000"/>
              <a:gd name="connsiteX62" fmla="*/ 652364 w 652366"/>
              <a:gd name="connsiteY62" fmla="*/ 495273 h 720000"/>
              <a:gd name="connsiteX63" fmla="*/ 652366 w 652366"/>
              <a:gd name="connsiteY63" fmla="*/ 526584 h 720000"/>
              <a:gd name="connsiteX64" fmla="*/ 641093 w 652366"/>
              <a:gd name="connsiteY64" fmla="*/ 559467 h 720000"/>
              <a:gd name="connsiteX65" fmla="*/ 641093 w 652366"/>
              <a:gd name="connsiteY65" fmla="*/ 676782 h 720000"/>
              <a:gd name="connsiteX66" fmla="*/ 597875 w 652366"/>
              <a:gd name="connsiteY66" fmla="*/ 720000 h 720000"/>
              <a:gd name="connsiteX67" fmla="*/ 347580 w 652366"/>
              <a:gd name="connsiteY67" fmla="*/ 720000 h 720000"/>
              <a:gd name="connsiteX68" fmla="*/ 304362 w 652366"/>
              <a:gd name="connsiteY68" fmla="*/ 676782 h 720000"/>
              <a:gd name="connsiteX69" fmla="*/ 304362 w 652366"/>
              <a:gd name="connsiteY69" fmla="*/ 559467 h 720000"/>
              <a:gd name="connsiteX70" fmla="*/ 293089 w 652366"/>
              <a:gd name="connsiteY70" fmla="*/ 526586 h 720000"/>
              <a:gd name="connsiteX71" fmla="*/ 293089 w 652366"/>
              <a:gd name="connsiteY71" fmla="*/ 495273 h 720000"/>
              <a:gd name="connsiteX72" fmla="*/ 337453 w 652366"/>
              <a:gd name="connsiteY72" fmla="*/ 450907 h 720000"/>
              <a:gd name="connsiteX73" fmla="*/ 405815 w 652366"/>
              <a:gd name="connsiteY73" fmla="*/ 450907 h 720000"/>
              <a:gd name="connsiteX74" fmla="*/ 405815 w 652366"/>
              <a:gd name="connsiteY74" fmla="*/ 427637 h 720000"/>
              <a:gd name="connsiteX75" fmla="*/ 438908 w 652366"/>
              <a:gd name="connsiteY75" fmla="*/ 394545 h 720000"/>
              <a:gd name="connsiteX76" fmla="*/ 310610 w 652366"/>
              <a:gd name="connsiteY76" fmla="*/ 336214 h 720000"/>
              <a:gd name="connsiteX77" fmla="*/ 243612 w 652366"/>
              <a:gd name="connsiteY77" fmla="*/ 394838 h 720000"/>
              <a:gd name="connsiteX78" fmla="*/ 269580 w 652366"/>
              <a:gd name="connsiteY78" fmla="*/ 420807 h 720000"/>
              <a:gd name="connsiteX79" fmla="*/ 277781 w 652366"/>
              <a:gd name="connsiteY79" fmla="*/ 423739 h 720000"/>
              <a:gd name="connsiteX80" fmla="*/ 285250 w 652366"/>
              <a:gd name="connsiteY80" fmla="*/ 419255 h 720000"/>
              <a:gd name="connsiteX81" fmla="*/ 328610 w 652366"/>
              <a:gd name="connsiteY81" fmla="*/ 354214 h 720000"/>
              <a:gd name="connsiteX82" fmla="*/ 145752 w 652366"/>
              <a:gd name="connsiteY82" fmla="*/ 336214 h 720000"/>
              <a:gd name="connsiteX83" fmla="*/ 127752 w 652366"/>
              <a:gd name="connsiteY83" fmla="*/ 354214 h 720000"/>
              <a:gd name="connsiteX84" fmla="*/ 171113 w 652366"/>
              <a:gd name="connsiteY84" fmla="*/ 419256 h 720000"/>
              <a:gd name="connsiteX85" fmla="*/ 178580 w 652366"/>
              <a:gd name="connsiteY85" fmla="*/ 423739 h 720000"/>
              <a:gd name="connsiteX86" fmla="*/ 186784 w 652366"/>
              <a:gd name="connsiteY86" fmla="*/ 420807 h 720000"/>
              <a:gd name="connsiteX87" fmla="*/ 212752 w 652366"/>
              <a:gd name="connsiteY87" fmla="*/ 394838 h 720000"/>
              <a:gd name="connsiteX88" fmla="*/ 166181 w 652366"/>
              <a:gd name="connsiteY88" fmla="*/ 303636 h 720000"/>
              <a:gd name="connsiteX89" fmla="*/ 166181 w 652366"/>
              <a:gd name="connsiteY89" fmla="*/ 326061 h 720000"/>
              <a:gd name="connsiteX90" fmla="*/ 228180 w 652366"/>
              <a:gd name="connsiteY90" fmla="*/ 380310 h 720000"/>
              <a:gd name="connsiteX91" fmla="*/ 290178 w 652366"/>
              <a:gd name="connsiteY91" fmla="*/ 326061 h 720000"/>
              <a:gd name="connsiteX92" fmla="*/ 290178 w 652366"/>
              <a:gd name="connsiteY92" fmla="*/ 303636 h 720000"/>
              <a:gd name="connsiteX93" fmla="*/ 228180 w 652366"/>
              <a:gd name="connsiteY93" fmla="*/ 321962 h 720000"/>
              <a:gd name="connsiteX94" fmla="*/ 166181 w 652366"/>
              <a:gd name="connsiteY94" fmla="*/ 303636 h 720000"/>
              <a:gd name="connsiteX95" fmla="*/ 228750 w 652366"/>
              <a:gd name="connsiteY95" fmla="*/ 21399 h 720000"/>
              <a:gd name="connsiteX96" fmla="*/ 154279 w 652366"/>
              <a:gd name="connsiteY96" fmla="*/ 49590 h 720000"/>
              <a:gd name="connsiteX97" fmla="*/ 146998 w 652366"/>
              <a:gd name="connsiteY97" fmla="*/ 52505 h 720000"/>
              <a:gd name="connsiteX98" fmla="*/ 130189 w 652366"/>
              <a:gd name="connsiteY98" fmla="*/ 57877 h 720000"/>
              <a:gd name="connsiteX99" fmla="*/ 114363 w 652366"/>
              <a:gd name="connsiteY99" fmla="*/ 93776 h 720000"/>
              <a:gd name="connsiteX100" fmla="*/ 122431 w 652366"/>
              <a:gd name="connsiteY100" fmla="*/ 156898 h 720000"/>
              <a:gd name="connsiteX101" fmla="*/ 134817 w 652366"/>
              <a:gd name="connsiteY101" fmla="*/ 163569 h 720000"/>
              <a:gd name="connsiteX102" fmla="*/ 146529 w 652366"/>
              <a:gd name="connsiteY102" fmla="*/ 149991 h 720000"/>
              <a:gd name="connsiteX103" fmla="*/ 161085 w 652366"/>
              <a:gd name="connsiteY103" fmla="*/ 146728 h 720000"/>
              <a:gd name="connsiteX104" fmla="*/ 164348 w 652366"/>
              <a:gd name="connsiteY104" fmla="*/ 161283 h 720000"/>
              <a:gd name="connsiteX105" fmla="*/ 142752 w 652366"/>
              <a:gd name="connsiteY105" fmla="*/ 184095 h 720000"/>
              <a:gd name="connsiteX106" fmla="*/ 129829 w 652366"/>
              <a:gd name="connsiteY106" fmla="*/ 186172 h 720000"/>
              <a:gd name="connsiteX107" fmla="*/ 122249 w 652366"/>
              <a:gd name="connsiteY107" fmla="*/ 180874 h 720000"/>
              <a:gd name="connsiteX108" fmla="*/ 112256 w 652366"/>
              <a:gd name="connsiteY108" fmla="*/ 177042 h 720000"/>
              <a:gd name="connsiteX109" fmla="*/ 104000 w 652366"/>
              <a:gd name="connsiteY109" fmla="*/ 188101 h 720000"/>
              <a:gd name="connsiteX110" fmla="*/ 104000 w 652366"/>
              <a:gd name="connsiteY110" fmla="*/ 196056 h 720000"/>
              <a:gd name="connsiteX111" fmla="*/ 112150 w 652366"/>
              <a:gd name="connsiteY111" fmla="*/ 207385 h 720000"/>
              <a:gd name="connsiteX112" fmla="*/ 114873 w 652366"/>
              <a:gd name="connsiteY112" fmla="*/ 207571 h 720000"/>
              <a:gd name="connsiteX113" fmla="*/ 136745 w 652366"/>
              <a:gd name="connsiteY113" fmla="*/ 224716 h 720000"/>
              <a:gd name="connsiteX114" fmla="*/ 228182 w 652366"/>
              <a:gd name="connsiteY114" fmla="*/ 300867 h 720000"/>
              <a:gd name="connsiteX115" fmla="*/ 319617 w 652366"/>
              <a:gd name="connsiteY115" fmla="*/ 224716 h 720000"/>
              <a:gd name="connsiteX116" fmla="*/ 341487 w 652366"/>
              <a:gd name="connsiteY116" fmla="*/ 207569 h 720000"/>
              <a:gd name="connsiteX117" fmla="*/ 344213 w 652366"/>
              <a:gd name="connsiteY117" fmla="*/ 207383 h 720000"/>
              <a:gd name="connsiteX118" fmla="*/ 352360 w 652366"/>
              <a:gd name="connsiteY118" fmla="*/ 196055 h 720000"/>
              <a:gd name="connsiteX119" fmla="*/ 352360 w 652366"/>
              <a:gd name="connsiteY119" fmla="*/ 187979 h 720000"/>
              <a:gd name="connsiteX120" fmla="*/ 344078 w 652366"/>
              <a:gd name="connsiteY120" fmla="*/ 177062 h 720000"/>
              <a:gd name="connsiteX121" fmla="*/ 335561 w 652366"/>
              <a:gd name="connsiteY121" fmla="*/ 177674 h 720000"/>
              <a:gd name="connsiteX122" fmla="*/ 315134 w 652366"/>
              <a:gd name="connsiteY122" fmla="*/ 167198 h 720000"/>
              <a:gd name="connsiteX123" fmla="*/ 306919 w 652366"/>
              <a:gd name="connsiteY123" fmla="*/ 147468 h 720000"/>
              <a:gd name="connsiteX124" fmla="*/ 147365 w 652366"/>
              <a:gd name="connsiteY124" fmla="*/ 110856 h 720000"/>
              <a:gd name="connsiteX125" fmla="*/ 148982 w 652366"/>
              <a:gd name="connsiteY125" fmla="*/ 96029 h 720000"/>
              <a:gd name="connsiteX126" fmla="*/ 163811 w 652366"/>
              <a:gd name="connsiteY126" fmla="*/ 97646 h 720000"/>
              <a:gd name="connsiteX127" fmla="*/ 310571 w 652366"/>
              <a:gd name="connsiteY127" fmla="*/ 125028 h 720000"/>
              <a:gd name="connsiteX128" fmla="*/ 322985 w 652366"/>
              <a:gd name="connsiteY128" fmla="*/ 131175 h 720000"/>
              <a:gd name="connsiteX129" fmla="*/ 333555 w 652366"/>
              <a:gd name="connsiteY129" fmla="*/ 156559 h 720000"/>
              <a:gd name="connsiteX130" fmla="*/ 343733 w 652366"/>
              <a:gd name="connsiteY130" fmla="*/ 155863 h 720000"/>
              <a:gd name="connsiteX131" fmla="*/ 324479 w 652366"/>
              <a:gd name="connsiteY131" fmla="*/ 52753 h 720000"/>
              <a:gd name="connsiteX132" fmla="*/ 228750 w 652366"/>
              <a:gd name="connsiteY132" fmla="*/ 21399 h 720000"/>
              <a:gd name="connsiteX133" fmla="*/ 227612 w 652366"/>
              <a:gd name="connsiteY133" fmla="*/ 336 h 720000"/>
              <a:gd name="connsiteX134" fmla="*/ 340427 w 652366"/>
              <a:gd name="connsiteY134" fmla="*/ 38946 h 720000"/>
              <a:gd name="connsiteX135" fmla="*/ 363619 w 652366"/>
              <a:gd name="connsiteY135" fmla="*/ 164561 h 720000"/>
              <a:gd name="connsiteX136" fmla="*/ 373457 w 652366"/>
              <a:gd name="connsiteY136" fmla="*/ 187980 h 720000"/>
              <a:gd name="connsiteX137" fmla="*/ 373457 w 652366"/>
              <a:gd name="connsiteY137" fmla="*/ 196056 h 720000"/>
              <a:gd name="connsiteX138" fmla="*/ 348444 w 652366"/>
              <a:gd name="connsiteY138" fmla="*/ 228050 h 720000"/>
              <a:gd name="connsiteX139" fmla="*/ 340367 w 652366"/>
              <a:gd name="connsiteY139" fmla="*/ 228636 h 720000"/>
              <a:gd name="connsiteX140" fmla="*/ 340338 w 652366"/>
              <a:gd name="connsiteY140" fmla="*/ 228666 h 720000"/>
              <a:gd name="connsiteX141" fmla="*/ 311274 w 652366"/>
              <a:gd name="connsiteY141" fmla="*/ 286042 h 720000"/>
              <a:gd name="connsiteX142" fmla="*/ 311274 w 652366"/>
              <a:gd name="connsiteY142" fmla="*/ 311239 h 720000"/>
              <a:gd name="connsiteX143" fmla="*/ 318549 w 652366"/>
              <a:gd name="connsiteY143" fmla="*/ 314320 h 720000"/>
              <a:gd name="connsiteX144" fmla="*/ 349383 w 652366"/>
              <a:gd name="connsiteY144" fmla="*/ 345154 h 720000"/>
              <a:gd name="connsiteX145" fmla="*/ 403105 w 652366"/>
              <a:gd name="connsiteY145" fmla="*/ 365875 h 720000"/>
              <a:gd name="connsiteX146" fmla="*/ 409148 w 652366"/>
              <a:gd name="connsiteY146" fmla="*/ 379513 h 720000"/>
              <a:gd name="connsiteX147" fmla="*/ 399305 w 652366"/>
              <a:gd name="connsiteY147" fmla="*/ 386267 h 720000"/>
              <a:gd name="connsiteX148" fmla="*/ 395511 w 652366"/>
              <a:gd name="connsiteY148" fmla="*/ 385558 h 720000"/>
              <a:gd name="connsiteX149" fmla="*/ 345838 w 652366"/>
              <a:gd name="connsiteY149" fmla="*/ 366398 h 720000"/>
              <a:gd name="connsiteX150" fmla="*/ 302799 w 652366"/>
              <a:gd name="connsiteY150" fmla="*/ 430956 h 720000"/>
              <a:gd name="connsiteX151" fmla="*/ 279866 w 652366"/>
              <a:gd name="connsiteY151" fmla="*/ 444729 h 720000"/>
              <a:gd name="connsiteX152" fmla="*/ 276751 w 652366"/>
              <a:gd name="connsiteY152" fmla="*/ 444882 h 720000"/>
              <a:gd name="connsiteX153" fmla="*/ 260573 w 652366"/>
              <a:gd name="connsiteY153" fmla="*/ 440316 h 720000"/>
              <a:gd name="connsiteX154" fmla="*/ 269816 w 652366"/>
              <a:gd name="connsiteY154" fmla="*/ 652630 h 720000"/>
              <a:gd name="connsiteX155" fmla="*/ 259738 w 652366"/>
              <a:gd name="connsiteY155" fmla="*/ 663626 h 720000"/>
              <a:gd name="connsiteX156" fmla="*/ 259271 w 652366"/>
              <a:gd name="connsiteY156" fmla="*/ 663636 h 720000"/>
              <a:gd name="connsiteX157" fmla="*/ 248742 w 652366"/>
              <a:gd name="connsiteY157" fmla="*/ 653547 h 720000"/>
              <a:gd name="connsiteX158" fmla="*/ 240171 w 652366"/>
              <a:gd name="connsiteY158" fmla="*/ 456688 h 720000"/>
              <a:gd name="connsiteX159" fmla="*/ 216205 w 652366"/>
              <a:gd name="connsiteY159" fmla="*/ 456688 h 720000"/>
              <a:gd name="connsiteX160" fmla="*/ 207633 w 652366"/>
              <a:gd name="connsiteY160" fmla="*/ 653547 h 720000"/>
              <a:gd name="connsiteX161" fmla="*/ 197105 w 652366"/>
              <a:gd name="connsiteY161" fmla="*/ 663636 h 720000"/>
              <a:gd name="connsiteX162" fmla="*/ 196638 w 652366"/>
              <a:gd name="connsiteY162" fmla="*/ 663626 h 720000"/>
              <a:gd name="connsiteX163" fmla="*/ 186559 w 652366"/>
              <a:gd name="connsiteY163" fmla="*/ 652630 h 720000"/>
              <a:gd name="connsiteX164" fmla="*/ 195803 w 652366"/>
              <a:gd name="connsiteY164" fmla="*/ 440316 h 720000"/>
              <a:gd name="connsiteX165" fmla="*/ 179624 w 652366"/>
              <a:gd name="connsiteY165" fmla="*/ 444882 h 720000"/>
              <a:gd name="connsiteX166" fmla="*/ 176508 w 652366"/>
              <a:gd name="connsiteY166" fmla="*/ 444729 h 720000"/>
              <a:gd name="connsiteX167" fmla="*/ 153567 w 652366"/>
              <a:gd name="connsiteY167" fmla="*/ 430955 h 720000"/>
              <a:gd name="connsiteX168" fmla="*/ 110527 w 652366"/>
              <a:gd name="connsiteY168" fmla="*/ 366397 h 720000"/>
              <a:gd name="connsiteX169" fmla="*/ 54149 w 652366"/>
              <a:gd name="connsiteY169" fmla="*/ 388143 h 720000"/>
              <a:gd name="connsiteX170" fmla="*/ 33682 w 652366"/>
              <a:gd name="connsiteY170" fmla="*/ 402543 h 720000"/>
              <a:gd name="connsiteX171" fmla="*/ 72339 w 652366"/>
              <a:gd name="connsiteY171" fmla="*/ 441199 h 720000"/>
              <a:gd name="connsiteX172" fmla="*/ 93640 w 652366"/>
              <a:gd name="connsiteY172" fmla="*/ 492626 h 720000"/>
              <a:gd name="connsiteX173" fmla="*/ 93640 w 652366"/>
              <a:gd name="connsiteY173" fmla="*/ 653090 h 720000"/>
              <a:gd name="connsiteX174" fmla="*/ 83094 w 652366"/>
              <a:gd name="connsiteY174" fmla="*/ 663637 h 720000"/>
              <a:gd name="connsiteX175" fmla="*/ 72547 w 652366"/>
              <a:gd name="connsiteY175" fmla="*/ 653090 h 720000"/>
              <a:gd name="connsiteX176" fmla="*/ 72547 w 652366"/>
              <a:gd name="connsiteY176" fmla="*/ 492626 h 720000"/>
              <a:gd name="connsiteX177" fmla="*/ 57424 w 652366"/>
              <a:gd name="connsiteY177" fmla="*/ 456115 h 720000"/>
              <a:gd name="connsiteX178" fmla="*/ 23165 w 652366"/>
              <a:gd name="connsiteY178" fmla="*/ 421856 h 720000"/>
              <a:gd name="connsiteX179" fmla="*/ 21137 w 652366"/>
              <a:gd name="connsiteY179" fmla="*/ 438385 h 720000"/>
              <a:gd name="connsiteX180" fmla="*/ 29719 w 652366"/>
              <a:gd name="connsiteY180" fmla="*/ 652666 h 720000"/>
              <a:gd name="connsiteX181" fmla="*/ 19603 w 652366"/>
              <a:gd name="connsiteY181" fmla="*/ 663626 h 720000"/>
              <a:gd name="connsiteX182" fmla="*/ 19172 w 652366"/>
              <a:gd name="connsiteY182" fmla="*/ 663634 h 720000"/>
              <a:gd name="connsiteX183" fmla="*/ 8641 w 652366"/>
              <a:gd name="connsiteY183" fmla="*/ 653509 h 720000"/>
              <a:gd name="connsiteX184" fmla="*/ 59 w 652366"/>
              <a:gd name="connsiteY184" fmla="*/ 439226 h 720000"/>
              <a:gd name="connsiteX185" fmla="*/ 46556 w 652366"/>
              <a:gd name="connsiteY185" fmla="*/ 368460 h 720000"/>
              <a:gd name="connsiteX186" fmla="*/ 106982 w 652366"/>
              <a:gd name="connsiteY186" fmla="*/ 345152 h 720000"/>
              <a:gd name="connsiteX187" fmla="*/ 137815 w 652366"/>
              <a:gd name="connsiteY187" fmla="*/ 314319 h 720000"/>
              <a:gd name="connsiteX188" fmla="*/ 145089 w 652366"/>
              <a:gd name="connsiteY188" fmla="*/ 311238 h 720000"/>
              <a:gd name="connsiteX189" fmla="*/ 145089 w 652366"/>
              <a:gd name="connsiteY189" fmla="*/ 286041 h 720000"/>
              <a:gd name="connsiteX190" fmla="*/ 116025 w 652366"/>
              <a:gd name="connsiteY190" fmla="*/ 228666 h 720000"/>
              <a:gd name="connsiteX191" fmla="*/ 115997 w 652366"/>
              <a:gd name="connsiteY191" fmla="*/ 228635 h 720000"/>
              <a:gd name="connsiteX192" fmla="*/ 107921 w 652366"/>
              <a:gd name="connsiteY192" fmla="*/ 228048 h 720000"/>
              <a:gd name="connsiteX193" fmla="*/ 82907 w 652366"/>
              <a:gd name="connsiteY193" fmla="*/ 196055 h 720000"/>
              <a:gd name="connsiteX194" fmla="*/ 82907 w 652366"/>
              <a:gd name="connsiteY194" fmla="*/ 188100 h 720000"/>
              <a:gd name="connsiteX195" fmla="*/ 101095 w 652366"/>
              <a:gd name="connsiteY195" fmla="*/ 158649 h 720000"/>
              <a:gd name="connsiteX196" fmla="*/ 93269 w 652366"/>
              <a:gd name="connsiteY196" fmla="*/ 93777 h 720000"/>
              <a:gd name="connsiteX197" fmla="*/ 142627 w 652366"/>
              <a:gd name="connsiteY197" fmla="*/ 31777 h 720000"/>
              <a:gd name="connsiteX198" fmla="*/ 227612 w 652366"/>
              <a:gd name="connsiteY198" fmla="*/ 336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652366" h="720000">
                <a:moveTo>
                  <a:pt x="539639" y="584729"/>
                </a:moveTo>
                <a:lnTo>
                  <a:pt x="539639" y="607999"/>
                </a:lnTo>
                <a:cubicBezTo>
                  <a:pt x="539639" y="614614"/>
                  <a:pt x="545022" y="619997"/>
                  <a:pt x="551638" y="619997"/>
                </a:cubicBezTo>
                <a:cubicBezTo>
                  <a:pt x="558253" y="619997"/>
                  <a:pt x="563636" y="614616"/>
                  <a:pt x="563636" y="607999"/>
                </a:cubicBezTo>
                <a:lnTo>
                  <a:pt x="563636" y="584729"/>
                </a:lnTo>
                <a:close/>
                <a:moveTo>
                  <a:pt x="381818" y="584729"/>
                </a:moveTo>
                <a:lnTo>
                  <a:pt x="381818" y="607999"/>
                </a:lnTo>
                <a:cubicBezTo>
                  <a:pt x="381818" y="614616"/>
                  <a:pt x="387201" y="619997"/>
                  <a:pt x="393816" y="619997"/>
                </a:cubicBezTo>
                <a:cubicBezTo>
                  <a:pt x="400431" y="619997"/>
                  <a:pt x="405814" y="614616"/>
                  <a:pt x="405814" y="607999"/>
                </a:cubicBezTo>
                <a:lnTo>
                  <a:pt x="405814" y="584729"/>
                </a:lnTo>
                <a:close/>
                <a:moveTo>
                  <a:pt x="337452" y="472003"/>
                </a:moveTo>
                <a:cubicBezTo>
                  <a:pt x="324620" y="472003"/>
                  <a:pt x="314181" y="482442"/>
                  <a:pt x="314181" y="495274"/>
                </a:cubicBezTo>
                <a:lnTo>
                  <a:pt x="314181" y="526587"/>
                </a:lnTo>
                <a:cubicBezTo>
                  <a:pt x="314181" y="544690"/>
                  <a:pt x="331312" y="562645"/>
                  <a:pt x="360724" y="576056"/>
                </a:cubicBezTo>
                <a:lnTo>
                  <a:pt x="360724" y="574183"/>
                </a:lnTo>
                <a:cubicBezTo>
                  <a:pt x="360724" y="568359"/>
                  <a:pt x="365446" y="563636"/>
                  <a:pt x="371271" y="563636"/>
                </a:cubicBezTo>
                <a:lnTo>
                  <a:pt x="416361" y="563636"/>
                </a:lnTo>
                <a:cubicBezTo>
                  <a:pt x="422186" y="563636"/>
                  <a:pt x="426909" y="568359"/>
                  <a:pt x="426909" y="574183"/>
                </a:cubicBezTo>
                <a:lnTo>
                  <a:pt x="426909" y="594315"/>
                </a:lnTo>
                <a:cubicBezTo>
                  <a:pt x="441724" y="596389"/>
                  <a:pt x="457090" y="597454"/>
                  <a:pt x="472726" y="597454"/>
                </a:cubicBezTo>
                <a:cubicBezTo>
                  <a:pt x="476358" y="597454"/>
                  <a:pt x="480037" y="597396"/>
                  <a:pt x="483664" y="597281"/>
                </a:cubicBezTo>
                <a:cubicBezTo>
                  <a:pt x="489528" y="597080"/>
                  <a:pt x="494355" y="601666"/>
                  <a:pt x="494540" y="607487"/>
                </a:cubicBezTo>
                <a:cubicBezTo>
                  <a:pt x="494725" y="613309"/>
                  <a:pt x="490155" y="618179"/>
                  <a:pt x="484333" y="618363"/>
                </a:cubicBezTo>
                <a:cubicBezTo>
                  <a:pt x="480486" y="618486"/>
                  <a:pt x="476580" y="618548"/>
                  <a:pt x="472727" y="618548"/>
                </a:cubicBezTo>
                <a:cubicBezTo>
                  <a:pt x="456837" y="618548"/>
                  <a:pt x="441191" y="617507"/>
                  <a:pt x="426047" y="615483"/>
                </a:cubicBezTo>
                <a:cubicBezTo>
                  <a:pt x="422644" y="630136"/>
                  <a:pt x="409490" y="641093"/>
                  <a:pt x="393817" y="641093"/>
                </a:cubicBezTo>
                <a:cubicBezTo>
                  <a:pt x="375571" y="641093"/>
                  <a:pt x="360725" y="626248"/>
                  <a:pt x="360725" y="608001"/>
                </a:cubicBezTo>
                <a:lnTo>
                  <a:pt x="360725" y="598981"/>
                </a:lnTo>
                <a:cubicBezTo>
                  <a:pt x="347030" y="593501"/>
                  <a:pt x="335209" y="587125"/>
                  <a:pt x="325455" y="580042"/>
                </a:cubicBezTo>
                <a:lnTo>
                  <a:pt x="325455" y="676782"/>
                </a:lnTo>
                <a:cubicBezTo>
                  <a:pt x="325455" y="688981"/>
                  <a:pt x="335381" y="698906"/>
                  <a:pt x="347580" y="698906"/>
                </a:cubicBezTo>
                <a:lnTo>
                  <a:pt x="597874" y="698906"/>
                </a:lnTo>
                <a:cubicBezTo>
                  <a:pt x="610074" y="698906"/>
                  <a:pt x="619998" y="688982"/>
                  <a:pt x="619997" y="676783"/>
                </a:cubicBezTo>
                <a:lnTo>
                  <a:pt x="619997" y="580043"/>
                </a:lnTo>
                <a:cubicBezTo>
                  <a:pt x="610243" y="587126"/>
                  <a:pt x="598421" y="593502"/>
                  <a:pt x="584727" y="598981"/>
                </a:cubicBezTo>
                <a:lnTo>
                  <a:pt x="584727" y="608001"/>
                </a:lnTo>
                <a:cubicBezTo>
                  <a:pt x="584727" y="626247"/>
                  <a:pt x="569881" y="641093"/>
                  <a:pt x="551635" y="641093"/>
                </a:cubicBezTo>
                <a:cubicBezTo>
                  <a:pt x="533389" y="641093"/>
                  <a:pt x="518543" y="626248"/>
                  <a:pt x="518543" y="608001"/>
                </a:cubicBezTo>
                <a:lnTo>
                  <a:pt x="518543" y="574183"/>
                </a:lnTo>
                <a:cubicBezTo>
                  <a:pt x="518543" y="568359"/>
                  <a:pt x="523265" y="563636"/>
                  <a:pt x="529090" y="563636"/>
                </a:cubicBezTo>
                <a:lnTo>
                  <a:pt x="574180" y="563636"/>
                </a:lnTo>
                <a:cubicBezTo>
                  <a:pt x="580004" y="563636"/>
                  <a:pt x="584727" y="568359"/>
                  <a:pt x="584727" y="574183"/>
                </a:cubicBezTo>
                <a:lnTo>
                  <a:pt x="584727" y="576056"/>
                </a:lnTo>
                <a:cubicBezTo>
                  <a:pt x="614138" y="562645"/>
                  <a:pt x="631269" y="544691"/>
                  <a:pt x="631269" y="526587"/>
                </a:cubicBezTo>
                <a:lnTo>
                  <a:pt x="631269" y="495274"/>
                </a:lnTo>
                <a:cubicBezTo>
                  <a:pt x="631269" y="482442"/>
                  <a:pt x="620831" y="472003"/>
                  <a:pt x="607999" y="472003"/>
                </a:cubicBezTo>
                <a:close/>
                <a:moveTo>
                  <a:pt x="438908" y="415637"/>
                </a:moveTo>
                <a:cubicBezTo>
                  <a:pt x="432293" y="415637"/>
                  <a:pt x="426910" y="421019"/>
                  <a:pt x="426909" y="427635"/>
                </a:cubicBezTo>
                <a:lnTo>
                  <a:pt x="426909" y="450906"/>
                </a:lnTo>
                <a:lnTo>
                  <a:pt x="518543" y="450906"/>
                </a:lnTo>
                <a:lnTo>
                  <a:pt x="518543" y="427635"/>
                </a:lnTo>
                <a:cubicBezTo>
                  <a:pt x="518543" y="421020"/>
                  <a:pt x="513161" y="415637"/>
                  <a:pt x="506545" y="415637"/>
                </a:cubicBezTo>
                <a:close/>
                <a:moveTo>
                  <a:pt x="228180" y="409239"/>
                </a:moveTo>
                <a:lnTo>
                  <a:pt x="217812" y="419609"/>
                </a:lnTo>
                <a:lnTo>
                  <a:pt x="217116" y="435595"/>
                </a:lnTo>
                <a:lnTo>
                  <a:pt x="239246" y="435595"/>
                </a:lnTo>
                <a:lnTo>
                  <a:pt x="238550" y="419609"/>
                </a:lnTo>
                <a:close/>
                <a:moveTo>
                  <a:pt x="438908" y="394545"/>
                </a:moveTo>
                <a:lnTo>
                  <a:pt x="506546" y="394545"/>
                </a:lnTo>
                <a:cubicBezTo>
                  <a:pt x="524792" y="394545"/>
                  <a:pt x="539638" y="409389"/>
                  <a:pt x="539638" y="427637"/>
                </a:cubicBezTo>
                <a:lnTo>
                  <a:pt x="539638" y="450907"/>
                </a:lnTo>
                <a:lnTo>
                  <a:pt x="608000" y="450907"/>
                </a:lnTo>
                <a:cubicBezTo>
                  <a:pt x="632463" y="450907"/>
                  <a:pt x="652364" y="470809"/>
                  <a:pt x="652364" y="495273"/>
                </a:cubicBezTo>
                <a:lnTo>
                  <a:pt x="652366" y="526584"/>
                </a:lnTo>
                <a:cubicBezTo>
                  <a:pt x="652366" y="538128"/>
                  <a:pt x="648479" y="549214"/>
                  <a:pt x="641093" y="559467"/>
                </a:cubicBezTo>
                <a:lnTo>
                  <a:pt x="641093" y="676782"/>
                </a:lnTo>
                <a:cubicBezTo>
                  <a:pt x="641093" y="700612"/>
                  <a:pt x="621705" y="720000"/>
                  <a:pt x="597875" y="720000"/>
                </a:cubicBezTo>
                <a:lnTo>
                  <a:pt x="347580" y="720000"/>
                </a:lnTo>
                <a:cubicBezTo>
                  <a:pt x="323749" y="720000"/>
                  <a:pt x="304362" y="700612"/>
                  <a:pt x="304362" y="676782"/>
                </a:cubicBezTo>
                <a:lnTo>
                  <a:pt x="304362" y="559467"/>
                </a:lnTo>
                <a:cubicBezTo>
                  <a:pt x="296976" y="549215"/>
                  <a:pt x="293089" y="538130"/>
                  <a:pt x="293089" y="526586"/>
                </a:cubicBezTo>
                <a:lnTo>
                  <a:pt x="293089" y="495273"/>
                </a:lnTo>
                <a:cubicBezTo>
                  <a:pt x="293089" y="470809"/>
                  <a:pt x="312990" y="450907"/>
                  <a:pt x="337453" y="450907"/>
                </a:cubicBezTo>
                <a:lnTo>
                  <a:pt x="405815" y="450907"/>
                </a:lnTo>
                <a:lnTo>
                  <a:pt x="405815" y="427637"/>
                </a:lnTo>
                <a:cubicBezTo>
                  <a:pt x="405815" y="409391"/>
                  <a:pt x="420660" y="394545"/>
                  <a:pt x="438908" y="394545"/>
                </a:cubicBezTo>
                <a:close/>
                <a:moveTo>
                  <a:pt x="310610" y="336214"/>
                </a:moveTo>
                <a:lnTo>
                  <a:pt x="243612" y="394838"/>
                </a:lnTo>
                <a:lnTo>
                  <a:pt x="269580" y="420807"/>
                </a:lnTo>
                <a:cubicBezTo>
                  <a:pt x="272545" y="423770"/>
                  <a:pt x="275990" y="423921"/>
                  <a:pt x="277781" y="423739"/>
                </a:cubicBezTo>
                <a:cubicBezTo>
                  <a:pt x="280829" y="423438"/>
                  <a:pt x="283550" y="421804"/>
                  <a:pt x="285250" y="419255"/>
                </a:cubicBezTo>
                <a:lnTo>
                  <a:pt x="328610" y="354214"/>
                </a:lnTo>
                <a:close/>
                <a:moveTo>
                  <a:pt x="145752" y="336214"/>
                </a:moveTo>
                <a:lnTo>
                  <a:pt x="127752" y="354214"/>
                </a:lnTo>
                <a:lnTo>
                  <a:pt x="171113" y="419256"/>
                </a:lnTo>
                <a:cubicBezTo>
                  <a:pt x="172812" y="421804"/>
                  <a:pt x="175533" y="423438"/>
                  <a:pt x="178580" y="423739"/>
                </a:cubicBezTo>
                <a:cubicBezTo>
                  <a:pt x="181626" y="424043"/>
                  <a:pt x="184617" y="422973"/>
                  <a:pt x="186784" y="420807"/>
                </a:cubicBezTo>
                <a:lnTo>
                  <a:pt x="212752" y="394838"/>
                </a:lnTo>
                <a:close/>
                <a:moveTo>
                  <a:pt x="166181" y="303636"/>
                </a:moveTo>
                <a:lnTo>
                  <a:pt x="166181" y="326061"/>
                </a:lnTo>
                <a:lnTo>
                  <a:pt x="228180" y="380310"/>
                </a:lnTo>
                <a:lnTo>
                  <a:pt x="290178" y="326061"/>
                </a:lnTo>
                <a:lnTo>
                  <a:pt x="290178" y="303636"/>
                </a:lnTo>
                <a:cubicBezTo>
                  <a:pt x="272218" y="315274"/>
                  <a:pt x="250873" y="321962"/>
                  <a:pt x="228180" y="321962"/>
                </a:cubicBezTo>
                <a:cubicBezTo>
                  <a:pt x="205488" y="321962"/>
                  <a:pt x="184142" y="315274"/>
                  <a:pt x="166181" y="303636"/>
                </a:cubicBezTo>
                <a:close/>
                <a:moveTo>
                  <a:pt x="228750" y="21399"/>
                </a:moveTo>
                <a:cubicBezTo>
                  <a:pt x="181901" y="23930"/>
                  <a:pt x="154549" y="49333"/>
                  <a:pt x="154279" y="49590"/>
                </a:cubicBezTo>
                <a:cubicBezTo>
                  <a:pt x="152320" y="51443"/>
                  <a:pt x="149695" y="52505"/>
                  <a:pt x="146998" y="52505"/>
                </a:cubicBezTo>
                <a:cubicBezTo>
                  <a:pt x="146995" y="52507"/>
                  <a:pt x="138363" y="52705"/>
                  <a:pt x="130189" y="57877"/>
                </a:cubicBezTo>
                <a:cubicBezTo>
                  <a:pt x="119687" y="64519"/>
                  <a:pt x="114363" y="76598"/>
                  <a:pt x="114363" y="93776"/>
                </a:cubicBezTo>
                <a:cubicBezTo>
                  <a:pt x="114363" y="122633"/>
                  <a:pt x="119605" y="146260"/>
                  <a:pt x="122431" y="156898"/>
                </a:cubicBezTo>
                <a:cubicBezTo>
                  <a:pt x="126987" y="158145"/>
                  <a:pt x="131228" y="160408"/>
                  <a:pt x="134817" y="163569"/>
                </a:cubicBezTo>
                <a:cubicBezTo>
                  <a:pt x="139321" y="159720"/>
                  <a:pt x="143247" y="155170"/>
                  <a:pt x="146529" y="149991"/>
                </a:cubicBezTo>
                <a:cubicBezTo>
                  <a:pt x="149647" y="145072"/>
                  <a:pt x="156162" y="143608"/>
                  <a:pt x="161085" y="146728"/>
                </a:cubicBezTo>
                <a:cubicBezTo>
                  <a:pt x="166004" y="149846"/>
                  <a:pt x="167465" y="156362"/>
                  <a:pt x="164348" y="161283"/>
                </a:cubicBezTo>
                <a:cubicBezTo>
                  <a:pt x="158592" y="170367"/>
                  <a:pt x="151326" y="178043"/>
                  <a:pt x="142752" y="184095"/>
                </a:cubicBezTo>
                <a:cubicBezTo>
                  <a:pt x="139038" y="186717"/>
                  <a:pt x="134207" y="187492"/>
                  <a:pt x="129829" y="186172"/>
                </a:cubicBezTo>
                <a:cubicBezTo>
                  <a:pt x="126832" y="185266"/>
                  <a:pt x="124214" y="183435"/>
                  <a:pt x="122249" y="180874"/>
                </a:cubicBezTo>
                <a:cubicBezTo>
                  <a:pt x="119884" y="177790"/>
                  <a:pt x="116153" y="176359"/>
                  <a:pt x="112256" y="177042"/>
                </a:cubicBezTo>
                <a:cubicBezTo>
                  <a:pt x="107627" y="177855"/>
                  <a:pt x="104000" y="182712"/>
                  <a:pt x="104000" y="188101"/>
                </a:cubicBezTo>
                <a:lnTo>
                  <a:pt x="104000" y="196056"/>
                </a:lnTo>
                <a:cubicBezTo>
                  <a:pt x="104000" y="201563"/>
                  <a:pt x="107503" y="206434"/>
                  <a:pt x="112150" y="207385"/>
                </a:cubicBezTo>
                <a:cubicBezTo>
                  <a:pt x="113068" y="207572"/>
                  <a:pt x="113985" y="207634"/>
                  <a:pt x="114873" y="207571"/>
                </a:cubicBezTo>
                <a:cubicBezTo>
                  <a:pt x="125225" y="206817"/>
                  <a:pt x="134838" y="214342"/>
                  <a:pt x="136745" y="224716"/>
                </a:cubicBezTo>
                <a:cubicBezTo>
                  <a:pt x="144849" y="268841"/>
                  <a:pt x="183304" y="300867"/>
                  <a:pt x="228182" y="300867"/>
                </a:cubicBezTo>
                <a:cubicBezTo>
                  <a:pt x="273058" y="300867"/>
                  <a:pt x="311512" y="268841"/>
                  <a:pt x="319617" y="224716"/>
                </a:cubicBezTo>
                <a:cubicBezTo>
                  <a:pt x="321521" y="214340"/>
                  <a:pt x="331140" y="206813"/>
                  <a:pt x="341487" y="207569"/>
                </a:cubicBezTo>
                <a:cubicBezTo>
                  <a:pt x="342378" y="207634"/>
                  <a:pt x="343292" y="207572"/>
                  <a:pt x="344213" y="207383"/>
                </a:cubicBezTo>
                <a:cubicBezTo>
                  <a:pt x="348856" y="206433"/>
                  <a:pt x="352360" y="201563"/>
                  <a:pt x="352360" y="196055"/>
                </a:cubicBezTo>
                <a:lnTo>
                  <a:pt x="352360" y="187979"/>
                </a:lnTo>
                <a:cubicBezTo>
                  <a:pt x="352360" y="182694"/>
                  <a:pt x="348800" y="178001"/>
                  <a:pt x="344078" y="177062"/>
                </a:cubicBezTo>
                <a:cubicBezTo>
                  <a:pt x="342500" y="176748"/>
                  <a:pt x="338884" y="176890"/>
                  <a:pt x="335561" y="177674"/>
                </a:cubicBezTo>
                <a:cubicBezTo>
                  <a:pt x="327086" y="179671"/>
                  <a:pt x="318494" y="175265"/>
                  <a:pt x="315134" y="167198"/>
                </a:cubicBezTo>
                <a:lnTo>
                  <a:pt x="306919" y="147468"/>
                </a:lnTo>
                <a:cubicBezTo>
                  <a:pt x="278517" y="153202"/>
                  <a:pt x="191208" y="165440"/>
                  <a:pt x="147365" y="110856"/>
                </a:cubicBezTo>
                <a:cubicBezTo>
                  <a:pt x="143716" y="106314"/>
                  <a:pt x="144441" y="99676"/>
                  <a:pt x="148982" y="96029"/>
                </a:cubicBezTo>
                <a:cubicBezTo>
                  <a:pt x="153525" y="92379"/>
                  <a:pt x="160164" y="93105"/>
                  <a:pt x="163811" y="97646"/>
                </a:cubicBezTo>
                <a:cubicBezTo>
                  <a:pt x="207033" y="151453"/>
                  <a:pt x="309542" y="125298"/>
                  <a:pt x="310571" y="125028"/>
                </a:cubicBezTo>
                <a:cubicBezTo>
                  <a:pt x="315662" y="123692"/>
                  <a:pt x="320962" y="126315"/>
                  <a:pt x="322985" y="131175"/>
                </a:cubicBezTo>
                <a:lnTo>
                  <a:pt x="333555" y="156559"/>
                </a:lnTo>
                <a:cubicBezTo>
                  <a:pt x="337049" y="155946"/>
                  <a:pt x="340563" y="155715"/>
                  <a:pt x="343733" y="155863"/>
                </a:cubicBezTo>
                <a:cubicBezTo>
                  <a:pt x="351103" y="111410"/>
                  <a:pt x="344504" y="75878"/>
                  <a:pt x="324479" y="52753"/>
                </a:cubicBezTo>
                <a:cubicBezTo>
                  <a:pt x="304711" y="29925"/>
                  <a:pt x="271609" y="19077"/>
                  <a:pt x="228750" y="21399"/>
                </a:cubicBezTo>
                <a:close/>
                <a:moveTo>
                  <a:pt x="227612" y="336"/>
                </a:moveTo>
                <a:cubicBezTo>
                  <a:pt x="277222" y="-2340"/>
                  <a:pt x="316231" y="11005"/>
                  <a:pt x="340427" y="38946"/>
                </a:cubicBezTo>
                <a:cubicBezTo>
                  <a:pt x="365524" y="67927"/>
                  <a:pt x="373509" y="111305"/>
                  <a:pt x="363619" y="164561"/>
                </a:cubicBezTo>
                <a:cubicBezTo>
                  <a:pt x="369705" y="170485"/>
                  <a:pt x="373457" y="178852"/>
                  <a:pt x="373457" y="187980"/>
                </a:cubicBezTo>
                <a:lnTo>
                  <a:pt x="373457" y="196056"/>
                </a:lnTo>
                <a:cubicBezTo>
                  <a:pt x="373457" y="211628"/>
                  <a:pt x="362937" y="225083"/>
                  <a:pt x="348444" y="228050"/>
                </a:cubicBezTo>
                <a:cubicBezTo>
                  <a:pt x="345764" y="228598"/>
                  <a:pt x="343053" y="228795"/>
                  <a:pt x="340367" y="228636"/>
                </a:cubicBezTo>
                <a:cubicBezTo>
                  <a:pt x="340357" y="228645"/>
                  <a:pt x="340347" y="228656"/>
                  <a:pt x="340338" y="228666"/>
                </a:cubicBezTo>
                <a:cubicBezTo>
                  <a:pt x="336235" y="250856"/>
                  <a:pt x="325867" y="270538"/>
                  <a:pt x="311274" y="286042"/>
                </a:cubicBezTo>
                <a:lnTo>
                  <a:pt x="311274" y="311239"/>
                </a:lnTo>
                <a:cubicBezTo>
                  <a:pt x="313919" y="311286"/>
                  <a:pt x="316543" y="312315"/>
                  <a:pt x="318549" y="314320"/>
                </a:cubicBezTo>
                <a:lnTo>
                  <a:pt x="349383" y="345154"/>
                </a:lnTo>
                <a:lnTo>
                  <a:pt x="403105" y="365875"/>
                </a:lnTo>
                <a:cubicBezTo>
                  <a:pt x="408539" y="367973"/>
                  <a:pt x="411246" y="374078"/>
                  <a:pt x="409148" y="379513"/>
                </a:cubicBezTo>
                <a:cubicBezTo>
                  <a:pt x="407533" y="383699"/>
                  <a:pt x="403538" y="386267"/>
                  <a:pt x="399305" y="386267"/>
                </a:cubicBezTo>
                <a:cubicBezTo>
                  <a:pt x="398043" y="386267"/>
                  <a:pt x="396760" y="386039"/>
                  <a:pt x="395511" y="385558"/>
                </a:cubicBezTo>
                <a:lnTo>
                  <a:pt x="345838" y="366398"/>
                </a:lnTo>
                <a:lnTo>
                  <a:pt x="302799" y="430956"/>
                </a:lnTo>
                <a:cubicBezTo>
                  <a:pt x="297580" y="438783"/>
                  <a:pt x="289218" y="443805"/>
                  <a:pt x="279866" y="444729"/>
                </a:cubicBezTo>
                <a:cubicBezTo>
                  <a:pt x="278825" y="444832"/>
                  <a:pt x="277784" y="444882"/>
                  <a:pt x="276751" y="444882"/>
                </a:cubicBezTo>
                <a:cubicBezTo>
                  <a:pt x="270998" y="444882"/>
                  <a:pt x="265430" y="443272"/>
                  <a:pt x="260573" y="440316"/>
                </a:cubicBezTo>
                <a:lnTo>
                  <a:pt x="269816" y="652630"/>
                </a:lnTo>
                <a:cubicBezTo>
                  <a:pt x="270070" y="658449"/>
                  <a:pt x="265557" y="663373"/>
                  <a:pt x="259738" y="663626"/>
                </a:cubicBezTo>
                <a:cubicBezTo>
                  <a:pt x="259582" y="663633"/>
                  <a:pt x="259426" y="663636"/>
                  <a:pt x="259271" y="663636"/>
                </a:cubicBezTo>
                <a:cubicBezTo>
                  <a:pt x="253657" y="663636"/>
                  <a:pt x="248988" y="659210"/>
                  <a:pt x="248742" y="653547"/>
                </a:cubicBezTo>
                <a:lnTo>
                  <a:pt x="240171" y="456688"/>
                </a:lnTo>
                <a:lnTo>
                  <a:pt x="216205" y="456688"/>
                </a:lnTo>
                <a:lnTo>
                  <a:pt x="207633" y="653547"/>
                </a:lnTo>
                <a:cubicBezTo>
                  <a:pt x="207387" y="659212"/>
                  <a:pt x="202719" y="663636"/>
                  <a:pt x="197105" y="663636"/>
                </a:cubicBezTo>
                <a:cubicBezTo>
                  <a:pt x="196950" y="663636"/>
                  <a:pt x="196794" y="663633"/>
                  <a:pt x="196638" y="663626"/>
                </a:cubicBezTo>
                <a:cubicBezTo>
                  <a:pt x="190818" y="663373"/>
                  <a:pt x="186306" y="658449"/>
                  <a:pt x="186559" y="652630"/>
                </a:cubicBezTo>
                <a:lnTo>
                  <a:pt x="195803" y="440316"/>
                </a:lnTo>
                <a:cubicBezTo>
                  <a:pt x="190945" y="443272"/>
                  <a:pt x="185377" y="444882"/>
                  <a:pt x="179624" y="444882"/>
                </a:cubicBezTo>
                <a:cubicBezTo>
                  <a:pt x="178589" y="444882"/>
                  <a:pt x="177550" y="444832"/>
                  <a:pt x="176508" y="444729"/>
                </a:cubicBezTo>
                <a:cubicBezTo>
                  <a:pt x="167146" y="443802"/>
                  <a:pt x="158785" y="438782"/>
                  <a:pt x="153567" y="430955"/>
                </a:cubicBezTo>
                <a:lnTo>
                  <a:pt x="110527" y="366397"/>
                </a:lnTo>
                <a:lnTo>
                  <a:pt x="54149" y="388143"/>
                </a:lnTo>
                <a:cubicBezTo>
                  <a:pt x="46053" y="391266"/>
                  <a:pt x="39099" y="396278"/>
                  <a:pt x="33682" y="402543"/>
                </a:cubicBezTo>
                <a:lnTo>
                  <a:pt x="72339" y="441199"/>
                </a:lnTo>
                <a:cubicBezTo>
                  <a:pt x="86076" y="454936"/>
                  <a:pt x="93640" y="473200"/>
                  <a:pt x="93640" y="492626"/>
                </a:cubicBezTo>
                <a:lnTo>
                  <a:pt x="93640" y="653090"/>
                </a:lnTo>
                <a:cubicBezTo>
                  <a:pt x="93640" y="658915"/>
                  <a:pt x="88918" y="663637"/>
                  <a:pt x="83094" y="663637"/>
                </a:cubicBezTo>
                <a:cubicBezTo>
                  <a:pt x="77269" y="663637"/>
                  <a:pt x="72547" y="658915"/>
                  <a:pt x="72547" y="653090"/>
                </a:cubicBezTo>
                <a:lnTo>
                  <a:pt x="72547" y="492626"/>
                </a:lnTo>
                <a:cubicBezTo>
                  <a:pt x="72547" y="478835"/>
                  <a:pt x="67176" y="465868"/>
                  <a:pt x="57424" y="456115"/>
                </a:cubicBezTo>
                <a:lnTo>
                  <a:pt x="23165" y="421856"/>
                </a:lnTo>
                <a:cubicBezTo>
                  <a:pt x="21628" y="427123"/>
                  <a:pt x="20909" y="432690"/>
                  <a:pt x="21137" y="438385"/>
                </a:cubicBezTo>
                <a:lnTo>
                  <a:pt x="29719" y="652666"/>
                </a:lnTo>
                <a:cubicBezTo>
                  <a:pt x="29951" y="658486"/>
                  <a:pt x="25423" y="663392"/>
                  <a:pt x="19603" y="663626"/>
                </a:cubicBezTo>
                <a:cubicBezTo>
                  <a:pt x="19459" y="663631"/>
                  <a:pt x="19316" y="663634"/>
                  <a:pt x="19172" y="663634"/>
                </a:cubicBezTo>
                <a:cubicBezTo>
                  <a:pt x="13542" y="663634"/>
                  <a:pt x="8869" y="659186"/>
                  <a:pt x="8641" y="653509"/>
                </a:cubicBezTo>
                <a:lnTo>
                  <a:pt x="59" y="439226"/>
                </a:lnTo>
                <a:cubicBezTo>
                  <a:pt x="-1187" y="408106"/>
                  <a:pt x="17498" y="379667"/>
                  <a:pt x="46556" y="368460"/>
                </a:cubicBezTo>
                <a:lnTo>
                  <a:pt x="106982" y="345152"/>
                </a:lnTo>
                <a:lnTo>
                  <a:pt x="137815" y="314319"/>
                </a:lnTo>
                <a:cubicBezTo>
                  <a:pt x="139820" y="312314"/>
                  <a:pt x="142444" y="311284"/>
                  <a:pt x="145089" y="311238"/>
                </a:cubicBezTo>
                <a:lnTo>
                  <a:pt x="145089" y="286041"/>
                </a:lnTo>
                <a:cubicBezTo>
                  <a:pt x="130497" y="270537"/>
                  <a:pt x="120129" y="250855"/>
                  <a:pt x="116025" y="228666"/>
                </a:cubicBezTo>
                <a:cubicBezTo>
                  <a:pt x="116017" y="228656"/>
                  <a:pt x="116007" y="228645"/>
                  <a:pt x="115997" y="228635"/>
                </a:cubicBezTo>
                <a:cubicBezTo>
                  <a:pt x="113314" y="228794"/>
                  <a:pt x="110598" y="228597"/>
                  <a:pt x="107921" y="228048"/>
                </a:cubicBezTo>
                <a:cubicBezTo>
                  <a:pt x="93425" y="225081"/>
                  <a:pt x="82907" y="211626"/>
                  <a:pt x="82907" y="196055"/>
                </a:cubicBezTo>
                <a:lnTo>
                  <a:pt x="82907" y="188100"/>
                </a:lnTo>
                <a:cubicBezTo>
                  <a:pt x="82907" y="175083"/>
                  <a:pt x="90220" y="163732"/>
                  <a:pt x="101095" y="158649"/>
                </a:cubicBezTo>
                <a:cubicBezTo>
                  <a:pt x="97866" y="145605"/>
                  <a:pt x="93269" y="122072"/>
                  <a:pt x="93269" y="93777"/>
                </a:cubicBezTo>
                <a:cubicBezTo>
                  <a:pt x="93269" y="42677"/>
                  <a:pt x="129813" y="33442"/>
                  <a:pt x="142627" y="31777"/>
                </a:cubicBezTo>
                <a:cubicBezTo>
                  <a:pt x="151734" y="24232"/>
                  <a:pt x="181408" y="2834"/>
                  <a:pt x="227612" y="336"/>
                </a:cubicBezTo>
                <a:close/>
              </a:path>
            </a:pathLst>
          </a:custGeom>
          <a:solidFill>
            <a:schemeClr val="accent2"/>
          </a:solidFill>
          <a:ln w="1395" cap="flat">
            <a:no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40" name="Полилиния 39">
            <a:extLst>
              <a:ext uri="{FF2B5EF4-FFF2-40B4-BE49-F238E27FC236}">
                <a16:creationId xmlns:a16="http://schemas.microsoft.com/office/drawing/2014/main" id="{6459EAEC-7AA3-3749-977F-54480FB5AD4E}"/>
              </a:ext>
            </a:extLst>
          </p:cNvPr>
          <p:cNvSpPr/>
          <p:nvPr/>
        </p:nvSpPr>
        <p:spPr>
          <a:xfrm flipH="1">
            <a:off x="5067339" y="2621520"/>
            <a:ext cx="272329" cy="876660"/>
          </a:xfrm>
          <a:custGeom>
            <a:avLst/>
            <a:gdLst>
              <a:gd name="connsiteX0" fmla="*/ 614253 w 621233"/>
              <a:gd name="connsiteY0" fmla="*/ 0 h 1961422"/>
              <a:gd name="connsiteX1" fmla="*/ 0 w 621233"/>
              <a:gd name="connsiteY1" fmla="*/ 977221 h 1961422"/>
              <a:gd name="connsiteX2" fmla="*/ 621233 w 621233"/>
              <a:gd name="connsiteY2" fmla="*/ 1961422 h 1961422"/>
              <a:gd name="connsiteX0" fmla="*/ 652353 w 652353"/>
              <a:gd name="connsiteY0" fmla="*/ 0 h 1656622"/>
              <a:gd name="connsiteX1" fmla="*/ 0 w 652353"/>
              <a:gd name="connsiteY1" fmla="*/ 672421 h 1656622"/>
              <a:gd name="connsiteX2" fmla="*/ 621233 w 652353"/>
              <a:gd name="connsiteY2" fmla="*/ 1656622 h 1656622"/>
              <a:gd name="connsiteX0" fmla="*/ 607903 w 621233"/>
              <a:gd name="connsiteY0" fmla="*/ 0 h 1967772"/>
              <a:gd name="connsiteX1" fmla="*/ 0 w 621233"/>
              <a:gd name="connsiteY1" fmla="*/ 983571 h 1967772"/>
              <a:gd name="connsiteX2" fmla="*/ 621233 w 621233"/>
              <a:gd name="connsiteY2" fmla="*/ 1967772 h 1967772"/>
              <a:gd name="connsiteX0" fmla="*/ 607903 w 621233"/>
              <a:gd name="connsiteY0" fmla="*/ 0 h 1967772"/>
              <a:gd name="connsiteX1" fmla="*/ 0 w 621233"/>
              <a:gd name="connsiteY1" fmla="*/ 983571 h 1967772"/>
              <a:gd name="connsiteX2" fmla="*/ 621233 w 621233"/>
              <a:gd name="connsiteY2" fmla="*/ 1967772 h 1967772"/>
              <a:gd name="connsiteX0" fmla="*/ 496778 w 510108"/>
              <a:gd name="connsiteY0" fmla="*/ 0 h 1967772"/>
              <a:gd name="connsiteX1" fmla="*/ 0 w 510108"/>
              <a:gd name="connsiteY1" fmla="*/ 939121 h 1967772"/>
              <a:gd name="connsiteX2" fmla="*/ 510108 w 51010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81558"/>
              <a:gd name="connsiteY0" fmla="*/ 0 h 1856647"/>
              <a:gd name="connsiteX1" fmla="*/ 0 w 681558"/>
              <a:gd name="connsiteY1" fmla="*/ 983571 h 1856647"/>
              <a:gd name="connsiteX2" fmla="*/ 681558 w 681558"/>
              <a:gd name="connsiteY2" fmla="*/ 1856647 h 1856647"/>
              <a:gd name="connsiteX0" fmla="*/ 604728 w 605358"/>
              <a:gd name="connsiteY0" fmla="*/ 0 h 1948722"/>
              <a:gd name="connsiteX1" fmla="*/ 0 w 605358"/>
              <a:gd name="connsiteY1" fmla="*/ 983571 h 1948722"/>
              <a:gd name="connsiteX2" fmla="*/ 605358 w 605358"/>
              <a:gd name="connsiteY2" fmla="*/ 1948722 h 1948722"/>
              <a:gd name="connsiteX0" fmla="*/ 604728 w 605358"/>
              <a:gd name="connsiteY0" fmla="*/ 0 h 1948722"/>
              <a:gd name="connsiteX1" fmla="*/ 0 w 605358"/>
              <a:gd name="connsiteY1" fmla="*/ 983571 h 1948722"/>
              <a:gd name="connsiteX2" fmla="*/ 605358 w 605358"/>
              <a:gd name="connsiteY2" fmla="*/ 1948722 h 1948722"/>
            </a:gdLst>
            <a:ahLst/>
            <a:cxnLst>
              <a:cxn ang="0">
                <a:pos x="connsiteX0" y="connsiteY0"/>
              </a:cxn>
              <a:cxn ang="0">
                <a:pos x="connsiteX1" y="connsiteY1"/>
              </a:cxn>
              <a:cxn ang="0">
                <a:pos x="connsiteX2" y="connsiteY2"/>
              </a:cxn>
            </a:cxnLst>
            <a:rect l="l" t="t" r="r" b="b"/>
            <a:pathLst>
              <a:path w="605358" h="1948722">
                <a:moveTo>
                  <a:pt x="604728" y="0"/>
                </a:moveTo>
                <a:lnTo>
                  <a:pt x="0" y="983571"/>
                </a:lnTo>
                <a:lnTo>
                  <a:pt x="605358" y="1948722"/>
                </a:lnTo>
              </a:path>
            </a:pathLst>
          </a:custGeom>
          <a:ln w="12700" cap="rnd">
            <a:solidFill>
              <a:schemeClr val="accent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1" name="Овал 40">
            <a:extLst>
              <a:ext uri="{FF2B5EF4-FFF2-40B4-BE49-F238E27FC236}">
                <a16:creationId xmlns:a16="http://schemas.microsoft.com/office/drawing/2014/main" id="{64A3E523-5116-7E47-9EB1-F13CA09035DB}"/>
              </a:ext>
            </a:extLst>
          </p:cNvPr>
          <p:cNvSpPr/>
          <p:nvPr/>
        </p:nvSpPr>
        <p:spPr>
          <a:xfrm>
            <a:off x="5423679" y="2609850"/>
            <a:ext cx="1800000" cy="900000"/>
          </a:xfrm>
          <a:prstGeom prst="ellipse">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a:lnSpc>
                <a:spcPct val="90000"/>
              </a:lnSpc>
              <a:spcAft>
                <a:spcPts val="300"/>
              </a:spcAft>
              <a:defRPr/>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Проект контракта</a:t>
            </a:r>
            <a:r>
              <a:rPr lang="en-US"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 </a:t>
            </a: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ЕИС</a:t>
            </a:r>
            <a:endParaRPr lang="en-US"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endParaRPr>
          </a:p>
          <a:p>
            <a:pPr algn="ctr">
              <a:lnSpc>
                <a:spcPct val="90000"/>
              </a:lnSpc>
              <a:defRPr/>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ЭП</a:t>
            </a:r>
            <a:r>
              <a:rPr lang="en-US" sz="10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 </a:t>
            </a: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(с</a:t>
            </a:r>
            <a:r>
              <a:rPr lang="en-US"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a:t>
            </a:r>
            <a:r>
              <a:rPr lang="ru-RU" sz="1000" dirty="0" err="1">
                <a:solidFill>
                  <a:srgbClr val="000000"/>
                </a:solidFill>
                <a:latin typeface="Roboto Light" panose="02000000000000000000" pitchFamily="2" charset="0"/>
                <a:ea typeface="Roboto Light" panose="02000000000000000000" pitchFamily="2" charset="0"/>
                <a:cs typeface="Roboto Light" panose="02000000000000000000" pitchFamily="2" charset="0"/>
              </a:rPr>
              <a:t>использ</a:t>
            </a:r>
            <a:r>
              <a:rPr lang="en-US"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a:t>
            </a: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ЕИС)</a:t>
            </a:r>
          </a:p>
        </p:txBody>
      </p:sp>
      <p:sp>
        <p:nvSpPr>
          <p:cNvPr id="42" name="Овал 41">
            <a:extLst>
              <a:ext uri="{FF2B5EF4-FFF2-40B4-BE49-F238E27FC236}">
                <a16:creationId xmlns:a16="http://schemas.microsoft.com/office/drawing/2014/main" id="{C7FC7EAC-07D2-DC48-A833-B3BF643FB18C}"/>
              </a:ext>
            </a:extLst>
          </p:cNvPr>
          <p:cNvSpPr/>
          <p:nvPr/>
        </p:nvSpPr>
        <p:spPr>
          <a:xfrm>
            <a:off x="5693679" y="3475837"/>
            <a:ext cx="1260000" cy="576000"/>
          </a:xfrm>
          <a:prstGeom prst="ellipse">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a:lnSpc>
                <a:spcPct val="90000"/>
              </a:lnSpc>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ЭП</a:t>
            </a:r>
          </a:p>
        </p:txBody>
      </p:sp>
      <p:sp>
        <p:nvSpPr>
          <p:cNvPr id="43" name="Овал 42">
            <a:extLst>
              <a:ext uri="{FF2B5EF4-FFF2-40B4-BE49-F238E27FC236}">
                <a16:creationId xmlns:a16="http://schemas.microsoft.com/office/drawing/2014/main" id="{7F1CDD29-BF50-334B-9993-5C40ACBF8840}"/>
              </a:ext>
            </a:extLst>
          </p:cNvPr>
          <p:cNvSpPr/>
          <p:nvPr/>
        </p:nvSpPr>
        <p:spPr>
          <a:xfrm>
            <a:off x="5567902" y="4022550"/>
            <a:ext cx="1511554" cy="828000"/>
          </a:xfrm>
          <a:prstGeom prst="ellipse">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a:lnSpc>
                <a:spcPct val="90000"/>
              </a:lnSpc>
              <a:spcAft>
                <a:spcPts val="300"/>
              </a:spcAft>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ЕИС</a:t>
            </a:r>
            <a:endParaRPr lang="en-US"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endParaRPr>
          </a:p>
          <a:p>
            <a:pPr algn="ctr">
              <a:lnSpc>
                <a:spcPct val="90000"/>
              </a:lnSpc>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ЭП</a:t>
            </a:r>
            <a:r>
              <a:rPr lang="en-US"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 </a:t>
            </a: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(с</a:t>
            </a:r>
            <a:r>
              <a:rPr lang="en-US"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a:t>
            </a:r>
            <a:r>
              <a:rPr lang="ru-RU" sz="1000" dirty="0" err="1">
                <a:solidFill>
                  <a:srgbClr val="000000"/>
                </a:solidFill>
                <a:latin typeface="Roboto Light" panose="02000000000000000000" pitchFamily="2" charset="0"/>
                <a:ea typeface="Roboto Light" panose="02000000000000000000" pitchFamily="2" charset="0"/>
                <a:cs typeface="Roboto Light" panose="02000000000000000000" pitchFamily="2" charset="0"/>
              </a:rPr>
              <a:t>использ</a:t>
            </a:r>
            <a:r>
              <a:rPr lang="en-US"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a:t>
            </a: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ЕИС)</a:t>
            </a:r>
          </a:p>
        </p:txBody>
      </p:sp>
      <p:sp>
        <p:nvSpPr>
          <p:cNvPr id="44" name="Овал 43">
            <a:extLst>
              <a:ext uri="{FF2B5EF4-FFF2-40B4-BE49-F238E27FC236}">
                <a16:creationId xmlns:a16="http://schemas.microsoft.com/office/drawing/2014/main" id="{2CB29E9B-7ED6-3349-9C29-B9F14741518B}"/>
              </a:ext>
            </a:extLst>
          </p:cNvPr>
          <p:cNvSpPr/>
          <p:nvPr/>
        </p:nvSpPr>
        <p:spPr>
          <a:xfrm>
            <a:off x="5693679" y="4818900"/>
            <a:ext cx="1260000" cy="576000"/>
          </a:xfrm>
          <a:prstGeom prst="ellipse">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a:lnSpc>
                <a:spcPct val="90000"/>
              </a:lnSpc>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ЭП</a:t>
            </a:r>
          </a:p>
        </p:txBody>
      </p:sp>
      <p:sp>
        <p:nvSpPr>
          <p:cNvPr id="45" name="Овал 44">
            <a:extLst>
              <a:ext uri="{FF2B5EF4-FFF2-40B4-BE49-F238E27FC236}">
                <a16:creationId xmlns:a16="http://schemas.microsoft.com/office/drawing/2014/main" id="{019EBAAF-700D-184E-96A0-9A374C91762F}"/>
              </a:ext>
            </a:extLst>
          </p:cNvPr>
          <p:cNvSpPr/>
          <p:nvPr/>
        </p:nvSpPr>
        <p:spPr>
          <a:xfrm>
            <a:off x="5567902" y="5363250"/>
            <a:ext cx="1511554" cy="828000"/>
          </a:xfrm>
          <a:prstGeom prst="ellipse">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a:lnSpc>
                <a:spcPct val="90000"/>
              </a:lnSpc>
              <a:spcAft>
                <a:spcPts val="300"/>
              </a:spcAft>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ЕИС</a:t>
            </a:r>
            <a:endParaRPr lang="en-US"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endParaRPr>
          </a:p>
          <a:p>
            <a:pPr algn="ctr">
              <a:lnSpc>
                <a:spcPct val="90000"/>
              </a:lnSpc>
            </a:pPr>
            <a:r>
              <a:rPr lang="ru-RU"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ЭП</a:t>
            </a:r>
            <a:r>
              <a:rPr lang="en-US" sz="1200" dirty="0">
                <a:solidFill>
                  <a:srgbClr val="000000"/>
                </a:solidFill>
                <a:latin typeface="Roboto Medium" panose="02000000000000000000" pitchFamily="2" charset="0"/>
                <a:ea typeface="Roboto Medium" panose="02000000000000000000" pitchFamily="2" charset="0"/>
                <a:cs typeface="Roboto Medium" panose="02000000000000000000" pitchFamily="2" charset="0"/>
              </a:rPr>
              <a:t> </a:t>
            </a: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(с</a:t>
            </a:r>
            <a:r>
              <a:rPr lang="en-US"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a:t>
            </a:r>
            <a:r>
              <a:rPr lang="ru-RU" sz="1000" dirty="0" err="1">
                <a:solidFill>
                  <a:srgbClr val="000000"/>
                </a:solidFill>
                <a:latin typeface="Roboto Light" panose="02000000000000000000" pitchFamily="2" charset="0"/>
                <a:ea typeface="Roboto Light" panose="02000000000000000000" pitchFamily="2" charset="0"/>
                <a:cs typeface="Roboto Light" panose="02000000000000000000" pitchFamily="2" charset="0"/>
              </a:rPr>
              <a:t>использ</a:t>
            </a:r>
            <a:r>
              <a:rPr lang="en-US"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a:t>
            </a:r>
            <a:r>
              <a:rPr lang="ru-RU"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ЕИС)</a:t>
            </a:r>
          </a:p>
        </p:txBody>
      </p:sp>
      <p:sp>
        <p:nvSpPr>
          <p:cNvPr id="46" name="Овал 45">
            <a:extLst>
              <a:ext uri="{FF2B5EF4-FFF2-40B4-BE49-F238E27FC236}">
                <a16:creationId xmlns:a16="http://schemas.microsoft.com/office/drawing/2014/main" id="{744749ED-875C-7849-949C-14E6260DEBA2}"/>
              </a:ext>
            </a:extLst>
          </p:cNvPr>
          <p:cNvSpPr>
            <a:spLocks noChangeAspect="1"/>
          </p:cNvSpPr>
          <p:nvPr/>
        </p:nvSpPr>
        <p:spPr>
          <a:xfrm>
            <a:off x="3644434" y="3828510"/>
            <a:ext cx="216000" cy="21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b="1" dirty="0">
                <a:solidFill>
                  <a:schemeClr val="bg1"/>
                </a:solidFill>
                <a:latin typeface="Roboto" panose="02000000000000000000" pitchFamily="2" charset="0"/>
                <a:ea typeface="Roboto" panose="02000000000000000000" pitchFamily="2" charset="0"/>
                <a:cs typeface="Roboto" panose="02000000000000000000" pitchFamily="2" charset="0"/>
              </a:rPr>
              <a:t>3</a:t>
            </a:r>
          </a:p>
        </p:txBody>
      </p:sp>
      <p:sp>
        <p:nvSpPr>
          <p:cNvPr id="47" name="Полилиния 46">
            <a:extLst>
              <a:ext uri="{FF2B5EF4-FFF2-40B4-BE49-F238E27FC236}">
                <a16:creationId xmlns:a16="http://schemas.microsoft.com/office/drawing/2014/main" id="{301ECF23-F2E7-F74D-B8B7-2244A69A8A21}"/>
              </a:ext>
            </a:extLst>
          </p:cNvPr>
          <p:cNvSpPr/>
          <p:nvPr/>
        </p:nvSpPr>
        <p:spPr>
          <a:xfrm flipH="1">
            <a:off x="3682026" y="3498180"/>
            <a:ext cx="272329" cy="876660"/>
          </a:xfrm>
          <a:custGeom>
            <a:avLst/>
            <a:gdLst>
              <a:gd name="connsiteX0" fmla="*/ 614253 w 621233"/>
              <a:gd name="connsiteY0" fmla="*/ 0 h 1961422"/>
              <a:gd name="connsiteX1" fmla="*/ 0 w 621233"/>
              <a:gd name="connsiteY1" fmla="*/ 977221 h 1961422"/>
              <a:gd name="connsiteX2" fmla="*/ 621233 w 621233"/>
              <a:gd name="connsiteY2" fmla="*/ 1961422 h 1961422"/>
              <a:gd name="connsiteX0" fmla="*/ 652353 w 652353"/>
              <a:gd name="connsiteY0" fmla="*/ 0 h 1656622"/>
              <a:gd name="connsiteX1" fmla="*/ 0 w 652353"/>
              <a:gd name="connsiteY1" fmla="*/ 672421 h 1656622"/>
              <a:gd name="connsiteX2" fmla="*/ 621233 w 652353"/>
              <a:gd name="connsiteY2" fmla="*/ 1656622 h 1656622"/>
              <a:gd name="connsiteX0" fmla="*/ 607903 w 621233"/>
              <a:gd name="connsiteY0" fmla="*/ 0 h 1967772"/>
              <a:gd name="connsiteX1" fmla="*/ 0 w 621233"/>
              <a:gd name="connsiteY1" fmla="*/ 983571 h 1967772"/>
              <a:gd name="connsiteX2" fmla="*/ 621233 w 621233"/>
              <a:gd name="connsiteY2" fmla="*/ 1967772 h 1967772"/>
              <a:gd name="connsiteX0" fmla="*/ 607903 w 621233"/>
              <a:gd name="connsiteY0" fmla="*/ 0 h 1967772"/>
              <a:gd name="connsiteX1" fmla="*/ 0 w 621233"/>
              <a:gd name="connsiteY1" fmla="*/ 983571 h 1967772"/>
              <a:gd name="connsiteX2" fmla="*/ 621233 w 621233"/>
              <a:gd name="connsiteY2" fmla="*/ 1967772 h 1967772"/>
              <a:gd name="connsiteX0" fmla="*/ 496778 w 510108"/>
              <a:gd name="connsiteY0" fmla="*/ 0 h 1967772"/>
              <a:gd name="connsiteX1" fmla="*/ 0 w 510108"/>
              <a:gd name="connsiteY1" fmla="*/ 939121 h 1967772"/>
              <a:gd name="connsiteX2" fmla="*/ 510108 w 51010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81558"/>
              <a:gd name="connsiteY0" fmla="*/ 0 h 1856647"/>
              <a:gd name="connsiteX1" fmla="*/ 0 w 681558"/>
              <a:gd name="connsiteY1" fmla="*/ 983571 h 1856647"/>
              <a:gd name="connsiteX2" fmla="*/ 681558 w 681558"/>
              <a:gd name="connsiteY2" fmla="*/ 1856647 h 1856647"/>
              <a:gd name="connsiteX0" fmla="*/ 604728 w 605358"/>
              <a:gd name="connsiteY0" fmla="*/ 0 h 1948722"/>
              <a:gd name="connsiteX1" fmla="*/ 0 w 605358"/>
              <a:gd name="connsiteY1" fmla="*/ 983571 h 1948722"/>
              <a:gd name="connsiteX2" fmla="*/ 605358 w 605358"/>
              <a:gd name="connsiteY2" fmla="*/ 1948722 h 1948722"/>
              <a:gd name="connsiteX0" fmla="*/ 604728 w 605358"/>
              <a:gd name="connsiteY0" fmla="*/ 0 h 1948722"/>
              <a:gd name="connsiteX1" fmla="*/ 0 w 605358"/>
              <a:gd name="connsiteY1" fmla="*/ 983571 h 1948722"/>
              <a:gd name="connsiteX2" fmla="*/ 605358 w 605358"/>
              <a:gd name="connsiteY2" fmla="*/ 1948722 h 1948722"/>
            </a:gdLst>
            <a:ahLst/>
            <a:cxnLst>
              <a:cxn ang="0">
                <a:pos x="connsiteX0" y="connsiteY0"/>
              </a:cxn>
              <a:cxn ang="0">
                <a:pos x="connsiteX1" y="connsiteY1"/>
              </a:cxn>
              <a:cxn ang="0">
                <a:pos x="connsiteX2" y="connsiteY2"/>
              </a:cxn>
            </a:cxnLst>
            <a:rect l="l" t="t" r="r" b="b"/>
            <a:pathLst>
              <a:path w="605358" h="1948722">
                <a:moveTo>
                  <a:pt x="604728" y="0"/>
                </a:moveTo>
                <a:lnTo>
                  <a:pt x="0" y="983571"/>
                </a:lnTo>
                <a:lnTo>
                  <a:pt x="605358" y="1948722"/>
                </a:lnTo>
              </a:path>
            </a:pathLst>
          </a:custGeom>
          <a:ln w="12700" cap="rnd">
            <a:solidFill>
              <a:schemeClr val="accent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8" name="Овал 47">
            <a:extLst>
              <a:ext uri="{FF2B5EF4-FFF2-40B4-BE49-F238E27FC236}">
                <a16:creationId xmlns:a16="http://schemas.microsoft.com/office/drawing/2014/main" id="{8566C898-E98B-5646-B77A-9B1A524D009A}"/>
              </a:ext>
            </a:extLst>
          </p:cNvPr>
          <p:cNvSpPr>
            <a:spLocks noChangeAspect="1"/>
          </p:cNvSpPr>
          <p:nvPr/>
        </p:nvSpPr>
        <p:spPr>
          <a:xfrm>
            <a:off x="7124645" y="4998900"/>
            <a:ext cx="216000" cy="21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b="1" dirty="0">
                <a:solidFill>
                  <a:schemeClr val="bg1"/>
                </a:solidFill>
                <a:latin typeface="Roboto" panose="02000000000000000000" pitchFamily="2" charset="0"/>
                <a:ea typeface="Roboto" panose="02000000000000000000" pitchFamily="2" charset="0"/>
                <a:cs typeface="Roboto" panose="02000000000000000000" pitchFamily="2" charset="0"/>
              </a:rPr>
              <a:t>4</a:t>
            </a:r>
          </a:p>
        </p:txBody>
      </p:sp>
      <p:sp>
        <p:nvSpPr>
          <p:cNvPr id="49" name="Полилиния 48">
            <a:extLst>
              <a:ext uri="{FF2B5EF4-FFF2-40B4-BE49-F238E27FC236}">
                <a16:creationId xmlns:a16="http://schemas.microsoft.com/office/drawing/2014/main" id="{9527B564-9380-EF43-88F2-0751C35AB80A}"/>
              </a:ext>
            </a:extLst>
          </p:cNvPr>
          <p:cNvSpPr/>
          <p:nvPr/>
        </p:nvSpPr>
        <p:spPr>
          <a:xfrm>
            <a:off x="7052501" y="4160556"/>
            <a:ext cx="446320" cy="1892688"/>
          </a:xfrm>
          <a:custGeom>
            <a:avLst/>
            <a:gdLst>
              <a:gd name="connsiteX0" fmla="*/ 614253 w 621233"/>
              <a:gd name="connsiteY0" fmla="*/ 0 h 1961422"/>
              <a:gd name="connsiteX1" fmla="*/ 0 w 621233"/>
              <a:gd name="connsiteY1" fmla="*/ 977221 h 1961422"/>
              <a:gd name="connsiteX2" fmla="*/ 621233 w 621233"/>
              <a:gd name="connsiteY2" fmla="*/ 1961422 h 1961422"/>
              <a:gd name="connsiteX0" fmla="*/ 652353 w 652353"/>
              <a:gd name="connsiteY0" fmla="*/ 0 h 1656622"/>
              <a:gd name="connsiteX1" fmla="*/ 0 w 652353"/>
              <a:gd name="connsiteY1" fmla="*/ 672421 h 1656622"/>
              <a:gd name="connsiteX2" fmla="*/ 621233 w 652353"/>
              <a:gd name="connsiteY2" fmla="*/ 1656622 h 1656622"/>
              <a:gd name="connsiteX0" fmla="*/ 607903 w 621233"/>
              <a:gd name="connsiteY0" fmla="*/ 0 h 1967772"/>
              <a:gd name="connsiteX1" fmla="*/ 0 w 621233"/>
              <a:gd name="connsiteY1" fmla="*/ 983571 h 1967772"/>
              <a:gd name="connsiteX2" fmla="*/ 621233 w 621233"/>
              <a:gd name="connsiteY2" fmla="*/ 1967772 h 1967772"/>
              <a:gd name="connsiteX0" fmla="*/ 607903 w 621233"/>
              <a:gd name="connsiteY0" fmla="*/ 0 h 1967772"/>
              <a:gd name="connsiteX1" fmla="*/ 0 w 621233"/>
              <a:gd name="connsiteY1" fmla="*/ 983571 h 1967772"/>
              <a:gd name="connsiteX2" fmla="*/ 621233 w 621233"/>
              <a:gd name="connsiteY2" fmla="*/ 1967772 h 1967772"/>
              <a:gd name="connsiteX0" fmla="*/ 496778 w 510108"/>
              <a:gd name="connsiteY0" fmla="*/ 0 h 1967772"/>
              <a:gd name="connsiteX1" fmla="*/ 0 w 510108"/>
              <a:gd name="connsiteY1" fmla="*/ 939121 h 1967772"/>
              <a:gd name="connsiteX2" fmla="*/ 510108 w 51010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81558"/>
              <a:gd name="connsiteY0" fmla="*/ 0 h 1856647"/>
              <a:gd name="connsiteX1" fmla="*/ 0 w 681558"/>
              <a:gd name="connsiteY1" fmla="*/ 983571 h 1856647"/>
              <a:gd name="connsiteX2" fmla="*/ 681558 w 681558"/>
              <a:gd name="connsiteY2" fmla="*/ 1856647 h 1856647"/>
              <a:gd name="connsiteX0" fmla="*/ 604728 w 605358"/>
              <a:gd name="connsiteY0" fmla="*/ 0 h 1948722"/>
              <a:gd name="connsiteX1" fmla="*/ 0 w 605358"/>
              <a:gd name="connsiteY1" fmla="*/ 983571 h 1948722"/>
              <a:gd name="connsiteX2" fmla="*/ 605358 w 605358"/>
              <a:gd name="connsiteY2" fmla="*/ 1948722 h 1948722"/>
              <a:gd name="connsiteX0" fmla="*/ 604728 w 605358"/>
              <a:gd name="connsiteY0" fmla="*/ 0 h 1948722"/>
              <a:gd name="connsiteX1" fmla="*/ 0 w 605358"/>
              <a:gd name="connsiteY1" fmla="*/ 983571 h 1948722"/>
              <a:gd name="connsiteX2" fmla="*/ 605358 w 605358"/>
              <a:gd name="connsiteY2" fmla="*/ 1948722 h 1948722"/>
            </a:gdLst>
            <a:ahLst/>
            <a:cxnLst>
              <a:cxn ang="0">
                <a:pos x="connsiteX0" y="connsiteY0"/>
              </a:cxn>
              <a:cxn ang="0">
                <a:pos x="connsiteX1" y="connsiteY1"/>
              </a:cxn>
              <a:cxn ang="0">
                <a:pos x="connsiteX2" y="connsiteY2"/>
              </a:cxn>
            </a:cxnLst>
            <a:rect l="l" t="t" r="r" b="b"/>
            <a:pathLst>
              <a:path w="605358" h="1948722">
                <a:moveTo>
                  <a:pt x="604728" y="0"/>
                </a:moveTo>
                <a:lnTo>
                  <a:pt x="0" y="983571"/>
                </a:lnTo>
                <a:lnTo>
                  <a:pt x="605358" y="1948722"/>
                </a:lnTo>
              </a:path>
            </a:pathLst>
          </a:custGeom>
          <a:ln w="12700" cap="rnd">
            <a:solidFill>
              <a:schemeClr val="accent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50" name="Овал 49">
            <a:extLst>
              <a:ext uri="{FF2B5EF4-FFF2-40B4-BE49-F238E27FC236}">
                <a16:creationId xmlns:a16="http://schemas.microsoft.com/office/drawing/2014/main" id="{78DE8300-79C5-5A47-B03C-014C06D61E95}"/>
              </a:ext>
            </a:extLst>
          </p:cNvPr>
          <p:cNvSpPr>
            <a:spLocks noChangeAspect="1"/>
          </p:cNvSpPr>
          <p:nvPr/>
        </p:nvSpPr>
        <p:spPr>
          <a:xfrm>
            <a:off x="7139918" y="3655837"/>
            <a:ext cx="216000" cy="21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b="1" dirty="0">
                <a:solidFill>
                  <a:schemeClr val="bg1"/>
                </a:solidFill>
                <a:latin typeface="Roboto" panose="02000000000000000000" pitchFamily="2" charset="0"/>
                <a:ea typeface="Roboto" panose="02000000000000000000" pitchFamily="2" charset="0"/>
                <a:cs typeface="Roboto" panose="02000000000000000000" pitchFamily="2" charset="0"/>
              </a:rPr>
              <a:t>2</a:t>
            </a:r>
          </a:p>
        </p:txBody>
      </p:sp>
      <p:sp>
        <p:nvSpPr>
          <p:cNvPr id="52" name="Полилиния 51">
            <a:extLst>
              <a:ext uri="{FF2B5EF4-FFF2-40B4-BE49-F238E27FC236}">
                <a16:creationId xmlns:a16="http://schemas.microsoft.com/office/drawing/2014/main" id="{8E86E476-B859-8546-B064-5AB5CB9DC1F4}"/>
              </a:ext>
            </a:extLst>
          </p:cNvPr>
          <p:cNvSpPr/>
          <p:nvPr/>
        </p:nvSpPr>
        <p:spPr>
          <a:xfrm>
            <a:off x="7052502" y="3427398"/>
            <a:ext cx="272329" cy="672878"/>
          </a:xfrm>
          <a:custGeom>
            <a:avLst/>
            <a:gdLst>
              <a:gd name="connsiteX0" fmla="*/ 614253 w 621233"/>
              <a:gd name="connsiteY0" fmla="*/ 0 h 1961422"/>
              <a:gd name="connsiteX1" fmla="*/ 0 w 621233"/>
              <a:gd name="connsiteY1" fmla="*/ 977221 h 1961422"/>
              <a:gd name="connsiteX2" fmla="*/ 621233 w 621233"/>
              <a:gd name="connsiteY2" fmla="*/ 1961422 h 1961422"/>
              <a:gd name="connsiteX0" fmla="*/ 652353 w 652353"/>
              <a:gd name="connsiteY0" fmla="*/ 0 h 1656622"/>
              <a:gd name="connsiteX1" fmla="*/ 0 w 652353"/>
              <a:gd name="connsiteY1" fmla="*/ 672421 h 1656622"/>
              <a:gd name="connsiteX2" fmla="*/ 621233 w 652353"/>
              <a:gd name="connsiteY2" fmla="*/ 1656622 h 1656622"/>
              <a:gd name="connsiteX0" fmla="*/ 607903 w 621233"/>
              <a:gd name="connsiteY0" fmla="*/ 0 h 1967772"/>
              <a:gd name="connsiteX1" fmla="*/ 0 w 621233"/>
              <a:gd name="connsiteY1" fmla="*/ 983571 h 1967772"/>
              <a:gd name="connsiteX2" fmla="*/ 621233 w 621233"/>
              <a:gd name="connsiteY2" fmla="*/ 1967772 h 1967772"/>
              <a:gd name="connsiteX0" fmla="*/ 607903 w 621233"/>
              <a:gd name="connsiteY0" fmla="*/ 0 h 1967772"/>
              <a:gd name="connsiteX1" fmla="*/ 0 w 621233"/>
              <a:gd name="connsiteY1" fmla="*/ 983571 h 1967772"/>
              <a:gd name="connsiteX2" fmla="*/ 621233 w 621233"/>
              <a:gd name="connsiteY2" fmla="*/ 1967772 h 1967772"/>
              <a:gd name="connsiteX0" fmla="*/ 496778 w 510108"/>
              <a:gd name="connsiteY0" fmla="*/ 0 h 1967772"/>
              <a:gd name="connsiteX1" fmla="*/ 0 w 510108"/>
              <a:gd name="connsiteY1" fmla="*/ 939121 h 1967772"/>
              <a:gd name="connsiteX2" fmla="*/ 510108 w 51010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81558"/>
              <a:gd name="connsiteY0" fmla="*/ 0 h 1856647"/>
              <a:gd name="connsiteX1" fmla="*/ 0 w 681558"/>
              <a:gd name="connsiteY1" fmla="*/ 983571 h 1856647"/>
              <a:gd name="connsiteX2" fmla="*/ 681558 w 681558"/>
              <a:gd name="connsiteY2" fmla="*/ 1856647 h 1856647"/>
              <a:gd name="connsiteX0" fmla="*/ 604728 w 605358"/>
              <a:gd name="connsiteY0" fmla="*/ 0 h 1948722"/>
              <a:gd name="connsiteX1" fmla="*/ 0 w 605358"/>
              <a:gd name="connsiteY1" fmla="*/ 983571 h 1948722"/>
              <a:gd name="connsiteX2" fmla="*/ 605358 w 605358"/>
              <a:gd name="connsiteY2" fmla="*/ 1948722 h 1948722"/>
              <a:gd name="connsiteX0" fmla="*/ 604728 w 605358"/>
              <a:gd name="connsiteY0" fmla="*/ 0 h 1948722"/>
              <a:gd name="connsiteX1" fmla="*/ 0 w 605358"/>
              <a:gd name="connsiteY1" fmla="*/ 983571 h 1948722"/>
              <a:gd name="connsiteX2" fmla="*/ 605358 w 605358"/>
              <a:gd name="connsiteY2" fmla="*/ 1948722 h 1948722"/>
            </a:gdLst>
            <a:ahLst/>
            <a:cxnLst>
              <a:cxn ang="0">
                <a:pos x="connsiteX0" y="connsiteY0"/>
              </a:cxn>
              <a:cxn ang="0">
                <a:pos x="connsiteX1" y="connsiteY1"/>
              </a:cxn>
              <a:cxn ang="0">
                <a:pos x="connsiteX2" y="connsiteY2"/>
              </a:cxn>
            </a:cxnLst>
            <a:rect l="l" t="t" r="r" b="b"/>
            <a:pathLst>
              <a:path w="605358" h="1948722">
                <a:moveTo>
                  <a:pt x="604728" y="0"/>
                </a:moveTo>
                <a:lnTo>
                  <a:pt x="0" y="983571"/>
                </a:lnTo>
                <a:lnTo>
                  <a:pt x="605358" y="1948722"/>
                </a:lnTo>
              </a:path>
            </a:pathLst>
          </a:custGeom>
          <a:ln w="12700" cap="rnd">
            <a:solidFill>
              <a:schemeClr val="accent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64" name="Прямая со стрелкой 63">
            <a:extLst>
              <a:ext uri="{FF2B5EF4-FFF2-40B4-BE49-F238E27FC236}">
                <a16:creationId xmlns:a16="http://schemas.microsoft.com/office/drawing/2014/main" id="{CD32DBEB-38AF-2E47-9A83-1CB907A9DD31}"/>
              </a:ext>
            </a:extLst>
          </p:cNvPr>
          <p:cNvCxnSpPr>
            <a:cxnSpLocks/>
          </p:cNvCxnSpPr>
          <p:nvPr/>
        </p:nvCxnSpPr>
        <p:spPr>
          <a:xfrm>
            <a:off x="3978319" y="3976098"/>
            <a:ext cx="372551" cy="124179"/>
          </a:xfrm>
          <a:prstGeom prst="straightConnector1">
            <a:avLst/>
          </a:prstGeom>
          <a:ln w="12700" cap="rnd">
            <a:solidFill>
              <a:schemeClr val="accent6"/>
            </a:solidFill>
            <a:round/>
            <a:tailEnd type="arrow"/>
          </a:ln>
        </p:spPr>
        <p:style>
          <a:lnRef idx="1">
            <a:schemeClr val="accent1"/>
          </a:lnRef>
          <a:fillRef idx="0">
            <a:schemeClr val="accent1"/>
          </a:fillRef>
          <a:effectRef idx="0">
            <a:schemeClr val="accent1"/>
          </a:effectRef>
          <a:fontRef idx="minor">
            <a:schemeClr val="tx1"/>
          </a:fontRef>
        </p:style>
      </p:cxnSp>
      <p:sp>
        <p:nvSpPr>
          <p:cNvPr id="75" name="Овал 74">
            <a:extLst>
              <a:ext uri="{FF2B5EF4-FFF2-40B4-BE49-F238E27FC236}">
                <a16:creationId xmlns:a16="http://schemas.microsoft.com/office/drawing/2014/main" id="{888694B6-AE8E-394A-8CB5-DE6685D4ADA5}"/>
              </a:ext>
            </a:extLst>
          </p:cNvPr>
          <p:cNvSpPr>
            <a:spLocks noChangeAspect="1"/>
          </p:cNvSpPr>
          <p:nvPr/>
        </p:nvSpPr>
        <p:spPr>
          <a:xfrm>
            <a:off x="5165914" y="5669250"/>
            <a:ext cx="216000" cy="21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b="1" dirty="0">
                <a:solidFill>
                  <a:schemeClr val="bg1"/>
                </a:solidFill>
                <a:latin typeface="Roboto" panose="02000000000000000000" pitchFamily="2" charset="0"/>
                <a:ea typeface="Roboto" panose="02000000000000000000" pitchFamily="2" charset="0"/>
                <a:cs typeface="Roboto" panose="02000000000000000000" pitchFamily="2" charset="0"/>
              </a:rPr>
              <a:t>5</a:t>
            </a:r>
          </a:p>
        </p:txBody>
      </p:sp>
      <p:sp>
        <p:nvSpPr>
          <p:cNvPr id="76" name="Полилиния 75">
            <a:extLst>
              <a:ext uri="{FF2B5EF4-FFF2-40B4-BE49-F238E27FC236}">
                <a16:creationId xmlns:a16="http://schemas.microsoft.com/office/drawing/2014/main" id="{1BB0CE18-38F0-334D-8A76-2FE1E933000F}"/>
              </a:ext>
            </a:extLst>
          </p:cNvPr>
          <p:cNvSpPr/>
          <p:nvPr/>
        </p:nvSpPr>
        <p:spPr>
          <a:xfrm flipH="1">
            <a:off x="5203504" y="5363250"/>
            <a:ext cx="272329" cy="828000"/>
          </a:xfrm>
          <a:custGeom>
            <a:avLst/>
            <a:gdLst>
              <a:gd name="connsiteX0" fmla="*/ 614253 w 621233"/>
              <a:gd name="connsiteY0" fmla="*/ 0 h 1961422"/>
              <a:gd name="connsiteX1" fmla="*/ 0 w 621233"/>
              <a:gd name="connsiteY1" fmla="*/ 977221 h 1961422"/>
              <a:gd name="connsiteX2" fmla="*/ 621233 w 621233"/>
              <a:gd name="connsiteY2" fmla="*/ 1961422 h 1961422"/>
              <a:gd name="connsiteX0" fmla="*/ 652353 w 652353"/>
              <a:gd name="connsiteY0" fmla="*/ 0 h 1656622"/>
              <a:gd name="connsiteX1" fmla="*/ 0 w 652353"/>
              <a:gd name="connsiteY1" fmla="*/ 672421 h 1656622"/>
              <a:gd name="connsiteX2" fmla="*/ 621233 w 652353"/>
              <a:gd name="connsiteY2" fmla="*/ 1656622 h 1656622"/>
              <a:gd name="connsiteX0" fmla="*/ 607903 w 621233"/>
              <a:gd name="connsiteY0" fmla="*/ 0 h 1967772"/>
              <a:gd name="connsiteX1" fmla="*/ 0 w 621233"/>
              <a:gd name="connsiteY1" fmla="*/ 983571 h 1967772"/>
              <a:gd name="connsiteX2" fmla="*/ 621233 w 621233"/>
              <a:gd name="connsiteY2" fmla="*/ 1967772 h 1967772"/>
              <a:gd name="connsiteX0" fmla="*/ 607903 w 621233"/>
              <a:gd name="connsiteY0" fmla="*/ 0 h 1967772"/>
              <a:gd name="connsiteX1" fmla="*/ 0 w 621233"/>
              <a:gd name="connsiteY1" fmla="*/ 983571 h 1967772"/>
              <a:gd name="connsiteX2" fmla="*/ 621233 w 621233"/>
              <a:gd name="connsiteY2" fmla="*/ 1967772 h 1967772"/>
              <a:gd name="connsiteX0" fmla="*/ 496778 w 510108"/>
              <a:gd name="connsiteY0" fmla="*/ 0 h 1967772"/>
              <a:gd name="connsiteX1" fmla="*/ 0 w 510108"/>
              <a:gd name="connsiteY1" fmla="*/ 939121 h 1967772"/>
              <a:gd name="connsiteX2" fmla="*/ 510108 w 51010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18058"/>
              <a:gd name="connsiteY0" fmla="*/ 0 h 1967772"/>
              <a:gd name="connsiteX1" fmla="*/ 0 w 618058"/>
              <a:gd name="connsiteY1" fmla="*/ 983571 h 1967772"/>
              <a:gd name="connsiteX2" fmla="*/ 618058 w 618058"/>
              <a:gd name="connsiteY2" fmla="*/ 1967772 h 1967772"/>
              <a:gd name="connsiteX0" fmla="*/ 604728 w 681558"/>
              <a:gd name="connsiteY0" fmla="*/ 0 h 1856647"/>
              <a:gd name="connsiteX1" fmla="*/ 0 w 681558"/>
              <a:gd name="connsiteY1" fmla="*/ 983571 h 1856647"/>
              <a:gd name="connsiteX2" fmla="*/ 681558 w 681558"/>
              <a:gd name="connsiteY2" fmla="*/ 1856647 h 1856647"/>
              <a:gd name="connsiteX0" fmla="*/ 604728 w 605358"/>
              <a:gd name="connsiteY0" fmla="*/ 0 h 1948722"/>
              <a:gd name="connsiteX1" fmla="*/ 0 w 605358"/>
              <a:gd name="connsiteY1" fmla="*/ 983571 h 1948722"/>
              <a:gd name="connsiteX2" fmla="*/ 605358 w 605358"/>
              <a:gd name="connsiteY2" fmla="*/ 1948722 h 1948722"/>
              <a:gd name="connsiteX0" fmla="*/ 604728 w 605358"/>
              <a:gd name="connsiteY0" fmla="*/ 0 h 1948722"/>
              <a:gd name="connsiteX1" fmla="*/ 0 w 605358"/>
              <a:gd name="connsiteY1" fmla="*/ 983571 h 1948722"/>
              <a:gd name="connsiteX2" fmla="*/ 605358 w 605358"/>
              <a:gd name="connsiteY2" fmla="*/ 1948722 h 1948722"/>
            </a:gdLst>
            <a:ahLst/>
            <a:cxnLst>
              <a:cxn ang="0">
                <a:pos x="connsiteX0" y="connsiteY0"/>
              </a:cxn>
              <a:cxn ang="0">
                <a:pos x="connsiteX1" y="connsiteY1"/>
              </a:cxn>
              <a:cxn ang="0">
                <a:pos x="connsiteX2" y="connsiteY2"/>
              </a:cxn>
            </a:cxnLst>
            <a:rect l="l" t="t" r="r" b="b"/>
            <a:pathLst>
              <a:path w="605358" h="1948722">
                <a:moveTo>
                  <a:pt x="604728" y="0"/>
                </a:moveTo>
                <a:lnTo>
                  <a:pt x="0" y="983571"/>
                </a:lnTo>
                <a:lnTo>
                  <a:pt x="605358" y="1948722"/>
                </a:lnTo>
              </a:path>
            </a:pathLst>
          </a:custGeom>
          <a:ln w="12700" cap="rnd">
            <a:solidFill>
              <a:schemeClr val="accent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Tree>
  </p:cSld>
  <p:clrMapOvr>
    <a:masterClrMapping/>
  </p:clrMapOvr>
  <p:transition spd="slow">
    <p:fade thruBlk="1"/>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rmAutofit fontScale="90000"/>
          </a:bodyPr>
          <a:lstStyle/>
          <a:p>
            <a:r>
              <a:rPr lang="ru-RU" dirty="0"/>
              <a:t>Условия контракта</a:t>
            </a:r>
          </a:p>
        </p:txBody>
      </p:sp>
      <p:graphicFrame>
        <p:nvGraphicFramePr>
          <p:cNvPr id="8" name="Таблица 7">
            <a:extLst>
              <a:ext uri="{FF2B5EF4-FFF2-40B4-BE49-F238E27FC236}">
                <a16:creationId xmlns:a16="http://schemas.microsoft.com/office/drawing/2014/main" id="{A3983918-E212-448A-9D4A-2F27D2AC883D}"/>
              </a:ext>
            </a:extLst>
          </p:cNvPr>
          <p:cNvGraphicFramePr>
            <a:graphicFrameLocks noGrp="1"/>
          </p:cNvGraphicFramePr>
          <p:nvPr/>
        </p:nvGraphicFramePr>
        <p:xfrm>
          <a:off x="1543050" y="1090168"/>
          <a:ext cx="9113838" cy="5171440"/>
        </p:xfrm>
        <a:graphic>
          <a:graphicData uri="http://schemas.openxmlformats.org/drawingml/2006/table">
            <a:tbl>
              <a:tblPr firstRow="1" bandRow="1">
                <a:tableStyleId>{5C22544A-7EE6-4342-B048-85BDC9FD1C3A}</a:tableStyleId>
              </a:tblPr>
              <a:tblGrid>
                <a:gridCol w="1843118">
                  <a:extLst>
                    <a:ext uri="{9D8B030D-6E8A-4147-A177-3AD203B41FA5}">
                      <a16:colId xmlns:a16="http://schemas.microsoft.com/office/drawing/2014/main" val="2013439988"/>
                    </a:ext>
                  </a:extLst>
                </a:gridCol>
                <a:gridCol w="3348601">
                  <a:extLst>
                    <a:ext uri="{9D8B030D-6E8A-4147-A177-3AD203B41FA5}">
                      <a16:colId xmlns:a16="http://schemas.microsoft.com/office/drawing/2014/main" val="2225948937"/>
                    </a:ext>
                  </a:extLst>
                </a:gridCol>
                <a:gridCol w="3922119">
                  <a:extLst>
                    <a:ext uri="{9D8B030D-6E8A-4147-A177-3AD203B41FA5}">
                      <a16:colId xmlns:a16="http://schemas.microsoft.com/office/drawing/2014/main" val="4105401240"/>
                    </a:ext>
                  </a:extLst>
                </a:gridCol>
              </a:tblGrid>
              <a:tr h="370840">
                <a:tc>
                  <a:txBody>
                    <a:bodyPr/>
                    <a:lstStyle/>
                    <a:p>
                      <a:endParaRPr lang="ru-RU" sz="1500" dirty="0"/>
                    </a:p>
                  </a:txBody>
                  <a:tcPr/>
                </a:tc>
                <a:tc>
                  <a:txBody>
                    <a:bodyPr/>
                    <a:lstStyle/>
                    <a:p>
                      <a:r>
                        <a:rPr lang="ru-RU" sz="1400" dirty="0"/>
                        <a:t>До 01.01.2022</a:t>
                      </a:r>
                    </a:p>
                  </a:txBody>
                  <a:tcPr/>
                </a:tc>
                <a:tc>
                  <a:txBody>
                    <a:bodyPr/>
                    <a:lstStyle/>
                    <a:p>
                      <a:r>
                        <a:rPr lang="ru-RU" sz="1400" dirty="0"/>
                        <a:t>С 01.01.2022</a:t>
                      </a:r>
                    </a:p>
                  </a:txBody>
                  <a:tcPr/>
                </a:tc>
                <a:extLst>
                  <a:ext uri="{0D108BD9-81ED-4DB2-BD59-A6C34878D82A}">
                    <a16:rowId xmlns:a16="http://schemas.microsoft.com/office/drawing/2014/main" val="3150419532"/>
                  </a:ext>
                </a:extLst>
              </a:tr>
              <a:tr h="370840">
                <a:tc>
                  <a:txBody>
                    <a:bodyPr/>
                    <a:lstStyle/>
                    <a:p>
                      <a:r>
                        <a:rPr lang="ru-RU" sz="1400" b="1" dirty="0"/>
                        <a:t>Типовые контракты / типовые условия</a:t>
                      </a:r>
                    </a:p>
                  </a:txBody>
                  <a:tcPr/>
                </a:tc>
                <a:tc>
                  <a:txBody>
                    <a:bodyPr/>
                    <a:lstStyle/>
                    <a:p>
                      <a:pPr marL="0" indent="0">
                        <a:buFont typeface="Arial" panose="020B0604020202020204" pitchFamily="34" charset="0"/>
                        <a:buNone/>
                      </a:pPr>
                      <a:r>
                        <a:rPr lang="ru-RU" sz="1300" dirty="0"/>
                        <a:t>Типовые контракты и типовые условия утверждаются федеральными органами исполнительной власти, госкорпорациями «Росатом» и «Роскосмос».</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300" dirty="0"/>
                        <a:t>Исключено понятие </a:t>
                      </a:r>
                      <a:r>
                        <a:rPr lang="ru-RU" sz="1300" dirty="0">
                          <a:solidFill>
                            <a:schemeClr val="accent3"/>
                          </a:solidFill>
                        </a:rPr>
                        <a:t>«типовые контракты»</a:t>
                      </a:r>
                      <a:r>
                        <a:rPr lang="ru-RU" sz="1300" dirty="0"/>
                        <a:t>, устанавливаются только </a:t>
                      </a:r>
                      <a:r>
                        <a:rPr lang="ru-RU" sz="1300" dirty="0">
                          <a:solidFill>
                            <a:schemeClr val="accent2"/>
                          </a:solidFill>
                        </a:rPr>
                        <a:t>типовые условия</a:t>
                      </a:r>
                      <a:r>
                        <a:rPr lang="ru-RU" sz="1300"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300" dirty="0"/>
                        <a:t>Полномочиями наделено только Правительство РФ.</a:t>
                      </a:r>
                    </a:p>
                  </a:txBody>
                  <a:tcPr/>
                </a:tc>
                <a:extLst>
                  <a:ext uri="{0D108BD9-81ED-4DB2-BD59-A6C34878D82A}">
                    <a16:rowId xmlns:a16="http://schemas.microsoft.com/office/drawing/2014/main" val="1280550267"/>
                  </a:ext>
                </a:extLst>
              </a:tr>
              <a:tr h="370840">
                <a:tc>
                  <a:txBody>
                    <a:bodyPr/>
                    <a:lstStyle/>
                    <a:p>
                      <a:r>
                        <a:rPr lang="ru-RU" sz="1400" b="1" dirty="0"/>
                        <a:t>Условия контракта </a:t>
                      </a:r>
                      <a:br>
                        <a:rPr lang="ru-RU" sz="1400" b="1" dirty="0"/>
                      </a:br>
                      <a:r>
                        <a:rPr lang="ru-RU" sz="1400" b="1" dirty="0"/>
                        <a:t>«без объема»</a:t>
                      </a:r>
                    </a:p>
                  </a:txBody>
                  <a:tcPr/>
                </a:tc>
                <a:tc>
                  <a:txBody>
                    <a:bodyPr/>
                    <a:lstStyle/>
                    <a:p>
                      <a:pPr marL="0" indent="0">
                        <a:buFont typeface="Arial" panose="020B0604020202020204" pitchFamily="34" charset="0"/>
                        <a:buNone/>
                      </a:pPr>
                      <a:r>
                        <a:rPr lang="ru-RU" sz="1300" kern="1200" dirty="0">
                          <a:solidFill>
                            <a:schemeClr val="dk1"/>
                          </a:solidFill>
                          <a:latin typeface="+mn-lt"/>
                          <a:ea typeface="+mn-ea"/>
                          <a:cs typeface="+mn-cs"/>
                        </a:rPr>
                        <a:t>Данное требование предъявляется только к содержанию извещения о закупке.</a:t>
                      </a:r>
                    </a:p>
                  </a:txBody>
                  <a:tcPr/>
                </a:tc>
                <a:tc>
                  <a:txBody>
                    <a:bodyPr/>
                    <a:lstStyle/>
                    <a:p>
                      <a:pPr marL="0" indent="0">
                        <a:buFont typeface="Arial" panose="020B0604020202020204" pitchFamily="34" charset="0"/>
                        <a:buNone/>
                      </a:pPr>
                      <a:r>
                        <a:rPr lang="ru-RU" sz="1300" dirty="0"/>
                        <a:t>Обязательное условие о том, что оплата ТРУ осуществляется по цене единицы ТРУ, исходя из количества товара, объема фактически выполненной работы или оказанной услуги, но в размере, не превышающем максимального значения цены контракта.</a:t>
                      </a:r>
                    </a:p>
                  </a:txBody>
                  <a:tcPr/>
                </a:tc>
                <a:extLst>
                  <a:ext uri="{0D108BD9-81ED-4DB2-BD59-A6C34878D82A}">
                    <a16:rowId xmlns:a16="http://schemas.microsoft.com/office/drawing/2014/main" val="163804560"/>
                  </a:ext>
                </a:extLst>
              </a:tr>
              <a:tr h="370840">
                <a:tc>
                  <a:txBody>
                    <a:bodyPr/>
                    <a:lstStyle/>
                    <a:p>
                      <a:r>
                        <a:rPr lang="ru-RU" sz="1400" b="1" dirty="0"/>
                        <a:t>Неустойки по контракту</a:t>
                      </a:r>
                    </a:p>
                  </a:txBody>
                  <a:tcPr/>
                </a:tc>
                <a:tc>
                  <a:txBody>
                    <a:bodyPr/>
                    <a:lstStyle/>
                    <a:p>
                      <a:pPr marL="0" indent="0">
                        <a:buFont typeface="Arial" panose="020B0604020202020204" pitchFamily="34" charset="0"/>
                        <a:buNone/>
                      </a:pPr>
                      <a:r>
                        <a:rPr lang="ru-RU" sz="1300" kern="1200" dirty="0">
                          <a:solidFill>
                            <a:schemeClr val="dk1"/>
                          </a:solidFill>
                          <a:latin typeface="+mn-lt"/>
                          <a:ea typeface="+mn-ea"/>
                          <a:cs typeface="+mn-cs"/>
                        </a:rPr>
                        <a:t>Не предусмотрено.</a:t>
                      </a:r>
                    </a:p>
                  </a:txBody>
                  <a:tcPr/>
                </a:tc>
                <a:tc>
                  <a:txBody>
                    <a:bodyPr/>
                    <a:lstStyle/>
                    <a:p>
                      <a:pPr marL="0" indent="0">
                        <a:buFont typeface="Arial" panose="020B0604020202020204" pitchFamily="34" charset="0"/>
                        <a:buNone/>
                      </a:pPr>
                      <a:r>
                        <a:rPr lang="ru-RU" sz="1300" dirty="0"/>
                        <a:t>В контракт могут быть включены </a:t>
                      </a:r>
                      <a:r>
                        <a:rPr lang="ru-RU" sz="1300" dirty="0">
                          <a:solidFill>
                            <a:schemeClr val="accent2"/>
                          </a:solidFill>
                        </a:rPr>
                        <a:t>условия об удержании суммы неуплаченных неустоек </a:t>
                      </a:r>
                      <a:r>
                        <a:rPr lang="ru-RU" sz="1300" dirty="0"/>
                        <a:t>(штрафов, пеней), предъявленных заказчиком, из суммы, подлежащей оплате поставщику (подрядчику, исполнителю).</a:t>
                      </a:r>
                    </a:p>
                  </a:txBody>
                  <a:tcPr/>
                </a:tc>
                <a:extLst>
                  <a:ext uri="{0D108BD9-81ED-4DB2-BD59-A6C34878D82A}">
                    <a16:rowId xmlns:a16="http://schemas.microsoft.com/office/drawing/2014/main" val="317496437"/>
                  </a:ext>
                </a:extLst>
              </a:tr>
              <a:tr h="370840">
                <a:tc>
                  <a:txBody>
                    <a:bodyPr/>
                    <a:lstStyle/>
                    <a:p>
                      <a:r>
                        <a:rPr lang="ru-RU" sz="1400" b="1" dirty="0"/>
                        <a:t>Заключение контракта с несколькими участниками</a:t>
                      </a:r>
                    </a:p>
                  </a:txBody>
                  <a:tcPr/>
                </a:tc>
                <a:tc>
                  <a:txBody>
                    <a:bodyPr/>
                    <a:lstStyle/>
                    <a:p>
                      <a:pPr marL="0" indent="0">
                        <a:buFont typeface="Arial" panose="020B0604020202020204" pitchFamily="34" charset="0"/>
                        <a:buNone/>
                      </a:pPr>
                      <a:r>
                        <a:rPr lang="ru-RU" sz="1200" kern="1200" dirty="0">
                          <a:solidFill>
                            <a:schemeClr val="dk1"/>
                          </a:solidFill>
                          <a:latin typeface="+mn-lt"/>
                          <a:ea typeface="+mn-ea"/>
                          <a:cs typeface="+mn-cs"/>
                        </a:rPr>
                        <a:t>Поставка технических средств реабилитации инвалидов, создание нескольких произведений литературы или искусства, выполнение научно-исследовательских работ либо оказание услуг в сфере образования или услуг по санаторно-курортному лечению и оздоровлению, услуг по организации отдыха детей и их оздоровления, в том числе по предоставлению путевок.</a:t>
                      </a:r>
                    </a:p>
                  </a:txBody>
                  <a:tcPr/>
                </a:tc>
                <a:tc>
                  <a:txBody>
                    <a:bodyPr/>
                    <a:lstStyle/>
                    <a:p>
                      <a:pPr marL="0" indent="0">
                        <a:buFont typeface="Arial" panose="020B0604020202020204" pitchFamily="34" charset="0"/>
                        <a:buNone/>
                      </a:pPr>
                      <a:r>
                        <a:rPr lang="ru-RU" sz="1300" kern="1200" dirty="0">
                          <a:solidFill>
                            <a:schemeClr val="accent2"/>
                          </a:solidFill>
                          <a:latin typeface="+mn-lt"/>
                          <a:ea typeface="+mn-ea"/>
                          <a:cs typeface="+mn-cs"/>
                        </a:rPr>
                        <a:t>Перечень дополнен </a:t>
                      </a:r>
                      <a:r>
                        <a:rPr lang="ru-RU" sz="1300" kern="1200" dirty="0">
                          <a:solidFill>
                            <a:schemeClr val="dk1"/>
                          </a:solidFill>
                          <a:latin typeface="+mn-lt"/>
                          <a:ea typeface="+mn-ea"/>
                          <a:cs typeface="+mn-cs"/>
                        </a:rPr>
                        <a:t>контрактами: на выполнение работ (оказание услуг) по созданию, развитию, вводу в эксплуатацию, эксплуатации и выводу из эксплуатации информационных систем, на поставку программно-аппаратных средств и информационно-коммуникационного оборудования.</a:t>
                      </a:r>
                    </a:p>
                  </a:txBody>
                  <a:tcPr/>
                </a:tc>
                <a:extLst>
                  <a:ext uri="{0D108BD9-81ED-4DB2-BD59-A6C34878D82A}">
                    <a16:rowId xmlns:a16="http://schemas.microsoft.com/office/drawing/2014/main" val="2956020203"/>
                  </a:ext>
                </a:extLst>
              </a:tr>
            </a:tbl>
          </a:graphicData>
        </a:graphic>
      </p:graphicFrame>
    </p:spTree>
    <p:extLst>
      <p:ext uri="{BB962C8B-B14F-4D97-AF65-F5344CB8AC3E}">
        <p14:creationId xmlns:p14="http://schemas.microsoft.com/office/powerpoint/2010/main" val="809016751"/>
      </p:ext>
    </p:extLst>
  </p:cSld>
  <p:clrMapOvr>
    <a:masterClrMapping/>
  </p:clrMapOvr>
  <p:transition spd="slow">
    <p:fade thruBlk="1"/>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rmAutofit fontScale="90000"/>
          </a:bodyPr>
          <a:lstStyle/>
          <a:p>
            <a:r>
              <a:rPr lang="ru-RU" dirty="0"/>
              <a:t>Приемка по контракту</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2480438" y="1331204"/>
            <a:ext cx="8246788" cy="4840997"/>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ru-RU" dirty="0"/>
              <a:t>Для всех </a:t>
            </a:r>
            <a:r>
              <a:rPr lang="ru-RU" b="1" dirty="0">
                <a:solidFill>
                  <a:schemeClr val="accent2"/>
                </a:solidFill>
              </a:rPr>
              <a:t>электронных процедур </a:t>
            </a:r>
            <a:r>
              <a:rPr lang="ru-RU" dirty="0"/>
              <a:t>- обязательная процедура </a:t>
            </a:r>
            <a:r>
              <a:rPr lang="ru-RU" b="1" dirty="0"/>
              <a:t>подписания документов о приемке в электронной форме</a:t>
            </a:r>
            <a:r>
              <a:rPr lang="ru-RU" dirty="0"/>
              <a:t>:</a:t>
            </a:r>
          </a:p>
          <a:p>
            <a:pPr>
              <a:spcAft>
                <a:spcPts val="600"/>
              </a:spcAft>
            </a:pPr>
            <a:r>
              <a:rPr lang="ru-RU" dirty="0"/>
              <a:t>поставщик формирует в ЕИС документ о приемке (приложения при необходимости);</a:t>
            </a:r>
          </a:p>
          <a:p>
            <a:pPr>
              <a:spcAft>
                <a:spcPts val="600"/>
              </a:spcAft>
            </a:pPr>
            <a:r>
              <a:rPr lang="ru-RU" dirty="0"/>
              <a:t>в срок, установленный контрактом, но не позднее 20 раб. дней заказчик подписывает документ о приемке, либо мотивированный отказ;</a:t>
            </a:r>
          </a:p>
          <a:p>
            <a:pPr>
              <a:spcAft>
                <a:spcPts val="600"/>
              </a:spcAft>
            </a:pPr>
            <a:r>
              <a:rPr lang="ru-RU" dirty="0"/>
              <a:t>если создана приемочная комиссия, не позднее 20 раб. дней, документ о приемке (мотивированный отказ) подписывают электронными подписями все члены приемочной комиссии, а затем уполномоченное лицо заказчика (если в приемочную комиссию входят лица, не являющиеся работниками заказчика, допускается подписание документов без использования электронной подписи и ЕИС – в этом случае заказчиком прилагаются электронные образы бумажных документов);</a:t>
            </a:r>
          </a:p>
          <a:p>
            <a:pPr>
              <a:spcAft>
                <a:spcPts val="600"/>
              </a:spcAft>
            </a:pPr>
            <a:r>
              <a:rPr lang="ru-RU" dirty="0"/>
              <a:t>в случае поступления мотивированного отказа поставщик вправе устранить причины такого отказа и направить документ о приемке повторно;</a:t>
            </a:r>
          </a:p>
          <a:p>
            <a:pPr>
              <a:spcAft>
                <a:spcPts val="600"/>
              </a:spcAft>
            </a:pPr>
            <a:r>
              <a:rPr lang="ru-RU" dirty="0"/>
              <a:t>датой приемки считается дата размещения в ЕИС документа о приемке, подписанного заказчиком;</a:t>
            </a:r>
          </a:p>
          <a:p>
            <a:pPr>
              <a:spcAft>
                <a:spcPts val="600"/>
              </a:spcAft>
            </a:pPr>
            <a:r>
              <a:rPr lang="ru-RU" dirty="0"/>
              <a:t>предусмотрена возможность вносить исправления в размещенный документ о приемке.</a:t>
            </a:r>
          </a:p>
        </p:txBody>
      </p:sp>
      <p:sp>
        <p:nvSpPr>
          <p:cNvPr id="5" name="Полилиния 44">
            <a:extLst>
              <a:ext uri="{FF2B5EF4-FFF2-40B4-BE49-F238E27FC236}">
                <a16:creationId xmlns:a16="http://schemas.microsoft.com/office/drawing/2014/main" id="{1B3A9B10-84D5-4436-82CF-3F987682E936}"/>
              </a:ext>
            </a:extLst>
          </p:cNvPr>
          <p:cNvSpPr>
            <a:spLocks noChangeAspect="1"/>
          </p:cNvSpPr>
          <p:nvPr/>
        </p:nvSpPr>
        <p:spPr>
          <a:xfrm>
            <a:off x="1543050" y="1237541"/>
            <a:ext cx="720000" cy="662344"/>
          </a:xfrm>
          <a:custGeom>
            <a:avLst/>
            <a:gdLst>
              <a:gd name="connsiteX0" fmla="*/ 686908 w 720000"/>
              <a:gd name="connsiteY0" fmla="*/ 236739 h 662343"/>
              <a:gd name="connsiteX1" fmla="*/ 525436 w 720000"/>
              <a:gd name="connsiteY1" fmla="*/ 236739 h 662343"/>
              <a:gd name="connsiteX2" fmla="*/ 411926 w 720000"/>
              <a:gd name="connsiteY2" fmla="*/ 17875 h 662343"/>
              <a:gd name="connsiteX3" fmla="*/ 392549 w 720000"/>
              <a:gd name="connsiteY3" fmla="*/ 1564 h 662343"/>
              <a:gd name="connsiteX4" fmla="*/ 367314 w 720000"/>
              <a:gd name="connsiteY4" fmla="*/ 3732 h 662343"/>
              <a:gd name="connsiteX5" fmla="*/ 360000 w 720000"/>
              <a:gd name="connsiteY5" fmla="*/ 8897 h 662343"/>
              <a:gd name="connsiteX6" fmla="*/ 352685 w 720000"/>
              <a:gd name="connsiteY6" fmla="*/ 3732 h 662343"/>
              <a:gd name="connsiteX7" fmla="*/ 327450 w 720000"/>
              <a:gd name="connsiteY7" fmla="*/ 1564 h 662343"/>
              <a:gd name="connsiteX8" fmla="*/ 308073 w 720000"/>
              <a:gd name="connsiteY8" fmla="*/ 17875 h 662343"/>
              <a:gd name="connsiteX9" fmla="*/ 188426 w 720000"/>
              <a:gd name="connsiteY9" fmla="*/ 248573 h 662343"/>
              <a:gd name="connsiteX10" fmla="*/ 186258 w 720000"/>
              <a:gd name="connsiteY10" fmla="*/ 273808 h 662343"/>
              <a:gd name="connsiteX11" fmla="*/ 190069 w 720000"/>
              <a:gd name="connsiteY11" fmla="*/ 281829 h 662343"/>
              <a:gd name="connsiteX12" fmla="*/ 33092 w 720000"/>
              <a:gd name="connsiteY12" fmla="*/ 281829 h 662343"/>
              <a:gd name="connsiteX13" fmla="*/ 21094 w 720000"/>
              <a:gd name="connsiteY13" fmla="*/ 269831 h 662343"/>
              <a:gd name="connsiteX14" fmla="*/ 33092 w 720000"/>
              <a:gd name="connsiteY14" fmla="*/ 257833 h 662343"/>
              <a:gd name="connsiteX15" fmla="*/ 153333 w 720000"/>
              <a:gd name="connsiteY15" fmla="*/ 257833 h 662343"/>
              <a:gd name="connsiteX16" fmla="*/ 163880 w 720000"/>
              <a:gd name="connsiteY16" fmla="*/ 247286 h 662343"/>
              <a:gd name="connsiteX17" fmla="*/ 153333 w 720000"/>
              <a:gd name="connsiteY17" fmla="*/ 236739 h 662343"/>
              <a:gd name="connsiteX18" fmla="*/ 33092 w 720000"/>
              <a:gd name="connsiteY18" fmla="*/ 236739 h 662343"/>
              <a:gd name="connsiteX19" fmla="*/ 0 w 720000"/>
              <a:gd name="connsiteY19" fmla="*/ 269831 h 662343"/>
              <a:gd name="connsiteX20" fmla="*/ 24105 w 720000"/>
              <a:gd name="connsiteY20" fmla="*/ 301673 h 662343"/>
              <a:gd name="connsiteX21" fmla="*/ 85191 w 720000"/>
              <a:gd name="connsiteY21" fmla="*/ 627459 h 662343"/>
              <a:gd name="connsiteX22" fmla="*/ 128796 w 720000"/>
              <a:gd name="connsiteY22" fmla="*/ 663649 h 662343"/>
              <a:gd name="connsiteX23" fmla="*/ 591206 w 720000"/>
              <a:gd name="connsiteY23" fmla="*/ 663649 h 662343"/>
              <a:gd name="connsiteX24" fmla="*/ 634811 w 720000"/>
              <a:gd name="connsiteY24" fmla="*/ 627459 h 662343"/>
              <a:gd name="connsiteX25" fmla="*/ 695897 w 720000"/>
              <a:gd name="connsiteY25" fmla="*/ 301672 h 662343"/>
              <a:gd name="connsiteX26" fmla="*/ 720000 w 720000"/>
              <a:gd name="connsiteY26" fmla="*/ 269831 h 662343"/>
              <a:gd name="connsiteX27" fmla="*/ 686908 w 720000"/>
              <a:gd name="connsiteY27" fmla="*/ 236739 h 662343"/>
              <a:gd name="connsiteX28" fmla="*/ 377025 w 720000"/>
              <a:gd name="connsiteY28" fmla="*/ 22459 h 662343"/>
              <a:gd name="connsiteX29" fmla="*/ 386175 w 720000"/>
              <a:gd name="connsiteY29" fmla="*/ 21673 h 662343"/>
              <a:gd name="connsiteX30" fmla="*/ 393200 w 720000"/>
              <a:gd name="connsiteY30" fmla="*/ 27586 h 662343"/>
              <a:gd name="connsiteX31" fmla="*/ 512847 w 720000"/>
              <a:gd name="connsiteY31" fmla="*/ 258286 h 662343"/>
              <a:gd name="connsiteX32" fmla="*/ 513633 w 720000"/>
              <a:gd name="connsiteY32" fmla="*/ 267435 h 662343"/>
              <a:gd name="connsiteX33" fmla="*/ 507718 w 720000"/>
              <a:gd name="connsiteY33" fmla="*/ 274461 h 662343"/>
              <a:gd name="connsiteX34" fmla="*/ 498569 w 720000"/>
              <a:gd name="connsiteY34" fmla="*/ 275248 h 662343"/>
              <a:gd name="connsiteX35" fmla="*/ 491543 w 720000"/>
              <a:gd name="connsiteY35" fmla="*/ 269335 h 662343"/>
              <a:gd name="connsiteX36" fmla="*/ 371898 w 720000"/>
              <a:gd name="connsiteY36" fmla="*/ 38634 h 662343"/>
              <a:gd name="connsiteX37" fmla="*/ 377025 w 720000"/>
              <a:gd name="connsiteY37" fmla="*/ 22459 h 662343"/>
              <a:gd name="connsiteX38" fmla="*/ 517470 w 720000"/>
              <a:gd name="connsiteY38" fmla="*/ 302925 h 662343"/>
              <a:gd name="connsiteX39" fmla="*/ 507490 w 720000"/>
              <a:gd name="connsiteY39" fmla="*/ 405831 h 662343"/>
              <a:gd name="connsiteX40" fmla="*/ 370547 w 720000"/>
              <a:gd name="connsiteY40" fmla="*/ 405831 h 662343"/>
              <a:gd name="connsiteX41" fmla="*/ 370547 w 720000"/>
              <a:gd name="connsiteY41" fmla="*/ 302925 h 662343"/>
              <a:gd name="connsiteX42" fmla="*/ 517470 w 720000"/>
              <a:gd name="connsiteY42" fmla="*/ 302925 h 662343"/>
              <a:gd name="connsiteX43" fmla="*/ 360000 w 720000"/>
              <a:gd name="connsiteY43" fmla="*/ 61508 h 662343"/>
              <a:gd name="connsiteX44" fmla="*/ 472821 w 720000"/>
              <a:gd name="connsiteY44" fmla="*/ 279044 h 662343"/>
              <a:gd name="connsiteX45" fmla="*/ 474442 w 720000"/>
              <a:gd name="connsiteY45" fmla="*/ 281829 h 662343"/>
              <a:gd name="connsiteX46" fmla="*/ 245558 w 720000"/>
              <a:gd name="connsiteY46" fmla="*/ 281829 h 662343"/>
              <a:gd name="connsiteX47" fmla="*/ 247179 w 720000"/>
              <a:gd name="connsiteY47" fmla="*/ 279045 h 662343"/>
              <a:gd name="connsiteX48" fmla="*/ 258180 w 720000"/>
              <a:gd name="connsiteY48" fmla="*/ 257835 h 662343"/>
              <a:gd name="connsiteX49" fmla="*/ 418711 w 720000"/>
              <a:gd name="connsiteY49" fmla="*/ 257835 h 662343"/>
              <a:gd name="connsiteX50" fmla="*/ 429258 w 720000"/>
              <a:gd name="connsiteY50" fmla="*/ 247288 h 662343"/>
              <a:gd name="connsiteX51" fmla="*/ 418711 w 720000"/>
              <a:gd name="connsiteY51" fmla="*/ 236741 h 662343"/>
              <a:gd name="connsiteX52" fmla="*/ 269120 w 720000"/>
              <a:gd name="connsiteY52" fmla="*/ 236741 h 662343"/>
              <a:gd name="connsiteX53" fmla="*/ 360000 w 720000"/>
              <a:gd name="connsiteY53" fmla="*/ 61508 h 662343"/>
              <a:gd name="connsiteX54" fmla="*/ 207152 w 720000"/>
              <a:gd name="connsiteY54" fmla="*/ 258285 h 662343"/>
              <a:gd name="connsiteX55" fmla="*/ 326800 w 720000"/>
              <a:gd name="connsiteY55" fmla="*/ 27585 h 662343"/>
              <a:gd name="connsiteX56" fmla="*/ 333825 w 720000"/>
              <a:gd name="connsiteY56" fmla="*/ 21672 h 662343"/>
              <a:gd name="connsiteX57" fmla="*/ 337465 w 720000"/>
              <a:gd name="connsiteY57" fmla="*/ 21105 h 662343"/>
              <a:gd name="connsiteX58" fmla="*/ 342975 w 720000"/>
              <a:gd name="connsiteY58" fmla="*/ 22458 h 662343"/>
              <a:gd name="connsiteX59" fmla="*/ 348102 w 720000"/>
              <a:gd name="connsiteY59" fmla="*/ 38633 h 662343"/>
              <a:gd name="connsiteX60" fmla="*/ 228454 w 720000"/>
              <a:gd name="connsiteY60" fmla="*/ 269332 h 662343"/>
              <a:gd name="connsiteX61" fmla="*/ 221428 w 720000"/>
              <a:gd name="connsiteY61" fmla="*/ 275245 h 662343"/>
              <a:gd name="connsiteX62" fmla="*/ 212279 w 720000"/>
              <a:gd name="connsiteY62" fmla="*/ 274458 h 662343"/>
              <a:gd name="connsiteX63" fmla="*/ 206366 w 720000"/>
              <a:gd name="connsiteY63" fmla="*/ 267432 h 662343"/>
              <a:gd name="connsiteX64" fmla="*/ 207152 w 720000"/>
              <a:gd name="connsiteY64" fmla="*/ 258285 h 662343"/>
              <a:gd name="connsiteX65" fmla="*/ 45800 w 720000"/>
              <a:gd name="connsiteY65" fmla="*/ 302925 h 662343"/>
              <a:gd name="connsiteX66" fmla="*/ 181337 w 720000"/>
              <a:gd name="connsiteY66" fmla="*/ 302925 h 662343"/>
              <a:gd name="connsiteX67" fmla="*/ 191318 w 720000"/>
              <a:gd name="connsiteY67" fmla="*/ 405831 h 662343"/>
              <a:gd name="connsiteX68" fmla="*/ 65095 w 720000"/>
              <a:gd name="connsiteY68" fmla="*/ 405831 h 662343"/>
              <a:gd name="connsiteX69" fmla="*/ 45800 w 720000"/>
              <a:gd name="connsiteY69" fmla="*/ 302925 h 662343"/>
              <a:gd name="connsiteX70" fmla="*/ 69051 w 720000"/>
              <a:gd name="connsiteY70" fmla="*/ 426924 h 662343"/>
              <a:gd name="connsiteX71" fmla="*/ 193364 w 720000"/>
              <a:gd name="connsiteY71" fmla="*/ 426924 h 662343"/>
              <a:gd name="connsiteX72" fmla="*/ 203344 w 720000"/>
              <a:gd name="connsiteY72" fmla="*/ 529829 h 662343"/>
              <a:gd name="connsiteX73" fmla="*/ 88345 w 720000"/>
              <a:gd name="connsiteY73" fmla="*/ 529829 h 662343"/>
              <a:gd name="connsiteX74" fmla="*/ 69051 w 720000"/>
              <a:gd name="connsiteY74" fmla="*/ 426924 h 662343"/>
              <a:gd name="connsiteX75" fmla="*/ 128794 w 720000"/>
              <a:gd name="connsiteY75" fmla="*/ 642556 h 662343"/>
              <a:gd name="connsiteX76" fmla="*/ 105923 w 720000"/>
              <a:gd name="connsiteY76" fmla="*/ 623574 h 662343"/>
              <a:gd name="connsiteX77" fmla="*/ 92301 w 720000"/>
              <a:gd name="connsiteY77" fmla="*/ 550922 h 662343"/>
              <a:gd name="connsiteX78" fmla="*/ 205388 w 720000"/>
              <a:gd name="connsiteY78" fmla="*/ 550922 h 662343"/>
              <a:gd name="connsiteX79" fmla="*/ 214276 w 720000"/>
              <a:gd name="connsiteY79" fmla="*/ 642556 h 662343"/>
              <a:gd name="connsiteX80" fmla="*/ 128794 w 720000"/>
              <a:gd name="connsiteY80" fmla="*/ 642556 h 662343"/>
              <a:gd name="connsiteX81" fmla="*/ 349453 w 720000"/>
              <a:gd name="connsiteY81" fmla="*/ 642556 h 662343"/>
              <a:gd name="connsiteX82" fmla="*/ 235467 w 720000"/>
              <a:gd name="connsiteY82" fmla="*/ 642556 h 662343"/>
              <a:gd name="connsiteX83" fmla="*/ 226581 w 720000"/>
              <a:gd name="connsiteY83" fmla="*/ 550922 h 662343"/>
              <a:gd name="connsiteX84" fmla="*/ 349453 w 720000"/>
              <a:gd name="connsiteY84" fmla="*/ 550922 h 662343"/>
              <a:gd name="connsiteX85" fmla="*/ 349453 w 720000"/>
              <a:gd name="connsiteY85" fmla="*/ 642556 h 662343"/>
              <a:gd name="connsiteX86" fmla="*/ 349453 w 720000"/>
              <a:gd name="connsiteY86" fmla="*/ 529829 h 662343"/>
              <a:gd name="connsiteX87" fmla="*/ 224535 w 720000"/>
              <a:gd name="connsiteY87" fmla="*/ 529829 h 662343"/>
              <a:gd name="connsiteX88" fmla="*/ 214554 w 720000"/>
              <a:gd name="connsiteY88" fmla="*/ 426924 h 662343"/>
              <a:gd name="connsiteX89" fmla="*/ 349453 w 720000"/>
              <a:gd name="connsiteY89" fmla="*/ 426924 h 662343"/>
              <a:gd name="connsiteX90" fmla="*/ 349453 w 720000"/>
              <a:gd name="connsiteY90" fmla="*/ 529829 h 662343"/>
              <a:gd name="connsiteX91" fmla="*/ 349453 w 720000"/>
              <a:gd name="connsiteY91" fmla="*/ 405831 h 662343"/>
              <a:gd name="connsiteX92" fmla="*/ 212510 w 720000"/>
              <a:gd name="connsiteY92" fmla="*/ 405831 h 662343"/>
              <a:gd name="connsiteX93" fmla="*/ 202530 w 720000"/>
              <a:gd name="connsiteY93" fmla="*/ 302925 h 662343"/>
              <a:gd name="connsiteX94" fmla="*/ 349453 w 720000"/>
              <a:gd name="connsiteY94" fmla="*/ 302925 h 662343"/>
              <a:gd name="connsiteX95" fmla="*/ 349453 w 720000"/>
              <a:gd name="connsiteY95" fmla="*/ 405831 h 662343"/>
              <a:gd name="connsiteX96" fmla="*/ 484533 w 720000"/>
              <a:gd name="connsiteY96" fmla="*/ 642556 h 662343"/>
              <a:gd name="connsiteX97" fmla="*/ 370547 w 720000"/>
              <a:gd name="connsiteY97" fmla="*/ 642556 h 662343"/>
              <a:gd name="connsiteX98" fmla="*/ 370547 w 720000"/>
              <a:gd name="connsiteY98" fmla="*/ 550922 h 662343"/>
              <a:gd name="connsiteX99" fmla="*/ 493419 w 720000"/>
              <a:gd name="connsiteY99" fmla="*/ 550922 h 662343"/>
              <a:gd name="connsiteX100" fmla="*/ 484533 w 720000"/>
              <a:gd name="connsiteY100" fmla="*/ 642556 h 662343"/>
              <a:gd name="connsiteX101" fmla="*/ 495465 w 720000"/>
              <a:gd name="connsiteY101" fmla="*/ 529830 h 662343"/>
              <a:gd name="connsiteX102" fmla="*/ 370547 w 720000"/>
              <a:gd name="connsiteY102" fmla="*/ 529830 h 662343"/>
              <a:gd name="connsiteX103" fmla="*/ 370547 w 720000"/>
              <a:gd name="connsiteY103" fmla="*/ 426925 h 662343"/>
              <a:gd name="connsiteX104" fmla="*/ 505446 w 720000"/>
              <a:gd name="connsiteY104" fmla="*/ 426925 h 662343"/>
              <a:gd name="connsiteX105" fmla="*/ 495465 w 720000"/>
              <a:gd name="connsiteY105" fmla="*/ 529830 h 662343"/>
              <a:gd name="connsiteX106" fmla="*/ 614077 w 720000"/>
              <a:gd name="connsiteY106" fmla="*/ 623574 h 662343"/>
              <a:gd name="connsiteX107" fmla="*/ 591204 w 720000"/>
              <a:gd name="connsiteY107" fmla="*/ 642556 h 662343"/>
              <a:gd name="connsiteX108" fmla="*/ 505724 w 720000"/>
              <a:gd name="connsiteY108" fmla="*/ 642556 h 662343"/>
              <a:gd name="connsiteX109" fmla="*/ 514612 w 720000"/>
              <a:gd name="connsiteY109" fmla="*/ 550922 h 662343"/>
              <a:gd name="connsiteX110" fmla="*/ 627699 w 720000"/>
              <a:gd name="connsiteY110" fmla="*/ 550922 h 662343"/>
              <a:gd name="connsiteX111" fmla="*/ 614077 w 720000"/>
              <a:gd name="connsiteY111" fmla="*/ 623574 h 662343"/>
              <a:gd name="connsiteX112" fmla="*/ 631655 w 720000"/>
              <a:gd name="connsiteY112" fmla="*/ 529830 h 662343"/>
              <a:gd name="connsiteX113" fmla="*/ 516658 w 720000"/>
              <a:gd name="connsiteY113" fmla="*/ 529830 h 662343"/>
              <a:gd name="connsiteX114" fmla="*/ 526638 w 720000"/>
              <a:gd name="connsiteY114" fmla="*/ 426925 h 662343"/>
              <a:gd name="connsiteX115" fmla="*/ 650950 w 720000"/>
              <a:gd name="connsiteY115" fmla="*/ 426925 h 662343"/>
              <a:gd name="connsiteX116" fmla="*/ 631655 w 720000"/>
              <a:gd name="connsiteY116" fmla="*/ 529830 h 662343"/>
              <a:gd name="connsiteX117" fmla="*/ 654905 w 720000"/>
              <a:gd name="connsiteY117" fmla="*/ 405830 h 662343"/>
              <a:gd name="connsiteX118" fmla="*/ 528684 w 720000"/>
              <a:gd name="connsiteY118" fmla="*/ 405830 h 662343"/>
              <a:gd name="connsiteX119" fmla="*/ 538664 w 720000"/>
              <a:gd name="connsiteY119" fmla="*/ 302923 h 662343"/>
              <a:gd name="connsiteX120" fmla="*/ 674200 w 720000"/>
              <a:gd name="connsiteY120" fmla="*/ 302923 h 662343"/>
              <a:gd name="connsiteX121" fmla="*/ 654905 w 720000"/>
              <a:gd name="connsiteY121" fmla="*/ 405830 h 662343"/>
              <a:gd name="connsiteX122" fmla="*/ 686908 w 720000"/>
              <a:gd name="connsiteY122" fmla="*/ 281831 h 662343"/>
              <a:gd name="connsiteX123" fmla="*/ 686737 w 720000"/>
              <a:gd name="connsiteY123" fmla="*/ 281831 h 662343"/>
              <a:gd name="connsiteX124" fmla="*/ 686717 w 720000"/>
              <a:gd name="connsiteY124" fmla="*/ 281831 h 662343"/>
              <a:gd name="connsiteX125" fmla="*/ 529931 w 720000"/>
              <a:gd name="connsiteY125" fmla="*/ 281831 h 662343"/>
              <a:gd name="connsiteX126" fmla="*/ 533742 w 720000"/>
              <a:gd name="connsiteY126" fmla="*/ 273810 h 662343"/>
              <a:gd name="connsiteX127" fmla="*/ 534760 w 720000"/>
              <a:gd name="connsiteY127" fmla="*/ 257835 h 662343"/>
              <a:gd name="connsiteX128" fmla="*/ 686908 w 720000"/>
              <a:gd name="connsiteY128" fmla="*/ 257835 h 662343"/>
              <a:gd name="connsiteX129" fmla="*/ 698906 w 720000"/>
              <a:gd name="connsiteY129" fmla="*/ 269833 h 662343"/>
              <a:gd name="connsiteX130" fmla="*/ 686908 w 720000"/>
              <a:gd name="connsiteY130" fmla="*/ 281831 h 66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720000" h="662343">
                <a:moveTo>
                  <a:pt x="686908" y="236739"/>
                </a:moveTo>
                <a:lnTo>
                  <a:pt x="525436" y="236739"/>
                </a:lnTo>
                <a:lnTo>
                  <a:pt x="411926" y="17875"/>
                </a:lnTo>
                <a:cubicBezTo>
                  <a:pt x="407856" y="10028"/>
                  <a:pt x="400975" y="4236"/>
                  <a:pt x="392549" y="1564"/>
                </a:cubicBezTo>
                <a:cubicBezTo>
                  <a:pt x="384121" y="-1108"/>
                  <a:pt x="375161" y="-337"/>
                  <a:pt x="367314" y="3732"/>
                </a:cubicBezTo>
                <a:cubicBezTo>
                  <a:pt x="364586" y="5147"/>
                  <a:pt x="362145" y="6896"/>
                  <a:pt x="360000" y="8897"/>
                </a:cubicBezTo>
                <a:cubicBezTo>
                  <a:pt x="357854" y="6898"/>
                  <a:pt x="355413" y="5147"/>
                  <a:pt x="352685" y="3732"/>
                </a:cubicBezTo>
                <a:cubicBezTo>
                  <a:pt x="344839" y="-337"/>
                  <a:pt x="335876" y="-1107"/>
                  <a:pt x="327450" y="1564"/>
                </a:cubicBezTo>
                <a:cubicBezTo>
                  <a:pt x="319023" y="4234"/>
                  <a:pt x="312143" y="10028"/>
                  <a:pt x="308073" y="17875"/>
                </a:cubicBezTo>
                <a:lnTo>
                  <a:pt x="188426" y="248573"/>
                </a:lnTo>
                <a:cubicBezTo>
                  <a:pt x="184357" y="256420"/>
                  <a:pt x="183586" y="265382"/>
                  <a:pt x="186258" y="273808"/>
                </a:cubicBezTo>
                <a:cubicBezTo>
                  <a:pt x="187169" y="276684"/>
                  <a:pt x="188471" y="279364"/>
                  <a:pt x="190069" y="281829"/>
                </a:cubicBezTo>
                <a:lnTo>
                  <a:pt x="33092" y="281829"/>
                </a:lnTo>
                <a:cubicBezTo>
                  <a:pt x="26475" y="281829"/>
                  <a:pt x="21094" y="276448"/>
                  <a:pt x="21094" y="269831"/>
                </a:cubicBezTo>
                <a:cubicBezTo>
                  <a:pt x="21094" y="263216"/>
                  <a:pt x="26477" y="257833"/>
                  <a:pt x="33092" y="257833"/>
                </a:cubicBezTo>
                <a:lnTo>
                  <a:pt x="153333" y="257833"/>
                </a:lnTo>
                <a:cubicBezTo>
                  <a:pt x="159158" y="257833"/>
                  <a:pt x="163880" y="253112"/>
                  <a:pt x="163880" y="247286"/>
                </a:cubicBezTo>
                <a:cubicBezTo>
                  <a:pt x="163880" y="241462"/>
                  <a:pt x="159158" y="236739"/>
                  <a:pt x="153333" y="236739"/>
                </a:cubicBezTo>
                <a:lnTo>
                  <a:pt x="33092" y="236739"/>
                </a:lnTo>
                <a:cubicBezTo>
                  <a:pt x="14846" y="236739"/>
                  <a:pt x="0" y="251585"/>
                  <a:pt x="0" y="269831"/>
                </a:cubicBezTo>
                <a:cubicBezTo>
                  <a:pt x="0" y="284964"/>
                  <a:pt x="10212" y="297747"/>
                  <a:pt x="24105" y="301673"/>
                </a:cubicBezTo>
                <a:lnTo>
                  <a:pt x="85191" y="627459"/>
                </a:lnTo>
                <a:cubicBezTo>
                  <a:pt x="89121" y="648429"/>
                  <a:pt x="107460" y="663649"/>
                  <a:pt x="128796" y="663649"/>
                </a:cubicBezTo>
                <a:lnTo>
                  <a:pt x="591206" y="663649"/>
                </a:lnTo>
                <a:cubicBezTo>
                  <a:pt x="612541" y="663649"/>
                  <a:pt x="630879" y="648429"/>
                  <a:pt x="634811" y="627459"/>
                </a:cubicBezTo>
                <a:lnTo>
                  <a:pt x="695897" y="301672"/>
                </a:lnTo>
                <a:cubicBezTo>
                  <a:pt x="709788" y="297747"/>
                  <a:pt x="720000" y="284964"/>
                  <a:pt x="720000" y="269831"/>
                </a:cubicBezTo>
                <a:cubicBezTo>
                  <a:pt x="720000" y="251584"/>
                  <a:pt x="705154" y="236739"/>
                  <a:pt x="686908" y="236739"/>
                </a:cubicBezTo>
                <a:close/>
                <a:moveTo>
                  <a:pt x="377025" y="22459"/>
                </a:moveTo>
                <a:cubicBezTo>
                  <a:pt x="379870" y="20984"/>
                  <a:pt x="383120" y="20704"/>
                  <a:pt x="386175" y="21673"/>
                </a:cubicBezTo>
                <a:cubicBezTo>
                  <a:pt x="389229" y="22641"/>
                  <a:pt x="391725" y="24742"/>
                  <a:pt x="393200" y="27586"/>
                </a:cubicBezTo>
                <a:lnTo>
                  <a:pt x="512847" y="258286"/>
                </a:lnTo>
                <a:cubicBezTo>
                  <a:pt x="514322" y="261131"/>
                  <a:pt x="514602" y="264381"/>
                  <a:pt x="513633" y="267435"/>
                </a:cubicBezTo>
                <a:cubicBezTo>
                  <a:pt x="512665" y="270491"/>
                  <a:pt x="510564" y="272986"/>
                  <a:pt x="507718" y="274461"/>
                </a:cubicBezTo>
                <a:cubicBezTo>
                  <a:pt x="504875" y="275937"/>
                  <a:pt x="501625" y="276216"/>
                  <a:pt x="498569" y="275248"/>
                </a:cubicBezTo>
                <a:cubicBezTo>
                  <a:pt x="495513" y="274281"/>
                  <a:pt x="493019" y="272180"/>
                  <a:pt x="491543" y="269335"/>
                </a:cubicBezTo>
                <a:lnTo>
                  <a:pt x="371898" y="38634"/>
                </a:lnTo>
                <a:cubicBezTo>
                  <a:pt x="368852" y="32761"/>
                  <a:pt x="371153" y="25505"/>
                  <a:pt x="377025" y="22459"/>
                </a:cubicBezTo>
                <a:close/>
                <a:moveTo>
                  <a:pt x="517470" y="302925"/>
                </a:moveTo>
                <a:lnTo>
                  <a:pt x="507490" y="405831"/>
                </a:lnTo>
                <a:lnTo>
                  <a:pt x="370547" y="405831"/>
                </a:lnTo>
                <a:lnTo>
                  <a:pt x="370547" y="302925"/>
                </a:lnTo>
                <a:lnTo>
                  <a:pt x="517470" y="302925"/>
                </a:lnTo>
                <a:close/>
                <a:moveTo>
                  <a:pt x="360000" y="61508"/>
                </a:moveTo>
                <a:lnTo>
                  <a:pt x="472821" y="279044"/>
                </a:lnTo>
                <a:cubicBezTo>
                  <a:pt x="473318" y="280006"/>
                  <a:pt x="473861" y="280934"/>
                  <a:pt x="474442" y="281829"/>
                </a:cubicBezTo>
                <a:lnTo>
                  <a:pt x="245558" y="281829"/>
                </a:lnTo>
                <a:cubicBezTo>
                  <a:pt x="246139" y="280934"/>
                  <a:pt x="246682" y="280006"/>
                  <a:pt x="247179" y="279045"/>
                </a:cubicBezTo>
                <a:lnTo>
                  <a:pt x="258180" y="257835"/>
                </a:lnTo>
                <a:lnTo>
                  <a:pt x="418711" y="257835"/>
                </a:lnTo>
                <a:cubicBezTo>
                  <a:pt x="424536" y="257835"/>
                  <a:pt x="429258" y="253114"/>
                  <a:pt x="429258" y="247288"/>
                </a:cubicBezTo>
                <a:cubicBezTo>
                  <a:pt x="429258" y="241463"/>
                  <a:pt x="424536" y="236741"/>
                  <a:pt x="418711" y="236741"/>
                </a:cubicBezTo>
                <a:lnTo>
                  <a:pt x="269120" y="236741"/>
                </a:lnTo>
                <a:lnTo>
                  <a:pt x="360000" y="61508"/>
                </a:lnTo>
                <a:close/>
                <a:moveTo>
                  <a:pt x="207152" y="258285"/>
                </a:moveTo>
                <a:lnTo>
                  <a:pt x="326800" y="27585"/>
                </a:lnTo>
                <a:cubicBezTo>
                  <a:pt x="328275" y="24740"/>
                  <a:pt x="330770" y="22639"/>
                  <a:pt x="333825" y="21672"/>
                </a:cubicBezTo>
                <a:cubicBezTo>
                  <a:pt x="335021" y="21292"/>
                  <a:pt x="336246" y="21105"/>
                  <a:pt x="337465" y="21105"/>
                </a:cubicBezTo>
                <a:cubicBezTo>
                  <a:pt x="339362" y="21105"/>
                  <a:pt x="341243" y="21561"/>
                  <a:pt x="342975" y="22458"/>
                </a:cubicBezTo>
                <a:cubicBezTo>
                  <a:pt x="348847" y="25505"/>
                  <a:pt x="351148" y="32760"/>
                  <a:pt x="348102" y="38633"/>
                </a:cubicBezTo>
                <a:lnTo>
                  <a:pt x="228454" y="269332"/>
                </a:lnTo>
                <a:cubicBezTo>
                  <a:pt x="226979" y="272177"/>
                  <a:pt x="224484" y="274278"/>
                  <a:pt x="221428" y="275245"/>
                </a:cubicBezTo>
                <a:cubicBezTo>
                  <a:pt x="218375" y="276213"/>
                  <a:pt x="215125" y="275934"/>
                  <a:pt x="212279" y="274458"/>
                </a:cubicBezTo>
                <a:cubicBezTo>
                  <a:pt x="209434" y="272983"/>
                  <a:pt x="207333" y="270488"/>
                  <a:pt x="206366" y="267432"/>
                </a:cubicBezTo>
                <a:cubicBezTo>
                  <a:pt x="205397" y="264379"/>
                  <a:pt x="205677" y="261131"/>
                  <a:pt x="207152" y="258285"/>
                </a:cubicBezTo>
                <a:close/>
                <a:moveTo>
                  <a:pt x="45800" y="302925"/>
                </a:moveTo>
                <a:lnTo>
                  <a:pt x="181337" y="302925"/>
                </a:lnTo>
                <a:lnTo>
                  <a:pt x="191318" y="405831"/>
                </a:lnTo>
                <a:lnTo>
                  <a:pt x="65095" y="405831"/>
                </a:lnTo>
                <a:lnTo>
                  <a:pt x="45800" y="302925"/>
                </a:lnTo>
                <a:close/>
                <a:moveTo>
                  <a:pt x="69051" y="426924"/>
                </a:moveTo>
                <a:lnTo>
                  <a:pt x="193364" y="426924"/>
                </a:lnTo>
                <a:lnTo>
                  <a:pt x="203344" y="529829"/>
                </a:lnTo>
                <a:lnTo>
                  <a:pt x="88345" y="529829"/>
                </a:lnTo>
                <a:lnTo>
                  <a:pt x="69051" y="426924"/>
                </a:lnTo>
                <a:close/>
                <a:moveTo>
                  <a:pt x="128794" y="642556"/>
                </a:moveTo>
                <a:cubicBezTo>
                  <a:pt x="117603" y="642556"/>
                  <a:pt x="107985" y="634573"/>
                  <a:pt x="105923" y="623574"/>
                </a:cubicBezTo>
                <a:lnTo>
                  <a:pt x="92301" y="550922"/>
                </a:lnTo>
                <a:lnTo>
                  <a:pt x="205388" y="550922"/>
                </a:lnTo>
                <a:lnTo>
                  <a:pt x="214276" y="642556"/>
                </a:lnTo>
                <a:lnTo>
                  <a:pt x="128794" y="642556"/>
                </a:lnTo>
                <a:close/>
                <a:moveTo>
                  <a:pt x="349453" y="642556"/>
                </a:moveTo>
                <a:lnTo>
                  <a:pt x="235467" y="642556"/>
                </a:lnTo>
                <a:lnTo>
                  <a:pt x="226581" y="550922"/>
                </a:lnTo>
                <a:lnTo>
                  <a:pt x="349453" y="550922"/>
                </a:lnTo>
                <a:lnTo>
                  <a:pt x="349453" y="642556"/>
                </a:lnTo>
                <a:close/>
                <a:moveTo>
                  <a:pt x="349453" y="529829"/>
                </a:moveTo>
                <a:lnTo>
                  <a:pt x="224535" y="529829"/>
                </a:lnTo>
                <a:lnTo>
                  <a:pt x="214554" y="426924"/>
                </a:lnTo>
                <a:lnTo>
                  <a:pt x="349453" y="426924"/>
                </a:lnTo>
                <a:lnTo>
                  <a:pt x="349453" y="529829"/>
                </a:lnTo>
                <a:close/>
                <a:moveTo>
                  <a:pt x="349453" y="405831"/>
                </a:moveTo>
                <a:lnTo>
                  <a:pt x="212510" y="405831"/>
                </a:lnTo>
                <a:lnTo>
                  <a:pt x="202530" y="302925"/>
                </a:lnTo>
                <a:lnTo>
                  <a:pt x="349453" y="302925"/>
                </a:lnTo>
                <a:lnTo>
                  <a:pt x="349453" y="405831"/>
                </a:lnTo>
                <a:close/>
                <a:moveTo>
                  <a:pt x="484533" y="642556"/>
                </a:moveTo>
                <a:lnTo>
                  <a:pt x="370547" y="642556"/>
                </a:lnTo>
                <a:lnTo>
                  <a:pt x="370547" y="550922"/>
                </a:lnTo>
                <a:lnTo>
                  <a:pt x="493419" y="550922"/>
                </a:lnTo>
                <a:lnTo>
                  <a:pt x="484533" y="642556"/>
                </a:lnTo>
                <a:close/>
                <a:moveTo>
                  <a:pt x="495465" y="529830"/>
                </a:moveTo>
                <a:lnTo>
                  <a:pt x="370547" y="529830"/>
                </a:lnTo>
                <a:lnTo>
                  <a:pt x="370547" y="426925"/>
                </a:lnTo>
                <a:lnTo>
                  <a:pt x="505446" y="426925"/>
                </a:lnTo>
                <a:lnTo>
                  <a:pt x="495465" y="529830"/>
                </a:lnTo>
                <a:close/>
                <a:moveTo>
                  <a:pt x="614077" y="623574"/>
                </a:moveTo>
                <a:cubicBezTo>
                  <a:pt x="612015" y="634573"/>
                  <a:pt x="602395" y="642556"/>
                  <a:pt x="591204" y="642556"/>
                </a:cubicBezTo>
                <a:lnTo>
                  <a:pt x="505724" y="642556"/>
                </a:lnTo>
                <a:lnTo>
                  <a:pt x="514612" y="550922"/>
                </a:lnTo>
                <a:lnTo>
                  <a:pt x="627699" y="550922"/>
                </a:lnTo>
                <a:lnTo>
                  <a:pt x="614077" y="623574"/>
                </a:lnTo>
                <a:close/>
                <a:moveTo>
                  <a:pt x="631655" y="529830"/>
                </a:moveTo>
                <a:lnTo>
                  <a:pt x="516658" y="529830"/>
                </a:lnTo>
                <a:lnTo>
                  <a:pt x="526638" y="426925"/>
                </a:lnTo>
                <a:lnTo>
                  <a:pt x="650950" y="426925"/>
                </a:lnTo>
                <a:lnTo>
                  <a:pt x="631655" y="529830"/>
                </a:lnTo>
                <a:close/>
                <a:moveTo>
                  <a:pt x="654905" y="405830"/>
                </a:moveTo>
                <a:lnTo>
                  <a:pt x="528684" y="405830"/>
                </a:lnTo>
                <a:lnTo>
                  <a:pt x="538664" y="302923"/>
                </a:lnTo>
                <a:lnTo>
                  <a:pt x="674200" y="302923"/>
                </a:lnTo>
                <a:lnTo>
                  <a:pt x="654905" y="405830"/>
                </a:lnTo>
                <a:close/>
                <a:moveTo>
                  <a:pt x="686908" y="281831"/>
                </a:moveTo>
                <a:lnTo>
                  <a:pt x="686737" y="281831"/>
                </a:lnTo>
                <a:cubicBezTo>
                  <a:pt x="686730" y="281831"/>
                  <a:pt x="686724" y="281831"/>
                  <a:pt x="686717" y="281831"/>
                </a:cubicBezTo>
                <a:lnTo>
                  <a:pt x="529931" y="281831"/>
                </a:lnTo>
                <a:cubicBezTo>
                  <a:pt x="531529" y="279366"/>
                  <a:pt x="532830" y="276685"/>
                  <a:pt x="533742" y="273810"/>
                </a:cubicBezTo>
                <a:cubicBezTo>
                  <a:pt x="535406" y="268560"/>
                  <a:pt x="535733" y="263101"/>
                  <a:pt x="534760" y="257835"/>
                </a:cubicBezTo>
                <a:lnTo>
                  <a:pt x="686908" y="257835"/>
                </a:lnTo>
                <a:cubicBezTo>
                  <a:pt x="693525" y="257835"/>
                  <a:pt x="698906" y="263218"/>
                  <a:pt x="698906" y="269833"/>
                </a:cubicBezTo>
                <a:cubicBezTo>
                  <a:pt x="698906" y="276448"/>
                  <a:pt x="693523" y="281831"/>
                  <a:pt x="686908" y="281831"/>
                </a:cubicBezTo>
                <a:close/>
              </a:path>
            </a:pathLst>
          </a:custGeom>
          <a:ln/>
        </p:spPr>
        <p:style>
          <a:lnRef idx="2">
            <a:schemeClr val="accent3"/>
          </a:lnRef>
          <a:fillRef idx="1">
            <a:schemeClr val="lt1"/>
          </a:fillRef>
          <a:effectRef idx="0">
            <a:schemeClr val="accent3"/>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476766828"/>
      </p:ext>
    </p:extLst>
  </p:cSld>
  <p:clrMapOvr>
    <a:masterClrMapping/>
  </p:clrMapOvr>
  <p:transition spd="slow">
    <p:fade thruBlk="1"/>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object 2"/>
          <p:cNvSpPr/>
          <p:nvPr/>
        </p:nvSpPr>
        <p:spPr>
          <a:xfrm>
            <a:off x="1143002" y="1361088"/>
            <a:ext cx="7587690" cy="0"/>
          </a:xfrm>
          <a:custGeom>
            <a:avLst/>
            <a:gdLst/>
            <a:ahLst/>
            <a:cxnLst/>
            <a:rect l="l" t="t" r="r" b="b"/>
            <a:pathLst>
              <a:path w="4416425">
                <a:moveTo>
                  <a:pt x="0" y="0"/>
                </a:moveTo>
                <a:lnTo>
                  <a:pt x="4415994" y="0"/>
                </a:lnTo>
              </a:path>
            </a:pathLst>
          </a:custGeom>
          <a:ln w="12700">
            <a:solidFill>
              <a:schemeClr val="bg1">
                <a:lumMod val="85000"/>
              </a:schemeClr>
            </a:solidFill>
          </a:ln>
        </p:spPr>
        <p:txBody>
          <a:bodyPr wrap="square" lIns="0" tIns="0" rIns="0" bIns="0" rtlCol="0"/>
          <a:lstStyle/>
          <a:p>
            <a:endParaRPr sz="1463"/>
          </a:p>
        </p:txBody>
      </p:sp>
      <p:sp>
        <p:nvSpPr>
          <p:cNvPr id="30" name="TextBox 29"/>
          <p:cNvSpPr txBox="1"/>
          <p:nvPr/>
        </p:nvSpPr>
        <p:spPr>
          <a:xfrm>
            <a:off x="2254950" y="315149"/>
            <a:ext cx="6539530" cy="658706"/>
          </a:xfrm>
          <a:prstGeom prst="rect">
            <a:avLst/>
          </a:prstGeom>
          <a:noFill/>
        </p:spPr>
        <p:txBody>
          <a:bodyPr wrap="square" lIns="157035" tIns="78518" rIns="157035" bIns="78518" rtlCol="0">
            <a:spAutoFit/>
          </a:bodyPr>
          <a:lstStyle/>
          <a:p>
            <a:pPr algn="r"/>
            <a:r>
              <a:rPr lang="ru-RU" sz="1625" b="1" cap="all" dirty="0">
                <a:solidFill>
                  <a:schemeClr val="tx2">
                    <a:lumMod val="75000"/>
                  </a:schemeClr>
                </a:solidFill>
                <a:latin typeface="Lato Light"/>
                <a:ea typeface="+mj-ea"/>
                <a:cs typeface="Arial" panose="020B0604020202020204" pitchFamily="34" charset="0"/>
              </a:rPr>
              <a:t>МЕХАНИЗМ ФОРМИРОВАНИЯ И ПОДПИСАНИЯ </a:t>
            </a:r>
          </a:p>
          <a:p>
            <a:pPr algn="r"/>
            <a:r>
              <a:rPr lang="ru-RU" sz="1625" b="1" cap="all" dirty="0">
                <a:solidFill>
                  <a:schemeClr val="tx2">
                    <a:lumMod val="75000"/>
                  </a:schemeClr>
                </a:solidFill>
                <a:latin typeface="Lato Light"/>
                <a:ea typeface="+mj-ea"/>
                <a:cs typeface="Arial" panose="020B0604020202020204" pitchFamily="34" charset="0"/>
              </a:rPr>
              <a:t>«ЕДИНОГО» ДОКУМЕНТА О ПРИЕМКЕ В ЕИС </a:t>
            </a:r>
          </a:p>
        </p:txBody>
      </p:sp>
      <p:cxnSp>
        <p:nvCxnSpPr>
          <p:cNvPr id="94" name="Прямая со стрелкой 93"/>
          <p:cNvCxnSpPr/>
          <p:nvPr/>
        </p:nvCxnSpPr>
        <p:spPr>
          <a:xfrm>
            <a:off x="10125633" y="5262606"/>
            <a:ext cx="0" cy="261701"/>
          </a:xfrm>
          <a:prstGeom prst="straightConnector1">
            <a:avLst/>
          </a:prstGeom>
          <a:ln w="19050">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5" name="Прямоугольник 94"/>
          <p:cNvSpPr/>
          <p:nvPr/>
        </p:nvSpPr>
        <p:spPr>
          <a:xfrm>
            <a:off x="7241834" y="1859013"/>
            <a:ext cx="2799250" cy="1689015"/>
          </a:xfrm>
          <a:prstGeom prst="rect">
            <a:avLst/>
          </a:prstGeom>
          <a:ln w="3175">
            <a:solidFill>
              <a:schemeClr val="bg2">
                <a:lumMod val="75000"/>
              </a:schemeClr>
            </a:solidFill>
            <a:prstDash val="sysDash"/>
          </a:ln>
        </p:spPr>
        <p:style>
          <a:lnRef idx="2">
            <a:schemeClr val="accent2"/>
          </a:lnRef>
          <a:fillRef idx="1">
            <a:schemeClr val="lt1"/>
          </a:fillRef>
          <a:effectRef idx="0">
            <a:schemeClr val="accent2"/>
          </a:effectRef>
          <a:fontRef idx="minor">
            <a:schemeClr val="dk1"/>
          </a:fontRef>
        </p:style>
        <p:txBody>
          <a:bodyPr lIns="74318" tIns="37160" rIns="74318" bIns="37160" rtlCol="0" anchor="b"/>
          <a:lstStyle/>
          <a:p>
            <a:pPr algn="ctr"/>
            <a:endParaRPr lang="ru-RU" sz="1463" b="1" dirty="0"/>
          </a:p>
        </p:txBody>
      </p:sp>
      <p:sp>
        <p:nvSpPr>
          <p:cNvPr id="96" name="Прямоугольник 95"/>
          <p:cNvSpPr/>
          <p:nvPr/>
        </p:nvSpPr>
        <p:spPr>
          <a:xfrm>
            <a:off x="1327977" y="2298012"/>
            <a:ext cx="3684756" cy="1778726"/>
          </a:xfrm>
          <a:prstGeom prst="rect">
            <a:avLst/>
          </a:prstGeom>
          <a:ln w="3175">
            <a:solidFill>
              <a:schemeClr val="tx2">
                <a:lumMod val="75000"/>
              </a:schemeClr>
            </a:solidFill>
            <a:prstDash val="sysDash"/>
          </a:ln>
        </p:spPr>
        <p:style>
          <a:lnRef idx="2">
            <a:schemeClr val="accent5"/>
          </a:lnRef>
          <a:fillRef idx="1">
            <a:schemeClr val="lt1"/>
          </a:fillRef>
          <a:effectRef idx="0">
            <a:schemeClr val="accent5"/>
          </a:effectRef>
          <a:fontRef idx="minor">
            <a:schemeClr val="dk1"/>
          </a:fontRef>
        </p:style>
        <p:txBody>
          <a:bodyPr lIns="74318" tIns="37160" rIns="74318" bIns="37160" rtlCol="0" anchor="b"/>
          <a:lstStyle/>
          <a:p>
            <a:endParaRPr lang="ru-RU" sz="1463" b="1" dirty="0"/>
          </a:p>
        </p:txBody>
      </p:sp>
      <p:sp>
        <p:nvSpPr>
          <p:cNvPr id="97" name="Прямоугольник 96"/>
          <p:cNvSpPr/>
          <p:nvPr/>
        </p:nvSpPr>
        <p:spPr>
          <a:xfrm>
            <a:off x="7405165" y="1464428"/>
            <a:ext cx="2147733" cy="327873"/>
          </a:xfrm>
          <a:prstGeom prst="rect">
            <a:avLst/>
          </a:prstGeom>
          <a:noFill/>
          <a:ln>
            <a:noFill/>
          </a:ln>
        </p:spPr>
        <p:style>
          <a:lnRef idx="2">
            <a:schemeClr val="accent5"/>
          </a:lnRef>
          <a:fillRef idx="1">
            <a:schemeClr val="lt1"/>
          </a:fillRef>
          <a:effectRef idx="0">
            <a:schemeClr val="accent5"/>
          </a:effectRef>
          <a:fontRef idx="minor">
            <a:schemeClr val="dk1"/>
          </a:fontRef>
        </p:style>
        <p:txBody>
          <a:bodyPr lIns="74318" tIns="37160" rIns="74318" bIns="37160" rtlCol="0" anchor="ctr"/>
          <a:lstStyle/>
          <a:p>
            <a:pPr algn="ctr"/>
            <a:r>
              <a:rPr lang="ru-RU" sz="1869" b="1" dirty="0">
                <a:solidFill>
                  <a:schemeClr val="tx2">
                    <a:lumMod val="75000"/>
                  </a:schemeClr>
                </a:solidFill>
              </a:rPr>
              <a:t>ЛК Заказчика</a:t>
            </a:r>
          </a:p>
        </p:txBody>
      </p:sp>
      <p:pic>
        <p:nvPicPr>
          <p:cNvPr id="98" name="Picture 2" descr="C:\Users\vdrepina\Desktop\Актирование\6. Дельты\сториз\Без названия (2).png"/>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76182" y="2842391"/>
            <a:ext cx="468460" cy="468888"/>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C:\Users\vdrepina\Desktop\Актирование\4. Вспомогательные материалы\презентация ВКС\7637.png"/>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32242" y="2870194"/>
            <a:ext cx="437744" cy="438144"/>
          </a:xfrm>
          <a:prstGeom prst="rect">
            <a:avLst/>
          </a:prstGeom>
          <a:noFill/>
          <a:extLst>
            <a:ext uri="{909E8E84-426E-40DD-AFC4-6F175D3DCCD1}">
              <a14:hiddenFill xmlns:a14="http://schemas.microsoft.com/office/drawing/2010/main">
                <a:solidFill>
                  <a:srgbClr val="FFFFFF"/>
                </a:solidFill>
              </a14:hiddenFill>
            </a:ext>
          </a:extLst>
        </p:spPr>
      </p:pic>
      <p:sp>
        <p:nvSpPr>
          <p:cNvPr id="100" name="Прямоугольник 99"/>
          <p:cNvSpPr/>
          <p:nvPr/>
        </p:nvSpPr>
        <p:spPr>
          <a:xfrm>
            <a:off x="3757425" y="3327560"/>
            <a:ext cx="1422160" cy="30035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lIns="74318" tIns="37160" rIns="74318" bIns="37160" rtlCol="0" anchor="ctr"/>
          <a:lstStyle/>
          <a:p>
            <a:pPr algn="ctr"/>
            <a:r>
              <a:rPr lang="ru-RU" sz="975" dirty="0">
                <a:solidFill>
                  <a:schemeClr val="tx1"/>
                </a:solidFill>
              </a:rPr>
              <a:t>Дополнительные документы</a:t>
            </a:r>
          </a:p>
        </p:txBody>
      </p:sp>
      <p:cxnSp>
        <p:nvCxnSpPr>
          <p:cNvPr id="101" name="Прямая со стрелкой 100"/>
          <p:cNvCxnSpPr/>
          <p:nvPr/>
        </p:nvCxnSpPr>
        <p:spPr>
          <a:xfrm>
            <a:off x="5151894" y="3413881"/>
            <a:ext cx="405609" cy="0"/>
          </a:xfrm>
          <a:prstGeom prst="straightConnector1">
            <a:avLst/>
          </a:prstGeom>
          <a:ln w="19050" cmpd="sng">
            <a:solidFill>
              <a:schemeClr val="accent5">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Прямая со стрелкой 101"/>
          <p:cNvCxnSpPr/>
          <p:nvPr/>
        </p:nvCxnSpPr>
        <p:spPr>
          <a:xfrm flipH="1">
            <a:off x="4343650" y="4476774"/>
            <a:ext cx="2050431" cy="0"/>
          </a:xfrm>
          <a:prstGeom prst="straightConnector1">
            <a:avLst/>
          </a:prstGeom>
          <a:ln w="19050" cmpd="sng">
            <a:solidFill>
              <a:schemeClr val="bg2">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3" name="Прямоугольник 102"/>
          <p:cNvSpPr/>
          <p:nvPr/>
        </p:nvSpPr>
        <p:spPr>
          <a:xfrm>
            <a:off x="2306718" y="2936461"/>
            <a:ext cx="435006" cy="30035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lIns="74318" tIns="37160" rIns="74318" bIns="37160" rtlCol="0" anchor="ctr"/>
          <a:lstStyle/>
          <a:p>
            <a:pPr algn="ctr"/>
            <a:r>
              <a:rPr lang="ru-RU" sz="2925" b="1" dirty="0">
                <a:solidFill>
                  <a:schemeClr val="tx1"/>
                </a:solidFill>
              </a:rPr>
              <a:t>+</a:t>
            </a:r>
          </a:p>
        </p:txBody>
      </p:sp>
      <p:pic>
        <p:nvPicPr>
          <p:cNvPr id="104" name="Picture 2" descr="C:\Users\vdrepina\Desktop\Актирование\6. Дельты\сториз\Без названия (2).png"/>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44291" y="2443618"/>
            <a:ext cx="468460" cy="46888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5" name="Прямоугольник 104"/>
          <p:cNvSpPr/>
          <p:nvPr/>
        </p:nvSpPr>
        <p:spPr>
          <a:xfrm>
            <a:off x="7134681" y="2960636"/>
            <a:ext cx="1487678" cy="40186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lIns="74318" tIns="37160" rIns="74318" bIns="37160" rtlCol="0" anchor="ctr"/>
          <a:lstStyle/>
          <a:p>
            <a:pPr algn="ctr"/>
            <a:r>
              <a:rPr lang="ru-RU" sz="975" dirty="0">
                <a:solidFill>
                  <a:schemeClr val="tx1"/>
                </a:solidFill>
              </a:rPr>
              <a:t>Уведомление </a:t>
            </a:r>
          </a:p>
          <a:p>
            <a:pPr algn="ctr"/>
            <a:r>
              <a:rPr lang="ru-RU" sz="975" dirty="0">
                <a:solidFill>
                  <a:schemeClr val="tx1"/>
                </a:solidFill>
              </a:rPr>
              <a:t>об уточнении</a:t>
            </a:r>
          </a:p>
          <a:p>
            <a:pPr algn="ctr"/>
            <a:r>
              <a:rPr lang="ru-RU" sz="975" dirty="0">
                <a:solidFill>
                  <a:schemeClr val="tx1"/>
                </a:solidFill>
              </a:rPr>
              <a:t>(структурированное)</a:t>
            </a:r>
          </a:p>
        </p:txBody>
      </p:sp>
      <p:pic>
        <p:nvPicPr>
          <p:cNvPr id="106" name="Picture 2" descr="C:\Users\vdrepina\Desktop\Актирование\4. Вспомогательные материалы\презентация ВКС\763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51009" y="2456338"/>
            <a:ext cx="437744" cy="438144"/>
          </a:xfrm>
          <a:prstGeom prst="rect">
            <a:avLst/>
          </a:prstGeom>
          <a:noFill/>
          <a:extLst>
            <a:ext uri="{909E8E84-426E-40DD-AFC4-6F175D3DCCD1}">
              <a14:hiddenFill xmlns:a14="http://schemas.microsoft.com/office/drawing/2010/main">
                <a:solidFill>
                  <a:srgbClr val="FFFFFF"/>
                </a:solidFill>
              </a14:hiddenFill>
            </a:ext>
          </a:extLst>
        </p:spPr>
      </p:pic>
      <p:sp>
        <p:nvSpPr>
          <p:cNvPr id="107" name="Прямоугольник 106"/>
          <p:cNvSpPr/>
          <p:nvPr/>
        </p:nvSpPr>
        <p:spPr>
          <a:xfrm>
            <a:off x="8407704" y="2954166"/>
            <a:ext cx="1647266" cy="30035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lIns="74318" tIns="37160" rIns="74318" bIns="37160" rtlCol="0" anchor="ctr"/>
          <a:lstStyle/>
          <a:p>
            <a:pPr algn="ctr"/>
            <a:r>
              <a:rPr lang="ru-RU" sz="975" dirty="0">
                <a:solidFill>
                  <a:schemeClr val="tx1"/>
                </a:solidFill>
              </a:rPr>
              <a:t>Протокол разногласий</a:t>
            </a:r>
          </a:p>
          <a:p>
            <a:pPr algn="ctr"/>
            <a:r>
              <a:rPr lang="ru-RU" sz="975" dirty="0">
                <a:solidFill>
                  <a:schemeClr val="tx1"/>
                </a:solidFill>
              </a:rPr>
              <a:t>(неструктурированный)</a:t>
            </a:r>
          </a:p>
        </p:txBody>
      </p:sp>
      <p:sp>
        <p:nvSpPr>
          <p:cNvPr id="108" name="Прямоугольник 107"/>
          <p:cNvSpPr/>
          <p:nvPr/>
        </p:nvSpPr>
        <p:spPr>
          <a:xfrm>
            <a:off x="8264287" y="2479237"/>
            <a:ext cx="435006" cy="30035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lIns="74318" tIns="37160" rIns="74318" bIns="37160" rtlCol="0" anchor="ctr"/>
          <a:lstStyle/>
          <a:p>
            <a:pPr algn="ctr"/>
            <a:r>
              <a:rPr lang="ru-RU" sz="2925" b="1" dirty="0">
                <a:solidFill>
                  <a:schemeClr val="tx1"/>
                </a:solidFill>
              </a:rPr>
              <a:t>+</a:t>
            </a:r>
          </a:p>
        </p:txBody>
      </p:sp>
      <p:sp>
        <p:nvSpPr>
          <p:cNvPr id="109" name="Прямоугольник 108"/>
          <p:cNvSpPr/>
          <p:nvPr/>
        </p:nvSpPr>
        <p:spPr>
          <a:xfrm>
            <a:off x="6570638" y="3804212"/>
            <a:ext cx="2327949" cy="1472636"/>
          </a:xfrm>
          <a:prstGeom prst="rect">
            <a:avLst/>
          </a:prstGeom>
          <a:ln w="3175">
            <a:solidFill>
              <a:schemeClr val="bg2">
                <a:lumMod val="75000"/>
              </a:schemeClr>
            </a:solidFill>
            <a:prstDash val="sysDash"/>
          </a:ln>
        </p:spPr>
        <p:style>
          <a:lnRef idx="2">
            <a:schemeClr val="accent2"/>
          </a:lnRef>
          <a:fillRef idx="1">
            <a:schemeClr val="lt1"/>
          </a:fillRef>
          <a:effectRef idx="0">
            <a:schemeClr val="accent2"/>
          </a:effectRef>
          <a:fontRef idx="minor">
            <a:schemeClr val="dk1"/>
          </a:fontRef>
        </p:style>
        <p:txBody>
          <a:bodyPr lIns="74318" tIns="37160" rIns="74318" bIns="37160" rtlCol="0" anchor="b"/>
          <a:lstStyle/>
          <a:p>
            <a:endParaRPr lang="ru-RU" sz="1463" b="1" dirty="0"/>
          </a:p>
        </p:txBody>
      </p:sp>
      <p:pic>
        <p:nvPicPr>
          <p:cNvPr id="110" name="Picture 2" descr="C:\Users\vdrepina\Desktop\Актирование\6. Дельты\сториз\Без названия (2).png"/>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76731" y="4126105"/>
            <a:ext cx="468460" cy="46888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1" name="Прямоугольник 110"/>
          <p:cNvSpPr/>
          <p:nvPr/>
        </p:nvSpPr>
        <p:spPr>
          <a:xfrm>
            <a:off x="6472916" y="4680085"/>
            <a:ext cx="1493630" cy="30035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lIns="74318" tIns="37160" rIns="74318" bIns="37160" rtlCol="0" anchor="ctr"/>
          <a:lstStyle/>
          <a:p>
            <a:pPr algn="ctr"/>
            <a:r>
              <a:rPr lang="ru-RU" sz="975" dirty="0">
                <a:solidFill>
                  <a:schemeClr val="tx1"/>
                </a:solidFill>
              </a:rPr>
              <a:t>Титул покупателя</a:t>
            </a:r>
          </a:p>
          <a:p>
            <a:pPr algn="ctr"/>
            <a:r>
              <a:rPr lang="ru-RU" sz="975" dirty="0">
                <a:solidFill>
                  <a:schemeClr val="tx1"/>
                </a:solidFill>
              </a:rPr>
              <a:t>(структурированные)</a:t>
            </a:r>
          </a:p>
        </p:txBody>
      </p:sp>
      <p:sp>
        <p:nvSpPr>
          <p:cNvPr id="112" name="Прямоугольник 111"/>
          <p:cNvSpPr/>
          <p:nvPr/>
        </p:nvSpPr>
        <p:spPr>
          <a:xfrm>
            <a:off x="9333595" y="3804212"/>
            <a:ext cx="1536635" cy="1472636"/>
          </a:xfrm>
          <a:prstGeom prst="rect">
            <a:avLst/>
          </a:prstGeom>
          <a:solidFill>
            <a:schemeClr val="bg1"/>
          </a:solidFill>
          <a:ln w="3175">
            <a:solidFill>
              <a:schemeClr val="bg2">
                <a:lumMod val="75000"/>
              </a:schemeClr>
            </a:solidFill>
            <a:prstDash val="sysDash"/>
          </a:ln>
        </p:spPr>
        <p:style>
          <a:lnRef idx="2">
            <a:schemeClr val="accent5"/>
          </a:lnRef>
          <a:fillRef idx="1">
            <a:schemeClr val="lt1"/>
          </a:fillRef>
          <a:effectRef idx="0">
            <a:schemeClr val="accent5"/>
          </a:effectRef>
          <a:fontRef idx="minor">
            <a:schemeClr val="dk1"/>
          </a:fontRef>
        </p:style>
        <p:txBody>
          <a:bodyPr lIns="74318" tIns="37160" rIns="74318" bIns="37160" rtlCol="0" anchor="b"/>
          <a:lstStyle/>
          <a:p>
            <a:endParaRPr lang="ru-RU" sz="1381" b="1" dirty="0"/>
          </a:p>
        </p:txBody>
      </p:sp>
      <p:pic>
        <p:nvPicPr>
          <p:cNvPr id="113" name="Picture 2" descr="C:\Users\vdrepina\Desktop\Актирование\4. Вспомогательные материалы\презентация ВКС\763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92065" y="4121826"/>
            <a:ext cx="437744" cy="438144"/>
          </a:xfrm>
          <a:prstGeom prst="rect">
            <a:avLst/>
          </a:prstGeom>
          <a:noFill/>
          <a:extLst>
            <a:ext uri="{909E8E84-426E-40DD-AFC4-6F175D3DCCD1}">
              <a14:hiddenFill xmlns:a14="http://schemas.microsoft.com/office/drawing/2010/main">
                <a:solidFill>
                  <a:srgbClr val="FFFFFF"/>
                </a:solidFill>
              </a14:hiddenFill>
            </a:ext>
          </a:extLst>
        </p:spPr>
      </p:pic>
      <p:sp>
        <p:nvSpPr>
          <p:cNvPr id="114" name="Прямоугольник 113"/>
          <p:cNvSpPr/>
          <p:nvPr/>
        </p:nvSpPr>
        <p:spPr>
          <a:xfrm>
            <a:off x="9323971" y="4738059"/>
            <a:ext cx="1647266" cy="30035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lIns="74318" tIns="37160" rIns="74318" bIns="37160" rtlCol="0" anchor="ctr"/>
          <a:lstStyle/>
          <a:p>
            <a:pPr algn="ctr"/>
            <a:r>
              <a:rPr lang="ru-RU" sz="975" dirty="0">
                <a:solidFill>
                  <a:schemeClr val="tx1"/>
                </a:solidFill>
              </a:rPr>
              <a:t>Подписанный </a:t>
            </a:r>
          </a:p>
          <a:p>
            <a:pPr algn="ctr"/>
            <a:r>
              <a:rPr lang="ru-RU" sz="975" dirty="0">
                <a:solidFill>
                  <a:schemeClr val="tx1"/>
                </a:solidFill>
              </a:rPr>
              <a:t>документ о приемке</a:t>
            </a:r>
          </a:p>
          <a:p>
            <a:pPr algn="ctr"/>
            <a:r>
              <a:rPr lang="ru-RU" sz="975" dirty="0">
                <a:solidFill>
                  <a:schemeClr val="tx1"/>
                </a:solidFill>
              </a:rPr>
              <a:t>(неструктурированный)</a:t>
            </a:r>
          </a:p>
        </p:txBody>
      </p:sp>
      <p:sp>
        <p:nvSpPr>
          <p:cNvPr id="115" name="Прямоугольник 114"/>
          <p:cNvSpPr/>
          <p:nvPr/>
        </p:nvSpPr>
        <p:spPr>
          <a:xfrm>
            <a:off x="7531540" y="4270021"/>
            <a:ext cx="435006" cy="30035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lIns="74318" tIns="37160" rIns="74318" bIns="37160" rtlCol="0" anchor="ctr"/>
          <a:lstStyle/>
          <a:p>
            <a:pPr algn="ctr"/>
            <a:r>
              <a:rPr lang="ru-RU" sz="2925" b="1" dirty="0">
                <a:solidFill>
                  <a:schemeClr val="tx1"/>
                </a:solidFill>
              </a:rPr>
              <a:t>+</a:t>
            </a:r>
          </a:p>
        </p:txBody>
      </p:sp>
      <p:sp>
        <p:nvSpPr>
          <p:cNvPr id="116" name="Прямоугольник 115"/>
          <p:cNvSpPr/>
          <p:nvPr/>
        </p:nvSpPr>
        <p:spPr>
          <a:xfrm>
            <a:off x="3029850" y="4607748"/>
            <a:ext cx="1323116" cy="327873"/>
          </a:xfrm>
          <a:prstGeom prst="rect">
            <a:avLst/>
          </a:prstGeom>
          <a:ln>
            <a:noFill/>
          </a:ln>
        </p:spPr>
        <p:style>
          <a:lnRef idx="2">
            <a:schemeClr val="accent5"/>
          </a:lnRef>
          <a:fillRef idx="1">
            <a:schemeClr val="lt1"/>
          </a:fillRef>
          <a:effectRef idx="0">
            <a:schemeClr val="accent5"/>
          </a:effectRef>
          <a:fontRef idx="minor">
            <a:schemeClr val="dk1"/>
          </a:fontRef>
        </p:style>
        <p:txBody>
          <a:bodyPr lIns="74318" tIns="37160" rIns="74318" bIns="37160" rtlCol="0" anchor="ctr"/>
          <a:lstStyle/>
          <a:p>
            <a:pPr algn="ctr"/>
            <a:r>
              <a:rPr lang="ru-RU" sz="1381" b="1" dirty="0">
                <a:solidFill>
                  <a:schemeClr val="tx2">
                    <a:lumMod val="75000"/>
                  </a:schemeClr>
                </a:solidFill>
              </a:rPr>
              <a:t>Поставщик</a:t>
            </a:r>
          </a:p>
        </p:txBody>
      </p:sp>
      <p:sp>
        <p:nvSpPr>
          <p:cNvPr id="117" name="Прямоугольник 116"/>
          <p:cNvSpPr/>
          <p:nvPr/>
        </p:nvSpPr>
        <p:spPr>
          <a:xfrm>
            <a:off x="5388707" y="3429002"/>
            <a:ext cx="1142629" cy="327873"/>
          </a:xfrm>
          <a:prstGeom prst="rect">
            <a:avLst/>
          </a:prstGeom>
          <a:noFill/>
          <a:ln>
            <a:noFill/>
          </a:ln>
        </p:spPr>
        <p:style>
          <a:lnRef idx="2">
            <a:schemeClr val="accent5"/>
          </a:lnRef>
          <a:fillRef idx="1">
            <a:schemeClr val="lt1"/>
          </a:fillRef>
          <a:effectRef idx="0">
            <a:schemeClr val="accent5"/>
          </a:effectRef>
          <a:fontRef idx="minor">
            <a:schemeClr val="dk1"/>
          </a:fontRef>
        </p:style>
        <p:txBody>
          <a:bodyPr lIns="74318" tIns="37160" rIns="74318" bIns="37160" rtlCol="0" anchor="ctr"/>
          <a:lstStyle/>
          <a:p>
            <a:pPr algn="ctr"/>
            <a:r>
              <a:rPr lang="ru-RU" sz="1381" b="1" dirty="0">
                <a:solidFill>
                  <a:schemeClr val="bg2">
                    <a:lumMod val="50000"/>
                  </a:schemeClr>
                </a:solidFill>
              </a:rPr>
              <a:t>Заказчик</a:t>
            </a:r>
          </a:p>
        </p:txBody>
      </p:sp>
      <p:pic>
        <p:nvPicPr>
          <p:cNvPr id="118" name="Picture 3" descr="C:\Users\vdrepina\Desktop\Актирование\6. Дельты\сториз\_318-10744.jpg"/>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06177" y="2910478"/>
            <a:ext cx="608613" cy="609168"/>
          </a:xfrm>
          <a:prstGeom prst="rect">
            <a:avLst/>
          </a:prstGeom>
          <a:solidFill>
            <a:schemeClr val="accent2"/>
          </a:solidFill>
        </p:spPr>
      </p:pic>
      <p:pic>
        <p:nvPicPr>
          <p:cNvPr id="119" name="Picture 3" descr="C:\Users\vdrepina\Desktop\Актирование\6. Дельты\сториз\_318-10744.jpg"/>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63531" y="4083859"/>
            <a:ext cx="608613" cy="609168"/>
          </a:xfrm>
          <a:prstGeom prst="rect">
            <a:avLst/>
          </a:prstGeom>
          <a:noFill/>
          <a:extLst>
            <a:ext uri="{909E8E84-426E-40DD-AFC4-6F175D3DCCD1}">
              <a14:hiddenFill xmlns:a14="http://schemas.microsoft.com/office/drawing/2010/main">
                <a:solidFill>
                  <a:srgbClr val="FFFFFF"/>
                </a:solidFill>
              </a14:hiddenFill>
            </a:ext>
          </a:extLst>
        </p:spPr>
      </p:pic>
      <p:sp>
        <p:nvSpPr>
          <p:cNvPr id="120" name="Прямоугольник 119"/>
          <p:cNvSpPr/>
          <p:nvPr/>
        </p:nvSpPr>
        <p:spPr>
          <a:xfrm>
            <a:off x="1403000" y="2298012"/>
            <a:ext cx="1766236" cy="287540"/>
          </a:xfrm>
          <a:prstGeom prst="rect">
            <a:avLst/>
          </a:prstGeom>
        </p:spPr>
        <p:txBody>
          <a:bodyPr wrap="none" lIns="74318" tIns="37160" rIns="74318" bIns="37160">
            <a:spAutoFit/>
          </a:bodyPr>
          <a:lstStyle/>
          <a:p>
            <a:r>
              <a:rPr lang="ru-RU" sz="1381" b="1" dirty="0"/>
              <a:t>Документ о приемке</a:t>
            </a:r>
          </a:p>
        </p:txBody>
      </p:sp>
      <p:pic>
        <p:nvPicPr>
          <p:cNvPr id="121" name="Picture 2" descr="C:\Users\vdrepina\Desktop\Актирование\4. Вспомогательные материалы\презентация ВКС\763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3383" y="2874518"/>
            <a:ext cx="437744" cy="438144"/>
          </a:xfrm>
          <a:prstGeom prst="rect">
            <a:avLst/>
          </a:prstGeom>
          <a:noFill/>
          <a:extLst>
            <a:ext uri="{909E8E84-426E-40DD-AFC4-6F175D3DCCD1}">
              <a14:hiddenFill xmlns:a14="http://schemas.microsoft.com/office/drawing/2010/main">
                <a:solidFill>
                  <a:srgbClr val="FFFFFF"/>
                </a:solidFill>
              </a14:hiddenFill>
            </a:ext>
          </a:extLst>
        </p:spPr>
      </p:pic>
      <p:sp>
        <p:nvSpPr>
          <p:cNvPr id="122" name="Прямоугольник 121"/>
          <p:cNvSpPr/>
          <p:nvPr/>
        </p:nvSpPr>
        <p:spPr>
          <a:xfrm>
            <a:off x="2459761" y="3372394"/>
            <a:ext cx="1564408" cy="36290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lIns="74318" tIns="37160" rIns="74318" bIns="37160" rtlCol="0" anchor="ctr"/>
          <a:lstStyle/>
          <a:p>
            <a:pPr algn="ctr"/>
            <a:r>
              <a:rPr lang="ru-RU" sz="975" dirty="0">
                <a:solidFill>
                  <a:schemeClr val="tx1"/>
                </a:solidFill>
              </a:rPr>
              <a:t>Проект документа </a:t>
            </a:r>
          </a:p>
          <a:p>
            <a:pPr algn="ctr"/>
            <a:r>
              <a:rPr lang="ru-RU" sz="975" dirty="0">
                <a:solidFill>
                  <a:schemeClr val="tx1"/>
                </a:solidFill>
              </a:rPr>
              <a:t>о приемке</a:t>
            </a:r>
          </a:p>
          <a:p>
            <a:pPr algn="ctr"/>
            <a:r>
              <a:rPr lang="ru-RU" sz="975" dirty="0">
                <a:solidFill>
                  <a:schemeClr val="tx1"/>
                </a:solidFill>
              </a:rPr>
              <a:t>(неструктурированный)</a:t>
            </a:r>
          </a:p>
        </p:txBody>
      </p:sp>
      <p:sp>
        <p:nvSpPr>
          <p:cNvPr id="123" name="Прямоугольник 122"/>
          <p:cNvSpPr/>
          <p:nvPr/>
        </p:nvSpPr>
        <p:spPr>
          <a:xfrm>
            <a:off x="3652676" y="2935718"/>
            <a:ext cx="435006" cy="30035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lIns="74318" tIns="37160" rIns="74318" bIns="37160" rtlCol="0" anchor="ctr"/>
          <a:lstStyle/>
          <a:p>
            <a:pPr algn="ctr"/>
            <a:r>
              <a:rPr lang="ru-RU" sz="2925" b="1" dirty="0">
                <a:solidFill>
                  <a:schemeClr val="tx1"/>
                </a:solidFill>
              </a:rPr>
              <a:t>+</a:t>
            </a:r>
          </a:p>
        </p:txBody>
      </p:sp>
      <p:cxnSp>
        <p:nvCxnSpPr>
          <p:cNvPr id="124" name="Прямая соединительная линия 123"/>
          <p:cNvCxnSpPr/>
          <p:nvPr/>
        </p:nvCxnSpPr>
        <p:spPr>
          <a:xfrm>
            <a:off x="6280295" y="3413883"/>
            <a:ext cx="454269" cy="390328"/>
          </a:xfrm>
          <a:prstGeom prst="line">
            <a:avLst/>
          </a:prstGeom>
          <a:ln w="190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Прямая соединительная линия 124"/>
          <p:cNvCxnSpPr/>
          <p:nvPr/>
        </p:nvCxnSpPr>
        <p:spPr>
          <a:xfrm>
            <a:off x="6337834" y="3286048"/>
            <a:ext cx="710561" cy="0"/>
          </a:xfrm>
          <a:prstGeom prst="line">
            <a:avLst/>
          </a:prstGeom>
          <a:ln w="190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26" name="Прямоугольник 125"/>
          <p:cNvSpPr/>
          <p:nvPr/>
        </p:nvSpPr>
        <p:spPr>
          <a:xfrm>
            <a:off x="6325794" y="3089265"/>
            <a:ext cx="817538" cy="16373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lIns="74318" tIns="37160" rIns="74318" bIns="37160" rtlCol="0" anchor="ctr"/>
          <a:lstStyle/>
          <a:p>
            <a:pPr algn="ctr"/>
            <a:r>
              <a:rPr lang="ru-RU" sz="894" b="1" dirty="0">
                <a:solidFill>
                  <a:schemeClr val="bg2">
                    <a:lumMod val="50000"/>
                  </a:schemeClr>
                </a:solidFill>
              </a:rPr>
              <a:t>или</a:t>
            </a:r>
          </a:p>
        </p:txBody>
      </p:sp>
      <p:sp>
        <p:nvSpPr>
          <p:cNvPr id="127" name="Прямоугольник 126"/>
          <p:cNvSpPr/>
          <p:nvPr/>
        </p:nvSpPr>
        <p:spPr>
          <a:xfrm rot="2112870">
            <a:off x="6270425" y="3423342"/>
            <a:ext cx="779761" cy="241465"/>
          </a:xfrm>
          <a:prstGeom prst="rect">
            <a:avLst/>
          </a:prstGeom>
          <a:noFill/>
          <a:ln w="19050">
            <a:noFill/>
          </a:ln>
        </p:spPr>
        <p:style>
          <a:lnRef idx="2">
            <a:schemeClr val="accent5"/>
          </a:lnRef>
          <a:fillRef idx="1">
            <a:schemeClr val="lt1"/>
          </a:fillRef>
          <a:effectRef idx="0">
            <a:schemeClr val="accent5"/>
          </a:effectRef>
          <a:fontRef idx="minor">
            <a:schemeClr val="dk1"/>
          </a:fontRef>
        </p:style>
        <p:txBody>
          <a:bodyPr lIns="74318" tIns="37160" rIns="74318" bIns="37160" rtlCol="0" anchor="ctr"/>
          <a:lstStyle/>
          <a:p>
            <a:pPr algn="ctr"/>
            <a:r>
              <a:rPr lang="ru-RU" sz="894" b="1" dirty="0">
                <a:solidFill>
                  <a:schemeClr val="bg2">
                    <a:lumMod val="50000"/>
                  </a:schemeClr>
                </a:solidFill>
              </a:rPr>
              <a:t>или</a:t>
            </a:r>
          </a:p>
        </p:txBody>
      </p:sp>
      <p:pic>
        <p:nvPicPr>
          <p:cNvPr id="128" name="Picture 4" descr="C:\Users\vdrepina\Desktop\Актирование\4. Вспомогательные материалы\преза для Крис\IzhTender_Relevance.png"/>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79241" y="1740283"/>
            <a:ext cx="521576" cy="526132"/>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 descr="C:\Users\vdrepina\Desktop\Актирование\4. Вспомогательные материалы\преза для Крис\IzhTender_Relevan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8010" y="2149279"/>
            <a:ext cx="521576" cy="526132"/>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C:\Users\vdrepina\Desktop\Актирование\4. Вспомогательные материалы\преза для Крис\IzhTender_Relevan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39177" y="3559973"/>
            <a:ext cx="521576" cy="526132"/>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4" descr="C:\Users\vdrepina\Desktop\Актирование\4. Вспомогательные материалы\преза для Крис\IzhTender_Relevance.png"/>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41062" y="3567497"/>
            <a:ext cx="521576" cy="526132"/>
          </a:xfrm>
          <a:prstGeom prst="rect">
            <a:avLst/>
          </a:prstGeom>
          <a:noFill/>
          <a:extLst>
            <a:ext uri="{909E8E84-426E-40DD-AFC4-6F175D3DCCD1}">
              <a14:hiddenFill xmlns:a14="http://schemas.microsoft.com/office/drawing/2010/main">
                <a:solidFill>
                  <a:srgbClr val="FFFFFF"/>
                </a:solidFill>
              </a14:hiddenFill>
            </a:ext>
          </a:extLst>
        </p:spPr>
      </p:pic>
      <p:sp>
        <p:nvSpPr>
          <p:cNvPr id="132" name="Прямоугольник 131"/>
          <p:cNvSpPr/>
          <p:nvPr/>
        </p:nvSpPr>
        <p:spPr>
          <a:xfrm>
            <a:off x="1166725" y="3325852"/>
            <a:ext cx="1575001" cy="30035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lIns="74318" tIns="37160" rIns="74318" bIns="37160" rtlCol="0" anchor="ctr"/>
          <a:lstStyle/>
          <a:p>
            <a:pPr algn="ctr"/>
            <a:r>
              <a:rPr lang="ru-RU" sz="975" dirty="0">
                <a:solidFill>
                  <a:schemeClr val="tx1"/>
                </a:solidFill>
              </a:rPr>
              <a:t>Титул продавца</a:t>
            </a:r>
          </a:p>
          <a:p>
            <a:pPr algn="ctr"/>
            <a:r>
              <a:rPr lang="ru-RU" sz="975" dirty="0">
                <a:solidFill>
                  <a:schemeClr val="tx1"/>
                </a:solidFill>
              </a:rPr>
              <a:t>(структурированный)</a:t>
            </a:r>
          </a:p>
        </p:txBody>
      </p:sp>
      <p:sp>
        <p:nvSpPr>
          <p:cNvPr id="133" name="Прямоугольник 132"/>
          <p:cNvSpPr/>
          <p:nvPr/>
        </p:nvSpPr>
        <p:spPr>
          <a:xfrm>
            <a:off x="7460166" y="1853171"/>
            <a:ext cx="2282915" cy="287540"/>
          </a:xfrm>
          <a:prstGeom prst="rect">
            <a:avLst/>
          </a:prstGeom>
        </p:spPr>
        <p:txBody>
          <a:bodyPr wrap="none" lIns="74318" tIns="37160" rIns="74318" bIns="37160">
            <a:spAutoFit/>
          </a:bodyPr>
          <a:lstStyle/>
          <a:p>
            <a:pPr algn="ctr"/>
            <a:r>
              <a:rPr lang="ru-RU" sz="1381" b="1" dirty="0"/>
              <a:t>Уведомление об уточнении</a:t>
            </a:r>
          </a:p>
        </p:txBody>
      </p:sp>
      <p:pic>
        <p:nvPicPr>
          <p:cNvPr id="134" name="Picture 2" descr="C:\Users\vdrepina\Desktop\Актирование\4. Вспомогательные материалы\презентация ВКС\7637.png"/>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07759" y="4137070"/>
            <a:ext cx="437744" cy="438144"/>
          </a:xfrm>
          <a:prstGeom prst="rect">
            <a:avLst/>
          </a:prstGeom>
          <a:noFill/>
          <a:extLst>
            <a:ext uri="{909E8E84-426E-40DD-AFC4-6F175D3DCCD1}">
              <a14:hiddenFill xmlns:a14="http://schemas.microsoft.com/office/drawing/2010/main">
                <a:solidFill>
                  <a:srgbClr val="FFFFFF"/>
                </a:solidFill>
              </a14:hiddenFill>
            </a:ext>
          </a:extLst>
        </p:spPr>
      </p:pic>
      <p:sp>
        <p:nvSpPr>
          <p:cNvPr id="135" name="Прямоугольник 134"/>
          <p:cNvSpPr/>
          <p:nvPr/>
        </p:nvSpPr>
        <p:spPr>
          <a:xfrm>
            <a:off x="7806018" y="4646431"/>
            <a:ext cx="1179158" cy="330393"/>
          </a:xfrm>
          <a:prstGeom prst="rect">
            <a:avLst/>
          </a:prstGeom>
          <a:noFill/>
          <a:ln>
            <a:noFill/>
          </a:ln>
        </p:spPr>
        <p:style>
          <a:lnRef idx="2">
            <a:schemeClr val="accent5"/>
          </a:lnRef>
          <a:fillRef idx="1">
            <a:schemeClr val="lt1"/>
          </a:fillRef>
          <a:effectRef idx="0">
            <a:schemeClr val="accent5"/>
          </a:effectRef>
          <a:fontRef idx="minor">
            <a:schemeClr val="dk1"/>
          </a:fontRef>
        </p:style>
        <p:txBody>
          <a:bodyPr lIns="74318" tIns="37160" rIns="74318" bIns="37160" rtlCol="0" anchor="ctr"/>
          <a:lstStyle/>
          <a:p>
            <a:pPr algn="ctr"/>
            <a:r>
              <a:rPr lang="ru-RU" sz="975" dirty="0">
                <a:solidFill>
                  <a:schemeClr val="tx1"/>
                </a:solidFill>
              </a:rPr>
              <a:t>Дополнительные документы</a:t>
            </a:r>
          </a:p>
        </p:txBody>
      </p:sp>
      <p:sp>
        <p:nvSpPr>
          <p:cNvPr id="136" name="Прямоугольник 135"/>
          <p:cNvSpPr/>
          <p:nvPr/>
        </p:nvSpPr>
        <p:spPr>
          <a:xfrm>
            <a:off x="8898586" y="4254631"/>
            <a:ext cx="435006" cy="30035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lIns="74318" tIns="37160" rIns="74318" bIns="37160" rtlCol="0" anchor="ctr"/>
          <a:lstStyle/>
          <a:p>
            <a:pPr algn="ctr"/>
            <a:r>
              <a:rPr lang="ru-RU" sz="2925" b="1" dirty="0">
                <a:solidFill>
                  <a:schemeClr val="tx1"/>
                </a:solidFill>
              </a:rPr>
              <a:t>+</a:t>
            </a:r>
          </a:p>
        </p:txBody>
      </p:sp>
      <p:pic>
        <p:nvPicPr>
          <p:cNvPr id="137" name="Picture 4" descr="C:\Users\vdrepina\Desktop\Актирование\4. Вспомогательные материалы\преза для Крис\IzhTender_Relevance.png"/>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3692" y="3621643"/>
            <a:ext cx="521576" cy="526132"/>
          </a:xfrm>
          <a:prstGeom prst="rect">
            <a:avLst/>
          </a:prstGeom>
          <a:noFill/>
          <a:extLst>
            <a:ext uri="{909E8E84-426E-40DD-AFC4-6F175D3DCCD1}">
              <a14:hiddenFill xmlns:a14="http://schemas.microsoft.com/office/drawing/2010/main">
                <a:solidFill>
                  <a:srgbClr val="FFFFFF"/>
                </a:solidFill>
              </a14:hiddenFill>
            </a:ext>
          </a:extLst>
        </p:spPr>
      </p:pic>
      <p:sp>
        <p:nvSpPr>
          <p:cNvPr id="138" name="Объект 2"/>
          <p:cNvSpPr txBox="1">
            <a:spLocks/>
          </p:cNvSpPr>
          <p:nvPr/>
        </p:nvSpPr>
        <p:spPr bwMode="auto">
          <a:xfrm>
            <a:off x="1271846" y="5000662"/>
            <a:ext cx="4038656" cy="887448"/>
          </a:xfrm>
          <a:prstGeom prst="rect">
            <a:avLst/>
          </a:prstGeom>
          <a:noFill/>
        </p:spPr>
        <p:txBody>
          <a:bodyPr wrap="square" lIns="74318" tIns="37160" rIns="74318" bIns="37160">
            <a:spAutoFit/>
          </a:bodyPr>
          <a:lstStyle>
            <a:defPPr>
              <a:defRPr lang="ru-RU"/>
            </a:defPPr>
            <a:lvl2pPr lvl="1" algn="just">
              <a:defRPr sz="1000"/>
            </a:lvl2pPr>
          </a:lstStyle>
          <a:p>
            <a:pPr marL="371610" algn="just"/>
            <a:r>
              <a:rPr lang="ru-RU" sz="1056" b="1" dirty="0">
                <a:solidFill>
                  <a:schemeClr val="tx2">
                    <a:lumMod val="75000"/>
                  </a:schemeClr>
                </a:solidFill>
              </a:rPr>
              <a:t>Все файлы</a:t>
            </a:r>
            <a:r>
              <a:rPr lang="ru-RU" sz="1056" dirty="0">
                <a:solidFill>
                  <a:schemeClr val="tx2">
                    <a:lumMod val="75000"/>
                  </a:schemeClr>
                </a:solidFill>
              </a:rPr>
              <a:t>, прикрепляемые в личных кабинетах Поставщика и Заказчика, а также документ о приемке в неструктурированной  форме, </a:t>
            </a:r>
            <a:r>
              <a:rPr lang="ru-RU" sz="1056" b="1" dirty="0">
                <a:solidFill>
                  <a:schemeClr val="tx2">
                    <a:lumMod val="75000"/>
                  </a:schemeClr>
                </a:solidFill>
              </a:rPr>
              <a:t>подписываются электронной подписью</a:t>
            </a:r>
            <a:r>
              <a:rPr lang="ru-RU" sz="1056" dirty="0">
                <a:solidFill>
                  <a:schemeClr val="tx2">
                    <a:lumMod val="75000"/>
                  </a:schemeClr>
                </a:solidFill>
              </a:rPr>
              <a:t> (автоматически, при подписании документа о приемке).</a:t>
            </a:r>
          </a:p>
        </p:txBody>
      </p:sp>
      <p:pic>
        <p:nvPicPr>
          <p:cNvPr id="139" name="Picture 9" descr="C:\Users\vdrepina\Documents\Актирование\4. Вспомогательные материалы\ВКС ТОФК 2020\ikonka-informacija.jpg"/>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230114" y="5157008"/>
            <a:ext cx="430497" cy="430888"/>
          </a:xfrm>
          <a:prstGeom prst="rect">
            <a:avLst/>
          </a:prstGeom>
          <a:noFill/>
          <a:extLst>
            <a:ext uri="{909E8E84-426E-40DD-AFC4-6F175D3DCCD1}">
              <a14:hiddenFill xmlns:a14="http://schemas.microsoft.com/office/drawing/2010/main">
                <a:solidFill>
                  <a:srgbClr val="FFFFFF"/>
                </a:solidFill>
              </a14:hiddenFill>
            </a:ext>
          </a:extLst>
        </p:spPr>
      </p:pic>
      <p:sp>
        <p:nvSpPr>
          <p:cNvPr id="140" name="Прямоугольник 139"/>
          <p:cNvSpPr/>
          <p:nvPr/>
        </p:nvSpPr>
        <p:spPr>
          <a:xfrm>
            <a:off x="9552900" y="5524549"/>
            <a:ext cx="1148951" cy="487851"/>
          </a:xfrm>
          <a:prstGeom prst="rect">
            <a:avLst/>
          </a:prstGeom>
          <a:ln w="3175">
            <a:solidFill>
              <a:schemeClr val="bg2">
                <a:lumMod val="75000"/>
              </a:schemeClr>
            </a:solidFill>
            <a:prstDash val="sysDash"/>
          </a:ln>
        </p:spPr>
        <p:txBody>
          <a:bodyPr wrap="square" lIns="74318" tIns="37160" rIns="74318" bIns="37160">
            <a:spAutoFit/>
          </a:bodyPr>
          <a:lstStyle/>
          <a:p>
            <a:pPr algn="ctr"/>
            <a:r>
              <a:rPr lang="ru-RU" sz="894" b="1" dirty="0"/>
              <a:t>Сведения об исполнении контракта </a:t>
            </a:r>
          </a:p>
        </p:txBody>
      </p:sp>
      <p:sp>
        <p:nvSpPr>
          <p:cNvPr id="141" name="Прямоугольник 140"/>
          <p:cNvSpPr/>
          <p:nvPr/>
        </p:nvSpPr>
        <p:spPr>
          <a:xfrm>
            <a:off x="1915571" y="1853170"/>
            <a:ext cx="2228556" cy="327873"/>
          </a:xfrm>
          <a:prstGeom prst="rect">
            <a:avLst/>
          </a:prstGeom>
          <a:ln>
            <a:noFill/>
          </a:ln>
        </p:spPr>
        <p:style>
          <a:lnRef idx="2">
            <a:schemeClr val="accent5"/>
          </a:lnRef>
          <a:fillRef idx="1">
            <a:schemeClr val="lt1"/>
          </a:fillRef>
          <a:effectRef idx="0">
            <a:schemeClr val="accent5"/>
          </a:effectRef>
          <a:fontRef idx="minor">
            <a:schemeClr val="dk1"/>
          </a:fontRef>
        </p:style>
        <p:txBody>
          <a:bodyPr lIns="74318" tIns="37160" rIns="74318" bIns="37160" rtlCol="0" anchor="ctr"/>
          <a:lstStyle/>
          <a:p>
            <a:pPr algn="ctr"/>
            <a:r>
              <a:rPr lang="ru-RU" sz="1869" b="1" dirty="0">
                <a:solidFill>
                  <a:schemeClr val="tx2">
                    <a:lumMod val="75000"/>
                  </a:schemeClr>
                </a:solidFill>
              </a:rPr>
              <a:t>ЛК Поставщика</a:t>
            </a:r>
          </a:p>
        </p:txBody>
      </p:sp>
    </p:spTree>
    <p:extLst>
      <p:ext uri="{BB962C8B-B14F-4D97-AF65-F5344CB8AC3E}">
        <p14:creationId xmlns:p14="http://schemas.microsoft.com/office/powerpoint/2010/main" val="3676931164"/>
      </p:ext>
    </p:extLst>
  </p:cSld>
  <p:clrMapOvr>
    <a:masterClrMapping/>
  </p:clrMapOvr>
  <p:transition spd="slow">
    <p:fade thruBlk="1"/>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333500" y="1066800"/>
            <a:ext cx="9491980" cy="4114800"/>
          </a:xfrm>
        </p:spPr>
        <p:txBody>
          <a:bodyPr>
            <a:normAutofit/>
          </a:bodyPr>
          <a:lstStyle/>
          <a:p>
            <a:pPr algn="ctr">
              <a:spcBef>
                <a:spcPts val="488"/>
              </a:spcBef>
            </a:pPr>
            <a:r>
              <a:rPr lang="ru-RU" dirty="0"/>
              <a:t>Строительство: </a:t>
            </a:r>
            <a:br>
              <a:rPr lang="ru-RU" dirty="0"/>
            </a:br>
            <a:br>
              <a:rPr lang="ru-RU" dirty="0"/>
            </a:br>
            <a:r>
              <a:rPr lang="ru-RU" sz="3200" dirty="0">
                <a:solidFill>
                  <a:schemeClr val="bg1">
                    <a:lumMod val="75000"/>
                  </a:schemeClr>
                </a:solidFill>
              </a:rPr>
              <a:t>- акт о выполнении строительных работ; </a:t>
            </a:r>
            <a:br>
              <a:rPr lang="ru-RU" sz="3200" dirty="0">
                <a:solidFill>
                  <a:schemeClr val="bg1">
                    <a:lumMod val="75000"/>
                  </a:schemeClr>
                </a:solidFill>
              </a:rPr>
            </a:br>
            <a:r>
              <a:rPr lang="ru-RU" sz="3200" dirty="0">
                <a:solidFill>
                  <a:schemeClr val="bg1">
                    <a:lumMod val="75000"/>
                  </a:schemeClr>
                </a:solidFill>
              </a:rPr>
              <a:t>- укрупненная смета контракта; </a:t>
            </a:r>
            <a:br>
              <a:rPr lang="ru-RU" sz="3200" dirty="0">
                <a:solidFill>
                  <a:schemeClr val="bg1">
                    <a:lumMod val="75000"/>
                  </a:schemeClr>
                </a:solidFill>
              </a:rPr>
            </a:br>
            <a:r>
              <a:rPr lang="ru-RU" sz="3200" dirty="0">
                <a:solidFill>
                  <a:schemeClr val="bg1">
                    <a:lumMod val="75000"/>
                  </a:schemeClr>
                </a:solidFill>
              </a:rPr>
              <a:t>- дополнительные изменения. </a:t>
            </a:r>
            <a:endParaRPr lang="ru-RU" dirty="0"/>
          </a:p>
        </p:txBody>
      </p:sp>
    </p:spTree>
    <p:extLst>
      <p:ext uri="{BB962C8B-B14F-4D97-AF65-F5344CB8AC3E}">
        <p14:creationId xmlns:p14="http://schemas.microsoft.com/office/powerpoint/2010/main" val="1471778186"/>
      </p:ext>
    </p:extLst>
  </p:cSld>
  <p:clrMapOvr>
    <a:masterClrMapping/>
  </p:clrMapOvr>
  <p:transition spd="slow">
    <p:fade thruBlk="1"/>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333500" y="1066800"/>
            <a:ext cx="9491980" cy="4953000"/>
          </a:xfrm>
        </p:spPr>
        <p:txBody>
          <a:bodyPr>
            <a:normAutofit/>
          </a:bodyPr>
          <a:lstStyle/>
          <a:p>
            <a:pPr>
              <a:spcBef>
                <a:spcPts val="488"/>
              </a:spcBef>
            </a:pPr>
            <a:r>
              <a:rPr lang="ru-RU" dirty="0"/>
              <a:t>Строительство: </a:t>
            </a:r>
            <a:br>
              <a:rPr lang="ru-RU" dirty="0"/>
            </a:br>
            <a:br>
              <a:rPr lang="ru-RU" dirty="0"/>
            </a:br>
            <a:r>
              <a:rPr lang="ru-RU" sz="3200" dirty="0">
                <a:solidFill>
                  <a:schemeClr val="bg1">
                    <a:lumMod val="75000"/>
                  </a:schemeClr>
                </a:solidFill>
              </a:rPr>
              <a:t>- формирование сведений; </a:t>
            </a:r>
            <a:br>
              <a:rPr lang="ru-RU" sz="3200" dirty="0">
                <a:solidFill>
                  <a:schemeClr val="bg1">
                    <a:lumMod val="75000"/>
                  </a:schemeClr>
                </a:solidFill>
              </a:rPr>
            </a:br>
            <a:r>
              <a:rPr lang="ru-RU" sz="3200" dirty="0">
                <a:solidFill>
                  <a:schemeClr val="bg1">
                    <a:lumMod val="75000"/>
                  </a:schemeClr>
                </a:solidFill>
              </a:rPr>
              <a:t>- выделение НДС; </a:t>
            </a:r>
            <a:br>
              <a:rPr lang="ru-RU" sz="3200" dirty="0">
                <a:solidFill>
                  <a:schemeClr val="bg1">
                    <a:lumMod val="75000"/>
                  </a:schemeClr>
                </a:solidFill>
              </a:rPr>
            </a:br>
            <a:r>
              <a:rPr lang="ru-RU" sz="3200" dirty="0">
                <a:solidFill>
                  <a:schemeClr val="bg1">
                    <a:lumMod val="75000"/>
                  </a:schemeClr>
                </a:solidFill>
              </a:rPr>
              <a:t>- возможность отражать единицы измерения по ОКЕИ;</a:t>
            </a:r>
            <a:br>
              <a:rPr lang="ru-RU" sz="3200" dirty="0">
                <a:solidFill>
                  <a:schemeClr val="bg1">
                    <a:lumMod val="75000"/>
                  </a:schemeClr>
                </a:solidFill>
              </a:rPr>
            </a:br>
            <a:r>
              <a:rPr lang="ru-RU" sz="3200" dirty="0">
                <a:solidFill>
                  <a:schemeClr val="bg1">
                    <a:lumMod val="75000"/>
                  </a:schemeClr>
                </a:solidFill>
              </a:rPr>
              <a:t>- возможность формирования сведений «накопительным» итогом. </a:t>
            </a:r>
            <a:endParaRPr lang="ru-RU" dirty="0"/>
          </a:p>
        </p:txBody>
      </p:sp>
    </p:spTree>
    <p:extLst>
      <p:ext uri="{BB962C8B-B14F-4D97-AF65-F5344CB8AC3E}">
        <p14:creationId xmlns:p14="http://schemas.microsoft.com/office/powerpoint/2010/main" val="3321851584"/>
      </p:ext>
    </p:extLst>
  </p:cSld>
  <p:clrMapOvr>
    <a:masterClrMapping/>
  </p:clrMapOvr>
  <p:transition spd="slow">
    <p:fade thruBlk="1"/>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rmAutofit fontScale="90000"/>
          </a:bodyPr>
          <a:lstStyle/>
          <a:p>
            <a:r>
              <a:rPr lang="ru-RU" dirty="0"/>
              <a:t>Контракты жизненного цикла</a:t>
            </a:r>
          </a:p>
        </p:txBody>
      </p:sp>
      <p:sp>
        <p:nvSpPr>
          <p:cNvPr id="16" name="Овал 15">
            <a:extLst>
              <a:ext uri="{FF2B5EF4-FFF2-40B4-BE49-F238E27FC236}">
                <a16:creationId xmlns:a16="http://schemas.microsoft.com/office/drawing/2014/main" id="{DE2088C6-0F2D-459D-8071-112AD2B4F46B}"/>
              </a:ext>
            </a:extLst>
          </p:cNvPr>
          <p:cNvSpPr>
            <a:spLocks noChangeAspect="1"/>
          </p:cNvSpPr>
          <p:nvPr/>
        </p:nvSpPr>
        <p:spPr>
          <a:xfrm>
            <a:off x="1543046" y="2329947"/>
            <a:ext cx="1614340" cy="1614340"/>
          </a:xfrm>
          <a:prstGeom prst="ellipse">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wrap="square" lIns="0" tIns="0" rIns="0" bIns="0" rtlCol="0" anchor="ctr" anchorCtr="0"/>
          <a:lstStyle/>
          <a:p>
            <a:pPr algn="ctr"/>
            <a:r>
              <a:rPr lang="ru-RU" sz="1200" b="1" dirty="0">
                <a:latin typeface="Roboto Light" panose="020B0604020202020204" charset="0"/>
                <a:ea typeface="Roboto Light" panose="020B0604020202020204" charset="0"/>
                <a:cs typeface="Roboto Light" panose="020B0604020202020204" charset="0"/>
              </a:rPr>
              <a:t>Обязательное включение в контракт стоимости жизненного цикла</a:t>
            </a:r>
          </a:p>
        </p:txBody>
      </p:sp>
      <p:cxnSp>
        <p:nvCxnSpPr>
          <p:cNvPr id="18" name="Соединитель: уступ 17">
            <a:extLst>
              <a:ext uri="{FF2B5EF4-FFF2-40B4-BE49-F238E27FC236}">
                <a16:creationId xmlns:a16="http://schemas.microsoft.com/office/drawing/2014/main" id="{27B622D1-C2EF-44D3-B6F4-D9DE13B06234}"/>
              </a:ext>
            </a:extLst>
          </p:cNvPr>
          <p:cNvCxnSpPr>
            <a:cxnSpLocks/>
            <a:stCxn id="16" idx="0"/>
          </p:cNvCxnSpPr>
          <p:nvPr/>
        </p:nvCxnSpPr>
        <p:spPr>
          <a:xfrm rot="5400000" flipH="1" flipV="1">
            <a:off x="2778794" y="1658746"/>
            <a:ext cx="242624" cy="1099781"/>
          </a:xfrm>
          <a:prstGeom prst="bentConnector2">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Соединитель: уступ 18">
            <a:extLst>
              <a:ext uri="{FF2B5EF4-FFF2-40B4-BE49-F238E27FC236}">
                <a16:creationId xmlns:a16="http://schemas.microsoft.com/office/drawing/2014/main" id="{769D4C1F-2CC7-4631-848A-3B82017381BC}"/>
              </a:ext>
            </a:extLst>
          </p:cNvPr>
          <p:cNvCxnSpPr>
            <a:cxnSpLocks/>
            <a:stCxn id="16" idx="4"/>
          </p:cNvCxnSpPr>
          <p:nvPr/>
        </p:nvCxnSpPr>
        <p:spPr>
          <a:xfrm rot="16200000" flipH="1">
            <a:off x="2778794" y="3515709"/>
            <a:ext cx="242626" cy="1099783"/>
          </a:xfrm>
          <a:prstGeom prst="bentConnector2">
            <a:avLst/>
          </a:prstGeom>
          <a:ln>
            <a:tailEnd type="triangle"/>
          </a:ln>
        </p:spPr>
        <p:style>
          <a:lnRef idx="3">
            <a:schemeClr val="accent6"/>
          </a:lnRef>
          <a:fillRef idx="0">
            <a:schemeClr val="accent6"/>
          </a:fillRef>
          <a:effectRef idx="2">
            <a:schemeClr val="accent6"/>
          </a:effectRef>
          <a:fontRef idx="minor">
            <a:schemeClr val="tx1"/>
          </a:fontRef>
        </p:style>
      </p:cxnSp>
      <p:sp>
        <p:nvSpPr>
          <p:cNvPr id="20" name="Прямоугольник 19">
            <a:extLst>
              <a:ext uri="{FF2B5EF4-FFF2-40B4-BE49-F238E27FC236}">
                <a16:creationId xmlns:a16="http://schemas.microsoft.com/office/drawing/2014/main" id="{C83B4F1E-C3B6-4440-B507-2277BB3B7E76}"/>
              </a:ext>
            </a:extLst>
          </p:cNvPr>
          <p:cNvSpPr/>
          <p:nvPr/>
        </p:nvSpPr>
        <p:spPr>
          <a:xfrm>
            <a:off x="3449999" y="1325001"/>
            <a:ext cx="3994488" cy="15218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ru-RU" dirty="0"/>
              <a:t>Стоимость ТРУ (в т.ч. при необходимости стоимости работ по подготовке проектной документации, по созданию товара)</a:t>
            </a:r>
          </a:p>
        </p:txBody>
      </p:sp>
      <p:sp>
        <p:nvSpPr>
          <p:cNvPr id="22" name="Прямоугольник 21">
            <a:extLst>
              <a:ext uri="{FF2B5EF4-FFF2-40B4-BE49-F238E27FC236}">
                <a16:creationId xmlns:a16="http://schemas.microsoft.com/office/drawing/2014/main" id="{91FC6C92-1675-49E3-8C4D-F81E6FC19000}"/>
              </a:ext>
            </a:extLst>
          </p:cNvPr>
          <p:cNvSpPr/>
          <p:nvPr/>
        </p:nvSpPr>
        <p:spPr>
          <a:xfrm>
            <a:off x="3449997" y="3379745"/>
            <a:ext cx="3994488" cy="161433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ru-RU" dirty="0"/>
              <a:t>Стоимость последующих обслуживания, эксплуатации в течение срока службы, ремонта и (или) утилизации товара / ОКС</a:t>
            </a:r>
          </a:p>
        </p:txBody>
      </p:sp>
      <p:cxnSp>
        <p:nvCxnSpPr>
          <p:cNvPr id="12" name="Прямая со стрелкой 11">
            <a:extLst>
              <a:ext uri="{FF2B5EF4-FFF2-40B4-BE49-F238E27FC236}">
                <a16:creationId xmlns:a16="http://schemas.microsoft.com/office/drawing/2014/main" id="{3003D511-917F-4323-886C-785DC6769C4F}"/>
              </a:ext>
            </a:extLst>
          </p:cNvPr>
          <p:cNvCxnSpPr>
            <a:cxnSpLocks/>
            <a:stCxn id="20" idx="3"/>
            <a:endCxn id="31" idx="1"/>
          </p:cNvCxnSpPr>
          <p:nvPr/>
        </p:nvCxnSpPr>
        <p:spPr>
          <a:xfrm>
            <a:off x="7444487" y="2085917"/>
            <a:ext cx="367194" cy="761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0" name="Прямая со стрелкой 29">
            <a:extLst>
              <a:ext uri="{FF2B5EF4-FFF2-40B4-BE49-F238E27FC236}">
                <a16:creationId xmlns:a16="http://schemas.microsoft.com/office/drawing/2014/main" id="{51ED4747-5CCF-48C3-8668-AE2220E39150}"/>
              </a:ext>
            </a:extLst>
          </p:cNvPr>
          <p:cNvCxnSpPr>
            <a:cxnSpLocks/>
          </p:cNvCxnSpPr>
          <p:nvPr/>
        </p:nvCxnSpPr>
        <p:spPr>
          <a:xfrm>
            <a:off x="7446480" y="4164494"/>
            <a:ext cx="367197"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31" name="Прямоугольник 30">
            <a:extLst>
              <a:ext uri="{FF2B5EF4-FFF2-40B4-BE49-F238E27FC236}">
                <a16:creationId xmlns:a16="http://schemas.microsoft.com/office/drawing/2014/main" id="{E9F5497D-C3E6-4431-BC57-8CAF2ED4ED78}"/>
              </a:ext>
            </a:extLst>
          </p:cNvPr>
          <p:cNvSpPr/>
          <p:nvPr/>
        </p:nvSpPr>
        <p:spPr>
          <a:xfrm>
            <a:off x="7811681" y="1340233"/>
            <a:ext cx="2715768" cy="150659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ru-RU" sz="1600" dirty="0"/>
              <a:t>Обеспечение исполнения</a:t>
            </a:r>
          </a:p>
          <a:p>
            <a:r>
              <a:rPr lang="ru-RU" sz="1600" dirty="0"/>
              <a:t>предоставляется до заключения контракта</a:t>
            </a:r>
          </a:p>
        </p:txBody>
      </p:sp>
      <p:sp>
        <p:nvSpPr>
          <p:cNvPr id="32" name="Прямоугольник 31">
            <a:extLst>
              <a:ext uri="{FF2B5EF4-FFF2-40B4-BE49-F238E27FC236}">
                <a16:creationId xmlns:a16="http://schemas.microsoft.com/office/drawing/2014/main" id="{B23790E3-FCFF-4494-BF8C-BB65CAE74F5F}"/>
              </a:ext>
            </a:extLst>
          </p:cNvPr>
          <p:cNvSpPr/>
          <p:nvPr/>
        </p:nvSpPr>
        <p:spPr>
          <a:xfrm>
            <a:off x="7811682" y="3379745"/>
            <a:ext cx="2715768" cy="16143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ru-RU" sz="1600" dirty="0"/>
              <a:t>Отдельное обеспечение исполнения (не более 10% стоимости обслуживания) предоставляется до приемки товара, работы</a:t>
            </a:r>
          </a:p>
        </p:txBody>
      </p:sp>
      <p:sp>
        <p:nvSpPr>
          <p:cNvPr id="21" name="Объект 2">
            <a:extLst>
              <a:ext uri="{FF2B5EF4-FFF2-40B4-BE49-F238E27FC236}">
                <a16:creationId xmlns:a16="http://schemas.microsoft.com/office/drawing/2014/main" id="{D5ED4603-B9E2-4006-9CCD-C5351782AE2E}"/>
              </a:ext>
            </a:extLst>
          </p:cNvPr>
          <p:cNvSpPr txBox="1">
            <a:spLocks/>
          </p:cNvSpPr>
          <p:nvPr/>
        </p:nvSpPr>
        <p:spPr>
          <a:xfrm>
            <a:off x="1664549" y="5443424"/>
            <a:ext cx="8246788"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a:solidFill>
                  <a:schemeClr val="accent6"/>
                </a:solidFill>
              </a:rPr>
              <a:t>Заказчик вправе заключить КЖЦ на поставку новых машин и оборудования, а также в иных случаях, установленных Правительством РФ (ПП РФ № 1087), например на проектирование и строительство отдельных объектов.</a:t>
            </a:r>
          </a:p>
          <a:p>
            <a:pPr marL="0" indent="0">
              <a:spcAft>
                <a:spcPts val="1200"/>
              </a:spcAft>
              <a:buNone/>
            </a:pPr>
            <a:endParaRPr lang="ru-RU" sz="1200" dirty="0">
              <a:solidFill>
                <a:schemeClr val="accent6"/>
              </a:solidFill>
            </a:endParaRPr>
          </a:p>
        </p:txBody>
      </p:sp>
    </p:spTree>
    <p:extLst>
      <p:ext uri="{BB962C8B-B14F-4D97-AF65-F5344CB8AC3E}">
        <p14:creationId xmlns:p14="http://schemas.microsoft.com/office/powerpoint/2010/main" val="3127063635"/>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a:extLst>
              <a:ext uri="{FF2B5EF4-FFF2-40B4-BE49-F238E27FC236}">
                <a16:creationId xmlns:a16="http://schemas.microsoft.com/office/drawing/2014/main" id="{E07FE8C9-1B1D-4ADC-AC06-C58953D89BA7}"/>
              </a:ext>
            </a:extLst>
          </p:cNvPr>
          <p:cNvSpPr/>
          <p:nvPr/>
        </p:nvSpPr>
        <p:spPr>
          <a:xfrm>
            <a:off x="1143001" y="-19824"/>
            <a:ext cx="6162685" cy="707969"/>
          </a:xfrm>
          <a:prstGeom prst="rect">
            <a:avLst/>
          </a:prstGeom>
          <a:gradFill flip="none" rotWithShape="1">
            <a:gsLst>
              <a:gs pos="1000">
                <a:schemeClr val="tx2">
                  <a:lumMod val="40000"/>
                  <a:lumOff val="60000"/>
                  <a:alpha val="21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ru-RU" sz="1463" kern="0">
              <a:solidFill>
                <a:prstClr val="white"/>
              </a:solidFill>
              <a:uFill>
                <a:solidFill/>
              </a:uFill>
            </a:endParaRPr>
          </a:p>
        </p:txBody>
      </p:sp>
      <p:sp>
        <p:nvSpPr>
          <p:cNvPr id="4" name="Прямоугольник 3">
            <a:extLst>
              <a:ext uri="{FF2B5EF4-FFF2-40B4-BE49-F238E27FC236}">
                <a16:creationId xmlns:a16="http://schemas.microsoft.com/office/drawing/2014/main" id="{8AA35889-9113-4CAB-937E-40542D41B84D}"/>
              </a:ext>
            </a:extLst>
          </p:cNvPr>
          <p:cNvSpPr/>
          <p:nvPr/>
        </p:nvSpPr>
        <p:spPr>
          <a:xfrm>
            <a:off x="4447580" y="1"/>
            <a:ext cx="6601420" cy="688145"/>
          </a:xfrm>
          <a:prstGeom prst="rect">
            <a:avLst/>
          </a:prstGeom>
          <a:solidFill>
            <a:schemeClr val="bg1">
              <a:lumMod val="65000"/>
            </a:schemeClr>
          </a:solidFill>
          <a:ln/>
        </p:spPr>
        <p:style>
          <a:lnRef idx="1">
            <a:schemeClr val="accent2"/>
          </a:lnRef>
          <a:fillRef idx="2">
            <a:schemeClr val="accent2"/>
          </a:fillRef>
          <a:effectRef idx="1">
            <a:schemeClr val="accent2"/>
          </a:effectRef>
          <a:fontRef idx="minor">
            <a:schemeClr val="dk1"/>
          </a:fontRef>
        </p:style>
        <p:txBody>
          <a:bodyPr anchor="ctr"/>
          <a:lstStyle/>
          <a:p>
            <a:pPr>
              <a:buClr>
                <a:srgbClr val="000000"/>
              </a:buClr>
              <a:defRPr/>
            </a:pPr>
            <a:endParaRPr lang="ru-RU" sz="1138" kern="0" dirty="0">
              <a:solidFill>
                <a:srgbClr val="000000"/>
              </a:solidFill>
              <a:uFill>
                <a:solidFill/>
              </a:uFill>
            </a:endParaRPr>
          </a:p>
          <a:p>
            <a:pPr algn="ctr">
              <a:buClr>
                <a:srgbClr val="000000"/>
              </a:buClr>
              <a:defRPr/>
            </a:pPr>
            <a:r>
              <a:rPr lang="ru-RU" sz="1950" kern="0" dirty="0">
                <a:solidFill>
                  <a:schemeClr val="tx2"/>
                </a:solidFill>
                <a:uFill>
                  <a:solidFill/>
                </a:uFill>
              </a:rPr>
              <a:t>Единая экосистема: </a:t>
            </a:r>
            <a:endParaRPr lang="ru-RU" sz="1788" kern="0" dirty="0">
              <a:solidFill>
                <a:schemeClr val="tx2"/>
              </a:solidFill>
              <a:uFill>
                <a:solidFill/>
              </a:uFill>
            </a:endParaRPr>
          </a:p>
        </p:txBody>
      </p:sp>
      <p:sp>
        <p:nvSpPr>
          <p:cNvPr id="11" name="Заголовок 16">
            <a:extLst>
              <a:ext uri="{FF2B5EF4-FFF2-40B4-BE49-F238E27FC236}">
                <a16:creationId xmlns:a16="http://schemas.microsoft.com/office/drawing/2014/main" id="{EB95CC0E-A04F-4491-BA5C-223A3E2B1560}"/>
              </a:ext>
            </a:extLst>
          </p:cNvPr>
          <p:cNvSpPr txBox="1">
            <a:spLocks/>
          </p:cNvSpPr>
          <p:nvPr/>
        </p:nvSpPr>
        <p:spPr>
          <a:xfrm>
            <a:off x="1716088" y="1604674"/>
            <a:ext cx="9141702" cy="422871"/>
          </a:xfrm>
          <a:prstGeom prst="rect">
            <a:avLst/>
          </a:prstGeom>
          <a:ln w="12700">
            <a:round/>
          </a:ln>
          <a:extLst>
            <a:ext uri="{C572A759-6A51-4108-AA02-DFA0A04FC94B}"/>
          </a:extLst>
        </p:spPr>
        <p:txBody>
          <a:bodyPr lIns="30956" tIns="30956" rIns="30956" bIns="30956"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defRPr sz="2400">
                <a:solidFill>
                  <a:srgbClr val="006B3F"/>
                </a:solidFill>
                <a:uFill>
                  <a:solidFill>
                    <a:srgbClr val="006B3F"/>
                  </a:solidFill>
                </a:uFill>
                <a:latin typeface="+mn-lt"/>
                <a:ea typeface="+mn-ea"/>
                <a:cs typeface="+mn-cs"/>
                <a:sym typeface="Gill Sans Light"/>
              </a:defRPr>
            </a:lvl1pPr>
            <a:lvl2pPr indent="228600">
              <a:defRPr sz="2400">
                <a:solidFill>
                  <a:srgbClr val="006B3F"/>
                </a:solidFill>
                <a:uFill>
                  <a:solidFill>
                    <a:srgbClr val="006B3F"/>
                  </a:solidFill>
                </a:uFill>
                <a:latin typeface="+mn-lt"/>
                <a:ea typeface="+mn-ea"/>
                <a:cs typeface="+mn-cs"/>
                <a:sym typeface="Gill Sans Light"/>
              </a:defRPr>
            </a:lvl2pPr>
            <a:lvl3pPr indent="457200">
              <a:defRPr sz="2400">
                <a:solidFill>
                  <a:srgbClr val="006B3F"/>
                </a:solidFill>
                <a:uFill>
                  <a:solidFill>
                    <a:srgbClr val="006B3F"/>
                  </a:solidFill>
                </a:uFill>
                <a:latin typeface="+mn-lt"/>
                <a:ea typeface="+mn-ea"/>
                <a:cs typeface="+mn-cs"/>
                <a:sym typeface="Gill Sans Light"/>
              </a:defRPr>
            </a:lvl3pPr>
            <a:lvl4pPr indent="685800">
              <a:defRPr sz="2400">
                <a:solidFill>
                  <a:srgbClr val="006B3F"/>
                </a:solidFill>
                <a:uFill>
                  <a:solidFill>
                    <a:srgbClr val="006B3F"/>
                  </a:solidFill>
                </a:uFill>
                <a:latin typeface="+mn-lt"/>
                <a:ea typeface="+mn-ea"/>
                <a:cs typeface="+mn-cs"/>
                <a:sym typeface="Gill Sans Light"/>
              </a:defRPr>
            </a:lvl4pPr>
            <a:lvl5pPr indent="914400">
              <a:defRPr sz="2400">
                <a:solidFill>
                  <a:srgbClr val="006B3F"/>
                </a:solidFill>
                <a:uFill>
                  <a:solidFill>
                    <a:srgbClr val="006B3F"/>
                  </a:solidFill>
                </a:uFill>
                <a:latin typeface="+mn-lt"/>
                <a:ea typeface="+mn-ea"/>
                <a:cs typeface="+mn-cs"/>
                <a:sym typeface="Gill Sans Light"/>
              </a:defRPr>
            </a:lvl5pPr>
            <a:lvl6pPr indent="1143000">
              <a:defRPr sz="2400">
                <a:solidFill>
                  <a:srgbClr val="006B3F"/>
                </a:solidFill>
                <a:uFill>
                  <a:solidFill>
                    <a:srgbClr val="006B3F"/>
                  </a:solidFill>
                </a:uFill>
                <a:latin typeface="+mn-lt"/>
                <a:ea typeface="+mn-ea"/>
                <a:cs typeface="+mn-cs"/>
                <a:sym typeface="Gill Sans Light"/>
              </a:defRPr>
            </a:lvl6pPr>
            <a:lvl7pPr indent="1371600">
              <a:defRPr sz="2400">
                <a:solidFill>
                  <a:srgbClr val="006B3F"/>
                </a:solidFill>
                <a:uFill>
                  <a:solidFill>
                    <a:srgbClr val="006B3F"/>
                  </a:solidFill>
                </a:uFill>
                <a:latin typeface="+mn-lt"/>
                <a:ea typeface="+mn-ea"/>
                <a:cs typeface="+mn-cs"/>
                <a:sym typeface="Gill Sans Light"/>
              </a:defRPr>
            </a:lvl7pPr>
            <a:lvl8pPr indent="1600200">
              <a:defRPr sz="2400">
                <a:solidFill>
                  <a:srgbClr val="006B3F"/>
                </a:solidFill>
                <a:uFill>
                  <a:solidFill>
                    <a:srgbClr val="006B3F"/>
                  </a:solidFill>
                </a:uFill>
                <a:latin typeface="+mn-lt"/>
                <a:ea typeface="+mn-ea"/>
                <a:cs typeface="+mn-cs"/>
                <a:sym typeface="Gill Sans Light"/>
              </a:defRPr>
            </a:lvl8pPr>
            <a:lvl9pPr indent="1828800">
              <a:defRPr sz="2400">
                <a:solidFill>
                  <a:srgbClr val="006B3F"/>
                </a:solidFill>
                <a:uFill>
                  <a:solidFill>
                    <a:srgbClr val="006B3F"/>
                  </a:solidFill>
                </a:uFill>
                <a:latin typeface="+mn-lt"/>
                <a:ea typeface="+mn-ea"/>
                <a:cs typeface="+mn-cs"/>
                <a:sym typeface="Gill Sans Light"/>
              </a:defRPr>
            </a:lvl9pPr>
          </a:lstStyle>
          <a:p>
            <a:pPr algn="ctr">
              <a:defRPr/>
            </a:pPr>
            <a:r>
              <a:rPr lang="ru-RU" sz="1950" b="1" kern="0" dirty="0">
                <a:solidFill>
                  <a:schemeClr val="tx1"/>
                </a:solidFill>
                <a:latin typeface="Times New Roman" panose="02020603050405020304" pitchFamily="18" charset="0"/>
                <a:cs typeface="Times New Roman" panose="02020603050405020304" pitchFamily="18" charset="0"/>
              </a:rPr>
              <a:t>БЛОКИ РАБОТЫ В РАМКАХ ГОСЗАКАЗА</a:t>
            </a:r>
          </a:p>
          <a:p>
            <a:pPr algn="ctr">
              <a:defRPr/>
            </a:pPr>
            <a:endParaRPr lang="ru-RU" sz="1950" kern="0" dirty="0">
              <a:solidFill>
                <a:schemeClr val="tx1"/>
              </a:solidFill>
              <a:latin typeface="Times New Roman" panose="02020603050405020304" pitchFamily="18" charset="0"/>
              <a:cs typeface="Times New Roman" panose="02020603050405020304" pitchFamily="18" charset="0"/>
            </a:endParaRPr>
          </a:p>
        </p:txBody>
      </p:sp>
      <p:sp>
        <p:nvSpPr>
          <p:cNvPr id="5" name="Прямоугольник 4">
            <a:extLst>
              <a:ext uri="{FF2B5EF4-FFF2-40B4-BE49-F238E27FC236}">
                <a16:creationId xmlns:a16="http://schemas.microsoft.com/office/drawing/2014/main" id="{B39FED09-5C41-423F-9D75-420945775545}"/>
              </a:ext>
            </a:extLst>
          </p:cNvPr>
          <p:cNvSpPr/>
          <p:nvPr/>
        </p:nvSpPr>
        <p:spPr>
          <a:xfrm>
            <a:off x="1870971" y="2638923"/>
            <a:ext cx="8372048" cy="1574610"/>
          </a:xfrm>
          <a:prstGeom prst="rect">
            <a:avLst/>
          </a:prstGeom>
          <a:noFill/>
        </p:spPr>
        <p:txBody>
          <a:bodyPr spcFirstLastPara="1" wrap="none">
            <a:prstTxWarp prst="textArchUp">
              <a:avLst>
                <a:gd name="adj" fmla="val 10809449"/>
              </a:avLst>
            </a:prstTxWarp>
            <a:spAutoFit/>
          </a:bodyPr>
          <a:lstStyle/>
          <a:p>
            <a:pPr algn="ctr">
              <a:buClr>
                <a:srgbClr val="000000"/>
              </a:buClr>
              <a:defRPr/>
            </a:pPr>
            <a:r>
              <a:rPr lang="ru-RU" sz="1625" kern="0" dirty="0">
                <a:ln w="12700">
                  <a:solidFill>
                    <a:schemeClr val="tx2">
                      <a:satMod val="155000"/>
                    </a:schemeClr>
                  </a:solidFill>
                  <a:prstDash val="solid"/>
                </a:ln>
                <a:uFill>
                  <a:solidFill/>
                </a:uFill>
                <a:latin typeface="Verdana" panose="020B0604030504040204" pitchFamily="34" charset="0"/>
                <a:ea typeface="Verdana" panose="020B0604030504040204" pitchFamily="34" charset="0"/>
                <a:cs typeface="Verdana" panose="020B0604030504040204" pitchFamily="34" charset="0"/>
              </a:rPr>
              <a:t>   Планирование    Формирование цены   Размещение   Заключение контракта   Исполнение контракта</a:t>
            </a:r>
          </a:p>
        </p:txBody>
      </p:sp>
      <p:sp>
        <p:nvSpPr>
          <p:cNvPr id="14" name="Подзаголовок 5">
            <a:extLst>
              <a:ext uri="{FF2B5EF4-FFF2-40B4-BE49-F238E27FC236}">
                <a16:creationId xmlns:a16="http://schemas.microsoft.com/office/drawing/2014/main" id="{B316EB9C-5C9A-4B96-9FA8-CBA850BA8861}"/>
              </a:ext>
            </a:extLst>
          </p:cNvPr>
          <p:cNvSpPr txBox="1">
            <a:spLocks/>
          </p:cNvSpPr>
          <p:nvPr/>
        </p:nvSpPr>
        <p:spPr>
          <a:xfrm>
            <a:off x="2346426" y="4026199"/>
            <a:ext cx="7042547" cy="1084758"/>
          </a:xfrm>
          <a:prstGeom prst="rect">
            <a:avLst/>
          </a:prstGeom>
          <a:ln w="12700">
            <a:round/>
          </a:ln>
          <a:extLst>
            <a:ext uri="{C572A759-6A51-4108-AA02-DFA0A04FC94B}"/>
          </a:extLst>
        </p:spPr>
        <p:txBody>
          <a:bodyPr lIns="30956" tIns="30956" rIns="30956" bIns="30956"/>
          <a:lstStyle>
            <a:lvl1pPr marL="0" indent="0" algn="ctr">
              <a:lnSpc>
                <a:spcPct val="90000"/>
              </a:lnSpc>
              <a:spcBef>
                <a:spcPts val="1000"/>
              </a:spcBef>
              <a:buClr>
                <a:srgbClr val="006B3F"/>
              </a:buClr>
              <a:buSzPct val="100000"/>
              <a:buFont typeface="Arial"/>
              <a:buNone/>
              <a:defRPr sz="2800">
                <a:solidFill>
                  <a:schemeClr val="tx1">
                    <a:tint val="75000"/>
                  </a:schemeClr>
                </a:solidFill>
                <a:uFill>
                  <a:solidFill>
                    <a:srgbClr val="006B3F"/>
                  </a:solidFill>
                </a:uFill>
                <a:latin typeface="+mn-lt"/>
                <a:ea typeface="+mn-ea"/>
                <a:cs typeface="+mn-cs"/>
                <a:sym typeface="Gill Sans Light"/>
              </a:defRPr>
            </a:lvl1pPr>
            <a:lvl2pPr marL="457200" indent="0" algn="ctr">
              <a:lnSpc>
                <a:spcPct val="90000"/>
              </a:lnSpc>
              <a:spcBef>
                <a:spcPts val="800"/>
              </a:spcBef>
              <a:buClr>
                <a:srgbClr val="006B3F"/>
              </a:buClr>
              <a:buSzPct val="100000"/>
              <a:buFont typeface="Arial"/>
              <a:buNone/>
              <a:defRPr sz="2400">
                <a:solidFill>
                  <a:schemeClr val="tx1">
                    <a:tint val="75000"/>
                  </a:schemeClr>
                </a:solidFill>
                <a:uFill>
                  <a:solidFill>
                    <a:srgbClr val="006B3F"/>
                  </a:solidFill>
                </a:uFill>
                <a:latin typeface="+mn-lt"/>
                <a:ea typeface="+mn-ea"/>
                <a:cs typeface="+mn-cs"/>
                <a:sym typeface="Gill Sans Light"/>
              </a:defRPr>
            </a:lvl2pPr>
            <a:lvl3pPr marL="914400" indent="0" algn="ctr">
              <a:lnSpc>
                <a:spcPct val="90000"/>
              </a:lnSpc>
              <a:spcBef>
                <a:spcPts val="700"/>
              </a:spcBef>
              <a:buClr>
                <a:srgbClr val="006B3F"/>
              </a:buClr>
              <a:buSzPct val="100000"/>
              <a:buFont typeface="Arial"/>
              <a:buNone/>
              <a:defRPr sz="2000">
                <a:solidFill>
                  <a:schemeClr val="tx1">
                    <a:tint val="75000"/>
                  </a:schemeClr>
                </a:solidFill>
                <a:uFill>
                  <a:solidFill>
                    <a:srgbClr val="006B3F"/>
                  </a:solidFill>
                </a:uFill>
                <a:latin typeface="+mn-lt"/>
                <a:ea typeface="+mn-ea"/>
                <a:cs typeface="+mn-cs"/>
                <a:sym typeface="Gill Sans Light"/>
              </a:defRPr>
            </a:lvl3pPr>
            <a:lvl4pPr marL="1371600" indent="0" algn="ctr">
              <a:lnSpc>
                <a:spcPct val="90000"/>
              </a:lnSpc>
              <a:spcBef>
                <a:spcPts val="600"/>
              </a:spcBef>
              <a:buClr>
                <a:srgbClr val="006B3F"/>
              </a:buClr>
              <a:buSzPct val="100000"/>
              <a:buFont typeface="Arial"/>
              <a:buNone/>
              <a:defRPr sz="1800">
                <a:solidFill>
                  <a:schemeClr val="tx1">
                    <a:tint val="75000"/>
                  </a:schemeClr>
                </a:solidFill>
                <a:uFill>
                  <a:solidFill>
                    <a:srgbClr val="006B3F"/>
                  </a:solidFill>
                </a:uFill>
                <a:latin typeface="+mn-lt"/>
                <a:ea typeface="+mn-ea"/>
                <a:cs typeface="+mn-cs"/>
                <a:sym typeface="Gill Sans Light"/>
              </a:defRPr>
            </a:lvl4pPr>
            <a:lvl5pPr marL="1828800" indent="0" algn="ctr">
              <a:lnSpc>
                <a:spcPct val="90000"/>
              </a:lnSpc>
              <a:spcBef>
                <a:spcPts val="600"/>
              </a:spcBef>
              <a:buClr>
                <a:srgbClr val="006B3F"/>
              </a:buClr>
              <a:buSzPct val="100000"/>
              <a:buFont typeface="Arial"/>
              <a:buNone/>
              <a:defRPr sz="1800">
                <a:solidFill>
                  <a:schemeClr val="tx1">
                    <a:tint val="75000"/>
                  </a:schemeClr>
                </a:solidFill>
                <a:uFill>
                  <a:solidFill>
                    <a:srgbClr val="006B3F"/>
                  </a:solidFill>
                </a:uFill>
                <a:latin typeface="+mn-lt"/>
                <a:ea typeface="+mn-ea"/>
                <a:cs typeface="+mn-cs"/>
                <a:sym typeface="Gill Sans Light"/>
              </a:defRPr>
            </a:lvl5pPr>
            <a:lvl6pPr marL="2286000" indent="0" algn="ctr">
              <a:lnSpc>
                <a:spcPct val="90000"/>
              </a:lnSpc>
              <a:spcBef>
                <a:spcPts val="1000"/>
              </a:spcBef>
              <a:buClr>
                <a:srgbClr val="006B3F"/>
              </a:buClr>
              <a:buSzPct val="171000"/>
              <a:buFont typeface="Arial"/>
              <a:buNone/>
              <a:defRPr sz="2800">
                <a:solidFill>
                  <a:schemeClr val="tx1">
                    <a:tint val="75000"/>
                  </a:schemeClr>
                </a:solidFill>
                <a:uFill>
                  <a:solidFill>
                    <a:srgbClr val="006B3F"/>
                  </a:solidFill>
                </a:uFill>
                <a:latin typeface="+mn-lt"/>
                <a:ea typeface="+mn-ea"/>
                <a:cs typeface="+mn-cs"/>
                <a:sym typeface="Gill Sans Light"/>
              </a:defRPr>
            </a:lvl6pPr>
            <a:lvl7pPr marL="2743200" indent="0" algn="ctr">
              <a:lnSpc>
                <a:spcPct val="90000"/>
              </a:lnSpc>
              <a:spcBef>
                <a:spcPts val="1000"/>
              </a:spcBef>
              <a:buClr>
                <a:srgbClr val="006B3F"/>
              </a:buClr>
              <a:buSzPct val="171000"/>
              <a:buFont typeface="Arial"/>
              <a:buNone/>
              <a:defRPr sz="2800">
                <a:solidFill>
                  <a:schemeClr val="tx1">
                    <a:tint val="75000"/>
                  </a:schemeClr>
                </a:solidFill>
                <a:uFill>
                  <a:solidFill>
                    <a:srgbClr val="006B3F"/>
                  </a:solidFill>
                </a:uFill>
                <a:latin typeface="+mn-lt"/>
                <a:ea typeface="+mn-ea"/>
                <a:cs typeface="+mn-cs"/>
                <a:sym typeface="Gill Sans Light"/>
              </a:defRPr>
            </a:lvl7pPr>
            <a:lvl8pPr marL="3200400" indent="0" algn="ctr">
              <a:lnSpc>
                <a:spcPct val="90000"/>
              </a:lnSpc>
              <a:spcBef>
                <a:spcPts val="1000"/>
              </a:spcBef>
              <a:buClr>
                <a:srgbClr val="006B3F"/>
              </a:buClr>
              <a:buSzPct val="171000"/>
              <a:buFont typeface="Arial"/>
              <a:buNone/>
              <a:defRPr sz="2800">
                <a:solidFill>
                  <a:schemeClr val="tx1">
                    <a:tint val="75000"/>
                  </a:schemeClr>
                </a:solidFill>
                <a:uFill>
                  <a:solidFill>
                    <a:srgbClr val="006B3F"/>
                  </a:solidFill>
                </a:uFill>
                <a:latin typeface="+mn-lt"/>
                <a:ea typeface="+mn-ea"/>
                <a:cs typeface="+mn-cs"/>
                <a:sym typeface="Gill Sans Light"/>
              </a:defRPr>
            </a:lvl8pPr>
            <a:lvl9pPr marL="3657600" indent="0" algn="ctr">
              <a:lnSpc>
                <a:spcPct val="90000"/>
              </a:lnSpc>
              <a:spcBef>
                <a:spcPts val="1000"/>
              </a:spcBef>
              <a:buClr>
                <a:srgbClr val="006B3F"/>
              </a:buClr>
              <a:buSzPct val="171000"/>
              <a:buFont typeface="Arial"/>
              <a:buNone/>
              <a:defRPr sz="2800">
                <a:solidFill>
                  <a:schemeClr val="tx1">
                    <a:tint val="75000"/>
                  </a:schemeClr>
                </a:solidFill>
                <a:uFill>
                  <a:solidFill>
                    <a:srgbClr val="006B3F"/>
                  </a:solidFill>
                </a:uFill>
                <a:latin typeface="+mn-lt"/>
                <a:ea typeface="+mn-ea"/>
                <a:cs typeface="+mn-cs"/>
                <a:sym typeface="Gill Sans Light"/>
              </a:defRPr>
            </a:lvl9pPr>
          </a:lstStyle>
          <a:p>
            <a:pPr>
              <a:defRPr/>
            </a:pPr>
            <a:r>
              <a:rPr lang="ru-RU" sz="2925" b="1" kern="0" dirty="0">
                <a:solidFill>
                  <a:srgbClr val="006600"/>
                </a:solidFill>
                <a:latin typeface="Cambria" pitchFamily="18" charset="0"/>
                <a:ea typeface="+mj-ea"/>
                <a:cs typeface="+mj-cs"/>
              </a:rPr>
              <a:t> </a:t>
            </a:r>
            <a:r>
              <a:rPr lang="ru-RU" sz="2031" b="1" kern="0" dirty="0">
                <a:solidFill>
                  <a:srgbClr val="006600"/>
                </a:solidFill>
                <a:ea typeface="+mj-ea"/>
                <a:cs typeface="+mj-cs"/>
              </a:rPr>
              <a:t>44-ФЗ</a:t>
            </a:r>
            <a:endParaRPr lang="ru-RU" sz="2031" i="1" kern="0" dirty="0"/>
          </a:p>
          <a:p>
            <a:pPr>
              <a:defRPr/>
            </a:pPr>
            <a:endParaRPr lang="ru-RU" sz="2925" b="1" kern="0" dirty="0">
              <a:solidFill>
                <a:srgbClr val="006600"/>
              </a:solidFill>
              <a:latin typeface="Cambria" pitchFamily="18" charset="0"/>
              <a:ea typeface="+mj-ea"/>
              <a:cs typeface="+mj-cs"/>
            </a:endParaRPr>
          </a:p>
        </p:txBody>
      </p:sp>
      <p:cxnSp>
        <p:nvCxnSpPr>
          <p:cNvPr id="7" name="Прямая со стрелкой 6">
            <a:extLst>
              <a:ext uri="{FF2B5EF4-FFF2-40B4-BE49-F238E27FC236}">
                <a16:creationId xmlns:a16="http://schemas.microsoft.com/office/drawing/2014/main" id="{AA3CAAC7-1833-4C85-9A3E-849D461A3E9F}"/>
              </a:ext>
            </a:extLst>
          </p:cNvPr>
          <p:cNvCxnSpPr/>
          <p:nvPr/>
        </p:nvCxnSpPr>
        <p:spPr>
          <a:xfrm flipH="1" flipV="1">
            <a:off x="2346426" y="3703737"/>
            <a:ext cx="2101155" cy="509488"/>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cxnSp>
        <p:nvCxnSpPr>
          <p:cNvPr id="9" name="Прямая со стрелкой 8">
            <a:extLst>
              <a:ext uri="{FF2B5EF4-FFF2-40B4-BE49-F238E27FC236}">
                <a16:creationId xmlns:a16="http://schemas.microsoft.com/office/drawing/2014/main" id="{4022352E-C786-4B9A-B3C9-A20FEE8129D4}"/>
              </a:ext>
            </a:extLst>
          </p:cNvPr>
          <p:cNvCxnSpPr/>
          <p:nvPr/>
        </p:nvCxnSpPr>
        <p:spPr>
          <a:xfrm flipH="1" flipV="1">
            <a:off x="4314726" y="3281958"/>
            <a:ext cx="975122" cy="744240"/>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cxnSp>
        <p:nvCxnSpPr>
          <p:cNvPr id="12" name="Прямая со стрелкой 11">
            <a:extLst>
              <a:ext uri="{FF2B5EF4-FFF2-40B4-BE49-F238E27FC236}">
                <a16:creationId xmlns:a16="http://schemas.microsoft.com/office/drawing/2014/main" id="{261E9A09-AC22-412C-9A9C-71556F1748AE}"/>
              </a:ext>
            </a:extLst>
          </p:cNvPr>
          <p:cNvCxnSpPr/>
          <p:nvPr/>
        </p:nvCxnSpPr>
        <p:spPr>
          <a:xfrm flipV="1">
            <a:off x="5867698" y="3192961"/>
            <a:ext cx="0" cy="766167"/>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cxnSp>
        <p:nvCxnSpPr>
          <p:cNvPr id="15" name="Прямая со стрелкой 14">
            <a:extLst>
              <a:ext uri="{FF2B5EF4-FFF2-40B4-BE49-F238E27FC236}">
                <a16:creationId xmlns:a16="http://schemas.microsoft.com/office/drawing/2014/main" id="{6AD3A558-EEFA-41A2-9E81-739DCBCFA9CD}"/>
              </a:ext>
            </a:extLst>
          </p:cNvPr>
          <p:cNvCxnSpPr/>
          <p:nvPr/>
        </p:nvCxnSpPr>
        <p:spPr>
          <a:xfrm flipV="1">
            <a:off x="6275289" y="3281958"/>
            <a:ext cx="755848" cy="744240"/>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cxnSp>
        <p:nvCxnSpPr>
          <p:cNvPr id="18" name="Прямая со стрелкой 17">
            <a:extLst>
              <a:ext uri="{FF2B5EF4-FFF2-40B4-BE49-F238E27FC236}">
                <a16:creationId xmlns:a16="http://schemas.microsoft.com/office/drawing/2014/main" id="{170C2E50-8597-4D52-B71B-8AA422F7C9C8}"/>
              </a:ext>
            </a:extLst>
          </p:cNvPr>
          <p:cNvCxnSpPr/>
          <p:nvPr/>
        </p:nvCxnSpPr>
        <p:spPr>
          <a:xfrm flipV="1">
            <a:off x="7330382" y="3576044"/>
            <a:ext cx="1707753" cy="637183"/>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26" name="Заголовок 16">
            <a:extLst>
              <a:ext uri="{FF2B5EF4-FFF2-40B4-BE49-F238E27FC236}">
                <a16:creationId xmlns:a16="http://schemas.microsoft.com/office/drawing/2014/main" id="{EE3B90A0-6C17-41D4-BA12-86B4A257FE7C}"/>
              </a:ext>
            </a:extLst>
          </p:cNvPr>
          <p:cNvSpPr txBox="1">
            <a:spLocks/>
          </p:cNvSpPr>
          <p:nvPr/>
        </p:nvSpPr>
        <p:spPr>
          <a:xfrm>
            <a:off x="1716088" y="5100455"/>
            <a:ext cx="9141702" cy="765311"/>
          </a:xfrm>
          <a:prstGeom prst="rect">
            <a:avLst/>
          </a:prstGeom>
          <a:ln w="12700">
            <a:round/>
          </a:ln>
          <a:extLst>
            <a:ext uri="{C572A759-6A51-4108-AA02-DFA0A04FC94B}"/>
          </a:extLst>
        </p:spPr>
        <p:txBody>
          <a:bodyPr lIns="30956" tIns="30956" rIns="30956" bIns="30956"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defRPr sz="2400">
                <a:solidFill>
                  <a:srgbClr val="006B3F"/>
                </a:solidFill>
                <a:uFill>
                  <a:solidFill>
                    <a:srgbClr val="006B3F"/>
                  </a:solidFill>
                </a:uFill>
                <a:latin typeface="+mn-lt"/>
                <a:ea typeface="+mn-ea"/>
                <a:cs typeface="+mn-cs"/>
                <a:sym typeface="Gill Sans Light"/>
              </a:defRPr>
            </a:lvl1pPr>
            <a:lvl2pPr indent="228600">
              <a:defRPr sz="2400">
                <a:solidFill>
                  <a:srgbClr val="006B3F"/>
                </a:solidFill>
                <a:uFill>
                  <a:solidFill>
                    <a:srgbClr val="006B3F"/>
                  </a:solidFill>
                </a:uFill>
                <a:latin typeface="+mn-lt"/>
                <a:ea typeface="+mn-ea"/>
                <a:cs typeface="+mn-cs"/>
                <a:sym typeface="Gill Sans Light"/>
              </a:defRPr>
            </a:lvl2pPr>
            <a:lvl3pPr indent="457200">
              <a:defRPr sz="2400">
                <a:solidFill>
                  <a:srgbClr val="006B3F"/>
                </a:solidFill>
                <a:uFill>
                  <a:solidFill>
                    <a:srgbClr val="006B3F"/>
                  </a:solidFill>
                </a:uFill>
                <a:latin typeface="+mn-lt"/>
                <a:ea typeface="+mn-ea"/>
                <a:cs typeface="+mn-cs"/>
                <a:sym typeface="Gill Sans Light"/>
              </a:defRPr>
            </a:lvl3pPr>
            <a:lvl4pPr indent="685800">
              <a:defRPr sz="2400">
                <a:solidFill>
                  <a:srgbClr val="006B3F"/>
                </a:solidFill>
                <a:uFill>
                  <a:solidFill>
                    <a:srgbClr val="006B3F"/>
                  </a:solidFill>
                </a:uFill>
                <a:latin typeface="+mn-lt"/>
                <a:ea typeface="+mn-ea"/>
                <a:cs typeface="+mn-cs"/>
                <a:sym typeface="Gill Sans Light"/>
              </a:defRPr>
            </a:lvl4pPr>
            <a:lvl5pPr indent="914400">
              <a:defRPr sz="2400">
                <a:solidFill>
                  <a:srgbClr val="006B3F"/>
                </a:solidFill>
                <a:uFill>
                  <a:solidFill>
                    <a:srgbClr val="006B3F"/>
                  </a:solidFill>
                </a:uFill>
                <a:latin typeface="+mn-lt"/>
                <a:ea typeface="+mn-ea"/>
                <a:cs typeface="+mn-cs"/>
                <a:sym typeface="Gill Sans Light"/>
              </a:defRPr>
            </a:lvl5pPr>
            <a:lvl6pPr indent="1143000">
              <a:defRPr sz="2400">
                <a:solidFill>
                  <a:srgbClr val="006B3F"/>
                </a:solidFill>
                <a:uFill>
                  <a:solidFill>
                    <a:srgbClr val="006B3F"/>
                  </a:solidFill>
                </a:uFill>
                <a:latin typeface="+mn-lt"/>
                <a:ea typeface="+mn-ea"/>
                <a:cs typeface="+mn-cs"/>
                <a:sym typeface="Gill Sans Light"/>
              </a:defRPr>
            </a:lvl6pPr>
            <a:lvl7pPr indent="1371600">
              <a:defRPr sz="2400">
                <a:solidFill>
                  <a:srgbClr val="006B3F"/>
                </a:solidFill>
                <a:uFill>
                  <a:solidFill>
                    <a:srgbClr val="006B3F"/>
                  </a:solidFill>
                </a:uFill>
                <a:latin typeface="+mn-lt"/>
                <a:ea typeface="+mn-ea"/>
                <a:cs typeface="+mn-cs"/>
                <a:sym typeface="Gill Sans Light"/>
              </a:defRPr>
            </a:lvl7pPr>
            <a:lvl8pPr indent="1600200">
              <a:defRPr sz="2400">
                <a:solidFill>
                  <a:srgbClr val="006B3F"/>
                </a:solidFill>
                <a:uFill>
                  <a:solidFill>
                    <a:srgbClr val="006B3F"/>
                  </a:solidFill>
                </a:uFill>
                <a:latin typeface="+mn-lt"/>
                <a:ea typeface="+mn-ea"/>
                <a:cs typeface="+mn-cs"/>
                <a:sym typeface="Gill Sans Light"/>
              </a:defRPr>
            </a:lvl8pPr>
            <a:lvl9pPr indent="1828800">
              <a:defRPr sz="2400">
                <a:solidFill>
                  <a:srgbClr val="006B3F"/>
                </a:solidFill>
                <a:uFill>
                  <a:solidFill>
                    <a:srgbClr val="006B3F"/>
                  </a:solidFill>
                </a:uFill>
                <a:latin typeface="+mn-lt"/>
                <a:ea typeface="+mn-ea"/>
                <a:cs typeface="+mn-cs"/>
                <a:sym typeface="Gill Sans Light"/>
              </a:defRPr>
            </a:lvl9pPr>
          </a:lstStyle>
          <a:p>
            <a:pPr algn="ctr">
              <a:defRPr/>
            </a:pPr>
            <a:r>
              <a:rPr lang="ru-RU" sz="1950" b="1" kern="0" dirty="0">
                <a:solidFill>
                  <a:schemeClr val="tx1"/>
                </a:solidFill>
                <a:latin typeface="Times New Roman" panose="02020603050405020304" pitchFamily="18" charset="0"/>
                <a:cs typeface="Times New Roman" panose="02020603050405020304" pitchFamily="18" charset="0"/>
              </a:rPr>
              <a:t>ВЕСЬ ЦИКЛ ОТ ФОРМИРОВАНИЯ ПЛАНОВ ДО ПОЛНОГО ИСПОЛНЕНИЯ</a:t>
            </a:r>
            <a:endParaRPr lang="ru-RU" sz="1950" kern="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FBCA8F-E526-4D98-B775-613D6BF01119}"/>
              </a:ext>
            </a:extLst>
          </p:cNvPr>
          <p:cNvSpPr>
            <a:spLocks noGrp="1"/>
          </p:cNvSpPr>
          <p:nvPr>
            <p:ph type="title"/>
          </p:nvPr>
        </p:nvSpPr>
        <p:spPr/>
        <p:txBody>
          <a:bodyPr/>
          <a:lstStyle/>
          <a:p>
            <a:r>
              <a:rPr lang="ru-RU" dirty="0"/>
              <a:t>Обеспечение заявки и обеспечение исполнения контракта</a:t>
            </a:r>
          </a:p>
        </p:txBody>
      </p:sp>
    </p:spTree>
    <p:extLst>
      <p:ext uri="{BB962C8B-B14F-4D97-AF65-F5344CB8AC3E}">
        <p14:creationId xmlns:p14="http://schemas.microsoft.com/office/powerpoint/2010/main" val="1130158378"/>
      </p:ext>
    </p:extLst>
  </p:cSld>
  <p:clrMapOvr>
    <a:masterClrMapping/>
  </p:clrMapOvr>
  <p:transition spd="slow">
    <p:fade thruBlk="1"/>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rmAutofit fontScale="90000"/>
          </a:bodyPr>
          <a:lstStyle/>
          <a:p>
            <a:r>
              <a:rPr lang="ru-RU" dirty="0"/>
              <a:t>Контракты жизненного цикла</a:t>
            </a:r>
          </a:p>
        </p:txBody>
      </p:sp>
      <p:sp>
        <p:nvSpPr>
          <p:cNvPr id="35" name="Объект 2">
            <a:extLst>
              <a:ext uri="{FF2B5EF4-FFF2-40B4-BE49-F238E27FC236}">
                <a16:creationId xmlns:a16="http://schemas.microsoft.com/office/drawing/2014/main" id="{B9D80C3C-3ADE-4317-8FD4-FE1E22AFCB8C}"/>
              </a:ext>
            </a:extLst>
          </p:cNvPr>
          <p:cNvSpPr txBox="1">
            <a:spLocks/>
          </p:cNvSpPr>
          <p:nvPr/>
        </p:nvSpPr>
        <p:spPr>
          <a:xfrm>
            <a:off x="2025184" y="1213908"/>
            <a:ext cx="6240992" cy="4821132"/>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ru-RU" b="1" dirty="0"/>
              <a:t>Возможность изменить существенные условия КЖЦ, а именно:</a:t>
            </a:r>
          </a:p>
          <a:p>
            <a:pPr marL="342900" indent="-342900" algn="just">
              <a:spcAft>
                <a:spcPts val="1200"/>
              </a:spcAft>
              <a:buAutoNum type="arabicParenR"/>
            </a:pPr>
            <a:r>
              <a:rPr lang="ru-RU" dirty="0">
                <a:solidFill>
                  <a:schemeClr val="accent2"/>
                </a:solidFill>
              </a:rPr>
              <a:t>Объемы и (или) виды работ </a:t>
            </a:r>
            <a:r>
              <a:rPr lang="ru-RU" dirty="0"/>
              <a:t>с изменением цены в пределах </a:t>
            </a:r>
            <a:br>
              <a:rPr lang="ru-RU" dirty="0"/>
            </a:br>
            <a:r>
              <a:rPr lang="ru-RU" dirty="0"/>
              <a:t>10 % (по контракту КЖЦ с любым предметом);</a:t>
            </a:r>
          </a:p>
          <a:p>
            <a:pPr marL="342900" indent="-342900" algn="just">
              <a:spcAft>
                <a:spcPts val="1200"/>
              </a:spcAft>
              <a:buAutoNum type="arabicParenR"/>
            </a:pPr>
            <a:r>
              <a:rPr lang="ru-RU" dirty="0"/>
              <a:t>Существенные условия </a:t>
            </a:r>
            <a:r>
              <a:rPr lang="ru-RU" dirty="0">
                <a:solidFill>
                  <a:schemeClr val="accent2"/>
                </a:solidFill>
              </a:rPr>
              <a:t>по независящим от сторон обстоятельствам </a:t>
            </a:r>
            <a:r>
              <a:rPr lang="ru-RU" dirty="0"/>
              <a:t>(в том числе в связи с изменением проектной документации) – для контрактов, заключенных на срок не менее 1 года, цена которых превышает установленный Правительством РФ предельный размер (в настоящее время – 100 млн рублей);</a:t>
            </a:r>
          </a:p>
          <a:p>
            <a:pPr marL="342900" indent="-342900" algn="just">
              <a:spcAft>
                <a:spcPts val="1200"/>
              </a:spcAft>
              <a:buAutoNum type="arabicParenR"/>
            </a:pPr>
            <a:r>
              <a:rPr lang="ru-RU" dirty="0"/>
              <a:t>Однократное изменение </a:t>
            </a:r>
            <a:r>
              <a:rPr lang="ru-RU" dirty="0">
                <a:solidFill>
                  <a:schemeClr val="accent2"/>
                </a:solidFill>
              </a:rPr>
              <a:t>срока исполнения </a:t>
            </a:r>
            <a:r>
              <a:rPr lang="ru-RU" dirty="0"/>
              <a:t>– в случае невозможности исполнения в изначально установленный срок по независящим от сторон обстоятельствам или по вине подрядчика (на срок, не превышающий срока исполнения контракта, предусмотренного при его заключении);</a:t>
            </a:r>
          </a:p>
          <a:p>
            <a:pPr marL="342900" indent="-342900" algn="just">
              <a:spcAft>
                <a:spcPts val="1200"/>
              </a:spcAft>
              <a:buAutoNum type="arabicParenR"/>
            </a:pPr>
            <a:r>
              <a:rPr lang="ru-RU" dirty="0"/>
              <a:t>Изменение </a:t>
            </a:r>
            <a:r>
              <a:rPr lang="ru-RU" dirty="0">
                <a:solidFill>
                  <a:schemeClr val="accent2"/>
                </a:solidFill>
              </a:rPr>
              <a:t>цены контракта не более чем на 30 %</a:t>
            </a:r>
            <a:r>
              <a:rPr lang="ru-RU" dirty="0"/>
              <a:t>, если сметная стоимость превысит цену контракта. Если при исполнении контракта цена контракта превысит сметную стоимость, цена такого контракта должна быть уменьшена.</a:t>
            </a:r>
          </a:p>
          <a:p>
            <a:pPr marL="342900" indent="-342900">
              <a:spcAft>
                <a:spcPts val="1200"/>
              </a:spcAft>
              <a:buAutoNum type="arabicParenR"/>
            </a:pPr>
            <a:endParaRPr lang="ru-RU" dirty="0"/>
          </a:p>
        </p:txBody>
      </p:sp>
      <p:sp>
        <p:nvSpPr>
          <p:cNvPr id="36" name="Полилиния 660">
            <a:extLst>
              <a:ext uri="{FF2B5EF4-FFF2-40B4-BE49-F238E27FC236}">
                <a16:creationId xmlns:a16="http://schemas.microsoft.com/office/drawing/2014/main" id="{27357A5F-6B1A-4807-896D-0ED41FA7E006}"/>
              </a:ext>
            </a:extLst>
          </p:cNvPr>
          <p:cNvSpPr>
            <a:spLocks noChangeAspect="1"/>
          </p:cNvSpPr>
          <p:nvPr/>
        </p:nvSpPr>
        <p:spPr>
          <a:xfrm>
            <a:off x="1641580" y="1108800"/>
            <a:ext cx="133595" cy="720001"/>
          </a:xfrm>
          <a:custGeom>
            <a:avLst/>
            <a:gdLst>
              <a:gd name="connsiteX0" fmla="*/ 66798 w 133595"/>
              <a:gd name="connsiteY0" fmla="*/ 607500 h 720001"/>
              <a:gd name="connsiteX1" fmla="*/ 21094 w 133595"/>
              <a:gd name="connsiteY1" fmla="*/ 653204 h 720001"/>
              <a:gd name="connsiteX2" fmla="*/ 66798 w 133595"/>
              <a:gd name="connsiteY2" fmla="*/ 698907 h 720001"/>
              <a:gd name="connsiteX3" fmla="*/ 112501 w 133595"/>
              <a:gd name="connsiteY3" fmla="*/ 653204 h 720001"/>
              <a:gd name="connsiteX4" fmla="*/ 66798 w 133595"/>
              <a:gd name="connsiteY4" fmla="*/ 607500 h 720001"/>
              <a:gd name="connsiteX5" fmla="*/ 66798 w 133595"/>
              <a:gd name="connsiteY5" fmla="*/ 586406 h 720001"/>
              <a:gd name="connsiteX6" fmla="*/ 133595 w 133595"/>
              <a:gd name="connsiteY6" fmla="*/ 653204 h 720001"/>
              <a:gd name="connsiteX7" fmla="*/ 66798 w 133595"/>
              <a:gd name="connsiteY7" fmla="*/ 720001 h 720001"/>
              <a:gd name="connsiteX8" fmla="*/ 0 w 133595"/>
              <a:gd name="connsiteY8" fmla="*/ 653204 h 720001"/>
              <a:gd name="connsiteX9" fmla="*/ 66798 w 133595"/>
              <a:gd name="connsiteY9" fmla="*/ 586406 h 720001"/>
              <a:gd name="connsiteX10" fmla="*/ 66798 w 133595"/>
              <a:gd name="connsiteY10" fmla="*/ 0 h 720001"/>
              <a:gd name="connsiteX11" fmla="*/ 133595 w 133595"/>
              <a:gd name="connsiteY11" fmla="*/ 66797 h 720001"/>
              <a:gd name="connsiteX12" fmla="*/ 133595 w 133595"/>
              <a:gd name="connsiteY12" fmla="*/ 498517 h 720001"/>
              <a:gd name="connsiteX13" fmla="*/ 66798 w 133595"/>
              <a:gd name="connsiteY13" fmla="*/ 565314 h 720001"/>
              <a:gd name="connsiteX14" fmla="*/ 0 w 133595"/>
              <a:gd name="connsiteY14" fmla="*/ 498517 h 720001"/>
              <a:gd name="connsiteX15" fmla="*/ 0 w 133595"/>
              <a:gd name="connsiteY15" fmla="*/ 303750 h 720001"/>
              <a:gd name="connsiteX16" fmla="*/ 10547 w 133595"/>
              <a:gd name="connsiteY16" fmla="*/ 293203 h 720001"/>
              <a:gd name="connsiteX17" fmla="*/ 21094 w 133595"/>
              <a:gd name="connsiteY17" fmla="*/ 303750 h 720001"/>
              <a:gd name="connsiteX18" fmla="*/ 21094 w 133595"/>
              <a:gd name="connsiteY18" fmla="*/ 498517 h 720001"/>
              <a:gd name="connsiteX19" fmla="*/ 66798 w 133595"/>
              <a:gd name="connsiteY19" fmla="*/ 544220 h 720001"/>
              <a:gd name="connsiteX20" fmla="*/ 112501 w 133595"/>
              <a:gd name="connsiteY20" fmla="*/ 498517 h 720001"/>
              <a:gd name="connsiteX21" fmla="*/ 112501 w 133595"/>
              <a:gd name="connsiteY21" fmla="*/ 66797 h 720001"/>
              <a:gd name="connsiteX22" fmla="*/ 66798 w 133595"/>
              <a:gd name="connsiteY22" fmla="*/ 21094 h 720001"/>
              <a:gd name="connsiteX23" fmla="*/ 21094 w 133595"/>
              <a:gd name="connsiteY23" fmla="*/ 66797 h 720001"/>
              <a:gd name="connsiteX24" fmla="*/ 21094 w 133595"/>
              <a:gd name="connsiteY24" fmla="*/ 261563 h 720001"/>
              <a:gd name="connsiteX25" fmla="*/ 10547 w 133595"/>
              <a:gd name="connsiteY25" fmla="*/ 272109 h 720001"/>
              <a:gd name="connsiteX26" fmla="*/ 0 w 133595"/>
              <a:gd name="connsiteY26" fmla="*/ 261563 h 720001"/>
              <a:gd name="connsiteX27" fmla="*/ 0 w 133595"/>
              <a:gd name="connsiteY27" fmla="*/ 66797 h 720001"/>
              <a:gd name="connsiteX28" fmla="*/ 66798 w 133595"/>
              <a:gd name="connsiteY28" fmla="*/ 0 h 7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3595" h="720001">
                <a:moveTo>
                  <a:pt x="66798" y="607500"/>
                </a:moveTo>
                <a:cubicBezTo>
                  <a:pt x="41596" y="607500"/>
                  <a:pt x="21094" y="628001"/>
                  <a:pt x="21094" y="653204"/>
                </a:cubicBezTo>
                <a:cubicBezTo>
                  <a:pt x="21094" y="678405"/>
                  <a:pt x="41596" y="698907"/>
                  <a:pt x="66798" y="698907"/>
                </a:cubicBezTo>
                <a:cubicBezTo>
                  <a:pt x="91999" y="698907"/>
                  <a:pt x="112501" y="678405"/>
                  <a:pt x="112501" y="653204"/>
                </a:cubicBezTo>
                <a:cubicBezTo>
                  <a:pt x="112501" y="628001"/>
                  <a:pt x="91999" y="607500"/>
                  <a:pt x="66798" y="607500"/>
                </a:cubicBezTo>
                <a:close/>
                <a:moveTo>
                  <a:pt x="66798" y="586406"/>
                </a:moveTo>
                <a:cubicBezTo>
                  <a:pt x="103629" y="586406"/>
                  <a:pt x="133595" y="616372"/>
                  <a:pt x="133595" y="653204"/>
                </a:cubicBezTo>
                <a:cubicBezTo>
                  <a:pt x="133595" y="690035"/>
                  <a:pt x="103629" y="720001"/>
                  <a:pt x="66798" y="720001"/>
                </a:cubicBezTo>
                <a:cubicBezTo>
                  <a:pt x="29966" y="720001"/>
                  <a:pt x="0" y="690035"/>
                  <a:pt x="0" y="653204"/>
                </a:cubicBezTo>
                <a:cubicBezTo>
                  <a:pt x="0" y="616372"/>
                  <a:pt x="29966" y="586406"/>
                  <a:pt x="66798" y="586406"/>
                </a:cubicBezTo>
                <a:close/>
                <a:moveTo>
                  <a:pt x="66798" y="0"/>
                </a:moveTo>
                <a:cubicBezTo>
                  <a:pt x="103629" y="0"/>
                  <a:pt x="133595" y="29966"/>
                  <a:pt x="133595" y="66797"/>
                </a:cubicBezTo>
                <a:lnTo>
                  <a:pt x="133595" y="498517"/>
                </a:lnTo>
                <a:cubicBezTo>
                  <a:pt x="133595" y="535348"/>
                  <a:pt x="103629" y="565314"/>
                  <a:pt x="66798" y="565314"/>
                </a:cubicBezTo>
                <a:cubicBezTo>
                  <a:pt x="29966" y="565314"/>
                  <a:pt x="0" y="535348"/>
                  <a:pt x="0" y="498517"/>
                </a:cubicBezTo>
                <a:lnTo>
                  <a:pt x="0" y="303750"/>
                </a:lnTo>
                <a:cubicBezTo>
                  <a:pt x="0" y="297924"/>
                  <a:pt x="4721" y="293203"/>
                  <a:pt x="10547" y="293203"/>
                </a:cubicBezTo>
                <a:cubicBezTo>
                  <a:pt x="16373" y="293203"/>
                  <a:pt x="21094" y="297924"/>
                  <a:pt x="21094" y="303750"/>
                </a:cubicBezTo>
                <a:lnTo>
                  <a:pt x="21094" y="498517"/>
                </a:lnTo>
                <a:cubicBezTo>
                  <a:pt x="21094" y="523718"/>
                  <a:pt x="41596" y="544220"/>
                  <a:pt x="66798" y="544220"/>
                </a:cubicBezTo>
                <a:cubicBezTo>
                  <a:pt x="91999" y="544220"/>
                  <a:pt x="112501" y="523718"/>
                  <a:pt x="112501" y="498517"/>
                </a:cubicBezTo>
                <a:lnTo>
                  <a:pt x="112501" y="66797"/>
                </a:lnTo>
                <a:cubicBezTo>
                  <a:pt x="112501" y="41595"/>
                  <a:pt x="91999" y="21094"/>
                  <a:pt x="66798" y="21094"/>
                </a:cubicBezTo>
                <a:cubicBezTo>
                  <a:pt x="41596" y="21094"/>
                  <a:pt x="21094" y="41595"/>
                  <a:pt x="21094" y="66797"/>
                </a:cubicBezTo>
                <a:lnTo>
                  <a:pt x="21094" y="261563"/>
                </a:lnTo>
                <a:cubicBezTo>
                  <a:pt x="21094" y="267389"/>
                  <a:pt x="16373" y="272109"/>
                  <a:pt x="10547" y="272109"/>
                </a:cubicBezTo>
                <a:cubicBezTo>
                  <a:pt x="4721" y="272109"/>
                  <a:pt x="0" y="267389"/>
                  <a:pt x="0" y="261563"/>
                </a:cubicBezTo>
                <a:lnTo>
                  <a:pt x="0" y="66797"/>
                </a:lnTo>
                <a:cubicBezTo>
                  <a:pt x="0" y="29966"/>
                  <a:pt x="29966" y="0"/>
                  <a:pt x="66798"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39" name="Прямоугольник: загнутый угол 38">
            <a:extLst>
              <a:ext uri="{FF2B5EF4-FFF2-40B4-BE49-F238E27FC236}">
                <a16:creationId xmlns:a16="http://schemas.microsoft.com/office/drawing/2014/main" id="{B10318F2-FC8B-4B43-8C4C-FDEEEB53B102}"/>
              </a:ext>
            </a:extLst>
          </p:cNvPr>
          <p:cNvSpPr/>
          <p:nvPr/>
        </p:nvSpPr>
        <p:spPr>
          <a:xfrm>
            <a:off x="8485632" y="1581912"/>
            <a:ext cx="2163318" cy="493776"/>
          </a:xfrm>
          <a:prstGeom prst="foldedCorner">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200" dirty="0">
                <a:latin typeface="Roboto Light" panose="020B0604020202020204" charset="0"/>
                <a:ea typeface="Roboto Light" panose="020B0604020202020204" charset="0"/>
                <a:cs typeface="Roboto Light" panose="020B0604020202020204" charset="0"/>
              </a:rPr>
              <a:t>аналогично контрактам на строительство «под ключ»</a:t>
            </a:r>
          </a:p>
        </p:txBody>
      </p:sp>
      <p:sp>
        <p:nvSpPr>
          <p:cNvPr id="40" name="Прямоугольник: загнутый угол 39">
            <a:extLst>
              <a:ext uri="{FF2B5EF4-FFF2-40B4-BE49-F238E27FC236}">
                <a16:creationId xmlns:a16="http://schemas.microsoft.com/office/drawing/2014/main" id="{431CC9A8-B00B-4B76-892A-6EFF1D658773}"/>
              </a:ext>
            </a:extLst>
          </p:cNvPr>
          <p:cNvSpPr/>
          <p:nvPr/>
        </p:nvSpPr>
        <p:spPr>
          <a:xfrm>
            <a:off x="8485632" y="2218944"/>
            <a:ext cx="2163318" cy="3816096"/>
          </a:xfrm>
          <a:prstGeom prst="foldedCorner">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1200" dirty="0">
                <a:latin typeface="Roboto Light" panose="020B0604020202020204" charset="0"/>
                <a:ea typeface="Roboto Light" panose="020B0604020202020204" charset="0"/>
                <a:cs typeface="Roboto Light" panose="020B0604020202020204" charset="0"/>
              </a:rPr>
              <a:t>аналогично строительным контрактам, в том числе контрактам на строительство «под ключ»</a:t>
            </a:r>
          </a:p>
        </p:txBody>
      </p:sp>
    </p:spTree>
    <p:extLst>
      <p:ext uri="{BB962C8B-B14F-4D97-AF65-F5344CB8AC3E}">
        <p14:creationId xmlns:p14="http://schemas.microsoft.com/office/powerpoint/2010/main" val="4161373471"/>
      </p:ext>
    </p:extLst>
  </p:cSld>
  <p:clrMapOvr>
    <a:masterClrMapping/>
  </p:clrMapOvr>
  <p:transition spd="slow">
    <p:fade thruBlk="1"/>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894522" y="323850"/>
            <a:ext cx="9762366" cy="648000"/>
          </a:xfrm>
        </p:spPr>
        <p:txBody>
          <a:bodyPr>
            <a:normAutofit fontScale="90000"/>
          </a:bodyPr>
          <a:lstStyle/>
          <a:p>
            <a:r>
              <a:rPr lang="ru-RU" dirty="0"/>
              <a:t>Механизм проверка подрядчика</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1331843" y="1331204"/>
            <a:ext cx="10068340" cy="4840997"/>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50000"/>
              </a:lnSpc>
              <a:buNone/>
            </a:pPr>
            <a:r>
              <a:rPr lang="ru-RU" sz="2000" dirty="0"/>
              <a:t>1. На этапе рассмотрения (и оценки) заявки на участие в закупке в качестве опыта исполнения контракта по 99 ПП РФ принимаются только контракты, где участник закупки является генеральным подрядчиком. Соответственно, можно проверить такие контракты, потому что гидротехнические сооружения редко бываю у частных лиц. Значит они должны быть по 44-ФЗ, или по 223-ФЗ. </a:t>
            </a:r>
            <a:r>
              <a:rPr lang="ru-RU" sz="2000" u="sng" dirty="0"/>
              <a:t>см. Решение ФАС России от 08.05.2020 по делу N 20/44/105/805, Письмо ФАС России от 19.06.2019 N МЕ/51304/19 "О рассмотрении обращения", Решение ФАС России, Постановление АС Уральского округа.</a:t>
            </a:r>
            <a:endParaRPr lang="ru-RU" sz="2000" dirty="0"/>
          </a:p>
        </p:txBody>
      </p:sp>
    </p:spTree>
    <p:extLst>
      <p:ext uri="{BB962C8B-B14F-4D97-AF65-F5344CB8AC3E}">
        <p14:creationId xmlns:p14="http://schemas.microsoft.com/office/powerpoint/2010/main" val="2359248316"/>
      </p:ext>
    </p:extLst>
  </p:cSld>
  <p:clrMapOvr>
    <a:masterClrMapping/>
  </p:clrMapOvr>
  <p:transition spd="slow">
    <p:fade thruBlk="1"/>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894522" y="323850"/>
            <a:ext cx="9762366" cy="648000"/>
          </a:xfrm>
        </p:spPr>
        <p:txBody>
          <a:bodyPr>
            <a:normAutofit fontScale="90000"/>
          </a:bodyPr>
          <a:lstStyle/>
          <a:p>
            <a:r>
              <a:rPr lang="ru-RU" dirty="0"/>
              <a:t>Механизм проверка подрядчика</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1331843" y="1331204"/>
            <a:ext cx="10068340" cy="4840997"/>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50000"/>
              </a:lnSpc>
              <a:buNone/>
            </a:pPr>
            <a:r>
              <a:rPr lang="ru-RU" sz="2000" dirty="0"/>
              <a:t>2. По правилам 99 Постановления Правительства (утратило силу с 1 января), и по правилам Постановления 2571 (с 1 января) есть отдельный пункт «Работы по строительству, реконструкции особо опасных, технически сложных, уникальных объектов капитального строительства» (к которым относятся и гидротехнические сооружения). Соответственно, можно проверить, опыт у участника по такому объекту или нет. а) по названию б) по приложенным файлам (ПСД и проч.)  См. Письмо Минфина России от 17.07.2020 N 24-02-08/62493 (если отраслевым законодательством предусмотрено, что приложение является неотъемлемой частью заключаемого контракта (договора), то участникам закупок в целях соблюдения требований Постановления N 99 следует представить копию контракта в полном объеме, содержащую все приложения). </a:t>
            </a:r>
          </a:p>
        </p:txBody>
      </p:sp>
    </p:spTree>
    <p:extLst>
      <p:ext uri="{BB962C8B-B14F-4D97-AF65-F5344CB8AC3E}">
        <p14:creationId xmlns:p14="http://schemas.microsoft.com/office/powerpoint/2010/main" val="1576252470"/>
      </p:ext>
    </p:extLst>
  </p:cSld>
  <p:clrMapOvr>
    <a:masterClrMapping/>
  </p:clrMapOvr>
  <p:transition spd="slow">
    <p:fade thruBlk="1"/>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894522" y="323850"/>
            <a:ext cx="9762366" cy="648000"/>
          </a:xfrm>
        </p:spPr>
        <p:txBody>
          <a:bodyPr>
            <a:normAutofit fontScale="90000"/>
          </a:bodyPr>
          <a:lstStyle/>
          <a:p>
            <a:r>
              <a:rPr lang="ru-RU" dirty="0"/>
              <a:t>Механизм проверка подрядчика</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1331843" y="1331204"/>
            <a:ext cx="10068340" cy="4840997"/>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50000"/>
              </a:lnSpc>
              <a:buNone/>
            </a:pPr>
            <a:r>
              <a:rPr lang="ru-RU" sz="2000" dirty="0"/>
              <a:t>3. По вышеуказанным правилам (99 ПП РФ, или 2571 ПП РФ) в качестве документов, подтверждающих опыт исполнения контрактов помимо контракта и актов к нему передается еще и «разрешение на ввод объекта капитального строительства в эксплуатацию или решение о технической готовности линейного объекта инфраструктуры к временной эксплуатации». Данные документы можно запросить у органов государственной власти или местной администрации. По этим документам также можно выяснить, выполнялись ли работы или нет. </a:t>
            </a:r>
          </a:p>
        </p:txBody>
      </p:sp>
    </p:spTree>
    <p:extLst>
      <p:ext uri="{BB962C8B-B14F-4D97-AF65-F5344CB8AC3E}">
        <p14:creationId xmlns:p14="http://schemas.microsoft.com/office/powerpoint/2010/main" val="3007185702"/>
      </p:ext>
    </p:extLst>
  </p:cSld>
  <p:clrMapOvr>
    <a:masterClrMapping/>
  </p:clrMapOvr>
  <p:transition spd="slow">
    <p:fade thruBlk="1"/>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894522" y="323850"/>
            <a:ext cx="9762366" cy="648000"/>
          </a:xfrm>
        </p:spPr>
        <p:txBody>
          <a:bodyPr>
            <a:normAutofit fontScale="90000"/>
          </a:bodyPr>
          <a:lstStyle/>
          <a:p>
            <a:r>
              <a:rPr lang="ru-RU" dirty="0"/>
              <a:t>Механизм проверка подрядчика</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526774" y="1331204"/>
            <a:ext cx="11171583" cy="4840997"/>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ru-RU" sz="2000" dirty="0"/>
              <a:t>4. </a:t>
            </a:r>
            <a:r>
              <a:rPr lang="ru-RU" dirty="0"/>
              <a:t>Если же нет возможности отклонить заявку на этапе осуществления закупки, и заказчик вынужденно переходит к подписанию контракта, важно собрать все сведения и документы, подтверждающие, что участник закупки не соответствует требованиям законодательства (ст.31 – единые и </a:t>
            </a:r>
            <a:r>
              <a:rPr lang="ru-RU" dirty="0" err="1"/>
              <a:t>доптребования</a:t>
            </a:r>
            <a:r>
              <a:rPr lang="ru-RU" dirty="0"/>
              <a:t>), либо представил в составе заявки несоответствующие требованиям документации информацию и сведения, либо недостоверные сведения и информацию. В таком случае, есть возможность: </a:t>
            </a:r>
          </a:p>
          <a:p>
            <a:r>
              <a:rPr lang="ru-RU" dirty="0"/>
              <a:t> </a:t>
            </a:r>
          </a:p>
          <a:p>
            <a:r>
              <a:rPr lang="ru-RU" dirty="0"/>
              <a:t>А) до заключения контракта отказаться от подписания такого контракта – </a:t>
            </a:r>
            <a:r>
              <a:rPr lang="ru-RU" b="1" dirty="0"/>
              <a:t>ч.9 ст.31 44-ФЗ</a:t>
            </a:r>
            <a:r>
              <a:rPr lang="ru-RU" dirty="0"/>
              <a:t> – «Отстранение участника закупки от участия в определении поставщика (подрядчика, исполнителя) или отказ от заключения контракта с победителем определения поставщика (подрядчика, исполнителя) осуществляется в любой момент до заключения контракта, если заказчик или комиссия по осуществлению закупок обнаружит, что участник закупки не соответствует требованиям, указанным в части 1, частях 1.1, 2 и 2.1 (при наличии таких требований) настоящей статьи, или предоставил недостоверную информацию в отношении своего соответствия указанным требованиям». </a:t>
            </a:r>
          </a:p>
          <a:p>
            <a:r>
              <a:rPr lang="ru-RU" dirty="0"/>
              <a:t> </a:t>
            </a:r>
          </a:p>
          <a:p>
            <a:r>
              <a:rPr lang="ru-RU" dirty="0"/>
              <a:t>Б) после заключения контракта в случае выявления факта несоответствия участника или предоставления недостоверной информации – отказаться от исполнения обязательств по контракту в одностороннем порядке. Это </a:t>
            </a:r>
            <a:r>
              <a:rPr lang="ru-RU" b="1" dirty="0" err="1"/>
              <a:t>пп.б</a:t>
            </a:r>
            <a:r>
              <a:rPr lang="ru-RU" b="1" dirty="0"/>
              <a:t> п.1 ч.15 ст.95 44-ФЗ</a:t>
            </a:r>
            <a:r>
              <a:rPr lang="ru-RU" dirty="0"/>
              <a:t> – «Заказчик обязан принять решение об одностороннем отказе от исполнения контракта в случаях: б) при определении поставщика (подрядчика, исполнителя) поставщик (подрядчик, исполнитель) представил недостоверную информацию о своем соответствии и (или) соответствии поставляемого товара требованиям, указанным в подпункте "а" настоящего пункта, что позволило ему стать победителем определения поставщика (подрядчика, исполнителя)». </a:t>
            </a:r>
          </a:p>
          <a:p>
            <a:pPr marL="0" lvl="0" indent="0" algn="just">
              <a:lnSpc>
                <a:spcPct val="150000"/>
              </a:lnSpc>
              <a:buNone/>
            </a:pPr>
            <a:endParaRPr lang="ru-RU" sz="2000" dirty="0"/>
          </a:p>
        </p:txBody>
      </p:sp>
    </p:spTree>
    <p:extLst>
      <p:ext uri="{BB962C8B-B14F-4D97-AF65-F5344CB8AC3E}">
        <p14:creationId xmlns:p14="http://schemas.microsoft.com/office/powerpoint/2010/main" val="282787637"/>
      </p:ext>
    </p:extLst>
  </p:cSld>
  <p:clrMapOvr>
    <a:masterClrMapping/>
  </p:clrMapOvr>
  <p:transition spd="slow">
    <p:fade thruBlk="1"/>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rmAutofit fontScale="90000"/>
          </a:bodyPr>
          <a:lstStyle/>
          <a:p>
            <a:r>
              <a:rPr lang="ru-RU" dirty="0"/>
              <a:t>Работа с РНП</a:t>
            </a:r>
          </a:p>
        </p:txBody>
      </p:sp>
      <p:sp>
        <p:nvSpPr>
          <p:cNvPr id="18" name="Прямоугольник 17">
            <a:extLst>
              <a:ext uri="{FF2B5EF4-FFF2-40B4-BE49-F238E27FC236}">
                <a16:creationId xmlns:a16="http://schemas.microsoft.com/office/drawing/2014/main" id="{F285477A-CF5D-4622-995E-65F11211408A}"/>
              </a:ext>
            </a:extLst>
          </p:cNvPr>
          <p:cNvSpPr/>
          <p:nvPr/>
        </p:nvSpPr>
        <p:spPr>
          <a:xfrm>
            <a:off x="2420876" y="1260380"/>
            <a:ext cx="8228075" cy="1184940"/>
          </a:xfrm>
          <a:prstGeom prst="rect">
            <a:avLst/>
          </a:prstGeom>
        </p:spPr>
        <p:txBody>
          <a:bodyPr wrap="square" lIns="0" tIns="0" rIns="0" bIns="0" anchor="t" anchorCtr="0">
            <a:spAutoFit/>
          </a:bodyPr>
          <a:lstStyle/>
          <a:p>
            <a:pPr>
              <a:spcAft>
                <a:spcPts val="600"/>
              </a:spcAft>
            </a:pPr>
            <a:r>
              <a:rPr lang="ru-RU" sz="1600" dirty="0">
                <a:latin typeface="Roboto Light" panose="020B0604020202020204" charset="0"/>
                <a:ea typeface="Roboto Light" panose="020B0604020202020204" charset="0"/>
                <a:cs typeface="Roboto Light" panose="020B0604020202020204" charset="0"/>
              </a:rPr>
              <a:t>Скорректирован </a:t>
            </a:r>
            <a:r>
              <a:rPr lang="ru-RU" sz="1600" b="1" dirty="0">
                <a:latin typeface="Roboto Light" panose="020B0604020202020204" charset="0"/>
                <a:ea typeface="Roboto Light" panose="020B0604020202020204" charset="0"/>
                <a:cs typeface="Roboto Light" panose="020B0604020202020204" charset="0"/>
              </a:rPr>
              <a:t>перечень информации, содержащейся в РНП</a:t>
            </a:r>
            <a:r>
              <a:rPr lang="ru-RU" sz="1600" dirty="0">
                <a:latin typeface="Roboto Light" panose="020B0604020202020204" charset="0"/>
                <a:ea typeface="Roboto Light" panose="020B0604020202020204" charset="0"/>
                <a:cs typeface="Roboto Light" panose="020B0604020202020204" charset="0"/>
              </a:rPr>
              <a:t>. В реестр дополнительно включается номер реестровой записи участника в ЕРУЗ (с 01.04.2022).</a:t>
            </a:r>
          </a:p>
          <a:p>
            <a:r>
              <a:rPr lang="ru-RU" sz="1200" dirty="0">
                <a:solidFill>
                  <a:schemeClr val="accent6"/>
                </a:solidFill>
                <a:latin typeface="Roboto Light" panose="02000000000000000000" pitchFamily="2" charset="0"/>
                <a:ea typeface="Roboto Light" panose="02000000000000000000" pitchFamily="2" charset="0"/>
                <a:cs typeface="Roboto Light" panose="02000000000000000000" pitchFamily="2" charset="0"/>
              </a:rPr>
              <a:t>Не будут включаться в реестр: объект закупки, цена контракта, срок его исполнения, основания и дата расторжения контракта (в случае его расторжения).</a:t>
            </a:r>
          </a:p>
        </p:txBody>
      </p:sp>
      <p:sp>
        <p:nvSpPr>
          <p:cNvPr id="11" name="Полилиния 74">
            <a:extLst>
              <a:ext uri="{FF2B5EF4-FFF2-40B4-BE49-F238E27FC236}">
                <a16:creationId xmlns:a16="http://schemas.microsoft.com/office/drawing/2014/main" id="{4B64F6E9-9571-4772-83AC-B944AE099E60}"/>
              </a:ext>
            </a:extLst>
          </p:cNvPr>
          <p:cNvSpPr>
            <a:spLocks noChangeAspect="1"/>
          </p:cNvSpPr>
          <p:nvPr/>
        </p:nvSpPr>
        <p:spPr>
          <a:xfrm>
            <a:off x="1543051" y="1260381"/>
            <a:ext cx="611101" cy="561819"/>
          </a:xfrm>
          <a:custGeom>
            <a:avLst/>
            <a:gdLst>
              <a:gd name="connsiteX0" fmla="*/ 592259 w 720000"/>
              <a:gd name="connsiteY0" fmla="*/ 476129 h 661936"/>
              <a:gd name="connsiteX1" fmla="*/ 606804 w 720000"/>
              <a:gd name="connsiteY1" fmla="*/ 477970 h 661936"/>
              <a:gd name="connsiteX2" fmla="*/ 615146 w 720000"/>
              <a:gd name="connsiteY2" fmla="*/ 492116 h 661936"/>
              <a:gd name="connsiteX3" fmla="*/ 601000 w 720000"/>
              <a:gd name="connsiteY3" fmla="*/ 500458 h 661936"/>
              <a:gd name="connsiteX4" fmla="*/ 592259 w 720000"/>
              <a:gd name="connsiteY4" fmla="*/ 499355 h 661936"/>
              <a:gd name="connsiteX5" fmla="*/ 557420 w 720000"/>
              <a:gd name="connsiteY5" fmla="*/ 534194 h 661936"/>
              <a:gd name="connsiteX6" fmla="*/ 592259 w 720000"/>
              <a:gd name="connsiteY6" fmla="*/ 569032 h 661936"/>
              <a:gd name="connsiteX7" fmla="*/ 627097 w 720000"/>
              <a:gd name="connsiteY7" fmla="*/ 534194 h 661936"/>
              <a:gd name="connsiteX8" fmla="*/ 625998 w 720000"/>
              <a:gd name="connsiteY8" fmla="*/ 525469 h 661936"/>
              <a:gd name="connsiteX9" fmla="*/ 634345 w 720000"/>
              <a:gd name="connsiteY9" fmla="*/ 511325 h 661936"/>
              <a:gd name="connsiteX10" fmla="*/ 648488 w 720000"/>
              <a:gd name="connsiteY10" fmla="*/ 519670 h 661936"/>
              <a:gd name="connsiteX11" fmla="*/ 650323 w 720000"/>
              <a:gd name="connsiteY11" fmla="*/ 534194 h 661936"/>
              <a:gd name="connsiteX12" fmla="*/ 592259 w 720000"/>
              <a:gd name="connsiteY12" fmla="*/ 592258 h 661936"/>
              <a:gd name="connsiteX13" fmla="*/ 534194 w 720000"/>
              <a:gd name="connsiteY13" fmla="*/ 534194 h 661936"/>
              <a:gd name="connsiteX14" fmla="*/ 592259 w 720000"/>
              <a:gd name="connsiteY14" fmla="*/ 476129 h 661936"/>
              <a:gd name="connsiteX15" fmla="*/ 360000 w 720000"/>
              <a:gd name="connsiteY15" fmla="*/ 476129 h 661936"/>
              <a:gd name="connsiteX16" fmla="*/ 374545 w 720000"/>
              <a:gd name="connsiteY16" fmla="*/ 477970 h 661936"/>
              <a:gd name="connsiteX17" fmla="*/ 382887 w 720000"/>
              <a:gd name="connsiteY17" fmla="*/ 492116 h 661936"/>
              <a:gd name="connsiteX18" fmla="*/ 368741 w 720000"/>
              <a:gd name="connsiteY18" fmla="*/ 500458 h 661936"/>
              <a:gd name="connsiteX19" fmla="*/ 360000 w 720000"/>
              <a:gd name="connsiteY19" fmla="*/ 499355 h 661936"/>
              <a:gd name="connsiteX20" fmla="*/ 325161 w 720000"/>
              <a:gd name="connsiteY20" fmla="*/ 534194 h 661936"/>
              <a:gd name="connsiteX21" fmla="*/ 360000 w 720000"/>
              <a:gd name="connsiteY21" fmla="*/ 569032 h 661936"/>
              <a:gd name="connsiteX22" fmla="*/ 394838 w 720000"/>
              <a:gd name="connsiteY22" fmla="*/ 534194 h 661936"/>
              <a:gd name="connsiteX23" fmla="*/ 393739 w 720000"/>
              <a:gd name="connsiteY23" fmla="*/ 525469 h 661936"/>
              <a:gd name="connsiteX24" fmla="*/ 402086 w 720000"/>
              <a:gd name="connsiteY24" fmla="*/ 511325 h 661936"/>
              <a:gd name="connsiteX25" fmla="*/ 416229 w 720000"/>
              <a:gd name="connsiteY25" fmla="*/ 519670 h 661936"/>
              <a:gd name="connsiteX26" fmla="*/ 418064 w 720000"/>
              <a:gd name="connsiteY26" fmla="*/ 534194 h 661936"/>
              <a:gd name="connsiteX27" fmla="*/ 360000 w 720000"/>
              <a:gd name="connsiteY27" fmla="*/ 592258 h 661936"/>
              <a:gd name="connsiteX28" fmla="*/ 301935 w 720000"/>
              <a:gd name="connsiteY28" fmla="*/ 534194 h 661936"/>
              <a:gd name="connsiteX29" fmla="*/ 360000 w 720000"/>
              <a:gd name="connsiteY29" fmla="*/ 476129 h 661936"/>
              <a:gd name="connsiteX30" fmla="*/ 127742 w 720000"/>
              <a:gd name="connsiteY30" fmla="*/ 476129 h 661936"/>
              <a:gd name="connsiteX31" fmla="*/ 142287 w 720000"/>
              <a:gd name="connsiteY31" fmla="*/ 477970 h 661936"/>
              <a:gd name="connsiteX32" fmla="*/ 150629 w 720000"/>
              <a:gd name="connsiteY32" fmla="*/ 492116 h 661936"/>
              <a:gd name="connsiteX33" fmla="*/ 136483 w 720000"/>
              <a:gd name="connsiteY33" fmla="*/ 500458 h 661936"/>
              <a:gd name="connsiteX34" fmla="*/ 127742 w 720000"/>
              <a:gd name="connsiteY34" fmla="*/ 499355 h 661936"/>
              <a:gd name="connsiteX35" fmla="*/ 92903 w 720000"/>
              <a:gd name="connsiteY35" fmla="*/ 534194 h 661936"/>
              <a:gd name="connsiteX36" fmla="*/ 127742 w 720000"/>
              <a:gd name="connsiteY36" fmla="*/ 569032 h 661936"/>
              <a:gd name="connsiteX37" fmla="*/ 162580 w 720000"/>
              <a:gd name="connsiteY37" fmla="*/ 534194 h 661936"/>
              <a:gd name="connsiteX38" fmla="*/ 161481 w 720000"/>
              <a:gd name="connsiteY38" fmla="*/ 525469 h 661936"/>
              <a:gd name="connsiteX39" fmla="*/ 169828 w 720000"/>
              <a:gd name="connsiteY39" fmla="*/ 511325 h 661936"/>
              <a:gd name="connsiteX40" fmla="*/ 183971 w 720000"/>
              <a:gd name="connsiteY40" fmla="*/ 519670 h 661936"/>
              <a:gd name="connsiteX41" fmla="*/ 185806 w 720000"/>
              <a:gd name="connsiteY41" fmla="*/ 534194 h 661936"/>
              <a:gd name="connsiteX42" fmla="*/ 127742 w 720000"/>
              <a:gd name="connsiteY42" fmla="*/ 592258 h 661936"/>
              <a:gd name="connsiteX43" fmla="*/ 69677 w 720000"/>
              <a:gd name="connsiteY43" fmla="*/ 534194 h 661936"/>
              <a:gd name="connsiteX44" fmla="*/ 127742 w 720000"/>
              <a:gd name="connsiteY44" fmla="*/ 476129 h 661936"/>
              <a:gd name="connsiteX45" fmla="*/ 336774 w 720000"/>
              <a:gd name="connsiteY45" fmla="*/ 290323 h 661936"/>
              <a:gd name="connsiteX46" fmla="*/ 383226 w 720000"/>
              <a:gd name="connsiteY46" fmla="*/ 290323 h 661936"/>
              <a:gd name="connsiteX47" fmla="*/ 394838 w 720000"/>
              <a:gd name="connsiteY47" fmla="*/ 301937 h 661936"/>
              <a:gd name="connsiteX48" fmla="*/ 383226 w 720000"/>
              <a:gd name="connsiteY48" fmla="*/ 313550 h 661936"/>
              <a:gd name="connsiteX49" fmla="*/ 336774 w 720000"/>
              <a:gd name="connsiteY49" fmla="*/ 313550 h 661936"/>
              <a:gd name="connsiteX50" fmla="*/ 325161 w 720000"/>
              <a:gd name="connsiteY50" fmla="*/ 301937 h 661936"/>
              <a:gd name="connsiteX51" fmla="*/ 336774 w 720000"/>
              <a:gd name="connsiteY51" fmla="*/ 290323 h 661936"/>
              <a:gd name="connsiteX52" fmla="*/ 336774 w 720000"/>
              <a:gd name="connsiteY52" fmla="*/ 243871 h 661936"/>
              <a:gd name="connsiteX53" fmla="*/ 383226 w 720000"/>
              <a:gd name="connsiteY53" fmla="*/ 243871 h 661936"/>
              <a:gd name="connsiteX54" fmla="*/ 394838 w 720000"/>
              <a:gd name="connsiteY54" fmla="*/ 255485 h 661936"/>
              <a:gd name="connsiteX55" fmla="*/ 383226 w 720000"/>
              <a:gd name="connsiteY55" fmla="*/ 267098 h 661936"/>
              <a:gd name="connsiteX56" fmla="*/ 336774 w 720000"/>
              <a:gd name="connsiteY56" fmla="*/ 267098 h 661936"/>
              <a:gd name="connsiteX57" fmla="*/ 325161 w 720000"/>
              <a:gd name="connsiteY57" fmla="*/ 255485 h 661936"/>
              <a:gd name="connsiteX58" fmla="*/ 336774 w 720000"/>
              <a:gd name="connsiteY58" fmla="*/ 243871 h 661936"/>
              <a:gd name="connsiteX59" fmla="*/ 104516 w 720000"/>
              <a:gd name="connsiteY59" fmla="*/ 243871 h 661936"/>
              <a:gd name="connsiteX60" fmla="*/ 150968 w 720000"/>
              <a:gd name="connsiteY60" fmla="*/ 243871 h 661936"/>
              <a:gd name="connsiteX61" fmla="*/ 162580 w 720000"/>
              <a:gd name="connsiteY61" fmla="*/ 255485 h 661936"/>
              <a:gd name="connsiteX62" fmla="*/ 150968 w 720000"/>
              <a:gd name="connsiteY62" fmla="*/ 267098 h 661936"/>
              <a:gd name="connsiteX63" fmla="*/ 104516 w 720000"/>
              <a:gd name="connsiteY63" fmla="*/ 267098 h 661936"/>
              <a:gd name="connsiteX64" fmla="*/ 92903 w 720000"/>
              <a:gd name="connsiteY64" fmla="*/ 255485 h 661936"/>
              <a:gd name="connsiteX65" fmla="*/ 104516 w 720000"/>
              <a:gd name="connsiteY65" fmla="*/ 243871 h 661936"/>
              <a:gd name="connsiteX66" fmla="*/ 569032 w 720000"/>
              <a:gd name="connsiteY66" fmla="*/ 197420 h 661936"/>
              <a:gd name="connsiteX67" fmla="*/ 615484 w 720000"/>
              <a:gd name="connsiteY67" fmla="*/ 197420 h 661936"/>
              <a:gd name="connsiteX68" fmla="*/ 627096 w 720000"/>
              <a:gd name="connsiteY68" fmla="*/ 209034 h 661936"/>
              <a:gd name="connsiteX69" fmla="*/ 615484 w 720000"/>
              <a:gd name="connsiteY69" fmla="*/ 220647 h 661936"/>
              <a:gd name="connsiteX70" fmla="*/ 569032 w 720000"/>
              <a:gd name="connsiteY70" fmla="*/ 220647 h 661936"/>
              <a:gd name="connsiteX71" fmla="*/ 557419 w 720000"/>
              <a:gd name="connsiteY71" fmla="*/ 209034 h 661936"/>
              <a:gd name="connsiteX72" fmla="*/ 569032 w 720000"/>
              <a:gd name="connsiteY72" fmla="*/ 197420 h 661936"/>
              <a:gd name="connsiteX73" fmla="*/ 336774 w 720000"/>
              <a:gd name="connsiteY73" fmla="*/ 197420 h 661936"/>
              <a:gd name="connsiteX74" fmla="*/ 383226 w 720000"/>
              <a:gd name="connsiteY74" fmla="*/ 197420 h 661936"/>
              <a:gd name="connsiteX75" fmla="*/ 394838 w 720000"/>
              <a:gd name="connsiteY75" fmla="*/ 209034 h 661936"/>
              <a:gd name="connsiteX76" fmla="*/ 383226 w 720000"/>
              <a:gd name="connsiteY76" fmla="*/ 220647 h 661936"/>
              <a:gd name="connsiteX77" fmla="*/ 336774 w 720000"/>
              <a:gd name="connsiteY77" fmla="*/ 220647 h 661936"/>
              <a:gd name="connsiteX78" fmla="*/ 325161 w 720000"/>
              <a:gd name="connsiteY78" fmla="*/ 209034 h 661936"/>
              <a:gd name="connsiteX79" fmla="*/ 336774 w 720000"/>
              <a:gd name="connsiteY79" fmla="*/ 197420 h 661936"/>
              <a:gd name="connsiteX80" fmla="*/ 104516 w 720000"/>
              <a:gd name="connsiteY80" fmla="*/ 197420 h 661936"/>
              <a:gd name="connsiteX81" fmla="*/ 150968 w 720000"/>
              <a:gd name="connsiteY81" fmla="*/ 197420 h 661936"/>
              <a:gd name="connsiteX82" fmla="*/ 162580 w 720000"/>
              <a:gd name="connsiteY82" fmla="*/ 209034 h 661936"/>
              <a:gd name="connsiteX83" fmla="*/ 150968 w 720000"/>
              <a:gd name="connsiteY83" fmla="*/ 220647 h 661936"/>
              <a:gd name="connsiteX84" fmla="*/ 104516 w 720000"/>
              <a:gd name="connsiteY84" fmla="*/ 220647 h 661936"/>
              <a:gd name="connsiteX85" fmla="*/ 92903 w 720000"/>
              <a:gd name="connsiteY85" fmla="*/ 209034 h 661936"/>
              <a:gd name="connsiteX86" fmla="*/ 104516 w 720000"/>
              <a:gd name="connsiteY86" fmla="*/ 197420 h 661936"/>
              <a:gd name="connsiteX87" fmla="*/ 569032 w 720000"/>
              <a:gd name="connsiteY87" fmla="*/ 150968 h 661936"/>
              <a:gd name="connsiteX88" fmla="*/ 615484 w 720000"/>
              <a:gd name="connsiteY88" fmla="*/ 150968 h 661936"/>
              <a:gd name="connsiteX89" fmla="*/ 627096 w 720000"/>
              <a:gd name="connsiteY89" fmla="*/ 162581 h 661936"/>
              <a:gd name="connsiteX90" fmla="*/ 615484 w 720000"/>
              <a:gd name="connsiteY90" fmla="*/ 174195 h 661936"/>
              <a:gd name="connsiteX91" fmla="*/ 569032 w 720000"/>
              <a:gd name="connsiteY91" fmla="*/ 174195 h 661936"/>
              <a:gd name="connsiteX92" fmla="*/ 557419 w 720000"/>
              <a:gd name="connsiteY92" fmla="*/ 162581 h 661936"/>
              <a:gd name="connsiteX93" fmla="*/ 569032 w 720000"/>
              <a:gd name="connsiteY93" fmla="*/ 150968 h 661936"/>
              <a:gd name="connsiteX94" fmla="*/ 336774 w 720000"/>
              <a:gd name="connsiteY94" fmla="*/ 150968 h 661936"/>
              <a:gd name="connsiteX95" fmla="*/ 383226 w 720000"/>
              <a:gd name="connsiteY95" fmla="*/ 150968 h 661936"/>
              <a:gd name="connsiteX96" fmla="*/ 394838 w 720000"/>
              <a:gd name="connsiteY96" fmla="*/ 162581 h 661936"/>
              <a:gd name="connsiteX97" fmla="*/ 383226 w 720000"/>
              <a:gd name="connsiteY97" fmla="*/ 174195 h 661936"/>
              <a:gd name="connsiteX98" fmla="*/ 336774 w 720000"/>
              <a:gd name="connsiteY98" fmla="*/ 174195 h 661936"/>
              <a:gd name="connsiteX99" fmla="*/ 325161 w 720000"/>
              <a:gd name="connsiteY99" fmla="*/ 162581 h 661936"/>
              <a:gd name="connsiteX100" fmla="*/ 336774 w 720000"/>
              <a:gd name="connsiteY100" fmla="*/ 150968 h 661936"/>
              <a:gd name="connsiteX101" fmla="*/ 104516 w 720000"/>
              <a:gd name="connsiteY101" fmla="*/ 150968 h 661936"/>
              <a:gd name="connsiteX102" fmla="*/ 150968 w 720000"/>
              <a:gd name="connsiteY102" fmla="*/ 150968 h 661936"/>
              <a:gd name="connsiteX103" fmla="*/ 162580 w 720000"/>
              <a:gd name="connsiteY103" fmla="*/ 162581 h 661936"/>
              <a:gd name="connsiteX104" fmla="*/ 150968 w 720000"/>
              <a:gd name="connsiteY104" fmla="*/ 174195 h 661936"/>
              <a:gd name="connsiteX105" fmla="*/ 104516 w 720000"/>
              <a:gd name="connsiteY105" fmla="*/ 174195 h 661936"/>
              <a:gd name="connsiteX106" fmla="*/ 92903 w 720000"/>
              <a:gd name="connsiteY106" fmla="*/ 162581 h 661936"/>
              <a:gd name="connsiteX107" fmla="*/ 104516 w 720000"/>
              <a:gd name="connsiteY107" fmla="*/ 150968 h 661936"/>
              <a:gd name="connsiteX108" fmla="*/ 534194 w 720000"/>
              <a:gd name="connsiteY108" fmla="*/ 116129 h 661936"/>
              <a:gd name="connsiteX109" fmla="*/ 534194 w 720000"/>
              <a:gd name="connsiteY109" fmla="*/ 348388 h 661936"/>
              <a:gd name="connsiteX110" fmla="*/ 650324 w 720000"/>
              <a:gd name="connsiteY110" fmla="*/ 348388 h 661936"/>
              <a:gd name="connsiteX111" fmla="*/ 650324 w 720000"/>
              <a:gd name="connsiteY111" fmla="*/ 116129 h 661936"/>
              <a:gd name="connsiteX112" fmla="*/ 301936 w 720000"/>
              <a:gd name="connsiteY112" fmla="*/ 116129 h 661936"/>
              <a:gd name="connsiteX113" fmla="*/ 301936 w 720000"/>
              <a:gd name="connsiteY113" fmla="*/ 348388 h 661936"/>
              <a:gd name="connsiteX114" fmla="*/ 418066 w 720000"/>
              <a:gd name="connsiteY114" fmla="*/ 348388 h 661936"/>
              <a:gd name="connsiteX115" fmla="*/ 418066 w 720000"/>
              <a:gd name="connsiteY115" fmla="*/ 116129 h 661936"/>
              <a:gd name="connsiteX116" fmla="*/ 69678 w 720000"/>
              <a:gd name="connsiteY116" fmla="*/ 116129 h 661936"/>
              <a:gd name="connsiteX117" fmla="*/ 69678 w 720000"/>
              <a:gd name="connsiteY117" fmla="*/ 348388 h 661936"/>
              <a:gd name="connsiteX118" fmla="*/ 185808 w 720000"/>
              <a:gd name="connsiteY118" fmla="*/ 348388 h 661936"/>
              <a:gd name="connsiteX119" fmla="*/ 185808 w 720000"/>
              <a:gd name="connsiteY119" fmla="*/ 116129 h 661936"/>
              <a:gd name="connsiteX120" fmla="*/ 534194 w 720000"/>
              <a:gd name="connsiteY120" fmla="*/ 92903 h 661936"/>
              <a:gd name="connsiteX121" fmla="*/ 650324 w 720000"/>
              <a:gd name="connsiteY121" fmla="*/ 92903 h 661936"/>
              <a:gd name="connsiteX122" fmla="*/ 673550 w 720000"/>
              <a:gd name="connsiteY122" fmla="*/ 116129 h 661936"/>
              <a:gd name="connsiteX123" fmla="*/ 673550 w 720000"/>
              <a:gd name="connsiteY123" fmla="*/ 348388 h 661936"/>
              <a:gd name="connsiteX124" fmla="*/ 650324 w 720000"/>
              <a:gd name="connsiteY124" fmla="*/ 371614 h 661936"/>
              <a:gd name="connsiteX125" fmla="*/ 534194 w 720000"/>
              <a:gd name="connsiteY125" fmla="*/ 371614 h 661936"/>
              <a:gd name="connsiteX126" fmla="*/ 510968 w 720000"/>
              <a:gd name="connsiteY126" fmla="*/ 348388 h 661936"/>
              <a:gd name="connsiteX127" fmla="*/ 510968 w 720000"/>
              <a:gd name="connsiteY127" fmla="*/ 116129 h 661936"/>
              <a:gd name="connsiteX128" fmla="*/ 534194 w 720000"/>
              <a:gd name="connsiteY128" fmla="*/ 92903 h 661936"/>
              <a:gd name="connsiteX129" fmla="*/ 301936 w 720000"/>
              <a:gd name="connsiteY129" fmla="*/ 92903 h 661936"/>
              <a:gd name="connsiteX130" fmla="*/ 418066 w 720000"/>
              <a:gd name="connsiteY130" fmla="*/ 92903 h 661936"/>
              <a:gd name="connsiteX131" fmla="*/ 441292 w 720000"/>
              <a:gd name="connsiteY131" fmla="*/ 116129 h 661936"/>
              <a:gd name="connsiteX132" fmla="*/ 441292 w 720000"/>
              <a:gd name="connsiteY132" fmla="*/ 348388 h 661936"/>
              <a:gd name="connsiteX133" fmla="*/ 418066 w 720000"/>
              <a:gd name="connsiteY133" fmla="*/ 371614 h 661936"/>
              <a:gd name="connsiteX134" fmla="*/ 301936 w 720000"/>
              <a:gd name="connsiteY134" fmla="*/ 371614 h 661936"/>
              <a:gd name="connsiteX135" fmla="*/ 278710 w 720000"/>
              <a:gd name="connsiteY135" fmla="*/ 348388 h 661936"/>
              <a:gd name="connsiteX136" fmla="*/ 278710 w 720000"/>
              <a:gd name="connsiteY136" fmla="*/ 116129 h 661936"/>
              <a:gd name="connsiteX137" fmla="*/ 301936 w 720000"/>
              <a:gd name="connsiteY137" fmla="*/ 92903 h 661936"/>
              <a:gd name="connsiteX138" fmla="*/ 69678 w 720000"/>
              <a:gd name="connsiteY138" fmla="*/ 92903 h 661936"/>
              <a:gd name="connsiteX139" fmla="*/ 185808 w 720000"/>
              <a:gd name="connsiteY139" fmla="*/ 92903 h 661936"/>
              <a:gd name="connsiteX140" fmla="*/ 209034 w 720000"/>
              <a:gd name="connsiteY140" fmla="*/ 116129 h 661936"/>
              <a:gd name="connsiteX141" fmla="*/ 209034 w 720000"/>
              <a:gd name="connsiteY141" fmla="*/ 348388 h 661936"/>
              <a:gd name="connsiteX142" fmla="*/ 185808 w 720000"/>
              <a:gd name="connsiteY142" fmla="*/ 371614 h 661936"/>
              <a:gd name="connsiteX143" fmla="*/ 69678 w 720000"/>
              <a:gd name="connsiteY143" fmla="*/ 371614 h 661936"/>
              <a:gd name="connsiteX144" fmla="*/ 46452 w 720000"/>
              <a:gd name="connsiteY144" fmla="*/ 348388 h 661936"/>
              <a:gd name="connsiteX145" fmla="*/ 46452 w 720000"/>
              <a:gd name="connsiteY145" fmla="*/ 116129 h 661936"/>
              <a:gd name="connsiteX146" fmla="*/ 69678 w 720000"/>
              <a:gd name="connsiteY146" fmla="*/ 92903 h 661936"/>
              <a:gd name="connsiteX147" fmla="*/ 476129 w 720000"/>
              <a:gd name="connsiteY147" fmla="*/ 92901 h 661936"/>
              <a:gd name="connsiteX148" fmla="*/ 487743 w 720000"/>
              <a:gd name="connsiteY148" fmla="*/ 104514 h 661936"/>
              <a:gd name="connsiteX149" fmla="*/ 487743 w 720000"/>
              <a:gd name="connsiteY149" fmla="*/ 127738 h 661936"/>
              <a:gd name="connsiteX150" fmla="*/ 476129 w 720000"/>
              <a:gd name="connsiteY150" fmla="*/ 139351 h 661936"/>
              <a:gd name="connsiteX151" fmla="*/ 464516 w 720000"/>
              <a:gd name="connsiteY151" fmla="*/ 127738 h 661936"/>
              <a:gd name="connsiteX152" fmla="*/ 464516 w 720000"/>
              <a:gd name="connsiteY152" fmla="*/ 104514 h 661936"/>
              <a:gd name="connsiteX153" fmla="*/ 476129 w 720000"/>
              <a:gd name="connsiteY153" fmla="*/ 92901 h 661936"/>
              <a:gd name="connsiteX154" fmla="*/ 243871 w 720000"/>
              <a:gd name="connsiteY154" fmla="*/ 92901 h 661936"/>
              <a:gd name="connsiteX155" fmla="*/ 255485 w 720000"/>
              <a:gd name="connsiteY155" fmla="*/ 104514 h 661936"/>
              <a:gd name="connsiteX156" fmla="*/ 255485 w 720000"/>
              <a:gd name="connsiteY156" fmla="*/ 127738 h 661936"/>
              <a:gd name="connsiteX157" fmla="*/ 243871 w 720000"/>
              <a:gd name="connsiteY157" fmla="*/ 139351 h 661936"/>
              <a:gd name="connsiteX158" fmla="*/ 232258 w 720000"/>
              <a:gd name="connsiteY158" fmla="*/ 127738 h 661936"/>
              <a:gd name="connsiteX159" fmla="*/ 232258 w 720000"/>
              <a:gd name="connsiteY159" fmla="*/ 104514 h 661936"/>
              <a:gd name="connsiteX160" fmla="*/ 243871 w 720000"/>
              <a:gd name="connsiteY160" fmla="*/ 92901 h 661936"/>
              <a:gd name="connsiteX161" fmla="*/ 34839 w 720000"/>
              <a:gd name="connsiteY161" fmla="*/ 23226 h 661936"/>
              <a:gd name="connsiteX162" fmla="*/ 23226 w 720000"/>
              <a:gd name="connsiteY162" fmla="*/ 34839 h 661936"/>
              <a:gd name="connsiteX163" fmla="*/ 23226 w 720000"/>
              <a:gd name="connsiteY163" fmla="*/ 627097 h 661936"/>
              <a:gd name="connsiteX164" fmla="*/ 34839 w 720000"/>
              <a:gd name="connsiteY164" fmla="*/ 638710 h 661936"/>
              <a:gd name="connsiteX165" fmla="*/ 220645 w 720000"/>
              <a:gd name="connsiteY165" fmla="*/ 638710 h 661936"/>
              <a:gd name="connsiteX166" fmla="*/ 232258 w 720000"/>
              <a:gd name="connsiteY166" fmla="*/ 627097 h 661936"/>
              <a:gd name="connsiteX167" fmla="*/ 232258 w 720000"/>
              <a:gd name="connsiteY167" fmla="*/ 174198 h 661936"/>
              <a:gd name="connsiteX168" fmla="*/ 243871 w 720000"/>
              <a:gd name="connsiteY168" fmla="*/ 162585 h 661936"/>
              <a:gd name="connsiteX169" fmla="*/ 255484 w 720000"/>
              <a:gd name="connsiteY169" fmla="*/ 174198 h 661936"/>
              <a:gd name="connsiteX170" fmla="*/ 255484 w 720000"/>
              <a:gd name="connsiteY170" fmla="*/ 627097 h 661936"/>
              <a:gd name="connsiteX171" fmla="*/ 267097 w 720000"/>
              <a:gd name="connsiteY171" fmla="*/ 638710 h 661936"/>
              <a:gd name="connsiteX172" fmla="*/ 452903 w 720000"/>
              <a:gd name="connsiteY172" fmla="*/ 638710 h 661936"/>
              <a:gd name="connsiteX173" fmla="*/ 464516 w 720000"/>
              <a:gd name="connsiteY173" fmla="*/ 627097 h 661936"/>
              <a:gd name="connsiteX174" fmla="*/ 464516 w 720000"/>
              <a:gd name="connsiteY174" fmla="*/ 174198 h 661936"/>
              <a:gd name="connsiteX175" fmla="*/ 476129 w 720000"/>
              <a:gd name="connsiteY175" fmla="*/ 162585 h 661936"/>
              <a:gd name="connsiteX176" fmla="*/ 487742 w 720000"/>
              <a:gd name="connsiteY176" fmla="*/ 174198 h 661936"/>
              <a:gd name="connsiteX177" fmla="*/ 487742 w 720000"/>
              <a:gd name="connsiteY177" fmla="*/ 627097 h 661936"/>
              <a:gd name="connsiteX178" fmla="*/ 499355 w 720000"/>
              <a:gd name="connsiteY178" fmla="*/ 638710 h 661936"/>
              <a:gd name="connsiteX179" fmla="*/ 685161 w 720000"/>
              <a:gd name="connsiteY179" fmla="*/ 638710 h 661936"/>
              <a:gd name="connsiteX180" fmla="*/ 696774 w 720000"/>
              <a:gd name="connsiteY180" fmla="*/ 627097 h 661936"/>
              <a:gd name="connsiteX181" fmla="*/ 696774 w 720000"/>
              <a:gd name="connsiteY181" fmla="*/ 34839 h 661936"/>
              <a:gd name="connsiteX182" fmla="*/ 685161 w 720000"/>
              <a:gd name="connsiteY182" fmla="*/ 23226 h 661936"/>
              <a:gd name="connsiteX183" fmla="*/ 499355 w 720000"/>
              <a:gd name="connsiteY183" fmla="*/ 23226 h 661936"/>
              <a:gd name="connsiteX184" fmla="*/ 487742 w 720000"/>
              <a:gd name="connsiteY184" fmla="*/ 34839 h 661936"/>
              <a:gd name="connsiteX185" fmla="*/ 487742 w 720000"/>
              <a:gd name="connsiteY185" fmla="*/ 58067 h 661936"/>
              <a:gd name="connsiteX186" fmla="*/ 476129 w 720000"/>
              <a:gd name="connsiteY186" fmla="*/ 69680 h 661936"/>
              <a:gd name="connsiteX187" fmla="*/ 464516 w 720000"/>
              <a:gd name="connsiteY187" fmla="*/ 58067 h 661936"/>
              <a:gd name="connsiteX188" fmla="*/ 464516 w 720000"/>
              <a:gd name="connsiteY188" fmla="*/ 34839 h 661936"/>
              <a:gd name="connsiteX189" fmla="*/ 452903 w 720000"/>
              <a:gd name="connsiteY189" fmla="*/ 23226 h 661936"/>
              <a:gd name="connsiteX190" fmla="*/ 267097 w 720000"/>
              <a:gd name="connsiteY190" fmla="*/ 23226 h 661936"/>
              <a:gd name="connsiteX191" fmla="*/ 255484 w 720000"/>
              <a:gd name="connsiteY191" fmla="*/ 34839 h 661936"/>
              <a:gd name="connsiteX192" fmla="*/ 255484 w 720000"/>
              <a:gd name="connsiteY192" fmla="*/ 58067 h 661936"/>
              <a:gd name="connsiteX193" fmla="*/ 243871 w 720000"/>
              <a:gd name="connsiteY193" fmla="*/ 69680 h 661936"/>
              <a:gd name="connsiteX194" fmla="*/ 232258 w 720000"/>
              <a:gd name="connsiteY194" fmla="*/ 58067 h 661936"/>
              <a:gd name="connsiteX195" fmla="*/ 232258 w 720000"/>
              <a:gd name="connsiteY195" fmla="*/ 34839 h 661936"/>
              <a:gd name="connsiteX196" fmla="*/ 220645 w 720000"/>
              <a:gd name="connsiteY196" fmla="*/ 23226 h 661936"/>
              <a:gd name="connsiteX197" fmla="*/ 34839 w 720000"/>
              <a:gd name="connsiteY197" fmla="*/ 0 h 661936"/>
              <a:gd name="connsiteX198" fmla="*/ 220645 w 720000"/>
              <a:gd name="connsiteY198" fmla="*/ 0 h 661936"/>
              <a:gd name="connsiteX199" fmla="*/ 243871 w 720000"/>
              <a:gd name="connsiteY199" fmla="*/ 8900 h 661936"/>
              <a:gd name="connsiteX200" fmla="*/ 267097 w 720000"/>
              <a:gd name="connsiteY200" fmla="*/ 0 h 661936"/>
              <a:gd name="connsiteX201" fmla="*/ 452903 w 720000"/>
              <a:gd name="connsiteY201" fmla="*/ 0 h 661936"/>
              <a:gd name="connsiteX202" fmla="*/ 476129 w 720000"/>
              <a:gd name="connsiteY202" fmla="*/ 8900 h 661936"/>
              <a:gd name="connsiteX203" fmla="*/ 499355 w 720000"/>
              <a:gd name="connsiteY203" fmla="*/ 0 h 661936"/>
              <a:gd name="connsiteX204" fmla="*/ 685161 w 720000"/>
              <a:gd name="connsiteY204" fmla="*/ 0 h 661936"/>
              <a:gd name="connsiteX205" fmla="*/ 720000 w 720000"/>
              <a:gd name="connsiteY205" fmla="*/ 34839 h 661936"/>
              <a:gd name="connsiteX206" fmla="*/ 720000 w 720000"/>
              <a:gd name="connsiteY206" fmla="*/ 627097 h 661936"/>
              <a:gd name="connsiteX207" fmla="*/ 685161 w 720000"/>
              <a:gd name="connsiteY207" fmla="*/ 661936 h 661936"/>
              <a:gd name="connsiteX208" fmla="*/ 499355 w 720000"/>
              <a:gd name="connsiteY208" fmla="*/ 661936 h 661936"/>
              <a:gd name="connsiteX209" fmla="*/ 476129 w 720000"/>
              <a:gd name="connsiteY209" fmla="*/ 653036 h 661936"/>
              <a:gd name="connsiteX210" fmla="*/ 452903 w 720000"/>
              <a:gd name="connsiteY210" fmla="*/ 661936 h 661936"/>
              <a:gd name="connsiteX211" fmla="*/ 267097 w 720000"/>
              <a:gd name="connsiteY211" fmla="*/ 661936 h 661936"/>
              <a:gd name="connsiteX212" fmla="*/ 243871 w 720000"/>
              <a:gd name="connsiteY212" fmla="*/ 653036 h 661936"/>
              <a:gd name="connsiteX213" fmla="*/ 220645 w 720000"/>
              <a:gd name="connsiteY213" fmla="*/ 661936 h 661936"/>
              <a:gd name="connsiteX214" fmla="*/ 34839 w 720000"/>
              <a:gd name="connsiteY214" fmla="*/ 661936 h 661936"/>
              <a:gd name="connsiteX215" fmla="*/ 0 w 720000"/>
              <a:gd name="connsiteY215" fmla="*/ 627097 h 661936"/>
              <a:gd name="connsiteX216" fmla="*/ 0 w 720000"/>
              <a:gd name="connsiteY216" fmla="*/ 34839 h 661936"/>
              <a:gd name="connsiteX217" fmla="*/ 34839 w 720000"/>
              <a:gd name="connsiteY217" fmla="*/ 0 h 66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720000" h="661936">
                <a:moveTo>
                  <a:pt x="592259" y="476129"/>
                </a:moveTo>
                <a:cubicBezTo>
                  <a:pt x="597181" y="476129"/>
                  <a:pt x="602074" y="476747"/>
                  <a:pt x="606804" y="477970"/>
                </a:cubicBezTo>
                <a:cubicBezTo>
                  <a:pt x="613014" y="479572"/>
                  <a:pt x="616749" y="485906"/>
                  <a:pt x="615146" y="492116"/>
                </a:cubicBezTo>
                <a:cubicBezTo>
                  <a:pt x="613544" y="498326"/>
                  <a:pt x="607210" y="502061"/>
                  <a:pt x="601000" y="500458"/>
                </a:cubicBezTo>
                <a:cubicBezTo>
                  <a:pt x="598165" y="499726"/>
                  <a:pt x="595223" y="499355"/>
                  <a:pt x="592259" y="499355"/>
                </a:cubicBezTo>
                <a:cubicBezTo>
                  <a:pt x="573049" y="499355"/>
                  <a:pt x="557420" y="514984"/>
                  <a:pt x="557420" y="534194"/>
                </a:cubicBezTo>
                <a:cubicBezTo>
                  <a:pt x="557420" y="553403"/>
                  <a:pt x="573049" y="569032"/>
                  <a:pt x="592259" y="569032"/>
                </a:cubicBezTo>
                <a:cubicBezTo>
                  <a:pt x="611468" y="569032"/>
                  <a:pt x="627097" y="553403"/>
                  <a:pt x="627097" y="534194"/>
                </a:cubicBezTo>
                <a:cubicBezTo>
                  <a:pt x="627097" y="531232"/>
                  <a:pt x="626727" y="528297"/>
                  <a:pt x="625998" y="525469"/>
                </a:cubicBezTo>
                <a:cubicBezTo>
                  <a:pt x="624397" y="519258"/>
                  <a:pt x="628135" y="512926"/>
                  <a:pt x="634345" y="511325"/>
                </a:cubicBezTo>
                <a:cubicBezTo>
                  <a:pt x="640559" y="509722"/>
                  <a:pt x="646889" y="513460"/>
                  <a:pt x="648488" y="519670"/>
                </a:cubicBezTo>
                <a:cubicBezTo>
                  <a:pt x="649706" y="524392"/>
                  <a:pt x="650323" y="529278"/>
                  <a:pt x="650323" y="534194"/>
                </a:cubicBezTo>
                <a:cubicBezTo>
                  <a:pt x="650323" y="566210"/>
                  <a:pt x="624275" y="592258"/>
                  <a:pt x="592259" y="592258"/>
                </a:cubicBezTo>
                <a:cubicBezTo>
                  <a:pt x="560242" y="592258"/>
                  <a:pt x="534194" y="566210"/>
                  <a:pt x="534194" y="534194"/>
                </a:cubicBezTo>
                <a:cubicBezTo>
                  <a:pt x="534194" y="502177"/>
                  <a:pt x="560242" y="476129"/>
                  <a:pt x="592259" y="476129"/>
                </a:cubicBezTo>
                <a:close/>
                <a:moveTo>
                  <a:pt x="360000" y="476129"/>
                </a:moveTo>
                <a:cubicBezTo>
                  <a:pt x="364922" y="476129"/>
                  <a:pt x="369815" y="476747"/>
                  <a:pt x="374545" y="477970"/>
                </a:cubicBezTo>
                <a:cubicBezTo>
                  <a:pt x="380755" y="479572"/>
                  <a:pt x="384490" y="485906"/>
                  <a:pt x="382887" y="492116"/>
                </a:cubicBezTo>
                <a:cubicBezTo>
                  <a:pt x="381285" y="498326"/>
                  <a:pt x="374951" y="502061"/>
                  <a:pt x="368741" y="500458"/>
                </a:cubicBezTo>
                <a:cubicBezTo>
                  <a:pt x="365906" y="499726"/>
                  <a:pt x="362964" y="499355"/>
                  <a:pt x="360000" y="499355"/>
                </a:cubicBezTo>
                <a:cubicBezTo>
                  <a:pt x="340790" y="499355"/>
                  <a:pt x="325161" y="514984"/>
                  <a:pt x="325161" y="534194"/>
                </a:cubicBezTo>
                <a:cubicBezTo>
                  <a:pt x="325161" y="553403"/>
                  <a:pt x="340790" y="569032"/>
                  <a:pt x="360000" y="569032"/>
                </a:cubicBezTo>
                <a:cubicBezTo>
                  <a:pt x="379209" y="569032"/>
                  <a:pt x="394838" y="553403"/>
                  <a:pt x="394838" y="534194"/>
                </a:cubicBezTo>
                <a:cubicBezTo>
                  <a:pt x="394838" y="531232"/>
                  <a:pt x="394468" y="528297"/>
                  <a:pt x="393739" y="525469"/>
                </a:cubicBezTo>
                <a:cubicBezTo>
                  <a:pt x="392138" y="519258"/>
                  <a:pt x="395876" y="512926"/>
                  <a:pt x="402086" y="511325"/>
                </a:cubicBezTo>
                <a:cubicBezTo>
                  <a:pt x="408302" y="509722"/>
                  <a:pt x="414628" y="513460"/>
                  <a:pt x="416229" y="519670"/>
                </a:cubicBezTo>
                <a:cubicBezTo>
                  <a:pt x="417447" y="524392"/>
                  <a:pt x="418064" y="529278"/>
                  <a:pt x="418064" y="534194"/>
                </a:cubicBezTo>
                <a:cubicBezTo>
                  <a:pt x="418064" y="566210"/>
                  <a:pt x="392016" y="592258"/>
                  <a:pt x="360000" y="592258"/>
                </a:cubicBezTo>
                <a:cubicBezTo>
                  <a:pt x="327983" y="592258"/>
                  <a:pt x="301935" y="566210"/>
                  <a:pt x="301935" y="534194"/>
                </a:cubicBezTo>
                <a:cubicBezTo>
                  <a:pt x="301935" y="502177"/>
                  <a:pt x="327983" y="476129"/>
                  <a:pt x="360000" y="476129"/>
                </a:cubicBezTo>
                <a:close/>
                <a:moveTo>
                  <a:pt x="127742" y="476129"/>
                </a:moveTo>
                <a:cubicBezTo>
                  <a:pt x="132664" y="476129"/>
                  <a:pt x="137557" y="476747"/>
                  <a:pt x="142287" y="477970"/>
                </a:cubicBezTo>
                <a:cubicBezTo>
                  <a:pt x="148497" y="479572"/>
                  <a:pt x="152232" y="485906"/>
                  <a:pt x="150629" y="492116"/>
                </a:cubicBezTo>
                <a:cubicBezTo>
                  <a:pt x="149027" y="498326"/>
                  <a:pt x="142693" y="502061"/>
                  <a:pt x="136483" y="500458"/>
                </a:cubicBezTo>
                <a:cubicBezTo>
                  <a:pt x="133648" y="499726"/>
                  <a:pt x="130706" y="499355"/>
                  <a:pt x="127742" y="499355"/>
                </a:cubicBezTo>
                <a:cubicBezTo>
                  <a:pt x="108532" y="499355"/>
                  <a:pt x="92903" y="514984"/>
                  <a:pt x="92903" y="534194"/>
                </a:cubicBezTo>
                <a:cubicBezTo>
                  <a:pt x="92903" y="553403"/>
                  <a:pt x="108532" y="569032"/>
                  <a:pt x="127742" y="569032"/>
                </a:cubicBezTo>
                <a:cubicBezTo>
                  <a:pt x="146951" y="569032"/>
                  <a:pt x="162580" y="553403"/>
                  <a:pt x="162580" y="534194"/>
                </a:cubicBezTo>
                <a:cubicBezTo>
                  <a:pt x="162580" y="531232"/>
                  <a:pt x="162210" y="528297"/>
                  <a:pt x="161481" y="525469"/>
                </a:cubicBezTo>
                <a:cubicBezTo>
                  <a:pt x="159880" y="519258"/>
                  <a:pt x="163618" y="512926"/>
                  <a:pt x="169828" y="511325"/>
                </a:cubicBezTo>
                <a:cubicBezTo>
                  <a:pt x="176045" y="509722"/>
                  <a:pt x="182372" y="513460"/>
                  <a:pt x="183971" y="519670"/>
                </a:cubicBezTo>
                <a:cubicBezTo>
                  <a:pt x="185189" y="524392"/>
                  <a:pt x="185806" y="529278"/>
                  <a:pt x="185806" y="534194"/>
                </a:cubicBezTo>
                <a:cubicBezTo>
                  <a:pt x="185806" y="566210"/>
                  <a:pt x="159758" y="592258"/>
                  <a:pt x="127742" y="592258"/>
                </a:cubicBezTo>
                <a:cubicBezTo>
                  <a:pt x="95725" y="592258"/>
                  <a:pt x="69677" y="566210"/>
                  <a:pt x="69677" y="534194"/>
                </a:cubicBezTo>
                <a:cubicBezTo>
                  <a:pt x="69677" y="502177"/>
                  <a:pt x="95725" y="476129"/>
                  <a:pt x="127742" y="476129"/>
                </a:cubicBezTo>
                <a:close/>
                <a:moveTo>
                  <a:pt x="336774" y="290323"/>
                </a:moveTo>
                <a:lnTo>
                  <a:pt x="383226" y="290323"/>
                </a:lnTo>
                <a:cubicBezTo>
                  <a:pt x="389639" y="290323"/>
                  <a:pt x="394838" y="295523"/>
                  <a:pt x="394838" y="301937"/>
                </a:cubicBezTo>
                <a:cubicBezTo>
                  <a:pt x="394838" y="308350"/>
                  <a:pt x="389639" y="313550"/>
                  <a:pt x="383226" y="313550"/>
                </a:cubicBezTo>
                <a:lnTo>
                  <a:pt x="336774" y="313550"/>
                </a:lnTo>
                <a:cubicBezTo>
                  <a:pt x="330361" y="313550"/>
                  <a:pt x="325161" y="308350"/>
                  <a:pt x="325161" y="301937"/>
                </a:cubicBezTo>
                <a:cubicBezTo>
                  <a:pt x="325161" y="295523"/>
                  <a:pt x="330361" y="290323"/>
                  <a:pt x="336774" y="290323"/>
                </a:cubicBezTo>
                <a:close/>
                <a:moveTo>
                  <a:pt x="336774" y="243871"/>
                </a:moveTo>
                <a:lnTo>
                  <a:pt x="383226" y="243871"/>
                </a:lnTo>
                <a:cubicBezTo>
                  <a:pt x="389639" y="243871"/>
                  <a:pt x="394838" y="249071"/>
                  <a:pt x="394838" y="255485"/>
                </a:cubicBezTo>
                <a:cubicBezTo>
                  <a:pt x="394838" y="261898"/>
                  <a:pt x="389639" y="267098"/>
                  <a:pt x="383226" y="267098"/>
                </a:cubicBezTo>
                <a:lnTo>
                  <a:pt x="336774" y="267098"/>
                </a:lnTo>
                <a:cubicBezTo>
                  <a:pt x="330361" y="267098"/>
                  <a:pt x="325161" y="261898"/>
                  <a:pt x="325161" y="255485"/>
                </a:cubicBezTo>
                <a:cubicBezTo>
                  <a:pt x="325161" y="249071"/>
                  <a:pt x="330361" y="243871"/>
                  <a:pt x="336774" y="243871"/>
                </a:cubicBezTo>
                <a:close/>
                <a:moveTo>
                  <a:pt x="104516" y="243871"/>
                </a:moveTo>
                <a:lnTo>
                  <a:pt x="150968" y="243871"/>
                </a:lnTo>
                <a:cubicBezTo>
                  <a:pt x="157381" y="243871"/>
                  <a:pt x="162580" y="249071"/>
                  <a:pt x="162580" y="255485"/>
                </a:cubicBezTo>
                <a:cubicBezTo>
                  <a:pt x="162580" y="261898"/>
                  <a:pt x="157381" y="267098"/>
                  <a:pt x="150968" y="267098"/>
                </a:cubicBezTo>
                <a:lnTo>
                  <a:pt x="104516" y="267098"/>
                </a:lnTo>
                <a:cubicBezTo>
                  <a:pt x="98103" y="267098"/>
                  <a:pt x="92903" y="261898"/>
                  <a:pt x="92903" y="255485"/>
                </a:cubicBezTo>
                <a:cubicBezTo>
                  <a:pt x="92903" y="249071"/>
                  <a:pt x="98103" y="243871"/>
                  <a:pt x="104516" y="243871"/>
                </a:cubicBezTo>
                <a:close/>
                <a:moveTo>
                  <a:pt x="569032" y="197420"/>
                </a:moveTo>
                <a:lnTo>
                  <a:pt x="615484" y="197420"/>
                </a:lnTo>
                <a:cubicBezTo>
                  <a:pt x="621897" y="197420"/>
                  <a:pt x="627096" y="202620"/>
                  <a:pt x="627096" y="209034"/>
                </a:cubicBezTo>
                <a:cubicBezTo>
                  <a:pt x="627096" y="215447"/>
                  <a:pt x="621897" y="220647"/>
                  <a:pt x="615484" y="220647"/>
                </a:cubicBezTo>
                <a:lnTo>
                  <a:pt x="569032" y="220647"/>
                </a:lnTo>
                <a:cubicBezTo>
                  <a:pt x="562619" y="220647"/>
                  <a:pt x="557419" y="215447"/>
                  <a:pt x="557419" y="209034"/>
                </a:cubicBezTo>
                <a:cubicBezTo>
                  <a:pt x="557419" y="202620"/>
                  <a:pt x="562619" y="197420"/>
                  <a:pt x="569032" y="197420"/>
                </a:cubicBezTo>
                <a:close/>
                <a:moveTo>
                  <a:pt x="336774" y="197420"/>
                </a:moveTo>
                <a:lnTo>
                  <a:pt x="383226" y="197420"/>
                </a:lnTo>
                <a:cubicBezTo>
                  <a:pt x="389639" y="197420"/>
                  <a:pt x="394838" y="202620"/>
                  <a:pt x="394838" y="209034"/>
                </a:cubicBezTo>
                <a:cubicBezTo>
                  <a:pt x="394838" y="215447"/>
                  <a:pt x="389639" y="220647"/>
                  <a:pt x="383226" y="220647"/>
                </a:cubicBezTo>
                <a:lnTo>
                  <a:pt x="336774" y="220647"/>
                </a:lnTo>
                <a:cubicBezTo>
                  <a:pt x="330361" y="220647"/>
                  <a:pt x="325161" y="215447"/>
                  <a:pt x="325161" y="209034"/>
                </a:cubicBezTo>
                <a:cubicBezTo>
                  <a:pt x="325161" y="202620"/>
                  <a:pt x="330361" y="197420"/>
                  <a:pt x="336774" y="197420"/>
                </a:cubicBezTo>
                <a:close/>
                <a:moveTo>
                  <a:pt x="104516" y="197420"/>
                </a:moveTo>
                <a:lnTo>
                  <a:pt x="150968" y="197420"/>
                </a:lnTo>
                <a:cubicBezTo>
                  <a:pt x="157381" y="197420"/>
                  <a:pt x="162580" y="202620"/>
                  <a:pt x="162580" y="209034"/>
                </a:cubicBezTo>
                <a:cubicBezTo>
                  <a:pt x="162580" y="215447"/>
                  <a:pt x="157381" y="220647"/>
                  <a:pt x="150968" y="220647"/>
                </a:cubicBezTo>
                <a:lnTo>
                  <a:pt x="104516" y="220647"/>
                </a:lnTo>
                <a:cubicBezTo>
                  <a:pt x="98103" y="220647"/>
                  <a:pt x="92903" y="215447"/>
                  <a:pt x="92903" y="209034"/>
                </a:cubicBezTo>
                <a:cubicBezTo>
                  <a:pt x="92903" y="202620"/>
                  <a:pt x="98103" y="197420"/>
                  <a:pt x="104516" y="197420"/>
                </a:cubicBezTo>
                <a:close/>
                <a:moveTo>
                  <a:pt x="569032" y="150968"/>
                </a:moveTo>
                <a:lnTo>
                  <a:pt x="615484" y="150968"/>
                </a:lnTo>
                <a:cubicBezTo>
                  <a:pt x="621897" y="150968"/>
                  <a:pt x="627096" y="156168"/>
                  <a:pt x="627096" y="162581"/>
                </a:cubicBezTo>
                <a:cubicBezTo>
                  <a:pt x="627096" y="168995"/>
                  <a:pt x="621897" y="174195"/>
                  <a:pt x="615484" y="174195"/>
                </a:cubicBezTo>
                <a:lnTo>
                  <a:pt x="569032" y="174195"/>
                </a:lnTo>
                <a:cubicBezTo>
                  <a:pt x="562619" y="174195"/>
                  <a:pt x="557419" y="168995"/>
                  <a:pt x="557419" y="162581"/>
                </a:cubicBezTo>
                <a:cubicBezTo>
                  <a:pt x="557419" y="156168"/>
                  <a:pt x="562619" y="150968"/>
                  <a:pt x="569032" y="150968"/>
                </a:cubicBezTo>
                <a:close/>
                <a:moveTo>
                  <a:pt x="336774" y="150968"/>
                </a:moveTo>
                <a:lnTo>
                  <a:pt x="383226" y="150968"/>
                </a:lnTo>
                <a:cubicBezTo>
                  <a:pt x="389639" y="150968"/>
                  <a:pt x="394838" y="156168"/>
                  <a:pt x="394838" y="162581"/>
                </a:cubicBezTo>
                <a:cubicBezTo>
                  <a:pt x="394838" y="168995"/>
                  <a:pt x="389639" y="174195"/>
                  <a:pt x="383226" y="174195"/>
                </a:cubicBezTo>
                <a:lnTo>
                  <a:pt x="336774" y="174195"/>
                </a:lnTo>
                <a:cubicBezTo>
                  <a:pt x="330361" y="174195"/>
                  <a:pt x="325161" y="168995"/>
                  <a:pt x="325161" y="162581"/>
                </a:cubicBezTo>
                <a:cubicBezTo>
                  <a:pt x="325161" y="156168"/>
                  <a:pt x="330361" y="150968"/>
                  <a:pt x="336774" y="150968"/>
                </a:cubicBezTo>
                <a:close/>
                <a:moveTo>
                  <a:pt x="104516" y="150968"/>
                </a:moveTo>
                <a:lnTo>
                  <a:pt x="150968" y="150968"/>
                </a:lnTo>
                <a:cubicBezTo>
                  <a:pt x="157381" y="150968"/>
                  <a:pt x="162580" y="156168"/>
                  <a:pt x="162580" y="162581"/>
                </a:cubicBezTo>
                <a:cubicBezTo>
                  <a:pt x="162580" y="168995"/>
                  <a:pt x="157381" y="174195"/>
                  <a:pt x="150968" y="174195"/>
                </a:cubicBezTo>
                <a:lnTo>
                  <a:pt x="104516" y="174195"/>
                </a:lnTo>
                <a:cubicBezTo>
                  <a:pt x="98103" y="174195"/>
                  <a:pt x="92903" y="168995"/>
                  <a:pt x="92903" y="162581"/>
                </a:cubicBezTo>
                <a:cubicBezTo>
                  <a:pt x="92903" y="156168"/>
                  <a:pt x="98103" y="150968"/>
                  <a:pt x="104516" y="150968"/>
                </a:cubicBezTo>
                <a:close/>
                <a:moveTo>
                  <a:pt x="534194" y="116129"/>
                </a:moveTo>
                <a:lnTo>
                  <a:pt x="534194" y="348388"/>
                </a:lnTo>
                <a:lnTo>
                  <a:pt x="650324" y="348388"/>
                </a:lnTo>
                <a:lnTo>
                  <a:pt x="650324" y="116129"/>
                </a:lnTo>
                <a:close/>
                <a:moveTo>
                  <a:pt x="301936" y="116129"/>
                </a:moveTo>
                <a:lnTo>
                  <a:pt x="301936" y="348388"/>
                </a:lnTo>
                <a:lnTo>
                  <a:pt x="418066" y="348388"/>
                </a:lnTo>
                <a:lnTo>
                  <a:pt x="418066" y="116129"/>
                </a:lnTo>
                <a:close/>
                <a:moveTo>
                  <a:pt x="69678" y="116129"/>
                </a:moveTo>
                <a:lnTo>
                  <a:pt x="69678" y="348388"/>
                </a:lnTo>
                <a:lnTo>
                  <a:pt x="185808" y="348388"/>
                </a:lnTo>
                <a:lnTo>
                  <a:pt x="185808" y="116129"/>
                </a:lnTo>
                <a:close/>
                <a:moveTo>
                  <a:pt x="534194" y="92903"/>
                </a:moveTo>
                <a:lnTo>
                  <a:pt x="650324" y="92903"/>
                </a:lnTo>
                <a:cubicBezTo>
                  <a:pt x="663130" y="92903"/>
                  <a:pt x="673550" y="103323"/>
                  <a:pt x="673550" y="116129"/>
                </a:cubicBezTo>
                <a:lnTo>
                  <a:pt x="673550" y="348388"/>
                </a:lnTo>
                <a:cubicBezTo>
                  <a:pt x="673550" y="361194"/>
                  <a:pt x="663130" y="371614"/>
                  <a:pt x="650324" y="371614"/>
                </a:cubicBezTo>
                <a:lnTo>
                  <a:pt x="534194" y="371614"/>
                </a:lnTo>
                <a:cubicBezTo>
                  <a:pt x="521388" y="371614"/>
                  <a:pt x="510968" y="361194"/>
                  <a:pt x="510968" y="348388"/>
                </a:cubicBezTo>
                <a:lnTo>
                  <a:pt x="510968" y="116129"/>
                </a:lnTo>
                <a:cubicBezTo>
                  <a:pt x="510968" y="103323"/>
                  <a:pt x="521388" y="92903"/>
                  <a:pt x="534194" y="92903"/>
                </a:cubicBezTo>
                <a:close/>
                <a:moveTo>
                  <a:pt x="301936" y="92903"/>
                </a:moveTo>
                <a:lnTo>
                  <a:pt x="418066" y="92903"/>
                </a:lnTo>
                <a:cubicBezTo>
                  <a:pt x="430872" y="92903"/>
                  <a:pt x="441292" y="103323"/>
                  <a:pt x="441292" y="116129"/>
                </a:cubicBezTo>
                <a:lnTo>
                  <a:pt x="441292" y="348388"/>
                </a:lnTo>
                <a:cubicBezTo>
                  <a:pt x="441292" y="361194"/>
                  <a:pt x="430872" y="371614"/>
                  <a:pt x="418066" y="371614"/>
                </a:cubicBezTo>
                <a:lnTo>
                  <a:pt x="301936" y="371614"/>
                </a:lnTo>
                <a:cubicBezTo>
                  <a:pt x="289130" y="371614"/>
                  <a:pt x="278710" y="361194"/>
                  <a:pt x="278710" y="348388"/>
                </a:cubicBezTo>
                <a:lnTo>
                  <a:pt x="278710" y="116129"/>
                </a:lnTo>
                <a:cubicBezTo>
                  <a:pt x="278710" y="103323"/>
                  <a:pt x="289130" y="92903"/>
                  <a:pt x="301936" y="92903"/>
                </a:cubicBezTo>
                <a:close/>
                <a:moveTo>
                  <a:pt x="69678" y="92903"/>
                </a:moveTo>
                <a:lnTo>
                  <a:pt x="185808" y="92903"/>
                </a:lnTo>
                <a:cubicBezTo>
                  <a:pt x="198614" y="92903"/>
                  <a:pt x="209034" y="103323"/>
                  <a:pt x="209034" y="116129"/>
                </a:cubicBezTo>
                <a:lnTo>
                  <a:pt x="209034" y="348388"/>
                </a:lnTo>
                <a:cubicBezTo>
                  <a:pt x="209034" y="361194"/>
                  <a:pt x="198614" y="371614"/>
                  <a:pt x="185808" y="371614"/>
                </a:cubicBezTo>
                <a:lnTo>
                  <a:pt x="69678" y="371614"/>
                </a:lnTo>
                <a:cubicBezTo>
                  <a:pt x="56872" y="371614"/>
                  <a:pt x="46452" y="361194"/>
                  <a:pt x="46452" y="348388"/>
                </a:cubicBezTo>
                <a:lnTo>
                  <a:pt x="46452" y="116129"/>
                </a:lnTo>
                <a:cubicBezTo>
                  <a:pt x="46452" y="103323"/>
                  <a:pt x="56872" y="92903"/>
                  <a:pt x="69678" y="92903"/>
                </a:cubicBezTo>
                <a:close/>
                <a:moveTo>
                  <a:pt x="476129" y="92901"/>
                </a:moveTo>
                <a:cubicBezTo>
                  <a:pt x="482543" y="92901"/>
                  <a:pt x="487743" y="98099"/>
                  <a:pt x="487743" y="104514"/>
                </a:cubicBezTo>
                <a:lnTo>
                  <a:pt x="487743" y="127738"/>
                </a:lnTo>
                <a:cubicBezTo>
                  <a:pt x="487743" y="134151"/>
                  <a:pt x="482543" y="139351"/>
                  <a:pt x="476129" y="139351"/>
                </a:cubicBezTo>
                <a:cubicBezTo>
                  <a:pt x="469716" y="139351"/>
                  <a:pt x="464516" y="134151"/>
                  <a:pt x="464516" y="127738"/>
                </a:cubicBezTo>
                <a:lnTo>
                  <a:pt x="464516" y="104514"/>
                </a:lnTo>
                <a:cubicBezTo>
                  <a:pt x="464516" y="98101"/>
                  <a:pt x="469716" y="92901"/>
                  <a:pt x="476129" y="92901"/>
                </a:cubicBezTo>
                <a:close/>
                <a:moveTo>
                  <a:pt x="243871" y="92901"/>
                </a:moveTo>
                <a:cubicBezTo>
                  <a:pt x="250285" y="92901"/>
                  <a:pt x="255485" y="98099"/>
                  <a:pt x="255485" y="104514"/>
                </a:cubicBezTo>
                <a:lnTo>
                  <a:pt x="255485" y="127738"/>
                </a:lnTo>
                <a:cubicBezTo>
                  <a:pt x="255485" y="134151"/>
                  <a:pt x="250285" y="139351"/>
                  <a:pt x="243871" y="139351"/>
                </a:cubicBezTo>
                <a:cubicBezTo>
                  <a:pt x="237458" y="139351"/>
                  <a:pt x="232258" y="134151"/>
                  <a:pt x="232258" y="127738"/>
                </a:cubicBezTo>
                <a:lnTo>
                  <a:pt x="232258" y="104514"/>
                </a:lnTo>
                <a:cubicBezTo>
                  <a:pt x="232258" y="98101"/>
                  <a:pt x="237458" y="92901"/>
                  <a:pt x="243871" y="92901"/>
                </a:cubicBezTo>
                <a:close/>
                <a:moveTo>
                  <a:pt x="34839" y="23226"/>
                </a:moveTo>
                <a:cubicBezTo>
                  <a:pt x="28436" y="23226"/>
                  <a:pt x="23226" y="28436"/>
                  <a:pt x="23226" y="34839"/>
                </a:cubicBezTo>
                <a:lnTo>
                  <a:pt x="23226" y="627097"/>
                </a:lnTo>
                <a:cubicBezTo>
                  <a:pt x="23226" y="633500"/>
                  <a:pt x="28436" y="638710"/>
                  <a:pt x="34839" y="638710"/>
                </a:cubicBezTo>
                <a:lnTo>
                  <a:pt x="220645" y="638710"/>
                </a:lnTo>
                <a:cubicBezTo>
                  <a:pt x="227048" y="638710"/>
                  <a:pt x="232258" y="633500"/>
                  <a:pt x="232258" y="627097"/>
                </a:cubicBezTo>
                <a:lnTo>
                  <a:pt x="232258" y="174198"/>
                </a:lnTo>
                <a:cubicBezTo>
                  <a:pt x="232258" y="167785"/>
                  <a:pt x="237458" y="162585"/>
                  <a:pt x="243871" y="162585"/>
                </a:cubicBezTo>
                <a:cubicBezTo>
                  <a:pt x="250284" y="162585"/>
                  <a:pt x="255484" y="167785"/>
                  <a:pt x="255484" y="174198"/>
                </a:cubicBezTo>
                <a:lnTo>
                  <a:pt x="255484" y="627097"/>
                </a:lnTo>
                <a:cubicBezTo>
                  <a:pt x="255484" y="633500"/>
                  <a:pt x="260694" y="638710"/>
                  <a:pt x="267097" y="638710"/>
                </a:cubicBezTo>
                <a:lnTo>
                  <a:pt x="452903" y="638710"/>
                </a:lnTo>
                <a:cubicBezTo>
                  <a:pt x="459306" y="638710"/>
                  <a:pt x="464516" y="633500"/>
                  <a:pt x="464516" y="627097"/>
                </a:cubicBezTo>
                <a:lnTo>
                  <a:pt x="464516" y="174198"/>
                </a:lnTo>
                <a:cubicBezTo>
                  <a:pt x="464516" y="167785"/>
                  <a:pt x="469716" y="162585"/>
                  <a:pt x="476129" y="162585"/>
                </a:cubicBezTo>
                <a:cubicBezTo>
                  <a:pt x="482542" y="162585"/>
                  <a:pt x="487742" y="167785"/>
                  <a:pt x="487742" y="174198"/>
                </a:cubicBezTo>
                <a:lnTo>
                  <a:pt x="487742" y="627097"/>
                </a:lnTo>
                <a:cubicBezTo>
                  <a:pt x="487742" y="633500"/>
                  <a:pt x="492952" y="638710"/>
                  <a:pt x="499355" y="638710"/>
                </a:cubicBezTo>
                <a:lnTo>
                  <a:pt x="685161" y="638710"/>
                </a:lnTo>
                <a:cubicBezTo>
                  <a:pt x="691564" y="638710"/>
                  <a:pt x="696774" y="633500"/>
                  <a:pt x="696774" y="627097"/>
                </a:cubicBezTo>
                <a:lnTo>
                  <a:pt x="696774" y="34839"/>
                </a:lnTo>
                <a:cubicBezTo>
                  <a:pt x="696774" y="28436"/>
                  <a:pt x="691564" y="23226"/>
                  <a:pt x="685161" y="23226"/>
                </a:cubicBezTo>
                <a:lnTo>
                  <a:pt x="499355" y="23226"/>
                </a:lnTo>
                <a:cubicBezTo>
                  <a:pt x="492952" y="23226"/>
                  <a:pt x="487742" y="28436"/>
                  <a:pt x="487742" y="34839"/>
                </a:cubicBezTo>
                <a:lnTo>
                  <a:pt x="487742" y="58067"/>
                </a:lnTo>
                <a:cubicBezTo>
                  <a:pt x="487742" y="64481"/>
                  <a:pt x="482542" y="69680"/>
                  <a:pt x="476129" y="69680"/>
                </a:cubicBezTo>
                <a:cubicBezTo>
                  <a:pt x="469716" y="69680"/>
                  <a:pt x="464516" y="64481"/>
                  <a:pt x="464516" y="58067"/>
                </a:cubicBezTo>
                <a:lnTo>
                  <a:pt x="464516" y="34839"/>
                </a:lnTo>
                <a:cubicBezTo>
                  <a:pt x="464516" y="28436"/>
                  <a:pt x="459306" y="23226"/>
                  <a:pt x="452903" y="23226"/>
                </a:cubicBezTo>
                <a:lnTo>
                  <a:pt x="267097" y="23226"/>
                </a:lnTo>
                <a:cubicBezTo>
                  <a:pt x="260694" y="23226"/>
                  <a:pt x="255484" y="28436"/>
                  <a:pt x="255484" y="34839"/>
                </a:cubicBezTo>
                <a:lnTo>
                  <a:pt x="255484" y="58067"/>
                </a:lnTo>
                <a:cubicBezTo>
                  <a:pt x="255484" y="64481"/>
                  <a:pt x="250284" y="69680"/>
                  <a:pt x="243871" y="69680"/>
                </a:cubicBezTo>
                <a:cubicBezTo>
                  <a:pt x="237458" y="69680"/>
                  <a:pt x="232258" y="64481"/>
                  <a:pt x="232258" y="58067"/>
                </a:cubicBezTo>
                <a:lnTo>
                  <a:pt x="232258" y="34839"/>
                </a:lnTo>
                <a:cubicBezTo>
                  <a:pt x="232258" y="28436"/>
                  <a:pt x="227048" y="23226"/>
                  <a:pt x="220645" y="23226"/>
                </a:cubicBezTo>
                <a:close/>
                <a:moveTo>
                  <a:pt x="34839" y="0"/>
                </a:moveTo>
                <a:lnTo>
                  <a:pt x="220645" y="0"/>
                </a:lnTo>
                <a:cubicBezTo>
                  <a:pt x="229561" y="0"/>
                  <a:pt x="237702" y="3371"/>
                  <a:pt x="243871" y="8900"/>
                </a:cubicBezTo>
                <a:cubicBezTo>
                  <a:pt x="250039" y="3371"/>
                  <a:pt x="258181" y="0"/>
                  <a:pt x="267097" y="0"/>
                </a:cubicBezTo>
                <a:lnTo>
                  <a:pt x="452903" y="0"/>
                </a:lnTo>
                <a:cubicBezTo>
                  <a:pt x="461819" y="0"/>
                  <a:pt x="469961" y="3371"/>
                  <a:pt x="476129" y="8900"/>
                </a:cubicBezTo>
                <a:cubicBezTo>
                  <a:pt x="482298" y="3371"/>
                  <a:pt x="490439" y="0"/>
                  <a:pt x="499355" y="0"/>
                </a:cubicBezTo>
                <a:lnTo>
                  <a:pt x="685161" y="0"/>
                </a:lnTo>
                <a:cubicBezTo>
                  <a:pt x="704371" y="0"/>
                  <a:pt x="720000" y="15630"/>
                  <a:pt x="720000" y="34839"/>
                </a:cubicBezTo>
                <a:lnTo>
                  <a:pt x="720000" y="627097"/>
                </a:lnTo>
                <a:cubicBezTo>
                  <a:pt x="720000" y="646306"/>
                  <a:pt x="704371" y="661936"/>
                  <a:pt x="685161" y="661936"/>
                </a:cubicBezTo>
                <a:lnTo>
                  <a:pt x="499355" y="661936"/>
                </a:lnTo>
                <a:cubicBezTo>
                  <a:pt x="490439" y="661936"/>
                  <a:pt x="482297" y="658565"/>
                  <a:pt x="476129" y="653036"/>
                </a:cubicBezTo>
                <a:cubicBezTo>
                  <a:pt x="469961" y="658565"/>
                  <a:pt x="461819" y="661936"/>
                  <a:pt x="452903" y="661936"/>
                </a:cubicBezTo>
                <a:lnTo>
                  <a:pt x="267097" y="661936"/>
                </a:lnTo>
                <a:cubicBezTo>
                  <a:pt x="258181" y="661936"/>
                  <a:pt x="250039" y="658565"/>
                  <a:pt x="243871" y="653036"/>
                </a:cubicBezTo>
                <a:cubicBezTo>
                  <a:pt x="237702" y="658565"/>
                  <a:pt x="229561" y="661936"/>
                  <a:pt x="220645" y="661936"/>
                </a:cubicBezTo>
                <a:lnTo>
                  <a:pt x="34839" y="661936"/>
                </a:lnTo>
                <a:cubicBezTo>
                  <a:pt x="15630" y="661936"/>
                  <a:pt x="0" y="646306"/>
                  <a:pt x="0" y="627097"/>
                </a:cubicBezTo>
                <a:lnTo>
                  <a:pt x="0" y="34839"/>
                </a:lnTo>
                <a:cubicBezTo>
                  <a:pt x="0" y="15630"/>
                  <a:pt x="15630" y="0"/>
                  <a:pt x="34839" y="0"/>
                </a:cubicBezTo>
                <a:close/>
              </a:path>
            </a:pathLst>
          </a:custGeom>
          <a:ln/>
        </p:spPr>
        <p:style>
          <a:lnRef idx="2">
            <a:schemeClr val="accent3"/>
          </a:lnRef>
          <a:fillRef idx="1">
            <a:schemeClr val="lt1"/>
          </a:fillRef>
          <a:effectRef idx="0">
            <a:schemeClr val="accent3"/>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12" name="Полилиния 65">
            <a:extLst>
              <a:ext uri="{FF2B5EF4-FFF2-40B4-BE49-F238E27FC236}">
                <a16:creationId xmlns:a16="http://schemas.microsoft.com/office/drawing/2014/main" id="{CA211375-A9BA-410D-B6A1-23975A008C1A}"/>
              </a:ext>
            </a:extLst>
          </p:cNvPr>
          <p:cNvSpPr>
            <a:spLocks noChangeAspect="1"/>
          </p:cNvSpPr>
          <p:nvPr/>
        </p:nvSpPr>
        <p:spPr>
          <a:xfrm>
            <a:off x="1543051" y="2500811"/>
            <a:ext cx="653969" cy="561819"/>
          </a:xfrm>
          <a:custGeom>
            <a:avLst/>
            <a:gdLst>
              <a:gd name="connsiteX0" fmla="*/ 212729 w 720000"/>
              <a:gd name="connsiteY0" fmla="*/ 415636 h 618546"/>
              <a:gd name="connsiteX1" fmla="*/ 212729 w 720000"/>
              <a:gd name="connsiteY1" fmla="*/ 427635 h 618546"/>
              <a:gd name="connsiteX2" fmla="*/ 190910 w 720000"/>
              <a:gd name="connsiteY2" fmla="*/ 449455 h 618546"/>
              <a:gd name="connsiteX3" fmla="*/ 190183 w 720000"/>
              <a:gd name="connsiteY3" fmla="*/ 449455 h 618546"/>
              <a:gd name="connsiteX4" fmla="*/ 190183 w 720000"/>
              <a:gd name="connsiteY4" fmla="*/ 597453 h 618546"/>
              <a:gd name="connsiteX5" fmla="*/ 529816 w 720000"/>
              <a:gd name="connsiteY5" fmla="*/ 597453 h 618546"/>
              <a:gd name="connsiteX6" fmla="*/ 529816 w 720000"/>
              <a:gd name="connsiteY6" fmla="*/ 484000 h 618546"/>
              <a:gd name="connsiteX7" fmla="*/ 540363 w 720000"/>
              <a:gd name="connsiteY7" fmla="*/ 473453 h 618546"/>
              <a:gd name="connsiteX8" fmla="*/ 550910 w 720000"/>
              <a:gd name="connsiteY8" fmla="*/ 484000 h 618546"/>
              <a:gd name="connsiteX9" fmla="*/ 550910 w 720000"/>
              <a:gd name="connsiteY9" fmla="*/ 597452 h 618546"/>
              <a:gd name="connsiteX10" fmla="*/ 574906 w 720000"/>
              <a:gd name="connsiteY10" fmla="*/ 597452 h 618546"/>
              <a:gd name="connsiteX11" fmla="*/ 574906 w 720000"/>
              <a:gd name="connsiteY11" fmla="*/ 449455 h 618546"/>
              <a:gd name="connsiteX12" fmla="*/ 529090 w 720000"/>
              <a:gd name="connsiteY12" fmla="*/ 449455 h 618546"/>
              <a:gd name="connsiteX13" fmla="*/ 507271 w 720000"/>
              <a:gd name="connsiteY13" fmla="*/ 427635 h 618546"/>
              <a:gd name="connsiteX14" fmla="*/ 507271 w 720000"/>
              <a:gd name="connsiteY14" fmla="*/ 415636 h 618546"/>
              <a:gd name="connsiteX15" fmla="*/ 43639 w 720000"/>
              <a:gd name="connsiteY15" fmla="*/ 397835 h 618546"/>
              <a:gd name="connsiteX16" fmla="*/ 43639 w 720000"/>
              <a:gd name="connsiteY16" fmla="*/ 574181 h 618546"/>
              <a:gd name="connsiteX17" fmla="*/ 66911 w 720000"/>
              <a:gd name="connsiteY17" fmla="*/ 597453 h 618546"/>
              <a:gd name="connsiteX18" fmla="*/ 123999 w 720000"/>
              <a:gd name="connsiteY18" fmla="*/ 597453 h 618546"/>
              <a:gd name="connsiteX19" fmla="*/ 123999 w 720000"/>
              <a:gd name="connsiteY19" fmla="*/ 484000 h 618546"/>
              <a:gd name="connsiteX20" fmla="*/ 134546 w 720000"/>
              <a:gd name="connsiteY20" fmla="*/ 473453 h 618546"/>
              <a:gd name="connsiteX21" fmla="*/ 145093 w 720000"/>
              <a:gd name="connsiteY21" fmla="*/ 484000 h 618546"/>
              <a:gd name="connsiteX22" fmla="*/ 145093 w 720000"/>
              <a:gd name="connsiteY22" fmla="*/ 597452 h 618546"/>
              <a:gd name="connsiteX23" fmla="*/ 169089 w 720000"/>
              <a:gd name="connsiteY23" fmla="*/ 597452 h 618546"/>
              <a:gd name="connsiteX24" fmla="*/ 169089 w 720000"/>
              <a:gd name="connsiteY24" fmla="*/ 449457 h 618546"/>
              <a:gd name="connsiteX25" fmla="*/ 123273 w 720000"/>
              <a:gd name="connsiteY25" fmla="*/ 449457 h 618546"/>
              <a:gd name="connsiteX26" fmla="*/ 101454 w 720000"/>
              <a:gd name="connsiteY26" fmla="*/ 427636 h 618546"/>
              <a:gd name="connsiteX27" fmla="*/ 101454 w 720000"/>
              <a:gd name="connsiteY27" fmla="*/ 415638 h 618546"/>
              <a:gd name="connsiteX28" fmla="*/ 100728 w 720000"/>
              <a:gd name="connsiteY28" fmla="*/ 415638 h 618546"/>
              <a:gd name="connsiteX29" fmla="*/ 43639 w 720000"/>
              <a:gd name="connsiteY29" fmla="*/ 397835 h 618546"/>
              <a:gd name="connsiteX30" fmla="*/ 676361 w 720000"/>
              <a:gd name="connsiteY30" fmla="*/ 397833 h 618546"/>
              <a:gd name="connsiteX31" fmla="*/ 619272 w 720000"/>
              <a:gd name="connsiteY31" fmla="*/ 415636 h 618546"/>
              <a:gd name="connsiteX32" fmla="*/ 618546 w 720000"/>
              <a:gd name="connsiteY32" fmla="*/ 415636 h 618546"/>
              <a:gd name="connsiteX33" fmla="*/ 618546 w 720000"/>
              <a:gd name="connsiteY33" fmla="*/ 427635 h 618546"/>
              <a:gd name="connsiteX34" fmla="*/ 596727 w 720000"/>
              <a:gd name="connsiteY34" fmla="*/ 449455 h 618546"/>
              <a:gd name="connsiteX35" fmla="*/ 596000 w 720000"/>
              <a:gd name="connsiteY35" fmla="*/ 449455 h 618546"/>
              <a:gd name="connsiteX36" fmla="*/ 596000 w 720000"/>
              <a:gd name="connsiteY36" fmla="*/ 597452 h 618546"/>
              <a:gd name="connsiteX37" fmla="*/ 653089 w 720000"/>
              <a:gd name="connsiteY37" fmla="*/ 597452 h 618546"/>
              <a:gd name="connsiteX38" fmla="*/ 676361 w 720000"/>
              <a:gd name="connsiteY38" fmla="*/ 574180 h 618546"/>
              <a:gd name="connsiteX39" fmla="*/ 529090 w 720000"/>
              <a:gd name="connsiteY39" fmla="*/ 370546 h 618546"/>
              <a:gd name="connsiteX40" fmla="*/ 528365 w 720000"/>
              <a:gd name="connsiteY40" fmla="*/ 371273 h 618546"/>
              <a:gd name="connsiteX41" fmla="*/ 528365 w 720000"/>
              <a:gd name="connsiteY41" fmla="*/ 427636 h 618546"/>
              <a:gd name="connsiteX42" fmla="*/ 529090 w 720000"/>
              <a:gd name="connsiteY42" fmla="*/ 428363 h 618546"/>
              <a:gd name="connsiteX43" fmla="*/ 596727 w 720000"/>
              <a:gd name="connsiteY43" fmla="*/ 428363 h 618546"/>
              <a:gd name="connsiteX44" fmla="*/ 597452 w 720000"/>
              <a:gd name="connsiteY44" fmla="*/ 427636 h 618546"/>
              <a:gd name="connsiteX45" fmla="*/ 597451 w 720000"/>
              <a:gd name="connsiteY45" fmla="*/ 427636 h 618546"/>
              <a:gd name="connsiteX46" fmla="*/ 597451 w 720000"/>
              <a:gd name="connsiteY46" fmla="*/ 371273 h 618546"/>
              <a:gd name="connsiteX47" fmla="*/ 596725 w 720000"/>
              <a:gd name="connsiteY47" fmla="*/ 370546 h 618546"/>
              <a:gd name="connsiteX48" fmla="*/ 573455 w 720000"/>
              <a:gd name="connsiteY48" fmla="*/ 370546 h 618546"/>
              <a:gd name="connsiteX49" fmla="*/ 573455 w 720000"/>
              <a:gd name="connsiteY49" fmla="*/ 393819 h 618546"/>
              <a:gd name="connsiteX50" fmla="*/ 562908 w 720000"/>
              <a:gd name="connsiteY50" fmla="*/ 404365 h 618546"/>
              <a:gd name="connsiteX51" fmla="*/ 552361 w 720000"/>
              <a:gd name="connsiteY51" fmla="*/ 393819 h 618546"/>
              <a:gd name="connsiteX52" fmla="*/ 552361 w 720000"/>
              <a:gd name="connsiteY52" fmla="*/ 370546 h 618546"/>
              <a:gd name="connsiteX53" fmla="*/ 123273 w 720000"/>
              <a:gd name="connsiteY53" fmla="*/ 370545 h 618546"/>
              <a:gd name="connsiteX54" fmla="*/ 122548 w 720000"/>
              <a:gd name="connsiteY54" fmla="*/ 371272 h 618546"/>
              <a:gd name="connsiteX55" fmla="*/ 122548 w 720000"/>
              <a:gd name="connsiteY55" fmla="*/ 427635 h 618546"/>
              <a:gd name="connsiteX56" fmla="*/ 123273 w 720000"/>
              <a:gd name="connsiteY56" fmla="*/ 428362 h 618546"/>
              <a:gd name="connsiteX57" fmla="*/ 190910 w 720000"/>
              <a:gd name="connsiteY57" fmla="*/ 428362 h 618546"/>
              <a:gd name="connsiteX58" fmla="*/ 191635 w 720000"/>
              <a:gd name="connsiteY58" fmla="*/ 427635 h 618546"/>
              <a:gd name="connsiteX59" fmla="*/ 191635 w 720000"/>
              <a:gd name="connsiteY59" fmla="*/ 371272 h 618546"/>
              <a:gd name="connsiteX60" fmla="*/ 190910 w 720000"/>
              <a:gd name="connsiteY60" fmla="*/ 370545 h 618546"/>
              <a:gd name="connsiteX61" fmla="*/ 167638 w 720000"/>
              <a:gd name="connsiteY61" fmla="*/ 370545 h 618546"/>
              <a:gd name="connsiteX62" fmla="*/ 167638 w 720000"/>
              <a:gd name="connsiteY62" fmla="*/ 393817 h 618546"/>
              <a:gd name="connsiteX63" fmla="*/ 157091 w 720000"/>
              <a:gd name="connsiteY63" fmla="*/ 404364 h 618546"/>
              <a:gd name="connsiteX64" fmla="*/ 146544 w 720000"/>
              <a:gd name="connsiteY64" fmla="*/ 393817 h 618546"/>
              <a:gd name="connsiteX65" fmla="*/ 146544 w 720000"/>
              <a:gd name="connsiteY65" fmla="*/ 370545 h 618546"/>
              <a:gd name="connsiteX66" fmla="*/ 314910 w 720000"/>
              <a:gd name="connsiteY66" fmla="*/ 304359 h 618546"/>
              <a:gd name="connsiteX67" fmla="*/ 348733 w 720000"/>
              <a:gd name="connsiteY67" fmla="*/ 304359 h 618546"/>
              <a:gd name="connsiteX68" fmla="*/ 359280 w 720000"/>
              <a:gd name="connsiteY68" fmla="*/ 314906 h 618546"/>
              <a:gd name="connsiteX69" fmla="*/ 348733 w 720000"/>
              <a:gd name="connsiteY69" fmla="*/ 325454 h 618546"/>
              <a:gd name="connsiteX70" fmla="*/ 314910 w 720000"/>
              <a:gd name="connsiteY70" fmla="*/ 325454 h 618546"/>
              <a:gd name="connsiteX71" fmla="*/ 314185 w 720000"/>
              <a:gd name="connsiteY71" fmla="*/ 326181 h 618546"/>
              <a:gd name="connsiteX72" fmla="*/ 314185 w 720000"/>
              <a:gd name="connsiteY72" fmla="*/ 348726 h 618546"/>
              <a:gd name="connsiteX73" fmla="*/ 314910 w 720000"/>
              <a:gd name="connsiteY73" fmla="*/ 349451 h 618546"/>
              <a:gd name="connsiteX74" fmla="*/ 405093 w 720000"/>
              <a:gd name="connsiteY74" fmla="*/ 349451 h 618546"/>
              <a:gd name="connsiteX75" fmla="*/ 405818 w 720000"/>
              <a:gd name="connsiteY75" fmla="*/ 348726 h 618546"/>
              <a:gd name="connsiteX76" fmla="*/ 405818 w 720000"/>
              <a:gd name="connsiteY76" fmla="*/ 326181 h 618546"/>
              <a:gd name="connsiteX77" fmla="*/ 405093 w 720000"/>
              <a:gd name="connsiteY77" fmla="*/ 325454 h 618546"/>
              <a:gd name="connsiteX78" fmla="*/ 393819 w 720000"/>
              <a:gd name="connsiteY78" fmla="*/ 325454 h 618546"/>
              <a:gd name="connsiteX79" fmla="*/ 383272 w 720000"/>
              <a:gd name="connsiteY79" fmla="*/ 314906 h 618546"/>
              <a:gd name="connsiteX80" fmla="*/ 393819 w 720000"/>
              <a:gd name="connsiteY80" fmla="*/ 304359 h 618546"/>
              <a:gd name="connsiteX81" fmla="*/ 405093 w 720000"/>
              <a:gd name="connsiteY81" fmla="*/ 304359 h 618546"/>
              <a:gd name="connsiteX82" fmla="*/ 426912 w 720000"/>
              <a:gd name="connsiteY82" fmla="*/ 326181 h 618546"/>
              <a:gd name="connsiteX83" fmla="*/ 426912 w 720000"/>
              <a:gd name="connsiteY83" fmla="*/ 348726 h 618546"/>
              <a:gd name="connsiteX84" fmla="*/ 405093 w 720000"/>
              <a:gd name="connsiteY84" fmla="*/ 370545 h 618546"/>
              <a:gd name="connsiteX85" fmla="*/ 314910 w 720000"/>
              <a:gd name="connsiteY85" fmla="*/ 370545 h 618546"/>
              <a:gd name="connsiteX86" fmla="*/ 293091 w 720000"/>
              <a:gd name="connsiteY86" fmla="*/ 348726 h 618546"/>
              <a:gd name="connsiteX87" fmla="*/ 293091 w 720000"/>
              <a:gd name="connsiteY87" fmla="*/ 326181 h 618546"/>
              <a:gd name="connsiteX88" fmla="*/ 314910 w 720000"/>
              <a:gd name="connsiteY88" fmla="*/ 304359 h 618546"/>
              <a:gd name="connsiteX89" fmla="*/ 596001 w 720000"/>
              <a:gd name="connsiteY89" fmla="*/ 122548 h 618546"/>
              <a:gd name="connsiteX90" fmla="*/ 596001 w 720000"/>
              <a:gd name="connsiteY90" fmla="*/ 349451 h 618546"/>
              <a:gd name="connsiteX91" fmla="*/ 596727 w 720000"/>
              <a:gd name="connsiteY91" fmla="*/ 349451 h 618546"/>
              <a:gd name="connsiteX92" fmla="*/ 618546 w 720000"/>
              <a:gd name="connsiteY92" fmla="*/ 371272 h 618546"/>
              <a:gd name="connsiteX93" fmla="*/ 618546 w 720000"/>
              <a:gd name="connsiteY93" fmla="*/ 394543 h 618546"/>
              <a:gd name="connsiteX94" fmla="*/ 619272 w 720000"/>
              <a:gd name="connsiteY94" fmla="*/ 394543 h 618546"/>
              <a:gd name="connsiteX95" fmla="*/ 698906 w 720000"/>
              <a:gd name="connsiteY95" fmla="*/ 314910 h 618546"/>
              <a:gd name="connsiteX96" fmla="*/ 698905 w 720000"/>
              <a:gd name="connsiteY96" fmla="*/ 314910 h 618546"/>
              <a:gd name="connsiteX97" fmla="*/ 698905 w 720000"/>
              <a:gd name="connsiteY97" fmla="*/ 157091 h 618546"/>
              <a:gd name="connsiteX98" fmla="*/ 664362 w 720000"/>
              <a:gd name="connsiteY98" fmla="*/ 122548 h 618546"/>
              <a:gd name="connsiteX99" fmla="*/ 550911 w 720000"/>
              <a:gd name="connsiteY99" fmla="*/ 122548 h 618546"/>
              <a:gd name="connsiteX100" fmla="*/ 550911 w 720000"/>
              <a:gd name="connsiteY100" fmla="*/ 349451 h 618546"/>
              <a:gd name="connsiteX101" fmla="*/ 574907 w 720000"/>
              <a:gd name="connsiteY101" fmla="*/ 349453 h 618546"/>
              <a:gd name="connsiteX102" fmla="*/ 574907 w 720000"/>
              <a:gd name="connsiteY102" fmla="*/ 122548 h 618546"/>
              <a:gd name="connsiteX103" fmla="*/ 190183 w 720000"/>
              <a:gd name="connsiteY103" fmla="*/ 122548 h 618546"/>
              <a:gd name="connsiteX104" fmla="*/ 190183 w 720000"/>
              <a:gd name="connsiteY104" fmla="*/ 349453 h 618546"/>
              <a:gd name="connsiteX105" fmla="*/ 190910 w 720000"/>
              <a:gd name="connsiteY105" fmla="*/ 349453 h 618546"/>
              <a:gd name="connsiteX106" fmla="*/ 212729 w 720000"/>
              <a:gd name="connsiteY106" fmla="*/ 371273 h 618546"/>
              <a:gd name="connsiteX107" fmla="*/ 212729 w 720000"/>
              <a:gd name="connsiteY107" fmla="*/ 394544 h 618546"/>
              <a:gd name="connsiteX108" fmla="*/ 507272 w 720000"/>
              <a:gd name="connsiteY108" fmla="*/ 394544 h 618546"/>
              <a:gd name="connsiteX109" fmla="*/ 507272 w 720000"/>
              <a:gd name="connsiteY109" fmla="*/ 371273 h 618546"/>
              <a:gd name="connsiteX110" fmla="*/ 529092 w 720000"/>
              <a:gd name="connsiteY110" fmla="*/ 349453 h 618546"/>
              <a:gd name="connsiteX111" fmla="*/ 529817 w 720000"/>
              <a:gd name="connsiteY111" fmla="*/ 349453 h 618546"/>
              <a:gd name="connsiteX112" fmla="*/ 529817 w 720000"/>
              <a:gd name="connsiteY112" fmla="*/ 122548 h 618546"/>
              <a:gd name="connsiteX113" fmla="*/ 145094 w 720000"/>
              <a:gd name="connsiteY113" fmla="*/ 122548 h 618546"/>
              <a:gd name="connsiteX114" fmla="*/ 145094 w 720000"/>
              <a:gd name="connsiteY114" fmla="*/ 349453 h 618546"/>
              <a:gd name="connsiteX115" fmla="*/ 169090 w 720000"/>
              <a:gd name="connsiteY115" fmla="*/ 349453 h 618546"/>
              <a:gd name="connsiteX116" fmla="*/ 169090 w 720000"/>
              <a:gd name="connsiteY116" fmla="*/ 122548 h 618546"/>
              <a:gd name="connsiteX117" fmla="*/ 55637 w 720000"/>
              <a:gd name="connsiteY117" fmla="*/ 122546 h 618546"/>
              <a:gd name="connsiteX118" fmla="*/ 21094 w 720000"/>
              <a:gd name="connsiteY118" fmla="*/ 157089 h 618546"/>
              <a:gd name="connsiteX119" fmla="*/ 21094 w 720000"/>
              <a:gd name="connsiteY119" fmla="*/ 314910 h 618546"/>
              <a:gd name="connsiteX120" fmla="*/ 100728 w 720000"/>
              <a:gd name="connsiteY120" fmla="*/ 394543 h 618546"/>
              <a:gd name="connsiteX121" fmla="*/ 101454 w 720000"/>
              <a:gd name="connsiteY121" fmla="*/ 394543 h 618546"/>
              <a:gd name="connsiteX122" fmla="*/ 101454 w 720000"/>
              <a:gd name="connsiteY122" fmla="*/ 371272 h 618546"/>
              <a:gd name="connsiteX123" fmla="*/ 123273 w 720000"/>
              <a:gd name="connsiteY123" fmla="*/ 349451 h 618546"/>
              <a:gd name="connsiteX124" fmla="*/ 123999 w 720000"/>
              <a:gd name="connsiteY124" fmla="*/ 349451 h 618546"/>
              <a:gd name="connsiteX125" fmla="*/ 123999 w 720000"/>
              <a:gd name="connsiteY125" fmla="*/ 122546 h 618546"/>
              <a:gd name="connsiteX126" fmla="*/ 308219 w 720000"/>
              <a:gd name="connsiteY126" fmla="*/ 21092 h 618546"/>
              <a:gd name="connsiteX127" fmla="*/ 285501 w 720000"/>
              <a:gd name="connsiteY127" fmla="*/ 39316 h 618546"/>
              <a:gd name="connsiteX128" fmla="*/ 271693 w 720000"/>
              <a:gd name="connsiteY128" fmla="*/ 101454 h 618546"/>
              <a:gd name="connsiteX129" fmla="*/ 448307 w 720000"/>
              <a:gd name="connsiteY129" fmla="*/ 101454 h 618546"/>
              <a:gd name="connsiteX130" fmla="*/ 434499 w 720000"/>
              <a:gd name="connsiteY130" fmla="*/ 39316 h 618546"/>
              <a:gd name="connsiteX131" fmla="*/ 411781 w 720000"/>
              <a:gd name="connsiteY131" fmla="*/ 21092 h 618546"/>
              <a:gd name="connsiteX132" fmla="*/ 308219 w 720000"/>
              <a:gd name="connsiteY132" fmla="*/ 0 h 618546"/>
              <a:gd name="connsiteX133" fmla="*/ 411781 w 720000"/>
              <a:gd name="connsiteY133" fmla="*/ 0 h 618546"/>
              <a:gd name="connsiteX134" fmla="*/ 455089 w 720000"/>
              <a:gd name="connsiteY134" fmla="*/ 34741 h 618546"/>
              <a:gd name="connsiteX135" fmla="*/ 469914 w 720000"/>
              <a:gd name="connsiteY135" fmla="*/ 101454 h 618546"/>
              <a:gd name="connsiteX136" fmla="*/ 664363 w 720000"/>
              <a:gd name="connsiteY136" fmla="*/ 101454 h 618546"/>
              <a:gd name="connsiteX137" fmla="*/ 720000 w 720000"/>
              <a:gd name="connsiteY137" fmla="*/ 157089 h 618546"/>
              <a:gd name="connsiteX138" fmla="*/ 720000 w 720000"/>
              <a:gd name="connsiteY138" fmla="*/ 314910 h 618546"/>
              <a:gd name="connsiteX139" fmla="*/ 697454 w 720000"/>
              <a:gd name="connsiteY139" fmla="*/ 378326 h 618546"/>
              <a:gd name="connsiteX140" fmla="*/ 697454 w 720000"/>
              <a:gd name="connsiteY140" fmla="*/ 574180 h 618546"/>
              <a:gd name="connsiteX141" fmla="*/ 653089 w 720000"/>
              <a:gd name="connsiteY141" fmla="*/ 618546 h 618546"/>
              <a:gd name="connsiteX142" fmla="*/ 66909 w 720000"/>
              <a:gd name="connsiteY142" fmla="*/ 618546 h 618546"/>
              <a:gd name="connsiteX143" fmla="*/ 22545 w 720000"/>
              <a:gd name="connsiteY143" fmla="*/ 574180 h 618546"/>
              <a:gd name="connsiteX144" fmla="*/ 22545 w 720000"/>
              <a:gd name="connsiteY144" fmla="*/ 378327 h 618546"/>
              <a:gd name="connsiteX145" fmla="*/ 0 w 720000"/>
              <a:gd name="connsiteY145" fmla="*/ 314908 h 618546"/>
              <a:gd name="connsiteX146" fmla="*/ 0 w 720000"/>
              <a:gd name="connsiteY146" fmla="*/ 157089 h 618546"/>
              <a:gd name="connsiteX147" fmla="*/ 55637 w 720000"/>
              <a:gd name="connsiteY147" fmla="*/ 101454 h 618546"/>
              <a:gd name="connsiteX148" fmla="*/ 250086 w 720000"/>
              <a:gd name="connsiteY148" fmla="*/ 101454 h 618546"/>
              <a:gd name="connsiteX149" fmla="*/ 264911 w 720000"/>
              <a:gd name="connsiteY149" fmla="*/ 34741 h 618546"/>
              <a:gd name="connsiteX150" fmla="*/ 308219 w 720000"/>
              <a:gd name="connsiteY150" fmla="*/ 0 h 61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720000" h="618546">
                <a:moveTo>
                  <a:pt x="212729" y="415636"/>
                </a:moveTo>
                <a:lnTo>
                  <a:pt x="212729" y="427635"/>
                </a:lnTo>
                <a:cubicBezTo>
                  <a:pt x="212729" y="439666"/>
                  <a:pt x="202942" y="449455"/>
                  <a:pt x="190910" y="449455"/>
                </a:cubicBezTo>
                <a:lnTo>
                  <a:pt x="190183" y="449455"/>
                </a:lnTo>
                <a:lnTo>
                  <a:pt x="190183" y="597453"/>
                </a:lnTo>
                <a:lnTo>
                  <a:pt x="529816" y="597453"/>
                </a:lnTo>
                <a:lnTo>
                  <a:pt x="529816" y="484000"/>
                </a:lnTo>
                <a:cubicBezTo>
                  <a:pt x="529816" y="478174"/>
                  <a:pt x="534538" y="473453"/>
                  <a:pt x="540363" y="473453"/>
                </a:cubicBezTo>
                <a:cubicBezTo>
                  <a:pt x="546188" y="473453"/>
                  <a:pt x="550910" y="478174"/>
                  <a:pt x="550910" y="484000"/>
                </a:cubicBezTo>
                <a:lnTo>
                  <a:pt x="550910" y="597452"/>
                </a:lnTo>
                <a:lnTo>
                  <a:pt x="574906" y="597452"/>
                </a:lnTo>
                <a:lnTo>
                  <a:pt x="574906" y="449455"/>
                </a:lnTo>
                <a:lnTo>
                  <a:pt x="529090" y="449455"/>
                </a:lnTo>
                <a:cubicBezTo>
                  <a:pt x="517058" y="449455"/>
                  <a:pt x="507271" y="439666"/>
                  <a:pt x="507271" y="427635"/>
                </a:cubicBezTo>
                <a:lnTo>
                  <a:pt x="507271" y="415636"/>
                </a:lnTo>
                <a:close/>
                <a:moveTo>
                  <a:pt x="43639" y="397835"/>
                </a:moveTo>
                <a:lnTo>
                  <a:pt x="43639" y="574181"/>
                </a:lnTo>
                <a:cubicBezTo>
                  <a:pt x="43639" y="587013"/>
                  <a:pt x="54079" y="597453"/>
                  <a:pt x="66911" y="597453"/>
                </a:cubicBezTo>
                <a:lnTo>
                  <a:pt x="123999" y="597453"/>
                </a:lnTo>
                <a:lnTo>
                  <a:pt x="123999" y="484000"/>
                </a:lnTo>
                <a:cubicBezTo>
                  <a:pt x="123999" y="478174"/>
                  <a:pt x="128721" y="473453"/>
                  <a:pt x="134546" y="473453"/>
                </a:cubicBezTo>
                <a:cubicBezTo>
                  <a:pt x="140370" y="473453"/>
                  <a:pt x="145093" y="478174"/>
                  <a:pt x="145093" y="484000"/>
                </a:cubicBezTo>
                <a:lnTo>
                  <a:pt x="145093" y="597452"/>
                </a:lnTo>
                <a:lnTo>
                  <a:pt x="169089" y="597452"/>
                </a:lnTo>
                <a:lnTo>
                  <a:pt x="169089" y="449457"/>
                </a:lnTo>
                <a:lnTo>
                  <a:pt x="123273" y="449457"/>
                </a:lnTo>
                <a:cubicBezTo>
                  <a:pt x="111241" y="449457"/>
                  <a:pt x="101454" y="439668"/>
                  <a:pt x="101454" y="427636"/>
                </a:cubicBezTo>
                <a:lnTo>
                  <a:pt x="101454" y="415638"/>
                </a:lnTo>
                <a:lnTo>
                  <a:pt x="100728" y="415638"/>
                </a:lnTo>
                <a:cubicBezTo>
                  <a:pt x="79543" y="415638"/>
                  <a:pt x="59878" y="409050"/>
                  <a:pt x="43639" y="397835"/>
                </a:cubicBezTo>
                <a:close/>
                <a:moveTo>
                  <a:pt x="676361" y="397833"/>
                </a:moveTo>
                <a:cubicBezTo>
                  <a:pt x="660122" y="409048"/>
                  <a:pt x="640455" y="415636"/>
                  <a:pt x="619272" y="415636"/>
                </a:cubicBezTo>
                <a:lnTo>
                  <a:pt x="618546" y="415636"/>
                </a:lnTo>
                <a:lnTo>
                  <a:pt x="618546" y="427635"/>
                </a:lnTo>
                <a:cubicBezTo>
                  <a:pt x="618546" y="439666"/>
                  <a:pt x="608759" y="449455"/>
                  <a:pt x="596727" y="449455"/>
                </a:cubicBezTo>
                <a:lnTo>
                  <a:pt x="596000" y="449455"/>
                </a:lnTo>
                <a:lnTo>
                  <a:pt x="596000" y="597452"/>
                </a:lnTo>
                <a:lnTo>
                  <a:pt x="653089" y="597452"/>
                </a:lnTo>
                <a:cubicBezTo>
                  <a:pt x="665921" y="597452"/>
                  <a:pt x="676361" y="587012"/>
                  <a:pt x="676361" y="574180"/>
                </a:cubicBezTo>
                <a:close/>
                <a:moveTo>
                  <a:pt x="529090" y="370546"/>
                </a:moveTo>
                <a:cubicBezTo>
                  <a:pt x="528690" y="370546"/>
                  <a:pt x="528365" y="370873"/>
                  <a:pt x="528365" y="371273"/>
                </a:cubicBezTo>
                <a:lnTo>
                  <a:pt x="528365" y="427636"/>
                </a:lnTo>
                <a:cubicBezTo>
                  <a:pt x="528365" y="428038"/>
                  <a:pt x="528690" y="428363"/>
                  <a:pt x="529090" y="428363"/>
                </a:cubicBezTo>
                <a:lnTo>
                  <a:pt x="596727" y="428363"/>
                </a:lnTo>
                <a:cubicBezTo>
                  <a:pt x="597128" y="428363"/>
                  <a:pt x="597452" y="428037"/>
                  <a:pt x="597452" y="427636"/>
                </a:cubicBezTo>
                <a:lnTo>
                  <a:pt x="597451" y="427636"/>
                </a:lnTo>
                <a:lnTo>
                  <a:pt x="597451" y="371273"/>
                </a:lnTo>
                <a:cubicBezTo>
                  <a:pt x="597451" y="370871"/>
                  <a:pt x="597126" y="370546"/>
                  <a:pt x="596725" y="370546"/>
                </a:cubicBezTo>
                <a:lnTo>
                  <a:pt x="573455" y="370546"/>
                </a:lnTo>
                <a:lnTo>
                  <a:pt x="573455" y="393819"/>
                </a:lnTo>
                <a:cubicBezTo>
                  <a:pt x="573455" y="399645"/>
                  <a:pt x="568733" y="404365"/>
                  <a:pt x="562908" y="404365"/>
                </a:cubicBezTo>
                <a:cubicBezTo>
                  <a:pt x="557083" y="404365"/>
                  <a:pt x="552361" y="399645"/>
                  <a:pt x="552361" y="393819"/>
                </a:cubicBezTo>
                <a:lnTo>
                  <a:pt x="552361" y="370546"/>
                </a:lnTo>
                <a:close/>
                <a:moveTo>
                  <a:pt x="123273" y="370545"/>
                </a:moveTo>
                <a:cubicBezTo>
                  <a:pt x="122873" y="370545"/>
                  <a:pt x="122548" y="370871"/>
                  <a:pt x="122548" y="371272"/>
                </a:cubicBezTo>
                <a:lnTo>
                  <a:pt x="122548" y="427635"/>
                </a:lnTo>
                <a:cubicBezTo>
                  <a:pt x="122548" y="428037"/>
                  <a:pt x="122873" y="428362"/>
                  <a:pt x="123273" y="428362"/>
                </a:cubicBezTo>
                <a:lnTo>
                  <a:pt x="190910" y="428362"/>
                </a:lnTo>
                <a:cubicBezTo>
                  <a:pt x="191310" y="428362"/>
                  <a:pt x="191635" y="428035"/>
                  <a:pt x="191635" y="427635"/>
                </a:cubicBezTo>
                <a:lnTo>
                  <a:pt x="191635" y="371272"/>
                </a:lnTo>
                <a:cubicBezTo>
                  <a:pt x="191635" y="370870"/>
                  <a:pt x="191310" y="370545"/>
                  <a:pt x="190910" y="370545"/>
                </a:cubicBezTo>
                <a:lnTo>
                  <a:pt x="167638" y="370545"/>
                </a:lnTo>
                <a:lnTo>
                  <a:pt x="167638" y="393817"/>
                </a:lnTo>
                <a:cubicBezTo>
                  <a:pt x="167638" y="399643"/>
                  <a:pt x="162915" y="404364"/>
                  <a:pt x="157091" y="404364"/>
                </a:cubicBezTo>
                <a:cubicBezTo>
                  <a:pt x="151266" y="404364"/>
                  <a:pt x="146544" y="399643"/>
                  <a:pt x="146544" y="393817"/>
                </a:cubicBezTo>
                <a:lnTo>
                  <a:pt x="146544" y="370545"/>
                </a:lnTo>
                <a:close/>
                <a:moveTo>
                  <a:pt x="314910" y="304359"/>
                </a:moveTo>
                <a:lnTo>
                  <a:pt x="348733" y="304359"/>
                </a:lnTo>
                <a:cubicBezTo>
                  <a:pt x="354558" y="304359"/>
                  <a:pt x="359280" y="309080"/>
                  <a:pt x="359280" y="314906"/>
                </a:cubicBezTo>
                <a:cubicBezTo>
                  <a:pt x="359280" y="320732"/>
                  <a:pt x="354558" y="325454"/>
                  <a:pt x="348733" y="325454"/>
                </a:cubicBezTo>
                <a:lnTo>
                  <a:pt x="314910" y="325454"/>
                </a:lnTo>
                <a:cubicBezTo>
                  <a:pt x="314510" y="325454"/>
                  <a:pt x="314185" y="325780"/>
                  <a:pt x="314185" y="326181"/>
                </a:cubicBezTo>
                <a:lnTo>
                  <a:pt x="314185" y="348726"/>
                </a:lnTo>
                <a:cubicBezTo>
                  <a:pt x="314185" y="349127"/>
                  <a:pt x="314510" y="349451"/>
                  <a:pt x="314910" y="349451"/>
                </a:cubicBezTo>
                <a:lnTo>
                  <a:pt x="405093" y="349451"/>
                </a:lnTo>
                <a:cubicBezTo>
                  <a:pt x="405494" y="349451"/>
                  <a:pt x="405818" y="349125"/>
                  <a:pt x="405818" y="348726"/>
                </a:cubicBezTo>
                <a:lnTo>
                  <a:pt x="405818" y="326181"/>
                </a:lnTo>
                <a:cubicBezTo>
                  <a:pt x="405818" y="325779"/>
                  <a:pt x="405494" y="325454"/>
                  <a:pt x="405093" y="325454"/>
                </a:cubicBezTo>
                <a:lnTo>
                  <a:pt x="393819" y="325454"/>
                </a:lnTo>
                <a:cubicBezTo>
                  <a:pt x="387994" y="325454"/>
                  <a:pt x="383272" y="320732"/>
                  <a:pt x="383272" y="314906"/>
                </a:cubicBezTo>
                <a:cubicBezTo>
                  <a:pt x="383272" y="309080"/>
                  <a:pt x="387994" y="304359"/>
                  <a:pt x="393819" y="304359"/>
                </a:cubicBezTo>
                <a:lnTo>
                  <a:pt x="405093" y="304359"/>
                </a:lnTo>
                <a:cubicBezTo>
                  <a:pt x="417125" y="304359"/>
                  <a:pt x="426912" y="314148"/>
                  <a:pt x="426912" y="326181"/>
                </a:cubicBezTo>
                <a:lnTo>
                  <a:pt x="426912" y="348726"/>
                </a:lnTo>
                <a:cubicBezTo>
                  <a:pt x="426912" y="360758"/>
                  <a:pt x="417125" y="370545"/>
                  <a:pt x="405093" y="370545"/>
                </a:cubicBezTo>
                <a:lnTo>
                  <a:pt x="314910" y="370545"/>
                </a:lnTo>
                <a:cubicBezTo>
                  <a:pt x="302879" y="370545"/>
                  <a:pt x="293090" y="360758"/>
                  <a:pt x="293091" y="348726"/>
                </a:cubicBezTo>
                <a:lnTo>
                  <a:pt x="293091" y="326181"/>
                </a:lnTo>
                <a:cubicBezTo>
                  <a:pt x="293091" y="314148"/>
                  <a:pt x="302879" y="304359"/>
                  <a:pt x="314910" y="304359"/>
                </a:cubicBezTo>
                <a:close/>
                <a:moveTo>
                  <a:pt x="596001" y="122548"/>
                </a:moveTo>
                <a:lnTo>
                  <a:pt x="596001" y="349451"/>
                </a:lnTo>
                <a:lnTo>
                  <a:pt x="596727" y="349451"/>
                </a:lnTo>
                <a:cubicBezTo>
                  <a:pt x="608759" y="349451"/>
                  <a:pt x="618546" y="359240"/>
                  <a:pt x="618546" y="371272"/>
                </a:cubicBezTo>
                <a:lnTo>
                  <a:pt x="618546" y="394543"/>
                </a:lnTo>
                <a:lnTo>
                  <a:pt x="619272" y="394543"/>
                </a:lnTo>
                <a:cubicBezTo>
                  <a:pt x="663182" y="394543"/>
                  <a:pt x="698906" y="358821"/>
                  <a:pt x="698906" y="314910"/>
                </a:cubicBezTo>
                <a:lnTo>
                  <a:pt x="698905" y="314910"/>
                </a:lnTo>
                <a:lnTo>
                  <a:pt x="698905" y="157091"/>
                </a:lnTo>
                <a:cubicBezTo>
                  <a:pt x="698905" y="138045"/>
                  <a:pt x="683409" y="122548"/>
                  <a:pt x="664362" y="122548"/>
                </a:cubicBezTo>
                <a:close/>
                <a:moveTo>
                  <a:pt x="550911" y="122548"/>
                </a:moveTo>
                <a:lnTo>
                  <a:pt x="550911" y="349451"/>
                </a:lnTo>
                <a:lnTo>
                  <a:pt x="574907" y="349453"/>
                </a:lnTo>
                <a:lnTo>
                  <a:pt x="574907" y="122548"/>
                </a:lnTo>
                <a:close/>
                <a:moveTo>
                  <a:pt x="190183" y="122548"/>
                </a:moveTo>
                <a:lnTo>
                  <a:pt x="190183" y="349453"/>
                </a:lnTo>
                <a:lnTo>
                  <a:pt x="190910" y="349453"/>
                </a:lnTo>
                <a:cubicBezTo>
                  <a:pt x="202942" y="349453"/>
                  <a:pt x="212729" y="359242"/>
                  <a:pt x="212729" y="371273"/>
                </a:cubicBezTo>
                <a:lnTo>
                  <a:pt x="212729" y="394544"/>
                </a:lnTo>
                <a:lnTo>
                  <a:pt x="507272" y="394544"/>
                </a:lnTo>
                <a:lnTo>
                  <a:pt x="507272" y="371273"/>
                </a:lnTo>
                <a:cubicBezTo>
                  <a:pt x="507272" y="359242"/>
                  <a:pt x="517060" y="349453"/>
                  <a:pt x="529092" y="349453"/>
                </a:cubicBezTo>
                <a:lnTo>
                  <a:pt x="529817" y="349453"/>
                </a:lnTo>
                <a:lnTo>
                  <a:pt x="529817" y="122548"/>
                </a:lnTo>
                <a:close/>
                <a:moveTo>
                  <a:pt x="145094" y="122548"/>
                </a:moveTo>
                <a:lnTo>
                  <a:pt x="145094" y="349453"/>
                </a:lnTo>
                <a:lnTo>
                  <a:pt x="169090" y="349453"/>
                </a:lnTo>
                <a:lnTo>
                  <a:pt x="169090" y="122548"/>
                </a:lnTo>
                <a:close/>
                <a:moveTo>
                  <a:pt x="55637" y="122546"/>
                </a:moveTo>
                <a:cubicBezTo>
                  <a:pt x="36591" y="122546"/>
                  <a:pt x="21094" y="138042"/>
                  <a:pt x="21094" y="157089"/>
                </a:cubicBezTo>
                <a:lnTo>
                  <a:pt x="21094" y="314910"/>
                </a:lnTo>
                <a:cubicBezTo>
                  <a:pt x="21094" y="358818"/>
                  <a:pt x="56818" y="394543"/>
                  <a:pt x="100728" y="394543"/>
                </a:cubicBezTo>
                <a:lnTo>
                  <a:pt x="101454" y="394543"/>
                </a:lnTo>
                <a:lnTo>
                  <a:pt x="101454" y="371272"/>
                </a:lnTo>
                <a:cubicBezTo>
                  <a:pt x="101454" y="359240"/>
                  <a:pt x="111241" y="349451"/>
                  <a:pt x="123273" y="349451"/>
                </a:cubicBezTo>
                <a:lnTo>
                  <a:pt x="123999" y="349451"/>
                </a:lnTo>
                <a:lnTo>
                  <a:pt x="123999" y="122546"/>
                </a:lnTo>
                <a:close/>
                <a:moveTo>
                  <a:pt x="308219" y="21092"/>
                </a:moveTo>
                <a:cubicBezTo>
                  <a:pt x="297228" y="21092"/>
                  <a:pt x="287886" y="28586"/>
                  <a:pt x="285501" y="39316"/>
                </a:cubicBezTo>
                <a:lnTo>
                  <a:pt x="271693" y="101454"/>
                </a:lnTo>
                <a:lnTo>
                  <a:pt x="448307" y="101454"/>
                </a:lnTo>
                <a:lnTo>
                  <a:pt x="434499" y="39316"/>
                </a:lnTo>
                <a:cubicBezTo>
                  <a:pt x="432114" y="28586"/>
                  <a:pt x="422772" y="21092"/>
                  <a:pt x="411781" y="21092"/>
                </a:cubicBezTo>
                <a:close/>
                <a:moveTo>
                  <a:pt x="308219" y="0"/>
                </a:moveTo>
                <a:lnTo>
                  <a:pt x="411781" y="0"/>
                </a:lnTo>
                <a:cubicBezTo>
                  <a:pt x="432734" y="0"/>
                  <a:pt x="450544" y="14286"/>
                  <a:pt x="455089" y="34741"/>
                </a:cubicBezTo>
                <a:lnTo>
                  <a:pt x="469914" y="101454"/>
                </a:lnTo>
                <a:lnTo>
                  <a:pt x="664363" y="101454"/>
                </a:lnTo>
                <a:cubicBezTo>
                  <a:pt x="695041" y="101454"/>
                  <a:pt x="720000" y="126412"/>
                  <a:pt x="720000" y="157089"/>
                </a:cubicBezTo>
                <a:lnTo>
                  <a:pt x="720000" y="314910"/>
                </a:lnTo>
                <a:cubicBezTo>
                  <a:pt x="720000" y="338926"/>
                  <a:pt x="711539" y="360998"/>
                  <a:pt x="697454" y="378326"/>
                </a:cubicBezTo>
                <a:lnTo>
                  <a:pt x="697454" y="574180"/>
                </a:lnTo>
                <a:cubicBezTo>
                  <a:pt x="697454" y="598644"/>
                  <a:pt x="677552" y="618546"/>
                  <a:pt x="653089" y="618546"/>
                </a:cubicBezTo>
                <a:lnTo>
                  <a:pt x="66909" y="618546"/>
                </a:lnTo>
                <a:cubicBezTo>
                  <a:pt x="42446" y="618546"/>
                  <a:pt x="22545" y="598643"/>
                  <a:pt x="22545" y="574180"/>
                </a:cubicBezTo>
                <a:lnTo>
                  <a:pt x="22545" y="378327"/>
                </a:lnTo>
                <a:cubicBezTo>
                  <a:pt x="8461" y="360998"/>
                  <a:pt x="0" y="338927"/>
                  <a:pt x="0" y="314908"/>
                </a:cubicBezTo>
                <a:lnTo>
                  <a:pt x="0" y="157089"/>
                </a:lnTo>
                <a:cubicBezTo>
                  <a:pt x="0" y="126412"/>
                  <a:pt x="24960" y="101454"/>
                  <a:pt x="55637" y="101454"/>
                </a:cubicBezTo>
                <a:lnTo>
                  <a:pt x="250086" y="101454"/>
                </a:lnTo>
                <a:lnTo>
                  <a:pt x="264911" y="34741"/>
                </a:lnTo>
                <a:cubicBezTo>
                  <a:pt x="269456" y="14286"/>
                  <a:pt x="287266" y="0"/>
                  <a:pt x="308219" y="0"/>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23" name="Прямоугольник 22">
            <a:extLst>
              <a:ext uri="{FF2B5EF4-FFF2-40B4-BE49-F238E27FC236}">
                <a16:creationId xmlns:a16="http://schemas.microsoft.com/office/drawing/2014/main" id="{E738627F-F548-416B-930D-737892B5B843}"/>
              </a:ext>
            </a:extLst>
          </p:cNvPr>
          <p:cNvSpPr/>
          <p:nvPr/>
        </p:nvSpPr>
        <p:spPr>
          <a:xfrm>
            <a:off x="2420875" y="2530303"/>
            <a:ext cx="8228075" cy="1000274"/>
          </a:xfrm>
          <a:prstGeom prst="rect">
            <a:avLst/>
          </a:prstGeom>
        </p:spPr>
        <p:txBody>
          <a:bodyPr wrap="square" lIns="0" tIns="0" rIns="0" bIns="0" anchor="t" anchorCtr="0">
            <a:spAutoFit/>
          </a:bodyPr>
          <a:lstStyle/>
          <a:p>
            <a:pPr>
              <a:spcAft>
                <a:spcPts val="600"/>
              </a:spcAft>
            </a:pPr>
            <a:r>
              <a:rPr lang="ru-RU" sz="1600" dirty="0">
                <a:latin typeface="Roboto Light" panose="020B0604020202020204" charset="0"/>
                <a:ea typeface="Roboto Light" panose="020B0604020202020204" charset="0"/>
                <a:cs typeface="Roboto Light" panose="020B0604020202020204" charset="0"/>
              </a:rPr>
              <a:t>Если поставщик </a:t>
            </a:r>
            <a:r>
              <a:rPr lang="ru-RU" sz="1600" b="1" dirty="0">
                <a:latin typeface="Roboto Light" panose="020B0604020202020204" charset="0"/>
                <a:ea typeface="Roboto Light" panose="020B0604020202020204" charset="0"/>
                <a:cs typeface="Roboto Light" panose="020B0604020202020204" charset="0"/>
              </a:rPr>
              <a:t>при исполнении контракта </a:t>
            </a:r>
            <a:r>
              <a:rPr lang="ru-RU" sz="1600" dirty="0">
                <a:latin typeface="Roboto Light" panose="020B0604020202020204" charset="0"/>
                <a:ea typeface="Roboto Light" panose="020B0604020202020204" charset="0"/>
                <a:cs typeface="Roboto Light" panose="020B0604020202020204" charset="0"/>
              </a:rPr>
              <a:t>перестал соответствовать требованию об отсутствии его в РНП, заказчик </a:t>
            </a:r>
            <a:r>
              <a:rPr lang="ru-RU" sz="1600" b="1" dirty="0">
                <a:latin typeface="Roboto Light" panose="020B0604020202020204" charset="0"/>
                <a:ea typeface="Roboto Light" panose="020B0604020202020204" charset="0"/>
                <a:cs typeface="Roboto Light" panose="020B0604020202020204" charset="0"/>
              </a:rPr>
              <a:t>не обязан </a:t>
            </a:r>
            <a:r>
              <a:rPr lang="ru-RU" sz="1600" dirty="0">
                <a:latin typeface="Roboto Light" panose="020B0604020202020204" charset="0"/>
                <a:ea typeface="Roboto Light" panose="020B0604020202020204" charset="0"/>
                <a:cs typeface="Roboto Light" panose="020B0604020202020204" charset="0"/>
              </a:rPr>
              <a:t>принимать решение об одностороннем отказе от исполнения контракта.</a:t>
            </a:r>
          </a:p>
          <a:p>
            <a:pPr>
              <a:spcAft>
                <a:spcPts val="600"/>
              </a:spcAft>
            </a:pPr>
            <a:r>
              <a:rPr lang="ru-RU" sz="1200" dirty="0">
                <a:solidFill>
                  <a:schemeClr val="accent6"/>
                </a:solidFill>
                <a:latin typeface="Roboto Light" panose="02000000000000000000" pitchFamily="2" charset="0"/>
                <a:ea typeface="Roboto Light" panose="02000000000000000000" pitchFamily="2" charset="0"/>
                <a:cs typeface="Roboto Light" panose="02000000000000000000" pitchFamily="2" charset="0"/>
              </a:rPr>
              <a:t>В прежней редакции закона такого исключения нет.</a:t>
            </a:r>
          </a:p>
        </p:txBody>
      </p:sp>
      <p:sp>
        <p:nvSpPr>
          <p:cNvPr id="24" name="Прямоугольник 23">
            <a:extLst>
              <a:ext uri="{FF2B5EF4-FFF2-40B4-BE49-F238E27FC236}">
                <a16:creationId xmlns:a16="http://schemas.microsoft.com/office/drawing/2014/main" id="{95E59511-531F-4000-AF46-DBF26093A0D9}"/>
              </a:ext>
            </a:extLst>
          </p:cNvPr>
          <p:cNvSpPr/>
          <p:nvPr/>
        </p:nvSpPr>
        <p:spPr>
          <a:xfrm>
            <a:off x="2420874" y="3861781"/>
            <a:ext cx="8228075" cy="1000274"/>
          </a:xfrm>
          <a:prstGeom prst="rect">
            <a:avLst/>
          </a:prstGeom>
        </p:spPr>
        <p:txBody>
          <a:bodyPr wrap="square" lIns="0" tIns="0" rIns="0" bIns="0" anchor="t" anchorCtr="0">
            <a:spAutoFit/>
          </a:bodyPr>
          <a:lstStyle/>
          <a:p>
            <a:pPr>
              <a:spcAft>
                <a:spcPts val="600"/>
              </a:spcAft>
            </a:pPr>
            <a:r>
              <a:rPr lang="ru-RU" sz="1600" dirty="0">
                <a:latin typeface="Roboto Light" panose="020B0604020202020204" charset="0"/>
                <a:ea typeface="Roboto Light" panose="020B0604020202020204" charset="0"/>
                <a:cs typeface="Roboto Light" panose="020B0604020202020204" charset="0"/>
              </a:rPr>
              <a:t>При </a:t>
            </a:r>
            <a:r>
              <a:rPr lang="ru-RU" sz="1600" b="1" dirty="0">
                <a:latin typeface="Roboto Light" panose="020B0604020202020204" charset="0"/>
                <a:ea typeface="Roboto Light" panose="020B0604020202020204" charset="0"/>
                <a:cs typeface="Roboto Light" panose="020B0604020202020204" charset="0"/>
              </a:rPr>
              <a:t>одностороннем отказе </a:t>
            </a:r>
            <a:r>
              <a:rPr lang="ru-RU" sz="1600" dirty="0">
                <a:latin typeface="Roboto Light" panose="020B0604020202020204" charset="0"/>
                <a:ea typeface="Roboto Light" panose="020B0604020202020204" charset="0"/>
                <a:cs typeface="Roboto Light" panose="020B0604020202020204" charset="0"/>
              </a:rPr>
              <a:t>от исполнения контракта заказчик </a:t>
            </a:r>
            <a:r>
              <a:rPr lang="ru-RU" sz="1600" b="1" dirty="0">
                <a:latin typeface="Roboto Light" panose="020B0604020202020204" charset="0"/>
                <a:ea typeface="Roboto Light" panose="020B0604020202020204" charset="0"/>
                <a:cs typeface="Roboto Light" panose="020B0604020202020204" charset="0"/>
              </a:rPr>
              <a:t>обязан направить </a:t>
            </a:r>
            <a:r>
              <a:rPr lang="ru-RU" sz="1600" dirty="0">
                <a:latin typeface="Roboto Light" panose="020B0604020202020204" charset="0"/>
                <a:ea typeface="Roboto Light" panose="020B0604020202020204" charset="0"/>
                <a:cs typeface="Roboto Light" panose="020B0604020202020204" charset="0"/>
              </a:rPr>
              <a:t>обращение о включении в РНП </a:t>
            </a:r>
            <a:r>
              <a:rPr lang="ru-RU" sz="1600" b="1" dirty="0">
                <a:latin typeface="Roboto Light" panose="020B0604020202020204" charset="0"/>
                <a:ea typeface="Roboto Light" panose="020B0604020202020204" charset="0"/>
                <a:cs typeface="Roboto Light" panose="020B0604020202020204" charset="0"/>
              </a:rPr>
              <a:t>в день вступления в силу решения </a:t>
            </a:r>
            <a:r>
              <a:rPr lang="ru-RU" sz="1600" dirty="0">
                <a:latin typeface="Roboto Light" panose="020B0604020202020204" charset="0"/>
                <a:ea typeface="Roboto Light" panose="020B0604020202020204" charset="0"/>
                <a:cs typeface="Roboto Light" panose="020B0604020202020204" charset="0"/>
              </a:rPr>
              <a:t>об одностороннем отказе.</a:t>
            </a:r>
          </a:p>
          <a:p>
            <a:pPr>
              <a:spcAft>
                <a:spcPts val="600"/>
              </a:spcAft>
            </a:pPr>
            <a:r>
              <a:rPr lang="ru-RU" sz="1200" dirty="0">
                <a:solidFill>
                  <a:schemeClr val="accent6"/>
                </a:solidFill>
                <a:latin typeface="Roboto Light" panose="02000000000000000000" pitchFamily="2" charset="0"/>
                <a:ea typeface="Roboto Light" panose="02000000000000000000" pitchFamily="2" charset="0"/>
                <a:cs typeface="Roboto Light" panose="02000000000000000000" pitchFamily="2" charset="0"/>
              </a:rPr>
              <a:t>До изменений – в течение 3 рабочих дней.</a:t>
            </a:r>
          </a:p>
        </p:txBody>
      </p:sp>
      <p:sp>
        <p:nvSpPr>
          <p:cNvPr id="25" name="Полилиния 68">
            <a:extLst>
              <a:ext uri="{FF2B5EF4-FFF2-40B4-BE49-F238E27FC236}">
                <a16:creationId xmlns:a16="http://schemas.microsoft.com/office/drawing/2014/main" id="{F799B765-81EF-4532-ADA0-930C95F45300}"/>
              </a:ext>
            </a:extLst>
          </p:cNvPr>
          <p:cNvSpPr>
            <a:spLocks noChangeAspect="1"/>
          </p:cNvSpPr>
          <p:nvPr/>
        </p:nvSpPr>
        <p:spPr>
          <a:xfrm>
            <a:off x="1607059" y="3945357"/>
            <a:ext cx="653969" cy="565408"/>
          </a:xfrm>
          <a:custGeom>
            <a:avLst/>
            <a:gdLst>
              <a:gd name="connsiteX0" fmla="*/ 1588014 w 4881256"/>
              <a:gd name="connsiteY0" fmla="*/ 1038672 h 4220226"/>
              <a:gd name="connsiteX1" fmla="*/ 1659591 w 4881256"/>
              <a:gd name="connsiteY1" fmla="*/ 1110249 h 4220226"/>
              <a:gd name="connsiteX2" fmla="*/ 1659591 w 4881256"/>
              <a:gd name="connsiteY2" fmla="*/ 2243747 h 4220226"/>
              <a:gd name="connsiteX3" fmla="*/ 1955874 w 4881256"/>
              <a:gd name="connsiteY3" fmla="*/ 2243747 h 4220226"/>
              <a:gd name="connsiteX4" fmla="*/ 2006484 w 4881256"/>
              <a:gd name="connsiteY4" fmla="*/ 2264715 h 4220226"/>
              <a:gd name="connsiteX5" fmla="*/ 2885166 w 4881256"/>
              <a:gd name="connsiteY5" fmla="*/ 3143398 h 4220226"/>
              <a:gd name="connsiteX6" fmla="*/ 2906134 w 4881256"/>
              <a:gd name="connsiteY6" fmla="*/ 3194008 h 4220226"/>
              <a:gd name="connsiteX7" fmla="*/ 2906134 w 4881256"/>
              <a:gd name="connsiteY7" fmla="*/ 3929870 h 4220226"/>
              <a:gd name="connsiteX8" fmla="*/ 3053335 w 4881256"/>
              <a:gd name="connsiteY8" fmla="*/ 4077071 h 4220226"/>
              <a:gd name="connsiteX9" fmla="*/ 3131345 w 4881256"/>
              <a:gd name="connsiteY9" fmla="*/ 4054701 h 4220226"/>
              <a:gd name="connsiteX10" fmla="*/ 3359047 w 4881256"/>
              <a:gd name="connsiteY10" fmla="*/ 3912386 h 4220226"/>
              <a:gd name="connsiteX11" fmla="*/ 3547867 w 4881256"/>
              <a:gd name="connsiteY11" fmla="*/ 3571707 h 4220226"/>
              <a:gd name="connsiteX12" fmla="*/ 3547867 w 4881256"/>
              <a:gd name="connsiteY12" fmla="*/ 2698817 h 4220226"/>
              <a:gd name="connsiteX13" fmla="*/ 3337783 w 4881256"/>
              <a:gd name="connsiteY13" fmla="*/ 2698817 h 4220226"/>
              <a:gd name="connsiteX14" fmla="*/ 3266206 w 4881256"/>
              <a:gd name="connsiteY14" fmla="*/ 2627240 h 4220226"/>
              <a:gd name="connsiteX15" fmla="*/ 3337783 w 4881256"/>
              <a:gd name="connsiteY15" fmla="*/ 2555662 h 4220226"/>
              <a:gd name="connsiteX16" fmla="*/ 3921215 w 4881256"/>
              <a:gd name="connsiteY16" fmla="*/ 2555662 h 4220226"/>
              <a:gd name="connsiteX17" fmla="*/ 3992792 w 4881256"/>
              <a:gd name="connsiteY17" fmla="*/ 2627230 h 4220226"/>
              <a:gd name="connsiteX18" fmla="*/ 3921215 w 4881256"/>
              <a:gd name="connsiteY18" fmla="*/ 2698807 h 4220226"/>
              <a:gd name="connsiteX19" fmla="*/ 3691022 w 4881256"/>
              <a:gd name="connsiteY19" fmla="*/ 2698807 h 4220226"/>
              <a:gd name="connsiteX20" fmla="*/ 3691022 w 4881256"/>
              <a:gd name="connsiteY20" fmla="*/ 3571697 h 4220226"/>
              <a:gd name="connsiteX21" fmla="*/ 3434928 w 4881256"/>
              <a:gd name="connsiteY21" fmla="*/ 4033772 h 4220226"/>
              <a:gd name="connsiteX22" fmla="*/ 3207226 w 4881256"/>
              <a:gd name="connsiteY22" fmla="*/ 4176086 h 4220226"/>
              <a:gd name="connsiteX23" fmla="*/ 3053335 w 4881256"/>
              <a:gd name="connsiteY23" fmla="*/ 4220226 h 4220226"/>
              <a:gd name="connsiteX24" fmla="*/ 2762979 w 4881256"/>
              <a:gd name="connsiteY24" fmla="*/ 3929870 h 4220226"/>
              <a:gd name="connsiteX25" fmla="*/ 2762979 w 4881256"/>
              <a:gd name="connsiteY25" fmla="*/ 3223650 h 4220226"/>
              <a:gd name="connsiteX26" fmla="*/ 1926231 w 4881256"/>
              <a:gd name="connsiteY26" fmla="*/ 2386902 h 4220226"/>
              <a:gd name="connsiteX27" fmla="*/ 1649227 w 4881256"/>
              <a:gd name="connsiteY27" fmla="*/ 2386902 h 4220226"/>
              <a:gd name="connsiteX28" fmla="*/ 1270764 w 4881256"/>
              <a:gd name="connsiteY28" fmla="*/ 2686887 h 4220226"/>
              <a:gd name="connsiteX29" fmla="*/ 71577 w 4881256"/>
              <a:gd name="connsiteY29" fmla="*/ 2686887 h 4220226"/>
              <a:gd name="connsiteX30" fmla="*/ 0 w 4881256"/>
              <a:gd name="connsiteY30" fmla="*/ 2615310 h 4220226"/>
              <a:gd name="connsiteX31" fmla="*/ 71577 w 4881256"/>
              <a:gd name="connsiteY31" fmla="*/ 2543733 h 4220226"/>
              <a:gd name="connsiteX32" fmla="*/ 1270764 w 4881256"/>
              <a:gd name="connsiteY32" fmla="*/ 2543733 h 4220226"/>
              <a:gd name="connsiteX33" fmla="*/ 1516437 w 4881256"/>
              <a:gd name="connsiteY33" fmla="*/ 2298060 h 4220226"/>
              <a:gd name="connsiteX34" fmla="*/ 1516437 w 4881256"/>
              <a:gd name="connsiteY34" fmla="*/ 1110249 h 4220226"/>
              <a:gd name="connsiteX35" fmla="*/ 1588014 w 4881256"/>
              <a:gd name="connsiteY35" fmla="*/ 1038672 h 4220226"/>
              <a:gd name="connsiteX36" fmla="*/ 3490299 w 4881256"/>
              <a:gd name="connsiteY36" fmla="*/ 9 h 4220226"/>
              <a:gd name="connsiteX37" fmla="*/ 4486321 w 4881256"/>
              <a:gd name="connsiteY37" fmla="*/ 9 h 4220226"/>
              <a:gd name="connsiteX38" fmla="*/ 4810328 w 4881256"/>
              <a:gd name="connsiteY38" fmla="*/ 324016 h 4220226"/>
              <a:gd name="connsiteX39" fmla="*/ 4713059 w 4881256"/>
              <a:gd name="connsiteY39" fmla="*/ 555172 h 4220226"/>
              <a:gd name="connsiteX40" fmla="*/ 4881256 w 4881256"/>
              <a:gd name="connsiteY40" fmla="*/ 853210 h 4220226"/>
              <a:gd name="connsiteX41" fmla="*/ 4881256 w 4881256"/>
              <a:gd name="connsiteY41" fmla="*/ 966627 h 4220226"/>
              <a:gd name="connsiteX42" fmla="*/ 4731851 w 4881256"/>
              <a:gd name="connsiteY42" fmla="*/ 1252335 h 4220226"/>
              <a:gd name="connsiteX43" fmla="*/ 4881256 w 4881256"/>
              <a:gd name="connsiteY43" fmla="*/ 1556214 h 4220226"/>
              <a:gd name="connsiteX44" fmla="*/ 4696501 w 4881256"/>
              <a:gd name="connsiteY44" fmla="*/ 1884573 h 4220226"/>
              <a:gd name="connsiteX45" fmla="*/ 4881256 w 4881256"/>
              <a:gd name="connsiteY45" fmla="*/ 2248128 h 4220226"/>
              <a:gd name="connsiteX46" fmla="*/ 4430567 w 4881256"/>
              <a:gd name="connsiteY46" fmla="*/ 2698817 h 4220226"/>
              <a:gd name="connsiteX47" fmla="*/ 4226248 w 4881256"/>
              <a:gd name="connsiteY47" fmla="*/ 2698817 h 4220226"/>
              <a:gd name="connsiteX48" fmla="*/ 4154670 w 4881256"/>
              <a:gd name="connsiteY48" fmla="*/ 2627240 h 4220226"/>
              <a:gd name="connsiteX49" fmla="*/ 4226248 w 4881256"/>
              <a:gd name="connsiteY49" fmla="*/ 2555662 h 4220226"/>
              <a:gd name="connsiteX50" fmla="*/ 4430567 w 4881256"/>
              <a:gd name="connsiteY50" fmla="*/ 2555662 h 4220226"/>
              <a:gd name="connsiteX51" fmla="*/ 4738102 w 4881256"/>
              <a:gd name="connsiteY51" fmla="*/ 2248128 h 4220226"/>
              <a:gd name="connsiteX52" fmla="*/ 4430567 w 4881256"/>
              <a:gd name="connsiteY52" fmla="*/ 1940594 h 4220226"/>
              <a:gd name="connsiteX53" fmla="*/ 4349752 w 4881256"/>
              <a:gd name="connsiteY53" fmla="*/ 1940594 h 4220226"/>
              <a:gd name="connsiteX54" fmla="*/ 4278174 w 4881256"/>
              <a:gd name="connsiteY54" fmla="*/ 1869016 h 4220226"/>
              <a:gd name="connsiteX55" fmla="*/ 4349752 w 4881256"/>
              <a:gd name="connsiteY55" fmla="*/ 1797439 h 4220226"/>
              <a:gd name="connsiteX56" fmla="*/ 4496867 w 4881256"/>
              <a:gd name="connsiteY56" fmla="*/ 1797439 h 4220226"/>
              <a:gd name="connsiteX57" fmla="*/ 4738102 w 4881256"/>
              <a:gd name="connsiteY57" fmla="*/ 1556205 h 4220226"/>
              <a:gd name="connsiteX58" fmla="*/ 4496867 w 4881256"/>
              <a:gd name="connsiteY58" fmla="*/ 1314970 h 4220226"/>
              <a:gd name="connsiteX59" fmla="*/ 4451134 w 4881256"/>
              <a:gd name="connsiteY59" fmla="*/ 1314970 h 4220226"/>
              <a:gd name="connsiteX60" fmla="*/ 4379557 w 4881256"/>
              <a:gd name="connsiteY60" fmla="*/ 1243393 h 4220226"/>
              <a:gd name="connsiteX61" fmla="*/ 4451134 w 4881256"/>
              <a:gd name="connsiteY61" fmla="*/ 1171815 h 4220226"/>
              <a:gd name="connsiteX62" fmla="*/ 4532904 w 4881256"/>
              <a:gd name="connsiteY62" fmla="*/ 1171815 h 4220226"/>
              <a:gd name="connsiteX63" fmla="*/ 4738092 w 4881256"/>
              <a:gd name="connsiteY63" fmla="*/ 966627 h 4220226"/>
              <a:gd name="connsiteX64" fmla="*/ 4738092 w 4881256"/>
              <a:gd name="connsiteY64" fmla="*/ 853210 h 4220226"/>
              <a:gd name="connsiteX65" fmla="*/ 4532904 w 4881256"/>
              <a:gd name="connsiteY65" fmla="*/ 648022 h 4220226"/>
              <a:gd name="connsiteX66" fmla="*/ 4451134 w 4881256"/>
              <a:gd name="connsiteY66" fmla="*/ 648022 h 4220226"/>
              <a:gd name="connsiteX67" fmla="*/ 4379557 w 4881256"/>
              <a:gd name="connsiteY67" fmla="*/ 576445 h 4220226"/>
              <a:gd name="connsiteX68" fmla="*/ 4451134 w 4881256"/>
              <a:gd name="connsiteY68" fmla="*/ 504868 h 4220226"/>
              <a:gd name="connsiteX69" fmla="*/ 4486321 w 4881256"/>
              <a:gd name="connsiteY69" fmla="*/ 504868 h 4220226"/>
              <a:gd name="connsiteX70" fmla="*/ 4667173 w 4881256"/>
              <a:gd name="connsiteY70" fmla="*/ 324016 h 4220226"/>
              <a:gd name="connsiteX71" fmla="*/ 4486321 w 4881256"/>
              <a:gd name="connsiteY71" fmla="*/ 143164 h 4220226"/>
              <a:gd name="connsiteX72" fmla="*/ 3490299 w 4881256"/>
              <a:gd name="connsiteY72" fmla="*/ 143164 h 4220226"/>
              <a:gd name="connsiteX73" fmla="*/ 3418722 w 4881256"/>
              <a:gd name="connsiteY73" fmla="*/ 71586 h 4220226"/>
              <a:gd name="connsiteX74" fmla="*/ 3490299 w 4881256"/>
              <a:gd name="connsiteY74" fmla="*/ 9 h 4220226"/>
              <a:gd name="connsiteX75" fmla="*/ 2697586 w 4881256"/>
              <a:gd name="connsiteY75" fmla="*/ 0 h 4220226"/>
              <a:gd name="connsiteX76" fmla="*/ 3185257 w 4881256"/>
              <a:gd name="connsiteY76" fmla="*/ 0 h 4220226"/>
              <a:gd name="connsiteX77" fmla="*/ 3256834 w 4881256"/>
              <a:gd name="connsiteY77" fmla="*/ 71577 h 4220226"/>
              <a:gd name="connsiteX78" fmla="*/ 3185257 w 4881256"/>
              <a:gd name="connsiteY78" fmla="*/ 143155 h 4220226"/>
              <a:gd name="connsiteX79" fmla="*/ 2697586 w 4881256"/>
              <a:gd name="connsiteY79" fmla="*/ 143155 h 4220226"/>
              <a:gd name="connsiteX80" fmla="*/ 2465590 w 4881256"/>
              <a:gd name="connsiteY80" fmla="*/ 239250 h 4220226"/>
              <a:gd name="connsiteX81" fmla="*/ 2377683 w 4881256"/>
              <a:gd name="connsiteY81" fmla="*/ 327156 h 4220226"/>
              <a:gd name="connsiteX82" fmla="*/ 2327074 w 4881256"/>
              <a:gd name="connsiteY82" fmla="*/ 348123 h 4220226"/>
              <a:gd name="connsiteX83" fmla="*/ 1657396 w 4881256"/>
              <a:gd name="connsiteY83" fmla="*/ 348123 h 4220226"/>
              <a:gd name="connsiteX84" fmla="*/ 1659591 w 4881256"/>
              <a:gd name="connsiteY84" fmla="*/ 389247 h 4220226"/>
              <a:gd name="connsiteX85" fmla="*/ 1659591 w 4881256"/>
              <a:gd name="connsiteY85" fmla="*/ 805206 h 4220226"/>
              <a:gd name="connsiteX86" fmla="*/ 1588014 w 4881256"/>
              <a:gd name="connsiteY86" fmla="*/ 876784 h 4220226"/>
              <a:gd name="connsiteX87" fmla="*/ 1516437 w 4881256"/>
              <a:gd name="connsiteY87" fmla="*/ 805206 h 4220226"/>
              <a:gd name="connsiteX88" fmla="*/ 1516437 w 4881256"/>
              <a:gd name="connsiteY88" fmla="*/ 389247 h 4220226"/>
              <a:gd name="connsiteX89" fmla="*/ 1270764 w 4881256"/>
              <a:gd name="connsiteY89" fmla="*/ 143575 h 4220226"/>
              <a:gd name="connsiteX90" fmla="*/ 71577 w 4881256"/>
              <a:gd name="connsiteY90" fmla="*/ 143575 h 4220226"/>
              <a:gd name="connsiteX91" fmla="*/ 0 w 4881256"/>
              <a:gd name="connsiteY91" fmla="*/ 71988 h 4220226"/>
              <a:gd name="connsiteX92" fmla="*/ 71577 w 4881256"/>
              <a:gd name="connsiteY92" fmla="*/ 410 h 4220226"/>
              <a:gd name="connsiteX93" fmla="*/ 1270764 w 4881256"/>
              <a:gd name="connsiteY93" fmla="*/ 410 h 4220226"/>
              <a:gd name="connsiteX94" fmla="*/ 1613057 w 4881256"/>
              <a:gd name="connsiteY94" fmla="*/ 204959 h 4220226"/>
              <a:gd name="connsiteX95" fmla="*/ 2297431 w 4881256"/>
              <a:gd name="connsiteY95" fmla="*/ 204959 h 4220226"/>
              <a:gd name="connsiteX96" fmla="*/ 2364370 w 4881256"/>
              <a:gd name="connsiteY96" fmla="*/ 138020 h 4220226"/>
              <a:gd name="connsiteX97" fmla="*/ 2697586 w 4881256"/>
              <a:gd name="connsiteY97" fmla="*/ 0 h 422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881256" h="4220226">
                <a:moveTo>
                  <a:pt x="1588014" y="1038672"/>
                </a:moveTo>
                <a:cubicBezTo>
                  <a:pt x="1627544" y="1038672"/>
                  <a:pt x="1659591" y="1070720"/>
                  <a:pt x="1659591" y="1110249"/>
                </a:cubicBezTo>
                <a:lnTo>
                  <a:pt x="1659591" y="2243747"/>
                </a:lnTo>
                <a:lnTo>
                  <a:pt x="1955874" y="2243747"/>
                </a:lnTo>
                <a:cubicBezTo>
                  <a:pt x="1974856" y="2243747"/>
                  <a:pt x="1993065" y="2251287"/>
                  <a:pt x="2006484" y="2264715"/>
                </a:cubicBezTo>
                <a:lnTo>
                  <a:pt x="2885166" y="3143398"/>
                </a:lnTo>
                <a:cubicBezTo>
                  <a:pt x="2898594" y="3156816"/>
                  <a:pt x="2906134" y="3175025"/>
                  <a:pt x="2906134" y="3194008"/>
                </a:cubicBezTo>
                <a:lnTo>
                  <a:pt x="2906134" y="3929870"/>
                </a:lnTo>
                <a:cubicBezTo>
                  <a:pt x="2906134" y="4011039"/>
                  <a:pt x="2972166" y="4077071"/>
                  <a:pt x="3053335" y="4077071"/>
                </a:cubicBezTo>
                <a:cubicBezTo>
                  <a:pt x="3080945" y="4077071"/>
                  <a:pt x="3107925" y="4069341"/>
                  <a:pt x="3131345" y="4054701"/>
                </a:cubicBezTo>
                <a:lnTo>
                  <a:pt x="3359047" y="3912386"/>
                </a:lnTo>
                <a:cubicBezTo>
                  <a:pt x="3477282" y="3838490"/>
                  <a:pt x="3547867" y="3711130"/>
                  <a:pt x="3547867" y="3571707"/>
                </a:cubicBezTo>
                <a:lnTo>
                  <a:pt x="3547867" y="2698817"/>
                </a:lnTo>
                <a:lnTo>
                  <a:pt x="3337783" y="2698817"/>
                </a:lnTo>
                <a:cubicBezTo>
                  <a:pt x="3298253" y="2698817"/>
                  <a:pt x="3266206" y="2666769"/>
                  <a:pt x="3266206" y="2627240"/>
                </a:cubicBezTo>
                <a:cubicBezTo>
                  <a:pt x="3266206" y="2587710"/>
                  <a:pt x="3298253" y="2555662"/>
                  <a:pt x="3337783" y="2555662"/>
                </a:cubicBezTo>
                <a:lnTo>
                  <a:pt x="3921215" y="2555662"/>
                </a:lnTo>
                <a:cubicBezTo>
                  <a:pt x="3960744" y="2555662"/>
                  <a:pt x="3992792" y="2587700"/>
                  <a:pt x="3992792" y="2627230"/>
                </a:cubicBezTo>
                <a:cubicBezTo>
                  <a:pt x="3992792" y="2666760"/>
                  <a:pt x="3960744" y="2698807"/>
                  <a:pt x="3921215" y="2698807"/>
                </a:cubicBezTo>
                <a:lnTo>
                  <a:pt x="3691022" y="2698807"/>
                </a:lnTo>
                <a:lnTo>
                  <a:pt x="3691022" y="3571697"/>
                </a:lnTo>
                <a:cubicBezTo>
                  <a:pt x="3691022" y="3760805"/>
                  <a:pt x="3595290" y="3933544"/>
                  <a:pt x="3434928" y="4033772"/>
                </a:cubicBezTo>
                <a:lnTo>
                  <a:pt x="3207226" y="4176086"/>
                </a:lnTo>
                <a:cubicBezTo>
                  <a:pt x="3161025" y="4204965"/>
                  <a:pt x="3107810" y="4220226"/>
                  <a:pt x="3053335" y="4220226"/>
                </a:cubicBezTo>
                <a:cubicBezTo>
                  <a:pt x="2893231" y="4220226"/>
                  <a:pt x="2762979" y="4089974"/>
                  <a:pt x="2762979" y="3929870"/>
                </a:cubicBezTo>
                <a:lnTo>
                  <a:pt x="2762979" y="3223650"/>
                </a:lnTo>
                <a:lnTo>
                  <a:pt x="1926231" y="2386902"/>
                </a:lnTo>
                <a:lnTo>
                  <a:pt x="1649227" y="2386902"/>
                </a:lnTo>
                <a:cubicBezTo>
                  <a:pt x="1608924" y="2558611"/>
                  <a:pt x="1454594" y="2686887"/>
                  <a:pt x="1270764" y="2686887"/>
                </a:cubicBezTo>
                <a:lnTo>
                  <a:pt x="71577" y="2686887"/>
                </a:lnTo>
                <a:cubicBezTo>
                  <a:pt x="32048" y="2686887"/>
                  <a:pt x="0" y="2654840"/>
                  <a:pt x="0" y="2615310"/>
                </a:cubicBezTo>
                <a:cubicBezTo>
                  <a:pt x="0" y="2575780"/>
                  <a:pt x="32048" y="2543733"/>
                  <a:pt x="71577" y="2543733"/>
                </a:cubicBezTo>
                <a:lnTo>
                  <a:pt x="1270764" y="2543733"/>
                </a:lnTo>
                <a:cubicBezTo>
                  <a:pt x="1406227" y="2543733"/>
                  <a:pt x="1516437" y="2433523"/>
                  <a:pt x="1516437" y="2298060"/>
                </a:cubicBezTo>
                <a:lnTo>
                  <a:pt x="1516437" y="1110249"/>
                </a:lnTo>
                <a:cubicBezTo>
                  <a:pt x="1516437" y="1070720"/>
                  <a:pt x="1548484" y="1038672"/>
                  <a:pt x="1588014" y="1038672"/>
                </a:cubicBezTo>
                <a:close/>
                <a:moveTo>
                  <a:pt x="3490299" y="9"/>
                </a:moveTo>
                <a:lnTo>
                  <a:pt x="4486321" y="9"/>
                </a:lnTo>
                <a:cubicBezTo>
                  <a:pt x="4664978" y="9"/>
                  <a:pt x="4810328" y="145359"/>
                  <a:pt x="4810328" y="324016"/>
                </a:cubicBezTo>
                <a:cubicBezTo>
                  <a:pt x="4810328" y="414461"/>
                  <a:pt x="4773031" y="496336"/>
                  <a:pt x="4713059" y="555172"/>
                </a:cubicBezTo>
                <a:cubicBezTo>
                  <a:pt x="4813802" y="616290"/>
                  <a:pt x="4881256" y="727024"/>
                  <a:pt x="4881256" y="853210"/>
                </a:cubicBezTo>
                <a:lnTo>
                  <a:pt x="4881256" y="966627"/>
                </a:lnTo>
                <a:cubicBezTo>
                  <a:pt x="4881256" y="1084777"/>
                  <a:pt x="4822076" y="1189309"/>
                  <a:pt x="4731851" y="1252335"/>
                </a:cubicBezTo>
                <a:cubicBezTo>
                  <a:pt x="4822649" y="1322710"/>
                  <a:pt x="4881256" y="1432719"/>
                  <a:pt x="4881256" y="1556214"/>
                </a:cubicBezTo>
                <a:cubicBezTo>
                  <a:pt x="4881256" y="1695103"/>
                  <a:pt x="4807198" y="1817023"/>
                  <a:pt x="4696501" y="1884573"/>
                </a:cubicBezTo>
                <a:cubicBezTo>
                  <a:pt x="4808419" y="1966648"/>
                  <a:pt x="4881256" y="2099018"/>
                  <a:pt x="4881256" y="2248128"/>
                </a:cubicBezTo>
                <a:cubicBezTo>
                  <a:pt x="4881256" y="2496635"/>
                  <a:pt x="4679074" y="2698817"/>
                  <a:pt x="4430567" y="2698817"/>
                </a:cubicBezTo>
                <a:lnTo>
                  <a:pt x="4226248" y="2698817"/>
                </a:lnTo>
                <a:cubicBezTo>
                  <a:pt x="4186718" y="2698817"/>
                  <a:pt x="4154670" y="2666769"/>
                  <a:pt x="4154670" y="2627240"/>
                </a:cubicBezTo>
                <a:cubicBezTo>
                  <a:pt x="4154670" y="2587710"/>
                  <a:pt x="4186718" y="2555662"/>
                  <a:pt x="4226248" y="2555662"/>
                </a:cubicBezTo>
                <a:lnTo>
                  <a:pt x="4430567" y="2555662"/>
                </a:lnTo>
                <a:cubicBezTo>
                  <a:pt x="4600139" y="2555662"/>
                  <a:pt x="4738102" y="2417709"/>
                  <a:pt x="4738102" y="2248128"/>
                </a:cubicBezTo>
                <a:cubicBezTo>
                  <a:pt x="4738102" y="2078557"/>
                  <a:pt x="4600139" y="1940594"/>
                  <a:pt x="4430567" y="1940594"/>
                </a:cubicBezTo>
                <a:lnTo>
                  <a:pt x="4349752" y="1940594"/>
                </a:lnTo>
                <a:cubicBezTo>
                  <a:pt x="4310222" y="1940594"/>
                  <a:pt x="4278174" y="1908546"/>
                  <a:pt x="4278174" y="1869016"/>
                </a:cubicBezTo>
                <a:cubicBezTo>
                  <a:pt x="4278174" y="1829487"/>
                  <a:pt x="4310222" y="1797439"/>
                  <a:pt x="4349752" y="1797439"/>
                </a:cubicBezTo>
                <a:lnTo>
                  <a:pt x="4496867" y="1797439"/>
                </a:lnTo>
                <a:cubicBezTo>
                  <a:pt x="4629886" y="1797439"/>
                  <a:pt x="4738102" y="1689224"/>
                  <a:pt x="4738102" y="1556205"/>
                </a:cubicBezTo>
                <a:cubicBezTo>
                  <a:pt x="4738102" y="1423185"/>
                  <a:pt x="4629886" y="1314970"/>
                  <a:pt x="4496867" y="1314970"/>
                </a:cubicBezTo>
                <a:lnTo>
                  <a:pt x="4451134" y="1314970"/>
                </a:lnTo>
                <a:cubicBezTo>
                  <a:pt x="4411604" y="1314970"/>
                  <a:pt x="4379557" y="1282922"/>
                  <a:pt x="4379557" y="1243393"/>
                </a:cubicBezTo>
                <a:cubicBezTo>
                  <a:pt x="4379557" y="1203863"/>
                  <a:pt x="4411604" y="1171815"/>
                  <a:pt x="4451134" y="1171815"/>
                </a:cubicBezTo>
                <a:cubicBezTo>
                  <a:pt x="4451134" y="1171815"/>
                  <a:pt x="4529191" y="1171815"/>
                  <a:pt x="4532904" y="1171815"/>
                </a:cubicBezTo>
                <a:cubicBezTo>
                  <a:pt x="4646044" y="1171815"/>
                  <a:pt x="4738092" y="1079767"/>
                  <a:pt x="4738092" y="966627"/>
                </a:cubicBezTo>
                <a:lnTo>
                  <a:pt x="4738092" y="853210"/>
                </a:lnTo>
                <a:cubicBezTo>
                  <a:pt x="4738092" y="740071"/>
                  <a:pt x="4646044" y="648022"/>
                  <a:pt x="4532904" y="648022"/>
                </a:cubicBezTo>
                <a:lnTo>
                  <a:pt x="4451134" y="648022"/>
                </a:lnTo>
                <a:cubicBezTo>
                  <a:pt x="4411604" y="648022"/>
                  <a:pt x="4379557" y="615975"/>
                  <a:pt x="4379557" y="576445"/>
                </a:cubicBezTo>
                <a:cubicBezTo>
                  <a:pt x="4379557" y="536915"/>
                  <a:pt x="4411604" y="504868"/>
                  <a:pt x="4451134" y="504868"/>
                </a:cubicBezTo>
                <a:lnTo>
                  <a:pt x="4486321" y="504868"/>
                </a:lnTo>
                <a:cubicBezTo>
                  <a:pt x="4586043" y="504868"/>
                  <a:pt x="4667173" y="423737"/>
                  <a:pt x="4667173" y="324016"/>
                </a:cubicBezTo>
                <a:cubicBezTo>
                  <a:pt x="4667173" y="224294"/>
                  <a:pt x="4586043" y="143164"/>
                  <a:pt x="4486321" y="143164"/>
                </a:cubicBezTo>
                <a:lnTo>
                  <a:pt x="3490299" y="143164"/>
                </a:lnTo>
                <a:cubicBezTo>
                  <a:pt x="3450770" y="143164"/>
                  <a:pt x="3418722" y="111116"/>
                  <a:pt x="3418722" y="71586"/>
                </a:cubicBezTo>
                <a:cubicBezTo>
                  <a:pt x="3418722" y="32057"/>
                  <a:pt x="3450770" y="9"/>
                  <a:pt x="3490299" y="9"/>
                </a:cubicBezTo>
                <a:close/>
                <a:moveTo>
                  <a:pt x="2697586" y="0"/>
                </a:moveTo>
                <a:lnTo>
                  <a:pt x="3185257" y="0"/>
                </a:lnTo>
                <a:cubicBezTo>
                  <a:pt x="3224786" y="0"/>
                  <a:pt x="3256834" y="32048"/>
                  <a:pt x="3256834" y="71577"/>
                </a:cubicBezTo>
                <a:cubicBezTo>
                  <a:pt x="3256834" y="111107"/>
                  <a:pt x="3224786" y="143155"/>
                  <a:pt x="3185257" y="143155"/>
                </a:cubicBezTo>
                <a:lnTo>
                  <a:pt x="2697586" y="143155"/>
                </a:lnTo>
                <a:cubicBezTo>
                  <a:pt x="2609947" y="143155"/>
                  <a:pt x="2527557" y="177283"/>
                  <a:pt x="2465590" y="239250"/>
                </a:cubicBezTo>
                <a:lnTo>
                  <a:pt x="2377683" y="327156"/>
                </a:lnTo>
                <a:cubicBezTo>
                  <a:pt x="2364265" y="340584"/>
                  <a:pt x="2346056" y="348123"/>
                  <a:pt x="2327074" y="348123"/>
                </a:cubicBezTo>
                <a:lnTo>
                  <a:pt x="1657396" y="348123"/>
                </a:lnTo>
                <a:cubicBezTo>
                  <a:pt x="1658828" y="361637"/>
                  <a:pt x="1659591" y="375351"/>
                  <a:pt x="1659591" y="389247"/>
                </a:cubicBezTo>
                <a:lnTo>
                  <a:pt x="1659591" y="805206"/>
                </a:lnTo>
                <a:cubicBezTo>
                  <a:pt x="1659591" y="844736"/>
                  <a:pt x="1627544" y="876784"/>
                  <a:pt x="1588014" y="876784"/>
                </a:cubicBezTo>
                <a:cubicBezTo>
                  <a:pt x="1548484" y="876784"/>
                  <a:pt x="1516437" y="844736"/>
                  <a:pt x="1516437" y="805206"/>
                </a:cubicBezTo>
                <a:lnTo>
                  <a:pt x="1516437" y="389247"/>
                </a:lnTo>
                <a:cubicBezTo>
                  <a:pt x="1516437" y="253784"/>
                  <a:pt x="1406227" y="143575"/>
                  <a:pt x="1270764" y="143575"/>
                </a:cubicBezTo>
                <a:lnTo>
                  <a:pt x="71577" y="143575"/>
                </a:lnTo>
                <a:cubicBezTo>
                  <a:pt x="32048" y="143575"/>
                  <a:pt x="0" y="111517"/>
                  <a:pt x="0" y="71988"/>
                </a:cubicBezTo>
                <a:cubicBezTo>
                  <a:pt x="0" y="32458"/>
                  <a:pt x="32048" y="410"/>
                  <a:pt x="71577" y="410"/>
                </a:cubicBezTo>
                <a:lnTo>
                  <a:pt x="1270764" y="410"/>
                </a:lnTo>
                <a:cubicBezTo>
                  <a:pt x="1418529" y="410"/>
                  <a:pt x="1547282" y="83268"/>
                  <a:pt x="1613057" y="204959"/>
                </a:cubicBezTo>
                <a:lnTo>
                  <a:pt x="2297431" y="204959"/>
                </a:lnTo>
                <a:lnTo>
                  <a:pt x="2364370" y="138020"/>
                </a:lnTo>
                <a:cubicBezTo>
                  <a:pt x="2453374" y="49016"/>
                  <a:pt x="2571715" y="0"/>
                  <a:pt x="2697586" y="0"/>
                </a:cubicBezTo>
                <a:close/>
              </a:path>
            </a:pathLst>
          </a:custGeom>
          <a:solidFill>
            <a:schemeClr val="bg2">
              <a:lumMod val="50000"/>
            </a:schemeClr>
          </a:solidFill>
          <a:ln w="9544" cap="flat">
            <a:no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263912333"/>
      </p:ext>
    </p:extLst>
  </p:cSld>
  <p:clrMapOvr>
    <a:masterClrMapping/>
  </p:clrMapOvr>
  <p:transition spd="slow">
    <p:fade thruBlk="1"/>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p:cNvGraphicFramePr>
            <a:graphicFrameLocks noGrp="1"/>
          </p:cNvGraphicFramePr>
          <p:nvPr/>
        </p:nvGraphicFramePr>
        <p:xfrm>
          <a:off x="1524000" y="304800"/>
          <a:ext cx="9144000" cy="2514600"/>
        </p:xfrm>
        <a:graphic>
          <a:graphicData uri="http://schemas.openxmlformats.org/drawingml/2006/table">
            <a:tbl>
              <a:tblPr firstRow="1" bandRow="1">
                <a:tableStyleId>{2D5ABB26-0587-4C30-8999-92F81FD0307C}</a:tableStyleId>
              </a:tblPr>
              <a:tblGrid>
                <a:gridCol w="516115">
                  <a:extLst>
                    <a:ext uri="{9D8B030D-6E8A-4147-A177-3AD203B41FA5}">
                      <a16:colId xmlns:a16="http://schemas.microsoft.com/office/drawing/2014/main" val="20000"/>
                    </a:ext>
                  </a:extLst>
                </a:gridCol>
                <a:gridCol w="6125214">
                  <a:extLst>
                    <a:ext uri="{9D8B030D-6E8A-4147-A177-3AD203B41FA5}">
                      <a16:colId xmlns:a16="http://schemas.microsoft.com/office/drawing/2014/main" val="20001"/>
                    </a:ext>
                  </a:extLst>
                </a:gridCol>
                <a:gridCol w="1294548">
                  <a:extLst>
                    <a:ext uri="{9D8B030D-6E8A-4147-A177-3AD203B41FA5}">
                      <a16:colId xmlns:a16="http://schemas.microsoft.com/office/drawing/2014/main" val="20002"/>
                    </a:ext>
                  </a:extLst>
                </a:gridCol>
                <a:gridCol w="1208123">
                  <a:extLst>
                    <a:ext uri="{9D8B030D-6E8A-4147-A177-3AD203B41FA5}">
                      <a16:colId xmlns:a16="http://schemas.microsoft.com/office/drawing/2014/main" val="20003"/>
                    </a:ext>
                  </a:extLst>
                </a:gridCol>
              </a:tblGrid>
              <a:tr h="278643">
                <a:tc gridSpan="4">
                  <a:txBody>
                    <a:bodyPr/>
                    <a:lstStyle/>
                    <a:p>
                      <a:pPr marL="69850">
                        <a:lnSpc>
                          <a:spcPct val="100000"/>
                        </a:lnSpc>
                      </a:pPr>
                      <a:r>
                        <a:rPr sz="1400" b="1" dirty="0">
                          <a:latin typeface="Times New Roman"/>
                          <a:cs typeface="Times New Roman"/>
                        </a:rPr>
                        <a:t>Закупки среди </a:t>
                      </a:r>
                      <a:r>
                        <a:rPr sz="1400" b="1" spc="-5" dirty="0">
                          <a:latin typeface="Times New Roman"/>
                          <a:cs typeface="Times New Roman"/>
                        </a:rPr>
                        <a:t>СМП </a:t>
                      </a:r>
                      <a:r>
                        <a:rPr sz="1400" b="1" dirty="0">
                          <a:latin typeface="Times New Roman"/>
                          <a:cs typeface="Times New Roman"/>
                        </a:rPr>
                        <a:t>и</a:t>
                      </a:r>
                      <a:r>
                        <a:rPr sz="1400" b="1" spc="-10" dirty="0">
                          <a:latin typeface="Times New Roman"/>
                          <a:cs typeface="Times New Roman"/>
                        </a:rPr>
                        <a:t> </a:t>
                      </a:r>
                      <a:r>
                        <a:rPr sz="1400" b="1" spc="-5" dirty="0">
                          <a:latin typeface="Times New Roman"/>
                          <a:cs typeface="Times New Roman"/>
                        </a:rPr>
                        <a:t>СОНО</a:t>
                      </a:r>
                      <a:endParaRPr sz="14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1242720">
                <a:tc>
                  <a:txBody>
                    <a:bodyPr/>
                    <a:lstStyle/>
                    <a:p>
                      <a:pPr marR="56515" algn="r">
                        <a:lnSpc>
                          <a:spcPct val="100000"/>
                        </a:lnSpc>
                      </a:pPr>
                      <a:r>
                        <a:rPr sz="1000" dirty="0">
                          <a:latin typeface="Times New Roman"/>
                          <a:cs typeface="Times New Roman"/>
                        </a:rPr>
                        <a:t>49.</a:t>
                      </a: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59055">
                        <a:lnSpc>
                          <a:spcPct val="100000"/>
                        </a:lnSpc>
                        <a:spcBef>
                          <a:spcPts val="10"/>
                        </a:spcBef>
                      </a:pPr>
                      <a:r>
                        <a:rPr sz="1600" spc="-5" dirty="0">
                          <a:latin typeface="Times New Roman"/>
                          <a:cs typeface="Times New Roman"/>
                        </a:rPr>
                        <a:t>Заказчики обязаны осуществлять </a:t>
                      </a:r>
                      <a:r>
                        <a:rPr sz="1600" b="1" dirty="0">
                          <a:latin typeface="Times New Roman"/>
                          <a:cs typeface="Times New Roman"/>
                        </a:rPr>
                        <a:t>закупки у </a:t>
                      </a:r>
                      <a:r>
                        <a:rPr sz="1600" b="1" spc="-5" dirty="0">
                          <a:latin typeface="Times New Roman"/>
                          <a:cs typeface="Times New Roman"/>
                        </a:rPr>
                        <a:t>СМП, СОНО </a:t>
                      </a:r>
                      <a:r>
                        <a:rPr sz="1600" b="1" dirty="0">
                          <a:latin typeface="Times New Roman"/>
                          <a:cs typeface="Times New Roman"/>
                        </a:rPr>
                        <a:t>в объеме </a:t>
                      </a:r>
                      <a:r>
                        <a:rPr sz="1600" b="1" spc="-10" dirty="0">
                          <a:highlight>
                            <a:srgbClr val="FFFF00"/>
                          </a:highlight>
                          <a:latin typeface="Times New Roman"/>
                          <a:cs typeface="Times New Roman"/>
                        </a:rPr>
                        <a:t>не </a:t>
                      </a:r>
                      <a:r>
                        <a:rPr sz="1600" b="1" dirty="0">
                          <a:highlight>
                            <a:srgbClr val="FFFF00"/>
                          </a:highlight>
                          <a:latin typeface="Times New Roman"/>
                          <a:cs typeface="Times New Roman"/>
                        </a:rPr>
                        <a:t>менее 25 % </a:t>
                      </a:r>
                      <a:r>
                        <a:rPr sz="1600" spc="-5" dirty="0">
                          <a:latin typeface="Times New Roman"/>
                          <a:cs typeface="Times New Roman"/>
                        </a:rPr>
                        <a:t>совокупного  </a:t>
                      </a:r>
                      <a:r>
                        <a:rPr sz="1600" dirty="0">
                          <a:latin typeface="Times New Roman"/>
                          <a:cs typeface="Times New Roman"/>
                        </a:rPr>
                        <a:t>годового объема</a:t>
                      </a:r>
                      <a:r>
                        <a:rPr sz="1600" spc="-5" dirty="0">
                          <a:latin typeface="Times New Roman"/>
                          <a:cs typeface="Times New Roman"/>
                        </a:rPr>
                        <a:t> </a:t>
                      </a:r>
                      <a:r>
                        <a:rPr sz="1600" spc="-10" dirty="0">
                          <a:latin typeface="Times New Roman"/>
                          <a:cs typeface="Times New Roman"/>
                        </a:rPr>
                        <a:t>закупок.</a:t>
                      </a:r>
                      <a:endParaRPr sz="1600" dirty="0">
                        <a:latin typeface="Times New Roman"/>
                        <a:cs typeface="Times New Roman"/>
                      </a:endParaRPr>
                    </a:p>
                    <a:p>
                      <a:pPr>
                        <a:lnSpc>
                          <a:spcPct val="100000"/>
                        </a:lnSpc>
                        <a:spcBef>
                          <a:spcPts val="35"/>
                        </a:spcBef>
                      </a:pPr>
                      <a:endParaRPr sz="1600" dirty="0">
                        <a:latin typeface="Times New Roman"/>
                        <a:cs typeface="Times New Roman"/>
                      </a:endParaRPr>
                    </a:p>
                    <a:p>
                      <a:pPr marL="67945">
                        <a:lnSpc>
                          <a:spcPct val="100000"/>
                        </a:lnSpc>
                      </a:pPr>
                      <a:r>
                        <a:rPr sz="1600" i="1" dirty="0">
                          <a:latin typeface="Times New Roman"/>
                          <a:cs typeface="Times New Roman"/>
                        </a:rPr>
                        <a:t>Согласно </a:t>
                      </a:r>
                      <a:r>
                        <a:rPr sz="1600" i="1" spc="-5" dirty="0">
                          <a:latin typeface="Times New Roman"/>
                          <a:cs typeface="Times New Roman"/>
                        </a:rPr>
                        <a:t>прежней редакции закона, </a:t>
                      </a:r>
                      <a:r>
                        <a:rPr sz="1600" i="1" dirty="0">
                          <a:latin typeface="Times New Roman"/>
                          <a:cs typeface="Times New Roman"/>
                        </a:rPr>
                        <a:t>такой </a:t>
                      </a:r>
                      <a:r>
                        <a:rPr sz="1600" i="1" spc="-5" dirty="0">
                          <a:latin typeface="Times New Roman"/>
                          <a:cs typeface="Times New Roman"/>
                        </a:rPr>
                        <a:t>объем </a:t>
                      </a:r>
                      <a:r>
                        <a:rPr sz="1600" i="1" dirty="0">
                          <a:latin typeface="Times New Roman"/>
                          <a:cs typeface="Times New Roman"/>
                        </a:rPr>
                        <a:t>составляет </a:t>
                      </a:r>
                      <a:r>
                        <a:rPr sz="1600" i="1" spc="-10" dirty="0">
                          <a:latin typeface="Times New Roman"/>
                          <a:cs typeface="Times New Roman"/>
                        </a:rPr>
                        <a:t>15</a:t>
                      </a:r>
                      <a:r>
                        <a:rPr sz="1600" i="1" spc="-5" dirty="0">
                          <a:latin typeface="Times New Roman"/>
                          <a:cs typeface="Times New Roman"/>
                        </a:rPr>
                        <a:t> </a:t>
                      </a:r>
                      <a:r>
                        <a:rPr sz="1600" i="1" spc="-20" dirty="0">
                          <a:latin typeface="Times New Roman"/>
                          <a:cs typeface="Times New Roman"/>
                        </a:rPr>
                        <a:t>%.</a:t>
                      </a:r>
                      <a:endParaRPr sz="1600" dirty="0">
                        <a:latin typeface="Times New Roman"/>
                        <a:cs typeface="Times New Roman"/>
                      </a:endParaRPr>
                    </a:p>
                  </a:txBody>
                  <a:tcPr marL="0" marR="0" marT="115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40"/>
                        </a:lnSpc>
                      </a:pPr>
                      <a:r>
                        <a:rPr sz="1000" dirty="0">
                          <a:latin typeface="Times New Roman"/>
                          <a:cs typeface="Times New Roman"/>
                        </a:rPr>
                        <a:t>Часть 1 статьи</a:t>
                      </a:r>
                      <a:r>
                        <a:rPr sz="1000" spc="-45" dirty="0">
                          <a:latin typeface="Times New Roman"/>
                          <a:cs typeface="Times New Roman"/>
                        </a:rPr>
                        <a:t> </a:t>
                      </a:r>
                      <a:r>
                        <a:rPr sz="1000" spc="-10" dirty="0">
                          <a:latin typeface="Times New Roman"/>
                          <a:cs typeface="Times New Roman"/>
                        </a:rPr>
                        <a:t>30</a:t>
                      </a: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65"/>
                        </a:lnSpc>
                      </a:pPr>
                      <a:r>
                        <a:rPr sz="1000" b="1" dirty="0">
                          <a:solidFill>
                            <a:srgbClr val="00AF50"/>
                          </a:solidFill>
                          <a:latin typeface="Times New Roman"/>
                          <a:cs typeface="Times New Roman"/>
                        </a:rPr>
                        <a:t>01.01.2022</a:t>
                      </a: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993237">
                <a:tc>
                  <a:txBody>
                    <a:bodyPr/>
                    <a:lstStyle/>
                    <a:p>
                      <a:pPr marR="56515" algn="r">
                        <a:lnSpc>
                          <a:spcPct val="100000"/>
                        </a:lnSpc>
                      </a:pPr>
                      <a:r>
                        <a:rPr sz="1000" dirty="0">
                          <a:latin typeface="Times New Roman"/>
                          <a:cs typeface="Times New Roman"/>
                        </a:rPr>
                        <a:t>50.</a:t>
                      </a: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ct val="100000"/>
                        </a:lnSpc>
                      </a:pPr>
                      <a:r>
                        <a:rPr sz="1600" dirty="0">
                          <a:latin typeface="Times New Roman"/>
                          <a:cs typeface="Times New Roman"/>
                        </a:rPr>
                        <a:t>Право</a:t>
                      </a:r>
                      <a:r>
                        <a:rPr sz="1600" spc="45" dirty="0">
                          <a:latin typeface="Times New Roman"/>
                          <a:cs typeface="Times New Roman"/>
                        </a:rPr>
                        <a:t> </a:t>
                      </a:r>
                      <a:r>
                        <a:rPr sz="1600" spc="-5" dirty="0">
                          <a:latin typeface="Times New Roman"/>
                          <a:cs typeface="Times New Roman"/>
                        </a:rPr>
                        <a:t>участия</a:t>
                      </a:r>
                      <a:r>
                        <a:rPr sz="1600" spc="55" dirty="0">
                          <a:latin typeface="Times New Roman"/>
                          <a:cs typeface="Times New Roman"/>
                        </a:rPr>
                        <a:t> </a:t>
                      </a:r>
                      <a:r>
                        <a:rPr sz="1600" dirty="0">
                          <a:latin typeface="Times New Roman"/>
                          <a:cs typeface="Times New Roman"/>
                        </a:rPr>
                        <a:t>в</a:t>
                      </a:r>
                      <a:r>
                        <a:rPr sz="1600" spc="50" dirty="0">
                          <a:latin typeface="Times New Roman"/>
                          <a:cs typeface="Times New Roman"/>
                        </a:rPr>
                        <a:t> </a:t>
                      </a:r>
                      <a:r>
                        <a:rPr sz="1600" spc="-5" dirty="0">
                          <a:latin typeface="Times New Roman"/>
                          <a:cs typeface="Times New Roman"/>
                        </a:rPr>
                        <a:t>закупке</a:t>
                      </a:r>
                      <a:r>
                        <a:rPr sz="1600" spc="60" dirty="0">
                          <a:latin typeface="Times New Roman"/>
                          <a:cs typeface="Times New Roman"/>
                        </a:rPr>
                        <a:t> </a:t>
                      </a:r>
                      <a:r>
                        <a:rPr sz="1600" dirty="0">
                          <a:latin typeface="Times New Roman"/>
                          <a:cs typeface="Times New Roman"/>
                        </a:rPr>
                        <a:t>только</a:t>
                      </a:r>
                      <a:r>
                        <a:rPr sz="1600" spc="50" dirty="0">
                          <a:latin typeface="Times New Roman"/>
                          <a:cs typeface="Times New Roman"/>
                        </a:rPr>
                        <a:t> </a:t>
                      </a:r>
                      <a:r>
                        <a:rPr sz="1600" spc="-5" dirty="0">
                          <a:latin typeface="Times New Roman"/>
                          <a:cs typeface="Times New Roman"/>
                        </a:rPr>
                        <a:t>участников,</a:t>
                      </a:r>
                      <a:r>
                        <a:rPr sz="1600" spc="55" dirty="0">
                          <a:latin typeface="Times New Roman"/>
                          <a:cs typeface="Times New Roman"/>
                        </a:rPr>
                        <a:t> </a:t>
                      </a:r>
                      <a:r>
                        <a:rPr sz="1600" dirty="0">
                          <a:latin typeface="Times New Roman"/>
                          <a:cs typeface="Times New Roman"/>
                        </a:rPr>
                        <a:t>относящихся</a:t>
                      </a:r>
                      <a:r>
                        <a:rPr sz="1600" spc="45" dirty="0">
                          <a:latin typeface="Times New Roman"/>
                          <a:cs typeface="Times New Roman"/>
                        </a:rPr>
                        <a:t> </a:t>
                      </a:r>
                      <a:r>
                        <a:rPr sz="1600" dirty="0">
                          <a:latin typeface="Times New Roman"/>
                          <a:cs typeface="Times New Roman"/>
                        </a:rPr>
                        <a:t>к</a:t>
                      </a:r>
                      <a:r>
                        <a:rPr sz="1600" spc="50" dirty="0">
                          <a:latin typeface="Times New Roman"/>
                          <a:cs typeface="Times New Roman"/>
                        </a:rPr>
                        <a:t> </a:t>
                      </a:r>
                      <a:r>
                        <a:rPr sz="1600" spc="-5" dirty="0">
                          <a:latin typeface="Times New Roman"/>
                          <a:cs typeface="Times New Roman"/>
                        </a:rPr>
                        <a:t>СМП</a:t>
                      </a:r>
                      <a:r>
                        <a:rPr sz="1600" spc="55" dirty="0">
                          <a:latin typeface="Times New Roman"/>
                          <a:cs typeface="Times New Roman"/>
                        </a:rPr>
                        <a:t> </a:t>
                      </a:r>
                      <a:r>
                        <a:rPr sz="1600" dirty="0">
                          <a:latin typeface="Times New Roman"/>
                          <a:cs typeface="Times New Roman"/>
                        </a:rPr>
                        <a:t>и</a:t>
                      </a:r>
                      <a:r>
                        <a:rPr sz="1600" spc="45" dirty="0">
                          <a:latin typeface="Times New Roman"/>
                          <a:cs typeface="Times New Roman"/>
                        </a:rPr>
                        <a:t> </a:t>
                      </a:r>
                      <a:r>
                        <a:rPr sz="1600" spc="-5" dirty="0">
                          <a:latin typeface="Times New Roman"/>
                          <a:cs typeface="Times New Roman"/>
                        </a:rPr>
                        <a:t>СОНО,</a:t>
                      </a:r>
                      <a:r>
                        <a:rPr sz="1600" spc="55" dirty="0">
                          <a:latin typeface="Times New Roman"/>
                          <a:cs typeface="Times New Roman"/>
                        </a:rPr>
                        <a:t> </a:t>
                      </a:r>
                      <a:r>
                        <a:rPr sz="1600" dirty="0" err="1">
                          <a:latin typeface="Times New Roman"/>
                          <a:cs typeface="Times New Roman"/>
                        </a:rPr>
                        <a:t>рассматривается</a:t>
                      </a:r>
                      <a:r>
                        <a:rPr sz="1600" spc="40" dirty="0">
                          <a:latin typeface="Times New Roman"/>
                          <a:cs typeface="Times New Roman"/>
                        </a:rPr>
                        <a:t> </a:t>
                      </a:r>
                      <a:r>
                        <a:rPr sz="1600" spc="-5" dirty="0" err="1">
                          <a:latin typeface="Times New Roman"/>
                          <a:cs typeface="Times New Roman"/>
                        </a:rPr>
                        <a:t>как</a:t>
                      </a:r>
                      <a:r>
                        <a:rPr lang="ru-RU" sz="1600" spc="-5" dirty="0">
                          <a:latin typeface="Times New Roman"/>
                          <a:cs typeface="Times New Roman"/>
                        </a:rPr>
                        <a:t> </a:t>
                      </a:r>
                      <a:r>
                        <a:rPr sz="1600" b="1" spc="-5" dirty="0" err="1">
                          <a:latin typeface="Times New Roman"/>
                          <a:cs typeface="Times New Roman"/>
                        </a:rPr>
                        <a:t>преимущество</a:t>
                      </a:r>
                      <a:r>
                        <a:rPr sz="1600" b="1" spc="-5" dirty="0">
                          <a:latin typeface="Times New Roman"/>
                          <a:cs typeface="Times New Roman"/>
                        </a:rPr>
                        <a:t> </a:t>
                      </a:r>
                      <a:r>
                        <a:rPr sz="1600" spc="-5" dirty="0">
                          <a:latin typeface="Times New Roman"/>
                          <a:cs typeface="Times New Roman"/>
                        </a:rPr>
                        <a:t>таким участникам, </a:t>
                      </a:r>
                      <a:r>
                        <a:rPr sz="1600" b="1" dirty="0">
                          <a:latin typeface="Times New Roman"/>
                          <a:cs typeface="Times New Roman"/>
                        </a:rPr>
                        <a:t>а </a:t>
                      </a:r>
                      <a:r>
                        <a:rPr sz="1600" b="1" spc="-5" dirty="0">
                          <a:latin typeface="Times New Roman"/>
                          <a:cs typeface="Times New Roman"/>
                        </a:rPr>
                        <a:t>не как </a:t>
                      </a:r>
                      <a:r>
                        <a:rPr sz="1600" b="1" dirty="0">
                          <a:latin typeface="Times New Roman"/>
                          <a:cs typeface="Times New Roman"/>
                        </a:rPr>
                        <a:t>ограничение </a:t>
                      </a:r>
                      <a:r>
                        <a:rPr sz="1600" dirty="0">
                          <a:latin typeface="Times New Roman"/>
                          <a:cs typeface="Times New Roman"/>
                        </a:rPr>
                        <a:t>в </a:t>
                      </a:r>
                      <a:r>
                        <a:rPr sz="1600" spc="-5" dirty="0">
                          <a:latin typeface="Times New Roman"/>
                          <a:cs typeface="Times New Roman"/>
                        </a:rPr>
                        <a:t>отношении участников закупки  (терминологическая </a:t>
                      </a:r>
                      <a:r>
                        <a:rPr sz="1600" dirty="0">
                          <a:latin typeface="Times New Roman"/>
                          <a:cs typeface="Times New Roman"/>
                        </a:rPr>
                        <a:t>поправка).</a:t>
                      </a: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40"/>
                        </a:lnSpc>
                      </a:pPr>
                      <a:r>
                        <a:rPr sz="1000" dirty="0">
                          <a:latin typeface="Times New Roman"/>
                          <a:cs typeface="Times New Roman"/>
                        </a:rPr>
                        <a:t>Часть 3 статьи</a:t>
                      </a:r>
                      <a:r>
                        <a:rPr sz="1000" spc="-45" dirty="0">
                          <a:latin typeface="Times New Roman"/>
                          <a:cs typeface="Times New Roman"/>
                        </a:rPr>
                        <a:t> </a:t>
                      </a:r>
                      <a:r>
                        <a:rPr sz="1000" spc="-10" dirty="0">
                          <a:latin typeface="Times New Roman"/>
                          <a:cs typeface="Times New Roman"/>
                        </a:rPr>
                        <a:t>30</a:t>
                      </a: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65"/>
                        </a:lnSpc>
                      </a:pPr>
                      <a:r>
                        <a:rPr sz="1000" b="1" dirty="0">
                          <a:solidFill>
                            <a:srgbClr val="00AF50"/>
                          </a:solidFill>
                          <a:latin typeface="Times New Roman"/>
                          <a:cs typeface="Times New Roman"/>
                        </a:rPr>
                        <a:t>01.01.2022</a:t>
                      </a:r>
                      <a:endParaRPr sz="10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bl>
          </a:graphicData>
        </a:graphic>
      </p:graphicFrame>
      <p:pic>
        <p:nvPicPr>
          <p:cNvPr id="1026" name="Picture 2" descr="самостоятельно занятый мужчина механик, работающий в гараже">
            <a:extLst>
              <a:ext uri="{FF2B5EF4-FFF2-40B4-BE49-F238E27FC236}">
                <a16:creationId xmlns:a16="http://schemas.microsoft.com/office/drawing/2014/main" id="{0E7BCDAC-6BB9-4B1C-8985-6CCBBDF8A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642" y="3120467"/>
            <a:ext cx="24384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Бесплатное стоковое фото с Аппетитный, аромат, в помещении">
            <a:extLst>
              <a:ext uri="{FF2B5EF4-FFF2-40B4-BE49-F238E27FC236}">
                <a16:creationId xmlns:a16="http://schemas.microsoft.com/office/drawing/2014/main" id="{440E58A1-E857-4781-9AA0-6027570B8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5886" y="3080501"/>
            <a:ext cx="2465044" cy="36975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rmAutofit fontScale="90000"/>
          </a:bodyPr>
          <a:lstStyle/>
          <a:p>
            <a:r>
              <a:rPr lang="ru-RU" dirty="0"/>
              <a:t>Закупки для СМП и СОНО</a:t>
            </a:r>
          </a:p>
        </p:txBody>
      </p:sp>
      <p:sp>
        <p:nvSpPr>
          <p:cNvPr id="13" name="Прямоугольник 12">
            <a:extLst>
              <a:ext uri="{FF2B5EF4-FFF2-40B4-BE49-F238E27FC236}">
                <a16:creationId xmlns:a16="http://schemas.microsoft.com/office/drawing/2014/main" id="{7E7DB970-7925-4745-B74B-795BA5A51BD2}"/>
              </a:ext>
            </a:extLst>
          </p:cNvPr>
          <p:cNvSpPr/>
          <p:nvPr/>
        </p:nvSpPr>
        <p:spPr>
          <a:xfrm>
            <a:off x="1543050" y="1618891"/>
            <a:ext cx="1858518" cy="458938"/>
          </a:xfrm>
          <a:prstGeom prst="rect">
            <a:avLst/>
          </a:prstGeom>
          <a:solidFill>
            <a:schemeClr val="accent3">
              <a:alpha val="7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dirty="0"/>
              <a:t>15 % СГОЗ</a:t>
            </a:r>
          </a:p>
        </p:txBody>
      </p:sp>
      <p:sp>
        <p:nvSpPr>
          <p:cNvPr id="14" name="Прямоугольник 13">
            <a:extLst>
              <a:ext uri="{FF2B5EF4-FFF2-40B4-BE49-F238E27FC236}">
                <a16:creationId xmlns:a16="http://schemas.microsoft.com/office/drawing/2014/main" id="{822A433B-A2C5-429B-9ECB-CDBDB3873DCE}"/>
              </a:ext>
            </a:extLst>
          </p:cNvPr>
          <p:cNvSpPr/>
          <p:nvPr/>
        </p:nvSpPr>
        <p:spPr>
          <a:xfrm>
            <a:off x="4579118" y="1618891"/>
            <a:ext cx="1858518" cy="458938"/>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25 % СГОЗ</a:t>
            </a:r>
          </a:p>
        </p:txBody>
      </p:sp>
      <p:cxnSp>
        <p:nvCxnSpPr>
          <p:cNvPr id="15" name="Прямая со стрелкой 14">
            <a:extLst>
              <a:ext uri="{FF2B5EF4-FFF2-40B4-BE49-F238E27FC236}">
                <a16:creationId xmlns:a16="http://schemas.microsoft.com/office/drawing/2014/main" id="{2DA7FCFA-090E-4853-85E6-05C62E21C7D6}"/>
              </a:ext>
            </a:extLst>
          </p:cNvPr>
          <p:cNvCxnSpPr>
            <a:cxnSpLocks/>
            <a:stCxn id="13" idx="3"/>
            <a:endCxn id="14" idx="1"/>
          </p:cNvCxnSpPr>
          <p:nvPr/>
        </p:nvCxnSpPr>
        <p:spPr>
          <a:xfrm>
            <a:off x="3401568" y="1848360"/>
            <a:ext cx="1177550"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7" name="Полилиния 337">
            <a:extLst>
              <a:ext uri="{FF2B5EF4-FFF2-40B4-BE49-F238E27FC236}">
                <a16:creationId xmlns:a16="http://schemas.microsoft.com/office/drawing/2014/main" id="{536150AD-43BC-47BB-8216-5FEA318BC74A}"/>
              </a:ext>
            </a:extLst>
          </p:cNvPr>
          <p:cNvSpPr>
            <a:spLocks noChangeAspect="1"/>
          </p:cNvSpPr>
          <p:nvPr/>
        </p:nvSpPr>
        <p:spPr>
          <a:xfrm>
            <a:off x="3734400" y="1885842"/>
            <a:ext cx="511887" cy="511888"/>
          </a:xfrm>
          <a:custGeom>
            <a:avLst/>
            <a:gdLst>
              <a:gd name="connsiteX0" fmla="*/ 475472 w 719998"/>
              <a:gd name="connsiteY0" fmla="*/ 361864 h 720000"/>
              <a:gd name="connsiteX1" fmla="*/ 420611 w 719998"/>
              <a:gd name="connsiteY1" fmla="*/ 416724 h 720000"/>
              <a:gd name="connsiteX2" fmla="*/ 475472 w 719998"/>
              <a:gd name="connsiteY2" fmla="*/ 471585 h 720000"/>
              <a:gd name="connsiteX3" fmla="*/ 530332 w 719998"/>
              <a:gd name="connsiteY3" fmla="*/ 416724 h 720000"/>
              <a:gd name="connsiteX4" fmla="*/ 475472 w 719998"/>
              <a:gd name="connsiteY4" fmla="*/ 361864 h 720000"/>
              <a:gd name="connsiteX5" fmla="*/ 475472 w 719998"/>
              <a:gd name="connsiteY5" fmla="*/ 340559 h 720000"/>
              <a:gd name="connsiteX6" fmla="*/ 551638 w 719998"/>
              <a:gd name="connsiteY6" fmla="*/ 416726 h 720000"/>
              <a:gd name="connsiteX7" fmla="*/ 475472 w 719998"/>
              <a:gd name="connsiteY7" fmla="*/ 492892 h 720000"/>
              <a:gd name="connsiteX8" fmla="*/ 399305 w 719998"/>
              <a:gd name="connsiteY8" fmla="*/ 416726 h 720000"/>
              <a:gd name="connsiteX9" fmla="*/ 475472 w 719998"/>
              <a:gd name="connsiteY9" fmla="*/ 340559 h 720000"/>
              <a:gd name="connsiteX10" fmla="*/ 244529 w 719998"/>
              <a:gd name="connsiteY10" fmla="*/ 248414 h 720000"/>
              <a:gd name="connsiteX11" fmla="*/ 189668 w 719998"/>
              <a:gd name="connsiteY11" fmla="*/ 303274 h 720000"/>
              <a:gd name="connsiteX12" fmla="*/ 244529 w 719998"/>
              <a:gd name="connsiteY12" fmla="*/ 358135 h 720000"/>
              <a:gd name="connsiteX13" fmla="*/ 299389 w 719998"/>
              <a:gd name="connsiteY13" fmla="*/ 303274 h 720000"/>
              <a:gd name="connsiteX14" fmla="*/ 244529 w 719998"/>
              <a:gd name="connsiteY14" fmla="*/ 248414 h 720000"/>
              <a:gd name="connsiteX15" fmla="*/ 244529 w 719998"/>
              <a:gd name="connsiteY15" fmla="*/ 227109 h 720000"/>
              <a:gd name="connsiteX16" fmla="*/ 320695 w 719998"/>
              <a:gd name="connsiteY16" fmla="*/ 303276 h 720000"/>
              <a:gd name="connsiteX17" fmla="*/ 244529 w 719998"/>
              <a:gd name="connsiteY17" fmla="*/ 379442 h 720000"/>
              <a:gd name="connsiteX18" fmla="*/ 168362 w 719998"/>
              <a:gd name="connsiteY18" fmla="*/ 303276 h 720000"/>
              <a:gd name="connsiteX19" fmla="*/ 244529 w 719998"/>
              <a:gd name="connsiteY19" fmla="*/ 227109 h 720000"/>
              <a:gd name="connsiteX20" fmla="*/ 441655 w 719998"/>
              <a:gd name="connsiteY20" fmla="*/ 204631 h 720000"/>
              <a:gd name="connsiteX21" fmla="*/ 446130 w 719998"/>
              <a:gd name="connsiteY21" fmla="*/ 219018 h 720000"/>
              <a:gd name="connsiteX22" fmla="*/ 292733 w 719998"/>
              <a:gd name="connsiteY22" fmla="*/ 510899 h 720000"/>
              <a:gd name="connsiteX23" fmla="*/ 283293 w 719998"/>
              <a:gd name="connsiteY23" fmla="*/ 516597 h 720000"/>
              <a:gd name="connsiteX24" fmla="*/ 278346 w 719998"/>
              <a:gd name="connsiteY24" fmla="*/ 515372 h 720000"/>
              <a:gd name="connsiteX25" fmla="*/ 273873 w 719998"/>
              <a:gd name="connsiteY25" fmla="*/ 500986 h 720000"/>
              <a:gd name="connsiteX26" fmla="*/ 427269 w 719998"/>
              <a:gd name="connsiteY26" fmla="*/ 209106 h 720000"/>
              <a:gd name="connsiteX27" fmla="*/ 441655 w 719998"/>
              <a:gd name="connsiteY27" fmla="*/ 204631 h 720000"/>
              <a:gd name="connsiteX28" fmla="*/ 360001 w 719998"/>
              <a:gd name="connsiteY28" fmla="*/ 53976 h 720000"/>
              <a:gd name="connsiteX29" fmla="*/ 666026 w 719998"/>
              <a:gd name="connsiteY29" fmla="*/ 360001 h 720000"/>
              <a:gd name="connsiteX30" fmla="*/ 360002 w 719998"/>
              <a:gd name="connsiteY30" fmla="*/ 666026 h 720000"/>
              <a:gd name="connsiteX31" fmla="*/ 298406 w 719998"/>
              <a:gd name="connsiteY31" fmla="*/ 659798 h 720000"/>
              <a:gd name="connsiteX32" fmla="*/ 290112 w 719998"/>
              <a:gd name="connsiteY32" fmla="*/ 647220 h 720000"/>
              <a:gd name="connsiteX33" fmla="*/ 302688 w 719998"/>
              <a:gd name="connsiteY33" fmla="*/ 638925 h 720000"/>
              <a:gd name="connsiteX34" fmla="*/ 360001 w 719998"/>
              <a:gd name="connsiteY34" fmla="*/ 644720 h 720000"/>
              <a:gd name="connsiteX35" fmla="*/ 644719 w 719998"/>
              <a:gd name="connsiteY35" fmla="*/ 360001 h 720000"/>
              <a:gd name="connsiteX36" fmla="*/ 360001 w 719998"/>
              <a:gd name="connsiteY36" fmla="*/ 75282 h 720000"/>
              <a:gd name="connsiteX37" fmla="*/ 75282 w 719998"/>
              <a:gd name="connsiteY37" fmla="*/ 360001 h 720000"/>
              <a:gd name="connsiteX38" fmla="*/ 268111 w 719998"/>
              <a:gd name="connsiteY38" fmla="*/ 629509 h 720000"/>
              <a:gd name="connsiteX39" fmla="*/ 274745 w 719998"/>
              <a:gd name="connsiteY39" fmla="*/ 643035 h 720000"/>
              <a:gd name="connsiteX40" fmla="*/ 261218 w 719998"/>
              <a:gd name="connsiteY40" fmla="*/ 649669 h 720000"/>
              <a:gd name="connsiteX41" fmla="*/ 53976 w 719998"/>
              <a:gd name="connsiteY41" fmla="*/ 360001 h 720000"/>
              <a:gd name="connsiteX42" fmla="*/ 360001 w 719998"/>
              <a:gd name="connsiteY42" fmla="*/ 53976 h 720000"/>
              <a:gd name="connsiteX43" fmla="*/ 360001 w 719998"/>
              <a:gd name="connsiteY43" fmla="*/ 0 h 720000"/>
              <a:gd name="connsiteX44" fmla="*/ 524902 w 719998"/>
              <a:gd name="connsiteY44" fmla="*/ 39793 h 720000"/>
              <a:gd name="connsiteX45" fmla="*/ 529479 w 719998"/>
              <a:gd name="connsiteY45" fmla="*/ 54146 h 720000"/>
              <a:gd name="connsiteX46" fmla="*/ 515126 w 719998"/>
              <a:gd name="connsiteY46" fmla="*/ 58724 h 720000"/>
              <a:gd name="connsiteX47" fmla="*/ 360001 w 719998"/>
              <a:gd name="connsiteY47" fmla="*/ 21306 h 720000"/>
              <a:gd name="connsiteX48" fmla="*/ 120507 w 719998"/>
              <a:gd name="connsiteY48" fmla="*/ 120507 h 720000"/>
              <a:gd name="connsiteX49" fmla="*/ 21306 w 719998"/>
              <a:gd name="connsiteY49" fmla="*/ 360001 h 720000"/>
              <a:gd name="connsiteX50" fmla="*/ 120509 w 719998"/>
              <a:gd name="connsiteY50" fmla="*/ 599491 h 720000"/>
              <a:gd name="connsiteX51" fmla="*/ 360002 w 719998"/>
              <a:gd name="connsiteY51" fmla="*/ 698692 h 720000"/>
              <a:gd name="connsiteX52" fmla="*/ 599494 w 719998"/>
              <a:gd name="connsiteY52" fmla="*/ 599491 h 720000"/>
              <a:gd name="connsiteX53" fmla="*/ 698695 w 719998"/>
              <a:gd name="connsiteY53" fmla="*/ 359998 h 720000"/>
              <a:gd name="connsiteX54" fmla="*/ 599494 w 719998"/>
              <a:gd name="connsiteY54" fmla="*/ 120506 h 720000"/>
              <a:gd name="connsiteX55" fmla="*/ 547792 w 719998"/>
              <a:gd name="connsiteY55" fmla="*/ 78003 h 720000"/>
              <a:gd name="connsiteX56" fmla="*/ 544861 w 719998"/>
              <a:gd name="connsiteY56" fmla="*/ 63225 h 720000"/>
              <a:gd name="connsiteX57" fmla="*/ 559639 w 719998"/>
              <a:gd name="connsiteY57" fmla="*/ 60294 h 720000"/>
              <a:gd name="connsiteX58" fmla="*/ 614560 w 719998"/>
              <a:gd name="connsiteY58" fmla="*/ 105441 h 720000"/>
              <a:gd name="connsiteX59" fmla="*/ 719998 w 719998"/>
              <a:gd name="connsiteY59" fmla="*/ 360001 h 720000"/>
              <a:gd name="connsiteX60" fmla="*/ 614558 w 719998"/>
              <a:gd name="connsiteY60" fmla="*/ 614559 h 720000"/>
              <a:gd name="connsiteX61" fmla="*/ 360000 w 719998"/>
              <a:gd name="connsiteY61" fmla="*/ 720000 h 720000"/>
              <a:gd name="connsiteX62" fmla="*/ 105441 w 719998"/>
              <a:gd name="connsiteY62" fmla="*/ 614559 h 720000"/>
              <a:gd name="connsiteX63" fmla="*/ 0 w 719998"/>
              <a:gd name="connsiteY63" fmla="*/ 360001 h 720000"/>
              <a:gd name="connsiteX64" fmla="*/ 105441 w 719998"/>
              <a:gd name="connsiteY64" fmla="*/ 105441 h 720000"/>
              <a:gd name="connsiteX65" fmla="*/ 360001 w 719998"/>
              <a:gd name="connsiteY65"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19998" h="720000">
                <a:moveTo>
                  <a:pt x="475472" y="361864"/>
                </a:moveTo>
                <a:cubicBezTo>
                  <a:pt x="445220" y="361864"/>
                  <a:pt x="420611" y="386474"/>
                  <a:pt x="420611" y="416724"/>
                </a:cubicBezTo>
                <a:cubicBezTo>
                  <a:pt x="420611" y="446976"/>
                  <a:pt x="445222" y="471585"/>
                  <a:pt x="475472" y="471585"/>
                </a:cubicBezTo>
                <a:cubicBezTo>
                  <a:pt x="505722" y="471585"/>
                  <a:pt x="530332" y="446976"/>
                  <a:pt x="530332" y="416724"/>
                </a:cubicBezTo>
                <a:cubicBezTo>
                  <a:pt x="530332" y="386473"/>
                  <a:pt x="505720" y="361864"/>
                  <a:pt x="475472" y="361864"/>
                </a:cubicBezTo>
                <a:close/>
                <a:moveTo>
                  <a:pt x="475472" y="340559"/>
                </a:moveTo>
                <a:cubicBezTo>
                  <a:pt x="517471" y="340559"/>
                  <a:pt x="551638" y="374727"/>
                  <a:pt x="551638" y="416726"/>
                </a:cubicBezTo>
                <a:cubicBezTo>
                  <a:pt x="551638" y="458725"/>
                  <a:pt x="517469" y="492892"/>
                  <a:pt x="475472" y="492892"/>
                </a:cubicBezTo>
                <a:cubicBezTo>
                  <a:pt x="433473" y="492892"/>
                  <a:pt x="399305" y="458723"/>
                  <a:pt x="399305" y="416726"/>
                </a:cubicBezTo>
                <a:cubicBezTo>
                  <a:pt x="399305" y="374727"/>
                  <a:pt x="433473" y="340559"/>
                  <a:pt x="475472" y="340559"/>
                </a:cubicBezTo>
                <a:close/>
                <a:moveTo>
                  <a:pt x="244529" y="248414"/>
                </a:moveTo>
                <a:cubicBezTo>
                  <a:pt x="214277" y="248414"/>
                  <a:pt x="189668" y="273026"/>
                  <a:pt x="189668" y="303274"/>
                </a:cubicBezTo>
                <a:cubicBezTo>
                  <a:pt x="189668" y="333526"/>
                  <a:pt x="214280" y="358135"/>
                  <a:pt x="244529" y="358135"/>
                </a:cubicBezTo>
                <a:cubicBezTo>
                  <a:pt x="274779" y="358135"/>
                  <a:pt x="299389" y="333526"/>
                  <a:pt x="299389" y="303274"/>
                </a:cubicBezTo>
                <a:cubicBezTo>
                  <a:pt x="299389" y="273023"/>
                  <a:pt x="274779" y="248414"/>
                  <a:pt x="244529" y="248414"/>
                </a:cubicBezTo>
                <a:close/>
                <a:moveTo>
                  <a:pt x="244529" y="227109"/>
                </a:moveTo>
                <a:cubicBezTo>
                  <a:pt x="286528" y="227109"/>
                  <a:pt x="320695" y="261278"/>
                  <a:pt x="320695" y="303276"/>
                </a:cubicBezTo>
                <a:cubicBezTo>
                  <a:pt x="320695" y="345275"/>
                  <a:pt x="286528" y="379442"/>
                  <a:pt x="244529" y="379442"/>
                </a:cubicBezTo>
                <a:cubicBezTo>
                  <a:pt x="202530" y="379442"/>
                  <a:pt x="168362" y="345275"/>
                  <a:pt x="168362" y="303276"/>
                </a:cubicBezTo>
                <a:cubicBezTo>
                  <a:pt x="168362" y="261277"/>
                  <a:pt x="202531" y="227109"/>
                  <a:pt x="244529" y="227109"/>
                </a:cubicBezTo>
                <a:close/>
                <a:moveTo>
                  <a:pt x="441655" y="204631"/>
                </a:moveTo>
                <a:cubicBezTo>
                  <a:pt x="446864" y="207369"/>
                  <a:pt x="448867" y="213808"/>
                  <a:pt x="446130" y="219018"/>
                </a:cubicBezTo>
                <a:lnTo>
                  <a:pt x="292733" y="510899"/>
                </a:lnTo>
                <a:cubicBezTo>
                  <a:pt x="290827" y="514524"/>
                  <a:pt x="287124" y="516597"/>
                  <a:pt x="283293" y="516597"/>
                </a:cubicBezTo>
                <a:cubicBezTo>
                  <a:pt x="281623" y="516597"/>
                  <a:pt x="279927" y="516203"/>
                  <a:pt x="278346" y="515372"/>
                </a:cubicBezTo>
                <a:cubicBezTo>
                  <a:pt x="273137" y="512634"/>
                  <a:pt x="271135" y="506194"/>
                  <a:pt x="273873" y="500986"/>
                </a:cubicBezTo>
                <a:lnTo>
                  <a:pt x="427269" y="209106"/>
                </a:lnTo>
                <a:cubicBezTo>
                  <a:pt x="430005" y="203897"/>
                  <a:pt x="436447" y="201894"/>
                  <a:pt x="441655" y="204631"/>
                </a:cubicBezTo>
                <a:close/>
                <a:moveTo>
                  <a:pt x="360001" y="53976"/>
                </a:moveTo>
                <a:cubicBezTo>
                  <a:pt x="528742" y="53976"/>
                  <a:pt x="666026" y="191257"/>
                  <a:pt x="666026" y="360001"/>
                </a:cubicBezTo>
                <a:cubicBezTo>
                  <a:pt x="666026" y="528744"/>
                  <a:pt x="528744" y="666026"/>
                  <a:pt x="360002" y="666026"/>
                </a:cubicBezTo>
                <a:cubicBezTo>
                  <a:pt x="339276" y="666026"/>
                  <a:pt x="318553" y="663931"/>
                  <a:pt x="298406" y="659798"/>
                </a:cubicBezTo>
                <a:cubicBezTo>
                  <a:pt x="292642" y="658615"/>
                  <a:pt x="288929" y="652985"/>
                  <a:pt x="290112" y="647220"/>
                </a:cubicBezTo>
                <a:cubicBezTo>
                  <a:pt x="291295" y="641456"/>
                  <a:pt x="296925" y="637751"/>
                  <a:pt x="302688" y="638925"/>
                </a:cubicBezTo>
                <a:cubicBezTo>
                  <a:pt x="321429" y="642770"/>
                  <a:pt x="340710" y="644720"/>
                  <a:pt x="360001" y="644720"/>
                </a:cubicBezTo>
                <a:cubicBezTo>
                  <a:pt x="516995" y="644720"/>
                  <a:pt x="644719" y="516996"/>
                  <a:pt x="644719" y="360001"/>
                </a:cubicBezTo>
                <a:cubicBezTo>
                  <a:pt x="644719" y="203006"/>
                  <a:pt x="516995" y="75282"/>
                  <a:pt x="360001" y="75282"/>
                </a:cubicBezTo>
                <a:cubicBezTo>
                  <a:pt x="203006" y="75282"/>
                  <a:pt x="75282" y="203006"/>
                  <a:pt x="75282" y="360001"/>
                </a:cubicBezTo>
                <a:cubicBezTo>
                  <a:pt x="75282" y="481765"/>
                  <a:pt x="152774" y="590072"/>
                  <a:pt x="268111" y="629509"/>
                </a:cubicBezTo>
                <a:cubicBezTo>
                  <a:pt x="273677" y="631413"/>
                  <a:pt x="276649" y="637470"/>
                  <a:pt x="274745" y="643035"/>
                </a:cubicBezTo>
                <a:cubicBezTo>
                  <a:pt x="272841" y="648603"/>
                  <a:pt x="266782" y="651573"/>
                  <a:pt x="261218" y="649669"/>
                </a:cubicBezTo>
                <a:cubicBezTo>
                  <a:pt x="137260" y="607284"/>
                  <a:pt x="53976" y="490876"/>
                  <a:pt x="53976" y="360001"/>
                </a:cubicBezTo>
                <a:cubicBezTo>
                  <a:pt x="53976" y="191257"/>
                  <a:pt x="191258" y="53976"/>
                  <a:pt x="360001" y="53976"/>
                </a:cubicBezTo>
                <a:close/>
                <a:moveTo>
                  <a:pt x="360001" y="0"/>
                </a:moveTo>
                <a:cubicBezTo>
                  <a:pt x="417465" y="0"/>
                  <a:pt x="474485" y="13762"/>
                  <a:pt x="524902" y="39793"/>
                </a:cubicBezTo>
                <a:cubicBezTo>
                  <a:pt x="530131" y="42491"/>
                  <a:pt x="532178" y="48919"/>
                  <a:pt x="529479" y="54146"/>
                </a:cubicBezTo>
                <a:cubicBezTo>
                  <a:pt x="526781" y="59375"/>
                  <a:pt x="520356" y="61422"/>
                  <a:pt x="515126" y="58724"/>
                </a:cubicBezTo>
                <a:cubicBezTo>
                  <a:pt x="467042" y="33895"/>
                  <a:pt x="414850" y="21306"/>
                  <a:pt x="360001" y="21306"/>
                </a:cubicBezTo>
                <a:cubicBezTo>
                  <a:pt x="269532" y="21306"/>
                  <a:pt x="184478" y="56535"/>
                  <a:pt x="120507" y="120507"/>
                </a:cubicBezTo>
                <a:cubicBezTo>
                  <a:pt x="56537" y="184479"/>
                  <a:pt x="21306" y="269533"/>
                  <a:pt x="21306" y="360001"/>
                </a:cubicBezTo>
                <a:cubicBezTo>
                  <a:pt x="21306" y="450469"/>
                  <a:pt x="56537" y="535522"/>
                  <a:pt x="120509" y="599491"/>
                </a:cubicBezTo>
                <a:cubicBezTo>
                  <a:pt x="184479" y="663461"/>
                  <a:pt x="269535" y="698692"/>
                  <a:pt x="360002" y="698692"/>
                </a:cubicBezTo>
                <a:cubicBezTo>
                  <a:pt x="450469" y="698692"/>
                  <a:pt x="535524" y="663461"/>
                  <a:pt x="599494" y="599491"/>
                </a:cubicBezTo>
                <a:cubicBezTo>
                  <a:pt x="663464" y="535521"/>
                  <a:pt x="698695" y="450465"/>
                  <a:pt x="698695" y="359998"/>
                </a:cubicBezTo>
                <a:cubicBezTo>
                  <a:pt x="698695" y="269531"/>
                  <a:pt x="663464" y="184476"/>
                  <a:pt x="599494" y="120506"/>
                </a:cubicBezTo>
                <a:cubicBezTo>
                  <a:pt x="583631" y="104643"/>
                  <a:pt x="566236" y="90343"/>
                  <a:pt x="547792" y="78003"/>
                </a:cubicBezTo>
                <a:cubicBezTo>
                  <a:pt x="542901" y="74732"/>
                  <a:pt x="541590" y="68115"/>
                  <a:pt x="544861" y="63225"/>
                </a:cubicBezTo>
                <a:cubicBezTo>
                  <a:pt x="548132" y="58334"/>
                  <a:pt x="554748" y="57022"/>
                  <a:pt x="559639" y="60294"/>
                </a:cubicBezTo>
                <a:cubicBezTo>
                  <a:pt x="579238" y="73406"/>
                  <a:pt x="597716" y="88597"/>
                  <a:pt x="614560" y="105441"/>
                </a:cubicBezTo>
                <a:cubicBezTo>
                  <a:pt x="682555" y="173437"/>
                  <a:pt x="720001" y="263842"/>
                  <a:pt x="719998" y="360001"/>
                </a:cubicBezTo>
                <a:cubicBezTo>
                  <a:pt x="719998" y="456159"/>
                  <a:pt x="682553" y="546564"/>
                  <a:pt x="614558" y="614559"/>
                </a:cubicBezTo>
                <a:cubicBezTo>
                  <a:pt x="546563" y="682554"/>
                  <a:pt x="456158" y="720000"/>
                  <a:pt x="360000" y="720000"/>
                </a:cubicBezTo>
                <a:cubicBezTo>
                  <a:pt x="263841" y="720000"/>
                  <a:pt x="173436" y="682554"/>
                  <a:pt x="105441" y="614559"/>
                </a:cubicBezTo>
                <a:cubicBezTo>
                  <a:pt x="37446" y="546564"/>
                  <a:pt x="0" y="456160"/>
                  <a:pt x="0" y="360001"/>
                </a:cubicBezTo>
                <a:cubicBezTo>
                  <a:pt x="0" y="263842"/>
                  <a:pt x="37444" y="173436"/>
                  <a:pt x="105441" y="105441"/>
                </a:cubicBezTo>
                <a:cubicBezTo>
                  <a:pt x="173437" y="37446"/>
                  <a:pt x="263841" y="0"/>
                  <a:pt x="360001" y="0"/>
                </a:cubicBezTo>
                <a:close/>
              </a:path>
            </a:pathLst>
          </a:custGeom>
          <a:solidFill>
            <a:schemeClr val="bg2">
              <a:lumMod val="50000"/>
            </a:schemeClr>
          </a:solidFill>
          <a:ln w="1395" cap="flat">
            <a:no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21" name="Прямоугольник 20">
            <a:extLst>
              <a:ext uri="{FF2B5EF4-FFF2-40B4-BE49-F238E27FC236}">
                <a16:creationId xmlns:a16="http://schemas.microsoft.com/office/drawing/2014/main" id="{F2B33A35-F78E-45E8-BA69-D1B74F97C888}"/>
              </a:ext>
            </a:extLst>
          </p:cNvPr>
          <p:cNvSpPr/>
          <p:nvPr/>
        </p:nvSpPr>
        <p:spPr>
          <a:xfrm>
            <a:off x="1543050" y="3045969"/>
            <a:ext cx="3888486" cy="45893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ru-RU" dirty="0">
                <a:latin typeface="Roboto Light" panose="020B0604020202020204" charset="0"/>
                <a:ea typeface="Roboto Light" panose="020B0604020202020204" charset="0"/>
                <a:cs typeface="Roboto Light" panose="020B0604020202020204" charset="0"/>
              </a:rPr>
              <a:t>Не требуется декларация СМП</a:t>
            </a:r>
          </a:p>
        </p:txBody>
      </p:sp>
      <p:sp>
        <p:nvSpPr>
          <p:cNvPr id="23" name="Прямоугольник 22">
            <a:extLst>
              <a:ext uri="{FF2B5EF4-FFF2-40B4-BE49-F238E27FC236}">
                <a16:creationId xmlns:a16="http://schemas.microsoft.com/office/drawing/2014/main" id="{27D7929E-EA89-43F3-8684-D1FEA789370B}"/>
              </a:ext>
            </a:extLst>
          </p:cNvPr>
          <p:cNvSpPr/>
          <p:nvPr/>
        </p:nvSpPr>
        <p:spPr>
          <a:xfrm>
            <a:off x="1543050" y="3489819"/>
            <a:ext cx="8890254" cy="6479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ru-RU" dirty="0">
                <a:latin typeface="Roboto Light" panose="020B0604020202020204" charset="0"/>
                <a:ea typeface="Roboto Light" panose="020B0604020202020204" charset="0"/>
                <a:cs typeface="Roboto Light" panose="020B0604020202020204" charset="0"/>
              </a:rPr>
              <a:t>Декларация СОНО формируется электронной площадкой на основе данных ЕРУЗ</a:t>
            </a:r>
          </a:p>
        </p:txBody>
      </p:sp>
      <p:sp>
        <p:nvSpPr>
          <p:cNvPr id="24" name="Объект 2">
            <a:extLst>
              <a:ext uri="{FF2B5EF4-FFF2-40B4-BE49-F238E27FC236}">
                <a16:creationId xmlns:a16="http://schemas.microsoft.com/office/drawing/2014/main" id="{B7F6CB5C-CEBF-4F3C-87E7-490AA7313E36}"/>
              </a:ext>
            </a:extLst>
          </p:cNvPr>
          <p:cNvSpPr txBox="1">
            <a:spLocks/>
          </p:cNvSpPr>
          <p:nvPr/>
        </p:nvSpPr>
        <p:spPr>
          <a:xfrm>
            <a:off x="1543050" y="1172714"/>
            <a:ext cx="8246788" cy="292105"/>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ru-RU" b="1" dirty="0"/>
              <a:t>Годовой объем закупок</a:t>
            </a:r>
          </a:p>
        </p:txBody>
      </p:sp>
      <p:sp>
        <p:nvSpPr>
          <p:cNvPr id="25" name="Объект 2">
            <a:extLst>
              <a:ext uri="{FF2B5EF4-FFF2-40B4-BE49-F238E27FC236}">
                <a16:creationId xmlns:a16="http://schemas.microsoft.com/office/drawing/2014/main" id="{0613EEA1-008E-444C-8226-1FC6CE2B3D3C}"/>
              </a:ext>
            </a:extLst>
          </p:cNvPr>
          <p:cNvSpPr txBox="1">
            <a:spLocks/>
          </p:cNvSpPr>
          <p:nvPr/>
        </p:nvSpPr>
        <p:spPr>
          <a:xfrm>
            <a:off x="1543050" y="2655765"/>
            <a:ext cx="8246788" cy="292105"/>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ru-RU" b="1" dirty="0"/>
              <a:t>Заявка</a:t>
            </a:r>
          </a:p>
        </p:txBody>
      </p:sp>
      <p:sp>
        <p:nvSpPr>
          <p:cNvPr id="26" name="Объект 2">
            <a:extLst>
              <a:ext uri="{FF2B5EF4-FFF2-40B4-BE49-F238E27FC236}">
                <a16:creationId xmlns:a16="http://schemas.microsoft.com/office/drawing/2014/main" id="{735BAEA0-9AB3-40C3-9D52-CC3EE09FD2C0}"/>
              </a:ext>
            </a:extLst>
          </p:cNvPr>
          <p:cNvSpPr txBox="1">
            <a:spLocks/>
          </p:cNvSpPr>
          <p:nvPr/>
        </p:nvSpPr>
        <p:spPr>
          <a:xfrm>
            <a:off x="1540340" y="4449746"/>
            <a:ext cx="8246788" cy="292105"/>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ru-RU" b="1" dirty="0"/>
              <a:t>Сроки оплаты по контракту</a:t>
            </a:r>
          </a:p>
        </p:txBody>
      </p:sp>
      <p:graphicFrame>
        <p:nvGraphicFramePr>
          <p:cNvPr id="27" name="Таблица 26">
            <a:extLst>
              <a:ext uri="{FF2B5EF4-FFF2-40B4-BE49-F238E27FC236}">
                <a16:creationId xmlns:a16="http://schemas.microsoft.com/office/drawing/2014/main" id="{B35D82B3-9C53-48B0-8797-9F2991C89DE3}"/>
              </a:ext>
            </a:extLst>
          </p:cNvPr>
          <p:cNvGraphicFramePr>
            <a:graphicFrameLocks noGrp="1"/>
          </p:cNvGraphicFramePr>
          <p:nvPr/>
        </p:nvGraphicFramePr>
        <p:xfrm>
          <a:off x="1531196" y="4825417"/>
          <a:ext cx="4906440" cy="1050209"/>
        </p:xfrm>
        <a:graphic>
          <a:graphicData uri="http://schemas.openxmlformats.org/drawingml/2006/table">
            <a:tbl>
              <a:tblPr firstRow="1" bandRow="1">
                <a:tableStyleId>{5C22544A-7EE6-4342-B048-85BDC9FD1C3A}</a:tableStyleId>
              </a:tblPr>
              <a:tblGrid>
                <a:gridCol w="1635480">
                  <a:extLst>
                    <a:ext uri="{9D8B030D-6E8A-4147-A177-3AD203B41FA5}">
                      <a16:colId xmlns:a16="http://schemas.microsoft.com/office/drawing/2014/main" val="2000101358"/>
                    </a:ext>
                  </a:extLst>
                </a:gridCol>
                <a:gridCol w="1635480">
                  <a:extLst>
                    <a:ext uri="{9D8B030D-6E8A-4147-A177-3AD203B41FA5}">
                      <a16:colId xmlns:a16="http://schemas.microsoft.com/office/drawing/2014/main" val="2914937518"/>
                    </a:ext>
                  </a:extLst>
                </a:gridCol>
                <a:gridCol w="1635480">
                  <a:extLst>
                    <a:ext uri="{9D8B030D-6E8A-4147-A177-3AD203B41FA5}">
                      <a16:colId xmlns:a16="http://schemas.microsoft.com/office/drawing/2014/main" val="2620813292"/>
                    </a:ext>
                  </a:extLst>
                </a:gridCol>
              </a:tblGrid>
              <a:tr h="338222">
                <a:tc>
                  <a:txBody>
                    <a:bodyPr/>
                    <a:lstStyle/>
                    <a:p>
                      <a:pPr algn="ctr">
                        <a:lnSpc>
                          <a:spcPct val="107000"/>
                        </a:lnSpc>
                        <a:spcAft>
                          <a:spcPts val="1200"/>
                        </a:spcAft>
                      </a:pPr>
                      <a:r>
                        <a:rPr lang="ru-RU" sz="1400" b="1" dirty="0">
                          <a:solidFill>
                            <a:schemeClr val="bg1"/>
                          </a:solidFill>
                          <a:effectLst/>
                          <a:latin typeface="+mn-lt"/>
                          <a:ea typeface="Times New Roman" panose="02020603050405020304" pitchFamily="18" charset="0"/>
                          <a:cs typeface="Times New Roman" panose="02020603050405020304" pitchFamily="18" charset="0"/>
                        </a:rPr>
                        <a:t>2021 год</a:t>
                      </a:r>
                      <a:endParaRPr lang="ru-RU" sz="14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1200"/>
                        </a:spcAft>
                      </a:pPr>
                      <a:r>
                        <a:rPr lang="ru-RU" sz="1400" b="1" dirty="0">
                          <a:solidFill>
                            <a:schemeClr val="bg1"/>
                          </a:solidFill>
                          <a:effectLst/>
                          <a:latin typeface="+mn-lt"/>
                          <a:ea typeface="Times New Roman" panose="02020603050405020304" pitchFamily="18" charset="0"/>
                          <a:cs typeface="Times New Roman" panose="02020603050405020304" pitchFamily="18" charset="0"/>
                        </a:rPr>
                        <a:t>С 01.01.2022</a:t>
                      </a:r>
                      <a:endParaRPr lang="ru-RU" sz="14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1200"/>
                        </a:spcAft>
                      </a:pPr>
                      <a:r>
                        <a:rPr lang="ru-RU" sz="1400" b="1" dirty="0">
                          <a:solidFill>
                            <a:schemeClr val="bg1"/>
                          </a:solidFill>
                          <a:effectLst/>
                          <a:latin typeface="+mn-lt"/>
                          <a:ea typeface="Times New Roman" panose="02020603050405020304" pitchFamily="18" charset="0"/>
                          <a:cs typeface="Times New Roman" panose="02020603050405020304" pitchFamily="18" charset="0"/>
                        </a:rPr>
                        <a:t>С 01.01.2023</a:t>
                      </a:r>
                      <a:endParaRPr lang="ru-RU" sz="14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04263701"/>
                  </a:ext>
                </a:extLst>
              </a:tr>
              <a:tr h="711987">
                <a:tc>
                  <a:txBody>
                    <a:bodyPr/>
                    <a:lstStyle/>
                    <a:p>
                      <a:pPr algn="ctr">
                        <a:lnSpc>
                          <a:spcPct val="107000"/>
                        </a:lnSpc>
                        <a:spcAft>
                          <a:spcPts val="1200"/>
                        </a:spcAft>
                      </a:pPr>
                      <a:r>
                        <a:rPr lang="ru-RU" sz="1400" dirty="0">
                          <a:solidFill>
                            <a:schemeClr val="tx1"/>
                          </a:solidFill>
                          <a:effectLst/>
                          <a:latin typeface="+mn-lt"/>
                          <a:ea typeface="Times New Roman" panose="02020603050405020304" pitchFamily="18" charset="0"/>
                          <a:cs typeface="Times New Roman" panose="02020603050405020304" pitchFamily="18" charset="0"/>
                        </a:rPr>
                        <a:t>15 рабочих дней</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1200"/>
                        </a:spcAft>
                      </a:pPr>
                      <a:r>
                        <a:rPr lang="ru-RU" sz="1400" dirty="0">
                          <a:solidFill>
                            <a:schemeClr val="tx1"/>
                          </a:solidFill>
                          <a:effectLst/>
                          <a:latin typeface="+mn-lt"/>
                          <a:ea typeface="Times New Roman" panose="02020603050405020304" pitchFamily="18" charset="0"/>
                          <a:cs typeface="Times New Roman" panose="02020603050405020304" pitchFamily="18" charset="0"/>
                        </a:rPr>
                        <a:t>10 рабочих дней</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1200"/>
                        </a:spcAft>
                      </a:pPr>
                      <a:r>
                        <a:rPr lang="ru-RU" sz="1400" dirty="0">
                          <a:solidFill>
                            <a:schemeClr val="tx1"/>
                          </a:solidFill>
                          <a:effectLst/>
                          <a:latin typeface="+mn-lt"/>
                          <a:ea typeface="Times New Roman" panose="02020603050405020304" pitchFamily="18" charset="0"/>
                          <a:cs typeface="Times New Roman" panose="02020603050405020304" pitchFamily="18" charset="0"/>
                        </a:rPr>
                        <a:t>7 рабочих дней</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5241145"/>
                  </a:ext>
                </a:extLst>
              </a:tr>
            </a:tbl>
          </a:graphicData>
        </a:graphic>
      </p:graphicFrame>
    </p:spTree>
    <p:extLst>
      <p:ext uri="{BB962C8B-B14F-4D97-AF65-F5344CB8AC3E}">
        <p14:creationId xmlns:p14="http://schemas.microsoft.com/office/powerpoint/2010/main" val="4149077469"/>
      </p:ext>
    </p:extLst>
  </p:cSld>
  <p:clrMapOvr>
    <a:masterClrMapping/>
  </p:clrMapOvr>
  <p:transition spd="slow">
    <p:fade thruBlk="1"/>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Autofit/>
          </a:bodyPr>
          <a:lstStyle/>
          <a:p>
            <a:r>
              <a:rPr lang="ru-RU" sz="4000" dirty="0"/>
              <a:t>Изменения в сфере строительства</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2519828" y="1404907"/>
            <a:ext cx="8246788"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ru-RU" b="1" dirty="0"/>
              <a:t>Правительство РФ определило, что относится к текущему ремонту  зданий, сооружений и установило перечень элементов строительных конструкций </a:t>
            </a:r>
          </a:p>
          <a:p>
            <a:pPr marL="0" indent="0">
              <a:spcAft>
                <a:spcPts val="600"/>
              </a:spcAft>
              <a:buNone/>
            </a:pPr>
            <a:r>
              <a:rPr lang="ru-RU" sz="1200" dirty="0">
                <a:solidFill>
                  <a:schemeClr val="accent6"/>
                </a:solidFill>
              </a:rPr>
              <a:t>Постановление Правительства Российской Федерации от 30.11.2021 № 2120 </a:t>
            </a:r>
          </a:p>
        </p:txBody>
      </p:sp>
      <p:sp>
        <p:nvSpPr>
          <p:cNvPr id="6" name="Полилиния 4">
            <a:extLst>
              <a:ext uri="{FF2B5EF4-FFF2-40B4-BE49-F238E27FC236}">
                <a16:creationId xmlns:a16="http://schemas.microsoft.com/office/drawing/2014/main" id="{76B9A865-AAAC-49EB-B9E3-72263C0B8EF5}"/>
              </a:ext>
            </a:extLst>
          </p:cNvPr>
          <p:cNvSpPr>
            <a:spLocks noChangeAspect="1"/>
          </p:cNvSpPr>
          <p:nvPr/>
        </p:nvSpPr>
        <p:spPr>
          <a:xfrm>
            <a:off x="1543050" y="1250112"/>
            <a:ext cx="720000" cy="719934"/>
          </a:xfrm>
          <a:custGeom>
            <a:avLst/>
            <a:gdLst>
              <a:gd name="connsiteX0" fmla="*/ 520911 w 720000"/>
              <a:gd name="connsiteY0" fmla="*/ 543829 h 719934"/>
              <a:gd name="connsiteX1" fmla="*/ 500668 w 720000"/>
              <a:gd name="connsiteY1" fmla="*/ 631703 h 719934"/>
              <a:gd name="connsiteX2" fmla="*/ 532783 w 720000"/>
              <a:gd name="connsiteY2" fmla="*/ 661096 h 719934"/>
              <a:gd name="connsiteX3" fmla="*/ 564896 w 720000"/>
              <a:gd name="connsiteY3" fmla="*/ 631703 h 719934"/>
              <a:gd name="connsiteX4" fmla="*/ 544652 w 720000"/>
              <a:gd name="connsiteY4" fmla="*/ 543829 h 719934"/>
              <a:gd name="connsiteX5" fmla="*/ 530434 w 720000"/>
              <a:gd name="connsiteY5" fmla="*/ 493908 h 719934"/>
              <a:gd name="connsiteX6" fmla="*/ 526737 w 720000"/>
              <a:gd name="connsiteY6" fmla="*/ 494039 h 719934"/>
              <a:gd name="connsiteX7" fmla="*/ 525446 w 720000"/>
              <a:gd name="connsiteY7" fmla="*/ 494107 h 719934"/>
              <a:gd name="connsiteX8" fmla="*/ 520058 w 720000"/>
              <a:gd name="connsiteY8" fmla="*/ 494524 h 719934"/>
              <a:gd name="connsiteX9" fmla="*/ 517917 w 720000"/>
              <a:gd name="connsiteY9" fmla="*/ 494741 h 719934"/>
              <a:gd name="connsiteX10" fmla="*/ 513895 w 720000"/>
              <a:gd name="connsiteY10" fmla="*/ 495223 h 719934"/>
              <a:gd name="connsiteX11" fmla="*/ 509973 w 720000"/>
              <a:gd name="connsiteY11" fmla="*/ 495790 h 719934"/>
              <a:gd name="connsiteX12" fmla="*/ 508237 w 720000"/>
              <a:gd name="connsiteY12" fmla="*/ 496071 h 719934"/>
              <a:gd name="connsiteX13" fmla="*/ 505487 w 720000"/>
              <a:gd name="connsiteY13" fmla="*/ 496551 h 719934"/>
              <a:gd name="connsiteX14" fmla="*/ 518945 w 720000"/>
              <a:gd name="connsiteY14" fmla="*/ 522700 h 719934"/>
              <a:gd name="connsiteX15" fmla="*/ 546615 w 720000"/>
              <a:gd name="connsiteY15" fmla="*/ 522700 h 719934"/>
              <a:gd name="connsiteX16" fmla="*/ 560075 w 720000"/>
              <a:gd name="connsiteY16" fmla="*/ 496548 h 719934"/>
              <a:gd name="connsiteX17" fmla="*/ 557340 w 720000"/>
              <a:gd name="connsiteY17" fmla="*/ 496071 h 719934"/>
              <a:gd name="connsiteX18" fmla="*/ 555577 w 720000"/>
              <a:gd name="connsiteY18" fmla="*/ 495787 h 719934"/>
              <a:gd name="connsiteX19" fmla="*/ 551679 w 720000"/>
              <a:gd name="connsiteY19" fmla="*/ 495223 h 719934"/>
              <a:gd name="connsiteX20" fmla="*/ 547644 w 720000"/>
              <a:gd name="connsiteY20" fmla="*/ 494739 h 719934"/>
              <a:gd name="connsiteX21" fmla="*/ 545507 w 720000"/>
              <a:gd name="connsiteY21" fmla="*/ 494524 h 719934"/>
              <a:gd name="connsiteX22" fmla="*/ 540116 w 720000"/>
              <a:gd name="connsiteY22" fmla="*/ 494107 h 719934"/>
              <a:gd name="connsiteX23" fmla="*/ 538825 w 720000"/>
              <a:gd name="connsiteY23" fmla="*/ 494039 h 719934"/>
              <a:gd name="connsiteX24" fmla="*/ 535128 w 720000"/>
              <a:gd name="connsiteY24" fmla="*/ 493908 h 719934"/>
              <a:gd name="connsiteX25" fmla="*/ 532781 w 720000"/>
              <a:gd name="connsiteY25" fmla="*/ 493967 h 719934"/>
              <a:gd name="connsiteX26" fmla="*/ 530434 w 720000"/>
              <a:gd name="connsiteY26" fmla="*/ 493908 h 719934"/>
              <a:gd name="connsiteX27" fmla="*/ 458710 w 720000"/>
              <a:gd name="connsiteY27" fmla="*/ 458350 h 719934"/>
              <a:gd name="connsiteX28" fmla="*/ 458710 w 720000"/>
              <a:gd name="connsiteY28" fmla="*/ 488836 h 719934"/>
              <a:gd name="connsiteX29" fmla="*/ 482882 w 720000"/>
              <a:gd name="connsiteY29" fmla="*/ 480089 h 719934"/>
              <a:gd name="connsiteX30" fmla="*/ 482882 w 720000"/>
              <a:gd name="connsiteY30" fmla="*/ 479760 h 719934"/>
              <a:gd name="connsiteX31" fmla="*/ 458710 w 720000"/>
              <a:gd name="connsiteY31" fmla="*/ 458350 h 719934"/>
              <a:gd name="connsiteX32" fmla="*/ 246399 w 720000"/>
              <a:gd name="connsiteY32" fmla="*/ 389025 h 719934"/>
              <a:gd name="connsiteX33" fmla="*/ 190568 w 720000"/>
              <a:gd name="connsiteY33" fmla="*/ 462126 h 719934"/>
              <a:gd name="connsiteX34" fmla="*/ 242232 w 720000"/>
              <a:gd name="connsiteY34" fmla="*/ 476773 h 719934"/>
              <a:gd name="connsiteX35" fmla="*/ 339976 w 720000"/>
              <a:gd name="connsiteY35" fmla="*/ 389066 h 719934"/>
              <a:gd name="connsiteX36" fmla="*/ 325606 w 720000"/>
              <a:gd name="connsiteY36" fmla="*/ 389061 h 719934"/>
              <a:gd name="connsiteX37" fmla="*/ 547419 w 720000"/>
              <a:gd name="connsiteY37" fmla="*/ 332602 h 719934"/>
              <a:gd name="connsiteX38" fmla="*/ 458921 w 720000"/>
              <a:gd name="connsiteY38" fmla="*/ 373023 h 719934"/>
              <a:gd name="connsiteX39" fmla="*/ 458921 w 720000"/>
              <a:gd name="connsiteY39" fmla="*/ 398981 h 719934"/>
              <a:gd name="connsiteX40" fmla="*/ 459005 w 720000"/>
              <a:gd name="connsiteY40" fmla="*/ 402319 h 719934"/>
              <a:gd name="connsiteX41" fmla="*/ 459054 w 720000"/>
              <a:gd name="connsiteY41" fmla="*/ 403273 h 719934"/>
              <a:gd name="connsiteX42" fmla="*/ 459263 w 720000"/>
              <a:gd name="connsiteY42" fmla="*/ 405997 h 719934"/>
              <a:gd name="connsiteX43" fmla="*/ 459358 w 720000"/>
              <a:gd name="connsiteY43" fmla="*/ 406961 h 719934"/>
              <a:gd name="connsiteX44" fmla="*/ 459689 w 720000"/>
              <a:gd name="connsiteY44" fmla="*/ 409564 h 719934"/>
              <a:gd name="connsiteX45" fmla="*/ 459918 w 720000"/>
              <a:gd name="connsiteY45" fmla="*/ 411032 h 719934"/>
              <a:gd name="connsiteX46" fmla="*/ 460198 w 720000"/>
              <a:gd name="connsiteY46" fmla="*/ 412600 h 719934"/>
              <a:gd name="connsiteX47" fmla="*/ 460883 w 720000"/>
              <a:gd name="connsiteY47" fmla="*/ 415838 h 719934"/>
              <a:gd name="connsiteX48" fmla="*/ 461051 w 720000"/>
              <a:gd name="connsiteY48" fmla="*/ 416567 h 719934"/>
              <a:gd name="connsiteX49" fmla="*/ 461610 w 720000"/>
              <a:gd name="connsiteY49" fmla="*/ 418684 h 719934"/>
              <a:gd name="connsiteX50" fmla="*/ 461750 w 720000"/>
              <a:gd name="connsiteY50" fmla="*/ 419179 h 719934"/>
              <a:gd name="connsiteX51" fmla="*/ 498397 w 720000"/>
              <a:gd name="connsiteY51" fmla="*/ 464241 h 719934"/>
              <a:gd name="connsiteX52" fmla="*/ 499126 w 720000"/>
              <a:gd name="connsiteY52" fmla="*/ 464695 h 719934"/>
              <a:gd name="connsiteX53" fmla="*/ 529925 w 720000"/>
              <a:gd name="connsiteY53" fmla="*/ 472770 h 719934"/>
              <a:gd name="connsiteX54" fmla="*/ 532638 w 720000"/>
              <a:gd name="connsiteY54" fmla="*/ 472698 h 719934"/>
              <a:gd name="connsiteX55" fmla="*/ 532926 w 720000"/>
              <a:gd name="connsiteY55" fmla="*/ 472698 h 719934"/>
              <a:gd name="connsiteX56" fmla="*/ 535639 w 720000"/>
              <a:gd name="connsiteY56" fmla="*/ 472770 h 719934"/>
              <a:gd name="connsiteX57" fmla="*/ 606643 w 720000"/>
              <a:gd name="connsiteY57" fmla="*/ 398981 h 719934"/>
              <a:gd name="connsiteX58" fmla="*/ 606643 w 720000"/>
              <a:gd name="connsiteY58" fmla="*/ 372645 h 719934"/>
              <a:gd name="connsiteX59" fmla="*/ 547419 w 720000"/>
              <a:gd name="connsiteY59" fmla="*/ 332602 h 719934"/>
              <a:gd name="connsiteX60" fmla="*/ 168213 w 720000"/>
              <a:gd name="connsiteY60" fmla="*/ 283623 h 719934"/>
              <a:gd name="connsiteX61" fmla="*/ 121938 w 720000"/>
              <a:gd name="connsiteY61" fmla="*/ 378457 h 719934"/>
              <a:gd name="connsiteX62" fmla="*/ 160480 w 720000"/>
              <a:gd name="connsiteY62" fmla="*/ 466708 h 719934"/>
              <a:gd name="connsiteX63" fmla="*/ 167073 w 720000"/>
              <a:gd name="connsiteY63" fmla="*/ 458076 h 719934"/>
              <a:gd name="connsiteX64" fmla="*/ 167085 w 720000"/>
              <a:gd name="connsiteY64" fmla="*/ 458060 h 719934"/>
              <a:gd name="connsiteX65" fmla="*/ 228299 w 720000"/>
              <a:gd name="connsiteY65" fmla="*/ 377912 h 719934"/>
              <a:gd name="connsiteX66" fmla="*/ 532728 w 720000"/>
              <a:gd name="connsiteY66" fmla="*/ 252475 h 719934"/>
              <a:gd name="connsiteX67" fmla="*/ 498891 w 720000"/>
              <a:gd name="connsiteY67" fmla="*/ 260739 h 719934"/>
              <a:gd name="connsiteX68" fmla="*/ 498398 w 720000"/>
              <a:gd name="connsiteY68" fmla="*/ 261046 h 719934"/>
              <a:gd name="connsiteX69" fmla="*/ 464052 w 720000"/>
              <a:gd name="connsiteY69" fmla="*/ 299335 h 719934"/>
              <a:gd name="connsiteX70" fmla="*/ 464034 w 720000"/>
              <a:gd name="connsiteY70" fmla="*/ 299380 h 719934"/>
              <a:gd name="connsiteX71" fmla="*/ 461792 w 720000"/>
              <a:gd name="connsiteY71" fmla="*/ 305987 h 719934"/>
              <a:gd name="connsiteX72" fmla="*/ 461584 w 720000"/>
              <a:gd name="connsiteY72" fmla="*/ 306720 h 719934"/>
              <a:gd name="connsiteX73" fmla="*/ 461064 w 720000"/>
              <a:gd name="connsiteY73" fmla="*/ 308694 h 719934"/>
              <a:gd name="connsiteX74" fmla="*/ 460807 w 720000"/>
              <a:gd name="connsiteY74" fmla="*/ 309808 h 719934"/>
              <a:gd name="connsiteX75" fmla="*/ 460213 w 720000"/>
              <a:gd name="connsiteY75" fmla="*/ 312636 h 719934"/>
              <a:gd name="connsiteX76" fmla="*/ 459912 w 720000"/>
              <a:gd name="connsiteY76" fmla="*/ 314315 h 719934"/>
              <a:gd name="connsiteX77" fmla="*/ 459691 w 720000"/>
              <a:gd name="connsiteY77" fmla="*/ 315728 h 719934"/>
              <a:gd name="connsiteX78" fmla="*/ 459350 w 720000"/>
              <a:gd name="connsiteY78" fmla="*/ 318418 h 719934"/>
              <a:gd name="connsiteX79" fmla="*/ 459264 w 720000"/>
              <a:gd name="connsiteY79" fmla="*/ 319293 h 719934"/>
              <a:gd name="connsiteX80" fmla="*/ 459054 w 720000"/>
              <a:gd name="connsiteY80" fmla="*/ 322045 h 719934"/>
              <a:gd name="connsiteX81" fmla="*/ 459005 w 720000"/>
              <a:gd name="connsiteY81" fmla="*/ 322993 h 719934"/>
              <a:gd name="connsiteX82" fmla="*/ 458921 w 720000"/>
              <a:gd name="connsiteY82" fmla="*/ 326333 h 719934"/>
              <a:gd name="connsiteX83" fmla="*/ 458921 w 720000"/>
              <a:gd name="connsiteY83" fmla="*/ 351846 h 719934"/>
              <a:gd name="connsiteX84" fmla="*/ 539649 w 720000"/>
              <a:gd name="connsiteY84" fmla="*/ 307904 h 719934"/>
              <a:gd name="connsiteX85" fmla="*/ 549647 w 720000"/>
              <a:gd name="connsiteY85" fmla="*/ 302380 h 719934"/>
              <a:gd name="connsiteX86" fmla="*/ 558826 w 720000"/>
              <a:gd name="connsiteY86" fmla="*/ 309178 h 719934"/>
              <a:gd name="connsiteX87" fmla="*/ 606645 w 720000"/>
              <a:gd name="connsiteY87" fmla="*/ 351239 h 719934"/>
              <a:gd name="connsiteX88" fmla="*/ 606645 w 720000"/>
              <a:gd name="connsiteY88" fmla="*/ 326439 h 719934"/>
              <a:gd name="connsiteX89" fmla="*/ 532728 w 720000"/>
              <a:gd name="connsiteY89" fmla="*/ 252475 h 719934"/>
              <a:gd name="connsiteX90" fmla="*/ 242231 w 720000"/>
              <a:gd name="connsiteY90" fmla="*/ 217490 h 719934"/>
              <a:gd name="connsiteX91" fmla="*/ 309785 w 720000"/>
              <a:gd name="connsiteY91" fmla="*/ 232312 h 719934"/>
              <a:gd name="connsiteX92" fmla="*/ 314934 w 720000"/>
              <a:gd name="connsiteY92" fmla="*/ 246336 h 719934"/>
              <a:gd name="connsiteX93" fmla="*/ 300911 w 720000"/>
              <a:gd name="connsiteY93" fmla="*/ 251485 h 719934"/>
              <a:gd name="connsiteX94" fmla="*/ 242231 w 720000"/>
              <a:gd name="connsiteY94" fmla="*/ 238617 h 719934"/>
              <a:gd name="connsiteX95" fmla="*/ 175406 w 720000"/>
              <a:gd name="connsiteY95" fmla="*/ 255592 h 719934"/>
              <a:gd name="connsiteX96" fmla="*/ 180059 w 720000"/>
              <a:gd name="connsiteY96" fmla="*/ 262892 h 719934"/>
              <a:gd name="connsiteX97" fmla="*/ 180063 w 720000"/>
              <a:gd name="connsiteY97" fmla="*/ 262898 h 719934"/>
              <a:gd name="connsiteX98" fmla="*/ 246971 w 720000"/>
              <a:gd name="connsiteY98" fmla="*/ 367896 h 719934"/>
              <a:gd name="connsiteX99" fmla="*/ 351111 w 720000"/>
              <a:gd name="connsiteY99" fmla="*/ 367943 h 719934"/>
              <a:gd name="connsiteX100" fmla="*/ 351115 w 720000"/>
              <a:gd name="connsiteY100" fmla="*/ 367943 h 719934"/>
              <a:gd name="connsiteX101" fmla="*/ 381687 w 720000"/>
              <a:gd name="connsiteY101" fmla="*/ 367957 h 719934"/>
              <a:gd name="connsiteX102" fmla="*/ 327394 w 720000"/>
              <a:gd name="connsiteY102" fmla="*/ 267531 h 719934"/>
              <a:gd name="connsiteX103" fmla="*/ 325461 w 720000"/>
              <a:gd name="connsiteY103" fmla="*/ 252718 h 719934"/>
              <a:gd name="connsiteX104" fmla="*/ 340276 w 720000"/>
              <a:gd name="connsiteY104" fmla="*/ 250783 h 719934"/>
              <a:gd name="connsiteX105" fmla="*/ 403203 w 720000"/>
              <a:gd name="connsiteY105" fmla="*/ 378460 h 719934"/>
              <a:gd name="connsiteX106" fmla="*/ 403200 w 720000"/>
              <a:gd name="connsiteY106" fmla="*/ 378727 h 719934"/>
              <a:gd name="connsiteX107" fmla="*/ 400105 w 720000"/>
              <a:gd name="connsiteY107" fmla="*/ 385998 h 719934"/>
              <a:gd name="connsiteX108" fmla="*/ 392636 w 720000"/>
              <a:gd name="connsiteY108" fmla="*/ 389090 h 719934"/>
              <a:gd name="connsiteX109" fmla="*/ 392632 w 720000"/>
              <a:gd name="connsiteY109" fmla="*/ 389090 h 719934"/>
              <a:gd name="connsiteX110" fmla="*/ 361175 w 720000"/>
              <a:gd name="connsiteY110" fmla="*/ 389076 h 719934"/>
              <a:gd name="connsiteX111" fmla="*/ 242233 w 720000"/>
              <a:gd name="connsiteY111" fmla="*/ 497899 h 719934"/>
              <a:gd name="connsiteX112" fmla="*/ 177702 w 720000"/>
              <a:gd name="connsiteY112" fmla="*/ 478972 h 719934"/>
              <a:gd name="connsiteX113" fmla="*/ 170536 w 720000"/>
              <a:gd name="connsiteY113" fmla="*/ 488353 h 719934"/>
              <a:gd name="connsiteX114" fmla="*/ 163508 w 720000"/>
              <a:gd name="connsiteY114" fmla="*/ 492417 h 719934"/>
              <a:gd name="connsiteX115" fmla="*/ 162141 w 720000"/>
              <a:gd name="connsiteY115" fmla="*/ 492506 h 719934"/>
              <a:gd name="connsiteX116" fmla="*/ 155669 w 720000"/>
              <a:gd name="connsiteY116" fmla="*/ 490291 h 719934"/>
              <a:gd name="connsiteX117" fmla="*/ 100810 w 720000"/>
              <a:gd name="connsiteY117" fmla="*/ 378457 h 719934"/>
              <a:gd name="connsiteX118" fmla="*/ 156824 w 720000"/>
              <a:gd name="connsiteY118" fmla="*/ 265748 h 719934"/>
              <a:gd name="connsiteX119" fmla="*/ 151736 w 720000"/>
              <a:gd name="connsiteY119" fmla="*/ 257766 h 719934"/>
              <a:gd name="connsiteX120" fmla="*/ 154908 w 720000"/>
              <a:gd name="connsiteY120" fmla="*/ 243219 h 719934"/>
              <a:gd name="connsiteX121" fmla="*/ 242231 w 720000"/>
              <a:gd name="connsiteY121" fmla="*/ 217490 h 719934"/>
              <a:gd name="connsiteX122" fmla="*/ 21128 w 720000"/>
              <a:gd name="connsiteY122" fmla="*/ 82194 h 719934"/>
              <a:gd name="connsiteX123" fmla="*/ 21128 w 720000"/>
              <a:gd name="connsiteY123" fmla="*/ 650978 h 719934"/>
              <a:gd name="connsiteX124" fmla="*/ 345594 w 720000"/>
              <a:gd name="connsiteY124" fmla="*/ 650978 h 719934"/>
              <a:gd name="connsiteX125" fmla="*/ 345616 w 720000"/>
              <a:gd name="connsiteY125" fmla="*/ 650399 h 719934"/>
              <a:gd name="connsiteX126" fmla="*/ 345853 w 720000"/>
              <a:gd name="connsiteY126" fmla="*/ 644461 h 719934"/>
              <a:gd name="connsiteX127" fmla="*/ 346016 w 720000"/>
              <a:gd name="connsiteY127" fmla="*/ 642078 h 719934"/>
              <a:gd name="connsiteX128" fmla="*/ 346294 w 720000"/>
              <a:gd name="connsiteY128" fmla="*/ 638741 h 719934"/>
              <a:gd name="connsiteX129" fmla="*/ 347151 w 720000"/>
              <a:gd name="connsiteY129" fmla="*/ 631212 h 719934"/>
              <a:gd name="connsiteX130" fmla="*/ 55862 w 720000"/>
              <a:gd name="connsiteY130" fmla="*/ 631212 h 719934"/>
              <a:gd name="connsiteX131" fmla="*/ 45298 w 720000"/>
              <a:gd name="connsiteY131" fmla="*/ 620648 h 719934"/>
              <a:gd name="connsiteX132" fmla="*/ 45298 w 720000"/>
              <a:gd name="connsiteY132" fmla="*/ 446726 h 719934"/>
              <a:gd name="connsiteX133" fmla="*/ 55862 w 720000"/>
              <a:gd name="connsiteY133" fmla="*/ 436162 h 719934"/>
              <a:gd name="connsiteX134" fmla="*/ 66426 w 720000"/>
              <a:gd name="connsiteY134" fmla="*/ 446726 h 719934"/>
              <a:gd name="connsiteX135" fmla="*/ 66426 w 720000"/>
              <a:gd name="connsiteY135" fmla="*/ 610084 h 719934"/>
              <a:gd name="connsiteX136" fmla="*/ 351454 w 720000"/>
              <a:gd name="connsiteY136" fmla="*/ 610084 h 719934"/>
              <a:gd name="connsiteX137" fmla="*/ 363590 w 720000"/>
              <a:gd name="connsiteY137" fmla="*/ 578392 h 719934"/>
              <a:gd name="connsiteX138" fmla="*/ 365024 w 720000"/>
              <a:gd name="connsiteY138" fmla="*/ 575576 h 719934"/>
              <a:gd name="connsiteX139" fmla="*/ 366063 w 720000"/>
              <a:gd name="connsiteY139" fmla="*/ 573582 h 719934"/>
              <a:gd name="connsiteX140" fmla="*/ 404260 w 720000"/>
              <a:gd name="connsiteY140" fmla="*/ 524538 h 719934"/>
              <a:gd name="connsiteX141" fmla="*/ 404316 w 720000"/>
              <a:gd name="connsiteY141" fmla="*/ 524484 h 719934"/>
              <a:gd name="connsiteX142" fmla="*/ 404792 w 720000"/>
              <a:gd name="connsiteY142" fmla="*/ 524056 h 719934"/>
              <a:gd name="connsiteX143" fmla="*/ 437582 w 720000"/>
              <a:gd name="connsiteY143" fmla="*/ 499684 h 719934"/>
              <a:gd name="connsiteX144" fmla="*/ 437582 w 720000"/>
              <a:gd name="connsiteY144" fmla="*/ 362809 h 719934"/>
              <a:gd name="connsiteX145" fmla="*/ 437582 w 720000"/>
              <a:gd name="connsiteY145" fmla="*/ 326438 h 719934"/>
              <a:gd name="connsiteX146" fmla="*/ 437582 w 720000"/>
              <a:gd name="connsiteY146" fmla="*/ 212879 h 719934"/>
              <a:gd name="connsiteX147" fmla="*/ 448146 w 720000"/>
              <a:gd name="connsiteY147" fmla="*/ 202315 h 719934"/>
              <a:gd name="connsiteX148" fmla="*/ 458710 w 720000"/>
              <a:gd name="connsiteY148" fmla="*/ 212878 h 719934"/>
              <a:gd name="connsiteX149" fmla="*/ 458710 w 720000"/>
              <a:gd name="connsiteY149" fmla="*/ 266765 h 719934"/>
              <a:gd name="connsiteX150" fmla="*/ 482882 w 720000"/>
              <a:gd name="connsiteY150" fmla="*/ 245466 h 719934"/>
              <a:gd name="connsiteX151" fmla="*/ 482882 w 720000"/>
              <a:gd name="connsiteY151" fmla="*/ 82194 h 719934"/>
              <a:gd name="connsiteX152" fmla="*/ 403200 w 720000"/>
              <a:gd name="connsiteY152" fmla="*/ 82194 h 719934"/>
              <a:gd name="connsiteX153" fmla="*/ 403200 w 720000"/>
              <a:gd name="connsiteY153" fmla="*/ 98235 h 719934"/>
              <a:gd name="connsiteX154" fmla="*/ 448146 w 720000"/>
              <a:gd name="connsiteY154" fmla="*/ 98235 h 719934"/>
              <a:gd name="connsiteX155" fmla="*/ 458710 w 720000"/>
              <a:gd name="connsiteY155" fmla="*/ 108799 h 719934"/>
              <a:gd name="connsiteX156" fmla="*/ 458710 w 720000"/>
              <a:gd name="connsiteY156" fmla="*/ 177664 h 719934"/>
              <a:gd name="connsiteX157" fmla="*/ 448146 w 720000"/>
              <a:gd name="connsiteY157" fmla="*/ 188229 h 719934"/>
              <a:gd name="connsiteX158" fmla="*/ 437582 w 720000"/>
              <a:gd name="connsiteY158" fmla="*/ 177664 h 719934"/>
              <a:gd name="connsiteX159" fmla="*/ 437582 w 720000"/>
              <a:gd name="connsiteY159" fmla="*/ 119363 h 719934"/>
              <a:gd name="connsiteX160" fmla="*/ 403200 w 720000"/>
              <a:gd name="connsiteY160" fmla="*/ 119363 h 719934"/>
              <a:gd name="connsiteX161" fmla="*/ 403200 w 720000"/>
              <a:gd name="connsiteY161" fmla="*/ 129194 h 719934"/>
              <a:gd name="connsiteX162" fmla="*/ 392636 w 720000"/>
              <a:gd name="connsiteY162" fmla="*/ 139757 h 719934"/>
              <a:gd name="connsiteX163" fmla="*/ 111374 w 720000"/>
              <a:gd name="connsiteY163" fmla="*/ 139757 h 719934"/>
              <a:gd name="connsiteX164" fmla="*/ 100810 w 720000"/>
              <a:gd name="connsiteY164" fmla="*/ 129194 h 719934"/>
              <a:gd name="connsiteX165" fmla="*/ 100810 w 720000"/>
              <a:gd name="connsiteY165" fmla="*/ 119363 h 719934"/>
              <a:gd name="connsiteX166" fmla="*/ 66426 w 720000"/>
              <a:gd name="connsiteY166" fmla="*/ 119363 h 719934"/>
              <a:gd name="connsiteX167" fmla="*/ 66426 w 720000"/>
              <a:gd name="connsiteY167" fmla="*/ 411515 h 719934"/>
              <a:gd name="connsiteX168" fmla="*/ 55862 w 720000"/>
              <a:gd name="connsiteY168" fmla="*/ 422079 h 719934"/>
              <a:gd name="connsiteX169" fmla="*/ 45298 w 720000"/>
              <a:gd name="connsiteY169" fmla="*/ 411515 h 719934"/>
              <a:gd name="connsiteX170" fmla="*/ 45298 w 720000"/>
              <a:gd name="connsiteY170" fmla="*/ 108800 h 719934"/>
              <a:gd name="connsiteX171" fmla="*/ 55862 w 720000"/>
              <a:gd name="connsiteY171" fmla="*/ 98236 h 719934"/>
              <a:gd name="connsiteX172" fmla="*/ 100810 w 720000"/>
              <a:gd name="connsiteY172" fmla="*/ 98236 h 719934"/>
              <a:gd name="connsiteX173" fmla="*/ 100810 w 720000"/>
              <a:gd name="connsiteY173" fmla="*/ 82194 h 719934"/>
              <a:gd name="connsiteX174" fmla="*/ 252005 w 720000"/>
              <a:gd name="connsiteY174" fmla="*/ 21128 h 719934"/>
              <a:gd name="connsiteX175" fmla="*/ 215077 w 720000"/>
              <a:gd name="connsiteY175" fmla="*/ 50064 h 719934"/>
              <a:gd name="connsiteX176" fmla="*/ 204817 w 720000"/>
              <a:gd name="connsiteY176" fmla="*/ 58112 h 719934"/>
              <a:gd name="connsiteX177" fmla="*/ 121937 w 720000"/>
              <a:gd name="connsiteY177" fmla="*/ 58112 h 719934"/>
              <a:gd name="connsiteX178" fmla="*/ 121937 w 720000"/>
              <a:gd name="connsiteY178" fmla="*/ 118631 h 719934"/>
              <a:gd name="connsiteX179" fmla="*/ 382072 w 720000"/>
              <a:gd name="connsiteY179" fmla="*/ 118631 h 719934"/>
              <a:gd name="connsiteX180" fmla="*/ 382072 w 720000"/>
              <a:gd name="connsiteY180" fmla="*/ 58112 h 719934"/>
              <a:gd name="connsiteX181" fmla="*/ 299192 w 720000"/>
              <a:gd name="connsiteY181" fmla="*/ 58112 h 719934"/>
              <a:gd name="connsiteX182" fmla="*/ 288932 w 720000"/>
              <a:gd name="connsiteY182" fmla="*/ 50064 h 719934"/>
              <a:gd name="connsiteX183" fmla="*/ 252005 w 720000"/>
              <a:gd name="connsiteY183" fmla="*/ 21128 h 719934"/>
              <a:gd name="connsiteX184" fmla="*/ 252005 w 720000"/>
              <a:gd name="connsiteY184" fmla="*/ 0 h 719934"/>
              <a:gd name="connsiteX185" fmla="*/ 306864 w 720000"/>
              <a:gd name="connsiteY185" fmla="*/ 36984 h 719934"/>
              <a:gd name="connsiteX186" fmla="*/ 392636 w 720000"/>
              <a:gd name="connsiteY186" fmla="*/ 36984 h 719934"/>
              <a:gd name="connsiteX187" fmla="*/ 403200 w 720000"/>
              <a:gd name="connsiteY187" fmla="*/ 47548 h 719934"/>
              <a:gd name="connsiteX188" fmla="*/ 403200 w 720000"/>
              <a:gd name="connsiteY188" fmla="*/ 61066 h 719934"/>
              <a:gd name="connsiteX189" fmla="*/ 493446 w 720000"/>
              <a:gd name="connsiteY189" fmla="*/ 61066 h 719934"/>
              <a:gd name="connsiteX190" fmla="*/ 504009 w 720000"/>
              <a:gd name="connsiteY190" fmla="*/ 71630 h 719934"/>
              <a:gd name="connsiteX191" fmla="*/ 504009 w 720000"/>
              <a:gd name="connsiteY191" fmla="*/ 235766 h 719934"/>
              <a:gd name="connsiteX192" fmla="*/ 532676 w 720000"/>
              <a:gd name="connsiteY192" fmla="*/ 231342 h 719934"/>
              <a:gd name="connsiteX193" fmla="*/ 532729 w 720000"/>
              <a:gd name="connsiteY193" fmla="*/ 231343 h 719934"/>
              <a:gd name="connsiteX194" fmla="*/ 532783 w 720000"/>
              <a:gd name="connsiteY194" fmla="*/ 231342 h 719934"/>
              <a:gd name="connsiteX195" fmla="*/ 627771 w 720000"/>
              <a:gd name="connsiteY195" fmla="*/ 326331 h 719934"/>
              <a:gd name="connsiteX196" fmla="*/ 627771 w 720000"/>
              <a:gd name="connsiteY196" fmla="*/ 326437 h 719934"/>
              <a:gd name="connsiteX197" fmla="*/ 627771 w 720000"/>
              <a:gd name="connsiteY197" fmla="*/ 362797 h 719934"/>
              <a:gd name="connsiteX198" fmla="*/ 627771 w 720000"/>
              <a:gd name="connsiteY198" fmla="*/ 398981 h 719934"/>
              <a:gd name="connsiteX199" fmla="*/ 582326 w 720000"/>
              <a:gd name="connsiteY199" fmla="*/ 479989 h 719934"/>
              <a:gd name="connsiteX200" fmla="*/ 720000 w 720000"/>
              <a:gd name="connsiteY200" fmla="*/ 654072 h 719934"/>
              <a:gd name="connsiteX201" fmla="*/ 720000 w 720000"/>
              <a:gd name="connsiteY201" fmla="*/ 709370 h 719934"/>
              <a:gd name="connsiteX202" fmla="*/ 709436 w 720000"/>
              <a:gd name="connsiteY202" fmla="*/ 719934 h 719934"/>
              <a:gd name="connsiteX203" fmla="*/ 470134 w 720000"/>
              <a:gd name="connsiteY203" fmla="*/ 719934 h 719934"/>
              <a:gd name="connsiteX204" fmla="*/ 459571 w 720000"/>
              <a:gd name="connsiteY204" fmla="*/ 709370 h 719934"/>
              <a:gd name="connsiteX205" fmla="*/ 470134 w 720000"/>
              <a:gd name="connsiteY205" fmla="*/ 698806 h 719934"/>
              <a:gd name="connsiteX206" fmla="*/ 698876 w 720000"/>
              <a:gd name="connsiteY206" fmla="*/ 698806 h 719934"/>
              <a:gd name="connsiteX207" fmla="*/ 698876 w 720000"/>
              <a:gd name="connsiteY207" fmla="*/ 654072 h 719934"/>
              <a:gd name="connsiteX208" fmla="*/ 648791 w 720000"/>
              <a:gd name="connsiteY208" fmla="*/ 541846 h 719934"/>
              <a:gd name="connsiteX209" fmla="*/ 581117 w 720000"/>
              <a:gd name="connsiteY209" fmla="*/ 501845 h 719934"/>
              <a:gd name="connsiteX210" fmla="*/ 564226 w 720000"/>
              <a:gd name="connsiteY210" fmla="*/ 534663 h 719934"/>
              <a:gd name="connsiteX211" fmla="*/ 586873 w 720000"/>
              <a:gd name="connsiteY211" fmla="*/ 632964 h 719934"/>
              <a:gd name="connsiteX212" fmla="*/ 583710 w 720000"/>
              <a:gd name="connsiteY212" fmla="*/ 643128 h 719934"/>
              <a:gd name="connsiteX213" fmla="*/ 539918 w 720000"/>
              <a:gd name="connsiteY213" fmla="*/ 683209 h 719934"/>
              <a:gd name="connsiteX214" fmla="*/ 532787 w 720000"/>
              <a:gd name="connsiteY214" fmla="*/ 685980 h 719934"/>
              <a:gd name="connsiteX215" fmla="*/ 525654 w 720000"/>
              <a:gd name="connsiteY215" fmla="*/ 683209 h 719934"/>
              <a:gd name="connsiteX216" fmla="*/ 481862 w 720000"/>
              <a:gd name="connsiteY216" fmla="*/ 643128 h 719934"/>
              <a:gd name="connsiteX217" fmla="*/ 478700 w 720000"/>
              <a:gd name="connsiteY217" fmla="*/ 632964 h 719934"/>
              <a:gd name="connsiteX218" fmla="*/ 501346 w 720000"/>
              <a:gd name="connsiteY218" fmla="*/ 534664 h 719934"/>
              <a:gd name="connsiteX219" fmla="*/ 484454 w 720000"/>
              <a:gd name="connsiteY219" fmla="*/ 501845 h 719934"/>
              <a:gd name="connsiteX220" fmla="*/ 452736 w 720000"/>
              <a:gd name="connsiteY220" fmla="*/ 515529 h 719934"/>
              <a:gd name="connsiteX221" fmla="*/ 452383 w 720000"/>
              <a:gd name="connsiteY221" fmla="*/ 515726 h 719934"/>
              <a:gd name="connsiteX222" fmla="*/ 446857 w 720000"/>
              <a:gd name="connsiteY222" fmla="*/ 518941 h 719934"/>
              <a:gd name="connsiteX223" fmla="*/ 444988 w 720000"/>
              <a:gd name="connsiteY223" fmla="*/ 520083 h 719934"/>
              <a:gd name="connsiteX224" fmla="*/ 442527 w 720000"/>
              <a:gd name="connsiteY224" fmla="*/ 521635 h 719934"/>
              <a:gd name="connsiteX225" fmla="*/ 438506 w 720000"/>
              <a:gd name="connsiteY225" fmla="*/ 524304 h 719934"/>
              <a:gd name="connsiteX226" fmla="*/ 436927 w 720000"/>
              <a:gd name="connsiteY226" fmla="*/ 525404 h 719934"/>
              <a:gd name="connsiteX227" fmla="*/ 432729 w 720000"/>
              <a:gd name="connsiteY227" fmla="*/ 528426 h 719934"/>
              <a:gd name="connsiteX228" fmla="*/ 432308 w 720000"/>
              <a:gd name="connsiteY228" fmla="*/ 528734 h 719934"/>
              <a:gd name="connsiteX229" fmla="*/ 427502 w 720000"/>
              <a:gd name="connsiteY229" fmla="*/ 532479 h 719934"/>
              <a:gd name="connsiteX230" fmla="*/ 426801 w 720000"/>
              <a:gd name="connsiteY230" fmla="*/ 533044 h 719934"/>
              <a:gd name="connsiteX231" fmla="*/ 422097 w 720000"/>
              <a:gd name="connsiteY231" fmla="*/ 537010 h 719934"/>
              <a:gd name="connsiteX232" fmla="*/ 421688 w 720000"/>
              <a:gd name="connsiteY232" fmla="*/ 537371 h 719934"/>
              <a:gd name="connsiteX233" fmla="*/ 412437 w 720000"/>
              <a:gd name="connsiteY233" fmla="*/ 546128 h 719934"/>
              <a:gd name="connsiteX234" fmla="*/ 411980 w 720000"/>
              <a:gd name="connsiteY234" fmla="*/ 546594 h 719934"/>
              <a:gd name="connsiteX235" fmla="*/ 403177 w 720000"/>
              <a:gd name="connsiteY235" fmla="*/ 556347 h 719934"/>
              <a:gd name="connsiteX236" fmla="*/ 384397 w 720000"/>
              <a:gd name="connsiteY236" fmla="*/ 584124 h 719934"/>
              <a:gd name="connsiteX237" fmla="*/ 383777 w 720000"/>
              <a:gd name="connsiteY237" fmla="*/ 585306 h 719934"/>
              <a:gd name="connsiteX238" fmla="*/ 381957 w 720000"/>
              <a:gd name="connsiteY238" fmla="*/ 588922 h 719934"/>
              <a:gd name="connsiteX239" fmla="*/ 379613 w 720000"/>
              <a:gd name="connsiteY239" fmla="*/ 593938 h 719934"/>
              <a:gd name="connsiteX240" fmla="*/ 379340 w 720000"/>
              <a:gd name="connsiteY240" fmla="*/ 594545 h 719934"/>
              <a:gd name="connsiteX241" fmla="*/ 370080 w 720000"/>
              <a:gd name="connsiteY241" fmla="*/ 622914 h 719934"/>
              <a:gd name="connsiteX242" fmla="*/ 369995 w 720000"/>
              <a:gd name="connsiteY242" fmla="*/ 623231 h 719934"/>
              <a:gd name="connsiteX243" fmla="*/ 369180 w 720000"/>
              <a:gd name="connsiteY243" fmla="*/ 627219 h 719934"/>
              <a:gd name="connsiteX244" fmla="*/ 368825 w 720000"/>
              <a:gd name="connsiteY244" fmla="*/ 629253 h 719934"/>
              <a:gd name="connsiteX245" fmla="*/ 368191 w 720000"/>
              <a:gd name="connsiteY245" fmla="*/ 633261 h 719934"/>
              <a:gd name="connsiteX246" fmla="*/ 367951 w 720000"/>
              <a:gd name="connsiteY246" fmla="*/ 634945 h 719934"/>
              <a:gd name="connsiteX247" fmla="*/ 367380 w 720000"/>
              <a:gd name="connsiteY247" fmla="*/ 640016 h 719934"/>
              <a:gd name="connsiteX248" fmla="*/ 367236 w 720000"/>
              <a:gd name="connsiteY248" fmla="*/ 641556 h 719934"/>
              <a:gd name="connsiteX249" fmla="*/ 366869 w 720000"/>
              <a:gd name="connsiteY249" fmla="*/ 647012 h 719934"/>
              <a:gd name="connsiteX250" fmla="*/ 366823 w 720000"/>
              <a:gd name="connsiteY250" fmla="*/ 648173 h 719934"/>
              <a:gd name="connsiteX251" fmla="*/ 366691 w 720000"/>
              <a:gd name="connsiteY251" fmla="*/ 654069 h 719934"/>
              <a:gd name="connsiteX252" fmla="*/ 366691 w 720000"/>
              <a:gd name="connsiteY252" fmla="*/ 661540 h 719934"/>
              <a:gd name="connsiteX253" fmla="*/ 366691 w 720000"/>
              <a:gd name="connsiteY253" fmla="*/ 698805 h 719934"/>
              <a:gd name="connsiteX254" fmla="*/ 434922 w 720000"/>
              <a:gd name="connsiteY254" fmla="*/ 698805 h 719934"/>
              <a:gd name="connsiteX255" fmla="*/ 445486 w 720000"/>
              <a:gd name="connsiteY255" fmla="*/ 709368 h 719934"/>
              <a:gd name="connsiteX256" fmla="*/ 434922 w 720000"/>
              <a:gd name="connsiteY256" fmla="*/ 719932 h 719934"/>
              <a:gd name="connsiteX257" fmla="*/ 356127 w 720000"/>
              <a:gd name="connsiteY257" fmla="*/ 719932 h 719934"/>
              <a:gd name="connsiteX258" fmla="*/ 345563 w 720000"/>
              <a:gd name="connsiteY258" fmla="*/ 709368 h 719934"/>
              <a:gd name="connsiteX259" fmla="*/ 345563 w 720000"/>
              <a:gd name="connsiteY259" fmla="*/ 672104 h 719934"/>
              <a:gd name="connsiteX260" fmla="*/ 10564 w 720000"/>
              <a:gd name="connsiteY260" fmla="*/ 672104 h 719934"/>
              <a:gd name="connsiteX261" fmla="*/ 0 w 720000"/>
              <a:gd name="connsiteY261" fmla="*/ 661540 h 719934"/>
              <a:gd name="connsiteX262" fmla="*/ 0 w 720000"/>
              <a:gd name="connsiteY262" fmla="*/ 71630 h 719934"/>
              <a:gd name="connsiteX263" fmla="*/ 10564 w 720000"/>
              <a:gd name="connsiteY263" fmla="*/ 61066 h 719934"/>
              <a:gd name="connsiteX264" fmla="*/ 100810 w 720000"/>
              <a:gd name="connsiteY264" fmla="*/ 61066 h 719934"/>
              <a:gd name="connsiteX265" fmla="*/ 100810 w 720000"/>
              <a:gd name="connsiteY265" fmla="*/ 47548 h 719934"/>
              <a:gd name="connsiteX266" fmla="*/ 111374 w 720000"/>
              <a:gd name="connsiteY266" fmla="*/ 36984 h 719934"/>
              <a:gd name="connsiteX267" fmla="*/ 197145 w 720000"/>
              <a:gd name="connsiteY267" fmla="*/ 36984 h 719934"/>
              <a:gd name="connsiteX268" fmla="*/ 252005 w 720000"/>
              <a:gd name="connsiteY268" fmla="*/ 0 h 71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720000" h="719934">
                <a:moveTo>
                  <a:pt x="520911" y="543829"/>
                </a:moveTo>
                <a:lnTo>
                  <a:pt x="500668" y="631703"/>
                </a:lnTo>
                <a:lnTo>
                  <a:pt x="532783" y="661096"/>
                </a:lnTo>
                <a:lnTo>
                  <a:pt x="564896" y="631703"/>
                </a:lnTo>
                <a:lnTo>
                  <a:pt x="544652" y="543829"/>
                </a:lnTo>
                <a:close/>
                <a:moveTo>
                  <a:pt x="530434" y="493908"/>
                </a:moveTo>
                <a:cubicBezTo>
                  <a:pt x="529202" y="493944"/>
                  <a:pt x="527969" y="493976"/>
                  <a:pt x="526737" y="494039"/>
                </a:cubicBezTo>
                <a:cubicBezTo>
                  <a:pt x="526307" y="494062"/>
                  <a:pt x="525875" y="494080"/>
                  <a:pt x="525446" y="494107"/>
                </a:cubicBezTo>
                <a:cubicBezTo>
                  <a:pt x="523651" y="494214"/>
                  <a:pt x="521853" y="494358"/>
                  <a:pt x="520058" y="494524"/>
                </a:cubicBezTo>
                <a:cubicBezTo>
                  <a:pt x="519345" y="494592"/>
                  <a:pt x="518630" y="494665"/>
                  <a:pt x="517917" y="494741"/>
                </a:cubicBezTo>
                <a:cubicBezTo>
                  <a:pt x="516576" y="494884"/>
                  <a:pt x="515236" y="495049"/>
                  <a:pt x="513895" y="495223"/>
                </a:cubicBezTo>
                <a:cubicBezTo>
                  <a:pt x="512585" y="495398"/>
                  <a:pt x="511280" y="495586"/>
                  <a:pt x="509973" y="495790"/>
                </a:cubicBezTo>
                <a:cubicBezTo>
                  <a:pt x="509394" y="495880"/>
                  <a:pt x="508816" y="495976"/>
                  <a:pt x="508237" y="496071"/>
                </a:cubicBezTo>
                <a:cubicBezTo>
                  <a:pt x="507320" y="496226"/>
                  <a:pt x="506403" y="496382"/>
                  <a:pt x="505487" y="496551"/>
                </a:cubicBezTo>
                <a:lnTo>
                  <a:pt x="518945" y="522700"/>
                </a:lnTo>
                <a:lnTo>
                  <a:pt x="546615" y="522700"/>
                </a:lnTo>
                <a:lnTo>
                  <a:pt x="560075" y="496548"/>
                </a:lnTo>
                <a:cubicBezTo>
                  <a:pt x="559164" y="496379"/>
                  <a:pt x="558253" y="496223"/>
                  <a:pt x="557340" y="496071"/>
                </a:cubicBezTo>
                <a:cubicBezTo>
                  <a:pt x="556752" y="495974"/>
                  <a:pt x="556164" y="495879"/>
                  <a:pt x="555577" y="495787"/>
                </a:cubicBezTo>
                <a:cubicBezTo>
                  <a:pt x="554279" y="495583"/>
                  <a:pt x="552979" y="495395"/>
                  <a:pt x="551679" y="495223"/>
                </a:cubicBezTo>
                <a:cubicBezTo>
                  <a:pt x="550334" y="495046"/>
                  <a:pt x="548990" y="494881"/>
                  <a:pt x="547644" y="494739"/>
                </a:cubicBezTo>
                <a:cubicBezTo>
                  <a:pt x="546932" y="494664"/>
                  <a:pt x="546219" y="494592"/>
                  <a:pt x="545507" y="494524"/>
                </a:cubicBezTo>
                <a:cubicBezTo>
                  <a:pt x="543711" y="494358"/>
                  <a:pt x="541914" y="494214"/>
                  <a:pt x="540116" y="494107"/>
                </a:cubicBezTo>
                <a:cubicBezTo>
                  <a:pt x="539686" y="494080"/>
                  <a:pt x="539254" y="494062"/>
                  <a:pt x="538825" y="494039"/>
                </a:cubicBezTo>
                <a:cubicBezTo>
                  <a:pt x="537594" y="493976"/>
                  <a:pt x="536360" y="493944"/>
                  <a:pt x="535128" y="493908"/>
                </a:cubicBezTo>
                <a:cubicBezTo>
                  <a:pt x="534347" y="493927"/>
                  <a:pt x="533569" y="493967"/>
                  <a:pt x="532781" y="493967"/>
                </a:cubicBezTo>
                <a:cubicBezTo>
                  <a:pt x="531994" y="493967"/>
                  <a:pt x="531218" y="493928"/>
                  <a:pt x="530434" y="493908"/>
                </a:cubicBezTo>
                <a:close/>
                <a:moveTo>
                  <a:pt x="458710" y="458350"/>
                </a:moveTo>
                <a:lnTo>
                  <a:pt x="458710" y="488836"/>
                </a:lnTo>
                <a:cubicBezTo>
                  <a:pt x="466522" y="485408"/>
                  <a:pt x="474595" y="482474"/>
                  <a:pt x="482882" y="480089"/>
                </a:cubicBezTo>
                <a:lnTo>
                  <a:pt x="482882" y="479760"/>
                </a:lnTo>
                <a:cubicBezTo>
                  <a:pt x="473654" y="474041"/>
                  <a:pt x="465482" y="466783"/>
                  <a:pt x="458710" y="458350"/>
                </a:cubicBezTo>
                <a:close/>
                <a:moveTo>
                  <a:pt x="246399" y="389025"/>
                </a:moveTo>
                <a:lnTo>
                  <a:pt x="190568" y="462126"/>
                </a:lnTo>
                <a:cubicBezTo>
                  <a:pt x="206046" y="471738"/>
                  <a:pt x="223710" y="476773"/>
                  <a:pt x="242232" y="476773"/>
                </a:cubicBezTo>
                <a:cubicBezTo>
                  <a:pt x="292849" y="476773"/>
                  <a:pt x="334666" y="438302"/>
                  <a:pt x="339976" y="389066"/>
                </a:cubicBezTo>
                <a:lnTo>
                  <a:pt x="325606" y="389061"/>
                </a:lnTo>
                <a:close/>
                <a:moveTo>
                  <a:pt x="547419" y="332602"/>
                </a:moveTo>
                <a:cubicBezTo>
                  <a:pt x="533679" y="347910"/>
                  <a:pt x="505947" y="370039"/>
                  <a:pt x="458921" y="373023"/>
                </a:cubicBezTo>
                <a:lnTo>
                  <a:pt x="458921" y="398981"/>
                </a:lnTo>
                <a:cubicBezTo>
                  <a:pt x="458921" y="400100"/>
                  <a:pt x="458956" y="401213"/>
                  <a:pt x="459005" y="402319"/>
                </a:cubicBezTo>
                <a:cubicBezTo>
                  <a:pt x="459019" y="402637"/>
                  <a:pt x="459036" y="402955"/>
                  <a:pt x="459054" y="403273"/>
                </a:cubicBezTo>
                <a:cubicBezTo>
                  <a:pt x="459108" y="404185"/>
                  <a:pt x="459177" y="405094"/>
                  <a:pt x="459263" y="405997"/>
                </a:cubicBezTo>
                <a:cubicBezTo>
                  <a:pt x="459294" y="406319"/>
                  <a:pt x="459323" y="406641"/>
                  <a:pt x="459358" y="406961"/>
                </a:cubicBezTo>
                <a:cubicBezTo>
                  <a:pt x="459451" y="407835"/>
                  <a:pt x="459565" y="408701"/>
                  <a:pt x="459689" y="409564"/>
                </a:cubicBezTo>
                <a:cubicBezTo>
                  <a:pt x="459760" y="410055"/>
                  <a:pt x="459838" y="410543"/>
                  <a:pt x="459918" y="411032"/>
                </a:cubicBezTo>
                <a:cubicBezTo>
                  <a:pt x="460004" y="411558"/>
                  <a:pt x="460101" y="412079"/>
                  <a:pt x="460198" y="412600"/>
                </a:cubicBezTo>
                <a:cubicBezTo>
                  <a:pt x="460403" y="413687"/>
                  <a:pt x="460631" y="414766"/>
                  <a:pt x="460883" y="415838"/>
                </a:cubicBezTo>
                <a:cubicBezTo>
                  <a:pt x="460940" y="416079"/>
                  <a:pt x="460992" y="416326"/>
                  <a:pt x="461051" y="416567"/>
                </a:cubicBezTo>
                <a:cubicBezTo>
                  <a:pt x="461227" y="417275"/>
                  <a:pt x="461414" y="417981"/>
                  <a:pt x="461610" y="418684"/>
                </a:cubicBezTo>
                <a:cubicBezTo>
                  <a:pt x="461656" y="418850"/>
                  <a:pt x="461704" y="419014"/>
                  <a:pt x="461750" y="419179"/>
                </a:cubicBezTo>
                <a:cubicBezTo>
                  <a:pt x="467195" y="438222"/>
                  <a:pt x="480226" y="454597"/>
                  <a:pt x="498397" y="464241"/>
                </a:cubicBezTo>
                <a:cubicBezTo>
                  <a:pt x="498652" y="464379"/>
                  <a:pt x="498885" y="464542"/>
                  <a:pt x="499126" y="464695"/>
                </a:cubicBezTo>
                <a:cubicBezTo>
                  <a:pt x="508428" y="469479"/>
                  <a:pt x="518865" y="472345"/>
                  <a:pt x="529925" y="472770"/>
                </a:cubicBezTo>
                <a:cubicBezTo>
                  <a:pt x="530829" y="472744"/>
                  <a:pt x="531731" y="472711"/>
                  <a:pt x="532638" y="472698"/>
                </a:cubicBezTo>
                <a:cubicBezTo>
                  <a:pt x="532734" y="472696"/>
                  <a:pt x="532831" y="472696"/>
                  <a:pt x="532926" y="472698"/>
                </a:cubicBezTo>
                <a:cubicBezTo>
                  <a:pt x="533833" y="472711"/>
                  <a:pt x="534735" y="472744"/>
                  <a:pt x="535639" y="472770"/>
                </a:cubicBezTo>
                <a:cubicBezTo>
                  <a:pt x="575045" y="471261"/>
                  <a:pt x="606642" y="438751"/>
                  <a:pt x="606643" y="398981"/>
                </a:cubicBezTo>
                <a:lnTo>
                  <a:pt x="606643" y="372645"/>
                </a:lnTo>
                <a:cubicBezTo>
                  <a:pt x="575808" y="368558"/>
                  <a:pt x="557105" y="347686"/>
                  <a:pt x="547419" y="332602"/>
                </a:cubicBezTo>
                <a:close/>
                <a:moveTo>
                  <a:pt x="168213" y="283623"/>
                </a:moveTo>
                <a:cubicBezTo>
                  <a:pt x="139056" y="306362"/>
                  <a:pt x="121938" y="341084"/>
                  <a:pt x="121938" y="378457"/>
                </a:cubicBezTo>
                <a:cubicBezTo>
                  <a:pt x="121938" y="412356"/>
                  <a:pt x="135861" y="443966"/>
                  <a:pt x="160480" y="466708"/>
                </a:cubicBezTo>
                <a:lnTo>
                  <a:pt x="167073" y="458076"/>
                </a:lnTo>
                <a:cubicBezTo>
                  <a:pt x="167078" y="458071"/>
                  <a:pt x="167081" y="458065"/>
                  <a:pt x="167085" y="458060"/>
                </a:cubicBezTo>
                <a:lnTo>
                  <a:pt x="228299" y="377912"/>
                </a:lnTo>
                <a:close/>
                <a:moveTo>
                  <a:pt x="532728" y="252475"/>
                </a:moveTo>
                <a:cubicBezTo>
                  <a:pt x="520536" y="252483"/>
                  <a:pt x="509035" y="255477"/>
                  <a:pt x="498891" y="260739"/>
                </a:cubicBezTo>
                <a:cubicBezTo>
                  <a:pt x="498725" y="260841"/>
                  <a:pt x="498570" y="260955"/>
                  <a:pt x="498398" y="261046"/>
                </a:cubicBezTo>
                <a:cubicBezTo>
                  <a:pt x="482425" y="269527"/>
                  <a:pt x="470421" y="283209"/>
                  <a:pt x="464052" y="299335"/>
                </a:cubicBezTo>
                <a:cubicBezTo>
                  <a:pt x="464047" y="299351"/>
                  <a:pt x="464040" y="299365"/>
                  <a:pt x="464034" y="299380"/>
                </a:cubicBezTo>
                <a:cubicBezTo>
                  <a:pt x="463183" y="301540"/>
                  <a:pt x="462438" y="303745"/>
                  <a:pt x="461792" y="305987"/>
                </a:cubicBezTo>
                <a:cubicBezTo>
                  <a:pt x="461722" y="306230"/>
                  <a:pt x="461652" y="306475"/>
                  <a:pt x="461584" y="306720"/>
                </a:cubicBezTo>
                <a:cubicBezTo>
                  <a:pt x="461401" y="307375"/>
                  <a:pt x="461227" y="308032"/>
                  <a:pt x="461064" y="308694"/>
                </a:cubicBezTo>
                <a:cubicBezTo>
                  <a:pt x="460973" y="309064"/>
                  <a:pt x="460892" y="309436"/>
                  <a:pt x="460807" y="309808"/>
                </a:cubicBezTo>
                <a:cubicBezTo>
                  <a:pt x="460590" y="310746"/>
                  <a:pt x="460392" y="311688"/>
                  <a:pt x="460213" y="312636"/>
                </a:cubicBezTo>
                <a:cubicBezTo>
                  <a:pt x="460108" y="313194"/>
                  <a:pt x="460005" y="313752"/>
                  <a:pt x="459912" y="314315"/>
                </a:cubicBezTo>
                <a:cubicBezTo>
                  <a:pt x="459835" y="314784"/>
                  <a:pt x="459760" y="315256"/>
                  <a:pt x="459691" y="315728"/>
                </a:cubicBezTo>
                <a:cubicBezTo>
                  <a:pt x="459563" y="316620"/>
                  <a:pt x="459447" y="317515"/>
                  <a:pt x="459350" y="318418"/>
                </a:cubicBezTo>
                <a:cubicBezTo>
                  <a:pt x="459319" y="318708"/>
                  <a:pt x="459292" y="319002"/>
                  <a:pt x="459264" y="319293"/>
                </a:cubicBezTo>
                <a:cubicBezTo>
                  <a:pt x="459178" y="320206"/>
                  <a:pt x="459108" y="321122"/>
                  <a:pt x="459054" y="322045"/>
                </a:cubicBezTo>
                <a:cubicBezTo>
                  <a:pt x="459036" y="322360"/>
                  <a:pt x="459019" y="322676"/>
                  <a:pt x="459005" y="322993"/>
                </a:cubicBezTo>
                <a:cubicBezTo>
                  <a:pt x="458956" y="324099"/>
                  <a:pt x="458921" y="325213"/>
                  <a:pt x="458921" y="326333"/>
                </a:cubicBezTo>
                <a:lnTo>
                  <a:pt x="458921" y="351846"/>
                </a:lnTo>
                <a:cubicBezTo>
                  <a:pt x="517602" y="347483"/>
                  <a:pt x="539424" y="308321"/>
                  <a:pt x="539649" y="307904"/>
                </a:cubicBezTo>
                <a:cubicBezTo>
                  <a:pt x="541614" y="304263"/>
                  <a:pt x="545516" y="302101"/>
                  <a:pt x="549647" y="302380"/>
                </a:cubicBezTo>
                <a:cubicBezTo>
                  <a:pt x="553772" y="302656"/>
                  <a:pt x="557360" y="305311"/>
                  <a:pt x="558826" y="309178"/>
                </a:cubicBezTo>
                <a:cubicBezTo>
                  <a:pt x="559431" y="310743"/>
                  <a:pt x="573037" y="344930"/>
                  <a:pt x="606645" y="351239"/>
                </a:cubicBezTo>
                <a:lnTo>
                  <a:pt x="606645" y="326439"/>
                </a:lnTo>
                <a:cubicBezTo>
                  <a:pt x="606645" y="285671"/>
                  <a:pt x="573492" y="252503"/>
                  <a:pt x="532728" y="252475"/>
                </a:cubicBezTo>
                <a:close/>
                <a:moveTo>
                  <a:pt x="242231" y="217490"/>
                </a:moveTo>
                <a:cubicBezTo>
                  <a:pt x="265812" y="217490"/>
                  <a:pt x="288543" y="222478"/>
                  <a:pt x="309785" y="232312"/>
                </a:cubicBezTo>
                <a:cubicBezTo>
                  <a:pt x="315081" y="234763"/>
                  <a:pt x="317385" y="241042"/>
                  <a:pt x="314934" y="246336"/>
                </a:cubicBezTo>
                <a:cubicBezTo>
                  <a:pt x="312484" y="251631"/>
                  <a:pt x="306204" y="253936"/>
                  <a:pt x="300911" y="251485"/>
                </a:cubicBezTo>
                <a:cubicBezTo>
                  <a:pt x="282468" y="242947"/>
                  <a:pt x="262725" y="238617"/>
                  <a:pt x="242231" y="238617"/>
                </a:cubicBezTo>
                <a:cubicBezTo>
                  <a:pt x="218732" y="238617"/>
                  <a:pt x="195836" y="244458"/>
                  <a:pt x="175406" y="255592"/>
                </a:cubicBezTo>
                <a:lnTo>
                  <a:pt x="180059" y="262892"/>
                </a:lnTo>
                <a:cubicBezTo>
                  <a:pt x="180060" y="262894"/>
                  <a:pt x="180062" y="262896"/>
                  <a:pt x="180063" y="262898"/>
                </a:cubicBezTo>
                <a:lnTo>
                  <a:pt x="246971" y="367896"/>
                </a:lnTo>
                <a:lnTo>
                  <a:pt x="351111" y="367943"/>
                </a:lnTo>
                <a:cubicBezTo>
                  <a:pt x="351112" y="367943"/>
                  <a:pt x="351114" y="367943"/>
                  <a:pt x="351115" y="367943"/>
                </a:cubicBezTo>
                <a:lnTo>
                  <a:pt x="381687" y="367957"/>
                </a:lnTo>
                <a:cubicBezTo>
                  <a:pt x="378768" y="328263"/>
                  <a:pt x="359346" y="292102"/>
                  <a:pt x="327394" y="267531"/>
                </a:cubicBezTo>
                <a:cubicBezTo>
                  <a:pt x="322771" y="263975"/>
                  <a:pt x="321904" y="257342"/>
                  <a:pt x="325461" y="252718"/>
                </a:cubicBezTo>
                <a:cubicBezTo>
                  <a:pt x="329016" y="248093"/>
                  <a:pt x="335648" y="247225"/>
                  <a:pt x="340276" y="250783"/>
                </a:cubicBezTo>
                <a:cubicBezTo>
                  <a:pt x="380267" y="281535"/>
                  <a:pt x="403201" y="328073"/>
                  <a:pt x="403203" y="378460"/>
                </a:cubicBezTo>
                <a:cubicBezTo>
                  <a:pt x="403203" y="378539"/>
                  <a:pt x="403201" y="378637"/>
                  <a:pt x="403200" y="378727"/>
                </a:cubicBezTo>
                <a:cubicBezTo>
                  <a:pt x="403148" y="381457"/>
                  <a:pt x="402040" y="384064"/>
                  <a:pt x="400105" y="385998"/>
                </a:cubicBezTo>
                <a:cubicBezTo>
                  <a:pt x="398123" y="387978"/>
                  <a:pt x="395436" y="389090"/>
                  <a:pt x="392636" y="389090"/>
                </a:cubicBezTo>
                <a:cubicBezTo>
                  <a:pt x="392635" y="389090"/>
                  <a:pt x="392633" y="389090"/>
                  <a:pt x="392632" y="389090"/>
                </a:cubicBezTo>
                <a:lnTo>
                  <a:pt x="361175" y="389076"/>
                </a:lnTo>
                <a:cubicBezTo>
                  <a:pt x="355780" y="449972"/>
                  <a:pt x="304501" y="497899"/>
                  <a:pt x="242233" y="497899"/>
                </a:cubicBezTo>
                <a:cubicBezTo>
                  <a:pt x="219025" y="497899"/>
                  <a:pt x="196925" y="491379"/>
                  <a:pt x="177702" y="478972"/>
                </a:cubicBezTo>
                <a:lnTo>
                  <a:pt x="170536" y="488353"/>
                </a:lnTo>
                <a:cubicBezTo>
                  <a:pt x="168828" y="490592"/>
                  <a:pt x="166298" y="492054"/>
                  <a:pt x="163508" y="492417"/>
                </a:cubicBezTo>
                <a:cubicBezTo>
                  <a:pt x="163051" y="492476"/>
                  <a:pt x="162595" y="492506"/>
                  <a:pt x="162141" y="492506"/>
                </a:cubicBezTo>
                <a:cubicBezTo>
                  <a:pt x="159811" y="492506"/>
                  <a:pt x="157531" y="491735"/>
                  <a:pt x="155669" y="490291"/>
                </a:cubicBezTo>
                <a:cubicBezTo>
                  <a:pt x="120805" y="463270"/>
                  <a:pt x="100810" y="422508"/>
                  <a:pt x="100810" y="378457"/>
                </a:cubicBezTo>
                <a:cubicBezTo>
                  <a:pt x="100810" y="333836"/>
                  <a:pt x="121573" y="292443"/>
                  <a:pt x="156824" y="265748"/>
                </a:cubicBezTo>
                <a:lnTo>
                  <a:pt x="151736" y="257766"/>
                </a:lnTo>
                <a:cubicBezTo>
                  <a:pt x="148617" y="252870"/>
                  <a:pt x="150032" y="246373"/>
                  <a:pt x="154908" y="243219"/>
                </a:cubicBezTo>
                <a:cubicBezTo>
                  <a:pt x="180928" y="226387"/>
                  <a:pt x="211124" y="217490"/>
                  <a:pt x="242231" y="217490"/>
                </a:cubicBezTo>
                <a:close/>
                <a:moveTo>
                  <a:pt x="21128" y="82194"/>
                </a:moveTo>
                <a:lnTo>
                  <a:pt x="21128" y="650978"/>
                </a:lnTo>
                <a:lnTo>
                  <a:pt x="345594" y="650978"/>
                </a:lnTo>
                <a:cubicBezTo>
                  <a:pt x="345597" y="650784"/>
                  <a:pt x="345612" y="650591"/>
                  <a:pt x="345616" y="650399"/>
                </a:cubicBezTo>
                <a:cubicBezTo>
                  <a:pt x="345660" y="648413"/>
                  <a:pt x="345737" y="646433"/>
                  <a:pt x="345853" y="644461"/>
                </a:cubicBezTo>
                <a:cubicBezTo>
                  <a:pt x="345898" y="643666"/>
                  <a:pt x="345960" y="642872"/>
                  <a:pt x="346016" y="642078"/>
                </a:cubicBezTo>
                <a:cubicBezTo>
                  <a:pt x="346097" y="640964"/>
                  <a:pt x="346190" y="639850"/>
                  <a:pt x="346294" y="638741"/>
                </a:cubicBezTo>
                <a:cubicBezTo>
                  <a:pt x="346524" y="636221"/>
                  <a:pt x="346809" y="633711"/>
                  <a:pt x="347151" y="631212"/>
                </a:cubicBezTo>
                <a:lnTo>
                  <a:pt x="55862" y="631212"/>
                </a:lnTo>
                <a:cubicBezTo>
                  <a:pt x="50027" y="631212"/>
                  <a:pt x="45298" y="626483"/>
                  <a:pt x="45298" y="620648"/>
                </a:cubicBezTo>
                <a:lnTo>
                  <a:pt x="45298" y="446726"/>
                </a:lnTo>
                <a:cubicBezTo>
                  <a:pt x="45298" y="440891"/>
                  <a:pt x="50027" y="436162"/>
                  <a:pt x="55862" y="436162"/>
                </a:cubicBezTo>
                <a:cubicBezTo>
                  <a:pt x="61698" y="436162"/>
                  <a:pt x="66426" y="440891"/>
                  <a:pt x="66426" y="446726"/>
                </a:cubicBezTo>
                <a:lnTo>
                  <a:pt x="66426" y="610084"/>
                </a:lnTo>
                <a:lnTo>
                  <a:pt x="351454" y="610084"/>
                </a:lnTo>
                <a:cubicBezTo>
                  <a:pt x="354408" y="599217"/>
                  <a:pt x="358465" y="588622"/>
                  <a:pt x="363590" y="578392"/>
                </a:cubicBezTo>
                <a:cubicBezTo>
                  <a:pt x="364059" y="577448"/>
                  <a:pt x="364538" y="576511"/>
                  <a:pt x="365024" y="575576"/>
                </a:cubicBezTo>
                <a:cubicBezTo>
                  <a:pt x="365371" y="574913"/>
                  <a:pt x="365708" y="574243"/>
                  <a:pt x="366063" y="573582"/>
                </a:cubicBezTo>
                <a:cubicBezTo>
                  <a:pt x="375782" y="555440"/>
                  <a:pt x="388696" y="538855"/>
                  <a:pt x="404260" y="524538"/>
                </a:cubicBezTo>
                <a:cubicBezTo>
                  <a:pt x="404278" y="524520"/>
                  <a:pt x="404298" y="524503"/>
                  <a:pt x="404316" y="524484"/>
                </a:cubicBezTo>
                <a:cubicBezTo>
                  <a:pt x="404474" y="524341"/>
                  <a:pt x="404634" y="524199"/>
                  <a:pt x="404792" y="524056"/>
                </a:cubicBezTo>
                <a:cubicBezTo>
                  <a:pt x="414781" y="514866"/>
                  <a:pt x="425780" y="506680"/>
                  <a:pt x="437582" y="499684"/>
                </a:cubicBezTo>
                <a:lnTo>
                  <a:pt x="437582" y="362809"/>
                </a:lnTo>
                <a:lnTo>
                  <a:pt x="437582" y="326438"/>
                </a:lnTo>
                <a:lnTo>
                  <a:pt x="437582" y="212879"/>
                </a:lnTo>
                <a:cubicBezTo>
                  <a:pt x="437582" y="207045"/>
                  <a:pt x="442310" y="202315"/>
                  <a:pt x="448146" y="202315"/>
                </a:cubicBezTo>
                <a:cubicBezTo>
                  <a:pt x="453982" y="202315"/>
                  <a:pt x="458710" y="207045"/>
                  <a:pt x="458710" y="212878"/>
                </a:cubicBezTo>
                <a:lnTo>
                  <a:pt x="458710" y="266765"/>
                </a:lnTo>
                <a:cubicBezTo>
                  <a:pt x="465492" y="258376"/>
                  <a:pt x="473664" y="251154"/>
                  <a:pt x="482882" y="245466"/>
                </a:cubicBezTo>
                <a:lnTo>
                  <a:pt x="482882" y="82194"/>
                </a:lnTo>
                <a:lnTo>
                  <a:pt x="403200" y="82194"/>
                </a:lnTo>
                <a:lnTo>
                  <a:pt x="403200" y="98235"/>
                </a:lnTo>
                <a:lnTo>
                  <a:pt x="448146" y="98235"/>
                </a:lnTo>
                <a:cubicBezTo>
                  <a:pt x="453982" y="98235"/>
                  <a:pt x="458710" y="102964"/>
                  <a:pt x="458710" y="108799"/>
                </a:cubicBezTo>
                <a:lnTo>
                  <a:pt x="458710" y="177664"/>
                </a:lnTo>
                <a:cubicBezTo>
                  <a:pt x="458710" y="183499"/>
                  <a:pt x="453982" y="188229"/>
                  <a:pt x="448146" y="188229"/>
                </a:cubicBezTo>
                <a:cubicBezTo>
                  <a:pt x="442310" y="188229"/>
                  <a:pt x="437582" y="183499"/>
                  <a:pt x="437582" y="177664"/>
                </a:cubicBezTo>
                <a:lnTo>
                  <a:pt x="437582" y="119363"/>
                </a:lnTo>
                <a:lnTo>
                  <a:pt x="403200" y="119363"/>
                </a:lnTo>
                <a:lnTo>
                  <a:pt x="403200" y="129194"/>
                </a:lnTo>
                <a:cubicBezTo>
                  <a:pt x="403200" y="135028"/>
                  <a:pt x="398472" y="139757"/>
                  <a:pt x="392636" y="139757"/>
                </a:cubicBezTo>
                <a:lnTo>
                  <a:pt x="111374" y="139757"/>
                </a:lnTo>
                <a:cubicBezTo>
                  <a:pt x="105539" y="139757"/>
                  <a:pt x="100810" y="135028"/>
                  <a:pt x="100810" y="129194"/>
                </a:cubicBezTo>
                <a:lnTo>
                  <a:pt x="100810" y="119363"/>
                </a:lnTo>
                <a:lnTo>
                  <a:pt x="66426" y="119363"/>
                </a:lnTo>
                <a:lnTo>
                  <a:pt x="66426" y="411515"/>
                </a:lnTo>
                <a:cubicBezTo>
                  <a:pt x="66426" y="417349"/>
                  <a:pt x="61698" y="422079"/>
                  <a:pt x="55862" y="422079"/>
                </a:cubicBezTo>
                <a:cubicBezTo>
                  <a:pt x="50027" y="422079"/>
                  <a:pt x="45298" y="417349"/>
                  <a:pt x="45298" y="411515"/>
                </a:cubicBezTo>
                <a:lnTo>
                  <a:pt x="45298" y="108800"/>
                </a:lnTo>
                <a:cubicBezTo>
                  <a:pt x="45298" y="102966"/>
                  <a:pt x="50027" y="98236"/>
                  <a:pt x="55862" y="98236"/>
                </a:cubicBezTo>
                <a:lnTo>
                  <a:pt x="100810" y="98236"/>
                </a:lnTo>
                <a:lnTo>
                  <a:pt x="100810" y="82194"/>
                </a:lnTo>
                <a:close/>
                <a:moveTo>
                  <a:pt x="252005" y="21128"/>
                </a:moveTo>
                <a:cubicBezTo>
                  <a:pt x="234440" y="21128"/>
                  <a:pt x="219256" y="33027"/>
                  <a:pt x="215077" y="50064"/>
                </a:cubicBezTo>
                <a:cubicBezTo>
                  <a:pt x="213918" y="54789"/>
                  <a:pt x="209683" y="58112"/>
                  <a:pt x="204817" y="58112"/>
                </a:cubicBezTo>
                <a:lnTo>
                  <a:pt x="121937" y="58112"/>
                </a:lnTo>
                <a:lnTo>
                  <a:pt x="121937" y="118631"/>
                </a:lnTo>
                <a:lnTo>
                  <a:pt x="382072" y="118631"/>
                </a:lnTo>
                <a:lnTo>
                  <a:pt x="382072" y="58112"/>
                </a:lnTo>
                <a:lnTo>
                  <a:pt x="299192" y="58112"/>
                </a:lnTo>
                <a:cubicBezTo>
                  <a:pt x="294326" y="58112"/>
                  <a:pt x="290089" y="54789"/>
                  <a:pt x="288932" y="50064"/>
                </a:cubicBezTo>
                <a:cubicBezTo>
                  <a:pt x="284753" y="33027"/>
                  <a:pt x="269569" y="21128"/>
                  <a:pt x="252005" y="21128"/>
                </a:cubicBezTo>
                <a:close/>
                <a:moveTo>
                  <a:pt x="252005" y="0"/>
                </a:moveTo>
                <a:cubicBezTo>
                  <a:pt x="276468" y="0"/>
                  <a:pt x="297967" y="14846"/>
                  <a:pt x="306864" y="36984"/>
                </a:cubicBezTo>
                <a:lnTo>
                  <a:pt x="392636" y="36984"/>
                </a:lnTo>
                <a:cubicBezTo>
                  <a:pt x="398472" y="36984"/>
                  <a:pt x="403200" y="41714"/>
                  <a:pt x="403200" y="47548"/>
                </a:cubicBezTo>
                <a:lnTo>
                  <a:pt x="403200" y="61066"/>
                </a:lnTo>
                <a:lnTo>
                  <a:pt x="493446" y="61066"/>
                </a:lnTo>
                <a:cubicBezTo>
                  <a:pt x="499280" y="61066"/>
                  <a:pt x="504009" y="65796"/>
                  <a:pt x="504009" y="71630"/>
                </a:cubicBezTo>
                <a:lnTo>
                  <a:pt x="504009" y="235766"/>
                </a:lnTo>
                <a:cubicBezTo>
                  <a:pt x="513060" y="232899"/>
                  <a:pt x="522689" y="231342"/>
                  <a:pt x="532676" y="231342"/>
                </a:cubicBezTo>
                <a:cubicBezTo>
                  <a:pt x="532694" y="231342"/>
                  <a:pt x="532711" y="231343"/>
                  <a:pt x="532729" y="231343"/>
                </a:cubicBezTo>
                <a:cubicBezTo>
                  <a:pt x="532748" y="231343"/>
                  <a:pt x="532764" y="231342"/>
                  <a:pt x="532783" y="231342"/>
                </a:cubicBezTo>
                <a:cubicBezTo>
                  <a:pt x="585159" y="231342"/>
                  <a:pt x="627771" y="273954"/>
                  <a:pt x="627771" y="326331"/>
                </a:cubicBezTo>
                <a:lnTo>
                  <a:pt x="627771" y="326437"/>
                </a:lnTo>
                <a:lnTo>
                  <a:pt x="627771" y="362797"/>
                </a:lnTo>
                <a:lnTo>
                  <a:pt x="627771" y="398981"/>
                </a:lnTo>
                <a:cubicBezTo>
                  <a:pt x="627771" y="433216"/>
                  <a:pt x="609563" y="463270"/>
                  <a:pt x="582326" y="479989"/>
                </a:cubicBezTo>
                <a:cubicBezTo>
                  <a:pt x="660674" y="502370"/>
                  <a:pt x="720001" y="573414"/>
                  <a:pt x="720000" y="654072"/>
                </a:cubicBezTo>
                <a:lnTo>
                  <a:pt x="720000" y="709370"/>
                </a:lnTo>
                <a:cubicBezTo>
                  <a:pt x="720000" y="715204"/>
                  <a:pt x="715272" y="719934"/>
                  <a:pt x="709436" y="719934"/>
                </a:cubicBezTo>
                <a:lnTo>
                  <a:pt x="470134" y="719934"/>
                </a:lnTo>
                <a:cubicBezTo>
                  <a:pt x="464298" y="719934"/>
                  <a:pt x="459571" y="715204"/>
                  <a:pt x="459571" y="709370"/>
                </a:cubicBezTo>
                <a:cubicBezTo>
                  <a:pt x="459571" y="703535"/>
                  <a:pt x="464298" y="698806"/>
                  <a:pt x="470134" y="698806"/>
                </a:cubicBezTo>
                <a:lnTo>
                  <a:pt x="698876" y="698806"/>
                </a:lnTo>
                <a:lnTo>
                  <a:pt x="698876" y="654072"/>
                </a:lnTo>
                <a:cubicBezTo>
                  <a:pt x="698876" y="612388"/>
                  <a:pt x="681090" y="572532"/>
                  <a:pt x="648791" y="541846"/>
                </a:cubicBezTo>
                <a:cubicBezTo>
                  <a:pt x="629471" y="523489"/>
                  <a:pt x="606076" y="509816"/>
                  <a:pt x="581117" y="501845"/>
                </a:cubicBezTo>
                <a:lnTo>
                  <a:pt x="564226" y="534663"/>
                </a:lnTo>
                <a:lnTo>
                  <a:pt x="586873" y="632964"/>
                </a:lnTo>
                <a:cubicBezTo>
                  <a:pt x="587728" y="636675"/>
                  <a:pt x="586518" y="640558"/>
                  <a:pt x="583710" y="643128"/>
                </a:cubicBezTo>
                <a:lnTo>
                  <a:pt x="539918" y="683209"/>
                </a:lnTo>
                <a:cubicBezTo>
                  <a:pt x="537901" y="685056"/>
                  <a:pt x="535345" y="685980"/>
                  <a:pt x="532787" y="685980"/>
                </a:cubicBezTo>
                <a:cubicBezTo>
                  <a:pt x="530229" y="685980"/>
                  <a:pt x="527672" y="685057"/>
                  <a:pt x="525654" y="683209"/>
                </a:cubicBezTo>
                <a:lnTo>
                  <a:pt x="481862" y="643128"/>
                </a:lnTo>
                <a:cubicBezTo>
                  <a:pt x="479053" y="640558"/>
                  <a:pt x="477845" y="636674"/>
                  <a:pt x="478700" y="632964"/>
                </a:cubicBezTo>
                <a:lnTo>
                  <a:pt x="501346" y="534664"/>
                </a:lnTo>
                <a:lnTo>
                  <a:pt x="484454" y="501845"/>
                </a:lnTo>
                <a:cubicBezTo>
                  <a:pt x="473512" y="505341"/>
                  <a:pt x="462867" y="509927"/>
                  <a:pt x="452736" y="515529"/>
                </a:cubicBezTo>
                <a:cubicBezTo>
                  <a:pt x="452618" y="515594"/>
                  <a:pt x="452501" y="515660"/>
                  <a:pt x="452383" y="515726"/>
                </a:cubicBezTo>
                <a:cubicBezTo>
                  <a:pt x="450521" y="516763"/>
                  <a:pt x="448682" y="517839"/>
                  <a:pt x="446857" y="518941"/>
                </a:cubicBezTo>
                <a:cubicBezTo>
                  <a:pt x="446232" y="519319"/>
                  <a:pt x="445608" y="519698"/>
                  <a:pt x="444988" y="520083"/>
                </a:cubicBezTo>
                <a:cubicBezTo>
                  <a:pt x="444164" y="520595"/>
                  <a:pt x="443342" y="521109"/>
                  <a:pt x="442527" y="521635"/>
                </a:cubicBezTo>
                <a:cubicBezTo>
                  <a:pt x="441175" y="522507"/>
                  <a:pt x="439834" y="523396"/>
                  <a:pt x="438506" y="524304"/>
                </a:cubicBezTo>
                <a:cubicBezTo>
                  <a:pt x="437976" y="524666"/>
                  <a:pt x="437453" y="525037"/>
                  <a:pt x="436927" y="525404"/>
                </a:cubicBezTo>
                <a:cubicBezTo>
                  <a:pt x="435514" y="526394"/>
                  <a:pt x="434112" y="527395"/>
                  <a:pt x="432729" y="528426"/>
                </a:cubicBezTo>
                <a:cubicBezTo>
                  <a:pt x="432589" y="528530"/>
                  <a:pt x="432447" y="528630"/>
                  <a:pt x="432308" y="528734"/>
                </a:cubicBezTo>
                <a:cubicBezTo>
                  <a:pt x="430683" y="529952"/>
                  <a:pt x="429084" y="531205"/>
                  <a:pt x="427502" y="532479"/>
                </a:cubicBezTo>
                <a:cubicBezTo>
                  <a:pt x="427269" y="532669"/>
                  <a:pt x="427033" y="532856"/>
                  <a:pt x="426801" y="533044"/>
                </a:cubicBezTo>
                <a:cubicBezTo>
                  <a:pt x="425212" y="534339"/>
                  <a:pt x="423641" y="535660"/>
                  <a:pt x="422097" y="537010"/>
                </a:cubicBezTo>
                <a:cubicBezTo>
                  <a:pt x="421959" y="537129"/>
                  <a:pt x="421824" y="537252"/>
                  <a:pt x="421688" y="537371"/>
                </a:cubicBezTo>
                <a:cubicBezTo>
                  <a:pt x="418497" y="540177"/>
                  <a:pt x="415410" y="543099"/>
                  <a:pt x="412437" y="546128"/>
                </a:cubicBezTo>
                <a:cubicBezTo>
                  <a:pt x="412284" y="546284"/>
                  <a:pt x="412132" y="546439"/>
                  <a:pt x="411980" y="546594"/>
                </a:cubicBezTo>
                <a:cubicBezTo>
                  <a:pt x="408923" y="549732"/>
                  <a:pt x="405981" y="552984"/>
                  <a:pt x="403177" y="556347"/>
                </a:cubicBezTo>
                <a:cubicBezTo>
                  <a:pt x="395836" y="565152"/>
                  <a:pt x="389570" y="574449"/>
                  <a:pt x="384397" y="584124"/>
                </a:cubicBezTo>
                <a:cubicBezTo>
                  <a:pt x="384187" y="584517"/>
                  <a:pt x="383982" y="584912"/>
                  <a:pt x="383777" y="585306"/>
                </a:cubicBezTo>
                <a:cubicBezTo>
                  <a:pt x="383148" y="586503"/>
                  <a:pt x="382552" y="587712"/>
                  <a:pt x="381957" y="588922"/>
                </a:cubicBezTo>
                <a:cubicBezTo>
                  <a:pt x="381147" y="590581"/>
                  <a:pt x="380361" y="592252"/>
                  <a:pt x="379613" y="593938"/>
                </a:cubicBezTo>
                <a:cubicBezTo>
                  <a:pt x="379523" y="594142"/>
                  <a:pt x="379430" y="594343"/>
                  <a:pt x="379340" y="594545"/>
                </a:cubicBezTo>
                <a:cubicBezTo>
                  <a:pt x="375335" y="603670"/>
                  <a:pt x="372220" y="613161"/>
                  <a:pt x="370080" y="622914"/>
                </a:cubicBezTo>
                <a:cubicBezTo>
                  <a:pt x="370056" y="623020"/>
                  <a:pt x="370022" y="623124"/>
                  <a:pt x="369995" y="623231"/>
                </a:cubicBezTo>
                <a:cubicBezTo>
                  <a:pt x="369710" y="624559"/>
                  <a:pt x="369429" y="625886"/>
                  <a:pt x="369180" y="627219"/>
                </a:cubicBezTo>
                <a:cubicBezTo>
                  <a:pt x="369053" y="627894"/>
                  <a:pt x="368942" y="628574"/>
                  <a:pt x="368825" y="629253"/>
                </a:cubicBezTo>
                <a:cubicBezTo>
                  <a:pt x="368596" y="630586"/>
                  <a:pt x="368384" y="631921"/>
                  <a:pt x="368191" y="633261"/>
                </a:cubicBezTo>
                <a:cubicBezTo>
                  <a:pt x="368111" y="633823"/>
                  <a:pt x="368025" y="634383"/>
                  <a:pt x="367951" y="634945"/>
                </a:cubicBezTo>
                <a:cubicBezTo>
                  <a:pt x="367728" y="636630"/>
                  <a:pt x="367543" y="638322"/>
                  <a:pt x="367380" y="640016"/>
                </a:cubicBezTo>
                <a:cubicBezTo>
                  <a:pt x="367330" y="640530"/>
                  <a:pt x="367280" y="641041"/>
                  <a:pt x="367236" y="641556"/>
                </a:cubicBezTo>
                <a:cubicBezTo>
                  <a:pt x="367081" y="643370"/>
                  <a:pt x="366956" y="645189"/>
                  <a:pt x="366869" y="647012"/>
                </a:cubicBezTo>
                <a:cubicBezTo>
                  <a:pt x="366851" y="647398"/>
                  <a:pt x="366838" y="647786"/>
                  <a:pt x="366823" y="648173"/>
                </a:cubicBezTo>
                <a:cubicBezTo>
                  <a:pt x="366744" y="650133"/>
                  <a:pt x="366691" y="652099"/>
                  <a:pt x="366691" y="654069"/>
                </a:cubicBezTo>
                <a:lnTo>
                  <a:pt x="366691" y="661540"/>
                </a:lnTo>
                <a:lnTo>
                  <a:pt x="366691" y="698805"/>
                </a:lnTo>
                <a:lnTo>
                  <a:pt x="434922" y="698805"/>
                </a:lnTo>
                <a:cubicBezTo>
                  <a:pt x="440758" y="698805"/>
                  <a:pt x="445486" y="703534"/>
                  <a:pt x="445486" y="709368"/>
                </a:cubicBezTo>
                <a:cubicBezTo>
                  <a:pt x="445486" y="715203"/>
                  <a:pt x="440758" y="719932"/>
                  <a:pt x="434922" y="719932"/>
                </a:cubicBezTo>
                <a:lnTo>
                  <a:pt x="356127" y="719932"/>
                </a:lnTo>
                <a:cubicBezTo>
                  <a:pt x="350291" y="719932"/>
                  <a:pt x="345563" y="715203"/>
                  <a:pt x="345563" y="709368"/>
                </a:cubicBezTo>
                <a:lnTo>
                  <a:pt x="345563" y="672104"/>
                </a:lnTo>
                <a:lnTo>
                  <a:pt x="10564" y="672104"/>
                </a:lnTo>
                <a:cubicBezTo>
                  <a:pt x="4728" y="672104"/>
                  <a:pt x="0" y="667375"/>
                  <a:pt x="0" y="661540"/>
                </a:cubicBezTo>
                <a:lnTo>
                  <a:pt x="0" y="71630"/>
                </a:lnTo>
                <a:cubicBezTo>
                  <a:pt x="0" y="65797"/>
                  <a:pt x="4728" y="61066"/>
                  <a:pt x="10564" y="61066"/>
                </a:cubicBezTo>
                <a:lnTo>
                  <a:pt x="100810" y="61066"/>
                </a:lnTo>
                <a:lnTo>
                  <a:pt x="100810" y="47548"/>
                </a:lnTo>
                <a:cubicBezTo>
                  <a:pt x="100810" y="41714"/>
                  <a:pt x="105539" y="36984"/>
                  <a:pt x="111374" y="36984"/>
                </a:cubicBezTo>
                <a:lnTo>
                  <a:pt x="197145" y="36984"/>
                </a:lnTo>
                <a:cubicBezTo>
                  <a:pt x="206042" y="14844"/>
                  <a:pt x="227542" y="0"/>
                  <a:pt x="252005"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7" name="Полилиния 23">
            <a:extLst>
              <a:ext uri="{FF2B5EF4-FFF2-40B4-BE49-F238E27FC236}">
                <a16:creationId xmlns:a16="http://schemas.microsoft.com/office/drawing/2014/main" id="{907594FD-6756-4192-BD89-F18153DFABFC}"/>
              </a:ext>
            </a:extLst>
          </p:cNvPr>
          <p:cNvSpPr>
            <a:spLocks noChangeAspect="1"/>
          </p:cNvSpPr>
          <p:nvPr/>
        </p:nvSpPr>
        <p:spPr>
          <a:xfrm>
            <a:off x="1541909" y="2505396"/>
            <a:ext cx="720000" cy="460732"/>
          </a:xfrm>
          <a:custGeom>
            <a:avLst/>
            <a:gdLst>
              <a:gd name="connsiteX0" fmla="*/ 88730 w 720000"/>
              <a:gd name="connsiteY0" fmla="*/ 276830 h 460732"/>
              <a:gd name="connsiteX1" fmla="*/ 88730 w 720000"/>
              <a:gd name="connsiteY1" fmla="*/ 289704 h 460732"/>
              <a:gd name="connsiteX2" fmla="*/ 87629 w 720000"/>
              <a:gd name="connsiteY2" fmla="*/ 298168 h 460732"/>
              <a:gd name="connsiteX3" fmla="*/ 112001 w 720000"/>
              <a:gd name="connsiteY3" fmla="*/ 322540 h 460732"/>
              <a:gd name="connsiteX4" fmla="*/ 136374 w 720000"/>
              <a:gd name="connsiteY4" fmla="*/ 298168 h 460732"/>
              <a:gd name="connsiteX5" fmla="*/ 135272 w 720000"/>
              <a:gd name="connsiteY5" fmla="*/ 289704 h 460732"/>
              <a:gd name="connsiteX6" fmla="*/ 135272 w 720000"/>
              <a:gd name="connsiteY6" fmla="*/ 276830 h 460732"/>
              <a:gd name="connsiteX7" fmla="*/ 112001 w 720000"/>
              <a:gd name="connsiteY7" fmla="*/ 280367 h 460732"/>
              <a:gd name="connsiteX8" fmla="*/ 88730 w 720000"/>
              <a:gd name="connsiteY8" fmla="*/ 276830 h 460732"/>
              <a:gd name="connsiteX9" fmla="*/ 562184 w 720000"/>
              <a:gd name="connsiteY9" fmla="*/ 253640 h 460732"/>
              <a:gd name="connsiteX10" fmla="*/ 562184 w 720000"/>
              <a:gd name="connsiteY10" fmla="*/ 255886 h 460732"/>
              <a:gd name="connsiteX11" fmla="*/ 561083 w 720000"/>
              <a:gd name="connsiteY11" fmla="*/ 264350 h 460732"/>
              <a:gd name="connsiteX12" fmla="*/ 585454 w 720000"/>
              <a:gd name="connsiteY12" fmla="*/ 288722 h 460732"/>
              <a:gd name="connsiteX13" fmla="*/ 609827 w 720000"/>
              <a:gd name="connsiteY13" fmla="*/ 264350 h 460732"/>
              <a:gd name="connsiteX14" fmla="*/ 608726 w 720000"/>
              <a:gd name="connsiteY14" fmla="*/ 255886 h 460732"/>
              <a:gd name="connsiteX15" fmla="*/ 608726 w 720000"/>
              <a:gd name="connsiteY15" fmla="*/ 253640 h 460732"/>
              <a:gd name="connsiteX16" fmla="*/ 585454 w 720000"/>
              <a:gd name="connsiteY16" fmla="*/ 257821 h 460732"/>
              <a:gd name="connsiteX17" fmla="*/ 562184 w 720000"/>
              <a:gd name="connsiteY17" fmla="*/ 253640 h 460732"/>
              <a:gd name="connsiteX18" fmla="*/ 325458 w 720000"/>
              <a:gd name="connsiteY18" fmla="*/ 217059 h 460732"/>
              <a:gd name="connsiteX19" fmla="*/ 325458 w 720000"/>
              <a:gd name="connsiteY19" fmla="*/ 221350 h 460732"/>
              <a:gd name="connsiteX20" fmla="*/ 320794 w 720000"/>
              <a:gd name="connsiteY20" fmla="*/ 238241 h 460732"/>
              <a:gd name="connsiteX21" fmla="*/ 360001 w 720000"/>
              <a:gd name="connsiteY21" fmla="*/ 277450 h 460732"/>
              <a:gd name="connsiteX22" fmla="*/ 399210 w 720000"/>
              <a:gd name="connsiteY22" fmla="*/ 238242 h 460732"/>
              <a:gd name="connsiteX23" fmla="*/ 394544 w 720000"/>
              <a:gd name="connsiteY23" fmla="*/ 221350 h 460732"/>
              <a:gd name="connsiteX24" fmla="*/ 394544 w 720000"/>
              <a:gd name="connsiteY24" fmla="*/ 217060 h 460732"/>
              <a:gd name="connsiteX25" fmla="*/ 360003 w 720000"/>
              <a:gd name="connsiteY25" fmla="*/ 224004 h 460732"/>
              <a:gd name="connsiteX26" fmla="*/ 325458 w 720000"/>
              <a:gd name="connsiteY26" fmla="*/ 217059 h 460732"/>
              <a:gd name="connsiteX27" fmla="*/ 88802 w 720000"/>
              <a:gd name="connsiteY27" fmla="*/ 183113 h 460732"/>
              <a:gd name="connsiteX28" fmla="*/ 54911 w 720000"/>
              <a:gd name="connsiteY28" fmla="*/ 199998 h 460732"/>
              <a:gd name="connsiteX29" fmla="*/ 54911 w 720000"/>
              <a:gd name="connsiteY29" fmla="*/ 202183 h 460732"/>
              <a:gd name="connsiteX30" fmla="*/ 112001 w 720000"/>
              <a:gd name="connsiteY30" fmla="*/ 259273 h 460732"/>
              <a:gd name="connsiteX31" fmla="*/ 169001 w 720000"/>
              <a:gd name="connsiteY31" fmla="*/ 205321 h 460732"/>
              <a:gd name="connsiteX32" fmla="*/ 148668 w 720000"/>
              <a:gd name="connsiteY32" fmla="*/ 207755 h 460732"/>
              <a:gd name="connsiteX33" fmla="*/ 108360 w 720000"/>
              <a:gd name="connsiteY33" fmla="*/ 197351 h 460732"/>
              <a:gd name="connsiteX34" fmla="*/ 88802 w 720000"/>
              <a:gd name="connsiteY34" fmla="*/ 183113 h 460732"/>
              <a:gd name="connsiteX35" fmla="*/ 564389 w 720000"/>
              <a:gd name="connsiteY35" fmla="*/ 158802 h 460732"/>
              <a:gd name="connsiteX36" fmla="*/ 539637 w 720000"/>
              <a:gd name="connsiteY36" fmla="*/ 173908 h 460732"/>
              <a:gd name="connsiteX37" fmla="*/ 539637 w 720000"/>
              <a:gd name="connsiteY37" fmla="*/ 190912 h 460732"/>
              <a:gd name="connsiteX38" fmla="*/ 585454 w 720000"/>
              <a:gd name="connsiteY38" fmla="*/ 236729 h 460732"/>
              <a:gd name="connsiteX39" fmla="*/ 631272 w 720000"/>
              <a:gd name="connsiteY39" fmla="*/ 190912 h 460732"/>
              <a:gd name="connsiteX40" fmla="*/ 631272 w 720000"/>
              <a:gd name="connsiteY40" fmla="*/ 177817 h 460732"/>
              <a:gd name="connsiteX41" fmla="*/ 564389 w 720000"/>
              <a:gd name="connsiteY41" fmla="*/ 158802 h 460732"/>
              <a:gd name="connsiteX42" fmla="*/ 112001 w 720000"/>
              <a:gd name="connsiteY42" fmla="*/ 122549 h 460732"/>
              <a:gd name="connsiteX43" fmla="*/ 54949 w 720000"/>
              <a:gd name="connsiteY43" fmla="*/ 178177 h 460732"/>
              <a:gd name="connsiteX44" fmla="*/ 81998 w 720000"/>
              <a:gd name="connsiteY44" fmla="*/ 160910 h 460732"/>
              <a:gd name="connsiteX45" fmla="*/ 90204 w 720000"/>
              <a:gd name="connsiteY45" fmla="*/ 157846 h 460732"/>
              <a:gd name="connsiteX46" fmla="*/ 97893 w 720000"/>
              <a:gd name="connsiteY46" fmla="*/ 162039 h 460732"/>
              <a:gd name="connsiteX47" fmla="*/ 169091 w 720000"/>
              <a:gd name="connsiteY47" fmla="*/ 183462 h 460732"/>
              <a:gd name="connsiteX48" fmla="*/ 169091 w 720000"/>
              <a:gd name="connsiteY48" fmla="*/ 179640 h 460732"/>
              <a:gd name="connsiteX49" fmla="*/ 112001 w 720000"/>
              <a:gd name="connsiteY49" fmla="*/ 122549 h 460732"/>
              <a:gd name="connsiteX50" fmla="*/ 574182 w 720000"/>
              <a:gd name="connsiteY50" fmla="*/ 100002 h 460732"/>
              <a:gd name="connsiteX51" fmla="*/ 528365 w 720000"/>
              <a:gd name="connsiteY51" fmla="*/ 145819 h 460732"/>
              <a:gd name="connsiteX52" fmla="*/ 528363 w 720000"/>
              <a:gd name="connsiteY52" fmla="*/ 145819 h 460732"/>
              <a:gd name="connsiteX53" fmla="*/ 528363 w 720000"/>
              <a:gd name="connsiteY53" fmla="*/ 155649 h 460732"/>
              <a:gd name="connsiteX54" fmla="*/ 555451 w 720000"/>
              <a:gd name="connsiteY54" fmla="*/ 138362 h 460732"/>
              <a:gd name="connsiteX55" fmla="*/ 562912 w 720000"/>
              <a:gd name="connsiteY55" fmla="*/ 135273 h 460732"/>
              <a:gd name="connsiteX56" fmla="*/ 568759 w 720000"/>
              <a:gd name="connsiteY56" fmla="*/ 137044 h 460732"/>
              <a:gd name="connsiteX57" fmla="*/ 642545 w 720000"/>
              <a:gd name="connsiteY57" fmla="*/ 157535 h 460732"/>
              <a:gd name="connsiteX58" fmla="*/ 642545 w 720000"/>
              <a:gd name="connsiteY58" fmla="*/ 145819 h 460732"/>
              <a:gd name="connsiteX59" fmla="*/ 596728 w 720000"/>
              <a:gd name="connsiteY59" fmla="*/ 100002 h 460732"/>
              <a:gd name="connsiteX60" fmla="*/ 574182 w 720000"/>
              <a:gd name="connsiteY60" fmla="*/ 78910 h 460732"/>
              <a:gd name="connsiteX61" fmla="*/ 596728 w 720000"/>
              <a:gd name="connsiteY61" fmla="*/ 78910 h 460732"/>
              <a:gd name="connsiteX62" fmla="*/ 663639 w 720000"/>
              <a:gd name="connsiteY62" fmla="*/ 145821 h 460732"/>
              <a:gd name="connsiteX63" fmla="*/ 663639 w 720000"/>
              <a:gd name="connsiteY63" fmla="*/ 168366 h 460732"/>
              <a:gd name="connsiteX64" fmla="*/ 653092 w 720000"/>
              <a:gd name="connsiteY64" fmla="*/ 178914 h 460732"/>
              <a:gd name="connsiteX65" fmla="*/ 652366 w 720000"/>
              <a:gd name="connsiteY65" fmla="*/ 178907 h 460732"/>
              <a:gd name="connsiteX66" fmla="*/ 652366 w 720000"/>
              <a:gd name="connsiteY66" fmla="*/ 190912 h 460732"/>
              <a:gd name="connsiteX67" fmla="*/ 629821 w 720000"/>
              <a:gd name="connsiteY67" fmla="*/ 240939 h 460732"/>
              <a:gd name="connsiteX68" fmla="*/ 629821 w 720000"/>
              <a:gd name="connsiteY68" fmla="*/ 255886 h 460732"/>
              <a:gd name="connsiteX69" fmla="*/ 636453 w 720000"/>
              <a:gd name="connsiteY69" fmla="*/ 266617 h 460732"/>
              <a:gd name="connsiteX70" fmla="*/ 695477 w 720000"/>
              <a:gd name="connsiteY70" fmla="*/ 296130 h 460732"/>
              <a:gd name="connsiteX71" fmla="*/ 720000 w 720000"/>
              <a:gd name="connsiteY71" fmla="*/ 335810 h 460732"/>
              <a:gd name="connsiteX72" fmla="*/ 720000 w 720000"/>
              <a:gd name="connsiteY72" fmla="*/ 450182 h 460732"/>
              <a:gd name="connsiteX73" fmla="*/ 709453 w 720000"/>
              <a:gd name="connsiteY73" fmla="*/ 460729 h 460732"/>
              <a:gd name="connsiteX74" fmla="*/ 698906 w 720000"/>
              <a:gd name="connsiteY74" fmla="*/ 450182 h 460732"/>
              <a:gd name="connsiteX75" fmla="*/ 698906 w 720000"/>
              <a:gd name="connsiteY75" fmla="*/ 335810 h 460732"/>
              <a:gd name="connsiteX76" fmla="*/ 698135 w 720000"/>
              <a:gd name="connsiteY76" fmla="*/ 329870 h 460732"/>
              <a:gd name="connsiteX77" fmla="*/ 681726 w 720000"/>
              <a:gd name="connsiteY77" fmla="*/ 346280 h 460732"/>
              <a:gd name="connsiteX78" fmla="*/ 674910 w 720000"/>
              <a:gd name="connsiteY78" fmla="*/ 362736 h 460732"/>
              <a:gd name="connsiteX79" fmla="*/ 674910 w 720000"/>
              <a:gd name="connsiteY79" fmla="*/ 450182 h 460732"/>
              <a:gd name="connsiteX80" fmla="*/ 664363 w 720000"/>
              <a:gd name="connsiteY80" fmla="*/ 460729 h 460732"/>
              <a:gd name="connsiteX81" fmla="*/ 653816 w 720000"/>
              <a:gd name="connsiteY81" fmla="*/ 450182 h 460732"/>
              <a:gd name="connsiteX82" fmla="*/ 653816 w 720000"/>
              <a:gd name="connsiteY82" fmla="*/ 362736 h 460732"/>
              <a:gd name="connsiteX83" fmla="*/ 666810 w 720000"/>
              <a:gd name="connsiteY83" fmla="*/ 331365 h 460732"/>
              <a:gd name="connsiteX84" fmla="*/ 684133 w 720000"/>
              <a:gd name="connsiteY84" fmla="*/ 314042 h 460732"/>
              <a:gd name="connsiteX85" fmla="*/ 627018 w 720000"/>
              <a:gd name="connsiteY85" fmla="*/ 285484 h 460732"/>
              <a:gd name="connsiteX86" fmla="*/ 621789 w 720000"/>
              <a:gd name="connsiteY86" fmla="*/ 282218 h 460732"/>
              <a:gd name="connsiteX87" fmla="*/ 596002 w 720000"/>
              <a:gd name="connsiteY87" fmla="*/ 308006 h 460732"/>
              <a:gd name="connsiteX88" fmla="*/ 596002 w 720000"/>
              <a:gd name="connsiteY88" fmla="*/ 450185 h 460732"/>
              <a:gd name="connsiteX89" fmla="*/ 585454 w 720000"/>
              <a:gd name="connsiteY89" fmla="*/ 460732 h 460732"/>
              <a:gd name="connsiteX90" fmla="*/ 574907 w 720000"/>
              <a:gd name="connsiteY90" fmla="*/ 450185 h 460732"/>
              <a:gd name="connsiteX91" fmla="*/ 574907 w 720000"/>
              <a:gd name="connsiteY91" fmla="*/ 308009 h 460732"/>
              <a:gd name="connsiteX92" fmla="*/ 549120 w 720000"/>
              <a:gd name="connsiteY92" fmla="*/ 282221 h 460732"/>
              <a:gd name="connsiteX93" fmla="*/ 543890 w 720000"/>
              <a:gd name="connsiteY93" fmla="*/ 285486 h 460732"/>
              <a:gd name="connsiteX94" fmla="*/ 539182 w 720000"/>
              <a:gd name="connsiteY94" fmla="*/ 286601 h 460732"/>
              <a:gd name="connsiteX95" fmla="*/ 529740 w 720000"/>
              <a:gd name="connsiteY95" fmla="*/ 280768 h 460732"/>
              <a:gd name="connsiteX96" fmla="*/ 534457 w 720000"/>
              <a:gd name="connsiteY96" fmla="*/ 266619 h 460732"/>
              <a:gd name="connsiteX97" fmla="*/ 541090 w 720000"/>
              <a:gd name="connsiteY97" fmla="*/ 255888 h 460732"/>
              <a:gd name="connsiteX98" fmla="*/ 541090 w 720000"/>
              <a:gd name="connsiteY98" fmla="*/ 240941 h 460732"/>
              <a:gd name="connsiteX99" fmla="*/ 518543 w 720000"/>
              <a:gd name="connsiteY99" fmla="*/ 190912 h 460732"/>
              <a:gd name="connsiteX100" fmla="*/ 518543 w 720000"/>
              <a:gd name="connsiteY100" fmla="*/ 178895 h 460732"/>
              <a:gd name="connsiteX101" fmla="*/ 517818 w 720000"/>
              <a:gd name="connsiteY101" fmla="*/ 178914 h 460732"/>
              <a:gd name="connsiteX102" fmla="*/ 507271 w 720000"/>
              <a:gd name="connsiteY102" fmla="*/ 168366 h 460732"/>
              <a:gd name="connsiteX103" fmla="*/ 507271 w 720000"/>
              <a:gd name="connsiteY103" fmla="*/ 145821 h 460732"/>
              <a:gd name="connsiteX104" fmla="*/ 574182 w 720000"/>
              <a:gd name="connsiteY104" fmla="*/ 78910 h 460732"/>
              <a:gd name="connsiteX105" fmla="*/ 112001 w 720000"/>
              <a:gd name="connsiteY105" fmla="*/ 77458 h 460732"/>
              <a:gd name="connsiteX106" fmla="*/ 88730 w 720000"/>
              <a:gd name="connsiteY106" fmla="*/ 100728 h 460732"/>
              <a:gd name="connsiteX107" fmla="*/ 89131 w 720000"/>
              <a:gd name="connsiteY107" fmla="*/ 104874 h 460732"/>
              <a:gd name="connsiteX108" fmla="*/ 112001 w 720000"/>
              <a:gd name="connsiteY108" fmla="*/ 101454 h 460732"/>
              <a:gd name="connsiteX109" fmla="*/ 134904 w 720000"/>
              <a:gd name="connsiteY109" fmla="*/ 104884 h 460732"/>
              <a:gd name="connsiteX110" fmla="*/ 135272 w 720000"/>
              <a:gd name="connsiteY110" fmla="*/ 100728 h 460732"/>
              <a:gd name="connsiteX111" fmla="*/ 112001 w 720000"/>
              <a:gd name="connsiteY111" fmla="*/ 77458 h 460732"/>
              <a:gd name="connsiteX112" fmla="*/ 112001 w 720000"/>
              <a:gd name="connsiteY112" fmla="*/ 56364 h 460732"/>
              <a:gd name="connsiteX113" fmla="*/ 156366 w 720000"/>
              <a:gd name="connsiteY113" fmla="*/ 100728 h 460732"/>
              <a:gd name="connsiteX114" fmla="*/ 154341 w 720000"/>
              <a:gd name="connsiteY114" fmla="*/ 113963 h 460732"/>
              <a:gd name="connsiteX115" fmla="*/ 190185 w 720000"/>
              <a:gd name="connsiteY115" fmla="*/ 179638 h 460732"/>
              <a:gd name="connsiteX116" fmla="*/ 190185 w 720000"/>
              <a:gd name="connsiteY116" fmla="*/ 202188 h 460732"/>
              <a:gd name="connsiteX117" fmla="*/ 156368 w 720000"/>
              <a:gd name="connsiteY117" fmla="*/ 266514 h 460732"/>
              <a:gd name="connsiteX118" fmla="*/ 156368 w 720000"/>
              <a:gd name="connsiteY118" fmla="*/ 289707 h 460732"/>
              <a:gd name="connsiteX119" fmla="*/ 163001 w 720000"/>
              <a:gd name="connsiteY119" fmla="*/ 300438 h 460732"/>
              <a:gd name="connsiteX120" fmla="*/ 173060 w 720000"/>
              <a:gd name="connsiteY120" fmla="*/ 305468 h 460732"/>
              <a:gd name="connsiteX121" fmla="*/ 177776 w 720000"/>
              <a:gd name="connsiteY121" fmla="*/ 319618 h 460732"/>
              <a:gd name="connsiteX122" fmla="*/ 168335 w 720000"/>
              <a:gd name="connsiteY122" fmla="*/ 325450 h 460732"/>
              <a:gd name="connsiteX123" fmla="*/ 163625 w 720000"/>
              <a:gd name="connsiteY123" fmla="*/ 324333 h 460732"/>
              <a:gd name="connsiteX124" fmla="*/ 153566 w 720000"/>
              <a:gd name="connsiteY124" fmla="*/ 319303 h 460732"/>
              <a:gd name="connsiteX125" fmla="*/ 148336 w 720000"/>
              <a:gd name="connsiteY125" fmla="*/ 316037 h 460732"/>
              <a:gd name="connsiteX126" fmla="*/ 122549 w 720000"/>
              <a:gd name="connsiteY126" fmla="*/ 341825 h 460732"/>
              <a:gd name="connsiteX127" fmla="*/ 122549 w 720000"/>
              <a:gd name="connsiteY127" fmla="*/ 450185 h 460732"/>
              <a:gd name="connsiteX128" fmla="*/ 112001 w 720000"/>
              <a:gd name="connsiteY128" fmla="*/ 460732 h 460732"/>
              <a:gd name="connsiteX129" fmla="*/ 101454 w 720000"/>
              <a:gd name="connsiteY129" fmla="*/ 450185 h 460732"/>
              <a:gd name="connsiteX130" fmla="*/ 101454 w 720000"/>
              <a:gd name="connsiteY130" fmla="*/ 341827 h 460732"/>
              <a:gd name="connsiteX131" fmla="*/ 75668 w 720000"/>
              <a:gd name="connsiteY131" fmla="*/ 316039 h 460732"/>
              <a:gd name="connsiteX132" fmla="*/ 70438 w 720000"/>
              <a:gd name="connsiteY132" fmla="*/ 319304 h 460732"/>
              <a:gd name="connsiteX133" fmla="*/ 33958 w 720000"/>
              <a:gd name="connsiteY133" fmla="*/ 337543 h 460732"/>
              <a:gd name="connsiteX134" fmla="*/ 28921 w 720000"/>
              <a:gd name="connsiteY134" fmla="*/ 340949 h 460732"/>
              <a:gd name="connsiteX135" fmla="*/ 29278 w 720000"/>
              <a:gd name="connsiteY135" fmla="*/ 341273 h 460732"/>
              <a:gd name="connsiteX136" fmla="*/ 53191 w 720000"/>
              <a:gd name="connsiteY136" fmla="*/ 365186 h 460732"/>
              <a:gd name="connsiteX137" fmla="*/ 66185 w 720000"/>
              <a:gd name="connsiteY137" fmla="*/ 396557 h 460732"/>
              <a:gd name="connsiteX138" fmla="*/ 66185 w 720000"/>
              <a:gd name="connsiteY138" fmla="*/ 450184 h 460732"/>
              <a:gd name="connsiteX139" fmla="*/ 55638 w 720000"/>
              <a:gd name="connsiteY139" fmla="*/ 460731 h 460732"/>
              <a:gd name="connsiteX140" fmla="*/ 45091 w 720000"/>
              <a:gd name="connsiteY140" fmla="*/ 450184 h 460732"/>
              <a:gd name="connsiteX141" fmla="*/ 45091 w 720000"/>
              <a:gd name="connsiteY141" fmla="*/ 396557 h 460732"/>
              <a:gd name="connsiteX142" fmla="*/ 38275 w 720000"/>
              <a:gd name="connsiteY142" fmla="*/ 380101 h 460732"/>
              <a:gd name="connsiteX143" fmla="*/ 21094 w 720000"/>
              <a:gd name="connsiteY143" fmla="*/ 362919 h 460732"/>
              <a:gd name="connsiteX144" fmla="*/ 21094 w 720000"/>
              <a:gd name="connsiteY144" fmla="*/ 450184 h 460732"/>
              <a:gd name="connsiteX145" fmla="*/ 10547 w 720000"/>
              <a:gd name="connsiteY145" fmla="*/ 460731 h 460732"/>
              <a:gd name="connsiteX146" fmla="*/ 0 w 720000"/>
              <a:gd name="connsiteY146" fmla="*/ 450184 h 460732"/>
              <a:gd name="connsiteX147" fmla="*/ 0 w 720000"/>
              <a:gd name="connsiteY147" fmla="*/ 358357 h 460732"/>
              <a:gd name="connsiteX148" fmla="*/ 24524 w 720000"/>
              <a:gd name="connsiteY148" fmla="*/ 318674 h 460732"/>
              <a:gd name="connsiteX149" fmla="*/ 61003 w 720000"/>
              <a:gd name="connsiteY149" fmla="*/ 300435 h 460732"/>
              <a:gd name="connsiteX150" fmla="*/ 67635 w 720000"/>
              <a:gd name="connsiteY150" fmla="*/ 289703 h 460732"/>
              <a:gd name="connsiteX151" fmla="*/ 67635 w 720000"/>
              <a:gd name="connsiteY151" fmla="*/ 266509 h 460732"/>
              <a:gd name="connsiteX152" fmla="*/ 33818 w 720000"/>
              <a:gd name="connsiteY152" fmla="*/ 202183 h 460732"/>
              <a:gd name="connsiteX153" fmla="*/ 33818 w 720000"/>
              <a:gd name="connsiteY153" fmla="*/ 179638 h 460732"/>
              <a:gd name="connsiteX154" fmla="*/ 69659 w 720000"/>
              <a:gd name="connsiteY154" fmla="*/ 113965 h 460732"/>
              <a:gd name="connsiteX155" fmla="*/ 67636 w 720000"/>
              <a:gd name="connsiteY155" fmla="*/ 100728 h 460732"/>
              <a:gd name="connsiteX156" fmla="*/ 112001 w 720000"/>
              <a:gd name="connsiteY156" fmla="*/ 56364 h 460732"/>
              <a:gd name="connsiteX157" fmla="*/ 348730 w 720000"/>
              <a:gd name="connsiteY157" fmla="*/ 21095 h 460732"/>
              <a:gd name="connsiteX158" fmla="*/ 280367 w 720000"/>
              <a:gd name="connsiteY158" fmla="*/ 89457 h 460732"/>
              <a:gd name="connsiteX159" fmla="*/ 280367 w 720000"/>
              <a:gd name="connsiteY159" fmla="*/ 110319 h 460732"/>
              <a:gd name="connsiteX160" fmla="*/ 280546 w 720000"/>
              <a:gd name="connsiteY160" fmla="*/ 111272 h 460732"/>
              <a:gd name="connsiteX161" fmla="*/ 280826 w 720000"/>
              <a:gd name="connsiteY161" fmla="*/ 111220 h 460732"/>
              <a:gd name="connsiteX162" fmla="*/ 296487 w 720000"/>
              <a:gd name="connsiteY162" fmla="*/ 101869 h 460732"/>
              <a:gd name="connsiteX163" fmla="*/ 311391 w 720000"/>
              <a:gd name="connsiteY163" fmla="*/ 102466 h 460732"/>
              <a:gd name="connsiteX164" fmla="*/ 310794 w 720000"/>
              <a:gd name="connsiteY164" fmla="*/ 117371 h 460732"/>
              <a:gd name="connsiteX165" fmla="*/ 291640 w 720000"/>
              <a:gd name="connsiteY165" fmla="*/ 129805 h 460732"/>
              <a:gd name="connsiteX166" fmla="*/ 291640 w 720000"/>
              <a:gd name="connsiteY166" fmla="*/ 134548 h 460732"/>
              <a:gd name="connsiteX167" fmla="*/ 360003 w 720000"/>
              <a:gd name="connsiteY167" fmla="*/ 202909 h 460732"/>
              <a:gd name="connsiteX168" fmla="*/ 428365 w 720000"/>
              <a:gd name="connsiteY168" fmla="*/ 134547 h 460732"/>
              <a:gd name="connsiteX169" fmla="*/ 428365 w 720000"/>
              <a:gd name="connsiteY169" fmla="*/ 115487 h 460732"/>
              <a:gd name="connsiteX170" fmla="*/ 318726 w 720000"/>
              <a:gd name="connsiteY170" fmla="*/ 85641 h 460732"/>
              <a:gd name="connsiteX171" fmla="*/ 318726 w 720000"/>
              <a:gd name="connsiteY171" fmla="*/ 70726 h 460732"/>
              <a:gd name="connsiteX172" fmla="*/ 333641 w 720000"/>
              <a:gd name="connsiteY172" fmla="*/ 70726 h 460732"/>
              <a:gd name="connsiteX173" fmla="*/ 439162 w 720000"/>
              <a:gd name="connsiteY173" fmla="*/ 92448 h 460732"/>
              <a:gd name="connsiteX174" fmla="*/ 439637 w 720000"/>
              <a:gd name="connsiteY174" fmla="*/ 91756 h 460732"/>
              <a:gd name="connsiteX175" fmla="*/ 439637 w 720000"/>
              <a:gd name="connsiteY175" fmla="*/ 89457 h 460732"/>
              <a:gd name="connsiteX176" fmla="*/ 371275 w 720000"/>
              <a:gd name="connsiteY176" fmla="*/ 21095 h 460732"/>
              <a:gd name="connsiteX177" fmla="*/ 348732 w 720000"/>
              <a:gd name="connsiteY177" fmla="*/ 0 h 460732"/>
              <a:gd name="connsiteX178" fmla="*/ 371277 w 720000"/>
              <a:gd name="connsiteY178" fmla="*/ 0 h 460732"/>
              <a:gd name="connsiteX179" fmla="*/ 460732 w 720000"/>
              <a:gd name="connsiteY179" fmla="*/ 89456 h 460732"/>
              <a:gd name="connsiteX180" fmla="*/ 460732 w 720000"/>
              <a:gd name="connsiteY180" fmla="*/ 91755 h 460732"/>
              <a:gd name="connsiteX181" fmla="*/ 449460 w 720000"/>
              <a:gd name="connsiteY181" fmla="*/ 110856 h 460732"/>
              <a:gd name="connsiteX182" fmla="*/ 449460 w 720000"/>
              <a:gd name="connsiteY182" fmla="*/ 134548 h 460732"/>
              <a:gd name="connsiteX183" fmla="*/ 415640 w 720000"/>
              <a:gd name="connsiteY183" fmla="*/ 204520 h 460732"/>
              <a:gd name="connsiteX184" fmla="*/ 415640 w 720000"/>
              <a:gd name="connsiteY184" fmla="*/ 221350 h 460732"/>
              <a:gd name="connsiteX185" fmla="*/ 422765 w 720000"/>
              <a:gd name="connsiteY185" fmla="*/ 232315 h 460732"/>
              <a:gd name="connsiteX186" fmla="*/ 484052 w 720000"/>
              <a:gd name="connsiteY186" fmla="*/ 259554 h 460732"/>
              <a:gd name="connsiteX187" fmla="*/ 517096 w 720000"/>
              <a:gd name="connsiteY187" fmla="*/ 310396 h 460732"/>
              <a:gd name="connsiteX188" fmla="*/ 517096 w 720000"/>
              <a:gd name="connsiteY188" fmla="*/ 450181 h 460732"/>
              <a:gd name="connsiteX189" fmla="*/ 506550 w 720000"/>
              <a:gd name="connsiteY189" fmla="*/ 460728 h 460732"/>
              <a:gd name="connsiteX190" fmla="*/ 496003 w 720000"/>
              <a:gd name="connsiteY190" fmla="*/ 450181 h 460732"/>
              <a:gd name="connsiteX191" fmla="*/ 496003 w 720000"/>
              <a:gd name="connsiteY191" fmla="*/ 310394 h 460732"/>
              <a:gd name="connsiteX192" fmla="*/ 495789 w 720000"/>
              <a:gd name="connsiteY192" fmla="*/ 306769 h 460732"/>
              <a:gd name="connsiteX193" fmla="*/ 467550 w 720000"/>
              <a:gd name="connsiteY193" fmla="*/ 335008 h 460732"/>
              <a:gd name="connsiteX194" fmla="*/ 460734 w 720000"/>
              <a:gd name="connsiteY194" fmla="*/ 351464 h 460732"/>
              <a:gd name="connsiteX195" fmla="*/ 460734 w 720000"/>
              <a:gd name="connsiteY195" fmla="*/ 450182 h 460732"/>
              <a:gd name="connsiteX196" fmla="*/ 450187 w 720000"/>
              <a:gd name="connsiteY196" fmla="*/ 460729 h 460732"/>
              <a:gd name="connsiteX197" fmla="*/ 439640 w 720000"/>
              <a:gd name="connsiteY197" fmla="*/ 450182 h 460732"/>
              <a:gd name="connsiteX198" fmla="*/ 439640 w 720000"/>
              <a:gd name="connsiteY198" fmla="*/ 351464 h 460732"/>
              <a:gd name="connsiteX199" fmla="*/ 452634 w 720000"/>
              <a:gd name="connsiteY199" fmla="*/ 320093 h 460732"/>
              <a:gd name="connsiteX200" fmla="*/ 486301 w 720000"/>
              <a:gd name="connsiteY200" fmla="*/ 286426 h 460732"/>
              <a:gd name="connsiteX201" fmla="*/ 475488 w 720000"/>
              <a:gd name="connsiteY201" fmla="*/ 278828 h 460732"/>
              <a:gd name="connsiteX202" fmla="*/ 415236 w 720000"/>
              <a:gd name="connsiteY202" fmla="*/ 252050 h 460732"/>
              <a:gd name="connsiteX203" fmla="*/ 370552 w 720000"/>
              <a:gd name="connsiteY203" fmla="*/ 296734 h 460732"/>
              <a:gd name="connsiteX204" fmla="*/ 370552 w 720000"/>
              <a:gd name="connsiteY204" fmla="*/ 450181 h 460732"/>
              <a:gd name="connsiteX205" fmla="*/ 360006 w 720000"/>
              <a:gd name="connsiteY205" fmla="*/ 460728 h 460732"/>
              <a:gd name="connsiteX206" fmla="*/ 349459 w 720000"/>
              <a:gd name="connsiteY206" fmla="*/ 450181 h 460732"/>
              <a:gd name="connsiteX207" fmla="*/ 349459 w 720000"/>
              <a:gd name="connsiteY207" fmla="*/ 296732 h 460732"/>
              <a:gd name="connsiteX208" fmla="*/ 304774 w 720000"/>
              <a:gd name="connsiteY208" fmla="*/ 252049 h 460732"/>
              <a:gd name="connsiteX209" fmla="*/ 244521 w 720000"/>
              <a:gd name="connsiteY209" fmla="*/ 278828 h 460732"/>
              <a:gd name="connsiteX210" fmla="*/ 233708 w 720000"/>
              <a:gd name="connsiteY210" fmla="*/ 286425 h 460732"/>
              <a:gd name="connsiteX211" fmla="*/ 267375 w 720000"/>
              <a:gd name="connsiteY211" fmla="*/ 320093 h 460732"/>
              <a:gd name="connsiteX212" fmla="*/ 280369 w 720000"/>
              <a:gd name="connsiteY212" fmla="*/ 351464 h 460732"/>
              <a:gd name="connsiteX213" fmla="*/ 280369 w 720000"/>
              <a:gd name="connsiteY213" fmla="*/ 450182 h 460732"/>
              <a:gd name="connsiteX214" fmla="*/ 269822 w 720000"/>
              <a:gd name="connsiteY214" fmla="*/ 460729 h 460732"/>
              <a:gd name="connsiteX215" fmla="*/ 259275 w 720000"/>
              <a:gd name="connsiteY215" fmla="*/ 450182 h 460732"/>
              <a:gd name="connsiteX216" fmla="*/ 259275 w 720000"/>
              <a:gd name="connsiteY216" fmla="*/ 351464 h 460732"/>
              <a:gd name="connsiteX217" fmla="*/ 252459 w 720000"/>
              <a:gd name="connsiteY217" fmla="*/ 335008 h 460732"/>
              <a:gd name="connsiteX218" fmla="*/ 224218 w 720000"/>
              <a:gd name="connsiteY218" fmla="*/ 306767 h 460732"/>
              <a:gd name="connsiteX219" fmla="*/ 224005 w 720000"/>
              <a:gd name="connsiteY219" fmla="*/ 310396 h 460732"/>
              <a:gd name="connsiteX220" fmla="*/ 224005 w 720000"/>
              <a:gd name="connsiteY220" fmla="*/ 450181 h 460732"/>
              <a:gd name="connsiteX221" fmla="*/ 213458 w 720000"/>
              <a:gd name="connsiteY221" fmla="*/ 460728 h 460732"/>
              <a:gd name="connsiteX222" fmla="*/ 202911 w 720000"/>
              <a:gd name="connsiteY222" fmla="*/ 450181 h 460732"/>
              <a:gd name="connsiteX223" fmla="*/ 202911 w 720000"/>
              <a:gd name="connsiteY223" fmla="*/ 310394 h 460732"/>
              <a:gd name="connsiteX224" fmla="*/ 235952 w 720000"/>
              <a:gd name="connsiteY224" fmla="*/ 259553 h 460732"/>
              <a:gd name="connsiteX225" fmla="*/ 297239 w 720000"/>
              <a:gd name="connsiteY225" fmla="*/ 232314 h 460732"/>
              <a:gd name="connsiteX226" fmla="*/ 304365 w 720000"/>
              <a:gd name="connsiteY226" fmla="*/ 221349 h 460732"/>
              <a:gd name="connsiteX227" fmla="*/ 304365 w 720000"/>
              <a:gd name="connsiteY227" fmla="*/ 204518 h 460732"/>
              <a:gd name="connsiteX228" fmla="*/ 270547 w 720000"/>
              <a:gd name="connsiteY228" fmla="*/ 134547 h 460732"/>
              <a:gd name="connsiteX229" fmla="*/ 270547 w 720000"/>
              <a:gd name="connsiteY229" fmla="*/ 129889 h 460732"/>
              <a:gd name="connsiteX230" fmla="*/ 267691 w 720000"/>
              <a:gd name="connsiteY230" fmla="*/ 128040 h 460732"/>
              <a:gd name="connsiteX231" fmla="*/ 259275 w 720000"/>
              <a:gd name="connsiteY231" fmla="*/ 110318 h 460732"/>
              <a:gd name="connsiteX232" fmla="*/ 259275 w 720000"/>
              <a:gd name="connsiteY232" fmla="*/ 89456 h 460732"/>
              <a:gd name="connsiteX233" fmla="*/ 348732 w 720000"/>
              <a:gd name="connsiteY233" fmla="*/ 0 h 46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720000" h="460732">
                <a:moveTo>
                  <a:pt x="88730" y="276830"/>
                </a:moveTo>
                <a:lnTo>
                  <a:pt x="88730" y="289704"/>
                </a:lnTo>
                <a:cubicBezTo>
                  <a:pt x="88730" y="292614"/>
                  <a:pt x="88341" y="295449"/>
                  <a:pt x="87629" y="298168"/>
                </a:cubicBezTo>
                <a:lnTo>
                  <a:pt x="112001" y="322540"/>
                </a:lnTo>
                <a:lnTo>
                  <a:pt x="136374" y="298168"/>
                </a:lnTo>
                <a:cubicBezTo>
                  <a:pt x="135662" y="295450"/>
                  <a:pt x="135272" y="292614"/>
                  <a:pt x="135272" y="289704"/>
                </a:cubicBezTo>
                <a:lnTo>
                  <a:pt x="135272" y="276830"/>
                </a:lnTo>
                <a:cubicBezTo>
                  <a:pt x="127919" y="279128"/>
                  <a:pt x="120102" y="280367"/>
                  <a:pt x="112001" y="280367"/>
                </a:cubicBezTo>
                <a:cubicBezTo>
                  <a:pt x="103901" y="280367"/>
                  <a:pt x="96083" y="279128"/>
                  <a:pt x="88730" y="276830"/>
                </a:cubicBezTo>
                <a:close/>
                <a:moveTo>
                  <a:pt x="562184" y="253640"/>
                </a:moveTo>
                <a:lnTo>
                  <a:pt x="562184" y="255886"/>
                </a:lnTo>
                <a:cubicBezTo>
                  <a:pt x="562184" y="258796"/>
                  <a:pt x="561794" y="261631"/>
                  <a:pt x="561083" y="264350"/>
                </a:cubicBezTo>
                <a:lnTo>
                  <a:pt x="585454" y="288722"/>
                </a:lnTo>
                <a:lnTo>
                  <a:pt x="609827" y="264350"/>
                </a:lnTo>
                <a:cubicBezTo>
                  <a:pt x="609114" y="261631"/>
                  <a:pt x="608726" y="258796"/>
                  <a:pt x="608726" y="255886"/>
                </a:cubicBezTo>
                <a:lnTo>
                  <a:pt x="608726" y="253640"/>
                </a:lnTo>
                <a:cubicBezTo>
                  <a:pt x="601475" y="256339"/>
                  <a:pt x="593635" y="257821"/>
                  <a:pt x="585454" y="257821"/>
                </a:cubicBezTo>
                <a:cubicBezTo>
                  <a:pt x="577274" y="257821"/>
                  <a:pt x="569434" y="256339"/>
                  <a:pt x="562184" y="253640"/>
                </a:cubicBezTo>
                <a:close/>
                <a:moveTo>
                  <a:pt x="325458" y="217059"/>
                </a:moveTo>
                <a:lnTo>
                  <a:pt x="325458" y="221350"/>
                </a:lnTo>
                <a:cubicBezTo>
                  <a:pt x="325458" y="227421"/>
                  <a:pt x="323775" y="233225"/>
                  <a:pt x="320794" y="238241"/>
                </a:cubicBezTo>
                <a:lnTo>
                  <a:pt x="360001" y="277450"/>
                </a:lnTo>
                <a:lnTo>
                  <a:pt x="399210" y="238242"/>
                </a:lnTo>
                <a:cubicBezTo>
                  <a:pt x="396228" y="233225"/>
                  <a:pt x="394544" y="227423"/>
                  <a:pt x="394544" y="221350"/>
                </a:cubicBezTo>
                <a:lnTo>
                  <a:pt x="394544" y="217060"/>
                </a:lnTo>
                <a:cubicBezTo>
                  <a:pt x="383910" y="221529"/>
                  <a:pt x="372241" y="224004"/>
                  <a:pt x="360003" y="224004"/>
                </a:cubicBezTo>
                <a:cubicBezTo>
                  <a:pt x="347764" y="224004"/>
                  <a:pt x="336094" y="221528"/>
                  <a:pt x="325458" y="217059"/>
                </a:cubicBezTo>
                <a:close/>
                <a:moveTo>
                  <a:pt x="88802" y="183113"/>
                </a:moveTo>
                <a:cubicBezTo>
                  <a:pt x="75793" y="193576"/>
                  <a:pt x="63322" y="198066"/>
                  <a:pt x="54911" y="199998"/>
                </a:cubicBezTo>
                <a:lnTo>
                  <a:pt x="54911" y="202183"/>
                </a:lnTo>
                <a:cubicBezTo>
                  <a:pt x="54911" y="233662"/>
                  <a:pt x="80522" y="259273"/>
                  <a:pt x="112001" y="259273"/>
                </a:cubicBezTo>
                <a:cubicBezTo>
                  <a:pt x="142427" y="259273"/>
                  <a:pt x="167366" y="235347"/>
                  <a:pt x="169001" y="205321"/>
                </a:cubicBezTo>
                <a:cubicBezTo>
                  <a:pt x="161817" y="207017"/>
                  <a:pt x="155020" y="207755"/>
                  <a:pt x="148668" y="207755"/>
                </a:cubicBezTo>
                <a:cubicBezTo>
                  <a:pt x="131954" y="207755"/>
                  <a:pt x="118268" y="202756"/>
                  <a:pt x="108360" y="197351"/>
                </a:cubicBezTo>
                <a:cubicBezTo>
                  <a:pt x="99983" y="192783"/>
                  <a:pt x="93405" y="187456"/>
                  <a:pt x="88802" y="183113"/>
                </a:cubicBezTo>
                <a:close/>
                <a:moveTo>
                  <a:pt x="564389" y="158802"/>
                </a:moveTo>
                <a:cubicBezTo>
                  <a:pt x="555631" y="166263"/>
                  <a:pt x="547024" y="170956"/>
                  <a:pt x="539637" y="173908"/>
                </a:cubicBezTo>
                <a:lnTo>
                  <a:pt x="539637" y="190912"/>
                </a:lnTo>
                <a:cubicBezTo>
                  <a:pt x="539637" y="216176"/>
                  <a:pt x="560191" y="236729"/>
                  <a:pt x="585454" y="236729"/>
                </a:cubicBezTo>
                <a:cubicBezTo>
                  <a:pt x="610719" y="236729"/>
                  <a:pt x="631272" y="216175"/>
                  <a:pt x="631272" y="190912"/>
                </a:cubicBezTo>
                <a:lnTo>
                  <a:pt x="631272" y="177817"/>
                </a:lnTo>
                <a:cubicBezTo>
                  <a:pt x="598637" y="174525"/>
                  <a:pt x="575464" y="164565"/>
                  <a:pt x="564389" y="158802"/>
                </a:cubicBezTo>
                <a:close/>
                <a:moveTo>
                  <a:pt x="112001" y="122549"/>
                </a:moveTo>
                <a:cubicBezTo>
                  <a:pt x="81013" y="122549"/>
                  <a:pt x="55730" y="147371"/>
                  <a:pt x="54949" y="178177"/>
                </a:cubicBezTo>
                <a:cubicBezTo>
                  <a:pt x="62070" y="175833"/>
                  <a:pt x="71931" y="170977"/>
                  <a:pt x="81998" y="160910"/>
                </a:cubicBezTo>
                <a:cubicBezTo>
                  <a:pt x="84160" y="158747"/>
                  <a:pt x="87155" y="157632"/>
                  <a:pt x="90204" y="157846"/>
                </a:cubicBezTo>
                <a:cubicBezTo>
                  <a:pt x="93253" y="158063"/>
                  <a:pt x="96058" y="159594"/>
                  <a:pt x="97893" y="162039"/>
                </a:cubicBezTo>
                <a:cubicBezTo>
                  <a:pt x="99011" y="163503"/>
                  <a:pt x="125181" y="196906"/>
                  <a:pt x="169091" y="183462"/>
                </a:cubicBezTo>
                <a:lnTo>
                  <a:pt x="169091" y="179640"/>
                </a:lnTo>
                <a:cubicBezTo>
                  <a:pt x="169091" y="148160"/>
                  <a:pt x="143481" y="122549"/>
                  <a:pt x="112001" y="122549"/>
                </a:cubicBezTo>
                <a:close/>
                <a:moveTo>
                  <a:pt x="574182" y="100002"/>
                </a:moveTo>
                <a:cubicBezTo>
                  <a:pt x="548918" y="100002"/>
                  <a:pt x="528365" y="120556"/>
                  <a:pt x="528365" y="145819"/>
                </a:cubicBezTo>
                <a:lnTo>
                  <a:pt x="528363" y="145819"/>
                </a:lnTo>
                <a:lnTo>
                  <a:pt x="528363" y="155649"/>
                </a:lnTo>
                <a:cubicBezTo>
                  <a:pt x="535472" y="153310"/>
                  <a:pt x="545359" y="148453"/>
                  <a:pt x="555451" y="138362"/>
                </a:cubicBezTo>
                <a:cubicBezTo>
                  <a:pt x="557490" y="136324"/>
                  <a:pt x="560190" y="135273"/>
                  <a:pt x="562912" y="135273"/>
                </a:cubicBezTo>
                <a:cubicBezTo>
                  <a:pt x="564938" y="135273"/>
                  <a:pt x="566975" y="135855"/>
                  <a:pt x="568759" y="137044"/>
                </a:cubicBezTo>
                <a:cubicBezTo>
                  <a:pt x="569028" y="137220"/>
                  <a:pt x="596697" y="155061"/>
                  <a:pt x="642545" y="157535"/>
                </a:cubicBezTo>
                <a:lnTo>
                  <a:pt x="642545" y="145819"/>
                </a:lnTo>
                <a:cubicBezTo>
                  <a:pt x="642545" y="120556"/>
                  <a:pt x="621991" y="100002"/>
                  <a:pt x="596728" y="100002"/>
                </a:cubicBezTo>
                <a:close/>
                <a:moveTo>
                  <a:pt x="574182" y="78910"/>
                </a:moveTo>
                <a:lnTo>
                  <a:pt x="596728" y="78910"/>
                </a:lnTo>
                <a:cubicBezTo>
                  <a:pt x="633622" y="78910"/>
                  <a:pt x="663639" y="108926"/>
                  <a:pt x="663639" y="145821"/>
                </a:cubicBezTo>
                <a:lnTo>
                  <a:pt x="663639" y="168366"/>
                </a:lnTo>
                <a:cubicBezTo>
                  <a:pt x="663639" y="174190"/>
                  <a:pt x="658916" y="178914"/>
                  <a:pt x="653092" y="178914"/>
                </a:cubicBezTo>
                <a:cubicBezTo>
                  <a:pt x="652848" y="178914"/>
                  <a:pt x="652609" y="178907"/>
                  <a:pt x="652366" y="178907"/>
                </a:cubicBezTo>
                <a:lnTo>
                  <a:pt x="652366" y="190912"/>
                </a:lnTo>
                <a:cubicBezTo>
                  <a:pt x="652366" y="210796"/>
                  <a:pt x="643637" y="228672"/>
                  <a:pt x="629821" y="240939"/>
                </a:cubicBezTo>
                <a:lnTo>
                  <a:pt x="629821" y="255886"/>
                </a:lnTo>
                <a:cubicBezTo>
                  <a:pt x="629821" y="260459"/>
                  <a:pt x="632362" y="264571"/>
                  <a:pt x="636453" y="266617"/>
                </a:cubicBezTo>
                <a:lnTo>
                  <a:pt x="695477" y="296130"/>
                </a:lnTo>
                <a:cubicBezTo>
                  <a:pt x="710604" y="303694"/>
                  <a:pt x="720001" y="318899"/>
                  <a:pt x="720000" y="335810"/>
                </a:cubicBezTo>
                <a:lnTo>
                  <a:pt x="720000" y="450182"/>
                </a:lnTo>
                <a:cubicBezTo>
                  <a:pt x="720000" y="456007"/>
                  <a:pt x="715277" y="460729"/>
                  <a:pt x="709453" y="460729"/>
                </a:cubicBezTo>
                <a:cubicBezTo>
                  <a:pt x="703628" y="460729"/>
                  <a:pt x="698906" y="456007"/>
                  <a:pt x="698906" y="450182"/>
                </a:cubicBezTo>
                <a:lnTo>
                  <a:pt x="698906" y="335810"/>
                </a:lnTo>
                <a:cubicBezTo>
                  <a:pt x="698906" y="333769"/>
                  <a:pt x="698633" y="331779"/>
                  <a:pt x="698135" y="329870"/>
                </a:cubicBezTo>
                <a:lnTo>
                  <a:pt x="681726" y="346280"/>
                </a:lnTo>
                <a:cubicBezTo>
                  <a:pt x="677330" y="350676"/>
                  <a:pt x="674910" y="356520"/>
                  <a:pt x="674910" y="362736"/>
                </a:cubicBezTo>
                <a:lnTo>
                  <a:pt x="674910" y="450182"/>
                </a:lnTo>
                <a:cubicBezTo>
                  <a:pt x="674910" y="456007"/>
                  <a:pt x="670187" y="460729"/>
                  <a:pt x="664363" y="460729"/>
                </a:cubicBezTo>
                <a:cubicBezTo>
                  <a:pt x="658538" y="460729"/>
                  <a:pt x="653816" y="456007"/>
                  <a:pt x="653816" y="450182"/>
                </a:cubicBezTo>
                <a:lnTo>
                  <a:pt x="653816" y="362736"/>
                </a:lnTo>
                <a:cubicBezTo>
                  <a:pt x="653816" y="350885"/>
                  <a:pt x="658431" y="339745"/>
                  <a:pt x="666810" y="331365"/>
                </a:cubicBezTo>
                <a:lnTo>
                  <a:pt x="684133" y="314042"/>
                </a:lnTo>
                <a:lnTo>
                  <a:pt x="627018" y="285484"/>
                </a:lnTo>
                <a:cubicBezTo>
                  <a:pt x="625149" y="284550"/>
                  <a:pt x="623411" y="283446"/>
                  <a:pt x="621789" y="282218"/>
                </a:cubicBezTo>
                <a:lnTo>
                  <a:pt x="596002" y="308006"/>
                </a:lnTo>
                <a:lnTo>
                  <a:pt x="596002" y="450185"/>
                </a:lnTo>
                <a:cubicBezTo>
                  <a:pt x="596002" y="456010"/>
                  <a:pt x="591280" y="460732"/>
                  <a:pt x="585454" y="460732"/>
                </a:cubicBezTo>
                <a:cubicBezTo>
                  <a:pt x="579630" y="460732"/>
                  <a:pt x="574907" y="456010"/>
                  <a:pt x="574907" y="450185"/>
                </a:cubicBezTo>
                <a:lnTo>
                  <a:pt x="574907" y="308009"/>
                </a:lnTo>
                <a:lnTo>
                  <a:pt x="549120" y="282221"/>
                </a:lnTo>
                <a:cubicBezTo>
                  <a:pt x="547498" y="283447"/>
                  <a:pt x="545759" y="284551"/>
                  <a:pt x="543890" y="285486"/>
                </a:cubicBezTo>
                <a:cubicBezTo>
                  <a:pt x="542375" y="286243"/>
                  <a:pt x="540766" y="286601"/>
                  <a:pt x="539182" y="286601"/>
                </a:cubicBezTo>
                <a:cubicBezTo>
                  <a:pt x="535313" y="286601"/>
                  <a:pt x="531588" y="284464"/>
                  <a:pt x="529740" y="280768"/>
                </a:cubicBezTo>
                <a:cubicBezTo>
                  <a:pt x="527134" y="275558"/>
                  <a:pt x="529246" y="269223"/>
                  <a:pt x="534457" y="266619"/>
                </a:cubicBezTo>
                <a:cubicBezTo>
                  <a:pt x="538549" y="264574"/>
                  <a:pt x="541090" y="260462"/>
                  <a:pt x="541090" y="255888"/>
                </a:cubicBezTo>
                <a:lnTo>
                  <a:pt x="541090" y="240941"/>
                </a:lnTo>
                <a:cubicBezTo>
                  <a:pt x="527273" y="228674"/>
                  <a:pt x="518543" y="210798"/>
                  <a:pt x="518543" y="190912"/>
                </a:cubicBezTo>
                <a:lnTo>
                  <a:pt x="518543" y="178895"/>
                </a:lnTo>
                <a:cubicBezTo>
                  <a:pt x="518158" y="178911"/>
                  <a:pt x="517905" y="178914"/>
                  <a:pt x="517818" y="178914"/>
                </a:cubicBezTo>
                <a:cubicBezTo>
                  <a:pt x="511993" y="178914"/>
                  <a:pt x="507271" y="174190"/>
                  <a:pt x="507271" y="168366"/>
                </a:cubicBezTo>
                <a:lnTo>
                  <a:pt x="507271" y="145821"/>
                </a:lnTo>
                <a:cubicBezTo>
                  <a:pt x="507271" y="108926"/>
                  <a:pt x="537287" y="78910"/>
                  <a:pt x="574182" y="78910"/>
                </a:cubicBezTo>
                <a:close/>
                <a:moveTo>
                  <a:pt x="112001" y="77458"/>
                </a:moveTo>
                <a:cubicBezTo>
                  <a:pt x="99169" y="77458"/>
                  <a:pt x="88730" y="87896"/>
                  <a:pt x="88730" y="100728"/>
                </a:cubicBezTo>
                <a:cubicBezTo>
                  <a:pt x="88730" y="102139"/>
                  <a:pt x="88888" y="103517"/>
                  <a:pt x="89131" y="104874"/>
                </a:cubicBezTo>
                <a:cubicBezTo>
                  <a:pt x="96368" y="102655"/>
                  <a:pt x="104046" y="101454"/>
                  <a:pt x="112001" y="101454"/>
                </a:cubicBezTo>
                <a:cubicBezTo>
                  <a:pt x="119968" y="101454"/>
                  <a:pt x="127656" y="102659"/>
                  <a:pt x="134904" y="104884"/>
                </a:cubicBezTo>
                <a:cubicBezTo>
                  <a:pt x="135146" y="103527"/>
                  <a:pt x="135272" y="102142"/>
                  <a:pt x="135272" y="100728"/>
                </a:cubicBezTo>
                <a:cubicBezTo>
                  <a:pt x="135272" y="87898"/>
                  <a:pt x="124834" y="77458"/>
                  <a:pt x="112001" y="77458"/>
                </a:cubicBezTo>
                <a:close/>
                <a:moveTo>
                  <a:pt x="112001" y="56364"/>
                </a:moveTo>
                <a:cubicBezTo>
                  <a:pt x="136465" y="56364"/>
                  <a:pt x="156366" y="76265"/>
                  <a:pt x="156366" y="100728"/>
                </a:cubicBezTo>
                <a:cubicBezTo>
                  <a:pt x="156366" y="105224"/>
                  <a:pt x="155671" y="109695"/>
                  <a:pt x="154341" y="113963"/>
                </a:cubicBezTo>
                <a:cubicBezTo>
                  <a:pt x="175886" y="127901"/>
                  <a:pt x="190185" y="152123"/>
                  <a:pt x="190185" y="179638"/>
                </a:cubicBezTo>
                <a:lnTo>
                  <a:pt x="190185" y="202188"/>
                </a:lnTo>
                <a:cubicBezTo>
                  <a:pt x="190185" y="228830"/>
                  <a:pt x="176779" y="252392"/>
                  <a:pt x="156368" y="266514"/>
                </a:cubicBezTo>
                <a:lnTo>
                  <a:pt x="156368" y="289707"/>
                </a:lnTo>
                <a:cubicBezTo>
                  <a:pt x="156368" y="294280"/>
                  <a:pt x="158909" y="298392"/>
                  <a:pt x="163001" y="300438"/>
                </a:cubicBezTo>
                <a:lnTo>
                  <a:pt x="173060" y="305468"/>
                </a:lnTo>
                <a:cubicBezTo>
                  <a:pt x="178270" y="308072"/>
                  <a:pt x="180382" y="314408"/>
                  <a:pt x="177776" y="319618"/>
                </a:cubicBezTo>
                <a:cubicBezTo>
                  <a:pt x="175929" y="323312"/>
                  <a:pt x="172203" y="325450"/>
                  <a:pt x="168335" y="325450"/>
                </a:cubicBezTo>
                <a:cubicBezTo>
                  <a:pt x="166749" y="325450"/>
                  <a:pt x="165140" y="325091"/>
                  <a:pt x="163625" y="324333"/>
                </a:cubicBezTo>
                <a:lnTo>
                  <a:pt x="153566" y="319303"/>
                </a:lnTo>
                <a:cubicBezTo>
                  <a:pt x="151697" y="318369"/>
                  <a:pt x="149959" y="317265"/>
                  <a:pt x="148336" y="316037"/>
                </a:cubicBezTo>
                <a:lnTo>
                  <a:pt x="122549" y="341825"/>
                </a:lnTo>
                <a:lnTo>
                  <a:pt x="122549" y="450185"/>
                </a:lnTo>
                <a:cubicBezTo>
                  <a:pt x="122549" y="456010"/>
                  <a:pt x="117825" y="460732"/>
                  <a:pt x="112001" y="460732"/>
                </a:cubicBezTo>
                <a:cubicBezTo>
                  <a:pt x="106176" y="460732"/>
                  <a:pt x="101454" y="456010"/>
                  <a:pt x="101454" y="450185"/>
                </a:cubicBezTo>
                <a:lnTo>
                  <a:pt x="101454" y="341827"/>
                </a:lnTo>
                <a:lnTo>
                  <a:pt x="75668" y="316039"/>
                </a:lnTo>
                <a:cubicBezTo>
                  <a:pt x="74046" y="317265"/>
                  <a:pt x="72307" y="318369"/>
                  <a:pt x="70438" y="319304"/>
                </a:cubicBezTo>
                <a:lnTo>
                  <a:pt x="33958" y="337543"/>
                </a:lnTo>
                <a:cubicBezTo>
                  <a:pt x="32105" y="338471"/>
                  <a:pt x="30421" y="339625"/>
                  <a:pt x="28921" y="340949"/>
                </a:cubicBezTo>
                <a:cubicBezTo>
                  <a:pt x="29039" y="341058"/>
                  <a:pt x="29163" y="341157"/>
                  <a:pt x="29278" y="341273"/>
                </a:cubicBezTo>
                <a:lnTo>
                  <a:pt x="53191" y="365186"/>
                </a:lnTo>
                <a:cubicBezTo>
                  <a:pt x="61570" y="373566"/>
                  <a:pt x="66185" y="384706"/>
                  <a:pt x="66185" y="396557"/>
                </a:cubicBezTo>
                <a:lnTo>
                  <a:pt x="66185" y="450184"/>
                </a:lnTo>
                <a:cubicBezTo>
                  <a:pt x="66185" y="456009"/>
                  <a:pt x="61463" y="460731"/>
                  <a:pt x="55638" y="460731"/>
                </a:cubicBezTo>
                <a:cubicBezTo>
                  <a:pt x="49814" y="460731"/>
                  <a:pt x="45091" y="456009"/>
                  <a:pt x="45091" y="450184"/>
                </a:cubicBezTo>
                <a:lnTo>
                  <a:pt x="45091" y="396557"/>
                </a:lnTo>
                <a:cubicBezTo>
                  <a:pt x="45091" y="390340"/>
                  <a:pt x="42670" y="384497"/>
                  <a:pt x="38275" y="380101"/>
                </a:cubicBezTo>
                <a:lnTo>
                  <a:pt x="21094" y="362919"/>
                </a:lnTo>
                <a:lnTo>
                  <a:pt x="21094" y="450184"/>
                </a:lnTo>
                <a:cubicBezTo>
                  <a:pt x="21094" y="456009"/>
                  <a:pt x="16372" y="460731"/>
                  <a:pt x="10547" y="460731"/>
                </a:cubicBezTo>
                <a:cubicBezTo>
                  <a:pt x="4722" y="460731"/>
                  <a:pt x="0" y="456009"/>
                  <a:pt x="0" y="450184"/>
                </a:cubicBezTo>
                <a:lnTo>
                  <a:pt x="0" y="358357"/>
                </a:lnTo>
                <a:cubicBezTo>
                  <a:pt x="0" y="341444"/>
                  <a:pt x="9397" y="326240"/>
                  <a:pt x="24524" y="318674"/>
                </a:cubicBezTo>
                <a:lnTo>
                  <a:pt x="61003" y="300435"/>
                </a:lnTo>
                <a:cubicBezTo>
                  <a:pt x="65094" y="298389"/>
                  <a:pt x="67635" y="294277"/>
                  <a:pt x="67635" y="289703"/>
                </a:cubicBezTo>
                <a:lnTo>
                  <a:pt x="67635" y="266509"/>
                </a:lnTo>
                <a:cubicBezTo>
                  <a:pt x="47223" y="252388"/>
                  <a:pt x="33818" y="228828"/>
                  <a:pt x="33818" y="202183"/>
                </a:cubicBezTo>
                <a:lnTo>
                  <a:pt x="33818" y="179638"/>
                </a:lnTo>
                <a:cubicBezTo>
                  <a:pt x="33818" y="152124"/>
                  <a:pt x="48115" y="127903"/>
                  <a:pt x="69659" y="113965"/>
                </a:cubicBezTo>
                <a:cubicBezTo>
                  <a:pt x="68325" y="109707"/>
                  <a:pt x="67636" y="105280"/>
                  <a:pt x="67636" y="100728"/>
                </a:cubicBezTo>
                <a:cubicBezTo>
                  <a:pt x="67636" y="76267"/>
                  <a:pt x="87538" y="56364"/>
                  <a:pt x="112001" y="56364"/>
                </a:cubicBezTo>
                <a:close/>
                <a:moveTo>
                  <a:pt x="348730" y="21095"/>
                </a:moveTo>
                <a:cubicBezTo>
                  <a:pt x="311035" y="21095"/>
                  <a:pt x="280367" y="51763"/>
                  <a:pt x="280367" y="89457"/>
                </a:cubicBezTo>
                <a:lnTo>
                  <a:pt x="280367" y="110319"/>
                </a:lnTo>
                <a:cubicBezTo>
                  <a:pt x="280367" y="110815"/>
                  <a:pt x="280470" y="111125"/>
                  <a:pt x="280546" y="111272"/>
                </a:cubicBezTo>
                <a:cubicBezTo>
                  <a:pt x="280611" y="111267"/>
                  <a:pt x="280702" y="111253"/>
                  <a:pt x="280826" y="111220"/>
                </a:cubicBezTo>
                <a:cubicBezTo>
                  <a:pt x="285942" y="109884"/>
                  <a:pt x="291212" y="106739"/>
                  <a:pt x="296487" y="101869"/>
                </a:cubicBezTo>
                <a:cubicBezTo>
                  <a:pt x="300769" y="97919"/>
                  <a:pt x="307440" y="98187"/>
                  <a:pt x="311391" y="102466"/>
                </a:cubicBezTo>
                <a:cubicBezTo>
                  <a:pt x="315342" y="106747"/>
                  <a:pt x="315073" y="113420"/>
                  <a:pt x="310794" y="117371"/>
                </a:cubicBezTo>
                <a:cubicBezTo>
                  <a:pt x="304645" y="123045"/>
                  <a:pt x="298221" y="127196"/>
                  <a:pt x="291640" y="129805"/>
                </a:cubicBezTo>
                <a:lnTo>
                  <a:pt x="291640" y="134548"/>
                </a:lnTo>
                <a:cubicBezTo>
                  <a:pt x="291640" y="172243"/>
                  <a:pt x="322308" y="202910"/>
                  <a:pt x="360003" y="202909"/>
                </a:cubicBezTo>
                <a:cubicBezTo>
                  <a:pt x="397697" y="202909"/>
                  <a:pt x="428365" y="172241"/>
                  <a:pt x="428365" y="134547"/>
                </a:cubicBezTo>
                <a:lnTo>
                  <a:pt x="428365" y="115487"/>
                </a:lnTo>
                <a:cubicBezTo>
                  <a:pt x="399270" y="118984"/>
                  <a:pt x="351478" y="118393"/>
                  <a:pt x="318726" y="85641"/>
                </a:cubicBezTo>
                <a:cubicBezTo>
                  <a:pt x="314607" y="81523"/>
                  <a:pt x="314607" y="74845"/>
                  <a:pt x="318726" y="70726"/>
                </a:cubicBezTo>
                <a:cubicBezTo>
                  <a:pt x="322844" y="66607"/>
                  <a:pt x="329522" y="66607"/>
                  <a:pt x="333641" y="70726"/>
                </a:cubicBezTo>
                <a:cubicBezTo>
                  <a:pt x="344329" y="81413"/>
                  <a:pt x="376006" y="104922"/>
                  <a:pt x="439162" y="92448"/>
                </a:cubicBezTo>
                <a:cubicBezTo>
                  <a:pt x="439432" y="92395"/>
                  <a:pt x="439637" y="92098"/>
                  <a:pt x="439637" y="91756"/>
                </a:cubicBezTo>
                <a:lnTo>
                  <a:pt x="439637" y="89457"/>
                </a:lnTo>
                <a:cubicBezTo>
                  <a:pt x="439637" y="51763"/>
                  <a:pt x="408971" y="21095"/>
                  <a:pt x="371275" y="21095"/>
                </a:cubicBezTo>
                <a:close/>
                <a:moveTo>
                  <a:pt x="348732" y="0"/>
                </a:moveTo>
                <a:lnTo>
                  <a:pt x="371277" y="0"/>
                </a:lnTo>
                <a:cubicBezTo>
                  <a:pt x="420602" y="0"/>
                  <a:pt x="460732" y="40130"/>
                  <a:pt x="460732" y="89456"/>
                </a:cubicBezTo>
                <a:lnTo>
                  <a:pt x="460732" y="91755"/>
                </a:lnTo>
                <a:cubicBezTo>
                  <a:pt x="460732" y="99866"/>
                  <a:pt x="456242" y="107108"/>
                  <a:pt x="449460" y="110856"/>
                </a:cubicBezTo>
                <a:lnTo>
                  <a:pt x="449460" y="134548"/>
                </a:lnTo>
                <a:cubicBezTo>
                  <a:pt x="449460" y="162856"/>
                  <a:pt x="436227" y="188116"/>
                  <a:pt x="415640" y="204520"/>
                </a:cubicBezTo>
                <a:lnTo>
                  <a:pt x="415640" y="221350"/>
                </a:lnTo>
                <a:cubicBezTo>
                  <a:pt x="415640" y="226087"/>
                  <a:pt x="418435" y="230391"/>
                  <a:pt x="422765" y="232315"/>
                </a:cubicBezTo>
                <a:lnTo>
                  <a:pt x="484052" y="259554"/>
                </a:lnTo>
                <a:cubicBezTo>
                  <a:pt x="504124" y="268474"/>
                  <a:pt x="517092" y="288431"/>
                  <a:pt x="517096" y="310396"/>
                </a:cubicBezTo>
                <a:lnTo>
                  <a:pt x="517096" y="450181"/>
                </a:lnTo>
                <a:cubicBezTo>
                  <a:pt x="517096" y="456006"/>
                  <a:pt x="512374" y="460728"/>
                  <a:pt x="506550" y="460728"/>
                </a:cubicBezTo>
                <a:cubicBezTo>
                  <a:pt x="500725" y="460728"/>
                  <a:pt x="496003" y="456006"/>
                  <a:pt x="496003" y="450181"/>
                </a:cubicBezTo>
                <a:lnTo>
                  <a:pt x="496003" y="310394"/>
                </a:lnTo>
                <a:cubicBezTo>
                  <a:pt x="496003" y="309172"/>
                  <a:pt x="495915" y="307967"/>
                  <a:pt x="495789" y="306769"/>
                </a:cubicBezTo>
                <a:lnTo>
                  <a:pt x="467550" y="335008"/>
                </a:lnTo>
                <a:cubicBezTo>
                  <a:pt x="463154" y="339404"/>
                  <a:pt x="460734" y="345248"/>
                  <a:pt x="460734" y="351464"/>
                </a:cubicBezTo>
                <a:lnTo>
                  <a:pt x="460734" y="450182"/>
                </a:lnTo>
                <a:cubicBezTo>
                  <a:pt x="460734" y="456007"/>
                  <a:pt x="456012" y="460729"/>
                  <a:pt x="450187" y="460729"/>
                </a:cubicBezTo>
                <a:cubicBezTo>
                  <a:pt x="444362" y="460729"/>
                  <a:pt x="439640" y="456007"/>
                  <a:pt x="439640" y="450182"/>
                </a:cubicBezTo>
                <a:lnTo>
                  <a:pt x="439640" y="351464"/>
                </a:lnTo>
                <a:cubicBezTo>
                  <a:pt x="439640" y="339613"/>
                  <a:pt x="444254" y="328473"/>
                  <a:pt x="452634" y="320093"/>
                </a:cubicBezTo>
                <a:lnTo>
                  <a:pt x="486301" y="286426"/>
                </a:lnTo>
                <a:cubicBezTo>
                  <a:pt x="483268" y="283277"/>
                  <a:pt x="479628" y="280669"/>
                  <a:pt x="475488" y="278828"/>
                </a:cubicBezTo>
                <a:lnTo>
                  <a:pt x="415236" y="252050"/>
                </a:lnTo>
                <a:lnTo>
                  <a:pt x="370552" y="296734"/>
                </a:lnTo>
                <a:lnTo>
                  <a:pt x="370552" y="450181"/>
                </a:lnTo>
                <a:cubicBezTo>
                  <a:pt x="370552" y="456006"/>
                  <a:pt x="365830" y="460728"/>
                  <a:pt x="360006" y="460728"/>
                </a:cubicBezTo>
                <a:cubicBezTo>
                  <a:pt x="354181" y="460728"/>
                  <a:pt x="349459" y="456006"/>
                  <a:pt x="349459" y="450181"/>
                </a:cubicBezTo>
                <a:lnTo>
                  <a:pt x="349459" y="296732"/>
                </a:lnTo>
                <a:lnTo>
                  <a:pt x="304774" y="252049"/>
                </a:lnTo>
                <a:lnTo>
                  <a:pt x="244521" y="278828"/>
                </a:lnTo>
                <a:cubicBezTo>
                  <a:pt x="240381" y="280669"/>
                  <a:pt x="236741" y="283277"/>
                  <a:pt x="233708" y="286425"/>
                </a:cubicBezTo>
                <a:lnTo>
                  <a:pt x="267375" y="320093"/>
                </a:lnTo>
                <a:cubicBezTo>
                  <a:pt x="275755" y="328473"/>
                  <a:pt x="280369" y="339613"/>
                  <a:pt x="280369" y="351464"/>
                </a:cubicBezTo>
                <a:lnTo>
                  <a:pt x="280369" y="450182"/>
                </a:lnTo>
                <a:cubicBezTo>
                  <a:pt x="280369" y="456007"/>
                  <a:pt x="275646" y="460729"/>
                  <a:pt x="269822" y="460729"/>
                </a:cubicBezTo>
                <a:cubicBezTo>
                  <a:pt x="263997" y="460729"/>
                  <a:pt x="259275" y="456007"/>
                  <a:pt x="259275" y="450182"/>
                </a:cubicBezTo>
                <a:lnTo>
                  <a:pt x="259275" y="351464"/>
                </a:lnTo>
                <a:cubicBezTo>
                  <a:pt x="259275" y="345247"/>
                  <a:pt x="256853" y="339404"/>
                  <a:pt x="252459" y="335008"/>
                </a:cubicBezTo>
                <a:lnTo>
                  <a:pt x="224218" y="306767"/>
                </a:lnTo>
                <a:cubicBezTo>
                  <a:pt x="224092" y="307966"/>
                  <a:pt x="224005" y="309174"/>
                  <a:pt x="224005" y="310396"/>
                </a:cubicBezTo>
                <a:lnTo>
                  <a:pt x="224005" y="450181"/>
                </a:lnTo>
                <a:cubicBezTo>
                  <a:pt x="224005" y="456006"/>
                  <a:pt x="219283" y="460728"/>
                  <a:pt x="213458" y="460728"/>
                </a:cubicBezTo>
                <a:cubicBezTo>
                  <a:pt x="207633" y="460728"/>
                  <a:pt x="202911" y="456006"/>
                  <a:pt x="202911" y="450181"/>
                </a:cubicBezTo>
                <a:lnTo>
                  <a:pt x="202911" y="310394"/>
                </a:lnTo>
                <a:cubicBezTo>
                  <a:pt x="202911" y="288430"/>
                  <a:pt x="215881" y="268472"/>
                  <a:pt x="235952" y="259553"/>
                </a:cubicBezTo>
                <a:lnTo>
                  <a:pt x="297239" y="232314"/>
                </a:lnTo>
                <a:cubicBezTo>
                  <a:pt x="301568" y="230390"/>
                  <a:pt x="304365" y="226085"/>
                  <a:pt x="304365" y="221349"/>
                </a:cubicBezTo>
                <a:lnTo>
                  <a:pt x="304365" y="204518"/>
                </a:lnTo>
                <a:cubicBezTo>
                  <a:pt x="283779" y="188115"/>
                  <a:pt x="270547" y="162855"/>
                  <a:pt x="270547" y="134547"/>
                </a:cubicBezTo>
                <a:lnTo>
                  <a:pt x="270547" y="129889"/>
                </a:lnTo>
                <a:cubicBezTo>
                  <a:pt x="269553" y="129356"/>
                  <a:pt x="268598" y="128740"/>
                  <a:pt x="267691" y="128040"/>
                </a:cubicBezTo>
                <a:cubicBezTo>
                  <a:pt x="262343" y="123907"/>
                  <a:pt x="259275" y="117448"/>
                  <a:pt x="259275" y="110318"/>
                </a:cubicBezTo>
                <a:lnTo>
                  <a:pt x="259275" y="89456"/>
                </a:lnTo>
                <a:cubicBezTo>
                  <a:pt x="259275" y="40130"/>
                  <a:pt x="299405" y="0"/>
                  <a:pt x="348732" y="0"/>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8" name="Объект 2">
            <a:extLst>
              <a:ext uri="{FF2B5EF4-FFF2-40B4-BE49-F238E27FC236}">
                <a16:creationId xmlns:a16="http://schemas.microsoft.com/office/drawing/2014/main" id="{EC919953-758A-4A5D-94AE-EE8A8D3499C2}"/>
              </a:ext>
            </a:extLst>
          </p:cNvPr>
          <p:cNvSpPr txBox="1">
            <a:spLocks/>
          </p:cNvSpPr>
          <p:nvPr/>
        </p:nvSpPr>
        <p:spPr>
          <a:xfrm>
            <a:off x="2519828" y="2384085"/>
            <a:ext cx="8246788"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ru-RU" b="1" dirty="0"/>
              <a:t>Правительство РФ утвердило перечень видов существующих линейных объектов и сетей инженерно-технического обеспечения для которых не применяются положения ст. 52.2 </a:t>
            </a:r>
            <a:r>
              <a:rPr lang="ru-RU" b="1" dirty="0" err="1"/>
              <a:t>ГрК</a:t>
            </a:r>
            <a:endParaRPr lang="ru-RU" b="1" dirty="0"/>
          </a:p>
          <a:p>
            <a:pPr marL="0" indent="0">
              <a:spcAft>
                <a:spcPts val="600"/>
              </a:spcAft>
              <a:buNone/>
            </a:pPr>
            <a:r>
              <a:rPr lang="ru-RU" sz="1200" dirty="0">
                <a:solidFill>
                  <a:schemeClr val="accent6"/>
                </a:solidFill>
              </a:rPr>
              <a:t>Постановление Правительства Российской Федерации от 30.11.2021 № 2113 </a:t>
            </a:r>
          </a:p>
        </p:txBody>
      </p:sp>
      <p:sp>
        <p:nvSpPr>
          <p:cNvPr id="9" name="Полилиния 41">
            <a:extLst>
              <a:ext uri="{FF2B5EF4-FFF2-40B4-BE49-F238E27FC236}">
                <a16:creationId xmlns:a16="http://schemas.microsoft.com/office/drawing/2014/main" id="{3096F91F-F3F4-4697-B1F1-45F935D1C0B3}"/>
              </a:ext>
            </a:extLst>
          </p:cNvPr>
          <p:cNvSpPr>
            <a:spLocks noChangeAspect="1"/>
          </p:cNvSpPr>
          <p:nvPr/>
        </p:nvSpPr>
        <p:spPr>
          <a:xfrm>
            <a:off x="1541910" y="4499674"/>
            <a:ext cx="718859" cy="720004"/>
          </a:xfrm>
          <a:custGeom>
            <a:avLst/>
            <a:gdLst>
              <a:gd name="connsiteX0" fmla="*/ 668898 w 718859"/>
              <a:gd name="connsiteY0" fmla="*/ 591504 h 720004"/>
              <a:gd name="connsiteX1" fmla="*/ 680100 w 718859"/>
              <a:gd name="connsiteY1" fmla="*/ 602707 h 720004"/>
              <a:gd name="connsiteX2" fmla="*/ 668898 w 718859"/>
              <a:gd name="connsiteY2" fmla="*/ 613909 h 720004"/>
              <a:gd name="connsiteX3" fmla="*/ 657695 w 718859"/>
              <a:gd name="connsiteY3" fmla="*/ 602707 h 720004"/>
              <a:gd name="connsiteX4" fmla="*/ 668898 w 718859"/>
              <a:gd name="connsiteY4" fmla="*/ 591504 h 720004"/>
              <a:gd name="connsiteX5" fmla="*/ 154090 w 718859"/>
              <a:gd name="connsiteY5" fmla="*/ 591504 h 720004"/>
              <a:gd name="connsiteX6" fmla="*/ 165293 w 718859"/>
              <a:gd name="connsiteY6" fmla="*/ 602707 h 720004"/>
              <a:gd name="connsiteX7" fmla="*/ 154090 w 718859"/>
              <a:gd name="connsiteY7" fmla="*/ 613909 h 720004"/>
              <a:gd name="connsiteX8" fmla="*/ 142888 w 718859"/>
              <a:gd name="connsiteY8" fmla="*/ 602707 h 720004"/>
              <a:gd name="connsiteX9" fmla="*/ 154090 w 718859"/>
              <a:gd name="connsiteY9" fmla="*/ 591504 h 720004"/>
              <a:gd name="connsiteX10" fmla="*/ 432549 w 718859"/>
              <a:gd name="connsiteY10" fmla="*/ 554138 h 720004"/>
              <a:gd name="connsiteX11" fmla="*/ 443751 w 718859"/>
              <a:gd name="connsiteY11" fmla="*/ 565341 h 720004"/>
              <a:gd name="connsiteX12" fmla="*/ 432549 w 718859"/>
              <a:gd name="connsiteY12" fmla="*/ 576543 h 720004"/>
              <a:gd name="connsiteX13" fmla="*/ 421346 w 718859"/>
              <a:gd name="connsiteY13" fmla="*/ 565341 h 720004"/>
              <a:gd name="connsiteX14" fmla="*/ 432549 w 718859"/>
              <a:gd name="connsiteY14" fmla="*/ 554138 h 720004"/>
              <a:gd name="connsiteX15" fmla="*/ 550556 w 718859"/>
              <a:gd name="connsiteY15" fmla="*/ 521244 h 720004"/>
              <a:gd name="connsiteX16" fmla="*/ 550556 w 718859"/>
              <a:gd name="connsiteY16" fmla="*/ 554783 h 720004"/>
              <a:gd name="connsiteX17" fmla="*/ 679865 w 718859"/>
              <a:gd name="connsiteY17" fmla="*/ 554783 h 720004"/>
              <a:gd name="connsiteX18" fmla="*/ 679865 w 718859"/>
              <a:gd name="connsiteY18" fmla="*/ 521244 h 720004"/>
              <a:gd name="connsiteX19" fmla="*/ 552653 w 718859"/>
              <a:gd name="connsiteY19" fmla="*/ 521244 h 720004"/>
              <a:gd name="connsiteX20" fmla="*/ 35755 w 718859"/>
              <a:gd name="connsiteY20" fmla="*/ 521244 h 720004"/>
              <a:gd name="connsiteX21" fmla="*/ 35755 w 718859"/>
              <a:gd name="connsiteY21" fmla="*/ 554783 h 720004"/>
              <a:gd name="connsiteX22" fmla="*/ 165066 w 718859"/>
              <a:gd name="connsiteY22" fmla="*/ 554783 h 720004"/>
              <a:gd name="connsiteX23" fmla="*/ 165066 w 718859"/>
              <a:gd name="connsiteY23" fmla="*/ 521244 h 720004"/>
              <a:gd name="connsiteX24" fmla="*/ 37852 w 718859"/>
              <a:gd name="connsiteY24" fmla="*/ 521244 h 720004"/>
              <a:gd name="connsiteX25" fmla="*/ 267072 w 718859"/>
              <a:gd name="connsiteY25" fmla="*/ 453406 h 720004"/>
              <a:gd name="connsiteX26" fmla="*/ 267072 w 718859"/>
              <a:gd name="connsiteY26" fmla="*/ 505602 h 720004"/>
              <a:gd name="connsiteX27" fmla="*/ 447727 w 718859"/>
              <a:gd name="connsiteY27" fmla="*/ 505602 h 720004"/>
              <a:gd name="connsiteX28" fmla="*/ 447729 w 718859"/>
              <a:gd name="connsiteY28" fmla="*/ 505602 h 720004"/>
              <a:gd name="connsiteX29" fmla="*/ 447729 w 718859"/>
              <a:gd name="connsiteY29" fmla="*/ 453406 h 720004"/>
              <a:gd name="connsiteX30" fmla="*/ 444431 w 718859"/>
              <a:gd name="connsiteY30" fmla="*/ 453406 h 720004"/>
              <a:gd name="connsiteX31" fmla="*/ 273490 w 718859"/>
              <a:gd name="connsiteY31" fmla="*/ 453406 h 720004"/>
              <a:gd name="connsiteX32" fmla="*/ 615517 w 718859"/>
              <a:gd name="connsiteY32" fmla="*/ 198961 h 720004"/>
              <a:gd name="connsiteX33" fmla="*/ 607687 w 718859"/>
              <a:gd name="connsiteY33" fmla="*/ 206791 h 720004"/>
              <a:gd name="connsiteX34" fmla="*/ 607687 w 718859"/>
              <a:gd name="connsiteY34" fmla="*/ 221802 h 720004"/>
              <a:gd name="connsiteX35" fmla="*/ 607687 w 718859"/>
              <a:gd name="connsiteY35" fmla="*/ 347248 h 720004"/>
              <a:gd name="connsiteX36" fmla="*/ 597123 w 718859"/>
              <a:gd name="connsiteY36" fmla="*/ 357812 h 720004"/>
              <a:gd name="connsiteX37" fmla="*/ 586559 w 718859"/>
              <a:gd name="connsiteY37" fmla="*/ 347248 h 720004"/>
              <a:gd name="connsiteX38" fmla="*/ 586559 w 718859"/>
              <a:gd name="connsiteY38" fmla="*/ 221802 h 720004"/>
              <a:gd name="connsiteX39" fmla="*/ 578728 w 718859"/>
              <a:gd name="connsiteY39" fmla="*/ 213972 h 720004"/>
              <a:gd name="connsiteX40" fmla="*/ 578455 w 718859"/>
              <a:gd name="connsiteY40" fmla="*/ 213972 h 720004"/>
              <a:gd name="connsiteX41" fmla="*/ 570625 w 718859"/>
              <a:gd name="connsiteY41" fmla="*/ 221802 h 720004"/>
              <a:gd name="connsiteX42" fmla="*/ 570625 w 718859"/>
              <a:gd name="connsiteY42" fmla="*/ 377905 h 720004"/>
              <a:gd name="connsiteX43" fmla="*/ 602285 w 718859"/>
              <a:gd name="connsiteY43" fmla="*/ 387965 h 720004"/>
              <a:gd name="connsiteX44" fmla="*/ 646283 w 718859"/>
              <a:gd name="connsiteY44" fmla="*/ 447889 h 720004"/>
              <a:gd name="connsiteX45" fmla="*/ 635719 w 718859"/>
              <a:gd name="connsiteY45" fmla="*/ 458453 h 720004"/>
              <a:gd name="connsiteX46" fmla="*/ 625155 w 718859"/>
              <a:gd name="connsiteY46" fmla="*/ 447889 h 720004"/>
              <a:gd name="connsiteX47" fmla="*/ 558921 w 718859"/>
              <a:gd name="connsiteY47" fmla="*/ 397369 h 720004"/>
              <a:gd name="connsiteX48" fmla="*/ 549497 w 718859"/>
              <a:gd name="connsiteY48" fmla="*/ 386868 h 720004"/>
              <a:gd name="connsiteX49" fmla="*/ 549497 w 718859"/>
              <a:gd name="connsiteY49" fmla="*/ 348290 h 720004"/>
              <a:gd name="connsiteX50" fmla="*/ 535927 w 718859"/>
              <a:gd name="connsiteY50" fmla="*/ 326595 h 720004"/>
              <a:gd name="connsiteX51" fmla="*/ 535927 w 718859"/>
              <a:gd name="connsiteY51" fmla="*/ 427552 h 720004"/>
              <a:gd name="connsiteX52" fmla="*/ 547472 w 718859"/>
              <a:gd name="connsiteY52" fmla="*/ 453932 h 720004"/>
              <a:gd name="connsiteX53" fmla="*/ 559819 w 718859"/>
              <a:gd name="connsiteY53" fmla="*/ 465333 h 720004"/>
              <a:gd name="connsiteX54" fmla="*/ 563217 w 718859"/>
              <a:gd name="connsiteY54" fmla="*/ 473094 h 720004"/>
              <a:gd name="connsiteX55" fmla="*/ 563217 w 718859"/>
              <a:gd name="connsiteY55" fmla="*/ 500119 h 720004"/>
              <a:gd name="connsiteX56" fmla="*/ 669532 w 718859"/>
              <a:gd name="connsiteY56" fmla="*/ 500119 h 720004"/>
              <a:gd name="connsiteX57" fmla="*/ 669532 w 718859"/>
              <a:gd name="connsiteY57" fmla="*/ 473094 h 720004"/>
              <a:gd name="connsiteX58" fmla="*/ 671886 w 718859"/>
              <a:gd name="connsiteY58" fmla="*/ 466448 h 720004"/>
              <a:gd name="connsiteX59" fmla="*/ 685696 w 718859"/>
              <a:gd name="connsiteY59" fmla="*/ 449390 h 720004"/>
              <a:gd name="connsiteX60" fmla="*/ 697709 w 718859"/>
              <a:gd name="connsiteY60" fmla="*/ 415454 h 720004"/>
              <a:gd name="connsiteX61" fmla="*/ 697709 w 718859"/>
              <a:gd name="connsiteY61" fmla="*/ 386740 h 720004"/>
              <a:gd name="connsiteX62" fmla="*/ 697733 w 718859"/>
              <a:gd name="connsiteY62" fmla="*/ 386010 h 720004"/>
              <a:gd name="connsiteX63" fmla="*/ 697737 w 718859"/>
              <a:gd name="connsiteY63" fmla="*/ 386010 h 720004"/>
              <a:gd name="connsiteX64" fmla="*/ 697743 w 718859"/>
              <a:gd name="connsiteY64" fmla="*/ 386010 h 720004"/>
              <a:gd name="connsiteX65" fmla="*/ 697743 w 718859"/>
              <a:gd name="connsiteY65" fmla="*/ 260954 h 720004"/>
              <a:gd name="connsiteX66" fmla="*/ 689913 w 718859"/>
              <a:gd name="connsiteY66" fmla="*/ 253122 h 720004"/>
              <a:gd name="connsiteX67" fmla="*/ 689640 w 718859"/>
              <a:gd name="connsiteY67" fmla="*/ 253122 h 720004"/>
              <a:gd name="connsiteX68" fmla="*/ 681809 w 718859"/>
              <a:gd name="connsiteY68" fmla="*/ 260954 h 720004"/>
              <a:gd name="connsiteX69" fmla="*/ 681809 w 718859"/>
              <a:gd name="connsiteY69" fmla="*/ 347250 h 720004"/>
              <a:gd name="connsiteX70" fmla="*/ 671245 w 718859"/>
              <a:gd name="connsiteY70" fmla="*/ 357814 h 720004"/>
              <a:gd name="connsiteX71" fmla="*/ 660681 w 718859"/>
              <a:gd name="connsiteY71" fmla="*/ 347250 h 720004"/>
              <a:gd name="connsiteX72" fmla="*/ 660681 w 718859"/>
              <a:gd name="connsiteY72" fmla="*/ 260954 h 720004"/>
              <a:gd name="connsiteX73" fmla="*/ 660681 w 718859"/>
              <a:gd name="connsiteY73" fmla="*/ 228725 h 720004"/>
              <a:gd name="connsiteX74" fmla="*/ 652851 w 718859"/>
              <a:gd name="connsiteY74" fmla="*/ 220895 h 720004"/>
              <a:gd name="connsiteX75" fmla="*/ 652578 w 718859"/>
              <a:gd name="connsiteY75" fmla="*/ 220895 h 720004"/>
              <a:gd name="connsiteX76" fmla="*/ 644747 w 718859"/>
              <a:gd name="connsiteY76" fmla="*/ 228725 h 720004"/>
              <a:gd name="connsiteX77" fmla="*/ 644747 w 718859"/>
              <a:gd name="connsiteY77" fmla="*/ 347248 h 720004"/>
              <a:gd name="connsiteX78" fmla="*/ 634183 w 718859"/>
              <a:gd name="connsiteY78" fmla="*/ 357812 h 720004"/>
              <a:gd name="connsiteX79" fmla="*/ 623619 w 718859"/>
              <a:gd name="connsiteY79" fmla="*/ 347248 h 720004"/>
              <a:gd name="connsiteX80" fmla="*/ 623619 w 718859"/>
              <a:gd name="connsiteY80" fmla="*/ 228725 h 720004"/>
              <a:gd name="connsiteX81" fmla="*/ 623619 w 718859"/>
              <a:gd name="connsiteY81" fmla="*/ 206791 h 720004"/>
              <a:gd name="connsiteX82" fmla="*/ 615789 w 718859"/>
              <a:gd name="connsiteY82" fmla="*/ 198961 h 720004"/>
              <a:gd name="connsiteX83" fmla="*/ 100716 w 718859"/>
              <a:gd name="connsiteY83" fmla="*/ 198961 h 720004"/>
              <a:gd name="connsiteX84" fmla="*/ 92886 w 718859"/>
              <a:gd name="connsiteY84" fmla="*/ 206791 h 720004"/>
              <a:gd name="connsiteX85" fmla="*/ 92886 w 718859"/>
              <a:gd name="connsiteY85" fmla="*/ 221802 h 720004"/>
              <a:gd name="connsiteX86" fmla="*/ 92886 w 718859"/>
              <a:gd name="connsiteY86" fmla="*/ 347248 h 720004"/>
              <a:gd name="connsiteX87" fmla="*/ 82322 w 718859"/>
              <a:gd name="connsiteY87" fmla="*/ 357812 h 720004"/>
              <a:gd name="connsiteX88" fmla="*/ 71758 w 718859"/>
              <a:gd name="connsiteY88" fmla="*/ 347248 h 720004"/>
              <a:gd name="connsiteX89" fmla="*/ 71758 w 718859"/>
              <a:gd name="connsiteY89" fmla="*/ 221802 h 720004"/>
              <a:gd name="connsiteX90" fmla="*/ 63928 w 718859"/>
              <a:gd name="connsiteY90" fmla="*/ 213972 h 720004"/>
              <a:gd name="connsiteX91" fmla="*/ 63654 w 718859"/>
              <a:gd name="connsiteY91" fmla="*/ 213972 h 720004"/>
              <a:gd name="connsiteX92" fmla="*/ 55824 w 718859"/>
              <a:gd name="connsiteY92" fmla="*/ 221802 h 720004"/>
              <a:gd name="connsiteX93" fmla="*/ 55824 w 718859"/>
              <a:gd name="connsiteY93" fmla="*/ 377903 h 720004"/>
              <a:gd name="connsiteX94" fmla="*/ 87484 w 718859"/>
              <a:gd name="connsiteY94" fmla="*/ 387964 h 720004"/>
              <a:gd name="connsiteX95" fmla="*/ 131482 w 718859"/>
              <a:gd name="connsiteY95" fmla="*/ 447888 h 720004"/>
              <a:gd name="connsiteX96" fmla="*/ 120918 w 718859"/>
              <a:gd name="connsiteY96" fmla="*/ 458452 h 720004"/>
              <a:gd name="connsiteX97" fmla="*/ 110354 w 718859"/>
              <a:gd name="connsiteY97" fmla="*/ 447888 h 720004"/>
              <a:gd name="connsiteX98" fmla="*/ 44120 w 718859"/>
              <a:gd name="connsiteY98" fmla="*/ 397367 h 720004"/>
              <a:gd name="connsiteX99" fmla="*/ 34696 w 718859"/>
              <a:gd name="connsiteY99" fmla="*/ 386867 h 720004"/>
              <a:gd name="connsiteX100" fmla="*/ 34696 w 718859"/>
              <a:gd name="connsiteY100" fmla="*/ 348289 h 720004"/>
              <a:gd name="connsiteX101" fmla="*/ 21126 w 718859"/>
              <a:gd name="connsiteY101" fmla="*/ 326593 h 720004"/>
              <a:gd name="connsiteX102" fmla="*/ 21126 w 718859"/>
              <a:gd name="connsiteY102" fmla="*/ 427551 h 720004"/>
              <a:gd name="connsiteX103" fmla="*/ 32673 w 718859"/>
              <a:gd name="connsiteY103" fmla="*/ 453929 h 720004"/>
              <a:gd name="connsiteX104" fmla="*/ 45020 w 718859"/>
              <a:gd name="connsiteY104" fmla="*/ 465333 h 720004"/>
              <a:gd name="connsiteX105" fmla="*/ 48416 w 718859"/>
              <a:gd name="connsiteY105" fmla="*/ 473094 h 720004"/>
              <a:gd name="connsiteX106" fmla="*/ 48416 w 718859"/>
              <a:gd name="connsiteY106" fmla="*/ 500119 h 720004"/>
              <a:gd name="connsiteX107" fmla="*/ 154730 w 718859"/>
              <a:gd name="connsiteY107" fmla="*/ 500119 h 720004"/>
              <a:gd name="connsiteX108" fmla="*/ 154730 w 718859"/>
              <a:gd name="connsiteY108" fmla="*/ 473094 h 720004"/>
              <a:gd name="connsiteX109" fmla="*/ 157084 w 718859"/>
              <a:gd name="connsiteY109" fmla="*/ 466448 h 720004"/>
              <a:gd name="connsiteX110" fmla="*/ 170893 w 718859"/>
              <a:gd name="connsiteY110" fmla="*/ 449390 h 720004"/>
              <a:gd name="connsiteX111" fmla="*/ 182907 w 718859"/>
              <a:gd name="connsiteY111" fmla="*/ 415454 h 720004"/>
              <a:gd name="connsiteX112" fmla="*/ 182907 w 718859"/>
              <a:gd name="connsiteY112" fmla="*/ 386740 h 720004"/>
              <a:gd name="connsiteX113" fmla="*/ 182933 w 718859"/>
              <a:gd name="connsiteY113" fmla="*/ 385992 h 720004"/>
              <a:gd name="connsiteX114" fmla="*/ 182936 w 718859"/>
              <a:gd name="connsiteY114" fmla="*/ 385992 h 720004"/>
              <a:gd name="connsiteX115" fmla="*/ 182943 w 718859"/>
              <a:gd name="connsiteY115" fmla="*/ 385992 h 720004"/>
              <a:gd name="connsiteX116" fmla="*/ 182943 w 718859"/>
              <a:gd name="connsiteY116" fmla="*/ 260954 h 720004"/>
              <a:gd name="connsiteX117" fmla="*/ 175112 w 718859"/>
              <a:gd name="connsiteY117" fmla="*/ 253122 h 720004"/>
              <a:gd name="connsiteX118" fmla="*/ 174839 w 718859"/>
              <a:gd name="connsiteY118" fmla="*/ 253122 h 720004"/>
              <a:gd name="connsiteX119" fmla="*/ 167009 w 718859"/>
              <a:gd name="connsiteY119" fmla="*/ 260954 h 720004"/>
              <a:gd name="connsiteX120" fmla="*/ 167009 w 718859"/>
              <a:gd name="connsiteY120" fmla="*/ 347250 h 720004"/>
              <a:gd name="connsiteX121" fmla="*/ 156445 w 718859"/>
              <a:gd name="connsiteY121" fmla="*/ 357814 h 720004"/>
              <a:gd name="connsiteX122" fmla="*/ 145882 w 718859"/>
              <a:gd name="connsiteY122" fmla="*/ 347250 h 720004"/>
              <a:gd name="connsiteX123" fmla="*/ 145882 w 718859"/>
              <a:gd name="connsiteY123" fmla="*/ 260954 h 720004"/>
              <a:gd name="connsiteX124" fmla="*/ 145882 w 718859"/>
              <a:gd name="connsiteY124" fmla="*/ 228725 h 720004"/>
              <a:gd name="connsiteX125" fmla="*/ 138050 w 718859"/>
              <a:gd name="connsiteY125" fmla="*/ 220895 h 720004"/>
              <a:gd name="connsiteX126" fmla="*/ 137777 w 718859"/>
              <a:gd name="connsiteY126" fmla="*/ 220895 h 720004"/>
              <a:gd name="connsiteX127" fmla="*/ 129947 w 718859"/>
              <a:gd name="connsiteY127" fmla="*/ 228725 h 720004"/>
              <a:gd name="connsiteX128" fmla="*/ 129947 w 718859"/>
              <a:gd name="connsiteY128" fmla="*/ 347248 h 720004"/>
              <a:gd name="connsiteX129" fmla="*/ 119384 w 718859"/>
              <a:gd name="connsiteY129" fmla="*/ 357812 h 720004"/>
              <a:gd name="connsiteX130" fmla="*/ 108820 w 718859"/>
              <a:gd name="connsiteY130" fmla="*/ 347248 h 720004"/>
              <a:gd name="connsiteX131" fmla="*/ 108820 w 718859"/>
              <a:gd name="connsiteY131" fmla="*/ 228725 h 720004"/>
              <a:gd name="connsiteX132" fmla="*/ 108820 w 718859"/>
              <a:gd name="connsiteY132" fmla="*/ 206791 h 720004"/>
              <a:gd name="connsiteX133" fmla="*/ 100988 w 718859"/>
              <a:gd name="connsiteY133" fmla="*/ 198961 h 720004"/>
              <a:gd name="connsiteX134" fmla="*/ 615514 w 718859"/>
              <a:gd name="connsiteY134" fmla="*/ 177836 h 720004"/>
              <a:gd name="connsiteX135" fmla="*/ 615787 w 718859"/>
              <a:gd name="connsiteY135" fmla="*/ 177836 h 720004"/>
              <a:gd name="connsiteX136" fmla="*/ 644162 w 718859"/>
              <a:gd name="connsiteY136" fmla="*/ 201015 h 720004"/>
              <a:gd name="connsiteX137" fmla="*/ 652571 w 718859"/>
              <a:gd name="connsiteY137" fmla="*/ 199771 h 720004"/>
              <a:gd name="connsiteX138" fmla="*/ 652844 w 718859"/>
              <a:gd name="connsiteY138" fmla="*/ 199771 h 720004"/>
              <a:gd name="connsiteX139" fmla="*/ 681800 w 718859"/>
              <a:gd name="connsiteY139" fmla="*/ 228727 h 720004"/>
              <a:gd name="connsiteX140" fmla="*/ 681800 w 718859"/>
              <a:gd name="connsiteY140" fmla="*/ 233075 h 720004"/>
              <a:gd name="connsiteX141" fmla="*/ 689632 w 718859"/>
              <a:gd name="connsiteY141" fmla="*/ 231999 h 720004"/>
              <a:gd name="connsiteX142" fmla="*/ 689904 w 718859"/>
              <a:gd name="connsiteY142" fmla="*/ 231999 h 720004"/>
              <a:gd name="connsiteX143" fmla="*/ 718859 w 718859"/>
              <a:gd name="connsiteY143" fmla="*/ 260951 h 720004"/>
              <a:gd name="connsiteX144" fmla="*/ 718859 w 718859"/>
              <a:gd name="connsiteY144" fmla="*/ 386736 h 720004"/>
              <a:gd name="connsiteX145" fmla="*/ 718835 w 718859"/>
              <a:gd name="connsiteY145" fmla="*/ 387466 h 720004"/>
              <a:gd name="connsiteX146" fmla="*/ 718835 w 718859"/>
              <a:gd name="connsiteY146" fmla="*/ 415451 h 720004"/>
              <a:gd name="connsiteX147" fmla="*/ 702115 w 718859"/>
              <a:gd name="connsiteY147" fmla="*/ 462679 h 720004"/>
              <a:gd name="connsiteX148" fmla="*/ 690658 w 718859"/>
              <a:gd name="connsiteY148" fmla="*/ 476831 h 720004"/>
              <a:gd name="connsiteX149" fmla="*/ 690658 w 718859"/>
              <a:gd name="connsiteY149" fmla="*/ 500127 h 720004"/>
              <a:gd name="connsiteX150" fmla="*/ 700991 w 718859"/>
              <a:gd name="connsiteY150" fmla="*/ 510680 h 720004"/>
              <a:gd name="connsiteX151" fmla="*/ 700991 w 718859"/>
              <a:gd name="connsiteY151" fmla="*/ 554781 h 720004"/>
              <a:gd name="connsiteX152" fmla="*/ 705057 w 718859"/>
              <a:gd name="connsiteY152" fmla="*/ 554781 h 720004"/>
              <a:gd name="connsiteX153" fmla="*/ 715621 w 718859"/>
              <a:gd name="connsiteY153" fmla="*/ 565345 h 720004"/>
              <a:gd name="connsiteX154" fmla="*/ 715621 w 718859"/>
              <a:gd name="connsiteY154" fmla="*/ 709441 h 720004"/>
              <a:gd name="connsiteX155" fmla="*/ 705057 w 718859"/>
              <a:gd name="connsiteY155" fmla="*/ 720004 h 720004"/>
              <a:gd name="connsiteX156" fmla="*/ 525365 w 718859"/>
              <a:gd name="connsiteY156" fmla="*/ 720004 h 720004"/>
              <a:gd name="connsiteX157" fmla="*/ 514801 w 718859"/>
              <a:gd name="connsiteY157" fmla="*/ 709441 h 720004"/>
              <a:gd name="connsiteX158" fmla="*/ 514801 w 718859"/>
              <a:gd name="connsiteY158" fmla="*/ 637919 h 720004"/>
              <a:gd name="connsiteX159" fmla="*/ 525365 w 718859"/>
              <a:gd name="connsiteY159" fmla="*/ 627355 h 720004"/>
              <a:gd name="connsiteX160" fmla="*/ 535928 w 718859"/>
              <a:gd name="connsiteY160" fmla="*/ 637919 h 720004"/>
              <a:gd name="connsiteX161" fmla="*/ 535928 w 718859"/>
              <a:gd name="connsiteY161" fmla="*/ 698878 h 720004"/>
              <a:gd name="connsiteX162" fmla="*/ 694496 w 718859"/>
              <a:gd name="connsiteY162" fmla="*/ 698878 h 720004"/>
              <a:gd name="connsiteX163" fmla="*/ 694496 w 718859"/>
              <a:gd name="connsiteY163" fmla="*/ 575913 h 720004"/>
              <a:gd name="connsiteX164" fmla="*/ 690430 w 718859"/>
              <a:gd name="connsiteY164" fmla="*/ 575913 h 720004"/>
              <a:gd name="connsiteX165" fmla="*/ 539995 w 718859"/>
              <a:gd name="connsiteY165" fmla="*/ 575913 h 720004"/>
              <a:gd name="connsiteX166" fmla="*/ 535931 w 718859"/>
              <a:gd name="connsiteY166" fmla="*/ 575913 h 720004"/>
              <a:gd name="connsiteX167" fmla="*/ 535931 w 718859"/>
              <a:gd name="connsiteY167" fmla="*/ 602708 h 720004"/>
              <a:gd name="connsiteX168" fmla="*/ 525368 w 718859"/>
              <a:gd name="connsiteY168" fmla="*/ 613271 h 720004"/>
              <a:gd name="connsiteX169" fmla="*/ 514804 w 718859"/>
              <a:gd name="connsiteY169" fmla="*/ 602708 h 720004"/>
              <a:gd name="connsiteX170" fmla="*/ 514804 w 718859"/>
              <a:gd name="connsiteY170" fmla="*/ 565349 h 720004"/>
              <a:gd name="connsiteX171" fmla="*/ 525368 w 718859"/>
              <a:gd name="connsiteY171" fmla="*/ 554786 h 720004"/>
              <a:gd name="connsiteX172" fmla="*/ 529432 w 718859"/>
              <a:gd name="connsiteY172" fmla="*/ 554786 h 720004"/>
              <a:gd name="connsiteX173" fmla="*/ 529432 w 718859"/>
              <a:gd name="connsiteY173" fmla="*/ 510683 h 720004"/>
              <a:gd name="connsiteX174" fmla="*/ 539995 w 718859"/>
              <a:gd name="connsiteY174" fmla="*/ 500119 h 720004"/>
              <a:gd name="connsiteX175" fmla="*/ 542092 w 718859"/>
              <a:gd name="connsiteY175" fmla="*/ 500119 h 720004"/>
              <a:gd name="connsiteX176" fmla="*/ 542092 w 718859"/>
              <a:gd name="connsiteY176" fmla="*/ 477719 h 720004"/>
              <a:gd name="connsiteX177" fmla="*/ 533143 w 718859"/>
              <a:gd name="connsiteY177" fmla="*/ 469454 h 720004"/>
              <a:gd name="connsiteX178" fmla="*/ 514804 w 718859"/>
              <a:gd name="connsiteY178" fmla="*/ 427555 h 720004"/>
              <a:gd name="connsiteX179" fmla="*/ 514804 w 718859"/>
              <a:gd name="connsiteY179" fmla="*/ 313598 h 720004"/>
              <a:gd name="connsiteX180" fmla="*/ 525368 w 718859"/>
              <a:gd name="connsiteY180" fmla="*/ 303034 h 720004"/>
              <a:gd name="connsiteX181" fmla="*/ 549500 w 718859"/>
              <a:gd name="connsiteY181" fmla="*/ 310019 h 720004"/>
              <a:gd name="connsiteX182" fmla="*/ 549500 w 718859"/>
              <a:gd name="connsiteY182" fmla="*/ 221805 h 720004"/>
              <a:gd name="connsiteX183" fmla="*/ 578456 w 718859"/>
              <a:gd name="connsiteY183" fmla="*/ 192849 h 720004"/>
              <a:gd name="connsiteX184" fmla="*/ 578729 w 718859"/>
              <a:gd name="connsiteY184" fmla="*/ 192849 h 720004"/>
              <a:gd name="connsiteX185" fmla="*/ 589162 w 718859"/>
              <a:gd name="connsiteY185" fmla="*/ 194793 h 720004"/>
              <a:gd name="connsiteX186" fmla="*/ 615514 w 718859"/>
              <a:gd name="connsiteY186" fmla="*/ 177836 h 720004"/>
              <a:gd name="connsiteX187" fmla="*/ 100713 w 718859"/>
              <a:gd name="connsiteY187" fmla="*/ 177836 h 720004"/>
              <a:gd name="connsiteX188" fmla="*/ 100986 w 718859"/>
              <a:gd name="connsiteY188" fmla="*/ 177836 h 720004"/>
              <a:gd name="connsiteX189" fmla="*/ 129362 w 718859"/>
              <a:gd name="connsiteY189" fmla="*/ 201015 h 720004"/>
              <a:gd name="connsiteX190" fmla="*/ 137770 w 718859"/>
              <a:gd name="connsiteY190" fmla="*/ 199771 h 720004"/>
              <a:gd name="connsiteX191" fmla="*/ 138043 w 718859"/>
              <a:gd name="connsiteY191" fmla="*/ 199771 h 720004"/>
              <a:gd name="connsiteX192" fmla="*/ 167001 w 718859"/>
              <a:gd name="connsiteY192" fmla="*/ 228727 h 720004"/>
              <a:gd name="connsiteX193" fmla="*/ 167001 w 718859"/>
              <a:gd name="connsiteY193" fmla="*/ 233075 h 720004"/>
              <a:gd name="connsiteX194" fmla="*/ 174831 w 718859"/>
              <a:gd name="connsiteY194" fmla="*/ 231999 h 720004"/>
              <a:gd name="connsiteX195" fmla="*/ 175103 w 718859"/>
              <a:gd name="connsiteY195" fmla="*/ 231999 h 720004"/>
              <a:gd name="connsiteX196" fmla="*/ 204061 w 718859"/>
              <a:gd name="connsiteY196" fmla="*/ 260951 h 720004"/>
              <a:gd name="connsiteX197" fmla="*/ 204061 w 718859"/>
              <a:gd name="connsiteY197" fmla="*/ 386736 h 720004"/>
              <a:gd name="connsiteX198" fmla="*/ 204034 w 718859"/>
              <a:gd name="connsiteY198" fmla="*/ 387484 h 720004"/>
              <a:gd name="connsiteX199" fmla="*/ 204034 w 718859"/>
              <a:gd name="connsiteY199" fmla="*/ 415451 h 720004"/>
              <a:gd name="connsiteX200" fmla="*/ 187314 w 718859"/>
              <a:gd name="connsiteY200" fmla="*/ 462680 h 720004"/>
              <a:gd name="connsiteX201" fmla="*/ 175857 w 718859"/>
              <a:gd name="connsiteY201" fmla="*/ 476831 h 720004"/>
              <a:gd name="connsiteX202" fmla="*/ 175857 w 718859"/>
              <a:gd name="connsiteY202" fmla="*/ 500127 h 720004"/>
              <a:gd name="connsiteX203" fmla="*/ 186192 w 718859"/>
              <a:gd name="connsiteY203" fmla="*/ 510680 h 720004"/>
              <a:gd name="connsiteX204" fmla="*/ 186192 w 718859"/>
              <a:gd name="connsiteY204" fmla="*/ 554781 h 720004"/>
              <a:gd name="connsiteX205" fmla="*/ 190256 w 718859"/>
              <a:gd name="connsiteY205" fmla="*/ 554781 h 720004"/>
              <a:gd name="connsiteX206" fmla="*/ 200820 w 718859"/>
              <a:gd name="connsiteY206" fmla="*/ 565345 h 720004"/>
              <a:gd name="connsiteX207" fmla="*/ 200820 w 718859"/>
              <a:gd name="connsiteY207" fmla="*/ 709441 h 720004"/>
              <a:gd name="connsiteX208" fmla="*/ 190256 w 718859"/>
              <a:gd name="connsiteY208" fmla="*/ 720004 h 720004"/>
              <a:gd name="connsiteX209" fmla="*/ 10564 w 718859"/>
              <a:gd name="connsiteY209" fmla="*/ 720004 h 720004"/>
              <a:gd name="connsiteX210" fmla="*/ 0 w 718859"/>
              <a:gd name="connsiteY210" fmla="*/ 709441 h 720004"/>
              <a:gd name="connsiteX211" fmla="*/ 0 w 718859"/>
              <a:gd name="connsiteY211" fmla="*/ 637919 h 720004"/>
              <a:gd name="connsiteX212" fmla="*/ 10564 w 718859"/>
              <a:gd name="connsiteY212" fmla="*/ 627355 h 720004"/>
              <a:gd name="connsiteX213" fmla="*/ 21128 w 718859"/>
              <a:gd name="connsiteY213" fmla="*/ 637919 h 720004"/>
              <a:gd name="connsiteX214" fmla="*/ 21128 w 718859"/>
              <a:gd name="connsiteY214" fmla="*/ 698878 h 720004"/>
              <a:gd name="connsiteX215" fmla="*/ 179693 w 718859"/>
              <a:gd name="connsiteY215" fmla="*/ 698878 h 720004"/>
              <a:gd name="connsiteX216" fmla="*/ 179693 w 718859"/>
              <a:gd name="connsiteY216" fmla="*/ 575913 h 720004"/>
              <a:gd name="connsiteX217" fmla="*/ 175629 w 718859"/>
              <a:gd name="connsiteY217" fmla="*/ 575913 h 720004"/>
              <a:gd name="connsiteX218" fmla="*/ 25192 w 718859"/>
              <a:gd name="connsiteY218" fmla="*/ 575913 h 720004"/>
              <a:gd name="connsiteX219" fmla="*/ 21128 w 718859"/>
              <a:gd name="connsiteY219" fmla="*/ 575913 h 720004"/>
              <a:gd name="connsiteX220" fmla="*/ 21128 w 718859"/>
              <a:gd name="connsiteY220" fmla="*/ 602708 h 720004"/>
              <a:gd name="connsiteX221" fmla="*/ 10564 w 718859"/>
              <a:gd name="connsiteY221" fmla="*/ 613271 h 720004"/>
              <a:gd name="connsiteX222" fmla="*/ 0 w 718859"/>
              <a:gd name="connsiteY222" fmla="*/ 602708 h 720004"/>
              <a:gd name="connsiteX223" fmla="*/ 0 w 718859"/>
              <a:gd name="connsiteY223" fmla="*/ 565349 h 720004"/>
              <a:gd name="connsiteX224" fmla="*/ 10564 w 718859"/>
              <a:gd name="connsiteY224" fmla="*/ 554786 h 720004"/>
              <a:gd name="connsiteX225" fmla="*/ 14628 w 718859"/>
              <a:gd name="connsiteY225" fmla="*/ 554786 h 720004"/>
              <a:gd name="connsiteX226" fmla="*/ 14628 w 718859"/>
              <a:gd name="connsiteY226" fmla="*/ 510683 h 720004"/>
              <a:gd name="connsiteX227" fmla="*/ 25192 w 718859"/>
              <a:gd name="connsiteY227" fmla="*/ 500119 h 720004"/>
              <a:gd name="connsiteX228" fmla="*/ 27288 w 718859"/>
              <a:gd name="connsiteY228" fmla="*/ 500119 h 720004"/>
              <a:gd name="connsiteX229" fmla="*/ 27288 w 718859"/>
              <a:gd name="connsiteY229" fmla="*/ 477717 h 720004"/>
              <a:gd name="connsiteX230" fmla="*/ 18339 w 718859"/>
              <a:gd name="connsiteY230" fmla="*/ 469454 h 720004"/>
              <a:gd name="connsiteX231" fmla="*/ 0 w 718859"/>
              <a:gd name="connsiteY231" fmla="*/ 427555 h 720004"/>
              <a:gd name="connsiteX232" fmla="*/ 0 w 718859"/>
              <a:gd name="connsiteY232" fmla="*/ 313598 h 720004"/>
              <a:gd name="connsiteX233" fmla="*/ 10564 w 718859"/>
              <a:gd name="connsiteY233" fmla="*/ 303034 h 720004"/>
              <a:gd name="connsiteX234" fmla="*/ 34696 w 718859"/>
              <a:gd name="connsiteY234" fmla="*/ 310019 h 720004"/>
              <a:gd name="connsiteX235" fmla="*/ 34696 w 718859"/>
              <a:gd name="connsiteY235" fmla="*/ 221805 h 720004"/>
              <a:gd name="connsiteX236" fmla="*/ 63652 w 718859"/>
              <a:gd name="connsiteY236" fmla="*/ 192849 h 720004"/>
              <a:gd name="connsiteX237" fmla="*/ 63930 w 718859"/>
              <a:gd name="connsiteY237" fmla="*/ 192849 h 720004"/>
              <a:gd name="connsiteX238" fmla="*/ 74363 w 718859"/>
              <a:gd name="connsiteY238" fmla="*/ 194793 h 720004"/>
              <a:gd name="connsiteX239" fmla="*/ 100713 w 718859"/>
              <a:gd name="connsiteY239" fmla="*/ 177836 h 720004"/>
              <a:gd name="connsiteX240" fmla="*/ 357809 w 718859"/>
              <a:gd name="connsiteY240" fmla="*/ 21128 h 720004"/>
              <a:gd name="connsiteX241" fmla="*/ 343703 w 718859"/>
              <a:gd name="connsiteY241" fmla="*/ 35234 h 720004"/>
              <a:gd name="connsiteX242" fmla="*/ 343703 w 718859"/>
              <a:gd name="connsiteY242" fmla="*/ 55370 h 720004"/>
              <a:gd name="connsiteX243" fmla="*/ 343703 w 718859"/>
              <a:gd name="connsiteY243" fmla="*/ 223632 h 720004"/>
              <a:gd name="connsiteX244" fmla="*/ 333139 w 718859"/>
              <a:gd name="connsiteY244" fmla="*/ 234195 h 720004"/>
              <a:gd name="connsiteX245" fmla="*/ 322575 w 718859"/>
              <a:gd name="connsiteY245" fmla="*/ 223632 h 720004"/>
              <a:gd name="connsiteX246" fmla="*/ 322575 w 718859"/>
              <a:gd name="connsiteY246" fmla="*/ 55370 h 720004"/>
              <a:gd name="connsiteX247" fmla="*/ 308468 w 718859"/>
              <a:gd name="connsiteY247" fmla="*/ 41264 h 720004"/>
              <a:gd name="connsiteX248" fmla="*/ 308101 w 718859"/>
              <a:gd name="connsiteY248" fmla="*/ 41264 h 720004"/>
              <a:gd name="connsiteX249" fmla="*/ 293995 w 718859"/>
              <a:gd name="connsiteY249" fmla="*/ 55370 h 720004"/>
              <a:gd name="connsiteX250" fmla="*/ 293995 w 718859"/>
              <a:gd name="connsiteY250" fmla="*/ 267728 h 720004"/>
              <a:gd name="connsiteX251" fmla="*/ 338566 w 718859"/>
              <a:gd name="connsiteY251" fmla="*/ 281526 h 720004"/>
              <a:gd name="connsiteX252" fmla="*/ 395474 w 718859"/>
              <a:gd name="connsiteY252" fmla="*/ 358625 h 720004"/>
              <a:gd name="connsiteX253" fmla="*/ 384910 w 718859"/>
              <a:gd name="connsiteY253" fmla="*/ 369188 h 720004"/>
              <a:gd name="connsiteX254" fmla="*/ 374346 w 718859"/>
              <a:gd name="connsiteY254" fmla="*/ 358625 h 720004"/>
              <a:gd name="connsiteX255" fmla="*/ 330201 w 718859"/>
              <a:gd name="connsiteY255" fmla="*/ 300933 h 720004"/>
              <a:gd name="connsiteX256" fmla="*/ 282279 w 718859"/>
              <a:gd name="connsiteY256" fmla="*/ 287273 h 720004"/>
              <a:gd name="connsiteX257" fmla="*/ 272866 w 718859"/>
              <a:gd name="connsiteY257" fmla="*/ 276774 h 720004"/>
              <a:gd name="connsiteX258" fmla="*/ 272866 w 718859"/>
              <a:gd name="connsiteY258" fmla="*/ 225030 h 720004"/>
              <a:gd name="connsiteX259" fmla="*/ 247453 w 718859"/>
              <a:gd name="connsiteY259" fmla="*/ 190637 h 720004"/>
              <a:gd name="connsiteX260" fmla="*/ 247453 w 718859"/>
              <a:gd name="connsiteY260" fmla="*/ 331342 h 720004"/>
              <a:gd name="connsiteX261" fmla="*/ 264099 w 718859"/>
              <a:gd name="connsiteY261" fmla="*/ 369371 h 720004"/>
              <a:gd name="connsiteX262" fmla="*/ 280658 w 718859"/>
              <a:gd name="connsiteY262" fmla="*/ 384664 h 720004"/>
              <a:gd name="connsiteX263" fmla="*/ 284054 w 718859"/>
              <a:gd name="connsiteY263" fmla="*/ 392425 h 720004"/>
              <a:gd name="connsiteX264" fmla="*/ 284054 w 718859"/>
              <a:gd name="connsiteY264" fmla="*/ 432280 h 720004"/>
              <a:gd name="connsiteX265" fmla="*/ 433867 w 718859"/>
              <a:gd name="connsiteY265" fmla="*/ 432280 h 720004"/>
              <a:gd name="connsiteX266" fmla="*/ 433867 w 718859"/>
              <a:gd name="connsiteY266" fmla="*/ 392425 h 720004"/>
              <a:gd name="connsiteX267" fmla="*/ 436221 w 718859"/>
              <a:gd name="connsiteY267" fmla="*/ 385779 h 720004"/>
              <a:gd name="connsiteX268" fmla="*/ 454742 w 718859"/>
              <a:gd name="connsiteY268" fmla="*/ 362900 h 720004"/>
              <a:gd name="connsiteX269" fmla="*/ 471660 w 718859"/>
              <a:gd name="connsiteY269" fmla="*/ 315114 h 720004"/>
              <a:gd name="connsiteX270" fmla="*/ 471660 w 718859"/>
              <a:gd name="connsiteY270" fmla="*/ 276598 h 720004"/>
              <a:gd name="connsiteX271" fmla="*/ 471694 w 718859"/>
              <a:gd name="connsiteY271" fmla="*/ 275739 h 720004"/>
              <a:gd name="connsiteX272" fmla="*/ 471700 w 718859"/>
              <a:gd name="connsiteY272" fmla="*/ 275739 h 720004"/>
              <a:gd name="connsiteX273" fmla="*/ 471700 w 718859"/>
              <a:gd name="connsiteY273" fmla="*/ 107882 h 720004"/>
              <a:gd name="connsiteX274" fmla="*/ 457593 w 718859"/>
              <a:gd name="connsiteY274" fmla="*/ 93776 h 720004"/>
              <a:gd name="connsiteX275" fmla="*/ 457225 w 718859"/>
              <a:gd name="connsiteY275" fmla="*/ 93776 h 720004"/>
              <a:gd name="connsiteX276" fmla="*/ 443119 w 718859"/>
              <a:gd name="connsiteY276" fmla="*/ 107882 h 720004"/>
              <a:gd name="connsiteX277" fmla="*/ 443119 w 718859"/>
              <a:gd name="connsiteY277" fmla="*/ 223630 h 720004"/>
              <a:gd name="connsiteX278" fmla="*/ 432555 w 718859"/>
              <a:gd name="connsiteY278" fmla="*/ 234194 h 720004"/>
              <a:gd name="connsiteX279" fmla="*/ 421991 w 718859"/>
              <a:gd name="connsiteY279" fmla="*/ 223630 h 720004"/>
              <a:gd name="connsiteX280" fmla="*/ 421991 w 718859"/>
              <a:gd name="connsiteY280" fmla="*/ 107880 h 720004"/>
              <a:gd name="connsiteX281" fmla="*/ 421991 w 718859"/>
              <a:gd name="connsiteY281" fmla="*/ 64655 h 720004"/>
              <a:gd name="connsiteX282" fmla="*/ 407884 w 718859"/>
              <a:gd name="connsiteY282" fmla="*/ 50548 h 720004"/>
              <a:gd name="connsiteX283" fmla="*/ 407517 w 718859"/>
              <a:gd name="connsiteY283" fmla="*/ 50548 h 720004"/>
              <a:gd name="connsiteX284" fmla="*/ 393411 w 718859"/>
              <a:gd name="connsiteY284" fmla="*/ 64655 h 720004"/>
              <a:gd name="connsiteX285" fmla="*/ 393411 w 718859"/>
              <a:gd name="connsiteY285" fmla="*/ 223632 h 720004"/>
              <a:gd name="connsiteX286" fmla="*/ 382847 w 718859"/>
              <a:gd name="connsiteY286" fmla="*/ 234195 h 720004"/>
              <a:gd name="connsiteX287" fmla="*/ 372283 w 718859"/>
              <a:gd name="connsiteY287" fmla="*/ 223632 h 720004"/>
              <a:gd name="connsiteX288" fmla="*/ 372283 w 718859"/>
              <a:gd name="connsiteY288" fmla="*/ 64657 h 720004"/>
              <a:gd name="connsiteX289" fmla="*/ 372283 w 718859"/>
              <a:gd name="connsiteY289" fmla="*/ 35234 h 720004"/>
              <a:gd name="connsiteX290" fmla="*/ 358176 w 718859"/>
              <a:gd name="connsiteY290" fmla="*/ 21128 h 720004"/>
              <a:gd name="connsiteX291" fmla="*/ 357805 w 718859"/>
              <a:gd name="connsiteY291" fmla="*/ 0 h 720004"/>
              <a:gd name="connsiteX292" fmla="*/ 358172 w 718859"/>
              <a:gd name="connsiteY292" fmla="*/ 0 h 720004"/>
              <a:gd name="connsiteX293" fmla="*/ 393293 w 718859"/>
              <a:gd name="connsiteY293" fmla="*/ 32417 h 720004"/>
              <a:gd name="connsiteX294" fmla="*/ 407511 w 718859"/>
              <a:gd name="connsiteY294" fmla="*/ 29420 h 720004"/>
              <a:gd name="connsiteX295" fmla="*/ 407878 w 718859"/>
              <a:gd name="connsiteY295" fmla="*/ 29420 h 720004"/>
              <a:gd name="connsiteX296" fmla="*/ 443113 w 718859"/>
              <a:gd name="connsiteY296" fmla="*/ 64655 h 720004"/>
              <a:gd name="connsiteX297" fmla="*/ 443113 w 718859"/>
              <a:gd name="connsiteY297" fmla="*/ 75597 h 720004"/>
              <a:gd name="connsiteX298" fmla="*/ 457219 w 718859"/>
              <a:gd name="connsiteY298" fmla="*/ 72650 h 720004"/>
              <a:gd name="connsiteX299" fmla="*/ 457588 w 718859"/>
              <a:gd name="connsiteY299" fmla="*/ 72650 h 720004"/>
              <a:gd name="connsiteX300" fmla="*/ 492817 w 718859"/>
              <a:gd name="connsiteY300" fmla="*/ 107882 h 720004"/>
              <a:gd name="connsiteX301" fmla="*/ 492817 w 718859"/>
              <a:gd name="connsiteY301" fmla="*/ 276597 h 720004"/>
              <a:gd name="connsiteX302" fmla="*/ 492783 w 718859"/>
              <a:gd name="connsiteY302" fmla="*/ 277456 h 720004"/>
              <a:gd name="connsiteX303" fmla="*/ 492783 w 718859"/>
              <a:gd name="connsiteY303" fmla="*/ 315111 h 720004"/>
              <a:gd name="connsiteX304" fmla="*/ 471160 w 718859"/>
              <a:gd name="connsiteY304" fmla="*/ 376189 h 720004"/>
              <a:gd name="connsiteX305" fmla="*/ 454990 w 718859"/>
              <a:gd name="connsiteY305" fmla="*/ 396163 h 720004"/>
              <a:gd name="connsiteX306" fmla="*/ 454990 w 718859"/>
              <a:gd name="connsiteY306" fmla="*/ 432278 h 720004"/>
              <a:gd name="connsiteX307" fmla="*/ 458288 w 718859"/>
              <a:gd name="connsiteY307" fmla="*/ 432278 h 720004"/>
              <a:gd name="connsiteX308" fmla="*/ 468852 w 718859"/>
              <a:gd name="connsiteY308" fmla="*/ 442842 h 720004"/>
              <a:gd name="connsiteX309" fmla="*/ 468852 w 718859"/>
              <a:gd name="connsiteY309" fmla="*/ 505600 h 720004"/>
              <a:gd name="connsiteX310" fmla="*/ 477910 w 718859"/>
              <a:gd name="connsiteY310" fmla="*/ 505600 h 720004"/>
              <a:gd name="connsiteX311" fmla="*/ 488473 w 718859"/>
              <a:gd name="connsiteY311" fmla="*/ 516164 h 720004"/>
              <a:gd name="connsiteX312" fmla="*/ 488473 w 718859"/>
              <a:gd name="connsiteY312" fmla="*/ 709440 h 720004"/>
              <a:gd name="connsiteX313" fmla="*/ 477910 w 718859"/>
              <a:gd name="connsiteY313" fmla="*/ 720004 h 720004"/>
              <a:gd name="connsiteX314" fmla="*/ 236888 w 718859"/>
              <a:gd name="connsiteY314" fmla="*/ 720004 h 720004"/>
              <a:gd name="connsiteX315" fmla="*/ 226324 w 718859"/>
              <a:gd name="connsiteY315" fmla="*/ 709440 h 720004"/>
              <a:gd name="connsiteX316" fmla="*/ 226324 w 718859"/>
              <a:gd name="connsiteY316" fmla="*/ 592463 h 720004"/>
              <a:gd name="connsiteX317" fmla="*/ 236888 w 718859"/>
              <a:gd name="connsiteY317" fmla="*/ 581899 h 720004"/>
              <a:gd name="connsiteX318" fmla="*/ 247452 w 718859"/>
              <a:gd name="connsiteY318" fmla="*/ 592463 h 720004"/>
              <a:gd name="connsiteX319" fmla="*/ 247452 w 718859"/>
              <a:gd name="connsiteY319" fmla="*/ 698878 h 720004"/>
              <a:gd name="connsiteX320" fmla="*/ 467347 w 718859"/>
              <a:gd name="connsiteY320" fmla="*/ 698878 h 720004"/>
              <a:gd name="connsiteX321" fmla="*/ 467347 w 718859"/>
              <a:gd name="connsiteY321" fmla="*/ 526733 h 720004"/>
              <a:gd name="connsiteX322" fmla="*/ 458290 w 718859"/>
              <a:gd name="connsiteY322" fmla="*/ 526733 h 720004"/>
              <a:gd name="connsiteX323" fmla="*/ 256508 w 718859"/>
              <a:gd name="connsiteY323" fmla="*/ 526733 h 720004"/>
              <a:gd name="connsiteX324" fmla="*/ 247451 w 718859"/>
              <a:gd name="connsiteY324" fmla="*/ 526733 h 720004"/>
              <a:gd name="connsiteX325" fmla="*/ 247451 w 718859"/>
              <a:gd name="connsiteY325" fmla="*/ 558733 h 720004"/>
              <a:gd name="connsiteX326" fmla="*/ 236887 w 718859"/>
              <a:gd name="connsiteY326" fmla="*/ 569296 h 720004"/>
              <a:gd name="connsiteX327" fmla="*/ 226323 w 718859"/>
              <a:gd name="connsiteY327" fmla="*/ 558733 h 720004"/>
              <a:gd name="connsiteX328" fmla="*/ 226323 w 718859"/>
              <a:gd name="connsiteY328" fmla="*/ 516170 h 720004"/>
              <a:gd name="connsiteX329" fmla="*/ 236887 w 718859"/>
              <a:gd name="connsiteY329" fmla="*/ 505606 h 720004"/>
              <a:gd name="connsiteX330" fmla="*/ 245944 w 718859"/>
              <a:gd name="connsiteY330" fmla="*/ 505606 h 720004"/>
              <a:gd name="connsiteX331" fmla="*/ 245944 w 718859"/>
              <a:gd name="connsiteY331" fmla="*/ 442846 h 720004"/>
              <a:gd name="connsiteX332" fmla="*/ 256508 w 718859"/>
              <a:gd name="connsiteY332" fmla="*/ 432283 h 720004"/>
              <a:gd name="connsiteX333" fmla="*/ 262926 w 718859"/>
              <a:gd name="connsiteY333" fmla="*/ 432283 h 720004"/>
              <a:gd name="connsiteX334" fmla="*/ 262926 w 718859"/>
              <a:gd name="connsiteY334" fmla="*/ 397050 h 720004"/>
              <a:gd name="connsiteX335" fmla="*/ 249765 w 718859"/>
              <a:gd name="connsiteY335" fmla="*/ 384896 h 720004"/>
              <a:gd name="connsiteX336" fmla="*/ 226324 w 718859"/>
              <a:gd name="connsiteY336" fmla="*/ 331346 h 720004"/>
              <a:gd name="connsiteX337" fmla="*/ 226324 w 718859"/>
              <a:gd name="connsiteY337" fmla="*/ 178494 h 720004"/>
              <a:gd name="connsiteX338" fmla="*/ 236888 w 718859"/>
              <a:gd name="connsiteY338" fmla="*/ 167930 h 720004"/>
              <a:gd name="connsiteX339" fmla="*/ 272864 w 718859"/>
              <a:gd name="connsiteY339" fmla="*/ 180719 h 720004"/>
              <a:gd name="connsiteX340" fmla="*/ 272864 w 718859"/>
              <a:gd name="connsiteY340" fmla="*/ 55371 h 720004"/>
              <a:gd name="connsiteX341" fmla="*/ 308098 w 718859"/>
              <a:gd name="connsiteY341" fmla="*/ 20138 h 720004"/>
              <a:gd name="connsiteX342" fmla="*/ 308465 w 718859"/>
              <a:gd name="connsiteY342" fmla="*/ 20138 h 720004"/>
              <a:gd name="connsiteX343" fmla="*/ 324420 w 718859"/>
              <a:gd name="connsiteY343" fmla="*/ 23961 h 720004"/>
              <a:gd name="connsiteX344" fmla="*/ 357805 w 718859"/>
              <a:gd name="connsiteY344" fmla="*/ 0 h 72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Lst>
            <a:rect l="l" t="t" r="r" b="b"/>
            <a:pathLst>
              <a:path w="718859" h="720004">
                <a:moveTo>
                  <a:pt x="668898" y="591504"/>
                </a:moveTo>
                <a:cubicBezTo>
                  <a:pt x="675085" y="591504"/>
                  <a:pt x="680100" y="596519"/>
                  <a:pt x="680100" y="602707"/>
                </a:cubicBezTo>
                <a:cubicBezTo>
                  <a:pt x="680100" y="608894"/>
                  <a:pt x="675085" y="613909"/>
                  <a:pt x="668898" y="613909"/>
                </a:cubicBezTo>
                <a:cubicBezTo>
                  <a:pt x="662710" y="613909"/>
                  <a:pt x="657695" y="608894"/>
                  <a:pt x="657695" y="602707"/>
                </a:cubicBezTo>
                <a:cubicBezTo>
                  <a:pt x="657695" y="596519"/>
                  <a:pt x="662710" y="591504"/>
                  <a:pt x="668898" y="591504"/>
                </a:cubicBezTo>
                <a:close/>
                <a:moveTo>
                  <a:pt x="154090" y="591504"/>
                </a:moveTo>
                <a:cubicBezTo>
                  <a:pt x="160278" y="591504"/>
                  <a:pt x="165293" y="596519"/>
                  <a:pt x="165293" y="602707"/>
                </a:cubicBezTo>
                <a:cubicBezTo>
                  <a:pt x="165293" y="608894"/>
                  <a:pt x="160278" y="613909"/>
                  <a:pt x="154090" y="613909"/>
                </a:cubicBezTo>
                <a:cubicBezTo>
                  <a:pt x="147903" y="613909"/>
                  <a:pt x="142888" y="608894"/>
                  <a:pt x="142888" y="602707"/>
                </a:cubicBezTo>
                <a:cubicBezTo>
                  <a:pt x="142888" y="596519"/>
                  <a:pt x="147903" y="591504"/>
                  <a:pt x="154090" y="591504"/>
                </a:cubicBezTo>
                <a:close/>
                <a:moveTo>
                  <a:pt x="432549" y="554138"/>
                </a:moveTo>
                <a:cubicBezTo>
                  <a:pt x="438736" y="554138"/>
                  <a:pt x="443751" y="559153"/>
                  <a:pt x="443751" y="565341"/>
                </a:cubicBezTo>
                <a:cubicBezTo>
                  <a:pt x="443751" y="571528"/>
                  <a:pt x="438736" y="576543"/>
                  <a:pt x="432549" y="576543"/>
                </a:cubicBezTo>
                <a:cubicBezTo>
                  <a:pt x="426361" y="576543"/>
                  <a:pt x="421346" y="571528"/>
                  <a:pt x="421346" y="565341"/>
                </a:cubicBezTo>
                <a:cubicBezTo>
                  <a:pt x="421346" y="559153"/>
                  <a:pt x="426361" y="554138"/>
                  <a:pt x="432549" y="554138"/>
                </a:cubicBezTo>
                <a:close/>
                <a:moveTo>
                  <a:pt x="550556" y="521244"/>
                </a:moveTo>
                <a:lnTo>
                  <a:pt x="550556" y="554783"/>
                </a:lnTo>
                <a:lnTo>
                  <a:pt x="679865" y="554783"/>
                </a:lnTo>
                <a:lnTo>
                  <a:pt x="679865" y="521244"/>
                </a:lnTo>
                <a:lnTo>
                  <a:pt x="552653" y="521244"/>
                </a:lnTo>
                <a:close/>
                <a:moveTo>
                  <a:pt x="35755" y="521244"/>
                </a:moveTo>
                <a:lnTo>
                  <a:pt x="35755" y="554783"/>
                </a:lnTo>
                <a:lnTo>
                  <a:pt x="165066" y="554783"/>
                </a:lnTo>
                <a:lnTo>
                  <a:pt x="165066" y="521244"/>
                </a:lnTo>
                <a:lnTo>
                  <a:pt x="37852" y="521244"/>
                </a:lnTo>
                <a:close/>
                <a:moveTo>
                  <a:pt x="267072" y="453406"/>
                </a:moveTo>
                <a:lnTo>
                  <a:pt x="267072" y="505602"/>
                </a:lnTo>
                <a:lnTo>
                  <a:pt x="447727" y="505602"/>
                </a:lnTo>
                <a:lnTo>
                  <a:pt x="447729" y="505602"/>
                </a:lnTo>
                <a:lnTo>
                  <a:pt x="447729" y="453406"/>
                </a:lnTo>
                <a:lnTo>
                  <a:pt x="444431" y="453406"/>
                </a:lnTo>
                <a:lnTo>
                  <a:pt x="273490" y="453406"/>
                </a:lnTo>
                <a:close/>
                <a:moveTo>
                  <a:pt x="615517" y="198961"/>
                </a:moveTo>
                <a:cubicBezTo>
                  <a:pt x="611198" y="198961"/>
                  <a:pt x="607687" y="202474"/>
                  <a:pt x="607687" y="206791"/>
                </a:cubicBezTo>
                <a:lnTo>
                  <a:pt x="607687" y="221802"/>
                </a:lnTo>
                <a:lnTo>
                  <a:pt x="607687" y="347248"/>
                </a:lnTo>
                <a:cubicBezTo>
                  <a:pt x="607687" y="353084"/>
                  <a:pt x="602959" y="357812"/>
                  <a:pt x="597123" y="357812"/>
                </a:cubicBezTo>
                <a:cubicBezTo>
                  <a:pt x="591287" y="357812"/>
                  <a:pt x="586559" y="353083"/>
                  <a:pt x="586559" y="347248"/>
                </a:cubicBezTo>
                <a:lnTo>
                  <a:pt x="586559" y="221802"/>
                </a:lnTo>
                <a:cubicBezTo>
                  <a:pt x="586559" y="217484"/>
                  <a:pt x="583046" y="213972"/>
                  <a:pt x="578728" y="213972"/>
                </a:cubicBezTo>
                <a:lnTo>
                  <a:pt x="578455" y="213972"/>
                </a:lnTo>
                <a:cubicBezTo>
                  <a:pt x="574136" y="213972"/>
                  <a:pt x="570625" y="217485"/>
                  <a:pt x="570625" y="221802"/>
                </a:cubicBezTo>
                <a:lnTo>
                  <a:pt x="570625" y="377905"/>
                </a:lnTo>
                <a:cubicBezTo>
                  <a:pt x="578515" y="379487"/>
                  <a:pt x="590359" y="382509"/>
                  <a:pt x="602285" y="387965"/>
                </a:cubicBezTo>
                <a:cubicBezTo>
                  <a:pt x="631067" y="401136"/>
                  <a:pt x="646283" y="421856"/>
                  <a:pt x="646283" y="447889"/>
                </a:cubicBezTo>
                <a:cubicBezTo>
                  <a:pt x="646283" y="453725"/>
                  <a:pt x="641552" y="458453"/>
                  <a:pt x="635719" y="458453"/>
                </a:cubicBezTo>
                <a:cubicBezTo>
                  <a:pt x="629883" y="458453"/>
                  <a:pt x="625155" y="453724"/>
                  <a:pt x="625155" y="447889"/>
                </a:cubicBezTo>
                <a:cubicBezTo>
                  <a:pt x="625155" y="405047"/>
                  <a:pt x="559583" y="397440"/>
                  <a:pt x="558921" y="397369"/>
                </a:cubicBezTo>
                <a:cubicBezTo>
                  <a:pt x="553560" y="396788"/>
                  <a:pt x="549497" y="392261"/>
                  <a:pt x="549497" y="386868"/>
                </a:cubicBezTo>
                <a:lnTo>
                  <a:pt x="549497" y="348290"/>
                </a:lnTo>
                <a:cubicBezTo>
                  <a:pt x="549497" y="338769"/>
                  <a:pt x="543955" y="330518"/>
                  <a:pt x="535927" y="326595"/>
                </a:cubicBezTo>
                <a:lnTo>
                  <a:pt x="535927" y="427552"/>
                </a:lnTo>
                <a:cubicBezTo>
                  <a:pt x="535927" y="437541"/>
                  <a:pt x="540136" y="447155"/>
                  <a:pt x="547472" y="453932"/>
                </a:cubicBezTo>
                <a:lnTo>
                  <a:pt x="559819" y="465333"/>
                </a:lnTo>
                <a:cubicBezTo>
                  <a:pt x="561986" y="467334"/>
                  <a:pt x="563217" y="470146"/>
                  <a:pt x="563217" y="473094"/>
                </a:cubicBezTo>
                <a:lnTo>
                  <a:pt x="563217" y="500119"/>
                </a:lnTo>
                <a:lnTo>
                  <a:pt x="669532" y="500119"/>
                </a:lnTo>
                <a:lnTo>
                  <a:pt x="669532" y="473094"/>
                </a:lnTo>
                <a:cubicBezTo>
                  <a:pt x="669532" y="470675"/>
                  <a:pt x="670363" y="468328"/>
                  <a:pt x="671886" y="466448"/>
                </a:cubicBezTo>
                <a:lnTo>
                  <a:pt x="685696" y="449390"/>
                </a:lnTo>
                <a:cubicBezTo>
                  <a:pt x="693443" y="439819"/>
                  <a:pt x="697709" y="427767"/>
                  <a:pt x="697709" y="415454"/>
                </a:cubicBezTo>
                <a:lnTo>
                  <a:pt x="697709" y="386740"/>
                </a:lnTo>
                <a:cubicBezTo>
                  <a:pt x="697709" y="386495"/>
                  <a:pt x="697716" y="386251"/>
                  <a:pt x="697733" y="386010"/>
                </a:cubicBezTo>
                <a:lnTo>
                  <a:pt x="697737" y="386010"/>
                </a:lnTo>
                <a:lnTo>
                  <a:pt x="697743" y="386010"/>
                </a:lnTo>
                <a:lnTo>
                  <a:pt x="697743" y="260954"/>
                </a:lnTo>
                <a:cubicBezTo>
                  <a:pt x="697743" y="256635"/>
                  <a:pt x="694231" y="253122"/>
                  <a:pt x="689913" y="253122"/>
                </a:cubicBezTo>
                <a:lnTo>
                  <a:pt x="689640" y="253122"/>
                </a:lnTo>
                <a:cubicBezTo>
                  <a:pt x="685321" y="253122"/>
                  <a:pt x="681809" y="256637"/>
                  <a:pt x="681809" y="260954"/>
                </a:cubicBezTo>
                <a:lnTo>
                  <a:pt x="681809" y="347250"/>
                </a:lnTo>
                <a:cubicBezTo>
                  <a:pt x="681809" y="353086"/>
                  <a:pt x="677079" y="357814"/>
                  <a:pt x="671245" y="357814"/>
                </a:cubicBezTo>
                <a:cubicBezTo>
                  <a:pt x="665410" y="357814"/>
                  <a:pt x="660681" y="353084"/>
                  <a:pt x="660681" y="347250"/>
                </a:cubicBezTo>
                <a:lnTo>
                  <a:pt x="660681" y="260954"/>
                </a:lnTo>
                <a:lnTo>
                  <a:pt x="660681" y="228725"/>
                </a:lnTo>
                <a:cubicBezTo>
                  <a:pt x="660681" y="224407"/>
                  <a:pt x="657170" y="220895"/>
                  <a:pt x="652851" y="220895"/>
                </a:cubicBezTo>
                <a:lnTo>
                  <a:pt x="652578" y="220895"/>
                </a:lnTo>
                <a:cubicBezTo>
                  <a:pt x="648260" y="220895"/>
                  <a:pt x="644747" y="224407"/>
                  <a:pt x="644747" y="228725"/>
                </a:cubicBezTo>
                <a:lnTo>
                  <a:pt x="644747" y="347248"/>
                </a:lnTo>
                <a:cubicBezTo>
                  <a:pt x="644747" y="353084"/>
                  <a:pt x="640018" y="357812"/>
                  <a:pt x="634183" y="357812"/>
                </a:cubicBezTo>
                <a:cubicBezTo>
                  <a:pt x="628349" y="357812"/>
                  <a:pt x="623619" y="353083"/>
                  <a:pt x="623619" y="347248"/>
                </a:cubicBezTo>
                <a:lnTo>
                  <a:pt x="623619" y="228725"/>
                </a:lnTo>
                <a:lnTo>
                  <a:pt x="623619" y="206791"/>
                </a:lnTo>
                <a:cubicBezTo>
                  <a:pt x="623619" y="202472"/>
                  <a:pt x="620108" y="198961"/>
                  <a:pt x="615789" y="198961"/>
                </a:cubicBezTo>
                <a:close/>
                <a:moveTo>
                  <a:pt x="100716" y="198961"/>
                </a:moveTo>
                <a:cubicBezTo>
                  <a:pt x="96397" y="198961"/>
                  <a:pt x="92886" y="202474"/>
                  <a:pt x="92886" y="206791"/>
                </a:cubicBezTo>
                <a:lnTo>
                  <a:pt x="92886" y="221802"/>
                </a:lnTo>
                <a:lnTo>
                  <a:pt x="92886" y="347248"/>
                </a:lnTo>
                <a:cubicBezTo>
                  <a:pt x="92886" y="353084"/>
                  <a:pt x="88158" y="357812"/>
                  <a:pt x="82322" y="357812"/>
                </a:cubicBezTo>
                <a:cubicBezTo>
                  <a:pt x="76486" y="357812"/>
                  <a:pt x="71758" y="353083"/>
                  <a:pt x="71758" y="347248"/>
                </a:cubicBezTo>
                <a:lnTo>
                  <a:pt x="71758" y="221802"/>
                </a:lnTo>
                <a:cubicBezTo>
                  <a:pt x="71758" y="217484"/>
                  <a:pt x="68245" y="213972"/>
                  <a:pt x="63928" y="213972"/>
                </a:cubicBezTo>
                <a:lnTo>
                  <a:pt x="63654" y="213972"/>
                </a:lnTo>
                <a:cubicBezTo>
                  <a:pt x="59335" y="213972"/>
                  <a:pt x="55824" y="217485"/>
                  <a:pt x="55824" y="221802"/>
                </a:cubicBezTo>
                <a:lnTo>
                  <a:pt x="55824" y="377903"/>
                </a:lnTo>
                <a:cubicBezTo>
                  <a:pt x="63714" y="379485"/>
                  <a:pt x="75558" y="382507"/>
                  <a:pt x="87484" y="387964"/>
                </a:cubicBezTo>
                <a:cubicBezTo>
                  <a:pt x="116266" y="401134"/>
                  <a:pt x="131482" y="421854"/>
                  <a:pt x="131482" y="447888"/>
                </a:cubicBezTo>
                <a:cubicBezTo>
                  <a:pt x="131482" y="453724"/>
                  <a:pt x="126752" y="458452"/>
                  <a:pt x="120918" y="458452"/>
                </a:cubicBezTo>
                <a:cubicBezTo>
                  <a:pt x="115083" y="458452"/>
                  <a:pt x="110354" y="453723"/>
                  <a:pt x="110354" y="447888"/>
                </a:cubicBezTo>
                <a:cubicBezTo>
                  <a:pt x="110354" y="405045"/>
                  <a:pt x="44782" y="397439"/>
                  <a:pt x="44120" y="397367"/>
                </a:cubicBezTo>
                <a:cubicBezTo>
                  <a:pt x="38759" y="396786"/>
                  <a:pt x="34696" y="392260"/>
                  <a:pt x="34696" y="386867"/>
                </a:cubicBezTo>
                <a:lnTo>
                  <a:pt x="34696" y="348289"/>
                </a:lnTo>
                <a:cubicBezTo>
                  <a:pt x="34696" y="338767"/>
                  <a:pt x="29154" y="330517"/>
                  <a:pt x="21126" y="326593"/>
                </a:cubicBezTo>
                <a:lnTo>
                  <a:pt x="21126" y="427551"/>
                </a:lnTo>
                <a:cubicBezTo>
                  <a:pt x="21126" y="437539"/>
                  <a:pt x="25335" y="447154"/>
                  <a:pt x="32673" y="453929"/>
                </a:cubicBezTo>
                <a:lnTo>
                  <a:pt x="45020" y="465333"/>
                </a:lnTo>
                <a:cubicBezTo>
                  <a:pt x="47185" y="467334"/>
                  <a:pt x="48416" y="470146"/>
                  <a:pt x="48416" y="473094"/>
                </a:cubicBezTo>
                <a:lnTo>
                  <a:pt x="48416" y="500119"/>
                </a:lnTo>
                <a:lnTo>
                  <a:pt x="154730" y="500119"/>
                </a:lnTo>
                <a:lnTo>
                  <a:pt x="154730" y="473094"/>
                </a:lnTo>
                <a:cubicBezTo>
                  <a:pt x="154730" y="470675"/>
                  <a:pt x="155561" y="468328"/>
                  <a:pt x="157084" y="466448"/>
                </a:cubicBezTo>
                <a:lnTo>
                  <a:pt x="170893" y="449390"/>
                </a:lnTo>
                <a:cubicBezTo>
                  <a:pt x="178640" y="439820"/>
                  <a:pt x="182907" y="427769"/>
                  <a:pt x="182907" y="415454"/>
                </a:cubicBezTo>
                <a:lnTo>
                  <a:pt x="182907" y="386740"/>
                </a:lnTo>
                <a:cubicBezTo>
                  <a:pt x="182907" y="386490"/>
                  <a:pt x="182915" y="386238"/>
                  <a:pt x="182933" y="385992"/>
                </a:cubicBezTo>
                <a:lnTo>
                  <a:pt x="182936" y="385992"/>
                </a:lnTo>
                <a:lnTo>
                  <a:pt x="182943" y="385992"/>
                </a:lnTo>
                <a:lnTo>
                  <a:pt x="182943" y="260954"/>
                </a:lnTo>
                <a:cubicBezTo>
                  <a:pt x="182943" y="256635"/>
                  <a:pt x="179429" y="253122"/>
                  <a:pt x="175112" y="253122"/>
                </a:cubicBezTo>
                <a:lnTo>
                  <a:pt x="174839" y="253122"/>
                </a:lnTo>
                <a:cubicBezTo>
                  <a:pt x="170520" y="253122"/>
                  <a:pt x="167009" y="256637"/>
                  <a:pt x="167009" y="260954"/>
                </a:cubicBezTo>
                <a:lnTo>
                  <a:pt x="167009" y="347250"/>
                </a:lnTo>
                <a:cubicBezTo>
                  <a:pt x="167009" y="353086"/>
                  <a:pt x="162280" y="357814"/>
                  <a:pt x="156445" y="357814"/>
                </a:cubicBezTo>
                <a:cubicBezTo>
                  <a:pt x="150609" y="357814"/>
                  <a:pt x="145882" y="353084"/>
                  <a:pt x="145882" y="347250"/>
                </a:cubicBezTo>
                <a:lnTo>
                  <a:pt x="145882" y="260954"/>
                </a:lnTo>
                <a:lnTo>
                  <a:pt x="145882" y="228725"/>
                </a:lnTo>
                <a:cubicBezTo>
                  <a:pt x="145882" y="224407"/>
                  <a:pt x="142367" y="220895"/>
                  <a:pt x="138050" y="220895"/>
                </a:cubicBezTo>
                <a:lnTo>
                  <a:pt x="137777" y="220895"/>
                </a:lnTo>
                <a:cubicBezTo>
                  <a:pt x="133459" y="220895"/>
                  <a:pt x="129947" y="224407"/>
                  <a:pt x="129947" y="228725"/>
                </a:cubicBezTo>
                <a:lnTo>
                  <a:pt x="129947" y="347248"/>
                </a:lnTo>
                <a:cubicBezTo>
                  <a:pt x="129947" y="353084"/>
                  <a:pt x="125220" y="357812"/>
                  <a:pt x="119384" y="357812"/>
                </a:cubicBezTo>
                <a:cubicBezTo>
                  <a:pt x="113548" y="357812"/>
                  <a:pt x="108820" y="353083"/>
                  <a:pt x="108820" y="347248"/>
                </a:cubicBezTo>
                <a:lnTo>
                  <a:pt x="108820" y="228725"/>
                </a:lnTo>
                <a:lnTo>
                  <a:pt x="108820" y="206791"/>
                </a:lnTo>
                <a:cubicBezTo>
                  <a:pt x="108820" y="202472"/>
                  <a:pt x="105306" y="198961"/>
                  <a:pt x="100988" y="198961"/>
                </a:cubicBezTo>
                <a:close/>
                <a:moveTo>
                  <a:pt x="615514" y="177836"/>
                </a:moveTo>
                <a:lnTo>
                  <a:pt x="615787" y="177836"/>
                </a:lnTo>
                <a:cubicBezTo>
                  <a:pt x="629775" y="177836"/>
                  <a:pt x="641479" y="187806"/>
                  <a:pt x="644162" y="201015"/>
                </a:cubicBezTo>
                <a:cubicBezTo>
                  <a:pt x="646825" y="200207"/>
                  <a:pt x="649648" y="199771"/>
                  <a:pt x="652571" y="199771"/>
                </a:cubicBezTo>
                <a:lnTo>
                  <a:pt x="652844" y="199771"/>
                </a:lnTo>
                <a:cubicBezTo>
                  <a:pt x="668811" y="199771"/>
                  <a:pt x="681800" y="212760"/>
                  <a:pt x="681800" y="228727"/>
                </a:cubicBezTo>
                <a:lnTo>
                  <a:pt x="681800" y="233075"/>
                </a:lnTo>
                <a:cubicBezTo>
                  <a:pt x="684292" y="232375"/>
                  <a:pt x="686919" y="231999"/>
                  <a:pt x="689632" y="231999"/>
                </a:cubicBezTo>
                <a:lnTo>
                  <a:pt x="689904" y="231999"/>
                </a:lnTo>
                <a:cubicBezTo>
                  <a:pt x="705870" y="231999"/>
                  <a:pt x="718859" y="244987"/>
                  <a:pt x="718859" y="260951"/>
                </a:cubicBezTo>
                <a:lnTo>
                  <a:pt x="718859" y="386736"/>
                </a:lnTo>
                <a:cubicBezTo>
                  <a:pt x="718859" y="386981"/>
                  <a:pt x="718852" y="387225"/>
                  <a:pt x="718835" y="387466"/>
                </a:cubicBezTo>
                <a:lnTo>
                  <a:pt x="718835" y="415451"/>
                </a:lnTo>
                <a:cubicBezTo>
                  <a:pt x="718835" y="432588"/>
                  <a:pt x="712898" y="449359"/>
                  <a:pt x="702115" y="462679"/>
                </a:cubicBezTo>
                <a:lnTo>
                  <a:pt x="690658" y="476831"/>
                </a:lnTo>
                <a:lnTo>
                  <a:pt x="690658" y="500127"/>
                </a:lnTo>
                <a:cubicBezTo>
                  <a:pt x="696384" y="500253"/>
                  <a:pt x="700991" y="504924"/>
                  <a:pt x="700991" y="510680"/>
                </a:cubicBezTo>
                <a:lnTo>
                  <a:pt x="700991" y="554781"/>
                </a:lnTo>
                <a:lnTo>
                  <a:pt x="705057" y="554781"/>
                </a:lnTo>
                <a:cubicBezTo>
                  <a:pt x="710893" y="554781"/>
                  <a:pt x="715621" y="559511"/>
                  <a:pt x="715621" y="565345"/>
                </a:cubicBezTo>
                <a:lnTo>
                  <a:pt x="715621" y="709441"/>
                </a:lnTo>
                <a:cubicBezTo>
                  <a:pt x="715621" y="715277"/>
                  <a:pt x="710891" y="720004"/>
                  <a:pt x="705057" y="720004"/>
                </a:cubicBezTo>
                <a:lnTo>
                  <a:pt x="525365" y="720004"/>
                </a:lnTo>
                <a:cubicBezTo>
                  <a:pt x="519529" y="720004"/>
                  <a:pt x="514801" y="715275"/>
                  <a:pt x="514801" y="709441"/>
                </a:cubicBezTo>
                <a:lnTo>
                  <a:pt x="514801" y="637919"/>
                </a:lnTo>
                <a:cubicBezTo>
                  <a:pt x="514801" y="632083"/>
                  <a:pt x="519529" y="627355"/>
                  <a:pt x="525365" y="627355"/>
                </a:cubicBezTo>
                <a:cubicBezTo>
                  <a:pt x="531201" y="627355"/>
                  <a:pt x="535928" y="632084"/>
                  <a:pt x="535928" y="637919"/>
                </a:cubicBezTo>
                <a:lnTo>
                  <a:pt x="535928" y="698878"/>
                </a:lnTo>
                <a:lnTo>
                  <a:pt x="694496" y="698878"/>
                </a:lnTo>
                <a:lnTo>
                  <a:pt x="694496" y="575913"/>
                </a:lnTo>
                <a:lnTo>
                  <a:pt x="690430" y="575913"/>
                </a:lnTo>
                <a:lnTo>
                  <a:pt x="539995" y="575913"/>
                </a:lnTo>
                <a:lnTo>
                  <a:pt x="535931" y="575913"/>
                </a:lnTo>
                <a:lnTo>
                  <a:pt x="535931" y="602708"/>
                </a:lnTo>
                <a:cubicBezTo>
                  <a:pt x="535931" y="608544"/>
                  <a:pt x="531204" y="613271"/>
                  <a:pt x="525368" y="613271"/>
                </a:cubicBezTo>
                <a:cubicBezTo>
                  <a:pt x="519532" y="613271"/>
                  <a:pt x="514804" y="608542"/>
                  <a:pt x="514804" y="602708"/>
                </a:cubicBezTo>
                <a:lnTo>
                  <a:pt x="514804" y="565349"/>
                </a:lnTo>
                <a:cubicBezTo>
                  <a:pt x="514804" y="559513"/>
                  <a:pt x="519533" y="554786"/>
                  <a:pt x="525368" y="554786"/>
                </a:cubicBezTo>
                <a:lnTo>
                  <a:pt x="529432" y="554786"/>
                </a:lnTo>
                <a:lnTo>
                  <a:pt x="529432" y="510683"/>
                </a:lnTo>
                <a:cubicBezTo>
                  <a:pt x="529432" y="504847"/>
                  <a:pt x="534161" y="500119"/>
                  <a:pt x="539995" y="500119"/>
                </a:cubicBezTo>
                <a:lnTo>
                  <a:pt x="542092" y="500119"/>
                </a:lnTo>
                <a:lnTo>
                  <a:pt x="542092" y="477719"/>
                </a:lnTo>
                <a:lnTo>
                  <a:pt x="533143" y="469454"/>
                </a:lnTo>
                <a:cubicBezTo>
                  <a:pt x="521488" y="458691"/>
                  <a:pt x="514804" y="443420"/>
                  <a:pt x="514804" y="427555"/>
                </a:cubicBezTo>
                <a:lnTo>
                  <a:pt x="514804" y="313598"/>
                </a:lnTo>
                <a:cubicBezTo>
                  <a:pt x="514804" y="307762"/>
                  <a:pt x="519533" y="303034"/>
                  <a:pt x="525368" y="303034"/>
                </a:cubicBezTo>
                <a:cubicBezTo>
                  <a:pt x="534231" y="303034"/>
                  <a:pt x="542510" y="305597"/>
                  <a:pt x="549500" y="310019"/>
                </a:cubicBezTo>
                <a:lnTo>
                  <a:pt x="549500" y="221805"/>
                </a:lnTo>
                <a:cubicBezTo>
                  <a:pt x="549500" y="205839"/>
                  <a:pt x="562490" y="192849"/>
                  <a:pt x="578456" y="192849"/>
                </a:cubicBezTo>
                <a:lnTo>
                  <a:pt x="578729" y="192849"/>
                </a:lnTo>
                <a:cubicBezTo>
                  <a:pt x="582405" y="192849"/>
                  <a:pt x="585923" y="193538"/>
                  <a:pt x="589162" y="194793"/>
                </a:cubicBezTo>
                <a:cubicBezTo>
                  <a:pt x="593731" y="184797"/>
                  <a:pt x="603825" y="177836"/>
                  <a:pt x="615514" y="177836"/>
                </a:cubicBezTo>
                <a:close/>
                <a:moveTo>
                  <a:pt x="100713" y="177836"/>
                </a:moveTo>
                <a:lnTo>
                  <a:pt x="100986" y="177836"/>
                </a:lnTo>
                <a:cubicBezTo>
                  <a:pt x="114974" y="177836"/>
                  <a:pt x="126679" y="187806"/>
                  <a:pt x="129362" y="201015"/>
                </a:cubicBezTo>
                <a:cubicBezTo>
                  <a:pt x="132024" y="200207"/>
                  <a:pt x="134848" y="199771"/>
                  <a:pt x="137770" y="199771"/>
                </a:cubicBezTo>
                <a:lnTo>
                  <a:pt x="138043" y="199771"/>
                </a:lnTo>
                <a:cubicBezTo>
                  <a:pt x="154011" y="199771"/>
                  <a:pt x="167001" y="212760"/>
                  <a:pt x="167001" y="228727"/>
                </a:cubicBezTo>
                <a:lnTo>
                  <a:pt x="167001" y="233075"/>
                </a:lnTo>
                <a:cubicBezTo>
                  <a:pt x="169493" y="232373"/>
                  <a:pt x="172118" y="231999"/>
                  <a:pt x="174831" y="231999"/>
                </a:cubicBezTo>
                <a:lnTo>
                  <a:pt x="175103" y="231999"/>
                </a:lnTo>
                <a:cubicBezTo>
                  <a:pt x="191070" y="231999"/>
                  <a:pt x="204061" y="244987"/>
                  <a:pt x="204061" y="260951"/>
                </a:cubicBezTo>
                <a:lnTo>
                  <a:pt x="204061" y="386736"/>
                </a:lnTo>
                <a:cubicBezTo>
                  <a:pt x="204061" y="386986"/>
                  <a:pt x="204053" y="387238"/>
                  <a:pt x="204034" y="387484"/>
                </a:cubicBezTo>
                <a:lnTo>
                  <a:pt x="204034" y="415451"/>
                </a:lnTo>
                <a:cubicBezTo>
                  <a:pt x="204034" y="432589"/>
                  <a:pt x="198097" y="449362"/>
                  <a:pt x="187314" y="462680"/>
                </a:cubicBezTo>
                <a:lnTo>
                  <a:pt x="175857" y="476831"/>
                </a:lnTo>
                <a:lnTo>
                  <a:pt x="175857" y="500127"/>
                </a:lnTo>
                <a:cubicBezTo>
                  <a:pt x="181585" y="500251"/>
                  <a:pt x="186192" y="504923"/>
                  <a:pt x="186192" y="510680"/>
                </a:cubicBezTo>
                <a:lnTo>
                  <a:pt x="186192" y="554781"/>
                </a:lnTo>
                <a:lnTo>
                  <a:pt x="190256" y="554781"/>
                </a:lnTo>
                <a:cubicBezTo>
                  <a:pt x="196092" y="554781"/>
                  <a:pt x="200820" y="559511"/>
                  <a:pt x="200820" y="565345"/>
                </a:cubicBezTo>
                <a:lnTo>
                  <a:pt x="200820" y="709441"/>
                </a:lnTo>
                <a:cubicBezTo>
                  <a:pt x="200820" y="715277"/>
                  <a:pt x="196090" y="720004"/>
                  <a:pt x="190256" y="720004"/>
                </a:cubicBezTo>
                <a:lnTo>
                  <a:pt x="10564" y="720004"/>
                </a:lnTo>
                <a:cubicBezTo>
                  <a:pt x="4729" y="720004"/>
                  <a:pt x="0" y="715275"/>
                  <a:pt x="0" y="709441"/>
                </a:cubicBezTo>
                <a:lnTo>
                  <a:pt x="0" y="637919"/>
                </a:lnTo>
                <a:cubicBezTo>
                  <a:pt x="0" y="632083"/>
                  <a:pt x="4731" y="627355"/>
                  <a:pt x="10564" y="627355"/>
                </a:cubicBezTo>
                <a:cubicBezTo>
                  <a:pt x="16400" y="627355"/>
                  <a:pt x="21128" y="632084"/>
                  <a:pt x="21128" y="637919"/>
                </a:cubicBezTo>
                <a:lnTo>
                  <a:pt x="21128" y="698878"/>
                </a:lnTo>
                <a:lnTo>
                  <a:pt x="179693" y="698878"/>
                </a:lnTo>
                <a:lnTo>
                  <a:pt x="179693" y="575913"/>
                </a:lnTo>
                <a:lnTo>
                  <a:pt x="175629" y="575913"/>
                </a:lnTo>
                <a:lnTo>
                  <a:pt x="25192" y="575913"/>
                </a:lnTo>
                <a:lnTo>
                  <a:pt x="21128" y="575913"/>
                </a:lnTo>
                <a:lnTo>
                  <a:pt x="21128" y="602708"/>
                </a:lnTo>
                <a:cubicBezTo>
                  <a:pt x="21128" y="608544"/>
                  <a:pt x="16398" y="613271"/>
                  <a:pt x="10564" y="613271"/>
                </a:cubicBezTo>
                <a:cubicBezTo>
                  <a:pt x="4729" y="613271"/>
                  <a:pt x="0" y="608542"/>
                  <a:pt x="0" y="602708"/>
                </a:cubicBezTo>
                <a:lnTo>
                  <a:pt x="0" y="565349"/>
                </a:lnTo>
                <a:cubicBezTo>
                  <a:pt x="0" y="559513"/>
                  <a:pt x="4731" y="554786"/>
                  <a:pt x="10564" y="554786"/>
                </a:cubicBezTo>
                <a:lnTo>
                  <a:pt x="14628" y="554786"/>
                </a:lnTo>
                <a:lnTo>
                  <a:pt x="14628" y="510683"/>
                </a:lnTo>
                <a:cubicBezTo>
                  <a:pt x="14628" y="504847"/>
                  <a:pt x="19357" y="500119"/>
                  <a:pt x="25192" y="500119"/>
                </a:cubicBezTo>
                <a:lnTo>
                  <a:pt x="27288" y="500119"/>
                </a:lnTo>
                <a:lnTo>
                  <a:pt x="27288" y="477717"/>
                </a:lnTo>
                <a:lnTo>
                  <a:pt x="18339" y="469454"/>
                </a:lnTo>
                <a:cubicBezTo>
                  <a:pt x="6684" y="458692"/>
                  <a:pt x="0" y="443420"/>
                  <a:pt x="0" y="427555"/>
                </a:cubicBezTo>
                <a:lnTo>
                  <a:pt x="0" y="313598"/>
                </a:lnTo>
                <a:cubicBezTo>
                  <a:pt x="0" y="307762"/>
                  <a:pt x="4731" y="303034"/>
                  <a:pt x="10564" y="303034"/>
                </a:cubicBezTo>
                <a:cubicBezTo>
                  <a:pt x="19427" y="303034"/>
                  <a:pt x="27706" y="305597"/>
                  <a:pt x="34696" y="310019"/>
                </a:cubicBezTo>
                <a:lnTo>
                  <a:pt x="34696" y="221805"/>
                </a:lnTo>
                <a:cubicBezTo>
                  <a:pt x="34696" y="205839"/>
                  <a:pt x="47686" y="192849"/>
                  <a:pt x="63652" y="192849"/>
                </a:cubicBezTo>
                <a:lnTo>
                  <a:pt x="63930" y="192849"/>
                </a:lnTo>
                <a:cubicBezTo>
                  <a:pt x="67605" y="192849"/>
                  <a:pt x="71123" y="193538"/>
                  <a:pt x="74363" y="194793"/>
                </a:cubicBezTo>
                <a:cubicBezTo>
                  <a:pt x="78930" y="184797"/>
                  <a:pt x="89024" y="177836"/>
                  <a:pt x="100713" y="177836"/>
                </a:cubicBezTo>
                <a:close/>
                <a:moveTo>
                  <a:pt x="357809" y="21128"/>
                </a:moveTo>
                <a:cubicBezTo>
                  <a:pt x="350031" y="21128"/>
                  <a:pt x="343703" y="27456"/>
                  <a:pt x="343703" y="35234"/>
                </a:cubicBezTo>
                <a:lnTo>
                  <a:pt x="343703" y="55370"/>
                </a:lnTo>
                <a:lnTo>
                  <a:pt x="343703" y="223632"/>
                </a:lnTo>
                <a:cubicBezTo>
                  <a:pt x="343703" y="229468"/>
                  <a:pt x="338975" y="234195"/>
                  <a:pt x="333139" y="234195"/>
                </a:cubicBezTo>
                <a:cubicBezTo>
                  <a:pt x="327303" y="234195"/>
                  <a:pt x="322575" y="229466"/>
                  <a:pt x="322575" y="223632"/>
                </a:cubicBezTo>
                <a:lnTo>
                  <a:pt x="322575" y="55370"/>
                </a:lnTo>
                <a:cubicBezTo>
                  <a:pt x="322575" y="47592"/>
                  <a:pt x="316247" y="41264"/>
                  <a:pt x="308468" y="41264"/>
                </a:cubicBezTo>
                <a:lnTo>
                  <a:pt x="308101" y="41264"/>
                </a:lnTo>
                <a:cubicBezTo>
                  <a:pt x="300323" y="41264"/>
                  <a:pt x="293995" y="47592"/>
                  <a:pt x="293995" y="55370"/>
                </a:cubicBezTo>
                <a:lnTo>
                  <a:pt x="293995" y="267728"/>
                </a:lnTo>
                <a:cubicBezTo>
                  <a:pt x="304197" y="269610"/>
                  <a:pt x="321308" y="273630"/>
                  <a:pt x="338566" y="281526"/>
                </a:cubicBezTo>
                <a:cubicBezTo>
                  <a:pt x="375793" y="298560"/>
                  <a:pt x="395474" y="325219"/>
                  <a:pt x="395474" y="358625"/>
                </a:cubicBezTo>
                <a:cubicBezTo>
                  <a:pt x="395474" y="364461"/>
                  <a:pt x="390746" y="369188"/>
                  <a:pt x="384910" y="369188"/>
                </a:cubicBezTo>
                <a:cubicBezTo>
                  <a:pt x="379074" y="369188"/>
                  <a:pt x="374346" y="364459"/>
                  <a:pt x="374346" y="358625"/>
                </a:cubicBezTo>
                <a:cubicBezTo>
                  <a:pt x="374346" y="333870"/>
                  <a:pt x="359493" y="314460"/>
                  <a:pt x="330201" y="300933"/>
                </a:cubicBezTo>
                <a:cubicBezTo>
                  <a:pt x="306666" y="290066"/>
                  <a:pt x="282520" y="287301"/>
                  <a:pt x="282279" y="287273"/>
                </a:cubicBezTo>
                <a:cubicBezTo>
                  <a:pt x="276927" y="286682"/>
                  <a:pt x="272866" y="282158"/>
                  <a:pt x="272866" y="276774"/>
                </a:cubicBezTo>
                <a:lnTo>
                  <a:pt x="272866" y="225030"/>
                </a:lnTo>
                <a:cubicBezTo>
                  <a:pt x="272866" y="208868"/>
                  <a:pt x="262151" y="195161"/>
                  <a:pt x="247453" y="190637"/>
                </a:cubicBezTo>
                <a:lnTo>
                  <a:pt x="247453" y="331342"/>
                </a:lnTo>
                <a:cubicBezTo>
                  <a:pt x="247453" y="345743"/>
                  <a:pt x="253518" y="359602"/>
                  <a:pt x="264099" y="369371"/>
                </a:cubicBezTo>
                <a:lnTo>
                  <a:pt x="280658" y="384664"/>
                </a:lnTo>
                <a:cubicBezTo>
                  <a:pt x="282823" y="386665"/>
                  <a:pt x="284054" y="389478"/>
                  <a:pt x="284054" y="392425"/>
                </a:cubicBezTo>
                <a:lnTo>
                  <a:pt x="284054" y="432280"/>
                </a:lnTo>
                <a:lnTo>
                  <a:pt x="433867" y="432280"/>
                </a:lnTo>
                <a:lnTo>
                  <a:pt x="433867" y="392425"/>
                </a:lnTo>
                <a:cubicBezTo>
                  <a:pt x="433867" y="390007"/>
                  <a:pt x="434698" y="387660"/>
                  <a:pt x="436221" y="385779"/>
                </a:cubicBezTo>
                <a:lnTo>
                  <a:pt x="454742" y="362900"/>
                </a:lnTo>
                <a:cubicBezTo>
                  <a:pt x="465651" y="349424"/>
                  <a:pt x="471660" y="332454"/>
                  <a:pt x="471660" y="315114"/>
                </a:cubicBezTo>
                <a:lnTo>
                  <a:pt x="471660" y="276598"/>
                </a:lnTo>
                <a:cubicBezTo>
                  <a:pt x="471660" y="276310"/>
                  <a:pt x="471670" y="276022"/>
                  <a:pt x="471694" y="275739"/>
                </a:cubicBezTo>
                <a:lnTo>
                  <a:pt x="471700" y="275739"/>
                </a:lnTo>
                <a:lnTo>
                  <a:pt x="471700" y="107882"/>
                </a:lnTo>
                <a:cubicBezTo>
                  <a:pt x="471700" y="100104"/>
                  <a:pt x="465371" y="93776"/>
                  <a:pt x="457593" y="93776"/>
                </a:cubicBezTo>
                <a:lnTo>
                  <a:pt x="457225" y="93776"/>
                </a:lnTo>
                <a:cubicBezTo>
                  <a:pt x="449447" y="93776"/>
                  <a:pt x="443119" y="100104"/>
                  <a:pt x="443119" y="107882"/>
                </a:cubicBezTo>
                <a:lnTo>
                  <a:pt x="443119" y="223630"/>
                </a:lnTo>
                <a:cubicBezTo>
                  <a:pt x="443119" y="229466"/>
                  <a:pt x="438388" y="234194"/>
                  <a:pt x="432555" y="234194"/>
                </a:cubicBezTo>
                <a:cubicBezTo>
                  <a:pt x="426719" y="234194"/>
                  <a:pt x="421991" y="229465"/>
                  <a:pt x="421991" y="223630"/>
                </a:cubicBezTo>
                <a:lnTo>
                  <a:pt x="421991" y="107880"/>
                </a:lnTo>
                <a:lnTo>
                  <a:pt x="421991" y="64655"/>
                </a:lnTo>
                <a:cubicBezTo>
                  <a:pt x="421991" y="56876"/>
                  <a:pt x="415663" y="50548"/>
                  <a:pt x="407884" y="50548"/>
                </a:cubicBezTo>
                <a:lnTo>
                  <a:pt x="407517" y="50548"/>
                </a:lnTo>
                <a:cubicBezTo>
                  <a:pt x="399739" y="50548"/>
                  <a:pt x="393411" y="56877"/>
                  <a:pt x="393411" y="64655"/>
                </a:cubicBezTo>
                <a:lnTo>
                  <a:pt x="393411" y="223632"/>
                </a:lnTo>
                <a:cubicBezTo>
                  <a:pt x="393411" y="229468"/>
                  <a:pt x="388683" y="234195"/>
                  <a:pt x="382847" y="234195"/>
                </a:cubicBezTo>
                <a:cubicBezTo>
                  <a:pt x="377011" y="234195"/>
                  <a:pt x="372283" y="229466"/>
                  <a:pt x="372283" y="223632"/>
                </a:cubicBezTo>
                <a:lnTo>
                  <a:pt x="372283" y="64657"/>
                </a:lnTo>
                <a:lnTo>
                  <a:pt x="372283" y="35234"/>
                </a:lnTo>
                <a:cubicBezTo>
                  <a:pt x="372283" y="27456"/>
                  <a:pt x="365955" y="21128"/>
                  <a:pt x="358176" y="21128"/>
                </a:cubicBezTo>
                <a:close/>
                <a:moveTo>
                  <a:pt x="357805" y="0"/>
                </a:moveTo>
                <a:lnTo>
                  <a:pt x="358172" y="0"/>
                </a:lnTo>
                <a:cubicBezTo>
                  <a:pt x="376651" y="0"/>
                  <a:pt x="391855" y="14302"/>
                  <a:pt x="393293" y="32417"/>
                </a:cubicBezTo>
                <a:cubicBezTo>
                  <a:pt x="397644" y="30490"/>
                  <a:pt x="402454" y="29420"/>
                  <a:pt x="407511" y="29420"/>
                </a:cubicBezTo>
                <a:lnTo>
                  <a:pt x="407878" y="29420"/>
                </a:lnTo>
                <a:cubicBezTo>
                  <a:pt x="427307" y="29420"/>
                  <a:pt x="443113" y="45228"/>
                  <a:pt x="443113" y="64655"/>
                </a:cubicBezTo>
                <a:lnTo>
                  <a:pt x="443113" y="75597"/>
                </a:lnTo>
                <a:cubicBezTo>
                  <a:pt x="447435" y="73702"/>
                  <a:pt x="452206" y="72650"/>
                  <a:pt x="457219" y="72650"/>
                </a:cubicBezTo>
                <a:lnTo>
                  <a:pt x="457588" y="72650"/>
                </a:lnTo>
                <a:cubicBezTo>
                  <a:pt x="477015" y="72650"/>
                  <a:pt x="492820" y="88455"/>
                  <a:pt x="492817" y="107882"/>
                </a:cubicBezTo>
                <a:lnTo>
                  <a:pt x="492817" y="276597"/>
                </a:lnTo>
                <a:cubicBezTo>
                  <a:pt x="492817" y="276885"/>
                  <a:pt x="492807" y="277173"/>
                  <a:pt x="492783" y="277456"/>
                </a:cubicBezTo>
                <a:lnTo>
                  <a:pt x="492783" y="315111"/>
                </a:lnTo>
                <a:cubicBezTo>
                  <a:pt x="492783" y="337274"/>
                  <a:pt x="485104" y="358965"/>
                  <a:pt x="471160" y="376189"/>
                </a:cubicBezTo>
                <a:lnTo>
                  <a:pt x="454990" y="396163"/>
                </a:lnTo>
                <a:lnTo>
                  <a:pt x="454990" y="432278"/>
                </a:lnTo>
                <a:lnTo>
                  <a:pt x="458288" y="432278"/>
                </a:lnTo>
                <a:cubicBezTo>
                  <a:pt x="464124" y="432278"/>
                  <a:pt x="468852" y="437008"/>
                  <a:pt x="468852" y="442842"/>
                </a:cubicBezTo>
                <a:lnTo>
                  <a:pt x="468852" y="505600"/>
                </a:lnTo>
                <a:lnTo>
                  <a:pt x="477910" y="505600"/>
                </a:lnTo>
                <a:cubicBezTo>
                  <a:pt x="483746" y="505600"/>
                  <a:pt x="488473" y="510330"/>
                  <a:pt x="488473" y="516164"/>
                </a:cubicBezTo>
                <a:lnTo>
                  <a:pt x="488473" y="709440"/>
                </a:lnTo>
                <a:cubicBezTo>
                  <a:pt x="488473" y="715276"/>
                  <a:pt x="483744" y="720004"/>
                  <a:pt x="477910" y="720004"/>
                </a:cubicBezTo>
                <a:lnTo>
                  <a:pt x="236888" y="720004"/>
                </a:lnTo>
                <a:cubicBezTo>
                  <a:pt x="231052" y="720004"/>
                  <a:pt x="226324" y="715275"/>
                  <a:pt x="226324" y="709440"/>
                </a:cubicBezTo>
                <a:lnTo>
                  <a:pt x="226324" y="592463"/>
                </a:lnTo>
                <a:cubicBezTo>
                  <a:pt x="226324" y="586628"/>
                  <a:pt x="231052" y="581899"/>
                  <a:pt x="236888" y="581899"/>
                </a:cubicBezTo>
                <a:cubicBezTo>
                  <a:pt x="242724" y="581899"/>
                  <a:pt x="247452" y="586630"/>
                  <a:pt x="247452" y="592463"/>
                </a:cubicBezTo>
                <a:lnTo>
                  <a:pt x="247452" y="698878"/>
                </a:lnTo>
                <a:lnTo>
                  <a:pt x="467347" y="698878"/>
                </a:lnTo>
                <a:lnTo>
                  <a:pt x="467347" y="526733"/>
                </a:lnTo>
                <a:lnTo>
                  <a:pt x="458290" y="526733"/>
                </a:lnTo>
                <a:lnTo>
                  <a:pt x="256508" y="526733"/>
                </a:lnTo>
                <a:lnTo>
                  <a:pt x="247451" y="526733"/>
                </a:lnTo>
                <a:lnTo>
                  <a:pt x="247451" y="558733"/>
                </a:lnTo>
                <a:cubicBezTo>
                  <a:pt x="247451" y="564569"/>
                  <a:pt x="242721" y="569296"/>
                  <a:pt x="236887" y="569296"/>
                </a:cubicBezTo>
                <a:cubicBezTo>
                  <a:pt x="231051" y="569296"/>
                  <a:pt x="226323" y="564567"/>
                  <a:pt x="226323" y="558733"/>
                </a:cubicBezTo>
                <a:lnTo>
                  <a:pt x="226323" y="516170"/>
                </a:lnTo>
                <a:cubicBezTo>
                  <a:pt x="226323" y="510334"/>
                  <a:pt x="231052" y="505606"/>
                  <a:pt x="236887" y="505606"/>
                </a:cubicBezTo>
                <a:lnTo>
                  <a:pt x="245944" y="505606"/>
                </a:lnTo>
                <a:lnTo>
                  <a:pt x="245944" y="442846"/>
                </a:lnTo>
                <a:cubicBezTo>
                  <a:pt x="245944" y="437010"/>
                  <a:pt x="250674" y="432283"/>
                  <a:pt x="256508" y="432283"/>
                </a:cubicBezTo>
                <a:lnTo>
                  <a:pt x="262926" y="432283"/>
                </a:lnTo>
                <a:lnTo>
                  <a:pt x="262926" y="397050"/>
                </a:lnTo>
                <a:lnTo>
                  <a:pt x="249765" y="384896"/>
                </a:lnTo>
                <a:cubicBezTo>
                  <a:pt x="234867" y="371143"/>
                  <a:pt x="226324" y="351622"/>
                  <a:pt x="226324" y="331346"/>
                </a:cubicBezTo>
                <a:lnTo>
                  <a:pt x="226324" y="178494"/>
                </a:lnTo>
                <a:cubicBezTo>
                  <a:pt x="226324" y="172658"/>
                  <a:pt x="231054" y="167930"/>
                  <a:pt x="236888" y="167930"/>
                </a:cubicBezTo>
                <a:cubicBezTo>
                  <a:pt x="250512" y="167930"/>
                  <a:pt x="263037" y="172727"/>
                  <a:pt x="272864" y="180719"/>
                </a:cubicBezTo>
                <a:lnTo>
                  <a:pt x="272864" y="55371"/>
                </a:lnTo>
                <a:cubicBezTo>
                  <a:pt x="272864" y="35942"/>
                  <a:pt x="288670" y="20138"/>
                  <a:pt x="308098" y="20138"/>
                </a:cubicBezTo>
                <a:lnTo>
                  <a:pt x="308465" y="20138"/>
                </a:lnTo>
                <a:cubicBezTo>
                  <a:pt x="314204" y="20138"/>
                  <a:pt x="319628" y="21517"/>
                  <a:pt x="324420" y="23961"/>
                </a:cubicBezTo>
                <a:cubicBezTo>
                  <a:pt x="329133" y="10045"/>
                  <a:pt x="342318" y="0"/>
                  <a:pt x="357805" y="0"/>
                </a:cubicBezTo>
                <a:close/>
              </a:path>
            </a:pathLst>
          </a:custGeom>
          <a:ln/>
        </p:spPr>
        <p:style>
          <a:lnRef idx="2">
            <a:schemeClr val="accent3"/>
          </a:lnRef>
          <a:fillRef idx="1">
            <a:schemeClr val="lt1"/>
          </a:fillRef>
          <a:effectRef idx="0">
            <a:schemeClr val="accent3"/>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10" name="Объект 2">
            <a:extLst>
              <a:ext uri="{FF2B5EF4-FFF2-40B4-BE49-F238E27FC236}">
                <a16:creationId xmlns:a16="http://schemas.microsoft.com/office/drawing/2014/main" id="{81642ACB-522F-41E3-86C9-B26055040ED6}"/>
              </a:ext>
            </a:extLst>
          </p:cNvPr>
          <p:cNvSpPr txBox="1">
            <a:spLocks/>
          </p:cNvSpPr>
          <p:nvPr/>
        </p:nvSpPr>
        <p:spPr>
          <a:xfrm>
            <a:off x="2519828" y="3598133"/>
            <a:ext cx="8246788"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ru-RU" b="1" dirty="0"/>
              <a:t>Изменен порядок проведения государственной экспертизы проектной документации и результатов инженерных изысканий (с 1 марта)</a:t>
            </a:r>
          </a:p>
          <a:p>
            <a:pPr marL="0" indent="0">
              <a:spcAft>
                <a:spcPts val="600"/>
              </a:spcAft>
              <a:buNone/>
            </a:pPr>
            <a:r>
              <a:rPr lang="ru-RU" sz="1200" dirty="0">
                <a:solidFill>
                  <a:schemeClr val="accent6"/>
                </a:solidFill>
              </a:rPr>
              <a:t>Постановление Правительства Российской Федерации от 30.11.2021 № 2110 </a:t>
            </a:r>
          </a:p>
        </p:txBody>
      </p:sp>
      <p:sp>
        <p:nvSpPr>
          <p:cNvPr id="11" name="Полилиния 84">
            <a:extLst>
              <a:ext uri="{FF2B5EF4-FFF2-40B4-BE49-F238E27FC236}">
                <a16:creationId xmlns:a16="http://schemas.microsoft.com/office/drawing/2014/main" id="{712FD352-266A-4F44-816B-7863E072D27B}"/>
              </a:ext>
            </a:extLst>
          </p:cNvPr>
          <p:cNvSpPr>
            <a:spLocks noChangeAspect="1"/>
          </p:cNvSpPr>
          <p:nvPr/>
        </p:nvSpPr>
        <p:spPr>
          <a:xfrm>
            <a:off x="1541909" y="3503251"/>
            <a:ext cx="720000" cy="517105"/>
          </a:xfrm>
          <a:custGeom>
            <a:avLst/>
            <a:gdLst>
              <a:gd name="connsiteX0" fmla="*/ 607985 w 720000"/>
              <a:gd name="connsiteY0" fmla="*/ 450881 h 517105"/>
              <a:gd name="connsiteX1" fmla="*/ 615452 w 720000"/>
              <a:gd name="connsiteY1" fmla="*/ 453981 h 517105"/>
              <a:gd name="connsiteX2" fmla="*/ 618552 w 720000"/>
              <a:gd name="connsiteY2" fmla="*/ 461449 h 517105"/>
              <a:gd name="connsiteX3" fmla="*/ 615452 w 720000"/>
              <a:gd name="connsiteY3" fmla="*/ 468916 h 517105"/>
              <a:gd name="connsiteX4" fmla="*/ 607985 w 720000"/>
              <a:gd name="connsiteY4" fmla="*/ 472016 h 517105"/>
              <a:gd name="connsiteX5" fmla="*/ 600517 w 720000"/>
              <a:gd name="connsiteY5" fmla="*/ 468916 h 517105"/>
              <a:gd name="connsiteX6" fmla="*/ 597417 w 720000"/>
              <a:gd name="connsiteY6" fmla="*/ 461449 h 517105"/>
              <a:gd name="connsiteX7" fmla="*/ 600517 w 720000"/>
              <a:gd name="connsiteY7" fmla="*/ 453981 h 517105"/>
              <a:gd name="connsiteX8" fmla="*/ 607985 w 720000"/>
              <a:gd name="connsiteY8" fmla="*/ 450881 h 517105"/>
              <a:gd name="connsiteX9" fmla="*/ 157104 w 720000"/>
              <a:gd name="connsiteY9" fmla="*/ 450881 h 517105"/>
              <a:gd name="connsiteX10" fmla="*/ 562897 w 720000"/>
              <a:gd name="connsiteY10" fmla="*/ 450881 h 517105"/>
              <a:gd name="connsiteX11" fmla="*/ 573465 w 720000"/>
              <a:gd name="connsiteY11" fmla="*/ 461449 h 517105"/>
              <a:gd name="connsiteX12" fmla="*/ 562897 w 720000"/>
              <a:gd name="connsiteY12" fmla="*/ 472016 h 517105"/>
              <a:gd name="connsiteX13" fmla="*/ 157104 w 720000"/>
              <a:gd name="connsiteY13" fmla="*/ 472016 h 517105"/>
              <a:gd name="connsiteX14" fmla="*/ 146536 w 720000"/>
              <a:gd name="connsiteY14" fmla="*/ 461449 h 517105"/>
              <a:gd name="connsiteX15" fmla="*/ 157104 w 720000"/>
              <a:gd name="connsiteY15" fmla="*/ 450881 h 517105"/>
              <a:gd name="connsiteX16" fmla="*/ 112016 w 720000"/>
              <a:gd name="connsiteY16" fmla="*/ 450881 h 517105"/>
              <a:gd name="connsiteX17" fmla="*/ 119483 w 720000"/>
              <a:gd name="connsiteY17" fmla="*/ 453981 h 517105"/>
              <a:gd name="connsiteX18" fmla="*/ 122583 w 720000"/>
              <a:gd name="connsiteY18" fmla="*/ 461449 h 517105"/>
              <a:gd name="connsiteX19" fmla="*/ 119483 w 720000"/>
              <a:gd name="connsiteY19" fmla="*/ 468916 h 517105"/>
              <a:gd name="connsiteX20" fmla="*/ 112016 w 720000"/>
              <a:gd name="connsiteY20" fmla="*/ 472016 h 517105"/>
              <a:gd name="connsiteX21" fmla="*/ 104548 w 720000"/>
              <a:gd name="connsiteY21" fmla="*/ 468916 h 517105"/>
              <a:gd name="connsiteX22" fmla="*/ 101448 w 720000"/>
              <a:gd name="connsiteY22" fmla="*/ 461449 h 517105"/>
              <a:gd name="connsiteX23" fmla="*/ 104548 w 720000"/>
              <a:gd name="connsiteY23" fmla="*/ 453981 h 517105"/>
              <a:gd name="connsiteX24" fmla="*/ 112016 w 720000"/>
              <a:gd name="connsiteY24" fmla="*/ 450881 h 517105"/>
              <a:gd name="connsiteX25" fmla="*/ 623056 w 720000"/>
              <a:gd name="connsiteY25" fmla="*/ 420160 h 517105"/>
              <a:gd name="connsiteX26" fmla="*/ 638000 w 720000"/>
              <a:gd name="connsiteY26" fmla="*/ 420160 h 517105"/>
              <a:gd name="connsiteX27" fmla="*/ 671816 w 720000"/>
              <a:gd name="connsiteY27" fmla="*/ 453976 h 517105"/>
              <a:gd name="connsiteX28" fmla="*/ 671816 w 720000"/>
              <a:gd name="connsiteY28" fmla="*/ 468920 h 517105"/>
              <a:gd name="connsiteX29" fmla="*/ 664344 w 720000"/>
              <a:gd name="connsiteY29" fmla="*/ 472016 h 517105"/>
              <a:gd name="connsiteX30" fmla="*/ 656872 w 720000"/>
              <a:gd name="connsiteY30" fmla="*/ 468920 h 517105"/>
              <a:gd name="connsiteX31" fmla="*/ 623056 w 720000"/>
              <a:gd name="connsiteY31" fmla="*/ 435104 h 517105"/>
              <a:gd name="connsiteX32" fmla="*/ 623056 w 720000"/>
              <a:gd name="connsiteY32" fmla="*/ 420160 h 517105"/>
              <a:gd name="connsiteX33" fmla="*/ 81999 w 720000"/>
              <a:gd name="connsiteY33" fmla="*/ 420160 h 517105"/>
              <a:gd name="connsiteX34" fmla="*/ 96943 w 720000"/>
              <a:gd name="connsiteY34" fmla="*/ 420160 h 517105"/>
              <a:gd name="connsiteX35" fmla="*/ 96943 w 720000"/>
              <a:gd name="connsiteY35" fmla="*/ 435104 h 517105"/>
              <a:gd name="connsiteX36" fmla="*/ 63127 w 720000"/>
              <a:gd name="connsiteY36" fmla="*/ 468920 h 517105"/>
              <a:gd name="connsiteX37" fmla="*/ 55655 w 720000"/>
              <a:gd name="connsiteY37" fmla="*/ 472016 h 517105"/>
              <a:gd name="connsiteX38" fmla="*/ 48183 w 720000"/>
              <a:gd name="connsiteY38" fmla="*/ 468920 h 517105"/>
              <a:gd name="connsiteX39" fmla="*/ 48183 w 720000"/>
              <a:gd name="connsiteY39" fmla="*/ 453976 h 517105"/>
              <a:gd name="connsiteX40" fmla="*/ 664343 w 720000"/>
              <a:gd name="connsiteY40" fmla="*/ 394521 h 517105"/>
              <a:gd name="connsiteX41" fmla="*/ 671810 w 720000"/>
              <a:gd name="connsiteY41" fmla="*/ 397621 h 517105"/>
              <a:gd name="connsiteX42" fmla="*/ 674910 w 720000"/>
              <a:gd name="connsiteY42" fmla="*/ 405089 h 517105"/>
              <a:gd name="connsiteX43" fmla="*/ 671810 w 720000"/>
              <a:gd name="connsiteY43" fmla="*/ 412556 h 517105"/>
              <a:gd name="connsiteX44" fmla="*/ 664343 w 720000"/>
              <a:gd name="connsiteY44" fmla="*/ 415656 h 517105"/>
              <a:gd name="connsiteX45" fmla="*/ 656875 w 720000"/>
              <a:gd name="connsiteY45" fmla="*/ 412556 h 517105"/>
              <a:gd name="connsiteX46" fmla="*/ 653775 w 720000"/>
              <a:gd name="connsiteY46" fmla="*/ 405089 h 517105"/>
              <a:gd name="connsiteX47" fmla="*/ 656875 w 720000"/>
              <a:gd name="connsiteY47" fmla="*/ 397621 h 517105"/>
              <a:gd name="connsiteX48" fmla="*/ 664343 w 720000"/>
              <a:gd name="connsiteY48" fmla="*/ 394521 h 517105"/>
              <a:gd name="connsiteX49" fmla="*/ 55656 w 720000"/>
              <a:gd name="connsiteY49" fmla="*/ 394521 h 517105"/>
              <a:gd name="connsiteX50" fmla="*/ 63123 w 720000"/>
              <a:gd name="connsiteY50" fmla="*/ 397621 h 517105"/>
              <a:gd name="connsiteX51" fmla="*/ 66223 w 720000"/>
              <a:gd name="connsiteY51" fmla="*/ 405089 h 517105"/>
              <a:gd name="connsiteX52" fmla="*/ 63123 w 720000"/>
              <a:gd name="connsiteY52" fmla="*/ 412556 h 517105"/>
              <a:gd name="connsiteX53" fmla="*/ 55656 w 720000"/>
              <a:gd name="connsiteY53" fmla="*/ 415656 h 517105"/>
              <a:gd name="connsiteX54" fmla="*/ 48188 w 720000"/>
              <a:gd name="connsiteY54" fmla="*/ 412556 h 517105"/>
              <a:gd name="connsiteX55" fmla="*/ 45088 w 720000"/>
              <a:gd name="connsiteY55" fmla="*/ 405089 h 517105"/>
              <a:gd name="connsiteX56" fmla="*/ 48188 w 720000"/>
              <a:gd name="connsiteY56" fmla="*/ 397621 h 517105"/>
              <a:gd name="connsiteX57" fmla="*/ 55656 w 720000"/>
              <a:gd name="connsiteY57" fmla="*/ 394521 h 517105"/>
              <a:gd name="connsiteX58" fmla="*/ 157104 w 720000"/>
              <a:gd name="connsiteY58" fmla="*/ 371977 h 517105"/>
              <a:gd name="connsiteX59" fmla="*/ 337456 w 720000"/>
              <a:gd name="connsiteY59" fmla="*/ 371977 h 517105"/>
              <a:gd name="connsiteX60" fmla="*/ 348023 w 720000"/>
              <a:gd name="connsiteY60" fmla="*/ 382545 h 517105"/>
              <a:gd name="connsiteX61" fmla="*/ 337456 w 720000"/>
              <a:gd name="connsiteY61" fmla="*/ 393112 h 517105"/>
              <a:gd name="connsiteX62" fmla="*/ 157104 w 720000"/>
              <a:gd name="connsiteY62" fmla="*/ 393112 h 517105"/>
              <a:gd name="connsiteX63" fmla="*/ 146536 w 720000"/>
              <a:gd name="connsiteY63" fmla="*/ 382545 h 517105"/>
              <a:gd name="connsiteX64" fmla="*/ 157104 w 720000"/>
              <a:gd name="connsiteY64" fmla="*/ 371977 h 517105"/>
              <a:gd name="connsiteX65" fmla="*/ 560797 w 720000"/>
              <a:gd name="connsiteY65" fmla="*/ 340014 h 517105"/>
              <a:gd name="connsiteX66" fmla="*/ 541832 w 720000"/>
              <a:gd name="connsiteY66" fmla="*/ 346790 h 517105"/>
              <a:gd name="connsiteX67" fmla="*/ 539755 w 720000"/>
              <a:gd name="connsiteY67" fmla="*/ 351805 h 517105"/>
              <a:gd name="connsiteX68" fmla="*/ 555057 w 720000"/>
              <a:gd name="connsiteY68" fmla="*/ 388746 h 517105"/>
              <a:gd name="connsiteX69" fmla="*/ 557494 w 720000"/>
              <a:gd name="connsiteY69" fmla="*/ 382861 h 517105"/>
              <a:gd name="connsiteX70" fmla="*/ 571301 w 720000"/>
              <a:gd name="connsiteY70" fmla="*/ 377142 h 517105"/>
              <a:gd name="connsiteX71" fmla="*/ 577186 w 720000"/>
              <a:gd name="connsiteY71" fmla="*/ 379579 h 517105"/>
              <a:gd name="connsiteX72" fmla="*/ 496126 w 720000"/>
              <a:gd name="connsiteY72" fmla="*/ 339313 h 517105"/>
              <a:gd name="connsiteX73" fmla="*/ 479447 w 720000"/>
              <a:gd name="connsiteY73" fmla="*/ 379579 h 517105"/>
              <a:gd name="connsiteX74" fmla="*/ 485332 w 720000"/>
              <a:gd name="connsiteY74" fmla="*/ 377142 h 517105"/>
              <a:gd name="connsiteX75" fmla="*/ 499139 w 720000"/>
              <a:gd name="connsiteY75" fmla="*/ 382861 h 517105"/>
              <a:gd name="connsiteX76" fmla="*/ 501576 w 720000"/>
              <a:gd name="connsiteY76" fmla="*/ 388746 h 517105"/>
              <a:gd name="connsiteX77" fmla="*/ 516878 w 720000"/>
              <a:gd name="connsiteY77" fmla="*/ 351805 h 517105"/>
              <a:gd name="connsiteX78" fmla="*/ 514656 w 720000"/>
              <a:gd name="connsiteY78" fmla="*/ 346441 h 517105"/>
              <a:gd name="connsiteX79" fmla="*/ 496126 w 720000"/>
              <a:gd name="connsiteY79" fmla="*/ 339313 h 517105"/>
              <a:gd name="connsiteX80" fmla="*/ 157104 w 720000"/>
              <a:gd name="connsiteY80" fmla="*/ 326889 h 517105"/>
              <a:gd name="connsiteX81" fmla="*/ 382544 w 720000"/>
              <a:gd name="connsiteY81" fmla="*/ 326889 h 517105"/>
              <a:gd name="connsiteX82" fmla="*/ 393111 w 720000"/>
              <a:gd name="connsiteY82" fmla="*/ 337457 h 517105"/>
              <a:gd name="connsiteX83" fmla="*/ 382544 w 720000"/>
              <a:gd name="connsiteY83" fmla="*/ 348024 h 517105"/>
              <a:gd name="connsiteX84" fmla="*/ 157104 w 720000"/>
              <a:gd name="connsiteY84" fmla="*/ 348024 h 517105"/>
              <a:gd name="connsiteX85" fmla="*/ 146536 w 720000"/>
              <a:gd name="connsiteY85" fmla="*/ 337457 h 517105"/>
              <a:gd name="connsiteX86" fmla="*/ 157104 w 720000"/>
              <a:gd name="connsiteY86" fmla="*/ 326889 h 517105"/>
              <a:gd name="connsiteX87" fmla="*/ 337456 w 720000"/>
              <a:gd name="connsiteY87" fmla="*/ 281801 h 517105"/>
              <a:gd name="connsiteX88" fmla="*/ 360000 w 720000"/>
              <a:gd name="connsiteY88" fmla="*/ 281801 h 517105"/>
              <a:gd name="connsiteX89" fmla="*/ 370567 w 720000"/>
              <a:gd name="connsiteY89" fmla="*/ 292369 h 517105"/>
              <a:gd name="connsiteX90" fmla="*/ 360000 w 720000"/>
              <a:gd name="connsiteY90" fmla="*/ 302936 h 517105"/>
              <a:gd name="connsiteX91" fmla="*/ 337456 w 720000"/>
              <a:gd name="connsiteY91" fmla="*/ 302936 h 517105"/>
              <a:gd name="connsiteX92" fmla="*/ 326888 w 720000"/>
              <a:gd name="connsiteY92" fmla="*/ 292369 h 517105"/>
              <a:gd name="connsiteX93" fmla="*/ 337456 w 720000"/>
              <a:gd name="connsiteY93" fmla="*/ 281801 h 517105"/>
              <a:gd name="connsiteX94" fmla="*/ 157104 w 720000"/>
              <a:gd name="connsiteY94" fmla="*/ 281801 h 517105"/>
              <a:gd name="connsiteX95" fmla="*/ 292368 w 720000"/>
              <a:gd name="connsiteY95" fmla="*/ 281801 h 517105"/>
              <a:gd name="connsiteX96" fmla="*/ 302935 w 720000"/>
              <a:gd name="connsiteY96" fmla="*/ 292369 h 517105"/>
              <a:gd name="connsiteX97" fmla="*/ 292368 w 720000"/>
              <a:gd name="connsiteY97" fmla="*/ 302936 h 517105"/>
              <a:gd name="connsiteX98" fmla="*/ 157104 w 720000"/>
              <a:gd name="connsiteY98" fmla="*/ 302936 h 517105"/>
              <a:gd name="connsiteX99" fmla="*/ 146536 w 720000"/>
              <a:gd name="connsiteY99" fmla="*/ 292369 h 517105"/>
              <a:gd name="connsiteX100" fmla="*/ 157104 w 720000"/>
              <a:gd name="connsiteY100" fmla="*/ 281801 h 517105"/>
              <a:gd name="connsiteX101" fmla="*/ 529081 w 720000"/>
              <a:gd name="connsiteY101" fmla="*/ 280392 h 517105"/>
              <a:gd name="connsiteX102" fmla="*/ 528376 w 720000"/>
              <a:gd name="connsiteY102" fmla="*/ 281097 h 517105"/>
              <a:gd name="connsiteX103" fmla="*/ 529081 w 720000"/>
              <a:gd name="connsiteY103" fmla="*/ 281801 h 517105"/>
              <a:gd name="connsiteX104" fmla="*/ 529785 w 720000"/>
              <a:gd name="connsiteY104" fmla="*/ 281097 h 517105"/>
              <a:gd name="connsiteX105" fmla="*/ 529081 w 720000"/>
              <a:gd name="connsiteY105" fmla="*/ 280392 h 517105"/>
              <a:gd name="connsiteX106" fmla="*/ 529081 w 720000"/>
              <a:gd name="connsiteY106" fmla="*/ 259257 h 517105"/>
              <a:gd name="connsiteX107" fmla="*/ 550920 w 720000"/>
              <a:gd name="connsiteY107" fmla="*/ 281097 h 517105"/>
              <a:gd name="connsiteX108" fmla="*/ 529081 w 720000"/>
              <a:gd name="connsiteY108" fmla="*/ 302936 h 517105"/>
              <a:gd name="connsiteX109" fmla="*/ 507241 w 720000"/>
              <a:gd name="connsiteY109" fmla="*/ 281097 h 517105"/>
              <a:gd name="connsiteX110" fmla="*/ 529081 w 720000"/>
              <a:gd name="connsiteY110" fmla="*/ 259257 h 517105"/>
              <a:gd name="connsiteX111" fmla="*/ 157104 w 720000"/>
              <a:gd name="connsiteY111" fmla="*/ 236712 h 517105"/>
              <a:gd name="connsiteX112" fmla="*/ 405088 w 720000"/>
              <a:gd name="connsiteY112" fmla="*/ 236712 h 517105"/>
              <a:gd name="connsiteX113" fmla="*/ 415655 w 720000"/>
              <a:gd name="connsiteY113" fmla="*/ 247280 h 517105"/>
              <a:gd name="connsiteX114" fmla="*/ 405088 w 720000"/>
              <a:gd name="connsiteY114" fmla="*/ 257847 h 517105"/>
              <a:gd name="connsiteX115" fmla="*/ 157104 w 720000"/>
              <a:gd name="connsiteY115" fmla="*/ 257847 h 517105"/>
              <a:gd name="connsiteX116" fmla="*/ 146536 w 720000"/>
              <a:gd name="connsiteY116" fmla="*/ 247280 h 517105"/>
              <a:gd name="connsiteX117" fmla="*/ 157104 w 720000"/>
              <a:gd name="connsiteY117" fmla="*/ 236712 h 517105"/>
              <a:gd name="connsiteX118" fmla="*/ 529080 w 720000"/>
              <a:gd name="connsiteY118" fmla="*/ 235303 h 517105"/>
              <a:gd name="connsiteX119" fmla="*/ 483288 w 720000"/>
              <a:gd name="connsiteY119" fmla="*/ 281096 h 517105"/>
              <a:gd name="connsiteX120" fmla="*/ 529080 w 720000"/>
              <a:gd name="connsiteY120" fmla="*/ 326888 h 517105"/>
              <a:gd name="connsiteX121" fmla="*/ 574873 w 720000"/>
              <a:gd name="connsiteY121" fmla="*/ 281096 h 517105"/>
              <a:gd name="connsiteX122" fmla="*/ 529080 w 720000"/>
              <a:gd name="connsiteY122" fmla="*/ 235303 h 517105"/>
              <a:gd name="connsiteX123" fmla="*/ 529080 w 720000"/>
              <a:gd name="connsiteY123" fmla="*/ 214168 h 517105"/>
              <a:gd name="connsiteX124" fmla="*/ 596008 w 720000"/>
              <a:gd name="connsiteY124" fmla="*/ 281096 h 517105"/>
              <a:gd name="connsiteX125" fmla="*/ 578111 w 720000"/>
              <a:gd name="connsiteY125" fmla="*/ 326585 h 517105"/>
              <a:gd name="connsiteX126" fmla="*/ 606475 w 720000"/>
              <a:gd name="connsiteY126" fmla="*/ 395061 h 517105"/>
              <a:gd name="connsiteX127" fmla="*/ 604183 w 720000"/>
              <a:gd name="connsiteY127" fmla="*/ 406577 h 517105"/>
              <a:gd name="connsiteX128" fmla="*/ 592667 w 720000"/>
              <a:gd name="connsiteY128" fmla="*/ 408868 h 517105"/>
              <a:gd name="connsiteX129" fmla="*/ 572975 w 720000"/>
              <a:gd name="connsiteY129" fmla="*/ 400711 h 517105"/>
              <a:gd name="connsiteX130" fmla="*/ 564818 w 720000"/>
              <a:gd name="connsiteY130" fmla="*/ 420404 h 517105"/>
              <a:gd name="connsiteX131" fmla="*/ 555055 w 720000"/>
              <a:gd name="connsiteY131" fmla="*/ 426927 h 517105"/>
              <a:gd name="connsiteX132" fmla="*/ 545292 w 720000"/>
              <a:gd name="connsiteY132" fmla="*/ 420404 h 517105"/>
              <a:gd name="connsiteX133" fmla="*/ 528317 w 720000"/>
              <a:gd name="connsiteY133" fmla="*/ 379419 h 517105"/>
              <a:gd name="connsiteX134" fmla="*/ 511339 w 720000"/>
              <a:gd name="connsiteY134" fmla="*/ 420404 h 517105"/>
              <a:gd name="connsiteX135" fmla="*/ 501576 w 720000"/>
              <a:gd name="connsiteY135" fmla="*/ 426927 h 517105"/>
              <a:gd name="connsiteX136" fmla="*/ 491813 w 720000"/>
              <a:gd name="connsiteY136" fmla="*/ 420404 h 517105"/>
              <a:gd name="connsiteX137" fmla="*/ 483657 w 720000"/>
              <a:gd name="connsiteY137" fmla="*/ 400711 h 517105"/>
              <a:gd name="connsiteX138" fmla="*/ 463965 w 720000"/>
              <a:gd name="connsiteY138" fmla="*/ 408868 h 517105"/>
              <a:gd name="connsiteX139" fmla="*/ 452449 w 720000"/>
              <a:gd name="connsiteY139" fmla="*/ 406577 h 517105"/>
              <a:gd name="connsiteX140" fmla="*/ 450158 w 720000"/>
              <a:gd name="connsiteY140" fmla="*/ 395061 h 517105"/>
              <a:gd name="connsiteX141" fmla="*/ 479001 w 720000"/>
              <a:gd name="connsiteY141" fmla="*/ 325427 h 517105"/>
              <a:gd name="connsiteX142" fmla="*/ 462153 w 720000"/>
              <a:gd name="connsiteY142" fmla="*/ 281096 h 517105"/>
              <a:gd name="connsiteX143" fmla="*/ 529080 w 720000"/>
              <a:gd name="connsiteY143" fmla="*/ 214168 h 517105"/>
              <a:gd name="connsiteX144" fmla="*/ 157104 w 720000"/>
              <a:gd name="connsiteY144" fmla="*/ 157808 h 517105"/>
              <a:gd name="connsiteX145" fmla="*/ 562897 w 720000"/>
              <a:gd name="connsiteY145" fmla="*/ 157808 h 517105"/>
              <a:gd name="connsiteX146" fmla="*/ 573465 w 720000"/>
              <a:gd name="connsiteY146" fmla="*/ 168376 h 517105"/>
              <a:gd name="connsiteX147" fmla="*/ 562897 w 720000"/>
              <a:gd name="connsiteY147" fmla="*/ 178943 h 517105"/>
              <a:gd name="connsiteX148" fmla="*/ 157104 w 720000"/>
              <a:gd name="connsiteY148" fmla="*/ 178943 h 517105"/>
              <a:gd name="connsiteX149" fmla="*/ 146536 w 720000"/>
              <a:gd name="connsiteY149" fmla="*/ 168376 h 517105"/>
              <a:gd name="connsiteX150" fmla="*/ 157104 w 720000"/>
              <a:gd name="connsiteY150" fmla="*/ 157808 h 517105"/>
              <a:gd name="connsiteX151" fmla="*/ 664345 w 720000"/>
              <a:gd name="connsiteY151" fmla="*/ 146532 h 517105"/>
              <a:gd name="connsiteX152" fmla="*/ 674912 w 720000"/>
              <a:gd name="connsiteY152" fmla="*/ 157100 h 517105"/>
              <a:gd name="connsiteX153" fmla="*/ 674912 w 720000"/>
              <a:gd name="connsiteY153" fmla="*/ 360000 h 517105"/>
              <a:gd name="connsiteX154" fmla="*/ 664345 w 720000"/>
              <a:gd name="connsiteY154" fmla="*/ 370568 h 517105"/>
              <a:gd name="connsiteX155" fmla="*/ 653777 w 720000"/>
              <a:gd name="connsiteY155" fmla="*/ 360000 h 517105"/>
              <a:gd name="connsiteX156" fmla="*/ 653777 w 720000"/>
              <a:gd name="connsiteY156" fmla="*/ 157100 h 517105"/>
              <a:gd name="connsiteX157" fmla="*/ 664345 w 720000"/>
              <a:gd name="connsiteY157" fmla="*/ 146532 h 517105"/>
              <a:gd name="connsiteX158" fmla="*/ 55656 w 720000"/>
              <a:gd name="connsiteY158" fmla="*/ 146532 h 517105"/>
              <a:gd name="connsiteX159" fmla="*/ 66223 w 720000"/>
              <a:gd name="connsiteY159" fmla="*/ 157100 h 517105"/>
              <a:gd name="connsiteX160" fmla="*/ 66223 w 720000"/>
              <a:gd name="connsiteY160" fmla="*/ 360000 h 517105"/>
              <a:gd name="connsiteX161" fmla="*/ 55656 w 720000"/>
              <a:gd name="connsiteY161" fmla="*/ 370568 h 517105"/>
              <a:gd name="connsiteX162" fmla="*/ 45088 w 720000"/>
              <a:gd name="connsiteY162" fmla="*/ 360000 h 517105"/>
              <a:gd name="connsiteX163" fmla="*/ 45088 w 720000"/>
              <a:gd name="connsiteY163" fmla="*/ 157100 h 517105"/>
              <a:gd name="connsiteX164" fmla="*/ 55656 w 720000"/>
              <a:gd name="connsiteY164" fmla="*/ 146532 h 517105"/>
              <a:gd name="connsiteX165" fmla="*/ 269824 w 720000"/>
              <a:gd name="connsiteY165" fmla="*/ 112720 h 517105"/>
              <a:gd name="connsiteX166" fmla="*/ 450176 w 720000"/>
              <a:gd name="connsiteY166" fmla="*/ 112720 h 517105"/>
              <a:gd name="connsiteX167" fmla="*/ 460743 w 720000"/>
              <a:gd name="connsiteY167" fmla="*/ 123288 h 517105"/>
              <a:gd name="connsiteX168" fmla="*/ 450176 w 720000"/>
              <a:gd name="connsiteY168" fmla="*/ 133855 h 517105"/>
              <a:gd name="connsiteX169" fmla="*/ 269824 w 720000"/>
              <a:gd name="connsiteY169" fmla="*/ 133855 h 517105"/>
              <a:gd name="connsiteX170" fmla="*/ 259256 w 720000"/>
              <a:gd name="connsiteY170" fmla="*/ 123288 h 517105"/>
              <a:gd name="connsiteX171" fmla="*/ 269824 w 720000"/>
              <a:gd name="connsiteY171" fmla="*/ 112720 h 517105"/>
              <a:gd name="connsiteX172" fmla="*/ 664345 w 720000"/>
              <a:gd name="connsiteY172" fmla="*/ 101448 h 517105"/>
              <a:gd name="connsiteX173" fmla="*/ 671812 w 720000"/>
              <a:gd name="connsiteY173" fmla="*/ 104548 h 517105"/>
              <a:gd name="connsiteX174" fmla="*/ 674912 w 720000"/>
              <a:gd name="connsiteY174" fmla="*/ 112016 h 517105"/>
              <a:gd name="connsiteX175" fmla="*/ 671812 w 720000"/>
              <a:gd name="connsiteY175" fmla="*/ 119483 h 517105"/>
              <a:gd name="connsiteX176" fmla="*/ 664345 w 720000"/>
              <a:gd name="connsiteY176" fmla="*/ 122583 h 517105"/>
              <a:gd name="connsiteX177" fmla="*/ 656877 w 720000"/>
              <a:gd name="connsiteY177" fmla="*/ 119483 h 517105"/>
              <a:gd name="connsiteX178" fmla="*/ 653777 w 720000"/>
              <a:gd name="connsiteY178" fmla="*/ 112016 h 517105"/>
              <a:gd name="connsiteX179" fmla="*/ 656877 w 720000"/>
              <a:gd name="connsiteY179" fmla="*/ 104548 h 517105"/>
              <a:gd name="connsiteX180" fmla="*/ 664345 w 720000"/>
              <a:gd name="connsiteY180" fmla="*/ 101448 h 517105"/>
              <a:gd name="connsiteX181" fmla="*/ 55656 w 720000"/>
              <a:gd name="connsiteY181" fmla="*/ 101448 h 517105"/>
              <a:gd name="connsiteX182" fmla="*/ 63123 w 720000"/>
              <a:gd name="connsiteY182" fmla="*/ 104548 h 517105"/>
              <a:gd name="connsiteX183" fmla="*/ 66223 w 720000"/>
              <a:gd name="connsiteY183" fmla="*/ 112016 h 517105"/>
              <a:gd name="connsiteX184" fmla="*/ 63123 w 720000"/>
              <a:gd name="connsiteY184" fmla="*/ 119483 h 517105"/>
              <a:gd name="connsiteX185" fmla="*/ 55656 w 720000"/>
              <a:gd name="connsiteY185" fmla="*/ 122583 h 517105"/>
              <a:gd name="connsiteX186" fmla="*/ 48188 w 720000"/>
              <a:gd name="connsiteY186" fmla="*/ 119483 h 517105"/>
              <a:gd name="connsiteX187" fmla="*/ 45088 w 720000"/>
              <a:gd name="connsiteY187" fmla="*/ 112016 h 517105"/>
              <a:gd name="connsiteX188" fmla="*/ 48188 w 720000"/>
              <a:gd name="connsiteY188" fmla="*/ 104548 h 517105"/>
              <a:gd name="connsiteX189" fmla="*/ 55656 w 720000"/>
              <a:gd name="connsiteY189" fmla="*/ 101448 h 517105"/>
              <a:gd name="connsiteX190" fmla="*/ 656872 w 720000"/>
              <a:gd name="connsiteY190" fmla="*/ 48184 h 517105"/>
              <a:gd name="connsiteX191" fmla="*/ 671816 w 720000"/>
              <a:gd name="connsiteY191" fmla="*/ 48184 h 517105"/>
              <a:gd name="connsiteX192" fmla="*/ 671816 w 720000"/>
              <a:gd name="connsiteY192" fmla="*/ 63128 h 517105"/>
              <a:gd name="connsiteX193" fmla="*/ 638000 w 720000"/>
              <a:gd name="connsiteY193" fmla="*/ 96944 h 517105"/>
              <a:gd name="connsiteX194" fmla="*/ 630528 w 720000"/>
              <a:gd name="connsiteY194" fmla="*/ 100040 h 517105"/>
              <a:gd name="connsiteX195" fmla="*/ 623056 w 720000"/>
              <a:gd name="connsiteY195" fmla="*/ 96944 h 517105"/>
              <a:gd name="connsiteX196" fmla="*/ 623056 w 720000"/>
              <a:gd name="connsiteY196" fmla="*/ 82000 h 517105"/>
              <a:gd name="connsiteX197" fmla="*/ 48183 w 720000"/>
              <a:gd name="connsiteY197" fmla="*/ 48184 h 517105"/>
              <a:gd name="connsiteX198" fmla="*/ 63127 w 720000"/>
              <a:gd name="connsiteY198" fmla="*/ 48184 h 517105"/>
              <a:gd name="connsiteX199" fmla="*/ 96943 w 720000"/>
              <a:gd name="connsiteY199" fmla="*/ 82000 h 517105"/>
              <a:gd name="connsiteX200" fmla="*/ 96943 w 720000"/>
              <a:gd name="connsiteY200" fmla="*/ 96944 h 517105"/>
              <a:gd name="connsiteX201" fmla="*/ 89471 w 720000"/>
              <a:gd name="connsiteY201" fmla="*/ 100040 h 517105"/>
              <a:gd name="connsiteX202" fmla="*/ 81999 w 720000"/>
              <a:gd name="connsiteY202" fmla="*/ 96944 h 517105"/>
              <a:gd name="connsiteX203" fmla="*/ 48183 w 720000"/>
              <a:gd name="connsiteY203" fmla="*/ 63128 h 517105"/>
              <a:gd name="connsiteX204" fmla="*/ 48183 w 720000"/>
              <a:gd name="connsiteY204" fmla="*/ 48184 h 517105"/>
              <a:gd name="connsiteX205" fmla="*/ 607985 w 720000"/>
              <a:gd name="connsiteY205" fmla="*/ 45088 h 517105"/>
              <a:gd name="connsiteX206" fmla="*/ 615452 w 720000"/>
              <a:gd name="connsiteY206" fmla="*/ 48188 h 517105"/>
              <a:gd name="connsiteX207" fmla="*/ 618552 w 720000"/>
              <a:gd name="connsiteY207" fmla="*/ 55656 h 517105"/>
              <a:gd name="connsiteX208" fmla="*/ 615452 w 720000"/>
              <a:gd name="connsiteY208" fmla="*/ 63123 h 517105"/>
              <a:gd name="connsiteX209" fmla="*/ 607985 w 720000"/>
              <a:gd name="connsiteY209" fmla="*/ 66223 h 517105"/>
              <a:gd name="connsiteX210" fmla="*/ 600517 w 720000"/>
              <a:gd name="connsiteY210" fmla="*/ 63123 h 517105"/>
              <a:gd name="connsiteX211" fmla="*/ 597417 w 720000"/>
              <a:gd name="connsiteY211" fmla="*/ 55656 h 517105"/>
              <a:gd name="connsiteX212" fmla="*/ 600517 w 720000"/>
              <a:gd name="connsiteY212" fmla="*/ 48188 h 517105"/>
              <a:gd name="connsiteX213" fmla="*/ 607985 w 720000"/>
              <a:gd name="connsiteY213" fmla="*/ 45088 h 517105"/>
              <a:gd name="connsiteX214" fmla="*/ 157104 w 720000"/>
              <a:gd name="connsiteY214" fmla="*/ 45088 h 517105"/>
              <a:gd name="connsiteX215" fmla="*/ 562897 w 720000"/>
              <a:gd name="connsiteY215" fmla="*/ 45088 h 517105"/>
              <a:gd name="connsiteX216" fmla="*/ 573465 w 720000"/>
              <a:gd name="connsiteY216" fmla="*/ 55656 h 517105"/>
              <a:gd name="connsiteX217" fmla="*/ 562897 w 720000"/>
              <a:gd name="connsiteY217" fmla="*/ 66223 h 517105"/>
              <a:gd name="connsiteX218" fmla="*/ 157104 w 720000"/>
              <a:gd name="connsiteY218" fmla="*/ 66223 h 517105"/>
              <a:gd name="connsiteX219" fmla="*/ 146536 w 720000"/>
              <a:gd name="connsiteY219" fmla="*/ 55656 h 517105"/>
              <a:gd name="connsiteX220" fmla="*/ 157104 w 720000"/>
              <a:gd name="connsiteY220" fmla="*/ 45088 h 517105"/>
              <a:gd name="connsiteX221" fmla="*/ 33112 w 720000"/>
              <a:gd name="connsiteY221" fmla="*/ 21135 h 517105"/>
              <a:gd name="connsiteX222" fmla="*/ 21135 w 720000"/>
              <a:gd name="connsiteY222" fmla="*/ 33112 h 517105"/>
              <a:gd name="connsiteX223" fmla="*/ 21135 w 720000"/>
              <a:gd name="connsiteY223" fmla="*/ 483993 h 517105"/>
              <a:gd name="connsiteX224" fmla="*/ 33112 w 720000"/>
              <a:gd name="connsiteY224" fmla="*/ 495970 h 517105"/>
              <a:gd name="connsiteX225" fmla="*/ 686888 w 720000"/>
              <a:gd name="connsiteY225" fmla="*/ 495970 h 517105"/>
              <a:gd name="connsiteX226" fmla="*/ 698865 w 720000"/>
              <a:gd name="connsiteY226" fmla="*/ 483993 h 517105"/>
              <a:gd name="connsiteX227" fmla="*/ 698865 w 720000"/>
              <a:gd name="connsiteY227" fmla="*/ 33112 h 517105"/>
              <a:gd name="connsiteX228" fmla="*/ 686888 w 720000"/>
              <a:gd name="connsiteY228" fmla="*/ 21135 h 517105"/>
              <a:gd name="connsiteX229" fmla="*/ 33112 w 720000"/>
              <a:gd name="connsiteY229" fmla="*/ 0 h 517105"/>
              <a:gd name="connsiteX230" fmla="*/ 686888 w 720000"/>
              <a:gd name="connsiteY230" fmla="*/ 0 h 517105"/>
              <a:gd name="connsiteX231" fmla="*/ 720000 w 720000"/>
              <a:gd name="connsiteY231" fmla="*/ 33112 h 517105"/>
              <a:gd name="connsiteX232" fmla="*/ 720000 w 720000"/>
              <a:gd name="connsiteY232" fmla="*/ 483993 h 517105"/>
              <a:gd name="connsiteX233" fmla="*/ 686888 w 720000"/>
              <a:gd name="connsiteY233" fmla="*/ 517105 h 517105"/>
              <a:gd name="connsiteX234" fmla="*/ 33112 w 720000"/>
              <a:gd name="connsiteY234" fmla="*/ 517105 h 517105"/>
              <a:gd name="connsiteX235" fmla="*/ 0 w 720000"/>
              <a:gd name="connsiteY235" fmla="*/ 483993 h 517105"/>
              <a:gd name="connsiteX236" fmla="*/ 0 w 720000"/>
              <a:gd name="connsiteY236" fmla="*/ 33112 h 517105"/>
              <a:gd name="connsiteX237" fmla="*/ 33112 w 720000"/>
              <a:gd name="connsiteY237" fmla="*/ 0 h 51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720000" h="517105">
                <a:moveTo>
                  <a:pt x="607985" y="450881"/>
                </a:moveTo>
                <a:cubicBezTo>
                  <a:pt x="610759" y="450881"/>
                  <a:pt x="613492" y="452008"/>
                  <a:pt x="615452" y="453981"/>
                </a:cubicBezTo>
                <a:cubicBezTo>
                  <a:pt x="617425" y="455939"/>
                  <a:pt x="618552" y="458673"/>
                  <a:pt x="618552" y="461449"/>
                </a:cubicBezTo>
                <a:cubicBezTo>
                  <a:pt x="618552" y="464224"/>
                  <a:pt x="617425" y="466958"/>
                  <a:pt x="615452" y="468916"/>
                </a:cubicBezTo>
                <a:cubicBezTo>
                  <a:pt x="613494" y="470889"/>
                  <a:pt x="610760" y="472016"/>
                  <a:pt x="607985" y="472016"/>
                </a:cubicBezTo>
                <a:cubicBezTo>
                  <a:pt x="605209" y="472016"/>
                  <a:pt x="602475" y="470889"/>
                  <a:pt x="600517" y="468916"/>
                </a:cubicBezTo>
                <a:cubicBezTo>
                  <a:pt x="598544" y="466958"/>
                  <a:pt x="597417" y="464224"/>
                  <a:pt x="597417" y="461449"/>
                </a:cubicBezTo>
                <a:cubicBezTo>
                  <a:pt x="597417" y="458673"/>
                  <a:pt x="598544" y="455939"/>
                  <a:pt x="600517" y="453981"/>
                </a:cubicBezTo>
                <a:cubicBezTo>
                  <a:pt x="602475" y="452008"/>
                  <a:pt x="605209" y="450881"/>
                  <a:pt x="607985" y="450881"/>
                </a:cubicBezTo>
                <a:close/>
                <a:moveTo>
                  <a:pt x="157104" y="450881"/>
                </a:moveTo>
                <a:lnTo>
                  <a:pt x="562897" y="450881"/>
                </a:lnTo>
                <a:cubicBezTo>
                  <a:pt x="568733" y="450881"/>
                  <a:pt x="573465" y="455612"/>
                  <a:pt x="573465" y="461449"/>
                </a:cubicBezTo>
                <a:cubicBezTo>
                  <a:pt x="573465" y="467285"/>
                  <a:pt x="568733" y="472016"/>
                  <a:pt x="562897" y="472016"/>
                </a:cubicBezTo>
                <a:lnTo>
                  <a:pt x="157104" y="472016"/>
                </a:lnTo>
                <a:cubicBezTo>
                  <a:pt x="151267" y="472016"/>
                  <a:pt x="146536" y="467285"/>
                  <a:pt x="146536" y="461449"/>
                </a:cubicBezTo>
                <a:cubicBezTo>
                  <a:pt x="146536" y="455612"/>
                  <a:pt x="151267" y="450881"/>
                  <a:pt x="157104" y="450881"/>
                </a:cubicBezTo>
                <a:close/>
                <a:moveTo>
                  <a:pt x="112016" y="450881"/>
                </a:moveTo>
                <a:cubicBezTo>
                  <a:pt x="114804" y="450881"/>
                  <a:pt x="117523" y="452008"/>
                  <a:pt x="119483" y="453981"/>
                </a:cubicBezTo>
                <a:cubicBezTo>
                  <a:pt x="121456" y="455939"/>
                  <a:pt x="122583" y="458673"/>
                  <a:pt x="122583" y="461449"/>
                </a:cubicBezTo>
                <a:cubicBezTo>
                  <a:pt x="122583" y="464224"/>
                  <a:pt x="121456" y="466958"/>
                  <a:pt x="119483" y="468916"/>
                </a:cubicBezTo>
                <a:cubicBezTo>
                  <a:pt x="117525" y="470889"/>
                  <a:pt x="114791" y="472016"/>
                  <a:pt x="112016" y="472016"/>
                </a:cubicBezTo>
                <a:cubicBezTo>
                  <a:pt x="109240" y="472016"/>
                  <a:pt x="106506" y="470889"/>
                  <a:pt x="104548" y="468916"/>
                </a:cubicBezTo>
                <a:cubicBezTo>
                  <a:pt x="102575" y="466958"/>
                  <a:pt x="101448" y="464224"/>
                  <a:pt x="101448" y="461449"/>
                </a:cubicBezTo>
                <a:cubicBezTo>
                  <a:pt x="101448" y="458673"/>
                  <a:pt x="102575" y="455939"/>
                  <a:pt x="104548" y="453981"/>
                </a:cubicBezTo>
                <a:cubicBezTo>
                  <a:pt x="106506" y="452008"/>
                  <a:pt x="109240" y="450881"/>
                  <a:pt x="112016" y="450881"/>
                </a:cubicBezTo>
                <a:close/>
                <a:moveTo>
                  <a:pt x="623056" y="420160"/>
                </a:moveTo>
                <a:cubicBezTo>
                  <a:pt x="627182" y="416033"/>
                  <a:pt x="633873" y="416033"/>
                  <a:pt x="638000" y="420160"/>
                </a:cubicBezTo>
                <a:lnTo>
                  <a:pt x="671816" y="453976"/>
                </a:lnTo>
                <a:cubicBezTo>
                  <a:pt x="675943" y="458102"/>
                  <a:pt x="675943" y="464793"/>
                  <a:pt x="671816" y="468920"/>
                </a:cubicBezTo>
                <a:cubicBezTo>
                  <a:pt x="669753" y="470984"/>
                  <a:pt x="667048" y="472016"/>
                  <a:pt x="664344" y="472016"/>
                </a:cubicBezTo>
                <a:cubicBezTo>
                  <a:pt x="661640" y="472016"/>
                  <a:pt x="658935" y="470983"/>
                  <a:pt x="656872" y="468920"/>
                </a:cubicBezTo>
                <a:lnTo>
                  <a:pt x="623056" y="435104"/>
                </a:lnTo>
                <a:cubicBezTo>
                  <a:pt x="618929" y="430979"/>
                  <a:pt x="618929" y="424287"/>
                  <a:pt x="623056" y="420160"/>
                </a:cubicBezTo>
                <a:close/>
                <a:moveTo>
                  <a:pt x="81999" y="420160"/>
                </a:moveTo>
                <a:cubicBezTo>
                  <a:pt x="86125" y="416033"/>
                  <a:pt x="92818" y="416033"/>
                  <a:pt x="96943" y="420160"/>
                </a:cubicBezTo>
                <a:cubicBezTo>
                  <a:pt x="101070" y="424286"/>
                  <a:pt x="101070" y="430977"/>
                  <a:pt x="96943" y="435104"/>
                </a:cubicBezTo>
                <a:lnTo>
                  <a:pt x="63127" y="468920"/>
                </a:lnTo>
                <a:cubicBezTo>
                  <a:pt x="61064" y="470984"/>
                  <a:pt x="58359" y="472016"/>
                  <a:pt x="55655" y="472016"/>
                </a:cubicBezTo>
                <a:cubicBezTo>
                  <a:pt x="52951" y="472016"/>
                  <a:pt x="50246" y="470984"/>
                  <a:pt x="48183" y="468920"/>
                </a:cubicBezTo>
                <a:cubicBezTo>
                  <a:pt x="44056" y="464795"/>
                  <a:pt x="44056" y="458103"/>
                  <a:pt x="48183" y="453976"/>
                </a:cubicBezTo>
                <a:close/>
                <a:moveTo>
                  <a:pt x="664343" y="394521"/>
                </a:moveTo>
                <a:cubicBezTo>
                  <a:pt x="667132" y="394521"/>
                  <a:pt x="669852" y="395648"/>
                  <a:pt x="671810" y="397621"/>
                </a:cubicBezTo>
                <a:cubicBezTo>
                  <a:pt x="673783" y="399579"/>
                  <a:pt x="674910" y="402313"/>
                  <a:pt x="674910" y="405089"/>
                </a:cubicBezTo>
                <a:cubicBezTo>
                  <a:pt x="674910" y="407864"/>
                  <a:pt x="673783" y="410598"/>
                  <a:pt x="671810" y="412556"/>
                </a:cubicBezTo>
                <a:cubicBezTo>
                  <a:pt x="669852" y="414529"/>
                  <a:pt x="667118" y="415656"/>
                  <a:pt x="664343" y="415656"/>
                </a:cubicBezTo>
                <a:cubicBezTo>
                  <a:pt x="661567" y="415656"/>
                  <a:pt x="658847" y="414529"/>
                  <a:pt x="656875" y="412556"/>
                </a:cubicBezTo>
                <a:cubicBezTo>
                  <a:pt x="654902" y="410598"/>
                  <a:pt x="653776" y="407864"/>
                  <a:pt x="653775" y="405089"/>
                </a:cubicBezTo>
                <a:cubicBezTo>
                  <a:pt x="653775" y="402313"/>
                  <a:pt x="654902" y="399579"/>
                  <a:pt x="656875" y="397621"/>
                </a:cubicBezTo>
                <a:cubicBezTo>
                  <a:pt x="658833" y="395648"/>
                  <a:pt x="661567" y="394521"/>
                  <a:pt x="664343" y="394521"/>
                </a:cubicBezTo>
                <a:close/>
                <a:moveTo>
                  <a:pt x="55656" y="394521"/>
                </a:moveTo>
                <a:cubicBezTo>
                  <a:pt x="58431" y="394521"/>
                  <a:pt x="61165" y="395648"/>
                  <a:pt x="63123" y="397621"/>
                </a:cubicBezTo>
                <a:cubicBezTo>
                  <a:pt x="65096" y="399579"/>
                  <a:pt x="66223" y="402313"/>
                  <a:pt x="66223" y="405089"/>
                </a:cubicBezTo>
                <a:cubicBezTo>
                  <a:pt x="66223" y="407864"/>
                  <a:pt x="65096" y="410598"/>
                  <a:pt x="63123" y="412556"/>
                </a:cubicBezTo>
                <a:cubicBezTo>
                  <a:pt x="61165" y="414529"/>
                  <a:pt x="58431" y="415656"/>
                  <a:pt x="55656" y="415656"/>
                </a:cubicBezTo>
                <a:cubicBezTo>
                  <a:pt x="52878" y="415656"/>
                  <a:pt x="50145" y="414529"/>
                  <a:pt x="48188" y="412556"/>
                </a:cubicBezTo>
                <a:cubicBezTo>
                  <a:pt x="46215" y="410598"/>
                  <a:pt x="45088" y="407864"/>
                  <a:pt x="45088" y="405089"/>
                </a:cubicBezTo>
                <a:cubicBezTo>
                  <a:pt x="45088" y="402313"/>
                  <a:pt x="46215" y="399579"/>
                  <a:pt x="48188" y="397621"/>
                </a:cubicBezTo>
                <a:cubicBezTo>
                  <a:pt x="50146" y="395648"/>
                  <a:pt x="52866" y="394521"/>
                  <a:pt x="55656" y="394521"/>
                </a:cubicBezTo>
                <a:close/>
                <a:moveTo>
                  <a:pt x="157104" y="371977"/>
                </a:moveTo>
                <a:lnTo>
                  <a:pt x="337456" y="371977"/>
                </a:lnTo>
                <a:cubicBezTo>
                  <a:pt x="343292" y="371977"/>
                  <a:pt x="348023" y="376708"/>
                  <a:pt x="348023" y="382545"/>
                </a:cubicBezTo>
                <a:cubicBezTo>
                  <a:pt x="348023" y="388381"/>
                  <a:pt x="343292" y="393112"/>
                  <a:pt x="337456" y="393112"/>
                </a:cubicBezTo>
                <a:lnTo>
                  <a:pt x="157104" y="393112"/>
                </a:lnTo>
                <a:cubicBezTo>
                  <a:pt x="151267" y="393112"/>
                  <a:pt x="146536" y="388381"/>
                  <a:pt x="146536" y="382545"/>
                </a:cubicBezTo>
                <a:cubicBezTo>
                  <a:pt x="146536" y="376708"/>
                  <a:pt x="151267" y="371977"/>
                  <a:pt x="157104" y="371977"/>
                </a:cubicBezTo>
                <a:close/>
                <a:moveTo>
                  <a:pt x="560797" y="340014"/>
                </a:moveTo>
                <a:cubicBezTo>
                  <a:pt x="554942" y="343179"/>
                  <a:pt x="548564" y="345486"/>
                  <a:pt x="541832" y="346790"/>
                </a:cubicBezTo>
                <a:lnTo>
                  <a:pt x="539755" y="351805"/>
                </a:lnTo>
                <a:lnTo>
                  <a:pt x="555057" y="388746"/>
                </a:lnTo>
                <a:lnTo>
                  <a:pt x="557494" y="382861"/>
                </a:lnTo>
                <a:cubicBezTo>
                  <a:pt x="559727" y="377469"/>
                  <a:pt x="565909" y="374908"/>
                  <a:pt x="571301" y="377142"/>
                </a:cubicBezTo>
                <a:lnTo>
                  <a:pt x="577186" y="379579"/>
                </a:lnTo>
                <a:close/>
                <a:moveTo>
                  <a:pt x="496126" y="339313"/>
                </a:moveTo>
                <a:lnTo>
                  <a:pt x="479447" y="379579"/>
                </a:lnTo>
                <a:lnTo>
                  <a:pt x="485332" y="377142"/>
                </a:lnTo>
                <a:cubicBezTo>
                  <a:pt x="490722" y="374908"/>
                  <a:pt x="496906" y="377469"/>
                  <a:pt x="499139" y="382861"/>
                </a:cubicBezTo>
                <a:lnTo>
                  <a:pt x="501576" y="388746"/>
                </a:lnTo>
                <a:lnTo>
                  <a:pt x="516878" y="351805"/>
                </a:lnTo>
                <a:lnTo>
                  <a:pt x="514656" y="346441"/>
                </a:lnTo>
                <a:cubicBezTo>
                  <a:pt x="508064" y="344987"/>
                  <a:pt x="501836" y="342558"/>
                  <a:pt x="496126" y="339313"/>
                </a:cubicBezTo>
                <a:close/>
                <a:moveTo>
                  <a:pt x="157104" y="326889"/>
                </a:moveTo>
                <a:lnTo>
                  <a:pt x="382544" y="326889"/>
                </a:lnTo>
                <a:cubicBezTo>
                  <a:pt x="388380" y="326889"/>
                  <a:pt x="393111" y="331620"/>
                  <a:pt x="393111" y="337457"/>
                </a:cubicBezTo>
                <a:cubicBezTo>
                  <a:pt x="393111" y="343293"/>
                  <a:pt x="388380" y="348024"/>
                  <a:pt x="382544" y="348024"/>
                </a:cubicBezTo>
                <a:lnTo>
                  <a:pt x="157104" y="348024"/>
                </a:lnTo>
                <a:cubicBezTo>
                  <a:pt x="151267" y="348024"/>
                  <a:pt x="146536" y="343293"/>
                  <a:pt x="146536" y="337457"/>
                </a:cubicBezTo>
                <a:cubicBezTo>
                  <a:pt x="146536" y="331620"/>
                  <a:pt x="151267" y="326889"/>
                  <a:pt x="157104" y="326889"/>
                </a:cubicBezTo>
                <a:close/>
                <a:moveTo>
                  <a:pt x="337456" y="281801"/>
                </a:moveTo>
                <a:lnTo>
                  <a:pt x="360000" y="281801"/>
                </a:lnTo>
                <a:cubicBezTo>
                  <a:pt x="365836" y="281801"/>
                  <a:pt x="370567" y="286532"/>
                  <a:pt x="370567" y="292369"/>
                </a:cubicBezTo>
                <a:cubicBezTo>
                  <a:pt x="370567" y="298205"/>
                  <a:pt x="365836" y="302936"/>
                  <a:pt x="360000" y="302936"/>
                </a:cubicBezTo>
                <a:lnTo>
                  <a:pt x="337456" y="302936"/>
                </a:lnTo>
                <a:cubicBezTo>
                  <a:pt x="331619" y="302936"/>
                  <a:pt x="326888" y="298205"/>
                  <a:pt x="326888" y="292369"/>
                </a:cubicBezTo>
                <a:cubicBezTo>
                  <a:pt x="326888" y="286532"/>
                  <a:pt x="331619" y="281801"/>
                  <a:pt x="337456" y="281801"/>
                </a:cubicBezTo>
                <a:close/>
                <a:moveTo>
                  <a:pt x="157104" y="281801"/>
                </a:moveTo>
                <a:lnTo>
                  <a:pt x="292368" y="281801"/>
                </a:lnTo>
                <a:cubicBezTo>
                  <a:pt x="298204" y="281801"/>
                  <a:pt x="302935" y="286532"/>
                  <a:pt x="302935" y="292369"/>
                </a:cubicBezTo>
                <a:cubicBezTo>
                  <a:pt x="302935" y="298205"/>
                  <a:pt x="298204" y="302936"/>
                  <a:pt x="292368" y="302936"/>
                </a:cubicBezTo>
                <a:lnTo>
                  <a:pt x="157104" y="302936"/>
                </a:lnTo>
                <a:cubicBezTo>
                  <a:pt x="151267" y="302936"/>
                  <a:pt x="146536" y="298205"/>
                  <a:pt x="146536" y="292369"/>
                </a:cubicBezTo>
                <a:cubicBezTo>
                  <a:pt x="146536" y="286532"/>
                  <a:pt x="151267" y="281801"/>
                  <a:pt x="157104" y="281801"/>
                </a:cubicBezTo>
                <a:close/>
                <a:moveTo>
                  <a:pt x="529081" y="280392"/>
                </a:moveTo>
                <a:cubicBezTo>
                  <a:pt x="528692" y="280392"/>
                  <a:pt x="528376" y="280708"/>
                  <a:pt x="528376" y="281097"/>
                </a:cubicBezTo>
                <a:cubicBezTo>
                  <a:pt x="528376" y="281485"/>
                  <a:pt x="528692" y="281801"/>
                  <a:pt x="529081" y="281801"/>
                </a:cubicBezTo>
                <a:cubicBezTo>
                  <a:pt x="529469" y="281801"/>
                  <a:pt x="529785" y="281485"/>
                  <a:pt x="529785" y="281097"/>
                </a:cubicBezTo>
                <a:cubicBezTo>
                  <a:pt x="529785" y="280708"/>
                  <a:pt x="529469" y="280392"/>
                  <a:pt x="529081" y="280392"/>
                </a:cubicBezTo>
                <a:close/>
                <a:moveTo>
                  <a:pt x="529081" y="259257"/>
                </a:moveTo>
                <a:cubicBezTo>
                  <a:pt x="541123" y="259257"/>
                  <a:pt x="550920" y="269054"/>
                  <a:pt x="550920" y="281097"/>
                </a:cubicBezTo>
                <a:cubicBezTo>
                  <a:pt x="550920" y="293139"/>
                  <a:pt x="541123" y="302936"/>
                  <a:pt x="529081" y="302936"/>
                </a:cubicBezTo>
                <a:cubicBezTo>
                  <a:pt x="517038" y="302936"/>
                  <a:pt x="507241" y="293139"/>
                  <a:pt x="507241" y="281097"/>
                </a:cubicBezTo>
                <a:cubicBezTo>
                  <a:pt x="507241" y="269054"/>
                  <a:pt x="517038" y="259257"/>
                  <a:pt x="529081" y="259257"/>
                </a:cubicBezTo>
                <a:close/>
                <a:moveTo>
                  <a:pt x="157104" y="236712"/>
                </a:moveTo>
                <a:lnTo>
                  <a:pt x="405088" y="236712"/>
                </a:lnTo>
                <a:cubicBezTo>
                  <a:pt x="410924" y="236712"/>
                  <a:pt x="415655" y="241443"/>
                  <a:pt x="415655" y="247280"/>
                </a:cubicBezTo>
                <a:cubicBezTo>
                  <a:pt x="415655" y="253116"/>
                  <a:pt x="410924" y="257847"/>
                  <a:pt x="405088" y="257847"/>
                </a:cubicBezTo>
                <a:lnTo>
                  <a:pt x="157104" y="257847"/>
                </a:lnTo>
                <a:cubicBezTo>
                  <a:pt x="151267" y="257847"/>
                  <a:pt x="146536" y="253116"/>
                  <a:pt x="146536" y="247280"/>
                </a:cubicBezTo>
                <a:cubicBezTo>
                  <a:pt x="146536" y="241443"/>
                  <a:pt x="151267" y="236712"/>
                  <a:pt x="157104" y="236712"/>
                </a:cubicBezTo>
                <a:close/>
                <a:moveTo>
                  <a:pt x="529080" y="235303"/>
                </a:moveTo>
                <a:cubicBezTo>
                  <a:pt x="503831" y="235303"/>
                  <a:pt x="483288" y="255846"/>
                  <a:pt x="483288" y="281096"/>
                </a:cubicBezTo>
                <a:cubicBezTo>
                  <a:pt x="483288" y="306345"/>
                  <a:pt x="503831" y="326888"/>
                  <a:pt x="529080" y="326888"/>
                </a:cubicBezTo>
                <a:cubicBezTo>
                  <a:pt x="554330" y="326888"/>
                  <a:pt x="574873" y="306345"/>
                  <a:pt x="574873" y="281096"/>
                </a:cubicBezTo>
                <a:cubicBezTo>
                  <a:pt x="574873" y="255846"/>
                  <a:pt x="554330" y="235303"/>
                  <a:pt x="529080" y="235303"/>
                </a:cubicBezTo>
                <a:close/>
                <a:moveTo>
                  <a:pt x="529080" y="214168"/>
                </a:moveTo>
                <a:cubicBezTo>
                  <a:pt x="565983" y="214168"/>
                  <a:pt x="596008" y="244192"/>
                  <a:pt x="596008" y="281096"/>
                </a:cubicBezTo>
                <a:cubicBezTo>
                  <a:pt x="596008" y="298649"/>
                  <a:pt x="589207" y="314635"/>
                  <a:pt x="578111" y="326585"/>
                </a:cubicBezTo>
                <a:lnTo>
                  <a:pt x="606475" y="395061"/>
                </a:lnTo>
                <a:cubicBezTo>
                  <a:pt x="608111" y="399009"/>
                  <a:pt x="607207" y="403555"/>
                  <a:pt x="604183" y="406577"/>
                </a:cubicBezTo>
                <a:cubicBezTo>
                  <a:pt x="601162" y="409599"/>
                  <a:pt x="596618" y="410504"/>
                  <a:pt x="592667" y="408868"/>
                </a:cubicBezTo>
                <a:lnTo>
                  <a:pt x="572975" y="400711"/>
                </a:lnTo>
                <a:lnTo>
                  <a:pt x="564818" y="420404"/>
                </a:lnTo>
                <a:cubicBezTo>
                  <a:pt x="563182" y="424353"/>
                  <a:pt x="559329" y="426927"/>
                  <a:pt x="555055" y="426927"/>
                </a:cubicBezTo>
                <a:cubicBezTo>
                  <a:pt x="550782" y="426927"/>
                  <a:pt x="546928" y="424353"/>
                  <a:pt x="545292" y="420404"/>
                </a:cubicBezTo>
                <a:lnTo>
                  <a:pt x="528317" y="379419"/>
                </a:lnTo>
                <a:lnTo>
                  <a:pt x="511339" y="420404"/>
                </a:lnTo>
                <a:cubicBezTo>
                  <a:pt x="509704" y="424353"/>
                  <a:pt x="505850" y="426927"/>
                  <a:pt x="501576" y="426927"/>
                </a:cubicBezTo>
                <a:cubicBezTo>
                  <a:pt x="497303" y="426927"/>
                  <a:pt x="493449" y="424353"/>
                  <a:pt x="491813" y="420404"/>
                </a:cubicBezTo>
                <a:lnTo>
                  <a:pt x="483657" y="400711"/>
                </a:lnTo>
                <a:lnTo>
                  <a:pt x="463965" y="408868"/>
                </a:lnTo>
                <a:cubicBezTo>
                  <a:pt x="460019" y="410504"/>
                  <a:pt x="455471" y="409601"/>
                  <a:pt x="452449" y="406577"/>
                </a:cubicBezTo>
                <a:cubicBezTo>
                  <a:pt x="449426" y="403555"/>
                  <a:pt x="448522" y="399011"/>
                  <a:pt x="450158" y="395061"/>
                </a:cubicBezTo>
                <a:lnTo>
                  <a:pt x="479001" y="325427"/>
                </a:lnTo>
                <a:cubicBezTo>
                  <a:pt x="468530" y="313611"/>
                  <a:pt x="462153" y="298088"/>
                  <a:pt x="462153" y="281096"/>
                </a:cubicBezTo>
                <a:cubicBezTo>
                  <a:pt x="462153" y="244192"/>
                  <a:pt x="492177" y="214168"/>
                  <a:pt x="529080" y="214168"/>
                </a:cubicBezTo>
                <a:close/>
                <a:moveTo>
                  <a:pt x="157104" y="157808"/>
                </a:moveTo>
                <a:lnTo>
                  <a:pt x="562897" y="157808"/>
                </a:lnTo>
                <a:cubicBezTo>
                  <a:pt x="568733" y="157808"/>
                  <a:pt x="573465" y="162539"/>
                  <a:pt x="573465" y="168376"/>
                </a:cubicBezTo>
                <a:cubicBezTo>
                  <a:pt x="573465" y="174212"/>
                  <a:pt x="568733" y="178943"/>
                  <a:pt x="562897" y="178943"/>
                </a:cubicBezTo>
                <a:lnTo>
                  <a:pt x="157104" y="178943"/>
                </a:lnTo>
                <a:cubicBezTo>
                  <a:pt x="151267" y="178943"/>
                  <a:pt x="146536" y="174212"/>
                  <a:pt x="146536" y="168376"/>
                </a:cubicBezTo>
                <a:cubicBezTo>
                  <a:pt x="146536" y="162539"/>
                  <a:pt x="151267" y="157808"/>
                  <a:pt x="157104" y="157808"/>
                </a:cubicBezTo>
                <a:close/>
                <a:moveTo>
                  <a:pt x="664345" y="146532"/>
                </a:moveTo>
                <a:cubicBezTo>
                  <a:pt x="670181" y="146532"/>
                  <a:pt x="674912" y="151263"/>
                  <a:pt x="674912" y="157100"/>
                </a:cubicBezTo>
                <a:lnTo>
                  <a:pt x="674912" y="360000"/>
                </a:lnTo>
                <a:cubicBezTo>
                  <a:pt x="674912" y="365836"/>
                  <a:pt x="670181" y="370568"/>
                  <a:pt x="664345" y="370568"/>
                </a:cubicBezTo>
                <a:cubicBezTo>
                  <a:pt x="658508" y="370568"/>
                  <a:pt x="653777" y="365836"/>
                  <a:pt x="653777" y="360000"/>
                </a:cubicBezTo>
                <a:lnTo>
                  <a:pt x="653777" y="157100"/>
                </a:lnTo>
                <a:cubicBezTo>
                  <a:pt x="653777" y="151263"/>
                  <a:pt x="658508" y="146532"/>
                  <a:pt x="664345" y="146532"/>
                </a:cubicBezTo>
                <a:close/>
                <a:moveTo>
                  <a:pt x="55656" y="146532"/>
                </a:moveTo>
                <a:cubicBezTo>
                  <a:pt x="61492" y="146532"/>
                  <a:pt x="66223" y="151263"/>
                  <a:pt x="66223" y="157100"/>
                </a:cubicBezTo>
                <a:lnTo>
                  <a:pt x="66223" y="360000"/>
                </a:lnTo>
                <a:cubicBezTo>
                  <a:pt x="66223" y="365836"/>
                  <a:pt x="61492" y="370568"/>
                  <a:pt x="55656" y="370568"/>
                </a:cubicBezTo>
                <a:cubicBezTo>
                  <a:pt x="49819" y="370568"/>
                  <a:pt x="45088" y="365836"/>
                  <a:pt x="45088" y="360000"/>
                </a:cubicBezTo>
                <a:lnTo>
                  <a:pt x="45088" y="157100"/>
                </a:lnTo>
                <a:cubicBezTo>
                  <a:pt x="45088" y="151263"/>
                  <a:pt x="49819" y="146532"/>
                  <a:pt x="55656" y="146532"/>
                </a:cubicBezTo>
                <a:close/>
                <a:moveTo>
                  <a:pt x="269824" y="112720"/>
                </a:moveTo>
                <a:lnTo>
                  <a:pt x="450176" y="112720"/>
                </a:lnTo>
                <a:cubicBezTo>
                  <a:pt x="456012" y="112720"/>
                  <a:pt x="460743" y="117451"/>
                  <a:pt x="460743" y="123288"/>
                </a:cubicBezTo>
                <a:cubicBezTo>
                  <a:pt x="460743" y="129124"/>
                  <a:pt x="456012" y="133855"/>
                  <a:pt x="450176" y="133855"/>
                </a:cubicBezTo>
                <a:lnTo>
                  <a:pt x="269824" y="133855"/>
                </a:lnTo>
                <a:cubicBezTo>
                  <a:pt x="263987" y="133855"/>
                  <a:pt x="259256" y="129124"/>
                  <a:pt x="259256" y="123288"/>
                </a:cubicBezTo>
                <a:cubicBezTo>
                  <a:pt x="259256" y="117451"/>
                  <a:pt x="263987" y="112720"/>
                  <a:pt x="269824" y="112720"/>
                </a:cubicBezTo>
                <a:close/>
                <a:moveTo>
                  <a:pt x="664345" y="101448"/>
                </a:moveTo>
                <a:cubicBezTo>
                  <a:pt x="667133" y="101448"/>
                  <a:pt x="669852" y="102575"/>
                  <a:pt x="671812" y="104548"/>
                </a:cubicBezTo>
                <a:cubicBezTo>
                  <a:pt x="673785" y="106506"/>
                  <a:pt x="674912" y="109240"/>
                  <a:pt x="674912" y="112016"/>
                </a:cubicBezTo>
                <a:cubicBezTo>
                  <a:pt x="674912" y="114791"/>
                  <a:pt x="673785" y="117525"/>
                  <a:pt x="671812" y="119483"/>
                </a:cubicBezTo>
                <a:cubicBezTo>
                  <a:pt x="669854" y="121456"/>
                  <a:pt x="667134" y="122583"/>
                  <a:pt x="664345" y="122583"/>
                </a:cubicBezTo>
                <a:cubicBezTo>
                  <a:pt x="661569" y="122583"/>
                  <a:pt x="658835" y="121456"/>
                  <a:pt x="656877" y="119483"/>
                </a:cubicBezTo>
                <a:cubicBezTo>
                  <a:pt x="654904" y="117511"/>
                  <a:pt x="653777" y="114791"/>
                  <a:pt x="653777" y="112016"/>
                </a:cubicBezTo>
                <a:cubicBezTo>
                  <a:pt x="653777" y="109240"/>
                  <a:pt x="654904" y="106506"/>
                  <a:pt x="656877" y="104548"/>
                </a:cubicBezTo>
                <a:cubicBezTo>
                  <a:pt x="658835" y="102575"/>
                  <a:pt x="661569" y="101448"/>
                  <a:pt x="664345" y="101448"/>
                </a:cubicBezTo>
                <a:close/>
                <a:moveTo>
                  <a:pt x="55656" y="101448"/>
                </a:moveTo>
                <a:cubicBezTo>
                  <a:pt x="58444" y="101448"/>
                  <a:pt x="61163" y="102575"/>
                  <a:pt x="63123" y="104548"/>
                </a:cubicBezTo>
                <a:cubicBezTo>
                  <a:pt x="65096" y="106506"/>
                  <a:pt x="66223" y="109240"/>
                  <a:pt x="66223" y="112016"/>
                </a:cubicBezTo>
                <a:cubicBezTo>
                  <a:pt x="66223" y="114791"/>
                  <a:pt x="65096" y="117511"/>
                  <a:pt x="63123" y="119483"/>
                </a:cubicBezTo>
                <a:cubicBezTo>
                  <a:pt x="61165" y="121456"/>
                  <a:pt x="58445" y="122583"/>
                  <a:pt x="55656" y="122583"/>
                </a:cubicBezTo>
                <a:cubicBezTo>
                  <a:pt x="52880" y="122583"/>
                  <a:pt x="50146" y="121456"/>
                  <a:pt x="48188" y="119483"/>
                </a:cubicBezTo>
                <a:cubicBezTo>
                  <a:pt x="46215" y="117511"/>
                  <a:pt x="45088" y="114791"/>
                  <a:pt x="45088" y="112016"/>
                </a:cubicBezTo>
                <a:cubicBezTo>
                  <a:pt x="45088" y="109240"/>
                  <a:pt x="46215" y="106506"/>
                  <a:pt x="48188" y="104548"/>
                </a:cubicBezTo>
                <a:cubicBezTo>
                  <a:pt x="50146" y="102575"/>
                  <a:pt x="52880" y="101448"/>
                  <a:pt x="55656" y="101448"/>
                </a:cubicBezTo>
                <a:close/>
                <a:moveTo>
                  <a:pt x="656872" y="48184"/>
                </a:moveTo>
                <a:cubicBezTo>
                  <a:pt x="660998" y="44057"/>
                  <a:pt x="667691" y="44057"/>
                  <a:pt x="671816" y="48184"/>
                </a:cubicBezTo>
                <a:cubicBezTo>
                  <a:pt x="675943" y="52310"/>
                  <a:pt x="675943" y="59001"/>
                  <a:pt x="671816" y="63128"/>
                </a:cubicBezTo>
                <a:lnTo>
                  <a:pt x="638000" y="96944"/>
                </a:lnTo>
                <a:cubicBezTo>
                  <a:pt x="635937" y="99008"/>
                  <a:pt x="633232" y="100040"/>
                  <a:pt x="630528" y="100040"/>
                </a:cubicBezTo>
                <a:cubicBezTo>
                  <a:pt x="627824" y="100040"/>
                  <a:pt x="625119" y="99007"/>
                  <a:pt x="623056" y="96944"/>
                </a:cubicBezTo>
                <a:cubicBezTo>
                  <a:pt x="618929" y="92819"/>
                  <a:pt x="618929" y="86127"/>
                  <a:pt x="623056" y="82000"/>
                </a:cubicBezTo>
                <a:close/>
                <a:moveTo>
                  <a:pt x="48183" y="48184"/>
                </a:moveTo>
                <a:cubicBezTo>
                  <a:pt x="52309" y="44057"/>
                  <a:pt x="59000" y="44057"/>
                  <a:pt x="63127" y="48184"/>
                </a:cubicBezTo>
                <a:lnTo>
                  <a:pt x="96943" y="82000"/>
                </a:lnTo>
                <a:cubicBezTo>
                  <a:pt x="101070" y="86126"/>
                  <a:pt x="101070" y="92817"/>
                  <a:pt x="96943" y="96944"/>
                </a:cubicBezTo>
                <a:cubicBezTo>
                  <a:pt x="94880" y="99008"/>
                  <a:pt x="92175" y="100040"/>
                  <a:pt x="89471" y="100040"/>
                </a:cubicBezTo>
                <a:cubicBezTo>
                  <a:pt x="86767" y="100040"/>
                  <a:pt x="84062" y="99008"/>
                  <a:pt x="81999" y="96944"/>
                </a:cubicBezTo>
                <a:lnTo>
                  <a:pt x="48183" y="63128"/>
                </a:lnTo>
                <a:cubicBezTo>
                  <a:pt x="44056" y="59003"/>
                  <a:pt x="44056" y="52311"/>
                  <a:pt x="48183" y="48184"/>
                </a:cubicBezTo>
                <a:close/>
                <a:moveTo>
                  <a:pt x="607985" y="45088"/>
                </a:moveTo>
                <a:cubicBezTo>
                  <a:pt x="610759" y="45088"/>
                  <a:pt x="613492" y="46215"/>
                  <a:pt x="615452" y="48188"/>
                </a:cubicBezTo>
                <a:cubicBezTo>
                  <a:pt x="617425" y="50146"/>
                  <a:pt x="618552" y="52880"/>
                  <a:pt x="618552" y="55656"/>
                </a:cubicBezTo>
                <a:cubicBezTo>
                  <a:pt x="618552" y="58431"/>
                  <a:pt x="617425" y="61165"/>
                  <a:pt x="615452" y="63123"/>
                </a:cubicBezTo>
                <a:cubicBezTo>
                  <a:pt x="613494" y="65096"/>
                  <a:pt x="610774" y="66223"/>
                  <a:pt x="607985" y="66223"/>
                </a:cubicBezTo>
                <a:cubicBezTo>
                  <a:pt x="605195" y="66223"/>
                  <a:pt x="602475" y="65096"/>
                  <a:pt x="600517" y="63123"/>
                </a:cubicBezTo>
                <a:cubicBezTo>
                  <a:pt x="598544" y="61165"/>
                  <a:pt x="597417" y="58445"/>
                  <a:pt x="597417" y="55656"/>
                </a:cubicBezTo>
                <a:cubicBezTo>
                  <a:pt x="597417" y="52880"/>
                  <a:pt x="598544" y="50146"/>
                  <a:pt x="600517" y="48188"/>
                </a:cubicBezTo>
                <a:cubicBezTo>
                  <a:pt x="602475" y="46215"/>
                  <a:pt x="605209" y="45088"/>
                  <a:pt x="607985" y="45088"/>
                </a:cubicBezTo>
                <a:close/>
                <a:moveTo>
                  <a:pt x="157104" y="45088"/>
                </a:moveTo>
                <a:lnTo>
                  <a:pt x="562897" y="45088"/>
                </a:lnTo>
                <a:cubicBezTo>
                  <a:pt x="568733" y="45088"/>
                  <a:pt x="573465" y="49819"/>
                  <a:pt x="573465" y="55656"/>
                </a:cubicBezTo>
                <a:cubicBezTo>
                  <a:pt x="573465" y="61492"/>
                  <a:pt x="568733" y="66223"/>
                  <a:pt x="562897" y="66223"/>
                </a:cubicBezTo>
                <a:lnTo>
                  <a:pt x="157104" y="66223"/>
                </a:lnTo>
                <a:cubicBezTo>
                  <a:pt x="151267" y="66223"/>
                  <a:pt x="146536" y="61492"/>
                  <a:pt x="146536" y="55656"/>
                </a:cubicBezTo>
                <a:cubicBezTo>
                  <a:pt x="146536" y="49819"/>
                  <a:pt x="151267" y="45088"/>
                  <a:pt x="157104" y="45088"/>
                </a:cubicBezTo>
                <a:close/>
                <a:moveTo>
                  <a:pt x="33112" y="21135"/>
                </a:moveTo>
                <a:cubicBezTo>
                  <a:pt x="26508" y="21135"/>
                  <a:pt x="21135" y="26508"/>
                  <a:pt x="21135" y="33112"/>
                </a:cubicBezTo>
                <a:lnTo>
                  <a:pt x="21135" y="483993"/>
                </a:lnTo>
                <a:cubicBezTo>
                  <a:pt x="21135" y="490597"/>
                  <a:pt x="26508" y="495970"/>
                  <a:pt x="33112" y="495970"/>
                </a:cubicBezTo>
                <a:lnTo>
                  <a:pt x="686888" y="495970"/>
                </a:lnTo>
                <a:cubicBezTo>
                  <a:pt x="693492" y="495970"/>
                  <a:pt x="698865" y="490597"/>
                  <a:pt x="698865" y="483993"/>
                </a:cubicBezTo>
                <a:lnTo>
                  <a:pt x="698865" y="33112"/>
                </a:lnTo>
                <a:cubicBezTo>
                  <a:pt x="698865" y="26508"/>
                  <a:pt x="693492" y="21135"/>
                  <a:pt x="686888" y="21135"/>
                </a:cubicBezTo>
                <a:close/>
                <a:moveTo>
                  <a:pt x="33112" y="0"/>
                </a:moveTo>
                <a:lnTo>
                  <a:pt x="686888" y="0"/>
                </a:lnTo>
                <a:cubicBezTo>
                  <a:pt x="705146" y="0"/>
                  <a:pt x="720000" y="14854"/>
                  <a:pt x="720000" y="33112"/>
                </a:cubicBezTo>
                <a:lnTo>
                  <a:pt x="720000" y="483993"/>
                </a:lnTo>
                <a:cubicBezTo>
                  <a:pt x="720000" y="502251"/>
                  <a:pt x="705146" y="517105"/>
                  <a:pt x="686888" y="517105"/>
                </a:cubicBezTo>
                <a:lnTo>
                  <a:pt x="33112" y="517105"/>
                </a:lnTo>
                <a:cubicBezTo>
                  <a:pt x="14854" y="517105"/>
                  <a:pt x="0" y="502251"/>
                  <a:pt x="0" y="483993"/>
                </a:cubicBezTo>
                <a:lnTo>
                  <a:pt x="0" y="33112"/>
                </a:lnTo>
                <a:cubicBezTo>
                  <a:pt x="0" y="14854"/>
                  <a:pt x="14854" y="0"/>
                  <a:pt x="33112" y="0"/>
                </a:cubicBezTo>
                <a:close/>
              </a:path>
            </a:pathLst>
          </a:custGeom>
          <a:solidFill>
            <a:schemeClr val="bg2">
              <a:lumMod val="50000"/>
            </a:schemeClr>
          </a:solidFill>
          <a:ln w="1398" cap="flat">
            <a:no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12" name="Объект 2">
            <a:extLst>
              <a:ext uri="{FF2B5EF4-FFF2-40B4-BE49-F238E27FC236}">
                <a16:creationId xmlns:a16="http://schemas.microsoft.com/office/drawing/2014/main" id="{9860C0E5-3116-4414-AD53-ECB71BED0B49}"/>
              </a:ext>
            </a:extLst>
          </p:cNvPr>
          <p:cNvSpPr txBox="1">
            <a:spLocks/>
          </p:cNvSpPr>
          <p:nvPr/>
        </p:nvSpPr>
        <p:spPr>
          <a:xfrm>
            <a:off x="2519828" y="4724400"/>
            <a:ext cx="8246788"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ru-RU" b="1" dirty="0"/>
              <a:t>Изменены типовые условия госконтракта в сфере капстроительства </a:t>
            </a:r>
          </a:p>
          <a:p>
            <a:pPr marL="0" indent="0">
              <a:spcAft>
                <a:spcPts val="600"/>
              </a:spcAft>
              <a:buNone/>
            </a:pPr>
            <a:r>
              <a:rPr lang="ru-RU" sz="1200" dirty="0">
                <a:solidFill>
                  <a:schemeClr val="accent6"/>
                </a:solidFill>
              </a:rPr>
              <a:t>Приказ Минстроя России от 14.10.2021 № 750/</a:t>
            </a:r>
            <a:r>
              <a:rPr lang="ru-RU" sz="1200" dirty="0" err="1">
                <a:solidFill>
                  <a:schemeClr val="accent6"/>
                </a:solidFill>
              </a:rPr>
              <a:t>пр</a:t>
            </a:r>
            <a:endParaRPr lang="ru-RU" sz="1200" dirty="0">
              <a:solidFill>
                <a:schemeClr val="accent6"/>
              </a:solidFill>
            </a:endParaRPr>
          </a:p>
        </p:txBody>
      </p:sp>
      <p:sp>
        <p:nvSpPr>
          <p:cNvPr id="13" name="Полилиния 4">
            <a:extLst>
              <a:ext uri="{FF2B5EF4-FFF2-40B4-BE49-F238E27FC236}">
                <a16:creationId xmlns:a16="http://schemas.microsoft.com/office/drawing/2014/main" id="{1712553E-BFDD-4CF2-8712-798D3003C63C}"/>
              </a:ext>
            </a:extLst>
          </p:cNvPr>
          <p:cNvSpPr>
            <a:spLocks noChangeAspect="1"/>
          </p:cNvSpPr>
          <p:nvPr/>
        </p:nvSpPr>
        <p:spPr>
          <a:xfrm>
            <a:off x="1540768" y="5607888"/>
            <a:ext cx="720000" cy="719934"/>
          </a:xfrm>
          <a:custGeom>
            <a:avLst/>
            <a:gdLst>
              <a:gd name="connsiteX0" fmla="*/ 520911 w 720000"/>
              <a:gd name="connsiteY0" fmla="*/ 543829 h 719934"/>
              <a:gd name="connsiteX1" fmla="*/ 500668 w 720000"/>
              <a:gd name="connsiteY1" fmla="*/ 631703 h 719934"/>
              <a:gd name="connsiteX2" fmla="*/ 532783 w 720000"/>
              <a:gd name="connsiteY2" fmla="*/ 661096 h 719934"/>
              <a:gd name="connsiteX3" fmla="*/ 564896 w 720000"/>
              <a:gd name="connsiteY3" fmla="*/ 631703 h 719934"/>
              <a:gd name="connsiteX4" fmla="*/ 544652 w 720000"/>
              <a:gd name="connsiteY4" fmla="*/ 543829 h 719934"/>
              <a:gd name="connsiteX5" fmla="*/ 530434 w 720000"/>
              <a:gd name="connsiteY5" fmla="*/ 493908 h 719934"/>
              <a:gd name="connsiteX6" fmla="*/ 526737 w 720000"/>
              <a:gd name="connsiteY6" fmla="*/ 494039 h 719934"/>
              <a:gd name="connsiteX7" fmla="*/ 525446 w 720000"/>
              <a:gd name="connsiteY7" fmla="*/ 494107 h 719934"/>
              <a:gd name="connsiteX8" fmla="*/ 520058 w 720000"/>
              <a:gd name="connsiteY8" fmla="*/ 494524 h 719934"/>
              <a:gd name="connsiteX9" fmla="*/ 517917 w 720000"/>
              <a:gd name="connsiteY9" fmla="*/ 494741 h 719934"/>
              <a:gd name="connsiteX10" fmla="*/ 513895 w 720000"/>
              <a:gd name="connsiteY10" fmla="*/ 495223 h 719934"/>
              <a:gd name="connsiteX11" fmla="*/ 509973 w 720000"/>
              <a:gd name="connsiteY11" fmla="*/ 495790 h 719934"/>
              <a:gd name="connsiteX12" fmla="*/ 508237 w 720000"/>
              <a:gd name="connsiteY12" fmla="*/ 496071 h 719934"/>
              <a:gd name="connsiteX13" fmla="*/ 505487 w 720000"/>
              <a:gd name="connsiteY13" fmla="*/ 496551 h 719934"/>
              <a:gd name="connsiteX14" fmla="*/ 518945 w 720000"/>
              <a:gd name="connsiteY14" fmla="*/ 522700 h 719934"/>
              <a:gd name="connsiteX15" fmla="*/ 546615 w 720000"/>
              <a:gd name="connsiteY15" fmla="*/ 522700 h 719934"/>
              <a:gd name="connsiteX16" fmla="*/ 560075 w 720000"/>
              <a:gd name="connsiteY16" fmla="*/ 496548 h 719934"/>
              <a:gd name="connsiteX17" fmla="*/ 557340 w 720000"/>
              <a:gd name="connsiteY17" fmla="*/ 496071 h 719934"/>
              <a:gd name="connsiteX18" fmla="*/ 555577 w 720000"/>
              <a:gd name="connsiteY18" fmla="*/ 495787 h 719934"/>
              <a:gd name="connsiteX19" fmla="*/ 551679 w 720000"/>
              <a:gd name="connsiteY19" fmla="*/ 495223 h 719934"/>
              <a:gd name="connsiteX20" fmla="*/ 547644 w 720000"/>
              <a:gd name="connsiteY20" fmla="*/ 494739 h 719934"/>
              <a:gd name="connsiteX21" fmla="*/ 545507 w 720000"/>
              <a:gd name="connsiteY21" fmla="*/ 494524 h 719934"/>
              <a:gd name="connsiteX22" fmla="*/ 540116 w 720000"/>
              <a:gd name="connsiteY22" fmla="*/ 494107 h 719934"/>
              <a:gd name="connsiteX23" fmla="*/ 538825 w 720000"/>
              <a:gd name="connsiteY23" fmla="*/ 494039 h 719934"/>
              <a:gd name="connsiteX24" fmla="*/ 535128 w 720000"/>
              <a:gd name="connsiteY24" fmla="*/ 493908 h 719934"/>
              <a:gd name="connsiteX25" fmla="*/ 532781 w 720000"/>
              <a:gd name="connsiteY25" fmla="*/ 493967 h 719934"/>
              <a:gd name="connsiteX26" fmla="*/ 530434 w 720000"/>
              <a:gd name="connsiteY26" fmla="*/ 493908 h 719934"/>
              <a:gd name="connsiteX27" fmla="*/ 458710 w 720000"/>
              <a:gd name="connsiteY27" fmla="*/ 458350 h 719934"/>
              <a:gd name="connsiteX28" fmla="*/ 458710 w 720000"/>
              <a:gd name="connsiteY28" fmla="*/ 488836 h 719934"/>
              <a:gd name="connsiteX29" fmla="*/ 482882 w 720000"/>
              <a:gd name="connsiteY29" fmla="*/ 480089 h 719934"/>
              <a:gd name="connsiteX30" fmla="*/ 482882 w 720000"/>
              <a:gd name="connsiteY30" fmla="*/ 479760 h 719934"/>
              <a:gd name="connsiteX31" fmla="*/ 458710 w 720000"/>
              <a:gd name="connsiteY31" fmla="*/ 458350 h 719934"/>
              <a:gd name="connsiteX32" fmla="*/ 246399 w 720000"/>
              <a:gd name="connsiteY32" fmla="*/ 389025 h 719934"/>
              <a:gd name="connsiteX33" fmla="*/ 190568 w 720000"/>
              <a:gd name="connsiteY33" fmla="*/ 462126 h 719934"/>
              <a:gd name="connsiteX34" fmla="*/ 242232 w 720000"/>
              <a:gd name="connsiteY34" fmla="*/ 476773 h 719934"/>
              <a:gd name="connsiteX35" fmla="*/ 339976 w 720000"/>
              <a:gd name="connsiteY35" fmla="*/ 389066 h 719934"/>
              <a:gd name="connsiteX36" fmla="*/ 325606 w 720000"/>
              <a:gd name="connsiteY36" fmla="*/ 389061 h 719934"/>
              <a:gd name="connsiteX37" fmla="*/ 547419 w 720000"/>
              <a:gd name="connsiteY37" fmla="*/ 332602 h 719934"/>
              <a:gd name="connsiteX38" fmla="*/ 458921 w 720000"/>
              <a:gd name="connsiteY38" fmla="*/ 373023 h 719934"/>
              <a:gd name="connsiteX39" fmla="*/ 458921 w 720000"/>
              <a:gd name="connsiteY39" fmla="*/ 398981 h 719934"/>
              <a:gd name="connsiteX40" fmla="*/ 459005 w 720000"/>
              <a:gd name="connsiteY40" fmla="*/ 402319 h 719934"/>
              <a:gd name="connsiteX41" fmla="*/ 459054 w 720000"/>
              <a:gd name="connsiteY41" fmla="*/ 403273 h 719934"/>
              <a:gd name="connsiteX42" fmla="*/ 459263 w 720000"/>
              <a:gd name="connsiteY42" fmla="*/ 405997 h 719934"/>
              <a:gd name="connsiteX43" fmla="*/ 459358 w 720000"/>
              <a:gd name="connsiteY43" fmla="*/ 406961 h 719934"/>
              <a:gd name="connsiteX44" fmla="*/ 459689 w 720000"/>
              <a:gd name="connsiteY44" fmla="*/ 409564 h 719934"/>
              <a:gd name="connsiteX45" fmla="*/ 459918 w 720000"/>
              <a:gd name="connsiteY45" fmla="*/ 411032 h 719934"/>
              <a:gd name="connsiteX46" fmla="*/ 460198 w 720000"/>
              <a:gd name="connsiteY46" fmla="*/ 412600 h 719934"/>
              <a:gd name="connsiteX47" fmla="*/ 460883 w 720000"/>
              <a:gd name="connsiteY47" fmla="*/ 415838 h 719934"/>
              <a:gd name="connsiteX48" fmla="*/ 461051 w 720000"/>
              <a:gd name="connsiteY48" fmla="*/ 416567 h 719934"/>
              <a:gd name="connsiteX49" fmla="*/ 461610 w 720000"/>
              <a:gd name="connsiteY49" fmla="*/ 418684 h 719934"/>
              <a:gd name="connsiteX50" fmla="*/ 461750 w 720000"/>
              <a:gd name="connsiteY50" fmla="*/ 419179 h 719934"/>
              <a:gd name="connsiteX51" fmla="*/ 498397 w 720000"/>
              <a:gd name="connsiteY51" fmla="*/ 464241 h 719934"/>
              <a:gd name="connsiteX52" fmla="*/ 499126 w 720000"/>
              <a:gd name="connsiteY52" fmla="*/ 464695 h 719934"/>
              <a:gd name="connsiteX53" fmla="*/ 529925 w 720000"/>
              <a:gd name="connsiteY53" fmla="*/ 472770 h 719934"/>
              <a:gd name="connsiteX54" fmla="*/ 532638 w 720000"/>
              <a:gd name="connsiteY54" fmla="*/ 472698 h 719934"/>
              <a:gd name="connsiteX55" fmla="*/ 532926 w 720000"/>
              <a:gd name="connsiteY55" fmla="*/ 472698 h 719934"/>
              <a:gd name="connsiteX56" fmla="*/ 535639 w 720000"/>
              <a:gd name="connsiteY56" fmla="*/ 472770 h 719934"/>
              <a:gd name="connsiteX57" fmla="*/ 606643 w 720000"/>
              <a:gd name="connsiteY57" fmla="*/ 398981 h 719934"/>
              <a:gd name="connsiteX58" fmla="*/ 606643 w 720000"/>
              <a:gd name="connsiteY58" fmla="*/ 372645 h 719934"/>
              <a:gd name="connsiteX59" fmla="*/ 547419 w 720000"/>
              <a:gd name="connsiteY59" fmla="*/ 332602 h 719934"/>
              <a:gd name="connsiteX60" fmla="*/ 168213 w 720000"/>
              <a:gd name="connsiteY60" fmla="*/ 283623 h 719934"/>
              <a:gd name="connsiteX61" fmla="*/ 121938 w 720000"/>
              <a:gd name="connsiteY61" fmla="*/ 378457 h 719934"/>
              <a:gd name="connsiteX62" fmla="*/ 160480 w 720000"/>
              <a:gd name="connsiteY62" fmla="*/ 466708 h 719934"/>
              <a:gd name="connsiteX63" fmla="*/ 167073 w 720000"/>
              <a:gd name="connsiteY63" fmla="*/ 458076 h 719934"/>
              <a:gd name="connsiteX64" fmla="*/ 167085 w 720000"/>
              <a:gd name="connsiteY64" fmla="*/ 458060 h 719934"/>
              <a:gd name="connsiteX65" fmla="*/ 228299 w 720000"/>
              <a:gd name="connsiteY65" fmla="*/ 377912 h 719934"/>
              <a:gd name="connsiteX66" fmla="*/ 532728 w 720000"/>
              <a:gd name="connsiteY66" fmla="*/ 252475 h 719934"/>
              <a:gd name="connsiteX67" fmla="*/ 498891 w 720000"/>
              <a:gd name="connsiteY67" fmla="*/ 260739 h 719934"/>
              <a:gd name="connsiteX68" fmla="*/ 498398 w 720000"/>
              <a:gd name="connsiteY68" fmla="*/ 261046 h 719934"/>
              <a:gd name="connsiteX69" fmla="*/ 464052 w 720000"/>
              <a:gd name="connsiteY69" fmla="*/ 299335 h 719934"/>
              <a:gd name="connsiteX70" fmla="*/ 464034 w 720000"/>
              <a:gd name="connsiteY70" fmla="*/ 299380 h 719934"/>
              <a:gd name="connsiteX71" fmla="*/ 461792 w 720000"/>
              <a:gd name="connsiteY71" fmla="*/ 305987 h 719934"/>
              <a:gd name="connsiteX72" fmla="*/ 461584 w 720000"/>
              <a:gd name="connsiteY72" fmla="*/ 306720 h 719934"/>
              <a:gd name="connsiteX73" fmla="*/ 461064 w 720000"/>
              <a:gd name="connsiteY73" fmla="*/ 308694 h 719934"/>
              <a:gd name="connsiteX74" fmla="*/ 460807 w 720000"/>
              <a:gd name="connsiteY74" fmla="*/ 309808 h 719934"/>
              <a:gd name="connsiteX75" fmla="*/ 460213 w 720000"/>
              <a:gd name="connsiteY75" fmla="*/ 312636 h 719934"/>
              <a:gd name="connsiteX76" fmla="*/ 459912 w 720000"/>
              <a:gd name="connsiteY76" fmla="*/ 314315 h 719934"/>
              <a:gd name="connsiteX77" fmla="*/ 459691 w 720000"/>
              <a:gd name="connsiteY77" fmla="*/ 315728 h 719934"/>
              <a:gd name="connsiteX78" fmla="*/ 459350 w 720000"/>
              <a:gd name="connsiteY78" fmla="*/ 318418 h 719934"/>
              <a:gd name="connsiteX79" fmla="*/ 459264 w 720000"/>
              <a:gd name="connsiteY79" fmla="*/ 319293 h 719934"/>
              <a:gd name="connsiteX80" fmla="*/ 459054 w 720000"/>
              <a:gd name="connsiteY80" fmla="*/ 322045 h 719934"/>
              <a:gd name="connsiteX81" fmla="*/ 459005 w 720000"/>
              <a:gd name="connsiteY81" fmla="*/ 322993 h 719934"/>
              <a:gd name="connsiteX82" fmla="*/ 458921 w 720000"/>
              <a:gd name="connsiteY82" fmla="*/ 326333 h 719934"/>
              <a:gd name="connsiteX83" fmla="*/ 458921 w 720000"/>
              <a:gd name="connsiteY83" fmla="*/ 351846 h 719934"/>
              <a:gd name="connsiteX84" fmla="*/ 539649 w 720000"/>
              <a:gd name="connsiteY84" fmla="*/ 307904 h 719934"/>
              <a:gd name="connsiteX85" fmla="*/ 549647 w 720000"/>
              <a:gd name="connsiteY85" fmla="*/ 302380 h 719934"/>
              <a:gd name="connsiteX86" fmla="*/ 558826 w 720000"/>
              <a:gd name="connsiteY86" fmla="*/ 309178 h 719934"/>
              <a:gd name="connsiteX87" fmla="*/ 606645 w 720000"/>
              <a:gd name="connsiteY87" fmla="*/ 351239 h 719934"/>
              <a:gd name="connsiteX88" fmla="*/ 606645 w 720000"/>
              <a:gd name="connsiteY88" fmla="*/ 326439 h 719934"/>
              <a:gd name="connsiteX89" fmla="*/ 532728 w 720000"/>
              <a:gd name="connsiteY89" fmla="*/ 252475 h 719934"/>
              <a:gd name="connsiteX90" fmla="*/ 242231 w 720000"/>
              <a:gd name="connsiteY90" fmla="*/ 217490 h 719934"/>
              <a:gd name="connsiteX91" fmla="*/ 309785 w 720000"/>
              <a:gd name="connsiteY91" fmla="*/ 232312 h 719934"/>
              <a:gd name="connsiteX92" fmla="*/ 314934 w 720000"/>
              <a:gd name="connsiteY92" fmla="*/ 246336 h 719934"/>
              <a:gd name="connsiteX93" fmla="*/ 300911 w 720000"/>
              <a:gd name="connsiteY93" fmla="*/ 251485 h 719934"/>
              <a:gd name="connsiteX94" fmla="*/ 242231 w 720000"/>
              <a:gd name="connsiteY94" fmla="*/ 238617 h 719934"/>
              <a:gd name="connsiteX95" fmla="*/ 175406 w 720000"/>
              <a:gd name="connsiteY95" fmla="*/ 255592 h 719934"/>
              <a:gd name="connsiteX96" fmla="*/ 180059 w 720000"/>
              <a:gd name="connsiteY96" fmla="*/ 262892 h 719934"/>
              <a:gd name="connsiteX97" fmla="*/ 180063 w 720000"/>
              <a:gd name="connsiteY97" fmla="*/ 262898 h 719934"/>
              <a:gd name="connsiteX98" fmla="*/ 246971 w 720000"/>
              <a:gd name="connsiteY98" fmla="*/ 367896 h 719934"/>
              <a:gd name="connsiteX99" fmla="*/ 351111 w 720000"/>
              <a:gd name="connsiteY99" fmla="*/ 367943 h 719934"/>
              <a:gd name="connsiteX100" fmla="*/ 351115 w 720000"/>
              <a:gd name="connsiteY100" fmla="*/ 367943 h 719934"/>
              <a:gd name="connsiteX101" fmla="*/ 381687 w 720000"/>
              <a:gd name="connsiteY101" fmla="*/ 367957 h 719934"/>
              <a:gd name="connsiteX102" fmla="*/ 327394 w 720000"/>
              <a:gd name="connsiteY102" fmla="*/ 267531 h 719934"/>
              <a:gd name="connsiteX103" fmla="*/ 325461 w 720000"/>
              <a:gd name="connsiteY103" fmla="*/ 252718 h 719934"/>
              <a:gd name="connsiteX104" fmla="*/ 340276 w 720000"/>
              <a:gd name="connsiteY104" fmla="*/ 250783 h 719934"/>
              <a:gd name="connsiteX105" fmla="*/ 403203 w 720000"/>
              <a:gd name="connsiteY105" fmla="*/ 378460 h 719934"/>
              <a:gd name="connsiteX106" fmla="*/ 403200 w 720000"/>
              <a:gd name="connsiteY106" fmla="*/ 378727 h 719934"/>
              <a:gd name="connsiteX107" fmla="*/ 400105 w 720000"/>
              <a:gd name="connsiteY107" fmla="*/ 385998 h 719934"/>
              <a:gd name="connsiteX108" fmla="*/ 392636 w 720000"/>
              <a:gd name="connsiteY108" fmla="*/ 389090 h 719934"/>
              <a:gd name="connsiteX109" fmla="*/ 392632 w 720000"/>
              <a:gd name="connsiteY109" fmla="*/ 389090 h 719934"/>
              <a:gd name="connsiteX110" fmla="*/ 361175 w 720000"/>
              <a:gd name="connsiteY110" fmla="*/ 389076 h 719934"/>
              <a:gd name="connsiteX111" fmla="*/ 242233 w 720000"/>
              <a:gd name="connsiteY111" fmla="*/ 497899 h 719934"/>
              <a:gd name="connsiteX112" fmla="*/ 177702 w 720000"/>
              <a:gd name="connsiteY112" fmla="*/ 478972 h 719934"/>
              <a:gd name="connsiteX113" fmla="*/ 170536 w 720000"/>
              <a:gd name="connsiteY113" fmla="*/ 488353 h 719934"/>
              <a:gd name="connsiteX114" fmla="*/ 163508 w 720000"/>
              <a:gd name="connsiteY114" fmla="*/ 492417 h 719934"/>
              <a:gd name="connsiteX115" fmla="*/ 162141 w 720000"/>
              <a:gd name="connsiteY115" fmla="*/ 492506 h 719934"/>
              <a:gd name="connsiteX116" fmla="*/ 155669 w 720000"/>
              <a:gd name="connsiteY116" fmla="*/ 490291 h 719934"/>
              <a:gd name="connsiteX117" fmla="*/ 100810 w 720000"/>
              <a:gd name="connsiteY117" fmla="*/ 378457 h 719934"/>
              <a:gd name="connsiteX118" fmla="*/ 156824 w 720000"/>
              <a:gd name="connsiteY118" fmla="*/ 265748 h 719934"/>
              <a:gd name="connsiteX119" fmla="*/ 151736 w 720000"/>
              <a:gd name="connsiteY119" fmla="*/ 257766 h 719934"/>
              <a:gd name="connsiteX120" fmla="*/ 154908 w 720000"/>
              <a:gd name="connsiteY120" fmla="*/ 243219 h 719934"/>
              <a:gd name="connsiteX121" fmla="*/ 242231 w 720000"/>
              <a:gd name="connsiteY121" fmla="*/ 217490 h 719934"/>
              <a:gd name="connsiteX122" fmla="*/ 21128 w 720000"/>
              <a:gd name="connsiteY122" fmla="*/ 82194 h 719934"/>
              <a:gd name="connsiteX123" fmla="*/ 21128 w 720000"/>
              <a:gd name="connsiteY123" fmla="*/ 650978 h 719934"/>
              <a:gd name="connsiteX124" fmla="*/ 345594 w 720000"/>
              <a:gd name="connsiteY124" fmla="*/ 650978 h 719934"/>
              <a:gd name="connsiteX125" fmla="*/ 345616 w 720000"/>
              <a:gd name="connsiteY125" fmla="*/ 650399 h 719934"/>
              <a:gd name="connsiteX126" fmla="*/ 345853 w 720000"/>
              <a:gd name="connsiteY126" fmla="*/ 644461 h 719934"/>
              <a:gd name="connsiteX127" fmla="*/ 346016 w 720000"/>
              <a:gd name="connsiteY127" fmla="*/ 642078 h 719934"/>
              <a:gd name="connsiteX128" fmla="*/ 346294 w 720000"/>
              <a:gd name="connsiteY128" fmla="*/ 638741 h 719934"/>
              <a:gd name="connsiteX129" fmla="*/ 347151 w 720000"/>
              <a:gd name="connsiteY129" fmla="*/ 631212 h 719934"/>
              <a:gd name="connsiteX130" fmla="*/ 55862 w 720000"/>
              <a:gd name="connsiteY130" fmla="*/ 631212 h 719934"/>
              <a:gd name="connsiteX131" fmla="*/ 45298 w 720000"/>
              <a:gd name="connsiteY131" fmla="*/ 620648 h 719934"/>
              <a:gd name="connsiteX132" fmla="*/ 45298 w 720000"/>
              <a:gd name="connsiteY132" fmla="*/ 446726 h 719934"/>
              <a:gd name="connsiteX133" fmla="*/ 55862 w 720000"/>
              <a:gd name="connsiteY133" fmla="*/ 436162 h 719934"/>
              <a:gd name="connsiteX134" fmla="*/ 66426 w 720000"/>
              <a:gd name="connsiteY134" fmla="*/ 446726 h 719934"/>
              <a:gd name="connsiteX135" fmla="*/ 66426 w 720000"/>
              <a:gd name="connsiteY135" fmla="*/ 610084 h 719934"/>
              <a:gd name="connsiteX136" fmla="*/ 351454 w 720000"/>
              <a:gd name="connsiteY136" fmla="*/ 610084 h 719934"/>
              <a:gd name="connsiteX137" fmla="*/ 363590 w 720000"/>
              <a:gd name="connsiteY137" fmla="*/ 578392 h 719934"/>
              <a:gd name="connsiteX138" fmla="*/ 365024 w 720000"/>
              <a:gd name="connsiteY138" fmla="*/ 575576 h 719934"/>
              <a:gd name="connsiteX139" fmla="*/ 366063 w 720000"/>
              <a:gd name="connsiteY139" fmla="*/ 573582 h 719934"/>
              <a:gd name="connsiteX140" fmla="*/ 404260 w 720000"/>
              <a:gd name="connsiteY140" fmla="*/ 524538 h 719934"/>
              <a:gd name="connsiteX141" fmla="*/ 404316 w 720000"/>
              <a:gd name="connsiteY141" fmla="*/ 524484 h 719934"/>
              <a:gd name="connsiteX142" fmla="*/ 404792 w 720000"/>
              <a:gd name="connsiteY142" fmla="*/ 524056 h 719934"/>
              <a:gd name="connsiteX143" fmla="*/ 437582 w 720000"/>
              <a:gd name="connsiteY143" fmla="*/ 499684 h 719934"/>
              <a:gd name="connsiteX144" fmla="*/ 437582 w 720000"/>
              <a:gd name="connsiteY144" fmla="*/ 362809 h 719934"/>
              <a:gd name="connsiteX145" fmla="*/ 437582 w 720000"/>
              <a:gd name="connsiteY145" fmla="*/ 326438 h 719934"/>
              <a:gd name="connsiteX146" fmla="*/ 437582 w 720000"/>
              <a:gd name="connsiteY146" fmla="*/ 212879 h 719934"/>
              <a:gd name="connsiteX147" fmla="*/ 448146 w 720000"/>
              <a:gd name="connsiteY147" fmla="*/ 202315 h 719934"/>
              <a:gd name="connsiteX148" fmla="*/ 458710 w 720000"/>
              <a:gd name="connsiteY148" fmla="*/ 212878 h 719934"/>
              <a:gd name="connsiteX149" fmla="*/ 458710 w 720000"/>
              <a:gd name="connsiteY149" fmla="*/ 266765 h 719934"/>
              <a:gd name="connsiteX150" fmla="*/ 482882 w 720000"/>
              <a:gd name="connsiteY150" fmla="*/ 245466 h 719934"/>
              <a:gd name="connsiteX151" fmla="*/ 482882 w 720000"/>
              <a:gd name="connsiteY151" fmla="*/ 82194 h 719934"/>
              <a:gd name="connsiteX152" fmla="*/ 403200 w 720000"/>
              <a:gd name="connsiteY152" fmla="*/ 82194 h 719934"/>
              <a:gd name="connsiteX153" fmla="*/ 403200 w 720000"/>
              <a:gd name="connsiteY153" fmla="*/ 98235 h 719934"/>
              <a:gd name="connsiteX154" fmla="*/ 448146 w 720000"/>
              <a:gd name="connsiteY154" fmla="*/ 98235 h 719934"/>
              <a:gd name="connsiteX155" fmla="*/ 458710 w 720000"/>
              <a:gd name="connsiteY155" fmla="*/ 108799 h 719934"/>
              <a:gd name="connsiteX156" fmla="*/ 458710 w 720000"/>
              <a:gd name="connsiteY156" fmla="*/ 177664 h 719934"/>
              <a:gd name="connsiteX157" fmla="*/ 448146 w 720000"/>
              <a:gd name="connsiteY157" fmla="*/ 188229 h 719934"/>
              <a:gd name="connsiteX158" fmla="*/ 437582 w 720000"/>
              <a:gd name="connsiteY158" fmla="*/ 177664 h 719934"/>
              <a:gd name="connsiteX159" fmla="*/ 437582 w 720000"/>
              <a:gd name="connsiteY159" fmla="*/ 119363 h 719934"/>
              <a:gd name="connsiteX160" fmla="*/ 403200 w 720000"/>
              <a:gd name="connsiteY160" fmla="*/ 119363 h 719934"/>
              <a:gd name="connsiteX161" fmla="*/ 403200 w 720000"/>
              <a:gd name="connsiteY161" fmla="*/ 129194 h 719934"/>
              <a:gd name="connsiteX162" fmla="*/ 392636 w 720000"/>
              <a:gd name="connsiteY162" fmla="*/ 139757 h 719934"/>
              <a:gd name="connsiteX163" fmla="*/ 111374 w 720000"/>
              <a:gd name="connsiteY163" fmla="*/ 139757 h 719934"/>
              <a:gd name="connsiteX164" fmla="*/ 100810 w 720000"/>
              <a:gd name="connsiteY164" fmla="*/ 129194 h 719934"/>
              <a:gd name="connsiteX165" fmla="*/ 100810 w 720000"/>
              <a:gd name="connsiteY165" fmla="*/ 119363 h 719934"/>
              <a:gd name="connsiteX166" fmla="*/ 66426 w 720000"/>
              <a:gd name="connsiteY166" fmla="*/ 119363 h 719934"/>
              <a:gd name="connsiteX167" fmla="*/ 66426 w 720000"/>
              <a:gd name="connsiteY167" fmla="*/ 411515 h 719934"/>
              <a:gd name="connsiteX168" fmla="*/ 55862 w 720000"/>
              <a:gd name="connsiteY168" fmla="*/ 422079 h 719934"/>
              <a:gd name="connsiteX169" fmla="*/ 45298 w 720000"/>
              <a:gd name="connsiteY169" fmla="*/ 411515 h 719934"/>
              <a:gd name="connsiteX170" fmla="*/ 45298 w 720000"/>
              <a:gd name="connsiteY170" fmla="*/ 108800 h 719934"/>
              <a:gd name="connsiteX171" fmla="*/ 55862 w 720000"/>
              <a:gd name="connsiteY171" fmla="*/ 98236 h 719934"/>
              <a:gd name="connsiteX172" fmla="*/ 100810 w 720000"/>
              <a:gd name="connsiteY172" fmla="*/ 98236 h 719934"/>
              <a:gd name="connsiteX173" fmla="*/ 100810 w 720000"/>
              <a:gd name="connsiteY173" fmla="*/ 82194 h 719934"/>
              <a:gd name="connsiteX174" fmla="*/ 252005 w 720000"/>
              <a:gd name="connsiteY174" fmla="*/ 21128 h 719934"/>
              <a:gd name="connsiteX175" fmla="*/ 215077 w 720000"/>
              <a:gd name="connsiteY175" fmla="*/ 50064 h 719934"/>
              <a:gd name="connsiteX176" fmla="*/ 204817 w 720000"/>
              <a:gd name="connsiteY176" fmla="*/ 58112 h 719934"/>
              <a:gd name="connsiteX177" fmla="*/ 121937 w 720000"/>
              <a:gd name="connsiteY177" fmla="*/ 58112 h 719934"/>
              <a:gd name="connsiteX178" fmla="*/ 121937 w 720000"/>
              <a:gd name="connsiteY178" fmla="*/ 118631 h 719934"/>
              <a:gd name="connsiteX179" fmla="*/ 382072 w 720000"/>
              <a:gd name="connsiteY179" fmla="*/ 118631 h 719934"/>
              <a:gd name="connsiteX180" fmla="*/ 382072 w 720000"/>
              <a:gd name="connsiteY180" fmla="*/ 58112 h 719934"/>
              <a:gd name="connsiteX181" fmla="*/ 299192 w 720000"/>
              <a:gd name="connsiteY181" fmla="*/ 58112 h 719934"/>
              <a:gd name="connsiteX182" fmla="*/ 288932 w 720000"/>
              <a:gd name="connsiteY182" fmla="*/ 50064 h 719934"/>
              <a:gd name="connsiteX183" fmla="*/ 252005 w 720000"/>
              <a:gd name="connsiteY183" fmla="*/ 21128 h 719934"/>
              <a:gd name="connsiteX184" fmla="*/ 252005 w 720000"/>
              <a:gd name="connsiteY184" fmla="*/ 0 h 719934"/>
              <a:gd name="connsiteX185" fmla="*/ 306864 w 720000"/>
              <a:gd name="connsiteY185" fmla="*/ 36984 h 719934"/>
              <a:gd name="connsiteX186" fmla="*/ 392636 w 720000"/>
              <a:gd name="connsiteY186" fmla="*/ 36984 h 719934"/>
              <a:gd name="connsiteX187" fmla="*/ 403200 w 720000"/>
              <a:gd name="connsiteY187" fmla="*/ 47548 h 719934"/>
              <a:gd name="connsiteX188" fmla="*/ 403200 w 720000"/>
              <a:gd name="connsiteY188" fmla="*/ 61066 h 719934"/>
              <a:gd name="connsiteX189" fmla="*/ 493446 w 720000"/>
              <a:gd name="connsiteY189" fmla="*/ 61066 h 719934"/>
              <a:gd name="connsiteX190" fmla="*/ 504009 w 720000"/>
              <a:gd name="connsiteY190" fmla="*/ 71630 h 719934"/>
              <a:gd name="connsiteX191" fmla="*/ 504009 w 720000"/>
              <a:gd name="connsiteY191" fmla="*/ 235766 h 719934"/>
              <a:gd name="connsiteX192" fmla="*/ 532676 w 720000"/>
              <a:gd name="connsiteY192" fmla="*/ 231342 h 719934"/>
              <a:gd name="connsiteX193" fmla="*/ 532729 w 720000"/>
              <a:gd name="connsiteY193" fmla="*/ 231343 h 719934"/>
              <a:gd name="connsiteX194" fmla="*/ 532783 w 720000"/>
              <a:gd name="connsiteY194" fmla="*/ 231342 h 719934"/>
              <a:gd name="connsiteX195" fmla="*/ 627771 w 720000"/>
              <a:gd name="connsiteY195" fmla="*/ 326331 h 719934"/>
              <a:gd name="connsiteX196" fmla="*/ 627771 w 720000"/>
              <a:gd name="connsiteY196" fmla="*/ 326437 h 719934"/>
              <a:gd name="connsiteX197" fmla="*/ 627771 w 720000"/>
              <a:gd name="connsiteY197" fmla="*/ 362797 h 719934"/>
              <a:gd name="connsiteX198" fmla="*/ 627771 w 720000"/>
              <a:gd name="connsiteY198" fmla="*/ 398981 h 719934"/>
              <a:gd name="connsiteX199" fmla="*/ 582326 w 720000"/>
              <a:gd name="connsiteY199" fmla="*/ 479989 h 719934"/>
              <a:gd name="connsiteX200" fmla="*/ 720000 w 720000"/>
              <a:gd name="connsiteY200" fmla="*/ 654072 h 719934"/>
              <a:gd name="connsiteX201" fmla="*/ 720000 w 720000"/>
              <a:gd name="connsiteY201" fmla="*/ 709370 h 719934"/>
              <a:gd name="connsiteX202" fmla="*/ 709436 w 720000"/>
              <a:gd name="connsiteY202" fmla="*/ 719934 h 719934"/>
              <a:gd name="connsiteX203" fmla="*/ 470134 w 720000"/>
              <a:gd name="connsiteY203" fmla="*/ 719934 h 719934"/>
              <a:gd name="connsiteX204" fmla="*/ 459571 w 720000"/>
              <a:gd name="connsiteY204" fmla="*/ 709370 h 719934"/>
              <a:gd name="connsiteX205" fmla="*/ 470134 w 720000"/>
              <a:gd name="connsiteY205" fmla="*/ 698806 h 719934"/>
              <a:gd name="connsiteX206" fmla="*/ 698876 w 720000"/>
              <a:gd name="connsiteY206" fmla="*/ 698806 h 719934"/>
              <a:gd name="connsiteX207" fmla="*/ 698876 w 720000"/>
              <a:gd name="connsiteY207" fmla="*/ 654072 h 719934"/>
              <a:gd name="connsiteX208" fmla="*/ 648791 w 720000"/>
              <a:gd name="connsiteY208" fmla="*/ 541846 h 719934"/>
              <a:gd name="connsiteX209" fmla="*/ 581117 w 720000"/>
              <a:gd name="connsiteY209" fmla="*/ 501845 h 719934"/>
              <a:gd name="connsiteX210" fmla="*/ 564226 w 720000"/>
              <a:gd name="connsiteY210" fmla="*/ 534663 h 719934"/>
              <a:gd name="connsiteX211" fmla="*/ 586873 w 720000"/>
              <a:gd name="connsiteY211" fmla="*/ 632964 h 719934"/>
              <a:gd name="connsiteX212" fmla="*/ 583710 w 720000"/>
              <a:gd name="connsiteY212" fmla="*/ 643128 h 719934"/>
              <a:gd name="connsiteX213" fmla="*/ 539918 w 720000"/>
              <a:gd name="connsiteY213" fmla="*/ 683209 h 719934"/>
              <a:gd name="connsiteX214" fmla="*/ 532787 w 720000"/>
              <a:gd name="connsiteY214" fmla="*/ 685980 h 719934"/>
              <a:gd name="connsiteX215" fmla="*/ 525654 w 720000"/>
              <a:gd name="connsiteY215" fmla="*/ 683209 h 719934"/>
              <a:gd name="connsiteX216" fmla="*/ 481862 w 720000"/>
              <a:gd name="connsiteY216" fmla="*/ 643128 h 719934"/>
              <a:gd name="connsiteX217" fmla="*/ 478700 w 720000"/>
              <a:gd name="connsiteY217" fmla="*/ 632964 h 719934"/>
              <a:gd name="connsiteX218" fmla="*/ 501346 w 720000"/>
              <a:gd name="connsiteY218" fmla="*/ 534664 h 719934"/>
              <a:gd name="connsiteX219" fmla="*/ 484454 w 720000"/>
              <a:gd name="connsiteY219" fmla="*/ 501845 h 719934"/>
              <a:gd name="connsiteX220" fmla="*/ 452736 w 720000"/>
              <a:gd name="connsiteY220" fmla="*/ 515529 h 719934"/>
              <a:gd name="connsiteX221" fmla="*/ 452383 w 720000"/>
              <a:gd name="connsiteY221" fmla="*/ 515726 h 719934"/>
              <a:gd name="connsiteX222" fmla="*/ 446857 w 720000"/>
              <a:gd name="connsiteY222" fmla="*/ 518941 h 719934"/>
              <a:gd name="connsiteX223" fmla="*/ 444988 w 720000"/>
              <a:gd name="connsiteY223" fmla="*/ 520083 h 719934"/>
              <a:gd name="connsiteX224" fmla="*/ 442527 w 720000"/>
              <a:gd name="connsiteY224" fmla="*/ 521635 h 719934"/>
              <a:gd name="connsiteX225" fmla="*/ 438506 w 720000"/>
              <a:gd name="connsiteY225" fmla="*/ 524304 h 719934"/>
              <a:gd name="connsiteX226" fmla="*/ 436927 w 720000"/>
              <a:gd name="connsiteY226" fmla="*/ 525404 h 719934"/>
              <a:gd name="connsiteX227" fmla="*/ 432729 w 720000"/>
              <a:gd name="connsiteY227" fmla="*/ 528426 h 719934"/>
              <a:gd name="connsiteX228" fmla="*/ 432308 w 720000"/>
              <a:gd name="connsiteY228" fmla="*/ 528734 h 719934"/>
              <a:gd name="connsiteX229" fmla="*/ 427502 w 720000"/>
              <a:gd name="connsiteY229" fmla="*/ 532479 h 719934"/>
              <a:gd name="connsiteX230" fmla="*/ 426801 w 720000"/>
              <a:gd name="connsiteY230" fmla="*/ 533044 h 719934"/>
              <a:gd name="connsiteX231" fmla="*/ 422097 w 720000"/>
              <a:gd name="connsiteY231" fmla="*/ 537010 h 719934"/>
              <a:gd name="connsiteX232" fmla="*/ 421688 w 720000"/>
              <a:gd name="connsiteY232" fmla="*/ 537371 h 719934"/>
              <a:gd name="connsiteX233" fmla="*/ 412437 w 720000"/>
              <a:gd name="connsiteY233" fmla="*/ 546128 h 719934"/>
              <a:gd name="connsiteX234" fmla="*/ 411980 w 720000"/>
              <a:gd name="connsiteY234" fmla="*/ 546594 h 719934"/>
              <a:gd name="connsiteX235" fmla="*/ 403177 w 720000"/>
              <a:gd name="connsiteY235" fmla="*/ 556347 h 719934"/>
              <a:gd name="connsiteX236" fmla="*/ 384397 w 720000"/>
              <a:gd name="connsiteY236" fmla="*/ 584124 h 719934"/>
              <a:gd name="connsiteX237" fmla="*/ 383777 w 720000"/>
              <a:gd name="connsiteY237" fmla="*/ 585306 h 719934"/>
              <a:gd name="connsiteX238" fmla="*/ 381957 w 720000"/>
              <a:gd name="connsiteY238" fmla="*/ 588922 h 719934"/>
              <a:gd name="connsiteX239" fmla="*/ 379613 w 720000"/>
              <a:gd name="connsiteY239" fmla="*/ 593938 h 719934"/>
              <a:gd name="connsiteX240" fmla="*/ 379340 w 720000"/>
              <a:gd name="connsiteY240" fmla="*/ 594545 h 719934"/>
              <a:gd name="connsiteX241" fmla="*/ 370080 w 720000"/>
              <a:gd name="connsiteY241" fmla="*/ 622914 h 719934"/>
              <a:gd name="connsiteX242" fmla="*/ 369995 w 720000"/>
              <a:gd name="connsiteY242" fmla="*/ 623231 h 719934"/>
              <a:gd name="connsiteX243" fmla="*/ 369180 w 720000"/>
              <a:gd name="connsiteY243" fmla="*/ 627219 h 719934"/>
              <a:gd name="connsiteX244" fmla="*/ 368825 w 720000"/>
              <a:gd name="connsiteY244" fmla="*/ 629253 h 719934"/>
              <a:gd name="connsiteX245" fmla="*/ 368191 w 720000"/>
              <a:gd name="connsiteY245" fmla="*/ 633261 h 719934"/>
              <a:gd name="connsiteX246" fmla="*/ 367951 w 720000"/>
              <a:gd name="connsiteY246" fmla="*/ 634945 h 719934"/>
              <a:gd name="connsiteX247" fmla="*/ 367380 w 720000"/>
              <a:gd name="connsiteY247" fmla="*/ 640016 h 719934"/>
              <a:gd name="connsiteX248" fmla="*/ 367236 w 720000"/>
              <a:gd name="connsiteY248" fmla="*/ 641556 h 719934"/>
              <a:gd name="connsiteX249" fmla="*/ 366869 w 720000"/>
              <a:gd name="connsiteY249" fmla="*/ 647012 h 719934"/>
              <a:gd name="connsiteX250" fmla="*/ 366823 w 720000"/>
              <a:gd name="connsiteY250" fmla="*/ 648173 h 719934"/>
              <a:gd name="connsiteX251" fmla="*/ 366691 w 720000"/>
              <a:gd name="connsiteY251" fmla="*/ 654069 h 719934"/>
              <a:gd name="connsiteX252" fmla="*/ 366691 w 720000"/>
              <a:gd name="connsiteY252" fmla="*/ 661540 h 719934"/>
              <a:gd name="connsiteX253" fmla="*/ 366691 w 720000"/>
              <a:gd name="connsiteY253" fmla="*/ 698805 h 719934"/>
              <a:gd name="connsiteX254" fmla="*/ 434922 w 720000"/>
              <a:gd name="connsiteY254" fmla="*/ 698805 h 719934"/>
              <a:gd name="connsiteX255" fmla="*/ 445486 w 720000"/>
              <a:gd name="connsiteY255" fmla="*/ 709368 h 719934"/>
              <a:gd name="connsiteX256" fmla="*/ 434922 w 720000"/>
              <a:gd name="connsiteY256" fmla="*/ 719932 h 719934"/>
              <a:gd name="connsiteX257" fmla="*/ 356127 w 720000"/>
              <a:gd name="connsiteY257" fmla="*/ 719932 h 719934"/>
              <a:gd name="connsiteX258" fmla="*/ 345563 w 720000"/>
              <a:gd name="connsiteY258" fmla="*/ 709368 h 719934"/>
              <a:gd name="connsiteX259" fmla="*/ 345563 w 720000"/>
              <a:gd name="connsiteY259" fmla="*/ 672104 h 719934"/>
              <a:gd name="connsiteX260" fmla="*/ 10564 w 720000"/>
              <a:gd name="connsiteY260" fmla="*/ 672104 h 719934"/>
              <a:gd name="connsiteX261" fmla="*/ 0 w 720000"/>
              <a:gd name="connsiteY261" fmla="*/ 661540 h 719934"/>
              <a:gd name="connsiteX262" fmla="*/ 0 w 720000"/>
              <a:gd name="connsiteY262" fmla="*/ 71630 h 719934"/>
              <a:gd name="connsiteX263" fmla="*/ 10564 w 720000"/>
              <a:gd name="connsiteY263" fmla="*/ 61066 h 719934"/>
              <a:gd name="connsiteX264" fmla="*/ 100810 w 720000"/>
              <a:gd name="connsiteY264" fmla="*/ 61066 h 719934"/>
              <a:gd name="connsiteX265" fmla="*/ 100810 w 720000"/>
              <a:gd name="connsiteY265" fmla="*/ 47548 h 719934"/>
              <a:gd name="connsiteX266" fmla="*/ 111374 w 720000"/>
              <a:gd name="connsiteY266" fmla="*/ 36984 h 719934"/>
              <a:gd name="connsiteX267" fmla="*/ 197145 w 720000"/>
              <a:gd name="connsiteY267" fmla="*/ 36984 h 719934"/>
              <a:gd name="connsiteX268" fmla="*/ 252005 w 720000"/>
              <a:gd name="connsiteY268" fmla="*/ 0 h 71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720000" h="719934">
                <a:moveTo>
                  <a:pt x="520911" y="543829"/>
                </a:moveTo>
                <a:lnTo>
                  <a:pt x="500668" y="631703"/>
                </a:lnTo>
                <a:lnTo>
                  <a:pt x="532783" y="661096"/>
                </a:lnTo>
                <a:lnTo>
                  <a:pt x="564896" y="631703"/>
                </a:lnTo>
                <a:lnTo>
                  <a:pt x="544652" y="543829"/>
                </a:lnTo>
                <a:close/>
                <a:moveTo>
                  <a:pt x="530434" y="493908"/>
                </a:moveTo>
                <a:cubicBezTo>
                  <a:pt x="529202" y="493944"/>
                  <a:pt x="527969" y="493976"/>
                  <a:pt x="526737" y="494039"/>
                </a:cubicBezTo>
                <a:cubicBezTo>
                  <a:pt x="526307" y="494062"/>
                  <a:pt x="525875" y="494080"/>
                  <a:pt x="525446" y="494107"/>
                </a:cubicBezTo>
                <a:cubicBezTo>
                  <a:pt x="523651" y="494214"/>
                  <a:pt x="521853" y="494358"/>
                  <a:pt x="520058" y="494524"/>
                </a:cubicBezTo>
                <a:cubicBezTo>
                  <a:pt x="519345" y="494592"/>
                  <a:pt x="518630" y="494665"/>
                  <a:pt x="517917" y="494741"/>
                </a:cubicBezTo>
                <a:cubicBezTo>
                  <a:pt x="516576" y="494884"/>
                  <a:pt x="515236" y="495049"/>
                  <a:pt x="513895" y="495223"/>
                </a:cubicBezTo>
                <a:cubicBezTo>
                  <a:pt x="512585" y="495398"/>
                  <a:pt x="511280" y="495586"/>
                  <a:pt x="509973" y="495790"/>
                </a:cubicBezTo>
                <a:cubicBezTo>
                  <a:pt x="509394" y="495880"/>
                  <a:pt x="508816" y="495976"/>
                  <a:pt x="508237" y="496071"/>
                </a:cubicBezTo>
                <a:cubicBezTo>
                  <a:pt x="507320" y="496226"/>
                  <a:pt x="506403" y="496382"/>
                  <a:pt x="505487" y="496551"/>
                </a:cubicBezTo>
                <a:lnTo>
                  <a:pt x="518945" y="522700"/>
                </a:lnTo>
                <a:lnTo>
                  <a:pt x="546615" y="522700"/>
                </a:lnTo>
                <a:lnTo>
                  <a:pt x="560075" y="496548"/>
                </a:lnTo>
                <a:cubicBezTo>
                  <a:pt x="559164" y="496379"/>
                  <a:pt x="558253" y="496223"/>
                  <a:pt x="557340" y="496071"/>
                </a:cubicBezTo>
                <a:cubicBezTo>
                  <a:pt x="556752" y="495974"/>
                  <a:pt x="556164" y="495879"/>
                  <a:pt x="555577" y="495787"/>
                </a:cubicBezTo>
                <a:cubicBezTo>
                  <a:pt x="554279" y="495583"/>
                  <a:pt x="552979" y="495395"/>
                  <a:pt x="551679" y="495223"/>
                </a:cubicBezTo>
                <a:cubicBezTo>
                  <a:pt x="550334" y="495046"/>
                  <a:pt x="548990" y="494881"/>
                  <a:pt x="547644" y="494739"/>
                </a:cubicBezTo>
                <a:cubicBezTo>
                  <a:pt x="546932" y="494664"/>
                  <a:pt x="546219" y="494592"/>
                  <a:pt x="545507" y="494524"/>
                </a:cubicBezTo>
                <a:cubicBezTo>
                  <a:pt x="543711" y="494358"/>
                  <a:pt x="541914" y="494214"/>
                  <a:pt x="540116" y="494107"/>
                </a:cubicBezTo>
                <a:cubicBezTo>
                  <a:pt x="539686" y="494080"/>
                  <a:pt x="539254" y="494062"/>
                  <a:pt x="538825" y="494039"/>
                </a:cubicBezTo>
                <a:cubicBezTo>
                  <a:pt x="537594" y="493976"/>
                  <a:pt x="536360" y="493944"/>
                  <a:pt x="535128" y="493908"/>
                </a:cubicBezTo>
                <a:cubicBezTo>
                  <a:pt x="534347" y="493927"/>
                  <a:pt x="533569" y="493967"/>
                  <a:pt x="532781" y="493967"/>
                </a:cubicBezTo>
                <a:cubicBezTo>
                  <a:pt x="531994" y="493967"/>
                  <a:pt x="531218" y="493928"/>
                  <a:pt x="530434" y="493908"/>
                </a:cubicBezTo>
                <a:close/>
                <a:moveTo>
                  <a:pt x="458710" y="458350"/>
                </a:moveTo>
                <a:lnTo>
                  <a:pt x="458710" y="488836"/>
                </a:lnTo>
                <a:cubicBezTo>
                  <a:pt x="466522" y="485408"/>
                  <a:pt x="474595" y="482474"/>
                  <a:pt x="482882" y="480089"/>
                </a:cubicBezTo>
                <a:lnTo>
                  <a:pt x="482882" y="479760"/>
                </a:lnTo>
                <a:cubicBezTo>
                  <a:pt x="473654" y="474041"/>
                  <a:pt x="465482" y="466783"/>
                  <a:pt x="458710" y="458350"/>
                </a:cubicBezTo>
                <a:close/>
                <a:moveTo>
                  <a:pt x="246399" y="389025"/>
                </a:moveTo>
                <a:lnTo>
                  <a:pt x="190568" y="462126"/>
                </a:lnTo>
                <a:cubicBezTo>
                  <a:pt x="206046" y="471738"/>
                  <a:pt x="223710" y="476773"/>
                  <a:pt x="242232" y="476773"/>
                </a:cubicBezTo>
                <a:cubicBezTo>
                  <a:pt x="292849" y="476773"/>
                  <a:pt x="334666" y="438302"/>
                  <a:pt x="339976" y="389066"/>
                </a:cubicBezTo>
                <a:lnTo>
                  <a:pt x="325606" y="389061"/>
                </a:lnTo>
                <a:close/>
                <a:moveTo>
                  <a:pt x="547419" y="332602"/>
                </a:moveTo>
                <a:cubicBezTo>
                  <a:pt x="533679" y="347910"/>
                  <a:pt x="505947" y="370039"/>
                  <a:pt x="458921" y="373023"/>
                </a:cubicBezTo>
                <a:lnTo>
                  <a:pt x="458921" y="398981"/>
                </a:lnTo>
                <a:cubicBezTo>
                  <a:pt x="458921" y="400100"/>
                  <a:pt x="458956" y="401213"/>
                  <a:pt x="459005" y="402319"/>
                </a:cubicBezTo>
                <a:cubicBezTo>
                  <a:pt x="459019" y="402637"/>
                  <a:pt x="459036" y="402955"/>
                  <a:pt x="459054" y="403273"/>
                </a:cubicBezTo>
                <a:cubicBezTo>
                  <a:pt x="459108" y="404185"/>
                  <a:pt x="459177" y="405094"/>
                  <a:pt x="459263" y="405997"/>
                </a:cubicBezTo>
                <a:cubicBezTo>
                  <a:pt x="459294" y="406319"/>
                  <a:pt x="459323" y="406641"/>
                  <a:pt x="459358" y="406961"/>
                </a:cubicBezTo>
                <a:cubicBezTo>
                  <a:pt x="459451" y="407835"/>
                  <a:pt x="459565" y="408701"/>
                  <a:pt x="459689" y="409564"/>
                </a:cubicBezTo>
                <a:cubicBezTo>
                  <a:pt x="459760" y="410055"/>
                  <a:pt x="459838" y="410543"/>
                  <a:pt x="459918" y="411032"/>
                </a:cubicBezTo>
                <a:cubicBezTo>
                  <a:pt x="460004" y="411558"/>
                  <a:pt x="460101" y="412079"/>
                  <a:pt x="460198" y="412600"/>
                </a:cubicBezTo>
                <a:cubicBezTo>
                  <a:pt x="460403" y="413687"/>
                  <a:pt x="460631" y="414766"/>
                  <a:pt x="460883" y="415838"/>
                </a:cubicBezTo>
                <a:cubicBezTo>
                  <a:pt x="460940" y="416079"/>
                  <a:pt x="460992" y="416326"/>
                  <a:pt x="461051" y="416567"/>
                </a:cubicBezTo>
                <a:cubicBezTo>
                  <a:pt x="461227" y="417275"/>
                  <a:pt x="461414" y="417981"/>
                  <a:pt x="461610" y="418684"/>
                </a:cubicBezTo>
                <a:cubicBezTo>
                  <a:pt x="461656" y="418850"/>
                  <a:pt x="461704" y="419014"/>
                  <a:pt x="461750" y="419179"/>
                </a:cubicBezTo>
                <a:cubicBezTo>
                  <a:pt x="467195" y="438222"/>
                  <a:pt x="480226" y="454597"/>
                  <a:pt x="498397" y="464241"/>
                </a:cubicBezTo>
                <a:cubicBezTo>
                  <a:pt x="498652" y="464379"/>
                  <a:pt x="498885" y="464542"/>
                  <a:pt x="499126" y="464695"/>
                </a:cubicBezTo>
                <a:cubicBezTo>
                  <a:pt x="508428" y="469479"/>
                  <a:pt x="518865" y="472345"/>
                  <a:pt x="529925" y="472770"/>
                </a:cubicBezTo>
                <a:cubicBezTo>
                  <a:pt x="530829" y="472744"/>
                  <a:pt x="531731" y="472711"/>
                  <a:pt x="532638" y="472698"/>
                </a:cubicBezTo>
                <a:cubicBezTo>
                  <a:pt x="532734" y="472696"/>
                  <a:pt x="532831" y="472696"/>
                  <a:pt x="532926" y="472698"/>
                </a:cubicBezTo>
                <a:cubicBezTo>
                  <a:pt x="533833" y="472711"/>
                  <a:pt x="534735" y="472744"/>
                  <a:pt x="535639" y="472770"/>
                </a:cubicBezTo>
                <a:cubicBezTo>
                  <a:pt x="575045" y="471261"/>
                  <a:pt x="606642" y="438751"/>
                  <a:pt x="606643" y="398981"/>
                </a:cubicBezTo>
                <a:lnTo>
                  <a:pt x="606643" y="372645"/>
                </a:lnTo>
                <a:cubicBezTo>
                  <a:pt x="575808" y="368558"/>
                  <a:pt x="557105" y="347686"/>
                  <a:pt x="547419" y="332602"/>
                </a:cubicBezTo>
                <a:close/>
                <a:moveTo>
                  <a:pt x="168213" y="283623"/>
                </a:moveTo>
                <a:cubicBezTo>
                  <a:pt x="139056" y="306362"/>
                  <a:pt x="121938" y="341084"/>
                  <a:pt x="121938" y="378457"/>
                </a:cubicBezTo>
                <a:cubicBezTo>
                  <a:pt x="121938" y="412356"/>
                  <a:pt x="135861" y="443966"/>
                  <a:pt x="160480" y="466708"/>
                </a:cubicBezTo>
                <a:lnTo>
                  <a:pt x="167073" y="458076"/>
                </a:lnTo>
                <a:cubicBezTo>
                  <a:pt x="167078" y="458071"/>
                  <a:pt x="167081" y="458065"/>
                  <a:pt x="167085" y="458060"/>
                </a:cubicBezTo>
                <a:lnTo>
                  <a:pt x="228299" y="377912"/>
                </a:lnTo>
                <a:close/>
                <a:moveTo>
                  <a:pt x="532728" y="252475"/>
                </a:moveTo>
                <a:cubicBezTo>
                  <a:pt x="520536" y="252483"/>
                  <a:pt x="509035" y="255477"/>
                  <a:pt x="498891" y="260739"/>
                </a:cubicBezTo>
                <a:cubicBezTo>
                  <a:pt x="498725" y="260841"/>
                  <a:pt x="498570" y="260955"/>
                  <a:pt x="498398" y="261046"/>
                </a:cubicBezTo>
                <a:cubicBezTo>
                  <a:pt x="482425" y="269527"/>
                  <a:pt x="470421" y="283209"/>
                  <a:pt x="464052" y="299335"/>
                </a:cubicBezTo>
                <a:cubicBezTo>
                  <a:pt x="464047" y="299351"/>
                  <a:pt x="464040" y="299365"/>
                  <a:pt x="464034" y="299380"/>
                </a:cubicBezTo>
                <a:cubicBezTo>
                  <a:pt x="463183" y="301540"/>
                  <a:pt x="462438" y="303745"/>
                  <a:pt x="461792" y="305987"/>
                </a:cubicBezTo>
                <a:cubicBezTo>
                  <a:pt x="461722" y="306230"/>
                  <a:pt x="461652" y="306475"/>
                  <a:pt x="461584" y="306720"/>
                </a:cubicBezTo>
                <a:cubicBezTo>
                  <a:pt x="461401" y="307375"/>
                  <a:pt x="461227" y="308032"/>
                  <a:pt x="461064" y="308694"/>
                </a:cubicBezTo>
                <a:cubicBezTo>
                  <a:pt x="460973" y="309064"/>
                  <a:pt x="460892" y="309436"/>
                  <a:pt x="460807" y="309808"/>
                </a:cubicBezTo>
                <a:cubicBezTo>
                  <a:pt x="460590" y="310746"/>
                  <a:pt x="460392" y="311688"/>
                  <a:pt x="460213" y="312636"/>
                </a:cubicBezTo>
                <a:cubicBezTo>
                  <a:pt x="460108" y="313194"/>
                  <a:pt x="460005" y="313752"/>
                  <a:pt x="459912" y="314315"/>
                </a:cubicBezTo>
                <a:cubicBezTo>
                  <a:pt x="459835" y="314784"/>
                  <a:pt x="459760" y="315256"/>
                  <a:pt x="459691" y="315728"/>
                </a:cubicBezTo>
                <a:cubicBezTo>
                  <a:pt x="459563" y="316620"/>
                  <a:pt x="459447" y="317515"/>
                  <a:pt x="459350" y="318418"/>
                </a:cubicBezTo>
                <a:cubicBezTo>
                  <a:pt x="459319" y="318708"/>
                  <a:pt x="459292" y="319002"/>
                  <a:pt x="459264" y="319293"/>
                </a:cubicBezTo>
                <a:cubicBezTo>
                  <a:pt x="459178" y="320206"/>
                  <a:pt x="459108" y="321122"/>
                  <a:pt x="459054" y="322045"/>
                </a:cubicBezTo>
                <a:cubicBezTo>
                  <a:pt x="459036" y="322360"/>
                  <a:pt x="459019" y="322676"/>
                  <a:pt x="459005" y="322993"/>
                </a:cubicBezTo>
                <a:cubicBezTo>
                  <a:pt x="458956" y="324099"/>
                  <a:pt x="458921" y="325213"/>
                  <a:pt x="458921" y="326333"/>
                </a:cubicBezTo>
                <a:lnTo>
                  <a:pt x="458921" y="351846"/>
                </a:lnTo>
                <a:cubicBezTo>
                  <a:pt x="517602" y="347483"/>
                  <a:pt x="539424" y="308321"/>
                  <a:pt x="539649" y="307904"/>
                </a:cubicBezTo>
                <a:cubicBezTo>
                  <a:pt x="541614" y="304263"/>
                  <a:pt x="545516" y="302101"/>
                  <a:pt x="549647" y="302380"/>
                </a:cubicBezTo>
                <a:cubicBezTo>
                  <a:pt x="553772" y="302656"/>
                  <a:pt x="557360" y="305311"/>
                  <a:pt x="558826" y="309178"/>
                </a:cubicBezTo>
                <a:cubicBezTo>
                  <a:pt x="559431" y="310743"/>
                  <a:pt x="573037" y="344930"/>
                  <a:pt x="606645" y="351239"/>
                </a:cubicBezTo>
                <a:lnTo>
                  <a:pt x="606645" y="326439"/>
                </a:lnTo>
                <a:cubicBezTo>
                  <a:pt x="606645" y="285671"/>
                  <a:pt x="573492" y="252503"/>
                  <a:pt x="532728" y="252475"/>
                </a:cubicBezTo>
                <a:close/>
                <a:moveTo>
                  <a:pt x="242231" y="217490"/>
                </a:moveTo>
                <a:cubicBezTo>
                  <a:pt x="265812" y="217490"/>
                  <a:pt x="288543" y="222478"/>
                  <a:pt x="309785" y="232312"/>
                </a:cubicBezTo>
                <a:cubicBezTo>
                  <a:pt x="315081" y="234763"/>
                  <a:pt x="317385" y="241042"/>
                  <a:pt x="314934" y="246336"/>
                </a:cubicBezTo>
                <a:cubicBezTo>
                  <a:pt x="312484" y="251631"/>
                  <a:pt x="306204" y="253936"/>
                  <a:pt x="300911" y="251485"/>
                </a:cubicBezTo>
                <a:cubicBezTo>
                  <a:pt x="282468" y="242947"/>
                  <a:pt x="262725" y="238617"/>
                  <a:pt x="242231" y="238617"/>
                </a:cubicBezTo>
                <a:cubicBezTo>
                  <a:pt x="218732" y="238617"/>
                  <a:pt x="195836" y="244458"/>
                  <a:pt x="175406" y="255592"/>
                </a:cubicBezTo>
                <a:lnTo>
                  <a:pt x="180059" y="262892"/>
                </a:lnTo>
                <a:cubicBezTo>
                  <a:pt x="180060" y="262894"/>
                  <a:pt x="180062" y="262896"/>
                  <a:pt x="180063" y="262898"/>
                </a:cubicBezTo>
                <a:lnTo>
                  <a:pt x="246971" y="367896"/>
                </a:lnTo>
                <a:lnTo>
                  <a:pt x="351111" y="367943"/>
                </a:lnTo>
                <a:cubicBezTo>
                  <a:pt x="351112" y="367943"/>
                  <a:pt x="351114" y="367943"/>
                  <a:pt x="351115" y="367943"/>
                </a:cubicBezTo>
                <a:lnTo>
                  <a:pt x="381687" y="367957"/>
                </a:lnTo>
                <a:cubicBezTo>
                  <a:pt x="378768" y="328263"/>
                  <a:pt x="359346" y="292102"/>
                  <a:pt x="327394" y="267531"/>
                </a:cubicBezTo>
                <a:cubicBezTo>
                  <a:pt x="322771" y="263975"/>
                  <a:pt x="321904" y="257342"/>
                  <a:pt x="325461" y="252718"/>
                </a:cubicBezTo>
                <a:cubicBezTo>
                  <a:pt x="329016" y="248093"/>
                  <a:pt x="335648" y="247225"/>
                  <a:pt x="340276" y="250783"/>
                </a:cubicBezTo>
                <a:cubicBezTo>
                  <a:pt x="380267" y="281535"/>
                  <a:pt x="403201" y="328073"/>
                  <a:pt x="403203" y="378460"/>
                </a:cubicBezTo>
                <a:cubicBezTo>
                  <a:pt x="403203" y="378539"/>
                  <a:pt x="403201" y="378637"/>
                  <a:pt x="403200" y="378727"/>
                </a:cubicBezTo>
                <a:cubicBezTo>
                  <a:pt x="403148" y="381457"/>
                  <a:pt x="402040" y="384064"/>
                  <a:pt x="400105" y="385998"/>
                </a:cubicBezTo>
                <a:cubicBezTo>
                  <a:pt x="398123" y="387978"/>
                  <a:pt x="395436" y="389090"/>
                  <a:pt x="392636" y="389090"/>
                </a:cubicBezTo>
                <a:cubicBezTo>
                  <a:pt x="392635" y="389090"/>
                  <a:pt x="392633" y="389090"/>
                  <a:pt x="392632" y="389090"/>
                </a:cubicBezTo>
                <a:lnTo>
                  <a:pt x="361175" y="389076"/>
                </a:lnTo>
                <a:cubicBezTo>
                  <a:pt x="355780" y="449972"/>
                  <a:pt x="304501" y="497899"/>
                  <a:pt x="242233" y="497899"/>
                </a:cubicBezTo>
                <a:cubicBezTo>
                  <a:pt x="219025" y="497899"/>
                  <a:pt x="196925" y="491379"/>
                  <a:pt x="177702" y="478972"/>
                </a:cubicBezTo>
                <a:lnTo>
                  <a:pt x="170536" y="488353"/>
                </a:lnTo>
                <a:cubicBezTo>
                  <a:pt x="168828" y="490592"/>
                  <a:pt x="166298" y="492054"/>
                  <a:pt x="163508" y="492417"/>
                </a:cubicBezTo>
                <a:cubicBezTo>
                  <a:pt x="163051" y="492476"/>
                  <a:pt x="162595" y="492506"/>
                  <a:pt x="162141" y="492506"/>
                </a:cubicBezTo>
                <a:cubicBezTo>
                  <a:pt x="159811" y="492506"/>
                  <a:pt x="157531" y="491735"/>
                  <a:pt x="155669" y="490291"/>
                </a:cubicBezTo>
                <a:cubicBezTo>
                  <a:pt x="120805" y="463270"/>
                  <a:pt x="100810" y="422508"/>
                  <a:pt x="100810" y="378457"/>
                </a:cubicBezTo>
                <a:cubicBezTo>
                  <a:pt x="100810" y="333836"/>
                  <a:pt x="121573" y="292443"/>
                  <a:pt x="156824" y="265748"/>
                </a:cubicBezTo>
                <a:lnTo>
                  <a:pt x="151736" y="257766"/>
                </a:lnTo>
                <a:cubicBezTo>
                  <a:pt x="148617" y="252870"/>
                  <a:pt x="150032" y="246373"/>
                  <a:pt x="154908" y="243219"/>
                </a:cubicBezTo>
                <a:cubicBezTo>
                  <a:pt x="180928" y="226387"/>
                  <a:pt x="211124" y="217490"/>
                  <a:pt x="242231" y="217490"/>
                </a:cubicBezTo>
                <a:close/>
                <a:moveTo>
                  <a:pt x="21128" y="82194"/>
                </a:moveTo>
                <a:lnTo>
                  <a:pt x="21128" y="650978"/>
                </a:lnTo>
                <a:lnTo>
                  <a:pt x="345594" y="650978"/>
                </a:lnTo>
                <a:cubicBezTo>
                  <a:pt x="345597" y="650784"/>
                  <a:pt x="345612" y="650591"/>
                  <a:pt x="345616" y="650399"/>
                </a:cubicBezTo>
                <a:cubicBezTo>
                  <a:pt x="345660" y="648413"/>
                  <a:pt x="345737" y="646433"/>
                  <a:pt x="345853" y="644461"/>
                </a:cubicBezTo>
                <a:cubicBezTo>
                  <a:pt x="345898" y="643666"/>
                  <a:pt x="345960" y="642872"/>
                  <a:pt x="346016" y="642078"/>
                </a:cubicBezTo>
                <a:cubicBezTo>
                  <a:pt x="346097" y="640964"/>
                  <a:pt x="346190" y="639850"/>
                  <a:pt x="346294" y="638741"/>
                </a:cubicBezTo>
                <a:cubicBezTo>
                  <a:pt x="346524" y="636221"/>
                  <a:pt x="346809" y="633711"/>
                  <a:pt x="347151" y="631212"/>
                </a:cubicBezTo>
                <a:lnTo>
                  <a:pt x="55862" y="631212"/>
                </a:lnTo>
                <a:cubicBezTo>
                  <a:pt x="50027" y="631212"/>
                  <a:pt x="45298" y="626483"/>
                  <a:pt x="45298" y="620648"/>
                </a:cubicBezTo>
                <a:lnTo>
                  <a:pt x="45298" y="446726"/>
                </a:lnTo>
                <a:cubicBezTo>
                  <a:pt x="45298" y="440891"/>
                  <a:pt x="50027" y="436162"/>
                  <a:pt x="55862" y="436162"/>
                </a:cubicBezTo>
                <a:cubicBezTo>
                  <a:pt x="61698" y="436162"/>
                  <a:pt x="66426" y="440891"/>
                  <a:pt x="66426" y="446726"/>
                </a:cubicBezTo>
                <a:lnTo>
                  <a:pt x="66426" y="610084"/>
                </a:lnTo>
                <a:lnTo>
                  <a:pt x="351454" y="610084"/>
                </a:lnTo>
                <a:cubicBezTo>
                  <a:pt x="354408" y="599217"/>
                  <a:pt x="358465" y="588622"/>
                  <a:pt x="363590" y="578392"/>
                </a:cubicBezTo>
                <a:cubicBezTo>
                  <a:pt x="364059" y="577448"/>
                  <a:pt x="364538" y="576511"/>
                  <a:pt x="365024" y="575576"/>
                </a:cubicBezTo>
                <a:cubicBezTo>
                  <a:pt x="365371" y="574913"/>
                  <a:pt x="365708" y="574243"/>
                  <a:pt x="366063" y="573582"/>
                </a:cubicBezTo>
                <a:cubicBezTo>
                  <a:pt x="375782" y="555440"/>
                  <a:pt x="388696" y="538855"/>
                  <a:pt x="404260" y="524538"/>
                </a:cubicBezTo>
                <a:cubicBezTo>
                  <a:pt x="404278" y="524520"/>
                  <a:pt x="404298" y="524503"/>
                  <a:pt x="404316" y="524484"/>
                </a:cubicBezTo>
                <a:cubicBezTo>
                  <a:pt x="404474" y="524341"/>
                  <a:pt x="404634" y="524199"/>
                  <a:pt x="404792" y="524056"/>
                </a:cubicBezTo>
                <a:cubicBezTo>
                  <a:pt x="414781" y="514866"/>
                  <a:pt x="425780" y="506680"/>
                  <a:pt x="437582" y="499684"/>
                </a:cubicBezTo>
                <a:lnTo>
                  <a:pt x="437582" y="362809"/>
                </a:lnTo>
                <a:lnTo>
                  <a:pt x="437582" y="326438"/>
                </a:lnTo>
                <a:lnTo>
                  <a:pt x="437582" y="212879"/>
                </a:lnTo>
                <a:cubicBezTo>
                  <a:pt x="437582" y="207045"/>
                  <a:pt x="442310" y="202315"/>
                  <a:pt x="448146" y="202315"/>
                </a:cubicBezTo>
                <a:cubicBezTo>
                  <a:pt x="453982" y="202315"/>
                  <a:pt x="458710" y="207045"/>
                  <a:pt x="458710" y="212878"/>
                </a:cubicBezTo>
                <a:lnTo>
                  <a:pt x="458710" y="266765"/>
                </a:lnTo>
                <a:cubicBezTo>
                  <a:pt x="465492" y="258376"/>
                  <a:pt x="473664" y="251154"/>
                  <a:pt x="482882" y="245466"/>
                </a:cubicBezTo>
                <a:lnTo>
                  <a:pt x="482882" y="82194"/>
                </a:lnTo>
                <a:lnTo>
                  <a:pt x="403200" y="82194"/>
                </a:lnTo>
                <a:lnTo>
                  <a:pt x="403200" y="98235"/>
                </a:lnTo>
                <a:lnTo>
                  <a:pt x="448146" y="98235"/>
                </a:lnTo>
                <a:cubicBezTo>
                  <a:pt x="453982" y="98235"/>
                  <a:pt x="458710" y="102964"/>
                  <a:pt x="458710" y="108799"/>
                </a:cubicBezTo>
                <a:lnTo>
                  <a:pt x="458710" y="177664"/>
                </a:lnTo>
                <a:cubicBezTo>
                  <a:pt x="458710" y="183499"/>
                  <a:pt x="453982" y="188229"/>
                  <a:pt x="448146" y="188229"/>
                </a:cubicBezTo>
                <a:cubicBezTo>
                  <a:pt x="442310" y="188229"/>
                  <a:pt x="437582" y="183499"/>
                  <a:pt x="437582" y="177664"/>
                </a:cubicBezTo>
                <a:lnTo>
                  <a:pt x="437582" y="119363"/>
                </a:lnTo>
                <a:lnTo>
                  <a:pt x="403200" y="119363"/>
                </a:lnTo>
                <a:lnTo>
                  <a:pt x="403200" y="129194"/>
                </a:lnTo>
                <a:cubicBezTo>
                  <a:pt x="403200" y="135028"/>
                  <a:pt x="398472" y="139757"/>
                  <a:pt x="392636" y="139757"/>
                </a:cubicBezTo>
                <a:lnTo>
                  <a:pt x="111374" y="139757"/>
                </a:lnTo>
                <a:cubicBezTo>
                  <a:pt x="105539" y="139757"/>
                  <a:pt x="100810" y="135028"/>
                  <a:pt x="100810" y="129194"/>
                </a:cubicBezTo>
                <a:lnTo>
                  <a:pt x="100810" y="119363"/>
                </a:lnTo>
                <a:lnTo>
                  <a:pt x="66426" y="119363"/>
                </a:lnTo>
                <a:lnTo>
                  <a:pt x="66426" y="411515"/>
                </a:lnTo>
                <a:cubicBezTo>
                  <a:pt x="66426" y="417349"/>
                  <a:pt x="61698" y="422079"/>
                  <a:pt x="55862" y="422079"/>
                </a:cubicBezTo>
                <a:cubicBezTo>
                  <a:pt x="50027" y="422079"/>
                  <a:pt x="45298" y="417349"/>
                  <a:pt x="45298" y="411515"/>
                </a:cubicBezTo>
                <a:lnTo>
                  <a:pt x="45298" y="108800"/>
                </a:lnTo>
                <a:cubicBezTo>
                  <a:pt x="45298" y="102966"/>
                  <a:pt x="50027" y="98236"/>
                  <a:pt x="55862" y="98236"/>
                </a:cubicBezTo>
                <a:lnTo>
                  <a:pt x="100810" y="98236"/>
                </a:lnTo>
                <a:lnTo>
                  <a:pt x="100810" y="82194"/>
                </a:lnTo>
                <a:close/>
                <a:moveTo>
                  <a:pt x="252005" y="21128"/>
                </a:moveTo>
                <a:cubicBezTo>
                  <a:pt x="234440" y="21128"/>
                  <a:pt x="219256" y="33027"/>
                  <a:pt x="215077" y="50064"/>
                </a:cubicBezTo>
                <a:cubicBezTo>
                  <a:pt x="213918" y="54789"/>
                  <a:pt x="209683" y="58112"/>
                  <a:pt x="204817" y="58112"/>
                </a:cubicBezTo>
                <a:lnTo>
                  <a:pt x="121937" y="58112"/>
                </a:lnTo>
                <a:lnTo>
                  <a:pt x="121937" y="118631"/>
                </a:lnTo>
                <a:lnTo>
                  <a:pt x="382072" y="118631"/>
                </a:lnTo>
                <a:lnTo>
                  <a:pt x="382072" y="58112"/>
                </a:lnTo>
                <a:lnTo>
                  <a:pt x="299192" y="58112"/>
                </a:lnTo>
                <a:cubicBezTo>
                  <a:pt x="294326" y="58112"/>
                  <a:pt x="290089" y="54789"/>
                  <a:pt x="288932" y="50064"/>
                </a:cubicBezTo>
                <a:cubicBezTo>
                  <a:pt x="284753" y="33027"/>
                  <a:pt x="269569" y="21128"/>
                  <a:pt x="252005" y="21128"/>
                </a:cubicBezTo>
                <a:close/>
                <a:moveTo>
                  <a:pt x="252005" y="0"/>
                </a:moveTo>
                <a:cubicBezTo>
                  <a:pt x="276468" y="0"/>
                  <a:pt x="297967" y="14846"/>
                  <a:pt x="306864" y="36984"/>
                </a:cubicBezTo>
                <a:lnTo>
                  <a:pt x="392636" y="36984"/>
                </a:lnTo>
                <a:cubicBezTo>
                  <a:pt x="398472" y="36984"/>
                  <a:pt x="403200" y="41714"/>
                  <a:pt x="403200" y="47548"/>
                </a:cubicBezTo>
                <a:lnTo>
                  <a:pt x="403200" y="61066"/>
                </a:lnTo>
                <a:lnTo>
                  <a:pt x="493446" y="61066"/>
                </a:lnTo>
                <a:cubicBezTo>
                  <a:pt x="499280" y="61066"/>
                  <a:pt x="504009" y="65796"/>
                  <a:pt x="504009" y="71630"/>
                </a:cubicBezTo>
                <a:lnTo>
                  <a:pt x="504009" y="235766"/>
                </a:lnTo>
                <a:cubicBezTo>
                  <a:pt x="513060" y="232899"/>
                  <a:pt x="522689" y="231342"/>
                  <a:pt x="532676" y="231342"/>
                </a:cubicBezTo>
                <a:cubicBezTo>
                  <a:pt x="532694" y="231342"/>
                  <a:pt x="532711" y="231343"/>
                  <a:pt x="532729" y="231343"/>
                </a:cubicBezTo>
                <a:cubicBezTo>
                  <a:pt x="532748" y="231343"/>
                  <a:pt x="532764" y="231342"/>
                  <a:pt x="532783" y="231342"/>
                </a:cubicBezTo>
                <a:cubicBezTo>
                  <a:pt x="585159" y="231342"/>
                  <a:pt x="627771" y="273954"/>
                  <a:pt x="627771" y="326331"/>
                </a:cubicBezTo>
                <a:lnTo>
                  <a:pt x="627771" y="326437"/>
                </a:lnTo>
                <a:lnTo>
                  <a:pt x="627771" y="362797"/>
                </a:lnTo>
                <a:lnTo>
                  <a:pt x="627771" y="398981"/>
                </a:lnTo>
                <a:cubicBezTo>
                  <a:pt x="627771" y="433216"/>
                  <a:pt x="609563" y="463270"/>
                  <a:pt x="582326" y="479989"/>
                </a:cubicBezTo>
                <a:cubicBezTo>
                  <a:pt x="660674" y="502370"/>
                  <a:pt x="720001" y="573414"/>
                  <a:pt x="720000" y="654072"/>
                </a:cubicBezTo>
                <a:lnTo>
                  <a:pt x="720000" y="709370"/>
                </a:lnTo>
                <a:cubicBezTo>
                  <a:pt x="720000" y="715204"/>
                  <a:pt x="715272" y="719934"/>
                  <a:pt x="709436" y="719934"/>
                </a:cubicBezTo>
                <a:lnTo>
                  <a:pt x="470134" y="719934"/>
                </a:lnTo>
                <a:cubicBezTo>
                  <a:pt x="464298" y="719934"/>
                  <a:pt x="459571" y="715204"/>
                  <a:pt x="459571" y="709370"/>
                </a:cubicBezTo>
                <a:cubicBezTo>
                  <a:pt x="459571" y="703535"/>
                  <a:pt x="464298" y="698806"/>
                  <a:pt x="470134" y="698806"/>
                </a:cubicBezTo>
                <a:lnTo>
                  <a:pt x="698876" y="698806"/>
                </a:lnTo>
                <a:lnTo>
                  <a:pt x="698876" y="654072"/>
                </a:lnTo>
                <a:cubicBezTo>
                  <a:pt x="698876" y="612388"/>
                  <a:pt x="681090" y="572532"/>
                  <a:pt x="648791" y="541846"/>
                </a:cubicBezTo>
                <a:cubicBezTo>
                  <a:pt x="629471" y="523489"/>
                  <a:pt x="606076" y="509816"/>
                  <a:pt x="581117" y="501845"/>
                </a:cubicBezTo>
                <a:lnTo>
                  <a:pt x="564226" y="534663"/>
                </a:lnTo>
                <a:lnTo>
                  <a:pt x="586873" y="632964"/>
                </a:lnTo>
                <a:cubicBezTo>
                  <a:pt x="587728" y="636675"/>
                  <a:pt x="586518" y="640558"/>
                  <a:pt x="583710" y="643128"/>
                </a:cubicBezTo>
                <a:lnTo>
                  <a:pt x="539918" y="683209"/>
                </a:lnTo>
                <a:cubicBezTo>
                  <a:pt x="537901" y="685056"/>
                  <a:pt x="535345" y="685980"/>
                  <a:pt x="532787" y="685980"/>
                </a:cubicBezTo>
                <a:cubicBezTo>
                  <a:pt x="530229" y="685980"/>
                  <a:pt x="527672" y="685057"/>
                  <a:pt x="525654" y="683209"/>
                </a:cubicBezTo>
                <a:lnTo>
                  <a:pt x="481862" y="643128"/>
                </a:lnTo>
                <a:cubicBezTo>
                  <a:pt x="479053" y="640558"/>
                  <a:pt x="477845" y="636674"/>
                  <a:pt x="478700" y="632964"/>
                </a:cubicBezTo>
                <a:lnTo>
                  <a:pt x="501346" y="534664"/>
                </a:lnTo>
                <a:lnTo>
                  <a:pt x="484454" y="501845"/>
                </a:lnTo>
                <a:cubicBezTo>
                  <a:pt x="473512" y="505341"/>
                  <a:pt x="462867" y="509927"/>
                  <a:pt x="452736" y="515529"/>
                </a:cubicBezTo>
                <a:cubicBezTo>
                  <a:pt x="452618" y="515594"/>
                  <a:pt x="452501" y="515660"/>
                  <a:pt x="452383" y="515726"/>
                </a:cubicBezTo>
                <a:cubicBezTo>
                  <a:pt x="450521" y="516763"/>
                  <a:pt x="448682" y="517839"/>
                  <a:pt x="446857" y="518941"/>
                </a:cubicBezTo>
                <a:cubicBezTo>
                  <a:pt x="446232" y="519319"/>
                  <a:pt x="445608" y="519698"/>
                  <a:pt x="444988" y="520083"/>
                </a:cubicBezTo>
                <a:cubicBezTo>
                  <a:pt x="444164" y="520595"/>
                  <a:pt x="443342" y="521109"/>
                  <a:pt x="442527" y="521635"/>
                </a:cubicBezTo>
                <a:cubicBezTo>
                  <a:pt x="441175" y="522507"/>
                  <a:pt x="439834" y="523396"/>
                  <a:pt x="438506" y="524304"/>
                </a:cubicBezTo>
                <a:cubicBezTo>
                  <a:pt x="437976" y="524666"/>
                  <a:pt x="437453" y="525037"/>
                  <a:pt x="436927" y="525404"/>
                </a:cubicBezTo>
                <a:cubicBezTo>
                  <a:pt x="435514" y="526394"/>
                  <a:pt x="434112" y="527395"/>
                  <a:pt x="432729" y="528426"/>
                </a:cubicBezTo>
                <a:cubicBezTo>
                  <a:pt x="432589" y="528530"/>
                  <a:pt x="432447" y="528630"/>
                  <a:pt x="432308" y="528734"/>
                </a:cubicBezTo>
                <a:cubicBezTo>
                  <a:pt x="430683" y="529952"/>
                  <a:pt x="429084" y="531205"/>
                  <a:pt x="427502" y="532479"/>
                </a:cubicBezTo>
                <a:cubicBezTo>
                  <a:pt x="427269" y="532669"/>
                  <a:pt x="427033" y="532856"/>
                  <a:pt x="426801" y="533044"/>
                </a:cubicBezTo>
                <a:cubicBezTo>
                  <a:pt x="425212" y="534339"/>
                  <a:pt x="423641" y="535660"/>
                  <a:pt x="422097" y="537010"/>
                </a:cubicBezTo>
                <a:cubicBezTo>
                  <a:pt x="421959" y="537129"/>
                  <a:pt x="421824" y="537252"/>
                  <a:pt x="421688" y="537371"/>
                </a:cubicBezTo>
                <a:cubicBezTo>
                  <a:pt x="418497" y="540177"/>
                  <a:pt x="415410" y="543099"/>
                  <a:pt x="412437" y="546128"/>
                </a:cubicBezTo>
                <a:cubicBezTo>
                  <a:pt x="412284" y="546284"/>
                  <a:pt x="412132" y="546439"/>
                  <a:pt x="411980" y="546594"/>
                </a:cubicBezTo>
                <a:cubicBezTo>
                  <a:pt x="408923" y="549732"/>
                  <a:pt x="405981" y="552984"/>
                  <a:pt x="403177" y="556347"/>
                </a:cubicBezTo>
                <a:cubicBezTo>
                  <a:pt x="395836" y="565152"/>
                  <a:pt x="389570" y="574449"/>
                  <a:pt x="384397" y="584124"/>
                </a:cubicBezTo>
                <a:cubicBezTo>
                  <a:pt x="384187" y="584517"/>
                  <a:pt x="383982" y="584912"/>
                  <a:pt x="383777" y="585306"/>
                </a:cubicBezTo>
                <a:cubicBezTo>
                  <a:pt x="383148" y="586503"/>
                  <a:pt x="382552" y="587712"/>
                  <a:pt x="381957" y="588922"/>
                </a:cubicBezTo>
                <a:cubicBezTo>
                  <a:pt x="381147" y="590581"/>
                  <a:pt x="380361" y="592252"/>
                  <a:pt x="379613" y="593938"/>
                </a:cubicBezTo>
                <a:cubicBezTo>
                  <a:pt x="379523" y="594142"/>
                  <a:pt x="379430" y="594343"/>
                  <a:pt x="379340" y="594545"/>
                </a:cubicBezTo>
                <a:cubicBezTo>
                  <a:pt x="375335" y="603670"/>
                  <a:pt x="372220" y="613161"/>
                  <a:pt x="370080" y="622914"/>
                </a:cubicBezTo>
                <a:cubicBezTo>
                  <a:pt x="370056" y="623020"/>
                  <a:pt x="370022" y="623124"/>
                  <a:pt x="369995" y="623231"/>
                </a:cubicBezTo>
                <a:cubicBezTo>
                  <a:pt x="369710" y="624559"/>
                  <a:pt x="369429" y="625886"/>
                  <a:pt x="369180" y="627219"/>
                </a:cubicBezTo>
                <a:cubicBezTo>
                  <a:pt x="369053" y="627894"/>
                  <a:pt x="368942" y="628574"/>
                  <a:pt x="368825" y="629253"/>
                </a:cubicBezTo>
                <a:cubicBezTo>
                  <a:pt x="368596" y="630586"/>
                  <a:pt x="368384" y="631921"/>
                  <a:pt x="368191" y="633261"/>
                </a:cubicBezTo>
                <a:cubicBezTo>
                  <a:pt x="368111" y="633823"/>
                  <a:pt x="368025" y="634383"/>
                  <a:pt x="367951" y="634945"/>
                </a:cubicBezTo>
                <a:cubicBezTo>
                  <a:pt x="367728" y="636630"/>
                  <a:pt x="367543" y="638322"/>
                  <a:pt x="367380" y="640016"/>
                </a:cubicBezTo>
                <a:cubicBezTo>
                  <a:pt x="367330" y="640530"/>
                  <a:pt x="367280" y="641041"/>
                  <a:pt x="367236" y="641556"/>
                </a:cubicBezTo>
                <a:cubicBezTo>
                  <a:pt x="367081" y="643370"/>
                  <a:pt x="366956" y="645189"/>
                  <a:pt x="366869" y="647012"/>
                </a:cubicBezTo>
                <a:cubicBezTo>
                  <a:pt x="366851" y="647398"/>
                  <a:pt x="366838" y="647786"/>
                  <a:pt x="366823" y="648173"/>
                </a:cubicBezTo>
                <a:cubicBezTo>
                  <a:pt x="366744" y="650133"/>
                  <a:pt x="366691" y="652099"/>
                  <a:pt x="366691" y="654069"/>
                </a:cubicBezTo>
                <a:lnTo>
                  <a:pt x="366691" y="661540"/>
                </a:lnTo>
                <a:lnTo>
                  <a:pt x="366691" y="698805"/>
                </a:lnTo>
                <a:lnTo>
                  <a:pt x="434922" y="698805"/>
                </a:lnTo>
                <a:cubicBezTo>
                  <a:pt x="440758" y="698805"/>
                  <a:pt x="445486" y="703534"/>
                  <a:pt x="445486" y="709368"/>
                </a:cubicBezTo>
                <a:cubicBezTo>
                  <a:pt x="445486" y="715203"/>
                  <a:pt x="440758" y="719932"/>
                  <a:pt x="434922" y="719932"/>
                </a:cubicBezTo>
                <a:lnTo>
                  <a:pt x="356127" y="719932"/>
                </a:lnTo>
                <a:cubicBezTo>
                  <a:pt x="350291" y="719932"/>
                  <a:pt x="345563" y="715203"/>
                  <a:pt x="345563" y="709368"/>
                </a:cubicBezTo>
                <a:lnTo>
                  <a:pt x="345563" y="672104"/>
                </a:lnTo>
                <a:lnTo>
                  <a:pt x="10564" y="672104"/>
                </a:lnTo>
                <a:cubicBezTo>
                  <a:pt x="4728" y="672104"/>
                  <a:pt x="0" y="667375"/>
                  <a:pt x="0" y="661540"/>
                </a:cubicBezTo>
                <a:lnTo>
                  <a:pt x="0" y="71630"/>
                </a:lnTo>
                <a:cubicBezTo>
                  <a:pt x="0" y="65797"/>
                  <a:pt x="4728" y="61066"/>
                  <a:pt x="10564" y="61066"/>
                </a:cubicBezTo>
                <a:lnTo>
                  <a:pt x="100810" y="61066"/>
                </a:lnTo>
                <a:lnTo>
                  <a:pt x="100810" y="47548"/>
                </a:lnTo>
                <a:cubicBezTo>
                  <a:pt x="100810" y="41714"/>
                  <a:pt x="105539" y="36984"/>
                  <a:pt x="111374" y="36984"/>
                </a:cubicBezTo>
                <a:lnTo>
                  <a:pt x="197145" y="36984"/>
                </a:lnTo>
                <a:cubicBezTo>
                  <a:pt x="206042" y="14844"/>
                  <a:pt x="227542" y="0"/>
                  <a:pt x="252005"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14" name="Объект 2">
            <a:extLst>
              <a:ext uri="{FF2B5EF4-FFF2-40B4-BE49-F238E27FC236}">
                <a16:creationId xmlns:a16="http://schemas.microsoft.com/office/drawing/2014/main" id="{500B1DF1-FD43-418F-8256-52142AB26165}"/>
              </a:ext>
            </a:extLst>
          </p:cNvPr>
          <p:cNvSpPr txBox="1">
            <a:spLocks/>
          </p:cNvSpPr>
          <p:nvPr/>
        </p:nvSpPr>
        <p:spPr>
          <a:xfrm>
            <a:off x="2519828" y="5584851"/>
            <a:ext cx="8246788"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ru-RU" b="1" dirty="0"/>
              <a:t>Изменения в Методике составления сметы контракта, утвержденной приказом Минстроя</a:t>
            </a:r>
          </a:p>
          <a:p>
            <a:pPr marL="0" indent="0">
              <a:spcAft>
                <a:spcPts val="600"/>
              </a:spcAft>
              <a:buNone/>
            </a:pPr>
            <a:r>
              <a:rPr lang="ru-RU" b="1" dirty="0"/>
              <a:t> </a:t>
            </a:r>
            <a:r>
              <a:rPr lang="ru-RU" sz="1200" dirty="0">
                <a:solidFill>
                  <a:schemeClr val="accent6"/>
                </a:solidFill>
              </a:rPr>
              <a:t>Приказ Министерства строительства и жилищно-коммунального хозяйства Российской Федерации от 07.10.2021 № 728/</a:t>
            </a:r>
            <a:r>
              <a:rPr lang="ru-RU" sz="1200" dirty="0" err="1">
                <a:solidFill>
                  <a:schemeClr val="accent6"/>
                </a:solidFill>
              </a:rPr>
              <a:t>пр</a:t>
            </a:r>
            <a:r>
              <a:rPr lang="ru-RU" sz="1200" dirty="0">
                <a:solidFill>
                  <a:schemeClr val="accent6"/>
                </a:solidFill>
              </a:rPr>
              <a:t> </a:t>
            </a:r>
          </a:p>
        </p:txBody>
      </p:sp>
    </p:spTree>
    <p:extLst>
      <p:ext uri="{BB962C8B-B14F-4D97-AF65-F5344CB8AC3E}">
        <p14:creationId xmlns:p14="http://schemas.microsoft.com/office/powerpoint/2010/main" val="1100549066"/>
      </p:ext>
    </p:extLst>
  </p:cSld>
  <p:clrMapOvr>
    <a:masterClrMapping/>
  </p:clrMapOvr>
  <p:transition spd="slow">
    <p:fade thruBlk="1"/>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Autofit/>
          </a:bodyPr>
          <a:lstStyle/>
          <a:p>
            <a:r>
              <a:rPr lang="ru-RU" sz="4000" dirty="0"/>
              <a:t>Изменения в сфере строительства</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2519828" y="1404907"/>
            <a:ext cx="8246788"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ru-RU" b="1" dirty="0"/>
              <a:t>Утверждено Положение о проведении государственной экспертизы проектной документации и государственной экологической экспертизы проектной документации по принципу "одного окна". </a:t>
            </a:r>
          </a:p>
          <a:p>
            <a:pPr marL="0" indent="0">
              <a:spcAft>
                <a:spcPts val="600"/>
              </a:spcAft>
              <a:buNone/>
            </a:pPr>
            <a:r>
              <a:rPr lang="ru-RU" sz="1200" dirty="0">
                <a:solidFill>
                  <a:schemeClr val="accent6"/>
                </a:solidFill>
              </a:rPr>
              <a:t>Постановление Правительства Российской Федерации от 20.12.2021 № 2366 </a:t>
            </a:r>
          </a:p>
        </p:txBody>
      </p:sp>
      <p:sp>
        <p:nvSpPr>
          <p:cNvPr id="6" name="Полилиния 4">
            <a:extLst>
              <a:ext uri="{FF2B5EF4-FFF2-40B4-BE49-F238E27FC236}">
                <a16:creationId xmlns:a16="http://schemas.microsoft.com/office/drawing/2014/main" id="{76B9A865-AAAC-49EB-B9E3-72263C0B8EF5}"/>
              </a:ext>
            </a:extLst>
          </p:cNvPr>
          <p:cNvSpPr>
            <a:spLocks noChangeAspect="1"/>
          </p:cNvSpPr>
          <p:nvPr/>
        </p:nvSpPr>
        <p:spPr>
          <a:xfrm>
            <a:off x="1543050" y="1250112"/>
            <a:ext cx="720000" cy="719934"/>
          </a:xfrm>
          <a:custGeom>
            <a:avLst/>
            <a:gdLst>
              <a:gd name="connsiteX0" fmla="*/ 520911 w 720000"/>
              <a:gd name="connsiteY0" fmla="*/ 543829 h 719934"/>
              <a:gd name="connsiteX1" fmla="*/ 500668 w 720000"/>
              <a:gd name="connsiteY1" fmla="*/ 631703 h 719934"/>
              <a:gd name="connsiteX2" fmla="*/ 532783 w 720000"/>
              <a:gd name="connsiteY2" fmla="*/ 661096 h 719934"/>
              <a:gd name="connsiteX3" fmla="*/ 564896 w 720000"/>
              <a:gd name="connsiteY3" fmla="*/ 631703 h 719934"/>
              <a:gd name="connsiteX4" fmla="*/ 544652 w 720000"/>
              <a:gd name="connsiteY4" fmla="*/ 543829 h 719934"/>
              <a:gd name="connsiteX5" fmla="*/ 530434 w 720000"/>
              <a:gd name="connsiteY5" fmla="*/ 493908 h 719934"/>
              <a:gd name="connsiteX6" fmla="*/ 526737 w 720000"/>
              <a:gd name="connsiteY6" fmla="*/ 494039 h 719934"/>
              <a:gd name="connsiteX7" fmla="*/ 525446 w 720000"/>
              <a:gd name="connsiteY7" fmla="*/ 494107 h 719934"/>
              <a:gd name="connsiteX8" fmla="*/ 520058 w 720000"/>
              <a:gd name="connsiteY8" fmla="*/ 494524 h 719934"/>
              <a:gd name="connsiteX9" fmla="*/ 517917 w 720000"/>
              <a:gd name="connsiteY9" fmla="*/ 494741 h 719934"/>
              <a:gd name="connsiteX10" fmla="*/ 513895 w 720000"/>
              <a:gd name="connsiteY10" fmla="*/ 495223 h 719934"/>
              <a:gd name="connsiteX11" fmla="*/ 509973 w 720000"/>
              <a:gd name="connsiteY11" fmla="*/ 495790 h 719934"/>
              <a:gd name="connsiteX12" fmla="*/ 508237 w 720000"/>
              <a:gd name="connsiteY12" fmla="*/ 496071 h 719934"/>
              <a:gd name="connsiteX13" fmla="*/ 505487 w 720000"/>
              <a:gd name="connsiteY13" fmla="*/ 496551 h 719934"/>
              <a:gd name="connsiteX14" fmla="*/ 518945 w 720000"/>
              <a:gd name="connsiteY14" fmla="*/ 522700 h 719934"/>
              <a:gd name="connsiteX15" fmla="*/ 546615 w 720000"/>
              <a:gd name="connsiteY15" fmla="*/ 522700 h 719934"/>
              <a:gd name="connsiteX16" fmla="*/ 560075 w 720000"/>
              <a:gd name="connsiteY16" fmla="*/ 496548 h 719934"/>
              <a:gd name="connsiteX17" fmla="*/ 557340 w 720000"/>
              <a:gd name="connsiteY17" fmla="*/ 496071 h 719934"/>
              <a:gd name="connsiteX18" fmla="*/ 555577 w 720000"/>
              <a:gd name="connsiteY18" fmla="*/ 495787 h 719934"/>
              <a:gd name="connsiteX19" fmla="*/ 551679 w 720000"/>
              <a:gd name="connsiteY19" fmla="*/ 495223 h 719934"/>
              <a:gd name="connsiteX20" fmla="*/ 547644 w 720000"/>
              <a:gd name="connsiteY20" fmla="*/ 494739 h 719934"/>
              <a:gd name="connsiteX21" fmla="*/ 545507 w 720000"/>
              <a:gd name="connsiteY21" fmla="*/ 494524 h 719934"/>
              <a:gd name="connsiteX22" fmla="*/ 540116 w 720000"/>
              <a:gd name="connsiteY22" fmla="*/ 494107 h 719934"/>
              <a:gd name="connsiteX23" fmla="*/ 538825 w 720000"/>
              <a:gd name="connsiteY23" fmla="*/ 494039 h 719934"/>
              <a:gd name="connsiteX24" fmla="*/ 535128 w 720000"/>
              <a:gd name="connsiteY24" fmla="*/ 493908 h 719934"/>
              <a:gd name="connsiteX25" fmla="*/ 532781 w 720000"/>
              <a:gd name="connsiteY25" fmla="*/ 493967 h 719934"/>
              <a:gd name="connsiteX26" fmla="*/ 530434 w 720000"/>
              <a:gd name="connsiteY26" fmla="*/ 493908 h 719934"/>
              <a:gd name="connsiteX27" fmla="*/ 458710 w 720000"/>
              <a:gd name="connsiteY27" fmla="*/ 458350 h 719934"/>
              <a:gd name="connsiteX28" fmla="*/ 458710 w 720000"/>
              <a:gd name="connsiteY28" fmla="*/ 488836 h 719934"/>
              <a:gd name="connsiteX29" fmla="*/ 482882 w 720000"/>
              <a:gd name="connsiteY29" fmla="*/ 480089 h 719934"/>
              <a:gd name="connsiteX30" fmla="*/ 482882 w 720000"/>
              <a:gd name="connsiteY30" fmla="*/ 479760 h 719934"/>
              <a:gd name="connsiteX31" fmla="*/ 458710 w 720000"/>
              <a:gd name="connsiteY31" fmla="*/ 458350 h 719934"/>
              <a:gd name="connsiteX32" fmla="*/ 246399 w 720000"/>
              <a:gd name="connsiteY32" fmla="*/ 389025 h 719934"/>
              <a:gd name="connsiteX33" fmla="*/ 190568 w 720000"/>
              <a:gd name="connsiteY33" fmla="*/ 462126 h 719934"/>
              <a:gd name="connsiteX34" fmla="*/ 242232 w 720000"/>
              <a:gd name="connsiteY34" fmla="*/ 476773 h 719934"/>
              <a:gd name="connsiteX35" fmla="*/ 339976 w 720000"/>
              <a:gd name="connsiteY35" fmla="*/ 389066 h 719934"/>
              <a:gd name="connsiteX36" fmla="*/ 325606 w 720000"/>
              <a:gd name="connsiteY36" fmla="*/ 389061 h 719934"/>
              <a:gd name="connsiteX37" fmla="*/ 547419 w 720000"/>
              <a:gd name="connsiteY37" fmla="*/ 332602 h 719934"/>
              <a:gd name="connsiteX38" fmla="*/ 458921 w 720000"/>
              <a:gd name="connsiteY38" fmla="*/ 373023 h 719934"/>
              <a:gd name="connsiteX39" fmla="*/ 458921 w 720000"/>
              <a:gd name="connsiteY39" fmla="*/ 398981 h 719934"/>
              <a:gd name="connsiteX40" fmla="*/ 459005 w 720000"/>
              <a:gd name="connsiteY40" fmla="*/ 402319 h 719934"/>
              <a:gd name="connsiteX41" fmla="*/ 459054 w 720000"/>
              <a:gd name="connsiteY41" fmla="*/ 403273 h 719934"/>
              <a:gd name="connsiteX42" fmla="*/ 459263 w 720000"/>
              <a:gd name="connsiteY42" fmla="*/ 405997 h 719934"/>
              <a:gd name="connsiteX43" fmla="*/ 459358 w 720000"/>
              <a:gd name="connsiteY43" fmla="*/ 406961 h 719934"/>
              <a:gd name="connsiteX44" fmla="*/ 459689 w 720000"/>
              <a:gd name="connsiteY44" fmla="*/ 409564 h 719934"/>
              <a:gd name="connsiteX45" fmla="*/ 459918 w 720000"/>
              <a:gd name="connsiteY45" fmla="*/ 411032 h 719934"/>
              <a:gd name="connsiteX46" fmla="*/ 460198 w 720000"/>
              <a:gd name="connsiteY46" fmla="*/ 412600 h 719934"/>
              <a:gd name="connsiteX47" fmla="*/ 460883 w 720000"/>
              <a:gd name="connsiteY47" fmla="*/ 415838 h 719934"/>
              <a:gd name="connsiteX48" fmla="*/ 461051 w 720000"/>
              <a:gd name="connsiteY48" fmla="*/ 416567 h 719934"/>
              <a:gd name="connsiteX49" fmla="*/ 461610 w 720000"/>
              <a:gd name="connsiteY49" fmla="*/ 418684 h 719934"/>
              <a:gd name="connsiteX50" fmla="*/ 461750 w 720000"/>
              <a:gd name="connsiteY50" fmla="*/ 419179 h 719934"/>
              <a:gd name="connsiteX51" fmla="*/ 498397 w 720000"/>
              <a:gd name="connsiteY51" fmla="*/ 464241 h 719934"/>
              <a:gd name="connsiteX52" fmla="*/ 499126 w 720000"/>
              <a:gd name="connsiteY52" fmla="*/ 464695 h 719934"/>
              <a:gd name="connsiteX53" fmla="*/ 529925 w 720000"/>
              <a:gd name="connsiteY53" fmla="*/ 472770 h 719934"/>
              <a:gd name="connsiteX54" fmla="*/ 532638 w 720000"/>
              <a:gd name="connsiteY54" fmla="*/ 472698 h 719934"/>
              <a:gd name="connsiteX55" fmla="*/ 532926 w 720000"/>
              <a:gd name="connsiteY55" fmla="*/ 472698 h 719934"/>
              <a:gd name="connsiteX56" fmla="*/ 535639 w 720000"/>
              <a:gd name="connsiteY56" fmla="*/ 472770 h 719934"/>
              <a:gd name="connsiteX57" fmla="*/ 606643 w 720000"/>
              <a:gd name="connsiteY57" fmla="*/ 398981 h 719934"/>
              <a:gd name="connsiteX58" fmla="*/ 606643 w 720000"/>
              <a:gd name="connsiteY58" fmla="*/ 372645 h 719934"/>
              <a:gd name="connsiteX59" fmla="*/ 547419 w 720000"/>
              <a:gd name="connsiteY59" fmla="*/ 332602 h 719934"/>
              <a:gd name="connsiteX60" fmla="*/ 168213 w 720000"/>
              <a:gd name="connsiteY60" fmla="*/ 283623 h 719934"/>
              <a:gd name="connsiteX61" fmla="*/ 121938 w 720000"/>
              <a:gd name="connsiteY61" fmla="*/ 378457 h 719934"/>
              <a:gd name="connsiteX62" fmla="*/ 160480 w 720000"/>
              <a:gd name="connsiteY62" fmla="*/ 466708 h 719934"/>
              <a:gd name="connsiteX63" fmla="*/ 167073 w 720000"/>
              <a:gd name="connsiteY63" fmla="*/ 458076 h 719934"/>
              <a:gd name="connsiteX64" fmla="*/ 167085 w 720000"/>
              <a:gd name="connsiteY64" fmla="*/ 458060 h 719934"/>
              <a:gd name="connsiteX65" fmla="*/ 228299 w 720000"/>
              <a:gd name="connsiteY65" fmla="*/ 377912 h 719934"/>
              <a:gd name="connsiteX66" fmla="*/ 532728 w 720000"/>
              <a:gd name="connsiteY66" fmla="*/ 252475 h 719934"/>
              <a:gd name="connsiteX67" fmla="*/ 498891 w 720000"/>
              <a:gd name="connsiteY67" fmla="*/ 260739 h 719934"/>
              <a:gd name="connsiteX68" fmla="*/ 498398 w 720000"/>
              <a:gd name="connsiteY68" fmla="*/ 261046 h 719934"/>
              <a:gd name="connsiteX69" fmla="*/ 464052 w 720000"/>
              <a:gd name="connsiteY69" fmla="*/ 299335 h 719934"/>
              <a:gd name="connsiteX70" fmla="*/ 464034 w 720000"/>
              <a:gd name="connsiteY70" fmla="*/ 299380 h 719934"/>
              <a:gd name="connsiteX71" fmla="*/ 461792 w 720000"/>
              <a:gd name="connsiteY71" fmla="*/ 305987 h 719934"/>
              <a:gd name="connsiteX72" fmla="*/ 461584 w 720000"/>
              <a:gd name="connsiteY72" fmla="*/ 306720 h 719934"/>
              <a:gd name="connsiteX73" fmla="*/ 461064 w 720000"/>
              <a:gd name="connsiteY73" fmla="*/ 308694 h 719934"/>
              <a:gd name="connsiteX74" fmla="*/ 460807 w 720000"/>
              <a:gd name="connsiteY74" fmla="*/ 309808 h 719934"/>
              <a:gd name="connsiteX75" fmla="*/ 460213 w 720000"/>
              <a:gd name="connsiteY75" fmla="*/ 312636 h 719934"/>
              <a:gd name="connsiteX76" fmla="*/ 459912 w 720000"/>
              <a:gd name="connsiteY76" fmla="*/ 314315 h 719934"/>
              <a:gd name="connsiteX77" fmla="*/ 459691 w 720000"/>
              <a:gd name="connsiteY77" fmla="*/ 315728 h 719934"/>
              <a:gd name="connsiteX78" fmla="*/ 459350 w 720000"/>
              <a:gd name="connsiteY78" fmla="*/ 318418 h 719934"/>
              <a:gd name="connsiteX79" fmla="*/ 459264 w 720000"/>
              <a:gd name="connsiteY79" fmla="*/ 319293 h 719934"/>
              <a:gd name="connsiteX80" fmla="*/ 459054 w 720000"/>
              <a:gd name="connsiteY80" fmla="*/ 322045 h 719934"/>
              <a:gd name="connsiteX81" fmla="*/ 459005 w 720000"/>
              <a:gd name="connsiteY81" fmla="*/ 322993 h 719934"/>
              <a:gd name="connsiteX82" fmla="*/ 458921 w 720000"/>
              <a:gd name="connsiteY82" fmla="*/ 326333 h 719934"/>
              <a:gd name="connsiteX83" fmla="*/ 458921 w 720000"/>
              <a:gd name="connsiteY83" fmla="*/ 351846 h 719934"/>
              <a:gd name="connsiteX84" fmla="*/ 539649 w 720000"/>
              <a:gd name="connsiteY84" fmla="*/ 307904 h 719934"/>
              <a:gd name="connsiteX85" fmla="*/ 549647 w 720000"/>
              <a:gd name="connsiteY85" fmla="*/ 302380 h 719934"/>
              <a:gd name="connsiteX86" fmla="*/ 558826 w 720000"/>
              <a:gd name="connsiteY86" fmla="*/ 309178 h 719934"/>
              <a:gd name="connsiteX87" fmla="*/ 606645 w 720000"/>
              <a:gd name="connsiteY87" fmla="*/ 351239 h 719934"/>
              <a:gd name="connsiteX88" fmla="*/ 606645 w 720000"/>
              <a:gd name="connsiteY88" fmla="*/ 326439 h 719934"/>
              <a:gd name="connsiteX89" fmla="*/ 532728 w 720000"/>
              <a:gd name="connsiteY89" fmla="*/ 252475 h 719934"/>
              <a:gd name="connsiteX90" fmla="*/ 242231 w 720000"/>
              <a:gd name="connsiteY90" fmla="*/ 217490 h 719934"/>
              <a:gd name="connsiteX91" fmla="*/ 309785 w 720000"/>
              <a:gd name="connsiteY91" fmla="*/ 232312 h 719934"/>
              <a:gd name="connsiteX92" fmla="*/ 314934 w 720000"/>
              <a:gd name="connsiteY92" fmla="*/ 246336 h 719934"/>
              <a:gd name="connsiteX93" fmla="*/ 300911 w 720000"/>
              <a:gd name="connsiteY93" fmla="*/ 251485 h 719934"/>
              <a:gd name="connsiteX94" fmla="*/ 242231 w 720000"/>
              <a:gd name="connsiteY94" fmla="*/ 238617 h 719934"/>
              <a:gd name="connsiteX95" fmla="*/ 175406 w 720000"/>
              <a:gd name="connsiteY95" fmla="*/ 255592 h 719934"/>
              <a:gd name="connsiteX96" fmla="*/ 180059 w 720000"/>
              <a:gd name="connsiteY96" fmla="*/ 262892 h 719934"/>
              <a:gd name="connsiteX97" fmla="*/ 180063 w 720000"/>
              <a:gd name="connsiteY97" fmla="*/ 262898 h 719934"/>
              <a:gd name="connsiteX98" fmla="*/ 246971 w 720000"/>
              <a:gd name="connsiteY98" fmla="*/ 367896 h 719934"/>
              <a:gd name="connsiteX99" fmla="*/ 351111 w 720000"/>
              <a:gd name="connsiteY99" fmla="*/ 367943 h 719934"/>
              <a:gd name="connsiteX100" fmla="*/ 351115 w 720000"/>
              <a:gd name="connsiteY100" fmla="*/ 367943 h 719934"/>
              <a:gd name="connsiteX101" fmla="*/ 381687 w 720000"/>
              <a:gd name="connsiteY101" fmla="*/ 367957 h 719934"/>
              <a:gd name="connsiteX102" fmla="*/ 327394 w 720000"/>
              <a:gd name="connsiteY102" fmla="*/ 267531 h 719934"/>
              <a:gd name="connsiteX103" fmla="*/ 325461 w 720000"/>
              <a:gd name="connsiteY103" fmla="*/ 252718 h 719934"/>
              <a:gd name="connsiteX104" fmla="*/ 340276 w 720000"/>
              <a:gd name="connsiteY104" fmla="*/ 250783 h 719934"/>
              <a:gd name="connsiteX105" fmla="*/ 403203 w 720000"/>
              <a:gd name="connsiteY105" fmla="*/ 378460 h 719934"/>
              <a:gd name="connsiteX106" fmla="*/ 403200 w 720000"/>
              <a:gd name="connsiteY106" fmla="*/ 378727 h 719934"/>
              <a:gd name="connsiteX107" fmla="*/ 400105 w 720000"/>
              <a:gd name="connsiteY107" fmla="*/ 385998 h 719934"/>
              <a:gd name="connsiteX108" fmla="*/ 392636 w 720000"/>
              <a:gd name="connsiteY108" fmla="*/ 389090 h 719934"/>
              <a:gd name="connsiteX109" fmla="*/ 392632 w 720000"/>
              <a:gd name="connsiteY109" fmla="*/ 389090 h 719934"/>
              <a:gd name="connsiteX110" fmla="*/ 361175 w 720000"/>
              <a:gd name="connsiteY110" fmla="*/ 389076 h 719934"/>
              <a:gd name="connsiteX111" fmla="*/ 242233 w 720000"/>
              <a:gd name="connsiteY111" fmla="*/ 497899 h 719934"/>
              <a:gd name="connsiteX112" fmla="*/ 177702 w 720000"/>
              <a:gd name="connsiteY112" fmla="*/ 478972 h 719934"/>
              <a:gd name="connsiteX113" fmla="*/ 170536 w 720000"/>
              <a:gd name="connsiteY113" fmla="*/ 488353 h 719934"/>
              <a:gd name="connsiteX114" fmla="*/ 163508 w 720000"/>
              <a:gd name="connsiteY114" fmla="*/ 492417 h 719934"/>
              <a:gd name="connsiteX115" fmla="*/ 162141 w 720000"/>
              <a:gd name="connsiteY115" fmla="*/ 492506 h 719934"/>
              <a:gd name="connsiteX116" fmla="*/ 155669 w 720000"/>
              <a:gd name="connsiteY116" fmla="*/ 490291 h 719934"/>
              <a:gd name="connsiteX117" fmla="*/ 100810 w 720000"/>
              <a:gd name="connsiteY117" fmla="*/ 378457 h 719934"/>
              <a:gd name="connsiteX118" fmla="*/ 156824 w 720000"/>
              <a:gd name="connsiteY118" fmla="*/ 265748 h 719934"/>
              <a:gd name="connsiteX119" fmla="*/ 151736 w 720000"/>
              <a:gd name="connsiteY119" fmla="*/ 257766 h 719934"/>
              <a:gd name="connsiteX120" fmla="*/ 154908 w 720000"/>
              <a:gd name="connsiteY120" fmla="*/ 243219 h 719934"/>
              <a:gd name="connsiteX121" fmla="*/ 242231 w 720000"/>
              <a:gd name="connsiteY121" fmla="*/ 217490 h 719934"/>
              <a:gd name="connsiteX122" fmla="*/ 21128 w 720000"/>
              <a:gd name="connsiteY122" fmla="*/ 82194 h 719934"/>
              <a:gd name="connsiteX123" fmla="*/ 21128 w 720000"/>
              <a:gd name="connsiteY123" fmla="*/ 650978 h 719934"/>
              <a:gd name="connsiteX124" fmla="*/ 345594 w 720000"/>
              <a:gd name="connsiteY124" fmla="*/ 650978 h 719934"/>
              <a:gd name="connsiteX125" fmla="*/ 345616 w 720000"/>
              <a:gd name="connsiteY125" fmla="*/ 650399 h 719934"/>
              <a:gd name="connsiteX126" fmla="*/ 345853 w 720000"/>
              <a:gd name="connsiteY126" fmla="*/ 644461 h 719934"/>
              <a:gd name="connsiteX127" fmla="*/ 346016 w 720000"/>
              <a:gd name="connsiteY127" fmla="*/ 642078 h 719934"/>
              <a:gd name="connsiteX128" fmla="*/ 346294 w 720000"/>
              <a:gd name="connsiteY128" fmla="*/ 638741 h 719934"/>
              <a:gd name="connsiteX129" fmla="*/ 347151 w 720000"/>
              <a:gd name="connsiteY129" fmla="*/ 631212 h 719934"/>
              <a:gd name="connsiteX130" fmla="*/ 55862 w 720000"/>
              <a:gd name="connsiteY130" fmla="*/ 631212 h 719934"/>
              <a:gd name="connsiteX131" fmla="*/ 45298 w 720000"/>
              <a:gd name="connsiteY131" fmla="*/ 620648 h 719934"/>
              <a:gd name="connsiteX132" fmla="*/ 45298 w 720000"/>
              <a:gd name="connsiteY132" fmla="*/ 446726 h 719934"/>
              <a:gd name="connsiteX133" fmla="*/ 55862 w 720000"/>
              <a:gd name="connsiteY133" fmla="*/ 436162 h 719934"/>
              <a:gd name="connsiteX134" fmla="*/ 66426 w 720000"/>
              <a:gd name="connsiteY134" fmla="*/ 446726 h 719934"/>
              <a:gd name="connsiteX135" fmla="*/ 66426 w 720000"/>
              <a:gd name="connsiteY135" fmla="*/ 610084 h 719934"/>
              <a:gd name="connsiteX136" fmla="*/ 351454 w 720000"/>
              <a:gd name="connsiteY136" fmla="*/ 610084 h 719934"/>
              <a:gd name="connsiteX137" fmla="*/ 363590 w 720000"/>
              <a:gd name="connsiteY137" fmla="*/ 578392 h 719934"/>
              <a:gd name="connsiteX138" fmla="*/ 365024 w 720000"/>
              <a:gd name="connsiteY138" fmla="*/ 575576 h 719934"/>
              <a:gd name="connsiteX139" fmla="*/ 366063 w 720000"/>
              <a:gd name="connsiteY139" fmla="*/ 573582 h 719934"/>
              <a:gd name="connsiteX140" fmla="*/ 404260 w 720000"/>
              <a:gd name="connsiteY140" fmla="*/ 524538 h 719934"/>
              <a:gd name="connsiteX141" fmla="*/ 404316 w 720000"/>
              <a:gd name="connsiteY141" fmla="*/ 524484 h 719934"/>
              <a:gd name="connsiteX142" fmla="*/ 404792 w 720000"/>
              <a:gd name="connsiteY142" fmla="*/ 524056 h 719934"/>
              <a:gd name="connsiteX143" fmla="*/ 437582 w 720000"/>
              <a:gd name="connsiteY143" fmla="*/ 499684 h 719934"/>
              <a:gd name="connsiteX144" fmla="*/ 437582 w 720000"/>
              <a:gd name="connsiteY144" fmla="*/ 362809 h 719934"/>
              <a:gd name="connsiteX145" fmla="*/ 437582 w 720000"/>
              <a:gd name="connsiteY145" fmla="*/ 326438 h 719934"/>
              <a:gd name="connsiteX146" fmla="*/ 437582 w 720000"/>
              <a:gd name="connsiteY146" fmla="*/ 212879 h 719934"/>
              <a:gd name="connsiteX147" fmla="*/ 448146 w 720000"/>
              <a:gd name="connsiteY147" fmla="*/ 202315 h 719934"/>
              <a:gd name="connsiteX148" fmla="*/ 458710 w 720000"/>
              <a:gd name="connsiteY148" fmla="*/ 212878 h 719934"/>
              <a:gd name="connsiteX149" fmla="*/ 458710 w 720000"/>
              <a:gd name="connsiteY149" fmla="*/ 266765 h 719934"/>
              <a:gd name="connsiteX150" fmla="*/ 482882 w 720000"/>
              <a:gd name="connsiteY150" fmla="*/ 245466 h 719934"/>
              <a:gd name="connsiteX151" fmla="*/ 482882 w 720000"/>
              <a:gd name="connsiteY151" fmla="*/ 82194 h 719934"/>
              <a:gd name="connsiteX152" fmla="*/ 403200 w 720000"/>
              <a:gd name="connsiteY152" fmla="*/ 82194 h 719934"/>
              <a:gd name="connsiteX153" fmla="*/ 403200 w 720000"/>
              <a:gd name="connsiteY153" fmla="*/ 98235 h 719934"/>
              <a:gd name="connsiteX154" fmla="*/ 448146 w 720000"/>
              <a:gd name="connsiteY154" fmla="*/ 98235 h 719934"/>
              <a:gd name="connsiteX155" fmla="*/ 458710 w 720000"/>
              <a:gd name="connsiteY155" fmla="*/ 108799 h 719934"/>
              <a:gd name="connsiteX156" fmla="*/ 458710 w 720000"/>
              <a:gd name="connsiteY156" fmla="*/ 177664 h 719934"/>
              <a:gd name="connsiteX157" fmla="*/ 448146 w 720000"/>
              <a:gd name="connsiteY157" fmla="*/ 188229 h 719934"/>
              <a:gd name="connsiteX158" fmla="*/ 437582 w 720000"/>
              <a:gd name="connsiteY158" fmla="*/ 177664 h 719934"/>
              <a:gd name="connsiteX159" fmla="*/ 437582 w 720000"/>
              <a:gd name="connsiteY159" fmla="*/ 119363 h 719934"/>
              <a:gd name="connsiteX160" fmla="*/ 403200 w 720000"/>
              <a:gd name="connsiteY160" fmla="*/ 119363 h 719934"/>
              <a:gd name="connsiteX161" fmla="*/ 403200 w 720000"/>
              <a:gd name="connsiteY161" fmla="*/ 129194 h 719934"/>
              <a:gd name="connsiteX162" fmla="*/ 392636 w 720000"/>
              <a:gd name="connsiteY162" fmla="*/ 139757 h 719934"/>
              <a:gd name="connsiteX163" fmla="*/ 111374 w 720000"/>
              <a:gd name="connsiteY163" fmla="*/ 139757 h 719934"/>
              <a:gd name="connsiteX164" fmla="*/ 100810 w 720000"/>
              <a:gd name="connsiteY164" fmla="*/ 129194 h 719934"/>
              <a:gd name="connsiteX165" fmla="*/ 100810 w 720000"/>
              <a:gd name="connsiteY165" fmla="*/ 119363 h 719934"/>
              <a:gd name="connsiteX166" fmla="*/ 66426 w 720000"/>
              <a:gd name="connsiteY166" fmla="*/ 119363 h 719934"/>
              <a:gd name="connsiteX167" fmla="*/ 66426 w 720000"/>
              <a:gd name="connsiteY167" fmla="*/ 411515 h 719934"/>
              <a:gd name="connsiteX168" fmla="*/ 55862 w 720000"/>
              <a:gd name="connsiteY168" fmla="*/ 422079 h 719934"/>
              <a:gd name="connsiteX169" fmla="*/ 45298 w 720000"/>
              <a:gd name="connsiteY169" fmla="*/ 411515 h 719934"/>
              <a:gd name="connsiteX170" fmla="*/ 45298 w 720000"/>
              <a:gd name="connsiteY170" fmla="*/ 108800 h 719934"/>
              <a:gd name="connsiteX171" fmla="*/ 55862 w 720000"/>
              <a:gd name="connsiteY171" fmla="*/ 98236 h 719934"/>
              <a:gd name="connsiteX172" fmla="*/ 100810 w 720000"/>
              <a:gd name="connsiteY172" fmla="*/ 98236 h 719934"/>
              <a:gd name="connsiteX173" fmla="*/ 100810 w 720000"/>
              <a:gd name="connsiteY173" fmla="*/ 82194 h 719934"/>
              <a:gd name="connsiteX174" fmla="*/ 252005 w 720000"/>
              <a:gd name="connsiteY174" fmla="*/ 21128 h 719934"/>
              <a:gd name="connsiteX175" fmla="*/ 215077 w 720000"/>
              <a:gd name="connsiteY175" fmla="*/ 50064 h 719934"/>
              <a:gd name="connsiteX176" fmla="*/ 204817 w 720000"/>
              <a:gd name="connsiteY176" fmla="*/ 58112 h 719934"/>
              <a:gd name="connsiteX177" fmla="*/ 121937 w 720000"/>
              <a:gd name="connsiteY177" fmla="*/ 58112 h 719934"/>
              <a:gd name="connsiteX178" fmla="*/ 121937 w 720000"/>
              <a:gd name="connsiteY178" fmla="*/ 118631 h 719934"/>
              <a:gd name="connsiteX179" fmla="*/ 382072 w 720000"/>
              <a:gd name="connsiteY179" fmla="*/ 118631 h 719934"/>
              <a:gd name="connsiteX180" fmla="*/ 382072 w 720000"/>
              <a:gd name="connsiteY180" fmla="*/ 58112 h 719934"/>
              <a:gd name="connsiteX181" fmla="*/ 299192 w 720000"/>
              <a:gd name="connsiteY181" fmla="*/ 58112 h 719934"/>
              <a:gd name="connsiteX182" fmla="*/ 288932 w 720000"/>
              <a:gd name="connsiteY182" fmla="*/ 50064 h 719934"/>
              <a:gd name="connsiteX183" fmla="*/ 252005 w 720000"/>
              <a:gd name="connsiteY183" fmla="*/ 21128 h 719934"/>
              <a:gd name="connsiteX184" fmla="*/ 252005 w 720000"/>
              <a:gd name="connsiteY184" fmla="*/ 0 h 719934"/>
              <a:gd name="connsiteX185" fmla="*/ 306864 w 720000"/>
              <a:gd name="connsiteY185" fmla="*/ 36984 h 719934"/>
              <a:gd name="connsiteX186" fmla="*/ 392636 w 720000"/>
              <a:gd name="connsiteY186" fmla="*/ 36984 h 719934"/>
              <a:gd name="connsiteX187" fmla="*/ 403200 w 720000"/>
              <a:gd name="connsiteY187" fmla="*/ 47548 h 719934"/>
              <a:gd name="connsiteX188" fmla="*/ 403200 w 720000"/>
              <a:gd name="connsiteY188" fmla="*/ 61066 h 719934"/>
              <a:gd name="connsiteX189" fmla="*/ 493446 w 720000"/>
              <a:gd name="connsiteY189" fmla="*/ 61066 h 719934"/>
              <a:gd name="connsiteX190" fmla="*/ 504009 w 720000"/>
              <a:gd name="connsiteY190" fmla="*/ 71630 h 719934"/>
              <a:gd name="connsiteX191" fmla="*/ 504009 w 720000"/>
              <a:gd name="connsiteY191" fmla="*/ 235766 h 719934"/>
              <a:gd name="connsiteX192" fmla="*/ 532676 w 720000"/>
              <a:gd name="connsiteY192" fmla="*/ 231342 h 719934"/>
              <a:gd name="connsiteX193" fmla="*/ 532729 w 720000"/>
              <a:gd name="connsiteY193" fmla="*/ 231343 h 719934"/>
              <a:gd name="connsiteX194" fmla="*/ 532783 w 720000"/>
              <a:gd name="connsiteY194" fmla="*/ 231342 h 719934"/>
              <a:gd name="connsiteX195" fmla="*/ 627771 w 720000"/>
              <a:gd name="connsiteY195" fmla="*/ 326331 h 719934"/>
              <a:gd name="connsiteX196" fmla="*/ 627771 w 720000"/>
              <a:gd name="connsiteY196" fmla="*/ 326437 h 719934"/>
              <a:gd name="connsiteX197" fmla="*/ 627771 w 720000"/>
              <a:gd name="connsiteY197" fmla="*/ 362797 h 719934"/>
              <a:gd name="connsiteX198" fmla="*/ 627771 w 720000"/>
              <a:gd name="connsiteY198" fmla="*/ 398981 h 719934"/>
              <a:gd name="connsiteX199" fmla="*/ 582326 w 720000"/>
              <a:gd name="connsiteY199" fmla="*/ 479989 h 719934"/>
              <a:gd name="connsiteX200" fmla="*/ 720000 w 720000"/>
              <a:gd name="connsiteY200" fmla="*/ 654072 h 719934"/>
              <a:gd name="connsiteX201" fmla="*/ 720000 w 720000"/>
              <a:gd name="connsiteY201" fmla="*/ 709370 h 719934"/>
              <a:gd name="connsiteX202" fmla="*/ 709436 w 720000"/>
              <a:gd name="connsiteY202" fmla="*/ 719934 h 719934"/>
              <a:gd name="connsiteX203" fmla="*/ 470134 w 720000"/>
              <a:gd name="connsiteY203" fmla="*/ 719934 h 719934"/>
              <a:gd name="connsiteX204" fmla="*/ 459571 w 720000"/>
              <a:gd name="connsiteY204" fmla="*/ 709370 h 719934"/>
              <a:gd name="connsiteX205" fmla="*/ 470134 w 720000"/>
              <a:gd name="connsiteY205" fmla="*/ 698806 h 719934"/>
              <a:gd name="connsiteX206" fmla="*/ 698876 w 720000"/>
              <a:gd name="connsiteY206" fmla="*/ 698806 h 719934"/>
              <a:gd name="connsiteX207" fmla="*/ 698876 w 720000"/>
              <a:gd name="connsiteY207" fmla="*/ 654072 h 719934"/>
              <a:gd name="connsiteX208" fmla="*/ 648791 w 720000"/>
              <a:gd name="connsiteY208" fmla="*/ 541846 h 719934"/>
              <a:gd name="connsiteX209" fmla="*/ 581117 w 720000"/>
              <a:gd name="connsiteY209" fmla="*/ 501845 h 719934"/>
              <a:gd name="connsiteX210" fmla="*/ 564226 w 720000"/>
              <a:gd name="connsiteY210" fmla="*/ 534663 h 719934"/>
              <a:gd name="connsiteX211" fmla="*/ 586873 w 720000"/>
              <a:gd name="connsiteY211" fmla="*/ 632964 h 719934"/>
              <a:gd name="connsiteX212" fmla="*/ 583710 w 720000"/>
              <a:gd name="connsiteY212" fmla="*/ 643128 h 719934"/>
              <a:gd name="connsiteX213" fmla="*/ 539918 w 720000"/>
              <a:gd name="connsiteY213" fmla="*/ 683209 h 719934"/>
              <a:gd name="connsiteX214" fmla="*/ 532787 w 720000"/>
              <a:gd name="connsiteY214" fmla="*/ 685980 h 719934"/>
              <a:gd name="connsiteX215" fmla="*/ 525654 w 720000"/>
              <a:gd name="connsiteY215" fmla="*/ 683209 h 719934"/>
              <a:gd name="connsiteX216" fmla="*/ 481862 w 720000"/>
              <a:gd name="connsiteY216" fmla="*/ 643128 h 719934"/>
              <a:gd name="connsiteX217" fmla="*/ 478700 w 720000"/>
              <a:gd name="connsiteY217" fmla="*/ 632964 h 719934"/>
              <a:gd name="connsiteX218" fmla="*/ 501346 w 720000"/>
              <a:gd name="connsiteY218" fmla="*/ 534664 h 719934"/>
              <a:gd name="connsiteX219" fmla="*/ 484454 w 720000"/>
              <a:gd name="connsiteY219" fmla="*/ 501845 h 719934"/>
              <a:gd name="connsiteX220" fmla="*/ 452736 w 720000"/>
              <a:gd name="connsiteY220" fmla="*/ 515529 h 719934"/>
              <a:gd name="connsiteX221" fmla="*/ 452383 w 720000"/>
              <a:gd name="connsiteY221" fmla="*/ 515726 h 719934"/>
              <a:gd name="connsiteX222" fmla="*/ 446857 w 720000"/>
              <a:gd name="connsiteY222" fmla="*/ 518941 h 719934"/>
              <a:gd name="connsiteX223" fmla="*/ 444988 w 720000"/>
              <a:gd name="connsiteY223" fmla="*/ 520083 h 719934"/>
              <a:gd name="connsiteX224" fmla="*/ 442527 w 720000"/>
              <a:gd name="connsiteY224" fmla="*/ 521635 h 719934"/>
              <a:gd name="connsiteX225" fmla="*/ 438506 w 720000"/>
              <a:gd name="connsiteY225" fmla="*/ 524304 h 719934"/>
              <a:gd name="connsiteX226" fmla="*/ 436927 w 720000"/>
              <a:gd name="connsiteY226" fmla="*/ 525404 h 719934"/>
              <a:gd name="connsiteX227" fmla="*/ 432729 w 720000"/>
              <a:gd name="connsiteY227" fmla="*/ 528426 h 719934"/>
              <a:gd name="connsiteX228" fmla="*/ 432308 w 720000"/>
              <a:gd name="connsiteY228" fmla="*/ 528734 h 719934"/>
              <a:gd name="connsiteX229" fmla="*/ 427502 w 720000"/>
              <a:gd name="connsiteY229" fmla="*/ 532479 h 719934"/>
              <a:gd name="connsiteX230" fmla="*/ 426801 w 720000"/>
              <a:gd name="connsiteY230" fmla="*/ 533044 h 719934"/>
              <a:gd name="connsiteX231" fmla="*/ 422097 w 720000"/>
              <a:gd name="connsiteY231" fmla="*/ 537010 h 719934"/>
              <a:gd name="connsiteX232" fmla="*/ 421688 w 720000"/>
              <a:gd name="connsiteY232" fmla="*/ 537371 h 719934"/>
              <a:gd name="connsiteX233" fmla="*/ 412437 w 720000"/>
              <a:gd name="connsiteY233" fmla="*/ 546128 h 719934"/>
              <a:gd name="connsiteX234" fmla="*/ 411980 w 720000"/>
              <a:gd name="connsiteY234" fmla="*/ 546594 h 719934"/>
              <a:gd name="connsiteX235" fmla="*/ 403177 w 720000"/>
              <a:gd name="connsiteY235" fmla="*/ 556347 h 719934"/>
              <a:gd name="connsiteX236" fmla="*/ 384397 w 720000"/>
              <a:gd name="connsiteY236" fmla="*/ 584124 h 719934"/>
              <a:gd name="connsiteX237" fmla="*/ 383777 w 720000"/>
              <a:gd name="connsiteY237" fmla="*/ 585306 h 719934"/>
              <a:gd name="connsiteX238" fmla="*/ 381957 w 720000"/>
              <a:gd name="connsiteY238" fmla="*/ 588922 h 719934"/>
              <a:gd name="connsiteX239" fmla="*/ 379613 w 720000"/>
              <a:gd name="connsiteY239" fmla="*/ 593938 h 719934"/>
              <a:gd name="connsiteX240" fmla="*/ 379340 w 720000"/>
              <a:gd name="connsiteY240" fmla="*/ 594545 h 719934"/>
              <a:gd name="connsiteX241" fmla="*/ 370080 w 720000"/>
              <a:gd name="connsiteY241" fmla="*/ 622914 h 719934"/>
              <a:gd name="connsiteX242" fmla="*/ 369995 w 720000"/>
              <a:gd name="connsiteY242" fmla="*/ 623231 h 719934"/>
              <a:gd name="connsiteX243" fmla="*/ 369180 w 720000"/>
              <a:gd name="connsiteY243" fmla="*/ 627219 h 719934"/>
              <a:gd name="connsiteX244" fmla="*/ 368825 w 720000"/>
              <a:gd name="connsiteY244" fmla="*/ 629253 h 719934"/>
              <a:gd name="connsiteX245" fmla="*/ 368191 w 720000"/>
              <a:gd name="connsiteY245" fmla="*/ 633261 h 719934"/>
              <a:gd name="connsiteX246" fmla="*/ 367951 w 720000"/>
              <a:gd name="connsiteY246" fmla="*/ 634945 h 719934"/>
              <a:gd name="connsiteX247" fmla="*/ 367380 w 720000"/>
              <a:gd name="connsiteY247" fmla="*/ 640016 h 719934"/>
              <a:gd name="connsiteX248" fmla="*/ 367236 w 720000"/>
              <a:gd name="connsiteY248" fmla="*/ 641556 h 719934"/>
              <a:gd name="connsiteX249" fmla="*/ 366869 w 720000"/>
              <a:gd name="connsiteY249" fmla="*/ 647012 h 719934"/>
              <a:gd name="connsiteX250" fmla="*/ 366823 w 720000"/>
              <a:gd name="connsiteY250" fmla="*/ 648173 h 719934"/>
              <a:gd name="connsiteX251" fmla="*/ 366691 w 720000"/>
              <a:gd name="connsiteY251" fmla="*/ 654069 h 719934"/>
              <a:gd name="connsiteX252" fmla="*/ 366691 w 720000"/>
              <a:gd name="connsiteY252" fmla="*/ 661540 h 719934"/>
              <a:gd name="connsiteX253" fmla="*/ 366691 w 720000"/>
              <a:gd name="connsiteY253" fmla="*/ 698805 h 719934"/>
              <a:gd name="connsiteX254" fmla="*/ 434922 w 720000"/>
              <a:gd name="connsiteY254" fmla="*/ 698805 h 719934"/>
              <a:gd name="connsiteX255" fmla="*/ 445486 w 720000"/>
              <a:gd name="connsiteY255" fmla="*/ 709368 h 719934"/>
              <a:gd name="connsiteX256" fmla="*/ 434922 w 720000"/>
              <a:gd name="connsiteY256" fmla="*/ 719932 h 719934"/>
              <a:gd name="connsiteX257" fmla="*/ 356127 w 720000"/>
              <a:gd name="connsiteY257" fmla="*/ 719932 h 719934"/>
              <a:gd name="connsiteX258" fmla="*/ 345563 w 720000"/>
              <a:gd name="connsiteY258" fmla="*/ 709368 h 719934"/>
              <a:gd name="connsiteX259" fmla="*/ 345563 w 720000"/>
              <a:gd name="connsiteY259" fmla="*/ 672104 h 719934"/>
              <a:gd name="connsiteX260" fmla="*/ 10564 w 720000"/>
              <a:gd name="connsiteY260" fmla="*/ 672104 h 719934"/>
              <a:gd name="connsiteX261" fmla="*/ 0 w 720000"/>
              <a:gd name="connsiteY261" fmla="*/ 661540 h 719934"/>
              <a:gd name="connsiteX262" fmla="*/ 0 w 720000"/>
              <a:gd name="connsiteY262" fmla="*/ 71630 h 719934"/>
              <a:gd name="connsiteX263" fmla="*/ 10564 w 720000"/>
              <a:gd name="connsiteY263" fmla="*/ 61066 h 719934"/>
              <a:gd name="connsiteX264" fmla="*/ 100810 w 720000"/>
              <a:gd name="connsiteY264" fmla="*/ 61066 h 719934"/>
              <a:gd name="connsiteX265" fmla="*/ 100810 w 720000"/>
              <a:gd name="connsiteY265" fmla="*/ 47548 h 719934"/>
              <a:gd name="connsiteX266" fmla="*/ 111374 w 720000"/>
              <a:gd name="connsiteY266" fmla="*/ 36984 h 719934"/>
              <a:gd name="connsiteX267" fmla="*/ 197145 w 720000"/>
              <a:gd name="connsiteY267" fmla="*/ 36984 h 719934"/>
              <a:gd name="connsiteX268" fmla="*/ 252005 w 720000"/>
              <a:gd name="connsiteY268" fmla="*/ 0 h 71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720000" h="719934">
                <a:moveTo>
                  <a:pt x="520911" y="543829"/>
                </a:moveTo>
                <a:lnTo>
                  <a:pt x="500668" y="631703"/>
                </a:lnTo>
                <a:lnTo>
                  <a:pt x="532783" y="661096"/>
                </a:lnTo>
                <a:lnTo>
                  <a:pt x="564896" y="631703"/>
                </a:lnTo>
                <a:lnTo>
                  <a:pt x="544652" y="543829"/>
                </a:lnTo>
                <a:close/>
                <a:moveTo>
                  <a:pt x="530434" y="493908"/>
                </a:moveTo>
                <a:cubicBezTo>
                  <a:pt x="529202" y="493944"/>
                  <a:pt x="527969" y="493976"/>
                  <a:pt x="526737" y="494039"/>
                </a:cubicBezTo>
                <a:cubicBezTo>
                  <a:pt x="526307" y="494062"/>
                  <a:pt x="525875" y="494080"/>
                  <a:pt x="525446" y="494107"/>
                </a:cubicBezTo>
                <a:cubicBezTo>
                  <a:pt x="523651" y="494214"/>
                  <a:pt x="521853" y="494358"/>
                  <a:pt x="520058" y="494524"/>
                </a:cubicBezTo>
                <a:cubicBezTo>
                  <a:pt x="519345" y="494592"/>
                  <a:pt x="518630" y="494665"/>
                  <a:pt x="517917" y="494741"/>
                </a:cubicBezTo>
                <a:cubicBezTo>
                  <a:pt x="516576" y="494884"/>
                  <a:pt x="515236" y="495049"/>
                  <a:pt x="513895" y="495223"/>
                </a:cubicBezTo>
                <a:cubicBezTo>
                  <a:pt x="512585" y="495398"/>
                  <a:pt x="511280" y="495586"/>
                  <a:pt x="509973" y="495790"/>
                </a:cubicBezTo>
                <a:cubicBezTo>
                  <a:pt x="509394" y="495880"/>
                  <a:pt x="508816" y="495976"/>
                  <a:pt x="508237" y="496071"/>
                </a:cubicBezTo>
                <a:cubicBezTo>
                  <a:pt x="507320" y="496226"/>
                  <a:pt x="506403" y="496382"/>
                  <a:pt x="505487" y="496551"/>
                </a:cubicBezTo>
                <a:lnTo>
                  <a:pt x="518945" y="522700"/>
                </a:lnTo>
                <a:lnTo>
                  <a:pt x="546615" y="522700"/>
                </a:lnTo>
                <a:lnTo>
                  <a:pt x="560075" y="496548"/>
                </a:lnTo>
                <a:cubicBezTo>
                  <a:pt x="559164" y="496379"/>
                  <a:pt x="558253" y="496223"/>
                  <a:pt x="557340" y="496071"/>
                </a:cubicBezTo>
                <a:cubicBezTo>
                  <a:pt x="556752" y="495974"/>
                  <a:pt x="556164" y="495879"/>
                  <a:pt x="555577" y="495787"/>
                </a:cubicBezTo>
                <a:cubicBezTo>
                  <a:pt x="554279" y="495583"/>
                  <a:pt x="552979" y="495395"/>
                  <a:pt x="551679" y="495223"/>
                </a:cubicBezTo>
                <a:cubicBezTo>
                  <a:pt x="550334" y="495046"/>
                  <a:pt x="548990" y="494881"/>
                  <a:pt x="547644" y="494739"/>
                </a:cubicBezTo>
                <a:cubicBezTo>
                  <a:pt x="546932" y="494664"/>
                  <a:pt x="546219" y="494592"/>
                  <a:pt x="545507" y="494524"/>
                </a:cubicBezTo>
                <a:cubicBezTo>
                  <a:pt x="543711" y="494358"/>
                  <a:pt x="541914" y="494214"/>
                  <a:pt x="540116" y="494107"/>
                </a:cubicBezTo>
                <a:cubicBezTo>
                  <a:pt x="539686" y="494080"/>
                  <a:pt x="539254" y="494062"/>
                  <a:pt x="538825" y="494039"/>
                </a:cubicBezTo>
                <a:cubicBezTo>
                  <a:pt x="537594" y="493976"/>
                  <a:pt x="536360" y="493944"/>
                  <a:pt x="535128" y="493908"/>
                </a:cubicBezTo>
                <a:cubicBezTo>
                  <a:pt x="534347" y="493927"/>
                  <a:pt x="533569" y="493967"/>
                  <a:pt x="532781" y="493967"/>
                </a:cubicBezTo>
                <a:cubicBezTo>
                  <a:pt x="531994" y="493967"/>
                  <a:pt x="531218" y="493928"/>
                  <a:pt x="530434" y="493908"/>
                </a:cubicBezTo>
                <a:close/>
                <a:moveTo>
                  <a:pt x="458710" y="458350"/>
                </a:moveTo>
                <a:lnTo>
                  <a:pt x="458710" y="488836"/>
                </a:lnTo>
                <a:cubicBezTo>
                  <a:pt x="466522" y="485408"/>
                  <a:pt x="474595" y="482474"/>
                  <a:pt x="482882" y="480089"/>
                </a:cubicBezTo>
                <a:lnTo>
                  <a:pt x="482882" y="479760"/>
                </a:lnTo>
                <a:cubicBezTo>
                  <a:pt x="473654" y="474041"/>
                  <a:pt x="465482" y="466783"/>
                  <a:pt x="458710" y="458350"/>
                </a:cubicBezTo>
                <a:close/>
                <a:moveTo>
                  <a:pt x="246399" y="389025"/>
                </a:moveTo>
                <a:lnTo>
                  <a:pt x="190568" y="462126"/>
                </a:lnTo>
                <a:cubicBezTo>
                  <a:pt x="206046" y="471738"/>
                  <a:pt x="223710" y="476773"/>
                  <a:pt x="242232" y="476773"/>
                </a:cubicBezTo>
                <a:cubicBezTo>
                  <a:pt x="292849" y="476773"/>
                  <a:pt x="334666" y="438302"/>
                  <a:pt x="339976" y="389066"/>
                </a:cubicBezTo>
                <a:lnTo>
                  <a:pt x="325606" y="389061"/>
                </a:lnTo>
                <a:close/>
                <a:moveTo>
                  <a:pt x="547419" y="332602"/>
                </a:moveTo>
                <a:cubicBezTo>
                  <a:pt x="533679" y="347910"/>
                  <a:pt x="505947" y="370039"/>
                  <a:pt x="458921" y="373023"/>
                </a:cubicBezTo>
                <a:lnTo>
                  <a:pt x="458921" y="398981"/>
                </a:lnTo>
                <a:cubicBezTo>
                  <a:pt x="458921" y="400100"/>
                  <a:pt x="458956" y="401213"/>
                  <a:pt x="459005" y="402319"/>
                </a:cubicBezTo>
                <a:cubicBezTo>
                  <a:pt x="459019" y="402637"/>
                  <a:pt x="459036" y="402955"/>
                  <a:pt x="459054" y="403273"/>
                </a:cubicBezTo>
                <a:cubicBezTo>
                  <a:pt x="459108" y="404185"/>
                  <a:pt x="459177" y="405094"/>
                  <a:pt x="459263" y="405997"/>
                </a:cubicBezTo>
                <a:cubicBezTo>
                  <a:pt x="459294" y="406319"/>
                  <a:pt x="459323" y="406641"/>
                  <a:pt x="459358" y="406961"/>
                </a:cubicBezTo>
                <a:cubicBezTo>
                  <a:pt x="459451" y="407835"/>
                  <a:pt x="459565" y="408701"/>
                  <a:pt x="459689" y="409564"/>
                </a:cubicBezTo>
                <a:cubicBezTo>
                  <a:pt x="459760" y="410055"/>
                  <a:pt x="459838" y="410543"/>
                  <a:pt x="459918" y="411032"/>
                </a:cubicBezTo>
                <a:cubicBezTo>
                  <a:pt x="460004" y="411558"/>
                  <a:pt x="460101" y="412079"/>
                  <a:pt x="460198" y="412600"/>
                </a:cubicBezTo>
                <a:cubicBezTo>
                  <a:pt x="460403" y="413687"/>
                  <a:pt x="460631" y="414766"/>
                  <a:pt x="460883" y="415838"/>
                </a:cubicBezTo>
                <a:cubicBezTo>
                  <a:pt x="460940" y="416079"/>
                  <a:pt x="460992" y="416326"/>
                  <a:pt x="461051" y="416567"/>
                </a:cubicBezTo>
                <a:cubicBezTo>
                  <a:pt x="461227" y="417275"/>
                  <a:pt x="461414" y="417981"/>
                  <a:pt x="461610" y="418684"/>
                </a:cubicBezTo>
                <a:cubicBezTo>
                  <a:pt x="461656" y="418850"/>
                  <a:pt x="461704" y="419014"/>
                  <a:pt x="461750" y="419179"/>
                </a:cubicBezTo>
                <a:cubicBezTo>
                  <a:pt x="467195" y="438222"/>
                  <a:pt x="480226" y="454597"/>
                  <a:pt x="498397" y="464241"/>
                </a:cubicBezTo>
                <a:cubicBezTo>
                  <a:pt x="498652" y="464379"/>
                  <a:pt x="498885" y="464542"/>
                  <a:pt x="499126" y="464695"/>
                </a:cubicBezTo>
                <a:cubicBezTo>
                  <a:pt x="508428" y="469479"/>
                  <a:pt x="518865" y="472345"/>
                  <a:pt x="529925" y="472770"/>
                </a:cubicBezTo>
                <a:cubicBezTo>
                  <a:pt x="530829" y="472744"/>
                  <a:pt x="531731" y="472711"/>
                  <a:pt x="532638" y="472698"/>
                </a:cubicBezTo>
                <a:cubicBezTo>
                  <a:pt x="532734" y="472696"/>
                  <a:pt x="532831" y="472696"/>
                  <a:pt x="532926" y="472698"/>
                </a:cubicBezTo>
                <a:cubicBezTo>
                  <a:pt x="533833" y="472711"/>
                  <a:pt x="534735" y="472744"/>
                  <a:pt x="535639" y="472770"/>
                </a:cubicBezTo>
                <a:cubicBezTo>
                  <a:pt x="575045" y="471261"/>
                  <a:pt x="606642" y="438751"/>
                  <a:pt x="606643" y="398981"/>
                </a:cubicBezTo>
                <a:lnTo>
                  <a:pt x="606643" y="372645"/>
                </a:lnTo>
                <a:cubicBezTo>
                  <a:pt x="575808" y="368558"/>
                  <a:pt x="557105" y="347686"/>
                  <a:pt x="547419" y="332602"/>
                </a:cubicBezTo>
                <a:close/>
                <a:moveTo>
                  <a:pt x="168213" y="283623"/>
                </a:moveTo>
                <a:cubicBezTo>
                  <a:pt x="139056" y="306362"/>
                  <a:pt x="121938" y="341084"/>
                  <a:pt x="121938" y="378457"/>
                </a:cubicBezTo>
                <a:cubicBezTo>
                  <a:pt x="121938" y="412356"/>
                  <a:pt x="135861" y="443966"/>
                  <a:pt x="160480" y="466708"/>
                </a:cubicBezTo>
                <a:lnTo>
                  <a:pt x="167073" y="458076"/>
                </a:lnTo>
                <a:cubicBezTo>
                  <a:pt x="167078" y="458071"/>
                  <a:pt x="167081" y="458065"/>
                  <a:pt x="167085" y="458060"/>
                </a:cubicBezTo>
                <a:lnTo>
                  <a:pt x="228299" y="377912"/>
                </a:lnTo>
                <a:close/>
                <a:moveTo>
                  <a:pt x="532728" y="252475"/>
                </a:moveTo>
                <a:cubicBezTo>
                  <a:pt x="520536" y="252483"/>
                  <a:pt x="509035" y="255477"/>
                  <a:pt x="498891" y="260739"/>
                </a:cubicBezTo>
                <a:cubicBezTo>
                  <a:pt x="498725" y="260841"/>
                  <a:pt x="498570" y="260955"/>
                  <a:pt x="498398" y="261046"/>
                </a:cubicBezTo>
                <a:cubicBezTo>
                  <a:pt x="482425" y="269527"/>
                  <a:pt x="470421" y="283209"/>
                  <a:pt x="464052" y="299335"/>
                </a:cubicBezTo>
                <a:cubicBezTo>
                  <a:pt x="464047" y="299351"/>
                  <a:pt x="464040" y="299365"/>
                  <a:pt x="464034" y="299380"/>
                </a:cubicBezTo>
                <a:cubicBezTo>
                  <a:pt x="463183" y="301540"/>
                  <a:pt x="462438" y="303745"/>
                  <a:pt x="461792" y="305987"/>
                </a:cubicBezTo>
                <a:cubicBezTo>
                  <a:pt x="461722" y="306230"/>
                  <a:pt x="461652" y="306475"/>
                  <a:pt x="461584" y="306720"/>
                </a:cubicBezTo>
                <a:cubicBezTo>
                  <a:pt x="461401" y="307375"/>
                  <a:pt x="461227" y="308032"/>
                  <a:pt x="461064" y="308694"/>
                </a:cubicBezTo>
                <a:cubicBezTo>
                  <a:pt x="460973" y="309064"/>
                  <a:pt x="460892" y="309436"/>
                  <a:pt x="460807" y="309808"/>
                </a:cubicBezTo>
                <a:cubicBezTo>
                  <a:pt x="460590" y="310746"/>
                  <a:pt x="460392" y="311688"/>
                  <a:pt x="460213" y="312636"/>
                </a:cubicBezTo>
                <a:cubicBezTo>
                  <a:pt x="460108" y="313194"/>
                  <a:pt x="460005" y="313752"/>
                  <a:pt x="459912" y="314315"/>
                </a:cubicBezTo>
                <a:cubicBezTo>
                  <a:pt x="459835" y="314784"/>
                  <a:pt x="459760" y="315256"/>
                  <a:pt x="459691" y="315728"/>
                </a:cubicBezTo>
                <a:cubicBezTo>
                  <a:pt x="459563" y="316620"/>
                  <a:pt x="459447" y="317515"/>
                  <a:pt x="459350" y="318418"/>
                </a:cubicBezTo>
                <a:cubicBezTo>
                  <a:pt x="459319" y="318708"/>
                  <a:pt x="459292" y="319002"/>
                  <a:pt x="459264" y="319293"/>
                </a:cubicBezTo>
                <a:cubicBezTo>
                  <a:pt x="459178" y="320206"/>
                  <a:pt x="459108" y="321122"/>
                  <a:pt x="459054" y="322045"/>
                </a:cubicBezTo>
                <a:cubicBezTo>
                  <a:pt x="459036" y="322360"/>
                  <a:pt x="459019" y="322676"/>
                  <a:pt x="459005" y="322993"/>
                </a:cubicBezTo>
                <a:cubicBezTo>
                  <a:pt x="458956" y="324099"/>
                  <a:pt x="458921" y="325213"/>
                  <a:pt x="458921" y="326333"/>
                </a:cubicBezTo>
                <a:lnTo>
                  <a:pt x="458921" y="351846"/>
                </a:lnTo>
                <a:cubicBezTo>
                  <a:pt x="517602" y="347483"/>
                  <a:pt x="539424" y="308321"/>
                  <a:pt x="539649" y="307904"/>
                </a:cubicBezTo>
                <a:cubicBezTo>
                  <a:pt x="541614" y="304263"/>
                  <a:pt x="545516" y="302101"/>
                  <a:pt x="549647" y="302380"/>
                </a:cubicBezTo>
                <a:cubicBezTo>
                  <a:pt x="553772" y="302656"/>
                  <a:pt x="557360" y="305311"/>
                  <a:pt x="558826" y="309178"/>
                </a:cubicBezTo>
                <a:cubicBezTo>
                  <a:pt x="559431" y="310743"/>
                  <a:pt x="573037" y="344930"/>
                  <a:pt x="606645" y="351239"/>
                </a:cubicBezTo>
                <a:lnTo>
                  <a:pt x="606645" y="326439"/>
                </a:lnTo>
                <a:cubicBezTo>
                  <a:pt x="606645" y="285671"/>
                  <a:pt x="573492" y="252503"/>
                  <a:pt x="532728" y="252475"/>
                </a:cubicBezTo>
                <a:close/>
                <a:moveTo>
                  <a:pt x="242231" y="217490"/>
                </a:moveTo>
                <a:cubicBezTo>
                  <a:pt x="265812" y="217490"/>
                  <a:pt x="288543" y="222478"/>
                  <a:pt x="309785" y="232312"/>
                </a:cubicBezTo>
                <a:cubicBezTo>
                  <a:pt x="315081" y="234763"/>
                  <a:pt x="317385" y="241042"/>
                  <a:pt x="314934" y="246336"/>
                </a:cubicBezTo>
                <a:cubicBezTo>
                  <a:pt x="312484" y="251631"/>
                  <a:pt x="306204" y="253936"/>
                  <a:pt x="300911" y="251485"/>
                </a:cubicBezTo>
                <a:cubicBezTo>
                  <a:pt x="282468" y="242947"/>
                  <a:pt x="262725" y="238617"/>
                  <a:pt x="242231" y="238617"/>
                </a:cubicBezTo>
                <a:cubicBezTo>
                  <a:pt x="218732" y="238617"/>
                  <a:pt x="195836" y="244458"/>
                  <a:pt x="175406" y="255592"/>
                </a:cubicBezTo>
                <a:lnTo>
                  <a:pt x="180059" y="262892"/>
                </a:lnTo>
                <a:cubicBezTo>
                  <a:pt x="180060" y="262894"/>
                  <a:pt x="180062" y="262896"/>
                  <a:pt x="180063" y="262898"/>
                </a:cubicBezTo>
                <a:lnTo>
                  <a:pt x="246971" y="367896"/>
                </a:lnTo>
                <a:lnTo>
                  <a:pt x="351111" y="367943"/>
                </a:lnTo>
                <a:cubicBezTo>
                  <a:pt x="351112" y="367943"/>
                  <a:pt x="351114" y="367943"/>
                  <a:pt x="351115" y="367943"/>
                </a:cubicBezTo>
                <a:lnTo>
                  <a:pt x="381687" y="367957"/>
                </a:lnTo>
                <a:cubicBezTo>
                  <a:pt x="378768" y="328263"/>
                  <a:pt x="359346" y="292102"/>
                  <a:pt x="327394" y="267531"/>
                </a:cubicBezTo>
                <a:cubicBezTo>
                  <a:pt x="322771" y="263975"/>
                  <a:pt x="321904" y="257342"/>
                  <a:pt x="325461" y="252718"/>
                </a:cubicBezTo>
                <a:cubicBezTo>
                  <a:pt x="329016" y="248093"/>
                  <a:pt x="335648" y="247225"/>
                  <a:pt x="340276" y="250783"/>
                </a:cubicBezTo>
                <a:cubicBezTo>
                  <a:pt x="380267" y="281535"/>
                  <a:pt x="403201" y="328073"/>
                  <a:pt x="403203" y="378460"/>
                </a:cubicBezTo>
                <a:cubicBezTo>
                  <a:pt x="403203" y="378539"/>
                  <a:pt x="403201" y="378637"/>
                  <a:pt x="403200" y="378727"/>
                </a:cubicBezTo>
                <a:cubicBezTo>
                  <a:pt x="403148" y="381457"/>
                  <a:pt x="402040" y="384064"/>
                  <a:pt x="400105" y="385998"/>
                </a:cubicBezTo>
                <a:cubicBezTo>
                  <a:pt x="398123" y="387978"/>
                  <a:pt x="395436" y="389090"/>
                  <a:pt x="392636" y="389090"/>
                </a:cubicBezTo>
                <a:cubicBezTo>
                  <a:pt x="392635" y="389090"/>
                  <a:pt x="392633" y="389090"/>
                  <a:pt x="392632" y="389090"/>
                </a:cubicBezTo>
                <a:lnTo>
                  <a:pt x="361175" y="389076"/>
                </a:lnTo>
                <a:cubicBezTo>
                  <a:pt x="355780" y="449972"/>
                  <a:pt x="304501" y="497899"/>
                  <a:pt x="242233" y="497899"/>
                </a:cubicBezTo>
                <a:cubicBezTo>
                  <a:pt x="219025" y="497899"/>
                  <a:pt x="196925" y="491379"/>
                  <a:pt x="177702" y="478972"/>
                </a:cubicBezTo>
                <a:lnTo>
                  <a:pt x="170536" y="488353"/>
                </a:lnTo>
                <a:cubicBezTo>
                  <a:pt x="168828" y="490592"/>
                  <a:pt x="166298" y="492054"/>
                  <a:pt x="163508" y="492417"/>
                </a:cubicBezTo>
                <a:cubicBezTo>
                  <a:pt x="163051" y="492476"/>
                  <a:pt x="162595" y="492506"/>
                  <a:pt x="162141" y="492506"/>
                </a:cubicBezTo>
                <a:cubicBezTo>
                  <a:pt x="159811" y="492506"/>
                  <a:pt x="157531" y="491735"/>
                  <a:pt x="155669" y="490291"/>
                </a:cubicBezTo>
                <a:cubicBezTo>
                  <a:pt x="120805" y="463270"/>
                  <a:pt x="100810" y="422508"/>
                  <a:pt x="100810" y="378457"/>
                </a:cubicBezTo>
                <a:cubicBezTo>
                  <a:pt x="100810" y="333836"/>
                  <a:pt x="121573" y="292443"/>
                  <a:pt x="156824" y="265748"/>
                </a:cubicBezTo>
                <a:lnTo>
                  <a:pt x="151736" y="257766"/>
                </a:lnTo>
                <a:cubicBezTo>
                  <a:pt x="148617" y="252870"/>
                  <a:pt x="150032" y="246373"/>
                  <a:pt x="154908" y="243219"/>
                </a:cubicBezTo>
                <a:cubicBezTo>
                  <a:pt x="180928" y="226387"/>
                  <a:pt x="211124" y="217490"/>
                  <a:pt x="242231" y="217490"/>
                </a:cubicBezTo>
                <a:close/>
                <a:moveTo>
                  <a:pt x="21128" y="82194"/>
                </a:moveTo>
                <a:lnTo>
                  <a:pt x="21128" y="650978"/>
                </a:lnTo>
                <a:lnTo>
                  <a:pt x="345594" y="650978"/>
                </a:lnTo>
                <a:cubicBezTo>
                  <a:pt x="345597" y="650784"/>
                  <a:pt x="345612" y="650591"/>
                  <a:pt x="345616" y="650399"/>
                </a:cubicBezTo>
                <a:cubicBezTo>
                  <a:pt x="345660" y="648413"/>
                  <a:pt x="345737" y="646433"/>
                  <a:pt x="345853" y="644461"/>
                </a:cubicBezTo>
                <a:cubicBezTo>
                  <a:pt x="345898" y="643666"/>
                  <a:pt x="345960" y="642872"/>
                  <a:pt x="346016" y="642078"/>
                </a:cubicBezTo>
                <a:cubicBezTo>
                  <a:pt x="346097" y="640964"/>
                  <a:pt x="346190" y="639850"/>
                  <a:pt x="346294" y="638741"/>
                </a:cubicBezTo>
                <a:cubicBezTo>
                  <a:pt x="346524" y="636221"/>
                  <a:pt x="346809" y="633711"/>
                  <a:pt x="347151" y="631212"/>
                </a:cubicBezTo>
                <a:lnTo>
                  <a:pt x="55862" y="631212"/>
                </a:lnTo>
                <a:cubicBezTo>
                  <a:pt x="50027" y="631212"/>
                  <a:pt x="45298" y="626483"/>
                  <a:pt x="45298" y="620648"/>
                </a:cubicBezTo>
                <a:lnTo>
                  <a:pt x="45298" y="446726"/>
                </a:lnTo>
                <a:cubicBezTo>
                  <a:pt x="45298" y="440891"/>
                  <a:pt x="50027" y="436162"/>
                  <a:pt x="55862" y="436162"/>
                </a:cubicBezTo>
                <a:cubicBezTo>
                  <a:pt x="61698" y="436162"/>
                  <a:pt x="66426" y="440891"/>
                  <a:pt x="66426" y="446726"/>
                </a:cubicBezTo>
                <a:lnTo>
                  <a:pt x="66426" y="610084"/>
                </a:lnTo>
                <a:lnTo>
                  <a:pt x="351454" y="610084"/>
                </a:lnTo>
                <a:cubicBezTo>
                  <a:pt x="354408" y="599217"/>
                  <a:pt x="358465" y="588622"/>
                  <a:pt x="363590" y="578392"/>
                </a:cubicBezTo>
                <a:cubicBezTo>
                  <a:pt x="364059" y="577448"/>
                  <a:pt x="364538" y="576511"/>
                  <a:pt x="365024" y="575576"/>
                </a:cubicBezTo>
                <a:cubicBezTo>
                  <a:pt x="365371" y="574913"/>
                  <a:pt x="365708" y="574243"/>
                  <a:pt x="366063" y="573582"/>
                </a:cubicBezTo>
                <a:cubicBezTo>
                  <a:pt x="375782" y="555440"/>
                  <a:pt x="388696" y="538855"/>
                  <a:pt x="404260" y="524538"/>
                </a:cubicBezTo>
                <a:cubicBezTo>
                  <a:pt x="404278" y="524520"/>
                  <a:pt x="404298" y="524503"/>
                  <a:pt x="404316" y="524484"/>
                </a:cubicBezTo>
                <a:cubicBezTo>
                  <a:pt x="404474" y="524341"/>
                  <a:pt x="404634" y="524199"/>
                  <a:pt x="404792" y="524056"/>
                </a:cubicBezTo>
                <a:cubicBezTo>
                  <a:pt x="414781" y="514866"/>
                  <a:pt x="425780" y="506680"/>
                  <a:pt x="437582" y="499684"/>
                </a:cubicBezTo>
                <a:lnTo>
                  <a:pt x="437582" y="362809"/>
                </a:lnTo>
                <a:lnTo>
                  <a:pt x="437582" y="326438"/>
                </a:lnTo>
                <a:lnTo>
                  <a:pt x="437582" y="212879"/>
                </a:lnTo>
                <a:cubicBezTo>
                  <a:pt x="437582" y="207045"/>
                  <a:pt x="442310" y="202315"/>
                  <a:pt x="448146" y="202315"/>
                </a:cubicBezTo>
                <a:cubicBezTo>
                  <a:pt x="453982" y="202315"/>
                  <a:pt x="458710" y="207045"/>
                  <a:pt x="458710" y="212878"/>
                </a:cubicBezTo>
                <a:lnTo>
                  <a:pt x="458710" y="266765"/>
                </a:lnTo>
                <a:cubicBezTo>
                  <a:pt x="465492" y="258376"/>
                  <a:pt x="473664" y="251154"/>
                  <a:pt x="482882" y="245466"/>
                </a:cubicBezTo>
                <a:lnTo>
                  <a:pt x="482882" y="82194"/>
                </a:lnTo>
                <a:lnTo>
                  <a:pt x="403200" y="82194"/>
                </a:lnTo>
                <a:lnTo>
                  <a:pt x="403200" y="98235"/>
                </a:lnTo>
                <a:lnTo>
                  <a:pt x="448146" y="98235"/>
                </a:lnTo>
                <a:cubicBezTo>
                  <a:pt x="453982" y="98235"/>
                  <a:pt x="458710" y="102964"/>
                  <a:pt x="458710" y="108799"/>
                </a:cubicBezTo>
                <a:lnTo>
                  <a:pt x="458710" y="177664"/>
                </a:lnTo>
                <a:cubicBezTo>
                  <a:pt x="458710" y="183499"/>
                  <a:pt x="453982" y="188229"/>
                  <a:pt x="448146" y="188229"/>
                </a:cubicBezTo>
                <a:cubicBezTo>
                  <a:pt x="442310" y="188229"/>
                  <a:pt x="437582" y="183499"/>
                  <a:pt x="437582" y="177664"/>
                </a:cubicBezTo>
                <a:lnTo>
                  <a:pt x="437582" y="119363"/>
                </a:lnTo>
                <a:lnTo>
                  <a:pt x="403200" y="119363"/>
                </a:lnTo>
                <a:lnTo>
                  <a:pt x="403200" y="129194"/>
                </a:lnTo>
                <a:cubicBezTo>
                  <a:pt x="403200" y="135028"/>
                  <a:pt x="398472" y="139757"/>
                  <a:pt x="392636" y="139757"/>
                </a:cubicBezTo>
                <a:lnTo>
                  <a:pt x="111374" y="139757"/>
                </a:lnTo>
                <a:cubicBezTo>
                  <a:pt x="105539" y="139757"/>
                  <a:pt x="100810" y="135028"/>
                  <a:pt x="100810" y="129194"/>
                </a:cubicBezTo>
                <a:lnTo>
                  <a:pt x="100810" y="119363"/>
                </a:lnTo>
                <a:lnTo>
                  <a:pt x="66426" y="119363"/>
                </a:lnTo>
                <a:lnTo>
                  <a:pt x="66426" y="411515"/>
                </a:lnTo>
                <a:cubicBezTo>
                  <a:pt x="66426" y="417349"/>
                  <a:pt x="61698" y="422079"/>
                  <a:pt x="55862" y="422079"/>
                </a:cubicBezTo>
                <a:cubicBezTo>
                  <a:pt x="50027" y="422079"/>
                  <a:pt x="45298" y="417349"/>
                  <a:pt x="45298" y="411515"/>
                </a:cubicBezTo>
                <a:lnTo>
                  <a:pt x="45298" y="108800"/>
                </a:lnTo>
                <a:cubicBezTo>
                  <a:pt x="45298" y="102966"/>
                  <a:pt x="50027" y="98236"/>
                  <a:pt x="55862" y="98236"/>
                </a:cubicBezTo>
                <a:lnTo>
                  <a:pt x="100810" y="98236"/>
                </a:lnTo>
                <a:lnTo>
                  <a:pt x="100810" y="82194"/>
                </a:lnTo>
                <a:close/>
                <a:moveTo>
                  <a:pt x="252005" y="21128"/>
                </a:moveTo>
                <a:cubicBezTo>
                  <a:pt x="234440" y="21128"/>
                  <a:pt x="219256" y="33027"/>
                  <a:pt x="215077" y="50064"/>
                </a:cubicBezTo>
                <a:cubicBezTo>
                  <a:pt x="213918" y="54789"/>
                  <a:pt x="209683" y="58112"/>
                  <a:pt x="204817" y="58112"/>
                </a:cubicBezTo>
                <a:lnTo>
                  <a:pt x="121937" y="58112"/>
                </a:lnTo>
                <a:lnTo>
                  <a:pt x="121937" y="118631"/>
                </a:lnTo>
                <a:lnTo>
                  <a:pt x="382072" y="118631"/>
                </a:lnTo>
                <a:lnTo>
                  <a:pt x="382072" y="58112"/>
                </a:lnTo>
                <a:lnTo>
                  <a:pt x="299192" y="58112"/>
                </a:lnTo>
                <a:cubicBezTo>
                  <a:pt x="294326" y="58112"/>
                  <a:pt x="290089" y="54789"/>
                  <a:pt x="288932" y="50064"/>
                </a:cubicBezTo>
                <a:cubicBezTo>
                  <a:pt x="284753" y="33027"/>
                  <a:pt x="269569" y="21128"/>
                  <a:pt x="252005" y="21128"/>
                </a:cubicBezTo>
                <a:close/>
                <a:moveTo>
                  <a:pt x="252005" y="0"/>
                </a:moveTo>
                <a:cubicBezTo>
                  <a:pt x="276468" y="0"/>
                  <a:pt x="297967" y="14846"/>
                  <a:pt x="306864" y="36984"/>
                </a:cubicBezTo>
                <a:lnTo>
                  <a:pt x="392636" y="36984"/>
                </a:lnTo>
                <a:cubicBezTo>
                  <a:pt x="398472" y="36984"/>
                  <a:pt x="403200" y="41714"/>
                  <a:pt x="403200" y="47548"/>
                </a:cubicBezTo>
                <a:lnTo>
                  <a:pt x="403200" y="61066"/>
                </a:lnTo>
                <a:lnTo>
                  <a:pt x="493446" y="61066"/>
                </a:lnTo>
                <a:cubicBezTo>
                  <a:pt x="499280" y="61066"/>
                  <a:pt x="504009" y="65796"/>
                  <a:pt x="504009" y="71630"/>
                </a:cubicBezTo>
                <a:lnTo>
                  <a:pt x="504009" y="235766"/>
                </a:lnTo>
                <a:cubicBezTo>
                  <a:pt x="513060" y="232899"/>
                  <a:pt x="522689" y="231342"/>
                  <a:pt x="532676" y="231342"/>
                </a:cubicBezTo>
                <a:cubicBezTo>
                  <a:pt x="532694" y="231342"/>
                  <a:pt x="532711" y="231343"/>
                  <a:pt x="532729" y="231343"/>
                </a:cubicBezTo>
                <a:cubicBezTo>
                  <a:pt x="532748" y="231343"/>
                  <a:pt x="532764" y="231342"/>
                  <a:pt x="532783" y="231342"/>
                </a:cubicBezTo>
                <a:cubicBezTo>
                  <a:pt x="585159" y="231342"/>
                  <a:pt x="627771" y="273954"/>
                  <a:pt x="627771" y="326331"/>
                </a:cubicBezTo>
                <a:lnTo>
                  <a:pt x="627771" y="326437"/>
                </a:lnTo>
                <a:lnTo>
                  <a:pt x="627771" y="362797"/>
                </a:lnTo>
                <a:lnTo>
                  <a:pt x="627771" y="398981"/>
                </a:lnTo>
                <a:cubicBezTo>
                  <a:pt x="627771" y="433216"/>
                  <a:pt x="609563" y="463270"/>
                  <a:pt x="582326" y="479989"/>
                </a:cubicBezTo>
                <a:cubicBezTo>
                  <a:pt x="660674" y="502370"/>
                  <a:pt x="720001" y="573414"/>
                  <a:pt x="720000" y="654072"/>
                </a:cubicBezTo>
                <a:lnTo>
                  <a:pt x="720000" y="709370"/>
                </a:lnTo>
                <a:cubicBezTo>
                  <a:pt x="720000" y="715204"/>
                  <a:pt x="715272" y="719934"/>
                  <a:pt x="709436" y="719934"/>
                </a:cubicBezTo>
                <a:lnTo>
                  <a:pt x="470134" y="719934"/>
                </a:lnTo>
                <a:cubicBezTo>
                  <a:pt x="464298" y="719934"/>
                  <a:pt x="459571" y="715204"/>
                  <a:pt x="459571" y="709370"/>
                </a:cubicBezTo>
                <a:cubicBezTo>
                  <a:pt x="459571" y="703535"/>
                  <a:pt x="464298" y="698806"/>
                  <a:pt x="470134" y="698806"/>
                </a:cubicBezTo>
                <a:lnTo>
                  <a:pt x="698876" y="698806"/>
                </a:lnTo>
                <a:lnTo>
                  <a:pt x="698876" y="654072"/>
                </a:lnTo>
                <a:cubicBezTo>
                  <a:pt x="698876" y="612388"/>
                  <a:pt x="681090" y="572532"/>
                  <a:pt x="648791" y="541846"/>
                </a:cubicBezTo>
                <a:cubicBezTo>
                  <a:pt x="629471" y="523489"/>
                  <a:pt x="606076" y="509816"/>
                  <a:pt x="581117" y="501845"/>
                </a:cubicBezTo>
                <a:lnTo>
                  <a:pt x="564226" y="534663"/>
                </a:lnTo>
                <a:lnTo>
                  <a:pt x="586873" y="632964"/>
                </a:lnTo>
                <a:cubicBezTo>
                  <a:pt x="587728" y="636675"/>
                  <a:pt x="586518" y="640558"/>
                  <a:pt x="583710" y="643128"/>
                </a:cubicBezTo>
                <a:lnTo>
                  <a:pt x="539918" y="683209"/>
                </a:lnTo>
                <a:cubicBezTo>
                  <a:pt x="537901" y="685056"/>
                  <a:pt x="535345" y="685980"/>
                  <a:pt x="532787" y="685980"/>
                </a:cubicBezTo>
                <a:cubicBezTo>
                  <a:pt x="530229" y="685980"/>
                  <a:pt x="527672" y="685057"/>
                  <a:pt x="525654" y="683209"/>
                </a:cubicBezTo>
                <a:lnTo>
                  <a:pt x="481862" y="643128"/>
                </a:lnTo>
                <a:cubicBezTo>
                  <a:pt x="479053" y="640558"/>
                  <a:pt x="477845" y="636674"/>
                  <a:pt x="478700" y="632964"/>
                </a:cubicBezTo>
                <a:lnTo>
                  <a:pt x="501346" y="534664"/>
                </a:lnTo>
                <a:lnTo>
                  <a:pt x="484454" y="501845"/>
                </a:lnTo>
                <a:cubicBezTo>
                  <a:pt x="473512" y="505341"/>
                  <a:pt x="462867" y="509927"/>
                  <a:pt x="452736" y="515529"/>
                </a:cubicBezTo>
                <a:cubicBezTo>
                  <a:pt x="452618" y="515594"/>
                  <a:pt x="452501" y="515660"/>
                  <a:pt x="452383" y="515726"/>
                </a:cubicBezTo>
                <a:cubicBezTo>
                  <a:pt x="450521" y="516763"/>
                  <a:pt x="448682" y="517839"/>
                  <a:pt x="446857" y="518941"/>
                </a:cubicBezTo>
                <a:cubicBezTo>
                  <a:pt x="446232" y="519319"/>
                  <a:pt x="445608" y="519698"/>
                  <a:pt x="444988" y="520083"/>
                </a:cubicBezTo>
                <a:cubicBezTo>
                  <a:pt x="444164" y="520595"/>
                  <a:pt x="443342" y="521109"/>
                  <a:pt x="442527" y="521635"/>
                </a:cubicBezTo>
                <a:cubicBezTo>
                  <a:pt x="441175" y="522507"/>
                  <a:pt x="439834" y="523396"/>
                  <a:pt x="438506" y="524304"/>
                </a:cubicBezTo>
                <a:cubicBezTo>
                  <a:pt x="437976" y="524666"/>
                  <a:pt x="437453" y="525037"/>
                  <a:pt x="436927" y="525404"/>
                </a:cubicBezTo>
                <a:cubicBezTo>
                  <a:pt x="435514" y="526394"/>
                  <a:pt x="434112" y="527395"/>
                  <a:pt x="432729" y="528426"/>
                </a:cubicBezTo>
                <a:cubicBezTo>
                  <a:pt x="432589" y="528530"/>
                  <a:pt x="432447" y="528630"/>
                  <a:pt x="432308" y="528734"/>
                </a:cubicBezTo>
                <a:cubicBezTo>
                  <a:pt x="430683" y="529952"/>
                  <a:pt x="429084" y="531205"/>
                  <a:pt x="427502" y="532479"/>
                </a:cubicBezTo>
                <a:cubicBezTo>
                  <a:pt x="427269" y="532669"/>
                  <a:pt x="427033" y="532856"/>
                  <a:pt x="426801" y="533044"/>
                </a:cubicBezTo>
                <a:cubicBezTo>
                  <a:pt x="425212" y="534339"/>
                  <a:pt x="423641" y="535660"/>
                  <a:pt x="422097" y="537010"/>
                </a:cubicBezTo>
                <a:cubicBezTo>
                  <a:pt x="421959" y="537129"/>
                  <a:pt x="421824" y="537252"/>
                  <a:pt x="421688" y="537371"/>
                </a:cubicBezTo>
                <a:cubicBezTo>
                  <a:pt x="418497" y="540177"/>
                  <a:pt x="415410" y="543099"/>
                  <a:pt x="412437" y="546128"/>
                </a:cubicBezTo>
                <a:cubicBezTo>
                  <a:pt x="412284" y="546284"/>
                  <a:pt x="412132" y="546439"/>
                  <a:pt x="411980" y="546594"/>
                </a:cubicBezTo>
                <a:cubicBezTo>
                  <a:pt x="408923" y="549732"/>
                  <a:pt x="405981" y="552984"/>
                  <a:pt x="403177" y="556347"/>
                </a:cubicBezTo>
                <a:cubicBezTo>
                  <a:pt x="395836" y="565152"/>
                  <a:pt x="389570" y="574449"/>
                  <a:pt x="384397" y="584124"/>
                </a:cubicBezTo>
                <a:cubicBezTo>
                  <a:pt x="384187" y="584517"/>
                  <a:pt x="383982" y="584912"/>
                  <a:pt x="383777" y="585306"/>
                </a:cubicBezTo>
                <a:cubicBezTo>
                  <a:pt x="383148" y="586503"/>
                  <a:pt x="382552" y="587712"/>
                  <a:pt x="381957" y="588922"/>
                </a:cubicBezTo>
                <a:cubicBezTo>
                  <a:pt x="381147" y="590581"/>
                  <a:pt x="380361" y="592252"/>
                  <a:pt x="379613" y="593938"/>
                </a:cubicBezTo>
                <a:cubicBezTo>
                  <a:pt x="379523" y="594142"/>
                  <a:pt x="379430" y="594343"/>
                  <a:pt x="379340" y="594545"/>
                </a:cubicBezTo>
                <a:cubicBezTo>
                  <a:pt x="375335" y="603670"/>
                  <a:pt x="372220" y="613161"/>
                  <a:pt x="370080" y="622914"/>
                </a:cubicBezTo>
                <a:cubicBezTo>
                  <a:pt x="370056" y="623020"/>
                  <a:pt x="370022" y="623124"/>
                  <a:pt x="369995" y="623231"/>
                </a:cubicBezTo>
                <a:cubicBezTo>
                  <a:pt x="369710" y="624559"/>
                  <a:pt x="369429" y="625886"/>
                  <a:pt x="369180" y="627219"/>
                </a:cubicBezTo>
                <a:cubicBezTo>
                  <a:pt x="369053" y="627894"/>
                  <a:pt x="368942" y="628574"/>
                  <a:pt x="368825" y="629253"/>
                </a:cubicBezTo>
                <a:cubicBezTo>
                  <a:pt x="368596" y="630586"/>
                  <a:pt x="368384" y="631921"/>
                  <a:pt x="368191" y="633261"/>
                </a:cubicBezTo>
                <a:cubicBezTo>
                  <a:pt x="368111" y="633823"/>
                  <a:pt x="368025" y="634383"/>
                  <a:pt x="367951" y="634945"/>
                </a:cubicBezTo>
                <a:cubicBezTo>
                  <a:pt x="367728" y="636630"/>
                  <a:pt x="367543" y="638322"/>
                  <a:pt x="367380" y="640016"/>
                </a:cubicBezTo>
                <a:cubicBezTo>
                  <a:pt x="367330" y="640530"/>
                  <a:pt x="367280" y="641041"/>
                  <a:pt x="367236" y="641556"/>
                </a:cubicBezTo>
                <a:cubicBezTo>
                  <a:pt x="367081" y="643370"/>
                  <a:pt x="366956" y="645189"/>
                  <a:pt x="366869" y="647012"/>
                </a:cubicBezTo>
                <a:cubicBezTo>
                  <a:pt x="366851" y="647398"/>
                  <a:pt x="366838" y="647786"/>
                  <a:pt x="366823" y="648173"/>
                </a:cubicBezTo>
                <a:cubicBezTo>
                  <a:pt x="366744" y="650133"/>
                  <a:pt x="366691" y="652099"/>
                  <a:pt x="366691" y="654069"/>
                </a:cubicBezTo>
                <a:lnTo>
                  <a:pt x="366691" y="661540"/>
                </a:lnTo>
                <a:lnTo>
                  <a:pt x="366691" y="698805"/>
                </a:lnTo>
                <a:lnTo>
                  <a:pt x="434922" y="698805"/>
                </a:lnTo>
                <a:cubicBezTo>
                  <a:pt x="440758" y="698805"/>
                  <a:pt x="445486" y="703534"/>
                  <a:pt x="445486" y="709368"/>
                </a:cubicBezTo>
                <a:cubicBezTo>
                  <a:pt x="445486" y="715203"/>
                  <a:pt x="440758" y="719932"/>
                  <a:pt x="434922" y="719932"/>
                </a:cubicBezTo>
                <a:lnTo>
                  <a:pt x="356127" y="719932"/>
                </a:lnTo>
                <a:cubicBezTo>
                  <a:pt x="350291" y="719932"/>
                  <a:pt x="345563" y="715203"/>
                  <a:pt x="345563" y="709368"/>
                </a:cubicBezTo>
                <a:lnTo>
                  <a:pt x="345563" y="672104"/>
                </a:lnTo>
                <a:lnTo>
                  <a:pt x="10564" y="672104"/>
                </a:lnTo>
                <a:cubicBezTo>
                  <a:pt x="4728" y="672104"/>
                  <a:pt x="0" y="667375"/>
                  <a:pt x="0" y="661540"/>
                </a:cubicBezTo>
                <a:lnTo>
                  <a:pt x="0" y="71630"/>
                </a:lnTo>
                <a:cubicBezTo>
                  <a:pt x="0" y="65797"/>
                  <a:pt x="4728" y="61066"/>
                  <a:pt x="10564" y="61066"/>
                </a:cubicBezTo>
                <a:lnTo>
                  <a:pt x="100810" y="61066"/>
                </a:lnTo>
                <a:lnTo>
                  <a:pt x="100810" y="47548"/>
                </a:lnTo>
                <a:cubicBezTo>
                  <a:pt x="100810" y="41714"/>
                  <a:pt x="105539" y="36984"/>
                  <a:pt x="111374" y="36984"/>
                </a:cubicBezTo>
                <a:lnTo>
                  <a:pt x="197145" y="36984"/>
                </a:lnTo>
                <a:cubicBezTo>
                  <a:pt x="206042" y="14844"/>
                  <a:pt x="227542" y="0"/>
                  <a:pt x="252005"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8" name="Объект 2">
            <a:extLst>
              <a:ext uri="{FF2B5EF4-FFF2-40B4-BE49-F238E27FC236}">
                <a16:creationId xmlns:a16="http://schemas.microsoft.com/office/drawing/2014/main" id="{EC919953-758A-4A5D-94AE-EE8A8D3499C2}"/>
              </a:ext>
            </a:extLst>
          </p:cNvPr>
          <p:cNvSpPr txBox="1">
            <a:spLocks/>
          </p:cNvSpPr>
          <p:nvPr/>
        </p:nvSpPr>
        <p:spPr>
          <a:xfrm>
            <a:off x="2519828" y="2971800"/>
            <a:ext cx="8246788"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ru-RU" b="1" dirty="0"/>
              <a:t>Расширен перечень объектов капитального строительства, в целях архитектурно-строительного проектирования, строительства, реконструкции, капитального ремонта которых применяются особенности осуществления закупок и исполнения контрактов, предусмотренные частями 56 - 63 статьи 112 №44-ФЗ утвержденный Распоряжением №2788-р от 27.10.2020 года. </a:t>
            </a:r>
          </a:p>
          <a:p>
            <a:pPr marL="0" indent="0">
              <a:spcAft>
                <a:spcPts val="600"/>
              </a:spcAft>
              <a:buNone/>
            </a:pPr>
            <a:r>
              <a:rPr lang="ru-RU" sz="1200" dirty="0">
                <a:solidFill>
                  <a:schemeClr val="accent6"/>
                </a:solidFill>
              </a:rPr>
              <a:t>Распоряжение Правительства Российской Федерации от 23.12.2021 № 3785-р </a:t>
            </a:r>
          </a:p>
          <a:p>
            <a:pPr marL="0" indent="0">
              <a:spcAft>
                <a:spcPts val="600"/>
              </a:spcAft>
              <a:buNone/>
            </a:pPr>
            <a:endParaRPr lang="ru-RU" sz="1200" dirty="0">
              <a:solidFill>
                <a:schemeClr val="accent6"/>
              </a:solidFill>
            </a:endParaRPr>
          </a:p>
          <a:p>
            <a:pPr marL="0" indent="0">
              <a:spcAft>
                <a:spcPts val="600"/>
              </a:spcAft>
              <a:buNone/>
            </a:pPr>
            <a:endParaRPr lang="ru-RU" sz="1200" dirty="0">
              <a:solidFill>
                <a:schemeClr val="accent6"/>
              </a:solidFill>
            </a:endParaRPr>
          </a:p>
        </p:txBody>
      </p:sp>
      <p:sp>
        <p:nvSpPr>
          <p:cNvPr id="11" name="Полилиния 84">
            <a:extLst>
              <a:ext uri="{FF2B5EF4-FFF2-40B4-BE49-F238E27FC236}">
                <a16:creationId xmlns:a16="http://schemas.microsoft.com/office/drawing/2014/main" id="{712FD352-266A-4F44-816B-7863E072D27B}"/>
              </a:ext>
            </a:extLst>
          </p:cNvPr>
          <p:cNvSpPr>
            <a:spLocks noChangeAspect="1"/>
          </p:cNvSpPr>
          <p:nvPr/>
        </p:nvSpPr>
        <p:spPr>
          <a:xfrm>
            <a:off x="1543050" y="3170448"/>
            <a:ext cx="720000" cy="517105"/>
          </a:xfrm>
          <a:custGeom>
            <a:avLst/>
            <a:gdLst>
              <a:gd name="connsiteX0" fmla="*/ 607985 w 720000"/>
              <a:gd name="connsiteY0" fmla="*/ 450881 h 517105"/>
              <a:gd name="connsiteX1" fmla="*/ 615452 w 720000"/>
              <a:gd name="connsiteY1" fmla="*/ 453981 h 517105"/>
              <a:gd name="connsiteX2" fmla="*/ 618552 w 720000"/>
              <a:gd name="connsiteY2" fmla="*/ 461449 h 517105"/>
              <a:gd name="connsiteX3" fmla="*/ 615452 w 720000"/>
              <a:gd name="connsiteY3" fmla="*/ 468916 h 517105"/>
              <a:gd name="connsiteX4" fmla="*/ 607985 w 720000"/>
              <a:gd name="connsiteY4" fmla="*/ 472016 h 517105"/>
              <a:gd name="connsiteX5" fmla="*/ 600517 w 720000"/>
              <a:gd name="connsiteY5" fmla="*/ 468916 h 517105"/>
              <a:gd name="connsiteX6" fmla="*/ 597417 w 720000"/>
              <a:gd name="connsiteY6" fmla="*/ 461449 h 517105"/>
              <a:gd name="connsiteX7" fmla="*/ 600517 w 720000"/>
              <a:gd name="connsiteY7" fmla="*/ 453981 h 517105"/>
              <a:gd name="connsiteX8" fmla="*/ 607985 w 720000"/>
              <a:gd name="connsiteY8" fmla="*/ 450881 h 517105"/>
              <a:gd name="connsiteX9" fmla="*/ 157104 w 720000"/>
              <a:gd name="connsiteY9" fmla="*/ 450881 h 517105"/>
              <a:gd name="connsiteX10" fmla="*/ 562897 w 720000"/>
              <a:gd name="connsiteY10" fmla="*/ 450881 h 517105"/>
              <a:gd name="connsiteX11" fmla="*/ 573465 w 720000"/>
              <a:gd name="connsiteY11" fmla="*/ 461449 h 517105"/>
              <a:gd name="connsiteX12" fmla="*/ 562897 w 720000"/>
              <a:gd name="connsiteY12" fmla="*/ 472016 h 517105"/>
              <a:gd name="connsiteX13" fmla="*/ 157104 w 720000"/>
              <a:gd name="connsiteY13" fmla="*/ 472016 h 517105"/>
              <a:gd name="connsiteX14" fmla="*/ 146536 w 720000"/>
              <a:gd name="connsiteY14" fmla="*/ 461449 h 517105"/>
              <a:gd name="connsiteX15" fmla="*/ 157104 w 720000"/>
              <a:gd name="connsiteY15" fmla="*/ 450881 h 517105"/>
              <a:gd name="connsiteX16" fmla="*/ 112016 w 720000"/>
              <a:gd name="connsiteY16" fmla="*/ 450881 h 517105"/>
              <a:gd name="connsiteX17" fmla="*/ 119483 w 720000"/>
              <a:gd name="connsiteY17" fmla="*/ 453981 h 517105"/>
              <a:gd name="connsiteX18" fmla="*/ 122583 w 720000"/>
              <a:gd name="connsiteY18" fmla="*/ 461449 h 517105"/>
              <a:gd name="connsiteX19" fmla="*/ 119483 w 720000"/>
              <a:gd name="connsiteY19" fmla="*/ 468916 h 517105"/>
              <a:gd name="connsiteX20" fmla="*/ 112016 w 720000"/>
              <a:gd name="connsiteY20" fmla="*/ 472016 h 517105"/>
              <a:gd name="connsiteX21" fmla="*/ 104548 w 720000"/>
              <a:gd name="connsiteY21" fmla="*/ 468916 h 517105"/>
              <a:gd name="connsiteX22" fmla="*/ 101448 w 720000"/>
              <a:gd name="connsiteY22" fmla="*/ 461449 h 517105"/>
              <a:gd name="connsiteX23" fmla="*/ 104548 w 720000"/>
              <a:gd name="connsiteY23" fmla="*/ 453981 h 517105"/>
              <a:gd name="connsiteX24" fmla="*/ 112016 w 720000"/>
              <a:gd name="connsiteY24" fmla="*/ 450881 h 517105"/>
              <a:gd name="connsiteX25" fmla="*/ 623056 w 720000"/>
              <a:gd name="connsiteY25" fmla="*/ 420160 h 517105"/>
              <a:gd name="connsiteX26" fmla="*/ 638000 w 720000"/>
              <a:gd name="connsiteY26" fmla="*/ 420160 h 517105"/>
              <a:gd name="connsiteX27" fmla="*/ 671816 w 720000"/>
              <a:gd name="connsiteY27" fmla="*/ 453976 h 517105"/>
              <a:gd name="connsiteX28" fmla="*/ 671816 w 720000"/>
              <a:gd name="connsiteY28" fmla="*/ 468920 h 517105"/>
              <a:gd name="connsiteX29" fmla="*/ 664344 w 720000"/>
              <a:gd name="connsiteY29" fmla="*/ 472016 h 517105"/>
              <a:gd name="connsiteX30" fmla="*/ 656872 w 720000"/>
              <a:gd name="connsiteY30" fmla="*/ 468920 h 517105"/>
              <a:gd name="connsiteX31" fmla="*/ 623056 w 720000"/>
              <a:gd name="connsiteY31" fmla="*/ 435104 h 517105"/>
              <a:gd name="connsiteX32" fmla="*/ 623056 w 720000"/>
              <a:gd name="connsiteY32" fmla="*/ 420160 h 517105"/>
              <a:gd name="connsiteX33" fmla="*/ 81999 w 720000"/>
              <a:gd name="connsiteY33" fmla="*/ 420160 h 517105"/>
              <a:gd name="connsiteX34" fmla="*/ 96943 w 720000"/>
              <a:gd name="connsiteY34" fmla="*/ 420160 h 517105"/>
              <a:gd name="connsiteX35" fmla="*/ 96943 w 720000"/>
              <a:gd name="connsiteY35" fmla="*/ 435104 h 517105"/>
              <a:gd name="connsiteX36" fmla="*/ 63127 w 720000"/>
              <a:gd name="connsiteY36" fmla="*/ 468920 h 517105"/>
              <a:gd name="connsiteX37" fmla="*/ 55655 w 720000"/>
              <a:gd name="connsiteY37" fmla="*/ 472016 h 517105"/>
              <a:gd name="connsiteX38" fmla="*/ 48183 w 720000"/>
              <a:gd name="connsiteY38" fmla="*/ 468920 h 517105"/>
              <a:gd name="connsiteX39" fmla="*/ 48183 w 720000"/>
              <a:gd name="connsiteY39" fmla="*/ 453976 h 517105"/>
              <a:gd name="connsiteX40" fmla="*/ 664343 w 720000"/>
              <a:gd name="connsiteY40" fmla="*/ 394521 h 517105"/>
              <a:gd name="connsiteX41" fmla="*/ 671810 w 720000"/>
              <a:gd name="connsiteY41" fmla="*/ 397621 h 517105"/>
              <a:gd name="connsiteX42" fmla="*/ 674910 w 720000"/>
              <a:gd name="connsiteY42" fmla="*/ 405089 h 517105"/>
              <a:gd name="connsiteX43" fmla="*/ 671810 w 720000"/>
              <a:gd name="connsiteY43" fmla="*/ 412556 h 517105"/>
              <a:gd name="connsiteX44" fmla="*/ 664343 w 720000"/>
              <a:gd name="connsiteY44" fmla="*/ 415656 h 517105"/>
              <a:gd name="connsiteX45" fmla="*/ 656875 w 720000"/>
              <a:gd name="connsiteY45" fmla="*/ 412556 h 517105"/>
              <a:gd name="connsiteX46" fmla="*/ 653775 w 720000"/>
              <a:gd name="connsiteY46" fmla="*/ 405089 h 517105"/>
              <a:gd name="connsiteX47" fmla="*/ 656875 w 720000"/>
              <a:gd name="connsiteY47" fmla="*/ 397621 h 517105"/>
              <a:gd name="connsiteX48" fmla="*/ 664343 w 720000"/>
              <a:gd name="connsiteY48" fmla="*/ 394521 h 517105"/>
              <a:gd name="connsiteX49" fmla="*/ 55656 w 720000"/>
              <a:gd name="connsiteY49" fmla="*/ 394521 h 517105"/>
              <a:gd name="connsiteX50" fmla="*/ 63123 w 720000"/>
              <a:gd name="connsiteY50" fmla="*/ 397621 h 517105"/>
              <a:gd name="connsiteX51" fmla="*/ 66223 w 720000"/>
              <a:gd name="connsiteY51" fmla="*/ 405089 h 517105"/>
              <a:gd name="connsiteX52" fmla="*/ 63123 w 720000"/>
              <a:gd name="connsiteY52" fmla="*/ 412556 h 517105"/>
              <a:gd name="connsiteX53" fmla="*/ 55656 w 720000"/>
              <a:gd name="connsiteY53" fmla="*/ 415656 h 517105"/>
              <a:gd name="connsiteX54" fmla="*/ 48188 w 720000"/>
              <a:gd name="connsiteY54" fmla="*/ 412556 h 517105"/>
              <a:gd name="connsiteX55" fmla="*/ 45088 w 720000"/>
              <a:gd name="connsiteY55" fmla="*/ 405089 h 517105"/>
              <a:gd name="connsiteX56" fmla="*/ 48188 w 720000"/>
              <a:gd name="connsiteY56" fmla="*/ 397621 h 517105"/>
              <a:gd name="connsiteX57" fmla="*/ 55656 w 720000"/>
              <a:gd name="connsiteY57" fmla="*/ 394521 h 517105"/>
              <a:gd name="connsiteX58" fmla="*/ 157104 w 720000"/>
              <a:gd name="connsiteY58" fmla="*/ 371977 h 517105"/>
              <a:gd name="connsiteX59" fmla="*/ 337456 w 720000"/>
              <a:gd name="connsiteY59" fmla="*/ 371977 h 517105"/>
              <a:gd name="connsiteX60" fmla="*/ 348023 w 720000"/>
              <a:gd name="connsiteY60" fmla="*/ 382545 h 517105"/>
              <a:gd name="connsiteX61" fmla="*/ 337456 w 720000"/>
              <a:gd name="connsiteY61" fmla="*/ 393112 h 517105"/>
              <a:gd name="connsiteX62" fmla="*/ 157104 w 720000"/>
              <a:gd name="connsiteY62" fmla="*/ 393112 h 517105"/>
              <a:gd name="connsiteX63" fmla="*/ 146536 w 720000"/>
              <a:gd name="connsiteY63" fmla="*/ 382545 h 517105"/>
              <a:gd name="connsiteX64" fmla="*/ 157104 w 720000"/>
              <a:gd name="connsiteY64" fmla="*/ 371977 h 517105"/>
              <a:gd name="connsiteX65" fmla="*/ 560797 w 720000"/>
              <a:gd name="connsiteY65" fmla="*/ 340014 h 517105"/>
              <a:gd name="connsiteX66" fmla="*/ 541832 w 720000"/>
              <a:gd name="connsiteY66" fmla="*/ 346790 h 517105"/>
              <a:gd name="connsiteX67" fmla="*/ 539755 w 720000"/>
              <a:gd name="connsiteY67" fmla="*/ 351805 h 517105"/>
              <a:gd name="connsiteX68" fmla="*/ 555057 w 720000"/>
              <a:gd name="connsiteY68" fmla="*/ 388746 h 517105"/>
              <a:gd name="connsiteX69" fmla="*/ 557494 w 720000"/>
              <a:gd name="connsiteY69" fmla="*/ 382861 h 517105"/>
              <a:gd name="connsiteX70" fmla="*/ 571301 w 720000"/>
              <a:gd name="connsiteY70" fmla="*/ 377142 h 517105"/>
              <a:gd name="connsiteX71" fmla="*/ 577186 w 720000"/>
              <a:gd name="connsiteY71" fmla="*/ 379579 h 517105"/>
              <a:gd name="connsiteX72" fmla="*/ 496126 w 720000"/>
              <a:gd name="connsiteY72" fmla="*/ 339313 h 517105"/>
              <a:gd name="connsiteX73" fmla="*/ 479447 w 720000"/>
              <a:gd name="connsiteY73" fmla="*/ 379579 h 517105"/>
              <a:gd name="connsiteX74" fmla="*/ 485332 w 720000"/>
              <a:gd name="connsiteY74" fmla="*/ 377142 h 517105"/>
              <a:gd name="connsiteX75" fmla="*/ 499139 w 720000"/>
              <a:gd name="connsiteY75" fmla="*/ 382861 h 517105"/>
              <a:gd name="connsiteX76" fmla="*/ 501576 w 720000"/>
              <a:gd name="connsiteY76" fmla="*/ 388746 h 517105"/>
              <a:gd name="connsiteX77" fmla="*/ 516878 w 720000"/>
              <a:gd name="connsiteY77" fmla="*/ 351805 h 517105"/>
              <a:gd name="connsiteX78" fmla="*/ 514656 w 720000"/>
              <a:gd name="connsiteY78" fmla="*/ 346441 h 517105"/>
              <a:gd name="connsiteX79" fmla="*/ 496126 w 720000"/>
              <a:gd name="connsiteY79" fmla="*/ 339313 h 517105"/>
              <a:gd name="connsiteX80" fmla="*/ 157104 w 720000"/>
              <a:gd name="connsiteY80" fmla="*/ 326889 h 517105"/>
              <a:gd name="connsiteX81" fmla="*/ 382544 w 720000"/>
              <a:gd name="connsiteY81" fmla="*/ 326889 h 517105"/>
              <a:gd name="connsiteX82" fmla="*/ 393111 w 720000"/>
              <a:gd name="connsiteY82" fmla="*/ 337457 h 517105"/>
              <a:gd name="connsiteX83" fmla="*/ 382544 w 720000"/>
              <a:gd name="connsiteY83" fmla="*/ 348024 h 517105"/>
              <a:gd name="connsiteX84" fmla="*/ 157104 w 720000"/>
              <a:gd name="connsiteY84" fmla="*/ 348024 h 517105"/>
              <a:gd name="connsiteX85" fmla="*/ 146536 w 720000"/>
              <a:gd name="connsiteY85" fmla="*/ 337457 h 517105"/>
              <a:gd name="connsiteX86" fmla="*/ 157104 w 720000"/>
              <a:gd name="connsiteY86" fmla="*/ 326889 h 517105"/>
              <a:gd name="connsiteX87" fmla="*/ 337456 w 720000"/>
              <a:gd name="connsiteY87" fmla="*/ 281801 h 517105"/>
              <a:gd name="connsiteX88" fmla="*/ 360000 w 720000"/>
              <a:gd name="connsiteY88" fmla="*/ 281801 h 517105"/>
              <a:gd name="connsiteX89" fmla="*/ 370567 w 720000"/>
              <a:gd name="connsiteY89" fmla="*/ 292369 h 517105"/>
              <a:gd name="connsiteX90" fmla="*/ 360000 w 720000"/>
              <a:gd name="connsiteY90" fmla="*/ 302936 h 517105"/>
              <a:gd name="connsiteX91" fmla="*/ 337456 w 720000"/>
              <a:gd name="connsiteY91" fmla="*/ 302936 h 517105"/>
              <a:gd name="connsiteX92" fmla="*/ 326888 w 720000"/>
              <a:gd name="connsiteY92" fmla="*/ 292369 h 517105"/>
              <a:gd name="connsiteX93" fmla="*/ 337456 w 720000"/>
              <a:gd name="connsiteY93" fmla="*/ 281801 h 517105"/>
              <a:gd name="connsiteX94" fmla="*/ 157104 w 720000"/>
              <a:gd name="connsiteY94" fmla="*/ 281801 h 517105"/>
              <a:gd name="connsiteX95" fmla="*/ 292368 w 720000"/>
              <a:gd name="connsiteY95" fmla="*/ 281801 h 517105"/>
              <a:gd name="connsiteX96" fmla="*/ 302935 w 720000"/>
              <a:gd name="connsiteY96" fmla="*/ 292369 h 517105"/>
              <a:gd name="connsiteX97" fmla="*/ 292368 w 720000"/>
              <a:gd name="connsiteY97" fmla="*/ 302936 h 517105"/>
              <a:gd name="connsiteX98" fmla="*/ 157104 w 720000"/>
              <a:gd name="connsiteY98" fmla="*/ 302936 h 517105"/>
              <a:gd name="connsiteX99" fmla="*/ 146536 w 720000"/>
              <a:gd name="connsiteY99" fmla="*/ 292369 h 517105"/>
              <a:gd name="connsiteX100" fmla="*/ 157104 w 720000"/>
              <a:gd name="connsiteY100" fmla="*/ 281801 h 517105"/>
              <a:gd name="connsiteX101" fmla="*/ 529081 w 720000"/>
              <a:gd name="connsiteY101" fmla="*/ 280392 h 517105"/>
              <a:gd name="connsiteX102" fmla="*/ 528376 w 720000"/>
              <a:gd name="connsiteY102" fmla="*/ 281097 h 517105"/>
              <a:gd name="connsiteX103" fmla="*/ 529081 w 720000"/>
              <a:gd name="connsiteY103" fmla="*/ 281801 h 517105"/>
              <a:gd name="connsiteX104" fmla="*/ 529785 w 720000"/>
              <a:gd name="connsiteY104" fmla="*/ 281097 h 517105"/>
              <a:gd name="connsiteX105" fmla="*/ 529081 w 720000"/>
              <a:gd name="connsiteY105" fmla="*/ 280392 h 517105"/>
              <a:gd name="connsiteX106" fmla="*/ 529081 w 720000"/>
              <a:gd name="connsiteY106" fmla="*/ 259257 h 517105"/>
              <a:gd name="connsiteX107" fmla="*/ 550920 w 720000"/>
              <a:gd name="connsiteY107" fmla="*/ 281097 h 517105"/>
              <a:gd name="connsiteX108" fmla="*/ 529081 w 720000"/>
              <a:gd name="connsiteY108" fmla="*/ 302936 h 517105"/>
              <a:gd name="connsiteX109" fmla="*/ 507241 w 720000"/>
              <a:gd name="connsiteY109" fmla="*/ 281097 h 517105"/>
              <a:gd name="connsiteX110" fmla="*/ 529081 w 720000"/>
              <a:gd name="connsiteY110" fmla="*/ 259257 h 517105"/>
              <a:gd name="connsiteX111" fmla="*/ 157104 w 720000"/>
              <a:gd name="connsiteY111" fmla="*/ 236712 h 517105"/>
              <a:gd name="connsiteX112" fmla="*/ 405088 w 720000"/>
              <a:gd name="connsiteY112" fmla="*/ 236712 h 517105"/>
              <a:gd name="connsiteX113" fmla="*/ 415655 w 720000"/>
              <a:gd name="connsiteY113" fmla="*/ 247280 h 517105"/>
              <a:gd name="connsiteX114" fmla="*/ 405088 w 720000"/>
              <a:gd name="connsiteY114" fmla="*/ 257847 h 517105"/>
              <a:gd name="connsiteX115" fmla="*/ 157104 w 720000"/>
              <a:gd name="connsiteY115" fmla="*/ 257847 h 517105"/>
              <a:gd name="connsiteX116" fmla="*/ 146536 w 720000"/>
              <a:gd name="connsiteY116" fmla="*/ 247280 h 517105"/>
              <a:gd name="connsiteX117" fmla="*/ 157104 w 720000"/>
              <a:gd name="connsiteY117" fmla="*/ 236712 h 517105"/>
              <a:gd name="connsiteX118" fmla="*/ 529080 w 720000"/>
              <a:gd name="connsiteY118" fmla="*/ 235303 h 517105"/>
              <a:gd name="connsiteX119" fmla="*/ 483288 w 720000"/>
              <a:gd name="connsiteY119" fmla="*/ 281096 h 517105"/>
              <a:gd name="connsiteX120" fmla="*/ 529080 w 720000"/>
              <a:gd name="connsiteY120" fmla="*/ 326888 h 517105"/>
              <a:gd name="connsiteX121" fmla="*/ 574873 w 720000"/>
              <a:gd name="connsiteY121" fmla="*/ 281096 h 517105"/>
              <a:gd name="connsiteX122" fmla="*/ 529080 w 720000"/>
              <a:gd name="connsiteY122" fmla="*/ 235303 h 517105"/>
              <a:gd name="connsiteX123" fmla="*/ 529080 w 720000"/>
              <a:gd name="connsiteY123" fmla="*/ 214168 h 517105"/>
              <a:gd name="connsiteX124" fmla="*/ 596008 w 720000"/>
              <a:gd name="connsiteY124" fmla="*/ 281096 h 517105"/>
              <a:gd name="connsiteX125" fmla="*/ 578111 w 720000"/>
              <a:gd name="connsiteY125" fmla="*/ 326585 h 517105"/>
              <a:gd name="connsiteX126" fmla="*/ 606475 w 720000"/>
              <a:gd name="connsiteY126" fmla="*/ 395061 h 517105"/>
              <a:gd name="connsiteX127" fmla="*/ 604183 w 720000"/>
              <a:gd name="connsiteY127" fmla="*/ 406577 h 517105"/>
              <a:gd name="connsiteX128" fmla="*/ 592667 w 720000"/>
              <a:gd name="connsiteY128" fmla="*/ 408868 h 517105"/>
              <a:gd name="connsiteX129" fmla="*/ 572975 w 720000"/>
              <a:gd name="connsiteY129" fmla="*/ 400711 h 517105"/>
              <a:gd name="connsiteX130" fmla="*/ 564818 w 720000"/>
              <a:gd name="connsiteY130" fmla="*/ 420404 h 517105"/>
              <a:gd name="connsiteX131" fmla="*/ 555055 w 720000"/>
              <a:gd name="connsiteY131" fmla="*/ 426927 h 517105"/>
              <a:gd name="connsiteX132" fmla="*/ 545292 w 720000"/>
              <a:gd name="connsiteY132" fmla="*/ 420404 h 517105"/>
              <a:gd name="connsiteX133" fmla="*/ 528317 w 720000"/>
              <a:gd name="connsiteY133" fmla="*/ 379419 h 517105"/>
              <a:gd name="connsiteX134" fmla="*/ 511339 w 720000"/>
              <a:gd name="connsiteY134" fmla="*/ 420404 h 517105"/>
              <a:gd name="connsiteX135" fmla="*/ 501576 w 720000"/>
              <a:gd name="connsiteY135" fmla="*/ 426927 h 517105"/>
              <a:gd name="connsiteX136" fmla="*/ 491813 w 720000"/>
              <a:gd name="connsiteY136" fmla="*/ 420404 h 517105"/>
              <a:gd name="connsiteX137" fmla="*/ 483657 w 720000"/>
              <a:gd name="connsiteY137" fmla="*/ 400711 h 517105"/>
              <a:gd name="connsiteX138" fmla="*/ 463965 w 720000"/>
              <a:gd name="connsiteY138" fmla="*/ 408868 h 517105"/>
              <a:gd name="connsiteX139" fmla="*/ 452449 w 720000"/>
              <a:gd name="connsiteY139" fmla="*/ 406577 h 517105"/>
              <a:gd name="connsiteX140" fmla="*/ 450158 w 720000"/>
              <a:gd name="connsiteY140" fmla="*/ 395061 h 517105"/>
              <a:gd name="connsiteX141" fmla="*/ 479001 w 720000"/>
              <a:gd name="connsiteY141" fmla="*/ 325427 h 517105"/>
              <a:gd name="connsiteX142" fmla="*/ 462153 w 720000"/>
              <a:gd name="connsiteY142" fmla="*/ 281096 h 517105"/>
              <a:gd name="connsiteX143" fmla="*/ 529080 w 720000"/>
              <a:gd name="connsiteY143" fmla="*/ 214168 h 517105"/>
              <a:gd name="connsiteX144" fmla="*/ 157104 w 720000"/>
              <a:gd name="connsiteY144" fmla="*/ 157808 h 517105"/>
              <a:gd name="connsiteX145" fmla="*/ 562897 w 720000"/>
              <a:gd name="connsiteY145" fmla="*/ 157808 h 517105"/>
              <a:gd name="connsiteX146" fmla="*/ 573465 w 720000"/>
              <a:gd name="connsiteY146" fmla="*/ 168376 h 517105"/>
              <a:gd name="connsiteX147" fmla="*/ 562897 w 720000"/>
              <a:gd name="connsiteY147" fmla="*/ 178943 h 517105"/>
              <a:gd name="connsiteX148" fmla="*/ 157104 w 720000"/>
              <a:gd name="connsiteY148" fmla="*/ 178943 h 517105"/>
              <a:gd name="connsiteX149" fmla="*/ 146536 w 720000"/>
              <a:gd name="connsiteY149" fmla="*/ 168376 h 517105"/>
              <a:gd name="connsiteX150" fmla="*/ 157104 w 720000"/>
              <a:gd name="connsiteY150" fmla="*/ 157808 h 517105"/>
              <a:gd name="connsiteX151" fmla="*/ 664345 w 720000"/>
              <a:gd name="connsiteY151" fmla="*/ 146532 h 517105"/>
              <a:gd name="connsiteX152" fmla="*/ 674912 w 720000"/>
              <a:gd name="connsiteY152" fmla="*/ 157100 h 517105"/>
              <a:gd name="connsiteX153" fmla="*/ 674912 w 720000"/>
              <a:gd name="connsiteY153" fmla="*/ 360000 h 517105"/>
              <a:gd name="connsiteX154" fmla="*/ 664345 w 720000"/>
              <a:gd name="connsiteY154" fmla="*/ 370568 h 517105"/>
              <a:gd name="connsiteX155" fmla="*/ 653777 w 720000"/>
              <a:gd name="connsiteY155" fmla="*/ 360000 h 517105"/>
              <a:gd name="connsiteX156" fmla="*/ 653777 w 720000"/>
              <a:gd name="connsiteY156" fmla="*/ 157100 h 517105"/>
              <a:gd name="connsiteX157" fmla="*/ 664345 w 720000"/>
              <a:gd name="connsiteY157" fmla="*/ 146532 h 517105"/>
              <a:gd name="connsiteX158" fmla="*/ 55656 w 720000"/>
              <a:gd name="connsiteY158" fmla="*/ 146532 h 517105"/>
              <a:gd name="connsiteX159" fmla="*/ 66223 w 720000"/>
              <a:gd name="connsiteY159" fmla="*/ 157100 h 517105"/>
              <a:gd name="connsiteX160" fmla="*/ 66223 w 720000"/>
              <a:gd name="connsiteY160" fmla="*/ 360000 h 517105"/>
              <a:gd name="connsiteX161" fmla="*/ 55656 w 720000"/>
              <a:gd name="connsiteY161" fmla="*/ 370568 h 517105"/>
              <a:gd name="connsiteX162" fmla="*/ 45088 w 720000"/>
              <a:gd name="connsiteY162" fmla="*/ 360000 h 517105"/>
              <a:gd name="connsiteX163" fmla="*/ 45088 w 720000"/>
              <a:gd name="connsiteY163" fmla="*/ 157100 h 517105"/>
              <a:gd name="connsiteX164" fmla="*/ 55656 w 720000"/>
              <a:gd name="connsiteY164" fmla="*/ 146532 h 517105"/>
              <a:gd name="connsiteX165" fmla="*/ 269824 w 720000"/>
              <a:gd name="connsiteY165" fmla="*/ 112720 h 517105"/>
              <a:gd name="connsiteX166" fmla="*/ 450176 w 720000"/>
              <a:gd name="connsiteY166" fmla="*/ 112720 h 517105"/>
              <a:gd name="connsiteX167" fmla="*/ 460743 w 720000"/>
              <a:gd name="connsiteY167" fmla="*/ 123288 h 517105"/>
              <a:gd name="connsiteX168" fmla="*/ 450176 w 720000"/>
              <a:gd name="connsiteY168" fmla="*/ 133855 h 517105"/>
              <a:gd name="connsiteX169" fmla="*/ 269824 w 720000"/>
              <a:gd name="connsiteY169" fmla="*/ 133855 h 517105"/>
              <a:gd name="connsiteX170" fmla="*/ 259256 w 720000"/>
              <a:gd name="connsiteY170" fmla="*/ 123288 h 517105"/>
              <a:gd name="connsiteX171" fmla="*/ 269824 w 720000"/>
              <a:gd name="connsiteY171" fmla="*/ 112720 h 517105"/>
              <a:gd name="connsiteX172" fmla="*/ 664345 w 720000"/>
              <a:gd name="connsiteY172" fmla="*/ 101448 h 517105"/>
              <a:gd name="connsiteX173" fmla="*/ 671812 w 720000"/>
              <a:gd name="connsiteY173" fmla="*/ 104548 h 517105"/>
              <a:gd name="connsiteX174" fmla="*/ 674912 w 720000"/>
              <a:gd name="connsiteY174" fmla="*/ 112016 h 517105"/>
              <a:gd name="connsiteX175" fmla="*/ 671812 w 720000"/>
              <a:gd name="connsiteY175" fmla="*/ 119483 h 517105"/>
              <a:gd name="connsiteX176" fmla="*/ 664345 w 720000"/>
              <a:gd name="connsiteY176" fmla="*/ 122583 h 517105"/>
              <a:gd name="connsiteX177" fmla="*/ 656877 w 720000"/>
              <a:gd name="connsiteY177" fmla="*/ 119483 h 517105"/>
              <a:gd name="connsiteX178" fmla="*/ 653777 w 720000"/>
              <a:gd name="connsiteY178" fmla="*/ 112016 h 517105"/>
              <a:gd name="connsiteX179" fmla="*/ 656877 w 720000"/>
              <a:gd name="connsiteY179" fmla="*/ 104548 h 517105"/>
              <a:gd name="connsiteX180" fmla="*/ 664345 w 720000"/>
              <a:gd name="connsiteY180" fmla="*/ 101448 h 517105"/>
              <a:gd name="connsiteX181" fmla="*/ 55656 w 720000"/>
              <a:gd name="connsiteY181" fmla="*/ 101448 h 517105"/>
              <a:gd name="connsiteX182" fmla="*/ 63123 w 720000"/>
              <a:gd name="connsiteY182" fmla="*/ 104548 h 517105"/>
              <a:gd name="connsiteX183" fmla="*/ 66223 w 720000"/>
              <a:gd name="connsiteY183" fmla="*/ 112016 h 517105"/>
              <a:gd name="connsiteX184" fmla="*/ 63123 w 720000"/>
              <a:gd name="connsiteY184" fmla="*/ 119483 h 517105"/>
              <a:gd name="connsiteX185" fmla="*/ 55656 w 720000"/>
              <a:gd name="connsiteY185" fmla="*/ 122583 h 517105"/>
              <a:gd name="connsiteX186" fmla="*/ 48188 w 720000"/>
              <a:gd name="connsiteY186" fmla="*/ 119483 h 517105"/>
              <a:gd name="connsiteX187" fmla="*/ 45088 w 720000"/>
              <a:gd name="connsiteY187" fmla="*/ 112016 h 517105"/>
              <a:gd name="connsiteX188" fmla="*/ 48188 w 720000"/>
              <a:gd name="connsiteY188" fmla="*/ 104548 h 517105"/>
              <a:gd name="connsiteX189" fmla="*/ 55656 w 720000"/>
              <a:gd name="connsiteY189" fmla="*/ 101448 h 517105"/>
              <a:gd name="connsiteX190" fmla="*/ 656872 w 720000"/>
              <a:gd name="connsiteY190" fmla="*/ 48184 h 517105"/>
              <a:gd name="connsiteX191" fmla="*/ 671816 w 720000"/>
              <a:gd name="connsiteY191" fmla="*/ 48184 h 517105"/>
              <a:gd name="connsiteX192" fmla="*/ 671816 w 720000"/>
              <a:gd name="connsiteY192" fmla="*/ 63128 h 517105"/>
              <a:gd name="connsiteX193" fmla="*/ 638000 w 720000"/>
              <a:gd name="connsiteY193" fmla="*/ 96944 h 517105"/>
              <a:gd name="connsiteX194" fmla="*/ 630528 w 720000"/>
              <a:gd name="connsiteY194" fmla="*/ 100040 h 517105"/>
              <a:gd name="connsiteX195" fmla="*/ 623056 w 720000"/>
              <a:gd name="connsiteY195" fmla="*/ 96944 h 517105"/>
              <a:gd name="connsiteX196" fmla="*/ 623056 w 720000"/>
              <a:gd name="connsiteY196" fmla="*/ 82000 h 517105"/>
              <a:gd name="connsiteX197" fmla="*/ 48183 w 720000"/>
              <a:gd name="connsiteY197" fmla="*/ 48184 h 517105"/>
              <a:gd name="connsiteX198" fmla="*/ 63127 w 720000"/>
              <a:gd name="connsiteY198" fmla="*/ 48184 h 517105"/>
              <a:gd name="connsiteX199" fmla="*/ 96943 w 720000"/>
              <a:gd name="connsiteY199" fmla="*/ 82000 h 517105"/>
              <a:gd name="connsiteX200" fmla="*/ 96943 w 720000"/>
              <a:gd name="connsiteY200" fmla="*/ 96944 h 517105"/>
              <a:gd name="connsiteX201" fmla="*/ 89471 w 720000"/>
              <a:gd name="connsiteY201" fmla="*/ 100040 h 517105"/>
              <a:gd name="connsiteX202" fmla="*/ 81999 w 720000"/>
              <a:gd name="connsiteY202" fmla="*/ 96944 h 517105"/>
              <a:gd name="connsiteX203" fmla="*/ 48183 w 720000"/>
              <a:gd name="connsiteY203" fmla="*/ 63128 h 517105"/>
              <a:gd name="connsiteX204" fmla="*/ 48183 w 720000"/>
              <a:gd name="connsiteY204" fmla="*/ 48184 h 517105"/>
              <a:gd name="connsiteX205" fmla="*/ 607985 w 720000"/>
              <a:gd name="connsiteY205" fmla="*/ 45088 h 517105"/>
              <a:gd name="connsiteX206" fmla="*/ 615452 w 720000"/>
              <a:gd name="connsiteY206" fmla="*/ 48188 h 517105"/>
              <a:gd name="connsiteX207" fmla="*/ 618552 w 720000"/>
              <a:gd name="connsiteY207" fmla="*/ 55656 h 517105"/>
              <a:gd name="connsiteX208" fmla="*/ 615452 w 720000"/>
              <a:gd name="connsiteY208" fmla="*/ 63123 h 517105"/>
              <a:gd name="connsiteX209" fmla="*/ 607985 w 720000"/>
              <a:gd name="connsiteY209" fmla="*/ 66223 h 517105"/>
              <a:gd name="connsiteX210" fmla="*/ 600517 w 720000"/>
              <a:gd name="connsiteY210" fmla="*/ 63123 h 517105"/>
              <a:gd name="connsiteX211" fmla="*/ 597417 w 720000"/>
              <a:gd name="connsiteY211" fmla="*/ 55656 h 517105"/>
              <a:gd name="connsiteX212" fmla="*/ 600517 w 720000"/>
              <a:gd name="connsiteY212" fmla="*/ 48188 h 517105"/>
              <a:gd name="connsiteX213" fmla="*/ 607985 w 720000"/>
              <a:gd name="connsiteY213" fmla="*/ 45088 h 517105"/>
              <a:gd name="connsiteX214" fmla="*/ 157104 w 720000"/>
              <a:gd name="connsiteY214" fmla="*/ 45088 h 517105"/>
              <a:gd name="connsiteX215" fmla="*/ 562897 w 720000"/>
              <a:gd name="connsiteY215" fmla="*/ 45088 h 517105"/>
              <a:gd name="connsiteX216" fmla="*/ 573465 w 720000"/>
              <a:gd name="connsiteY216" fmla="*/ 55656 h 517105"/>
              <a:gd name="connsiteX217" fmla="*/ 562897 w 720000"/>
              <a:gd name="connsiteY217" fmla="*/ 66223 h 517105"/>
              <a:gd name="connsiteX218" fmla="*/ 157104 w 720000"/>
              <a:gd name="connsiteY218" fmla="*/ 66223 h 517105"/>
              <a:gd name="connsiteX219" fmla="*/ 146536 w 720000"/>
              <a:gd name="connsiteY219" fmla="*/ 55656 h 517105"/>
              <a:gd name="connsiteX220" fmla="*/ 157104 w 720000"/>
              <a:gd name="connsiteY220" fmla="*/ 45088 h 517105"/>
              <a:gd name="connsiteX221" fmla="*/ 33112 w 720000"/>
              <a:gd name="connsiteY221" fmla="*/ 21135 h 517105"/>
              <a:gd name="connsiteX222" fmla="*/ 21135 w 720000"/>
              <a:gd name="connsiteY222" fmla="*/ 33112 h 517105"/>
              <a:gd name="connsiteX223" fmla="*/ 21135 w 720000"/>
              <a:gd name="connsiteY223" fmla="*/ 483993 h 517105"/>
              <a:gd name="connsiteX224" fmla="*/ 33112 w 720000"/>
              <a:gd name="connsiteY224" fmla="*/ 495970 h 517105"/>
              <a:gd name="connsiteX225" fmla="*/ 686888 w 720000"/>
              <a:gd name="connsiteY225" fmla="*/ 495970 h 517105"/>
              <a:gd name="connsiteX226" fmla="*/ 698865 w 720000"/>
              <a:gd name="connsiteY226" fmla="*/ 483993 h 517105"/>
              <a:gd name="connsiteX227" fmla="*/ 698865 w 720000"/>
              <a:gd name="connsiteY227" fmla="*/ 33112 h 517105"/>
              <a:gd name="connsiteX228" fmla="*/ 686888 w 720000"/>
              <a:gd name="connsiteY228" fmla="*/ 21135 h 517105"/>
              <a:gd name="connsiteX229" fmla="*/ 33112 w 720000"/>
              <a:gd name="connsiteY229" fmla="*/ 0 h 517105"/>
              <a:gd name="connsiteX230" fmla="*/ 686888 w 720000"/>
              <a:gd name="connsiteY230" fmla="*/ 0 h 517105"/>
              <a:gd name="connsiteX231" fmla="*/ 720000 w 720000"/>
              <a:gd name="connsiteY231" fmla="*/ 33112 h 517105"/>
              <a:gd name="connsiteX232" fmla="*/ 720000 w 720000"/>
              <a:gd name="connsiteY232" fmla="*/ 483993 h 517105"/>
              <a:gd name="connsiteX233" fmla="*/ 686888 w 720000"/>
              <a:gd name="connsiteY233" fmla="*/ 517105 h 517105"/>
              <a:gd name="connsiteX234" fmla="*/ 33112 w 720000"/>
              <a:gd name="connsiteY234" fmla="*/ 517105 h 517105"/>
              <a:gd name="connsiteX235" fmla="*/ 0 w 720000"/>
              <a:gd name="connsiteY235" fmla="*/ 483993 h 517105"/>
              <a:gd name="connsiteX236" fmla="*/ 0 w 720000"/>
              <a:gd name="connsiteY236" fmla="*/ 33112 h 517105"/>
              <a:gd name="connsiteX237" fmla="*/ 33112 w 720000"/>
              <a:gd name="connsiteY237" fmla="*/ 0 h 51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720000" h="517105">
                <a:moveTo>
                  <a:pt x="607985" y="450881"/>
                </a:moveTo>
                <a:cubicBezTo>
                  <a:pt x="610759" y="450881"/>
                  <a:pt x="613492" y="452008"/>
                  <a:pt x="615452" y="453981"/>
                </a:cubicBezTo>
                <a:cubicBezTo>
                  <a:pt x="617425" y="455939"/>
                  <a:pt x="618552" y="458673"/>
                  <a:pt x="618552" y="461449"/>
                </a:cubicBezTo>
                <a:cubicBezTo>
                  <a:pt x="618552" y="464224"/>
                  <a:pt x="617425" y="466958"/>
                  <a:pt x="615452" y="468916"/>
                </a:cubicBezTo>
                <a:cubicBezTo>
                  <a:pt x="613494" y="470889"/>
                  <a:pt x="610760" y="472016"/>
                  <a:pt x="607985" y="472016"/>
                </a:cubicBezTo>
                <a:cubicBezTo>
                  <a:pt x="605209" y="472016"/>
                  <a:pt x="602475" y="470889"/>
                  <a:pt x="600517" y="468916"/>
                </a:cubicBezTo>
                <a:cubicBezTo>
                  <a:pt x="598544" y="466958"/>
                  <a:pt x="597417" y="464224"/>
                  <a:pt x="597417" y="461449"/>
                </a:cubicBezTo>
                <a:cubicBezTo>
                  <a:pt x="597417" y="458673"/>
                  <a:pt x="598544" y="455939"/>
                  <a:pt x="600517" y="453981"/>
                </a:cubicBezTo>
                <a:cubicBezTo>
                  <a:pt x="602475" y="452008"/>
                  <a:pt x="605209" y="450881"/>
                  <a:pt x="607985" y="450881"/>
                </a:cubicBezTo>
                <a:close/>
                <a:moveTo>
                  <a:pt x="157104" y="450881"/>
                </a:moveTo>
                <a:lnTo>
                  <a:pt x="562897" y="450881"/>
                </a:lnTo>
                <a:cubicBezTo>
                  <a:pt x="568733" y="450881"/>
                  <a:pt x="573465" y="455612"/>
                  <a:pt x="573465" y="461449"/>
                </a:cubicBezTo>
                <a:cubicBezTo>
                  <a:pt x="573465" y="467285"/>
                  <a:pt x="568733" y="472016"/>
                  <a:pt x="562897" y="472016"/>
                </a:cubicBezTo>
                <a:lnTo>
                  <a:pt x="157104" y="472016"/>
                </a:lnTo>
                <a:cubicBezTo>
                  <a:pt x="151267" y="472016"/>
                  <a:pt x="146536" y="467285"/>
                  <a:pt x="146536" y="461449"/>
                </a:cubicBezTo>
                <a:cubicBezTo>
                  <a:pt x="146536" y="455612"/>
                  <a:pt x="151267" y="450881"/>
                  <a:pt x="157104" y="450881"/>
                </a:cubicBezTo>
                <a:close/>
                <a:moveTo>
                  <a:pt x="112016" y="450881"/>
                </a:moveTo>
                <a:cubicBezTo>
                  <a:pt x="114804" y="450881"/>
                  <a:pt x="117523" y="452008"/>
                  <a:pt x="119483" y="453981"/>
                </a:cubicBezTo>
                <a:cubicBezTo>
                  <a:pt x="121456" y="455939"/>
                  <a:pt x="122583" y="458673"/>
                  <a:pt x="122583" y="461449"/>
                </a:cubicBezTo>
                <a:cubicBezTo>
                  <a:pt x="122583" y="464224"/>
                  <a:pt x="121456" y="466958"/>
                  <a:pt x="119483" y="468916"/>
                </a:cubicBezTo>
                <a:cubicBezTo>
                  <a:pt x="117525" y="470889"/>
                  <a:pt x="114791" y="472016"/>
                  <a:pt x="112016" y="472016"/>
                </a:cubicBezTo>
                <a:cubicBezTo>
                  <a:pt x="109240" y="472016"/>
                  <a:pt x="106506" y="470889"/>
                  <a:pt x="104548" y="468916"/>
                </a:cubicBezTo>
                <a:cubicBezTo>
                  <a:pt x="102575" y="466958"/>
                  <a:pt x="101448" y="464224"/>
                  <a:pt x="101448" y="461449"/>
                </a:cubicBezTo>
                <a:cubicBezTo>
                  <a:pt x="101448" y="458673"/>
                  <a:pt x="102575" y="455939"/>
                  <a:pt x="104548" y="453981"/>
                </a:cubicBezTo>
                <a:cubicBezTo>
                  <a:pt x="106506" y="452008"/>
                  <a:pt x="109240" y="450881"/>
                  <a:pt x="112016" y="450881"/>
                </a:cubicBezTo>
                <a:close/>
                <a:moveTo>
                  <a:pt x="623056" y="420160"/>
                </a:moveTo>
                <a:cubicBezTo>
                  <a:pt x="627182" y="416033"/>
                  <a:pt x="633873" y="416033"/>
                  <a:pt x="638000" y="420160"/>
                </a:cubicBezTo>
                <a:lnTo>
                  <a:pt x="671816" y="453976"/>
                </a:lnTo>
                <a:cubicBezTo>
                  <a:pt x="675943" y="458102"/>
                  <a:pt x="675943" y="464793"/>
                  <a:pt x="671816" y="468920"/>
                </a:cubicBezTo>
                <a:cubicBezTo>
                  <a:pt x="669753" y="470984"/>
                  <a:pt x="667048" y="472016"/>
                  <a:pt x="664344" y="472016"/>
                </a:cubicBezTo>
                <a:cubicBezTo>
                  <a:pt x="661640" y="472016"/>
                  <a:pt x="658935" y="470983"/>
                  <a:pt x="656872" y="468920"/>
                </a:cubicBezTo>
                <a:lnTo>
                  <a:pt x="623056" y="435104"/>
                </a:lnTo>
                <a:cubicBezTo>
                  <a:pt x="618929" y="430979"/>
                  <a:pt x="618929" y="424287"/>
                  <a:pt x="623056" y="420160"/>
                </a:cubicBezTo>
                <a:close/>
                <a:moveTo>
                  <a:pt x="81999" y="420160"/>
                </a:moveTo>
                <a:cubicBezTo>
                  <a:pt x="86125" y="416033"/>
                  <a:pt x="92818" y="416033"/>
                  <a:pt x="96943" y="420160"/>
                </a:cubicBezTo>
                <a:cubicBezTo>
                  <a:pt x="101070" y="424286"/>
                  <a:pt x="101070" y="430977"/>
                  <a:pt x="96943" y="435104"/>
                </a:cubicBezTo>
                <a:lnTo>
                  <a:pt x="63127" y="468920"/>
                </a:lnTo>
                <a:cubicBezTo>
                  <a:pt x="61064" y="470984"/>
                  <a:pt x="58359" y="472016"/>
                  <a:pt x="55655" y="472016"/>
                </a:cubicBezTo>
                <a:cubicBezTo>
                  <a:pt x="52951" y="472016"/>
                  <a:pt x="50246" y="470984"/>
                  <a:pt x="48183" y="468920"/>
                </a:cubicBezTo>
                <a:cubicBezTo>
                  <a:pt x="44056" y="464795"/>
                  <a:pt x="44056" y="458103"/>
                  <a:pt x="48183" y="453976"/>
                </a:cubicBezTo>
                <a:close/>
                <a:moveTo>
                  <a:pt x="664343" y="394521"/>
                </a:moveTo>
                <a:cubicBezTo>
                  <a:pt x="667132" y="394521"/>
                  <a:pt x="669852" y="395648"/>
                  <a:pt x="671810" y="397621"/>
                </a:cubicBezTo>
                <a:cubicBezTo>
                  <a:pt x="673783" y="399579"/>
                  <a:pt x="674910" y="402313"/>
                  <a:pt x="674910" y="405089"/>
                </a:cubicBezTo>
                <a:cubicBezTo>
                  <a:pt x="674910" y="407864"/>
                  <a:pt x="673783" y="410598"/>
                  <a:pt x="671810" y="412556"/>
                </a:cubicBezTo>
                <a:cubicBezTo>
                  <a:pt x="669852" y="414529"/>
                  <a:pt x="667118" y="415656"/>
                  <a:pt x="664343" y="415656"/>
                </a:cubicBezTo>
                <a:cubicBezTo>
                  <a:pt x="661567" y="415656"/>
                  <a:pt x="658847" y="414529"/>
                  <a:pt x="656875" y="412556"/>
                </a:cubicBezTo>
                <a:cubicBezTo>
                  <a:pt x="654902" y="410598"/>
                  <a:pt x="653776" y="407864"/>
                  <a:pt x="653775" y="405089"/>
                </a:cubicBezTo>
                <a:cubicBezTo>
                  <a:pt x="653775" y="402313"/>
                  <a:pt x="654902" y="399579"/>
                  <a:pt x="656875" y="397621"/>
                </a:cubicBezTo>
                <a:cubicBezTo>
                  <a:pt x="658833" y="395648"/>
                  <a:pt x="661567" y="394521"/>
                  <a:pt x="664343" y="394521"/>
                </a:cubicBezTo>
                <a:close/>
                <a:moveTo>
                  <a:pt x="55656" y="394521"/>
                </a:moveTo>
                <a:cubicBezTo>
                  <a:pt x="58431" y="394521"/>
                  <a:pt x="61165" y="395648"/>
                  <a:pt x="63123" y="397621"/>
                </a:cubicBezTo>
                <a:cubicBezTo>
                  <a:pt x="65096" y="399579"/>
                  <a:pt x="66223" y="402313"/>
                  <a:pt x="66223" y="405089"/>
                </a:cubicBezTo>
                <a:cubicBezTo>
                  <a:pt x="66223" y="407864"/>
                  <a:pt x="65096" y="410598"/>
                  <a:pt x="63123" y="412556"/>
                </a:cubicBezTo>
                <a:cubicBezTo>
                  <a:pt x="61165" y="414529"/>
                  <a:pt x="58431" y="415656"/>
                  <a:pt x="55656" y="415656"/>
                </a:cubicBezTo>
                <a:cubicBezTo>
                  <a:pt x="52878" y="415656"/>
                  <a:pt x="50145" y="414529"/>
                  <a:pt x="48188" y="412556"/>
                </a:cubicBezTo>
                <a:cubicBezTo>
                  <a:pt x="46215" y="410598"/>
                  <a:pt x="45088" y="407864"/>
                  <a:pt x="45088" y="405089"/>
                </a:cubicBezTo>
                <a:cubicBezTo>
                  <a:pt x="45088" y="402313"/>
                  <a:pt x="46215" y="399579"/>
                  <a:pt x="48188" y="397621"/>
                </a:cubicBezTo>
                <a:cubicBezTo>
                  <a:pt x="50146" y="395648"/>
                  <a:pt x="52866" y="394521"/>
                  <a:pt x="55656" y="394521"/>
                </a:cubicBezTo>
                <a:close/>
                <a:moveTo>
                  <a:pt x="157104" y="371977"/>
                </a:moveTo>
                <a:lnTo>
                  <a:pt x="337456" y="371977"/>
                </a:lnTo>
                <a:cubicBezTo>
                  <a:pt x="343292" y="371977"/>
                  <a:pt x="348023" y="376708"/>
                  <a:pt x="348023" y="382545"/>
                </a:cubicBezTo>
                <a:cubicBezTo>
                  <a:pt x="348023" y="388381"/>
                  <a:pt x="343292" y="393112"/>
                  <a:pt x="337456" y="393112"/>
                </a:cubicBezTo>
                <a:lnTo>
                  <a:pt x="157104" y="393112"/>
                </a:lnTo>
                <a:cubicBezTo>
                  <a:pt x="151267" y="393112"/>
                  <a:pt x="146536" y="388381"/>
                  <a:pt x="146536" y="382545"/>
                </a:cubicBezTo>
                <a:cubicBezTo>
                  <a:pt x="146536" y="376708"/>
                  <a:pt x="151267" y="371977"/>
                  <a:pt x="157104" y="371977"/>
                </a:cubicBezTo>
                <a:close/>
                <a:moveTo>
                  <a:pt x="560797" y="340014"/>
                </a:moveTo>
                <a:cubicBezTo>
                  <a:pt x="554942" y="343179"/>
                  <a:pt x="548564" y="345486"/>
                  <a:pt x="541832" y="346790"/>
                </a:cubicBezTo>
                <a:lnTo>
                  <a:pt x="539755" y="351805"/>
                </a:lnTo>
                <a:lnTo>
                  <a:pt x="555057" y="388746"/>
                </a:lnTo>
                <a:lnTo>
                  <a:pt x="557494" y="382861"/>
                </a:lnTo>
                <a:cubicBezTo>
                  <a:pt x="559727" y="377469"/>
                  <a:pt x="565909" y="374908"/>
                  <a:pt x="571301" y="377142"/>
                </a:cubicBezTo>
                <a:lnTo>
                  <a:pt x="577186" y="379579"/>
                </a:lnTo>
                <a:close/>
                <a:moveTo>
                  <a:pt x="496126" y="339313"/>
                </a:moveTo>
                <a:lnTo>
                  <a:pt x="479447" y="379579"/>
                </a:lnTo>
                <a:lnTo>
                  <a:pt x="485332" y="377142"/>
                </a:lnTo>
                <a:cubicBezTo>
                  <a:pt x="490722" y="374908"/>
                  <a:pt x="496906" y="377469"/>
                  <a:pt x="499139" y="382861"/>
                </a:cubicBezTo>
                <a:lnTo>
                  <a:pt x="501576" y="388746"/>
                </a:lnTo>
                <a:lnTo>
                  <a:pt x="516878" y="351805"/>
                </a:lnTo>
                <a:lnTo>
                  <a:pt x="514656" y="346441"/>
                </a:lnTo>
                <a:cubicBezTo>
                  <a:pt x="508064" y="344987"/>
                  <a:pt x="501836" y="342558"/>
                  <a:pt x="496126" y="339313"/>
                </a:cubicBezTo>
                <a:close/>
                <a:moveTo>
                  <a:pt x="157104" y="326889"/>
                </a:moveTo>
                <a:lnTo>
                  <a:pt x="382544" y="326889"/>
                </a:lnTo>
                <a:cubicBezTo>
                  <a:pt x="388380" y="326889"/>
                  <a:pt x="393111" y="331620"/>
                  <a:pt x="393111" y="337457"/>
                </a:cubicBezTo>
                <a:cubicBezTo>
                  <a:pt x="393111" y="343293"/>
                  <a:pt x="388380" y="348024"/>
                  <a:pt x="382544" y="348024"/>
                </a:cubicBezTo>
                <a:lnTo>
                  <a:pt x="157104" y="348024"/>
                </a:lnTo>
                <a:cubicBezTo>
                  <a:pt x="151267" y="348024"/>
                  <a:pt x="146536" y="343293"/>
                  <a:pt x="146536" y="337457"/>
                </a:cubicBezTo>
                <a:cubicBezTo>
                  <a:pt x="146536" y="331620"/>
                  <a:pt x="151267" y="326889"/>
                  <a:pt x="157104" y="326889"/>
                </a:cubicBezTo>
                <a:close/>
                <a:moveTo>
                  <a:pt x="337456" y="281801"/>
                </a:moveTo>
                <a:lnTo>
                  <a:pt x="360000" y="281801"/>
                </a:lnTo>
                <a:cubicBezTo>
                  <a:pt x="365836" y="281801"/>
                  <a:pt x="370567" y="286532"/>
                  <a:pt x="370567" y="292369"/>
                </a:cubicBezTo>
                <a:cubicBezTo>
                  <a:pt x="370567" y="298205"/>
                  <a:pt x="365836" y="302936"/>
                  <a:pt x="360000" y="302936"/>
                </a:cubicBezTo>
                <a:lnTo>
                  <a:pt x="337456" y="302936"/>
                </a:lnTo>
                <a:cubicBezTo>
                  <a:pt x="331619" y="302936"/>
                  <a:pt x="326888" y="298205"/>
                  <a:pt x="326888" y="292369"/>
                </a:cubicBezTo>
                <a:cubicBezTo>
                  <a:pt x="326888" y="286532"/>
                  <a:pt x="331619" y="281801"/>
                  <a:pt x="337456" y="281801"/>
                </a:cubicBezTo>
                <a:close/>
                <a:moveTo>
                  <a:pt x="157104" y="281801"/>
                </a:moveTo>
                <a:lnTo>
                  <a:pt x="292368" y="281801"/>
                </a:lnTo>
                <a:cubicBezTo>
                  <a:pt x="298204" y="281801"/>
                  <a:pt x="302935" y="286532"/>
                  <a:pt x="302935" y="292369"/>
                </a:cubicBezTo>
                <a:cubicBezTo>
                  <a:pt x="302935" y="298205"/>
                  <a:pt x="298204" y="302936"/>
                  <a:pt x="292368" y="302936"/>
                </a:cubicBezTo>
                <a:lnTo>
                  <a:pt x="157104" y="302936"/>
                </a:lnTo>
                <a:cubicBezTo>
                  <a:pt x="151267" y="302936"/>
                  <a:pt x="146536" y="298205"/>
                  <a:pt x="146536" y="292369"/>
                </a:cubicBezTo>
                <a:cubicBezTo>
                  <a:pt x="146536" y="286532"/>
                  <a:pt x="151267" y="281801"/>
                  <a:pt x="157104" y="281801"/>
                </a:cubicBezTo>
                <a:close/>
                <a:moveTo>
                  <a:pt x="529081" y="280392"/>
                </a:moveTo>
                <a:cubicBezTo>
                  <a:pt x="528692" y="280392"/>
                  <a:pt x="528376" y="280708"/>
                  <a:pt x="528376" y="281097"/>
                </a:cubicBezTo>
                <a:cubicBezTo>
                  <a:pt x="528376" y="281485"/>
                  <a:pt x="528692" y="281801"/>
                  <a:pt x="529081" y="281801"/>
                </a:cubicBezTo>
                <a:cubicBezTo>
                  <a:pt x="529469" y="281801"/>
                  <a:pt x="529785" y="281485"/>
                  <a:pt x="529785" y="281097"/>
                </a:cubicBezTo>
                <a:cubicBezTo>
                  <a:pt x="529785" y="280708"/>
                  <a:pt x="529469" y="280392"/>
                  <a:pt x="529081" y="280392"/>
                </a:cubicBezTo>
                <a:close/>
                <a:moveTo>
                  <a:pt x="529081" y="259257"/>
                </a:moveTo>
                <a:cubicBezTo>
                  <a:pt x="541123" y="259257"/>
                  <a:pt x="550920" y="269054"/>
                  <a:pt x="550920" y="281097"/>
                </a:cubicBezTo>
                <a:cubicBezTo>
                  <a:pt x="550920" y="293139"/>
                  <a:pt x="541123" y="302936"/>
                  <a:pt x="529081" y="302936"/>
                </a:cubicBezTo>
                <a:cubicBezTo>
                  <a:pt x="517038" y="302936"/>
                  <a:pt x="507241" y="293139"/>
                  <a:pt x="507241" y="281097"/>
                </a:cubicBezTo>
                <a:cubicBezTo>
                  <a:pt x="507241" y="269054"/>
                  <a:pt x="517038" y="259257"/>
                  <a:pt x="529081" y="259257"/>
                </a:cubicBezTo>
                <a:close/>
                <a:moveTo>
                  <a:pt x="157104" y="236712"/>
                </a:moveTo>
                <a:lnTo>
                  <a:pt x="405088" y="236712"/>
                </a:lnTo>
                <a:cubicBezTo>
                  <a:pt x="410924" y="236712"/>
                  <a:pt x="415655" y="241443"/>
                  <a:pt x="415655" y="247280"/>
                </a:cubicBezTo>
                <a:cubicBezTo>
                  <a:pt x="415655" y="253116"/>
                  <a:pt x="410924" y="257847"/>
                  <a:pt x="405088" y="257847"/>
                </a:cubicBezTo>
                <a:lnTo>
                  <a:pt x="157104" y="257847"/>
                </a:lnTo>
                <a:cubicBezTo>
                  <a:pt x="151267" y="257847"/>
                  <a:pt x="146536" y="253116"/>
                  <a:pt x="146536" y="247280"/>
                </a:cubicBezTo>
                <a:cubicBezTo>
                  <a:pt x="146536" y="241443"/>
                  <a:pt x="151267" y="236712"/>
                  <a:pt x="157104" y="236712"/>
                </a:cubicBezTo>
                <a:close/>
                <a:moveTo>
                  <a:pt x="529080" y="235303"/>
                </a:moveTo>
                <a:cubicBezTo>
                  <a:pt x="503831" y="235303"/>
                  <a:pt x="483288" y="255846"/>
                  <a:pt x="483288" y="281096"/>
                </a:cubicBezTo>
                <a:cubicBezTo>
                  <a:pt x="483288" y="306345"/>
                  <a:pt x="503831" y="326888"/>
                  <a:pt x="529080" y="326888"/>
                </a:cubicBezTo>
                <a:cubicBezTo>
                  <a:pt x="554330" y="326888"/>
                  <a:pt x="574873" y="306345"/>
                  <a:pt x="574873" y="281096"/>
                </a:cubicBezTo>
                <a:cubicBezTo>
                  <a:pt x="574873" y="255846"/>
                  <a:pt x="554330" y="235303"/>
                  <a:pt x="529080" y="235303"/>
                </a:cubicBezTo>
                <a:close/>
                <a:moveTo>
                  <a:pt x="529080" y="214168"/>
                </a:moveTo>
                <a:cubicBezTo>
                  <a:pt x="565983" y="214168"/>
                  <a:pt x="596008" y="244192"/>
                  <a:pt x="596008" y="281096"/>
                </a:cubicBezTo>
                <a:cubicBezTo>
                  <a:pt x="596008" y="298649"/>
                  <a:pt x="589207" y="314635"/>
                  <a:pt x="578111" y="326585"/>
                </a:cubicBezTo>
                <a:lnTo>
                  <a:pt x="606475" y="395061"/>
                </a:lnTo>
                <a:cubicBezTo>
                  <a:pt x="608111" y="399009"/>
                  <a:pt x="607207" y="403555"/>
                  <a:pt x="604183" y="406577"/>
                </a:cubicBezTo>
                <a:cubicBezTo>
                  <a:pt x="601162" y="409599"/>
                  <a:pt x="596618" y="410504"/>
                  <a:pt x="592667" y="408868"/>
                </a:cubicBezTo>
                <a:lnTo>
                  <a:pt x="572975" y="400711"/>
                </a:lnTo>
                <a:lnTo>
                  <a:pt x="564818" y="420404"/>
                </a:lnTo>
                <a:cubicBezTo>
                  <a:pt x="563182" y="424353"/>
                  <a:pt x="559329" y="426927"/>
                  <a:pt x="555055" y="426927"/>
                </a:cubicBezTo>
                <a:cubicBezTo>
                  <a:pt x="550782" y="426927"/>
                  <a:pt x="546928" y="424353"/>
                  <a:pt x="545292" y="420404"/>
                </a:cubicBezTo>
                <a:lnTo>
                  <a:pt x="528317" y="379419"/>
                </a:lnTo>
                <a:lnTo>
                  <a:pt x="511339" y="420404"/>
                </a:lnTo>
                <a:cubicBezTo>
                  <a:pt x="509704" y="424353"/>
                  <a:pt x="505850" y="426927"/>
                  <a:pt x="501576" y="426927"/>
                </a:cubicBezTo>
                <a:cubicBezTo>
                  <a:pt x="497303" y="426927"/>
                  <a:pt x="493449" y="424353"/>
                  <a:pt x="491813" y="420404"/>
                </a:cubicBezTo>
                <a:lnTo>
                  <a:pt x="483657" y="400711"/>
                </a:lnTo>
                <a:lnTo>
                  <a:pt x="463965" y="408868"/>
                </a:lnTo>
                <a:cubicBezTo>
                  <a:pt x="460019" y="410504"/>
                  <a:pt x="455471" y="409601"/>
                  <a:pt x="452449" y="406577"/>
                </a:cubicBezTo>
                <a:cubicBezTo>
                  <a:pt x="449426" y="403555"/>
                  <a:pt x="448522" y="399011"/>
                  <a:pt x="450158" y="395061"/>
                </a:cubicBezTo>
                <a:lnTo>
                  <a:pt x="479001" y="325427"/>
                </a:lnTo>
                <a:cubicBezTo>
                  <a:pt x="468530" y="313611"/>
                  <a:pt x="462153" y="298088"/>
                  <a:pt x="462153" y="281096"/>
                </a:cubicBezTo>
                <a:cubicBezTo>
                  <a:pt x="462153" y="244192"/>
                  <a:pt x="492177" y="214168"/>
                  <a:pt x="529080" y="214168"/>
                </a:cubicBezTo>
                <a:close/>
                <a:moveTo>
                  <a:pt x="157104" y="157808"/>
                </a:moveTo>
                <a:lnTo>
                  <a:pt x="562897" y="157808"/>
                </a:lnTo>
                <a:cubicBezTo>
                  <a:pt x="568733" y="157808"/>
                  <a:pt x="573465" y="162539"/>
                  <a:pt x="573465" y="168376"/>
                </a:cubicBezTo>
                <a:cubicBezTo>
                  <a:pt x="573465" y="174212"/>
                  <a:pt x="568733" y="178943"/>
                  <a:pt x="562897" y="178943"/>
                </a:cubicBezTo>
                <a:lnTo>
                  <a:pt x="157104" y="178943"/>
                </a:lnTo>
                <a:cubicBezTo>
                  <a:pt x="151267" y="178943"/>
                  <a:pt x="146536" y="174212"/>
                  <a:pt x="146536" y="168376"/>
                </a:cubicBezTo>
                <a:cubicBezTo>
                  <a:pt x="146536" y="162539"/>
                  <a:pt x="151267" y="157808"/>
                  <a:pt x="157104" y="157808"/>
                </a:cubicBezTo>
                <a:close/>
                <a:moveTo>
                  <a:pt x="664345" y="146532"/>
                </a:moveTo>
                <a:cubicBezTo>
                  <a:pt x="670181" y="146532"/>
                  <a:pt x="674912" y="151263"/>
                  <a:pt x="674912" y="157100"/>
                </a:cubicBezTo>
                <a:lnTo>
                  <a:pt x="674912" y="360000"/>
                </a:lnTo>
                <a:cubicBezTo>
                  <a:pt x="674912" y="365836"/>
                  <a:pt x="670181" y="370568"/>
                  <a:pt x="664345" y="370568"/>
                </a:cubicBezTo>
                <a:cubicBezTo>
                  <a:pt x="658508" y="370568"/>
                  <a:pt x="653777" y="365836"/>
                  <a:pt x="653777" y="360000"/>
                </a:cubicBezTo>
                <a:lnTo>
                  <a:pt x="653777" y="157100"/>
                </a:lnTo>
                <a:cubicBezTo>
                  <a:pt x="653777" y="151263"/>
                  <a:pt x="658508" y="146532"/>
                  <a:pt x="664345" y="146532"/>
                </a:cubicBezTo>
                <a:close/>
                <a:moveTo>
                  <a:pt x="55656" y="146532"/>
                </a:moveTo>
                <a:cubicBezTo>
                  <a:pt x="61492" y="146532"/>
                  <a:pt x="66223" y="151263"/>
                  <a:pt x="66223" y="157100"/>
                </a:cubicBezTo>
                <a:lnTo>
                  <a:pt x="66223" y="360000"/>
                </a:lnTo>
                <a:cubicBezTo>
                  <a:pt x="66223" y="365836"/>
                  <a:pt x="61492" y="370568"/>
                  <a:pt x="55656" y="370568"/>
                </a:cubicBezTo>
                <a:cubicBezTo>
                  <a:pt x="49819" y="370568"/>
                  <a:pt x="45088" y="365836"/>
                  <a:pt x="45088" y="360000"/>
                </a:cubicBezTo>
                <a:lnTo>
                  <a:pt x="45088" y="157100"/>
                </a:lnTo>
                <a:cubicBezTo>
                  <a:pt x="45088" y="151263"/>
                  <a:pt x="49819" y="146532"/>
                  <a:pt x="55656" y="146532"/>
                </a:cubicBezTo>
                <a:close/>
                <a:moveTo>
                  <a:pt x="269824" y="112720"/>
                </a:moveTo>
                <a:lnTo>
                  <a:pt x="450176" y="112720"/>
                </a:lnTo>
                <a:cubicBezTo>
                  <a:pt x="456012" y="112720"/>
                  <a:pt x="460743" y="117451"/>
                  <a:pt x="460743" y="123288"/>
                </a:cubicBezTo>
                <a:cubicBezTo>
                  <a:pt x="460743" y="129124"/>
                  <a:pt x="456012" y="133855"/>
                  <a:pt x="450176" y="133855"/>
                </a:cubicBezTo>
                <a:lnTo>
                  <a:pt x="269824" y="133855"/>
                </a:lnTo>
                <a:cubicBezTo>
                  <a:pt x="263987" y="133855"/>
                  <a:pt x="259256" y="129124"/>
                  <a:pt x="259256" y="123288"/>
                </a:cubicBezTo>
                <a:cubicBezTo>
                  <a:pt x="259256" y="117451"/>
                  <a:pt x="263987" y="112720"/>
                  <a:pt x="269824" y="112720"/>
                </a:cubicBezTo>
                <a:close/>
                <a:moveTo>
                  <a:pt x="664345" y="101448"/>
                </a:moveTo>
                <a:cubicBezTo>
                  <a:pt x="667133" y="101448"/>
                  <a:pt x="669852" y="102575"/>
                  <a:pt x="671812" y="104548"/>
                </a:cubicBezTo>
                <a:cubicBezTo>
                  <a:pt x="673785" y="106506"/>
                  <a:pt x="674912" y="109240"/>
                  <a:pt x="674912" y="112016"/>
                </a:cubicBezTo>
                <a:cubicBezTo>
                  <a:pt x="674912" y="114791"/>
                  <a:pt x="673785" y="117525"/>
                  <a:pt x="671812" y="119483"/>
                </a:cubicBezTo>
                <a:cubicBezTo>
                  <a:pt x="669854" y="121456"/>
                  <a:pt x="667134" y="122583"/>
                  <a:pt x="664345" y="122583"/>
                </a:cubicBezTo>
                <a:cubicBezTo>
                  <a:pt x="661569" y="122583"/>
                  <a:pt x="658835" y="121456"/>
                  <a:pt x="656877" y="119483"/>
                </a:cubicBezTo>
                <a:cubicBezTo>
                  <a:pt x="654904" y="117511"/>
                  <a:pt x="653777" y="114791"/>
                  <a:pt x="653777" y="112016"/>
                </a:cubicBezTo>
                <a:cubicBezTo>
                  <a:pt x="653777" y="109240"/>
                  <a:pt x="654904" y="106506"/>
                  <a:pt x="656877" y="104548"/>
                </a:cubicBezTo>
                <a:cubicBezTo>
                  <a:pt x="658835" y="102575"/>
                  <a:pt x="661569" y="101448"/>
                  <a:pt x="664345" y="101448"/>
                </a:cubicBezTo>
                <a:close/>
                <a:moveTo>
                  <a:pt x="55656" y="101448"/>
                </a:moveTo>
                <a:cubicBezTo>
                  <a:pt x="58444" y="101448"/>
                  <a:pt x="61163" y="102575"/>
                  <a:pt x="63123" y="104548"/>
                </a:cubicBezTo>
                <a:cubicBezTo>
                  <a:pt x="65096" y="106506"/>
                  <a:pt x="66223" y="109240"/>
                  <a:pt x="66223" y="112016"/>
                </a:cubicBezTo>
                <a:cubicBezTo>
                  <a:pt x="66223" y="114791"/>
                  <a:pt x="65096" y="117511"/>
                  <a:pt x="63123" y="119483"/>
                </a:cubicBezTo>
                <a:cubicBezTo>
                  <a:pt x="61165" y="121456"/>
                  <a:pt x="58445" y="122583"/>
                  <a:pt x="55656" y="122583"/>
                </a:cubicBezTo>
                <a:cubicBezTo>
                  <a:pt x="52880" y="122583"/>
                  <a:pt x="50146" y="121456"/>
                  <a:pt x="48188" y="119483"/>
                </a:cubicBezTo>
                <a:cubicBezTo>
                  <a:pt x="46215" y="117511"/>
                  <a:pt x="45088" y="114791"/>
                  <a:pt x="45088" y="112016"/>
                </a:cubicBezTo>
                <a:cubicBezTo>
                  <a:pt x="45088" y="109240"/>
                  <a:pt x="46215" y="106506"/>
                  <a:pt x="48188" y="104548"/>
                </a:cubicBezTo>
                <a:cubicBezTo>
                  <a:pt x="50146" y="102575"/>
                  <a:pt x="52880" y="101448"/>
                  <a:pt x="55656" y="101448"/>
                </a:cubicBezTo>
                <a:close/>
                <a:moveTo>
                  <a:pt x="656872" y="48184"/>
                </a:moveTo>
                <a:cubicBezTo>
                  <a:pt x="660998" y="44057"/>
                  <a:pt x="667691" y="44057"/>
                  <a:pt x="671816" y="48184"/>
                </a:cubicBezTo>
                <a:cubicBezTo>
                  <a:pt x="675943" y="52310"/>
                  <a:pt x="675943" y="59001"/>
                  <a:pt x="671816" y="63128"/>
                </a:cubicBezTo>
                <a:lnTo>
                  <a:pt x="638000" y="96944"/>
                </a:lnTo>
                <a:cubicBezTo>
                  <a:pt x="635937" y="99008"/>
                  <a:pt x="633232" y="100040"/>
                  <a:pt x="630528" y="100040"/>
                </a:cubicBezTo>
                <a:cubicBezTo>
                  <a:pt x="627824" y="100040"/>
                  <a:pt x="625119" y="99007"/>
                  <a:pt x="623056" y="96944"/>
                </a:cubicBezTo>
                <a:cubicBezTo>
                  <a:pt x="618929" y="92819"/>
                  <a:pt x="618929" y="86127"/>
                  <a:pt x="623056" y="82000"/>
                </a:cubicBezTo>
                <a:close/>
                <a:moveTo>
                  <a:pt x="48183" y="48184"/>
                </a:moveTo>
                <a:cubicBezTo>
                  <a:pt x="52309" y="44057"/>
                  <a:pt x="59000" y="44057"/>
                  <a:pt x="63127" y="48184"/>
                </a:cubicBezTo>
                <a:lnTo>
                  <a:pt x="96943" y="82000"/>
                </a:lnTo>
                <a:cubicBezTo>
                  <a:pt x="101070" y="86126"/>
                  <a:pt x="101070" y="92817"/>
                  <a:pt x="96943" y="96944"/>
                </a:cubicBezTo>
                <a:cubicBezTo>
                  <a:pt x="94880" y="99008"/>
                  <a:pt x="92175" y="100040"/>
                  <a:pt x="89471" y="100040"/>
                </a:cubicBezTo>
                <a:cubicBezTo>
                  <a:pt x="86767" y="100040"/>
                  <a:pt x="84062" y="99008"/>
                  <a:pt x="81999" y="96944"/>
                </a:cubicBezTo>
                <a:lnTo>
                  <a:pt x="48183" y="63128"/>
                </a:lnTo>
                <a:cubicBezTo>
                  <a:pt x="44056" y="59003"/>
                  <a:pt x="44056" y="52311"/>
                  <a:pt x="48183" y="48184"/>
                </a:cubicBezTo>
                <a:close/>
                <a:moveTo>
                  <a:pt x="607985" y="45088"/>
                </a:moveTo>
                <a:cubicBezTo>
                  <a:pt x="610759" y="45088"/>
                  <a:pt x="613492" y="46215"/>
                  <a:pt x="615452" y="48188"/>
                </a:cubicBezTo>
                <a:cubicBezTo>
                  <a:pt x="617425" y="50146"/>
                  <a:pt x="618552" y="52880"/>
                  <a:pt x="618552" y="55656"/>
                </a:cubicBezTo>
                <a:cubicBezTo>
                  <a:pt x="618552" y="58431"/>
                  <a:pt x="617425" y="61165"/>
                  <a:pt x="615452" y="63123"/>
                </a:cubicBezTo>
                <a:cubicBezTo>
                  <a:pt x="613494" y="65096"/>
                  <a:pt x="610774" y="66223"/>
                  <a:pt x="607985" y="66223"/>
                </a:cubicBezTo>
                <a:cubicBezTo>
                  <a:pt x="605195" y="66223"/>
                  <a:pt x="602475" y="65096"/>
                  <a:pt x="600517" y="63123"/>
                </a:cubicBezTo>
                <a:cubicBezTo>
                  <a:pt x="598544" y="61165"/>
                  <a:pt x="597417" y="58445"/>
                  <a:pt x="597417" y="55656"/>
                </a:cubicBezTo>
                <a:cubicBezTo>
                  <a:pt x="597417" y="52880"/>
                  <a:pt x="598544" y="50146"/>
                  <a:pt x="600517" y="48188"/>
                </a:cubicBezTo>
                <a:cubicBezTo>
                  <a:pt x="602475" y="46215"/>
                  <a:pt x="605209" y="45088"/>
                  <a:pt x="607985" y="45088"/>
                </a:cubicBezTo>
                <a:close/>
                <a:moveTo>
                  <a:pt x="157104" y="45088"/>
                </a:moveTo>
                <a:lnTo>
                  <a:pt x="562897" y="45088"/>
                </a:lnTo>
                <a:cubicBezTo>
                  <a:pt x="568733" y="45088"/>
                  <a:pt x="573465" y="49819"/>
                  <a:pt x="573465" y="55656"/>
                </a:cubicBezTo>
                <a:cubicBezTo>
                  <a:pt x="573465" y="61492"/>
                  <a:pt x="568733" y="66223"/>
                  <a:pt x="562897" y="66223"/>
                </a:cubicBezTo>
                <a:lnTo>
                  <a:pt x="157104" y="66223"/>
                </a:lnTo>
                <a:cubicBezTo>
                  <a:pt x="151267" y="66223"/>
                  <a:pt x="146536" y="61492"/>
                  <a:pt x="146536" y="55656"/>
                </a:cubicBezTo>
                <a:cubicBezTo>
                  <a:pt x="146536" y="49819"/>
                  <a:pt x="151267" y="45088"/>
                  <a:pt x="157104" y="45088"/>
                </a:cubicBezTo>
                <a:close/>
                <a:moveTo>
                  <a:pt x="33112" y="21135"/>
                </a:moveTo>
                <a:cubicBezTo>
                  <a:pt x="26508" y="21135"/>
                  <a:pt x="21135" y="26508"/>
                  <a:pt x="21135" y="33112"/>
                </a:cubicBezTo>
                <a:lnTo>
                  <a:pt x="21135" y="483993"/>
                </a:lnTo>
                <a:cubicBezTo>
                  <a:pt x="21135" y="490597"/>
                  <a:pt x="26508" y="495970"/>
                  <a:pt x="33112" y="495970"/>
                </a:cubicBezTo>
                <a:lnTo>
                  <a:pt x="686888" y="495970"/>
                </a:lnTo>
                <a:cubicBezTo>
                  <a:pt x="693492" y="495970"/>
                  <a:pt x="698865" y="490597"/>
                  <a:pt x="698865" y="483993"/>
                </a:cubicBezTo>
                <a:lnTo>
                  <a:pt x="698865" y="33112"/>
                </a:lnTo>
                <a:cubicBezTo>
                  <a:pt x="698865" y="26508"/>
                  <a:pt x="693492" y="21135"/>
                  <a:pt x="686888" y="21135"/>
                </a:cubicBezTo>
                <a:close/>
                <a:moveTo>
                  <a:pt x="33112" y="0"/>
                </a:moveTo>
                <a:lnTo>
                  <a:pt x="686888" y="0"/>
                </a:lnTo>
                <a:cubicBezTo>
                  <a:pt x="705146" y="0"/>
                  <a:pt x="720000" y="14854"/>
                  <a:pt x="720000" y="33112"/>
                </a:cubicBezTo>
                <a:lnTo>
                  <a:pt x="720000" y="483993"/>
                </a:lnTo>
                <a:cubicBezTo>
                  <a:pt x="720000" y="502251"/>
                  <a:pt x="705146" y="517105"/>
                  <a:pt x="686888" y="517105"/>
                </a:cubicBezTo>
                <a:lnTo>
                  <a:pt x="33112" y="517105"/>
                </a:lnTo>
                <a:cubicBezTo>
                  <a:pt x="14854" y="517105"/>
                  <a:pt x="0" y="502251"/>
                  <a:pt x="0" y="483993"/>
                </a:cubicBezTo>
                <a:lnTo>
                  <a:pt x="0" y="33112"/>
                </a:lnTo>
                <a:cubicBezTo>
                  <a:pt x="0" y="14854"/>
                  <a:pt x="14854" y="0"/>
                  <a:pt x="33112" y="0"/>
                </a:cubicBezTo>
                <a:close/>
              </a:path>
            </a:pathLst>
          </a:custGeom>
          <a:solidFill>
            <a:schemeClr val="bg2">
              <a:lumMod val="50000"/>
            </a:schemeClr>
          </a:solidFill>
          <a:ln w="1398" cap="flat">
            <a:noFill/>
            <a:prstDash val="solid"/>
            <a:miter/>
          </a:ln>
        </p:spPr>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15" name="Полилиния 23">
            <a:extLst>
              <a:ext uri="{FF2B5EF4-FFF2-40B4-BE49-F238E27FC236}">
                <a16:creationId xmlns:a16="http://schemas.microsoft.com/office/drawing/2014/main" id="{C30A261E-CD90-4822-9BBE-AF1D4C6860D8}"/>
              </a:ext>
            </a:extLst>
          </p:cNvPr>
          <p:cNvSpPr>
            <a:spLocks noChangeAspect="1"/>
          </p:cNvSpPr>
          <p:nvPr/>
        </p:nvSpPr>
        <p:spPr>
          <a:xfrm>
            <a:off x="1543050" y="5125891"/>
            <a:ext cx="720000" cy="460732"/>
          </a:xfrm>
          <a:custGeom>
            <a:avLst/>
            <a:gdLst>
              <a:gd name="connsiteX0" fmla="*/ 88730 w 720000"/>
              <a:gd name="connsiteY0" fmla="*/ 276830 h 460732"/>
              <a:gd name="connsiteX1" fmla="*/ 88730 w 720000"/>
              <a:gd name="connsiteY1" fmla="*/ 289704 h 460732"/>
              <a:gd name="connsiteX2" fmla="*/ 87629 w 720000"/>
              <a:gd name="connsiteY2" fmla="*/ 298168 h 460732"/>
              <a:gd name="connsiteX3" fmla="*/ 112001 w 720000"/>
              <a:gd name="connsiteY3" fmla="*/ 322540 h 460732"/>
              <a:gd name="connsiteX4" fmla="*/ 136374 w 720000"/>
              <a:gd name="connsiteY4" fmla="*/ 298168 h 460732"/>
              <a:gd name="connsiteX5" fmla="*/ 135272 w 720000"/>
              <a:gd name="connsiteY5" fmla="*/ 289704 h 460732"/>
              <a:gd name="connsiteX6" fmla="*/ 135272 w 720000"/>
              <a:gd name="connsiteY6" fmla="*/ 276830 h 460732"/>
              <a:gd name="connsiteX7" fmla="*/ 112001 w 720000"/>
              <a:gd name="connsiteY7" fmla="*/ 280367 h 460732"/>
              <a:gd name="connsiteX8" fmla="*/ 88730 w 720000"/>
              <a:gd name="connsiteY8" fmla="*/ 276830 h 460732"/>
              <a:gd name="connsiteX9" fmla="*/ 562184 w 720000"/>
              <a:gd name="connsiteY9" fmla="*/ 253640 h 460732"/>
              <a:gd name="connsiteX10" fmla="*/ 562184 w 720000"/>
              <a:gd name="connsiteY10" fmla="*/ 255886 h 460732"/>
              <a:gd name="connsiteX11" fmla="*/ 561083 w 720000"/>
              <a:gd name="connsiteY11" fmla="*/ 264350 h 460732"/>
              <a:gd name="connsiteX12" fmla="*/ 585454 w 720000"/>
              <a:gd name="connsiteY12" fmla="*/ 288722 h 460732"/>
              <a:gd name="connsiteX13" fmla="*/ 609827 w 720000"/>
              <a:gd name="connsiteY13" fmla="*/ 264350 h 460732"/>
              <a:gd name="connsiteX14" fmla="*/ 608726 w 720000"/>
              <a:gd name="connsiteY14" fmla="*/ 255886 h 460732"/>
              <a:gd name="connsiteX15" fmla="*/ 608726 w 720000"/>
              <a:gd name="connsiteY15" fmla="*/ 253640 h 460732"/>
              <a:gd name="connsiteX16" fmla="*/ 585454 w 720000"/>
              <a:gd name="connsiteY16" fmla="*/ 257821 h 460732"/>
              <a:gd name="connsiteX17" fmla="*/ 562184 w 720000"/>
              <a:gd name="connsiteY17" fmla="*/ 253640 h 460732"/>
              <a:gd name="connsiteX18" fmla="*/ 325458 w 720000"/>
              <a:gd name="connsiteY18" fmla="*/ 217059 h 460732"/>
              <a:gd name="connsiteX19" fmla="*/ 325458 w 720000"/>
              <a:gd name="connsiteY19" fmla="*/ 221350 h 460732"/>
              <a:gd name="connsiteX20" fmla="*/ 320794 w 720000"/>
              <a:gd name="connsiteY20" fmla="*/ 238241 h 460732"/>
              <a:gd name="connsiteX21" fmla="*/ 360001 w 720000"/>
              <a:gd name="connsiteY21" fmla="*/ 277450 h 460732"/>
              <a:gd name="connsiteX22" fmla="*/ 399210 w 720000"/>
              <a:gd name="connsiteY22" fmla="*/ 238242 h 460732"/>
              <a:gd name="connsiteX23" fmla="*/ 394544 w 720000"/>
              <a:gd name="connsiteY23" fmla="*/ 221350 h 460732"/>
              <a:gd name="connsiteX24" fmla="*/ 394544 w 720000"/>
              <a:gd name="connsiteY24" fmla="*/ 217060 h 460732"/>
              <a:gd name="connsiteX25" fmla="*/ 360003 w 720000"/>
              <a:gd name="connsiteY25" fmla="*/ 224004 h 460732"/>
              <a:gd name="connsiteX26" fmla="*/ 325458 w 720000"/>
              <a:gd name="connsiteY26" fmla="*/ 217059 h 460732"/>
              <a:gd name="connsiteX27" fmla="*/ 88802 w 720000"/>
              <a:gd name="connsiteY27" fmla="*/ 183113 h 460732"/>
              <a:gd name="connsiteX28" fmla="*/ 54911 w 720000"/>
              <a:gd name="connsiteY28" fmla="*/ 199998 h 460732"/>
              <a:gd name="connsiteX29" fmla="*/ 54911 w 720000"/>
              <a:gd name="connsiteY29" fmla="*/ 202183 h 460732"/>
              <a:gd name="connsiteX30" fmla="*/ 112001 w 720000"/>
              <a:gd name="connsiteY30" fmla="*/ 259273 h 460732"/>
              <a:gd name="connsiteX31" fmla="*/ 169001 w 720000"/>
              <a:gd name="connsiteY31" fmla="*/ 205321 h 460732"/>
              <a:gd name="connsiteX32" fmla="*/ 148668 w 720000"/>
              <a:gd name="connsiteY32" fmla="*/ 207755 h 460732"/>
              <a:gd name="connsiteX33" fmla="*/ 108360 w 720000"/>
              <a:gd name="connsiteY33" fmla="*/ 197351 h 460732"/>
              <a:gd name="connsiteX34" fmla="*/ 88802 w 720000"/>
              <a:gd name="connsiteY34" fmla="*/ 183113 h 460732"/>
              <a:gd name="connsiteX35" fmla="*/ 564389 w 720000"/>
              <a:gd name="connsiteY35" fmla="*/ 158802 h 460732"/>
              <a:gd name="connsiteX36" fmla="*/ 539637 w 720000"/>
              <a:gd name="connsiteY36" fmla="*/ 173908 h 460732"/>
              <a:gd name="connsiteX37" fmla="*/ 539637 w 720000"/>
              <a:gd name="connsiteY37" fmla="*/ 190912 h 460732"/>
              <a:gd name="connsiteX38" fmla="*/ 585454 w 720000"/>
              <a:gd name="connsiteY38" fmla="*/ 236729 h 460732"/>
              <a:gd name="connsiteX39" fmla="*/ 631272 w 720000"/>
              <a:gd name="connsiteY39" fmla="*/ 190912 h 460732"/>
              <a:gd name="connsiteX40" fmla="*/ 631272 w 720000"/>
              <a:gd name="connsiteY40" fmla="*/ 177817 h 460732"/>
              <a:gd name="connsiteX41" fmla="*/ 564389 w 720000"/>
              <a:gd name="connsiteY41" fmla="*/ 158802 h 460732"/>
              <a:gd name="connsiteX42" fmla="*/ 112001 w 720000"/>
              <a:gd name="connsiteY42" fmla="*/ 122549 h 460732"/>
              <a:gd name="connsiteX43" fmla="*/ 54949 w 720000"/>
              <a:gd name="connsiteY43" fmla="*/ 178177 h 460732"/>
              <a:gd name="connsiteX44" fmla="*/ 81998 w 720000"/>
              <a:gd name="connsiteY44" fmla="*/ 160910 h 460732"/>
              <a:gd name="connsiteX45" fmla="*/ 90204 w 720000"/>
              <a:gd name="connsiteY45" fmla="*/ 157846 h 460732"/>
              <a:gd name="connsiteX46" fmla="*/ 97893 w 720000"/>
              <a:gd name="connsiteY46" fmla="*/ 162039 h 460732"/>
              <a:gd name="connsiteX47" fmla="*/ 169091 w 720000"/>
              <a:gd name="connsiteY47" fmla="*/ 183462 h 460732"/>
              <a:gd name="connsiteX48" fmla="*/ 169091 w 720000"/>
              <a:gd name="connsiteY48" fmla="*/ 179640 h 460732"/>
              <a:gd name="connsiteX49" fmla="*/ 112001 w 720000"/>
              <a:gd name="connsiteY49" fmla="*/ 122549 h 460732"/>
              <a:gd name="connsiteX50" fmla="*/ 574182 w 720000"/>
              <a:gd name="connsiteY50" fmla="*/ 100002 h 460732"/>
              <a:gd name="connsiteX51" fmla="*/ 528365 w 720000"/>
              <a:gd name="connsiteY51" fmla="*/ 145819 h 460732"/>
              <a:gd name="connsiteX52" fmla="*/ 528363 w 720000"/>
              <a:gd name="connsiteY52" fmla="*/ 145819 h 460732"/>
              <a:gd name="connsiteX53" fmla="*/ 528363 w 720000"/>
              <a:gd name="connsiteY53" fmla="*/ 155649 h 460732"/>
              <a:gd name="connsiteX54" fmla="*/ 555451 w 720000"/>
              <a:gd name="connsiteY54" fmla="*/ 138362 h 460732"/>
              <a:gd name="connsiteX55" fmla="*/ 562912 w 720000"/>
              <a:gd name="connsiteY55" fmla="*/ 135273 h 460732"/>
              <a:gd name="connsiteX56" fmla="*/ 568759 w 720000"/>
              <a:gd name="connsiteY56" fmla="*/ 137044 h 460732"/>
              <a:gd name="connsiteX57" fmla="*/ 642545 w 720000"/>
              <a:gd name="connsiteY57" fmla="*/ 157535 h 460732"/>
              <a:gd name="connsiteX58" fmla="*/ 642545 w 720000"/>
              <a:gd name="connsiteY58" fmla="*/ 145819 h 460732"/>
              <a:gd name="connsiteX59" fmla="*/ 596728 w 720000"/>
              <a:gd name="connsiteY59" fmla="*/ 100002 h 460732"/>
              <a:gd name="connsiteX60" fmla="*/ 574182 w 720000"/>
              <a:gd name="connsiteY60" fmla="*/ 78910 h 460732"/>
              <a:gd name="connsiteX61" fmla="*/ 596728 w 720000"/>
              <a:gd name="connsiteY61" fmla="*/ 78910 h 460732"/>
              <a:gd name="connsiteX62" fmla="*/ 663639 w 720000"/>
              <a:gd name="connsiteY62" fmla="*/ 145821 h 460732"/>
              <a:gd name="connsiteX63" fmla="*/ 663639 w 720000"/>
              <a:gd name="connsiteY63" fmla="*/ 168366 h 460732"/>
              <a:gd name="connsiteX64" fmla="*/ 653092 w 720000"/>
              <a:gd name="connsiteY64" fmla="*/ 178914 h 460732"/>
              <a:gd name="connsiteX65" fmla="*/ 652366 w 720000"/>
              <a:gd name="connsiteY65" fmla="*/ 178907 h 460732"/>
              <a:gd name="connsiteX66" fmla="*/ 652366 w 720000"/>
              <a:gd name="connsiteY66" fmla="*/ 190912 h 460732"/>
              <a:gd name="connsiteX67" fmla="*/ 629821 w 720000"/>
              <a:gd name="connsiteY67" fmla="*/ 240939 h 460732"/>
              <a:gd name="connsiteX68" fmla="*/ 629821 w 720000"/>
              <a:gd name="connsiteY68" fmla="*/ 255886 h 460732"/>
              <a:gd name="connsiteX69" fmla="*/ 636453 w 720000"/>
              <a:gd name="connsiteY69" fmla="*/ 266617 h 460732"/>
              <a:gd name="connsiteX70" fmla="*/ 695477 w 720000"/>
              <a:gd name="connsiteY70" fmla="*/ 296130 h 460732"/>
              <a:gd name="connsiteX71" fmla="*/ 720000 w 720000"/>
              <a:gd name="connsiteY71" fmla="*/ 335810 h 460732"/>
              <a:gd name="connsiteX72" fmla="*/ 720000 w 720000"/>
              <a:gd name="connsiteY72" fmla="*/ 450182 h 460732"/>
              <a:gd name="connsiteX73" fmla="*/ 709453 w 720000"/>
              <a:gd name="connsiteY73" fmla="*/ 460729 h 460732"/>
              <a:gd name="connsiteX74" fmla="*/ 698906 w 720000"/>
              <a:gd name="connsiteY74" fmla="*/ 450182 h 460732"/>
              <a:gd name="connsiteX75" fmla="*/ 698906 w 720000"/>
              <a:gd name="connsiteY75" fmla="*/ 335810 h 460732"/>
              <a:gd name="connsiteX76" fmla="*/ 698135 w 720000"/>
              <a:gd name="connsiteY76" fmla="*/ 329870 h 460732"/>
              <a:gd name="connsiteX77" fmla="*/ 681726 w 720000"/>
              <a:gd name="connsiteY77" fmla="*/ 346280 h 460732"/>
              <a:gd name="connsiteX78" fmla="*/ 674910 w 720000"/>
              <a:gd name="connsiteY78" fmla="*/ 362736 h 460732"/>
              <a:gd name="connsiteX79" fmla="*/ 674910 w 720000"/>
              <a:gd name="connsiteY79" fmla="*/ 450182 h 460732"/>
              <a:gd name="connsiteX80" fmla="*/ 664363 w 720000"/>
              <a:gd name="connsiteY80" fmla="*/ 460729 h 460732"/>
              <a:gd name="connsiteX81" fmla="*/ 653816 w 720000"/>
              <a:gd name="connsiteY81" fmla="*/ 450182 h 460732"/>
              <a:gd name="connsiteX82" fmla="*/ 653816 w 720000"/>
              <a:gd name="connsiteY82" fmla="*/ 362736 h 460732"/>
              <a:gd name="connsiteX83" fmla="*/ 666810 w 720000"/>
              <a:gd name="connsiteY83" fmla="*/ 331365 h 460732"/>
              <a:gd name="connsiteX84" fmla="*/ 684133 w 720000"/>
              <a:gd name="connsiteY84" fmla="*/ 314042 h 460732"/>
              <a:gd name="connsiteX85" fmla="*/ 627018 w 720000"/>
              <a:gd name="connsiteY85" fmla="*/ 285484 h 460732"/>
              <a:gd name="connsiteX86" fmla="*/ 621789 w 720000"/>
              <a:gd name="connsiteY86" fmla="*/ 282218 h 460732"/>
              <a:gd name="connsiteX87" fmla="*/ 596002 w 720000"/>
              <a:gd name="connsiteY87" fmla="*/ 308006 h 460732"/>
              <a:gd name="connsiteX88" fmla="*/ 596002 w 720000"/>
              <a:gd name="connsiteY88" fmla="*/ 450185 h 460732"/>
              <a:gd name="connsiteX89" fmla="*/ 585454 w 720000"/>
              <a:gd name="connsiteY89" fmla="*/ 460732 h 460732"/>
              <a:gd name="connsiteX90" fmla="*/ 574907 w 720000"/>
              <a:gd name="connsiteY90" fmla="*/ 450185 h 460732"/>
              <a:gd name="connsiteX91" fmla="*/ 574907 w 720000"/>
              <a:gd name="connsiteY91" fmla="*/ 308009 h 460732"/>
              <a:gd name="connsiteX92" fmla="*/ 549120 w 720000"/>
              <a:gd name="connsiteY92" fmla="*/ 282221 h 460732"/>
              <a:gd name="connsiteX93" fmla="*/ 543890 w 720000"/>
              <a:gd name="connsiteY93" fmla="*/ 285486 h 460732"/>
              <a:gd name="connsiteX94" fmla="*/ 539182 w 720000"/>
              <a:gd name="connsiteY94" fmla="*/ 286601 h 460732"/>
              <a:gd name="connsiteX95" fmla="*/ 529740 w 720000"/>
              <a:gd name="connsiteY95" fmla="*/ 280768 h 460732"/>
              <a:gd name="connsiteX96" fmla="*/ 534457 w 720000"/>
              <a:gd name="connsiteY96" fmla="*/ 266619 h 460732"/>
              <a:gd name="connsiteX97" fmla="*/ 541090 w 720000"/>
              <a:gd name="connsiteY97" fmla="*/ 255888 h 460732"/>
              <a:gd name="connsiteX98" fmla="*/ 541090 w 720000"/>
              <a:gd name="connsiteY98" fmla="*/ 240941 h 460732"/>
              <a:gd name="connsiteX99" fmla="*/ 518543 w 720000"/>
              <a:gd name="connsiteY99" fmla="*/ 190912 h 460732"/>
              <a:gd name="connsiteX100" fmla="*/ 518543 w 720000"/>
              <a:gd name="connsiteY100" fmla="*/ 178895 h 460732"/>
              <a:gd name="connsiteX101" fmla="*/ 517818 w 720000"/>
              <a:gd name="connsiteY101" fmla="*/ 178914 h 460732"/>
              <a:gd name="connsiteX102" fmla="*/ 507271 w 720000"/>
              <a:gd name="connsiteY102" fmla="*/ 168366 h 460732"/>
              <a:gd name="connsiteX103" fmla="*/ 507271 w 720000"/>
              <a:gd name="connsiteY103" fmla="*/ 145821 h 460732"/>
              <a:gd name="connsiteX104" fmla="*/ 574182 w 720000"/>
              <a:gd name="connsiteY104" fmla="*/ 78910 h 460732"/>
              <a:gd name="connsiteX105" fmla="*/ 112001 w 720000"/>
              <a:gd name="connsiteY105" fmla="*/ 77458 h 460732"/>
              <a:gd name="connsiteX106" fmla="*/ 88730 w 720000"/>
              <a:gd name="connsiteY106" fmla="*/ 100728 h 460732"/>
              <a:gd name="connsiteX107" fmla="*/ 89131 w 720000"/>
              <a:gd name="connsiteY107" fmla="*/ 104874 h 460732"/>
              <a:gd name="connsiteX108" fmla="*/ 112001 w 720000"/>
              <a:gd name="connsiteY108" fmla="*/ 101454 h 460732"/>
              <a:gd name="connsiteX109" fmla="*/ 134904 w 720000"/>
              <a:gd name="connsiteY109" fmla="*/ 104884 h 460732"/>
              <a:gd name="connsiteX110" fmla="*/ 135272 w 720000"/>
              <a:gd name="connsiteY110" fmla="*/ 100728 h 460732"/>
              <a:gd name="connsiteX111" fmla="*/ 112001 w 720000"/>
              <a:gd name="connsiteY111" fmla="*/ 77458 h 460732"/>
              <a:gd name="connsiteX112" fmla="*/ 112001 w 720000"/>
              <a:gd name="connsiteY112" fmla="*/ 56364 h 460732"/>
              <a:gd name="connsiteX113" fmla="*/ 156366 w 720000"/>
              <a:gd name="connsiteY113" fmla="*/ 100728 h 460732"/>
              <a:gd name="connsiteX114" fmla="*/ 154341 w 720000"/>
              <a:gd name="connsiteY114" fmla="*/ 113963 h 460732"/>
              <a:gd name="connsiteX115" fmla="*/ 190185 w 720000"/>
              <a:gd name="connsiteY115" fmla="*/ 179638 h 460732"/>
              <a:gd name="connsiteX116" fmla="*/ 190185 w 720000"/>
              <a:gd name="connsiteY116" fmla="*/ 202188 h 460732"/>
              <a:gd name="connsiteX117" fmla="*/ 156368 w 720000"/>
              <a:gd name="connsiteY117" fmla="*/ 266514 h 460732"/>
              <a:gd name="connsiteX118" fmla="*/ 156368 w 720000"/>
              <a:gd name="connsiteY118" fmla="*/ 289707 h 460732"/>
              <a:gd name="connsiteX119" fmla="*/ 163001 w 720000"/>
              <a:gd name="connsiteY119" fmla="*/ 300438 h 460732"/>
              <a:gd name="connsiteX120" fmla="*/ 173060 w 720000"/>
              <a:gd name="connsiteY120" fmla="*/ 305468 h 460732"/>
              <a:gd name="connsiteX121" fmla="*/ 177776 w 720000"/>
              <a:gd name="connsiteY121" fmla="*/ 319618 h 460732"/>
              <a:gd name="connsiteX122" fmla="*/ 168335 w 720000"/>
              <a:gd name="connsiteY122" fmla="*/ 325450 h 460732"/>
              <a:gd name="connsiteX123" fmla="*/ 163625 w 720000"/>
              <a:gd name="connsiteY123" fmla="*/ 324333 h 460732"/>
              <a:gd name="connsiteX124" fmla="*/ 153566 w 720000"/>
              <a:gd name="connsiteY124" fmla="*/ 319303 h 460732"/>
              <a:gd name="connsiteX125" fmla="*/ 148336 w 720000"/>
              <a:gd name="connsiteY125" fmla="*/ 316037 h 460732"/>
              <a:gd name="connsiteX126" fmla="*/ 122549 w 720000"/>
              <a:gd name="connsiteY126" fmla="*/ 341825 h 460732"/>
              <a:gd name="connsiteX127" fmla="*/ 122549 w 720000"/>
              <a:gd name="connsiteY127" fmla="*/ 450185 h 460732"/>
              <a:gd name="connsiteX128" fmla="*/ 112001 w 720000"/>
              <a:gd name="connsiteY128" fmla="*/ 460732 h 460732"/>
              <a:gd name="connsiteX129" fmla="*/ 101454 w 720000"/>
              <a:gd name="connsiteY129" fmla="*/ 450185 h 460732"/>
              <a:gd name="connsiteX130" fmla="*/ 101454 w 720000"/>
              <a:gd name="connsiteY130" fmla="*/ 341827 h 460732"/>
              <a:gd name="connsiteX131" fmla="*/ 75668 w 720000"/>
              <a:gd name="connsiteY131" fmla="*/ 316039 h 460732"/>
              <a:gd name="connsiteX132" fmla="*/ 70438 w 720000"/>
              <a:gd name="connsiteY132" fmla="*/ 319304 h 460732"/>
              <a:gd name="connsiteX133" fmla="*/ 33958 w 720000"/>
              <a:gd name="connsiteY133" fmla="*/ 337543 h 460732"/>
              <a:gd name="connsiteX134" fmla="*/ 28921 w 720000"/>
              <a:gd name="connsiteY134" fmla="*/ 340949 h 460732"/>
              <a:gd name="connsiteX135" fmla="*/ 29278 w 720000"/>
              <a:gd name="connsiteY135" fmla="*/ 341273 h 460732"/>
              <a:gd name="connsiteX136" fmla="*/ 53191 w 720000"/>
              <a:gd name="connsiteY136" fmla="*/ 365186 h 460732"/>
              <a:gd name="connsiteX137" fmla="*/ 66185 w 720000"/>
              <a:gd name="connsiteY137" fmla="*/ 396557 h 460732"/>
              <a:gd name="connsiteX138" fmla="*/ 66185 w 720000"/>
              <a:gd name="connsiteY138" fmla="*/ 450184 h 460732"/>
              <a:gd name="connsiteX139" fmla="*/ 55638 w 720000"/>
              <a:gd name="connsiteY139" fmla="*/ 460731 h 460732"/>
              <a:gd name="connsiteX140" fmla="*/ 45091 w 720000"/>
              <a:gd name="connsiteY140" fmla="*/ 450184 h 460732"/>
              <a:gd name="connsiteX141" fmla="*/ 45091 w 720000"/>
              <a:gd name="connsiteY141" fmla="*/ 396557 h 460732"/>
              <a:gd name="connsiteX142" fmla="*/ 38275 w 720000"/>
              <a:gd name="connsiteY142" fmla="*/ 380101 h 460732"/>
              <a:gd name="connsiteX143" fmla="*/ 21094 w 720000"/>
              <a:gd name="connsiteY143" fmla="*/ 362919 h 460732"/>
              <a:gd name="connsiteX144" fmla="*/ 21094 w 720000"/>
              <a:gd name="connsiteY144" fmla="*/ 450184 h 460732"/>
              <a:gd name="connsiteX145" fmla="*/ 10547 w 720000"/>
              <a:gd name="connsiteY145" fmla="*/ 460731 h 460732"/>
              <a:gd name="connsiteX146" fmla="*/ 0 w 720000"/>
              <a:gd name="connsiteY146" fmla="*/ 450184 h 460732"/>
              <a:gd name="connsiteX147" fmla="*/ 0 w 720000"/>
              <a:gd name="connsiteY147" fmla="*/ 358357 h 460732"/>
              <a:gd name="connsiteX148" fmla="*/ 24524 w 720000"/>
              <a:gd name="connsiteY148" fmla="*/ 318674 h 460732"/>
              <a:gd name="connsiteX149" fmla="*/ 61003 w 720000"/>
              <a:gd name="connsiteY149" fmla="*/ 300435 h 460732"/>
              <a:gd name="connsiteX150" fmla="*/ 67635 w 720000"/>
              <a:gd name="connsiteY150" fmla="*/ 289703 h 460732"/>
              <a:gd name="connsiteX151" fmla="*/ 67635 w 720000"/>
              <a:gd name="connsiteY151" fmla="*/ 266509 h 460732"/>
              <a:gd name="connsiteX152" fmla="*/ 33818 w 720000"/>
              <a:gd name="connsiteY152" fmla="*/ 202183 h 460732"/>
              <a:gd name="connsiteX153" fmla="*/ 33818 w 720000"/>
              <a:gd name="connsiteY153" fmla="*/ 179638 h 460732"/>
              <a:gd name="connsiteX154" fmla="*/ 69659 w 720000"/>
              <a:gd name="connsiteY154" fmla="*/ 113965 h 460732"/>
              <a:gd name="connsiteX155" fmla="*/ 67636 w 720000"/>
              <a:gd name="connsiteY155" fmla="*/ 100728 h 460732"/>
              <a:gd name="connsiteX156" fmla="*/ 112001 w 720000"/>
              <a:gd name="connsiteY156" fmla="*/ 56364 h 460732"/>
              <a:gd name="connsiteX157" fmla="*/ 348730 w 720000"/>
              <a:gd name="connsiteY157" fmla="*/ 21095 h 460732"/>
              <a:gd name="connsiteX158" fmla="*/ 280367 w 720000"/>
              <a:gd name="connsiteY158" fmla="*/ 89457 h 460732"/>
              <a:gd name="connsiteX159" fmla="*/ 280367 w 720000"/>
              <a:gd name="connsiteY159" fmla="*/ 110319 h 460732"/>
              <a:gd name="connsiteX160" fmla="*/ 280546 w 720000"/>
              <a:gd name="connsiteY160" fmla="*/ 111272 h 460732"/>
              <a:gd name="connsiteX161" fmla="*/ 280826 w 720000"/>
              <a:gd name="connsiteY161" fmla="*/ 111220 h 460732"/>
              <a:gd name="connsiteX162" fmla="*/ 296487 w 720000"/>
              <a:gd name="connsiteY162" fmla="*/ 101869 h 460732"/>
              <a:gd name="connsiteX163" fmla="*/ 311391 w 720000"/>
              <a:gd name="connsiteY163" fmla="*/ 102466 h 460732"/>
              <a:gd name="connsiteX164" fmla="*/ 310794 w 720000"/>
              <a:gd name="connsiteY164" fmla="*/ 117371 h 460732"/>
              <a:gd name="connsiteX165" fmla="*/ 291640 w 720000"/>
              <a:gd name="connsiteY165" fmla="*/ 129805 h 460732"/>
              <a:gd name="connsiteX166" fmla="*/ 291640 w 720000"/>
              <a:gd name="connsiteY166" fmla="*/ 134548 h 460732"/>
              <a:gd name="connsiteX167" fmla="*/ 360003 w 720000"/>
              <a:gd name="connsiteY167" fmla="*/ 202909 h 460732"/>
              <a:gd name="connsiteX168" fmla="*/ 428365 w 720000"/>
              <a:gd name="connsiteY168" fmla="*/ 134547 h 460732"/>
              <a:gd name="connsiteX169" fmla="*/ 428365 w 720000"/>
              <a:gd name="connsiteY169" fmla="*/ 115487 h 460732"/>
              <a:gd name="connsiteX170" fmla="*/ 318726 w 720000"/>
              <a:gd name="connsiteY170" fmla="*/ 85641 h 460732"/>
              <a:gd name="connsiteX171" fmla="*/ 318726 w 720000"/>
              <a:gd name="connsiteY171" fmla="*/ 70726 h 460732"/>
              <a:gd name="connsiteX172" fmla="*/ 333641 w 720000"/>
              <a:gd name="connsiteY172" fmla="*/ 70726 h 460732"/>
              <a:gd name="connsiteX173" fmla="*/ 439162 w 720000"/>
              <a:gd name="connsiteY173" fmla="*/ 92448 h 460732"/>
              <a:gd name="connsiteX174" fmla="*/ 439637 w 720000"/>
              <a:gd name="connsiteY174" fmla="*/ 91756 h 460732"/>
              <a:gd name="connsiteX175" fmla="*/ 439637 w 720000"/>
              <a:gd name="connsiteY175" fmla="*/ 89457 h 460732"/>
              <a:gd name="connsiteX176" fmla="*/ 371275 w 720000"/>
              <a:gd name="connsiteY176" fmla="*/ 21095 h 460732"/>
              <a:gd name="connsiteX177" fmla="*/ 348732 w 720000"/>
              <a:gd name="connsiteY177" fmla="*/ 0 h 460732"/>
              <a:gd name="connsiteX178" fmla="*/ 371277 w 720000"/>
              <a:gd name="connsiteY178" fmla="*/ 0 h 460732"/>
              <a:gd name="connsiteX179" fmla="*/ 460732 w 720000"/>
              <a:gd name="connsiteY179" fmla="*/ 89456 h 460732"/>
              <a:gd name="connsiteX180" fmla="*/ 460732 w 720000"/>
              <a:gd name="connsiteY180" fmla="*/ 91755 h 460732"/>
              <a:gd name="connsiteX181" fmla="*/ 449460 w 720000"/>
              <a:gd name="connsiteY181" fmla="*/ 110856 h 460732"/>
              <a:gd name="connsiteX182" fmla="*/ 449460 w 720000"/>
              <a:gd name="connsiteY182" fmla="*/ 134548 h 460732"/>
              <a:gd name="connsiteX183" fmla="*/ 415640 w 720000"/>
              <a:gd name="connsiteY183" fmla="*/ 204520 h 460732"/>
              <a:gd name="connsiteX184" fmla="*/ 415640 w 720000"/>
              <a:gd name="connsiteY184" fmla="*/ 221350 h 460732"/>
              <a:gd name="connsiteX185" fmla="*/ 422765 w 720000"/>
              <a:gd name="connsiteY185" fmla="*/ 232315 h 460732"/>
              <a:gd name="connsiteX186" fmla="*/ 484052 w 720000"/>
              <a:gd name="connsiteY186" fmla="*/ 259554 h 460732"/>
              <a:gd name="connsiteX187" fmla="*/ 517096 w 720000"/>
              <a:gd name="connsiteY187" fmla="*/ 310396 h 460732"/>
              <a:gd name="connsiteX188" fmla="*/ 517096 w 720000"/>
              <a:gd name="connsiteY188" fmla="*/ 450181 h 460732"/>
              <a:gd name="connsiteX189" fmla="*/ 506550 w 720000"/>
              <a:gd name="connsiteY189" fmla="*/ 460728 h 460732"/>
              <a:gd name="connsiteX190" fmla="*/ 496003 w 720000"/>
              <a:gd name="connsiteY190" fmla="*/ 450181 h 460732"/>
              <a:gd name="connsiteX191" fmla="*/ 496003 w 720000"/>
              <a:gd name="connsiteY191" fmla="*/ 310394 h 460732"/>
              <a:gd name="connsiteX192" fmla="*/ 495789 w 720000"/>
              <a:gd name="connsiteY192" fmla="*/ 306769 h 460732"/>
              <a:gd name="connsiteX193" fmla="*/ 467550 w 720000"/>
              <a:gd name="connsiteY193" fmla="*/ 335008 h 460732"/>
              <a:gd name="connsiteX194" fmla="*/ 460734 w 720000"/>
              <a:gd name="connsiteY194" fmla="*/ 351464 h 460732"/>
              <a:gd name="connsiteX195" fmla="*/ 460734 w 720000"/>
              <a:gd name="connsiteY195" fmla="*/ 450182 h 460732"/>
              <a:gd name="connsiteX196" fmla="*/ 450187 w 720000"/>
              <a:gd name="connsiteY196" fmla="*/ 460729 h 460732"/>
              <a:gd name="connsiteX197" fmla="*/ 439640 w 720000"/>
              <a:gd name="connsiteY197" fmla="*/ 450182 h 460732"/>
              <a:gd name="connsiteX198" fmla="*/ 439640 w 720000"/>
              <a:gd name="connsiteY198" fmla="*/ 351464 h 460732"/>
              <a:gd name="connsiteX199" fmla="*/ 452634 w 720000"/>
              <a:gd name="connsiteY199" fmla="*/ 320093 h 460732"/>
              <a:gd name="connsiteX200" fmla="*/ 486301 w 720000"/>
              <a:gd name="connsiteY200" fmla="*/ 286426 h 460732"/>
              <a:gd name="connsiteX201" fmla="*/ 475488 w 720000"/>
              <a:gd name="connsiteY201" fmla="*/ 278828 h 460732"/>
              <a:gd name="connsiteX202" fmla="*/ 415236 w 720000"/>
              <a:gd name="connsiteY202" fmla="*/ 252050 h 460732"/>
              <a:gd name="connsiteX203" fmla="*/ 370552 w 720000"/>
              <a:gd name="connsiteY203" fmla="*/ 296734 h 460732"/>
              <a:gd name="connsiteX204" fmla="*/ 370552 w 720000"/>
              <a:gd name="connsiteY204" fmla="*/ 450181 h 460732"/>
              <a:gd name="connsiteX205" fmla="*/ 360006 w 720000"/>
              <a:gd name="connsiteY205" fmla="*/ 460728 h 460732"/>
              <a:gd name="connsiteX206" fmla="*/ 349459 w 720000"/>
              <a:gd name="connsiteY206" fmla="*/ 450181 h 460732"/>
              <a:gd name="connsiteX207" fmla="*/ 349459 w 720000"/>
              <a:gd name="connsiteY207" fmla="*/ 296732 h 460732"/>
              <a:gd name="connsiteX208" fmla="*/ 304774 w 720000"/>
              <a:gd name="connsiteY208" fmla="*/ 252049 h 460732"/>
              <a:gd name="connsiteX209" fmla="*/ 244521 w 720000"/>
              <a:gd name="connsiteY209" fmla="*/ 278828 h 460732"/>
              <a:gd name="connsiteX210" fmla="*/ 233708 w 720000"/>
              <a:gd name="connsiteY210" fmla="*/ 286425 h 460732"/>
              <a:gd name="connsiteX211" fmla="*/ 267375 w 720000"/>
              <a:gd name="connsiteY211" fmla="*/ 320093 h 460732"/>
              <a:gd name="connsiteX212" fmla="*/ 280369 w 720000"/>
              <a:gd name="connsiteY212" fmla="*/ 351464 h 460732"/>
              <a:gd name="connsiteX213" fmla="*/ 280369 w 720000"/>
              <a:gd name="connsiteY213" fmla="*/ 450182 h 460732"/>
              <a:gd name="connsiteX214" fmla="*/ 269822 w 720000"/>
              <a:gd name="connsiteY214" fmla="*/ 460729 h 460732"/>
              <a:gd name="connsiteX215" fmla="*/ 259275 w 720000"/>
              <a:gd name="connsiteY215" fmla="*/ 450182 h 460732"/>
              <a:gd name="connsiteX216" fmla="*/ 259275 w 720000"/>
              <a:gd name="connsiteY216" fmla="*/ 351464 h 460732"/>
              <a:gd name="connsiteX217" fmla="*/ 252459 w 720000"/>
              <a:gd name="connsiteY217" fmla="*/ 335008 h 460732"/>
              <a:gd name="connsiteX218" fmla="*/ 224218 w 720000"/>
              <a:gd name="connsiteY218" fmla="*/ 306767 h 460732"/>
              <a:gd name="connsiteX219" fmla="*/ 224005 w 720000"/>
              <a:gd name="connsiteY219" fmla="*/ 310396 h 460732"/>
              <a:gd name="connsiteX220" fmla="*/ 224005 w 720000"/>
              <a:gd name="connsiteY220" fmla="*/ 450181 h 460732"/>
              <a:gd name="connsiteX221" fmla="*/ 213458 w 720000"/>
              <a:gd name="connsiteY221" fmla="*/ 460728 h 460732"/>
              <a:gd name="connsiteX222" fmla="*/ 202911 w 720000"/>
              <a:gd name="connsiteY222" fmla="*/ 450181 h 460732"/>
              <a:gd name="connsiteX223" fmla="*/ 202911 w 720000"/>
              <a:gd name="connsiteY223" fmla="*/ 310394 h 460732"/>
              <a:gd name="connsiteX224" fmla="*/ 235952 w 720000"/>
              <a:gd name="connsiteY224" fmla="*/ 259553 h 460732"/>
              <a:gd name="connsiteX225" fmla="*/ 297239 w 720000"/>
              <a:gd name="connsiteY225" fmla="*/ 232314 h 460732"/>
              <a:gd name="connsiteX226" fmla="*/ 304365 w 720000"/>
              <a:gd name="connsiteY226" fmla="*/ 221349 h 460732"/>
              <a:gd name="connsiteX227" fmla="*/ 304365 w 720000"/>
              <a:gd name="connsiteY227" fmla="*/ 204518 h 460732"/>
              <a:gd name="connsiteX228" fmla="*/ 270547 w 720000"/>
              <a:gd name="connsiteY228" fmla="*/ 134547 h 460732"/>
              <a:gd name="connsiteX229" fmla="*/ 270547 w 720000"/>
              <a:gd name="connsiteY229" fmla="*/ 129889 h 460732"/>
              <a:gd name="connsiteX230" fmla="*/ 267691 w 720000"/>
              <a:gd name="connsiteY230" fmla="*/ 128040 h 460732"/>
              <a:gd name="connsiteX231" fmla="*/ 259275 w 720000"/>
              <a:gd name="connsiteY231" fmla="*/ 110318 h 460732"/>
              <a:gd name="connsiteX232" fmla="*/ 259275 w 720000"/>
              <a:gd name="connsiteY232" fmla="*/ 89456 h 460732"/>
              <a:gd name="connsiteX233" fmla="*/ 348732 w 720000"/>
              <a:gd name="connsiteY233" fmla="*/ 0 h 46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720000" h="460732">
                <a:moveTo>
                  <a:pt x="88730" y="276830"/>
                </a:moveTo>
                <a:lnTo>
                  <a:pt x="88730" y="289704"/>
                </a:lnTo>
                <a:cubicBezTo>
                  <a:pt x="88730" y="292614"/>
                  <a:pt x="88341" y="295449"/>
                  <a:pt x="87629" y="298168"/>
                </a:cubicBezTo>
                <a:lnTo>
                  <a:pt x="112001" y="322540"/>
                </a:lnTo>
                <a:lnTo>
                  <a:pt x="136374" y="298168"/>
                </a:lnTo>
                <a:cubicBezTo>
                  <a:pt x="135662" y="295450"/>
                  <a:pt x="135272" y="292614"/>
                  <a:pt x="135272" y="289704"/>
                </a:cubicBezTo>
                <a:lnTo>
                  <a:pt x="135272" y="276830"/>
                </a:lnTo>
                <a:cubicBezTo>
                  <a:pt x="127919" y="279128"/>
                  <a:pt x="120102" y="280367"/>
                  <a:pt x="112001" y="280367"/>
                </a:cubicBezTo>
                <a:cubicBezTo>
                  <a:pt x="103901" y="280367"/>
                  <a:pt x="96083" y="279128"/>
                  <a:pt x="88730" y="276830"/>
                </a:cubicBezTo>
                <a:close/>
                <a:moveTo>
                  <a:pt x="562184" y="253640"/>
                </a:moveTo>
                <a:lnTo>
                  <a:pt x="562184" y="255886"/>
                </a:lnTo>
                <a:cubicBezTo>
                  <a:pt x="562184" y="258796"/>
                  <a:pt x="561794" y="261631"/>
                  <a:pt x="561083" y="264350"/>
                </a:cubicBezTo>
                <a:lnTo>
                  <a:pt x="585454" y="288722"/>
                </a:lnTo>
                <a:lnTo>
                  <a:pt x="609827" y="264350"/>
                </a:lnTo>
                <a:cubicBezTo>
                  <a:pt x="609114" y="261631"/>
                  <a:pt x="608726" y="258796"/>
                  <a:pt x="608726" y="255886"/>
                </a:cubicBezTo>
                <a:lnTo>
                  <a:pt x="608726" y="253640"/>
                </a:lnTo>
                <a:cubicBezTo>
                  <a:pt x="601475" y="256339"/>
                  <a:pt x="593635" y="257821"/>
                  <a:pt x="585454" y="257821"/>
                </a:cubicBezTo>
                <a:cubicBezTo>
                  <a:pt x="577274" y="257821"/>
                  <a:pt x="569434" y="256339"/>
                  <a:pt x="562184" y="253640"/>
                </a:cubicBezTo>
                <a:close/>
                <a:moveTo>
                  <a:pt x="325458" y="217059"/>
                </a:moveTo>
                <a:lnTo>
                  <a:pt x="325458" y="221350"/>
                </a:lnTo>
                <a:cubicBezTo>
                  <a:pt x="325458" y="227421"/>
                  <a:pt x="323775" y="233225"/>
                  <a:pt x="320794" y="238241"/>
                </a:cubicBezTo>
                <a:lnTo>
                  <a:pt x="360001" y="277450"/>
                </a:lnTo>
                <a:lnTo>
                  <a:pt x="399210" y="238242"/>
                </a:lnTo>
                <a:cubicBezTo>
                  <a:pt x="396228" y="233225"/>
                  <a:pt x="394544" y="227423"/>
                  <a:pt x="394544" y="221350"/>
                </a:cubicBezTo>
                <a:lnTo>
                  <a:pt x="394544" y="217060"/>
                </a:lnTo>
                <a:cubicBezTo>
                  <a:pt x="383910" y="221529"/>
                  <a:pt x="372241" y="224004"/>
                  <a:pt x="360003" y="224004"/>
                </a:cubicBezTo>
                <a:cubicBezTo>
                  <a:pt x="347764" y="224004"/>
                  <a:pt x="336094" y="221528"/>
                  <a:pt x="325458" y="217059"/>
                </a:cubicBezTo>
                <a:close/>
                <a:moveTo>
                  <a:pt x="88802" y="183113"/>
                </a:moveTo>
                <a:cubicBezTo>
                  <a:pt x="75793" y="193576"/>
                  <a:pt x="63322" y="198066"/>
                  <a:pt x="54911" y="199998"/>
                </a:cubicBezTo>
                <a:lnTo>
                  <a:pt x="54911" y="202183"/>
                </a:lnTo>
                <a:cubicBezTo>
                  <a:pt x="54911" y="233662"/>
                  <a:pt x="80522" y="259273"/>
                  <a:pt x="112001" y="259273"/>
                </a:cubicBezTo>
                <a:cubicBezTo>
                  <a:pt x="142427" y="259273"/>
                  <a:pt x="167366" y="235347"/>
                  <a:pt x="169001" y="205321"/>
                </a:cubicBezTo>
                <a:cubicBezTo>
                  <a:pt x="161817" y="207017"/>
                  <a:pt x="155020" y="207755"/>
                  <a:pt x="148668" y="207755"/>
                </a:cubicBezTo>
                <a:cubicBezTo>
                  <a:pt x="131954" y="207755"/>
                  <a:pt x="118268" y="202756"/>
                  <a:pt x="108360" y="197351"/>
                </a:cubicBezTo>
                <a:cubicBezTo>
                  <a:pt x="99983" y="192783"/>
                  <a:pt x="93405" y="187456"/>
                  <a:pt x="88802" y="183113"/>
                </a:cubicBezTo>
                <a:close/>
                <a:moveTo>
                  <a:pt x="564389" y="158802"/>
                </a:moveTo>
                <a:cubicBezTo>
                  <a:pt x="555631" y="166263"/>
                  <a:pt x="547024" y="170956"/>
                  <a:pt x="539637" y="173908"/>
                </a:cubicBezTo>
                <a:lnTo>
                  <a:pt x="539637" y="190912"/>
                </a:lnTo>
                <a:cubicBezTo>
                  <a:pt x="539637" y="216176"/>
                  <a:pt x="560191" y="236729"/>
                  <a:pt x="585454" y="236729"/>
                </a:cubicBezTo>
                <a:cubicBezTo>
                  <a:pt x="610719" y="236729"/>
                  <a:pt x="631272" y="216175"/>
                  <a:pt x="631272" y="190912"/>
                </a:cubicBezTo>
                <a:lnTo>
                  <a:pt x="631272" y="177817"/>
                </a:lnTo>
                <a:cubicBezTo>
                  <a:pt x="598637" y="174525"/>
                  <a:pt x="575464" y="164565"/>
                  <a:pt x="564389" y="158802"/>
                </a:cubicBezTo>
                <a:close/>
                <a:moveTo>
                  <a:pt x="112001" y="122549"/>
                </a:moveTo>
                <a:cubicBezTo>
                  <a:pt x="81013" y="122549"/>
                  <a:pt x="55730" y="147371"/>
                  <a:pt x="54949" y="178177"/>
                </a:cubicBezTo>
                <a:cubicBezTo>
                  <a:pt x="62070" y="175833"/>
                  <a:pt x="71931" y="170977"/>
                  <a:pt x="81998" y="160910"/>
                </a:cubicBezTo>
                <a:cubicBezTo>
                  <a:pt x="84160" y="158747"/>
                  <a:pt x="87155" y="157632"/>
                  <a:pt x="90204" y="157846"/>
                </a:cubicBezTo>
                <a:cubicBezTo>
                  <a:pt x="93253" y="158063"/>
                  <a:pt x="96058" y="159594"/>
                  <a:pt x="97893" y="162039"/>
                </a:cubicBezTo>
                <a:cubicBezTo>
                  <a:pt x="99011" y="163503"/>
                  <a:pt x="125181" y="196906"/>
                  <a:pt x="169091" y="183462"/>
                </a:cubicBezTo>
                <a:lnTo>
                  <a:pt x="169091" y="179640"/>
                </a:lnTo>
                <a:cubicBezTo>
                  <a:pt x="169091" y="148160"/>
                  <a:pt x="143481" y="122549"/>
                  <a:pt x="112001" y="122549"/>
                </a:cubicBezTo>
                <a:close/>
                <a:moveTo>
                  <a:pt x="574182" y="100002"/>
                </a:moveTo>
                <a:cubicBezTo>
                  <a:pt x="548918" y="100002"/>
                  <a:pt x="528365" y="120556"/>
                  <a:pt x="528365" y="145819"/>
                </a:cubicBezTo>
                <a:lnTo>
                  <a:pt x="528363" y="145819"/>
                </a:lnTo>
                <a:lnTo>
                  <a:pt x="528363" y="155649"/>
                </a:lnTo>
                <a:cubicBezTo>
                  <a:pt x="535472" y="153310"/>
                  <a:pt x="545359" y="148453"/>
                  <a:pt x="555451" y="138362"/>
                </a:cubicBezTo>
                <a:cubicBezTo>
                  <a:pt x="557490" y="136324"/>
                  <a:pt x="560190" y="135273"/>
                  <a:pt x="562912" y="135273"/>
                </a:cubicBezTo>
                <a:cubicBezTo>
                  <a:pt x="564938" y="135273"/>
                  <a:pt x="566975" y="135855"/>
                  <a:pt x="568759" y="137044"/>
                </a:cubicBezTo>
                <a:cubicBezTo>
                  <a:pt x="569028" y="137220"/>
                  <a:pt x="596697" y="155061"/>
                  <a:pt x="642545" y="157535"/>
                </a:cubicBezTo>
                <a:lnTo>
                  <a:pt x="642545" y="145819"/>
                </a:lnTo>
                <a:cubicBezTo>
                  <a:pt x="642545" y="120556"/>
                  <a:pt x="621991" y="100002"/>
                  <a:pt x="596728" y="100002"/>
                </a:cubicBezTo>
                <a:close/>
                <a:moveTo>
                  <a:pt x="574182" y="78910"/>
                </a:moveTo>
                <a:lnTo>
                  <a:pt x="596728" y="78910"/>
                </a:lnTo>
                <a:cubicBezTo>
                  <a:pt x="633622" y="78910"/>
                  <a:pt x="663639" y="108926"/>
                  <a:pt x="663639" y="145821"/>
                </a:cubicBezTo>
                <a:lnTo>
                  <a:pt x="663639" y="168366"/>
                </a:lnTo>
                <a:cubicBezTo>
                  <a:pt x="663639" y="174190"/>
                  <a:pt x="658916" y="178914"/>
                  <a:pt x="653092" y="178914"/>
                </a:cubicBezTo>
                <a:cubicBezTo>
                  <a:pt x="652848" y="178914"/>
                  <a:pt x="652609" y="178907"/>
                  <a:pt x="652366" y="178907"/>
                </a:cubicBezTo>
                <a:lnTo>
                  <a:pt x="652366" y="190912"/>
                </a:lnTo>
                <a:cubicBezTo>
                  <a:pt x="652366" y="210796"/>
                  <a:pt x="643637" y="228672"/>
                  <a:pt x="629821" y="240939"/>
                </a:cubicBezTo>
                <a:lnTo>
                  <a:pt x="629821" y="255886"/>
                </a:lnTo>
                <a:cubicBezTo>
                  <a:pt x="629821" y="260459"/>
                  <a:pt x="632362" y="264571"/>
                  <a:pt x="636453" y="266617"/>
                </a:cubicBezTo>
                <a:lnTo>
                  <a:pt x="695477" y="296130"/>
                </a:lnTo>
                <a:cubicBezTo>
                  <a:pt x="710604" y="303694"/>
                  <a:pt x="720001" y="318899"/>
                  <a:pt x="720000" y="335810"/>
                </a:cubicBezTo>
                <a:lnTo>
                  <a:pt x="720000" y="450182"/>
                </a:lnTo>
                <a:cubicBezTo>
                  <a:pt x="720000" y="456007"/>
                  <a:pt x="715277" y="460729"/>
                  <a:pt x="709453" y="460729"/>
                </a:cubicBezTo>
                <a:cubicBezTo>
                  <a:pt x="703628" y="460729"/>
                  <a:pt x="698906" y="456007"/>
                  <a:pt x="698906" y="450182"/>
                </a:cubicBezTo>
                <a:lnTo>
                  <a:pt x="698906" y="335810"/>
                </a:lnTo>
                <a:cubicBezTo>
                  <a:pt x="698906" y="333769"/>
                  <a:pt x="698633" y="331779"/>
                  <a:pt x="698135" y="329870"/>
                </a:cubicBezTo>
                <a:lnTo>
                  <a:pt x="681726" y="346280"/>
                </a:lnTo>
                <a:cubicBezTo>
                  <a:pt x="677330" y="350676"/>
                  <a:pt x="674910" y="356520"/>
                  <a:pt x="674910" y="362736"/>
                </a:cubicBezTo>
                <a:lnTo>
                  <a:pt x="674910" y="450182"/>
                </a:lnTo>
                <a:cubicBezTo>
                  <a:pt x="674910" y="456007"/>
                  <a:pt x="670187" y="460729"/>
                  <a:pt x="664363" y="460729"/>
                </a:cubicBezTo>
                <a:cubicBezTo>
                  <a:pt x="658538" y="460729"/>
                  <a:pt x="653816" y="456007"/>
                  <a:pt x="653816" y="450182"/>
                </a:cubicBezTo>
                <a:lnTo>
                  <a:pt x="653816" y="362736"/>
                </a:lnTo>
                <a:cubicBezTo>
                  <a:pt x="653816" y="350885"/>
                  <a:pt x="658431" y="339745"/>
                  <a:pt x="666810" y="331365"/>
                </a:cubicBezTo>
                <a:lnTo>
                  <a:pt x="684133" y="314042"/>
                </a:lnTo>
                <a:lnTo>
                  <a:pt x="627018" y="285484"/>
                </a:lnTo>
                <a:cubicBezTo>
                  <a:pt x="625149" y="284550"/>
                  <a:pt x="623411" y="283446"/>
                  <a:pt x="621789" y="282218"/>
                </a:cubicBezTo>
                <a:lnTo>
                  <a:pt x="596002" y="308006"/>
                </a:lnTo>
                <a:lnTo>
                  <a:pt x="596002" y="450185"/>
                </a:lnTo>
                <a:cubicBezTo>
                  <a:pt x="596002" y="456010"/>
                  <a:pt x="591280" y="460732"/>
                  <a:pt x="585454" y="460732"/>
                </a:cubicBezTo>
                <a:cubicBezTo>
                  <a:pt x="579630" y="460732"/>
                  <a:pt x="574907" y="456010"/>
                  <a:pt x="574907" y="450185"/>
                </a:cubicBezTo>
                <a:lnTo>
                  <a:pt x="574907" y="308009"/>
                </a:lnTo>
                <a:lnTo>
                  <a:pt x="549120" y="282221"/>
                </a:lnTo>
                <a:cubicBezTo>
                  <a:pt x="547498" y="283447"/>
                  <a:pt x="545759" y="284551"/>
                  <a:pt x="543890" y="285486"/>
                </a:cubicBezTo>
                <a:cubicBezTo>
                  <a:pt x="542375" y="286243"/>
                  <a:pt x="540766" y="286601"/>
                  <a:pt x="539182" y="286601"/>
                </a:cubicBezTo>
                <a:cubicBezTo>
                  <a:pt x="535313" y="286601"/>
                  <a:pt x="531588" y="284464"/>
                  <a:pt x="529740" y="280768"/>
                </a:cubicBezTo>
                <a:cubicBezTo>
                  <a:pt x="527134" y="275558"/>
                  <a:pt x="529246" y="269223"/>
                  <a:pt x="534457" y="266619"/>
                </a:cubicBezTo>
                <a:cubicBezTo>
                  <a:pt x="538549" y="264574"/>
                  <a:pt x="541090" y="260462"/>
                  <a:pt x="541090" y="255888"/>
                </a:cubicBezTo>
                <a:lnTo>
                  <a:pt x="541090" y="240941"/>
                </a:lnTo>
                <a:cubicBezTo>
                  <a:pt x="527273" y="228674"/>
                  <a:pt x="518543" y="210798"/>
                  <a:pt x="518543" y="190912"/>
                </a:cubicBezTo>
                <a:lnTo>
                  <a:pt x="518543" y="178895"/>
                </a:lnTo>
                <a:cubicBezTo>
                  <a:pt x="518158" y="178911"/>
                  <a:pt x="517905" y="178914"/>
                  <a:pt x="517818" y="178914"/>
                </a:cubicBezTo>
                <a:cubicBezTo>
                  <a:pt x="511993" y="178914"/>
                  <a:pt x="507271" y="174190"/>
                  <a:pt x="507271" y="168366"/>
                </a:cubicBezTo>
                <a:lnTo>
                  <a:pt x="507271" y="145821"/>
                </a:lnTo>
                <a:cubicBezTo>
                  <a:pt x="507271" y="108926"/>
                  <a:pt x="537287" y="78910"/>
                  <a:pt x="574182" y="78910"/>
                </a:cubicBezTo>
                <a:close/>
                <a:moveTo>
                  <a:pt x="112001" y="77458"/>
                </a:moveTo>
                <a:cubicBezTo>
                  <a:pt x="99169" y="77458"/>
                  <a:pt x="88730" y="87896"/>
                  <a:pt x="88730" y="100728"/>
                </a:cubicBezTo>
                <a:cubicBezTo>
                  <a:pt x="88730" y="102139"/>
                  <a:pt x="88888" y="103517"/>
                  <a:pt x="89131" y="104874"/>
                </a:cubicBezTo>
                <a:cubicBezTo>
                  <a:pt x="96368" y="102655"/>
                  <a:pt x="104046" y="101454"/>
                  <a:pt x="112001" y="101454"/>
                </a:cubicBezTo>
                <a:cubicBezTo>
                  <a:pt x="119968" y="101454"/>
                  <a:pt x="127656" y="102659"/>
                  <a:pt x="134904" y="104884"/>
                </a:cubicBezTo>
                <a:cubicBezTo>
                  <a:pt x="135146" y="103527"/>
                  <a:pt x="135272" y="102142"/>
                  <a:pt x="135272" y="100728"/>
                </a:cubicBezTo>
                <a:cubicBezTo>
                  <a:pt x="135272" y="87898"/>
                  <a:pt x="124834" y="77458"/>
                  <a:pt x="112001" y="77458"/>
                </a:cubicBezTo>
                <a:close/>
                <a:moveTo>
                  <a:pt x="112001" y="56364"/>
                </a:moveTo>
                <a:cubicBezTo>
                  <a:pt x="136465" y="56364"/>
                  <a:pt x="156366" y="76265"/>
                  <a:pt x="156366" y="100728"/>
                </a:cubicBezTo>
                <a:cubicBezTo>
                  <a:pt x="156366" y="105224"/>
                  <a:pt x="155671" y="109695"/>
                  <a:pt x="154341" y="113963"/>
                </a:cubicBezTo>
                <a:cubicBezTo>
                  <a:pt x="175886" y="127901"/>
                  <a:pt x="190185" y="152123"/>
                  <a:pt x="190185" y="179638"/>
                </a:cubicBezTo>
                <a:lnTo>
                  <a:pt x="190185" y="202188"/>
                </a:lnTo>
                <a:cubicBezTo>
                  <a:pt x="190185" y="228830"/>
                  <a:pt x="176779" y="252392"/>
                  <a:pt x="156368" y="266514"/>
                </a:cubicBezTo>
                <a:lnTo>
                  <a:pt x="156368" y="289707"/>
                </a:lnTo>
                <a:cubicBezTo>
                  <a:pt x="156368" y="294280"/>
                  <a:pt x="158909" y="298392"/>
                  <a:pt x="163001" y="300438"/>
                </a:cubicBezTo>
                <a:lnTo>
                  <a:pt x="173060" y="305468"/>
                </a:lnTo>
                <a:cubicBezTo>
                  <a:pt x="178270" y="308072"/>
                  <a:pt x="180382" y="314408"/>
                  <a:pt x="177776" y="319618"/>
                </a:cubicBezTo>
                <a:cubicBezTo>
                  <a:pt x="175929" y="323312"/>
                  <a:pt x="172203" y="325450"/>
                  <a:pt x="168335" y="325450"/>
                </a:cubicBezTo>
                <a:cubicBezTo>
                  <a:pt x="166749" y="325450"/>
                  <a:pt x="165140" y="325091"/>
                  <a:pt x="163625" y="324333"/>
                </a:cubicBezTo>
                <a:lnTo>
                  <a:pt x="153566" y="319303"/>
                </a:lnTo>
                <a:cubicBezTo>
                  <a:pt x="151697" y="318369"/>
                  <a:pt x="149959" y="317265"/>
                  <a:pt x="148336" y="316037"/>
                </a:cubicBezTo>
                <a:lnTo>
                  <a:pt x="122549" y="341825"/>
                </a:lnTo>
                <a:lnTo>
                  <a:pt x="122549" y="450185"/>
                </a:lnTo>
                <a:cubicBezTo>
                  <a:pt x="122549" y="456010"/>
                  <a:pt x="117825" y="460732"/>
                  <a:pt x="112001" y="460732"/>
                </a:cubicBezTo>
                <a:cubicBezTo>
                  <a:pt x="106176" y="460732"/>
                  <a:pt x="101454" y="456010"/>
                  <a:pt x="101454" y="450185"/>
                </a:cubicBezTo>
                <a:lnTo>
                  <a:pt x="101454" y="341827"/>
                </a:lnTo>
                <a:lnTo>
                  <a:pt x="75668" y="316039"/>
                </a:lnTo>
                <a:cubicBezTo>
                  <a:pt x="74046" y="317265"/>
                  <a:pt x="72307" y="318369"/>
                  <a:pt x="70438" y="319304"/>
                </a:cubicBezTo>
                <a:lnTo>
                  <a:pt x="33958" y="337543"/>
                </a:lnTo>
                <a:cubicBezTo>
                  <a:pt x="32105" y="338471"/>
                  <a:pt x="30421" y="339625"/>
                  <a:pt x="28921" y="340949"/>
                </a:cubicBezTo>
                <a:cubicBezTo>
                  <a:pt x="29039" y="341058"/>
                  <a:pt x="29163" y="341157"/>
                  <a:pt x="29278" y="341273"/>
                </a:cubicBezTo>
                <a:lnTo>
                  <a:pt x="53191" y="365186"/>
                </a:lnTo>
                <a:cubicBezTo>
                  <a:pt x="61570" y="373566"/>
                  <a:pt x="66185" y="384706"/>
                  <a:pt x="66185" y="396557"/>
                </a:cubicBezTo>
                <a:lnTo>
                  <a:pt x="66185" y="450184"/>
                </a:lnTo>
                <a:cubicBezTo>
                  <a:pt x="66185" y="456009"/>
                  <a:pt x="61463" y="460731"/>
                  <a:pt x="55638" y="460731"/>
                </a:cubicBezTo>
                <a:cubicBezTo>
                  <a:pt x="49814" y="460731"/>
                  <a:pt x="45091" y="456009"/>
                  <a:pt x="45091" y="450184"/>
                </a:cubicBezTo>
                <a:lnTo>
                  <a:pt x="45091" y="396557"/>
                </a:lnTo>
                <a:cubicBezTo>
                  <a:pt x="45091" y="390340"/>
                  <a:pt x="42670" y="384497"/>
                  <a:pt x="38275" y="380101"/>
                </a:cubicBezTo>
                <a:lnTo>
                  <a:pt x="21094" y="362919"/>
                </a:lnTo>
                <a:lnTo>
                  <a:pt x="21094" y="450184"/>
                </a:lnTo>
                <a:cubicBezTo>
                  <a:pt x="21094" y="456009"/>
                  <a:pt x="16372" y="460731"/>
                  <a:pt x="10547" y="460731"/>
                </a:cubicBezTo>
                <a:cubicBezTo>
                  <a:pt x="4722" y="460731"/>
                  <a:pt x="0" y="456009"/>
                  <a:pt x="0" y="450184"/>
                </a:cubicBezTo>
                <a:lnTo>
                  <a:pt x="0" y="358357"/>
                </a:lnTo>
                <a:cubicBezTo>
                  <a:pt x="0" y="341444"/>
                  <a:pt x="9397" y="326240"/>
                  <a:pt x="24524" y="318674"/>
                </a:cubicBezTo>
                <a:lnTo>
                  <a:pt x="61003" y="300435"/>
                </a:lnTo>
                <a:cubicBezTo>
                  <a:pt x="65094" y="298389"/>
                  <a:pt x="67635" y="294277"/>
                  <a:pt x="67635" y="289703"/>
                </a:cubicBezTo>
                <a:lnTo>
                  <a:pt x="67635" y="266509"/>
                </a:lnTo>
                <a:cubicBezTo>
                  <a:pt x="47223" y="252388"/>
                  <a:pt x="33818" y="228828"/>
                  <a:pt x="33818" y="202183"/>
                </a:cubicBezTo>
                <a:lnTo>
                  <a:pt x="33818" y="179638"/>
                </a:lnTo>
                <a:cubicBezTo>
                  <a:pt x="33818" y="152124"/>
                  <a:pt x="48115" y="127903"/>
                  <a:pt x="69659" y="113965"/>
                </a:cubicBezTo>
                <a:cubicBezTo>
                  <a:pt x="68325" y="109707"/>
                  <a:pt x="67636" y="105280"/>
                  <a:pt x="67636" y="100728"/>
                </a:cubicBezTo>
                <a:cubicBezTo>
                  <a:pt x="67636" y="76267"/>
                  <a:pt x="87538" y="56364"/>
                  <a:pt x="112001" y="56364"/>
                </a:cubicBezTo>
                <a:close/>
                <a:moveTo>
                  <a:pt x="348730" y="21095"/>
                </a:moveTo>
                <a:cubicBezTo>
                  <a:pt x="311035" y="21095"/>
                  <a:pt x="280367" y="51763"/>
                  <a:pt x="280367" y="89457"/>
                </a:cubicBezTo>
                <a:lnTo>
                  <a:pt x="280367" y="110319"/>
                </a:lnTo>
                <a:cubicBezTo>
                  <a:pt x="280367" y="110815"/>
                  <a:pt x="280470" y="111125"/>
                  <a:pt x="280546" y="111272"/>
                </a:cubicBezTo>
                <a:cubicBezTo>
                  <a:pt x="280611" y="111267"/>
                  <a:pt x="280702" y="111253"/>
                  <a:pt x="280826" y="111220"/>
                </a:cubicBezTo>
                <a:cubicBezTo>
                  <a:pt x="285942" y="109884"/>
                  <a:pt x="291212" y="106739"/>
                  <a:pt x="296487" y="101869"/>
                </a:cubicBezTo>
                <a:cubicBezTo>
                  <a:pt x="300769" y="97919"/>
                  <a:pt x="307440" y="98187"/>
                  <a:pt x="311391" y="102466"/>
                </a:cubicBezTo>
                <a:cubicBezTo>
                  <a:pt x="315342" y="106747"/>
                  <a:pt x="315073" y="113420"/>
                  <a:pt x="310794" y="117371"/>
                </a:cubicBezTo>
                <a:cubicBezTo>
                  <a:pt x="304645" y="123045"/>
                  <a:pt x="298221" y="127196"/>
                  <a:pt x="291640" y="129805"/>
                </a:cubicBezTo>
                <a:lnTo>
                  <a:pt x="291640" y="134548"/>
                </a:lnTo>
                <a:cubicBezTo>
                  <a:pt x="291640" y="172243"/>
                  <a:pt x="322308" y="202910"/>
                  <a:pt x="360003" y="202909"/>
                </a:cubicBezTo>
                <a:cubicBezTo>
                  <a:pt x="397697" y="202909"/>
                  <a:pt x="428365" y="172241"/>
                  <a:pt x="428365" y="134547"/>
                </a:cubicBezTo>
                <a:lnTo>
                  <a:pt x="428365" y="115487"/>
                </a:lnTo>
                <a:cubicBezTo>
                  <a:pt x="399270" y="118984"/>
                  <a:pt x="351478" y="118393"/>
                  <a:pt x="318726" y="85641"/>
                </a:cubicBezTo>
                <a:cubicBezTo>
                  <a:pt x="314607" y="81523"/>
                  <a:pt x="314607" y="74845"/>
                  <a:pt x="318726" y="70726"/>
                </a:cubicBezTo>
                <a:cubicBezTo>
                  <a:pt x="322844" y="66607"/>
                  <a:pt x="329522" y="66607"/>
                  <a:pt x="333641" y="70726"/>
                </a:cubicBezTo>
                <a:cubicBezTo>
                  <a:pt x="344329" y="81413"/>
                  <a:pt x="376006" y="104922"/>
                  <a:pt x="439162" y="92448"/>
                </a:cubicBezTo>
                <a:cubicBezTo>
                  <a:pt x="439432" y="92395"/>
                  <a:pt x="439637" y="92098"/>
                  <a:pt x="439637" y="91756"/>
                </a:cubicBezTo>
                <a:lnTo>
                  <a:pt x="439637" y="89457"/>
                </a:lnTo>
                <a:cubicBezTo>
                  <a:pt x="439637" y="51763"/>
                  <a:pt x="408971" y="21095"/>
                  <a:pt x="371275" y="21095"/>
                </a:cubicBezTo>
                <a:close/>
                <a:moveTo>
                  <a:pt x="348732" y="0"/>
                </a:moveTo>
                <a:lnTo>
                  <a:pt x="371277" y="0"/>
                </a:lnTo>
                <a:cubicBezTo>
                  <a:pt x="420602" y="0"/>
                  <a:pt x="460732" y="40130"/>
                  <a:pt x="460732" y="89456"/>
                </a:cubicBezTo>
                <a:lnTo>
                  <a:pt x="460732" y="91755"/>
                </a:lnTo>
                <a:cubicBezTo>
                  <a:pt x="460732" y="99866"/>
                  <a:pt x="456242" y="107108"/>
                  <a:pt x="449460" y="110856"/>
                </a:cubicBezTo>
                <a:lnTo>
                  <a:pt x="449460" y="134548"/>
                </a:lnTo>
                <a:cubicBezTo>
                  <a:pt x="449460" y="162856"/>
                  <a:pt x="436227" y="188116"/>
                  <a:pt x="415640" y="204520"/>
                </a:cubicBezTo>
                <a:lnTo>
                  <a:pt x="415640" y="221350"/>
                </a:lnTo>
                <a:cubicBezTo>
                  <a:pt x="415640" y="226087"/>
                  <a:pt x="418435" y="230391"/>
                  <a:pt x="422765" y="232315"/>
                </a:cubicBezTo>
                <a:lnTo>
                  <a:pt x="484052" y="259554"/>
                </a:lnTo>
                <a:cubicBezTo>
                  <a:pt x="504124" y="268474"/>
                  <a:pt x="517092" y="288431"/>
                  <a:pt x="517096" y="310396"/>
                </a:cubicBezTo>
                <a:lnTo>
                  <a:pt x="517096" y="450181"/>
                </a:lnTo>
                <a:cubicBezTo>
                  <a:pt x="517096" y="456006"/>
                  <a:pt x="512374" y="460728"/>
                  <a:pt x="506550" y="460728"/>
                </a:cubicBezTo>
                <a:cubicBezTo>
                  <a:pt x="500725" y="460728"/>
                  <a:pt x="496003" y="456006"/>
                  <a:pt x="496003" y="450181"/>
                </a:cubicBezTo>
                <a:lnTo>
                  <a:pt x="496003" y="310394"/>
                </a:lnTo>
                <a:cubicBezTo>
                  <a:pt x="496003" y="309172"/>
                  <a:pt x="495915" y="307967"/>
                  <a:pt x="495789" y="306769"/>
                </a:cubicBezTo>
                <a:lnTo>
                  <a:pt x="467550" y="335008"/>
                </a:lnTo>
                <a:cubicBezTo>
                  <a:pt x="463154" y="339404"/>
                  <a:pt x="460734" y="345248"/>
                  <a:pt x="460734" y="351464"/>
                </a:cubicBezTo>
                <a:lnTo>
                  <a:pt x="460734" y="450182"/>
                </a:lnTo>
                <a:cubicBezTo>
                  <a:pt x="460734" y="456007"/>
                  <a:pt x="456012" y="460729"/>
                  <a:pt x="450187" y="460729"/>
                </a:cubicBezTo>
                <a:cubicBezTo>
                  <a:pt x="444362" y="460729"/>
                  <a:pt x="439640" y="456007"/>
                  <a:pt x="439640" y="450182"/>
                </a:cubicBezTo>
                <a:lnTo>
                  <a:pt x="439640" y="351464"/>
                </a:lnTo>
                <a:cubicBezTo>
                  <a:pt x="439640" y="339613"/>
                  <a:pt x="444254" y="328473"/>
                  <a:pt x="452634" y="320093"/>
                </a:cubicBezTo>
                <a:lnTo>
                  <a:pt x="486301" y="286426"/>
                </a:lnTo>
                <a:cubicBezTo>
                  <a:pt x="483268" y="283277"/>
                  <a:pt x="479628" y="280669"/>
                  <a:pt x="475488" y="278828"/>
                </a:cubicBezTo>
                <a:lnTo>
                  <a:pt x="415236" y="252050"/>
                </a:lnTo>
                <a:lnTo>
                  <a:pt x="370552" y="296734"/>
                </a:lnTo>
                <a:lnTo>
                  <a:pt x="370552" y="450181"/>
                </a:lnTo>
                <a:cubicBezTo>
                  <a:pt x="370552" y="456006"/>
                  <a:pt x="365830" y="460728"/>
                  <a:pt x="360006" y="460728"/>
                </a:cubicBezTo>
                <a:cubicBezTo>
                  <a:pt x="354181" y="460728"/>
                  <a:pt x="349459" y="456006"/>
                  <a:pt x="349459" y="450181"/>
                </a:cubicBezTo>
                <a:lnTo>
                  <a:pt x="349459" y="296732"/>
                </a:lnTo>
                <a:lnTo>
                  <a:pt x="304774" y="252049"/>
                </a:lnTo>
                <a:lnTo>
                  <a:pt x="244521" y="278828"/>
                </a:lnTo>
                <a:cubicBezTo>
                  <a:pt x="240381" y="280669"/>
                  <a:pt x="236741" y="283277"/>
                  <a:pt x="233708" y="286425"/>
                </a:cubicBezTo>
                <a:lnTo>
                  <a:pt x="267375" y="320093"/>
                </a:lnTo>
                <a:cubicBezTo>
                  <a:pt x="275755" y="328473"/>
                  <a:pt x="280369" y="339613"/>
                  <a:pt x="280369" y="351464"/>
                </a:cubicBezTo>
                <a:lnTo>
                  <a:pt x="280369" y="450182"/>
                </a:lnTo>
                <a:cubicBezTo>
                  <a:pt x="280369" y="456007"/>
                  <a:pt x="275646" y="460729"/>
                  <a:pt x="269822" y="460729"/>
                </a:cubicBezTo>
                <a:cubicBezTo>
                  <a:pt x="263997" y="460729"/>
                  <a:pt x="259275" y="456007"/>
                  <a:pt x="259275" y="450182"/>
                </a:cubicBezTo>
                <a:lnTo>
                  <a:pt x="259275" y="351464"/>
                </a:lnTo>
                <a:cubicBezTo>
                  <a:pt x="259275" y="345247"/>
                  <a:pt x="256853" y="339404"/>
                  <a:pt x="252459" y="335008"/>
                </a:cubicBezTo>
                <a:lnTo>
                  <a:pt x="224218" y="306767"/>
                </a:lnTo>
                <a:cubicBezTo>
                  <a:pt x="224092" y="307966"/>
                  <a:pt x="224005" y="309174"/>
                  <a:pt x="224005" y="310396"/>
                </a:cubicBezTo>
                <a:lnTo>
                  <a:pt x="224005" y="450181"/>
                </a:lnTo>
                <a:cubicBezTo>
                  <a:pt x="224005" y="456006"/>
                  <a:pt x="219283" y="460728"/>
                  <a:pt x="213458" y="460728"/>
                </a:cubicBezTo>
                <a:cubicBezTo>
                  <a:pt x="207633" y="460728"/>
                  <a:pt x="202911" y="456006"/>
                  <a:pt x="202911" y="450181"/>
                </a:cubicBezTo>
                <a:lnTo>
                  <a:pt x="202911" y="310394"/>
                </a:lnTo>
                <a:cubicBezTo>
                  <a:pt x="202911" y="288430"/>
                  <a:pt x="215881" y="268472"/>
                  <a:pt x="235952" y="259553"/>
                </a:cubicBezTo>
                <a:lnTo>
                  <a:pt x="297239" y="232314"/>
                </a:lnTo>
                <a:cubicBezTo>
                  <a:pt x="301568" y="230390"/>
                  <a:pt x="304365" y="226085"/>
                  <a:pt x="304365" y="221349"/>
                </a:cubicBezTo>
                <a:lnTo>
                  <a:pt x="304365" y="204518"/>
                </a:lnTo>
                <a:cubicBezTo>
                  <a:pt x="283779" y="188115"/>
                  <a:pt x="270547" y="162855"/>
                  <a:pt x="270547" y="134547"/>
                </a:cubicBezTo>
                <a:lnTo>
                  <a:pt x="270547" y="129889"/>
                </a:lnTo>
                <a:cubicBezTo>
                  <a:pt x="269553" y="129356"/>
                  <a:pt x="268598" y="128740"/>
                  <a:pt x="267691" y="128040"/>
                </a:cubicBezTo>
                <a:cubicBezTo>
                  <a:pt x="262343" y="123907"/>
                  <a:pt x="259275" y="117448"/>
                  <a:pt x="259275" y="110318"/>
                </a:cubicBezTo>
                <a:lnTo>
                  <a:pt x="259275" y="89456"/>
                </a:lnTo>
                <a:cubicBezTo>
                  <a:pt x="259275" y="40130"/>
                  <a:pt x="299405" y="0"/>
                  <a:pt x="348732" y="0"/>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16" name="Объект 2">
            <a:extLst>
              <a:ext uri="{FF2B5EF4-FFF2-40B4-BE49-F238E27FC236}">
                <a16:creationId xmlns:a16="http://schemas.microsoft.com/office/drawing/2014/main" id="{12DF3A26-CDB6-4C8A-BF92-9B2B93A7B6D5}"/>
              </a:ext>
            </a:extLst>
          </p:cNvPr>
          <p:cNvSpPr txBox="1">
            <a:spLocks/>
          </p:cNvSpPr>
          <p:nvPr/>
        </p:nvSpPr>
        <p:spPr>
          <a:xfrm>
            <a:off x="2667000" y="4938623"/>
            <a:ext cx="8246788"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ru-RU" b="1" dirty="0"/>
              <a:t>Утверждена методика определения стоимости работ по подготовке проектной документации</a:t>
            </a:r>
          </a:p>
          <a:p>
            <a:pPr marL="0" indent="0">
              <a:spcAft>
                <a:spcPts val="600"/>
              </a:spcAft>
              <a:buNone/>
            </a:pPr>
            <a:r>
              <a:rPr lang="ru-RU" sz="1200" dirty="0">
                <a:solidFill>
                  <a:schemeClr val="accent6"/>
                </a:solidFill>
              </a:rPr>
              <a:t>Приказ Министерства строительства и жилищно-коммунального хозяйства Российской Федерации от 01.10.2021 № 707/</a:t>
            </a:r>
            <a:r>
              <a:rPr lang="ru-RU" sz="1200" dirty="0" err="1">
                <a:solidFill>
                  <a:schemeClr val="accent6"/>
                </a:solidFill>
              </a:rPr>
              <a:t>пр</a:t>
            </a:r>
            <a:r>
              <a:rPr lang="ru-RU" sz="1200" dirty="0">
                <a:solidFill>
                  <a:schemeClr val="accent6"/>
                </a:solidFill>
              </a:rPr>
              <a:t> "Об утверждении Методики определения стоимости работ"</a:t>
            </a:r>
          </a:p>
          <a:p>
            <a:pPr marL="0" indent="0">
              <a:spcAft>
                <a:spcPts val="600"/>
              </a:spcAft>
              <a:buNone/>
            </a:pPr>
            <a:endParaRPr lang="ru-RU" sz="1200" dirty="0">
              <a:solidFill>
                <a:schemeClr val="accent6"/>
              </a:solidFill>
            </a:endParaRPr>
          </a:p>
        </p:txBody>
      </p:sp>
    </p:spTree>
    <p:extLst>
      <p:ext uri="{BB962C8B-B14F-4D97-AF65-F5344CB8AC3E}">
        <p14:creationId xmlns:p14="http://schemas.microsoft.com/office/powerpoint/2010/main" val="11004718"/>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86880" y="275338"/>
            <a:ext cx="8229600" cy="375320"/>
          </a:xfrm>
        </p:spPr>
        <p:txBody>
          <a:bodyPr>
            <a:normAutofit fontScale="90000"/>
          </a:bodyPr>
          <a:lstStyle/>
          <a:p>
            <a:r>
              <a:rPr lang="ru-RU" dirty="0"/>
              <a:t>Обеспечение участия в закупке</a:t>
            </a:r>
          </a:p>
        </p:txBody>
      </p:sp>
      <p:sp>
        <p:nvSpPr>
          <p:cNvPr id="3" name="Прямоугольник 2"/>
          <p:cNvSpPr/>
          <p:nvPr/>
        </p:nvSpPr>
        <p:spPr>
          <a:xfrm>
            <a:off x="1739516" y="888104"/>
            <a:ext cx="8712968" cy="1200329"/>
          </a:xfrm>
          <a:prstGeom prst="rect">
            <a:avLst/>
          </a:prstGeom>
        </p:spPr>
        <p:txBody>
          <a:bodyPr wrap="square">
            <a:spAutoFit/>
          </a:bodyPr>
          <a:lstStyle/>
          <a:p>
            <a:r>
              <a:rPr lang="ru-RU" dirty="0"/>
              <a:t>Заказчик обязан установить требование к обеспечению заявок на участие в закупке</a:t>
            </a:r>
            <a:endParaRPr lang="en-US" dirty="0"/>
          </a:p>
          <a:p>
            <a:endParaRPr lang="ru-RU" dirty="0"/>
          </a:p>
          <a:p>
            <a:pPr algn="just"/>
            <a:r>
              <a:rPr lang="ru-RU" dirty="0"/>
              <a:t>В извещении заказчиком должны быть указаны размер обеспечения заявок и условия независимой гарантии</a:t>
            </a:r>
          </a:p>
        </p:txBody>
      </p:sp>
      <p:graphicFrame>
        <p:nvGraphicFramePr>
          <p:cNvPr id="7" name="Схема 6"/>
          <p:cNvGraphicFramePr/>
          <p:nvPr/>
        </p:nvGraphicFramePr>
        <p:xfrm>
          <a:off x="1703512" y="2780930"/>
          <a:ext cx="3672408" cy="2150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Таблица 5"/>
          <p:cNvGraphicFramePr>
            <a:graphicFrameLocks noGrp="1"/>
          </p:cNvGraphicFramePr>
          <p:nvPr/>
        </p:nvGraphicFramePr>
        <p:xfrm>
          <a:off x="5657495" y="2514601"/>
          <a:ext cx="4824536" cy="3566363"/>
        </p:xfrm>
        <a:graphic>
          <a:graphicData uri="http://schemas.openxmlformats.org/drawingml/2006/table">
            <a:tbl>
              <a:tblPr firstRow="1" bandRow="1">
                <a:tableStyleId>{3B4B98B0-60AC-42C2-AFA5-B58CD77FA1E5}</a:tableStyleId>
              </a:tblPr>
              <a:tblGrid>
                <a:gridCol w="3236233">
                  <a:extLst>
                    <a:ext uri="{9D8B030D-6E8A-4147-A177-3AD203B41FA5}">
                      <a16:colId xmlns:a16="http://schemas.microsoft.com/office/drawing/2014/main" val="20000"/>
                    </a:ext>
                  </a:extLst>
                </a:gridCol>
                <a:gridCol w="1588303">
                  <a:extLst>
                    <a:ext uri="{9D8B030D-6E8A-4147-A177-3AD203B41FA5}">
                      <a16:colId xmlns:a16="http://schemas.microsoft.com/office/drawing/2014/main" val="20001"/>
                    </a:ext>
                  </a:extLst>
                </a:gridCol>
              </a:tblGrid>
              <a:tr h="671944">
                <a:tc>
                  <a:txBody>
                    <a:bodyPr/>
                    <a:lstStyle/>
                    <a:p>
                      <a:pPr algn="ctr"/>
                      <a:r>
                        <a:rPr lang="ru-RU" sz="1600" dirty="0"/>
                        <a:t>Начальная</a:t>
                      </a:r>
                      <a:r>
                        <a:rPr lang="ru-RU" sz="1600" baseline="0" dirty="0"/>
                        <a:t> максимальная цена контракта </a:t>
                      </a:r>
                      <a:endParaRPr lang="ru-RU" sz="1600" i="0" dirty="0">
                        <a:solidFill>
                          <a:srgbClr val="000000"/>
                        </a:solidFill>
                        <a:latin typeface="+mn-lt"/>
                      </a:endParaRPr>
                    </a:p>
                  </a:txBody>
                  <a:tcPr/>
                </a:tc>
                <a:tc>
                  <a:txBody>
                    <a:bodyPr/>
                    <a:lstStyle/>
                    <a:p>
                      <a:pPr algn="ctr"/>
                      <a:r>
                        <a:rPr lang="ru-RU" sz="1600" dirty="0"/>
                        <a:t>Размер обеспечения </a:t>
                      </a:r>
                      <a:endParaRPr lang="ru-RU" sz="1600" dirty="0">
                        <a:solidFill>
                          <a:srgbClr val="000000"/>
                        </a:solidFill>
                        <a:latin typeface="+mn-lt"/>
                      </a:endParaRPr>
                    </a:p>
                  </a:txBody>
                  <a:tcPr/>
                </a:tc>
                <a:extLst>
                  <a:ext uri="{0D108BD9-81ED-4DB2-BD59-A6C34878D82A}">
                    <a16:rowId xmlns:a16="http://schemas.microsoft.com/office/drawing/2014/main" val="10000"/>
                  </a:ext>
                </a:extLst>
              </a:tr>
              <a:tr h="671944">
                <a:tc>
                  <a:txBody>
                    <a:bodyPr/>
                    <a:lstStyle/>
                    <a:p>
                      <a:pPr algn="l"/>
                      <a:r>
                        <a:rPr lang="ru-RU" sz="1600" dirty="0"/>
                        <a:t>НМЦК до 20 млн. рублей</a:t>
                      </a:r>
                      <a:endParaRPr lang="ru-RU" sz="1600" i="0" kern="1200" dirty="0">
                        <a:solidFill>
                          <a:schemeClr val="dk1"/>
                        </a:solidFill>
                        <a:latin typeface="+mn-lt"/>
                        <a:ea typeface="+mn-ea"/>
                        <a:cs typeface="+mn-cs"/>
                      </a:endParaRPr>
                    </a:p>
                  </a:txBody>
                  <a:tcPr/>
                </a:tc>
                <a:tc>
                  <a:txBody>
                    <a:bodyPr/>
                    <a:lstStyle/>
                    <a:p>
                      <a:pPr algn="ctr" fontAlgn="b"/>
                      <a:r>
                        <a:rPr lang="ru-RU" sz="1600" kern="1200" dirty="0"/>
                        <a:t> 0,5 – 1 %</a:t>
                      </a:r>
                      <a:endParaRPr lang="ru-RU" sz="16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10001"/>
                  </a:ext>
                </a:extLst>
              </a:tr>
              <a:tr h="513882">
                <a:tc>
                  <a:txBody>
                    <a:bodyPr/>
                    <a:lstStyle/>
                    <a:p>
                      <a:pPr algn="l"/>
                      <a:r>
                        <a:rPr lang="ru-RU" sz="1600" dirty="0"/>
                        <a:t>НМЦК более 20 млн. рублей</a:t>
                      </a:r>
                      <a:endParaRPr lang="ru-RU" sz="1600" i="0" kern="1200" dirty="0">
                        <a:solidFill>
                          <a:schemeClr val="dk1"/>
                        </a:solidFill>
                        <a:latin typeface="+mn-lt"/>
                        <a:ea typeface="+mn-ea"/>
                        <a:cs typeface="+mn-cs"/>
                      </a:endParaRPr>
                    </a:p>
                  </a:txBody>
                  <a:tcPr/>
                </a:tc>
                <a:tc>
                  <a:txBody>
                    <a:bodyPr/>
                    <a:lstStyle/>
                    <a:p>
                      <a:pPr algn="ctr" fontAlgn="b"/>
                      <a:r>
                        <a:rPr lang="ru-RU" sz="1600" kern="1200" dirty="0"/>
                        <a:t> 0,5 – 5 %</a:t>
                      </a:r>
                      <a:endParaRPr lang="ru-RU" sz="1600" kern="1200" baseline="0" dirty="0">
                        <a:latin typeface="+mn-lt"/>
                      </a:endParaRPr>
                    </a:p>
                  </a:txBody>
                  <a:tcPr marL="9525" marR="9525" marT="9525" marB="0" anchor="b"/>
                </a:tc>
                <a:extLst>
                  <a:ext uri="{0D108BD9-81ED-4DB2-BD59-A6C34878D82A}">
                    <a16:rowId xmlns:a16="http://schemas.microsoft.com/office/drawing/2014/main" val="10002"/>
                  </a:ext>
                </a:extLst>
              </a:tr>
              <a:tr h="1708593">
                <a:tc>
                  <a:txBody>
                    <a:bodyPr/>
                    <a:lstStyle/>
                    <a:p>
                      <a:pPr marL="0" algn="l" defTabSz="914400" rtl="0" eaLnBrk="1" fontAlgn="ctr" latinLnBrk="0" hangingPunct="1"/>
                      <a:r>
                        <a:rPr lang="ru-RU" sz="1600" kern="1200" dirty="0"/>
                        <a:t>Размер обеспечения для закупок</a:t>
                      </a:r>
                      <a:r>
                        <a:rPr lang="ru-RU" sz="1600" kern="1200" baseline="0" dirty="0"/>
                        <a:t> с преимуществами </a:t>
                      </a:r>
                      <a:r>
                        <a:rPr lang="ru-RU" sz="1600" kern="1200" dirty="0"/>
                        <a:t>учреждений или предприятий уголовно-исполнительной системы, организаций инвалидов с НМЦК более 20 млн руб. </a:t>
                      </a:r>
                      <a:endParaRPr lang="ru-RU" sz="1600" i="0" kern="1200" dirty="0">
                        <a:solidFill>
                          <a:schemeClr val="dk1"/>
                        </a:solidFill>
                        <a:latin typeface="+mn-lt"/>
                        <a:ea typeface="+mn-ea"/>
                        <a:cs typeface="+mn-cs"/>
                      </a:endParaRPr>
                    </a:p>
                  </a:txBody>
                  <a:tcPr marL="9525" marR="9525" marT="9525" marB="0" anchor="ctr"/>
                </a:tc>
                <a:tc>
                  <a:txBody>
                    <a:bodyPr/>
                    <a:lstStyle/>
                    <a:p>
                      <a:pPr algn="ctr"/>
                      <a:r>
                        <a:rPr lang="ru-RU" sz="1600" dirty="0"/>
                        <a:t>0,5%</a:t>
                      </a:r>
                      <a:endParaRPr lang="ru-RU" sz="1600" b="0" dirty="0">
                        <a:latin typeface="+mn-lt"/>
                      </a:endParaRPr>
                    </a:p>
                  </a:txBody>
                  <a:tcPr/>
                </a:tc>
                <a:extLst>
                  <a:ext uri="{0D108BD9-81ED-4DB2-BD59-A6C34878D82A}">
                    <a16:rowId xmlns:a16="http://schemas.microsoft.com/office/drawing/2014/main" val="10004"/>
                  </a:ext>
                </a:extLst>
              </a:tr>
            </a:tbl>
          </a:graphicData>
        </a:graphic>
      </p:graphicFrame>
      <p:sp>
        <p:nvSpPr>
          <p:cNvPr id="5" name="Прямоугольник 4"/>
          <p:cNvSpPr/>
          <p:nvPr/>
        </p:nvSpPr>
        <p:spPr>
          <a:xfrm>
            <a:off x="1600200" y="4742164"/>
            <a:ext cx="3137016" cy="1569660"/>
          </a:xfrm>
          <a:prstGeom prst="rect">
            <a:avLst/>
          </a:prstGeom>
        </p:spPr>
        <p:txBody>
          <a:bodyPr wrap="square">
            <a:spAutoFit/>
          </a:bodyPr>
          <a:lstStyle/>
          <a:p>
            <a:r>
              <a:rPr lang="ru-RU" sz="1600" b="1" dirty="0">
                <a:solidFill>
                  <a:schemeClr val="accent1"/>
                </a:solidFill>
              </a:rPr>
              <a:t>Казенные учреждения не предоставляют обеспечение подаваемых ими заявок на участие в определении поставщиков (подрядчиков, исполнителей).</a:t>
            </a:r>
          </a:p>
        </p:txBody>
      </p:sp>
    </p:spTree>
    <p:extLst>
      <p:ext uri="{BB962C8B-B14F-4D97-AF65-F5344CB8AC3E}">
        <p14:creationId xmlns:p14="http://schemas.microsoft.com/office/powerpoint/2010/main" val="1074285825"/>
      </p:ext>
    </p:extLst>
  </p:cSld>
  <p:clrMapOvr>
    <a:masterClrMapping/>
  </p:clrMapOvr>
  <p:transition spd="slow">
    <p:fade thruBlk="1"/>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6231834" y="2289313"/>
            <a:ext cx="5496339" cy="4114800"/>
          </a:xfrm>
        </p:spPr>
        <p:txBody>
          <a:bodyPr>
            <a:normAutofit fontScale="90000"/>
          </a:bodyPr>
          <a:lstStyle/>
          <a:p>
            <a:pPr algn="ctr">
              <a:spcBef>
                <a:spcPts val="488"/>
              </a:spcBef>
            </a:pPr>
            <a:r>
              <a:rPr lang="ru-RU" sz="5400" dirty="0"/>
              <a:t>Отдельные вопросы осуществления закупок по национальным проектам (</a:t>
            </a:r>
            <a:r>
              <a:rPr lang="ru-RU" sz="5400" dirty="0" err="1"/>
              <a:t>радиэлектронная</a:t>
            </a:r>
            <a:r>
              <a:rPr lang="ru-RU" sz="5400" dirty="0"/>
              <a:t> продукция)</a:t>
            </a:r>
            <a:br>
              <a:rPr lang="ru-RU" sz="5300" dirty="0"/>
            </a:br>
            <a:endParaRPr lang="ru-RU" dirty="0"/>
          </a:p>
        </p:txBody>
      </p:sp>
      <p:pic>
        <p:nvPicPr>
          <p:cNvPr id="1026" name="Picture 2" descr="https://d-russia.ru/wp-content/uploads/2021/06/eletronics.jpg">
            <a:extLst>
              <a:ext uri="{FF2B5EF4-FFF2-40B4-BE49-F238E27FC236}">
                <a16:creationId xmlns:a16="http://schemas.microsoft.com/office/drawing/2014/main" id="{F523DCD1-4A1A-4562-8C4A-D9AE5E839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67" y="1265582"/>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4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Autofit/>
          </a:bodyPr>
          <a:lstStyle/>
          <a:p>
            <a:pPr algn="ctr"/>
            <a:r>
              <a:rPr lang="ru-RU" sz="4000" dirty="0"/>
              <a:t>Радиоэлектронная продукция</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2624189" y="2022588"/>
            <a:ext cx="8611998"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600"/>
              </a:spcAft>
              <a:buNone/>
            </a:pPr>
            <a:r>
              <a:rPr lang="ru-RU" sz="2000" b="1" dirty="0"/>
              <a:t>Чтобы развивать производство электроники в России, Правительство ограничило закупки её иностранных аналогов Постановлением №878</a:t>
            </a:r>
          </a:p>
        </p:txBody>
      </p:sp>
      <p:sp>
        <p:nvSpPr>
          <p:cNvPr id="6" name="Полилиния 4">
            <a:extLst>
              <a:ext uri="{FF2B5EF4-FFF2-40B4-BE49-F238E27FC236}">
                <a16:creationId xmlns:a16="http://schemas.microsoft.com/office/drawing/2014/main" id="{76B9A865-AAAC-49EB-B9E3-72263C0B8EF5}"/>
              </a:ext>
            </a:extLst>
          </p:cNvPr>
          <p:cNvSpPr>
            <a:spLocks noChangeAspect="1"/>
          </p:cNvSpPr>
          <p:nvPr/>
        </p:nvSpPr>
        <p:spPr>
          <a:xfrm>
            <a:off x="1378669" y="2022588"/>
            <a:ext cx="720000" cy="719934"/>
          </a:xfrm>
          <a:custGeom>
            <a:avLst/>
            <a:gdLst>
              <a:gd name="connsiteX0" fmla="*/ 520911 w 720000"/>
              <a:gd name="connsiteY0" fmla="*/ 543829 h 719934"/>
              <a:gd name="connsiteX1" fmla="*/ 500668 w 720000"/>
              <a:gd name="connsiteY1" fmla="*/ 631703 h 719934"/>
              <a:gd name="connsiteX2" fmla="*/ 532783 w 720000"/>
              <a:gd name="connsiteY2" fmla="*/ 661096 h 719934"/>
              <a:gd name="connsiteX3" fmla="*/ 564896 w 720000"/>
              <a:gd name="connsiteY3" fmla="*/ 631703 h 719934"/>
              <a:gd name="connsiteX4" fmla="*/ 544652 w 720000"/>
              <a:gd name="connsiteY4" fmla="*/ 543829 h 719934"/>
              <a:gd name="connsiteX5" fmla="*/ 530434 w 720000"/>
              <a:gd name="connsiteY5" fmla="*/ 493908 h 719934"/>
              <a:gd name="connsiteX6" fmla="*/ 526737 w 720000"/>
              <a:gd name="connsiteY6" fmla="*/ 494039 h 719934"/>
              <a:gd name="connsiteX7" fmla="*/ 525446 w 720000"/>
              <a:gd name="connsiteY7" fmla="*/ 494107 h 719934"/>
              <a:gd name="connsiteX8" fmla="*/ 520058 w 720000"/>
              <a:gd name="connsiteY8" fmla="*/ 494524 h 719934"/>
              <a:gd name="connsiteX9" fmla="*/ 517917 w 720000"/>
              <a:gd name="connsiteY9" fmla="*/ 494741 h 719934"/>
              <a:gd name="connsiteX10" fmla="*/ 513895 w 720000"/>
              <a:gd name="connsiteY10" fmla="*/ 495223 h 719934"/>
              <a:gd name="connsiteX11" fmla="*/ 509973 w 720000"/>
              <a:gd name="connsiteY11" fmla="*/ 495790 h 719934"/>
              <a:gd name="connsiteX12" fmla="*/ 508237 w 720000"/>
              <a:gd name="connsiteY12" fmla="*/ 496071 h 719934"/>
              <a:gd name="connsiteX13" fmla="*/ 505487 w 720000"/>
              <a:gd name="connsiteY13" fmla="*/ 496551 h 719934"/>
              <a:gd name="connsiteX14" fmla="*/ 518945 w 720000"/>
              <a:gd name="connsiteY14" fmla="*/ 522700 h 719934"/>
              <a:gd name="connsiteX15" fmla="*/ 546615 w 720000"/>
              <a:gd name="connsiteY15" fmla="*/ 522700 h 719934"/>
              <a:gd name="connsiteX16" fmla="*/ 560075 w 720000"/>
              <a:gd name="connsiteY16" fmla="*/ 496548 h 719934"/>
              <a:gd name="connsiteX17" fmla="*/ 557340 w 720000"/>
              <a:gd name="connsiteY17" fmla="*/ 496071 h 719934"/>
              <a:gd name="connsiteX18" fmla="*/ 555577 w 720000"/>
              <a:gd name="connsiteY18" fmla="*/ 495787 h 719934"/>
              <a:gd name="connsiteX19" fmla="*/ 551679 w 720000"/>
              <a:gd name="connsiteY19" fmla="*/ 495223 h 719934"/>
              <a:gd name="connsiteX20" fmla="*/ 547644 w 720000"/>
              <a:gd name="connsiteY20" fmla="*/ 494739 h 719934"/>
              <a:gd name="connsiteX21" fmla="*/ 545507 w 720000"/>
              <a:gd name="connsiteY21" fmla="*/ 494524 h 719934"/>
              <a:gd name="connsiteX22" fmla="*/ 540116 w 720000"/>
              <a:gd name="connsiteY22" fmla="*/ 494107 h 719934"/>
              <a:gd name="connsiteX23" fmla="*/ 538825 w 720000"/>
              <a:gd name="connsiteY23" fmla="*/ 494039 h 719934"/>
              <a:gd name="connsiteX24" fmla="*/ 535128 w 720000"/>
              <a:gd name="connsiteY24" fmla="*/ 493908 h 719934"/>
              <a:gd name="connsiteX25" fmla="*/ 532781 w 720000"/>
              <a:gd name="connsiteY25" fmla="*/ 493967 h 719934"/>
              <a:gd name="connsiteX26" fmla="*/ 530434 w 720000"/>
              <a:gd name="connsiteY26" fmla="*/ 493908 h 719934"/>
              <a:gd name="connsiteX27" fmla="*/ 458710 w 720000"/>
              <a:gd name="connsiteY27" fmla="*/ 458350 h 719934"/>
              <a:gd name="connsiteX28" fmla="*/ 458710 w 720000"/>
              <a:gd name="connsiteY28" fmla="*/ 488836 h 719934"/>
              <a:gd name="connsiteX29" fmla="*/ 482882 w 720000"/>
              <a:gd name="connsiteY29" fmla="*/ 480089 h 719934"/>
              <a:gd name="connsiteX30" fmla="*/ 482882 w 720000"/>
              <a:gd name="connsiteY30" fmla="*/ 479760 h 719934"/>
              <a:gd name="connsiteX31" fmla="*/ 458710 w 720000"/>
              <a:gd name="connsiteY31" fmla="*/ 458350 h 719934"/>
              <a:gd name="connsiteX32" fmla="*/ 246399 w 720000"/>
              <a:gd name="connsiteY32" fmla="*/ 389025 h 719934"/>
              <a:gd name="connsiteX33" fmla="*/ 190568 w 720000"/>
              <a:gd name="connsiteY33" fmla="*/ 462126 h 719934"/>
              <a:gd name="connsiteX34" fmla="*/ 242232 w 720000"/>
              <a:gd name="connsiteY34" fmla="*/ 476773 h 719934"/>
              <a:gd name="connsiteX35" fmla="*/ 339976 w 720000"/>
              <a:gd name="connsiteY35" fmla="*/ 389066 h 719934"/>
              <a:gd name="connsiteX36" fmla="*/ 325606 w 720000"/>
              <a:gd name="connsiteY36" fmla="*/ 389061 h 719934"/>
              <a:gd name="connsiteX37" fmla="*/ 547419 w 720000"/>
              <a:gd name="connsiteY37" fmla="*/ 332602 h 719934"/>
              <a:gd name="connsiteX38" fmla="*/ 458921 w 720000"/>
              <a:gd name="connsiteY38" fmla="*/ 373023 h 719934"/>
              <a:gd name="connsiteX39" fmla="*/ 458921 w 720000"/>
              <a:gd name="connsiteY39" fmla="*/ 398981 h 719934"/>
              <a:gd name="connsiteX40" fmla="*/ 459005 w 720000"/>
              <a:gd name="connsiteY40" fmla="*/ 402319 h 719934"/>
              <a:gd name="connsiteX41" fmla="*/ 459054 w 720000"/>
              <a:gd name="connsiteY41" fmla="*/ 403273 h 719934"/>
              <a:gd name="connsiteX42" fmla="*/ 459263 w 720000"/>
              <a:gd name="connsiteY42" fmla="*/ 405997 h 719934"/>
              <a:gd name="connsiteX43" fmla="*/ 459358 w 720000"/>
              <a:gd name="connsiteY43" fmla="*/ 406961 h 719934"/>
              <a:gd name="connsiteX44" fmla="*/ 459689 w 720000"/>
              <a:gd name="connsiteY44" fmla="*/ 409564 h 719934"/>
              <a:gd name="connsiteX45" fmla="*/ 459918 w 720000"/>
              <a:gd name="connsiteY45" fmla="*/ 411032 h 719934"/>
              <a:gd name="connsiteX46" fmla="*/ 460198 w 720000"/>
              <a:gd name="connsiteY46" fmla="*/ 412600 h 719934"/>
              <a:gd name="connsiteX47" fmla="*/ 460883 w 720000"/>
              <a:gd name="connsiteY47" fmla="*/ 415838 h 719934"/>
              <a:gd name="connsiteX48" fmla="*/ 461051 w 720000"/>
              <a:gd name="connsiteY48" fmla="*/ 416567 h 719934"/>
              <a:gd name="connsiteX49" fmla="*/ 461610 w 720000"/>
              <a:gd name="connsiteY49" fmla="*/ 418684 h 719934"/>
              <a:gd name="connsiteX50" fmla="*/ 461750 w 720000"/>
              <a:gd name="connsiteY50" fmla="*/ 419179 h 719934"/>
              <a:gd name="connsiteX51" fmla="*/ 498397 w 720000"/>
              <a:gd name="connsiteY51" fmla="*/ 464241 h 719934"/>
              <a:gd name="connsiteX52" fmla="*/ 499126 w 720000"/>
              <a:gd name="connsiteY52" fmla="*/ 464695 h 719934"/>
              <a:gd name="connsiteX53" fmla="*/ 529925 w 720000"/>
              <a:gd name="connsiteY53" fmla="*/ 472770 h 719934"/>
              <a:gd name="connsiteX54" fmla="*/ 532638 w 720000"/>
              <a:gd name="connsiteY54" fmla="*/ 472698 h 719934"/>
              <a:gd name="connsiteX55" fmla="*/ 532926 w 720000"/>
              <a:gd name="connsiteY55" fmla="*/ 472698 h 719934"/>
              <a:gd name="connsiteX56" fmla="*/ 535639 w 720000"/>
              <a:gd name="connsiteY56" fmla="*/ 472770 h 719934"/>
              <a:gd name="connsiteX57" fmla="*/ 606643 w 720000"/>
              <a:gd name="connsiteY57" fmla="*/ 398981 h 719934"/>
              <a:gd name="connsiteX58" fmla="*/ 606643 w 720000"/>
              <a:gd name="connsiteY58" fmla="*/ 372645 h 719934"/>
              <a:gd name="connsiteX59" fmla="*/ 547419 w 720000"/>
              <a:gd name="connsiteY59" fmla="*/ 332602 h 719934"/>
              <a:gd name="connsiteX60" fmla="*/ 168213 w 720000"/>
              <a:gd name="connsiteY60" fmla="*/ 283623 h 719934"/>
              <a:gd name="connsiteX61" fmla="*/ 121938 w 720000"/>
              <a:gd name="connsiteY61" fmla="*/ 378457 h 719934"/>
              <a:gd name="connsiteX62" fmla="*/ 160480 w 720000"/>
              <a:gd name="connsiteY62" fmla="*/ 466708 h 719934"/>
              <a:gd name="connsiteX63" fmla="*/ 167073 w 720000"/>
              <a:gd name="connsiteY63" fmla="*/ 458076 h 719934"/>
              <a:gd name="connsiteX64" fmla="*/ 167085 w 720000"/>
              <a:gd name="connsiteY64" fmla="*/ 458060 h 719934"/>
              <a:gd name="connsiteX65" fmla="*/ 228299 w 720000"/>
              <a:gd name="connsiteY65" fmla="*/ 377912 h 719934"/>
              <a:gd name="connsiteX66" fmla="*/ 532728 w 720000"/>
              <a:gd name="connsiteY66" fmla="*/ 252475 h 719934"/>
              <a:gd name="connsiteX67" fmla="*/ 498891 w 720000"/>
              <a:gd name="connsiteY67" fmla="*/ 260739 h 719934"/>
              <a:gd name="connsiteX68" fmla="*/ 498398 w 720000"/>
              <a:gd name="connsiteY68" fmla="*/ 261046 h 719934"/>
              <a:gd name="connsiteX69" fmla="*/ 464052 w 720000"/>
              <a:gd name="connsiteY69" fmla="*/ 299335 h 719934"/>
              <a:gd name="connsiteX70" fmla="*/ 464034 w 720000"/>
              <a:gd name="connsiteY70" fmla="*/ 299380 h 719934"/>
              <a:gd name="connsiteX71" fmla="*/ 461792 w 720000"/>
              <a:gd name="connsiteY71" fmla="*/ 305987 h 719934"/>
              <a:gd name="connsiteX72" fmla="*/ 461584 w 720000"/>
              <a:gd name="connsiteY72" fmla="*/ 306720 h 719934"/>
              <a:gd name="connsiteX73" fmla="*/ 461064 w 720000"/>
              <a:gd name="connsiteY73" fmla="*/ 308694 h 719934"/>
              <a:gd name="connsiteX74" fmla="*/ 460807 w 720000"/>
              <a:gd name="connsiteY74" fmla="*/ 309808 h 719934"/>
              <a:gd name="connsiteX75" fmla="*/ 460213 w 720000"/>
              <a:gd name="connsiteY75" fmla="*/ 312636 h 719934"/>
              <a:gd name="connsiteX76" fmla="*/ 459912 w 720000"/>
              <a:gd name="connsiteY76" fmla="*/ 314315 h 719934"/>
              <a:gd name="connsiteX77" fmla="*/ 459691 w 720000"/>
              <a:gd name="connsiteY77" fmla="*/ 315728 h 719934"/>
              <a:gd name="connsiteX78" fmla="*/ 459350 w 720000"/>
              <a:gd name="connsiteY78" fmla="*/ 318418 h 719934"/>
              <a:gd name="connsiteX79" fmla="*/ 459264 w 720000"/>
              <a:gd name="connsiteY79" fmla="*/ 319293 h 719934"/>
              <a:gd name="connsiteX80" fmla="*/ 459054 w 720000"/>
              <a:gd name="connsiteY80" fmla="*/ 322045 h 719934"/>
              <a:gd name="connsiteX81" fmla="*/ 459005 w 720000"/>
              <a:gd name="connsiteY81" fmla="*/ 322993 h 719934"/>
              <a:gd name="connsiteX82" fmla="*/ 458921 w 720000"/>
              <a:gd name="connsiteY82" fmla="*/ 326333 h 719934"/>
              <a:gd name="connsiteX83" fmla="*/ 458921 w 720000"/>
              <a:gd name="connsiteY83" fmla="*/ 351846 h 719934"/>
              <a:gd name="connsiteX84" fmla="*/ 539649 w 720000"/>
              <a:gd name="connsiteY84" fmla="*/ 307904 h 719934"/>
              <a:gd name="connsiteX85" fmla="*/ 549647 w 720000"/>
              <a:gd name="connsiteY85" fmla="*/ 302380 h 719934"/>
              <a:gd name="connsiteX86" fmla="*/ 558826 w 720000"/>
              <a:gd name="connsiteY86" fmla="*/ 309178 h 719934"/>
              <a:gd name="connsiteX87" fmla="*/ 606645 w 720000"/>
              <a:gd name="connsiteY87" fmla="*/ 351239 h 719934"/>
              <a:gd name="connsiteX88" fmla="*/ 606645 w 720000"/>
              <a:gd name="connsiteY88" fmla="*/ 326439 h 719934"/>
              <a:gd name="connsiteX89" fmla="*/ 532728 w 720000"/>
              <a:gd name="connsiteY89" fmla="*/ 252475 h 719934"/>
              <a:gd name="connsiteX90" fmla="*/ 242231 w 720000"/>
              <a:gd name="connsiteY90" fmla="*/ 217490 h 719934"/>
              <a:gd name="connsiteX91" fmla="*/ 309785 w 720000"/>
              <a:gd name="connsiteY91" fmla="*/ 232312 h 719934"/>
              <a:gd name="connsiteX92" fmla="*/ 314934 w 720000"/>
              <a:gd name="connsiteY92" fmla="*/ 246336 h 719934"/>
              <a:gd name="connsiteX93" fmla="*/ 300911 w 720000"/>
              <a:gd name="connsiteY93" fmla="*/ 251485 h 719934"/>
              <a:gd name="connsiteX94" fmla="*/ 242231 w 720000"/>
              <a:gd name="connsiteY94" fmla="*/ 238617 h 719934"/>
              <a:gd name="connsiteX95" fmla="*/ 175406 w 720000"/>
              <a:gd name="connsiteY95" fmla="*/ 255592 h 719934"/>
              <a:gd name="connsiteX96" fmla="*/ 180059 w 720000"/>
              <a:gd name="connsiteY96" fmla="*/ 262892 h 719934"/>
              <a:gd name="connsiteX97" fmla="*/ 180063 w 720000"/>
              <a:gd name="connsiteY97" fmla="*/ 262898 h 719934"/>
              <a:gd name="connsiteX98" fmla="*/ 246971 w 720000"/>
              <a:gd name="connsiteY98" fmla="*/ 367896 h 719934"/>
              <a:gd name="connsiteX99" fmla="*/ 351111 w 720000"/>
              <a:gd name="connsiteY99" fmla="*/ 367943 h 719934"/>
              <a:gd name="connsiteX100" fmla="*/ 351115 w 720000"/>
              <a:gd name="connsiteY100" fmla="*/ 367943 h 719934"/>
              <a:gd name="connsiteX101" fmla="*/ 381687 w 720000"/>
              <a:gd name="connsiteY101" fmla="*/ 367957 h 719934"/>
              <a:gd name="connsiteX102" fmla="*/ 327394 w 720000"/>
              <a:gd name="connsiteY102" fmla="*/ 267531 h 719934"/>
              <a:gd name="connsiteX103" fmla="*/ 325461 w 720000"/>
              <a:gd name="connsiteY103" fmla="*/ 252718 h 719934"/>
              <a:gd name="connsiteX104" fmla="*/ 340276 w 720000"/>
              <a:gd name="connsiteY104" fmla="*/ 250783 h 719934"/>
              <a:gd name="connsiteX105" fmla="*/ 403203 w 720000"/>
              <a:gd name="connsiteY105" fmla="*/ 378460 h 719934"/>
              <a:gd name="connsiteX106" fmla="*/ 403200 w 720000"/>
              <a:gd name="connsiteY106" fmla="*/ 378727 h 719934"/>
              <a:gd name="connsiteX107" fmla="*/ 400105 w 720000"/>
              <a:gd name="connsiteY107" fmla="*/ 385998 h 719934"/>
              <a:gd name="connsiteX108" fmla="*/ 392636 w 720000"/>
              <a:gd name="connsiteY108" fmla="*/ 389090 h 719934"/>
              <a:gd name="connsiteX109" fmla="*/ 392632 w 720000"/>
              <a:gd name="connsiteY109" fmla="*/ 389090 h 719934"/>
              <a:gd name="connsiteX110" fmla="*/ 361175 w 720000"/>
              <a:gd name="connsiteY110" fmla="*/ 389076 h 719934"/>
              <a:gd name="connsiteX111" fmla="*/ 242233 w 720000"/>
              <a:gd name="connsiteY111" fmla="*/ 497899 h 719934"/>
              <a:gd name="connsiteX112" fmla="*/ 177702 w 720000"/>
              <a:gd name="connsiteY112" fmla="*/ 478972 h 719934"/>
              <a:gd name="connsiteX113" fmla="*/ 170536 w 720000"/>
              <a:gd name="connsiteY113" fmla="*/ 488353 h 719934"/>
              <a:gd name="connsiteX114" fmla="*/ 163508 w 720000"/>
              <a:gd name="connsiteY114" fmla="*/ 492417 h 719934"/>
              <a:gd name="connsiteX115" fmla="*/ 162141 w 720000"/>
              <a:gd name="connsiteY115" fmla="*/ 492506 h 719934"/>
              <a:gd name="connsiteX116" fmla="*/ 155669 w 720000"/>
              <a:gd name="connsiteY116" fmla="*/ 490291 h 719934"/>
              <a:gd name="connsiteX117" fmla="*/ 100810 w 720000"/>
              <a:gd name="connsiteY117" fmla="*/ 378457 h 719934"/>
              <a:gd name="connsiteX118" fmla="*/ 156824 w 720000"/>
              <a:gd name="connsiteY118" fmla="*/ 265748 h 719934"/>
              <a:gd name="connsiteX119" fmla="*/ 151736 w 720000"/>
              <a:gd name="connsiteY119" fmla="*/ 257766 h 719934"/>
              <a:gd name="connsiteX120" fmla="*/ 154908 w 720000"/>
              <a:gd name="connsiteY120" fmla="*/ 243219 h 719934"/>
              <a:gd name="connsiteX121" fmla="*/ 242231 w 720000"/>
              <a:gd name="connsiteY121" fmla="*/ 217490 h 719934"/>
              <a:gd name="connsiteX122" fmla="*/ 21128 w 720000"/>
              <a:gd name="connsiteY122" fmla="*/ 82194 h 719934"/>
              <a:gd name="connsiteX123" fmla="*/ 21128 w 720000"/>
              <a:gd name="connsiteY123" fmla="*/ 650978 h 719934"/>
              <a:gd name="connsiteX124" fmla="*/ 345594 w 720000"/>
              <a:gd name="connsiteY124" fmla="*/ 650978 h 719934"/>
              <a:gd name="connsiteX125" fmla="*/ 345616 w 720000"/>
              <a:gd name="connsiteY125" fmla="*/ 650399 h 719934"/>
              <a:gd name="connsiteX126" fmla="*/ 345853 w 720000"/>
              <a:gd name="connsiteY126" fmla="*/ 644461 h 719934"/>
              <a:gd name="connsiteX127" fmla="*/ 346016 w 720000"/>
              <a:gd name="connsiteY127" fmla="*/ 642078 h 719934"/>
              <a:gd name="connsiteX128" fmla="*/ 346294 w 720000"/>
              <a:gd name="connsiteY128" fmla="*/ 638741 h 719934"/>
              <a:gd name="connsiteX129" fmla="*/ 347151 w 720000"/>
              <a:gd name="connsiteY129" fmla="*/ 631212 h 719934"/>
              <a:gd name="connsiteX130" fmla="*/ 55862 w 720000"/>
              <a:gd name="connsiteY130" fmla="*/ 631212 h 719934"/>
              <a:gd name="connsiteX131" fmla="*/ 45298 w 720000"/>
              <a:gd name="connsiteY131" fmla="*/ 620648 h 719934"/>
              <a:gd name="connsiteX132" fmla="*/ 45298 w 720000"/>
              <a:gd name="connsiteY132" fmla="*/ 446726 h 719934"/>
              <a:gd name="connsiteX133" fmla="*/ 55862 w 720000"/>
              <a:gd name="connsiteY133" fmla="*/ 436162 h 719934"/>
              <a:gd name="connsiteX134" fmla="*/ 66426 w 720000"/>
              <a:gd name="connsiteY134" fmla="*/ 446726 h 719934"/>
              <a:gd name="connsiteX135" fmla="*/ 66426 w 720000"/>
              <a:gd name="connsiteY135" fmla="*/ 610084 h 719934"/>
              <a:gd name="connsiteX136" fmla="*/ 351454 w 720000"/>
              <a:gd name="connsiteY136" fmla="*/ 610084 h 719934"/>
              <a:gd name="connsiteX137" fmla="*/ 363590 w 720000"/>
              <a:gd name="connsiteY137" fmla="*/ 578392 h 719934"/>
              <a:gd name="connsiteX138" fmla="*/ 365024 w 720000"/>
              <a:gd name="connsiteY138" fmla="*/ 575576 h 719934"/>
              <a:gd name="connsiteX139" fmla="*/ 366063 w 720000"/>
              <a:gd name="connsiteY139" fmla="*/ 573582 h 719934"/>
              <a:gd name="connsiteX140" fmla="*/ 404260 w 720000"/>
              <a:gd name="connsiteY140" fmla="*/ 524538 h 719934"/>
              <a:gd name="connsiteX141" fmla="*/ 404316 w 720000"/>
              <a:gd name="connsiteY141" fmla="*/ 524484 h 719934"/>
              <a:gd name="connsiteX142" fmla="*/ 404792 w 720000"/>
              <a:gd name="connsiteY142" fmla="*/ 524056 h 719934"/>
              <a:gd name="connsiteX143" fmla="*/ 437582 w 720000"/>
              <a:gd name="connsiteY143" fmla="*/ 499684 h 719934"/>
              <a:gd name="connsiteX144" fmla="*/ 437582 w 720000"/>
              <a:gd name="connsiteY144" fmla="*/ 362809 h 719934"/>
              <a:gd name="connsiteX145" fmla="*/ 437582 w 720000"/>
              <a:gd name="connsiteY145" fmla="*/ 326438 h 719934"/>
              <a:gd name="connsiteX146" fmla="*/ 437582 w 720000"/>
              <a:gd name="connsiteY146" fmla="*/ 212879 h 719934"/>
              <a:gd name="connsiteX147" fmla="*/ 448146 w 720000"/>
              <a:gd name="connsiteY147" fmla="*/ 202315 h 719934"/>
              <a:gd name="connsiteX148" fmla="*/ 458710 w 720000"/>
              <a:gd name="connsiteY148" fmla="*/ 212878 h 719934"/>
              <a:gd name="connsiteX149" fmla="*/ 458710 w 720000"/>
              <a:gd name="connsiteY149" fmla="*/ 266765 h 719934"/>
              <a:gd name="connsiteX150" fmla="*/ 482882 w 720000"/>
              <a:gd name="connsiteY150" fmla="*/ 245466 h 719934"/>
              <a:gd name="connsiteX151" fmla="*/ 482882 w 720000"/>
              <a:gd name="connsiteY151" fmla="*/ 82194 h 719934"/>
              <a:gd name="connsiteX152" fmla="*/ 403200 w 720000"/>
              <a:gd name="connsiteY152" fmla="*/ 82194 h 719934"/>
              <a:gd name="connsiteX153" fmla="*/ 403200 w 720000"/>
              <a:gd name="connsiteY153" fmla="*/ 98235 h 719934"/>
              <a:gd name="connsiteX154" fmla="*/ 448146 w 720000"/>
              <a:gd name="connsiteY154" fmla="*/ 98235 h 719934"/>
              <a:gd name="connsiteX155" fmla="*/ 458710 w 720000"/>
              <a:gd name="connsiteY155" fmla="*/ 108799 h 719934"/>
              <a:gd name="connsiteX156" fmla="*/ 458710 w 720000"/>
              <a:gd name="connsiteY156" fmla="*/ 177664 h 719934"/>
              <a:gd name="connsiteX157" fmla="*/ 448146 w 720000"/>
              <a:gd name="connsiteY157" fmla="*/ 188229 h 719934"/>
              <a:gd name="connsiteX158" fmla="*/ 437582 w 720000"/>
              <a:gd name="connsiteY158" fmla="*/ 177664 h 719934"/>
              <a:gd name="connsiteX159" fmla="*/ 437582 w 720000"/>
              <a:gd name="connsiteY159" fmla="*/ 119363 h 719934"/>
              <a:gd name="connsiteX160" fmla="*/ 403200 w 720000"/>
              <a:gd name="connsiteY160" fmla="*/ 119363 h 719934"/>
              <a:gd name="connsiteX161" fmla="*/ 403200 w 720000"/>
              <a:gd name="connsiteY161" fmla="*/ 129194 h 719934"/>
              <a:gd name="connsiteX162" fmla="*/ 392636 w 720000"/>
              <a:gd name="connsiteY162" fmla="*/ 139757 h 719934"/>
              <a:gd name="connsiteX163" fmla="*/ 111374 w 720000"/>
              <a:gd name="connsiteY163" fmla="*/ 139757 h 719934"/>
              <a:gd name="connsiteX164" fmla="*/ 100810 w 720000"/>
              <a:gd name="connsiteY164" fmla="*/ 129194 h 719934"/>
              <a:gd name="connsiteX165" fmla="*/ 100810 w 720000"/>
              <a:gd name="connsiteY165" fmla="*/ 119363 h 719934"/>
              <a:gd name="connsiteX166" fmla="*/ 66426 w 720000"/>
              <a:gd name="connsiteY166" fmla="*/ 119363 h 719934"/>
              <a:gd name="connsiteX167" fmla="*/ 66426 w 720000"/>
              <a:gd name="connsiteY167" fmla="*/ 411515 h 719934"/>
              <a:gd name="connsiteX168" fmla="*/ 55862 w 720000"/>
              <a:gd name="connsiteY168" fmla="*/ 422079 h 719934"/>
              <a:gd name="connsiteX169" fmla="*/ 45298 w 720000"/>
              <a:gd name="connsiteY169" fmla="*/ 411515 h 719934"/>
              <a:gd name="connsiteX170" fmla="*/ 45298 w 720000"/>
              <a:gd name="connsiteY170" fmla="*/ 108800 h 719934"/>
              <a:gd name="connsiteX171" fmla="*/ 55862 w 720000"/>
              <a:gd name="connsiteY171" fmla="*/ 98236 h 719934"/>
              <a:gd name="connsiteX172" fmla="*/ 100810 w 720000"/>
              <a:gd name="connsiteY172" fmla="*/ 98236 h 719934"/>
              <a:gd name="connsiteX173" fmla="*/ 100810 w 720000"/>
              <a:gd name="connsiteY173" fmla="*/ 82194 h 719934"/>
              <a:gd name="connsiteX174" fmla="*/ 252005 w 720000"/>
              <a:gd name="connsiteY174" fmla="*/ 21128 h 719934"/>
              <a:gd name="connsiteX175" fmla="*/ 215077 w 720000"/>
              <a:gd name="connsiteY175" fmla="*/ 50064 h 719934"/>
              <a:gd name="connsiteX176" fmla="*/ 204817 w 720000"/>
              <a:gd name="connsiteY176" fmla="*/ 58112 h 719934"/>
              <a:gd name="connsiteX177" fmla="*/ 121937 w 720000"/>
              <a:gd name="connsiteY177" fmla="*/ 58112 h 719934"/>
              <a:gd name="connsiteX178" fmla="*/ 121937 w 720000"/>
              <a:gd name="connsiteY178" fmla="*/ 118631 h 719934"/>
              <a:gd name="connsiteX179" fmla="*/ 382072 w 720000"/>
              <a:gd name="connsiteY179" fmla="*/ 118631 h 719934"/>
              <a:gd name="connsiteX180" fmla="*/ 382072 w 720000"/>
              <a:gd name="connsiteY180" fmla="*/ 58112 h 719934"/>
              <a:gd name="connsiteX181" fmla="*/ 299192 w 720000"/>
              <a:gd name="connsiteY181" fmla="*/ 58112 h 719934"/>
              <a:gd name="connsiteX182" fmla="*/ 288932 w 720000"/>
              <a:gd name="connsiteY182" fmla="*/ 50064 h 719934"/>
              <a:gd name="connsiteX183" fmla="*/ 252005 w 720000"/>
              <a:gd name="connsiteY183" fmla="*/ 21128 h 719934"/>
              <a:gd name="connsiteX184" fmla="*/ 252005 w 720000"/>
              <a:gd name="connsiteY184" fmla="*/ 0 h 719934"/>
              <a:gd name="connsiteX185" fmla="*/ 306864 w 720000"/>
              <a:gd name="connsiteY185" fmla="*/ 36984 h 719934"/>
              <a:gd name="connsiteX186" fmla="*/ 392636 w 720000"/>
              <a:gd name="connsiteY186" fmla="*/ 36984 h 719934"/>
              <a:gd name="connsiteX187" fmla="*/ 403200 w 720000"/>
              <a:gd name="connsiteY187" fmla="*/ 47548 h 719934"/>
              <a:gd name="connsiteX188" fmla="*/ 403200 w 720000"/>
              <a:gd name="connsiteY188" fmla="*/ 61066 h 719934"/>
              <a:gd name="connsiteX189" fmla="*/ 493446 w 720000"/>
              <a:gd name="connsiteY189" fmla="*/ 61066 h 719934"/>
              <a:gd name="connsiteX190" fmla="*/ 504009 w 720000"/>
              <a:gd name="connsiteY190" fmla="*/ 71630 h 719934"/>
              <a:gd name="connsiteX191" fmla="*/ 504009 w 720000"/>
              <a:gd name="connsiteY191" fmla="*/ 235766 h 719934"/>
              <a:gd name="connsiteX192" fmla="*/ 532676 w 720000"/>
              <a:gd name="connsiteY192" fmla="*/ 231342 h 719934"/>
              <a:gd name="connsiteX193" fmla="*/ 532729 w 720000"/>
              <a:gd name="connsiteY193" fmla="*/ 231343 h 719934"/>
              <a:gd name="connsiteX194" fmla="*/ 532783 w 720000"/>
              <a:gd name="connsiteY194" fmla="*/ 231342 h 719934"/>
              <a:gd name="connsiteX195" fmla="*/ 627771 w 720000"/>
              <a:gd name="connsiteY195" fmla="*/ 326331 h 719934"/>
              <a:gd name="connsiteX196" fmla="*/ 627771 w 720000"/>
              <a:gd name="connsiteY196" fmla="*/ 326437 h 719934"/>
              <a:gd name="connsiteX197" fmla="*/ 627771 w 720000"/>
              <a:gd name="connsiteY197" fmla="*/ 362797 h 719934"/>
              <a:gd name="connsiteX198" fmla="*/ 627771 w 720000"/>
              <a:gd name="connsiteY198" fmla="*/ 398981 h 719934"/>
              <a:gd name="connsiteX199" fmla="*/ 582326 w 720000"/>
              <a:gd name="connsiteY199" fmla="*/ 479989 h 719934"/>
              <a:gd name="connsiteX200" fmla="*/ 720000 w 720000"/>
              <a:gd name="connsiteY200" fmla="*/ 654072 h 719934"/>
              <a:gd name="connsiteX201" fmla="*/ 720000 w 720000"/>
              <a:gd name="connsiteY201" fmla="*/ 709370 h 719934"/>
              <a:gd name="connsiteX202" fmla="*/ 709436 w 720000"/>
              <a:gd name="connsiteY202" fmla="*/ 719934 h 719934"/>
              <a:gd name="connsiteX203" fmla="*/ 470134 w 720000"/>
              <a:gd name="connsiteY203" fmla="*/ 719934 h 719934"/>
              <a:gd name="connsiteX204" fmla="*/ 459571 w 720000"/>
              <a:gd name="connsiteY204" fmla="*/ 709370 h 719934"/>
              <a:gd name="connsiteX205" fmla="*/ 470134 w 720000"/>
              <a:gd name="connsiteY205" fmla="*/ 698806 h 719934"/>
              <a:gd name="connsiteX206" fmla="*/ 698876 w 720000"/>
              <a:gd name="connsiteY206" fmla="*/ 698806 h 719934"/>
              <a:gd name="connsiteX207" fmla="*/ 698876 w 720000"/>
              <a:gd name="connsiteY207" fmla="*/ 654072 h 719934"/>
              <a:gd name="connsiteX208" fmla="*/ 648791 w 720000"/>
              <a:gd name="connsiteY208" fmla="*/ 541846 h 719934"/>
              <a:gd name="connsiteX209" fmla="*/ 581117 w 720000"/>
              <a:gd name="connsiteY209" fmla="*/ 501845 h 719934"/>
              <a:gd name="connsiteX210" fmla="*/ 564226 w 720000"/>
              <a:gd name="connsiteY210" fmla="*/ 534663 h 719934"/>
              <a:gd name="connsiteX211" fmla="*/ 586873 w 720000"/>
              <a:gd name="connsiteY211" fmla="*/ 632964 h 719934"/>
              <a:gd name="connsiteX212" fmla="*/ 583710 w 720000"/>
              <a:gd name="connsiteY212" fmla="*/ 643128 h 719934"/>
              <a:gd name="connsiteX213" fmla="*/ 539918 w 720000"/>
              <a:gd name="connsiteY213" fmla="*/ 683209 h 719934"/>
              <a:gd name="connsiteX214" fmla="*/ 532787 w 720000"/>
              <a:gd name="connsiteY214" fmla="*/ 685980 h 719934"/>
              <a:gd name="connsiteX215" fmla="*/ 525654 w 720000"/>
              <a:gd name="connsiteY215" fmla="*/ 683209 h 719934"/>
              <a:gd name="connsiteX216" fmla="*/ 481862 w 720000"/>
              <a:gd name="connsiteY216" fmla="*/ 643128 h 719934"/>
              <a:gd name="connsiteX217" fmla="*/ 478700 w 720000"/>
              <a:gd name="connsiteY217" fmla="*/ 632964 h 719934"/>
              <a:gd name="connsiteX218" fmla="*/ 501346 w 720000"/>
              <a:gd name="connsiteY218" fmla="*/ 534664 h 719934"/>
              <a:gd name="connsiteX219" fmla="*/ 484454 w 720000"/>
              <a:gd name="connsiteY219" fmla="*/ 501845 h 719934"/>
              <a:gd name="connsiteX220" fmla="*/ 452736 w 720000"/>
              <a:gd name="connsiteY220" fmla="*/ 515529 h 719934"/>
              <a:gd name="connsiteX221" fmla="*/ 452383 w 720000"/>
              <a:gd name="connsiteY221" fmla="*/ 515726 h 719934"/>
              <a:gd name="connsiteX222" fmla="*/ 446857 w 720000"/>
              <a:gd name="connsiteY222" fmla="*/ 518941 h 719934"/>
              <a:gd name="connsiteX223" fmla="*/ 444988 w 720000"/>
              <a:gd name="connsiteY223" fmla="*/ 520083 h 719934"/>
              <a:gd name="connsiteX224" fmla="*/ 442527 w 720000"/>
              <a:gd name="connsiteY224" fmla="*/ 521635 h 719934"/>
              <a:gd name="connsiteX225" fmla="*/ 438506 w 720000"/>
              <a:gd name="connsiteY225" fmla="*/ 524304 h 719934"/>
              <a:gd name="connsiteX226" fmla="*/ 436927 w 720000"/>
              <a:gd name="connsiteY226" fmla="*/ 525404 h 719934"/>
              <a:gd name="connsiteX227" fmla="*/ 432729 w 720000"/>
              <a:gd name="connsiteY227" fmla="*/ 528426 h 719934"/>
              <a:gd name="connsiteX228" fmla="*/ 432308 w 720000"/>
              <a:gd name="connsiteY228" fmla="*/ 528734 h 719934"/>
              <a:gd name="connsiteX229" fmla="*/ 427502 w 720000"/>
              <a:gd name="connsiteY229" fmla="*/ 532479 h 719934"/>
              <a:gd name="connsiteX230" fmla="*/ 426801 w 720000"/>
              <a:gd name="connsiteY230" fmla="*/ 533044 h 719934"/>
              <a:gd name="connsiteX231" fmla="*/ 422097 w 720000"/>
              <a:gd name="connsiteY231" fmla="*/ 537010 h 719934"/>
              <a:gd name="connsiteX232" fmla="*/ 421688 w 720000"/>
              <a:gd name="connsiteY232" fmla="*/ 537371 h 719934"/>
              <a:gd name="connsiteX233" fmla="*/ 412437 w 720000"/>
              <a:gd name="connsiteY233" fmla="*/ 546128 h 719934"/>
              <a:gd name="connsiteX234" fmla="*/ 411980 w 720000"/>
              <a:gd name="connsiteY234" fmla="*/ 546594 h 719934"/>
              <a:gd name="connsiteX235" fmla="*/ 403177 w 720000"/>
              <a:gd name="connsiteY235" fmla="*/ 556347 h 719934"/>
              <a:gd name="connsiteX236" fmla="*/ 384397 w 720000"/>
              <a:gd name="connsiteY236" fmla="*/ 584124 h 719934"/>
              <a:gd name="connsiteX237" fmla="*/ 383777 w 720000"/>
              <a:gd name="connsiteY237" fmla="*/ 585306 h 719934"/>
              <a:gd name="connsiteX238" fmla="*/ 381957 w 720000"/>
              <a:gd name="connsiteY238" fmla="*/ 588922 h 719934"/>
              <a:gd name="connsiteX239" fmla="*/ 379613 w 720000"/>
              <a:gd name="connsiteY239" fmla="*/ 593938 h 719934"/>
              <a:gd name="connsiteX240" fmla="*/ 379340 w 720000"/>
              <a:gd name="connsiteY240" fmla="*/ 594545 h 719934"/>
              <a:gd name="connsiteX241" fmla="*/ 370080 w 720000"/>
              <a:gd name="connsiteY241" fmla="*/ 622914 h 719934"/>
              <a:gd name="connsiteX242" fmla="*/ 369995 w 720000"/>
              <a:gd name="connsiteY242" fmla="*/ 623231 h 719934"/>
              <a:gd name="connsiteX243" fmla="*/ 369180 w 720000"/>
              <a:gd name="connsiteY243" fmla="*/ 627219 h 719934"/>
              <a:gd name="connsiteX244" fmla="*/ 368825 w 720000"/>
              <a:gd name="connsiteY244" fmla="*/ 629253 h 719934"/>
              <a:gd name="connsiteX245" fmla="*/ 368191 w 720000"/>
              <a:gd name="connsiteY245" fmla="*/ 633261 h 719934"/>
              <a:gd name="connsiteX246" fmla="*/ 367951 w 720000"/>
              <a:gd name="connsiteY246" fmla="*/ 634945 h 719934"/>
              <a:gd name="connsiteX247" fmla="*/ 367380 w 720000"/>
              <a:gd name="connsiteY247" fmla="*/ 640016 h 719934"/>
              <a:gd name="connsiteX248" fmla="*/ 367236 w 720000"/>
              <a:gd name="connsiteY248" fmla="*/ 641556 h 719934"/>
              <a:gd name="connsiteX249" fmla="*/ 366869 w 720000"/>
              <a:gd name="connsiteY249" fmla="*/ 647012 h 719934"/>
              <a:gd name="connsiteX250" fmla="*/ 366823 w 720000"/>
              <a:gd name="connsiteY250" fmla="*/ 648173 h 719934"/>
              <a:gd name="connsiteX251" fmla="*/ 366691 w 720000"/>
              <a:gd name="connsiteY251" fmla="*/ 654069 h 719934"/>
              <a:gd name="connsiteX252" fmla="*/ 366691 w 720000"/>
              <a:gd name="connsiteY252" fmla="*/ 661540 h 719934"/>
              <a:gd name="connsiteX253" fmla="*/ 366691 w 720000"/>
              <a:gd name="connsiteY253" fmla="*/ 698805 h 719934"/>
              <a:gd name="connsiteX254" fmla="*/ 434922 w 720000"/>
              <a:gd name="connsiteY254" fmla="*/ 698805 h 719934"/>
              <a:gd name="connsiteX255" fmla="*/ 445486 w 720000"/>
              <a:gd name="connsiteY255" fmla="*/ 709368 h 719934"/>
              <a:gd name="connsiteX256" fmla="*/ 434922 w 720000"/>
              <a:gd name="connsiteY256" fmla="*/ 719932 h 719934"/>
              <a:gd name="connsiteX257" fmla="*/ 356127 w 720000"/>
              <a:gd name="connsiteY257" fmla="*/ 719932 h 719934"/>
              <a:gd name="connsiteX258" fmla="*/ 345563 w 720000"/>
              <a:gd name="connsiteY258" fmla="*/ 709368 h 719934"/>
              <a:gd name="connsiteX259" fmla="*/ 345563 w 720000"/>
              <a:gd name="connsiteY259" fmla="*/ 672104 h 719934"/>
              <a:gd name="connsiteX260" fmla="*/ 10564 w 720000"/>
              <a:gd name="connsiteY260" fmla="*/ 672104 h 719934"/>
              <a:gd name="connsiteX261" fmla="*/ 0 w 720000"/>
              <a:gd name="connsiteY261" fmla="*/ 661540 h 719934"/>
              <a:gd name="connsiteX262" fmla="*/ 0 w 720000"/>
              <a:gd name="connsiteY262" fmla="*/ 71630 h 719934"/>
              <a:gd name="connsiteX263" fmla="*/ 10564 w 720000"/>
              <a:gd name="connsiteY263" fmla="*/ 61066 h 719934"/>
              <a:gd name="connsiteX264" fmla="*/ 100810 w 720000"/>
              <a:gd name="connsiteY264" fmla="*/ 61066 h 719934"/>
              <a:gd name="connsiteX265" fmla="*/ 100810 w 720000"/>
              <a:gd name="connsiteY265" fmla="*/ 47548 h 719934"/>
              <a:gd name="connsiteX266" fmla="*/ 111374 w 720000"/>
              <a:gd name="connsiteY266" fmla="*/ 36984 h 719934"/>
              <a:gd name="connsiteX267" fmla="*/ 197145 w 720000"/>
              <a:gd name="connsiteY267" fmla="*/ 36984 h 719934"/>
              <a:gd name="connsiteX268" fmla="*/ 252005 w 720000"/>
              <a:gd name="connsiteY268" fmla="*/ 0 h 71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720000" h="719934">
                <a:moveTo>
                  <a:pt x="520911" y="543829"/>
                </a:moveTo>
                <a:lnTo>
                  <a:pt x="500668" y="631703"/>
                </a:lnTo>
                <a:lnTo>
                  <a:pt x="532783" y="661096"/>
                </a:lnTo>
                <a:lnTo>
                  <a:pt x="564896" y="631703"/>
                </a:lnTo>
                <a:lnTo>
                  <a:pt x="544652" y="543829"/>
                </a:lnTo>
                <a:close/>
                <a:moveTo>
                  <a:pt x="530434" y="493908"/>
                </a:moveTo>
                <a:cubicBezTo>
                  <a:pt x="529202" y="493944"/>
                  <a:pt x="527969" y="493976"/>
                  <a:pt x="526737" y="494039"/>
                </a:cubicBezTo>
                <a:cubicBezTo>
                  <a:pt x="526307" y="494062"/>
                  <a:pt x="525875" y="494080"/>
                  <a:pt x="525446" y="494107"/>
                </a:cubicBezTo>
                <a:cubicBezTo>
                  <a:pt x="523651" y="494214"/>
                  <a:pt x="521853" y="494358"/>
                  <a:pt x="520058" y="494524"/>
                </a:cubicBezTo>
                <a:cubicBezTo>
                  <a:pt x="519345" y="494592"/>
                  <a:pt x="518630" y="494665"/>
                  <a:pt x="517917" y="494741"/>
                </a:cubicBezTo>
                <a:cubicBezTo>
                  <a:pt x="516576" y="494884"/>
                  <a:pt x="515236" y="495049"/>
                  <a:pt x="513895" y="495223"/>
                </a:cubicBezTo>
                <a:cubicBezTo>
                  <a:pt x="512585" y="495398"/>
                  <a:pt x="511280" y="495586"/>
                  <a:pt x="509973" y="495790"/>
                </a:cubicBezTo>
                <a:cubicBezTo>
                  <a:pt x="509394" y="495880"/>
                  <a:pt x="508816" y="495976"/>
                  <a:pt x="508237" y="496071"/>
                </a:cubicBezTo>
                <a:cubicBezTo>
                  <a:pt x="507320" y="496226"/>
                  <a:pt x="506403" y="496382"/>
                  <a:pt x="505487" y="496551"/>
                </a:cubicBezTo>
                <a:lnTo>
                  <a:pt x="518945" y="522700"/>
                </a:lnTo>
                <a:lnTo>
                  <a:pt x="546615" y="522700"/>
                </a:lnTo>
                <a:lnTo>
                  <a:pt x="560075" y="496548"/>
                </a:lnTo>
                <a:cubicBezTo>
                  <a:pt x="559164" y="496379"/>
                  <a:pt x="558253" y="496223"/>
                  <a:pt x="557340" y="496071"/>
                </a:cubicBezTo>
                <a:cubicBezTo>
                  <a:pt x="556752" y="495974"/>
                  <a:pt x="556164" y="495879"/>
                  <a:pt x="555577" y="495787"/>
                </a:cubicBezTo>
                <a:cubicBezTo>
                  <a:pt x="554279" y="495583"/>
                  <a:pt x="552979" y="495395"/>
                  <a:pt x="551679" y="495223"/>
                </a:cubicBezTo>
                <a:cubicBezTo>
                  <a:pt x="550334" y="495046"/>
                  <a:pt x="548990" y="494881"/>
                  <a:pt x="547644" y="494739"/>
                </a:cubicBezTo>
                <a:cubicBezTo>
                  <a:pt x="546932" y="494664"/>
                  <a:pt x="546219" y="494592"/>
                  <a:pt x="545507" y="494524"/>
                </a:cubicBezTo>
                <a:cubicBezTo>
                  <a:pt x="543711" y="494358"/>
                  <a:pt x="541914" y="494214"/>
                  <a:pt x="540116" y="494107"/>
                </a:cubicBezTo>
                <a:cubicBezTo>
                  <a:pt x="539686" y="494080"/>
                  <a:pt x="539254" y="494062"/>
                  <a:pt x="538825" y="494039"/>
                </a:cubicBezTo>
                <a:cubicBezTo>
                  <a:pt x="537594" y="493976"/>
                  <a:pt x="536360" y="493944"/>
                  <a:pt x="535128" y="493908"/>
                </a:cubicBezTo>
                <a:cubicBezTo>
                  <a:pt x="534347" y="493927"/>
                  <a:pt x="533569" y="493967"/>
                  <a:pt x="532781" y="493967"/>
                </a:cubicBezTo>
                <a:cubicBezTo>
                  <a:pt x="531994" y="493967"/>
                  <a:pt x="531218" y="493928"/>
                  <a:pt x="530434" y="493908"/>
                </a:cubicBezTo>
                <a:close/>
                <a:moveTo>
                  <a:pt x="458710" y="458350"/>
                </a:moveTo>
                <a:lnTo>
                  <a:pt x="458710" y="488836"/>
                </a:lnTo>
                <a:cubicBezTo>
                  <a:pt x="466522" y="485408"/>
                  <a:pt x="474595" y="482474"/>
                  <a:pt x="482882" y="480089"/>
                </a:cubicBezTo>
                <a:lnTo>
                  <a:pt x="482882" y="479760"/>
                </a:lnTo>
                <a:cubicBezTo>
                  <a:pt x="473654" y="474041"/>
                  <a:pt x="465482" y="466783"/>
                  <a:pt x="458710" y="458350"/>
                </a:cubicBezTo>
                <a:close/>
                <a:moveTo>
                  <a:pt x="246399" y="389025"/>
                </a:moveTo>
                <a:lnTo>
                  <a:pt x="190568" y="462126"/>
                </a:lnTo>
                <a:cubicBezTo>
                  <a:pt x="206046" y="471738"/>
                  <a:pt x="223710" y="476773"/>
                  <a:pt x="242232" y="476773"/>
                </a:cubicBezTo>
                <a:cubicBezTo>
                  <a:pt x="292849" y="476773"/>
                  <a:pt x="334666" y="438302"/>
                  <a:pt x="339976" y="389066"/>
                </a:cubicBezTo>
                <a:lnTo>
                  <a:pt x="325606" y="389061"/>
                </a:lnTo>
                <a:close/>
                <a:moveTo>
                  <a:pt x="547419" y="332602"/>
                </a:moveTo>
                <a:cubicBezTo>
                  <a:pt x="533679" y="347910"/>
                  <a:pt x="505947" y="370039"/>
                  <a:pt x="458921" y="373023"/>
                </a:cubicBezTo>
                <a:lnTo>
                  <a:pt x="458921" y="398981"/>
                </a:lnTo>
                <a:cubicBezTo>
                  <a:pt x="458921" y="400100"/>
                  <a:pt x="458956" y="401213"/>
                  <a:pt x="459005" y="402319"/>
                </a:cubicBezTo>
                <a:cubicBezTo>
                  <a:pt x="459019" y="402637"/>
                  <a:pt x="459036" y="402955"/>
                  <a:pt x="459054" y="403273"/>
                </a:cubicBezTo>
                <a:cubicBezTo>
                  <a:pt x="459108" y="404185"/>
                  <a:pt x="459177" y="405094"/>
                  <a:pt x="459263" y="405997"/>
                </a:cubicBezTo>
                <a:cubicBezTo>
                  <a:pt x="459294" y="406319"/>
                  <a:pt x="459323" y="406641"/>
                  <a:pt x="459358" y="406961"/>
                </a:cubicBezTo>
                <a:cubicBezTo>
                  <a:pt x="459451" y="407835"/>
                  <a:pt x="459565" y="408701"/>
                  <a:pt x="459689" y="409564"/>
                </a:cubicBezTo>
                <a:cubicBezTo>
                  <a:pt x="459760" y="410055"/>
                  <a:pt x="459838" y="410543"/>
                  <a:pt x="459918" y="411032"/>
                </a:cubicBezTo>
                <a:cubicBezTo>
                  <a:pt x="460004" y="411558"/>
                  <a:pt x="460101" y="412079"/>
                  <a:pt x="460198" y="412600"/>
                </a:cubicBezTo>
                <a:cubicBezTo>
                  <a:pt x="460403" y="413687"/>
                  <a:pt x="460631" y="414766"/>
                  <a:pt x="460883" y="415838"/>
                </a:cubicBezTo>
                <a:cubicBezTo>
                  <a:pt x="460940" y="416079"/>
                  <a:pt x="460992" y="416326"/>
                  <a:pt x="461051" y="416567"/>
                </a:cubicBezTo>
                <a:cubicBezTo>
                  <a:pt x="461227" y="417275"/>
                  <a:pt x="461414" y="417981"/>
                  <a:pt x="461610" y="418684"/>
                </a:cubicBezTo>
                <a:cubicBezTo>
                  <a:pt x="461656" y="418850"/>
                  <a:pt x="461704" y="419014"/>
                  <a:pt x="461750" y="419179"/>
                </a:cubicBezTo>
                <a:cubicBezTo>
                  <a:pt x="467195" y="438222"/>
                  <a:pt x="480226" y="454597"/>
                  <a:pt x="498397" y="464241"/>
                </a:cubicBezTo>
                <a:cubicBezTo>
                  <a:pt x="498652" y="464379"/>
                  <a:pt x="498885" y="464542"/>
                  <a:pt x="499126" y="464695"/>
                </a:cubicBezTo>
                <a:cubicBezTo>
                  <a:pt x="508428" y="469479"/>
                  <a:pt x="518865" y="472345"/>
                  <a:pt x="529925" y="472770"/>
                </a:cubicBezTo>
                <a:cubicBezTo>
                  <a:pt x="530829" y="472744"/>
                  <a:pt x="531731" y="472711"/>
                  <a:pt x="532638" y="472698"/>
                </a:cubicBezTo>
                <a:cubicBezTo>
                  <a:pt x="532734" y="472696"/>
                  <a:pt x="532831" y="472696"/>
                  <a:pt x="532926" y="472698"/>
                </a:cubicBezTo>
                <a:cubicBezTo>
                  <a:pt x="533833" y="472711"/>
                  <a:pt x="534735" y="472744"/>
                  <a:pt x="535639" y="472770"/>
                </a:cubicBezTo>
                <a:cubicBezTo>
                  <a:pt x="575045" y="471261"/>
                  <a:pt x="606642" y="438751"/>
                  <a:pt x="606643" y="398981"/>
                </a:cubicBezTo>
                <a:lnTo>
                  <a:pt x="606643" y="372645"/>
                </a:lnTo>
                <a:cubicBezTo>
                  <a:pt x="575808" y="368558"/>
                  <a:pt x="557105" y="347686"/>
                  <a:pt x="547419" y="332602"/>
                </a:cubicBezTo>
                <a:close/>
                <a:moveTo>
                  <a:pt x="168213" y="283623"/>
                </a:moveTo>
                <a:cubicBezTo>
                  <a:pt x="139056" y="306362"/>
                  <a:pt x="121938" y="341084"/>
                  <a:pt x="121938" y="378457"/>
                </a:cubicBezTo>
                <a:cubicBezTo>
                  <a:pt x="121938" y="412356"/>
                  <a:pt x="135861" y="443966"/>
                  <a:pt x="160480" y="466708"/>
                </a:cubicBezTo>
                <a:lnTo>
                  <a:pt x="167073" y="458076"/>
                </a:lnTo>
                <a:cubicBezTo>
                  <a:pt x="167078" y="458071"/>
                  <a:pt x="167081" y="458065"/>
                  <a:pt x="167085" y="458060"/>
                </a:cubicBezTo>
                <a:lnTo>
                  <a:pt x="228299" y="377912"/>
                </a:lnTo>
                <a:close/>
                <a:moveTo>
                  <a:pt x="532728" y="252475"/>
                </a:moveTo>
                <a:cubicBezTo>
                  <a:pt x="520536" y="252483"/>
                  <a:pt x="509035" y="255477"/>
                  <a:pt x="498891" y="260739"/>
                </a:cubicBezTo>
                <a:cubicBezTo>
                  <a:pt x="498725" y="260841"/>
                  <a:pt x="498570" y="260955"/>
                  <a:pt x="498398" y="261046"/>
                </a:cubicBezTo>
                <a:cubicBezTo>
                  <a:pt x="482425" y="269527"/>
                  <a:pt x="470421" y="283209"/>
                  <a:pt x="464052" y="299335"/>
                </a:cubicBezTo>
                <a:cubicBezTo>
                  <a:pt x="464047" y="299351"/>
                  <a:pt x="464040" y="299365"/>
                  <a:pt x="464034" y="299380"/>
                </a:cubicBezTo>
                <a:cubicBezTo>
                  <a:pt x="463183" y="301540"/>
                  <a:pt x="462438" y="303745"/>
                  <a:pt x="461792" y="305987"/>
                </a:cubicBezTo>
                <a:cubicBezTo>
                  <a:pt x="461722" y="306230"/>
                  <a:pt x="461652" y="306475"/>
                  <a:pt x="461584" y="306720"/>
                </a:cubicBezTo>
                <a:cubicBezTo>
                  <a:pt x="461401" y="307375"/>
                  <a:pt x="461227" y="308032"/>
                  <a:pt x="461064" y="308694"/>
                </a:cubicBezTo>
                <a:cubicBezTo>
                  <a:pt x="460973" y="309064"/>
                  <a:pt x="460892" y="309436"/>
                  <a:pt x="460807" y="309808"/>
                </a:cubicBezTo>
                <a:cubicBezTo>
                  <a:pt x="460590" y="310746"/>
                  <a:pt x="460392" y="311688"/>
                  <a:pt x="460213" y="312636"/>
                </a:cubicBezTo>
                <a:cubicBezTo>
                  <a:pt x="460108" y="313194"/>
                  <a:pt x="460005" y="313752"/>
                  <a:pt x="459912" y="314315"/>
                </a:cubicBezTo>
                <a:cubicBezTo>
                  <a:pt x="459835" y="314784"/>
                  <a:pt x="459760" y="315256"/>
                  <a:pt x="459691" y="315728"/>
                </a:cubicBezTo>
                <a:cubicBezTo>
                  <a:pt x="459563" y="316620"/>
                  <a:pt x="459447" y="317515"/>
                  <a:pt x="459350" y="318418"/>
                </a:cubicBezTo>
                <a:cubicBezTo>
                  <a:pt x="459319" y="318708"/>
                  <a:pt x="459292" y="319002"/>
                  <a:pt x="459264" y="319293"/>
                </a:cubicBezTo>
                <a:cubicBezTo>
                  <a:pt x="459178" y="320206"/>
                  <a:pt x="459108" y="321122"/>
                  <a:pt x="459054" y="322045"/>
                </a:cubicBezTo>
                <a:cubicBezTo>
                  <a:pt x="459036" y="322360"/>
                  <a:pt x="459019" y="322676"/>
                  <a:pt x="459005" y="322993"/>
                </a:cubicBezTo>
                <a:cubicBezTo>
                  <a:pt x="458956" y="324099"/>
                  <a:pt x="458921" y="325213"/>
                  <a:pt x="458921" y="326333"/>
                </a:cubicBezTo>
                <a:lnTo>
                  <a:pt x="458921" y="351846"/>
                </a:lnTo>
                <a:cubicBezTo>
                  <a:pt x="517602" y="347483"/>
                  <a:pt x="539424" y="308321"/>
                  <a:pt x="539649" y="307904"/>
                </a:cubicBezTo>
                <a:cubicBezTo>
                  <a:pt x="541614" y="304263"/>
                  <a:pt x="545516" y="302101"/>
                  <a:pt x="549647" y="302380"/>
                </a:cubicBezTo>
                <a:cubicBezTo>
                  <a:pt x="553772" y="302656"/>
                  <a:pt x="557360" y="305311"/>
                  <a:pt x="558826" y="309178"/>
                </a:cubicBezTo>
                <a:cubicBezTo>
                  <a:pt x="559431" y="310743"/>
                  <a:pt x="573037" y="344930"/>
                  <a:pt x="606645" y="351239"/>
                </a:cubicBezTo>
                <a:lnTo>
                  <a:pt x="606645" y="326439"/>
                </a:lnTo>
                <a:cubicBezTo>
                  <a:pt x="606645" y="285671"/>
                  <a:pt x="573492" y="252503"/>
                  <a:pt x="532728" y="252475"/>
                </a:cubicBezTo>
                <a:close/>
                <a:moveTo>
                  <a:pt x="242231" y="217490"/>
                </a:moveTo>
                <a:cubicBezTo>
                  <a:pt x="265812" y="217490"/>
                  <a:pt x="288543" y="222478"/>
                  <a:pt x="309785" y="232312"/>
                </a:cubicBezTo>
                <a:cubicBezTo>
                  <a:pt x="315081" y="234763"/>
                  <a:pt x="317385" y="241042"/>
                  <a:pt x="314934" y="246336"/>
                </a:cubicBezTo>
                <a:cubicBezTo>
                  <a:pt x="312484" y="251631"/>
                  <a:pt x="306204" y="253936"/>
                  <a:pt x="300911" y="251485"/>
                </a:cubicBezTo>
                <a:cubicBezTo>
                  <a:pt x="282468" y="242947"/>
                  <a:pt x="262725" y="238617"/>
                  <a:pt x="242231" y="238617"/>
                </a:cubicBezTo>
                <a:cubicBezTo>
                  <a:pt x="218732" y="238617"/>
                  <a:pt x="195836" y="244458"/>
                  <a:pt x="175406" y="255592"/>
                </a:cubicBezTo>
                <a:lnTo>
                  <a:pt x="180059" y="262892"/>
                </a:lnTo>
                <a:cubicBezTo>
                  <a:pt x="180060" y="262894"/>
                  <a:pt x="180062" y="262896"/>
                  <a:pt x="180063" y="262898"/>
                </a:cubicBezTo>
                <a:lnTo>
                  <a:pt x="246971" y="367896"/>
                </a:lnTo>
                <a:lnTo>
                  <a:pt x="351111" y="367943"/>
                </a:lnTo>
                <a:cubicBezTo>
                  <a:pt x="351112" y="367943"/>
                  <a:pt x="351114" y="367943"/>
                  <a:pt x="351115" y="367943"/>
                </a:cubicBezTo>
                <a:lnTo>
                  <a:pt x="381687" y="367957"/>
                </a:lnTo>
                <a:cubicBezTo>
                  <a:pt x="378768" y="328263"/>
                  <a:pt x="359346" y="292102"/>
                  <a:pt x="327394" y="267531"/>
                </a:cubicBezTo>
                <a:cubicBezTo>
                  <a:pt x="322771" y="263975"/>
                  <a:pt x="321904" y="257342"/>
                  <a:pt x="325461" y="252718"/>
                </a:cubicBezTo>
                <a:cubicBezTo>
                  <a:pt x="329016" y="248093"/>
                  <a:pt x="335648" y="247225"/>
                  <a:pt x="340276" y="250783"/>
                </a:cubicBezTo>
                <a:cubicBezTo>
                  <a:pt x="380267" y="281535"/>
                  <a:pt x="403201" y="328073"/>
                  <a:pt x="403203" y="378460"/>
                </a:cubicBezTo>
                <a:cubicBezTo>
                  <a:pt x="403203" y="378539"/>
                  <a:pt x="403201" y="378637"/>
                  <a:pt x="403200" y="378727"/>
                </a:cubicBezTo>
                <a:cubicBezTo>
                  <a:pt x="403148" y="381457"/>
                  <a:pt x="402040" y="384064"/>
                  <a:pt x="400105" y="385998"/>
                </a:cubicBezTo>
                <a:cubicBezTo>
                  <a:pt x="398123" y="387978"/>
                  <a:pt x="395436" y="389090"/>
                  <a:pt x="392636" y="389090"/>
                </a:cubicBezTo>
                <a:cubicBezTo>
                  <a:pt x="392635" y="389090"/>
                  <a:pt x="392633" y="389090"/>
                  <a:pt x="392632" y="389090"/>
                </a:cubicBezTo>
                <a:lnTo>
                  <a:pt x="361175" y="389076"/>
                </a:lnTo>
                <a:cubicBezTo>
                  <a:pt x="355780" y="449972"/>
                  <a:pt x="304501" y="497899"/>
                  <a:pt x="242233" y="497899"/>
                </a:cubicBezTo>
                <a:cubicBezTo>
                  <a:pt x="219025" y="497899"/>
                  <a:pt x="196925" y="491379"/>
                  <a:pt x="177702" y="478972"/>
                </a:cubicBezTo>
                <a:lnTo>
                  <a:pt x="170536" y="488353"/>
                </a:lnTo>
                <a:cubicBezTo>
                  <a:pt x="168828" y="490592"/>
                  <a:pt x="166298" y="492054"/>
                  <a:pt x="163508" y="492417"/>
                </a:cubicBezTo>
                <a:cubicBezTo>
                  <a:pt x="163051" y="492476"/>
                  <a:pt x="162595" y="492506"/>
                  <a:pt x="162141" y="492506"/>
                </a:cubicBezTo>
                <a:cubicBezTo>
                  <a:pt x="159811" y="492506"/>
                  <a:pt x="157531" y="491735"/>
                  <a:pt x="155669" y="490291"/>
                </a:cubicBezTo>
                <a:cubicBezTo>
                  <a:pt x="120805" y="463270"/>
                  <a:pt x="100810" y="422508"/>
                  <a:pt x="100810" y="378457"/>
                </a:cubicBezTo>
                <a:cubicBezTo>
                  <a:pt x="100810" y="333836"/>
                  <a:pt x="121573" y="292443"/>
                  <a:pt x="156824" y="265748"/>
                </a:cubicBezTo>
                <a:lnTo>
                  <a:pt x="151736" y="257766"/>
                </a:lnTo>
                <a:cubicBezTo>
                  <a:pt x="148617" y="252870"/>
                  <a:pt x="150032" y="246373"/>
                  <a:pt x="154908" y="243219"/>
                </a:cubicBezTo>
                <a:cubicBezTo>
                  <a:pt x="180928" y="226387"/>
                  <a:pt x="211124" y="217490"/>
                  <a:pt x="242231" y="217490"/>
                </a:cubicBezTo>
                <a:close/>
                <a:moveTo>
                  <a:pt x="21128" y="82194"/>
                </a:moveTo>
                <a:lnTo>
                  <a:pt x="21128" y="650978"/>
                </a:lnTo>
                <a:lnTo>
                  <a:pt x="345594" y="650978"/>
                </a:lnTo>
                <a:cubicBezTo>
                  <a:pt x="345597" y="650784"/>
                  <a:pt x="345612" y="650591"/>
                  <a:pt x="345616" y="650399"/>
                </a:cubicBezTo>
                <a:cubicBezTo>
                  <a:pt x="345660" y="648413"/>
                  <a:pt x="345737" y="646433"/>
                  <a:pt x="345853" y="644461"/>
                </a:cubicBezTo>
                <a:cubicBezTo>
                  <a:pt x="345898" y="643666"/>
                  <a:pt x="345960" y="642872"/>
                  <a:pt x="346016" y="642078"/>
                </a:cubicBezTo>
                <a:cubicBezTo>
                  <a:pt x="346097" y="640964"/>
                  <a:pt x="346190" y="639850"/>
                  <a:pt x="346294" y="638741"/>
                </a:cubicBezTo>
                <a:cubicBezTo>
                  <a:pt x="346524" y="636221"/>
                  <a:pt x="346809" y="633711"/>
                  <a:pt x="347151" y="631212"/>
                </a:cubicBezTo>
                <a:lnTo>
                  <a:pt x="55862" y="631212"/>
                </a:lnTo>
                <a:cubicBezTo>
                  <a:pt x="50027" y="631212"/>
                  <a:pt x="45298" y="626483"/>
                  <a:pt x="45298" y="620648"/>
                </a:cubicBezTo>
                <a:lnTo>
                  <a:pt x="45298" y="446726"/>
                </a:lnTo>
                <a:cubicBezTo>
                  <a:pt x="45298" y="440891"/>
                  <a:pt x="50027" y="436162"/>
                  <a:pt x="55862" y="436162"/>
                </a:cubicBezTo>
                <a:cubicBezTo>
                  <a:pt x="61698" y="436162"/>
                  <a:pt x="66426" y="440891"/>
                  <a:pt x="66426" y="446726"/>
                </a:cubicBezTo>
                <a:lnTo>
                  <a:pt x="66426" y="610084"/>
                </a:lnTo>
                <a:lnTo>
                  <a:pt x="351454" y="610084"/>
                </a:lnTo>
                <a:cubicBezTo>
                  <a:pt x="354408" y="599217"/>
                  <a:pt x="358465" y="588622"/>
                  <a:pt x="363590" y="578392"/>
                </a:cubicBezTo>
                <a:cubicBezTo>
                  <a:pt x="364059" y="577448"/>
                  <a:pt x="364538" y="576511"/>
                  <a:pt x="365024" y="575576"/>
                </a:cubicBezTo>
                <a:cubicBezTo>
                  <a:pt x="365371" y="574913"/>
                  <a:pt x="365708" y="574243"/>
                  <a:pt x="366063" y="573582"/>
                </a:cubicBezTo>
                <a:cubicBezTo>
                  <a:pt x="375782" y="555440"/>
                  <a:pt x="388696" y="538855"/>
                  <a:pt x="404260" y="524538"/>
                </a:cubicBezTo>
                <a:cubicBezTo>
                  <a:pt x="404278" y="524520"/>
                  <a:pt x="404298" y="524503"/>
                  <a:pt x="404316" y="524484"/>
                </a:cubicBezTo>
                <a:cubicBezTo>
                  <a:pt x="404474" y="524341"/>
                  <a:pt x="404634" y="524199"/>
                  <a:pt x="404792" y="524056"/>
                </a:cubicBezTo>
                <a:cubicBezTo>
                  <a:pt x="414781" y="514866"/>
                  <a:pt x="425780" y="506680"/>
                  <a:pt x="437582" y="499684"/>
                </a:cubicBezTo>
                <a:lnTo>
                  <a:pt x="437582" y="362809"/>
                </a:lnTo>
                <a:lnTo>
                  <a:pt x="437582" y="326438"/>
                </a:lnTo>
                <a:lnTo>
                  <a:pt x="437582" y="212879"/>
                </a:lnTo>
                <a:cubicBezTo>
                  <a:pt x="437582" y="207045"/>
                  <a:pt x="442310" y="202315"/>
                  <a:pt x="448146" y="202315"/>
                </a:cubicBezTo>
                <a:cubicBezTo>
                  <a:pt x="453982" y="202315"/>
                  <a:pt x="458710" y="207045"/>
                  <a:pt x="458710" y="212878"/>
                </a:cubicBezTo>
                <a:lnTo>
                  <a:pt x="458710" y="266765"/>
                </a:lnTo>
                <a:cubicBezTo>
                  <a:pt x="465492" y="258376"/>
                  <a:pt x="473664" y="251154"/>
                  <a:pt x="482882" y="245466"/>
                </a:cubicBezTo>
                <a:lnTo>
                  <a:pt x="482882" y="82194"/>
                </a:lnTo>
                <a:lnTo>
                  <a:pt x="403200" y="82194"/>
                </a:lnTo>
                <a:lnTo>
                  <a:pt x="403200" y="98235"/>
                </a:lnTo>
                <a:lnTo>
                  <a:pt x="448146" y="98235"/>
                </a:lnTo>
                <a:cubicBezTo>
                  <a:pt x="453982" y="98235"/>
                  <a:pt x="458710" y="102964"/>
                  <a:pt x="458710" y="108799"/>
                </a:cubicBezTo>
                <a:lnTo>
                  <a:pt x="458710" y="177664"/>
                </a:lnTo>
                <a:cubicBezTo>
                  <a:pt x="458710" y="183499"/>
                  <a:pt x="453982" y="188229"/>
                  <a:pt x="448146" y="188229"/>
                </a:cubicBezTo>
                <a:cubicBezTo>
                  <a:pt x="442310" y="188229"/>
                  <a:pt x="437582" y="183499"/>
                  <a:pt x="437582" y="177664"/>
                </a:cubicBezTo>
                <a:lnTo>
                  <a:pt x="437582" y="119363"/>
                </a:lnTo>
                <a:lnTo>
                  <a:pt x="403200" y="119363"/>
                </a:lnTo>
                <a:lnTo>
                  <a:pt x="403200" y="129194"/>
                </a:lnTo>
                <a:cubicBezTo>
                  <a:pt x="403200" y="135028"/>
                  <a:pt x="398472" y="139757"/>
                  <a:pt x="392636" y="139757"/>
                </a:cubicBezTo>
                <a:lnTo>
                  <a:pt x="111374" y="139757"/>
                </a:lnTo>
                <a:cubicBezTo>
                  <a:pt x="105539" y="139757"/>
                  <a:pt x="100810" y="135028"/>
                  <a:pt x="100810" y="129194"/>
                </a:cubicBezTo>
                <a:lnTo>
                  <a:pt x="100810" y="119363"/>
                </a:lnTo>
                <a:lnTo>
                  <a:pt x="66426" y="119363"/>
                </a:lnTo>
                <a:lnTo>
                  <a:pt x="66426" y="411515"/>
                </a:lnTo>
                <a:cubicBezTo>
                  <a:pt x="66426" y="417349"/>
                  <a:pt x="61698" y="422079"/>
                  <a:pt x="55862" y="422079"/>
                </a:cubicBezTo>
                <a:cubicBezTo>
                  <a:pt x="50027" y="422079"/>
                  <a:pt x="45298" y="417349"/>
                  <a:pt x="45298" y="411515"/>
                </a:cubicBezTo>
                <a:lnTo>
                  <a:pt x="45298" y="108800"/>
                </a:lnTo>
                <a:cubicBezTo>
                  <a:pt x="45298" y="102966"/>
                  <a:pt x="50027" y="98236"/>
                  <a:pt x="55862" y="98236"/>
                </a:cubicBezTo>
                <a:lnTo>
                  <a:pt x="100810" y="98236"/>
                </a:lnTo>
                <a:lnTo>
                  <a:pt x="100810" y="82194"/>
                </a:lnTo>
                <a:close/>
                <a:moveTo>
                  <a:pt x="252005" y="21128"/>
                </a:moveTo>
                <a:cubicBezTo>
                  <a:pt x="234440" y="21128"/>
                  <a:pt x="219256" y="33027"/>
                  <a:pt x="215077" y="50064"/>
                </a:cubicBezTo>
                <a:cubicBezTo>
                  <a:pt x="213918" y="54789"/>
                  <a:pt x="209683" y="58112"/>
                  <a:pt x="204817" y="58112"/>
                </a:cubicBezTo>
                <a:lnTo>
                  <a:pt x="121937" y="58112"/>
                </a:lnTo>
                <a:lnTo>
                  <a:pt x="121937" y="118631"/>
                </a:lnTo>
                <a:lnTo>
                  <a:pt x="382072" y="118631"/>
                </a:lnTo>
                <a:lnTo>
                  <a:pt x="382072" y="58112"/>
                </a:lnTo>
                <a:lnTo>
                  <a:pt x="299192" y="58112"/>
                </a:lnTo>
                <a:cubicBezTo>
                  <a:pt x="294326" y="58112"/>
                  <a:pt x="290089" y="54789"/>
                  <a:pt x="288932" y="50064"/>
                </a:cubicBezTo>
                <a:cubicBezTo>
                  <a:pt x="284753" y="33027"/>
                  <a:pt x="269569" y="21128"/>
                  <a:pt x="252005" y="21128"/>
                </a:cubicBezTo>
                <a:close/>
                <a:moveTo>
                  <a:pt x="252005" y="0"/>
                </a:moveTo>
                <a:cubicBezTo>
                  <a:pt x="276468" y="0"/>
                  <a:pt x="297967" y="14846"/>
                  <a:pt x="306864" y="36984"/>
                </a:cubicBezTo>
                <a:lnTo>
                  <a:pt x="392636" y="36984"/>
                </a:lnTo>
                <a:cubicBezTo>
                  <a:pt x="398472" y="36984"/>
                  <a:pt x="403200" y="41714"/>
                  <a:pt x="403200" y="47548"/>
                </a:cubicBezTo>
                <a:lnTo>
                  <a:pt x="403200" y="61066"/>
                </a:lnTo>
                <a:lnTo>
                  <a:pt x="493446" y="61066"/>
                </a:lnTo>
                <a:cubicBezTo>
                  <a:pt x="499280" y="61066"/>
                  <a:pt x="504009" y="65796"/>
                  <a:pt x="504009" y="71630"/>
                </a:cubicBezTo>
                <a:lnTo>
                  <a:pt x="504009" y="235766"/>
                </a:lnTo>
                <a:cubicBezTo>
                  <a:pt x="513060" y="232899"/>
                  <a:pt x="522689" y="231342"/>
                  <a:pt x="532676" y="231342"/>
                </a:cubicBezTo>
                <a:cubicBezTo>
                  <a:pt x="532694" y="231342"/>
                  <a:pt x="532711" y="231343"/>
                  <a:pt x="532729" y="231343"/>
                </a:cubicBezTo>
                <a:cubicBezTo>
                  <a:pt x="532748" y="231343"/>
                  <a:pt x="532764" y="231342"/>
                  <a:pt x="532783" y="231342"/>
                </a:cubicBezTo>
                <a:cubicBezTo>
                  <a:pt x="585159" y="231342"/>
                  <a:pt x="627771" y="273954"/>
                  <a:pt x="627771" y="326331"/>
                </a:cubicBezTo>
                <a:lnTo>
                  <a:pt x="627771" y="326437"/>
                </a:lnTo>
                <a:lnTo>
                  <a:pt x="627771" y="362797"/>
                </a:lnTo>
                <a:lnTo>
                  <a:pt x="627771" y="398981"/>
                </a:lnTo>
                <a:cubicBezTo>
                  <a:pt x="627771" y="433216"/>
                  <a:pt x="609563" y="463270"/>
                  <a:pt x="582326" y="479989"/>
                </a:cubicBezTo>
                <a:cubicBezTo>
                  <a:pt x="660674" y="502370"/>
                  <a:pt x="720001" y="573414"/>
                  <a:pt x="720000" y="654072"/>
                </a:cubicBezTo>
                <a:lnTo>
                  <a:pt x="720000" y="709370"/>
                </a:lnTo>
                <a:cubicBezTo>
                  <a:pt x="720000" y="715204"/>
                  <a:pt x="715272" y="719934"/>
                  <a:pt x="709436" y="719934"/>
                </a:cubicBezTo>
                <a:lnTo>
                  <a:pt x="470134" y="719934"/>
                </a:lnTo>
                <a:cubicBezTo>
                  <a:pt x="464298" y="719934"/>
                  <a:pt x="459571" y="715204"/>
                  <a:pt x="459571" y="709370"/>
                </a:cubicBezTo>
                <a:cubicBezTo>
                  <a:pt x="459571" y="703535"/>
                  <a:pt x="464298" y="698806"/>
                  <a:pt x="470134" y="698806"/>
                </a:cubicBezTo>
                <a:lnTo>
                  <a:pt x="698876" y="698806"/>
                </a:lnTo>
                <a:lnTo>
                  <a:pt x="698876" y="654072"/>
                </a:lnTo>
                <a:cubicBezTo>
                  <a:pt x="698876" y="612388"/>
                  <a:pt x="681090" y="572532"/>
                  <a:pt x="648791" y="541846"/>
                </a:cubicBezTo>
                <a:cubicBezTo>
                  <a:pt x="629471" y="523489"/>
                  <a:pt x="606076" y="509816"/>
                  <a:pt x="581117" y="501845"/>
                </a:cubicBezTo>
                <a:lnTo>
                  <a:pt x="564226" y="534663"/>
                </a:lnTo>
                <a:lnTo>
                  <a:pt x="586873" y="632964"/>
                </a:lnTo>
                <a:cubicBezTo>
                  <a:pt x="587728" y="636675"/>
                  <a:pt x="586518" y="640558"/>
                  <a:pt x="583710" y="643128"/>
                </a:cubicBezTo>
                <a:lnTo>
                  <a:pt x="539918" y="683209"/>
                </a:lnTo>
                <a:cubicBezTo>
                  <a:pt x="537901" y="685056"/>
                  <a:pt x="535345" y="685980"/>
                  <a:pt x="532787" y="685980"/>
                </a:cubicBezTo>
                <a:cubicBezTo>
                  <a:pt x="530229" y="685980"/>
                  <a:pt x="527672" y="685057"/>
                  <a:pt x="525654" y="683209"/>
                </a:cubicBezTo>
                <a:lnTo>
                  <a:pt x="481862" y="643128"/>
                </a:lnTo>
                <a:cubicBezTo>
                  <a:pt x="479053" y="640558"/>
                  <a:pt x="477845" y="636674"/>
                  <a:pt x="478700" y="632964"/>
                </a:cubicBezTo>
                <a:lnTo>
                  <a:pt x="501346" y="534664"/>
                </a:lnTo>
                <a:lnTo>
                  <a:pt x="484454" y="501845"/>
                </a:lnTo>
                <a:cubicBezTo>
                  <a:pt x="473512" y="505341"/>
                  <a:pt x="462867" y="509927"/>
                  <a:pt x="452736" y="515529"/>
                </a:cubicBezTo>
                <a:cubicBezTo>
                  <a:pt x="452618" y="515594"/>
                  <a:pt x="452501" y="515660"/>
                  <a:pt x="452383" y="515726"/>
                </a:cubicBezTo>
                <a:cubicBezTo>
                  <a:pt x="450521" y="516763"/>
                  <a:pt x="448682" y="517839"/>
                  <a:pt x="446857" y="518941"/>
                </a:cubicBezTo>
                <a:cubicBezTo>
                  <a:pt x="446232" y="519319"/>
                  <a:pt x="445608" y="519698"/>
                  <a:pt x="444988" y="520083"/>
                </a:cubicBezTo>
                <a:cubicBezTo>
                  <a:pt x="444164" y="520595"/>
                  <a:pt x="443342" y="521109"/>
                  <a:pt x="442527" y="521635"/>
                </a:cubicBezTo>
                <a:cubicBezTo>
                  <a:pt x="441175" y="522507"/>
                  <a:pt x="439834" y="523396"/>
                  <a:pt x="438506" y="524304"/>
                </a:cubicBezTo>
                <a:cubicBezTo>
                  <a:pt x="437976" y="524666"/>
                  <a:pt x="437453" y="525037"/>
                  <a:pt x="436927" y="525404"/>
                </a:cubicBezTo>
                <a:cubicBezTo>
                  <a:pt x="435514" y="526394"/>
                  <a:pt x="434112" y="527395"/>
                  <a:pt x="432729" y="528426"/>
                </a:cubicBezTo>
                <a:cubicBezTo>
                  <a:pt x="432589" y="528530"/>
                  <a:pt x="432447" y="528630"/>
                  <a:pt x="432308" y="528734"/>
                </a:cubicBezTo>
                <a:cubicBezTo>
                  <a:pt x="430683" y="529952"/>
                  <a:pt x="429084" y="531205"/>
                  <a:pt x="427502" y="532479"/>
                </a:cubicBezTo>
                <a:cubicBezTo>
                  <a:pt x="427269" y="532669"/>
                  <a:pt x="427033" y="532856"/>
                  <a:pt x="426801" y="533044"/>
                </a:cubicBezTo>
                <a:cubicBezTo>
                  <a:pt x="425212" y="534339"/>
                  <a:pt x="423641" y="535660"/>
                  <a:pt x="422097" y="537010"/>
                </a:cubicBezTo>
                <a:cubicBezTo>
                  <a:pt x="421959" y="537129"/>
                  <a:pt x="421824" y="537252"/>
                  <a:pt x="421688" y="537371"/>
                </a:cubicBezTo>
                <a:cubicBezTo>
                  <a:pt x="418497" y="540177"/>
                  <a:pt x="415410" y="543099"/>
                  <a:pt x="412437" y="546128"/>
                </a:cubicBezTo>
                <a:cubicBezTo>
                  <a:pt x="412284" y="546284"/>
                  <a:pt x="412132" y="546439"/>
                  <a:pt x="411980" y="546594"/>
                </a:cubicBezTo>
                <a:cubicBezTo>
                  <a:pt x="408923" y="549732"/>
                  <a:pt x="405981" y="552984"/>
                  <a:pt x="403177" y="556347"/>
                </a:cubicBezTo>
                <a:cubicBezTo>
                  <a:pt x="395836" y="565152"/>
                  <a:pt x="389570" y="574449"/>
                  <a:pt x="384397" y="584124"/>
                </a:cubicBezTo>
                <a:cubicBezTo>
                  <a:pt x="384187" y="584517"/>
                  <a:pt x="383982" y="584912"/>
                  <a:pt x="383777" y="585306"/>
                </a:cubicBezTo>
                <a:cubicBezTo>
                  <a:pt x="383148" y="586503"/>
                  <a:pt x="382552" y="587712"/>
                  <a:pt x="381957" y="588922"/>
                </a:cubicBezTo>
                <a:cubicBezTo>
                  <a:pt x="381147" y="590581"/>
                  <a:pt x="380361" y="592252"/>
                  <a:pt x="379613" y="593938"/>
                </a:cubicBezTo>
                <a:cubicBezTo>
                  <a:pt x="379523" y="594142"/>
                  <a:pt x="379430" y="594343"/>
                  <a:pt x="379340" y="594545"/>
                </a:cubicBezTo>
                <a:cubicBezTo>
                  <a:pt x="375335" y="603670"/>
                  <a:pt x="372220" y="613161"/>
                  <a:pt x="370080" y="622914"/>
                </a:cubicBezTo>
                <a:cubicBezTo>
                  <a:pt x="370056" y="623020"/>
                  <a:pt x="370022" y="623124"/>
                  <a:pt x="369995" y="623231"/>
                </a:cubicBezTo>
                <a:cubicBezTo>
                  <a:pt x="369710" y="624559"/>
                  <a:pt x="369429" y="625886"/>
                  <a:pt x="369180" y="627219"/>
                </a:cubicBezTo>
                <a:cubicBezTo>
                  <a:pt x="369053" y="627894"/>
                  <a:pt x="368942" y="628574"/>
                  <a:pt x="368825" y="629253"/>
                </a:cubicBezTo>
                <a:cubicBezTo>
                  <a:pt x="368596" y="630586"/>
                  <a:pt x="368384" y="631921"/>
                  <a:pt x="368191" y="633261"/>
                </a:cubicBezTo>
                <a:cubicBezTo>
                  <a:pt x="368111" y="633823"/>
                  <a:pt x="368025" y="634383"/>
                  <a:pt x="367951" y="634945"/>
                </a:cubicBezTo>
                <a:cubicBezTo>
                  <a:pt x="367728" y="636630"/>
                  <a:pt x="367543" y="638322"/>
                  <a:pt x="367380" y="640016"/>
                </a:cubicBezTo>
                <a:cubicBezTo>
                  <a:pt x="367330" y="640530"/>
                  <a:pt x="367280" y="641041"/>
                  <a:pt x="367236" y="641556"/>
                </a:cubicBezTo>
                <a:cubicBezTo>
                  <a:pt x="367081" y="643370"/>
                  <a:pt x="366956" y="645189"/>
                  <a:pt x="366869" y="647012"/>
                </a:cubicBezTo>
                <a:cubicBezTo>
                  <a:pt x="366851" y="647398"/>
                  <a:pt x="366838" y="647786"/>
                  <a:pt x="366823" y="648173"/>
                </a:cubicBezTo>
                <a:cubicBezTo>
                  <a:pt x="366744" y="650133"/>
                  <a:pt x="366691" y="652099"/>
                  <a:pt x="366691" y="654069"/>
                </a:cubicBezTo>
                <a:lnTo>
                  <a:pt x="366691" y="661540"/>
                </a:lnTo>
                <a:lnTo>
                  <a:pt x="366691" y="698805"/>
                </a:lnTo>
                <a:lnTo>
                  <a:pt x="434922" y="698805"/>
                </a:lnTo>
                <a:cubicBezTo>
                  <a:pt x="440758" y="698805"/>
                  <a:pt x="445486" y="703534"/>
                  <a:pt x="445486" y="709368"/>
                </a:cubicBezTo>
                <a:cubicBezTo>
                  <a:pt x="445486" y="715203"/>
                  <a:pt x="440758" y="719932"/>
                  <a:pt x="434922" y="719932"/>
                </a:cubicBezTo>
                <a:lnTo>
                  <a:pt x="356127" y="719932"/>
                </a:lnTo>
                <a:cubicBezTo>
                  <a:pt x="350291" y="719932"/>
                  <a:pt x="345563" y="715203"/>
                  <a:pt x="345563" y="709368"/>
                </a:cubicBezTo>
                <a:lnTo>
                  <a:pt x="345563" y="672104"/>
                </a:lnTo>
                <a:lnTo>
                  <a:pt x="10564" y="672104"/>
                </a:lnTo>
                <a:cubicBezTo>
                  <a:pt x="4728" y="672104"/>
                  <a:pt x="0" y="667375"/>
                  <a:pt x="0" y="661540"/>
                </a:cubicBezTo>
                <a:lnTo>
                  <a:pt x="0" y="71630"/>
                </a:lnTo>
                <a:cubicBezTo>
                  <a:pt x="0" y="65797"/>
                  <a:pt x="4728" y="61066"/>
                  <a:pt x="10564" y="61066"/>
                </a:cubicBezTo>
                <a:lnTo>
                  <a:pt x="100810" y="61066"/>
                </a:lnTo>
                <a:lnTo>
                  <a:pt x="100810" y="47548"/>
                </a:lnTo>
                <a:cubicBezTo>
                  <a:pt x="100810" y="41714"/>
                  <a:pt x="105539" y="36984"/>
                  <a:pt x="111374" y="36984"/>
                </a:cubicBezTo>
                <a:lnTo>
                  <a:pt x="197145" y="36984"/>
                </a:lnTo>
                <a:cubicBezTo>
                  <a:pt x="206042" y="14844"/>
                  <a:pt x="227542" y="0"/>
                  <a:pt x="252005"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7" name="Полилиния 23">
            <a:extLst>
              <a:ext uri="{FF2B5EF4-FFF2-40B4-BE49-F238E27FC236}">
                <a16:creationId xmlns:a16="http://schemas.microsoft.com/office/drawing/2014/main" id="{907594FD-6756-4192-BD89-F18153DFABFC}"/>
              </a:ext>
            </a:extLst>
          </p:cNvPr>
          <p:cNvSpPr>
            <a:spLocks noChangeAspect="1"/>
          </p:cNvSpPr>
          <p:nvPr/>
        </p:nvSpPr>
        <p:spPr>
          <a:xfrm>
            <a:off x="1343126" y="4204987"/>
            <a:ext cx="720000" cy="460732"/>
          </a:xfrm>
          <a:custGeom>
            <a:avLst/>
            <a:gdLst>
              <a:gd name="connsiteX0" fmla="*/ 88730 w 720000"/>
              <a:gd name="connsiteY0" fmla="*/ 276830 h 460732"/>
              <a:gd name="connsiteX1" fmla="*/ 88730 w 720000"/>
              <a:gd name="connsiteY1" fmla="*/ 289704 h 460732"/>
              <a:gd name="connsiteX2" fmla="*/ 87629 w 720000"/>
              <a:gd name="connsiteY2" fmla="*/ 298168 h 460732"/>
              <a:gd name="connsiteX3" fmla="*/ 112001 w 720000"/>
              <a:gd name="connsiteY3" fmla="*/ 322540 h 460732"/>
              <a:gd name="connsiteX4" fmla="*/ 136374 w 720000"/>
              <a:gd name="connsiteY4" fmla="*/ 298168 h 460732"/>
              <a:gd name="connsiteX5" fmla="*/ 135272 w 720000"/>
              <a:gd name="connsiteY5" fmla="*/ 289704 h 460732"/>
              <a:gd name="connsiteX6" fmla="*/ 135272 w 720000"/>
              <a:gd name="connsiteY6" fmla="*/ 276830 h 460732"/>
              <a:gd name="connsiteX7" fmla="*/ 112001 w 720000"/>
              <a:gd name="connsiteY7" fmla="*/ 280367 h 460732"/>
              <a:gd name="connsiteX8" fmla="*/ 88730 w 720000"/>
              <a:gd name="connsiteY8" fmla="*/ 276830 h 460732"/>
              <a:gd name="connsiteX9" fmla="*/ 562184 w 720000"/>
              <a:gd name="connsiteY9" fmla="*/ 253640 h 460732"/>
              <a:gd name="connsiteX10" fmla="*/ 562184 w 720000"/>
              <a:gd name="connsiteY10" fmla="*/ 255886 h 460732"/>
              <a:gd name="connsiteX11" fmla="*/ 561083 w 720000"/>
              <a:gd name="connsiteY11" fmla="*/ 264350 h 460732"/>
              <a:gd name="connsiteX12" fmla="*/ 585454 w 720000"/>
              <a:gd name="connsiteY12" fmla="*/ 288722 h 460732"/>
              <a:gd name="connsiteX13" fmla="*/ 609827 w 720000"/>
              <a:gd name="connsiteY13" fmla="*/ 264350 h 460732"/>
              <a:gd name="connsiteX14" fmla="*/ 608726 w 720000"/>
              <a:gd name="connsiteY14" fmla="*/ 255886 h 460732"/>
              <a:gd name="connsiteX15" fmla="*/ 608726 w 720000"/>
              <a:gd name="connsiteY15" fmla="*/ 253640 h 460732"/>
              <a:gd name="connsiteX16" fmla="*/ 585454 w 720000"/>
              <a:gd name="connsiteY16" fmla="*/ 257821 h 460732"/>
              <a:gd name="connsiteX17" fmla="*/ 562184 w 720000"/>
              <a:gd name="connsiteY17" fmla="*/ 253640 h 460732"/>
              <a:gd name="connsiteX18" fmla="*/ 325458 w 720000"/>
              <a:gd name="connsiteY18" fmla="*/ 217059 h 460732"/>
              <a:gd name="connsiteX19" fmla="*/ 325458 w 720000"/>
              <a:gd name="connsiteY19" fmla="*/ 221350 h 460732"/>
              <a:gd name="connsiteX20" fmla="*/ 320794 w 720000"/>
              <a:gd name="connsiteY20" fmla="*/ 238241 h 460732"/>
              <a:gd name="connsiteX21" fmla="*/ 360001 w 720000"/>
              <a:gd name="connsiteY21" fmla="*/ 277450 h 460732"/>
              <a:gd name="connsiteX22" fmla="*/ 399210 w 720000"/>
              <a:gd name="connsiteY22" fmla="*/ 238242 h 460732"/>
              <a:gd name="connsiteX23" fmla="*/ 394544 w 720000"/>
              <a:gd name="connsiteY23" fmla="*/ 221350 h 460732"/>
              <a:gd name="connsiteX24" fmla="*/ 394544 w 720000"/>
              <a:gd name="connsiteY24" fmla="*/ 217060 h 460732"/>
              <a:gd name="connsiteX25" fmla="*/ 360003 w 720000"/>
              <a:gd name="connsiteY25" fmla="*/ 224004 h 460732"/>
              <a:gd name="connsiteX26" fmla="*/ 325458 w 720000"/>
              <a:gd name="connsiteY26" fmla="*/ 217059 h 460732"/>
              <a:gd name="connsiteX27" fmla="*/ 88802 w 720000"/>
              <a:gd name="connsiteY27" fmla="*/ 183113 h 460732"/>
              <a:gd name="connsiteX28" fmla="*/ 54911 w 720000"/>
              <a:gd name="connsiteY28" fmla="*/ 199998 h 460732"/>
              <a:gd name="connsiteX29" fmla="*/ 54911 w 720000"/>
              <a:gd name="connsiteY29" fmla="*/ 202183 h 460732"/>
              <a:gd name="connsiteX30" fmla="*/ 112001 w 720000"/>
              <a:gd name="connsiteY30" fmla="*/ 259273 h 460732"/>
              <a:gd name="connsiteX31" fmla="*/ 169001 w 720000"/>
              <a:gd name="connsiteY31" fmla="*/ 205321 h 460732"/>
              <a:gd name="connsiteX32" fmla="*/ 148668 w 720000"/>
              <a:gd name="connsiteY32" fmla="*/ 207755 h 460732"/>
              <a:gd name="connsiteX33" fmla="*/ 108360 w 720000"/>
              <a:gd name="connsiteY33" fmla="*/ 197351 h 460732"/>
              <a:gd name="connsiteX34" fmla="*/ 88802 w 720000"/>
              <a:gd name="connsiteY34" fmla="*/ 183113 h 460732"/>
              <a:gd name="connsiteX35" fmla="*/ 564389 w 720000"/>
              <a:gd name="connsiteY35" fmla="*/ 158802 h 460732"/>
              <a:gd name="connsiteX36" fmla="*/ 539637 w 720000"/>
              <a:gd name="connsiteY36" fmla="*/ 173908 h 460732"/>
              <a:gd name="connsiteX37" fmla="*/ 539637 w 720000"/>
              <a:gd name="connsiteY37" fmla="*/ 190912 h 460732"/>
              <a:gd name="connsiteX38" fmla="*/ 585454 w 720000"/>
              <a:gd name="connsiteY38" fmla="*/ 236729 h 460732"/>
              <a:gd name="connsiteX39" fmla="*/ 631272 w 720000"/>
              <a:gd name="connsiteY39" fmla="*/ 190912 h 460732"/>
              <a:gd name="connsiteX40" fmla="*/ 631272 w 720000"/>
              <a:gd name="connsiteY40" fmla="*/ 177817 h 460732"/>
              <a:gd name="connsiteX41" fmla="*/ 564389 w 720000"/>
              <a:gd name="connsiteY41" fmla="*/ 158802 h 460732"/>
              <a:gd name="connsiteX42" fmla="*/ 112001 w 720000"/>
              <a:gd name="connsiteY42" fmla="*/ 122549 h 460732"/>
              <a:gd name="connsiteX43" fmla="*/ 54949 w 720000"/>
              <a:gd name="connsiteY43" fmla="*/ 178177 h 460732"/>
              <a:gd name="connsiteX44" fmla="*/ 81998 w 720000"/>
              <a:gd name="connsiteY44" fmla="*/ 160910 h 460732"/>
              <a:gd name="connsiteX45" fmla="*/ 90204 w 720000"/>
              <a:gd name="connsiteY45" fmla="*/ 157846 h 460732"/>
              <a:gd name="connsiteX46" fmla="*/ 97893 w 720000"/>
              <a:gd name="connsiteY46" fmla="*/ 162039 h 460732"/>
              <a:gd name="connsiteX47" fmla="*/ 169091 w 720000"/>
              <a:gd name="connsiteY47" fmla="*/ 183462 h 460732"/>
              <a:gd name="connsiteX48" fmla="*/ 169091 w 720000"/>
              <a:gd name="connsiteY48" fmla="*/ 179640 h 460732"/>
              <a:gd name="connsiteX49" fmla="*/ 112001 w 720000"/>
              <a:gd name="connsiteY49" fmla="*/ 122549 h 460732"/>
              <a:gd name="connsiteX50" fmla="*/ 574182 w 720000"/>
              <a:gd name="connsiteY50" fmla="*/ 100002 h 460732"/>
              <a:gd name="connsiteX51" fmla="*/ 528365 w 720000"/>
              <a:gd name="connsiteY51" fmla="*/ 145819 h 460732"/>
              <a:gd name="connsiteX52" fmla="*/ 528363 w 720000"/>
              <a:gd name="connsiteY52" fmla="*/ 145819 h 460732"/>
              <a:gd name="connsiteX53" fmla="*/ 528363 w 720000"/>
              <a:gd name="connsiteY53" fmla="*/ 155649 h 460732"/>
              <a:gd name="connsiteX54" fmla="*/ 555451 w 720000"/>
              <a:gd name="connsiteY54" fmla="*/ 138362 h 460732"/>
              <a:gd name="connsiteX55" fmla="*/ 562912 w 720000"/>
              <a:gd name="connsiteY55" fmla="*/ 135273 h 460732"/>
              <a:gd name="connsiteX56" fmla="*/ 568759 w 720000"/>
              <a:gd name="connsiteY56" fmla="*/ 137044 h 460732"/>
              <a:gd name="connsiteX57" fmla="*/ 642545 w 720000"/>
              <a:gd name="connsiteY57" fmla="*/ 157535 h 460732"/>
              <a:gd name="connsiteX58" fmla="*/ 642545 w 720000"/>
              <a:gd name="connsiteY58" fmla="*/ 145819 h 460732"/>
              <a:gd name="connsiteX59" fmla="*/ 596728 w 720000"/>
              <a:gd name="connsiteY59" fmla="*/ 100002 h 460732"/>
              <a:gd name="connsiteX60" fmla="*/ 574182 w 720000"/>
              <a:gd name="connsiteY60" fmla="*/ 78910 h 460732"/>
              <a:gd name="connsiteX61" fmla="*/ 596728 w 720000"/>
              <a:gd name="connsiteY61" fmla="*/ 78910 h 460732"/>
              <a:gd name="connsiteX62" fmla="*/ 663639 w 720000"/>
              <a:gd name="connsiteY62" fmla="*/ 145821 h 460732"/>
              <a:gd name="connsiteX63" fmla="*/ 663639 w 720000"/>
              <a:gd name="connsiteY63" fmla="*/ 168366 h 460732"/>
              <a:gd name="connsiteX64" fmla="*/ 653092 w 720000"/>
              <a:gd name="connsiteY64" fmla="*/ 178914 h 460732"/>
              <a:gd name="connsiteX65" fmla="*/ 652366 w 720000"/>
              <a:gd name="connsiteY65" fmla="*/ 178907 h 460732"/>
              <a:gd name="connsiteX66" fmla="*/ 652366 w 720000"/>
              <a:gd name="connsiteY66" fmla="*/ 190912 h 460732"/>
              <a:gd name="connsiteX67" fmla="*/ 629821 w 720000"/>
              <a:gd name="connsiteY67" fmla="*/ 240939 h 460732"/>
              <a:gd name="connsiteX68" fmla="*/ 629821 w 720000"/>
              <a:gd name="connsiteY68" fmla="*/ 255886 h 460732"/>
              <a:gd name="connsiteX69" fmla="*/ 636453 w 720000"/>
              <a:gd name="connsiteY69" fmla="*/ 266617 h 460732"/>
              <a:gd name="connsiteX70" fmla="*/ 695477 w 720000"/>
              <a:gd name="connsiteY70" fmla="*/ 296130 h 460732"/>
              <a:gd name="connsiteX71" fmla="*/ 720000 w 720000"/>
              <a:gd name="connsiteY71" fmla="*/ 335810 h 460732"/>
              <a:gd name="connsiteX72" fmla="*/ 720000 w 720000"/>
              <a:gd name="connsiteY72" fmla="*/ 450182 h 460732"/>
              <a:gd name="connsiteX73" fmla="*/ 709453 w 720000"/>
              <a:gd name="connsiteY73" fmla="*/ 460729 h 460732"/>
              <a:gd name="connsiteX74" fmla="*/ 698906 w 720000"/>
              <a:gd name="connsiteY74" fmla="*/ 450182 h 460732"/>
              <a:gd name="connsiteX75" fmla="*/ 698906 w 720000"/>
              <a:gd name="connsiteY75" fmla="*/ 335810 h 460732"/>
              <a:gd name="connsiteX76" fmla="*/ 698135 w 720000"/>
              <a:gd name="connsiteY76" fmla="*/ 329870 h 460732"/>
              <a:gd name="connsiteX77" fmla="*/ 681726 w 720000"/>
              <a:gd name="connsiteY77" fmla="*/ 346280 h 460732"/>
              <a:gd name="connsiteX78" fmla="*/ 674910 w 720000"/>
              <a:gd name="connsiteY78" fmla="*/ 362736 h 460732"/>
              <a:gd name="connsiteX79" fmla="*/ 674910 w 720000"/>
              <a:gd name="connsiteY79" fmla="*/ 450182 h 460732"/>
              <a:gd name="connsiteX80" fmla="*/ 664363 w 720000"/>
              <a:gd name="connsiteY80" fmla="*/ 460729 h 460732"/>
              <a:gd name="connsiteX81" fmla="*/ 653816 w 720000"/>
              <a:gd name="connsiteY81" fmla="*/ 450182 h 460732"/>
              <a:gd name="connsiteX82" fmla="*/ 653816 w 720000"/>
              <a:gd name="connsiteY82" fmla="*/ 362736 h 460732"/>
              <a:gd name="connsiteX83" fmla="*/ 666810 w 720000"/>
              <a:gd name="connsiteY83" fmla="*/ 331365 h 460732"/>
              <a:gd name="connsiteX84" fmla="*/ 684133 w 720000"/>
              <a:gd name="connsiteY84" fmla="*/ 314042 h 460732"/>
              <a:gd name="connsiteX85" fmla="*/ 627018 w 720000"/>
              <a:gd name="connsiteY85" fmla="*/ 285484 h 460732"/>
              <a:gd name="connsiteX86" fmla="*/ 621789 w 720000"/>
              <a:gd name="connsiteY86" fmla="*/ 282218 h 460732"/>
              <a:gd name="connsiteX87" fmla="*/ 596002 w 720000"/>
              <a:gd name="connsiteY87" fmla="*/ 308006 h 460732"/>
              <a:gd name="connsiteX88" fmla="*/ 596002 w 720000"/>
              <a:gd name="connsiteY88" fmla="*/ 450185 h 460732"/>
              <a:gd name="connsiteX89" fmla="*/ 585454 w 720000"/>
              <a:gd name="connsiteY89" fmla="*/ 460732 h 460732"/>
              <a:gd name="connsiteX90" fmla="*/ 574907 w 720000"/>
              <a:gd name="connsiteY90" fmla="*/ 450185 h 460732"/>
              <a:gd name="connsiteX91" fmla="*/ 574907 w 720000"/>
              <a:gd name="connsiteY91" fmla="*/ 308009 h 460732"/>
              <a:gd name="connsiteX92" fmla="*/ 549120 w 720000"/>
              <a:gd name="connsiteY92" fmla="*/ 282221 h 460732"/>
              <a:gd name="connsiteX93" fmla="*/ 543890 w 720000"/>
              <a:gd name="connsiteY93" fmla="*/ 285486 h 460732"/>
              <a:gd name="connsiteX94" fmla="*/ 539182 w 720000"/>
              <a:gd name="connsiteY94" fmla="*/ 286601 h 460732"/>
              <a:gd name="connsiteX95" fmla="*/ 529740 w 720000"/>
              <a:gd name="connsiteY95" fmla="*/ 280768 h 460732"/>
              <a:gd name="connsiteX96" fmla="*/ 534457 w 720000"/>
              <a:gd name="connsiteY96" fmla="*/ 266619 h 460732"/>
              <a:gd name="connsiteX97" fmla="*/ 541090 w 720000"/>
              <a:gd name="connsiteY97" fmla="*/ 255888 h 460732"/>
              <a:gd name="connsiteX98" fmla="*/ 541090 w 720000"/>
              <a:gd name="connsiteY98" fmla="*/ 240941 h 460732"/>
              <a:gd name="connsiteX99" fmla="*/ 518543 w 720000"/>
              <a:gd name="connsiteY99" fmla="*/ 190912 h 460732"/>
              <a:gd name="connsiteX100" fmla="*/ 518543 w 720000"/>
              <a:gd name="connsiteY100" fmla="*/ 178895 h 460732"/>
              <a:gd name="connsiteX101" fmla="*/ 517818 w 720000"/>
              <a:gd name="connsiteY101" fmla="*/ 178914 h 460732"/>
              <a:gd name="connsiteX102" fmla="*/ 507271 w 720000"/>
              <a:gd name="connsiteY102" fmla="*/ 168366 h 460732"/>
              <a:gd name="connsiteX103" fmla="*/ 507271 w 720000"/>
              <a:gd name="connsiteY103" fmla="*/ 145821 h 460732"/>
              <a:gd name="connsiteX104" fmla="*/ 574182 w 720000"/>
              <a:gd name="connsiteY104" fmla="*/ 78910 h 460732"/>
              <a:gd name="connsiteX105" fmla="*/ 112001 w 720000"/>
              <a:gd name="connsiteY105" fmla="*/ 77458 h 460732"/>
              <a:gd name="connsiteX106" fmla="*/ 88730 w 720000"/>
              <a:gd name="connsiteY106" fmla="*/ 100728 h 460732"/>
              <a:gd name="connsiteX107" fmla="*/ 89131 w 720000"/>
              <a:gd name="connsiteY107" fmla="*/ 104874 h 460732"/>
              <a:gd name="connsiteX108" fmla="*/ 112001 w 720000"/>
              <a:gd name="connsiteY108" fmla="*/ 101454 h 460732"/>
              <a:gd name="connsiteX109" fmla="*/ 134904 w 720000"/>
              <a:gd name="connsiteY109" fmla="*/ 104884 h 460732"/>
              <a:gd name="connsiteX110" fmla="*/ 135272 w 720000"/>
              <a:gd name="connsiteY110" fmla="*/ 100728 h 460732"/>
              <a:gd name="connsiteX111" fmla="*/ 112001 w 720000"/>
              <a:gd name="connsiteY111" fmla="*/ 77458 h 460732"/>
              <a:gd name="connsiteX112" fmla="*/ 112001 w 720000"/>
              <a:gd name="connsiteY112" fmla="*/ 56364 h 460732"/>
              <a:gd name="connsiteX113" fmla="*/ 156366 w 720000"/>
              <a:gd name="connsiteY113" fmla="*/ 100728 h 460732"/>
              <a:gd name="connsiteX114" fmla="*/ 154341 w 720000"/>
              <a:gd name="connsiteY114" fmla="*/ 113963 h 460732"/>
              <a:gd name="connsiteX115" fmla="*/ 190185 w 720000"/>
              <a:gd name="connsiteY115" fmla="*/ 179638 h 460732"/>
              <a:gd name="connsiteX116" fmla="*/ 190185 w 720000"/>
              <a:gd name="connsiteY116" fmla="*/ 202188 h 460732"/>
              <a:gd name="connsiteX117" fmla="*/ 156368 w 720000"/>
              <a:gd name="connsiteY117" fmla="*/ 266514 h 460732"/>
              <a:gd name="connsiteX118" fmla="*/ 156368 w 720000"/>
              <a:gd name="connsiteY118" fmla="*/ 289707 h 460732"/>
              <a:gd name="connsiteX119" fmla="*/ 163001 w 720000"/>
              <a:gd name="connsiteY119" fmla="*/ 300438 h 460732"/>
              <a:gd name="connsiteX120" fmla="*/ 173060 w 720000"/>
              <a:gd name="connsiteY120" fmla="*/ 305468 h 460732"/>
              <a:gd name="connsiteX121" fmla="*/ 177776 w 720000"/>
              <a:gd name="connsiteY121" fmla="*/ 319618 h 460732"/>
              <a:gd name="connsiteX122" fmla="*/ 168335 w 720000"/>
              <a:gd name="connsiteY122" fmla="*/ 325450 h 460732"/>
              <a:gd name="connsiteX123" fmla="*/ 163625 w 720000"/>
              <a:gd name="connsiteY123" fmla="*/ 324333 h 460732"/>
              <a:gd name="connsiteX124" fmla="*/ 153566 w 720000"/>
              <a:gd name="connsiteY124" fmla="*/ 319303 h 460732"/>
              <a:gd name="connsiteX125" fmla="*/ 148336 w 720000"/>
              <a:gd name="connsiteY125" fmla="*/ 316037 h 460732"/>
              <a:gd name="connsiteX126" fmla="*/ 122549 w 720000"/>
              <a:gd name="connsiteY126" fmla="*/ 341825 h 460732"/>
              <a:gd name="connsiteX127" fmla="*/ 122549 w 720000"/>
              <a:gd name="connsiteY127" fmla="*/ 450185 h 460732"/>
              <a:gd name="connsiteX128" fmla="*/ 112001 w 720000"/>
              <a:gd name="connsiteY128" fmla="*/ 460732 h 460732"/>
              <a:gd name="connsiteX129" fmla="*/ 101454 w 720000"/>
              <a:gd name="connsiteY129" fmla="*/ 450185 h 460732"/>
              <a:gd name="connsiteX130" fmla="*/ 101454 w 720000"/>
              <a:gd name="connsiteY130" fmla="*/ 341827 h 460732"/>
              <a:gd name="connsiteX131" fmla="*/ 75668 w 720000"/>
              <a:gd name="connsiteY131" fmla="*/ 316039 h 460732"/>
              <a:gd name="connsiteX132" fmla="*/ 70438 w 720000"/>
              <a:gd name="connsiteY132" fmla="*/ 319304 h 460732"/>
              <a:gd name="connsiteX133" fmla="*/ 33958 w 720000"/>
              <a:gd name="connsiteY133" fmla="*/ 337543 h 460732"/>
              <a:gd name="connsiteX134" fmla="*/ 28921 w 720000"/>
              <a:gd name="connsiteY134" fmla="*/ 340949 h 460732"/>
              <a:gd name="connsiteX135" fmla="*/ 29278 w 720000"/>
              <a:gd name="connsiteY135" fmla="*/ 341273 h 460732"/>
              <a:gd name="connsiteX136" fmla="*/ 53191 w 720000"/>
              <a:gd name="connsiteY136" fmla="*/ 365186 h 460732"/>
              <a:gd name="connsiteX137" fmla="*/ 66185 w 720000"/>
              <a:gd name="connsiteY137" fmla="*/ 396557 h 460732"/>
              <a:gd name="connsiteX138" fmla="*/ 66185 w 720000"/>
              <a:gd name="connsiteY138" fmla="*/ 450184 h 460732"/>
              <a:gd name="connsiteX139" fmla="*/ 55638 w 720000"/>
              <a:gd name="connsiteY139" fmla="*/ 460731 h 460732"/>
              <a:gd name="connsiteX140" fmla="*/ 45091 w 720000"/>
              <a:gd name="connsiteY140" fmla="*/ 450184 h 460732"/>
              <a:gd name="connsiteX141" fmla="*/ 45091 w 720000"/>
              <a:gd name="connsiteY141" fmla="*/ 396557 h 460732"/>
              <a:gd name="connsiteX142" fmla="*/ 38275 w 720000"/>
              <a:gd name="connsiteY142" fmla="*/ 380101 h 460732"/>
              <a:gd name="connsiteX143" fmla="*/ 21094 w 720000"/>
              <a:gd name="connsiteY143" fmla="*/ 362919 h 460732"/>
              <a:gd name="connsiteX144" fmla="*/ 21094 w 720000"/>
              <a:gd name="connsiteY144" fmla="*/ 450184 h 460732"/>
              <a:gd name="connsiteX145" fmla="*/ 10547 w 720000"/>
              <a:gd name="connsiteY145" fmla="*/ 460731 h 460732"/>
              <a:gd name="connsiteX146" fmla="*/ 0 w 720000"/>
              <a:gd name="connsiteY146" fmla="*/ 450184 h 460732"/>
              <a:gd name="connsiteX147" fmla="*/ 0 w 720000"/>
              <a:gd name="connsiteY147" fmla="*/ 358357 h 460732"/>
              <a:gd name="connsiteX148" fmla="*/ 24524 w 720000"/>
              <a:gd name="connsiteY148" fmla="*/ 318674 h 460732"/>
              <a:gd name="connsiteX149" fmla="*/ 61003 w 720000"/>
              <a:gd name="connsiteY149" fmla="*/ 300435 h 460732"/>
              <a:gd name="connsiteX150" fmla="*/ 67635 w 720000"/>
              <a:gd name="connsiteY150" fmla="*/ 289703 h 460732"/>
              <a:gd name="connsiteX151" fmla="*/ 67635 w 720000"/>
              <a:gd name="connsiteY151" fmla="*/ 266509 h 460732"/>
              <a:gd name="connsiteX152" fmla="*/ 33818 w 720000"/>
              <a:gd name="connsiteY152" fmla="*/ 202183 h 460732"/>
              <a:gd name="connsiteX153" fmla="*/ 33818 w 720000"/>
              <a:gd name="connsiteY153" fmla="*/ 179638 h 460732"/>
              <a:gd name="connsiteX154" fmla="*/ 69659 w 720000"/>
              <a:gd name="connsiteY154" fmla="*/ 113965 h 460732"/>
              <a:gd name="connsiteX155" fmla="*/ 67636 w 720000"/>
              <a:gd name="connsiteY155" fmla="*/ 100728 h 460732"/>
              <a:gd name="connsiteX156" fmla="*/ 112001 w 720000"/>
              <a:gd name="connsiteY156" fmla="*/ 56364 h 460732"/>
              <a:gd name="connsiteX157" fmla="*/ 348730 w 720000"/>
              <a:gd name="connsiteY157" fmla="*/ 21095 h 460732"/>
              <a:gd name="connsiteX158" fmla="*/ 280367 w 720000"/>
              <a:gd name="connsiteY158" fmla="*/ 89457 h 460732"/>
              <a:gd name="connsiteX159" fmla="*/ 280367 w 720000"/>
              <a:gd name="connsiteY159" fmla="*/ 110319 h 460732"/>
              <a:gd name="connsiteX160" fmla="*/ 280546 w 720000"/>
              <a:gd name="connsiteY160" fmla="*/ 111272 h 460732"/>
              <a:gd name="connsiteX161" fmla="*/ 280826 w 720000"/>
              <a:gd name="connsiteY161" fmla="*/ 111220 h 460732"/>
              <a:gd name="connsiteX162" fmla="*/ 296487 w 720000"/>
              <a:gd name="connsiteY162" fmla="*/ 101869 h 460732"/>
              <a:gd name="connsiteX163" fmla="*/ 311391 w 720000"/>
              <a:gd name="connsiteY163" fmla="*/ 102466 h 460732"/>
              <a:gd name="connsiteX164" fmla="*/ 310794 w 720000"/>
              <a:gd name="connsiteY164" fmla="*/ 117371 h 460732"/>
              <a:gd name="connsiteX165" fmla="*/ 291640 w 720000"/>
              <a:gd name="connsiteY165" fmla="*/ 129805 h 460732"/>
              <a:gd name="connsiteX166" fmla="*/ 291640 w 720000"/>
              <a:gd name="connsiteY166" fmla="*/ 134548 h 460732"/>
              <a:gd name="connsiteX167" fmla="*/ 360003 w 720000"/>
              <a:gd name="connsiteY167" fmla="*/ 202909 h 460732"/>
              <a:gd name="connsiteX168" fmla="*/ 428365 w 720000"/>
              <a:gd name="connsiteY168" fmla="*/ 134547 h 460732"/>
              <a:gd name="connsiteX169" fmla="*/ 428365 w 720000"/>
              <a:gd name="connsiteY169" fmla="*/ 115487 h 460732"/>
              <a:gd name="connsiteX170" fmla="*/ 318726 w 720000"/>
              <a:gd name="connsiteY170" fmla="*/ 85641 h 460732"/>
              <a:gd name="connsiteX171" fmla="*/ 318726 w 720000"/>
              <a:gd name="connsiteY171" fmla="*/ 70726 h 460732"/>
              <a:gd name="connsiteX172" fmla="*/ 333641 w 720000"/>
              <a:gd name="connsiteY172" fmla="*/ 70726 h 460732"/>
              <a:gd name="connsiteX173" fmla="*/ 439162 w 720000"/>
              <a:gd name="connsiteY173" fmla="*/ 92448 h 460732"/>
              <a:gd name="connsiteX174" fmla="*/ 439637 w 720000"/>
              <a:gd name="connsiteY174" fmla="*/ 91756 h 460732"/>
              <a:gd name="connsiteX175" fmla="*/ 439637 w 720000"/>
              <a:gd name="connsiteY175" fmla="*/ 89457 h 460732"/>
              <a:gd name="connsiteX176" fmla="*/ 371275 w 720000"/>
              <a:gd name="connsiteY176" fmla="*/ 21095 h 460732"/>
              <a:gd name="connsiteX177" fmla="*/ 348732 w 720000"/>
              <a:gd name="connsiteY177" fmla="*/ 0 h 460732"/>
              <a:gd name="connsiteX178" fmla="*/ 371277 w 720000"/>
              <a:gd name="connsiteY178" fmla="*/ 0 h 460732"/>
              <a:gd name="connsiteX179" fmla="*/ 460732 w 720000"/>
              <a:gd name="connsiteY179" fmla="*/ 89456 h 460732"/>
              <a:gd name="connsiteX180" fmla="*/ 460732 w 720000"/>
              <a:gd name="connsiteY180" fmla="*/ 91755 h 460732"/>
              <a:gd name="connsiteX181" fmla="*/ 449460 w 720000"/>
              <a:gd name="connsiteY181" fmla="*/ 110856 h 460732"/>
              <a:gd name="connsiteX182" fmla="*/ 449460 w 720000"/>
              <a:gd name="connsiteY182" fmla="*/ 134548 h 460732"/>
              <a:gd name="connsiteX183" fmla="*/ 415640 w 720000"/>
              <a:gd name="connsiteY183" fmla="*/ 204520 h 460732"/>
              <a:gd name="connsiteX184" fmla="*/ 415640 w 720000"/>
              <a:gd name="connsiteY184" fmla="*/ 221350 h 460732"/>
              <a:gd name="connsiteX185" fmla="*/ 422765 w 720000"/>
              <a:gd name="connsiteY185" fmla="*/ 232315 h 460732"/>
              <a:gd name="connsiteX186" fmla="*/ 484052 w 720000"/>
              <a:gd name="connsiteY186" fmla="*/ 259554 h 460732"/>
              <a:gd name="connsiteX187" fmla="*/ 517096 w 720000"/>
              <a:gd name="connsiteY187" fmla="*/ 310396 h 460732"/>
              <a:gd name="connsiteX188" fmla="*/ 517096 w 720000"/>
              <a:gd name="connsiteY188" fmla="*/ 450181 h 460732"/>
              <a:gd name="connsiteX189" fmla="*/ 506550 w 720000"/>
              <a:gd name="connsiteY189" fmla="*/ 460728 h 460732"/>
              <a:gd name="connsiteX190" fmla="*/ 496003 w 720000"/>
              <a:gd name="connsiteY190" fmla="*/ 450181 h 460732"/>
              <a:gd name="connsiteX191" fmla="*/ 496003 w 720000"/>
              <a:gd name="connsiteY191" fmla="*/ 310394 h 460732"/>
              <a:gd name="connsiteX192" fmla="*/ 495789 w 720000"/>
              <a:gd name="connsiteY192" fmla="*/ 306769 h 460732"/>
              <a:gd name="connsiteX193" fmla="*/ 467550 w 720000"/>
              <a:gd name="connsiteY193" fmla="*/ 335008 h 460732"/>
              <a:gd name="connsiteX194" fmla="*/ 460734 w 720000"/>
              <a:gd name="connsiteY194" fmla="*/ 351464 h 460732"/>
              <a:gd name="connsiteX195" fmla="*/ 460734 w 720000"/>
              <a:gd name="connsiteY195" fmla="*/ 450182 h 460732"/>
              <a:gd name="connsiteX196" fmla="*/ 450187 w 720000"/>
              <a:gd name="connsiteY196" fmla="*/ 460729 h 460732"/>
              <a:gd name="connsiteX197" fmla="*/ 439640 w 720000"/>
              <a:gd name="connsiteY197" fmla="*/ 450182 h 460732"/>
              <a:gd name="connsiteX198" fmla="*/ 439640 w 720000"/>
              <a:gd name="connsiteY198" fmla="*/ 351464 h 460732"/>
              <a:gd name="connsiteX199" fmla="*/ 452634 w 720000"/>
              <a:gd name="connsiteY199" fmla="*/ 320093 h 460732"/>
              <a:gd name="connsiteX200" fmla="*/ 486301 w 720000"/>
              <a:gd name="connsiteY200" fmla="*/ 286426 h 460732"/>
              <a:gd name="connsiteX201" fmla="*/ 475488 w 720000"/>
              <a:gd name="connsiteY201" fmla="*/ 278828 h 460732"/>
              <a:gd name="connsiteX202" fmla="*/ 415236 w 720000"/>
              <a:gd name="connsiteY202" fmla="*/ 252050 h 460732"/>
              <a:gd name="connsiteX203" fmla="*/ 370552 w 720000"/>
              <a:gd name="connsiteY203" fmla="*/ 296734 h 460732"/>
              <a:gd name="connsiteX204" fmla="*/ 370552 w 720000"/>
              <a:gd name="connsiteY204" fmla="*/ 450181 h 460732"/>
              <a:gd name="connsiteX205" fmla="*/ 360006 w 720000"/>
              <a:gd name="connsiteY205" fmla="*/ 460728 h 460732"/>
              <a:gd name="connsiteX206" fmla="*/ 349459 w 720000"/>
              <a:gd name="connsiteY206" fmla="*/ 450181 h 460732"/>
              <a:gd name="connsiteX207" fmla="*/ 349459 w 720000"/>
              <a:gd name="connsiteY207" fmla="*/ 296732 h 460732"/>
              <a:gd name="connsiteX208" fmla="*/ 304774 w 720000"/>
              <a:gd name="connsiteY208" fmla="*/ 252049 h 460732"/>
              <a:gd name="connsiteX209" fmla="*/ 244521 w 720000"/>
              <a:gd name="connsiteY209" fmla="*/ 278828 h 460732"/>
              <a:gd name="connsiteX210" fmla="*/ 233708 w 720000"/>
              <a:gd name="connsiteY210" fmla="*/ 286425 h 460732"/>
              <a:gd name="connsiteX211" fmla="*/ 267375 w 720000"/>
              <a:gd name="connsiteY211" fmla="*/ 320093 h 460732"/>
              <a:gd name="connsiteX212" fmla="*/ 280369 w 720000"/>
              <a:gd name="connsiteY212" fmla="*/ 351464 h 460732"/>
              <a:gd name="connsiteX213" fmla="*/ 280369 w 720000"/>
              <a:gd name="connsiteY213" fmla="*/ 450182 h 460732"/>
              <a:gd name="connsiteX214" fmla="*/ 269822 w 720000"/>
              <a:gd name="connsiteY214" fmla="*/ 460729 h 460732"/>
              <a:gd name="connsiteX215" fmla="*/ 259275 w 720000"/>
              <a:gd name="connsiteY215" fmla="*/ 450182 h 460732"/>
              <a:gd name="connsiteX216" fmla="*/ 259275 w 720000"/>
              <a:gd name="connsiteY216" fmla="*/ 351464 h 460732"/>
              <a:gd name="connsiteX217" fmla="*/ 252459 w 720000"/>
              <a:gd name="connsiteY217" fmla="*/ 335008 h 460732"/>
              <a:gd name="connsiteX218" fmla="*/ 224218 w 720000"/>
              <a:gd name="connsiteY218" fmla="*/ 306767 h 460732"/>
              <a:gd name="connsiteX219" fmla="*/ 224005 w 720000"/>
              <a:gd name="connsiteY219" fmla="*/ 310396 h 460732"/>
              <a:gd name="connsiteX220" fmla="*/ 224005 w 720000"/>
              <a:gd name="connsiteY220" fmla="*/ 450181 h 460732"/>
              <a:gd name="connsiteX221" fmla="*/ 213458 w 720000"/>
              <a:gd name="connsiteY221" fmla="*/ 460728 h 460732"/>
              <a:gd name="connsiteX222" fmla="*/ 202911 w 720000"/>
              <a:gd name="connsiteY222" fmla="*/ 450181 h 460732"/>
              <a:gd name="connsiteX223" fmla="*/ 202911 w 720000"/>
              <a:gd name="connsiteY223" fmla="*/ 310394 h 460732"/>
              <a:gd name="connsiteX224" fmla="*/ 235952 w 720000"/>
              <a:gd name="connsiteY224" fmla="*/ 259553 h 460732"/>
              <a:gd name="connsiteX225" fmla="*/ 297239 w 720000"/>
              <a:gd name="connsiteY225" fmla="*/ 232314 h 460732"/>
              <a:gd name="connsiteX226" fmla="*/ 304365 w 720000"/>
              <a:gd name="connsiteY226" fmla="*/ 221349 h 460732"/>
              <a:gd name="connsiteX227" fmla="*/ 304365 w 720000"/>
              <a:gd name="connsiteY227" fmla="*/ 204518 h 460732"/>
              <a:gd name="connsiteX228" fmla="*/ 270547 w 720000"/>
              <a:gd name="connsiteY228" fmla="*/ 134547 h 460732"/>
              <a:gd name="connsiteX229" fmla="*/ 270547 w 720000"/>
              <a:gd name="connsiteY229" fmla="*/ 129889 h 460732"/>
              <a:gd name="connsiteX230" fmla="*/ 267691 w 720000"/>
              <a:gd name="connsiteY230" fmla="*/ 128040 h 460732"/>
              <a:gd name="connsiteX231" fmla="*/ 259275 w 720000"/>
              <a:gd name="connsiteY231" fmla="*/ 110318 h 460732"/>
              <a:gd name="connsiteX232" fmla="*/ 259275 w 720000"/>
              <a:gd name="connsiteY232" fmla="*/ 89456 h 460732"/>
              <a:gd name="connsiteX233" fmla="*/ 348732 w 720000"/>
              <a:gd name="connsiteY233" fmla="*/ 0 h 46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720000" h="460732">
                <a:moveTo>
                  <a:pt x="88730" y="276830"/>
                </a:moveTo>
                <a:lnTo>
                  <a:pt x="88730" y="289704"/>
                </a:lnTo>
                <a:cubicBezTo>
                  <a:pt x="88730" y="292614"/>
                  <a:pt x="88341" y="295449"/>
                  <a:pt x="87629" y="298168"/>
                </a:cubicBezTo>
                <a:lnTo>
                  <a:pt x="112001" y="322540"/>
                </a:lnTo>
                <a:lnTo>
                  <a:pt x="136374" y="298168"/>
                </a:lnTo>
                <a:cubicBezTo>
                  <a:pt x="135662" y="295450"/>
                  <a:pt x="135272" y="292614"/>
                  <a:pt x="135272" y="289704"/>
                </a:cubicBezTo>
                <a:lnTo>
                  <a:pt x="135272" y="276830"/>
                </a:lnTo>
                <a:cubicBezTo>
                  <a:pt x="127919" y="279128"/>
                  <a:pt x="120102" y="280367"/>
                  <a:pt x="112001" y="280367"/>
                </a:cubicBezTo>
                <a:cubicBezTo>
                  <a:pt x="103901" y="280367"/>
                  <a:pt x="96083" y="279128"/>
                  <a:pt x="88730" y="276830"/>
                </a:cubicBezTo>
                <a:close/>
                <a:moveTo>
                  <a:pt x="562184" y="253640"/>
                </a:moveTo>
                <a:lnTo>
                  <a:pt x="562184" y="255886"/>
                </a:lnTo>
                <a:cubicBezTo>
                  <a:pt x="562184" y="258796"/>
                  <a:pt x="561794" y="261631"/>
                  <a:pt x="561083" y="264350"/>
                </a:cubicBezTo>
                <a:lnTo>
                  <a:pt x="585454" y="288722"/>
                </a:lnTo>
                <a:lnTo>
                  <a:pt x="609827" y="264350"/>
                </a:lnTo>
                <a:cubicBezTo>
                  <a:pt x="609114" y="261631"/>
                  <a:pt x="608726" y="258796"/>
                  <a:pt x="608726" y="255886"/>
                </a:cubicBezTo>
                <a:lnTo>
                  <a:pt x="608726" y="253640"/>
                </a:lnTo>
                <a:cubicBezTo>
                  <a:pt x="601475" y="256339"/>
                  <a:pt x="593635" y="257821"/>
                  <a:pt x="585454" y="257821"/>
                </a:cubicBezTo>
                <a:cubicBezTo>
                  <a:pt x="577274" y="257821"/>
                  <a:pt x="569434" y="256339"/>
                  <a:pt x="562184" y="253640"/>
                </a:cubicBezTo>
                <a:close/>
                <a:moveTo>
                  <a:pt x="325458" y="217059"/>
                </a:moveTo>
                <a:lnTo>
                  <a:pt x="325458" y="221350"/>
                </a:lnTo>
                <a:cubicBezTo>
                  <a:pt x="325458" y="227421"/>
                  <a:pt x="323775" y="233225"/>
                  <a:pt x="320794" y="238241"/>
                </a:cubicBezTo>
                <a:lnTo>
                  <a:pt x="360001" y="277450"/>
                </a:lnTo>
                <a:lnTo>
                  <a:pt x="399210" y="238242"/>
                </a:lnTo>
                <a:cubicBezTo>
                  <a:pt x="396228" y="233225"/>
                  <a:pt x="394544" y="227423"/>
                  <a:pt x="394544" y="221350"/>
                </a:cubicBezTo>
                <a:lnTo>
                  <a:pt x="394544" y="217060"/>
                </a:lnTo>
                <a:cubicBezTo>
                  <a:pt x="383910" y="221529"/>
                  <a:pt x="372241" y="224004"/>
                  <a:pt x="360003" y="224004"/>
                </a:cubicBezTo>
                <a:cubicBezTo>
                  <a:pt x="347764" y="224004"/>
                  <a:pt x="336094" y="221528"/>
                  <a:pt x="325458" y="217059"/>
                </a:cubicBezTo>
                <a:close/>
                <a:moveTo>
                  <a:pt x="88802" y="183113"/>
                </a:moveTo>
                <a:cubicBezTo>
                  <a:pt x="75793" y="193576"/>
                  <a:pt x="63322" y="198066"/>
                  <a:pt x="54911" y="199998"/>
                </a:cubicBezTo>
                <a:lnTo>
                  <a:pt x="54911" y="202183"/>
                </a:lnTo>
                <a:cubicBezTo>
                  <a:pt x="54911" y="233662"/>
                  <a:pt x="80522" y="259273"/>
                  <a:pt x="112001" y="259273"/>
                </a:cubicBezTo>
                <a:cubicBezTo>
                  <a:pt x="142427" y="259273"/>
                  <a:pt x="167366" y="235347"/>
                  <a:pt x="169001" y="205321"/>
                </a:cubicBezTo>
                <a:cubicBezTo>
                  <a:pt x="161817" y="207017"/>
                  <a:pt x="155020" y="207755"/>
                  <a:pt x="148668" y="207755"/>
                </a:cubicBezTo>
                <a:cubicBezTo>
                  <a:pt x="131954" y="207755"/>
                  <a:pt x="118268" y="202756"/>
                  <a:pt x="108360" y="197351"/>
                </a:cubicBezTo>
                <a:cubicBezTo>
                  <a:pt x="99983" y="192783"/>
                  <a:pt x="93405" y="187456"/>
                  <a:pt x="88802" y="183113"/>
                </a:cubicBezTo>
                <a:close/>
                <a:moveTo>
                  <a:pt x="564389" y="158802"/>
                </a:moveTo>
                <a:cubicBezTo>
                  <a:pt x="555631" y="166263"/>
                  <a:pt x="547024" y="170956"/>
                  <a:pt x="539637" y="173908"/>
                </a:cubicBezTo>
                <a:lnTo>
                  <a:pt x="539637" y="190912"/>
                </a:lnTo>
                <a:cubicBezTo>
                  <a:pt x="539637" y="216176"/>
                  <a:pt x="560191" y="236729"/>
                  <a:pt x="585454" y="236729"/>
                </a:cubicBezTo>
                <a:cubicBezTo>
                  <a:pt x="610719" y="236729"/>
                  <a:pt x="631272" y="216175"/>
                  <a:pt x="631272" y="190912"/>
                </a:cubicBezTo>
                <a:lnTo>
                  <a:pt x="631272" y="177817"/>
                </a:lnTo>
                <a:cubicBezTo>
                  <a:pt x="598637" y="174525"/>
                  <a:pt x="575464" y="164565"/>
                  <a:pt x="564389" y="158802"/>
                </a:cubicBezTo>
                <a:close/>
                <a:moveTo>
                  <a:pt x="112001" y="122549"/>
                </a:moveTo>
                <a:cubicBezTo>
                  <a:pt x="81013" y="122549"/>
                  <a:pt x="55730" y="147371"/>
                  <a:pt x="54949" y="178177"/>
                </a:cubicBezTo>
                <a:cubicBezTo>
                  <a:pt x="62070" y="175833"/>
                  <a:pt x="71931" y="170977"/>
                  <a:pt x="81998" y="160910"/>
                </a:cubicBezTo>
                <a:cubicBezTo>
                  <a:pt x="84160" y="158747"/>
                  <a:pt x="87155" y="157632"/>
                  <a:pt x="90204" y="157846"/>
                </a:cubicBezTo>
                <a:cubicBezTo>
                  <a:pt x="93253" y="158063"/>
                  <a:pt x="96058" y="159594"/>
                  <a:pt x="97893" y="162039"/>
                </a:cubicBezTo>
                <a:cubicBezTo>
                  <a:pt x="99011" y="163503"/>
                  <a:pt x="125181" y="196906"/>
                  <a:pt x="169091" y="183462"/>
                </a:cubicBezTo>
                <a:lnTo>
                  <a:pt x="169091" y="179640"/>
                </a:lnTo>
                <a:cubicBezTo>
                  <a:pt x="169091" y="148160"/>
                  <a:pt x="143481" y="122549"/>
                  <a:pt x="112001" y="122549"/>
                </a:cubicBezTo>
                <a:close/>
                <a:moveTo>
                  <a:pt x="574182" y="100002"/>
                </a:moveTo>
                <a:cubicBezTo>
                  <a:pt x="548918" y="100002"/>
                  <a:pt x="528365" y="120556"/>
                  <a:pt x="528365" y="145819"/>
                </a:cubicBezTo>
                <a:lnTo>
                  <a:pt x="528363" y="145819"/>
                </a:lnTo>
                <a:lnTo>
                  <a:pt x="528363" y="155649"/>
                </a:lnTo>
                <a:cubicBezTo>
                  <a:pt x="535472" y="153310"/>
                  <a:pt x="545359" y="148453"/>
                  <a:pt x="555451" y="138362"/>
                </a:cubicBezTo>
                <a:cubicBezTo>
                  <a:pt x="557490" y="136324"/>
                  <a:pt x="560190" y="135273"/>
                  <a:pt x="562912" y="135273"/>
                </a:cubicBezTo>
                <a:cubicBezTo>
                  <a:pt x="564938" y="135273"/>
                  <a:pt x="566975" y="135855"/>
                  <a:pt x="568759" y="137044"/>
                </a:cubicBezTo>
                <a:cubicBezTo>
                  <a:pt x="569028" y="137220"/>
                  <a:pt x="596697" y="155061"/>
                  <a:pt x="642545" y="157535"/>
                </a:cubicBezTo>
                <a:lnTo>
                  <a:pt x="642545" y="145819"/>
                </a:lnTo>
                <a:cubicBezTo>
                  <a:pt x="642545" y="120556"/>
                  <a:pt x="621991" y="100002"/>
                  <a:pt x="596728" y="100002"/>
                </a:cubicBezTo>
                <a:close/>
                <a:moveTo>
                  <a:pt x="574182" y="78910"/>
                </a:moveTo>
                <a:lnTo>
                  <a:pt x="596728" y="78910"/>
                </a:lnTo>
                <a:cubicBezTo>
                  <a:pt x="633622" y="78910"/>
                  <a:pt x="663639" y="108926"/>
                  <a:pt x="663639" y="145821"/>
                </a:cubicBezTo>
                <a:lnTo>
                  <a:pt x="663639" y="168366"/>
                </a:lnTo>
                <a:cubicBezTo>
                  <a:pt x="663639" y="174190"/>
                  <a:pt x="658916" y="178914"/>
                  <a:pt x="653092" y="178914"/>
                </a:cubicBezTo>
                <a:cubicBezTo>
                  <a:pt x="652848" y="178914"/>
                  <a:pt x="652609" y="178907"/>
                  <a:pt x="652366" y="178907"/>
                </a:cubicBezTo>
                <a:lnTo>
                  <a:pt x="652366" y="190912"/>
                </a:lnTo>
                <a:cubicBezTo>
                  <a:pt x="652366" y="210796"/>
                  <a:pt x="643637" y="228672"/>
                  <a:pt x="629821" y="240939"/>
                </a:cubicBezTo>
                <a:lnTo>
                  <a:pt x="629821" y="255886"/>
                </a:lnTo>
                <a:cubicBezTo>
                  <a:pt x="629821" y="260459"/>
                  <a:pt x="632362" y="264571"/>
                  <a:pt x="636453" y="266617"/>
                </a:cubicBezTo>
                <a:lnTo>
                  <a:pt x="695477" y="296130"/>
                </a:lnTo>
                <a:cubicBezTo>
                  <a:pt x="710604" y="303694"/>
                  <a:pt x="720001" y="318899"/>
                  <a:pt x="720000" y="335810"/>
                </a:cubicBezTo>
                <a:lnTo>
                  <a:pt x="720000" y="450182"/>
                </a:lnTo>
                <a:cubicBezTo>
                  <a:pt x="720000" y="456007"/>
                  <a:pt x="715277" y="460729"/>
                  <a:pt x="709453" y="460729"/>
                </a:cubicBezTo>
                <a:cubicBezTo>
                  <a:pt x="703628" y="460729"/>
                  <a:pt x="698906" y="456007"/>
                  <a:pt x="698906" y="450182"/>
                </a:cubicBezTo>
                <a:lnTo>
                  <a:pt x="698906" y="335810"/>
                </a:lnTo>
                <a:cubicBezTo>
                  <a:pt x="698906" y="333769"/>
                  <a:pt x="698633" y="331779"/>
                  <a:pt x="698135" y="329870"/>
                </a:cubicBezTo>
                <a:lnTo>
                  <a:pt x="681726" y="346280"/>
                </a:lnTo>
                <a:cubicBezTo>
                  <a:pt x="677330" y="350676"/>
                  <a:pt x="674910" y="356520"/>
                  <a:pt x="674910" y="362736"/>
                </a:cubicBezTo>
                <a:lnTo>
                  <a:pt x="674910" y="450182"/>
                </a:lnTo>
                <a:cubicBezTo>
                  <a:pt x="674910" y="456007"/>
                  <a:pt x="670187" y="460729"/>
                  <a:pt x="664363" y="460729"/>
                </a:cubicBezTo>
                <a:cubicBezTo>
                  <a:pt x="658538" y="460729"/>
                  <a:pt x="653816" y="456007"/>
                  <a:pt x="653816" y="450182"/>
                </a:cubicBezTo>
                <a:lnTo>
                  <a:pt x="653816" y="362736"/>
                </a:lnTo>
                <a:cubicBezTo>
                  <a:pt x="653816" y="350885"/>
                  <a:pt x="658431" y="339745"/>
                  <a:pt x="666810" y="331365"/>
                </a:cubicBezTo>
                <a:lnTo>
                  <a:pt x="684133" y="314042"/>
                </a:lnTo>
                <a:lnTo>
                  <a:pt x="627018" y="285484"/>
                </a:lnTo>
                <a:cubicBezTo>
                  <a:pt x="625149" y="284550"/>
                  <a:pt x="623411" y="283446"/>
                  <a:pt x="621789" y="282218"/>
                </a:cubicBezTo>
                <a:lnTo>
                  <a:pt x="596002" y="308006"/>
                </a:lnTo>
                <a:lnTo>
                  <a:pt x="596002" y="450185"/>
                </a:lnTo>
                <a:cubicBezTo>
                  <a:pt x="596002" y="456010"/>
                  <a:pt x="591280" y="460732"/>
                  <a:pt x="585454" y="460732"/>
                </a:cubicBezTo>
                <a:cubicBezTo>
                  <a:pt x="579630" y="460732"/>
                  <a:pt x="574907" y="456010"/>
                  <a:pt x="574907" y="450185"/>
                </a:cubicBezTo>
                <a:lnTo>
                  <a:pt x="574907" y="308009"/>
                </a:lnTo>
                <a:lnTo>
                  <a:pt x="549120" y="282221"/>
                </a:lnTo>
                <a:cubicBezTo>
                  <a:pt x="547498" y="283447"/>
                  <a:pt x="545759" y="284551"/>
                  <a:pt x="543890" y="285486"/>
                </a:cubicBezTo>
                <a:cubicBezTo>
                  <a:pt x="542375" y="286243"/>
                  <a:pt x="540766" y="286601"/>
                  <a:pt x="539182" y="286601"/>
                </a:cubicBezTo>
                <a:cubicBezTo>
                  <a:pt x="535313" y="286601"/>
                  <a:pt x="531588" y="284464"/>
                  <a:pt x="529740" y="280768"/>
                </a:cubicBezTo>
                <a:cubicBezTo>
                  <a:pt x="527134" y="275558"/>
                  <a:pt x="529246" y="269223"/>
                  <a:pt x="534457" y="266619"/>
                </a:cubicBezTo>
                <a:cubicBezTo>
                  <a:pt x="538549" y="264574"/>
                  <a:pt x="541090" y="260462"/>
                  <a:pt x="541090" y="255888"/>
                </a:cubicBezTo>
                <a:lnTo>
                  <a:pt x="541090" y="240941"/>
                </a:lnTo>
                <a:cubicBezTo>
                  <a:pt x="527273" y="228674"/>
                  <a:pt x="518543" y="210798"/>
                  <a:pt x="518543" y="190912"/>
                </a:cubicBezTo>
                <a:lnTo>
                  <a:pt x="518543" y="178895"/>
                </a:lnTo>
                <a:cubicBezTo>
                  <a:pt x="518158" y="178911"/>
                  <a:pt x="517905" y="178914"/>
                  <a:pt x="517818" y="178914"/>
                </a:cubicBezTo>
                <a:cubicBezTo>
                  <a:pt x="511993" y="178914"/>
                  <a:pt x="507271" y="174190"/>
                  <a:pt x="507271" y="168366"/>
                </a:cubicBezTo>
                <a:lnTo>
                  <a:pt x="507271" y="145821"/>
                </a:lnTo>
                <a:cubicBezTo>
                  <a:pt x="507271" y="108926"/>
                  <a:pt x="537287" y="78910"/>
                  <a:pt x="574182" y="78910"/>
                </a:cubicBezTo>
                <a:close/>
                <a:moveTo>
                  <a:pt x="112001" y="77458"/>
                </a:moveTo>
                <a:cubicBezTo>
                  <a:pt x="99169" y="77458"/>
                  <a:pt x="88730" y="87896"/>
                  <a:pt x="88730" y="100728"/>
                </a:cubicBezTo>
                <a:cubicBezTo>
                  <a:pt x="88730" y="102139"/>
                  <a:pt x="88888" y="103517"/>
                  <a:pt x="89131" y="104874"/>
                </a:cubicBezTo>
                <a:cubicBezTo>
                  <a:pt x="96368" y="102655"/>
                  <a:pt x="104046" y="101454"/>
                  <a:pt x="112001" y="101454"/>
                </a:cubicBezTo>
                <a:cubicBezTo>
                  <a:pt x="119968" y="101454"/>
                  <a:pt x="127656" y="102659"/>
                  <a:pt x="134904" y="104884"/>
                </a:cubicBezTo>
                <a:cubicBezTo>
                  <a:pt x="135146" y="103527"/>
                  <a:pt x="135272" y="102142"/>
                  <a:pt x="135272" y="100728"/>
                </a:cubicBezTo>
                <a:cubicBezTo>
                  <a:pt x="135272" y="87898"/>
                  <a:pt x="124834" y="77458"/>
                  <a:pt x="112001" y="77458"/>
                </a:cubicBezTo>
                <a:close/>
                <a:moveTo>
                  <a:pt x="112001" y="56364"/>
                </a:moveTo>
                <a:cubicBezTo>
                  <a:pt x="136465" y="56364"/>
                  <a:pt x="156366" y="76265"/>
                  <a:pt x="156366" y="100728"/>
                </a:cubicBezTo>
                <a:cubicBezTo>
                  <a:pt x="156366" y="105224"/>
                  <a:pt x="155671" y="109695"/>
                  <a:pt x="154341" y="113963"/>
                </a:cubicBezTo>
                <a:cubicBezTo>
                  <a:pt x="175886" y="127901"/>
                  <a:pt x="190185" y="152123"/>
                  <a:pt x="190185" y="179638"/>
                </a:cubicBezTo>
                <a:lnTo>
                  <a:pt x="190185" y="202188"/>
                </a:lnTo>
                <a:cubicBezTo>
                  <a:pt x="190185" y="228830"/>
                  <a:pt x="176779" y="252392"/>
                  <a:pt x="156368" y="266514"/>
                </a:cubicBezTo>
                <a:lnTo>
                  <a:pt x="156368" y="289707"/>
                </a:lnTo>
                <a:cubicBezTo>
                  <a:pt x="156368" y="294280"/>
                  <a:pt x="158909" y="298392"/>
                  <a:pt x="163001" y="300438"/>
                </a:cubicBezTo>
                <a:lnTo>
                  <a:pt x="173060" y="305468"/>
                </a:lnTo>
                <a:cubicBezTo>
                  <a:pt x="178270" y="308072"/>
                  <a:pt x="180382" y="314408"/>
                  <a:pt x="177776" y="319618"/>
                </a:cubicBezTo>
                <a:cubicBezTo>
                  <a:pt x="175929" y="323312"/>
                  <a:pt x="172203" y="325450"/>
                  <a:pt x="168335" y="325450"/>
                </a:cubicBezTo>
                <a:cubicBezTo>
                  <a:pt x="166749" y="325450"/>
                  <a:pt x="165140" y="325091"/>
                  <a:pt x="163625" y="324333"/>
                </a:cubicBezTo>
                <a:lnTo>
                  <a:pt x="153566" y="319303"/>
                </a:lnTo>
                <a:cubicBezTo>
                  <a:pt x="151697" y="318369"/>
                  <a:pt x="149959" y="317265"/>
                  <a:pt x="148336" y="316037"/>
                </a:cubicBezTo>
                <a:lnTo>
                  <a:pt x="122549" y="341825"/>
                </a:lnTo>
                <a:lnTo>
                  <a:pt x="122549" y="450185"/>
                </a:lnTo>
                <a:cubicBezTo>
                  <a:pt x="122549" y="456010"/>
                  <a:pt x="117825" y="460732"/>
                  <a:pt x="112001" y="460732"/>
                </a:cubicBezTo>
                <a:cubicBezTo>
                  <a:pt x="106176" y="460732"/>
                  <a:pt x="101454" y="456010"/>
                  <a:pt x="101454" y="450185"/>
                </a:cubicBezTo>
                <a:lnTo>
                  <a:pt x="101454" y="341827"/>
                </a:lnTo>
                <a:lnTo>
                  <a:pt x="75668" y="316039"/>
                </a:lnTo>
                <a:cubicBezTo>
                  <a:pt x="74046" y="317265"/>
                  <a:pt x="72307" y="318369"/>
                  <a:pt x="70438" y="319304"/>
                </a:cubicBezTo>
                <a:lnTo>
                  <a:pt x="33958" y="337543"/>
                </a:lnTo>
                <a:cubicBezTo>
                  <a:pt x="32105" y="338471"/>
                  <a:pt x="30421" y="339625"/>
                  <a:pt x="28921" y="340949"/>
                </a:cubicBezTo>
                <a:cubicBezTo>
                  <a:pt x="29039" y="341058"/>
                  <a:pt x="29163" y="341157"/>
                  <a:pt x="29278" y="341273"/>
                </a:cubicBezTo>
                <a:lnTo>
                  <a:pt x="53191" y="365186"/>
                </a:lnTo>
                <a:cubicBezTo>
                  <a:pt x="61570" y="373566"/>
                  <a:pt x="66185" y="384706"/>
                  <a:pt x="66185" y="396557"/>
                </a:cubicBezTo>
                <a:lnTo>
                  <a:pt x="66185" y="450184"/>
                </a:lnTo>
                <a:cubicBezTo>
                  <a:pt x="66185" y="456009"/>
                  <a:pt x="61463" y="460731"/>
                  <a:pt x="55638" y="460731"/>
                </a:cubicBezTo>
                <a:cubicBezTo>
                  <a:pt x="49814" y="460731"/>
                  <a:pt x="45091" y="456009"/>
                  <a:pt x="45091" y="450184"/>
                </a:cubicBezTo>
                <a:lnTo>
                  <a:pt x="45091" y="396557"/>
                </a:lnTo>
                <a:cubicBezTo>
                  <a:pt x="45091" y="390340"/>
                  <a:pt x="42670" y="384497"/>
                  <a:pt x="38275" y="380101"/>
                </a:cubicBezTo>
                <a:lnTo>
                  <a:pt x="21094" y="362919"/>
                </a:lnTo>
                <a:lnTo>
                  <a:pt x="21094" y="450184"/>
                </a:lnTo>
                <a:cubicBezTo>
                  <a:pt x="21094" y="456009"/>
                  <a:pt x="16372" y="460731"/>
                  <a:pt x="10547" y="460731"/>
                </a:cubicBezTo>
                <a:cubicBezTo>
                  <a:pt x="4722" y="460731"/>
                  <a:pt x="0" y="456009"/>
                  <a:pt x="0" y="450184"/>
                </a:cubicBezTo>
                <a:lnTo>
                  <a:pt x="0" y="358357"/>
                </a:lnTo>
                <a:cubicBezTo>
                  <a:pt x="0" y="341444"/>
                  <a:pt x="9397" y="326240"/>
                  <a:pt x="24524" y="318674"/>
                </a:cubicBezTo>
                <a:lnTo>
                  <a:pt x="61003" y="300435"/>
                </a:lnTo>
                <a:cubicBezTo>
                  <a:pt x="65094" y="298389"/>
                  <a:pt x="67635" y="294277"/>
                  <a:pt x="67635" y="289703"/>
                </a:cubicBezTo>
                <a:lnTo>
                  <a:pt x="67635" y="266509"/>
                </a:lnTo>
                <a:cubicBezTo>
                  <a:pt x="47223" y="252388"/>
                  <a:pt x="33818" y="228828"/>
                  <a:pt x="33818" y="202183"/>
                </a:cubicBezTo>
                <a:lnTo>
                  <a:pt x="33818" y="179638"/>
                </a:lnTo>
                <a:cubicBezTo>
                  <a:pt x="33818" y="152124"/>
                  <a:pt x="48115" y="127903"/>
                  <a:pt x="69659" y="113965"/>
                </a:cubicBezTo>
                <a:cubicBezTo>
                  <a:pt x="68325" y="109707"/>
                  <a:pt x="67636" y="105280"/>
                  <a:pt x="67636" y="100728"/>
                </a:cubicBezTo>
                <a:cubicBezTo>
                  <a:pt x="67636" y="76267"/>
                  <a:pt x="87538" y="56364"/>
                  <a:pt x="112001" y="56364"/>
                </a:cubicBezTo>
                <a:close/>
                <a:moveTo>
                  <a:pt x="348730" y="21095"/>
                </a:moveTo>
                <a:cubicBezTo>
                  <a:pt x="311035" y="21095"/>
                  <a:pt x="280367" y="51763"/>
                  <a:pt x="280367" y="89457"/>
                </a:cubicBezTo>
                <a:lnTo>
                  <a:pt x="280367" y="110319"/>
                </a:lnTo>
                <a:cubicBezTo>
                  <a:pt x="280367" y="110815"/>
                  <a:pt x="280470" y="111125"/>
                  <a:pt x="280546" y="111272"/>
                </a:cubicBezTo>
                <a:cubicBezTo>
                  <a:pt x="280611" y="111267"/>
                  <a:pt x="280702" y="111253"/>
                  <a:pt x="280826" y="111220"/>
                </a:cubicBezTo>
                <a:cubicBezTo>
                  <a:pt x="285942" y="109884"/>
                  <a:pt x="291212" y="106739"/>
                  <a:pt x="296487" y="101869"/>
                </a:cubicBezTo>
                <a:cubicBezTo>
                  <a:pt x="300769" y="97919"/>
                  <a:pt x="307440" y="98187"/>
                  <a:pt x="311391" y="102466"/>
                </a:cubicBezTo>
                <a:cubicBezTo>
                  <a:pt x="315342" y="106747"/>
                  <a:pt x="315073" y="113420"/>
                  <a:pt x="310794" y="117371"/>
                </a:cubicBezTo>
                <a:cubicBezTo>
                  <a:pt x="304645" y="123045"/>
                  <a:pt x="298221" y="127196"/>
                  <a:pt x="291640" y="129805"/>
                </a:cubicBezTo>
                <a:lnTo>
                  <a:pt x="291640" y="134548"/>
                </a:lnTo>
                <a:cubicBezTo>
                  <a:pt x="291640" y="172243"/>
                  <a:pt x="322308" y="202910"/>
                  <a:pt x="360003" y="202909"/>
                </a:cubicBezTo>
                <a:cubicBezTo>
                  <a:pt x="397697" y="202909"/>
                  <a:pt x="428365" y="172241"/>
                  <a:pt x="428365" y="134547"/>
                </a:cubicBezTo>
                <a:lnTo>
                  <a:pt x="428365" y="115487"/>
                </a:lnTo>
                <a:cubicBezTo>
                  <a:pt x="399270" y="118984"/>
                  <a:pt x="351478" y="118393"/>
                  <a:pt x="318726" y="85641"/>
                </a:cubicBezTo>
                <a:cubicBezTo>
                  <a:pt x="314607" y="81523"/>
                  <a:pt x="314607" y="74845"/>
                  <a:pt x="318726" y="70726"/>
                </a:cubicBezTo>
                <a:cubicBezTo>
                  <a:pt x="322844" y="66607"/>
                  <a:pt x="329522" y="66607"/>
                  <a:pt x="333641" y="70726"/>
                </a:cubicBezTo>
                <a:cubicBezTo>
                  <a:pt x="344329" y="81413"/>
                  <a:pt x="376006" y="104922"/>
                  <a:pt x="439162" y="92448"/>
                </a:cubicBezTo>
                <a:cubicBezTo>
                  <a:pt x="439432" y="92395"/>
                  <a:pt x="439637" y="92098"/>
                  <a:pt x="439637" y="91756"/>
                </a:cubicBezTo>
                <a:lnTo>
                  <a:pt x="439637" y="89457"/>
                </a:lnTo>
                <a:cubicBezTo>
                  <a:pt x="439637" y="51763"/>
                  <a:pt x="408971" y="21095"/>
                  <a:pt x="371275" y="21095"/>
                </a:cubicBezTo>
                <a:close/>
                <a:moveTo>
                  <a:pt x="348732" y="0"/>
                </a:moveTo>
                <a:lnTo>
                  <a:pt x="371277" y="0"/>
                </a:lnTo>
                <a:cubicBezTo>
                  <a:pt x="420602" y="0"/>
                  <a:pt x="460732" y="40130"/>
                  <a:pt x="460732" y="89456"/>
                </a:cubicBezTo>
                <a:lnTo>
                  <a:pt x="460732" y="91755"/>
                </a:lnTo>
                <a:cubicBezTo>
                  <a:pt x="460732" y="99866"/>
                  <a:pt x="456242" y="107108"/>
                  <a:pt x="449460" y="110856"/>
                </a:cubicBezTo>
                <a:lnTo>
                  <a:pt x="449460" y="134548"/>
                </a:lnTo>
                <a:cubicBezTo>
                  <a:pt x="449460" y="162856"/>
                  <a:pt x="436227" y="188116"/>
                  <a:pt x="415640" y="204520"/>
                </a:cubicBezTo>
                <a:lnTo>
                  <a:pt x="415640" y="221350"/>
                </a:lnTo>
                <a:cubicBezTo>
                  <a:pt x="415640" y="226087"/>
                  <a:pt x="418435" y="230391"/>
                  <a:pt x="422765" y="232315"/>
                </a:cubicBezTo>
                <a:lnTo>
                  <a:pt x="484052" y="259554"/>
                </a:lnTo>
                <a:cubicBezTo>
                  <a:pt x="504124" y="268474"/>
                  <a:pt x="517092" y="288431"/>
                  <a:pt x="517096" y="310396"/>
                </a:cubicBezTo>
                <a:lnTo>
                  <a:pt x="517096" y="450181"/>
                </a:lnTo>
                <a:cubicBezTo>
                  <a:pt x="517096" y="456006"/>
                  <a:pt x="512374" y="460728"/>
                  <a:pt x="506550" y="460728"/>
                </a:cubicBezTo>
                <a:cubicBezTo>
                  <a:pt x="500725" y="460728"/>
                  <a:pt x="496003" y="456006"/>
                  <a:pt x="496003" y="450181"/>
                </a:cubicBezTo>
                <a:lnTo>
                  <a:pt x="496003" y="310394"/>
                </a:lnTo>
                <a:cubicBezTo>
                  <a:pt x="496003" y="309172"/>
                  <a:pt x="495915" y="307967"/>
                  <a:pt x="495789" y="306769"/>
                </a:cubicBezTo>
                <a:lnTo>
                  <a:pt x="467550" y="335008"/>
                </a:lnTo>
                <a:cubicBezTo>
                  <a:pt x="463154" y="339404"/>
                  <a:pt x="460734" y="345248"/>
                  <a:pt x="460734" y="351464"/>
                </a:cubicBezTo>
                <a:lnTo>
                  <a:pt x="460734" y="450182"/>
                </a:lnTo>
                <a:cubicBezTo>
                  <a:pt x="460734" y="456007"/>
                  <a:pt x="456012" y="460729"/>
                  <a:pt x="450187" y="460729"/>
                </a:cubicBezTo>
                <a:cubicBezTo>
                  <a:pt x="444362" y="460729"/>
                  <a:pt x="439640" y="456007"/>
                  <a:pt x="439640" y="450182"/>
                </a:cubicBezTo>
                <a:lnTo>
                  <a:pt x="439640" y="351464"/>
                </a:lnTo>
                <a:cubicBezTo>
                  <a:pt x="439640" y="339613"/>
                  <a:pt x="444254" y="328473"/>
                  <a:pt x="452634" y="320093"/>
                </a:cubicBezTo>
                <a:lnTo>
                  <a:pt x="486301" y="286426"/>
                </a:lnTo>
                <a:cubicBezTo>
                  <a:pt x="483268" y="283277"/>
                  <a:pt x="479628" y="280669"/>
                  <a:pt x="475488" y="278828"/>
                </a:cubicBezTo>
                <a:lnTo>
                  <a:pt x="415236" y="252050"/>
                </a:lnTo>
                <a:lnTo>
                  <a:pt x="370552" y="296734"/>
                </a:lnTo>
                <a:lnTo>
                  <a:pt x="370552" y="450181"/>
                </a:lnTo>
                <a:cubicBezTo>
                  <a:pt x="370552" y="456006"/>
                  <a:pt x="365830" y="460728"/>
                  <a:pt x="360006" y="460728"/>
                </a:cubicBezTo>
                <a:cubicBezTo>
                  <a:pt x="354181" y="460728"/>
                  <a:pt x="349459" y="456006"/>
                  <a:pt x="349459" y="450181"/>
                </a:cubicBezTo>
                <a:lnTo>
                  <a:pt x="349459" y="296732"/>
                </a:lnTo>
                <a:lnTo>
                  <a:pt x="304774" y="252049"/>
                </a:lnTo>
                <a:lnTo>
                  <a:pt x="244521" y="278828"/>
                </a:lnTo>
                <a:cubicBezTo>
                  <a:pt x="240381" y="280669"/>
                  <a:pt x="236741" y="283277"/>
                  <a:pt x="233708" y="286425"/>
                </a:cubicBezTo>
                <a:lnTo>
                  <a:pt x="267375" y="320093"/>
                </a:lnTo>
                <a:cubicBezTo>
                  <a:pt x="275755" y="328473"/>
                  <a:pt x="280369" y="339613"/>
                  <a:pt x="280369" y="351464"/>
                </a:cubicBezTo>
                <a:lnTo>
                  <a:pt x="280369" y="450182"/>
                </a:lnTo>
                <a:cubicBezTo>
                  <a:pt x="280369" y="456007"/>
                  <a:pt x="275646" y="460729"/>
                  <a:pt x="269822" y="460729"/>
                </a:cubicBezTo>
                <a:cubicBezTo>
                  <a:pt x="263997" y="460729"/>
                  <a:pt x="259275" y="456007"/>
                  <a:pt x="259275" y="450182"/>
                </a:cubicBezTo>
                <a:lnTo>
                  <a:pt x="259275" y="351464"/>
                </a:lnTo>
                <a:cubicBezTo>
                  <a:pt x="259275" y="345247"/>
                  <a:pt x="256853" y="339404"/>
                  <a:pt x="252459" y="335008"/>
                </a:cubicBezTo>
                <a:lnTo>
                  <a:pt x="224218" y="306767"/>
                </a:lnTo>
                <a:cubicBezTo>
                  <a:pt x="224092" y="307966"/>
                  <a:pt x="224005" y="309174"/>
                  <a:pt x="224005" y="310396"/>
                </a:cubicBezTo>
                <a:lnTo>
                  <a:pt x="224005" y="450181"/>
                </a:lnTo>
                <a:cubicBezTo>
                  <a:pt x="224005" y="456006"/>
                  <a:pt x="219283" y="460728"/>
                  <a:pt x="213458" y="460728"/>
                </a:cubicBezTo>
                <a:cubicBezTo>
                  <a:pt x="207633" y="460728"/>
                  <a:pt x="202911" y="456006"/>
                  <a:pt x="202911" y="450181"/>
                </a:cubicBezTo>
                <a:lnTo>
                  <a:pt x="202911" y="310394"/>
                </a:lnTo>
                <a:cubicBezTo>
                  <a:pt x="202911" y="288430"/>
                  <a:pt x="215881" y="268472"/>
                  <a:pt x="235952" y="259553"/>
                </a:cubicBezTo>
                <a:lnTo>
                  <a:pt x="297239" y="232314"/>
                </a:lnTo>
                <a:cubicBezTo>
                  <a:pt x="301568" y="230390"/>
                  <a:pt x="304365" y="226085"/>
                  <a:pt x="304365" y="221349"/>
                </a:cubicBezTo>
                <a:lnTo>
                  <a:pt x="304365" y="204518"/>
                </a:lnTo>
                <a:cubicBezTo>
                  <a:pt x="283779" y="188115"/>
                  <a:pt x="270547" y="162855"/>
                  <a:pt x="270547" y="134547"/>
                </a:cubicBezTo>
                <a:lnTo>
                  <a:pt x="270547" y="129889"/>
                </a:lnTo>
                <a:cubicBezTo>
                  <a:pt x="269553" y="129356"/>
                  <a:pt x="268598" y="128740"/>
                  <a:pt x="267691" y="128040"/>
                </a:cubicBezTo>
                <a:cubicBezTo>
                  <a:pt x="262343" y="123907"/>
                  <a:pt x="259275" y="117448"/>
                  <a:pt x="259275" y="110318"/>
                </a:cubicBezTo>
                <a:lnTo>
                  <a:pt x="259275" y="89456"/>
                </a:lnTo>
                <a:cubicBezTo>
                  <a:pt x="259275" y="40130"/>
                  <a:pt x="299405" y="0"/>
                  <a:pt x="348732" y="0"/>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8" name="Объект 2">
            <a:extLst>
              <a:ext uri="{FF2B5EF4-FFF2-40B4-BE49-F238E27FC236}">
                <a16:creationId xmlns:a16="http://schemas.microsoft.com/office/drawing/2014/main" id="{EC919953-758A-4A5D-94AE-EE8A8D3499C2}"/>
              </a:ext>
            </a:extLst>
          </p:cNvPr>
          <p:cNvSpPr txBox="1">
            <a:spLocks/>
          </p:cNvSpPr>
          <p:nvPr/>
        </p:nvSpPr>
        <p:spPr>
          <a:xfrm>
            <a:off x="2519828" y="4111353"/>
            <a:ext cx="8820720"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600"/>
              </a:spcAft>
              <a:buNone/>
            </a:pPr>
            <a:r>
              <a:rPr lang="ru-RU" sz="2000" b="1" dirty="0"/>
              <a:t>Его применение важно отслеживать тем, кто поставляет батареи, аккумуляторы, электродвигатели, генераторы, трансформаторы, провода и многое другое. </a:t>
            </a:r>
            <a:endParaRPr lang="ru-RU" dirty="0">
              <a:solidFill>
                <a:schemeClr val="accent6"/>
              </a:solidFill>
            </a:endParaRPr>
          </a:p>
        </p:txBody>
      </p:sp>
    </p:spTree>
    <p:extLst>
      <p:ext uri="{BB962C8B-B14F-4D97-AF65-F5344CB8AC3E}">
        <p14:creationId xmlns:p14="http://schemas.microsoft.com/office/powerpoint/2010/main" val="20692526"/>
      </p:ext>
    </p:extLst>
  </p:cSld>
  <p:clrMapOvr>
    <a:masterClrMapping/>
  </p:clrMapOvr>
  <p:transition spd="slow">
    <p:fade thruBlk="1"/>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Autofit/>
          </a:bodyPr>
          <a:lstStyle/>
          <a:p>
            <a:pPr algn="ctr"/>
            <a:r>
              <a:rPr lang="ru-RU" sz="4000" dirty="0"/>
              <a:t>Радиоэлектронная продукция</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536970" y="1329659"/>
            <a:ext cx="10704185"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Aft>
                <a:spcPts val="600"/>
              </a:spcAft>
              <a:buNone/>
            </a:pPr>
            <a:r>
              <a:rPr lang="ru-RU" sz="2000" dirty="0"/>
              <a:t>31 августа 2021 года вступили в силу изменения, внесенные Правительством РФ в постановление от 10 июля 2019 г. № 878 "О мерах стимулирования производства радиоэлектронной продукции на территории Российской Федерации при осуществлении закупок товаров, работ, услуг для обеспечения государственных и муниципальных нужд, о внесении изменений в постановление Правительства Российской Федерации от 16 сентября 2016 г. № 925 и признании утратившими силу некоторых актов Правительства Российской Федерации" (далее – Постановление № 878) (Постановление Правительства РФ от 28 августа 2021 г. № 1432).</a:t>
            </a:r>
          </a:p>
        </p:txBody>
      </p:sp>
    </p:spTree>
    <p:extLst>
      <p:ext uri="{BB962C8B-B14F-4D97-AF65-F5344CB8AC3E}">
        <p14:creationId xmlns:p14="http://schemas.microsoft.com/office/powerpoint/2010/main" val="3263687726"/>
      </p:ext>
    </p:extLst>
  </p:cSld>
  <p:clrMapOvr>
    <a:masterClrMapping/>
  </p:clrMapOvr>
  <p:transition spd="slow">
    <p:fade thruBlk="1"/>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Autofit/>
          </a:bodyPr>
          <a:lstStyle/>
          <a:p>
            <a:pPr algn="ctr"/>
            <a:r>
              <a:rPr lang="ru-RU" sz="4000" dirty="0"/>
              <a:t>ВАЖНО!</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596604" y="1886250"/>
            <a:ext cx="10704185"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Aft>
                <a:spcPts val="600"/>
              </a:spcAft>
              <a:buNone/>
            </a:pPr>
            <a:r>
              <a:rPr lang="ru-RU" sz="2000" dirty="0"/>
              <a:t>Поправками запрещена также закупка импортных ноутбуков и компьютеров! Запрет распространяется и на импортные интегральные микросхемы, смарт-карты, планшеты, серверы и светотехническую продукцию.</a:t>
            </a:r>
          </a:p>
          <a:p>
            <a:pPr marL="0" indent="0" algn="just">
              <a:lnSpc>
                <a:spcPct val="150000"/>
              </a:lnSpc>
              <a:spcAft>
                <a:spcPts val="600"/>
              </a:spcAft>
              <a:buNone/>
            </a:pPr>
            <a:endParaRPr lang="ru-RU" sz="2000" dirty="0"/>
          </a:p>
          <a:p>
            <a:pPr marL="0" indent="0" algn="just">
              <a:lnSpc>
                <a:spcPct val="150000"/>
              </a:lnSpc>
              <a:spcAft>
                <a:spcPts val="600"/>
              </a:spcAft>
              <a:buNone/>
            </a:pPr>
            <a:r>
              <a:rPr lang="ru-RU" sz="2000" dirty="0"/>
              <a:t>При закупках остальной электроники и медицинской электротехники заказчик обязан отклонить все предложения с импортной техникой, если подана хотя бы одна заявка на поставку российской.</a:t>
            </a:r>
          </a:p>
        </p:txBody>
      </p:sp>
    </p:spTree>
    <p:extLst>
      <p:ext uri="{BB962C8B-B14F-4D97-AF65-F5344CB8AC3E}">
        <p14:creationId xmlns:p14="http://schemas.microsoft.com/office/powerpoint/2010/main" val="3479755380"/>
      </p:ext>
    </p:extLst>
  </p:cSld>
  <p:clrMapOvr>
    <a:masterClrMapping/>
  </p:clrMapOvr>
  <p:transition spd="slow">
    <p:fade thruBlk="1"/>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Autofit/>
          </a:bodyPr>
          <a:lstStyle/>
          <a:p>
            <a:pPr algn="ctr"/>
            <a:r>
              <a:rPr lang="ru-RU" sz="4000" dirty="0"/>
              <a:t>ВАЖНО!</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596604" y="1886250"/>
            <a:ext cx="10704185"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Aft>
                <a:spcPts val="600"/>
              </a:spcAft>
              <a:buNone/>
            </a:pPr>
            <a:r>
              <a:rPr lang="ru-RU" sz="2000" dirty="0"/>
              <a:t>В частности, согласно новой редакции Постановления № 878, отклонению подлежат все заявки, содержащие предложения о поставке иностранной радиоэлектронной продукции, при условии, что на участие в закупке подана только одна или более заявка, содержащая предложение о поставке продукции, произведенной на территориях государств – членов ЕАЭС. Подтверждением производства указанной продукции на территории Российской Федерации является наличие сведений о такой продукции в реестре российской радиоэлектронной продукции (далее – реестр), на территории государства – члена ЕАЭС – наличие сведений в евразийском реестре промышленных товаров.</a:t>
            </a:r>
          </a:p>
        </p:txBody>
      </p:sp>
    </p:spTree>
    <p:extLst>
      <p:ext uri="{BB962C8B-B14F-4D97-AF65-F5344CB8AC3E}">
        <p14:creationId xmlns:p14="http://schemas.microsoft.com/office/powerpoint/2010/main" val="241894846"/>
      </p:ext>
    </p:extLst>
  </p:cSld>
  <p:clrMapOvr>
    <a:masterClrMapping/>
  </p:clrMapOvr>
  <p:transition spd="slow">
    <p:fade thruBlk="1"/>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Autofit/>
          </a:bodyPr>
          <a:lstStyle/>
          <a:p>
            <a:pPr algn="ctr"/>
            <a:r>
              <a:rPr lang="ru-RU" sz="4000" dirty="0"/>
              <a:t>ВАЖНО!</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596604" y="1886250"/>
            <a:ext cx="10704185"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Aft>
                <a:spcPts val="600"/>
              </a:spcAft>
              <a:buNone/>
            </a:pPr>
            <a:r>
              <a:rPr lang="ru-RU" sz="2000" dirty="0"/>
              <a:t>Для подтверждения страны происхождения радиоэлектронной продукции участнику необходимо предоставить в составе заявки номер реестровой записи из соответствующего реестра. При исполнении контракта поставщик обязан представить заказчику документы, подтверждающие страну происхождения товара, на основании которых осуществляется включение продукции в реестр или евразийский реестр промышленных товаров. При исполнении контракта замена продукции, включенной в перечень, на продукцию, сведения о которой отсутствуют в реестрах не допускается.</a:t>
            </a:r>
          </a:p>
        </p:txBody>
      </p:sp>
    </p:spTree>
    <p:extLst>
      <p:ext uri="{BB962C8B-B14F-4D97-AF65-F5344CB8AC3E}">
        <p14:creationId xmlns:p14="http://schemas.microsoft.com/office/powerpoint/2010/main" val="2699056864"/>
      </p:ext>
    </p:extLst>
  </p:cSld>
  <p:clrMapOvr>
    <a:masterClrMapping/>
  </p:clrMapOvr>
  <p:transition spd="slow">
    <p:fade thruBlk="1"/>
  </p:transition>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Autofit/>
          </a:bodyPr>
          <a:lstStyle/>
          <a:p>
            <a:pPr algn="ctr"/>
            <a:r>
              <a:rPr lang="ru-RU" sz="4000" dirty="0"/>
              <a:t>ВАЖНО!</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596604" y="1886250"/>
            <a:ext cx="10704185"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Aft>
                <a:spcPts val="600"/>
              </a:spcAft>
              <a:buNone/>
            </a:pPr>
            <a:r>
              <a:rPr lang="ru-RU" sz="2000" dirty="0"/>
              <a:t>Заказчик вправе не устанавливать ограничение допуска при наличии разрешения на закупку происходящего из иностранного государства промышленного товара, выданного Минпромторгом России. При этом порядок подготовки обоснования невозможности соблюдения ограничения на допуск радиоэлектронной продукции, происходящей из иностранных государств, признан утратившим силу.</a:t>
            </a:r>
          </a:p>
          <a:p>
            <a:pPr marL="0" indent="0" algn="just">
              <a:lnSpc>
                <a:spcPct val="150000"/>
              </a:lnSpc>
              <a:spcAft>
                <a:spcPts val="600"/>
              </a:spcAft>
              <a:buNone/>
            </a:pPr>
            <a:endParaRPr lang="ru-RU" sz="2000" dirty="0"/>
          </a:p>
          <a:p>
            <a:pPr marL="0" indent="0" algn="just">
              <a:lnSpc>
                <a:spcPct val="150000"/>
              </a:lnSpc>
              <a:spcAft>
                <a:spcPts val="600"/>
              </a:spcAft>
              <a:buNone/>
            </a:pPr>
            <a:r>
              <a:rPr lang="ru-RU" sz="2000" dirty="0"/>
              <a:t>Кроме этого, скорректирован Перечень радиоэлектронной продукции, происходящей из иностранных государств, в отношении которой устанавливаются ограничения.</a:t>
            </a:r>
          </a:p>
        </p:txBody>
      </p:sp>
    </p:spTree>
    <p:extLst>
      <p:ext uri="{BB962C8B-B14F-4D97-AF65-F5344CB8AC3E}">
        <p14:creationId xmlns:p14="http://schemas.microsoft.com/office/powerpoint/2010/main" val="3170030194"/>
      </p:ext>
    </p:extLst>
  </p:cSld>
  <p:clrMapOvr>
    <a:masterClrMapping/>
  </p:clrMapOvr>
  <p:transition spd="slow">
    <p:fade thruBlk="1"/>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Autofit/>
          </a:bodyPr>
          <a:lstStyle/>
          <a:p>
            <a:pPr algn="ctr"/>
            <a:r>
              <a:rPr lang="ru-RU" sz="4000" dirty="0"/>
              <a:t>Ограничения и условия допуска</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1353234" y="986733"/>
            <a:ext cx="10624672"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600"/>
              </a:spcAft>
              <a:buNone/>
            </a:pPr>
            <a:r>
              <a:rPr lang="ru-RU" sz="1800" b="1" dirty="0"/>
              <a:t>Постановление включает в себя:</a:t>
            </a:r>
          </a:p>
          <a:p>
            <a:pPr marL="0" indent="0">
              <a:lnSpc>
                <a:spcPct val="150000"/>
              </a:lnSpc>
              <a:spcAft>
                <a:spcPts val="600"/>
              </a:spcAft>
              <a:buNone/>
            </a:pPr>
            <a:r>
              <a:rPr lang="ru-RU" sz="1800" b="1" dirty="0"/>
              <a:t>•	правила ведения единого реестра российской радиоэлектронной продукции,</a:t>
            </a:r>
          </a:p>
          <a:p>
            <a:pPr marL="0" indent="0">
              <a:lnSpc>
                <a:spcPct val="150000"/>
              </a:lnSpc>
              <a:spcAft>
                <a:spcPts val="600"/>
              </a:spcAft>
              <a:buNone/>
            </a:pPr>
            <a:r>
              <a:rPr lang="ru-RU" sz="1800" b="1" dirty="0"/>
              <a:t>•	правила обоснования невозможности соблюсти ограничения,</a:t>
            </a:r>
          </a:p>
          <a:p>
            <a:pPr marL="0" indent="0">
              <a:lnSpc>
                <a:spcPct val="150000"/>
              </a:lnSpc>
              <a:spcAft>
                <a:spcPts val="600"/>
              </a:spcAft>
              <a:buNone/>
            </a:pPr>
            <a:r>
              <a:rPr lang="ru-RU" sz="1800" b="1" dirty="0"/>
              <a:t>•	перечень продукции,</a:t>
            </a:r>
          </a:p>
          <a:p>
            <a:pPr marL="0" indent="0">
              <a:lnSpc>
                <a:spcPct val="150000"/>
              </a:lnSpc>
              <a:spcAft>
                <a:spcPts val="600"/>
              </a:spcAft>
              <a:buNone/>
            </a:pPr>
            <a:r>
              <a:rPr lang="ru-RU" sz="1800" b="1" dirty="0"/>
              <a:t>•	изменения для ПП РФ №925.</a:t>
            </a:r>
          </a:p>
          <a:p>
            <a:pPr marL="0" indent="0">
              <a:lnSpc>
                <a:spcPct val="150000"/>
              </a:lnSpc>
              <a:spcAft>
                <a:spcPts val="600"/>
              </a:spcAft>
              <a:buNone/>
            </a:pPr>
            <a:r>
              <a:rPr lang="ru-RU" sz="1800" b="1" dirty="0"/>
              <a:t>Порядок определения НМЦ и цены контракта устанавливает Минпромторг по согласованию с Минфином и ФАС.</a:t>
            </a:r>
          </a:p>
          <a:p>
            <a:pPr marL="0" indent="0">
              <a:lnSpc>
                <a:spcPct val="150000"/>
              </a:lnSpc>
              <a:spcAft>
                <a:spcPts val="600"/>
              </a:spcAft>
              <a:buNone/>
            </a:pPr>
            <a:r>
              <a:rPr lang="ru-RU" sz="1800" b="1" dirty="0"/>
              <a:t>Заказчик при закупке продукции из перечня отклоняет все заявки с предложениями иностранных товаров кроме продукции из стран ЕАЭС, если есть хотя бы 1 заявка, которая одновременно:</a:t>
            </a:r>
          </a:p>
          <a:p>
            <a:pPr marL="0" indent="0">
              <a:lnSpc>
                <a:spcPct val="150000"/>
              </a:lnSpc>
              <a:spcAft>
                <a:spcPts val="600"/>
              </a:spcAft>
              <a:buNone/>
            </a:pPr>
            <a:r>
              <a:rPr lang="ru-RU" sz="1800" b="1" dirty="0"/>
              <a:t>•	соответствует извещению, документации,</a:t>
            </a:r>
          </a:p>
          <a:p>
            <a:pPr marL="0" indent="0">
              <a:lnSpc>
                <a:spcPct val="150000"/>
              </a:lnSpc>
              <a:spcAft>
                <a:spcPts val="600"/>
              </a:spcAft>
              <a:buNone/>
            </a:pPr>
            <a:r>
              <a:rPr lang="ru-RU" sz="1800" b="1" dirty="0"/>
              <a:t>•	содержит предложение о поставке радиоэлектронной продукции из ЕАЭС.</a:t>
            </a:r>
            <a:endParaRPr lang="ru-RU" sz="2000" b="1" dirty="0"/>
          </a:p>
        </p:txBody>
      </p:sp>
      <p:sp>
        <p:nvSpPr>
          <p:cNvPr id="6" name="Полилиния 4">
            <a:extLst>
              <a:ext uri="{FF2B5EF4-FFF2-40B4-BE49-F238E27FC236}">
                <a16:creationId xmlns:a16="http://schemas.microsoft.com/office/drawing/2014/main" id="{76B9A865-AAAC-49EB-B9E3-72263C0B8EF5}"/>
              </a:ext>
            </a:extLst>
          </p:cNvPr>
          <p:cNvSpPr>
            <a:spLocks noChangeAspect="1"/>
          </p:cNvSpPr>
          <p:nvPr/>
        </p:nvSpPr>
        <p:spPr>
          <a:xfrm>
            <a:off x="633234" y="251916"/>
            <a:ext cx="720000" cy="719934"/>
          </a:xfrm>
          <a:custGeom>
            <a:avLst/>
            <a:gdLst>
              <a:gd name="connsiteX0" fmla="*/ 520911 w 720000"/>
              <a:gd name="connsiteY0" fmla="*/ 543829 h 719934"/>
              <a:gd name="connsiteX1" fmla="*/ 500668 w 720000"/>
              <a:gd name="connsiteY1" fmla="*/ 631703 h 719934"/>
              <a:gd name="connsiteX2" fmla="*/ 532783 w 720000"/>
              <a:gd name="connsiteY2" fmla="*/ 661096 h 719934"/>
              <a:gd name="connsiteX3" fmla="*/ 564896 w 720000"/>
              <a:gd name="connsiteY3" fmla="*/ 631703 h 719934"/>
              <a:gd name="connsiteX4" fmla="*/ 544652 w 720000"/>
              <a:gd name="connsiteY4" fmla="*/ 543829 h 719934"/>
              <a:gd name="connsiteX5" fmla="*/ 530434 w 720000"/>
              <a:gd name="connsiteY5" fmla="*/ 493908 h 719934"/>
              <a:gd name="connsiteX6" fmla="*/ 526737 w 720000"/>
              <a:gd name="connsiteY6" fmla="*/ 494039 h 719934"/>
              <a:gd name="connsiteX7" fmla="*/ 525446 w 720000"/>
              <a:gd name="connsiteY7" fmla="*/ 494107 h 719934"/>
              <a:gd name="connsiteX8" fmla="*/ 520058 w 720000"/>
              <a:gd name="connsiteY8" fmla="*/ 494524 h 719934"/>
              <a:gd name="connsiteX9" fmla="*/ 517917 w 720000"/>
              <a:gd name="connsiteY9" fmla="*/ 494741 h 719934"/>
              <a:gd name="connsiteX10" fmla="*/ 513895 w 720000"/>
              <a:gd name="connsiteY10" fmla="*/ 495223 h 719934"/>
              <a:gd name="connsiteX11" fmla="*/ 509973 w 720000"/>
              <a:gd name="connsiteY11" fmla="*/ 495790 h 719934"/>
              <a:gd name="connsiteX12" fmla="*/ 508237 w 720000"/>
              <a:gd name="connsiteY12" fmla="*/ 496071 h 719934"/>
              <a:gd name="connsiteX13" fmla="*/ 505487 w 720000"/>
              <a:gd name="connsiteY13" fmla="*/ 496551 h 719934"/>
              <a:gd name="connsiteX14" fmla="*/ 518945 w 720000"/>
              <a:gd name="connsiteY14" fmla="*/ 522700 h 719934"/>
              <a:gd name="connsiteX15" fmla="*/ 546615 w 720000"/>
              <a:gd name="connsiteY15" fmla="*/ 522700 h 719934"/>
              <a:gd name="connsiteX16" fmla="*/ 560075 w 720000"/>
              <a:gd name="connsiteY16" fmla="*/ 496548 h 719934"/>
              <a:gd name="connsiteX17" fmla="*/ 557340 w 720000"/>
              <a:gd name="connsiteY17" fmla="*/ 496071 h 719934"/>
              <a:gd name="connsiteX18" fmla="*/ 555577 w 720000"/>
              <a:gd name="connsiteY18" fmla="*/ 495787 h 719934"/>
              <a:gd name="connsiteX19" fmla="*/ 551679 w 720000"/>
              <a:gd name="connsiteY19" fmla="*/ 495223 h 719934"/>
              <a:gd name="connsiteX20" fmla="*/ 547644 w 720000"/>
              <a:gd name="connsiteY20" fmla="*/ 494739 h 719934"/>
              <a:gd name="connsiteX21" fmla="*/ 545507 w 720000"/>
              <a:gd name="connsiteY21" fmla="*/ 494524 h 719934"/>
              <a:gd name="connsiteX22" fmla="*/ 540116 w 720000"/>
              <a:gd name="connsiteY22" fmla="*/ 494107 h 719934"/>
              <a:gd name="connsiteX23" fmla="*/ 538825 w 720000"/>
              <a:gd name="connsiteY23" fmla="*/ 494039 h 719934"/>
              <a:gd name="connsiteX24" fmla="*/ 535128 w 720000"/>
              <a:gd name="connsiteY24" fmla="*/ 493908 h 719934"/>
              <a:gd name="connsiteX25" fmla="*/ 532781 w 720000"/>
              <a:gd name="connsiteY25" fmla="*/ 493967 h 719934"/>
              <a:gd name="connsiteX26" fmla="*/ 530434 w 720000"/>
              <a:gd name="connsiteY26" fmla="*/ 493908 h 719934"/>
              <a:gd name="connsiteX27" fmla="*/ 458710 w 720000"/>
              <a:gd name="connsiteY27" fmla="*/ 458350 h 719934"/>
              <a:gd name="connsiteX28" fmla="*/ 458710 w 720000"/>
              <a:gd name="connsiteY28" fmla="*/ 488836 h 719934"/>
              <a:gd name="connsiteX29" fmla="*/ 482882 w 720000"/>
              <a:gd name="connsiteY29" fmla="*/ 480089 h 719934"/>
              <a:gd name="connsiteX30" fmla="*/ 482882 w 720000"/>
              <a:gd name="connsiteY30" fmla="*/ 479760 h 719934"/>
              <a:gd name="connsiteX31" fmla="*/ 458710 w 720000"/>
              <a:gd name="connsiteY31" fmla="*/ 458350 h 719934"/>
              <a:gd name="connsiteX32" fmla="*/ 246399 w 720000"/>
              <a:gd name="connsiteY32" fmla="*/ 389025 h 719934"/>
              <a:gd name="connsiteX33" fmla="*/ 190568 w 720000"/>
              <a:gd name="connsiteY33" fmla="*/ 462126 h 719934"/>
              <a:gd name="connsiteX34" fmla="*/ 242232 w 720000"/>
              <a:gd name="connsiteY34" fmla="*/ 476773 h 719934"/>
              <a:gd name="connsiteX35" fmla="*/ 339976 w 720000"/>
              <a:gd name="connsiteY35" fmla="*/ 389066 h 719934"/>
              <a:gd name="connsiteX36" fmla="*/ 325606 w 720000"/>
              <a:gd name="connsiteY36" fmla="*/ 389061 h 719934"/>
              <a:gd name="connsiteX37" fmla="*/ 547419 w 720000"/>
              <a:gd name="connsiteY37" fmla="*/ 332602 h 719934"/>
              <a:gd name="connsiteX38" fmla="*/ 458921 w 720000"/>
              <a:gd name="connsiteY38" fmla="*/ 373023 h 719934"/>
              <a:gd name="connsiteX39" fmla="*/ 458921 w 720000"/>
              <a:gd name="connsiteY39" fmla="*/ 398981 h 719934"/>
              <a:gd name="connsiteX40" fmla="*/ 459005 w 720000"/>
              <a:gd name="connsiteY40" fmla="*/ 402319 h 719934"/>
              <a:gd name="connsiteX41" fmla="*/ 459054 w 720000"/>
              <a:gd name="connsiteY41" fmla="*/ 403273 h 719934"/>
              <a:gd name="connsiteX42" fmla="*/ 459263 w 720000"/>
              <a:gd name="connsiteY42" fmla="*/ 405997 h 719934"/>
              <a:gd name="connsiteX43" fmla="*/ 459358 w 720000"/>
              <a:gd name="connsiteY43" fmla="*/ 406961 h 719934"/>
              <a:gd name="connsiteX44" fmla="*/ 459689 w 720000"/>
              <a:gd name="connsiteY44" fmla="*/ 409564 h 719934"/>
              <a:gd name="connsiteX45" fmla="*/ 459918 w 720000"/>
              <a:gd name="connsiteY45" fmla="*/ 411032 h 719934"/>
              <a:gd name="connsiteX46" fmla="*/ 460198 w 720000"/>
              <a:gd name="connsiteY46" fmla="*/ 412600 h 719934"/>
              <a:gd name="connsiteX47" fmla="*/ 460883 w 720000"/>
              <a:gd name="connsiteY47" fmla="*/ 415838 h 719934"/>
              <a:gd name="connsiteX48" fmla="*/ 461051 w 720000"/>
              <a:gd name="connsiteY48" fmla="*/ 416567 h 719934"/>
              <a:gd name="connsiteX49" fmla="*/ 461610 w 720000"/>
              <a:gd name="connsiteY49" fmla="*/ 418684 h 719934"/>
              <a:gd name="connsiteX50" fmla="*/ 461750 w 720000"/>
              <a:gd name="connsiteY50" fmla="*/ 419179 h 719934"/>
              <a:gd name="connsiteX51" fmla="*/ 498397 w 720000"/>
              <a:gd name="connsiteY51" fmla="*/ 464241 h 719934"/>
              <a:gd name="connsiteX52" fmla="*/ 499126 w 720000"/>
              <a:gd name="connsiteY52" fmla="*/ 464695 h 719934"/>
              <a:gd name="connsiteX53" fmla="*/ 529925 w 720000"/>
              <a:gd name="connsiteY53" fmla="*/ 472770 h 719934"/>
              <a:gd name="connsiteX54" fmla="*/ 532638 w 720000"/>
              <a:gd name="connsiteY54" fmla="*/ 472698 h 719934"/>
              <a:gd name="connsiteX55" fmla="*/ 532926 w 720000"/>
              <a:gd name="connsiteY55" fmla="*/ 472698 h 719934"/>
              <a:gd name="connsiteX56" fmla="*/ 535639 w 720000"/>
              <a:gd name="connsiteY56" fmla="*/ 472770 h 719934"/>
              <a:gd name="connsiteX57" fmla="*/ 606643 w 720000"/>
              <a:gd name="connsiteY57" fmla="*/ 398981 h 719934"/>
              <a:gd name="connsiteX58" fmla="*/ 606643 w 720000"/>
              <a:gd name="connsiteY58" fmla="*/ 372645 h 719934"/>
              <a:gd name="connsiteX59" fmla="*/ 547419 w 720000"/>
              <a:gd name="connsiteY59" fmla="*/ 332602 h 719934"/>
              <a:gd name="connsiteX60" fmla="*/ 168213 w 720000"/>
              <a:gd name="connsiteY60" fmla="*/ 283623 h 719934"/>
              <a:gd name="connsiteX61" fmla="*/ 121938 w 720000"/>
              <a:gd name="connsiteY61" fmla="*/ 378457 h 719934"/>
              <a:gd name="connsiteX62" fmla="*/ 160480 w 720000"/>
              <a:gd name="connsiteY62" fmla="*/ 466708 h 719934"/>
              <a:gd name="connsiteX63" fmla="*/ 167073 w 720000"/>
              <a:gd name="connsiteY63" fmla="*/ 458076 h 719934"/>
              <a:gd name="connsiteX64" fmla="*/ 167085 w 720000"/>
              <a:gd name="connsiteY64" fmla="*/ 458060 h 719934"/>
              <a:gd name="connsiteX65" fmla="*/ 228299 w 720000"/>
              <a:gd name="connsiteY65" fmla="*/ 377912 h 719934"/>
              <a:gd name="connsiteX66" fmla="*/ 532728 w 720000"/>
              <a:gd name="connsiteY66" fmla="*/ 252475 h 719934"/>
              <a:gd name="connsiteX67" fmla="*/ 498891 w 720000"/>
              <a:gd name="connsiteY67" fmla="*/ 260739 h 719934"/>
              <a:gd name="connsiteX68" fmla="*/ 498398 w 720000"/>
              <a:gd name="connsiteY68" fmla="*/ 261046 h 719934"/>
              <a:gd name="connsiteX69" fmla="*/ 464052 w 720000"/>
              <a:gd name="connsiteY69" fmla="*/ 299335 h 719934"/>
              <a:gd name="connsiteX70" fmla="*/ 464034 w 720000"/>
              <a:gd name="connsiteY70" fmla="*/ 299380 h 719934"/>
              <a:gd name="connsiteX71" fmla="*/ 461792 w 720000"/>
              <a:gd name="connsiteY71" fmla="*/ 305987 h 719934"/>
              <a:gd name="connsiteX72" fmla="*/ 461584 w 720000"/>
              <a:gd name="connsiteY72" fmla="*/ 306720 h 719934"/>
              <a:gd name="connsiteX73" fmla="*/ 461064 w 720000"/>
              <a:gd name="connsiteY73" fmla="*/ 308694 h 719934"/>
              <a:gd name="connsiteX74" fmla="*/ 460807 w 720000"/>
              <a:gd name="connsiteY74" fmla="*/ 309808 h 719934"/>
              <a:gd name="connsiteX75" fmla="*/ 460213 w 720000"/>
              <a:gd name="connsiteY75" fmla="*/ 312636 h 719934"/>
              <a:gd name="connsiteX76" fmla="*/ 459912 w 720000"/>
              <a:gd name="connsiteY76" fmla="*/ 314315 h 719934"/>
              <a:gd name="connsiteX77" fmla="*/ 459691 w 720000"/>
              <a:gd name="connsiteY77" fmla="*/ 315728 h 719934"/>
              <a:gd name="connsiteX78" fmla="*/ 459350 w 720000"/>
              <a:gd name="connsiteY78" fmla="*/ 318418 h 719934"/>
              <a:gd name="connsiteX79" fmla="*/ 459264 w 720000"/>
              <a:gd name="connsiteY79" fmla="*/ 319293 h 719934"/>
              <a:gd name="connsiteX80" fmla="*/ 459054 w 720000"/>
              <a:gd name="connsiteY80" fmla="*/ 322045 h 719934"/>
              <a:gd name="connsiteX81" fmla="*/ 459005 w 720000"/>
              <a:gd name="connsiteY81" fmla="*/ 322993 h 719934"/>
              <a:gd name="connsiteX82" fmla="*/ 458921 w 720000"/>
              <a:gd name="connsiteY82" fmla="*/ 326333 h 719934"/>
              <a:gd name="connsiteX83" fmla="*/ 458921 w 720000"/>
              <a:gd name="connsiteY83" fmla="*/ 351846 h 719934"/>
              <a:gd name="connsiteX84" fmla="*/ 539649 w 720000"/>
              <a:gd name="connsiteY84" fmla="*/ 307904 h 719934"/>
              <a:gd name="connsiteX85" fmla="*/ 549647 w 720000"/>
              <a:gd name="connsiteY85" fmla="*/ 302380 h 719934"/>
              <a:gd name="connsiteX86" fmla="*/ 558826 w 720000"/>
              <a:gd name="connsiteY86" fmla="*/ 309178 h 719934"/>
              <a:gd name="connsiteX87" fmla="*/ 606645 w 720000"/>
              <a:gd name="connsiteY87" fmla="*/ 351239 h 719934"/>
              <a:gd name="connsiteX88" fmla="*/ 606645 w 720000"/>
              <a:gd name="connsiteY88" fmla="*/ 326439 h 719934"/>
              <a:gd name="connsiteX89" fmla="*/ 532728 w 720000"/>
              <a:gd name="connsiteY89" fmla="*/ 252475 h 719934"/>
              <a:gd name="connsiteX90" fmla="*/ 242231 w 720000"/>
              <a:gd name="connsiteY90" fmla="*/ 217490 h 719934"/>
              <a:gd name="connsiteX91" fmla="*/ 309785 w 720000"/>
              <a:gd name="connsiteY91" fmla="*/ 232312 h 719934"/>
              <a:gd name="connsiteX92" fmla="*/ 314934 w 720000"/>
              <a:gd name="connsiteY92" fmla="*/ 246336 h 719934"/>
              <a:gd name="connsiteX93" fmla="*/ 300911 w 720000"/>
              <a:gd name="connsiteY93" fmla="*/ 251485 h 719934"/>
              <a:gd name="connsiteX94" fmla="*/ 242231 w 720000"/>
              <a:gd name="connsiteY94" fmla="*/ 238617 h 719934"/>
              <a:gd name="connsiteX95" fmla="*/ 175406 w 720000"/>
              <a:gd name="connsiteY95" fmla="*/ 255592 h 719934"/>
              <a:gd name="connsiteX96" fmla="*/ 180059 w 720000"/>
              <a:gd name="connsiteY96" fmla="*/ 262892 h 719934"/>
              <a:gd name="connsiteX97" fmla="*/ 180063 w 720000"/>
              <a:gd name="connsiteY97" fmla="*/ 262898 h 719934"/>
              <a:gd name="connsiteX98" fmla="*/ 246971 w 720000"/>
              <a:gd name="connsiteY98" fmla="*/ 367896 h 719934"/>
              <a:gd name="connsiteX99" fmla="*/ 351111 w 720000"/>
              <a:gd name="connsiteY99" fmla="*/ 367943 h 719934"/>
              <a:gd name="connsiteX100" fmla="*/ 351115 w 720000"/>
              <a:gd name="connsiteY100" fmla="*/ 367943 h 719934"/>
              <a:gd name="connsiteX101" fmla="*/ 381687 w 720000"/>
              <a:gd name="connsiteY101" fmla="*/ 367957 h 719934"/>
              <a:gd name="connsiteX102" fmla="*/ 327394 w 720000"/>
              <a:gd name="connsiteY102" fmla="*/ 267531 h 719934"/>
              <a:gd name="connsiteX103" fmla="*/ 325461 w 720000"/>
              <a:gd name="connsiteY103" fmla="*/ 252718 h 719934"/>
              <a:gd name="connsiteX104" fmla="*/ 340276 w 720000"/>
              <a:gd name="connsiteY104" fmla="*/ 250783 h 719934"/>
              <a:gd name="connsiteX105" fmla="*/ 403203 w 720000"/>
              <a:gd name="connsiteY105" fmla="*/ 378460 h 719934"/>
              <a:gd name="connsiteX106" fmla="*/ 403200 w 720000"/>
              <a:gd name="connsiteY106" fmla="*/ 378727 h 719934"/>
              <a:gd name="connsiteX107" fmla="*/ 400105 w 720000"/>
              <a:gd name="connsiteY107" fmla="*/ 385998 h 719934"/>
              <a:gd name="connsiteX108" fmla="*/ 392636 w 720000"/>
              <a:gd name="connsiteY108" fmla="*/ 389090 h 719934"/>
              <a:gd name="connsiteX109" fmla="*/ 392632 w 720000"/>
              <a:gd name="connsiteY109" fmla="*/ 389090 h 719934"/>
              <a:gd name="connsiteX110" fmla="*/ 361175 w 720000"/>
              <a:gd name="connsiteY110" fmla="*/ 389076 h 719934"/>
              <a:gd name="connsiteX111" fmla="*/ 242233 w 720000"/>
              <a:gd name="connsiteY111" fmla="*/ 497899 h 719934"/>
              <a:gd name="connsiteX112" fmla="*/ 177702 w 720000"/>
              <a:gd name="connsiteY112" fmla="*/ 478972 h 719934"/>
              <a:gd name="connsiteX113" fmla="*/ 170536 w 720000"/>
              <a:gd name="connsiteY113" fmla="*/ 488353 h 719934"/>
              <a:gd name="connsiteX114" fmla="*/ 163508 w 720000"/>
              <a:gd name="connsiteY114" fmla="*/ 492417 h 719934"/>
              <a:gd name="connsiteX115" fmla="*/ 162141 w 720000"/>
              <a:gd name="connsiteY115" fmla="*/ 492506 h 719934"/>
              <a:gd name="connsiteX116" fmla="*/ 155669 w 720000"/>
              <a:gd name="connsiteY116" fmla="*/ 490291 h 719934"/>
              <a:gd name="connsiteX117" fmla="*/ 100810 w 720000"/>
              <a:gd name="connsiteY117" fmla="*/ 378457 h 719934"/>
              <a:gd name="connsiteX118" fmla="*/ 156824 w 720000"/>
              <a:gd name="connsiteY118" fmla="*/ 265748 h 719934"/>
              <a:gd name="connsiteX119" fmla="*/ 151736 w 720000"/>
              <a:gd name="connsiteY119" fmla="*/ 257766 h 719934"/>
              <a:gd name="connsiteX120" fmla="*/ 154908 w 720000"/>
              <a:gd name="connsiteY120" fmla="*/ 243219 h 719934"/>
              <a:gd name="connsiteX121" fmla="*/ 242231 w 720000"/>
              <a:gd name="connsiteY121" fmla="*/ 217490 h 719934"/>
              <a:gd name="connsiteX122" fmla="*/ 21128 w 720000"/>
              <a:gd name="connsiteY122" fmla="*/ 82194 h 719934"/>
              <a:gd name="connsiteX123" fmla="*/ 21128 w 720000"/>
              <a:gd name="connsiteY123" fmla="*/ 650978 h 719934"/>
              <a:gd name="connsiteX124" fmla="*/ 345594 w 720000"/>
              <a:gd name="connsiteY124" fmla="*/ 650978 h 719934"/>
              <a:gd name="connsiteX125" fmla="*/ 345616 w 720000"/>
              <a:gd name="connsiteY125" fmla="*/ 650399 h 719934"/>
              <a:gd name="connsiteX126" fmla="*/ 345853 w 720000"/>
              <a:gd name="connsiteY126" fmla="*/ 644461 h 719934"/>
              <a:gd name="connsiteX127" fmla="*/ 346016 w 720000"/>
              <a:gd name="connsiteY127" fmla="*/ 642078 h 719934"/>
              <a:gd name="connsiteX128" fmla="*/ 346294 w 720000"/>
              <a:gd name="connsiteY128" fmla="*/ 638741 h 719934"/>
              <a:gd name="connsiteX129" fmla="*/ 347151 w 720000"/>
              <a:gd name="connsiteY129" fmla="*/ 631212 h 719934"/>
              <a:gd name="connsiteX130" fmla="*/ 55862 w 720000"/>
              <a:gd name="connsiteY130" fmla="*/ 631212 h 719934"/>
              <a:gd name="connsiteX131" fmla="*/ 45298 w 720000"/>
              <a:gd name="connsiteY131" fmla="*/ 620648 h 719934"/>
              <a:gd name="connsiteX132" fmla="*/ 45298 w 720000"/>
              <a:gd name="connsiteY132" fmla="*/ 446726 h 719934"/>
              <a:gd name="connsiteX133" fmla="*/ 55862 w 720000"/>
              <a:gd name="connsiteY133" fmla="*/ 436162 h 719934"/>
              <a:gd name="connsiteX134" fmla="*/ 66426 w 720000"/>
              <a:gd name="connsiteY134" fmla="*/ 446726 h 719934"/>
              <a:gd name="connsiteX135" fmla="*/ 66426 w 720000"/>
              <a:gd name="connsiteY135" fmla="*/ 610084 h 719934"/>
              <a:gd name="connsiteX136" fmla="*/ 351454 w 720000"/>
              <a:gd name="connsiteY136" fmla="*/ 610084 h 719934"/>
              <a:gd name="connsiteX137" fmla="*/ 363590 w 720000"/>
              <a:gd name="connsiteY137" fmla="*/ 578392 h 719934"/>
              <a:gd name="connsiteX138" fmla="*/ 365024 w 720000"/>
              <a:gd name="connsiteY138" fmla="*/ 575576 h 719934"/>
              <a:gd name="connsiteX139" fmla="*/ 366063 w 720000"/>
              <a:gd name="connsiteY139" fmla="*/ 573582 h 719934"/>
              <a:gd name="connsiteX140" fmla="*/ 404260 w 720000"/>
              <a:gd name="connsiteY140" fmla="*/ 524538 h 719934"/>
              <a:gd name="connsiteX141" fmla="*/ 404316 w 720000"/>
              <a:gd name="connsiteY141" fmla="*/ 524484 h 719934"/>
              <a:gd name="connsiteX142" fmla="*/ 404792 w 720000"/>
              <a:gd name="connsiteY142" fmla="*/ 524056 h 719934"/>
              <a:gd name="connsiteX143" fmla="*/ 437582 w 720000"/>
              <a:gd name="connsiteY143" fmla="*/ 499684 h 719934"/>
              <a:gd name="connsiteX144" fmla="*/ 437582 w 720000"/>
              <a:gd name="connsiteY144" fmla="*/ 362809 h 719934"/>
              <a:gd name="connsiteX145" fmla="*/ 437582 w 720000"/>
              <a:gd name="connsiteY145" fmla="*/ 326438 h 719934"/>
              <a:gd name="connsiteX146" fmla="*/ 437582 w 720000"/>
              <a:gd name="connsiteY146" fmla="*/ 212879 h 719934"/>
              <a:gd name="connsiteX147" fmla="*/ 448146 w 720000"/>
              <a:gd name="connsiteY147" fmla="*/ 202315 h 719934"/>
              <a:gd name="connsiteX148" fmla="*/ 458710 w 720000"/>
              <a:gd name="connsiteY148" fmla="*/ 212878 h 719934"/>
              <a:gd name="connsiteX149" fmla="*/ 458710 w 720000"/>
              <a:gd name="connsiteY149" fmla="*/ 266765 h 719934"/>
              <a:gd name="connsiteX150" fmla="*/ 482882 w 720000"/>
              <a:gd name="connsiteY150" fmla="*/ 245466 h 719934"/>
              <a:gd name="connsiteX151" fmla="*/ 482882 w 720000"/>
              <a:gd name="connsiteY151" fmla="*/ 82194 h 719934"/>
              <a:gd name="connsiteX152" fmla="*/ 403200 w 720000"/>
              <a:gd name="connsiteY152" fmla="*/ 82194 h 719934"/>
              <a:gd name="connsiteX153" fmla="*/ 403200 w 720000"/>
              <a:gd name="connsiteY153" fmla="*/ 98235 h 719934"/>
              <a:gd name="connsiteX154" fmla="*/ 448146 w 720000"/>
              <a:gd name="connsiteY154" fmla="*/ 98235 h 719934"/>
              <a:gd name="connsiteX155" fmla="*/ 458710 w 720000"/>
              <a:gd name="connsiteY155" fmla="*/ 108799 h 719934"/>
              <a:gd name="connsiteX156" fmla="*/ 458710 w 720000"/>
              <a:gd name="connsiteY156" fmla="*/ 177664 h 719934"/>
              <a:gd name="connsiteX157" fmla="*/ 448146 w 720000"/>
              <a:gd name="connsiteY157" fmla="*/ 188229 h 719934"/>
              <a:gd name="connsiteX158" fmla="*/ 437582 w 720000"/>
              <a:gd name="connsiteY158" fmla="*/ 177664 h 719934"/>
              <a:gd name="connsiteX159" fmla="*/ 437582 w 720000"/>
              <a:gd name="connsiteY159" fmla="*/ 119363 h 719934"/>
              <a:gd name="connsiteX160" fmla="*/ 403200 w 720000"/>
              <a:gd name="connsiteY160" fmla="*/ 119363 h 719934"/>
              <a:gd name="connsiteX161" fmla="*/ 403200 w 720000"/>
              <a:gd name="connsiteY161" fmla="*/ 129194 h 719934"/>
              <a:gd name="connsiteX162" fmla="*/ 392636 w 720000"/>
              <a:gd name="connsiteY162" fmla="*/ 139757 h 719934"/>
              <a:gd name="connsiteX163" fmla="*/ 111374 w 720000"/>
              <a:gd name="connsiteY163" fmla="*/ 139757 h 719934"/>
              <a:gd name="connsiteX164" fmla="*/ 100810 w 720000"/>
              <a:gd name="connsiteY164" fmla="*/ 129194 h 719934"/>
              <a:gd name="connsiteX165" fmla="*/ 100810 w 720000"/>
              <a:gd name="connsiteY165" fmla="*/ 119363 h 719934"/>
              <a:gd name="connsiteX166" fmla="*/ 66426 w 720000"/>
              <a:gd name="connsiteY166" fmla="*/ 119363 h 719934"/>
              <a:gd name="connsiteX167" fmla="*/ 66426 w 720000"/>
              <a:gd name="connsiteY167" fmla="*/ 411515 h 719934"/>
              <a:gd name="connsiteX168" fmla="*/ 55862 w 720000"/>
              <a:gd name="connsiteY168" fmla="*/ 422079 h 719934"/>
              <a:gd name="connsiteX169" fmla="*/ 45298 w 720000"/>
              <a:gd name="connsiteY169" fmla="*/ 411515 h 719934"/>
              <a:gd name="connsiteX170" fmla="*/ 45298 w 720000"/>
              <a:gd name="connsiteY170" fmla="*/ 108800 h 719934"/>
              <a:gd name="connsiteX171" fmla="*/ 55862 w 720000"/>
              <a:gd name="connsiteY171" fmla="*/ 98236 h 719934"/>
              <a:gd name="connsiteX172" fmla="*/ 100810 w 720000"/>
              <a:gd name="connsiteY172" fmla="*/ 98236 h 719934"/>
              <a:gd name="connsiteX173" fmla="*/ 100810 w 720000"/>
              <a:gd name="connsiteY173" fmla="*/ 82194 h 719934"/>
              <a:gd name="connsiteX174" fmla="*/ 252005 w 720000"/>
              <a:gd name="connsiteY174" fmla="*/ 21128 h 719934"/>
              <a:gd name="connsiteX175" fmla="*/ 215077 w 720000"/>
              <a:gd name="connsiteY175" fmla="*/ 50064 h 719934"/>
              <a:gd name="connsiteX176" fmla="*/ 204817 w 720000"/>
              <a:gd name="connsiteY176" fmla="*/ 58112 h 719934"/>
              <a:gd name="connsiteX177" fmla="*/ 121937 w 720000"/>
              <a:gd name="connsiteY177" fmla="*/ 58112 h 719934"/>
              <a:gd name="connsiteX178" fmla="*/ 121937 w 720000"/>
              <a:gd name="connsiteY178" fmla="*/ 118631 h 719934"/>
              <a:gd name="connsiteX179" fmla="*/ 382072 w 720000"/>
              <a:gd name="connsiteY179" fmla="*/ 118631 h 719934"/>
              <a:gd name="connsiteX180" fmla="*/ 382072 w 720000"/>
              <a:gd name="connsiteY180" fmla="*/ 58112 h 719934"/>
              <a:gd name="connsiteX181" fmla="*/ 299192 w 720000"/>
              <a:gd name="connsiteY181" fmla="*/ 58112 h 719934"/>
              <a:gd name="connsiteX182" fmla="*/ 288932 w 720000"/>
              <a:gd name="connsiteY182" fmla="*/ 50064 h 719934"/>
              <a:gd name="connsiteX183" fmla="*/ 252005 w 720000"/>
              <a:gd name="connsiteY183" fmla="*/ 21128 h 719934"/>
              <a:gd name="connsiteX184" fmla="*/ 252005 w 720000"/>
              <a:gd name="connsiteY184" fmla="*/ 0 h 719934"/>
              <a:gd name="connsiteX185" fmla="*/ 306864 w 720000"/>
              <a:gd name="connsiteY185" fmla="*/ 36984 h 719934"/>
              <a:gd name="connsiteX186" fmla="*/ 392636 w 720000"/>
              <a:gd name="connsiteY186" fmla="*/ 36984 h 719934"/>
              <a:gd name="connsiteX187" fmla="*/ 403200 w 720000"/>
              <a:gd name="connsiteY187" fmla="*/ 47548 h 719934"/>
              <a:gd name="connsiteX188" fmla="*/ 403200 w 720000"/>
              <a:gd name="connsiteY188" fmla="*/ 61066 h 719934"/>
              <a:gd name="connsiteX189" fmla="*/ 493446 w 720000"/>
              <a:gd name="connsiteY189" fmla="*/ 61066 h 719934"/>
              <a:gd name="connsiteX190" fmla="*/ 504009 w 720000"/>
              <a:gd name="connsiteY190" fmla="*/ 71630 h 719934"/>
              <a:gd name="connsiteX191" fmla="*/ 504009 w 720000"/>
              <a:gd name="connsiteY191" fmla="*/ 235766 h 719934"/>
              <a:gd name="connsiteX192" fmla="*/ 532676 w 720000"/>
              <a:gd name="connsiteY192" fmla="*/ 231342 h 719934"/>
              <a:gd name="connsiteX193" fmla="*/ 532729 w 720000"/>
              <a:gd name="connsiteY193" fmla="*/ 231343 h 719934"/>
              <a:gd name="connsiteX194" fmla="*/ 532783 w 720000"/>
              <a:gd name="connsiteY194" fmla="*/ 231342 h 719934"/>
              <a:gd name="connsiteX195" fmla="*/ 627771 w 720000"/>
              <a:gd name="connsiteY195" fmla="*/ 326331 h 719934"/>
              <a:gd name="connsiteX196" fmla="*/ 627771 w 720000"/>
              <a:gd name="connsiteY196" fmla="*/ 326437 h 719934"/>
              <a:gd name="connsiteX197" fmla="*/ 627771 w 720000"/>
              <a:gd name="connsiteY197" fmla="*/ 362797 h 719934"/>
              <a:gd name="connsiteX198" fmla="*/ 627771 w 720000"/>
              <a:gd name="connsiteY198" fmla="*/ 398981 h 719934"/>
              <a:gd name="connsiteX199" fmla="*/ 582326 w 720000"/>
              <a:gd name="connsiteY199" fmla="*/ 479989 h 719934"/>
              <a:gd name="connsiteX200" fmla="*/ 720000 w 720000"/>
              <a:gd name="connsiteY200" fmla="*/ 654072 h 719934"/>
              <a:gd name="connsiteX201" fmla="*/ 720000 w 720000"/>
              <a:gd name="connsiteY201" fmla="*/ 709370 h 719934"/>
              <a:gd name="connsiteX202" fmla="*/ 709436 w 720000"/>
              <a:gd name="connsiteY202" fmla="*/ 719934 h 719934"/>
              <a:gd name="connsiteX203" fmla="*/ 470134 w 720000"/>
              <a:gd name="connsiteY203" fmla="*/ 719934 h 719934"/>
              <a:gd name="connsiteX204" fmla="*/ 459571 w 720000"/>
              <a:gd name="connsiteY204" fmla="*/ 709370 h 719934"/>
              <a:gd name="connsiteX205" fmla="*/ 470134 w 720000"/>
              <a:gd name="connsiteY205" fmla="*/ 698806 h 719934"/>
              <a:gd name="connsiteX206" fmla="*/ 698876 w 720000"/>
              <a:gd name="connsiteY206" fmla="*/ 698806 h 719934"/>
              <a:gd name="connsiteX207" fmla="*/ 698876 w 720000"/>
              <a:gd name="connsiteY207" fmla="*/ 654072 h 719934"/>
              <a:gd name="connsiteX208" fmla="*/ 648791 w 720000"/>
              <a:gd name="connsiteY208" fmla="*/ 541846 h 719934"/>
              <a:gd name="connsiteX209" fmla="*/ 581117 w 720000"/>
              <a:gd name="connsiteY209" fmla="*/ 501845 h 719934"/>
              <a:gd name="connsiteX210" fmla="*/ 564226 w 720000"/>
              <a:gd name="connsiteY210" fmla="*/ 534663 h 719934"/>
              <a:gd name="connsiteX211" fmla="*/ 586873 w 720000"/>
              <a:gd name="connsiteY211" fmla="*/ 632964 h 719934"/>
              <a:gd name="connsiteX212" fmla="*/ 583710 w 720000"/>
              <a:gd name="connsiteY212" fmla="*/ 643128 h 719934"/>
              <a:gd name="connsiteX213" fmla="*/ 539918 w 720000"/>
              <a:gd name="connsiteY213" fmla="*/ 683209 h 719934"/>
              <a:gd name="connsiteX214" fmla="*/ 532787 w 720000"/>
              <a:gd name="connsiteY214" fmla="*/ 685980 h 719934"/>
              <a:gd name="connsiteX215" fmla="*/ 525654 w 720000"/>
              <a:gd name="connsiteY215" fmla="*/ 683209 h 719934"/>
              <a:gd name="connsiteX216" fmla="*/ 481862 w 720000"/>
              <a:gd name="connsiteY216" fmla="*/ 643128 h 719934"/>
              <a:gd name="connsiteX217" fmla="*/ 478700 w 720000"/>
              <a:gd name="connsiteY217" fmla="*/ 632964 h 719934"/>
              <a:gd name="connsiteX218" fmla="*/ 501346 w 720000"/>
              <a:gd name="connsiteY218" fmla="*/ 534664 h 719934"/>
              <a:gd name="connsiteX219" fmla="*/ 484454 w 720000"/>
              <a:gd name="connsiteY219" fmla="*/ 501845 h 719934"/>
              <a:gd name="connsiteX220" fmla="*/ 452736 w 720000"/>
              <a:gd name="connsiteY220" fmla="*/ 515529 h 719934"/>
              <a:gd name="connsiteX221" fmla="*/ 452383 w 720000"/>
              <a:gd name="connsiteY221" fmla="*/ 515726 h 719934"/>
              <a:gd name="connsiteX222" fmla="*/ 446857 w 720000"/>
              <a:gd name="connsiteY222" fmla="*/ 518941 h 719934"/>
              <a:gd name="connsiteX223" fmla="*/ 444988 w 720000"/>
              <a:gd name="connsiteY223" fmla="*/ 520083 h 719934"/>
              <a:gd name="connsiteX224" fmla="*/ 442527 w 720000"/>
              <a:gd name="connsiteY224" fmla="*/ 521635 h 719934"/>
              <a:gd name="connsiteX225" fmla="*/ 438506 w 720000"/>
              <a:gd name="connsiteY225" fmla="*/ 524304 h 719934"/>
              <a:gd name="connsiteX226" fmla="*/ 436927 w 720000"/>
              <a:gd name="connsiteY226" fmla="*/ 525404 h 719934"/>
              <a:gd name="connsiteX227" fmla="*/ 432729 w 720000"/>
              <a:gd name="connsiteY227" fmla="*/ 528426 h 719934"/>
              <a:gd name="connsiteX228" fmla="*/ 432308 w 720000"/>
              <a:gd name="connsiteY228" fmla="*/ 528734 h 719934"/>
              <a:gd name="connsiteX229" fmla="*/ 427502 w 720000"/>
              <a:gd name="connsiteY229" fmla="*/ 532479 h 719934"/>
              <a:gd name="connsiteX230" fmla="*/ 426801 w 720000"/>
              <a:gd name="connsiteY230" fmla="*/ 533044 h 719934"/>
              <a:gd name="connsiteX231" fmla="*/ 422097 w 720000"/>
              <a:gd name="connsiteY231" fmla="*/ 537010 h 719934"/>
              <a:gd name="connsiteX232" fmla="*/ 421688 w 720000"/>
              <a:gd name="connsiteY232" fmla="*/ 537371 h 719934"/>
              <a:gd name="connsiteX233" fmla="*/ 412437 w 720000"/>
              <a:gd name="connsiteY233" fmla="*/ 546128 h 719934"/>
              <a:gd name="connsiteX234" fmla="*/ 411980 w 720000"/>
              <a:gd name="connsiteY234" fmla="*/ 546594 h 719934"/>
              <a:gd name="connsiteX235" fmla="*/ 403177 w 720000"/>
              <a:gd name="connsiteY235" fmla="*/ 556347 h 719934"/>
              <a:gd name="connsiteX236" fmla="*/ 384397 w 720000"/>
              <a:gd name="connsiteY236" fmla="*/ 584124 h 719934"/>
              <a:gd name="connsiteX237" fmla="*/ 383777 w 720000"/>
              <a:gd name="connsiteY237" fmla="*/ 585306 h 719934"/>
              <a:gd name="connsiteX238" fmla="*/ 381957 w 720000"/>
              <a:gd name="connsiteY238" fmla="*/ 588922 h 719934"/>
              <a:gd name="connsiteX239" fmla="*/ 379613 w 720000"/>
              <a:gd name="connsiteY239" fmla="*/ 593938 h 719934"/>
              <a:gd name="connsiteX240" fmla="*/ 379340 w 720000"/>
              <a:gd name="connsiteY240" fmla="*/ 594545 h 719934"/>
              <a:gd name="connsiteX241" fmla="*/ 370080 w 720000"/>
              <a:gd name="connsiteY241" fmla="*/ 622914 h 719934"/>
              <a:gd name="connsiteX242" fmla="*/ 369995 w 720000"/>
              <a:gd name="connsiteY242" fmla="*/ 623231 h 719934"/>
              <a:gd name="connsiteX243" fmla="*/ 369180 w 720000"/>
              <a:gd name="connsiteY243" fmla="*/ 627219 h 719934"/>
              <a:gd name="connsiteX244" fmla="*/ 368825 w 720000"/>
              <a:gd name="connsiteY244" fmla="*/ 629253 h 719934"/>
              <a:gd name="connsiteX245" fmla="*/ 368191 w 720000"/>
              <a:gd name="connsiteY245" fmla="*/ 633261 h 719934"/>
              <a:gd name="connsiteX246" fmla="*/ 367951 w 720000"/>
              <a:gd name="connsiteY246" fmla="*/ 634945 h 719934"/>
              <a:gd name="connsiteX247" fmla="*/ 367380 w 720000"/>
              <a:gd name="connsiteY247" fmla="*/ 640016 h 719934"/>
              <a:gd name="connsiteX248" fmla="*/ 367236 w 720000"/>
              <a:gd name="connsiteY248" fmla="*/ 641556 h 719934"/>
              <a:gd name="connsiteX249" fmla="*/ 366869 w 720000"/>
              <a:gd name="connsiteY249" fmla="*/ 647012 h 719934"/>
              <a:gd name="connsiteX250" fmla="*/ 366823 w 720000"/>
              <a:gd name="connsiteY250" fmla="*/ 648173 h 719934"/>
              <a:gd name="connsiteX251" fmla="*/ 366691 w 720000"/>
              <a:gd name="connsiteY251" fmla="*/ 654069 h 719934"/>
              <a:gd name="connsiteX252" fmla="*/ 366691 w 720000"/>
              <a:gd name="connsiteY252" fmla="*/ 661540 h 719934"/>
              <a:gd name="connsiteX253" fmla="*/ 366691 w 720000"/>
              <a:gd name="connsiteY253" fmla="*/ 698805 h 719934"/>
              <a:gd name="connsiteX254" fmla="*/ 434922 w 720000"/>
              <a:gd name="connsiteY254" fmla="*/ 698805 h 719934"/>
              <a:gd name="connsiteX255" fmla="*/ 445486 w 720000"/>
              <a:gd name="connsiteY255" fmla="*/ 709368 h 719934"/>
              <a:gd name="connsiteX256" fmla="*/ 434922 w 720000"/>
              <a:gd name="connsiteY256" fmla="*/ 719932 h 719934"/>
              <a:gd name="connsiteX257" fmla="*/ 356127 w 720000"/>
              <a:gd name="connsiteY257" fmla="*/ 719932 h 719934"/>
              <a:gd name="connsiteX258" fmla="*/ 345563 w 720000"/>
              <a:gd name="connsiteY258" fmla="*/ 709368 h 719934"/>
              <a:gd name="connsiteX259" fmla="*/ 345563 w 720000"/>
              <a:gd name="connsiteY259" fmla="*/ 672104 h 719934"/>
              <a:gd name="connsiteX260" fmla="*/ 10564 w 720000"/>
              <a:gd name="connsiteY260" fmla="*/ 672104 h 719934"/>
              <a:gd name="connsiteX261" fmla="*/ 0 w 720000"/>
              <a:gd name="connsiteY261" fmla="*/ 661540 h 719934"/>
              <a:gd name="connsiteX262" fmla="*/ 0 w 720000"/>
              <a:gd name="connsiteY262" fmla="*/ 71630 h 719934"/>
              <a:gd name="connsiteX263" fmla="*/ 10564 w 720000"/>
              <a:gd name="connsiteY263" fmla="*/ 61066 h 719934"/>
              <a:gd name="connsiteX264" fmla="*/ 100810 w 720000"/>
              <a:gd name="connsiteY264" fmla="*/ 61066 h 719934"/>
              <a:gd name="connsiteX265" fmla="*/ 100810 w 720000"/>
              <a:gd name="connsiteY265" fmla="*/ 47548 h 719934"/>
              <a:gd name="connsiteX266" fmla="*/ 111374 w 720000"/>
              <a:gd name="connsiteY266" fmla="*/ 36984 h 719934"/>
              <a:gd name="connsiteX267" fmla="*/ 197145 w 720000"/>
              <a:gd name="connsiteY267" fmla="*/ 36984 h 719934"/>
              <a:gd name="connsiteX268" fmla="*/ 252005 w 720000"/>
              <a:gd name="connsiteY268" fmla="*/ 0 h 71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720000" h="719934">
                <a:moveTo>
                  <a:pt x="520911" y="543829"/>
                </a:moveTo>
                <a:lnTo>
                  <a:pt x="500668" y="631703"/>
                </a:lnTo>
                <a:lnTo>
                  <a:pt x="532783" y="661096"/>
                </a:lnTo>
                <a:lnTo>
                  <a:pt x="564896" y="631703"/>
                </a:lnTo>
                <a:lnTo>
                  <a:pt x="544652" y="543829"/>
                </a:lnTo>
                <a:close/>
                <a:moveTo>
                  <a:pt x="530434" y="493908"/>
                </a:moveTo>
                <a:cubicBezTo>
                  <a:pt x="529202" y="493944"/>
                  <a:pt x="527969" y="493976"/>
                  <a:pt x="526737" y="494039"/>
                </a:cubicBezTo>
                <a:cubicBezTo>
                  <a:pt x="526307" y="494062"/>
                  <a:pt x="525875" y="494080"/>
                  <a:pt x="525446" y="494107"/>
                </a:cubicBezTo>
                <a:cubicBezTo>
                  <a:pt x="523651" y="494214"/>
                  <a:pt x="521853" y="494358"/>
                  <a:pt x="520058" y="494524"/>
                </a:cubicBezTo>
                <a:cubicBezTo>
                  <a:pt x="519345" y="494592"/>
                  <a:pt x="518630" y="494665"/>
                  <a:pt x="517917" y="494741"/>
                </a:cubicBezTo>
                <a:cubicBezTo>
                  <a:pt x="516576" y="494884"/>
                  <a:pt x="515236" y="495049"/>
                  <a:pt x="513895" y="495223"/>
                </a:cubicBezTo>
                <a:cubicBezTo>
                  <a:pt x="512585" y="495398"/>
                  <a:pt x="511280" y="495586"/>
                  <a:pt x="509973" y="495790"/>
                </a:cubicBezTo>
                <a:cubicBezTo>
                  <a:pt x="509394" y="495880"/>
                  <a:pt x="508816" y="495976"/>
                  <a:pt x="508237" y="496071"/>
                </a:cubicBezTo>
                <a:cubicBezTo>
                  <a:pt x="507320" y="496226"/>
                  <a:pt x="506403" y="496382"/>
                  <a:pt x="505487" y="496551"/>
                </a:cubicBezTo>
                <a:lnTo>
                  <a:pt x="518945" y="522700"/>
                </a:lnTo>
                <a:lnTo>
                  <a:pt x="546615" y="522700"/>
                </a:lnTo>
                <a:lnTo>
                  <a:pt x="560075" y="496548"/>
                </a:lnTo>
                <a:cubicBezTo>
                  <a:pt x="559164" y="496379"/>
                  <a:pt x="558253" y="496223"/>
                  <a:pt x="557340" y="496071"/>
                </a:cubicBezTo>
                <a:cubicBezTo>
                  <a:pt x="556752" y="495974"/>
                  <a:pt x="556164" y="495879"/>
                  <a:pt x="555577" y="495787"/>
                </a:cubicBezTo>
                <a:cubicBezTo>
                  <a:pt x="554279" y="495583"/>
                  <a:pt x="552979" y="495395"/>
                  <a:pt x="551679" y="495223"/>
                </a:cubicBezTo>
                <a:cubicBezTo>
                  <a:pt x="550334" y="495046"/>
                  <a:pt x="548990" y="494881"/>
                  <a:pt x="547644" y="494739"/>
                </a:cubicBezTo>
                <a:cubicBezTo>
                  <a:pt x="546932" y="494664"/>
                  <a:pt x="546219" y="494592"/>
                  <a:pt x="545507" y="494524"/>
                </a:cubicBezTo>
                <a:cubicBezTo>
                  <a:pt x="543711" y="494358"/>
                  <a:pt x="541914" y="494214"/>
                  <a:pt x="540116" y="494107"/>
                </a:cubicBezTo>
                <a:cubicBezTo>
                  <a:pt x="539686" y="494080"/>
                  <a:pt x="539254" y="494062"/>
                  <a:pt x="538825" y="494039"/>
                </a:cubicBezTo>
                <a:cubicBezTo>
                  <a:pt x="537594" y="493976"/>
                  <a:pt x="536360" y="493944"/>
                  <a:pt x="535128" y="493908"/>
                </a:cubicBezTo>
                <a:cubicBezTo>
                  <a:pt x="534347" y="493927"/>
                  <a:pt x="533569" y="493967"/>
                  <a:pt x="532781" y="493967"/>
                </a:cubicBezTo>
                <a:cubicBezTo>
                  <a:pt x="531994" y="493967"/>
                  <a:pt x="531218" y="493928"/>
                  <a:pt x="530434" y="493908"/>
                </a:cubicBezTo>
                <a:close/>
                <a:moveTo>
                  <a:pt x="458710" y="458350"/>
                </a:moveTo>
                <a:lnTo>
                  <a:pt x="458710" y="488836"/>
                </a:lnTo>
                <a:cubicBezTo>
                  <a:pt x="466522" y="485408"/>
                  <a:pt x="474595" y="482474"/>
                  <a:pt x="482882" y="480089"/>
                </a:cubicBezTo>
                <a:lnTo>
                  <a:pt x="482882" y="479760"/>
                </a:lnTo>
                <a:cubicBezTo>
                  <a:pt x="473654" y="474041"/>
                  <a:pt x="465482" y="466783"/>
                  <a:pt x="458710" y="458350"/>
                </a:cubicBezTo>
                <a:close/>
                <a:moveTo>
                  <a:pt x="246399" y="389025"/>
                </a:moveTo>
                <a:lnTo>
                  <a:pt x="190568" y="462126"/>
                </a:lnTo>
                <a:cubicBezTo>
                  <a:pt x="206046" y="471738"/>
                  <a:pt x="223710" y="476773"/>
                  <a:pt x="242232" y="476773"/>
                </a:cubicBezTo>
                <a:cubicBezTo>
                  <a:pt x="292849" y="476773"/>
                  <a:pt x="334666" y="438302"/>
                  <a:pt x="339976" y="389066"/>
                </a:cubicBezTo>
                <a:lnTo>
                  <a:pt x="325606" y="389061"/>
                </a:lnTo>
                <a:close/>
                <a:moveTo>
                  <a:pt x="547419" y="332602"/>
                </a:moveTo>
                <a:cubicBezTo>
                  <a:pt x="533679" y="347910"/>
                  <a:pt x="505947" y="370039"/>
                  <a:pt x="458921" y="373023"/>
                </a:cubicBezTo>
                <a:lnTo>
                  <a:pt x="458921" y="398981"/>
                </a:lnTo>
                <a:cubicBezTo>
                  <a:pt x="458921" y="400100"/>
                  <a:pt x="458956" y="401213"/>
                  <a:pt x="459005" y="402319"/>
                </a:cubicBezTo>
                <a:cubicBezTo>
                  <a:pt x="459019" y="402637"/>
                  <a:pt x="459036" y="402955"/>
                  <a:pt x="459054" y="403273"/>
                </a:cubicBezTo>
                <a:cubicBezTo>
                  <a:pt x="459108" y="404185"/>
                  <a:pt x="459177" y="405094"/>
                  <a:pt x="459263" y="405997"/>
                </a:cubicBezTo>
                <a:cubicBezTo>
                  <a:pt x="459294" y="406319"/>
                  <a:pt x="459323" y="406641"/>
                  <a:pt x="459358" y="406961"/>
                </a:cubicBezTo>
                <a:cubicBezTo>
                  <a:pt x="459451" y="407835"/>
                  <a:pt x="459565" y="408701"/>
                  <a:pt x="459689" y="409564"/>
                </a:cubicBezTo>
                <a:cubicBezTo>
                  <a:pt x="459760" y="410055"/>
                  <a:pt x="459838" y="410543"/>
                  <a:pt x="459918" y="411032"/>
                </a:cubicBezTo>
                <a:cubicBezTo>
                  <a:pt x="460004" y="411558"/>
                  <a:pt x="460101" y="412079"/>
                  <a:pt x="460198" y="412600"/>
                </a:cubicBezTo>
                <a:cubicBezTo>
                  <a:pt x="460403" y="413687"/>
                  <a:pt x="460631" y="414766"/>
                  <a:pt x="460883" y="415838"/>
                </a:cubicBezTo>
                <a:cubicBezTo>
                  <a:pt x="460940" y="416079"/>
                  <a:pt x="460992" y="416326"/>
                  <a:pt x="461051" y="416567"/>
                </a:cubicBezTo>
                <a:cubicBezTo>
                  <a:pt x="461227" y="417275"/>
                  <a:pt x="461414" y="417981"/>
                  <a:pt x="461610" y="418684"/>
                </a:cubicBezTo>
                <a:cubicBezTo>
                  <a:pt x="461656" y="418850"/>
                  <a:pt x="461704" y="419014"/>
                  <a:pt x="461750" y="419179"/>
                </a:cubicBezTo>
                <a:cubicBezTo>
                  <a:pt x="467195" y="438222"/>
                  <a:pt x="480226" y="454597"/>
                  <a:pt x="498397" y="464241"/>
                </a:cubicBezTo>
                <a:cubicBezTo>
                  <a:pt x="498652" y="464379"/>
                  <a:pt x="498885" y="464542"/>
                  <a:pt x="499126" y="464695"/>
                </a:cubicBezTo>
                <a:cubicBezTo>
                  <a:pt x="508428" y="469479"/>
                  <a:pt x="518865" y="472345"/>
                  <a:pt x="529925" y="472770"/>
                </a:cubicBezTo>
                <a:cubicBezTo>
                  <a:pt x="530829" y="472744"/>
                  <a:pt x="531731" y="472711"/>
                  <a:pt x="532638" y="472698"/>
                </a:cubicBezTo>
                <a:cubicBezTo>
                  <a:pt x="532734" y="472696"/>
                  <a:pt x="532831" y="472696"/>
                  <a:pt x="532926" y="472698"/>
                </a:cubicBezTo>
                <a:cubicBezTo>
                  <a:pt x="533833" y="472711"/>
                  <a:pt x="534735" y="472744"/>
                  <a:pt x="535639" y="472770"/>
                </a:cubicBezTo>
                <a:cubicBezTo>
                  <a:pt x="575045" y="471261"/>
                  <a:pt x="606642" y="438751"/>
                  <a:pt x="606643" y="398981"/>
                </a:cubicBezTo>
                <a:lnTo>
                  <a:pt x="606643" y="372645"/>
                </a:lnTo>
                <a:cubicBezTo>
                  <a:pt x="575808" y="368558"/>
                  <a:pt x="557105" y="347686"/>
                  <a:pt x="547419" y="332602"/>
                </a:cubicBezTo>
                <a:close/>
                <a:moveTo>
                  <a:pt x="168213" y="283623"/>
                </a:moveTo>
                <a:cubicBezTo>
                  <a:pt x="139056" y="306362"/>
                  <a:pt x="121938" y="341084"/>
                  <a:pt x="121938" y="378457"/>
                </a:cubicBezTo>
                <a:cubicBezTo>
                  <a:pt x="121938" y="412356"/>
                  <a:pt x="135861" y="443966"/>
                  <a:pt x="160480" y="466708"/>
                </a:cubicBezTo>
                <a:lnTo>
                  <a:pt x="167073" y="458076"/>
                </a:lnTo>
                <a:cubicBezTo>
                  <a:pt x="167078" y="458071"/>
                  <a:pt x="167081" y="458065"/>
                  <a:pt x="167085" y="458060"/>
                </a:cubicBezTo>
                <a:lnTo>
                  <a:pt x="228299" y="377912"/>
                </a:lnTo>
                <a:close/>
                <a:moveTo>
                  <a:pt x="532728" y="252475"/>
                </a:moveTo>
                <a:cubicBezTo>
                  <a:pt x="520536" y="252483"/>
                  <a:pt x="509035" y="255477"/>
                  <a:pt x="498891" y="260739"/>
                </a:cubicBezTo>
                <a:cubicBezTo>
                  <a:pt x="498725" y="260841"/>
                  <a:pt x="498570" y="260955"/>
                  <a:pt x="498398" y="261046"/>
                </a:cubicBezTo>
                <a:cubicBezTo>
                  <a:pt x="482425" y="269527"/>
                  <a:pt x="470421" y="283209"/>
                  <a:pt x="464052" y="299335"/>
                </a:cubicBezTo>
                <a:cubicBezTo>
                  <a:pt x="464047" y="299351"/>
                  <a:pt x="464040" y="299365"/>
                  <a:pt x="464034" y="299380"/>
                </a:cubicBezTo>
                <a:cubicBezTo>
                  <a:pt x="463183" y="301540"/>
                  <a:pt x="462438" y="303745"/>
                  <a:pt x="461792" y="305987"/>
                </a:cubicBezTo>
                <a:cubicBezTo>
                  <a:pt x="461722" y="306230"/>
                  <a:pt x="461652" y="306475"/>
                  <a:pt x="461584" y="306720"/>
                </a:cubicBezTo>
                <a:cubicBezTo>
                  <a:pt x="461401" y="307375"/>
                  <a:pt x="461227" y="308032"/>
                  <a:pt x="461064" y="308694"/>
                </a:cubicBezTo>
                <a:cubicBezTo>
                  <a:pt x="460973" y="309064"/>
                  <a:pt x="460892" y="309436"/>
                  <a:pt x="460807" y="309808"/>
                </a:cubicBezTo>
                <a:cubicBezTo>
                  <a:pt x="460590" y="310746"/>
                  <a:pt x="460392" y="311688"/>
                  <a:pt x="460213" y="312636"/>
                </a:cubicBezTo>
                <a:cubicBezTo>
                  <a:pt x="460108" y="313194"/>
                  <a:pt x="460005" y="313752"/>
                  <a:pt x="459912" y="314315"/>
                </a:cubicBezTo>
                <a:cubicBezTo>
                  <a:pt x="459835" y="314784"/>
                  <a:pt x="459760" y="315256"/>
                  <a:pt x="459691" y="315728"/>
                </a:cubicBezTo>
                <a:cubicBezTo>
                  <a:pt x="459563" y="316620"/>
                  <a:pt x="459447" y="317515"/>
                  <a:pt x="459350" y="318418"/>
                </a:cubicBezTo>
                <a:cubicBezTo>
                  <a:pt x="459319" y="318708"/>
                  <a:pt x="459292" y="319002"/>
                  <a:pt x="459264" y="319293"/>
                </a:cubicBezTo>
                <a:cubicBezTo>
                  <a:pt x="459178" y="320206"/>
                  <a:pt x="459108" y="321122"/>
                  <a:pt x="459054" y="322045"/>
                </a:cubicBezTo>
                <a:cubicBezTo>
                  <a:pt x="459036" y="322360"/>
                  <a:pt x="459019" y="322676"/>
                  <a:pt x="459005" y="322993"/>
                </a:cubicBezTo>
                <a:cubicBezTo>
                  <a:pt x="458956" y="324099"/>
                  <a:pt x="458921" y="325213"/>
                  <a:pt x="458921" y="326333"/>
                </a:cubicBezTo>
                <a:lnTo>
                  <a:pt x="458921" y="351846"/>
                </a:lnTo>
                <a:cubicBezTo>
                  <a:pt x="517602" y="347483"/>
                  <a:pt x="539424" y="308321"/>
                  <a:pt x="539649" y="307904"/>
                </a:cubicBezTo>
                <a:cubicBezTo>
                  <a:pt x="541614" y="304263"/>
                  <a:pt x="545516" y="302101"/>
                  <a:pt x="549647" y="302380"/>
                </a:cubicBezTo>
                <a:cubicBezTo>
                  <a:pt x="553772" y="302656"/>
                  <a:pt x="557360" y="305311"/>
                  <a:pt x="558826" y="309178"/>
                </a:cubicBezTo>
                <a:cubicBezTo>
                  <a:pt x="559431" y="310743"/>
                  <a:pt x="573037" y="344930"/>
                  <a:pt x="606645" y="351239"/>
                </a:cubicBezTo>
                <a:lnTo>
                  <a:pt x="606645" y="326439"/>
                </a:lnTo>
                <a:cubicBezTo>
                  <a:pt x="606645" y="285671"/>
                  <a:pt x="573492" y="252503"/>
                  <a:pt x="532728" y="252475"/>
                </a:cubicBezTo>
                <a:close/>
                <a:moveTo>
                  <a:pt x="242231" y="217490"/>
                </a:moveTo>
                <a:cubicBezTo>
                  <a:pt x="265812" y="217490"/>
                  <a:pt x="288543" y="222478"/>
                  <a:pt x="309785" y="232312"/>
                </a:cubicBezTo>
                <a:cubicBezTo>
                  <a:pt x="315081" y="234763"/>
                  <a:pt x="317385" y="241042"/>
                  <a:pt x="314934" y="246336"/>
                </a:cubicBezTo>
                <a:cubicBezTo>
                  <a:pt x="312484" y="251631"/>
                  <a:pt x="306204" y="253936"/>
                  <a:pt x="300911" y="251485"/>
                </a:cubicBezTo>
                <a:cubicBezTo>
                  <a:pt x="282468" y="242947"/>
                  <a:pt x="262725" y="238617"/>
                  <a:pt x="242231" y="238617"/>
                </a:cubicBezTo>
                <a:cubicBezTo>
                  <a:pt x="218732" y="238617"/>
                  <a:pt x="195836" y="244458"/>
                  <a:pt x="175406" y="255592"/>
                </a:cubicBezTo>
                <a:lnTo>
                  <a:pt x="180059" y="262892"/>
                </a:lnTo>
                <a:cubicBezTo>
                  <a:pt x="180060" y="262894"/>
                  <a:pt x="180062" y="262896"/>
                  <a:pt x="180063" y="262898"/>
                </a:cubicBezTo>
                <a:lnTo>
                  <a:pt x="246971" y="367896"/>
                </a:lnTo>
                <a:lnTo>
                  <a:pt x="351111" y="367943"/>
                </a:lnTo>
                <a:cubicBezTo>
                  <a:pt x="351112" y="367943"/>
                  <a:pt x="351114" y="367943"/>
                  <a:pt x="351115" y="367943"/>
                </a:cubicBezTo>
                <a:lnTo>
                  <a:pt x="381687" y="367957"/>
                </a:lnTo>
                <a:cubicBezTo>
                  <a:pt x="378768" y="328263"/>
                  <a:pt x="359346" y="292102"/>
                  <a:pt x="327394" y="267531"/>
                </a:cubicBezTo>
                <a:cubicBezTo>
                  <a:pt x="322771" y="263975"/>
                  <a:pt x="321904" y="257342"/>
                  <a:pt x="325461" y="252718"/>
                </a:cubicBezTo>
                <a:cubicBezTo>
                  <a:pt x="329016" y="248093"/>
                  <a:pt x="335648" y="247225"/>
                  <a:pt x="340276" y="250783"/>
                </a:cubicBezTo>
                <a:cubicBezTo>
                  <a:pt x="380267" y="281535"/>
                  <a:pt x="403201" y="328073"/>
                  <a:pt x="403203" y="378460"/>
                </a:cubicBezTo>
                <a:cubicBezTo>
                  <a:pt x="403203" y="378539"/>
                  <a:pt x="403201" y="378637"/>
                  <a:pt x="403200" y="378727"/>
                </a:cubicBezTo>
                <a:cubicBezTo>
                  <a:pt x="403148" y="381457"/>
                  <a:pt x="402040" y="384064"/>
                  <a:pt x="400105" y="385998"/>
                </a:cubicBezTo>
                <a:cubicBezTo>
                  <a:pt x="398123" y="387978"/>
                  <a:pt x="395436" y="389090"/>
                  <a:pt x="392636" y="389090"/>
                </a:cubicBezTo>
                <a:cubicBezTo>
                  <a:pt x="392635" y="389090"/>
                  <a:pt x="392633" y="389090"/>
                  <a:pt x="392632" y="389090"/>
                </a:cubicBezTo>
                <a:lnTo>
                  <a:pt x="361175" y="389076"/>
                </a:lnTo>
                <a:cubicBezTo>
                  <a:pt x="355780" y="449972"/>
                  <a:pt x="304501" y="497899"/>
                  <a:pt x="242233" y="497899"/>
                </a:cubicBezTo>
                <a:cubicBezTo>
                  <a:pt x="219025" y="497899"/>
                  <a:pt x="196925" y="491379"/>
                  <a:pt x="177702" y="478972"/>
                </a:cubicBezTo>
                <a:lnTo>
                  <a:pt x="170536" y="488353"/>
                </a:lnTo>
                <a:cubicBezTo>
                  <a:pt x="168828" y="490592"/>
                  <a:pt x="166298" y="492054"/>
                  <a:pt x="163508" y="492417"/>
                </a:cubicBezTo>
                <a:cubicBezTo>
                  <a:pt x="163051" y="492476"/>
                  <a:pt x="162595" y="492506"/>
                  <a:pt x="162141" y="492506"/>
                </a:cubicBezTo>
                <a:cubicBezTo>
                  <a:pt x="159811" y="492506"/>
                  <a:pt x="157531" y="491735"/>
                  <a:pt x="155669" y="490291"/>
                </a:cubicBezTo>
                <a:cubicBezTo>
                  <a:pt x="120805" y="463270"/>
                  <a:pt x="100810" y="422508"/>
                  <a:pt x="100810" y="378457"/>
                </a:cubicBezTo>
                <a:cubicBezTo>
                  <a:pt x="100810" y="333836"/>
                  <a:pt x="121573" y="292443"/>
                  <a:pt x="156824" y="265748"/>
                </a:cubicBezTo>
                <a:lnTo>
                  <a:pt x="151736" y="257766"/>
                </a:lnTo>
                <a:cubicBezTo>
                  <a:pt x="148617" y="252870"/>
                  <a:pt x="150032" y="246373"/>
                  <a:pt x="154908" y="243219"/>
                </a:cubicBezTo>
                <a:cubicBezTo>
                  <a:pt x="180928" y="226387"/>
                  <a:pt x="211124" y="217490"/>
                  <a:pt x="242231" y="217490"/>
                </a:cubicBezTo>
                <a:close/>
                <a:moveTo>
                  <a:pt x="21128" y="82194"/>
                </a:moveTo>
                <a:lnTo>
                  <a:pt x="21128" y="650978"/>
                </a:lnTo>
                <a:lnTo>
                  <a:pt x="345594" y="650978"/>
                </a:lnTo>
                <a:cubicBezTo>
                  <a:pt x="345597" y="650784"/>
                  <a:pt x="345612" y="650591"/>
                  <a:pt x="345616" y="650399"/>
                </a:cubicBezTo>
                <a:cubicBezTo>
                  <a:pt x="345660" y="648413"/>
                  <a:pt x="345737" y="646433"/>
                  <a:pt x="345853" y="644461"/>
                </a:cubicBezTo>
                <a:cubicBezTo>
                  <a:pt x="345898" y="643666"/>
                  <a:pt x="345960" y="642872"/>
                  <a:pt x="346016" y="642078"/>
                </a:cubicBezTo>
                <a:cubicBezTo>
                  <a:pt x="346097" y="640964"/>
                  <a:pt x="346190" y="639850"/>
                  <a:pt x="346294" y="638741"/>
                </a:cubicBezTo>
                <a:cubicBezTo>
                  <a:pt x="346524" y="636221"/>
                  <a:pt x="346809" y="633711"/>
                  <a:pt x="347151" y="631212"/>
                </a:cubicBezTo>
                <a:lnTo>
                  <a:pt x="55862" y="631212"/>
                </a:lnTo>
                <a:cubicBezTo>
                  <a:pt x="50027" y="631212"/>
                  <a:pt x="45298" y="626483"/>
                  <a:pt x="45298" y="620648"/>
                </a:cubicBezTo>
                <a:lnTo>
                  <a:pt x="45298" y="446726"/>
                </a:lnTo>
                <a:cubicBezTo>
                  <a:pt x="45298" y="440891"/>
                  <a:pt x="50027" y="436162"/>
                  <a:pt x="55862" y="436162"/>
                </a:cubicBezTo>
                <a:cubicBezTo>
                  <a:pt x="61698" y="436162"/>
                  <a:pt x="66426" y="440891"/>
                  <a:pt x="66426" y="446726"/>
                </a:cubicBezTo>
                <a:lnTo>
                  <a:pt x="66426" y="610084"/>
                </a:lnTo>
                <a:lnTo>
                  <a:pt x="351454" y="610084"/>
                </a:lnTo>
                <a:cubicBezTo>
                  <a:pt x="354408" y="599217"/>
                  <a:pt x="358465" y="588622"/>
                  <a:pt x="363590" y="578392"/>
                </a:cubicBezTo>
                <a:cubicBezTo>
                  <a:pt x="364059" y="577448"/>
                  <a:pt x="364538" y="576511"/>
                  <a:pt x="365024" y="575576"/>
                </a:cubicBezTo>
                <a:cubicBezTo>
                  <a:pt x="365371" y="574913"/>
                  <a:pt x="365708" y="574243"/>
                  <a:pt x="366063" y="573582"/>
                </a:cubicBezTo>
                <a:cubicBezTo>
                  <a:pt x="375782" y="555440"/>
                  <a:pt x="388696" y="538855"/>
                  <a:pt x="404260" y="524538"/>
                </a:cubicBezTo>
                <a:cubicBezTo>
                  <a:pt x="404278" y="524520"/>
                  <a:pt x="404298" y="524503"/>
                  <a:pt x="404316" y="524484"/>
                </a:cubicBezTo>
                <a:cubicBezTo>
                  <a:pt x="404474" y="524341"/>
                  <a:pt x="404634" y="524199"/>
                  <a:pt x="404792" y="524056"/>
                </a:cubicBezTo>
                <a:cubicBezTo>
                  <a:pt x="414781" y="514866"/>
                  <a:pt x="425780" y="506680"/>
                  <a:pt x="437582" y="499684"/>
                </a:cubicBezTo>
                <a:lnTo>
                  <a:pt x="437582" y="362809"/>
                </a:lnTo>
                <a:lnTo>
                  <a:pt x="437582" y="326438"/>
                </a:lnTo>
                <a:lnTo>
                  <a:pt x="437582" y="212879"/>
                </a:lnTo>
                <a:cubicBezTo>
                  <a:pt x="437582" y="207045"/>
                  <a:pt x="442310" y="202315"/>
                  <a:pt x="448146" y="202315"/>
                </a:cubicBezTo>
                <a:cubicBezTo>
                  <a:pt x="453982" y="202315"/>
                  <a:pt x="458710" y="207045"/>
                  <a:pt x="458710" y="212878"/>
                </a:cubicBezTo>
                <a:lnTo>
                  <a:pt x="458710" y="266765"/>
                </a:lnTo>
                <a:cubicBezTo>
                  <a:pt x="465492" y="258376"/>
                  <a:pt x="473664" y="251154"/>
                  <a:pt x="482882" y="245466"/>
                </a:cubicBezTo>
                <a:lnTo>
                  <a:pt x="482882" y="82194"/>
                </a:lnTo>
                <a:lnTo>
                  <a:pt x="403200" y="82194"/>
                </a:lnTo>
                <a:lnTo>
                  <a:pt x="403200" y="98235"/>
                </a:lnTo>
                <a:lnTo>
                  <a:pt x="448146" y="98235"/>
                </a:lnTo>
                <a:cubicBezTo>
                  <a:pt x="453982" y="98235"/>
                  <a:pt x="458710" y="102964"/>
                  <a:pt x="458710" y="108799"/>
                </a:cubicBezTo>
                <a:lnTo>
                  <a:pt x="458710" y="177664"/>
                </a:lnTo>
                <a:cubicBezTo>
                  <a:pt x="458710" y="183499"/>
                  <a:pt x="453982" y="188229"/>
                  <a:pt x="448146" y="188229"/>
                </a:cubicBezTo>
                <a:cubicBezTo>
                  <a:pt x="442310" y="188229"/>
                  <a:pt x="437582" y="183499"/>
                  <a:pt x="437582" y="177664"/>
                </a:cubicBezTo>
                <a:lnTo>
                  <a:pt x="437582" y="119363"/>
                </a:lnTo>
                <a:lnTo>
                  <a:pt x="403200" y="119363"/>
                </a:lnTo>
                <a:lnTo>
                  <a:pt x="403200" y="129194"/>
                </a:lnTo>
                <a:cubicBezTo>
                  <a:pt x="403200" y="135028"/>
                  <a:pt x="398472" y="139757"/>
                  <a:pt x="392636" y="139757"/>
                </a:cubicBezTo>
                <a:lnTo>
                  <a:pt x="111374" y="139757"/>
                </a:lnTo>
                <a:cubicBezTo>
                  <a:pt x="105539" y="139757"/>
                  <a:pt x="100810" y="135028"/>
                  <a:pt x="100810" y="129194"/>
                </a:cubicBezTo>
                <a:lnTo>
                  <a:pt x="100810" y="119363"/>
                </a:lnTo>
                <a:lnTo>
                  <a:pt x="66426" y="119363"/>
                </a:lnTo>
                <a:lnTo>
                  <a:pt x="66426" y="411515"/>
                </a:lnTo>
                <a:cubicBezTo>
                  <a:pt x="66426" y="417349"/>
                  <a:pt x="61698" y="422079"/>
                  <a:pt x="55862" y="422079"/>
                </a:cubicBezTo>
                <a:cubicBezTo>
                  <a:pt x="50027" y="422079"/>
                  <a:pt x="45298" y="417349"/>
                  <a:pt x="45298" y="411515"/>
                </a:cubicBezTo>
                <a:lnTo>
                  <a:pt x="45298" y="108800"/>
                </a:lnTo>
                <a:cubicBezTo>
                  <a:pt x="45298" y="102966"/>
                  <a:pt x="50027" y="98236"/>
                  <a:pt x="55862" y="98236"/>
                </a:cubicBezTo>
                <a:lnTo>
                  <a:pt x="100810" y="98236"/>
                </a:lnTo>
                <a:lnTo>
                  <a:pt x="100810" y="82194"/>
                </a:lnTo>
                <a:close/>
                <a:moveTo>
                  <a:pt x="252005" y="21128"/>
                </a:moveTo>
                <a:cubicBezTo>
                  <a:pt x="234440" y="21128"/>
                  <a:pt x="219256" y="33027"/>
                  <a:pt x="215077" y="50064"/>
                </a:cubicBezTo>
                <a:cubicBezTo>
                  <a:pt x="213918" y="54789"/>
                  <a:pt x="209683" y="58112"/>
                  <a:pt x="204817" y="58112"/>
                </a:cubicBezTo>
                <a:lnTo>
                  <a:pt x="121937" y="58112"/>
                </a:lnTo>
                <a:lnTo>
                  <a:pt x="121937" y="118631"/>
                </a:lnTo>
                <a:lnTo>
                  <a:pt x="382072" y="118631"/>
                </a:lnTo>
                <a:lnTo>
                  <a:pt x="382072" y="58112"/>
                </a:lnTo>
                <a:lnTo>
                  <a:pt x="299192" y="58112"/>
                </a:lnTo>
                <a:cubicBezTo>
                  <a:pt x="294326" y="58112"/>
                  <a:pt x="290089" y="54789"/>
                  <a:pt x="288932" y="50064"/>
                </a:cubicBezTo>
                <a:cubicBezTo>
                  <a:pt x="284753" y="33027"/>
                  <a:pt x="269569" y="21128"/>
                  <a:pt x="252005" y="21128"/>
                </a:cubicBezTo>
                <a:close/>
                <a:moveTo>
                  <a:pt x="252005" y="0"/>
                </a:moveTo>
                <a:cubicBezTo>
                  <a:pt x="276468" y="0"/>
                  <a:pt x="297967" y="14846"/>
                  <a:pt x="306864" y="36984"/>
                </a:cubicBezTo>
                <a:lnTo>
                  <a:pt x="392636" y="36984"/>
                </a:lnTo>
                <a:cubicBezTo>
                  <a:pt x="398472" y="36984"/>
                  <a:pt x="403200" y="41714"/>
                  <a:pt x="403200" y="47548"/>
                </a:cubicBezTo>
                <a:lnTo>
                  <a:pt x="403200" y="61066"/>
                </a:lnTo>
                <a:lnTo>
                  <a:pt x="493446" y="61066"/>
                </a:lnTo>
                <a:cubicBezTo>
                  <a:pt x="499280" y="61066"/>
                  <a:pt x="504009" y="65796"/>
                  <a:pt x="504009" y="71630"/>
                </a:cubicBezTo>
                <a:lnTo>
                  <a:pt x="504009" y="235766"/>
                </a:lnTo>
                <a:cubicBezTo>
                  <a:pt x="513060" y="232899"/>
                  <a:pt x="522689" y="231342"/>
                  <a:pt x="532676" y="231342"/>
                </a:cubicBezTo>
                <a:cubicBezTo>
                  <a:pt x="532694" y="231342"/>
                  <a:pt x="532711" y="231343"/>
                  <a:pt x="532729" y="231343"/>
                </a:cubicBezTo>
                <a:cubicBezTo>
                  <a:pt x="532748" y="231343"/>
                  <a:pt x="532764" y="231342"/>
                  <a:pt x="532783" y="231342"/>
                </a:cubicBezTo>
                <a:cubicBezTo>
                  <a:pt x="585159" y="231342"/>
                  <a:pt x="627771" y="273954"/>
                  <a:pt x="627771" y="326331"/>
                </a:cubicBezTo>
                <a:lnTo>
                  <a:pt x="627771" y="326437"/>
                </a:lnTo>
                <a:lnTo>
                  <a:pt x="627771" y="362797"/>
                </a:lnTo>
                <a:lnTo>
                  <a:pt x="627771" y="398981"/>
                </a:lnTo>
                <a:cubicBezTo>
                  <a:pt x="627771" y="433216"/>
                  <a:pt x="609563" y="463270"/>
                  <a:pt x="582326" y="479989"/>
                </a:cubicBezTo>
                <a:cubicBezTo>
                  <a:pt x="660674" y="502370"/>
                  <a:pt x="720001" y="573414"/>
                  <a:pt x="720000" y="654072"/>
                </a:cubicBezTo>
                <a:lnTo>
                  <a:pt x="720000" y="709370"/>
                </a:lnTo>
                <a:cubicBezTo>
                  <a:pt x="720000" y="715204"/>
                  <a:pt x="715272" y="719934"/>
                  <a:pt x="709436" y="719934"/>
                </a:cubicBezTo>
                <a:lnTo>
                  <a:pt x="470134" y="719934"/>
                </a:lnTo>
                <a:cubicBezTo>
                  <a:pt x="464298" y="719934"/>
                  <a:pt x="459571" y="715204"/>
                  <a:pt x="459571" y="709370"/>
                </a:cubicBezTo>
                <a:cubicBezTo>
                  <a:pt x="459571" y="703535"/>
                  <a:pt x="464298" y="698806"/>
                  <a:pt x="470134" y="698806"/>
                </a:cubicBezTo>
                <a:lnTo>
                  <a:pt x="698876" y="698806"/>
                </a:lnTo>
                <a:lnTo>
                  <a:pt x="698876" y="654072"/>
                </a:lnTo>
                <a:cubicBezTo>
                  <a:pt x="698876" y="612388"/>
                  <a:pt x="681090" y="572532"/>
                  <a:pt x="648791" y="541846"/>
                </a:cubicBezTo>
                <a:cubicBezTo>
                  <a:pt x="629471" y="523489"/>
                  <a:pt x="606076" y="509816"/>
                  <a:pt x="581117" y="501845"/>
                </a:cubicBezTo>
                <a:lnTo>
                  <a:pt x="564226" y="534663"/>
                </a:lnTo>
                <a:lnTo>
                  <a:pt x="586873" y="632964"/>
                </a:lnTo>
                <a:cubicBezTo>
                  <a:pt x="587728" y="636675"/>
                  <a:pt x="586518" y="640558"/>
                  <a:pt x="583710" y="643128"/>
                </a:cubicBezTo>
                <a:lnTo>
                  <a:pt x="539918" y="683209"/>
                </a:lnTo>
                <a:cubicBezTo>
                  <a:pt x="537901" y="685056"/>
                  <a:pt x="535345" y="685980"/>
                  <a:pt x="532787" y="685980"/>
                </a:cubicBezTo>
                <a:cubicBezTo>
                  <a:pt x="530229" y="685980"/>
                  <a:pt x="527672" y="685057"/>
                  <a:pt x="525654" y="683209"/>
                </a:cubicBezTo>
                <a:lnTo>
                  <a:pt x="481862" y="643128"/>
                </a:lnTo>
                <a:cubicBezTo>
                  <a:pt x="479053" y="640558"/>
                  <a:pt x="477845" y="636674"/>
                  <a:pt x="478700" y="632964"/>
                </a:cubicBezTo>
                <a:lnTo>
                  <a:pt x="501346" y="534664"/>
                </a:lnTo>
                <a:lnTo>
                  <a:pt x="484454" y="501845"/>
                </a:lnTo>
                <a:cubicBezTo>
                  <a:pt x="473512" y="505341"/>
                  <a:pt x="462867" y="509927"/>
                  <a:pt x="452736" y="515529"/>
                </a:cubicBezTo>
                <a:cubicBezTo>
                  <a:pt x="452618" y="515594"/>
                  <a:pt x="452501" y="515660"/>
                  <a:pt x="452383" y="515726"/>
                </a:cubicBezTo>
                <a:cubicBezTo>
                  <a:pt x="450521" y="516763"/>
                  <a:pt x="448682" y="517839"/>
                  <a:pt x="446857" y="518941"/>
                </a:cubicBezTo>
                <a:cubicBezTo>
                  <a:pt x="446232" y="519319"/>
                  <a:pt x="445608" y="519698"/>
                  <a:pt x="444988" y="520083"/>
                </a:cubicBezTo>
                <a:cubicBezTo>
                  <a:pt x="444164" y="520595"/>
                  <a:pt x="443342" y="521109"/>
                  <a:pt x="442527" y="521635"/>
                </a:cubicBezTo>
                <a:cubicBezTo>
                  <a:pt x="441175" y="522507"/>
                  <a:pt x="439834" y="523396"/>
                  <a:pt x="438506" y="524304"/>
                </a:cubicBezTo>
                <a:cubicBezTo>
                  <a:pt x="437976" y="524666"/>
                  <a:pt x="437453" y="525037"/>
                  <a:pt x="436927" y="525404"/>
                </a:cubicBezTo>
                <a:cubicBezTo>
                  <a:pt x="435514" y="526394"/>
                  <a:pt x="434112" y="527395"/>
                  <a:pt x="432729" y="528426"/>
                </a:cubicBezTo>
                <a:cubicBezTo>
                  <a:pt x="432589" y="528530"/>
                  <a:pt x="432447" y="528630"/>
                  <a:pt x="432308" y="528734"/>
                </a:cubicBezTo>
                <a:cubicBezTo>
                  <a:pt x="430683" y="529952"/>
                  <a:pt x="429084" y="531205"/>
                  <a:pt x="427502" y="532479"/>
                </a:cubicBezTo>
                <a:cubicBezTo>
                  <a:pt x="427269" y="532669"/>
                  <a:pt x="427033" y="532856"/>
                  <a:pt x="426801" y="533044"/>
                </a:cubicBezTo>
                <a:cubicBezTo>
                  <a:pt x="425212" y="534339"/>
                  <a:pt x="423641" y="535660"/>
                  <a:pt x="422097" y="537010"/>
                </a:cubicBezTo>
                <a:cubicBezTo>
                  <a:pt x="421959" y="537129"/>
                  <a:pt x="421824" y="537252"/>
                  <a:pt x="421688" y="537371"/>
                </a:cubicBezTo>
                <a:cubicBezTo>
                  <a:pt x="418497" y="540177"/>
                  <a:pt x="415410" y="543099"/>
                  <a:pt x="412437" y="546128"/>
                </a:cubicBezTo>
                <a:cubicBezTo>
                  <a:pt x="412284" y="546284"/>
                  <a:pt x="412132" y="546439"/>
                  <a:pt x="411980" y="546594"/>
                </a:cubicBezTo>
                <a:cubicBezTo>
                  <a:pt x="408923" y="549732"/>
                  <a:pt x="405981" y="552984"/>
                  <a:pt x="403177" y="556347"/>
                </a:cubicBezTo>
                <a:cubicBezTo>
                  <a:pt x="395836" y="565152"/>
                  <a:pt x="389570" y="574449"/>
                  <a:pt x="384397" y="584124"/>
                </a:cubicBezTo>
                <a:cubicBezTo>
                  <a:pt x="384187" y="584517"/>
                  <a:pt x="383982" y="584912"/>
                  <a:pt x="383777" y="585306"/>
                </a:cubicBezTo>
                <a:cubicBezTo>
                  <a:pt x="383148" y="586503"/>
                  <a:pt x="382552" y="587712"/>
                  <a:pt x="381957" y="588922"/>
                </a:cubicBezTo>
                <a:cubicBezTo>
                  <a:pt x="381147" y="590581"/>
                  <a:pt x="380361" y="592252"/>
                  <a:pt x="379613" y="593938"/>
                </a:cubicBezTo>
                <a:cubicBezTo>
                  <a:pt x="379523" y="594142"/>
                  <a:pt x="379430" y="594343"/>
                  <a:pt x="379340" y="594545"/>
                </a:cubicBezTo>
                <a:cubicBezTo>
                  <a:pt x="375335" y="603670"/>
                  <a:pt x="372220" y="613161"/>
                  <a:pt x="370080" y="622914"/>
                </a:cubicBezTo>
                <a:cubicBezTo>
                  <a:pt x="370056" y="623020"/>
                  <a:pt x="370022" y="623124"/>
                  <a:pt x="369995" y="623231"/>
                </a:cubicBezTo>
                <a:cubicBezTo>
                  <a:pt x="369710" y="624559"/>
                  <a:pt x="369429" y="625886"/>
                  <a:pt x="369180" y="627219"/>
                </a:cubicBezTo>
                <a:cubicBezTo>
                  <a:pt x="369053" y="627894"/>
                  <a:pt x="368942" y="628574"/>
                  <a:pt x="368825" y="629253"/>
                </a:cubicBezTo>
                <a:cubicBezTo>
                  <a:pt x="368596" y="630586"/>
                  <a:pt x="368384" y="631921"/>
                  <a:pt x="368191" y="633261"/>
                </a:cubicBezTo>
                <a:cubicBezTo>
                  <a:pt x="368111" y="633823"/>
                  <a:pt x="368025" y="634383"/>
                  <a:pt x="367951" y="634945"/>
                </a:cubicBezTo>
                <a:cubicBezTo>
                  <a:pt x="367728" y="636630"/>
                  <a:pt x="367543" y="638322"/>
                  <a:pt x="367380" y="640016"/>
                </a:cubicBezTo>
                <a:cubicBezTo>
                  <a:pt x="367330" y="640530"/>
                  <a:pt x="367280" y="641041"/>
                  <a:pt x="367236" y="641556"/>
                </a:cubicBezTo>
                <a:cubicBezTo>
                  <a:pt x="367081" y="643370"/>
                  <a:pt x="366956" y="645189"/>
                  <a:pt x="366869" y="647012"/>
                </a:cubicBezTo>
                <a:cubicBezTo>
                  <a:pt x="366851" y="647398"/>
                  <a:pt x="366838" y="647786"/>
                  <a:pt x="366823" y="648173"/>
                </a:cubicBezTo>
                <a:cubicBezTo>
                  <a:pt x="366744" y="650133"/>
                  <a:pt x="366691" y="652099"/>
                  <a:pt x="366691" y="654069"/>
                </a:cubicBezTo>
                <a:lnTo>
                  <a:pt x="366691" y="661540"/>
                </a:lnTo>
                <a:lnTo>
                  <a:pt x="366691" y="698805"/>
                </a:lnTo>
                <a:lnTo>
                  <a:pt x="434922" y="698805"/>
                </a:lnTo>
                <a:cubicBezTo>
                  <a:pt x="440758" y="698805"/>
                  <a:pt x="445486" y="703534"/>
                  <a:pt x="445486" y="709368"/>
                </a:cubicBezTo>
                <a:cubicBezTo>
                  <a:pt x="445486" y="715203"/>
                  <a:pt x="440758" y="719932"/>
                  <a:pt x="434922" y="719932"/>
                </a:cubicBezTo>
                <a:lnTo>
                  <a:pt x="356127" y="719932"/>
                </a:lnTo>
                <a:cubicBezTo>
                  <a:pt x="350291" y="719932"/>
                  <a:pt x="345563" y="715203"/>
                  <a:pt x="345563" y="709368"/>
                </a:cubicBezTo>
                <a:lnTo>
                  <a:pt x="345563" y="672104"/>
                </a:lnTo>
                <a:lnTo>
                  <a:pt x="10564" y="672104"/>
                </a:lnTo>
                <a:cubicBezTo>
                  <a:pt x="4728" y="672104"/>
                  <a:pt x="0" y="667375"/>
                  <a:pt x="0" y="661540"/>
                </a:cubicBezTo>
                <a:lnTo>
                  <a:pt x="0" y="71630"/>
                </a:lnTo>
                <a:cubicBezTo>
                  <a:pt x="0" y="65797"/>
                  <a:pt x="4728" y="61066"/>
                  <a:pt x="10564" y="61066"/>
                </a:cubicBezTo>
                <a:lnTo>
                  <a:pt x="100810" y="61066"/>
                </a:lnTo>
                <a:lnTo>
                  <a:pt x="100810" y="47548"/>
                </a:lnTo>
                <a:cubicBezTo>
                  <a:pt x="100810" y="41714"/>
                  <a:pt x="105539" y="36984"/>
                  <a:pt x="111374" y="36984"/>
                </a:cubicBezTo>
                <a:lnTo>
                  <a:pt x="197145" y="36984"/>
                </a:lnTo>
                <a:cubicBezTo>
                  <a:pt x="206042" y="14844"/>
                  <a:pt x="227542" y="0"/>
                  <a:pt x="252005"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856703397"/>
      </p:ext>
    </p:extLst>
  </p:cSld>
  <p:clrMapOvr>
    <a:masterClrMapping/>
  </p:clrMapOvr>
  <p:transition spd="slow">
    <p:fade thruBlk="1"/>
  </p:transition>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Autofit/>
          </a:bodyPr>
          <a:lstStyle/>
          <a:p>
            <a:pPr algn="ctr"/>
            <a:r>
              <a:rPr lang="ru-RU" sz="4000" dirty="0"/>
              <a:t>Когда применяется</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1472504" y="1632776"/>
            <a:ext cx="10624672"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600"/>
              </a:spcAft>
              <a:buNone/>
            </a:pPr>
            <a:r>
              <a:rPr lang="ru-RU" sz="1800" b="1" dirty="0"/>
              <a:t>Если предметом одного контракта или лота будут только те товары, которые входят в перечень постановления.</a:t>
            </a:r>
            <a:endParaRPr lang="ru-RU" sz="2000" b="1" dirty="0"/>
          </a:p>
        </p:txBody>
      </p:sp>
      <p:sp>
        <p:nvSpPr>
          <p:cNvPr id="6" name="Полилиния 4">
            <a:extLst>
              <a:ext uri="{FF2B5EF4-FFF2-40B4-BE49-F238E27FC236}">
                <a16:creationId xmlns:a16="http://schemas.microsoft.com/office/drawing/2014/main" id="{76B9A865-AAAC-49EB-B9E3-72263C0B8EF5}"/>
              </a:ext>
            </a:extLst>
          </p:cNvPr>
          <p:cNvSpPr>
            <a:spLocks noChangeAspect="1"/>
          </p:cNvSpPr>
          <p:nvPr/>
        </p:nvSpPr>
        <p:spPr>
          <a:xfrm>
            <a:off x="633234" y="251916"/>
            <a:ext cx="720000" cy="719934"/>
          </a:xfrm>
          <a:custGeom>
            <a:avLst/>
            <a:gdLst>
              <a:gd name="connsiteX0" fmla="*/ 520911 w 720000"/>
              <a:gd name="connsiteY0" fmla="*/ 543829 h 719934"/>
              <a:gd name="connsiteX1" fmla="*/ 500668 w 720000"/>
              <a:gd name="connsiteY1" fmla="*/ 631703 h 719934"/>
              <a:gd name="connsiteX2" fmla="*/ 532783 w 720000"/>
              <a:gd name="connsiteY2" fmla="*/ 661096 h 719934"/>
              <a:gd name="connsiteX3" fmla="*/ 564896 w 720000"/>
              <a:gd name="connsiteY3" fmla="*/ 631703 h 719934"/>
              <a:gd name="connsiteX4" fmla="*/ 544652 w 720000"/>
              <a:gd name="connsiteY4" fmla="*/ 543829 h 719934"/>
              <a:gd name="connsiteX5" fmla="*/ 530434 w 720000"/>
              <a:gd name="connsiteY5" fmla="*/ 493908 h 719934"/>
              <a:gd name="connsiteX6" fmla="*/ 526737 w 720000"/>
              <a:gd name="connsiteY6" fmla="*/ 494039 h 719934"/>
              <a:gd name="connsiteX7" fmla="*/ 525446 w 720000"/>
              <a:gd name="connsiteY7" fmla="*/ 494107 h 719934"/>
              <a:gd name="connsiteX8" fmla="*/ 520058 w 720000"/>
              <a:gd name="connsiteY8" fmla="*/ 494524 h 719934"/>
              <a:gd name="connsiteX9" fmla="*/ 517917 w 720000"/>
              <a:gd name="connsiteY9" fmla="*/ 494741 h 719934"/>
              <a:gd name="connsiteX10" fmla="*/ 513895 w 720000"/>
              <a:gd name="connsiteY10" fmla="*/ 495223 h 719934"/>
              <a:gd name="connsiteX11" fmla="*/ 509973 w 720000"/>
              <a:gd name="connsiteY11" fmla="*/ 495790 h 719934"/>
              <a:gd name="connsiteX12" fmla="*/ 508237 w 720000"/>
              <a:gd name="connsiteY12" fmla="*/ 496071 h 719934"/>
              <a:gd name="connsiteX13" fmla="*/ 505487 w 720000"/>
              <a:gd name="connsiteY13" fmla="*/ 496551 h 719934"/>
              <a:gd name="connsiteX14" fmla="*/ 518945 w 720000"/>
              <a:gd name="connsiteY14" fmla="*/ 522700 h 719934"/>
              <a:gd name="connsiteX15" fmla="*/ 546615 w 720000"/>
              <a:gd name="connsiteY15" fmla="*/ 522700 h 719934"/>
              <a:gd name="connsiteX16" fmla="*/ 560075 w 720000"/>
              <a:gd name="connsiteY16" fmla="*/ 496548 h 719934"/>
              <a:gd name="connsiteX17" fmla="*/ 557340 w 720000"/>
              <a:gd name="connsiteY17" fmla="*/ 496071 h 719934"/>
              <a:gd name="connsiteX18" fmla="*/ 555577 w 720000"/>
              <a:gd name="connsiteY18" fmla="*/ 495787 h 719934"/>
              <a:gd name="connsiteX19" fmla="*/ 551679 w 720000"/>
              <a:gd name="connsiteY19" fmla="*/ 495223 h 719934"/>
              <a:gd name="connsiteX20" fmla="*/ 547644 w 720000"/>
              <a:gd name="connsiteY20" fmla="*/ 494739 h 719934"/>
              <a:gd name="connsiteX21" fmla="*/ 545507 w 720000"/>
              <a:gd name="connsiteY21" fmla="*/ 494524 h 719934"/>
              <a:gd name="connsiteX22" fmla="*/ 540116 w 720000"/>
              <a:gd name="connsiteY22" fmla="*/ 494107 h 719934"/>
              <a:gd name="connsiteX23" fmla="*/ 538825 w 720000"/>
              <a:gd name="connsiteY23" fmla="*/ 494039 h 719934"/>
              <a:gd name="connsiteX24" fmla="*/ 535128 w 720000"/>
              <a:gd name="connsiteY24" fmla="*/ 493908 h 719934"/>
              <a:gd name="connsiteX25" fmla="*/ 532781 w 720000"/>
              <a:gd name="connsiteY25" fmla="*/ 493967 h 719934"/>
              <a:gd name="connsiteX26" fmla="*/ 530434 w 720000"/>
              <a:gd name="connsiteY26" fmla="*/ 493908 h 719934"/>
              <a:gd name="connsiteX27" fmla="*/ 458710 w 720000"/>
              <a:gd name="connsiteY27" fmla="*/ 458350 h 719934"/>
              <a:gd name="connsiteX28" fmla="*/ 458710 w 720000"/>
              <a:gd name="connsiteY28" fmla="*/ 488836 h 719934"/>
              <a:gd name="connsiteX29" fmla="*/ 482882 w 720000"/>
              <a:gd name="connsiteY29" fmla="*/ 480089 h 719934"/>
              <a:gd name="connsiteX30" fmla="*/ 482882 w 720000"/>
              <a:gd name="connsiteY30" fmla="*/ 479760 h 719934"/>
              <a:gd name="connsiteX31" fmla="*/ 458710 w 720000"/>
              <a:gd name="connsiteY31" fmla="*/ 458350 h 719934"/>
              <a:gd name="connsiteX32" fmla="*/ 246399 w 720000"/>
              <a:gd name="connsiteY32" fmla="*/ 389025 h 719934"/>
              <a:gd name="connsiteX33" fmla="*/ 190568 w 720000"/>
              <a:gd name="connsiteY33" fmla="*/ 462126 h 719934"/>
              <a:gd name="connsiteX34" fmla="*/ 242232 w 720000"/>
              <a:gd name="connsiteY34" fmla="*/ 476773 h 719934"/>
              <a:gd name="connsiteX35" fmla="*/ 339976 w 720000"/>
              <a:gd name="connsiteY35" fmla="*/ 389066 h 719934"/>
              <a:gd name="connsiteX36" fmla="*/ 325606 w 720000"/>
              <a:gd name="connsiteY36" fmla="*/ 389061 h 719934"/>
              <a:gd name="connsiteX37" fmla="*/ 547419 w 720000"/>
              <a:gd name="connsiteY37" fmla="*/ 332602 h 719934"/>
              <a:gd name="connsiteX38" fmla="*/ 458921 w 720000"/>
              <a:gd name="connsiteY38" fmla="*/ 373023 h 719934"/>
              <a:gd name="connsiteX39" fmla="*/ 458921 w 720000"/>
              <a:gd name="connsiteY39" fmla="*/ 398981 h 719934"/>
              <a:gd name="connsiteX40" fmla="*/ 459005 w 720000"/>
              <a:gd name="connsiteY40" fmla="*/ 402319 h 719934"/>
              <a:gd name="connsiteX41" fmla="*/ 459054 w 720000"/>
              <a:gd name="connsiteY41" fmla="*/ 403273 h 719934"/>
              <a:gd name="connsiteX42" fmla="*/ 459263 w 720000"/>
              <a:gd name="connsiteY42" fmla="*/ 405997 h 719934"/>
              <a:gd name="connsiteX43" fmla="*/ 459358 w 720000"/>
              <a:gd name="connsiteY43" fmla="*/ 406961 h 719934"/>
              <a:gd name="connsiteX44" fmla="*/ 459689 w 720000"/>
              <a:gd name="connsiteY44" fmla="*/ 409564 h 719934"/>
              <a:gd name="connsiteX45" fmla="*/ 459918 w 720000"/>
              <a:gd name="connsiteY45" fmla="*/ 411032 h 719934"/>
              <a:gd name="connsiteX46" fmla="*/ 460198 w 720000"/>
              <a:gd name="connsiteY46" fmla="*/ 412600 h 719934"/>
              <a:gd name="connsiteX47" fmla="*/ 460883 w 720000"/>
              <a:gd name="connsiteY47" fmla="*/ 415838 h 719934"/>
              <a:gd name="connsiteX48" fmla="*/ 461051 w 720000"/>
              <a:gd name="connsiteY48" fmla="*/ 416567 h 719934"/>
              <a:gd name="connsiteX49" fmla="*/ 461610 w 720000"/>
              <a:gd name="connsiteY49" fmla="*/ 418684 h 719934"/>
              <a:gd name="connsiteX50" fmla="*/ 461750 w 720000"/>
              <a:gd name="connsiteY50" fmla="*/ 419179 h 719934"/>
              <a:gd name="connsiteX51" fmla="*/ 498397 w 720000"/>
              <a:gd name="connsiteY51" fmla="*/ 464241 h 719934"/>
              <a:gd name="connsiteX52" fmla="*/ 499126 w 720000"/>
              <a:gd name="connsiteY52" fmla="*/ 464695 h 719934"/>
              <a:gd name="connsiteX53" fmla="*/ 529925 w 720000"/>
              <a:gd name="connsiteY53" fmla="*/ 472770 h 719934"/>
              <a:gd name="connsiteX54" fmla="*/ 532638 w 720000"/>
              <a:gd name="connsiteY54" fmla="*/ 472698 h 719934"/>
              <a:gd name="connsiteX55" fmla="*/ 532926 w 720000"/>
              <a:gd name="connsiteY55" fmla="*/ 472698 h 719934"/>
              <a:gd name="connsiteX56" fmla="*/ 535639 w 720000"/>
              <a:gd name="connsiteY56" fmla="*/ 472770 h 719934"/>
              <a:gd name="connsiteX57" fmla="*/ 606643 w 720000"/>
              <a:gd name="connsiteY57" fmla="*/ 398981 h 719934"/>
              <a:gd name="connsiteX58" fmla="*/ 606643 w 720000"/>
              <a:gd name="connsiteY58" fmla="*/ 372645 h 719934"/>
              <a:gd name="connsiteX59" fmla="*/ 547419 w 720000"/>
              <a:gd name="connsiteY59" fmla="*/ 332602 h 719934"/>
              <a:gd name="connsiteX60" fmla="*/ 168213 w 720000"/>
              <a:gd name="connsiteY60" fmla="*/ 283623 h 719934"/>
              <a:gd name="connsiteX61" fmla="*/ 121938 w 720000"/>
              <a:gd name="connsiteY61" fmla="*/ 378457 h 719934"/>
              <a:gd name="connsiteX62" fmla="*/ 160480 w 720000"/>
              <a:gd name="connsiteY62" fmla="*/ 466708 h 719934"/>
              <a:gd name="connsiteX63" fmla="*/ 167073 w 720000"/>
              <a:gd name="connsiteY63" fmla="*/ 458076 h 719934"/>
              <a:gd name="connsiteX64" fmla="*/ 167085 w 720000"/>
              <a:gd name="connsiteY64" fmla="*/ 458060 h 719934"/>
              <a:gd name="connsiteX65" fmla="*/ 228299 w 720000"/>
              <a:gd name="connsiteY65" fmla="*/ 377912 h 719934"/>
              <a:gd name="connsiteX66" fmla="*/ 532728 w 720000"/>
              <a:gd name="connsiteY66" fmla="*/ 252475 h 719934"/>
              <a:gd name="connsiteX67" fmla="*/ 498891 w 720000"/>
              <a:gd name="connsiteY67" fmla="*/ 260739 h 719934"/>
              <a:gd name="connsiteX68" fmla="*/ 498398 w 720000"/>
              <a:gd name="connsiteY68" fmla="*/ 261046 h 719934"/>
              <a:gd name="connsiteX69" fmla="*/ 464052 w 720000"/>
              <a:gd name="connsiteY69" fmla="*/ 299335 h 719934"/>
              <a:gd name="connsiteX70" fmla="*/ 464034 w 720000"/>
              <a:gd name="connsiteY70" fmla="*/ 299380 h 719934"/>
              <a:gd name="connsiteX71" fmla="*/ 461792 w 720000"/>
              <a:gd name="connsiteY71" fmla="*/ 305987 h 719934"/>
              <a:gd name="connsiteX72" fmla="*/ 461584 w 720000"/>
              <a:gd name="connsiteY72" fmla="*/ 306720 h 719934"/>
              <a:gd name="connsiteX73" fmla="*/ 461064 w 720000"/>
              <a:gd name="connsiteY73" fmla="*/ 308694 h 719934"/>
              <a:gd name="connsiteX74" fmla="*/ 460807 w 720000"/>
              <a:gd name="connsiteY74" fmla="*/ 309808 h 719934"/>
              <a:gd name="connsiteX75" fmla="*/ 460213 w 720000"/>
              <a:gd name="connsiteY75" fmla="*/ 312636 h 719934"/>
              <a:gd name="connsiteX76" fmla="*/ 459912 w 720000"/>
              <a:gd name="connsiteY76" fmla="*/ 314315 h 719934"/>
              <a:gd name="connsiteX77" fmla="*/ 459691 w 720000"/>
              <a:gd name="connsiteY77" fmla="*/ 315728 h 719934"/>
              <a:gd name="connsiteX78" fmla="*/ 459350 w 720000"/>
              <a:gd name="connsiteY78" fmla="*/ 318418 h 719934"/>
              <a:gd name="connsiteX79" fmla="*/ 459264 w 720000"/>
              <a:gd name="connsiteY79" fmla="*/ 319293 h 719934"/>
              <a:gd name="connsiteX80" fmla="*/ 459054 w 720000"/>
              <a:gd name="connsiteY80" fmla="*/ 322045 h 719934"/>
              <a:gd name="connsiteX81" fmla="*/ 459005 w 720000"/>
              <a:gd name="connsiteY81" fmla="*/ 322993 h 719934"/>
              <a:gd name="connsiteX82" fmla="*/ 458921 w 720000"/>
              <a:gd name="connsiteY82" fmla="*/ 326333 h 719934"/>
              <a:gd name="connsiteX83" fmla="*/ 458921 w 720000"/>
              <a:gd name="connsiteY83" fmla="*/ 351846 h 719934"/>
              <a:gd name="connsiteX84" fmla="*/ 539649 w 720000"/>
              <a:gd name="connsiteY84" fmla="*/ 307904 h 719934"/>
              <a:gd name="connsiteX85" fmla="*/ 549647 w 720000"/>
              <a:gd name="connsiteY85" fmla="*/ 302380 h 719934"/>
              <a:gd name="connsiteX86" fmla="*/ 558826 w 720000"/>
              <a:gd name="connsiteY86" fmla="*/ 309178 h 719934"/>
              <a:gd name="connsiteX87" fmla="*/ 606645 w 720000"/>
              <a:gd name="connsiteY87" fmla="*/ 351239 h 719934"/>
              <a:gd name="connsiteX88" fmla="*/ 606645 w 720000"/>
              <a:gd name="connsiteY88" fmla="*/ 326439 h 719934"/>
              <a:gd name="connsiteX89" fmla="*/ 532728 w 720000"/>
              <a:gd name="connsiteY89" fmla="*/ 252475 h 719934"/>
              <a:gd name="connsiteX90" fmla="*/ 242231 w 720000"/>
              <a:gd name="connsiteY90" fmla="*/ 217490 h 719934"/>
              <a:gd name="connsiteX91" fmla="*/ 309785 w 720000"/>
              <a:gd name="connsiteY91" fmla="*/ 232312 h 719934"/>
              <a:gd name="connsiteX92" fmla="*/ 314934 w 720000"/>
              <a:gd name="connsiteY92" fmla="*/ 246336 h 719934"/>
              <a:gd name="connsiteX93" fmla="*/ 300911 w 720000"/>
              <a:gd name="connsiteY93" fmla="*/ 251485 h 719934"/>
              <a:gd name="connsiteX94" fmla="*/ 242231 w 720000"/>
              <a:gd name="connsiteY94" fmla="*/ 238617 h 719934"/>
              <a:gd name="connsiteX95" fmla="*/ 175406 w 720000"/>
              <a:gd name="connsiteY95" fmla="*/ 255592 h 719934"/>
              <a:gd name="connsiteX96" fmla="*/ 180059 w 720000"/>
              <a:gd name="connsiteY96" fmla="*/ 262892 h 719934"/>
              <a:gd name="connsiteX97" fmla="*/ 180063 w 720000"/>
              <a:gd name="connsiteY97" fmla="*/ 262898 h 719934"/>
              <a:gd name="connsiteX98" fmla="*/ 246971 w 720000"/>
              <a:gd name="connsiteY98" fmla="*/ 367896 h 719934"/>
              <a:gd name="connsiteX99" fmla="*/ 351111 w 720000"/>
              <a:gd name="connsiteY99" fmla="*/ 367943 h 719934"/>
              <a:gd name="connsiteX100" fmla="*/ 351115 w 720000"/>
              <a:gd name="connsiteY100" fmla="*/ 367943 h 719934"/>
              <a:gd name="connsiteX101" fmla="*/ 381687 w 720000"/>
              <a:gd name="connsiteY101" fmla="*/ 367957 h 719934"/>
              <a:gd name="connsiteX102" fmla="*/ 327394 w 720000"/>
              <a:gd name="connsiteY102" fmla="*/ 267531 h 719934"/>
              <a:gd name="connsiteX103" fmla="*/ 325461 w 720000"/>
              <a:gd name="connsiteY103" fmla="*/ 252718 h 719934"/>
              <a:gd name="connsiteX104" fmla="*/ 340276 w 720000"/>
              <a:gd name="connsiteY104" fmla="*/ 250783 h 719934"/>
              <a:gd name="connsiteX105" fmla="*/ 403203 w 720000"/>
              <a:gd name="connsiteY105" fmla="*/ 378460 h 719934"/>
              <a:gd name="connsiteX106" fmla="*/ 403200 w 720000"/>
              <a:gd name="connsiteY106" fmla="*/ 378727 h 719934"/>
              <a:gd name="connsiteX107" fmla="*/ 400105 w 720000"/>
              <a:gd name="connsiteY107" fmla="*/ 385998 h 719934"/>
              <a:gd name="connsiteX108" fmla="*/ 392636 w 720000"/>
              <a:gd name="connsiteY108" fmla="*/ 389090 h 719934"/>
              <a:gd name="connsiteX109" fmla="*/ 392632 w 720000"/>
              <a:gd name="connsiteY109" fmla="*/ 389090 h 719934"/>
              <a:gd name="connsiteX110" fmla="*/ 361175 w 720000"/>
              <a:gd name="connsiteY110" fmla="*/ 389076 h 719934"/>
              <a:gd name="connsiteX111" fmla="*/ 242233 w 720000"/>
              <a:gd name="connsiteY111" fmla="*/ 497899 h 719934"/>
              <a:gd name="connsiteX112" fmla="*/ 177702 w 720000"/>
              <a:gd name="connsiteY112" fmla="*/ 478972 h 719934"/>
              <a:gd name="connsiteX113" fmla="*/ 170536 w 720000"/>
              <a:gd name="connsiteY113" fmla="*/ 488353 h 719934"/>
              <a:gd name="connsiteX114" fmla="*/ 163508 w 720000"/>
              <a:gd name="connsiteY114" fmla="*/ 492417 h 719934"/>
              <a:gd name="connsiteX115" fmla="*/ 162141 w 720000"/>
              <a:gd name="connsiteY115" fmla="*/ 492506 h 719934"/>
              <a:gd name="connsiteX116" fmla="*/ 155669 w 720000"/>
              <a:gd name="connsiteY116" fmla="*/ 490291 h 719934"/>
              <a:gd name="connsiteX117" fmla="*/ 100810 w 720000"/>
              <a:gd name="connsiteY117" fmla="*/ 378457 h 719934"/>
              <a:gd name="connsiteX118" fmla="*/ 156824 w 720000"/>
              <a:gd name="connsiteY118" fmla="*/ 265748 h 719934"/>
              <a:gd name="connsiteX119" fmla="*/ 151736 w 720000"/>
              <a:gd name="connsiteY119" fmla="*/ 257766 h 719934"/>
              <a:gd name="connsiteX120" fmla="*/ 154908 w 720000"/>
              <a:gd name="connsiteY120" fmla="*/ 243219 h 719934"/>
              <a:gd name="connsiteX121" fmla="*/ 242231 w 720000"/>
              <a:gd name="connsiteY121" fmla="*/ 217490 h 719934"/>
              <a:gd name="connsiteX122" fmla="*/ 21128 w 720000"/>
              <a:gd name="connsiteY122" fmla="*/ 82194 h 719934"/>
              <a:gd name="connsiteX123" fmla="*/ 21128 w 720000"/>
              <a:gd name="connsiteY123" fmla="*/ 650978 h 719934"/>
              <a:gd name="connsiteX124" fmla="*/ 345594 w 720000"/>
              <a:gd name="connsiteY124" fmla="*/ 650978 h 719934"/>
              <a:gd name="connsiteX125" fmla="*/ 345616 w 720000"/>
              <a:gd name="connsiteY125" fmla="*/ 650399 h 719934"/>
              <a:gd name="connsiteX126" fmla="*/ 345853 w 720000"/>
              <a:gd name="connsiteY126" fmla="*/ 644461 h 719934"/>
              <a:gd name="connsiteX127" fmla="*/ 346016 w 720000"/>
              <a:gd name="connsiteY127" fmla="*/ 642078 h 719934"/>
              <a:gd name="connsiteX128" fmla="*/ 346294 w 720000"/>
              <a:gd name="connsiteY128" fmla="*/ 638741 h 719934"/>
              <a:gd name="connsiteX129" fmla="*/ 347151 w 720000"/>
              <a:gd name="connsiteY129" fmla="*/ 631212 h 719934"/>
              <a:gd name="connsiteX130" fmla="*/ 55862 w 720000"/>
              <a:gd name="connsiteY130" fmla="*/ 631212 h 719934"/>
              <a:gd name="connsiteX131" fmla="*/ 45298 w 720000"/>
              <a:gd name="connsiteY131" fmla="*/ 620648 h 719934"/>
              <a:gd name="connsiteX132" fmla="*/ 45298 w 720000"/>
              <a:gd name="connsiteY132" fmla="*/ 446726 h 719934"/>
              <a:gd name="connsiteX133" fmla="*/ 55862 w 720000"/>
              <a:gd name="connsiteY133" fmla="*/ 436162 h 719934"/>
              <a:gd name="connsiteX134" fmla="*/ 66426 w 720000"/>
              <a:gd name="connsiteY134" fmla="*/ 446726 h 719934"/>
              <a:gd name="connsiteX135" fmla="*/ 66426 w 720000"/>
              <a:gd name="connsiteY135" fmla="*/ 610084 h 719934"/>
              <a:gd name="connsiteX136" fmla="*/ 351454 w 720000"/>
              <a:gd name="connsiteY136" fmla="*/ 610084 h 719934"/>
              <a:gd name="connsiteX137" fmla="*/ 363590 w 720000"/>
              <a:gd name="connsiteY137" fmla="*/ 578392 h 719934"/>
              <a:gd name="connsiteX138" fmla="*/ 365024 w 720000"/>
              <a:gd name="connsiteY138" fmla="*/ 575576 h 719934"/>
              <a:gd name="connsiteX139" fmla="*/ 366063 w 720000"/>
              <a:gd name="connsiteY139" fmla="*/ 573582 h 719934"/>
              <a:gd name="connsiteX140" fmla="*/ 404260 w 720000"/>
              <a:gd name="connsiteY140" fmla="*/ 524538 h 719934"/>
              <a:gd name="connsiteX141" fmla="*/ 404316 w 720000"/>
              <a:gd name="connsiteY141" fmla="*/ 524484 h 719934"/>
              <a:gd name="connsiteX142" fmla="*/ 404792 w 720000"/>
              <a:gd name="connsiteY142" fmla="*/ 524056 h 719934"/>
              <a:gd name="connsiteX143" fmla="*/ 437582 w 720000"/>
              <a:gd name="connsiteY143" fmla="*/ 499684 h 719934"/>
              <a:gd name="connsiteX144" fmla="*/ 437582 w 720000"/>
              <a:gd name="connsiteY144" fmla="*/ 362809 h 719934"/>
              <a:gd name="connsiteX145" fmla="*/ 437582 w 720000"/>
              <a:gd name="connsiteY145" fmla="*/ 326438 h 719934"/>
              <a:gd name="connsiteX146" fmla="*/ 437582 w 720000"/>
              <a:gd name="connsiteY146" fmla="*/ 212879 h 719934"/>
              <a:gd name="connsiteX147" fmla="*/ 448146 w 720000"/>
              <a:gd name="connsiteY147" fmla="*/ 202315 h 719934"/>
              <a:gd name="connsiteX148" fmla="*/ 458710 w 720000"/>
              <a:gd name="connsiteY148" fmla="*/ 212878 h 719934"/>
              <a:gd name="connsiteX149" fmla="*/ 458710 w 720000"/>
              <a:gd name="connsiteY149" fmla="*/ 266765 h 719934"/>
              <a:gd name="connsiteX150" fmla="*/ 482882 w 720000"/>
              <a:gd name="connsiteY150" fmla="*/ 245466 h 719934"/>
              <a:gd name="connsiteX151" fmla="*/ 482882 w 720000"/>
              <a:gd name="connsiteY151" fmla="*/ 82194 h 719934"/>
              <a:gd name="connsiteX152" fmla="*/ 403200 w 720000"/>
              <a:gd name="connsiteY152" fmla="*/ 82194 h 719934"/>
              <a:gd name="connsiteX153" fmla="*/ 403200 w 720000"/>
              <a:gd name="connsiteY153" fmla="*/ 98235 h 719934"/>
              <a:gd name="connsiteX154" fmla="*/ 448146 w 720000"/>
              <a:gd name="connsiteY154" fmla="*/ 98235 h 719934"/>
              <a:gd name="connsiteX155" fmla="*/ 458710 w 720000"/>
              <a:gd name="connsiteY155" fmla="*/ 108799 h 719934"/>
              <a:gd name="connsiteX156" fmla="*/ 458710 w 720000"/>
              <a:gd name="connsiteY156" fmla="*/ 177664 h 719934"/>
              <a:gd name="connsiteX157" fmla="*/ 448146 w 720000"/>
              <a:gd name="connsiteY157" fmla="*/ 188229 h 719934"/>
              <a:gd name="connsiteX158" fmla="*/ 437582 w 720000"/>
              <a:gd name="connsiteY158" fmla="*/ 177664 h 719934"/>
              <a:gd name="connsiteX159" fmla="*/ 437582 w 720000"/>
              <a:gd name="connsiteY159" fmla="*/ 119363 h 719934"/>
              <a:gd name="connsiteX160" fmla="*/ 403200 w 720000"/>
              <a:gd name="connsiteY160" fmla="*/ 119363 h 719934"/>
              <a:gd name="connsiteX161" fmla="*/ 403200 w 720000"/>
              <a:gd name="connsiteY161" fmla="*/ 129194 h 719934"/>
              <a:gd name="connsiteX162" fmla="*/ 392636 w 720000"/>
              <a:gd name="connsiteY162" fmla="*/ 139757 h 719934"/>
              <a:gd name="connsiteX163" fmla="*/ 111374 w 720000"/>
              <a:gd name="connsiteY163" fmla="*/ 139757 h 719934"/>
              <a:gd name="connsiteX164" fmla="*/ 100810 w 720000"/>
              <a:gd name="connsiteY164" fmla="*/ 129194 h 719934"/>
              <a:gd name="connsiteX165" fmla="*/ 100810 w 720000"/>
              <a:gd name="connsiteY165" fmla="*/ 119363 h 719934"/>
              <a:gd name="connsiteX166" fmla="*/ 66426 w 720000"/>
              <a:gd name="connsiteY166" fmla="*/ 119363 h 719934"/>
              <a:gd name="connsiteX167" fmla="*/ 66426 w 720000"/>
              <a:gd name="connsiteY167" fmla="*/ 411515 h 719934"/>
              <a:gd name="connsiteX168" fmla="*/ 55862 w 720000"/>
              <a:gd name="connsiteY168" fmla="*/ 422079 h 719934"/>
              <a:gd name="connsiteX169" fmla="*/ 45298 w 720000"/>
              <a:gd name="connsiteY169" fmla="*/ 411515 h 719934"/>
              <a:gd name="connsiteX170" fmla="*/ 45298 w 720000"/>
              <a:gd name="connsiteY170" fmla="*/ 108800 h 719934"/>
              <a:gd name="connsiteX171" fmla="*/ 55862 w 720000"/>
              <a:gd name="connsiteY171" fmla="*/ 98236 h 719934"/>
              <a:gd name="connsiteX172" fmla="*/ 100810 w 720000"/>
              <a:gd name="connsiteY172" fmla="*/ 98236 h 719934"/>
              <a:gd name="connsiteX173" fmla="*/ 100810 w 720000"/>
              <a:gd name="connsiteY173" fmla="*/ 82194 h 719934"/>
              <a:gd name="connsiteX174" fmla="*/ 252005 w 720000"/>
              <a:gd name="connsiteY174" fmla="*/ 21128 h 719934"/>
              <a:gd name="connsiteX175" fmla="*/ 215077 w 720000"/>
              <a:gd name="connsiteY175" fmla="*/ 50064 h 719934"/>
              <a:gd name="connsiteX176" fmla="*/ 204817 w 720000"/>
              <a:gd name="connsiteY176" fmla="*/ 58112 h 719934"/>
              <a:gd name="connsiteX177" fmla="*/ 121937 w 720000"/>
              <a:gd name="connsiteY177" fmla="*/ 58112 h 719934"/>
              <a:gd name="connsiteX178" fmla="*/ 121937 w 720000"/>
              <a:gd name="connsiteY178" fmla="*/ 118631 h 719934"/>
              <a:gd name="connsiteX179" fmla="*/ 382072 w 720000"/>
              <a:gd name="connsiteY179" fmla="*/ 118631 h 719934"/>
              <a:gd name="connsiteX180" fmla="*/ 382072 w 720000"/>
              <a:gd name="connsiteY180" fmla="*/ 58112 h 719934"/>
              <a:gd name="connsiteX181" fmla="*/ 299192 w 720000"/>
              <a:gd name="connsiteY181" fmla="*/ 58112 h 719934"/>
              <a:gd name="connsiteX182" fmla="*/ 288932 w 720000"/>
              <a:gd name="connsiteY182" fmla="*/ 50064 h 719934"/>
              <a:gd name="connsiteX183" fmla="*/ 252005 w 720000"/>
              <a:gd name="connsiteY183" fmla="*/ 21128 h 719934"/>
              <a:gd name="connsiteX184" fmla="*/ 252005 w 720000"/>
              <a:gd name="connsiteY184" fmla="*/ 0 h 719934"/>
              <a:gd name="connsiteX185" fmla="*/ 306864 w 720000"/>
              <a:gd name="connsiteY185" fmla="*/ 36984 h 719934"/>
              <a:gd name="connsiteX186" fmla="*/ 392636 w 720000"/>
              <a:gd name="connsiteY186" fmla="*/ 36984 h 719934"/>
              <a:gd name="connsiteX187" fmla="*/ 403200 w 720000"/>
              <a:gd name="connsiteY187" fmla="*/ 47548 h 719934"/>
              <a:gd name="connsiteX188" fmla="*/ 403200 w 720000"/>
              <a:gd name="connsiteY188" fmla="*/ 61066 h 719934"/>
              <a:gd name="connsiteX189" fmla="*/ 493446 w 720000"/>
              <a:gd name="connsiteY189" fmla="*/ 61066 h 719934"/>
              <a:gd name="connsiteX190" fmla="*/ 504009 w 720000"/>
              <a:gd name="connsiteY190" fmla="*/ 71630 h 719934"/>
              <a:gd name="connsiteX191" fmla="*/ 504009 w 720000"/>
              <a:gd name="connsiteY191" fmla="*/ 235766 h 719934"/>
              <a:gd name="connsiteX192" fmla="*/ 532676 w 720000"/>
              <a:gd name="connsiteY192" fmla="*/ 231342 h 719934"/>
              <a:gd name="connsiteX193" fmla="*/ 532729 w 720000"/>
              <a:gd name="connsiteY193" fmla="*/ 231343 h 719934"/>
              <a:gd name="connsiteX194" fmla="*/ 532783 w 720000"/>
              <a:gd name="connsiteY194" fmla="*/ 231342 h 719934"/>
              <a:gd name="connsiteX195" fmla="*/ 627771 w 720000"/>
              <a:gd name="connsiteY195" fmla="*/ 326331 h 719934"/>
              <a:gd name="connsiteX196" fmla="*/ 627771 w 720000"/>
              <a:gd name="connsiteY196" fmla="*/ 326437 h 719934"/>
              <a:gd name="connsiteX197" fmla="*/ 627771 w 720000"/>
              <a:gd name="connsiteY197" fmla="*/ 362797 h 719934"/>
              <a:gd name="connsiteX198" fmla="*/ 627771 w 720000"/>
              <a:gd name="connsiteY198" fmla="*/ 398981 h 719934"/>
              <a:gd name="connsiteX199" fmla="*/ 582326 w 720000"/>
              <a:gd name="connsiteY199" fmla="*/ 479989 h 719934"/>
              <a:gd name="connsiteX200" fmla="*/ 720000 w 720000"/>
              <a:gd name="connsiteY200" fmla="*/ 654072 h 719934"/>
              <a:gd name="connsiteX201" fmla="*/ 720000 w 720000"/>
              <a:gd name="connsiteY201" fmla="*/ 709370 h 719934"/>
              <a:gd name="connsiteX202" fmla="*/ 709436 w 720000"/>
              <a:gd name="connsiteY202" fmla="*/ 719934 h 719934"/>
              <a:gd name="connsiteX203" fmla="*/ 470134 w 720000"/>
              <a:gd name="connsiteY203" fmla="*/ 719934 h 719934"/>
              <a:gd name="connsiteX204" fmla="*/ 459571 w 720000"/>
              <a:gd name="connsiteY204" fmla="*/ 709370 h 719934"/>
              <a:gd name="connsiteX205" fmla="*/ 470134 w 720000"/>
              <a:gd name="connsiteY205" fmla="*/ 698806 h 719934"/>
              <a:gd name="connsiteX206" fmla="*/ 698876 w 720000"/>
              <a:gd name="connsiteY206" fmla="*/ 698806 h 719934"/>
              <a:gd name="connsiteX207" fmla="*/ 698876 w 720000"/>
              <a:gd name="connsiteY207" fmla="*/ 654072 h 719934"/>
              <a:gd name="connsiteX208" fmla="*/ 648791 w 720000"/>
              <a:gd name="connsiteY208" fmla="*/ 541846 h 719934"/>
              <a:gd name="connsiteX209" fmla="*/ 581117 w 720000"/>
              <a:gd name="connsiteY209" fmla="*/ 501845 h 719934"/>
              <a:gd name="connsiteX210" fmla="*/ 564226 w 720000"/>
              <a:gd name="connsiteY210" fmla="*/ 534663 h 719934"/>
              <a:gd name="connsiteX211" fmla="*/ 586873 w 720000"/>
              <a:gd name="connsiteY211" fmla="*/ 632964 h 719934"/>
              <a:gd name="connsiteX212" fmla="*/ 583710 w 720000"/>
              <a:gd name="connsiteY212" fmla="*/ 643128 h 719934"/>
              <a:gd name="connsiteX213" fmla="*/ 539918 w 720000"/>
              <a:gd name="connsiteY213" fmla="*/ 683209 h 719934"/>
              <a:gd name="connsiteX214" fmla="*/ 532787 w 720000"/>
              <a:gd name="connsiteY214" fmla="*/ 685980 h 719934"/>
              <a:gd name="connsiteX215" fmla="*/ 525654 w 720000"/>
              <a:gd name="connsiteY215" fmla="*/ 683209 h 719934"/>
              <a:gd name="connsiteX216" fmla="*/ 481862 w 720000"/>
              <a:gd name="connsiteY216" fmla="*/ 643128 h 719934"/>
              <a:gd name="connsiteX217" fmla="*/ 478700 w 720000"/>
              <a:gd name="connsiteY217" fmla="*/ 632964 h 719934"/>
              <a:gd name="connsiteX218" fmla="*/ 501346 w 720000"/>
              <a:gd name="connsiteY218" fmla="*/ 534664 h 719934"/>
              <a:gd name="connsiteX219" fmla="*/ 484454 w 720000"/>
              <a:gd name="connsiteY219" fmla="*/ 501845 h 719934"/>
              <a:gd name="connsiteX220" fmla="*/ 452736 w 720000"/>
              <a:gd name="connsiteY220" fmla="*/ 515529 h 719934"/>
              <a:gd name="connsiteX221" fmla="*/ 452383 w 720000"/>
              <a:gd name="connsiteY221" fmla="*/ 515726 h 719934"/>
              <a:gd name="connsiteX222" fmla="*/ 446857 w 720000"/>
              <a:gd name="connsiteY222" fmla="*/ 518941 h 719934"/>
              <a:gd name="connsiteX223" fmla="*/ 444988 w 720000"/>
              <a:gd name="connsiteY223" fmla="*/ 520083 h 719934"/>
              <a:gd name="connsiteX224" fmla="*/ 442527 w 720000"/>
              <a:gd name="connsiteY224" fmla="*/ 521635 h 719934"/>
              <a:gd name="connsiteX225" fmla="*/ 438506 w 720000"/>
              <a:gd name="connsiteY225" fmla="*/ 524304 h 719934"/>
              <a:gd name="connsiteX226" fmla="*/ 436927 w 720000"/>
              <a:gd name="connsiteY226" fmla="*/ 525404 h 719934"/>
              <a:gd name="connsiteX227" fmla="*/ 432729 w 720000"/>
              <a:gd name="connsiteY227" fmla="*/ 528426 h 719934"/>
              <a:gd name="connsiteX228" fmla="*/ 432308 w 720000"/>
              <a:gd name="connsiteY228" fmla="*/ 528734 h 719934"/>
              <a:gd name="connsiteX229" fmla="*/ 427502 w 720000"/>
              <a:gd name="connsiteY229" fmla="*/ 532479 h 719934"/>
              <a:gd name="connsiteX230" fmla="*/ 426801 w 720000"/>
              <a:gd name="connsiteY230" fmla="*/ 533044 h 719934"/>
              <a:gd name="connsiteX231" fmla="*/ 422097 w 720000"/>
              <a:gd name="connsiteY231" fmla="*/ 537010 h 719934"/>
              <a:gd name="connsiteX232" fmla="*/ 421688 w 720000"/>
              <a:gd name="connsiteY232" fmla="*/ 537371 h 719934"/>
              <a:gd name="connsiteX233" fmla="*/ 412437 w 720000"/>
              <a:gd name="connsiteY233" fmla="*/ 546128 h 719934"/>
              <a:gd name="connsiteX234" fmla="*/ 411980 w 720000"/>
              <a:gd name="connsiteY234" fmla="*/ 546594 h 719934"/>
              <a:gd name="connsiteX235" fmla="*/ 403177 w 720000"/>
              <a:gd name="connsiteY235" fmla="*/ 556347 h 719934"/>
              <a:gd name="connsiteX236" fmla="*/ 384397 w 720000"/>
              <a:gd name="connsiteY236" fmla="*/ 584124 h 719934"/>
              <a:gd name="connsiteX237" fmla="*/ 383777 w 720000"/>
              <a:gd name="connsiteY237" fmla="*/ 585306 h 719934"/>
              <a:gd name="connsiteX238" fmla="*/ 381957 w 720000"/>
              <a:gd name="connsiteY238" fmla="*/ 588922 h 719934"/>
              <a:gd name="connsiteX239" fmla="*/ 379613 w 720000"/>
              <a:gd name="connsiteY239" fmla="*/ 593938 h 719934"/>
              <a:gd name="connsiteX240" fmla="*/ 379340 w 720000"/>
              <a:gd name="connsiteY240" fmla="*/ 594545 h 719934"/>
              <a:gd name="connsiteX241" fmla="*/ 370080 w 720000"/>
              <a:gd name="connsiteY241" fmla="*/ 622914 h 719934"/>
              <a:gd name="connsiteX242" fmla="*/ 369995 w 720000"/>
              <a:gd name="connsiteY242" fmla="*/ 623231 h 719934"/>
              <a:gd name="connsiteX243" fmla="*/ 369180 w 720000"/>
              <a:gd name="connsiteY243" fmla="*/ 627219 h 719934"/>
              <a:gd name="connsiteX244" fmla="*/ 368825 w 720000"/>
              <a:gd name="connsiteY244" fmla="*/ 629253 h 719934"/>
              <a:gd name="connsiteX245" fmla="*/ 368191 w 720000"/>
              <a:gd name="connsiteY245" fmla="*/ 633261 h 719934"/>
              <a:gd name="connsiteX246" fmla="*/ 367951 w 720000"/>
              <a:gd name="connsiteY246" fmla="*/ 634945 h 719934"/>
              <a:gd name="connsiteX247" fmla="*/ 367380 w 720000"/>
              <a:gd name="connsiteY247" fmla="*/ 640016 h 719934"/>
              <a:gd name="connsiteX248" fmla="*/ 367236 w 720000"/>
              <a:gd name="connsiteY248" fmla="*/ 641556 h 719934"/>
              <a:gd name="connsiteX249" fmla="*/ 366869 w 720000"/>
              <a:gd name="connsiteY249" fmla="*/ 647012 h 719934"/>
              <a:gd name="connsiteX250" fmla="*/ 366823 w 720000"/>
              <a:gd name="connsiteY250" fmla="*/ 648173 h 719934"/>
              <a:gd name="connsiteX251" fmla="*/ 366691 w 720000"/>
              <a:gd name="connsiteY251" fmla="*/ 654069 h 719934"/>
              <a:gd name="connsiteX252" fmla="*/ 366691 w 720000"/>
              <a:gd name="connsiteY252" fmla="*/ 661540 h 719934"/>
              <a:gd name="connsiteX253" fmla="*/ 366691 w 720000"/>
              <a:gd name="connsiteY253" fmla="*/ 698805 h 719934"/>
              <a:gd name="connsiteX254" fmla="*/ 434922 w 720000"/>
              <a:gd name="connsiteY254" fmla="*/ 698805 h 719934"/>
              <a:gd name="connsiteX255" fmla="*/ 445486 w 720000"/>
              <a:gd name="connsiteY255" fmla="*/ 709368 h 719934"/>
              <a:gd name="connsiteX256" fmla="*/ 434922 w 720000"/>
              <a:gd name="connsiteY256" fmla="*/ 719932 h 719934"/>
              <a:gd name="connsiteX257" fmla="*/ 356127 w 720000"/>
              <a:gd name="connsiteY257" fmla="*/ 719932 h 719934"/>
              <a:gd name="connsiteX258" fmla="*/ 345563 w 720000"/>
              <a:gd name="connsiteY258" fmla="*/ 709368 h 719934"/>
              <a:gd name="connsiteX259" fmla="*/ 345563 w 720000"/>
              <a:gd name="connsiteY259" fmla="*/ 672104 h 719934"/>
              <a:gd name="connsiteX260" fmla="*/ 10564 w 720000"/>
              <a:gd name="connsiteY260" fmla="*/ 672104 h 719934"/>
              <a:gd name="connsiteX261" fmla="*/ 0 w 720000"/>
              <a:gd name="connsiteY261" fmla="*/ 661540 h 719934"/>
              <a:gd name="connsiteX262" fmla="*/ 0 w 720000"/>
              <a:gd name="connsiteY262" fmla="*/ 71630 h 719934"/>
              <a:gd name="connsiteX263" fmla="*/ 10564 w 720000"/>
              <a:gd name="connsiteY263" fmla="*/ 61066 h 719934"/>
              <a:gd name="connsiteX264" fmla="*/ 100810 w 720000"/>
              <a:gd name="connsiteY264" fmla="*/ 61066 h 719934"/>
              <a:gd name="connsiteX265" fmla="*/ 100810 w 720000"/>
              <a:gd name="connsiteY265" fmla="*/ 47548 h 719934"/>
              <a:gd name="connsiteX266" fmla="*/ 111374 w 720000"/>
              <a:gd name="connsiteY266" fmla="*/ 36984 h 719934"/>
              <a:gd name="connsiteX267" fmla="*/ 197145 w 720000"/>
              <a:gd name="connsiteY267" fmla="*/ 36984 h 719934"/>
              <a:gd name="connsiteX268" fmla="*/ 252005 w 720000"/>
              <a:gd name="connsiteY268" fmla="*/ 0 h 71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720000" h="719934">
                <a:moveTo>
                  <a:pt x="520911" y="543829"/>
                </a:moveTo>
                <a:lnTo>
                  <a:pt x="500668" y="631703"/>
                </a:lnTo>
                <a:lnTo>
                  <a:pt x="532783" y="661096"/>
                </a:lnTo>
                <a:lnTo>
                  <a:pt x="564896" y="631703"/>
                </a:lnTo>
                <a:lnTo>
                  <a:pt x="544652" y="543829"/>
                </a:lnTo>
                <a:close/>
                <a:moveTo>
                  <a:pt x="530434" y="493908"/>
                </a:moveTo>
                <a:cubicBezTo>
                  <a:pt x="529202" y="493944"/>
                  <a:pt x="527969" y="493976"/>
                  <a:pt x="526737" y="494039"/>
                </a:cubicBezTo>
                <a:cubicBezTo>
                  <a:pt x="526307" y="494062"/>
                  <a:pt x="525875" y="494080"/>
                  <a:pt x="525446" y="494107"/>
                </a:cubicBezTo>
                <a:cubicBezTo>
                  <a:pt x="523651" y="494214"/>
                  <a:pt x="521853" y="494358"/>
                  <a:pt x="520058" y="494524"/>
                </a:cubicBezTo>
                <a:cubicBezTo>
                  <a:pt x="519345" y="494592"/>
                  <a:pt x="518630" y="494665"/>
                  <a:pt x="517917" y="494741"/>
                </a:cubicBezTo>
                <a:cubicBezTo>
                  <a:pt x="516576" y="494884"/>
                  <a:pt x="515236" y="495049"/>
                  <a:pt x="513895" y="495223"/>
                </a:cubicBezTo>
                <a:cubicBezTo>
                  <a:pt x="512585" y="495398"/>
                  <a:pt x="511280" y="495586"/>
                  <a:pt x="509973" y="495790"/>
                </a:cubicBezTo>
                <a:cubicBezTo>
                  <a:pt x="509394" y="495880"/>
                  <a:pt x="508816" y="495976"/>
                  <a:pt x="508237" y="496071"/>
                </a:cubicBezTo>
                <a:cubicBezTo>
                  <a:pt x="507320" y="496226"/>
                  <a:pt x="506403" y="496382"/>
                  <a:pt x="505487" y="496551"/>
                </a:cubicBezTo>
                <a:lnTo>
                  <a:pt x="518945" y="522700"/>
                </a:lnTo>
                <a:lnTo>
                  <a:pt x="546615" y="522700"/>
                </a:lnTo>
                <a:lnTo>
                  <a:pt x="560075" y="496548"/>
                </a:lnTo>
                <a:cubicBezTo>
                  <a:pt x="559164" y="496379"/>
                  <a:pt x="558253" y="496223"/>
                  <a:pt x="557340" y="496071"/>
                </a:cubicBezTo>
                <a:cubicBezTo>
                  <a:pt x="556752" y="495974"/>
                  <a:pt x="556164" y="495879"/>
                  <a:pt x="555577" y="495787"/>
                </a:cubicBezTo>
                <a:cubicBezTo>
                  <a:pt x="554279" y="495583"/>
                  <a:pt x="552979" y="495395"/>
                  <a:pt x="551679" y="495223"/>
                </a:cubicBezTo>
                <a:cubicBezTo>
                  <a:pt x="550334" y="495046"/>
                  <a:pt x="548990" y="494881"/>
                  <a:pt x="547644" y="494739"/>
                </a:cubicBezTo>
                <a:cubicBezTo>
                  <a:pt x="546932" y="494664"/>
                  <a:pt x="546219" y="494592"/>
                  <a:pt x="545507" y="494524"/>
                </a:cubicBezTo>
                <a:cubicBezTo>
                  <a:pt x="543711" y="494358"/>
                  <a:pt x="541914" y="494214"/>
                  <a:pt x="540116" y="494107"/>
                </a:cubicBezTo>
                <a:cubicBezTo>
                  <a:pt x="539686" y="494080"/>
                  <a:pt x="539254" y="494062"/>
                  <a:pt x="538825" y="494039"/>
                </a:cubicBezTo>
                <a:cubicBezTo>
                  <a:pt x="537594" y="493976"/>
                  <a:pt x="536360" y="493944"/>
                  <a:pt x="535128" y="493908"/>
                </a:cubicBezTo>
                <a:cubicBezTo>
                  <a:pt x="534347" y="493927"/>
                  <a:pt x="533569" y="493967"/>
                  <a:pt x="532781" y="493967"/>
                </a:cubicBezTo>
                <a:cubicBezTo>
                  <a:pt x="531994" y="493967"/>
                  <a:pt x="531218" y="493928"/>
                  <a:pt x="530434" y="493908"/>
                </a:cubicBezTo>
                <a:close/>
                <a:moveTo>
                  <a:pt x="458710" y="458350"/>
                </a:moveTo>
                <a:lnTo>
                  <a:pt x="458710" y="488836"/>
                </a:lnTo>
                <a:cubicBezTo>
                  <a:pt x="466522" y="485408"/>
                  <a:pt x="474595" y="482474"/>
                  <a:pt x="482882" y="480089"/>
                </a:cubicBezTo>
                <a:lnTo>
                  <a:pt x="482882" y="479760"/>
                </a:lnTo>
                <a:cubicBezTo>
                  <a:pt x="473654" y="474041"/>
                  <a:pt x="465482" y="466783"/>
                  <a:pt x="458710" y="458350"/>
                </a:cubicBezTo>
                <a:close/>
                <a:moveTo>
                  <a:pt x="246399" y="389025"/>
                </a:moveTo>
                <a:lnTo>
                  <a:pt x="190568" y="462126"/>
                </a:lnTo>
                <a:cubicBezTo>
                  <a:pt x="206046" y="471738"/>
                  <a:pt x="223710" y="476773"/>
                  <a:pt x="242232" y="476773"/>
                </a:cubicBezTo>
                <a:cubicBezTo>
                  <a:pt x="292849" y="476773"/>
                  <a:pt x="334666" y="438302"/>
                  <a:pt x="339976" y="389066"/>
                </a:cubicBezTo>
                <a:lnTo>
                  <a:pt x="325606" y="389061"/>
                </a:lnTo>
                <a:close/>
                <a:moveTo>
                  <a:pt x="547419" y="332602"/>
                </a:moveTo>
                <a:cubicBezTo>
                  <a:pt x="533679" y="347910"/>
                  <a:pt x="505947" y="370039"/>
                  <a:pt x="458921" y="373023"/>
                </a:cubicBezTo>
                <a:lnTo>
                  <a:pt x="458921" y="398981"/>
                </a:lnTo>
                <a:cubicBezTo>
                  <a:pt x="458921" y="400100"/>
                  <a:pt x="458956" y="401213"/>
                  <a:pt x="459005" y="402319"/>
                </a:cubicBezTo>
                <a:cubicBezTo>
                  <a:pt x="459019" y="402637"/>
                  <a:pt x="459036" y="402955"/>
                  <a:pt x="459054" y="403273"/>
                </a:cubicBezTo>
                <a:cubicBezTo>
                  <a:pt x="459108" y="404185"/>
                  <a:pt x="459177" y="405094"/>
                  <a:pt x="459263" y="405997"/>
                </a:cubicBezTo>
                <a:cubicBezTo>
                  <a:pt x="459294" y="406319"/>
                  <a:pt x="459323" y="406641"/>
                  <a:pt x="459358" y="406961"/>
                </a:cubicBezTo>
                <a:cubicBezTo>
                  <a:pt x="459451" y="407835"/>
                  <a:pt x="459565" y="408701"/>
                  <a:pt x="459689" y="409564"/>
                </a:cubicBezTo>
                <a:cubicBezTo>
                  <a:pt x="459760" y="410055"/>
                  <a:pt x="459838" y="410543"/>
                  <a:pt x="459918" y="411032"/>
                </a:cubicBezTo>
                <a:cubicBezTo>
                  <a:pt x="460004" y="411558"/>
                  <a:pt x="460101" y="412079"/>
                  <a:pt x="460198" y="412600"/>
                </a:cubicBezTo>
                <a:cubicBezTo>
                  <a:pt x="460403" y="413687"/>
                  <a:pt x="460631" y="414766"/>
                  <a:pt x="460883" y="415838"/>
                </a:cubicBezTo>
                <a:cubicBezTo>
                  <a:pt x="460940" y="416079"/>
                  <a:pt x="460992" y="416326"/>
                  <a:pt x="461051" y="416567"/>
                </a:cubicBezTo>
                <a:cubicBezTo>
                  <a:pt x="461227" y="417275"/>
                  <a:pt x="461414" y="417981"/>
                  <a:pt x="461610" y="418684"/>
                </a:cubicBezTo>
                <a:cubicBezTo>
                  <a:pt x="461656" y="418850"/>
                  <a:pt x="461704" y="419014"/>
                  <a:pt x="461750" y="419179"/>
                </a:cubicBezTo>
                <a:cubicBezTo>
                  <a:pt x="467195" y="438222"/>
                  <a:pt x="480226" y="454597"/>
                  <a:pt x="498397" y="464241"/>
                </a:cubicBezTo>
                <a:cubicBezTo>
                  <a:pt x="498652" y="464379"/>
                  <a:pt x="498885" y="464542"/>
                  <a:pt x="499126" y="464695"/>
                </a:cubicBezTo>
                <a:cubicBezTo>
                  <a:pt x="508428" y="469479"/>
                  <a:pt x="518865" y="472345"/>
                  <a:pt x="529925" y="472770"/>
                </a:cubicBezTo>
                <a:cubicBezTo>
                  <a:pt x="530829" y="472744"/>
                  <a:pt x="531731" y="472711"/>
                  <a:pt x="532638" y="472698"/>
                </a:cubicBezTo>
                <a:cubicBezTo>
                  <a:pt x="532734" y="472696"/>
                  <a:pt x="532831" y="472696"/>
                  <a:pt x="532926" y="472698"/>
                </a:cubicBezTo>
                <a:cubicBezTo>
                  <a:pt x="533833" y="472711"/>
                  <a:pt x="534735" y="472744"/>
                  <a:pt x="535639" y="472770"/>
                </a:cubicBezTo>
                <a:cubicBezTo>
                  <a:pt x="575045" y="471261"/>
                  <a:pt x="606642" y="438751"/>
                  <a:pt x="606643" y="398981"/>
                </a:cubicBezTo>
                <a:lnTo>
                  <a:pt x="606643" y="372645"/>
                </a:lnTo>
                <a:cubicBezTo>
                  <a:pt x="575808" y="368558"/>
                  <a:pt x="557105" y="347686"/>
                  <a:pt x="547419" y="332602"/>
                </a:cubicBezTo>
                <a:close/>
                <a:moveTo>
                  <a:pt x="168213" y="283623"/>
                </a:moveTo>
                <a:cubicBezTo>
                  <a:pt x="139056" y="306362"/>
                  <a:pt x="121938" y="341084"/>
                  <a:pt x="121938" y="378457"/>
                </a:cubicBezTo>
                <a:cubicBezTo>
                  <a:pt x="121938" y="412356"/>
                  <a:pt x="135861" y="443966"/>
                  <a:pt x="160480" y="466708"/>
                </a:cubicBezTo>
                <a:lnTo>
                  <a:pt x="167073" y="458076"/>
                </a:lnTo>
                <a:cubicBezTo>
                  <a:pt x="167078" y="458071"/>
                  <a:pt x="167081" y="458065"/>
                  <a:pt x="167085" y="458060"/>
                </a:cubicBezTo>
                <a:lnTo>
                  <a:pt x="228299" y="377912"/>
                </a:lnTo>
                <a:close/>
                <a:moveTo>
                  <a:pt x="532728" y="252475"/>
                </a:moveTo>
                <a:cubicBezTo>
                  <a:pt x="520536" y="252483"/>
                  <a:pt x="509035" y="255477"/>
                  <a:pt x="498891" y="260739"/>
                </a:cubicBezTo>
                <a:cubicBezTo>
                  <a:pt x="498725" y="260841"/>
                  <a:pt x="498570" y="260955"/>
                  <a:pt x="498398" y="261046"/>
                </a:cubicBezTo>
                <a:cubicBezTo>
                  <a:pt x="482425" y="269527"/>
                  <a:pt x="470421" y="283209"/>
                  <a:pt x="464052" y="299335"/>
                </a:cubicBezTo>
                <a:cubicBezTo>
                  <a:pt x="464047" y="299351"/>
                  <a:pt x="464040" y="299365"/>
                  <a:pt x="464034" y="299380"/>
                </a:cubicBezTo>
                <a:cubicBezTo>
                  <a:pt x="463183" y="301540"/>
                  <a:pt x="462438" y="303745"/>
                  <a:pt x="461792" y="305987"/>
                </a:cubicBezTo>
                <a:cubicBezTo>
                  <a:pt x="461722" y="306230"/>
                  <a:pt x="461652" y="306475"/>
                  <a:pt x="461584" y="306720"/>
                </a:cubicBezTo>
                <a:cubicBezTo>
                  <a:pt x="461401" y="307375"/>
                  <a:pt x="461227" y="308032"/>
                  <a:pt x="461064" y="308694"/>
                </a:cubicBezTo>
                <a:cubicBezTo>
                  <a:pt x="460973" y="309064"/>
                  <a:pt x="460892" y="309436"/>
                  <a:pt x="460807" y="309808"/>
                </a:cubicBezTo>
                <a:cubicBezTo>
                  <a:pt x="460590" y="310746"/>
                  <a:pt x="460392" y="311688"/>
                  <a:pt x="460213" y="312636"/>
                </a:cubicBezTo>
                <a:cubicBezTo>
                  <a:pt x="460108" y="313194"/>
                  <a:pt x="460005" y="313752"/>
                  <a:pt x="459912" y="314315"/>
                </a:cubicBezTo>
                <a:cubicBezTo>
                  <a:pt x="459835" y="314784"/>
                  <a:pt x="459760" y="315256"/>
                  <a:pt x="459691" y="315728"/>
                </a:cubicBezTo>
                <a:cubicBezTo>
                  <a:pt x="459563" y="316620"/>
                  <a:pt x="459447" y="317515"/>
                  <a:pt x="459350" y="318418"/>
                </a:cubicBezTo>
                <a:cubicBezTo>
                  <a:pt x="459319" y="318708"/>
                  <a:pt x="459292" y="319002"/>
                  <a:pt x="459264" y="319293"/>
                </a:cubicBezTo>
                <a:cubicBezTo>
                  <a:pt x="459178" y="320206"/>
                  <a:pt x="459108" y="321122"/>
                  <a:pt x="459054" y="322045"/>
                </a:cubicBezTo>
                <a:cubicBezTo>
                  <a:pt x="459036" y="322360"/>
                  <a:pt x="459019" y="322676"/>
                  <a:pt x="459005" y="322993"/>
                </a:cubicBezTo>
                <a:cubicBezTo>
                  <a:pt x="458956" y="324099"/>
                  <a:pt x="458921" y="325213"/>
                  <a:pt x="458921" y="326333"/>
                </a:cubicBezTo>
                <a:lnTo>
                  <a:pt x="458921" y="351846"/>
                </a:lnTo>
                <a:cubicBezTo>
                  <a:pt x="517602" y="347483"/>
                  <a:pt x="539424" y="308321"/>
                  <a:pt x="539649" y="307904"/>
                </a:cubicBezTo>
                <a:cubicBezTo>
                  <a:pt x="541614" y="304263"/>
                  <a:pt x="545516" y="302101"/>
                  <a:pt x="549647" y="302380"/>
                </a:cubicBezTo>
                <a:cubicBezTo>
                  <a:pt x="553772" y="302656"/>
                  <a:pt x="557360" y="305311"/>
                  <a:pt x="558826" y="309178"/>
                </a:cubicBezTo>
                <a:cubicBezTo>
                  <a:pt x="559431" y="310743"/>
                  <a:pt x="573037" y="344930"/>
                  <a:pt x="606645" y="351239"/>
                </a:cubicBezTo>
                <a:lnTo>
                  <a:pt x="606645" y="326439"/>
                </a:lnTo>
                <a:cubicBezTo>
                  <a:pt x="606645" y="285671"/>
                  <a:pt x="573492" y="252503"/>
                  <a:pt x="532728" y="252475"/>
                </a:cubicBezTo>
                <a:close/>
                <a:moveTo>
                  <a:pt x="242231" y="217490"/>
                </a:moveTo>
                <a:cubicBezTo>
                  <a:pt x="265812" y="217490"/>
                  <a:pt x="288543" y="222478"/>
                  <a:pt x="309785" y="232312"/>
                </a:cubicBezTo>
                <a:cubicBezTo>
                  <a:pt x="315081" y="234763"/>
                  <a:pt x="317385" y="241042"/>
                  <a:pt x="314934" y="246336"/>
                </a:cubicBezTo>
                <a:cubicBezTo>
                  <a:pt x="312484" y="251631"/>
                  <a:pt x="306204" y="253936"/>
                  <a:pt x="300911" y="251485"/>
                </a:cubicBezTo>
                <a:cubicBezTo>
                  <a:pt x="282468" y="242947"/>
                  <a:pt x="262725" y="238617"/>
                  <a:pt x="242231" y="238617"/>
                </a:cubicBezTo>
                <a:cubicBezTo>
                  <a:pt x="218732" y="238617"/>
                  <a:pt x="195836" y="244458"/>
                  <a:pt x="175406" y="255592"/>
                </a:cubicBezTo>
                <a:lnTo>
                  <a:pt x="180059" y="262892"/>
                </a:lnTo>
                <a:cubicBezTo>
                  <a:pt x="180060" y="262894"/>
                  <a:pt x="180062" y="262896"/>
                  <a:pt x="180063" y="262898"/>
                </a:cubicBezTo>
                <a:lnTo>
                  <a:pt x="246971" y="367896"/>
                </a:lnTo>
                <a:lnTo>
                  <a:pt x="351111" y="367943"/>
                </a:lnTo>
                <a:cubicBezTo>
                  <a:pt x="351112" y="367943"/>
                  <a:pt x="351114" y="367943"/>
                  <a:pt x="351115" y="367943"/>
                </a:cubicBezTo>
                <a:lnTo>
                  <a:pt x="381687" y="367957"/>
                </a:lnTo>
                <a:cubicBezTo>
                  <a:pt x="378768" y="328263"/>
                  <a:pt x="359346" y="292102"/>
                  <a:pt x="327394" y="267531"/>
                </a:cubicBezTo>
                <a:cubicBezTo>
                  <a:pt x="322771" y="263975"/>
                  <a:pt x="321904" y="257342"/>
                  <a:pt x="325461" y="252718"/>
                </a:cubicBezTo>
                <a:cubicBezTo>
                  <a:pt x="329016" y="248093"/>
                  <a:pt x="335648" y="247225"/>
                  <a:pt x="340276" y="250783"/>
                </a:cubicBezTo>
                <a:cubicBezTo>
                  <a:pt x="380267" y="281535"/>
                  <a:pt x="403201" y="328073"/>
                  <a:pt x="403203" y="378460"/>
                </a:cubicBezTo>
                <a:cubicBezTo>
                  <a:pt x="403203" y="378539"/>
                  <a:pt x="403201" y="378637"/>
                  <a:pt x="403200" y="378727"/>
                </a:cubicBezTo>
                <a:cubicBezTo>
                  <a:pt x="403148" y="381457"/>
                  <a:pt x="402040" y="384064"/>
                  <a:pt x="400105" y="385998"/>
                </a:cubicBezTo>
                <a:cubicBezTo>
                  <a:pt x="398123" y="387978"/>
                  <a:pt x="395436" y="389090"/>
                  <a:pt x="392636" y="389090"/>
                </a:cubicBezTo>
                <a:cubicBezTo>
                  <a:pt x="392635" y="389090"/>
                  <a:pt x="392633" y="389090"/>
                  <a:pt x="392632" y="389090"/>
                </a:cubicBezTo>
                <a:lnTo>
                  <a:pt x="361175" y="389076"/>
                </a:lnTo>
                <a:cubicBezTo>
                  <a:pt x="355780" y="449972"/>
                  <a:pt x="304501" y="497899"/>
                  <a:pt x="242233" y="497899"/>
                </a:cubicBezTo>
                <a:cubicBezTo>
                  <a:pt x="219025" y="497899"/>
                  <a:pt x="196925" y="491379"/>
                  <a:pt x="177702" y="478972"/>
                </a:cubicBezTo>
                <a:lnTo>
                  <a:pt x="170536" y="488353"/>
                </a:lnTo>
                <a:cubicBezTo>
                  <a:pt x="168828" y="490592"/>
                  <a:pt x="166298" y="492054"/>
                  <a:pt x="163508" y="492417"/>
                </a:cubicBezTo>
                <a:cubicBezTo>
                  <a:pt x="163051" y="492476"/>
                  <a:pt x="162595" y="492506"/>
                  <a:pt x="162141" y="492506"/>
                </a:cubicBezTo>
                <a:cubicBezTo>
                  <a:pt x="159811" y="492506"/>
                  <a:pt x="157531" y="491735"/>
                  <a:pt x="155669" y="490291"/>
                </a:cubicBezTo>
                <a:cubicBezTo>
                  <a:pt x="120805" y="463270"/>
                  <a:pt x="100810" y="422508"/>
                  <a:pt x="100810" y="378457"/>
                </a:cubicBezTo>
                <a:cubicBezTo>
                  <a:pt x="100810" y="333836"/>
                  <a:pt x="121573" y="292443"/>
                  <a:pt x="156824" y="265748"/>
                </a:cubicBezTo>
                <a:lnTo>
                  <a:pt x="151736" y="257766"/>
                </a:lnTo>
                <a:cubicBezTo>
                  <a:pt x="148617" y="252870"/>
                  <a:pt x="150032" y="246373"/>
                  <a:pt x="154908" y="243219"/>
                </a:cubicBezTo>
                <a:cubicBezTo>
                  <a:pt x="180928" y="226387"/>
                  <a:pt x="211124" y="217490"/>
                  <a:pt x="242231" y="217490"/>
                </a:cubicBezTo>
                <a:close/>
                <a:moveTo>
                  <a:pt x="21128" y="82194"/>
                </a:moveTo>
                <a:lnTo>
                  <a:pt x="21128" y="650978"/>
                </a:lnTo>
                <a:lnTo>
                  <a:pt x="345594" y="650978"/>
                </a:lnTo>
                <a:cubicBezTo>
                  <a:pt x="345597" y="650784"/>
                  <a:pt x="345612" y="650591"/>
                  <a:pt x="345616" y="650399"/>
                </a:cubicBezTo>
                <a:cubicBezTo>
                  <a:pt x="345660" y="648413"/>
                  <a:pt x="345737" y="646433"/>
                  <a:pt x="345853" y="644461"/>
                </a:cubicBezTo>
                <a:cubicBezTo>
                  <a:pt x="345898" y="643666"/>
                  <a:pt x="345960" y="642872"/>
                  <a:pt x="346016" y="642078"/>
                </a:cubicBezTo>
                <a:cubicBezTo>
                  <a:pt x="346097" y="640964"/>
                  <a:pt x="346190" y="639850"/>
                  <a:pt x="346294" y="638741"/>
                </a:cubicBezTo>
                <a:cubicBezTo>
                  <a:pt x="346524" y="636221"/>
                  <a:pt x="346809" y="633711"/>
                  <a:pt x="347151" y="631212"/>
                </a:cubicBezTo>
                <a:lnTo>
                  <a:pt x="55862" y="631212"/>
                </a:lnTo>
                <a:cubicBezTo>
                  <a:pt x="50027" y="631212"/>
                  <a:pt x="45298" y="626483"/>
                  <a:pt x="45298" y="620648"/>
                </a:cubicBezTo>
                <a:lnTo>
                  <a:pt x="45298" y="446726"/>
                </a:lnTo>
                <a:cubicBezTo>
                  <a:pt x="45298" y="440891"/>
                  <a:pt x="50027" y="436162"/>
                  <a:pt x="55862" y="436162"/>
                </a:cubicBezTo>
                <a:cubicBezTo>
                  <a:pt x="61698" y="436162"/>
                  <a:pt x="66426" y="440891"/>
                  <a:pt x="66426" y="446726"/>
                </a:cubicBezTo>
                <a:lnTo>
                  <a:pt x="66426" y="610084"/>
                </a:lnTo>
                <a:lnTo>
                  <a:pt x="351454" y="610084"/>
                </a:lnTo>
                <a:cubicBezTo>
                  <a:pt x="354408" y="599217"/>
                  <a:pt x="358465" y="588622"/>
                  <a:pt x="363590" y="578392"/>
                </a:cubicBezTo>
                <a:cubicBezTo>
                  <a:pt x="364059" y="577448"/>
                  <a:pt x="364538" y="576511"/>
                  <a:pt x="365024" y="575576"/>
                </a:cubicBezTo>
                <a:cubicBezTo>
                  <a:pt x="365371" y="574913"/>
                  <a:pt x="365708" y="574243"/>
                  <a:pt x="366063" y="573582"/>
                </a:cubicBezTo>
                <a:cubicBezTo>
                  <a:pt x="375782" y="555440"/>
                  <a:pt x="388696" y="538855"/>
                  <a:pt x="404260" y="524538"/>
                </a:cubicBezTo>
                <a:cubicBezTo>
                  <a:pt x="404278" y="524520"/>
                  <a:pt x="404298" y="524503"/>
                  <a:pt x="404316" y="524484"/>
                </a:cubicBezTo>
                <a:cubicBezTo>
                  <a:pt x="404474" y="524341"/>
                  <a:pt x="404634" y="524199"/>
                  <a:pt x="404792" y="524056"/>
                </a:cubicBezTo>
                <a:cubicBezTo>
                  <a:pt x="414781" y="514866"/>
                  <a:pt x="425780" y="506680"/>
                  <a:pt x="437582" y="499684"/>
                </a:cubicBezTo>
                <a:lnTo>
                  <a:pt x="437582" y="362809"/>
                </a:lnTo>
                <a:lnTo>
                  <a:pt x="437582" y="326438"/>
                </a:lnTo>
                <a:lnTo>
                  <a:pt x="437582" y="212879"/>
                </a:lnTo>
                <a:cubicBezTo>
                  <a:pt x="437582" y="207045"/>
                  <a:pt x="442310" y="202315"/>
                  <a:pt x="448146" y="202315"/>
                </a:cubicBezTo>
                <a:cubicBezTo>
                  <a:pt x="453982" y="202315"/>
                  <a:pt x="458710" y="207045"/>
                  <a:pt x="458710" y="212878"/>
                </a:cubicBezTo>
                <a:lnTo>
                  <a:pt x="458710" y="266765"/>
                </a:lnTo>
                <a:cubicBezTo>
                  <a:pt x="465492" y="258376"/>
                  <a:pt x="473664" y="251154"/>
                  <a:pt x="482882" y="245466"/>
                </a:cubicBezTo>
                <a:lnTo>
                  <a:pt x="482882" y="82194"/>
                </a:lnTo>
                <a:lnTo>
                  <a:pt x="403200" y="82194"/>
                </a:lnTo>
                <a:lnTo>
                  <a:pt x="403200" y="98235"/>
                </a:lnTo>
                <a:lnTo>
                  <a:pt x="448146" y="98235"/>
                </a:lnTo>
                <a:cubicBezTo>
                  <a:pt x="453982" y="98235"/>
                  <a:pt x="458710" y="102964"/>
                  <a:pt x="458710" y="108799"/>
                </a:cubicBezTo>
                <a:lnTo>
                  <a:pt x="458710" y="177664"/>
                </a:lnTo>
                <a:cubicBezTo>
                  <a:pt x="458710" y="183499"/>
                  <a:pt x="453982" y="188229"/>
                  <a:pt x="448146" y="188229"/>
                </a:cubicBezTo>
                <a:cubicBezTo>
                  <a:pt x="442310" y="188229"/>
                  <a:pt x="437582" y="183499"/>
                  <a:pt x="437582" y="177664"/>
                </a:cubicBezTo>
                <a:lnTo>
                  <a:pt x="437582" y="119363"/>
                </a:lnTo>
                <a:lnTo>
                  <a:pt x="403200" y="119363"/>
                </a:lnTo>
                <a:lnTo>
                  <a:pt x="403200" y="129194"/>
                </a:lnTo>
                <a:cubicBezTo>
                  <a:pt x="403200" y="135028"/>
                  <a:pt x="398472" y="139757"/>
                  <a:pt x="392636" y="139757"/>
                </a:cubicBezTo>
                <a:lnTo>
                  <a:pt x="111374" y="139757"/>
                </a:lnTo>
                <a:cubicBezTo>
                  <a:pt x="105539" y="139757"/>
                  <a:pt x="100810" y="135028"/>
                  <a:pt x="100810" y="129194"/>
                </a:cubicBezTo>
                <a:lnTo>
                  <a:pt x="100810" y="119363"/>
                </a:lnTo>
                <a:lnTo>
                  <a:pt x="66426" y="119363"/>
                </a:lnTo>
                <a:lnTo>
                  <a:pt x="66426" y="411515"/>
                </a:lnTo>
                <a:cubicBezTo>
                  <a:pt x="66426" y="417349"/>
                  <a:pt x="61698" y="422079"/>
                  <a:pt x="55862" y="422079"/>
                </a:cubicBezTo>
                <a:cubicBezTo>
                  <a:pt x="50027" y="422079"/>
                  <a:pt x="45298" y="417349"/>
                  <a:pt x="45298" y="411515"/>
                </a:cubicBezTo>
                <a:lnTo>
                  <a:pt x="45298" y="108800"/>
                </a:lnTo>
                <a:cubicBezTo>
                  <a:pt x="45298" y="102966"/>
                  <a:pt x="50027" y="98236"/>
                  <a:pt x="55862" y="98236"/>
                </a:cubicBezTo>
                <a:lnTo>
                  <a:pt x="100810" y="98236"/>
                </a:lnTo>
                <a:lnTo>
                  <a:pt x="100810" y="82194"/>
                </a:lnTo>
                <a:close/>
                <a:moveTo>
                  <a:pt x="252005" y="21128"/>
                </a:moveTo>
                <a:cubicBezTo>
                  <a:pt x="234440" y="21128"/>
                  <a:pt x="219256" y="33027"/>
                  <a:pt x="215077" y="50064"/>
                </a:cubicBezTo>
                <a:cubicBezTo>
                  <a:pt x="213918" y="54789"/>
                  <a:pt x="209683" y="58112"/>
                  <a:pt x="204817" y="58112"/>
                </a:cubicBezTo>
                <a:lnTo>
                  <a:pt x="121937" y="58112"/>
                </a:lnTo>
                <a:lnTo>
                  <a:pt x="121937" y="118631"/>
                </a:lnTo>
                <a:lnTo>
                  <a:pt x="382072" y="118631"/>
                </a:lnTo>
                <a:lnTo>
                  <a:pt x="382072" y="58112"/>
                </a:lnTo>
                <a:lnTo>
                  <a:pt x="299192" y="58112"/>
                </a:lnTo>
                <a:cubicBezTo>
                  <a:pt x="294326" y="58112"/>
                  <a:pt x="290089" y="54789"/>
                  <a:pt x="288932" y="50064"/>
                </a:cubicBezTo>
                <a:cubicBezTo>
                  <a:pt x="284753" y="33027"/>
                  <a:pt x="269569" y="21128"/>
                  <a:pt x="252005" y="21128"/>
                </a:cubicBezTo>
                <a:close/>
                <a:moveTo>
                  <a:pt x="252005" y="0"/>
                </a:moveTo>
                <a:cubicBezTo>
                  <a:pt x="276468" y="0"/>
                  <a:pt x="297967" y="14846"/>
                  <a:pt x="306864" y="36984"/>
                </a:cubicBezTo>
                <a:lnTo>
                  <a:pt x="392636" y="36984"/>
                </a:lnTo>
                <a:cubicBezTo>
                  <a:pt x="398472" y="36984"/>
                  <a:pt x="403200" y="41714"/>
                  <a:pt x="403200" y="47548"/>
                </a:cubicBezTo>
                <a:lnTo>
                  <a:pt x="403200" y="61066"/>
                </a:lnTo>
                <a:lnTo>
                  <a:pt x="493446" y="61066"/>
                </a:lnTo>
                <a:cubicBezTo>
                  <a:pt x="499280" y="61066"/>
                  <a:pt x="504009" y="65796"/>
                  <a:pt x="504009" y="71630"/>
                </a:cubicBezTo>
                <a:lnTo>
                  <a:pt x="504009" y="235766"/>
                </a:lnTo>
                <a:cubicBezTo>
                  <a:pt x="513060" y="232899"/>
                  <a:pt x="522689" y="231342"/>
                  <a:pt x="532676" y="231342"/>
                </a:cubicBezTo>
                <a:cubicBezTo>
                  <a:pt x="532694" y="231342"/>
                  <a:pt x="532711" y="231343"/>
                  <a:pt x="532729" y="231343"/>
                </a:cubicBezTo>
                <a:cubicBezTo>
                  <a:pt x="532748" y="231343"/>
                  <a:pt x="532764" y="231342"/>
                  <a:pt x="532783" y="231342"/>
                </a:cubicBezTo>
                <a:cubicBezTo>
                  <a:pt x="585159" y="231342"/>
                  <a:pt x="627771" y="273954"/>
                  <a:pt x="627771" y="326331"/>
                </a:cubicBezTo>
                <a:lnTo>
                  <a:pt x="627771" y="326437"/>
                </a:lnTo>
                <a:lnTo>
                  <a:pt x="627771" y="362797"/>
                </a:lnTo>
                <a:lnTo>
                  <a:pt x="627771" y="398981"/>
                </a:lnTo>
                <a:cubicBezTo>
                  <a:pt x="627771" y="433216"/>
                  <a:pt x="609563" y="463270"/>
                  <a:pt x="582326" y="479989"/>
                </a:cubicBezTo>
                <a:cubicBezTo>
                  <a:pt x="660674" y="502370"/>
                  <a:pt x="720001" y="573414"/>
                  <a:pt x="720000" y="654072"/>
                </a:cubicBezTo>
                <a:lnTo>
                  <a:pt x="720000" y="709370"/>
                </a:lnTo>
                <a:cubicBezTo>
                  <a:pt x="720000" y="715204"/>
                  <a:pt x="715272" y="719934"/>
                  <a:pt x="709436" y="719934"/>
                </a:cubicBezTo>
                <a:lnTo>
                  <a:pt x="470134" y="719934"/>
                </a:lnTo>
                <a:cubicBezTo>
                  <a:pt x="464298" y="719934"/>
                  <a:pt x="459571" y="715204"/>
                  <a:pt x="459571" y="709370"/>
                </a:cubicBezTo>
                <a:cubicBezTo>
                  <a:pt x="459571" y="703535"/>
                  <a:pt x="464298" y="698806"/>
                  <a:pt x="470134" y="698806"/>
                </a:cubicBezTo>
                <a:lnTo>
                  <a:pt x="698876" y="698806"/>
                </a:lnTo>
                <a:lnTo>
                  <a:pt x="698876" y="654072"/>
                </a:lnTo>
                <a:cubicBezTo>
                  <a:pt x="698876" y="612388"/>
                  <a:pt x="681090" y="572532"/>
                  <a:pt x="648791" y="541846"/>
                </a:cubicBezTo>
                <a:cubicBezTo>
                  <a:pt x="629471" y="523489"/>
                  <a:pt x="606076" y="509816"/>
                  <a:pt x="581117" y="501845"/>
                </a:cubicBezTo>
                <a:lnTo>
                  <a:pt x="564226" y="534663"/>
                </a:lnTo>
                <a:lnTo>
                  <a:pt x="586873" y="632964"/>
                </a:lnTo>
                <a:cubicBezTo>
                  <a:pt x="587728" y="636675"/>
                  <a:pt x="586518" y="640558"/>
                  <a:pt x="583710" y="643128"/>
                </a:cubicBezTo>
                <a:lnTo>
                  <a:pt x="539918" y="683209"/>
                </a:lnTo>
                <a:cubicBezTo>
                  <a:pt x="537901" y="685056"/>
                  <a:pt x="535345" y="685980"/>
                  <a:pt x="532787" y="685980"/>
                </a:cubicBezTo>
                <a:cubicBezTo>
                  <a:pt x="530229" y="685980"/>
                  <a:pt x="527672" y="685057"/>
                  <a:pt x="525654" y="683209"/>
                </a:cubicBezTo>
                <a:lnTo>
                  <a:pt x="481862" y="643128"/>
                </a:lnTo>
                <a:cubicBezTo>
                  <a:pt x="479053" y="640558"/>
                  <a:pt x="477845" y="636674"/>
                  <a:pt x="478700" y="632964"/>
                </a:cubicBezTo>
                <a:lnTo>
                  <a:pt x="501346" y="534664"/>
                </a:lnTo>
                <a:lnTo>
                  <a:pt x="484454" y="501845"/>
                </a:lnTo>
                <a:cubicBezTo>
                  <a:pt x="473512" y="505341"/>
                  <a:pt x="462867" y="509927"/>
                  <a:pt x="452736" y="515529"/>
                </a:cubicBezTo>
                <a:cubicBezTo>
                  <a:pt x="452618" y="515594"/>
                  <a:pt x="452501" y="515660"/>
                  <a:pt x="452383" y="515726"/>
                </a:cubicBezTo>
                <a:cubicBezTo>
                  <a:pt x="450521" y="516763"/>
                  <a:pt x="448682" y="517839"/>
                  <a:pt x="446857" y="518941"/>
                </a:cubicBezTo>
                <a:cubicBezTo>
                  <a:pt x="446232" y="519319"/>
                  <a:pt x="445608" y="519698"/>
                  <a:pt x="444988" y="520083"/>
                </a:cubicBezTo>
                <a:cubicBezTo>
                  <a:pt x="444164" y="520595"/>
                  <a:pt x="443342" y="521109"/>
                  <a:pt x="442527" y="521635"/>
                </a:cubicBezTo>
                <a:cubicBezTo>
                  <a:pt x="441175" y="522507"/>
                  <a:pt x="439834" y="523396"/>
                  <a:pt x="438506" y="524304"/>
                </a:cubicBezTo>
                <a:cubicBezTo>
                  <a:pt x="437976" y="524666"/>
                  <a:pt x="437453" y="525037"/>
                  <a:pt x="436927" y="525404"/>
                </a:cubicBezTo>
                <a:cubicBezTo>
                  <a:pt x="435514" y="526394"/>
                  <a:pt x="434112" y="527395"/>
                  <a:pt x="432729" y="528426"/>
                </a:cubicBezTo>
                <a:cubicBezTo>
                  <a:pt x="432589" y="528530"/>
                  <a:pt x="432447" y="528630"/>
                  <a:pt x="432308" y="528734"/>
                </a:cubicBezTo>
                <a:cubicBezTo>
                  <a:pt x="430683" y="529952"/>
                  <a:pt x="429084" y="531205"/>
                  <a:pt x="427502" y="532479"/>
                </a:cubicBezTo>
                <a:cubicBezTo>
                  <a:pt x="427269" y="532669"/>
                  <a:pt x="427033" y="532856"/>
                  <a:pt x="426801" y="533044"/>
                </a:cubicBezTo>
                <a:cubicBezTo>
                  <a:pt x="425212" y="534339"/>
                  <a:pt x="423641" y="535660"/>
                  <a:pt x="422097" y="537010"/>
                </a:cubicBezTo>
                <a:cubicBezTo>
                  <a:pt x="421959" y="537129"/>
                  <a:pt x="421824" y="537252"/>
                  <a:pt x="421688" y="537371"/>
                </a:cubicBezTo>
                <a:cubicBezTo>
                  <a:pt x="418497" y="540177"/>
                  <a:pt x="415410" y="543099"/>
                  <a:pt x="412437" y="546128"/>
                </a:cubicBezTo>
                <a:cubicBezTo>
                  <a:pt x="412284" y="546284"/>
                  <a:pt x="412132" y="546439"/>
                  <a:pt x="411980" y="546594"/>
                </a:cubicBezTo>
                <a:cubicBezTo>
                  <a:pt x="408923" y="549732"/>
                  <a:pt x="405981" y="552984"/>
                  <a:pt x="403177" y="556347"/>
                </a:cubicBezTo>
                <a:cubicBezTo>
                  <a:pt x="395836" y="565152"/>
                  <a:pt x="389570" y="574449"/>
                  <a:pt x="384397" y="584124"/>
                </a:cubicBezTo>
                <a:cubicBezTo>
                  <a:pt x="384187" y="584517"/>
                  <a:pt x="383982" y="584912"/>
                  <a:pt x="383777" y="585306"/>
                </a:cubicBezTo>
                <a:cubicBezTo>
                  <a:pt x="383148" y="586503"/>
                  <a:pt x="382552" y="587712"/>
                  <a:pt x="381957" y="588922"/>
                </a:cubicBezTo>
                <a:cubicBezTo>
                  <a:pt x="381147" y="590581"/>
                  <a:pt x="380361" y="592252"/>
                  <a:pt x="379613" y="593938"/>
                </a:cubicBezTo>
                <a:cubicBezTo>
                  <a:pt x="379523" y="594142"/>
                  <a:pt x="379430" y="594343"/>
                  <a:pt x="379340" y="594545"/>
                </a:cubicBezTo>
                <a:cubicBezTo>
                  <a:pt x="375335" y="603670"/>
                  <a:pt x="372220" y="613161"/>
                  <a:pt x="370080" y="622914"/>
                </a:cubicBezTo>
                <a:cubicBezTo>
                  <a:pt x="370056" y="623020"/>
                  <a:pt x="370022" y="623124"/>
                  <a:pt x="369995" y="623231"/>
                </a:cubicBezTo>
                <a:cubicBezTo>
                  <a:pt x="369710" y="624559"/>
                  <a:pt x="369429" y="625886"/>
                  <a:pt x="369180" y="627219"/>
                </a:cubicBezTo>
                <a:cubicBezTo>
                  <a:pt x="369053" y="627894"/>
                  <a:pt x="368942" y="628574"/>
                  <a:pt x="368825" y="629253"/>
                </a:cubicBezTo>
                <a:cubicBezTo>
                  <a:pt x="368596" y="630586"/>
                  <a:pt x="368384" y="631921"/>
                  <a:pt x="368191" y="633261"/>
                </a:cubicBezTo>
                <a:cubicBezTo>
                  <a:pt x="368111" y="633823"/>
                  <a:pt x="368025" y="634383"/>
                  <a:pt x="367951" y="634945"/>
                </a:cubicBezTo>
                <a:cubicBezTo>
                  <a:pt x="367728" y="636630"/>
                  <a:pt x="367543" y="638322"/>
                  <a:pt x="367380" y="640016"/>
                </a:cubicBezTo>
                <a:cubicBezTo>
                  <a:pt x="367330" y="640530"/>
                  <a:pt x="367280" y="641041"/>
                  <a:pt x="367236" y="641556"/>
                </a:cubicBezTo>
                <a:cubicBezTo>
                  <a:pt x="367081" y="643370"/>
                  <a:pt x="366956" y="645189"/>
                  <a:pt x="366869" y="647012"/>
                </a:cubicBezTo>
                <a:cubicBezTo>
                  <a:pt x="366851" y="647398"/>
                  <a:pt x="366838" y="647786"/>
                  <a:pt x="366823" y="648173"/>
                </a:cubicBezTo>
                <a:cubicBezTo>
                  <a:pt x="366744" y="650133"/>
                  <a:pt x="366691" y="652099"/>
                  <a:pt x="366691" y="654069"/>
                </a:cubicBezTo>
                <a:lnTo>
                  <a:pt x="366691" y="661540"/>
                </a:lnTo>
                <a:lnTo>
                  <a:pt x="366691" y="698805"/>
                </a:lnTo>
                <a:lnTo>
                  <a:pt x="434922" y="698805"/>
                </a:lnTo>
                <a:cubicBezTo>
                  <a:pt x="440758" y="698805"/>
                  <a:pt x="445486" y="703534"/>
                  <a:pt x="445486" y="709368"/>
                </a:cubicBezTo>
                <a:cubicBezTo>
                  <a:pt x="445486" y="715203"/>
                  <a:pt x="440758" y="719932"/>
                  <a:pt x="434922" y="719932"/>
                </a:cubicBezTo>
                <a:lnTo>
                  <a:pt x="356127" y="719932"/>
                </a:lnTo>
                <a:cubicBezTo>
                  <a:pt x="350291" y="719932"/>
                  <a:pt x="345563" y="715203"/>
                  <a:pt x="345563" y="709368"/>
                </a:cubicBezTo>
                <a:lnTo>
                  <a:pt x="345563" y="672104"/>
                </a:lnTo>
                <a:lnTo>
                  <a:pt x="10564" y="672104"/>
                </a:lnTo>
                <a:cubicBezTo>
                  <a:pt x="4728" y="672104"/>
                  <a:pt x="0" y="667375"/>
                  <a:pt x="0" y="661540"/>
                </a:cubicBezTo>
                <a:lnTo>
                  <a:pt x="0" y="71630"/>
                </a:lnTo>
                <a:cubicBezTo>
                  <a:pt x="0" y="65797"/>
                  <a:pt x="4728" y="61066"/>
                  <a:pt x="10564" y="61066"/>
                </a:cubicBezTo>
                <a:lnTo>
                  <a:pt x="100810" y="61066"/>
                </a:lnTo>
                <a:lnTo>
                  <a:pt x="100810" y="47548"/>
                </a:lnTo>
                <a:cubicBezTo>
                  <a:pt x="100810" y="41714"/>
                  <a:pt x="105539" y="36984"/>
                  <a:pt x="111374" y="36984"/>
                </a:cubicBezTo>
                <a:lnTo>
                  <a:pt x="197145" y="36984"/>
                </a:lnTo>
                <a:cubicBezTo>
                  <a:pt x="206042" y="14844"/>
                  <a:pt x="227542" y="0"/>
                  <a:pt x="252005"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5" name="Заголовок 1">
            <a:extLst>
              <a:ext uri="{FF2B5EF4-FFF2-40B4-BE49-F238E27FC236}">
                <a16:creationId xmlns:a16="http://schemas.microsoft.com/office/drawing/2014/main" id="{E094CEE8-2C3E-4257-9DA3-08F05425E80E}"/>
              </a:ext>
            </a:extLst>
          </p:cNvPr>
          <p:cNvSpPr txBox="1">
            <a:spLocks/>
          </p:cNvSpPr>
          <p:nvPr/>
        </p:nvSpPr>
        <p:spPr>
          <a:xfrm>
            <a:off x="1755085" y="3348659"/>
            <a:ext cx="9113838" cy="648000"/>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5400" b="0" i="0" kern="1200">
                <a:solidFill>
                  <a:schemeClr val="tx2"/>
                </a:solidFill>
                <a:latin typeface="Roboto Thin" panose="02000000000000000000" pitchFamily="2" charset="0"/>
                <a:ea typeface="Roboto Thin" panose="02000000000000000000" pitchFamily="2" charset="0"/>
                <a:cs typeface="Roboto Thin" panose="02000000000000000000" pitchFamily="2" charset="0"/>
              </a:defRPr>
            </a:lvl1pPr>
          </a:lstStyle>
          <a:p>
            <a:pPr algn="ctr"/>
            <a:r>
              <a:rPr lang="ru-RU" sz="4000" dirty="0"/>
              <a:t>Когда не применяется</a:t>
            </a:r>
          </a:p>
        </p:txBody>
      </p:sp>
      <p:sp>
        <p:nvSpPr>
          <p:cNvPr id="7" name="Объект 2">
            <a:extLst>
              <a:ext uri="{FF2B5EF4-FFF2-40B4-BE49-F238E27FC236}">
                <a16:creationId xmlns:a16="http://schemas.microsoft.com/office/drawing/2014/main" id="{2682EA05-CCAD-4767-9C42-484048E24CFB}"/>
              </a:ext>
            </a:extLst>
          </p:cNvPr>
          <p:cNvSpPr txBox="1">
            <a:spLocks/>
          </p:cNvSpPr>
          <p:nvPr/>
        </p:nvSpPr>
        <p:spPr>
          <a:xfrm>
            <a:off x="1353234" y="4740542"/>
            <a:ext cx="10624672"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600"/>
              </a:spcAft>
              <a:buNone/>
            </a:pPr>
            <a:r>
              <a:rPr lang="ru-RU" sz="1800" b="1" dirty="0"/>
              <a:t>Если заказчик закупает радиоэлектронную продукцию на территории иностранного государства.</a:t>
            </a:r>
            <a:endParaRPr lang="ru-RU" sz="2000" b="1" dirty="0"/>
          </a:p>
        </p:txBody>
      </p:sp>
    </p:spTree>
    <p:extLst>
      <p:ext uri="{BB962C8B-B14F-4D97-AF65-F5344CB8AC3E}">
        <p14:creationId xmlns:p14="http://schemas.microsoft.com/office/powerpoint/2010/main" val="1632968720"/>
      </p:ext>
    </p:extLst>
  </p:cSld>
  <p:clrMapOvr>
    <a:masterClrMapping/>
  </p:clrMapOvr>
  <p:transition spd="slow">
    <p:fade thruBlk="1"/>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Autofit/>
          </a:bodyPr>
          <a:lstStyle/>
          <a:p>
            <a:pPr algn="ctr"/>
            <a:r>
              <a:rPr lang="ru-RU" sz="4000" dirty="0"/>
              <a:t>Как подтвердить страну происхождения</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993234" y="1433994"/>
            <a:ext cx="10624672"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600"/>
              </a:spcAft>
              <a:buNone/>
            </a:pPr>
            <a:r>
              <a:rPr lang="ru-RU" b="1" dirty="0"/>
              <a:t>Страна происхождения радиоэлектронной продукции подтверждается:</a:t>
            </a:r>
          </a:p>
          <a:p>
            <a:pPr marL="0" indent="0">
              <a:lnSpc>
                <a:spcPct val="150000"/>
              </a:lnSpc>
              <a:spcAft>
                <a:spcPts val="600"/>
              </a:spcAft>
              <a:buNone/>
            </a:pPr>
            <a:r>
              <a:rPr lang="ru-RU" b="1" dirty="0"/>
              <a:t>•	Номером записи из реестра, а также информацией о совокупном количестве баллов за выполнение технологических операций/условий на территории РФ, если такое предусмотрено ПП РФ № 719, — для продукции из РФ. Информация о реестровых записях о товаре включается в контракт.</a:t>
            </a:r>
          </a:p>
          <a:p>
            <a:pPr marL="0" indent="0">
              <a:lnSpc>
                <a:spcPct val="150000"/>
              </a:lnSpc>
              <a:spcAft>
                <a:spcPts val="600"/>
              </a:spcAft>
              <a:buNone/>
            </a:pPr>
            <a:r>
              <a:rPr lang="ru-RU" b="1" dirty="0"/>
              <a:t>•	Номером записи из евразийского реестра промтоваров, а также информацией о совокупном количестве баллов за выполнение технологических операций/ условий) на территории ЕАЭС, если такое предусмотрено Решением № 105, — для товаров из ЕАЭС, кроме РФ. Информация о реестровых записях о товаре включается в контракт.</a:t>
            </a:r>
          </a:p>
          <a:p>
            <a:pPr marL="0" indent="0">
              <a:lnSpc>
                <a:spcPct val="150000"/>
              </a:lnSpc>
              <a:spcAft>
                <a:spcPts val="600"/>
              </a:spcAft>
              <a:buNone/>
            </a:pPr>
            <a:r>
              <a:rPr lang="ru-RU" b="1" dirty="0"/>
              <a:t>•	Копией сертификата СТ-1, если извещения/приглашения размещены до 30.06.2022, кроме </a:t>
            </a:r>
            <a:r>
              <a:rPr lang="ru-RU" b="1" dirty="0" err="1"/>
              <a:t>медизделий</a:t>
            </a:r>
            <a:r>
              <a:rPr lang="ru-RU" b="1" dirty="0"/>
              <a:t> из </a:t>
            </a:r>
            <a:r>
              <a:rPr lang="ru-RU" b="1" dirty="0" err="1"/>
              <a:t>строн</a:t>
            </a:r>
            <a:r>
              <a:rPr lang="ru-RU" b="1" dirty="0"/>
              <a:t> ЕАЭС (за исключением России). По </a:t>
            </a:r>
            <a:r>
              <a:rPr lang="ru-RU" b="1" dirty="0" err="1"/>
              <a:t>медизделиям</a:t>
            </a:r>
            <a:r>
              <a:rPr lang="ru-RU" b="1" dirty="0"/>
              <a:t>, которые являются радиоэлектронной продукцией — до 31.12.2022. </a:t>
            </a:r>
          </a:p>
          <a:p>
            <a:pPr marL="0" indent="0">
              <a:lnSpc>
                <a:spcPct val="150000"/>
              </a:lnSpc>
              <a:spcAft>
                <a:spcPts val="600"/>
              </a:spcAft>
              <a:buNone/>
            </a:pPr>
            <a:r>
              <a:rPr lang="ru-RU" b="1" dirty="0"/>
              <a:t>Номера реестровых записей не нужно представлять при поставке, принятой на вооружение военной техники. Информация о таких товарах не включается в реестр.</a:t>
            </a:r>
          </a:p>
        </p:txBody>
      </p:sp>
      <p:sp>
        <p:nvSpPr>
          <p:cNvPr id="6" name="Полилиния 4">
            <a:extLst>
              <a:ext uri="{FF2B5EF4-FFF2-40B4-BE49-F238E27FC236}">
                <a16:creationId xmlns:a16="http://schemas.microsoft.com/office/drawing/2014/main" id="{76B9A865-AAAC-49EB-B9E3-72263C0B8EF5}"/>
              </a:ext>
            </a:extLst>
          </p:cNvPr>
          <p:cNvSpPr>
            <a:spLocks noChangeAspect="1"/>
          </p:cNvSpPr>
          <p:nvPr/>
        </p:nvSpPr>
        <p:spPr>
          <a:xfrm>
            <a:off x="633234" y="251916"/>
            <a:ext cx="720000" cy="719934"/>
          </a:xfrm>
          <a:custGeom>
            <a:avLst/>
            <a:gdLst>
              <a:gd name="connsiteX0" fmla="*/ 520911 w 720000"/>
              <a:gd name="connsiteY0" fmla="*/ 543829 h 719934"/>
              <a:gd name="connsiteX1" fmla="*/ 500668 w 720000"/>
              <a:gd name="connsiteY1" fmla="*/ 631703 h 719934"/>
              <a:gd name="connsiteX2" fmla="*/ 532783 w 720000"/>
              <a:gd name="connsiteY2" fmla="*/ 661096 h 719934"/>
              <a:gd name="connsiteX3" fmla="*/ 564896 w 720000"/>
              <a:gd name="connsiteY3" fmla="*/ 631703 h 719934"/>
              <a:gd name="connsiteX4" fmla="*/ 544652 w 720000"/>
              <a:gd name="connsiteY4" fmla="*/ 543829 h 719934"/>
              <a:gd name="connsiteX5" fmla="*/ 530434 w 720000"/>
              <a:gd name="connsiteY5" fmla="*/ 493908 h 719934"/>
              <a:gd name="connsiteX6" fmla="*/ 526737 w 720000"/>
              <a:gd name="connsiteY6" fmla="*/ 494039 h 719934"/>
              <a:gd name="connsiteX7" fmla="*/ 525446 w 720000"/>
              <a:gd name="connsiteY7" fmla="*/ 494107 h 719934"/>
              <a:gd name="connsiteX8" fmla="*/ 520058 w 720000"/>
              <a:gd name="connsiteY8" fmla="*/ 494524 h 719934"/>
              <a:gd name="connsiteX9" fmla="*/ 517917 w 720000"/>
              <a:gd name="connsiteY9" fmla="*/ 494741 h 719934"/>
              <a:gd name="connsiteX10" fmla="*/ 513895 w 720000"/>
              <a:gd name="connsiteY10" fmla="*/ 495223 h 719934"/>
              <a:gd name="connsiteX11" fmla="*/ 509973 w 720000"/>
              <a:gd name="connsiteY11" fmla="*/ 495790 h 719934"/>
              <a:gd name="connsiteX12" fmla="*/ 508237 w 720000"/>
              <a:gd name="connsiteY12" fmla="*/ 496071 h 719934"/>
              <a:gd name="connsiteX13" fmla="*/ 505487 w 720000"/>
              <a:gd name="connsiteY13" fmla="*/ 496551 h 719934"/>
              <a:gd name="connsiteX14" fmla="*/ 518945 w 720000"/>
              <a:gd name="connsiteY14" fmla="*/ 522700 h 719934"/>
              <a:gd name="connsiteX15" fmla="*/ 546615 w 720000"/>
              <a:gd name="connsiteY15" fmla="*/ 522700 h 719934"/>
              <a:gd name="connsiteX16" fmla="*/ 560075 w 720000"/>
              <a:gd name="connsiteY16" fmla="*/ 496548 h 719934"/>
              <a:gd name="connsiteX17" fmla="*/ 557340 w 720000"/>
              <a:gd name="connsiteY17" fmla="*/ 496071 h 719934"/>
              <a:gd name="connsiteX18" fmla="*/ 555577 w 720000"/>
              <a:gd name="connsiteY18" fmla="*/ 495787 h 719934"/>
              <a:gd name="connsiteX19" fmla="*/ 551679 w 720000"/>
              <a:gd name="connsiteY19" fmla="*/ 495223 h 719934"/>
              <a:gd name="connsiteX20" fmla="*/ 547644 w 720000"/>
              <a:gd name="connsiteY20" fmla="*/ 494739 h 719934"/>
              <a:gd name="connsiteX21" fmla="*/ 545507 w 720000"/>
              <a:gd name="connsiteY21" fmla="*/ 494524 h 719934"/>
              <a:gd name="connsiteX22" fmla="*/ 540116 w 720000"/>
              <a:gd name="connsiteY22" fmla="*/ 494107 h 719934"/>
              <a:gd name="connsiteX23" fmla="*/ 538825 w 720000"/>
              <a:gd name="connsiteY23" fmla="*/ 494039 h 719934"/>
              <a:gd name="connsiteX24" fmla="*/ 535128 w 720000"/>
              <a:gd name="connsiteY24" fmla="*/ 493908 h 719934"/>
              <a:gd name="connsiteX25" fmla="*/ 532781 w 720000"/>
              <a:gd name="connsiteY25" fmla="*/ 493967 h 719934"/>
              <a:gd name="connsiteX26" fmla="*/ 530434 w 720000"/>
              <a:gd name="connsiteY26" fmla="*/ 493908 h 719934"/>
              <a:gd name="connsiteX27" fmla="*/ 458710 w 720000"/>
              <a:gd name="connsiteY27" fmla="*/ 458350 h 719934"/>
              <a:gd name="connsiteX28" fmla="*/ 458710 w 720000"/>
              <a:gd name="connsiteY28" fmla="*/ 488836 h 719934"/>
              <a:gd name="connsiteX29" fmla="*/ 482882 w 720000"/>
              <a:gd name="connsiteY29" fmla="*/ 480089 h 719934"/>
              <a:gd name="connsiteX30" fmla="*/ 482882 w 720000"/>
              <a:gd name="connsiteY30" fmla="*/ 479760 h 719934"/>
              <a:gd name="connsiteX31" fmla="*/ 458710 w 720000"/>
              <a:gd name="connsiteY31" fmla="*/ 458350 h 719934"/>
              <a:gd name="connsiteX32" fmla="*/ 246399 w 720000"/>
              <a:gd name="connsiteY32" fmla="*/ 389025 h 719934"/>
              <a:gd name="connsiteX33" fmla="*/ 190568 w 720000"/>
              <a:gd name="connsiteY33" fmla="*/ 462126 h 719934"/>
              <a:gd name="connsiteX34" fmla="*/ 242232 w 720000"/>
              <a:gd name="connsiteY34" fmla="*/ 476773 h 719934"/>
              <a:gd name="connsiteX35" fmla="*/ 339976 w 720000"/>
              <a:gd name="connsiteY35" fmla="*/ 389066 h 719934"/>
              <a:gd name="connsiteX36" fmla="*/ 325606 w 720000"/>
              <a:gd name="connsiteY36" fmla="*/ 389061 h 719934"/>
              <a:gd name="connsiteX37" fmla="*/ 547419 w 720000"/>
              <a:gd name="connsiteY37" fmla="*/ 332602 h 719934"/>
              <a:gd name="connsiteX38" fmla="*/ 458921 w 720000"/>
              <a:gd name="connsiteY38" fmla="*/ 373023 h 719934"/>
              <a:gd name="connsiteX39" fmla="*/ 458921 w 720000"/>
              <a:gd name="connsiteY39" fmla="*/ 398981 h 719934"/>
              <a:gd name="connsiteX40" fmla="*/ 459005 w 720000"/>
              <a:gd name="connsiteY40" fmla="*/ 402319 h 719934"/>
              <a:gd name="connsiteX41" fmla="*/ 459054 w 720000"/>
              <a:gd name="connsiteY41" fmla="*/ 403273 h 719934"/>
              <a:gd name="connsiteX42" fmla="*/ 459263 w 720000"/>
              <a:gd name="connsiteY42" fmla="*/ 405997 h 719934"/>
              <a:gd name="connsiteX43" fmla="*/ 459358 w 720000"/>
              <a:gd name="connsiteY43" fmla="*/ 406961 h 719934"/>
              <a:gd name="connsiteX44" fmla="*/ 459689 w 720000"/>
              <a:gd name="connsiteY44" fmla="*/ 409564 h 719934"/>
              <a:gd name="connsiteX45" fmla="*/ 459918 w 720000"/>
              <a:gd name="connsiteY45" fmla="*/ 411032 h 719934"/>
              <a:gd name="connsiteX46" fmla="*/ 460198 w 720000"/>
              <a:gd name="connsiteY46" fmla="*/ 412600 h 719934"/>
              <a:gd name="connsiteX47" fmla="*/ 460883 w 720000"/>
              <a:gd name="connsiteY47" fmla="*/ 415838 h 719934"/>
              <a:gd name="connsiteX48" fmla="*/ 461051 w 720000"/>
              <a:gd name="connsiteY48" fmla="*/ 416567 h 719934"/>
              <a:gd name="connsiteX49" fmla="*/ 461610 w 720000"/>
              <a:gd name="connsiteY49" fmla="*/ 418684 h 719934"/>
              <a:gd name="connsiteX50" fmla="*/ 461750 w 720000"/>
              <a:gd name="connsiteY50" fmla="*/ 419179 h 719934"/>
              <a:gd name="connsiteX51" fmla="*/ 498397 w 720000"/>
              <a:gd name="connsiteY51" fmla="*/ 464241 h 719934"/>
              <a:gd name="connsiteX52" fmla="*/ 499126 w 720000"/>
              <a:gd name="connsiteY52" fmla="*/ 464695 h 719934"/>
              <a:gd name="connsiteX53" fmla="*/ 529925 w 720000"/>
              <a:gd name="connsiteY53" fmla="*/ 472770 h 719934"/>
              <a:gd name="connsiteX54" fmla="*/ 532638 w 720000"/>
              <a:gd name="connsiteY54" fmla="*/ 472698 h 719934"/>
              <a:gd name="connsiteX55" fmla="*/ 532926 w 720000"/>
              <a:gd name="connsiteY55" fmla="*/ 472698 h 719934"/>
              <a:gd name="connsiteX56" fmla="*/ 535639 w 720000"/>
              <a:gd name="connsiteY56" fmla="*/ 472770 h 719934"/>
              <a:gd name="connsiteX57" fmla="*/ 606643 w 720000"/>
              <a:gd name="connsiteY57" fmla="*/ 398981 h 719934"/>
              <a:gd name="connsiteX58" fmla="*/ 606643 w 720000"/>
              <a:gd name="connsiteY58" fmla="*/ 372645 h 719934"/>
              <a:gd name="connsiteX59" fmla="*/ 547419 w 720000"/>
              <a:gd name="connsiteY59" fmla="*/ 332602 h 719934"/>
              <a:gd name="connsiteX60" fmla="*/ 168213 w 720000"/>
              <a:gd name="connsiteY60" fmla="*/ 283623 h 719934"/>
              <a:gd name="connsiteX61" fmla="*/ 121938 w 720000"/>
              <a:gd name="connsiteY61" fmla="*/ 378457 h 719934"/>
              <a:gd name="connsiteX62" fmla="*/ 160480 w 720000"/>
              <a:gd name="connsiteY62" fmla="*/ 466708 h 719934"/>
              <a:gd name="connsiteX63" fmla="*/ 167073 w 720000"/>
              <a:gd name="connsiteY63" fmla="*/ 458076 h 719934"/>
              <a:gd name="connsiteX64" fmla="*/ 167085 w 720000"/>
              <a:gd name="connsiteY64" fmla="*/ 458060 h 719934"/>
              <a:gd name="connsiteX65" fmla="*/ 228299 w 720000"/>
              <a:gd name="connsiteY65" fmla="*/ 377912 h 719934"/>
              <a:gd name="connsiteX66" fmla="*/ 532728 w 720000"/>
              <a:gd name="connsiteY66" fmla="*/ 252475 h 719934"/>
              <a:gd name="connsiteX67" fmla="*/ 498891 w 720000"/>
              <a:gd name="connsiteY67" fmla="*/ 260739 h 719934"/>
              <a:gd name="connsiteX68" fmla="*/ 498398 w 720000"/>
              <a:gd name="connsiteY68" fmla="*/ 261046 h 719934"/>
              <a:gd name="connsiteX69" fmla="*/ 464052 w 720000"/>
              <a:gd name="connsiteY69" fmla="*/ 299335 h 719934"/>
              <a:gd name="connsiteX70" fmla="*/ 464034 w 720000"/>
              <a:gd name="connsiteY70" fmla="*/ 299380 h 719934"/>
              <a:gd name="connsiteX71" fmla="*/ 461792 w 720000"/>
              <a:gd name="connsiteY71" fmla="*/ 305987 h 719934"/>
              <a:gd name="connsiteX72" fmla="*/ 461584 w 720000"/>
              <a:gd name="connsiteY72" fmla="*/ 306720 h 719934"/>
              <a:gd name="connsiteX73" fmla="*/ 461064 w 720000"/>
              <a:gd name="connsiteY73" fmla="*/ 308694 h 719934"/>
              <a:gd name="connsiteX74" fmla="*/ 460807 w 720000"/>
              <a:gd name="connsiteY74" fmla="*/ 309808 h 719934"/>
              <a:gd name="connsiteX75" fmla="*/ 460213 w 720000"/>
              <a:gd name="connsiteY75" fmla="*/ 312636 h 719934"/>
              <a:gd name="connsiteX76" fmla="*/ 459912 w 720000"/>
              <a:gd name="connsiteY76" fmla="*/ 314315 h 719934"/>
              <a:gd name="connsiteX77" fmla="*/ 459691 w 720000"/>
              <a:gd name="connsiteY77" fmla="*/ 315728 h 719934"/>
              <a:gd name="connsiteX78" fmla="*/ 459350 w 720000"/>
              <a:gd name="connsiteY78" fmla="*/ 318418 h 719934"/>
              <a:gd name="connsiteX79" fmla="*/ 459264 w 720000"/>
              <a:gd name="connsiteY79" fmla="*/ 319293 h 719934"/>
              <a:gd name="connsiteX80" fmla="*/ 459054 w 720000"/>
              <a:gd name="connsiteY80" fmla="*/ 322045 h 719934"/>
              <a:gd name="connsiteX81" fmla="*/ 459005 w 720000"/>
              <a:gd name="connsiteY81" fmla="*/ 322993 h 719934"/>
              <a:gd name="connsiteX82" fmla="*/ 458921 w 720000"/>
              <a:gd name="connsiteY82" fmla="*/ 326333 h 719934"/>
              <a:gd name="connsiteX83" fmla="*/ 458921 w 720000"/>
              <a:gd name="connsiteY83" fmla="*/ 351846 h 719934"/>
              <a:gd name="connsiteX84" fmla="*/ 539649 w 720000"/>
              <a:gd name="connsiteY84" fmla="*/ 307904 h 719934"/>
              <a:gd name="connsiteX85" fmla="*/ 549647 w 720000"/>
              <a:gd name="connsiteY85" fmla="*/ 302380 h 719934"/>
              <a:gd name="connsiteX86" fmla="*/ 558826 w 720000"/>
              <a:gd name="connsiteY86" fmla="*/ 309178 h 719934"/>
              <a:gd name="connsiteX87" fmla="*/ 606645 w 720000"/>
              <a:gd name="connsiteY87" fmla="*/ 351239 h 719934"/>
              <a:gd name="connsiteX88" fmla="*/ 606645 w 720000"/>
              <a:gd name="connsiteY88" fmla="*/ 326439 h 719934"/>
              <a:gd name="connsiteX89" fmla="*/ 532728 w 720000"/>
              <a:gd name="connsiteY89" fmla="*/ 252475 h 719934"/>
              <a:gd name="connsiteX90" fmla="*/ 242231 w 720000"/>
              <a:gd name="connsiteY90" fmla="*/ 217490 h 719934"/>
              <a:gd name="connsiteX91" fmla="*/ 309785 w 720000"/>
              <a:gd name="connsiteY91" fmla="*/ 232312 h 719934"/>
              <a:gd name="connsiteX92" fmla="*/ 314934 w 720000"/>
              <a:gd name="connsiteY92" fmla="*/ 246336 h 719934"/>
              <a:gd name="connsiteX93" fmla="*/ 300911 w 720000"/>
              <a:gd name="connsiteY93" fmla="*/ 251485 h 719934"/>
              <a:gd name="connsiteX94" fmla="*/ 242231 w 720000"/>
              <a:gd name="connsiteY94" fmla="*/ 238617 h 719934"/>
              <a:gd name="connsiteX95" fmla="*/ 175406 w 720000"/>
              <a:gd name="connsiteY95" fmla="*/ 255592 h 719934"/>
              <a:gd name="connsiteX96" fmla="*/ 180059 w 720000"/>
              <a:gd name="connsiteY96" fmla="*/ 262892 h 719934"/>
              <a:gd name="connsiteX97" fmla="*/ 180063 w 720000"/>
              <a:gd name="connsiteY97" fmla="*/ 262898 h 719934"/>
              <a:gd name="connsiteX98" fmla="*/ 246971 w 720000"/>
              <a:gd name="connsiteY98" fmla="*/ 367896 h 719934"/>
              <a:gd name="connsiteX99" fmla="*/ 351111 w 720000"/>
              <a:gd name="connsiteY99" fmla="*/ 367943 h 719934"/>
              <a:gd name="connsiteX100" fmla="*/ 351115 w 720000"/>
              <a:gd name="connsiteY100" fmla="*/ 367943 h 719934"/>
              <a:gd name="connsiteX101" fmla="*/ 381687 w 720000"/>
              <a:gd name="connsiteY101" fmla="*/ 367957 h 719934"/>
              <a:gd name="connsiteX102" fmla="*/ 327394 w 720000"/>
              <a:gd name="connsiteY102" fmla="*/ 267531 h 719934"/>
              <a:gd name="connsiteX103" fmla="*/ 325461 w 720000"/>
              <a:gd name="connsiteY103" fmla="*/ 252718 h 719934"/>
              <a:gd name="connsiteX104" fmla="*/ 340276 w 720000"/>
              <a:gd name="connsiteY104" fmla="*/ 250783 h 719934"/>
              <a:gd name="connsiteX105" fmla="*/ 403203 w 720000"/>
              <a:gd name="connsiteY105" fmla="*/ 378460 h 719934"/>
              <a:gd name="connsiteX106" fmla="*/ 403200 w 720000"/>
              <a:gd name="connsiteY106" fmla="*/ 378727 h 719934"/>
              <a:gd name="connsiteX107" fmla="*/ 400105 w 720000"/>
              <a:gd name="connsiteY107" fmla="*/ 385998 h 719934"/>
              <a:gd name="connsiteX108" fmla="*/ 392636 w 720000"/>
              <a:gd name="connsiteY108" fmla="*/ 389090 h 719934"/>
              <a:gd name="connsiteX109" fmla="*/ 392632 w 720000"/>
              <a:gd name="connsiteY109" fmla="*/ 389090 h 719934"/>
              <a:gd name="connsiteX110" fmla="*/ 361175 w 720000"/>
              <a:gd name="connsiteY110" fmla="*/ 389076 h 719934"/>
              <a:gd name="connsiteX111" fmla="*/ 242233 w 720000"/>
              <a:gd name="connsiteY111" fmla="*/ 497899 h 719934"/>
              <a:gd name="connsiteX112" fmla="*/ 177702 w 720000"/>
              <a:gd name="connsiteY112" fmla="*/ 478972 h 719934"/>
              <a:gd name="connsiteX113" fmla="*/ 170536 w 720000"/>
              <a:gd name="connsiteY113" fmla="*/ 488353 h 719934"/>
              <a:gd name="connsiteX114" fmla="*/ 163508 w 720000"/>
              <a:gd name="connsiteY114" fmla="*/ 492417 h 719934"/>
              <a:gd name="connsiteX115" fmla="*/ 162141 w 720000"/>
              <a:gd name="connsiteY115" fmla="*/ 492506 h 719934"/>
              <a:gd name="connsiteX116" fmla="*/ 155669 w 720000"/>
              <a:gd name="connsiteY116" fmla="*/ 490291 h 719934"/>
              <a:gd name="connsiteX117" fmla="*/ 100810 w 720000"/>
              <a:gd name="connsiteY117" fmla="*/ 378457 h 719934"/>
              <a:gd name="connsiteX118" fmla="*/ 156824 w 720000"/>
              <a:gd name="connsiteY118" fmla="*/ 265748 h 719934"/>
              <a:gd name="connsiteX119" fmla="*/ 151736 w 720000"/>
              <a:gd name="connsiteY119" fmla="*/ 257766 h 719934"/>
              <a:gd name="connsiteX120" fmla="*/ 154908 w 720000"/>
              <a:gd name="connsiteY120" fmla="*/ 243219 h 719934"/>
              <a:gd name="connsiteX121" fmla="*/ 242231 w 720000"/>
              <a:gd name="connsiteY121" fmla="*/ 217490 h 719934"/>
              <a:gd name="connsiteX122" fmla="*/ 21128 w 720000"/>
              <a:gd name="connsiteY122" fmla="*/ 82194 h 719934"/>
              <a:gd name="connsiteX123" fmla="*/ 21128 w 720000"/>
              <a:gd name="connsiteY123" fmla="*/ 650978 h 719934"/>
              <a:gd name="connsiteX124" fmla="*/ 345594 w 720000"/>
              <a:gd name="connsiteY124" fmla="*/ 650978 h 719934"/>
              <a:gd name="connsiteX125" fmla="*/ 345616 w 720000"/>
              <a:gd name="connsiteY125" fmla="*/ 650399 h 719934"/>
              <a:gd name="connsiteX126" fmla="*/ 345853 w 720000"/>
              <a:gd name="connsiteY126" fmla="*/ 644461 h 719934"/>
              <a:gd name="connsiteX127" fmla="*/ 346016 w 720000"/>
              <a:gd name="connsiteY127" fmla="*/ 642078 h 719934"/>
              <a:gd name="connsiteX128" fmla="*/ 346294 w 720000"/>
              <a:gd name="connsiteY128" fmla="*/ 638741 h 719934"/>
              <a:gd name="connsiteX129" fmla="*/ 347151 w 720000"/>
              <a:gd name="connsiteY129" fmla="*/ 631212 h 719934"/>
              <a:gd name="connsiteX130" fmla="*/ 55862 w 720000"/>
              <a:gd name="connsiteY130" fmla="*/ 631212 h 719934"/>
              <a:gd name="connsiteX131" fmla="*/ 45298 w 720000"/>
              <a:gd name="connsiteY131" fmla="*/ 620648 h 719934"/>
              <a:gd name="connsiteX132" fmla="*/ 45298 w 720000"/>
              <a:gd name="connsiteY132" fmla="*/ 446726 h 719934"/>
              <a:gd name="connsiteX133" fmla="*/ 55862 w 720000"/>
              <a:gd name="connsiteY133" fmla="*/ 436162 h 719934"/>
              <a:gd name="connsiteX134" fmla="*/ 66426 w 720000"/>
              <a:gd name="connsiteY134" fmla="*/ 446726 h 719934"/>
              <a:gd name="connsiteX135" fmla="*/ 66426 w 720000"/>
              <a:gd name="connsiteY135" fmla="*/ 610084 h 719934"/>
              <a:gd name="connsiteX136" fmla="*/ 351454 w 720000"/>
              <a:gd name="connsiteY136" fmla="*/ 610084 h 719934"/>
              <a:gd name="connsiteX137" fmla="*/ 363590 w 720000"/>
              <a:gd name="connsiteY137" fmla="*/ 578392 h 719934"/>
              <a:gd name="connsiteX138" fmla="*/ 365024 w 720000"/>
              <a:gd name="connsiteY138" fmla="*/ 575576 h 719934"/>
              <a:gd name="connsiteX139" fmla="*/ 366063 w 720000"/>
              <a:gd name="connsiteY139" fmla="*/ 573582 h 719934"/>
              <a:gd name="connsiteX140" fmla="*/ 404260 w 720000"/>
              <a:gd name="connsiteY140" fmla="*/ 524538 h 719934"/>
              <a:gd name="connsiteX141" fmla="*/ 404316 w 720000"/>
              <a:gd name="connsiteY141" fmla="*/ 524484 h 719934"/>
              <a:gd name="connsiteX142" fmla="*/ 404792 w 720000"/>
              <a:gd name="connsiteY142" fmla="*/ 524056 h 719934"/>
              <a:gd name="connsiteX143" fmla="*/ 437582 w 720000"/>
              <a:gd name="connsiteY143" fmla="*/ 499684 h 719934"/>
              <a:gd name="connsiteX144" fmla="*/ 437582 w 720000"/>
              <a:gd name="connsiteY144" fmla="*/ 362809 h 719934"/>
              <a:gd name="connsiteX145" fmla="*/ 437582 w 720000"/>
              <a:gd name="connsiteY145" fmla="*/ 326438 h 719934"/>
              <a:gd name="connsiteX146" fmla="*/ 437582 w 720000"/>
              <a:gd name="connsiteY146" fmla="*/ 212879 h 719934"/>
              <a:gd name="connsiteX147" fmla="*/ 448146 w 720000"/>
              <a:gd name="connsiteY147" fmla="*/ 202315 h 719934"/>
              <a:gd name="connsiteX148" fmla="*/ 458710 w 720000"/>
              <a:gd name="connsiteY148" fmla="*/ 212878 h 719934"/>
              <a:gd name="connsiteX149" fmla="*/ 458710 w 720000"/>
              <a:gd name="connsiteY149" fmla="*/ 266765 h 719934"/>
              <a:gd name="connsiteX150" fmla="*/ 482882 w 720000"/>
              <a:gd name="connsiteY150" fmla="*/ 245466 h 719934"/>
              <a:gd name="connsiteX151" fmla="*/ 482882 w 720000"/>
              <a:gd name="connsiteY151" fmla="*/ 82194 h 719934"/>
              <a:gd name="connsiteX152" fmla="*/ 403200 w 720000"/>
              <a:gd name="connsiteY152" fmla="*/ 82194 h 719934"/>
              <a:gd name="connsiteX153" fmla="*/ 403200 w 720000"/>
              <a:gd name="connsiteY153" fmla="*/ 98235 h 719934"/>
              <a:gd name="connsiteX154" fmla="*/ 448146 w 720000"/>
              <a:gd name="connsiteY154" fmla="*/ 98235 h 719934"/>
              <a:gd name="connsiteX155" fmla="*/ 458710 w 720000"/>
              <a:gd name="connsiteY155" fmla="*/ 108799 h 719934"/>
              <a:gd name="connsiteX156" fmla="*/ 458710 w 720000"/>
              <a:gd name="connsiteY156" fmla="*/ 177664 h 719934"/>
              <a:gd name="connsiteX157" fmla="*/ 448146 w 720000"/>
              <a:gd name="connsiteY157" fmla="*/ 188229 h 719934"/>
              <a:gd name="connsiteX158" fmla="*/ 437582 w 720000"/>
              <a:gd name="connsiteY158" fmla="*/ 177664 h 719934"/>
              <a:gd name="connsiteX159" fmla="*/ 437582 w 720000"/>
              <a:gd name="connsiteY159" fmla="*/ 119363 h 719934"/>
              <a:gd name="connsiteX160" fmla="*/ 403200 w 720000"/>
              <a:gd name="connsiteY160" fmla="*/ 119363 h 719934"/>
              <a:gd name="connsiteX161" fmla="*/ 403200 w 720000"/>
              <a:gd name="connsiteY161" fmla="*/ 129194 h 719934"/>
              <a:gd name="connsiteX162" fmla="*/ 392636 w 720000"/>
              <a:gd name="connsiteY162" fmla="*/ 139757 h 719934"/>
              <a:gd name="connsiteX163" fmla="*/ 111374 w 720000"/>
              <a:gd name="connsiteY163" fmla="*/ 139757 h 719934"/>
              <a:gd name="connsiteX164" fmla="*/ 100810 w 720000"/>
              <a:gd name="connsiteY164" fmla="*/ 129194 h 719934"/>
              <a:gd name="connsiteX165" fmla="*/ 100810 w 720000"/>
              <a:gd name="connsiteY165" fmla="*/ 119363 h 719934"/>
              <a:gd name="connsiteX166" fmla="*/ 66426 w 720000"/>
              <a:gd name="connsiteY166" fmla="*/ 119363 h 719934"/>
              <a:gd name="connsiteX167" fmla="*/ 66426 w 720000"/>
              <a:gd name="connsiteY167" fmla="*/ 411515 h 719934"/>
              <a:gd name="connsiteX168" fmla="*/ 55862 w 720000"/>
              <a:gd name="connsiteY168" fmla="*/ 422079 h 719934"/>
              <a:gd name="connsiteX169" fmla="*/ 45298 w 720000"/>
              <a:gd name="connsiteY169" fmla="*/ 411515 h 719934"/>
              <a:gd name="connsiteX170" fmla="*/ 45298 w 720000"/>
              <a:gd name="connsiteY170" fmla="*/ 108800 h 719934"/>
              <a:gd name="connsiteX171" fmla="*/ 55862 w 720000"/>
              <a:gd name="connsiteY171" fmla="*/ 98236 h 719934"/>
              <a:gd name="connsiteX172" fmla="*/ 100810 w 720000"/>
              <a:gd name="connsiteY172" fmla="*/ 98236 h 719934"/>
              <a:gd name="connsiteX173" fmla="*/ 100810 w 720000"/>
              <a:gd name="connsiteY173" fmla="*/ 82194 h 719934"/>
              <a:gd name="connsiteX174" fmla="*/ 252005 w 720000"/>
              <a:gd name="connsiteY174" fmla="*/ 21128 h 719934"/>
              <a:gd name="connsiteX175" fmla="*/ 215077 w 720000"/>
              <a:gd name="connsiteY175" fmla="*/ 50064 h 719934"/>
              <a:gd name="connsiteX176" fmla="*/ 204817 w 720000"/>
              <a:gd name="connsiteY176" fmla="*/ 58112 h 719934"/>
              <a:gd name="connsiteX177" fmla="*/ 121937 w 720000"/>
              <a:gd name="connsiteY177" fmla="*/ 58112 h 719934"/>
              <a:gd name="connsiteX178" fmla="*/ 121937 w 720000"/>
              <a:gd name="connsiteY178" fmla="*/ 118631 h 719934"/>
              <a:gd name="connsiteX179" fmla="*/ 382072 w 720000"/>
              <a:gd name="connsiteY179" fmla="*/ 118631 h 719934"/>
              <a:gd name="connsiteX180" fmla="*/ 382072 w 720000"/>
              <a:gd name="connsiteY180" fmla="*/ 58112 h 719934"/>
              <a:gd name="connsiteX181" fmla="*/ 299192 w 720000"/>
              <a:gd name="connsiteY181" fmla="*/ 58112 h 719934"/>
              <a:gd name="connsiteX182" fmla="*/ 288932 w 720000"/>
              <a:gd name="connsiteY182" fmla="*/ 50064 h 719934"/>
              <a:gd name="connsiteX183" fmla="*/ 252005 w 720000"/>
              <a:gd name="connsiteY183" fmla="*/ 21128 h 719934"/>
              <a:gd name="connsiteX184" fmla="*/ 252005 w 720000"/>
              <a:gd name="connsiteY184" fmla="*/ 0 h 719934"/>
              <a:gd name="connsiteX185" fmla="*/ 306864 w 720000"/>
              <a:gd name="connsiteY185" fmla="*/ 36984 h 719934"/>
              <a:gd name="connsiteX186" fmla="*/ 392636 w 720000"/>
              <a:gd name="connsiteY186" fmla="*/ 36984 h 719934"/>
              <a:gd name="connsiteX187" fmla="*/ 403200 w 720000"/>
              <a:gd name="connsiteY187" fmla="*/ 47548 h 719934"/>
              <a:gd name="connsiteX188" fmla="*/ 403200 w 720000"/>
              <a:gd name="connsiteY188" fmla="*/ 61066 h 719934"/>
              <a:gd name="connsiteX189" fmla="*/ 493446 w 720000"/>
              <a:gd name="connsiteY189" fmla="*/ 61066 h 719934"/>
              <a:gd name="connsiteX190" fmla="*/ 504009 w 720000"/>
              <a:gd name="connsiteY190" fmla="*/ 71630 h 719934"/>
              <a:gd name="connsiteX191" fmla="*/ 504009 w 720000"/>
              <a:gd name="connsiteY191" fmla="*/ 235766 h 719934"/>
              <a:gd name="connsiteX192" fmla="*/ 532676 w 720000"/>
              <a:gd name="connsiteY192" fmla="*/ 231342 h 719934"/>
              <a:gd name="connsiteX193" fmla="*/ 532729 w 720000"/>
              <a:gd name="connsiteY193" fmla="*/ 231343 h 719934"/>
              <a:gd name="connsiteX194" fmla="*/ 532783 w 720000"/>
              <a:gd name="connsiteY194" fmla="*/ 231342 h 719934"/>
              <a:gd name="connsiteX195" fmla="*/ 627771 w 720000"/>
              <a:gd name="connsiteY195" fmla="*/ 326331 h 719934"/>
              <a:gd name="connsiteX196" fmla="*/ 627771 w 720000"/>
              <a:gd name="connsiteY196" fmla="*/ 326437 h 719934"/>
              <a:gd name="connsiteX197" fmla="*/ 627771 w 720000"/>
              <a:gd name="connsiteY197" fmla="*/ 362797 h 719934"/>
              <a:gd name="connsiteX198" fmla="*/ 627771 w 720000"/>
              <a:gd name="connsiteY198" fmla="*/ 398981 h 719934"/>
              <a:gd name="connsiteX199" fmla="*/ 582326 w 720000"/>
              <a:gd name="connsiteY199" fmla="*/ 479989 h 719934"/>
              <a:gd name="connsiteX200" fmla="*/ 720000 w 720000"/>
              <a:gd name="connsiteY200" fmla="*/ 654072 h 719934"/>
              <a:gd name="connsiteX201" fmla="*/ 720000 w 720000"/>
              <a:gd name="connsiteY201" fmla="*/ 709370 h 719934"/>
              <a:gd name="connsiteX202" fmla="*/ 709436 w 720000"/>
              <a:gd name="connsiteY202" fmla="*/ 719934 h 719934"/>
              <a:gd name="connsiteX203" fmla="*/ 470134 w 720000"/>
              <a:gd name="connsiteY203" fmla="*/ 719934 h 719934"/>
              <a:gd name="connsiteX204" fmla="*/ 459571 w 720000"/>
              <a:gd name="connsiteY204" fmla="*/ 709370 h 719934"/>
              <a:gd name="connsiteX205" fmla="*/ 470134 w 720000"/>
              <a:gd name="connsiteY205" fmla="*/ 698806 h 719934"/>
              <a:gd name="connsiteX206" fmla="*/ 698876 w 720000"/>
              <a:gd name="connsiteY206" fmla="*/ 698806 h 719934"/>
              <a:gd name="connsiteX207" fmla="*/ 698876 w 720000"/>
              <a:gd name="connsiteY207" fmla="*/ 654072 h 719934"/>
              <a:gd name="connsiteX208" fmla="*/ 648791 w 720000"/>
              <a:gd name="connsiteY208" fmla="*/ 541846 h 719934"/>
              <a:gd name="connsiteX209" fmla="*/ 581117 w 720000"/>
              <a:gd name="connsiteY209" fmla="*/ 501845 h 719934"/>
              <a:gd name="connsiteX210" fmla="*/ 564226 w 720000"/>
              <a:gd name="connsiteY210" fmla="*/ 534663 h 719934"/>
              <a:gd name="connsiteX211" fmla="*/ 586873 w 720000"/>
              <a:gd name="connsiteY211" fmla="*/ 632964 h 719934"/>
              <a:gd name="connsiteX212" fmla="*/ 583710 w 720000"/>
              <a:gd name="connsiteY212" fmla="*/ 643128 h 719934"/>
              <a:gd name="connsiteX213" fmla="*/ 539918 w 720000"/>
              <a:gd name="connsiteY213" fmla="*/ 683209 h 719934"/>
              <a:gd name="connsiteX214" fmla="*/ 532787 w 720000"/>
              <a:gd name="connsiteY214" fmla="*/ 685980 h 719934"/>
              <a:gd name="connsiteX215" fmla="*/ 525654 w 720000"/>
              <a:gd name="connsiteY215" fmla="*/ 683209 h 719934"/>
              <a:gd name="connsiteX216" fmla="*/ 481862 w 720000"/>
              <a:gd name="connsiteY216" fmla="*/ 643128 h 719934"/>
              <a:gd name="connsiteX217" fmla="*/ 478700 w 720000"/>
              <a:gd name="connsiteY217" fmla="*/ 632964 h 719934"/>
              <a:gd name="connsiteX218" fmla="*/ 501346 w 720000"/>
              <a:gd name="connsiteY218" fmla="*/ 534664 h 719934"/>
              <a:gd name="connsiteX219" fmla="*/ 484454 w 720000"/>
              <a:gd name="connsiteY219" fmla="*/ 501845 h 719934"/>
              <a:gd name="connsiteX220" fmla="*/ 452736 w 720000"/>
              <a:gd name="connsiteY220" fmla="*/ 515529 h 719934"/>
              <a:gd name="connsiteX221" fmla="*/ 452383 w 720000"/>
              <a:gd name="connsiteY221" fmla="*/ 515726 h 719934"/>
              <a:gd name="connsiteX222" fmla="*/ 446857 w 720000"/>
              <a:gd name="connsiteY222" fmla="*/ 518941 h 719934"/>
              <a:gd name="connsiteX223" fmla="*/ 444988 w 720000"/>
              <a:gd name="connsiteY223" fmla="*/ 520083 h 719934"/>
              <a:gd name="connsiteX224" fmla="*/ 442527 w 720000"/>
              <a:gd name="connsiteY224" fmla="*/ 521635 h 719934"/>
              <a:gd name="connsiteX225" fmla="*/ 438506 w 720000"/>
              <a:gd name="connsiteY225" fmla="*/ 524304 h 719934"/>
              <a:gd name="connsiteX226" fmla="*/ 436927 w 720000"/>
              <a:gd name="connsiteY226" fmla="*/ 525404 h 719934"/>
              <a:gd name="connsiteX227" fmla="*/ 432729 w 720000"/>
              <a:gd name="connsiteY227" fmla="*/ 528426 h 719934"/>
              <a:gd name="connsiteX228" fmla="*/ 432308 w 720000"/>
              <a:gd name="connsiteY228" fmla="*/ 528734 h 719934"/>
              <a:gd name="connsiteX229" fmla="*/ 427502 w 720000"/>
              <a:gd name="connsiteY229" fmla="*/ 532479 h 719934"/>
              <a:gd name="connsiteX230" fmla="*/ 426801 w 720000"/>
              <a:gd name="connsiteY230" fmla="*/ 533044 h 719934"/>
              <a:gd name="connsiteX231" fmla="*/ 422097 w 720000"/>
              <a:gd name="connsiteY231" fmla="*/ 537010 h 719934"/>
              <a:gd name="connsiteX232" fmla="*/ 421688 w 720000"/>
              <a:gd name="connsiteY232" fmla="*/ 537371 h 719934"/>
              <a:gd name="connsiteX233" fmla="*/ 412437 w 720000"/>
              <a:gd name="connsiteY233" fmla="*/ 546128 h 719934"/>
              <a:gd name="connsiteX234" fmla="*/ 411980 w 720000"/>
              <a:gd name="connsiteY234" fmla="*/ 546594 h 719934"/>
              <a:gd name="connsiteX235" fmla="*/ 403177 w 720000"/>
              <a:gd name="connsiteY235" fmla="*/ 556347 h 719934"/>
              <a:gd name="connsiteX236" fmla="*/ 384397 w 720000"/>
              <a:gd name="connsiteY236" fmla="*/ 584124 h 719934"/>
              <a:gd name="connsiteX237" fmla="*/ 383777 w 720000"/>
              <a:gd name="connsiteY237" fmla="*/ 585306 h 719934"/>
              <a:gd name="connsiteX238" fmla="*/ 381957 w 720000"/>
              <a:gd name="connsiteY238" fmla="*/ 588922 h 719934"/>
              <a:gd name="connsiteX239" fmla="*/ 379613 w 720000"/>
              <a:gd name="connsiteY239" fmla="*/ 593938 h 719934"/>
              <a:gd name="connsiteX240" fmla="*/ 379340 w 720000"/>
              <a:gd name="connsiteY240" fmla="*/ 594545 h 719934"/>
              <a:gd name="connsiteX241" fmla="*/ 370080 w 720000"/>
              <a:gd name="connsiteY241" fmla="*/ 622914 h 719934"/>
              <a:gd name="connsiteX242" fmla="*/ 369995 w 720000"/>
              <a:gd name="connsiteY242" fmla="*/ 623231 h 719934"/>
              <a:gd name="connsiteX243" fmla="*/ 369180 w 720000"/>
              <a:gd name="connsiteY243" fmla="*/ 627219 h 719934"/>
              <a:gd name="connsiteX244" fmla="*/ 368825 w 720000"/>
              <a:gd name="connsiteY244" fmla="*/ 629253 h 719934"/>
              <a:gd name="connsiteX245" fmla="*/ 368191 w 720000"/>
              <a:gd name="connsiteY245" fmla="*/ 633261 h 719934"/>
              <a:gd name="connsiteX246" fmla="*/ 367951 w 720000"/>
              <a:gd name="connsiteY246" fmla="*/ 634945 h 719934"/>
              <a:gd name="connsiteX247" fmla="*/ 367380 w 720000"/>
              <a:gd name="connsiteY247" fmla="*/ 640016 h 719934"/>
              <a:gd name="connsiteX248" fmla="*/ 367236 w 720000"/>
              <a:gd name="connsiteY248" fmla="*/ 641556 h 719934"/>
              <a:gd name="connsiteX249" fmla="*/ 366869 w 720000"/>
              <a:gd name="connsiteY249" fmla="*/ 647012 h 719934"/>
              <a:gd name="connsiteX250" fmla="*/ 366823 w 720000"/>
              <a:gd name="connsiteY250" fmla="*/ 648173 h 719934"/>
              <a:gd name="connsiteX251" fmla="*/ 366691 w 720000"/>
              <a:gd name="connsiteY251" fmla="*/ 654069 h 719934"/>
              <a:gd name="connsiteX252" fmla="*/ 366691 w 720000"/>
              <a:gd name="connsiteY252" fmla="*/ 661540 h 719934"/>
              <a:gd name="connsiteX253" fmla="*/ 366691 w 720000"/>
              <a:gd name="connsiteY253" fmla="*/ 698805 h 719934"/>
              <a:gd name="connsiteX254" fmla="*/ 434922 w 720000"/>
              <a:gd name="connsiteY254" fmla="*/ 698805 h 719934"/>
              <a:gd name="connsiteX255" fmla="*/ 445486 w 720000"/>
              <a:gd name="connsiteY255" fmla="*/ 709368 h 719934"/>
              <a:gd name="connsiteX256" fmla="*/ 434922 w 720000"/>
              <a:gd name="connsiteY256" fmla="*/ 719932 h 719934"/>
              <a:gd name="connsiteX257" fmla="*/ 356127 w 720000"/>
              <a:gd name="connsiteY257" fmla="*/ 719932 h 719934"/>
              <a:gd name="connsiteX258" fmla="*/ 345563 w 720000"/>
              <a:gd name="connsiteY258" fmla="*/ 709368 h 719934"/>
              <a:gd name="connsiteX259" fmla="*/ 345563 w 720000"/>
              <a:gd name="connsiteY259" fmla="*/ 672104 h 719934"/>
              <a:gd name="connsiteX260" fmla="*/ 10564 w 720000"/>
              <a:gd name="connsiteY260" fmla="*/ 672104 h 719934"/>
              <a:gd name="connsiteX261" fmla="*/ 0 w 720000"/>
              <a:gd name="connsiteY261" fmla="*/ 661540 h 719934"/>
              <a:gd name="connsiteX262" fmla="*/ 0 w 720000"/>
              <a:gd name="connsiteY262" fmla="*/ 71630 h 719934"/>
              <a:gd name="connsiteX263" fmla="*/ 10564 w 720000"/>
              <a:gd name="connsiteY263" fmla="*/ 61066 h 719934"/>
              <a:gd name="connsiteX264" fmla="*/ 100810 w 720000"/>
              <a:gd name="connsiteY264" fmla="*/ 61066 h 719934"/>
              <a:gd name="connsiteX265" fmla="*/ 100810 w 720000"/>
              <a:gd name="connsiteY265" fmla="*/ 47548 h 719934"/>
              <a:gd name="connsiteX266" fmla="*/ 111374 w 720000"/>
              <a:gd name="connsiteY266" fmla="*/ 36984 h 719934"/>
              <a:gd name="connsiteX267" fmla="*/ 197145 w 720000"/>
              <a:gd name="connsiteY267" fmla="*/ 36984 h 719934"/>
              <a:gd name="connsiteX268" fmla="*/ 252005 w 720000"/>
              <a:gd name="connsiteY268" fmla="*/ 0 h 71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720000" h="719934">
                <a:moveTo>
                  <a:pt x="520911" y="543829"/>
                </a:moveTo>
                <a:lnTo>
                  <a:pt x="500668" y="631703"/>
                </a:lnTo>
                <a:lnTo>
                  <a:pt x="532783" y="661096"/>
                </a:lnTo>
                <a:lnTo>
                  <a:pt x="564896" y="631703"/>
                </a:lnTo>
                <a:lnTo>
                  <a:pt x="544652" y="543829"/>
                </a:lnTo>
                <a:close/>
                <a:moveTo>
                  <a:pt x="530434" y="493908"/>
                </a:moveTo>
                <a:cubicBezTo>
                  <a:pt x="529202" y="493944"/>
                  <a:pt x="527969" y="493976"/>
                  <a:pt x="526737" y="494039"/>
                </a:cubicBezTo>
                <a:cubicBezTo>
                  <a:pt x="526307" y="494062"/>
                  <a:pt x="525875" y="494080"/>
                  <a:pt x="525446" y="494107"/>
                </a:cubicBezTo>
                <a:cubicBezTo>
                  <a:pt x="523651" y="494214"/>
                  <a:pt x="521853" y="494358"/>
                  <a:pt x="520058" y="494524"/>
                </a:cubicBezTo>
                <a:cubicBezTo>
                  <a:pt x="519345" y="494592"/>
                  <a:pt x="518630" y="494665"/>
                  <a:pt x="517917" y="494741"/>
                </a:cubicBezTo>
                <a:cubicBezTo>
                  <a:pt x="516576" y="494884"/>
                  <a:pt x="515236" y="495049"/>
                  <a:pt x="513895" y="495223"/>
                </a:cubicBezTo>
                <a:cubicBezTo>
                  <a:pt x="512585" y="495398"/>
                  <a:pt x="511280" y="495586"/>
                  <a:pt x="509973" y="495790"/>
                </a:cubicBezTo>
                <a:cubicBezTo>
                  <a:pt x="509394" y="495880"/>
                  <a:pt x="508816" y="495976"/>
                  <a:pt x="508237" y="496071"/>
                </a:cubicBezTo>
                <a:cubicBezTo>
                  <a:pt x="507320" y="496226"/>
                  <a:pt x="506403" y="496382"/>
                  <a:pt x="505487" y="496551"/>
                </a:cubicBezTo>
                <a:lnTo>
                  <a:pt x="518945" y="522700"/>
                </a:lnTo>
                <a:lnTo>
                  <a:pt x="546615" y="522700"/>
                </a:lnTo>
                <a:lnTo>
                  <a:pt x="560075" y="496548"/>
                </a:lnTo>
                <a:cubicBezTo>
                  <a:pt x="559164" y="496379"/>
                  <a:pt x="558253" y="496223"/>
                  <a:pt x="557340" y="496071"/>
                </a:cubicBezTo>
                <a:cubicBezTo>
                  <a:pt x="556752" y="495974"/>
                  <a:pt x="556164" y="495879"/>
                  <a:pt x="555577" y="495787"/>
                </a:cubicBezTo>
                <a:cubicBezTo>
                  <a:pt x="554279" y="495583"/>
                  <a:pt x="552979" y="495395"/>
                  <a:pt x="551679" y="495223"/>
                </a:cubicBezTo>
                <a:cubicBezTo>
                  <a:pt x="550334" y="495046"/>
                  <a:pt x="548990" y="494881"/>
                  <a:pt x="547644" y="494739"/>
                </a:cubicBezTo>
                <a:cubicBezTo>
                  <a:pt x="546932" y="494664"/>
                  <a:pt x="546219" y="494592"/>
                  <a:pt x="545507" y="494524"/>
                </a:cubicBezTo>
                <a:cubicBezTo>
                  <a:pt x="543711" y="494358"/>
                  <a:pt x="541914" y="494214"/>
                  <a:pt x="540116" y="494107"/>
                </a:cubicBezTo>
                <a:cubicBezTo>
                  <a:pt x="539686" y="494080"/>
                  <a:pt x="539254" y="494062"/>
                  <a:pt x="538825" y="494039"/>
                </a:cubicBezTo>
                <a:cubicBezTo>
                  <a:pt x="537594" y="493976"/>
                  <a:pt x="536360" y="493944"/>
                  <a:pt x="535128" y="493908"/>
                </a:cubicBezTo>
                <a:cubicBezTo>
                  <a:pt x="534347" y="493927"/>
                  <a:pt x="533569" y="493967"/>
                  <a:pt x="532781" y="493967"/>
                </a:cubicBezTo>
                <a:cubicBezTo>
                  <a:pt x="531994" y="493967"/>
                  <a:pt x="531218" y="493928"/>
                  <a:pt x="530434" y="493908"/>
                </a:cubicBezTo>
                <a:close/>
                <a:moveTo>
                  <a:pt x="458710" y="458350"/>
                </a:moveTo>
                <a:lnTo>
                  <a:pt x="458710" y="488836"/>
                </a:lnTo>
                <a:cubicBezTo>
                  <a:pt x="466522" y="485408"/>
                  <a:pt x="474595" y="482474"/>
                  <a:pt x="482882" y="480089"/>
                </a:cubicBezTo>
                <a:lnTo>
                  <a:pt x="482882" y="479760"/>
                </a:lnTo>
                <a:cubicBezTo>
                  <a:pt x="473654" y="474041"/>
                  <a:pt x="465482" y="466783"/>
                  <a:pt x="458710" y="458350"/>
                </a:cubicBezTo>
                <a:close/>
                <a:moveTo>
                  <a:pt x="246399" y="389025"/>
                </a:moveTo>
                <a:lnTo>
                  <a:pt x="190568" y="462126"/>
                </a:lnTo>
                <a:cubicBezTo>
                  <a:pt x="206046" y="471738"/>
                  <a:pt x="223710" y="476773"/>
                  <a:pt x="242232" y="476773"/>
                </a:cubicBezTo>
                <a:cubicBezTo>
                  <a:pt x="292849" y="476773"/>
                  <a:pt x="334666" y="438302"/>
                  <a:pt x="339976" y="389066"/>
                </a:cubicBezTo>
                <a:lnTo>
                  <a:pt x="325606" y="389061"/>
                </a:lnTo>
                <a:close/>
                <a:moveTo>
                  <a:pt x="547419" y="332602"/>
                </a:moveTo>
                <a:cubicBezTo>
                  <a:pt x="533679" y="347910"/>
                  <a:pt x="505947" y="370039"/>
                  <a:pt x="458921" y="373023"/>
                </a:cubicBezTo>
                <a:lnTo>
                  <a:pt x="458921" y="398981"/>
                </a:lnTo>
                <a:cubicBezTo>
                  <a:pt x="458921" y="400100"/>
                  <a:pt x="458956" y="401213"/>
                  <a:pt x="459005" y="402319"/>
                </a:cubicBezTo>
                <a:cubicBezTo>
                  <a:pt x="459019" y="402637"/>
                  <a:pt x="459036" y="402955"/>
                  <a:pt x="459054" y="403273"/>
                </a:cubicBezTo>
                <a:cubicBezTo>
                  <a:pt x="459108" y="404185"/>
                  <a:pt x="459177" y="405094"/>
                  <a:pt x="459263" y="405997"/>
                </a:cubicBezTo>
                <a:cubicBezTo>
                  <a:pt x="459294" y="406319"/>
                  <a:pt x="459323" y="406641"/>
                  <a:pt x="459358" y="406961"/>
                </a:cubicBezTo>
                <a:cubicBezTo>
                  <a:pt x="459451" y="407835"/>
                  <a:pt x="459565" y="408701"/>
                  <a:pt x="459689" y="409564"/>
                </a:cubicBezTo>
                <a:cubicBezTo>
                  <a:pt x="459760" y="410055"/>
                  <a:pt x="459838" y="410543"/>
                  <a:pt x="459918" y="411032"/>
                </a:cubicBezTo>
                <a:cubicBezTo>
                  <a:pt x="460004" y="411558"/>
                  <a:pt x="460101" y="412079"/>
                  <a:pt x="460198" y="412600"/>
                </a:cubicBezTo>
                <a:cubicBezTo>
                  <a:pt x="460403" y="413687"/>
                  <a:pt x="460631" y="414766"/>
                  <a:pt x="460883" y="415838"/>
                </a:cubicBezTo>
                <a:cubicBezTo>
                  <a:pt x="460940" y="416079"/>
                  <a:pt x="460992" y="416326"/>
                  <a:pt x="461051" y="416567"/>
                </a:cubicBezTo>
                <a:cubicBezTo>
                  <a:pt x="461227" y="417275"/>
                  <a:pt x="461414" y="417981"/>
                  <a:pt x="461610" y="418684"/>
                </a:cubicBezTo>
                <a:cubicBezTo>
                  <a:pt x="461656" y="418850"/>
                  <a:pt x="461704" y="419014"/>
                  <a:pt x="461750" y="419179"/>
                </a:cubicBezTo>
                <a:cubicBezTo>
                  <a:pt x="467195" y="438222"/>
                  <a:pt x="480226" y="454597"/>
                  <a:pt x="498397" y="464241"/>
                </a:cubicBezTo>
                <a:cubicBezTo>
                  <a:pt x="498652" y="464379"/>
                  <a:pt x="498885" y="464542"/>
                  <a:pt x="499126" y="464695"/>
                </a:cubicBezTo>
                <a:cubicBezTo>
                  <a:pt x="508428" y="469479"/>
                  <a:pt x="518865" y="472345"/>
                  <a:pt x="529925" y="472770"/>
                </a:cubicBezTo>
                <a:cubicBezTo>
                  <a:pt x="530829" y="472744"/>
                  <a:pt x="531731" y="472711"/>
                  <a:pt x="532638" y="472698"/>
                </a:cubicBezTo>
                <a:cubicBezTo>
                  <a:pt x="532734" y="472696"/>
                  <a:pt x="532831" y="472696"/>
                  <a:pt x="532926" y="472698"/>
                </a:cubicBezTo>
                <a:cubicBezTo>
                  <a:pt x="533833" y="472711"/>
                  <a:pt x="534735" y="472744"/>
                  <a:pt x="535639" y="472770"/>
                </a:cubicBezTo>
                <a:cubicBezTo>
                  <a:pt x="575045" y="471261"/>
                  <a:pt x="606642" y="438751"/>
                  <a:pt x="606643" y="398981"/>
                </a:cubicBezTo>
                <a:lnTo>
                  <a:pt x="606643" y="372645"/>
                </a:lnTo>
                <a:cubicBezTo>
                  <a:pt x="575808" y="368558"/>
                  <a:pt x="557105" y="347686"/>
                  <a:pt x="547419" y="332602"/>
                </a:cubicBezTo>
                <a:close/>
                <a:moveTo>
                  <a:pt x="168213" y="283623"/>
                </a:moveTo>
                <a:cubicBezTo>
                  <a:pt x="139056" y="306362"/>
                  <a:pt x="121938" y="341084"/>
                  <a:pt x="121938" y="378457"/>
                </a:cubicBezTo>
                <a:cubicBezTo>
                  <a:pt x="121938" y="412356"/>
                  <a:pt x="135861" y="443966"/>
                  <a:pt x="160480" y="466708"/>
                </a:cubicBezTo>
                <a:lnTo>
                  <a:pt x="167073" y="458076"/>
                </a:lnTo>
                <a:cubicBezTo>
                  <a:pt x="167078" y="458071"/>
                  <a:pt x="167081" y="458065"/>
                  <a:pt x="167085" y="458060"/>
                </a:cubicBezTo>
                <a:lnTo>
                  <a:pt x="228299" y="377912"/>
                </a:lnTo>
                <a:close/>
                <a:moveTo>
                  <a:pt x="532728" y="252475"/>
                </a:moveTo>
                <a:cubicBezTo>
                  <a:pt x="520536" y="252483"/>
                  <a:pt x="509035" y="255477"/>
                  <a:pt x="498891" y="260739"/>
                </a:cubicBezTo>
                <a:cubicBezTo>
                  <a:pt x="498725" y="260841"/>
                  <a:pt x="498570" y="260955"/>
                  <a:pt x="498398" y="261046"/>
                </a:cubicBezTo>
                <a:cubicBezTo>
                  <a:pt x="482425" y="269527"/>
                  <a:pt x="470421" y="283209"/>
                  <a:pt x="464052" y="299335"/>
                </a:cubicBezTo>
                <a:cubicBezTo>
                  <a:pt x="464047" y="299351"/>
                  <a:pt x="464040" y="299365"/>
                  <a:pt x="464034" y="299380"/>
                </a:cubicBezTo>
                <a:cubicBezTo>
                  <a:pt x="463183" y="301540"/>
                  <a:pt x="462438" y="303745"/>
                  <a:pt x="461792" y="305987"/>
                </a:cubicBezTo>
                <a:cubicBezTo>
                  <a:pt x="461722" y="306230"/>
                  <a:pt x="461652" y="306475"/>
                  <a:pt x="461584" y="306720"/>
                </a:cubicBezTo>
                <a:cubicBezTo>
                  <a:pt x="461401" y="307375"/>
                  <a:pt x="461227" y="308032"/>
                  <a:pt x="461064" y="308694"/>
                </a:cubicBezTo>
                <a:cubicBezTo>
                  <a:pt x="460973" y="309064"/>
                  <a:pt x="460892" y="309436"/>
                  <a:pt x="460807" y="309808"/>
                </a:cubicBezTo>
                <a:cubicBezTo>
                  <a:pt x="460590" y="310746"/>
                  <a:pt x="460392" y="311688"/>
                  <a:pt x="460213" y="312636"/>
                </a:cubicBezTo>
                <a:cubicBezTo>
                  <a:pt x="460108" y="313194"/>
                  <a:pt x="460005" y="313752"/>
                  <a:pt x="459912" y="314315"/>
                </a:cubicBezTo>
                <a:cubicBezTo>
                  <a:pt x="459835" y="314784"/>
                  <a:pt x="459760" y="315256"/>
                  <a:pt x="459691" y="315728"/>
                </a:cubicBezTo>
                <a:cubicBezTo>
                  <a:pt x="459563" y="316620"/>
                  <a:pt x="459447" y="317515"/>
                  <a:pt x="459350" y="318418"/>
                </a:cubicBezTo>
                <a:cubicBezTo>
                  <a:pt x="459319" y="318708"/>
                  <a:pt x="459292" y="319002"/>
                  <a:pt x="459264" y="319293"/>
                </a:cubicBezTo>
                <a:cubicBezTo>
                  <a:pt x="459178" y="320206"/>
                  <a:pt x="459108" y="321122"/>
                  <a:pt x="459054" y="322045"/>
                </a:cubicBezTo>
                <a:cubicBezTo>
                  <a:pt x="459036" y="322360"/>
                  <a:pt x="459019" y="322676"/>
                  <a:pt x="459005" y="322993"/>
                </a:cubicBezTo>
                <a:cubicBezTo>
                  <a:pt x="458956" y="324099"/>
                  <a:pt x="458921" y="325213"/>
                  <a:pt x="458921" y="326333"/>
                </a:cubicBezTo>
                <a:lnTo>
                  <a:pt x="458921" y="351846"/>
                </a:lnTo>
                <a:cubicBezTo>
                  <a:pt x="517602" y="347483"/>
                  <a:pt x="539424" y="308321"/>
                  <a:pt x="539649" y="307904"/>
                </a:cubicBezTo>
                <a:cubicBezTo>
                  <a:pt x="541614" y="304263"/>
                  <a:pt x="545516" y="302101"/>
                  <a:pt x="549647" y="302380"/>
                </a:cubicBezTo>
                <a:cubicBezTo>
                  <a:pt x="553772" y="302656"/>
                  <a:pt x="557360" y="305311"/>
                  <a:pt x="558826" y="309178"/>
                </a:cubicBezTo>
                <a:cubicBezTo>
                  <a:pt x="559431" y="310743"/>
                  <a:pt x="573037" y="344930"/>
                  <a:pt x="606645" y="351239"/>
                </a:cubicBezTo>
                <a:lnTo>
                  <a:pt x="606645" y="326439"/>
                </a:lnTo>
                <a:cubicBezTo>
                  <a:pt x="606645" y="285671"/>
                  <a:pt x="573492" y="252503"/>
                  <a:pt x="532728" y="252475"/>
                </a:cubicBezTo>
                <a:close/>
                <a:moveTo>
                  <a:pt x="242231" y="217490"/>
                </a:moveTo>
                <a:cubicBezTo>
                  <a:pt x="265812" y="217490"/>
                  <a:pt x="288543" y="222478"/>
                  <a:pt x="309785" y="232312"/>
                </a:cubicBezTo>
                <a:cubicBezTo>
                  <a:pt x="315081" y="234763"/>
                  <a:pt x="317385" y="241042"/>
                  <a:pt x="314934" y="246336"/>
                </a:cubicBezTo>
                <a:cubicBezTo>
                  <a:pt x="312484" y="251631"/>
                  <a:pt x="306204" y="253936"/>
                  <a:pt x="300911" y="251485"/>
                </a:cubicBezTo>
                <a:cubicBezTo>
                  <a:pt x="282468" y="242947"/>
                  <a:pt x="262725" y="238617"/>
                  <a:pt x="242231" y="238617"/>
                </a:cubicBezTo>
                <a:cubicBezTo>
                  <a:pt x="218732" y="238617"/>
                  <a:pt x="195836" y="244458"/>
                  <a:pt x="175406" y="255592"/>
                </a:cubicBezTo>
                <a:lnTo>
                  <a:pt x="180059" y="262892"/>
                </a:lnTo>
                <a:cubicBezTo>
                  <a:pt x="180060" y="262894"/>
                  <a:pt x="180062" y="262896"/>
                  <a:pt x="180063" y="262898"/>
                </a:cubicBezTo>
                <a:lnTo>
                  <a:pt x="246971" y="367896"/>
                </a:lnTo>
                <a:lnTo>
                  <a:pt x="351111" y="367943"/>
                </a:lnTo>
                <a:cubicBezTo>
                  <a:pt x="351112" y="367943"/>
                  <a:pt x="351114" y="367943"/>
                  <a:pt x="351115" y="367943"/>
                </a:cubicBezTo>
                <a:lnTo>
                  <a:pt x="381687" y="367957"/>
                </a:lnTo>
                <a:cubicBezTo>
                  <a:pt x="378768" y="328263"/>
                  <a:pt x="359346" y="292102"/>
                  <a:pt x="327394" y="267531"/>
                </a:cubicBezTo>
                <a:cubicBezTo>
                  <a:pt x="322771" y="263975"/>
                  <a:pt x="321904" y="257342"/>
                  <a:pt x="325461" y="252718"/>
                </a:cubicBezTo>
                <a:cubicBezTo>
                  <a:pt x="329016" y="248093"/>
                  <a:pt x="335648" y="247225"/>
                  <a:pt x="340276" y="250783"/>
                </a:cubicBezTo>
                <a:cubicBezTo>
                  <a:pt x="380267" y="281535"/>
                  <a:pt x="403201" y="328073"/>
                  <a:pt x="403203" y="378460"/>
                </a:cubicBezTo>
                <a:cubicBezTo>
                  <a:pt x="403203" y="378539"/>
                  <a:pt x="403201" y="378637"/>
                  <a:pt x="403200" y="378727"/>
                </a:cubicBezTo>
                <a:cubicBezTo>
                  <a:pt x="403148" y="381457"/>
                  <a:pt x="402040" y="384064"/>
                  <a:pt x="400105" y="385998"/>
                </a:cubicBezTo>
                <a:cubicBezTo>
                  <a:pt x="398123" y="387978"/>
                  <a:pt x="395436" y="389090"/>
                  <a:pt x="392636" y="389090"/>
                </a:cubicBezTo>
                <a:cubicBezTo>
                  <a:pt x="392635" y="389090"/>
                  <a:pt x="392633" y="389090"/>
                  <a:pt x="392632" y="389090"/>
                </a:cubicBezTo>
                <a:lnTo>
                  <a:pt x="361175" y="389076"/>
                </a:lnTo>
                <a:cubicBezTo>
                  <a:pt x="355780" y="449972"/>
                  <a:pt x="304501" y="497899"/>
                  <a:pt x="242233" y="497899"/>
                </a:cubicBezTo>
                <a:cubicBezTo>
                  <a:pt x="219025" y="497899"/>
                  <a:pt x="196925" y="491379"/>
                  <a:pt x="177702" y="478972"/>
                </a:cubicBezTo>
                <a:lnTo>
                  <a:pt x="170536" y="488353"/>
                </a:lnTo>
                <a:cubicBezTo>
                  <a:pt x="168828" y="490592"/>
                  <a:pt x="166298" y="492054"/>
                  <a:pt x="163508" y="492417"/>
                </a:cubicBezTo>
                <a:cubicBezTo>
                  <a:pt x="163051" y="492476"/>
                  <a:pt x="162595" y="492506"/>
                  <a:pt x="162141" y="492506"/>
                </a:cubicBezTo>
                <a:cubicBezTo>
                  <a:pt x="159811" y="492506"/>
                  <a:pt x="157531" y="491735"/>
                  <a:pt x="155669" y="490291"/>
                </a:cubicBezTo>
                <a:cubicBezTo>
                  <a:pt x="120805" y="463270"/>
                  <a:pt x="100810" y="422508"/>
                  <a:pt x="100810" y="378457"/>
                </a:cubicBezTo>
                <a:cubicBezTo>
                  <a:pt x="100810" y="333836"/>
                  <a:pt x="121573" y="292443"/>
                  <a:pt x="156824" y="265748"/>
                </a:cubicBezTo>
                <a:lnTo>
                  <a:pt x="151736" y="257766"/>
                </a:lnTo>
                <a:cubicBezTo>
                  <a:pt x="148617" y="252870"/>
                  <a:pt x="150032" y="246373"/>
                  <a:pt x="154908" y="243219"/>
                </a:cubicBezTo>
                <a:cubicBezTo>
                  <a:pt x="180928" y="226387"/>
                  <a:pt x="211124" y="217490"/>
                  <a:pt x="242231" y="217490"/>
                </a:cubicBezTo>
                <a:close/>
                <a:moveTo>
                  <a:pt x="21128" y="82194"/>
                </a:moveTo>
                <a:lnTo>
                  <a:pt x="21128" y="650978"/>
                </a:lnTo>
                <a:lnTo>
                  <a:pt x="345594" y="650978"/>
                </a:lnTo>
                <a:cubicBezTo>
                  <a:pt x="345597" y="650784"/>
                  <a:pt x="345612" y="650591"/>
                  <a:pt x="345616" y="650399"/>
                </a:cubicBezTo>
                <a:cubicBezTo>
                  <a:pt x="345660" y="648413"/>
                  <a:pt x="345737" y="646433"/>
                  <a:pt x="345853" y="644461"/>
                </a:cubicBezTo>
                <a:cubicBezTo>
                  <a:pt x="345898" y="643666"/>
                  <a:pt x="345960" y="642872"/>
                  <a:pt x="346016" y="642078"/>
                </a:cubicBezTo>
                <a:cubicBezTo>
                  <a:pt x="346097" y="640964"/>
                  <a:pt x="346190" y="639850"/>
                  <a:pt x="346294" y="638741"/>
                </a:cubicBezTo>
                <a:cubicBezTo>
                  <a:pt x="346524" y="636221"/>
                  <a:pt x="346809" y="633711"/>
                  <a:pt x="347151" y="631212"/>
                </a:cubicBezTo>
                <a:lnTo>
                  <a:pt x="55862" y="631212"/>
                </a:lnTo>
                <a:cubicBezTo>
                  <a:pt x="50027" y="631212"/>
                  <a:pt x="45298" y="626483"/>
                  <a:pt x="45298" y="620648"/>
                </a:cubicBezTo>
                <a:lnTo>
                  <a:pt x="45298" y="446726"/>
                </a:lnTo>
                <a:cubicBezTo>
                  <a:pt x="45298" y="440891"/>
                  <a:pt x="50027" y="436162"/>
                  <a:pt x="55862" y="436162"/>
                </a:cubicBezTo>
                <a:cubicBezTo>
                  <a:pt x="61698" y="436162"/>
                  <a:pt x="66426" y="440891"/>
                  <a:pt x="66426" y="446726"/>
                </a:cubicBezTo>
                <a:lnTo>
                  <a:pt x="66426" y="610084"/>
                </a:lnTo>
                <a:lnTo>
                  <a:pt x="351454" y="610084"/>
                </a:lnTo>
                <a:cubicBezTo>
                  <a:pt x="354408" y="599217"/>
                  <a:pt x="358465" y="588622"/>
                  <a:pt x="363590" y="578392"/>
                </a:cubicBezTo>
                <a:cubicBezTo>
                  <a:pt x="364059" y="577448"/>
                  <a:pt x="364538" y="576511"/>
                  <a:pt x="365024" y="575576"/>
                </a:cubicBezTo>
                <a:cubicBezTo>
                  <a:pt x="365371" y="574913"/>
                  <a:pt x="365708" y="574243"/>
                  <a:pt x="366063" y="573582"/>
                </a:cubicBezTo>
                <a:cubicBezTo>
                  <a:pt x="375782" y="555440"/>
                  <a:pt x="388696" y="538855"/>
                  <a:pt x="404260" y="524538"/>
                </a:cubicBezTo>
                <a:cubicBezTo>
                  <a:pt x="404278" y="524520"/>
                  <a:pt x="404298" y="524503"/>
                  <a:pt x="404316" y="524484"/>
                </a:cubicBezTo>
                <a:cubicBezTo>
                  <a:pt x="404474" y="524341"/>
                  <a:pt x="404634" y="524199"/>
                  <a:pt x="404792" y="524056"/>
                </a:cubicBezTo>
                <a:cubicBezTo>
                  <a:pt x="414781" y="514866"/>
                  <a:pt x="425780" y="506680"/>
                  <a:pt x="437582" y="499684"/>
                </a:cubicBezTo>
                <a:lnTo>
                  <a:pt x="437582" y="362809"/>
                </a:lnTo>
                <a:lnTo>
                  <a:pt x="437582" y="326438"/>
                </a:lnTo>
                <a:lnTo>
                  <a:pt x="437582" y="212879"/>
                </a:lnTo>
                <a:cubicBezTo>
                  <a:pt x="437582" y="207045"/>
                  <a:pt x="442310" y="202315"/>
                  <a:pt x="448146" y="202315"/>
                </a:cubicBezTo>
                <a:cubicBezTo>
                  <a:pt x="453982" y="202315"/>
                  <a:pt x="458710" y="207045"/>
                  <a:pt x="458710" y="212878"/>
                </a:cubicBezTo>
                <a:lnTo>
                  <a:pt x="458710" y="266765"/>
                </a:lnTo>
                <a:cubicBezTo>
                  <a:pt x="465492" y="258376"/>
                  <a:pt x="473664" y="251154"/>
                  <a:pt x="482882" y="245466"/>
                </a:cubicBezTo>
                <a:lnTo>
                  <a:pt x="482882" y="82194"/>
                </a:lnTo>
                <a:lnTo>
                  <a:pt x="403200" y="82194"/>
                </a:lnTo>
                <a:lnTo>
                  <a:pt x="403200" y="98235"/>
                </a:lnTo>
                <a:lnTo>
                  <a:pt x="448146" y="98235"/>
                </a:lnTo>
                <a:cubicBezTo>
                  <a:pt x="453982" y="98235"/>
                  <a:pt x="458710" y="102964"/>
                  <a:pt x="458710" y="108799"/>
                </a:cubicBezTo>
                <a:lnTo>
                  <a:pt x="458710" y="177664"/>
                </a:lnTo>
                <a:cubicBezTo>
                  <a:pt x="458710" y="183499"/>
                  <a:pt x="453982" y="188229"/>
                  <a:pt x="448146" y="188229"/>
                </a:cubicBezTo>
                <a:cubicBezTo>
                  <a:pt x="442310" y="188229"/>
                  <a:pt x="437582" y="183499"/>
                  <a:pt x="437582" y="177664"/>
                </a:cubicBezTo>
                <a:lnTo>
                  <a:pt x="437582" y="119363"/>
                </a:lnTo>
                <a:lnTo>
                  <a:pt x="403200" y="119363"/>
                </a:lnTo>
                <a:lnTo>
                  <a:pt x="403200" y="129194"/>
                </a:lnTo>
                <a:cubicBezTo>
                  <a:pt x="403200" y="135028"/>
                  <a:pt x="398472" y="139757"/>
                  <a:pt x="392636" y="139757"/>
                </a:cubicBezTo>
                <a:lnTo>
                  <a:pt x="111374" y="139757"/>
                </a:lnTo>
                <a:cubicBezTo>
                  <a:pt x="105539" y="139757"/>
                  <a:pt x="100810" y="135028"/>
                  <a:pt x="100810" y="129194"/>
                </a:cubicBezTo>
                <a:lnTo>
                  <a:pt x="100810" y="119363"/>
                </a:lnTo>
                <a:lnTo>
                  <a:pt x="66426" y="119363"/>
                </a:lnTo>
                <a:lnTo>
                  <a:pt x="66426" y="411515"/>
                </a:lnTo>
                <a:cubicBezTo>
                  <a:pt x="66426" y="417349"/>
                  <a:pt x="61698" y="422079"/>
                  <a:pt x="55862" y="422079"/>
                </a:cubicBezTo>
                <a:cubicBezTo>
                  <a:pt x="50027" y="422079"/>
                  <a:pt x="45298" y="417349"/>
                  <a:pt x="45298" y="411515"/>
                </a:cubicBezTo>
                <a:lnTo>
                  <a:pt x="45298" y="108800"/>
                </a:lnTo>
                <a:cubicBezTo>
                  <a:pt x="45298" y="102966"/>
                  <a:pt x="50027" y="98236"/>
                  <a:pt x="55862" y="98236"/>
                </a:cubicBezTo>
                <a:lnTo>
                  <a:pt x="100810" y="98236"/>
                </a:lnTo>
                <a:lnTo>
                  <a:pt x="100810" y="82194"/>
                </a:lnTo>
                <a:close/>
                <a:moveTo>
                  <a:pt x="252005" y="21128"/>
                </a:moveTo>
                <a:cubicBezTo>
                  <a:pt x="234440" y="21128"/>
                  <a:pt x="219256" y="33027"/>
                  <a:pt x="215077" y="50064"/>
                </a:cubicBezTo>
                <a:cubicBezTo>
                  <a:pt x="213918" y="54789"/>
                  <a:pt x="209683" y="58112"/>
                  <a:pt x="204817" y="58112"/>
                </a:cubicBezTo>
                <a:lnTo>
                  <a:pt x="121937" y="58112"/>
                </a:lnTo>
                <a:lnTo>
                  <a:pt x="121937" y="118631"/>
                </a:lnTo>
                <a:lnTo>
                  <a:pt x="382072" y="118631"/>
                </a:lnTo>
                <a:lnTo>
                  <a:pt x="382072" y="58112"/>
                </a:lnTo>
                <a:lnTo>
                  <a:pt x="299192" y="58112"/>
                </a:lnTo>
                <a:cubicBezTo>
                  <a:pt x="294326" y="58112"/>
                  <a:pt x="290089" y="54789"/>
                  <a:pt x="288932" y="50064"/>
                </a:cubicBezTo>
                <a:cubicBezTo>
                  <a:pt x="284753" y="33027"/>
                  <a:pt x="269569" y="21128"/>
                  <a:pt x="252005" y="21128"/>
                </a:cubicBezTo>
                <a:close/>
                <a:moveTo>
                  <a:pt x="252005" y="0"/>
                </a:moveTo>
                <a:cubicBezTo>
                  <a:pt x="276468" y="0"/>
                  <a:pt x="297967" y="14846"/>
                  <a:pt x="306864" y="36984"/>
                </a:cubicBezTo>
                <a:lnTo>
                  <a:pt x="392636" y="36984"/>
                </a:lnTo>
                <a:cubicBezTo>
                  <a:pt x="398472" y="36984"/>
                  <a:pt x="403200" y="41714"/>
                  <a:pt x="403200" y="47548"/>
                </a:cubicBezTo>
                <a:lnTo>
                  <a:pt x="403200" y="61066"/>
                </a:lnTo>
                <a:lnTo>
                  <a:pt x="493446" y="61066"/>
                </a:lnTo>
                <a:cubicBezTo>
                  <a:pt x="499280" y="61066"/>
                  <a:pt x="504009" y="65796"/>
                  <a:pt x="504009" y="71630"/>
                </a:cubicBezTo>
                <a:lnTo>
                  <a:pt x="504009" y="235766"/>
                </a:lnTo>
                <a:cubicBezTo>
                  <a:pt x="513060" y="232899"/>
                  <a:pt x="522689" y="231342"/>
                  <a:pt x="532676" y="231342"/>
                </a:cubicBezTo>
                <a:cubicBezTo>
                  <a:pt x="532694" y="231342"/>
                  <a:pt x="532711" y="231343"/>
                  <a:pt x="532729" y="231343"/>
                </a:cubicBezTo>
                <a:cubicBezTo>
                  <a:pt x="532748" y="231343"/>
                  <a:pt x="532764" y="231342"/>
                  <a:pt x="532783" y="231342"/>
                </a:cubicBezTo>
                <a:cubicBezTo>
                  <a:pt x="585159" y="231342"/>
                  <a:pt x="627771" y="273954"/>
                  <a:pt x="627771" y="326331"/>
                </a:cubicBezTo>
                <a:lnTo>
                  <a:pt x="627771" y="326437"/>
                </a:lnTo>
                <a:lnTo>
                  <a:pt x="627771" y="362797"/>
                </a:lnTo>
                <a:lnTo>
                  <a:pt x="627771" y="398981"/>
                </a:lnTo>
                <a:cubicBezTo>
                  <a:pt x="627771" y="433216"/>
                  <a:pt x="609563" y="463270"/>
                  <a:pt x="582326" y="479989"/>
                </a:cubicBezTo>
                <a:cubicBezTo>
                  <a:pt x="660674" y="502370"/>
                  <a:pt x="720001" y="573414"/>
                  <a:pt x="720000" y="654072"/>
                </a:cubicBezTo>
                <a:lnTo>
                  <a:pt x="720000" y="709370"/>
                </a:lnTo>
                <a:cubicBezTo>
                  <a:pt x="720000" y="715204"/>
                  <a:pt x="715272" y="719934"/>
                  <a:pt x="709436" y="719934"/>
                </a:cubicBezTo>
                <a:lnTo>
                  <a:pt x="470134" y="719934"/>
                </a:lnTo>
                <a:cubicBezTo>
                  <a:pt x="464298" y="719934"/>
                  <a:pt x="459571" y="715204"/>
                  <a:pt x="459571" y="709370"/>
                </a:cubicBezTo>
                <a:cubicBezTo>
                  <a:pt x="459571" y="703535"/>
                  <a:pt x="464298" y="698806"/>
                  <a:pt x="470134" y="698806"/>
                </a:cubicBezTo>
                <a:lnTo>
                  <a:pt x="698876" y="698806"/>
                </a:lnTo>
                <a:lnTo>
                  <a:pt x="698876" y="654072"/>
                </a:lnTo>
                <a:cubicBezTo>
                  <a:pt x="698876" y="612388"/>
                  <a:pt x="681090" y="572532"/>
                  <a:pt x="648791" y="541846"/>
                </a:cubicBezTo>
                <a:cubicBezTo>
                  <a:pt x="629471" y="523489"/>
                  <a:pt x="606076" y="509816"/>
                  <a:pt x="581117" y="501845"/>
                </a:cubicBezTo>
                <a:lnTo>
                  <a:pt x="564226" y="534663"/>
                </a:lnTo>
                <a:lnTo>
                  <a:pt x="586873" y="632964"/>
                </a:lnTo>
                <a:cubicBezTo>
                  <a:pt x="587728" y="636675"/>
                  <a:pt x="586518" y="640558"/>
                  <a:pt x="583710" y="643128"/>
                </a:cubicBezTo>
                <a:lnTo>
                  <a:pt x="539918" y="683209"/>
                </a:lnTo>
                <a:cubicBezTo>
                  <a:pt x="537901" y="685056"/>
                  <a:pt x="535345" y="685980"/>
                  <a:pt x="532787" y="685980"/>
                </a:cubicBezTo>
                <a:cubicBezTo>
                  <a:pt x="530229" y="685980"/>
                  <a:pt x="527672" y="685057"/>
                  <a:pt x="525654" y="683209"/>
                </a:cubicBezTo>
                <a:lnTo>
                  <a:pt x="481862" y="643128"/>
                </a:lnTo>
                <a:cubicBezTo>
                  <a:pt x="479053" y="640558"/>
                  <a:pt x="477845" y="636674"/>
                  <a:pt x="478700" y="632964"/>
                </a:cubicBezTo>
                <a:lnTo>
                  <a:pt x="501346" y="534664"/>
                </a:lnTo>
                <a:lnTo>
                  <a:pt x="484454" y="501845"/>
                </a:lnTo>
                <a:cubicBezTo>
                  <a:pt x="473512" y="505341"/>
                  <a:pt x="462867" y="509927"/>
                  <a:pt x="452736" y="515529"/>
                </a:cubicBezTo>
                <a:cubicBezTo>
                  <a:pt x="452618" y="515594"/>
                  <a:pt x="452501" y="515660"/>
                  <a:pt x="452383" y="515726"/>
                </a:cubicBezTo>
                <a:cubicBezTo>
                  <a:pt x="450521" y="516763"/>
                  <a:pt x="448682" y="517839"/>
                  <a:pt x="446857" y="518941"/>
                </a:cubicBezTo>
                <a:cubicBezTo>
                  <a:pt x="446232" y="519319"/>
                  <a:pt x="445608" y="519698"/>
                  <a:pt x="444988" y="520083"/>
                </a:cubicBezTo>
                <a:cubicBezTo>
                  <a:pt x="444164" y="520595"/>
                  <a:pt x="443342" y="521109"/>
                  <a:pt x="442527" y="521635"/>
                </a:cubicBezTo>
                <a:cubicBezTo>
                  <a:pt x="441175" y="522507"/>
                  <a:pt x="439834" y="523396"/>
                  <a:pt x="438506" y="524304"/>
                </a:cubicBezTo>
                <a:cubicBezTo>
                  <a:pt x="437976" y="524666"/>
                  <a:pt x="437453" y="525037"/>
                  <a:pt x="436927" y="525404"/>
                </a:cubicBezTo>
                <a:cubicBezTo>
                  <a:pt x="435514" y="526394"/>
                  <a:pt x="434112" y="527395"/>
                  <a:pt x="432729" y="528426"/>
                </a:cubicBezTo>
                <a:cubicBezTo>
                  <a:pt x="432589" y="528530"/>
                  <a:pt x="432447" y="528630"/>
                  <a:pt x="432308" y="528734"/>
                </a:cubicBezTo>
                <a:cubicBezTo>
                  <a:pt x="430683" y="529952"/>
                  <a:pt x="429084" y="531205"/>
                  <a:pt x="427502" y="532479"/>
                </a:cubicBezTo>
                <a:cubicBezTo>
                  <a:pt x="427269" y="532669"/>
                  <a:pt x="427033" y="532856"/>
                  <a:pt x="426801" y="533044"/>
                </a:cubicBezTo>
                <a:cubicBezTo>
                  <a:pt x="425212" y="534339"/>
                  <a:pt x="423641" y="535660"/>
                  <a:pt x="422097" y="537010"/>
                </a:cubicBezTo>
                <a:cubicBezTo>
                  <a:pt x="421959" y="537129"/>
                  <a:pt x="421824" y="537252"/>
                  <a:pt x="421688" y="537371"/>
                </a:cubicBezTo>
                <a:cubicBezTo>
                  <a:pt x="418497" y="540177"/>
                  <a:pt x="415410" y="543099"/>
                  <a:pt x="412437" y="546128"/>
                </a:cubicBezTo>
                <a:cubicBezTo>
                  <a:pt x="412284" y="546284"/>
                  <a:pt x="412132" y="546439"/>
                  <a:pt x="411980" y="546594"/>
                </a:cubicBezTo>
                <a:cubicBezTo>
                  <a:pt x="408923" y="549732"/>
                  <a:pt x="405981" y="552984"/>
                  <a:pt x="403177" y="556347"/>
                </a:cubicBezTo>
                <a:cubicBezTo>
                  <a:pt x="395836" y="565152"/>
                  <a:pt x="389570" y="574449"/>
                  <a:pt x="384397" y="584124"/>
                </a:cubicBezTo>
                <a:cubicBezTo>
                  <a:pt x="384187" y="584517"/>
                  <a:pt x="383982" y="584912"/>
                  <a:pt x="383777" y="585306"/>
                </a:cubicBezTo>
                <a:cubicBezTo>
                  <a:pt x="383148" y="586503"/>
                  <a:pt x="382552" y="587712"/>
                  <a:pt x="381957" y="588922"/>
                </a:cubicBezTo>
                <a:cubicBezTo>
                  <a:pt x="381147" y="590581"/>
                  <a:pt x="380361" y="592252"/>
                  <a:pt x="379613" y="593938"/>
                </a:cubicBezTo>
                <a:cubicBezTo>
                  <a:pt x="379523" y="594142"/>
                  <a:pt x="379430" y="594343"/>
                  <a:pt x="379340" y="594545"/>
                </a:cubicBezTo>
                <a:cubicBezTo>
                  <a:pt x="375335" y="603670"/>
                  <a:pt x="372220" y="613161"/>
                  <a:pt x="370080" y="622914"/>
                </a:cubicBezTo>
                <a:cubicBezTo>
                  <a:pt x="370056" y="623020"/>
                  <a:pt x="370022" y="623124"/>
                  <a:pt x="369995" y="623231"/>
                </a:cubicBezTo>
                <a:cubicBezTo>
                  <a:pt x="369710" y="624559"/>
                  <a:pt x="369429" y="625886"/>
                  <a:pt x="369180" y="627219"/>
                </a:cubicBezTo>
                <a:cubicBezTo>
                  <a:pt x="369053" y="627894"/>
                  <a:pt x="368942" y="628574"/>
                  <a:pt x="368825" y="629253"/>
                </a:cubicBezTo>
                <a:cubicBezTo>
                  <a:pt x="368596" y="630586"/>
                  <a:pt x="368384" y="631921"/>
                  <a:pt x="368191" y="633261"/>
                </a:cubicBezTo>
                <a:cubicBezTo>
                  <a:pt x="368111" y="633823"/>
                  <a:pt x="368025" y="634383"/>
                  <a:pt x="367951" y="634945"/>
                </a:cubicBezTo>
                <a:cubicBezTo>
                  <a:pt x="367728" y="636630"/>
                  <a:pt x="367543" y="638322"/>
                  <a:pt x="367380" y="640016"/>
                </a:cubicBezTo>
                <a:cubicBezTo>
                  <a:pt x="367330" y="640530"/>
                  <a:pt x="367280" y="641041"/>
                  <a:pt x="367236" y="641556"/>
                </a:cubicBezTo>
                <a:cubicBezTo>
                  <a:pt x="367081" y="643370"/>
                  <a:pt x="366956" y="645189"/>
                  <a:pt x="366869" y="647012"/>
                </a:cubicBezTo>
                <a:cubicBezTo>
                  <a:pt x="366851" y="647398"/>
                  <a:pt x="366838" y="647786"/>
                  <a:pt x="366823" y="648173"/>
                </a:cubicBezTo>
                <a:cubicBezTo>
                  <a:pt x="366744" y="650133"/>
                  <a:pt x="366691" y="652099"/>
                  <a:pt x="366691" y="654069"/>
                </a:cubicBezTo>
                <a:lnTo>
                  <a:pt x="366691" y="661540"/>
                </a:lnTo>
                <a:lnTo>
                  <a:pt x="366691" y="698805"/>
                </a:lnTo>
                <a:lnTo>
                  <a:pt x="434922" y="698805"/>
                </a:lnTo>
                <a:cubicBezTo>
                  <a:pt x="440758" y="698805"/>
                  <a:pt x="445486" y="703534"/>
                  <a:pt x="445486" y="709368"/>
                </a:cubicBezTo>
                <a:cubicBezTo>
                  <a:pt x="445486" y="715203"/>
                  <a:pt x="440758" y="719932"/>
                  <a:pt x="434922" y="719932"/>
                </a:cubicBezTo>
                <a:lnTo>
                  <a:pt x="356127" y="719932"/>
                </a:lnTo>
                <a:cubicBezTo>
                  <a:pt x="350291" y="719932"/>
                  <a:pt x="345563" y="715203"/>
                  <a:pt x="345563" y="709368"/>
                </a:cubicBezTo>
                <a:lnTo>
                  <a:pt x="345563" y="672104"/>
                </a:lnTo>
                <a:lnTo>
                  <a:pt x="10564" y="672104"/>
                </a:lnTo>
                <a:cubicBezTo>
                  <a:pt x="4728" y="672104"/>
                  <a:pt x="0" y="667375"/>
                  <a:pt x="0" y="661540"/>
                </a:cubicBezTo>
                <a:lnTo>
                  <a:pt x="0" y="71630"/>
                </a:lnTo>
                <a:cubicBezTo>
                  <a:pt x="0" y="65797"/>
                  <a:pt x="4728" y="61066"/>
                  <a:pt x="10564" y="61066"/>
                </a:cubicBezTo>
                <a:lnTo>
                  <a:pt x="100810" y="61066"/>
                </a:lnTo>
                <a:lnTo>
                  <a:pt x="100810" y="47548"/>
                </a:lnTo>
                <a:cubicBezTo>
                  <a:pt x="100810" y="41714"/>
                  <a:pt x="105539" y="36984"/>
                  <a:pt x="111374" y="36984"/>
                </a:cubicBezTo>
                <a:lnTo>
                  <a:pt x="197145" y="36984"/>
                </a:lnTo>
                <a:cubicBezTo>
                  <a:pt x="206042" y="14844"/>
                  <a:pt x="227542" y="0"/>
                  <a:pt x="252005"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258828044"/>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87266"/>
          </a:xfrm>
        </p:spPr>
        <p:txBody>
          <a:bodyPr>
            <a:normAutofit/>
          </a:bodyPr>
          <a:lstStyle/>
          <a:p>
            <a:r>
              <a:rPr lang="ru-RU" dirty="0"/>
              <a:t>Обеспечение заявки</a:t>
            </a:r>
          </a:p>
        </p:txBody>
      </p:sp>
      <p:sp>
        <p:nvSpPr>
          <p:cNvPr id="6" name="Объект 2">
            <a:extLst>
              <a:ext uri="{FF2B5EF4-FFF2-40B4-BE49-F238E27FC236}">
                <a16:creationId xmlns:a16="http://schemas.microsoft.com/office/drawing/2014/main" id="{07F3A42A-8472-4B64-9D79-811556CF0A45}"/>
              </a:ext>
            </a:extLst>
          </p:cNvPr>
          <p:cNvSpPr txBox="1">
            <a:spLocks/>
          </p:cNvSpPr>
          <p:nvPr/>
        </p:nvSpPr>
        <p:spPr>
          <a:xfrm>
            <a:off x="2667000" y="1530850"/>
            <a:ext cx="8246788" cy="720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buNone/>
            </a:pPr>
            <a:r>
              <a:rPr lang="ru-RU" b="1" dirty="0">
                <a:latin typeface="Roboto Light" panose="020B0604020202020204" charset="0"/>
                <a:ea typeface="Roboto Light" panose="020B0604020202020204" charset="0"/>
                <a:cs typeface="Roboto Light" panose="020B0604020202020204" charset="0"/>
              </a:rPr>
              <a:t>Установлен «иммунитет» заблокированных на </a:t>
            </a:r>
            <a:r>
              <a:rPr lang="ru-RU" b="1" dirty="0" err="1">
                <a:latin typeface="Roboto Light" panose="020B0604020202020204" charset="0"/>
                <a:ea typeface="Roboto Light" panose="020B0604020202020204" charset="0"/>
                <a:cs typeface="Roboto Light" panose="020B0604020202020204" charset="0"/>
              </a:rPr>
              <a:t>спецсчете</a:t>
            </a:r>
            <a:r>
              <a:rPr lang="ru-RU" b="1" dirty="0">
                <a:latin typeface="Roboto Light" panose="020B0604020202020204" charset="0"/>
                <a:ea typeface="Roboto Light" panose="020B0604020202020204" charset="0"/>
                <a:cs typeface="Roboto Light" panose="020B0604020202020204" charset="0"/>
              </a:rPr>
              <a:t> денежных средств</a:t>
            </a:r>
            <a:r>
              <a:rPr lang="ru-RU" dirty="0">
                <a:latin typeface="Roboto Light" panose="020B0604020202020204" charset="0"/>
                <a:ea typeface="Roboto Light" panose="020B0604020202020204" charset="0"/>
                <a:cs typeface="Roboto Light" panose="020B0604020202020204" charset="0"/>
              </a:rPr>
              <a:t>.</a:t>
            </a:r>
          </a:p>
          <a:p>
            <a:pPr marL="0" indent="0" algn="just">
              <a:lnSpc>
                <a:spcPct val="107000"/>
              </a:lnSpc>
              <a:buNone/>
            </a:pPr>
            <a:r>
              <a:rPr lang="ru-RU" dirty="0"/>
              <a:t>На них не может быть обращено взыскание по обязательствам участника закупки.</a:t>
            </a:r>
            <a:endParaRPr lang="ru-RU" sz="1200" dirty="0">
              <a:solidFill>
                <a:schemeClr val="accent6"/>
              </a:solidFill>
              <a:latin typeface="Roboto Light" panose="020B0604020202020204" charset="0"/>
              <a:ea typeface="Roboto Light" panose="020B0604020202020204" charset="0"/>
              <a:cs typeface="Roboto Light" panose="020B0604020202020204" charset="0"/>
            </a:endParaRP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p:txBody>
      </p:sp>
      <p:sp>
        <p:nvSpPr>
          <p:cNvPr id="10" name="Объект 2">
            <a:extLst>
              <a:ext uri="{FF2B5EF4-FFF2-40B4-BE49-F238E27FC236}">
                <a16:creationId xmlns:a16="http://schemas.microsoft.com/office/drawing/2014/main" id="{BC83172D-4BFD-4C96-8923-B62AC70039A8}"/>
              </a:ext>
            </a:extLst>
          </p:cNvPr>
          <p:cNvSpPr txBox="1">
            <a:spLocks/>
          </p:cNvSpPr>
          <p:nvPr/>
        </p:nvSpPr>
        <p:spPr>
          <a:xfrm>
            <a:off x="2480438" y="2971801"/>
            <a:ext cx="8246788" cy="2961615"/>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spcAft>
                <a:spcPts val="1200"/>
              </a:spcAft>
              <a:buNone/>
            </a:pPr>
            <a:r>
              <a:rPr lang="ru-RU" b="1" dirty="0">
                <a:latin typeface="Roboto Light" panose="020B0604020202020204" charset="0"/>
                <a:ea typeface="Roboto Light" panose="020B0604020202020204" charset="0"/>
                <a:cs typeface="Roboto Light" panose="020B0604020202020204" charset="0"/>
              </a:rPr>
              <a:t>Изменен порядок прекращения блокирования денежных средств:</a:t>
            </a:r>
          </a:p>
          <a:p>
            <a:pPr>
              <a:spcAft>
                <a:spcPts val="1200"/>
              </a:spcAft>
            </a:pPr>
            <a:r>
              <a:rPr lang="ru-RU" dirty="0"/>
              <a:t>денежные средства не </a:t>
            </a:r>
            <a:r>
              <a:rPr lang="ru-RU" dirty="0" err="1"/>
              <a:t>разблокируются</a:t>
            </a:r>
            <a:r>
              <a:rPr lang="ru-RU" dirty="0"/>
              <a:t> после публикации итогового протокола;</a:t>
            </a:r>
          </a:p>
          <a:p>
            <a:pPr marL="265113" indent="0">
              <a:spcAft>
                <a:spcPts val="1200"/>
              </a:spcAft>
              <a:buNone/>
            </a:pPr>
            <a:r>
              <a:rPr lang="ru-RU" sz="1200" dirty="0">
                <a:solidFill>
                  <a:schemeClr val="accent6"/>
                </a:solidFill>
              </a:rPr>
              <a:t>Для разблокирования средств участник должен отозвать заявку.</a:t>
            </a:r>
          </a:p>
          <a:p>
            <a:pPr>
              <a:spcAft>
                <a:spcPts val="1200"/>
              </a:spcAft>
            </a:pPr>
            <a:r>
              <a:rPr lang="ru-RU" dirty="0"/>
              <a:t>денежные средства всех участников закупки (не отклоненных, не отстраненных, не отозвавших свои заявки) </a:t>
            </a:r>
            <a:r>
              <a:rPr lang="ru-RU" dirty="0" err="1"/>
              <a:t>разблокируются</a:t>
            </a:r>
            <a:r>
              <a:rPr lang="ru-RU" dirty="0"/>
              <a:t> после заключения контракта;</a:t>
            </a:r>
          </a:p>
          <a:p>
            <a:pPr>
              <a:spcAft>
                <a:spcPts val="1200"/>
              </a:spcAft>
            </a:pPr>
            <a:r>
              <a:rPr lang="ru-RU" dirty="0"/>
              <a:t>если участник закупки не принял участия в электронном аукционе, это не является основанием для разблокирования средств</a:t>
            </a:r>
            <a:r>
              <a:rPr lang="ru-RU" i="1" dirty="0"/>
              <a:t>.</a:t>
            </a:r>
          </a:p>
          <a:p>
            <a:pPr marL="265113" indent="0">
              <a:spcAft>
                <a:spcPts val="1200"/>
              </a:spcAft>
              <a:buNone/>
            </a:pPr>
            <a:r>
              <a:rPr lang="ru-RU" sz="1200" dirty="0">
                <a:solidFill>
                  <a:schemeClr val="accent6"/>
                </a:solidFill>
              </a:rPr>
              <a:t>Его заявка попадает в итоговый протокол и у него появляется обязанность заключить контракт.</a:t>
            </a:r>
          </a:p>
          <a:p>
            <a:pPr>
              <a:spcAft>
                <a:spcPts val="1200"/>
              </a:spcAft>
            </a:pPr>
            <a:endParaRPr lang="ru-RU" dirty="0"/>
          </a:p>
          <a:p>
            <a:pPr marL="0" indent="0" algn="just">
              <a:lnSpc>
                <a:spcPct val="107000"/>
              </a:lnSpc>
              <a:buNone/>
            </a:pPr>
            <a:endParaRPr lang="ru-RU" b="1" dirty="0">
              <a:latin typeface="Roboto Light" panose="020B0604020202020204" charset="0"/>
              <a:ea typeface="Roboto Light" panose="020B0604020202020204" charset="0"/>
              <a:cs typeface="Roboto Light" panose="020B0604020202020204" charset="0"/>
            </a:endParaRPr>
          </a:p>
        </p:txBody>
      </p:sp>
      <p:sp>
        <p:nvSpPr>
          <p:cNvPr id="7" name="Полилиния 56">
            <a:extLst>
              <a:ext uri="{FF2B5EF4-FFF2-40B4-BE49-F238E27FC236}">
                <a16:creationId xmlns:a16="http://schemas.microsoft.com/office/drawing/2014/main" id="{6A8526BF-132B-4CBF-851E-ECDD78319B0B}"/>
              </a:ext>
            </a:extLst>
          </p:cNvPr>
          <p:cNvSpPr>
            <a:spLocks noChangeAspect="1"/>
          </p:cNvSpPr>
          <p:nvPr/>
        </p:nvSpPr>
        <p:spPr>
          <a:xfrm>
            <a:off x="1543050" y="1447800"/>
            <a:ext cx="671908" cy="720000"/>
          </a:xfrm>
          <a:custGeom>
            <a:avLst/>
            <a:gdLst>
              <a:gd name="connsiteX0" fmla="*/ 538778 w 671908"/>
              <a:gd name="connsiteY0" fmla="*/ 671906 h 720000"/>
              <a:gd name="connsiteX1" fmla="*/ 542804 w 671908"/>
              <a:gd name="connsiteY1" fmla="*/ 696410 h 720000"/>
              <a:gd name="connsiteX2" fmla="*/ 542869 w 671908"/>
              <a:gd name="connsiteY2" fmla="*/ 696862 h 720000"/>
              <a:gd name="connsiteX3" fmla="*/ 545687 w 671908"/>
              <a:gd name="connsiteY3" fmla="*/ 699363 h 720000"/>
              <a:gd name="connsiteX4" fmla="*/ 587139 w 671908"/>
              <a:gd name="connsiteY4" fmla="*/ 699363 h 720000"/>
              <a:gd name="connsiteX5" fmla="*/ 589957 w 671908"/>
              <a:gd name="connsiteY5" fmla="*/ 696862 h 720000"/>
              <a:gd name="connsiteX6" fmla="*/ 590022 w 671908"/>
              <a:gd name="connsiteY6" fmla="*/ 696410 h 720000"/>
              <a:gd name="connsiteX7" fmla="*/ 594046 w 671908"/>
              <a:gd name="connsiteY7" fmla="*/ 671906 h 720000"/>
              <a:gd name="connsiteX8" fmla="*/ 77863 w 671908"/>
              <a:gd name="connsiteY8" fmla="*/ 671906 h 720000"/>
              <a:gd name="connsiteX9" fmla="*/ 81887 w 671908"/>
              <a:gd name="connsiteY9" fmla="*/ 696410 h 720000"/>
              <a:gd name="connsiteX10" fmla="*/ 81952 w 671908"/>
              <a:gd name="connsiteY10" fmla="*/ 696862 h 720000"/>
              <a:gd name="connsiteX11" fmla="*/ 84770 w 671908"/>
              <a:gd name="connsiteY11" fmla="*/ 699363 h 720000"/>
              <a:gd name="connsiteX12" fmla="*/ 126224 w 671908"/>
              <a:gd name="connsiteY12" fmla="*/ 699363 h 720000"/>
              <a:gd name="connsiteX13" fmla="*/ 129042 w 671908"/>
              <a:gd name="connsiteY13" fmla="*/ 696862 h 720000"/>
              <a:gd name="connsiteX14" fmla="*/ 129106 w 671908"/>
              <a:gd name="connsiteY14" fmla="*/ 696410 h 720000"/>
              <a:gd name="connsiteX15" fmla="*/ 133131 w 671908"/>
              <a:gd name="connsiteY15" fmla="*/ 671906 h 720000"/>
              <a:gd name="connsiteX16" fmla="*/ 62307 w 671908"/>
              <a:gd name="connsiteY16" fmla="*/ 461534 h 720000"/>
              <a:gd name="connsiteX17" fmla="*/ 62307 w 671908"/>
              <a:gd name="connsiteY17" fmla="*/ 500119 h 720000"/>
              <a:gd name="connsiteX18" fmla="*/ 73904 w 671908"/>
              <a:gd name="connsiteY18" fmla="*/ 500119 h 720000"/>
              <a:gd name="connsiteX19" fmla="*/ 86867 w 671908"/>
              <a:gd name="connsiteY19" fmla="*/ 500119 h 720000"/>
              <a:gd name="connsiteX20" fmla="*/ 86867 w 671908"/>
              <a:gd name="connsiteY20" fmla="*/ 461534 h 720000"/>
              <a:gd name="connsiteX21" fmla="*/ 73904 w 671908"/>
              <a:gd name="connsiteY21" fmla="*/ 461534 h 720000"/>
              <a:gd name="connsiteX22" fmla="*/ 378933 w 671908"/>
              <a:gd name="connsiteY22" fmla="*/ 393524 h 720000"/>
              <a:gd name="connsiteX23" fmla="*/ 346273 w 671908"/>
              <a:gd name="connsiteY23" fmla="*/ 407072 h 720000"/>
              <a:gd name="connsiteX24" fmla="*/ 346273 w 671908"/>
              <a:gd name="connsiteY24" fmla="*/ 433776 h 720000"/>
              <a:gd name="connsiteX25" fmla="*/ 397790 w 671908"/>
              <a:gd name="connsiteY25" fmla="*/ 412380 h 720000"/>
              <a:gd name="connsiteX26" fmla="*/ 292978 w 671908"/>
              <a:gd name="connsiteY26" fmla="*/ 393524 h 720000"/>
              <a:gd name="connsiteX27" fmla="*/ 274121 w 671908"/>
              <a:gd name="connsiteY27" fmla="*/ 412380 h 720000"/>
              <a:gd name="connsiteX28" fmla="*/ 325638 w 671908"/>
              <a:gd name="connsiteY28" fmla="*/ 433776 h 720000"/>
              <a:gd name="connsiteX29" fmla="*/ 325638 w 671908"/>
              <a:gd name="connsiteY29" fmla="*/ 407072 h 720000"/>
              <a:gd name="connsiteX30" fmla="*/ 292978 w 671908"/>
              <a:gd name="connsiteY30" fmla="*/ 393524 h 720000"/>
              <a:gd name="connsiteX31" fmla="*/ 238131 w 671908"/>
              <a:gd name="connsiteY31" fmla="*/ 346271 h 720000"/>
              <a:gd name="connsiteX32" fmla="*/ 259527 w 671908"/>
              <a:gd name="connsiteY32" fmla="*/ 397788 h 720000"/>
              <a:gd name="connsiteX33" fmla="*/ 278383 w 671908"/>
              <a:gd name="connsiteY33" fmla="*/ 378931 h 720000"/>
              <a:gd name="connsiteX34" fmla="*/ 264836 w 671908"/>
              <a:gd name="connsiteY34" fmla="*/ 346271 h 720000"/>
              <a:gd name="connsiteX35" fmla="*/ 407074 w 671908"/>
              <a:gd name="connsiteY35" fmla="*/ 346270 h 720000"/>
              <a:gd name="connsiteX36" fmla="*/ 393526 w 671908"/>
              <a:gd name="connsiteY36" fmla="*/ 378930 h 720000"/>
              <a:gd name="connsiteX37" fmla="*/ 412382 w 671908"/>
              <a:gd name="connsiteY37" fmla="*/ 397786 h 720000"/>
              <a:gd name="connsiteX38" fmla="*/ 433778 w 671908"/>
              <a:gd name="connsiteY38" fmla="*/ 346270 h 720000"/>
              <a:gd name="connsiteX39" fmla="*/ 335954 w 671908"/>
              <a:gd name="connsiteY39" fmla="*/ 284705 h 720000"/>
              <a:gd name="connsiteX40" fmla="*/ 284706 w 671908"/>
              <a:gd name="connsiteY40" fmla="*/ 335953 h 720000"/>
              <a:gd name="connsiteX41" fmla="*/ 335954 w 671908"/>
              <a:gd name="connsiteY41" fmla="*/ 387201 h 720000"/>
              <a:gd name="connsiteX42" fmla="*/ 387202 w 671908"/>
              <a:gd name="connsiteY42" fmla="*/ 335953 h 720000"/>
              <a:gd name="connsiteX43" fmla="*/ 335954 w 671908"/>
              <a:gd name="connsiteY43" fmla="*/ 284705 h 720000"/>
              <a:gd name="connsiteX44" fmla="*/ 412384 w 671908"/>
              <a:gd name="connsiteY44" fmla="*/ 274119 h 720000"/>
              <a:gd name="connsiteX45" fmla="*/ 393527 w 671908"/>
              <a:gd name="connsiteY45" fmla="*/ 292975 h 720000"/>
              <a:gd name="connsiteX46" fmla="*/ 407075 w 671908"/>
              <a:gd name="connsiteY46" fmla="*/ 325634 h 720000"/>
              <a:gd name="connsiteX47" fmla="*/ 433780 w 671908"/>
              <a:gd name="connsiteY47" fmla="*/ 325634 h 720000"/>
              <a:gd name="connsiteX48" fmla="*/ 412384 w 671908"/>
              <a:gd name="connsiteY48" fmla="*/ 274119 h 720000"/>
              <a:gd name="connsiteX49" fmla="*/ 259526 w 671908"/>
              <a:gd name="connsiteY49" fmla="*/ 274118 h 720000"/>
              <a:gd name="connsiteX50" fmla="*/ 238130 w 671908"/>
              <a:gd name="connsiteY50" fmla="*/ 325633 h 720000"/>
              <a:gd name="connsiteX51" fmla="*/ 264834 w 671908"/>
              <a:gd name="connsiteY51" fmla="*/ 325633 h 720000"/>
              <a:gd name="connsiteX52" fmla="*/ 278382 w 671908"/>
              <a:gd name="connsiteY52" fmla="*/ 292974 h 720000"/>
              <a:gd name="connsiteX53" fmla="*/ 540985 w 671908"/>
              <a:gd name="connsiteY53" fmla="*/ 246818 h 720000"/>
              <a:gd name="connsiteX54" fmla="*/ 535257 w 671908"/>
              <a:gd name="connsiteY54" fmla="*/ 252545 h 720000"/>
              <a:gd name="connsiteX55" fmla="*/ 535257 w 671908"/>
              <a:gd name="connsiteY55" fmla="*/ 419358 h 720000"/>
              <a:gd name="connsiteX56" fmla="*/ 540985 w 671908"/>
              <a:gd name="connsiteY56" fmla="*/ 425085 h 720000"/>
              <a:gd name="connsiteX57" fmla="*/ 546712 w 671908"/>
              <a:gd name="connsiteY57" fmla="*/ 419358 h 720000"/>
              <a:gd name="connsiteX58" fmla="*/ 546712 w 671908"/>
              <a:gd name="connsiteY58" fmla="*/ 252545 h 720000"/>
              <a:gd name="connsiteX59" fmla="*/ 540985 w 671908"/>
              <a:gd name="connsiteY59" fmla="*/ 246818 h 720000"/>
              <a:gd name="connsiteX60" fmla="*/ 346273 w 671908"/>
              <a:gd name="connsiteY60" fmla="*/ 238129 h 720000"/>
              <a:gd name="connsiteX61" fmla="*/ 346273 w 671908"/>
              <a:gd name="connsiteY61" fmla="*/ 264835 h 720000"/>
              <a:gd name="connsiteX62" fmla="*/ 378932 w 671908"/>
              <a:gd name="connsiteY62" fmla="*/ 278383 h 720000"/>
              <a:gd name="connsiteX63" fmla="*/ 397790 w 671908"/>
              <a:gd name="connsiteY63" fmla="*/ 259525 h 720000"/>
              <a:gd name="connsiteX64" fmla="*/ 346273 w 671908"/>
              <a:gd name="connsiteY64" fmla="*/ 238129 h 720000"/>
              <a:gd name="connsiteX65" fmla="*/ 325638 w 671908"/>
              <a:gd name="connsiteY65" fmla="*/ 238129 h 720000"/>
              <a:gd name="connsiteX66" fmla="*/ 274121 w 671908"/>
              <a:gd name="connsiteY66" fmla="*/ 259525 h 720000"/>
              <a:gd name="connsiteX67" fmla="*/ 292979 w 671908"/>
              <a:gd name="connsiteY67" fmla="*/ 278383 h 720000"/>
              <a:gd name="connsiteX68" fmla="*/ 325638 w 671908"/>
              <a:gd name="connsiteY68" fmla="*/ 264835 h 720000"/>
              <a:gd name="connsiteX69" fmla="*/ 540987 w 671908"/>
              <a:gd name="connsiteY69" fmla="*/ 226181 h 720000"/>
              <a:gd name="connsiteX70" fmla="*/ 567352 w 671908"/>
              <a:gd name="connsiteY70" fmla="*/ 252545 h 720000"/>
              <a:gd name="connsiteX71" fmla="*/ 567352 w 671908"/>
              <a:gd name="connsiteY71" fmla="*/ 419358 h 720000"/>
              <a:gd name="connsiteX72" fmla="*/ 540987 w 671908"/>
              <a:gd name="connsiteY72" fmla="*/ 445722 h 720000"/>
              <a:gd name="connsiteX73" fmla="*/ 514623 w 671908"/>
              <a:gd name="connsiteY73" fmla="*/ 419358 h 720000"/>
              <a:gd name="connsiteX74" fmla="*/ 514623 w 671908"/>
              <a:gd name="connsiteY74" fmla="*/ 252545 h 720000"/>
              <a:gd name="connsiteX75" fmla="*/ 540987 w 671908"/>
              <a:gd name="connsiteY75" fmla="*/ 226181 h 720000"/>
              <a:gd name="connsiteX76" fmla="*/ 335954 w 671908"/>
              <a:gd name="connsiteY76" fmla="*/ 216948 h 720000"/>
              <a:gd name="connsiteX77" fmla="*/ 454958 w 671908"/>
              <a:gd name="connsiteY77" fmla="*/ 335952 h 720000"/>
              <a:gd name="connsiteX78" fmla="*/ 335954 w 671908"/>
              <a:gd name="connsiteY78" fmla="*/ 454956 h 720000"/>
              <a:gd name="connsiteX79" fmla="*/ 216950 w 671908"/>
              <a:gd name="connsiteY79" fmla="*/ 335952 h 720000"/>
              <a:gd name="connsiteX80" fmla="*/ 335954 w 671908"/>
              <a:gd name="connsiteY80" fmla="*/ 216948 h 720000"/>
              <a:gd name="connsiteX81" fmla="*/ 335955 w 671908"/>
              <a:gd name="connsiteY81" fmla="*/ 197108 h 720000"/>
              <a:gd name="connsiteX82" fmla="*/ 197111 w 671908"/>
              <a:gd name="connsiteY82" fmla="*/ 335953 h 720000"/>
              <a:gd name="connsiteX83" fmla="*/ 335955 w 671908"/>
              <a:gd name="connsiteY83" fmla="*/ 474796 h 720000"/>
              <a:gd name="connsiteX84" fmla="*/ 474798 w 671908"/>
              <a:gd name="connsiteY84" fmla="*/ 335953 h 720000"/>
              <a:gd name="connsiteX85" fmla="*/ 335955 w 671908"/>
              <a:gd name="connsiteY85" fmla="*/ 197108 h 720000"/>
              <a:gd name="connsiteX86" fmla="*/ 335955 w 671908"/>
              <a:gd name="connsiteY86" fmla="*/ 176473 h 720000"/>
              <a:gd name="connsiteX87" fmla="*/ 495435 w 671908"/>
              <a:gd name="connsiteY87" fmla="*/ 335953 h 720000"/>
              <a:gd name="connsiteX88" fmla="*/ 335955 w 671908"/>
              <a:gd name="connsiteY88" fmla="*/ 495433 h 720000"/>
              <a:gd name="connsiteX89" fmla="*/ 176474 w 671908"/>
              <a:gd name="connsiteY89" fmla="*/ 335953 h 720000"/>
              <a:gd name="connsiteX90" fmla="*/ 335955 w 671908"/>
              <a:gd name="connsiteY90" fmla="*/ 176473 h 720000"/>
              <a:gd name="connsiteX91" fmla="*/ 62306 w 671908"/>
              <a:gd name="connsiteY91" fmla="*/ 171786 h 720000"/>
              <a:gd name="connsiteX92" fmla="*/ 62306 w 671908"/>
              <a:gd name="connsiteY92" fmla="*/ 210372 h 720000"/>
              <a:gd name="connsiteX93" fmla="*/ 73903 w 671908"/>
              <a:gd name="connsiteY93" fmla="*/ 210372 h 720000"/>
              <a:gd name="connsiteX94" fmla="*/ 86866 w 671908"/>
              <a:gd name="connsiteY94" fmla="*/ 210372 h 720000"/>
              <a:gd name="connsiteX95" fmla="*/ 86866 w 671908"/>
              <a:gd name="connsiteY95" fmla="*/ 171788 h 720000"/>
              <a:gd name="connsiteX96" fmla="*/ 73903 w 671908"/>
              <a:gd name="connsiteY96" fmla="*/ 171788 h 720000"/>
              <a:gd name="connsiteX97" fmla="*/ 73876 w 671908"/>
              <a:gd name="connsiteY97" fmla="*/ 171786 h 720000"/>
              <a:gd name="connsiteX98" fmla="*/ 96797 w 671908"/>
              <a:gd name="connsiteY98" fmla="*/ 63910 h 720000"/>
              <a:gd name="connsiteX99" fmla="*/ 574462 w 671908"/>
              <a:gd name="connsiteY99" fmla="*/ 63910 h 720000"/>
              <a:gd name="connsiteX100" fmla="*/ 607673 w 671908"/>
              <a:gd name="connsiteY100" fmla="*/ 97121 h 720000"/>
              <a:gd name="connsiteX101" fmla="*/ 607673 w 671908"/>
              <a:gd name="connsiteY101" fmla="*/ 123593 h 720000"/>
              <a:gd name="connsiteX102" fmla="*/ 597355 w 671908"/>
              <a:gd name="connsiteY102" fmla="*/ 133910 h 720000"/>
              <a:gd name="connsiteX103" fmla="*/ 587038 w 671908"/>
              <a:gd name="connsiteY103" fmla="*/ 123593 h 720000"/>
              <a:gd name="connsiteX104" fmla="*/ 587038 w 671908"/>
              <a:gd name="connsiteY104" fmla="*/ 97121 h 720000"/>
              <a:gd name="connsiteX105" fmla="*/ 574462 w 671908"/>
              <a:gd name="connsiteY105" fmla="*/ 84545 h 720000"/>
              <a:gd name="connsiteX106" fmla="*/ 96797 w 671908"/>
              <a:gd name="connsiteY106" fmla="*/ 84545 h 720000"/>
              <a:gd name="connsiteX107" fmla="*/ 84221 w 671908"/>
              <a:gd name="connsiteY107" fmla="*/ 97121 h 720000"/>
              <a:gd name="connsiteX108" fmla="*/ 84221 w 671908"/>
              <a:gd name="connsiteY108" fmla="*/ 151150 h 720000"/>
              <a:gd name="connsiteX109" fmla="*/ 89449 w 671908"/>
              <a:gd name="connsiteY109" fmla="*/ 151150 h 720000"/>
              <a:gd name="connsiteX110" fmla="*/ 107501 w 671908"/>
              <a:gd name="connsiteY110" fmla="*/ 169202 h 720000"/>
              <a:gd name="connsiteX111" fmla="*/ 107501 w 671908"/>
              <a:gd name="connsiteY111" fmla="*/ 212957 h 720000"/>
              <a:gd name="connsiteX112" fmla="*/ 89449 w 671908"/>
              <a:gd name="connsiteY112" fmla="*/ 231010 h 720000"/>
              <a:gd name="connsiteX113" fmla="*/ 84221 w 671908"/>
              <a:gd name="connsiteY113" fmla="*/ 231010 h 720000"/>
              <a:gd name="connsiteX114" fmla="*/ 84221 w 671908"/>
              <a:gd name="connsiteY114" fmla="*/ 440899 h 720000"/>
              <a:gd name="connsiteX115" fmla="*/ 89449 w 671908"/>
              <a:gd name="connsiteY115" fmla="*/ 440899 h 720000"/>
              <a:gd name="connsiteX116" fmla="*/ 107501 w 671908"/>
              <a:gd name="connsiteY116" fmla="*/ 458951 h 720000"/>
              <a:gd name="connsiteX117" fmla="*/ 107501 w 671908"/>
              <a:gd name="connsiteY117" fmla="*/ 502705 h 720000"/>
              <a:gd name="connsiteX118" fmla="*/ 89449 w 671908"/>
              <a:gd name="connsiteY118" fmla="*/ 520757 h 720000"/>
              <a:gd name="connsiteX119" fmla="*/ 84221 w 671908"/>
              <a:gd name="connsiteY119" fmla="*/ 520757 h 720000"/>
              <a:gd name="connsiteX120" fmla="*/ 84221 w 671908"/>
              <a:gd name="connsiteY120" fmla="*/ 574786 h 720000"/>
              <a:gd name="connsiteX121" fmla="*/ 96797 w 671908"/>
              <a:gd name="connsiteY121" fmla="*/ 587362 h 720000"/>
              <a:gd name="connsiteX122" fmla="*/ 574462 w 671908"/>
              <a:gd name="connsiteY122" fmla="*/ 587362 h 720000"/>
              <a:gd name="connsiteX123" fmla="*/ 587038 w 671908"/>
              <a:gd name="connsiteY123" fmla="*/ 574786 h 720000"/>
              <a:gd name="connsiteX124" fmla="*/ 587038 w 671908"/>
              <a:gd name="connsiteY124" fmla="*/ 189024 h 720000"/>
              <a:gd name="connsiteX125" fmla="*/ 597355 w 671908"/>
              <a:gd name="connsiteY125" fmla="*/ 178706 h 720000"/>
              <a:gd name="connsiteX126" fmla="*/ 607673 w 671908"/>
              <a:gd name="connsiteY126" fmla="*/ 189024 h 720000"/>
              <a:gd name="connsiteX127" fmla="*/ 607673 w 671908"/>
              <a:gd name="connsiteY127" fmla="*/ 574785 h 720000"/>
              <a:gd name="connsiteX128" fmla="*/ 574462 w 671908"/>
              <a:gd name="connsiteY128" fmla="*/ 607996 h 720000"/>
              <a:gd name="connsiteX129" fmla="*/ 96797 w 671908"/>
              <a:gd name="connsiteY129" fmla="*/ 607996 h 720000"/>
              <a:gd name="connsiteX130" fmla="*/ 63585 w 671908"/>
              <a:gd name="connsiteY130" fmla="*/ 574785 h 720000"/>
              <a:gd name="connsiteX131" fmla="*/ 63585 w 671908"/>
              <a:gd name="connsiteY131" fmla="*/ 520755 h 720000"/>
              <a:gd name="connsiteX132" fmla="*/ 59721 w 671908"/>
              <a:gd name="connsiteY132" fmla="*/ 520755 h 720000"/>
              <a:gd name="connsiteX133" fmla="*/ 41669 w 671908"/>
              <a:gd name="connsiteY133" fmla="*/ 502703 h 720000"/>
              <a:gd name="connsiteX134" fmla="*/ 41669 w 671908"/>
              <a:gd name="connsiteY134" fmla="*/ 458949 h 720000"/>
              <a:gd name="connsiteX135" fmla="*/ 59721 w 671908"/>
              <a:gd name="connsiteY135" fmla="*/ 440897 h 720000"/>
              <a:gd name="connsiteX136" fmla="*/ 63585 w 671908"/>
              <a:gd name="connsiteY136" fmla="*/ 440897 h 720000"/>
              <a:gd name="connsiteX137" fmla="*/ 63585 w 671908"/>
              <a:gd name="connsiteY137" fmla="*/ 231010 h 720000"/>
              <a:gd name="connsiteX138" fmla="*/ 59721 w 671908"/>
              <a:gd name="connsiteY138" fmla="*/ 231010 h 720000"/>
              <a:gd name="connsiteX139" fmla="*/ 41669 w 671908"/>
              <a:gd name="connsiteY139" fmla="*/ 212957 h 720000"/>
              <a:gd name="connsiteX140" fmla="*/ 41669 w 671908"/>
              <a:gd name="connsiteY140" fmla="*/ 169202 h 720000"/>
              <a:gd name="connsiteX141" fmla="*/ 59721 w 671908"/>
              <a:gd name="connsiteY141" fmla="*/ 151150 h 720000"/>
              <a:gd name="connsiteX142" fmla="*/ 63585 w 671908"/>
              <a:gd name="connsiteY142" fmla="*/ 151150 h 720000"/>
              <a:gd name="connsiteX143" fmla="*/ 63585 w 671908"/>
              <a:gd name="connsiteY143" fmla="*/ 97121 h 720000"/>
              <a:gd name="connsiteX144" fmla="*/ 96797 w 671908"/>
              <a:gd name="connsiteY144" fmla="*/ 63910 h 720000"/>
              <a:gd name="connsiteX145" fmla="*/ 36928 w 671908"/>
              <a:gd name="connsiteY145" fmla="*/ 0 h 720000"/>
              <a:gd name="connsiteX146" fmla="*/ 634978 w 671908"/>
              <a:gd name="connsiteY146" fmla="*/ 0 h 720000"/>
              <a:gd name="connsiteX147" fmla="*/ 671908 w 671908"/>
              <a:gd name="connsiteY147" fmla="*/ 36927 h 720000"/>
              <a:gd name="connsiteX148" fmla="*/ 671908 w 671908"/>
              <a:gd name="connsiteY148" fmla="*/ 634977 h 720000"/>
              <a:gd name="connsiteX149" fmla="*/ 634980 w 671908"/>
              <a:gd name="connsiteY149" fmla="*/ 671905 h 720000"/>
              <a:gd name="connsiteX150" fmla="*/ 614959 w 671908"/>
              <a:gd name="connsiteY150" fmla="*/ 671905 h 720000"/>
              <a:gd name="connsiteX151" fmla="*/ 610415 w 671908"/>
              <a:gd name="connsiteY151" fmla="*/ 699562 h 720000"/>
              <a:gd name="connsiteX152" fmla="*/ 587138 w 671908"/>
              <a:gd name="connsiteY152" fmla="*/ 720000 h 720000"/>
              <a:gd name="connsiteX153" fmla="*/ 545685 w 671908"/>
              <a:gd name="connsiteY153" fmla="*/ 720000 h 720000"/>
              <a:gd name="connsiteX154" fmla="*/ 522408 w 671908"/>
              <a:gd name="connsiteY154" fmla="*/ 699562 h 720000"/>
              <a:gd name="connsiteX155" fmla="*/ 517864 w 671908"/>
              <a:gd name="connsiteY155" fmla="*/ 671905 h 720000"/>
              <a:gd name="connsiteX156" fmla="*/ 154043 w 671908"/>
              <a:gd name="connsiteY156" fmla="*/ 671905 h 720000"/>
              <a:gd name="connsiteX157" fmla="*/ 149500 w 671908"/>
              <a:gd name="connsiteY157" fmla="*/ 699562 h 720000"/>
              <a:gd name="connsiteX158" fmla="*/ 126222 w 671908"/>
              <a:gd name="connsiteY158" fmla="*/ 720000 h 720000"/>
              <a:gd name="connsiteX159" fmla="*/ 84770 w 671908"/>
              <a:gd name="connsiteY159" fmla="*/ 720000 h 720000"/>
              <a:gd name="connsiteX160" fmla="*/ 61494 w 671908"/>
              <a:gd name="connsiteY160" fmla="*/ 699562 h 720000"/>
              <a:gd name="connsiteX161" fmla="*/ 56950 w 671908"/>
              <a:gd name="connsiteY161" fmla="*/ 671905 h 720000"/>
              <a:gd name="connsiteX162" fmla="*/ 36930 w 671908"/>
              <a:gd name="connsiteY162" fmla="*/ 671905 h 720000"/>
              <a:gd name="connsiteX163" fmla="*/ 1 w 671908"/>
              <a:gd name="connsiteY163" fmla="*/ 634977 h 720000"/>
              <a:gd name="connsiteX164" fmla="*/ 1 w 671908"/>
              <a:gd name="connsiteY164" fmla="*/ 597679 h 720000"/>
              <a:gd name="connsiteX165" fmla="*/ 10319 w 671908"/>
              <a:gd name="connsiteY165" fmla="*/ 587361 h 720000"/>
              <a:gd name="connsiteX166" fmla="*/ 20637 w 671908"/>
              <a:gd name="connsiteY166" fmla="*/ 597679 h 720000"/>
              <a:gd name="connsiteX167" fmla="*/ 20637 w 671908"/>
              <a:gd name="connsiteY167" fmla="*/ 634977 h 720000"/>
              <a:gd name="connsiteX168" fmla="*/ 36928 w 671908"/>
              <a:gd name="connsiteY168" fmla="*/ 651268 h 720000"/>
              <a:gd name="connsiteX169" fmla="*/ 634977 w 671908"/>
              <a:gd name="connsiteY169" fmla="*/ 651268 h 720000"/>
              <a:gd name="connsiteX170" fmla="*/ 651268 w 671908"/>
              <a:gd name="connsiteY170" fmla="*/ 634977 h 720000"/>
              <a:gd name="connsiteX171" fmla="*/ 651268 w 671908"/>
              <a:gd name="connsiteY171" fmla="*/ 36927 h 720000"/>
              <a:gd name="connsiteX172" fmla="*/ 634977 w 671908"/>
              <a:gd name="connsiteY172" fmla="*/ 20637 h 720000"/>
              <a:gd name="connsiteX173" fmla="*/ 36927 w 671908"/>
              <a:gd name="connsiteY173" fmla="*/ 20637 h 720000"/>
              <a:gd name="connsiteX174" fmla="*/ 20635 w 671908"/>
              <a:gd name="connsiteY174" fmla="*/ 36927 h 720000"/>
              <a:gd name="connsiteX175" fmla="*/ 20635 w 671908"/>
              <a:gd name="connsiteY175" fmla="*/ 531284 h 720000"/>
              <a:gd name="connsiteX176" fmla="*/ 10318 w 671908"/>
              <a:gd name="connsiteY176" fmla="*/ 541602 h 720000"/>
              <a:gd name="connsiteX177" fmla="*/ 0 w 671908"/>
              <a:gd name="connsiteY177" fmla="*/ 531284 h 720000"/>
              <a:gd name="connsiteX178" fmla="*/ 0 w 671908"/>
              <a:gd name="connsiteY178" fmla="*/ 36927 h 720000"/>
              <a:gd name="connsiteX179" fmla="*/ 36928 w 671908"/>
              <a:gd name="connsiteY179"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671908" h="720000">
                <a:moveTo>
                  <a:pt x="538778" y="671906"/>
                </a:moveTo>
                <a:lnTo>
                  <a:pt x="542804" y="696410"/>
                </a:lnTo>
                <a:cubicBezTo>
                  <a:pt x="542829" y="696561"/>
                  <a:pt x="542852" y="696711"/>
                  <a:pt x="542869" y="696862"/>
                </a:cubicBezTo>
                <a:cubicBezTo>
                  <a:pt x="543039" y="698289"/>
                  <a:pt x="544250" y="699363"/>
                  <a:pt x="545687" y="699363"/>
                </a:cubicBezTo>
                <a:lnTo>
                  <a:pt x="587139" y="699363"/>
                </a:lnTo>
                <a:cubicBezTo>
                  <a:pt x="588576" y="699363"/>
                  <a:pt x="589787" y="698289"/>
                  <a:pt x="589957" y="696862"/>
                </a:cubicBezTo>
                <a:cubicBezTo>
                  <a:pt x="589975" y="696711"/>
                  <a:pt x="589996" y="696561"/>
                  <a:pt x="590022" y="696410"/>
                </a:cubicBezTo>
                <a:lnTo>
                  <a:pt x="594046" y="671906"/>
                </a:lnTo>
                <a:close/>
                <a:moveTo>
                  <a:pt x="77863" y="671906"/>
                </a:moveTo>
                <a:lnTo>
                  <a:pt x="81887" y="696410"/>
                </a:lnTo>
                <a:cubicBezTo>
                  <a:pt x="81913" y="696561"/>
                  <a:pt x="81935" y="696711"/>
                  <a:pt x="81952" y="696862"/>
                </a:cubicBezTo>
                <a:cubicBezTo>
                  <a:pt x="82122" y="698289"/>
                  <a:pt x="83333" y="699363"/>
                  <a:pt x="84770" y="699363"/>
                </a:cubicBezTo>
                <a:lnTo>
                  <a:pt x="126224" y="699363"/>
                </a:lnTo>
                <a:cubicBezTo>
                  <a:pt x="127661" y="699363"/>
                  <a:pt x="128872" y="698289"/>
                  <a:pt x="129042" y="696862"/>
                </a:cubicBezTo>
                <a:cubicBezTo>
                  <a:pt x="129060" y="696711"/>
                  <a:pt x="129081" y="696561"/>
                  <a:pt x="129106" y="696410"/>
                </a:cubicBezTo>
                <a:lnTo>
                  <a:pt x="133131" y="671906"/>
                </a:lnTo>
                <a:close/>
                <a:moveTo>
                  <a:pt x="62307" y="461534"/>
                </a:moveTo>
                <a:lnTo>
                  <a:pt x="62307" y="500119"/>
                </a:lnTo>
                <a:lnTo>
                  <a:pt x="73904" y="500119"/>
                </a:lnTo>
                <a:lnTo>
                  <a:pt x="86867" y="500119"/>
                </a:lnTo>
                <a:lnTo>
                  <a:pt x="86867" y="461534"/>
                </a:lnTo>
                <a:lnTo>
                  <a:pt x="73904" y="461534"/>
                </a:lnTo>
                <a:close/>
                <a:moveTo>
                  <a:pt x="378933" y="393524"/>
                </a:moveTo>
                <a:cubicBezTo>
                  <a:pt x="369548" y="400548"/>
                  <a:pt x="358393" y="405321"/>
                  <a:pt x="346273" y="407072"/>
                </a:cubicBezTo>
                <a:lnTo>
                  <a:pt x="346273" y="433776"/>
                </a:lnTo>
                <a:cubicBezTo>
                  <a:pt x="365671" y="431744"/>
                  <a:pt x="383399" y="424046"/>
                  <a:pt x="397790" y="412380"/>
                </a:cubicBezTo>
                <a:close/>
                <a:moveTo>
                  <a:pt x="292978" y="393524"/>
                </a:moveTo>
                <a:lnTo>
                  <a:pt x="274121" y="412380"/>
                </a:lnTo>
                <a:cubicBezTo>
                  <a:pt x="288513" y="424046"/>
                  <a:pt x="306241" y="431744"/>
                  <a:pt x="325638" y="433776"/>
                </a:cubicBezTo>
                <a:lnTo>
                  <a:pt x="325638" y="407072"/>
                </a:lnTo>
                <a:cubicBezTo>
                  <a:pt x="313517" y="405321"/>
                  <a:pt x="302361" y="400548"/>
                  <a:pt x="292978" y="393524"/>
                </a:cubicBezTo>
                <a:close/>
                <a:moveTo>
                  <a:pt x="238131" y="346271"/>
                </a:moveTo>
                <a:cubicBezTo>
                  <a:pt x="240162" y="365667"/>
                  <a:pt x="247861" y="383396"/>
                  <a:pt x="259527" y="397788"/>
                </a:cubicBezTo>
                <a:lnTo>
                  <a:pt x="278383" y="378931"/>
                </a:lnTo>
                <a:cubicBezTo>
                  <a:pt x="271359" y="369546"/>
                  <a:pt x="266586" y="358391"/>
                  <a:pt x="264836" y="346271"/>
                </a:cubicBezTo>
                <a:close/>
                <a:moveTo>
                  <a:pt x="407074" y="346270"/>
                </a:moveTo>
                <a:cubicBezTo>
                  <a:pt x="405323" y="358390"/>
                  <a:pt x="400550" y="369546"/>
                  <a:pt x="393526" y="378930"/>
                </a:cubicBezTo>
                <a:lnTo>
                  <a:pt x="412382" y="397786"/>
                </a:lnTo>
                <a:cubicBezTo>
                  <a:pt x="424048" y="383396"/>
                  <a:pt x="431746" y="365667"/>
                  <a:pt x="433778" y="346270"/>
                </a:cubicBezTo>
                <a:close/>
                <a:moveTo>
                  <a:pt x="335954" y="284705"/>
                </a:moveTo>
                <a:cubicBezTo>
                  <a:pt x="307650" y="284705"/>
                  <a:pt x="284706" y="307650"/>
                  <a:pt x="284706" y="335953"/>
                </a:cubicBezTo>
                <a:cubicBezTo>
                  <a:pt x="284706" y="364256"/>
                  <a:pt x="307652" y="387201"/>
                  <a:pt x="335954" y="387201"/>
                </a:cubicBezTo>
                <a:cubicBezTo>
                  <a:pt x="364258" y="387201"/>
                  <a:pt x="387202" y="364257"/>
                  <a:pt x="387202" y="335953"/>
                </a:cubicBezTo>
                <a:cubicBezTo>
                  <a:pt x="387202" y="307650"/>
                  <a:pt x="364258" y="284705"/>
                  <a:pt x="335954" y="284705"/>
                </a:cubicBezTo>
                <a:close/>
                <a:moveTo>
                  <a:pt x="412384" y="274119"/>
                </a:moveTo>
                <a:lnTo>
                  <a:pt x="393527" y="292975"/>
                </a:lnTo>
                <a:cubicBezTo>
                  <a:pt x="400550" y="302359"/>
                  <a:pt x="405324" y="313515"/>
                  <a:pt x="407075" y="325634"/>
                </a:cubicBezTo>
                <a:lnTo>
                  <a:pt x="433780" y="325634"/>
                </a:lnTo>
                <a:cubicBezTo>
                  <a:pt x="431746" y="306238"/>
                  <a:pt x="424048" y="288509"/>
                  <a:pt x="412384" y="274119"/>
                </a:cubicBezTo>
                <a:close/>
                <a:moveTo>
                  <a:pt x="259526" y="274118"/>
                </a:moveTo>
                <a:cubicBezTo>
                  <a:pt x="247861" y="288509"/>
                  <a:pt x="240162" y="306238"/>
                  <a:pt x="238130" y="325633"/>
                </a:cubicBezTo>
                <a:lnTo>
                  <a:pt x="264834" y="325633"/>
                </a:lnTo>
                <a:cubicBezTo>
                  <a:pt x="266585" y="313514"/>
                  <a:pt x="271358" y="302358"/>
                  <a:pt x="278382" y="292974"/>
                </a:cubicBezTo>
                <a:close/>
                <a:moveTo>
                  <a:pt x="540985" y="246818"/>
                </a:moveTo>
                <a:cubicBezTo>
                  <a:pt x="537826" y="246818"/>
                  <a:pt x="535257" y="249387"/>
                  <a:pt x="535257" y="252545"/>
                </a:cubicBezTo>
                <a:lnTo>
                  <a:pt x="535257" y="419358"/>
                </a:lnTo>
                <a:cubicBezTo>
                  <a:pt x="535257" y="422516"/>
                  <a:pt x="537826" y="425085"/>
                  <a:pt x="540985" y="425085"/>
                </a:cubicBezTo>
                <a:cubicBezTo>
                  <a:pt x="544143" y="425085"/>
                  <a:pt x="546712" y="422516"/>
                  <a:pt x="546712" y="419358"/>
                </a:cubicBezTo>
                <a:lnTo>
                  <a:pt x="546712" y="252545"/>
                </a:lnTo>
                <a:cubicBezTo>
                  <a:pt x="546712" y="249387"/>
                  <a:pt x="544143" y="246818"/>
                  <a:pt x="540985" y="246818"/>
                </a:cubicBezTo>
                <a:close/>
                <a:moveTo>
                  <a:pt x="346273" y="238129"/>
                </a:moveTo>
                <a:lnTo>
                  <a:pt x="346273" y="264835"/>
                </a:lnTo>
                <a:cubicBezTo>
                  <a:pt x="358392" y="266586"/>
                  <a:pt x="369548" y="271360"/>
                  <a:pt x="378932" y="278383"/>
                </a:cubicBezTo>
                <a:lnTo>
                  <a:pt x="397790" y="259525"/>
                </a:lnTo>
                <a:cubicBezTo>
                  <a:pt x="383398" y="247859"/>
                  <a:pt x="365669" y="240161"/>
                  <a:pt x="346273" y="238129"/>
                </a:cubicBezTo>
                <a:close/>
                <a:moveTo>
                  <a:pt x="325638" y="238129"/>
                </a:moveTo>
                <a:cubicBezTo>
                  <a:pt x="306238" y="240160"/>
                  <a:pt x="288511" y="247859"/>
                  <a:pt x="274121" y="259525"/>
                </a:cubicBezTo>
                <a:lnTo>
                  <a:pt x="292979" y="278383"/>
                </a:lnTo>
                <a:cubicBezTo>
                  <a:pt x="302363" y="271359"/>
                  <a:pt x="313519" y="266586"/>
                  <a:pt x="325638" y="264835"/>
                </a:cubicBezTo>
                <a:close/>
                <a:moveTo>
                  <a:pt x="540987" y="226181"/>
                </a:moveTo>
                <a:cubicBezTo>
                  <a:pt x="555524" y="226181"/>
                  <a:pt x="567350" y="238009"/>
                  <a:pt x="567352" y="252545"/>
                </a:cubicBezTo>
                <a:lnTo>
                  <a:pt x="567352" y="419358"/>
                </a:lnTo>
                <a:cubicBezTo>
                  <a:pt x="567352" y="433895"/>
                  <a:pt x="555525" y="445722"/>
                  <a:pt x="540987" y="445722"/>
                </a:cubicBezTo>
                <a:cubicBezTo>
                  <a:pt x="526450" y="445722"/>
                  <a:pt x="514623" y="433894"/>
                  <a:pt x="514623" y="419358"/>
                </a:cubicBezTo>
                <a:lnTo>
                  <a:pt x="514623" y="252545"/>
                </a:lnTo>
                <a:cubicBezTo>
                  <a:pt x="514623" y="238009"/>
                  <a:pt x="526450" y="226181"/>
                  <a:pt x="540987" y="226181"/>
                </a:cubicBezTo>
                <a:close/>
                <a:moveTo>
                  <a:pt x="335954" y="216948"/>
                </a:moveTo>
                <a:cubicBezTo>
                  <a:pt x="401575" y="216948"/>
                  <a:pt x="454958" y="270333"/>
                  <a:pt x="454958" y="335952"/>
                </a:cubicBezTo>
                <a:cubicBezTo>
                  <a:pt x="454958" y="401570"/>
                  <a:pt x="401572" y="454956"/>
                  <a:pt x="335954" y="454956"/>
                </a:cubicBezTo>
                <a:cubicBezTo>
                  <a:pt x="270335" y="454956"/>
                  <a:pt x="216950" y="401570"/>
                  <a:pt x="216950" y="335952"/>
                </a:cubicBezTo>
                <a:cubicBezTo>
                  <a:pt x="216950" y="270333"/>
                  <a:pt x="270334" y="216948"/>
                  <a:pt x="335954" y="216948"/>
                </a:cubicBezTo>
                <a:close/>
                <a:moveTo>
                  <a:pt x="335955" y="197108"/>
                </a:moveTo>
                <a:cubicBezTo>
                  <a:pt x="259395" y="197108"/>
                  <a:pt x="197111" y="259394"/>
                  <a:pt x="197111" y="335953"/>
                </a:cubicBezTo>
                <a:cubicBezTo>
                  <a:pt x="197111" y="412512"/>
                  <a:pt x="259395" y="474796"/>
                  <a:pt x="335955" y="474796"/>
                </a:cubicBezTo>
                <a:cubicBezTo>
                  <a:pt x="412514" y="474796"/>
                  <a:pt x="474798" y="412510"/>
                  <a:pt x="474798" y="335953"/>
                </a:cubicBezTo>
                <a:cubicBezTo>
                  <a:pt x="474798" y="259395"/>
                  <a:pt x="412514" y="197108"/>
                  <a:pt x="335955" y="197108"/>
                </a:cubicBezTo>
                <a:close/>
                <a:moveTo>
                  <a:pt x="335955" y="176473"/>
                </a:moveTo>
                <a:cubicBezTo>
                  <a:pt x="423893" y="176473"/>
                  <a:pt x="495435" y="248015"/>
                  <a:pt x="495435" y="335953"/>
                </a:cubicBezTo>
                <a:cubicBezTo>
                  <a:pt x="495435" y="423890"/>
                  <a:pt x="423892" y="495433"/>
                  <a:pt x="335955" y="495433"/>
                </a:cubicBezTo>
                <a:cubicBezTo>
                  <a:pt x="248017" y="495433"/>
                  <a:pt x="176474" y="423890"/>
                  <a:pt x="176474" y="335953"/>
                </a:cubicBezTo>
                <a:cubicBezTo>
                  <a:pt x="176474" y="248016"/>
                  <a:pt x="248017" y="176473"/>
                  <a:pt x="335955" y="176473"/>
                </a:cubicBezTo>
                <a:close/>
                <a:moveTo>
                  <a:pt x="62306" y="171786"/>
                </a:moveTo>
                <a:lnTo>
                  <a:pt x="62306" y="210372"/>
                </a:lnTo>
                <a:lnTo>
                  <a:pt x="73903" y="210372"/>
                </a:lnTo>
                <a:lnTo>
                  <a:pt x="86866" y="210372"/>
                </a:lnTo>
                <a:lnTo>
                  <a:pt x="86866" y="171788"/>
                </a:lnTo>
                <a:lnTo>
                  <a:pt x="73903" y="171788"/>
                </a:lnTo>
                <a:cubicBezTo>
                  <a:pt x="73893" y="171788"/>
                  <a:pt x="73885" y="171786"/>
                  <a:pt x="73876" y="171786"/>
                </a:cubicBezTo>
                <a:close/>
                <a:moveTo>
                  <a:pt x="96797" y="63910"/>
                </a:moveTo>
                <a:lnTo>
                  <a:pt x="574462" y="63910"/>
                </a:lnTo>
                <a:cubicBezTo>
                  <a:pt x="592775" y="63910"/>
                  <a:pt x="607673" y="78808"/>
                  <a:pt x="607673" y="97121"/>
                </a:cubicBezTo>
                <a:lnTo>
                  <a:pt x="607673" y="123593"/>
                </a:lnTo>
                <a:cubicBezTo>
                  <a:pt x="607673" y="129291"/>
                  <a:pt x="603055" y="133910"/>
                  <a:pt x="597355" y="133910"/>
                </a:cubicBezTo>
                <a:cubicBezTo>
                  <a:pt x="591657" y="133910"/>
                  <a:pt x="587038" y="129292"/>
                  <a:pt x="587038" y="123593"/>
                </a:cubicBezTo>
                <a:lnTo>
                  <a:pt x="587038" y="97121"/>
                </a:lnTo>
                <a:cubicBezTo>
                  <a:pt x="587038" y="90187"/>
                  <a:pt x="581396" y="84545"/>
                  <a:pt x="574462" y="84545"/>
                </a:cubicBezTo>
                <a:lnTo>
                  <a:pt x="96797" y="84545"/>
                </a:lnTo>
                <a:cubicBezTo>
                  <a:pt x="89863" y="84545"/>
                  <a:pt x="84221" y="90187"/>
                  <a:pt x="84221" y="97121"/>
                </a:cubicBezTo>
                <a:lnTo>
                  <a:pt x="84221" y="151150"/>
                </a:lnTo>
                <a:lnTo>
                  <a:pt x="89449" y="151150"/>
                </a:lnTo>
                <a:cubicBezTo>
                  <a:pt x="99404" y="151150"/>
                  <a:pt x="107501" y="159247"/>
                  <a:pt x="107501" y="169202"/>
                </a:cubicBezTo>
                <a:lnTo>
                  <a:pt x="107501" y="212957"/>
                </a:lnTo>
                <a:cubicBezTo>
                  <a:pt x="107501" y="222912"/>
                  <a:pt x="99404" y="231010"/>
                  <a:pt x="89449" y="231010"/>
                </a:cubicBezTo>
                <a:lnTo>
                  <a:pt x="84221" y="231010"/>
                </a:lnTo>
                <a:lnTo>
                  <a:pt x="84221" y="440899"/>
                </a:lnTo>
                <a:lnTo>
                  <a:pt x="89449" y="440899"/>
                </a:lnTo>
                <a:cubicBezTo>
                  <a:pt x="99404" y="440899"/>
                  <a:pt x="107501" y="448996"/>
                  <a:pt x="107501" y="458951"/>
                </a:cubicBezTo>
                <a:lnTo>
                  <a:pt x="107501" y="502705"/>
                </a:lnTo>
                <a:cubicBezTo>
                  <a:pt x="107501" y="512659"/>
                  <a:pt x="99404" y="520757"/>
                  <a:pt x="89449" y="520757"/>
                </a:cubicBezTo>
                <a:lnTo>
                  <a:pt x="84221" y="520757"/>
                </a:lnTo>
                <a:lnTo>
                  <a:pt x="84221" y="574786"/>
                </a:lnTo>
                <a:cubicBezTo>
                  <a:pt x="84221" y="581720"/>
                  <a:pt x="89863" y="587362"/>
                  <a:pt x="96797" y="587362"/>
                </a:cubicBezTo>
                <a:lnTo>
                  <a:pt x="574462" y="587362"/>
                </a:lnTo>
                <a:cubicBezTo>
                  <a:pt x="581396" y="587362"/>
                  <a:pt x="587038" y="581720"/>
                  <a:pt x="587038" y="574786"/>
                </a:cubicBezTo>
                <a:lnTo>
                  <a:pt x="587038" y="189024"/>
                </a:lnTo>
                <a:cubicBezTo>
                  <a:pt x="587038" y="183326"/>
                  <a:pt x="591656" y="178706"/>
                  <a:pt x="597355" y="178706"/>
                </a:cubicBezTo>
                <a:cubicBezTo>
                  <a:pt x="603053" y="178706"/>
                  <a:pt x="607673" y="183325"/>
                  <a:pt x="607673" y="189024"/>
                </a:cubicBezTo>
                <a:lnTo>
                  <a:pt x="607673" y="574785"/>
                </a:lnTo>
                <a:cubicBezTo>
                  <a:pt x="607673" y="593098"/>
                  <a:pt x="592775" y="607996"/>
                  <a:pt x="574462" y="607996"/>
                </a:cubicBezTo>
                <a:lnTo>
                  <a:pt x="96797" y="607996"/>
                </a:lnTo>
                <a:cubicBezTo>
                  <a:pt x="78483" y="607996"/>
                  <a:pt x="63585" y="593098"/>
                  <a:pt x="63585" y="574785"/>
                </a:cubicBezTo>
                <a:lnTo>
                  <a:pt x="63585" y="520755"/>
                </a:lnTo>
                <a:lnTo>
                  <a:pt x="59721" y="520755"/>
                </a:lnTo>
                <a:cubicBezTo>
                  <a:pt x="49766" y="520755"/>
                  <a:pt x="41669" y="512658"/>
                  <a:pt x="41669" y="502703"/>
                </a:cubicBezTo>
                <a:lnTo>
                  <a:pt x="41669" y="458949"/>
                </a:lnTo>
                <a:cubicBezTo>
                  <a:pt x="41669" y="448994"/>
                  <a:pt x="49766" y="440897"/>
                  <a:pt x="59721" y="440897"/>
                </a:cubicBezTo>
                <a:lnTo>
                  <a:pt x="63585" y="440897"/>
                </a:lnTo>
                <a:lnTo>
                  <a:pt x="63585" y="231010"/>
                </a:lnTo>
                <a:lnTo>
                  <a:pt x="59721" y="231010"/>
                </a:lnTo>
                <a:cubicBezTo>
                  <a:pt x="49766" y="231010"/>
                  <a:pt x="41669" y="222912"/>
                  <a:pt x="41669" y="212957"/>
                </a:cubicBezTo>
                <a:lnTo>
                  <a:pt x="41669" y="169202"/>
                </a:lnTo>
                <a:cubicBezTo>
                  <a:pt x="41669" y="159247"/>
                  <a:pt x="49766" y="151150"/>
                  <a:pt x="59721" y="151150"/>
                </a:cubicBezTo>
                <a:lnTo>
                  <a:pt x="63585" y="151150"/>
                </a:lnTo>
                <a:lnTo>
                  <a:pt x="63585" y="97121"/>
                </a:lnTo>
                <a:cubicBezTo>
                  <a:pt x="63585" y="78808"/>
                  <a:pt x="78483" y="63910"/>
                  <a:pt x="96797" y="63910"/>
                </a:cubicBezTo>
                <a:close/>
                <a:moveTo>
                  <a:pt x="36928" y="0"/>
                </a:moveTo>
                <a:lnTo>
                  <a:pt x="634978" y="0"/>
                </a:lnTo>
                <a:cubicBezTo>
                  <a:pt x="655341" y="0"/>
                  <a:pt x="671908" y="16566"/>
                  <a:pt x="671908" y="36927"/>
                </a:cubicBezTo>
                <a:lnTo>
                  <a:pt x="671908" y="634977"/>
                </a:lnTo>
                <a:cubicBezTo>
                  <a:pt x="671908" y="655339"/>
                  <a:pt x="655342" y="671905"/>
                  <a:pt x="634980" y="671905"/>
                </a:cubicBezTo>
                <a:lnTo>
                  <a:pt x="614959" y="671905"/>
                </a:lnTo>
                <a:lnTo>
                  <a:pt x="610415" y="699562"/>
                </a:lnTo>
                <a:cubicBezTo>
                  <a:pt x="608895" y="711232"/>
                  <a:pt x="598933" y="720000"/>
                  <a:pt x="587138" y="720000"/>
                </a:cubicBezTo>
                <a:lnTo>
                  <a:pt x="545685" y="720000"/>
                </a:lnTo>
                <a:cubicBezTo>
                  <a:pt x="533890" y="720000"/>
                  <a:pt x="523929" y="711232"/>
                  <a:pt x="522408" y="699562"/>
                </a:cubicBezTo>
                <a:lnTo>
                  <a:pt x="517864" y="671905"/>
                </a:lnTo>
                <a:lnTo>
                  <a:pt x="154043" y="671905"/>
                </a:lnTo>
                <a:lnTo>
                  <a:pt x="149500" y="699562"/>
                </a:lnTo>
                <a:cubicBezTo>
                  <a:pt x="147980" y="711232"/>
                  <a:pt x="138018" y="720000"/>
                  <a:pt x="126222" y="720000"/>
                </a:cubicBezTo>
                <a:lnTo>
                  <a:pt x="84770" y="720000"/>
                </a:lnTo>
                <a:cubicBezTo>
                  <a:pt x="72973" y="720000"/>
                  <a:pt x="63013" y="711232"/>
                  <a:pt x="61494" y="699562"/>
                </a:cubicBezTo>
                <a:lnTo>
                  <a:pt x="56950" y="671905"/>
                </a:lnTo>
                <a:lnTo>
                  <a:pt x="36930" y="671905"/>
                </a:lnTo>
                <a:cubicBezTo>
                  <a:pt x="16567" y="671905"/>
                  <a:pt x="1" y="655339"/>
                  <a:pt x="1" y="634977"/>
                </a:cubicBezTo>
                <a:lnTo>
                  <a:pt x="1" y="597679"/>
                </a:lnTo>
                <a:cubicBezTo>
                  <a:pt x="1" y="591981"/>
                  <a:pt x="4621" y="587361"/>
                  <a:pt x="10319" y="587361"/>
                </a:cubicBezTo>
                <a:cubicBezTo>
                  <a:pt x="16017" y="587361"/>
                  <a:pt x="20637" y="591979"/>
                  <a:pt x="20637" y="597679"/>
                </a:cubicBezTo>
                <a:lnTo>
                  <a:pt x="20637" y="634977"/>
                </a:lnTo>
                <a:cubicBezTo>
                  <a:pt x="20637" y="643960"/>
                  <a:pt x="27945" y="651268"/>
                  <a:pt x="36928" y="651268"/>
                </a:cubicBezTo>
                <a:lnTo>
                  <a:pt x="634977" y="651268"/>
                </a:lnTo>
                <a:cubicBezTo>
                  <a:pt x="643960" y="651268"/>
                  <a:pt x="651268" y="643960"/>
                  <a:pt x="651268" y="634977"/>
                </a:cubicBezTo>
                <a:lnTo>
                  <a:pt x="651268" y="36927"/>
                </a:lnTo>
                <a:cubicBezTo>
                  <a:pt x="651268" y="27944"/>
                  <a:pt x="643960" y="20637"/>
                  <a:pt x="634977" y="20637"/>
                </a:cubicBezTo>
                <a:lnTo>
                  <a:pt x="36927" y="20637"/>
                </a:lnTo>
                <a:cubicBezTo>
                  <a:pt x="27944" y="20637"/>
                  <a:pt x="20635" y="27944"/>
                  <a:pt x="20635" y="36927"/>
                </a:cubicBezTo>
                <a:lnTo>
                  <a:pt x="20635" y="531284"/>
                </a:lnTo>
                <a:cubicBezTo>
                  <a:pt x="20635" y="536982"/>
                  <a:pt x="16016" y="541602"/>
                  <a:pt x="10318" y="541602"/>
                </a:cubicBezTo>
                <a:cubicBezTo>
                  <a:pt x="4620" y="541602"/>
                  <a:pt x="0" y="536984"/>
                  <a:pt x="0" y="531284"/>
                </a:cubicBezTo>
                <a:lnTo>
                  <a:pt x="0" y="36927"/>
                </a:lnTo>
                <a:cubicBezTo>
                  <a:pt x="0" y="16566"/>
                  <a:pt x="16566" y="0"/>
                  <a:pt x="36928" y="0"/>
                </a:cubicBezTo>
                <a:close/>
              </a:path>
            </a:pathLst>
          </a:custGeom>
          <a:ln/>
        </p:spPr>
        <p:style>
          <a:lnRef idx="2">
            <a:schemeClr val="accent3"/>
          </a:lnRef>
          <a:fillRef idx="1">
            <a:schemeClr val="lt1"/>
          </a:fillRef>
          <a:effectRef idx="0">
            <a:schemeClr val="accent3"/>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11" name="Полилиния 86">
            <a:extLst>
              <a:ext uri="{FF2B5EF4-FFF2-40B4-BE49-F238E27FC236}">
                <a16:creationId xmlns:a16="http://schemas.microsoft.com/office/drawing/2014/main" id="{06CC21D1-4F13-4B71-B2B2-9114B004D828}"/>
              </a:ext>
            </a:extLst>
          </p:cNvPr>
          <p:cNvSpPr>
            <a:spLocks noChangeAspect="1"/>
          </p:cNvSpPr>
          <p:nvPr/>
        </p:nvSpPr>
        <p:spPr>
          <a:xfrm>
            <a:off x="1490174" y="3627444"/>
            <a:ext cx="584688" cy="759797"/>
          </a:xfrm>
          <a:custGeom>
            <a:avLst/>
            <a:gdLst>
              <a:gd name="connsiteX0" fmla="*/ 2160270 w 3752850"/>
              <a:gd name="connsiteY0" fmla="*/ 3095625 h 4876800"/>
              <a:gd name="connsiteX1" fmla="*/ 2022157 w 3752850"/>
              <a:gd name="connsiteY1" fmla="*/ 3233737 h 4876800"/>
              <a:gd name="connsiteX2" fmla="*/ 2080260 w 3752850"/>
              <a:gd name="connsiteY2" fmla="*/ 3346132 h 4876800"/>
              <a:gd name="connsiteX3" fmla="*/ 2110740 w 3752850"/>
              <a:gd name="connsiteY3" fmla="*/ 3404235 h 4876800"/>
              <a:gd name="connsiteX4" fmla="*/ 2110740 w 3752850"/>
              <a:gd name="connsiteY4" fmla="*/ 3588067 h 4876800"/>
              <a:gd name="connsiteX5" fmla="*/ 2160270 w 3752850"/>
              <a:gd name="connsiteY5" fmla="*/ 3637597 h 4876800"/>
              <a:gd name="connsiteX6" fmla="*/ 2209800 w 3752850"/>
              <a:gd name="connsiteY6" fmla="*/ 3588067 h 4876800"/>
              <a:gd name="connsiteX7" fmla="*/ 2209800 w 3752850"/>
              <a:gd name="connsiteY7" fmla="*/ 3404235 h 4876800"/>
              <a:gd name="connsiteX8" fmla="*/ 2240280 w 3752850"/>
              <a:gd name="connsiteY8" fmla="*/ 3346132 h 4876800"/>
              <a:gd name="connsiteX9" fmla="*/ 2298382 w 3752850"/>
              <a:gd name="connsiteY9" fmla="*/ 3233737 h 4876800"/>
              <a:gd name="connsiteX10" fmla="*/ 2160270 w 3752850"/>
              <a:gd name="connsiteY10" fmla="*/ 3095625 h 4876800"/>
              <a:gd name="connsiteX11" fmla="*/ 2160270 w 3752850"/>
              <a:gd name="connsiteY11" fmla="*/ 2951797 h 4876800"/>
              <a:gd name="connsiteX12" fmla="*/ 2441257 w 3752850"/>
              <a:gd name="connsiteY12" fmla="*/ 3232785 h 4876800"/>
              <a:gd name="connsiteX13" fmla="*/ 2352675 w 3752850"/>
              <a:gd name="connsiteY13" fmla="*/ 3437572 h 4876800"/>
              <a:gd name="connsiteX14" fmla="*/ 2352675 w 3752850"/>
              <a:gd name="connsiteY14" fmla="*/ 3588067 h 4876800"/>
              <a:gd name="connsiteX15" fmla="*/ 2160270 w 3752850"/>
              <a:gd name="connsiteY15" fmla="*/ 3780472 h 4876800"/>
              <a:gd name="connsiteX16" fmla="*/ 1967865 w 3752850"/>
              <a:gd name="connsiteY16" fmla="*/ 3588067 h 4876800"/>
              <a:gd name="connsiteX17" fmla="*/ 1967865 w 3752850"/>
              <a:gd name="connsiteY17" fmla="*/ 3437572 h 4876800"/>
              <a:gd name="connsiteX18" fmla="*/ 1879282 w 3752850"/>
              <a:gd name="connsiteY18" fmla="*/ 3232785 h 4876800"/>
              <a:gd name="connsiteX19" fmla="*/ 2160270 w 3752850"/>
              <a:gd name="connsiteY19" fmla="*/ 2951797 h 4876800"/>
              <a:gd name="connsiteX20" fmla="*/ 882968 w 3752850"/>
              <a:gd name="connsiteY20" fmla="*/ 0 h 4876800"/>
              <a:gd name="connsiteX21" fmla="*/ 1765935 w 3752850"/>
              <a:gd name="connsiteY21" fmla="*/ 882968 h 4876800"/>
              <a:gd name="connsiteX22" fmla="*/ 1765935 w 3752850"/>
              <a:gd name="connsiteY22" fmla="*/ 1155383 h 4876800"/>
              <a:gd name="connsiteX23" fmla="*/ 1694498 w 3752850"/>
              <a:gd name="connsiteY23" fmla="*/ 1226820 h 4876800"/>
              <a:gd name="connsiteX24" fmla="*/ 1623060 w 3752850"/>
              <a:gd name="connsiteY24" fmla="*/ 1155383 h 4876800"/>
              <a:gd name="connsiteX25" fmla="*/ 1623060 w 3752850"/>
              <a:gd name="connsiteY25" fmla="*/ 882968 h 4876800"/>
              <a:gd name="connsiteX26" fmla="*/ 882968 w 3752850"/>
              <a:gd name="connsiteY26" fmla="*/ 142875 h 4876800"/>
              <a:gd name="connsiteX27" fmla="*/ 142875 w 3752850"/>
              <a:gd name="connsiteY27" fmla="*/ 882968 h 4876800"/>
              <a:gd name="connsiteX28" fmla="*/ 142875 w 3752850"/>
              <a:gd name="connsiteY28" fmla="*/ 1474470 h 4876800"/>
              <a:gd name="connsiteX29" fmla="*/ 335280 w 3752850"/>
              <a:gd name="connsiteY29" fmla="*/ 1474470 h 4876800"/>
              <a:gd name="connsiteX30" fmla="*/ 335280 w 3752850"/>
              <a:gd name="connsiteY30" fmla="*/ 864870 h 4876800"/>
              <a:gd name="connsiteX31" fmla="*/ 883920 w 3752850"/>
              <a:gd name="connsiteY31" fmla="*/ 318135 h 4876800"/>
              <a:gd name="connsiteX32" fmla="*/ 1430655 w 3752850"/>
              <a:gd name="connsiteY32" fmla="*/ 864870 h 4876800"/>
              <a:gd name="connsiteX33" fmla="*/ 1430655 w 3752850"/>
              <a:gd name="connsiteY33" fmla="*/ 1989773 h 4876800"/>
              <a:gd name="connsiteX34" fmla="*/ 1623060 w 3752850"/>
              <a:gd name="connsiteY34" fmla="*/ 1989773 h 4876800"/>
              <a:gd name="connsiteX35" fmla="*/ 1623060 w 3752850"/>
              <a:gd name="connsiteY35" fmla="*/ 1469708 h 4876800"/>
              <a:gd name="connsiteX36" fmla="*/ 1694498 w 3752850"/>
              <a:gd name="connsiteY36" fmla="*/ 1398270 h 4876800"/>
              <a:gd name="connsiteX37" fmla="*/ 1765935 w 3752850"/>
              <a:gd name="connsiteY37" fmla="*/ 1469708 h 4876800"/>
              <a:gd name="connsiteX38" fmla="*/ 1765935 w 3752850"/>
              <a:gd name="connsiteY38" fmla="*/ 1989773 h 4876800"/>
              <a:gd name="connsiteX39" fmla="*/ 3442335 w 3752850"/>
              <a:gd name="connsiteY39" fmla="*/ 1989773 h 4876800"/>
              <a:gd name="connsiteX40" fmla="*/ 3752850 w 3752850"/>
              <a:gd name="connsiteY40" fmla="*/ 2300288 h 4876800"/>
              <a:gd name="connsiteX41" fmla="*/ 3752850 w 3752850"/>
              <a:gd name="connsiteY41" fmla="*/ 4566285 h 4876800"/>
              <a:gd name="connsiteX42" fmla="*/ 3442335 w 3752850"/>
              <a:gd name="connsiteY42" fmla="*/ 4876800 h 4876800"/>
              <a:gd name="connsiteX43" fmla="*/ 878205 w 3752850"/>
              <a:gd name="connsiteY43" fmla="*/ 4876800 h 4876800"/>
              <a:gd name="connsiteX44" fmla="*/ 567690 w 3752850"/>
              <a:gd name="connsiteY44" fmla="*/ 4566285 h 4876800"/>
              <a:gd name="connsiteX45" fmla="*/ 567690 w 3752850"/>
              <a:gd name="connsiteY45" fmla="*/ 4314825 h 4876800"/>
              <a:gd name="connsiteX46" fmla="*/ 639128 w 3752850"/>
              <a:gd name="connsiteY46" fmla="*/ 4243388 h 4876800"/>
              <a:gd name="connsiteX47" fmla="*/ 710565 w 3752850"/>
              <a:gd name="connsiteY47" fmla="*/ 4314825 h 4876800"/>
              <a:gd name="connsiteX48" fmla="*/ 710565 w 3752850"/>
              <a:gd name="connsiteY48" fmla="*/ 4565333 h 4876800"/>
              <a:gd name="connsiteX49" fmla="*/ 878205 w 3752850"/>
              <a:gd name="connsiteY49" fmla="*/ 4732973 h 4876800"/>
              <a:gd name="connsiteX50" fmla="*/ 3441383 w 3752850"/>
              <a:gd name="connsiteY50" fmla="*/ 4732973 h 4876800"/>
              <a:gd name="connsiteX51" fmla="*/ 3609023 w 3752850"/>
              <a:gd name="connsiteY51" fmla="*/ 4565333 h 4876800"/>
              <a:gd name="connsiteX52" fmla="*/ 3609023 w 3752850"/>
              <a:gd name="connsiteY52" fmla="*/ 2300288 h 4876800"/>
              <a:gd name="connsiteX53" fmla="*/ 3441383 w 3752850"/>
              <a:gd name="connsiteY53" fmla="*/ 2132648 h 4876800"/>
              <a:gd name="connsiteX54" fmla="*/ 1693545 w 3752850"/>
              <a:gd name="connsiteY54" fmla="*/ 2132648 h 4876800"/>
              <a:gd name="connsiteX55" fmla="*/ 1357313 w 3752850"/>
              <a:gd name="connsiteY55" fmla="*/ 2132648 h 4876800"/>
              <a:gd name="connsiteX56" fmla="*/ 877253 w 3752850"/>
              <a:gd name="connsiteY56" fmla="*/ 2132648 h 4876800"/>
              <a:gd name="connsiteX57" fmla="*/ 709613 w 3752850"/>
              <a:gd name="connsiteY57" fmla="*/ 2300288 h 4876800"/>
              <a:gd name="connsiteX58" fmla="*/ 709613 w 3752850"/>
              <a:gd name="connsiteY58" fmla="*/ 4015740 h 4876800"/>
              <a:gd name="connsiteX59" fmla="*/ 638175 w 3752850"/>
              <a:gd name="connsiteY59" fmla="*/ 4087178 h 4876800"/>
              <a:gd name="connsiteX60" fmla="*/ 566738 w 3752850"/>
              <a:gd name="connsiteY60" fmla="*/ 4015740 h 4876800"/>
              <a:gd name="connsiteX61" fmla="*/ 566738 w 3752850"/>
              <a:gd name="connsiteY61" fmla="*/ 2300288 h 4876800"/>
              <a:gd name="connsiteX62" fmla="*/ 877253 w 3752850"/>
              <a:gd name="connsiteY62" fmla="*/ 1989773 h 4876800"/>
              <a:gd name="connsiteX63" fmla="*/ 1285875 w 3752850"/>
              <a:gd name="connsiteY63" fmla="*/ 1989773 h 4876800"/>
              <a:gd name="connsiteX64" fmla="*/ 1285875 w 3752850"/>
              <a:gd name="connsiteY64" fmla="*/ 864870 h 4876800"/>
              <a:gd name="connsiteX65" fmla="*/ 882015 w 3752850"/>
              <a:gd name="connsiteY65" fmla="*/ 461010 h 4876800"/>
              <a:gd name="connsiteX66" fmla="*/ 478155 w 3752850"/>
              <a:gd name="connsiteY66" fmla="*/ 864870 h 4876800"/>
              <a:gd name="connsiteX67" fmla="*/ 478155 w 3752850"/>
              <a:gd name="connsiteY67" fmla="*/ 1498283 h 4876800"/>
              <a:gd name="connsiteX68" fmla="*/ 359092 w 3752850"/>
              <a:gd name="connsiteY68" fmla="*/ 1617345 h 4876800"/>
              <a:gd name="connsiteX69" fmla="*/ 119063 w 3752850"/>
              <a:gd name="connsiteY69" fmla="*/ 1617345 h 4876800"/>
              <a:gd name="connsiteX70" fmla="*/ 0 w 3752850"/>
              <a:gd name="connsiteY70" fmla="*/ 1498283 h 4876800"/>
              <a:gd name="connsiteX71" fmla="*/ 0 w 3752850"/>
              <a:gd name="connsiteY71" fmla="*/ 882968 h 4876800"/>
              <a:gd name="connsiteX72" fmla="*/ 882968 w 3752850"/>
              <a:gd name="connsiteY72" fmla="*/ 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752850" h="4876800">
                <a:moveTo>
                  <a:pt x="2160270" y="3095625"/>
                </a:moveTo>
                <a:cubicBezTo>
                  <a:pt x="2084070" y="3095625"/>
                  <a:pt x="2022157" y="3157537"/>
                  <a:pt x="2022157" y="3233737"/>
                </a:cubicBezTo>
                <a:cubicBezTo>
                  <a:pt x="2022157" y="3277552"/>
                  <a:pt x="2044065" y="3320415"/>
                  <a:pt x="2080260" y="3346132"/>
                </a:cubicBezTo>
                <a:cubicBezTo>
                  <a:pt x="2099310" y="3359467"/>
                  <a:pt x="2110740" y="3381375"/>
                  <a:pt x="2110740" y="3404235"/>
                </a:cubicBezTo>
                <a:lnTo>
                  <a:pt x="2110740" y="3588067"/>
                </a:lnTo>
                <a:cubicBezTo>
                  <a:pt x="2110740" y="3614737"/>
                  <a:pt x="2133600" y="3637597"/>
                  <a:pt x="2160270" y="3637597"/>
                </a:cubicBezTo>
                <a:cubicBezTo>
                  <a:pt x="2186940" y="3637597"/>
                  <a:pt x="2209800" y="3614737"/>
                  <a:pt x="2209800" y="3588067"/>
                </a:cubicBezTo>
                <a:lnTo>
                  <a:pt x="2209800" y="3404235"/>
                </a:lnTo>
                <a:cubicBezTo>
                  <a:pt x="2209800" y="3381375"/>
                  <a:pt x="2221230" y="3359467"/>
                  <a:pt x="2240280" y="3346132"/>
                </a:cubicBezTo>
                <a:cubicBezTo>
                  <a:pt x="2276475" y="3320415"/>
                  <a:pt x="2298382" y="3277552"/>
                  <a:pt x="2298382" y="3233737"/>
                </a:cubicBezTo>
                <a:cubicBezTo>
                  <a:pt x="2298382" y="3157537"/>
                  <a:pt x="2236470" y="3095625"/>
                  <a:pt x="2160270" y="3095625"/>
                </a:cubicBezTo>
                <a:close/>
                <a:moveTo>
                  <a:pt x="2160270" y="2951797"/>
                </a:moveTo>
                <a:cubicBezTo>
                  <a:pt x="2315527" y="2951797"/>
                  <a:pt x="2441257" y="3078480"/>
                  <a:pt x="2441257" y="3232785"/>
                </a:cubicBezTo>
                <a:cubicBezTo>
                  <a:pt x="2441257" y="3310890"/>
                  <a:pt x="2408872" y="3385185"/>
                  <a:pt x="2352675" y="3437572"/>
                </a:cubicBezTo>
                <a:lnTo>
                  <a:pt x="2352675" y="3588067"/>
                </a:lnTo>
                <a:cubicBezTo>
                  <a:pt x="2352675" y="3693794"/>
                  <a:pt x="2265997" y="3780472"/>
                  <a:pt x="2160270" y="3780472"/>
                </a:cubicBezTo>
                <a:cubicBezTo>
                  <a:pt x="2054542" y="3780472"/>
                  <a:pt x="1967865" y="3694747"/>
                  <a:pt x="1967865" y="3588067"/>
                </a:cubicBezTo>
                <a:lnTo>
                  <a:pt x="1967865" y="3437572"/>
                </a:lnTo>
                <a:cubicBezTo>
                  <a:pt x="1911667" y="3384232"/>
                  <a:pt x="1879282" y="3310890"/>
                  <a:pt x="1879282" y="3232785"/>
                </a:cubicBezTo>
                <a:cubicBezTo>
                  <a:pt x="1879282" y="3077527"/>
                  <a:pt x="2005012" y="2951797"/>
                  <a:pt x="2160270" y="2951797"/>
                </a:cubicBezTo>
                <a:close/>
                <a:moveTo>
                  <a:pt x="882968" y="0"/>
                </a:moveTo>
                <a:cubicBezTo>
                  <a:pt x="1369695" y="0"/>
                  <a:pt x="1765935" y="396240"/>
                  <a:pt x="1765935" y="882968"/>
                </a:cubicBezTo>
                <a:lnTo>
                  <a:pt x="1765935" y="1155383"/>
                </a:lnTo>
                <a:cubicBezTo>
                  <a:pt x="1765935" y="1194435"/>
                  <a:pt x="1733550" y="1226820"/>
                  <a:pt x="1694498" y="1226820"/>
                </a:cubicBezTo>
                <a:cubicBezTo>
                  <a:pt x="1655445" y="1226820"/>
                  <a:pt x="1623060" y="1194435"/>
                  <a:pt x="1623060" y="1155383"/>
                </a:cubicBezTo>
                <a:lnTo>
                  <a:pt x="1623060" y="882968"/>
                </a:lnTo>
                <a:cubicBezTo>
                  <a:pt x="1623060" y="475298"/>
                  <a:pt x="1291590" y="142875"/>
                  <a:pt x="882968" y="142875"/>
                </a:cubicBezTo>
                <a:cubicBezTo>
                  <a:pt x="474345" y="142875"/>
                  <a:pt x="142875" y="475298"/>
                  <a:pt x="142875" y="882968"/>
                </a:cubicBezTo>
                <a:lnTo>
                  <a:pt x="142875" y="1474470"/>
                </a:lnTo>
                <a:lnTo>
                  <a:pt x="335280" y="1474470"/>
                </a:lnTo>
                <a:lnTo>
                  <a:pt x="335280" y="864870"/>
                </a:lnTo>
                <a:cubicBezTo>
                  <a:pt x="335280" y="562928"/>
                  <a:pt x="582930" y="318135"/>
                  <a:pt x="883920" y="318135"/>
                </a:cubicBezTo>
                <a:cubicBezTo>
                  <a:pt x="1184910" y="318135"/>
                  <a:pt x="1430655" y="562928"/>
                  <a:pt x="1430655" y="864870"/>
                </a:cubicBezTo>
                <a:lnTo>
                  <a:pt x="1430655" y="1989773"/>
                </a:lnTo>
                <a:lnTo>
                  <a:pt x="1623060" y="1989773"/>
                </a:lnTo>
                <a:lnTo>
                  <a:pt x="1623060" y="1469708"/>
                </a:lnTo>
                <a:cubicBezTo>
                  <a:pt x="1623060" y="1430655"/>
                  <a:pt x="1655445" y="1398270"/>
                  <a:pt x="1694498" y="1398270"/>
                </a:cubicBezTo>
                <a:cubicBezTo>
                  <a:pt x="1733550" y="1398270"/>
                  <a:pt x="1765935" y="1430655"/>
                  <a:pt x="1765935" y="1469708"/>
                </a:cubicBezTo>
                <a:lnTo>
                  <a:pt x="1765935" y="1989773"/>
                </a:lnTo>
                <a:lnTo>
                  <a:pt x="3442335" y="1989773"/>
                </a:lnTo>
                <a:cubicBezTo>
                  <a:pt x="3613785" y="1989773"/>
                  <a:pt x="3752850" y="2128838"/>
                  <a:pt x="3752850" y="2300288"/>
                </a:cubicBezTo>
                <a:lnTo>
                  <a:pt x="3752850" y="4566285"/>
                </a:lnTo>
                <a:cubicBezTo>
                  <a:pt x="3752850" y="4737735"/>
                  <a:pt x="3613785" y="4876800"/>
                  <a:pt x="3442335" y="4876800"/>
                </a:cubicBezTo>
                <a:lnTo>
                  <a:pt x="878205" y="4876800"/>
                </a:lnTo>
                <a:cubicBezTo>
                  <a:pt x="706755" y="4876800"/>
                  <a:pt x="567690" y="4737735"/>
                  <a:pt x="567690" y="4566285"/>
                </a:cubicBezTo>
                <a:lnTo>
                  <a:pt x="567690" y="4314825"/>
                </a:lnTo>
                <a:cubicBezTo>
                  <a:pt x="567690" y="4275773"/>
                  <a:pt x="600075" y="4243388"/>
                  <a:pt x="639128" y="4243388"/>
                </a:cubicBezTo>
                <a:cubicBezTo>
                  <a:pt x="678180" y="4243388"/>
                  <a:pt x="710565" y="4275773"/>
                  <a:pt x="710565" y="4314825"/>
                </a:cubicBezTo>
                <a:lnTo>
                  <a:pt x="710565" y="4565333"/>
                </a:lnTo>
                <a:cubicBezTo>
                  <a:pt x="710565" y="4657725"/>
                  <a:pt x="785813" y="4732973"/>
                  <a:pt x="878205" y="4732973"/>
                </a:cubicBezTo>
                <a:lnTo>
                  <a:pt x="3441383" y="4732973"/>
                </a:lnTo>
                <a:cubicBezTo>
                  <a:pt x="3533775" y="4732973"/>
                  <a:pt x="3609023" y="4657725"/>
                  <a:pt x="3609023" y="4565333"/>
                </a:cubicBezTo>
                <a:lnTo>
                  <a:pt x="3609023" y="2300288"/>
                </a:lnTo>
                <a:cubicBezTo>
                  <a:pt x="3609023" y="2207895"/>
                  <a:pt x="3533775" y="2132648"/>
                  <a:pt x="3441383" y="2132648"/>
                </a:cubicBezTo>
                <a:lnTo>
                  <a:pt x="1693545" y="2132648"/>
                </a:lnTo>
                <a:lnTo>
                  <a:pt x="1357313" y="2132648"/>
                </a:lnTo>
                <a:lnTo>
                  <a:pt x="877253" y="2132648"/>
                </a:lnTo>
                <a:cubicBezTo>
                  <a:pt x="784860" y="2132648"/>
                  <a:pt x="709613" y="2207895"/>
                  <a:pt x="709613" y="2300288"/>
                </a:cubicBezTo>
                <a:lnTo>
                  <a:pt x="709613" y="4015740"/>
                </a:lnTo>
                <a:cubicBezTo>
                  <a:pt x="709613" y="4054793"/>
                  <a:pt x="677228" y="4087178"/>
                  <a:pt x="638175" y="4087178"/>
                </a:cubicBezTo>
                <a:cubicBezTo>
                  <a:pt x="599123" y="4087178"/>
                  <a:pt x="566738" y="4054793"/>
                  <a:pt x="566738" y="4015740"/>
                </a:cubicBezTo>
                <a:lnTo>
                  <a:pt x="566738" y="2300288"/>
                </a:lnTo>
                <a:cubicBezTo>
                  <a:pt x="566738" y="2128838"/>
                  <a:pt x="705803" y="1989773"/>
                  <a:pt x="877253" y="1989773"/>
                </a:cubicBezTo>
                <a:lnTo>
                  <a:pt x="1285875" y="1989773"/>
                </a:lnTo>
                <a:lnTo>
                  <a:pt x="1285875" y="864870"/>
                </a:lnTo>
                <a:cubicBezTo>
                  <a:pt x="1285875" y="641985"/>
                  <a:pt x="1104900" y="461010"/>
                  <a:pt x="882015" y="461010"/>
                </a:cubicBezTo>
                <a:cubicBezTo>
                  <a:pt x="659130" y="461010"/>
                  <a:pt x="478155" y="641985"/>
                  <a:pt x="478155" y="864870"/>
                </a:cubicBezTo>
                <a:lnTo>
                  <a:pt x="478155" y="1498283"/>
                </a:lnTo>
                <a:cubicBezTo>
                  <a:pt x="478155" y="1564005"/>
                  <a:pt x="424815" y="1617345"/>
                  <a:pt x="359092" y="1617345"/>
                </a:cubicBezTo>
                <a:lnTo>
                  <a:pt x="119063" y="1617345"/>
                </a:lnTo>
                <a:cubicBezTo>
                  <a:pt x="53340" y="1617345"/>
                  <a:pt x="0" y="1564005"/>
                  <a:pt x="0" y="1498283"/>
                </a:cubicBezTo>
                <a:lnTo>
                  <a:pt x="0" y="882968"/>
                </a:lnTo>
                <a:cubicBezTo>
                  <a:pt x="0" y="396240"/>
                  <a:pt x="396240" y="0"/>
                  <a:pt x="882968" y="0"/>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p>
            <a:endParaRPr lang="ru-RU"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143029268"/>
      </p:ext>
    </p:extLst>
  </p:cSld>
  <p:clrMapOvr>
    <a:masterClrMapping/>
  </p:clrMapOvr>
  <p:transition spd="slow">
    <p:fade thruBlk="1"/>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Autofit/>
          </a:bodyPr>
          <a:lstStyle/>
          <a:p>
            <a:pPr algn="ctr"/>
            <a:r>
              <a:rPr lang="ru-RU" sz="4000" dirty="0"/>
              <a:t>Можно ли заменить товары при поставке</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1112503" y="1940890"/>
            <a:ext cx="10624672"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600"/>
              </a:spcAft>
              <a:buNone/>
            </a:pPr>
            <a:r>
              <a:rPr lang="ru-RU" sz="1800" b="1" dirty="0"/>
              <a:t>Нет, нельзя заменить радиоэлектронную продукцию на аналогичную не из ЕАЭС.</a:t>
            </a:r>
          </a:p>
        </p:txBody>
      </p:sp>
      <p:sp>
        <p:nvSpPr>
          <p:cNvPr id="6" name="Полилиния 4">
            <a:extLst>
              <a:ext uri="{FF2B5EF4-FFF2-40B4-BE49-F238E27FC236}">
                <a16:creationId xmlns:a16="http://schemas.microsoft.com/office/drawing/2014/main" id="{76B9A865-AAAC-49EB-B9E3-72263C0B8EF5}"/>
              </a:ext>
            </a:extLst>
          </p:cNvPr>
          <p:cNvSpPr>
            <a:spLocks noChangeAspect="1"/>
          </p:cNvSpPr>
          <p:nvPr/>
        </p:nvSpPr>
        <p:spPr>
          <a:xfrm>
            <a:off x="633234" y="251916"/>
            <a:ext cx="720000" cy="719934"/>
          </a:xfrm>
          <a:custGeom>
            <a:avLst/>
            <a:gdLst>
              <a:gd name="connsiteX0" fmla="*/ 520911 w 720000"/>
              <a:gd name="connsiteY0" fmla="*/ 543829 h 719934"/>
              <a:gd name="connsiteX1" fmla="*/ 500668 w 720000"/>
              <a:gd name="connsiteY1" fmla="*/ 631703 h 719934"/>
              <a:gd name="connsiteX2" fmla="*/ 532783 w 720000"/>
              <a:gd name="connsiteY2" fmla="*/ 661096 h 719934"/>
              <a:gd name="connsiteX3" fmla="*/ 564896 w 720000"/>
              <a:gd name="connsiteY3" fmla="*/ 631703 h 719934"/>
              <a:gd name="connsiteX4" fmla="*/ 544652 w 720000"/>
              <a:gd name="connsiteY4" fmla="*/ 543829 h 719934"/>
              <a:gd name="connsiteX5" fmla="*/ 530434 w 720000"/>
              <a:gd name="connsiteY5" fmla="*/ 493908 h 719934"/>
              <a:gd name="connsiteX6" fmla="*/ 526737 w 720000"/>
              <a:gd name="connsiteY6" fmla="*/ 494039 h 719934"/>
              <a:gd name="connsiteX7" fmla="*/ 525446 w 720000"/>
              <a:gd name="connsiteY7" fmla="*/ 494107 h 719934"/>
              <a:gd name="connsiteX8" fmla="*/ 520058 w 720000"/>
              <a:gd name="connsiteY8" fmla="*/ 494524 h 719934"/>
              <a:gd name="connsiteX9" fmla="*/ 517917 w 720000"/>
              <a:gd name="connsiteY9" fmla="*/ 494741 h 719934"/>
              <a:gd name="connsiteX10" fmla="*/ 513895 w 720000"/>
              <a:gd name="connsiteY10" fmla="*/ 495223 h 719934"/>
              <a:gd name="connsiteX11" fmla="*/ 509973 w 720000"/>
              <a:gd name="connsiteY11" fmla="*/ 495790 h 719934"/>
              <a:gd name="connsiteX12" fmla="*/ 508237 w 720000"/>
              <a:gd name="connsiteY12" fmla="*/ 496071 h 719934"/>
              <a:gd name="connsiteX13" fmla="*/ 505487 w 720000"/>
              <a:gd name="connsiteY13" fmla="*/ 496551 h 719934"/>
              <a:gd name="connsiteX14" fmla="*/ 518945 w 720000"/>
              <a:gd name="connsiteY14" fmla="*/ 522700 h 719934"/>
              <a:gd name="connsiteX15" fmla="*/ 546615 w 720000"/>
              <a:gd name="connsiteY15" fmla="*/ 522700 h 719934"/>
              <a:gd name="connsiteX16" fmla="*/ 560075 w 720000"/>
              <a:gd name="connsiteY16" fmla="*/ 496548 h 719934"/>
              <a:gd name="connsiteX17" fmla="*/ 557340 w 720000"/>
              <a:gd name="connsiteY17" fmla="*/ 496071 h 719934"/>
              <a:gd name="connsiteX18" fmla="*/ 555577 w 720000"/>
              <a:gd name="connsiteY18" fmla="*/ 495787 h 719934"/>
              <a:gd name="connsiteX19" fmla="*/ 551679 w 720000"/>
              <a:gd name="connsiteY19" fmla="*/ 495223 h 719934"/>
              <a:gd name="connsiteX20" fmla="*/ 547644 w 720000"/>
              <a:gd name="connsiteY20" fmla="*/ 494739 h 719934"/>
              <a:gd name="connsiteX21" fmla="*/ 545507 w 720000"/>
              <a:gd name="connsiteY21" fmla="*/ 494524 h 719934"/>
              <a:gd name="connsiteX22" fmla="*/ 540116 w 720000"/>
              <a:gd name="connsiteY22" fmla="*/ 494107 h 719934"/>
              <a:gd name="connsiteX23" fmla="*/ 538825 w 720000"/>
              <a:gd name="connsiteY23" fmla="*/ 494039 h 719934"/>
              <a:gd name="connsiteX24" fmla="*/ 535128 w 720000"/>
              <a:gd name="connsiteY24" fmla="*/ 493908 h 719934"/>
              <a:gd name="connsiteX25" fmla="*/ 532781 w 720000"/>
              <a:gd name="connsiteY25" fmla="*/ 493967 h 719934"/>
              <a:gd name="connsiteX26" fmla="*/ 530434 w 720000"/>
              <a:gd name="connsiteY26" fmla="*/ 493908 h 719934"/>
              <a:gd name="connsiteX27" fmla="*/ 458710 w 720000"/>
              <a:gd name="connsiteY27" fmla="*/ 458350 h 719934"/>
              <a:gd name="connsiteX28" fmla="*/ 458710 w 720000"/>
              <a:gd name="connsiteY28" fmla="*/ 488836 h 719934"/>
              <a:gd name="connsiteX29" fmla="*/ 482882 w 720000"/>
              <a:gd name="connsiteY29" fmla="*/ 480089 h 719934"/>
              <a:gd name="connsiteX30" fmla="*/ 482882 w 720000"/>
              <a:gd name="connsiteY30" fmla="*/ 479760 h 719934"/>
              <a:gd name="connsiteX31" fmla="*/ 458710 w 720000"/>
              <a:gd name="connsiteY31" fmla="*/ 458350 h 719934"/>
              <a:gd name="connsiteX32" fmla="*/ 246399 w 720000"/>
              <a:gd name="connsiteY32" fmla="*/ 389025 h 719934"/>
              <a:gd name="connsiteX33" fmla="*/ 190568 w 720000"/>
              <a:gd name="connsiteY33" fmla="*/ 462126 h 719934"/>
              <a:gd name="connsiteX34" fmla="*/ 242232 w 720000"/>
              <a:gd name="connsiteY34" fmla="*/ 476773 h 719934"/>
              <a:gd name="connsiteX35" fmla="*/ 339976 w 720000"/>
              <a:gd name="connsiteY35" fmla="*/ 389066 h 719934"/>
              <a:gd name="connsiteX36" fmla="*/ 325606 w 720000"/>
              <a:gd name="connsiteY36" fmla="*/ 389061 h 719934"/>
              <a:gd name="connsiteX37" fmla="*/ 547419 w 720000"/>
              <a:gd name="connsiteY37" fmla="*/ 332602 h 719934"/>
              <a:gd name="connsiteX38" fmla="*/ 458921 w 720000"/>
              <a:gd name="connsiteY38" fmla="*/ 373023 h 719934"/>
              <a:gd name="connsiteX39" fmla="*/ 458921 w 720000"/>
              <a:gd name="connsiteY39" fmla="*/ 398981 h 719934"/>
              <a:gd name="connsiteX40" fmla="*/ 459005 w 720000"/>
              <a:gd name="connsiteY40" fmla="*/ 402319 h 719934"/>
              <a:gd name="connsiteX41" fmla="*/ 459054 w 720000"/>
              <a:gd name="connsiteY41" fmla="*/ 403273 h 719934"/>
              <a:gd name="connsiteX42" fmla="*/ 459263 w 720000"/>
              <a:gd name="connsiteY42" fmla="*/ 405997 h 719934"/>
              <a:gd name="connsiteX43" fmla="*/ 459358 w 720000"/>
              <a:gd name="connsiteY43" fmla="*/ 406961 h 719934"/>
              <a:gd name="connsiteX44" fmla="*/ 459689 w 720000"/>
              <a:gd name="connsiteY44" fmla="*/ 409564 h 719934"/>
              <a:gd name="connsiteX45" fmla="*/ 459918 w 720000"/>
              <a:gd name="connsiteY45" fmla="*/ 411032 h 719934"/>
              <a:gd name="connsiteX46" fmla="*/ 460198 w 720000"/>
              <a:gd name="connsiteY46" fmla="*/ 412600 h 719934"/>
              <a:gd name="connsiteX47" fmla="*/ 460883 w 720000"/>
              <a:gd name="connsiteY47" fmla="*/ 415838 h 719934"/>
              <a:gd name="connsiteX48" fmla="*/ 461051 w 720000"/>
              <a:gd name="connsiteY48" fmla="*/ 416567 h 719934"/>
              <a:gd name="connsiteX49" fmla="*/ 461610 w 720000"/>
              <a:gd name="connsiteY49" fmla="*/ 418684 h 719934"/>
              <a:gd name="connsiteX50" fmla="*/ 461750 w 720000"/>
              <a:gd name="connsiteY50" fmla="*/ 419179 h 719934"/>
              <a:gd name="connsiteX51" fmla="*/ 498397 w 720000"/>
              <a:gd name="connsiteY51" fmla="*/ 464241 h 719934"/>
              <a:gd name="connsiteX52" fmla="*/ 499126 w 720000"/>
              <a:gd name="connsiteY52" fmla="*/ 464695 h 719934"/>
              <a:gd name="connsiteX53" fmla="*/ 529925 w 720000"/>
              <a:gd name="connsiteY53" fmla="*/ 472770 h 719934"/>
              <a:gd name="connsiteX54" fmla="*/ 532638 w 720000"/>
              <a:gd name="connsiteY54" fmla="*/ 472698 h 719934"/>
              <a:gd name="connsiteX55" fmla="*/ 532926 w 720000"/>
              <a:gd name="connsiteY55" fmla="*/ 472698 h 719934"/>
              <a:gd name="connsiteX56" fmla="*/ 535639 w 720000"/>
              <a:gd name="connsiteY56" fmla="*/ 472770 h 719934"/>
              <a:gd name="connsiteX57" fmla="*/ 606643 w 720000"/>
              <a:gd name="connsiteY57" fmla="*/ 398981 h 719934"/>
              <a:gd name="connsiteX58" fmla="*/ 606643 w 720000"/>
              <a:gd name="connsiteY58" fmla="*/ 372645 h 719934"/>
              <a:gd name="connsiteX59" fmla="*/ 547419 w 720000"/>
              <a:gd name="connsiteY59" fmla="*/ 332602 h 719934"/>
              <a:gd name="connsiteX60" fmla="*/ 168213 w 720000"/>
              <a:gd name="connsiteY60" fmla="*/ 283623 h 719934"/>
              <a:gd name="connsiteX61" fmla="*/ 121938 w 720000"/>
              <a:gd name="connsiteY61" fmla="*/ 378457 h 719934"/>
              <a:gd name="connsiteX62" fmla="*/ 160480 w 720000"/>
              <a:gd name="connsiteY62" fmla="*/ 466708 h 719934"/>
              <a:gd name="connsiteX63" fmla="*/ 167073 w 720000"/>
              <a:gd name="connsiteY63" fmla="*/ 458076 h 719934"/>
              <a:gd name="connsiteX64" fmla="*/ 167085 w 720000"/>
              <a:gd name="connsiteY64" fmla="*/ 458060 h 719934"/>
              <a:gd name="connsiteX65" fmla="*/ 228299 w 720000"/>
              <a:gd name="connsiteY65" fmla="*/ 377912 h 719934"/>
              <a:gd name="connsiteX66" fmla="*/ 532728 w 720000"/>
              <a:gd name="connsiteY66" fmla="*/ 252475 h 719934"/>
              <a:gd name="connsiteX67" fmla="*/ 498891 w 720000"/>
              <a:gd name="connsiteY67" fmla="*/ 260739 h 719934"/>
              <a:gd name="connsiteX68" fmla="*/ 498398 w 720000"/>
              <a:gd name="connsiteY68" fmla="*/ 261046 h 719934"/>
              <a:gd name="connsiteX69" fmla="*/ 464052 w 720000"/>
              <a:gd name="connsiteY69" fmla="*/ 299335 h 719934"/>
              <a:gd name="connsiteX70" fmla="*/ 464034 w 720000"/>
              <a:gd name="connsiteY70" fmla="*/ 299380 h 719934"/>
              <a:gd name="connsiteX71" fmla="*/ 461792 w 720000"/>
              <a:gd name="connsiteY71" fmla="*/ 305987 h 719934"/>
              <a:gd name="connsiteX72" fmla="*/ 461584 w 720000"/>
              <a:gd name="connsiteY72" fmla="*/ 306720 h 719934"/>
              <a:gd name="connsiteX73" fmla="*/ 461064 w 720000"/>
              <a:gd name="connsiteY73" fmla="*/ 308694 h 719934"/>
              <a:gd name="connsiteX74" fmla="*/ 460807 w 720000"/>
              <a:gd name="connsiteY74" fmla="*/ 309808 h 719934"/>
              <a:gd name="connsiteX75" fmla="*/ 460213 w 720000"/>
              <a:gd name="connsiteY75" fmla="*/ 312636 h 719934"/>
              <a:gd name="connsiteX76" fmla="*/ 459912 w 720000"/>
              <a:gd name="connsiteY76" fmla="*/ 314315 h 719934"/>
              <a:gd name="connsiteX77" fmla="*/ 459691 w 720000"/>
              <a:gd name="connsiteY77" fmla="*/ 315728 h 719934"/>
              <a:gd name="connsiteX78" fmla="*/ 459350 w 720000"/>
              <a:gd name="connsiteY78" fmla="*/ 318418 h 719934"/>
              <a:gd name="connsiteX79" fmla="*/ 459264 w 720000"/>
              <a:gd name="connsiteY79" fmla="*/ 319293 h 719934"/>
              <a:gd name="connsiteX80" fmla="*/ 459054 w 720000"/>
              <a:gd name="connsiteY80" fmla="*/ 322045 h 719934"/>
              <a:gd name="connsiteX81" fmla="*/ 459005 w 720000"/>
              <a:gd name="connsiteY81" fmla="*/ 322993 h 719934"/>
              <a:gd name="connsiteX82" fmla="*/ 458921 w 720000"/>
              <a:gd name="connsiteY82" fmla="*/ 326333 h 719934"/>
              <a:gd name="connsiteX83" fmla="*/ 458921 w 720000"/>
              <a:gd name="connsiteY83" fmla="*/ 351846 h 719934"/>
              <a:gd name="connsiteX84" fmla="*/ 539649 w 720000"/>
              <a:gd name="connsiteY84" fmla="*/ 307904 h 719934"/>
              <a:gd name="connsiteX85" fmla="*/ 549647 w 720000"/>
              <a:gd name="connsiteY85" fmla="*/ 302380 h 719934"/>
              <a:gd name="connsiteX86" fmla="*/ 558826 w 720000"/>
              <a:gd name="connsiteY86" fmla="*/ 309178 h 719934"/>
              <a:gd name="connsiteX87" fmla="*/ 606645 w 720000"/>
              <a:gd name="connsiteY87" fmla="*/ 351239 h 719934"/>
              <a:gd name="connsiteX88" fmla="*/ 606645 w 720000"/>
              <a:gd name="connsiteY88" fmla="*/ 326439 h 719934"/>
              <a:gd name="connsiteX89" fmla="*/ 532728 w 720000"/>
              <a:gd name="connsiteY89" fmla="*/ 252475 h 719934"/>
              <a:gd name="connsiteX90" fmla="*/ 242231 w 720000"/>
              <a:gd name="connsiteY90" fmla="*/ 217490 h 719934"/>
              <a:gd name="connsiteX91" fmla="*/ 309785 w 720000"/>
              <a:gd name="connsiteY91" fmla="*/ 232312 h 719934"/>
              <a:gd name="connsiteX92" fmla="*/ 314934 w 720000"/>
              <a:gd name="connsiteY92" fmla="*/ 246336 h 719934"/>
              <a:gd name="connsiteX93" fmla="*/ 300911 w 720000"/>
              <a:gd name="connsiteY93" fmla="*/ 251485 h 719934"/>
              <a:gd name="connsiteX94" fmla="*/ 242231 w 720000"/>
              <a:gd name="connsiteY94" fmla="*/ 238617 h 719934"/>
              <a:gd name="connsiteX95" fmla="*/ 175406 w 720000"/>
              <a:gd name="connsiteY95" fmla="*/ 255592 h 719934"/>
              <a:gd name="connsiteX96" fmla="*/ 180059 w 720000"/>
              <a:gd name="connsiteY96" fmla="*/ 262892 h 719934"/>
              <a:gd name="connsiteX97" fmla="*/ 180063 w 720000"/>
              <a:gd name="connsiteY97" fmla="*/ 262898 h 719934"/>
              <a:gd name="connsiteX98" fmla="*/ 246971 w 720000"/>
              <a:gd name="connsiteY98" fmla="*/ 367896 h 719934"/>
              <a:gd name="connsiteX99" fmla="*/ 351111 w 720000"/>
              <a:gd name="connsiteY99" fmla="*/ 367943 h 719934"/>
              <a:gd name="connsiteX100" fmla="*/ 351115 w 720000"/>
              <a:gd name="connsiteY100" fmla="*/ 367943 h 719934"/>
              <a:gd name="connsiteX101" fmla="*/ 381687 w 720000"/>
              <a:gd name="connsiteY101" fmla="*/ 367957 h 719934"/>
              <a:gd name="connsiteX102" fmla="*/ 327394 w 720000"/>
              <a:gd name="connsiteY102" fmla="*/ 267531 h 719934"/>
              <a:gd name="connsiteX103" fmla="*/ 325461 w 720000"/>
              <a:gd name="connsiteY103" fmla="*/ 252718 h 719934"/>
              <a:gd name="connsiteX104" fmla="*/ 340276 w 720000"/>
              <a:gd name="connsiteY104" fmla="*/ 250783 h 719934"/>
              <a:gd name="connsiteX105" fmla="*/ 403203 w 720000"/>
              <a:gd name="connsiteY105" fmla="*/ 378460 h 719934"/>
              <a:gd name="connsiteX106" fmla="*/ 403200 w 720000"/>
              <a:gd name="connsiteY106" fmla="*/ 378727 h 719934"/>
              <a:gd name="connsiteX107" fmla="*/ 400105 w 720000"/>
              <a:gd name="connsiteY107" fmla="*/ 385998 h 719934"/>
              <a:gd name="connsiteX108" fmla="*/ 392636 w 720000"/>
              <a:gd name="connsiteY108" fmla="*/ 389090 h 719934"/>
              <a:gd name="connsiteX109" fmla="*/ 392632 w 720000"/>
              <a:gd name="connsiteY109" fmla="*/ 389090 h 719934"/>
              <a:gd name="connsiteX110" fmla="*/ 361175 w 720000"/>
              <a:gd name="connsiteY110" fmla="*/ 389076 h 719934"/>
              <a:gd name="connsiteX111" fmla="*/ 242233 w 720000"/>
              <a:gd name="connsiteY111" fmla="*/ 497899 h 719934"/>
              <a:gd name="connsiteX112" fmla="*/ 177702 w 720000"/>
              <a:gd name="connsiteY112" fmla="*/ 478972 h 719934"/>
              <a:gd name="connsiteX113" fmla="*/ 170536 w 720000"/>
              <a:gd name="connsiteY113" fmla="*/ 488353 h 719934"/>
              <a:gd name="connsiteX114" fmla="*/ 163508 w 720000"/>
              <a:gd name="connsiteY114" fmla="*/ 492417 h 719934"/>
              <a:gd name="connsiteX115" fmla="*/ 162141 w 720000"/>
              <a:gd name="connsiteY115" fmla="*/ 492506 h 719934"/>
              <a:gd name="connsiteX116" fmla="*/ 155669 w 720000"/>
              <a:gd name="connsiteY116" fmla="*/ 490291 h 719934"/>
              <a:gd name="connsiteX117" fmla="*/ 100810 w 720000"/>
              <a:gd name="connsiteY117" fmla="*/ 378457 h 719934"/>
              <a:gd name="connsiteX118" fmla="*/ 156824 w 720000"/>
              <a:gd name="connsiteY118" fmla="*/ 265748 h 719934"/>
              <a:gd name="connsiteX119" fmla="*/ 151736 w 720000"/>
              <a:gd name="connsiteY119" fmla="*/ 257766 h 719934"/>
              <a:gd name="connsiteX120" fmla="*/ 154908 w 720000"/>
              <a:gd name="connsiteY120" fmla="*/ 243219 h 719934"/>
              <a:gd name="connsiteX121" fmla="*/ 242231 w 720000"/>
              <a:gd name="connsiteY121" fmla="*/ 217490 h 719934"/>
              <a:gd name="connsiteX122" fmla="*/ 21128 w 720000"/>
              <a:gd name="connsiteY122" fmla="*/ 82194 h 719934"/>
              <a:gd name="connsiteX123" fmla="*/ 21128 w 720000"/>
              <a:gd name="connsiteY123" fmla="*/ 650978 h 719934"/>
              <a:gd name="connsiteX124" fmla="*/ 345594 w 720000"/>
              <a:gd name="connsiteY124" fmla="*/ 650978 h 719934"/>
              <a:gd name="connsiteX125" fmla="*/ 345616 w 720000"/>
              <a:gd name="connsiteY125" fmla="*/ 650399 h 719934"/>
              <a:gd name="connsiteX126" fmla="*/ 345853 w 720000"/>
              <a:gd name="connsiteY126" fmla="*/ 644461 h 719934"/>
              <a:gd name="connsiteX127" fmla="*/ 346016 w 720000"/>
              <a:gd name="connsiteY127" fmla="*/ 642078 h 719934"/>
              <a:gd name="connsiteX128" fmla="*/ 346294 w 720000"/>
              <a:gd name="connsiteY128" fmla="*/ 638741 h 719934"/>
              <a:gd name="connsiteX129" fmla="*/ 347151 w 720000"/>
              <a:gd name="connsiteY129" fmla="*/ 631212 h 719934"/>
              <a:gd name="connsiteX130" fmla="*/ 55862 w 720000"/>
              <a:gd name="connsiteY130" fmla="*/ 631212 h 719934"/>
              <a:gd name="connsiteX131" fmla="*/ 45298 w 720000"/>
              <a:gd name="connsiteY131" fmla="*/ 620648 h 719934"/>
              <a:gd name="connsiteX132" fmla="*/ 45298 w 720000"/>
              <a:gd name="connsiteY132" fmla="*/ 446726 h 719934"/>
              <a:gd name="connsiteX133" fmla="*/ 55862 w 720000"/>
              <a:gd name="connsiteY133" fmla="*/ 436162 h 719934"/>
              <a:gd name="connsiteX134" fmla="*/ 66426 w 720000"/>
              <a:gd name="connsiteY134" fmla="*/ 446726 h 719934"/>
              <a:gd name="connsiteX135" fmla="*/ 66426 w 720000"/>
              <a:gd name="connsiteY135" fmla="*/ 610084 h 719934"/>
              <a:gd name="connsiteX136" fmla="*/ 351454 w 720000"/>
              <a:gd name="connsiteY136" fmla="*/ 610084 h 719934"/>
              <a:gd name="connsiteX137" fmla="*/ 363590 w 720000"/>
              <a:gd name="connsiteY137" fmla="*/ 578392 h 719934"/>
              <a:gd name="connsiteX138" fmla="*/ 365024 w 720000"/>
              <a:gd name="connsiteY138" fmla="*/ 575576 h 719934"/>
              <a:gd name="connsiteX139" fmla="*/ 366063 w 720000"/>
              <a:gd name="connsiteY139" fmla="*/ 573582 h 719934"/>
              <a:gd name="connsiteX140" fmla="*/ 404260 w 720000"/>
              <a:gd name="connsiteY140" fmla="*/ 524538 h 719934"/>
              <a:gd name="connsiteX141" fmla="*/ 404316 w 720000"/>
              <a:gd name="connsiteY141" fmla="*/ 524484 h 719934"/>
              <a:gd name="connsiteX142" fmla="*/ 404792 w 720000"/>
              <a:gd name="connsiteY142" fmla="*/ 524056 h 719934"/>
              <a:gd name="connsiteX143" fmla="*/ 437582 w 720000"/>
              <a:gd name="connsiteY143" fmla="*/ 499684 h 719934"/>
              <a:gd name="connsiteX144" fmla="*/ 437582 w 720000"/>
              <a:gd name="connsiteY144" fmla="*/ 362809 h 719934"/>
              <a:gd name="connsiteX145" fmla="*/ 437582 w 720000"/>
              <a:gd name="connsiteY145" fmla="*/ 326438 h 719934"/>
              <a:gd name="connsiteX146" fmla="*/ 437582 w 720000"/>
              <a:gd name="connsiteY146" fmla="*/ 212879 h 719934"/>
              <a:gd name="connsiteX147" fmla="*/ 448146 w 720000"/>
              <a:gd name="connsiteY147" fmla="*/ 202315 h 719934"/>
              <a:gd name="connsiteX148" fmla="*/ 458710 w 720000"/>
              <a:gd name="connsiteY148" fmla="*/ 212878 h 719934"/>
              <a:gd name="connsiteX149" fmla="*/ 458710 w 720000"/>
              <a:gd name="connsiteY149" fmla="*/ 266765 h 719934"/>
              <a:gd name="connsiteX150" fmla="*/ 482882 w 720000"/>
              <a:gd name="connsiteY150" fmla="*/ 245466 h 719934"/>
              <a:gd name="connsiteX151" fmla="*/ 482882 w 720000"/>
              <a:gd name="connsiteY151" fmla="*/ 82194 h 719934"/>
              <a:gd name="connsiteX152" fmla="*/ 403200 w 720000"/>
              <a:gd name="connsiteY152" fmla="*/ 82194 h 719934"/>
              <a:gd name="connsiteX153" fmla="*/ 403200 w 720000"/>
              <a:gd name="connsiteY153" fmla="*/ 98235 h 719934"/>
              <a:gd name="connsiteX154" fmla="*/ 448146 w 720000"/>
              <a:gd name="connsiteY154" fmla="*/ 98235 h 719934"/>
              <a:gd name="connsiteX155" fmla="*/ 458710 w 720000"/>
              <a:gd name="connsiteY155" fmla="*/ 108799 h 719934"/>
              <a:gd name="connsiteX156" fmla="*/ 458710 w 720000"/>
              <a:gd name="connsiteY156" fmla="*/ 177664 h 719934"/>
              <a:gd name="connsiteX157" fmla="*/ 448146 w 720000"/>
              <a:gd name="connsiteY157" fmla="*/ 188229 h 719934"/>
              <a:gd name="connsiteX158" fmla="*/ 437582 w 720000"/>
              <a:gd name="connsiteY158" fmla="*/ 177664 h 719934"/>
              <a:gd name="connsiteX159" fmla="*/ 437582 w 720000"/>
              <a:gd name="connsiteY159" fmla="*/ 119363 h 719934"/>
              <a:gd name="connsiteX160" fmla="*/ 403200 w 720000"/>
              <a:gd name="connsiteY160" fmla="*/ 119363 h 719934"/>
              <a:gd name="connsiteX161" fmla="*/ 403200 w 720000"/>
              <a:gd name="connsiteY161" fmla="*/ 129194 h 719934"/>
              <a:gd name="connsiteX162" fmla="*/ 392636 w 720000"/>
              <a:gd name="connsiteY162" fmla="*/ 139757 h 719934"/>
              <a:gd name="connsiteX163" fmla="*/ 111374 w 720000"/>
              <a:gd name="connsiteY163" fmla="*/ 139757 h 719934"/>
              <a:gd name="connsiteX164" fmla="*/ 100810 w 720000"/>
              <a:gd name="connsiteY164" fmla="*/ 129194 h 719934"/>
              <a:gd name="connsiteX165" fmla="*/ 100810 w 720000"/>
              <a:gd name="connsiteY165" fmla="*/ 119363 h 719934"/>
              <a:gd name="connsiteX166" fmla="*/ 66426 w 720000"/>
              <a:gd name="connsiteY166" fmla="*/ 119363 h 719934"/>
              <a:gd name="connsiteX167" fmla="*/ 66426 w 720000"/>
              <a:gd name="connsiteY167" fmla="*/ 411515 h 719934"/>
              <a:gd name="connsiteX168" fmla="*/ 55862 w 720000"/>
              <a:gd name="connsiteY168" fmla="*/ 422079 h 719934"/>
              <a:gd name="connsiteX169" fmla="*/ 45298 w 720000"/>
              <a:gd name="connsiteY169" fmla="*/ 411515 h 719934"/>
              <a:gd name="connsiteX170" fmla="*/ 45298 w 720000"/>
              <a:gd name="connsiteY170" fmla="*/ 108800 h 719934"/>
              <a:gd name="connsiteX171" fmla="*/ 55862 w 720000"/>
              <a:gd name="connsiteY171" fmla="*/ 98236 h 719934"/>
              <a:gd name="connsiteX172" fmla="*/ 100810 w 720000"/>
              <a:gd name="connsiteY172" fmla="*/ 98236 h 719934"/>
              <a:gd name="connsiteX173" fmla="*/ 100810 w 720000"/>
              <a:gd name="connsiteY173" fmla="*/ 82194 h 719934"/>
              <a:gd name="connsiteX174" fmla="*/ 252005 w 720000"/>
              <a:gd name="connsiteY174" fmla="*/ 21128 h 719934"/>
              <a:gd name="connsiteX175" fmla="*/ 215077 w 720000"/>
              <a:gd name="connsiteY175" fmla="*/ 50064 h 719934"/>
              <a:gd name="connsiteX176" fmla="*/ 204817 w 720000"/>
              <a:gd name="connsiteY176" fmla="*/ 58112 h 719934"/>
              <a:gd name="connsiteX177" fmla="*/ 121937 w 720000"/>
              <a:gd name="connsiteY177" fmla="*/ 58112 h 719934"/>
              <a:gd name="connsiteX178" fmla="*/ 121937 w 720000"/>
              <a:gd name="connsiteY178" fmla="*/ 118631 h 719934"/>
              <a:gd name="connsiteX179" fmla="*/ 382072 w 720000"/>
              <a:gd name="connsiteY179" fmla="*/ 118631 h 719934"/>
              <a:gd name="connsiteX180" fmla="*/ 382072 w 720000"/>
              <a:gd name="connsiteY180" fmla="*/ 58112 h 719934"/>
              <a:gd name="connsiteX181" fmla="*/ 299192 w 720000"/>
              <a:gd name="connsiteY181" fmla="*/ 58112 h 719934"/>
              <a:gd name="connsiteX182" fmla="*/ 288932 w 720000"/>
              <a:gd name="connsiteY182" fmla="*/ 50064 h 719934"/>
              <a:gd name="connsiteX183" fmla="*/ 252005 w 720000"/>
              <a:gd name="connsiteY183" fmla="*/ 21128 h 719934"/>
              <a:gd name="connsiteX184" fmla="*/ 252005 w 720000"/>
              <a:gd name="connsiteY184" fmla="*/ 0 h 719934"/>
              <a:gd name="connsiteX185" fmla="*/ 306864 w 720000"/>
              <a:gd name="connsiteY185" fmla="*/ 36984 h 719934"/>
              <a:gd name="connsiteX186" fmla="*/ 392636 w 720000"/>
              <a:gd name="connsiteY186" fmla="*/ 36984 h 719934"/>
              <a:gd name="connsiteX187" fmla="*/ 403200 w 720000"/>
              <a:gd name="connsiteY187" fmla="*/ 47548 h 719934"/>
              <a:gd name="connsiteX188" fmla="*/ 403200 w 720000"/>
              <a:gd name="connsiteY188" fmla="*/ 61066 h 719934"/>
              <a:gd name="connsiteX189" fmla="*/ 493446 w 720000"/>
              <a:gd name="connsiteY189" fmla="*/ 61066 h 719934"/>
              <a:gd name="connsiteX190" fmla="*/ 504009 w 720000"/>
              <a:gd name="connsiteY190" fmla="*/ 71630 h 719934"/>
              <a:gd name="connsiteX191" fmla="*/ 504009 w 720000"/>
              <a:gd name="connsiteY191" fmla="*/ 235766 h 719934"/>
              <a:gd name="connsiteX192" fmla="*/ 532676 w 720000"/>
              <a:gd name="connsiteY192" fmla="*/ 231342 h 719934"/>
              <a:gd name="connsiteX193" fmla="*/ 532729 w 720000"/>
              <a:gd name="connsiteY193" fmla="*/ 231343 h 719934"/>
              <a:gd name="connsiteX194" fmla="*/ 532783 w 720000"/>
              <a:gd name="connsiteY194" fmla="*/ 231342 h 719934"/>
              <a:gd name="connsiteX195" fmla="*/ 627771 w 720000"/>
              <a:gd name="connsiteY195" fmla="*/ 326331 h 719934"/>
              <a:gd name="connsiteX196" fmla="*/ 627771 w 720000"/>
              <a:gd name="connsiteY196" fmla="*/ 326437 h 719934"/>
              <a:gd name="connsiteX197" fmla="*/ 627771 w 720000"/>
              <a:gd name="connsiteY197" fmla="*/ 362797 h 719934"/>
              <a:gd name="connsiteX198" fmla="*/ 627771 w 720000"/>
              <a:gd name="connsiteY198" fmla="*/ 398981 h 719934"/>
              <a:gd name="connsiteX199" fmla="*/ 582326 w 720000"/>
              <a:gd name="connsiteY199" fmla="*/ 479989 h 719934"/>
              <a:gd name="connsiteX200" fmla="*/ 720000 w 720000"/>
              <a:gd name="connsiteY200" fmla="*/ 654072 h 719934"/>
              <a:gd name="connsiteX201" fmla="*/ 720000 w 720000"/>
              <a:gd name="connsiteY201" fmla="*/ 709370 h 719934"/>
              <a:gd name="connsiteX202" fmla="*/ 709436 w 720000"/>
              <a:gd name="connsiteY202" fmla="*/ 719934 h 719934"/>
              <a:gd name="connsiteX203" fmla="*/ 470134 w 720000"/>
              <a:gd name="connsiteY203" fmla="*/ 719934 h 719934"/>
              <a:gd name="connsiteX204" fmla="*/ 459571 w 720000"/>
              <a:gd name="connsiteY204" fmla="*/ 709370 h 719934"/>
              <a:gd name="connsiteX205" fmla="*/ 470134 w 720000"/>
              <a:gd name="connsiteY205" fmla="*/ 698806 h 719934"/>
              <a:gd name="connsiteX206" fmla="*/ 698876 w 720000"/>
              <a:gd name="connsiteY206" fmla="*/ 698806 h 719934"/>
              <a:gd name="connsiteX207" fmla="*/ 698876 w 720000"/>
              <a:gd name="connsiteY207" fmla="*/ 654072 h 719934"/>
              <a:gd name="connsiteX208" fmla="*/ 648791 w 720000"/>
              <a:gd name="connsiteY208" fmla="*/ 541846 h 719934"/>
              <a:gd name="connsiteX209" fmla="*/ 581117 w 720000"/>
              <a:gd name="connsiteY209" fmla="*/ 501845 h 719934"/>
              <a:gd name="connsiteX210" fmla="*/ 564226 w 720000"/>
              <a:gd name="connsiteY210" fmla="*/ 534663 h 719934"/>
              <a:gd name="connsiteX211" fmla="*/ 586873 w 720000"/>
              <a:gd name="connsiteY211" fmla="*/ 632964 h 719934"/>
              <a:gd name="connsiteX212" fmla="*/ 583710 w 720000"/>
              <a:gd name="connsiteY212" fmla="*/ 643128 h 719934"/>
              <a:gd name="connsiteX213" fmla="*/ 539918 w 720000"/>
              <a:gd name="connsiteY213" fmla="*/ 683209 h 719934"/>
              <a:gd name="connsiteX214" fmla="*/ 532787 w 720000"/>
              <a:gd name="connsiteY214" fmla="*/ 685980 h 719934"/>
              <a:gd name="connsiteX215" fmla="*/ 525654 w 720000"/>
              <a:gd name="connsiteY215" fmla="*/ 683209 h 719934"/>
              <a:gd name="connsiteX216" fmla="*/ 481862 w 720000"/>
              <a:gd name="connsiteY216" fmla="*/ 643128 h 719934"/>
              <a:gd name="connsiteX217" fmla="*/ 478700 w 720000"/>
              <a:gd name="connsiteY217" fmla="*/ 632964 h 719934"/>
              <a:gd name="connsiteX218" fmla="*/ 501346 w 720000"/>
              <a:gd name="connsiteY218" fmla="*/ 534664 h 719934"/>
              <a:gd name="connsiteX219" fmla="*/ 484454 w 720000"/>
              <a:gd name="connsiteY219" fmla="*/ 501845 h 719934"/>
              <a:gd name="connsiteX220" fmla="*/ 452736 w 720000"/>
              <a:gd name="connsiteY220" fmla="*/ 515529 h 719934"/>
              <a:gd name="connsiteX221" fmla="*/ 452383 w 720000"/>
              <a:gd name="connsiteY221" fmla="*/ 515726 h 719934"/>
              <a:gd name="connsiteX222" fmla="*/ 446857 w 720000"/>
              <a:gd name="connsiteY222" fmla="*/ 518941 h 719934"/>
              <a:gd name="connsiteX223" fmla="*/ 444988 w 720000"/>
              <a:gd name="connsiteY223" fmla="*/ 520083 h 719934"/>
              <a:gd name="connsiteX224" fmla="*/ 442527 w 720000"/>
              <a:gd name="connsiteY224" fmla="*/ 521635 h 719934"/>
              <a:gd name="connsiteX225" fmla="*/ 438506 w 720000"/>
              <a:gd name="connsiteY225" fmla="*/ 524304 h 719934"/>
              <a:gd name="connsiteX226" fmla="*/ 436927 w 720000"/>
              <a:gd name="connsiteY226" fmla="*/ 525404 h 719934"/>
              <a:gd name="connsiteX227" fmla="*/ 432729 w 720000"/>
              <a:gd name="connsiteY227" fmla="*/ 528426 h 719934"/>
              <a:gd name="connsiteX228" fmla="*/ 432308 w 720000"/>
              <a:gd name="connsiteY228" fmla="*/ 528734 h 719934"/>
              <a:gd name="connsiteX229" fmla="*/ 427502 w 720000"/>
              <a:gd name="connsiteY229" fmla="*/ 532479 h 719934"/>
              <a:gd name="connsiteX230" fmla="*/ 426801 w 720000"/>
              <a:gd name="connsiteY230" fmla="*/ 533044 h 719934"/>
              <a:gd name="connsiteX231" fmla="*/ 422097 w 720000"/>
              <a:gd name="connsiteY231" fmla="*/ 537010 h 719934"/>
              <a:gd name="connsiteX232" fmla="*/ 421688 w 720000"/>
              <a:gd name="connsiteY232" fmla="*/ 537371 h 719934"/>
              <a:gd name="connsiteX233" fmla="*/ 412437 w 720000"/>
              <a:gd name="connsiteY233" fmla="*/ 546128 h 719934"/>
              <a:gd name="connsiteX234" fmla="*/ 411980 w 720000"/>
              <a:gd name="connsiteY234" fmla="*/ 546594 h 719934"/>
              <a:gd name="connsiteX235" fmla="*/ 403177 w 720000"/>
              <a:gd name="connsiteY235" fmla="*/ 556347 h 719934"/>
              <a:gd name="connsiteX236" fmla="*/ 384397 w 720000"/>
              <a:gd name="connsiteY236" fmla="*/ 584124 h 719934"/>
              <a:gd name="connsiteX237" fmla="*/ 383777 w 720000"/>
              <a:gd name="connsiteY237" fmla="*/ 585306 h 719934"/>
              <a:gd name="connsiteX238" fmla="*/ 381957 w 720000"/>
              <a:gd name="connsiteY238" fmla="*/ 588922 h 719934"/>
              <a:gd name="connsiteX239" fmla="*/ 379613 w 720000"/>
              <a:gd name="connsiteY239" fmla="*/ 593938 h 719934"/>
              <a:gd name="connsiteX240" fmla="*/ 379340 w 720000"/>
              <a:gd name="connsiteY240" fmla="*/ 594545 h 719934"/>
              <a:gd name="connsiteX241" fmla="*/ 370080 w 720000"/>
              <a:gd name="connsiteY241" fmla="*/ 622914 h 719934"/>
              <a:gd name="connsiteX242" fmla="*/ 369995 w 720000"/>
              <a:gd name="connsiteY242" fmla="*/ 623231 h 719934"/>
              <a:gd name="connsiteX243" fmla="*/ 369180 w 720000"/>
              <a:gd name="connsiteY243" fmla="*/ 627219 h 719934"/>
              <a:gd name="connsiteX244" fmla="*/ 368825 w 720000"/>
              <a:gd name="connsiteY244" fmla="*/ 629253 h 719934"/>
              <a:gd name="connsiteX245" fmla="*/ 368191 w 720000"/>
              <a:gd name="connsiteY245" fmla="*/ 633261 h 719934"/>
              <a:gd name="connsiteX246" fmla="*/ 367951 w 720000"/>
              <a:gd name="connsiteY246" fmla="*/ 634945 h 719934"/>
              <a:gd name="connsiteX247" fmla="*/ 367380 w 720000"/>
              <a:gd name="connsiteY247" fmla="*/ 640016 h 719934"/>
              <a:gd name="connsiteX248" fmla="*/ 367236 w 720000"/>
              <a:gd name="connsiteY248" fmla="*/ 641556 h 719934"/>
              <a:gd name="connsiteX249" fmla="*/ 366869 w 720000"/>
              <a:gd name="connsiteY249" fmla="*/ 647012 h 719934"/>
              <a:gd name="connsiteX250" fmla="*/ 366823 w 720000"/>
              <a:gd name="connsiteY250" fmla="*/ 648173 h 719934"/>
              <a:gd name="connsiteX251" fmla="*/ 366691 w 720000"/>
              <a:gd name="connsiteY251" fmla="*/ 654069 h 719934"/>
              <a:gd name="connsiteX252" fmla="*/ 366691 w 720000"/>
              <a:gd name="connsiteY252" fmla="*/ 661540 h 719934"/>
              <a:gd name="connsiteX253" fmla="*/ 366691 w 720000"/>
              <a:gd name="connsiteY253" fmla="*/ 698805 h 719934"/>
              <a:gd name="connsiteX254" fmla="*/ 434922 w 720000"/>
              <a:gd name="connsiteY254" fmla="*/ 698805 h 719934"/>
              <a:gd name="connsiteX255" fmla="*/ 445486 w 720000"/>
              <a:gd name="connsiteY255" fmla="*/ 709368 h 719934"/>
              <a:gd name="connsiteX256" fmla="*/ 434922 w 720000"/>
              <a:gd name="connsiteY256" fmla="*/ 719932 h 719934"/>
              <a:gd name="connsiteX257" fmla="*/ 356127 w 720000"/>
              <a:gd name="connsiteY257" fmla="*/ 719932 h 719934"/>
              <a:gd name="connsiteX258" fmla="*/ 345563 w 720000"/>
              <a:gd name="connsiteY258" fmla="*/ 709368 h 719934"/>
              <a:gd name="connsiteX259" fmla="*/ 345563 w 720000"/>
              <a:gd name="connsiteY259" fmla="*/ 672104 h 719934"/>
              <a:gd name="connsiteX260" fmla="*/ 10564 w 720000"/>
              <a:gd name="connsiteY260" fmla="*/ 672104 h 719934"/>
              <a:gd name="connsiteX261" fmla="*/ 0 w 720000"/>
              <a:gd name="connsiteY261" fmla="*/ 661540 h 719934"/>
              <a:gd name="connsiteX262" fmla="*/ 0 w 720000"/>
              <a:gd name="connsiteY262" fmla="*/ 71630 h 719934"/>
              <a:gd name="connsiteX263" fmla="*/ 10564 w 720000"/>
              <a:gd name="connsiteY263" fmla="*/ 61066 h 719934"/>
              <a:gd name="connsiteX264" fmla="*/ 100810 w 720000"/>
              <a:gd name="connsiteY264" fmla="*/ 61066 h 719934"/>
              <a:gd name="connsiteX265" fmla="*/ 100810 w 720000"/>
              <a:gd name="connsiteY265" fmla="*/ 47548 h 719934"/>
              <a:gd name="connsiteX266" fmla="*/ 111374 w 720000"/>
              <a:gd name="connsiteY266" fmla="*/ 36984 h 719934"/>
              <a:gd name="connsiteX267" fmla="*/ 197145 w 720000"/>
              <a:gd name="connsiteY267" fmla="*/ 36984 h 719934"/>
              <a:gd name="connsiteX268" fmla="*/ 252005 w 720000"/>
              <a:gd name="connsiteY268" fmla="*/ 0 h 71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720000" h="719934">
                <a:moveTo>
                  <a:pt x="520911" y="543829"/>
                </a:moveTo>
                <a:lnTo>
                  <a:pt x="500668" y="631703"/>
                </a:lnTo>
                <a:lnTo>
                  <a:pt x="532783" y="661096"/>
                </a:lnTo>
                <a:lnTo>
                  <a:pt x="564896" y="631703"/>
                </a:lnTo>
                <a:lnTo>
                  <a:pt x="544652" y="543829"/>
                </a:lnTo>
                <a:close/>
                <a:moveTo>
                  <a:pt x="530434" y="493908"/>
                </a:moveTo>
                <a:cubicBezTo>
                  <a:pt x="529202" y="493944"/>
                  <a:pt x="527969" y="493976"/>
                  <a:pt x="526737" y="494039"/>
                </a:cubicBezTo>
                <a:cubicBezTo>
                  <a:pt x="526307" y="494062"/>
                  <a:pt x="525875" y="494080"/>
                  <a:pt x="525446" y="494107"/>
                </a:cubicBezTo>
                <a:cubicBezTo>
                  <a:pt x="523651" y="494214"/>
                  <a:pt x="521853" y="494358"/>
                  <a:pt x="520058" y="494524"/>
                </a:cubicBezTo>
                <a:cubicBezTo>
                  <a:pt x="519345" y="494592"/>
                  <a:pt x="518630" y="494665"/>
                  <a:pt x="517917" y="494741"/>
                </a:cubicBezTo>
                <a:cubicBezTo>
                  <a:pt x="516576" y="494884"/>
                  <a:pt x="515236" y="495049"/>
                  <a:pt x="513895" y="495223"/>
                </a:cubicBezTo>
                <a:cubicBezTo>
                  <a:pt x="512585" y="495398"/>
                  <a:pt x="511280" y="495586"/>
                  <a:pt x="509973" y="495790"/>
                </a:cubicBezTo>
                <a:cubicBezTo>
                  <a:pt x="509394" y="495880"/>
                  <a:pt x="508816" y="495976"/>
                  <a:pt x="508237" y="496071"/>
                </a:cubicBezTo>
                <a:cubicBezTo>
                  <a:pt x="507320" y="496226"/>
                  <a:pt x="506403" y="496382"/>
                  <a:pt x="505487" y="496551"/>
                </a:cubicBezTo>
                <a:lnTo>
                  <a:pt x="518945" y="522700"/>
                </a:lnTo>
                <a:lnTo>
                  <a:pt x="546615" y="522700"/>
                </a:lnTo>
                <a:lnTo>
                  <a:pt x="560075" y="496548"/>
                </a:lnTo>
                <a:cubicBezTo>
                  <a:pt x="559164" y="496379"/>
                  <a:pt x="558253" y="496223"/>
                  <a:pt x="557340" y="496071"/>
                </a:cubicBezTo>
                <a:cubicBezTo>
                  <a:pt x="556752" y="495974"/>
                  <a:pt x="556164" y="495879"/>
                  <a:pt x="555577" y="495787"/>
                </a:cubicBezTo>
                <a:cubicBezTo>
                  <a:pt x="554279" y="495583"/>
                  <a:pt x="552979" y="495395"/>
                  <a:pt x="551679" y="495223"/>
                </a:cubicBezTo>
                <a:cubicBezTo>
                  <a:pt x="550334" y="495046"/>
                  <a:pt x="548990" y="494881"/>
                  <a:pt x="547644" y="494739"/>
                </a:cubicBezTo>
                <a:cubicBezTo>
                  <a:pt x="546932" y="494664"/>
                  <a:pt x="546219" y="494592"/>
                  <a:pt x="545507" y="494524"/>
                </a:cubicBezTo>
                <a:cubicBezTo>
                  <a:pt x="543711" y="494358"/>
                  <a:pt x="541914" y="494214"/>
                  <a:pt x="540116" y="494107"/>
                </a:cubicBezTo>
                <a:cubicBezTo>
                  <a:pt x="539686" y="494080"/>
                  <a:pt x="539254" y="494062"/>
                  <a:pt x="538825" y="494039"/>
                </a:cubicBezTo>
                <a:cubicBezTo>
                  <a:pt x="537594" y="493976"/>
                  <a:pt x="536360" y="493944"/>
                  <a:pt x="535128" y="493908"/>
                </a:cubicBezTo>
                <a:cubicBezTo>
                  <a:pt x="534347" y="493927"/>
                  <a:pt x="533569" y="493967"/>
                  <a:pt x="532781" y="493967"/>
                </a:cubicBezTo>
                <a:cubicBezTo>
                  <a:pt x="531994" y="493967"/>
                  <a:pt x="531218" y="493928"/>
                  <a:pt x="530434" y="493908"/>
                </a:cubicBezTo>
                <a:close/>
                <a:moveTo>
                  <a:pt x="458710" y="458350"/>
                </a:moveTo>
                <a:lnTo>
                  <a:pt x="458710" y="488836"/>
                </a:lnTo>
                <a:cubicBezTo>
                  <a:pt x="466522" y="485408"/>
                  <a:pt x="474595" y="482474"/>
                  <a:pt x="482882" y="480089"/>
                </a:cubicBezTo>
                <a:lnTo>
                  <a:pt x="482882" y="479760"/>
                </a:lnTo>
                <a:cubicBezTo>
                  <a:pt x="473654" y="474041"/>
                  <a:pt x="465482" y="466783"/>
                  <a:pt x="458710" y="458350"/>
                </a:cubicBezTo>
                <a:close/>
                <a:moveTo>
                  <a:pt x="246399" y="389025"/>
                </a:moveTo>
                <a:lnTo>
                  <a:pt x="190568" y="462126"/>
                </a:lnTo>
                <a:cubicBezTo>
                  <a:pt x="206046" y="471738"/>
                  <a:pt x="223710" y="476773"/>
                  <a:pt x="242232" y="476773"/>
                </a:cubicBezTo>
                <a:cubicBezTo>
                  <a:pt x="292849" y="476773"/>
                  <a:pt x="334666" y="438302"/>
                  <a:pt x="339976" y="389066"/>
                </a:cubicBezTo>
                <a:lnTo>
                  <a:pt x="325606" y="389061"/>
                </a:lnTo>
                <a:close/>
                <a:moveTo>
                  <a:pt x="547419" y="332602"/>
                </a:moveTo>
                <a:cubicBezTo>
                  <a:pt x="533679" y="347910"/>
                  <a:pt x="505947" y="370039"/>
                  <a:pt x="458921" y="373023"/>
                </a:cubicBezTo>
                <a:lnTo>
                  <a:pt x="458921" y="398981"/>
                </a:lnTo>
                <a:cubicBezTo>
                  <a:pt x="458921" y="400100"/>
                  <a:pt x="458956" y="401213"/>
                  <a:pt x="459005" y="402319"/>
                </a:cubicBezTo>
                <a:cubicBezTo>
                  <a:pt x="459019" y="402637"/>
                  <a:pt x="459036" y="402955"/>
                  <a:pt x="459054" y="403273"/>
                </a:cubicBezTo>
                <a:cubicBezTo>
                  <a:pt x="459108" y="404185"/>
                  <a:pt x="459177" y="405094"/>
                  <a:pt x="459263" y="405997"/>
                </a:cubicBezTo>
                <a:cubicBezTo>
                  <a:pt x="459294" y="406319"/>
                  <a:pt x="459323" y="406641"/>
                  <a:pt x="459358" y="406961"/>
                </a:cubicBezTo>
                <a:cubicBezTo>
                  <a:pt x="459451" y="407835"/>
                  <a:pt x="459565" y="408701"/>
                  <a:pt x="459689" y="409564"/>
                </a:cubicBezTo>
                <a:cubicBezTo>
                  <a:pt x="459760" y="410055"/>
                  <a:pt x="459838" y="410543"/>
                  <a:pt x="459918" y="411032"/>
                </a:cubicBezTo>
                <a:cubicBezTo>
                  <a:pt x="460004" y="411558"/>
                  <a:pt x="460101" y="412079"/>
                  <a:pt x="460198" y="412600"/>
                </a:cubicBezTo>
                <a:cubicBezTo>
                  <a:pt x="460403" y="413687"/>
                  <a:pt x="460631" y="414766"/>
                  <a:pt x="460883" y="415838"/>
                </a:cubicBezTo>
                <a:cubicBezTo>
                  <a:pt x="460940" y="416079"/>
                  <a:pt x="460992" y="416326"/>
                  <a:pt x="461051" y="416567"/>
                </a:cubicBezTo>
                <a:cubicBezTo>
                  <a:pt x="461227" y="417275"/>
                  <a:pt x="461414" y="417981"/>
                  <a:pt x="461610" y="418684"/>
                </a:cubicBezTo>
                <a:cubicBezTo>
                  <a:pt x="461656" y="418850"/>
                  <a:pt x="461704" y="419014"/>
                  <a:pt x="461750" y="419179"/>
                </a:cubicBezTo>
                <a:cubicBezTo>
                  <a:pt x="467195" y="438222"/>
                  <a:pt x="480226" y="454597"/>
                  <a:pt x="498397" y="464241"/>
                </a:cubicBezTo>
                <a:cubicBezTo>
                  <a:pt x="498652" y="464379"/>
                  <a:pt x="498885" y="464542"/>
                  <a:pt x="499126" y="464695"/>
                </a:cubicBezTo>
                <a:cubicBezTo>
                  <a:pt x="508428" y="469479"/>
                  <a:pt x="518865" y="472345"/>
                  <a:pt x="529925" y="472770"/>
                </a:cubicBezTo>
                <a:cubicBezTo>
                  <a:pt x="530829" y="472744"/>
                  <a:pt x="531731" y="472711"/>
                  <a:pt x="532638" y="472698"/>
                </a:cubicBezTo>
                <a:cubicBezTo>
                  <a:pt x="532734" y="472696"/>
                  <a:pt x="532831" y="472696"/>
                  <a:pt x="532926" y="472698"/>
                </a:cubicBezTo>
                <a:cubicBezTo>
                  <a:pt x="533833" y="472711"/>
                  <a:pt x="534735" y="472744"/>
                  <a:pt x="535639" y="472770"/>
                </a:cubicBezTo>
                <a:cubicBezTo>
                  <a:pt x="575045" y="471261"/>
                  <a:pt x="606642" y="438751"/>
                  <a:pt x="606643" y="398981"/>
                </a:cubicBezTo>
                <a:lnTo>
                  <a:pt x="606643" y="372645"/>
                </a:lnTo>
                <a:cubicBezTo>
                  <a:pt x="575808" y="368558"/>
                  <a:pt x="557105" y="347686"/>
                  <a:pt x="547419" y="332602"/>
                </a:cubicBezTo>
                <a:close/>
                <a:moveTo>
                  <a:pt x="168213" y="283623"/>
                </a:moveTo>
                <a:cubicBezTo>
                  <a:pt x="139056" y="306362"/>
                  <a:pt x="121938" y="341084"/>
                  <a:pt x="121938" y="378457"/>
                </a:cubicBezTo>
                <a:cubicBezTo>
                  <a:pt x="121938" y="412356"/>
                  <a:pt x="135861" y="443966"/>
                  <a:pt x="160480" y="466708"/>
                </a:cubicBezTo>
                <a:lnTo>
                  <a:pt x="167073" y="458076"/>
                </a:lnTo>
                <a:cubicBezTo>
                  <a:pt x="167078" y="458071"/>
                  <a:pt x="167081" y="458065"/>
                  <a:pt x="167085" y="458060"/>
                </a:cubicBezTo>
                <a:lnTo>
                  <a:pt x="228299" y="377912"/>
                </a:lnTo>
                <a:close/>
                <a:moveTo>
                  <a:pt x="532728" y="252475"/>
                </a:moveTo>
                <a:cubicBezTo>
                  <a:pt x="520536" y="252483"/>
                  <a:pt x="509035" y="255477"/>
                  <a:pt x="498891" y="260739"/>
                </a:cubicBezTo>
                <a:cubicBezTo>
                  <a:pt x="498725" y="260841"/>
                  <a:pt x="498570" y="260955"/>
                  <a:pt x="498398" y="261046"/>
                </a:cubicBezTo>
                <a:cubicBezTo>
                  <a:pt x="482425" y="269527"/>
                  <a:pt x="470421" y="283209"/>
                  <a:pt x="464052" y="299335"/>
                </a:cubicBezTo>
                <a:cubicBezTo>
                  <a:pt x="464047" y="299351"/>
                  <a:pt x="464040" y="299365"/>
                  <a:pt x="464034" y="299380"/>
                </a:cubicBezTo>
                <a:cubicBezTo>
                  <a:pt x="463183" y="301540"/>
                  <a:pt x="462438" y="303745"/>
                  <a:pt x="461792" y="305987"/>
                </a:cubicBezTo>
                <a:cubicBezTo>
                  <a:pt x="461722" y="306230"/>
                  <a:pt x="461652" y="306475"/>
                  <a:pt x="461584" y="306720"/>
                </a:cubicBezTo>
                <a:cubicBezTo>
                  <a:pt x="461401" y="307375"/>
                  <a:pt x="461227" y="308032"/>
                  <a:pt x="461064" y="308694"/>
                </a:cubicBezTo>
                <a:cubicBezTo>
                  <a:pt x="460973" y="309064"/>
                  <a:pt x="460892" y="309436"/>
                  <a:pt x="460807" y="309808"/>
                </a:cubicBezTo>
                <a:cubicBezTo>
                  <a:pt x="460590" y="310746"/>
                  <a:pt x="460392" y="311688"/>
                  <a:pt x="460213" y="312636"/>
                </a:cubicBezTo>
                <a:cubicBezTo>
                  <a:pt x="460108" y="313194"/>
                  <a:pt x="460005" y="313752"/>
                  <a:pt x="459912" y="314315"/>
                </a:cubicBezTo>
                <a:cubicBezTo>
                  <a:pt x="459835" y="314784"/>
                  <a:pt x="459760" y="315256"/>
                  <a:pt x="459691" y="315728"/>
                </a:cubicBezTo>
                <a:cubicBezTo>
                  <a:pt x="459563" y="316620"/>
                  <a:pt x="459447" y="317515"/>
                  <a:pt x="459350" y="318418"/>
                </a:cubicBezTo>
                <a:cubicBezTo>
                  <a:pt x="459319" y="318708"/>
                  <a:pt x="459292" y="319002"/>
                  <a:pt x="459264" y="319293"/>
                </a:cubicBezTo>
                <a:cubicBezTo>
                  <a:pt x="459178" y="320206"/>
                  <a:pt x="459108" y="321122"/>
                  <a:pt x="459054" y="322045"/>
                </a:cubicBezTo>
                <a:cubicBezTo>
                  <a:pt x="459036" y="322360"/>
                  <a:pt x="459019" y="322676"/>
                  <a:pt x="459005" y="322993"/>
                </a:cubicBezTo>
                <a:cubicBezTo>
                  <a:pt x="458956" y="324099"/>
                  <a:pt x="458921" y="325213"/>
                  <a:pt x="458921" y="326333"/>
                </a:cubicBezTo>
                <a:lnTo>
                  <a:pt x="458921" y="351846"/>
                </a:lnTo>
                <a:cubicBezTo>
                  <a:pt x="517602" y="347483"/>
                  <a:pt x="539424" y="308321"/>
                  <a:pt x="539649" y="307904"/>
                </a:cubicBezTo>
                <a:cubicBezTo>
                  <a:pt x="541614" y="304263"/>
                  <a:pt x="545516" y="302101"/>
                  <a:pt x="549647" y="302380"/>
                </a:cubicBezTo>
                <a:cubicBezTo>
                  <a:pt x="553772" y="302656"/>
                  <a:pt x="557360" y="305311"/>
                  <a:pt x="558826" y="309178"/>
                </a:cubicBezTo>
                <a:cubicBezTo>
                  <a:pt x="559431" y="310743"/>
                  <a:pt x="573037" y="344930"/>
                  <a:pt x="606645" y="351239"/>
                </a:cubicBezTo>
                <a:lnTo>
                  <a:pt x="606645" y="326439"/>
                </a:lnTo>
                <a:cubicBezTo>
                  <a:pt x="606645" y="285671"/>
                  <a:pt x="573492" y="252503"/>
                  <a:pt x="532728" y="252475"/>
                </a:cubicBezTo>
                <a:close/>
                <a:moveTo>
                  <a:pt x="242231" y="217490"/>
                </a:moveTo>
                <a:cubicBezTo>
                  <a:pt x="265812" y="217490"/>
                  <a:pt x="288543" y="222478"/>
                  <a:pt x="309785" y="232312"/>
                </a:cubicBezTo>
                <a:cubicBezTo>
                  <a:pt x="315081" y="234763"/>
                  <a:pt x="317385" y="241042"/>
                  <a:pt x="314934" y="246336"/>
                </a:cubicBezTo>
                <a:cubicBezTo>
                  <a:pt x="312484" y="251631"/>
                  <a:pt x="306204" y="253936"/>
                  <a:pt x="300911" y="251485"/>
                </a:cubicBezTo>
                <a:cubicBezTo>
                  <a:pt x="282468" y="242947"/>
                  <a:pt x="262725" y="238617"/>
                  <a:pt x="242231" y="238617"/>
                </a:cubicBezTo>
                <a:cubicBezTo>
                  <a:pt x="218732" y="238617"/>
                  <a:pt x="195836" y="244458"/>
                  <a:pt x="175406" y="255592"/>
                </a:cubicBezTo>
                <a:lnTo>
                  <a:pt x="180059" y="262892"/>
                </a:lnTo>
                <a:cubicBezTo>
                  <a:pt x="180060" y="262894"/>
                  <a:pt x="180062" y="262896"/>
                  <a:pt x="180063" y="262898"/>
                </a:cubicBezTo>
                <a:lnTo>
                  <a:pt x="246971" y="367896"/>
                </a:lnTo>
                <a:lnTo>
                  <a:pt x="351111" y="367943"/>
                </a:lnTo>
                <a:cubicBezTo>
                  <a:pt x="351112" y="367943"/>
                  <a:pt x="351114" y="367943"/>
                  <a:pt x="351115" y="367943"/>
                </a:cubicBezTo>
                <a:lnTo>
                  <a:pt x="381687" y="367957"/>
                </a:lnTo>
                <a:cubicBezTo>
                  <a:pt x="378768" y="328263"/>
                  <a:pt x="359346" y="292102"/>
                  <a:pt x="327394" y="267531"/>
                </a:cubicBezTo>
                <a:cubicBezTo>
                  <a:pt x="322771" y="263975"/>
                  <a:pt x="321904" y="257342"/>
                  <a:pt x="325461" y="252718"/>
                </a:cubicBezTo>
                <a:cubicBezTo>
                  <a:pt x="329016" y="248093"/>
                  <a:pt x="335648" y="247225"/>
                  <a:pt x="340276" y="250783"/>
                </a:cubicBezTo>
                <a:cubicBezTo>
                  <a:pt x="380267" y="281535"/>
                  <a:pt x="403201" y="328073"/>
                  <a:pt x="403203" y="378460"/>
                </a:cubicBezTo>
                <a:cubicBezTo>
                  <a:pt x="403203" y="378539"/>
                  <a:pt x="403201" y="378637"/>
                  <a:pt x="403200" y="378727"/>
                </a:cubicBezTo>
                <a:cubicBezTo>
                  <a:pt x="403148" y="381457"/>
                  <a:pt x="402040" y="384064"/>
                  <a:pt x="400105" y="385998"/>
                </a:cubicBezTo>
                <a:cubicBezTo>
                  <a:pt x="398123" y="387978"/>
                  <a:pt x="395436" y="389090"/>
                  <a:pt x="392636" y="389090"/>
                </a:cubicBezTo>
                <a:cubicBezTo>
                  <a:pt x="392635" y="389090"/>
                  <a:pt x="392633" y="389090"/>
                  <a:pt x="392632" y="389090"/>
                </a:cubicBezTo>
                <a:lnTo>
                  <a:pt x="361175" y="389076"/>
                </a:lnTo>
                <a:cubicBezTo>
                  <a:pt x="355780" y="449972"/>
                  <a:pt x="304501" y="497899"/>
                  <a:pt x="242233" y="497899"/>
                </a:cubicBezTo>
                <a:cubicBezTo>
                  <a:pt x="219025" y="497899"/>
                  <a:pt x="196925" y="491379"/>
                  <a:pt x="177702" y="478972"/>
                </a:cubicBezTo>
                <a:lnTo>
                  <a:pt x="170536" y="488353"/>
                </a:lnTo>
                <a:cubicBezTo>
                  <a:pt x="168828" y="490592"/>
                  <a:pt x="166298" y="492054"/>
                  <a:pt x="163508" y="492417"/>
                </a:cubicBezTo>
                <a:cubicBezTo>
                  <a:pt x="163051" y="492476"/>
                  <a:pt x="162595" y="492506"/>
                  <a:pt x="162141" y="492506"/>
                </a:cubicBezTo>
                <a:cubicBezTo>
                  <a:pt x="159811" y="492506"/>
                  <a:pt x="157531" y="491735"/>
                  <a:pt x="155669" y="490291"/>
                </a:cubicBezTo>
                <a:cubicBezTo>
                  <a:pt x="120805" y="463270"/>
                  <a:pt x="100810" y="422508"/>
                  <a:pt x="100810" y="378457"/>
                </a:cubicBezTo>
                <a:cubicBezTo>
                  <a:pt x="100810" y="333836"/>
                  <a:pt x="121573" y="292443"/>
                  <a:pt x="156824" y="265748"/>
                </a:cubicBezTo>
                <a:lnTo>
                  <a:pt x="151736" y="257766"/>
                </a:lnTo>
                <a:cubicBezTo>
                  <a:pt x="148617" y="252870"/>
                  <a:pt x="150032" y="246373"/>
                  <a:pt x="154908" y="243219"/>
                </a:cubicBezTo>
                <a:cubicBezTo>
                  <a:pt x="180928" y="226387"/>
                  <a:pt x="211124" y="217490"/>
                  <a:pt x="242231" y="217490"/>
                </a:cubicBezTo>
                <a:close/>
                <a:moveTo>
                  <a:pt x="21128" y="82194"/>
                </a:moveTo>
                <a:lnTo>
                  <a:pt x="21128" y="650978"/>
                </a:lnTo>
                <a:lnTo>
                  <a:pt x="345594" y="650978"/>
                </a:lnTo>
                <a:cubicBezTo>
                  <a:pt x="345597" y="650784"/>
                  <a:pt x="345612" y="650591"/>
                  <a:pt x="345616" y="650399"/>
                </a:cubicBezTo>
                <a:cubicBezTo>
                  <a:pt x="345660" y="648413"/>
                  <a:pt x="345737" y="646433"/>
                  <a:pt x="345853" y="644461"/>
                </a:cubicBezTo>
                <a:cubicBezTo>
                  <a:pt x="345898" y="643666"/>
                  <a:pt x="345960" y="642872"/>
                  <a:pt x="346016" y="642078"/>
                </a:cubicBezTo>
                <a:cubicBezTo>
                  <a:pt x="346097" y="640964"/>
                  <a:pt x="346190" y="639850"/>
                  <a:pt x="346294" y="638741"/>
                </a:cubicBezTo>
                <a:cubicBezTo>
                  <a:pt x="346524" y="636221"/>
                  <a:pt x="346809" y="633711"/>
                  <a:pt x="347151" y="631212"/>
                </a:cubicBezTo>
                <a:lnTo>
                  <a:pt x="55862" y="631212"/>
                </a:lnTo>
                <a:cubicBezTo>
                  <a:pt x="50027" y="631212"/>
                  <a:pt x="45298" y="626483"/>
                  <a:pt x="45298" y="620648"/>
                </a:cubicBezTo>
                <a:lnTo>
                  <a:pt x="45298" y="446726"/>
                </a:lnTo>
                <a:cubicBezTo>
                  <a:pt x="45298" y="440891"/>
                  <a:pt x="50027" y="436162"/>
                  <a:pt x="55862" y="436162"/>
                </a:cubicBezTo>
                <a:cubicBezTo>
                  <a:pt x="61698" y="436162"/>
                  <a:pt x="66426" y="440891"/>
                  <a:pt x="66426" y="446726"/>
                </a:cubicBezTo>
                <a:lnTo>
                  <a:pt x="66426" y="610084"/>
                </a:lnTo>
                <a:lnTo>
                  <a:pt x="351454" y="610084"/>
                </a:lnTo>
                <a:cubicBezTo>
                  <a:pt x="354408" y="599217"/>
                  <a:pt x="358465" y="588622"/>
                  <a:pt x="363590" y="578392"/>
                </a:cubicBezTo>
                <a:cubicBezTo>
                  <a:pt x="364059" y="577448"/>
                  <a:pt x="364538" y="576511"/>
                  <a:pt x="365024" y="575576"/>
                </a:cubicBezTo>
                <a:cubicBezTo>
                  <a:pt x="365371" y="574913"/>
                  <a:pt x="365708" y="574243"/>
                  <a:pt x="366063" y="573582"/>
                </a:cubicBezTo>
                <a:cubicBezTo>
                  <a:pt x="375782" y="555440"/>
                  <a:pt x="388696" y="538855"/>
                  <a:pt x="404260" y="524538"/>
                </a:cubicBezTo>
                <a:cubicBezTo>
                  <a:pt x="404278" y="524520"/>
                  <a:pt x="404298" y="524503"/>
                  <a:pt x="404316" y="524484"/>
                </a:cubicBezTo>
                <a:cubicBezTo>
                  <a:pt x="404474" y="524341"/>
                  <a:pt x="404634" y="524199"/>
                  <a:pt x="404792" y="524056"/>
                </a:cubicBezTo>
                <a:cubicBezTo>
                  <a:pt x="414781" y="514866"/>
                  <a:pt x="425780" y="506680"/>
                  <a:pt x="437582" y="499684"/>
                </a:cubicBezTo>
                <a:lnTo>
                  <a:pt x="437582" y="362809"/>
                </a:lnTo>
                <a:lnTo>
                  <a:pt x="437582" y="326438"/>
                </a:lnTo>
                <a:lnTo>
                  <a:pt x="437582" y="212879"/>
                </a:lnTo>
                <a:cubicBezTo>
                  <a:pt x="437582" y="207045"/>
                  <a:pt x="442310" y="202315"/>
                  <a:pt x="448146" y="202315"/>
                </a:cubicBezTo>
                <a:cubicBezTo>
                  <a:pt x="453982" y="202315"/>
                  <a:pt x="458710" y="207045"/>
                  <a:pt x="458710" y="212878"/>
                </a:cubicBezTo>
                <a:lnTo>
                  <a:pt x="458710" y="266765"/>
                </a:lnTo>
                <a:cubicBezTo>
                  <a:pt x="465492" y="258376"/>
                  <a:pt x="473664" y="251154"/>
                  <a:pt x="482882" y="245466"/>
                </a:cubicBezTo>
                <a:lnTo>
                  <a:pt x="482882" y="82194"/>
                </a:lnTo>
                <a:lnTo>
                  <a:pt x="403200" y="82194"/>
                </a:lnTo>
                <a:lnTo>
                  <a:pt x="403200" y="98235"/>
                </a:lnTo>
                <a:lnTo>
                  <a:pt x="448146" y="98235"/>
                </a:lnTo>
                <a:cubicBezTo>
                  <a:pt x="453982" y="98235"/>
                  <a:pt x="458710" y="102964"/>
                  <a:pt x="458710" y="108799"/>
                </a:cubicBezTo>
                <a:lnTo>
                  <a:pt x="458710" y="177664"/>
                </a:lnTo>
                <a:cubicBezTo>
                  <a:pt x="458710" y="183499"/>
                  <a:pt x="453982" y="188229"/>
                  <a:pt x="448146" y="188229"/>
                </a:cubicBezTo>
                <a:cubicBezTo>
                  <a:pt x="442310" y="188229"/>
                  <a:pt x="437582" y="183499"/>
                  <a:pt x="437582" y="177664"/>
                </a:cubicBezTo>
                <a:lnTo>
                  <a:pt x="437582" y="119363"/>
                </a:lnTo>
                <a:lnTo>
                  <a:pt x="403200" y="119363"/>
                </a:lnTo>
                <a:lnTo>
                  <a:pt x="403200" y="129194"/>
                </a:lnTo>
                <a:cubicBezTo>
                  <a:pt x="403200" y="135028"/>
                  <a:pt x="398472" y="139757"/>
                  <a:pt x="392636" y="139757"/>
                </a:cubicBezTo>
                <a:lnTo>
                  <a:pt x="111374" y="139757"/>
                </a:lnTo>
                <a:cubicBezTo>
                  <a:pt x="105539" y="139757"/>
                  <a:pt x="100810" y="135028"/>
                  <a:pt x="100810" y="129194"/>
                </a:cubicBezTo>
                <a:lnTo>
                  <a:pt x="100810" y="119363"/>
                </a:lnTo>
                <a:lnTo>
                  <a:pt x="66426" y="119363"/>
                </a:lnTo>
                <a:lnTo>
                  <a:pt x="66426" y="411515"/>
                </a:lnTo>
                <a:cubicBezTo>
                  <a:pt x="66426" y="417349"/>
                  <a:pt x="61698" y="422079"/>
                  <a:pt x="55862" y="422079"/>
                </a:cubicBezTo>
                <a:cubicBezTo>
                  <a:pt x="50027" y="422079"/>
                  <a:pt x="45298" y="417349"/>
                  <a:pt x="45298" y="411515"/>
                </a:cubicBezTo>
                <a:lnTo>
                  <a:pt x="45298" y="108800"/>
                </a:lnTo>
                <a:cubicBezTo>
                  <a:pt x="45298" y="102966"/>
                  <a:pt x="50027" y="98236"/>
                  <a:pt x="55862" y="98236"/>
                </a:cubicBezTo>
                <a:lnTo>
                  <a:pt x="100810" y="98236"/>
                </a:lnTo>
                <a:lnTo>
                  <a:pt x="100810" y="82194"/>
                </a:lnTo>
                <a:close/>
                <a:moveTo>
                  <a:pt x="252005" y="21128"/>
                </a:moveTo>
                <a:cubicBezTo>
                  <a:pt x="234440" y="21128"/>
                  <a:pt x="219256" y="33027"/>
                  <a:pt x="215077" y="50064"/>
                </a:cubicBezTo>
                <a:cubicBezTo>
                  <a:pt x="213918" y="54789"/>
                  <a:pt x="209683" y="58112"/>
                  <a:pt x="204817" y="58112"/>
                </a:cubicBezTo>
                <a:lnTo>
                  <a:pt x="121937" y="58112"/>
                </a:lnTo>
                <a:lnTo>
                  <a:pt x="121937" y="118631"/>
                </a:lnTo>
                <a:lnTo>
                  <a:pt x="382072" y="118631"/>
                </a:lnTo>
                <a:lnTo>
                  <a:pt x="382072" y="58112"/>
                </a:lnTo>
                <a:lnTo>
                  <a:pt x="299192" y="58112"/>
                </a:lnTo>
                <a:cubicBezTo>
                  <a:pt x="294326" y="58112"/>
                  <a:pt x="290089" y="54789"/>
                  <a:pt x="288932" y="50064"/>
                </a:cubicBezTo>
                <a:cubicBezTo>
                  <a:pt x="284753" y="33027"/>
                  <a:pt x="269569" y="21128"/>
                  <a:pt x="252005" y="21128"/>
                </a:cubicBezTo>
                <a:close/>
                <a:moveTo>
                  <a:pt x="252005" y="0"/>
                </a:moveTo>
                <a:cubicBezTo>
                  <a:pt x="276468" y="0"/>
                  <a:pt x="297967" y="14846"/>
                  <a:pt x="306864" y="36984"/>
                </a:cubicBezTo>
                <a:lnTo>
                  <a:pt x="392636" y="36984"/>
                </a:lnTo>
                <a:cubicBezTo>
                  <a:pt x="398472" y="36984"/>
                  <a:pt x="403200" y="41714"/>
                  <a:pt x="403200" y="47548"/>
                </a:cubicBezTo>
                <a:lnTo>
                  <a:pt x="403200" y="61066"/>
                </a:lnTo>
                <a:lnTo>
                  <a:pt x="493446" y="61066"/>
                </a:lnTo>
                <a:cubicBezTo>
                  <a:pt x="499280" y="61066"/>
                  <a:pt x="504009" y="65796"/>
                  <a:pt x="504009" y="71630"/>
                </a:cubicBezTo>
                <a:lnTo>
                  <a:pt x="504009" y="235766"/>
                </a:lnTo>
                <a:cubicBezTo>
                  <a:pt x="513060" y="232899"/>
                  <a:pt x="522689" y="231342"/>
                  <a:pt x="532676" y="231342"/>
                </a:cubicBezTo>
                <a:cubicBezTo>
                  <a:pt x="532694" y="231342"/>
                  <a:pt x="532711" y="231343"/>
                  <a:pt x="532729" y="231343"/>
                </a:cubicBezTo>
                <a:cubicBezTo>
                  <a:pt x="532748" y="231343"/>
                  <a:pt x="532764" y="231342"/>
                  <a:pt x="532783" y="231342"/>
                </a:cubicBezTo>
                <a:cubicBezTo>
                  <a:pt x="585159" y="231342"/>
                  <a:pt x="627771" y="273954"/>
                  <a:pt x="627771" y="326331"/>
                </a:cubicBezTo>
                <a:lnTo>
                  <a:pt x="627771" y="326437"/>
                </a:lnTo>
                <a:lnTo>
                  <a:pt x="627771" y="362797"/>
                </a:lnTo>
                <a:lnTo>
                  <a:pt x="627771" y="398981"/>
                </a:lnTo>
                <a:cubicBezTo>
                  <a:pt x="627771" y="433216"/>
                  <a:pt x="609563" y="463270"/>
                  <a:pt x="582326" y="479989"/>
                </a:cubicBezTo>
                <a:cubicBezTo>
                  <a:pt x="660674" y="502370"/>
                  <a:pt x="720001" y="573414"/>
                  <a:pt x="720000" y="654072"/>
                </a:cubicBezTo>
                <a:lnTo>
                  <a:pt x="720000" y="709370"/>
                </a:lnTo>
                <a:cubicBezTo>
                  <a:pt x="720000" y="715204"/>
                  <a:pt x="715272" y="719934"/>
                  <a:pt x="709436" y="719934"/>
                </a:cubicBezTo>
                <a:lnTo>
                  <a:pt x="470134" y="719934"/>
                </a:lnTo>
                <a:cubicBezTo>
                  <a:pt x="464298" y="719934"/>
                  <a:pt x="459571" y="715204"/>
                  <a:pt x="459571" y="709370"/>
                </a:cubicBezTo>
                <a:cubicBezTo>
                  <a:pt x="459571" y="703535"/>
                  <a:pt x="464298" y="698806"/>
                  <a:pt x="470134" y="698806"/>
                </a:cubicBezTo>
                <a:lnTo>
                  <a:pt x="698876" y="698806"/>
                </a:lnTo>
                <a:lnTo>
                  <a:pt x="698876" y="654072"/>
                </a:lnTo>
                <a:cubicBezTo>
                  <a:pt x="698876" y="612388"/>
                  <a:pt x="681090" y="572532"/>
                  <a:pt x="648791" y="541846"/>
                </a:cubicBezTo>
                <a:cubicBezTo>
                  <a:pt x="629471" y="523489"/>
                  <a:pt x="606076" y="509816"/>
                  <a:pt x="581117" y="501845"/>
                </a:cubicBezTo>
                <a:lnTo>
                  <a:pt x="564226" y="534663"/>
                </a:lnTo>
                <a:lnTo>
                  <a:pt x="586873" y="632964"/>
                </a:lnTo>
                <a:cubicBezTo>
                  <a:pt x="587728" y="636675"/>
                  <a:pt x="586518" y="640558"/>
                  <a:pt x="583710" y="643128"/>
                </a:cubicBezTo>
                <a:lnTo>
                  <a:pt x="539918" y="683209"/>
                </a:lnTo>
                <a:cubicBezTo>
                  <a:pt x="537901" y="685056"/>
                  <a:pt x="535345" y="685980"/>
                  <a:pt x="532787" y="685980"/>
                </a:cubicBezTo>
                <a:cubicBezTo>
                  <a:pt x="530229" y="685980"/>
                  <a:pt x="527672" y="685057"/>
                  <a:pt x="525654" y="683209"/>
                </a:cubicBezTo>
                <a:lnTo>
                  <a:pt x="481862" y="643128"/>
                </a:lnTo>
                <a:cubicBezTo>
                  <a:pt x="479053" y="640558"/>
                  <a:pt x="477845" y="636674"/>
                  <a:pt x="478700" y="632964"/>
                </a:cubicBezTo>
                <a:lnTo>
                  <a:pt x="501346" y="534664"/>
                </a:lnTo>
                <a:lnTo>
                  <a:pt x="484454" y="501845"/>
                </a:lnTo>
                <a:cubicBezTo>
                  <a:pt x="473512" y="505341"/>
                  <a:pt x="462867" y="509927"/>
                  <a:pt x="452736" y="515529"/>
                </a:cubicBezTo>
                <a:cubicBezTo>
                  <a:pt x="452618" y="515594"/>
                  <a:pt x="452501" y="515660"/>
                  <a:pt x="452383" y="515726"/>
                </a:cubicBezTo>
                <a:cubicBezTo>
                  <a:pt x="450521" y="516763"/>
                  <a:pt x="448682" y="517839"/>
                  <a:pt x="446857" y="518941"/>
                </a:cubicBezTo>
                <a:cubicBezTo>
                  <a:pt x="446232" y="519319"/>
                  <a:pt x="445608" y="519698"/>
                  <a:pt x="444988" y="520083"/>
                </a:cubicBezTo>
                <a:cubicBezTo>
                  <a:pt x="444164" y="520595"/>
                  <a:pt x="443342" y="521109"/>
                  <a:pt x="442527" y="521635"/>
                </a:cubicBezTo>
                <a:cubicBezTo>
                  <a:pt x="441175" y="522507"/>
                  <a:pt x="439834" y="523396"/>
                  <a:pt x="438506" y="524304"/>
                </a:cubicBezTo>
                <a:cubicBezTo>
                  <a:pt x="437976" y="524666"/>
                  <a:pt x="437453" y="525037"/>
                  <a:pt x="436927" y="525404"/>
                </a:cubicBezTo>
                <a:cubicBezTo>
                  <a:pt x="435514" y="526394"/>
                  <a:pt x="434112" y="527395"/>
                  <a:pt x="432729" y="528426"/>
                </a:cubicBezTo>
                <a:cubicBezTo>
                  <a:pt x="432589" y="528530"/>
                  <a:pt x="432447" y="528630"/>
                  <a:pt x="432308" y="528734"/>
                </a:cubicBezTo>
                <a:cubicBezTo>
                  <a:pt x="430683" y="529952"/>
                  <a:pt x="429084" y="531205"/>
                  <a:pt x="427502" y="532479"/>
                </a:cubicBezTo>
                <a:cubicBezTo>
                  <a:pt x="427269" y="532669"/>
                  <a:pt x="427033" y="532856"/>
                  <a:pt x="426801" y="533044"/>
                </a:cubicBezTo>
                <a:cubicBezTo>
                  <a:pt x="425212" y="534339"/>
                  <a:pt x="423641" y="535660"/>
                  <a:pt x="422097" y="537010"/>
                </a:cubicBezTo>
                <a:cubicBezTo>
                  <a:pt x="421959" y="537129"/>
                  <a:pt x="421824" y="537252"/>
                  <a:pt x="421688" y="537371"/>
                </a:cubicBezTo>
                <a:cubicBezTo>
                  <a:pt x="418497" y="540177"/>
                  <a:pt x="415410" y="543099"/>
                  <a:pt x="412437" y="546128"/>
                </a:cubicBezTo>
                <a:cubicBezTo>
                  <a:pt x="412284" y="546284"/>
                  <a:pt x="412132" y="546439"/>
                  <a:pt x="411980" y="546594"/>
                </a:cubicBezTo>
                <a:cubicBezTo>
                  <a:pt x="408923" y="549732"/>
                  <a:pt x="405981" y="552984"/>
                  <a:pt x="403177" y="556347"/>
                </a:cubicBezTo>
                <a:cubicBezTo>
                  <a:pt x="395836" y="565152"/>
                  <a:pt x="389570" y="574449"/>
                  <a:pt x="384397" y="584124"/>
                </a:cubicBezTo>
                <a:cubicBezTo>
                  <a:pt x="384187" y="584517"/>
                  <a:pt x="383982" y="584912"/>
                  <a:pt x="383777" y="585306"/>
                </a:cubicBezTo>
                <a:cubicBezTo>
                  <a:pt x="383148" y="586503"/>
                  <a:pt x="382552" y="587712"/>
                  <a:pt x="381957" y="588922"/>
                </a:cubicBezTo>
                <a:cubicBezTo>
                  <a:pt x="381147" y="590581"/>
                  <a:pt x="380361" y="592252"/>
                  <a:pt x="379613" y="593938"/>
                </a:cubicBezTo>
                <a:cubicBezTo>
                  <a:pt x="379523" y="594142"/>
                  <a:pt x="379430" y="594343"/>
                  <a:pt x="379340" y="594545"/>
                </a:cubicBezTo>
                <a:cubicBezTo>
                  <a:pt x="375335" y="603670"/>
                  <a:pt x="372220" y="613161"/>
                  <a:pt x="370080" y="622914"/>
                </a:cubicBezTo>
                <a:cubicBezTo>
                  <a:pt x="370056" y="623020"/>
                  <a:pt x="370022" y="623124"/>
                  <a:pt x="369995" y="623231"/>
                </a:cubicBezTo>
                <a:cubicBezTo>
                  <a:pt x="369710" y="624559"/>
                  <a:pt x="369429" y="625886"/>
                  <a:pt x="369180" y="627219"/>
                </a:cubicBezTo>
                <a:cubicBezTo>
                  <a:pt x="369053" y="627894"/>
                  <a:pt x="368942" y="628574"/>
                  <a:pt x="368825" y="629253"/>
                </a:cubicBezTo>
                <a:cubicBezTo>
                  <a:pt x="368596" y="630586"/>
                  <a:pt x="368384" y="631921"/>
                  <a:pt x="368191" y="633261"/>
                </a:cubicBezTo>
                <a:cubicBezTo>
                  <a:pt x="368111" y="633823"/>
                  <a:pt x="368025" y="634383"/>
                  <a:pt x="367951" y="634945"/>
                </a:cubicBezTo>
                <a:cubicBezTo>
                  <a:pt x="367728" y="636630"/>
                  <a:pt x="367543" y="638322"/>
                  <a:pt x="367380" y="640016"/>
                </a:cubicBezTo>
                <a:cubicBezTo>
                  <a:pt x="367330" y="640530"/>
                  <a:pt x="367280" y="641041"/>
                  <a:pt x="367236" y="641556"/>
                </a:cubicBezTo>
                <a:cubicBezTo>
                  <a:pt x="367081" y="643370"/>
                  <a:pt x="366956" y="645189"/>
                  <a:pt x="366869" y="647012"/>
                </a:cubicBezTo>
                <a:cubicBezTo>
                  <a:pt x="366851" y="647398"/>
                  <a:pt x="366838" y="647786"/>
                  <a:pt x="366823" y="648173"/>
                </a:cubicBezTo>
                <a:cubicBezTo>
                  <a:pt x="366744" y="650133"/>
                  <a:pt x="366691" y="652099"/>
                  <a:pt x="366691" y="654069"/>
                </a:cubicBezTo>
                <a:lnTo>
                  <a:pt x="366691" y="661540"/>
                </a:lnTo>
                <a:lnTo>
                  <a:pt x="366691" y="698805"/>
                </a:lnTo>
                <a:lnTo>
                  <a:pt x="434922" y="698805"/>
                </a:lnTo>
                <a:cubicBezTo>
                  <a:pt x="440758" y="698805"/>
                  <a:pt x="445486" y="703534"/>
                  <a:pt x="445486" y="709368"/>
                </a:cubicBezTo>
                <a:cubicBezTo>
                  <a:pt x="445486" y="715203"/>
                  <a:pt x="440758" y="719932"/>
                  <a:pt x="434922" y="719932"/>
                </a:cubicBezTo>
                <a:lnTo>
                  <a:pt x="356127" y="719932"/>
                </a:lnTo>
                <a:cubicBezTo>
                  <a:pt x="350291" y="719932"/>
                  <a:pt x="345563" y="715203"/>
                  <a:pt x="345563" y="709368"/>
                </a:cubicBezTo>
                <a:lnTo>
                  <a:pt x="345563" y="672104"/>
                </a:lnTo>
                <a:lnTo>
                  <a:pt x="10564" y="672104"/>
                </a:lnTo>
                <a:cubicBezTo>
                  <a:pt x="4728" y="672104"/>
                  <a:pt x="0" y="667375"/>
                  <a:pt x="0" y="661540"/>
                </a:cubicBezTo>
                <a:lnTo>
                  <a:pt x="0" y="71630"/>
                </a:lnTo>
                <a:cubicBezTo>
                  <a:pt x="0" y="65797"/>
                  <a:pt x="4728" y="61066"/>
                  <a:pt x="10564" y="61066"/>
                </a:cubicBezTo>
                <a:lnTo>
                  <a:pt x="100810" y="61066"/>
                </a:lnTo>
                <a:lnTo>
                  <a:pt x="100810" y="47548"/>
                </a:lnTo>
                <a:cubicBezTo>
                  <a:pt x="100810" y="41714"/>
                  <a:pt x="105539" y="36984"/>
                  <a:pt x="111374" y="36984"/>
                </a:cubicBezTo>
                <a:lnTo>
                  <a:pt x="197145" y="36984"/>
                </a:lnTo>
                <a:cubicBezTo>
                  <a:pt x="206042" y="14844"/>
                  <a:pt x="227542" y="0"/>
                  <a:pt x="252005"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5" name="Заголовок 1">
            <a:extLst>
              <a:ext uri="{FF2B5EF4-FFF2-40B4-BE49-F238E27FC236}">
                <a16:creationId xmlns:a16="http://schemas.microsoft.com/office/drawing/2014/main" id="{24130FCC-8244-4E5B-9E92-0E7D33CA2FE3}"/>
              </a:ext>
            </a:extLst>
          </p:cNvPr>
          <p:cNvSpPr txBox="1">
            <a:spLocks/>
          </p:cNvSpPr>
          <p:nvPr/>
        </p:nvSpPr>
        <p:spPr>
          <a:xfrm>
            <a:off x="1539081" y="2909930"/>
            <a:ext cx="9113838" cy="648000"/>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5400" b="0" i="0" kern="1200">
                <a:solidFill>
                  <a:schemeClr val="tx2"/>
                </a:solidFill>
                <a:latin typeface="Roboto Thin" panose="02000000000000000000" pitchFamily="2" charset="0"/>
                <a:ea typeface="Roboto Thin" panose="02000000000000000000" pitchFamily="2" charset="0"/>
                <a:cs typeface="Roboto Thin" panose="02000000000000000000" pitchFamily="2" charset="0"/>
              </a:defRPr>
            </a:lvl1pPr>
          </a:lstStyle>
          <a:p>
            <a:pPr algn="ctr"/>
            <a:r>
              <a:rPr lang="ru-RU" sz="4000" dirty="0"/>
              <a:t>Где можно посмотреть актуальный единый реестр российской радиоэлектронной продукции</a:t>
            </a:r>
          </a:p>
        </p:txBody>
      </p:sp>
      <p:sp>
        <p:nvSpPr>
          <p:cNvPr id="7" name="Объект 2">
            <a:extLst>
              <a:ext uri="{FF2B5EF4-FFF2-40B4-BE49-F238E27FC236}">
                <a16:creationId xmlns:a16="http://schemas.microsoft.com/office/drawing/2014/main" id="{C98C4058-2368-47EA-AB5F-E35F89A6257E}"/>
              </a:ext>
            </a:extLst>
          </p:cNvPr>
          <p:cNvSpPr txBox="1">
            <a:spLocks/>
          </p:cNvSpPr>
          <p:nvPr/>
        </p:nvSpPr>
        <p:spPr>
          <a:xfrm>
            <a:off x="1353234" y="4965699"/>
            <a:ext cx="10624672"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600"/>
              </a:spcAft>
              <a:buNone/>
            </a:pPr>
            <a:r>
              <a:rPr lang="ru-RU" sz="1800" b="1" dirty="0"/>
              <a:t>Точный реестр радиоэлектронной продукции находится на сайте Минпромторга.</a:t>
            </a:r>
          </a:p>
        </p:txBody>
      </p:sp>
    </p:spTree>
    <p:extLst>
      <p:ext uri="{BB962C8B-B14F-4D97-AF65-F5344CB8AC3E}">
        <p14:creationId xmlns:p14="http://schemas.microsoft.com/office/powerpoint/2010/main" val="3417228292"/>
      </p:ext>
    </p:extLst>
  </p:cSld>
  <p:clrMapOvr>
    <a:masterClrMapping/>
  </p:clrMapOvr>
  <p:transition spd="slow">
    <p:fade thruBlk="1"/>
  </p:transition>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Autofit/>
          </a:bodyPr>
          <a:lstStyle/>
          <a:p>
            <a:pPr algn="ctr"/>
            <a:r>
              <a:rPr lang="ru-RU" sz="4000" dirty="0"/>
              <a:t>Как применять </a:t>
            </a:r>
            <a:r>
              <a:rPr lang="ru-RU" sz="4000" dirty="0" err="1"/>
              <a:t>нацрежим</a:t>
            </a:r>
            <a:r>
              <a:rPr lang="ru-RU" sz="4000" dirty="0"/>
              <a:t> при закупке телекоммуникационного оборудования</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783664" y="2417968"/>
            <a:ext cx="10624672"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Aft>
                <a:spcPts val="600"/>
              </a:spcAft>
              <a:buNone/>
            </a:pPr>
            <a:r>
              <a:rPr lang="ru-RU" sz="1800" b="1" dirty="0"/>
              <a:t>Приборы и аппаратура для телекоммуникаций по коду ОКПД2 26.51.44.000 входят в перечень иностранной радиоэлектронной продукции с ограничением допуска и в перечень запрещенных иностранных товаров. Применять их одновременно нельзя. </a:t>
            </a:r>
          </a:p>
          <a:p>
            <a:pPr marL="0" indent="0" algn="just">
              <a:lnSpc>
                <a:spcPct val="150000"/>
              </a:lnSpc>
              <a:spcAft>
                <a:spcPts val="600"/>
              </a:spcAft>
              <a:buNone/>
            </a:pPr>
            <a:endParaRPr lang="ru-RU" sz="1800" b="1" dirty="0"/>
          </a:p>
          <a:p>
            <a:pPr marL="0" indent="0" algn="just">
              <a:lnSpc>
                <a:spcPct val="150000"/>
              </a:lnSpc>
              <a:spcAft>
                <a:spcPts val="600"/>
              </a:spcAft>
              <a:buNone/>
            </a:pPr>
            <a:r>
              <a:rPr lang="ru-RU" sz="1800" b="1" dirty="0"/>
              <a:t>При закупке товаров для госнужд устанавливается ограничение, а для нужд обороны страны — запрет, исходя из Письма Минпромторга России от 23.12.2020 № 101618/12.</a:t>
            </a:r>
          </a:p>
        </p:txBody>
      </p:sp>
      <p:sp>
        <p:nvSpPr>
          <p:cNvPr id="6" name="Полилиния 4">
            <a:extLst>
              <a:ext uri="{FF2B5EF4-FFF2-40B4-BE49-F238E27FC236}">
                <a16:creationId xmlns:a16="http://schemas.microsoft.com/office/drawing/2014/main" id="{76B9A865-AAAC-49EB-B9E3-72263C0B8EF5}"/>
              </a:ext>
            </a:extLst>
          </p:cNvPr>
          <p:cNvSpPr>
            <a:spLocks noChangeAspect="1"/>
          </p:cNvSpPr>
          <p:nvPr/>
        </p:nvSpPr>
        <p:spPr>
          <a:xfrm>
            <a:off x="633234" y="251916"/>
            <a:ext cx="720000" cy="719934"/>
          </a:xfrm>
          <a:custGeom>
            <a:avLst/>
            <a:gdLst>
              <a:gd name="connsiteX0" fmla="*/ 520911 w 720000"/>
              <a:gd name="connsiteY0" fmla="*/ 543829 h 719934"/>
              <a:gd name="connsiteX1" fmla="*/ 500668 w 720000"/>
              <a:gd name="connsiteY1" fmla="*/ 631703 h 719934"/>
              <a:gd name="connsiteX2" fmla="*/ 532783 w 720000"/>
              <a:gd name="connsiteY2" fmla="*/ 661096 h 719934"/>
              <a:gd name="connsiteX3" fmla="*/ 564896 w 720000"/>
              <a:gd name="connsiteY3" fmla="*/ 631703 h 719934"/>
              <a:gd name="connsiteX4" fmla="*/ 544652 w 720000"/>
              <a:gd name="connsiteY4" fmla="*/ 543829 h 719934"/>
              <a:gd name="connsiteX5" fmla="*/ 530434 w 720000"/>
              <a:gd name="connsiteY5" fmla="*/ 493908 h 719934"/>
              <a:gd name="connsiteX6" fmla="*/ 526737 w 720000"/>
              <a:gd name="connsiteY6" fmla="*/ 494039 h 719934"/>
              <a:gd name="connsiteX7" fmla="*/ 525446 w 720000"/>
              <a:gd name="connsiteY7" fmla="*/ 494107 h 719934"/>
              <a:gd name="connsiteX8" fmla="*/ 520058 w 720000"/>
              <a:gd name="connsiteY8" fmla="*/ 494524 h 719934"/>
              <a:gd name="connsiteX9" fmla="*/ 517917 w 720000"/>
              <a:gd name="connsiteY9" fmla="*/ 494741 h 719934"/>
              <a:gd name="connsiteX10" fmla="*/ 513895 w 720000"/>
              <a:gd name="connsiteY10" fmla="*/ 495223 h 719934"/>
              <a:gd name="connsiteX11" fmla="*/ 509973 w 720000"/>
              <a:gd name="connsiteY11" fmla="*/ 495790 h 719934"/>
              <a:gd name="connsiteX12" fmla="*/ 508237 w 720000"/>
              <a:gd name="connsiteY12" fmla="*/ 496071 h 719934"/>
              <a:gd name="connsiteX13" fmla="*/ 505487 w 720000"/>
              <a:gd name="connsiteY13" fmla="*/ 496551 h 719934"/>
              <a:gd name="connsiteX14" fmla="*/ 518945 w 720000"/>
              <a:gd name="connsiteY14" fmla="*/ 522700 h 719934"/>
              <a:gd name="connsiteX15" fmla="*/ 546615 w 720000"/>
              <a:gd name="connsiteY15" fmla="*/ 522700 h 719934"/>
              <a:gd name="connsiteX16" fmla="*/ 560075 w 720000"/>
              <a:gd name="connsiteY16" fmla="*/ 496548 h 719934"/>
              <a:gd name="connsiteX17" fmla="*/ 557340 w 720000"/>
              <a:gd name="connsiteY17" fmla="*/ 496071 h 719934"/>
              <a:gd name="connsiteX18" fmla="*/ 555577 w 720000"/>
              <a:gd name="connsiteY18" fmla="*/ 495787 h 719934"/>
              <a:gd name="connsiteX19" fmla="*/ 551679 w 720000"/>
              <a:gd name="connsiteY19" fmla="*/ 495223 h 719934"/>
              <a:gd name="connsiteX20" fmla="*/ 547644 w 720000"/>
              <a:gd name="connsiteY20" fmla="*/ 494739 h 719934"/>
              <a:gd name="connsiteX21" fmla="*/ 545507 w 720000"/>
              <a:gd name="connsiteY21" fmla="*/ 494524 h 719934"/>
              <a:gd name="connsiteX22" fmla="*/ 540116 w 720000"/>
              <a:gd name="connsiteY22" fmla="*/ 494107 h 719934"/>
              <a:gd name="connsiteX23" fmla="*/ 538825 w 720000"/>
              <a:gd name="connsiteY23" fmla="*/ 494039 h 719934"/>
              <a:gd name="connsiteX24" fmla="*/ 535128 w 720000"/>
              <a:gd name="connsiteY24" fmla="*/ 493908 h 719934"/>
              <a:gd name="connsiteX25" fmla="*/ 532781 w 720000"/>
              <a:gd name="connsiteY25" fmla="*/ 493967 h 719934"/>
              <a:gd name="connsiteX26" fmla="*/ 530434 w 720000"/>
              <a:gd name="connsiteY26" fmla="*/ 493908 h 719934"/>
              <a:gd name="connsiteX27" fmla="*/ 458710 w 720000"/>
              <a:gd name="connsiteY27" fmla="*/ 458350 h 719934"/>
              <a:gd name="connsiteX28" fmla="*/ 458710 w 720000"/>
              <a:gd name="connsiteY28" fmla="*/ 488836 h 719934"/>
              <a:gd name="connsiteX29" fmla="*/ 482882 w 720000"/>
              <a:gd name="connsiteY29" fmla="*/ 480089 h 719934"/>
              <a:gd name="connsiteX30" fmla="*/ 482882 w 720000"/>
              <a:gd name="connsiteY30" fmla="*/ 479760 h 719934"/>
              <a:gd name="connsiteX31" fmla="*/ 458710 w 720000"/>
              <a:gd name="connsiteY31" fmla="*/ 458350 h 719934"/>
              <a:gd name="connsiteX32" fmla="*/ 246399 w 720000"/>
              <a:gd name="connsiteY32" fmla="*/ 389025 h 719934"/>
              <a:gd name="connsiteX33" fmla="*/ 190568 w 720000"/>
              <a:gd name="connsiteY33" fmla="*/ 462126 h 719934"/>
              <a:gd name="connsiteX34" fmla="*/ 242232 w 720000"/>
              <a:gd name="connsiteY34" fmla="*/ 476773 h 719934"/>
              <a:gd name="connsiteX35" fmla="*/ 339976 w 720000"/>
              <a:gd name="connsiteY35" fmla="*/ 389066 h 719934"/>
              <a:gd name="connsiteX36" fmla="*/ 325606 w 720000"/>
              <a:gd name="connsiteY36" fmla="*/ 389061 h 719934"/>
              <a:gd name="connsiteX37" fmla="*/ 547419 w 720000"/>
              <a:gd name="connsiteY37" fmla="*/ 332602 h 719934"/>
              <a:gd name="connsiteX38" fmla="*/ 458921 w 720000"/>
              <a:gd name="connsiteY38" fmla="*/ 373023 h 719934"/>
              <a:gd name="connsiteX39" fmla="*/ 458921 w 720000"/>
              <a:gd name="connsiteY39" fmla="*/ 398981 h 719934"/>
              <a:gd name="connsiteX40" fmla="*/ 459005 w 720000"/>
              <a:gd name="connsiteY40" fmla="*/ 402319 h 719934"/>
              <a:gd name="connsiteX41" fmla="*/ 459054 w 720000"/>
              <a:gd name="connsiteY41" fmla="*/ 403273 h 719934"/>
              <a:gd name="connsiteX42" fmla="*/ 459263 w 720000"/>
              <a:gd name="connsiteY42" fmla="*/ 405997 h 719934"/>
              <a:gd name="connsiteX43" fmla="*/ 459358 w 720000"/>
              <a:gd name="connsiteY43" fmla="*/ 406961 h 719934"/>
              <a:gd name="connsiteX44" fmla="*/ 459689 w 720000"/>
              <a:gd name="connsiteY44" fmla="*/ 409564 h 719934"/>
              <a:gd name="connsiteX45" fmla="*/ 459918 w 720000"/>
              <a:gd name="connsiteY45" fmla="*/ 411032 h 719934"/>
              <a:gd name="connsiteX46" fmla="*/ 460198 w 720000"/>
              <a:gd name="connsiteY46" fmla="*/ 412600 h 719934"/>
              <a:gd name="connsiteX47" fmla="*/ 460883 w 720000"/>
              <a:gd name="connsiteY47" fmla="*/ 415838 h 719934"/>
              <a:gd name="connsiteX48" fmla="*/ 461051 w 720000"/>
              <a:gd name="connsiteY48" fmla="*/ 416567 h 719934"/>
              <a:gd name="connsiteX49" fmla="*/ 461610 w 720000"/>
              <a:gd name="connsiteY49" fmla="*/ 418684 h 719934"/>
              <a:gd name="connsiteX50" fmla="*/ 461750 w 720000"/>
              <a:gd name="connsiteY50" fmla="*/ 419179 h 719934"/>
              <a:gd name="connsiteX51" fmla="*/ 498397 w 720000"/>
              <a:gd name="connsiteY51" fmla="*/ 464241 h 719934"/>
              <a:gd name="connsiteX52" fmla="*/ 499126 w 720000"/>
              <a:gd name="connsiteY52" fmla="*/ 464695 h 719934"/>
              <a:gd name="connsiteX53" fmla="*/ 529925 w 720000"/>
              <a:gd name="connsiteY53" fmla="*/ 472770 h 719934"/>
              <a:gd name="connsiteX54" fmla="*/ 532638 w 720000"/>
              <a:gd name="connsiteY54" fmla="*/ 472698 h 719934"/>
              <a:gd name="connsiteX55" fmla="*/ 532926 w 720000"/>
              <a:gd name="connsiteY55" fmla="*/ 472698 h 719934"/>
              <a:gd name="connsiteX56" fmla="*/ 535639 w 720000"/>
              <a:gd name="connsiteY56" fmla="*/ 472770 h 719934"/>
              <a:gd name="connsiteX57" fmla="*/ 606643 w 720000"/>
              <a:gd name="connsiteY57" fmla="*/ 398981 h 719934"/>
              <a:gd name="connsiteX58" fmla="*/ 606643 w 720000"/>
              <a:gd name="connsiteY58" fmla="*/ 372645 h 719934"/>
              <a:gd name="connsiteX59" fmla="*/ 547419 w 720000"/>
              <a:gd name="connsiteY59" fmla="*/ 332602 h 719934"/>
              <a:gd name="connsiteX60" fmla="*/ 168213 w 720000"/>
              <a:gd name="connsiteY60" fmla="*/ 283623 h 719934"/>
              <a:gd name="connsiteX61" fmla="*/ 121938 w 720000"/>
              <a:gd name="connsiteY61" fmla="*/ 378457 h 719934"/>
              <a:gd name="connsiteX62" fmla="*/ 160480 w 720000"/>
              <a:gd name="connsiteY62" fmla="*/ 466708 h 719934"/>
              <a:gd name="connsiteX63" fmla="*/ 167073 w 720000"/>
              <a:gd name="connsiteY63" fmla="*/ 458076 h 719934"/>
              <a:gd name="connsiteX64" fmla="*/ 167085 w 720000"/>
              <a:gd name="connsiteY64" fmla="*/ 458060 h 719934"/>
              <a:gd name="connsiteX65" fmla="*/ 228299 w 720000"/>
              <a:gd name="connsiteY65" fmla="*/ 377912 h 719934"/>
              <a:gd name="connsiteX66" fmla="*/ 532728 w 720000"/>
              <a:gd name="connsiteY66" fmla="*/ 252475 h 719934"/>
              <a:gd name="connsiteX67" fmla="*/ 498891 w 720000"/>
              <a:gd name="connsiteY67" fmla="*/ 260739 h 719934"/>
              <a:gd name="connsiteX68" fmla="*/ 498398 w 720000"/>
              <a:gd name="connsiteY68" fmla="*/ 261046 h 719934"/>
              <a:gd name="connsiteX69" fmla="*/ 464052 w 720000"/>
              <a:gd name="connsiteY69" fmla="*/ 299335 h 719934"/>
              <a:gd name="connsiteX70" fmla="*/ 464034 w 720000"/>
              <a:gd name="connsiteY70" fmla="*/ 299380 h 719934"/>
              <a:gd name="connsiteX71" fmla="*/ 461792 w 720000"/>
              <a:gd name="connsiteY71" fmla="*/ 305987 h 719934"/>
              <a:gd name="connsiteX72" fmla="*/ 461584 w 720000"/>
              <a:gd name="connsiteY72" fmla="*/ 306720 h 719934"/>
              <a:gd name="connsiteX73" fmla="*/ 461064 w 720000"/>
              <a:gd name="connsiteY73" fmla="*/ 308694 h 719934"/>
              <a:gd name="connsiteX74" fmla="*/ 460807 w 720000"/>
              <a:gd name="connsiteY74" fmla="*/ 309808 h 719934"/>
              <a:gd name="connsiteX75" fmla="*/ 460213 w 720000"/>
              <a:gd name="connsiteY75" fmla="*/ 312636 h 719934"/>
              <a:gd name="connsiteX76" fmla="*/ 459912 w 720000"/>
              <a:gd name="connsiteY76" fmla="*/ 314315 h 719934"/>
              <a:gd name="connsiteX77" fmla="*/ 459691 w 720000"/>
              <a:gd name="connsiteY77" fmla="*/ 315728 h 719934"/>
              <a:gd name="connsiteX78" fmla="*/ 459350 w 720000"/>
              <a:gd name="connsiteY78" fmla="*/ 318418 h 719934"/>
              <a:gd name="connsiteX79" fmla="*/ 459264 w 720000"/>
              <a:gd name="connsiteY79" fmla="*/ 319293 h 719934"/>
              <a:gd name="connsiteX80" fmla="*/ 459054 w 720000"/>
              <a:gd name="connsiteY80" fmla="*/ 322045 h 719934"/>
              <a:gd name="connsiteX81" fmla="*/ 459005 w 720000"/>
              <a:gd name="connsiteY81" fmla="*/ 322993 h 719934"/>
              <a:gd name="connsiteX82" fmla="*/ 458921 w 720000"/>
              <a:gd name="connsiteY82" fmla="*/ 326333 h 719934"/>
              <a:gd name="connsiteX83" fmla="*/ 458921 w 720000"/>
              <a:gd name="connsiteY83" fmla="*/ 351846 h 719934"/>
              <a:gd name="connsiteX84" fmla="*/ 539649 w 720000"/>
              <a:gd name="connsiteY84" fmla="*/ 307904 h 719934"/>
              <a:gd name="connsiteX85" fmla="*/ 549647 w 720000"/>
              <a:gd name="connsiteY85" fmla="*/ 302380 h 719934"/>
              <a:gd name="connsiteX86" fmla="*/ 558826 w 720000"/>
              <a:gd name="connsiteY86" fmla="*/ 309178 h 719934"/>
              <a:gd name="connsiteX87" fmla="*/ 606645 w 720000"/>
              <a:gd name="connsiteY87" fmla="*/ 351239 h 719934"/>
              <a:gd name="connsiteX88" fmla="*/ 606645 w 720000"/>
              <a:gd name="connsiteY88" fmla="*/ 326439 h 719934"/>
              <a:gd name="connsiteX89" fmla="*/ 532728 w 720000"/>
              <a:gd name="connsiteY89" fmla="*/ 252475 h 719934"/>
              <a:gd name="connsiteX90" fmla="*/ 242231 w 720000"/>
              <a:gd name="connsiteY90" fmla="*/ 217490 h 719934"/>
              <a:gd name="connsiteX91" fmla="*/ 309785 w 720000"/>
              <a:gd name="connsiteY91" fmla="*/ 232312 h 719934"/>
              <a:gd name="connsiteX92" fmla="*/ 314934 w 720000"/>
              <a:gd name="connsiteY92" fmla="*/ 246336 h 719934"/>
              <a:gd name="connsiteX93" fmla="*/ 300911 w 720000"/>
              <a:gd name="connsiteY93" fmla="*/ 251485 h 719934"/>
              <a:gd name="connsiteX94" fmla="*/ 242231 w 720000"/>
              <a:gd name="connsiteY94" fmla="*/ 238617 h 719934"/>
              <a:gd name="connsiteX95" fmla="*/ 175406 w 720000"/>
              <a:gd name="connsiteY95" fmla="*/ 255592 h 719934"/>
              <a:gd name="connsiteX96" fmla="*/ 180059 w 720000"/>
              <a:gd name="connsiteY96" fmla="*/ 262892 h 719934"/>
              <a:gd name="connsiteX97" fmla="*/ 180063 w 720000"/>
              <a:gd name="connsiteY97" fmla="*/ 262898 h 719934"/>
              <a:gd name="connsiteX98" fmla="*/ 246971 w 720000"/>
              <a:gd name="connsiteY98" fmla="*/ 367896 h 719934"/>
              <a:gd name="connsiteX99" fmla="*/ 351111 w 720000"/>
              <a:gd name="connsiteY99" fmla="*/ 367943 h 719934"/>
              <a:gd name="connsiteX100" fmla="*/ 351115 w 720000"/>
              <a:gd name="connsiteY100" fmla="*/ 367943 h 719934"/>
              <a:gd name="connsiteX101" fmla="*/ 381687 w 720000"/>
              <a:gd name="connsiteY101" fmla="*/ 367957 h 719934"/>
              <a:gd name="connsiteX102" fmla="*/ 327394 w 720000"/>
              <a:gd name="connsiteY102" fmla="*/ 267531 h 719934"/>
              <a:gd name="connsiteX103" fmla="*/ 325461 w 720000"/>
              <a:gd name="connsiteY103" fmla="*/ 252718 h 719934"/>
              <a:gd name="connsiteX104" fmla="*/ 340276 w 720000"/>
              <a:gd name="connsiteY104" fmla="*/ 250783 h 719934"/>
              <a:gd name="connsiteX105" fmla="*/ 403203 w 720000"/>
              <a:gd name="connsiteY105" fmla="*/ 378460 h 719934"/>
              <a:gd name="connsiteX106" fmla="*/ 403200 w 720000"/>
              <a:gd name="connsiteY106" fmla="*/ 378727 h 719934"/>
              <a:gd name="connsiteX107" fmla="*/ 400105 w 720000"/>
              <a:gd name="connsiteY107" fmla="*/ 385998 h 719934"/>
              <a:gd name="connsiteX108" fmla="*/ 392636 w 720000"/>
              <a:gd name="connsiteY108" fmla="*/ 389090 h 719934"/>
              <a:gd name="connsiteX109" fmla="*/ 392632 w 720000"/>
              <a:gd name="connsiteY109" fmla="*/ 389090 h 719934"/>
              <a:gd name="connsiteX110" fmla="*/ 361175 w 720000"/>
              <a:gd name="connsiteY110" fmla="*/ 389076 h 719934"/>
              <a:gd name="connsiteX111" fmla="*/ 242233 w 720000"/>
              <a:gd name="connsiteY111" fmla="*/ 497899 h 719934"/>
              <a:gd name="connsiteX112" fmla="*/ 177702 w 720000"/>
              <a:gd name="connsiteY112" fmla="*/ 478972 h 719934"/>
              <a:gd name="connsiteX113" fmla="*/ 170536 w 720000"/>
              <a:gd name="connsiteY113" fmla="*/ 488353 h 719934"/>
              <a:gd name="connsiteX114" fmla="*/ 163508 w 720000"/>
              <a:gd name="connsiteY114" fmla="*/ 492417 h 719934"/>
              <a:gd name="connsiteX115" fmla="*/ 162141 w 720000"/>
              <a:gd name="connsiteY115" fmla="*/ 492506 h 719934"/>
              <a:gd name="connsiteX116" fmla="*/ 155669 w 720000"/>
              <a:gd name="connsiteY116" fmla="*/ 490291 h 719934"/>
              <a:gd name="connsiteX117" fmla="*/ 100810 w 720000"/>
              <a:gd name="connsiteY117" fmla="*/ 378457 h 719934"/>
              <a:gd name="connsiteX118" fmla="*/ 156824 w 720000"/>
              <a:gd name="connsiteY118" fmla="*/ 265748 h 719934"/>
              <a:gd name="connsiteX119" fmla="*/ 151736 w 720000"/>
              <a:gd name="connsiteY119" fmla="*/ 257766 h 719934"/>
              <a:gd name="connsiteX120" fmla="*/ 154908 w 720000"/>
              <a:gd name="connsiteY120" fmla="*/ 243219 h 719934"/>
              <a:gd name="connsiteX121" fmla="*/ 242231 w 720000"/>
              <a:gd name="connsiteY121" fmla="*/ 217490 h 719934"/>
              <a:gd name="connsiteX122" fmla="*/ 21128 w 720000"/>
              <a:gd name="connsiteY122" fmla="*/ 82194 h 719934"/>
              <a:gd name="connsiteX123" fmla="*/ 21128 w 720000"/>
              <a:gd name="connsiteY123" fmla="*/ 650978 h 719934"/>
              <a:gd name="connsiteX124" fmla="*/ 345594 w 720000"/>
              <a:gd name="connsiteY124" fmla="*/ 650978 h 719934"/>
              <a:gd name="connsiteX125" fmla="*/ 345616 w 720000"/>
              <a:gd name="connsiteY125" fmla="*/ 650399 h 719934"/>
              <a:gd name="connsiteX126" fmla="*/ 345853 w 720000"/>
              <a:gd name="connsiteY126" fmla="*/ 644461 h 719934"/>
              <a:gd name="connsiteX127" fmla="*/ 346016 w 720000"/>
              <a:gd name="connsiteY127" fmla="*/ 642078 h 719934"/>
              <a:gd name="connsiteX128" fmla="*/ 346294 w 720000"/>
              <a:gd name="connsiteY128" fmla="*/ 638741 h 719934"/>
              <a:gd name="connsiteX129" fmla="*/ 347151 w 720000"/>
              <a:gd name="connsiteY129" fmla="*/ 631212 h 719934"/>
              <a:gd name="connsiteX130" fmla="*/ 55862 w 720000"/>
              <a:gd name="connsiteY130" fmla="*/ 631212 h 719934"/>
              <a:gd name="connsiteX131" fmla="*/ 45298 w 720000"/>
              <a:gd name="connsiteY131" fmla="*/ 620648 h 719934"/>
              <a:gd name="connsiteX132" fmla="*/ 45298 w 720000"/>
              <a:gd name="connsiteY132" fmla="*/ 446726 h 719934"/>
              <a:gd name="connsiteX133" fmla="*/ 55862 w 720000"/>
              <a:gd name="connsiteY133" fmla="*/ 436162 h 719934"/>
              <a:gd name="connsiteX134" fmla="*/ 66426 w 720000"/>
              <a:gd name="connsiteY134" fmla="*/ 446726 h 719934"/>
              <a:gd name="connsiteX135" fmla="*/ 66426 w 720000"/>
              <a:gd name="connsiteY135" fmla="*/ 610084 h 719934"/>
              <a:gd name="connsiteX136" fmla="*/ 351454 w 720000"/>
              <a:gd name="connsiteY136" fmla="*/ 610084 h 719934"/>
              <a:gd name="connsiteX137" fmla="*/ 363590 w 720000"/>
              <a:gd name="connsiteY137" fmla="*/ 578392 h 719934"/>
              <a:gd name="connsiteX138" fmla="*/ 365024 w 720000"/>
              <a:gd name="connsiteY138" fmla="*/ 575576 h 719934"/>
              <a:gd name="connsiteX139" fmla="*/ 366063 w 720000"/>
              <a:gd name="connsiteY139" fmla="*/ 573582 h 719934"/>
              <a:gd name="connsiteX140" fmla="*/ 404260 w 720000"/>
              <a:gd name="connsiteY140" fmla="*/ 524538 h 719934"/>
              <a:gd name="connsiteX141" fmla="*/ 404316 w 720000"/>
              <a:gd name="connsiteY141" fmla="*/ 524484 h 719934"/>
              <a:gd name="connsiteX142" fmla="*/ 404792 w 720000"/>
              <a:gd name="connsiteY142" fmla="*/ 524056 h 719934"/>
              <a:gd name="connsiteX143" fmla="*/ 437582 w 720000"/>
              <a:gd name="connsiteY143" fmla="*/ 499684 h 719934"/>
              <a:gd name="connsiteX144" fmla="*/ 437582 w 720000"/>
              <a:gd name="connsiteY144" fmla="*/ 362809 h 719934"/>
              <a:gd name="connsiteX145" fmla="*/ 437582 w 720000"/>
              <a:gd name="connsiteY145" fmla="*/ 326438 h 719934"/>
              <a:gd name="connsiteX146" fmla="*/ 437582 w 720000"/>
              <a:gd name="connsiteY146" fmla="*/ 212879 h 719934"/>
              <a:gd name="connsiteX147" fmla="*/ 448146 w 720000"/>
              <a:gd name="connsiteY147" fmla="*/ 202315 h 719934"/>
              <a:gd name="connsiteX148" fmla="*/ 458710 w 720000"/>
              <a:gd name="connsiteY148" fmla="*/ 212878 h 719934"/>
              <a:gd name="connsiteX149" fmla="*/ 458710 w 720000"/>
              <a:gd name="connsiteY149" fmla="*/ 266765 h 719934"/>
              <a:gd name="connsiteX150" fmla="*/ 482882 w 720000"/>
              <a:gd name="connsiteY150" fmla="*/ 245466 h 719934"/>
              <a:gd name="connsiteX151" fmla="*/ 482882 w 720000"/>
              <a:gd name="connsiteY151" fmla="*/ 82194 h 719934"/>
              <a:gd name="connsiteX152" fmla="*/ 403200 w 720000"/>
              <a:gd name="connsiteY152" fmla="*/ 82194 h 719934"/>
              <a:gd name="connsiteX153" fmla="*/ 403200 w 720000"/>
              <a:gd name="connsiteY153" fmla="*/ 98235 h 719934"/>
              <a:gd name="connsiteX154" fmla="*/ 448146 w 720000"/>
              <a:gd name="connsiteY154" fmla="*/ 98235 h 719934"/>
              <a:gd name="connsiteX155" fmla="*/ 458710 w 720000"/>
              <a:gd name="connsiteY155" fmla="*/ 108799 h 719934"/>
              <a:gd name="connsiteX156" fmla="*/ 458710 w 720000"/>
              <a:gd name="connsiteY156" fmla="*/ 177664 h 719934"/>
              <a:gd name="connsiteX157" fmla="*/ 448146 w 720000"/>
              <a:gd name="connsiteY157" fmla="*/ 188229 h 719934"/>
              <a:gd name="connsiteX158" fmla="*/ 437582 w 720000"/>
              <a:gd name="connsiteY158" fmla="*/ 177664 h 719934"/>
              <a:gd name="connsiteX159" fmla="*/ 437582 w 720000"/>
              <a:gd name="connsiteY159" fmla="*/ 119363 h 719934"/>
              <a:gd name="connsiteX160" fmla="*/ 403200 w 720000"/>
              <a:gd name="connsiteY160" fmla="*/ 119363 h 719934"/>
              <a:gd name="connsiteX161" fmla="*/ 403200 w 720000"/>
              <a:gd name="connsiteY161" fmla="*/ 129194 h 719934"/>
              <a:gd name="connsiteX162" fmla="*/ 392636 w 720000"/>
              <a:gd name="connsiteY162" fmla="*/ 139757 h 719934"/>
              <a:gd name="connsiteX163" fmla="*/ 111374 w 720000"/>
              <a:gd name="connsiteY163" fmla="*/ 139757 h 719934"/>
              <a:gd name="connsiteX164" fmla="*/ 100810 w 720000"/>
              <a:gd name="connsiteY164" fmla="*/ 129194 h 719934"/>
              <a:gd name="connsiteX165" fmla="*/ 100810 w 720000"/>
              <a:gd name="connsiteY165" fmla="*/ 119363 h 719934"/>
              <a:gd name="connsiteX166" fmla="*/ 66426 w 720000"/>
              <a:gd name="connsiteY166" fmla="*/ 119363 h 719934"/>
              <a:gd name="connsiteX167" fmla="*/ 66426 w 720000"/>
              <a:gd name="connsiteY167" fmla="*/ 411515 h 719934"/>
              <a:gd name="connsiteX168" fmla="*/ 55862 w 720000"/>
              <a:gd name="connsiteY168" fmla="*/ 422079 h 719934"/>
              <a:gd name="connsiteX169" fmla="*/ 45298 w 720000"/>
              <a:gd name="connsiteY169" fmla="*/ 411515 h 719934"/>
              <a:gd name="connsiteX170" fmla="*/ 45298 w 720000"/>
              <a:gd name="connsiteY170" fmla="*/ 108800 h 719934"/>
              <a:gd name="connsiteX171" fmla="*/ 55862 w 720000"/>
              <a:gd name="connsiteY171" fmla="*/ 98236 h 719934"/>
              <a:gd name="connsiteX172" fmla="*/ 100810 w 720000"/>
              <a:gd name="connsiteY172" fmla="*/ 98236 h 719934"/>
              <a:gd name="connsiteX173" fmla="*/ 100810 w 720000"/>
              <a:gd name="connsiteY173" fmla="*/ 82194 h 719934"/>
              <a:gd name="connsiteX174" fmla="*/ 252005 w 720000"/>
              <a:gd name="connsiteY174" fmla="*/ 21128 h 719934"/>
              <a:gd name="connsiteX175" fmla="*/ 215077 w 720000"/>
              <a:gd name="connsiteY175" fmla="*/ 50064 h 719934"/>
              <a:gd name="connsiteX176" fmla="*/ 204817 w 720000"/>
              <a:gd name="connsiteY176" fmla="*/ 58112 h 719934"/>
              <a:gd name="connsiteX177" fmla="*/ 121937 w 720000"/>
              <a:gd name="connsiteY177" fmla="*/ 58112 h 719934"/>
              <a:gd name="connsiteX178" fmla="*/ 121937 w 720000"/>
              <a:gd name="connsiteY178" fmla="*/ 118631 h 719934"/>
              <a:gd name="connsiteX179" fmla="*/ 382072 w 720000"/>
              <a:gd name="connsiteY179" fmla="*/ 118631 h 719934"/>
              <a:gd name="connsiteX180" fmla="*/ 382072 w 720000"/>
              <a:gd name="connsiteY180" fmla="*/ 58112 h 719934"/>
              <a:gd name="connsiteX181" fmla="*/ 299192 w 720000"/>
              <a:gd name="connsiteY181" fmla="*/ 58112 h 719934"/>
              <a:gd name="connsiteX182" fmla="*/ 288932 w 720000"/>
              <a:gd name="connsiteY182" fmla="*/ 50064 h 719934"/>
              <a:gd name="connsiteX183" fmla="*/ 252005 w 720000"/>
              <a:gd name="connsiteY183" fmla="*/ 21128 h 719934"/>
              <a:gd name="connsiteX184" fmla="*/ 252005 w 720000"/>
              <a:gd name="connsiteY184" fmla="*/ 0 h 719934"/>
              <a:gd name="connsiteX185" fmla="*/ 306864 w 720000"/>
              <a:gd name="connsiteY185" fmla="*/ 36984 h 719934"/>
              <a:gd name="connsiteX186" fmla="*/ 392636 w 720000"/>
              <a:gd name="connsiteY186" fmla="*/ 36984 h 719934"/>
              <a:gd name="connsiteX187" fmla="*/ 403200 w 720000"/>
              <a:gd name="connsiteY187" fmla="*/ 47548 h 719934"/>
              <a:gd name="connsiteX188" fmla="*/ 403200 w 720000"/>
              <a:gd name="connsiteY188" fmla="*/ 61066 h 719934"/>
              <a:gd name="connsiteX189" fmla="*/ 493446 w 720000"/>
              <a:gd name="connsiteY189" fmla="*/ 61066 h 719934"/>
              <a:gd name="connsiteX190" fmla="*/ 504009 w 720000"/>
              <a:gd name="connsiteY190" fmla="*/ 71630 h 719934"/>
              <a:gd name="connsiteX191" fmla="*/ 504009 w 720000"/>
              <a:gd name="connsiteY191" fmla="*/ 235766 h 719934"/>
              <a:gd name="connsiteX192" fmla="*/ 532676 w 720000"/>
              <a:gd name="connsiteY192" fmla="*/ 231342 h 719934"/>
              <a:gd name="connsiteX193" fmla="*/ 532729 w 720000"/>
              <a:gd name="connsiteY193" fmla="*/ 231343 h 719934"/>
              <a:gd name="connsiteX194" fmla="*/ 532783 w 720000"/>
              <a:gd name="connsiteY194" fmla="*/ 231342 h 719934"/>
              <a:gd name="connsiteX195" fmla="*/ 627771 w 720000"/>
              <a:gd name="connsiteY195" fmla="*/ 326331 h 719934"/>
              <a:gd name="connsiteX196" fmla="*/ 627771 w 720000"/>
              <a:gd name="connsiteY196" fmla="*/ 326437 h 719934"/>
              <a:gd name="connsiteX197" fmla="*/ 627771 w 720000"/>
              <a:gd name="connsiteY197" fmla="*/ 362797 h 719934"/>
              <a:gd name="connsiteX198" fmla="*/ 627771 w 720000"/>
              <a:gd name="connsiteY198" fmla="*/ 398981 h 719934"/>
              <a:gd name="connsiteX199" fmla="*/ 582326 w 720000"/>
              <a:gd name="connsiteY199" fmla="*/ 479989 h 719934"/>
              <a:gd name="connsiteX200" fmla="*/ 720000 w 720000"/>
              <a:gd name="connsiteY200" fmla="*/ 654072 h 719934"/>
              <a:gd name="connsiteX201" fmla="*/ 720000 w 720000"/>
              <a:gd name="connsiteY201" fmla="*/ 709370 h 719934"/>
              <a:gd name="connsiteX202" fmla="*/ 709436 w 720000"/>
              <a:gd name="connsiteY202" fmla="*/ 719934 h 719934"/>
              <a:gd name="connsiteX203" fmla="*/ 470134 w 720000"/>
              <a:gd name="connsiteY203" fmla="*/ 719934 h 719934"/>
              <a:gd name="connsiteX204" fmla="*/ 459571 w 720000"/>
              <a:gd name="connsiteY204" fmla="*/ 709370 h 719934"/>
              <a:gd name="connsiteX205" fmla="*/ 470134 w 720000"/>
              <a:gd name="connsiteY205" fmla="*/ 698806 h 719934"/>
              <a:gd name="connsiteX206" fmla="*/ 698876 w 720000"/>
              <a:gd name="connsiteY206" fmla="*/ 698806 h 719934"/>
              <a:gd name="connsiteX207" fmla="*/ 698876 w 720000"/>
              <a:gd name="connsiteY207" fmla="*/ 654072 h 719934"/>
              <a:gd name="connsiteX208" fmla="*/ 648791 w 720000"/>
              <a:gd name="connsiteY208" fmla="*/ 541846 h 719934"/>
              <a:gd name="connsiteX209" fmla="*/ 581117 w 720000"/>
              <a:gd name="connsiteY209" fmla="*/ 501845 h 719934"/>
              <a:gd name="connsiteX210" fmla="*/ 564226 w 720000"/>
              <a:gd name="connsiteY210" fmla="*/ 534663 h 719934"/>
              <a:gd name="connsiteX211" fmla="*/ 586873 w 720000"/>
              <a:gd name="connsiteY211" fmla="*/ 632964 h 719934"/>
              <a:gd name="connsiteX212" fmla="*/ 583710 w 720000"/>
              <a:gd name="connsiteY212" fmla="*/ 643128 h 719934"/>
              <a:gd name="connsiteX213" fmla="*/ 539918 w 720000"/>
              <a:gd name="connsiteY213" fmla="*/ 683209 h 719934"/>
              <a:gd name="connsiteX214" fmla="*/ 532787 w 720000"/>
              <a:gd name="connsiteY214" fmla="*/ 685980 h 719934"/>
              <a:gd name="connsiteX215" fmla="*/ 525654 w 720000"/>
              <a:gd name="connsiteY215" fmla="*/ 683209 h 719934"/>
              <a:gd name="connsiteX216" fmla="*/ 481862 w 720000"/>
              <a:gd name="connsiteY216" fmla="*/ 643128 h 719934"/>
              <a:gd name="connsiteX217" fmla="*/ 478700 w 720000"/>
              <a:gd name="connsiteY217" fmla="*/ 632964 h 719934"/>
              <a:gd name="connsiteX218" fmla="*/ 501346 w 720000"/>
              <a:gd name="connsiteY218" fmla="*/ 534664 h 719934"/>
              <a:gd name="connsiteX219" fmla="*/ 484454 w 720000"/>
              <a:gd name="connsiteY219" fmla="*/ 501845 h 719934"/>
              <a:gd name="connsiteX220" fmla="*/ 452736 w 720000"/>
              <a:gd name="connsiteY220" fmla="*/ 515529 h 719934"/>
              <a:gd name="connsiteX221" fmla="*/ 452383 w 720000"/>
              <a:gd name="connsiteY221" fmla="*/ 515726 h 719934"/>
              <a:gd name="connsiteX222" fmla="*/ 446857 w 720000"/>
              <a:gd name="connsiteY222" fmla="*/ 518941 h 719934"/>
              <a:gd name="connsiteX223" fmla="*/ 444988 w 720000"/>
              <a:gd name="connsiteY223" fmla="*/ 520083 h 719934"/>
              <a:gd name="connsiteX224" fmla="*/ 442527 w 720000"/>
              <a:gd name="connsiteY224" fmla="*/ 521635 h 719934"/>
              <a:gd name="connsiteX225" fmla="*/ 438506 w 720000"/>
              <a:gd name="connsiteY225" fmla="*/ 524304 h 719934"/>
              <a:gd name="connsiteX226" fmla="*/ 436927 w 720000"/>
              <a:gd name="connsiteY226" fmla="*/ 525404 h 719934"/>
              <a:gd name="connsiteX227" fmla="*/ 432729 w 720000"/>
              <a:gd name="connsiteY227" fmla="*/ 528426 h 719934"/>
              <a:gd name="connsiteX228" fmla="*/ 432308 w 720000"/>
              <a:gd name="connsiteY228" fmla="*/ 528734 h 719934"/>
              <a:gd name="connsiteX229" fmla="*/ 427502 w 720000"/>
              <a:gd name="connsiteY229" fmla="*/ 532479 h 719934"/>
              <a:gd name="connsiteX230" fmla="*/ 426801 w 720000"/>
              <a:gd name="connsiteY230" fmla="*/ 533044 h 719934"/>
              <a:gd name="connsiteX231" fmla="*/ 422097 w 720000"/>
              <a:gd name="connsiteY231" fmla="*/ 537010 h 719934"/>
              <a:gd name="connsiteX232" fmla="*/ 421688 w 720000"/>
              <a:gd name="connsiteY232" fmla="*/ 537371 h 719934"/>
              <a:gd name="connsiteX233" fmla="*/ 412437 w 720000"/>
              <a:gd name="connsiteY233" fmla="*/ 546128 h 719934"/>
              <a:gd name="connsiteX234" fmla="*/ 411980 w 720000"/>
              <a:gd name="connsiteY234" fmla="*/ 546594 h 719934"/>
              <a:gd name="connsiteX235" fmla="*/ 403177 w 720000"/>
              <a:gd name="connsiteY235" fmla="*/ 556347 h 719934"/>
              <a:gd name="connsiteX236" fmla="*/ 384397 w 720000"/>
              <a:gd name="connsiteY236" fmla="*/ 584124 h 719934"/>
              <a:gd name="connsiteX237" fmla="*/ 383777 w 720000"/>
              <a:gd name="connsiteY237" fmla="*/ 585306 h 719934"/>
              <a:gd name="connsiteX238" fmla="*/ 381957 w 720000"/>
              <a:gd name="connsiteY238" fmla="*/ 588922 h 719934"/>
              <a:gd name="connsiteX239" fmla="*/ 379613 w 720000"/>
              <a:gd name="connsiteY239" fmla="*/ 593938 h 719934"/>
              <a:gd name="connsiteX240" fmla="*/ 379340 w 720000"/>
              <a:gd name="connsiteY240" fmla="*/ 594545 h 719934"/>
              <a:gd name="connsiteX241" fmla="*/ 370080 w 720000"/>
              <a:gd name="connsiteY241" fmla="*/ 622914 h 719934"/>
              <a:gd name="connsiteX242" fmla="*/ 369995 w 720000"/>
              <a:gd name="connsiteY242" fmla="*/ 623231 h 719934"/>
              <a:gd name="connsiteX243" fmla="*/ 369180 w 720000"/>
              <a:gd name="connsiteY243" fmla="*/ 627219 h 719934"/>
              <a:gd name="connsiteX244" fmla="*/ 368825 w 720000"/>
              <a:gd name="connsiteY244" fmla="*/ 629253 h 719934"/>
              <a:gd name="connsiteX245" fmla="*/ 368191 w 720000"/>
              <a:gd name="connsiteY245" fmla="*/ 633261 h 719934"/>
              <a:gd name="connsiteX246" fmla="*/ 367951 w 720000"/>
              <a:gd name="connsiteY246" fmla="*/ 634945 h 719934"/>
              <a:gd name="connsiteX247" fmla="*/ 367380 w 720000"/>
              <a:gd name="connsiteY247" fmla="*/ 640016 h 719934"/>
              <a:gd name="connsiteX248" fmla="*/ 367236 w 720000"/>
              <a:gd name="connsiteY248" fmla="*/ 641556 h 719934"/>
              <a:gd name="connsiteX249" fmla="*/ 366869 w 720000"/>
              <a:gd name="connsiteY249" fmla="*/ 647012 h 719934"/>
              <a:gd name="connsiteX250" fmla="*/ 366823 w 720000"/>
              <a:gd name="connsiteY250" fmla="*/ 648173 h 719934"/>
              <a:gd name="connsiteX251" fmla="*/ 366691 w 720000"/>
              <a:gd name="connsiteY251" fmla="*/ 654069 h 719934"/>
              <a:gd name="connsiteX252" fmla="*/ 366691 w 720000"/>
              <a:gd name="connsiteY252" fmla="*/ 661540 h 719934"/>
              <a:gd name="connsiteX253" fmla="*/ 366691 w 720000"/>
              <a:gd name="connsiteY253" fmla="*/ 698805 h 719934"/>
              <a:gd name="connsiteX254" fmla="*/ 434922 w 720000"/>
              <a:gd name="connsiteY254" fmla="*/ 698805 h 719934"/>
              <a:gd name="connsiteX255" fmla="*/ 445486 w 720000"/>
              <a:gd name="connsiteY255" fmla="*/ 709368 h 719934"/>
              <a:gd name="connsiteX256" fmla="*/ 434922 w 720000"/>
              <a:gd name="connsiteY256" fmla="*/ 719932 h 719934"/>
              <a:gd name="connsiteX257" fmla="*/ 356127 w 720000"/>
              <a:gd name="connsiteY257" fmla="*/ 719932 h 719934"/>
              <a:gd name="connsiteX258" fmla="*/ 345563 w 720000"/>
              <a:gd name="connsiteY258" fmla="*/ 709368 h 719934"/>
              <a:gd name="connsiteX259" fmla="*/ 345563 w 720000"/>
              <a:gd name="connsiteY259" fmla="*/ 672104 h 719934"/>
              <a:gd name="connsiteX260" fmla="*/ 10564 w 720000"/>
              <a:gd name="connsiteY260" fmla="*/ 672104 h 719934"/>
              <a:gd name="connsiteX261" fmla="*/ 0 w 720000"/>
              <a:gd name="connsiteY261" fmla="*/ 661540 h 719934"/>
              <a:gd name="connsiteX262" fmla="*/ 0 w 720000"/>
              <a:gd name="connsiteY262" fmla="*/ 71630 h 719934"/>
              <a:gd name="connsiteX263" fmla="*/ 10564 w 720000"/>
              <a:gd name="connsiteY263" fmla="*/ 61066 h 719934"/>
              <a:gd name="connsiteX264" fmla="*/ 100810 w 720000"/>
              <a:gd name="connsiteY264" fmla="*/ 61066 h 719934"/>
              <a:gd name="connsiteX265" fmla="*/ 100810 w 720000"/>
              <a:gd name="connsiteY265" fmla="*/ 47548 h 719934"/>
              <a:gd name="connsiteX266" fmla="*/ 111374 w 720000"/>
              <a:gd name="connsiteY266" fmla="*/ 36984 h 719934"/>
              <a:gd name="connsiteX267" fmla="*/ 197145 w 720000"/>
              <a:gd name="connsiteY267" fmla="*/ 36984 h 719934"/>
              <a:gd name="connsiteX268" fmla="*/ 252005 w 720000"/>
              <a:gd name="connsiteY268" fmla="*/ 0 h 71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720000" h="719934">
                <a:moveTo>
                  <a:pt x="520911" y="543829"/>
                </a:moveTo>
                <a:lnTo>
                  <a:pt x="500668" y="631703"/>
                </a:lnTo>
                <a:lnTo>
                  <a:pt x="532783" y="661096"/>
                </a:lnTo>
                <a:lnTo>
                  <a:pt x="564896" y="631703"/>
                </a:lnTo>
                <a:lnTo>
                  <a:pt x="544652" y="543829"/>
                </a:lnTo>
                <a:close/>
                <a:moveTo>
                  <a:pt x="530434" y="493908"/>
                </a:moveTo>
                <a:cubicBezTo>
                  <a:pt x="529202" y="493944"/>
                  <a:pt x="527969" y="493976"/>
                  <a:pt x="526737" y="494039"/>
                </a:cubicBezTo>
                <a:cubicBezTo>
                  <a:pt x="526307" y="494062"/>
                  <a:pt x="525875" y="494080"/>
                  <a:pt x="525446" y="494107"/>
                </a:cubicBezTo>
                <a:cubicBezTo>
                  <a:pt x="523651" y="494214"/>
                  <a:pt x="521853" y="494358"/>
                  <a:pt x="520058" y="494524"/>
                </a:cubicBezTo>
                <a:cubicBezTo>
                  <a:pt x="519345" y="494592"/>
                  <a:pt x="518630" y="494665"/>
                  <a:pt x="517917" y="494741"/>
                </a:cubicBezTo>
                <a:cubicBezTo>
                  <a:pt x="516576" y="494884"/>
                  <a:pt x="515236" y="495049"/>
                  <a:pt x="513895" y="495223"/>
                </a:cubicBezTo>
                <a:cubicBezTo>
                  <a:pt x="512585" y="495398"/>
                  <a:pt x="511280" y="495586"/>
                  <a:pt x="509973" y="495790"/>
                </a:cubicBezTo>
                <a:cubicBezTo>
                  <a:pt x="509394" y="495880"/>
                  <a:pt x="508816" y="495976"/>
                  <a:pt x="508237" y="496071"/>
                </a:cubicBezTo>
                <a:cubicBezTo>
                  <a:pt x="507320" y="496226"/>
                  <a:pt x="506403" y="496382"/>
                  <a:pt x="505487" y="496551"/>
                </a:cubicBezTo>
                <a:lnTo>
                  <a:pt x="518945" y="522700"/>
                </a:lnTo>
                <a:lnTo>
                  <a:pt x="546615" y="522700"/>
                </a:lnTo>
                <a:lnTo>
                  <a:pt x="560075" y="496548"/>
                </a:lnTo>
                <a:cubicBezTo>
                  <a:pt x="559164" y="496379"/>
                  <a:pt x="558253" y="496223"/>
                  <a:pt x="557340" y="496071"/>
                </a:cubicBezTo>
                <a:cubicBezTo>
                  <a:pt x="556752" y="495974"/>
                  <a:pt x="556164" y="495879"/>
                  <a:pt x="555577" y="495787"/>
                </a:cubicBezTo>
                <a:cubicBezTo>
                  <a:pt x="554279" y="495583"/>
                  <a:pt x="552979" y="495395"/>
                  <a:pt x="551679" y="495223"/>
                </a:cubicBezTo>
                <a:cubicBezTo>
                  <a:pt x="550334" y="495046"/>
                  <a:pt x="548990" y="494881"/>
                  <a:pt x="547644" y="494739"/>
                </a:cubicBezTo>
                <a:cubicBezTo>
                  <a:pt x="546932" y="494664"/>
                  <a:pt x="546219" y="494592"/>
                  <a:pt x="545507" y="494524"/>
                </a:cubicBezTo>
                <a:cubicBezTo>
                  <a:pt x="543711" y="494358"/>
                  <a:pt x="541914" y="494214"/>
                  <a:pt x="540116" y="494107"/>
                </a:cubicBezTo>
                <a:cubicBezTo>
                  <a:pt x="539686" y="494080"/>
                  <a:pt x="539254" y="494062"/>
                  <a:pt x="538825" y="494039"/>
                </a:cubicBezTo>
                <a:cubicBezTo>
                  <a:pt x="537594" y="493976"/>
                  <a:pt x="536360" y="493944"/>
                  <a:pt x="535128" y="493908"/>
                </a:cubicBezTo>
                <a:cubicBezTo>
                  <a:pt x="534347" y="493927"/>
                  <a:pt x="533569" y="493967"/>
                  <a:pt x="532781" y="493967"/>
                </a:cubicBezTo>
                <a:cubicBezTo>
                  <a:pt x="531994" y="493967"/>
                  <a:pt x="531218" y="493928"/>
                  <a:pt x="530434" y="493908"/>
                </a:cubicBezTo>
                <a:close/>
                <a:moveTo>
                  <a:pt x="458710" y="458350"/>
                </a:moveTo>
                <a:lnTo>
                  <a:pt x="458710" y="488836"/>
                </a:lnTo>
                <a:cubicBezTo>
                  <a:pt x="466522" y="485408"/>
                  <a:pt x="474595" y="482474"/>
                  <a:pt x="482882" y="480089"/>
                </a:cubicBezTo>
                <a:lnTo>
                  <a:pt x="482882" y="479760"/>
                </a:lnTo>
                <a:cubicBezTo>
                  <a:pt x="473654" y="474041"/>
                  <a:pt x="465482" y="466783"/>
                  <a:pt x="458710" y="458350"/>
                </a:cubicBezTo>
                <a:close/>
                <a:moveTo>
                  <a:pt x="246399" y="389025"/>
                </a:moveTo>
                <a:lnTo>
                  <a:pt x="190568" y="462126"/>
                </a:lnTo>
                <a:cubicBezTo>
                  <a:pt x="206046" y="471738"/>
                  <a:pt x="223710" y="476773"/>
                  <a:pt x="242232" y="476773"/>
                </a:cubicBezTo>
                <a:cubicBezTo>
                  <a:pt x="292849" y="476773"/>
                  <a:pt x="334666" y="438302"/>
                  <a:pt x="339976" y="389066"/>
                </a:cubicBezTo>
                <a:lnTo>
                  <a:pt x="325606" y="389061"/>
                </a:lnTo>
                <a:close/>
                <a:moveTo>
                  <a:pt x="547419" y="332602"/>
                </a:moveTo>
                <a:cubicBezTo>
                  <a:pt x="533679" y="347910"/>
                  <a:pt x="505947" y="370039"/>
                  <a:pt x="458921" y="373023"/>
                </a:cubicBezTo>
                <a:lnTo>
                  <a:pt x="458921" y="398981"/>
                </a:lnTo>
                <a:cubicBezTo>
                  <a:pt x="458921" y="400100"/>
                  <a:pt x="458956" y="401213"/>
                  <a:pt x="459005" y="402319"/>
                </a:cubicBezTo>
                <a:cubicBezTo>
                  <a:pt x="459019" y="402637"/>
                  <a:pt x="459036" y="402955"/>
                  <a:pt x="459054" y="403273"/>
                </a:cubicBezTo>
                <a:cubicBezTo>
                  <a:pt x="459108" y="404185"/>
                  <a:pt x="459177" y="405094"/>
                  <a:pt x="459263" y="405997"/>
                </a:cubicBezTo>
                <a:cubicBezTo>
                  <a:pt x="459294" y="406319"/>
                  <a:pt x="459323" y="406641"/>
                  <a:pt x="459358" y="406961"/>
                </a:cubicBezTo>
                <a:cubicBezTo>
                  <a:pt x="459451" y="407835"/>
                  <a:pt x="459565" y="408701"/>
                  <a:pt x="459689" y="409564"/>
                </a:cubicBezTo>
                <a:cubicBezTo>
                  <a:pt x="459760" y="410055"/>
                  <a:pt x="459838" y="410543"/>
                  <a:pt x="459918" y="411032"/>
                </a:cubicBezTo>
                <a:cubicBezTo>
                  <a:pt x="460004" y="411558"/>
                  <a:pt x="460101" y="412079"/>
                  <a:pt x="460198" y="412600"/>
                </a:cubicBezTo>
                <a:cubicBezTo>
                  <a:pt x="460403" y="413687"/>
                  <a:pt x="460631" y="414766"/>
                  <a:pt x="460883" y="415838"/>
                </a:cubicBezTo>
                <a:cubicBezTo>
                  <a:pt x="460940" y="416079"/>
                  <a:pt x="460992" y="416326"/>
                  <a:pt x="461051" y="416567"/>
                </a:cubicBezTo>
                <a:cubicBezTo>
                  <a:pt x="461227" y="417275"/>
                  <a:pt x="461414" y="417981"/>
                  <a:pt x="461610" y="418684"/>
                </a:cubicBezTo>
                <a:cubicBezTo>
                  <a:pt x="461656" y="418850"/>
                  <a:pt x="461704" y="419014"/>
                  <a:pt x="461750" y="419179"/>
                </a:cubicBezTo>
                <a:cubicBezTo>
                  <a:pt x="467195" y="438222"/>
                  <a:pt x="480226" y="454597"/>
                  <a:pt x="498397" y="464241"/>
                </a:cubicBezTo>
                <a:cubicBezTo>
                  <a:pt x="498652" y="464379"/>
                  <a:pt x="498885" y="464542"/>
                  <a:pt x="499126" y="464695"/>
                </a:cubicBezTo>
                <a:cubicBezTo>
                  <a:pt x="508428" y="469479"/>
                  <a:pt x="518865" y="472345"/>
                  <a:pt x="529925" y="472770"/>
                </a:cubicBezTo>
                <a:cubicBezTo>
                  <a:pt x="530829" y="472744"/>
                  <a:pt x="531731" y="472711"/>
                  <a:pt x="532638" y="472698"/>
                </a:cubicBezTo>
                <a:cubicBezTo>
                  <a:pt x="532734" y="472696"/>
                  <a:pt x="532831" y="472696"/>
                  <a:pt x="532926" y="472698"/>
                </a:cubicBezTo>
                <a:cubicBezTo>
                  <a:pt x="533833" y="472711"/>
                  <a:pt x="534735" y="472744"/>
                  <a:pt x="535639" y="472770"/>
                </a:cubicBezTo>
                <a:cubicBezTo>
                  <a:pt x="575045" y="471261"/>
                  <a:pt x="606642" y="438751"/>
                  <a:pt x="606643" y="398981"/>
                </a:cubicBezTo>
                <a:lnTo>
                  <a:pt x="606643" y="372645"/>
                </a:lnTo>
                <a:cubicBezTo>
                  <a:pt x="575808" y="368558"/>
                  <a:pt x="557105" y="347686"/>
                  <a:pt x="547419" y="332602"/>
                </a:cubicBezTo>
                <a:close/>
                <a:moveTo>
                  <a:pt x="168213" y="283623"/>
                </a:moveTo>
                <a:cubicBezTo>
                  <a:pt x="139056" y="306362"/>
                  <a:pt x="121938" y="341084"/>
                  <a:pt x="121938" y="378457"/>
                </a:cubicBezTo>
                <a:cubicBezTo>
                  <a:pt x="121938" y="412356"/>
                  <a:pt x="135861" y="443966"/>
                  <a:pt x="160480" y="466708"/>
                </a:cubicBezTo>
                <a:lnTo>
                  <a:pt x="167073" y="458076"/>
                </a:lnTo>
                <a:cubicBezTo>
                  <a:pt x="167078" y="458071"/>
                  <a:pt x="167081" y="458065"/>
                  <a:pt x="167085" y="458060"/>
                </a:cubicBezTo>
                <a:lnTo>
                  <a:pt x="228299" y="377912"/>
                </a:lnTo>
                <a:close/>
                <a:moveTo>
                  <a:pt x="532728" y="252475"/>
                </a:moveTo>
                <a:cubicBezTo>
                  <a:pt x="520536" y="252483"/>
                  <a:pt x="509035" y="255477"/>
                  <a:pt x="498891" y="260739"/>
                </a:cubicBezTo>
                <a:cubicBezTo>
                  <a:pt x="498725" y="260841"/>
                  <a:pt x="498570" y="260955"/>
                  <a:pt x="498398" y="261046"/>
                </a:cubicBezTo>
                <a:cubicBezTo>
                  <a:pt x="482425" y="269527"/>
                  <a:pt x="470421" y="283209"/>
                  <a:pt x="464052" y="299335"/>
                </a:cubicBezTo>
                <a:cubicBezTo>
                  <a:pt x="464047" y="299351"/>
                  <a:pt x="464040" y="299365"/>
                  <a:pt x="464034" y="299380"/>
                </a:cubicBezTo>
                <a:cubicBezTo>
                  <a:pt x="463183" y="301540"/>
                  <a:pt x="462438" y="303745"/>
                  <a:pt x="461792" y="305987"/>
                </a:cubicBezTo>
                <a:cubicBezTo>
                  <a:pt x="461722" y="306230"/>
                  <a:pt x="461652" y="306475"/>
                  <a:pt x="461584" y="306720"/>
                </a:cubicBezTo>
                <a:cubicBezTo>
                  <a:pt x="461401" y="307375"/>
                  <a:pt x="461227" y="308032"/>
                  <a:pt x="461064" y="308694"/>
                </a:cubicBezTo>
                <a:cubicBezTo>
                  <a:pt x="460973" y="309064"/>
                  <a:pt x="460892" y="309436"/>
                  <a:pt x="460807" y="309808"/>
                </a:cubicBezTo>
                <a:cubicBezTo>
                  <a:pt x="460590" y="310746"/>
                  <a:pt x="460392" y="311688"/>
                  <a:pt x="460213" y="312636"/>
                </a:cubicBezTo>
                <a:cubicBezTo>
                  <a:pt x="460108" y="313194"/>
                  <a:pt x="460005" y="313752"/>
                  <a:pt x="459912" y="314315"/>
                </a:cubicBezTo>
                <a:cubicBezTo>
                  <a:pt x="459835" y="314784"/>
                  <a:pt x="459760" y="315256"/>
                  <a:pt x="459691" y="315728"/>
                </a:cubicBezTo>
                <a:cubicBezTo>
                  <a:pt x="459563" y="316620"/>
                  <a:pt x="459447" y="317515"/>
                  <a:pt x="459350" y="318418"/>
                </a:cubicBezTo>
                <a:cubicBezTo>
                  <a:pt x="459319" y="318708"/>
                  <a:pt x="459292" y="319002"/>
                  <a:pt x="459264" y="319293"/>
                </a:cubicBezTo>
                <a:cubicBezTo>
                  <a:pt x="459178" y="320206"/>
                  <a:pt x="459108" y="321122"/>
                  <a:pt x="459054" y="322045"/>
                </a:cubicBezTo>
                <a:cubicBezTo>
                  <a:pt x="459036" y="322360"/>
                  <a:pt x="459019" y="322676"/>
                  <a:pt x="459005" y="322993"/>
                </a:cubicBezTo>
                <a:cubicBezTo>
                  <a:pt x="458956" y="324099"/>
                  <a:pt x="458921" y="325213"/>
                  <a:pt x="458921" y="326333"/>
                </a:cubicBezTo>
                <a:lnTo>
                  <a:pt x="458921" y="351846"/>
                </a:lnTo>
                <a:cubicBezTo>
                  <a:pt x="517602" y="347483"/>
                  <a:pt x="539424" y="308321"/>
                  <a:pt x="539649" y="307904"/>
                </a:cubicBezTo>
                <a:cubicBezTo>
                  <a:pt x="541614" y="304263"/>
                  <a:pt x="545516" y="302101"/>
                  <a:pt x="549647" y="302380"/>
                </a:cubicBezTo>
                <a:cubicBezTo>
                  <a:pt x="553772" y="302656"/>
                  <a:pt x="557360" y="305311"/>
                  <a:pt x="558826" y="309178"/>
                </a:cubicBezTo>
                <a:cubicBezTo>
                  <a:pt x="559431" y="310743"/>
                  <a:pt x="573037" y="344930"/>
                  <a:pt x="606645" y="351239"/>
                </a:cubicBezTo>
                <a:lnTo>
                  <a:pt x="606645" y="326439"/>
                </a:lnTo>
                <a:cubicBezTo>
                  <a:pt x="606645" y="285671"/>
                  <a:pt x="573492" y="252503"/>
                  <a:pt x="532728" y="252475"/>
                </a:cubicBezTo>
                <a:close/>
                <a:moveTo>
                  <a:pt x="242231" y="217490"/>
                </a:moveTo>
                <a:cubicBezTo>
                  <a:pt x="265812" y="217490"/>
                  <a:pt x="288543" y="222478"/>
                  <a:pt x="309785" y="232312"/>
                </a:cubicBezTo>
                <a:cubicBezTo>
                  <a:pt x="315081" y="234763"/>
                  <a:pt x="317385" y="241042"/>
                  <a:pt x="314934" y="246336"/>
                </a:cubicBezTo>
                <a:cubicBezTo>
                  <a:pt x="312484" y="251631"/>
                  <a:pt x="306204" y="253936"/>
                  <a:pt x="300911" y="251485"/>
                </a:cubicBezTo>
                <a:cubicBezTo>
                  <a:pt x="282468" y="242947"/>
                  <a:pt x="262725" y="238617"/>
                  <a:pt x="242231" y="238617"/>
                </a:cubicBezTo>
                <a:cubicBezTo>
                  <a:pt x="218732" y="238617"/>
                  <a:pt x="195836" y="244458"/>
                  <a:pt x="175406" y="255592"/>
                </a:cubicBezTo>
                <a:lnTo>
                  <a:pt x="180059" y="262892"/>
                </a:lnTo>
                <a:cubicBezTo>
                  <a:pt x="180060" y="262894"/>
                  <a:pt x="180062" y="262896"/>
                  <a:pt x="180063" y="262898"/>
                </a:cubicBezTo>
                <a:lnTo>
                  <a:pt x="246971" y="367896"/>
                </a:lnTo>
                <a:lnTo>
                  <a:pt x="351111" y="367943"/>
                </a:lnTo>
                <a:cubicBezTo>
                  <a:pt x="351112" y="367943"/>
                  <a:pt x="351114" y="367943"/>
                  <a:pt x="351115" y="367943"/>
                </a:cubicBezTo>
                <a:lnTo>
                  <a:pt x="381687" y="367957"/>
                </a:lnTo>
                <a:cubicBezTo>
                  <a:pt x="378768" y="328263"/>
                  <a:pt x="359346" y="292102"/>
                  <a:pt x="327394" y="267531"/>
                </a:cubicBezTo>
                <a:cubicBezTo>
                  <a:pt x="322771" y="263975"/>
                  <a:pt x="321904" y="257342"/>
                  <a:pt x="325461" y="252718"/>
                </a:cubicBezTo>
                <a:cubicBezTo>
                  <a:pt x="329016" y="248093"/>
                  <a:pt x="335648" y="247225"/>
                  <a:pt x="340276" y="250783"/>
                </a:cubicBezTo>
                <a:cubicBezTo>
                  <a:pt x="380267" y="281535"/>
                  <a:pt x="403201" y="328073"/>
                  <a:pt x="403203" y="378460"/>
                </a:cubicBezTo>
                <a:cubicBezTo>
                  <a:pt x="403203" y="378539"/>
                  <a:pt x="403201" y="378637"/>
                  <a:pt x="403200" y="378727"/>
                </a:cubicBezTo>
                <a:cubicBezTo>
                  <a:pt x="403148" y="381457"/>
                  <a:pt x="402040" y="384064"/>
                  <a:pt x="400105" y="385998"/>
                </a:cubicBezTo>
                <a:cubicBezTo>
                  <a:pt x="398123" y="387978"/>
                  <a:pt x="395436" y="389090"/>
                  <a:pt x="392636" y="389090"/>
                </a:cubicBezTo>
                <a:cubicBezTo>
                  <a:pt x="392635" y="389090"/>
                  <a:pt x="392633" y="389090"/>
                  <a:pt x="392632" y="389090"/>
                </a:cubicBezTo>
                <a:lnTo>
                  <a:pt x="361175" y="389076"/>
                </a:lnTo>
                <a:cubicBezTo>
                  <a:pt x="355780" y="449972"/>
                  <a:pt x="304501" y="497899"/>
                  <a:pt x="242233" y="497899"/>
                </a:cubicBezTo>
                <a:cubicBezTo>
                  <a:pt x="219025" y="497899"/>
                  <a:pt x="196925" y="491379"/>
                  <a:pt x="177702" y="478972"/>
                </a:cubicBezTo>
                <a:lnTo>
                  <a:pt x="170536" y="488353"/>
                </a:lnTo>
                <a:cubicBezTo>
                  <a:pt x="168828" y="490592"/>
                  <a:pt x="166298" y="492054"/>
                  <a:pt x="163508" y="492417"/>
                </a:cubicBezTo>
                <a:cubicBezTo>
                  <a:pt x="163051" y="492476"/>
                  <a:pt x="162595" y="492506"/>
                  <a:pt x="162141" y="492506"/>
                </a:cubicBezTo>
                <a:cubicBezTo>
                  <a:pt x="159811" y="492506"/>
                  <a:pt x="157531" y="491735"/>
                  <a:pt x="155669" y="490291"/>
                </a:cubicBezTo>
                <a:cubicBezTo>
                  <a:pt x="120805" y="463270"/>
                  <a:pt x="100810" y="422508"/>
                  <a:pt x="100810" y="378457"/>
                </a:cubicBezTo>
                <a:cubicBezTo>
                  <a:pt x="100810" y="333836"/>
                  <a:pt x="121573" y="292443"/>
                  <a:pt x="156824" y="265748"/>
                </a:cubicBezTo>
                <a:lnTo>
                  <a:pt x="151736" y="257766"/>
                </a:lnTo>
                <a:cubicBezTo>
                  <a:pt x="148617" y="252870"/>
                  <a:pt x="150032" y="246373"/>
                  <a:pt x="154908" y="243219"/>
                </a:cubicBezTo>
                <a:cubicBezTo>
                  <a:pt x="180928" y="226387"/>
                  <a:pt x="211124" y="217490"/>
                  <a:pt x="242231" y="217490"/>
                </a:cubicBezTo>
                <a:close/>
                <a:moveTo>
                  <a:pt x="21128" y="82194"/>
                </a:moveTo>
                <a:lnTo>
                  <a:pt x="21128" y="650978"/>
                </a:lnTo>
                <a:lnTo>
                  <a:pt x="345594" y="650978"/>
                </a:lnTo>
                <a:cubicBezTo>
                  <a:pt x="345597" y="650784"/>
                  <a:pt x="345612" y="650591"/>
                  <a:pt x="345616" y="650399"/>
                </a:cubicBezTo>
                <a:cubicBezTo>
                  <a:pt x="345660" y="648413"/>
                  <a:pt x="345737" y="646433"/>
                  <a:pt x="345853" y="644461"/>
                </a:cubicBezTo>
                <a:cubicBezTo>
                  <a:pt x="345898" y="643666"/>
                  <a:pt x="345960" y="642872"/>
                  <a:pt x="346016" y="642078"/>
                </a:cubicBezTo>
                <a:cubicBezTo>
                  <a:pt x="346097" y="640964"/>
                  <a:pt x="346190" y="639850"/>
                  <a:pt x="346294" y="638741"/>
                </a:cubicBezTo>
                <a:cubicBezTo>
                  <a:pt x="346524" y="636221"/>
                  <a:pt x="346809" y="633711"/>
                  <a:pt x="347151" y="631212"/>
                </a:cubicBezTo>
                <a:lnTo>
                  <a:pt x="55862" y="631212"/>
                </a:lnTo>
                <a:cubicBezTo>
                  <a:pt x="50027" y="631212"/>
                  <a:pt x="45298" y="626483"/>
                  <a:pt x="45298" y="620648"/>
                </a:cubicBezTo>
                <a:lnTo>
                  <a:pt x="45298" y="446726"/>
                </a:lnTo>
                <a:cubicBezTo>
                  <a:pt x="45298" y="440891"/>
                  <a:pt x="50027" y="436162"/>
                  <a:pt x="55862" y="436162"/>
                </a:cubicBezTo>
                <a:cubicBezTo>
                  <a:pt x="61698" y="436162"/>
                  <a:pt x="66426" y="440891"/>
                  <a:pt x="66426" y="446726"/>
                </a:cubicBezTo>
                <a:lnTo>
                  <a:pt x="66426" y="610084"/>
                </a:lnTo>
                <a:lnTo>
                  <a:pt x="351454" y="610084"/>
                </a:lnTo>
                <a:cubicBezTo>
                  <a:pt x="354408" y="599217"/>
                  <a:pt x="358465" y="588622"/>
                  <a:pt x="363590" y="578392"/>
                </a:cubicBezTo>
                <a:cubicBezTo>
                  <a:pt x="364059" y="577448"/>
                  <a:pt x="364538" y="576511"/>
                  <a:pt x="365024" y="575576"/>
                </a:cubicBezTo>
                <a:cubicBezTo>
                  <a:pt x="365371" y="574913"/>
                  <a:pt x="365708" y="574243"/>
                  <a:pt x="366063" y="573582"/>
                </a:cubicBezTo>
                <a:cubicBezTo>
                  <a:pt x="375782" y="555440"/>
                  <a:pt x="388696" y="538855"/>
                  <a:pt x="404260" y="524538"/>
                </a:cubicBezTo>
                <a:cubicBezTo>
                  <a:pt x="404278" y="524520"/>
                  <a:pt x="404298" y="524503"/>
                  <a:pt x="404316" y="524484"/>
                </a:cubicBezTo>
                <a:cubicBezTo>
                  <a:pt x="404474" y="524341"/>
                  <a:pt x="404634" y="524199"/>
                  <a:pt x="404792" y="524056"/>
                </a:cubicBezTo>
                <a:cubicBezTo>
                  <a:pt x="414781" y="514866"/>
                  <a:pt x="425780" y="506680"/>
                  <a:pt x="437582" y="499684"/>
                </a:cubicBezTo>
                <a:lnTo>
                  <a:pt x="437582" y="362809"/>
                </a:lnTo>
                <a:lnTo>
                  <a:pt x="437582" y="326438"/>
                </a:lnTo>
                <a:lnTo>
                  <a:pt x="437582" y="212879"/>
                </a:lnTo>
                <a:cubicBezTo>
                  <a:pt x="437582" y="207045"/>
                  <a:pt x="442310" y="202315"/>
                  <a:pt x="448146" y="202315"/>
                </a:cubicBezTo>
                <a:cubicBezTo>
                  <a:pt x="453982" y="202315"/>
                  <a:pt x="458710" y="207045"/>
                  <a:pt x="458710" y="212878"/>
                </a:cubicBezTo>
                <a:lnTo>
                  <a:pt x="458710" y="266765"/>
                </a:lnTo>
                <a:cubicBezTo>
                  <a:pt x="465492" y="258376"/>
                  <a:pt x="473664" y="251154"/>
                  <a:pt x="482882" y="245466"/>
                </a:cubicBezTo>
                <a:lnTo>
                  <a:pt x="482882" y="82194"/>
                </a:lnTo>
                <a:lnTo>
                  <a:pt x="403200" y="82194"/>
                </a:lnTo>
                <a:lnTo>
                  <a:pt x="403200" y="98235"/>
                </a:lnTo>
                <a:lnTo>
                  <a:pt x="448146" y="98235"/>
                </a:lnTo>
                <a:cubicBezTo>
                  <a:pt x="453982" y="98235"/>
                  <a:pt x="458710" y="102964"/>
                  <a:pt x="458710" y="108799"/>
                </a:cubicBezTo>
                <a:lnTo>
                  <a:pt x="458710" y="177664"/>
                </a:lnTo>
                <a:cubicBezTo>
                  <a:pt x="458710" y="183499"/>
                  <a:pt x="453982" y="188229"/>
                  <a:pt x="448146" y="188229"/>
                </a:cubicBezTo>
                <a:cubicBezTo>
                  <a:pt x="442310" y="188229"/>
                  <a:pt x="437582" y="183499"/>
                  <a:pt x="437582" y="177664"/>
                </a:cubicBezTo>
                <a:lnTo>
                  <a:pt x="437582" y="119363"/>
                </a:lnTo>
                <a:lnTo>
                  <a:pt x="403200" y="119363"/>
                </a:lnTo>
                <a:lnTo>
                  <a:pt x="403200" y="129194"/>
                </a:lnTo>
                <a:cubicBezTo>
                  <a:pt x="403200" y="135028"/>
                  <a:pt x="398472" y="139757"/>
                  <a:pt x="392636" y="139757"/>
                </a:cubicBezTo>
                <a:lnTo>
                  <a:pt x="111374" y="139757"/>
                </a:lnTo>
                <a:cubicBezTo>
                  <a:pt x="105539" y="139757"/>
                  <a:pt x="100810" y="135028"/>
                  <a:pt x="100810" y="129194"/>
                </a:cubicBezTo>
                <a:lnTo>
                  <a:pt x="100810" y="119363"/>
                </a:lnTo>
                <a:lnTo>
                  <a:pt x="66426" y="119363"/>
                </a:lnTo>
                <a:lnTo>
                  <a:pt x="66426" y="411515"/>
                </a:lnTo>
                <a:cubicBezTo>
                  <a:pt x="66426" y="417349"/>
                  <a:pt x="61698" y="422079"/>
                  <a:pt x="55862" y="422079"/>
                </a:cubicBezTo>
                <a:cubicBezTo>
                  <a:pt x="50027" y="422079"/>
                  <a:pt x="45298" y="417349"/>
                  <a:pt x="45298" y="411515"/>
                </a:cubicBezTo>
                <a:lnTo>
                  <a:pt x="45298" y="108800"/>
                </a:lnTo>
                <a:cubicBezTo>
                  <a:pt x="45298" y="102966"/>
                  <a:pt x="50027" y="98236"/>
                  <a:pt x="55862" y="98236"/>
                </a:cubicBezTo>
                <a:lnTo>
                  <a:pt x="100810" y="98236"/>
                </a:lnTo>
                <a:lnTo>
                  <a:pt x="100810" y="82194"/>
                </a:lnTo>
                <a:close/>
                <a:moveTo>
                  <a:pt x="252005" y="21128"/>
                </a:moveTo>
                <a:cubicBezTo>
                  <a:pt x="234440" y="21128"/>
                  <a:pt x="219256" y="33027"/>
                  <a:pt x="215077" y="50064"/>
                </a:cubicBezTo>
                <a:cubicBezTo>
                  <a:pt x="213918" y="54789"/>
                  <a:pt x="209683" y="58112"/>
                  <a:pt x="204817" y="58112"/>
                </a:cubicBezTo>
                <a:lnTo>
                  <a:pt x="121937" y="58112"/>
                </a:lnTo>
                <a:lnTo>
                  <a:pt x="121937" y="118631"/>
                </a:lnTo>
                <a:lnTo>
                  <a:pt x="382072" y="118631"/>
                </a:lnTo>
                <a:lnTo>
                  <a:pt x="382072" y="58112"/>
                </a:lnTo>
                <a:lnTo>
                  <a:pt x="299192" y="58112"/>
                </a:lnTo>
                <a:cubicBezTo>
                  <a:pt x="294326" y="58112"/>
                  <a:pt x="290089" y="54789"/>
                  <a:pt x="288932" y="50064"/>
                </a:cubicBezTo>
                <a:cubicBezTo>
                  <a:pt x="284753" y="33027"/>
                  <a:pt x="269569" y="21128"/>
                  <a:pt x="252005" y="21128"/>
                </a:cubicBezTo>
                <a:close/>
                <a:moveTo>
                  <a:pt x="252005" y="0"/>
                </a:moveTo>
                <a:cubicBezTo>
                  <a:pt x="276468" y="0"/>
                  <a:pt x="297967" y="14846"/>
                  <a:pt x="306864" y="36984"/>
                </a:cubicBezTo>
                <a:lnTo>
                  <a:pt x="392636" y="36984"/>
                </a:lnTo>
                <a:cubicBezTo>
                  <a:pt x="398472" y="36984"/>
                  <a:pt x="403200" y="41714"/>
                  <a:pt x="403200" y="47548"/>
                </a:cubicBezTo>
                <a:lnTo>
                  <a:pt x="403200" y="61066"/>
                </a:lnTo>
                <a:lnTo>
                  <a:pt x="493446" y="61066"/>
                </a:lnTo>
                <a:cubicBezTo>
                  <a:pt x="499280" y="61066"/>
                  <a:pt x="504009" y="65796"/>
                  <a:pt x="504009" y="71630"/>
                </a:cubicBezTo>
                <a:lnTo>
                  <a:pt x="504009" y="235766"/>
                </a:lnTo>
                <a:cubicBezTo>
                  <a:pt x="513060" y="232899"/>
                  <a:pt x="522689" y="231342"/>
                  <a:pt x="532676" y="231342"/>
                </a:cubicBezTo>
                <a:cubicBezTo>
                  <a:pt x="532694" y="231342"/>
                  <a:pt x="532711" y="231343"/>
                  <a:pt x="532729" y="231343"/>
                </a:cubicBezTo>
                <a:cubicBezTo>
                  <a:pt x="532748" y="231343"/>
                  <a:pt x="532764" y="231342"/>
                  <a:pt x="532783" y="231342"/>
                </a:cubicBezTo>
                <a:cubicBezTo>
                  <a:pt x="585159" y="231342"/>
                  <a:pt x="627771" y="273954"/>
                  <a:pt x="627771" y="326331"/>
                </a:cubicBezTo>
                <a:lnTo>
                  <a:pt x="627771" y="326437"/>
                </a:lnTo>
                <a:lnTo>
                  <a:pt x="627771" y="362797"/>
                </a:lnTo>
                <a:lnTo>
                  <a:pt x="627771" y="398981"/>
                </a:lnTo>
                <a:cubicBezTo>
                  <a:pt x="627771" y="433216"/>
                  <a:pt x="609563" y="463270"/>
                  <a:pt x="582326" y="479989"/>
                </a:cubicBezTo>
                <a:cubicBezTo>
                  <a:pt x="660674" y="502370"/>
                  <a:pt x="720001" y="573414"/>
                  <a:pt x="720000" y="654072"/>
                </a:cubicBezTo>
                <a:lnTo>
                  <a:pt x="720000" y="709370"/>
                </a:lnTo>
                <a:cubicBezTo>
                  <a:pt x="720000" y="715204"/>
                  <a:pt x="715272" y="719934"/>
                  <a:pt x="709436" y="719934"/>
                </a:cubicBezTo>
                <a:lnTo>
                  <a:pt x="470134" y="719934"/>
                </a:lnTo>
                <a:cubicBezTo>
                  <a:pt x="464298" y="719934"/>
                  <a:pt x="459571" y="715204"/>
                  <a:pt x="459571" y="709370"/>
                </a:cubicBezTo>
                <a:cubicBezTo>
                  <a:pt x="459571" y="703535"/>
                  <a:pt x="464298" y="698806"/>
                  <a:pt x="470134" y="698806"/>
                </a:cubicBezTo>
                <a:lnTo>
                  <a:pt x="698876" y="698806"/>
                </a:lnTo>
                <a:lnTo>
                  <a:pt x="698876" y="654072"/>
                </a:lnTo>
                <a:cubicBezTo>
                  <a:pt x="698876" y="612388"/>
                  <a:pt x="681090" y="572532"/>
                  <a:pt x="648791" y="541846"/>
                </a:cubicBezTo>
                <a:cubicBezTo>
                  <a:pt x="629471" y="523489"/>
                  <a:pt x="606076" y="509816"/>
                  <a:pt x="581117" y="501845"/>
                </a:cubicBezTo>
                <a:lnTo>
                  <a:pt x="564226" y="534663"/>
                </a:lnTo>
                <a:lnTo>
                  <a:pt x="586873" y="632964"/>
                </a:lnTo>
                <a:cubicBezTo>
                  <a:pt x="587728" y="636675"/>
                  <a:pt x="586518" y="640558"/>
                  <a:pt x="583710" y="643128"/>
                </a:cubicBezTo>
                <a:lnTo>
                  <a:pt x="539918" y="683209"/>
                </a:lnTo>
                <a:cubicBezTo>
                  <a:pt x="537901" y="685056"/>
                  <a:pt x="535345" y="685980"/>
                  <a:pt x="532787" y="685980"/>
                </a:cubicBezTo>
                <a:cubicBezTo>
                  <a:pt x="530229" y="685980"/>
                  <a:pt x="527672" y="685057"/>
                  <a:pt x="525654" y="683209"/>
                </a:cubicBezTo>
                <a:lnTo>
                  <a:pt x="481862" y="643128"/>
                </a:lnTo>
                <a:cubicBezTo>
                  <a:pt x="479053" y="640558"/>
                  <a:pt x="477845" y="636674"/>
                  <a:pt x="478700" y="632964"/>
                </a:cubicBezTo>
                <a:lnTo>
                  <a:pt x="501346" y="534664"/>
                </a:lnTo>
                <a:lnTo>
                  <a:pt x="484454" y="501845"/>
                </a:lnTo>
                <a:cubicBezTo>
                  <a:pt x="473512" y="505341"/>
                  <a:pt x="462867" y="509927"/>
                  <a:pt x="452736" y="515529"/>
                </a:cubicBezTo>
                <a:cubicBezTo>
                  <a:pt x="452618" y="515594"/>
                  <a:pt x="452501" y="515660"/>
                  <a:pt x="452383" y="515726"/>
                </a:cubicBezTo>
                <a:cubicBezTo>
                  <a:pt x="450521" y="516763"/>
                  <a:pt x="448682" y="517839"/>
                  <a:pt x="446857" y="518941"/>
                </a:cubicBezTo>
                <a:cubicBezTo>
                  <a:pt x="446232" y="519319"/>
                  <a:pt x="445608" y="519698"/>
                  <a:pt x="444988" y="520083"/>
                </a:cubicBezTo>
                <a:cubicBezTo>
                  <a:pt x="444164" y="520595"/>
                  <a:pt x="443342" y="521109"/>
                  <a:pt x="442527" y="521635"/>
                </a:cubicBezTo>
                <a:cubicBezTo>
                  <a:pt x="441175" y="522507"/>
                  <a:pt x="439834" y="523396"/>
                  <a:pt x="438506" y="524304"/>
                </a:cubicBezTo>
                <a:cubicBezTo>
                  <a:pt x="437976" y="524666"/>
                  <a:pt x="437453" y="525037"/>
                  <a:pt x="436927" y="525404"/>
                </a:cubicBezTo>
                <a:cubicBezTo>
                  <a:pt x="435514" y="526394"/>
                  <a:pt x="434112" y="527395"/>
                  <a:pt x="432729" y="528426"/>
                </a:cubicBezTo>
                <a:cubicBezTo>
                  <a:pt x="432589" y="528530"/>
                  <a:pt x="432447" y="528630"/>
                  <a:pt x="432308" y="528734"/>
                </a:cubicBezTo>
                <a:cubicBezTo>
                  <a:pt x="430683" y="529952"/>
                  <a:pt x="429084" y="531205"/>
                  <a:pt x="427502" y="532479"/>
                </a:cubicBezTo>
                <a:cubicBezTo>
                  <a:pt x="427269" y="532669"/>
                  <a:pt x="427033" y="532856"/>
                  <a:pt x="426801" y="533044"/>
                </a:cubicBezTo>
                <a:cubicBezTo>
                  <a:pt x="425212" y="534339"/>
                  <a:pt x="423641" y="535660"/>
                  <a:pt x="422097" y="537010"/>
                </a:cubicBezTo>
                <a:cubicBezTo>
                  <a:pt x="421959" y="537129"/>
                  <a:pt x="421824" y="537252"/>
                  <a:pt x="421688" y="537371"/>
                </a:cubicBezTo>
                <a:cubicBezTo>
                  <a:pt x="418497" y="540177"/>
                  <a:pt x="415410" y="543099"/>
                  <a:pt x="412437" y="546128"/>
                </a:cubicBezTo>
                <a:cubicBezTo>
                  <a:pt x="412284" y="546284"/>
                  <a:pt x="412132" y="546439"/>
                  <a:pt x="411980" y="546594"/>
                </a:cubicBezTo>
                <a:cubicBezTo>
                  <a:pt x="408923" y="549732"/>
                  <a:pt x="405981" y="552984"/>
                  <a:pt x="403177" y="556347"/>
                </a:cubicBezTo>
                <a:cubicBezTo>
                  <a:pt x="395836" y="565152"/>
                  <a:pt x="389570" y="574449"/>
                  <a:pt x="384397" y="584124"/>
                </a:cubicBezTo>
                <a:cubicBezTo>
                  <a:pt x="384187" y="584517"/>
                  <a:pt x="383982" y="584912"/>
                  <a:pt x="383777" y="585306"/>
                </a:cubicBezTo>
                <a:cubicBezTo>
                  <a:pt x="383148" y="586503"/>
                  <a:pt x="382552" y="587712"/>
                  <a:pt x="381957" y="588922"/>
                </a:cubicBezTo>
                <a:cubicBezTo>
                  <a:pt x="381147" y="590581"/>
                  <a:pt x="380361" y="592252"/>
                  <a:pt x="379613" y="593938"/>
                </a:cubicBezTo>
                <a:cubicBezTo>
                  <a:pt x="379523" y="594142"/>
                  <a:pt x="379430" y="594343"/>
                  <a:pt x="379340" y="594545"/>
                </a:cubicBezTo>
                <a:cubicBezTo>
                  <a:pt x="375335" y="603670"/>
                  <a:pt x="372220" y="613161"/>
                  <a:pt x="370080" y="622914"/>
                </a:cubicBezTo>
                <a:cubicBezTo>
                  <a:pt x="370056" y="623020"/>
                  <a:pt x="370022" y="623124"/>
                  <a:pt x="369995" y="623231"/>
                </a:cubicBezTo>
                <a:cubicBezTo>
                  <a:pt x="369710" y="624559"/>
                  <a:pt x="369429" y="625886"/>
                  <a:pt x="369180" y="627219"/>
                </a:cubicBezTo>
                <a:cubicBezTo>
                  <a:pt x="369053" y="627894"/>
                  <a:pt x="368942" y="628574"/>
                  <a:pt x="368825" y="629253"/>
                </a:cubicBezTo>
                <a:cubicBezTo>
                  <a:pt x="368596" y="630586"/>
                  <a:pt x="368384" y="631921"/>
                  <a:pt x="368191" y="633261"/>
                </a:cubicBezTo>
                <a:cubicBezTo>
                  <a:pt x="368111" y="633823"/>
                  <a:pt x="368025" y="634383"/>
                  <a:pt x="367951" y="634945"/>
                </a:cubicBezTo>
                <a:cubicBezTo>
                  <a:pt x="367728" y="636630"/>
                  <a:pt x="367543" y="638322"/>
                  <a:pt x="367380" y="640016"/>
                </a:cubicBezTo>
                <a:cubicBezTo>
                  <a:pt x="367330" y="640530"/>
                  <a:pt x="367280" y="641041"/>
                  <a:pt x="367236" y="641556"/>
                </a:cubicBezTo>
                <a:cubicBezTo>
                  <a:pt x="367081" y="643370"/>
                  <a:pt x="366956" y="645189"/>
                  <a:pt x="366869" y="647012"/>
                </a:cubicBezTo>
                <a:cubicBezTo>
                  <a:pt x="366851" y="647398"/>
                  <a:pt x="366838" y="647786"/>
                  <a:pt x="366823" y="648173"/>
                </a:cubicBezTo>
                <a:cubicBezTo>
                  <a:pt x="366744" y="650133"/>
                  <a:pt x="366691" y="652099"/>
                  <a:pt x="366691" y="654069"/>
                </a:cubicBezTo>
                <a:lnTo>
                  <a:pt x="366691" y="661540"/>
                </a:lnTo>
                <a:lnTo>
                  <a:pt x="366691" y="698805"/>
                </a:lnTo>
                <a:lnTo>
                  <a:pt x="434922" y="698805"/>
                </a:lnTo>
                <a:cubicBezTo>
                  <a:pt x="440758" y="698805"/>
                  <a:pt x="445486" y="703534"/>
                  <a:pt x="445486" y="709368"/>
                </a:cubicBezTo>
                <a:cubicBezTo>
                  <a:pt x="445486" y="715203"/>
                  <a:pt x="440758" y="719932"/>
                  <a:pt x="434922" y="719932"/>
                </a:cubicBezTo>
                <a:lnTo>
                  <a:pt x="356127" y="719932"/>
                </a:lnTo>
                <a:cubicBezTo>
                  <a:pt x="350291" y="719932"/>
                  <a:pt x="345563" y="715203"/>
                  <a:pt x="345563" y="709368"/>
                </a:cubicBezTo>
                <a:lnTo>
                  <a:pt x="345563" y="672104"/>
                </a:lnTo>
                <a:lnTo>
                  <a:pt x="10564" y="672104"/>
                </a:lnTo>
                <a:cubicBezTo>
                  <a:pt x="4728" y="672104"/>
                  <a:pt x="0" y="667375"/>
                  <a:pt x="0" y="661540"/>
                </a:cubicBezTo>
                <a:lnTo>
                  <a:pt x="0" y="71630"/>
                </a:lnTo>
                <a:cubicBezTo>
                  <a:pt x="0" y="65797"/>
                  <a:pt x="4728" y="61066"/>
                  <a:pt x="10564" y="61066"/>
                </a:cubicBezTo>
                <a:lnTo>
                  <a:pt x="100810" y="61066"/>
                </a:lnTo>
                <a:lnTo>
                  <a:pt x="100810" y="47548"/>
                </a:lnTo>
                <a:cubicBezTo>
                  <a:pt x="100810" y="41714"/>
                  <a:pt x="105539" y="36984"/>
                  <a:pt x="111374" y="36984"/>
                </a:cubicBezTo>
                <a:lnTo>
                  <a:pt x="197145" y="36984"/>
                </a:lnTo>
                <a:cubicBezTo>
                  <a:pt x="206042" y="14844"/>
                  <a:pt x="227542" y="0"/>
                  <a:pt x="252005"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109384327"/>
      </p:ext>
    </p:extLst>
  </p:cSld>
  <p:clrMapOvr>
    <a:masterClrMapping/>
  </p:clrMapOvr>
  <p:transition spd="slow">
    <p:fade thruBlk="1"/>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Autofit/>
          </a:bodyPr>
          <a:lstStyle/>
          <a:p>
            <a:pPr algn="ctr"/>
            <a:r>
              <a:rPr lang="ru-RU" sz="4000" dirty="0"/>
              <a:t>Практика ФАС</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1191168" y="2199308"/>
            <a:ext cx="10624672"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ru-RU" sz="1800" b="1" dirty="0"/>
              <a:t>Суть жалобы</a:t>
            </a:r>
          </a:p>
          <a:p>
            <a:pPr>
              <a:lnSpc>
                <a:spcPct val="150000"/>
              </a:lnSpc>
            </a:pPr>
            <a:r>
              <a:rPr lang="ru-RU" sz="1800" dirty="0"/>
              <a:t>Закупались автоматизированные рабочие места, которые уникальны как отдельный комплекс, но состоят из товаров, которые по отдельности есть в реестре: системный блок, клавиатура, компьютерная мышь, монитор.</a:t>
            </a:r>
          </a:p>
          <a:p>
            <a:pPr>
              <a:lnSpc>
                <a:spcPct val="150000"/>
              </a:lnSpc>
            </a:pPr>
            <a:r>
              <a:rPr lang="ru-RU" sz="1800" dirty="0"/>
              <a:t>Поставщик считает, что заказчик должен был установить ограничение по ПП РФ №878 и ПП РФ №1236 — запрет программного обеспечения, а также требования к товару исходя из КТРУ. </a:t>
            </a:r>
          </a:p>
          <a:p>
            <a:pPr>
              <a:lnSpc>
                <a:spcPct val="150000"/>
              </a:lnSpc>
            </a:pPr>
            <a:endParaRPr lang="ru-RU" sz="1800" dirty="0"/>
          </a:p>
          <a:p>
            <a:pPr marL="0" indent="0">
              <a:lnSpc>
                <a:spcPct val="150000"/>
              </a:lnSpc>
              <a:buNone/>
            </a:pPr>
            <a:r>
              <a:rPr lang="ru-RU" sz="1800" b="1" dirty="0"/>
              <a:t>Пояснения заказчика</a:t>
            </a:r>
          </a:p>
          <a:p>
            <a:pPr>
              <a:lnSpc>
                <a:spcPct val="150000"/>
              </a:lnSpc>
            </a:pPr>
            <a:r>
              <a:rPr lang="ru-RU" sz="1800" dirty="0"/>
              <a:t>Провел анализ реестра радиоэлектронной продукции и не нашел той продукции, которую планирует закупить.</a:t>
            </a:r>
          </a:p>
        </p:txBody>
      </p:sp>
      <p:sp>
        <p:nvSpPr>
          <p:cNvPr id="6" name="Полилиния 4">
            <a:extLst>
              <a:ext uri="{FF2B5EF4-FFF2-40B4-BE49-F238E27FC236}">
                <a16:creationId xmlns:a16="http://schemas.microsoft.com/office/drawing/2014/main" id="{76B9A865-AAAC-49EB-B9E3-72263C0B8EF5}"/>
              </a:ext>
            </a:extLst>
          </p:cNvPr>
          <p:cNvSpPr>
            <a:spLocks noChangeAspect="1"/>
          </p:cNvSpPr>
          <p:nvPr/>
        </p:nvSpPr>
        <p:spPr>
          <a:xfrm>
            <a:off x="633234" y="251916"/>
            <a:ext cx="720000" cy="719934"/>
          </a:xfrm>
          <a:custGeom>
            <a:avLst/>
            <a:gdLst>
              <a:gd name="connsiteX0" fmla="*/ 520911 w 720000"/>
              <a:gd name="connsiteY0" fmla="*/ 543829 h 719934"/>
              <a:gd name="connsiteX1" fmla="*/ 500668 w 720000"/>
              <a:gd name="connsiteY1" fmla="*/ 631703 h 719934"/>
              <a:gd name="connsiteX2" fmla="*/ 532783 w 720000"/>
              <a:gd name="connsiteY2" fmla="*/ 661096 h 719934"/>
              <a:gd name="connsiteX3" fmla="*/ 564896 w 720000"/>
              <a:gd name="connsiteY3" fmla="*/ 631703 h 719934"/>
              <a:gd name="connsiteX4" fmla="*/ 544652 w 720000"/>
              <a:gd name="connsiteY4" fmla="*/ 543829 h 719934"/>
              <a:gd name="connsiteX5" fmla="*/ 530434 w 720000"/>
              <a:gd name="connsiteY5" fmla="*/ 493908 h 719934"/>
              <a:gd name="connsiteX6" fmla="*/ 526737 w 720000"/>
              <a:gd name="connsiteY6" fmla="*/ 494039 h 719934"/>
              <a:gd name="connsiteX7" fmla="*/ 525446 w 720000"/>
              <a:gd name="connsiteY7" fmla="*/ 494107 h 719934"/>
              <a:gd name="connsiteX8" fmla="*/ 520058 w 720000"/>
              <a:gd name="connsiteY8" fmla="*/ 494524 h 719934"/>
              <a:gd name="connsiteX9" fmla="*/ 517917 w 720000"/>
              <a:gd name="connsiteY9" fmla="*/ 494741 h 719934"/>
              <a:gd name="connsiteX10" fmla="*/ 513895 w 720000"/>
              <a:gd name="connsiteY10" fmla="*/ 495223 h 719934"/>
              <a:gd name="connsiteX11" fmla="*/ 509973 w 720000"/>
              <a:gd name="connsiteY11" fmla="*/ 495790 h 719934"/>
              <a:gd name="connsiteX12" fmla="*/ 508237 w 720000"/>
              <a:gd name="connsiteY12" fmla="*/ 496071 h 719934"/>
              <a:gd name="connsiteX13" fmla="*/ 505487 w 720000"/>
              <a:gd name="connsiteY13" fmla="*/ 496551 h 719934"/>
              <a:gd name="connsiteX14" fmla="*/ 518945 w 720000"/>
              <a:gd name="connsiteY14" fmla="*/ 522700 h 719934"/>
              <a:gd name="connsiteX15" fmla="*/ 546615 w 720000"/>
              <a:gd name="connsiteY15" fmla="*/ 522700 h 719934"/>
              <a:gd name="connsiteX16" fmla="*/ 560075 w 720000"/>
              <a:gd name="connsiteY16" fmla="*/ 496548 h 719934"/>
              <a:gd name="connsiteX17" fmla="*/ 557340 w 720000"/>
              <a:gd name="connsiteY17" fmla="*/ 496071 h 719934"/>
              <a:gd name="connsiteX18" fmla="*/ 555577 w 720000"/>
              <a:gd name="connsiteY18" fmla="*/ 495787 h 719934"/>
              <a:gd name="connsiteX19" fmla="*/ 551679 w 720000"/>
              <a:gd name="connsiteY19" fmla="*/ 495223 h 719934"/>
              <a:gd name="connsiteX20" fmla="*/ 547644 w 720000"/>
              <a:gd name="connsiteY20" fmla="*/ 494739 h 719934"/>
              <a:gd name="connsiteX21" fmla="*/ 545507 w 720000"/>
              <a:gd name="connsiteY21" fmla="*/ 494524 h 719934"/>
              <a:gd name="connsiteX22" fmla="*/ 540116 w 720000"/>
              <a:gd name="connsiteY22" fmla="*/ 494107 h 719934"/>
              <a:gd name="connsiteX23" fmla="*/ 538825 w 720000"/>
              <a:gd name="connsiteY23" fmla="*/ 494039 h 719934"/>
              <a:gd name="connsiteX24" fmla="*/ 535128 w 720000"/>
              <a:gd name="connsiteY24" fmla="*/ 493908 h 719934"/>
              <a:gd name="connsiteX25" fmla="*/ 532781 w 720000"/>
              <a:gd name="connsiteY25" fmla="*/ 493967 h 719934"/>
              <a:gd name="connsiteX26" fmla="*/ 530434 w 720000"/>
              <a:gd name="connsiteY26" fmla="*/ 493908 h 719934"/>
              <a:gd name="connsiteX27" fmla="*/ 458710 w 720000"/>
              <a:gd name="connsiteY27" fmla="*/ 458350 h 719934"/>
              <a:gd name="connsiteX28" fmla="*/ 458710 w 720000"/>
              <a:gd name="connsiteY28" fmla="*/ 488836 h 719934"/>
              <a:gd name="connsiteX29" fmla="*/ 482882 w 720000"/>
              <a:gd name="connsiteY29" fmla="*/ 480089 h 719934"/>
              <a:gd name="connsiteX30" fmla="*/ 482882 w 720000"/>
              <a:gd name="connsiteY30" fmla="*/ 479760 h 719934"/>
              <a:gd name="connsiteX31" fmla="*/ 458710 w 720000"/>
              <a:gd name="connsiteY31" fmla="*/ 458350 h 719934"/>
              <a:gd name="connsiteX32" fmla="*/ 246399 w 720000"/>
              <a:gd name="connsiteY32" fmla="*/ 389025 h 719934"/>
              <a:gd name="connsiteX33" fmla="*/ 190568 w 720000"/>
              <a:gd name="connsiteY33" fmla="*/ 462126 h 719934"/>
              <a:gd name="connsiteX34" fmla="*/ 242232 w 720000"/>
              <a:gd name="connsiteY34" fmla="*/ 476773 h 719934"/>
              <a:gd name="connsiteX35" fmla="*/ 339976 w 720000"/>
              <a:gd name="connsiteY35" fmla="*/ 389066 h 719934"/>
              <a:gd name="connsiteX36" fmla="*/ 325606 w 720000"/>
              <a:gd name="connsiteY36" fmla="*/ 389061 h 719934"/>
              <a:gd name="connsiteX37" fmla="*/ 547419 w 720000"/>
              <a:gd name="connsiteY37" fmla="*/ 332602 h 719934"/>
              <a:gd name="connsiteX38" fmla="*/ 458921 w 720000"/>
              <a:gd name="connsiteY38" fmla="*/ 373023 h 719934"/>
              <a:gd name="connsiteX39" fmla="*/ 458921 w 720000"/>
              <a:gd name="connsiteY39" fmla="*/ 398981 h 719934"/>
              <a:gd name="connsiteX40" fmla="*/ 459005 w 720000"/>
              <a:gd name="connsiteY40" fmla="*/ 402319 h 719934"/>
              <a:gd name="connsiteX41" fmla="*/ 459054 w 720000"/>
              <a:gd name="connsiteY41" fmla="*/ 403273 h 719934"/>
              <a:gd name="connsiteX42" fmla="*/ 459263 w 720000"/>
              <a:gd name="connsiteY42" fmla="*/ 405997 h 719934"/>
              <a:gd name="connsiteX43" fmla="*/ 459358 w 720000"/>
              <a:gd name="connsiteY43" fmla="*/ 406961 h 719934"/>
              <a:gd name="connsiteX44" fmla="*/ 459689 w 720000"/>
              <a:gd name="connsiteY44" fmla="*/ 409564 h 719934"/>
              <a:gd name="connsiteX45" fmla="*/ 459918 w 720000"/>
              <a:gd name="connsiteY45" fmla="*/ 411032 h 719934"/>
              <a:gd name="connsiteX46" fmla="*/ 460198 w 720000"/>
              <a:gd name="connsiteY46" fmla="*/ 412600 h 719934"/>
              <a:gd name="connsiteX47" fmla="*/ 460883 w 720000"/>
              <a:gd name="connsiteY47" fmla="*/ 415838 h 719934"/>
              <a:gd name="connsiteX48" fmla="*/ 461051 w 720000"/>
              <a:gd name="connsiteY48" fmla="*/ 416567 h 719934"/>
              <a:gd name="connsiteX49" fmla="*/ 461610 w 720000"/>
              <a:gd name="connsiteY49" fmla="*/ 418684 h 719934"/>
              <a:gd name="connsiteX50" fmla="*/ 461750 w 720000"/>
              <a:gd name="connsiteY50" fmla="*/ 419179 h 719934"/>
              <a:gd name="connsiteX51" fmla="*/ 498397 w 720000"/>
              <a:gd name="connsiteY51" fmla="*/ 464241 h 719934"/>
              <a:gd name="connsiteX52" fmla="*/ 499126 w 720000"/>
              <a:gd name="connsiteY52" fmla="*/ 464695 h 719934"/>
              <a:gd name="connsiteX53" fmla="*/ 529925 w 720000"/>
              <a:gd name="connsiteY53" fmla="*/ 472770 h 719934"/>
              <a:gd name="connsiteX54" fmla="*/ 532638 w 720000"/>
              <a:gd name="connsiteY54" fmla="*/ 472698 h 719934"/>
              <a:gd name="connsiteX55" fmla="*/ 532926 w 720000"/>
              <a:gd name="connsiteY55" fmla="*/ 472698 h 719934"/>
              <a:gd name="connsiteX56" fmla="*/ 535639 w 720000"/>
              <a:gd name="connsiteY56" fmla="*/ 472770 h 719934"/>
              <a:gd name="connsiteX57" fmla="*/ 606643 w 720000"/>
              <a:gd name="connsiteY57" fmla="*/ 398981 h 719934"/>
              <a:gd name="connsiteX58" fmla="*/ 606643 w 720000"/>
              <a:gd name="connsiteY58" fmla="*/ 372645 h 719934"/>
              <a:gd name="connsiteX59" fmla="*/ 547419 w 720000"/>
              <a:gd name="connsiteY59" fmla="*/ 332602 h 719934"/>
              <a:gd name="connsiteX60" fmla="*/ 168213 w 720000"/>
              <a:gd name="connsiteY60" fmla="*/ 283623 h 719934"/>
              <a:gd name="connsiteX61" fmla="*/ 121938 w 720000"/>
              <a:gd name="connsiteY61" fmla="*/ 378457 h 719934"/>
              <a:gd name="connsiteX62" fmla="*/ 160480 w 720000"/>
              <a:gd name="connsiteY62" fmla="*/ 466708 h 719934"/>
              <a:gd name="connsiteX63" fmla="*/ 167073 w 720000"/>
              <a:gd name="connsiteY63" fmla="*/ 458076 h 719934"/>
              <a:gd name="connsiteX64" fmla="*/ 167085 w 720000"/>
              <a:gd name="connsiteY64" fmla="*/ 458060 h 719934"/>
              <a:gd name="connsiteX65" fmla="*/ 228299 w 720000"/>
              <a:gd name="connsiteY65" fmla="*/ 377912 h 719934"/>
              <a:gd name="connsiteX66" fmla="*/ 532728 w 720000"/>
              <a:gd name="connsiteY66" fmla="*/ 252475 h 719934"/>
              <a:gd name="connsiteX67" fmla="*/ 498891 w 720000"/>
              <a:gd name="connsiteY67" fmla="*/ 260739 h 719934"/>
              <a:gd name="connsiteX68" fmla="*/ 498398 w 720000"/>
              <a:gd name="connsiteY68" fmla="*/ 261046 h 719934"/>
              <a:gd name="connsiteX69" fmla="*/ 464052 w 720000"/>
              <a:gd name="connsiteY69" fmla="*/ 299335 h 719934"/>
              <a:gd name="connsiteX70" fmla="*/ 464034 w 720000"/>
              <a:gd name="connsiteY70" fmla="*/ 299380 h 719934"/>
              <a:gd name="connsiteX71" fmla="*/ 461792 w 720000"/>
              <a:gd name="connsiteY71" fmla="*/ 305987 h 719934"/>
              <a:gd name="connsiteX72" fmla="*/ 461584 w 720000"/>
              <a:gd name="connsiteY72" fmla="*/ 306720 h 719934"/>
              <a:gd name="connsiteX73" fmla="*/ 461064 w 720000"/>
              <a:gd name="connsiteY73" fmla="*/ 308694 h 719934"/>
              <a:gd name="connsiteX74" fmla="*/ 460807 w 720000"/>
              <a:gd name="connsiteY74" fmla="*/ 309808 h 719934"/>
              <a:gd name="connsiteX75" fmla="*/ 460213 w 720000"/>
              <a:gd name="connsiteY75" fmla="*/ 312636 h 719934"/>
              <a:gd name="connsiteX76" fmla="*/ 459912 w 720000"/>
              <a:gd name="connsiteY76" fmla="*/ 314315 h 719934"/>
              <a:gd name="connsiteX77" fmla="*/ 459691 w 720000"/>
              <a:gd name="connsiteY77" fmla="*/ 315728 h 719934"/>
              <a:gd name="connsiteX78" fmla="*/ 459350 w 720000"/>
              <a:gd name="connsiteY78" fmla="*/ 318418 h 719934"/>
              <a:gd name="connsiteX79" fmla="*/ 459264 w 720000"/>
              <a:gd name="connsiteY79" fmla="*/ 319293 h 719934"/>
              <a:gd name="connsiteX80" fmla="*/ 459054 w 720000"/>
              <a:gd name="connsiteY80" fmla="*/ 322045 h 719934"/>
              <a:gd name="connsiteX81" fmla="*/ 459005 w 720000"/>
              <a:gd name="connsiteY81" fmla="*/ 322993 h 719934"/>
              <a:gd name="connsiteX82" fmla="*/ 458921 w 720000"/>
              <a:gd name="connsiteY82" fmla="*/ 326333 h 719934"/>
              <a:gd name="connsiteX83" fmla="*/ 458921 w 720000"/>
              <a:gd name="connsiteY83" fmla="*/ 351846 h 719934"/>
              <a:gd name="connsiteX84" fmla="*/ 539649 w 720000"/>
              <a:gd name="connsiteY84" fmla="*/ 307904 h 719934"/>
              <a:gd name="connsiteX85" fmla="*/ 549647 w 720000"/>
              <a:gd name="connsiteY85" fmla="*/ 302380 h 719934"/>
              <a:gd name="connsiteX86" fmla="*/ 558826 w 720000"/>
              <a:gd name="connsiteY86" fmla="*/ 309178 h 719934"/>
              <a:gd name="connsiteX87" fmla="*/ 606645 w 720000"/>
              <a:gd name="connsiteY87" fmla="*/ 351239 h 719934"/>
              <a:gd name="connsiteX88" fmla="*/ 606645 w 720000"/>
              <a:gd name="connsiteY88" fmla="*/ 326439 h 719934"/>
              <a:gd name="connsiteX89" fmla="*/ 532728 w 720000"/>
              <a:gd name="connsiteY89" fmla="*/ 252475 h 719934"/>
              <a:gd name="connsiteX90" fmla="*/ 242231 w 720000"/>
              <a:gd name="connsiteY90" fmla="*/ 217490 h 719934"/>
              <a:gd name="connsiteX91" fmla="*/ 309785 w 720000"/>
              <a:gd name="connsiteY91" fmla="*/ 232312 h 719934"/>
              <a:gd name="connsiteX92" fmla="*/ 314934 w 720000"/>
              <a:gd name="connsiteY92" fmla="*/ 246336 h 719934"/>
              <a:gd name="connsiteX93" fmla="*/ 300911 w 720000"/>
              <a:gd name="connsiteY93" fmla="*/ 251485 h 719934"/>
              <a:gd name="connsiteX94" fmla="*/ 242231 w 720000"/>
              <a:gd name="connsiteY94" fmla="*/ 238617 h 719934"/>
              <a:gd name="connsiteX95" fmla="*/ 175406 w 720000"/>
              <a:gd name="connsiteY95" fmla="*/ 255592 h 719934"/>
              <a:gd name="connsiteX96" fmla="*/ 180059 w 720000"/>
              <a:gd name="connsiteY96" fmla="*/ 262892 h 719934"/>
              <a:gd name="connsiteX97" fmla="*/ 180063 w 720000"/>
              <a:gd name="connsiteY97" fmla="*/ 262898 h 719934"/>
              <a:gd name="connsiteX98" fmla="*/ 246971 w 720000"/>
              <a:gd name="connsiteY98" fmla="*/ 367896 h 719934"/>
              <a:gd name="connsiteX99" fmla="*/ 351111 w 720000"/>
              <a:gd name="connsiteY99" fmla="*/ 367943 h 719934"/>
              <a:gd name="connsiteX100" fmla="*/ 351115 w 720000"/>
              <a:gd name="connsiteY100" fmla="*/ 367943 h 719934"/>
              <a:gd name="connsiteX101" fmla="*/ 381687 w 720000"/>
              <a:gd name="connsiteY101" fmla="*/ 367957 h 719934"/>
              <a:gd name="connsiteX102" fmla="*/ 327394 w 720000"/>
              <a:gd name="connsiteY102" fmla="*/ 267531 h 719934"/>
              <a:gd name="connsiteX103" fmla="*/ 325461 w 720000"/>
              <a:gd name="connsiteY103" fmla="*/ 252718 h 719934"/>
              <a:gd name="connsiteX104" fmla="*/ 340276 w 720000"/>
              <a:gd name="connsiteY104" fmla="*/ 250783 h 719934"/>
              <a:gd name="connsiteX105" fmla="*/ 403203 w 720000"/>
              <a:gd name="connsiteY105" fmla="*/ 378460 h 719934"/>
              <a:gd name="connsiteX106" fmla="*/ 403200 w 720000"/>
              <a:gd name="connsiteY106" fmla="*/ 378727 h 719934"/>
              <a:gd name="connsiteX107" fmla="*/ 400105 w 720000"/>
              <a:gd name="connsiteY107" fmla="*/ 385998 h 719934"/>
              <a:gd name="connsiteX108" fmla="*/ 392636 w 720000"/>
              <a:gd name="connsiteY108" fmla="*/ 389090 h 719934"/>
              <a:gd name="connsiteX109" fmla="*/ 392632 w 720000"/>
              <a:gd name="connsiteY109" fmla="*/ 389090 h 719934"/>
              <a:gd name="connsiteX110" fmla="*/ 361175 w 720000"/>
              <a:gd name="connsiteY110" fmla="*/ 389076 h 719934"/>
              <a:gd name="connsiteX111" fmla="*/ 242233 w 720000"/>
              <a:gd name="connsiteY111" fmla="*/ 497899 h 719934"/>
              <a:gd name="connsiteX112" fmla="*/ 177702 w 720000"/>
              <a:gd name="connsiteY112" fmla="*/ 478972 h 719934"/>
              <a:gd name="connsiteX113" fmla="*/ 170536 w 720000"/>
              <a:gd name="connsiteY113" fmla="*/ 488353 h 719934"/>
              <a:gd name="connsiteX114" fmla="*/ 163508 w 720000"/>
              <a:gd name="connsiteY114" fmla="*/ 492417 h 719934"/>
              <a:gd name="connsiteX115" fmla="*/ 162141 w 720000"/>
              <a:gd name="connsiteY115" fmla="*/ 492506 h 719934"/>
              <a:gd name="connsiteX116" fmla="*/ 155669 w 720000"/>
              <a:gd name="connsiteY116" fmla="*/ 490291 h 719934"/>
              <a:gd name="connsiteX117" fmla="*/ 100810 w 720000"/>
              <a:gd name="connsiteY117" fmla="*/ 378457 h 719934"/>
              <a:gd name="connsiteX118" fmla="*/ 156824 w 720000"/>
              <a:gd name="connsiteY118" fmla="*/ 265748 h 719934"/>
              <a:gd name="connsiteX119" fmla="*/ 151736 w 720000"/>
              <a:gd name="connsiteY119" fmla="*/ 257766 h 719934"/>
              <a:gd name="connsiteX120" fmla="*/ 154908 w 720000"/>
              <a:gd name="connsiteY120" fmla="*/ 243219 h 719934"/>
              <a:gd name="connsiteX121" fmla="*/ 242231 w 720000"/>
              <a:gd name="connsiteY121" fmla="*/ 217490 h 719934"/>
              <a:gd name="connsiteX122" fmla="*/ 21128 w 720000"/>
              <a:gd name="connsiteY122" fmla="*/ 82194 h 719934"/>
              <a:gd name="connsiteX123" fmla="*/ 21128 w 720000"/>
              <a:gd name="connsiteY123" fmla="*/ 650978 h 719934"/>
              <a:gd name="connsiteX124" fmla="*/ 345594 w 720000"/>
              <a:gd name="connsiteY124" fmla="*/ 650978 h 719934"/>
              <a:gd name="connsiteX125" fmla="*/ 345616 w 720000"/>
              <a:gd name="connsiteY125" fmla="*/ 650399 h 719934"/>
              <a:gd name="connsiteX126" fmla="*/ 345853 w 720000"/>
              <a:gd name="connsiteY126" fmla="*/ 644461 h 719934"/>
              <a:gd name="connsiteX127" fmla="*/ 346016 w 720000"/>
              <a:gd name="connsiteY127" fmla="*/ 642078 h 719934"/>
              <a:gd name="connsiteX128" fmla="*/ 346294 w 720000"/>
              <a:gd name="connsiteY128" fmla="*/ 638741 h 719934"/>
              <a:gd name="connsiteX129" fmla="*/ 347151 w 720000"/>
              <a:gd name="connsiteY129" fmla="*/ 631212 h 719934"/>
              <a:gd name="connsiteX130" fmla="*/ 55862 w 720000"/>
              <a:gd name="connsiteY130" fmla="*/ 631212 h 719934"/>
              <a:gd name="connsiteX131" fmla="*/ 45298 w 720000"/>
              <a:gd name="connsiteY131" fmla="*/ 620648 h 719934"/>
              <a:gd name="connsiteX132" fmla="*/ 45298 w 720000"/>
              <a:gd name="connsiteY132" fmla="*/ 446726 h 719934"/>
              <a:gd name="connsiteX133" fmla="*/ 55862 w 720000"/>
              <a:gd name="connsiteY133" fmla="*/ 436162 h 719934"/>
              <a:gd name="connsiteX134" fmla="*/ 66426 w 720000"/>
              <a:gd name="connsiteY134" fmla="*/ 446726 h 719934"/>
              <a:gd name="connsiteX135" fmla="*/ 66426 w 720000"/>
              <a:gd name="connsiteY135" fmla="*/ 610084 h 719934"/>
              <a:gd name="connsiteX136" fmla="*/ 351454 w 720000"/>
              <a:gd name="connsiteY136" fmla="*/ 610084 h 719934"/>
              <a:gd name="connsiteX137" fmla="*/ 363590 w 720000"/>
              <a:gd name="connsiteY137" fmla="*/ 578392 h 719934"/>
              <a:gd name="connsiteX138" fmla="*/ 365024 w 720000"/>
              <a:gd name="connsiteY138" fmla="*/ 575576 h 719934"/>
              <a:gd name="connsiteX139" fmla="*/ 366063 w 720000"/>
              <a:gd name="connsiteY139" fmla="*/ 573582 h 719934"/>
              <a:gd name="connsiteX140" fmla="*/ 404260 w 720000"/>
              <a:gd name="connsiteY140" fmla="*/ 524538 h 719934"/>
              <a:gd name="connsiteX141" fmla="*/ 404316 w 720000"/>
              <a:gd name="connsiteY141" fmla="*/ 524484 h 719934"/>
              <a:gd name="connsiteX142" fmla="*/ 404792 w 720000"/>
              <a:gd name="connsiteY142" fmla="*/ 524056 h 719934"/>
              <a:gd name="connsiteX143" fmla="*/ 437582 w 720000"/>
              <a:gd name="connsiteY143" fmla="*/ 499684 h 719934"/>
              <a:gd name="connsiteX144" fmla="*/ 437582 w 720000"/>
              <a:gd name="connsiteY144" fmla="*/ 362809 h 719934"/>
              <a:gd name="connsiteX145" fmla="*/ 437582 w 720000"/>
              <a:gd name="connsiteY145" fmla="*/ 326438 h 719934"/>
              <a:gd name="connsiteX146" fmla="*/ 437582 w 720000"/>
              <a:gd name="connsiteY146" fmla="*/ 212879 h 719934"/>
              <a:gd name="connsiteX147" fmla="*/ 448146 w 720000"/>
              <a:gd name="connsiteY147" fmla="*/ 202315 h 719934"/>
              <a:gd name="connsiteX148" fmla="*/ 458710 w 720000"/>
              <a:gd name="connsiteY148" fmla="*/ 212878 h 719934"/>
              <a:gd name="connsiteX149" fmla="*/ 458710 w 720000"/>
              <a:gd name="connsiteY149" fmla="*/ 266765 h 719934"/>
              <a:gd name="connsiteX150" fmla="*/ 482882 w 720000"/>
              <a:gd name="connsiteY150" fmla="*/ 245466 h 719934"/>
              <a:gd name="connsiteX151" fmla="*/ 482882 w 720000"/>
              <a:gd name="connsiteY151" fmla="*/ 82194 h 719934"/>
              <a:gd name="connsiteX152" fmla="*/ 403200 w 720000"/>
              <a:gd name="connsiteY152" fmla="*/ 82194 h 719934"/>
              <a:gd name="connsiteX153" fmla="*/ 403200 w 720000"/>
              <a:gd name="connsiteY153" fmla="*/ 98235 h 719934"/>
              <a:gd name="connsiteX154" fmla="*/ 448146 w 720000"/>
              <a:gd name="connsiteY154" fmla="*/ 98235 h 719934"/>
              <a:gd name="connsiteX155" fmla="*/ 458710 w 720000"/>
              <a:gd name="connsiteY155" fmla="*/ 108799 h 719934"/>
              <a:gd name="connsiteX156" fmla="*/ 458710 w 720000"/>
              <a:gd name="connsiteY156" fmla="*/ 177664 h 719934"/>
              <a:gd name="connsiteX157" fmla="*/ 448146 w 720000"/>
              <a:gd name="connsiteY157" fmla="*/ 188229 h 719934"/>
              <a:gd name="connsiteX158" fmla="*/ 437582 w 720000"/>
              <a:gd name="connsiteY158" fmla="*/ 177664 h 719934"/>
              <a:gd name="connsiteX159" fmla="*/ 437582 w 720000"/>
              <a:gd name="connsiteY159" fmla="*/ 119363 h 719934"/>
              <a:gd name="connsiteX160" fmla="*/ 403200 w 720000"/>
              <a:gd name="connsiteY160" fmla="*/ 119363 h 719934"/>
              <a:gd name="connsiteX161" fmla="*/ 403200 w 720000"/>
              <a:gd name="connsiteY161" fmla="*/ 129194 h 719934"/>
              <a:gd name="connsiteX162" fmla="*/ 392636 w 720000"/>
              <a:gd name="connsiteY162" fmla="*/ 139757 h 719934"/>
              <a:gd name="connsiteX163" fmla="*/ 111374 w 720000"/>
              <a:gd name="connsiteY163" fmla="*/ 139757 h 719934"/>
              <a:gd name="connsiteX164" fmla="*/ 100810 w 720000"/>
              <a:gd name="connsiteY164" fmla="*/ 129194 h 719934"/>
              <a:gd name="connsiteX165" fmla="*/ 100810 w 720000"/>
              <a:gd name="connsiteY165" fmla="*/ 119363 h 719934"/>
              <a:gd name="connsiteX166" fmla="*/ 66426 w 720000"/>
              <a:gd name="connsiteY166" fmla="*/ 119363 h 719934"/>
              <a:gd name="connsiteX167" fmla="*/ 66426 w 720000"/>
              <a:gd name="connsiteY167" fmla="*/ 411515 h 719934"/>
              <a:gd name="connsiteX168" fmla="*/ 55862 w 720000"/>
              <a:gd name="connsiteY168" fmla="*/ 422079 h 719934"/>
              <a:gd name="connsiteX169" fmla="*/ 45298 w 720000"/>
              <a:gd name="connsiteY169" fmla="*/ 411515 h 719934"/>
              <a:gd name="connsiteX170" fmla="*/ 45298 w 720000"/>
              <a:gd name="connsiteY170" fmla="*/ 108800 h 719934"/>
              <a:gd name="connsiteX171" fmla="*/ 55862 w 720000"/>
              <a:gd name="connsiteY171" fmla="*/ 98236 h 719934"/>
              <a:gd name="connsiteX172" fmla="*/ 100810 w 720000"/>
              <a:gd name="connsiteY172" fmla="*/ 98236 h 719934"/>
              <a:gd name="connsiteX173" fmla="*/ 100810 w 720000"/>
              <a:gd name="connsiteY173" fmla="*/ 82194 h 719934"/>
              <a:gd name="connsiteX174" fmla="*/ 252005 w 720000"/>
              <a:gd name="connsiteY174" fmla="*/ 21128 h 719934"/>
              <a:gd name="connsiteX175" fmla="*/ 215077 w 720000"/>
              <a:gd name="connsiteY175" fmla="*/ 50064 h 719934"/>
              <a:gd name="connsiteX176" fmla="*/ 204817 w 720000"/>
              <a:gd name="connsiteY176" fmla="*/ 58112 h 719934"/>
              <a:gd name="connsiteX177" fmla="*/ 121937 w 720000"/>
              <a:gd name="connsiteY177" fmla="*/ 58112 h 719934"/>
              <a:gd name="connsiteX178" fmla="*/ 121937 w 720000"/>
              <a:gd name="connsiteY178" fmla="*/ 118631 h 719934"/>
              <a:gd name="connsiteX179" fmla="*/ 382072 w 720000"/>
              <a:gd name="connsiteY179" fmla="*/ 118631 h 719934"/>
              <a:gd name="connsiteX180" fmla="*/ 382072 w 720000"/>
              <a:gd name="connsiteY180" fmla="*/ 58112 h 719934"/>
              <a:gd name="connsiteX181" fmla="*/ 299192 w 720000"/>
              <a:gd name="connsiteY181" fmla="*/ 58112 h 719934"/>
              <a:gd name="connsiteX182" fmla="*/ 288932 w 720000"/>
              <a:gd name="connsiteY182" fmla="*/ 50064 h 719934"/>
              <a:gd name="connsiteX183" fmla="*/ 252005 w 720000"/>
              <a:gd name="connsiteY183" fmla="*/ 21128 h 719934"/>
              <a:gd name="connsiteX184" fmla="*/ 252005 w 720000"/>
              <a:gd name="connsiteY184" fmla="*/ 0 h 719934"/>
              <a:gd name="connsiteX185" fmla="*/ 306864 w 720000"/>
              <a:gd name="connsiteY185" fmla="*/ 36984 h 719934"/>
              <a:gd name="connsiteX186" fmla="*/ 392636 w 720000"/>
              <a:gd name="connsiteY186" fmla="*/ 36984 h 719934"/>
              <a:gd name="connsiteX187" fmla="*/ 403200 w 720000"/>
              <a:gd name="connsiteY187" fmla="*/ 47548 h 719934"/>
              <a:gd name="connsiteX188" fmla="*/ 403200 w 720000"/>
              <a:gd name="connsiteY188" fmla="*/ 61066 h 719934"/>
              <a:gd name="connsiteX189" fmla="*/ 493446 w 720000"/>
              <a:gd name="connsiteY189" fmla="*/ 61066 h 719934"/>
              <a:gd name="connsiteX190" fmla="*/ 504009 w 720000"/>
              <a:gd name="connsiteY190" fmla="*/ 71630 h 719934"/>
              <a:gd name="connsiteX191" fmla="*/ 504009 w 720000"/>
              <a:gd name="connsiteY191" fmla="*/ 235766 h 719934"/>
              <a:gd name="connsiteX192" fmla="*/ 532676 w 720000"/>
              <a:gd name="connsiteY192" fmla="*/ 231342 h 719934"/>
              <a:gd name="connsiteX193" fmla="*/ 532729 w 720000"/>
              <a:gd name="connsiteY193" fmla="*/ 231343 h 719934"/>
              <a:gd name="connsiteX194" fmla="*/ 532783 w 720000"/>
              <a:gd name="connsiteY194" fmla="*/ 231342 h 719934"/>
              <a:gd name="connsiteX195" fmla="*/ 627771 w 720000"/>
              <a:gd name="connsiteY195" fmla="*/ 326331 h 719934"/>
              <a:gd name="connsiteX196" fmla="*/ 627771 w 720000"/>
              <a:gd name="connsiteY196" fmla="*/ 326437 h 719934"/>
              <a:gd name="connsiteX197" fmla="*/ 627771 w 720000"/>
              <a:gd name="connsiteY197" fmla="*/ 362797 h 719934"/>
              <a:gd name="connsiteX198" fmla="*/ 627771 w 720000"/>
              <a:gd name="connsiteY198" fmla="*/ 398981 h 719934"/>
              <a:gd name="connsiteX199" fmla="*/ 582326 w 720000"/>
              <a:gd name="connsiteY199" fmla="*/ 479989 h 719934"/>
              <a:gd name="connsiteX200" fmla="*/ 720000 w 720000"/>
              <a:gd name="connsiteY200" fmla="*/ 654072 h 719934"/>
              <a:gd name="connsiteX201" fmla="*/ 720000 w 720000"/>
              <a:gd name="connsiteY201" fmla="*/ 709370 h 719934"/>
              <a:gd name="connsiteX202" fmla="*/ 709436 w 720000"/>
              <a:gd name="connsiteY202" fmla="*/ 719934 h 719934"/>
              <a:gd name="connsiteX203" fmla="*/ 470134 w 720000"/>
              <a:gd name="connsiteY203" fmla="*/ 719934 h 719934"/>
              <a:gd name="connsiteX204" fmla="*/ 459571 w 720000"/>
              <a:gd name="connsiteY204" fmla="*/ 709370 h 719934"/>
              <a:gd name="connsiteX205" fmla="*/ 470134 w 720000"/>
              <a:gd name="connsiteY205" fmla="*/ 698806 h 719934"/>
              <a:gd name="connsiteX206" fmla="*/ 698876 w 720000"/>
              <a:gd name="connsiteY206" fmla="*/ 698806 h 719934"/>
              <a:gd name="connsiteX207" fmla="*/ 698876 w 720000"/>
              <a:gd name="connsiteY207" fmla="*/ 654072 h 719934"/>
              <a:gd name="connsiteX208" fmla="*/ 648791 w 720000"/>
              <a:gd name="connsiteY208" fmla="*/ 541846 h 719934"/>
              <a:gd name="connsiteX209" fmla="*/ 581117 w 720000"/>
              <a:gd name="connsiteY209" fmla="*/ 501845 h 719934"/>
              <a:gd name="connsiteX210" fmla="*/ 564226 w 720000"/>
              <a:gd name="connsiteY210" fmla="*/ 534663 h 719934"/>
              <a:gd name="connsiteX211" fmla="*/ 586873 w 720000"/>
              <a:gd name="connsiteY211" fmla="*/ 632964 h 719934"/>
              <a:gd name="connsiteX212" fmla="*/ 583710 w 720000"/>
              <a:gd name="connsiteY212" fmla="*/ 643128 h 719934"/>
              <a:gd name="connsiteX213" fmla="*/ 539918 w 720000"/>
              <a:gd name="connsiteY213" fmla="*/ 683209 h 719934"/>
              <a:gd name="connsiteX214" fmla="*/ 532787 w 720000"/>
              <a:gd name="connsiteY214" fmla="*/ 685980 h 719934"/>
              <a:gd name="connsiteX215" fmla="*/ 525654 w 720000"/>
              <a:gd name="connsiteY215" fmla="*/ 683209 h 719934"/>
              <a:gd name="connsiteX216" fmla="*/ 481862 w 720000"/>
              <a:gd name="connsiteY216" fmla="*/ 643128 h 719934"/>
              <a:gd name="connsiteX217" fmla="*/ 478700 w 720000"/>
              <a:gd name="connsiteY217" fmla="*/ 632964 h 719934"/>
              <a:gd name="connsiteX218" fmla="*/ 501346 w 720000"/>
              <a:gd name="connsiteY218" fmla="*/ 534664 h 719934"/>
              <a:gd name="connsiteX219" fmla="*/ 484454 w 720000"/>
              <a:gd name="connsiteY219" fmla="*/ 501845 h 719934"/>
              <a:gd name="connsiteX220" fmla="*/ 452736 w 720000"/>
              <a:gd name="connsiteY220" fmla="*/ 515529 h 719934"/>
              <a:gd name="connsiteX221" fmla="*/ 452383 w 720000"/>
              <a:gd name="connsiteY221" fmla="*/ 515726 h 719934"/>
              <a:gd name="connsiteX222" fmla="*/ 446857 w 720000"/>
              <a:gd name="connsiteY222" fmla="*/ 518941 h 719934"/>
              <a:gd name="connsiteX223" fmla="*/ 444988 w 720000"/>
              <a:gd name="connsiteY223" fmla="*/ 520083 h 719934"/>
              <a:gd name="connsiteX224" fmla="*/ 442527 w 720000"/>
              <a:gd name="connsiteY224" fmla="*/ 521635 h 719934"/>
              <a:gd name="connsiteX225" fmla="*/ 438506 w 720000"/>
              <a:gd name="connsiteY225" fmla="*/ 524304 h 719934"/>
              <a:gd name="connsiteX226" fmla="*/ 436927 w 720000"/>
              <a:gd name="connsiteY226" fmla="*/ 525404 h 719934"/>
              <a:gd name="connsiteX227" fmla="*/ 432729 w 720000"/>
              <a:gd name="connsiteY227" fmla="*/ 528426 h 719934"/>
              <a:gd name="connsiteX228" fmla="*/ 432308 w 720000"/>
              <a:gd name="connsiteY228" fmla="*/ 528734 h 719934"/>
              <a:gd name="connsiteX229" fmla="*/ 427502 w 720000"/>
              <a:gd name="connsiteY229" fmla="*/ 532479 h 719934"/>
              <a:gd name="connsiteX230" fmla="*/ 426801 w 720000"/>
              <a:gd name="connsiteY230" fmla="*/ 533044 h 719934"/>
              <a:gd name="connsiteX231" fmla="*/ 422097 w 720000"/>
              <a:gd name="connsiteY231" fmla="*/ 537010 h 719934"/>
              <a:gd name="connsiteX232" fmla="*/ 421688 w 720000"/>
              <a:gd name="connsiteY232" fmla="*/ 537371 h 719934"/>
              <a:gd name="connsiteX233" fmla="*/ 412437 w 720000"/>
              <a:gd name="connsiteY233" fmla="*/ 546128 h 719934"/>
              <a:gd name="connsiteX234" fmla="*/ 411980 w 720000"/>
              <a:gd name="connsiteY234" fmla="*/ 546594 h 719934"/>
              <a:gd name="connsiteX235" fmla="*/ 403177 w 720000"/>
              <a:gd name="connsiteY235" fmla="*/ 556347 h 719934"/>
              <a:gd name="connsiteX236" fmla="*/ 384397 w 720000"/>
              <a:gd name="connsiteY236" fmla="*/ 584124 h 719934"/>
              <a:gd name="connsiteX237" fmla="*/ 383777 w 720000"/>
              <a:gd name="connsiteY237" fmla="*/ 585306 h 719934"/>
              <a:gd name="connsiteX238" fmla="*/ 381957 w 720000"/>
              <a:gd name="connsiteY238" fmla="*/ 588922 h 719934"/>
              <a:gd name="connsiteX239" fmla="*/ 379613 w 720000"/>
              <a:gd name="connsiteY239" fmla="*/ 593938 h 719934"/>
              <a:gd name="connsiteX240" fmla="*/ 379340 w 720000"/>
              <a:gd name="connsiteY240" fmla="*/ 594545 h 719934"/>
              <a:gd name="connsiteX241" fmla="*/ 370080 w 720000"/>
              <a:gd name="connsiteY241" fmla="*/ 622914 h 719934"/>
              <a:gd name="connsiteX242" fmla="*/ 369995 w 720000"/>
              <a:gd name="connsiteY242" fmla="*/ 623231 h 719934"/>
              <a:gd name="connsiteX243" fmla="*/ 369180 w 720000"/>
              <a:gd name="connsiteY243" fmla="*/ 627219 h 719934"/>
              <a:gd name="connsiteX244" fmla="*/ 368825 w 720000"/>
              <a:gd name="connsiteY244" fmla="*/ 629253 h 719934"/>
              <a:gd name="connsiteX245" fmla="*/ 368191 w 720000"/>
              <a:gd name="connsiteY245" fmla="*/ 633261 h 719934"/>
              <a:gd name="connsiteX246" fmla="*/ 367951 w 720000"/>
              <a:gd name="connsiteY246" fmla="*/ 634945 h 719934"/>
              <a:gd name="connsiteX247" fmla="*/ 367380 w 720000"/>
              <a:gd name="connsiteY247" fmla="*/ 640016 h 719934"/>
              <a:gd name="connsiteX248" fmla="*/ 367236 w 720000"/>
              <a:gd name="connsiteY248" fmla="*/ 641556 h 719934"/>
              <a:gd name="connsiteX249" fmla="*/ 366869 w 720000"/>
              <a:gd name="connsiteY249" fmla="*/ 647012 h 719934"/>
              <a:gd name="connsiteX250" fmla="*/ 366823 w 720000"/>
              <a:gd name="connsiteY250" fmla="*/ 648173 h 719934"/>
              <a:gd name="connsiteX251" fmla="*/ 366691 w 720000"/>
              <a:gd name="connsiteY251" fmla="*/ 654069 h 719934"/>
              <a:gd name="connsiteX252" fmla="*/ 366691 w 720000"/>
              <a:gd name="connsiteY252" fmla="*/ 661540 h 719934"/>
              <a:gd name="connsiteX253" fmla="*/ 366691 w 720000"/>
              <a:gd name="connsiteY253" fmla="*/ 698805 h 719934"/>
              <a:gd name="connsiteX254" fmla="*/ 434922 w 720000"/>
              <a:gd name="connsiteY254" fmla="*/ 698805 h 719934"/>
              <a:gd name="connsiteX255" fmla="*/ 445486 w 720000"/>
              <a:gd name="connsiteY255" fmla="*/ 709368 h 719934"/>
              <a:gd name="connsiteX256" fmla="*/ 434922 w 720000"/>
              <a:gd name="connsiteY256" fmla="*/ 719932 h 719934"/>
              <a:gd name="connsiteX257" fmla="*/ 356127 w 720000"/>
              <a:gd name="connsiteY257" fmla="*/ 719932 h 719934"/>
              <a:gd name="connsiteX258" fmla="*/ 345563 w 720000"/>
              <a:gd name="connsiteY258" fmla="*/ 709368 h 719934"/>
              <a:gd name="connsiteX259" fmla="*/ 345563 w 720000"/>
              <a:gd name="connsiteY259" fmla="*/ 672104 h 719934"/>
              <a:gd name="connsiteX260" fmla="*/ 10564 w 720000"/>
              <a:gd name="connsiteY260" fmla="*/ 672104 h 719934"/>
              <a:gd name="connsiteX261" fmla="*/ 0 w 720000"/>
              <a:gd name="connsiteY261" fmla="*/ 661540 h 719934"/>
              <a:gd name="connsiteX262" fmla="*/ 0 w 720000"/>
              <a:gd name="connsiteY262" fmla="*/ 71630 h 719934"/>
              <a:gd name="connsiteX263" fmla="*/ 10564 w 720000"/>
              <a:gd name="connsiteY263" fmla="*/ 61066 h 719934"/>
              <a:gd name="connsiteX264" fmla="*/ 100810 w 720000"/>
              <a:gd name="connsiteY264" fmla="*/ 61066 h 719934"/>
              <a:gd name="connsiteX265" fmla="*/ 100810 w 720000"/>
              <a:gd name="connsiteY265" fmla="*/ 47548 h 719934"/>
              <a:gd name="connsiteX266" fmla="*/ 111374 w 720000"/>
              <a:gd name="connsiteY266" fmla="*/ 36984 h 719934"/>
              <a:gd name="connsiteX267" fmla="*/ 197145 w 720000"/>
              <a:gd name="connsiteY267" fmla="*/ 36984 h 719934"/>
              <a:gd name="connsiteX268" fmla="*/ 252005 w 720000"/>
              <a:gd name="connsiteY268" fmla="*/ 0 h 71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720000" h="719934">
                <a:moveTo>
                  <a:pt x="520911" y="543829"/>
                </a:moveTo>
                <a:lnTo>
                  <a:pt x="500668" y="631703"/>
                </a:lnTo>
                <a:lnTo>
                  <a:pt x="532783" y="661096"/>
                </a:lnTo>
                <a:lnTo>
                  <a:pt x="564896" y="631703"/>
                </a:lnTo>
                <a:lnTo>
                  <a:pt x="544652" y="543829"/>
                </a:lnTo>
                <a:close/>
                <a:moveTo>
                  <a:pt x="530434" y="493908"/>
                </a:moveTo>
                <a:cubicBezTo>
                  <a:pt x="529202" y="493944"/>
                  <a:pt x="527969" y="493976"/>
                  <a:pt x="526737" y="494039"/>
                </a:cubicBezTo>
                <a:cubicBezTo>
                  <a:pt x="526307" y="494062"/>
                  <a:pt x="525875" y="494080"/>
                  <a:pt x="525446" y="494107"/>
                </a:cubicBezTo>
                <a:cubicBezTo>
                  <a:pt x="523651" y="494214"/>
                  <a:pt x="521853" y="494358"/>
                  <a:pt x="520058" y="494524"/>
                </a:cubicBezTo>
                <a:cubicBezTo>
                  <a:pt x="519345" y="494592"/>
                  <a:pt x="518630" y="494665"/>
                  <a:pt x="517917" y="494741"/>
                </a:cubicBezTo>
                <a:cubicBezTo>
                  <a:pt x="516576" y="494884"/>
                  <a:pt x="515236" y="495049"/>
                  <a:pt x="513895" y="495223"/>
                </a:cubicBezTo>
                <a:cubicBezTo>
                  <a:pt x="512585" y="495398"/>
                  <a:pt x="511280" y="495586"/>
                  <a:pt x="509973" y="495790"/>
                </a:cubicBezTo>
                <a:cubicBezTo>
                  <a:pt x="509394" y="495880"/>
                  <a:pt x="508816" y="495976"/>
                  <a:pt x="508237" y="496071"/>
                </a:cubicBezTo>
                <a:cubicBezTo>
                  <a:pt x="507320" y="496226"/>
                  <a:pt x="506403" y="496382"/>
                  <a:pt x="505487" y="496551"/>
                </a:cubicBezTo>
                <a:lnTo>
                  <a:pt x="518945" y="522700"/>
                </a:lnTo>
                <a:lnTo>
                  <a:pt x="546615" y="522700"/>
                </a:lnTo>
                <a:lnTo>
                  <a:pt x="560075" y="496548"/>
                </a:lnTo>
                <a:cubicBezTo>
                  <a:pt x="559164" y="496379"/>
                  <a:pt x="558253" y="496223"/>
                  <a:pt x="557340" y="496071"/>
                </a:cubicBezTo>
                <a:cubicBezTo>
                  <a:pt x="556752" y="495974"/>
                  <a:pt x="556164" y="495879"/>
                  <a:pt x="555577" y="495787"/>
                </a:cubicBezTo>
                <a:cubicBezTo>
                  <a:pt x="554279" y="495583"/>
                  <a:pt x="552979" y="495395"/>
                  <a:pt x="551679" y="495223"/>
                </a:cubicBezTo>
                <a:cubicBezTo>
                  <a:pt x="550334" y="495046"/>
                  <a:pt x="548990" y="494881"/>
                  <a:pt x="547644" y="494739"/>
                </a:cubicBezTo>
                <a:cubicBezTo>
                  <a:pt x="546932" y="494664"/>
                  <a:pt x="546219" y="494592"/>
                  <a:pt x="545507" y="494524"/>
                </a:cubicBezTo>
                <a:cubicBezTo>
                  <a:pt x="543711" y="494358"/>
                  <a:pt x="541914" y="494214"/>
                  <a:pt x="540116" y="494107"/>
                </a:cubicBezTo>
                <a:cubicBezTo>
                  <a:pt x="539686" y="494080"/>
                  <a:pt x="539254" y="494062"/>
                  <a:pt x="538825" y="494039"/>
                </a:cubicBezTo>
                <a:cubicBezTo>
                  <a:pt x="537594" y="493976"/>
                  <a:pt x="536360" y="493944"/>
                  <a:pt x="535128" y="493908"/>
                </a:cubicBezTo>
                <a:cubicBezTo>
                  <a:pt x="534347" y="493927"/>
                  <a:pt x="533569" y="493967"/>
                  <a:pt x="532781" y="493967"/>
                </a:cubicBezTo>
                <a:cubicBezTo>
                  <a:pt x="531994" y="493967"/>
                  <a:pt x="531218" y="493928"/>
                  <a:pt x="530434" y="493908"/>
                </a:cubicBezTo>
                <a:close/>
                <a:moveTo>
                  <a:pt x="458710" y="458350"/>
                </a:moveTo>
                <a:lnTo>
                  <a:pt x="458710" y="488836"/>
                </a:lnTo>
                <a:cubicBezTo>
                  <a:pt x="466522" y="485408"/>
                  <a:pt x="474595" y="482474"/>
                  <a:pt x="482882" y="480089"/>
                </a:cubicBezTo>
                <a:lnTo>
                  <a:pt x="482882" y="479760"/>
                </a:lnTo>
                <a:cubicBezTo>
                  <a:pt x="473654" y="474041"/>
                  <a:pt x="465482" y="466783"/>
                  <a:pt x="458710" y="458350"/>
                </a:cubicBezTo>
                <a:close/>
                <a:moveTo>
                  <a:pt x="246399" y="389025"/>
                </a:moveTo>
                <a:lnTo>
                  <a:pt x="190568" y="462126"/>
                </a:lnTo>
                <a:cubicBezTo>
                  <a:pt x="206046" y="471738"/>
                  <a:pt x="223710" y="476773"/>
                  <a:pt x="242232" y="476773"/>
                </a:cubicBezTo>
                <a:cubicBezTo>
                  <a:pt x="292849" y="476773"/>
                  <a:pt x="334666" y="438302"/>
                  <a:pt x="339976" y="389066"/>
                </a:cubicBezTo>
                <a:lnTo>
                  <a:pt x="325606" y="389061"/>
                </a:lnTo>
                <a:close/>
                <a:moveTo>
                  <a:pt x="547419" y="332602"/>
                </a:moveTo>
                <a:cubicBezTo>
                  <a:pt x="533679" y="347910"/>
                  <a:pt x="505947" y="370039"/>
                  <a:pt x="458921" y="373023"/>
                </a:cubicBezTo>
                <a:lnTo>
                  <a:pt x="458921" y="398981"/>
                </a:lnTo>
                <a:cubicBezTo>
                  <a:pt x="458921" y="400100"/>
                  <a:pt x="458956" y="401213"/>
                  <a:pt x="459005" y="402319"/>
                </a:cubicBezTo>
                <a:cubicBezTo>
                  <a:pt x="459019" y="402637"/>
                  <a:pt x="459036" y="402955"/>
                  <a:pt x="459054" y="403273"/>
                </a:cubicBezTo>
                <a:cubicBezTo>
                  <a:pt x="459108" y="404185"/>
                  <a:pt x="459177" y="405094"/>
                  <a:pt x="459263" y="405997"/>
                </a:cubicBezTo>
                <a:cubicBezTo>
                  <a:pt x="459294" y="406319"/>
                  <a:pt x="459323" y="406641"/>
                  <a:pt x="459358" y="406961"/>
                </a:cubicBezTo>
                <a:cubicBezTo>
                  <a:pt x="459451" y="407835"/>
                  <a:pt x="459565" y="408701"/>
                  <a:pt x="459689" y="409564"/>
                </a:cubicBezTo>
                <a:cubicBezTo>
                  <a:pt x="459760" y="410055"/>
                  <a:pt x="459838" y="410543"/>
                  <a:pt x="459918" y="411032"/>
                </a:cubicBezTo>
                <a:cubicBezTo>
                  <a:pt x="460004" y="411558"/>
                  <a:pt x="460101" y="412079"/>
                  <a:pt x="460198" y="412600"/>
                </a:cubicBezTo>
                <a:cubicBezTo>
                  <a:pt x="460403" y="413687"/>
                  <a:pt x="460631" y="414766"/>
                  <a:pt x="460883" y="415838"/>
                </a:cubicBezTo>
                <a:cubicBezTo>
                  <a:pt x="460940" y="416079"/>
                  <a:pt x="460992" y="416326"/>
                  <a:pt x="461051" y="416567"/>
                </a:cubicBezTo>
                <a:cubicBezTo>
                  <a:pt x="461227" y="417275"/>
                  <a:pt x="461414" y="417981"/>
                  <a:pt x="461610" y="418684"/>
                </a:cubicBezTo>
                <a:cubicBezTo>
                  <a:pt x="461656" y="418850"/>
                  <a:pt x="461704" y="419014"/>
                  <a:pt x="461750" y="419179"/>
                </a:cubicBezTo>
                <a:cubicBezTo>
                  <a:pt x="467195" y="438222"/>
                  <a:pt x="480226" y="454597"/>
                  <a:pt x="498397" y="464241"/>
                </a:cubicBezTo>
                <a:cubicBezTo>
                  <a:pt x="498652" y="464379"/>
                  <a:pt x="498885" y="464542"/>
                  <a:pt x="499126" y="464695"/>
                </a:cubicBezTo>
                <a:cubicBezTo>
                  <a:pt x="508428" y="469479"/>
                  <a:pt x="518865" y="472345"/>
                  <a:pt x="529925" y="472770"/>
                </a:cubicBezTo>
                <a:cubicBezTo>
                  <a:pt x="530829" y="472744"/>
                  <a:pt x="531731" y="472711"/>
                  <a:pt x="532638" y="472698"/>
                </a:cubicBezTo>
                <a:cubicBezTo>
                  <a:pt x="532734" y="472696"/>
                  <a:pt x="532831" y="472696"/>
                  <a:pt x="532926" y="472698"/>
                </a:cubicBezTo>
                <a:cubicBezTo>
                  <a:pt x="533833" y="472711"/>
                  <a:pt x="534735" y="472744"/>
                  <a:pt x="535639" y="472770"/>
                </a:cubicBezTo>
                <a:cubicBezTo>
                  <a:pt x="575045" y="471261"/>
                  <a:pt x="606642" y="438751"/>
                  <a:pt x="606643" y="398981"/>
                </a:cubicBezTo>
                <a:lnTo>
                  <a:pt x="606643" y="372645"/>
                </a:lnTo>
                <a:cubicBezTo>
                  <a:pt x="575808" y="368558"/>
                  <a:pt x="557105" y="347686"/>
                  <a:pt x="547419" y="332602"/>
                </a:cubicBezTo>
                <a:close/>
                <a:moveTo>
                  <a:pt x="168213" y="283623"/>
                </a:moveTo>
                <a:cubicBezTo>
                  <a:pt x="139056" y="306362"/>
                  <a:pt x="121938" y="341084"/>
                  <a:pt x="121938" y="378457"/>
                </a:cubicBezTo>
                <a:cubicBezTo>
                  <a:pt x="121938" y="412356"/>
                  <a:pt x="135861" y="443966"/>
                  <a:pt x="160480" y="466708"/>
                </a:cubicBezTo>
                <a:lnTo>
                  <a:pt x="167073" y="458076"/>
                </a:lnTo>
                <a:cubicBezTo>
                  <a:pt x="167078" y="458071"/>
                  <a:pt x="167081" y="458065"/>
                  <a:pt x="167085" y="458060"/>
                </a:cubicBezTo>
                <a:lnTo>
                  <a:pt x="228299" y="377912"/>
                </a:lnTo>
                <a:close/>
                <a:moveTo>
                  <a:pt x="532728" y="252475"/>
                </a:moveTo>
                <a:cubicBezTo>
                  <a:pt x="520536" y="252483"/>
                  <a:pt x="509035" y="255477"/>
                  <a:pt x="498891" y="260739"/>
                </a:cubicBezTo>
                <a:cubicBezTo>
                  <a:pt x="498725" y="260841"/>
                  <a:pt x="498570" y="260955"/>
                  <a:pt x="498398" y="261046"/>
                </a:cubicBezTo>
                <a:cubicBezTo>
                  <a:pt x="482425" y="269527"/>
                  <a:pt x="470421" y="283209"/>
                  <a:pt x="464052" y="299335"/>
                </a:cubicBezTo>
                <a:cubicBezTo>
                  <a:pt x="464047" y="299351"/>
                  <a:pt x="464040" y="299365"/>
                  <a:pt x="464034" y="299380"/>
                </a:cubicBezTo>
                <a:cubicBezTo>
                  <a:pt x="463183" y="301540"/>
                  <a:pt x="462438" y="303745"/>
                  <a:pt x="461792" y="305987"/>
                </a:cubicBezTo>
                <a:cubicBezTo>
                  <a:pt x="461722" y="306230"/>
                  <a:pt x="461652" y="306475"/>
                  <a:pt x="461584" y="306720"/>
                </a:cubicBezTo>
                <a:cubicBezTo>
                  <a:pt x="461401" y="307375"/>
                  <a:pt x="461227" y="308032"/>
                  <a:pt x="461064" y="308694"/>
                </a:cubicBezTo>
                <a:cubicBezTo>
                  <a:pt x="460973" y="309064"/>
                  <a:pt x="460892" y="309436"/>
                  <a:pt x="460807" y="309808"/>
                </a:cubicBezTo>
                <a:cubicBezTo>
                  <a:pt x="460590" y="310746"/>
                  <a:pt x="460392" y="311688"/>
                  <a:pt x="460213" y="312636"/>
                </a:cubicBezTo>
                <a:cubicBezTo>
                  <a:pt x="460108" y="313194"/>
                  <a:pt x="460005" y="313752"/>
                  <a:pt x="459912" y="314315"/>
                </a:cubicBezTo>
                <a:cubicBezTo>
                  <a:pt x="459835" y="314784"/>
                  <a:pt x="459760" y="315256"/>
                  <a:pt x="459691" y="315728"/>
                </a:cubicBezTo>
                <a:cubicBezTo>
                  <a:pt x="459563" y="316620"/>
                  <a:pt x="459447" y="317515"/>
                  <a:pt x="459350" y="318418"/>
                </a:cubicBezTo>
                <a:cubicBezTo>
                  <a:pt x="459319" y="318708"/>
                  <a:pt x="459292" y="319002"/>
                  <a:pt x="459264" y="319293"/>
                </a:cubicBezTo>
                <a:cubicBezTo>
                  <a:pt x="459178" y="320206"/>
                  <a:pt x="459108" y="321122"/>
                  <a:pt x="459054" y="322045"/>
                </a:cubicBezTo>
                <a:cubicBezTo>
                  <a:pt x="459036" y="322360"/>
                  <a:pt x="459019" y="322676"/>
                  <a:pt x="459005" y="322993"/>
                </a:cubicBezTo>
                <a:cubicBezTo>
                  <a:pt x="458956" y="324099"/>
                  <a:pt x="458921" y="325213"/>
                  <a:pt x="458921" y="326333"/>
                </a:cubicBezTo>
                <a:lnTo>
                  <a:pt x="458921" y="351846"/>
                </a:lnTo>
                <a:cubicBezTo>
                  <a:pt x="517602" y="347483"/>
                  <a:pt x="539424" y="308321"/>
                  <a:pt x="539649" y="307904"/>
                </a:cubicBezTo>
                <a:cubicBezTo>
                  <a:pt x="541614" y="304263"/>
                  <a:pt x="545516" y="302101"/>
                  <a:pt x="549647" y="302380"/>
                </a:cubicBezTo>
                <a:cubicBezTo>
                  <a:pt x="553772" y="302656"/>
                  <a:pt x="557360" y="305311"/>
                  <a:pt x="558826" y="309178"/>
                </a:cubicBezTo>
                <a:cubicBezTo>
                  <a:pt x="559431" y="310743"/>
                  <a:pt x="573037" y="344930"/>
                  <a:pt x="606645" y="351239"/>
                </a:cubicBezTo>
                <a:lnTo>
                  <a:pt x="606645" y="326439"/>
                </a:lnTo>
                <a:cubicBezTo>
                  <a:pt x="606645" y="285671"/>
                  <a:pt x="573492" y="252503"/>
                  <a:pt x="532728" y="252475"/>
                </a:cubicBezTo>
                <a:close/>
                <a:moveTo>
                  <a:pt x="242231" y="217490"/>
                </a:moveTo>
                <a:cubicBezTo>
                  <a:pt x="265812" y="217490"/>
                  <a:pt x="288543" y="222478"/>
                  <a:pt x="309785" y="232312"/>
                </a:cubicBezTo>
                <a:cubicBezTo>
                  <a:pt x="315081" y="234763"/>
                  <a:pt x="317385" y="241042"/>
                  <a:pt x="314934" y="246336"/>
                </a:cubicBezTo>
                <a:cubicBezTo>
                  <a:pt x="312484" y="251631"/>
                  <a:pt x="306204" y="253936"/>
                  <a:pt x="300911" y="251485"/>
                </a:cubicBezTo>
                <a:cubicBezTo>
                  <a:pt x="282468" y="242947"/>
                  <a:pt x="262725" y="238617"/>
                  <a:pt x="242231" y="238617"/>
                </a:cubicBezTo>
                <a:cubicBezTo>
                  <a:pt x="218732" y="238617"/>
                  <a:pt x="195836" y="244458"/>
                  <a:pt x="175406" y="255592"/>
                </a:cubicBezTo>
                <a:lnTo>
                  <a:pt x="180059" y="262892"/>
                </a:lnTo>
                <a:cubicBezTo>
                  <a:pt x="180060" y="262894"/>
                  <a:pt x="180062" y="262896"/>
                  <a:pt x="180063" y="262898"/>
                </a:cubicBezTo>
                <a:lnTo>
                  <a:pt x="246971" y="367896"/>
                </a:lnTo>
                <a:lnTo>
                  <a:pt x="351111" y="367943"/>
                </a:lnTo>
                <a:cubicBezTo>
                  <a:pt x="351112" y="367943"/>
                  <a:pt x="351114" y="367943"/>
                  <a:pt x="351115" y="367943"/>
                </a:cubicBezTo>
                <a:lnTo>
                  <a:pt x="381687" y="367957"/>
                </a:lnTo>
                <a:cubicBezTo>
                  <a:pt x="378768" y="328263"/>
                  <a:pt x="359346" y="292102"/>
                  <a:pt x="327394" y="267531"/>
                </a:cubicBezTo>
                <a:cubicBezTo>
                  <a:pt x="322771" y="263975"/>
                  <a:pt x="321904" y="257342"/>
                  <a:pt x="325461" y="252718"/>
                </a:cubicBezTo>
                <a:cubicBezTo>
                  <a:pt x="329016" y="248093"/>
                  <a:pt x="335648" y="247225"/>
                  <a:pt x="340276" y="250783"/>
                </a:cubicBezTo>
                <a:cubicBezTo>
                  <a:pt x="380267" y="281535"/>
                  <a:pt x="403201" y="328073"/>
                  <a:pt x="403203" y="378460"/>
                </a:cubicBezTo>
                <a:cubicBezTo>
                  <a:pt x="403203" y="378539"/>
                  <a:pt x="403201" y="378637"/>
                  <a:pt x="403200" y="378727"/>
                </a:cubicBezTo>
                <a:cubicBezTo>
                  <a:pt x="403148" y="381457"/>
                  <a:pt x="402040" y="384064"/>
                  <a:pt x="400105" y="385998"/>
                </a:cubicBezTo>
                <a:cubicBezTo>
                  <a:pt x="398123" y="387978"/>
                  <a:pt x="395436" y="389090"/>
                  <a:pt x="392636" y="389090"/>
                </a:cubicBezTo>
                <a:cubicBezTo>
                  <a:pt x="392635" y="389090"/>
                  <a:pt x="392633" y="389090"/>
                  <a:pt x="392632" y="389090"/>
                </a:cubicBezTo>
                <a:lnTo>
                  <a:pt x="361175" y="389076"/>
                </a:lnTo>
                <a:cubicBezTo>
                  <a:pt x="355780" y="449972"/>
                  <a:pt x="304501" y="497899"/>
                  <a:pt x="242233" y="497899"/>
                </a:cubicBezTo>
                <a:cubicBezTo>
                  <a:pt x="219025" y="497899"/>
                  <a:pt x="196925" y="491379"/>
                  <a:pt x="177702" y="478972"/>
                </a:cubicBezTo>
                <a:lnTo>
                  <a:pt x="170536" y="488353"/>
                </a:lnTo>
                <a:cubicBezTo>
                  <a:pt x="168828" y="490592"/>
                  <a:pt x="166298" y="492054"/>
                  <a:pt x="163508" y="492417"/>
                </a:cubicBezTo>
                <a:cubicBezTo>
                  <a:pt x="163051" y="492476"/>
                  <a:pt x="162595" y="492506"/>
                  <a:pt x="162141" y="492506"/>
                </a:cubicBezTo>
                <a:cubicBezTo>
                  <a:pt x="159811" y="492506"/>
                  <a:pt x="157531" y="491735"/>
                  <a:pt x="155669" y="490291"/>
                </a:cubicBezTo>
                <a:cubicBezTo>
                  <a:pt x="120805" y="463270"/>
                  <a:pt x="100810" y="422508"/>
                  <a:pt x="100810" y="378457"/>
                </a:cubicBezTo>
                <a:cubicBezTo>
                  <a:pt x="100810" y="333836"/>
                  <a:pt x="121573" y="292443"/>
                  <a:pt x="156824" y="265748"/>
                </a:cubicBezTo>
                <a:lnTo>
                  <a:pt x="151736" y="257766"/>
                </a:lnTo>
                <a:cubicBezTo>
                  <a:pt x="148617" y="252870"/>
                  <a:pt x="150032" y="246373"/>
                  <a:pt x="154908" y="243219"/>
                </a:cubicBezTo>
                <a:cubicBezTo>
                  <a:pt x="180928" y="226387"/>
                  <a:pt x="211124" y="217490"/>
                  <a:pt x="242231" y="217490"/>
                </a:cubicBezTo>
                <a:close/>
                <a:moveTo>
                  <a:pt x="21128" y="82194"/>
                </a:moveTo>
                <a:lnTo>
                  <a:pt x="21128" y="650978"/>
                </a:lnTo>
                <a:lnTo>
                  <a:pt x="345594" y="650978"/>
                </a:lnTo>
                <a:cubicBezTo>
                  <a:pt x="345597" y="650784"/>
                  <a:pt x="345612" y="650591"/>
                  <a:pt x="345616" y="650399"/>
                </a:cubicBezTo>
                <a:cubicBezTo>
                  <a:pt x="345660" y="648413"/>
                  <a:pt x="345737" y="646433"/>
                  <a:pt x="345853" y="644461"/>
                </a:cubicBezTo>
                <a:cubicBezTo>
                  <a:pt x="345898" y="643666"/>
                  <a:pt x="345960" y="642872"/>
                  <a:pt x="346016" y="642078"/>
                </a:cubicBezTo>
                <a:cubicBezTo>
                  <a:pt x="346097" y="640964"/>
                  <a:pt x="346190" y="639850"/>
                  <a:pt x="346294" y="638741"/>
                </a:cubicBezTo>
                <a:cubicBezTo>
                  <a:pt x="346524" y="636221"/>
                  <a:pt x="346809" y="633711"/>
                  <a:pt x="347151" y="631212"/>
                </a:cubicBezTo>
                <a:lnTo>
                  <a:pt x="55862" y="631212"/>
                </a:lnTo>
                <a:cubicBezTo>
                  <a:pt x="50027" y="631212"/>
                  <a:pt x="45298" y="626483"/>
                  <a:pt x="45298" y="620648"/>
                </a:cubicBezTo>
                <a:lnTo>
                  <a:pt x="45298" y="446726"/>
                </a:lnTo>
                <a:cubicBezTo>
                  <a:pt x="45298" y="440891"/>
                  <a:pt x="50027" y="436162"/>
                  <a:pt x="55862" y="436162"/>
                </a:cubicBezTo>
                <a:cubicBezTo>
                  <a:pt x="61698" y="436162"/>
                  <a:pt x="66426" y="440891"/>
                  <a:pt x="66426" y="446726"/>
                </a:cubicBezTo>
                <a:lnTo>
                  <a:pt x="66426" y="610084"/>
                </a:lnTo>
                <a:lnTo>
                  <a:pt x="351454" y="610084"/>
                </a:lnTo>
                <a:cubicBezTo>
                  <a:pt x="354408" y="599217"/>
                  <a:pt x="358465" y="588622"/>
                  <a:pt x="363590" y="578392"/>
                </a:cubicBezTo>
                <a:cubicBezTo>
                  <a:pt x="364059" y="577448"/>
                  <a:pt x="364538" y="576511"/>
                  <a:pt x="365024" y="575576"/>
                </a:cubicBezTo>
                <a:cubicBezTo>
                  <a:pt x="365371" y="574913"/>
                  <a:pt x="365708" y="574243"/>
                  <a:pt x="366063" y="573582"/>
                </a:cubicBezTo>
                <a:cubicBezTo>
                  <a:pt x="375782" y="555440"/>
                  <a:pt x="388696" y="538855"/>
                  <a:pt x="404260" y="524538"/>
                </a:cubicBezTo>
                <a:cubicBezTo>
                  <a:pt x="404278" y="524520"/>
                  <a:pt x="404298" y="524503"/>
                  <a:pt x="404316" y="524484"/>
                </a:cubicBezTo>
                <a:cubicBezTo>
                  <a:pt x="404474" y="524341"/>
                  <a:pt x="404634" y="524199"/>
                  <a:pt x="404792" y="524056"/>
                </a:cubicBezTo>
                <a:cubicBezTo>
                  <a:pt x="414781" y="514866"/>
                  <a:pt x="425780" y="506680"/>
                  <a:pt x="437582" y="499684"/>
                </a:cubicBezTo>
                <a:lnTo>
                  <a:pt x="437582" y="362809"/>
                </a:lnTo>
                <a:lnTo>
                  <a:pt x="437582" y="326438"/>
                </a:lnTo>
                <a:lnTo>
                  <a:pt x="437582" y="212879"/>
                </a:lnTo>
                <a:cubicBezTo>
                  <a:pt x="437582" y="207045"/>
                  <a:pt x="442310" y="202315"/>
                  <a:pt x="448146" y="202315"/>
                </a:cubicBezTo>
                <a:cubicBezTo>
                  <a:pt x="453982" y="202315"/>
                  <a:pt x="458710" y="207045"/>
                  <a:pt x="458710" y="212878"/>
                </a:cubicBezTo>
                <a:lnTo>
                  <a:pt x="458710" y="266765"/>
                </a:lnTo>
                <a:cubicBezTo>
                  <a:pt x="465492" y="258376"/>
                  <a:pt x="473664" y="251154"/>
                  <a:pt x="482882" y="245466"/>
                </a:cubicBezTo>
                <a:lnTo>
                  <a:pt x="482882" y="82194"/>
                </a:lnTo>
                <a:lnTo>
                  <a:pt x="403200" y="82194"/>
                </a:lnTo>
                <a:lnTo>
                  <a:pt x="403200" y="98235"/>
                </a:lnTo>
                <a:lnTo>
                  <a:pt x="448146" y="98235"/>
                </a:lnTo>
                <a:cubicBezTo>
                  <a:pt x="453982" y="98235"/>
                  <a:pt x="458710" y="102964"/>
                  <a:pt x="458710" y="108799"/>
                </a:cubicBezTo>
                <a:lnTo>
                  <a:pt x="458710" y="177664"/>
                </a:lnTo>
                <a:cubicBezTo>
                  <a:pt x="458710" y="183499"/>
                  <a:pt x="453982" y="188229"/>
                  <a:pt x="448146" y="188229"/>
                </a:cubicBezTo>
                <a:cubicBezTo>
                  <a:pt x="442310" y="188229"/>
                  <a:pt x="437582" y="183499"/>
                  <a:pt x="437582" y="177664"/>
                </a:cubicBezTo>
                <a:lnTo>
                  <a:pt x="437582" y="119363"/>
                </a:lnTo>
                <a:lnTo>
                  <a:pt x="403200" y="119363"/>
                </a:lnTo>
                <a:lnTo>
                  <a:pt x="403200" y="129194"/>
                </a:lnTo>
                <a:cubicBezTo>
                  <a:pt x="403200" y="135028"/>
                  <a:pt x="398472" y="139757"/>
                  <a:pt x="392636" y="139757"/>
                </a:cubicBezTo>
                <a:lnTo>
                  <a:pt x="111374" y="139757"/>
                </a:lnTo>
                <a:cubicBezTo>
                  <a:pt x="105539" y="139757"/>
                  <a:pt x="100810" y="135028"/>
                  <a:pt x="100810" y="129194"/>
                </a:cubicBezTo>
                <a:lnTo>
                  <a:pt x="100810" y="119363"/>
                </a:lnTo>
                <a:lnTo>
                  <a:pt x="66426" y="119363"/>
                </a:lnTo>
                <a:lnTo>
                  <a:pt x="66426" y="411515"/>
                </a:lnTo>
                <a:cubicBezTo>
                  <a:pt x="66426" y="417349"/>
                  <a:pt x="61698" y="422079"/>
                  <a:pt x="55862" y="422079"/>
                </a:cubicBezTo>
                <a:cubicBezTo>
                  <a:pt x="50027" y="422079"/>
                  <a:pt x="45298" y="417349"/>
                  <a:pt x="45298" y="411515"/>
                </a:cubicBezTo>
                <a:lnTo>
                  <a:pt x="45298" y="108800"/>
                </a:lnTo>
                <a:cubicBezTo>
                  <a:pt x="45298" y="102966"/>
                  <a:pt x="50027" y="98236"/>
                  <a:pt x="55862" y="98236"/>
                </a:cubicBezTo>
                <a:lnTo>
                  <a:pt x="100810" y="98236"/>
                </a:lnTo>
                <a:lnTo>
                  <a:pt x="100810" y="82194"/>
                </a:lnTo>
                <a:close/>
                <a:moveTo>
                  <a:pt x="252005" y="21128"/>
                </a:moveTo>
                <a:cubicBezTo>
                  <a:pt x="234440" y="21128"/>
                  <a:pt x="219256" y="33027"/>
                  <a:pt x="215077" y="50064"/>
                </a:cubicBezTo>
                <a:cubicBezTo>
                  <a:pt x="213918" y="54789"/>
                  <a:pt x="209683" y="58112"/>
                  <a:pt x="204817" y="58112"/>
                </a:cubicBezTo>
                <a:lnTo>
                  <a:pt x="121937" y="58112"/>
                </a:lnTo>
                <a:lnTo>
                  <a:pt x="121937" y="118631"/>
                </a:lnTo>
                <a:lnTo>
                  <a:pt x="382072" y="118631"/>
                </a:lnTo>
                <a:lnTo>
                  <a:pt x="382072" y="58112"/>
                </a:lnTo>
                <a:lnTo>
                  <a:pt x="299192" y="58112"/>
                </a:lnTo>
                <a:cubicBezTo>
                  <a:pt x="294326" y="58112"/>
                  <a:pt x="290089" y="54789"/>
                  <a:pt x="288932" y="50064"/>
                </a:cubicBezTo>
                <a:cubicBezTo>
                  <a:pt x="284753" y="33027"/>
                  <a:pt x="269569" y="21128"/>
                  <a:pt x="252005" y="21128"/>
                </a:cubicBezTo>
                <a:close/>
                <a:moveTo>
                  <a:pt x="252005" y="0"/>
                </a:moveTo>
                <a:cubicBezTo>
                  <a:pt x="276468" y="0"/>
                  <a:pt x="297967" y="14846"/>
                  <a:pt x="306864" y="36984"/>
                </a:cubicBezTo>
                <a:lnTo>
                  <a:pt x="392636" y="36984"/>
                </a:lnTo>
                <a:cubicBezTo>
                  <a:pt x="398472" y="36984"/>
                  <a:pt x="403200" y="41714"/>
                  <a:pt x="403200" y="47548"/>
                </a:cubicBezTo>
                <a:lnTo>
                  <a:pt x="403200" y="61066"/>
                </a:lnTo>
                <a:lnTo>
                  <a:pt x="493446" y="61066"/>
                </a:lnTo>
                <a:cubicBezTo>
                  <a:pt x="499280" y="61066"/>
                  <a:pt x="504009" y="65796"/>
                  <a:pt x="504009" y="71630"/>
                </a:cubicBezTo>
                <a:lnTo>
                  <a:pt x="504009" y="235766"/>
                </a:lnTo>
                <a:cubicBezTo>
                  <a:pt x="513060" y="232899"/>
                  <a:pt x="522689" y="231342"/>
                  <a:pt x="532676" y="231342"/>
                </a:cubicBezTo>
                <a:cubicBezTo>
                  <a:pt x="532694" y="231342"/>
                  <a:pt x="532711" y="231343"/>
                  <a:pt x="532729" y="231343"/>
                </a:cubicBezTo>
                <a:cubicBezTo>
                  <a:pt x="532748" y="231343"/>
                  <a:pt x="532764" y="231342"/>
                  <a:pt x="532783" y="231342"/>
                </a:cubicBezTo>
                <a:cubicBezTo>
                  <a:pt x="585159" y="231342"/>
                  <a:pt x="627771" y="273954"/>
                  <a:pt x="627771" y="326331"/>
                </a:cubicBezTo>
                <a:lnTo>
                  <a:pt x="627771" y="326437"/>
                </a:lnTo>
                <a:lnTo>
                  <a:pt x="627771" y="362797"/>
                </a:lnTo>
                <a:lnTo>
                  <a:pt x="627771" y="398981"/>
                </a:lnTo>
                <a:cubicBezTo>
                  <a:pt x="627771" y="433216"/>
                  <a:pt x="609563" y="463270"/>
                  <a:pt x="582326" y="479989"/>
                </a:cubicBezTo>
                <a:cubicBezTo>
                  <a:pt x="660674" y="502370"/>
                  <a:pt x="720001" y="573414"/>
                  <a:pt x="720000" y="654072"/>
                </a:cubicBezTo>
                <a:lnTo>
                  <a:pt x="720000" y="709370"/>
                </a:lnTo>
                <a:cubicBezTo>
                  <a:pt x="720000" y="715204"/>
                  <a:pt x="715272" y="719934"/>
                  <a:pt x="709436" y="719934"/>
                </a:cubicBezTo>
                <a:lnTo>
                  <a:pt x="470134" y="719934"/>
                </a:lnTo>
                <a:cubicBezTo>
                  <a:pt x="464298" y="719934"/>
                  <a:pt x="459571" y="715204"/>
                  <a:pt x="459571" y="709370"/>
                </a:cubicBezTo>
                <a:cubicBezTo>
                  <a:pt x="459571" y="703535"/>
                  <a:pt x="464298" y="698806"/>
                  <a:pt x="470134" y="698806"/>
                </a:cubicBezTo>
                <a:lnTo>
                  <a:pt x="698876" y="698806"/>
                </a:lnTo>
                <a:lnTo>
                  <a:pt x="698876" y="654072"/>
                </a:lnTo>
                <a:cubicBezTo>
                  <a:pt x="698876" y="612388"/>
                  <a:pt x="681090" y="572532"/>
                  <a:pt x="648791" y="541846"/>
                </a:cubicBezTo>
                <a:cubicBezTo>
                  <a:pt x="629471" y="523489"/>
                  <a:pt x="606076" y="509816"/>
                  <a:pt x="581117" y="501845"/>
                </a:cubicBezTo>
                <a:lnTo>
                  <a:pt x="564226" y="534663"/>
                </a:lnTo>
                <a:lnTo>
                  <a:pt x="586873" y="632964"/>
                </a:lnTo>
                <a:cubicBezTo>
                  <a:pt x="587728" y="636675"/>
                  <a:pt x="586518" y="640558"/>
                  <a:pt x="583710" y="643128"/>
                </a:cubicBezTo>
                <a:lnTo>
                  <a:pt x="539918" y="683209"/>
                </a:lnTo>
                <a:cubicBezTo>
                  <a:pt x="537901" y="685056"/>
                  <a:pt x="535345" y="685980"/>
                  <a:pt x="532787" y="685980"/>
                </a:cubicBezTo>
                <a:cubicBezTo>
                  <a:pt x="530229" y="685980"/>
                  <a:pt x="527672" y="685057"/>
                  <a:pt x="525654" y="683209"/>
                </a:cubicBezTo>
                <a:lnTo>
                  <a:pt x="481862" y="643128"/>
                </a:lnTo>
                <a:cubicBezTo>
                  <a:pt x="479053" y="640558"/>
                  <a:pt x="477845" y="636674"/>
                  <a:pt x="478700" y="632964"/>
                </a:cubicBezTo>
                <a:lnTo>
                  <a:pt x="501346" y="534664"/>
                </a:lnTo>
                <a:lnTo>
                  <a:pt x="484454" y="501845"/>
                </a:lnTo>
                <a:cubicBezTo>
                  <a:pt x="473512" y="505341"/>
                  <a:pt x="462867" y="509927"/>
                  <a:pt x="452736" y="515529"/>
                </a:cubicBezTo>
                <a:cubicBezTo>
                  <a:pt x="452618" y="515594"/>
                  <a:pt x="452501" y="515660"/>
                  <a:pt x="452383" y="515726"/>
                </a:cubicBezTo>
                <a:cubicBezTo>
                  <a:pt x="450521" y="516763"/>
                  <a:pt x="448682" y="517839"/>
                  <a:pt x="446857" y="518941"/>
                </a:cubicBezTo>
                <a:cubicBezTo>
                  <a:pt x="446232" y="519319"/>
                  <a:pt x="445608" y="519698"/>
                  <a:pt x="444988" y="520083"/>
                </a:cubicBezTo>
                <a:cubicBezTo>
                  <a:pt x="444164" y="520595"/>
                  <a:pt x="443342" y="521109"/>
                  <a:pt x="442527" y="521635"/>
                </a:cubicBezTo>
                <a:cubicBezTo>
                  <a:pt x="441175" y="522507"/>
                  <a:pt x="439834" y="523396"/>
                  <a:pt x="438506" y="524304"/>
                </a:cubicBezTo>
                <a:cubicBezTo>
                  <a:pt x="437976" y="524666"/>
                  <a:pt x="437453" y="525037"/>
                  <a:pt x="436927" y="525404"/>
                </a:cubicBezTo>
                <a:cubicBezTo>
                  <a:pt x="435514" y="526394"/>
                  <a:pt x="434112" y="527395"/>
                  <a:pt x="432729" y="528426"/>
                </a:cubicBezTo>
                <a:cubicBezTo>
                  <a:pt x="432589" y="528530"/>
                  <a:pt x="432447" y="528630"/>
                  <a:pt x="432308" y="528734"/>
                </a:cubicBezTo>
                <a:cubicBezTo>
                  <a:pt x="430683" y="529952"/>
                  <a:pt x="429084" y="531205"/>
                  <a:pt x="427502" y="532479"/>
                </a:cubicBezTo>
                <a:cubicBezTo>
                  <a:pt x="427269" y="532669"/>
                  <a:pt x="427033" y="532856"/>
                  <a:pt x="426801" y="533044"/>
                </a:cubicBezTo>
                <a:cubicBezTo>
                  <a:pt x="425212" y="534339"/>
                  <a:pt x="423641" y="535660"/>
                  <a:pt x="422097" y="537010"/>
                </a:cubicBezTo>
                <a:cubicBezTo>
                  <a:pt x="421959" y="537129"/>
                  <a:pt x="421824" y="537252"/>
                  <a:pt x="421688" y="537371"/>
                </a:cubicBezTo>
                <a:cubicBezTo>
                  <a:pt x="418497" y="540177"/>
                  <a:pt x="415410" y="543099"/>
                  <a:pt x="412437" y="546128"/>
                </a:cubicBezTo>
                <a:cubicBezTo>
                  <a:pt x="412284" y="546284"/>
                  <a:pt x="412132" y="546439"/>
                  <a:pt x="411980" y="546594"/>
                </a:cubicBezTo>
                <a:cubicBezTo>
                  <a:pt x="408923" y="549732"/>
                  <a:pt x="405981" y="552984"/>
                  <a:pt x="403177" y="556347"/>
                </a:cubicBezTo>
                <a:cubicBezTo>
                  <a:pt x="395836" y="565152"/>
                  <a:pt x="389570" y="574449"/>
                  <a:pt x="384397" y="584124"/>
                </a:cubicBezTo>
                <a:cubicBezTo>
                  <a:pt x="384187" y="584517"/>
                  <a:pt x="383982" y="584912"/>
                  <a:pt x="383777" y="585306"/>
                </a:cubicBezTo>
                <a:cubicBezTo>
                  <a:pt x="383148" y="586503"/>
                  <a:pt x="382552" y="587712"/>
                  <a:pt x="381957" y="588922"/>
                </a:cubicBezTo>
                <a:cubicBezTo>
                  <a:pt x="381147" y="590581"/>
                  <a:pt x="380361" y="592252"/>
                  <a:pt x="379613" y="593938"/>
                </a:cubicBezTo>
                <a:cubicBezTo>
                  <a:pt x="379523" y="594142"/>
                  <a:pt x="379430" y="594343"/>
                  <a:pt x="379340" y="594545"/>
                </a:cubicBezTo>
                <a:cubicBezTo>
                  <a:pt x="375335" y="603670"/>
                  <a:pt x="372220" y="613161"/>
                  <a:pt x="370080" y="622914"/>
                </a:cubicBezTo>
                <a:cubicBezTo>
                  <a:pt x="370056" y="623020"/>
                  <a:pt x="370022" y="623124"/>
                  <a:pt x="369995" y="623231"/>
                </a:cubicBezTo>
                <a:cubicBezTo>
                  <a:pt x="369710" y="624559"/>
                  <a:pt x="369429" y="625886"/>
                  <a:pt x="369180" y="627219"/>
                </a:cubicBezTo>
                <a:cubicBezTo>
                  <a:pt x="369053" y="627894"/>
                  <a:pt x="368942" y="628574"/>
                  <a:pt x="368825" y="629253"/>
                </a:cubicBezTo>
                <a:cubicBezTo>
                  <a:pt x="368596" y="630586"/>
                  <a:pt x="368384" y="631921"/>
                  <a:pt x="368191" y="633261"/>
                </a:cubicBezTo>
                <a:cubicBezTo>
                  <a:pt x="368111" y="633823"/>
                  <a:pt x="368025" y="634383"/>
                  <a:pt x="367951" y="634945"/>
                </a:cubicBezTo>
                <a:cubicBezTo>
                  <a:pt x="367728" y="636630"/>
                  <a:pt x="367543" y="638322"/>
                  <a:pt x="367380" y="640016"/>
                </a:cubicBezTo>
                <a:cubicBezTo>
                  <a:pt x="367330" y="640530"/>
                  <a:pt x="367280" y="641041"/>
                  <a:pt x="367236" y="641556"/>
                </a:cubicBezTo>
                <a:cubicBezTo>
                  <a:pt x="367081" y="643370"/>
                  <a:pt x="366956" y="645189"/>
                  <a:pt x="366869" y="647012"/>
                </a:cubicBezTo>
                <a:cubicBezTo>
                  <a:pt x="366851" y="647398"/>
                  <a:pt x="366838" y="647786"/>
                  <a:pt x="366823" y="648173"/>
                </a:cubicBezTo>
                <a:cubicBezTo>
                  <a:pt x="366744" y="650133"/>
                  <a:pt x="366691" y="652099"/>
                  <a:pt x="366691" y="654069"/>
                </a:cubicBezTo>
                <a:lnTo>
                  <a:pt x="366691" y="661540"/>
                </a:lnTo>
                <a:lnTo>
                  <a:pt x="366691" y="698805"/>
                </a:lnTo>
                <a:lnTo>
                  <a:pt x="434922" y="698805"/>
                </a:lnTo>
                <a:cubicBezTo>
                  <a:pt x="440758" y="698805"/>
                  <a:pt x="445486" y="703534"/>
                  <a:pt x="445486" y="709368"/>
                </a:cubicBezTo>
                <a:cubicBezTo>
                  <a:pt x="445486" y="715203"/>
                  <a:pt x="440758" y="719932"/>
                  <a:pt x="434922" y="719932"/>
                </a:cubicBezTo>
                <a:lnTo>
                  <a:pt x="356127" y="719932"/>
                </a:lnTo>
                <a:cubicBezTo>
                  <a:pt x="350291" y="719932"/>
                  <a:pt x="345563" y="715203"/>
                  <a:pt x="345563" y="709368"/>
                </a:cubicBezTo>
                <a:lnTo>
                  <a:pt x="345563" y="672104"/>
                </a:lnTo>
                <a:lnTo>
                  <a:pt x="10564" y="672104"/>
                </a:lnTo>
                <a:cubicBezTo>
                  <a:pt x="4728" y="672104"/>
                  <a:pt x="0" y="667375"/>
                  <a:pt x="0" y="661540"/>
                </a:cubicBezTo>
                <a:lnTo>
                  <a:pt x="0" y="71630"/>
                </a:lnTo>
                <a:cubicBezTo>
                  <a:pt x="0" y="65797"/>
                  <a:pt x="4728" y="61066"/>
                  <a:pt x="10564" y="61066"/>
                </a:cubicBezTo>
                <a:lnTo>
                  <a:pt x="100810" y="61066"/>
                </a:lnTo>
                <a:lnTo>
                  <a:pt x="100810" y="47548"/>
                </a:lnTo>
                <a:cubicBezTo>
                  <a:pt x="100810" y="41714"/>
                  <a:pt x="105539" y="36984"/>
                  <a:pt x="111374" y="36984"/>
                </a:cubicBezTo>
                <a:lnTo>
                  <a:pt x="197145" y="36984"/>
                </a:lnTo>
                <a:cubicBezTo>
                  <a:pt x="206042" y="14844"/>
                  <a:pt x="227542" y="0"/>
                  <a:pt x="252005"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5" name="Заголовок 1">
            <a:extLst>
              <a:ext uri="{FF2B5EF4-FFF2-40B4-BE49-F238E27FC236}">
                <a16:creationId xmlns:a16="http://schemas.microsoft.com/office/drawing/2014/main" id="{A94575EE-107B-4D0C-B06B-18872C2FD7AB}"/>
              </a:ext>
            </a:extLst>
          </p:cNvPr>
          <p:cNvSpPr txBox="1">
            <a:spLocks/>
          </p:cNvSpPr>
          <p:nvPr/>
        </p:nvSpPr>
        <p:spPr>
          <a:xfrm>
            <a:off x="1539081" y="1370909"/>
            <a:ext cx="9113838" cy="648000"/>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5400" b="0" i="0" kern="1200">
                <a:solidFill>
                  <a:schemeClr val="tx2"/>
                </a:solidFill>
                <a:latin typeface="Roboto Thin" panose="02000000000000000000" pitchFamily="2" charset="0"/>
                <a:ea typeface="Roboto Thin" panose="02000000000000000000" pitchFamily="2" charset="0"/>
                <a:cs typeface="Roboto Thin" panose="02000000000000000000" pitchFamily="2" charset="0"/>
              </a:defRPr>
            </a:lvl1pPr>
          </a:lstStyle>
          <a:p>
            <a:pPr algn="ctr"/>
            <a:r>
              <a:rPr lang="ru-RU" sz="3600" dirty="0"/>
              <a:t>Правомерное обоснование или нет</a:t>
            </a:r>
          </a:p>
        </p:txBody>
      </p:sp>
    </p:spTree>
    <p:extLst>
      <p:ext uri="{BB962C8B-B14F-4D97-AF65-F5344CB8AC3E}">
        <p14:creationId xmlns:p14="http://schemas.microsoft.com/office/powerpoint/2010/main" val="1255168493"/>
      </p:ext>
    </p:extLst>
  </p:cSld>
  <p:clrMapOvr>
    <a:masterClrMapping/>
  </p:clrMapOvr>
  <p:transition spd="slow">
    <p:fade thruBlk="1"/>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Autofit/>
          </a:bodyPr>
          <a:lstStyle/>
          <a:p>
            <a:pPr algn="ctr"/>
            <a:r>
              <a:rPr lang="ru-RU" sz="4000" dirty="0"/>
              <a:t>Практика ФАС</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993234" y="2278821"/>
            <a:ext cx="10624672"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ru-RU" sz="1800" b="1" dirty="0"/>
              <a:t>Что решила ФАС</a:t>
            </a:r>
          </a:p>
          <a:p>
            <a:pPr marL="0" indent="0">
              <a:lnSpc>
                <a:spcPct val="150000"/>
              </a:lnSpc>
              <a:buNone/>
            </a:pPr>
            <a:r>
              <a:rPr lang="ru-RU" sz="1800" dirty="0"/>
              <a:t>Заказчик не установил в документации ограничения по ПП РФ №878, но разместил обоснование, что не может купить товар не из реестра. Например, товар с ОКПД2 26.20.15.000, который планировали закупить, есть в реестре российской радиоэлектронной продукции с тем же классом.</a:t>
            </a:r>
          </a:p>
          <a:p>
            <a:pPr marL="0" indent="0">
              <a:lnSpc>
                <a:spcPct val="150000"/>
              </a:lnSpc>
              <a:buNone/>
            </a:pPr>
            <a:endParaRPr lang="ru-RU" sz="1800" dirty="0"/>
          </a:p>
          <a:p>
            <a:pPr marL="0" indent="0">
              <a:lnSpc>
                <a:spcPct val="150000"/>
              </a:lnSpc>
              <a:buNone/>
            </a:pPr>
            <a:r>
              <a:rPr lang="ru-RU" sz="1800" dirty="0"/>
              <a:t>Жалоба была признана обоснованной. В действиях заказчика нашли нарушения и выдали предписание отменить протоколы, изменить документацию и назначить новую дату рассмотрения.</a:t>
            </a:r>
          </a:p>
          <a:p>
            <a:pPr marL="0" indent="0">
              <a:lnSpc>
                <a:spcPct val="150000"/>
              </a:lnSpc>
              <a:buNone/>
            </a:pPr>
            <a:r>
              <a:rPr lang="ru-RU" sz="1800" b="1" dirty="0"/>
              <a:t>Решение № 077/06/106-369/2021</a:t>
            </a:r>
          </a:p>
        </p:txBody>
      </p:sp>
      <p:sp>
        <p:nvSpPr>
          <p:cNvPr id="6" name="Полилиния 4">
            <a:extLst>
              <a:ext uri="{FF2B5EF4-FFF2-40B4-BE49-F238E27FC236}">
                <a16:creationId xmlns:a16="http://schemas.microsoft.com/office/drawing/2014/main" id="{76B9A865-AAAC-49EB-B9E3-72263C0B8EF5}"/>
              </a:ext>
            </a:extLst>
          </p:cNvPr>
          <p:cNvSpPr>
            <a:spLocks noChangeAspect="1"/>
          </p:cNvSpPr>
          <p:nvPr/>
        </p:nvSpPr>
        <p:spPr>
          <a:xfrm>
            <a:off x="633234" y="251916"/>
            <a:ext cx="720000" cy="719934"/>
          </a:xfrm>
          <a:custGeom>
            <a:avLst/>
            <a:gdLst>
              <a:gd name="connsiteX0" fmla="*/ 520911 w 720000"/>
              <a:gd name="connsiteY0" fmla="*/ 543829 h 719934"/>
              <a:gd name="connsiteX1" fmla="*/ 500668 w 720000"/>
              <a:gd name="connsiteY1" fmla="*/ 631703 h 719934"/>
              <a:gd name="connsiteX2" fmla="*/ 532783 w 720000"/>
              <a:gd name="connsiteY2" fmla="*/ 661096 h 719934"/>
              <a:gd name="connsiteX3" fmla="*/ 564896 w 720000"/>
              <a:gd name="connsiteY3" fmla="*/ 631703 h 719934"/>
              <a:gd name="connsiteX4" fmla="*/ 544652 w 720000"/>
              <a:gd name="connsiteY4" fmla="*/ 543829 h 719934"/>
              <a:gd name="connsiteX5" fmla="*/ 530434 w 720000"/>
              <a:gd name="connsiteY5" fmla="*/ 493908 h 719934"/>
              <a:gd name="connsiteX6" fmla="*/ 526737 w 720000"/>
              <a:gd name="connsiteY6" fmla="*/ 494039 h 719934"/>
              <a:gd name="connsiteX7" fmla="*/ 525446 w 720000"/>
              <a:gd name="connsiteY7" fmla="*/ 494107 h 719934"/>
              <a:gd name="connsiteX8" fmla="*/ 520058 w 720000"/>
              <a:gd name="connsiteY8" fmla="*/ 494524 h 719934"/>
              <a:gd name="connsiteX9" fmla="*/ 517917 w 720000"/>
              <a:gd name="connsiteY9" fmla="*/ 494741 h 719934"/>
              <a:gd name="connsiteX10" fmla="*/ 513895 w 720000"/>
              <a:gd name="connsiteY10" fmla="*/ 495223 h 719934"/>
              <a:gd name="connsiteX11" fmla="*/ 509973 w 720000"/>
              <a:gd name="connsiteY11" fmla="*/ 495790 h 719934"/>
              <a:gd name="connsiteX12" fmla="*/ 508237 w 720000"/>
              <a:gd name="connsiteY12" fmla="*/ 496071 h 719934"/>
              <a:gd name="connsiteX13" fmla="*/ 505487 w 720000"/>
              <a:gd name="connsiteY13" fmla="*/ 496551 h 719934"/>
              <a:gd name="connsiteX14" fmla="*/ 518945 w 720000"/>
              <a:gd name="connsiteY14" fmla="*/ 522700 h 719934"/>
              <a:gd name="connsiteX15" fmla="*/ 546615 w 720000"/>
              <a:gd name="connsiteY15" fmla="*/ 522700 h 719934"/>
              <a:gd name="connsiteX16" fmla="*/ 560075 w 720000"/>
              <a:gd name="connsiteY16" fmla="*/ 496548 h 719934"/>
              <a:gd name="connsiteX17" fmla="*/ 557340 w 720000"/>
              <a:gd name="connsiteY17" fmla="*/ 496071 h 719934"/>
              <a:gd name="connsiteX18" fmla="*/ 555577 w 720000"/>
              <a:gd name="connsiteY18" fmla="*/ 495787 h 719934"/>
              <a:gd name="connsiteX19" fmla="*/ 551679 w 720000"/>
              <a:gd name="connsiteY19" fmla="*/ 495223 h 719934"/>
              <a:gd name="connsiteX20" fmla="*/ 547644 w 720000"/>
              <a:gd name="connsiteY20" fmla="*/ 494739 h 719934"/>
              <a:gd name="connsiteX21" fmla="*/ 545507 w 720000"/>
              <a:gd name="connsiteY21" fmla="*/ 494524 h 719934"/>
              <a:gd name="connsiteX22" fmla="*/ 540116 w 720000"/>
              <a:gd name="connsiteY22" fmla="*/ 494107 h 719934"/>
              <a:gd name="connsiteX23" fmla="*/ 538825 w 720000"/>
              <a:gd name="connsiteY23" fmla="*/ 494039 h 719934"/>
              <a:gd name="connsiteX24" fmla="*/ 535128 w 720000"/>
              <a:gd name="connsiteY24" fmla="*/ 493908 h 719934"/>
              <a:gd name="connsiteX25" fmla="*/ 532781 w 720000"/>
              <a:gd name="connsiteY25" fmla="*/ 493967 h 719934"/>
              <a:gd name="connsiteX26" fmla="*/ 530434 w 720000"/>
              <a:gd name="connsiteY26" fmla="*/ 493908 h 719934"/>
              <a:gd name="connsiteX27" fmla="*/ 458710 w 720000"/>
              <a:gd name="connsiteY27" fmla="*/ 458350 h 719934"/>
              <a:gd name="connsiteX28" fmla="*/ 458710 w 720000"/>
              <a:gd name="connsiteY28" fmla="*/ 488836 h 719934"/>
              <a:gd name="connsiteX29" fmla="*/ 482882 w 720000"/>
              <a:gd name="connsiteY29" fmla="*/ 480089 h 719934"/>
              <a:gd name="connsiteX30" fmla="*/ 482882 w 720000"/>
              <a:gd name="connsiteY30" fmla="*/ 479760 h 719934"/>
              <a:gd name="connsiteX31" fmla="*/ 458710 w 720000"/>
              <a:gd name="connsiteY31" fmla="*/ 458350 h 719934"/>
              <a:gd name="connsiteX32" fmla="*/ 246399 w 720000"/>
              <a:gd name="connsiteY32" fmla="*/ 389025 h 719934"/>
              <a:gd name="connsiteX33" fmla="*/ 190568 w 720000"/>
              <a:gd name="connsiteY33" fmla="*/ 462126 h 719934"/>
              <a:gd name="connsiteX34" fmla="*/ 242232 w 720000"/>
              <a:gd name="connsiteY34" fmla="*/ 476773 h 719934"/>
              <a:gd name="connsiteX35" fmla="*/ 339976 w 720000"/>
              <a:gd name="connsiteY35" fmla="*/ 389066 h 719934"/>
              <a:gd name="connsiteX36" fmla="*/ 325606 w 720000"/>
              <a:gd name="connsiteY36" fmla="*/ 389061 h 719934"/>
              <a:gd name="connsiteX37" fmla="*/ 547419 w 720000"/>
              <a:gd name="connsiteY37" fmla="*/ 332602 h 719934"/>
              <a:gd name="connsiteX38" fmla="*/ 458921 w 720000"/>
              <a:gd name="connsiteY38" fmla="*/ 373023 h 719934"/>
              <a:gd name="connsiteX39" fmla="*/ 458921 w 720000"/>
              <a:gd name="connsiteY39" fmla="*/ 398981 h 719934"/>
              <a:gd name="connsiteX40" fmla="*/ 459005 w 720000"/>
              <a:gd name="connsiteY40" fmla="*/ 402319 h 719934"/>
              <a:gd name="connsiteX41" fmla="*/ 459054 w 720000"/>
              <a:gd name="connsiteY41" fmla="*/ 403273 h 719934"/>
              <a:gd name="connsiteX42" fmla="*/ 459263 w 720000"/>
              <a:gd name="connsiteY42" fmla="*/ 405997 h 719934"/>
              <a:gd name="connsiteX43" fmla="*/ 459358 w 720000"/>
              <a:gd name="connsiteY43" fmla="*/ 406961 h 719934"/>
              <a:gd name="connsiteX44" fmla="*/ 459689 w 720000"/>
              <a:gd name="connsiteY44" fmla="*/ 409564 h 719934"/>
              <a:gd name="connsiteX45" fmla="*/ 459918 w 720000"/>
              <a:gd name="connsiteY45" fmla="*/ 411032 h 719934"/>
              <a:gd name="connsiteX46" fmla="*/ 460198 w 720000"/>
              <a:gd name="connsiteY46" fmla="*/ 412600 h 719934"/>
              <a:gd name="connsiteX47" fmla="*/ 460883 w 720000"/>
              <a:gd name="connsiteY47" fmla="*/ 415838 h 719934"/>
              <a:gd name="connsiteX48" fmla="*/ 461051 w 720000"/>
              <a:gd name="connsiteY48" fmla="*/ 416567 h 719934"/>
              <a:gd name="connsiteX49" fmla="*/ 461610 w 720000"/>
              <a:gd name="connsiteY49" fmla="*/ 418684 h 719934"/>
              <a:gd name="connsiteX50" fmla="*/ 461750 w 720000"/>
              <a:gd name="connsiteY50" fmla="*/ 419179 h 719934"/>
              <a:gd name="connsiteX51" fmla="*/ 498397 w 720000"/>
              <a:gd name="connsiteY51" fmla="*/ 464241 h 719934"/>
              <a:gd name="connsiteX52" fmla="*/ 499126 w 720000"/>
              <a:gd name="connsiteY52" fmla="*/ 464695 h 719934"/>
              <a:gd name="connsiteX53" fmla="*/ 529925 w 720000"/>
              <a:gd name="connsiteY53" fmla="*/ 472770 h 719934"/>
              <a:gd name="connsiteX54" fmla="*/ 532638 w 720000"/>
              <a:gd name="connsiteY54" fmla="*/ 472698 h 719934"/>
              <a:gd name="connsiteX55" fmla="*/ 532926 w 720000"/>
              <a:gd name="connsiteY55" fmla="*/ 472698 h 719934"/>
              <a:gd name="connsiteX56" fmla="*/ 535639 w 720000"/>
              <a:gd name="connsiteY56" fmla="*/ 472770 h 719934"/>
              <a:gd name="connsiteX57" fmla="*/ 606643 w 720000"/>
              <a:gd name="connsiteY57" fmla="*/ 398981 h 719934"/>
              <a:gd name="connsiteX58" fmla="*/ 606643 w 720000"/>
              <a:gd name="connsiteY58" fmla="*/ 372645 h 719934"/>
              <a:gd name="connsiteX59" fmla="*/ 547419 w 720000"/>
              <a:gd name="connsiteY59" fmla="*/ 332602 h 719934"/>
              <a:gd name="connsiteX60" fmla="*/ 168213 w 720000"/>
              <a:gd name="connsiteY60" fmla="*/ 283623 h 719934"/>
              <a:gd name="connsiteX61" fmla="*/ 121938 w 720000"/>
              <a:gd name="connsiteY61" fmla="*/ 378457 h 719934"/>
              <a:gd name="connsiteX62" fmla="*/ 160480 w 720000"/>
              <a:gd name="connsiteY62" fmla="*/ 466708 h 719934"/>
              <a:gd name="connsiteX63" fmla="*/ 167073 w 720000"/>
              <a:gd name="connsiteY63" fmla="*/ 458076 h 719934"/>
              <a:gd name="connsiteX64" fmla="*/ 167085 w 720000"/>
              <a:gd name="connsiteY64" fmla="*/ 458060 h 719934"/>
              <a:gd name="connsiteX65" fmla="*/ 228299 w 720000"/>
              <a:gd name="connsiteY65" fmla="*/ 377912 h 719934"/>
              <a:gd name="connsiteX66" fmla="*/ 532728 w 720000"/>
              <a:gd name="connsiteY66" fmla="*/ 252475 h 719934"/>
              <a:gd name="connsiteX67" fmla="*/ 498891 w 720000"/>
              <a:gd name="connsiteY67" fmla="*/ 260739 h 719934"/>
              <a:gd name="connsiteX68" fmla="*/ 498398 w 720000"/>
              <a:gd name="connsiteY68" fmla="*/ 261046 h 719934"/>
              <a:gd name="connsiteX69" fmla="*/ 464052 w 720000"/>
              <a:gd name="connsiteY69" fmla="*/ 299335 h 719934"/>
              <a:gd name="connsiteX70" fmla="*/ 464034 w 720000"/>
              <a:gd name="connsiteY70" fmla="*/ 299380 h 719934"/>
              <a:gd name="connsiteX71" fmla="*/ 461792 w 720000"/>
              <a:gd name="connsiteY71" fmla="*/ 305987 h 719934"/>
              <a:gd name="connsiteX72" fmla="*/ 461584 w 720000"/>
              <a:gd name="connsiteY72" fmla="*/ 306720 h 719934"/>
              <a:gd name="connsiteX73" fmla="*/ 461064 w 720000"/>
              <a:gd name="connsiteY73" fmla="*/ 308694 h 719934"/>
              <a:gd name="connsiteX74" fmla="*/ 460807 w 720000"/>
              <a:gd name="connsiteY74" fmla="*/ 309808 h 719934"/>
              <a:gd name="connsiteX75" fmla="*/ 460213 w 720000"/>
              <a:gd name="connsiteY75" fmla="*/ 312636 h 719934"/>
              <a:gd name="connsiteX76" fmla="*/ 459912 w 720000"/>
              <a:gd name="connsiteY76" fmla="*/ 314315 h 719934"/>
              <a:gd name="connsiteX77" fmla="*/ 459691 w 720000"/>
              <a:gd name="connsiteY77" fmla="*/ 315728 h 719934"/>
              <a:gd name="connsiteX78" fmla="*/ 459350 w 720000"/>
              <a:gd name="connsiteY78" fmla="*/ 318418 h 719934"/>
              <a:gd name="connsiteX79" fmla="*/ 459264 w 720000"/>
              <a:gd name="connsiteY79" fmla="*/ 319293 h 719934"/>
              <a:gd name="connsiteX80" fmla="*/ 459054 w 720000"/>
              <a:gd name="connsiteY80" fmla="*/ 322045 h 719934"/>
              <a:gd name="connsiteX81" fmla="*/ 459005 w 720000"/>
              <a:gd name="connsiteY81" fmla="*/ 322993 h 719934"/>
              <a:gd name="connsiteX82" fmla="*/ 458921 w 720000"/>
              <a:gd name="connsiteY82" fmla="*/ 326333 h 719934"/>
              <a:gd name="connsiteX83" fmla="*/ 458921 w 720000"/>
              <a:gd name="connsiteY83" fmla="*/ 351846 h 719934"/>
              <a:gd name="connsiteX84" fmla="*/ 539649 w 720000"/>
              <a:gd name="connsiteY84" fmla="*/ 307904 h 719934"/>
              <a:gd name="connsiteX85" fmla="*/ 549647 w 720000"/>
              <a:gd name="connsiteY85" fmla="*/ 302380 h 719934"/>
              <a:gd name="connsiteX86" fmla="*/ 558826 w 720000"/>
              <a:gd name="connsiteY86" fmla="*/ 309178 h 719934"/>
              <a:gd name="connsiteX87" fmla="*/ 606645 w 720000"/>
              <a:gd name="connsiteY87" fmla="*/ 351239 h 719934"/>
              <a:gd name="connsiteX88" fmla="*/ 606645 w 720000"/>
              <a:gd name="connsiteY88" fmla="*/ 326439 h 719934"/>
              <a:gd name="connsiteX89" fmla="*/ 532728 w 720000"/>
              <a:gd name="connsiteY89" fmla="*/ 252475 h 719934"/>
              <a:gd name="connsiteX90" fmla="*/ 242231 w 720000"/>
              <a:gd name="connsiteY90" fmla="*/ 217490 h 719934"/>
              <a:gd name="connsiteX91" fmla="*/ 309785 w 720000"/>
              <a:gd name="connsiteY91" fmla="*/ 232312 h 719934"/>
              <a:gd name="connsiteX92" fmla="*/ 314934 w 720000"/>
              <a:gd name="connsiteY92" fmla="*/ 246336 h 719934"/>
              <a:gd name="connsiteX93" fmla="*/ 300911 w 720000"/>
              <a:gd name="connsiteY93" fmla="*/ 251485 h 719934"/>
              <a:gd name="connsiteX94" fmla="*/ 242231 w 720000"/>
              <a:gd name="connsiteY94" fmla="*/ 238617 h 719934"/>
              <a:gd name="connsiteX95" fmla="*/ 175406 w 720000"/>
              <a:gd name="connsiteY95" fmla="*/ 255592 h 719934"/>
              <a:gd name="connsiteX96" fmla="*/ 180059 w 720000"/>
              <a:gd name="connsiteY96" fmla="*/ 262892 h 719934"/>
              <a:gd name="connsiteX97" fmla="*/ 180063 w 720000"/>
              <a:gd name="connsiteY97" fmla="*/ 262898 h 719934"/>
              <a:gd name="connsiteX98" fmla="*/ 246971 w 720000"/>
              <a:gd name="connsiteY98" fmla="*/ 367896 h 719934"/>
              <a:gd name="connsiteX99" fmla="*/ 351111 w 720000"/>
              <a:gd name="connsiteY99" fmla="*/ 367943 h 719934"/>
              <a:gd name="connsiteX100" fmla="*/ 351115 w 720000"/>
              <a:gd name="connsiteY100" fmla="*/ 367943 h 719934"/>
              <a:gd name="connsiteX101" fmla="*/ 381687 w 720000"/>
              <a:gd name="connsiteY101" fmla="*/ 367957 h 719934"/>
              <a:gd name="connsiteX102" fmla="*/ 327394 w 720000"/>
              <a:gd name="connsiteY102" fmla="*/ 267531 h 719934"/>
              <a:gd name="connsiteX103" fmla="*/ 325461 w 720000"/>
              <a:gd name="connsiteY103" fmla="*/ 252718 h 719934"/>
              <a:gd name="connsiteX104" fmla="*/ 340276 w 720000"/>
              <a:gd name="connsiteY104" fmla="*/ 250783 h 719934"/>
              <a:gd name="connsiteX105" fmla="*/ 403203 w 720000"/>
              <a:gd name="connsiteY105" fmla="*/ 378460 h 719934"/>
              <a:gd name="connsiteX106" fmla="*/ 403200 w 720000"/>
              <a:gd name="connsiteY106" fmla="*/ 378727 h 719934"/>
              <a:gd name="connsiteX107" fmla="*/ 400105 w 720000"/>
              <a:gd name="connsiteY107" fmla="*/ 385998 h 719934"/>
              <a:gd name="connsiteX108" fmla="*/ 392636 w 720000"/>
              <a:gd name="connsiteY108" fmla="*/ 389090 h 719934"/>
              <a:gd name="connsiteX109" fmla="*/ 392632 w 720000"/>
              <a:gd name="connsiteY109" fmla="*/ 389090 h 719934"/>
              <a:gd name="connsiteX110" fmla="*/ 361175 w 720000"/>
              <a:gd name="connsiteY110" fmla="*/ 389076 h 719934"/>
              <a:gd name="connsiteX111" fmla="*/ 242233 w 720000"/>
              <a:gd name="connsiteY111" fmla="*/ 497899 h 719934"/>
              <a:gd name="connsiteX112" fmla="*/ 177702 w 720000"/>
              <a:gd name="connsiteY112" fmla="*/ 478972 h 719934"/>
              <a:gd name="connsiteX113" fmla="*/ 170536 w 720000"/>
              <a:gd name="connsiteY113" fmla="*/ 488353 h 719934"/>
              <a:gd name="connsiteX114" fmla="*/ 163508 w 720000"/>
              <a:gd name="connsiteY114" fmla="*/ 492417 h 719934"/>
              <a:gd name="connsiteX115" fmla="*/ 162141 w 720000"/>
              <a:gd name="connsiteY115" fmla="*/ 492506 h 719934"/>
              <a:gd name="connsiteX116" fmla="*/ 155669 w 720000"/>
              <a:gd name="connsiteY116" fmla="*/ 490291 h 719934"/>
              <a:gd name="connsiteX117" fmla="*/ 100810 w 720000"/>
              <a:gd name="connsiteY117" fmla="*/ 378457 h 719934"/>
              <a:gd name="connsiteX118" fmla="*/ 156824 w 720000"/>
              <a:gd name="connsiteY118" fmla="*/ 265748 h 719934"/>
              <a:gd name="connsiteX119" fmla="*/ 151736 w 720000"/>
              <a:gd name="connsiteY119" fmla="*/ 257766 h 719934"/>
              <a:gd name="connsiteX120" fmla="*/ 154908 w 720000"/>
              <a:gd name="connsiteY120" fmla="*/ 243219 h 719934"/>
              <a:gd name="connsiteX121" fmla="*/ 242231 w 720000"/>
              <a:gd name="connsiteY121" fmla="*/ 217490 h 719934"/>
              <a:gd name="connsiteX122" fmla="*/ 21128 w 720000"/>
              <a:gd name="connsiteY122" fmla="*/ 82194 h 719934"/>
              <a:gd name="connsiteX123" fmla="*/ 21128 w 720000"/>
              <a:gd name="connsiteY123" fmla="*/ 650978 h 719934"/>
              <a:gd name="connsiteX124" fmla="*/ 345594 w 720000"/>
              <a:gd name="connsiteY124" fmla="*/ 650978 h 719934"/>
              <a:gd name="connsiteX125" fmla="*/ 345616 w 720000"/>
              <a:gd name="connsiteY125" fmla="*/ 650399 h 719934"/>
              <a:gd name="connsiteX126" fmla="*/ 345853 w 720000"/>
              <a:gd name="connsiteY126" fmla="*/ 644461 h 719934"/>
              <a:gd name="connsiteX127" fmla="*/ 346016 w 720000"/>
              <a:gd name="connsiteY127" fmla="*/ 642078 h 719934"/>
              <a:gd name="connsiteX128" fmla="*/ 346294 w 720000"/>
              <a:gd name="connsiteY128" fmla="*/ 638741 h 719934"/>
              <a:gd name="connsiteX129" fmla="*/ 347151 w 720000"/>
              <a:gd name="connsiteY129" fmla="*/ 631212 h 719934"/>
              <a:gd name="connsiteX130" fmla="*/ 55862 w 720000"/>
              <a:gd name="connsiteY130" fmla="*/ 631212 h 719934"/>
              <a:gd name="connsiteX131" fmla="*/ 45298 w 720000"/>
              <a:gd name="connsiteY131" fmla="*/ 620648 h 719934"/>
              <a:gd name="connsiteX132" fmla="*/ 45298 w 720000"/>
              <a:gd name="connsiteY132" fmla="*/ 446726 h 719934"/>
              <a:gd name="connsiteX133" fmla="*/ 55862 w 720000"/>
              <a:gd name="connsiteY133" fmla="*/ 436162 h 719934"/>
              <a:gd name="connsiteX134" fmla="*/ 66426 w 720000"/>
              <a:gd name="connsiteY134" fmla="*/ 446726 h 719934"/>
              <a:gd name="connsiteX135" fmla="*/ 66426 w 720000"/>
              <a:gd name="connsiteY135" fmla="*/ 610084 h 719934"/>
              <a:gd name="connsiteX136" fmla="*/ 351454 w 720000"/>
              <a:gd name="connsiteY136" fmla="*/ 610084 h 719934"/>
              <a:gd name="connsiteX137" fmla="*/ 363590 w 720000"/>
              <a:gd name="connsiteY137" fmla="*/ 578392 h 719934"/>
              <a:gd name="connsiteX138" fmla="*/ 365024 w 720000"/>
              <a:gd name="connsiteY138" fmla="*/ 575576 h 719934"/>
              <a:gd name="connsiteX139" fmla="*/ 366063 w 720000"/>
              <a:gd name="connsiteY139" fmla="*/ 573582 h 719934"/>
              <a:gd name="connsiteX140" fmla="*/ 404260 w 720000"/>
              <a:gd name="connsiteY140" fmla="*/ 524538 h 719934"/>
              <a:gd name="connsiteX141" fmla="*/ 404316 w 720000"/>
              <a:gd name="connsiteY141" fmla="*/ 524484 h 719934"/>
              <a:gd name="connsiteX142" fmla="*/ 404792 w 720000"/>
              <a:gd name="connsiteY142" fmla="*/ 524056 h 719934"/>
              <a:gd name="connsiteX143" fmla="*/ 437582 w 720000"/>
              <a:gd name="connsiteY143" fmla="*/ 499684 h 719934"/>
              <a:gd name="connsiteX144" fmla="*/ 437582 w 720000"/>
              <a:gd name="connsiteY144" fmla="*/ 362809 h 719934"/>
              <a:gd name="connsiteX145" fmla="*/ 437582 w 720000"/>
              <a:gd name="connsiteY145" fmla="*/ 326438 h 719934"/>
              <a:gd name="connsiteX146" fmla="*/ 437582 w 720000"/>
              <a:gd name="connsiteY146" fmla="*/ 212879 h 719934"/>
              <a:gd name="connsiteX147" fmla="*/ 448146 w 720000"/>
              <a:gd name="connsiteY147" fmla="*/ 202315 h 719934"/>
              <a:gd name="connsiteX148" fmla="*/ 458710 w 720000"/>
              <a:gd name="connsiteY148" fmla="*/ 212878 h 719934"/>
              <a:gd name="connsiteX149" fmla="*/ 458710 w 720000"/>
              <a:gd name="connsiteY149" fmla="*/ 266765 h 719934"/>
              <a:gd name="connsiteX150" fmla="*/ 482882 w 720000"/>
              <a:gd name="connsiteY150" fmla="*/ 245466 h 719934"/>
              <a:gd name="connsiteX151" fmla="*/ 482882 w 720000"/>
              <a:gd name="connsiteY151" fmla="*/ 82194 h 719934"/>
              <a:gd name="connsiteX152" fmla="*/ 403200 w 720000"/>
              <a:gd name="connsiteY152" fmla="*/ 82194 h 719934"/>
              <a:gd name="connsiteX153" fmla="*/ 403200 w 720000"/>
              <a:gd name="connsiteY153" fmla="*/ 98235 h 719934"/>
              <a:gd name="connsiteX154" fmla="*/ 448146 w 720000"/>
              <a:gd name="connsiteY154" fmla="*/ 98235 h 719934"/>
              <a:gd name="connsiteX155" fmla="*/ 458710 w 720000"/>
              <a:gd name="connsiteY155" fmla="*/ 108799 h 719934"/>
              <a:gd name="connsiteX156" fmla="*/ 458710 w 720000"/>
              <a:gd name="connsiteY156" fmla="*/ 177664 h 719934"/>
              <a:gd name="connsiteX157" fmla="*/ 448146 w 720000"/>
              <a:gd name="connsiteY157" fmla="*/ 188229 h 719934"/>
              <a:gd name="connsiteX158" fmla="*/ 437582 w 720000"/>
              <a:gd name="connsiteY158" fmla="*/ 177664 h 719934"/>
              <a:gd name="connsiteX159" fmla="*/ 437582 w 720000"/>
              <a:gd name="connsiteY159" fmla="*/ 119363 h 719934"/>
              <a:gd name="connsiteX160" fmla="*/ 403200 w 720000"/>
              <a:gd name="connsiteY160" fmla="*/ 119363 h 719934"/>
              <a:gd name="connsiteX161" fmla="*/ 403200 w 720000"/>
              <a:gd name="connsiteY161" fmla="*/ 129194 h 719934"/>
              <a:gd name="connsiteX162" fmla="*/ 392636 w 720000"/>
              <a:gd name="connsiteY162" fmla="*/ 139757 h 719934"/>
              <a:gd name="connsiteX163" fmla="*/ 111374 w 720000"/>
              <a:gd name="connsiteY163" fmla="*/ 139757 h 719934"/>
              <a:gd name="connsiteX164" fmla="*/ 100810 w 720000"/>
              <a:gd name="connsiteY164" fmla="*/ 129194 h 719934"/>
              <a:gd name="connsiteX165" fmla="*/ 100810 w 720000"/>
              <a:gd name="connsiteY165" fmla="*/ 119363 h 719934"/>
              <a:gd name="connsiteX166" fmla="*/ 66426 w 720000"/>
              <a:gd name="connsiteY166" fmla="*/ 119363 h 719934"/>
              <a:gd name="connsiteX167" fmla="*/ 66426 w 720000"/>
              <a:gd name="connsiteY167" fmla="*/ 411515 h 719934"/>
              <a:gd name="connsiteX168" fmla="*/ 55862 w 720000"/>
              <a:gd name="connsiteY168" fmla="*/ 422079 h 719934"/>
              <a:gd name="connsiteX169" fmla="*/ 45298 w 720000"/>
              <a:gd name="connsiteY169" fmla="*/ 411515 h 719934"/>
              <a:gd name="connsiteX170" fmla="*/ 45298 w 720000"/>
              <a:gd name="connsiteY170" fmla="*/ 108800 h 719934"/>
              <a:gd name="connsiteX171" fmla="*/ 55862 w 720000"/>
              <a:gd name="connsiteY171" fmla="*/ 98236 h 719934"/>
              <a:gd name="connsiteX172" fmla="*/ 100810 w 720000"/>
              <a:gd name="connsiteY172" fmla="*/ 98236 h 719934"/>
              <a:gd name="connsiteX173" fmla="*/ 100810 w 720000"/>
              <a:gd name="connsiteY173" fmla="*/ 82194 h 719934"/>
              <a:gd name="connsiteX174" fmla="*/ 252005 w 720000"/>
              <a:gd name="connsiteY174" fmla="*/ 21128 h 719934"/>
              <a:gd name="connsiteX175" fmla="*/ 215077 w 720000"/>
              <a:gd name="connsiteY175" fmla="*/ 50064 h 719934"/>
              <a:gd name="connsiteX176" fmla="*/ 204817 w 720000"/>
              <a:gd name="connsiteY176" fmla="*/ 58112 h 719934"/>
              <a:gd name="connsiteX177" fmla="*/ 121937 w 720000"/>
              <a:gd name="connsiteY177" fmla="*/ 58112 h 719934"/>
              <a:gd name="connsiteX178" fmla="*/ 121937 w 720000"/>
              <a:gd name="connsiteY178" fmla="*/ 118631 h 719934"/>
              <a:gd name="connsiteX179" fmla="*/ 382072 w 720000"/>
              <a:gd name="connsiteY179" fmla="*/ 118631 h 719934"/>
              <a:gd name="connsiteX180" fmla="*/ 382072 w 720000"/>
              <a:gd name="connsiteY180" fmla="*/ 58112 h 719934"/>
              <a:gd name="connsiteX181" fmla="*/ 299192 w 720000"/>
              <a:gd name="connsiteY181" fmla="*/ 58112 h 719934"/>
              <a:gd name="connsiteX182" fmla="*/ 288932 w 720000"/>
              <a:gd name="connsiteY182" fmla="*/ 50064 h 719934"/>
              <a:gd name="connsiteX183" fmla="*/ 252005 w 720000"/>
              <a:gd name="connsiteY183" fmla="*/ 21128 h 719934"/>
              <a:gd name="connsiteX184" fmla="*/ 252005 w 720000"/>
              <a:gd name="connsiteY184" fmla="*/ 0 h 719934"/>
              <a:gd name="connsiteX185" fmla="*/ 306864 w 720000"/>
              <a:gd name="connsiteY185" fmla="*/ 36984 h 719934"/>
              <a:gd name="connsiteX186" fmla="*/ 392636 w 720000"/>
              <a:gd name="connsiteY186" fmla="*/ 36984 h 719934"/>
              <a:gd name="connsiteX187" fmla="*/ 403200 w 720000"/>
              <a:gd name="connsiteY187" fmla="*/ 47548 h 719934"/>
              <a:gd name="connsiteX188" fmla="*/ 403200 w 720000"/>
              <a:gd name="connsiteY188" fmla="*/ 61066 h 719934"/>
              <a:gd name="connsiteX189" fmla="*/ 493446 w 720000"/>
              <a:gd name="connsiteY189" fmla="*/ 61066 h 719934"/>
              <a:gd name="connsiteX190" fmla="*/ 504009 w 720000"/>
              <a:gd name="connsiteY190" fmla="*/ 71630 h 719934"/>
              <a:gd name="connsiteX191" fmla="*/ 504009 w 720000"/>
              <a:gd name="connsiteY191" fmla="*/ 235766 h 719934"/>
              <a:gd name="connsiteX192" fmla="*/ 532676 w 720000"/>
              <a:gd name="connsiteY192" fmla="*/ 231342 h 719934"/>
              <a:gd name="connsiteX193" fmla="*/ 532729 w 720000"/>
              <a:gd name="connsiteY193" fmla="*/ 231343 h 719934"/>
              <a:gd name="connsiteX194" fmla="*/ 532783 w 720000"/>
              <a:gd name="connsiteY194" fmla="*/ 231342 h 719934"/>
              <a:gd name="connsiteX195" fmla="*/ 627771 w 720000"/>
              <a:gd name="connsiteY195" fmla="*/ 326331 h 719934"/>
              <a:gd name="connsiteX196" fmla="*/ 627771 w 720000"/>
              <a:gd name="connsiteY196" fmla="*/ 326437 h 719934"/>
              <a:gd name="connsiteX197" fmla="*/ 627771 w 720000"/>
              <a:gd name="connsiteY197" fmla="*/ 362797 h 719934"/>
              <a:gd name="connsiteX198" fmla="*/ 627771 w 720000"/>
              <a:gd name="connsiteY198" fmla="*/ 398981 h 719934"/>
              <a:gd name="connsiteX199" fmla="*/ 582326 w 720000"/>
              <a:gd name="connsiteY199" fmla="*/ 479989 h 719934"/>
              <a:gd name="connsiteX200" fmla="*/ 720000 w 720000"/>
              <a:gd name="connsiteY200" fmla="*/ 654072 h 719934"/>
              <a:gd name="connsiteX201" fmla="*/ 720000 w 720000"/>
              <a:gd name="connsiteY201" fmla="*/ 709370 h 719934"/>
              <a:gd name="connsiteX202" fmla="*/ 709436 w 720000"/>
              <a:gd name="connsiteY202" fmla="*/ 719934 h 719934"/>
              <a:gd name="connsiteX203" fmla="*/ 470134 w 720000"/>
              <a:gd name="connsiteY203" fmla="*/ 719934 h 719934"/>
              <a:gd name="connsiteX204" fmla="*/ 459571 w 720000"/>
              <a:gd name="connsiteY204" fmla="*/ 709370 h 719934"/>
              <a:gd name="connsiteX205" fmla="*/ 470134 w 720000"/>
              <a:gd name="connsiteY205" fmla="*/ 698806 h 719934"/>
              <a:gd name="connsiteX206" fmla="*/ 698876 w 720000"/>
              <a:gd name="connsiteY206" fmla="*/ 698806 h 719934"/>
              <a:gd name="connsiteX207" fmla="*/ 698876 w 720000"/>
              <a:gd name="connsiteY207" fmla="*/ 654072 h 719934"/>
              <a:gd name="connsiteX208" fmla="*/ 648791 w 720000"/>
              <a:gd name="connsiteY208" fmla="*/ 541846 h 719934"/>
              <a:gd name="connsiteX209" fmla="*/ 581117 w 720000"/>
              <a:gd name="connsiteY209" fmla="*/ 501845 h 719934"/>
              <a:gd name="connsiteX210" fmla="*/ 564226 w 720000"/>
              <a:gd name="connsiteY210" fmla="*/ 534663 h 719934"/>
              <a:gd name="connsiteX211" fmla="*/ 586873 w 720000"/>
              <a:gd name="connsiteY211" fmla="*/ 632964 h 719934"/>
              <a:gd name="connsiteX212" fmla="*/ 583710 w 720000"/>
              <a:gd name="connsiteY212" fmla="*/ 643128 h 719934"/>
              <a:gd name="connsiteX213" fmla="*/ 539918 w 720000"/>
              <a:gd name="connsiteY213" fmla="*/ 683209 h 719934"/>
              <a:gd name="connsiteX214" fmla="*/ 532787 w 720000"/>
              <a:gd name="connsiteY214" fmla="*/ 685980 h 719934"/>
              <a:gd name="connsiteX215" fmla="*/ 525654 w 720000"/>
              <a:gd name="connsiteY215" fmla="*/ 683209 h 719934"/>
              <a:gd name="connsiteX216" fmla="*/ 481862 w 720000"/>
              <a:gd name="connsiteY216" fmla="*/ 643128 h 719934"/>
              <a:gd name="connsiteX217" fmla="*/ 478700 w 720000"/>
              <a:gd name="connsiteY217" fmla="*/ 632964 h 719934"/>
              <a:gd name="connsiteX218" fmla="*/ 501346 w 720000"/>
              <a:gd name="connsiteY218" fmla="*/ 534664 h 719934"/>
              <a:gd name="connsiteX219" fmla="*/ 484454 w 720000"/>
              <a:gd name="connsiteY219" fmla="*/ 501845 h 719934"/>
              <a:gd name="connsiteX220" fmla="*/ 452736 w 720000"/>
              <a:gd name="connsiteY220" fmla="*/ 515529 h 719934"/>
              <a:gd name="connsiteX221" fmla="*/ 452383 w 720000"/>
              <a:gd name="connsiteY221" fmla="*/ 515726 h 719934"/>
              <a:gd name="connsiteX222" fmla="*/ 446857 w 720000"/>
              <a:gd name="connsiteY222" fmla="*/ 518941 h 719934"/>
              <a:gd name="connsiteX223" fmla="*/ 444988 w 720000"/>
              <a:gd name="connsiteY223" fmla="*/ 520083 h 719934"/>
              <a:gd name="connsiteX224" fmla="*/ 442527 w 720000"/>
              <a:gd name="connsiteY224" fmla="*/ 521635 h 719934"/>
              <a:gd name="connsiteX225" fmla="*/ 438506 w 720000"/>
              <a:gd name="connsiteY225" fmla="*/ 524304 h 719934"/>
              <a:gd name="connsiteX226" fmla="*/ 436927 w 720000"/>
              <a:gd name="connsiteY226" fmla="*/ 525404 h 719934"/>
              <a:gd name="connsiteX227" fmla="*/ 432729 w 720000"/>
              <a:gd name="connsiteY227" fmla="*/ 528426 h 719934"/>
              <a:gd name="connsiteX228" fmla="*/ 432308 w 720000"/>
              <a:gd name="connsiteY228" fmla="*/ 528734 h 719934"/>
              <a:gd name="connsiteX229" fmla="*/ 427502 w 720000"/>
              <a:gd name="connsiteY229" fmla="*/ 532479 h 719934"/>
              <a:gd name="connsiteX230" fmla="*/ 426801 w 720000"/>
              <a:gd name="connsiteY230" fmla="*/ 533044 h 719934"/>
              <a:gd name="connsiteX231" fmla="*/ 422097 w 720000"/>
              <a:gd name="connsiteY231" fmla="*/ 537010 h 719934"/>
              <a:gd name="connsiteX232" fmla="*/ 421688 w 720000"/>
              <a:gd name="connsiteY232" fmla="*/ 537371 h 719934"/>
              <a:gd name="connsiteX233" fmla="*/ 412437 w 720000"/>
              <a:gd name="connsiteY233" fmla="*/ 546128 h 719934"/>
              <a:gd name="connsiteX234" fmla="*/ 411980 w 720000"/>
              <a:gd name="connsiteY234" fmla="*/ 546594 h 719934"/>
              <a:gd name="connsiteX235" fmla="*/ 403177 w 720000"/>
              <a:gd name="connsiteY235" fmla="*/ 556347 h 719934"/>
              <a:gd name="connsiteX236" fmla="*/ 384397 w 720000"/>
              <a:gd name="connsiteY236" fmla="*/ 584124 h 719934"/>
              <a:gd name="connsiteX237" fmla="*/ 383777 w 720000"/>
              <a:gd name="connsiteY237" fmla="*/ 585306 h 719934"/>
              <a:gd name="connsiteX238" fmla="*/ 381957 w 720000"/>
              <a:gd name="connsiteY238" fmla="*/ 588922 h 719934"/>
              <a:gd name="connsiteX239" fmla="*/ 379613 w 720000"/>
              <a:gd name="connsiteY239" fmla="*/ 593938 h 719934"/>
              <a:gd name="connsiteX240" fmla="*/ 379340 w 720000"/>
              <a:gd name="connsiteY240" fmla="*/ 594545 h 719934"/>
              <a:gd name="connsiteX241" fmla="*/ 370080 w 720000"/>
              <a:gd name="connsiteY241" fmla="*/ 622914 h 719934"/>
              <a:gd name="connsiteX242" fmla="*/ 369995 w 720000"/>
              <a:gd name="connsiteY242" fmla="*/ 623231 h 719934"/>
              <a:gd name="connsiteX243" fmla="*/ 369180 w 720000"/>
              <a:gd name="connsiteY243" fmla="*/ 627219 h 719934"/>
              <a:gd name="connsiteX244" fmla="*/ 368825 w 720000"/>
              <a:gd name="connsiteY244" fmla="*/ 629253 h 719934"/>
              <a:gd name="connsiteX245" fmla="*/ 368191 w 720000"/>
              <a:gd name="connsiteY245" fmla="*/ 633261 h 719934"/>
              <a:gd name="connsiteX246" fmla="*/ 367951 w 720000"/>
              <a:gd name="connsiteY246" fmla="*/ 634945 h 719934"/>
              <a:gd name="connsiteX247" fmla="*/ 367380 w 720000"/>
              <a:gd name="connsiteY247" fmla="*/ 640016 h 719934"/>
              <a:gd name="connsiteX248" fmla="*/ 367236 w 720000"/>
              <a:gd name="connsiteY248" fmla="*/ 641556 h 719934"/>
              <a:gd name="connsiteX249" fmla="*/ 366869 w 720000"/>
              <a:gd name="connsiteY249" fmla="*/ 647012 h 719934"/>
              <a:gd name="connsiteX250" fmla="*/ 366823 w 720000"/>
              <a:gd name="connsiteY250" fmla="*/ 648173 h 719934"/>
              <a:gd name="connsiteX251" fmla="*/ 366691 w 720000"/>
              <a:gd name="connsiteY251" fmla="*/ 654069 h 719934"/>
              <a:gd name="connsiteX252" fmla="*/ 366691 w 720000"/>
              <a:gd name="connsiteY252" fmla="*/ 661540 h 719934"/>
              <a:gd name="connsiteX253" fmla="*/ 366691 w 720000"/>
              <a:gd name="connsiteY253" fmla="*/ 698805 h 719934"/>
              <a:gd name="connsiteX254" fmla="*/ 434922 w 720000"/>
              <a:gd name="connsiteY254" fmla="*/ 698805 h 719934"/>
              <a:gd name="connsiteX255" fmla="*/ 445486 w 720000"/>
              <a:gd name="connsiteY255" fmla="*/ 709368 h 719934"/>
              <a:gd name="connsiteX256" fmla="*/ 434922 w 720000"/>
              <a:gd name="connsiteY256" fmla="*/ 719932 h 719934"/>
              <a:gd name="connsiteX257" fmla="*/ 356127 w 720000"/>
              <a:gd name="connsiteY257" fmla="*/ 719932 h 719934"/>
              <a:gd name="connsiteX258" fmla="*/ 345563 w 720000"/>
              <a:gd name="connsiteY258" fmla="*/ 709368 h 719934"/>
              <a:gd name="connsiteX259" fmla="*/ 345563 w 720000"/>
              <a:gd name="connsiteY259" fmla="*/ 672104 h 719934"/>
              <a:gd name="connsiteX260" fmla="*/ 10564 w 720000"/>
              <a:gd name="connsiteY260" fmla="*/ 672104 h 719934"/>
              <a:gd name="connsiteX261" fmla="*/ 0 w 720000"/>
              <a:gd name="connsiteY261" fmla="*/ 661540 h 719934"/>
              <a:gd name="connsiteX262" fmla="*/ 0 w 720000"/>
              <a:gd name="connsiteY262" fmla="*/ 71630 h 719934"/>
              <a:gd name="connsiteX263" fmla="*/ 10564 w 720000"/>
              <a:gd name="connsiteY263" fmla="*/ 61066 h 719934"/>
              <a:gd name="connsiteX264" fmla="*/ 100810 w 720000"/>
              <a:gd name="connsiteY264" fmla="*/ 61066 h 719934"/>
              <a:gd name="connsiteX265" fmla="*/ 100810 w 720000"/>
              <a:gd name="connsiteY265" fmla="*/ 47548 h 719934"/>
              <a:gd name="connsiteX266" fmla="*/ 111374 w 720000"/>
              <a:gd name="connsiteY266" fmla="*/ 36984 h 719934"/>
              <a:gd name="connsiteX267" fmla="*/ 197145 w 720000"/>
              <a:gd name="connsiteY267" fmla="*/ 36984 h 719934"/>
              <a:gd name="connsiteX268" fmla="*/ 252005 w 720000"/>
              <a:gd name="connsiteY268" fmla="*/ 0 h 71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720000" h="719934">
                <a:moveTo>
                  <a:pt x="520911" y="543829"/>
                </a:moveTo>
                <a:lnTo>
                  <a:pt x="500668" y="631703"/>
                </a:lnTo>
                <a:lnTo>
                  <a:pt x="532783" y="661096"/>
                </a:lnTo>
                <a:lnTo>
                  <a:pt x="564896" y="631703"/>
                </a:lnTo>
                <a:lnTo>
                  <a:pt x="544652" y="543829"/>
                </a:lnTo>
                <a:close/>
                <a:moveTo>
                  <a:pt x="530434" y="493908"/>
                </a:moveTo>
                <a:cubicBezTo>
                  <a:pt x="529202" y="493944"/>
                  <a:pt x="527969" y="493976"/>
                  <a:pt x="526737" y="494039"/>
                </a:cubicBezTo>
                <a:cubicBezTo>
                  <a:pt x="526307" y="494062"/>
                  <a:pt x="525875" y="494080"/>
                  <a:pt x="525446" y="494107"/>
                </a:cubicBezTo>
                <a:cubicBezTo>
                  <a:pt x="523651" y="494214"/>
                  <a:pt x="521853" y="494358"/>
                  <a:pt x="520058" y="494524"/>
                </a:cubicBezTo>
                <a:cubicBezTo>
                  <a:pt x="519345" y="494592"/>
                  <a:pt x="518630" y="494665"/>
                  <a:pt x="517917" y="494741"/>
                </a:cubicBezTo>
                <a:cubicBezTo>
                  <a:pt x="516576" y="494884"/>
                  <a:pt x="515236" y="495049"/>
                  <a:pt x="513895" y="495223"/>
                </a:cubicBezTo>
                <a:cubicBezTo>
                  <a:pt x="512585" y="495398"/>
                  <a:pt x="511280" y="495586"/>
                  <a:pt x="509973" y="495790"/>
                </a:cubicBezTo>
                <a:cubicBezTo>
                  <a:pt x="509394" y="495880"/>
                  <a:pt x="508816" y="495976"/>
                  <a:pt x="508237" y="496071"/>
                </a:cubicBezTo>
                <a:cubicBezTo>
                  <a:pt x="507320" y="496226"/>
                  <a:pt x="506403" y="496382"/>
                  <a:pt x="505487" y="496551"/>
                </a:cubicBezTo>
                <a:lnTo>
                  <a:pt x="518945" y="522700"/>
                </a:lnTo>
                <a:lnTo>
                  <a:pt x="546615" y="522700"/>
                </a:lnTo>
                <a:lnTo>
                  <a:pt x="560075" y="496548"/>
                </a:lnTo>
                <a:cubicBezTo>
                  <a:pt x="559164" y="496379"/>
                  <a:pt x="558253" y="496223"/>
                  <a:pt x="557340" y="496071"/>
                </a:cubicBezTo>
                <a:cubicBezTo>
                  <a:pt x="556752" y="495974"/>
                  <a:pt x="556164" y="495879"/>
                  <a:pt x="555577" y="495787"/>
                </a:cubicBezTo>
                <a:cubicBezTo>
                  <a:pt x="554279" y="495583"/>
                  <a:pt x="552979" y="495395"/>
                  <a:pt x="551679" y="495223"/>
                </a:cubicBezTo>
                <a:cubicBezTo>
                  <a:pt x="550334" y="495046"/>
                  <a:pt x="548990" y="494881"/>
                  <a:pt x="547644" y="494739"/>
                </a:cubicBezTo>
                <a:cubicBezTo>
                  <a:pt x="546932" y="494664"/>
                  <a:pt x="546219" y="494592"/>
                  <a:pt x="545507" y="494524"/>
                </a:cubicBezTo>
                <a:cubicBezTo>
                  <a:pt x="543711" y="494358"/>
                  <a:pt x="541914" y="494214"/>
                  <a:pt x="540116" y="494107"/>
                </a:cubicBezTo>
                <a:cubicBezTo>
                  <a:pt x="539686" y="494080"/>
                  <a:pt x="539254" y="494062"/>
                  <a:pt x="538825" y="494039"/>
                </a:cubicBezTo>
                <a:cubicBezTo>
                  <a:pt x="537594" y="493976"/>
                  <a:pt x="536360" y="493944"/>
                  <a:pt x="535128" y="493908"/>
                </a:cubicBezTo>
                <a:cubicBezTo>
                  <a:pt x="534347" y="493927"/>
                  <a:pt x="533569" y="493967"/>
                  <a:pt x="532781" y="493967"/>
                </a:cubicBezTo>
                <a:cubicBezTo>
                  <a:pt x="531994" y="493967"/>
                  <a:pt x="531218" y="493928"/>
                  <a:pt x="530434" y="493908"/>
                </a:cubicBezTo>
                <a:close/>
                <a:moveTo>
                  <a:pt x="458710" y="458350"/>
                </a:moveTo>
                <a:lnTo>
                  <a:pt x="458710" y="488836"/>
                </a:lnTo>
                <a:cubicBezTo>
                  <a:pt x="466522" y="485408"/>
                  <a:pt x="474595" y="482474"/>
                  <a:pt x="482882" y="480089"/>
                </a:cubicBezTo>
                <a:lnTo>
                  <a:pt x="482882" y="479760"/>
                </a:lnTo>
                <a:cubicBezTo>
                  <a:pt x="473654" y="474041"/>
                  <a:pt x="465482" y="466783"/>
                  <a:pt x="458710" y="458350"/>
                </a:cubicBezTo>
                <a:close/>
                <a:moveTo>
                  <a:pt x="246399" y="389025"/>
                </a:moveTo>
                <a:lnTo>
                  <a:pt x="190568" y="462126"/>
                </a:lnTo>
                <a:cubicBezTo>
                  <a:pt x="206046" y="471738"/>
                  <a:pt x="223710" y="476773"/>
                  <a:pt x="242232" y="476773"/>
                </a:cubicBezTo>
                <a:cubicBezTo>
                  <a:pt x="292849" y="476773"/>
                  <a:pt x="334666" y="438302"/>
                  <a:pt x="339976" y="389066"/>
                </a:cubicBezTo>
                <a:lnTo>
                  <a:pt x="325606" y="389061"/>
                </a:lnTo>
                <a:close/>
                <a:moveTo>
                  <a:pt x="547419" y="332602"/>
                </a:moveTo>
                <a:cubicBezTo>
                  <a:pt x="533679" y="347910"/>
                  <a:pt x="505947" y="370039"/>
                  <a:pt x="458921" y="373023"/>
                </a:cubicBezTo>
                <a:lnTo>
                  <a:pt x="458921" y="398981"/>
                </a:lnTo>
                <a:cubicBezTo>
                  <a:pt x="458921" y="400100"/>
                  <a:pt x="458956" y="401213"/>
                  <a:pt x="459005" y="402319"/>
                </a:cubicBezTo>
                <a:cubicBezTo>
                  <a:pt x="459019" y="402637"/>
                  <a:pt x="459036" y="402955"/>
                  <a:pt x="459054" y="403273"/>
                </a:cubicBezTo>
                <a:cubicBezTo>
                  <a:pt x="459108" y="404185"/>
                  <a:pt x="459177" y="405094"/>
                  <a:pt x="459263" y="405997"/>
                </a:cubicBezTo>
                <a:cubicBezTo>
                  <a:pt x="459294" y="406319"/>
                  <a:pt x="459323" y="406641"/>
                  <a:pt x="459358" y="406961"/>
                </a:cubicBezTo>
                <a:cubicBezTo>
                  <a:pt x="459451" y="407835"/>
                  <a:pt x="459565" y="408701"/>
                  <a:pt x="459689" y="409564"/>
                </a:cubicBezTo>
                <a:cubicBezTo>
                  <a:pt x="459760" y="410055"/>
                  <a:pt x="459838" y="410543"/>
                  <a:pt x="459918" y="411032"/>
                </a:cubicBezTo>
                <a:cubicBezTo>
                  <a:pt x="460004" y="411558"/>
                  <a:pt x="460101" y="412079"/>
                  <a:pt x="460198" y="412600"/>
                </a:cubicBezTo>
                <a:cubicBezTo>
                  <a:pt x="460403" y="413687"/>
                  <a:pt x="460631" y="414766"/>
                  <a:pt x="460883" y="415838"/>
                </a:cubicBezTo>
                <a:cubicBezTo>
                  <a:pt x="460940" y="416079"/>
                  <a:pt x="460992" y="416326"/>
                  <a:pt x="461051" y="416567"/>
                </a:cubicBezTo>
                <a:cubicBezTo>
                  <a:pt x="461227" y="417275"/>
                  <a:pt x="461414" y="417981"/>
                  <a:pt x="461610" y="418684"/>
                </a:cubicBezTo>
                <a:cubicBezTo>
                  <a:pt x="461656" y="418850"/>
                  <a:pt x="461704" y="419014"/>
                  <a:pt x="461750" y="419179"/>
                </a:cubicBezTo>
                <a:cubicBezTo>
                  <a:pt x="467195" y="438222"/>
                  <a:pt x="480226" y="454597"/>
                  <a:pt x="498397" y="464241"/>
                </a:cubicBezTo>
                <a:cubicBezTo>
                  <a:pt x="498652" y="464379"/>
                  <a:pt x="498885" y="464542"/>
                  <a:pt x="499126" y="464695"/>
                </a:cubicBezTo>
                <a:cubicBezTo>
                  <a:pt x="508428" y="469479"/>
                  <a:pt x="518865" y="472345"/>
                  <a:pt x="529925" y="472770"/>
                </a:cubicBezTo>
                <a:cubicBezTo>
                  <a:pt x="530829" y="472744"/>
                  <a:pt x="531731" y="472711"/>
                  <a:pt x="532638" y="472698"/>
                </a:cubicBezTo>
                <a:cubicBezTo>
                  <a:pt x="532734" y="472696"/>
                  <a:pt x="532831" y="472696"/>
                  <a:pt x="532926" y="472698"/>
                </a:cubicBezTo>
                <a:cubicBezTo>
                  <a:pt x="533833" y="472711"/>
                  <a:pt x="534735" y="472744"/>
                  <a:pt x="535639" y="472770"/>
                </a:cubicBezTo>
                <a:cubicBezTo>
                  <a:pt x="575045" y="471261"/>
                  <a:pt x="606642" y="438751"/>
                  <a:pt x="606643" y="398981"/>
                </a:cubicBezTo>
                <a:lnTo>
                  <a:pt x="606643" y="372645"/>
                </a:lnTo>
                <a:cubicBezTo>
                  <a:pt x="575808" y="368558"/>
                  <a:pt x="557105" y="347686"/>
                  <a:pt x="547419" y="332602"/>
                </a:cubicBezTo>
                <a:close/>
                <a:moveTo>
                  <a:pt x="168213" y="283623"/>
                </a:moveTo>
                <a:cubicBezTo>
                  <a:pt x="139056" y="306362"/>
                  <a:pt x="121938" y="341084"/>
                  <a:pt x="121938" y="378457"/>
                </a:cubicBezTo>
                <a:cubicBezTo>
                  <a:pt x="121938" y="412356"/>
                  <a:pt x="135861" y="443966"/>
                  <a:pt x="160480" y="466708"/>
                </a:cubicBezTo>
                <a:lnTo>
                  <a:pt x="167073" y="458076"/>
                </a:lnTo>
                <a:cubicBezTo>
                  <a:pt x="167078" y="458071"/>
                  <a:pt x="167081" y="458065"/>
                  <a:pt x="167085" y="458060"/>
                </a:cubicBezTo>
                <a:lnTo>
                  <a:pt x="228299" y="377912"/>
                </a:lnTo>
                <a:close/>
                <a:moveTo>
                  <a:pt x="532728" y="252475"/>
                </a:moveTo>
                <a:cubicBezTo>
                  <a:pt x="520536" y="252483"/>
                  <a:pt x="509035" y="255477"/>
                  <a:pt x="498891" y="260739"/>
                </a:cubicBezTo>
                <a:cubicBezTo>
                  <a:pt x="498725" y="260841"/>
                  <a:pt x="498570" y="260955"/>
                  <a:pt x="498398" y="261046"/>
                </a:cubicBezTo>
                <a:cubicBezTo>
                  <a:pt x="482425" y="269527"/>
                  <a:pt x="470421" y="283209"/>
                  <a:pt x="464052" y="299335"/>
                </a:cubicBezTo>
                <a:cubicBezTo>
                  <a:pt x="464047" y="299351"/>
                  <a:pt x="464040" y="299365"/>
                  <a:pt x="464034" y="299380"/>
                </a:cubicBezTo>
                <a:cubicBezTo>
                  <a:pt x="463183" y="301540"/>
                  <a:pt x="462438" y="303745"/>
                  <a:pt x="461792" y="305987"/>
                </a:cubicBezTo>
                <a:cubicBezTo>
                  <a:pt x="461722" y="306230"/>
                  <a:pt x="461652" y="306475"/>
                  <a:pt x="461584" y="306720"/>
                </a:cubicBezTo>
                <a:cubicBezTo>
                  <a:pt x="461401" y="307375"/>
                  <a:pt x="461227" y="308032"/>
                  <a:pt x="461064" y="308694"/>
                </a:cubicBezTo>
                <a:cubicBezTo>
                  <a:pt x="460973" y="309064"/>
                  <a:pt x="460892" y="309436"/>
                  <a:pt x="460807" y="309808"/>
                </a:cubicBezTo>
                <a:cubicBezTo>
                  <a:pt x="460590" y="310746"/>
                  <a:pt x="460392" y="311688"/>
                  <a:pt x="460213" y="312636"/>
                </a:cubicBezTo>
                <a:cubicBezTo>
                  <a:pt x="460108" y="313194"/>
                  <a:pt x="460005" y="313752"/>
                  <a:pt x="459912" y="314315"/>
                </a:cubicBezTo>
                <a:cubicBezTo>
                  <a:pt x="459835" y="314784"/>
                  <a:pt x="459760" y="315256"/>
                  <a:pt x="459691" y="315728"/>
                </a:cubicBezTo>
                <a:cubicBezTo>
                  <a:pt x="459563" y="316620"/>
                  <a:pt x="459447" y="317515"/>
                  <a:pt x="459350" y="318418"/>
                </a:cubicBezTo>
                <a:cubicBezTo>
                  <a:pt x="459319" y="318708"/>
                  <a:pt x="459292" y="319002"/>
                  <a:pt x="459264" y="319293"/>
                </a:cubicBezTo>
                <a:cubicBezTo>
                  <a:pt x="459178" y="320206"/>
                  <a:pt x="459108" y="321122"/>
                  <a:pt x="459054" y="322045"/>
                </a:cubicBezTo>
                <a:cubicBezTo>
                  <a:pt x="459036" y="322360"/>
                  <a:pt x="459019" y="322676"/>
                  <a:pt x="459005" y="322993"/>
                </a:cubicBezTo>
                <a:cubicBezTo>
                  <a:pt x="458956" y="324099"/>
                  <a:pt x="458921" y="325213"/>
                  <a:pt x="458921" y="326333"/>
                </a:cubicBezTo>
                <a:lnTo>
                  <a:pt x="458921" y="351846"/>
                </a:lnTo>
                <a:cubicBezTo>
                  <a:pt x="517602" y="347483"/>
                  <a:pt x="539424" y="308321"/>
                  <a:pt x="539649" y="307904"/>
                </a:cubicBezTo>
                <a:cubicBezTo>
                  <a:pt x="541614" y="304263"/>
                  <a:pt x="545516" y="302101"/>
                  <a:pt x="549647" y="302380"/>
                </a:cubicBezTo>
                <a:cubicBezTo>
                  <a:pt x="553772" y="302656"/>
                  <a:pt x="557360" y="305311"/>
                  <a:pt x="558826" y="309178"/>
                </a:cubicBezTo>
                <a:cubicBezTo>
                  <a:pt x="559431" y="310743"/>
                  <a:pt x="573037" y="344930"/>
                  <a:pt x="606645" y="351239"/>
                </a:cubicBezTo>
                <a:lnTo>
                  <a:pt x="606645" y="326439"/>
                </a:lnTo>
                <a:cubicBezTo>
                  <a:pt x="606645" y="285671"/>
                  <a:pt x="573492" y="252503"/>
                  <a:pt x="532728" y="252475"/>
                </a:cubicBezTo>
                <a:close/>
                <a:moveTo>
                  <a:pt x="242231" y="217490"/>
                </a:moveTo>
                <a:cubicBezTo>
                  <a:pt x="265812" y="217490"/>
                  <a:pt x="288543" y="222478"/>
                  <a:pt x="309785" y="232312"/>
                </a:cubicBezTo>
                <a:cubicBezTo>
                  <a:pt x="315081" y="234763"/>
                  <a:pt x="317385" y="241042"/>
                  <a:pt x="314934" y="246336"/>
                </a:cubicBezTo>
                <a:cubicBezTo>
                  <a:pt x="312484" y="251631"/>
                  <a:pt x="306204" y="253936"/>
                  <a:pt x="300911" y="251485"/>
                </a:cubicBezTo>
                <a:cubicBezTo>
                  <a:pt x="282468" y="242947"/>
                  <a:pt x="262725" y="238617"/>
                  <a:pt x="242231" y="238617"/>
                </a:cubicBezTo>
                <a:cubicBezTo>
                  <a:pt x="218732" y="238617"/>
                  <a:pt x="195836" y="244458"/>
                  <a:pt x="175406" y="255592"/>
                </a:cubicBezTo>
                <a:lnTo>
                  <a:pt x="180059" y="262892"/>
                </a:lnTo>
                <a:cubicBezTo>
                  <a:pt x="180060" y="262894"/>
                  <a:pt x="180062" y="262896"/>
                  <a:pt x="180063" y="262898"/>
                </a:cubicBezTo>
                <a:lnTo>
                  <a:pt x="246971" y="367896"/>
                </a:lnTo>
                <a:lnTo>
                  <a:pt x="351111" y="367943"/>
                </a:lnTo>
                <a:cubicBezTo>
                  <a:pt x="351112" y="367943"/>
                  <a:pt x="351114" y="367943"/>
                  <a:pt x="351115" y="367943"/>
                </a:cubicBezTo>
                <a:lnTo>
                  <a:pt x="381687" y="367957"/>
                </a:lnTo>
                <a:cubicBezTo>
                  <a:pt x="378768" y="328263"/>
                  <a:pt x="359346" y="292102"/>
                  <a:pt x="327394" y="267531"/>
                </a:cubicBezTo>
                <a:cubicBezTo>
                  <a:pt x="322771" y="263975"/>
                  <a:pt x="321904" y="257342"/>
                  <a:pt x="325461" y="252718"/>
                </a:cubicBezTo>
                <a:cubicBezTo>
                  <a:pt x="329016" y="248093"/>
                  <a:pt x="335648" y="247225"/>
                  <a:pt x="340276" y="250783"/>
                </a:cubicBezTo>
                <a:cubicBezTo>
                  <a:pt x="380267" y="281535"/>
                  <a:pt x="403201" y="328073"/>
                  <a:pt x="403203" y="378460"/>
                </a:cubicBezTo>
                <a:cubicBezTo>
                  <a:pt x="403203" y="378539"/>
                  <a:pt x="403201" y="378637"/>
                  <a:pt x="403200" y="378727"/>
                </a:cubicBezTo>
                <a:cubicBezTo>
                  <a:pt x="403148" y="381457"/>
                  <a:pt x="402040" y="384064"/>
                  <a:pt x="400105" y="385998"/>
                </a:cubicBezTo>
                <a:cubicBezTo>
                  <a:pt x="398123" y="387978"/>
                  <a:pt x="395436" y="389090"/>
                  <a:pt x="392636" y="389090"/>
                </a:cubicBezTo>
                <a:cubicBezTo>
                  <a:pt x="392635" y="389090"/>
                  <a:pt x="392633" y="389090"/>
                  <a:pt x="392632" y="389090"/>
                </a:cubicBezTo>
                <a:lnTo>
                  <a:pt x="361175" y="389076"/>
                </a:lnTo>
                <a:cubicBezTo>
                  <a:pt x="355780" y="449972"/>
                  <a:pt x="304501" y="497899"/>
                  <a:pt x="242233" y="497899"/>
                </a:cubicBezTo>
                <a:cubicBezTo>
                  <a:pt x="219025" y="497899"/>
                  <a:pt x="196925" y="491379"/>
                  <a:pt x="177702" y="478972"/>
                </a:cubicBezTo>
                <a:lnTo>
                  <a:pt x="170536" y="488353"/>
                </a:lnTo>
                <a:cubicBezTo>
                  <a:pt x="168828" y="490592"/>
                  <a:pt x="166298" y="492054"/>
                  <a:pt x="163508" y="492417"/>
                </a:cubicBezTo>
                <a:cubicBezTo>
                  <a:pt x="163051" y="492476"/>
                  <a:pt x="162595" y="492506"/>
                  <a:pt x="162141" y="492506"/>
                </a:cubicBezTo>
                <a:cubicBezTo>
                  <a:pt x="159811" y="492506"/>
                  <a:pt x="157531" y="491735"/>
                  <a:pt x="155669" y="490291"/>
                </a:cubicBezTo>
                <a:cubicBezTo>
                  <a:pt x="120805" y="463270"/>
                  <a:pt x="100810" y="422508"/>
                  <a:pt x="100810" y="378457"/>
                </a:cubicBezTo>
                <a:cubicBezTo>
                  <a:pt x="100810" y="333836"/>
                  <a:pt x="121573" y="292443"/>
                  <a:pt x="156824" y="265748"/>
                </a:cubicBezTo>
                <a:lnTo>
                  <a:pt x="151736" y="257766"/>
                </a:lnTo>
                <a:cubicBezTo>
                  <a:pt x="148617" y="252870"/>
                  <a:pt x="150032" y="246373"/>
                  <a:pt x="154908" y="243219"/>
                </a:cubicBezTo>
                <a:cubicBezTo>
                  <a:pt x="180928" y="226387"/>
                  <a:pt x="211124" y="217490"/>
                  <a:pt x="242231" y="217490"/>
                </a:cubicBezTo>
                <a:close/>
                <a:moveTo>
                  <a:pt x="21128" y="82194"/>
                </a:moveTo>
                <a:lnTo>
                  <a:pt x="21128" y="650978"/>
                </a:lnTo>
                <a:lnTo>
                  <a:pt x="345594" y="650978"/>
                </a:lnTo>
                <a:cubicBezTo>
                  <a:pt x="345597" y="650784"/>
                  <a:pt x="345612" y="650591"/>
                  <a:pt x="345616" y="650399"/>
                </a:cubicBezTo>
                <a:cubicBezTo>
                  <a:pt x="345660" y="648413"/>
                  <a:pt x="345737" y="646433"/>
                  <a:pt x="345853" y="644461"/>
                </a:cubicBezTo>
                <a:cubicBezTo>
                  <a:pt x="345898" y="643666"/>
                  <a:pt x="345960" y="642872"/>
                  <a:pt x="346016" y="642078"/>
                </a:cubicBezTo>
                <a:cubicBezTo>
                  <a:pt x="346097" y="640964"/>
                  <a:pt x="346190" y="639850"/>
                  <a:pt x="346294" y="638741"/>
                </a:cubicBezTo>
                <a:cubicBezTo>
                  <a:pt x="346524" y="636221"/>
                  <a:pt x="346809" y="633711"/>
                  <a:pt x="347151" y="631212"/>
                </a:cubicBezTo>
                <a:lnTo>
                  <a:pt x="55862" y="631212"/>
                </a:lnTo>
                <a:cubicBezTo>
                  <a:pt x="50027" y="631212"/>
                  <a:pt x="45298" y="626483"/>
                  <a:pt x="45298" y="620648"/>
                </a:cubicBezTo>
                <a:lnTo>
                  <a:pt x="45298" y="446726"/>
                </a:lnTo>
                <a:cubicBezTo>
                  <a:pt x="45298" y="440891"/>
                  <a:pt x="50027" y="436162"/>
                  <a:pt x="55862" y="436162"/>
                </a:cubicBezTo>
                <a:cubicBezTo>
                  <a:pt x="61698" y="436162"/>
                  <a:pt x="66426" y="440891"/>
                  <a:pt x="66426" y="446726"/>
                </a:cubicBezTo>
                <a:lnTo>
                  <a:pt x="66426" y="610084"/>
                </a:lnTo>
                <a:lnTo>
                  <a:pt x="351454" y="610084"/>
                </a:lnTo>
                <a:cubicBezTo>
                  <a:pt x="354408" y="599217"/>
                  <a:pt x="358465" y="588622"/>
                  <a:pt x="363590" y="578392"/>
                </a:cubicBezTo>
                <a:cubicBezTo>
                  <a:pt x="364059" y="577448"/>
                  <a:pt x="364538" y="576511"/>
                  <a:pt x="365024" y="575576"/>
                </a:cubicBezTo>
                <a:cubicBezTo>
                  <a:pt x="365371" y="574913"/>
                  <a:pt x="365708" y="574243"/>
                  <a:pt x="366063" y="573582"/>
                </a:cubicBezTo>
                <a:cubicBezTo>
                  <a:pt x="375782" y="555440"/>
                  <a:pt x="388696" y="538855"/>
                  <a:pt x="404260" y="524538"/>
                </a:cubicBezTo>
                <a:cubicBezTo>
                  <a:pt x="404278" y="524520"/>
                  <a:pt x="404298" y="524503"/>
                  <a:pt x="404316" y="524484"/>
                </a:cubicBezTo>
                <a:cubicBezTo>
                  <a:pt x="404474" y="524341"/>
                  <a:pt x="404634" y="524199"/>
                  <a:pt x="404792" y="524056"/>
                </a:cubicBezTo>
                <a:cubicBezTo>
                  <a:pt x="414781" y="514866"/>
                  <a:pt x="425780" y="506680"/>
                  <a:pt x="437582" y="499684"/>
                </a:cubicBezTo>
                <a:lnTo>
                  <a:pt x="437582" y="362809"/>
                </a:lnTo>
                <a:lnTo>
                  <a:pt x="437582" y="326438"/>
                </a:lnTo>
                <a:lnTo>
                  <a:pt x="437582" y="212879"/>
                </a:lnTo>
                <a:cubicBezTo>
                  <a:pt x="437582" y="207045"/>
                  <a:pt x="442310" y="202315"/>
                  <a:pt x="448146" y="202315"/>
                </a:cubicBezTo>
                <a:cubicBezTo>
                  <a:pt x="453982" y="202315"/>
                  <a:pt x="458710" y="207045"/>
                  <a:pt x="458710" y="212878"/>
                </a:cubicBezTo>
                <a:lnTo>
                  <a:pt x="458710" y="266765"/>
                </a:lnTo>
                <a:cubicBezTo>
                  <a:pt x="465492" y="258376"/>
                  <a:pt x="473664" y="251154"/>
                  <a:pt x="482882" y="245466"/>
                </a:cubicBezTo>
                <a:lnTo>
                  <a:pt x="482882" y="82194"/>
                </a:lnTo>
                <a:lnTo>
                  <a:pt x="403200" y="82194"/>
                </a:lnTo>
                <a:lnTo>
                  <a:pt x="403200" y="98235"/>
                </a:lnTo>
                <a:lnTo>
                  <a:pt x="448146" y="98235"/>
                </a:lnTo>
                <a:cubicBezTo>
                  <a:pt x="453982" y="98235"/>
                  <a:pt x="458710" y="102964"/>
                  <a:pt x="458710" y="108799"/>
                </a:cubicBezTo>
                <a:lnTo>
                  <a:pt x="458710" y="177664"/>
                </a:lnTo>
                <a:cubicBezTo>
                  <a:pt x="458710" y="183499"/>
                  <a:pt x="453982" y="188229"/>
                  <a:pt x="448146" y="188229"/>
                </a:cubicBezTo>
                <a:cubicBezTo>
                  <a:pt x="442310" y="188229"/>
                  <a:pt x="437582" y="183499"/>
                  <a:pt x="437582" y="177664"/>
                </a:cubicBezTo>
                <a:lnTo>
                  <a:pt x="437582" y="119363"/>
                </a:lnTo>
                <a:lnTo>
                  <a:pt x="403200" y="119363"/>
                </a:lnTo>
                <a:lnTo>
                  <a:pt x="403200" y="129194"/>
                </a:lnTo>
                <a:cubicBezTo>
                  <a:pt x="403200" y="135028"/>
                  <a:pt x="398472" y="139757"/>
                  <a:pt x="392636" y="139757"/>
                </a:cubicBezTo>
                <a:lnTo>
                  <a:pt x="111374" y="139757"/>
                </a:lnTo>
                <a:cubicBezTo>
                  <a:pt x="105539" y="139757"/>
                  <a:pt x="100810" y="135028"/>
                  <a:pt x="100810" y="129194"/>
                </a:cubicBezTo>
                <a:lnTo>
                  <a:pt x="100810" y="119363"/>
                </a:lnTo>
                <a:lnTo>
                  <a:pt x="66426" y="119363"/>
                </a:lnTo>
                <a:lnTo>
                  <a:pt x="66426" y="411515"/>
                </a:lnTo>
                <a:cubicBezTo>
                  <a:pt x="66426" y="417349"/>
                  <a:pt x="61698" y="422079"/>
                  <a:pt x="55862" y="422079"/>
                </a:cubicBezTo>
                <a:cubicBezTo>
                  <a:pt x="50027" y="422079"/>
                  <a:pt x="45298" y="417349"/>
                  <a:pt x="45298" y="411515"/>
                </a:cubicBezTo>
                <a:lnTo>
                  <a:pt x="45298" y="108800"/>
                </a:lnTo>
                <a:cubicBezTo>
                  <a:pt x="45298" y="102966"/>
                  <a:pt x="50027" y="98236"/>
                  <a:pt x="55862" y="98236"/>
                </a:cubicBezTo>
                <a:lnTo>
                  <a:pt x="100810" y="98236"/>
                </a:lnTo>
                <a:lnTo>
                  <a:pt x="100810" y="82194"/>
                </a:lnTo>
                <a:close/>
                <a:moveTo>
                  <a:pt x="252005" y="21128"/>
                </a:moveTo>
                <a:cubicBezTo>
                  <a:pt x="234440" y="21128"/>
                  <a:pt x="219256" y="33027"/>
                  <a:pt x="215077" y="50064"/>
                </a:cubicBezTo>
                <a:cubicBezTo>
                  <a:pt x="213918" y="54789"/>
                  <a:pt x="209683" y="58112"/>
                  <a:pt x="204817" y="58112"/>
                </a:cubicBezTo>
                <a:lnTo>
                  <a:pt x="121937" y="58112"/>
                </a:lnTo>
                <a:lnTo>
                  <a:pt x="121937" y="118631"/>
                </a:lnTo>
                <a:lnTo>
                  <a:pt x="382072" y="118631"/>
                </a:lnTo>
                <a:lnTo>
                  <a:pt x="382072" y="58112"/>
                </a:lnTo>
                <a:lnTo>
                  <a:pt x="299192" y="58112"/>
                </a:lnTo>
                <a:cubicBezTo>
                  <a:pt x="294326" y="58112"/>
                  <a:pt x="290089" y="54789"/>
                  <a:pt x="288932" y="50064"/>
                </a:cubicBezTo>
                <a:cubicBezTo>
                  <a:pt x="284753" y="33027"/>
                  <a:pt x="269569" y="21128"/>
                  <a:pt x="252005" y="21128"/>
                </a:cubicBezTo>
                <a:close/>
                <a:moveTo>
                  <a:pt x="252005" y="0"/>
                </a:moveTo>
                <a:cubicBezTo>
                  <a:pt x="276468" y="0"/>
                  <a:pt x="297967" y="14846"/>
                  <a:pt x="306864" y="36984"/>
                </a:cubicBezTo>
                <a:lnTo>
                  <a:pt x="392636" y="36984"/>
                </a:lnTo>
                <a:cubicBezTo>
                  <a:pt x="398472" y="36984"/>
                  <a:pt x="403200" y="41714"/>
                  <a:pt x="403200" y="47548"/>
                </a:cubicBezTo>
                <a:lnTo>
                  <a:pt x="403200" y="61066"/>
                </a:lnTo>
                <a:lnTo>
                  <a:pt x="493446" y="61066"/>
                </a:lnTo>
                <a:cubicBezTo>
                  <a:pt x="499280" y="61066"/>
                  <a:pt x="504009" y="65796"/>
                  <a:pt x="504009" y="71630"/>
                </a:cubicBezTo>
                <a:lnTo>
                  <a:pt x="504009" y="235766"/>
                </a:lnTo>
                <a:cubicBezTo>
                  <a:pt x="513060" y="232899"/>
                  <a:pt x="522689" y="231342"/>
                  <a:pt x="532676" y="231342"/>
                </a:cubicBezTo>
                <a:cubicBezTo>
                  <a:pt x="532694" y="231342"/>
                  <a:pt x="532711" y="231343"/>
                  <a:pt x="532729" y="231343"/>
                </a:cubicBezTo>
                <a:cubicBezTo>
                  <a:pt x="532748" y="231343"/>
                  <a:pt x="532764" y="231342"/>
                  <a:pt x="532783" y="231342"/>
                </a:cubicBezTo>
                <a:cubicBezTo>
                  <a:pt x="585159" y="231342"/>
                  <a:pt x="627771" y="273954"/>
                  <a:pt x="627771" y="326331"/>
                </a:cubicBezTo>
                <a:lnTo>
                  <a:pt x="627771" y="326437"/>
                </a:lnTo>
                <a:lnTo>
                  <a:pt x="627771" y="362797"/>
                </a:lnTo>
                <a:lnTo>
                  <a:pt x="627771" y="398981"/>
                </a:lnTo>
                <a:cubicBezTo>
                  <a:pt x="627771" y="433216"/>
                  <a:pt x="609563" y="463270"/>
                  <a:pt x="582326" y="479989"/>
                </a:cubicBezTo>
                <a:cubicBezTo>
                  <a:pt x="660674" y="502370"/>
                  <a:pt x="720001" y="573414"/>
                  <a:pt x="720000" y="654072"/>
                </a:cubicBezTo>
                <a:lnTo>
                  <a:pt x="720000" y="709370"/>
                </a:lnTo>
                <a:cubicBezTo>
                  <a:pt x="720000" y="715204"/>
                  <a:pt x="715272" y="719934"/>
                  <a:pt x="709436" y="719934"/>
                </a:cubicBezTo>
                <a:lnTo>
                  <a:pt x="470134" y="719934"/>
                </a:lnTo>
                <a:cubicBezTo>
                  <a:pt x="464298" y="719934"/>
                  <a:pt x="459571" y="715204"/>
                  <a:pt x="459571" y="709370"/>
                </a:cubicBezTo>
                <a:cubicBezTo>
                  <a:pt x="459571" y="703535"/>
                  <a:pt x="464298" y="698806"/>
                  <a:pt x="470134" y="698806"/>
                </a:cubicBezTo>
                <a:lnTo>
                  <a:pt x="698876" y="698806"/>
                </a:lnTo>
                <a:lnTo>
                  <a:pt x="698876" y="654072"/>
                </a:lnTo>
                <a:cubicBezTo>
                  <a:pt x="698876" y="612388"/>
                  <a:pt x="681090" y="572532"/>
                  <a:pt x="648791" y="541846"/>
                </a:cubicBezTo>
                <a:cubicBezTo>
                  <a:pt x="629471" y="523489"/>
                  <a:pt x="606076" y="509816"/>
                  <a:pt x="581117" y="501845"/>
                </a:cubicBezTo>
                <a:lnTo>
                  <a:pt x="564226" y="534663"/>
                </a:lnTo>
                <a:lnTo>
                  <a:pt x="586873" y="632964"/>
                </a:lnTo>
                <a:cubicBezTo>
                  <a:pt x="587728" y="636675"/>
                  <a:pt x="586518" y="640558"/>
                  <a:pt x="583710" y="643128"/>
                </a:cubicBezTo>
                <a:lnTo>
                  <a:pt x="539918" y="683209"/>
                </a:lnTo>
                <a:cubicBezTo>
                  <a:pt x="537901" y="685056"/>
                  <a:pt x="535345" y="685980"/>
                  <a:pt x="532787" y="685980"/>
                </a:cubicBezTo>
                <a:cubicBezTo>
                  <a:pt x="530229" y="685980"/>
                  <a:pt x="527672" y="685057"/>
                  <a:pt x="525654" y="683209"/>
                </a:cubicBezTo>
                <a:lnTo>
                  <a:pt x="481862" y="643128"/>
                </a:lnTo>
                <a:cubicBezTo>
                  <a:pt x="479053" y="640558"/>
                  <a:pt x="477845" y="636674"/>
                  <a:pt x="478700" y="632964"/>
                </a:cubicBezTo>
                <a:lnTo>
                  <a:pt x="501346" y="534664"/>
                </a:lnTo>
                <a:lnTo>
                  <a:pt x="484454" y="501845"/>
                </a:lnTo>
                <a:cubicBezTo>
                  <a:pt x="473512" y="505341"/>
                  <a:pt x="462867" y="509927"/>
                  <a:pt x="452736" y="515529"/>
                </a:cubicBezTo>
                <a:cubicBezTo>
                  <a:pt x="452618" y="515594"/>
                  <a:pt x="452501" y="515660"/>
                  <a:pt x="452383" y="515726"/>
                </a:cubicBezTo>
                <a:cubicBezTo>
                  <a:pt x="450521" y="516763"/>
                  <a:pt x="448682" y="517839"/>
                  <a:pt x="446857" y="518941"/>
                </a:cubicBezTo>
                <a:cubicBezTo>
                  <a:pt x="446232" y="519319"/>
                  <a:pt x="445608" y="519698"/>
                  <a:pt x="444988" y="520083"/>
                </a:cubicBezTo>
                <a:cubicBezTo>
                  <a:pt x="444164" y="520595"/>
                  <a:pt x="443342" y="521109"/>
                  <a:pt x="442527" y="521635"/>
                </a:cubicBezTo>
                <a:cubicBezTo>
                  <a:pt x="441175" y="522507"/>
                  <a:pt x="439834" y="523396"/>
                  <a:pt x="438506" y="524304"/>
                </a:cubicBezTo>
                <a:cubicBezTo>
                  <a:pt x="437976" y="524666"/>
                  <a:pt x="437453" y="525037"/>
                  <a:pt x="436927" y="525404"/>
                </a:cubicBezTo>
                <a:cubicBezTo>
                  <a:pt x="435514" y="526394"/>
                  <a:pt x="434112" y="527395"/>
                  <a:pt x="432729" y="528426"/>
                </a:cubicBezTo>
                <a:cubicBezTo>
                  <a:pt x="432589" y="528530"/>
                  <a:pt x="432447" y="528630"/>
                  <a:pt x="432308" y="528734"/>
                </a:cubicBezTo>
                <a:cubicBezTo>
                  <a:pt x="430683" y="529952"/>
                  <a:pt x="429084" y="531205"/>
                  <a:pt x="427502" y="532479"/>
                </a:cubicBezTo>
                <a:cubicBezTo>
                  <a:pt x="427269" y="532669"/>
                  <a:pt x="427033" y="532856"/>
                  <a:pt x="426801" y="533044"/>
                </a:cubicBezTo>
                <a:cubicBezTo>
                  <a:pt x="425212" y="534339"/>
                  <a:pt x="423641" y="535660"/>
                  <a:pt x="422097" y="537010"/>
                </a:cubicBezTo>
                <a:cubicBezTo>
                  <a:pt x="421959" y="537129"/>
                  <a:pt x="421824" y="537252"/>
                  <a:pt x="421688" y="537371"/>
                </a:cubicBezTo>
                <a:cubicBezTo>
                  <a:pt x="418497" y="540177"/>
                  <a:pt x="415410" y="543099"/>
                  <a:pt x="412437" y="546128"/>
                </a:cubicBezTo>
                <a:cubicBezTo>
                  <a:pt x="412284" y="546284"/>
                  <a:pt x="412132" y="546439"/>
                  <a:pt x="411980" y="546594"/>
                </a:cubicBezTo>
                <a:cubicBezTo>
                  <a:pt x="408923" y="549732"/>
                  <a:pt x="405981" y="552984"/>
                  <a:pt x="403177" y="556347"/>
                </a:cubicBezTo>
                <a:cubicBezTo>
                  <a:pt x="395836" y="565152"/>
                  <a:pt x="389570" y="574449"/>
                  <a:pt x="384397" y="584124"/>
                </a:cubicBezTo>
                <a:cubicBezTo>
                  <a:pt x="384187" y="584517"/>
                  <a:pt x="383982" y="584912"/>
                  <a:pt x="383777" y="585306"/>
                </a:cubicBezTo>
                <a:cubicBezTo>
                  <a:pt x="383148" y="586503"/>
                  <a:pt x="382552" y="587712"/>
                  <a:pt x="381957" y="588922"/>
                </a:cubicBezTo>
                <a:cubicBezTo>
                  <a:pt x="381147" y="590581"/>
                  <a:pt x="380361" y="592252"/>
                  <a:pt x="379613" y="593938"/>
                </a:cubicBezTo>
                <a:cubicBezTo>
                  <a:pt x="379523" y="594142"/>
                  <a:pt x="379430" y="594343"/>
                  <a:pt x="379340" y="594545"/>
                </a:cubicBezTo>
                <a:cubicBezTo>
                  <a:pt x="375335" y="603670"/>
                  <a:pt x="372220" y="613161"/>
                  <a:pt x="370080" y="622914"/>
                </a:cubicBezTo>
                <a:cubicBezTo>
                  <a:pt x="370056" y="623020"/>
                  <a:pt x="370022" y="623124"/>
                  <a:pt x="369995" y="623231"/>
                </a:cubicBezTo>
                <a:cubicBezTo>
                  <a:pt x="369710" y="624559"/>
                  <a:pt x="369429" y="625886"/>
                  <a:pt x="369180" y="627219"/>
                </a:cubicBezTo>
                <a:cubicBezTo>
                  <a:pt x="369053" y="627894"/>
                  <a:pt x="368942" y="628574"/>
                  <a:pt x="368825" y="629253"/>
                </a:cubicBezTo>
                <a:cubicBezTo>
                  <a:pt x="368596" y="630586"/>
                  <a:pt x="368384" y="631921"/>
                  <a:pt x="368191" y="633261"/>
                </a:cubicBezTo>
                <a:cubicBezTo>
                  <a:pt x="368111" y="633823"/>
                  <a:pt x="368025" y="634383"/>
                  <a:pt x="367951" y="634945"/>
                </a:cubicBezTo>
                <a:cubicBezTo>
                  <a:pt x="367728" y="636630"/>
                  <a:pt x="367543" y="638322"/>
                  <a:pt x="367380" y="640016"/>
                </a:cubicBezTo>
                <a:cubicBezTo>
                  <a:pt x="367330" y="640530"/>
                  <a:pt x="367280" y="641041"/>
                  <a:pt x="367236" y="641556"/>
                </a:cubicBezTo>
                <a:cubicBezTo>
                  <a:pt x="367081" y="643370"/>
                  <a:pt x="366956" y="645189"/>
                  <a:pt x="366869" y="647012"/>
                </a:cubicBezTo>
                <a:cubicBezTo>
                  <a:pt x="366851" y="647398"/>
                  <a:pt x="366838" y="647786"/>
                  <a:pt x="366823" y="648173"/>
                </a:cubicBezTo>
                <a:cubicBezTo>
                  <a:pt x="366744" y="650133"/>
                  <a:pt x="366691" y="652099"/>
                  <a:pt x="366691" y="654069"/>
                </a:cubicBezTo>
                <a:lnTo>
                  <a:pt x="366691" y="661540"/>
                </a:lnTo>
                <a:lnTo>
                  <a:pt x="366691" y="698805"/>
                </a:lnTo>
                <a:lnTo>
                  <a:pt x="434922" y="698805"/>
                </a:lnTo>
                <a:cubicBezTo>
                  <a:pt x="440758" y="698805"/>
                  <a:pt x="445486" y="703534"/>
                  <a:pt x="445486" y="709368"/>
                </a:cubicBezTo>
                <a:cubicBezTo>
                  <a:pt x="445486" y="715203"/>
                  <a:pt x="440758" y="719932"/>
                  <a:pt x="434922" y="719932"/>
                </a:cubicBezTo>
                <a:lnTo>
                  <a:pt x="356127" y="719932"/>
                </a:lnTo>
                <a:cubicBezTo>
                  <a:pt x="350291" y="719932"/>
                  <a:pt x="345563" y="715203"/>
                  <a:pt x="345563" y="709368"/>
                </a:cubicBezTo>
                <a:lnTo>
                  <a:pt x="345563" y="672104"/>
                </a:lnTo>
                <a:lnTo>
                  <a:pt x="10564" y="672104"/>
                </a:lnTo>
                <a:cubicBezTo>
                  <a:pt x="4728" y="672104"/>
                  <a:pt x="0" y="667375"/>
                  <a:pt x="0" y="661540"/>
                </a:cubicBezTo>
                <a:lnTo>
                  <a:pt x="0" y="71630"/>
                </a:lnTo>
                <a:cubicBezTo>
                  <a:pt x="0" y="65797"/>
                  <a:pt x="4728" y="61066"/>
                  <a:pt x="10564" y="61066"/>
                </a:cubicBezTo>
                <a:lnTo>
                  <a:pt x="100810" y="61066"/>
                </a:lnTo>
                <a:lnTo>
                  <a:pt x="100810" y="47548"/>
                </a:lnTo>
                <a:cubicBezTo>
                  <a:pt x="100810" y="41714"/>
                  <a:pt x="105539" y="36984"/>
                  <a:pt x="111374" y="36984"/>
                </a:cubicBezTo>
                <a:lnTo>
                  <a:pt x="197145" y="36984"/>
                </a:lnTo>
                <a:cubicBezTo>
                  <a:pt x="206042" y="14844"/>
                  <a:pt x="227542" y="0"/>
                  <a:pt x="252005"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5" name="Заголовок 1">
            <a:extLst>
              <a:ext uri="{FF2B5EF4-FFF2-40B4-BE49-F238E27FC236}">
                <a16:creationId xmlns:a16="http://schemas.microsoft.com/office/drawing/2014/main" id="{A94575EE-107B-4D0C-B06B-18872C2FD7AB}"/>
              </a:ext>
            </a:extLst>
          </p:cNvPr>
          <p:cNvSpPr txBox="1">
            <a:spLocks/>
          </p:cNvSpPr>
          <p:nvPr/>
        </p:nvSpPr>
        <p:spPr>
          <a:xfrm>
            <a:off x="1539081" y="1370909"/>
            <a:ext cx="9113838" cy="648000"/>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5400" b="0" i="0" kern="1200">
                <a:solidFill>
                  <a:schemeClr val="tx2"/>
                </a:solidFill>
                <a:latin typeface="Roboto Thin" panose="02000000000000000000" pitchFamily="2" charset="0"/>
                <a:ea typeface="Roboto Thin" panose="02000000000000000000" pitchFamily="2" charset="0"/>
                <a:cs typeface="Roboto Thin" panose="02000000000000000000" pitchFamily="2" charset="0"/>
              </a:defRPr>
            </a:lvl1pPr>
          </a:lstStyle>
          <a:p>
            <a:pPr algn="ctr"/>
            <a:r>
              <a:rPr lang="ru-RU" sz="3600" dirty="0"/>
              <a:t>Правомерное обоснование или нет</a:t>
            </a:r>
          </a:p>
        </p:txBody>
      </p:sp>
    </p:spTree>
    <p:extLst>
      <p:ext uri="{BB962C8B-B14F-4D97-AF65-F5344CB8AC3E}">
        <p14:creationId xmlns:p14="http://schemas.microsoft.com/office/powerpoint/2010/main" val="983805936"/>
      </p:ext>
    </p:extLst>
  </p:cSld>
  <p:clrMapOvr>
    <a:masterClrMapping/>
  </p:clrMapOvr>
  <p:transition spd="slow">
    <p:fade thruBlk="1"/>
  </p:transition>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48000"/>
          </a:xfrm>
        </p:spPr>
        <p:txBody>
          <a:bodyPr>
            <a:noAutofit/>
          </a:bodyPr>
          <a:lstStyle/>
          <a:p>
            <a:pPr algn="ctr"/>
            <a:r>
              <a:rPr lang="ru-RU" sz="4000" dirty="0"/>
              <a:t>Практика ФАС</a:t>
            </a:r>
          </a:p>
        </p:txBody>
      </p:sp>
      <p:sp>
        <p:nvSpPr>
          <p:cNvPr id="4" name="Объект 2">
            <a:extLst>
              <a:ext uri="{FF2B5EF4-FFF2-40B4-BE49-F238E27FC236}">
                <a16:creationId xmlns:a16="http://schemas.microsoft.com/office/drawing/2014/main" id="{45455789-2B11-4077-9572-1AD9FA6BA66A}"/>
              </a:ext>
            </a:extLst>
          </p:cNvPr>
          <p:cNvSpPr txBox="1">
            <a:spLocks/>
          </p:cNvSpPr>
          <p:nvPr/>
        </p:nvSpPr>
        <p:spPr>
          <a:xfrm>
            <a:off x="993234" y="2417968"/>
            <a:ext cx="10624672" cy="648000"/>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ru-RU" sz="1800" dirty="0"/>
              <a:t>Заказчик обязан использовать сведения из КТРУ при описании объекта закупки на каждую отдельную позицию. А также он вправе требовать дополнительные характеристики, если обоснует их необходимость, п.5 и п.6 Правил, Решение № 026/06/64-1773/2020.</a:t>
            </a:r>
          </a:p>
          <a:p>
            <a:pPr marL="0" indent="0">
              <a:lnSpc>
                <a:spcPct val="150000"/>
              </a:lnSpc>
              <a:buNone/>
            </a:pPr>
            <a:endParaRPr lang="ru-RU" sz="1800" dirty="0"/>
          </a:p>
          <a:p>
            <a:pPr marL="0" indent="0">
              <a:lnSpc>
                <a:spcPct val="150000"/>
              </a:lnSpc>
              <a:buNone/>
            </a:pPr>
            <a:endParaRPr lang="ru-RU" sz="1800" dirty="0"/>
          </a:p>
          <a:p>
            <a:pPr marL="0" indent="0">
              <a:lnSpc>
                <a:spcPct val="150000"/>
              </a:lnSpc>
              <a:buNone/>
            </a:pPr>
            <a:r>
              <a:rPr lang="ru-RU" sz="1800" dirty="0"/>
              <a:t>В Решение № 077/06/57-14717/2020 заказчик не смог обосновать дополнительные характеристики товара.</a:t>
            </a:r>
          </a:p>
        </p:txBody>
      </p:sp>
      <p:sp>
        <p:nvSpPr>
          <p:cNvPr id="6" name="Полилиния 4">
            <a:extLst>
              <a:ext uri="{FF2B5EF4-FFF2-40B4-BE49-F238E27FC236}">
                <a16:creationId xmlns:a16="http://schemas.microsoft.com/office/drawing/2014/main" id="{76B9A865-AAAC-49EB-B9E3-72263C0B8EF5}"/>
              </a:ext>
            </a:extLst>
          </p:cNvPr>
          <p:cNvSpPr>
            <a:spLocks noChangeAspect="1"/>
          </p:cNvSpPr>
          <p:nvPr/>
        </p:nvSpPr>
        <p:spPr>
          <a:xfrm>
            <a:off x="633234" y="251916"/>
            <a:ext cx="720000" cy="719934"/>
          </a:xfrm>
          <a:custGeom>
            <a:avLst/>
            <a:gdLst>
              <a:gd name="connsiteX0" fmla="*/ 520911 w 720000"/>
              <a:gd name="connsiteY0" fmla="*/ 543829 h 719934"/>
              <a:gd name="connsiteX1" fmla="*/ 500668 w 720000"/>
              <a:gd name="connsiteY1" fmla="*/ 631703 h 719934"/>
              <a:gd name="connsiteX2" fmla="*/ 532783 w 720000"/>
              <a:gd name="connsiteY2" fmla="*/ 661096 h 719934"/>
              <a:gd name="connsiteX3" fmla="*/ 564896 w 720000"/>
              <a:gd name="connsiteY3" fmla="*/ 631703 h 719934"/>
              <a:gd name="connsiteX4" fmla="*/ 544652 w 720000"/>
              <a:gd name="connsiteY4" fmla="*/ 543829 h 719934"/>
              <a:gd name="connsiteX5" fmla="*/ 530434 w 720000"/>
              <a:gd name="connsiteY5" fmla="*/ 493908 h 719934"/>
              <a:gd name="connsiteX6" fmla="*/ 526737 w 720000"/>
              <a:gd name="connsiteY6" fmla="*/ 494039 h 719934"/>
              <a:gd name="connsiteX7" fmla="*/ 525446 w 720000"/>
              <a:gd name="connsiteY7" fmla="*/ 494107 h 719934"/>
              <a:gd name="connsiteX8" fmla="*/ 520058 w 720000"/>
              <a:gd name="connsiteY8" fmla="*/ 494524 h 719934"/>
              <a:gd name="connsiteX9" fmla="*/ 517917 w 720000"/>
              <a:gd name="connsiteY9" fmla="*/ 494741 h 719934"/>
              <a:gd name="connsiteX10" fmla="*/ 513895 w 720000"/>
              <a:gd name="connsiteY10" fmla="*/ 495223 h 719934"/>
              <a:gd name="connsiteX11" fmla="*/ 509973 w 720000"/>
              <a:gd name="connsiteY11" fmla="*/ 495790 h 719934"/>
              <a:gd name="connsiteX12" fmla="*/ 508237 w 720000"/>
              <a:gd name="connsiteY12" fmla="*/ 496071 h 719934"/>
              <a:gd name="connsiteX13" fmla="*/ 505487 w 720000"/>
              <a:gd name="connsiteY13" fmla="*/ 496551 h 719934"/>
              <a:gd name="connsiteX14" fmla="*/ 518945 w 720000"/>
              <a:gd name="connsiteY14" fmla="*/ 522700 h 719934"/>
              <a:gd name="connsiteX15" fmla="*/ 546615 w 720000"/>
              <a:gd name="connsiteY15" fmla="*/ 522700 h 719934"/>
              <a:gd name="connsiteX16" fmla="*/ 560075 w 720000"/>
              <a:gd name="connsiteY16" fmla="*/ 496548 h 719934"/>
              <a:gd name="connsiteX17" fmla="*/ 557340 w 720000"/>
              <a:gd name="connsiteY17" fmla="*/ 496071 h 719934"/>
              <a:gd name="connsiteX18" fmla="*/ 555577 w 720000"/>
              <a:gd name="connsiteY18" fmla="*/ 495787 h 719934"/>
              <a:gd name="connsiteX19" fmla="*/ 551679 w 720000"/>
              <a:gd name="connsiteY19" fmla="*/ 495223 h 719934"/>
              <a:gd name="connsiteX20" fmla="*/ 547644 w 720000"/>
              <a:gd name="connsiteY20" fmla="*/ 494739 h 719934"/>
              <a:gd name="connsiteX21" fmla="*/ 545507 w 720000"/>
              <a:gd name="connsiteY21" fmla="*/ 494524 h 719934"/>
              <a:gd name="connsiteX22" fmla="*/ 540116 w 720000"/>
              <a:gd name="connsiteY22" fmla="*/ 494107 h 719934"/>
              <a:gd name="connsiteX23" fmla="*/ 538825 w 720000"/>
              <a:gd name="connsiteY23" fmla="*/ 494039 h 719934"/>
              <a:gd name="connsiteX24" fmla="*/ 535128 w 720000"/>
              <a:gd name="connsiteY24" fmla="*/ 493908 h 719934"/>
              <a:gd name="connsiteX25" fmla="*/ 532781 w 720000"/>
              <a:gd name="connsiteY25" fmla="*/ 493967 h 719934"/>
              <a:gd name="connsiteX26" fmla="*/ 530434 w 720000"/>
              <a:gd name="connsiteY26" fmla="*/ 493908 h 719934"/>
              <a:gd name="connsiteX27" fmla="*/ 458710 w 720000"/>
              <a:gd name="connsiteY27" fmla="*/ 458350 h 719934"/>
              <a:gd name="connsiteX28" fmla="*/ 458710 w 720000"/>
              <a:gd name="connsiteY28" fmla="*/ 488836 h 719934"/>
              <a:gd name="connsiteX29" fmla="*/ 482882 w 720000"/>
              <a:gd name="connsiteY29" fmla="*/ 480089 h 719934"/>
              <a:gd name="connsiteX30" fmla="*/ 482882 w 720000"/>
              <a:gd name="connsiteY30" fmla="*/ 479760 h 719934"/>
              <a:gd name="connsiteX31" fmla="*/ 458710 w 720000"/>
              <a:gd name="connsiteY31" fmla="*/ 458350 h 719934"/>
              <a:gd name="connsiteX32" fmla="*/ 246399 w 720000"/>
              <a:gd name="connsiteY32" fmla="*/ 389025 h 719934"/>
              <a:gd name="connsiteX33" fmla="*/ 190568 w 720000"/>
              <a:gd name="connsiteY33" fmla="*/ 462126 h 719934"/>
              <a:gd name="connsiteX34" fmla="*/ 242232 w 720000"/>
              <a:gd name="connsiteY34" fmla="*/ 476773 h 719934"/>
              <a:gd name="connsiteX35" fmla="*/ 339976 w 720000"/>
              <a:gd name="connsiteY35" fmla="*/ 389066 h 719934"/>
              <a:gd name="connsiteX36" fmla="*/ 325606 w 720000"/>
              <a:gd name="connsiteY36" fmla="*/ 389061 h 719934"/>
              <a:gd name="connsiteX37" fmla="*/ 547419 w 720000"/>
              <a:gd name="connsiteY37" fmla="*/ 332602 h 719934"/>
              <a:gd name="connsiteX38" fmla="*/ 458921 w 720000"/>
              <a:gd name="connsiteY38" fmla="*/ 373023 h 719934"/>
              <a:gd name="connsiteX39" fmla="*/ 458921 w 720000"/>
              <a:gd name="connsiteY39" fmla="*/ 398981 h 719934"/>
              <a:gd name="connsiteX40" fmla="*/ 459005 w 720000"/>
              <a:gd name="connsiteY40" fmla="*/ 402319 h 719934"/>
              <a:gd name="connsiteX41" fmla="*/ 459054 w 720000"/>
              <a:gd name="connsiteY41" fmla="*/ 403273 h 719934"/>
              <a:gd name="connsiteX42" fmla="*/ 459263 w 720000"/>
              <a:gd name="connsiteY42" fmla="*/ 405997 h 719934"/>
              <a:gd name="connsiteX43" fmla="*/ 459358 w 720000"/>
              <a:gd name="connsiteY43" fmla="*/ 406961 h 719934"/>
              <a:gd name="connsiteX44" fmla="*/ 459689 w 720000"/>
              <a:gd name="connsiteY44" fmla="*/ 409564 h 719934"/>
              <a:gd name="connsiteX45" fmla="*/ 459918 w 720000"/>
              <a:gd name="connsiteY45" fmla="*/ 411032 h 719934"/>
              <a:gd name="connsiteX46" fmla="*/ 460198 w 720000"/>
              <a:gd name="connsiteY46" fmla="*/ 412600 h 719934"/>
              <a:gd name="connsiteX47" fmla="*/ 460883 w 720000"/>
              <a:gd name="connsiteY47" fmla="*/ 415838 h 719934"/>
              <a:gd name="connsiteX48" fmla="*/ 461051 w 720000"/>
              <a:gd name="connsiteY48" fmla="*/ 416567 h 719934"/>
              <a:gd name="connsiteX49" fmla="*/ 461610 w 720000"/>
              <a:gd name="connsiteY49" fmla="*/ 418684 h 719934"/>
              <a:gd name="connsiteX50" fmla="*/ 461750 w 720000"/>
              <a:gd name="connsiteY50" fmla="*/ 419179 h 719934"/>
              <a:gd name="connsiteX51" fmla="*/ 498397 w 720000"/>
              <a:gd name="connsiteY51" fmla="*/ 464241 h 719934"/>
              <a:gd name="connsiteX52" fmla="*/ 499126 w 720000"/>
              <a:gd name="connsiteY52" fmla="*/ 464695 h 719934"/>
              <a:gd name="connsiteX53" fmla="*/ 529925 w 720000"/>
              <a:gd name="connsiteY53" fmla="*/ 472770 h 719934"/>
              <a:gd name="connsiteX54" fmla="*/ 532638 w 720000"/>
              <a:gd name="connsiteY54" fmla="*/ 472698 h 719934"/>
              <a:gd name="connsiteX55" fmla="*/ 532926 w 720000"/>
              <a:gd name="connsiteY55" fmla="*/ 472698 h 719934"/>
              <a:gd name="connsiteX56" fmla="*/ 535639 w 720000"/>
              <a:gd name="connsiteY56" fmla="*/ 472770 h 719934"/>
              <a:gd name="connsiteX57" fmla="*/ 606643 w 720000"/>
              <a:gd name="connsiteY57" fmla="*/ 398981 h 719934"/>
              <a:gd name="connsiteX58" fmla="*/ 606643 w 720000"/>
              <a:gd name="connsiteY58" fmla="*/ 372645 h 719934"/>
              <a:gd name="connsiteX59" fmla="*/ 547419 w 720000"/>
              <a:gd name="connsiteY59" fmla="*/ 332602 h 719934"/>
              <a:gd name="connsiteX60" fmla="*/ 168213 w 720000"/>
              <a:gd name="connsiteY60" fmla="*/ 283623 h 719934"/>
              <a:gd name="connsiteX61" fmla="*/ 121938 w 720000"/>
              <a:gd name="connsiteY61" fmla="*/ 378457 h 719934"/>
              <a:gd name="connsiteX62" fmla="*/ 160480 w 720000"/>
              <a:gd name="connsiteY62" fmla="*/ 466708 h 719934"/>
              <a:gd name="connsiteX63" fmla="*/ 167073 w 720000"/>
              <a:gd name="connsiteY63" fmla="*/ 458076 h 719934"/>
              <a:gd name="connsiteX64" fmla="*/ 167085 w 720000"/>
              <a:gd name="connsiteY64" fmla="*/ 458060 h 719934"/>
              <a:gd name="connsiteX65" fmla="*/ 228299 w 720000"/>
              <a:gd name="connsiteY65" fmla="*/ 377912 h 719934"/>
              <a:gd name="connsiteX66" fmla="*/ 532728 w 720000"/>
              <a:gd name="connsiteY66" fmla="*/ 252475 h 719934"/>
              <a:gd name="connsiteX67" fmla="*/ 498891 w 720000"/>
              <a:gd name="connsiteY67" fmla="*/ 260739 h 719934"/>
              <a:gd name="connsiteX68" fmla="*/ 498398 w 720000"/>
              <a:gd name="connsiteY68" fmla="*/ 261046 h 719934"/>
              <a:gd name="connsiteX69" fmla="*/ 464052 w 720000"/>
              <a:gd name="connsiteY69" fmla="*/ 299335 h 719934"/>
              <a:gd name="connsiteX70" fmla="*/ 464034 w 720000"/>
              <a:gd name="connsiteY70" fmla="*/ 299380 h 719934"/>
              <a:gd name="connsiteX71" fmla="*/ 461792 w 720000"/>
              <a:gd name="connsiteY71" fmla="*/ 305987 h 719934"/>
              <a:gd name="connsiteX72" fmla="*/ 461584 w 720000"/>
              <a:gd name="connsiteY72" fmla="*/ 306720 h 719934"/>
              <a:gd name="connsiteX73" fmla="*/ 461064 w 720000"/>
              <a:gd name="connsiteY73" fmla="*/ 308694 h 719934"/>
              <a:gd name="connsiteX74" fmla="*/ 460807 w 720000"/>
              <a:gd name="connsiteY74" fmla="*/ 309808 h 719934"/>
              <a:gd name="connsiteX75" fmla="*/ 460213 w 720000"/>
              <a:gd name="connsiteY75" fmla="*/ 312636 h 719934"/>
              <a:gd name="connsiteX76" fmla="*/ 459912 w 720000"/>
              <a:gd name="connsiteY76" fmla="*/ 314315 h 719934"/>
              <a:gd name="connsiteX77" fmla="*/ 459691 w 720000"/>
              <a:gd name="connsiteY77" fmla="*/ 315728 h 719934"/>
              <a:gd name="connsiteX78" fmla="*/ 459350 w 720000"/>
              <a:gd name="connsiteY78" fmla="*/ 318418 h 719934"/>
              <a:gd name="connsiteX79" fmla="*/ 459264 w 720000"/>
              <a:gd name="connsiteY79" fmla="*/ 319293 h 719934"/>
              <a:gd name="connsiteX80" fmla="*/ 459054 w 720000"/>
              <a:gd name="connsiteY80" fmla="*/ 322045 h 719934"/>
              <a:gd name="connsiteX81" fmla="*/ 459005 w 720000"/>
              <a:gd name="connsiteY81" fmla="*/ 322993 h 719934"/>
              <a:gd name="connsiteX82" fmla="*/ 458921 w 720000"/>
              <a:gd name="connsiteY82" fmla="*/ 326333 h 719934"/>
              <a:gd name="connsiteX83" fmla="*/ 458921 w 720000"/>
              <a:gd name="connsiteY83" fmla="*/ 351846 h 719934"/>
              <a:gd name="connsiteX84" fmla="*/ 539649 w 720000"/>
              <a:gd name="connsiteY84" fmla="*/ 307904 h 719934"/>
              <a:gd name="connsiteX85" fmla="*/ 549647 w 720000"/>
              <a:gd name="connsiteY85" fmla="*/ 302380 h 719934"/>
              <a:gd name="connsiteX86" fmla="*/ 558826 w 720000"/>
              <a:gd name="connsiteY86" fmla="*/ 309178 h 719934"/>
              <a:gd name="connsiteX87" fmla="*/ 606645 w 720000"/>
              <a:gd name="connsiteY87" fmla="*/ 351239 h 719934"/>
              <a:gd name="connsiteX88" fmla="*/ 606645 w 720000"/>
              <a:gd name="connsiteY88" fmla="*/ 326439 h 719934"/>
              <a:gd name="connsiteX89" fmla="*/ 532728 w 720000"/>
              <a:gd name="connsiteY89" fmla="*/ 252475 h 719934"/>
              <a:gd name="connsiteX90" fmla="*/ 242231 w 720000"/>
              <a:gd name="connsiteY90" fmla="*/ 217490 h 719934"/>
              <a:gd name="connsiteX91" fmla="*/ 309785 w 720000"/>
              <a:gd name="connsiteY91" fmla="*/ 232312 h 719934"/>
              <a:gd name="connsiteX92" fmla="*/ 314934 w 720000"/>
              <a:gd name="connsiteY92" fmla="*/ 246336 h 719934"/>
              <a:gd name="connsiteX93" fmla="*/ 300911 w 720000"/>
              <a:gd name="connsiteY93" fmla="*/ 251485 h 719934"/>
              <a:gd name="connsiteX94" fmla="*/ 242231 w 720000"/>
              <a:gd name="connsiteY94" fmla="*/ 238617 h 719934"/>
              <a:gd name="connsiteX95" fmla="*/ 175406 w 720000"/>
              <a:gd name="connsiteY95" fmla="*/ 255592 h 719934"/>
              <a:gd name="connsiteX96" fmla="*/ 180059 w 720000"/>
              <a:gd name="connsiteY96" fmla="*/ 262892 h 719934"/>
              <a:gd name="connsiteX97" fmla="*/ 180063 w 720000"/>
              <a:gd name="connsiteY97" fmla="*/ 262898 h 719934"/>
              <a:gd name="connsiteX98" fmla="*/ 246971 w 720000"/>
              <a:gd name="connsiteY98" fmla="*/ 367896 h 719934"/>
              <a:gd name="connsiteX99" fmla="*/ 351111 w 720000"/>
              <a:gd name="connsiteY99" fmla="*/ 367943 h 719934"/>
              <a:gd name="connsiteX100" fmla="*/ 351115 w 720000"/>
              <a:gd name="connsiteY100" fmla="*/ 367943 h 719934"/>
              <a:gd name="connsiteX101" fmla="*/ 381687 w 720000"/>
              <a:gd name="connsiteY101" fmla="*/ 367957 h 719934"/>
              <a:gd name="connsiteX102" fmla="*/ 327394 w 720000"/>
              <a:gd name="connsiteY102" fmla="*/ 267531 h 719934"/>
              <a:gd name="connsiteX103" fmla="*/ 325461 w 720000"/>
              <a:gd name="connsiteY103" fmla="*/ 252718 h 719934"/>
              <a:gd name="connsiteX104" fmla="*/ 340276 w 720000"/>
              <a:gd name="connsiteY104" fmla="*/ 250783 h 719934"/>
              <a:gd name="connsiteX105" fmla="*/ 403203 w 720000"/>
              <a:gd name="connsiteY105" fmla="*/ 378460 h 719934"/>
              <a:gd name="connsiteX106" fmla="*/ 403200 w 720000"/>
              <a:gd name="connsiteY106" fmla="*/ 378727 h 719934"/>
              <a:gd name="connsiteX107" fmla="*/ 400105 w 720000"/>
              <a:gd name="connsiteY107" fmla="*/ 385998 h 719934"/>
              <a:gd name="connsiteX108" fmla="*/ 392636 w 720000"/>
              <a:gd name="connsiteY108" fmla="*/ 389090 h 719934"/>
              <a:gd name="connsiteX109" fmla="*/ 392632 w 720000"/>
              <a:gd name="connsiteY109" fmla="*/ 389090 h 719934"/>
              <a:gd name="connsiteX110" fmla="*/ 361175 w 720000"/>
              <a:gd name="connsiteY110" fmla="*/ 389076 h 719934"/>
              <a:gd name="connsiteX111" fmla="*/ 242233 w 720000"/>
              <a:gd name="connsiteY111" fmla="*/ 497899 h 719934"/>
              <a:gd name="connsiteX112" fmla="*/ 177702 w 720000"/>
              <a:gd name="connsiteY112" fmla="*/ 478972 h 719934"/>
              <a:gd name="connsiteX113" fmla="*/ 170536 w 720000"/>
              <a:gd name="connsiteY113" fmla="*/ 488353 h 719934"/>
              <a:gd name="connsiteX114" fmla="*/ 163508 w 720000"/>
              <a:gd name="connsiteY114" fmla="*/ 492417 h 719934"/>
              <a:gd name="connsiteX115" fmla="*/ 162141 w 720000"/>
              <a:gd name="connsiteY115" fmla="*/ 492506 h 719934"/>
              <a:gd name="connsiteX116" fmla="*/ 155669 w 720000"/>
              <a:gd name="connsiteY116" fmla="*/ 490291 h 719934"/>
              <a:gd name="connsiteX117" fmla="*/ 100810 w 720000"/>
              <a:gd name="connsiteY117" fmla="*/ 378457 h 719934"/>
              <a:gd name="connsiteX118" fmla="*/ 156824 w 720000"/>
              <a:gd name="connsiteY118" fmla="*/ 265748 h 719934"/>
              <a:gd name="connsiteX119" fmla="*/ 151736 w 720000"/>
              <a:gd name="connsiteY119" fmla="*/ 257766 h 719934"/>
              <a:gd name="connsiteX120" fmla="*/ 154908 w 720000"/>
              <a:gd name="connsiteY120" fmla="*/ 243219 h 719934"/>
              <a:gd name="connsiteX121" fmla="*/ 242231 w 720000"/>
              <a:gd name="connsiteY121" fmla="*/ 217490 h 719934"/>
              <a:gd name="connsiteX122" fmla="*/ 21128 w 720000"/>
              <a:gd name="connsiteY122" fmla="*/ 82194 h 719934"/>
              <a:gd name="connsiteX123" fmla="*/ 21128 w 720000"/>
              <a:gd name="connsiteY123" fmla="*/ 650978 h 719934"/>
              <a:gd name="connsiteX124" fmla="*/ 345594 w 720000"/>
              <a:gd name="connsiteY124" fmla="*/ 650978 h 719934"/>
              <a:gd name="connsiteX125" fmla="*/ 345616 w 720000"/>
              <a:gd name="connsiteY125" fmla="*/ 650399 h 719934"/>
              <a:gd name="connsiteX126" fmla="*/ 345853 w 720000"/>
              <a:gd name="connsiteY126" fmla="*/ 644461 h 719934"/>
              <a:gd name="connsiteX127" fmla="*/ 346016 w 720000"/>
              <a:gd name="connsiteY127" fmla="*/ 642078 h 719934"/>
              <a:gd name="connsiteX128" fmla="*/ 346294 w 720000"/>
              <a:gd name="connsiteY128" fmla="*/ 638741 h 719934"/>
              <a:gd name="connsiteX129" fmla="*/ 347151 w 720000"/>
              <a:gd name="connsiteY129" fmla="*/ 631212 h 719934"/>
              <a:gd name="connsiteX130" fmla="*/ 55862 w 720000"/>
              <a:gd name="connsiteY130" fmla="*/ 631212 h 719934"/>
              <a:gd name="connsiteX131" fmla="*/ 45298 w 720000"/>
              <a:gd name="connsiteY131" fmla="*/ 620648 h 719934"/>
              <a:gd name="connsiteX132" fmla="*/ 45298 w 720000"/>
              <a:gd name="connsiteY132" fmla="*/ 446726 h 719934"/>
              <a:gd name="connsiteX133" fmla="*/ 55862 w 720000"/>
              <a:gd name="connsiteY133" fmla="*/ 436162 h 719934"/>
              <a:gd name="connsiteX134" fmla="*/ 66426 w 720000"/>
              <a:gd name="connsiteY134" fmla="*/ 446726 h 719934"/>
              <a:gd name="connsiteX135" fmla="*/ 66426 w 720000"/>
              <a:gd name="connsiteY135" fmla="*/ 610084 h 719934"/>
              <a:gd name="connsiteX136" fmla="*/ 351454 w 720000"/>
              <a:gd name="connsiteY136" fmla="*/ 610084 h 719934"/>
              <a:gd name="connsiteX137" fmla="*/ 363590 w 720000"/>
              <a:gd name="connsiteY137" fmla="*/ 578392 h 719934"/>
              <a:gd name="connsiteX138" fmla="*/ 365024 w 720000"/>
              <a:gd name="connsiteY138" fmla="*/ 575576 h 719934"/>
              <a:gd name="connsiteX139" fmla="*/ 366063 w 720000"/>
              <a:gd name="connsiteY139" fmla="*/ 573582 h 719934"/>
              <a:gd name="connsiteX140" fmla="*/ 404260 w 720000"/>
              <a:gd name="connsiteY140" fmla="*/ 524538 h 719934"/>
              <a:gd name="connsiteX141" fmla="*/ 404316 w 720000"/>
              <a:gd name="connsiteY141" fmla="*/ 524484 h 719934"/>
              <a:gd name="connsiteX142" fmla="*/ 404792 w 720000"/>
              <a:gd name="connsiteY142" fmla="*/ 524056 h 719934"/>
              <a:gd name="connsiteX143" fmla="*/ 437582 w 720000"/>
              <a:gd name="connsiteY143" fmla="*/ 499684 h 719934"/>
              <a:gd name="connsiteX144" fmla="*/ 437582 w 720000"/>
              <a:gd name="connsiteY144" fmla="*/ 362809 h 719934"/>
              <a:gd name="connsiteX145" fmla="*/ 437582 w 720000"/>
              <a:gd name="connsiteY145" fmla="*/ 326438 h 719934"/>
              <a:gd name="connsiteX146" fmla="*/ 437582 w 720000"/>
              <a:gd name="connsiteY146" fmla="*/ 212879 h 719934"/>
              <a:gd name="connsiteX147" fmla="*/ 448146 w 720000"/>
              <a:gd name="connsiteY147" fmla="*/ 202315 h 719934"/>
              <a:gd name="connsiteX148" fmla="*/ 458710 w 720000"/>
              <a:gd name="connsiteY148" fmla="*/ 212878 h 719934"/>
              <a:gd name="connsiteX149" fmla="*/ 458710 w 720000"/>
              <a:gd name="connsiteY149" fmla="*/ 266765 h 719934"/>
              <a:gd name="connsiteX150" fmla="*/ 482882 w 720000"/>
              <a:gd name="connsiteY150" fmla="*/ 245466 h 719934"/>
              <a:gd name="connsiteX151" fmla="*/ 482882 w 720000"/>
              <a:gd name="connsiteY151" fmla="*/ 82194 h 719934"/>
              <a:gd name="connsiteX152" fmla="*/ 403200 w 720000"/>
              <a:gd name="connsiteY152" fmla="*/ 82194 h 719934"/>
              <a:gd name="connsiteX153" fmla="*/ 403200 w 720000"/>
              <a:gd name="connsiteY153" fmla="*/ 98235 h 719934"/>
              <a:gd name="connsiteX154" fmla="*/ 448146 w 720000"/>
              <a:gd name="connsiteY154" fmla="*/ 98235 h 719934"/>
              <a:gd name="connsiteX155" fmla="*/ 458710 w 720000"/>
              <a:gd name="connsiteY155" fmla="*/ 108799 h 719934"/>
              <a:gd name="connsiteX156" fmla="*/ 458710 w 720000"/>
              <a:gd name="connsiteY156" fmla="*/ 177664 h 719934"/>
              <a:gd name="connsiteX157" fmla="*/ 448146 w 720000"/>
              <a:gd name="connsiteY157" fmla="*/ 188229 h 719934"/>
              <a:gd name="connsiteX158" fmla="*/ 437582 w 720000"/>
              <a:gd name="connsiteY158" fmla="*/ 177664 h 719934"/>
              <a:gd name="connsiteX159" fmla="*/ 437582 w 720000"/>
              <a:gd name="connsiteY159" fmla="*/ 119363 h 719934"/>
              <a:gd name="connsiteX160" fmla="*/ 403200 w 720000"/>
              <a:gd name="connsiteY160" fmla="*/ 119363 h 719934"/>
              <a:gd name="connsiteX161" fmla="*/ 403200 w 720000"/>
              <a:gd name="connsiteY161" fmla="*/ 129194 h 719934"/>
              <a:gd name="connsiteX162" fmla="*/ 392636 w 720000"/>
              <a:gd name="connsiteY162" fmla="*/ 139757 h 719934"/>
              <a:gd name="connsiteX163" fmla="*/ 111374 w 720000"/>
              <a:gd name="connsiteY163" fmla="*/ 139757 h 719934"/>
              <a:gd name="connsiteX164" fmla="*/ 100810 w 720000"/>
              <a:gd name="connsiteY164" fmla="*/ 129194 h 719934"/>
              <a:gd name="connsiteX165" fmla="*/ 100810 w 720000"/>
              <a:gd name="connsiteY165" fmla="*/ 119363 h 719934"/>
              <a:gd name="connsiteX166" fmla="*/ 66426 w 720000"/>
              <a:gd name="connsiteY166" fmla="*/ 119363 h 719934"/>
              <a:gd name="connsiteX167" fmla="*/ 66426 w 720000"/>
              <a:gd name="connsiteY167" fmla="*/ 411515 h 719934"/>
              <a:gd name="connsiteX168" fmla="*/ 55862 w 720000"/>
              <a:gd name="connsiteY168" fmla="*/ 422079 h 719934"/>
              <a:gd name="connsiteX169" fmla="*/ 45298 w 720000"/>
              <a:gd name="connsiteY169" fmla="*/ 411515 h 719934"/>
              <a:gd name="connsiteX170" fmla="*/ 45298 w 720000"/>
              <a:gd name="connsiteY170" fmla="*/ 108800 h 719934"/>
              <a:gd name="connsiteX171" fmla="*/ 55862 w 720000"/>
              <a:gd name="connsiteY171" fmla="*/ 98236 h 719934"/>
              <a:gd name="connsiteX172" fmla="*/ 100810 w 720000"/>
              <a:gd name="connsiteY172" fmla="*/ 98236 h 719934"/>
              <a:gd name="connsiteX173" fmla="*/ 100810 w 720000"/>
              <a:gd name="connsiteY173" fmla="*/ 82194 h 719934"/>
              <a:gd name="connsiteX174" fmla="*/ 252005 w 720000"/>
              <a:gd name="connsiteY174" fmla="*/ 21128 h 719934"/>
              <a:gd name="connsiteX175" fmla="*/ 215077 w 720000"/>
              <a:gd name="connsiteY175" fmla="*/ 50064 h 719934"/>
              <a:gd name="connsiteX176" fmla="*/ 204817 w 720000"/>
              <a:gd name="connsiteY176" fmla="*/ 58112 h 719934"/>
              <a:gd name="connsiteX177" fmla="*/ 121937 w 720000"/>
              <a:gd name="connsiteY177" fmla="*/ 58112 h 719934"/>
              <a:gd name="connsiteX178" fmla="*/ 121937 w 720000"/>
              <a:gd name="connsiteY178" fmla="*/ 118631 h 719934"/>
              <a:gd name="connsiteX179" fmla="*/ 382072 w 720000"/>
              <a:gd name="connsiteY179" fmla="*/ 118631 h 719934"/>
              <a:gd name="connsiteX180" fmla="*/ 382072 w 720000"/>
              <a:gd name="connsiteY180" fmla="*/ 58112 h 719934"/>
              <a:gd name="connsiteX181" fmla="*/ 299192 w 720000"/>
              <a:gd name="connsiteY181" fmla="*/ 58112 h 719934"/>
              <a:gd name="connsiteX182" fmla="*/ 288932 w 720000"/>
              <a:gd name="connsiteY182" fmla="*/ 50064 h 719934"/>
              <a:gd name="connsiteX183" fmla="*/ 252005 w 720000"/>
              <a:gd name="connsiteY183" fmla="*/ 21128 h 719934"/>
              <a:gd name="connsiteX184" fmla="*/ 252005 w 720000"/>
              <a:gd name="connsiteY184" fmla="*/ 0 h 719934"/>
              <a:gd name="connsiteX185" fmla="*/ 306864 w 720000"/>
              <a:gd name="connsiteY185" fmla="*/ 36984 h 719934"/>
              <a:gd name="connsiteX186" fmla="*/ 392636 w 720000"/>
              <a:gd name="connsiteY186" fmla="*/ 36984 h 719934"/>
              <a:gd name="connsiteX187" fmla="*/ 403200 w 720000"/>
              <a:gd name="connsiteY187" fmla="*/ 47548 h 719934"/>
              <a:gd name="connsiteX188" fmla="*/ 403200 w 720000"/>
              <a:gd name="connsiteY188" fmla="*/ 61066 h 719934"/>
              <a:gd name="connsiteX189" fmla="*/ 493446 w 720000"/>
              <a:gd name="connsiteY189" fmla="*/ 61066 h 719934"/>
              <a:gd name="connsiteX190" fmla="*/ 504009 w 720000"/>
              <a:gd name="connsiteY190" fmla="*/ 71630 h 719934"/>
              <a:gd name="connsiteX191" fmla="*/ 504009 w 720000"/>
              <a:gd name="connsiteY191" fmla="*/ 235766 h 719934"/>
              <a:gd name="connsiteX192" fmla="*/ 532676 w 720000"/>
              <a:gd name="connsiteY192" fmla="*/ 231342 h 719934"/>
              <a:gd name="connsiteX193" fmla="*/ 532729 w 720000"/>
              <a:gd name="connsiteY193" fmla="*/ 231343 h 719934"/>
              <a:gd name="connsiteX194" fmla="*/ 532783 w 720000"/>
              <a:gd name="connsiteY194" fmla="*/ 231342 h 719934"/>
              <a:gd name="connsiteX195" fmla="*/ 627771 w 720000"/>
              <a:gd name="connsiteY195" fmla="*/ 326331 h 719934"/>
              <a:gd name="connsiteX196" fmla="*/ 627771 w 720000"/>
              <a:gd name="connsiteY196" fmla="*/ 326437 h 719934"/>
              <a:gd name="connsiteX197" fmla="*/ 627771 w 720000"/>
              <a:gd name="connsiteY197" fmla="*/ 362797 h 719934"/>
              <a:gd name="connsiteX198" fmla="*/ 627771 w 720000"/>
              <a:gd name="connsiteY198" fmla="*/ 398981 h 719934"/>
              <a:gd name="connsiteX199" fmla="*/ 582326 w 720000"/>
              <a:gd name="connsiteY199" fmla="*/ 479989 h 719934"/>
              <a:gd name="connsiteX200" fmla="*/ 720000 w 720000"/>
              <a:gd name="connsiteY200" fmla="*/ 654072 h 719934"/>
              <a:gd name="connsiteX201" fmla="*/ 720000 w 720000"/>
              <a:gd name="connsiteY201" fmla="*/ 709370 h 719934"/>
              <a:gd name="connsiteX202" fmla="*/ 709436 w 720000"/>
              <a:gd name="connsiteY202" fmla="*/ 719934 h 719934"/>
              <a:gd name="connsiteX203" fmla="*/ 470134 w 720000"/>
              <a:gd name="connsiteY203" fmla="*/ 719934 h 719934"/>
              <a:gd name="connsiteX204" fmla="*/ 459571 w 720000"/>
              <a:gd name="connsiteY204" fmla="*/ 709370 h 719934"/>
              <a:gd name="connsiteX205" fmla="*/ 470134 w 720000"/>
              <a:gd name="connsiteY205" fmla="*/ 698806 h 719934"/>
              <a:gd name="connsiteX206" fmla="*/ 698876 w 720000"/>
              <a:gd name="connsiteY206" fmla="*/ 698806 h 719934"/>
              <a:gd name="connsiteX207" fmla="*/ 698876 w 720000"/>
              <a:gd name="connsiteY207" fmla="*/ 654072 h 719934"/>
              <a:gd name="connsiteX208" fmla="*/ 648791 w 720000"/>
              <a:gd name="connsiteY208" fmla="*/ 541846 h 719934"/>
              <a:gd name="connsiteX209" fmla="*/ 581117 w 720000"/>
              <a:gd name="connsiteY209" fmla="*/ 501845 h 719934"/>
              <a:gd name="connsiteX210" fmla="*/ 564226 w 720000"/>
              <a:gd name="connsiteY210" fmla="*/ 534663 h 719934"/>
              <a:gd name="connsiteX211" fmla="*/ 586873 w 720000"/>
              <a:gd name="connsiteY211" fmla="*/ 632964 h 719934"/>
              <a:gd name="connsiteX212" fmla="*/ 583710 w 720000"/>
              <a:gd name="connsiteY212" fmla="*/ 643128 h 719934"/>
              <a:gd name="connsiteX213" fmla="*/ 539918 w 720000"/>
              <a:gd name="connsiteY213" fmla="*/ 683209 h 719934"/>
              <a:gd name="connsiteX214" fmla="*/ 532787 w 720000"/>
              <a:gd name="connsiteY214" fmla="*/ 685980 h 719934"/>
              <a:gd name="connsiteX215" fmla="*/ 525654 w 720000"/>
              <a:gd name="connsiteY215" fmla="*/ 683209 h 719934"/>
              <a:gd name="connsiteX216" fmla="*/ 481862 w 720000"/>
              <a:gd name="connsiteY216" fmla="*/ 643128 h 719934"/>
              <a:gd name="connsiteX217" fmla="*/ 478700 w 720000"/>
              <a:gd name="connsiteY217" fmla="*/ 632964 h 719934"/>
              <a:gd name="connsiteX218" fmla="*/ 501346 w 720000"/>
              <a:gd name="connsiteY218" fmla="*/ 534664 h 719934"/>
              <a:gd name="connsiteX219" fmla="*/ 484454 w 720000"/>
              <a:gd name="connsiteY219" fmla="*/ 501845 h 719934"/>
              <a:gd name="connsiteX220" fmla="*/ 452736 w 720000"/>
              <a:gd name="connsiteY220" fmla="*/ 515529 h 719934"/>
              <a:gd name="connsiteX221" fmla="*/ 452383 w 720000"/>
              <a:gd name="connsiteY221" fmla="*/ 515726 h 719934"/>
              <a:gd name="connsiteX222" fmla="*/ 446857 w 720000"/>
              <a:gd name="connsiteY222" fmla="*/ 518941 h 719934"/>
              <a:gd name="connsiteX223" fmla="*/ 444988 w 720000"/>
              <a:gd name="connsiteY223" fmla="*/ 520083 h 719934"/>
              <a:gd name="connsiteX224" fmla="*/ 442527 w 720000"/>
              <a:gd name="connsiteY224" fmla="*/ 521635 h 719934"/>
              <a:gd name="connsiteX225" fmla="*/ 438506 w 720000"/>
              <a:gd name="connsiteY225" fmla="*/ 524304 h 719934"/>
              <a:gd name="connsiteX226" fmla="*/ 436927 w 720000"/>
              <a:gd name="connsiteY226" fmla="*/ 525404 h 719934"/>
              <a:gd name="connsiteX227" fmla="*/ 432729 w 720000"/>
              <a:gd name="connsiteY227" fmla="*/ 528426 h 719934"/>
              <a:gd name="connsiteX228" fmla="*/ 432308 w 720000"/>
              <a:gd name="connsiteY228" fmla="*/ 528734 h 719934"/>
              <a:gd name="connsiteX229" fmla="*/ 427502 w 720000"/>
              <a:gd name="connsiteY229" fmla="*/ 532479 h 719934"/>
              <a:gd name="connsiteX230" fmla="*/ 426801 w 720000"/>
              <a:gd name="connsiteY230" fmla="*/ 533044 h 719934"/>
              <a:gd name="connsiteX231" fmla="*/ 422097 w 720000"/>
              <a:gd name="connsiteY231" fmla="*/ 537010 h 719934"/>
              <a:gd name="connsiteX232" fmla="*/ 421688 w 720000"/>
              <a:gd name="connsiteY232" fmla="*/ 537371 h 719934"/>
              <a:gd name="connsiteX233" fmla="*/ 412437 w 720000"/>
              <a:gd name="connsiteY233" fmla="*/ 546128 h 719934"/>
              <a:gd name="connsiteX234" fmla="*/ 411980 w 720000"/>
              <a:gd name="connsiteY234" fmla="*/ 546594 h 719934"/>
              <a:gd name="connsiteX235" fmla="*/ 403177 w 720000"/>
              <a:gd name="connsiteY235" fmla="*/ 556347 h 719934"/>
              <a:gd name="connsiteX236" fmla="*/ 384397 w 720000"/>
              <a:gd name="connsiteY236" fmla="*/ 584124 h 719934"/>
              <a:gd name="connsiteX237" fmla="*/ 383777 w 720000"/>
              <a:gd name="connsiteY237" fmla="*/ 585306 h 719934"/>
              <a:gd name="connsiteX238" fmla="*/ 381957 w 720000"/>
              <a:gd name="connsiteY238" fmla="*/ 588922 h 719934"/>
              <a:gd name="connsiteX239" fmla="*/ 379613 w 720000"/>
              <a:gd name="connsiteY239" fmla="*/ 593938 h 719934"/>
              <a:gd name="connsiteX240" fmla="*/ 379340 w 720000"/>
              <a:gd name="connsiteY240" fmla="*/ 594545 h 719934"/>
              <a:gd name="connsiteX241" fmla="*/ 370080 w 720000"/>
              <a:gd name="connsiteY241" fmla="*/ 622914 h 719934"/>
              <a:gd name="connsiteX242" fmla="*/ 369995 w 720000"/>
              <a:gd name="connsiteY242" fmla="*/ 623231 h 719934"/>
              <a:gd name="connsiteX243" fmla="*/ 369180 w 720000"/>
              <a:gd name="connsiteY243" fmla="*/ 627219 h 719934"/>
              <a:gd name="connsiteX244" fmla="*/ 368825 w 720000"/>
              <a:gd name="connsiteY244" fmla="*/ 629253 h 719934"/>
              <a:gd name="connsiteX245" fmla="*/ 368191 w 720000"/>
              <a:gd name="connsiteY245" fmla="*/ 633261 h 719934"/>
              <a:gd name="connsiteX246" fmla="*/ 367951 w 720000"/>
              <a:gd name="connsiteY246" fmla="*/ 634945 h 719934"/>
              <a:gd name="connsiteX247" fmla="*/ 367380 w 720000"/>
              <a:gd name="connsiteY247" fmla="*/ 640016 h 719934"/>
              <a:gd name="connsiteX248" fmla="*/ 367236 w 720000"/>
              <a:gd name="connsiteY248" fmla="*/ 641556 h 719934"/>
              <a:gd name="connsiteX249" fmla="*/ 366869 w 720000"/>
              <a:gd name="connsiteY249" fmla="*/ 647012 h 719934"/>
              <a:gd name="connsiteX250" fmla="*/ 366823 w 720000"/>
              <a:gd name="connsiteY250" fmla="*/ 648173 h 719934"/>
              <a:gd name="connsiteX251" fmla="*/ 366691 w 720000"/>
              <a:gd name="connsiteY251" fmla="*/ 654069 h 719934"/>
              <a:gd name="connsiteX252" fmla="*/ 366691 w 720000"/>
              <a:gd name="connsiteY252" fmla="*/ 661540 h 719934"/>
              <a:gd name="connsiteX253" fmla="*/ 366691 w 720000"/>
              <a:gd name="connsiteY253" fmla="*/ 698805 h 719934"/>
              <a:gd name="connsiteX254" fmla="*/ 434922 w 720000"/>
              <a:gd name="connsiteY254" fmla="*/ 698805 h 719934"/>
              <a:gd name="connsiteX255" fmla="*/ 445486 w 720000"/>
              <a:gd name="connsiteY255" fmla="*/ 709368 h 719934"/>
              <a:gd name="connsiteX256" fmla="*/ 434922 w 720000"/>
              <a:gd name="connsiteY256" fmla="*/ 719932 h 719934"/>
              <a:gd name="connsiteX257" fmla="*/ 356127 w 720000"/>
              <a:gd name="connsiteY257" fmla="*/ 719932 h 719934"/>
              <a:gd name="connsiteX258" fmla="*/ 345563 w 720000"/>
              <a:gd name="connsiteY258" fmla="*/ 709368 h 719934"/>
              <a:gd name="connsiteX259" fmla="*/ 345563 w 720000"/>
              <a:gd name="connsiteY259" fmla="*/ 672104 h 719934"/>
              <a:gd name="connsiteX260" fmla="*/ 10564 w 720000"/>
              <a:gd name="connsiteY260" fmla="*/ 672104 h 719934"/>
              <a:gd name="connsiteX261" fmla="*/ 0 w 720000"/>
              <a:gd name="connsiteY261" fmla="*/ 661540 h 719934"/>
              <a:gd name="connsiteX262" fmla="*/ 0 w 720000"/>
              <a:gd name="connsiteY262" fmla="*/ 71630 h 719934"/>
              <a:gd name="connsiteX263" fmla="*/ 10564 w 720000"/>
              <a:gd name="connsiteY263" fmla="*/ 61066 h 719934"/>
              <a:gd name="connsiteX264" fmla="*/ 100810 w 720000"/>
              <a:gd name="connsiteY264" fmla="*/ 61066 h 719934"/>
              <a:gd name="connsiteX265" fmla="*/ 100810 w 720000"/>
              <a:gd name="connsiteY265" fmla="*/ 47548 h 719934"/>
              <a:gd name="connsiteX266" fmla="*/ 111374 w 720000"/>
              <a:gd name="connsiteY266" fmla="*/ 36984 h 719934"/>
              <a:gd name="connsiteX267" fmla="*/ 197145 w 720000"/>
              <a:gd name="connsiteY267" fmla="*/ 36984 h 719934"/>
              <a:gd name="connsiteX268" fmla="*/ 252005 w 720000"/>
              <a:gd name="connsiteY268" fmla="*/ 0 h 71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720000" h="719934">
                <a:moveTo>
                  <a:pt x="520911" y="543829"/>
                </a:moveTo>
                <a:lnTo>
                  <a:pt x="500668" y="631703"/>
                </a:lnTo>
                <a:lnTo>
                  <a:pt x="532783" y="661096"/>
                </a:lnTo>
                <a:lnTo>
                  <a:pt x="564896" y="631703"/>
                </a:lnTo>
                <a:lnTo>
                  <a:pt x="544652" y="543829"/>
                </a:lnTo>
                <a:close/>
                <a:moveTo>
                  <a:pt x="530434" y="493908"/>
                </a:moveTo>
                <a:cubicBezTo>
                  <a:pt x="529202" y="493944"/>
                  <a:pt x="527969" y="493976"/>
                  <a:pt x="526737" y="494039"/>
                </a:cubicBezTo>
                <a:cubicBezTo>
                  <a:pt x="526307" y="494062"/>
                  <a:pt x="525875" y="494080"/>
                  <a:pt x="525446" y="494107"/>
                </a:cubicBezTo>
                <a:cubicBezTo>
                  <a:pt x="523651" y="494214"/>
                  <a:pt x="521853" y="494358"/>
                  <a:pt x="520058" y="494524"/>
                </a:cubicBezTo>
                <a:cubicBezTo>
                  <a:pt x="519345" y="494592"/>
                  <a:pt x="518630" y="494665"/>
                  <a:pt x="517917" y="494741"/>
                </a:cubicBezTo>
                <a:cubicBezTo>
                  <a:pt x="516576" y="494884"/>
                  <a:pt x="515236" y="495049"/>
                  <a:pt x="513895" y="495223"/>
                </a:cubicBezTo>
                <a:cubicBezTo>
                  <a:pt x="512585" y="495398"/>
                  <a:pt x="511280" y="495586"/>
                  <a:pt x="509973" y="495790"/>
                </a:cubicBezTo>
                <a:cubicBezTo>
                  <a:pt x="509394" y="495880"/>
                  <a:pt x="508816" y="495976"/>
                  <a:pt x="508237" y="496071"/>
                </a:cubicBezTo>
                <a:cubicBezTo>
                  <a:pt x="507320" y="496226"/>
                  <a:pt x="506403" y="496382"/>
                  <a:pt x="505487" y="496551"/>
                </a:cubicBezTo>
                <a:lnTo>
                  <a:pt x="518945" y="522700"/>
                </a:lnTo>
                <a:lnTo>
                  <a:pt x="546615" y="522700"/>
                </a:lnTo>
                <a:lnTo>
                  <a:pt x="560075" y="496548"/>
                </a:lnTo>
                <a:cubicBezTo>
                  <a:pt x="559164" y="496379"/>
                  <a:pt x="558253" y="496223"/>
                  <a:pt x="557340" y="496071"/>
                </a:cubicBezTo>
                <a:cubicBezTo>
                  <a:pt x="556752" y="495974"/>
                  <a:pt x="556164" y="495879"/>
                  <a:pt x="555577" y="495787"/>
                </a:cubicBezTo>
                <a:cubicBezTo>
                  <a:pt x="554279" y="495583"/>
                  <a:pt x="552979" y="495395"/>
                  <a:pt x="551679" y="495223"/>
                </a:cubicBezTo>
                <a:cubicBezTo>
                  <a:pt x="550334" y="495046"/>
                  <a:pt x="548990" y="494881"/>
                  <a:pt x="547644" y="494739"/>
                </a:cubicBezTo>
                <a:cubicBezTo>
                  <a:pt x="546932" y="494664"/>
                  <a:pt x="546219" y="494592"/>
                  <a:pt x="545507" y="494524"/>
                </a:cubicBezTo>
                <a:cubicBezTo>
                  <a:pt x="543711" y="494358"/>
                  <a:pt x="541914" y="494214"/>
                  <a:pt x="540116" y="494107"/>
                </a:cubicBezTo>
                <a:cubicBezTo>
                  <a:pt x="539686" y="494080"/>
                  <a:pt x="539254" y="494062"/>
                  <a:pt x="538825" y="494039"/>
                </a:cubicBezTo>
                <a:cubicBezTo>
                  <a:pt x="537594" y="493976"/>
                  <a:pt x="536360" y="493944"/>
                  <a:pt x="535128" y="493908"/>
                </a:cubicBezTo>
                <a:cubicBezTo>
                  <a:pt x="534347" y="493927"/>
                  <a:pt x="533569" y="493967"/>
                  <a:pt x="532781" y="493967"/>
                </a:cubicBezTo>
                <a:cubicBezTo>
                  <a:pt x="531994" y="493967"/>
                  <a:pt x="531218" y="493928"/>
                  <a:pt x="530434" y="493908"/>
                </a:cubicBezTo>
                <a:close/>
                <a:moveTo>
                  <a:pt x="458710" y="458350"/>
                </a:moveTo>
                <a:lnTo>
                  <a:pt x="458710" y="488836"/>
                </a:lnTo>
                <a:cubicBezTo>
                  <a:pt x="466522" y="485408"/>
                  <a:pt x="474595" y="482474"/>
                  <a:pt x="482882" y="480089"/>
                </a:cubicBezTo>
                <a:lnTo>
                  <a:pt x="482882" y="479760"/>
                </a:lnTo>
                <a:cubicBezTo>
                  <a:pt x="473654" y="474041"/>
                  <a:pt x="465482" y="466783"/>
                  <a:pt x="458710" y="458350"/>
                </a:cubicBezTo>
                <a:close/>
                <a:moveTo>
                  <a:pt x="246399" y="389025"/>
                </a:moveTo>
                <a:lnTo>
                  <a:pt x="190568" y="462126"/>
                </a:lnTo>
                <a:cubicBezTo>
                  <a:pt x="206046" y="471738"/>
                  <a:pt x="223710" y="476773"/>
                  <a:pt x="242232" y="476773"/>
                </a:cubicBezTo>
                <a:cubicBezTo>
                  <a:pt x="292849" y="476773"/>
                  <a:pt x="334666" y="438302"/>
                  <a:pt x="339976" y="389066"/>
                </a:cubicBezTo>
                <a:lnTo>
                  <a:pt x="325606" y="389061"/>
                </a:lnTo>
                <a:close/>
                <a:moveTo>
                  <a:pt x="547419" y="332602"/>
                </a:moveTo>
                <a:cubicBezTo>
                  <a:pt x="533679" y="347910"/>
                  <a:pt x="505947" y="370039"/>
                  <a:pt x="458921" y="373023"/>
                </a:cubicBezTo>
                <a:lnTo>
                  <a:pt x="458921" y="398981"/>
                </a:lnTo>
                <a:cubicBezTo>
                  <a:pt x="458921" y="400100"/>
                  <a:pt x="458956" y="401213"/>
                  <a:pt x="459005" y="402319"/>
                </a:cubicBezTo>
                <a:cubicBezTo>
                  <a:pt x="459019" y="402637"/>
                  <a:pt x="459036" y="402955"/>
                  <a:pt x="459054" y="403273"/>
                </a:cubicBezTo>
                <a:cubicBezTo>
                  <a:pt x="459108" y="404185"/>
                  <a:pt x="459177" y="405094"/>
                  <a:pt x="459263" y="405997"/>
                </a:cubicBezTo>
                <a:cubicBezTo>
                  <a:pt x="459294" y="406319"/>
                  <a:pt x="459323" y="406641"/>
                  <a:pt x="459358" y="406961"/>
                </a:cubicBezTo>
                <a:cubicBezTo>
                  <a:pt x="459451" y="407835"/>
                  <a:pt x="459565" y="408701"/>
                  <a:pt x="459689" y="409564"/>
                </a:cubicBezTo>
                <a:cubicBezTo>
                  <a:pt x="459760" y="410055"/>
                  <a:pt x="459838" y="410543"/>
                  <a:pt x="459918" y="411032"/>
                </a:cubicBezTo>
                <a:cubicBezTo>
                  <a:pt x="460004" y="411558"/>
                  <a:pt x="460101" y="412079"/>
                  <a:pt x="460198" y="412600"/>
                </a:cubicBezTo>
                <a:cubicBezTo>
                  <a:pt x="460403" y="413687"/>
                  <a:pt x="460631" y="414766"/>
                  <a:pt x="460883" y="415838"/>
                </a:cubicBezTo>
                <a:cubicBezTo>
                  <a:pt x="460940" y="416079"/>
                  <a:pt x="460992" y="416326"/>
                  <a:pt x="461051" y="416567"/>
                </a:cubicBezTo>
                <a:cubicBezTo>
                  <a:pt x="461227" y="417275"/>
                  <a:pt x="461414" y="417981"/>
                  <a:pt x="461610" y="418684"/>
                </a:cubicBezTo>
                <a:cubicBezTo>
                  <a:pt x="461656" y="418850"/>
                  <a:pt x="461704" y="419014"/>
                  <a:pt x="461750" y="419179"/>
                </a:cubicBezTo>
                <a:cubicBezTo>
                  <a:pt x="467195" y="438222"/>
                  <a:pt x="480226" y="454597"/>
                  <a:pt x="498397" y="464241"/>
                </a:cubicBezTo>
                <a:cubicBezTo>
                  <a:pt x="498652" y="464379"/>
                  <a:pt x="498885" y="464542"/>
                  <a:pt x="499126" y="464695"/>
                </a:cubicBezTo>
                <a:cubicBezTo>
                  <a:pt x="508428" y="469479"/>
                  <a:pt x="518865" y="472345"/>
                  <a:pt x="529925" y="472770"/>
                </a:cubicBezTo>
                <a:cubicBezTo>
                  <a:pt x="530829" y="472744"/>
                  <a:pt x="531731" y="472711"/>
                  <a:pt x="532638" y="472698"/>
                </a:cubicBezTo>
                <a:cubicBezTo>
                  <a:pt x="532734" y="472696"/>
                  <a:pt x="532831" y="472696"/>
                  <a:pt x="532926" y="472698"/>
                </a:cubicBezTo>
                <a:cubicBezTo>
                  <a:pt x="533833" y="472711"/>
                  <a:pt x="534735" y="472744"/>
                  <a:pt x="535639" y="472770"/>
                </a:cubicBezTo>
                <a:cubicBezTo>
                  <a:pt x="575045" y="471261"/>
                  <a:pt x="606642" y="438751"/>
                  <a:pt x="606643" y="398981"/>
                </a:cubicBezTo>
                <a:lnTo>
                  <a:pt x="606643" y="372645"/>
                </a:lnTo>
                <a:cubicBezTo>
                  <a:pt x="575808" y="368558"/>
                  <a:pt x="557105" y="347686"/>
                  <a:pt x="547419" y="332602"/>
                </a:cubicBezTo>
                <a:close/>
                <a:moveTo>
                  <a:pt x="168213" y="283623"/>
                </a:moveTo>
                <a:cubicBezTo>
                  <a:pt x="139056" y="306362"/>
                  <a:pt x="121938" y="341084"/>
                  <a:pt x="121938" y="378457"/>
                </a:cubicBezTo>
                <a:cubicBezTo>
                  <a:pt x="121938" y="412356"/>
                  <a:pt x="135861" y="443966"/>
                  <a:pt x="160480" y="466708"/>
                </a:cubicBezTo>
                <a:lnTo>
                  <a:pt x="167073" y="458076"/>
                </a:lnTo>
                <a:cubicBezTo>
                  <a:pt x="167078" y="458071"/>
                  <a:pt x="167081" y="458065"/>
                  <a:pt x="167085" y="458060"/>
                </a:cubicBezTo>
                <a:lnTo>
                  <a:pt x="228299" y="377912"/>
                </a:lnTo>
                <a:close/>
                <a:moveTo>
                  <a:pt x="532728" y="252475"/>
                </a:moveTo>
                <a:cubicBezTo>
                  <a:pt x="520536" y="252483"/>
                  <a:pt x="509035" y="255477"/>
                  <a:pt x="498891" y="260739"/>
                </a:cubicBezTo>
                <a:cubicBezTo>
                  <a:pt x="498725" y="260841"/>
                  <a:pt x="498570" y="260955"/>
                  <a:pt x="498398" y="261046"/>
                </a:cubicBezTo>
                <a:cubicBezTo>
                  <a:pt x="482425" y="269527"/>
                  <a:pt x="470421" y="283209"/>
                  <a:pt x="464052" y="299335"/>
                </a:cubicBezTo>
                <a:cubicBezTo>
                  <a:pt x="464047" y="299351"/>
                  <a:pt x="464040" y="299365"/>
                  <a:pt x="464034" y="299380"/>
                </a:cubicBezTo>
                <a:cubicBezTo>
                  <a:pt x="463183" y="301540"/>
                  <a:pt x="462438" y="303745"/>
                  <a:pt x="461792" y="305987"/>
                </a:cubicBezTo>
                <a:cubicBezTo>
                  <a:pt x="461722" y="306230"/>
                  <a:pt x="461652" y="306475"/>
                  <a:pt x="461584" y="306720"/>
                </a:cubicBezTo>
                <a:cubicBezTo>
                  <a:pt x="461401" y="307375"/>
                  <a:pt x="461227" y="308032"/>
                  <a:pt x="461064" y="308694"/>
                </a:cubicBezTo>
                <a:cubicBezTo>
                  <a:pt x="460973" y="309064"/>
                  <a:pt x="460892" y="309436"/>
                  <a:pt x="460807" y="309808"/>
                </a:cubicBezTo>
                <a:cubicBezTo>
                  <a:pt x="460590" y="310746"/>
                  <a:pt x="460392" y="311688"/>
                  <a:pt x="460213" y="312636"/>
                </a:cubicBezTo>
                <a:cubicBezTo>
                  <a:pt x="460108" y="313194"/>
                  <a:pt x="460005" y="313752"/>
                  <a:pt x="459912" y="314315"/>
                </a:cubicBezTo>
                <a:cubicBezTo>
                  <a:pt x="459835" y="314784"/>
                  <a:pt x="459760" y="315256"/>
                  <a:pt x="459691" y="315728"/>
                </a:cubicBezTo>
                <a:cubicBezTo>
                  <a:pt x="459563" y="316620"/>
                  <a:pt x="459447" y="317515"/>
                  <a:pt x="459350" y="318418"/>
                </a:cubicBezTo>
                <a:cubicBezTo>
                  <a:pt x="459319" y="318708"/>
                  <a:pt x="459292" y="319002"/>
                  <a:pt x="459264" y="319293"/>
                </a:cubicBezTo>
                <a:cubicBezTo>
                  <a:pt x="459178" y="320206"/>
                  <a:pt x="459108" y="321122"/>
                  <a:pt x="459054" y="322045"/>
                </a:cubicBezTo>
                <a:cubicBezTo>
                  <a:pt x="459036" y="322360"/>
                  <a:pt x="459019" y="322676"/>
                  <a:pt x="459005" y="322993"/>
                </a:cubicBezTo>
                <a:cubicBezTo>
                  <a:pt x="458956" y="324099"/>
                  <a:pt x="458921" y="325213"/>
                  <a:pt x="458921" y="326333"/>
                </a:cubicBezTo>
                <a:lnTo>
                  <a:pt x="458921" y="351846"/>
                </a:lnTo>
                <a:cubicBezTo>
                  <a:pt x="517602" y="347483"/>
                  <a:pt x="539424" y="308321"/>
                  <a:pt x="539649" y="307904"/>
                </a:cubicBezTo>
                <a:cubicBezTo>
                  <a:pt x="541614" y="304263"/>
                  <a:pt x="545516" y="302101"/>
                  <a:pt x="549647" y="302380"/>
                </a:cubicBezTo>
                <a:cubicBezTo>
                  <a:pt x="553772" y="302656"/>
                  <a:pt x="557360" y="305311"/>
                  <a:pt x="558826" y="309178"/>
                </a:cubicBezTo>
                <a:cubicBezTo>
                  <a:pt x="559431" y="310743"/>
                  <a:pt x="573037" y="344930"/>
                  <a:pt x="606645" y="351239"/>
                </a:cubicBezTo>
                <a:lnTo>
                  <a:pt x="606645" y="326439"/>
                </a:lnTo>
                <a:cubicBezTo>
                  <a:pt x="606645" y="285671"/>
                  <a:pt x="573492" y="252503"/>
                  <a:pt x="532728" y="252475"/>
                </a:cubicBezTo>
                <a:close/>
                <a:moveTo>
                  <a:pt x="242231" y="217490"/>
                </a:moveTo>
                <a:cubicBezTo>
                  <a:pt x="265812" y="217490"/>
                  <a:pt x="288543" y="222478"/>
                  <a:pt x="309785" y="232312"/>
                </a:cubicBezTo>
                <a:cubicBezTo>
                  <a:pt x="315081" y="234763"/>
                  <a:pt x="317385" y="241042"/>
                  <a:pt x="314934" y="246336"/>
                </a:cubicBezTo>
                <a:cubicBezTo>
                  <a:pt x="312484" y="251631"/>
                  <a:pt x="306204" y="253936"/>
                  <a:pt x="300911" y="251485"/>
                </a:cubicBezTo>
                <a:cubicBezTo>
                  <a:pt x="282468" y="242947"/>
                  <a:pt x="262725" y="238617"/>
                  <a:pt x="242231" y="238617"/>
                </a:cubicBezTo>
                <a:cubicBezTo>
                  <a:pt x="218732" y="238617"/>
                  <a:pt x="195836" y="244458"/>
                  <a:pt x="175406" y="255592"/>
                </a:cubicBezTo>
                <a:lnTo>
                  <a:pt x="180059" y="262892"/>
                </a:lnTo>
                <a:cubicBezTo>
                  <a:pt x="180060" y="262894"/>
                  <a:pt x="180062" y="262896"/>
                  <a:pt x="180063" y="262898"/>
                </a:cubicBezTo>
                <a:lnTo>
                  <a:pt x="246971" y="367896"/>
                </a:lnTo>
                <a:lnTo>
                  <a:pt x="351111" y="367943"/>
                </a:lnTo>
                <a:cubicBezTo>
                  <a:pt x="351112" y="367943"/>
                  <a:pt x="351114" y="367943"/>
                  <a:pt x="351115" y="367943"/>
                </a:cubicBezTo>
                <a:lnTo>
                  <a:pt x="381687" y="367957"/>
                </a:lnTo>
                <a:cubicBezTo>
                  <a:pt x="378768" y="328263"/>
                  <a:pt x="359346" y="292102"/>
                  <a:pt x="327394" y="267531"/>
                </a:cubicBezTo>
                <a:cubicBezTo>
                  <a:pt x="322771" y="263975"/>
                  <a:pt x="321904" y="257342"/>
                  <a:pt x="325461" y="252718"/>
                </a:cubicBezTo>
                <a:cubicBezTo>
                  <a:pt x="329016" y="248093"/>
                  <a:pt x="335648" y="247225"/>
                  <a:pt x="340276" y="250783"/>
                </a:cubicBezTo>
                <a:cubicBezTo>
                  <a:pt x="380267" y="281535"/>
                  <a:pt x="403201" y="328073"/>
                  <a:pt x="403203" y="378460"/>
                </a:cubicBezTo>
                <a:cubicBezTo>
                  <a:pt x="403203" y="378539"/>
                  <a:pt x="403201" y="378637"/>
                  <a:pt x="403200" y="378727"/>
                </a:cubicBezTo>
                <a:cubicBezTo>
                  <a:pt x="403148" y="381457"/>
                  <a:pt x="402040" y="384064"/>
                  <a:pt x="400105" y="385998"/>
                </a:cubicBezTo>
                <a:cubicBezTo>
                  <a:pt x="398123" y="387978"/>
                  <a:pt x="395436" y="389090"/>
                  <a:pt x="392636" y="389090"/>
                </a:cubicBezTo>
                <a:cubicBezTo>
                  <a:pt x="392635" y="389090"/>
                  <a:pt x="392633" y="389090"/>
                  <a:pt x="392632" y="389090"/>
                </a:cubicBezTo>
                <a:lnTo>
                  <a:pt x="361175" y="389076"/>
                </a:lnTo>
                <a:cubicBezTo>
                  <a:pt x="355780" y="449972"/>
                  <a:pt x="304501" y="497899"/>
                  <a:pt x="242233" y="497899"/>
                </a:cubicBezTo>
                <a:cubicBezTo>
                  <a:pt x="219025" y="497899"/>
                  <a:pt x="196925" y="491379"/>
                  <a:pt x="177702" y="478972"/>
                </a:cubicBezTo>
                <a:lnTo>
                  <a:pt x="170536" y="488353"/>
                </a:lnTo>
                <a:cubicBezTo>
                  <a:pt x="168828" y="490592"/>
                  <a:pt x="166298" y="492054"/>
                  <a:pt x="163508" y="492417"/>
                </a:cubicBezTo>
                <a:cubicBezTo>
                  <a:pt x="163051" y="492476"/>
                  <a:pt x="162595" y="492506"/>
                  <a:pt x="162141" y="492506"/>
                </a:cubicBezTo>
                <a:cubicBezTo>
                  <a:pt x="159811" y="492506"/>
                  <a:pt x="157531" y="491735"/>
                  <a:pt x="155669" y="490291"/>
                </a:cubicBezTo>
                <a:cubicBezTo>
                  <a:pt x="120805" y="463270"/>
                  <a:pt x="100810" y="422508"/>
                  <a:pt x="100810" y="378457"/>
                </a:cubicBezTo>
                <a:cubicBezTo>
                  <a:pt x="100810" y="333836"/>
                  <a:pt x="121573" y="292443"/>
                  <a:pt x="156824" y="265748"/>
                </a:cubicBezTo>
                <a:lnTo>
                  <a:pt x="151736" y="257766"/>
                </a:lnTo>
                <a:cubicBezTo>
                  <a:pt x="148617" y="252870"/>
                  <a:pt x="150032" y="246373"/>
                  <a:pt x="154908" y="243219"/>
                </a:cubicBezTo>
                <a:cubicBezTo>
                  <a:pt x="180928" y="226387"/>
                  <a:pt x="211124" y="217490"/>
                  <a:pt x="242231" y="217490"/>
                </a:cubicBezTo>
                <a:close/>
                <a:moveTo>
                  <a:pt x="21128" y="82194"/>
                </a:moveTo>
                <a:lnTo>
                  <a:pt x="21128" y="650978"/>
                </a:lnTo>
                <a:lnTo>
                  <a:pt x="345594" y="650978"/>
                </a:lnTo>
                <a:cubicBezTo>
                  <a:pt x="345597" y="650784"/>
                  <a:pt x="345612" y="650591"/>
                  <a:pt x="345616" y="650399"/>
                </a:cubicBezTo>
                <a:cubicBezTo>
                  <a:pt x="345660" y="648413"/>
                  <a:pt x="345737" y="646433"/>
                  <a:pt x="345853" y="644461"/>
                </a:cubicBezTo>
                <a:cubicBezTo>
                  <a:pt x="345898" y="643666"/>
                  <a:pt x="345960" y="642872"/>
                  <a:pt x="346016" y="642078"/>
                </a:cubicBezTo>
                <a:cubicBezTo>
                  <a:pt x="346097" y="640964"/>
                  <a:pt x="346190" y="639850"/>
                  <a:pt x="346294" y="638741"/>
                </a:cubicBezTo>
                <a:cubicBezTo>
                  <a:pt x="346524" y="636221"/>
                  <a:pt x="346809" y="633711"/>
                  <a:pt x="347151" y="631212"/>
                </a:cubicBezTo>
                <a:lnTo>
                  <a:pt x="55862" y="631212"/>
                </a:lnTo>
                <a:cubicBezTo>
                  <a:pt x="50027" y="631212"/>
                  <a:pt x="45298" y="626483"/>
                  <a:pt x="45298" y="620648"/>
                </a:cubicBezTo>
                <a:lnTo>
                  <a:pt x="45298" y="446726"/>
                </a:lnTo>
                <a:cubicBezTo>
                  <a:pt x="45298" y="440891"/>
                  <a:pt x="50027" y="436162"/>
                  <a:pt x="55862" y="436162"/>
                </a:cubicBezTo>
                <a:cubicBezTo>
                  <a:pt x="61698" y="436162"/>
                  <a:pt x="66426" y="440891"/>
                  <a:pt x="66426" y="446726"/>
                </a:cubicBezTo>
                <a:lnTo>
                  <a:pt x="66426" y="610084"/>
                </a:lnTo>
                <a:lnTo>
                  <a:pt x="351454" y="610084"/>
                </a:lnTo>
                <a:cubicBezTo>
                  <a:pt x="354408" y="599217"/>
                  <a:pt x="358465" y="588622"/>
                  <a:pt x="363590" y="578392"/>
                </a:cubicBezTo>
                <a:cubicBezTo>
                  <a:pt x="364059" y="577448"/>
                  <a:pt x="364538" y="576511"/>
                  <a:pt x="365024" y="575576"/>
                </a:cubicBezTo>
                <a:cubicBezTo>
                  <a:pt x="365371" y="574913"/>
                  <a:pt x="365708" y="574243"/>
                  <a:pt x="366063" y="573582"/>
                </a:cubicBezTo>
                <a:cubicBezTo>
                  <a:pt x="375782" y="555440"/>
                  <a:pt x="388696" y="538855"/>
                  <a:pt x="404260" y="524538"/>
                </a:cubicBezTo>
                <a:cubicBezTo>
                  <a:pt x="404278" y="524520"/>
                  <a:pt x="404298" y="524503"/>
                  <a:pt x="404316" y="524484"/>
                </a:cubicBezTo>
                <a:cubicBezTo>
                  <a:pt x="404474" y="524341"/>
                  <a:pt x="404634" y="524199"/>
                  <a:pt x="404792" y="524056"/>
                </a:cubicBezTo>
                <a:cubicBezTo>
                  <a:pt x="414781" y="514866"/>
                  <a:pt x="425780" y="506680"/>
                  <a:pt x="437582" y="499684"/>
                </a:cubicBezTo>
                <a:lnTo>
                  <a:pt x="437582" y="362809"/>
                </a:lnTo>
                <a:lnTo>
                  <a:pt x="437582" y="326438"/>
                </a:lnTo>
                <a:lnTo>
                  <a:pt x="437582" y="212879"/>
                </a:lnTo>
                <a:cubicBezTo>
                  <a:pt x="437582" y="207045"/>
                  <a:pt x="442310" y="202315"/>
                  <a:pt x="448146" y="202315"/>
                </a:cubicBezTo>
                <a:cubicBezTo>
                  <a:pt x="453982" y="202315"/>
                  <a:pt x="458710" y="207045"/>
                  <a:pt x="458710" y="212878"/>
                </a:cubicBezTo>
                <a:lnTo>
                  <a:pt x="458710" y="266765"/>
                </a:lnTo>
                <a:cubicBezTo>
                  <a:pt x="465492" y="258376"/>
                  <a:pt x="473664" y="251154"/>
                  <a:pt x="482882" y="245466"/>
                </a:cubicBezTo>
                <a:lnTo>
                  <a:pt x="482882" y="82194"/>
                </a:lnTo>
                <a:lnTo>
                  <a:pt x="403200" y="82194"/>
                </a:lnTo>
                <a:lnTo>
                  <a:pt x="403200" y="98235"/>
                </a:lnTo>
                <a:lnTo>
                  <a:pt x="448146" y="98235"/>
                </a:lnTo>
                <a:cubicBezTo>
                  <a:pt x="453982" y="98235"/>
                  <a:pt x="458710" y="102964"/>
                  <a:pt x="458710" y="108799"/>
                </a:cubicBezTo>
                <a:lnTo>
                  <a:pt x="458710" y="177664"/>
                </a:lnTo>
                <a:cubicBezTo>
                  <a:pt x="458710" y="183499"/>
                  <a:pt x="453982" y="188229"/>
                  <a:pt x="448146" y="188229"/>
                </a:cubicBezTo>
                <a:cubicBezTo>
                  <a:pt x="442310" y="188229"/>
                  <a:pt x="437582" y="183499"/>
                  <a:pt x="437582" y="177664"/>
                </a:cubicBezTo>
                <a:lnTo>
                  <a:pt x="437582" y="119363"/>
                </a:lnTo>
                <a:lnTo>
                  <a:pt x="403200" y="119363"/>
                </a:lnTo>
                <a:lnTo>
                  <a:pt x="403200" y="129194"/>
                </a:lnTo>
                <a:cubicBezTo>
                  <a:pt x="403200" y="135028"/>
                  <a:pt x="398472" y="139757"/>
                  <a:pt x="392636" y="139757"/>
                </a:cubicBezTo>
                <a:lnTo>
                  <a:pt x="111374" y="139757"/>
                </a:lnTo>
                <a:cubicBezTo>
                  <a:pt x="105539" y="139757"/>
                  <a:pt x="100810" y="135028"/>
                  <a:pt x="100810" y="129194"/>
                </a:cubicBezTo>
                <a:lnTo>
                  <a:pt x="100810" y="119363"/>
                </a:lnTo>
                <a:lnTo>
                  <a:pt x="66426" y="119363"/>
                </a:lnTo>
                <a:lnTo>
                  <a:pt x="66426" y="411515"/>
                </a:lnTo>
                <a:cubicBezTo>
                  <a:pt x="66426" y="417349"/>
                  <a:pt x="61698" y="422079"/>
                  <a:pt x="55862" y="422079"/>
                </a:cubicBezTo>
                <a:cubicBezTo>
                  <a:pt x="50027" y="422079"/>
                  <a:pt x="45298" y="417349"/>
                  <a:pt x="45298" y="411515"/>
                </a:cubicBezTo>
                <a:lnTo>
                  <a:pt x="45298" y="108800"/>
                </a:lnTo>
                <a:cubicBezTo>
                  <a:pt x="45298" y="102966"/>
                  <a:pt x="50027" y="98236"/>
                  <a:pt x="55862" y="98236"/>
                </a:cubicBezTo>
                <a:lnTo>
                  <a:pt x="100810" y="98236"/>
                </a:lnTo>
                <a:lnTo>
                  <a:pt x="100810" y="82194"/>
                </a:lnTo>
                <a:close/>
                <a:moveTo>
                  <a:pt x="252005" y="21128"/>
                </a:moveTo>
                <a:cubicBezTo>
                  <a:pt x="234440" y="21128"/>
                  <a:pt x="219256" y="33027"/>
                  <a:pt x="215077" y="50064"/>
                </a:cubicBezTo>
                <a:cubicBezTo>
                  <a:pt x="213918" y="54789"/>
                  <a:pt x="209683" y="58112"/>
                  <a:pt x="204817" y="58112"/>
                </a:cubicBezTo>
                <a:lnTo>
                  <a:pt x="121937" y="58112"/>
                </a:lnTo>
                <a:lnTo>
                  <a:pt x="121937" y="118631"/>
                </a:lnTo>
                <a:lnTo>
                  <a:pt x="382072" y="118631"/>
                </a:lnTo>
                <a:lnTo>
                  <a:pt x="382072" y="58112"/>
                </a:lnTo>
                <a:lnTo>
                  <a:pt x="299192" y="58112"/>
                </a:lnTo>
                <a:cubicBezTo>
                  <a:pt x="294326" y="58112"/>
                  <a:pt x="290089" y="54789"/>
                  <a:pt x="288932" y="50064"/>
                </a:cubicBezTo>
                <a:cubicBezTo>
                  <a:pt x="284753" y="33027"/>
                  <a:pt x="269569" y="21128"/>
                  <a:pt x="252005" y="21128"/>
                </a:cubicBezTo>
                <a:close/>
                <a:moveTo>
                  <a:pt x="252005" y="0"/>
                </a:moveTo>
                <a:cubicBezTo>
                  <a:pt x="276468" y="0"/>
                  <a:pt x="297967" y="14846"/>
                  <a:pt x="306864" y="36984"/>
                </a:cubicBezTo>
                <a:lnTo>
                  <a:pt x="392636" y="36984"/>
                </a:lnTo>
                <a:cubicBezTo>
                  <a:pt x="398472" y="36984"/>
                  <a:pt x="403200" y="41714"/>
                  <a:pt x="403200" y="47548"/>
                </a:cubicBezTo>
                <a:lnTo>
                  <a:pt x="403200" y="61066"/>
                </a:lnTo>
                <a:lnTo>
                  <a:pt x="493446" y="61066"/>
                </a:lnTo>
                <a:cubicBezTo>
                  <a:pt x="499280" y="61066"/>
                  <a:pt x="504009" y="65796"/>
                  <a:pt x="504009" y="71630"/>
                </a:cubicBezTo>
                <a:lnTo>
                  <a:pt x="504009" y="235766"/>
                </a:lnTo>
                <a:cubicBezTo>
                  <a:pt x="513060" y="232899"/>
                  <a:pt x="522689" y="231342"/>
                  <a:pt x="532676" y="231342"/>
                </a:cubicBezTo>
                <a:cubicBezTo>
                  <a:pt x="532694" y="231342"/>
                  <a:pt x="532711" y="231343"/>
                  <a:pt x="532729" y="231343"/>
                </a:cubicBezTo>
                <a:cubicBezTo>
                  <a:pt x="532748" y="231343"/>
                  <a:pt x="532764" y="231342"/>
                  <a:pt x="532783" y="231342"/>
                </a:cubicBezTo>
                <a:cubicBezTo>
                  <a:pt x="585159" y="231342"/>
                  <a:pt x="627771" y="273954"/>
                  <a:pt x="627771" y="326331"/>
                </a:cubicBezTo>
                <a:lnTo>
                  <a:pt x="627771" y="326437"/>
                </a:lnTo>
                <a:lnTo>
                  <a:pt x="627771" y="362797"/>
                </a:lnTo>
                <a:lnTo>
                  <a:pt x="627771" y="398981"/>
                </a:lnTo>
                <a:cubicBezTo>
                  <a:pt x="627771" y="433216"/>
                  <a:pt x="609563" y="463270"/>
                  <a:pt x="582326" y="479989"/>
                </a:cubicBezTo>
                <a:cubicBezTo>
                  <a:pt x="660674" y="502370"/>
                  <a:pt x="720001" y="573414"/>
                  <a:pt x="720000" y="654072"/>
                </a:cubicBezTo>
                <a:lnTo>
                  <a:pt x="720000" y="709370"/>
                </a:lnTo>
                <a:cubicBezTo>
                  <a:pt x="720000" y="715204"/>
                  <a:pt x="715272" y="719934"/>
                  <a:pt x="709436" y="719934"/>
                </a:cubicBezTo>
                <a:lnTo>
                  <a:pt x="470134" y="719934"/>
                </a:lnTo>
                <a:cubicBezTo>
                  <a:pt x="464298" y="719934"/>
                  <a:pt x="459571" y="715204"/>
                  <a:pt x="459571" y="709370"/>
                </a:cubicBezTo>
                <a:cubicBezTo>
                  <a:pt x="459571" y="703535"/>
                  <a:pt x="464298" y="698806"/>
                  <a:pt x="470134" y="698806"/>
                </a:cubicBezTo>
                <a:lnTo>
                  <a:pt x="698876" y="698806"/>
                </a:lnTo>
                <a:lnTo>
                  <a:pt x="698876" y="654072"/>
                </a:lnTo>
                <a:cubicBezTo>
                  <a:pt x="698876" y="612388"/>
                  <a:pt x="681090" y="572532"/>
                  <a:pt x="648791" y="541846"/>
                </a:cubicBezTo>
                <a:cubicBezTo>
                  <a:pt x="629471" y="523489"/>
                  <a:pt x="606076" y="509816"/>
                  <a:pt x="581117" y="501845"/>
                </a:cubicBezTo>
                <a:lnTo>
                  <a:pt x="564226" y="534663"/>
                </a:lnTo>
                <a:lnTo>
                  <a:pt x="586873" y="632964"/>
                </a:lnTo>
                <a:cubicBezTo>
                  <a:pt x="587728" y="636675"/>
                  <a:pt x="586518" y="640558"/>
                  <a:pt x="583710" y="643128"/>
                </a:cubicBezTo>
                <a:lnTo>
                  <a:pt x="539918" y="683209"/>
                </a:lnTo>
                <a:cubicBezTo>
                  <a:pt x="537901" y="685056"/>
                  <a:pt x="535345" y="685980"/>
                  <a:pt x="532787" y="685980"/>
                </a:cubicBezTo>
                <a:cubicBezTo>
                  <a:pt x="530229" y="685980"/>
                  <a:pt x="527672" y="685057"/>
                  <a:pt x="525654" y="683209"/>
                </a:cubicBezTo>
                <a:lnTo>
                  <a:pt x="481862" y="643128"/>
                </a:lnTo>
                <a:cubicBezTo>
                  <a:pt x="479053" y="640558"/>
                  <a:pt x="477845" y="636674"/>
                  <a:pt x="478700" y="632964"/>
                </a:cubicBezTo>
                <a:lnTo>
                  <a:pt x="501346" y="534664"/>
                </a:lnTo>
                <a:lnTo>
                  <a:pt x="484454" y="501845"/>
                </a:lnTo>
                <a:cubicBezTo>
                  <a:pt x="473512" y="505341"/>
                  <a:pt x="462867" y="509927"/>
                  <a:pt x="452736" y="515529"/>
                </a:cubicBezTo>
                <a:cubicBezTo>
                  <a:pt x="452618" y="515594"/>
                  <a:pt x="452501" y="515660"/>
                  <a:pt x="452383" y="515726"/>
                </a:cubicBezTo>
                <a:cubicBezTo>
                  <a:pt x="450521" y="516763"/>
                  <a:pt x="448682" y="517839"/>
                  <a:pt x="446857" y="518941"/>
                </a:cubicBezTo>
                <a:cubicBezTo>
                  <a:pt x="446232" y="519319"/>
                  <a:pt x="445608" y="519698"/>
                  <a:pt x="444988" y="520083"/>
                </a:cubicBezTo>
                <a:cubicBezTo>
                  <a:pt x="444164" y="520595"/>
                  <a:pt x="443342" y="521109"/>
                  <a:pt x="442527" y="521635"/>
                </a:cubicBezTo>
                <a:cubicBezTo>
                  <a:pt x="441175" y="522507"/>
                  <a:pt x="439834" y="523396"/>
                  <a:pt x="438506" y="524304"/>
                </a:cubicBezTo>
                <a:cubicBezTo>
                  <a:pt x="437976" y="524666"/>
                  <a:pt x="437453" y="525037"/>
                  <a:pt x="436927" y="525404"/>
                </a:cubicBezTo>
                <a:cubicBezTo>
                  <a:pt x="435514" y="526394"/>
                  <a:pt x="434112" y="527395"/>
                  <a:pt x="432729" y="528426"/>
                </a:cubicBezTo>
                <a:cubicBezTo>
                  <a:pt x="432589" y="528530"/>
                  <a:pt x="432447" y="528630"/>
                  <a:pt x="432308" y="528734"/>
                </a:cubicBezTo>
                <a:cubicBezTo>
                  <a:pt x="430683" y="529952"/>
                  <a:pt x="429084" y="531205"/>
                  <a:pt x="427502" y="532479"/>
                </a:cubicBezTo>
                <a:cubicBezTo>
                  <a:pt x="427269" y="532669"/>
                  <a:pt x="427033" y="532856"/>
                  <a:pt x="426801" y="533044"/>
                </a:cubicBezTo>
                <a:cubicBezTo>
                  <a:pt x="425212" y="534339"/>
                  <a:pt x="423641" y="535660"/>
                  <a:pt x="422097" y="537010"/>
                </a:cubicBezTo>
                <a:cubicBezTo>
                  <a:pt x="421959" y="537129"/>
                  <a:pt x="421824" y="537252"/>
                  <a:pt x="421688" y="537371"/>
                </a:cubicBezTo>
                <a:cubicBezTo>
                  <a:pt x="418497" y="540177"/>
                  <a:pt x="415410" y="543099"/>
                  <a:pt x="412437" y="546128"/>
                </a:cubicBezTo>
                <a:cubicBezTo>
                  <a:pt x="412284" y="546284"/>
                  <a:pt x="412132" y="546439"/>
                  <a:pt x="411980" y="546594"/>
                </a:cubicBezTo>
                <a:cubicBezTo>
                  <a:pt x="408923" y="549732"/>
                  <a:pt x="405981" y="552984"/>
                  <a:pt x="403177" y="556347"/>
                </a:cubicBezTo>
                <a:cubicBezTo>
                  <a:pt x="395836" y="565152"/>
                  <a:pt x="389570" y="574449"/>
                  <a:pt x="384397" y="584124"/>
                </a:cubicBezTo>
                <a:cubicBezTo>
                  <a:pt x="384187" y="584517"/>
                  <a:pt x="383982" y="584912"/>
                  <a:pt x="383777" y="585306"/>
                </a:cubicBezTo>
                <a:cubicBezTo>
                  <a:pt x="383148" y="586503"/>
                  <a:pt x="382552" y="587712"/>
                  <a:pt x="381957" y="588922"/>
                </a:cubicBezTo>
                <a:cubicBezTo>
                  <a:pt x="381147" y="590581"/>
                  <a:pt x="380361" y="592252"/>
                  <a:pt x="379613" y="593938"/>
                </a:cubicBezTo>
                <a:cubicBezTo>
                  <a:pt x="379523" y="594142"/>
                  <a:pt x="379430" y="594343"/>
                  <a:pt x="379340" y="594545"/>
                </a:cubicBezTo>
                <a:cubicBezTo>
                  <a:pt x="375335" y="603670"/>
                  <a:pt x="372220" y="613161"/>
                  <a:pt x="370080" y="622914"/>
                </a:cubicBezTo>
                <a:cubicBezTo>
                  <a:pt x="370056" y="623020"/>
                  <a:pt x="370022" y="623124"/>
                  <a:pt x="369995" y="623231"/>
                </a:cubicBezTo>
                <a:cubicBezTo>
                  <a:pt x="369710" y="624559"/>
                  <a:pt x="369429" y="625886"/>
                  <a:pt x="369180" y="627219"/>
                </a:cubicBezTo>
                <a:cubicBezTo>
                  <a:pt x="369053" y="627894"/>
                  <a:pt x="368942" y="628574"/>
                  <a:pt x="368825" y="629253"/>
                </a:cubicBezTo>
                <a:cubicBezTo>
                  <a:pt x="368596" y="630586"/>
                  <a:pt x="368384" y="631921"/>
                  <a:pt x="368191" y="633261"/>
                </a:cubicBezTo>
                <a:cubicBezTo>
                  <a:pt x="368111" y="633823"/>
                  <a:pt x="368025" y="634383"/>
                  <a:pt x="367951" y="634945"/>
                </a:cubicBezTo>
                <a:cubicBezTo>
                  <a:pt x="367728" y="636630"/>
                  <a:pt x="367543" y="638322"/>
                  <a:pt x="367380" y="640016"/>
                </a:cubicBezTo>
                <a:cubicBezTo>
                  <a:pt x="367330" y="640530"/>
                  <a:pt x="367280" y="641041"/>
                  <a:pt x="367236" y="641556"/>
                </a:cubicBezTo>
                <a:cubicBezTo>
                  <a:pt x="367081" y="643370"/>
                  <a:pt x="366956" y="645189"/>
                  <a:pt x="366869" y="647012"/>
                </a:cubicBezTo>
                <a:cubicBezTo>
                  <a:pt x="366851" y="647398"/>
                  <a:pt x="366838" y="647786"/>
                  <a:pt x="366823" y="648173"/>
                </a:cubicBezTo>
                <a:cubicBezTo>
                  <a:pt x="366744" y="650133"/>
                  <a:pt x="366691" y="652099"/>
                  <a:pt x="366691" y="654069"/>
                </a:cubicBezTo>
                <a:lnTo>
                  <a:pt x="366691" y="661540"/>
                </a:lnTo>
                <a:lnTo>
                  <a:pt x="366691" y="698805"/>
                </a:lnTo>
                <a:lnTo>
                  <a:pt x="434922" y="698805"/>
                </a:lnTo>
                <a:cubicBezTo>
                  <a:pt x="440758" y="698805"/>
                  <a:pt x="445486" y="703534"/>
                  <a:pt x="445486" y="709368"/>
                </a:cubicBezTo>
                <a:cubicBezTo>
                  <a:pt x="445486" y="715203"/>
                  <a:pt x="440758" y="719932"/>
                  <a:pt x="434922" y="719932"/>
                </a:cubicBezTo>
                <a:lnTo>
                  <a:pt x="356127" y="719932"/>
                </a:lnTo>
                <a:cubicBezTo>
                  <a:pt x="350291" y="719932"/>
                  <a:pt x="345563" y="715203"/>
                  <a:pt x="345563" y="709368"/>
                </a:cubicBezTo>
                <a:lnTo>
                  <a:pt x="345563" y="672104"/>
                </a:lnTo>
                <a:lnTo>
                  <a:pt x="10564" y="672104"/>
                </a:lnTo>
                <a:cubicBezTo>
                  <a:pt x="4728" y="672104"/>
                  <a:pt x="0" y="667375"/>
                  <a:pt x="0" y="661540"/>
                </a:cubicBezTo>
                <a:lnTo>
                  <a:pt x="0" y="71630"/>
                </a:lnTo>
                <a:cubicBezTo>
                  <a:pt x="0" y="65797"/>
                  <a:pt x="4728" y="61066"/>
                  <a:pt x="10564" y="61066"/>
                </a:cubicBezTo>
                <a:lnTo>
                  <a:pt x="100810" y="61066"/>
                </a:lnTo>
                <a:lnTo>
                  <a:pt x="100810" y="47548"/>
                </a:lnTo>
                <a:cubicBezTo>
                  <a:pt x="100810" y="41714"/>
                  <a:pt x="105539" y="36984"/>
                  <a:pt x="111374" y="36984"/>
                </a:cubicBezTo>
                <a:lnTo>
                  <a:pt x="197145" y="36984"/>
                </a:lnTo>
                <a:cubicBezTo>
                  <a:pt x="206042" y="14844"/>
                  <a:pt x="227542" y="0"/>
                  <a:pt x="252005"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5" name="Заголовок 1">
            <a:extLst>
              <a:ext uri="{FF2B5EF4-FFF2-40B4-BE49-F238E27FC236}">
                <a16:creationId xmlns:a16="http://schemas.microsoft.com/office/drawing/2014/main" id="{A94575EE-107B-4D0C-B06B-18872C2FD7AB}"/>
              </a:ext>
            </a:extLst>
          </p:cNvPr>
          <p:cNvSpPr txBox="1">
            <a:spLocks/>
          </p:cNvSpPr>
          <p:nvPr/>
        </p:nvSpPr>
        <p:spPr>
          <a:xfrm>
            <a:off x="1539081" y="1370909"/>
            <a:ext cx="9113838" cy="648000"/>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5400" b="0" i="0" kern="1200">
                <a:solidFill>
                  <a:schemeClr val="tx2"/>
                </a:solidFill>
                <a:latin typeface="Roboto Thin" panose="02000000000000000000" pitchFamily="2" charset="0"/>
                <a:ea typeface="Roboto Thin" panose="02000000000000000000" pitchFamily="2" charset="0"/>
                <a:cs typeface="Roboto Thin" panose="02000000000000000000" pitchFamily="2" charset="0"/>
              </a:defRPr>
            </a:lvl1pPr>
          </a:lstStyle>
          <a:p>
            <a:pPr algn="ctr"/>
            <a:r>
              <a:rPr lang="ru-RU" sz="3600" dirty="0"/>
              <a:t>еще про КТРУ</a:t>
            </a:r>
          </a:p>
        </p:txBody>
      </p:sp>
    </p:spTree>
    <p:extLst>
      <p:ext uri="{BB962C8B-B14F-4D97-AF65-F5344CB8AC3E}">
        <p14:creationId xmlns:p14="http://schemas.microsoft.com/office/powerpoint/2010/main" val="437044072"/>
      </p:ext>
    </p:extLst>
  </p:cSld>
  <p:clrMapOvr>
    <a:masterClrMapping/>
  </p:clrMapOvr>
  <p:transition spd="slow">
    <p:fade thruBlk="1"/>
  </p:transition>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Заголовок 1"/>
          <p:cNvSpPr>
            <a:spLocks noGrp="1"/>
          </p:cNvSpPr>
          <p:nvPr>
            <p:ph type="title"/>
          </p:nvPr>
        </p:nvSpPr>
        <p:spPr/>
        <p:txBody>
          <a:bodyPr>
            <a:normAutofit/>
          </a:bodyPr>
          <a:lstStyle/>
          <a:p>
            <a:r>
              <a:rPr lang="ru-RU" altLang="ru-RU" sz="2933" dirty="0"/>
              <a:t>Запрет на допуск иностранного ПО</a:t>
            </a:r>
            <a:br>
              <a:rPr lang="ru-RU" altLang="ru-RU" dirty="0"/>
            </a:br>
            <a:br>
              <a:rPr lang="ru-RU" altLang="ru-RU" sz="1463" dirty="0"/>
            </a:br>
            <a:endParaRPr lang="ru-RU" altLang="ru-RU" dirty="0"/>
          </a:p>
        </p:txBody>
      </p:sp>
      <p:sp>
        <p:nvSpPr>
          <p:cNvPr id="46083" name="Текст 2"/>
          <p:cNvSpPr>
            <a:spLocks noGrp="1"/>
          </p:cNvSpPr>
          <p:nvPr>
            <p:ph sz="quarter" idx="4294967295"/>
          </p:nvPr>
        </p:nvSpPr>
        <p:spPr>
          <a:xfrm>
            <a:off x="976313" y="1795463"/>
            <a:ext cx="11215687" cy="4395787"/>
          </a:xfrm>
        </p:spPr>
        <p:txBody>
          <a:bodyPr>
            <a:normAutofit fontScale="70000" lnSpcReduction="20000"/>
          </a:bodyPr>
          <a:lstStyle/>
          <a:p>
            <a:pPr>
              <a:defRPr/>
            </a:pPr>
            <a:r>
              <a:rPr lang="ru-RU" altLang="ru-RU" b="1" dirty="0">
                <a:latin typeface="Roboto Light" panose="020B0604020202020204" charset="0"/>
                <a:ea typeface="Roboto Light" panose="020B0604020202020204" charset="0"/>
                <a:cs typeface="Roboto Light" panose="020B0604020202020204" charset="0"/>
              </a:rPr>
              <a:t>Запрет на государственные и муниципальные закупки иностранного программного обеспечения</a:t>
            </a:r>
            <a:r>
              <a:rPr lang="ru-RU" altLang="ru-RU" dirty="0">
                <a:latin typeface="Roboto Light" panose="020B0604020202020204" charset="0"/>
                <a:ea typeface="Roboto Light" panose="020B0604020202020204" charset="0"/>
                <a:cs typeface="Roboto Light" panose="020B0604020202020204" charset="0"/>
              </a:rPr>
              <a:t>.</a:t>
            </a:r>
          </a:p>
          <a:p>
            <a:pPr>
              <a:defRPr/>
            </a:pPr>
            <a:r>
              <a:rPr lang="ru-RU" altLang="ru-RU" dirty="0">
                <a:latin typeface="Roboto Light" panose="020B0604020202020204" charset="0"/>
                <a:ea typeface="Roboto Light" panose="020B0604020202020204" charset="0"/>
                <a:cs typeface="Roboto Light" panose="020B0604020202020204" charset="0"/>
              </a:rPr>
              <a:t>Реестр российских программ и баз данных. Российским признается программное обеспечение, сведения о котором внесены в данный реестр.</a:t>
            </a:r>
          </a:p>
          <a:p>
            <a:pPr>
              <a:defRPr/>
            </a:pPr>
            <a:r>
              <a:rPr lang="ru-RU" altLang="ru-RU" dirty="0">
                <a:latin typeface="Roboto Light" panose="020B0604020202020204" charset="0"/>
                <a:ea typeface="Roboto Light" panose="020B0604020202020204" charset="0"/>
                <a:cs typeface="Roboto Light" panose="020B0604020202020204" charset="0"/>
              </a:rPr>
              <a:t>Реестр ЕАЭС (без российского)</a:t>
            </a:r>
          </a:p>
          <a:p>
            <a:pPr>
              <a:defRPr/>
            </a:pPr>
            <a:endParaRPr lang="ru-RU" altLang="ru-RU" dirty="0">
              <a:latin typeface="Roboto Light" panose="020B0604020202020204" charset="0"/>
              <a:ea typeface="Roboto Light" panose="020B0604020202020204" charset="0"/>
              <a:cs typeface="Roboto Light" panose="020B0604020202020204" charset="0"/>
            </a:endParaRPr>
          </a:p>
          <a:p>
            <a:pPr>
              <a:defRPr/>
            </a:pPr>
            <a:r>
              <a:rPr lang="ru-RU" altLang="ru-RU" dirty="0">
                <a:latin typeface="Roboto Light" panose="020B0604020202020204" charset="0"/>
                <a:ea typeface="Roboto Light" panose="020B0604020202020204" charset="0"/>
                <a:cs typeface="Roboto Light" panose="020B0604020202020204" charset="0"/>
              </a:rPr>
              <a:t>Установлены</a:t>
            </a:r>
            <a:r>
              <a:rPr lang="en-US" altLang="ru-RU" dirty="0">
                <a:latin typeface="Roboto Light" panose="020B0604020202020204" charset="0"/>
                <a:ea typeface="Roboto Light" panose="020B0604020202020204" charset="0"/>
                <a:cs typeface="Roboto Light" panose="020B0604020202020204" charset="0"/>
              </a:rPr>
              <a:t>:</a:t>
            </a:r>
          </a:p>
          <a:p>
            <a:pPr lvl="1">
              <a:defRPr/>
            </a:pPr>
            <a:r>
              <a:rPr lang="ru-RU" altLang="ru-RU" dirty="0">
                <a:latin typeface="Roboto Light" panose="020B0604020202020204" charset="0"/>
                <a:ea typeface="Roboto Light" panose="020B0604020202020204" charset="0"/>
                <a:cs typeface="Roboto Light" panose="020B0604020202020204" charset="0"/>
              </a:rPr>
              <a:t>правила формирования и ведения единого реестра российских программ для ЭВМ</a:t>
            </a:r>
            <a:r>
              <a:rPr lang="en-US" altLang="ru-RU" dirty="0">
                <a:latin typeface="Roboto Light" panose="020B0604020202020204" charset="0"/>
                <a:ea typeface="Roboto Light" panose="020B0604020202020204" charset="0"/>
                <a:cs typeface="Roboto Light" panose="020B0604020202020204" charset="0"/>
              </a:rPr>
              <a:t>;</a:t>
            </a:r>
          </a:p>
          <a:p>
            <a:pPr lvl="1">
              <a:defRPr/>
            </a:pPr>
            <a:r>
              <a:rPr lang="ru-RU" altLang="ru-RU" dirty="0">
                <a:latin typeface="Roboto Light" panose="020B0604020202020204" charset="0"/>
                <a:ea typeface="Roboto Light" panose="020B0604020202020204" charset="0"/>
                <a:cs typeface="Roboto Light" panose="020B0604020202020204" charset="0"/>
              </a:rPr>
              <a:t>порядок подготовки обоснования невозможности соблюдения запрета на допуск иностранного ПО. </a:t>
            </a:r>
          </a:p>
          <a:p>
            <a:pPr>
              <a:defRPr/>
            </a:pPr>
            <a:endParaRPr lang="ru-RU" altLang="ru-RU" dirty="0">
              <a:latin typeface="Roboto Light" panose="020B0604020202020204" charset="0"/>
              <a:ea typeface="Roboto Light" panose="020B0604020202020204" charset="0"/>
              <a:cs typeface="Roboto Light" panose="020B0604020202020204" charset="0"/>
            </a:endParaRPr>
          </a:p>
          <a:p>
            <a:pPr>
              <a:defRPr/>
            </a:pPr>
            <a:r>
              <a:rPr lang="ru-RU" altLang="ru-RU" dirty="0">
                <a:latin typeface="Roboto Light" panose="020B0604020202020204" charset="0"/>
                <a:ea typeface="Roboto Light" panose="020B0604020202020204" charset="0"/>
                <a:cs typeface="Roboto Light" panose="020B0604020202020204" charset="0"/>
              </a:rPr>
              <a:t>Заказчики обязаны закупать российское + программное обеспечение, </a:t>
            </a:r>
            <a:r>
              <a:rPr lang="ru-RU" altLang="ru-RU" b="1" dirty="0">
                <a:latin typeface="Roboto Light" panose="020B0604020202020204" charset="0"/>
                <a:ea typeface="Roboto Light" panose="020B0604020202020204" charset="0"/>
                <a:cs typeface="Roboto Light" panose="020B0604020202020204" charset="0"/>
              </a:rPr>
              <a:t>кроме случаев</a:t>
            </a:r>
            <a:r>
              <a:rPr lang="ru-RU" altLang="ru-RU" dirty="0">
                <a:latin typeface="Roboto Light" panose="020B0604020202020204" charset="0"/>
                <a:ea typeface="Roboto Light" panose="020B0604020202020204" charset="0"/>
                <a:cs typeface="Roboto Light" panose="020B0604020202020204" charset="0"/>
              </a:rPr>
              <a:t>, когда ПО с необходимыми функциональными, техническими или эксплуатационными характеристиками в России отсутствует (необходимо обосновать в порядке, предусмотренном 44-ФЗ).</a:t>
            </a:r>
          </a:p>
        </p:txBody>
      </p:sp>
    </p:spTree>
    <p:extLst>
      <p:ext uri="{BB962C8B-B14F-4D97-AF65-F5344CB8AC3E}">
        <p14:creationId xmlns:p14="http://schemas.microsoft.com/office/powerpoint/2010/main" val="38056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0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0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08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08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08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08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Заголовок 1"/>
          <p:cNvSpPr>
            <a:spLocks noGrp="1"/>
          </p:cNvSpPr>
          <p:nvPr>
            <p:ph type="title"/>
          </p:nvPr>
        </p:nvSpPr>
        <p:spPr/>
        <p:txBody>
          <a:bodyPr>
            <a:normAutofit/>
          </a:bodyPr>
          <a:lstStyle/>
          <a:p>
            <a:r>
              <a:rPr lang="ru-RU" altLang="ru-RU" sz="2667" dirty="0"/>
              <a:t>Некоторые варианты закупки иностранного ПО</a:t>
            </a:r>
          </a:p>
        </p:txBody>
      </p:sp>
      <p:sp>
        <p:nvSpPr>
          <p:cNvPr id="50179" name="Текст 2"/>
          <p:cNvSpPr>
            <a:spLocks noGrp="1"/>
          </p:cNvSpPr>
          <p:nvPr>
            <p:ph sz="quarter" idx="4294967295"/>
          </p:nvPr>
        </p:nvSpPr>
        <p:spPr>
          <a:xfrm>
            <a:off x="976313" y="1795463"/>
            <a:ext cx="11215687" cy="4395787"/>
          </a:xfrm>
        </p:spPr>
        <p:txBody>
          <a:bodyPr>
            <a:normAutofit fontScale="55000" lnSpcReduction="20000"/>
          </a:bodyPr>
          <a:lstStyle/>
          <a:p>
            <a:pPr>
              <a:defRPr/>
            </a:pPr>
            <a:endParaRPr lang="ru-RU" altLang="ru-RU" dirty="0"/>
          </a:p>
          <a:p>
            <a:pPr>
              <a:defRPr/>
            </a:pPr>
            <a:r>
              <a:rPr lang="ru-RU" altLang="ru-RU" dirty="0"/>
              <a:t>Несоответствие отечественного ПО требованиям заказчика</a:t>
            </a:r>
          </a:p>
          <a:p>
            <a:pPr>
              <a:defRPr/>
            </a:pPr>
            <a:endParaRPr lang="ru-RU" altLang="ru-RU" dirty="0"/>
          </a:p>
          <a:p>
            <a:pPr>
              <a:defRPr/>
            </a:pPr>
            <a:r>
              <a:rPr lang="ru-RU" altLang="ru-RU" dirty="0"/>
              <a:t>Продление, расширение лицензий на используемое ПО</a:t>
            </a:r>
          </a:p>
          <a:p>
            <a:pPr>
              <a:defRPr/>
            </a:pPr>
            <a:endParaRPr lang="ru-RU" altLang="ru-RU" dirty="0"/>
          </a:p>
          <a:p>
            <a:pPr>
              <a:defRPr/>
            </a:pPr>
            <a:r>
              <a:rPr lang="ru-RU" altLang="ru-RU" dirty="0"/>
              <a:t>Закупка компьютеров с предустановленным ПО (без «или эквивалент» - в связи с необходимостью обеспечения совместимости ПО с используемым заказчиком)</a:t>
            </a:r>
          </a:p>
          <a:p>
            <a:pPr>
              <a:defRPr/>
            </a:pPr>
            <a:endParaRPr lang="ru-RU" altLang="ru-RU" dirty="0"/>
          </a:p>
          <a:p>
            <a:pPr>
              <a:defRPr/>
            </a:pPr>
            <a:r>
              <a:rPr lang="ru-RU" altLang="ru-RU" dirty="0"/>
              <a:t>Но</a:t>
            </a:r>
          </a:p>
          <a:p>
            <a:pPr>
              <a:defRPr/>
            </a:pPr>
            <a:endParaRPr lang="ru-RU" altLang="ru-RU" dirty="0"/>
          </a:p>
          <a:p>
            <a:pPr>
              <a:defRPr/>
            </a:pPr>
            <a:r>
              <a:rPr lang="ru-RU" altLang="ru-RU" dirty="0"/>
              <a:t>Требования распространяются на предустановленное ПО</a:t>
            </a:r>
          </a:p>
          <a:p>
            <a:pPr>
              <a:defRPr/>
            </a:pPr>
            <a:endParaRPr lang="ru-RU" altLang="ru-RU" dirty="0"/>
          </a:p>
          <a:p>
            <a:pPr>
              <a:defRPr/>
            </a:pPr>
            <a:r>
              <a:rPr lang="ru-RU" altLang="ru-RU" dirty="0"/>
              <a:t>решение ФАС от 24.10.2016 № К-1725/16, </a:t>
            </a:r>
          </a:p>
          <a:p>
            <a:pPr>
              <a:defRPr/>
            </a:pPr>
            <a:r>
              <a:rPr lang="ru-RU" altLang="ru-RU" dirty="0"/>
              <a:t>решение УФАС по Астраханской области от 02.06.2017 № 173-РЗ-04-17</a:t>
            </a:r>
          </a:p>
          <a:p>
            <a:pPr>
              <a:defRPr/>
            </a:pPr>
            <a:r>
              <a:rPr lang="ru-RU" altLang="ru-RU" dirty="0"/>
              <a:t>постановление 11 ААС от 07.07.2017 № 11АП-7913/17…</a:t>
            </a:r>
          </a:p>
          <a:p>
            <a:pPr>
              <a:defRPr/>
            </a:pPr>
            <a:endParaRPr lang="ru-RU" altLang="ru-RU" dirty="0"/>
          </a:p>
        </p:txBody>
      </p:sp>
    </p:spTree>
    <p:extLst>
      <p:ext uri="{BB962C8B-B14F-4D97-AF65-F5344CB8AC3E}">
        <p14:creationId xmlns:p14="http://schemas.microsoft.com/office/powerpoint/2010/main" val="1391361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9">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79">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79">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179">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179">
                                            <p:txEl>
                                              <p:pRg st="11" end="1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179">
                                            <p:txEl>
                                              <p:pRg st="12" end="1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17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667" dirty="0"/>
              <a:t>ЗАКУПКА КОМПЛЕКСА</a:t>
            </a:r>
          </a:p>
        </p:txBody>
      </p:sp>
      <p:sp>
        <p:nvSpPr>
          <p:cNvPr id="3" name="Объект 2"/>
          <p:cNvSpPr>
            <a:spLocks noGrp="1"/>
          </p:cNvSpPr>
          <p:nvPr>
            <p:ph sz="quarter" idx="4294967295"/>
          </p:nvPr>
        </p:nvSpPr>
        <p:spPr>
          <a:xfrm>
            <a:off x="976313" y="1819275"/>
            <a:ext cx="11215687" cy="4397375"/>
          </a:xfrm>
        </p:spPr>
        <p:txBody>
          <a:bodyPr>
            <a:normAutofit fontScale="62500" lnSpcReduction="20000"/>
          </a:bodyPr>
          <a:lstStyle/>
          <a:p>
            <a:r>
              <a:rPr lang="ru-RU" dirty="0"/>
              <a:t>Предметом закупки является приобретение </a:t>
            </a:r>
            <a:r>
              <a:rPr lang="ru-RU" dirty="0" err="1"/>
              <a:t>литотрипторного</a:t>
            </a:r>
            <a:r>
              <a:rPr lang="ru-RU" dirty="0"/>
              <a:t> комплекса для оказания специализированной урологической помощи. В составе комплекса встроенная база данных.</a:t>
            </a:r>
          </a:p>
          <a:p>
            <a:endParaRPr lang="ru-RU" dirty="0">
              <a:solidFill>
                <a:srgbClr val="FF0000"/>
              </a:solidFill>
            </a:endParaRPr>
          </a:p>
          <a:p>
            <a:r>
              <a:rPr lang="ru-RU" dirty="0">
                <a:solidFill>
                  <a:srgbClr val="FF0000"/>
                </a:solidFill>
              </a:rPr>
              <a:t>Должен ли заказчик установить запрет в соответствии с ПП-1236 (запрет на допуск ПО)</a:t>
            </a:r>
            <a:r>
              <a:rPr lang="en-US" dirty="0">
                <a:solidFill>
                  <a:srgbClr val="FF0000"/>
                </a:solidFill>
              </a:rPr>
              <a:t>?</a:t>
            </a:r>
          </a:p>
          <a:p>
            <a:endParaRPr lang="ru-RU" dirty="0">
              <a:solidFill>
                <a:srgbClr val="FF0000"/>
              </a:solidFill>
            </a:endParaRPr>
          </a:p>
          <a:p>
            <a:r>
              <a:rPr lang="ru-RU" dirty="0"/>
              <a:t>Из описания объекта закупки, иных положений документации </a:t>
            </a:r>
            <a:r>
              <a:rPr lang="ru-RU" b="1" dirty="0"/>
              <a:t>не следует</a:t>
            </a:r>
            <a:r>
              <a:rPr lang="ru-RU" dirty="0"/>
              <a:t>, что при поставке медицинского аппарата </a:t>
            </a:r>
            <a:r>
              <a:rPr lang="ru-RU" b="1" dirty="0"/>
              <a:t>производится установка программного обеспечения</a:t>
            </a:r>
            <a:r>
              <a:rPr lang="ru-RU" dirty="0"/>
              <a:t> (далее – ПО). </a:t>
            </a:r>
          </a:p>
          <a:p>
            <a:r>
              <a:rPr lang="ru-RU" dirty="0"/>
              <a:t>Представитель заказчика пояснил, что наличие встроенной базы данных пациентов с аннотациями, архивированием снимков, предполагает </a:t>
            </a:r>
            <a:r>
              <a:rPr lang="ru-RU" b="1" dirty="0"/>
              <a:t>наличие функции, входящей в состав комплекса </a:t>
            </a:r>
            <a:r>
              <a:rPr lang="ru-RU" dirty="0"/>
              <a:t>(медицинского аппарата), которая представляет собой </a:t>
            </a:r>
            <a:r>
              <a:rPr lang="ru-RU" b="1" dirty="0"/>
              <a:t>неотъемлемую часть функционала </a:t>
            </a:r>
            <a:r>
              <a:rPr lang="ru-RU" dirty="0"/>
              <a:t>оборудования.</a:t>
            </a:r>
          </a:p>
          <a:p>
            <a:endParaRPr lang="ru-RU" dirty="0"/>
          </a:p>
          <a:p>
            <a:r>
              <a:rPr lang="ru-RU" dirty="0"/>
              <a:t>Жалоба </a:t>
            </a:r>
            <a:r>
              <a:rPr lang="ru-RU" dirty="0" err="1"/>
              <a:t>необоснована</a:t>
            </a:r>
            <a:r>
              <a:rPr lang="ru-RU" dirty="0"/>
              <a:t>, поскольку описание объекта закупки не включает в себя обязанность по выполнению работ по установке ПО, или закупке ПО.</a:t>
            </a:r>
          </a:p>
          <a:p>
            <a:pPr algn="r"/>
            <a:endParaRPr lang="ru-RU" dirty="0">
              <a:solidFill>
                <a:schemeClr val="accent3">
                  <a:lumMod val="50000"/>
                </a:schemeClr>
              </a:solidFill>
            </a:endParaRPr>
          </a:p>
          <a:p>
            <a:pPr algn="r"/>
            <a:r>
              <a:rPr lang="ru-RU" dirty="0">
                <a:solidFill>
                  <a:schemeClr val="accent3">
                    <a:lumMod val="50000"/>
                  </a:schemeClr>
                </a:solidFill>
              </a:rPr>
              <a:t>Решение Магаданского УФАС от 10.08.2021 по делу № 049/06/33-254/2021</a:t>
            </a:r>
          </a:p>
        </p:txBody>
      </p:sp>
    </p:spTree>
    <p:extLst>
      <p:ext uri="{BB962C8B-B14F-4D97-AF65-F5344CB8AC3E}">
        <p14:creationId xmlns:p14="http://schemas.microsoft.com/office/powerpoint/2010/main" val="142509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042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9579" y="198933"/>
            <a:ext cx="8769930" cy="375320"/>
          </a:xfrm>
        </p:spPr>
        <p:txBody>
          <a:bodyPr>
            <a:noAutofit/>
          </a:bodyPr>
          <a:lstStyle/>
          <a:p>
            <a:pPr algn="ctr"/>
            <a:r>
              <a:rPr lang="ru-RU" sz="2400" dirty="0"/>
              <a:t>Взаимодействие оператора и банка при обеспечении заявок </a:t>
            </a:r>
          </a:p>
        </p:txBody>
      </p:sp>
      <p:sp>
        <p:nvSpPr>
          <p:cNvPr id="4" name="Прямоугольник 3"/>
          <p:cNvSpPr/>
          <p:nvPr/>
        </p:nvSpPr>
        <p:spPr>
          <a:xfrm>
            <a:off x="1882908" y="762000"/>
            <a:ext cx="8363272" cy="923330"/>
          </a:xfrm>
          <a:prstGeom prst="rect">
            <a:avLst/>
          </a:prstGeom>
        </p:spPr>
        <p:txBody>
          <a:bodyPr wrap="square">
            <a:spAutoFit/>
          </a:bodyPr>
          <a:lstStyle/>
          <a:p>
            <a:pPr algn="ctr"/>
            <a:r>
              <a:rPr lang="ru-RU" dirty="0">
                <a:solidFill>
                  <a:schemeClr val="accent1"/>
                </a:solidFill>
              </a:rPr>
              <a:t>Подача заявки участником означает согласие участника на блокирование денежных средств, находящихся на его специальном счете в размере обеспечения соответствующей заявки</a:t>
            </a:r>
          </a:p>
        </p:txBody>
      </p:sp>
      <p:graphicFrame>
        <p:nvGraphicFramePr>
          <p:cNvPr id="8" name="Схема 7"/>
          <p:cNvGraphicFramePr/>
          <p:nvPr/>
        </p:nvGraphicFramePr>
        <p:xfrm>
          <a:off x="1437557" y="1752600"/>
          <a:ext cx="9459043"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2214331"/>
      </p:ext>
    </p:extLst>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687266"/>
          </a:xfrm>
        </p:spPr>
        <p:txBody>
          <a:bodyPr>
            <a:normAutofit/>
          </a:bodyPr>
          <a:lstStyle/>
          <a:p>
            <a:r>
              <a:rPr lang="ru-RU" dirty="0"/>
              <a:t>Независимая гарантия</a:t>
            </a:r>
          </a:p>
        </p:txBody>
      </p:sp>
      <p:sp>
        <p:nvSpPr>
          <p:cNvPr id="6" name="Объект 2">
            <a:extLst>
              <a:ext uri="{FF2B5EF4-FFF2-40B4-BE49-F238E27FC236}">
                <a16:creationId xmlns:a16="http://schemas.microsoft.com/office/drawing/2014/main" id="{07F3A42A-8472-4B64-9D79-811556CF0A45}"/>
              </a:ext>
            </a:extLst>
          </p:cNvPr>
          <p:cNvSpPr txBox="1">
            <a:spLocks/>
          </p:cNvSpPr>
          <p:nvPr/>
        </p:nvSpPr>
        <p:spPr>
          <a:xfrm>
            <a:off x="1543050" y="2081330"/>
            <a:ext cx="2386584" cy="458938"/>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банки</a:t>
            </a: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p:txBody>
      </p:sp>
      <p:sp>
        <p:nvSpPr>
          <p:cNvPr id="4" name="Прямоугольник 3">
            <a:extLst>
              <a:ext uri="{FF2B5EF4-FFF2-40B4-BE49-F238E27FC236}">
                <a16:creationId xmlns:a16="http://schemas.microsoft.com/office/drawing/2014/main" id="{6C590A6B-3BCC-46BB-8E33-7562C77615D7}"/>
              </a:ext>
            </a:extLst>
          </p:cNvPr>
          <p:cNvSpPr/>
          <p:nvPr/>
        </p:nvSpPr>
        <p:spPr>
          <a:xfrm>
            <a:off x="1543050" y="1362392"/>
            <a:ext cx="2620000" cy="458938"/>
          </a:xfrm>
          <a:prstGeom prst="rect">
            <a:avLst/>
          </a:prstGeom>
          <a:solidFill>
            <a:schemeClr val="accent3">
              <a:alpha val="7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dirty="0"/>
              <a:t>Банковская гарантия</a:t>
            </a:r>
          </a:p>
        </p:txBody>
      </p:sp>
      <p:sp>
        <p:nvSpPr>
          <p:cNvPr id="12" name="Прямоугольник 11">
            <a:extLst>
              <a:ext uri="{FF2B5EF4-FFF2-40B4-BE49-F238E27FC236}">
                <a16:creationId xmlns:a16="http://schemas.microsoft.com/office/drawing/2014/main" id="{27EBC2DC-98BD-4211-9F61-D577EBC7BDDE}"/>
              </a:ext>
            </a:extLst>
          </p:cNvPr>
          <p:cNvSpPr/>
          <p:nvPr/>
        </p:nvSpPr>
        <p:spPr>
          <a:xfrm>
            <a:off x="5383790" y="1367773"/>
            <a:ext cx="2761228" cy="458938"/>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Независимая гарантия</a:t>
            </a:r>
          </a:p>
        </p:txBody>
      </p:sp>
      <p:cxnSp>
        <p:nvCxnSpPr>
          <p:cNvPr id="9" name="Прямая со стрелкой 8">
            <a:extLst>
              <a:ext uri="{FF2B5EF4-FFF2-40B4-BE49-F238E27FC236}">
                <a16:creationId xmlns:a16="http://schemas.microsoft.com/office/drawing/2014/main" id="{D66AF740-E576-4C5B-A85F-E7FFBB3998F8}"/>
              </a:ext>
            </a:extLst>
          </p:cNvPr>
          <p:cNvCxnSpPr>
            <a:stCxn id="4" idx="3"/>
            <a:endCxn id="12" idx="1"/>
          </p:cNvCxnSpPr>
          <p:nvPr/>
        </p:nvCxnSpPr>
        <p:spPr>
          <a:xfrm>
            <a:off x="4163050" y="1591862"/>
            <a:ext cx="1220740" cy="538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8" name="Полилиния 83">
            <a:extLst>
              <a:ext uri="{FF2B5EF4-FFF2-40B4-BE49-F238E27FC236}">
                <a16:creationId xmlns:a16="http://schemas.microsoft.com/office/drawing/2014/main" id="{21D63AD2-2FFF-4770-B5C2-B22D62452301}"/>
              </a:ext>
            </a:extLst>
          </p:cNvPr>
          <p:cNvSpPr>
            <a:spLocks noChangeAspect="1"/>
          </p:cNvSpPr>
          <p:nvPr/>
        </p:nvSpPr>
        <p:spPr>
          <a:xfrm>
            <a:off x="4443422" y="2069641"/>
            <a:ext cx="540000" cy="720000"/>
          </a:xfrm>
          <a:custGeom>
            <a:avLst/>
            <a:gdLst>
              <a:gd name="connsiteX0" fmla="*/ 404956 w 540000"/>
              <a:gd name="connsiteY0" fmla="*/ 641499 h 720000"/>
              <a:gd name="connsiteX1" fmla="*/ 398670 w 540000"/>
              <a:gd name="connsiteY1" fmla="*/ 652500 h 720000"/>
              <a:gd name="connsiteX2" fmla="*/ 411188 w 540000"/>
              <a:gd name="connsiteY2" fmla="*/ 652500 h 720000"/>
              <a:gd name="connsiteX3" fmla="*/ 465526 w 540000"/>
              <a:gd name="connsiteY3" fmla="*/ 606549 h 720000"/>
              <a:gd name="connsiteX4" fmla="*/ 423248 w 540000"/>
              <a:gd name="connsiteY4" fmla="*/ 628137 h 720000"/>
              <a:gd name="connsiteX5" fmla="*/ 458345 w 540000"/>
              <a:gd name="connsiteY5" fmla="*/ 690098 h 720000"/>
              <a:gd name="connsiteX6" fmla="*/ 476187 w 540000"/>
              <a:gd name="connsiteY6" fmla="*/ 671608 h 720000"/>
              <a:gd name="connsiteX7" fmla="*/ 482280 w 540000"/>
              <a:gd name="connsiteY7" fmla="*/ 668350 h 720000"/>
              <a:gd name="connsiteX8" fmla="*/ 499331 w 540000"/>
              <a:gd name="connsiteY8" fmla="*/ 665265 h 720000"/>
              <a:gd name="connsiteX9" fmla="*/ 344430 w 540000"/>
              <a:gd name="connsiteY9" fmla="*/ 606509 h 720000"/>
              <a:gd name="connsiteX10" fmla="*/ 310285 w 540000"/>
              <a:gd name="connsiteY10" fmla="*/ 665277 h 720000"/>
              <a:gd name="connsiteX11" fmla="*/ 327268 w 540000"/>
              <a:gd name="connsiteY11" fmla="*/ 668350 h 720000"/>
              <a:gd name="connsiteX12" fmla="*/ 333361 w 540000"/>
              <a:gd name="connsiteY12" fmla="*/ 671608 h 720000"/>
              <a:gd name="connsiteX13" fmla="*/ 351245 w 540000"/>
              <a:gd name="connsiteY13" fmla="*/ 690141 h 720000"/>
              <a:gd name="connsiteX14" fmla="*/ 386686 w 540000"/>
              <a:gd name="connsiteY14" fmla="*/ 628123 h 720000"/>
              <a:gd name="connsiteX15" fmla="*/ 344430 w 540000"/>
              <a:gd name="connsiteY15" fmla="*/ 606509 h 720000"/>
              <a:gd name="connsiteX16" fmla="*/ 123750 w 540000"/>
              <a:gd name="connsiteY16" fmla="*/ 517500 h 720000"/>
              <a:gd name="connsiteX17" fmla="*/ 225000 w 540000"/>
              <a:gd name="connsiteY17" fmla="*/ 517500 h 720000"/>
              <a:gd name="connsiteX18" fmla="*/ 236250 w 540000"/>
              <a:gd name="connsiteY18" fmla="*/ 528750 h 720000"/>
              <a:gd name="connsiteX19" fmla="*/ 225000 w 540000"/>
              <a:gd name="connsiteY19" fmla="*/ 540000 h 720000"/>
              <a:gd name="connsiteX20" fmla="*/ 123750 w 540000"/>
              <a:gd name="connsiteY20" fmla="*/ 540000 h 720000"/>
              <a:gd name="connsiteX21" fmla="*/ 112500 w 540000"/>
              <a:gd name="connsiteY21" fmla="*/ 528750 h 720000"/>
              <a:gd name="connsiteX22" fmla="*/ 123750 w 540000"/>
              <a:gd name="connsiteY22" fmla="*/ 517500 h 720000"/>
              <a:gd name="connsiteX23" fmla="*/ 405000 w 540000"/>
              <a:gd name="connsiteY23" fmla="*/ 495000 h 720000"/>
              <a:gd name="connsiteX24" fmla="*/ 450000 w 540000"/>
              <a:gd name="connsiteY24" fmla="*/ 540000 h 720000"/>
              <a:gd name="connsiteX25" fmla="*/ 438750 w 540000"/>
              <a:gd name="connsiteY25" fmla="*/ 551250 h 720000"/>
              <a:gd name="connsiteX26" fmla="*/ 427500 w 540000"/>
              <a:gd name="connsiteY26" fmla="*/ 540000 h 720000"/>
              <a:gd name="connsiteX27" fmla="*/ 405000 w 540000"/>
              <a:gd name="connsiteY27" fmla="*/ 517500 h 720000"/>
              <a:gd name="connsiteX28" fmla="*/ 393750 w 540000"/>
              <a:gd name="connsiteY28" fmla="*/ 506250 h 720000"/>
              <a:gd name="connsiteX29" fmla="*/ 405000 w 540000"/>
              <a:gd name="connsiteY29" fmla="*/ 495000 h 720000"/>
              <a:gd name="connsiteX30" fmla="*/ 405000 w 540000"/>
              <a:gd name="connsiteY30" fmla="*/ 472500 h 720000"/>
              <a:gd name="connsiteX31" fmla="*/ 337500 w 540000"/>
              <a:gd name="connsiteY31" fmla="*/ 540000 h 720000"/>
              <a:gd name="connsiteX32" fmla="*/ 405000 w 540000"/>
              <a:gd name="connsiteY32" fmla="*/ 607500 h 720000"/>
              <a:gd name="connsiteX33" fmla="*/ 472500 w 540000"/>
              <a:gd name="connsiteY33" fmla="*/ 540000 h 720000"/>
              <a:gd name="connsiteX34" fmla="*/ 405000 w 540000"/>
              <a:gd name="connsiteY34" fmla="*/ 472500 h 720000"/>
              <a:gd name="connsiteX35" fmla="*/ 213750 w 540000"/>
              <a:gd name="connsiteY35" fmla="*/ 405000 h 720000"/>
              <a:gd name="connsiteX36" fmla="*/ 382500 w 540000"/>
              <a:gd name="connsiteY36" fmla="*/ 405000 h 720000"/>
              <a:gd name="connsiteX37" fmla="*/ 393750 w 540000"/>
              <a:gd name="connsiteY37" fmla="*/ 416250 h 720000"/>
              <a:gd name="connsiteX38" fmla="*/ 382500 w 540000"/>
              <a:gd name="connsiteY38" fmla="*/ 427500 h 720000"/>
              <a:gd name="connsiteX39" fmla="*/ 213750 w 540000"/>
              <a:gd name="connsiteY39" fmla="*/ 427500 h 720000"/>
              <a:gd name="connsiteX40" fmla="*/ 202500 w 540000"/>
              <a:gd name="connsiteY40" fmla="*/ 416250 h 720000"/>
              <a:gd name="connsiteX41" fmla="*/ 213750 w 540000"/>
              <a:gd name="connsiteY41" fmla="*/ 405000 h 720000"/>
              <a:gd name="connsiteX42" fmla="*/ 157500 w 540000"/>
              <a:gd name="connsiteY42" fmla="*/ 405000 h 720000"/>
              <a:gd name="connsiteX43" fmla="*/ 168750 w 540000"/>
              <a:gd name="connsiteY43" fmla="*/ 405000 h 720000"/>
              <a:gd name="connsiteX44" fmla="*/ 180000 w 540000"/>
              <a:gd name="connsiteY44" fmla="*/ 416250 h 720000"/>
              <a:gd name="connsiteX45" fmla="*/ 168750 w 540000"/>
              <a:gd name="connsiteY45" fmla="*/ 427500 h 720000"/>
              <a:gd name="connsiteX46" fmla="*/ 157500 w 540000"/>
              <a:gd name="connsiteY46" fmla="*/ 427500 h 720000"/>
              <a:gd name="connsiteX47" fmla="*/ 146250 w 540000"/>
              <a:gd name="connsiteY47" fmla="*/ 416250 h 720000"/>
              <a:gd name="connsiteX48" fmla="*/ 157500 w 540000"/>
              <a:gd name="connsiteY48" fmla="*/ 405000 h 720000"/>
              <a:gd name="connsiteX49" fmla="*/ 213750 w 540000"/>
              <a:gd name="connsiteY49" fmla="*/ 348750 h 720000"/>
              <a:gd name="connsiteX50" fmla="*/ 382500 w 540000"/>
              <a:gd name="connsiteY50" fmla="*/ 348750 h 720000"/>
              <a:gd name="connsiteX51" fmla="*/ 393750 w 540000"/>
              <a:gd name="connsiteY51" fmla="*/ 360000 h 720000"/>
              <a:gd name="connsiteX52" fmla="*/ 382500 w 540000"/>
              <a:gd name="connsiteY52" fmla="*/ 371250 h 720000"/>
              <a:gd name="connsiteX53" fmla="*/ 213750 w 540000"/>
              <a:gd name="connsiteY53" fmla="*/ 371250 h 720000"/>
              <a:gd name="connsiteX54" fmla="*/ 202500 w 540000"/>
              <a:gd name="connsiteY54" fmla="*/ 360000 h 720000"/>
              <a:gd name="connsiteX55" fmla="*/ 213750 w 540000"/>
              <a:gd name="connsiteY55" fmla="*/ 348750 h 720000"/>
              <a:gd name="connsiteX56" fmla="*/ 157500 w 540000"/>
              <a:gd name="connsiteY56" fmla="*/ 348750 h 720000"/>
              <a:gd name="connsiteX57" fmla="*/ 168750 w 540000"/>
              <a:gd name="connsiteY57" fmla="*/ 348750 h 720000"/>
              <a:gd name="connsiteX58" fmla="*/ 180000 w 540000"/>
              <a:gd name="connsiteY58" fmla="*/ 360000 h 720000"/>
              <a:gd name="connsiteX59" fmla="*/ 168750 w 540000"/>
              <a:gd name="connsiteY59" fmla="*/ 371250 h 720000"/>
              <a:gd name="connsiteX60" fmla="*/ 157500 w 540000"/>
              <a:gd name="connsiteY60" fmla="*/ 371250 h 720000"/>
              <a:gd name="connsiteX61" fmla="*/ 146250 w 540000"/>
              <a:gd name="connsiteY61" fmla="*/ 360000 h 720000"/>
              <a:gd name="connsiteX62" fmla="*/ 157500 w 540000"/>
              <a:gd name="connsiteY62" fmla="*/ 348750 h 720000"/>
              <a:gd name="connsiteX63" fmla="*/ 213750 w 540000"/>
              <a:gd name="connsiteY63" fmla="*/ 292500 h 720000"/>
              <a:gd name="connsiteX64" fmla="*/ 382500 w 540000"/>
              <a:gd name="connsiteY64" fmla="*/ 292500 h 720000"/>
              <a:gd name="connsiteX65" fmla="*/ 393750 w 540000"/>
              <a:gd name="connsiteY65" fmla="*/ 303750 h 720000"/>
              <a:gd name="connsiteX66" fmla="*/ 382500 w 540000"/>
              <a:gd name="connsiteY66" fmla="*/ 315000 h 720000"/>
              <a:gd name="connsiteX67" fmla="*/ 213750 w 540000"/>
              <a:gd name="connsiteY67" fmla="*/ 315000 h 720000"/>
              <a:gd name="connsiteX68" fmla="*/ 202500 w 540000"/>
              <a:gd name="connsiteY68" fmla="*/ 303750 h 720000"/>
              <a:gd name="connsiteX69" fmla="*/ 213750 w 540000"/>
              <a:gd name="connsiteY69" fmla="*/ 292500 h 720000"/>
              <a:gd name="connsiteX70" fmla="*/ 157500 w 540000"/>
              <a:gd name="connsiteY70" fmla="*/ 292500 h 720000"/>
              <a:gd name="connsiteX71" fmla="*/ 168750 w 540000"/>
              <a:gd name="connsiteY71" fmla="*/ 292500 h 720000"/>
              <a:gd name="connsiteX72" fmla="*/ 180000 w 540000"/>
              <a:gd name="connsiteY72" fmla="*/ 303750 h 720000"/>
              <a:gd name="connsiteX73" fmla="*/ 168750 w 540000"/>
              <a:gd name="connsiteY73" fmla="*/ 315000 h 720000"/>
              <a:gd name="connsiteX74" fmla="*/ 157500 w 540000"/>
              <a:gd name="connsiteY74" fmla="*/ 315000 h 720000"/>
              <a:gd name="connsiteX75" fmla="*/ 146250 w 540000"/>
              <a:gd name="connsiteY75" fmla="*/ 303750 h 720000"/>
              <a:gd name="connsiteX76" fmla="*/ 157500 w 540000"/>
              <a:gd name="connsiteY76" fmla="*/ 292500 h 720000"/>
              <a:gd name="connsiteX77" fmla="*/ 123750 w 540000"/>
              <a:gd name="connsiteY77" fmla="*/ 202500 h 720000"/>
              <a:gd name="connsiteX78" fmla="*/ 416250 w 540000"/>
              <a:gd name="connsiteY78" fmla="*/ 202500 h 720000"/>
              <a:gd name="connsiteX79" fmla="*/ 427500 w 540000"/>
              <a:gd name="connsiteY79" fmla="*/ 213750 h 720000"/>
              <a:gd name="connsiteX80" fmla="*/ 416250 w 540000"/>
              <a:gd name="connsiteY80" fmla="*/ 225000 h 720000"/>
              <a:gd name="connsiteX81" fmla="*/ 123750 w 540000"/>
              <a:gd name="connsiteY81" fmla="*/ 225000 h 720000"/>
              <a:gd name="connsiteX82" fmla="*/ 112500 w 540000"/>
              <a:gd name="connsiteY82" fmla="*/ 213750 h 720000"/>
              <a:gd name="connsiteX83" fmla="*/ 123750 w 540000"/>
              <a:gd name="connsiteY83" fmla="*/ 202500 h 720000"/>
              <a:gd name="connsiteX84" fmla="*/ 180000 w 540000"/>
              <a:gd name="connsiteY84" fmla="*/ 146250 h 720000"/>
              <a:gd name="connsiteX85" fmla="*/ 360000 w 540000"/>
              <a:gd name="connsiteY85" fmla="*/ 146250 h 720000"/>
              <a:gd name="connsiteX86" fmla="*/ 371250 w 540000"/>
              <a:gd name="connsiteY86" fmla="*/ 157500 h 720000"/>
              <a:gd name="connsiteX87" fmla="*/ 360000 w 540000"/>
              <a:gd name="connsiteY87" fmla="*/ 168750 h 720000"/>
              <a:gd name="connsiteX88" fmla="*/ 180000 w 540000"/>
              <a:gd name="connsiteY88" fmla="*/ 168750 h 720000"/>
              <a:gd name="connsiteX89" fmla="*/ 168750 w 540000"/>
              <a:gd name="connsiteY89" fmla="*/ 157500 h 720000"/>
              <a:gd name="connsiteX90" fmla="*/ 180000 w 540000"/>
              <a:gd name="connsiteY90" fmla="*/ 146250 h 720000"/>
              <a:gd name="connsiteX91" fmla="*/ 101250 w 540000"/>
              <a:gd name="connsiteY91" fmla="*/ 45000 h 720000"/>
              <a:gd name="connsiteX92" fmla="*/ 438750 w 540000"/>
              <a:gd name="connsiteY92" fmla="*/ 45000 h 720000"/>
              <a:gd name="connsiteX93" fmla="*/ 450000 w 540000"/>
              <a:gd name="connsiteY93" fmla="*/ 56250 h 720000"/>
              <a:gd name="connsiteX94" fmla="*/ 483750 w 540000"/>
              <a:gd name="connsiteY94" fmla="*/ 90000 h 720000"/>
              <a:gd name="connsiteX95" fmla="*/ 495000 w 540000"/>
              <a:gd name="connsiteY95" fmla="*/ 101250 h 720000"/>
              <a:gd name="connsiteX96" fmla="*/ 495000 w 540000"/>
              <a:gd name="connsiteY96" fmla="*/ 450000 h 720000"/>
              <a:gd name="connsiteX97" fmla="*/ 483750 w 540000"/>
              <a:gd name="connsiteY97" fmla="*/ 461250 h 720000"/>
              <a:gd name="connsiteX98" fmla="*/ 472500 w 540000"/>
              <a:gd name="connsiteY98" fmla="*/ 450000 h 720000"/>
              <a:gd name="connsiteX99" fmla="*/ 472500 w 540000"/>
              <a:gd name="connsiteY99" fmla="*/ 111369 h 720000"/>
              <a:gd name="connsiteX100" fmla="*/ 428630 w 540000"/>
              <a:gd name="connsiteY100" fmla="*/ 67500 h 720000"/>
              <a:gd name="connsiteX101" fmla="*/ 111369 w 540000"/>
              <a:gd name="connsiteY101" fmla="*/ 67500 h 720000"/>
              <a:gd name="connsiteX102" fmla="*/ 67500 w 540000"/>
              <a:gd name="connsiteY102" fmla="*/ 111369 h 720000"/>
              <a:gd name="connsiteX103" fmla="*/ 67500 w 540000"/>
              <a:gd name="connsiteY103" fmla="*/ 563631 h 720000"/>
              <a:gd name="connsiteX104" fmla="*/ 111369 w 540000"/>
              <a:gd name="connsiteY104" fmla="*/ 607500 h 720000"/>
              <a:gd name="connsiteX105" fmla="*/ 270001 w 540000"/>
              <a:gd name="connsiteY105" fmla="*/ 607500 h 720000"/>
              <a:gd name="connsiteX106" fmla="*/ 281251 w 540000"/>
              <a:gd name="connsiteY106" fmla="*/ 618750 h 720000"/>
              <a:gd name="connsiteX107" fmla="*/ 270001 w 540000"/>
              <a:gd name="connsiteY107" fmla="*/ 630000 h 720000"/>
              <a:gd name="connsiteX108" fmla="*/ 101250 w 540000"/>
              <a:gd name="connsiteY108" fmla="*/ 630000 h 720000"/>
              <a:gd name="connsiteX109" fmla="*/ 90000 w 540000"/>
              <a:gd name="connsiteY109" fmla="*/ 618750 h 720000"/>
              <a:gd name="connsiteX110" fmla="*/ 56250 w 540000"/>
              <a:gd name="connsiteY110" fmla="*/ 585000 h 720000"/>
              <a:gd name="connsiteX111" fmla="*/ 45000 w 540000"/>
              <a:gd name="connsiteY111" fmla="*/ 573750 h 720000"/>
              <a:gd name="connsiteX112" fmla="*/ 45000 w 540000"/>
              <a:gd name="connsiteY112" fmla="*/ 101250 h 720000"/>
              <a:gd name="connsiteX113" fmla="*/ 56250 w 540000"/>
              <a:gd name="connsiteY113" fmla="*/ 90000 h 720000"/>
              <a:gd name="connsiteX114" fmla="*/ 90000 w 540000"/>
              <a:gd name="connsiteY114" fmla="*/ 56250 h 720000"/>
              <a:gd name="connsiteX115" fmla="*/ 101250 w 540000"/>
              <a:gd name="connsiteY115" fmla="*/ 45000 h 720000"/>
              <a:gd name="connsiteX116" fmla="*/ 33750 w 540000"/>
              <a:gd name="connsiteY116" fmla="*/ 22500 h 720000"/>
              <a:gd name="connsiteX117" fmla="*/ 22500 w 540000"/>
              <a:gd name="connsiteY117" fmla="*/ 33750 h 720000"/>
              <a:gd name="connsiteX118" fmla="*/ 22500 w 540000"/>
              <a:gd name="connsiteY118" fmla="*/ 641250 h 720000"/>
              <a:gd name="connsiteX119" fmla="*/ 33750 w 540000"/>
              <a:gd name="connsiteY119" fmla="*/ 652500 h 720000"/>
              <a:gd name="connsiteX120" fmla="*/ 291687 w 540000"/>
              <a:gd name="connsiteY120" fmla="*/ 652500 h 720000"/>
              <a:gd name="connsiteX121" fmla="*/ 329050 w 540000"/>
              <a:gd name="connsiteY121" fmla="*/ 588194 h 720000"/>
              <a:gd name="connsiteX122" fmla="*/ 315000 w 540000"/>
              <a:gd name="connsiteY122" fmla="*/ 540000 h 720000"/>
              <a:gd name="connsiteX123" fmla="*/ 405000 w 540000"/>
              <a:gd name="connsiteY123" fmla="*/ 450000 h 720000"/>
              <a:gd name="connsiteX124" fmla="*/ 495000 w 540000"/>
              <a:gd name="connsiteY124" fmla="*/ 540000 h 720000"/>
              <a:gd name="connsiteX125" fmla="*/ 480933 w 540000"/>
              <a:gd name="connsiteY125" fmla="*/ 588219 h 720000"/>
              <a:gd name="connsiteX126" fmla="*/ 515287 w 540000"/>
              <a:gd name="connsiteY126" fmla="*/ 647886 h 720000"/>
              <a:gd name="connsiteX127" fmla="*/ 517500 w 540000"/>
              <a:gd name="connsiteY127" fmla="*/ 641250 h 720000"/>
              <a:gd name="connsiteX128" fmla="*/ 517500 w 540000"/>
              <a:gd name="connsiteY128" fmla="*/ 33750 h 720000"/>
              <a:gd name="connsiteX129" fmla="*/ 506250 w 540000"/>
              <a:gd name="connsiteY129" fmla="*/ 22500 h 720000"/>
              <a:gd name="connsiteX130" fmla="*/ 33750 w 540000"/>
              <a:gd name="connsiteY130" fmla="*/ 0 h 720000"/>
              <a:gd name="connsiteX131" fmla="*/ 506250 w 540000"/>
              <a:gd name="connsiteY131" fmla="*/ 0 h 720000"/>
              <a:gd name="connsiteX132" fmla="*/ 540000 w 540000"/>
              <a:gd name="connsiteY132" fmla="*/ 33750 h 720000"/>
              <a:gd name="connsiteX133" fmla="*/ 540000 w 540000"/>
              <a:gd name="connsiteY133" fmla="*/ 641250 h 720000"/>
              <a:gd name="connsiteX134" fmla="*/ 526835 w 540000"/>
              <a:gd name="connsiteY134" fmla="*/ 667959 h 720000"/>
              <a:gd name="connsiteX135" fmla="*/ 527250 w 540000"/>
              <a:gd name="connsiteY135" fmla="*/ 678230 h 720000"/>
              <a:gd name="connsiteX136" fmla="*/ 519048 w 540000"/>
              <a:gd name="connsiteY136" fmla="*/ 684563 h 720000"/>
              <a:gd name="connsiteX137" fmla="*/ 489855 w 540000"/>
              <a:gd name="connsiteY137" fmla="*/ 689843 h 720000"/>
              <a:gd name="connsiteX138" fmla="*/ 464074 w 540000"/>
              <a:gd name="connsiteY138" fmla="*/ 716562 h 720000"/>
              <a:gd name="connsiteX139" fmla="*/ 455979 w 540000"/>
              <a:gd name="connsiteY139" fmla="*/ 720000 h 720000"/>
              <a:gd name="connsiteX140" fmla="*/ 454565 w 540000"/>
              <a:gd name="connsiteY140" fmla="*/ 719911 h 720000"/>
              <a:gd name="connsiteX141" fmla="*/ 446190 w 540000"/>
              <a:gd name="connsiteY141" fmla="*/ 714295 h 720000"/>
              <a:gd name="connsiteX142" fmla="*/ 423932 w 540000"/>
              <a:gd name="connsiteY142" fmla="*/ 675000 h 720000"/>
              <a:gd name="connsiteX143" fmla="*/ 385812 w 540000"/>
              <a:gd name="connsiteY143" fmla="*/ 675000 h 720000"/>
              <a:gd name="connsiteX144" fmla="*/ 363334 w 540000"/>
              <a:gd name="connsiteY144" fmla="*/ 714331 h 720000"/>
              <a:gd name="connsiteX145" fmla="*/ 354960 w 540000"/>
              <a:gd name="connsiteY145" fmla="*/ 719913 h 720000"/>
              <a:gd name="connsiteX146" fmla="*/ 353566 w 540000"/>
              <a:gd name="connsiteY146" fmla="*/ 720000 h 720000"/>
              <a:gd name="connsiteX147" fmla="*/ 345472 w 540000"/>
              <a:gd name="connsiteY147" fmla="*/ 716562 h 720000"/>
              <a:gd name="connsiteX148" fmla="*/ 319691 w 540000"/>
              <a:gd name="connsiteY148" fmla="*/ 689843 h 720000"/>
              <a:gd name="connsiteX149" fmla="*/ 290497 w 540000"/>
              <a:gd name="connsiteY149" fmla="*/ 684563 h 720000"/>
              <a:gd name="connsiteX150" fmla="*/ 282286 w 540000"/>
              <a:gd name="connsiteY150" fmla="*/ 678210 h 720000"/>
              <a:gd name="connsiteX151" fmla="*/ 281371 w 540000"/>
              <a:gd name="connsiteY151" fmla="*/ 675000 h 720000"/>
              <a:gd name="connsiteX152" fmla="*/ 33750 w 540000"/>
              <a:gd name="connsiteY152" fmla="*/ 675000 h 720000"/>
              <a:gd name="connsiteX153" fmla="*/ 0 w 540000"/>
              <a:gd name="connsiteY153" fmla="*/ 641250 h 720000"/>
              <a:gd name="connsiteX154" fmla="*/ 0 w 540000"/>
              <a:gd name="connsiteY154" fmla="*/ 33750 h 720000"/>
              <a:gd name="connsiteX155" fmla="*/ 33750 w 540000"/>
              <a:gd name="connsiteY155"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540000" h="720000">
                <a:moveTo>
                  <a:pt x="404956" y="641499"/>
                </a:moveTo>
                <a:lnTo>
                  <a:pt x="398670" y="652500"/>
                </a:lnTo>
                <a:lnTo>
                  <a:pt x="411188" y="652500"/>
                </a:lnTo>
                <a:close/>
                <a:moveTo>
                  <a:pt x="465526" y="606549"/>
                </a:moveTo>
                <a:cubicBezTo>
                  <a:pt x="453824" y="617202"/>
                  <a:pt x="439311" y="624815"/>
                  <a:pt x="423248" y="628137"/>
                </a:cubicBezTo>
                <a:lnTo>
                  <a:pt x="458345" y="690098"/>
                </a:lnTo>
                <a:lnTo>
                  <a:pt x="476187" y="671608"/>
                </a:lnTo>
                <a:cubicBezTo>
                  <a:pt x="477827" y="669909"/>
                  <a:pt x="479957" y="668770"/>
                  <a:pt x="482280" y="668350"/>
                </a:cubicBezTo>
                <a:lnTo>
                  <a:pt x="499331" y="665265"/>
                </a:lnTo>
                <a:close/>
                <a:moveTo>
                  <a:pt x="344430" y="606509"/>
                </a:moveTo>
                <a:lnTo>
                  <a:pt x="310285" y="665277"/>
                </a:lnTo>
                <a:lnTo>
                  <a:pt x="327268" y="668350"/>
                </a:lnTo>
                <a:cubicBezTo>
                  <a:pt x="329591" y="668770"/>
                  <a:pt x="331722" y="669909"/>
                  <a:pt x="333361" y="671608"/>
                </a:cubicBezTo>
                <a:lnTo>
                  <a:pt x="351245" y="690141"/>
                </a:lnTo>
                <a:lnTo>
                  <a:pt x="386686" y="628123"/>
                </a:lnTo>
                <a:cubicBezTo>
                  <a:pt x="370628" y="624790"/>
                  <a:pt x="356123" y="617168"/>
                  <a:pt x="344430" y="606509"/>
                </a:cubicBezTo>
                <a:close/>
                <a:moveTo>
                  <a:pt x="123750" y="517500"/>
                </a:moveTo>
                <a:lnTo>
                  <a:pt x="225000" y="517500"/>
                </a:lnTo>
                <a:cubicBezTo>
                  <a:pt x="231213" y="517500"/>
                  <a:pt x="236250" y="522537"/>
                  <a:pt x="236250" y="528750"/>
                </a:cubicBezTo>
                <a:cubicBezTo>
                  <a:pt x="236250" y="534963"/>
                  <a:pt x="231213" y="540000"/>
                  <a:pt x="225000" y="540000"/>
                </a:cubicBezTo>
                <a:lnTo>
                  <a:pt x="123750" y="540000"/>
                </a:lnTo>
                <a:cubicBezTo>
                  <a:pt x="117537" y="540000"/>
                  <a:pt x="112500" y="534963"/>
                  <a:pt x="112500" y="528750"/>
                </a:cubicBezTo>
                <a:cubicBezTo>
                  <a:pt x="112500" y="522537"/>
                  <a:pt x="117537" y="517500"/>
                  <a:pt x="123750" y="517500"/>
                </a:cubicBezTo>
                <a:close/>
                <a:moveTo>
                  <a:pt x="405000" y="495000"/>
                </a:moveTo>
                <a:cubicBezTo>
                  <a:pt x="429813" y="495000"/>
                  <a:pt x="450000" y="515187"/>
                  <a:pt x="450000" y="540000"/>
                </a:cubicBezTo>
                <a:cubicBezTo>
                  <a:pt x="450000" y="546213"/>
                  <a:pt x="444963" y="551250"/>
                  <a:pt x="438750" y="551250"/>
                </a:cubicBezTo>
                <a:cubicBezTo>
                  <a:pt x="432537" y="551250"/>
                  <a:pt x="427500" y="546213"/>
                  <a:pt x="427500" y="540000"/>
                </a:cubicBezTo>
                <a:cubicBezTo>
                  <a:pt x="427500" y="527594"/>
                  <a:pt x="417406" y="517500"/>
                  <a:pt x="405000" y="517500"/>
                </a:cubicBezTo>
                <a:cubicBezTo>
                  <a:pt x="398787" y="517500"/>
                  <a:pt x="393750" y="512463"/>
                  <a:pt x="393750" y="506250"/>
                </a:cubicBezTo>
                <a:cubicBezTo>
                  <a:pt x="393750" y="500037"/>
                  <a:pt x="398787" y="495000"/>
                  <a:pt x="405000" y="495000"/>
                </a:cubicBezTo>
                <a:close/>
                <a:moveTo>
                  <a:pt x="405000" y="472500"/>
                </a:moveTo>
                <a:cubicBezTo>
                  <a:pt x="367781" y="472500"/>
                  <a:pt x="337500" y="502781"/>
                  <a:pt x="337500" y="540000"/>
                </a:cubicBezTo>
                <a:cubicBezTo>
                  <a:pt x="337500" y="577219"/>
                  <a:pt x="367781" y="607500"/>
                  <a:pt x="405000" y="607500"/>
                </a:cubicBezTo>
                <a:cubicBezTo>
                  <a:pt x="442219" y="607500"/>
                  <a:pt x="472500" y="577219"/>
                  <a:pt x="472500" y="540000"/>
                </a:cubicBezTo>
                <a:cubicBezTo>
                  <a:pt x="472500" y="502781"/>
                  <a:pt x="442219" y="472500"/>
                  <a:pt x="405000" y="472500"/>
                </a:cubicBezTo>
                <a:close/>
                <a:moveTo>
                  <a:pt x="213750" y="405000"/>
                </a:moveTo>
                <a:lnTo>
                  <a:pt x="382500" y="405000"/>
                </a:lnTo>
                <a:cubicBezTo>
                  <a:pt x="388713" y="405000"/>
                  <a:pt x="393750" y="410037"/>
                  <a:pt x="393750" y="416250"/>
                </a:cubicBezTo>
                <a:cubicBezTo>
                  <a:pt x="393750" y="422463"/>
                  <a:pt x="388713" y="427500"/>
                  <a:pt x="382500" y="427500"/>
                </a:cubicBezTo>
                <a:lnTo>
                  <a:pt x="213750" y="427500"/>
                </a:lnTo>
                <a:cubicBezTo>
                  <a:pt x="207537" y="427500"/>
                  <a:pt x="202500" y="422463"/>
                  <a:pt x="202500" y="416250"/>
                </a:cubicBezTo>
                <a:cubicBezTo>
                  <a:pt x="202500" y="410037"/>
                  <a:pt x="207537" y="405000"/>
                  <a:pt x="213750" y="405000"/>
                </a:cubicBezTo>
                <a:close/>
                <a:moveTo>
                  <a:pt x="157500" y="405000"/>
                </a:moveTo>
                <a:lnTo>
                  <a:pt x="168750" y="405000"/>
                </a:lnTo>
                <a:cubicBezTo>
                  <a:pt x="174963" y="405000"/>
                  <a:pt x="180000" y="410037"/>
                  <a:pt x="180000" y="416250"/>
                </a:cubicBezTo>
                <a:cubicBezTo>
                  <a:pt x="180000" y="422463"/>
                  <a:pt x="174963" y="427500"/>
                  <a:pt x="168750" y="427500"/>
                </a:cubicBezTo>
                <a:lnTo>
                  <a:pt x="157500" y="427500"/>
                </a:lnTo>
                <a:cubicBezTo>
                  <a:pt x="151287" y="427500"/>
                  <a:pt x="146250" y="422463"/>
                  <a:pt x="146250" y="416250"/>
                </a:cubicBezTo>
                <a:cubicBezTo>
                  <a:pt x="146250" y="410037"/>
                  <a:pt x="151287" y="405000"/>
                  <a:pt x="157500" y="405000"/>
                </a:cubicBezTo>
                <a:close/>
                <a:moveTo>
                  <a:pt x="213750" y="348750"/>
                </a:moveTo>
                <a:lnTo>
                  <a:pt x="382500" y="348750"/>
                </a:lnTo>
                <a:cubicBezTo>
                  <a:pt x="388713" y="348750"/>
                  <a:pt x="393750" y="353787"/>
                  <a:pt x="393750" y="360000"/>
                </a:cubicBezTo>
                <a:cubicBezTo>
                  <a:pt x="393750" y="366213"/>
                  <a:pt x="388713" y="371250"/>
                  <a:pt x="382500" y="371250"/>
                </a:cubicBezTo>
                <a:lnTo>
                  <a:pt x="213750" y="371250"/>
                </a:lnTo>
                <a:cubicBezTo>
                  <a:pt x="207537" y="371250"/>
                  <a:pt x="202500" y="366213"/>
                  <a:pt x="202500" y="360000"/>
                </a:cubicBezTo>
                <a:cubicBezTo>
                  <a:pt x="202500" y="353787"/>
                  <a:pt x="207537" y="348750"/>
                  <a:pt x="213750" y="348750"/>
                </a:cubicBezTo>
                <a:close/>
                <a:moveTo>
                  <a:pt x="157500" y="348750"/>
                </a:moveTo>
                <a:lnTo>
                  <a:pt x="168750" y="348750"/>
                </a:lnTo>
                <a:cubicBezTo>
                  <a:pt x="174963" y="348750"/>
                  <a:pt x="180000" y="353787"/>
                  <a:pt x="180000" y="360000"/>
                </a:cubicBezTo>
                <a:cubicBezTo>
                  <a:pt x="180000" y="366213"/>
                  <a:pt x="174963" y="371250"/>
                  <a:pt x="168750" y="371250"/>
                </a:cubicBezTo>
                <a:lnTo>
                  <a:pt x="157500" y="371250"/>
                </a:lnTo>
                <a:cubicBezTo>
                  <a:pt x="151287" y="371250"/>
                  <a:pt x="146250" y="366213"/>
                  <a:pt x="146250" y="360000"/>
                </a:cubicBezTo>
                <a:cubicBezTo>
                  <a:pt x="146250" y="353787"/>
                  <a:pt x="151287" y="348750"/>
                  <a:pt x="157500" y="348750"/>
                </a:cubicBezTo>
                <a:close/>
                <a:moveTo>
                  <a:pt x="213750" y="292500"/>
                </a:moveTo>
                <a:lnTo>
                  <a:pt x="382500" y="292500"/>
                </a:lnTo>
                <a:cubicBezTo>
                  <a:pt x="388713" y="292500"/>
                  <a:pt x="393750" y="297537"/>
                  <a:pt x="393750" y="303750"/>
                </a:cubicBezTo>
                <a:cubicBezTo>
                  <a:pt x="393750" y="309963"/>
                  <a:pt x="388713" y="315000"/>
                  <a:pt x="382500" y="315000"/>
                </a:cubicBezTo>
                <a:lnTo>
                  <a:pt x="213750" y="315000"/>
                </a:lnTo>
                <a:cubicBezTo>
                  <a:pt x="207537" y="315000"/>
                  <a:pt x="202500" y="309963"/>
                  <a:pt x="202500" y="303750"/>
                </a:cubicBezTo>
                <a:cubicBezTo>
                  <a:pt x="202500" y="297537"/>
                  <a:pt x="207537" y="292500"/>
                  <a:pt x="213750" y="292500"/>
                </a:cubicBezTo>
                <a:close/>
                <a:moveTo>
                  <a:pt x="157500" y="292500"/>
                </a:moveTo>
                <a:lnTo>
                  <a:pt x="168750" y="292500"/>
                </a:lnTo>
                <a:cubicBezTo>
                  <a:pt x="174963" y="292500"/>
                  <a:pt x="180000" y="297537"/>
                  <a:pt x="180000" y="303750"/>
                </a:cubicBezTo>
                <a:cubicBezTo>
                  <a:pt x="180000" y="309963"/>
                  <a:pt x="174963" y="315000"/>
                  <a:pt x="168750" y="315000"/>
                </a:cubicBezTo>
                <a:lnTo>
                  <a:pt x="157500" y="315000"/>
                </a:lnTo>
                <a:cubicBezTo>
                  <a:pt x="151287" y="315000"/>
                  <a:pt x="146250" y="309963"/>
                  <a:pt x="146250" y="303750"/>
                </a:cubicBezTo>
                <a:cubicBezTo>
                  <a:pt x="146250" y="297537"/>
                  <a:pt x="151287" y="292500"/>
                  <a:pt x="157500" y="292500"/>
                </a:cubicBezTo>
                <a:close/>
                <a:moveTo>
                  <a:pt x="123750" y="202500"/>
                </a:moveTo>
                <a:lnTo>
                  <a:pt x="416250" y="202500"/>
                </a:lnTo>
                <a:cubicBezTo>
                  <a:pt x="422463" y="202500"/>
                  <a:pt x="427500" y="207537"/>
                  <a:pt x="427500" y="213750"/>
                </a:cubicBezTo>
                <a:cubicBezTo>
                  <a:pt x="427500" y="219963"/>
                  <a:pt x="422463" y="225000"/>
                  <a:pt x="416250" y="225000"/>
                </a:cubicBezTo>
                <a:lnTo>
                  <a:pt x="123750" y="225000"/>
                </a:lnTo>
                <a:cubicBezTo>
                  <a:pt x="117537" y="225000"/>
                  <a:pt x="112500" y="219963"/>
                  <a:pt x="112500" y="213750"/>
                </a:cubicBezTo>
                <a:cubicBezTo>
                  <a:pt x="112500" y="207537"/>
                  <a:pt x="117537" y="202500"/>
                  <a:pt x="123750" y="202500"/>
                </a:cubicBezTo>
                <a:close/>
                <a:moveTo>
                  <a:pt x="180000" y="146250"/>
                </a:moveTo>
                <a:lnTo>
                  <a:pt x="360000" y="146250"/>
                </a:lnTo>
                <a:cubicBezTo>
                  <a:pt x="366213" y="146250"/>
                  <a:pt x="371250" y="151287"/>
                  <a:pt x="371250" y="157500"/>
                </a:cubicBezTo>
                <a:cubicBezTo>
                  <a:pt x="371250" y="163713"/>
                  <a:pt x="366213" y="168750"/>
                  <a:pt x="360000" y="168750"/>
                </a:cubicBezTo>
                <a:lnTo>
                  <a:pt x="180000" y="168750"/>
                </a:lnTo>
                <a:cubicBezTo>
                  <a:pt x="173787" y="168750"/>
                  <a:pt x="168750" y="163713"/>
                  <a:pt x="168750" y="157500"/>
                </a:cubicBezTo>
                <a:cubicBezTo>
                  <a:pt x="168750" y="151287"/>
                  <a:pt x="173787" y="146250"/>
                  <a:pt x="180000" y="146250"/>
                </a:cubicBezTo>
                <a:close/>
                <a:moveTo>
                  <a:pt x="101250" y="45000"/>
                </a:moveTo>
                <a:lnTo>
                  <a:pt x="438750" y="45000"/>
                </a:lnTo>
                <a:cubicBezTo>
                  <a:pt x="444962" y="45000"/>
                  <a:pt x="450000" y="50037"/>
                  <a:pt x="450000" y="56250"/>
                </a:cubicBezTo>
                <a:cubicBezTo>
                  <a:pt x="450000" y="74860"/>
                  <a:pt x="465139" y="90000"/>
                  <a:pt x="483750" y="90000"/>
                </a:cubicBezTo>
                <a:cubicBezTo>
                  <a:pt x="489962" y="90000"/>
                  <a:pt x="495000" y="95037"/>
                  <a:pt x="495000" y="101250"/>
                </a:cubicBezTo>
                <a:lnTo>
                  <a:pt x="495000" y="450000"/>
                </a:lnTo>
                <a:cubicBezTo>
                  <a:pt x="495000" y="456213"/>
                  <a:pt x="489962" y="461250"/>
                  <a:pt x="483750" y="461250"/>
                </a:cubicBezTo>
                <a:cubicBezTo>
                  <a:pt x="477537" y="461250"/>
                  <a:pt x="472500" y="456213"/>
                  <a:pt x="472500" y="450000"/>
                </a:cubicBezTo>
                <a:lnTo>
                  <a:pt x="472500" y="111369"/>
                </a:lnTo>
                <a:cubicBezTo>
                  <a:pt x="450493" y="106883"/>
                  <a:pt x="433116" y="89506"/>
                  <a:pt x="428630" y="67500"/>
                </a:cubicBezTo>
                <a:lnTo>
                  <a:pt x="111369" y="67500"/>
                </a:lnTo>
                <a:cubicBezTo>
                  <a:pt x="106883" y="89506"/>
                  <a:pt x="89506" y="106883"/>
                  <a:pt x="67500" y="111369"/>
                </a:cubicBezTo>
                <a:lnTo>
                  <a:pt x="67500" y="563631"/>
                </a:lnTo>
                <a:cubicBezTo>
                  <a:pt x="89506" y="568117"/>
                  <a:pt x="106883" y="585494"/>
                  <a:pt x="111369" y="607500"/>
                </a:cubicBezTo>
                <a:lnTo>
                  <a:pt x="270001" y="607500"/>
                </a:lnTo>
                <a:cubicBezTo>
                  <a:pt x="276214" y="607500"/>
                  <a:pt x="281251" y="612537"/>
                  <a:pt x="281251" y="618750"/>
                </a:cubicBezTo>
                <a:cubicBezTo>
                  <a:pt x="281251" y="624963"/>
                  <a:pt x="276214" y="630000"/>
                  <a:pt x="270001" y="630000"/>
                </a:cubicBezTo>
                <a:lnTo>
                  <a:pt x="101250" y="630000"/>
                </a:lnTo>
                <a:cubicBezTo>
                  <a:pt x="95037" y="630000"/>
                  <a:pt x="90000" y="624963"/>
                  <a:pt x="90000" y="618750"/>
                </a:cubicBezTo>
                <a:cubicBezTo>
                  <a:pt x="90000" y="600140"/>
                  <a:pt x="74860" y="585000"/>
                  <a:pt x="56250" y="585000"/>
                </a:cubicBezTo>
                <a:cubicBezTo>
                  <a:pt x="50037" y="585000"/>
                  <a:pt x="45000" y="579963"/>
                  <a:pt x="45000" y="573750"/>
                </a:cubicBezTo>
                <a:lnTo>
                  <a:pt x="45000" y="101250"/>
                </a:lnTo>
                <a:cubicBezTo>
                  <a:pt x="45000" y="95037"/>
                  <a:pt x="50037" y="90000"/>
                  <a:pt x="56250" y="90000"/>
                </a:cubicBezTo>
                <a:cubicBezTo>
                  <a:pt x="74860" y="90000"/>
                  <a:pt x="90000" y="74860"/>
                  <a:pt x="90000" y="56250"/>
                </a:cubicBezTo>
                <a:cubicBezTo>
                  <a:pt x="90000" y="50037"/>
                  <a:pt x="95037" y="45000"/>
                  <a:pt x="101250" y="45000"/>
                </a:cubicBezTo>
                <a:close/>
                <a:moveTo>
                  <a:pt x="33750" y="22500"/>
                </a:moveTo>
                <a:cubicBezTo>
                  <a:pt x="27547" y="22500"/>
                  <a:pt x="22500" y="27547"/>
                  <a:pt x="22500" y="33750"/>
                </a:cubicBezTo>
                <a:lnTo>
                  <a:pt x="22500" y="641250"/>
                </a:lnTo>
                <a:cubicBezTo>
                  <a:pt x="22500" y="647453"/>
                  <a:pt x="27547" y="652500"/>
                  <a:pt x="33750" y="652500"/>
                </a:cubicBezTo>
                <a:lnTo>
                  <a:pt x="291687" y="652500"/>
                </a:lnTo>
                <a:lnTo>
                  <a:pt x="329050" y="588194"/>
                </a:lnTo>
                <a:cubicBezTo>
                  <a:pt x="320169" y="574249"/>
                  <a:pt x="315000" y="557722"/>
                  <a:pt x="315000" y="540000"/>
                </a:cubicBezTo>
                <a:cubicBezTo>
                  <a:pt x="315000" y="490373"/>
                  <a:pt x="355373" y="450000"/>
                  <a:pt x="405000" y="450000"/>
                </a:cubicBezTo>
                <a:cubicBezTo>
                  <a:pt x="454627" y="450000"/>
                  <a:pt x="495000" y="490373"/>
                  <a:pt x="495000" y="540000"/>
                </a:cubicBezTo>
                <a:cubicBezTo>
                  <a:pt x="495000" y="557733"/>
                  <a:pt x="489824" y="574269"/>
                  <a:pt x="480933" y="588219"/>
                </a:cubicBezTo>
                <a:lnTo>
                  <a:pt x="515287" y="647886"/>
                </a:lnTo>
                <a:cubicBezTo>
                  <a:pt x="516693" y="645979"/>
                  <a:pt x="517500" y="643663"/>
                  <a:pt x="517500" y="641250"/>
                </a:cubicBezTo>
                <a:lnTo>
                  <a:pt x="517500" y="33750"/>
                </a:lnTo>
                <a:cubicBezTo>
                  <a:pt x="517500" y="27547"/>
                  <a:pt x="512453" y="22500"/>
                  <a:pt x="506250" y="22500"/>
                </a:cubicBezTo>
                <a:close/>
                <a:moveTo>
                  <a:pt x="33750" y="0"/>
                </a:moveTo>
                <a:lnTo>
                  <a:pt x="506250" y="0"/>
                </a:lnTo>
                <a:cubicBezTo>
                  <a:pt x="524859" y="0"/>
                  <a:pt x="540000" y="15141"/>
                  <a:pt x="540000" y="33750"/>
                </a:cubicBezTo>
                <a:lnTo>
                  <a:pt x="540000" y="641250"/>
                </a:lnTo>
                <a:cubicBezTo>
                  <a:pt x="540000" y="651727"/>
                  <a:pt x="535049" y="661607"/>
                  <a:pt x="526835" y="667959"/>
                </a:cubicBezTo>
                <a:cubicBezTo>
                  <a:pt x="528619" y="671116"/>
                  <a:pt x="528778" y="674938"/>
                  <a:pt x="527250" y="678230"/>
                </a:cubicBezTo>
                <a:cubicBezTo>
                  <a:pt x="525708" y="681549"/>
                  <a:pt x="522650" y="683911"/>
                  <a:pt x="519048" y="684563"/>
                </a:cubicBezTo>
                <a:lnTo>
                  <a:pt x="489855" y="689843"/>
                </a:lnTo>
                <a:lnTo>
                  <a:pt x="464074" y="716562"/>
                </a:lnTo>
                <a:cubicBezTo>
                  <a:pt x="461940" y="718772"/>
                  <a:pt x="459013" y="720000"/>
                  <a:pt x="455979" y="720000"/>
                </a:cubicBezTo>
                <a:cubicBezTo>
                  <a:pt x="455510" y="720000"/>
                  <a:pt x="455037" y="719971"/>
                  <a:pt x="454565" y="719911"/>
                </a:cubicBezTo>
                <a:cubicBezTo>
                  <a:pt x="451043" y="719464"/>
                  <a:pt x="447940" y="717383"/>
                  <a:pt x="446190" y="714295"/>
                </a:cubicBezTo>
                <a:lnTo>
                  <a:pt x="423932" y="675000"/>
                </a:lnTo>
                <a:lnTo>
                  <a:pt x="385812" y="675000"/>
                </a:lnTo>
                <a:lnTo>
                  <a:pt x="363334" y="714331"/>
                </a:lnTo>
                <a:cubicBezTo>
                  <a:pt x="361578" y="717405"/>
                  <a:pt x="358476" y="719474"/>
                  <a:pt x="354960" y="719913"/>
                </a:cubicBezTo>
                <a:cubicBezTo>
                  <a:pt x="354496" y="719971"/>
                  <a:pt x="354029" y="720000"/>
                  <a:pt x="353566" y="720000"/>
                </a:cubicBezTo>
                <a:cubicBezTo>
                  <a:pt x="350535" y="720000"/>
                  <a:pt x="347605" y="718772"/>
                  <a:pt x="345472" y="716562"/>
                </a:cubicBezTo>
                <a:lnTo>
                  <a:pt x="319691" y="689843"/>
                </a:lnTo>
                <a:lnTo>
                  <a:pt x="290497" y="684563"/>
                </a:lnTo>
                <a:cubicBezTo>
                  <a:pt x="286888" y="683910"/>
                  <a:pt x="283825" y="681539"/>
                  <a:pt x="282286" y="678210"/>
                </a:cubicBezTo>
                <a:cubicBezTo>
                  <a:pt x="281811" y="677181"/>
                  <a:pt x="281519" y="676097"/>
                  <a:pt x="281371" y="675000"/>
                </a:cubicBezTo>
                <a:lnTo>
                  <a:pt x="33750" y="675000"/>
                </a:lnTo>
                <a:cubicBezTo>
                  <a:pt x="15141" y="675000"/>
                  <a:pt x="0" y="659859"/>
                  <a:pt x="0" y="641250"/>
                </a:cubicBezTo>
                <a:lnTo>
                  <a:pt x="0" y="33750"/>
                </a:lnTo>
                <a:cubicBezTo>
                  <a:pt x="0" y="15141"/>
                  <a:pt x="15141" y="0"/>
                  <a:pt x="33750" y="0"/>
                </a:cubicBezTo>
                <a:close/>
              </a:path>
            </a:pathLst>
          </a:custGeom>
          <a:ln w="9525"/>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13" name="Объект 2">
            <a:extLst>
              <a:ext uri="{FF2B5EF4-FFF2-40B4-BE49-F238E27FC236}">
                <a16:creationId xmlns:a16="http://schemas.microsoft.com/office/drawing/2014/main" id="{92498FD1-9043-430D-B624-05E32B3617C1}"/>
              </a:ext>
            </a:extLst>
          </p:cNvPr>
          <p:cNvSpPr txBox="1">
            <a:spLocks/>
          </p:cNvSpPr>
          <p:nvPr/>
        </p:nvSpPr>
        <p:spPr>
          <a:xfrm>
            <a:off x="1652778" y="4288550"/>
            <a:ext cx="9004110" cy="1973473"/>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a:t>Независимая гарантия </a:t>
            </a:r>
            <a:r>
              <a:rPr lang="ru-RU" b="1" dirty="0"/>
              <a:t>применяется для </a:t>
            </a:r>
            <a:r>
              <a:rPr lang="ru-RU" dirty="0"/>
              <a:t>обеспечения заявок, обеспечения исполнения контракта, обеспечения гарантийных обязательств.</a:t>
            </a:r>
          </a:p>
          <a:p>
            <a:pPr marL="0" indent="0">
              <a:buNone/>
            </a:pPr>
            <a:endParaRPr lang="ru-RU" dirty="0"/>
          </a:p>
          <a:p>
            <a:pPr marL="0" indent="0">
              <a:buNone/>
            </a:pPr>
            <a:r>
              <a:rPr lang="ru-RU" b="1" dirty="0"/>
              <a:t>Срок действия гарантии – 1 месяц </a:t>
            </a:r>
            <a:r>
              <a:rPr lang="ru-RU" dirty="0"/>
              <a:t>с даты окончания подачи заявок (вместо 2 месяцев).</a:t>
            </a:r>
          </a:p>
          <a:p>
            <a:pPr marL="0" indent="0">
              <a:buNone/>
            </a:pPr>
            <a:endParaRPr lang="ru-RU" dirty="0"/>
          </a:p>
          <a:p>
            <a:pPr marL="0" indent="0">
              <a:buNone/>
            </a:pPr>
            <a:r>
              <a:rPr lang="ru-RU" dirty="0"/>
              <a:t>Предусмотрен </a:t>
            </a:r>
            <a:r>
              <a:rPr lang="ru-RU" b="1" dirty="0"/>
              <a:t>порядок</a:t>
            </a:r>
            <a:r>
              <a:rPr lang="ru-RU" dirty="0"/>
              <a:t> </a:t>
            </a:r>
            <a:r>
              <a:rPr lang="ru-RU" b="1" dirty="0"/>
              <a:t>взыскания по независимой гарантии</a:t>
            </a:r>
            <a:r>
              <a:rPr lang="ru-RU" dirty="0"/>
              <a:t> в случае троекратного отклонения заявок одного участника в течение одного квартала на одной электронной площадке (в течение </a:t>
            </a:r>
            <a:r>
              <a:rPr lang="ru-RU" b="1" dirty="0"/>
              <a:t>3 рабочих дней </a:t>
            </a:r>
            <a:r>
              <a:rPr lang="ru-RU" dirty="0"/>
              <a:t>после получения информации от оператора заказчик предъявляет требование по такой гарантии).</a:t>
            </a:r>
          </a:p>
          <a:p>
            <a:pPr marL="0" indent="0">
              <a:buNone/>
            </a:pPr>
            <a:endParaRPr lang="ru-RU" dirty="0"/>
          </a:p>
          <a:p>
            <a:pPr marL="0" indent="0">
              <a:buNone/>
            </a:pPr>
            <a:endParaRPr lang="ru-RU" dirty="0"/>
          </a:p>
        </p:txBody>
      </p:sp>
      <p:sp>
        <p:nvSpPr>
          <p:cNvPr id="14" name="Объект 2">
            <a:extLst>
              <a:ext uri="{FF2B5EF4-FFF2-40B4-BE49-F238E27FC236}">
                <a16:creationId xmlns:a16="http://schemas.microsoft.com/office/drawing/2014/main" id="{BCC19AA0-5F42-48BC-B84C-99FEC88B4986}"/>
              </a:ext>
            </a:extLst>
          </p:cNvPr>
          <p:cNvSpPr txBox="1">
            <a:spLocks/>
          </p:cNvSpPr>
          <p:nvPr/>
        </p:nvSpPr>
        <p:spPr>
          <a:xfrm>
            <a:off x="5383790" y="2061533"/>
            <a:ext cx="4903210" cy="2287951"/>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ru-RU" dirty="0"/>
              <a:t>банки;</a:t>
            </a:r>
          </a:p>
          <a:p>
            <a:pPr lvl="0"/>
            <a:r>
              <a:rPr lang="ru-RU" dirty="0"/>
              <a:t>госкорпорация «ВЭБ.РФ»;</a:t>
            </a:r>
          </a:p>
          <a:p>
            <a:pPr lvl="0"/>
            <a:r>
              <a:rPr lang="ru-RU" dirty="0"/>
              <a:t>региональные гарантийные организации – для закупок среди СМП и СОНО (фонды содействия кредитованию, являющиеся участниками национальной гарантийной системы поддержки МСП);</a:t>
            </a:r>
          </a:p>
          <a:p>
            <a:r>
              <a:rPr lang="ru-RU" dirty="0"/>
              <a:t>Евразийский банк развития – для участников, зарегистрированных в ЕАЭС.</a:t>
            </a:r>
            <a:endParaRPr lang="ru-RU" dirty="0">
              <a:latin typeface="Roboto Light" panose="020B0604020202020204" charset="0"/>
              <a:ea typeface="Roboto Light" panose="020B0604020202020204" charset="0"/>
              <a:cs typeface="Roboto Light" panose="020B0604020202020204" charset="0"/>
            </a:endParaRPr>
          </a:p>
        </p:txBody>
      </p:sp>
    </p:spTree>
    <p:extLst>
      <p:ext uri="{BB962C8B-B14F-4D97-AF65-F5344CB8AC3E}">
        <p14:creationId xmlns:p14="http://schemas.microsoft.com/office/powerpoint/2010/main" val="2300645479"/>
      </p:ext>
    </p:extLst>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895350"/>
          </a:xfrm>
        </p:spPr>
        <p:txBody>
          <a:bodyPr>
            <a:normAutofit/>
          </a:bodyPr>
          <a:lstStyle/>
          <a:p>
            <a:r>
              <a:rPr lang="ru-RU" dirty="0"/>
              <a:t>Независимая гарантия</a:t>
            </a:r>
          </a:p>
        </p:txBody>
      </p:sp>
      <p:sp>
        <p:nvSpPr>
          <p:cNvPr id="6" name="Объект 2">
            <a:extLst>
              <a:ext uri="{FF2B5EF4-FFF2-40B4-BE49-F238E27FC236}">
                <a16:creationId xmlns:a16="http://schemas.microsoft.com/office/drawing/2014/main" id="{07F3A42A-8472-4B64-9D79-811556CF0A45}"/>
              </a:ext>
            </a:extLst>
          </p:cNvPr>
          <p:cNvSpPr txBox="1">
            <a:spLocks/>
          </p:cNvSpPr>
          <p:nvPr/>
        </p:nvSpPr>
        <p:spPr>
          <a:xfrm>
            <a:off x="2764998" y="1313545"/>
            <a:ext cx="8246788" cy="895351"/>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a:t>Правительство утвердило требования к банкам и региональным гарантийным организациям (РГО) для выдачи независимых гарантий в госзакупках с 01 января 2022 года. </a:t>
            </a:r>
          </a:p>
          <a:p>
            <a:pPr marL="0" indent="0">
              <a:buNone/>
            </a:pPr>
            <a:r>
              <a:rPr lang="ru-RU" sz="1200" dirty="0">
                <a:solidFill>
                  <a:schemeClr val="accent6"/>
                </a:solidFill>
              </a:rPr>
              <a:t>Постановление Правительства Российской Федерации от 20.12.2021 № 2369 .</a:t>
            </a:r>
          </a:p>
          <a:p>
            <a:pPr marL="0" indent="0">
              <a:buNone/>
            </a:pPr>
            <a:endParaRPr lang="ru-RU" sz="1200" dirty="0">
              <a:solidFill>
                <a:schemeClr val="accent6"/>
              </a:solidFill>
            </a:endParaRP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p:txBody>
      </p:sp>
      <p:sp>
        <p:nvSpPr>
          <p:cNvPr id="8" name="Полилиния 59">
            <a:extLst>
              <a:ext uri="{FF2B5EF4-FFF2-40B4-BE49-F238E27FC236}">
                <a16:creationId xmlns:a16="http://schemas.microsoft.com/office/drawing/2014/main" id="{C821DE6D-71D7-441A-B5AA-7D410D945081}"/>
              </a:ext>
            </a:extLst>
          </p:cNvPr>
          <p:cNvSpPr>
            <a:spLocks noChangeAspect="1"/>
          </p:cNvSpPr>
          <p:nvPr/>
        </p:nvSpPr>
        <p:spPr>
          <a:xfrm>
            <a:off x="1520013" y="1437219"/>
            <a:ext cx="720000" cy="648000"/>
          </a:xfrm>
          <a:custGeom>
            <a:avLst/>
            <a:gdLst>
              <a:gd name="connsiteX0" fmla="*/ 719868 w 720000"/>
              <a:gd name="connsiteY0" fmla="*/ 216000 h 648000"/>
              <a:gd name="connsiteX1" fmla="*/ 645420 w 720000"/>
              <a:gd name="connsiteY1" fmla="*/ 167184 h 648000"/>
              <a:gd name="connsiteX2" fmla="*/ 648000 w 720000"/>
              <a:gd name="connsiteY2" fmla="*/ 155952 h 648000"/>
              <a:gd name="connsiteX3" fmla="*/ 648000 w 720000"/>
              <a:gd name="connsiteY3" fmla="*/ 72000 h 648000"/>
              <a:gd name="connsiteX4" fmla="*/ 647796 w 720000"/>
              <a:gd name="connsiteY4" fmla="*/ 72000 h 648000"/>
              <a:gd name="connsiteX5" fmla="*/ 324000 w 720000"/>
              <a:gd name="connsiteY5" fmla="*/ 0 h 648000"/>
              <a:gd name="connsiteX6" fmla="*/ 204 w 720000"/>
              <a:gd name="connsiteY6" fmla="*/ 72000 h 648000"/>
              <a:gd name="connsiteX7" fmla="*/ 0 w 720000"/>
              <a:gd name="connsiteY7" fmla="*/ 72000 h 648000"/>
              <a:gd name="connsiteX8" fmla="*/ 0 w 720000"/>
              <a:gd name="connsiteY8" fmla="*/ 73560 h 648000"/>
              <a:gd name="connsiteX9" fmla="*/ 0 w 720000"/>
              <a:gd name="connsiteY9" fmla="*/ 73560 h 648000"/>
              <a:gd name="connsiteX10" fmla="*/ 0 w 720000"/>
              <a:gd name="connsiteY10" fmla="*/ 73560 h 648000"/>
              <a:gd name="connsiteX11" fmla="*/ 0 w 720000"/>
              <a:gd name="connsiteY11" fmla="*/ 155988 h 648000"/>
              <a:gd name="connsiteX12" fmla="*/ 73260 w 720000"/>
              <a:gd name="connsiteY12" fmla="*/ 209916 h 648000"/>
              <a:gd name="connsiteX13" fmla="*/ 72180 w 720000"/>
              <a:gd name="connsiteY13" fmla="*/ 216000 h 648000"/>
              <a:gd name="connsiteX14" fmla="*/ 72000 w 720000"/>
              <a:gd name="connsiteY14" fmla="*/ 216000 h 648000"/>
              <a:gd name="connsiteX15" fmla="*/ 72000 w 720000"/>
              <a:gd name="connsiteY15" fmla="*/ 217560 h 648000"/>
              <a:gd name="connsiteX16" fmla="*/ 72000 w 720000"/>
              <a:gd name="connsiteY16" fmla="*/ 217560 h 648000"/>
              <a:gd name="connsiteX17" fmla="*/ 72000 w 720000"/>
              <a:gd name="connsiteY17" fmla="*/ 217560 h 648000"/>
              <a:gd name="connsiteX18" fmla="*/ 72000 w 720000"/>
              <a:gd name="connsiteY18" fmla="*/ 299844 h 648000"/>
              <a:gd name="connsiteX19" fmla="*/ 120 w 720000"/>
              <a:gd name="connsiteY19" fmla="*/ 348000 h 648000"/>
              <a:gd name="connsiteX20" fmla="*/ 0 w 720000"/>
              <a:gd name="connsiteY20" fmla="*/ 348000 h 648000"/>
              <a:gd name="connsiteX21" fmla="*/ 0 w 720000"/>
              <a:gd name="connsiteY21" fmla="*/ 349560 h 648000"/>
              <a:gd name="connsiteX22" fmla="*/ 0 w 720000"/>
              <a:gd name="connsiteY22" fmla="*/ 349560 h 648000"/>
              <a:gd name="connsiteX23" fmla="*/ 0 w 720000"/>
              <a:gd name="connsiteY23" fmla="*/ 349560 h 648000"/>
              <a:gd name="connsiteX24" fmla="*/ 0 w 720000"/>
              <a:gd name="connsiteY24" fmla="*/ 431988 h 648000"/>
              <a:gd name="connsiteX25" fmla="*/ 37776 w 720000"/>
              <a:gd name="connsiteY25" fmla="*/ 472548 h 648000"/>
              <a:gd name="connsiteX26" fmla="*/ 36180 w 720000"/>
              <a:gd name="connsiteY26" fmla="*/ 480012 h 648000"/>
              <a:gd name="connsiteX27" fmla="*/ 36000 w 720000"/>
              <a:gd name="connsiteY27" fmla="*/ 480012 h 648000"/>
              <a:gd name="connsiteX28" fmla="*/ 36000 w 720000"/>
              <a:gd name="connsiteY28" fmla="*/ 481572 h 648000"/>
              <a:gd name="connsiteX29" fmla="*/ 36000 w 720000"/>
              <a:gd name="connsiteY29" fmla="*/ 481572 h 648000"/>
              <a:gd name="connsiteX30" fmla="*/ 36000 w 720000"/>
              <a:gd name="connsiteY30" fmla="*/ 481572 h 648000"/>
              <a:gd name="connsiteX31" fmla="*/ 36000 w 720000"/>
              <a:gd name="connsiteY31" fmla="*/ 564000 h 648000"/>
              <a:gd name="connsiteX32" fmla="*/ 225816 w 720000"/>
              <a:gd name="connsiteY32" fmla="*/ 640260 h 648000"/>
              <a:gd name="connsiteX33" fmla="*/ 228000 w 720000"/>
              <a:gd name="connsiteY33" fmla="*/ 640704 h 648000"/>
              <a:gd name="connsiteX34" fmla="*/ 228648 w 720000"/>
              <a:gd name="connsiteY34" fmla="*/ 640572 h 648000"/>
              <a:gd name="connsiteX35" fmla="*/ 286812 w 720000"/>
              <a:gd name="connsiteY35" fmla="*/ 645648 h 648000"/>
              <a:gd name="connsiteX36" fmla="*/ 288000 w 720000"/>
              <a:gd name="connsiteY36" fmla="*/ 645888 h 648000"/>
              <a:gd name="connsiteX37" fmla="*/ 288624 w 720000"/>
              <a:gd name="connsiteY37" fmla="*/ 645756 h 648000"/>
              <a:gd name="connsiteX38" fmla="*/ 360000 w 720000"/>
              <a:gd name="connsiteY38" fmla="*/ 648000 h 648000"/>
              <a:gd name="connsiteX39" fmla="*/ 431376 w 720000"/>
              <a:gd name="connsiteY39" fmla="*/ 645744 h 648000"/>
              <a:gd name="connsiteX40" fmla="*/ 432000 w 720000"/>
              <a:gd name="connsiteY40" fmla="*/ 645876 h 648000"/>
              <a:gd name="connsiteX41" fmla="*/ 433188 w 720000"/>
              <a:gd name="connsiteY41" fmla="*/ 645636 h 648000"/>
              <a:gd name="connsiteX42" fmla="*/ 491352 w 720000"/>
              <a:gd name="connsiteY42" fmla="*/ 640560 h 648000"/>
              <a:gd name="connsiteX43" fmla="*/ 492000 w 720000"/>
              <a:gd name="connsiteY43" fmla="*/ 640680 h 648000"/>
              <a:gd name="connsiteX44" fmla="*/ 494184 w 720000"/>
              <a:gd name="connsiteY44" fmla="*/ 640236 h 648000"/>
              <a:gd name="connsiteX45" fmla="*/ 684000 w 720000"/>
              <a:gd name="connsiteY45" fmla="*/ 563952 h 648000"/>
              <a:gd name="connsiteX46" fmla="*/ 684000 w 720000"/>
              <a:gd name="connsiteY46" fmla="*/ 480000 h 648000"/>
              <a:gd name="connsiteX47" fmla="*/ 683808 w 720000"/>
              <a:gd name="connsiteY47" fmla="*/ 480000 h 648000"/>
              <a:gd name="connsiteX48" fmla="*/ 645660 w 720000"/>
              <a:gd name="connsiteY48" fmla="*/ 442752 h 648000"/>
              <a:gd name="connsiteX49" fmla="*/ 648000 w 720000"/>
              <a:gd name="connsiteY49" fmla="*/ 431952 h 648000"/>
              <a:gd name="connsiteX50" fmla="*/ 648000 w 720000"/>
              <a:gd name="connsiteY50" fmla="*/ 353520 h 648000"/>
              <a:gd name="connsiteX51" fmla="*/ 720000 w 720000"/>
              <a:gd name="connsiteY51" fmla="*/ 299952 h 648000"/>
              <a:gd name="connsiteX52" fmla="*/ 720000 w 720000"/>
              <a:gd name="connsiteY52" fmla="*/ 216000 h 648000"/>
              <a:gd name="connsiteX53" fmla="*/ 719868 w 720000"/>
              <a:gd name="connsiteY53" fmla="*/ 216000 h 648000"/>
              <a:gd name="connsiteX54" fmla="*/ 622704 w 720000"/>
              <a:gd name="connsiteY54" fmla="*/ 435852 h 648000"/>
              <a:gd name="connsiteX55" fmla="*/ 618612 w 720000"/>
              <a:gd name="connsiteY55" fmla="*/ 439440 h 648000"/>
              <a:gd name="connsiteX56" fmla="*/ 588000 w 720000"/>
              <a:gd name="connsiteY56" fmla="*/ 456000 h 648000"/>
              <a:gd name="connsiteX57" fmla="*/ 588000 w 720000"/>
              <a:gd name="connsiteY57" fmla="*/ 398784 h 648000"/>
              <a:gd name="connsiteX58" fmla="*/ 624000 w 720000"/>
              <a:gd name="connsiteY58" fmla="*/ 382272 h 648000"/>
              <a:gd name="connsiteX59" fmla="*/ 624000 w 720000"/>
              <a:gd name="connsiteY59" fmla="*/ 431928 h 648000"/>
              <a:gd name="connsiteX60" fmla="*/ 622704 w 720000"/>
              <a:gd name="connsiteY60" fmla="*/ 435852 h 648000"/>
              <a:gd name="connsiteX61" fmla="*/ 354312 w 720000"/>
              <a:gd name="connsiteY61" fmla="*/ 491616 h 648000"/>
              <a:gd name="connsiteX62" fmla="*/ 349032 w 720000"/>
              <a:gd name="connsiteY62" fmla="*/ 491724 h 648000"/>
              <a:gd name="connsiteX63" fmla="*/ 336012 w 720000"/>
              <a:gd name="connsiteY63" fmla="*/ 491868 h 648000"/>
              <a:gd name="connsiteX64" fmla="*/ 336012 w 720000"/>
              <a:gd name="connsiteY64" fmla="*/ 431928 h 648000"/>
              <a:gd name="connsiteX65" fmla="*/ 345912 w 720000"/>
              <a:gd name="connsiteY65" fmla="*/ 431784 h 648000"/>
              <a:gd name="connsiteX66" fmla="*/ 347820 w 720000"/>
              <a:gd name="connsiteY66" fmla="*/ 431748 h 648000"/>
              <a:gd name="connsiteX67" fmla="*/ 384012 w 720000"/>
              <a:gd name="connsiteY67" fmla="*/ 430596 h 648000"/>
              <a:gd name="connsiteX68" fmla="*/ 384012 w 720000"/>
              <a:gd name="connsiteY68" fmla="*/ 490512 h 648000"/>
              <a:gd name="connsiteX69" fmla="*/ 376260 w 720000"/>
              <a:gd name="connsiteY69" fmla="*/ 490872 h 648000"/>
              <a:gd name="connsiteX70" fmla="*/ 354312 w 720000"/>
              <a:gd name="connsiteY70" fmla="*/ 491616 h 648000"/>
              <a:gd name="connsiteX71" fmla="*/ 301908 w 720000"/>
              <a:gd name="connsiteY71" fmla="*/ 491784 h 648000"/>
              <a:gd name="connsiteX72" fmla="*/ 285504 w 720000"/>
              <a:gd name="connsiteY72" fmla="*/ 491388 h 648000"/>
              <a:gd name="connsiteX73" fmla="*/ 283488 w 720000"/>
              <a:gd name="connsiteY73" fmla="*/ 491316 h 648000"/>
              <a:gd name="connsiteX74" fmla="*/ 264012 w 720000"/>
              <a:gd name="connsiteY74" fmla="*/ 490512 h 648000"/>
              <a:gd name="connsiteX75" fmla="*/ 264012 w 720000"/>
              <a:gd name="connsiteY75" fmla="*/ 430608 h 648000"/>
              <a:gd name="connsiteX76" fmla="*/ 300204 w 720000"/>
              <a:gd name="connsiteY76" fmla="*/ 431760 h 648000"/>
              <a:gd name="connsiteX77" fmla="*/ 302100 w 720000"/>
              <a:gd name="connsiteY77" fmla="*/ 431796 h 648000"/>
              <a:gd name="connsiteX78" fmla="*/ 312000 w 720000"/>
              <a:gd name="connsiteY78" fmla="*/ 431940 h 648000"/>
              <a:gd name="connsiteX79" fmla="*/ 312000 w 720000"/>
              <a:gd name="connsiteY79" fmla="*/ 491916 h 648000"/>
              <a:gd name="connsiteX80" fmla="*/ 305028 w 720000"/>
              <a:gd name="connsiteY80" fmla="*/ 491856 h 648000"/>
              <a:gd name="connsiteX81" fmla="*/ 301908 w 720000"/>
              <a:gd name="connsiteY81" fmla="*/ 491784 h 648000"/>
              <a:gd name="connsiteX82" fmla="*/ 85164 w 720000"/>
              <a:gd name="connsiteY82" fmla="*/ 464424 h 648000"/>
              <a:gd name="connsiteX83" fmla="*/ 84000 w 720000"/>
              <a:gd name="connsiteY83" fmla="*/ 464088 h 648000"/>
              <a:gd name="connsiteX84" fmla="*/ 84000 w 720000"/>
              <a:gd name="connsiteY84" fmla="*/ 406116 h 648000"/>
              <a:gd name="connsiteX85" fmla="*/ 120000 w 720000"/>
              <a:gd name="connsiteY85" fmla="*/ 414408 h 648000"/>
              <a:gd name="connsiteX86" fmla="*/ 120000 w 720000"/>
              <a:gd name="connsiteY86" fmla="*/ 472980 h 648000"/>
              <a:gd name="connsiteX87" fmla="*/ 89568 w 720000"/>
              <a:gd name="connsiteY87" fmla="*/ 465660 h 648000"/>
              <a:gd name="connsiteX88" fmla="*/ 85164 w 720000"/>
              <a:gd name="connsiteY88" fmla="*/ 464424 h 648000"/>
              <a:gd name="connsiteX89" fmla="*/ 338100 w 720000"/>
              <a:gd name="connsiteY89" fmla="*/ 563796 h 648000"/>
              <a:gd name="connsiteX90" fmla="*/ 348000 w 720000"/>
              <a:gd name="connsiteY90" fmla="*/ 563940 h 648000"/>
              <a:gd name="connsiteX91" fmla="*/ 348000 w 720000"/>
              <a:gd name="connsiteY91" fmla="*/ 623928 h 648000"/>
              <a:gd name="connsiteX92" fmla="*/ 300000 w 720000"/>
              <a:gd name="connsiteY92" fmla="*/ 622536 h 648000"/>
              <a:gd name="connsiteX93" fmla="*/ 300000 w 720000"/>
              <a:gd name="connsiteY93" fmla="*/ 562620 h 648000"/>
              <a:gd name="connsiteX94" fmla="*/ 336192 w 720000"/>
              <a:gd name="connsiteY94" fmla="*/ 563772 h 648000"/>
              <a:gd name="connsiteX95" fmla="*/ 338100 w 720000"/>
              <a:gd name="connsiteY95" fmla="*/ 563796 h 648000"/>
              <a:gd name="connsiteX96" fmla="*/ 383808 w 720000"/>
              <a:gd name="connsiteY96" fmla="*/ 563760 h 648000"/>
              <a:gd name="connsiteX97" fmla="*/ 420000 w 720000"/>
              <a:gd name="connsiteY97" fmla="*/ 562608 h 648000"/>
              <a:gd name="connsiteX98" fmla="*/ 420000 w 720000"/>
              <a:gd name="connsiteY98" fmla="*/ 622524 h 648000"/>
              <a:gd name="connsiteX99" fmla="*/ 372000 w 720000"/>
              <a:gd name="connsiteY99" fmla="*/ 623916 h 648000"/>
              <a:gd name="connsiteX100" fmla="*/ 372000 w 720000"/>
              <a:gd name="connsiteY100" fmla="*/ 563928 h 648000"/>
              <a:gd name="connsiteX101" fmla="*/ 381900 w 720000"/>
              <a:gd name="connsiteY101" fmla="*/ 563784 h 648000"/>
              <a:gd name="connsiteX102" fmla="*/ 383808 w 720000"/>
              <a:gd name="connsiteY102" fmla="*/ 563760 h 648000"/>
              <a:gd name="connsiteX103" fmla="*/ 480000 w 720000"/>
              <a:gd name="connsiteY103" fmla="*/ 558336 h 648000"/>
              <a:gd name="connsiteX104" fmla="*/ 480000 w 720000"/>
              <a:gd name="connsiteY104" fmla="*/ 617928 h 648000"/>
              <a:gd name="connsiteX105" fmla="*/ 444000 w 720000"/>
              <a:gd name="connsiteY105" fmla="*/ 621084 h 648000"/>
              <a:gd name="connsiteX106" fmla="*/ 444000 w 720000"/>
              <a:gd name="connsiteY106" fmla="*/ 561240 h 648000"/>
              <a:gd name="connsiteX107" fmla="*/ 480000 w 720000"/>
              <a:gd name="connsiteY107" fmla="*/ 558336 h 648000"/>
              <a:gd name="connsiteX108" fmla="*/ 504000 w 720000"/>
              <a:gd name="connsiteY108" fmla="*/ 555744 h 648000"/>
              <a:gd name="connsiteX109" fmla="*/ 540000 w 720000"/>
              <a:gd name="connsiteY109" fmla="*/ 550680 h 648000"/>
              <a:gd name="connsiteX110" fmla="*/ 540000 w 720000"/>
              <a:gd name="connsiteY110" fmla="*/ 609600 h 648000"/>
              <a:gd name="connsiteX111" fmla="*/ 504000 w 720000"/>
              <a:gd name="connsiteY111" fmla="*/ 615096 h 648000"/>
              <a:gd name="connsiteX112" fmla="*/ 504000 w 720000"/>
              <a:gd name="connsiteY112" fmla="*/ 555744 h 648000"/>
              <a:gd name="connsiteX113" fmla="*/ 564000 w 720000"/>
              <a:gd name="connsiteY113" fmla="*/ 546396 h 648000"/>
              <a:gd name="connsiteX114" fmla="*/ 600000 w 720000"/>
              <a:gd name="connsiteY114" fmla="*/ 538104 h 648000"/>
              <a:gd name="connsiteX115" fmla="*/ 600000 w 720000"/>
              <a:gd name="connsiteY115" fmla="*/ 596076 h 648000"/>
              <a:gd name="connsiteX116" fmla="*/ 564000 w 720000"/>
              <a:gd name="connsiteY116" fmla="*/ 604968 h 648000"/>
              <a:gd name="connsiteX117" fmla="*/ 564000 w 720000"/>
              <a:gd name="connsiteY117" fmla="*/ 546396 h 648000"/>
              <a:gd name="connsiteX118" fmla="*/ 156000 w 720000"/>
              <a:gd name="connsiteY118" fmla="*/ 546396 h 648000"/>
              <a:gd name="connsiteX119" fmla="*/ 156000 w 720000"/>
              <a:gd name="connsiteY119" fmla="*/ 604968 h 648000"/>
              <a:gd name="connsiteX120" fmla="*/ 120000 w 720000"/>
              <a:gd name="connsiteY120" fmla="*/ 596076 h 648000"/>
              <a:gd name="connsiteX121" fmla="*/ 120000 w 720000"/>
              <a:gd name="connsiteY121" fmla="*/ 538104 h 648000"/>
              <a:gd name="connsiteX122" fmla="*/ 156000 w 720000"/>
              <a:gd name="connsiteY122" fmla="*/ 546396 h 648000"/>
              <a:gd name="connsiteX123" fmla="*/ 180000 w 720000"/>
              <a:gd name="connsiteY123" fmla="*/ 550692 h 648000"/>
              <a:gd name="connsiteX124" fmla="*/ 216000 w 720000"/>
              <a:gd name="connsiteY124" fmla="*/ 555756 h 648000"/>
              <a:gd name="connsiteX125" fmla="*/ 216000 w 720000"/>
              <a:gd name="connsiteY125" fmla="*/ 615108 h 648000"/>
              <a:gd name="connsiteX126" fmla="*/ 180000 w 720000"/>
              <a:gd name="connsiteY126" fmla="*/ 609612 h 648000"/>
              <a:gd name="connsiteX127" fmla="*/ 180000 w 720000"/>
              <a:gd name="connsiteY127" fmla="*/ 550692 h 648000"/>
              <a:gd name="connsiteX128" fmla="*/ 240000 w 720000"/>
              <a:gd name="connsiteY128" fmla="*/ 558336 h 648000"/>
              <a:gd name="connsiteX129" fmla="*/ 276000 w 720000"/>
              <a:gd name="connsiteY129" fmla="*/ 561252 h 648000"/>
              <a:gd name="connsiteX130" fmla="*/ 276000 w 720000"/>
              <a:gd name="connsiteY130" fmla="*/ 621096 h 648000"/>
              <a:gd name="connsiteX131" fmla="*/ 240000 w 720000"/>
              <a:gd name="connsiteY131" fmla="*/ 617940 h 648000"/>
              <a:gd name="connsiteX132" fmla="*/ 240000 w 720000"/>
              <a:gd name="connsiteY132" fmla="*/ 558336 h 648000"/>
              <a:gd name="connsiteX133" fmla="*/ 210228 w 720000"/>
              <a:gd name="connsiteY133" fmla="*/ 486576 h 648000"/>
              <a:gd name="connsiteX134" fmla="*/ 206580 w 720000"/>
              <a:gd name="connsiteY134" fmla="*/ 486204 h 648000"/>
              <a:gd name="connsiteX135" fmla="*/ 204000 w 720000"/>
              <a:gd name="connsiteY135" fmla="*/ 485928 h 648000"/>
              <a:gd name="connsiteX136" fmla="*/ 204000 w 720000"/>
              <a:gd name="connsiteY136" fmla="*/ 426348 h 648000"/>
              <a:gd name="connsiteX137" fmla="*/ 240000 w 720000"/>
              <a:gd name="connsiteY137" fmla="*/ 429264 h 648000"/>
              <a:gd name="connsiteX138" fmla="*/ 240000 w 720000"/>
              <a:gd name="connsiteY138" fmla="*/ 489060 h 648000"/>
              <a:gd name="connsiteX139" fmla="*/ 210228 w 720000"/>
              <a:gd name="connsiteY139" fmla="*/ 486576 h 648000"/>
              <a:gd name="connsiteX140" fmla="*/ 180000 w 720000"/>
              <a:gd name="connsiteY140" fmla="*/ 423744 h 648000"/>
              <a:gd name="connsiteX141" fmla="*/ 180000 w 720000"/>
              <a:gd name="connsiteY141" fmla="*/ 483096 h 648000"/>
              <a:gd name="connsiteX142" fmla="*/ 144000 w 720000"/>
              <a:gd name="connsiteY142" fmla="*/ 477600 h 648000"/>
              <a:gd name="connsiteX143" fmla="*/ 144000 w 720000"/>
              <a:gd name="connsiteY143" fmla="*/ 418680 h 648000"/>
              <a:gd name="connsiteX144" fmla="*/ 180000 w 720000"/>
              <a:gd name="connsiteY144" fmla="*/ 423744 h 648000"/>
              <a:gd name="connsiteX145" fmla="*/ 415992 w 720000"/>
              <a:gd name="connsiteY145" fmla="*/ 488496 h 648000"/>
              <a:gd name="connsiteX146" fmla="*/ 408000 w 720000"/>
              <a:gd name="connsiteY146" fmla="*/ 489096 h 648000"/>
              <a:gd name="connsiteX147" fmla="*/ 408000 w 720000"/>
              <a:gd name="connsiteY147" fmla="*/ 429252 h 648000"/>
              <a:gd name="connsiteX148" fmla="*/ 444000 w 720000"/>
              <a:gd name="connsiteY148" fmla="*/ 426336 h 648000"/>
              <a:gd name="connsiteX149" fmla="*/ 444000 w 720000"/>
              <a:gd name="connsiteY149" fmla="*/ 485928 h 648000"/>
              <a:gd name="connsiteX150" fmla="*/ 421212 w 720000"/>
              <a:gd name="connsiteY150" fmla="*/ 488076 h 648000"/>
              <a:gd name="connsiteX151" fmla="*/ 415992 w 720000"/>
              <a:gd name="connsiteY151" fmla="*/ 488496 h 648000"/>
              <a:gd name="connsiteX152" fmla="*/ 468000 w 720000"/>
              <a:gd name="connsiteY152" fmla="*/ 483096 h 648000"/>
              <a:gd name="connsiteX153" fmla="*/ 468000 w 720000"/>
              <a:gd name="connsiteY153" fmla="*/ 423744 h 648000"/>
              <a:gd name="connsiteX154" fmla="*/ 504000 w 720000"/>
              <a:gd name="connsiteY154" fmla="*/ 418680 h 648000"/>
              <a:gd name="connsiteX155" fmla="*/ 504000 w 720000"/>
              <a:gd name="connsiteY155" fmla="*/ 477600 h 648000"/>
              <a:gd name="connsiteX156" fmla="*/ 468000 w 720000"/>
              <a:gd name="connsiteY156" fmla="*/ 483096 h 648000"/>
              <a:gd name="connsiteX157" fmla="*/ 528000 w 720000"/>
              <a:gd name="connsiteY157" fmla="*/ 414396 h 648000"/>
              <a:gd name="connsiteX158" fmla="*/ 564000 w 720000"/>
              <a:gd name="connsiteY158" fmla="*/ 406104 h 648000"/>
              <a:gd name="connsiteX159" fmla="*/ 564000 w 720000"/>
              <a:gd name="connsiteY159" fmla="*/ 464076 h 648000"/>
              <a:gd name="connsiteX160" fmla="*/ 528000 w 720000"/>
              <a:gd name="connsiteY160" fmla="*/ 472968 h 648000"/>
              <a:gd name="connsiteX161" fmla="*/ 528000 w 720000"/>
              <a:gd name="connsiteY161" fmla="*/ 414396 h 648000"/>
              <a:gd name="connsiteX162" fmla="*/ 363900 w 720000"/>
              <a:gd name="connsiteY162" fmla="*/ 359580 h 648000"/>
              <a:gd name="connsiteX163" fmla="*/ 337392 w 720000"/>
              <a:gd name="connsiteY163" fmla="*/ 358584 h 648000"/>
              <a:gd name="connsiteX164" fmla="*/ 336000 w 720000"/>
              <a:gd name="connsiteY164" fmla="*/ 358524 h 648000"/>
              <a:gd name="connsiteX165" fmla="*/ 336000 w 720000"/>
              <a:gd name="connsiteY165" fmla="*/ 298608 h 648000"/>
              <a:gd name="connsiteX166" fmla="*/ 372192 w 720000"/>
              <a:gd name="connsiteY166" fmla="*/ 299760 h 648000"/>
              <a:gd name="connsiteX167" fmla="*/ 374088 w 720000"/>
              <a:gd name="connsiteY167" fmla="*/ 299796 h 648000"/>
              <a:gd name="connsiteX168" fmla="*/ 383988 w 720000"/>
              <a:gd name="connsiteY168" fmla="*/ 299940 h 648000"/>
              <a:gd name="connsiteX169" fmla="*/ 383988 w 720000"/>
              <a:gd name="connsiteY169" fmla="*/ 359856 h 648000"/>
              <a:gd name="connsiteX170" fmla="*/ 366552 w 720000"/>
              <a:gd name="connsiteY170" fmla="*/ 359640 h 648000"/>
              <a:gd name="connsiteX171" fmla="*/ 363900 w 720000"/>
              <a:gd name="connsiteY171" fmla="*/ 359580 h 648000"/>
              <a:gd name="connsiteX172" fmla="*/ 84000 w 720000"/>
              <a:gd name="connsiteY172" fmla="*/ 188088 h 648000"/>
              <a:gd name="connsiteX173" fmla="*/ 84000 w 720000"/>
              <a:gd name="connsiteY173" fmla="*/ 130116 h 648000"/>
              <a:gd name="connsiteX174" fmla="*/ 120000 w 720000"/>
              <a:gd name="connsiteY174" fmla="*/ 138408 h 648000"/>
              <a:gd name="connsiteX175" fmla="*/ 120000 w 720000"/>
              <a:gd name="connsiteY175" fmla="*/ 196980 h 648000"/>
              <a:gd name="connsiteX176" fmla="*/ 115560 w 720000"/>
              <a:gd name="connsiteY176" fmla="*/ 196044 h 648000"/>
              <a:gd name="connsiteX177" fmla="*/ 96996 w 720000"/>
              <a:gd name="connsiteY177" fmla="*/ 191628 h 648000"/>
              <a:gd name="connsiteX178" fmla="*/ 84000 w 720000"/>
              <a:gd name="connsiteY178" fmla="*/ 188088 h 648000"/>
              <a:gd name="connsiteX179" fmla="*/ 302100 w 720000"/>
              <a:gd name="connsiteY179" fmla="*/ 155796 h 648000"/>
              <a:gd name="connsiteX180" fmla="*/ 312000 w 720000"/>
              <a:gd name="connsiteY180" fmla="*/ 155940 h 648000"/>
              <a:gd name="connsiteX181" fmla="*/ 312000 w 720000"/>
              <a:gd name="connsiteY181" fmla="*/ 215856 h 648000"/>
              <a:gd name="connsiteX182" fmla="*/ 264000 w 720000"/>
              <a:gd name="connsiteY182" fmla="*/ 214488 h 648000"/>
              <a:gd name="connsiteX183" fmla="*/ 264000 w 720000"/>
              <a:gd name="connsiteY183" fmla="*/ 154620 h 648000"/>
              <a:gd name="connsiteX184" fmla="*/ 300192 w 720000"/>
              <a:gd name="connsiteY184" fmla="*/ 155772 h 648000"/>
              <a:gd name="connsiteX185" fmla="*/ 302100 w 720000"/>
              <a:gd name="connsiteY185" fmla="*/ 155796 h 648000"/>
              <a:gd name="connsiteX186" fmla="*/ 347808 w 720000"/>
              <a:gd name="connsiteY186" fmla="*/ 155760 h 648000"/>
              <a:gd name="connsiteX187" fmla="*/ 384000 w 720000"/>
              <a:gd name="connsiteY187" fmla="*/ 154608 h 648000"/>
              <a:gd name="connsiteX188" fmla="*/ 384000 w 720000"/>
              <a:gd name="connsiteY188" fmla="*/ 214476 h 648000"/>
              <a:gd name="connsiteX189" fmla="*/ 377952 w 720000"/>
              <a:gd name="connsiteY189" fmla="*/ 214812 h 648000"/>
              <a:gd name="connsiteX190" fmla="*/ 377436 w 720000"/>
              <a:gd name="connsiteY190" fmla="*/ 214836 h 648000"/>
              <a:gd name="connsiteX191" fmla="*/ 352860 w 720000"/>
              <a:gd name="connsiteY191" fmla="*/ 215652 h 648000"/>
              <a:gd name="connsiteX192" fmla="*/ 348972 w 720000"/>
              <a:gd name="connsiteY192" fmla="*/ 215736 h 648000"/>
              <a:gd name="connsiteX193" fmla="*/ 336000 w 720000"/>
              <a:gd name="connsiteY193" fmla="*/ 215880 h 648000"/>
              <a:gd name="connsiteX194" fmla="*/ 336000 w 720000"/>
              <a:gd name="connsiteY194" fmla="*/ 155940 h 648000"/>
              <a:gd name="connsiteX195" fmla="*/ 345900 w 720000"/>
              <a:gd name="connsiteY195" fmla="*/ 155796 h 648000"/>
              <a:gd name="connsiteX196" fmla="*/ 347808 w 720000"/>
              <a:gd name="connsiteY196" fmla="*/ 155760 h 648000"/>
              <a:gd name="connsiteX197" fmla="*/ 621252 w 720000"/>
              <a:gd name="connsiteY197" fmla="*/ 161784 h 648000"/>
              <a:gd name="connsiteX198" fmla="*/ 620916 w 720000"/>
              <a:gd name="connsiteY198" fmla="*/ 161712 h 648000"/>
              <a:gd name="connsiteX199" fmla="*/ 616548 w 720000"/>
              <a:gd name="connsiteY199" fmla="*/ 165108 h 648000"/>
              <a:gd name="connsiteX200" fmla="*/ 588000 w 720000"/>
              <a:gd name="connsiteY200" fmla="*/ 179856 h 648000"/>
              <a:gd name="connsiteX201" fmla="*/ 588000 w 720000"/>
              <a:gd name="connsiteY201" fmla="*/ 122772 h 648000"/>
              <a:gd name="connsiteX202" fmla="*/ 624000 w 720000"/>
              <a:gd name="connsiteY202" fmla="*/ 106260 h 648000"/>
              <a:gd name="connsiteX203" fmla="*/ 624000 w 720000"/>
              <a:gd name="connsiteY203" fmla="*/ 155916 h 648000"/>
              <a:gd name="connsiteX204" fmla="*/ 621252 w 720000"/>
              <a:gd name="connsiteY204" fmla="*/ 161784 h 648000"/>
              <a:gd name="connsiteX205" fmla="*/ 468000 w 720000"/>
              <a:gd name="connsiteY205" fmla="*/ 207024 h 648000"/>
              <a:gd name="connsiteX206" fmla="*/ 468000 w 720000"/>
              <a:gd name="connsiteY206" fmla="*/ 147744 h 648000"/>
              <a:gd name="connsiteX207" fmla="*/ 504000 w 720000"/>
              <a:gd name="connsiteY207" fmla="*/ 142680 h 648000"/>
              <a:gd name="connsiteX208" fmla="*/ 504000 w 720000"/>
              <a:gd name="connsiteY208" fmla="*/ 201504 h 648000"/>
              <a:gd name="connsiteX209" fmla="*/ 468000 w 720000"/>
              <a:gd name="connsiteY209" fmla="*/ 207024 h 648000"/>
              <a:gd name="connsiteX210" fmla="*/ 528000 w 720000"/>
              <a:gd name="connsiteY210" fmla="*/ 196884 h 648000"/>
              <a:gd name="connsiteX211" fmla="*/ 528000 w 720000"/>
              <a:gd name="connsiteY211" fmla="*/ 138408 h 648000"/>
              <a:gd name="connsiteX212" fmla="*/ 564000 w 720000"/>
              <a:gd name="connsiteY212" fmla="*/ 130116 h 648000"/>
              <a:gd name="connsiteX213" fmla="*/ 564000 w 720000"/>
              <a:gd name="connsiteY213" fmla="*/ 187956 h 648000"/>
              <a:gd name="connsiteX214" fmla="*/ 528000 w 720000"/>
              <a:gd name="connsiteY214" fmla="*/ 196884 h 648000"/>
              <a:gd name="connsiteX215" fmla="*/ 444000 w 720000"/>
              <a:gd name="connsiteY215" fmla="*/ 150336 h 648000"/>
              <a:gd name="connsiteX216" fmla="*/ 444000 w 720000"/>
              <a:gd name="connsiteY216" fmla="*/ 209856 h 648000"/>
              <a:gd name="connsiteX217" fmla="*/ 408000 w 720000"/>
              <a:gd name="connsiteY217" fmla="*/ 213036 h 648000"/>
              <a:gd name="connsiteX218" fmla="*/ 408000 w 720000"/>
              <a:gd name="connsiteY218" fmla="*/ 153252 h 648000"/>
              <a:gd name="connsiteX219" fmla="*/ 444000 w 720000"/>
              <a:gd name="connsiteY219" fmla="*/ 150336 h 648000"/>
              <a:gd name="connsiteX220" fmla="*/ 204000 w 720000"/>
              <a:gd name="connsiteY220" fmla="*/ 209880 h 648000"/>
              <a:gd name="connsiteX221" fmla="*/ 204000 w 720000"/>
              <a:gd name="connsiteY221" fmla="*/ 150336 h 648000"/>
              <a:gd name="connsiteX222" fmla="*/ 240000 w 720000"/>
              <a:gd name="connsiteY222" fmla="*/ 153252 h 648000"/>
              <a:gd name="connsiteX223" fmla="*/ 240000 w 720000"/>
              <a:gd name="connsiteY223" fmla="*/ 212988 h 648000"/>
              <a:gd name="connsiteX224" fmla="*/ 204000 w 720000"/>
              <a:gd name="connsiteY224" fmla="*/ 209880 h 648000"/>
              <a:gd name="connsiteX225" fmla="*/ 180000 w 720000"/>
              <a:gd name="connsiteY225" fmla="*/ 147744 h 648000"/>
              <a:gd name="connsiteX226" fmla="*/ 180000 w 720000"/>
              <a:gd name="connsiteY226" fmla="*/ 207036 h 648000"/>
              <a:gd name="connsiteX227" fmla="*/ 172800 w 720000"/>
              <a:gd name="connsiteY227" fmla="*/ 206148 h 648000"/>
              <a:gd name="connsiteX228" fmla="*/ 168288 w 720000"/>
              <a:gd name="connsiteY228" fmla="*/ 205488 h 648000"/>
              <a:gd name="connsiteX229" fmla="*/ 147924 w 720000"/>
              <a:gd name="connsiteY229" fmla="*/ 202308 h 648000"/>
              <a:gd name="connsiteX230" fmla="*/ 144000 w 720000"/>
              <a:gd name="connsiteY230" fmla="*/ 201612 h 648000"/>
              <a:gd name="connsiteX231" fmla="*/ 144000 w 720000"/>
              <a:gd name="connsiteY231" fmla="*/ 142692 h 648000"/>
              <a:gd name="connsiteX232" fmla="*/ 180000 w 720000"/>
              <a:gd name="connsiteY232" fmla="*/ 147744 h 648000"/>
              <a:gd name="connsiteX233" fmla="*/ 309024 w 720000"/>
              <a:gd name="connsiteY233" fmla="*/ 356868 h 648000"/>
              <a:gd name="connsiteX234" fmla="*/ 304164 w 720000"/>
              <a:gd name="connsiteY234" fmla="*/ 356508 h 648000"/>
              <a:gd name="connsiteX235" fmla="*/ 281664 w 720000"/>
              <a:gd name="connsiteY235" fmla="*/ 354516 h 648000"/>
              <a:gd name="connsiteX236" fmla="*/ 276960 w 720000"/>
              <a:gd name="connsiteY236" fmla="*/ 354036 h 648000"/>
              <a:gd name="connsiteX237" fmla="*/ 276000 w 720000"/>
              <a:gd name="connsiteY237" fmla="*/ 353928 h 648000"/>
              <a:gd name="connsiteX238" fmla="*/ 276000 w 720000"/>
              <a:gd name="connsiteY238" fmla="*/ 294336 h 648000"/>
              <a:gd name="connsiteX239" fmla="*/ 312000 w 720000"/>
              <a:gd name="connsiteY239" fmla="*/ 297252 h 648000"/>
              <a:gd name="connsiteX240" fmla="*/ 312000 w 720000"/>
              <a:gd name="connsiteY240" fmla="*/ 357060 h 648000"/>
              <a:gd name="connsiteX241" fmla="*/ 309024 w 720000"/>
              <a:gd name="connsiteY241" fmla="*/ 356868 h 648000"/>
              <a:gd name="connsiteX242" fmla="*/ 229740 w 720000"/>
              <a:gd name="connsiteY242" fmla="*/ 347904 h 648000"/>
              <a:gd name="connsiteX243" fmla="*/ 216000 w 720000"/>
              <a:gd name="connsiteY243" fmla="*/ 345540 h 648000"/>
              <a:gd name="connsiteX244" fmla="*/ 216000 w 720000"/>
              <a:gd name="connsiteY244" fmla="*/ 286692 h 648000"/>
              <a:gd name="connsiteX245" fmla="*/ 252000 w 720000"/>
              <a:gd name="connsiteY245" fmla="*/ 291756 h 648000"/>
              <a:gd name="connsiteX246" fmla="*/ 252000 w 720000"/>
              <a:gd name="connsiteY246" fmla="*/ 351108 h 648000"/>
              <a:gd name="connsiteX247" fmla="*/ 230568 w 720000"/>
              <a:gd name="connsiteY247" fmla="*/ 348048 h 648000"/>
              <a:gd name="connsiteX248" fmla="*/ 229740 w 720000"/>
              <a:gd name="connsiteY248" fmla="*/ 347904 h 648000"/>
              <a:gd name="connsiteX249" fmla="*/ 192000 w 720000"/>
              <a:gd name="connsiteY249" fmla="*/ 282396 h 648000"/>
              <a:gd name="connsiteX250" fmla="*/ 192000 w 720000"/>
              <a:gd name="connsiteY250" fmla="*/ 340872 h 648000"/>
              <a:gd name="connsiteX251" fmla="*/ 156000 w 720000"/>
              <a:gd name="connsiteY251" fmla="*/ 331860 h 648000"/>
              <a:gd name="connsiteX252" fmla="*/ 156000 w 720000"/>
              <a:gd name="connsiteY252" fmla="*/ 274104 h 648000"/>
              <a:gd name="connsiteX253" fmla="*/ 192000 w 720000"/>
              <a:gd name="connsiteY253" fmla="*/ 282396 h 648000"/>
              <a:gd name="connsiteX254" fmla="*/ 132000 w 720000"/>
              <a:gd name="connsiteY254" fmla="*/ 266772 h 648000"/>
              <a:gd name="connsiteX255" fmla="*/ 132000 w 720000"/>
              <a:gd name="connsiteY255" fmla="*/ 323784 h 648000"/>
              <a:gd name="connsiteX256" fmla="*/ 97008 w 720000"/>
              <a:gd name="connsiteY256" fmla="*/ 302436 h 648000"/>
              <a:gd name="connsiteX257" fmla="*/ 96204 w 720000"/>
              <a:gd name="connsiteY257" fmla="*/ 301092 h 648000"/>
              <a:gd name="connsiteX258" fmla="*/ 96000 w 720000"/>
              <a:gd name="connsiteY258" fmla="*/ 299952 h 648000"/>
              <a:gd name="connsiteX259" fmla="*/ 96000 w 720000"/>
              <a:gd name="connsiteY259" fmla="*/ 250260 h 648000"/>
              <a:gd name="connsiteX260" fmla="*/ 132000 w 720000"/>
              <a:gd name="connsiteY260" fmla="*/ 266772 h 648000"/>
              <a:gd name="connsiteX261" fmla="*/ 419808 w 720000"/>
              <a:gd name="connsiteY261" fmla="*/ 299760 h 648000"/>
              <a:gd name="connsiteX262" fmla="*/ 456000 w 720000"/>
              <a:gd name="connsiteY262" fmla="*/ 298608 h 648000"/>
              <a:gd name="connsiteX263" fmla="*/ 456000 w 720000"/>
              <a:gd name="connsiteY263" fmla="*/ 358464 h 648000"/>
              <a:gd name="connsiteX264" fmla="*/ 408000 w 720000"/>
              <a:gd name="connsiteY264" fmla="*/ 359844 h 648000"/>
              <a:gd name="connsiteX265" fmla="*/ 408000 w 720000"/>
              <a:gd name="connsiteY265" fmla="*/ 299940 h 648000"/>
              <a:gd name="connsiteX266" fmla="*/ 417900 w 720000"/>
              <a:gd name="connsiteY266" fmla="*/ 299796 h 648000"/>
              <a:gd name="connsiteX267" fmla="*/ 419808 w 720000"/>
              <a:gd name="connsiteY267" fmla="*/ 299760 h 648000"/>
              <a:gd name="connsiteX268" fmla="*/ 574884 w 720000"/>
              <a:gd name="connsiteY268" fmla="*/ 345804 h 648000"/>
              <a:gd name="connsiteX269" fmla="*/ 558840 w 720000"/>
              <a:gd name="connsiteY269" fmla="*/ 348444 h 648000"/>
              <a:gd name="connsiteX270" fmla="*/ 549288 w 720000"/>
              <a:gd name="connsiteY270" fmla="*/ 349836 h 648000"/>
              <a:gd name="connsiteX271" fmla="*/ 540012 w 720000"/>
              <a:gd name="connsiteY271" fmla="*/ 351036 h 648000"/>
              <a:gd name="connsiteX272" fmla="*/ 540012 w 720000"/>
              <a:gd name="connsiteY272" fmla="*/ 291744 h 648000"/>
              <a:gd name="connsiteX273" fmla="*/ 576012 w 720000"/>
              <a:gd name="connsiteY273" fmla="*/ 286680 h 648000"/>
              <a:gd name="connsiteX274" fmla="*/ 576012 w 720000"/>
              <a:gd name="connsiteY274" fmla="*/ 345600 h 648000"/>
              <a:gd name="connsiteX275" fmla="*/ 574884 w 720000"/>
              <a:gd name="connsiteY275" fmla="*/ 345804 h 648000"/>
              <a:gd name="connsiteX276" fmla="*/ 493632 w 720000"/>
              <a:gd name="connsiteY276" fmla="*/ 356052 h 648000"/>
              <a:gd name="connsiteX277" fmla="*/ 480000 w 720000"/>
              <a:gd name="connsiteY277" fmla="*/ 356988 h 648000"/>
              <a:gd name="connsiteX278" fmla="*/ 480000 w 720000"/>
              <a:gd name="connsiteY278" fmla="*/ 297252 h 648000"/>
              <a:gd name="connsiteX279" fmla="*/ 516000 w 720000"/>
              <a:gd name="connsiteY279" fmla="*/ 294336 h 648000"/>
              <a:gd name="connsiteX280" fmla="*/ 516000 w 720000"/>
              <a:gd name="connsiteY280" fmla="*/ 353868 h 648000"/>
              <a:gd name="connsiteX281" fmla="*/ 494904 w 720000"/>
              <a:gd name="connsiteY281" fmla="*/ 355932 h 648000"/>
              <a:gd name="connsiteX282" fmla="*/ 493632 w 720000"/>
              <a:gd name="connsiteY282" fmla="*/ 356052 h 648000"/>
              <a:gd name="connsiteX283" fmla="*/ 630768 w 720000"/>
              <a:gd name="connsiteY283" fmla="*/ 333552 h 648000"/>
              <a:gd name="connsiteX284" fmla="*/ 612012 w 720000"/>
              <a:gd name="connsiteY284" fmla="*/ 338304 h 648000"/>
              <a:gd name="connsiteX285" fmla="*/ 602856 w 720000"/>
              <a:gd name="connsiteY285" fmla="*/ 340368 h 648000"/>
              <a:gd name="connsiteX286" fmla="*/ 600012 w 720000"/>
              <a:gd name="connsiteY286" fmla="*/ 340956 h 648000"/>
              <a:gd name="connsiteX287" fmla="*/ 600012 w 720000"/>
              <a:gd name="connsiteY287" fmla="*/ 282408 h 648000"/>
              <a:gd name="connsiteX288" fmla="*/ 636012 w 720000"/>
              <a:gd name="connsiteY288" fmla="*/ 274116 h 648000"/>
              <a:gd name="connsiteX289" fmla="*/ 636012 w 720000"/>
              <a:gd name="connsiteY289" fmla="*/ 332088 h 648000"/>
              <a:gd name="connsiteX290" fmla="*/ 630768 w 720000"/>
              <a:gd name="connsiteY290" fmla="*/ 333552 h 648000"/>
              <a:gd name="connsiteX291" fmla="*/ 695868 w 720000"/>
              <a:gd name="connsiteY291" fmla="*/ 216780 h 648000"/>
              <a:gd name="connsiteX292" fmla="*/ 643332 w 720000"/>
              <a:gd name="connsiteY292" fmla="*/ 245952 h 648000"/>
              <a:gd name="connsiteX293" fmla="*/ 643332 w 720000"/>
              <a:gd name="connsiteY293" fmla="*/ 245952 h 648000"/>
              <a:gd name="connsiteX294" fmla="*/ 450252 w 720000"/>
              <a:gd name="connsiteY294" fmla="*/ 274800 h 648000"/>
              <a:gd name="connsiteX295" fmla="*/ 437256 w 720000"/>
              <a:gd name="connsiteY295" fmla="*/ 275304 h 648000"/>
              <a:gd name="connsiteX296" fmla="*/ 426408 w 720000"/>
              <a:gd name="connsiteY296" fmla="*/ 275628 h 648000"/>
              <a:gd name="connsiteX297" fmla="*/ 396000 w 720000"/>
              <a:gd name="connsiteY297" fmla="*/ 276000 h 648000"/>
              <a:gd name="connsiteX298" fmla="*/ 365592 w 720000"/>
              <a:gd name="connsiteY298" fmla="*/ 275616 h 648000"/>
              <a:gd name="connsiteX299" fmla="*/ 354744 w 720000"/>
              <a:gd name="connsiteY299" fmla="*/ 275292 h 648000"/>
              <a:gd name="connsiteX300" fmla="*/ 341748 w 720000"/>
              <a:gd name="connsiteY300" fmla="*/ 274788 h 648000"/>
              <a:gd name="connsiteX301" fmla="*/ 148668 w 720000"/>
              <a:gd name="connsiteY301" fmla="*/ 245940 h 648000"/>
              <a:gd name="connsiteX302" fmla="*/ 148668 w 720000"/>
              <a:gd name="connsiteY302" fmla="*/ 245940 h 648000"/>
              <a:gd name="connsiteX303" fmla="*/ 96168 w 720000"/>
              <a:gd name="connsiteY303" fmla="*/ 216972 h 648000"/>
              <a:gd name="connsiteX304" fmla="*/ 96372 w 720000"/>
              <a:gd name="connsiteY304" fmla="*/ 216264 h 648000"/>
              <a:gd name="connsiteX305" fmla="*/ 98928 w 720000"/>
              <a:gd name="connsiteY305" fmla="*/ 216840 h 648000"/>
              <a:gd name="connsiteX306" fmla="*/ 113328 w 720000"/>
              <a:gd name="connsiteY306" fmla="*/ 220068 h 648000"/>
              <a:gd name="connsiteX307" fmla="*/ 191748 w 720000"/>
              <a:gd name="connsiteY307" fmla="*/ 232632 h 648000"/>
              <a:gd name="connsiteX308" fmla="*/ 192000 w 720000"/>
              <a:gd name="connsiteY308" fmla="*/ 232680 h 648000"/>
              <a:gd name="connsiteX309" fmla="*/ 192060 w 720000"/>
              <a:gd name="connsiteY309" fmla="*/ 232668 h 648000"/>
              <a:gd name="connsiteX310" fmla="*/ 251556 w 720000"/>
              <a:gd name="connsiteY310" fmla="*/ 237780 h 648000"/>
              <a:gd name="connsiteX311" fmla="*/ 252000 w 720000"/>
              <a:gd name="connsiteY311" fmla="*/ 237864 h 648000"/>
              <a:gd name="connsiteX312" fmla="*/ 252228 w 720000"/>
              <a:gd name="connsiteY312" fmla="*/ 237816 h 648000"/>
              <a:gd name="connsiteX313" fmla="*/ 296892 w 720000"/>
              <a:gd name="connsiteY313" fmla="*/ 239652 h 648000"/>
              <a:gd name="connsiteX314" fmla="*/ 324000 w 720000"/>
              <a:gd name="connsiteY314" fmla="*/ 240000 h 648000"/>
              <a:gd name="connsiteX315" fmla="*/ 343272 w 720000"/>
              <a:gd name="connsiteY315" fmla="*/ 239808 h 648000"/>
              <a:gd name="connsiteX316" fmla="*/ 567504 w 720000"/>
              <a:gd name="connsiteY316" fmla="*/ 212028 h 648000"/>
              <a:gd name="connsiteX317" fmla="*/ 575124 w 720000"/>
              <a:gd name="connsiteY317" fmla="*/ 209784 h 648000"/>
              <a:gd name="connsiteX318" fmla="*/ 579684 w 720000"/>
              <a:gd name="connsiteY318" fmla="*/ 208392 h 648000"/>
              <a:gd name="connsiteX319" fmla="*/ 592212 w 720000"/>
              <a:gd name="connsiteY319" fmla="*/ 204084 h 648000"/>
              <a:gd name="connsiteX320" fmla="*/ 594264 w 720000"/>
              <a:gd name="connsiteY320" fmla="*/ 203292 h 648000"/>
              <a:gd name="connsiteX321" fmla="*/ 604044 w 720000"/>
              <a:gd name="connsiteY321" fmla="*/ 199320 h 648000"/>
              <a:gd name="connsiteX322" fmla="*/ 606744 w 720000"/>
              <a:gd name="connsiteY322" fmla="*/ 198144 h 648000"/>
              <a:gd name="connsiteX323" fmla="*/ 616260 w 720000"/>
              <a:gd name="connsiteY323" fmla="*/ 193512 h 648000"/>
              <a:gd name="connsiteX324" fmla="*/ 620028 w 720000"/>
              <a:gd name="connsiteY324" fmla="*/ 191352 h 648000"/>
              <a:gd name="connsiteX325" fmla="*/ 624240 w 720000"/>
              <a:gd name="connsiteY325" fmla="*/ 188832 h 648000"/>
              <a:gd name="connsiteX326" fmla="*/ 626616 w 720000"/>
              <a:gd name="connsiteY326" fmla="*/ 187416 h 648000"/>
              <a:gd name="connsiteX327" fmla="*/ 695868 w 720000"/>
              <a:gd name="connsiteY327" fmla="*/ 216780 h 648000"/>
              <a:gd name="connsiteX328" fmla="*/ 324000 w 720000"/>
              <a:gd name="connsiteY328" fmla="*/ 24000 h 648000"/>
              <a:gd name="connsiteX329" fmla="*/ 623820 w 720000"/>
              <a:gd name="connsiteY329" fmla="*/ 73032 h 648000"/>
              <a:gd name="connsiteX330" fmla="*/ 571332 w 720000"/>
              <a:gd name="connsiteY330" fmla="*/ 101940 h 648000"/>
              <a:gd name="connsiteX331" fmla="*/ 571332 w 720000"/>
              <a:gd name="connsiteY331" fmla="*/ 101940 h 648000"/>
              <a:gd name="connsiteX332" fmla="*/ 378252 w 720000"/>
              <a:gd name="connsiteY332" fmla="*/ 130788 h 648000"/>
              <a:gd name="connsiteX333" fmla="*/ 365256 w 720000"/>
              <a:gd name="connsiteY333" fmla="*/ 131292 h 648000"/>
              <a:gd name="connsiteX334" fmla="*/ 354408 w 720000"/>
              <a:gd name="connsiteY334" fmla="*/ 131616 h 648000"/>
              <a:gd name="connsiteX335" fmla="*/ 324000 w 720000"/>
              <a:gd name="connsiteY335" fmla="*/ 132000 h 648000"/>
              <a:gd name="connsiteX336" fmla="*/ 293592 w 720000"/>
              <a:gd name="connsiteY336" fmla="*/ 131616 h 648000"/>
              <a:gd name="connsiteX337" fmla="*/ 282744 w 720000"/>
              <a:gd name="connsiteY337" fmla="*/ 131292 h 648000"/>
              <a:gd name="connsiteX338" fmla="*/ 269748 w 720000"/>
              <a:gd name="connsiteY338" fmla="*/ 130788 h 648000"/>
              <a:gd name="connsiteX339" fmla="*/ 76668 w 720000"/>
              <a:gd name="connsiteY339" fmla="*/ 101940 h 648000"/>
              <a:gd name="connsiteX340" fmla="*/ 76668 w 720000"/>
              <a:gd name="connsiteY340" fmla="*/ 101940 h 648000"/>
              <a:gd name="connsiteX341" fmla="*/ 24180 w 720000"/>
              <a:gd name="connsiteY341" fmla="*/ 73032 h 648000"/>
              <a:gd name="connsiteX342" fmla="*/ 324000 w 720000"/>
              <a:gd name="connsiteY342" fmla="*/ 24000 h 648000"/>
              <a:gd name="connsiteX343" fmla="*/ 24000 w 720000"/>
              <a:gd name="connsiteY343" fmla="*/ 155952 h 648000"/>
              <a:gd name="connsiteX344" fmla="*/ 24000 w 720000"/>
              <a:gd name="connsiteY344" fmla="*/ 106260 h 648000"/>
              <a:gd name="connsiteX345" fmla="*/ 60000 w 720000"/>
              <a:gd name="connsiteY345" fmla="*/ 122772 h 648000"/>
              <a:gd name="connsiteX346" fmla="*/ 60000 w 720000"/>
              <a:gd name="connsiteY346" fmla="*/ 180228 h 648000"/>
              <a:gd name="connsiteX347" fmla="*/ 24000 w 720000"/>
              <a:gd name="connsiteY347" fmla="*/ 155952 h 648000"/>
              <a:gd name="connsiteX348" fmla="*/ 82128 w 720000"/>
              <a:gd name="connsiteY348" fmla="*/ 322020 h 648000"/>
              <a:gd name="connsiteX349" fmla="*/ 82764 w 720000"/>
              <a:gd name="connsiteY349" fmla="*/ 322572 h 648000"/>
              <a:gd name="connsiteX350" fmla="*/ 175560 w 720000"/>
              <a:gd name="connsiteY350" fmla="*/ 361908 h 648000"/>
              <a:gd name="connsiteX351" fmla="*/ 178548 w 720000"/>
              <a:gd name="connsiteY351" fmla="*/ 362580 h 648000"/>
              <a:gd name="connsiteX352" fmla="*/ 188004 w 720000"/>
              <a:gd name="connsiteY352" fmla="*/ 364620 h 648000"/>
              <a:gd name="connsiteX353" fmla="*/ 323904 w 720000"/>
              <a:gd name="connsiteY353" fmla="*/ 381852 h 648000"/>
              <a:gd name="connsiteX354" fmla="*/ 323988 w 720000"/>
              <a:gd name="connsiteY354" fmla="*/ 381864 h 648000"/>
              <a:gd name="connsiteX355" fmla="*/ 324036 w 720000"/>
              <a:gd name="connsiteY355" fmla="*/ 381852 h 648000"/>
              <a:gd name="connsiteX356" fmla="*/ 373872 w 720000"/>
              <a:gd name="connsiteY356" fmla="*/ 383748 h 648000"/>
              <a:gd name="connsiteX357" fmla="*/ 396000 w 720000"/>
              <a:gd name="connsiteY357" fmla="*/ 384000 h 648000"/>
              <a:gd name="connsiteX358" fmla="*/ 421416 w 720000"/>
              <a:gd name="connsiteY358" fmla="*/ 383700 h 648000"/>
              <a:gd name="connsiteX359" fmla="*/ 467832 w 720000"/>
              <a:gd name="connsiteY359" fmla="*/ 381840 h 648000"/>
              <a:gd name="connsiteX360" fmla="*/ 468000 w 720000"/>
              <a:gd name="connsiteY360" fmla="*/ 381876 h 648000"/>
              <a:gd name="connsiteX361" fmla="*/ 468300 w 720000"/>
              <a:gd name="connsiteY361" fmla="*/ 381816 h 648000"/>
              <a:gd name="connsiteX362" fmla="*/ 606828 w 720000"/>
              <a:gd name="connsiteY362" fmla="*/ 364080 h 648000"/>
              <a:gd name="connsiteX363" fmla="*/ 571332 w 720000"/>
              <a:gd name="connsiteY363" fmla="*/ 377952 h 648000"/>
              <a:gd name="connsiteX364" fmla="*/ 571332 w 720000"/>
              <a:gd name="connsiteY364" fmla="*/ 377952 h 648000"/>
              <a:gd name="connsiteX365" fmla="*/ 363960 w 720000"/>
              <a:gd name="connsiteY365" fmla="*/ 407340 h 648000"/>
              <a:gd name="connsiteX366" fmla="*/ 355860 w 720000"/>
              <a:gd name="connsiteY366" fmla="*/ 407592 h 648000"/>
              <a:gd name="connsiteX367" fmla="*/ 346944 w 720000"/>
              <a:gd name="connsiteY367" fmla="*/ 407772 h 648000"/>
              <a:gd name="connsiteX368" fmla="*/ 324000 w 720000"/>
              <a:gd name="connsiteY368" fmla="*/ 408000 h 648000"/>
              <a:gd name="connsiteX369" fmla="*/ 293592 w 720000"/>
              <a:gd name="connsiteY369" fmla="*/ 407616 h 648000"/>
              <a:gd name="connsiteX370" fmla="*/ 282744 w 720000"/>
              <a:gd name="connsiteY370" fmla="*/ 407292 h 648000"/>
              <a:gd name="connsiteX371" fmla="*/ 269748 w 720000"/>
              <a:gd name="connsiteY371" fmla="*/ 406788 h 648000"/>
              <a:gd name="connsiteX372" fmla="*/ 76668 w 720000"/>
              <a:gd name="connsiteY372" fmla="*/ 377940 h 648000"/>
              <a:gd name="connsiteX373" fmla="*/ 76668 w 720000"/>
              <a:gd name="connsiteY373" fmla="*/ 377940 h 648000"/>
              <a:gd name="connsiteX374" fmla="*/ 24132 w 720000"/>
              <a:gd name="connsiteY374" fmla="*/ 348744 h 648000"/>
              <a:gd name="connsiteX375" fmla="*/ 82128 w 720000"/>
              <a:gd name="connsiteY375" fmla="*/ 322020 h 648000"/>
              <a:gd name="connsiteX376" fmla="*/ 24000 w 720000"/>
              <a:gd name="connsiteY376" fmla="*/ 431952 h 648000"/>
              <a:gd name="connsiteX377" fmla="*/ 24000 w 720000"/>
              <a:gd name="connsiteY377" fmla="*/ 382260 h 648000"/>
              <a:gd name="connsiteX378" fmla="*/ 60000 w 720000"/>
              <a:gd name="connsiteY378" fmla="*/ 398772 h 648000"/>
              <a:gd name="connsiteX379" fmla="*/ 60000 w 720000"/>
              <a:gd name="connsiteY379" fmla="*/ 456000 h 648000"/>
              <a:gd name="connsiteX380" fmla="*/ 53148 w 720000"/>
              <a:gd name="connsiteY380" fmla="*/ 453336 h 648000"/>
              <a:gd name="connsiteX381" fmla="*/ 53004 w 720000"/>
              <a:gd name="connsiteY381" fmla="*/ 453480 h 648000"/>
              <a:gd name="connsiteX382" fmla="*/ 24000 w 720000"/>
              <a:gd name="connsiteY382" fmla="*/ 431952 h 648000"/>
              <a:gd name="connsiteX383" fmla="*/ 60000 w 720000"/>
              <a:gd name="connsiteY383" fmla="*/ 563952 h 648000"/>
              <a:gd name="connsiteX384" fmla="*/ 60000 w 720000"/>
              <a:gd name="connsiteY384" fmla="*/ 514260 h 648000"/>
              <a:gd name="connsiteX385" fmla="*/ 96000 w 720000"/>
              <a:gd name="connsiteY385" fmla="*/ 530772 h 648000"/>
              <a:gd name="connsiteX386" fmla="*/ 96000 w 720000"/>
              <a:gd name="connsiteY386" fmla="*/ 588228 h 648000"/>
              <a:gd name="connsiteX387" fmla="*/ 60000 w 720000"/>
              <a:gd name="connsiteY387" fmla="*/ 563952 h 648000"/>
              <a:gd name="connsiteX388" fmla="*/ 624000 w 720000"/>
              <a:gd name="connsiteY388" fmla="*/ 588228 h 648000"/>
              <a:gd name="connsiteX389" fmla="*/ 624000 w 720000"/>
              <a:gd name="connsiteY389" fmla="*/ 530784 h 648000"/>
              <a:gd name="connsiteX390" fmla="*/ 660000 w 720000"/>
              <a:gd name="connsiteY390" fmla="*/ 514272 h 648000"/>
              <a:gd name="connsiteX391" fmla="*/ 660000 w 720000"/>
              <a:gd name="connsiteY391" fmla="*/ 563928 h 648000"/>
              <a:gd name="connsiteX392" fmla="*/ 624000 w 720000"/>
              <a:gd name="connsiteY392" fmla="*/ 588228 h 648000"/>
              <a:gd name="connsiteX393" fmla="*/ 659844 w 720000"/>
              <a:gd name="connsiteY393" fmla="*/ 480924 h 648000"/>
              <a:gd name="connsiteX394" fmla="*/ 607332 w 720000"/>
              <a:gd name="connsiteY394" fmla="*/ 509952 h 648000"/>
              <a:gd name="connsiteX395" fmla="*/ 607332 w 720000"/>
              <a:gd name="connsiteY395" fmla="*/ 509952 h 648000"/>
              <a:gd name="connsiteX396" fmla="*/ 414252 w 720000"/>
              <a:gd name="connsiteY396" fmla="*/ 538800 h 648000"/>
              <a:gd name="connsiteX397" fmla="*/ 401256 w 720000"/>
              <a:gd name="connsiteY397" fmla="*/ 539304 h 648000"/>
              <a:gd name="connsiteX398" fmla="*/ 390408 w 720000"/>
              <a:gd name="connsiteY398" fmla="*/ 539628 h 648000"/>
              <a:gd name="connsiteX399" fmla="*/ 360000 w 720000"/>
              <a:gd name="connsiteY399" fmla="*/ 540000 h 648000"/>
              <a:gd name="connsiteX400" fmla="*/ 329568 w 720000"/>
              <a:gd name="connsiteY400" fmla="*/ 539616 h 648000"/>
              <a:gd name="connsiteX401" fmla="*/ 318828 w 720000"/>
              <a:gd name="connsiteY401" fmla="*/ 539292 h 648000"/>
              <a:gd name="connsiteX402" fmla="*/ 305748 w 720000"/>
              <a:gd name="connsiteY402" fmla="*/ 538788 h 648000"/>
              <a:gd name="connsiteX403" fmla="*/ 112668 w 720000"/>
              <a:gd name="connsiteY403" fmla="*/ 509940 h 648000"/>
              <a:gd name="connsiteX404" fmla="*/ 112668 w 720000"/>
              <a:gd name="connsiteY404" fmla="*/ 509940 h 648000"/>
              <a:gd name="connsiteX405" fmla="*/ 60288 w 720000"/>
              <a:gd name="connsiteY405" fmla="*/ 481680 h 648000"/>
              <a:gd name="connsiteX406" fmla="*/ 71376 w 720000"/>
              <a:gd name="connsiteY406" fmla="*/ 485328 h 648000"/>
              <a:gd name="connsiteX407" fmla="*/ 72528 w 720000"/>
              <a:gd name="connsiteY407" fmla="*/ 485676 h 648000"/>
              <a:gd name="connsiteX408" fmla="*/ 82476 w 720000"/>
              <a:gd name="connsiteY408" fmla="*/ 488568 h 648000"/>
              <a:gd name="connsiteX409" fmla="*/ 86364 w 720000"/>
              <a:gd name="connsiteY409" fmla="*/ 489636 h 648000"/>
              <a:gd name="connsiteX410" fmla="*/ 92220 w 720000"/>
              <a:gd name="connsiteY410" fmla="*/ 491148 h 648000"/>
              <a:gd name="connsiteX411" fmla="*/ 251940 w 720000"/>
              <a:gd name="connsiteY411" fmla="*/ 513840 h 648000"/>
              <a:gd name="connsiteX412" fmla="*/ 252000 w 720000"/>
              <a:gd name="connsiteY412" fmla="*/ 513852 h 648000"/>
              <a:gd name="connsiteX413" fmla="*/ 252036 w 720000"/>
              <a:gd name="connsiteY413" fmla="*/ 513840 h 648000"/>
              <a:gd name="connsiteX414" fmla="*/ 308832 w 720000"/>
              <a:gd name="connsiteY414" fmla="*/ 515856 h 648000"/>
              <a:gd name="connsiteX415" fmla="*/ 324000 w 720000"/>
              <a:gd name="connsiteY415" fmla="*/ 516000 h 648000"/>
              <a:gd name="connsiteX416" fmla="*/ 344232 w 720000"/>
              <a:gd name="connsiteY416" fmla="*/ 515796 h 648000"/>
              <a:gd name="connsiteX417" fmla="*/ 395916 w 720000"/>
              <a:gd name="connsiteY417" fmla="*/ 513852 h 648000"/>
              <a:gd name="connsiteX418" fmla="*/ 396012 w 720000"/>
              <a:gd name="connsiteY418" fmla="*/ 513876 h 648000"/>
              <a:gd name="connsiteX419" fmla="*/ 396168 w 720000"/>
              <a:gd name="connsiteY419" fmla="*/ 513840 h 648000"/>
              <a:gd name="connsiteX420" fmla="*/ 455808 w 720000"/>
              <a:gd name="connsiteY420" fmla="*/ 508644 h 648000"/>
              <a:gd name="connsiteX421" fmla="*/ 456012 w 720000"/>
              <a:gd name="connsiteY421" fmla="*/ 508680 h 648000"/>
              <a:gd name="connsiteX422" fmla="*/ 456756 w 720000"/>
              <a:gd name="connsiteY422" fmla="*/ 508524 h 648000"/>
              <a:gd name="connsiteX423" fmla="*/ 517032 w 720000"/>
              <a:gd name="connsiteY423" fmla="*/ 499524 h 648000"/>
              <a:gd name="connsiteX424" fmla="*/ 528468 w 720000"/>
              <a:gd name="connsiteY424" fmla="*/ 497328 h 648000"/>
              <a:gd name="connsiteX425" fmla="*/ 530988 w 720000"/>
              <a:gd name="connsiteY425" fmla="*/ 496812 h 648000"/>
              <a:gd name="connsiteX426" fmla="*/ 618144 w 720000"/>
              <a:gd name="connsiteY426" fmla="*/ 468444 h 648000"/>
              <a:gd name="connsiteX427" fmla="*/ 621468 w 720000"/>
              <a:gd name="connsiteY427" fmla="*/ 466536 h 648000"/>
              <a:gd name="connsiteX428" fmla="*/ 625308 w 720000"/>
              <a:gd name="connsiteY428" fmla="*/ 464124 h 648000"/>
              <a:gd name="connsiteX429" fmla="*/ 628848 w 720000"/>
              <a:gd name="connsiteY429" fmla="*/ 461904 h 648000"/>
              <a:gd name="connsiteX430" fmla="*/ 659844 w 720000"/>
              <a:gd name="connsiteY430" fmla="*/ 480924 h 648000"/>
              <a:gd name="connsiteX431" fmla="*/ 660000 w 720000"/>
              <a:gd name="connsiteY431" fmla="*/ 324228 h 648000"/>
              <a:gd name="connsiteX432" fmla="*/ 660000 w 720000"/>
              <a:gd name="connsiteY432" fmla="*/ 266784 h 648000"/>
              <a:gd name="connsiteX433" fmla="*/ 696000 w 720000"/>
              <a:gd name="connsiteY433" fmla="*/ 250272 h 648000"/>
              <a:gd name="connsiteX434" fmla="*/ 696000 w 720000"/>
              <a:gd name="connsiteY434" fmla="*/ 299928 h 648000"/>
              <a:gd name="connsiteX435" fmla="*/ 660000 w 720000"/>
              <a:gd name="connsiteY435" fmla="*/ 324228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720000" h="648000">
                <a:moveTo>
                  <a:pt x="719868" y="216000"/>
                </a:moveTo>
                <a:cubicBezTo>
                  <a:pt x="718680" y="195468"/>
                  <a:pt x="694260" y="179424"/>
                  <a:pt x="645420" y="167184"/>
                </a:cubicBezTo>
                <a:cubicBezTo>
                  <a:pt x="647064" y="163584"/>
                  <a:pt x="647988" y="159840"/>
                  <a:pt x="648000" y="155952"/>
                </a:cubicBezTo>
                <a:lnTo>
                  <a:pt x="648000" y="72000"/>
                </a:lnTo>
                <a:lnTo>
                  <a:pt x="647796" y="72000"/>
                </a:lnTo>
                <a:cubicBezTo>
                  <a:pt x="643500" y="2064"/>
                  <a:pt x="356916" y="0"/>
                  <a:pt x="324000" y="0"/>
                </a:cubicBezTo>
                <a:cubicBezTo>
                  <a:pt x="291084" y="0"/>
                  <a:pt x="4500" y="2064"/>
                  <a:pt x="204" y="72000"/>
                </a:cubicBezTo>
                <a:lnTo>
                  <a:pt x="0" y="72000"/>
                </a:lnTo>
                <a:lnTo>
                  <a:pt x="0" y="73560"/>
                </a:lnTo>
                <a:lnTo>
                  <a:pt x="0" y="73560"/>
                </a:lnTo>
                <a:lnTo>
                  <a:pt x="0" y="73560"/>
                </a:lnTo>
                <a:lnTo>
                  <a:pt x="0" y="155988"/>
                </a:lnTo>
                <a:cubicBezTo>
                  <a:pt x="60" y="178788"/>
                  <a:pt x="29484" y="196632"/>
                  <a:pt x="73260" y="209916"/>
                </a:cubicBezTo>
                <a:cubicBezTo>
                  <a:pt x="72660" y="211908"/>
                  <a:pt x="72300" y="213936"/>
                  <a:pt x="72180" y="216000"/>
                </a:cubicBezTo>
                <a:lnTo>
                  <a:pt x="72000" y="216000"/>
                </a:lnTo>
                <a:lnTo>
                  <a:pt x="72000" y="217560"/>
                </a:lnTo>
                <a:lnTo>
                  <a:pt x="72000" y="217560"/>
                </a:lnTo>
                <a:lnTo>
                  <a:pt x="72000" y="217560"/>
                </a:lnTo>
                <a:lnTo>
                  <a:pt x="72000" y="299844"/>
                </a:lnTo>
                <a:cubicBezTo>
                  <a:pt x="24840" y="311988"/>
                  <a:pt x="1284" y="327804"/>
                  <a:pt x="120" y="348000"/>
                </a:cubicBezTo>
                <a:lnTo>
                  <a:pt x="0" y="348000"/>
                </a:lnTo>
                <a:lnTo>
                  <a:pt x="0" y="349560"/>
                </a:lnTo>
                <a:lnTo>
                  <a:pt x="0" y="349560"/>
                </a:lnTo>
                <a:lnTo>
                  <a:pt x="0" y="349560"/>
                </a:lnTo>
                <a:lnTo>
                  <a:pt x="0" y="431988"/>
                </a:lnTo>
                <a:cubicBezTo>
                  <a:pt x="36" y="447864"/>
                  <a:pt x="14352" y="461328"/>
                  <a:pt x="37776" y="472548"/>
                </a:cubicBezTo>
                <a:cubicBezTo>
                  <a:pt x="36888" y="474984"/>
                  <a:pt x="36336" y="477468"/>
                  <a:pt x="36180" y="480012"/>
                </a:cubicBezTo>
                <a:lnTo>
                  <a:pt x="36000" y="480012"/>
                </a:lnTo>
                <a:lnTo>
                  <a:pt x="36000" y="481572"/>
                </a:lnTo>
                <a:lnTo>
                  <a:pt x="36000" y="481572"/>
                </a:lnTo>
                <a:lnTo>
                  <a:pt x="36000" y="481572"/>
                </a:lnTo>
                <a:lnTo>
                  <a:pt x="36000" y="564000"/>
                </a:lnTo>
                <a:cubicBezTo>
                  <a:pt x="36096" y="603912"/>
                  <a:pt x="125964" y="628692"/>
                  <a:pt x="225816" y="640260"/>
                </a:cubicBezTo>
                <a:cubicBezTo>
                  <a:pt x="226548" y="640404"/>
                  <a:pt x="227220" y="640704"/>
                  <a:pt x="228000" y="640704"/>
                </a:cubicBezTo>
                <a:cubicBezTo>
                  <a:pt x="228228" y="640704"/>
                  <a:pt x="228420" y="640584"/>
                  <a:pt x="228648" y="640572"/>
                </a:cubicBezTo>
                <a:cubicBezTo>
                  <a:pt x="247896" y="642744"/>
                  <a:pt x="267456" y="644436"/>
                  <a:pt x="286812" y="645648"/>
                </a:cubicBezTo>
                <a:cubicBezTo>
                  <a:pt x="287220" y="645696"/>
                  <a:pt x="287580" y="645888"/>
                  <a:pt x="288000" y="645888"/>
                </a:cubicBezTo>
                <a:cubicBezTo>
                  <a:pt x="288228" y="645888"/>
                  <a:pt x="288408" y="645768"/>
                  <a:pt x="288624" y="645756"/>
                </a:cubicBezTo>
                <a:cubicBezTo>
                  <a:pt x="313200" y="647244"/>
                  <a:pt x="337380" y="648000"/>
                  <a:pt x="360000" y="648000"/>
                </a:cubicBezTo>
                <a:cubicBezTo>
                  <a:pt x="382620" y="648000"/>
                  <a:pt x="406800" y="647244"/>
                  <a:pt x="431376" y="645744"/>
                </a:cubicBezTo>
                <a:cubicBezTo>
                  <a:pt x="431592" y="645756"/>
                  <a:pt x="431784" y="645876"/>
                  <a:pt x="432000" y="645876"/>
                </a:cubicBezTo>
                <a:cubicBezTo>
                  <a:pt x="432420" y="645876"/>
                  <a:pt x="432780" y="645672"/>
                  <a:pt x="433188" y="645636"/>
                </a:cubicBezTo>
                <a:cubicBezTo>
                  <a:pt x="452544" y="644424"/>
                  <a:pt x="472104" y="642744"/>
                  <a:pt x="491352" y="640560"/>
                </a:cubicBezTo>
                <a:cubicBezTo>
                  <a:pt x="491580" y="640560"/>
                  <a:pt x="491772" y="640680"/>
                  <a:pt x="492000" y="640680"/>
                </a:cubicBezTo>
                <a:cubicBezTo>
                  <a:pt x="492780" y="640680"/>
                  <a:pt x="493452" y="640380"/>
                  <a:pt x="494184" y="640236"/>
                </a:cubicBezTo>
                <a:cubicBezTo>
                  <a:pt x="594036" y="628668"/>
                  <a:pt x="683892" y="603876"/>
                  <a:pt x="684000" y="563952"/>
                </a:cubicBezTo>
                <a:lnTo>
                  <a:pt x="684000" y="480000"/>
                </a:lnTo>
                <a:lnTo>
                  <a:pt x="683808" y="480000"/>
                </a:lnTo>
                <a:cubicBezTo>
                  <a:pt x="682968" y="465288"/>
                  <a:pt x="670428" y="453012"/>
                  <a:pt x="645660" y="442752"/>
                </a:cubicBezTo>
                <a:cubicBezTo>
                  <a:pt x="647172" y="439284"/>
                  <a:pt x="648000" y="435684"/>
                  <a:pt x="648000" y="431952"/>
                </a:cubicBezTo>
                <a:lnTo>
                  <a:pt x="648000" y="353520"/>
                </a:lnTo>
                <a:cubicBezTo>
                  <a:pt x="691080" y="340272"/>
                  <a:pt x="719940" y="322548"/>
                  <a:pt x="720000" y="299952"/>
                </a:cubicBezTo>
                <a:lnTo>
                  <a:pt x="720000" y="216000"/>
                </a:lnTo>
                <a:lnTo>
                  <a:pt x="719868" y="216000"/>
                </a:lnTo>
                <a:close/>
                <a:moveTo>
                  <a:pt x="622704" y="435852"/>
                </a:moveTo>
                <a:lnTo>
                  <a:pt x="618612" y="439440"/>
                </a:lnTo>
                <a:cubicBezTo>
                  <a:pt x="612312" y="444996"/>
                  <a:pt x="601812" y="450600"/>
                  <a:pt x="588000" y="456000"/>
                </a:cubicBezTo>
                <a:lnTo>
                  <a:pt x="588000" y="398784"/>
                </a:lnTo>
                <a:cubicBezTo>
                  <a:pt x="602268" y="393816"/>
                  <a:pt x="614412" y="388308"/>
                  <a:pt x="624000" y="382272"/>
                </a:cubicBezTo>
                <a:lnTo>
                  <a:pt x="624000" y="431928"/>
                </a:lnTo>
                <a:cubicBezTo>
                  <a:pt x="624000" y="433164"/>
                  <a:pt x="623544" y="434484"/>
                  <a:pt x="622704" y="435852"/>
                </a:cubicBezTo>
                <a:close/>
                <a:moveTo>
                  <a:pt x="354312" y="491616"/>
                </a:moveTo>
                <a:cubicBezTo>
                  <a:pt x="352560" y="491664"/>
                  <a:pt x="350796" y="491688"/>
                  <a:pt x="349032" y="491724"/>
                </a:cubicBezTo>
                <a:cubicBezTo>
                  <a:pt x="344748" y="491808"/>
                  <a:pt x="340356" y="491832"/>
                  <a:pt x="336012" y="491868"/>
                </a:cubicBezTo>
                <a:lnTo>
                  <a:pt x="336012" y="431928"/>
                </a:lnTo>
                <a:cubicBezTo>
                  <a:pt x="339312" y="431892"/>
                  <a:pt x="342612" y="431844"/>
                  <a:pt x="345912" y="431784"/>
                </a:cubicBezTo>
                <a:cubicBezTo>
                  <a:pt x="346548" y="431772"/>
                  <a:pt x="347184" y="431760"/>
                  <a:pt x="347820" y="431748"/>
                </a:cubicBezTo>
                <a:cubicBezTo>
                  <a:pt x="359904" y="431520"/>
                  <a:pt x="371988" y="431148"/>
                  <a:pt x="384012" y="430596"/>
                </a:cubicBezTo>
                <a:lnTo>
                  <a:pt x="384012" y="490512"/>
                </a:lnTo>
                <a:cubicBezTo>
                  <a:pt x="381444" y="490644"/>
                  <a:pt x="378864" y="490764"/>
                  <a:pt x="376260" y="490872"/>
                </a:cubicBezTo>
                <a:cubicBezTo>
                  <a:pt x="369036" y="491196"/>
                  <a:pt x="361740" y="491436"/>
                  <a:pt x="354312" y="491616"/>
                </a:cubicBezTo>
                <a:close/>
                <a:moveTo>
                  <a:pt x="301908" y="491784"/>
                </a:moveTo>
                <a:cubicBezTo>
                  <a:pt x="296412" y="491688"/>
                  <a:pt x="290940" y="491556"/>
                  <a:pt x="285504" y="491388"/>
                </a:cubicBezTo>
                <a:cubicBezTo>
                  <a:pt x="284832" y="491364"/>
                  <a:pt x="284160" y="491340"/>
                  <a:pt x="283488" y="491316"/>
                </a:cubicBezTo>
                <a:cubicBezTo>
                  <a:pt x="276948" y="491100"/>
                  <a:pt x="270456" y="490824"/>
                  <a:pt x="264012" y="490512"/>
                </a:cubicBezTo>
                <a:lnTo>
                  <a:pt x="264012" y="430608"/>
                </a:lnTo>
                <a:cubicBezTo>
                  <a:pt x="276036" y="431172"/>
                  <a:pt x="288120" y="431544"/>
                  <a:pt x="300204" y="431760"/>
                </a:cubicBezTo>
                <a:cubicBezTo>
                  <a:pt x="300840" y="431772"/>
                  <a:pt x="301476" y="431784"/>
                  <a:pt x="302100" y="431796"/>
                </a:cubicBezTo>
                <a:cubicBezTo>
                  <a:pt x="305400" y="431856"/>
                  <a:pt x="308700" y="431904"/>
                  <a:pt x="312000" y="431940"/>
                </a:cubicBezTo>
                <a:lnTo>
                  <a:pt x="312000" y="491916"/>
                </a:lnTo>
                <a:cubicBezTo>
                  <a:pt x="309672" y="491892"/>
                  <a:pt x="307344" y="491892"/>
                  <a:pt x="305028" y="491856"/>
                </a:cubicBezTo>
                <a:cubicBezTo>
                  <a:pt x="303972" y="491832"/>
                  <a:pt x="302952" y="491796"/>
                  <a:pt x="301908" y="491784"/>
                </a:cubicBezTo>
                <a:close/>
                <a:moveTo>
                  <a:pt x="85164" y="464424"/>
                </a:moveTo>
                <a:cubicBezTo>
                  <a:pt x="84768" y="464304"/>
                  <a:pt x="84396" y="464196"/>
                  <a:pt x="84000" y="464088"/>
                </a:cubicBezTo>
                <a:lnTo>
                  <a:pt x="84000" y="406116"/>
                </a:lnTo>
                <a:cubicBezTo>
                  <a:pt x="95208" y="409140"/>
                  <a:pt x="107256" y="411900"/>
                  <a:pt x="120000" y="414408"/>
                </a:cubicBezTo>
                <a:lnTo>
                  <a:pt x="120000" y="472980"/>
                </a:lnTo>
                <a:cubicBezTo>
                  <a:pt x="108984" y="470640"/>
                  <a:pt x="98820" y="468180"/>
                  <a:pt x="89568" y="465660"/>
                </a:cubicBezTo>
                <a:cubicBezTo>
                  <a:pt x="88104" y="465240"/>
                  <a:pt x="86592" y="464844"/>
                  <a:pt x="85164" y="464424"/>
                </a:cubicBezTo>
                <a:close/>
                <a:moveTo>
                  <a:pt x="338100" y="563796"/>
                </a:moveTo>
                <a:cubicBezTo>
                  <a:pt x="341400" y="563856"/>
                  <a:pt x="344700" y="563904"/>
                  <a:pt x="348000" y="563940"/>
                </a:cubicBezTo>
                <a:lnTo>
                  <a:pt x="348000" y="623928"/>
                </a:lnTo>
                <a:cubicBezTo>
                  <a:pt x="331416" y="623772"/>
                  <a:pt x="315408" y="623292"/>
                  <a:pt x="300000" y="622536"/>
                </a:cubicBezTo>
                <a:lnTo>
                  <a:pt x="300000" y="562620"/>
                </a:lnTo>
                <a:cubicBezTo>
                  <a:pt x="312024" y="563184"/>
                  <a:pt x="324108" y="563556"/>
                  <a:pt x="336192" y="563772"/>
                </a:cubicBezTo>
                <a:cubicBezTo>
                  <a:pt x="336828" y="563772"/>
                  <a:pt x="337464" y="563784"/>
                  <a:pt x="338100" y="563796"/>
                </a:cubicBezTo>
                <a:close/>
                <a:moveTo>
                  <a:pt x="383808" y="563760"/>
                </a:moveTo>
                <a:cubicBezTo>
                  <a:pt x="395892" y="563532"/>
                  <a:pt x="407976" y="563160"/>
                  <a:pt x="420000" y="562608"/>
                </a:cubicBezTo>
                <a:lnTo>
                  <a:pt x="420000" y="622524"/>
                </a:lnTo>
                <a:cubicBezTo>
                  <a:pt x="404592" y="623280"/>
                  <a:pt x="388584" y="623760"/>
                  <a:pt x="372000" y="623916"/>
                </a:cubicBezTo>
                <a:lnTo>
                  <a:pt x="372000" y="563928"/>
                </a:lnTo>
                <a:cubicBezTo>
                  <a:pt x="375300" y="563892"/>
                  <a:pt x="378600" y="563844"/>
                  <a:pt x="381900" y="563784"/>
                </a:cubicBezTo>
                <a:cubicBezTo>
                  <a:pt x="382536" y="563784"/>
                  <a:pt x="383172" y="563772"/>
                  <a:pt x="383808" y="563760"/>
                </a:cubicBezTo>
                <a:close/>
                <a:moveTo>
                  <a:pt x="480000" y="558336"/>
                </a:moveTo>
                <a:lnTo>
                  <a:pt x="480000" y="617928"/>
                </a:lnTo>
                <a:cubicBezTo>
                  <a:pt x="468468" y="619140"/>
                  <a:pt x="456468" y="620208"/>
                  <a:pt x="444000" y="621084"/>
                </a:cubicBezTo>
                <a:lnTo>
                  <a:pt x="444000" y="561240"/>
                </a:lnTo>
                <a:cubicBezTo>
                  <a:pt x="456168" y="560448"/>
                  <a:pt x="468192" y="559476"/>
                  <a:pt x="480000" y="558336"/>
                </a:cubicBezTo>
                <a:close/>
                <a:moveTo>
                  <a:pt x="504000" y="555744"/>
                </a:moveTo>
                <a:cubicBezTo>
                  <a:pt x="516372" y="554256"/>
                  <a:pt x="528384" y="552564"/>
                  <a:pt x="540000" y="550680"/>
                </a:cubicBezTo>
                <a:lnTo>
                  <a:pt x="540000" y="609600"/>
                </a:lnTo>
                <a:cubicBezTo>
                  <a:pt x="528696" y="611592"/>
                  <a:pt x="516684" y="613428"/>
                  <a:pt x="504000" y="615096"/>
                </a:cubicBezTo>
                <a:lnTo>
                  <a:pt x="504000" y="555744"/>
                </a:lnTo>
                <a:close/>
                <a:moveTo>
                  <a:pt x="564000" y="546396"/>
                </a:moveTo>
                <a:cubicBezTo>
                  <a:pt x="576744" y="543888"/>
                  <a:pt x="588792" y="541128"/>
                  <a:pt x="600000" y="538104"/>
                </a:cubicBezTo>
                <a:lnTo>
                  <a:pt x="600000" y="596076"/>
                </a:lnTo>
                <a:cubicBezTo>
                  <a:pt x="589308" y="599160"/>
                  <a:pt x="577272" y="602148"/>
                  <a:pt x="564000" y="604968"/>
                </a:cubicBezTo>
                <a:lnTo>
                  <a:pt x="564000" y="546396"/>
                </a:lnTo>
                <a:close/>
                <a:moveTo>
                  <a:pt x="156000" y="546396"/>
                </a:moveTo>
                <a:lnTo>
                  <a:pt x="156000" y="604968"/>
                </a:lnTo>
                <a:cubicBezTo>
                  <a:pt x="142728" y="602148"/>
                  <a:pt x="130692" y="599160"/>
                  <a:pt x="120000" y="596076"/>
                </a:cubicBezTo>
                <a:lnTo>
                  <a:pt x="120000" y="538104"/>
                </a:lnTo>
                <a:cubicBezTo>
                  <a:pt x="131208" y="541128"/>
                  <a:pt x="143256" y="543900"/>
                  <a:pt x="156000" y="546396"/>
                </a:cubicBezTo>
                <a:close/>
                <a:moveTo>
                  <a:pt x="180000" y="550692"/>
                </a:moveTo>
                <a:cubicBezTo>
                  <a:pt x="191616" y="552576"/>
                  <a:pt x="203628" y="554268"/>
                  <a:pt x="216000" y="555756"/>
                </a:cubicBezTo>
                <a:lnTo>
                  <a:pt x="216000" y="615108"/>
                </a:lnTo>
                <a:cubicBezTo>
                  <a:pt x="203316" y="613440"/>
                  <a:pt x="191304" y="611604"/>
                  <a:pt x="180000" y="609612"/>
                </a:cubicBezTo>
                <a:lnTo>
                  <a:pt x="180000" y="550692"/>
                </a:lnTo>
                <a:close/>
                <a:moveTo>
                  <a:pt x="240000" y="558336"/>
                </a:moveTo>
                <a:cubicBezTo>
                  <a:pt x="251808" y="559476"/>
                  <a:pt x="263832" y="560448"/>
                  <a:pt x="276000" y="561252"/>
                </a:cubicBezTo>
                <a:lnTo>
                  <a:pt x="276000" y="621096"/>
                </a:lnTo>
                <a:cubicBezTo>
                  <a:pt x="263532" y="620220"/>
                  <a:pt x="251532" y="619152"/>
                  <a:pt x="240000" y="617940"/>
                </a:cubicBezTo>
                <a:lnTo>
                  <a:pt x="240000" y="558336"/>
                </a:lnTo>
                <a:close/>
                <a:moveTo>
                  <a:pt x="210228" y="486576"/>
                </a:moveTo>
                <a:cubicBezTo>
                  <a:pt x="209004" y="486456"/>
                  <a:pt x="207792" y="486324"/>
                  <a:pt x="206580" y="486204"/>
                </a:cubicBezTo>
                <a:cubicBezTo>
                  <a:pt x="205716" y="486120"/>
                  <a:pt x="204864" y="486012"/>
                  <a:pt x="204000" y="485928"/>
                </a:cubicBezTo>
                <a:lnTo>
                  <a:pt x="204000" y="426348"/>
                </a:lnTo>
                <a:cubicBezTo>
                  <a:pt x="215808" y="427488"/>
                  <a:pt x="227832" y="428460"/>
                  <a:pt x="240000" y="429264"/>
                </a:cubicBezTo>
                <a:lnTo>
                  <a:pt x="240000" y="489060"/>
                </a:lnTo>
                <a:cubicBezTo>
                  <a:pt x="229920" y="488340"/>
                  <a:pt x="219960" y="487524"/>
                  <a:pt x="210228" y="486576"/>
                </a:cubicBezTo>
                <a:close/>
                <a:moveTo>
                  <a:pt x="180000" y="423744"/>
                </a:moveTo>
                <a:lnTo>
                  <a:pt x="180000" y="483096"/>
                </a:lnTo>
                <a:cubicBezTo>
                  <a:pt x="167316" y="481428"/>
                  <a:pt x="155304" y="479592"/>
                  <a:pt x="144000" y="477600"/>
                </a:cubicBezTo>
                <a:lnTo>
                  <a:pt x="144000" y="418680"/>
                </a:lnTo>
                <a:cubicBezTo>
                  <a:pt x="155616" y="420564"/>
                  <a:pt x="167628" y="422268"/>
                  <a:pt x="180000" y="423744"/>
                </a:cubicBezTo>
                <a:close/>
                <a:moveTo>
                  <a:pt x="415992" y="488496"/>
                </a:moveTo>
                <a:cubicBezTo>
                  <a:pt x="413352" y="488700"/>
                  <a:pt x="410688" y="488904"/>
                  <a:pt x="408000" y="489096"/>
                </a:cubicBezTo>
                <a:lnTo>
                  <a:pt x="408000" y="429252"/>
                </a:lnTo>
                <a:cubicBezTo>
                  <a:pt x="420168" y="428448"/>
                  <a:pt x="432192" y="427488"/>
                  <a:pt x="444000" y="426336"/>
                </a:cubicBezTo>
                <a:lnTo>
                  <a:pt x="444000" y="485928"/>
                </a:lnTo>
                <a:cubicBezTo>
                  <a:pt x="436584" y="486708"/>
                  <a:pt x="429000" y="487440"/>
                  <a:pt x="421212" y="488076"/>
                </a:cubicBezTo>
                <a:cubicBezTo>
                  <a:pt x="419472" y="488232"/>
                  <a:pt x="417732" y="488364"/>
                  <a:pt x="415992" y="488496"/>
                </a:cubicBezTo>
                <a:close/>
                <a:moveTo>
                  <a:pt x="468000" y="483096"/>
                </a:moveTo>
                <a:lnTo>
                  <a:pt x="468000" y="423744"/>
                </a:lnTo>
                <a:cubicBezTo>
                  <a:pt x="480372" y="422256"/>
                  <a:pt x="492384" y="420564"/>
                  <a:pt x="504000" y="418680"/>
                </a:cubicBezTo>
                <a:lnTo>
                  <a:pt x="504000" y="477600"/>
                </a:lnTo>
                <a:cubicBezTo>
                  <a:pt x="492696" y="479592"/>
                  <a:pt x="480684" y="481440"/>
                  <a:pt x="468000" y="483096"/>
                </a:cubicBezTo>
                <a:close/>
                <a:moveTo>
                  <a:pt x="528000" y="414396"/>
                </a:moveTo>
                <a:cubicBezTo>
                  <a:pt x="540744" y="411888"/>
                  <a:pt x="552792" y="409128"/>
                  <a:pt x="564000" y="406104"/>
                </a:cubicBezTo>
                <a:lnTo>
                  <a:pt x="564000" y="464076"/>
                </a:lnTo>
                <a:cubicBezTo>
                  <a:pt x="553308" y="467160"/>
                  <a:pt x="541272" y="470148"/>
                  <a:pt x="528000" y="472968"/>
                </a:cubicBezTo>
                <a:lnTo>
                  <a:pt x="528000" y="414396"/>
                </a:lnTo>
                <a:close/>
                <a:moveTo>
                  <a:pt x="363900" y="359580"/>
                </a:moveTo>
                <a:cubicBezTo>
                  <a:pt x="354876" y="359352"/>
                  <a:pt x="346056" y="359004"/>
                  <a:pt x="337392" y="358584"/>
                </a:cubicBezTo>
                <a:cubicBezTo>
                  <a:pt x="336924" y="358560"/>
                  <a:pt x="336456" y="358536"/>
                  <a:pt x="336000" y="358524"/>
                </a:cubicBezTo>
                <a:lnTo>
                  <a:pt x="336000" y="298608"/>
                </a:lnTo>
                <a:cubicBezTo>
                  <a:pt x="348024" y="299172"/>
                  <a:pt x="360108" y="299544"/>
                  <a:pt x="372192" y="299760"/>
                </a:cubicBezTo>
                <a:cubicBezTo>
                  <a:pt x="372828" y="299772"/>
                  <a:pt x="373464" y="299784"/>
                  <a:pt x="374088" y="299796"/>
                </a:cubicBezTo>
                <a:cubicBezTo>
                  <a:pt x="377388" y="299856"/>
                  <a:pt x="380688" y="299904"/>
                  <a:pt x="383988" y="299940"/>
                </a:cubicBezTo>
                <a:lnTo>
                  <a:pt x="383988" y="359856"/>
                </a:lnTo>
                <a:cubicBezTo>
                  <a:pt x="378144" y="359796"/>
                  <a:pt x="372252" y="359772"/>
                  <a:pt x="366552" y="359640"/>
                </a:cubicBezTo>
                <a:cubicBezTo>
                  <a:pt x="365676" y="359616"/>
                  <a:pt x="364776" y="359604"/>
                  <a:pt x="363900" y="359580"/>
                </a:cubicBezTo>
                <a:close/>
                <a:moveTo>
                  <a:pt x="84000" y="188088"/>
                </a:moveTo>
                <a:lnTo>
                  <a:pt x="84000" y="130116"/>
                </a:lnTo>
                <a:cubicBezTo>
                  <a:pt x="95208" y="133140"/>
                  <a:pt x="107256" y="135900"/>
                  <a:pt x="120000" y="138408"/>
                </a:cubicBezTo>
                <a:lnTo>
                  <a:pt x="120000" y="196980"/>
                </a:lnTo>
                <a:cubicBezTo>
                  <a:pt x="118524" y="196668"/>
                  <a:pt x="117000" y="196356"/>
                  <a:pt x="115560" y="196044"/>
                </a:cubicBezTo>
                <a:cubicBezTo>
                  <a:pt x="109176" y="194640"/>
                  <a:pt x="102948" y="193176"/>
                  <a:pt x="96996" y="191628"/>
                </a:cubicBezTo>
                <a:cubicBezTo>
                  <a:pt x="92460" y="190464"/>
                  <a:pt x="88152" y="189276"/>
                  <a:pt x="84000" y="188088"/>
                </a:cubicBezTo>
                <a:close/>
                <a:moveTo>
                  <a:pt x="302100" y="155796"/>
                </a:moveTo>
                <a:cubicBezTo>
                  <a:pt x="305400" y="155856"/>
                  <a:pt x="308700" y="155904"/>
                  <a:pt x="312000" y="155940"/>
                </a:cubicBezTo>
                <a:lnTo>
                  <a:pt x="312000" y="215856"/>
                </a:lnTo>
                <a:cubicBezTo>
                  <a:pt x="295848" y="215700"/>
                  <a:pt x="279792" y="215280"/>
                  <a:pt x="264000" y="214488"/>
                </a:cubicBezTo>
                <a:lnTo>
                  <a:pt x="264000" y="154620"/>
                </a:lnTo>
                <a:cubicBezTo>
                  <a:pt x="276024" y="155184"/>
                  <a:pt x="288108" y="155556"/>
                  <a:pt x="300192" y="155772"/>
                </a:cubicBezTo>
                <a:cubicBezTo>
                  <a:pt x="300828" y="155772"/>
                  <a:pt x="301464" y="155784"/>
                  <a:pt x="302100" y="155796"/>
                </a:cubicBezTo>
                <a:close/>
                <a:moveTo>
                  <a:pt x="347808" y="155760"/>
                </a:moveTo>
                <a:cubicBezTo>
                  <a:pt x="359892" y="155532"/>
                  <a:pt x="371976" y="155160"/>
                  <a:pt x="384000" y="154608"/>
                </a:cubicBezTo>
                <a:lnTo>
                  <a:pt x="384000" y="214476"/>
                </a:lnTo>
                <a:cubicBezTo>
                  <a:pt x="381960" y="214572"/>
                  <a:pt x="380004" y="214716"/>
                  <a:pt x="377952" y="214812"/>
                </a:cubicBezTo>
                <a:cubicBezTo>
                  <a:pt x="377784" y="214824"/>
                  <a:pt x="377616" y="214824"/>
                  <a:pt x="377436" y="214836"/>
                </a:cubicBezTo>
                <a:cubicBezTo>
                  <a:pt x="369384" y="215196"/>
                  <a:pt x="361176" y="215460"/>
                  <a:pt x="352860" y="215652"/>
                </a:cubicBezTo>
                <a:cubicBezTo>
                  <a:pt x="351564" y="215688"/>
                  <a:pt x="350268" y="215700"/>
                  <a:pt x="348972" y="215736"/>
                </a:cubicBezTo>
                <a:cubicBezTo>
                  <a:pt x="344700" y="215820"/>
                  <a:pt x="340332" y="215832"/>
                  <a:pt x="336000" y="215880"/>
                </a:cubicBezTo>
                <a:lnTo>
                  <a:pt x="336000" y="155940"/>
                </a:lnTo>
                <a:cubicBezTo>
                  <a:pt x="339300" y="155904"/>
                  <a:pt x="342600" y="155856"/>
                  <a:pt x="345900" y="155796"/>
                </a:cubicBezTo>
                <a:cubicBezTo>
                  <a:pt x="346536" y="155784"/>
                  <a:pt x="347172" y="155772"/>
                  <a:pt x="347808" y="155760"/>
                </a:cubicBezTo>
                <a:close/>
                <a:moveTo>
                  <a:pt x="621252" y="161784"/>
                </a:moveTo>
                <a:lnTo>
                  <a:pt x="620916" y="161712"/>
                </a:lnTo>
                <a:lnTo>
                  <a:pt x="616548" y="165108"/>
                </a:lnTo>
                <a:cubicBezTo>
                  <a:pt x="610212" y="170040"/>
                  <a:pt x="600480" y="175032"/>
                  <a:pt x="588000" y="179856"/>
                </a:cubicBezTo>
                <a:lnTo>
                  <a:pt x="588000" y="122772"/>
                </a:lnTo>
                <a:cubicBezTo>
                  <a:pt x="602268" y="117804"/>
                  <a:pt x="614412" y="112296"/>
                  <a:pt x="624000" y="106260"/>
                </a:cubicBezTo>
                <a:lnTo>
                  <a:pt x="624000" y="155916"/>
                </a:lnTo>
                <a:cubicBezTo>
                  <a:pt x="624000" y="157740"/>
                  <a:pt x="623040" y="159708"/>
                  <a:pt x="621252" y="161784"/>
                </a:cubicBezTo>
                <a:close/>
                <a:moveTo>
                  <a:pt x="468000" y="207024"/>
                </a:moveTo>
                <a:lnTo>
                  <a:pt x="468000" y="147744"/>
                </a:lnTo>
                <a:cubicBezTo>
                  <a:pt x="480372" y="146256"/>
                  <a:pt x="492384" y="144564"/>
                  <a:pt x="504000" y="142680"/>
                </a:cubicBezTo>
                <a:lnTo>
                  <a:pt x="504000" y="201504"/>
                </a:lnTo>
                <a:cubicBezTo>
                  <a:pt x="492624" y="203520"/>
                  <a:pt x="480648" y="205368"/>
                  <a:pt x="468000" y="207024"/>
                </a:cubicBezTo>
                <a:close/>
                <a:moveTo>
                  <a:pt x="528000" y="196884"/>
                </a:moveTo>
                <a:lnTo>
                  <a:pt x="528000" y="138408"/>
                </a:lnTo>
                <a:cubicBezTo>
                  <a:pt x="540744" y="135900"/>
                  <a:pt x="552792" y="133140"/>
                  <a:pt x="564000" y="130116"/>
                </a:cubicBezTo>
                <a:lnTo>
                  <a:pt x="564000" y="187956"/>
                </a:lnTo>
                <a:cubicBezTo>
                  <a:pt x="553248" y="191088"/>
                  <a:pt x="541140" y="194076"/>
                  <a:pt x="528000" y="196884"/>
                </a:cubicBezTo>
                <a:close/>
                <a:moveTo>
                  <a:pt x="444000" y="150336"/>
                </a:moveTo>
                <a:lnTo>
                  <a:pt x="444000" y="209856"/>
                </a:lnTo>
                <a:cubicBezTo>
                  <a:pt x="432408" y="211080"/>
                  <a:pt x="420408" y="212148"/>
                  <a:pt x="408000" y="213036"/>
                </a:cubicBezTo>
                <a:lnTo>
                  <a:pt x="408000" y="153252"/>
                </a:lnTo>
                <a:cubicBezTo>
                  <a:pt x="420168" y="152448"/>
                  <a:pt x="432192" y="151476"/>
                  <a:pt x="444000" y="150336"/>
                </a:cubicBezTo>
                <a:close/>
                <a:moveTo>
                  <a:pt x="204000" y="209880"/>
                </a:moveTo>
                <a:lnTo>
                  <a:pt x="204000" y="150336"/>
                </a:lnTo>
                <a:cubicBezTo>
                  <a:pt x="215808" y="151476"/>
                  <a:pt x="227832" y="152448"/>
                  <a:pt x="240000" y="153252"/>
                </a:cubicBezTo>
                <a:lnTo>
                  <a:pt x="240000" y="212988"/>
                </a:lnTo>
                <a:cubicBezTo>
                  <a:pt x="227784" y="212112"/>
                  <a:pt x="215736" y="211116"/>
                  <a:pt x="204000" y="209880"/>
                </a:cubicBezTo>
                <a:close/>
                <a:moveTo>
                  <a:pt x="180000" y="147744"/>
                </a:moveTo>
                <a:lnTo>
                  <a:pt x="180000" y="207036"/>
                </a:lnTo>
                <a:cubicBezTo>
                  <a:pt x="177624" y="206724"/>
                  <a:pt x="175152" y="206472"/>
                  <a:pt x="172800" y="206148"/>
                </a:cubicBezTo>
                <a:cubicBezTo>
                  <a:pt x="171264" y="205932"/>
                  <a:pt x="169800" y="205704"/>
                  <a:pt x="168288" y="205488"/>
                </a:cubicBezTo>
                <a:cubicBezTo>
                  <a:pt x="161352" y="204492"/>
                  <a:pt x="154572" y="203424"/>
                  <a:pt x="147924" y="202308"/>
                </a:cubicBezTo>
                <a:cubicBezTo>
                  <a:pt x="146592" y="202080"/>
                  <a:pt x="145308" y="201840"/>
                  <a:pt x="144000" y="201612"/>
                </a:cubicBezTo>
                <a:lnTo>
                  <a:pt x="144000" y="142692"/>
                </a:lnTo>
                <a:cubicBezTo>
                  <a:pt x="155616" y="144564"/>
                  <a:pt x="167628" y="146268"/>
                  <a:pt x="180000" y="147744"/>
                </a:cubicBezTo>
                <a:close/>
                <a:moveTo>
                  <a:pt x="309024" y="356868"/>
                </a:moveTo>
                <a:cubicBezTo>
                  <a:pt x="307404" y="356748"/>
                  <a:pt x="305772" y="356628"/>
                  <a:pt x="304164" y="356508"/>
                </a:cubicBezTo>
                <a:cubicBezTo>
                  <a:pt x="296484" y="355908"/>
                  <a:pt x="288984" y="355248"/>
                  <a:pt x="281664" y="354516"/>
                </a:cubicBezTo>
                <a:cubicBezTo>
                  <a:pt x="280092" y="354360"/>
                  <a:pt x="278520" y="354192"/>
                  <a:pt x="276960" y="354036"/>
                </a:cubicBezTo>
                <a:cubicBezTo>
                  <a:pt x="276636" y="354000"/>
                  <a:pt x="276324" y="353952"/>
                  <a:pt x="276000" y="353928"/>
                </a:cubicBezTo>
                <a:lnTo>
                  <a:pt x="276000" y="294336"/>
                </a:lnTo>
                <a:cubicBezTo>
                  <a:pt x="287808" y="295476"/>
                  <a:pt x="299832" y="296448"/>
                  <a:pt x="312000" y="297252"/>
                </a:cubicBezTo>
                <a:lnTo>
                  <a:pt x="312000" y="357060"/>
                </a:lnTo>
                <a:cubicBezTo>
                  <a:pt x="311028" y="356988"/>
                  <a:pt x="309996" y="356940"/>
                  <a:pt x="309024" y="356868"/>
                </a:cubicBezTo>
                <a:close/>
                <a:moveTo>
                  <a:pt x="229740" y="347904"/>
                </a:moveTo>
                <a:cubicBezTo>
                  <a:pt x="224988" y="347148"/>
                  <a:pt x="220524" y="346332"/>
                  <a:pt x="216000" y="345540"/>
                </a:cubicBezTo>
                <a:lnTo>
                  <a:pt x="216000" y="286692"/>
                </a:lnTo>
                <a:cubicBezTo>
                  <a:pt x="227616" y="288576"/>
                  <a:pt x="239628" y="290268"/>
                  <a:pt x="252000" y="291756"/>
                </a:cubicBezTo>
                <a:lnTo>
                  <a:pt x="252000" y="351108"/>
                </a:lnTo>
                <a:cubicBezTo>
                  <a:pt x="244656" y="350136"/>
                  <a:pt x="237468" y="349128"/>
                  <a:pt x="230568" y="348048"/>
                </a:cubicBezTo>
                <a:cubicBezTo>
                  <a:pt x="230292" y="347988"/>
                  <a:pt x="230016" y="347940"/>
                  <a:pt x="229740" y="347904"/>
                </a:cubicBezTo>
                <a:close/>
                <a:moveTo>
                  <a:pt x="192000" y="282396"/>
                </a:moveTo>
                <a:lnTo>
                  <a:pt x="192000" y="340872"/>
                </a:lnTo>
                <a:cubicBezTo>
                  <a:pt x="178740" y="338028"/>
                  <a:pt x="166716" y="335004"/>
                  <a:pt x="156000" y="331860"/>
                </a:cubicBezTo>
                <a:lnTo>
                  <a:pt x="156000" y="274104"/>
                </a:lnTo>
                <a:cubicBezTo>
                  <a:pt x="167208" y="277128"/>
                  <a:pt x="179256" y="279900"/>
                  <a:pt x="192000" y="282396"/>
                </a:cubicBezTo>
                <a:close/>
                <a:moveTo>
                  <a:pt x="132000" y="266772"/>
                </a:moveTo>
                <a:lnTo>
                  <a:pt x="132000" y="323784"/>
                </a:lnTo>
                <a:cubicBezTo>
                  <a:pt x="113136" y="316500"/>
                  <a:pt x="100968" y="309060"/>
                  <a:pt x="97008" y="302436"/>
                </a:cubicBezTo>
                <a:lnTo>
                  <a:pt x="96204" y="301092"/>
                </a:lnTo>
                <a:cubicBezTo>
                  <a:pt x="96132" y="300720"/>
                  <a:pt x="96012" y="300324"/>
                  <a:pt x="96000" y="299952"/>
                </a:cubicBezTo>
                <a:lnTo>
                  <a:pt x="96000" y="250260"/>
                </a:lnTo>
                <a:cubicBezTo>
                  <a:pt x="105588" y="256296"/>
                  <a:pt x="117732" y="261804"/>
                  <a:pt x="132000" y="266772"/>
                </a:cubicBezTo>
                <a:close/>
                <a:moveTo>
                  <a:pt x="419808" y="299760"/>
                </a:moveTo>
                <a:cubicBezTo>
                  <a:pt x="431892" y="299532"/>
                  <a:pt x="443976" y="299160"/>
                  <a:pt x="456000" y="298608"/>
                </a:cubicBezTo>
                <a:lnTo>
                  <a:pt x="456000" y="358464"/>
                </a:lnTo>
                <a:cubicBezTo>
                  <a:pt x="440232" y="359244"/>
                  <a:pt x="424200" y="359676"/>
                  <a:pt x="408000" y="359844"/>
                </a:cubicBezTo>
                <a:lnTo>
                  <a:pt x="408000" y="299940"/>
                </a:lnTo>
                <a:cubicBezTo>
                  <a:pt x="411300" y="299904"/>
                  <a:pt x="414600" y="299856"/>
                  <a:pt x="417900" y="299796"/>
                </a:cubicBezTo>
                <a:cubicBezTo>
                  <a:pt x="418536" y="299784"/>
                  <a:pt x="419172" y="299772"/>
                  <a:pt x="419808" y="299760"/>
                </a:cubicBezTo>
                <a:close/>
                <a:moveTo>
                  <a:pt x="574884" y="345804"/>
                </a:moveTo>
                <a:cubicBezTo>
                  <a:pt x="569616" y="346716"/>
                  <a:pt x="564300" y="347616"/>
                  <a:pt x="558840" y="348444"/>
                </a:cubicBezTo>
                <a:cubicBezTo>
                  <a:pt x="555708" y="348924"/>
                  <a:pt x="552504" y="349380"/>
                  <a:pt x="549288" y="349836"/>
                </a:cubicBezTo>
                <a:cubicBezTo>
                  <a:pt x="546252" y="350268"/>
                  <a:pt x="543096" y="350640"/>
                  <a:pt x="540012" y="351036"/>
                </a:cubicBezTo>
                <a:lnTo>
                  <a:pt x="540012" y="291744"/>
                </a:lnTo>
                <a:cubicBezTo>
                  <a:pt x="552384" y="290256"/>
                  <a:pt x="564396" y="288564"/>
                  <a:pt x="576012" y="286680"/>
                </a:cubicBezTo>
                <a:lnTo>
                  <a:pt x="576012" y="345600"/>
                </a:lnTo>
                <a:cubicBezTo>
                  <a:pt x="575628" y="345672"/>
                  <a:pt x="575256" y="345744"/>
                  <a:pt x="574884" y="345804"/>
                </a:cubicBezTo>
                <a:close/>
                <a:moveTo>
                  <a:pt x="493632" y="356052"/>
                </a:moveTo>
                <a:cubicBezTo>
                  <a:pt x="489156" y="356424"/>
                  <a:pt x="484536" y="356664"/>
                  <a:pt x="480000" y="356988"/>
                </a:cubicBezTo>
                <a:lnTo>
                  <a:pt x="480000" y="297252"/>
                </a:lnTo>
                <a:cubicBezTo>
                  <a:pt x="492168" y="296448"/>
                  <a:pt x="504192" y="295488"/>
                  <a:pt x="516000" y="294336"/>
                </a:cubicBezTo>
                <a:lnTo>
                  <a:pt x="516000" y="353868"/>
                </a:lnTo>
                <a:cubicBezTo>
                  <a:pt x="509028" y="354600"/>
                  <a:pt x="502068" y="355332"/>
                  <a:pt x="494904" y="355932"/>
                </a:cubicBezTo>
                <a:cubicBezTo>
                  <a:pt x="494472" y="355968"/>
                  <a:pt x="494064" y="356016"/>
                  <a:pt x="493632" y="356052"/>
                </a:cubicBezTo>
                <a:close/>
                <a:moveTo>
                  <a:pt x="630768" y="333552"/>
                </a:moveTo>
                <a:cubicBezTo>
                  <a:pt x="624792" y="335220"/>
                  <a:pt x="618468" y="336780"/>
                  <a:pt x="612012" y="338304"/>
                </a:cubicBezTo>
                <a:cubicBezTo>
                  <a:pt x="609024" y="339000"/>
                  <a:pt x="605976" y="339696"/>
                  <a:pt x="602856" y="340368"/>
                </a:cubicBezTo>
                <a:cubicBezTo>
                  <a:pt x="601932" y="340572"/>
                  <a:pt x="600948" y="340752"/>
                  <a:pt x="600012" y="340956"/>
                </a:cubicBezTo>
                <a:lnTo>
                  <a:pt x="600012" y="282408"/>
                </a:lnTo>
                <a:cubicBezTo>
                  <a:pt x="612756" y="279900"/>
                  <a:pt x="624804" y="277140"/>
                  <a:pt x="636012" y="274116"/>
                </a:cubicBezTo>
                <a:lnTo>
                  <a:pt x="636012" y="332088"/>
                </a:lnTo>
                <a:cubicBezTo>
                  <a:pt x="634284" y="332568"/>
                  <a:pt x="632544" y="333060"/>
                  <a:pt x="630768" y="333552"/>
                </a:cubicBezTo>
                <a:close/>
                <a:moveTo>
                  <a:pt x="695868" y="216780"/>
                </a:moveTo>
                <a:cubicBezTo>
                  <a:pt x="694764" y="224928"/>
                  <a:pt x="676296" y="235764"/>
                  <a:pt x="643332" y="245952"/>
                </a:cubicBezTo>
                <a:lnTo>
                  <a:pt x="643332" y="245952"/>
                </a:lnTo>
                <a:cubicBezTo>
                  <a:pt x="600876" y="259068"/>
                  <a:pt x="534444" y="271080"/>
                  <a:pt x="450252" y="274800"/>
                </a:cubicBezTo>
                <a:cubicBezTo>
                  <a:pt x="445944" y="274980"/>
                  <a:pt x="441648" y="275160"/>
                  <a:pt x="437256" y="275304"/>
                </a:cubicBezTo>
                <a:cubicBezTo>
                  <a:pt x="433668" y="275424"/>
                  <a:pt x="430068" y="275532"/>
                  <a:pt x="426408" y="275628"/>
                </a:cubicBezTo>
                <a:cubicBezTo>
                  <a:pt x="416472" y="275844"/>
                  <a:pt x="406392" y="276000"/>
                  <a:pt x="396000" y="276000"/>
                </a:cubicBezTo>
                <a:cubicBezTo>
                  <a:pt x="385608" y="276000"/>
                  <a:pt x="375528" y="275844"/>
                  <a:pt x="365592" y="275616"/>
                </a:cubicBezTo>
                <a:cubicBezTo>
                  <a:pt x="361944" y="275532"/>
                  <a:pt x="358344" y="275412"/>
                  <a:pt x="354744" y="275292"/>
                </a:cubicBezTo>
                <a:cubicBezTo>
                  <a:pt x="350340" y="275160"/>
                  <a:pt x="346044" y="274968"/>
                  <a:pt x="341748" y="274788"/>
                </a:cubicBezTo>
                <a:cubicBezTo>
                  <a:pt x="257556" y="271068"/>
                  <a:pt x="191112" y="259056"/>
                  <a:pt x="148668" y="245940"/>
                </a:cubicBezTo>
                <a:lnTo>
                  <a:pt x="148668" y="245940"/>
                </a:lnTo>
                <a:cubicBezTo>
                  <a:pt x="115968" y="235836"/>
                  <a:pt x="97536" y="225084"/>
                  <a:pt x="96168" y="216972"/>
                </a:cubicBezTo>
                <a:cubicBezTo>
                  <a:pt x="96228" y="216744"/>
                  <a:pt x="96228" y="216552"/>
                  <a:pt x="96372" y="216264"/>
                </a:cubicBezTo>
                <a:cubicBezTo>
                  <a:pt x="97188" y="216468"/>
                  <a:pt x="98100" y="216636"/>
                  <a:pt x="98928" y="216840"/>
                </a:cubicBezTo>
                <a:cubicBezTo>
                  <a:pt x="103620" y="217956"/>
                  <a:pt x="108432" y="219036"/>
                  <a:pt x="113328" y="220068"/>
                </a:cubicBezTo>
                <a:cubicBezTo>
                  <a:pt x="137172" y="225204"/>
                  <a:pt x="163596" y="229416"/>
                  <a:pt x="191748" y="232632"/>
                </a:cubicBezTo>
                <a:cubicBezTo>
                  <a:pt x="191844" y="232632"/>
                  <a:pt x="191916" y="232680"/>
                  <a:pt x="192000" y="232680"/>
                </a:cubicBezTo>
                <a:cubicBezTo>
                  <a:pt x="192024" y="232680"/>
                  <a:pt x="192048" y="232668"/>
                  <a:pt x="192060" y="232668"/>
                </a:cubicBezTo>
                <a:cubicBezTo>
                  <a:pt x="211236" y="234852"/>
                  <a:pt x="231132" y="236568"/>
                  <a:pt x="251556" y="237780"/>
                </a:cubicBezTo>
                <a:cubicBezTo>
                  <a:pt x="251712" y="237780"/>
                  <a:pt x="251844" y="237864"/>
                  <a:pt x="252000" y="237864"/>
                </a:cubicBezTo>
                <a:cubicBezTo>
                  <a:pt x="252084" y="237864"/>
                  <a:pt x="252144" y="237816"/>
                  <a:pt x="252228" y="237816"/>
                </a:cubicBezTo>
                <a:cubicBezTo>
                  <a:pt x="266928" y="238680"/>
                  <a:pt x="281820" y="239316"/>
                  <a:pt x="296892" y="239652"/>
                </a:cubicBezTo>
                <a:cubicBezTo>
                  <a:pt x="306120" y="239880"/>
                  <a:pt x="315180" y="240000"/>
                  <a:pt x="324000" y="240000"/>
                </a:cubicBezTo>
                <a:cubicBezTo>
                  <a:pt x="330300" y="240000"/>
                  <a:pt x="336756" y="239928"/>
                  <a:pt x="343272" y="239808"/>
                </a:cubicBezTo>
                <a:cubicBezTo>
                  <a:pt x="430464" y="238464"/>
                  <a:pt x="511272" y="228096"/>
                  <a:pt x="567504" y="212028"/>
                </a:cubicBezTo>
                <a:cubicBezTo>
                  <a:pt x="570096" y="211296"/>
                  <a:pt x="572628" y="210540"/>
                  <a:pt x="575124" y="209784"/>
                </a:cubicBezTo>
                <a:cubicBezTo>
                  <a:pt x="576648" y="209316"/>
                  <a:pt x="578208" y="208860"/>
                  <a:pt x="579684" y="208392"/>
                </a:cubicBezTo>
                <a:cubicBezTo>
                  <a:pt x="584028" y="207000"/>
                  <a:pt x="588192" y="205572"/>
                  <a:pt x="592212" y="204084"/>
                </a:cubicBezTo>
                <a:cubicBezTo>
                  <a:pt x="592908" y="203820"/>
                  <a:pt x="593568" y="203556"/>
                  <a:pt x="594264" y="203292"/>
                </a:cubicBezTo>
                <a:cubicBezTo>
                  <a:pt x="597660" y="202008"/>
                  <a:pt x="600924" y="200676"/>
                  <a:pt x="604044" y="199320"/>
                </a:cubicBezTo>
                <a:cubicBezTo>
                  <a:pt x="604944" y="198924"/>
                  <a:pt x="605868" y="198540"/>
                  <a:pt x="606744" y="198144"/>
                </a:cubicBezTo>
                <a:cubicBezTo>
                  <a:pt x="610068" y="196644"/>
                  <a:pt x="613284" y="195108"/>
                  <a:pt x="616260" y="193512"/>
                </a:cubicBezTo>
                <a:cubicBezTo>
                  <a:pt x="617604" y="192804"/>
                  <a:pt x="618768" y="192072"/>
                  <a:pt x="620028" y="191352"/>
                </a:cubicBezTo>
                <a:cubicBezTo>
                  <a:pt x="621468" y="190524"/>
                  <a:pt x="622908" y="189684"/>
                  <a:pt x="624240" y="188832"/>
                </a:cubicBezTo>
                <a:cubicBezTo>
                  <a:pt x="624996" y="188352"/>
                  <a:pt x="625896" y="187896"/>
                  <a:pt x="626616" y="187416"/>
                </a:cubicBezTo>
                <a:cubicBezTo>
                  <a:pt x="680340" y="199068"/>
                  <a:pt x="694500" y="211812"/>
                  <a:pt x="695868" y="216780"/>
                </a:cubicBezTo>
                <a:close/>
                <a:moveTo>
                  <a:pt x="324000" y="24000"/>
                </a:moveTo>
                <a:cubicBezTo>
                  <a:pt x="521868" y="24000"/>
                  <a:pt x="621948" y="55152"/>
                  <a:pt x="623820" y="73032"/>
                </a:cubicBezTo>
                <a:cubicBezTo>
                  <a:pt x="622368" y="81144"/>
                  <a:pt x="603948" y="91860"/>
                  <a:pt x="571332" y="101940"/>
                </a:cubicBezTo>
                <a:lnTo>
                  <a:pt x="571332" y="101940"/>
                </a:lnTo>
                <a:cubicBezTo>
                  <a:pt x="528876" y="115056"/>
                  <a:pt x="462444" y="127068"/>
                  <a:pt x="378252" y="130788"/>
                </a:cubicBezTo>
                <a:cubicBezTo>
                  <a:pt x="373944" y="130968"/>
                  <a:pt x="369648" y="131148"/>
                  <a:pt x="365256" y="131292"/>
                </a:cubicBezTo>
                <a:cubicBezTo>
                  <a:pt x="361668" y="131412"/>
                  <a:pt x="358068" y="131520"/>
                  <a:pt x="354408" y="131616"/>
                </a:cubicBezTo>
                <a:cubicBezTo>
                  <a:pt x="344472" y="131844"/>
                  <a:pt x="334392" y="132000"/>
                  <a:pt x="324000" y="132000"/>
                </a:cubicBezTo>
                <a:cubicBezTo>
                  <a:pt x="313608" y="132000"/>
                  <a:pt x="303528" y="131844"/>
                  <a:pt x="293592" y="131616"/>
                </a:cubicBezTo>
                <a:cubicBezTo>
                  <a:pt x="289944" y="131532"/>
                  <a:pt x="286344" y="131412"/>
                  <a:pt x="282744" y="131292"/>
                </a:cubicBezTo>
                <a:cubicBezTo>
                  <a:pt x="278340" y="131160"/>
                  <a:pt x="274044" y="130968"/>
                  <a:pt x="269748" y="130788"/>
                </a:cubicBezTo>
                <a:cubicBezTo>
                  <a:pt x="185556" y="127068"/>
                  <a:pt x="119112" y="115056"/>
                  <a:pt x="76668" y="101940"/>
                </a:cubicBezTo>
                <a:lnTo>
                  <a:pt x="76668" y="101940"/>
                </a:lnTo>
                <a:cubicBezTo>
                  <a:pt x="44040" y="91860"/>
                  <a:pt x="25632" y="81144"/>
                  <a:pt x="24180" y="73032"/>
                </a:cubicBezTo>
                <a:cubicBezTo>
                  <a:pt x="26052" y="55152"/>
                  <a:pt x="126132" y="24000"/>
                  <a:pt x="324000" y="24000"/>
                </a:cubicBezTo>
                <a:close/>
                <a:moveTo>
                  <a:pt x="24000" y="155952"/>
                </a:moveTo>
                <a:lnTo>
                  <a:pt x="24000" y="106260"/>
                </a:lnTo>
                <a:cubicBezTo>
                  <a:pt x="33588" y="112296"/>
                  <a:pt x="45732" y="117804"/>
                  <a:pt x="60000" y="122772"/>
                </a:cubicBezTo>
                <a:lnTo>
                  <a:pt x="60000" y="180228"/>
                </a:lnTo>
                <a:cubicBezTo>
                  <a:pt x="36660" y="171480"/>
                  <a:pt x="24024" y="162708"/>
                  <a:pt x="24000" y="155952"/>
                </a:cubicBezTo>
                <a:close/>
                <a:moveTo>
                  <a:pt x="82128" y="322020"/>
                </a:moveTo>
                <a:cubicBezTo>
                  <a:pt x="82308" y="322212"/>
                  <a:pt x="82584" y="322380"/>
                  <a:pt x="82764" y="322572"/>
                </a:cubicBezTo>
                <a:cubicBezTo>
                  <a:pt x="99192" y="339156"/>
                  <a:pt x="133212" y="352188"/>
                  <a:pt x="175560" y="361908"/>
                </a:cubicBezTo>
                <a:cubicBezTo>
                  <a:pt x="176532" y="362136"/>
                  <a:pt x="177564" y="362352"/>
                  <a:pt x="178548" y="362580"/>
                </a:cubicBezTo>
                <a:cubicBezTo>
                  <a:pt x="181656" y="363276"/>
                  <a:pt x="184812" y="363960"/>
                  <a:pt x="188004" y="364620"/>
                </a:cubicBezTo>
                <a:cubicBezTo>
                  <a:pt x="226896" y="372900"/>
                  <a:pt x="273324" y="378888"/>
                  <a:pt x="323904" y="381852"/>
                </a:cubicBezTo>
                <a:cubicBezTo>
                  <a:pt x="323940" y="381852"/>
                  <a:pt x="323964" y="381864"/>
                  <a:pt x="323988" y="381864"/>
                </a:cubicBezTo>
                <a:cubicBezTo>
                  <a:pt x="324012" y="381864"/>
                  <a:pt x="324024" y="381852"/>
                  <a:pt x="324036" y="381852"/>
                </a:cubicBezTo>
                <a:cubicBezTo>
                  <a:pt x="340284" y="382800"/>
                  <a:pt x="356904" y="383460"/>
                  <a:pt x="373872" y="383748"/>
                </a:cubicBezTo>
                <a:cubicBezTo>
                  <a:pt x="381384" y="383904"/>
                  <a:pt x="388776" y="384000"/>
                  <a:pt x="396000" y="384000"/>
                </a:cubicBezTo>
                <a:cubicBezTo>
                  <a:pt x="404280" y="384000"/>
                  <a:pt x="412776" y="383904"/>
                  <a:pt x="421416" y="383700"/>
                </a:cubicBezTo>
                <a:cubicBezTo>
                  <a:pt x="437112" y="383376"/>
                  <a:pt x="452580" y="382728"/>
                  <a:pt x="467832" y="381840"/>
                </a:cubicBezTo>
                <a:cubicBezTo>
                  <a:pt x="467892" y="381840"/>
                  <a:pt x="467940" y="381876"/>
                  <a:pt x="468000" y="381876"/>
                </a:cubicBezTo>
                <a:cubicBezTo>
                  <a:pt x="468108" y="381876"/>
                  <a:pt x="468192" y="381816"/>
                  <a:pt x="468300" y="381816"/>
                </a:cubicBezTo>
                <a:cubicBezTo>
                  <a:pt x="519012" y="378828"/>
                  <a:pt x="566592" y="372780"/>
                  <a:pt x="606828" y="364080"/>
                </a:cubicBezTo>
                <a:cubicBezTo>
                  <a:pt x="598116" y="368640"/>
                  <a:pt x="586188" y="373356"/>
                  <a:pt x="571332" y="377952"/>
                </a:cubicBezTo>
                <a:lnTo>
                  <a:pt x="571332" y="377952"/>
                </a:lnTo>
                <a:cubicBezTo>
                  <a:pt x="526512" y="391800"/>
                  <a:pt x="454932" y="404412"/>
                  <a:pt x="363960" y="407340"/>
                </a:cubicBezTo>
                <a:cubicBezTo>
                  <a:pt x="361260" y="407424"/>
                  <a:pt x="358596" y="407520"/>
                  <a:pt x="355860" y="407592"/>
                </a:cubicBezTo>
                <a:cubicBezTo>
                  <a:pt x="352920" y="407664"/>
                  <a:pt x="349932" y="407712"/>
                  <a:pt x="346944" y="407772"/>
                </a:cubicBezTo>
                <a:cubicBezTo>
                  <a:pt x="339396" y="407892"/>
                  <a:pt x="331800" y="408000"/>
                  <a:pt x="324000" y="408000"/>
                </a:cubicBezTo>
                <a:cubicBezTo>
                  <a:pt x="313608" y="408000"/>
                  <a:pt x="303528" y="407844"/>
                  <a:pt x="293592" y="407616"/>
                </a:cubicBezTo>
                <a:cubicBezTo>
                  <a:pt x="289944" y="407532"/>
                  <a:pt x="286344" y="407412"/>
                  <a:pt x="282744" y="407292"/>
                </a:cubicBezTo>
                <a:cubicBezTo>
                  <a:pt x="278340" y="407160"/>
                  <a:pt x="274044" y="406968"/>
                  <a:pt x="269748" y="406788"/>
                </a:cubicBezTo>
                <a:cubicBezTo>
                  <a:pt x="185556" y="403068"/>
                  <a:pt x="119112" y="391056"/>
                  <a:pt x="76668" y="377940"/>
                </a:cubicBezTo>
                <a:lnTo>
                  <a:pt x="76668" y="377940"/>
                </a:lnTo>
                <a:cubicBezTo>
                  <a:pt x="43668" y="367740"/>
                  <a:pt x="25200" y="356892"/>
                  <a:pt x="24132" y="348744"/>
                </a:cubicBezTo>
                <a:cubicBezTo>
                  <a:pt x="25464" y="344232"/>
                  <a:pt x="37596" y="332940"/>
                  <a:pt x="82128" y="322020"/>
                </a:cubicBezTo>
                <a:close/>
                <a:moveTo>
                  <a:pt x="24000" y="431952"/>
                </a:moveTo>
                <a:lnTo>
                  <a:pt x="24000" y="382260"/>
                </a:lnTo>
                <a:cubicBezTo>
                  <a:pt x="33588" y="388296"/>
                  <a:pt x="45732" y="393804"/>
                  <a:pt x="60000" y="398772"/>
                </a:cubicBezTo>
                <a:lnTo>
                  <a:pt x="60000" y="456000"/>
                </a:lnTo>
                <a:lnTo>
                  <a:pt x="53148" y="453336"/>
                </a:lnTo>
                <a:lnTo>
                  <a:pt x="53004" y="453480"/>
                </a:lnTo>
                <a:cubicBezTo>
                  <a:pt x="34164" y="445668"/>
                  <a:pt x="24024" y="438000"/>
                  <a:pt x="24000" y="431952"/>
                </a:cubicBezTo>
                <a:close/>
                <a:moveTo>
                  <a:pt x="60000" y="563952"/>
                </a:moveTo>
                <a:lnTo>
                  <a:pt x="60000" y="514260"/>
                </a:lnTo>
                <a:cubicBezTo>
                  <a:pt x="69588" y="520296"/>
                  <a:pt x="81732" y="525804"/>
                  <a:pt x="96000" y="530772"/>
                </a:cubicBezTo>
                <a:lnTo>
                  <a:pt x="96000" y="588228"/>
                </a:lnTo>
                <a:cubicBezTo>
                  <a:pt x="72660" y="579480"/>
                  <a:pt x="60024" y="570708"/>
                  <a:pt x="60000" y="563952"/>
                </a:cubicBezTo>
                <a:close/>
                <a:moveTo>
                  <a:pt x="624000" y="588228"/>
                </a:moveTo>
                <a:lnTo>
                  <a:pt x="624000" y="530784"/>
                </a:lnTo>
                <a:cubicBezTo>
                  <a:pt x="638268" y="525816"/>
                  <a:pt x="650412" y="520308"/>
                  <a:pt x="660000" y="514272"/>
                </a:cubicBezTo>
                <a:lnTo>
                  <a:pt x="660000" y="563928"/>
                </a:lnTo>
                <a:cubicBezTo>
                  <a:pt x="659988" y="570684"/>
                  <a:pt x="647340" y="579468"/>
                  <a:pt x="624000" y="588228"/>
                </a:cubicBezTo>
                <a:close/>
                <a:moveTo>
                  <a:pt x="659844" y="480924"/>
                </a:moveTo>
                <a:cubicBezTo>
                  <a:pt x="658536" y="489048"/>
                  <a:pt x="640104" y="499824"/>
                  <a:pt x="607332" y="509952"/>
                </a:cubicBezTo>
                <a:lnTo>
                  <a:pt x="607332" y="509952"/>
                </a:lnTo>
                <a:cubicBezTo>
                  <a:pt x="564876" y="523068"/>
                  <a:pt x="498444" y="535080"/>
                  <a:pt x="414252" y="538800"/>
                </a:cubicBezTo>
                <a:cubicBezTo>
                  <a:pt x="409944" y="538980"/>
                  <a:pt x="405648" y="539160"/>
                  <a:pt x="401256" y="539304"/>
                </a:cubicBezTo>
                <a:cubicBezTo>
                  <a:pt x="397668" y="539424"/>
                  <a:pt x="394068" y="539532"/>
                  <a:pt x="390408" y="539628"/>
                </a:cubicBezTo>
                <a:cubicBezTo>
                  <a:pt x="380472" y="539844"/>
                  <a:pt x="370392" y="540000"/>
                  <a:pt x="360000" y="540000"/>
                </a:cubicBezTo>
                <a:cubicBezTo>
                  <a:pt x="349608" y="540000"/>
                  <a:pt x="339516" y="539844"/>
                  <a:pt x="329568" y="539616"/>
                </a:cubicBezTo>
                <a:cubicBezTo>
                  <a:pt x="325956" y="539532"/>
                  <a:pt x="322392" y="539412"/>
                  <a:pt x="318828" y="539292"/>
                </a:cubicBezTo>
                <a:cubicBezTo>
                  <a:pt x="314400" y="539148"/>
                  <a:pt x="310080" y="538968"/>
                  <a:pt x="305748" y="538788"/>
                </a:cubicBezTo>
                <a:cubicBezTo>
                  <a:pt x="221556" y="535068"/>
                  <a:pt x="155124" y="523056"/>
                  <a:pt x="112668" y="509940"/>
                </a:cubicBezTo>
                <a:lnTo>
                  <a:pt x="112668" y="509940"/>
                </a:lnTo>
                <a:cubicBezTo>
                  <a:pt x="80928" y="500136"/>
                  <a:pt x="62592" y="489720"/>
                  <a:pt x="60288" y="481680"/>
                </a:cubicBezTo>
                <a:cubicBezTo>
                  <a:pt x="63864" y="482928"/>
                  <a:pt x="67572" y="484140"/>
                  <a:pt x="71376" y="485328"/>
                </a:cubicBezTo>
                <a:cubicBezTo>
                  <a:pt x="71760" y="485448"/>
                  <a:pt x="72144" y="485568"/>
                  <a:pt x="72528" y="485676"/>
                </a:cubicBezTo>
                <a:cubicBezTo>
                  <a:pt x="75768" y="486672"/>
                  <a:pt x="79080" y="487632"/>
                  <a:pt x="82476" y="488568"/>
                </a:cubicBezTo>
                <a:cubicBezTo>
                  <a:pt x="83760" y="488928"/>
                  <a:pt x="85056" y="489288"/>
                  <a:pt x="86364" y="489636"/>
                </a:cubicBezTo>
                <a:cubicBezTo>
                  <a:pt x="88284" y="490152"/>
                  <a:pt x="90252" y="490644"/>
                  <a:pt x="92220" y="491148"/>
                </a:cubicBezTo>
                <a:cubicBezTo>
                  <a:pt x="135924" y="502344"/>
                  <a:pt x="191712" y="510276"/>
                  <a:pt x="251940" y="513840"/>
                </a:cubicBezTo>
                <a:cubicBezTo>
                  <a:pt x="251964" y="513840"/>
                  <a:pt x="251976" y="513852"/>
                  <a:pt x="252000" y="513852"/>
                </a:cubicBezTo>
                <a:cubicBezTo>
                  <a:pt x="252012" y="513852"/>
                  <a:pt x="252024" y="513840"/>
                  <a:pt x="252036" y="513840"/>
                </a:cubicBezTo>
                <a:cubicBezTo>
                  <a:pt x="270636" y="514944"/>
                  <a:pt x="289632" y="515628"/>
                  <a:pt x="308832" y="515856"/>
                </a:cubicBezTo>
                <a:cubicBezTo>
                  <a:pt x="313944" y="515952"/>
                  <a:pt x="319020" y="516000"/>
                  <a:pt x="324000" y="516000"/>
                </a:cubicBezTo>
                <a:cubicBezTo>
                  <a:pt x="330612" y="516000"/>
                  <a:pt x="337380" y="515916"/>
                  <a:pt x="344232" y="515796"/>
                </a:cubicBezTo>
                <a:cubicBezTo>
                  <a:pt x="361740" y="515508"/>
                  <a:pt x="379020" y="514860"/>
                  <a:pt x="395916" y="513852"/>
                </a:cubicBezTo>
                <a:cubicBezTo>
                  <a:pt x="395952" y="513852"/>
                  <a:pt x="395976" y="513876"/>
                  <a:pt x="396012" y="513876"/>
                </a:cubicBezTo>
                <a:cubicBezTo>
                  <a:pt x="396072" y="513876"/>
                  <a:pt x="396108" y="513840"/>
                  <a:pt x="396168" y="513840"/>
                </a:cubicBezTo>
                <a:cubicBezTo>
                  <a:pt x="416748" y="512604"/>
                  <a:pt x="436668" y="510840"/>
                  <a:pt x="455808" y="508644"/>
                </a:cubicBezTo>
                <a:cubicBezTo>
                  <a:pt x="455880" y="508644"/>
                  <a:pt x="455940" y="508680"/>
                  <a:pt x="456012" y="508680"/>
                </a:cubicBezTo>
                <a:cubicBezTo>
                  <a:pt x="456276" y="508680"/>
                  <a:pt x="456492" y="508548"/>
                  <a:pt x="456756" y="508524"/>
                </a:cubicBezTo>
                <a:cubicBezTo>
                  <a:pt x="478068" y="506064"/>
                  <a:pt x="498276" y="503040"/>
                  <a:pt x="517032" y="499524"/>
                </a:cubicBezTo>
                <a:cubicBezTo>
                  <a:pt x="520896" y="498816"/>
                  <a:pt x="524700" y="498084"/>
                  <a:pt x="528468" y="497328"/>
                </a:cubicBezTo>
                <a:cubicBezTo>
                  <a:pt x="529308" y="497160"/>
                  <a:pt x="530148" y="496992"/>
                  <a:pt x="530988" y="496812"/>
                </a:cubicBezTo>
                <a:cubicBezTo>
                  <a:pt x="566424" y="489540"/>
                  <a:pt x="597096" y="480120"/>
                  <a:pt x="618144" y="468444"/>
                </a:cubicBezTo>
                <a:cubicBezTo>
                  <a:pt x="619296" y="467820"/>
                  <a:pt x="620376" y="467172"/>
                  <a:pt x="621468" y="466536"/>
                </a:cubicBezTo>
                <a:cubicBezTo>
                  <a:pt x="622800" y="465744"/>
                  <a:pt x="624072" y="464940"/>
                  <a:pt x="625308" y="464124"/>
                </a:cubicBezTo>
                <a:cubicBezTo>
                  <a:pt x="626460" y="463380"/>
                  <a:pt x="627792" y="462660"/>
                  <a:pt x="628848" y="461904"/>
                </a:cubicBezTo>
                <a:cubicBezTo>
                  <a:pt x="652536" y="470352"/>
                  <a:pt x="659064" y="477912"/>
                  <a:pt x="659844" y="480924"/>
                </a:cubicBezTo>
                <a:close/>
                <a:moveTo>
                  <a:pt x="660000" y="324228"/>
                </a:moveTo>
                <a:lnTo>
                  <a:pt x="660000" y="266784"/>
                </a:lnTo>
                <a:cubicBezTo>
                  <a:pt x="674268" y="261816"/>
                  <a:pt x="686412" y="256308"/>
                  <a:pt x="696000" y="250272"/>
                </a:cubicBezTo>
                <a:lnTo>
                  <a:pt x="696000" y="299928"/>
                </a:lnTo>
                <a:cubicBezTo>
                  <a:pt x="695988" y="306684"/>
                  <a:pt x="683340" y="315468"/>
                  <a:pt x="660000" y="324228"/>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7" name="Объект 2">
            <a:extLst>
              <a:ext uri="{FF2B5EF4-FFF2-40B4-BE49-F238E27FC236}">
                <a16:creationId xmlns:a16="http://schemas.microsoft.com/office/drawing/2014/main" id="{3EE4D90A-117B-4EBB-86D5-0E3A92BAA96F}"/>
              </a:ext>
            </a:extLst>
          </p:cNvPr>
          <p:cNvSpPr txBox="1">
            <a:spLocks/>
          </p:cNvSpPr>
          <p:nvPr/>
        </p:nvSpPr>
        <p:spPr>
          <a:xfrm>
            <a:off x="1571403" y="2743201"/>
            <a:ext cx="8824578" cy="1072329"/>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ru-RU" dirty="0"/>
              <a:t>Документ предусматривает, что РГО, имеющие право выдавать независимые гарантии, не должны (или учредители, участники таких организаций) числиться в Реестре недобросовестных поставщиков (РНП). Также ограничивается участие иностранных владельцев (не более 10%) в компаниях или организациях, которые могут быть участниками или членами гарантийных организаций. Кроме того, РГО должны иметь соответствующие ранги финансовой устойчивости (не ниже ранга "В"). Эти ранги региональным гарантийным организациям ежегодно присваивает "Корпорация МСП". К банкам, имеющим право предоставлять участникам закупок независимые (в настоящее время - банковские) гарантии, требования снижены. С января 2022 года от таких банков потребуется только наличие кредитного рейтинга не ниже уровня "B-(RU)" по национальной рейтинговой шкале кредитного рейтингового агентства "Аналитическое кредитное рейтинговое агентство" или не ниже уровня "</a:t>
            </a:r>
            <a:r>
              <a:rPr lang="ru-RU" dirty="0" err="1"/>
              <a:t>ruВ</a:t>
            </a:r>
            <a:r>
              <a:rPr lang="ru-RU" dirty="0"/>
              <a:t>-" по национальной рейтинговой шкале кредитного рейтингового агентства "Эксперт РА". </a:t>
            </a:r>
          </a:p>
        </p:txBody>
      </p:sp>
    </p:spTree>
    <p:extLst>
      <p:ext uri="{BB962C8B-B14F-4D97-AF65-F5344CB8AC3E}">
        <p14:creationId xmlns:p14="http://schemas.microsoft.com/office/powerpoint/2010/main" val="4072390896"/>
      </p:ext>
    </p:extLst>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895350"/>
          </a:xfrm>
        </p:spPr>
        <p:txBody>
          <a:bodyPr>
            <a:normAutofit/>
          </a:bodyPr>
          <a:lstStyle/>
          <a:p>
            <a:r>
              <a:rPr lang="ru-RU" dirty="0"/>
              <a:t>Независимая гарантия</a:t>
            </a:r>
          </a:p>
        </p:txBody>
      </p:sp>
      <p:sp>
        <p:nvSpPr>
          <p:cNvPr id="6" name="Объект 2">
            <a:extLst>
              <a:ext uri="{FF2B5EF4-FFF2-40B4-BE49-F238E27FC236}">
                <a16:creationId xmlns:a16="http://schemas.microsoft.com/office/drawing/2014/main" id="{07F3A42A-8472-4B64-9D79-811556CF0A45}"/>
              </a:ext>
            </a:extLst>
          </p:cNvPr>
          <p:cNvSpPr txBox="1">
            <a:spLocks/>
          </p:cNvSpPr>
          <p:nvPr/>
        </p:nvSpPr>
        <p:spPr>
          <a:xfrm>
            <a:off x="2764998" y="1313545"/>
            <a:ext cx="8246788" cy="895351"/>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a:t>Минфин опубликовал список региональных гарантийных организации, удовлетворяющих требованиям, установленным пунктом 3 части 1 статьи 45 Федерального закона от 05.04.2013 № 44-ФЗ . </a:t>
            </a:r>
          </a:p>
          <a:p>
            <a:pPr marL="0" indent="0">
              <a:buNone/>
            </a:pPr>
            <a:r>
              <a:rPr lang="en-US" sz="1200" dirty="0">
                <a:solidFill>
                  <a:schemeClr val="accent6"/>
                </a:solidFill>
              </a:rPr>
              <a:t>https://minfin.gov.ru/common/upload/library/2022/01/main/Perechen_RGO.docx</a:t>
            </a:r>
            <a:r>
              <a:rPr lang="ru-RU" sz="1200" dirty="0">
                <a:solidFill>
                  <a:schemeClr val="accent6"/>
                </a:solidFill>
              </a:rPr>
              <a:t>.</a:t>
            </a:r>
          </a:p>
          <a:p>
            <a:pPr marL="0" indent="0">
              <a:buNone/>
            </a:pPr>
            <a:endParaRPr lang="ru-RU" sz="1200" dirty="0">
              <a:solidFill>
                <a:schemeClr val="accent6"/>
              </a:solidFill>
            </a:endParaRP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p:txBody>
      </p:sp>
      <p:sp>
        <p:nvSpPr>
          <p:cNvPr id="8" name="Полилиния 59">
            <a:extLst>
              <a:ext uri="{FF2B5EF4-FFF2-40B4-BE49-F238E27FC236}">
                <a16:creationId xmlns:a16="http://schemas.microsoft.com/office/drawing/2014/main" id="{C821DE6D-71D7-441A-B5AA-7D410D945081}"/>
              </a:ext>
            </a:extLst>
          </p:cNvPr>
          <p:cNvSpPr>
            <a:spLocks noChangeAspect="1"/>
          </p:cNvSpPr>
          <p:nvPr/>
        </p:nvSpPr>
        <p:spPr>
          <a:xfrm>
            <a:off x="1520013" y="1437219"/>
            <a:ext cx="720000" cy="648000"/>
          </a:xfrm>
          <a:custGeom>
            <a:avLst/>
            <a:gdLst>
              <a:gd name="connsiteX0" fmla="*/ 719868 w 720000"/>
              <a:gd name="connsiteY0" fmla="*/ 216000 h 648000"/>
              <a:gd name="connsiteX1" fmla="*/ 645420 w 720000"/>
              <a:gd name="connsiteY1" fmla="*/ 167184 h 648000"/>
              <a:gd name="connsiteX2" fmla="*/ 648000 w 720000"/>
              <a:gd name="connsiteY2" fmla="*/ 155952 h 648000"/>
              <a:gd name="connsiteX3" fmla="*/ 648000 w 720000"/>
              <a:gd name="connsiteY3" fmla="*/ 72000 h 648000"/>
              <a:gd name="connsiteX4" fmla="*/ 647796 w 720000"/>
              <a:gd name="connsiteY4" fmla="*/ 72000 h 648000"/>
              <a:gd name="connsiteX5" fmla="*/ 324000 w 720000"/>
              <a:gd name="connsiteY5" fmla="*/ 0 h 648000"/>
              <a:gd name="connsiteX6" fmla="*/ 204 w 720000"/>
              <a:gd name="connsiteY6" fmla="*/ 72000 h 648000"/>
              <a:gd name="connsiteX7" fmla="*/ 0 w 720000"/>
              <a:gd name="connsiteY7" fmla="*/ 72000 h 648000"/>
              <a:gd name="connsiteX8" fmla="*/ 0 w 720000"/>
              <a:gd name="connsiteY8" fmla="*/ 73560 h 648000"/>
              <a:gd name="connsiteX9" fmla="*/ 0 w 720000"/>
              <a:gd name="connsiteY9" fmla="*/ 73560 h 648000"/>
              <a:gd name="connsiteX10" fmla="*/ 0 w 720000"/>
              <a:gd name="connsiteY10" fmla="*/ 73560 h 648000"/>
              <a:gd name="connsiteX11" fmla="*/ 0 w 720000"/>
              <a:gd name="connsiteY11" fmla="*/ 155988 h 648000"/>
              <a:gd name="connsiteX12" fmla="*/ 73260 w 720000"/>
              <a:gd name="connsiteY12" fmla="*/ 209916 h 648000"/>
              <a:gd name="connsiteX13" fmla="*/ 72180 w 720000"/>
              <a:gd name="connsiteY13" fmla="*/ 216000 h 648000"/>
              <a:gd name="connsiteX14" fmla="*/ 72000 w 720000"/>
              <a:gd name="connsiteY14" fmla="*/ 216000 h 648000"/>
              <a:gd name="connsiteX15" fmla="*/ 72000 w 720000"/>
              <a:gd name="connsiteY15" fmla="*/ 217560 h 648000"/>
              <a:gd name="connsiteX16" fmla="*/ 72000 w 720000"/>
              <a:gd name="connsiteY16" fmla="*/ 217560 h 648000"/>
              <a:gd name="connsiteX17" fmla="*/ 72000 w 720000"/>
              <a:gd name="connsiteY17" fmla="*/ 217560 h 648000"/>
              <a:gd name="connsiteX18" fmla="*/ 72000 w 720000"/>
              <a:gd name="connsiteY18" fmla="*/ 299844 h 648000"/>
              <a:gd name="connsiteX19" fmla="*/ 120 w 720000"/>
              <a:gd name="connsiteY19" fmla="*/ 348000 h 648000"/>
              <a:gd name="connsiteX20" fmla="*/ 0 w 720000"/>
              <a:gd name="connsiteY20" fmla="*/ 348000 h 648000"/>
              <a:gd name="connsiteX21" fmla="*/ 0 w 720000"/>
              <a:gd name="connsiteY21" fmla="*/ 349560 h 648000"/>
              <a:gd name="connsiteX22" fmla="*/ 0 w 720000"/>
              <a:gd name="connsiteY22" fmla="*/ 349560 h 648000"/>
              <a:gd name="connsiteX23" fmla="*/ 0 w 720000"/>
              <a:gd name="connsiteY23" fmla="*/ 349560 h 648000"/>
              <a:gd name="connsiteX24" fmla="*/ 0 w 720000"/>
              <a:gd name="connsiteY24" fmla="*/ 431988 h 648000"/>
              <a:gd name="connsiteX25" fmla="*/ 37776 w 720000"/>
              <a:gd name="connsiteY25" fmla="*/ 472548 h 648000"/>
              <a:gd name="connsiteX26" fmla="*/ 36180 w 720000"/>
              <a:gd name="connsiteY26" fmla="*/ 480012 h 648000"/>
              <a:gd name="connsiteX27" fmla="*/ 36000 w 720000"/>
              <a:gd name="connsiteY27" fmla="*/ 480012 h 648000"/>
              <a:gd name="connsiteX28" fmla="*/ 36000 w 720000"/>
              <a:gd name="connsiteY28" fmla="*/ 481572 h 648000"/>
              <a:gd name="connsiteX29" fmla="*/ 36000 w 720000"/>
              <a:gd name="connsiteY29" fmla="*/ 481572 h 648000"/>
              <a:gd name="connsiteX30" fmla="*/ 36000 w 720000"/>
              <a:gd name="connsiteY30" fmla="*/ 481572 h 648000"/>
              <a:gd name="connsiteX31" fmla="*/ 36000 w 720000"/>
              <a:gd name="connsiteY31" fmla="*/ 564000 h 648000"/>
              <a:gd name="connsiteX32" fmla="*/ 225816 w 720000"/>
              <a:gd name="connsiteY32" fmla="*/ 640260 h 648000"/>
              <a:gd name="connsiteX33" fmla="*/ 228000 w 720000"/>
              <a:gd name="connsiteY33" fmla="*/ 640704 h 648000"/>
              <a:gd name="connsiteX34" fmla="*/ 228648 w 720000"/>
              <a:gd name="connsiteY34" fmla="*/ 640572 h 648000"/>
              <a:gd name="connsiteX35" fmla="*/ 286812 w 720000"/>
              <a:gd name="connsiteY35" fmla="*/ 645648 h 648000"/>
              <a:gd name="connsiteX36" fmla="*/ 288000 w 720000"/>
              <a:gd name="connsiteY36" fmla="*/ 645888 h 648000"/>
              <a:gd name="connsiteX37" fmla="*/ 288624 w 720000"/>
              <a:gd name="connsiteY37" fmla="*/ 645756 h 648000"/>
              <a:gd name="connsiteX38" fmla="*/ 360000 w 720000"/>
              <a:gd name="connsiteY38" fmla="*/ 648000 h 648000"/>
              <a:gd name="connsiteX39" fmla="*/ 431376 w 720000"/>
              <a:gd name="connsiteY39" fmla="*/ 645744 h 648000"/>
              <a:gd name="connsiteX40" fmla="*/ 432000 w 720000"/>
              <a:gd name="connsiteY40" fmla="*/ 645876 h 648000"/>
              <a:gd name="connsiteX41" fmla="*/ 433188 w 720000"/>
              <a:gd name="connsiteY41" fmla="*/ 645636 h 648000"/>
              <a:gd name="connsiteX42" fmla="*/ 491352 w 720000"/>
              <a:gd name="connsiteY42" fmla="*/ 640560 h 648000"/>
              <a:gd name="connsiteX43" fmla="*/ 492000 w 720000"/>
              <a:gd name="connsiteY43" fmla="*/ 640680 h 648000"/>
              <a:gd name="connsiteX44" fmla="*/ 494184 w 720000"/>
              <a:gd name="connsiteY44" fmla="*/ 640236 h 648000"/>
              <a:gd name="connsiteX45" fmla="*/ 684000 w 720000"/>
              <a:gd name="connsiteY45" fmla="*/ 563952 h 648000"/>
              <a:gd name="connsiteX46" fmla="*/ 684000 w 720000"/>
              <a:gd name="connsiteY46" fmla="*/ 480000 h 648000"/>
              <a:gd name="connsiteX47" fmla="*/ 683808 w 720000"/>
              <a:gd name="connsiteY47" fmla="*/ 480000 h 648000"/>
              <a:gd name="connsiteX48" fmla="*/ 645660 w 720000"/>
              <a:gd name="connsiteY48" fmla="*/ 442752 h 648000"/>
              <a:gd name="connsiteX49" fmla="*/ 648000 w 720000"/>
              <a:gd name="connsiteY49" fmla="*/ 431952 h 648000"/>
              <a:gd name="connsiteX50" fmla="*/ 648000 w 720000"/>
              <a:gd name="connsiteY50" fmla="*/ 353520 h 648000"/>
              <a:gd name="connsiteX51" fmla="*/ 720000 w 720000"/>
              <a:gd name="connsiteY51" fmla="*/ 299952 h 648000"/>
              <a:gd name="connsiteX52" fmla="*/ 720000 w 720000"/>
              <a:gd name="connsiteY52" fmla="*/ 216000 h 648000"/>
              <a:gd name="connsiteX53" fmla="*/ 719868 w 720000"/>
              <a:gd name="connsiteY53" fmla="*/ 216000 h 648000"/>
              <a:gd name="connsiteX54" fmla="*/ 622704 w 720000"/>
              <a:gd name="connsiteY54" fmla="*/ 435852 h 648000"/>
              <a:gd name="connsiteX55" fmla="*/ 618612 w 720000"/>
              <a:gd name="connsiteY55" fmla="*/ 439440 h 648000"/>
              <a:gd name="connsiteX56" fmla="*/ 588000 w 720000"/>
              <a:gd name="connsiteY56" fmla="*/ 456000 h 648000"/>
              <a:gd name="connsiteX57" fmla="*/ 588000 w 720000"/>
              <a:gd name="connsiteY57" fmla="*/ 398784 h 648000"/>
              <a:gd name="connsiteX58" fmla="*/ 624000 w 720000"/>
              <a:gd name="connsiteY58" fmla="*/ 382272 h 648000"/>
              <a:gd name="connsiteX59" fmla="*/ 624000 w 720000"/>
              <a:gd name="connsiteY59" fmla="*/ 431928 h 648000"/>
              <a:gd name="connsiteX60" fmla="*/ 622704 w 720000"/>
              <a:gd name="connsiteY60" fmla="*/ 435852 h 648000"/>
              <a:gd name="connsiteX61" fmla="*/ 354312 w 720000"/>
              <a:gd name="connsiteY61" fmla="*/ 491616 h 648000"/>
              <a:gd name="connsiteX62" fmla="*/ 349032 w 720000"/>
              <a:gd name="connsiteY62" fmla="*/ 491724 h 648000"/>
              <a:gd name="connsiteX63" fmla="*/ 336012 w 720000"/>
              <a:gd name="connsiteY63" fmla="*/ 491868 h 648000"/>
              <a:gd name="connsiteX64" fmla="*/ 336012 w 720000"/>
              <a:gd name="connsiteY64" fmla="*/ 431928 h 648000"/>
              <a:gd name="connsiteX65" fmla="*/ 345912 w 720000"/>
              <a:gd name="connsiteY65" fmla="*/ 431784 h 648000"/>
              <a:gd name="connsiteX66" fmla="*/ 347820 w 720000"/>
              <a:gd name="connsiteY66" fmla="*/ 431748 h 648000"/>
              <a:gd name="connsiteX67" fmla="*/ 384012 w 720000"/>
              <a:gd name="connsiteY67" fmla="*/ 430596 h 648000"/>
              <a:gd name="connsiteX68" fmla="*/ 384012 w 720000"/>
              <a:gd name="connsiteY68" fmla="*/ 490512 h 648000"/>
              <a:gd name="connsiteX69" fmla="*/ 376260 w 720000"/>
              <a:gd name="connsiteY69" fmla="*/ 490872 h 648000"/>
              <a:gd name="connsiteX70" fmla="*/ 354312 w 720000"/>
              <a:gd name="connsiteY70" fmla="*/ 491616 h 648000"/>
              <a:gd name="connsiteX71" fmla="*/ 301908 w 720000"/>
              <a:gd name="connsiteY71" fmla="*/ 491784 h 648000"/>
              <a:gd name="connsiteX72" fmla="*/ 285504 w 720000"/>
              <a:gd name="connsiteY72" fmla="*/ 491388 h 648000"/>
              <a:gd name="connsiteX73" fmla="*/ 283488 w 720000"/>
              <a:gd name="connsiteY73" fmla="*/ 491316 h 648000"/>
              <a:gd name="connsiteX74" fmla="*/ 264012 w 720000"/>
              <a:gd name="connsiteY74" fmla="*/ 490512 h 648000"/>
              <a:gd name="connsiteX75" fmla="*/ 264012 w 720000"/>
              <a:gd name="connsiteY75" fmla="*/ 430608 h 648000"/>
              <a:gd name="connsiteX76" fmla="*/ 300204 w 720000"/>
              <a:gd name="connsiteY76" fmla="*/ 431760 h 648000"/>
              <a:gd name="connsiteX77" fmla="*/ 302100 w 720000"/>
              <a:gd name="connsiteY77" fmla="*/ 431796 h 648000"/>
              <a:gd name="connsiteX78" fmla="*/ 312000 w 720000"/>
              <a:gd name="connsiteY78" fmla="*/ 431940 h 648000"/>
              <a:gd name="connsiteX79" fmla="*/ 312000 w 720000"/>
              <a:gd name="connsiteY79" fmla="*/ 491916 h 648000"/>
              <a:gd name="connsiteX80" fmla="*/ 305028 w 720000"/>
              <a:gd name="connsiteY80" fmla="*/ 491856 h 648000"/>
              <a:gd name="connsiteX81" fmla="*/ 301908 w 720000"/>
              <a:gd name="connsiteY81" fmla="*/ 491784 h 648000"/>
              <a:gd name="connsiteX82" fmla="*/ 85164 w 720000"/>
              <a:gd name="connsiteY82" fmla="*/ 464424 h 648000"/>
              <a:gd name="connsiteX83" fmla="*/ 84000 w 720000"/>
              <a:gd name="connsiteY83" fmla="*/ 464088 h 648000"/>
              <a:gd name="connsiteX84" fmla="*/ 84000 w 720000"/>
              <a:gd name="connsiteY84" fmla="*/ 406116 h 648000"/>
              <a:gd name="connsiteX85" fmla="*/ 120000 w 720000"/>
              <a:gd name="connsiteY85" fmla="*/ 414408 h 648000"/>
              <a:gd name="connsiteX86" fmla="*/ 120000 w 720000"/>
              <a:gd name="connsiteY86" fmla="*/ 472980 h 648000"/>
              <a:gd name="connsiteX87" fmla="*/ 89568 w 720000"/>
              <a:gd name="connsiteY87" fmla="*/ 465660 h 648000"/>
              <a:gd name="connsiteX88" fmla="*/ 85164 w 720000"/>
              <a:gd name="connsiteY88" fmla="*/ 464424 h 648000"/>
              <a:gd name="connsiteX89" fmla="*/ 338100 w 720000"/>
              <a:gd name="connsiteY89" fmla="*/ 563796 h 648000"/>
              <a:gd name="connsiteX90" fmla="*/ 348000 w 720000"/>
              <a:gd name="connsiteY90" fmla="*/ 563940 h 648000"/>
              <a:gd name="connsiteX91" fmla="*/ 348000 w 720000"/>
              <a:gd name="connsiteY91" fmla="*/ 623928 h 648000"/>
              <a:gd name="connsiteX92" fmla="*/ 300000 w 720000"/>
              <a:gd name="connsiteY92" fmla="*/ 622536 h 648000"/>
              <a:gd name="connsiteX93" fmla="*/ 300000 w 720000"/>
              <a:gd name="connsiteY93" fmla="*/ 562620 h 648000"/>
              <a:gd name="connsiteX94" fmla="*/ 336192 w 720000"/>
              <a:gd name="connsiteY94" fmla="*/ 563772 h 648000"/>
              <a:gd name="connsiteX95" fmla="*/ 338100 w 720000"/>
              <a:gd name="connsiteY95" fmla="*/ 563796 h 648000"/>
              <a:gd name="connsiteX96" fmla="*/ 383808 w 720000"/>
              <a:gd name="connsiteY96" fmla="*/ 563760 h 648000"/>
              <a:gd name="connsiteX97" fmla="*/ 420000 w 720000"/>
              <a:gd name="connsiteY97" fmla="*/ 562608 h 648000"/>
              <a:gd name="connsiteX98" fmla="*/ 420000 w 720000"/>
              <a:gd name="connsiteY98" fmla="*/ 622524 h 648000"/>
              <a:gd name="connsiteX99" fmla="*/ 372000 w 720000"/>
              <a:gd name="connsiteY99" fmla="*/ 623916 h 648000"/>
              <a:gd name="connsiteX100" fmla="*/ 372000 w 720000"/>
              <a:gd name="connsiteY100" fmla="*/ 563928 h 648000"/>
              <a:gd name="connsiteX101" fmla="*/ 381900 w 720000"/>
              <a:gd name="connsiteY101" fmla="*/ 563784 h 648000"/>
              <a:gd name="connsiteX102" fmla="*/ 383808 w 720000"/>
              <a:gd name="connsiteY102" fmla="*/ 563760 h 648000"/>
              <a:gd name="connsiteX103" fmla="*/ 480000 w 720000"/>
              <a:gd name="connsiteY103" fmla="*/ 558336 h 648000"/>
              <a:gd name="connsiteX104" fmla="*/ 480000 w 720000"/>
              <a:gd name="connsiteY104" fmla="*/ 617928 h 648000"/>
              <a:gd name="connsiteX105" fmla="*/ 444000 w 720000"/>
              <a:gd name="connsiteY105" fmla="*/ 621084 h 648000"/>
              <a:gd name="connsiteX106" fmla="*/ 444000 w 720000"/>
              <a:gd name="connsiteY106" fmla="*/ 561240 h 648000"/>
              <a:gd name="connsiteX107" fmla="*/ 480000 w 720000"/>
              <a:gd name="connsiteY107" fmla="*/ 558336 h 648000"/>
              <a:gd name="connsiteX108" fmla="*/ 504000 w 720000"/>
              <a:gd name="connsiteY108" fmla="*/ 555744 h 648000"/>
              <a:gd name="connsiteX109" fmla="*/ 540000 w 720000"/>
              <a:gd name="connsiteY109" fmla="*/ 550680 h 648000"/>
              <a:gd name="connsiteX110" fmla="*/ 540000 w 720000"/>
              <a:gd name="connsiteY110" fmla="*/ 609600 h 648000"/>
              <a:gd name="connsiteX111" fmla="*/ 504000 w 720000"/>
              <a:gd name="connsiteY111" fmla="*/ 615096 h 648000"/>
              <a:gd name="connsiteX112" fmla="*/ 504000 w 720000"/>
              <a:gd name="connsiteY112" fmla="*/ 555744 h 648000"/>
              <a:gd name="connsiteX113" fmla="*/ 564000 w 720000"/>
              <a:gd name="connsiteY113" fmla="*/ 546396 h 648000"/>
              <a:gd name="connsiteX114" fmla="*/ 600000 w 720000"/>
              <a:gd name="connsiteY114" fmla="*/ 538104 h 648000"/>
              <a:gd name="connsiteX115" fmla="*/ 600000 w 720000"/>
              <a:gd name="connsiteY115" fmla="*/ 596076 h 648000"/>
              <a:gd name="connsiteX116" fmla="*/ 564000 w 720000"/>
              <a:gd name="connsiteY116" fmla="*/ 604968 h 648000"/>
              <a:gd name="connsiteX117" fmla="*/ 564000 w 720000"/>
              <a:gd name="connsiteY117" fmla="*/ 546396 h 648000"/>
              <a:gd name="connsiteX118" fmla="*/ 156000 w 720000"/>
              <a:gd name="connsiteY118" fmla="*/ 546396 h 648000"/>
              <a:gd name="connsiteX119" fmla="*/ 156000 w 720000"/>
              <a:gd name="connsiteY119" fmla="*/ 604968 h 648000"/>
              <a:gd name="connsiteX120" fmla="*/ 120000 w 720000"/>
              <a:gd name="connsiteY120" fmla="*/ 596076 h 648000"/>
              <a:gd name="connsiteX121" fmla="*/ 120000 w 720000"/>
              <a:gd name="connsiteY121" fmla="*/ 538104 h 648000"/>
              <a:gd name="connsiteX122" fmla="*/ 156000 w 720000"/>
              <a:gd name="connsiteY122" fmla="*/ 546396 h 648000"/>
              <a:gd name="connsiteX123" fmla="*/ 180000 w 720000"/>
              <a:gd name="connsiteY123" fmla="*/ 550692 h 648000"/>
              <a:gd name="connsiteX124" fmla="*/ 216000 w 720000"/>
              <a:gd name="connsiteY124" fmla="*/ 555756 h 648000"/>
              <a:gd name="connsiteX125" fmla="*/ 216000 w 720000"/>
              <a:gd name="connsiteY125" fmla="*/ 615108 h 648000"/>
              <a:gd name="connsiteX126" fmla="*/ 180000 w 720000"/>
              <a:gd name="connsiteY126" fmla="*/ 609612 h 648000"/>
              <a:gd name="connsiteX127" fmla="*/ 180000 w 720000"/>
              <a:gd name="connsiteY127" fmla="*/ 550692 h 648000"/>
              <a:gd name="connsiteX128" fmla="*/ 240000 w 720000"/>
              <a:gd name="connsiteY128" fmla="*/ 558336 h 648000"/>
              <a:gd name="connsiteX129" fmla="*/ 276000 w 720000"/>
              <a:gd name="connsiteY129" fmla="*/ 561252 h 648000"/>
              <a:gd name="connsiteX130" fmla="*/ 276000 w 720000"/>
              <a:gd name="connsiteY130" fmla="*/ 621096 h 648000"/>
              <a:gd name="connsiteX131" fmla="*/ 240000 w 720000"/>
              <a:gd name="connsiteY131" fmla="*/ 617940 h 648000"/>
              <a:gd name="connsiteX132" fmla="*/ 240000 w 720000"/>
              <a:gd name="connsiteY132" fmla="*/ 558336 h 648000"/>
              <a:gd name="connsiteX133" fmla="*/ 210228 w 720000"/>
              <a:gd name="connsiteY133" fmla="*/ 486576 h 648000"/>
              <a:gd name="connsiteX134" fmla="*/ 206580 w 720000"/>
              <a:gd name="connsiteY134" fmla="*/ 486204 h 648000"/>
              <a:gd name="connsiteX135" fmla="*/ 204000 w 720000"/>
              <a:gd name="connsiteY135" fmla="*/ 485928 h 648000"/>
              <a:gd name="connsiteX136" fmla="*/ 204000 w 720000"/>
              <a:gd name="connsiteY136" fmla="*/ 426348 h 648000"/>
              <a:gd name="connsiteX137" fmla="*/ 240000 w 720000"/>
              <a:gd name="connsiteY137" fmla="*/ 429264 h 648000"/>
              <a:gd name="connsiteX138" fmla="*/ 240000 w 720000"/>
              <a:gd name="connsiteY138" fmla="*/ 489060 h 648000"/>
              <a:gd name="connsiteX139" fmla="*/ 210228 w 720000"/>
              <a:gd name="connsiteY139" fmla="*/ 486576 h 648000"/>
              <a:gd name="connsiteX140" fmla="*/ 180000 w 720000"/>
              <a:gd name="connsiteY140" fmla="*/ 423744 h 648000"/>
              <a:gd name="connsiteX141" fmla="*/ 180000 w 720000"/>
              <a:gd name="connsiteY141" fmla="*/ 483096 h 648000"/>
              <a:gd name="connsiteX142" fmla="*/ 144000 w 720000"/>
              <a:gd name="connsiteY142" fmla="*/ 477600 h 648000"/>
              <a:gd name="connsiteX143" fmla="*/ 144000 w 720000"/>
              <a:gd name="connsiteY143" fmla="*/ 418680 h 648000"/>
              <a:gd name="connsiteX144" fmla="*/ 180000 w 720000"/>
              <a:gd name="connsiteY144" fmla="*/ 423744 h 648000"/>
              <a:gd name="connsiteX145" fmla="*/ 415992 w 720000"/>
              <a:gd name="connsiteY145" fmla="*/ 488496 h 648000"/>
              <a:gd name="connsiteX146" fmla="*/ 408000 w 720000"/>
              <a:gd name="connsiteY146" fmla="*/ 489096 h 648000"/>
              <a:gd name="connsiteX147" fmla="*/ 408000 w 720000"/>
              <a:gd name="connsiteY147" fmla="*/ 429252 h 648000"/>
              <a:gd name="connsiteX148" fmla="*/ 444000 w 720000"/>
              <a:gd name="connsiteY148" fmla="*/ 426336 h 648000"/>
              <a:gd name="connsiteX149" fmla="*/ 444000 w 720000"/>
              <a:gd name="connsiteY149" fmla="*/ 485928 h 648000"/>
              <a:gd name="connsiteX150" fmla="*/ 421212 w 720000"/>
              <a:gd name="connsiteY150" fmla="*/ 488076 h 648000"/>
              <a:gd name="connsiteX151" fmla="*/ 415992 w 720000"/>
              <a:gd name="connsiteY151" fmla="*/ 488496 h 648000"/>
              <a:gd name="connsiteX152" fmla="*/ 468000 w 720000"/>
              <a:gd name="connsiteY152" fmla="*/ 483096 h 648000"/>
              <a:gd name="connsiteX153" fmla="*/ 468000 w 720000"/>
              <a:gd name="connsiteY153" fmla="*/ 423744 h 648000"/>
              <a:gd name="connsiteX154" fmla="*/ 504000 w 720000"/>
              <a:gd name="connsiteY154" fmla="*/ 418680 h 648000"/>
              <a:gd name="connsiteX155" fmla="*/ 504000 w 720000"/>
              <a:gd name="connsiteY155" fmla="*/ 477600 h 648000"/>
              <a:gd name="connsiteX156" fmla="*/ 468000 w 720000"/>
              <a:gd name="connsiteY156" fmla="*/ 483096 h 648000"/>
              <a:gd name="connsiteX157" fmla="*/ 528000 w 720000"/>
              <a:gd name="connsiteY157" fmla="*/ 414396 h 648000"/>
              <a:gd name="connsiteX158" fmla="*/ 564000 w 720000"/>
              <a:gd name="connsiteY158" fmla="*/ 406104 h 648000"/>
              <a:gd name="connsiteX159" fmla="*/ 564000 w 720000"/>
              <a:gd name="connsiteY159" fmla="*/ 464076 h 648000"/>
              <a:gd name="connsiteX160" fmla="*/ 528000 w 720000"/>
              <a:gd name="connsiteY160" fmla="*/ 472968 h 648000"/>
              <a:gd name="connsiteX161" fmla="*/ 528000 w 720000"/>
              <a:gd name="connsiteY161" fmla="*/ 414396 h 648000"/>
              <a:gd name="connsiteX162" fmla="*/ 363900 w 720000"/>
              <a:gd name="connsiteY162" fmla="*/ 359580 h 648000"/>
              <a:gd name="connsiteX163" fmla="*/ 337392 w 720000"/>
              <a:gd name="connsiteY163" fmla="*/ 358584 h 648000"/>
              <a:gd name="connsiteX164" fmla="*/ 336000 w 720000"/>
              <a:gd name="connsiteY164" fmla="*/ 358524 h 648000"/>
              <a:gd name="connsiteX165" fmla="*/ 336000 w 720000"/>
              <a:gd name="connsiteY165" fmla="*/ 298608 h 648000"/>
              <a:gd name="connsiteX166" fmla="*/ 372192 w 720000"/>
              <a:gd name="connsiteY166" fmla="*/ 299760 h 648000"/>
              <a:gd name="connsiteX167" fmla="*/ 374088 w 720000"/>
              <a:gd name="connsiteY167" fmla="*/ 299796 h 648000"/>
              <a:gd name="connsiteX168" fmla="*/ 383988 w 720000"/>
              <a:gd name="connsiteY168" fmla="*/ 299940 h 648000"/>
              <a:gd name="connsiteX169" fmla="*/ 383988 w 720000"/>
              <a:gd name="connsiteY169" fmla="*/ 359856 h 648000"/>
              <a:gd name="connsiteX170" fmla="*/ 366552 w 720000"/>
              <a:gd name="connsiteY170" fmla="*/ 359640 h 648000"/>
              <a:gd name="connsiteX171" fmla="*/ 363900 w 720000"/>
              <a:gd name="connsiteY171" fmla="*/ 359580 h 648000"/>
              <a:gd name="connsiteX172" fmla="*/ 84000 w 720000"/>
              <a:gd name="connsiteY172" fmla="*/ 188088 h 648000"/>
              <a:gd name="connsiteX173" fmla="*/ 84000 w 720000"/>
              <a:gd name="connsiteY173" fmla="*/ 130116 h 648000"/>
              <a:gd name="connsiteX174" fmla="*/ 120000 w 720000"/>
              <a:gd name="connsiteY174" fmla="*/ 138408 h 648000"/>
              <a:gd name="connsiteX175" fmla="*/ 120000 w 720000"/>
              <a:gd name="connsiteY175" fmla="*/ 196980 h 648000"/>
              <a:gd name="connsiteX176" fmla="*/ 115560 w 720000"/>
              <a:gd name="connsiteY176" fmla="*/ 196044 h 648000"/>
              <a:gd name="connsiteX177" fmla="*/ 96996 w 720000"/>
              <a:gd name="connsiteY177" fmla="*/ 191628 h 648000"/>
              <a:gd name="connsiteX178" fmla="*/ 84000 w 720000"/>
              <a:gd name="connsiteY178" fmla="*/ 188088 h 648000"/>
              <a:gd name="connsiteX179" fmla="*/ 302100 w 720000"/>
              <a:gd name="connsiteY179" fmla="*/ 155796 h 648000"/>
              <a:gd name="connsiteX180" fmla="*/ 312000 w 720000"/>
              <a:gd name="connsiteY180" fmla="*/ 155940 h 648000"/>
              <a:gd name="connsiteX181" fmla="*/ 312000 w 720000"/>
              <a:gd name="connsiteY181" fmla="*/ 215856 h 648000"/>
              <a:gd name="connsiteX182" fmla="*/ 264000 w 720000"/>
              <a:gd name="connsiteY182" fmla="*/ 214488 h 648000"/>
              <a:gd name="connsiteX183" fmla="*/ 264000 w 720000"/>
              <a:gd name="connsiteY183" fmla="*/ 154620 h 648000"/>
              <a:gd name="connsiteX184" fmla="*/ 300192 w 720000"/>
              <a:gd name="connsiteY184" fmla="*/ 155772 h 648000"/>
              <a:gd name="connsiteX185" fmla="*/ 302100 w 720000"/>
              <a:gd name="connsiteY185" fmla="*/ 155796 h 648000"/>
              <a:gd name="connsiteX186" fmla="*/ 347808 w 720000"/>
              <a:gd name="connsiteY186" fmla="*/ 155760 h 648000"/>
              <a:gd name="connsiteX187" fmla="*/ 384000 w 720000"/>
              <a:gd name="connsiteY187" fmla="*/ 154608 h 648000"/>
              <a:gd name="connsiteX188" fmla="*/ 384000 w 720000"/>
              <a:gd name="connsiteY188" fmla="*/ 214476 h 648000"/>
              <a:gd name="connsiteX189" fmla="*/ 377952 w 720000"/>
              <a:gd name="connsiteY189" fmla="*/ 214812 h 648000"/>
              <a:gd name="connsiteX190" fmla="*/ 377436 w 720000"/>
              <a:gd name="connsiteY190" fmla="*/ 214836 h 648000"/>
              <a:gd name="connsiteX191" fmla="*/ 352860 w 720000"/>
              <a:gd name="connsiteY191" fmla="*/ 215652 h 648000"/>
              <a:gd name="connsiteX192" fmla="*/ 348972 w 720000"/>
              <a:gd name="connsiteY192" fmla="*/ 215736 h 648000"/>
              <a:gd name="connsiteX193" fmla="*/ 336000 w 720000"/>
              <a:gd name="connsiteY193" fmla="*/ 215880 h 648000"/>
              <a:gd name="connsiteX194" fmla="*/ 336000 w 720000"/>
              <a:gd name="connsiteY194" fmla="*/ 155940 h 648000"/>
              <a:gd name="connsiteX195" fmla="*/ 345900 w 720000"/>
              <a:gd name="connsiteY195" fmla="*/ 155796 h 648000"/>
              <a:gd name="connsiteX196" fmla="*/ 347808 w 720000"/>
              <a:gd name="connsiteY196" fmla="*/ 155760 h 648000"/>
              <a:gd name="connsiteX197" fmla="*/ 621252 w 720000"/>
              <a:gd name="connsiteY197" fmla="*/ 161784 h 648000"/>
              <a:gd name="connsiteX198" fmla="*/ 620916 w 720000"/>
              <a:gd name="connsiteY198" fmla="*/ 161712 h 648000"/>
              <a:gd name="connsiteX199" fmla="*/ 616548 w 720000"/>
              <a:gd name="connsiteY199" fmla="*/ 165108 h 648000"/>
              <a:gd name="connsiteX200" fmla="*/ 588000 w 720000"/>
              <a:gd name="connsiteY200" fmla="*/ 179856 h 648000"/>
              <a:gd name="connsiteX201" fmla="*/ 588000 w 720000"/>
              <a:gd name="connsiteY201" fmla="*/ 122772 h 648000"/>
              <a:gd name="connsiteX202" fmla="*/ 624000 w 720000"/>
              <a:gd name="connsiteY202" fmla="*/ 106260 h 648000"/>
              <a:gd name="connsiteX203" fmla="*/ 624000 w 720000"/>
              <a:gd name="connsiteY203" fmla="*/ 155916 h 648000"/>
              <a:gd name="connsiteX204" fmla="*/ 621252 w 720000"/>
              <a:gd name="connsiteY204" fmla="*/ 161784 h 648000"/>
              <a:gd name="connsiteX205" fmla="*/ 468000 w 720000"/>
              <a:gd name="connsiteY205" fmla="*/ 207024 h 648000"/>
              <a:gd name="connsiteX206" fmla="*/ 468000 w 720000"/>
              <a:gd name="connsiteY206" fmla="*/ 147744 h 648000"/>
              <a:gd name="connsiteX207" fmla="*/ 504000 w 720000"/>
              <a:gd name="connsiteY207" fmla="*/ 142680 h 648000"/>
              <a:gd name="connsiteX208" fmla="*/ 504000 w 720000"/>
              <a:gd name="connsiteY208" fmla="*/ 201504 h 648000"/>
              <a:gd name="connsiteX209" fmla="*/ 468000 w 720000"/>
              <a:gd name="connsiteY209" fmla="*/ 207024 h 648000"/>
              <a:gd name="connsiteX210" fmla="*/ 528000 w 720000"/>
              <a:gd name="connsiteY210" fmla="*/ 196884 h 648000"/>
              <a:gd name="connsiteX211" fmla="*/ 528000 w 720000"/>
              <a:gd name="connsiteY211" fmla="*/ 138408 h 648000"/>
              <a:gd name="connsiteX212" fmla="*/ 564000 w 720000"/>
              <a:gd name="connsiteY212" fmla="*/ 130116 h 648000"/>
              <a:gd name="connsiteX213" fmla="*/ 564000 w 720000"/>
              <a:gd name="connsiteY213" fmla="*/ 187956 h 648000"/>
              <a:gd name="connsiteX214" fmla="*/ 528000 w 720000"/>
              <a:gd name="connsiteY214" fmla="*/ 196884 h 648000"/>
              <a:gd name="connsiteX215" fmla="*/ 444000 w 720000"/>
              <a:gd name="connsiteY215" fmla="*/ 150336 h 648000"/>
              <a:gd name="connsiteX216" fmla="*/ 444000 w 720000"/>
              <a:gd name="connsiteY216" fmla="*/ 209856 h 648000"/>
              <a:gd name="connsiteX217" fmla="*/ 408000 w 720000"/>
              <a:gd name="connsiteY217" fmla="*/ 213036 h 648000"/>
              <a:gd name="connsiteX218" fmla="*/ 408000 w 720000"/>
              <a:gd name="connsiteY218" fmla="*/ 153252 h 648000"/>
              <a:gd name="connsiteX219" fmla="*/ 444000 w 720000"/>
              <a:gd name="connsiteY219" fmla="*/ 150336 h 648000"/>
              <a:gd name="connsiteX220" fmla="*/ 204000 w 720000"/>
              <a:gd name="connsiteY220" fmla="*/ 209880 h 648000"/>
              <a:gd name="connsiteX221" fmla="*/ 204000 w 720000"/>
              <a:gd name="connsiteY221" fmla="*/ 150336 h 648000"/>
              <a:gd name="connsiteX222" fmla="*/ 240000 w 720000"/>
              <a:gd name="connsiteY222" fmla="*/ 153252 h 648000"/>
              <a:gd name="connsiteX223" fmla="*/ 240000 w 720000"/>
              <a:gd name="connsiteY223" fmla="*/ 212988 h 648000"/>
              <a:gd name="connsiteX224" fmla="*/ 204000 w 720000"/>
              <a:gd name="connsiteY224" fmla="*/ 209880 h 648000"/>
              <a:gd name="connsiteX225" fmla="*/ 180000 w 720000"/>
              <a:gd name="connsiteY225" fmla="*/ 147744 h 648000"/>
              <a:gd name="connsiteX226" fmla="*/ 180000 w 720000"/>
              <a:gd name="connsiteY226" fmla="*/ 207036 h 648000"/>
              <a:gd name="connsiteX227" fmla="*/ 172800 w 720000"/>
              <a:gd name="connsiteY227" fmla="*/ 206148 h 648000"/>
              <a:gd name="connsiteX228" fmla="*/ 168288 w 720000"/>
              <a:gd name="connsiteY228" fmla="*/ 205488 h 648000"/>
              <a:gd name="connsiteX229" fmla="*/ 147924 w 720000"/>
              <a:gd name="connsiteY229" fmla="*/ 202308 h 648000"/>
              <a:gd name="connsiteX230" fmla="*/ 144000 w 720000"/>
              <a:gd name="connsiteY230" fmla="*/ 201612 h 648000"/>
              <a:gd name="connsiteX231" fmla="*/ 144000 w 720000"/>
              <a:gd name="connsiteY231" fmla="*/ 142692 h 648000"/>
              <a:gd name="connsiteX232" fmla="*/ 180000 w 720000"/>
              <a:gd name="connsiteY232" fmla="*/ 147744 h 648000"/>
              <a:gd name="connsiteX233" fmla="*/ 309024 w 720000"/>
              <a:gd name="connsiteY233" fmla="*/ 356868 h 648000"/>
              <a:gd name="connsiteX234" fmla="*/ 304164 w 720000"/>
              <a:gd name="connsiteY234" fmla="*/ 356508 h 648000"/>
              <a:gd name="connsiteX235" fmla="*/ 281664 w 720000"/>
              <a:gd name="connsiteY235" fmla="*/ 354516 h 648000"/>
              <a:gd name="connsiteX236" fmla="*/ 276960 w 720000"/>
              <a:gd name="connsiteY236" fmla="*/ 354036 h 648000"/>
              <a:gd name="connsiteX237" fmla="*/ 276000 w 720000"/>
              <a:gd name="connsiteY237" fmla="*/ 353928 h 648000"/>
              <a:gd name="connsiteX238" fmla="*/ 276000 w 720000"/>
              <a:gd name="connsiteY238" fmla="*/ 294336 h 648000"/>
              <a:gd name="connsiteX239" fmla="*/ 312000 w 720000"/>
              <a:gd name="connsiteY239" fmla="*/ 297252 h 648000"/>
              <a:gd name="connsiteX240" fmla="*/ 312000 w 720000"/>
              <a:gd name="connsiteY240" fmla="*/ 357060 h 648000"/>
              <a:gd name="connsiteX241" fmla="*/ 309024 w 720000"/>
              <a:gd name="connsiteY241" fmla="*/ 356868 h 648000"/>
              <a:gd name="connsiteX242" fmla="*/ 229740 w 720000"/>
              <a:gd name="connsiteY242" fmla="*/ 347904 h 648000"/>
              <a:gd name="connsiteX243" fmla="*/ 216000 w 720000"/>
              <a:gd name="connsiteY243" fmla="*/ 345540 h 648000"/>
              <a:gd name="connsiteX244" fmla="*/ 216000 w 720000"/>
              <a:gd name="connsiteY244" fmla="*/ 286692 h 648000"/>
              <a:gd name="connsiteX245" fmla="*/ 252000 w 720000"/>
              <a:gd name="connsiteY245" fmla="*/ 291756 h 648000"/>
              <a:gd name="connsiteX246" fmla="*/ 252000 w 720000"/>
              <a:gd name="connsiteY246" fmla="*/ 351108 h 648000"/>
              <a:gd name="connsiteX247" fmla="*/ 230568 w 720000"/>
              <a:gd name="connsiteY247" fmla="*/ 348048 h 648000"/>
              <a:gd name="connsiteX248" fmla="*/ 229740 w 720000"/>
              <a:gd name="connsiteY248" fmla="*/ 347904 h 648000"/>
              <a:gd name="connsiteX249" fmla="*/ 192000 w 720000"/>
              <a:gd name="connsiteY249" fmla="*/ 282396 h 648000"/>
              <a:gd name="connsiteX250" fmla="*/ 192000 w 720000"/>
              <a:gd name="connsiteY250" fmla="*/ 340872 h 648000"/>
              <a:gd name="connsiteX251" fmla="*/ 156000 w 720000"/>
              <a:gd name="connsiteY251" fmla="*/ 331860 h 648000"/>
              <a:gd name="connsiteX252" fmla="*/ 156000 w 720000"/>
              <a:gd name="connsiteY252" fmla="*/ 274104 h 648000"/>
              <a:gd name="connsiteX253" fmla="*/ 192000 w 720000"/>
              <a:gd name="connsiteY253" fmla="*/ 282396 h 648000"/>
              <a:gd name="connsiteX254" fmla="*/ 132000 w 720000"/>
              <a:gd name="connsiteY254" fmla="*/ 266772 h 648000"/>
              <a:gd name="connsiteX255" fmla="*/ 132000 w 720000"/>
              <a:gd name="connsiteY255" fmla="*/ 323784 h 648000"/>
              <a:gd name="connsiteX256" fmla="*/ 97008 w 720000"/>
              <a:gd name="connsiteY256" fmla="*/ 302436 h 648000"/>
              <a:gd name="connsiteX257" fmla="*/ 96204 w 720000"/>
              <a:gd name="connsiteY257" fmla="*/ 301092 h 648000"/>
              <a:gd name="connsiteX258" fmla="*/ 96000 w 720000"/>
              <a:gd name="connsiteY258" fmla="*/ 299952 h 648000"/>
              <a:gd name="connsiteX259" fmla="*/ 96000 w 720000"/>
              <a:gd name="connsiteY259" fmla="*/ 250260 h 648000"/>
              <a:gd name="connsiteX260" fmla="*/ 132000 w 720000"/>
              <a:gd name="connsiteY260" fmla="*/ 266772 h 648000"/>
              <a:gd name="connsiteX261" fmla="*/ 419808 w 720000"/>
              <a:gd name="connsiteY261" fmla="*/ 299760 h 648000"/>
              <a:gd name="connsiteX262" fmla="*/ 456000 w 720000"/>
              <a:gd name="connsiteY262" fmla="*/ 298608 h 648000"/>
              <a:gd name="connsiteX263" fmla="*/ 456000 w 720000"/>
              <a:gd name="connsiteY263" fmla="*/ 358464 h 648000"/>
              <a:gd name="connsiteX264" fmla="*/ 408000 w 720000"/>
              <a:gd name="connsiteY264" fmla="*/ 359844 h 648000"/>
              <a:gd name="connsiteX265" fmla="*/ 408000 w 720000"/>
              <a:gd name="connsiteY265" fmla="*/ 299940 h 648000"/>
              <a:gd name="connsiteX266" fmla="*/ 417900 w 720000"/>
              <a:gd name="connsiteY266" fmla="*/ 299796 h 648000"/>
              <a:gd name="connsiteX267" fmla="*/ 419808 w 720000"/>
              <a:gd name="connsiteY267" fmla="*/ 299760 h 648000"/>
              <a:gd name="connsiteX268" fmla="*/ 574884 w 720000"/>
              <a:gd name="connsiteY268" fmla="*/ 345804 h 648000"/>
              <a:gd name="connsiteX269" fmla="*/ 558840 w 720000"/>
              <a:gd name="connsiteY269" fmla="*/ 348444 h 648000"/>
              <a:gd name="connsiteX270" fmla="*/ 549288 w 720000"/>
              <a:gd name="connsiteY270" fmla="*/ 349836 h 648000"/>
              <a:gd name="connsiteX271" fmla="*/ 540012 w 720000"/>
              <a:gd name="connsiteY271" fmla="*/ 351036 h 648000"/>
              <a:gd name="connsiteX272" fmla="*/ 540012 w 720000"/>
              <a:gd name="connsiteY272" fmla="*/ 291744 h 648000"/>
              <a:gd name="connsiteX273" fmla="*/ 576012 w 720000"/>
              <a:gd name="connsiteY273" fmla="*/ 286680 h 648000"/>
              <a:gd name="connsiteX274" fmla="*/ 576012 w 720000"/>
              <a:gd name="connsiteY274" fmla="*/ 345600 h 648000"/>
              <a:gd name="connsiteX275" fmla="*/ 574884 w 720000"/>
              <a:gd name="connsiteY275" fmla="*/ 345804 h 648000"/>
              <a:gd name="connsiteX276" fmla="*/ 493632 w 720000"/>
              <a:gd name="connsiteY276" fmla="*/ 356052 h 648000"/>
              <a:gd name="connsiteX277" fmla="*/ 480000 w 720000"/>
              <a:gd name="connsiteY277" fmla="*/ 356988 h 648000"/>
              <a:gd name="connsiteX278" fmla="*/ 480000 w 720000"/>
              <a:gd name="connsiteY278" fmla="*/ 297252 h 648000"/>
              <a:gd name="connsiteX279" fmla="*/ 516000 w 720000"/>
              <a:gd name="connsiteY279" fmla="*/ 294336 h 648000"/>
              <a:gd name="connsiteX280" fmla="*/ 516000 w 720000"/>
              <a:gd name="connsiteY280" fmla="*/ 353868 h 648000"/>
              <a:gd name="connsiteX281" fmla="*/ 494904 w 720000"/>
              <a:gd name="connsiteY281" fmla="*/ 355932 h 648000"/>
              <a:gd name="connsiteX282" fmla="*/ 493632 w 720000"/>
              <a:gd name="connsiteY282" fmla="*/ 356052 h 648000"/>
              <a:gd name="connsiteX283" fmla="*/ 630768 w 720000"/>
              <a:gd name="connsiteY283" fmla="*/ 333552 h 648000"/>
              <a:gd name="connsiteX284" fmla="*/ 612012 w 720000"/>
              <a:gd name="connsiteY284" fmla="*/ 338304 h 648000"/>
              <a:gd name="connsiteX285" fmla="*/ 602856 w 720000"/>
              <a:gd name="connsiteY285" fmla="*/ 340368 h 648000"/>
              <a:gd name="connsiteX286" fmla="*/ 600012 w 720000"/>
              <a:gd name="connsiteY286" fmla="*/ 340956 h 648000"/>
              <a:gd name="connsiteX287" fmla="*/ 600012 w 720000"/>
              <a:gd name="connsiteY287" fmla="*/ 282408 h 648000"/>
              <a:gd name="connsiteX288" fmla="*/ 636012 w 720000"/>
              <a:gd name="connsiteY288" fmla="*/ 274116 h 648000"/>
              <a:gd name="connsiteX289" fmla="*/ 636012 w 720000"/>
              <a:gd name="connsiteY289" fmla="*/ 332088 h 648000"/>
              <a:gd name="connsiteX290" fmla="*/ 630768 w 720000"/>
              <a:gd name="connsiteY290" fmla="*/ 333552 h 648000"/>
              <a:gd name="connsiteX291" fmla="*/ 695868 w 720000"/>
              <a:gd name="connsiteY291" fmla="*/ 216780 h 648000"/>
              <a:gd name="connsiteX292" fmla="*/ 643332 w 720000"/>
              <a:gd name="connsiteY292" fmla="*/ 245952 h 648000"/>
              <a:gd name="connsiteX293" fmla="*/ 643332 w 720000"/>
              <a:gd name="connsiteY293" fmla="*/ 245952 h 648000"/>
              <a:gd name="connsiteX294" fmla="*/ 450252 w 720000"/>
              <a:gd name="connsiteY294" fmla="*/ 274800 h 648000"/>
              <a:gd name="connsiteX295" fmla="*/ 437256 w 720000"/>
              <a:gd name="connsiteY295" fmla="*/ 275304 h 648000"/>
              <a:gd name="connsiteX296" fmla="*/ 426408 w 720000"/>
              <a:gd name="connsiteY296" fmla="*/ 275628 h 648000"/>
              <a:gd name="connsiteX297" fmla="*/ 396000 w 720000"/>
              <a:gd name="connsiteY297" fmla="*/ 276000 h 648000"/>
              <a:gd name="connsiteX298" fmla="*/ 365592 w 720000"/>
              <a:gd name="connsiteY298" fmla="*/ 275616 h 648000"/>
              <a:gd name="connsiteX299" fmla="*/ 354744 w 720000"/>
              <a:gd name="connsiteY299" fmla="*/ 275292 h 648000"/>
              <a:gd name="connsiteX300" fmla="*/ 341748 w 720000"/>
              <a:gd name="connsiteY300" fmla="*/ 274788 h 648000"/>
              <a:gd name="connsiteX301" fmla="*/ 148668 w 720000"/>
              <a:gd name="connsiteY301" fmla="*/ 245940 h 648000"/>
              <a:gd name="connsiteX302" fmla="*/ 148668 w 720000"/>
              <a:gd name="connsiteY302" fmla="*/ 245940 h 648000"/>
              <a:gd name="connsiteX303" fmla="*/ 96168 w 720000"/>
              <a:gd name="connsiteY303" fmla="*/ 216972 h 648000"/>
              <a:gd name="connsiteX304" fmla="*/ 96372 w 720000"/>
              <a:gd name="connsiteY304" fmla="*/ 216264 h 648000"/>
              <a:gd name="connsiteX305" fmla="*/ 98928 w 720000"/>
              <a:gd name="connsiteY305" fmla="*/ 216840 h 648000"/>
              <a:gd name="connsiteX306" fmla="*/ 113328 w 720000"/>
              <a:gd name="connsiteY306" fmla="*/ 220068 h 648000"/>
              <a:gd name="connsiteX307" fmla="*/ 191748 w 720000"/>
              <a:gd name="connsiteY307" fmla="*/ 232632 h 648000"/>
              <a:gd name="connsiteX308" fmla="*/ 192000 w 720000"/>
              <a:gd name="connsiteY308" fmla="*/ 232680 h 648000"/>
              <a:gd name="connsiteX309" fmla="*/ 192060 w 720000"/>
              <a:gd name="connsiteY309" fmla="*/ 232668 h 648000"/>
              <a:gd name="connsiteX310" fmla="*/ 251556 w 720000"/>
              <a:gd name="connsiteY310" fmla="*/ 237780 h 648000"/>
              <a:gd name="connsiteX311" fmla="*/ 252000 w 720000"/>
              <a:gd name="connsiteY311" fmla="*/ 237864 h 648000"/>
              <a:gd name="connsiteX312" fmla="*/ 252228 w 720000"/>
              <a:gd name="connsiteY312" fmla="*/ 237816 h 648000"/>
              <a:gd name="connsiteX313" fmla="*/ 296892 w 720000"/>
              <a:gd name="connsiteY313" fmla="*/ 239652 h 648000"/>
              <a:gd name="connsiteX314" fmla="*/ 324000 w 720000"/>
              <a:gd name="connsiteY314" fmla="*/ 240000 h 648000"/>
              <a:gd name="connsiteX315" fmla="*/ 343272 w 720000"/>
              <a:gd name="connsiteY315" fmla="*/ 239808 h 648000"/>
              <a:gd name="connsiteX316" fmla="*/ 567504 w 720000"/>
              <a:gd name="connsiteY316" fmla="*/ 212028 h 648000"/>
              <a:gd name="connsiteX317" fmla="*/ 575124 w 720000"/>
              <a:gd name="connsiteY317" fmla="*/ 209784 h 648000"/>
              <a:gd name="connsiteX318" fmla="*/ 579684 w 720000"/>
              <a:gd name="connsiteY318" fmla="*/ 208392 h 648000"/>
              <a:gd name="connsiteX319" fmla="*/ 592212 w 720000"/>
              <a:gd name="connsiteY319" fmla="*/ 204084 h 648000"/>
              <a:gd name="connsiteX320" fmla="*/ 594264 w 720000"/>
              <a:gd name="connsiteY320" fmla="*/ 203292 h 648000"/>
              <a:gd name="connsiteX321" fmla="*/ 604044 w 720000"/>
              <a:gd name="connsiteY321" fmla="*/ 199320 h 648000"/>
              <a:gd name="connsiteX322" fmla="*/ 606744 w 720000"/>
              <a:gd name="connsiteY322" fmla="*/ 198144 h 648000"/>
              <a:gd name="connsiteX323" fmla="*/ 616260 w 720000"/>
              <a:gd name="connsiteY323" fmla="*/ 193512 h 648000"/>
              <a:gd name="connsiteX324" fmla="*/ 620028 w 720000"/>
              <a:gd name="connsiteY324" fmla="*/ 191352 h 648000"/>
              <a:gd name="connsiteX325" fmla="*/ 624240 w 720000"/>
              <a:gd name="connsiteY325" fmla="*/ 188832 h 648000"/>
              <a:gd name="connsiteX326" fmla="*/ 626616 w 720000"/>
              <a:gd name="connsiteY326" fmla="*/ 187416 h 648000"/>
              <a:gd name="connsiteX327" fmla="*/ 695868 w 720000"/>
              <a:gd name="connsiteY327" fmla="*/ 216780 h 648000"/>
              <a:gd name="connsiteX328" fmla="*/ 324000 w 720000"/>
              <a:gd name="connsiteY328" fmla="*/ 24000 h 648000"/>
              <a:gd name="connsiteX329" fmla="*/ 623820 w 720000"/>
              <a:gd name="connsiteY329" fmla="*/ 73032 h 648000"/>
              <a:gd name="connsiteX330" fmla="*/ 571332 w 720000"/>
              <a:gd name="connsiteY330" fmla="*/ 101940 h 648000"/>
              <a:gd name="connsiteX331" fmla="*/ 571332 w 720000"/>
              <a:gd name="connsiteY331" fmla="*/ 101940 h 648000"/>
              <a:gd name="connsiteX332" fmla="*/ 378252 w 720000"/>
              <a:gd name="connsiteY332" fmla="*/ 130788 h 648000"/>
              <a:gd name="connsiteX333" fmla="*/ 365256 w 720000"/>
              <a:gd name="connsiteY333" fmla="*/ 131292 h 648000"/>
              <a:gd name="connsiteX334" fmla="*/ 354408 w 720000"/>
              <a:gd name="connsiteY334" fmla="*/ 131616 h 648000"/>
              <a:gd name="connsiteX335" fmla="*/ 324000 w 720000"/>
              <a:gd name="connsiteY335" fmla="*/ 132000 h 648000"/>
              <a:gd name="connsiteX336" fmla="*/ 293592 w 720000"/>
              <a:gd name="connsiteY336" fmla="*/ 131616 h 648000"/>
              <a:gd name="connsiteX337" fmla="*/ 282744 w 720000"/>
              <a:gd name="connsiteY337" fmla="*/ 131292 h 648000"/>
              <a:gd name="connsiteX338" fmla="*/ 269748 w 720000"/>
              <a:gd name="connsiteY338" fmla="*/ 130788 h 648000"/>
              <a:gd name="connsiteX339" fmla="*/ 76668 w 720000"/>
              <a:gd name="connsiteY339" fmla="*/ 101940 h 648000"/>
              <a:gd name="connsiteX340" fmla="*/ 76668 w 720000"/>
              <a:gd name="connsiteY340" fmla="*/ 101940 h 648000"/>
              <a:gd name="connsiteX341" fmla="*/ 24180 w 720000"/>
              <a:gd name="connsiteY341" fmla="*/ 73032 h 648000"/>
              <a:gd name="connsiteX342" fmla="*/ 324000 w 720000"/>
              <a:gd name="connsiteY342" fmla="*/ 24000 h 648000"/>
              <a:gd name="connsiteX343" fmla="*/ 24000 w 720000"/>
              <a:gd name="connsiteY343" fmla="*/ 155952 h 648000"/>
              <a:gd name="connsiteX344" fmla="*/ 24000 w 720000"/>
              <a:gd name="connsiteY344" fmla="*/ 106260 h 648000"/>
              <a:gd name="connsiteX345" fmla="*/ 60000 w 720000"/>
              <a:gd name="connsiteY345" fmla="*/ 122772 h 648000"/>
              <a:gd name="connsiteX346" fmla="*/ 60000 w 720000"/>
              <a:gd name="connsiteY346" fmla="*/ 180228 h 648000"/>
              <a:gd name="connsiteX347" fmla="*/ 24000 w 720000"/>
              <a:gd name="connsiteY347" fmla="*/ 155952 h 648000"/>
              <a:gd name="connsiteX348" fmla="*/ 82128 w 720000"/>
              <a:gd name="connsiteY348" fmla="*/ 322020 h 648000"/>
              <a:gd name="connsiteX349" fmla="*/ 82764 w 720000"/>
              <a:gd name="connsiteY349" fmla="*/ 322572 h 648000"/>
              <a:gd name="connsiteX350" fmla="*/ 175560 w 720000"/>
              <a:gd name="connsiteY350" fmla="*/ 361908 h 648000"/>
              <a:gd name="connsiteX351" fmla="*/ 178548 w 720000"/>
              <a:gd name="connsiteY351" fmla="*/ 362580 h 648000"/>
              <a:gd name="connsiteX352" fmla="*/ 188004 w 720000"/>
              <a:gd name="connsiteY352" fmla="*/ 364620 h 648000"/>
              <a:gd name="connsiteX353" fmla="*/ 323904 w 720000"/>
              <a:gd name="connsiteY353" fmla="*/ 381852 h 648000"/>
              <a:gd name="connsiteX354" fmla="*/ 323988 w 720000"/>
              <a:gd name="connsiteY354" fmla="*/ 381864 h 648000"/>
              <a:gd name="connsiteX355" fmla="*/ 324036 w 720000"/>
              <a:gd name="connsiteY355" fmla="*/ 381852 h 648000"/>
              <a:gd name="connsiteX356" fmla="*/ 373872 w 720000"/>
              <a:gd name="connsiteY356" fmla="*/ 383748 h 648000"/>
              <a:gd name="connsiteX357" fmla="*/ 396000 w 720000"/>
              <a:gd name="connsiteY357" fmla="*/ 384000 h 648000"/>
              <a:gd name="connsiteX358" fmla="*/ 421416 w 720000"/>
              <a:gd name="connsiteY358" fmla="*/ 383700 h 648000"/>
              <a:gd name="connsiteX359" fmla="*/ 467832 w 720000"/>
              <a:gd name="connsiteY359" fmla="*/ 381840 h 648000"/>
              <a:gd name="connsiteX360" fmla="*/ 468000 w 720000"/>
              <a:gd name="connsiteY360" fmla="*/ 381876 h 648000"/>
              <a:gd name="connsiteX361" fmla="*/ 468300 w 720000"/>
              <a:gd name="connsiteY361" fmla="*/ 381816 h 648000"/>
              <a:gd name="connsiteX362" fmla="*/ 606828 w 720000"/>
              <a:gd name="connsiteY362" fmla="*/ 364080 h 648000"/>
              <a:gd name="connsiteX363" fmla="*/ 571332 w 720000"/>
              <a:gd name="connsiteY363" fmla="*/ 377952 h 648000"/>
              <a:gd name="connsiteX364" fmla="*/ 571332 w 720000"/>
              <a:gd name="connsiteY364" fmla="*/ 377952 h 648000"/>
              <a:gd name="connsiteX365" fmla="*/ 363960 w 720000"/>
              <a:gd name="connsiteY365" fmla="*/ 407340 h 648000"/>
              <a:gd name="connsiteX366" fmla="*/ 355860 w 720000"/>
              <a:gd name="connsiteY366" fmla="*/ 407592 h 648000"/>
              <a:gd name="connsiteX367" fmla="*/ 346944 w 720000"/>
              <a:gd name="connsiteY367" fmla="*/ 407772 h 648000"/>
              <a:gd name="connsiteX368" fmla="*/ 324000 w 720000"/>
              <a:gd name="connsiteY368" fmla="*/ 408000 h 648000"/>
              <a:gd name="connsiteX369" fmla="*/ 293592 w 720000"/>
              <a:gd name="connsiteY369" fmla="*/ 407616 h 648000"/>
              <a:gd name="connsiteX370" fmla="*/ 282744 w 720000"/>
              <a:gd name="connsiteY370" fmla="*/ 407292 h 648000"/>
              <a:gd name="connsiteX371" fmla="*/ 269748 w 720000"/>
              <a:gd name="connsiteY371" fmla="*/ 406788 h 648000"/>
              <a:gd name="connsiteX372" fmla="*/ 76668 w 720000"/>
              <a:gd name="connsiteY372" fmla="*/ 377940 h 648000"/>
              <a:gd name="connsiteX373" fmla="*/ 76668 w 720000"/>
              <a:gd name="connsiteY373" fmla="*/ 377940 h 648000"/>
              <a:gd name="connsiteX374" fmla="*/ 24132 w 720000"/>
              <a:gd name="connsiteY374" fmla="*/ 348744 h 648000"/>
              <a:gd name="connsiteX375" fmla="*/ 82128 w 720000"/>
              <a:gd name="connsiteY375" fmla="*/ 322020 h 648000"/>
              <a:gd name="connsiteX376" fmla="*/ 24000 w 720000"/>
              <a:gd name="connsiteY376" fmla="*/ 431952 h 648000"/>
              <a:gd name="connsiteX377" fmla="*/ 24000 w 720000"/>
              <a:gd name="connsiteY377" fmla="*/ 382260 h 648000"/>
              <a:gd name="connsiteX378" fmla="*/ 60000 w 720000"/>
              <a:gd name="connsiteY378" fmla="*/ 398772 h 648000"/>
              <a:gd name="connsiteX379" fmla="*/ 60000 w 720000"/>
              <a:gd name="connsiteY379" fmla="*/ 456000 h 648000"/>
              <a:gd name="connsiteX380" fmla="*/ 53148 w 720000"/>
              <a:gd name="connsiteY380" fmla="*/ 453336 h 648000"/>
              <a:gd name="connsiteX381" fmla="*/ 53004 w 720000"/>
              <a:gd name="connsiteY381" fmla="*/ 453480 h 648000"/>
              <a:gd name="connsiteX382" fmla="*/ 24000 w 720000"/>
              <a:gd name="connsiteY382" fmla="*/ 431952 h 648000"/>
              <a:gd name="connsiteX383" fmla="*/ 60000 w 720000"/>
              <a:gd name="connsiteY383" fmla="*/ 563952 h 648000"/>
              <a:gd name="connsiteX384" fmla="*/ 60000 w 720000"/>
              <a:gd name="connsiteY384" fmla="*/ 514260 h 648000"/>
              <a:gd name="connsiteX385" fmla="*/ 96000 w 720000"/>
              <a:gd name="connsiteY385" fmla="*/ 530772 h 648000"/>
              <a:gd name="connsiteX386" fmla="*/ 96000 w 720000"/>
              <a:gd name="connsiteY386" fmla="*/ 588228 h 648000"/>
              <a:gd name="connsiteX387" fmla="*/ 60000 w 720000"/>
              <a:gd name="connsiteY387" fmla="*/ 563952 h 648000"/>
              <a:gd name="connsiteX388" fmla="*/ 624000 w 720000"/>
              <a:gd name="connsiteY388" fmla="*/ 588228 h 648000"/>
              <a:gd name="connsiteX389" fmla="*/ 624000 w 720000"/>
              <a:gd name="connsiteY389" fmla="*/ 530784 h 648000"/>
              <a:gd name="connsiteX390" fmla="*/ 660000 w 720000"/>
              <a:gd name="connsiteY390" fmla="*/ 514272 h 648000"/>
              <a:gd name="connsiteX391" fmla="*/ 660000 w 720000"/>
              <a:gd name="connsiteY391" fmla="*/ 563928 h 648000"/>
              <a:gd name="connsiteX392" fmla="*/ 624000 w 720000"/>
              <a:gd name="connsiteY392" fmla="*/ 588228 h 648000"/>
              <a:gd name="connsiteX393" fmla="*/ 659844 w 720000"/>
              <a:gd name="connsiteY393" fmla="*/ 480924 h 648000"/>
              <a:gd name="connsiteX394" fmla="*/ 607332 w 720000"/>
              <a:gd name="connsiteY394" fmla="*/ 509952 h 648000"/>
              <a:gd name="connsiteX395" fmla="*/ 607332 w 720000"/>
              <a:gd name="connsiteY395" fmla="*/ 509952 h 648000"/>
              <a:gd name="connsiteX396" fmla="*/ 414252 w 720000"/>
              <a:gd name="connsiteY396" fmla="*/ 538800 h 648000"/>
              <a:gd name="connsiteX397" fmla="*/ 401256 w 720000"/>
              <a:gd name="connsiteY397" fmla="*/ 539304 h 648000"/>
              <a:gd name="connsiteX398" fmla="*/ 390408 w 720000"/>
              <a:gd name="connsiteY398" fmla="*/ 539628 h 648000"/>
              <a:gd name="connsiteX399" fmla="*/ 360000 w 720000"/>
              <a:gd name="connsiteY399" fmla="*/ 540000 h 648000"/>
              <a:gd name="connsiteX400" fmla="*/ 329568 w 720000"/>
              <a:gd name="connsiteY400" fmla="*/ 539616 h 648000"/>
              <a:gd name="connsiteX401" fmla="*/ 318828 w 720000"/>
              <a:gd name="connsiteY401" fmla="*/ 539292 h 648000"/>
              <a:gd name="connsiteX402" fmla="*/ 305748 w 720000"/>
              <a:gd name="connsiteY402" fmla="*/ 538788 h 648000"/>
              <a:gd name="connsiteX403" fmla="*/ 112668 w 720000"/>
              <a:gd name="connsiteY403" fmla="*/ 509940 h 648000"/>
              <a:gd name="connsiteX404" fmla="*/ 112668 w 720000"/>
              <a:gd name="connsiteY404" fmla="*/ 509940 h 648000"/>
              <a:gd name="connsiteX405" fmla="*/ 60288 w 720000"/>
              <a:gd name="connsiteY405" fmla="*/ 481680 h 648000"/>
              <a:gd name="connsiteX406" fmla="*/ 71376 w 720000"/>
              <a:gd name="connsiteY406" fmla="*/ 485328 h 648000"/>
              <a:gd name="connsiteX407" fmla="*/ 72528 w 720000"/>
              <a:gd name="connsiteY407" fmla="*/ 485676 h 648000"/>
              <a:gd name="connsiteX408" fmla="*/ 82476 w 720000"/>
              <a:gd name="connsiteY408" fmla="*/ 488568 h 648000"/>
              <a:gd name="connsiteX409" fmla="*/ 86364 w 720000"/>
              <a:gd name="connsiteY409" fmla="*/ 489636 h 648000"/>
              <a:gd name="connsiteX410" fmla="*/ 92220 w 720000"/>
              <a:gd name="connsiteY410" fmla="*/ 491148 h 648000"/>
              <a:gd name="connsiteX411" fmla="*/ 251940 w 720000"/>
              <a:gd name="connsiteY411" fmla="*/ 513840 h 648000"/>
              <a:gd name="connsiteX412" fmla="*/ 252000 w 720000"/>
              <a:gd name="connsiteY412" fmla="*/ 513852 h 648000"/>
              <a:gd name="connsiteX413" fmla="*/ 252036 w 720000"/>
              <a:gd name="connsiteY413" fmla="*/ 513840 h 648000"/>
              <a:gd name="connsiteX414" fmla="*/ 308832 w 720000"/>
              <a:gd name="connsiteY414" fmla="*/ 515856 h 648000"/>
              <a:gd name="connsiteX415" fmla="*/ 324000 w 720000"/>
              <a:gd name="connsiteY415" fmla="*/ 516000 h 648000"/>
              <a:gd name="connsiteX416" fmla="*/ 344232 w 720000"/>
              <a:gd name="connsiteY416" fmla="*/ 515796 h 648000"/>
              <a:gd name="connsiteX417" fmla="*/ 395916 w 720000"/>
              <a:gd name="connsiteY417" fmla="*/ 513852 h 648000"/>
              <a:gd name="connsiteX418" fmla="*/ 396012 w 720000"/>
              <a:gd name="connsiteY418" fmla="*/ 513876 h 648000"/>
              <a:gd name="connsiteX419" fmla="*/ 396168 w 720000"/>
              <a:gd name="connsiteY419" fmla="*/ 513840 h 648000"/>
              <a:gd name="connsiteX420" fmla="*/ 455808 w 720000"/>
              <a:gd name="connsiteY420" fmla="*/ 508644 h 648000"/>
              <a:gd name="connsiteX421" fmla="*/ 456012 w 720000"/>
              <a:gd name="connsiteY421" fmla="*/ 508680 h 648000"/>
              <a:gd name="connsiteX422" fmla="*/ 456756 w 720000"/>
              <a:gd name="connsiteY422" fmla="*/ 508524 h 648000"/>
              <a:gd name="connsiteX423" fmla="*/ 517032 w 720000"/>
              <a:gd name="connsiteY423" fmla="*/ 499524 h 648000"/>
              <a:gd name="connsiteX424" fmla="*/ 528468 w 720000"/>
              <a:gd name="connsiteY424" fmla="*/ 497328 h 648000"/>
              <a:gd name="connsiteX425" fmla="*/ 530988 w 720000"/>
              <a:gd name="connsiteY425" fmla="*/ 496812 h 648000"/>
              <a:gd name="connsiteX426" fmla="*/ 618144 w 720000"/>
              <a:gd name="connsiteY426" fmla="*/ 468444 h 648000"/>
              <a:gd name="connsiteX427" fmla="*/ 621468 w 720000"/>
              <a:gd name="connsiteY427" fmla="*/ 466536 h 648000"/>
              <a:gd name="connsiteX428" fmla="*/ 625308 w 720000"/>
              <a:gd name="connsiteY428" fmla="*/ 464124 h 648000"/>
              <a:gd name="connsiteX429" fmla="*/ 628848 w 720000"/>
              <a:gd name="connsiteY429" fmla="*/ 461904 h 648000"/>
              <a:gd name="connsiteX430" fmla="*/ 659844 w 720000"/>
              <a:gd name="connsiteY430" fmla="*/ 480924 h 648000"/>
              <a:gd name="connsiteX431" fmla="*/ 660000 w 720000"/>
              <a:gd name="connsiteY431" fmla="*/ 324228 h 648000"/>
              <a:gd name="connsiteX432" fmla="*/ 660000 w 720000"/>
              <a:gd name="connsiteY432" fmla="*/ 266784 h 648000"/>
              <a:gd name="connsiteX433" fmla="*/ 696000 w 720000"/>
              <a:gd name="connsiteY433" fmla="*/ 250272 h 648000"/>
              <a:gd name="connsiteX434" fmla="*/ 696000 w 720000"/>
              <a:gd name="connsiteY434" fmla="*/ 299928 h 648000"/>
              <a:gd name="connsiteX435" fmla="*/ 660000 w 720000"/>
              <a:gd name="connsiteY435" fmla="*/ 324228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720000" h="648000">
                <a:moveTo>
                  <a:pt x="719868" y="216000"/>
                </a:moveTo>
                <a:cubicBezTo>
                  <a:pt x="718680" y="195468"/>
                  <a:pt x="694260" y="179424"/>
                  <a:pt x="645420" y="167184"/>
                </a:cubicBezTo>
                <a:cubicBezTo>
                  <a:pt x="647064" y="163584"/>
                  <a:pt x="647988" y="159840"/>
                  <a:pt x="648000" y="155952"/>
                </a:cubicBezTo>
                <a:lnTo>
                  <a:pt x="648000" y="72000"/>
                </a:lnTo>
                <a:lnTo>
                  <a:pt x="647796" y="72000"/>
                </a:lnTo>
                <a:cubicBezTo>
                  <a:pt x="643500" y="2064"/>
                  <a:pt x="356916" y="0"/>
                  <a:pt x="324000" y="0"/>
                </a:cubicBezTo>
                <a:cubicBezTo>
                  <a:pt x="291084" y="0"/>
                  <a:pt x="4500" y="2064"/>
                  <a:pt x="204" y="72000"/>
                </a:cubicBezTo>
                <a:lnTo>
                  <a:pt x="0" y="72000"/>
                </a:lnTo>
                <a:lnTo>
                  <a:pt x="0" y="73560"/>
                </a:lnTo>
                <a:lnTo>
                  <a:pt x="0" y="73560"/>
                </a:lnTo>
                <a:lnTo>
                  <a:pt x="0" y="73560"/>
                </a:lnTo>
                <a:lnTo>
                  <a:pt x="0" y="155988"/>
                </a:lnTo>
                <a:cubicBezTo>
                  <a:pt x="60" y="178788"/>
                  <a:pt x="29484" y="196632"/>
                  <a:pt x="73260" y="209916"/>
                </a:cubicBezTo>
                <a:cubicBezTo>
                  <a:pt x="72660" y="211908"/>
                  <a:pt x="72300" y="213936"/>
                  <a:pt x="72180" y="216000"/>
                </a:cubicBezTo>
                <a:lnTo>
                  <a:pt x="72000" y="216000"/>
                </a:lnTo>
                <a:lnTo>
                  <a:pt x="72000" y="217560"/>
                </a:lnTo>
                <a:lnTo>
                  <a:pt x="72000" y="217560"/>
                </a:lnTo>
                <a:lnTo>
                  <a:pt x="72000" y="217560"/>
                </a:lnTo>
                <a:lnTo>
                  <a:pt x="72000" y="299844"/>
                </a:lnTo>
                <a:cubicBezTo>
                  <a:pt x="24840" y="311988"/>
                  <a:pt x="1284" y="327804"/>
                  <a:pt x="120" y="348000"/>
                </a:cubicBezTo>
                <a:lnTo>
                  <a:pt x="0" y="348000"/>
                </a:lnTo>
                <a:lnTo>
                  <a:pt x="0" y="349560"/>
                </a:lnTo>
                <a:lnTo>
                  <a:pt x="0" y="349560"/>
                </a:lnTo>
                <a:lnTo>
                  <a:pt x="0" y="349560"/>
                </a:lnTo>
                <a:lnTo>
                  <a:pt x="0" y="431988"/>
                </a:lnTo>
                <a:cubicBezTo>
                  <a:pt x="36" y="447864"/>
                  <a:pt x="14352" y="461328"/>
                  <a:pt x="37776" y="472548"/>
                </a:cubicBezTo>
                <a:cubicBezTo>
                  <a:pt x="36888" y="474984"/>
                  <a:pt x="36336" y="477468"/>
                  <a:pt x="36180" y="480012"/>
                </a:cubicBezTo>
                <a:lnTo>
                  <a:pt x="36000" y="480012"/>
                </a:lnTo>
                <a:lnTo>
                  <a:pt x="36000" y="481572"/>
                </a:lnTo>
                <a:lnTo>
                  <a:pt x="36000" y="481572"/>
                </a:lnTo>
                <a:lnTo>
                  <a:pt x="36000" y="481572"/>
                </a:lnTo>
                <a:lnTo>
                  <a:pt x="36000" y="564000"/>
                </a:lnTo>
                <a:cubicBezTo>
                  <a:pt x="36096" y="603912"/>
                  <a:pt x="125964" y="628692"/>
                  <a:pt x="225816" y="640260"/>
                </a:cubicBezTo>
                <a:cubicBezTo>
                  <a:pt x="226548" y="640404"/>
                  <a:pt x="227220" y="640704"/>
                  <a:pt x="228000" y="640704"/>
                </a:cubicBezTo>
                <a:cubicBezTo>
                  <a:pt x="228228" y="640704"/>
                  <a:pt x="228420" y="640584"/>
                  <a:pt x="228648" y="640572"/>
                </a:cubicBezTo>
                <a:cubicBezTo>
                  <a:pt x="247896" y="642744"/>
                  <a:pt x="267456" y="644436"/>
                  <a:pt x="286812" y="645648"/>
                </a:cubicBezTo>
                <a:cubicBezTo>
                  <a:pt x="287220" y="645696"/>
                  <a:pt x="287580" y="645888"/>
                  <a:pt x="288000" y="645888"/>
                </a:cubicBezTo>
                <a:cubicBezTo>
                  <a:pt x="288228" y="645888"/>
                  <a:pt x="288408" y="645768"/>
                  <a:pt x="288624" y="645756"/>
                </a:cubicBezTo>
                <a:cubicBezTo>
                  <a:pt x="313200" y="647244"/>
                  <a:pt x="337380" y="648000"/>
                  <a:pt x="360000" y="648000"/>
                </a:cubicBezTo>
                <a:cubicBezTo>
                  <a:pt x="382620" y="648000"/>
                  <a:pt x="406800" y="647244"/>
                  <a:pt x="431376" y="645744"/>
                </a:cubicBezTo>
                <a:cubicBezTo>
                  <a:pt x="431592" y="645756"/>
                  <a:pt x="431784" y="645876"/>
                  <a:pt x="432000" y="645876"/>
                </a:cubicBezTo>
                <a:cubicBezTo>
                  <a:pt x="432420" y="645876"/>
                  <a:pt x="432780" y="645672"/>
                  <a:pt x="433188" y="645636"/>
                </a:cubicBezTo>
                <a:cubicBezTo>
                  <a:pt x="452544" y="644424"/>
                  <a:pt x="472104" y="642744"/>
                  <a:pt x="491352" y="640560"/>
                </a:cubicBezTo>
                <a:cubicBezTo>
                  <a:pt x="491580" y="640560"/>
                  <a:pt x="491772" y="640680"/>
                  <a:pt x="492000" y="640680"/>
                </a:cubicBezTo>
                <a:cubicBezTo>
                  <a:pt x="492780" y="640680"/>
                  <a:pt x="493452" y="640380"/>
                  <a:pt x="494184" y="640236"/>
                </a:cubicBezTo>
                <a:cubicBezTo>
                  <a:pt x="594036" y="628668"/>
                  <a:pt x="683892" y="603876"/>
                  <a:pt x="684000" y="563952"/>
                </a:cubicBezTo>
                <a:lnTo>
                  <a:pt x="684000" y="480000"/>
                </a:lnTo>
                <a:lnTo>
                  <a:pt x="683808" y="480000"/>
                </a:lnTo>
                <a:cubicBezTo>
                  <a:pt x="682968" y="465288"/>
                  <a:pt x="670428" y="453012"/>
                  <a:pt x="645660" y="442752"/>
                </a:cubicBezTo>
                <a:cubicBezTo>
                  <a:pt x="647172" y="439284"/>
                  <a:pt x="648000" y="435684"/>
                  <a:pt x="648000" y="431952"/>
                </a:cubicBezTo>
                <a:lnTo>
                  <a:pt x="648000" y="353520"/>
                </a:lnTo>
                <a:cubicBezTo>
                  <a:pt x="691080" y="340272"/>
                  <a:pt x="719940" y="322548"/>
                  <a:pt x="720000" y="299952"/>
                </a:cubicBezTo>
                <a:lnTo>
                  <a:pt x="720000" y="216000"/>
                </a:lnTo>
                <a:lnTo>
                  <a:pt x="719868" y="216000"/>
                </a:lnTo>
                <a:close/>
                <a:moveTo>
                  <a:pt x="622704" y="435852"/>
                </a:moveTo>
                <a:lnTo>
                  <a:pt x="618612" y="439440"/>
                </a:lnTo>
                <a:cubicBezTo>
                  <a:pt x="612312" y="444996"/>
                  <a:pt x="601812" y="450600"/>
                  <a:pt x="588000" y="456000"/>
                </a:cubicBezTo>
                <a:lnTo>
                  <a:pt x="588000" y="398784"/>
                </a:lnTo>
                <a:cubicBezTo>
                  <a:pt x="602268" y="393816"/>
                  <a:pt x="614412" y="388308"/>
                  <a:pt x="624000" y="382272"/>
                </a:cubicBezTo>
                <a:lnTo>
                  <a:pt x="624000" y="431928"/>
                </a:lnTo>
                <a:cubicBezTo>
                  <a:pt x="624000" y="433164"/>
                  <a:pt x="623544" y="434484"/>
                  <a:pt x="622704" y="435852"/>
                </a:cubicBezTo>
                <a:close/>
                <a:moveTo>
                  <a:pt x="354312" y="491616"/>
                </a:moveTo>
                <a:cubicBezTo>
                  <a:pt x="352560" y="491664"/>
                  <a:pt x="350796" y="491688"/>
                  <a:pt x="349032" y="491724"/>
                </a:cubicBezTo>
                <a:cubicBezTo>
                  <a:pt x="344748" y="491808"/>
                  <a:pt x="340356" y="491832"/>
                  <a:pt x="336012" y="491868"/>
                </a:cubicBezTo>
                <a:lnTo>
                  <a:pt x="336012" y="431928"/>
                </a:lnTo>
                <a:cubicBezTo>
                  <a:pt x="339312" y="431892"/>
                  <a:pt x="342612" y="431844"/>
                  <a:pt x="345912" y="431784"/>
                </a:cubicBezTo>
                <a:cubicBezTo>
                  <a:pt x="346548" y="431772"/>
                  <a:pt x="347184" y="431760"/>
                  <a:pt x="347820" y="431748"/>
                </a:cubicBezTo>
                <a:cubicBezTo>
                  <a:pt x="359904" y="431520"/>
                  <a:pt x="371988" y="431148"/>
                  <a:pt x="384012" y="430596"/>
                </a:cubicBezTo>
                <a:lnTo>
                  <a:pt x="384012" y="490512"/>
                </a:lnTo>
                <a:cubicBezTo>
                  <a:pt x="381444" y="490644"/>
                  <a:pt x="378864" y="490764"/>
                  <a:pt x="376260" y="490872"/>
                </a:cubicBezTo>
                <a:cubicBezTo>
                  <a:pt x="369036" y="491196"/>
                  <a:pt x="361740" y="491436"/>
                  <a:pt x="354312" y="491616"/>
                </a:cubicBezTo>
                <a:close/>
                <a:moveTo>
                  <a:pt x="301908" y="491784"/>
                </a:moveTo>
                <a:cubicBezTo>
                  <a:pt x="296412" y="491688"/>
                  <a:pt x="290940" y="491556"/>
                  <a:pt x="285504" y="491388"/>
                </a:cubicBezTo>
                <a:cubicBezTo>
                  <a:pt x="284832" y="491364"/>
                  <a:pt x="284160" y="491340"/>
                  <a:pt x="283488" y="491316"/>
                </a:cubicBezTo>
                <a:cubicBezTo>
                  <a:pt x="276948" y="491100"/>
                  <a:pt x="270456" y="490824"/>
                  <a:pt x="264012" y="490512"/>
                </a:cubicBezTo>
                <a:lnTo>
                  <a:pt x="264012" y="430608"/>
                </a:lnTo>
                <a:cubicBezTo>
                  <a:pt x="276036" y="431172"/>
                  <a:pt x="288120" y="431544"/>
                  <a:pt x="300204" y="431760"/>
                </a:cubicBezTo>
                <a:cubicBezTo>
                  <a:pt x="300840" y="431772"/>
                  <a:pt x="301476" y="431784"/>
                  <a:pt x="302100" y="431796"/>
                </a:cubicBezTo>
                <a:cubicBezTo>
                  <a:pt x="305400" y="431856"/>
                  <a:pt x="308700" y="431904"/>
                  <a:pt x="312000" y="431940"/>
                </a:cubicBezTo>
                <a:lnTo>
                  <a:pt x="312000" y="491916"/>
                </a:lnTo>
                <a:cubicBezTo>
                  <a:pt x="309672" y="491892"/>
                  <a:pt x="307344" y="491892"/>
                  <a:pt x="305028" y="491856"/>
                </a:cubicBezTo>
                <a:cubicBezTo>
                  <a:pt x="303972" y="491832"/>
                  <a:pt x="302952" y="491796"/>
                  <a:pt x="301908" y="491784"/>
                </a:cubicBezTo>
                <a:close/>
                <a:moveTo>
                  <a:pt x="85164" y="464424"/>
                </a:moveTo>
                <a:cubicBezTo>
                  <a:pt x="84768" y="464304"/>
                  <a:pt x="84396" y="464196"/>
                  <a:pt x="84000" y="464088"/>
                </a:cubicBezTo>
                <a:lnTo>
                  <a:pt x="84000" y="406116"/>
                </a:lnTo>
                <a:cubicBezTo>
                  <a:pt x="95208" y="409140"/>
                  <a:pt x="107256" y="411900"/>
                  <a:pt x="120000" y="414408"/>
                </a:cubicBezTo>
                <a:lnTo>
                  <a:pt x="120000" y="472980"/>
                </a:lnTo>
                <a:cubicBezTo>
                  <a:pt x="108984" y="470640"/>
                  <a:pt x="98820" y="468180"/>
                  <a:pt x="89568" y="465660"/>
                </a:cubicBezTo>
                <a:cubicBezTo>
                  <a:pt x="88104" y="465240"/>
                  <a:pt x="86592" y="464844"/>
                  <a:pt x="85164" y="464424"/>
                </a:cubicBezTo>
                <a:close/>
                <a:moveTo>
                  <a:pt x="338100" y="563796"/>
                </a:moveTo>
                <a:cubicBezTo>
                  <a:pt x="341400" y="563856"/>
                  <a:pt x="344700" y="563904"/>
                  <a:pt x="348000" y="563940"/>
                </a:cubicBezTo>
                <a:lnTo>
                  <a:pt x="348000" y="623928"/>
                </a:lnTo>
                <a:cubicBezTo>
                  <a:pt x="331416" y="623772"/>
                  <a:pt x="315408" y="623292"/>
                  <a:pt x="300000" y="622536"/>
                </a:cubicBezTo>
                <a:lnTo>
                  <a:pt x="300000" y="562620"/>
                </a:lnTo>
                <a:cubicBezTo>
                  <a:pt x="312024" y="563184"/>
                  <a:pt x="324108" y="563556"/>
                  <a:pt x="336192" y="563772"/>
                </a:cubicBezTo>
                <a:cubicBezTo>
                  <a:pt x="336828" y="563772"/>
                  <a:pt x="337464" y="563784"/>
                  <a:pt x="338100" y="563796"/>
                </a:cubicBezTo>
                <a:close/>
                <a:moveTo>
                  <a:pt x="383808" y="563760"/>
                </a:moveTo>
                <a:cubicBezTo>
                  <a:pt x="395892" y="563532"/>
                  <a:pt x="407976" y="563160"/>
                  <a:pt x="420000" y="562608"/>
                </a:cubicBezTo>
                <a:lnTo>
                  <a:pt x="420000" y="622524"/>
                </a:lnTo>
                <a:cubicBezTo>
                  <a:pt x="404592" y="623280"/>
                  <a:pt x="388584" y="623760"/>
                  <a:pt x="372000" y="623916"/>
                </a:cubicBezTo>
                <a:lnTo>
                  <a:pt x="372000" y="563928"/>
                </a:lnTo>
                <a:cubicBezTo>
                  <a:pt x="375300" y="563892"/>
                  <a:pt x="378600" y="563844"/>
                  <a:pt x="381900" y="563784"/>
                </a:cubicBezTo>
                <a:cubicBezTo>
                  <a:pt x="382536" y="563784"/>
                  <a:pt x="383172" y="563772"/>
                  <a:pt x="383808" y="563760"/>
                </a:cubicBezTo>
                <a:close/>
                <a:moveTo>
                  <a:pt x="480000" y="558336"/>
                </a:moveTo>
                <a:lnTo>
                  <a:pt x="480000" y="617928"/>
                </a:lnTo>
                <a:cubicBezTo>
                  <a:pt x="468468" y="619140"/>
                  <a:pt x="456468" y="620208"/>
                  <a:pt x="444000" y="621084"/>
                </a:cubicBezTo>
                <a:lnTo>
                  <a:pt x="444000" y="561240"/>
                </a:lnTo>
                <a:cubicBezTo>
                  <a:pt x="456168" y="560448"/>
                  <a:pt x="468192" y="559476"/>
                  <a:pt x="480000" y="558336"/>
                </a:cubicBezTo>
                <a:close/>
                <a:moveTo>
                  <a:pt x="504000" y="555744"/>
                </a:moveTo>
                <a:cubicBezTo>
                  <a:pt x="516372" y="554256"/>
                  <a:pt x="528384" y="552564"/>
                  <a:pt x="540000" y="550680"/>
                </a:cubicBezTo>
                <a:lnTo>
                  <a:pt x="540000" y="609600"/>
                </a:lnTo>
                <a:cubicBezTo>
                  <a:pt x="528696" y="611592"/>
                  <a:pt x="516684" y="613428"/>
                  <a:pt x="504000" y="615096"/>
                </a:cubicBezTo>
                <a:lnTo>
                  <a:pt x="504000" y="555744"/>
                </a:lnTo>
                <a:close/>
                <a:moveTo>
                  <a:pt x="564000" y="546396"/>
                </a:moveTo>
                <a:cubicBezTo>
                  <a:pt x="576744" y="543888"/>
                  <a:pt x="588792" y="541128"/>
                  <a:pt x="600000" y="538104"/>
                </a:cubicBezTo>
                <a:lnTo>
                  <a:pt x="600000" y="596076"/>
                </a:lnTo>
                <a:cubicBezTo>
                  <a:pt x="589308" y="599160"/>
                  <a:pt x="577272" y="602148"/>
                  <a:pt x="564000" y="604968"/>
                </a:cubicBezTo>
                <a:lnTo>
                  <a:pt x="564000" y="546396"/>
                </a:lnTo>
                <a:close/>
                <a:moveTo>
                  <a:pt x="156000" y="546396"/>
                </a:moveTo>
                <a:lnTo>
                  <a:pt x="156000" y="604968"/>
                </a:lnTo>
                <a:cubicBezTo>
                  <a:pt x="142728" y="602148"/>
                  <a:pt x="130692" y="599160"/>
                  <a:pt x="120000" y="596076"/>
                </a:cubicBezTo>
                <a:lnTo>
                  <a:pt x="120000" y="538104"/>
                </a:lnTo>
                <a:cubicBezTo>
                  <a:pt x="131208" y="541128"/>
                  <a:pt x="143256" y="543900"/>
                  <a:pt x="156000" y="546396"/>
                </a:cubicBezTo>
                <a:close/>
                <a:moveTo>
                  <a:pt x="180000" y="550692"/>
                </a:moveTo>
                <a:cubicBezTo>
                  <a:pt x="191616" y="552576"/>
                  <a:pt x="203628" y="554268"/>
                  <a:pt x="216000" y="555756"/>
                </a:cubicBezTo>
                <a:lnTo>
                  <a:pt x="216000" y="615108"/>
                </a:lnTo>
                <a:cubicBezTo>
                  <a:pt x="203316" y="613440"/>
                  <a:pt x="191304" y="611604"/>
                  <a:pt x="180000" y="609612"/>
                </a:cubicBezTo>
                <a:lnTo>
                  <a:pt x="180000" y="550692"/>
                </a:lnTo>
                <a:close/>
                <a:moveTo>
                  <a:pt x="240000" y="558336"/>
                </a:moveTo>
                <a:cubicBezTo>
                  <a:pt x="251808" y="559476"/>
                  <a:pt x="263832" y="560448"/>
                  <a:pt x="276000" y="561252"/>
                </a:cubicBezTo>
                <a:lnTo>
                  <a:pt x="276000" y="621096"/>
                </a:lnTo>
                <a:cubicBezTo>
                  <a:pt x="263532" y="620220"/>
                  <a:pt x="251532" y="619152"/>
                  <a:pt x="240000" y="617940"/>
                </a:cubicBezTo>
                <a:lnTo>
                  <a:pt x="240000" y="558336"/>
                </a:lnTo>
                <a:close/>
                <a:moveTo>
                  <a:pt x="210228" y="486576"/>
                </a:moveTo>
                <a:cubicBezTo>
                  <a:pt x="209004" y="486456"/>
                  <a:pt x="207792" y="486324"/>
                  <a:pt x="206580" y="486204"/>
                </a:cubicBezTo>
                <a:cubicBezTo>
                  <a:pt x="205716" y="486120"/>
                  <a:pt x="204864" y="486012"/>
                  <a:pt x="204000" y="485928"/>
                </a:cubicBezTo>
                <a:lnTo>
                  <a:pt x="204000" y="426348"/>
                </a:lnTo>
                <a:cubicBezTo>
                  <a:pt x="215808" y="427488"/>
                  <a:pt x="227832" y="428460"/>
                  <a:pt x="240000" y="429264"/>
                </a:cubicBezTo>
                <a:lnTo>
                  <a:pt x="240000" y="489060"/>
                </a:lnTo>
                <a:cubicBezTo>
                  <a:pt x="229920" y="488340"/>
                  <a:pt x="219960" y="487524"/>
                  <a:pt x="210228" y="486576"/>
                </a:cubicBezTo>
                <a:close/>
                <a:moveTo>
                  <a:pt x="180000" y="423744"/>
                </a:moveTo>
                <a:lnTo>
                  <a:pt x="180000" y="483096"/>
                </a:lnTo>
                <a:cubicBezTo>
                  <a:pt x="167316" y="481428"/>
                  <a:pt x="155304" y="479592"/>
                  <a:pt x="144000" y="477600"/>
                </a:cubicBezTo>
                <a:lnTo>
                  <a:pt x="144000" y="418680"/>
                </a:lnTo>
                <a:cubicBezTo>
                  <a:pt x="155616" y="420564"/>
                  <a:pt x="167628" y="422268"/>
                  <a:pt x="180000" y="423744"/>
                </a:cubicBezTo>
                <a:close/>
                <a:moveTo>
                  <a:pt x="415992" y="488496"/>
                </a:moveTo>
                <a:cubicBezTo>
                  <a:pt x="413352" y="488700"/>
                  <a:pt x="410688" y="488904"/>
                  <a:pt x="408000" y="489096"/>
                </a:cubicBezTo>
                <a:lnTo>
                  <a:pt x="408000" y="429252"/>
                </a:lnTo>
                <a:cubicBezTo>
                  <a:pt x="420168" y="428448"/>
                  <a:pt x="432192" y="427488"/>
                  <a:pt x="444000" y="426336"/>
                </a:cubicBezTo>
                <a:lnTo>
                  <a:pt x="444000" y="485928"/>
                </a:lnTo>
                <a:cubicBezTo>
                  <a:pt x="436584" y="486708"/>
                  <a:pt x="429000" y="487440"/>
                  <a:pt x="421212" y="488076"/>
                </a:cubicBezTo>
                <a:cubicBezTo>
                  <a:pt x="419472" y="488232"/>
                  <a:pt x="417732" y="488364"/>
                  <a:pt x="415992" y="488496"/>
                </a:cubicBezTo>
                <a:close/>
                <a:moveTo>
                  <a:pt x="468000" y="483096"/>
                </a:moveTo>
                <a:lnTo>
                  <a:pt x="468000" y="423744"/>
                </a:lnTo>
                <a:cubicBezTo>
                  <a:pt x="480372" y="422256"/>
                  <a:pt x="492384" y="420564"/>
                  <a:pt x="504000" y="418680"/>
                </a:cubicBezTo>
                <a:lnTo>
                  <a:pt x="504000" y="477600"/>
                </a:lnTo>
                <a:cubicBezTo>
                  <a:pt x="492696" y="479592"/>
                  <a:pt x="480684" y="481440"/>
                  <a:pt x="468000" y="483096"/>
                </a:cubicBezTo>
                <a:close/>
                <a:moveTo>
                  <a:pt x="528000" y="414396"/>
                </a:moveTo>
                <a:cubicBezTo>
                  <a:pt x="540744" y="411888"/>
                  <a:pt x="552792" y="409128"/>
                  <a:pt x="564000" y="406104"/>
                </a:cubicBezTo>
                <a:lnTo>
                  <a:pt x="564000" y="464076"/>
                </a:lnTo>
                <a:cubicBezTo>
                  <a:pt x="553308" y="467160"/>
                  <a:pt x="541272" y="470148"/>
                  <a:pt x="528000" y="472968"/>
                </a:cubicBezTo>
                <a:lnTo>
                  <a:pt x="528000" y="414396"/>
                </a:lnTo>
                <a:close/>
                <a:moveTo>
                  <a:pt x="363900" y="359580"/>
                </a:moveTo>
                <a:cubicBezTo>
                  <a:pt x="354876" y="359352"/>
                  <a:pt x="346056" y="359004"/>
                  <a:pt x="337392" y="358584"/>
                </a:cubicBezTo>
                <a:cubicBezTo>
                  <a:pt x="336924" y="358560"/>
                  <a:pt x="336456" y="358536"/>
                  <a:pt x="336000" y="358524"/>
                </a:cubicBezTo>
                <a:lnTo>
                  <a:pt x="336000" y="298608"/>
                </a:lnTo>
                <a:cubicBezTo>
                  <a:pt x="348024" y="299172"/>
                  <a:pt x="360108" y="299544"/>
                  <a:pt x="372192" y="299760"/>
                </a:cubicBezTo>
                <a:cubicBezTo>
                  <a:pt x="372828" y="299772"/>
                  <a:pt x="373464" y="299784"/>
                  <a:pt x="374088" y="299796"/>
                </a:cubicBezTo>
                <a:cubicBezTo>
                  <a:pt x="377388" y="299856"/>
                  <a:pt x="380688" y="299904"/>
                  <a:pt x="383988" y="299940"/>
                </a:cubicBezTo>
                <a:lnTo>
                  <a:pt x="383988" y="359856"/>
                </a:lnTo>
                <a:cubicBezTo>
                  <a:pt x="378144" y="359796"/>
                  <a:pt x="372252" y="359772"/>
                  <a:pt x="366552" y="359640"/>
                </a:cubicBezTo>
                <a:cubicBezTo>
                  <a:pt x="365676" y="359616"/>
                  <a:pt x="364776" y="359604"/>
                  <a:pt x="363900" y="359580"/>
                </a:cubicBezTo>
                <a:close/>
                <a:moveTo>
                  <a:pt x="84000" y="188088"/>
                </a:moveTo>
                <a:lnTo>
                  <a:pt x="84000" y="130116"/>
                </a:lnTo>
                <a:cubicBezTo>
                  <a:pt x="95208" y="133140"/>
                  <a:pt x="107256" y="135900"/>
                  <a:pt x="120000" y="138408"/>
                </a:cubicBezTo>
                <a:lnTo>
                  <a:pt x="120000" y="196980"/>
                </a:lnTo>
                <a:cubicBezTo>
                  <a:pt x="118524" y="196668"/>
                  <a:pt x="117000" y="196356"/>
                  <a:pt x="115560" y="196044"/>
                </a:cubicBezTo>
                <a:cubicBezTo>
                  <a:pt x="109176" y="194640"/>
                  <a:pt x="102948" y="193176"/>
                  <a:pt x="96996" y="191628"/>
                </a:cubicBezTo>
                <a:cubicBezTo>
                  <a:pt x="92460" y="190464"/>
                  <a:pt x="88152" y="189276"/>
                  <a:pt x="84000" y="188088"/>
                </a:cubicBezTo>
                <a:close/>
                <a:moveTo>
                  <a:pt x="302100" y="155796"/>
                </a:moveTo>
                <a:cubicBezTo>
                  <a:pt x="305400" y="155856"/>
                  <a:pt x="308700" y="155904"/>
                  <a:pt x="312000" y="155940"/>
                </a:cubicBezTo>
                <a:lnTo>
                  <a:pt x="312000" y="215856"/>
                </a:lnTo>
                <a:cubicBezTo>
                  <a:pt x="295848" y="215700"/>
                  <a:pt x="279792" y="215280"/>
                  <a:pt x="264000" y="214488"/>
                </a:cubicBezTo>
                <a:lnTo>
                  <a:pt x="264000" y="154620"/>
                </a:lnTo>
                <a:cubicBezTo>
                  <a:pt x="276024" y="155184"/>
                  <a:pt x="288108" y="155556"/>
                  <a:pt x="300192" y="155772"/>
                </a:cubicBezTo>
                <a:cubicBezTo>
                  <a:pt x="300828" y="155772"/>
                  <a:pt x="301464" y="155784"/>
                  <a:pt x="302100" y="155796"/>
                </a:cubicBezTo>
                <a:close/>
                <a:moveTo>
                  <a:pt x="347808" y="155760"/>
                </a:moveTo>
                <a:cubicBezTo>
                  <a:pt x="359892" y="155532"/>
                  <a:pt x="371976" y="155160"/>
                  <a:pt x="384000" y="154608"/>
                </a:cubicBezTo>
                <a:lnTo>
                  <a:pt x="384000" y="214476"/>
                </a:lnTo>
                <a:cubicBezTo>
                  <a:pt x="381960" y="214572"/>
                  <a:pt x="380004" y="214716"/>
                  <a:pt x="377952" y="214812"/>
                </a:cubicBezTo>
                <a:cubicBezTo>
                  <a:pt x="377784" y="214824"/>
                  <a:pt x="377616" y="214824"/>
                  <a:pt x="377436" y="214836"/>
                </a:cubicBezTo>
                <a:cubicBezTo>
                  <a:pt x="369384" y="215196"/>
                  <a:pt x="361176" y="215460"/>
                  <a:pt x="352860" y="215652"/>
                </a:cubicBezTo>
                <a:cubicBezTo>
                  <a:pt x="351564" y="215688"/>
                  <a:pt x="350268" y="215700"/>
                  <a:pt x="348972" y="215736"/>
                </a:cubicBezTo>
                <a:cubicBezTo>
                  <a:pt x="344700" y="215820"/>
                  <a:pt x="340332" y="215832"/>
                  <a:pt x="336000" y="215880"/>
                </a:cubicBezTo>
                <a:lnTo>
                  <a:pt x="336000" y="155940"/>
                </a:lnTo>
                <a:cubicBezTo>
                  <a:pt x="339300" y="155904"/>
                  <a:pt x="342600" y="155856"/>
                  <a:pt x="345900" y="155796"/>
                </a:cubicBezTo>
                <a:cubicBezTo>
                  <a:pt x="346536" y="155784"/>
                  <a:pt x="347172" y="155772"/>
                  <a:pt x="347808" y="155760"/>
                </a:cubicBezTo>
                <a:close/>
                <a:moveTo>
                  <a:pt x="621252" y="161784"/>
                </a:moveTo>
                <a:lnTo>
                  <a:pt x="620916" y="161712"/>
                </a:lnTo>
                <a:lnTo>
                  <a:pt x="616548" y="165108"/>
                </a:lnTo>
                <a:cubicBezTo>
                  <a:pt x="610212" y="170040"/>
                  <a:pt x="600480" y="175032"/>
                  <a:pt x="588000" y="179856"/>
                </a:cubicBezTo>
                <a:lnTo>
                  <a:pt x="588000" y="122772"/>
                </a:lnTo>
                <a:cubicBezTo>
                  <a:pt x="602268" y="117804"/>
                  <a:pt x="614412" y="112296"/>
                  <a:pt x="624000" y="106260"/>
                </a:cubicBezTo>
                <a:lnTo>
                  <a:pt x="624000" y="155916"/>
                </a:lnTo>
                <a:cubicBezTo>
                  <a:pt x="624000" y="157740"/>
                  <a:pt x="623040" y="159708"/>
                  <a:pt x="621252" y="161784"/>
                </a:cubicBezTo>
                <a:close/>
                <a:moveTo>
                  <a:pt x="468000" y="207024"/>
                </a:moveTo>
                <a:lnTo>
                  <a:pt x="468000" y="147744"/>
                </a:lnTo>
                <a:cubicBezTo>
                  <a:pt x="480372" y="146256"/>
                  <a:pt x="492384" y="144564"/>
                  <a:pt x="504000" y="142680"/>
                </a:cubicBezTo>
                <a:lnTo>
                  <a:pt x="504000" y="201504"/>
                </a:lnTo>
                <a:cubicBezTo>
                  <a:pt x="492624" y="203520"/>
                  <a:pt x="480648" y="205368"/>
                  <a:pt x="468000" y="207024"/>
                </a:cubicBezTo>
                <a:close/>
                <a:moveTo>
                  <a:pt x="528000" y="196884"/>
                </a:moveTo>
                <a:lnTo>
                  <a:pt x="528000" y="138408"/>
                </a:lnTo>
                <a:cubicBezTo>
                  <a:pt x="540744" y="135900"/>
                  <a:pt x="552792" y="133140"/>
                  <a:pt x="564000" y="130116"/>
                </a:cubicBezTo>
                <a:lnTo>
                  <a:pt x="564000" y="187956"/>
                </a:lnTo>
                <a:cubicBezTo>
                  <a:pt x="553248" y="191088"/>
                  <a:pt x="541140" y="194076"/>
                  <a:pt x="528000" y="196884"/>
                </a:cubicBezTo>
                <a:close/>
                <a:moveTo>
                  <a:pt x="444000" y="150336"/>
                </a:moveTo>
                <a:lnTo>
                  <a:pt x="444000" y="209856"/>
                </a:lnTo>
                <a:cubicBezTo>
                  <a:pt x="432408" y="211080"/>
                  <a:pt x="420408" y="212148"/>
                  <a:pt x="408000" y="213036"/>
                </a:cubicBezTo>
                <a:lnTo>
                  <a:pt x="408000" y="153252"/>
                </a:lnTo>
                <a:cubicBezTo>
                  <a:pt x="420168" y="152448"/>
                  <a:pt x="432192" y="151476"/>
                  <a:pt x="444000" y="150336"/>
                </a:cubicBezTo>
                <a:close/>
                <a:moveTo>
                  <a:pt x="204000" y="209880"/>
                </a:moveTo>
                <a:lnTo>
                  <a:pt x="204000" y="150336"/>
                </a:lnTo>
                <a:cubicBezTo>
                  <a:pt x="215808" y="151476"/>
                  <a:pt x="227832" y="152448"/>
                  <a:pt x="240000" y="153252"/>
                </a:cubicBezTo>
                <a:lnTo>
                  <a:pt x="240000" y="212988"/>
                </a:lnTo>
                <a:cubicBezTo>
                  <a:pt x="227784" y="212112"/>
                  <a:pt x="215736" y="211116"/>
                  <a:pt x="204000" y="209880"/>
                </a:cubicBezTo>
                <a:close/>
                <a:moveTo>
                  <a:pt x="180000" y="147744"/>
                </a:moveTo>
                <a:lnTo>
                  <a:pt x="180000" y="207036"/>
                </a:lnTo>
                <a:cubicBezTo>
                  <a:pt x="177624" y="206724"/>
                  <a:pt x="175152" y="206472"/>
                  <a:pt x="172800" y="206148"/>
                </a:cubicBezTo>
                <a:cubicBezTo>
                  <a:pt x="171264" y="205932"/>
                  <a:pt x="169800" y="205704"/>
                  <a:pt x="168288" y="205488"/>
                </a:cubicBezTo>
                <a:cubicBezTo>
                  <a:pt x="161352" y="204492"/>
                  <a:pt x="154572" y="203424"/>
                  <a:pt x="147924" y="202308"/>
                </a:cubicBezTo>
                <a:cubicBezTo>
                  <a:pt x="146592" y="202080"/>
                  <a:pt x="145308" y="201840"/>
                  <a:pt x="144000" y="201612"/>
                </a:cubicBezTo>
                <a:lnTo>
                  <a:pt x="144000" y="142692"/>
                </a:lnTo>
                <a:cubicBezTo>
                  <a:pt x="155616" y="144564"/>
                  <a:pt x="167628" y="146268"/>
                  <a:pt x="180000" y="147744"/>
                </a:cubicBezTo>
                <a:close/>
                <a:moveTo>
                  <a:pt x="309024" y="356868"/>
                </a:moveTo>
                <a:cubicBezTo>
                  <a:pt x="307404" y="356748"/>
                  <a:pt x="305772" y="356628"/>
                  <a:pt x="304164" y="356508"/>
                </a:cubicBezTo>
                <a:cubicBezTo>
                  <a:pt x="296484" y="355908"/>
                  <a:pt x="288984" y="355248"/>
                  <a:pt x="281664" y="354516"/>
                </a:cubicBezTo>
                <a:cubicBezTo>
                  <a:pt x="280092" y="354360"/>
                  <a:pt x="278520" y="354192"/>
                  <a:pt x="276960" y="354036"/>
                </a:cubicBezTo>
                <a:cubicBezTo>
                  <a:pt x="276636" y="354000"/>
                  <a:pt x="276324" y="353952"/>
                  <a:pt x="276000" y="353928"/>
                </a:cubicBezTo>
                <a:lnTo>
                  <a:pt x="276000" y="294336"/>
                </a:lnTo>
                <a:cubicBezTo>
                  <a:pt x="287808" y="295476"/>
                  <a:pt x="299832" y="296448"/>
                  <a:pt x="312000" y="297252"/>
                </a:cubicBezTo>
                <a:lnTo>
                  <a:pt x="312000" y="357060"/>
                </a:lnTo>
                <a:cubicBezTo>
                  <a:pt x="311028" y="356988"/>
                  <a:pt x="309996" y="356940"/>
                  <a:pt x="309024" y="356868"/>
                </a:cubicBezTo>
                <a:close/>
                <a:moveTo>
                  <a:pt x="229740" y="347904"/>
                </a:moveTo>
                <a:cubicBezTo>
                  <a:pt x="224988" y="347148"/>
                  <a:pt x="220524" y="346332"/>
                  <a:pt x="216000" y="345540"/>
                </a:cubicBezTo>
                <a:lnTo>
                  <a:pt x="216000" y="286692"/>
                </a:lnTo>
                <a:cubicBezTo>
                  <a:pt x="227616" y="288576"/>
                  <a:pt x="239628" y="290268"/>
                  <a:pt x="252000" y="291756"/>
                </a:cubicBezTo>
                <a:lnTo>
                  <a:pt x="252000" y="351108"/>
                </a:lnTo>
                <a:cubicBezTo>
                  <a:pt x="244656" y="350136"/>
                  <a:pt x="237468" y="349128"/>
                  <a:pt x="230568" y="348048"/>
                </a:cubicBezTo>
                <a:cubicBezTo>
                  <a:pt x="230292" y="347988"/>
                  <a:pt x="230016" y="347940"/>
                  <a:pt x="229740" y="347904"/>
                </a:cubicBezTo>
                <a:close/>
                <a:moveTo>
                  <a:pt x="192000" y="282396"/>
                </a:moveTo>
                <a:lnTo>
                  <a:pt x="192000" y="340872"/>
                </a:lnTo>
                <a:cubicBezTo>
                  <a:pt x="178740" y="338028"/>
                  <a:pt x="166716" y="335004"/>
                  <a:pt x="156000" y="331860"/>
                </a:cubicBezTo>
                <a:lnTo>
                  <a:pt x="156000" y="274104"/>
                </a:lnTo>
                <a:cubicBezTo>
                  <a:pt x="167208" y="277128"/>
                  <a:pt x="179256" y="279900"/>
                  <a:pt x="192000" y="282396"/>
                </a:cubicBezTo>
                <a:close/>
                <a:moveTo>
                  <a:pt x="132000" y="266772"/>
                </a:moveTo>
                <a:lnTo>
                  <a:pt x="132000" y="323784"/>
                </a:lnTo>
                <a:cubicBezTo>
                  <a:pt x="113136" y="316500"/>
                  <a:pt x="100968" y="309060"/>
                  <a:pt x="97008" y="302436"/>
                </a:cubicBezTo>
                <a:lnTo>
                  <a:pt x="96204" y="301092"/>
                </a:lnTo>
                <a:cubicBezTo>
                  <a:pt x="96132" y="300720"/>
                  <a:pt x="96012" y="300324"/>
                  <a:pt x="96000" y="299952"/>
                </a:cubicBezTo>
                <a:lnTo>
                  <a:pt x="96000" y="250260"/>
                </a:lnTo>
                <a:cubicBezTo>
                  <a:pt x="105588" y="256296"/>
                  <a:pt x="117732" y="261804"/>
                  <a:pt x="132000" y="266772"/>
                </a:cubicBezTo>
                <a:close/>
                <a:moveTo>
                  <a:pt x="419808" y="299760"/>
                </a:moveTo>
                <a:cubicBezTo>
                  <a:pt x="431892" y="299532"/>
                  <a:pt x="443976" y="299160"/>
                  <a:pt x="456000" y="298608"/>
                </a:cubicBezTo>
                <a:lnTo>
                  <a:pt x="456000" y="358464"/>
                </a:lnTo>
                <a:cubicBezTo>
                  <a:pt x="440232" y="359244"/>
                  <a:pt x="424200" y="359676"/>
                  <a:pt x="408000" y="359844"/>
                </a:cubicBezTo>
                <a:lnTo>
                  <a:pt x="408000" y="299940"/>
                </a:lnTo>
                <a:cubicBezTo>
                  <a:pt x="411300" y="299904"/>
                  <a:pt x="414600" y="299856"/>
                  <a:pt x="417900" y="299796"/>
                </a:cubicBezTo>
                <a:cubicBezTo>
                  <a:pt x="418536" y="299784"/>
                  <a:pt x="419172" y="299772"/>
                  <a:pt x="419808" y="299760"/>
                </a:cubicBezTo>
                <a:close/>
                <a:moveTo>
                  <a:pt x="574884" y="345804"/>
                </a:moveTo>
                <a:cubicBezTo>
                  <a:pt x="569616" y="346716"/>
                  <a:pt x="564300" y="347616"/>
                  <a:pt x="558840" y="348444"/>
                </a:cubicBezTo>
                <a:cubicBezTo>
                  <a:pt x="555708" y="348924"/>
                  <a:pt x="552504" y="349380"/>
                  <a:pt x="549288" y="349836"/>
                </a:cubicBezTo>
                <a:cubicBezTo>
                  <a:pt x="546252" y="350268"/>
                  <a:pt x="543096" y="350640"/>
                  <a:pt x="540012" y="351036"/>
                </a:cubicBezTo>
                <a:lnTo>
                  <a:pt x="540012" y="291744"/>
                </a:lnTo>
                <a:cubicBezTo>
                  <a:pt x="552384" y="290256"/>
                  <a:pt x="564396" y="288564"/>
                  <a:pt x="576012" y="286680"/>
                </a:cubicBezTo>
                <a:lnTo>
                  <a:pt x="576012" y="345600"/>
                </a:lnTo>
                <a:cubicBezTo>
                  <a:pt x="575628" y="345672"/>
                  <a:pt x="575256" y="345744"/>
                  <a:pt x="574884" y="345804"/>
                </a:cubicBezTo>
                <a:close/>
                <a:moveTo>
                  <a:pt x="493632" y="356052"/>
                </a:moveTo>
                <a:cubicBezTo>
                  <a:pt x="489156" y="356424"/>
                  <a:pt x="484536" y="356664"/>
                  <a:pt x="480000" y="356988"/>
                </a:cubicBezTo>
                <a:lnTo>
                  <a:pt x="480000" y="297252"/>
                </a:lnTo>
                <a:cubicBezTo>
                  <a:pt x="492168" y="296448"/>
                  <a:pt x="504192" y="295488"/>
                  <a:pt x="516000" y="294336"/>
                </a:cubicBezTo>
                <a:lnTo>
                  <a:pt x="516000" y="353868"/>
                </a:lnTo>
                <a:cubicBezTo>
                  <a:pt x="509028" y="354600"/>
                  <a:pt x="502068" y="355332"/>
                  <a:pt x="494904" y="355932"/>
                </a:cubicBezTo>
                <a:cubicBezTo>
                  <a:pt x="494472" y="355968"/>
                  <a:pt x="494064" y="356016"/>
                  <a:pt x="493632" y="356052"/>
                </a:cubicBezTo>
                <a:close/>
                <a:moveTo>
                  <a:pt x="630768" y="333552"/>
                </a:moveTo>
                <a:cubicBezTo>
                  <a:pt x="624792" y="335220"/>
                  <a:pt x="618468" y="336780"/>
                  <a:pt x="612012" y="338304"/>
                </a:cubicBezTo>
                <a:cubicBezTo>
                  <a:pt x="609024" y="339000"/>
                  <a:pt x="605976" y="339696"/>
                  <a:pt x="602856" y="340368"/>
                </a:cubicBezTo>
                <a:cubicBezTo>
                  <a:pt x="601932" y="340572"/>
                  <a:pt x="600948" y="340752"/>
                  <a:pt x="600012" y="340956"/>
                </a:cubicBezTo>
                <a:lnTo>
                  <a:pt x="600012" y="282408"/>
                </a:lnTo>
                <a:cubicBezTo>
                  <a:pt x="612756" y="279900"/>
                  <a:pt x="624804" y="277140"/>
                  <a:pt x="636012" y="274116"/>
                </a:cubicBezTo>
                <a:lnTo>
                  <a:pt x="636012" y="332088"/>
                </a:lnTo>
                <a:cubicBezTo>
                  <a:pt x="634284" y="332568"/>
                  <a:pt x="632544" y="333060"/>
                  <a:pt x="630768" y="333552"/>
                </a:cubicBezTo>
                <a:close/>
                <a:moveTo>
                  <a:pt x="695868" y="216780"/>
                </a:moveTo>
                <a:cubicBezTo>
                  <a:pt x="694764" y="224928"/>
                  <a:pt x="676296" y="235764"/>
                  <a:pt x="643332" y="245952"/>
                </a:cubicBezTo>
                <a:lnTo>
                  <a:pt x="643332" y="245952"/>
                </a:lnTo>
                <a:cubicBezTo>
                  <a:pt x="600876" y="259068"/>
                  <a:pt x="534444" y="271080"/>
                  <a:pt x="450252" y="274800"/>
                </a:cubicBezTo>
                <a:cubicBezTo>
                  <a:pt x="445944" y="274980"/>
                  <a:pt x="441648" y="275160"/>
                  <a:pt x="437256" y="275304"/>
                </a:cubicBezTo>
                <a:cubicBezTo>
                  <a:pt x="433668" y="275424"/>
                  <a:pt x="430068" y="275532"/>
                  <a:pt x="426408" y="275628"/>
                </a:cubicBezTo>
                <a:cubicBezTo>
                  <a:pt x="416472" y="275844"/>
                  <a:pt x="406392" y="276000"/>
                  <a:pt x="396000" y="276000"/>
                </a:cubicBezTo>
                <a:cubicBezTo>
                  <a:pt x="385608" y="276000"/>
                  <a:pt x="375528" y="275844"/>
                  <a:pt x="365592" y="275616"/>
                </a:cubicBezTo>
                <a:cubicBezTo>
                  <a:pt x="361944" y="275532"/>
                  <a:pt x="358344" y="275412"/>
                  <a:pt x="354744" y="275292"/>
                </a:cubicBezTo>
                <a:cubicBezTo>
                  <a:pt x="350340" y="275160"/>
                  <a:pt x="346044" y="274968"/>
                  <a:pt x="341748" y="274788"/>
                </a:cubicBezTo>
                <a:cubicBezTo>
                  <a:pt x="257556" y="271068"/>
                  <a:pt x="191112" y="259056"/>
                  <a:pt x="148668" y="245940"/>
                </a:cubicBezTo>
                <a:lnTo>
                  <a:pt x="148668" y="245940"/>
                </a:lnTo>
                <a:cubicBezTo>
                  <a:pt x="115968" y="235836"/>
                  <a:pt x="97536" y="225084"/>
                  <a:pt x="96168" y="216972"/>
                </a:cubicBezTo>
                <a:cubicBezTo>
                  <a:pt x="96228" y="216744"/>
                  <a:pt x="96228" y="216552"/>
                  <a:pt x="96372" y="216264"/>
                </a:cubicBezTo>
                <a:cubicBezTo>
                  <a:pt x="97188" y="216468"/>
                  <a:pt x="98100" y="216636"/>
                  <a:pt x="98928" y="216840"/>
                </a:cubicBezTo>
                <a:cubicBezTo>
                  <a:pt x="103620" y="217956"/>
                  <a:pt x="108432" y="219036"/>
                  <a:pt x="113328" y="220068"/>
                </a:cubicBezTo>
                <a:cubicBezTo>
                  <a:pt x="137172" y="225204"/>
                  <a:pt x="163596" y="229416"/>
                  <a:pt x="191748" y="232632"/>
                </a:cubicBezTo>
                <a:cubicBezTo>
                  <a:pt x="191844" y="232632"/>
                  <a:pt x="191916" y="232680"/>
                  <a:pt x="192000" y="232680"/>
                </a:cubicBezTo>
                <a:cubicBezTo>
                  <a:pt x="192024" y="232680"/>
                  <a:pt x="192048" y="232668"/>
                  <a:pt x="192060" y="232668"/>
                </a:cubicBezTo>
                <a:cubicBezTo>
                  <a:pt x="211236" y="234852"/>
                  <a:pt x="231132" y="236568"/>
                  <a:pt x="251556" y="237780"/>
                </a:cubicBezTo>
                <a:cubicBezTo>
                  <a:pt x="251712" y="237780"/>
                  <a:pt x="251844" y="237864"/>
                  <a:pt x="252000" y="237864"/>
                </a:cubicBezTo>
                <a:cubicBezTo>
                  <a:pt x="252084" y="237864"/>
                  <a:pt x="252144" y="237816"/>
                  <a:pt x="252228" y="237816"/>
                </a:cubicBezTo>
                <a:cubicBezTo>
                  <a:pt x="266928" y="238680"/>
                  <a:pt x="281820" y="239316"/>
                  <a:pt x="296892" y="239652"/>
                </a:cubicBezTo>
                <a:cubicBezTo>
                  <a:pt x="306120" y="239880"/>
                  <a:pt x="315180" y="240000"/>
                  <a:pt x="324000" y="240000"/>
                </a:cubicBezTo>
                <a:cubicBezTo>
                  <a:pt x="330300" y="240000"/>
                  <a:pt x="336756" y="239928"/>
                  <a:pt x="343272" y="239808"/>
                </a:cubicBezTo>
                <a:cubicBezTo>
                  <a:pt x="430464" y="238464"/>
                  <a:pt x="511272" y="228096"/>
                  <a:pt x="567504" y="212028"/>
                </a:cubicBezTo>
                <a:cubicBezTo>
                  <a:pt x="570096" y="211296"/>
                  <a:pt x="572628" y="210540"/>
                  <a:pt x="575124" y="209784"/>
                </a:cubicBezTo>
                <a:cubicBezTo>
                  <a:pt x="576648" y="209316"/>
                  <a:pt x="578208" y="208860"/>
                  <a:pt x="579684" y="208392"/>
                </a:cubicBezTo>
                <a:cubicBezTo>
                  <a:pt x="584028" y="207000"/>
                  <a:pt x="588192" y="205572"/>
                  <a:pt x="592212" y="204084"/>
                </a:cubicBezTo>
                <a:cubicBezTo>
                  <a:pt x="592908" y="203820"/>
                  <a:pt x="593568" y="203556"/>
                  <a:pt x="594264" y="203292"/>
                </a:cubicBezTo>
                <a:cubicBezTo>
                  <a:pt x="597660" y="202008"/>
                  <a:pt x="600924" y="200676"/>
                  <a:pt x="604044" y="199320"/>
                </a:cubicBezTo>
                <a:cubicBezTo>
                  <a:pt x="604944" y="198924"/>
                  <a:pt x="605868" y="198540"/>
                  <a:pt x="606744" y="198144"/>
                </a:cubicBezTo>
                <a:cubicBezTo>
                  <a:pt x="610068" y="196644"/>
                  <a:pt x="613284" y="195108"/>
                  <a:pt x="616260" y="193512"/>
                </a:cubicBezTo>
                <a:cubicBezTo>
                  <a:pt x="617604" y="192804"/>
                  <a:pt x="618768" y="192072"/>
                  <a:pt x="620028" y="191352"/>
                </a:cubicBezTo>
                <a:cubicBezTo>
                  <a:pt x="621468" y="190524"/>
                  <a:pt x="622908" y="189684"/>
                  <a:pt x="624240" y="188832"/>
                </a:cubicBezTo>
                <a:cubicBezTo>
                  <a:pt x="624996" y="188352"/>
                  <a:pt x="625896" y="187896"/>
                  <a:pt x="626616" y="187416"/>
                </a:cubicBezTo>
                <a:cubicBezTo>
                  <a:pt x="680340" y="199068"/>
                  <a:pt x="694500" y="211812"/>
                  <a:pt x="695868" y="216780"/>
                </a:cubicBezTo>
                <a:close/>
                <a:moveTo>
                  <a:pt x="324000" y="24000"/>
                </a:moveTo>
                <a:cubicBezTo>
                  <a:pt x="521868" y="24000"/>
                  <a:pt x="621948" y="55152"/>
                  <a:pt x="623820" y="73032"/>
                </a:cubicBezTo>
                <a:cubicBezTo>
                  <a:pt x="622368" y="81144"/>
                  <a:pt x="603948" y="91860"/>
                  <a:pt x="571332" y="101940"/>
                </a:cubicBezTo>
                <a:lnTo>
                  <a:pt x="571332" y="101940"/>
                </a:lnTo>
                <a:cubicBezTo>
                  <a:pt x="528876" y="115056"/>
                  <a:pt x="462444" y="127068"/>
                  <a:pt x="378252" y="130788"/>
                </a:cubicBezTo>
                <a:cubicBezTo>
                  <a:pt x="373944" y="130968"/>
                  <a:pt x="369648" y="131148"/>
                  <a:pt x="365256" y="131292"/>
                </a:cubicBezTo>
                <a:cubicBezTo>
                  <a:pt x="361668" y="131412"/>
                  <a:pt x="358068" y="131520"/>
                  <a:pt x="354408" y="131616"/>
                </a:cubicBezTo>
                <a:cubicBezTo>
                  <a:pt x="344472" y="131844"/>
                  <a:pt x="334392" y="132000"/>
                  <a:pt x="324000" y="132000"/>
                </a:cubicBezTo>
                <a:cubicBezTo>
                  <a:pt x="313608" y="132000"/>
                  <a:pt x="303528" y="131844"/>
                  <a:pt x="293592" y="131616"/>
                </a:cubicBezTo>
                <a:cubicBezTo>
                  <a:pt x="289944" y="131532"/>
                  <a:pt x="286344" y="131412"/>
                  <a:pt x="282744" y="131292"/>
                </a:cubicBezTo>
                <a:cubicBezTo>
                  <a:pt x="278340" y="131160"/>
                  <a:pt x="274044" y="130968"/>
                  <a:pt x="269748" y="130788"/>
                </a:cubicBezTo>
                <a:cubicBezTo>
                  <a:pt x="185556" y="127068"/>
                  <a:pt x="119112" y="115056"/>
                  <a:pt x="76668" y="101940"/>
                </a:cubicBezTo>
                <a:lnTo>
                  <a:pt x="76668" y="101940"/>
                </a:lnTo>
                <a:cubicBezTo>
                  <a:pt x="44040" y="91860"/>
                  <a:pt x="25632" y="81144"/>
                  <a:pt x="24180" y="73032"/>
                </a:cubicBezTo>
                <a:cubicBezTo>
                  <a:pt x="26052" y="55152"/>
                  <a:pt x="126132" y="24000"/>
                  <a:pt x="324000" y="24000"/>
                </a:cubicBezTo>
                <a:close/>
                <a:moveTo>
                  <a:pt x="24000" y="155952"/>
                </a:moveTo>
                <a:lnTo>
                  <a:pt x="24000" y="106260"/>
                </a:lnTo>
                <a:cubicBezTo>
                  <a:pt x="33588" y="112296"/>
                  <a:pt x="45732" y="117804"/>
                  <a:pt x="60000" y="122772"/>
                </a:cubicBezTo>
                <a:lnTo>
                  <a:pt x="60000" y="180228"/>
                </a:lnTo>
                <a:cubicBezTo>
                  <a:pt x="36660" y="171480"/>
                  <a:pt x="24024" y="162708"/>
                  <a:pt x="24000" y="155952"/>
                </a:cubicBezTo>
                <a:close/>
                <a:moveTo>
                  <a:pt x="82128" y="322020"/>
                </a:moveTo>
                <a:cubicBezTo>
                  <a:pt x="82308" y="322212"/>
                  <a:pt x="82584" y="322380"/>
                  <a:pt x="82764" y="322572"/>
                </a:cubicBezTo>
                <a:cubicBezTo>
                  <a:pt x="99192" y="339156"/>
                  <a:pt x="133212" y="352188"/>
                  <a:pt x="175560" y="361908"/>
                </a:cubicBezTo>
                <a:cubicBezTo>
                  <a:pt x="176532" y="362136"/>
                  <a:pt x="177564" y="362352"/>
                  <a:pt x="178548" y="362580"/>
                </a:cubicBezTo>
                <a:cubicBezTo>
                  <a:pt x="181656" y="363276"/>
                  <a:pt x="184812" y="363960"/>
                  <a:pt x="188004" y="364620"/>
                </a:cubicBezTo>
                <a:cubicBezTo>
                  <a:pt x="226896" y="372900"/>
                  <a:pt x="273324" y="378888"/>
                  <a:pt x="323904" y="381852"/>
                </a:cubicBezTo>
                <a:cubicBezTo>
                  <a:pt x="323940" y="381852"/>
                  <a:pt x="323964" y="381864"/>
                  <a:pt x="323988" y="381864"/>
                </a:cubicBezTo>
                <a:cubicBezTo>
                  <a:pt x="324012" y="381864"/>
                  <a:pt x="324024" y="381852"/>
                  <a:pt x="324036" y="381852"/>
                </a:cubicBezTo>
                <a:cubicBezTo>
                  <a:pt x="340284" y="382800"/>
                  <a:pt x="356904" y="383460"/>
                  <a:pt x="373872" y="383748"/>
                </a:cubicBezTo>
                <a:cubicBezTo>
                  <a:pt x="381384" y="383904"/>
                  <a:pt x="388776" y="384000"/>
                  <a:pt x="396000" y="384000"/>
                </a:cubicBezTo>
                <a:cubicBezTo>
                  <a:pt x="404280" y="384000"/>
                  <a:pt x="412776" y="383904"/>
                  <a:pt x="421416" y="383700"/>
                </a:cubicBezTo>
                <a:cubicBezTo>
                  <a:pt x="437112" y="383376"/>
                  <a:pt x="452580" y="382728"/>
                  <a:pt x="467832" y="381840"/>
                </a:cubicBezTo>
                <a:cubicBezTo>
                  <a:pt x="467892" y="381840"/>
                  <a:pt x="467940" y="381876"/>
                  <a:pt x="468000" y="381876"/>
                </a:cubicBezTo>
                <a:cubicBezTo>
                  <a:pt x="468108" y="381876"/>
                  <a:pt x="468192" y="381816"/>
                  <a:pt x="468300" y="381816"/>
                </a:cubicBezTo>
                <a:cubicBezTo>
                  <a:pt x="519012" y="378828"/>
                  <a:pt x="566592" y="372780"/>
                  <a:pt x="606828" y="364080"/>
                </a:cubicBezTo>
                <a:cubicBezTo>
                  <a:pt x="598116" y="368640"/>
                  <a:pt x="586188" y="373356"/>
                  <a:pt x="571332" y="377952"/>
                </a:cubicBezTo>
                <a:lnTo>
                  <a:pt x="571332" y="377952"/>
                </a:lnTo>
                <a:cubicBezTo>
                  <a:pt x="526512" y="391800"/>
                  <a:pt x="454932" y="404412"/>
                  <a:pt x="363960" y="407340"/>
                </a:cubicBezTo>
                <a:cubicBezTo>
                  <a:pt x="361260" y="407424"/>
                  <a:pt x="358596" y="407520"/>
                  <a:pt x="355860" y="407592"/>
                </a:cubicBezTo>
                <a:cubicBezTo>
                  <a:pt x="352920" y="407664"/>
                  <a:pt x="349932" y="407712"/>
                  <a:pt x="346944" y="407772"/>
                </a:cubicBezTo>
                <a:cubicBezTo>
                  <a:pt x="339396" y="407892"/>
                  <a:pt x="331800" y="408000"/>
                  <a:pt x="324000" y="408000"/>
                </a:cubicBezTo>
                <a:cubicBezTo>
                  <a:pt x="313608" y="408000"/>
                  <a:pt x="303528" y="407844"/>
                  <a:pt x="293592" y="407616"/>
                </a:cubicBezTo>
                <a:cubicBezTo>
                  <a:pt x="289944" y="407532"/>
                  <a:pt x="286344" y="407412"/>
                  <a:pt x="282744" y="407292"/>
                </a:cubicBezTo>
                <a:cubicBezTo>
                  <a:pt x="278340" y="407160"/>
                  <a:pt x="274044" y="406968"/>
                  <a:pt x="269748" y="406788"/>
                </a:cubicBezTo>
                <a:cubicBezTo>
                  <a:pt x="185556" y="403068"/>
                  <a:pt x="119112" y="391056"/>
                  <a:pt x="76668" y="377940"/>
                </a:cubicBezTo>
                <a:lnTo>
                  <a:pt x="76668" y="377940"/>
                </a:lnTo>
                <a:cubicBezTo>
                  <a:pt x="43668" y="367740"/>
                  <a:pt x="25200" y="356892"/>
                  <a:pt x="24132" y="348744"/>
                </a:cubicBezTo>
                <a:cubicBezTo>
                  <a:pt x="25464" y="344232"/>
                  <a:pt x="37596" y="332940"/>
                  <a:pt x="82128" y="322020"/>
                </a:cubicBezTo>
                <a:close/>
                <a:moveTo>
                  <a:pt x="24000" y="431952"/>
                </a:moveTo>
                <a:lnTo>
                  <a:pt x="24000" y="382260"/>
                </a:lnTo>
                <a:cubicBezTo>
                  <a:pt x="33588" y="388296"/>
                  <a:pt x="45732" y="393804"/>
                  <a:pt x="60000" y="398772"/>
                </a:cubicBezTo>
                <a:lnTo>
                  <a:pt x="60000" y="456000"/>
                </a:lnTo>
                <a:lnTo>
                  <a:pt x="53148" y="453336"/>
                </a:lnTo>
                <a:lnTo>
                  <a:pt x="53004" y="453480"/>
                </a:lnTo>
                <a:cubicBezTo>
                  <a:pt x="34164" y="445668"/>
                  <a:pt x="24024" y="438000"/>
                  <a:pt x="24000" y="431952"/>
                </a:cubicBezTo>
                <a:close/>
                <a:moveTo>
                  <a:pt x="60000" y="563952"/>
                </a:moveTo>
                <a:lnTo>
                  <a:pt x="60000" y="514260"/>
                </a:lnTo>
                <a:cubicBezTo>
                  <a:pt x="69588" y="520296"/>
                  <a:pt x="81732" y="525804"/>
                  <a:pt x="96000" y="530772"/>
                </a:cubicBezTo>
                <a:lnTo>
                  <a:pt x="96000" y="588228"/>
                </a:lnTo>
                <a:cubicBezTo>
                  <a:pt x="72660" y="579480"/>
                  <a:pt x="60024" y="570708"/>
                  <a:pt x="60000" y="563952"/>
                </a:cubicBezTo>
                <a:close/>
                <a:moveTo>
                  <a:pt x="624000" y="588228"/>
                </a:moveTo>
                <a:lnTo>
                  <a:pt x="624000" y="530784"/>
                </a:lnTo>
                <a:cubicBezTo>
                  <a:pt x="638268" y="525816"/>
                  <a:pt x="650412" y="520308"/>
                  <a:pt x="660000" y="514272"/>
                </a:cubicBezTo>
                <a:lnTo>
                  <a:pt x="660000" y="563928"/>
                </a:lnTo>
                <a:cubicBezTo>
                  <a:pt x="659988" y="570684"/>
                  <a:pt x="647340" y="579468"/>
                  <a:pt x="624000" y="588228"/>
                </a:cubicBezTo>
                <a:close/>
                <a:moveTo>
                  <a:pt x="659844" y="480924"/>
                </a:moveTo>
                <a:cubicBezTo>
                  <a:pt x="658536" y="489048"/>
                  <a:pt x="640104" y="499824"/>
                  <a:pt x="607332" y="509952"/>
                </a:cubicBezTo>
                <a:lnTo>
                  <a:pt x="607332" y="509952"/>
                </a:lnTo>
                <a:cubicBezTo>
                  <a:pt x="564876" y="523068"/>
                  <a:pt x="498444" y="535080"/>
                  <a:pt x="414252" y="538800"/>
                </a:cubicBezTo>
                <a:cubicBezTo>
                  <a:pt x="409944" y="538980"/>
                  <a:pt x="405648" y="539160"/>
                  <a:pt x="401256" y="539304"/>
                </a:cubicBezTo>
                <a:cubicBezTo>
                  <a:pt x="397668" y="539424"/>
                  <a:pt x="394068" y="539532"/>
                  <a:pt x="390408" y="539628"/>
                </a:cubicBezTo>
                <a:cubicBezTo>
                  <a:pt x="380472" y="539844"/>
                  <a:pt x="370392" y="540000"/>
                  <a:pt x="360000" y="540000"/>
                </a:cubicBezTo>
                <a:cubicBezTo>
                  <a:pt x="349608" y="540000"/>
                  <a:pt x="339516" y="539844"/>
                  <a:pt x="329568" y="539616"/>
                </a:cubicBezTo>
                <a:cubicBezTo>
                  <a:pt x="325956" y="539532"/>
                  <a:pt x="322392" y="539412"/>
                  <a:pt x="318828" y="539292"/>
                </a:cubicBezTo>
                <a:cubicBezTo>
                  <a:pt x="314400" y="539148"/>
                  <a:pt x="310080" y="538968"/>
                  <a:pt x="305748" y="538788"/>
                </a:cubicBezTo>
                <a:cubicBezTo>
                  <a:pt x="221556" y="535068"/>
                  <a:pt x="155124" y="523056"/>
                  <a:pt x="112668" y="509940"/>
                </a:cubicBezTo>
                <a:lnTo>
                  <a:pt x="112668" y="509940"/>
                </a:lnTo>
                <a:cubicBezTo>
                  <a:pt x="80928" y="500136"/>
                  <a:pt x="62592" y="489720"/>
                  <a:pt x="60288" y="481680"/>
                </a:cubicBezTo>
                <a:cubicBezTo>
                  <a:pt x="63864" y="482928"/>
                  <a:pt x="67572" y="484140"/>
                  <a:pt x="71376" y="485328"/>
                </a:cubicBezTo>
                <a:cubicBezTo>
                  <a:pt x="71760" y="485448"/>
                  <a:pt x="72144" y="485568"/>
                  <a:pt x="72528" y="485676"/>
                </a:cubicBezTo>
                <a:cubicBezTo>
                  <a:pt x="75768" y="486672"/>
                  <a:pt x="79080" y="487632"/>
                  <a:pt x="82476" y="488568"/>
                </a:cubicBezTo>
                <a:cubicBezTo>
                  <a:pt x="83760" y="488928"/>
                  <a:pt x="85056" y="489288"/>
                  <a:pt x="86364" y="489636"/>
                </a:cubicBezTo>
                <a:cubicBezTo>
                  <a:pt x="88284" y="490152"/>
                  <a:pt x="90252" y="490644"/>
                  <a:pt x="92220" y="491148"/>
                </a:cubicBezTo>
                <a:cubicBezTo>
                  <a:pt x="135924" y="502344"/>
                  <a:pt x="191712" y="510276"/>
                  <a:pt x="251940" y="513840"/>
                </a:cubicBezTo>
                <a:cubicBezTo>
                  <a:pt x="251964" y="513840"/>
                  <a:pt x="251976" y="513852"/>
                  <a:pt x="252000" y="513852"/>
                </a:cubicBezTo>
                <a:cubicBezTo>
                  <a:pt x="252012" y="513852"/>
                  <a:pt x="252024" y="513840"/>
                  <a:pt x="252036" y="513840"/>
                </a:cubicBezTo>
                <a:cubicBezTo>
                  <a:pt x="270636" y="514944"/>
                  <a:pt x="289632" y="515628"/>
                  <a:pt x="308832" y="515856"/>
                </a:cubicBezTo>
                <a:cubicBezTo>
                  <a:pt x="313944" y="515952"/>
                  <a:pt x="319020" y="516000"/>
                  <a:pt x="324000" y="516000"/>
                </a:cubicBezTo>
                <a:cubicBezTo>
                  <a:pt x="330612" y="516000"/>
                  <a:pt x="337380" y="515916"/>
                  <a:pt x="344232" y="515796"/>
                </a:cubicBezTo>
                <a:cubicBezTo>
                  <a:pt x="361740" y="515508"/>
                  <a:pt x="379020" y="514860"/>
                  <a:pt x="395916" y="513852"/>
                </a:cubicBezTo>
                <a:cubicBezTo>
                  <a:pt x="395952" y="513852"/>
                  <a:pt x="395976" y="513876"/>
                  <a:pt x="396012" y="513876"/>
                </a:cubicBezTo>
                <a:cubicBezTo>
                  <a:pt x="396072" y="513876"/>
                  <a:pt x="396108" y="513840"/>
                  <a:pt x="396168" y="513840"/>
                </a:cubicBezTo>
                <a:cubicBezTo>
                  <a:pt x="416748" y="512604"/>
                  <a:pt x="436668" y="510840"/>
                  <a:pt x="455808" y="508644"/>
                </a:cubicBezTo>
                <a:cubicBezTo>
                  <a:pt x="455880" y="508644"/>
                  <a:pt x="455940" y="508680"/>
                  <a:pt x="456012" y="508680"/>
                </a:cubicBezTo>
                <a:cubicBezTo>
                  <a:pt x="456276" y="508680"/>
                  <a:pt x="456492" y="508548"/>
                  <a:pt x="456756" y="508524"/>
                </a:cubicBezTo>
                <a:cubicBezTo>
                  <a:pt x="478068" y="506064"/>
                  <a:pt x="498276" y="503040"/>
                  <a:pt x="517032" y="499524"/>
                </a:cubicBezTo>
                <a:cubicBezTo>
                  <a:pt x="520896" y="498816"/>
                  <a:pt x="524700" y="498084"/>
                  <a:pt x="528468" y="497328"/>
                </a:cubicBezTo>
                <a:cubicBezTo>
                  <a:pt x="529308" y="497160"/>
                  <a:pt x="530148" y="496992"/>
                  <a:pt x="530988" y="496812"/>
                </a:cubicBezTo>
                <a:cubicBezTo>
                  <a:pt x="566424" y="489540"/>
                  <a:pt x="597096" y="480120"/>
                  <a:pt x="618144" y="468444"/>
                </a:cubicBezTo>
                <a:cubicBezTo>
                  <a:pt x="619296" y="467820"/>
                  <a:pt x="620376" y="467172"/>
                  <a:pt x="621468" y="466536"/>
                </a:cubicBezTo>
                <a:cubicBezTo>
                  <a:pt x="622800" y="465744"/>
                  <a:pt x="624072" y="464940"/>
                  <a:pt x="625308" y="464124"/>
                </a:cubicBezTo>
                <a:cubicBezTo>
                  <a:pt x="626460" y="463380"/>
                  <a:pt x="627792" y="462660"/>
                  <a:pt x="628848" y="461904"/>
                </a:cubicBezTo>
                <a:cubicBezTo>
                  <a:pt x="652536" y="470352"/>
                  <a:pt x="659064" y="477912"/>
                  <a:pt x="659844" y="480924"/>
                </a:cubicBezTo>
                <a:close/>
                <a:moveTo>
                  <a:pt x="660000" y="324228"/>
                </a:moveTo>
                <a:lnTo>
                  <a:pt x="660000" y="266784"/>
                </a:lnTo>
                <a:cubicBezTo>
                  <a:pt x="674268" y="261816"/>
                  <a:pt x="686412" y="256308"/>
                  <a:pt x="696000" y="250272"/>
                </a:cubicBezTo>
                <a:lnTo>
                  <a:pt x="696000" y="299928"/>
                </a:lnTo>
                <a:cubicBezTo>
                  <a:pt x="695988" y="306684"/>
                  <a:pt x="683340" y="315468"/>
                  <a:pt x="660000" y="324228"/>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294647423"/>
      </p:ext>
    </p:extLst>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1303782"/>
          </a:xfrm>
        </p:spPr>
        <p:txBody>
          <a:bodyPr>
            <a:normAutofit fontScale="90000"/>
          </a:bodyPr>
          <a:lstStyle/>
          <a:p>
            <a:r>
              <a:rPr lang="ru-RU" dirty="0"/>
              <a:t>Обеспечение исполнения контракта</a:t>
            </a:r>
          </a:p>
        </p:txBody>
      </p:sp>
      <p:sp>
        <p:nvSpPr>
          <p:cNvPr id="6" name="Объект 2">
            <a:extLst>
              <a:ext uri="{FF2B5EF4-FFF2-40B4-BE49-F238E27FC236}">
                <a16:creationId xmlns:a16="http://schemas.microsoft.com/office/drawing/2014/main" id="{07F3A42A-8472-4B64-9D79-811556CF0A45}"/>
              </a:ext>
            </a:extLst>
          </p:cNvPr>
          <p:cNvSpPr txBox="1">
            <a:spLocks/>
          </p:cNvSpPr>
          <p:nvPr/>
        </p:nvSpPr>
        <p:spPr>
          <a:xfrm>
            <a:off x="2480438" y="1960433"/>
            <a:ext cx="8246788" cy="2234183"/>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a:t>Уточнены правила предоставления </a:t>
            </a:r>
            <a:r>
              <a:rPr lang="ru-RU" b="1" dirty="0"/>
              <a:t>обеспечения исполнения контракта в случае применения антидемпинговых мер</a:t>
            </a:r>
            <a:r>
              <a:rPr lang="ru-RU" dirty="0"/>
              <a:t> (при снижении НМЦК на 25 и более процентов).</a:t>
            </a:r>
          </a:p>
          <a:p>
            <a:pPr marL="0" indent="0">
              <a:buNone/>
            </a:pPr>
            <a:endParaRPr lang="ru-RU" dirty="0"/>
          </a:p>
          <a:p>
            <a:pPr marL="0" indent="0">
              <a:buNone/>
            </a:pPr>
            <a:r>
              <a:rPr lang="ru-RU" dirty="0"/>
              <a:t>При таком снижении участник должен предоставить обеспечение исполнения контракта в полуторном размере, </a:t>
            </a:r>
            <a:r>
              <a:rPr lang="ru-RU" b="1" dirty="0"/>
              <a:t>но не менее 10 % от НМЦК</a:t>
            </a:r>
            <a:r>
              <a:rPr lang="ru-RU" dirty="0"/>
              <a:t> (или не менее 10 % от цены контракта по результатам закупки, которая проводилась среди СМП и СОНО).</a:t>
            </a:r>
          </a:p>
          <a:p>
            <a:pPr marL="0" indent="0">
              <a:buNone/>
            </a:pPr>
            <a:endParaRPr lang="ru-RU" dirty="0"/>
          </a:p>
          <a:p>
            <a:pPr marL="0" indent="0">
              <a:buNone/>
            </a:pPr>
            <a:r>
              <a:rPr lang="ru-RU" sz="1200" dirty="0">
                <a:solidFill>
                  <a:schemeClr val="accent6"/>
                </a:solidFill>
              </a:rPr>
              <a:t>Ранее данное ограничение в процентах не устанавливалось.</a:t>
            </a:r>
          </a:p>
          <a:p>
            <a:pPr marL="0" indent="0">
              <a:buNone/>
            </a:pPr>
            <a:endParaRPr lang="ru-RU" sz="1200" dirty="0">
              <a:solidFill>
                <a:schemeClr val="accent6"/>
              </a:solidFill>
            </a:endParaRPr>
          </a:p>
          <a:p>
            <a:pPr marL="0" indent="0">
              <a:buNone/>
            </a:pPr>
            <a:r>
              <a:rPr lang="ru-RU" sz="1200" dirty="0">
                <a:solidFill>
                  <a:schemeClr val="accent3"/>
                </a:solidFill>
              </a:rPr>
              <a:t>Иные антидемпинговые меры не изменились (в том числе сохранена возможность подтвердить добросовестность исполненными контрактами).</a:t>
            </a: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p:txBody>
      </p:sp>
      <p:sp>
        <p:nvSpPr>
          <p:cNvPr id="8" name="Полилиния 59">
            <a:extLst>
              <a:ext uri="{FF2B5EF4-FFF2-40B4-BE49-F238E27FC236}">
                <a16:creationId xmlns:a16="http://schemas.microsoft.com/office/drawing/2014/main" id="{C821DE6D-71D7-441A-B5AA-7D410D945081}"/>
              </a:ext>
            </a:extLst>
          </p:cNvPr>
          <p:cNvSpPr>
            <a:spLocks noChangeAspect="1"/>
          </p:cNvSpPr>
          <p:nvPr/>
        </p:nvSpPr>
        <p:spPr>
          <a:xfrm>
            <a:off x="1543050" y="1870830"/>
            <a:ext cx="720000" cy="648000"/>
          </a:xfrm>
          <a:custGeom>
            <a:avLst/>
            <a:gdLst>
              <a:gd name="connsiteX0" fmla="*/ 719868 w 720000"/>
              <a:gd name="connsiteY0" fmla="*/ 216000 h 648000"/>
              <a:gd name="connsiteX1" fmla="*/ 645420 w 720000"/>
              <a:gd name="connsiteY1" fmla="*/ 167184 h 648000"/>
              <a:gd name="connsiteX2" fmla="*/ 648000 w 720000"/>
              <a:gd name="connsiteY2" fmla="*/ 155952 h 648000"/>
              <a:gd name="connsiteX3" fmla="*/ 648000 w 720000"/>
              <a:gd name="connsiteY3" fmla="*/ 72000 h 648000"/>
              <a:gd name="connsiteX4" fmla="*/ 647796 w 720000"/>
              <a:gd name="connsiteY4" fmla="*/ 72000 h 648000"/>
              <a:gd name="connsiteX5" fmla="*/ 324000 w 720000"/>
              <a:gd name="connsiteY5" fmla="*/ 0 h 648000"/>
              <a:gd name="connsiteX6" fmla="*/ 204 w 720000"/>
              <a:gd name="connsiteY6" fmla="*/ 72000 h 648000"/>
              <a:gd name="connsiteX7" fmla="*/ 0 w 720000"/>
              <a:gd name="connsiteY7" fmla="*/ 72000 h 648000"/>
              <a:gd name="connsiteX8" fmla="*/ 0 w 720000"/>
              <a:gd name="connsiteY8" fmla="*/ 73560 h 648000"/>
              <a:gd name="connsiteX9" fmla="*/ 0 w 720000"/>
              <a:gd name="connsiteY9" fmla="*/ 73560 h 648000"/>
              <a:gd name="connsiteX10" fmla="*/ 0 w 720000"/>
              <a:gd name="connsiteY10" fmla="*/ 73560 h 648000"/>
              <a:gd name="connsiteX11" fmla="*/ 0 w 720000"/>
              <a:gd name="connsiteY11" fmla="*/ 155988 h 648000"/>
              <a:gd name="connsiteX12" fmla="*/ 73260 w 720000"/>
              <a:gd name="connsiteY12" fmla="*/ 209916 h 648000"/>
              <a:gd name="connsiteX13" fmla="*/ 72180 w 720000"/>
              <a:gd name="connsiteY13" fmla="*/ 216000 h 648000"/>
              <a:gd name="connsiteX14" fmla="*/ 72000 w 720000"/>
              <a:gd name="connsiteY14" fmla="*/ 216000 h 648000"/>
              <a:gd name="connsiteX15" fmla="*/ 72000 w 720000"/>
              <a:gd name="connsiteY15" fmla="*/ 217560 h 648000"/>
              <a:gd name="connsiteX16" fmla="*/ 72000 w 720000"/>
              <a:gd name="connsiteY16" fmla="*/ 217560 h 648000"/>
              <a:gd name="connsiteX17" fmla="*/ 72000 w 720000"/>
              <a:gd name="connsiteY17" fmla="*/ 217560 h 648000"/>
              <a:gd name="connsiteX18" fmla="*/ 72000 w 720000"/>
              <a:gd name="connsiteY18" fmla="*/ 299844 h 648000"/>
              <a:gd name="connsiteX19" fmla="*/ 120 w 720000"/>
              <a:gd name="connsiteY19" fmla="*/ 348000 h 648000"/>
              <a:gd name="connsiteX20" fmla="*/ 0 w 720000"/>
              <a:gd name="connsiteY20" fmla="*/ 348000 h 648000"/>
              <a:gd name="connsiteX21" fmla="*/ 0 w 720000"/>
              <a:gd name="connsiteY21" fmla="*/ 349560 h 648000"/>
              <a:gd name="connsiteX22" fmla="*/ 0 w 720000"/>
              <a:gd name="connsiteY22" fmla="*/ 349560 h 648000"/>
              <a:gd name="connsiteX23" fmla="*/ 0 w 720000"/>
              <a:gd name="connsiteY23" fmla="*/ 349560 h 648000"/>
              <a:gd name="connsiteX24" fmla="*/ 0 w 720000"/>
              <a:gd name="connsiteY24" fmla="*/ 431988 h 648000"/>
              <a:gd name="connsiteX25" fmla="*/ 37776 w 720000"/>
              <a:gd name="connsiteY25" fmla="*/ 472548 h 648000"/>
              <a:gd name="connsiteX26" fmla="*/ 36180 w 720000"/>
              <a:gd name="connsiteY26" fmla="*/ 480012 h 648000"/>
              <a:gd name="connsiteX27" fmla="*/ 36000 w 720000"/>
              <a:gd name="connsiteY27" fmla="*/ 480012 h 648000"/>
              <a:gd name="connsiteX28" fmla="*/ 36000 w 720000"/>
              <a:gd name="connsiteY28" fmla="*/ 481572 h 648000"/>
              <a:gd name="connsiteX29" fmla="*/ 36000 w 720000"/>
              <a:gd name="connsiteY29" fmla="*/ 481572 h 648000"/>
              <a:gd name="connsiteX30" fmla="*/ 36000 w 720000"/>
              <a:gd name="connsiteY30" fmla="*/ 481572 h 648000"/>
              <a:gd name="connsiteX31" fmla="*/ 36000 w 720000"/>
              <a:gd name="connsiteY31" fmla="*/ 564000 h 648000"/>
              <a:gd name="connsiteX32" fmla="*/ 225816 w 720000"/>
              <a:gd name="connsiteY32" fmla="*/ 640260 h 648000"/>
              <a:gd name="connsiteX33" fmla="*/ 228000 w 720000"/>
              <a:gd name="connsiteY33" fmla="*/ 640704 h 648000"/>
              <a:gd name="connsiteX34" fmla="*/ 228648 w 720000"/>
              <a:gd name="connsiteY34" fmla="*/ 640572 h 648000"/>
              <a:gd name="connsiteX35" fmla="*/ 286812 w 720000"/>
              <a:gd name="connsiteY35" fmla="*/ 645648 h 648000"/>
              <a:gd name="connsiteX36" fmla="*/ 288000 w 720000"/>
              <a:gd name="connsiteY36" fmla="*/ 645888 h 648000"/>
              <a:gd name="connsiteX37" fmla="*/ 288624 w 720000"/>
              <a:gd name="connsiteY37" fmla="*/ 645756 h 648000"/>
              <a:gd name="connsiteX38" fmla="*/ 360000 w 720000"/>
              <a:gd name="connsiteY38" fmla="*/ 648000 h 648000"/>
              <a:gd name="connsiteX39" fmla="*/ 431376 w 720000"/>
              <a:gd name="connsiteY39" fmla="*/ 645744 h 648000"/>
              <a:gd name="connsiteX40" fmla="*/ 432000 w 720000"/>
              <a:gd name="connsiteY40" fmla="*/ 645876 h 648000"/>
              <a:gd name="connsiteX41" fmla="*/ 433188 w 720000"/>
              <a:gd name="connsiteY41" fmla="*/ 645636 h 648000"/>
              <a:gd name="connsiteX42" fmla="*/ 491352 w 720000"/>
              <a:gd name="connsiteY42" fmla="*/ 640560 h 648000"/>
              <a:gd name="connsiteX43" fmla="*/ 492000 w 720000"/>
              <a:gd name="connsiteY43" fmla="*/ 640680 h 648000"/>
              <a:gd name="connsiteX44" fmla="*/ 494184 w 720000"/>
              <a:gd name="connsiteY44" fmla="*/ 640236 h 648000"/>
              <a:gd name="connsiteX45" fmla="*/ 684000 w 720000"/>
              <a:gd name="connsiteY45" fmla="*/ 563952 h 648000"/>
              <a:gd name="connsiteX46" fmla="*/ 684000 w 720000"/>
              <a:gd name="connsiteY46" fmla="*/ 480000 h 648000"/>
              <a:gd name="connsiteX47" fmla="*/ 683808 w 720000"/>
              <a:gd name="connsiteY47" fmla="*/ 480000 h 648000"/>
              <a:gd name="connsiteX48" fmla="*/ 645660 w 720000"/>
              <a:gd name="connsiteY48" fmla="*/ 442752 h 648000"/>
              <a:gd name="connsiteX49" fmla="*/ 648000 w 720000"/>
              <a:gd name="connsiteY49" fmla="*/ 431952 h 648000"/>
              <a:gd name="connsiteX50" fmla="*/ 648000 w 720000"/>
              <a:gd name="connsiteY50" fmla="*/ 353520 h 648000"/>
              <a:gd name="connsiteX51" fmla="*/ 720000 w 720000"/>
              <a:gd name="connsiteY51" fmla="*/ 299952 h 648000"/>
              <a:gd name="connsiteX52" fmla="*/ 720000 w 720000"/>
              <a:gd name="connsiteY52" fmla="*/ 216000 h 648000"/>
              <a:gd name="connsiteX53" fmla="*/ 719868 w 720000"/>
              <a:gd name="connsiteY53" fmla="*/ 216000 h 648000"/>
              <a:gd name="connsiteX54" fmla="*/ 622704 w 720000"/>
              <a:gd name="connsiteY54" fmla="*/ 435852 h 648000"/>
              <a:gd name="connsiteX55" fmla="*/ 618612 w 720000"/>
              <a:gd name="connsiteY55" fmla="*/ 439440 h 648000"/>
              <a:gd name="connsiteX56" fmla="*/ 588000 w 720000"/>
              <a:gd name="connsiteY56" fmla="*/ 456000 h 648000"/>
              <a:gd name="connsiteX57" fmla="*/ 588000 w 720000"/>
              <a:gd name="connsiteY57" fmla="*/ 398784 h 648000"/>
              <a:gd name="connsiteX58" fmla="*/ 624000 w 720000"/>
              <a:gd name="connsiteY58" fmla="*/ 382272 h 648000"/>
              <a:gd name="connsiteX59" fmla="*/ 624000 w 720000"/>
              <a:gd name="connsiteY59" fmla="*/ 431928 h 648000"/>
              <a:gd name="connsiteX60" fmla="*/ 622704 w 720000"/>
              <a:gd name="connsiteY60" fmla="*/ 435852 h 648000"/>
              <a:gd name="connsiteX61" fmla="*/ 354312 w 720000"/>
              <a:gd name="connsiteY61" fmla="*/ 491616 h 648000"/>
              <a:gd name="connsiteX62" fmla="*/ 349032 w 720000"/>
              <a:gd name="connsiteY62" fmla="*/ 491724 h 648000"/>
              <a:gd name="connsiteX63" fmla="*/ 336012 w 720000"/>
              <a:gd name="connsiteY63" fmla="*/ 491868 h 648000"/>
              <a:gd name="connsiteX64" fmla="*/ 336012 w 720000"/>
              <a:gd name="connsiteY64" fmla="*/ 431928 h 648000"/>
              <a:gd name="connsiteX65" fmla="*/ 345912 w 720000"/>
              <a:gd name="connsiteY65" fmla="*/ 431784 h 648000"/>
              <a:gd name="connsiteX66" fmla="*/ 347820 w 720000"/>
              <a:gd name="connsiteY66" fmla="*/ 431748 h 648000"/>
              <a:gd name="connsiteX67" fmla="*/ 384012 w 720000"/>
              <a:gd name="connsiteY67" fmla="*/ 430596 h 648000"/>
              <a:gd name="connsiteX68" fmla="*/ 384012 w 720000"/>
              <a:gd name="connsiteY68" fmla="*/ 490512 h 648000"/>
              <a:gd name="connsiteX69" fmla="*/ 376260 w 720000"/>
              <a:gd name="connsiteY69" fmla="*/ 490872 h 648000"/>
              <a:gd name="connsiteX70" fmla="*/ 354312 w 720000"/>
              <a:gd name="connsiteY70" fmla="*/ 491616 h 648000"/>
              <a:gd name="connsiteX71" fmla="*/ 301908 w 720000"/>
              <a:gd name="connsiteY71" fmla="*/ 491784 h 648000"/>
              <a:gd name="connsiteX72" fmla="*/ 285504 w 720000"/>
              <a:gd name="connsiteY72" fmla="*/ 491388 h 648000"/>
              <a:gd name="connsiteX73" fmla="*/ 283488 w 720000"/>
              <a:gd name="connsiteY73" fmla="*/ 491316 h 648000"/>
              <a:gd name="connsiteX74" fmla="*/ 264012 w 720000"/>
              <a:gd name="connsiteY74" fmla="*/ 490512 h 648000"/>
              <a:gd name="connsiteX75" fmla="*/ 264012 w 720000"/>
              <a:gd name="connsiteY75" fmla="*/ 430608 h 648000"/>
              <a:gd name="connsiteX76" fmla="*/ 300204 w 720000"/>
              <a:gd name="connsiteY76" fmla="*/ 431760 h 648000"/>
              <a:gd name="connsiteX77" fmla="*/ 302100 w 720000"/>
              <a:gd name="connsiteY77" fmla="*/ 431796 h 648000"/>
              <a:gd name="connsiteX78" fmla="*/ 312000 w 720000"/>
              <a:gd name="connsiteY78" fmla="*/ 431940 h 648000"/>
              <a:gd name="connsiteX79" fmla="*/ 312000 w 720000"/>
              <a:gd name="connsiteY79" fmla="*/ 491916 h 648000"/>
              <a:gd name="connsiteX80" fmla="*/ 305028 w 720000"/>
              <a:gd name="connsiteY80" fmla="*/ 491856 h 648000"/>
              <a:gd name="connsiteX81" fmla="*/ 301908 w 720000"/>
              <a:gd name="connsiteY81" fmla="*/ 491784 h 648000"/>
              <a:gd name="connsiteX82" fmla="*/ 85164 w 720000"/>
              <a:gd name="connsiteY82" fmla="*/ 464424 h 648000"/>
              <a:gd name="connsiteX83" fmla="*/ 84000 w 720000"/>
              <a:gd name="connsiteY83" fmla="*/ 464088 h 648000"/>
              <a:gd name="connsiteX84" fmla="*/ 84000 w 720000"/>
              <a:gd name="connsiteY84" fmla="*/ 406116 h 648000"/>
              <a:gd name="connsiteX85" fmla="*/ 120000 w 720000"/>
              <a:gd name="connsiteY85" fmla="*/ 414408 h 648000"/>
              <a:gd name="connsiteX86" fmla="*/ 120000 w 720000"/>
              <a:gd name="connsiteY86" fmla="*/ 472980 h 648000"/>
              <a:gd name="connsiteX87" fmla="*/ 89568 w 720000"/>
              <a:gd name="connsiteY87" fmla="*/ 465660 h 648000"/>
              <a:gd name="connsiteX88" fmla="*/ 85164 w 720000"/>
              <a:gd name="connsiteY88" fmla="*/ 464424 h 648000"/>
              <a:gd name="connsiteX89" fmla="*/ 338100 w 720000"/>
              <a:gd name="connsiteY89" fmla="*/ 563796 h 648000"/>
              <a:gd name="connsiteX90" fmla="*/ 348000 w 720000"/>
              <a:gd name="connsiteY90" fmla="*/ 563940 h 648000"/>
              <a:gd name="connsiteX91" fmla="*/ 348000 w 720000"/>
              <a:gd name="connsiteY91" fmla="*/ 623928 h 648000"/>
              <a:gd name="connsiteX92" fmla="*/ 300000 w 720000"/>
              <a:gd name="connsiteY92" fmla="*/ 622536 h 648000"/>
              <a:gd name="connsiteX93" fmla="*/ 300000 w 720000"/>
              <a:gd name="connsiteY93" fmla="*/ 562620 h 648000"/>
              <a:gd name="connsiteX94" fmla="*/ 336192 w 720000"/>
              <a:gd name="connsiteY94" fmla="*/ 563772 h 648000"/>
              <a:gd name="connsiteX95" fmla="*/ 338100 w 720000"/>
              <a:gd name="connsiteY95" fmla="*/ 563796 h 648000"/>
              <a:gd name="connsiteX96" fmla="*/ 383808 w 720000"/>
              <a:gd name="connsiteY96" fmla="*/ 563760 h 648000"/>
              <a:gd name="connsiteX97" fmla="*/ 420000 w 720000"/>
              <a:gd name="connsiteY97" fmla="*/ 562608 h 648000"/>
              <a:gd name="connsiteX98" fmla="*/ 420000 w 720000"/>
              <a:gd name="connsiteY98" fmla="*/ 622524 h 648000"/>
              <a:gd name="connsiteX99" fmla="*/ 372000 w 720000"/>
              <a:gd name="connsiteY99" fmla="*/ 623916 h 648000"/>
              <a:gd name="connsiteX100" fmla="*/ 372000 w 720000"/>
              <a:gd name="connsiteY100" fmla="*/ 563928 h 648000"/>
              <a:gd name="connsiteX101" fmla="*/ 381900 w 720000"/>
              <a:gd name="connsiteY101" fmla="*/ 563784 h 648000"/>
              <a:gd name="connsiteX102" fmla="*/ 383808 w 720000"/>
              <a:gd name="connsiteY102" fmla="*/ 563760 h 648000"/>
              <a:gd name="connsiteX103" fmla="*/ 480000 w 720000"/>
              <a:gd name="connsiteY103" fmla="*/ 558336 h 648000"/>
              <a:gd name="connsiteX104" fmla="*/ 480000 w 720000"/>
              <a:gd name="connsiteY104" fmla="*/ 617928 h 648000"/>
              <a:gd name="connsiteX105" fmla="*/ 444000 w 720000"/>
              <a:gd name="connsiteY105" fmla="*/ 621084 h 648000"/>
              <a:gd name="connsiteX106" fmla="*/ 444000 w 720000"/>
              <a:gd name="connsiteY106" fmla="*/ 561240 h 648000"/>
              <a:gd name="connsiteX107" fmla="*/ 480000 w 720000"/>
              <a:gd name="connsiteY107" fmla="*/ 558336 h 648000"/>
              <a:gd name="connsiteX108" fmla="*/ 504000 w 720000"/>
              <a:gd name="connsiteY108" fmla="*/ 555744 h 648000"/>
              <a:gd name="connsiteX109" fmla="*/ 540000 w 720000"/>
              <a:gd name="connsiteY109" fmla="*/ 550680 h 648000"/>
              <a:gd name="connsiteX110" fmla="*/ 540000 w 720000"/>
              <a:gd name="connsiteY110" fmla="*/ 609600 h 648000"/>
              <a:gd name="connsiteX111" fmla="*/ 504000 w 720000"/>
              <a:gd name="connsiteY111" fmla="*/ 615096 h 648000"/>
              <a:gd name="connsiteX112" fmla="*/ 504000 w 720000"/>
              <a:gd name="connsiteY112" fmla="*/ 555744 h 648000"/>
              <a:gd name="connsiteX113" fmla="*/ 564000 w 720000"/>
              <a:gd name="connsiteY113" fmla="*/ 546396 h 648000"/>
              <a:gd name="connsiteX114" fmla="*/ 600000 w 720000"/>
              <a:gd name="connsiteY114" fmla="*/ 538104 h 648000"/>
              <a:gd name="connsiteX115" fmla="*/ 600000 w 720000"/>
              <a:gd name="connsiteY115" fmla="*/ 596076 h 648000"/>
              <a:gd name="connsiteX116" fmla="*/ 564000 w 720000"/>
              <a:gd name="connsiteY116" fmla="*/ 604968 h 648000"/>
              <a:gd name="connsiteX117" fmla="*/ 564000 w 720000"/>
              <a:gd name="connsiteY117" fmla="*/ 546396 h 648000"/>
              <a:gd name="connsiteX118" fmla="*/ 156000 w 720000"/>
              <a:gd name="connsiteY118" fmla="*/ 546396 h 648000"/>
              <a:gd name="connsiteX119" fmla="*/ 156000 w 720000"/>
              <a:gd name="connsiteY119" fmla="*/ 604968 h 648000"/>
              <a:gd name="connsiteX120" fmla="*/ 120000 w 720000"/>
              <a:gd name="connsiteY120" fmla="*/ 596076 h 648000"/>
              <a:gd name="connsiteX121" fmla="*/ 120000 w 720000"/>
              <a:gd name="connsiteY121" fmla="*/ 538104 h 648000"/>
              <a:gd name="connsiteX122" fmla="*/ 156000 w 720000"/>
              <a:gd name="connsiteY122" fmla="*/ 546396 h 648000"/>
              <a:gd name="connsiteX123" fmla="*/ 180000 w 720000"/>
              <a:gd name="connsiteY123" fmla="*/ 550692 h 648000"/>
              <a:gd name="connsiteX124" fmla="*/ 216000 w 720000"/>
              <a:gd name="connsiteY124" fmla="*/ 555756 h 648000"/>
              <a:gd name="connsiteX125" fmla="*/ 216000 w 720000"/>
              <a:gd name="connsiteY125" fmla="*/ 615108 h 648000"/>
              <a:gd name="connsiteX126" fmla="*/ 180000 w 720000"/>
              <a:gd name="connsiteY126" fmla="*/ 609612 h 648000"/>
              <a:gd name="connsiteX127" fmla="*/ 180000 w 720000"/>
              <a:gd name="connsiteY127" fmla="*/ 550692 h 648000"/>
              <a:gd name="connsiteX128" fmla="*/ 240000 w 720000"/>
              <a:gd name="connsiteY128" fmla="*/ 558336 h 648000"/>
              <a:gd name="connsiteX129" fmla="*/ 276000 w 720000"/>
              <a:gd name="connsiteY129" fmla="*/ 561252 h 648000"/>
              <a:gd name="connsiteX130" fmla="*/ 276000 w 720000"/>
              <a:gd name="connsiteY130" fmla="*/ 621096 h 648000"/>
              <a:gd name="connsiteX131" fmla="*/ 240000 w 720000"/>
              <a:gd name="connsiteY131" fmla="*/ 617940 h 648000"/>
              <a:gd name="connsiteX132" fmla="*/ 240000 w 720000"/>
              <a:gd name="connsiteY132" fmla="*/ 558336 h 648000"/>
              <a:gd name="connsiteX133" fmla="*/ 210228 w 720000"/>
              <a:gd name="connsiteY133" fmla="*/ 486576 h 648000"/>
              <a:gd name="connsiteX134" fmla="*/ 206580 w 720000"/>
              <a:gd name="connsiteY134" fmla="*/ 486204 h 648000"/>
              <a:gd name="connsiteX135" fmla="*/ 204000 w 720000"/>
              <a:gd name="connsiteY135" fmla="*/ 485928 h 648000"/>
              <a:gd name="connsiteX136" fmla="*/ 204000 w 720000"/>
              <a:gd name="connsiteY136" fmla="*/ 426348 h 648000"/>
              <a:gd name="connsiteX137" fmla="*/ 240000 w 720000"/>
              <a:gd name="connsiteY137" fmla="*/ 429264 h 648000"/>
              <a:gd name="connsiteX138" fmla="*/ 240000 w 720000"/>
              <a:gd name="connsiteY138" fmla="*/ 489060 h 648000"/>
              <a:gd name="connsiteX139" fmla="*/ 210228 w 720000"/>
              <a:gd name="connsiteY139" fmla="*/ 486576 h 648000"/>
              <a:gd name="connsiteX140" fmla="*/ 180000 w 720000"/>
              <a:gd name="connsiteY140" fmla="*/ 423744 h 648000"/>
              <a:gd name="connsiteX141" fmla="*/ 180000 w 720000"/>
              <a:gd name="connsiteY141" fmla="*/ 483096 h 648000"/>
              <a:gd name="connsiteX142" fmla="*/ 144000 w 720000"/>
              <a:gd name="connsiteY142" fmla="*/ 477600 h 648000"/>
              <a:gd name="connsiteX143" fmla="*/ 144000 w 720000"/>
              <a:gd name="connsiteY143" fmla="*/ 418680 h 648000"/>
              <a:gd name="connsiteX144" fmla="*/ 180000 w 720000"/>
              <a:gd name="connsiteY144" fmla="*/ 423744 h 648000"/>
              <a:gd name="connsiteX145" fmla="*/ 415992 w 720000"/>
              <a:gd name="connsiteY145" fmla="*/ 488496 h 648000"/>
              <a:gd name="connsiteX146" fmla="*/ 408000 w 720000"/>
              <a:gd name="connsiteY146" fmla="*/ 489096 h 648000"/>
              <a:gd name="connsiteX147" fmla="*/ 408000 w 720000"/>
              <a:gd name="connsiteY147" fmla="*/ 429252 h 648000"/>
              <a:gd name="connsiteX148" fmla="*/ 444000 w 720000"/>
              <a:gd name="connsiteY148" fmla="*/ 426336 h 648000"/>
              <a:gd name="connsiteX149" fmla="*/ 444000 w 720000"/>
              <a:gd name="connsiteY149" fmla="*/ 485928 h 648000"/>
              <a:gd name="connsiteX150" fmla="*/ 421212 w 720000"/>
              <a:gd name="connsiteY150" fmla="*/ 488076 h 648000"/>
              <a:gd name="connsiteX151" fmla="*/ 415992 w 720000"/>
              <a:gd name="connsiteY151" fmla="*/ 488496 h 648000"/>
              <a:gd name="connsiteX152" fmla="*/ 468000 w 720000"/>
              <a:gd name="connsiteY152" fmla="*/ 483096 h 648000"/>
              <a:gd name="connsiteX153" fmla="*/ 468000 w 720000"/>
              <a:gd name="connsiteY153" fmla="*/ 423744 h 648000"/>
              <a:gd name="connsiteX154" fmla="*/ 504000 w 720000"/>
              <a:gd name="connsiteY154" fmla="*/ 418680 h 648000"/>
              <a:gd name="connsiteX155" fmla="*/ 504000 w 720000"/>
              <a:gd name="connsiteY155" fmla="*/ 477600 h 648000"/>
              <a:gd name="connsiteX156" fmla="*/ 468000 w 720000"/>
              <a:gd name="connsiteY156" fmla="*/ 483096 h 648000"/>
              <a:gd name="connsiteX157" fmla="*/ 528000 w 720000"/>
              <a:gd name="connsiteY157" fmla="*/ 414396 h 648000"/>
              <a:gd name="connsiteX158" fmla="*/ 564000 w 720000"/>
              <a:gd name="connsiteY158" fmla="*/ 406104 h 648000"/>
              <a:gd name="connsiteX159" fmla="*/ 564000 w 720000"/>
              <a:gd name="connsiteY159" fmla="*/ 464076 h 648000"/>
              <a:gd name="connsiteX160" fmla="*/ 528000 w 720000"/>
              <a:gd name="connsiteY160" fmla="*/ 472968 h 648000"/>
              <a:gd name="connsiteX161" fmla="*/ 528000 w 720000"/>
              <a:gd name="connsiteY161" fmla="*/ 414396 h 648000"/>
              <a:gd name="connsiteX162" fmla="*/ 363900 w 720000"/>
              <a:gd name="connsiteY162" fmla="*/ 359580 h 648000"/>
              <a:gd name="connsiteX163" fmla="*/ 337392 w 720000"/>
              <a:gd name="connsiteY163" fmla="*/ 358584 h 648000"/>
              <a:gd name="connsiteX164" fmla="*/ 336000 w 720000"/>
              <a:gd name="connsiteY164" fmla="*/ 358524 h 648000"/>
              <a:gd name="connsiteX165" fmla="*/ 336000 w 720000"/>
              <a:gd name="connsiteY165" fmla="*/ 298608 h 648000"/>
              <a:gd name="connsiteX166" fmla="*/ 372192 w 720000"/>
              <a:gd name="connsiteY166" fmla="*/ 299760 h 648000"/>
              <a:gd name="connsiteX167" fmla="*/ 374088 w 720000"/>
              <a:gd name="connsiteY167" fmla="*/ 299796 h 648000"/>
              <a:gd name="connsiteX168" fmla="*/ 383988 w 720000"/>
              <a:gd name="connsiteY168" fmla="*/ 299940 h 648000"/>
              <a:gd name="connsiteX169" fmla="*/ 383988 w 720000"/>
              <a:gd name="connsiteY169" fmla="*/ 359856 h 648000"/>
              <a:gd name="connsiteX170" fmla="*/ 366552 w 720000"/>
              <a:gd name="connsiteY170" fmla="*/ 359640 h 648000"/>
              <a:gd name="connsiteX171" fmla="*/ 363900 w 720000"/>
              <a:gd name="connsiteY171" fmla="*/ 359580 h 648000"/>
              <a:gd name="connsiteX172" fmla="*/ 84000 w 720000"/>
              <a:gd name="connsiteY172" fmla="*/ 188088 h 648000"/>
              <a:gd name="connsiteX173" fmla="*/ 84000 w 720000"/>
              <a:gd name="connsiteY173" fmla="*/ 130116 h 648000"/>
              <a:gd name="connsiteX174" fmla="*/ 120000 w 720000"/>
              <a:gd name="connsiteY174" fmla="*/ 138408 h 648000"/>
              <a:gd name="connsiteX175" fmla="*/ 120000 w 720000"/>
              <a:gd name="connsiteY175" fmla="*/ 196980 h 648000"/>
              <a:gd name="connsiteX176" fmla="*/ 115560 w 720000"/>
              <a:gd name="connsiteY176" fmla="*/ 196044 h 648000"/>
              <a:gd name="connsiteX177" fmla="*/ 96996 w 720000"/>
              <a:gd name="connsiteY177" fmla="*/ 191628 h 648000"/>
              <a:gd name="connsiteX178" fmla="*/ 84000 w 720000"/>
              <a:gd name="connsiteY178" fmla="*/ 188088 h 648000"/>
              <a:gd name="connsiteX179" fmla="*/ 302100 w 720000"/>
              <a:gd name="connsiteY179" fmla="*/ 155796 h 648000"/>
              <a:gd name="connsiteX180" fmla="*/ 312000 w 720000"/>
              <a:gd name="connsiteY180" fmla="*/ 155940 h 648000"/>
              <a:gd name="connsiteX181" fmla="*/ 312000 w 720000"/>
              <a:gd name="connsiteY181" fmla="*/ 215856 h 648000"/>
              <a:gd name="connsiteX182" fmla="*/ 264000 w 720000"/>
              <a:gd name="connsiteY182" fmla="*/ 214488 h 648000"/>
              <a:gd name="connsiteX183" fmla="*/ 264000 w 720000"/>
              <a:gd name="connsiteY183" fmla="*/ 154620 h 648000"/>
              <a:gd name="connsiteX184" fmla="*/ 300192 w 720000"/>
              <a:gd name="connsiteY184" fmla="*/ 155772 h 648000"/>
              <a:gd name="connsiteX185" fmla="*/ 302100 w 720000"/>
              <a:gd name="connsiteY185" fmla="*/ 155796 h 648000"/>
              <a:gd name="connsiteX186" fmla="*/ 347808 w 720000"/>
              <a:gd name="connsiteY186" fmla="*/ 155760 h 648000"/>
              <a:gd name="connsiteX187" fmla="*/ 384000 w 720000"/>
              <a:gd name="connsiteY187" fmla="*/ 154608 h 648000"/>
              <a:gd name="connsiteX188" fmla="*/ 384000 w 720000"/>
              <a:gd name="connsiteY188" fmla="*/ 214476 h 648000"/>
              <a:gd name="connsiteX189" fmla="*/ 377952 w 720000"/>
              <a:gd name="connsiteY189" fmla="*/ 214812 h 648000"/>
              <a:gd name="connsiteX190" fmla="*/ 377436 w 720000"/>
              <a:gd name="connsiteY190" fmla="*/ 214836 h 648000"/>
              <a:gd name="connsiteX191" fmla="*/ 352860 w 720000"/>
              <a:gd name="connsiteY191" fmla="*/ 215652 h 648000"/>
              <a:gd name="connsiteX192" fmla="*/ 348972 w 720000"/>
              <a:gd name="connsiteY192" fmla="*/ 215736 h 648000"/>
              <a:gd name="connsiteX193" fmla="*/ 336000 w 720000"/>
              <a:gd name="connsiteY193" fmla="*/ 215880 h 648000"/>
              <a:gd name="connsiteX194" fmla="*/ 336000 w 720000"/>
              <a:gd name="connsiteY194" fmla="*/ 155940 h 648000"/>
              <a:gd name="connsiteX195" fmla="*/ 345900 w 720000"/>
              <a:gd name="connsiteY195" fmla="*/ 155796 h 648000"/>
              <a:gd name="connsiteX196" fmla="*/ 347808 w 720000"/>
              <a:gd name="connsiteY196" fmla="*/ 155760 h 648000"/>
              <a:gd name="connsiteX197" fmla="*/ 621252 w 720000"/>
              <a:gd name="connsiteY197" fmla="*/ 161784 h 648000"/>
              <a:gd name="connsiteX198" fmla="*/ 620916 w 720000"/>
              <a:gd name="connsiteY198" fmla="*/ 161712 h 648000"/>
              <a:gd name="connsiteX199" fmla="*/ 616548 w 720000"/>
              <a:gd name="connsiteY199" fmla="*/ 165108 h 648000"/>
              <a:gd name="connsiteX200" fmla="*/ 588000 w 720000"/>
              <a:gd name="connsiteY200" fmla="*/ 179856 h 648000"/>
              <a:gd name="connsiteX201" fmla="*/ 588000 w 720000"/>
              <a:gd name="connsiteY201" fmla="*/ 122772 h 648000"/>
              <a:gd name="connsiteX202" fmla="*/ 624000 w 720000"/>
              <a:gd name="connsiteY202" fmla="*/ 106260 h 648000"/>
              <a:gd name="connsiteX203" fmla="*/ 624000 w 720000"/>
              <a:gd name="connsiteY203" fmla="*/ 155916 h 648000"/>
              <a:gd name="connsiteX204" fmla="*/ 621252 w 720000"/>
              <a:gd name="connsiteY204" fmla="*/ 161784 h 648000"/>
              <a:gd name="connsiteX205" fmla="*/ 468000 w 720000"/>
              <a:gd name="connsiteY205" fmla="*/ 207024 h 648000"/>
              <a:gd name="connsiteX206" fmla="*/ 468000 w 720000"/>
              <a:gd name="connsiteY206" fmla="*/ 147744 h 648000"/>
              <a:gd name="connsiteX207" fmla="*/ 504000 w 720000"/>
              <a:gd name="connsiteY207" fmla="*/ 142680 h 648000"/>
              <a:gd name="connsiteX208" fmla="*/ 504000 w 720000"/>
              <a:gd name="connsiteY208" fmla="*/ 201504 h 648000"/>
              <a:gd name="connsiteX209" fmla="*/ 468000 w 720000"/>
              <a:gd name="connsiteY209" fmla="*/ 207024 h 648000"/>
              <a:gd name="connsiteX210" fmla="*/ 528000 w 720000"/>
              <a:gd name="connsiteY210" fmla="*/ 196884 h 648000"/>
              <a:gd name="connsiteX211" fmla="*/ 528000 w 720000"/>
              <a:gd name="connsiteY211" fmla="*/ 138408 h 648000"/>
              <a:gd name="connsiteX212" fmla="*/ 564000 w 720000"/>
              <a:gd name="connsiteY212" fmla="*/ 130116 h 648000"/>
              <a:gd name="connsiteX213" fmla="*/ 564000 w 720000"/>
              <a:gd name="connsiteY213" fmla="*/ 187956 h 648000"/>
              <a:gd name="connsiteX214" fmla="*/ 528000 w 720000"/>
              <a:gd name="connsiteY214" fmla="*/ 196884 h 648000"/>
              <a:gd name="connsiteX215" fmla="*/ 444000 w 720000"/>
              <a:gd name="connsiteY215" fmla="*/ 150336 h 648000"/>
              <a:gd name="connsiteX216" fmla="*/ 444000 w 720000"/>
              <a:gd name="connsiteY216" fmla="*/ 209856 h 648000"/>
              <a:gd name="connsiteX217" fmla="*/ 408000 w 720000"/>
              <a:gd name="connsiteY217" fmla="*/ 213036 h 648000"/>
              <a:gd name="connsiteX218" fmla="*/ 408000 w 720000"/>
              <a:gd name="connsiteY218" fmla="*/ 153252 h 648000"/>
              <a:gd name="connsiteX219" fmla="*/ 444000 w 720000"/>
              <a:gd name="connsiteY219" fmla="*/ 150336 h 648000"/>
              <a:gd name="connsiteX220" fmla="*/ 204000 w 720000"/>
              <a:gd name="connsiteY220" fmla="*/ 209880 h 648000"/>
              <a:gd name="connsiteX221" fmla="*/ 204000 w 720000"/>
              <a:gd name="connsiteY221" fmla="*/ 150336 h 648000"/>
              <a:gd name="connsiteX222" fmla="*/ 240000 w 720000"/>
              <a:gd name="connsiteY222" fmla="*/ 153252 h 648000"/>
              <a:gd name="connsiteX223" fmla="*/ 240000 w 720000"/>
              <a:gd name="connsiteY223" fmla="*/ 212988 h 648000"/>
              <a:gd name="connsiteX224" fmla="*/ 204000 w 720000"/>
              <a:gd name="connsiteY224" fmla="*/ 209880 h 648000"/>
              <a:gd name="connsiteX225" fmla="*/ 180000 w 720000"/>
              <a:gd name="connsiteY225" fmla="*/ 147744 h 648000"/>
              <a:gd name="connsiteX226" fmla="*/ 180000 w 720000"/>
              <a:gd name="connsiteY226" fmla="*/ 207036 h 648000"/>
              <a:gd name="connsiteX227" fmla="*/ 172800 w 720000"/>
              <a:gd name="connsiteY227" fmla="*/ 206148 h 648000"/>
              <a:gd name="connsiteX228" fmla="*/ 168288 w 720000"/>
              <a:gd name="connsiteY228" fmla="*/ 205488 h 648000"/>
              <a:gd name="connsiteX229" fmla="*/ 147924 w 720000"/>
              <a:gd name="connsiteY229" fmla="*/ 202308 h 648000"/>
              <a:gd name="connsiteX230" fmla="*/ 144000 w 720000"/>
              <a:gd name="connsiteY230" fmla="*/ 201612 h 648000"/>
              <a:gd name="connsiteX231" fmla="*/ 144000 w 720000"/>
              <a:gd name="connsiteY231" fmla="*/ 142692 h 648000"/>
              <a:gd name="connsiteX232" fmla="*/ 180000 w 720000"/>
              <a:gd name="connsiteY232" fmla="*/ 147744 h 648000"/>
              <a:gd name="connsiteX233" fmla="*/ 309024 w 720000"/>
              <a:gd name="connsiteY233" fmla="*/ 356868 h 648000"/>
              <a:gd name="connsiteX234" fmla="*/ 304164 w 720000"/>
              <a:gd name="connsiteY234" fmla="*/ 356508 h 648000"/>
              <a:gd name="connsiteX235" fmla="*/ 281664 w 720000"/>
              <a:gd name="connsiteY235" fmla="*/ 354516 h 648000"/>
              <a:gd name="connsiteX236" fmla="*/ 276960 w 720000"/>
              <a:gd name="connsiteY236" fmla="*/ 354036 h 648000"/>
              <a:gd name="connsiteX237" fmla="*/ 276000 w 720000"/>
              <a:gd name="connsiteY237" fmla="*/ 353928 h 648000"/>
              <a:gd name="connsiteX238" fmla="*/ 276000 w 720000"/>
              <a:gd name="connsiteY238" fmla="*/ 294336 h 648000"/>
              <a:gd name="connsiteX239" fmla="*/ 312000 w 720000"/>
              <a:gd name="connsiteY239" fmla="*/ 297252 h 648000"/>
              <a:gd name="connsiteX240" fmla="*/ 312000 w 720000"/>
              <a:gd name="connsiteY240" fmla="*/ 357060 h 648000"/>
              <a:gd name="connsiteX241" fmla="*/ 309024 w 720000"/>
              <a:gd name="connsiteY241" fmla="*/ 356868 h 648000"/>
              <a:gd name="connsiteX242" fmla="*/ 229740 w 720000"/>
              <a:gd name="connsiteY242" fmla="*/ 347904 h 648000"/>
              <a:gd name="connsiteX243" fmla="*/ 216000 w 720000"/>
              <a:gd name="connsiteY243" fmla="*/ 345540 h 648000"/>
              <a:gd name="connsiteX244" fmla="*/ 216000 w 720000"/>
              <a:gd name="connsiteY244" fmla="*/ 286692 h 648000"/>
              <a:gd name="connsiteX245" fmla="*/ 252000 w 720000"/>
              <a:gd name="connsiteY245" fmla="*/ 291756 h 648000"/>
              <a:gd name="connsiteX246" fmla="*/ 252000 w 720000"/>
              <a:gd name="connsiteY246" fmla="*/ 351108 h 648000"/>
              <a:gd name="connsiteX247" fmla="*/ 230568 w 720000"/>
              <a:gd name="connsiteY247" fmla="*/ 348048 h 648000"/>
              <a:gd name="connsiteX248" fmla="*/ 229740 w 720000"/>
              <a:gd name="connsiteY248" fmla="*/ 347904 h 648000"/>
              <a:gd name="connsiteX249" fmla="*/ 192000 w 720000"/>
              <a:gd name="connsiteY249" fmla="*/ 282396 h 648000"/>
              <a:gd name="connsiteX250" fmla="*/ 192000 w 720000"/>
              <a:gd name="connsiteY250" fmla="*/ 340872 h 648000"/>
              <a:gd name="connsiteX251" fmla="*/ 156000 w 720000"/>
              <a:gd name="connsiteY251" fmla="*/ 331860 h 648000"/>
              <a:gd name="connsiteX252" fmla="*/ 156000 w 720000"/>
              <a:gd name="connsiteY252" fmla="*/ 274104 h 648000"/>
              <a:gd name="connsiteX253" fmla="*/ 192000 w 720000"/>
              <a:gd name="connsiteY253" fmla="*/ 282396 h 648000"/>
              <a:gd name="connsiteX254" fmla="*/ 132000 w 720000"/>
              <a:gd name="connsiteY254" fmla="*/ 266772 h 648000"/>
              <a:gd name="connsiteX255" fmla="*/ 132000 w 720000"/>
              <a:gd name="connsiteY255" fmla="*/ 323784 h 648000"/>
              <a:gd name="connsiteX256" fmla="*/ 97008 w 720000"/>
              <a:gd name="connsiteY256" fmla="*/ 302436 h 648000"/>
              <a:gd name="connsiteX257" fmla="*/ 96204 w 720000"/>
              <a:gd name="connsiteY257" fmla="*/ 301092 h 648000"/>
              <a:gd name="connsiteX258" fmla="*/ 96000 w 720000"/>
              <a:gd name="connsiteY258" fmla="*/ 299952 h 648000"/>
              <a:gd name="connsiteX259" fmla="*/ 96000 w 720000"/>
              <a:gd name="connsiteY259" fmla="*/ 250260 h 648000"/>
              <a:gd name="connsiteX260" fmla="*/ 132000 w 720000"/>
              <a:gd name="connsiteY260" fmla="*/ 266772 h 648000"/>
              <a:gd name="connsiteX261" fmla="*/ 419808 w 720000"/>
              <a:gd name="connsiteY261" fmla="*/ 299760 h 648000"/>
              <a:gd name="connsiteX262" fmla="*/ 456000 w 720000"/>
              <a:gd name="connsiteY262" fmla="*/ 298608 h 648000"/>
              <a:gd name="connsiteX263" fmla="*/ 456000 w 720000"/>
              <a:gd name="connsiteY263" fmla="*/ 358464 h 648000"/>
              <a:gd name="connsiteX264" fmla="*/ 408000 w 720000"/>
              <a:gd name="connsiteY264" fmla="*/ 359844 h 648000"/>
              <a:gd name="connsiteX265" fmla="*/ 408000 w 720000"/>
              <a:gd name="connsiteY265" fmla="*/ 299940 h 648000"/>
              <a:gd name="connsiteX266" fmla="*/ 417900 w 720000"/>
              <a:gd name="connsiteY266" fmla="*/ 299796 h 648000"/>
              <a:gd name="connsiteX267" fmla="*/ 419808 w 720000"/>
              <a:gd name="connsiteY267" fmla="*/ 299760 h 648000"/>
              <a:gd name="connsiteX268" fmla="*/ 574884 w 720000"/>
              <a:gd name="connsiteY268" fmla="*/ 345804 h 648000"/>
              <a:gd name="connsiteX269" fmla="*/ 558840 w 720000"/>
              <a:gd name="connsiteY269" fmla="*/ 348444 h 648000"/>
              <a:gd name="connsiteX270" fmla="*/ 549288 w 720000"/>
              <a:gd name="connsiteY270" fmla="*/ 349836 h 648000"/>
              <a:gd name="connsiteX271" fmla="*/ 540012 w 720000"/>
              <a:gd name="connsiteY271" fmla="*/ 351036 h 648000"/>
              <a:gd name="connsiteX272" fmla="*/ 540012 w 720000"/>
              <a:gd name="connsiteY272" fmla="*/ 291744 h 648000"/>
              <a:gd name="connsiteX273" fmla="*/ 576012 w 720000"/>
              <a:gd name="connsiteY273" fmla="*/ 286680 h 648000"/>
              <a:gd name="connsiteX274" fmla="*/ 576012 w 720000"/>
              <a:gd name="connsiteY274" fmla="*/ 345600 h 648000"/>
              <a:gd name="connsiteX275" fmla="*/ 574884 w 720000"/>
              <a:gd name="connsiteY275" fmla="*/ 345804 h 648000"/>
              <a:gd name="connsiteX276" fmla="*/ 493632 w 720000"/>
              <a:gd name="connsiteY276" fmla="*/ 356052 h 648000"/>
              <a:gd name="connsiteX277" fmla="*/ 480000 w 720000"/>
              <a:gd name="connsiteY277" fmla="*/ 356988 h 648000"/>
              <a:gd name="connsiteX278" fmla="*/ 480000 w 720000"/>
              <a:gd name="connsiteY278" fmla="*/ 297252 h 648000"/>
              <a:gd name="connsiteX279" fmla="*/ 516000 w 720000"/>
              <a:gd name="connsiteY279" fmla="*/ 294336 h 648000"/>
              <a:gd name="connsiteX280" fmla="*/ 516000 w 720000"/>
              <a:gd name="connsiteY280" fmla="*/ 353868 h 648000"/>
              <a:gd name="connsiteX281" fmla="*/ 494904 w 720000"/>
              <a:gd name="connsiteY281" fmla="*/ 355932 h 648000"/>
              <a:gd name="connsiteX282" fmla="*/ 493632 w 720000"/>
              <a:gd name="connsiteY282" fmla="*/ 356052 h 648000"/>
              <a:gd name="connsiteX283" fmla="*/ 630768 w 720000"/>
              <a:gd name="connsiteY283" fmla="*/ 333552 h 648000"/>
              <a:gd name="connsiteX284" fmla="*/ 612012 w 720000"/>
              <a:gd name="connsiteY284" fmla="*/ 338304 h 648000"/>
              <a:gd name="connsiteX285" fmla="*/ 602856 w 720000"/>
              <a:gd name="connsiteY285" fmla="*/ 340368 h 648000"/>
              <a:gd name="connsiteX286" fmla="*/ 600012 w 720000"/>
              <a:gd name="connsiteY286" fmla="*/ 340956 h 648000"/>
              <a:gd name="connsiteX287" fmla="*/ 600012 w 720000"/>
              <a:gd name="connsiteY287" fmla="*/ 282408 h 648000"/>
              <a:gd name="connsiteX288" fmla="*/ 636012 w 720000"/>
              <a:gd name="connsiteY288" fmla="*/ 274116 h 648000"/>
              <a:gd name="connsiteX289" fmla="*/ 636012 w 720000"/>
              <a:gd name="connsiteY289" fmla="*/ 332088 h 648000"/>
              <a:gd name="connsiteX290" fmla="*/ 630768 w 720000"/>
              <a:gd name="connsiteY290" fmla="*/ 333552 h 648000"/>
              <a:gd name="connsiteX291" fmla="*/ 695868 w 720000"/>
              <a:gd name="connsiteY291" fmla="*/ 216780 h 648000"/>
              <a:gd name="connsiteX292" fmla="*/ 643332 w 720000"/>
              <a:gd name="connsiteY292" fmla="*/ 245952 h 648000"/>
              <a:gd name="connsiteX293" fmla="*/ 643332 w 720000"/>
              <a:gd name="connsiteY293" fmla="*/ 245952 h 648000"/>
              <a:gd name="connsiteX294" fmla="*/ 450252 w 720000"/>
              <a:gd name="connsiteY294" fmla="*/ 274800 h 648000"/>
              <a:gd name="connsiteX295" fmla="*/ 437256 w 720000"/>
              <a:gd name="connsiteY295" fmla="*/ 275304 h 648000"/>
              <a:gd name="connsiteX296" fmla="*/ 426408 w 720000"/>
              <a:gd name="connsiteY296" fmla="*/ 275628 h 648000"/>
              <a:gd name="connsiteX297" fmla="*/ 396000 w 720000"/>
              <a:gd name="connsiteY297" fmla="*/ 276000 h 648000"/>
              <a:gd name="connsiteX298" fmla="*/ 365592 w 720000"/>
              <a:gd name="connsiteY298" fmla="*/ 275616 h 648000"/>
              <a:gd name="connsiteX299" fmla="*/ 354744 w 720000"/>
              <a:gd name="connsiteY299" fmla="*/ 275292 h 648000"/>
              <a:gd name="connsiteX300" fmla="*/ 341748 w 720000"/>
              <a:gd name="connsiteY300" fmla="*/ 274788 h 648000"/>
              <a:gd name="connsiteX301" fmla="*/ 148668 w 720000"/>
              <a:gd name="connsiteY301" fmla="*/ 245940 h 648000"/>
              <a:gd name="connsiteX302" fmla="*/ 148668 w 720000"/>
              <a:gd name="connsiteY302" fmla="*/ 245940 h 648000"/>
              <a:gd name="connsiteX303" fmla="*/ 96168 w 720000"/>
              <a:gd name="connsiteY303" fmla="*/ 216972 h 648000"/>
              <a:gd name="connsiteX304" fmla="*/ 96372 w 720000"/>
              <a:gd name="connsiteY304" fmla="*/ 216264 h 648000"/>
              <a:gd name="connsiteX305" fmla="*/ 98928 w 720000"/>
              <a:gd name="connsiteY305" fmla="*/ 216840 h 648000"/>
              <a:gd name="connsiteX306" fmla="*/ 113328 w 720000"/>
              <a:gd name="connsiteY306" fmla="*/ 220068 h 648000"/>
              <a:gd name="connsiteX307" fmla="*/ 191748 w 720000"/>
              <a:gd name="connsiteY307" fmla="*/ 232632 h 648000"/>
              <a:gd name="connsiteX308" fmla="*/ 192000 w 720000"/>
              <a:gd name="connsiteY308" fmla="*/ 232680 h 648000"/>
              <a:gd name="connsiteX309" fmla="*/ 192060 w 720000"/>
              <a:gd name="connsiteY309" fmla="*/ 232668 h 648000"/>
              <a:gd name="connsiteX310" fmla="*/ 251556 w 720000"/>
              <a:gd name="connsiteY310" fmla="*/ 237780 h 648000"/>
              <a:gd name="connsiteX311" fmla="*/ 252000 w 720000"/>
              <a:gd name="connsiteY311" fmla="*/ 237864 h 648000"/>
              <a:gd name="connsiteX312" fmla="*/ 252228 w 720000"/>
              <a:gd name="connsiteY312" fmla="*/ 237816 h 648000"/>
              <a:gd name="connsiteX313" fmla="*/ 296892 w 720000"/>
              <a:gd name="connsiteY313" fmla="*/ 239652 h 648000"/>
              <a:gd name="connsiteX314" fmla="*/ 324000 w 720000"/>
              <a:gd name="connsiteY314" fmla="*/ 240000 h 648000"/>
              <a:gd name="connsiteX315" fmla="*/ 343272 w 720000"/>
              <a:gd name="connsiteY315" fmla="*/ 239808 h 648000"/>
              <a:gd name="connsiteX316" fmla="*/ 567504 w 720000"/>
              <a:gd name="connsiteY316" fmla="*/ 212028 h 648000"/>
              <a:gd name="connsiteX317" fmla="*/ 575124 w 720000"/>
              <a:gd name="connsiteY317" fmla="*/ 209784 h 648000"/>
              <a:gd name="connsiteX318" fmla="*/ 579684 w 720000"/>
              <a:gd name="connsiteY318" fmla="*/ 208392 h 648000"/>
              <a:gd name="connsiteX319" fmla="*/ 592212 w 720000"/>
              <a:gd name="connsiteY319" fmla="*/ 204084 h 648000"/>
              <a:gd name="connsiteX320" fmla="*/ 594264 w 720000"/>
              <a:gd name="connsiteY320" fmla="*/ 203292 h 648000"/>
              <a:gd name="connsiteX321" fmla="*/ 604044 w 720000"/>
              <a:gd name="connsiteY321" fmla="*/ 199320 h 648000"/>
              <a:gd name="connsiteX322" fmla="*/ 606744 w 720000"/>
              <a:gd name="connsiteY322" fmla="*/ 198144 h 648000"/>
              <a:gd name="connsiteX323" fmla="*/ 616260 w 720000"/>
              <a:gd name="connsiteY323" fmla="*/ 193512 h 648000"/>
              <a:gd name="connsiteX324" fmla="*/ 620028 w 720000"/>
              <a:gd name="connsiteY324" fmla="*/ 191352 h 648000"/>
              <a:gd name="connsiteX325" fmla="*/ 624240 w 720000"/>
              <a:gd name="connsiteY325" fmla="*/ 188832 h 648000"/>
              <a:gd name="connsiteX326" fmla="*/ 626616 w 720000"/>
              <a:gd name="connsiteY326" fmla="*/ 187416 h 648000"/>
              <a:gd name="connsiteX327" fmla="*/ 695868 w 720000"/>
              <a:gd name="connsiteY327" fmla="*/ 216780 h 648000"/>
              <a:gd name="connsiteX328" fmla="*/ 324000 w 720000"/>
              <a:gd name="connsiteY328" fmla="*/ 24000 h 648000"/>
              <a:gd name="connsiteX329" fmla="*/ 623820 w 720000"/>
              <a:gd name="connsiteY329" fmla="*/ 73032 h 648000"/>
              <a:gd name="connsiteX330" fmla="*/ 571332 w 720000"/>
              <a:gd name="connsiteY330" fmla="*/ 101940 h 648000"/>
              <a:gd name="connsiteX331" fmla="*/ 571332 w 720000"/>
              <a:gd name="connsiteY331" fmla="*/ 101940 h 648000"/>
              <a:gd name="connsiteX332" fmla="*/ 378252 w 720000"/>
              <a:gd name="connsiteY332" fmla="*/ 130788 h 648000"/>
              <a:gd name="connsiteX333" fmla="*/ 365256 w 720000"/>
              <a:gd name="connsiteY333" fmla="*/ 131292 h 648000"/>
              <a:gd name="connsiteX334" fmla="*/ 354408 w 720000"/>
              <a:gd name="connsiteY334" fmla="*/ 131616 h 648000"/>
              <a:gd name="connsiteX335" fmla="*/ 324000 w 720000"/>
              <a:gd name="connsiteY335" fmla="*/ 132000 h 648000"/>
              <a:gd name="connsiteX336" fmla="*/ 293592 w 720000"/>
              <a:gd name="connsiteY336" fmla="*/ 131616 h 648000"/>
              <a:gd name="connsiteX337" fmla="*/ 282744 w 720000"/>
              <a:gd name="connsiteY337" fmla="*/ 131292 h 648000"/>
              <a:gd name="connsiteX338" fmla="*/ 269748 w 720000"/>
              <a:gd name="connsiteY338" fmla="*/ 130788 h 648000"/>
              <a:gd name="connsiteX339" fmla="*/ 76668 w 720000"/>
              <a:gd name="connsiteY339" fmla="*/ 101940 h 648000"/>
              <a:gd name="connsiteX340" fmla="*/ 76668 w 720000"/>
              <a:gd name="connsiteY340" fmla="*/ 101940 h 648000"/>
              <a:gd name="connsiteX341" fmla="*/ 24180 w 720000"/>
              <a:gd name="connsiteY341" fmla="*/ 73032 h 648000"/>
              <a:gd name="connsiteX342" fmla="*/ 324000 w 720000"/>
              <a:gd name="connsiteY342" fmla="*/ 24000 h 648000"/>
              <a:gd name="connsiteX343" fmla="*/ 24000 w 720000"/>
              <a:gd name="connsiteY343" fmla="*/ 155952 h 648000"/>
              <a:gd name="connsiteX344" fmla="*/ 24000 w 720000"/>
              <a:gd name="connsiteY344" fmla="*/ 106260 h 648000"/>
              <a:gd name="connsiteX345" fmla="*/ 60000 w 720000"/>
              <a:gd name="connsiteY345" fmla="*/ 122772 h 648000"/>
              <a:gd name="connsiteX346" fmla="*/ 60000 w 720000"/>
              <a:gd name="connsiteY346" fmla="*/ 180228 h 648000"/>
              <a:gd name="connsiteX347" fmla="*/ 24000 w 720000"/>
              <a:gd name="connsiteY347" fmla="*/ 155952 h 648000"/>
              <a:gd name="connsiteX348" fmla="*/ 82128 w 720000"/>
              <a:gd name="connsiteY348" fmla="*/ 322020 h 648000"/>
              <a:gd name="connsiteX349" fmla="*/ 82764 w 720000"/>
              <a:gd name="connsiteY349" fmla="*/ 322572 h 648000"/>
              <a:gd name="connsiteX350" fmla="*/ 175560 w 720000"/>
              <a:gd name="connsiteY350" fmla="*/ 361908 h 648000"/>
              <a:gd name="connsiteX351" fmla="*/ 178548 w 720000"/>
              <a:gd name="connsiteY351" fmla="*/ 362580 h 648000"/>
              <a:gd name="connsiteX352" fmla="*/ 188004 w 720000"/>
              <a:gd name="connsiteY352" fmla="*/ 364620 h 648000"/>
              <a:gd name="connsiteX353" fmla="*/ 323904 w 720000"/>
              <a:gd name="connsiteY353" fmla="*/ 381852 h 648000"/>
              <a:gd name="connsiteX354" fmla="*/ 323988 w 720000"/>
              <a:gd name="connsiteY354" fmla="*/ 381864 h 648000"/>
              <a:gd name="connsiteX355" fmla="*/ 324036 w 720000"/>
              <a:gd name="connsiteY355" fmla="*/ 381852 h 648000"/>
              <a:gd name="connsiteX356" fmla="*/ 373872 w 720000"/>
              <a:gd name="connsiteY356" fmla="*/ 383748 h 648000"/>
              <a:gd name="connsiteX357" fmla="*/ 396000 w 720000"/>
              <a:gd name="connsiteY357" fmla="*/ 384000 h 648000"/>
              <a:gd name="connsiteX358" fmla="*/ 421416 w 720000"/>
              <a:gd name="connsiteY358" fmla="*/ 383700 h 648000"/>
              <a:gd name="connsiteX359" fmla="*/ 467832 w 720000"/>
              <a:gd name="connsiteY359" fmla="*/ 381840 h 648000"/>
              <a:gd name="connsiteX360" fmla="*/ 468000 w 720000"/>
              <a:gd name="connsiteY360" fmla="*/ 381876 h 648000"/>
              <a:gd name="connsiteX361" fmla="*/ 468300 w 720000"/>
              <a:gd name="connsiteY361" fmla="*/ 381816 h 648000"/>
              <a:gd name="connsiteX362" fmla="*/ 606828 w 720000"/>
              <a:gd name="connsiteY362" fmla="*/ 364080 h 648000"/>
              <a:gd name="connsiteX363" fmla="*/ 571332 w 720000"/>
              <a:gd name="connsiteY363" fmla="*/ 377952 h 648000"/>
              <a:gd name="connsiteX364" fmla="*/ 571332 w 720000"/>
              <a:gd name="connsiteY364" fmla="*/ 377952 h 648000"/>
              <a:gd name="connsiteX365" fmla="*/ 363960 w 720000"/>
              <a:gd name="connsiteY365" fmla="*/ 407340 h 648000"/>
              <a:gd name="connsiteX366" fmla="*/ 355860 w 720000"/>
              <a:gd name="connsiteY366" fmla="*/ 407592 h 648000"/>
              <a:gd name="connsiteX367" fmla="*/ 346944 w 720000"/>
              <a:gd name="connsiteY367" fmla="*/ 407772 h 648000"/>
              <a:gd name="connsiteX368" fmla="*/ 324000 w 720000"/>
              <a:gd name="connsiteY368" fmla="*/ 408000 h 648000"/>
              <a:gd name="connsiteX369" fmla="*/ 293592 w 720000"/>
              <a:gd name="connsiteY369" fmla="*/ 407616 h 648000"/>
              <a:gd name="connsiteX370" fmla="*/ 282744 w 720000"/>
              <a:gd name="connsiteY370" fmla="*/ 407292 h 648000"/>
              <a:gd name="connsiteX371" fmla="*/ 269748 w 720000"/>
              <a:gd name="connsiteY371" fmla="*/ 406788 h 648000"/>
              <a:gd name="connsiteX372" fmla="*/ 76668 w 720000"/>
              <a:gd name="connsiteY372" fmla="*/ 377940 h 648000"/>
              <a:gd name="connsiteX373" fmla="*/ 76668 w 720000"/>
              <a:gd name="connsiteY373" fmla="*/ 377940 h 648000"/>
              <a:gd name="connsiteX374" fmla="*/ 24132 w 720000"/>
              <a:gd name="connsiteY374" fmla="*/ 348744 h 648000"/>
              <a:gd name="connsiteX375" fmla="*/ 82128 w 720000"/>
              <a:gd name="connsiteY375" fmla="*/ 322020 h 648000"/>
              <a:gd name="connsiteX376" fmla="*/ 24000 w 720000"/>
              <a:gd name="connsiteY376" fmla="*/ 431952 h 648000"/>
              <a:gd name="connsiteX377" fmla="*/ 24000 w 720000"/>
              <a:gd name="connsiteY377" fmla="*/ 382260 h 648000"/>
              <a:gd name="connsiteX378" fmla="*/ 60000 w 720000"/>
              <a:gd name="connsiteY378" fmla="*/ 398772 h 648000"/>
              <a:gd name="connsiteX379" fmla="*/ 60000 w 720000"/>
              <a:gd name="connsiteY379" fmla="*/ 456000 h 648000"/>
              <a:gd name="connsiteX380" fmla="*/ 53148 w 720000"/>
              <a:gd name="connsiteY380" fmla="*/ 453336 h 648000"/>
              <a:gd name="connsiteX381" fmla="*/ 53004 w 720000"/>
              <a:gd name="connsiteY381" fmla="*/ 453480 h 648000"/>
              <a:gd name="connsiteX382" fmla="*/ 24000 w 720000"/>
              <a:gd name="connsiteY382" fmla="*/ 431952 h 648000"/>
              <a:gd name="connsiteX383" fmla="*/ 60000 w 720000"/>
              <a:gd name="connsiteY383" fmla="*/ 563952 h 648000"/>
              <a:gd name="connsiteX384" fmla="*/ 60000 w 720000"/>
              <a:gd name="connsiteY384" fmla="*/ 514260 h 648000"/>
              <a:gd name="connsiteX385" fmla="*/ 96000 w 720000"/>
              <a:gd name="connsiteY385" fmla="*/ 530772 h 648000"/>
              <a:gd name="connsiteX386" fmla="*/ 96000 w 720000"/>
              <a:gd name="connsiteY386" fmla="*/ 588228 h 648000"/>
              <a:gd name="connsiteX387" fmla="*/ 60000 w 720000"/>
              <a:gd name="connsiteY387" fmla="*/ 563952 h 648000"/>
              <a:gd name="connsiteX388" fmla="*/ 624000 w 720000"/>
              <a:gd name="connsiteY388" fmla="*/ 588228 h 648000"/>
              <a:gd name="connsiteX389" fmla="*/ 624000 w 720000"/>
              <a:gd name="connsiteY389" fmla="*/ 530784 h 648000"/>
              <a:gd name="connsiteX390" fmla="*/ 660000 w 720000"/>
              <a:gd name="connsiteY390" fmla="*/ 514272 h 648000"/>
              <a:gd name="connsiteX391" fmla="*/ 660000 w 720000"/>
              <a:gd name="connsiteY391" fmla="*/ 563928 h 648000"/>
              <a:gd name="connsiteX392" fmla="*/ 624000 w 720000"/>
              <a:gd name="connsiteY392" fmla="*/ 588228 h 648000"/>
              <a:gd name="connsiteX393" fmla="*/ 659844 w 720000"/>
              <a:gd name="connsiteY393" fmla="*/ 480924 h 648000"/>
              <a:gd name="connsiteX394" fmla="*/ 607332 w 720000"/>
              <a:gd name="connsiteY394" fmla="*/ 509952 h 648000"/>
              <a:gd name="connsiteX395" fmla="*/ 607332 w 720000"/>
              <a:gd name="connsiteY395" fmla="*/ 509952 h 648000"/>
              <a:gd name="connsiteX396" fmla="*/ 414252 w 720000"/>
              <a:gd name="connsiteY396" fmla="*/ 538800 h 648000"/>
              <a:gd name="connsiteX397" fmla="*/ 401256 w 720000"/>
              <a:gd name="connsiteY397" fmla="*/ 539304 h 648000"/>
              <a:gd name="connsiteX398" fmla="*/ 390408 w 720000"/>
              <a:gd name="connsiteY398" fmla="*/ 539628 h 648000"/>
              <a:gd name="connsiteX399" fmla="*/ 360000 w 720000"/>
              <a:gd name="connsiteY399" fmla="*/ 540000 h 648000"/>
              <a:gd name="connsiteX400" fmla="*/ 329568 w 720000"/>
              <a:gd name="connsiteY400" fmla="*/ 539616 h 648000"/>
              <a:gd name="connsiteX401" fmla="*/ 318828 w 720000"/>
              <a:gd name="connsiteY401" fmla="*/ 539292 h 648000"/>
              <a:gd name="connsiteX402" fmla="*/ 305748 w 720000"/>
              <a:gd name="connsiteY402" fmla="*/ 538788 h 648000"/>
              <a:gd name="connsiteX403" fmla="*/ 112668 w 720000"/>
              <a:gd name="connsiteY403" fmla="*/ 509940 h 648000"/>
              <a:gd name="connsiteX404" fmla="*/ 112668 w 720000"/>
              <a:gd name="connsiteY404" fmla="*/ 509940 h 648000"/>
              <a:gd name="connsiteX405" fmla="*/ 60288 w 720000"/>
              <a:gd name="connsiteY405" fmla="*/ 481680 h 648000"/>
              <a:gd name="connsiteX406" fmla="*/ 71376 w 720000"/>
              <a:gd name="connsiteY406" fmla="*/ 485328 h 648000"/>
              <a:gd name="connsiteX407" fmla="*/ 72528 w 720000"/>
              <a:gd name="connsiteY407" fmla="*/ 485676 h 648000"/>
              <a:gd name="connsiteX408" fmla="*/ 82476 w 720000"/>
              <a:gd name="connsiteY408" fmla="*/ 488568 h 648000"/>
              <a:gd name="connsiteX409" fmla="*/ 86364 w 720000"/>
              <a:gd name="connsiteY409" fmla="*/ 489636 h 648000"/>
              <a:gd name="connsiteX410" fmla="*/ 92220 w 720000"/>
              <a:gd name="connsiteY410" fmla="*/ 491148 h 648000"/>
              <a:gd name="connsiteX411" fmla="*/ 251940 w 720000"/>
              <a:gd name="connsiteY411" fmla="*/ 513840 h 648000"/>
              <a:gd name="connsiteX412" fmla="*/ 252000 w 720000"/>
              <a:gd name="connsiteY412" fmla="*/ 513852 h 648000"/>
              <a:gd name="connsiteX413" fmla="*/ 252036 w 720000"/>
              <a:gd name="connsiteY413" fmla="*/ 513840 h 648000"/>
              <a:gd name="connsiteX414" fmla="*/ 308832 w 720000"/>
              <a:gd name="connsiteY414" fmla="*/ 515856 h 648000"/>
              <a:gd name="connsiteX415" fmla="*/ 324000 w 720000"/>
              <a:gd name="connsiteY415" fmla="*/ 516000 h 648000"/>
              <a:gd name="connsiteX416" fmla="*/ 344232 w 720000"/>
              <a:gd name="connsiteY416" fmla="*/ 515796 h 648000"/>
              <a:gd name="connsiteX417" fmla="*/ 395916 w 720000"/>
              <a:gd name="connsiteY417" fmla="*/ 513852 h 648000"/>
              <a:gd name="connsiteX418" fmla="*/ 396012 w 720000"/>
              <a:gd name="connsiteY418" fmla="*/ 513876 h 648000"/>
              <a:gd name="connsiteX419" fmla="*/ 396168 w 720000"/>
              <a:gd name="connsiteY419" fmla="*/ 513840 h 648000"/>
              <a:gd name="connsiteX420" fmla="*/ 455808 w 720000"/>
              <a:gd name="connsiteY420" fmla="*/ 508644 h 648000"/>
              <a:gd name="connsiteX421" fmla="*/ 456012 w 720000"/>
              <a:gd name="connsiteY421" fmla="*/ 508680 h 648000"/>
              <a:gd name="connsiteX422" fmla="*/ 456756 w 720000"/>
              <a:gd name="connsiteY422" fmla="*/ 508524 h 648000"/>
              <a:gd name="connsiteX423" fmla="*/ 517032 w 720000"/>
              <a:gd name="connsiteY423" fmla="*/ 499524 h 648000"/>
              <a:gd name="connsiteX424" fmla="*/ 528468 w 720000"/>
              <a:gd name="connsiteY424" fmla="*/ 497328 h 648000"/>
              <a:gd name="connsiteX425" fmla="*/ 530988 w 720000"/>
              <a:gd name="connsiteY425" fmla="*/ 496812 h 648000"/>
              <a:gd name="connsiteX426" fmla="*/ 618144 w 720000"/>
              <a:gd name="connsiteY426" fmla="*/ 468444 h 648000"/>
              <a:gd name="connsiteX427" fmla="*/ 621468 w 720000"/>
              <a:gd name="connsiteY427" fmla="*/ 466536 h 648000"/>
              <a:gd name="connsiteX428" fmla="*/ 625308 w 720000"/>
              <a:gd name="connsiteY428" fmla="*/ 464124 h 648000"/>
              <a:gd name="connsiteX429" fmla="*/ 628848 w 720000"/>
              <a:gd name="connsiteY429" fmla="*/ 461904 h 648000"/>
              <a:gd name="connsiteX430" fmla="*/ 659844 w 720000"/>
              <a:gd name="connsiteY430" fmla="*/ 480924 h 648000"/>
              <a:gd name="connsiteX431" fmla="*/ 660000 w 720000"/>
              <a:gd name="connsiteY431" fmla="*/ 324228 h 648000"/>
              <a:gd name="connsiteX432" fmla="*/ 660000 w 720000"/>
              <a:gd name="connsiteY432" fmla="*/ 266784 h 648000"/>
              <a:gd name="connsiteX433" fmla="*/ 696000 w 720000"/>
              <a:gd name="connsiteY433" fmla="*/ 250272 h 648000"/>
              <a:gd name="connsiteX434" fmla="*/ 696000 w 720000"/>
              <a:gd name="connsiteY434" fmla="*/ 299928 h 648000"/>
              <a:gd name="connsiteX435" fmla="*/ 660000 w 720000"/>
              <a:gd name="connsiteY435" fmla="*/ 324228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720000" h="648000">
                <a:moveTo>
                  <a:pt x="719868" y="216000"/>
                </a:moveTo>
                <a:cubicBezTo>
                  <a:pt x="718680" y="195468"/>
                  <a:pt x="694260" y="179424"/>
                  <a:pt x="645420" y="167184"/>
                </a:cubicBezTo>
                <a:cubicBezTo>
                  <a:pt x="647064" y="163584"/>
                  <a:pt x="647988" y="159840"/>
                  <a:pt x="648000" y="155952"/>
                </a:cubicBezTo>
                <a:lnTo>
                  <a:pt x="648000" y="72000"/>
                </a:lnTo>
                <a:lnTo>
                  <a:pt x="647796" y="72000"/>
                </a:lnTo>
                <a:cubicBezTo>
                  <a:pt x="643500" y="2064"/>
                  <a:pt x="356916" y="0"/>
                  <a:pt x="324000" y="0"/>
                </a:cubicBezTo>
                <a:cubicBezTo>
                  <a:pt x="291084" y="0"/>
                  <a:pt x="4500" y="2064"/>
                  <a:pt x="204" y="72000"/>
                </a:cubicBezTo>
                <a:lnTo>
                  <a:pt x="0" y="72000"/>
                </a:lnTo>
                <a:lnTo>
                  <a:pt x="0" y="73560"/>
                </a:lnTo>
                <a:lnTo>
                  <a:pt x="0" y="73560"/>
                </a:lnTo>
                <a:lnTo>
                  <a:pt x="0" y="73560"/>
                </a:lnTo>
                <a:lnTo>
                  <a:pt x="0" y="155988"/>
                </a:lnTo>
                <a:cubicBezTo>
                  <a:pt x="60" y="178788"/>
                  <a:pt x="29484" y="196632"/>
                  <a:pt x="73260" y="209916"/>
                </a:cubicBezTo>
                <a:cubicBezTo>
                  <a:pt x="72660" y="211908"/>
                  <a:pt x="72300" y="213936"/>
                  <a:pt x="72180" y="216000"/>
                </a:cubicBezTo>
                <a:lnTo>
                  <a:pt x="72000" y="216000"/>
                </a:lnTo>
                <a:lnTo>
                  <a:pt x="72000" y="217560"/>
                </a:lnTo>
                <a:lnTo>
                  <a:pt x="72000" y="217560"/>
                </a:lnTo>
                <a:lnTo>
                  <a:pt x="72000" y="217560"/>
                </a:lnTo>
                <a:lnTo>
                  <a:pt x="72000" y="299844"/>
                </a:lnTo>
                <a:cubicBezTo>
                  <a:pt x="24840" y="311988"/>
                  <a:pt x="1284" y="327804"/>
                  <a:pt x="120" y="348000"/>
                </a:cubicBezTo>
                <a:lnTo>
                  <a:pt x="0" y="348000"/>
                </a:lnTo>
                <a:lnTo>
                  <a:pt x="0" y="349560"/>
                </a:lnTo>
                <a:lnTo>
                  <a:pt x="0" y="349560"/>
                </a:lnTo>
                <a:lnTo>
                  <a:pt x="0" y="349560"/>
                </a:lnTo>
                <a:lnTo>
                  <a:pt x="0" y="431988"/>
                </a:lnTo>
                <a:cubicBezTo>
                  <a:pt x="36" y="447864"/>
                  <a:pt x="14352" y="461328"/>
                  <a:pt x="37776" y="472548"/>
                </a:cubicBezTo>
                <a:cubicBezTo>
                  <a:pt x="36888" y="474984"/>
                  <a:pt x="36336" y="477468"/>
                  <a:pt x="36180" y="480012"/>
                </a:cubicBezTo>
                <a:lnTo>
                  <a:pt x="36000" y="480012"/>
                </a:lnTo>
                <a:lnTo>
                  <a:pt x="36000" y="481572"/>
                </a:lnTo>
                <a:lnTo>
                  <a:pt x="36000" y="481572"/>
                </a:lnTo>
                <a:lnTo>
                  <a:pt x="36000" y="481572"/>
                </a:lnTo>
                <a:lnTo>
                  <a:pt x="36000" y="564000"/>
                </a:lnTo>
                <a:cubicBezTo>
                  <a:pt x="36096" y="603912"/>
                  <a:pt x="125964" y="628692"/>
                  <a:pt x="225816" y="640260"/>
                </a:cubicBezTo>
                <a:cubicBezTo>
                  <a:pt x="226548" y="640404"/>
                  <a:pt x="227220" y="640704"/>
                  <a:pt x="228000" y="640704"/>
                </a:cubicBezTo>
                <a:cubicBezTo>
                  <a:pt x="228228" y="640704"/>
                  <a:pt x="228420" y="640584"/>
                  <a:pt x="228648" y="640572"/>
                </a:cubicBezTo>
                <a:cubicBezTo>
                  <a:pt x="247896" y="642744"/>
                  <a:pt x="267456" y="644436"/>
                  <a:pt x="286812" y="645648"/>
                </a:cubicBezTo>
                <a:cubicBezTo>
                  <a:pt x="287220" y="645696"/>
                  <a:pt x="287580" y="645888"/>
                  <a:pt x="288000" y="645888"/>
                </a:cubicBezTo>
                <a:cubicBezTo>
                  <a:pt x="288228" y="645888"/>
                  <a:pt x="288408" y="645768"/>
                  <a:pt x="288624" y="645756"/>
                </a:cubicBezTo>
                <a:cubicBezTo>
                  <a:pt x="313200" y="647244"/>
                  <a:pt x="337380" y="648000"/>
                  <a:pt x="360000" y="648000"/>
                </a:cubicBezTo>
                <a:cubicBezTo>
                  <a:pt x="382620" y="648000"/>
                  <a:pt x="406800" y="647244"/>
                  <a:pt x="431376" y="645744"/>
                </a:cubicBezTo>
                <a:cubicBezTo>
                  <a:pt x="431592" y="645756"/>
                  <a:pt x="431784" y="645876"/>
                  <a:pt x="432000" y="645876"/>
                </a:cubicBezTo>
                <a:cubicBezTo>
                  <a:pt x="432420" y="645876"/>
                  <a:pt x="432780" y="645672"/>
                  <a:pt x="433188" y="645636"/>
                </a:cubicBezTo>
                <a:cubicBezTo>
                  <a:pt x="452544" y="644424"/>
                  <a:pt x="472104" y="642744"/>
                  <a:pt x="491352" y="640560"/>
                </a:cubicBezTo>
                <a:cubicBezTo>
                  <a:pt x="491580" y="640560"/>
                  <a:pt x="491772" y="640680"/>
                  <a:pt x="492000" y="640680"/>
                </a:cubicBezTo>
                <a:cubicBezTo>
                  <a:pt x="492780" y="640680"/>
                  <a:pt x="493452" y="640380"/>
                  <a:pt x="494184" y="640236"/>
                </a:cubicBezTo>
                <a:cubicBezTo>
                  <a:pt x="594036" y="628668"/>
                  <a:pt x="683892" y="603876"/>
                  <a:pt x="684000" y="563952"/>
                </a:cubicBezTo>
                <a:lnTo>
                  <a:pt x="684000" y="480000"/>
                </a:lnTo>
                <a:lnTo>
                  <a:pt x="683808" y="480000"/>
                </a:lnTo>
                <a:cubicBezTo>
                  <a:pt x="682968" y="465288"/>
                  <a:pt x="670428" y="453012"/>
                  <a:pt x="645660" y="442752"/>
                </a:cubicBezTo>
                <a:cubicBezTo>
                  <a:pt x="647172" y="439284"/>
                  <a:pt x="648000" y="435684"/>
                  <a:pt x="648000" y="431952"/>
                </a:cubicBezTo>
                <a:lnTo>
                  <a:pt x="648000" y="353520"/>
                </a:lnTo>
                <a:cubicBezTo>
                  <a:pt x="691080" y="340272"/>
                  <a:pt x="719940" y="322548"/>
                  <a:pt x="720000" y="299952"/>
                </a:cubicBezTo>
                <a:lnTo>
                  <a:pt x="720000" y="216000"/>
                </a:lnTo>
                <a:lnTo>
                  <a:pt x="719868" y="216000"/>
                </a:lnTo>
                <a:close/>
                <a:moveTo>
                  <a:pt x="622704" y="435852"/>
                </a:moveTo>
                <a:lnTo>
                  <a:pt x="618612" y="439440"/>
                </a:lnTo>
                <a:cubicBezTo>
                  <a:pt x="612312" y="444996"/>
                  <a:pt x="601812" y="450600"/>
                  <a:pt x="588000" y="456000"/>
                </a:cubicBezTo>
                <a:lnTo>
                  <a:pt x="588000" y="398784"/>
                </a:lnTo>
                <a:cubicBezTo>
                  <a:pt x="602268" y="393816"/>
                  <a:pt x="614412" y="388308"/>
                  <a:pt x="624000" y="382272"/>
                </a:cubicBezTo>
                <a:lnTo>
                  <a:pt x="624000" y="431928"/>
                </a:lnTo>
                <a:cubicBezTo>
                  <a:pt x="624000" y="433164"/>
                  <a:pt x="623544" y="434484"/>
                  <a:pt x="622704" y="435852"/>
                </a:cubicBezTo>
                <a:close/>
                <a:moveTo>
                  <a:pt x="354312" y="491616"/>
                </a:moveTo>
                <a:cubicBezTo>
                  <a:pt x="352560" y="491664"/>
                  <a:pt x="350796" y="491688"/>
                  <a:pt x="349032" y="491724"/>
                </a:cubicBezTo>
                <a:cubicBezTo>
                  <a:pt x="344748" y="491808"/>
                  <a:pt x="340356" y="491832"/>
                  <a:pt x="336012" y="491868"/>
                </a:cubicBezTo>
                <a:lnTo>
                  <a:pt x="336012" y="431928"/>
                </a:lnTo>
                <a:cubicBezTo>
                  <a:pt x="339312" y="431892"/>
                  <a:pt x="342612" y="431844"/>
                  <a:pt x="345912" y="431784"/>
                </a:cubicBezTo>
                <a:cubicBezTo>
                  <a:pt x="346548" y="431772"/>
                  <a:pt x="347184" y="431760"/>
                  <a:pt x="347820" y="431748"/>
                </a:cubicBezTo>
                <a:cubicBezTo>
                  <a:pt x="359904" y="431520"/>
                  <a:pt x="371988" y="431148"/>
                  <a:pt x="384012" y="430596"/>
                </a:cubicBezTo>
                <a:lnTo>
                  <a:pt x="384012" y="490512"/>
                </a:lnTo>
                <a:cubicBezTo>
                  <a:pt x="381444" y="490644"/>
                  <a:pt x="378864" y="490764"/>
                  <a:pt x="376260" y="490872"/>
                </a:cubicBezTo>
                <a:cubicBezTo>
                  <a:pt x="369036" y="491196"/>
                  <a:pt x="361740" y="491436"/>
                  <a:pt x="354312" y="491616"/>
                </a:cubicBezTo>
                <a:close/>
                <a:moveTo>
                  <a:pt x="301908" y="491784"/>
                </a:moveTo>
                <a:cubicBezTo>
                  <a:pt x="296412" y="491688"/>
                  <a:pt x="290940" y="491556"/>
                  <a:pt x="285504" y="491388"/>
                </a:cubicBezTo>
                <a:cubicBezTo>
                  <a:pt x="284832" y="491364"/>
                  <a:pt x="284160" y="491340"/>
                  <a:pt x="283488" y="491316"/>
                </a:cubicBezTo>
                <a:cubicBezTo>
                  <a:pt x="276948" y="491100"/>
                  <a:pt x="270456" y="490824"/>
                  <a:pt x="264012" y="490512"/>
                </a:cubicBezTo>
                <a:lnTo>
                  <a:pt x="264012" y="430608"/>
                </a:lnTo>
                <a:cubicBezTo>
                  <a:pt x="276036" y="431172"/>
                  <a:pt x="288120" y="431544"/>
                  <a:pt x="300204" y="431760"/>
                </a:cubicBezTo>
                <a:cubicBezTo>
                  <a:pt x="300840" y="431772"/>
                  <a:pt x="301476" y="431784"/>
                  <a:pt x="302100" y="431796"/>
                </a:cubicBezTo>
                <a:cubicBezTo>
                  <a:pt x="305400" y="431856"/>
                  <a:pt x="308700" y="431904"/>
                  <a:pt x="312000" y="431940"/>
                </a:cubicBezTo>
                <a:lnTo>
                  <a:pt x="312000" y="491916"/>
                </a:lnTo>
                <a:cubicBezTo>
                  <a:pt x="309672" y="491892"/>
                  <a:pt x="307344" y="491892"/>
                  <a:pt x="305028" y="491856"/>
                </a:cubicBezTo>
                <a:cubicBezTo>
                  <a:pt x="303972" y="491832"/>
                  <a:pt x="302952" y="491796"/>
                  <a:pt x="301908" y="491784"/>
                </a:cubicBezTo>
                <a:close/>
                <a:moveTo>
                  <a:pt x="85164" y="464424"/>
                </a:moveTo>
                <a:cubicBezTo>
                  <a:pt x="84768" y="464304"/>
                  <a:pt x="84396" y="464196"/>
                  <a:pt x="84000" y="464088"/>
                </a:cubicBezTo>
                <a:lnTo>
                  <a:pt x="84000" y="406116"/>
                </a:lnTo>
                <a:cubicBezTo>
                  <a:pt x="95208" y="409140"/>
                  <a:pt x="107256" y="411900"/>
                  <a:pt x="120000" y="414408"/>
                </a:cubicBezTo>
                <a:lnTo>
                  <a:pt x="120000" y="472980"/>
                </a:lnTo>
                <a:cubicBezTo>
                  <a:pt x="108984" y="470640"/>
                  <a:pt x="98820" y="468180"/>
                  <a:pt x="89568" y="465660"/>
                </a:cubicBezTo>
                <a:cubicBezTo>
                  <a:pt x="88104" y="465240"/>
                  <a:pt x="86592" y="464844"/>
                  <a:pt x="85164" y="464424"/>
                </a:cubicBezTo>
                <a:close/>
                <a:moveTo>
                  <a:pt x="338100" y="563796"/>
                </a:moveTo>
                <a:cubicBezTo>
                  <a:pt x="341400" y="563856"/>
                  <a:pt x="344700" y="563904"/>
                  <a:pt x="348000" y="563940"/>
                </a:cubicBezTo>
                <a:lnTo>
                  <a:pt x="348000" y="623928"/>
                </a:lnTo>
                <a:cubicBezTo>
                  <a:pt x="331416" y="623772"/>
                  <a:pt x="315408" y="623292"/>
                  <a:pt x="300000" y="622536"/>
                </a:cubicBezTo>
                <a:lnTo>
                  <a:pt x="300000" y="562620"/>
                </a:lnTo>
                <a:cubicBezTo>
                  <a:pt x="312024" y="563184"/>
                  <a:pt x="324108" y="563556"/>
                  <a:pt x="336192" y="563772"/>
                </a:cubicBezTo>
                <a:cubicBezTo>
                  <a:pt x="336828" y="563772"/>
                  <a:pt x="337464" y="563784"/>
                  <a:pt x="338100" y="563796"/>
                </a:cubicBezTo>
                <a:close/>
                <a:moveTo>
                  <a:pt x="383808" y="563760"/>
                </a:moveTo>
                <a:cubicBezTo>
                  <a:pt x="395892" y="563532"/>
                  <a:pt x="407976" y="563160"/>
                  <a:pt x="420000" y="562608"/>
                </a:cubicBezTo>
                <a:lnTo>
                  <a:pt x="420000" y="622524"/>
                </a:lnTo>
                <a:cubicBezTo>
                  <a:pt x="404592" y="623280"/>
                  <a:pt x="388584" y="623760"/>
                  <a:pt x="372000" y="623916"/>
                </a:cubicBezTo>
                <a:lnTo>
                  <a:pt x="372000" y="563928"/>
                </a:lnTo>
                <a:cubicBezTo>
                  <a:pt x="375300" y="563892"/>
                  <a:pt x="378600" y="563844"/>
                  <a:pt x="381900" y="563784"/>
                </a:cubicBezTo>
                <a:cubicBezTo>
                  <a:pt x="382536" y="563784"/>
                  <a:pt x="383172" y="563772"/>
                  <a:pt x="383808" y="563760"/>
                </a:cubicBezTo>
                <a:close/>
                <a:moveTo>
                  <a:pt x="480000" y="558336"/>
                </a:moveTo>
                <a:lnTo>
                  <a:pt x="480000" y="617928"/>
                </a:lnTo>
                <a:cubicBezTo>
                  <a:pt x="468468" y="619140"/>
                  <a:pt x="456468" y="620208"/>
                  <a:pt x="444000" y="621084"/>
                </a:cubicBezTo>
                <a:lnTo>
                  <a:pt x="444000" y="561240"/>
                </a:lnTo>
                <a:cubicBezTo>
                  <a:pt x="456168" y="560448"/>
                  <a:pt x="468192" y="559476"/>
                  <a:pt x="480000" y="558336"/>
                </a:cubicBezTo>
                <a:close/>
                <a:moveTo>
                  <a:pt x="504000" y="555744"/>
                </a:moveTo>
                <a:cubicBezTo>
                  <a:pt x="516372" y="554256"/>
                  <a:pt x="528384" y="552564"/>
                  <a:pt x="540000" y="550680"/>
                </a:cubicBezTo>
                <a:lnTo>
                  <a:pt x="540000" y="609600"/>
                </a:lnTo>
                <a:cubicBezTo>
                  <a:pt x="528696" y="611592"/>
                  <a:pt x="516684" y="613428"/>
                  <a:pt x="504000" y="615096"/>
                </a:cubicBezTo>
                <a:lnTo>
                  <a:pt x="504000" y="555744"/>
                </a:lnTo>
                <a:close/>
                <a:moveTo>
                  <a:pt x="564000" y="546396"/>
                </a:moveTo>
                <a:cubicBezTo>
                  <a:pt x="576744" y="543888"/>
                  <a:pt x="588792" y="541128"/>
                  <a:pt x="600000" y="538104"/>
                </a:cubicBezTo>
                <a:lnTo>
                  <a:pt x="600000" y="596076"/>
                </a:lnTo>
                <a:cubicBezTo>
                  <a:pt x="589308" y="599160"/>
                  <a:pt x="577272" y="602148"/>
                  <a:pt x="564000" y="604968"/>
                </a:cubicBezTo>
                <a:lnTo>
                  <a:pt x="564000" y="546396"/>
                </a:lnTo>
                <a:close/>
                <a:moveTo>
                  <a:pt x="156000" y="546396"/>
                </a:moveTo>
                <a:lnTo>
                  <a:pt x="156000" y="604968"/>
                </a:lnTo>
                <a:cubicBezTo>
                  <a:pt x="142728" y="602148"/>
                  <a:pt x="130692" y="599160"/>
                  <a:pt x="120000" y="596076"/>
                </a:cubicBezTo>
                <a:lnTo>
                  <a:pt x="120000" y="538104"/>
                </a:lnTo>
                <a:cubicBezTo>
                  <a:pt x="131208" y="541128"/>
                  <a:pt x="143256" y="543900"/>
                  <a:pt x="156000" y="546396"/>
                </a:cubicBezTo>
                <a:close/>
                <a:moveTo>
                  <a:pt x="180000" y="550692"/>
                </a:moveTo>
                <a:cubicBezTo>
                  <a:pt x="191616" y="552576"/>
                  <a:pt x="203628" y="554268"/>
                  <a:pt x="216000" y="555756"/>
                </a:cubicBezTo>
                <a:lnTo>
                  <a:pt x="216000" y="615108"/>
                </a:lnTo>
                <a:cubicBezTo>
                  <a:pt x="203316" y="613440"/>
                  <a:pt x="191304" y="611604"/>
                  <a:pt x="180000" y="609612"/>
                </a:cubicBezTo>
                <a:lnTo>
                  <a:pt x="180000" y="550692"/>
                </a:lnTo>
                <a:close/>
                <a:moveTo>
                  <a:pt x="240000" y="558336"/>
                </a:moveTo>
                <a:cubicBezTo>
                  <a:pt x="251808" y="559476"/>
                  <a:pt x="263832" y="560448"/>
                  <a:pt x="276000" y="561252"/>
                </a:cubicBezTo>
                <a:lnTo>
                  <a:pt x="276000" y="621096"/>
                </a:lnTo>
                <a:cubicBezTo>
                  <a:pt x="263532" y="620220"/>
                  <a:pt x="251532" y="619152"/>
                  <a:pt x="240000" y="617940"/>
                </a:cubicBezTo>
                <a:lnTo>
                  <a:pt x="240000" y="558336"/>
                </a:lnTo>
                <a:close/>
                <a:moveTo>
                  <a:pt x="210228" y="486576"/>
                </a:moveTo>
                <a:cubicBezTo>
                  <a:pt x="209004" y="486456"/>
                  <a:pt x="207792" y="486324"/>
                  <a:pt x="206580" y="486204"/>
                </a:cubicBezTo>
                <a:cubicBezTo>
                  <a:pt x="205716" y="486120"/>
                  <a:pt x="204864" y="486012"/>
                  <a:pt x="204000" y="485928"/>
                </a:cubicBezTo>
                <a:lnTo>
                  <a:pt x="204000" y="426348"/>
                </a:lnTo>
                <a:cubicBezTo>
                  <a:pt x="215808" y="427488"/>
                  <a:pt x="227832" y="428460"/>
                  <a:pt x="240000" y="429264"/>
                </a:cubicBezTo>
                <a:lnTo>
                  <a:pt x="240000" y="489060"/>
                </a:lnTo>
                <a:cubicBezTo>
                  <a:pt x="229920" y="488340"/>
                  <a:pt x="219960" y="487524"/>
                  <a:pt x="210228" y="486576"/>
                </a:cubicBezTo>
                <a:close/>
                <a:moveTo>
                  <a:pt x="180000" y="423744"/>
                </a:moveTo>
                <a:lnTo>
                  <a:pt x="180000" y="483096"/>
                </a:lnTo>
                <a:cubicBezTo>
                  <a:pt x="167316" y="481428"/>
                  <a:pt x="155304" y="479592"/>
                  <a:pt x="144000" y="477600"/>
                </a:cubicBezTo>
                <a:lnTo>
                  <a:pt x="144000" y="418680"/>
                </a:lnTo>
                <a:cubicBezTo>
                  <a:pt x="155616" y="420564"/>
                  <a:pt x="167628" y="422268"/>
                  <a:pt x="180000" y="423744"/>
                </a:cubicBezTo>
                <a:close/>
                <a:moveTo>
                  <a:pt x="415992" y="488496"/>
                </a:moveTo>
                <a:cubicBezTo>
                  <a:pt x="413352" y="488700"/>
                  <a:pt x="410688" y="488904"/>
                  <a:pt x="408000" y="489096"/>
                </a:cubicBezTo>
                <a:lnTo>
                  <a:pt x="408000" y="429252"/>
                </a:lnTo>
                <a:cubicBezTo>
                  <a:pt x="420168" y="428448"/>
                  <a:pt x="432192" y="427488"/>
                  <a:pt x="444000" y="426336"/>
                </a:cubicBezTo>
                <a:lnTo>
                  <a:pt x="444000" y="485928"/>
                </a:lnTo>
                <a:cubicBezTo>
                  <a:pt x="436584" y="486708"/>
                  <a:pt x="429000" y="487440"/>
                  <a:pt x="421212" y="488076"/>
                </a:cubicBezTo>
                <a:cubicBezTo>
                  <a:pt x="419472" y="488232"/>
                  <a:pt x="417732" y="488364"/>
                  <a:pt x="415992" y="488496"/>
                </a:cubicBezTo>
                <a:close/>
                <a:moveTo>
                  <a:pt x="468000" y="483096"/>
                </a:moveTo>
                <a:lnTo>
                  <a:pt x="468000" y="423744"/>
                </a:lnTo>
                <a:cubicBezTo>
                  <a:pt x="480372" y="422256"/>
                  <a:pt x="492384" y="420564"/>
                  <a:pt x="504000" y="418680"/>
                </a:cubicBezTo>
                <a:lnTo>
                  <a:pt x="504000" y="477600"/>
                </a:lnTo>
                <a:cubicBezTo>
                  <a:pt x="492696" y="479592"/>
                  <a:pt x="480684" y="481440"/>
                  <a:pt x="468000" y="483096"/>
                </a:cubicBezTo>
                <a:close/>
                <a:moveTo>
                  <a:pt x="528000" y="414396"/>
                </a:moveTo>
                <a:cubicBezTo>
                  <a:pt x="540744" y="411888"/>
                  <a:pt x="552792" y="409128"/>
                  <a:pt x="564000" y="406104"/>
                </a:cubicBezTo>
                <a:lnTo>
                  <a:pt x="564000" y="464076"/>
                </a:lnTo>
                <a:cubicBezTo>
                  <a:pt x="553308" y="467160"/>
                  <a:pt x="541272" y="470148"/>
                  <a:pt x="528000" y="472968"/>
                </a:cubicBezTo>
                <a:lnTo>
                  <a:pt x="528000" y="414396"/>
                </a:lnTo>
                <a:close/>
                <a:moveTo>
                  <a:pt x="363900" y="359580"/>
                </a:moveTo>
                <a:cubicBezTo>
                  <a:pt x="354876" y="359352"/>
                  <a:pt x="346056" y="359004"/>
                  <a:pt x="337392" y="358584"/>
                </a:cubicBezTo>
                <a:cubicBezTo>
                  <a:pt x="336924" y="358560"/>
                  <a:pt x="336456" y="358536"/>
                  <a:pt x="336000" y="358524"/>
                </a:cubicBezTo>
                <a:lnTo>
                  <a:pt x="336000" y="298608"/>
                </a:lnTo>
                <a:cubicBezTo>
                  <a:pt x="348024" y="299172"/>
                  <a:pt x="360108" y="299544"/>
                  <a:pt x="372192" y="299760"/>
                </a:cubicBezTo>
                <a:cubicBezTo>
                  <a:pt x="372828" y="299772"/>
                  <a:pt x="373464" y="299784"/>
                  <a:pt x="374088" y="299796"/>
                </a:cubicBezTo>
                <a:cubicBezTo>
                  <a:pt x="377388" y="299856"/>
                  <a:pt x="380688" y="299904"/>
                  <a:pt x="383988" y="299940"/>
                </a:cubicBezTo>
                <a:lnTo>
                  <a:pt x="383988" y="359856"/>
                </a:lnTo>
                <a:cubicBezTo>
                  <a:pt x="378144" y="359796"/>
                  <a:pt x="372252" y="359772"/>
                  <a:pt x="366552" y="359640"/>
                </a:cubicBezTo>
                <a:cubicBezTo>
                  <a:pt x="365676" y="359616"/>
                  <a:pt x="364776" y="359604"/>
                  <a:pt x="363900" y="359580"/>
                </a:cubicBezTo>
                <a:close/>
                <a:moveTo>
                  <a:pt x="84000" y="188088"/>
                </a:moveTo>
                <a:lnTo>
                  <a:pt x="84000" y="130116"/>
                </a:lnTo>
                <a:cubicBezTo>
                  <a:pt x="95208" y="133140"/>
                  <a:pt x="107256" y="135900"/>
                  <a:pt x="120000" y="138408"/>
                </a:cubicBezTo>
                <a:lnTo>
                  <a:pt x="120000" y="196980"/>
                </a:lnTo>
                <a:cubicBezTo>
                  <a:pt x="118524" y="196668"/>
                  <a:pt x="117000" y="196356"/>
                  <a:pt x="115560" y="196044"/>
                </a:cubicBezTo>
                <a:cubicBezTo>
                  <a:pt x="109176" y="194640"/>
                  <a:pt x="102948" y="193176"/>
                  <a:pt x="96996" y="191628"/>
                </a:cubicBezTo>
                <a:cubicBezTo>
                  <a:pt x="92460" y="190464"/>
                  <a:pt x="88152" y="189276"/>
                  <a:pt x="84000" y="188088"/>
                </a:cubicBezTo>
                <a:close/>
                <a:moveTo>
                  <a:pt x="302100" y="155796"/>
                </a:moveTo>
                <a:cubicBezTo>
                  <a:pt x="305400" y="155856"/>
                  <a:pt x="308700" y="155904"/>
                  <a:pt x="312000" y="155940"/>
                </a:cubicBezTo>
                <a:lnTo>
                  <a:pt x="312000" y="215856"/>
                </a:lnTo>
                <a:cubicBezTo>
                  <a:pt x="295848" y="215700"/>
                  <a:pt x="279792" y="215280"/>
                  <a:pt x="264000" y="214488"/>
                </a:cubicBezTo>
                <a:lnTo>
                  <a:pt x="264000" y="154620"/>
                </a:lnTo>
                <a:cubicBezTo>
                  <a:pt x="276024" y="155184"/>
                  <a:pt x="288108" y="155556"/>
                  <a:pt x="300192" y="155772"/>
                </a:cubicBezTo>
                <a:cubicBezTo>
                  <a:pt x="300828" y="155772"/>
                  <a:pt x="301464" y="155784"/>
                  <a:pt x="302100" y="155796"/>
                </a:cubicBezTo>
                <a:close/>
                <a:moveTo>
                  <a:pt x="347808" y="155760"/>
                </a:moveTo>
                <a:cubicBezTo>
                  <a:pt x="359892" y="155532"/>
                  <a:pt x="371976" y="155160"/>
                  <a:pt x="384000" y="154608"/>
                </a:cubicBezTo>
                <a:lnTo>
                  <a:pt x="384000" y="214476"/>
                </a:lnTo>
                <a:cubicBezTo>
                  <a:pt x="381960" y="214572"/>
                  <a:pt x="380004" y="214716"/>
                  <a:pt x="377952" y="214812"/>
                </a:cubicBezTo>
                <a:cubicBezTo>
                  <a:pt x="377784" y="214824"/>
                  <a:pt x="377616" y="214824"/>
                  <a:pt x="377436" y="214836"/>
                </a:cubicBezTo>
                <a:cubicBezTo>
                  <a:pt x="369384" y="215196"/>
                  <a:pt x="361176" y="215460"/>
                  <a:pt x="352860" y="215652"/>
                </a:cubicBezTo>
                <a:cubicBezTo>
                  <a:pt x="351564" y="215688"/>
                  <a:pt x="350268" y="215700"/>
                  <a:pt x="348972" y="215736"/>
                </a:cubicBezTo>
                <a:cubicBezTo>
                  <a:pt x="344700" y="215820"/>
                  <a:pt x="340332" y="215832"/>
                  <a:pt x="336000" y="215880"/>
                </a:cubicBezTo>
                <a:lnTo>
                  <a:pt x="336000" y="155940"/>
                </a:lnTo>
                <a:cubicBezTo>
                  <a:pt x="339300" y="155904"/>
                  <a:pt x="342600" y="155856"/>
                  <a:pt x="345900" y="155796"/>
                </a:cubicBezTo>
                <a:cubicBezTo>
                  <a:pt x="346536" y="155784"/>
                  <a:pt x="347172" y="155772"/>
                  <a:pt x="347808" y="155760"/>
                </a:cubicBezTo>
                <a:close/>
                <a:moveTo>
                  <a:pt x="621252" y="161784"/>
                </a:moveTo>
                <a:lnTo>
                  <a:pt x="620916" y="161712"/>
                </a:lnTo>
                <a:lnTo>
                  <a:pt x="616548" y="165108"/>
                </a:lnTo>
                <a:cubicBezTo>
                  <a:pt x="610212" y="170040"/>
                  <a:pt x="600480" y="175032"/>
                  <a:pt x="588000" y="179856"/>
                </a:cubicBezTo>
                <a:lnTo>
                  <a:pt x="588000" y="122772"/>
                </a:lnTo>
                <a:cubicBezTo>
                  <a:pt x="602268" y="117804"/>
                  <a:pt x="614412" y="112296"/>
                  <a:pt x="624000" y="106260"/>
                </a:cubicBezTo>
                <a:lnTo>
                  <a:pt x="624000" y="155916"/>
                </a:lnTo>
                <a:cubicBezTo>
                  <a:pt x="624000" y="157740"/>
                  <a:pt x="623040" y="159708"/>
                  <a:pt x="621252" y="161784"/>
                </a:cubicBezTo>
                <a:close/>
                <a:moveTo>
                  <a:pt x="468000" y="207024"/>
                </a:moveTo>
                <a:lnTo>
                  <a:pt x="468000" y="147744"/>
                </a:lnTo>
                <a:cubicBezTo>
                  <a:pt x="480372" y="146256"/>
                  <a:pt x="492384" y="144564"/>
                  <a:pt x="504000" y="142680"/>
                </a:cubicBezTo>
                <a:lnTo>
                  <a:pt x="504000" y="201504"/>
                </a:lnTo>
                <a:cubicBezTo>
                  <a:pt x="492624" y="203520"/>
                  <a:pt x="480648" y="205368"/>
                  <a:pt x="468000" y="207024"/>
                </a:cubicBezTo>
                <a:close/>
                <a:moveTo>
                  <a:pt x="528000" y="196884"/>
                </a:moveTo>
                <a:lnTo>
                  <a:pt x="528000" y="138408"/>
                </a:lnTo>
                <a:cubicBezTo>
                  <a:pt x="540744" y="135900"/>
                  <a:pt x="552792" y="133140"/>
                  <a:pt x="564000" y="130116"/>
                </a:cubicBezTo>
                <a:lnTo>
                  <a:pt x="564000" y="187956"/>
                </a:lnTo>
                <a:cubicBezTo>
                  <a:pt x="553248" y="191088"/>
                  <a:pt x="541140" y="194076"/>
                  <a:pt x="528000" y="196884"/>
                </a:cubicBezTo>
                <a:close/>
                <a:moveTo>
                  <a:pt x="444000" y="150336"/>
                </a:moveTo>
                <a:lnTo>
                  <a:pt x="444000" y="209856"/>
                </a:lnTo>
                <a:cubicBezTo>
                  <a:pt x="432408" y="211080"/>
                  <a:pt x="420408" y="212148"/>
                  <a:pt x="408000" y="213036"/>
                </a:cubicBezTo>
                <a:lnTo>
                  <a:pt x="408000" y="153252"/>
                </a:lnTo>
                <a:cubicBezTo>
                  <a:pt x="420168" y="152448"/>
                  <a:pt x="432192" y="151476"/>
                  <a:pt x="444000" y="150336"/>
                </a:cubicBezTo>
                <a:close/>
                <a:moveTo>
                  <a:pt x="204000" y="209880"/>
                </a:moveTo>
                <a:lnTo>
                  <a:pt x="204000" y="150336"/>
                </a:lnTo>
                <a:cubicBezTo>
                  <a:pt x="215808" y="151476"/>
                  <a:pt x="227832" y="152448"/>
                  <a:pt x="240000" y="153252"/>
                </a:cubicBezTo>
                <a:lnTo>
                  <a:pt x="240000" y="212988"/>
                </a:lnTo>
                <a:cubicBezTo>
                  <a:pt x="227784" y="212112"/>
                  <a:pt x="215736" y="211116"/>
                  <a:pt x="204000" y="209880"/>
                </a:cubicBezTo>
                <a:close/>
                <a:moveTo>
                  <a:pt x="180000" y="147744"/>
                </a:moveTo>
                <a:lnTo>
                  <a:pt x="180000" y="207036"/>
                </a:lnTo>
                <a:cubicBezTo>
                  <a:pt x="177624" y="206724"/>
                  <a:pt x="175152" y="206472"/>
                  <a:pt x="172800" y="206148"/>
                </a:cubicBezTo>
                <a:cubicBezTo>
                  <a:pt x="171264" y="205932"/>
                  <a:pt x="169800" y="205704"/>
                  <a:pt x="168288" y="205488"/>
                </a:cubicBezTo>
                <a:cubicBezTo>
                  <a:pt x="161352" y="204492"/>
                  <a:pt x="154572" y="203424"/>
                  <a:pt x="147924" y="202308"/>
                </a:cubicBezTo>
                <a:cubicBezTo>
                  <a:pt x="146592" y="202080"/>
                  <a:pt x="145308" y="201840"/>
                  <a:pt x="144000" y="201612"/>
                </a:cubicBezTo>
                <a:lnTo>
                  <a:pt x="144000" y="142692"/>
                </a:lnTo>
                <a:cubicBezTo>
                  <a:pt x="155616" y="144564"/>
                  <a:pt x="167628" y="146268"/>
                  <a:pt x="180000" y="147744"/>
                </a:cubicBezTo>
                <a:close/>
                <a:moveTo>
                  <a:pt x="309024" y="356868"/>
                </a:moveTo>
                <a:cubicBezTo>
                  <a:pt x="307404" y="356748"/>
                  <a:pt x="305772" y="356628"/>
                  <a:pt x="304164" y="356508"/>
                </a:cubicBezTo>
                <a:cubicBezTo>
                  <a:pt x="296484" y="355908"/>
                  <a:pt x="288984" y="355248"/>
                  <a:pt x="281664" y="354516"/>
                </a:cubicBezTo>
                <a:cubicBezTo>
                  <a:pt x="280092" y="354360"/>
                  <a:pt x="278520" y="354192"/>
                  <a:pt x="276960" y="354036"/>
                </a:cubicBezTo>
                <a:cubicBezTo>
                  <a:pt x="276636" y="354000"/>
                  <a:pt x="276324" y="353952"/>
                  <a:pt x="276000" y="353928"/>
                </a:cubicBezTo>
                <a:lnTo>
                  <a:pt x="276000" y="294336"/>
                </a:lnTo>
                <a:cubicBezTo>
                  <a:pt x="287808" y="295476"/>
                  <a:pt x="299832" y="296448"/>
                  <a:pt x="312000" y="297252"/>
                </a:cubicBezTo>
                <a:lnTo>
                  <a:pt x="312000" y="357060"/>
                </a:lnTo>
                <a:cubicBezTo>
                  <a:pt x="311028" y="356988"/>
                  <a:pt x="309996" y="356940"/>
                  <a:pt x="309024" y="356868"/>
                </a:cubicBezTo>
                <a:close/>
                <a:moveTo>
                  <a:pt x="229740" y="347904"/>
                </a:moveTo>
                <a:cubicBezTo>
                  <a:pt x="224988" y="347148"/>
                  <a:pt x="220524" y="346332"/>
                  <a:pt x="216000" y="345540"/>
                </a:cubicBezTo>
                <a:lnTo>
                  <a:pt x="216000" y="286692"/>
                </a:lnTo>
                <a:cubicBezTo>
                  <a:pt x="227616" y="288576"/>
                  <a:pt x="239628" y="290268"/>
                  <a:pt x="252000" y="291756"/>
                </a:cubicBezTo>
                <a:lnTo>
                  <a:pt x="252000" y="351108"/>
                </a:lnTo>
                <a:cubicBezTo>
                  <a:pt x="244656" y="350136"/>
                  <a:pt x="237468" y="349128"/>
                  <a:pt x="230568" y="348048"/>
                </a:cubicBezTo>
                <a:cubicBezTo>
                  <a:pt x="230292" y="347988"/>
                  <a:pt x="230016" y="347940"/>
                  <a:pt x="229740" y="347904"/>
                </a:cubicBezTo>
                <a:close/>
                <a:moveTo>
                  <a:pt x="192000" y="282396"/>
                </a:moveTo>
                <a:lnTo>
                  <a:pt x="192000" y="340872"/>
                </a:lnTo>
                <a:cubicBezTo>
                  <a:pt x="178740" y="338028"/>
                  <a:pt x="166716" y="335004"/>
                  <a:pt x="156000" y="331860"/>
                </a:cubicBezTo>
                <a:lnTo>
                  <a:pt x="156000" y="274104"/>
                </a:lnTo>
                <a:cubicBezTo>
                  <a:pt x="167208" y="277128"/>
                  <a:pt x="179256" y="279900"/>
                  <a:pt x="192000" y="282396"/>
                </a:cubicBezTo>
                <a:close/>
                <a:moveTo>
                  <a:pt x="132000" y="266772"/>
                </a:moveTo>
                <a:lnTo>
                  <a:pt x="132000" y="323784"/>
                </a:lnTo>
                <a:cubicBezTo>
                  <a:pt x="113136" y="316500"/>
                  <a:pt x="100968" y="309060"/>
                  <a:pt x="97008" y="302436"/>
                </a:cubicBezTo>
                <a:lnTo>
                  <a:pt x="96204" y="301092"/>
                </a:lnTo>
                <a:cubicBezTo>
                  <a:pt x="96132" y="300720"/>
                  <a:pt x="96012" y="300324"/>
                  <a:pt x="96000" y="299952"/>
                </a:cubicBezTo>
                <a:lnTo>
                  <a:pt x="96000" y="250260"/>
                </a:lnTo>
                <a:cubicBezTo>
                  <a:pt x="105588" y="256296"/>
                  <a:pt x="117732" y="261804"/>
                  <a:pt x="132000" y="266772"/>
                </a:cubicBezTo>
                <a:close/>
                <a:moveTo>
                  <a:pt x="419808" y="299760"/>
                </a:moveTo>
                <a:cubicBezTo>
                  <a:pt x="431892" y="299532"/>
                  <a:pt x="443976" y="299160"/>
                  <a:pt x="456000" y="298608"/>
                </a:cubicBezTo>
                <a:lnTo>
                  <a:pt x="456000" y="358464"/>
                </a:lnTo>
                <a:cubicBezTo>
                  <a:pt x="440232" y="359244"/>
                  <a:pt x="424200" y="359676"/>
                  <a:pt x="408000" y="359844"/>
                </a:cubicBezTo>
                <a:lnTo>
                  <a:pt x="408000" y="299940"/>
                </a:lnTo>
                <a:cubicBezTo>
                  <a:pt x="411300" y="299904"/>
                  <a:pt x="414600" y="299856"/>
                  <a:pt x="417900" y="299796"/>
                </a:cubicBezTo>
                <a:cubicBezTo>
                  <a:pt x="418536" y="299784"/>
                  <a:pt x="419172" y="299772"/>
                  <a:pt x="419808" y="299760"/>
                </a:cubicBezTo>
                <a:close/>
                <a:moveTo>
                  <a:pt x="574884" y="345804"/>
                </a:moveTo>
                <a:cubicBezTo>
                  <a:pt x="569616" y="346716"/>
                  <a:pt x="564300" y="347616"/>
                  <a:pt x="558840" y="348444"/>
                </a:cubicBezTo>
                <a:cubicBezTo>
                  <a:pt x="555708" y="348924"/>
                  <a:pt x="552504" y="349380"/>
                  <a:pt x="549288" y="349836"/>
                </a:cubicBezTo>
                <a:cubicBezTo>
                  <a:pt x="546252" y="350268"/>
                  <a:pt x="543096" y="350640"/>
                  <a:pt x="540012" y="351036"/>
                </a:cubicBezTo>
                <a:lnTo>
                  <a:pt x="540012" y="291744"/>
                </a:lnTo>
                <a:cubicBezTo>
                  <a:pt x="552384" y="290256"/>
                  <a:pt x="564396" y="288564"/>
                  <a:pt x="576012" y="286680"/>
                </a:cubicBezTo>
                <a:lnTo>
                  <a:pt x="576012" y="345600"/>
                </a:lnTo>
                <a:cubicBezTo>
                  <a:pt x="575628" y="345672"/>
                  <a:pt x="575256" y="345744"/>
                  <a:pt x="574884" y="345804"/>
                </a:cubicBezTo>
                <a:close/>
                <a:moveTo>
                  <a:pt x="493632" y="356052"/>
                </a:moveTo>
                <a:cubicBezTo>
                  <a:pt x="489156" y="356424"/>
                  <a:pt x="484536" y="356664"/>
                  <a:pt x="480000" y="356988"/>
                </a:cubicBezTo>
                <a:lnTo>
                  <a:pt x="480000" y="297252"/>
                </a:lnTo>
                <a:cubicBezTo>
                  <a:pt x="492168" y="296448"/>
                  <a:pt x="504192" y="295488"/>
                  <a:pt x="516000" y="294336"/>
                </a:cubicBezTo>
                <a:lnTo>
                  <a:pt x="516000" y="353868"/>
                </a:lnTo>
                <a:cubicBezTo>
                  <a:pt x="509028" y="354600"/>
                  <a:pt x="502068" y="355332"/>
                  <a:pt x="494904" y="355932"/>
                </a:cubicBezTo>
                <a:cubicBezTo>
                  <a:pt x="494472" y="355968"/>
                  <a:pt x="494064" y="356016"/>
                  <a:pt x="493632" y="356052"/>
                </a:cubicBezTo>
                <a:close/>
                <a:moveTo>
                  <a:pt x="630768" y="333552"/>
                </a:moveTo>
                <a:cubicBezTo>
                  <a:pt x="624792" y="335220"/>
                  <a:pt x="618468" y="336780"/>
                  <a:pt x="612012" y="338304"/>
                </a:cubicBezTo>
                <a:cubicBezTo>
                  <a:pt x="609024" y="339000"/>
                  <a:pt x="605976" y="339696"/>
                  <a:pt x="602856" y="340368"/>
                </a:cubicBezTo>
                <a:cubicBezTo>
                  <a:pt x="601932" y="340572"/>
                  <a:pt x="600948" y="340752"/>
                  <a:pt x="600012" y="340956"/>
                </a:cubicBezTo>
                <a:lnTo>
                  <a:pt x="600012" y="282408"/>
                </a:lnTo>
                <a:cubicBezTo>
                  <a:pt x="612756" y="279900"/>
                  <a:pt x="624804" y="277140"/>
                  <a:pt x="636012" y="274116"/>
                </a:cubicBezTo>
                <a:lnTo>
                  <a:pt x="636012" y="332088"/>
                </a:lnTo>
                <a:cubicBezTo>
                  <a:pt x="634284" y="332568"/>
                  <a:pt x="632544" y="333060"/>
                  <a:pt x="630768" y="333552"/>
                </a:cubicBezTo>
                <a:close/>
                <a:moveTo>
                  <a:pt x="695868" y="216780"/>
                </a:moveTo>
                <a:cubicBezTo>
                  <a:pt x="694764" y="224928"/>
                  <a:pt x="676296" y="235764"/>
                  <a:pt x="643332" y="245952"/>
                </a:cubicBezTo>
                <a:lnTo>
                  <a:pt x="643332" y="245952"/>
                </a:lnTo>
                <a:cubicBezTo>
                  <a:pt x="600876" y="259068"/>
                  <a:pt x="534444" y="271080"/>
                  <a:pt x="450252" y="274800"/>
                </a:cubicBezTo>
                <a:cubicBezTo>
                  <a:pt x="445944" y="274980"/>
                  <a:pt x="441648" y="275160"/>
                  <a:pt x="437256" y="275304"/>
                </a:cubicBezTo>
                <a:cubicBezTo>
                  <a:pt x="433668" y="275424"/>
                  <a:pt x="430068" y="275532"/>
                  <a:pt x="426408" y="275628"/>
                </a:cubicBezTo>
                <a:cubicBezTo>
                  <a:pt x="416472" y="275844"/>
                  <a:pt x="406392" y="276000"/>
                  <a:pt x="396000" y="276000"/>
                </a:cubicBezTo>
                <a:cubicBezTo>
                  <a:pt x="385608" y="276000"/>
                  <a:pt x="375528" y="275844"/>
                  <a:pt x="365592" y="275616"/>
                </a:cubicBezTo>
                <a:cubicBezTo>
                  <a:pt x="361944" y="275532"/>
                  <a:pt x="358344" y="275412"/>
                  <a:pt x="354744" y="275292"/>
                </a:cubicBezTo>
                <a:cubicBezTo>
                  <a:pt x="350340" y="275160"/>
                  <a:pt x="346044" y="274968"/>
                  <a:pt x="341748" y="274788"/>
                </a:cubicBezTo>
                <a:cubicBezTo>
                  <a:pt x="257556" y="271068"/>
                  <a:pt x="191112" y="259056"/>
                  <a:pt x="148668" y="245940"/>
                </a:cubicBezTo>
                <a:lnTo>
                  <a:pt x="148668" y="245940"/>
                </a:lnTo>
                <a:cubicBezTo>
                  <a:pt x="115968" y="235836"/>
                  <a:pt x="97536" y="225084"/>
                  <a:pt x="96168" y="216972"/>
                </a:cubicBezTo>
                <a:cubicBezTo>
                  <a:pt x="96228" y="216744"/>
                  <a:pt x="96228" y="216552"/>
                  <a:pt x="96372" y="216264"/>
                </a:cubicBezTo>
                <a:cubicBezTo>
                  <a:pt x="97188" y="216468"/>
                  <a:pt x="98100" y="216636"/>
                  <a:pt x="98928" y="216840"/>
                </a:cubicBezTo>
                <a:cubicBezTo>
                  <a:pt x="103620" y="217956"/>
                  <a:pt x="108432" y="219036"/>
                  <a:pt x="113328" y="220068"/>
                </a:cubicBezTo>
                <a:cubicBezTo>
                  <a:pt x="137172" y="225204"/>
                  <a:pt x="163596" y="229416"/>
                  <a:pt x="191748" y="232632"/>
                </a:cubicBezTo>
                <a:cubicBezTo>
                  <a:pt x="191844" y="232632"/>
                  <a:pt x="191916" y="232680"/>
                  <a:pt x="192000" y="232680"/>
                </a:cubicBezTo>
                <a:cubicBezTo>
                  <a:pt x="192024" y="232680"/>
                  <a:pt x="192048" y="232668"/>
                  <a:pt x="192060" y="232668"/>
                </a:cubicBezTo>
                <a:cubicBezTo>
                  <a:pt x="211236" y="234852"/>
                  <a:pt x="231132" y="236568"/>
                  <a:pt x="251556" y="237780"/>
                </a:cubicBezTo>
                <a:cubicBezTo>
                  <a:pt x="251712" y="237780"/>
                  <a:pt x="251844" y="237864"/>
                  <a:pt x="252000" y="237864"/>
                </a:cubicBezTo>
                <a:cubicBezTo>
                  <a:pt x="252084" y="237864"/>
                  <a:pt x="252144" y="237816"/>
                  <a:pt x="252228" y="237816"/>
                </a:cubicBezTo>
                <a:cubicBezTo>
                  <a:pt x="266928" y="238680"/>
                  <a:pt x="281820" y="239316"/>
                  <a:pt x="296892" y="239652"/>
                </a:cubicBezTo>
                <a:cubicBezTo>
                  <a:pt x="306120" y="239880"/>
                  <a:pt x="315180" y="240000"/>
                  <a:pt x="324000" y="240000"/>
                </a:cubicBezTo>
                <a:cubicBezTo>
                  <a:pt x="330300" y="240000"/>
                  <a:pt x="336756" y="239928"/>
                  <a:pt x="343272" y="239808"/>
                </a:cubicBezTo>
                <a:cubicBezTo>
                  <a:pt x="430464" y="238464"/>
                  <a:pt x="511272" y="228096"/>
                  <a:pt x="567504" y="212028"/>
                </a:cubicBezTo>
                <a:cubicBezTo>
                  <a:pt x="570096" y="211296"/>
                  <a:pt x="572628" y="210540"/>
                  <a:pt x="575124" y="209784"/>
                </a:cubicBezTo>
                <a:cubicBezTo>
                  <a:pt x="576648" y="209316"/>
                  <a:pt x="578208" y="208860"/>
                  <a:pt x="579684" y="208392"/>
                </a:cubicBezTo>
                <a:cubicBezTo>
                  <a:pt x="584028" y="207000"/>
                  <a:pt x="588192" y="205572"/>
                  <a:pt x="592212" y="204084"/>
                </a:cubicBezTo>
                <a:cubicBezTo>
                  <a:pt x="592908" y="203820"/>
                  <a:pt x="593568" y="203556"/>
                  <a:pt x="594264" y="203292"/>
                </a:cubicBezTo>
                <a:cubicBezTo>
                  <a:pt x="597660" y="202008"/>
                  <a:pt x="600924" y="200676"/>
                  <a:pt x="604044" y="199320"/>
                </a:cubicBezTo>
                <a:cubicBezTo>
                  <a:pt x="604944" y="198924"/>
                  <a:pt x="605868" y="198540"/>
                  <a:pt x="606744" y="198144"/>
                </a:cubicBezTo>
                <a:cubicBezTo>
                  <a:pt x="610068" y="196644"/>
                  <a:pt x="613284" y="195108"/>
                  <a:pt x="616260" y="193512"/>
                </a:cubicBezTo>
                <a:cubicBezTo>
                  <a:pt x="617604" y="192804"/>
                  <a:pt x="618768" y="192072"/>
                  <a:pt x="620028" y="191352"/>
                </a:cubicBezTo>
                <a:cubicBezTo>
                  <a:pt x="621468" y="190524"/>
                  <a:pt x="622908" y="189684"/>
                  <a:pt x="624240" y="188832"/>
                </a:cubicBezTo>
                <a:cubicBezTo>
                  <a:pt x="624996" y="188352"/>
                  <a:pt x="625896" y="187896"/>
                  <a:pt x="626616" y="187416"/>
                </a:cubicBezTo>
                <a:cubicBezTo>
                  <a:pt x="680340" y="199068"/>
                  <a:pt x="694500" y="211812"/>
                  <a:pt x="695868" y="216780"/>
                </a:cubicBezTo>
                <a:close/>
                <a:moveTo>
                  <a:pt x="324000" y="24000"/>
                </a:moveTo>
                <a:cubicBezTo>
                  <a:pt x="521868" y="24000"/>
                  <a:pt x="621948" y="55152"/>
                  <a:pt x="623820" y="73032"/>
                </a:cubicBezTo>
                <a:cubicBezTo>
                  <a:pt x="622368" y="81144"/>
                  <a:pt x="603948" y="91860"/>
                  <a:pt x="571332" y="101940"/>
                </a:cubicBezTo>
                <a:lnTo>
                  <a:pt x="571332" y="101940"/>
                </a:lnTo>
                <a:cubicBezTo>
                  <a:pt x="528876" y="115056"/>
                  <a:pt x="462444" y="127068"/>
                  <a:pt x="378252" y="130788"/>
                </a:cubicBezTo>
                <a:cubicBezTo>
                  <a:pt x="373944" y="130968"/>
                  <a:pt x="369648" y="131148"/>
                  <a:pt x="365256" y="131292"/>
                </a:cubicBezTo>
                <a:cubicBezTo>
                  <a:pt x="361668" y="131412"/>
                  <a:pt x="358068" y="131520"/>
                  <a:pt x="354408" y="131616"/>
                </a:cubicBezTo>
                <a:cubicBezTo>
                  <a:pt x="344472" y="131844"/>
                  <a:pt x="334392" y="132000"/>
                  <a:pt x="324000" y="132000"/>
                </a:cubicBezTo>
                <a:cubicBezTo>
                  <a:pt x="313608" y="132000"/>
                  <a:pt x="303528" y="131844"/>
                  <a:pt x="293592" y="131616"/>
                </a:cubicBezTo>
                <a:cubicBezTo>
                  <a:pt x="289944" y="131532"/>
                  <a:pt x="286344" y="131412"/>
                  <a:pt x="282744" y="131292"/>
                </a:cubicBezTo>
                <a:cubicBezTo>
                  <a:pt x="278340" y="131160"/>
                  <a:pt x="274044" y="130968"/>
                  <a:pt x="269748" y="130788"/>
                </a:cubicBezTo>
                <a:cubicBezTo>
                  <a:pt x="185556" y="127068"/>
                  <a:pt x="119112" y="115056"/>
                  <a:pt x="76668" y="101940"/>
                </a:cubicBezTo>
                <a:lnTo>
                  <a:pt x="76668" y="101940"/>
                </a:lnTo>
                <a:cubicBezTo>
                  <a:pt x="44040" y="91860"/>
                  <a:pt x="25632" y="81144"/>
                  <a:pt x="24180" y="73032"/>
                </a:cubicBezTo>
                <a:cubicBezTo>
                  <a:pt x="26052" y="55152"/>
                  <a:pt x="126132" y="24000"/>
                  <a:pt x="324000" y="24000"/>
                </a:cubicBezTo>
                <a:close/>
                <a:moveTo>
                  <a:pt x="24000" y="155952"/>
                </a:moveTo>
                <a:lnTo>
                  <a:pt x="24000" y="106260"/>
                </a:lnTo>
                <a:cubicBezTo>
                  <a:pt x="33588" y="112296"/>
                  <a:pt x="45732" y="117804"/>
                  <a:pt x="60000" y="122772"/>
                </a:cubicBezTo>
                <a:lnTo>
                  <a:pt x="60000" y="180228"/>
                </a:lnTo>
                <a:cubicBezTo>
                  <a:pt x="36660" y="171480"/>
                  <a:pt x="24024" y="162708"/>
                  <a:pt x="24000" y="155952"/>
                </a:cubicBezTo>
                <a:close/>
                <a:moveTo>
                  <a:pt x="82128" y="322020"/>
                </a:moveTo>
                <a:cubicBezTo>
                  <a:pt x="82308" y="322212"/>
                  <a:pt x="82584" y="322380"/>
                  <a:pt x="82764" y="322572"/>
                </a:cubicBezTo>
                <a:cubicBezTo>
                  <a:pt x="99192" y="339156"/>
                  <a:pt x="133212" y="352188"/>
                  <a:pt x="175560" y="361908"/>
                </a:cubicBezTo>
                <a:cubicBezTo>
                  <a:pt x="176532" y="362136"/>
                  <a:pt x="177564" y="362352"/>
                  <a:pt x="178548" y="362580"/>
                </a:cubicBezTo>
                <a:cubicBezTo>
                  <a:pt x="181656" y="363276"/>
                  <a:pt x="184812" y="363960"/>
                  <a:pt x="188004" y="364620"/>
                </a:cubicBezTo>
                <a:cubicBezTo>
                  <a:pt x="226896" y="372900"/>
                  <a:pt x="273324" y="378888"/>
                  <a:pt x="323904" y="381852"/>
                </a:cubicBezTo>
                <a:cubicBezTo>
                  <a:pt x="323940" y="381852"/>
                  <a:pt x="323964" y="381864"/>
                  <a:pt x="323988" y="381864"/>
                </a:cubicBezTo>
                <a:cubicBezTo>
                  <a:pt x="324012" y="381864"/>
                  <a:pt x="324024" y="381852"/>
                  <a:pt x="324036" y="381852"/>
                </a:cubicBezTo>
                <a:cubicBezTo>
                  <a:pt x="340284" y="382800"/>
                  <a:pt x="356904" y="383460"/>
                  <a:pt x="373872" y="383748"/>
                </a:cubicBezTo>
                <a:cubicBezTo>
                  <a:pt x="381384" y="383904"/>
                  <a:pt x="388776" y="384000"/>
                  <a:pt x="396000" y="384000"/>
                </a:cubicBezTo>
                <a:cubicBezTo>
                  <a:pt x="404280" y="384000"/>
                  <a:pt x="412776" y="383904"/>
                  <a:pt x="421416" y="383700"/>
                </a:cubicBezTo>
                <a:cubicBezTo>
                  <a:pt x="437112" y="383376"/>
                  <a:pt x="452580" y="382728"/>
                  <a:pt x="467832" y="381840"/>
                </a:cubicBezTo>
                <a:cubicBezTo>
                  <a:pt x="467892" y="381840"/>
                  <a:pt x="467940" y="381876"/>
                  <a:pt x="468000" y="381876"/>
                </a:cubicBezTo>
                <a:cubicBezTo>
                  <a:pt x="468108" y="381876"/>
                  <a:pt x="468192" y="381816"/>
                  <a:pt x="468300" y="381816"/>
                </a:cubicBezTo>
                <a:cubicBezTo>
                  <a:pt x="519012" y="378828"/>
                  <a:pt x="566592" y="372780"/>
                  <a:pt x="606828" y="364080"/>
                </a:cubicBezTo>
                <a:cubicBezTo>
                  <a:pt x="598116" y="368640"/>
                  <a:pt x="586188" y="373356"/>
                  <a:pt x="571332" y="377952"/>
                </a:cubicBezTo>
                <a:lnTo>
                  <a:pt x="571332" y="377952"/>
                </a:lnTo>
                <a:cubicBezTo>
                  <a:pt x="526512" y="391800"/>
                  <a:pt x="454932" y="404412"/>
                  <a:pt x="363960" y="407340"/>
                </a:cubicBezTo>
                <a:cubicBezTo>
                  <a:pt x="361260" y="407424"/>
                  <a:pt x="358596" y="407520"/>
                  <a:pt x="355860" y="407592"/>
                </a:cubicBezTo>
                <a:cubicBezTo>
                  <a:pt x="352920" y="407664"/>
                  <a:pt x="349932" y="407712"/>
                  <a:pt x="346944" y="407772"/>
                </a:cubicBezTo>
                <a:cubicBezTo>
                  <a:pt x="339396" y="407892"/>
                  <a:pt x="331800" y="408000"/>
                  <a:pt x="324000" y="408000"/>
                </a:cubicBezTo>
                <a:cubicBezTo>
                  <a:pt x="313608" y="408000"/>
                  <a:pt x="303528" y="407844"/>
                  <a:pt x="293592" y="407616"/>
                </a:cubicBezTo>
                <a:cubicBezTo>
                  <a:pt x="289944" y="407532"/>
                  <a:pt x="286344" y="407412"/>
                  <a:pt x="282744" y="407292"/>
                </a:cubicBezTo>
                <a:cubicBezTo>
                  <a:pt x="278340" y="407160"/>
                  <a:pt x="274044" y="406968"/>
                  <a:pt x="269748" y="406788"/>
                </a:cubicBezTo>
                <a:cubicBezTo>
                  <a:pt x="185556" y="403068"/>
                  <a:pt x="119112" y="391056"/>
                  <a:pt x="76668" y="377940"/>
                </a:cubicBezTo>
                <a:lnTo>
                  <a:pt x="76668" y="377940"/>
                </a:lnTo>
                <a:cubicBezTo>
                  <a:pt x="43668" y="367740"/>
                  <a:pt x="25200" y="356892"/>
                  <a:pt x="24132" y="348744"/>
                </a:cubicBezTo>
                <a:cubicBezTo>
                  <a:pt x="25464" y="344232"/>
                  <a:pt x="37596" y="332940"/>
                  <a:pt x="82128" y="322020"/>
                </a:cubicBezTo>
                <a:close/>
                <a:moveTo>
                  <a:pt x="24000" y="431952"/>
                </a:moveTo>
                <a:lnTo>
                  <a:pt x="24000" y="382260"/>
                </a:lnTo>
                <a:cubicBezTo>
                  <a:pt x="33588" y="388296"/>
                  <a:pt x="45732" y="393804"/>
                  <a:pt x="60000" y="398772"/>
                </a:cubicBezTo>
                <a:lnTo>
                  <a:pt x="60000" y="456000"/>
                </a:lnTo>
                <a:lnTo>
                  <a:pt x="53148" y="453336"/>
                </a:lnTo>
                <a:lnTo>
                  <a:pt x="53004" y="453480"/>
                </a:lnTo>
                <a:cubicBezTo>
                  <a:pt x="34164" y="445668"/>
                  <a:pt x="24024" y="438000"/>
                  <a:pt x="24000" y="431952"/>
                </a:cubicBezTo>
                <a:close/>
                <a:moveTo>
                  <a:pt x="60000" y="563952"/>
                </a:moveTo>
                <a:lnTo>
                  <a:pt x="60000" y="514260"/>
                </a:lnTo>
                <a:cubicBezTo>
                  <a:pt x="69588" y="520296"/>
                  <a:pt x="81732" y="525804"/>
                  <a:pt x="96000" y="530772"/>
                </a:cubicBezTo>
                <a:lnTo>
                  <a:pt x="96000" y="588228"/>
                </a:lnTo>
                <a:cubicBezTo>
                  <a:pt x="72660" y="579480"/>
                  <a:pt x="60024" y="570708"/>
                  <a:pt x="60000" y="563952"/>
                </a:cubicBezTo>
                <a:close/>
                <a:moveTo>
                  <a:pt x="624000" y="588228"/>
                </a:moveTo>
                <a:lnTo>
                  <a:pt x="624000" y="530784"/>
                </a:lnTo>
                <a:cubicBezTo>
                  <a:pt x="638268" y="525816"/>
                  <a:pt x="650412" y="520308"/>
                  <a:pt x="660000" y="514272"/>
                </a:cubicBezTo>
                <a:lnTo>
                  <a:pt x="660000" y="563928"/>
                </a:lnTo>
                <a:cubicBezTo>
                  <a:pt x="659988" y="570684"/>
                  <a:pt x="647340" y="579468"/>
                  <a:pt x="624000" y="588228"/>
                </a:cubicBezTo>
                <a:close/>
                <a:moveTo>
                  <a:pt x="659844" y="480924"/>
                </a:moveTo>
                <a:cubicBezTo>
                  <a:pt x="658536" y="489048"/>
                  <a:pt x="640104" y="499824"/>
                  <a:pt x="607332" y="509952"/>
                </a:cubicBezTo>
                <a:lnTo>
                  <a:pt x="607332" y="509952"/>
                </a:lnTo>
                <a:cubicBezTo>
                  <a:pt x="564876" y="523068"/>
                  <a:pt x="498444" y="535080"/>
                  <a:pt x="414252" y="538800"/>
                </a:cubicBezTo>
                <a:cubicBezTo>
                  <a:pt x="409944" y="538980"/>
                  <a:pt x="405648" y="539160"/>
                  <a:pt x="401256" y="539304"/>
                </a:cubicBezTo>
                <a:cubicBezTo>
                  <a:pt x="397668" y="539424"/>
                  <a:pt x="394068" y="539532"/>
                  <a:pt x="390408" y="539628"/>
                </a:cubicBezTo>
                <a:cubicBezTo>
                  <a:pt x="380472" y="539844"/>
                  <a:pt x="370392" y="540000"/>
                  <a:pt x="360000" y="540000"/>
                </a:cubicBezTo>
                <a:cubicBezTo>
                  <a:pt x="349608" y="540000"/>
                  <a:pt x="339516" y="539844"/>
                  <a:pt x="329568" y="539616"/>
                </a:cubicBezTo>
                <a:cubicBezTo>
                  <a:pt x="325956" y="539532"/>
                  <a:pt x="322392" y="539412"/>
                  <a:pt x="318828" y="539292"/>
                </a:cubicBezTo>
                <a:cubicBezTo>
                  <a:pt x="314400" y="539148"/>
                  <a:pt x="310080" y="538968"/>
                  <a:pt x="305748" y="538788"/>
                </a:cubicBezTo>
                <a:cubicBezTo>
                  <a:pt x="221556" y="535068"/>
                  <a:pt x="155124" y="523056"/>
                  <a:pt x="112668" y="509940"/>
                </a:cubicBezTo>
                <a:lnTo>
                  <a:pt x="112668" y="509940"/>
                </a:lnTo>
                <a:cubicBezTo>
                  <a:pt x="80928" y="500136"/>
                  <a:pt x="62592" y="489720"/>
                  <a:pt x="60288" y="481680"/>
                </a:cubicBezTo>
                <a:cubicBezTo>
                  <a:pt x="63864" y="482928"/>
                  <a:pt x="67572" y="484140"/>
                  <a:pt x="71376" y="485328"/>
                </a:cubicBezTo>
                <a:cubicBezTo>
                  <a:pt x="71760" y="485448"/>
                  <a:pt x="72144" y="485568"/>
                  <a:pt x="72528" y="485676"/>
                </a:cubicBezTo>
                <a:cubicBezTo>
                  <a:pt x="75768" y="486672"/>
                  <a:pt x="79080" y="487632"/>
                  <a:pt x="82476" y="488568"/>
                </a:cubicBezTo>
                <a:cubicBezTo>
                  <a:pt x="83760" y="488928"/>
                  <a:pt x="85056" y="489288"/>
                  <a:pt x="86364" y="489636"/>
                </a:cubicBezTo>
                <a:cubicBezTo>
                  <a:pt x="88284" y="490152"/>
                  <a:pt x="90252" y="490644"/>
                  <a:pt x="92220" y="491148"/>
                </a:cubicBezTo>
                <a:cubicBezTo>
                  <a:pt x="135924" y="502344"/>
                  <a:pt x="191712" y="510276"/>
                  <a:pt x="251940" y="513840"/>
                </a:cubicBezTo>
                <a:cubicBezTo>
                  <a:pt x="251964" y="513840"/>
                  <a:pt x="251976" y="513852"/>
                  <a:pt x="252000" y="513852"/>
                </a:cubicBezTo>
                <a:cubicBezTo>
                  <a:pt x="252012" y="513852"/>
                  <a:pt x="252024" y="513840"/>
                  <a:pt x="252036" y="513840"/>
                </a:cubicBezTo>
                <a:cubicBezTo>
                  <a:pt x="270636" y="514944"/>
                  <a:pt x="289632" y="515628"/>
                  <a:pt x="308832" y="515856"/>
                </a:cubicBezTo>
                <a:cubicBezTo>
                  <a:pt x="313944" y="515952"/>
                  <a:pt x="319020" y="516000"/>
                  <a:pt x="324000" y="516000"/>
                </a:cubicBezTo>
                <a:cubicBezTo>
                  <a:pt x="330612" y="516000"/>
                  <a:pt x="337380" y="515916"/>
                  <a:pt x="344232" y="515796"/>
                </a:cubicBezTo>
                <a:cubicBezTo>
                  <a:pt x="361740" y="515508"/>
                  <a:pt x="379020" y="514860"/>
                  <a:pt x="395916" y="513852"/>
                </a:cubicBezTo>
                <a:cubicBezTo>
                  <a:pt x="395952" y="513852"/>
                  <a:pt x="395976" y="513876"/>
                  <a:pt x="396012" y="513876"/>
                </a:cubicBezTo>
                <a:cubicBezTo>
                  <a:pt x="396072" y="513876"/>
                  <a:pt x="396108" y="513840"/>
                  <a:pt x="396168" y="513840"/>
                </a:cubicBezTo>
                <a:cubicBezTo>
                  <a:pt x="416748" y="512604"/>
                  <a:pt x="436668" y="510840"/>
                  <a:pt x="455808" y="508644"/>
                </a:cubicBezTo>
                <a:cubicBezTo>
                  <a:pt x="455880" y="508644"/>
                  <a:pt x="455940" y="508680"/>
                  <a:pt x="456012" y="508680"/>
                </a:cubicBezTo>
                <a:cubicBezTo>
                  <a:pt x="456276" y="508680"/>
                  <a:pt x="456492" y="508548"/>
                  <a:pt x="456756" y="508524"/>
                </a:cubicBezTo>
                <a:cubicBezTo>
                  <a:pt x="478068" y="506064"/>
                  <a:pt x="498276" y="503040"/>
                  <a:pt x="517032" y="499524"/>
                </a:cubicBezTo>
                <a:cubicBezTo>
                  <a:pt x="520896" y="498816"/>
                  <a:pt x="524700" y="498084"/>
                  <a:pt x="528468" y="497328"/>
                </a:cubicBezTo>
                <a:cubicBezTo>
                  <a:pt x="529308" y="497160"/>
                  <a:pt x="530148" y="496992"/>
                  <a:pt x="530988" y="496812"/>
                </a:cubicBezTo>
                <a:cubicBezTo>
                  <a:pt x="566424" y="489540"/>
                  <a:pt x="597096" y="480120"/>
                  <a:pt x="618144" y="468444"/>
                </a:cubicBezTo>
                <a:cubicBezTo>
                  <a:pt x="619296" y="467820"/>
                  <a:pt x="620376" y="467172"/>
                  <a:pt x="621468" y="466536"/>
                </a:cubicBezTo>
                <a:cubicBezTo>
                  <a:pt x="622800" y="465744"/>
                  <a:pt x="624072" y="464940"/>
                  <a:pt x="625308" y="464124"/>
                </a:cubicBezTo>
                <a:cubicBezTo>
                  <a:pt x="626460" y="463380"/>
                  <a:pt x="627792" y="462660"/>
                  <a:pt x="628848" y="461904"/>
                </a:cubicBezTo>
                <a:cubicBezTo>
                  <a:pt x="652536" y="470352"/>
                  <a:pt x="659064" y="477912"/>
                  <a:pt x="659844" y="480924"/>
                </a:cubicBezTo>
                <a:close/>
                <a:moveTo>
                  <a:pt x="660000" y="324228"/>
                </a:moveTo>
                <a:lnTo>
                  <a:pt x="660000" y="266784"/>
                </a:lnTo>
                <a:cubicBezTo>
                  <a:pt x="674268" y="261816"/>
                  <a:pt x="686412" y="256308"/>
                  <a:pt x="696000" y="250272"/>
                </a:cubicBezTo>
                <a:lnTo>
                  <a:pt x="696000" y="299928"/>
                </a:lnTo>
                <a:cubicBezTo>
                  <a:pt x="695988" y="306684"/>
                  <a:pt x="683340" y="315468"/>
                  <a:pt x="660000" y="324228"/>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5" name="Полилиния 338">
            <a:extLst>
              <a:ext uri="{FF2B5EF4-FFF2-40B4-BE49-F238E27FC236}">
                <a16:creationId xmlns:a16="http://schemas.microsoft.com/office/drawing/2014/main" id="{E6C0DBB3-30FC-4894-8F19-7F8EDAEA223A}"/>
              </a:ext>
            </a:extLst>
          </p:cNvPr>
          <p:cNvSpPr>
            <a:spLocks noChangeAspect="1"/>
          </p:cNvSpPr>
          <p:nvPr/>
        </p:nvSpPr>
        <p:spPr>
          <a:xfrm>
            <a:off x="1464774" y="4559276"/>
            <a:ext cx="720000" cy="720000"/>
          </a:xfrm>
          <a:custGeom>
            <a:avLst/>
            <a:gdLst>
              <a:gd name="connsiteX0" fmla="*/ 483750 w 720000"/>
              <a:gd name="connsiteY0" fmla="*/ 427500 h 720000"/>
              <a:gd name="connsiteX1" fmla="*/ 497807 w 720000"/>
              <a:gd name="connsiteY1" fmla="*/ 429273 h 720000"/>
              <a:gd name="connsiteX2" fmla="*/ 505898 w 720000"/>
              <a:gd name="connsiteY2" fmla="*/ 442972 h 720000"/>
              <a:gd name="connsiteX3" fmla="*/ 492200 w 720000"/>
              <a:gd name="connsiteY3" fmla="*/ 451065 h 720000"/>
              <a:gd name="connsiteX4" fmla="*/ 483749 w 720000"/>
              <a:gd name="connsiteY4" fmla="*/ 450000 h 720000"/>
              <a:gd name="connsiteX5" fmla="*/ 449999 w 720000"/>
              <a:gd name="connsiteY5" fmla="*/ 483750 h 720000"/>
              <a:gd name="connsiteX6" fmla="*/ 483749 w 720000"/>
              <a:gd name="connsiteY6" fmla="*/ 517500 h 720000"/>
              <a:gd name="connsiteX7" fmla="*/ 517499 w 720000"/>
              <a:gd name="connsiteY7" fmla="*/ 483750 h 720000"/>
              <a:gd name="connsiteX8" fmla="*/ 516428 w 720000"/>
              <a:gd name="connsiteY8" fmla="*/ 475276 h 720000"/>
              <a:gd name="connsiteX9" fmla="*/ 524506 w 720000"/>
              <a:gd name="connsiteY9" fmla="*/ 461569 h 720000"/>
              <a:gd name="connsiteX10" fmla="*/ 538214 w 720000"/>
              <a:gd name="connsiteY10" fmla="*/ 469645 h 720000"/>
              <a:gd name="connsiteX11" fmla="*/ 540000 w 720000"/>
              <a:gd name="connsiteY11" fmla="*/ 483750 h 720000"/>
              <a:gd name="connsiteX12" fmla="*/ 483750 w 720000"/>
              <a:gd name="connsiteY12" fmla="*/ 540000 h 720000"/>
              <a:gd name="connsiteX13" fmla="*/ 427500 w 720000"/>
              <a:gd name="connsiteY13" fmla="*/ 483750 h 720000"/>
              <a:gd name="connsiteX14" fmla="*/ 483750 w 720000"/>
              <a:gd name="connsiteY14" fmla="*/ 427500 h 720000"/>
              <a:gd name="connsiteX15" fmla="*/ 483750 w 720000"/>
              <a:gd name="connsiteY15" fmla="*/ 405000 h 720000"/>
              <a:gd name="connsiteX16" fmla="*/ 405000 w 720000"/>
              <a:gd name="connsiteY16" fmla="*/ 483750 h 720000"/>
              <a:gd name="connsiteX17" fmla="*/ 483750 w 720000"/>
              <a:gd name="connsiteY17" fmla="*/ 562500 h 720000"/>
              <a:gd name="connsiteX18" fmla="*/ 562500 w 720000"/>
              <a:gd name="connsiteY18" fmla="*/ 483750 h 720000"/>
              <a:gd name="connsiteX19" fmla="*/ 483750 w 720000"/>
              <a:gd name="connsiteY19" fmla="*/ 405000 h 720000"/>
              <a:gd name="connsiteX20" fmla="*/ 483750 w 720000"/>
              <a:gd name="connsiteY20" fmla="*/ 382500 h 720000"/>
              <a:gd name="connsiteX21" fmla="*/ 585000 w 720000"/>
              <a:gd name="connsiteY21" fmla="*/ 483750 h 720000"/>
              <a:gd name="connsiteX22" fmla="*/ 483750 w 720000"/>
              <a:gd name="connsiteY22" fmla="*/ 585000 h 720000"/>
              <a:gd name="connsiteX23" fmla="*/ 382500 w 720000"/>
              <a:gd name="connsiteY23" fmla="*/ 483750 h 720000"/>
              <a:gd name="connsiteX24" fmla="*/ 483750 w 720000"/>
              <a:gd name="connsiteY24" fmla="*/ 382500 h 720000"/>
              <a:gd name="connsiteX25" fmla="*/ 236250 w 720000"/>
              <a:gd name="connsiteY25" fmla="*/ 180000 h 720000"/>
              <a:gd name="connsiteX26" fmla="*/ 250307 w 720000"/>
              <a:gd name="connsiteY26" fmla="*/ 181773 h 720000"/>
              <a:gd name="connsiteX27" fmla="*/ 258398 w 720000"/>
              <a:gd name="connsiteY27" fmla="*/ 195472 h 720000"/>
              <a:gd name="connsiteX28" fmla="*/ 244700 w 720000"/>
              <a:gd name="connsiteY28" fmla="*/ 203565 h 720000"/>
              <a:gd name="connsiteX29" fmla="*/ 236249 w 720000"/>
              <a:gd name="connsiteY29" fmla="*/ 202500 h 720000"/>
              <a:gd name="connsiteX30" fmla="*/ 202499 w 720000"/>
              <a:gd name="connsiteY30" fmla="*/ 236250 h 720000"/>
              <a:gd name="connsiteX31" fmla="*/ 236249 w 720000"/>
              <a:gd name="connsiteY31" fmla="*/ 270000 h 720000"/>
              <a:gd name="connsiteX32" fmla="*/ 269999 w 720000"/>
              <a:gd name="connsiteY32" fmla="*/ 236250 h 720000"/>
              <a:gd name="connsiteX33" fmla="*/ 268928 w 720000"/>
              <a:gd name="connsiteY33" fmla="*/ 227776 h 720000"/>
              <a:gd name="connsiteX34" fmla="*/ 277006 w 720000"/>
              <a:gd name="connsiteY34" fmla="*/ 214069 h 720000"/>
              <a:gd name="connsiteX35" fmla="*/ 290714 w 720000"/>
              <a:gd name="connsiteY35" fmla="*/ 222145 h 720000"/>
              <a:gd name="connsiteX36" fmla="*/ 292500 w 720000"/>
              <a:gd name="connsiteY36" fmla="*/ 236250 h 720000"/>
              <a:gd name="connsiteX37" fmla="*/ 236250 w 720000"/>
              <a:gd name="connsiteY37" fmla="*/ 292500 h 720000"/>
              <a:gd name="connsiteX38" fmla="*/ 180000 w 720000"/>
              <a:gd name="connsiteY38" fmla="*/ 236250 h 720000"/>
              <a:gd name="connsiteX39" fmla="*/ 236250 w 720000"/>
              <a:gd name="connsiteY39" fmla="*/ 180000 h 720000"/>
              <a:gd name="connsiteX40" fmla="*/ 528751 w 720000"/>
              <a:gd name="connsiteY40" fmla="*/ 157500 h 720000"/>
              <a:gd name="connsiteX41" fmla="*/ 552619 w 720000"/>
              <a:gd name="connsiteY41" fmla="*/ 167392 h 720000"/>
              <a:gd name="connsiteX42" fmla="*/ 552614 w 720000"/>
              <a:gd name="connsiteY42" fmla="*/ 215114 h 720000"/>
              <a:gd name="connsiteX43" fmla="*/ 215113 w 720000"/>
              <a:gd name="connsiteY43" fmla="*/ 552614 h 720000"/>
              <a:gd name="connsiteX44" fmla="*/ 191250 w 720000"/>
              <a:gd name="connsiteY44" fmla="*/ 562500 h 720000"/>
              <a:gd name="connsiteX45" fmla="*/ 167383 w 720000"/>
              <a:gd name="connsiteY45" fmla="*/ 552608 h 720000"/>
              <a:gd name="connsiteX46" fmla="*/ 167387 w 720000"/>
              <a:gd name="connsiteY46" fmla="*/ 504886 h 720000"/>
              <a:gd name="connsiteX47" fmla="*/ 455231 w 720000"/>
              <a:gd name="connsiteY47" fmla="*/ 217043 h 720000"/>
              <a:gd name="connsiteX48" fmla="*/ 471140 w 720000"/>
              <a:gd name="connsiteY48" fmla="*/ 217043 h 720000"/>
              <a:gd name="connsiteX49" fmla="*/ 471140 w 720000"/>
              <a:gd name="connsiteY49" fmla="*/ 232954 h 720000"/>
              <a:gd name="connsiteX50" fmla="*/ 183296 w 720000"/>
              <a:gd name="connsiteY50" fmla="*/ 520796 h 720000"/>
              <a:gd name="connsiteX51" fmla="*/ 183296 w 720000"/>
              <a:gd name="connsiteY51" fmla="*/ 536702 h 720000"/>
              <a:gd name="connsiteX52" fmla="*/ 191250 w 720000"/>
              <a:gd name="connsiteY52" fmla="*/ 540000 h 720000"/>
              <a:gd name="connsiteX53" fmla="*/ 199198 w 720000"/>
              <a:gd name="connsiteY53" fmla="*/ 536708 h 720000"/>
              <a:gd name="connsiteX54" fmla="*/ 536703 w 720000"/>
              <a:gd name="connsiteY54" fmla="*/ 199204 h 720000"/>
              <a:gd name="connsiteX55" fmla="*/ 536703 w 720000"/>
              <a:gd name="connsiteY55" fmla="*/ 183298 h 720000"/>
              <a:gd name="connsiteX56" fmla="*/ 528749 w 720000"/>
              <a:gd name="connsiteY56" fmla="*/ 180000 h 720000"/>
              <a:gd name="connsiteX57" fmla="*/ 520801 w 720000"/>
              <a:gd name="connsiteY57" fmla="*/ 183292 h 720000"/>
              <a:gd name="connsiteX58" fmla="*/ 502955 w 720000"/>
              <a:gd name="connsiteY58" fmla="*/ 201139 h 720000"/>
              <a:gd name="connsiteX59" fmla="*/ 487046 w 720000"/>
              <a:gd name="connsiteY59" fmla="*/ 201139 h 720000"/>
              <a:gd name="connsiteX60" fmla="*/ 487046 w 720000"/>
              <a:gd name="connsiteY60" fmla="*/ 185228 h 720000"/>
              <a:gd name="connsiteX61" fmla="*/ 504888 w 720000"/>
              <a:gd name="connsiteY61" fmla="*/ 167386 h 720000"/>
              <a:gd name="connsiteX62" fmla="*/ 528751 w 720000"/>
              <a:gd name="connsiteY62" fmla="*/ 157500 h 720000"/>
              <a:gd name="connsiteX63" fmla="*/ 236250 w 720000"/>
              <a:gd name="connsiteY63" fmla="*/ 157500 h 720000"/>
              <a:gd name="connsiteX64" fmla="*/ 157500 w 720000"/>
              <a:gd name="connsiteY64" fmla="*/ 236250 h 720000"/>
              <a:gd name="connsiteX65" fmla="*/ 236250 w 720000"/>
              <a:gd name="connsiteY65" fmla="*/ 315000 h 720000"/>
              <a:gd name="connsiteX66" fmla="*/ 315000 w 720000"/>
              <a:gd name="connsiteY66" fmla="*/ 236250 h 720000"/>
              <a:gd name="connsiteX67" fmla="*/ 236250 w 720000"/>
              <a:gd name="connsiteY67" fmla="*/ 157500 h 720000"/>
              <a:gd name="connsiteX68" fmla="*/ 236250 w 720000"/>
              <a:gd name="connsiteY68" fmla="*/ 135000 h 720000"/>
              <a:gd name="connsiteX69" fmla="*/ 337500 w 720000"/>
              <a:gd name="connsiteY69" fmla="*/ 236250 h 720000"/>
              <a:gd name="connsiteX70" fmla="*/ 236250 w 720000"/>
              <a:gd name="connsiteY70" fmla="*/ 337500 h 720000"/>
              <a:gd name="connsiteX71" fmla="*/ 135000 w 720000"/>
              <a:gd name="connsiteY71" fmla="*/ 236250 h 720000"/>
              <a:gd name="connsiteX72" fmla="*/ 236250 w 720000"/>
              <a:gd name="connsiteY72" fmla="*/ 135000 h 720000"/>
              <a:gd name="connsiteX73" fmla="*/ 360000 w 720000"/>
              <a:gd name="connsiteY73" fmla="*/ 22500 h 720000"/>
              <a:gd name="connsiteX74" fmla="*/ 121351 w 720000"/>
              <a:gd name="connsiteY74" fmla="*/ 121351 h 720000"/>
              <a:gd name="connsiteX75" fmla="*/ 22500 w 720000"/>
              <a:gd name="connsiteY75" fmla="*/ 360000 h 720000"/>
              <a:gd name="connsiteX76" fmla="*/ 121351 w 720000"/>
              <a:gd name="connsiteY76" fmla="*/ 598649 h 720000"/>
              <a:gd name="connsiteX77" fmla="*/ 360000 w 720000"/>
              <a:gd name="connsiteY77" fmla="*/ 697500 h 720000"/>
              <a:gd name="connsiteX78" fmla="*/ 598649 w 720000"/>
              <a:gd name="connsiteY78" fmla="*/ 598649 h 720000"/>
              <a:gd name="connsiteX79" fmla="*/ 697500 w 720000"/>
              <a:gd name="connsiteY79" fmla="*/ 360000 h 720000"/>
              <a:gd name="connsiteX80" fmla="*/ 598649 w 720000"/>
              <a:gd name="connsiteY80" fmla="*/ 121351 h 720000"/>
              <a:gd name="connsiteX81" fmla="*/ 360000 w 720000"/>
              <a:gd name="connsiteY81" fmla="*/ 22500 h 720000"/>
              <a:gd name="connsiteX82" fmla="*/ 360000 w 720000"/>
              <a:gd name="connsiteY82" fmla="*/ 0 h 720000"/>
              <a:gd name="connsiteX83" fmla="*/ 614559 w 720000"/>
              <a:gd name="connsiteY83" fmla="*/ 105441 h 720000"/>
              <a:gd name="connsiteX84" fmla="*/ 720000 w 720000"/>
              <a:gd name="connsiteY84" fmla="*/ 360000 h 720000"/>
              <a:gd name="connsiteX85" fmla="*/ 614559 w 720000"/>
              <a:gd name="connsiteY85" fmla="*/ 614559 h 720000"/>
              <a:gd name="connsiteX86" fmla="*/ 360000 w 720000"/>
              <a:gd name="connsiteY86" fmla="*/ 720000 h 720000"/>
              <a:gd name="connsiteX87" fmla="*/ 105441 w 720000"/>
              <a:gd name="connsiteY87" fmla="*/ 614559 h 720000"/>
              <a:gd name="connsiteX88" fmla="*/ 0 w 720000"/>
              <a:gd name="connsiteY88" fmla="*/ 360000 h 720000"/>
              <a:gd name="connsiteX89" fmla="*/ 105441 w 720000"/>
              <a:gd name="connsiteY89" fmla="*/ 105441 h 720000"/>
              <a:gd name="connsiteX90" fmla="*/ 360000 w 720000"/>
              <a:gd name="connsiteY90"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20000" h="720000">
                <a:moveTo>
                  <a:pt x="483750" y="427500"/>
                </a:moveTo>
                <a:cubicBezTo>
                  <a:pt x="488505" y="427500"/>
                  <a:pt x="493235" y="428096"/>
                  <a:pt x="497807" y="429273"/>
                </a:cubicBezTo>
                <a:cubicBezTo>
                  <a:pt x="503824" y="430822"/>
                  <a:pt x="507447" y="436956"/>
                  <a:pt x="505898" y="442972"/>
                </a:cubicBezTo>
                <a:cubicBezTo>
                  <a:pt x="504350" y="448989"/>
                  <a:pt x="498217" y="452611"/>
                  <a:pt x="492200" y="451065"/>
                </a:cubicBezTo>
                <a:cubicBezTo>
                  <a:pt x="489458" y="450359"/>
                  <a:pt x="486615" y="450000"/>
                  <a:pt x="483749" y="450000"/>
                </a:cubicBezTo>
                <a:cubicBezTo>
                  <a:pt x="465140" y="450000"/>
                  <a:pt x="449999" y="465141"/>
                  <a:pt x="449999" y="483750"/>
                </a:cubicBezTo>
                <a:cubicBezTo>
                  <a:pt x="449999" y="502359"/>
                  <a:pt x="465140" y="517500"/>
                  <a:pt x="483749" y="517500"/>
                </a:cubicBezTo>
                <a:cubicBezTo>
                  <a:pt x="502357" y="517500"/>
                  <a:pt x="517499" y="502359"/>
                  <a:pt x="517499" y="483750"/>
                </a:cubicBezTo>
                <a:cubicBezTo>
                  <a:pt x="517499" y="480874"/>
                  <a:pt x="517139" y="478024"/>
                  <a:pt x="516428" y="475276"/>
                </a:cubicBezTo>
                <a:cubicBezTo>
                  <a:pt x="514875" y="469261"/>
                  <a:pt x="518490" y="463123"/>
                  <a:pt x="524506" y="461569"/>
                </a:cubicBezTo>
                <a:cubicBezTo>
                  <a:pt x="530525" y="460014"/>
                  <a:pt x="536660" y="463629"/>
                  <a:pt x="538214" y="469645"/>
                </a:cubicBezTo>
                <a:cubicBezTo>
                  <a:pt x="539400" y="474230"/>
                  <a:pt x="540000" y="478976"/>
                  <a:pt x="540000" y="483750"/>
                </a:cubicBezTo>
                <a:cubicBezTo>
                  <a:pt x="540000" y="514766"/>
                  <a:pt x="514766" y="540000"/>
                  <a:pt x="483750" y="540000"/>
                </a:cubicBezTo>
                <a:cubicBezTo>
                  <a:pt x="452734" y="540000"/>
                  <a:pt x="427500" y="514766"/>
                  <a:pt x="427500" y="483750"/>
                </a:cubicBezTo>
                <a:cubicBezTo>
                  <a:pt x="427500" y="452734"/>
                  <a:pt x="452734" y="427500"/>
                  <a:pt x="483750" y="427500"/>
                </a:cubicBezTo>
                <a:close/>
                <a:moveTo>
                  <a:pt x="483750" y="405000"/>
                </a:moveTo>
                <a:cubicBezTo>
                  <a:pt x="440328" y="405000"/>
                  <a:pt x="405000" y="440326"/>
                  <a:pt x="405000" y="483750"/>
                </a:cubicBezTo>
                <a:cubicBezTo>
                  <a:pt x="405000" y="527174"/>
                  <a:pt x="440328" y="562500"/>
                  <a:pt x="483750" y="562500"/>
                </a:cubicBezTo>
                <a:cubicBezTo>
                  <a:pt x="527172" y="562500"/>
                  <a:pt x="562500" y="527174"/>
                  <a:pt x="562500" y="483750"/>
                </a:cubicBezTo>
                <a:cubicBezTo>
                  <a:pt x="562500" y="440326"/>
                  <a:pt x="527172" y="405000"/>
                  <a:pt x="483750" y="405000"/>
                </a:cubicBezTo>
                <a:close/>
                <a:moveTo>
                  <a:pt x="483750" y="382500"/>
                </a:moveTo>
                <a:cubicBezTo>
                  <a:pt x="539580" y="382500"/>
                  <a:pt x="585000" y="427920"/>
                  <a:pt x="585000" y="483750"/>
                </a:cubicBezTo>
                <a:cubicBezTo>
                  <a:pt x="585000" y="539580"/>
                  <a:pt x="539580" y="585000"/>
                  <a:pt x="483750" y="585000"/>
                </a:cubicBezTo>
                <a:cubicBezTo>
                  <a:pt x="427920" y="585000"/>
                  <a:pt x="382500" y="539580"/>
                  <a:pt x="382500" y="483750"/>
                </a:cubicBezTo>
                <a:cubicBezTo>
                  <a:pt x="382500" y="427920"/>
                  <a:pt x="427920" y="382500"/>
                  <a:pt x="483750" y="382500"/>
                </a:cubicBezTo>
                <a:close/>
                <a:moveTo>
                  <a:pt x="236250" y="180000"/>
                </a:moveTo>
                <a:cubicBezTo>
                  <a:pt x="241005" y="180000"/>
                  <a:pt x="245735" y="180596"/>
                  <a:pt x="250307" y="181773"/>
                </a:cubicBezTo>
                <a:cubicBezTo>
                  <a:pt x="256324" y="183322"/>
                  <a:pt x="259947" y="189456"/>
                  <a:pt x="258398" y="195472"/>
                </a:cubicBezTo>
                <a:cubicBezTo>
                  <a:pt x="256852" y="201489"/>
                  <a:pt x="250717" y="205111"/>
                  <a:pt x="244700" y="203565"/>
                </a:cubicBezTo>
                <a:cubicBezTo>
                  <a:pt x="241958" y="202859"/>
                  <a:pt x="239115" y="202500"/>
                  <a:pt x="236249" y="202500"/>
                </a:cubicBezTo>
                <a:cubicBezTo>
                  <a:pt x="217640" y="202500"/>
                  <a:pt x="202499" y="217641"/>
                  <a:pt x="202499" y="236250"/>
                </a:cubicBezTo>
                <a:cubicBezTo>
                  <a:pt x="202499" y="254859"/>
                  <a:pt x="217640" y="270000"/>
                  <a:pt x="236249" y="270000"/>
                </a:cubicBezTo>
                <a:cubicBezTo>
                  <a:pt x="254857" y="270000"/>
                  <a:pt x="269999" y="254859"/>
                  <a:pt x="269999" y="236250"/>
                </a:cubicBezTo>
                <a:cubicBezTo>
                  <a:pt x="269999" y="233374"/>
                  <a:pt x="269639" y="230524"/>
                  <a:pt x="268928" y="227776"/>
                </a:cubicBezTo>
                <a:cubicBezTo>
                  <a:pt x="267375" y="221761"/>
                  <a:pt x="270990" y="215623"/>
                  <a:pt x="277006" y="214069"/>
                </a:cubicBezTo>
                <a:cubicBezTo>
                  <a:pt x="283023" y="212508"/>
                  <a:pt x="289160" y="216131"/>
                  <a:pt x="290714" y="222145"/>
                </a:cubicBezTo>
                <a:cubicBezTo>
                  <a:pt x="291900" y="226730"/>
                  <a:pt x="292500" y="231476"/>
                  <a:pt x="292500" y="236250"/>
                </a:cubicBezTo>
                <a:cubicBezTo>
                  <a:pt x="292500" y="267266"/>
                  <a:pt x="267266" y="292500"/>
                  <a:pt x="236250" y="292500"/>
                </a:cubicBezTo>
                <a:cubicBezTo>
                  <a:pt x="205234" y="292500"/>
                  <a:pt x="180000" y="267266"/>
                  <a:pt x="180000" y="236250"/>
                </a:cubicBezTo>
                <a:cubicBezTo>
                  <a:pt x="180000" y="205234"/>
                  <a:pt x="205234" y="180000"/>
                  <a:pt x="236250" y="180000"/>
                </a:cubicBezTo>
                <a:close/>
                <a:moveTo>
                  <a:pt x="528751" y="157500"/>
                </a:moveTo>
                <a:cubicBezTo>
                  <a:pt x="537772" y="157500"/>
                  <a:pt x="546247" y="161013"/>
                  <a:pt x="552619" y="167392"/>
                </a:cubicBezTo>
                <a:cubicBezTo>
                  <a:pt x="565772" y="180546"/>
                  <a:pt x="565772" y="201954"/>
                  <a:pt x="552614" y="215114"/>
                </a:cubicBezTo>
                <a:lnTo>
                  <a:pt x="215113" y="552614"/>
                </a:lnTo>
                <a:cubicBezTo>
                  <a:pt x="208746" y="558987"/>
                  <a:pt x="200271" y="562500"/>
                  <a:pt x="191250" y="562500"/>
                </a:cubicBezTo>
                <a:cubicBezTo>
                  <a:pt x="182229" y="562500"/>
                  <a:pt x="173753" y="558987"/>
                  <a:pt x="167383" y="552608"/>
                </a:cubicBezTo>
                <a:cubicBezTo>
                  <a:pt x="154229" y="539454"/>
                  <a:pt x="154229" y="518044"/>
                  <a:pt x="167387" y="504886"/>
                </a:cubicBezTo>
                <a:lnTo>
                  <a:pt x="455231" y="217043"/>
                </a:lnTo>
                <a:cubicBezTo>
                  <a:pt x="459624" y="212652"/>
                  <a:pt x="466747" y="212652"/>
                  <a:pt x="471140" y="217043"/>
                </a:cubicBezTo>
                <a:cubicBezTo>
                  <a:pt x="475534" y="221438"/>
                  <a:pt x="475534" y="228559"/>
                  <a:pt x="471140" y="232954"/>
                </a:cubicBezTo>
                <a:lnTo>
                  <a:pt x="183296" y="520796"/>
                </a:lnTo>
                <a:cubicBezTo>
                  <a:pt x="178911" y="525182"/>
                  <a:pt x="178911" y="532318"/>
                  <a:pt x="183296" y="536702"/>
                </a:cubicBezTo>
                <a:cubicBezTo>
                  <a:pt x="185421" y="538831"/>
                  <a:pt x="188245" y="540000"/>
                  <a:pt x="191250" y="540000"/>
                </a:cubicBezTo>
                <a:cubicBezTo>
                  <a:pt x="194255" y="540000"/>
                  <a:pt x="197077" y="538831"/>
                  <a:pt x="199198" y="536708"/>
                </a:cubicBezTo>
                <a:lnTo>
                  <a:pt x="536703" y="199204"/>
                </a:lnTo>
                <a:cubicBezTo>
                  <a:pt x="541088" y="194818"/>
                  <a:pt x="541088" y="187682"/>
                  <a:pt x="536703" y="183298"/>
                </a:cubicBezTo>
                <a:cubicBezTo>
                  <a:pt x="534578" y="181169"/>
                  <a:pt x="531755" y="180000"/>
                  <a:pt x="528749" y="180000"/>
                </a:cubicBezTo>
                <a:cubicBezTo>
                  <a:pt x="525744" y="180000"/>
                  <a:pt x="522922" y="181169"/>
                  <a:pt x="520801" y="183292"/>
                </a:cubicBezTo>
                <a:lnTo>
                  <a:pt x="502955" y="201139"/>
                </a:lnTo>
                <a:cubicBezTo>
                  <a:pt x="498562" y="205530"/>
                  <a:pt x="491439" y="205530"/>
                  <a:pt x="487046" y="201139"/>
                </a:cubicBezTo>
                <a:cubicBezTo>
                  <a:pt x="482651" y="196744"/>
                  <a:pt x="482651" y="189623"/>
                  <a:pt x="487046" y="185228"/>
                </a:cubicBezTo>
                <a:lnTo>
                  <a:pt x="504888" y="167386"/>
                </a:lnTo>
                <a:cubicBezTo>
                  <a:pt x="511254" y="161013"/>
                  <a:pt x="519730" y="157500"/>
                  <a:pt x="528751" y="157500"/>
                </a:cubicBezTo>
                <a:close/>
                <a:moveTo>
                  <a:pt x="236250" y="157500"/>
                </a:moveTo>
                <a:cubicBezTo>
                  <a:pt x="192828" y="157500"/>
                  <a:pt x="157500" y="192826"/>
                  <a:pt x="157500" y="236250"/>
                </a:cubicBezTo>
                <a:cubicBezTo>
                  <a:pt x="157500" y="279674"/>
                  <a:pt x="192828" y="315000"/>
                  <a:pt x="236250" y="315000"/>
                </a:cubicBezTo>
                <a:cubicBezTo>
                  <a:pt x="279672" y="315000"/>
                  <a:pt x="315000" y="279674"/>
                  <a:pt x="315000" y="236250"/>
                </a:cubicBezTo>
                <a:cubicBezTo>
                  <a:pt x="315000" y="192826"/>
                  <a:pt x="279672" y="157500"/>
                  <a:pt x="236250" y="157500"/>
                </a:cubicBezTo>
                <a:close/>
                <a:moveTo>
                  <a:pt x="236250" y="135000"/>
                </a:moveTo>
                <a:cubicBezTo>
                  <a:pt x="292080" y="135000"/>
                  <a:pt x="337500" y="180420"/>
                  <a:pt x="337500" y="236250"/>
                </a:cubicBezTo>
                <a:cubicBezTo>
                  <a:pt x="337500" y="292080"/>
                  <a:pt x="292080" y="337500"/>
                  <a:pt x="236250" y="337500"/>
                </a:cubicBezTo>
                <a:cubicBezTo>
                  <a:pt x="180420" y="337500"/>
                  <a:pt x="135000" y="292080"/>
                  <a:pt x="135000" y="236250"/>
                </a:cubicBezTo>
                <a:cubicBezTo>
                  <a:pt x="135000" y="180420"/>
                  <a:pt x="180420" y="135000"/>
                  <a:pt x="236250" y="135000"/>
                </a:cubicBezTo>
                <a:close/>
                <a:moveTo>
                  <a:pt x="360000" y="22500"/>
                </a:moveTo>
                <a:cubicBezTo>
                  <a:pt x="269851" y="22500"/>
                  <a:pt x="185096" y="57606"/>
                  <a:pt x="121351" y="121351"/>
                </a:cubicBezTo>
                <a:cubicBezTo>
                  <a:pt x="57606" y="185096"/>
                  <a:pt x="22500" y="269851"/>
                  <a:pt x="22500" y="360000"/>
                </a:cubicBezTo>
                <a:cubicBezTo>
                  <a:pt x="22500" y="450149"/>
                  <a:pt x="57606" y="534904"/>
                  <a:pt x="121351" y="598649"/>
                </a:cubicBezTo>
                <a:cubicBezTo>
                  <a:pt x="185096" y="662394"/>
                  <a:pt x="269851" y="697500"/>
                  <a:pt x="360000" y="697500"/>
                </a:cubicBezTo>
                <a:cubicBezTo>
                  <a:pt x="450149" y="697500"/>
                  <a:pt x="534904" y="662394"/>
                  <a:pt x="598649" y="598649"/>
                </a:cubicBezTo>
                <a:cubicBezTo>
                  <a:pt x="662394" y="534904"/>
                  <a:pt x="697500" y="450149"/>
                  <a:pt x="697500" y="360000"/>
                </a:cubicBezTo>
                <a:cubicBezTo>
                  <a:pt x="697500" y="269851"/>
                  <a:pt x="662394" y="185096"/>
                  <a:pt x="598649" y="121351"/>
                </a:cubicBezTo>
                <a:cubicBezTo>
                  <a:pt x="534904" y="57606"/>
                  <a:pt x="450149" y="22500"/>
                  <a:pt x="360000" y="22500"/>
                </a:cubicBezTo>
                <a:close/>
                <a:moveTo>
                  <a:pt x="360000" y="0"/>
                </a:moveTo>
                <a:cubicBezTo>
                  <a:pt x="456159" y="0"/>
                  <a:pt x="546563" y="37447"/>
                  <a:pt x="614559" y="105441"/>
                </a:cubicBezTo>
                <a:cubicBezTo>
                  <a:pt x="682554" y="173437"/>
                  <a:pt x="720000" y="263841"/>
                  <a:pt x="720000" y="360000"/>
                </a:cubicBezTo>
                <a:cubicBezTo>
                  <a:pt x="720000" y="456159"/>
                  <a:pt x="682554" y="546563"/>
                  <a:pt x="614559" y="614559"/>
                </a:cubicBezTo>
                <a:cubicBezTo>
                  <a:pt x="546563" y="682553"/>
                  <a:pt x="456159" y="720000"/>
                  <a:pt x="360000" y="720000"/>
                </a:cubicBezTo>
                <a:cubicBezTo>
                  <a:pt x="263841" y="720000"/>
                  <a:pt x="173437" y="682553"/>
                  <a:pt x="105441" y="614559"/>
                </a:cubicBezTo>
                <a:cubicBezTo>
                  <a:pt x="37446" y="546563"/>
                  <a:pt x="0" y="456159"/>
                  <a:pt x="0" y="360000"/>
                </a:cubicBezTo>
                <a:cubicBezTo>
                  <a:pt x="0" y="263841"/>
                  <a:pt x="37446" y="173437"/>
                  <a:pt x="105441" y="105441"/>
                </a:cubicBezTo>
                <a:cubicBezTo>
                  <a:pt x="173437" y="37447"/>
                  <a:pt x="263841" y="0"/>
                  <a:pt x="360000" y="0"/>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
        <p:nvSpPr>
          <p:cNvPr id="7" name="Объект 2">
            <a:extLst>
              <a:ext uri="{FF2B5EF4-FFF2-40B4-BE49-F238E27FC236}">
                <a16:creationId xmlns:a16="http://schemas.microsoft.com/office/drawing/2014/main" id="{3EE4D90A-117B-4EBB-86D5-0E3A92BAA96F}"/>
              </a:ext>
            </a:extLst>
          </p:cNvPr>
          <p:cNvSpPr txBox="1">
            <a:spLocks/>
          </p:cNvSpPr>
          <p:nvPr/>
        </p:nvSpPr>
        <p:spPr>
          <a:xfrm>
            <a:off x="2485518" y="4648201"/>
            <a:ext cx="8246788" cy="1072329"/>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a:t>Скорректирован минимальный порог обеспечения исполнения </a:t>
            </a:r>
            <a:r>
              <a:rPr lang="ru-RU" b="1" dirty="0" err="1"/>
              <a:t>энергосервисного</a:t>
            </a:r>
            <a:r>
              <a:rPr lang="ru-RU" b="1" dirty="0"/>
              <a:t> контракта</a:t>
            </a:r>
            <a:r>
              <a:rPr lang="ru-RU" dirty="0"/>
              <a:t>: он должен составлять от ½ процента до 30 процентов.</a:t>
            </a:r>
          </a:p>
          <a:p>
            <a:pPr marL="0" indent="0">
              <a:buNone/>
            </a:pPr>
            <a:endParaRPr lang="ru-RU" dirty="0">
              <a:latin typeface="Roboto Light" panose="020B0604020202020204" charset="0"/>
              <a:ea typeface="Roboto Light" panose="020B0604020202020204" charset="0"/>
              <a:cs typeface="Roboto Light" panose="020B0604020202020204" charset="0"/>
            </a:endParaRPr>
          </a:p>
          <a:p>
            <a:pPr marL="0" indent="0">
              <a:buNone/>
            </a:pPr>
            <a:r>
              <a:rPr lang="ru-RU" sz="1200" dirty="0">
                <a:solidFill>
                  <a:schemeClr val="accent6"/>
                </a:solidFill>
                <a:latin typeface="Roboto Light" panose="020B0604020202020204" charset="0"/>
                <a:ea typeface="Roboto Light" panose="020B0604020202020204" charset="0"/>
                <a:cs typeface="Roboto Light" panose="020B0604020202020204" charset="0"/>
              </a:rPr>
              <a:t>В прежней редакции закона – от 5 до 30 %..</a:t>
            </a:r>
          </a:p>
          <a:p>
            <a:pPr marL="0" indent="0">
              <a:buNone/>
            </a:pPr>
            <a:endParaRPr lang="ru-RU" dirty="0">
              <a:latin typeface="Roboto Light" panose="020B0604020202020204" charset="0"/>
              <a:ea typeface="Roboto Light" panose="020B0604020202020204" charset="0"/>
              <a:cs typeface="Roboto Light" panose="020B0604020202020204" charset="0"/>
            </a:endParaRPr>
          </a:p>
        </p:txBody>
      </p:sp>
    </p:spTree>
    <p:extLst>
      <p:ext uri="{BB962C8B-B14F-4D97-AF65-F5344CB8AC3E}">
        <p14:creationId xmlns:p14="http://schemas.microsoft.com/office/powerpoint/2010/main" val="3740088956"/>
      </p:ext>
    </p:extLst>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11035" y="457200"/>
            <a:ext cx="8769930" cy="375320"/>
          </a:xfrm>
        </p:spPr>
        <p:txBody>
          <a:bodyPr>
            <a:noAutofit/>
          </a:bodyPr>
          <a:lstStyle/>
          <a:p>
            <a:pPr algn="ctr"/>
            <a:r>
              <a:rPr lang="ru-RU" sz="2400" dirty="0"/>
              <a:t>Действия оператора при обеспечении заявок с помощью независимой гарантии </a:t>
            </a:r>
          </a:p>
        </p:txBody>
      </p:sp>
      <p:graphicFrame>
        <p:nvGraphicFramePr>
          <p:cNvPr id="8" name="Схема 7"/>
          <p:cNvGraphicFramePr/>
          <p:nvPr/>
        </p:nvGraphicFramePr>
        <p:xfrm>
          <a:off x="1447801" y="1524000"/>
          <a:ext cx="9459043"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8892575"/>
      </p:ext>
    </p:extLst>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FBCA8F-E526-4D98-B775-613D6BF01119}"/>
              </a:ext>
            </a:extLst>
          </p:cNvPr>
          <p:cNvSpPr>
            <a:spLocks noGrp="1"/>
          </p:cNvSpPr>
          <p:nvPr>
            <p:ph type="title"/>
          </p:nvPr>
        </p:nvSpPr>
        <p:spPr/>
        <p:txBody>
          <a:bodyPr/>
          <a:lstStyle/>
          <a:p>
            <a:r>
              <a:rPr lang="ru-RU" dirty="0"/>
              <a:t>Импортозамещение</a:t>
            </a:r>
          </a:p>
        </p:txBody>
      </p:sp>
    </p:spTree>
    <p:extLst>
      <p:ext uri="{BB962C8B-B14F-4D97-AF65-F5344CB8AC3E}">
        <p14:creationId xmlns:p14="http://schemas.microsoft.com/office/powerpoint/2010/main" val="2240407280"/>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Shape 89">
            <a:extLst>
              <a:ext uri="{FF2B5EF4-FFF2-40B4-BE49-F238E27FC236}">
                <a16:creationId xmlns:a16="http://schemas.microsoft.com/office/drawing/2014/main" id="{2C8C72DF-EDC5-4562-98A4-CB640919EC69}"/>
              </a:ext>
            </a:extLst>
          </p:cNvPr>
          <p:cNvSpPr/>
          <p:nvPr/>
        </p:nvSpPr>
        <p:spPr>
          <a:xfrm>
            <a:off x="1905000" y="757090"/>
            <a:ext cx="7488238" cy="554037"/>
          </a:xfrm>
          <a:prstGeom prst="rect">
            <a:avLst/>
          </a:prstGeom>
          <a:ln w="12700">
            <a:miter lim="400000"/>
          </a:ln>
          <a:extLst>
            <a:ext uri="{C572A759-6A51-4108-AA02-DFA0A04FC94B}"/>
          </a:extLst>
        </p:spPr>
        <p:txBody>
          <a:bodyPr lIns="45718" tIns="45718" rIns="45718" bIns="45718">
            <a:spAutoFit/>
          </a:bodyPr>
          <a:lstStyle>
            <a:lvl1pPr algn="r">
              <a:defRPr sz="1500">
                <a:solidFill>
                  <a:srgbClr val="006B3F"/>
                </a:solidFill>
                <a:uFill>
                  <a:solidFill>
                    <a:srgbClr val="006B3F"/>
                  </a:solidFill>
                </a:uFill>
                <a:latin typeface="Gill Sans SemiBold"/>
                <a:ea typeface="Gill Sans SemiBold"/>
                <a:cs typeface="Gill Sans SemiBold"/>
                <a:sym typeface="Gill Sans SemiBold"/>
              </a:defRPr>
            </a:lvl1pPr>
          </a:lstStyle>
          <a:p>
            <a:pPr>
              <a:defRPr/>
            </a:pPr>
            <a:r>
              <a:rPr lang="ru-RU" sz="3000" b="1" kern="0" dirty="0">
                <a:solidFill>
                  <a:srgbClr val="FFC000"/>
                </a:solidFill>
                <a:latin typeface="+mn-lt"/>
                <a:cs typeface="Times New Roman" panose="02020603050405020304" pitchFamily="18" charset="0"/>
              </a:rPr>
              <a:t>Этапы развития контрактной системы</a:t>
            </a:r>
            <a:r>
              <a:rPr lang="ru-RU" sz="3000" b="1" kern="0" dirty="0">
                <a:solidFill>
                  <a:schemeClr val="accent4">
                    <a:lumMod val="60000"/>
                    <a:lumOff val="40000"/>
                  </a:schemeClr>
                </a:solidFill>
                <a:latin typeface="+mn-lt"/>
                <a:cs typeface="Times New Roman" panose="02020603050405020304" pitchFamily="18" charset="0"/>
              </a:rPr>
              <a:t> </a:t>
            </a:r>
          </a:p>
        </p:txBody>
      </p:sp>
      <p:graphicFrame>
        <p:nvGraphicFramePr>
          <p:cNvPr id="3" name="Схема 2">
            <a:extLst>
              <a:ext uri="{FF2B5EF4-FFF2-40B4-BE49-F238E27FC236}">
                <a16:creationId xmlns:a16="http://schemas.microsoft.com/office/drawing/2014/main" id="{546EB0A3-1583-48F9-B7F1-247C8AD6C06D}"/>
              </a:ext>
            </a:extLst>
          </p:cNvPr>
          <p:cNvGraphicFramePr/>
          <p:nvPr/>
        </p:nvGraphicFramePr>
        <p:xfrm>
          <a:off x="1556568" y="1988840"/>
          <a:ext cx="9168582" cy="3544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Штриховая стрелка вправо 3">
            <a:extLst>
              <a:ext uri="{FF2B5EF4-FFF2-40B4-BE49-F238E27FC236}">
                <a16:creationId xmlns:a16="http://schemas.microsoft.com/office/drawing/2014/main" id="{AB8B50DC-5F27-4737-9517-74C3F8ABBC9A}"/>
              </a:ext>
            </a:extLst>
          </p:cNvPr>
          <p:cNvSpPr/>
          <p:nvPr/>
        </p:nvSpPr>
        <p:spPr>
          <a:xfrm rot="20437744">
            <a:off x="3762377" y="4646613"/>
            <a:ext cx="5472113" cy="754062"/>
          </a:xfrm>
          <a:prstGeom prst="stripedRightArrow">
            <a:avLst>
              <a:gd name="adj1" fmla="val 50000"/>
              <a:gd name="adj2" fmla="val 155821"/>
            </a:avLst>
          </a:prstGeom>
          <a:solidFill>
            <a:schemeClr val="bg1">
              <a:lumMod val="65000"/>
            </a:schemeClr>
          </a:solidFill>
          <a:ln/>
        </p:spPr>
        <p:style>
          <a:lnRef idx="1">
            <a:schemeClr val="accent4"/>
          </a:lnRef>
          <a:fillRef idx="3">
            <a:schemeClr val="accent4"/>
          </a:fillRef>
          <a:effectRef idx="2">
            <a:schemeClr val="accent4"/>
          </a:effectRef>
          <a:fontRef idx="minor">
            <a:schemeClr val="lt1"/>
          </a:fontRef>
        </p:style>
        <p:txBody>
          <a:bodyPr spcFirstLastPara="1" lIns="50800" tIns="50800" rIns="50800" bIns="50800" spcCol="38100" anchor="ctr">
            <a:spAutoFit/>
          </a:bodyPr>
          <a:lstStyle/>
          <a:p>
            <a:pPr>
              <a:defRPr/>
            </a:pPr>
            <a:endParaRPr lang="ru-RU">
              <a:solidFill>
                <a:srgbClr val="EC7A7A"/>
              </a:solidFill>
              <a:sym typeface="Calibri"/>
            </a:endParaRP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a:extLst>
              <a:ext uri="{FF2B5EF4-FFF2-40B4-BE49-F238E27FC236}">
                <a16:creationId xmlns:a16="http://schemas.microsoft.com/office/drawing/2014/main" id="{12AB2545-135A-4EF6-ACD6-FFBEDDC89794}"/>
              </a:ext>
            </a:extLst>
          </p:cNvPr>
          <p:cNvSpPr/>
          <p:nvPr/>
        </p:nvSpPr>
        <p:spPr>
          <a:xfrm>
            <a:off x="2133600" y="365545"/>
            <a:ext cx="6162685" cy="707969"/>
          </a:xfrm>
          <a:prstGeom prst="rect">
            <a:avLst/>
          </a:prstGeom>
          <a:gradFill flip="none" rotWithShape="1">
            <a:gsLst>
              <a:gs pos="1000">
                <a:schemeClr val="tx2">
                  <a:lumMod val="40000"/>
                  <a:lumOff val="60000"/>
                  <a:alpha val="21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63"/>
          </a:p>
        </p:txBody>
      </p:sp>
      <p:sp>
        <p:nvSpPr>
          <p:cNvPr id="9" name="Прямоугольник 8">
            <a:extLst>
              <a:ext uri="{FF2B5EF4-FFF2-40B4-BE49-F238E27FC236}">
                <a16:creationId xmlns:a16="http://schemas.microsoft.com/office/drawing/2014/main" id="{14B89BCB-7691-49F6-898E-8D5ADD3501CC}"/>
              </a:ext>
            </a:extLst>
          </p:cNvPr>
          <p:cNvSpPr/>
          <p:nvPr/>
        </p:nvSpPr>
        <p:spPr>
          <a:xfrm>
            <a:off x="717756" y="1557438"/>
            <a:ext cx="10412361" cy="4774537"/>
          </a:xfrm>
          <a:prstGeom prst="rect">
            <a:avLst/>
          </a:prstGeom>
          <a:gradFill flip="none" rotWithShape="1">
            <a:gsLst>
              <a:gs pos="0">
                <a:schemeClr val="accent1">
                  <a:alpha val="39000"/>
                  <a:lumMod val="8000"/>
                  <a:lumOff val="92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ru-RU" sz="2031" u="sng" dirty="0">
                <a:solidFill>
                  <a:schemeClr val="tx1"/>
                </a:solidFill>
              </a:rPr>
              <a:t>При осуществлении заказчиками закупок </a:t>
            </a:r>
            <a:r>
              <a:rPr lang="ru-RU" sz="2031" dirty="0">
                <a:solidFill>
                  <a:schemeClr val="tx1"/>
                </a:solidFill>
              </a:rPr>
              <a:t>к товарам, происходящим из иностранного государства или группы иностранных государств, работам, услугам, соответственно выполняемым, оказываемым иностранными лицами,</a:t>
            </a:r>
            <a:endParaRPr lang="en-US" sz="2031" dirty="0">
              <a:solidFill>
                <a:schemeClr val="tx1"/>
              </a:solidFill>
            </a:endParaRPr>
          </a:p>
          <a:p>
            <a:pPr algn="just">
              <a:defRPr/>
            </a:pPr>
            <a:endParaRPr lang="ru-RU" sz="2031" dirty="0">
              <a:solidFill>
                <a:schemeClr val="tx1"/>
              </a:solidFill>
            </a:endParaRPr>
          </a:p>
          <a:p>
            <a:pPr algn="just">
              <a:defRPr/>
            </a:pPr>
            <a:r>
              <a:rPr lang="ru-RU" sz="2031" u="sng" dirty="0">
                <a:solidFill>
                  <a:schemeClr val="tx1"/>
                </a:solidFill>
              </a:rPr>
              <a:t>применяется </a:t>
            </a:r>
            <a:r>
              <a:rPr lang="ru-RU" sz="2031" u="sng" dirty="0">
                <a:solidFill>
                  <a:srgbClr val="FF0000"/>
                </a:solidFill>
              </a:rPr>
              <a:t>национальный режим</a:t>
            </a:r>
            <a:endParaRPr lang="en-US" sz="2031" u="sng" dirty="0">
              <a:solidFill>
                <a:srgbClr val="FF0000"/>
              </a:solidFill>
            </a:endParaRPr>
          </a:p>
          <a:p>
            <a:pPr algn="just">
              <a:defRPr/>
            </a:pPr>
            <a:endParaRPr lang="ru-RU" sz="2031" dirty="0">
              <a:solidFill>
                <a:schemeClr val="tx1"/>
              </a:solidFill>
            </a:endParaRPr>
          </a:p>
          <a:p>
            <a:pPr algn="just">
              <a:defRPr/>
            </a:pPr>
            <a:r>
              <a:rPr lang="ru-RU" sz="2031" u="sng" dirty="0">
                <a:solidFill>
                  <a:srgbClr val="FF0000"/>
                </a:solidFill>
              </a:rPr>
              <a:t>на равных условиях</a:t>
            </a:r>
            <a:r>
              <a:rPr lang="ru-RU" sz="2031" u="sng" dirty="0">
                <a:solidFill>
                  <a:schemeClr val="tx1"/>
                </a:solidFill>
              </a:rPr>
              <a:t> с товарами российского происхождения</a:t>
            </a:r>
            <a:r>
              <a:rPr lang="ru-RU" sz="2031" dirty="0">
                <a:solidFill>
                  <a:schemeClr val="tx1"/>
                </a:solidFill>
              </a:rPr>
              <a:t>, работами, услугами, соответственно выполняемыми, оказываемыми российскими лицами,</a:t>
            </a:r>
            <a:endParaRPr lang="en-US" sz="2031" dirty="0">
              <a:solidFill>
                <a:schemeClr val="tx1"/>
              </a:solidFill>
            </a:endParaRPr>
          </a:p>
          <a:p>
            <a:pPr algn="just">
              <a:defRPr/>
            </a:pPr>
            <a:endParaRPr lang="ru-RU" sz="2031" dirty="0">
              <a:solidFill>
                <a:schemeClr val="tx1"/>
              </a:solidFill>
            </a:endParaRPr>
          </a:p>
          <a:p>
            <a:pPr algn="just">
              <a:defRPr/>
            </a:pPr>
            <a:r>
              <a:rPr lang="ru-RU" sz="2031" u="sng" dirty="0">
                <a:solidFill>
                  <a:schemeClr val="tx1"/>
                </a:solidFill>
              </a:rPr>
              <a:t>в случаях </a:t>
            </a:r>
            <a:r>
              <a:rPr lang="ru-RU" sz="2031" u="sng" dirty="0">
                <a:solidFill>
                  <a:srgbClr val="FF0000"/>
                </a:solidFill>
              </a:rPr>
              <a:t>и на условиях</a:t>
            </a:r>
            <a:r>
              <a:rPr lang="ru-RU" sz="2031" dirty="0">
                <a:solidFill>
                  <a:schemeClr val="tx1"/>
                </a:solidFill>
              </a:rPr>
              <a:t>, которые предусмотрены международными договорами Российской Федерации</a:t>
            </a:r>
          </a:p>
        </p:txBody>
      </p:sp>
      <p:sp>
        <p:nvSpPr>
          <p:cNvPr id="4" name="Прямоугольник 3">
            <a:extLst>
              <a:ext uri="{FF2B5EF4-FFF2-40B4-BE49-F238E27FC236}">
                <a16:creationId xmlns:a16="http://schemas.microsoft.com/office/drawing/2014/main" id="{C097ED1C-AD8D-49E9-9AF5-077F6B79106B}"/>
              </a:ext>
            </a:extLst>
          </p:cNvPr>
          <p:cNvSpPr/>
          <p:nvPr/>
        </p:nvSpPr>
        <p:spPr>
          <a:xfrm>
            <a:off x="5024697" y="859516"/>
            <a:ext cx="6899375" cy="911920"/>
          </a:xfrm>
          <a:prstGeom prst="rect">
            <a:avLst/>
          </a:prstGeom>
          <a:solidFill>
            <a:schemeClr val="tx2">
              <a:lumMod val="40000"/>
              <a:lumOff val="60000"/>
            </a:schemeClr>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anchor="ctr"/>
          <a:lstStyle/>
          <a:p>
            <a:pPr>
              <a:defRPr/>
            </a:pPr>
            <a:r>
              <a:rPr lang="ru-RU" sz="1788" b="1" dirty="0">
                <a:solidFill>
                  <a:srgbClr val="C00000"/>
                </a:solidFill>
              </a:rPr>
              <a:t>Применение национального режима при осуществлении закупок </a:t>
            </a:r>
            <a:r>
              <a:rPr lang="ru-RU" sz="1788" dirty="0">
                <a:solidFill>
                  <a:srgbClr val="C00000"/>
                </a:solidFill>
              </a:rPr>
              <a:t>:</a:t>
            </a:r>
          </a:p>
        </p:txBody>
      </p:sp>
      <p:sp>
        <p:nvSpPr>
          <p:cNvPr id="11" name="Прямоугольник 10">
            <a:extLst>
              <a:ext uri="{FF2B5EF4-FFF2-40B4-BE49-F238E27FC236}">
                <a16:creationId xmlns:a16="http://schemas.microsoft.com/office/drawing/2014/main" id="{CDC015B3-E78A-4B87-A7DE-DA84684CD814}"/>
              </a:ext>
            </a:extLst>
          </p:cNvPr>
          <p:cNvSpPr/>
          <p:nvPr/>
        </p:nvSpPr>
        <p:spPr>
          <a:xfrm>
            <a:off x="4379810" y="5337466"/>
            <a:ext cx="6669191" cy="877599"/>
          </a:xfrm>
          <a:prstGeom prst="rect">
            <a:avLst/>
          </a:prstGeom>
          <a:gradFill flip="none" rotWithShape="1">
            <a:gsLst>
              <a:gs pos="1000">
                <a:schemeClr val="tx2">
                  <a:lumMod val="40000"/>
                  <a:lumOff val="60000"/>
                  <a:alpha val="21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63"/>
          </a:p>
        </p:txBody>
      </p:sp>
      <p:sp>
        <p:nvSpPr>
          <p:cNvPr id="2" name="Заголовок 1">
            <a:extLst>
              <a:ext uri="{FF2B5EF4-FFF2-40B4-BE49-F238E27FC236}">
                <a16:creationId xmlns:a16="http://schemas.microsoft.com/office/drawing/2014/main" id="{D401D140-6B23-42E0-91FB-DF34E8EC8324}"/>
              </a:ext>
            </a:extLst>
          </p:cNvPr>
          <p:cNvSpPr>
            <a:spLocks noGrp="1"/>
          </p:cNvSpPr>
          <p:nvPr>
            <p:ph type="title"/>
          </p:nvPr>
        </p:nvSpPr>
        <p:spPr/>
        <p:txBody>
          <a:bodyPr/>
          <a:lstStyle/>
          <a:p>
            <a:endParaRPr lang="ru-RU"/>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a:extLst>
              <a:ext uri="{FF2B5EF4-FFF2-40B4-BE49-F238E27FC236}">
                <a16:creationId xmlns:a16="http://schemas.microsoft.com/office/drawing/2014/main" id="{C6B797B6-533E-42CB-93B0-42D3BA6EE121}"/>
              </a:ext>
            </a:extLst>
          </p:cNvPr>
          <p:cNvSpPr/>
          <p:nvPr/>
        </p:nvSpPr>
        <p:spPr>
          <a:xfrm>
            <a:off x="2975654" y="642938"/>
            <a:ext cx="6162685" cy="707969"/>
          </a:xfrm>
          <a:prstGeom prst="rect">
            <a:avLst/>
          </a:prstGeom>
          <a:gradFill flip="none" rotWithShape="1">
            <a:gsLst>
              <a:gs pos="1000">
                <a:schemeClr val="tx2">
                  <a:lumMod val="40000"/>
                  <a:lumOff val="60000"/>
                  <a:alpha val="21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ru-RU" sz="1463">
              <a:uFill>
                <a:solidFill/>
              </a:uFill>
            </a:endParaRPr>
          </a:p>
        </p:txBody>
      </p:sp>
      <p:sp>
        <p:nvSpPr>
          <p:cNvPr id="9" name="Прямоугольник 8">
            <a:extLst>
              <a:ext uri="{FF2B5EF4-FFF2-40B4-BE49-F238E27FC236}">
                <a16:creationId xmlns:a16="http://schemas.microsoft.com/office/drawing/2014/main" id="{87ED38E6-DE17-42FD-AC94-9B8F55777A92}"/>
              </a:ext>
            </a:extLst>
          </p:cNvPr>
          <p:cNvSpPr/>
          <p:nvPr/>
        </p:nvSpPr>
        <p:spPr>
          <a:xfrm>
            <a:off x="471948" y="1459653"/>
            <a:ext cx="11257936" cy="2508747"/>
          </a:xfrm>
          <a:prstGeom prst="rect">
            <a:avLst/>
          </a:prstGeom>
          <a:gradFill flip="none" rotWithShape="1">
            <a:gsLst>
              <a:gs pos="0">
                <a:schemeClr val="accent1">
                  <a:alpha val="39000"/>
                  <a:lumMod val="8000"/>
                  <a:lumOff val="92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Clr>
                <a:srgbClr val="000000"/>
              </a:buClr>
              <a:defRPr/>
            </a:pPr>
            <a:r>
              <a:rPr lang="ru-RU" sz="1788" u="sng" dirty="0">
                <a:solidFill>
                  <a:schemeClr val="tx1"/>
                </a:solidFill>
                <a:uFill>
                  <a:solidFill/>
                </a:uFill>
              </a:rPr>
              <a:t>В целях защиты</a:t>
            </a:r>
            <a:r>
              <a:rPr lang="ru-RU" sz="1788" dirty="0">
                <a:solidFill>
                  <a:schemeClr val="tx1"/>
                </a:solidFill>
                <a:uFill>
                  <a:solidFill/>
                </a:uFill>
              </a:rPr>
              <a:t> основ конституционного строя, обеспечения обороны страны и безопасности государства, защиты </a:t>
            </a:r>
            <a:r>
              <a:rPr lang="ru-RU" sz="1788" u="sng" dirty="0">
                <a:solidFill>
                  <a:schemeClr val="tx1"/>
                </a:solidFill>
                <a:uFill>
                  <a:solidFill/>
                </a:uFill>
              </a:rPr>
              <a:t>внутреннего рынка Российской Федерации, развития национальной экономики, поддержки российских товаропроизводителей</a:t>
            </a:r>
            <a:r>
              <a:rPr lang="ru-RU" sz="1788" dirty="0">
                <a:solidFill>
                  <a:schemeClr val="tx1"/>
                </a:solidFill>
                <a:uFill>
                  <a:solidFill/>
                </a:uFill>
              </a:rPr>
              <a:t> нормативными правовыми актами Правительства Российской Федерации </a:t>
            </a:r>
            <a:r>
              <a:rPr lang="ru-RU" sz="1788" u="sng" dirty="0">
                <a:solidFill>
                  <a:schemeClr val="tx1"/>
                </a:solidFill>
                <a:uFill>
                  <a:solidFill/>
                </a:uFill>
              </a:rPr>
              <a:t>устанавливаются </a:t>
            </a:r>
            <a:r>
              <a:rPr lang="ru-RU" sz="1788" u="sng" dirty="0">
                <a:solidFill>
                  <a:srgbClr val="FF0000"/>
                </a:solidFill>
                <a:uFill>
                  <a:solidFill/>
                </a:uFill>
              </a:rPr>
              <a:t>запрет на допуск товаров</a:t>
            </a:r>
            <a:r>
              <a:rPr lang="ru-RU" sz="1788" dirty="0">
                <a:solidFill>
                  <a:schemeClr val="tx1"/>
                </a:solidFill>
                <a:uFill>
                  <a:solidFill/>
                </a:uFill>
              </a:rPr>
              <a:t>, происходящих из иностранных государств, работ, услуг, соответственно выполняемых, оказываемых иностранными лицами, </a:t>
            </a:r>
            <a:r>
              <a:rPr lang="ru-RU" sz="1788" u="sng" dirty="0">
                <a:solidFill>
                  <a:schemeClr val="tx1"/>
                </a:solidFill>
                <a:uFill>
                  <a:solidFill/>
                </a:uFill>
              </a:rPr>
              <a:t>и </a:t>
            </a:r>
            <a:r>
              <a:rPr lang="ru-RU" sz="1788" u="sng" dirty="0">
                <a:solidFill>
                  <a:srgbClr val="FF0000"/>
                </a:solidFill>
                <a:uFill>
                  <a:solidFill/>
                </a:uFill>
              </a:rPr>
              <a:t>ограничения допуска</a:t>
            </a:r>
            <a:r>
              <a:rPr lang="ru-RU" sz="1788" dirty="0">
                <a:solidFill>
                  <a:srgbClr val="FF0000"/>
                </a:solidFill>
                <a:uFill>
                  <a:solidFill/>
                </a:uFill>
              </a:rPr>
              <a:t> </a:t>
            </a:r>
            <a:r>
              <a:rPr lang="ru-RU" sz="1788" dirty="0">
                <a:solidFill>
                  <a:schemeClr val="tx1"/>
                </a:solidFill>
                <a:uFill>
                  <a:solidFill/>
                </a:uFill>
              </a:rPr>
              <a:t>указанных товаров, работ, услуг для целей осуществления закупок. </a:t>
            </a:r>
          </a:p>
        </p:txBody>
      </p:sp>
      <p:sp>
        <p:nvSpPr>
          <p:cNvPr id="4" name="Прямоугольник 3">
            <a:extLst>
              <a:ext uri="{FF2B5EF4-FFF2-40B4-BE49-F238E27FC236}">
                <a16:creationId xmlns:a16="http://schemas.microsoft.com/office/drawing/2014/main" id="{6DAB1D7D-17E4-4E5F-B1CE-A21DCE77CA3E}"/>
              </a:ext>
            </a:extLst>
          </p:cNvPr>
          <p:cNvSpPr/>
          <p:nvPr/>
        </p:nvSpPr>
        <p:spPr>
          <a:xfrm>
            <a:off x="5231854" y="721617"/>
            <a:ext cx="6780708" cy="911920"/>
          </a:xfrm>
          <a:prstGeom prst="rect">
            <a:avLst/>
          </a:prstGeom>
          <a:solidFill>
            <a:schemeClr val="tx2">
              <a:lumMod val="40000"/>
              <a:lumOff val="60000"/>
            </a:schemeClr>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anchor="ctr"/>
          <a:lstStyle/>
          <a:p>
            <a:pPr>
              <a:buClr>
                <a:srgbClr val="000000"/>
              </a:buClr>
              <a:defRPr/>
            </a:pPr>
            <a:r>
              <a:rPr lang="ru-RU" sz="1788" b="1" dirty="0">
                <a:solidFill>
                  <a:srgbClr val="C00000"/>
                </a:solidFill>
                <a:uFill>
                  <a:solidFill/>
                </a:uFill>
              </a:rPr>
              <a:t>44-ФЗ. Статья 14. Применение национального режима при осуществлении закупок:</a:t>
            </a:r>
          </a:p>
        </p:txBody>
      </p:sp>
      <p:pic>
        <p:nvPicPr>
          <p:cNvPr id="16391" name="Picture 2" descr="C:\Users\bmbizhoev\Downloads\1778_l.jpg">
            <a:extLst>
              <a:ext uri="{FF2B5EF4-FFF2-40B4-BE49-F238E27FC236}">
                <a16:creationId xmlns:a16="http://schemas.microsoft.com/office/drawing/2014/main" id="{876D61E1-8FBE-428E-AD3D-EEDE53119F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8974" y="4051995"/>
            <a:ext cx="3705721"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3" descr="C:\Users\bmbizhoev\Downloads\ajaxfileupload_aea5e738.jpg">
            <a:extLst>
              <a:ext uri="{FF2B5EF4-FFF2-40B4-BE49-F238E27FC236}">
                <a16:creationId xmlns:a16="http://schemas.microsoft.com/office/drawing/2014/main" id="{1B985AF7-0BCB-47C1-9C14-B5CCC1958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8427" y="4269979"/>
            <a:ext cx="2476500" cy="1866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a:extLst>
              <a:ext uri="{FF2B5EF4-FFF2-40B4-BE49-F238E27FC236}">
                <a16:creationId xmlns:a16="http://schemas.microsoft.com/office/drawing/2014/main" id="{612108D3-BB6F-4870-BF5F-C750C0C45E07}"/>
              </a:ext>
            </a:extLst>
          </p:cNvPr>
          <p:cNvSpPr>
            <a:spLocks noGrp="1"/>
          </p:cNvSpPr>
          <p:nvPr>
            <p:ph type="title"/>
          </p:nvPr>
        </p:nvSpPr>
        <p:spPr/>
        <p:txBody>
          <a:bodyPr/>
          <a:lstStyle/>
          <a:p>
            <a:endParaRPr lang="ru-RU"/>
          </a:p>
        </p:txBody>
      </p:sp>
    </p:spTree>
    <p:extLst>
      <p:ext uri="{BB962C8B-B14F-4D97-AF65-F5344CB8AC3E}">
        <p14:creationId xmlns:p14="http://schemas.microsoft.com/office/powerpoint/2010/main" val="2190386892"/>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767E8759-14F0-4F72-A7A3-CA84CB4E0A70}"/>
              </a:ext>
            </a:extLst>
          </p:cNvPr>
          <p:cNvSpPr/>
          <p:nvPr/>
        </p:nvSpPr>
        <p:spPr>
          <a:xfrm>
            <a:off x="61791" y="815761"/>
            <a:ext cx="6176416" cy="556071"/>
          </a:xfrm>
          <a:prstGeom prst="rect">
            <a:avLst/>
          </a:prstGeom>
          <a:solidFill>
            <a:schemeClr val="tx2">
              <a:lumMod val="40000"/>
              <a:lumOff val="60000"/>
            </a:schemeClr>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anchor="ctr"/>
          <a:lstStyle/>
          <a:p>
            <a:pPr algn="ctr">
              <a:buClr>
                <a:srgbClr val="000000"/>
              </a:buClr>
              <a:defRPr/>
            </a:pPr>
            <a:r>
              <a:rPr lang="ru-RU" sz="2439" b="1" dirty="0">
                <a:solidFill>
                  <a:srgbClr val="C00000"/>
                </a:solidFill>
                <a:uFill>
                  <a:solidFill/>
                </a:uFill>
              </a:rPr>
              <a:t>Формы защиты внутреннего рынка</a:t>
            </a:r>
          </a:p>
        </p:txBody>
      </p:sp>
      <p:sp>
        <p:nvSpPr>
          <p:cNvPr id="2" name="Прямоугольник с двумя скругленными противолежащими углами 1">
            <a:extLst>
              <a:ext uri="{FF2B5EF4-FFF2-40B4-BE49-F238E27FC236}">
                <a16:creationId xmlns:a16="http://schemas.microsoft.com/office/drawing/2014/main" id="{4E2E6304-8543-4FF9-968F-8E1DC075C222}"/>
              </a:ext>
            </a:extLst>
          </p:cNvPr>
          <p:cNvSpPr>
            <a:spLocks/>
          </p:cNvSpPr>
          <p:nvPr/>
        </p:nvSpPr>
        <p:spPr>
          <a:xfrm>
            <a:off x="1557041" y="3040293"/>
            <a:ext cx="3131739" cy="1199194"/>
          </a:xfrm>
          <a:prstGeom prst="round2DiagRect">
            <a:avLst/>
          </a:prstGeom>
          <a:solidFill>
            <a:schemeClr val="tx2">
              <a:lumMod val="40000"/>
              <a:lumOff val="60000"/>
            </a:schemeClr>
          </a:solidFill>
          <a:ln/>
        </p:spPr>
        <p:style>
          <a:lnRef idx="0">
            <a:schemeClr val="accent2"/>
          </a:lnRef>
          <a:fillRef idx="3">
            <a:schemeClr val="accent2"/>
          </a:fillRef>
          <a:effectRef idx="3">
            <a:schemeClr val="accent2"/>
          </a:effectRef>
          <a:fontRef idx="minor">
            <a:schemeClr val="lt1"/>
          </a:fontRef>
        </p:style>
        <p:txBody>
          <a:bodyPr spcFirstLastPara="1" wrap="square" lIns="41275" tIns="41275" rIns="41275" bIns="41275" spcCol="38100" anchor="ctr">
            <a:spAutoFit/>
          </a:bodyPr>
          <a:lstStyle/>
          <a:p>
            <a:pPr algn="ctr" defTabSz="474651" latinLnBrk="1">
              <a:buClr>
                <a:srgbClr val="FFFFFF"/>
              </a:buClr>
              <a:defRPr/>
            </a:pPr>
            <a:r>
              <a:rPr lang="ru-RU" sz="3251" dirty="0">
                <a:solidFill>
                  <a:srgbClr val="FF0000"/>
                </a:solidFill>
                <a:effectLst>
                  <a:outerShdw blurRad="38100" dist="12700" dir="5400000" rotWithShape="0">
                    <a:srgbClr val="000000">
                      <a:alpha val="50000"/>
                    </a:srgbClr>
                  </a:outerShdw>
                </a:effectLst>
                <a:uFill>
                  <a:solidFill>
                    <a:srgbClr val="FFFFFF"/>
                  </a:solidFill>
                </a:uFill>
              </a:rPr>
              <a:t>Национальный режим</a:t>
            </a:r>
          </a:p>
        </p:txBody>
      </p:sp>
      <p:sp>
        <p:nvSpPr>
          <p:cNvPr id="5" name="Правая фигурная скобка 4">
            <a:extLst>
              <a:ext uri="{FF2B5EF4-FFF2-40B4-BE49-F238E27FC236}">
                <a16:creationId xmlns:a16="http://schemas.microsoft.com/office/drawing/2014/main" id="{6E247D64-C8F9-40FE-826E-78B269C001D6}"/>
              </a:ext>
            </a:extLst>
          </p:cNvPr>
          <p:cNvSpPr/>
          <p:nvPr/>
        </p:nvSpPr>
        <p:spPr>
          <a:xfrm>
            <a:off x="4922243" y="1736726"/>
            <a:ext cx="753269" cy="4224239"/>
          </a:xfrm>
          <a:prstGeom prst="rightBrace">
            <a:avLst/>
          </a:prstGeom>
          <a:noFill/>
          <a:ln w="38100" cap="flat">
            <a:solidFill>
              <a:srgbClr val="000000"/>
            </a:solidFill>
            <a:prstDash val="solid"/>
            <a:miter lim="400000"/>
          </a:ln>
          <a:effectLst/>
        </p:spPr>
        <p:style>
          <a:lnRef idx="0">
            <a:scrgbClr r="0" g="0" b="0"/>
          </a:lnRef>
          <a:fillRef idx="0">
            <a:scrgbClr r="0" g="0" b="0"/>
          </a:fillRef>
          <a:effectRef idx="0">
            <a:scrgbClr r="0" g="0" b="0"/>
          </a:effectRef>
          <a:fontRef idx="none"/>
        </p:style>
        <p:txBody>
          <a:bodyPr spcFirstLastPara="1" lIns="74295" tIns="37147" rIns="74295" bIns="37147" spcCol="38100"/>
          <a:lstStyle/>
          <a:p>
            <a:pPr latinLnBrk="1">
              <a:defRPr/>
            </a:pPr>
            <a:endParaRPr lang="ru-RU" sz="1463"/>
          </a:p>
        </p:txBody>
      </p:sp>
      <p:sp>
        <p:nvSpPr>
          <p:cNvPr id="6" name="Овал 5">
            <a:extLst>
              <a:ext uri="{FF2B5EF4-FFF2-40B4-BE49-F238E27FC236}">
                <a16:creationId xmlns:a16="http://schemas.microsoft.com/office/drawing/2014/main" id="{6F6E70E0-0498-4542-A563-E3A1A8AE2B2B}"/>
              </a:ext>
            </a:extLst>
          </p:cNvPr>
          <p:cNvSpPr/>
          <p:nvPr/>
        </p:nvSpPr>
        <p:spPr>
          <a:xfrm>
            <a:off x="5894786" y="2102984"/>
            <a:ext cx="2740919" cy="645041"/>
          </a:xfrm>
          <a:prstGeom prst="ellipse">
            <a:avLst/>
          </a:prstGeom>
          <a:solidFill>
            <a:schemeClr val="tx2">
              <a:lumMod val="40000"/>
              <a:lumOff val="60000"/>
            </a:schemeClr>
          </a:solidFill>
          <a:ln/>
        </p:spPr>
        <p:style>
          <a:lnRef idx="1">
            <a:schemeClr val="accent2"/>
          </a:lnRef>
          <a:fillRef idx="2">
            <a:schemeClr val="accent2"/>
          </a:fillRef>
          <a:effectRef idx="1">
            <a:schemeClr val="accent2"/>
          </a:effectRef>
          <a:fontRef idx="minor">
            <a:schemeClr val="dk1"/>
          </a:fontRef>
        </p:style>
        <p:txBody>
          <a:bodyPr spcFirstLastPara="1" lIns="41275" tIns="41275" rIns="41275" bIns="41275" spcCol="38100" anchor="ctr">
            <a:spAutoFit/>
          </a:bodyPr>
          <a:lstStyle/>
          <a:p>
            <a:pPr algn="ctr" defTabSz="474651" latinLnBrk="1">
              <a:buClr>
                <a:srgbClr val="FFFFFF"/>
              </a:buClr>
              <a:defRPr/>
            </a:pPr>
            <a:r>
              <a:rPr lang="ru-RU" sz="2439" dirty="0">
                <a:solidFill>
                  <a:schemeClr val="tx1"/>
                </a:solidFill>
                <a:effectLst>
                  <a:outerShdw blurRad="38100" dist="12700" dir="5400000" rotWithShape="0">
                    <a:srgbClr val="000000">
                      <a:alpha val="50000"/>
                    </a:srgbClr>
                  </a:outerShdw>
                </a:effectLst>
                <a:uFill>
                  <a:solidFill>
                    <a:srgbClr val="FFFFFF"/>
                  </a:solidFill>
                </a:uFill>
              </a:rPr>
              <a:t>Условия</a:t>
            </a:r>
          </a:p>
        </p:txBody>
      </p:sp>
      <p:sp>
        <p:nvSpPr>
          <p:cNvPr id="8" name="Овал 7">
            <a:extLst>
              <a:ext uri="{FF2B5EF4-FFF2-40B4-BE49-F238E27FC236}">
                <a16:creationId xmlns:a16="http://schemas.microsoft.com/office/drawing/2014/main" id="{701470B1-1A8F-49A5-A756-7B07213D2789}"/>
              </a:ext>
            </a:extLst>
          </p:cNvPr>
          <p:cNvSpPr/>
          <p:nvPr/>
        </p:nvSpPr>
        <p:spPr>
          <a:xfrm>
            <a:off x="5908974" y="3327689"/>
            <a:ext cx="2801541" cy="645041"/>
          </a:xfrm>
          <a:prstGeom prst="ellipse">
            <a:avLst/>
          </a:prstGeom>
          <a:solidFill>
            <a:schemeClr val="tx2">
              <a:lumMod val="40000"/>
              <a:lumOff val="60000"/>
            </a:schemeClr>
          </a:solidFill>
          <a:ln/>
        </p:spPr>
        <p:style>
          <a:lnRef idx="1">
            <a:schemeClr val="accent2"/>
          </a:lnRef>
          <a:fillRef idx="2">
            <a:schemeClr val="accent2"/>
          </a:fillRef>
          <a:effectRef idx="1">
            <a:schemeClr val="accent2"/>
          </a:effectRef>
          <a:fontRef idx="minor">
            <a:schemeClr val="dk1"/>
          </a:fontRef>
        </p:style>
        <p:txBody>
          <a:bodyPr spcFirstLastPara="1" lIns="41275" tIns="41275" rIns="41275" bIns="41275" spcCol="38100" anchor="ctr">
            <a:spAutoFit/>
          </a:bodyPr>
          <a:lstStyle/>
          <a:p>
            <a:pPr algn="ctr" defTabSz="474651" latinLnBrk="1">
              <a:buClr>
                <a:srgbClr val="FFFFFF"/>
              </a:buClr>
              <a:defRPr/>
            </a:pPr>
            <a:r>
              <a:rPr lang="ru-RU" sz="2439" dirty="0">
                <a:solidFill>
                  <a:schemeClr val="tx1"/>
                </a:solidFill>
                <a:effectLst>
                  <a:outerShdw blurRad="38100" dist="12700" dir="5400000" rotWithShape="0">
                    <a:srgbClr val="000000">
                      <a:alpha val="50000"/>
                    </a:srgbClr>
                  </a:outerShdw>
                </a:effectLst>
                <a:uFill>
                  <a:solidFill>
                    <a:srgbClr val="FFFFFF"/>
                  </a:solidFill>
                </a:uFill>
              </a:rPr>
              <a:t>Ограничения</a:t>
            </a:r>
          </a:p>
        </p:txBody>
      </p:sp>
      <p:sp>
        <p:nvSpPr>
          <p:cNvPr id="10" name="Овал 9">
            <a:extLst>
              <a:ext uri="{FF2B5EF4-FFF2-40B4-BE49-F238E27FC236}">
                <a16:creationId xmlns:a16="http://schemas.microsoft.com/office/drawing/2014/main" id="{FD44362B-D0F5-42F4-9BB2-F1CF3DE78705}"/>
              </a:ext>
            </a:extLst>
          </p:cNvPr>
          <p:cNvSpPr/>
          <p:nvPr/>
        </p:nvSpPr>
        <p:spPr>
          <a:xfrm>
            <a:off x="5908973" y="4615598"/>
            <a:ext cx="2811859" cy="645041"/>
          </a:xfrm>
          <a:prstGeom prst="ellipse">
            <a:avLst/>
          </a:prstGeom>
          <a:solidFill>
            <a:schemeClr val="tx2">
              <a:lumMod val="40000"/>
              <a:lumOff val="60000"/>
            </a:schemeClr>
          </a:solidFill>
          <a:ln/>
        </p:spPr>
        <p:style>
          <a:lnRef idx="1">
            <a:schemeClr val="accent2"/>
          </a:lnRef>
          <a:fillRef idx="2">
            <a:schemeClr val="accent2"/>
          </a:fillRef>
          <a:effectRef idx="1">
            <a:schemeClr val="accent2"/>
          </a:effectRef>
          <a:fontRef idx="minor">
            <a:schemeClr val="dk1"/>
          </a:fontRef>
        </p:style>
        <p:txBody>
          <a:bodyPr spcFirstLastPara="1" lIns="41275" tIns="41275" rIns="41275" bIns="41275" spcCol="38100" anchor="ctr">
            <a:spAutoFit/>
          </a:bodyPr>
          <a:lstStyle/>
          <a:p>
            <a:pPr algn="ctr" defTabSz="474651" latinLnBrk="1">
              <a:buClr>
                <a:srgbClr val="FFFFFF"/>
              </a:buClr>
              <a:defRPr/>
            </a:pPr>
            <a:r>
              <a:rPr lang="ru-RU" sz="2439" dirty="0">
                <a:solidFill>
                  <a:schemeClr val="tx1"/>
                </a:solidFill>
                <a:effectLst>
                  <a:outerShdw blurRad="38100" dist="12700" dir="5400000" rotWithShape="0">
                    <a:srgbClr val="000000">
                      <a:alpha val="50000"/>
                    </a:srgbClr>
                  </a:outerShdw>
                </a:effectLst>
                <a:uFill>
                  <a:solidFill>
                    <a:srgbClr val="FFFFFF"/>
                  </a:solidFill>
                </a:uFill>
              </a:rPr>
              <a:t>Запреты</a:t>
            </a:r>
          </a:p>
        </p:txBody>
      </p:sp>
      <p:sp>
        <p:nvSpPr>
          <p:cNvPr id="11" name="Прямоугольник 10">
            <a:extLst>
              <a:ext uri="{FF2B5EF4-FFF2-40B4-BE49-F238E27FC236}">
                <a16:creationId xmlns:a16="http://schemas.microsoft.com/office/drawing/2014/main" id="{C9B34B36-6CFD-4833-A5F3-8DF752AEC528}"/>
              </a:ext>
            </a:extLst>
          </p:cNvPr>
          <p:cNvSpPr/>
          <p:nvPr/>
        </p:nvSpPr>
        <p:spPr>
          <a:xfrm>
            <a:off x="501446" y="4836221"/>
            <a:ext cx="4241511" cy="721023"/>
          </a:xfrm>
          <a:prstGeom prst="rect">
            <a:avLst/>
          </a:prstGeom>
          <a:gradFill flip="none" rotWithShape="1">
            <a:gsLst>
              <a:gs pos="0">
                <a:schemeClr val="accent1">
                  <a:alpha val="39000"/>
                  <a:lumMod val="8000"/>
                  <a:lumOff val="92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Clr>
                <a:srgbClr val="000000"/>
              </a:buClr>
              <a:defRPr/>
            </a:pPr>
            <a:r>
              <a:rPr lang="ru-RU" sz="1788" dirty="0">
                <a:solidFill>
                  <a:schemeClr val="tx1"/>
                </a:solidFill>
                <a:uFill>
                  <a:solidFill/>
                </a:uFill>
              </a:rPr>
              <a:t>Для товаров, происходящих из иностранных государств</a:t>
            </a:r>
          </a:p>
        </p:txBody>
      </p:sp>
      <p:pic>
        <p:nvPicPr>
          <p:cNvPr id="17417" name="Picture 2" descr="C:\Users\bmbizhoev\Downloads\stop.jpg">
            <a:extLst>
              <a:ext uri="{FF2B5EF4-FFF2-40B4-BE49-F238E27FC236}">
                <a16:creationId xmlns:a16="http://schemas.microsoft.com/office/drawing/2014/main" id="{2498D817-1C37-433E-A850-39C8F9B39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8815" y="3826273"/>
            <a:ext cx="1934767" cy="158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3" descr="C:\Users\bmbizhoev\Downloads\внимание.jpg">
            <a:extLst>
              <a:ext uri="{FF2B5EF4-FFF2-40B4-BE49-F238E27FC236}">
                <a16:creationId xmlns:a16="http://schemas.microsoft.com/office/drawing/2014/main" id="{56AD6075-DF55-4AF9-9455-70D8E01097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1944" y="2072084"/>
            <a:ext cx="1408509" cy="14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Заголовок 2">
            <a:extLst>
              <a:ext uri="{FF2B5EF4-FFF2-40B4-BE49-F238E27FC236}">
                <a16:creationId xmlns:a16="http://schemas.microsoft.com/office/drawing/2014/main" id="{44D0E1E6-95BC-4327-B64D-1C4859EDAA92}"/>
              </a:ext>
            </a:extLst>
          </p:cNvPr>
          <p:cNvSpPr>
            <a:spLocks noGrp="1"/>
          </p:cNvSpPr>
          <p:nvPr>
            <p:ph type="title"/>
          </p:nvPr>
        </p:nvSpPr>
        <p:spPr/>
        <p:txBody>
          <a:bodyPr/>
          <a:lstStyle/>
          <a:p>
            <a:endParaRPr lang="ru-RU"/>
          </a:p>
        </p:txBody>
      </p:sp>
    </p:spTree>
    <p:extLst>
      <p:ext uri="{BB962C8B-B14F-4D97-AF65-F5344CB8AC3E}">
        <p14:creationId xmlns:p14="http://schemas.microsoft.com/office/powerpoint/2010/main" val="808977538"/>
      </p:ext>
    </p:extLst>
  </p:cSld>
  <p:clrMapOvr>
    <a:masterClrMapping/>
  </p:clrMapOvr>
  <p:transition spd="slow">
    <p:split orient="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p:cNvSpPr>
            <a:spLocks noGrp="1"/>
          </p:cNvSpPr>
          <p:nvPr>
            <p:ph type="title"/>
          </p:nvPr>
        </p:nvSpPr>
        <p:spPr/>
        <p:txBody>
          <a:bodyPr>
            <a:normAutofit/>
          </a:bodyPr>
          <a:lstStyle/>
          <a:p>
            <a:r>
              <a:rPr lang="ru-RU" altLang="ru-RU" sz="1600" dirty="0"/>
              <a:t>ИМПОРТОЗАМЕЩЕНИЕ</a:t>
            </a:r>
            <a:br>
              <a:rPr lang="ru-RU" altLang="ru-RU" sz="1600" dirty="0"/>
            </a:br>
            <a:r>
              <a:rPr lang="ru-RU" altLang="ru-RU" sz="1600" dirty="0"/>
              <a:t>ст. 14 44-ФЗ </a:t>
            </a:r>
          </a:p>
        </p:txBody>
      </p:sp>
      <p:sp>
        <p:nvSpPr>
          <p:cNvPr id="4" name="Прямоугольник 3"/>
          <p:cNvSpPr/>
          <p:nvPr/>
        </p:nvSpPr>
        <p:spPr>
          <a:xfrm>
            <a:off x="1591001" y="1732857"/>
            <a:ext cx="8892988" cy="79325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63" dirty="0">
                <a:solidFill>
                  <a:schemeClr val="tx1"/>
                </a:solidFill>
                <a:latin typeface="Roboto Light" panose="020B0604020202020204" charset="0"/>
                <a:ea typeface="Roboto Light" panose="020B0604020202020204" charset="0"/>
                <a:cs typeface="Roboto Light" panose="020B0604020202020204" charset="0"/>
              </a:rPr>
              <a:t>ПОДДЕРЖКА </a:t>
            </a:r>
          </a:p>
          <a:p>
            <a:pPr algn="ctr">
              <a:defRPr/>
            </a:pPr>
            <a:r>
              <a:rPr lang="ru-RU" sz="1463" dirty="0">
                <a:solidFill>
                  <a:schemeClr val="tx1"/>
                </a:solidFill>
                <a:latin typeface="Roboto Light" panose="020B0604020202020204" charset="0"/>
                <a:ea typeface="Roboto Light" panose="020B0604020202020204" charset="0"/>
                <a:cs typeface="Roboto Light" panose="020B0604020202020204" charset="0"/>
              </a:rPr>
              <a:t>ОТЕЧЕСТВЕННОГО ПОСТАВЩИКА (ПОДРЯДЧИКА, ИСПОЛНИТЕЛЯ)</a:t>
            </a:r>
          </a:p>
        </p:txBody>
      </p:sp>
      <p:sp>
        <p:nvSpPr>
          <p:cNvPr id="5" name="Прямоугольник 4"/>
          <p:cNvSpPr/>
          <p:nvPr/>
        </p:nvSpPr>
        <p:spPr>
          <a:xfrm>
            <a:off x="1591002" y="3172334"/>
            <a:ext cx="4329943" cy="530127"/>
          </a:xfrm>
          <a:prstGeom prst="rect">
            <a:avLst/>
          </a:prstGeom>
          <a:solidFill>
            <a:schemeClr val="tx2">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63" dirty="0">
                <a:solidFill>
                  <a:schemeClr val="tx1"/>
                </a:solidFill>
                <a:latin typeface="Roboto Light" panose="020B0604020202020204" charset="0"/>
                <a:ea typeface="Roboto Light" panose="020B0604020202020204" charset="0"/>
                <a:cs typeface="Roboto Light" panose="020B0604020202020204" charset="0"/>
              </a:rPr>
              <a:t>ПРАВИТЕЛЬСТВО РФ</a:t>
            </a:r>
          </a:p>
        </p:txBody>
      </p:sp>
      <p:sp>
        <p:nvSpPr>
          <p:cNvPr id="7" name="Стрелка вниз 6"/>
          <p:cNvSpPr/>
          <p:nvPr/>
        </p:nvSpPr>
        <p:spPr>
          <a:xfrm>
            <a:off x="1977042" y="3895910"/>
            <a:ext cx="585589" cy="4682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63">
              <a:latin typeface="Roboto Light" panose="020B0604020202020204" charset="0"/>
              <a:ea typeface="Roboto Light" panose="020B0604020202020204" charset="0"/>
              <a:cs typeface="Roboto Light" panose="020B0604020202020204" charset="0"/>
            </a:endParaRPr>
          </a:p>
        </p:txBody>
      </p:sp>
      <p:sp>
        <p:nvSpPr>
          <p:cNvPr id="8" name="Стрелка вниз 7"/>
          <p:cNvSpPr/>
          <p:nvPr/>
        </p:nvSpPr>
        <p:spPr>
          <a:xfrm>
            <a:off x="8027512" y="3859810"/>
            <a:ext cx="584299" cy="4682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63">
              <a:latin typeface="Roboto Light" panose="020B0604020202020204" charset="0"/>
              <a:ea typeface="Roboto Light" panose="020B0604020202020204" charset="0"/>
              <a:cs typeface="Roboto Light" panose="020B0604020202020204" charset="0"/>
            </a:endParaRPr>
          </a:p>
        </p:txBody>
      </p:sp>
      <p:sp>
        <p:nvSpPr>
          <p:cNvPr id="9" name="Прямоугольник 8"/>
          <p:cNvSpPr/>
          <p:nvPr/>
        </p:nvSpPr>
        <p:spPr>
          <a:xfrm>
            <a:off x="1594761" y="4482862"/>
            <a:ext cx="1350153" cy="795833"/>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63" dirty="0">
                <a:solidFill>
                  <a:schemeClr val="tx1"/>
                </a:solidFill>
                <a:latin typeface="Roboto Light" panose="020B0604020202020204" charset="0"/>
                <a:ea typeface="Roboto Light" panose="020B0604020202020204" charset="0"/>
                <a:cs typeface="Roboto Light" panose="020B0604020202020204" charset="0"/>
              </a:rPr>
              <a:t>Запрет на допуск</a:t>
            </a:r>
          </a:p>
          <a:p>
            <a:pPr algn="ctr">
              <a:defRPr/>
            </a:pPr>
            <a:r>
              <a:rPr lang="ru-RU" sz="1463" dirty="0">
                <a:solidFill>
                  <a:schemeClr val="tx1"/>
                </a:solidFill>
                <a:latin typeface="Roboto Light" panose="020B0604020202020204" charset="0"/>
                <a:ea typeface="Roboto Light" panose="020B0604020202020204" charset="0"/>
                <a:cs typeface="Roboto Light" panose="020B0604020202020204" charset="0"/>
              </a:rPr>
              <a:t>ПП РФ</a:t>
            </a:r>
          </a:p>
        </p:txBody>
      </p:sp>
      <p:sp>
        <p:nvSpPr>
          <p:cNvPr id="12" name="Стрелка вниз 11"/>
          <p:cNvSpPr/>
          <p:nvPr/>
        </p:nvSpPr>
        <p:spPr>
          <a:xfrm>
            <a:off x="3463176" y="2640907"/>
            <a:ext cx="585589" cy="4682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63">
              <a:latin typeface="Roboto Light" panose="020B0604020202020204" charset="0"/>
              <a:ea typeface="Roboto Light" panose="020B0604020202020204" charset="0"/>
              <a:cs typeface="Roboto Light" panose="020B0604020202020204" charset="0"/>
            </a:endParaRPr>
          </a:p>
        </p:txBody>
      </p:sp>
      <p:sp>
        <p:nvSpPr>
          <p:cNvPr id="17" name="Прямоугольник 16"/>
          <p:cNvSpPr/>
          <p:nvPr/>
        </p:nvSpPr>
        <p:spPr>
          <a:xfrm>
            <a:off x="3080894" y="4482861"/>
            <a:ext cx="1350153" cy="795833"/>
          </a:xfrm>
          <a:prstGeom prst="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63" dirty="0">
                <a:solidFill>
                  <a:schemeClr val="tx1"/>
                </a:solidFill>
                <a:latin typeface="Roboto Light" panose="020B0604020202020204" charset="0"/>
                <a:ea typeface="Roboto Light" panose="020B0604020202020204" charset="0"/>
                <a:cs typeface="Roboto Light" panose="020B0604020202020204" charset="0"/>
              </a:rPr>
              <a:t>Ограничение допуска</a:t>
            </a:r>
          </a:p>
          <a:p>
            <a:pPr algn="ctr">
              <a:defRPr/>
            </a:pPr>
            <a:r>
              <a:rPr lang="ru-RU" sz="1463" dirty="0">
                <a:solidFill>
                  <a:schemeClr val="tx1"/>
                </a:solidFill>
                <a:latin typeface="Roboto Light" panose="020B0604020202020204" charset="0"/>
                <a:ea typeface="Roboto Light" panose="020B0604020202020204" charset="0"/>
                <a:cs typeface="Roboto Light" panose="020B0604020202020204" charset="0"/>
              </a:rPr>
              <a:t>ПП</a:t>
            </a:r>
            <a:r>
              <a:rPr lang="en-US" sz="1463" dirty="0">
                <a:solidFill>
                  <a:schemeClr val="tx1"/>
                </a:solidFill>
                <a:latin typeface="Roboto Light" panose="020B0604020202020204" charset="0"/>
                <a:ea typeface="Roboto Light" panose="020B0604020202020204" charset="0"/>
                <a:cs typeface="Roboto Light" panose="020B0604020202020204" charset="0"/>
              </a:rPr>
              <a:t>  </a:t>
            </a:r>
            <a:r>
              <a:rPr lang="ru-RU" sz="1463" dirty="0">
                <a:solidFill>
                  <a:schemeClr val="tx1"/>
                </a:solidFill>
                <a:latin typeface="Roboto Light" panose="020B0604020202020204" charset="0"/>
                <a:ea typeface="Roboto Light" panose="020B0604020202020204" charset="0"/>
                <a:cs typeface="Roboto Light" panose="020B0604020202020204" charset="0"/>
              </a:rPr>
              <a:t>РФ</a:t>
            </a:r>
          </a:p>
        </p:txBody>
      </p:sp>
      <p:sp>
        <p:nvSpPr>
          <p:cNvPr id="18" name="Прямоугольник 17"/>
          <p:cNvSpPr/>
          <p:nvPr/>
        </p:nvSpPr>
        <p:spPr>
          <a:xfrm>
            <a:off x="6154046" y="3172334"/>
            <a:ext cx="4329943" cy="530127"/>
          </a:xfrm>
          <a:prstGeom prst="rect">
            <a:avLst/>
          </a:prstGeom>
          <a:solidFill>
            <a:schemeClr val="tx2">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63" dirty="0">
                <a:solidFill>
                  <a:schemeClr val="tx1"/>
                </a:solidFill>
                <a:latin typeface="Roboto Light" panose="020B0604020202020204" charset="0"/>
                <a:ea typeface="Roboto Light" panose="020B0604020202020204" charset="0"/>
                <a:cs typeface="Roboto Light" panose="020B0604020202020204" charset="0"/>
              </a:rPr>
              <a:t>РЕГУЛЯТОР</a:t>
            </a:r>
          </a:p>
        </p:txBody>
      </p:sp>
      <p:sp>
        <p:nvSpPr>
          <p:cNvPr id="19" name="Стрелка вниз 18"/>
          <p:cNvSpPr/>
          <p:nvPr/>
        </p:nvSpPr>
        <p:spPr>
          <a:xfrm>
            <a:off x="8026222" y="2640907"/>
            <a:ext cx="585589" cy="4682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63">
              <a:latin typeface="Roboto Light" panose="020B0604020202020204" charset="0"/>
              <a:ea typeface="Roboto Light" panose="020B0604020202020204" charset="0"/>
              <a:cs typeface="Roboto Light" panose="020B0604020202020204" charset="0"/>
            </a:endParaRPr>
          </a:p>
        </p:txBody>
      </p:sp>
      <p:sp>
        <p:nvSpPr>
          <p:cNvPr id="20" name="Стрелка вниз 19"/>
          <p:cNvSpPr/>
          <p:nvPr/>
        </p:nvSpPr>
        <p:spPr>
          <a:xfrm>
            <a:off x="3463176" y="3895910"/>
            <a:ext cx="585589" cy="4682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63">
              <a:latin typeface="Roboto Light" panose="020B0604020202020204" charset="0"/>
              <a:ea typeface="Roboto Light" panose="020B0604020202020204" charset="0"/>
              <a:cs typeface="Roboto Light" panose="020B0604020202020204" charset="0"/>
            </a:endParaRPr>
          </a:p>
        </p:txBody>
      </p:sp>
      <p:sp>
        <p:nvSpPr>
          <p:cNvPr id="15" name="Прямоугольник 14"/>
          <p:cNvSpPr/>
          <p:nvPr/>
        </p:nvSpPr>
        <p:spPr>
          <a:xfrm>
            <a:off x="6161102" y="4482861"/>
            <a:ext cx="4322887" cy="795833"/>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63" dirty="0">
                <a:solidFill>
                  <a:schemeClr val="tx1"/>
                </a:solidFill>
                <a:latin typeface="Roboto Light" panose="020B0604020202020204" charset="0"/>
                <a:ea typeface="Roboto Light" panose="020B0604020202020204" charset="0"/>
                <a:cs typeface="Roboto Light" panose="020B0604020202020204" charset="0"/>
              </a:rPr>
              <a:t>Условия допуска иностранных ТРУ</a:t>
            </a:r>
          </a:p>
          <a:p>
            <a:pPr algn="ctr">
              <a:defRPr/>
            </a:pPr>
            <a:r>
              <a:rPr lang="ru-RU" sz="1463" dirty="0">
                <a:solidFill>
                  <a:schemeClr val="tx1"/>
                </a:solidFill>
                <a:latin typeface="Roboto Light" panose="020B0604020202020204" charset="0"/>
                <a:ea typeface="Roboto Light" panose="020B0604020202020204" charset="0"/>
                <a:cs typeface="Roboto Light" panose="020B0604020202020204" charset="0"/>
              </a:rPr>
              <a:t>Приказ-126н МФ РФ</a:t>
            </a:r>
            <a:endParaRPr lang="ru-RU" sz="1463" dirty="0">
              <a:solidFill>
                <a:srgbClr val="FF0000"/>
              </a:solidFill>
              <a:latin typeface="Roboto Light" panose="020B0604020202020204" charset="0"/>
              <a:ea typeface="Roboto Light" panose="020B0604020202020204" charset="0"/>
              <a:cs typeface="Roboto Light" panose="020B0604020202020204" charset="0"/>
            </a:endParaRPr>
          </a:p>
        </p:txBody>
      </p:sp>
      <p:sp>
        <p:nvSpPr>
          <p:cNvPr id="21" name="Прямоугольник 20"/>
          <p:cNvSpPr/>
          <p:nvPr/>
        </p:nvSpPr>
        <p:spPr>
          <a:xfrm>
            <a:off x="4570792" y="4482861"/>
            <a:ext cx="1350153" cy="795833"/>
          </a:xfrm>
          <a:prstGeom prst="rect">
            <a:avLst/>
          </a:prstGeom>
          <a:solidFill>
            <a:schemeClr val="accent3">
              <a:lumMod val="20000"/>
              <a:lumOff val="80000"/>
            </a:schemeClr>
          </a:solidFill>
          <a:ln>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63" dirty="0">
                <a:solidFill>
                  <a:schemeClr val="tx1"/>
                </a:solidFill>
                <a:latin typeface="Roboto Light" panose="020B0604020202020204" charset="0"/>
                <a:ea typeface="Roboto Light" panose="020B0604020202020204" charset="0"/>
                <a:cs typeface="Roboto Light" panose="020B0604020202020204" charset="0"/>
              </a:rPr>
              <a:t>Квоты на товары</a:t>
            </a:r>
          </a:p>
        </p:txBody>
      </p:sp>
      <p:sp>
        <p:nvSpPr>
          <p:cNvPr id="22" name="Стрелка вниз 21"/>
          <p:cNvSpPr/>
          <p:nvPr/>
        </p:nvSpPr>
        <p:spPr>
          <a:xfrm>
            <a:off x="4949308" y="3895910"/>
            <a:ext cx="585589" cy="4682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63">
              <a:latin typeface="Roboto Light" panose="020B0604020202020204" charset="0"/>
              <a:ea typeface="Roboto Light" panose="020B0604020202020204" charset="0"/>
              <a:cs typeface="Roboto Light" panose="020B0604020202020204" charset="0"/>
            </a:endParaRPr>
          </a:p>
        </p:txBody>
      </p:sp>
    </p:spTree>
    <p:custDataLst>
      <p:tags r:id="rId1"/>
    </p:custDataLst>
    <p:extLst>
      <p:ext uri="{BB962C8B-B14F-4D97-AF65-F5344CB8AC3E}">
        <p14:creationId xmlns:p14="http://schemas.microsoft.com/office/powerpoint/2010/main" val="4195701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2" grpId="0" animBg="1"/>
      <p:bldP spid="17" grpId="0" animBg="1"/>
      <p:bldP spid="18" grpId="0" animBg="1"/>
      <p:bldP spid="19" grpId="0" animBg="1"/>
      <p:bldP spid="20" grpId="0" animBg="1"/>
      <p:bldP spid="15" grpId="0" animBg="1"/>
      <p:bldP spid="21" grpId="0" animBg="1"/>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0DF2705A-66CD-4C8C-AEC5-FD7EA80A3F73}"/>
              </a:ext>
            </a:extLst>
          </p:cNvPr>
          <p:cNvSpPr/>
          <p:nvPr/>
        </p:nvSpPr>
        <p:spPr>
          <a:xfrm>
            <a:off x="624349" y="1677064"/>
            <a:ext cx="10943303" cy="4642147"/>
          </a:xfrm>
          <a:prstGeom prst="rect">
            <a:avLst/>
          </a:prstGeom>
          <a:gradFill flip="none" rotWithShape="1">
            <a:gsLst>
              <a:gs pos="0">
                <a:schemeClr val="accent1">
                  <a:alpha val="39000"/>
                  <a:lumMod val="8000"/>
                  <a:lumOff val="92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71465" indent="-371465">
              <a:buFontTx/>
              <a:buAutoNum type="arabicPeriod"/>
              <a:defRPr/>
            </a:pPr>
            <a:r>
              <a:rPr lang="ru-RU" sz="1788" dirty="0">
                <a:solidFill>
                  <a:srgbClr val="FF0000"/>
                </a:solidFill>
              </a:rPr>
              <a:t>Запрет: </a:t>
            </a:r>
          </a:p>
          <a:p>
            <a:pPr>
              <a:defRPr/>
            </a:pPr>
            <a:r>
              <a:rPr lang="ru-RU" sz="1788" dirty="0">
                <a:solidFill>
                  <a:srgbClr val="000000"/>
                </a:solidFill>
              </a:rPr>
              <a:t>– Постановление Правительства РФ от 30.04.2020 N 616 (промышленные товары, легкая промышленность, оборона, мебель, станки, машиностроение). </a:t>
            </a:r>
            <a:endParaRPr lang="en-US" sz="1788" dirty="0">
              <a:solidFill>
                <a:srgbClr val="000000"/>
              </a:solidFill>
            </a:endParaRPr>
          </a:p>
          <a:p>
            <a:pPr>
              <a:defRPr/>
            </a:pPr>
            <a:r>
              <a:rPr lang="ru-RU" sz="1788" dirty="0">
                <a:solidFill>
                  <a:srgbClr val="000000"/>
                </a:solidFill>
              </a:rPr>
              <a:t>– Постановление Правительства РФ от 16.11.2015 N 1236 (программное обеспечение).</a:t>
            </a:r>
          </a:p>
          <a:p>
            <a:pPr>
              <a:defRPr/>
            </a:pPr>
            <a:r>
              <a:rPr lang="ru-RU" sz="1788" dirty="0">
                <a:solidFill>
                  <a:srgbClr val="000000"/>
                </a:solidFill>
              </a:rPr>
              <a:t>– Постановлением Правительства РФ от 21 декабря 2019 г. № 1746 (программно-аппаратные комплексы систем хранения данных)</a:t>
            </a:r>
          </a:p>
          <a:p>
            <a:pPr>
              <a:defRPr/>
            </a:pPr>
            <a:endParaRPr lang="ru-RU" sz="1788" dirty="0">
              <a:solidFill>
                <a:srgbClr val="000000"/>
              </a:solidFill>
            </a:endParaRPr>
          </a:p>
          <a:p>
            <a:pPr>
              <a:defRPr/>
            </a:pPr>
            <a:r>
              <a:rPr lang="ru-RU" sz="1788" dirty="0">
                <a:solidFill>
                  <a:srgbClr val="FF0000"/>
                </a:solidFill>
              </a:rPr>
              <a:t>2. Ограничения: </a:t>
            </a:r>
          </a:p>
          <a:p>
            <a:pPr>
              <a:defRPr/>
            </a:pPr>
            <a:r>
              <a:rPr lang="ru-RU" sz="1788" dirty="0">
                <a:solidFill>
                  <a:srgbClr val="000000"/>
                </a:solidFill>
              </a:rPr>
              <a:t>– Постановление Правительства РФ от 30.04.2020 N 617 (промышленные товары, изделия из бумаги, продукты химические, изделия резиновые и пластмассовые, металлы и металлические изделия, машины и оборудование, транспорт, музыкальные инструменты, площадки спортивные)</a:t>
            </a:r>
          </a:p>
          <a:p>
            <a:pPr>
              <a:defRPr/>
            </a:pPr>
            <a:r>
              <a:rPr lang="ru-RU" sz="1788" dirty="0">
                <a:solidFill>
                  <a:srgbClr val="000000"/>
                </a:solidFill>
              </a:rPr>
              <a:t>– Постановление Правительства Российской Федерации от 10.07.2019 N 878 (радиоэлектронная продукция); </a:t>
            </a:r>
          </a:p>
          <a:p>
            <a:pPr>
              <a:defRPr/>
            </a:pPr>
            <a:r>
              <a:rPr lang="ru-RU" sz="1788" dirty="0">
                <a:solidFill>
                  <a:srgbClr val="000000"/>
                </a:solidFill>
              </a:rPr>
              <a:t>– Постановление Правительства РФ от 22.08.2016 N 832 (пищевые продукты); </a:t>
            </a:r>
          </a:p>
          <a:p>
            <a:pPr>
              <a:defRPr/>
            </a:pPr>
            <a:r>
              <a:rPr lang="ru-RU" sz="1788" dirty="0">
                <a:solidFill>
                  <a:srgbClr val="000000"/>
                </a:solidFill>
              </a:rPr>
              <a:t>– Постановление Правительства РФ от 05.02.2015 N 102 (медицинские изделия); </a:t>
            </a:r>
          </a:p>
          <a:p>
            <a:pPr>
              <a:defRPr/>
            </a:pPr>
            <a:r>
              <a:rPr lang="ru-RU" sz="1788" dirty="0">
                <a:solidFill>
                  <a:srgbClr val="000000"/>
                </a:solidFill>
              </a:rPr>
              <a:t>– Постановление Правительства РФ от 30.11.2015 N 1289 (лекарственные препараты). </a:t>
            </a:r>
          </a:p>
        </p:txBody>
      </p:sp>
      <p:sp>
        <p:nvSpPr>
          <p:cNvPr id="4" name="Прямоугольник 3">
            <a:extLst>
              <a:ext uri="{FF2B5EF4-FFF2-40B4-BE49-F238E27FC236}">
                <a16:creationId xmlns:a16="http://schemas.microsoft.com/office/drawing/2014/main" id="{E3A8FB8B-C904-42E4-99CE-4DB96D791A22}"/>
              </a:ext>
            </a:extLst>
          </p:cNvPr>
          <p:cNvSpPr/>
          <p:nvPr/>
        </p:nvSpPr>
        <p:spPr>
          <a:xfrm>
            <a:off x="4443165" y="934280"/>
            <a:ext cx="6851651" cy="838200"/>
          </a:xfrm>
          <a:prstGeom prst="rect">
            <a:avLst/>
          </a:prstGeom>
          <a:solidFill>
            <a:schemeClr val="tx2">
              <a:lumMod val="40000"/>
              <a:lumOff val="60000"/>
            </a:schemeClr>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anchor="ctr"/>
          <a:lstStyle/>
          <a:p>
            <a:pPr>
              <a:defRPr/>
            </a:pPr>
            <a:endParaRPr lang="ru-RU" sz="975" dirty="0">
              <a:solidFill>
                <a:srgbClr val="000000"/>
              </a:solidFill>
            </a:endParaRPr>
          </a:p>
          <a:p>
            <a:pPr>
              <a:defRPr/>
            </a:pPr>
            <a:r>
              <a:rPr lang="ru-RU" sz="1788" b="1" dirty="0">
                <a:solidFill>
                  <a:srgbClr val="C00000"/>
                </a:solidFill>
              </a:rPr>
              <a:t>Национальный режим: ст.14 44-ФЗ. </a:t>
            </a:r>
          </a:p>
        </p:txBody>
      </p:sp>
      <p:sp>
        <p:nvSpPr>
          <p:cNvPr id="2" name="Заголовок 1">
            <a:extLst>
              <a:ext uri="{FF2B5EF4-FFF2-40B4-BE49-F238E27FC236}">
                <a16:creationId xmlns:a16="http://schemas.microsoft.com/office/drawing/2014/main" id="{ADEA2F2F-25F8-4FD9-B1BC-4DC25D30520A}"/>
              </a:ext>
            </a:extLst>
          </p:cNvPr>
          <p:cNvSpPr>
            <a:spLocks noGrp="1"/>
          </p:cNvSpPr>
          <p:nvPr>
            <p:ph type="title"/>
          </p:nvPr>
        </p:nvSpPr>
        <p:spPr/>
        <p:txBody>
          <a:bodyPr/>
          <a:lstStyle/>
          <a:p>
            <a:endParaRPr lang="ru-RU"/>
          </a:p>
        </p:txBody>
      </p:sp>
    </p:spTree>
    <p:extLst>
      <p:ext uri="{BB962C8B-B14F-4D97-AF65-F5344CB8AC3E}">
        <p14:creationId xmlns:p14="http://schemas.microsoft.com/office/powerpoint/2010/main" val="295939194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418998" y="4505518"/>
            <a:ext cx="1638103" cy="767711"/>
          </a:xfrm>
          <a:prstGeom prst="rect">
            <a:avLst/>
          </a:prstGeom>
          <a:solidFill>
            <a:schemeClr val="accent1">
              <a:lumMod val="20000"/>
              <a:lumOff val="80000"/>
            </a:schemeClr>
          </a:solidFill>
          <a:ln>
            <a:solidFill>
              <a:srgbClr val="422C16"/>
            </a:solidFill>
          </a:ln>
          <a:effectLst>
            <a:outerShdw blurRad="50800" dist="38100" dir="2700000" algn="tl" rotWithShape="0">
              <a:prstClr val="black">
                <a:alpha val="40000"/>
              </a:prstClr>
            </a:outerShdw>
          </a:effectLst>
        </p:spPr>
        <p:txBody>
          <a:bodyPr>
            <a:spAutoFit/>
          </a:bodyPr>
          <a:lstStyle/>
          <a:p>
            <a:pPr algn="ctr">
              <a:defRPr/>
            </a:pPr>
            <a:r>
              <a:rPr lang="ru-RU" sz="1463" dirty="0">
                <a:latin typeface="Roboto Light" panose="020B0604020202020204" charset="0"/>
                <a:ea typeface="Roboto Light" panose="020B0604020202020204" charset="0"/>
                <a:cs typeface="Roboto Light" panose="020B0604020202020204" charset="0"/>
              </a:rPr>
              <a:t>Заявка 5</a:t>
            </a:r>
          </a:p>
          <a:p>
            <a:pPr algn="ctr">
              <a:defRPr/>
            </a:pPr>
            <a:endParaRPr lang="ru-RU" sz="1463" dirty="0">
              <a:latin typeface="Roboto Light" panose="020B0604020202020204" charset="0"/>
              <a:ea typeface="Roboto Light" panose="020B0604020202020204" charset="0"/>
              <a:cs typeface="Roboto Light" panose="020B0604020202020204" charset="0"/>
            </a:endParaRPr>
          </a:p>
          <a:p>
            <a:pPr algn="ctr">
              <a:defRPr/>
            </a:pPr>
            <a:r>
              <a:rPr lang="ru-RU" sz="1463" dirty="0">
                <a:latin typeface="Roboto Light" panose="020B0604020202020204" charset="0"/>
                <a:ea typeface="Roboto Light" panose="020B0604020202020204" charset="0"/>
                <a:cs typeface="Roboto Light" panose="020B0604020202020204" charset="0"/>
              </a:rPr>
              <a:t>Китай</a:t>
            </a:r>
          </a:p>
        </p:txBody>
      </p:sp>
      <p:sp>
        <p:nvSpPr>
          <p:cNvPr id="8" name="TextBox 7"/>
          <p:cNvSpPr txBox="1"/>
          <p:nvPr/>
        </p:nvSpPr>
        <p:spPr>
          <a:xfrm>
            <a:off x="8223471" y="4201346"/>
            <a:ext cx="1638103" cy="767711"/>
          </a:xfrm>
          <a:prstGeom prst="rect">
            <a:avLst/>
          </a:prstGeom>
          <a:solidFill>
            <a:schemeClr val="accent1">
              <a:lumMod val="20000"/>
              <a:lumOff val="80000"/>
            </a:schemeClr>
          </a:solidFill>
          <a:ln>
            <a:solidFill>
              <a:srgbClr val="422C16"/>
            </a:solidFill>
          </a:ln>
          <a:effectLst>
            <a:outerShdw blurRad="50800" dist="38100" dir="2700000" algn="tl" rotWithShape="0">
              <a:prstClr val="black">
                <a:alpha val="40000"/>
              </a:prstClr>
            </a:outerShdw>
          </a:effectLst>
        </p:spPr>
        <p:txBody>
          <a:bodyPr>
            <a:spAutoFit/>
          </a:bodyPr>
          <a:lstStyle/>
          <a:p>
            <a:pPr algn="ctr">
              <a:defRPr/>
            </a:pPr>
            <a:r>
              <a:rPr lang="ru-RU" sz="1463" dirty="0">
                <a:latin typeface="Roboto Light" panose="020B0604020202020204" charset="0"/>
                <a:ea typeface="Roboto Light" panose="020B0604020202020204" charset="0"/>
                <a:cs typeface="Roboto Light" panose="020B0604020202020204" charset="0"/>
              </a:rPr>
              <a:t>Заявка 4</a:t>
            </a:r>
          </a:p>
          <a:p>
            <a:pPr algn="ctr">
              <a:defRPr/>
            </a:pPr>
            <a:endParaRPr lang="ru-RU" sz="1463" dirty="0">
              <a:latin typeface="Roboto Light" panose="020B0604020202020204" charset="0"/>
              <a:ea typeface="Roboto Light" panose="020B0604020202020204" charset="0"/>
              <a:cs typeface="Roboto Light" panose="020B0604020202020204" charset="0"/>
            </a:endParaRPr>
          </a:p>
          <a:p>
            <a:pPr algn="ctr">
              <a:defRPr/>
            </a:pPr>
            <a:r>
              <a:rPr lang="ru-RU" sz="1463" dirty="0">
                <a:latin typeface="Roboto Light" panose="020B0604020202020204" charset="0"/>
                <a:ea typeface="Roboto Light" panose="020B0604020202020204" charset="0"/>
                <a:cs typeface="Roboto Light" panose="020B0604020202020204" charset="0"/>
              </a:rPr>
              <a:t>Греция</a:t>
            </a:r>
          </a:p>
        </p:txBody>
      </p:sp>
      <p:sp>
        <p:nvSpPr>
          <p:cNvPr id="92165" name="Заголовок 1"/>
          <p:cNvSpPr>
            <a:spLocks noGrp="1"/>
          </p:cNvSpPr>
          <p:nvPr>
            <p:ph type="title"/>
          </p:nvPr>
        </p:nvSpPr>
        <p:spPr/>
        <p:txBody>
          <a:bodyPr>
            <a:normAutofit/>
          </a:bodyPr>
          <a:lstStyle/>
          <a:p>
            <a:r>
              <a:rPr lang="ru-RU" altLang="ru-RU" sz="2133" dirty="0"/>
              <a:t>ОГРАНИЧЕНИЕ ДОПУСКА. «ТРЕТИЙ – ЛИШНИЙ»</a:t>
            </a:r>
          </a:p>
        </p:txBody>
      </p:sp>
      <p:sp>
        <p:nvSpPr>
          <p:cNvPr id="5" name="TextBox 4"/>
          <p:cNvSpPr txBox="1"/>
          <p:nvPr/>
        </p:nvSpPr>
        <p:spPr>
          <a:xfrm>
            <a:off x="2071006" y="3919687"/>
            <a:ext cx="1638103" cy="992836"/>
          </a:xfrm>
          <a:prstGeom prst="rect">
            <a:avLst/>
          </a:prstGeom>
          <a:solidFill>
            <a:schemeClr val="accent1">
              <a:lumMod val="20000"/>
              <a:lumOff val="80000"/>
            </a:schemeClr>
          </a:solidFill>
          <a:ln>
            <a:solidFill>
              <a:srgbClr val="422C16"/>
            </a:solidFill>
          </a:ln>
          <a:effectLst>
            <a:outerShdw blurRad="50800" dist="38100" dir="2700000" algn="tl" rotWithShape="0">
              <a:prstClr val="black">
                <a:alpha val="40000"/>
              </a:prstClr>
            </a:outerShdw>
          </a:effectLst>
        </p:spPr>
        <p:txBody>
          <a:bodyPr>
            <a:spAutoFit/>
          </a:bodyPr>
          <a:lstStyle/>
          <a:p>
            <a:pPr algn="ctr">
              <a:defRPr/>
            </a:pPr>
            <a:r>
              <a:rPr lang="ru-RU" sz="1463" b="1" dirty="0">
                <a:latin typeface="Roboto Light" panose="020B0604020202020204" charset="0"/>
                <a:ea typeface="Roboto Light" panose="020B0604020202020204" charset="0"/>
                <a:cs typeface="Roboto Light" panose="020B0604020202020204" charset="0"/>
              </a:rPr>
              <a:t>Заявка 1</a:t>
            </a:r>
          </a:p>
          <a:p>
            <a:pPr algn="ctr">
              <a:defRPr/>
            </a:pPr>
            <a:r>
              <a:rPr lang="ru-RU" sz="1463" dirty="0">
                <a:latin typeface="Roboto Light" panose="020B0604020202020204" charset="0"/>
                <a:ea typeface="Roboto Light" panose="020B0604020202020204" charset="0"/>
                <a:cs typeface="Roboto Light" panose="020B0604020202020204" charset="0"/>
              </a:rPr>
              <a:t>Производитель 1 </a:t>
            </a:r>
          </a:p>
          <a:p>
            <a:pPr algn="ctr">
              <a:defRPr/>
            </a:pPr>
            <a:r>
              <a:rPr lang="ru-RU" sz="1463" dirty="0">
                <a:latin typeface="Roboto Light" panose="020B0604020202020204" charset="0"/>
                <a:ea typeface="Roboto Light" panose="020B0604020202020204" charset="0"/>
                <a:cs typeface="Roboto Light" panose="020B0604020202020204" charset="0"/>
              </a:rPr>
              <a:t>Армения</a:t>
            </a:r>
          </a:p>
        </p:txBody>
      </p:sp>
      <p:sp>
        <p:nvSpPr>
          <p:cNvPr id="6" name="TextBox 5"/>
          <p:cNvSpPr txBox="1"/>
          <p:nvPr/>
        </p:nvSpPr>
        <p:spPr>
          <a:xfrm>
            <a:off x="5047315" y="3919687"/>
            <a:ext cx="1638103" cy="992836"/>
          </a:xfrm>
          <a:prstGeom prst="rect">
            <a:avLst/>
          </a:prstGeom>
          <a:solidFill>
            <a:schemeClr val="accent1">
              <a:lumMod val="20000"/>
              <a:lumOff val="80000"/>
            </a:schemeClr>
          </a:solidFill>
          <a:ln>
            <a:solidFill>
              <a:srgbClr val="422C16"/>
            </a:solidFill>
          </a:ln>
          <a:effectLst>
            <a:outerShdw blurRad="50800" dist="38100" dir="2700000" algn="tl" rotWithShape="0">
              <a:prstClr val="black">
                <a:alpha val="40000"/>
              </a:prstClr>
            </a:outerShdw>
          </a:effectLst>
        </p:spPr>
        <p:txBody>
          <a:bodyPr>
            <a:spAutoFit/>
          </a:bodyPr>
          <a:lstStyle/>
          <a:p>
            <a:pPr algn="ctr">
              <a:defRPr/>
            </a:pPr>
            <a:r>
              <a:rPr lang="ru-RU" sz="1463" b="1" dirty="0">
                <a:latin typeface="Roboto Light" panose="020B0604020202020204" charset="0"/>
                <a:ea typeface="Roboto Light" panose="020B0604020202020204" charset="0"/>
                <a:cs typeface="Roboto Light" panose="020B0604020202020204" charset="0"/>
              </a:rPr>
              <a:t>Заявка 2</a:t>
            </a:r>
          </a:p>
          <a:p>
            <a:pPr algn="ctr">
              <a:defRPr/>
            </a:pPr>
            <a:r>
              <a:rPr lang="ru-RU" sz="1463" dirty="0">
                <a:latin typeface="Roboto Light" panose="020B0604020202020204" charset="0"/>
                <a:ea typeface="Roboto Light" panose="020B0604020202020204" charset="0"/>
                <a:cs typeface="Roboto Light" panose="020B0604020202020204" charset="0"/>
              </a:rPr>
              <a:t>Производитель 2</a:t>
            </a:r>
          </a:p>
          <a:p>
            <a:pPr algn="ctr">
              <a:defRPr/>
            </a:pPr>
            <a:r>
              <a:rPr lang="ru-RU" sz="1463" dirty="0">
                <a:latin typeface="Roboto Light" panose="020B0604020202020204" charset="0"/>
                <a:ea typeface="Roboto Light" panose="020B0604020202020204" charset="0"/>
                <a:cs typeface="Roboto Light" panose="020B0604020202020204" charset="0"/>
              </a:rPr>
              <a:t>Казахстан</a:t>
            </a:r>
          </a:p>
        </p:txBody>
      </p:sp>
      <p:sp>
        <p:nvSpPr>
          <p:cNvPr id="7" name="TextBox 6"/>
          <p:cNvSpPr txBox="1"/>
          <p:nvPr/>
        </p:nvSpPr>
        <p:spPr>
          <a:xfrm>
            <a:off x="8068046" y="3909813"/>
            <a:ext cx="1638103" cy="767711"/>
          </a:xfrm>
          <a:prstGeom prst="rect">
            <a:avLst/>
          </a:prstGeom>
          <a:solidFill>
            <a:schemeClr val="accent1">
              <a:lumMod val="20000"/>
              <a:lumOff val="80000"/>
            </a:schemeClr>
          </a:solidFill>
          <a:ln>
            <a:solidFill>
              <a:srgbClr val="422C16"/>
            </a:solidFill>
          </a:ln>
          <a:effectLst>
            <a:outerShdw blurRad="50800" dist="38100" dir="2700000" algn="tl" rotWithShape="0">
              <a:prstClr val="black">
                <a:alpha val="40000"/>
              </a:prstClr>
            </a:outerShdw>
          </a:effectLst>
        </p:spPr>
        <p:txBody>
          <a:bodyPr>
            <a:spAutoFit/>
          </a:bodyPr>
          <a:lstStyle/>
          <a:p>
            <a:pPr algn="ctr">
              <a:defRPr/>
            </a:pPr>
            <a:r>
              <a:rPr lang="ru-RU" sz="1463" b="1" dirty="0">
                <a:latin typeface="Roboto Light" panose="020B0604020202020204" charset="0"/>
                <a:ea typeface="Roboto Light" panose="020B0604020202020204" charset="0"/>
                <a:cs typeface="Roboto Light" panose="020B0604020202020204" charset="0"/>
              </a:rPr>
              <a:t>Заявка 3</a:t>
            </a:r>
          </a:p>
          <a:p>
            <a:pPr algn="ctr">
              <a:defRPr/>
            </a:pPr>
            <a:endParaRPr lang="ru-RU" sz="1463" b="1" dirty="0">
              <a:latin typeface="Roboto Light" panose="020B0604020202020204" charset="0"/>
              <a:ea typeface="Roboto Light" panose="020B0604020202020204" charset="0"/>
              <a:cs typeface="Roboto Light" panose="020B0604020202020204" charset="0"/>
            </a:endParaRPr>
          </a:p>
          <a:p>
            <a:pPr algn="ctr">
              <a:defRPr/>
            </a:pPr>
            <a:r>
              <a:rPr lang="ru-RU" sz="1463" dirty="0">
                <a:latin typeface="Roboto Light" panose="020B0604020202020204" charset="0"/>
                <a:ea typeface="Roboto Light" panose="020B0604020202020204" charset="0"/>
                <a:cs typeface="Roboto Light" panose="020B0604020202020204" charset="0"/>
              </a:rPr>
              <a:t>Германия</a:t>
            </a:r>
          </a:p>
        </p:txBody>
      </p:sp>
      <p:cxnSp>
        <p:nvCxnSpPr>
          <p:cNvPr id="12" name="Прямая соединительная линия 11"/>
          <p:cNvCxnSpPr/>
          <p:nvPr/>
        </p:nvCxnSpPr>
        <p:spPr>
          <a:xfrm flipV="1">
            <a:off x="8550203" y="3909813"/>
            <a:ext cx="1311371" cy="160546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071007" y="2383282"/>
            <a:ext cx="1638103" cy="992836"/>
          </a:xfrm>
          <a:prstGeom prst="rect">
            <a:avLst/>
          </a:prstGeom>
          <a:solidFill>
            <a:schemeClr val="accent1">
              <a:lumMod val="20000"/>
              <a:lumOff val="80000"/>
            </a:schemeClr>
          </a:solidFill>
          <a:ln>
            <a:solidFill>
              <a:srgbClr val="422C16"/>
            </a:solidFill>
          </a:ln>
          <a:effectLst>
            <a:outerShdw blurRad="50800" dist="38100" dir="2700000" algn="tl" rotWithShape="0">
              <a:prstClr val="black">
                <a:alpha val="40000"/>
              </a:prstClr>
            </a:outerShdw>
          </a:effectLst>
        </p:spPr>
        <p:txBody>
          <a:bodyPr>
            <a:spAutoFit/>
          </a:bodyPr>
          <a:lstStyle/>
          <a:p>
            <a:pPr algn="ctr">
              <a:defRPr/>
            </a:pPr>
            <a:r>
              <a:rPr lang="ru-RU" sz="1463" b="1" dirty="0">
                <a:latin typeface="Roboto Light" panose="020B0604020202020204" charset="0"/>
                <a:ea typeface="Roboto Light" panose="020B0604020202020204" charset="0"/>
                <a:cs typeface="Roboto Light" panose="020B0604020202020204" charset="0"/>
              </a:rPr>
              <a:t>Заявка 1</a:t>
            </a:r>
          </a:p>
          <a:p>
            <a:pPr algn="ctr">
              <a:defRPr/>
            </a:pPr>
            <a:r>
              <a:rPr lang="ru-RU" sz="1463" dirty="0">
                <a:latin typeface="Roboto Light" panose="020B0604020202020204" charset="0"/>
                <a:ea typeface="Roboto Light" panose="020B0604020202020204" charset="0"/>
                <a:cs typeface="Roboto Light" panose="020B0604020202020204" charset="0"/>
              </a:rPr>
              <a:t>Производитель 1 </a:t>
            </a:r>
          </a:p>
          <a:p>
            <a:pPr algn="ctr">
              <a:defRPr/>
            </a:pPr>
            <a:r>
              <a:rPr lang="ru-RU" sz="1463" dirty="0">
                <a:latin typeface="Roboto Light" panose="020B0604020202020204" charset="0"/>
                <a:ea typeface="Roboto Light" panose="020B0604020202020204" charset="0"/>
                <a:cs typeface="Roboto Light" panose="020B0604020202020204" charset="0"/>
              </a:rPr>
              <a:t>Россия</a:t>
            </a:r>
          </a:p>
        </p:txBody>
      </p:sp>
      <p:sp>
        <p:nvSpPr>
          <p:cNvPr id="19" name="TextBox 18"/>
          <p:cNvSpPr txBox="1"/>
          <p:nvPr/>
        </p:nvSpPr>
        <p:spPr>
          <a:xfrm>
            <a:off x="5032541" y="2383282"/>
            <a:ext cx="1638103" cy="992836"/>
          </a:xfrm>
          <a:prstGeom prst="rect">
            <a:avLst/>
          </a:prstGeom>
          <a:solidFill>
            <a:schemeClr val="accent1">
              <a:lumMod val="20000"/>
              <a:lumOff val="80000"/>
            </a:schemeClr>
          </a:solidFill>
          <a:ln>
            <a:solidFill>
              <a:srgbClr val="422C16"/>
            </a:solidFill>
          </a:ln>
          <a:effectLst>
            <a:outerShdw blurRad="50800" dist="38100" dir="2700000" algn="tl" rotWithShape="0">
              <a:prstClr val="black">
                <a:alpha val="40000"/>
              </a:prstClr>
            </a:outerShdw>
          </a:effectLst>
        </p:spPr>
        <p:txBody>
          <a:bodyPr>
            <a:spAutoFit/>
          </a:bodyPr>
          <a:lstStyle/>
          <a:p>
            <a:pPr algn="ctr">
              <a:defRPr/>
            </a:pPr>
            <a:r>
              <a:rPr lang="ru-RU" sz="1463" b="1" dirty="0">
                <a:latin typeface="Roboto Light" panose="020B0604020202020204" charset="0"/>
                <a:ea typeface="Roboto Light" panose="020B0604020202020204" charset="0"/>
                <a:cs typeface="Roboto Light" panose="020B0604020202020204" charset="0"/>
              </a:rPr>
              <a:t>Заявка 2</a:t>
            </a:r>
          </a:p>
          <a:p>
            <a:pPr algn="ctr">
              <a:defRPr/>
            </a:pPr>
            <a:r>
              <a:rPr lang="ru-RU" sz="1463" dirty="0">
                <a:latin typeface="Roboto Light" panose="020B0604020202020204" charset="0"/>
                <a:ea typeface="Roboto Light" panose="020B0604020202020204" charset="0"/>
                <a:cs typeface="Roboto Light" panose="020B0604020202020204" charset="0"/>
              </a:rPr>
              <a:t>Производитель 1</a:t>
            </a:r>
          </a:p>
          <a:p>
            <a:pPr algn="ctr">
              <a:defRPr/>
            </a:pPr>
            <a:r>
              <a:rPr lang="ru-RU" sz="1463" dirty="0">
                <a:latin typeface="Roboto Light" panose="020B0604020202020204" charset="0"/>
                <a:ea typeface="Roboto Light" panose="020B0604020202020204" charset="0"/>
                <a:cs typeface="Roboto Light" panose="020B0604020202020204" charset="0"/>
              </a:rPr>
              <a:t>Россия</a:t>
            </a:r>
          </a:p>
        </p:txBody>
      </p:sp>
      <p:sp>
        <p:nvSpPr>
          <p:cNvPr id="21" name="TextBox 20"/>
          <p:cNvSpPr txBox="1"/>
          <p:nvPr/>
        </p:nvSpPr>
        <p:spPr>
          <a:xfrm>
            <a:off x="8023625" y="2383282"/>
            <a:ext cx="1638103" cy="992836"/>
          </a:xfrm>
          <a:prstGeom prst="rect">
            <a:avLst/>
          </a:prstGeom>
          <a:solidFill>
            <a:schemeClr val="accent1">
              <a:lumMod val="20000"/>
              <a:lumOff val="80000"/>
            </a:schemeClr>
          </a:solidFill>
          <a:ln>
            <a:solidFill>
              <a:srgbClr val="422C16"/>
            </a:solidFill>
          </a:ln>
          <a:effectLst>
            <a:outerShdw blurRad="50800" dist="38100" dir="2700000" algn="tl" rotWithShape="0">
              <a:prstClr val="black">
                <a:alpha val="40000"/>
              </a:prstClr>
            </a:outerShdw>
          </a:effectLst>
        </p:spPr>
        <p:txBody>
          <a:bodyPr>
            <a:spAutoFit/>
          </a:bodyPr>
          <a:lstStyle/>
          <a:p>
            <a:pPr algn="ctr">
              <a:defRPr/>
            </a:pPr>
            <a:r>
              <a:rPr lang="ru-RU" sz="1463" b="1" dirty="0">
                <a:latin typeface="Roboto Light" panose="020B0604020202020204" charset="0"/>
                <a:ea typeface="Roboto Light" panose="020B0604020202020204" charset="0"/>
                <a:cs typeface="Roboto Light" panose="020B0604020202020204" charset="0"/>
              </a:rPr>
              <a:t>Заявка 3</a:t>
            </a:r>
          </a:p>
          <a:p>
            <a:pPr algn="ctr">
              <a:defRPr/>
            </a:pPr>
            <a:r>
              <a:rPr lang="ru-RU" sz="1463" dirty="0">
                <a:latin typeface="Roboto Light" panose="020B0604020202020204" charset="0"/>
                <a:ea typeface="Roboto Light" panose="020B0604020202020204" charset="0"/>
                <a:cs typeface="Roboto Light" panose="020B0604020202020204" charset="0"/>
              </a:rPr>
              <a:t>Производитель 2</a:t>
            </a:r>
          </a:p>
          <a:p>
            <a:pPr algn="ctr">
              <a:defRPr/>
            </a:pPr>
            <a:r>
              <a:rPr lang="ru-RU" sz="1463" dirty="0">
                <a:latin typeface="Roboto Light" panose="020B0604020202020204" charset="0"/>
                <a:ea typeface="Roboto Light" panose="020B0604020202020204" charset="0"/>
                <a:cs typeface="Roboto Light" panose="020B0604020202020204" charset="0"/>
              </a:rPr>
              <a:t>Германия</a:t>
            </a:r>
          </a:p>
        </p:txBody>
      </p:sp>
      <p:sp>
        <p:nvSpPr>
          <p:cNvPr id="22" name="Овал 21"/>
          <p:cNvSpPr/>
          <p:nvPr/>
        </p:nvSpPr>
        <p:spPr>
          <a:xfrm>
            <a:off x="1885317" y="1891405"/>
            <a:ext cx="408881" cy="4101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63" dirty="0">
                <a:solidFill>
                  <a:schemeClr val="bg1"/>
                </a:solidFill>
                <a:latin typeface="Roboto Light" panose="020B0604020202020204" charset="0"/>
                <a:ea typeface="Roboto Light" panose="020B0604020202020204" charset="0"/>
                <a:cs typeface="Roboto Light" panose="020B0604020202020204" charset="0"/>
              </a:rPr>
              <a:t>1</a:t>
            </a:r>
          </a:p>
        </p:txBody>
      </p:sp>
      <p:sp>
        <p:nvSpPr>
          <p:cNvPr id="23" name="Овал 22"/>
          <p:cNvSpPr/>
          <p:nvPr/>
        </p:nvSpPr>
        <p:spPr>
          <a:xfrm>
            <a:off x="1885319" y="3438544"/>
            <a:ext cx="408880" cy="4101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63" dirty="0">
                <a:solidFill>
                  <a:schemeClr val="bg1"/>
                </a:solidFill>
                <a:latin typeface="Roboto Light" panose="020B0604020202020204" charset="0"/>
                <a:ea typeface="Roboto Light" panose="020B0604020202020204" charset="0"/>
                <a:cs typeface="Roboto Light" panose="020B0604020202020204" charset="0"/>
              </a:rPr>
              <a:t>2</a:t>
            </a:r>
          </a:p>
        </p:txBody>
      </p:sp>
      <p:cxnSp>
        <p:nvCxnSpPr>
          <p:cNvPr id="25" name="Прямая соединительная линия 24"/>
          <p:cNvCxnSpPr/>
          <p:nvPr/>
        </p:nvCxnSpPr>
        <p:spPr>
          <a:xfrm flipV="1">
            <a:off x="2398663" y="3621429"/>
            <a:ext cx="7812836" cy="4403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965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5" grpId="0" animBg="1"/>
      <p:bldP spid="6" grpId="0" animBg="1"/>
      <p:bldP spid="7" grpId="0" animBg="1"/>
      <p:bldP spid="18" grpId="0" animBg="1"/>
      <p:bldP spid="19" grpId="0" animBg="1"/>
      <p:bldP spid="21" grpId="0" animBg="1"/>
      <p:bldP spid="22" grpId="0" animBg="1"/>
      <p:bldP spid="2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Заголовок 1"/>
          <p:cNvSpPr>
            <a:spLocks noGrp="1"/>
          </p:cNvSpPr>
          <p:nvPr>
            <p:ph type="title"/>
          </p:nvPr>
        </p:nvSpPr>
        <p:spPr/>
        <p:txBody>
          <a:bodyPr>
            <a:normAutofit/>
          </a:bodyPr>
          <a:lstStyle/>
          <a:p>
            <a:r>
              <a:rPr lang="ru-RU" altLang="ru-RU" sz="2133" dirty="0"/>
              <a:t>ПП РФ ПО НАЦРЕЖИМУ</a:t>
            </a:r>
          </a:p>
        </p:txBody>
      </p:sp>
      <p:sp>
        <p:nvSpPr>
          <p:cNvPr id="14" name="Овал 13"/>
          <p:cNvSpPr/>
          <p:nvPr/>
        </p:nvSpPr>
        <p:spPr>
          <a:xfrm>
            <a:off x="1348444" y="2627365"/>
            <a:ext cx="563661" cy="297955"/>
          </a:xfrm>
          <a:prstGeom prst="ellipse">
            <a:avLst/>
          </a:prstGeom>
          <a:solidFill>
            <a:schemeClr val="accent1">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1139" dirty="0">
                <a:solidFill>
                  <a:prstClr val="white"/>
                </a:solidFill>
                <a:latin typeface="Roboto Light" panose="020B0604020202020204" charset="0"/>
                <a:ea typeface="Roboto Light" panose="020B0604020202020204" charset="0"/>
                <a:cs typeface="Roboto Light" panose="020B0604020202020204" charset="0"/>
              </a:rPr>
              <a:t>3</a:t>
            </a:r>
          </a:p>
        </p:txBody>
      </p:sp>
      <p:sp>
        <p:nvSpPr>
          <p:cNvPr id="15" name="Прямоугольник 14"/>
          <p:cNvSpPr/>
          <p:nvPr/>
        </p:nvSpPr>
        <p:spPr>
          <a:xfrm>
            <a:off x="1670722" y="2627365"/>
            <a:ext cx="2526743" cy="297955"/>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МЕДИЦИНСКИЕ ИЗДЕЛИЯ</a:t>
            </a:r>
          </a:p>
        </p:txBody>
      </p:sp>
      <p:sp>
        <p:nvSpPr>
          <p:cNvPr id="16" name="Прямоугольник 15"/>
          <p:cNvSpPr/>
          <p:nvPr/>
        </p:nvSpPr>
        <p:spPr>
          <a:xfrm>
            <a:off x="4258088" y="2627365"/>
            <a:ext cx="936427" cy="297955"/>
          </a:xfrm>
          <a:prstGeom prst="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05.02.15</a:t>
            </a:r>
          </a:p>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ПП 102</a:t>
            </a:r>
          </a:p>
        </p:txBody>
      </p:sp>
      <p:sp>
        <p:nvSpPr>
          <p:cNvPr id="17" name="Прямоугольник 16"/>
          <p:cNvSpPr/>
          <p:nvPr/>
        </p:nvSpPr>
        <p:spPr>
          <a:xfrm>
            <a:off x="5268705" y="2627366"/>
            <a:ext cx="1868563" cy="296663"/>
          </a:xfrm>
          <a:prstGeom prst="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ТРЕТИЙ – ЛИШНИЙ</a:t>
            </a:r>
            <a:endParaRPr lang="en-US" sz="975" dirty="0">
              <a:solidFill>
                <a:prstClr val="black"/>
              </a:solidFill>
              <a:latin typeface="Roboto Light" panose="020B0604020202020204" charset="0"/>
              <a:ea typeface="Roboto Light" panose="020B0604020202020204" charset="0"/>
              <a:cs typeface="Roboto Light" panose="020B0604020202020204" charset="0"/>
            </a:endParaRPr>
          </a:p>
        </p:txBody>
      </p:sp>
      <p:sp>
        <p:nvSpPr>
          <p:cNvPr id="18" name="Прямоугольник 17"/>
          <p:cNvSpPr/>
          <p:nvPr/>
        </p:nvSpPr>
        <p:spPr>
          <a:xfrm>
            <a:off x="7992547" y="2627367"/>
            <a:ext cx="2864984" cy="296663"/>
          </a:xfrm>
          <a:prstGeom prst="rect">
            <a:avLst/>
          </a:prstGeom>
          <a:solidFill>
            <a:schemeClr val="bg1">
              <a:lumMod val="8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СТ-1, ПРИКАЗ ТПП РФ 10.04.15 №29</a:t>
            </a:r>
          </a:p>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 по перечню 2</a:t>
            </a:r>
            <a:endParaRPr lang="ru-RU" sz="895" dirty="0">
              <a:solidFill>
                <a:prstClr val="black"/>
              </a:solidFill>
              <a:latin typeface="Roboto Light" panose="020B0604020202020204" charset="0"/>
              <a:ea typeface="Roboto Light" panose="020B0604020202020204" charset="0"/>
              <a:cs typeface="Roboto Light" panose="020B0604020202020204" charset="0"/>
            </a:endParaRPr>
          </a:p>
        </p:txBody>
      </p:sp>
      <p:sp>
        <p:nvSpPr>
          <p:cNvPr id="19" name="Овал 18"/>
          <p:cNvSpPr/>
          <p:nvPr/>
        </p:nvSpPr>
        <p:spPr>
          <a:xfrm>
            <a:off x="1349733" y="3037536"/>
            <a:ext cx="563663" cy="297955"/>
          </a:xfrm>
          <a:prstGeom prst="ellipse">
            <a:avLst/>
          </a:prstGeom>
          <a:solidFill>
            <a:schemeClr val="accent1">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1139" dirty="0">
                <a:solidFill>
                  <a:prstClr val="white"/>
                </a:solidFill>
                <a:latin typeface="Roboto Light" panose="020B0604020202020204" charset="0"/>
                <a:ea typeface="Roboto Light" panose="020B0604020202020204" charset="0"/>
                <a:cs typeface="Roboto Light" panose="020B0604020202020204" charset="0"/>
              </a:rPr>
              <a:t>4</a:t>
            </a:r>
          </a:p>
        </p:txBody>
      </p:sp>
      <p:sp>
        <p:nvSpPr>
          <p:cNvPr id="20" name="Прямоугольник 19"/>
          <p:cNvSpPr/>
          <p:nvPr/>
        </p:nvSpPr>
        <p:spPr>
          <a:xfrm>
            <a:off x="1672011" y="3037536"/>
            <a:ext cx="2526744" cy="297955"/>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ЛЕКАРСТВЕННЫЕ ПРЕПАРАТЫ ЖНВЛП</a:t>
            </a:r>
          </a:p>
        </p:txBody>
      </p:sp>
      <p:sp>
        <p:nvSpPr>
          <p:cNvPr id="23" name="Прямоугольник 22"/>
          <p:cNvSpPr/>
          <p:nvPr/>
        </p:nvSpPr>
        <p:spPr>
          <a:xfrm>
            <a:off x="7993836" y="3037538"/>
            <a:ext cx="2864985" cy="296663"/>
          </a:xfrm>
          <a:prstGeom prst="rect">
            <a:avLst/>
          </a:prstGeom>
          <a:solidFill>
            <a:schemeClr val="bg1">
              <a:lumMod val="8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СТ-1, ПРИКАЗ ТПП РФ  21.12.15 № 93</a:t>
            </a:r>
          </a:p>
        </p:txBody>
      </p:sp>
      <p:sp>
        <p:nvSpPr>
          <p:cNvPr id="24" name="Овал 23"/>
          <p:cNvSpPr/>
          <p:nvPr/>
        </p:nvSpPr>
        <p:spPr>
          <a:xfrm>
            <a:off x="1349733" y="3446415"/>
            <a:ext cx="563663" cy="297955"/>
          </a:xfrm>
          <a:prstGeom prst="ellipse">
            <a:avLst/>
          </a:prstGeom>
          <a:solidFill>
            <a:schemeClr val="accent1">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1139" dirty="0">
                <a:solidFill>
                  <a:prstClr val="white"/>
                </a:solidFill>
                <a:latin typeface="Roboto Light" panose="020B0604020202020204" charset="0"/>
                <a:ea typeface="Roboto Light" panose="020B0604020202020204" charset="0"/>
                <a:cs typeface="Roboto Light" panose="020B0604020202020204" charset="0"/>
              </a:rPr>
              <a:t>5</a:t>
            </a:r>
          </a:p>
        </p:txBody>
      </p:sp>
      <p:sp>
        <p:nvSpPr>
          <p:cNvPr id="25" name="Прямоугольник 24"/>
          <p:cNvSpPr/>
          <p:nvPr/>
        </p:nvSpPr>
        <p:spPr>
          <a:xfrm>
            <a:off x="1672011" y="3446415"/>
            <a:ext cx="2526744" cy="297955"/>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ПРОГРАММНОЕ ОБЕСПЕЧЕНИЕ</a:t>
            </a:r>
          </a:p>
        </p:txBody>
      </p:sp>
      <p:sp>
        <p:nvSpPr>
          <p:cNvPr id="26" name="Прямоугольник 25"/>
          <p:cNvSpPr/>
          <p:nvPr/>
        </p:nvSpPr>
        <p:spPr>
          <a:xfrm>
            <a:off x="4259377" y="3446415"/>
            <a:ext cx="936427" cy="297955"/>
          </a:xfrm>
          <a:prstGeom prst="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16.11.15</a:t>
            </a:r>
          </a:p>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ПП 1236</a:t>
            </a:r>
          </a:p>
        </p:txBody>
      </p:sp>
      <p:sp>
        <p:nvSpPr>
          <p:cNvPr id="27" name="Прямоугольник 26"/>
          <p:cNvSpPr/>
          <p:nvPr/>
        </p:nvSpPr>
        <p:spPr>
          <a:xfrm>
            <a:off x="5266744" y="3446417"/>
            <a:ext cx="2632821" cy="296663"/>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ИМПОРТНОЕ ТОЛЬКО ПРИ ОТСУТСТВИИ ОТЕЧЕСТВЕННОГО </a:t>
            </a:r>
          </a:p>
        </p:txBody>
      </p:sp>
      <p:sp>
        <p:nvSpPr>
          <p:cNvPr id="28" name="Прямоугольник 27"/>
          <p:cNvSpPr/>
          <p:nvPr/>
        </p:nvSpPr>
        <p:spPr>
          <a:xfrm>
            <a:off x="7993836" y="3446417"/>
            <a:ext cx="2864985" cy="296663"/>
          </a:xfrm>
          <a:prstGeom prst="rect">
            <a:avLst/>
          </a:prstGeom>
          <a:solidFill>
            <a:schemeClr val="bg1">
              <a:lumMod val="8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Декларация о стране происхождения</a:t>
            </a:r>
          </a:p>
        </p:txBody>
      </p:sp>
      <p:sp>
        <p:nvSpPr>
          <p:cNvPr id="29" name="Овал 28"/>
          <p:cNvSpPr/>
          <p:nvPr/>
        </p:nvSpPr>
        <p:spPr>
          <a:xfrm>
            <a:off x="1349733" y="3856585"/>
            <a:ext cx="563663" cy="297955"/>
          </a:xfrm>
          <a:prstGeom prst="ellipse">
            <a:avLst/>
          </a:prstGeom>
          <a:solidFill>
            <a:schemeClr val="accent1">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1139" dirty="0">
                <a:solidFill>
                  <a:prstClr val="white"/>
                </a:solidFill>
                <a:latin typeface="Roboto Light" panose="020B0604020202020204" charset="0"/>
                <a:ea typeface="Roboto Light" panose="020B0604020202020204" charset="0"/>
                <a:cs typeface="Roboto Light" panose="020B0604020202020204" charset="0"/>
              </a:rPr>
              <a:t>6</a:t>
            </a:r>
          </a:p>
        </p:txBody>
      </p:sp>
      <p:sp>
        <p:nvSpPr>
          <p:cNvPr id="30" name="Прямоугольник 29"/>
          <p:cNvSpPr/>
          <p:nvPr/>
        </p:nvSpPr>
        <p:spPr>
          <a:xfrm>
            <a:off x="1672011" y="3856585"/>
            <a:ext cx="2526744" cy="297955"/>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РАДИОЭЛЕКТРОННАЯ ПРОДУКЦИЯ</a:t>
            </a:r>
          </a:p>
        </p:txBody>
      </p:sp>
      <p:sp>
        <p:nvSpPr>
          <p:cNvPr id="31" name="Прямоугольник 30"/>
          <p:cNvSpPr/>
          <p:nvPr/>
        </p:nvSpPr>
        <p:spPr>
          <a:xfrm>
            <a:off x="4259377" y="3856585"/>
            <a:ext cx="936427" cy="297955"/>
          </a:xfrm>
          <a:prstGeom prst="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10.07.19 </a:t>
            </a:r>
            <a:endParaRPr lang="en-US" sz="975" dirty="0">
              <a:solidFill>
                <a:prstClr val="black"/>
              </a:solidFill>
              <a:latin typeface="Roboto Light" panose="020B0604020202020204" charset="0"/>
              <a:ea typeface="Roboto Light" panose="020B0604020202020204" charset="0"/>
              <a:cs typeface="Roboto Light" panose="020B0604020202020204" charset="0"/>
            </a:endParaRPr>
          </a:p>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ПП 878 </a:t>
            </a:r>
          </a:p>
        </p:txBody>
      </p:sp>
      <p:sp>
        <p:nvSpPr>
          <p:cNvPr id="33" name="Прямоугольник 32"/>
          <p:cNvSpPr/>
          <p:nvPr/>
        </p:nvSpPr>
        <p:spPr>
          <a:xfrm>
            <a:off x="7993836" y="3856586"/>
            <a:ext cx="2864985" cy="296663"/>
          </a:xfrm>
          <a:prstGeom prst="rect">
            <a:avLst/>
          </a:prstGeom>
          <a:solidFill>
            <a:schemeClr val="bg1">
              <a:lumMod val="8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Декларация со ссылкой на запись в реестре*</a:t>
            </a:r>
          </a:p>
        </p:txBody>
      </p:sp>
      <p:sp>
        <p:nvSpPr>
          <p:cNvPr id="34" name="Овал 33"/>
          <p:cNvSpPr/>
          <p:nvPr/>
        </p:nvSpPr>
        <p:spPr>
          <a:xfrm>
            <a:off x="1347154" y="4265467"/>
            <a:ext cx="563663" cy="297955"/>
          </a:xfrm>
          <a:prstGeom prst="ellipse">
            <a:avLst/>
          </a:prstGeom>
          <a:solidFill>
            <a:schemeClr val="accent1">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1139" dirty="0">
                <a:solidFill>
                  <a:prstClr val="white"/>
                </a:solidFill>
                <a:latin typeface="Roboto Light" panose="020B0604020202020204" charset="0"/>
                <a:ea typeface="Roboto Light" panose="020B0604020202020204" charset="0"/>
                <a:cs typeface="Roboto Light" panose="020B0604020202020204" charset="0"/>
              </a:rPr>
              <a:t>7</a:t>
            </a:r>
          </a:p>
        </p:txBody>
      </p:sp>
      <p:sp>
        <p:nvSpPr>
          <p:cNvPr id="35" name="Прямоугольник 34"/>
          <p:cNvSpPr/>
          <p:nvPr/>
        </p:nvSpPr>
        <p:spPr>
          <a:xfrm>
            <a:off x="1669431" y="4265467"/>
            <a:ext cx="2526744" cy="297955"/>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ПИЩЕВЫЕ ПРОДУКТЫ</a:t>
            </a:r>
          </a:p>
        </p:txBody>
      </p:sp>
      <p:sp>
        <p:nvSpPr>
          <p:cNvPr id="36" name="Прямоугольник 35"/>
          <p:cNvSpPr/>
          <p:nvPr/>
        </p:nvSpPr>
        <p:spPr>
          <a:xfrm>
            <a:off x="4256797" y="4265467"/>
            <a:ext cx="936427" cy="297955"/>
          </a:xfrm>
          <a:prstGeom prst="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22.08.16</a:t>
            </a:r>
          </a:p>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ПП 832</a:t>
            </a:r>
          </a:p>
        </p:txBody>
      </p:sp>
      <p:sp>
        <p:nvSpPr>
          <p:cNvPr id="38" name="Прямоугольник 37"/>
          <p:cNvSpPr/>
          <p:nvPr/>
        </p:nvSpPr>
        <p:spPr>
          <a:xfrm>
            <a:off x="7991257" y="4265469"/>
            <a:ext cx="2864985" cy="296663"/>
          </a:xfrm>
          <a:prstGeom prst="rect">
            <a:avLst/>
          </a:prstGeom>
          <a:solidFill>
            <a:schemeClr val="bg1">
              <a:lumMod val="8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Декларации о стране (по ОКСМ) + Декларация о производителе</a:t>
            </a:r>
          </a:p>
        </p:txBody>
      </p:sp>
      <p:sp>
        <p:nvSpPr>
          <p:cNvPr id="61" name="Прямоугольник 60"/>
          <p:cNvSpPr/>
          <p:nvPr/>
        </p:nvSpPr>
        <p:spPr>
          <a:xfrm>
            <a:off x="7230248" y="2627365"/>
            <a:ext cx="702965" cy="297955"/>
          </a:xfrm>
          <a:prstGeom prst="rect">
            <a:avLst/>
          </a:prstGeom>
          <a:solidFill>
            <a:srgbClr val="E6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 Приказ №126н</a:t>
            </a:r>
          </a:p>
        </p:txBody>
      </p:sp>
      <p:sp>
        <p:nvSpPr>
          <p:cNvPr id="62" name="Прямоугольник 61"/>
          <p:cNvSpPr/>
          <p:nvPr/>
        </p:nvSpPr>
        <p:spPr>
          <a:xfrm>
            <a:off x="5275772" y="3046565"/>
            <a:ext cx="1870525" cy="296663"/>
          </a:xfrm>
          <a:prstGeom prst="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ТРЕТИЙ - ЛИШНИЙ</a:t>
            </a:r>
          </a:p>
        </p:txBody>
      </p:sp>
      <p:sp>
        <p:nvSpPr>
          <p:cNvPr id="63" name="Прямоугольник 62"/>
          <p:cNvSpPr/>
          <p:nvPr/>
        </p:nvSpPr>
        <p:spPr>
          <a:xfrm>
            <a:off x="7231539" y="3045275"/>
            <a:ext cx="702964" cy="297955"/>
          </a:xfrm>
          <a:prstGeom prst="rect">
            <a:avLst/>
          </a:prstGeom>
          <a:solidFill>
            <a:srgbClr val="E6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 Приказ №126н</a:t>
            </a:r>
          </a:p>
        </p:txBody>
      </p:sp>
      <p:sp>
        <p:nvSpPr>
          <p:cNvPr id="64" name="Прямоугольник 63"/>
          <p:cNvSpPr/>
          <p:nvPr/>
        </p:nvSpPr>
        <p:spPr>
          <a:xfrm>
            <a:off x="5256426" y="3857878"/>
            <a:ext cx="1870524" cy="296663"/>
          </a:xfrm>
          <a:prstGeom prst="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ВТОРОЙ – ЛИШНИЙ</a:t>
            </a:r>
          </a:p>
        </p:txBody>
      </p:sp>
      <p:sp>
        <p:nvSpPr>
          <p:cNvPr id="65" name="Прямоугольник 64"/>
          <p:cNvSpPr/>
          <p:nvPr/>
        </p:nvSpPr>
        <p:spPr>
          <a:xfrm>
            <a:off x="7218642" y="3857876"/>
            <a:ext cx="702964" cy="297955"/>
          </a:xfrm>
          <a:prstGeom prst="rect">
            <a:avLst/>
          </a:prstGeom>
          <a:solidFill>
            <a:srgbClr val="E6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 Приказ №126н</a:t>
            </a:r>
          </a:p>
        </p:txBody>
      </p:sp>
      <p:sp>
        <p:nvSpPr>
          <p:cNvPr id="66" name="Прямоугольник 65"/>
          <p:cNvSpPr/>
          <p:nvPr/>
        </p:nvSpPr>
        <p:spPr>
          <a:xfrm>
            <a:off x="5268705" y="4279655"/>
            <a:ext cx="1868563" cy="296663"/>
          </a:xfrm>
          <a:prstGeom prst="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ТРЕТИЙ - ЛИШНИЙ</a:t>
            </a:r>
          </a:p>
        </p:txBody>
      </p:sp>
      <p:sp>
        <p:nvSpPr>
          <p:cNvPr id="67" name="Прямоугольник 66"/>
          <p:cNvSpPr/>
          <p:nvPr/>
        </p:nvSpPr>
        <p:spPr>
          <a:xfrm>
            <a:off x="7230248" y="4279653"/>
            <a:ext cx="702965" cy="297955"/>
          </a:xfrm>
          <a:prstGeom prst="rect">
            <a:avLst/>
          </a:prstGeom>
          <a:solidFill>
            <a:srgbClr val="E6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 Приказ №126н</a:t>
            </a:r>
          </a:p>
        </p:txBody>
      </p:sp>
      <p:sp>
        <p:nvSpPr>
          <p:cNvPr id="69" name="Прямоугольник 68"/>
          <p:cNvSpPr/>
          <p:nvPr/>
        </p:nvSpPr>
        <p:spPr>
          <a:xfrm>
            <a:off x="4256797" y="3043984"/>
            <a:ext cx="936427" cy="297955"/>
          </a:xfrm>
          <a:prstGeom prst="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30.11.15</a:t>
            </a:r>
          </a:p>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ПП 1289</a:t>
            </a:r>
          </a:p>
        </p:txBody>
      </p:sp>
      <p:sp>
        <p:nvSpPr>
          <p:cNvPr id="55" name="Прямоугольник 54"/>
          <p:cNvSpPr/>
          <p:nvPr/>
        </p:nvSpPr>
        <p:spPr>
          <a:xfrm>
            <a:off x="3230081" y="3285186"/>
            <a:ext cx="973832" cy="116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853" dirty="0">
                <a:solidFill>
                  <a:prstClr val="white"/>
                </a:solidFill>
                <a:latin typeface="Roboto Light" panose="020B0604020202020204" charset="0"/>
                <a:ea typeface="Roboto Light" panose="020B0604020202020204" charset="0"/>
                <a:cs typeface="Roboto Light" panose="020B0604020202020204" charset="0"/>
              </a:rPr>
              <a:t>1 МНН в ЛОТЕ</a:t>
            </a:r>
          </a:p>
        </p:txBody>
      </p:sp>
      <p:sp>
        <p:nvSpPr>
          <p:cNvPr id="53" name="Овал 52"/>
          <p:cNvSpPr/>
          <p:nvPr/>
        </p:nvSpPr>
        <p:spPr>
          <a:xfrm>
            <a:off x="1363387" y="4664671"/>
            <a:ext cx="563663" cy="297955"/>
          </a:xfrm>
          <a:prstGeom prst="ellipse">
            <a:avLst/>
          </a:prstGeom>
          <a:solidFill>
            <a:schemeClr val="accent1">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1139" dirty="0">
                <a:solidFill>
                  <a:prstClr val="white"/>
                </a:solidFill>
                <a:latin typeface="Roboto Light" panose="020B0604020202020204" charset="0"/>
                <a:ea typeface="Roboto Light" panose="020B0604020202020204" charset="0"/>
                <a:cs typeface="Roboto Light" panose="020B0604020202020204" charset="0"/>
              </a:rPr>
              <a:t>8</a:t>
            </a:r>
          </a:p>
        </p:txBody>
      </p:sp>
      <p:sp>
        <p:nvSpPr>
          <p:cNvPr id="56" name="Прямоугольник 55"/>
          <p:cNvSpPr/>
          <p:nvPr/>
        </p:nvSpPr>
        <p:spPr>
          <a:xfrm>
            <a:off x="1685665" y="4664671"/>
            <a:ext cx="2526744" cy="297955"/>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УСТРОЙСТВА ХРАНЕНИЯ ДАННЫХ</a:t>
            </a:r>
          </a:p>
        </p:txBody>
      </p:sp>
      <p:sp>
        <p:nvSpPr>
          <p:cNvPr id="57" name="Прямоугольник 56"/>
          <p:cNvSpPr/>
          <p:nvPr/>
        </p:nvSpPr>
        <p:spPr>
          <a:xfrm>
            <a:off x="4273032" y="4664671"/>
            <a:ext cx="936427" cy="297955"/>
          </a:xfrm>
          <a:prstGeom prst="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21.12.19</a:t>
            </a:r>
          </a:p>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ПП 1746</a:t>
            </a:r>
          </a:p>
        </p:txBody>
      </p:sp>
      <p:sp>
        <p:nvSpPr>
          <p:cNvPr id="58" name="Прямоугольник 57"/>
          <p:cNvSpPr/>
          <p:nvPr/>
        </p:nvSpPr>
        <p:spPr>
          <a:xfrm>
            <a:off x="5280400" y="4664673"/>
            <a:ext cx="2632821" cy="296663"/>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ЗАПРЕТ ОКПД2 26.20.2 </a:t>
            </a:r>
          </a:p>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(ЗАКУПКА, АРЕНДА, ЛИЗИНГ)</a:t>
            </a:r>
          </a:p>
        </p:txBody>
      </p:sp>
      <p:sp>
        <p:nvSpPr>
          <p:cNvPr id="59" name="Прямоугольник 58"/>
          <p:cNvSpPr/>
          <p:nvPr/>
        </p:nvSpPr>
        <p:spPr>
          <a:xfrm>
            <a:off x="8010071" y="4664673"/>
            <a:ext cx="2861824" cy="296663"/>
          </a:xfrm>
          <a:prstGeom prst="rect">
            <a:avLst/>
          </a:prstGeom>
          <a:solidFill>
            <a:schemeClr val="bg1">
              <a:lumMod val="8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Декларация со ссылкой на запись в реестре </a:t>
            </a:r>
            <a:r>
              <a:rPr lang="ru-RU" sz="975" dirty="0" err="1">
                <a:solidFill>
                  <a:prstClr val="black"/>
                </a:solidFill>
                <a:latin typeface="Roboto Light" panose="020B0604020202020204" charset="0"/>
                <a:ea typeface="Roboto Light" panose="020B0604020202020204" charset="0"/>
                <a:cs typeface="Roboto Light" panose="020B0604020202020204" charset="0"/>
              </a:rPr>
              <a:t>радиэлектронной</a:t>
            </a:r>
            <a:r>
              <a:rPr lang="ru-RU" sz="975" dirty="0">
                <a:solidFill>
                  <a:prstClr val="black"/>
                </a:solidFill>
                <a:latin typeface="Roboto Light" panose="020B0604020202020204" charset="0"/>
                <a:ea typeface="Roboto Light" panose="020B0604020202020204" charset="0"/>
                <a:cs typeface="Roboto Light" panose="020B0604020202020204" charset="0"/>
              </a:rPr>
              <a:t> продукции (</a:t>
            </a:r>
            <a:r>
              <a:rPr lang="ru-RU" sz="975" dirty="0">
                <a:solidFill>
                  <a:srgbClr val="FF0000"/>
                </a:solidFill>
                <a:latin typeface="Roboto Light" panose="020B0604020202020204" charset="0"/>
                <a:ea typeface="Roboto Light" panose="020B0604020202020204" charset="0"/>
                <a:cs typeface="Roboto Light" panose="020B0604020202020204" charset="0"/>
              </a:rPr>
              <a:t>до 26.12.2021</a:t>
            </a:r>
            <a:r>
              <a:rPr lang="ru-RU" sz="975" dirty="0">
                <a:solidFill>
                  <a:prstClr val="black"/>
                </a:solidFill>
                <a:latin typeface="Roboto Light" panose="020B0604020202020204" charset="0"/>
                <a:ea typeface="Roboto Light" panose="020B0604020202020204" charset="0"/>
                <a:cs typeface="Roboto Light" panose="020B0604020202020204" charset="0"/>
              </a:rPr>
              <a:t>)</a:t>
            </a:r>
          </a:p>
        </p:txBody>
      </p:sp>
      <p:sp>
        <p:nvSpPr>
          <p:cNvPr id="83" name="Овал 82"/>
          <p:cNvSpPr/>
          <p:nvPr/>
        </p:nvSpPr>
        <p:spPr>
          <a:xfrm>
            <a:off x="1348444" y="1808313"/>
            <a:ext cx="563661" cy="297955"/>
          </a:xfrm>
          <a:prstGeom prst="ellipse">
            <a:avLst/>
          </a:prstGeom>
          <a:solidFill>
            <a:schemeClr val="accent1">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1139" dirty="0">
                <a:solidFill>
                  <a:prstClr val="white"/>
                </a:solidFill>
                <a:latin typeface="Roboto Light" panose="020B0604020202020204" charset="0"/>
                <a:ea typeface="Roboto Light" panose="020B0604020202020204" charset="0"/>
                <a:cs typeface="Roboto Light" panose="020B0604020202020204" charset="0"/>
              </a:rPr>
              <a:t>1</a:t>
            </a:r>
          </a:p>
        </p:txBody>
      </p:sp>
      <p:sp>
        <p:nvSpPr>
          <p:cNvPr id="85" name="Прямоугольник 84"/>
          <p:cNvSpPr/>
          <p:nvPr/>
        </p:nvSpPr>
        <p:spPr>
          <a:xfrm>
            <a:off x="1670722" y="1808313"/>
            <a:ext cx="2526743" cy="297955"/>
          </a:xfrm>
          <a:prstGeom prst="rect">
            <a:avLst/>
          </a:prstGeom>
          <a:solidFill>
            <a:schemeClr val="accent1">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schemeClr val="bg1"/>
                </a:solidFill>
                <a:latin typeface="Roboto Light" panose="020B0604020202020204" charset="0"/>
                <a:ea typeface="Roboto Light" panose="020B0604020202020204" charset="0"/>
                <a:cs typeface="Roboto Light" panose="020B0604020202020204" charset="0"/>
              </a:rPr>
              <a:t>ПРОМЫШЛЕННЫЕ ТОВАРЫ</a:t>
            </a:r>
          </a:p>
        </p:txBody>
      </p:sp>
      <p:sp>
        <p:nvSpPr>
          <p:cNvPr id="86" name="Прямоугольник 85"/>
          <p:cNvSpPr/>
          <p:nvPr/>
        </p:nvSpPr>
        <p:spPr>
          <a:xfrm>
            <a:off x="4258088" y="1808313"/>
            <a:ext cx="936427" cy="297955"/>
          </a:xfrm>
          <a:prstGeom prst="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30.04.20</a:t>
            </a:r>
          </a:p>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 ПП 616 </a:t>
            </a:r>
          </a:p>
        </p:txBody>
      </p:sp>
      <p:sp>
        <p:nvSpPr>
          <p:cNvPr id="87" name="Прямоугольник 86"/>
          <p:cNvSpPr/>
          <p:nvPr/>
        </p:nvSpPr>
        <p:spPr>
          <a:xfrm>
            <a:off x="5265455" y="1808314"/>
            <a:ext cx="2632821" cy="296663"/>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a:solidFill>
                  <a:prstClr val="black"/>
                </a:solidFill>
                <a:latin typeface="Roboto Light" panose="020B0604020202020204" charset="0"/>
                <a:ea typeface="Roboto Light" panose="020B0604020202020204" charset="0"/>
                <a:cs typeface="Roboto Light" panose="020B0604020202020204" charset="0"/>
              </a:rPr>
              <a:t>ЗАПРЕТ ПО ПЕРЕЧНЮ</a:t>
            </a:r>
            <a:endParaRPr lang="ru-RU" sz="975" dirty="0">
              <a:solidFill>
                <a:prstClr val="black"/>
              </a:solidFill>
              <a:latin typeface="Roboto Light" panose="020B0604020202020204" charset="0"/>
              <a:ea typeface="Roboto Light" panose="020B0604020202020204" charset="0"/>
              <a:cs typeface="Roboto Light" panose="020B0604020202020204" charset="0"/>
            </a:endParaRPr>
          </a:p>
        </p:txBody>
      </p:sp>
      <p:sp>
        <p:nvSpPr>
          <p:cNvPr id="88" name="Прямоугольник 87"/>
          <p:cNvSpPr/>
          <p:nvPr/>
        </p:nvSpPr>
        <p:spPr>
          <a:xfrm>
            <a:off x="7992547" y="1808314"/>
            <a:ext cx="2864984" cy="296663"/>
          </a:xfrm>
          <a:prstGeom prst="rect">
            <a:avLst/>
          </a:prstGeom>
          <a:solidFill>
            <a:schemeClr val="bg1">
              <a:lumMod val="8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Номер реестровой записи</a:t>
            </a:r>
          </a:p>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 (кроме вооружений, спецтехники и т.п.)</a:t>
            </a:r>
          </a:p>
        </p:txBody>
      </p:sp>
      <p:sp>
        <p:nvSpPr>
          <p:cNvPr id="49" name="Овал 48"/>
          <p:cNvSpPr/>
          <p:nvPr/>
        </p:nvSpPr>
        <p:spPr>
          <a:xfrm>
            <a:off x="1354896" y="2224287"/>
            <a:ext cx="563661" cy="297955"/>
          </a:xfrm>
          <a:prstGeom prst="ellipse">
            <a:avLst/>
          </a:prstGeom>
          <a:solidFill>
            <a:schemeClr val="accent1">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1139" dirty="0">
                <a:solidFill>
                  <a:prstClr val="white"/>
                </a:solidFill>
                <a:latin typeface="Roboto Light" panose="020B0604020202020204" charset="0"/>
                <a:ea typeface="Roboto Light" panose="020B0604020202020204" charset="0"/>
                <a:cs typeface="Roboto Light" panose="020B0604020202020204" charset="0"/>
              </a:rPr>
              <a:t>2</a:t>
            </a:r>
          </a:p>
        </p:txBody>
      </p:sp>
      <p:sp>
        <p:nvSpPr>
          <p:cNvPr id="50" name="Прямоугольник 49"/>
          <p:cNvSpPr/>
          <p:nvPr/>
        </p:nvSpPr>
        <p:spPr>
          <a:xfrm>
            <a:off x="1677173" y="2224287"/>
            <a:ext cx="2526743" cy="297955"/>
          </a:xfrm>
          <a:prstGeom prst="rect">
            <a:avLst/>
          </a:prstGeom>
          <a:solidFill>
            <a:schemeClr val="accent1">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schemeClr val="bg1"/>
                </a:solidFill>
                <a:latin typeface="Roboto Light" panose="020B0604020202020204" charset="0"/>
                <a:ea typeface="Roboto Light" panose="020B0604020202020204" charset="0"/>
                <a:cs typeface="Roboto Light" panose="020B0604020202020204" charset="0"/>
              </a:rPr>
              <a:t>ПРОМЫШЛЕННЫЕ ТОВАРЫ</a:t>
            </a:r>
          </a:p>
        </p:txBody>
      </p:sp>
      <p:sp>
        <p:nvSpPr>
          <p:cNvPr id="51" name="Прямоугольник 50"/>
          <p:cNvSpPr/>
          <p:nvPr/>
        </p:nvSpPr>
        <p:spPr>
          <a:xfrm>
            <a:off x="4264537" y="2224287"/>
            <a:ext cx="936427" cy="297955"/>
          </a:xfrm>
          <a:prstGeom prst="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30.04.20</a:t>
            </a:r>
          </a:p>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 ПП 617</a:t>
            </a:r>
          </a:p>
        </p:txBody>
      </p:sp>
      <p:sp>
        <p:nvSpPr>
          <p:cNvPr id="60" name="Прямоугольник 59"/>
          <p:cNvSpPr/>
          <p:nvPr/>
        </p:nvSpPr>
        <p:spPr>
          <a:xfrm>
            <a:off x="7998997" y="2224289"/>
            <a:ext cx="2864984" cy="296663"/>
          </a:xfrm>
          <a:prstGeom prst="rect">
            <a:avLst/>
          </a:prstGeom>
          <a:solidFill>
            <a:schemeClr val="bg1">
              <a:lumMod val="8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Номер реестровой записи</a:t>
            </a:r>
          </a:p>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 (кроме вооружений, спецтехники и т.п.)</a:t>
            </a:r>
          </a:p>
        </p:txBody>
      </p:sp>
      <p:sp>
        <p:nvSpPr>
          <p:cNvPr id="68" name="Прямоугольник 67"/>
          <p:cNvSpPr/>
          <p:nvPr/>
        </p:nvSpPr>
        <p:spPr>
          <a:xfrm>
            <a:off x="5255648" y="2226870"/>
            <a:ext cx="1868563" cy="296663"/>
          </a:xfrm>
          <a:prstGeom prst="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ТРЕТИЙ – ЛИШНИЙ</a:t>
            </a:r>
            <a:endParaRPr lang="en-US" sz="975" dirty="0">
              <a:solidFill>
                <a:prstClr val="black"/>
              </a:solidFill>
              <a:latin typeface="Roboto Light" panose="020B0604020202020204" charset="0"/>
              <a:ea typeface="Roboto Light" panose="020B0604020202020204" charset="0"/>
              <a:cs typeface="Roboto Light" panose="020B0604020202020204" charset="0"/>
            </a:endParaRPr>
          </a:p>
        </p:txBody>
      </p:sp>
      <p:sp>
        <p:nvSpPr>
          <p:cNvPr id="70" name="Прямоугольник 69"/>
          <p:cNvSpPr/>
          <p:nvPr/>
        </p:nvSpPr>
        <p:spPr>
          <a:xfrm>
            <a:off x="7218640" y="2208163"/>
            <a:ext cx="702965" cy="297955"/>
          </a:xfrm>
          <a:prstGeom prst="rect">
            <a:avLst/>
          </a:prstGeom>
          <a:solidFill>
            <a:srgbClr val="E6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975" dirty="0">
                <a:solidFill>
                  <a:prstClr val="black"/>
                </a:solidFill>
                <a:latin typeface="Roboto Light" panose="020B0604020202020204" charset="0"/>
                <a:ea typeface="Roboto Light" panose="020B0604020202020204" charset="0"/>
                <a:cs typeface="Roboto Light" panose="020B0604020202020204" charset="0"/>
              </a:rPr>
              <a:t>+ Приказ №126н</a:t>
            </a:r>
          </a:p>
        </p:txBody>
      </p:sp>
    </p:spTree>
    <p:extLst>
      <p:ext uri="{BB962C8B-B14F-4D97-AF65-F5344CB8AC3E}">
        <p14:creationId xmlns:p14="http://schemas.microsoft.com/office/powerpoint/2010/main" val="36772347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600" dirty="0"/>
              <a:t>Последние изменения во всех Постановлениях Правительства </a:t>
            </a:r>
          </a:p>
        </p:txBody>
      </p:sp>
      <p:sp>
        <p:nvSpPr>
          <p:cNvPr id="3" name="Объект 2"/>
          <p:cNvSpPr>
            <a:spLocks noGrp="1"/>
          </p:cNvSpPr>
          <p:nvPr>
            <p:ph sz="quarter" idx="4294967295"/>
          </p:nvPr>
        </p:nvSpPr>
        <p:spPr>
          <a:xfrm>
            <a:off x="1665288" y="2566988"/>
            <a:ext cx="10526712" cy="3624262"/>
          </a:xfrm>
        </p:spPr>
        <p:txBody>
          <a:bodyPr>
            <a:noAutofit/>
          </a:bodyPr>
          <a:lstStyle/>
          <a:p>
            <a:r>
              <a:rPr lang="ru-RU" sz="2400" dirty="0">
                <a:solidFill>
                  <a:srgbClr val="FF0000"/>
                </a:solidFill>
              </a:rPr>
              <a:t>Добавлена фраза, </a:t>
            </a:r>
            <a:r>
              <a:rPr lang="ru-RU" sz="2400" dirty="0"/>
              <a:t>что «ограничения допуска для целей осуществления закупок для обеспечения государственных и муниципальных нужд не применяются к товарам, происходящим из отдельных районов </a:t>
            </a:r>
            <a:r>
              <a:rPr lang="ru-RU" sz="2400" u="sng" dirty="0"/>
              <a:t>Донецкой и Луганской областей Украины</a:t>
            </a:r>
            <a:r>
              <a:rPr lang="ru-RU" sz="2400" dirty="0"/>
              <a:t>».</a:t>
            </a:r>
          </a:p>
          <a:p>
            <a:pPr marL="67732" indent="0">
              <a:buNone/>
            </a:pPr>
            <a:endParaRPr lang="ru-RU" sz="1333" dirty="0">
              <a:solidFill>
                <a:srgbClr val="FF0000"/>
              </a:solidFill>
            </a:endParaRPr>
          </a:p>
        </p:txBody>
      </p:sp>
    </p:spTree>
    <p:extLst>
      <p:ext uri="{BB962C8B-B14F-4D97-AF65-F5344CB8AC3E}">
        <p14:creationId xmlns:p14="http://schemas.microsoft.com/office/powerpoint/2010/main" val="428734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87484" y="1725267"/>
            <a:ext cx="11217031" cy="1304924"/>
          </a:xfrm>
        </p:spPr>
        <p:txBody>
          <a:bodyPr>
            <a:normAutofit fontScale="90000"/>
          </a:bodyPr>
          <a:lstStyle/>
          <a:p>
            <a:pPr algn="ctr"/>
            <a:br>
              <a:rPr lang="ru-RU" sz="3200" dirty="0"/>
            </a:br>
            <a:r>
              <a:rPr lang="ru-RU" sz="3200" dirty="0"/>
              <a:t>Минимальная обязательная доля закупок российских товаров (квотирование)</a:t>
            </a:r>
            <a:br>
              <a:rPr lang="ru-RU" sz="3200" dirty="0"/>
            </a:br>
            <a:br>
              <a:rPr lang="ru-RU" sz="3200" dirty="0"/>
            </a:br>
            <a:br>
              <a:rPr lang="ru-RU" sz="3200" dirty="0"/>
            </a:br>
            <a:r>
              <a:rPr lang="ru-RU" sz="3200" dirty="0"/>
              <a:t>Постановление Правительства РФ от 03.12.2020 N 2014</a:t>
            </a:r>
            <a:br>
              <a:rPr lang="ru-RU" sz="3200" dirty="0"/>
            </a:br>
            <a:endParaRPr lang="ru-RU" sz="3200" dirty="0"/>
          </a:p>
        </p:txBody>
      </p:sp>
    </p:spTree>
    <p:extLst>
      <p:ext uri="{BB962C8B-B14F-4D97-AF65-F5344CB8AC3E}">
        <p14:creationId xmlns:p14="http://schemas.microsoft.com/office/powerpoint/2010/main" val="37420299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a:t>Федеральный закон от 31.07.2020 N 249-ФЗ</a:t>
            </a:r>
          </a:p>
        </p:txBody>
      </p:sp>
      <p:sp>
        <p:nvSpPr>
          <p:cNvPr id="3" name="Объект 2"/>
          <p:cNvSpPr>
            <a:spLocks noGrp="1"/>
          </p:cNvSpPr>
          <p:nvPr>
            <p:ph sz="quarter" idx="4294967295"/>
          </p:nvPr>
        </p:nvSpPr>
        <p:spPr>
          <a:xfrm>
            <a:off x="976313" y="1795463"/>
            <a:ext cx="11215687" cy="4395787"/>
          </a:xfrm>
        </p:spPr>
        <p:txBody>
          <a:bodyPr>
            <a:normAutofit fontScale="70000" lnSpcReduction="20000"/>
          </a:bodyPr>
          <a:lstStyle/>
          <a:p>
            <a:r>
              <a:rPr lang="ru-RU" b="1" dirty="0">
                <a:latin typeface="Roboto Light" panose="020B0604020202020204" charset="0"/>
                <a:ea typeface="Roboto Light" panose="020B0604020202020204" charset="0"/>
                <a:cs typeface="Roboto Light" panose="020B0604020202020204" charset="0"/>
              </a:rPr>
              <a:t>Новый параметр </a:t>
            </a:r>
            <a:r>
              <a:rPr lang="ru-RU" b="1" dirty="0" err="1">
                <a:latin typeface="Roboto Light" panose="020B0604020202020204" charset="0"/>
                <a:ea typeface="Roboto Light" panose="020B0604020202020204" charset="0"/>
                <a:cs typeface="Roboto Light" panose="020B0604020202020204" charset="0"/>
              </a:rPr>
              <a:t>импортозамещения</a:t>
            </a:r>
            <a:r>
              <a:rPr lang="ru-RU" b="1" dirty="0">
                <a:latin typeface="Roboto Light" panose="020B0604020202020204" charset="0"/>
                <a:ea typeface="Roboto Light" panose="020B0604020202020204" charset="0"/>
                <a:cs typeface="Roboto Light" panose="020B0604020202020204" charset="0"/>
              </a:rPr>
              <a:t> </a:t>
            </a:r>
            <a:r>
              <a:rPr lang="ru-RU" dirty="0">
                <a:latin typeface="Roboto Light" panose="020B0604020202020204" charset="0"/>
                <a:ea typeface="Roboto Light" panose="020B0604020202020204" charset="0"/>
                <a:cs typeface="Roboto Light" panose="020B0604020202020204" charset="0"/>
              </a:rPr>
              <a:t>- минимальная обязательная доля закупок российских </a:t>
            </a:r>
            <a:r>
              <a:rPr lang="ru-RU" b="1" dirty="0">
                <a:latin typeface="Roboto Light" panose="020B0604020202020204" charset="0"/>
                <a:ea typeface="Roboto Light" panose="020B0604020202020204" charset="0"/>
                <a:cs typeface="Roboto Light" panose="020B0604020202020204" charset="0"/>
              </a:rPr>
              <a:t>товаров (по перечню)</a:t>
            </a:r>
            <a:r>
              <a:rPr lang="ru-RU" dirty="0">
                <a:latin typeface="Roboto Light" panose="020B0604020202020204" charset="0"/>
                <a:ea typeface="Roboto Light" panose="020B0604020202020204" charset="0"/>
                <a:cs typeface="Roboto Light" panose="020B0604020202020204" charset="0"/>
              </a:rPr>
              <a:t>, в том числе товаров, поставляемых </a:t>
            </a:r>
            <a:r>
              <a:rPr lang="ru-RU" b="1" dirty="0">
                <a:latin typeface="Roboto Light" panose="020B0604020202020204" charset="0"/>
                <a:ea typeface="Roboto Light" panose="020B0604020202020204" charset="0"/>
                <a:cs typeface="Roboto Light" panose="020B0604020202020204" charset="0"/>
              </a:rPr>
              <a:t>при выполнении закупаемых работ, оказании закупаемых услуг </a:t>
            </a:r>
            <a:r>
              <a:rPr lang="ru-RU" dirty="0">
                <a:latin typeface="Roboto Light" panose="020B0604020202020204" charset="0"/>
                <a:ea typeface="Roboto Light" panose="020B0604020202020204" charset="0"/>
                <a:cs typeface="Roboto Light" panose="020B0604020202020204" charset="0"/>
              </a:rPr>
              <a:t>(минимальная доля закупок).</a:t>
            </a:r>
          </a:p>
          <a:p>
            <a:endParaRPr lang="ru-RU" dirty="0">
              <a:latin typeface="Roboto Light" panose="020B0604020202020204" charset="0"/>
              <a:ea typeface="Roboto Light" panose="020B0604020202020204" charset="0"/>
              <a:cs typeface="Roboto Light" panose="020B0604020202020204" charset="0"/>
            </a:endParaRPr>
          </a:p>
          <a:p>
            <a:endParaRPr lang="ru-RU" dirty="0">
              <a:latin typeface="Roboto Light" panose="020B0604020202020204" charset="0"/>
              <a:ea typeface="Roboto Light" panose="020B0604020202020204" charset="0"/>
              <a:cs typeface="Roboto Light" panose="020B0604020202020204" charset="0"/>
            </a:endParaRPr>
          </a:p>
          <a:p>
            <a:r>
              <a:rPr lang="ru-RU" dirty="0">
                <a:latin typeface="Roboto Light" panose="020B0604020202020204" charset="0"/>
                <a:ea typeface="Roboto Light" panose="020B0604020202020204" charset="0"/>
                <a:cs typeface="Roboto Light" panose="020B0604020202020204" charset="0"/>
              </a:rPr>
              <a:t>Правительство РФ устанавливает</a:t>
            </a:r>
            <a:r>
              <a:rPr lang="en-US" dirty="0">
                <a:latin typeface="Roboto Light" panose="020B0604020202020204" charset="0"/>
                <a:ea typeface="Roboto Light" panose="020B0604020202020204" charset="0"/>
                <a:cs typeface="Roboto Light" panose="020B0604020202020204" charset="0"/>
              </a:rPr>
              <a:t>:</a:t>
            </a:r>
          </a:p>
          <a:p>
            <a:pPr lvl="1"/>
            <a:r>
              <a:rPr lang="ru-RU" dirty="0">
                <a:latin typeface="Roboto Light" panose="020B0604020202020204" charset="0"/>
                <a:ea typeface="Roboto Light" panose="020B0604020202020204" charset="0"/>
                <a:cs typeface="Roboto Light" panose="020B0604020202020204" charset="0"/>
              </a:rPr>
              <a:t>перечень товаров, квоты</a:t>
            </a:r>
            <a:r>
              <a:rPr lang="en-US" dirty="0">
                <a:latin typeface="Roboto Light" panose="020B0604020202020204" charset="0"/>
                <a:ea typeface="Roboto Light" panose="020B0604020202020204" charset="0"/>
                <a:cs typeface="Roboto Light" panose="020B0604020202020204" charset="0"/>
              </a:rPr>
              <a:t>;</a:t>
            </a:r>
            <a:endParaRPr lang="ru-RU" dirty="0">
              <a:latin typeface="Roboto Light" panose="020B0604020202020204" charset="0"/>
              <a:ea typeface="Roboto Light" panose="020B0604020202020204" charset="0"/>
              <a:cs typeface="Roboto Light" panose="020B0604020202020204" charset="0"/>
            </a:endParaRPr>
          </a:p>
          <a:p>
            <a:pPr lvl="1"/>
            <a:r>
              <a:rPr lang="ru-RU" dirty="0">
                <a:latin typeface="Roboto Light" panose="020B0604020202020204" charset="0"/>
                <a:ea typeface="Roboto Light" panose="020B0604020202020204" charset="0"/>
                <a:cs typeface="Roboto Light" panose="020B0604020202020204" charset="0"/>
              </a:rPr>
              <a:t>особенности определения НМЦК</a:t>
            </a:r>
            <a:r>
              <a:rPr lang="en-US" dirty="0">
                <a:latin typeface="Roboto Light" panose="020B0604020202020204" charset="0"/>
                <a:ea typeface="Roboto Light" panose="020B0604020202020204" charset="0"/>
                <a:cs typeface="Roboto Light" panose="020B0604020202020204" charset="0"/>
              </a:rPr>
              <a:t> </a:t>
            </a:r>
            <a:r>
              <a:rPr lang="ru-RU" dirty="0">
                <a:latin typeface="Roboto Light" panose="020B0604020202020204" charset="0"/>
                <a:ea typeface="Roboto Light" panose="020B0604020202020204" charset="0"/>
                <a:cs typeface="Roboto Light" panose="020B0604020202020204" charset="0"/>
              </a:rPr>
              <a:t>для целей квотирования</a:t>
            </a:r>
            <a:r>
              <a:rPr lang="en-US" dirty="0">
                <a:latin typeface="Roboto Light" panose="020B0604020202020204" charset="0"/>
                <a:ea typeface="Roboto Light" panose="020B0604020202020204" charset="0"/>
                <a:cs typeface="Roboto Light" panose="020B0604020202020204" charset="0"/>
              </a:rPr>
              <a:t>;</a:t>
            </a:r>
            <a:endParaRPr lang="ru-RU" dirty="0">
              <a:latin typeface="Roboto Light" panose="020B0604020202020204" charset="0"/>
              <a:ea typeface="Roboto Light" panose="020B0604020202020204" charset="0"/>
              <a:cs typeface="Roboto Light" panose="020B0604020202020204" charset="0"/>
            </a:endParaRPr>
          </a:p>
          <a:p>
            <a:pPr lvl="1"/>
            <a:r>
              <a:rPr lang="ru-RU" dirty="0">
                <a:latin typeface="Roboto Light" panose="020B0604020202020204" charset="0"/>
                <a:ea typeface="Roboto Light" panose="020B0604020202020204" charset="0"/>
                <a:cs typeface="Roboto Light" panose="020B0604020202020204" charset="0"/>
              </a:rPr>
              <a:t>порядок, критерии и последствия проведения оценки выполнения заказчиком обязанности достижения заказчиком минимальной доли закупок.</a:t>
            </a:r>
          </a:p>
          <a:p>
            <a:endParaRPr lang="ru-RU" b="1" dirty="0">
              <a:latin typeface="Roboto Light" panose="020B0604020202020204" charset="0"/>
              <a:ea typeface="Roboto Light" panose="020B0604020202020204" charset="0"/>
              <a:cs typeface="Roboto Light" panose="020B0604020202020204" charset="0"/>
            </a:endParaRPr>
          </a:p>
          <a:p>
            <a:endParaRPr lang="ru-RU" b="1" dirty="0">
              <a:latin typeface="Roboto Light" panose="020B0604020202020204" charset="0"/>
              <a:ea typeface="Roboto Light" panose="020B0604020202020204" charset="0"/>
              <a:cs typeface="Roboto Light" panose="020B0604020202020204" charset="0"/>
            </a:endParaRPr>
          </a:p>
          <a:p>
            <a:r>
              <a:rPr lang="ru-RU" b="1" dirty="0">
                <a:latin typeface="Roboto Light" panose="020B0604020202020204" charset="0"/>
                <a:ea typeface="Roboto Light" panose="020B0604020202020204" charset="0"/>
                <a:cs typeface="Roboto Light" panose="020B0604020202020204" charset="0"/>
              </a:rPr>
              <a:t>При описании объекта закупки</a:t>
            </a:r>
            <a:r>
              <a:rPr lang="ru-RU" dirty="0">
                <a:latin typeface="Roboto Light" panose="020B0604020202020204" charset="0"/>
                <a:ea typeface="Roboto Light" panose="020B0604020202020204" charset="0"/>
                <a:cs typeface="Roboto Light" panose="020B0604020202020204" charset="0"/>
              </a:rPr>
              <a:t>, осуществляемой в целях выполнения минимальной доли закупок, указываются </a:t>
            </a:r>
            <a:r>
              <a:rPr lang="ru-RU" b="1" dirty="0">
                <a:latin typeface="Roboto Light" panose="020B0604020202020204" charset="0"/>
                <a:ea typeface="Roboto Light" panose="020B0604020202020204" charset="0"/>
                <a:cs typeface="Roboto Light" panose="020B0604020202020204" charset="0"/>
              </a:rPr>
              <a:t>характеристики российского товара</a:t>
            </a:r>
            <a:r>
              <a:rPr lang="ru-RU" dirty="0">
                <a:latin typeface="Roboto Light" panose="020B0604020202020204" charset="0"/>
                <a:ea typeface="Roboto Light" panose="020B0604020202020204" charset="0"/>
                <a:cs typeface="Roboto Light" panose="020B0604020202020204" charset="0"/>
              </a:rPr>
              <a:t>, в том числе содержащиеся в КТРУ.</a:t>
            </a:r>
          </a:p>
        </p:txBody>
      </p:sp>
    </p:spTree>
    <p:custDataLst>
      <p:tags r:id="rId1"/>
    </p:custDataLst>
    <p:extLst>
      <p:ext uri="{BB962C8B-B14F-4D97-AF65-F5344CB8AC3E}">
        <p14:creationId xmlns:p14="http://schemas.microsoft.com/office/powerpoint/2010/main" val="406347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FBCA8F-E526-4D98-B775-613D6BF01119}"/>
              </a:ext>
            </a:extLst>
          </p:cNvPr>
          <p:cNvSpPr>
            <a:spLocks noGrp="1"/>
          </p:cNvSpPr>
          <p:nvPr>
            <p:ph type="title"/>
          </p:nvPr>
        </p:nvSpPr>
        <p:spPr/>
        <p:txBody>
          <a:bodyPr/>
          <a:lstStyle/>
          <a:p>
            <a:r>
              <a:rPr lang="ru-RU" dirty="0"/>
              <a:t>Порядок работы в ЕИС</a:t>
            </a:r>
          </a:p>
        </p:txBody>
      </p:sp>
    </p:spTree>
    <p:extLst>
      <p:ext uri="{BB962C8B-B14F-4D97-AF65-F5344CB8AC3E}">
        <p14:creationId xmlns:p14="http://schemas.microsoft.com/office/powerpoint/2010/main" val="1259850229"/>
      </p:ext>
    </p:extLst>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667" dirty="0"/>
              <a:t>НОВАЯ ОТЧЕТНОСТЬ </a:t>
            </a:r>
          </a:p>
        </p:txBody>
      </p:sp>
      <p:sp>
        <p:nvSpPr>
          <p:cNvPr id="3" name="Объект 2"/>
          <p:cNvSpPr>
            <a:spLocks noGrp="1"/>
          </p:cNvSpPr>
          <p:nvPr>
            <p:ph sz="quarter" idx="4294967295"/>
          </p:nvPr>
        </p:nvSpPr>
        <p:spPr>
          <a:xfrm>
            <a:off x="976313" y="1795463"/>
            <a:ext cx="11215687" cy="4395787"/>
          </a:xfrm>
        </p:spPr>
        <p:txBody>
          <a:bodyPr>
            <a:normAutofit fontScale="85000" lnSpcReduction="20000"/>
          </a:bodyPr>
          <a:lstStyle/>
          <a:p>
            <a:r>
              <a:rPr lang="ru-RU" dirty="0">
                <a:latin typeface="Roboto Light" panose="020B0604020202020204" charset="0"/>
                <a:ea typeface="Roboto Light" panose="020B0604020202020204" charset="0"/>
                <a:cs typeface="Roboto Light" panose="020B0604020202020204" charset="0"/>
              </a:rPr>
              <a:t>До 1 апреля года, следующего за отчетным годом:</a:t>
            </a:r>
          </a:p>
          <a:p>
            <a:pPr lvl="1"/>
            <a:r>
              <a:rPr lang="ru-RU" dirty="0">
                <a:latin typeface="Roboto Light" panose="020B0604020202020204" charset="0"/>
                <a:ea typeface="Roboto Light" panose="020B0604020202020204" charset="0"/>
                <a:cs typeface="Roboto Light" panose="020B0604020202020204" charset="0"/>
              </a:rPr>
              <a:t>составить отчет об объеме закупок российских товаров (в </a:t>
            </a:r>
            <a:r>
              <a:rPr lang="ru-RU" dirty="0" err="1">
                <a:latin typeface="Roboto Light" panose="020B0604020202020204" charset="0"/>
                <a:ea typeface="Roboto Light" panose="020B0604020202020204" charset="0"/>
                <a:cs typeface="Roboto Light" panose="020B0604020202020204" charset="0"/>
              </a:rPr>
              <a:t>т.ч</a:t>
            </a:r>
            <a:r>
              <a:rPr lang="ru-RU" dirty="0">
                <a:latin typeface="Roboto Light" panose="020B0604020202020204" charset="0"/>
                <a:ea typeface="Roboto Light" panose="020B0604020202020204" charset="0"/>
                <a:cs typeface="Roboto Light" panose="020B0604020202020204" charset="0"/>
              </a:rPr>
              <a:t>. при работах</a:t>
            </a:r>
            <a:r>
              <a:rPr lang="en-US" dirty="0">
                <a:latin typeface="Roboto Light" panose="020B0604020202020204" charset="0"/>
                <a:ea typeface="Roboto Light" panose="020B0604020202020204" charset="0"/>
                <a:cs typeface="Roboto Light" panose="020B0604020202020204" charset="0"/>
              </a:rPr>
              <a:t>/</a:t>
            </a:r>
            <a:r>
              <a:rPr lang="ru-RU" dirty="0">
                <a:latin typeface="Roboto Light" panose="020B0604020202020204" charset="0"/>
                <a:ea typeface="Roboto Light" panose="020B0604020202020204" charset="0"/>
                <a:cs typeface="Roboto Light" panose="020B0604020202020204" charset="0"/>
              </a:rPr>
              <a:t>услугах) </a:t>
            </a:r>
          </a:p>
          <a:p>
            <a:pPr lvl="1"/>
            <a:r>
              <a:rPr lang="ru-RU" dirty="0">
                <a:latin typeface="Roboto Light" panose="020B0604020202020204" charset="0"/>
                <a:ea typeface="Roboto Light" panose="020B0604020202020204" charset="0"/>
                <a:cs typeface="Roboto Light" panose="020B0604020202020204" charset="0"/>
              </a:rPr>
              <a:t>разместить в ЕИС </a:t>
            </a:r>
            <a:r>
              <a:rPr lang="en-US" dirty="0">
                <a:latin typeface="Roboto Light" panose="020B0604020202020204" charset="0"/>
                <a:ea typeface="Roboto Light" panose="020B0604020202020204" charset="0"/>
                <a:cs typeface="Roboto Light" panose="020B0604020202020204" charset="0"/>
              </a:rPr>
              <a:t>/</a:t>
            </a:r>
            <a:r>
              <a:rPr lang="ru-RU" dirty="0">
                <a:latin typeface="Roboto Light" panose="020B0604020202020204" charset="0"/>
                <a:ea typeface="Roboto Light" panose="020B0604020202020204" charset="0"/>
                <a:cs typeface="Roboto Light" panose="020B0604020202020204" charset="0"/>
              </a:rPr>
              <a:t> направить в уполномоченный Правительством ФОИВ, осуществляющий оценку выполнения (для закупок не размещаемых в ЕИС)</a:t>
            </a:r>
          </a:p>
          <a:p>
            <a:pPr lvl="1"/>
            <a:endParaRPr lang="ru-RU" dirty="0">
              <a:latin typeface="Roboto Light" panose="020B0604020202020204" charset="0"/>
              <a:ea typeface="Roboto Light" panose="020B0604020202020204" charset="0"/>
              <a:cs typeface="Roboto Light" panose="020B0604020202020204" charset="0"/>
            </a:endParaRPr>
          </a:p>
          <a:p>
            <a:pPr lvl="1"/>
            <a:endParaRPr lang="ru-RU" dirty="0">
              <a:latin typeface="Roboto Light" panose="020B0604020202020204" charset="0"/>
              <a:ea typeface="Roboto Light" panose="020B0604020202020204" charset="0"/>
              <a:cs typeface="Roboto Light" panose="020B0604020202020204" charset="0"/>
            </a:endParaRPr>
          </a:p>
          <a:p>
            <a:r>
              <a:rPr lang="ru-RU" dirty="0">
                <a:latin typeface="Roboto Light" panose="020B0604020202020204" charset="0"/>
                <a:ea typeface="Roboto Light" panose="020B0604020202020204" charset="0"/>
                <a:cs typeface="Roboto Light" panose="020B0604020202020204" charset="0"/>
              </a:rPr>
              <a:t>Если по итогам года объем закупок российских товаров не соответствует минимальной доле закупок, заказчик обязан:</a:t>
            </a:r>
          </a:p>
          <a:p>
            <a:pPr lvl="1"/>
            <a:r>
              <a:rPr lang="ru-RU" dirty="0">
                <a:latin typeface="Roboto Light" panose="020B0604020202020204" charset="0"/>
                <a:ea typeface="Roboto Light" panose="020B0604020202020204" charset="0"/>
                <a:cs typeface="Roboto Light" panose="020B0604020202020204" charset="0"/>
              </a:rPr>
              <a:t>вместе с отчетом подготовить обоснование невозможности достижения заказчиком минимальной доли закупок;</a:t>
            </a:r>
          </a:p>
          <a:p>
            <a:pPr lvl="1"/>
            <a:r>
              <a:rPr lang="ru-RU" dirty="0">
                <a:latin typeface="Roboto Light" panose="020B0604020202020204" charset="0"/>
                <a:ea typeface="Roboto Light" panose="020B0604020202020204" charset="0"/>
                <a:cs typeface="Roboto Light" panose="020B0604020202020204" charset="0"/>
              </a:rPr>
              <a:t>разместить обоснование в ЕИ</a:t>
            </a:r>
            <a:r>
              <a:rPr lang="en-US" dirty="0">
                <a:latin typeface="Roboto Light" panose="020B0604020202020204" charset="0"/>
                <a:ea typeface="Roboto Light" panose="020B0604020202020204" charset="0"/>
                <a:cs typeface="Roboto Light" panose="020B0604020202020204" charset="0"/>
              </a:rPr>
              <a:t>C / </a:t>
            </a:r>
            <a:r>
              <a:rPr lang="ru-RU" dirty="0">
                <a:latin typeface="Roboto Light" panose="020B0604020202020204" charset="0"/>
                <a:ea typeface="Roboto Light" panose="020B0604020202020204" charset="0"/>
                <a:cs typeface="Roboto Light" panose="020B0604020202020204" charset="0"/>
              </a:rPr>
              <a:t>направить в уполномоченный ФОИВ.</a:t>
            </a:r>
          </a:p>
          <a:p>
            <a:endParaRPr lang="ru-RU" dirty="0">
              <a:latin typeface="Roboto Light" panose="020B0604020202020204" charset="0"/>
              <a:ea typeface="Roboto Light" panose="020B0604020202020204" charset="0"/>
              <a:cs typeface="Roboto Light" panose="020B0604020202020204" charset="0"/>
            </a:endParaRPr>
          </a:p>
          <a:p>
            <a:endParaRPr lang="ru-RU" dirty="0">
              <a:latin typeface="Roboto Light" panose="020B0604020202020204" charset="0"/>
              <a:ea typeface="Roboto Light" panose="020B0604020202020204" charset="0"/>
              <a:cs typeface="Roboto Light" panose="020B0604020202020204" charset="0"/>
            </a:endParaRPr>
          </a:p>
          <a:p>
            <a:r>
              <a:rPr lang="ru-RU" dirty="0">
                <a:latin typeface="Roboto Light" panose="020B0604020202020204" charset="0"/>
                <a:ea typeface="Roboto Light" panose="020B0604020202020204" charset="0"/>
                <a:cs typeface="Roboto Light" panose="020B0604020202020204" charset="0"/>
              </a:rPr>
              <a:t>Требования к отчету и обоснованию определяются Правительством РФ.</a:t>
            </a:r>
          </a:p>
        </p:txBody>
      </p:sp>
    </p:spTree>
    <p:custDataLst>
      <p:tags r:id="rId1"/>
    </p:custDataLst>
    <p:extLst>
      <p:ext uri="{BB962C8B-B14F-4D97-AF65-F5344CB8AC3E}">
        <p14:creationId xmlns:p14="http://schemas.microsoft.com/office/powerpoint/2010/main" val="289838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a:t>КВОТИРОВАНИЕ</a:t>
            </a:r>
            <a:r>
              <a:rPr lang="en-US" sz="3200" dirty="0"/>
              <a:t> </a:t>
            </a:r>
            <a:endParaRPr lang="ru-RU" sz="3200" dirty="0"/>
          </a:p>
        </p:txBody>
      </p:sp>
      <p:sp>
        <p:nvSpPr>
          <p:cNvPr id="3" name="Объект 2"/>
          <p:cNvSpPr>
            <a:spLocks noGrp="1"/>
          </p:cNvSpPr>
          <p:nvPr>
            <p:ph sz="quarter" idx="4294967295"/>
          </p:nvPr>
        </p:nvSpPr>
        <p:spPr>
          <a:xfrm>
            <a:off x="0" y="1328738"/>
            <a:ext cx="5824538" cy="4397375"/>
          </a:xfrm>
        </p:spPr>
        <p:txBody>
          <a:bodyPr>
            <a:normAutofit fontScale="70000" lnSpcReduction="20000"/>
          </a:bodyPr>
          <a:lstStyle/>
          <a:p>
            <a:r>
              <a:rPr lang="ru-RU" dirty="0">
                <a:latin typeface="Roboto Light" panose="020B0604020202020204" charset="0"/>
                <a:ea typeface="Roboto Light" panose="020B0604020202020204" charset="0"/>
                <a:cs typeface="Roboto Light" panose="020B0604020202020204" charset="0"/>
              </a:rPr>
              <a:t>Установить минимальную обязательную долю закупок российских (</a:t>
            </a:r>
            <a:r>
              <a:rPr lang="ru-RU" b="1" dirty="0">
                <a:latin typeface="Roboto Light" panose="020B0604020202020204" charset="0"/>
                <a:ea typeface="Roboto Light" panose="020B0604020202020204" charset="0"/>
                <a:cs typeface="Roboto Light" panose="020B0604020202020204" charset="0"/>
              </a:rPr>
              <a:t>+ЕАЭС</a:t>
            </a:r>
            <a:r>
              <a:rPr lang="ru-RU" dirty="0">
                <a:latin typeface="Roboto Light" panose="020B0604020202020204" charset="0"/>
                <a:ea typeface="Roboto Light" panose="020B0604020202020204" charset="0"/>
                <a:cs typeface="Roboto Light" panose="020B0604020202020204" charset="0"/>
              </a:rPr>
              <a:t>) товаров (+Т </a:t>
            </a:r>
            <a:r>
              <a:rPr lang="ru-RU" b="1" dirty="0">
                <a:latin typeface="Roboto Light" panose="020B0604020202020204" charset="0"/>
                <a:ea typeface="Roboto Light" panose="020B0604020202020204" charset="0"/>
                <a:cs typeface="Roboto Light" panose="020B0604020202020204" charset="0"/>
              </a:rPr>
              <a:t>Р/У</a:t>
            </a:r>
            <a:r>
              <a:rPr lang="ru-RU" dirty="0">
                <a:latin typeface="Roboto Light" panose="020B0604020202020204" charset="0"/>
                <a:ea typeface="Roboto Light" panose="020B0604020202020204" charset="0"/>
                <a:cs typeface="Roboto Light" panose="020B0604020202020204" charset="0"/>
              </a:rPr>
              <a:t>) при осуществлении закупок которых </a:t>
            </a:r>
            <a:r>
              <a:rPr lang="ru-RU" b="1" dirty="0">
                <a:latin typeface="Roboto Light" panose="020B0604020202020204" charset="0"/>
                <a:ea typeface="Roboto Light" panose="020B0604020202020204" charset="0"/>
                <a:cs typeface="Roboto Light" panose="020B0604020202020204" charset="0"/>
              </a:rPr>
              <a:t>установлены ограничения допуска (ПП-617, ПП-878, ПП-102)</a:t>
            </a:r>
            <a:r>
              <a:rPr lang="ru-RU" dirty="0">
                <a:latin typeface="Roboto Light" panose="020B0604020202020204" charset="0"/>
                <a:ea typeface="Roboto Light" panose="020B0604020202020204" charset="0"/>
                <a:cs typeface="Roboto Light" panose="020B0604020202020204" charset="0"/>
              </a:rPr>
              <a:t>, в % отношении к объему закупок Т + Т </a:t>
            </a:r>
            <a:r>
              <a:rPr lang="en-US" dirty="0">
                <a:latin typeface="Roboto Light" panose="020B0604020202020204" charset="0"/>
                <a:ea typeface="Roboto Light" panose="020B0604020202020204" charset="0"/>
                <a:cs typeface="Roboto Light" panose="020B0604020202020204" charset="0"/>
              </a:rPr>
              <a:t> </a:t>
            </a:r>
            <a:r>
              <a:rPr lang="ru-RU" dirty="0">
                <a:latin typeface="Roboto Light" panose="020B0604020202020204" charset="0"/>
                <a:ea typeface="Roboto Light" panose="020B0604020202020204" charset="0"/>
                <a:cs typeface="Roboto Light" panose="020B0604020202020204" charset="0"/>
              </a:rPr>
              <a:t>Р</a:t>
            </a:r>
            <a:r>
              <a:rPr lang="en-US" dirty="0">
                <a:latin typeface="Roboto Light" panose="020B0604020202020204" charset="0"/>
                <a:ea typeface="Roboto Light" panose="020B0604020202020204" charset="0"/>
                <a:cs typeface="Roboto Light" panose="020B0604020202020204" charset="0"/>
              </a:rPr>
              <a:t>/</a:t>
            </a:r>
            <a:r>
              <a:rPr lang="ru-RU" dirty="0">
                <a:latin typeface="Roboto Light" panose="020B0604020202020204" charset="0"/>
                <a:ea typeface="Roboto Light" panose="020B0604020202020204" charset="0"/>
                <a:cs typeface="Roboto Light" panose="020B0604020202020204" charset="0"/>
              </a:rPr>
              <a:t>У в отчетном году.</a:t>
            </a:r>
          </a:p>
          <a:p>
            <a:endParaRPr lang="ru-RU" dirty="0">
              <a:latin typeface="Roboto Light" panose="020B0604020202020204" charset="0"/>
              <a:ea typeface="Roboto Light" panose="020B0604020202020204" charset="0"/>
              <a:cs typeface="Roboto Light" panose="020B0604020202020204" charset="0"/>
            </a:endParaRPr>
          </a:p>
          <a:p>
            <a:r>
              <a:rPr lang="ru-RU" dirty="0">
                <a:latin typeface="Roboto Light" panose="020B0604020202020204" charset="0"/>
                <a:ea typeface="Roboto Light" panose="020B0604020202020204" charset="0"/>
                <a:cs typeface="Roboto Light" panose="020B0604020202020204" charset="0"/>
              </a:rPr>
              <a:t>Особенности определения НМЦК</a:t>
            </a:r>
            <a:r>
              <a:rPr lang="en-US" dirty="0">
                <a:latin typeface="Roboto Light" panose="020B0604020202020204" charset="0"/>
                <a:ea typeface="Roboto Light" panose="020B0604020202020204" charset="0"/>
                <a:cs typeface="Roboto Light" panose="020B0604020202020204" charset="0"/>
              </a:rPr>
              <a:t>:</a:t>
            </a:r>
            <a:endParaRPr lang="ru-RU" dirty="0">
              <a:latin typeface="Roboto Light" panose="020B0604020202020204" charset="0"/>
              <a:ea typeface="Roboto Light" panose="020B0604020202020204" charset="0"/>
              <a:cs typeface="Roboto Light" panose="020B0604020202020204" charset="0"/>
            </a:endParaRPr>
          </a:p>
          <a:p>
            <a:endParaRPr lang="ru-RU" dirty="0">
              <a:latin typeface="Roboto Light" panose="020B0604020202020204" charset="0"/>
              <a:ea typeface="Roboto Light" panose="020B0604020202020204" charset="0"/>
              <a:cs typeface="Roboto Light" panose="020B0604020202020204" charset="0"/>
            </a:endParaRPr>
          </a:p>
          <a:p>
            <a:pPr lvl="1"/>
            <a:r>
              <a:rPr lang="ru-RU" dirty="0">
                <a:latin typeface="Roboto Light" panose="020B0604020202020204" charset="0"/>
                <a:ea typeface="Roboto Light" panose="020B0604020202020204" charset="0"/>
                <a:cs typeface="Roboto Light" panose="020B0604020202020204" charset="0"/>
              </a:rPr>
              <a:t>при определении идентичности и однородности заказчик учитывает исключительно товары, происходящие из ЕАЭС (в </a:t>
            </a:r>
            <a:r>
              <a:rPr lang="ru-RU" dirty="0" err="1">
                <a:latin typeface="Roboto Light" panose="020B0604020202020204" charset="0"/>
                <a:ea typeface="Roboto Light" panose="020B0604020202020204" charset="0"/>
                <a:cs typeface="Roboto Light" panose="020B0604020202020204" charset="0"/>
              </a:rPr>
              <a:t>т.ч</a:t>
            </a:r>
            <a:r>
              <a:rPr lang="ru-RU" dirty="0">
                <a:latin typeface="Roboto Light" panose="020B0604020202020204" charset="0"/>
                <a:ea typeface="Roboto Light" panose="020B0604020202020204" charset="0"/>
                <a:cs typeface="Roboto Light" panose="020B0604020202020204" charset="0"/>
              </a:rPr>
              <a:t>. в реестре ПП-616, реестре РРЭП ПП-878), а также включенные в КТРУ характеристики (при наличии) соответствующих товаров;</a:t>
            </a:r>
          </a:p>
          <a:p>
            <a:pPr lvl="1"/>
            <a:r>
              <a:rPr lang="ru-RU" dirty="0">
                <a:latin typeface="Roboto Light" panose="020B0604020202020204" charset="0"/>
                <a:ea typeface="Roboto Light" panose="020B0604020202020204" charset="0"/>
                <a:cs typeface="Roboto Light" panose="020B0604020202020204" charset="0"/>
              </a:rPr>
              <a:t>при применении метода сопоставимых рыночных цен запросы -  субъектам деятельности в сфере промышленности, информация о которых включена в ГИСП.</a:t>
            </a:r>
          </a:p>
        </p:txBody>
      </p:sp>
      <p:graphicFrame>
        <p:nvGraphicFramePr>
          <p:cNvPr id="4" name="Таблица 3"/>
          <p:cNvGraphicFramePr>
            <a:graphicFrameLocks noGrp="1"/>
          </p:cNvGraphicFramePr>
          <p:nvPr/>
        </p:nvGraphicFramePr>
        <p:xfrm>
          <a:off x="7367631" y="1414591"/>
          <a:ext cx="3451885" cy="4243393"/>
        </p:xfrm>
        <a:graphic>
          <a:graphicData uri="http://schemas.openxmlformats.org/drawingml/2006/table">
            <a:tbl>
              <a:tblPr>
                <a:effectLst>
                  <a:outerShdw blurRad="50800" dist="38100" dir="2700000" algn="tl" rotWithShape="0">
                    <a:prstClr val="black">
                      <a:alpha val="40000"/>
                    </a:prstClr>
                  </a:outerShdw>
                </a:effectLst>
                <a:tableStyleId>{5C22544A-7EE6-4342-B048-85BDC9FD1C3A}</a:tableStyleId>
              </a:tblPr>
              <a:tblGrid>
                <a:gridCol w="721444">
                  <a:extLst>
                    <a:ext uri="{9D8B030D-6E8A-4147-A177-3AD203B41FA5}">
                      <a16:colId xmlns:a16="http://schemas.microsoft.com/office/drawing/2014/main" val="20000"/>
                    </a:ext>
                  </a:extLst>
                </a:gridCol>
                <a:gridCol w="1410603">
                  <a:extLst>
                    <a:ext uri="{9D8B030D-6E8A-4147-A177-3AD203B41FA5}">
                      <a16:colId xmlns:a16="http://schemas.microsoft.com/office/drawing/2014/main" val="20001"/>
                    </a:ext>
                  </a:extLst>
                </a:gridCol>
                <a:gridCol w="405779">
                  <a:extLst>
                    <a:ext uri="{9D8B030D-6E8A-4147-A177-3AD203B41FA5}">
                      <a16:colId xmlns:a16="http://schemas.microsoft.com/office/drawing/2014/main" val="20002"/>
                    </a:ext>
                  </a:extLst>
                </a:gridCol>
                <a:gridCol w="457720">
                  <a:extLst>
                    <a:ext uri="{9D8B030D-6E8A-4147-A177-3AD203B41FA5}">
                      <a16:colId xmlns:a16="http://schemas.microsoft.com/office/drawing/2014/main" val="20003"/>
                    </a:ext>
                  </a:extLst>
                </a:gridCol>
                <a:gridCol w="456339">
                  <a:extLst>
                    <a:ext uri="{9D8B030D-6E8A-4147-A177-3AD203B41FA5}">
                      <a16:colId xmlns:a16="http://schemas.microsoft.com/office/drawing/2014/main" val="20004"/>
                    </a:ext>
                  </a:extLst>
                </a:gridCol>
              </a:tblGrid>
              <a:tr h="592933">
                <a:tc rowSpan="2">
                  <a:txBody>
                    <a:bodyPr/>
                    <a:lstStyle/>
                    <a:p>
                      <a:pPr algn="ctr">
                        <a:spcAft>
                          <a:spcPts val="0"/>
                        </a:spcAft>
                      </a:pPr>
                      <a:r>
                        <a:rPr lang="ru-RU" sz="1100" dirty="0">
                          <a:effectLst/>
                          <a:latin typeface="Roboto Light" panose="020B0604020202020204" charset="0"/>
                          <a:ea typeface="Roboto Light" panose="020B0604020202020204" charset="0"/>
                          <a:cs typeface="Roboto Light" panose="020B0604020202020204" charset="0"/>
                        </a:rPr>
                        <a:t>ОКПД2</a:t>
                      </a:r>
                    </a:p>
                  </a:txBody>
                  <a:tcPr marL="31988" marR="31988" marT="52627" marB="52627" anchor="ctr"/>
                </a:tc>
                <a:tc rowSpan="2">
                  <a:txBody>
                    <a:bodyPr/>
                    <a:lstStyle/>
                    <a:p>
                      <a:pPr algn="ctr">
                        <a:spcAft>
                          <a:spcPts val="0"/>
                        </a:spcAft>
                      </a:pPr>
                      <a:r>
                        <a:rPr lang="ru-RU" sz="1100" dirty="0">
                          <a:effectLst/>
                          <a:latin typeface="Roboto Light" panose="020B0604020202020204" charset="0"/>
                          <a:ea typeface="Roboto Light" panose="020B0604020202020204" charset="0"/>
                          <a:cs typeface="Roboto Light" panose="020B0604020202020204" charset="0"/>
                        </a:rPr>
                        <a:t>Наименование </a:t>
                      </a:r>
                      <a:br>
                        <a:rPr lang="ru-RU" sz="1100" dirty="0">
                          <a:effectLst/>
                          <a:latin typeface="Roboto Light" panose="020B0604020202020204" charset="0"/>
                          <a:ea typeface="Roboto Light" panose="020B0604020202020204" charset="0"/>
                          <a:cs typeface="Roboto Light" panose="020B0604020202020204" charset="0"/>
                        </a:rPr>
                      </a:br>
                      <a:r>
                        <a:rPr lang="ru-RU" sz="1100" dirty="0">
                          <a:effectLst/>
                          <a:latin typeface="Roboto Light" panose="020B0604020202020204" charset="0"/>
                          <a:ea typeface="Roboto Light" panose="020B0604020202020204" charset="0"/>
                          <a:cs typeface="Roboto Light" panose="020B0604020202020204" charset="0"/>
                        </a:rPr>
                        <a:t>промышленного товара</a:t>
                      </a:r>
                    </a:p>
                  </a:txBody>
                  <a:tcPr marL="31988" marR="31988" marT="52627" marB="52627" anchor="ctr"/>
                </a:tc>
                <a:tc gridSpan="3">
                  <a:txBody>
                    <a:bodyPr/>
                    <a:lstStyle/>
                    <a:p>
                      <a:pPr algn="ctr">
                        <a:spcAft>
                          <a:spcPts val="0"/>
                        </a:spcAft>
                      </a:pPr>
                      <a:r>
                        <a:rPr lang="ru-RU" sz="1100" dirty="0">
                          <a:effectLst/>
                          <a:latin typeface="Roboto Light" panose="020B0604020202020204" charset="0"/>
                          <a:ea typeface="Roboto Light" panose="020B0604020202020204" charset="0"/>
                          <a:cs typeface="Roboto Light" panose="020B0604020202020204" charset="0"/>
                        </a:rPr>
                        <a:t>Минимальная обязательная</a:t>
                      </a:r>
                      <a:r>
                        <a:rPr lang="ru-RU" sz="1100" baseline="0" dirty="0">
                          <a:effectLst/>
                          <a:latin typeface="Roboto Light" panose="020B0604020202020204" charset="0"/>
                          <a:ea typeface="Roboto Light" panose="020B0604020202020204" charset="0"/>
                          <a:cs typeface="Roboto Light" panose="020B0604020202020204" charset="0"/>
                        </a:rPr>
                        <a:t> </a:t>
                      </a:r>
                      <a:r>
                        <a:rPr lang="ru-RU" sz="1100" dirty="0">
                          <a:effectLst/>
                          <a:latin typeface="Roboto Light" panose="020B0604020202020204" charset="0"/>
                          <a:ea typeface="Roboto Light" panose="020B0604020202020204" charset="0"/>
                          <a:cs typeface="Roboto Light" panose="020B0604020202020204" charset="0"/>
                        </a:rPr>
                        <a:t>доля, %</a:t>
                      </a:r>
                    </a:p>
                  </a:txBody>
                  <a:tcPr marL="31988" marR="31988" marT="52627" marB="52627"/>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430373">
                <a:tc vMerge="1">
                  <a:txBody>
                    <a:bodyPr/>
                    <a:lstStyle/>
                    <a:p>
                      <a:endParaRPr lang="ru-RU"/>
                    </a:p>
                  </a:txBody>
                  <a:tcPr/>
                </a:tc>
                <a:tc vMerge="1">
                  <a:txBody>
                    <a:bodyPr/>
                    <a:lstStyle/>
                    <a:p>
                      <a:endParaRPr lang="ru-RU"/>
                    </a:p>
                  </a:txBody>
                  <a:tcPr/>
                </a:tc>
                <a:tc>
                  <a:txBody>
                    <a:bodyPr/>
                    <a:lstStyle/>
                    <a:p>
                      <a:pPr algn="ctr">
                        <a:spcAft>
                          <a:spcPts val="0"/>
                        </a:spcAft>
                      </a:pPr>
                      <a:r>
                        <a:rPr lang="ru-RU" sz="1100" dirty="0">
                          <a:effectLst/>
                          <a:latin typeface="Roboto Light" panose="020B0604020202020204" charset="0"/>
                          <a:ea typeface="Roboto Light" panose="020B0604020202020204" charset="0"/>
                          <a:cs typeface="Roboto Light" panose="020B0604020202020204" charset="0"/>
                        </a:rPr>
                        <a:t>2021 год</a:t>
                      </a:r>
                    </a:p>
                  </a:txBody>
                  <a:tcPr marL="31988" marR="31988" marT="52627" marB="52627"/>
                </a:tc>
                <a:tc>
                  <a:txBody>
                    <a:bodyPr/>
                    <a:lstStyle/>
                    <a:p>
                      <a:pPr algn="ctr">
                        <a:spcAft>
                          <a:spcPts val="0"/>
                        </a:spcAft>
                      </a:pPr>
                      <a:r>
                        <a:rPr lang="ru-RU" sz="1100">
                          <a:effectLst/>
                          <a:latin typeface="Roboto Light" panose="020B0604020202020204" charset="0"/>
                          <a:ea typeface="Roboto Light" panose="020B0604020202020204" charset="0"/>
                          <a:cs typeface="Roboto Light" panose="020B0604020202020204" charset="0"/>
                        </a:rPr>
                        <a:t>2022 год</a:t>
                      </a:r>
                    </a:p>
                  </a:txBody>
                  <a:tcPr marL="31988" marR="31988" marT="52627" marB="52627"/>
                </a:tc>
                <a:tc>
                  <a:txBody>
                    <a:bodyPr/>
                    <a:lstStyle/>
                    <a:p>
                      <a:pPr algn="ctr">
                        <a:spcAft>
                          <a:spcPts val="0"/>
                        </a:spcAft>
                      </a:pPr>
                      <a:r>
                        <a:rPr lang="ru-RU" sz="1100" dirty="0">
                          <a:effectLst/>
                          <a:latin typeface="Roboto Light" panose="020B0604020202020204" charset="0"/>
                          <a:ea typeface="Roboto Light" panose="020B0604020202020204" charset="0"/>
                          <a:cs typeface="Roboto Light" panose="020B0604020202020204" charset="0"/>
                        </a:rPr>
                        <a:t>2023 год</a:t>
                      </a:r>
                    </a:p>
                  </a:txBody>
                  <a:tcPr marL="31988" marR="31988" marT="52627" marB="52627"/>
                </a:tc>
                <a:extLst>
                  <a:ext uri="{0D108BD9-81ED-4DB2-BD59-A6C34878D82A}">
                    <a16:rowId xmlns:a16="http://schemas.microsoft.com/office/drawing/2014/main" val="10001"/>
                  </a:ext>
                </a:extLst>
              </a:tr>
              <a:tr h="625316">
                <a:tc>
                  <a:txBody>
                    <a:bodyPr/>
                    <a:lstStyle/>
                    <a:p>
                      <a:pPr marL="228600" algn="ctr">
                        <a:spcAft>
                          <a:spcPts val="0"/>
                        </a:spcAft>
                      </a:pPr>
                      <a:r>
                        <a:rPr lang="ru-RU" sz="800" dirty="0">
                          <a:effectLst/>
                          <a:latin typeface="Roboto Light" panose="020B0604020202020204" charset="0"/>
                          <a:ea typeface="Roboto Light" panose="020B0604020202020204" charset="0"/>
                          <a:cs typeface="Roboto Light" panose="020B0604020202020204" charset="0"/>
                        </a:rPr>
                        <a:t>26.11.22.100</a:t>
                      </a:r>
                    </a:p>
                  </a:txBody>
                  <a:tcPr marL="31988" marR="31988" marT="52627" marB="52627"/>
                </a:tc>
                <a:tc>
                  <a:txBody>
                    <a:bodyPr/>
                    <a:lstStyle/>
                    <a:p>
                      <a:pPr indent="-20320" algn="ctr">
                        <a:spcAft>
                          <a:spcPts val="0"/>
                        </a:spcAft>
                      </a:pPr>
                      <a:r>
                        <a:rPr lang="ru-RU" sz="1100" dirty="0">
                          <a:effectLst/>
                          <a:latin typeface="Roboto Light" panose="020B0604020202020204" charset="0"/>
                          <a:ea typeface="Roboto Light" panose="020B0604020202020204" charset="0"/>
                          <a:cs typeface="Roboto Light" panose="020B0604020202020204" charset="0"/>
                        </a:rPr>
                        <a:t>Приборы полупроводниковые и их части</a:t>
                      </a:r>
                    </a:p>
                  </a:txBody>
                  <a:tcPr marL="31988" marR="31988" marT="52627" marB="52627"/>
                </a:tc>
                <a:tc>
                  <a:txBody>
                    <a:bodyPr/>
                    <a:lstStyle/>
                    <a:p>
                      <a:pPr algn="ctr">
                        <a:spcAft>
                          <a:spcPts val="0"/>
                        </a:spcAft>
                      </a:pPr>
                      <a:r>
                        <a:rPr lang="ru-RU" sz="1100" dirty="0">
                          <a:effectLst/>
                          <a:latin typeface="Roboto Light" panose="020B0604020202020204" charset="0"/>
                          <a:ea typeface="Roboto Light" panose="020B0604020202020204" charset="0"/>
                          <a:cs typeface="Roboto Light" panose="020B0604020202020204" charset="0"/>
                        </a:rPr>
                        <a:t>90</a:t>
                      </a:r>
                    </a:p>
                  </a:txBody>
                  <a:tcPr marL="31988" marR="31988" marT="52627" marB="52627"/>
                </a:tc>
                <a:tc>
                  <a:txBody>
                    <a:bodyPr/>
                    <a:lstStyle/>
                    <a:p>
                      <a:pPr algn="ctr">
                        <a:spcAft>
                          <a:spcPts val="0"/>
                        </a:spcAft>
                      </a:pPr>
                      <a:r>
                        <a:rPr lang="ru-RU" sz="1100" dirty="0">
                          <a:effectLst/>
                          <a:latin typeface="Roboto Light" panose="020B0604020202020204" charset="0"/>
                          <a:ea typeface="Roboto Light" panose="020B0604020202020204" charset="0"/>
                          <a:cs typeface="Roboto Light" panose="020B0604020202020204" charset="0"/>
                        </a:rPr>
                        <a:t>90</a:t>
                      </a:r>
                    </a:p>
                  </a:txBody>
                  <a:tcPr marL="31988" marR="31988" marT="52627" marB="52627"/>
                </a:tc>
                <a:tc>
                  <a:txBody>
                    <a:bodyPr/>
                    <a:lstStyle/>
                    <a:p>
                      <a:pPr algn="ctr">
                        <a:spcAft>
                          <a:spcPts val="0"/>
                        </a:spcAft>
                      </a:pPr>
                      <a:r>
                        <a:rPr lang="ru-RU" sz="1100" dirty="0">
                          <a:effectLst/>
                          <a:latin typeface="Roboto Light" panose="020B0604020202020204" charset="0"/>
                          <a:ea typeface="Roboto Light" panose="020B0604020202020204" charset="0"/>
                          <a:cs typeface="Roboto Light" panose="020B0604020202020204" charset="0"/>
                        </a:rPr>
                        <a:t>90</a:t>
                      </a:r>
                    </a:p>
                  </a:txBody>
                  <a:tcPr marL="31988" marR="31988" marT="52627" marB="52627"/>
                </a:tc>
                <a:extLst>
                  <a:ext uri="{0D108BD9-81ED-4DB2-BD59-A6C34878D82A}">
                    <a16:rowId xmlns:a16="http://schemas.microsoft.com/office/drawing/2014/main" val="10002"/>
                  </a:ext>
                </a:extLst>
              </a:tr>
              <a:tr h="451961">
                <a:tc>
                  <a:txBody>
                    <a:bodyPr/>
                    <a:lstStyle/>
                    <a:p>
                      <a:pPr algn="ctr">
                        <a:spcAft>
                          <a:spcPts val="0"/>
                        </a:spcAft>
                      </a:pPr>
                      <a:r>
                        <a:rPr lang="ru-RU" sz="800" dirty="0">
                          <a:effectLst/>
                          <a:latin typeface="Roboto Light" panose="020B0604020202020204" charset="0"/>
                          <a:ea typeface="Roboto Light" panose="020B0604020202020204" charset="0"/>
                          <a:cs typeface="Roboto Light" panose="020B0604020202020204" charset="0"/>
                        </a:rPr>
                        <a:t>26.20.11</a:t>
                      </a:r>
                    </a:p>
                  </a:txBody>
                  <a:tcPr marL="31988" marR="31988" marT="52627" marB="52627" anchor="ctr"/>
                </a:tc>
                <a:tc>
                  <a:txBody>
                    <a:bodyPr/>
                    <a:lstStyle/>
                    <a:p>
                      <a:pPr algn="ctr">
                        <a:spcAft>
                          <a:spcPts val="0"/>
                        </a:spcAft>
                      </a:pPr>
                      <a:r>
                        <a:rPr lang="ru-RU" sz="1100" dirty="0">
                          <a:effectLst/>
                          <a:latin typeface="Roboto Light" panose="020B0604020202020204" charset="0"/>
                          <a:ea typeface="Roboto Light" panose="020B0604020202020204" charset="0"/>
                          <a:cs typeface="Roboto Light" panose="020B0604020202020204" charset="0"/>
                        </a:rPr>
                        <a:t>Компьютеры портативные </a:t>
                      </a:r>
                    </a:p>
                  </a:txBody>
                  <a:tcPr marL="31988" marR="31988" marT="52627" marB="52627"/>
                </a:tc>
                <a:tc>
                  <a:txBody>
                    <a:bodyPr/>
                    <a:lstStyle/>
                    <a:p>
                      <a:pPr algn="ctr">
                        <a:spcAft>
                          <a:spcPts val="0"/>
                        </a:spcAft>
                      </a:pPr>
                      <a:r>
                        <a:rPr lang="ru-RU" sz="1100" dirty="0">
                          <a:effectLst/>
                          <a:latin typeface="Roboto Light" panose="020B0604020202020204" charset="0"/>
                          <a:ea typeface="Roboto Light" panose="020B0604020202020204" charset="0"/>
                          <a:cs typeface="Roboto Light" panose="020B0604020202020204" charset="0"/>
                        </a:rPr>
                        <a:t>50</a:t>
                      </a:r>
                    </a:p>
                  </a:txBody>
                  <a:tcPr marL="31988" marR="31988" marT="52627" marB="52627"/>
                </a:tc>
                <a:tc>
                  <a:txBody>
                    <a:bodyPr/>
                    <a:lstStyle/>
                    <a:p>
                      <a:pPr algn="ctr">
                        <a:spcAft>
                          <a:spcPts val="0"/>
                        </a:spcAft>
                      </a:pPr>
                      <a:r>
                        <a:rPr lang="ru-RU" sz="1100" dirty="0">
                          <a:effectLst/>
                          <a:latin typeface="Roboto Light" panose="020B0604020202020204" charset="0"/>
                          <a:ea typeface="Roboto Light" panose="020B0604020202020204" charset="0"/>
                          <a:cs typeface="Roboto Light" panose="020B0604020202020204" charset="0"/>
                        </a:rPr>
                        <a:t>60</a:t>
                      </a:r>
                    </a:p>
                  </a:txBody>
                  <a:tcPr marL="31988" marR="31988" marT="52627" marB="52627"/>
                </a:tc>
                <a:tc>
                  <a:txBody>
                    <a:bodyPr/>
                    <a:lstStyle/>
                    <a:p>
                      <a:pPr algn="ctr">
                        <a:spcAft>
                          <a:spcPts val="0"/>
                        </a:spcAft>
                      </a:pPr>
                      <a:r>
                        <a:rPr lang="ru-RU" sz="1100" dirty="0">
                          <a:effectLst/>
                          <a:latin typeface="Roboto Light" panose="020B0604020202020204" charset="0"/>
                          <a:ea typeface="Roboto Light" panose="020B0604020202020204" charset="0"/>
                          <a:cs typeface="Roboto Light" panose="020B0604020202020204" charset="0"/>
                        </a:rPr>
                        <a:t>70</a:t>
                      </a:r>
                    </a:p>
                  </a:txBody>
                  <a:tcPr marL="31988" marR="31988" marT="52627" marB="52627"/>
                </a:tc>
                <a:extLst>
                  <a:ext uri="{0D108BD9-81ED-4DB2-BD59-A6C34878D82A}">
                    <a16:rowId xmlns:a16="http://schemas.microsoft.com/office/drawing/2014/main" val="10003"/>
                  </a:ext>
                </a:extLst>
              </a:tr>
              <a:tr h="972027">
                <a:tc>
                  <a:txBody>
                    <a:bodyPr/>
                    <a:lstStyle/>
                    <a:p>
                      <a:pPr marL="228600" algn="ctr">
                        <a:spcAft>
                          <a:spcPts val="0"/>
                        </a:spcAft>
                      </a:pPr>
                      <a:r>
                        <a:rPr lang="ru-RU" sz="800" dirty="0">
                          <a:effectLst/>
                          <a:latin typeface="Roboto Light" panose="020B0604020202020204" charset="0"/>
                          <a:ea typeface="Roboto Light" panose="020B0604020202020204" charset="0"/>
                          <a:cs typeface="Roboto Light" panose="020B0604020202020204" charset="0"/>
                        </a:rPr>
                        <a:t>26.30.22</a:t>
                      </a:r>
                    </a:p>
                  </a:txBody>
                  <a:tcPr marL="31988" marR="31988" marT="52627" marB="52627"/>
                </a:tc>
                <a:tc>
                  <a:txBody>
                    <a:bodyPr/>
                    <a:lstStyle/>
                    <a:p>
                      <a:pPr indent="-20320" algn="ctr">
                        <a:spcAft>
                          <a:spcPts val="0"/>
                        </a:spcAft>
                      </a:pPr>
                      <a:r>
                        <a:rPr lang="ru-RU" sz="1100" dirty="0">
                          <a:effectLst/>
                          <a:latin typeface="Roboto Light" panose="020B0604020202020204" charset="0"/>
                          <a:ea typeface="Roboto Light" panose="020B0604020202020204" charset="0"/>
                          <a:cs typeface="Roboto Light" panose="020B0604020202020204" charset="0"/>
                        </a:rPr>
                        <a:t>Аппараты телефонные для сотовых сетей связи или для прочих беспроводных сетей</a:t>
                      </a:r>
                    </a:p>
                  </a:txBody>
                  <a:tcPr marL="31988" marR="31988" marT="52627" marB="52627"/>
                </a:tc>
                <a:tc>
                  <a:txBody>
                    <a:bodyPr/>
                    <a:lstStyle/>
                    <a:p>
                      <a:pPr algn="ctr">
                        <a:spcAft>
                          <a:spcPts val="0"/>
                        </a:spcAft>
                      </a:pPr>
                      <a:r>
                        <a:rPr lang="ru-RU" sz="1100" dirty="0">
                          <a:effectLst/>
                          <a:latin typeface="Roboto Light" panose="020B0604020202020204" charset="0"/>
                          <a:ea typeface="Roboto Light" panose="020B0604020202020204" charset="0"/>
                          <a:cs typeface="Roboto Light" panose="020B0604020202020204" charset="0"/>
                        </a:rPr>
                        <a:t>1</a:t>
                      </a:r>
                    </a:p>
                  </a:txBody>
                  <a:tcPr marL="31988" marR="31988" marT="52627" marB="52627"/>
                </a:tc>
                <a:tc>
                  <a:txBody>
                    <a:bodyPr/>
                    <a:lstStyle/>
                    <a:p>
                      <a:pPr algn="ctr">
                        <a:spcAft>
                          <a:spcPts val="0"/>
                        </a:spcAft>
                      </a:pPr>
                      <a:r>
                        <a:rPr lang="ru-RU" sz="1100" dirty="0">
                          <a:effectLst/>
                          <a:latin typeface="Roboto Light" panose="020B0604020202020204" charset="0"/>
                          <a:ea typeface="Roboto Light" panose="020B0604020202020204" charset="0"/>
                          <a:cs typeface="Roboto Light" panose="020B0604020202020204" charset="0"/>
                        </a:rPr>
                        <a:t>1</a:t>
                      </a:r>
                    </a:p>
                  </a:txBody>
                  <a:tcPr marL="31988" marR="31988" marT="52627" marB="52627"/>
                </a:tc>
                <a:tc>
                  <a:txBody>
                    <a:bodyPr/>
                    <a:lstStyle/>
                    <a:p>
                      <a:pPr algn="ctr">
                        <a:spcAft>
                          <a:spcPts val="0"/>
                        </a:spcAft>
                      </a:pPr>
                      <a:r>
                        <a:rPr lang="ru-RU" sz="1100" dirty="0">
                          <a:effectLst/>
                          <a:latin typeface="Roboto Light" panose="020B0604020202020204" charset="0"/>
                          <a:ea typeface="Roboto Light" panose="020B0604020202020204" charset="0"/>
                          <a:cs typeface="Roboto Light" panose="020B0604020202020204" charset="0"/>
                        </a:rPr>
                        <a:t>1</a:t>
                      </a:r>
                    </a:p>
                  </a:txBody>
                  <a:tcPr marL="31988" marR="31988" marT="52627" marB="52627"/>
                </a:tc>
                <a:extLst>
                  <a:ext uri="{0D108BD9-81ED-4DB2-BD59-A6C34878D82A}">
                    <a16:rowId xmlns:a16="http://schemas.microsoft.com/office/drawing/2014/main" val="10004"/>
                  </a:ext>
                </a:extLst>
              </a:tr>
              <a:tr h="1145381">
                <a:tc>
                  <a:txBody>
                    <a:bodyPr/>
                    <a:lstStyle/>
                    <a:p>
                      <a:pPr marL="228600" algn="ctr">
                        <a:spcAft>
                          <a:spcPts val="0"/>
                        </a:spcAft>
                      </a:pPr>
                      <a:r>
                        <a:rPr lang="ru-RU" sz="800" dirty="0">
                          <a:effectLst/>
                          <a:latin typeface="Roboto Light" panose="020B0604020202020204" charset="0"/>
                          <a:ea typeface="Roboto Light" panose="020B0604020202020204" charset="0"/>
                          <a:cs typeface="Roboto Light" panose="020B0604020202020204" charset="0"/>
                        </a:rPr>
                        <a:t>32.30.14.110</a:t>
                      </a:r>
                    </a:p>
                  </a:txBody>
                  <a:tcPr marL="31988" marR="31988" marT="52627" marB="52627"/>
                </a:tc>
                <a:tc>
                  <a:txBody>
                    <a:bodyPr/>
                    <a:lstStyle/>
                    <a:p>
                      <a:pPr indent="-20320" algn="ctr">
                        <a:spcAft>
                          <a:spcPts val="0"/>
                        </a:spcAft>
                      </a:pPr>
                      <a:r>
                        <a:rPr lang="ru-RU" sz="1100" dirty="0">
                          <a:effectLst/>
                          <a:latin typeface="Roboto Light" panose="020B0604020202020204" charset="0"/>
                          <a:ea typeface="Roboto Light" panose="020B0604020202020204" charset="0"/>
                          <a:cs typeface="Roboto Light" panose="020B0604020202020204" charset="0"/>
                        </a:rPr>
                        <a:t>Инвентарь и оборудование для занятий физкультурой, гимнастикой и атлетикой</a:t>
                      </a:r>
                    </a:p>
                  </a:txBody>
                  <a:tcPr marL="31988" marR="31988" marT="52627" marB="52627"/>
                </a:tc>
                <a:tc>
                  <a:txBody>
                    <a:bodyPr/>
                    <a:lstStyle/>
                    <a:p>
                      <a:pPr algn="ctr">
                        <a:spcAft>
                          <a:spcPts val="0"/>
                        </a:spcAft>
                      </a:pPr>
                      <a:r>
                        <a:rPr lang="ru-RU" sz="1100" dirty="0">
                          <a:effectLst/>
                          <a:latin typeface="Roboto Light" panose="020B0604020202020204" charset="0"/>
                          <a:ea typeface="Roboto Light" panose="020B0604020202020204" charset="0"/>
                          <a:cs typeface="Roboto Light" panose="020B0604020202020204" charset="0"/>
                        </a:rPr>
                        <a:t>23,5</a:t>
                      </a:r>
                    </a:p>
                  </a:txBody>
                  <a:tcPr marL="31988" marR="31988" marT="52627" marB="52627"/>
                </a:tc>
                <a:tc>
                  <a:txBody>
                    <a:bodyPr/>
                    <a:lstStyle/>
                    <a:p>
                      <a:pPr algn="ctr">
                        <a:spcAft>
                          <a:spcPts val="0"/>
                        </a:spcAft>
                      </a:pPr>
                      <a:r>
                        <a:rPr lang="ru-RU" sz="1100" dirty="0">
                          <a:effectLst/>
                          <a:latin typeface="Roboto Light" panose="020B0604020202020204" charset="0"/>
                          <a:ea typeface="Roboto Light" panose="020B0604020202020204" charset="0"/>
                          <a:cs typeface="Roboto Light" panose="020B0604020202020204" charset="0"/>
                        </a:rPr>
                        <a:t>25,75</a:t>
                      </a:r>
                    </a:p>
                  </a:txBody>
                  <a:tcPr marL="31988" marR="31988" marT="52627" marB="52627"/>
                </a:tc>
                <a:tc>
                  <a:txBody>
                    <a:bodyPr/>
                    <a:lstStyle/>
                    <a:p>
                      <a:pPr algn="ctr">
                        <a:spcAft>
                          <a:spcPts val="0"/>
                        </a:spcAft>
                      </a:pPr>
                      <a:r>
                        <a:rPr lang="ru-RU" sz="1100" dirty="0">
                          <a:effectLst/>
                          <a:latin typeface="Roboto Light" panose="020B0604020202020204" charset="0"/>
                          <a:ea typeface="Roboto Light" panose="020B0604020202020204" charset="0"/>
                          <a:cs typeface="Roboto Light" panose="020B0604020202020204" charset="0"/>
                        </a:rPr>
                        <a:t>28</a:t>
                      </a:r>
                    </a:p>
                  </a:txBody>
                  <a:tcPr marL="31988" marR="31988" marT="52627" marB="52627"/>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162141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РАЗЪЯСНЕНИЯ ОТ ГИСП</a:t>
            </a:r>
          </a:p>
        </p:txBody>
      </p:sp>
      <p:sp>
        <p:nvSpPr>
          <p:cNvPr id="3" name="Объект 2"/>
          <p:cNvSpPr>
            <a:spLocks noGrp="1"/>
          </p:cNvSpPr>
          <p:nvPr>
            <p:ph sz="quarter" idx="4294967295"/>
          </p:nvPr>
        </p:nvSpPr>
        <p:spPr>
          <a:xfrm>
            <a:off x="0" y="1627188"/>
            <a:ext cx="9112250" cy="4397375"/>
          </a:xfrm>
        </p:spPr>
        <p:txBody>
          <a:bodyPr>
            <a:normAutofit fontScale="62500" lnSpcReduction="20000"/>
          </a:bodyPr>
          <a:lstStyle/>
          <a:p>
            <a:pPr marL="417899" indent="-417899">
              <a:buFont typeface="+mj-lt"/>
              <a:buAutoNum type="arabicPeriod"/>
            </a:pPr>
            <a:r>
              <a:rPr lang="ru-RU" dirty="0">
                <a:latin typeface="Roboto Light" panose="020B0604020202020204" charset="0"/>
                <a:ea typeface="Roboto Light" panose="020B0604020202020204" charset="0"/>
                <a:cs typeface="Roboto Light" panose="020B0604020202020204" charset="0"/>
              </a:rPr>
              <a:t>Найти интересующую продукцию в Реестрах, размещенных в ГИСП. Доступен поиск по наименованию, ОГРН, ОКПД2 и ТНВЭД.</a:t>
            </a:r>
          </a:p>
          <a:p>
            <a:pPr marL="650065" lvl="2" indent="0">
              <a:buNone/>
            </a:pPr>
            <a:r>
              <a:rPr lang="ru-RU" dirty="0">
                <a:latin typeface="Roboto Light" panose="020B0604020202020204" charset="0"/>
                <a:ea typeface="Roboto Light" panose="020B0604020202020204" charset="0"/>
                <a:cs typeface="Roboto Light" panose="020B0604020202020204" charset="0"/>
              </a:rPr>
              <a:t>• </a:t>
            </a:r>
            <a:r>
              <a:rPr lang="ru-RU" u="sng" dirty="0">
                <a:latin typeface="Roboto Light" panose="020B0604020202020204" charset="0"/>
                <a:ea typeface="Roboto Light" panose="020B0604020202020204" charset="0"/>
                <a:cs typeface="Roboto Light" panose="020B0604020202020204" charset="0"/>
              </a:rPr>
              <a:t>Реестр евразийской промышленной продукции</a:t>
            </a:r>
            <a:br>
              <a:rPr lang="ru-RU" dirty="0">
                <a:latin typeface="Roboto Light" panose="020B0604020202020204" charset="0"/>
                <a:ea typeface="Roboto Light" panose="020B0604020202020204" charset="0"/>
                <a:cs typeface="Roboto Light" panose="020B0604020202020204" charset="0"/>
              </a:rPr>
            </a:br>
            <a:r>
              <a:rPr lang="ru-RU" dirty="0">
                <a:latin typeface="Roboto Light" panose="020B0604020202020204" charset="0"/>
                <a:ea typeface="Roboto Light" panose="020B0604020202020204" charset="0"/>
                <a:cs typeface="Roboto Light" panose="020B0604020202020204" charset="0"/>
              </a:rPr>
              <a:t>• </a:t>
            </a:r>
            <a:r>
              <a:rPr lang="ru-RU" u="sng" dirty="0">
                <a:latin typeface="Roboto Light" panose="020B0604020202020204" charset="0"/>
                <a:ea typeface="Roboto Light" panose="020B0604020202020204" charset="0"/>
                <a:cs typeface="Roboto Light" panose="020B0604020202020204" charset="0"/>
              </a:rPr>
              <a:t>Реестр промышленной продукции, произведенной на территории России</a:t>
            </a:r>
            <a:br>
              <a:rPr lang="ru-RU" dirty="0">
                <a:latin typeface="Roboto Light" panose="020B0604020202020204" charset="0"/>
                <a:ea typeface="Roboto Light" panose="020B0604020202020204" charset="0"/>
                <a:cs typeface="Roboto Light" panose="020B0604020202020204" charset="0"/>
              </a:rPr>
            </a:br>
            <a:r>
              <a:rPr lang="ru-RU" dirty="0">
                <a:latin typeface="Roboto Light" panose="020B0604020202020204" charset="0"/>
                <a:ea typeface="Roboto Light" panose="020B0604020202020204" charset="0"/>
                <a:cs typeface="Roboto Light" panose="020B0604020202020204" charset="0"/>
              </a:rPr>
              <a:t>• </a:t>
            </a:r>
            <a:r>
              <a:rPr lang="ru-RU" u="sng" dirty="0">
                <a:latin typeface="Roboto Light" panose="020B0604020202020204" charset="0"/>
                <a:ea typeface="Roboto Light" panose="020B0604020202020204" charset="0"/>
                <a:cs typeface="Roboto Light" panose="020B0604020202020204" charset="0"/>
              </a:rPr>
              <a:t>Единый реестр российской радиоэлектронной продукции</a:t>
            </a:r>
          </a:p>
          <a:p>
            <a:pPr marL="650065" lvl="2" indent="0">
              <a:buNone/>
            </a:pPr>
            <a:endParaRPr lang="ru-RU" dirty="0">
              <a:latin typeface="Roboto Light" panose="020B0604020202020204" charset="0"/>
              <a:ea typeface="Roboto Light" panose="020B0604020202020204" charset="0"/>
              <a:cs typeface="Roboto Light" panose="020B0604020202020204" charset="0"/>
            </a:endParaRPr>
          </a:p>
          <a:p>
            <a:pPr marL="417899" indent="-417899">
              <a:buFont typeface="+mj-lt"/>
              <a:buAutoNum type="arabicPeriod"/>
            </a:pPr>
            <a:r>
              <a:rPr lang="ru-RU" dirty="0">
                <a:latin typeface="Roboto Light" panose="020B0604020202020204" charset="0"/>
                <a:ea typeface="Roboto Light" panose="020B0604020202020204" charset="0"/>
                <a:cs typeface="Roboto Light" panose="020B0604020202020204" charset="0"/>
              </a:rPr>
              <a:t>Отправить запрос о цене поставщику промышленной продукции, используя контактные данные в </a:t>
            </a:r>
            <a:r>
              <a:rPr lang="ru-RU" u="sng" dirty="0">
                <a:latin typeface="Roboto Light" panose="020B0604020202020204" charset="0"/>
                <a:ea typeface="Roboto Light" panose="020B0604020202020204" charset="0"/>
                <a:cs typeface="Roboto Light" panose="020B0604020202020204" charset="0"/>
              </a:rPr>
              <a:t>карточке промышленного предприятия ГИСП</a:t>
            </a:r>
            <a:r>
              <a:rPr lang="ru-RU" dirty="0">
                <a:latin typeface="Roboto Light" panose="020B0604020202020204" charset="0"/>
                <a:ea typeface="Roboto Light" panose="020B0604020202020204" charset="0"/>
                <a:cs typeface="Roboto Light" panose="020B0604020202020204" charset="0"/>
              </a:rPr>
              <a:t>. </a:t>
            </a:r>
          </a:p>
          <a:p>
            <a:pPr lvl="1" algn="l"/>
            <a:endParaRPr lang="ru-RU" dirty="0">
              <a:latin typeface="Roboto Light" panose="020B0604020202020204" charset="0"/>
              <a:ea typeface="Roboto Light" panose="020B0604020202020204" charset="0"/>
              <a:cs typeface="Roboto Light" panose="020B0604020202020204" charset="0"/>
            </a:endParaRPr>
          </a:p>
          <a:p>
            <a:pPr lvl="1" algn="l"/>
            <a:r>
              <a:rPr lang="ru-RU" dirty="0">
                <a:latin typeface="Roboto Light" panose="020B0604020202020204" charset="0"/>
                <a:ea typeface="Roboto Light" panose="020B0604020202020204" charset="0"/>
                <a:cs typeface="Roboto Light" panose="020B0604020202020204" charset="0"/>
              </a:rPr>
              <a:t>При направлении запроса - руководствоваться функциональными, техническими, качественным, эксплуатационными и иными характеристиками товаров, размещенных в КТРУ (при их наличии)</a:t>
            </a:r>
          </a:p>
          <a:p>
            <a:pPr lvl="1" algn="l"/>
            <a:r>
              <a:rPr lang="ru-RU" dirty="0">
                <a:latin typeface="Roboto Light" panose="020B0604020202020204" charset="0"/>
                <a:ea typeface="Roboto Light" panose="020B0604020202020204" charset="0"/>
                <a:cs typeface="Roboto Light" panose="020B0604020202020204" charset="0"/>
              </a:rPr>
              <a:t>В случае отсутствия достаточного количества компаний для определения НМЦК (менее 3х) или отсутствия сведений об организациях в ГИСП:</a:t>
            </a:r>
          </a:p>
          <a:p>
            <a:pPr lvl="2" algn="l"/>
            <a:r>
              <a:rPr lang="ru-RU" dirty="0">
                <a:latin typeface="Roboto Light" panose="020B0604020202020204" charset="0"/>
                <a:ea typeface="Roboto Light" panose="020B0604020202020204" charset="0"/>
                <a:cs typeface="Roboto Light" panose="020B0604020202020204" charset="0"/>
              </a:rPr>
              <a:t>зафиксировать, что нужная информация отсутствует или представлена не в полном объеме (сделать скриншот из ГИСП) в целях будущего обоснования для отчета о невыполнении установленной минимальной доли</a:t>
            </a:r>
          </a:p>
          <a:p>
            <a:pPr lvl="2" algn="l"/>
            <a:r>
              <a:rPr lang="ru-RU" dirty="0">
                <a:latin typeface="Roboto Light" panose="020B0604020202020204" charset="0"/>
                <a:ea typeface="Roboto Light" panose="020B0604020202020204" charset="0"/>
                <a:cs typeface="Roboto Light" panose="020B0604020202020204" charset="0"/>
              </a:rPr>
              <a:t>направить информацию об отсутствии необходимых сведений в ГИСП в </a:t>
            </a:r>
            <a:r>
              <a:rPr lang="ru-RU" dirty="0" err="1">
                <a:latin typeface="Roboto Light" panose="020B0604020202020204" charset="0"/>
                <a:ea typeface="Roboto Light" panose="020B0604020202020204" charset="0"/>
                <a:cs typeface="Roboto Light" panose="020B0604020202020204" charset="0"/>
              </a:rPr>
              <a:t>Минпромторг</a:t>
            </a:r>
            <a:r>
              <a:rPr lang="ru-RU" dirty="0">
                <a:latin typeface="Roboto Light" panose="020B0604020202020204" charset="0"/>
                <a:ea typeface="Roboto Light" panose="020B0604020202020204" charset="0"/>
                <a:cs typeface="Roboto Light" panose="020B0604020202020204" charset="0"/>
              </a:rPr>
              <a:t> России на почту: </a:t>
            </a:r>
            <a:r>
              <a:rPr lang="ru-RU" u="sng" dirty="0">
                <a:latin typeface="Roboto Light" panose="020B0604020202020204" charset="0"/>
                <a:ea typeface="Roboto Light" panose="020B0604020202020204" charset="0"/>
                <a:cs typeface="Roboto Light" panose="020B0604020202020204" charset="0"/>
                <a:hlinkClick r:id="rId2"/>
              </a:rPr>
              <a:t>Metod@minprom.gov.ru</a:t>
            </a:r>
            <a:endParaRPr lang="ru-RU" u="sng" dirty="0">
              <a:latin typeface="Roboto Light" panose="020B0604020202020204" charset="0"/>
              <a:ea typeface="Roboto Light" panose="020B0604020202020204" charset="0"/>
              <a:cs typeface="Roboto Light" panose="020B0604020202020204" charset="0"/>
            </a:endParaRPr>
          </a:p>
          <a:p>
            <a:pPr lvl="2" algn="l"/>
            <a:endParaRPr lang="ru-RU" dirty="0">
              <a:latin typeface="Roboto Light" panose="020B0604020202020204" charset="0"/>
              <a:ea typeface="Roboto Light" panose="020B0604020202020204" charset="0"/>
              <a:cs typeface="Roboto Light" panose="020B0604020202020204" charset="0"/>
            </a:endParaRPr>
          </a:p>
          <a:p>
            <a:pPr marL="417899" indent="-417899">
              <a:buFont typeface="+mj-lt"/>
              <a:buAutoNum type="arabicPeriod"/>
            </a:pPr>
            <a:r>
              <a:rPr lang="ru-RU" dirty="0">
                <a:latin typeface="Roboto Light" panose="020B0604020202020204" charset="0"/>
                <a:ea typeface="Roboto Light" panose="020B0604020202020204" charset="0"/>
                <a:cs typeface="Roboto Light" panose="020B0604020202020204" charset="0"/>
              </a:rPr>
              <a:t>Получить коммерческое предложение от поставщика и рассчитать НМЦК в «общем порядке» по ст.22 Закона № 44-ФЗ.</a:t>
            </a:r>
          </a:p>
        </p:txBody>
      </p:sp>
    </p:spTree>
    <p:extLst>
      <p:ext uri="{BB962C8B-B14F-4D97-AF65-F5344CB8AC3E}">
        <p14:creationId xmlns:p14="http://schemas.microsoft.com/office/powerpoint/2010/main" val="134366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667" dirty="0"/>
              <a:t>КВОТИРОВАНИЕ. ОТЧЕТ</a:t>
            </a:r>
          </a:p>
        </p:txBody>
      </p:sp>
      <p:sp>
        <p:nvSpPr>
          <p:cNvPr id="3" name="Объект 2"/>
          <p:cNvSpPr>
            <a:spLocks noGrp="1"/>
          </p:cNvSpPr>
          <p:nvPr>
            <p:ph sz="quarter" idx="4294967295"/>
          </p:nvPr>
        </p:nvSpPr>
        <p:spPr>
          <a:xfrm>
            <a:off x="976313" y="1795463"/>
            <a:ext cx="11215687" cy="4395787"/>
          </a:xfrm>
        </p:spPr>
        <p:txBody>
          <a:bodyPr>
            <a:normAutofit fontScale="77500" lnSpcReduction="20000"/>
          </a:bodyPr>
          <a:lstStyle/>
          <a:p>
            <a:r>
              <a:rPr lang="ru-RU" dirty="0">
                <a:latin typeface="Roboto Light" panose="020B0604020202020204" charset="0"/>
                <a:ea typeface="Roboto Light" panose="020B0604020202020204" charset="0"/>
                <a:cs typeface="Roboto Light" panose="020B0604020202020204" charset="0"/>
              </a:rPr>
              <a:t>Отчетный период - с 1 января по 31 декабря включительно</a:t>
            </a:r>
          </a:p>
          <a:p>
            <a:endParaRPr lang="ru-RU" dirty="0">
              <a:latin typeface="Roboto Light" panose="020B0604020202020204" charset="0"/>
              <a:ea typeface="Roboto Light" panose="020B0604020202020204" charset="0"/>
              <a:cs typeface="Roboto Light" panose="020B0604020202020204" charset="0"/>
            </a:endParaRPr>
          </a:p>
          <a:p>
            <a:r>
              <a:rPr lang="ru-RU" dirty="0">
                <a:latin typeface="Roboto Light" panose="020B0604020202020204" charset="0"/>
                <a:ea typeface="Roboto Light" panose="020B0604020202020204" charset="0"/>
                <a:cs typeface="Roboto Light" panose="020B0604020202020204" charset="0"/>
              </a:rPr>
              <a:t>Отчет подготавливается в ЕИС (кроме закупок, не подлежащих размещению – их в бумажном приложении) автоматически на основе реестра контрактов не позднее 1 февраля</a:t>
            </a:r>
          </a:p>
          <a:p>
            <a:endParaRPr lang="ru-RU" dirty="0">
              <a:latin typeface="Roboto Light" panose="020B0604020202020204" charset="0"/>
              <a:ea typeface="Roboto Light" panose="020B0604020202020204" charset="0"/>
              <a:cs typeface="Roboto Light" panose="020B0604020202020204" charset="0"/>
            </a:endParaRPr>
          </a:p>
          <a:p>
            <a:r>
              <a:rPr lang="ru-RU" dirty="0">
                <a:latin typeface="Roboto Light" panose="020B0604020202020204" charset="0"/>
                <a:ea typeface="Roboto Light" panose="020B0604020202020204" charset="0"/>
                <a:cs typeface="Roboto Light" panose="020B0604020202020204" charset="0"/>
              </a:rPr>
              <a:t>Заказчик (УО/УУ) не позднее 1 апреля:</a:t>
            </a:r>
          </a:p>
          <a:p>
            <a:pPr lvl="1"/>
            <a:r>
              <a:rPr lang="ru-RU" dirty="0">
                <a:latin typeface="Roboto Light" panose="020B0604020202020204" charset="0"/>
                <a:ea typeface="Roboto Light" panose="020B0604020202020204" charset="0"/>
                <a:cs typeface="Roboto Light" panose="020B0604020202020204" charset="0"/>
              </a:rPr>
              <a:t>включает в отчет обоснование (при не выборке квоты);</a:t>
            </a:r>
          </a:p>
          <a:p>
            <a:pPr lvl="1"/>
            <a:r>
              <a:rPr lang="ru-RU" dirty="0">
                <a:latin typeface="Roboto Light" panose="020B0604020202020204" charset="0"/>
                <a:ea typeface="Roboto Light" panose="020B0604020202020204" charset="0"/>
                <a:cs typeface="Roboto Light" panose="020B0604020202020204" charset="0"/>
              </a:rPr>
              <a:t>подписывает отчет усиленной квалифицированной электронной подписью</a:t>
            </a:r>
          </a:p>
          <a:p>
            <a:endParaRPr lang="ru-RU" dirty="0">
              <a:latin typeface="Roboto Light" panose="020B0604020202020204" charset="0"/>
              <a:ea typeface="Roboto Light" panose="020B0604020202020204" charset="0"/>
              <a:cs typeface="Roboto Light" panose="020B0604020202020204" charset="0"/>
            </a:endParaRPr>
          </a:p>
          <a:p>
            <a:r>
              <a:rPr lang="ru-RU" dirty="0">
                <a:latin typeface="Roboto Light" panose="020B0604020202020204" charset="0"/>
                <a:ea typeface="Roboto Light" panose="020B0604020202020204" charset="0"/>
                <a:cs typeface="Roboto Light" panose="020B0604020202020204" charset="0"/>
              </a:rPr>
              <a:t>Автоматическое размещение не позднее одного часа с момента подписания.</a:t>
            </a:r>
          </a:p>
          <a:p>
            <a:endParaRPr lang="ru-RU" dirty="0">
              <a:latin typeface="Roboto Light" panose="020B0604020202020204" charset="0"/>
              <a:ea typeface="Roboto Light" panose="020B0604020202020204" charset="0"/>
              <a:cs typeface="Roboto Light" panose="020B0604020202020204" charset="0"/>
            </a:endParaRPr>
          </a:p>
          <a:p>
            <a:r>
              <a:rPr lang="ru-RU" dirty="0">
                <a:latin typeface="Roboto Light" panose="020B0604020202020204" charset="0"/>
                <a:ea typeface="Roboto Light" panose="020B0604020202020204" charset="0"/>
                <a:cs typeface="Roboto Light" panose="020B0604020202020204" charset="0"/>
              </a:rPr>
              <a:t>До 1 апреля – изменения в случае внесения в реестр контрактов</a:t>
            </a:r>
          </a:p>
          <a:p>
            <a:endParaRPr lang="ru-RU" dirty="0">
              <a:latin typeface="Roboto Light" panose="020B0604020202020204" charset="0"/>
              <a:ea typeface="Roboto Light" panose="020B0604020202020204" charset="0"/>
              <a:cs typeface="Roboto Light" panose="020B0604020202020204" charset="0"/>
            </a:endParaRPr>
          </a:p>
        </p:txBody>
      </p:sp>
    </p:spTree>
    <p:extLst>
      <p:ext uri="{BB962C8B-B14F-4D97-AF65-F5344CB8AC3E}">
        <p14:creationId xmlns:p14="http://schemas.microsoft.com/office/powerpoint/2010/main" val="23855102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667" dirty="0"/>
              <a:t>КВОТИРОВАНИЕ. ОЦЕНКА</a:t>
            </a:r>
          </a:p>
        </p:txBody>
      </p:sp>
      <p:sp>
        <p:nvSpPr>
          <p:cNvPr id="3" name="Объект 2"/>
          <p:cNvSpPr>
            <a:spLocks noGrp="1"/>
          </p:cNvSpPr>
          <p:nvPr>
            <p:ph sz="quarter" idx="4294967295"/>
          </p:nvPr>
        </p:nvSpPr>
        <p:spPr>
          <a:xfrm>
            <a:off x="976313" y="1795463"/>
            <a:ext cx="11215687" cy="4395787"/>
          </a:xfrm>
        </p:spPr>
        <p:txBody>
          <a:bodyPr>
            <a:normAutofit fontScale="77500" lnSpcReduction="20000"/>
          </a:bodyPr>
          <a:lstStyle/>
          <a:p>
            <a:r>
              <a:rPr lang="ru-RU" dirty="0" err="1">
                <a:latin typeface="Roboto Light" panose="020B0604020202020204" charset="0"/>
                <a:ea typeface="Roboto Light" panose="020B0604020202020204" charset="0"/>
                <a:cs typeface="Roboto Light" panose="020B0604020202020204" charset="0"/>
              </a:rPr>
              <a:t>Минпромторг</a:t>
            </a:r>
            <a:r>
              <a:rPr lang="ru-RU" dirty="0">
                <a:latin typeface="Roboto Light" panose="020B0604020202020204" charset="0"/>
                <a:ea typeface="Roboto Light" panose="020B0604020202020204" charset="0"/>
                <a:cs typeface="Roboto Light" panose="020B0604020202020204" charset="0"/>
              </a:rPr>
              <a:t> не позднее 30 апреля</a:t>
            </a:r>
            <a:r>
              <a:rPr lang="en-US" dirty="0">
                <a:latin typeface="Roboto Light" panose="020B0604020202020204" charset="0"/>
                <a:ea typeface="Roboto Light" panose="020B0604020202020204" charset="0"/>
                <a:cs typeface="Roboto Light" panose="020B0604020202020204" charset="0"/>
              </a:rPr>
              <a:t>:</a:t>
            </a:r>
            <a:endParaRPr lang="ru-RU" dirty="0">
              <a:latin typeface="Roboto Light" panose="020B0604020202020204" charset="0"/>
              <a:ea typeface="Roboto Light" panose="020B0604020202020204" charset="0"/>
              <a:cs typeface="Roboto Light" panose="020B0604020202020204" charset="0"/>
            </a:endParaRPr>
          </a:p>
          <a:p>
            <a:pPr lvl="1"/>
            <a:r>
              <a:rPr lang="ru-RU" dirty="0">
                <a:latin typeface="Roboto Light" panose="020B0604020202020204" charset="0"/>
                <a:ea typeface="Roboto Light" panose="020B0604020202020204" charset="0"/>
                <a:cs typeface="Roboto Light" panose="020B0604020202020204" charset="0"/>
              </a:rPr>
              <a:t>проводит оценку по установленным критериям</a:t>
            </a:r>
          </a:p>
          <a:p>
            <a:pPr lvl="1"/>
            <a:r>
              <a:rPr lang="ru-RU" dirty="0">
                <a:latin typeface="Roboto Light" panose="020B0604020202020204" charset="0"/>
                <a:ea typeface="Roboto Light" panose="020B0604020202020204" charset="0"/>
                <a:cs typeface="Roboto Light" panose="020B0604020202020204" charset="0"/>
              </a:rPr>
              <a:t>по результатам оценки формирует отчет и направляет в Правительство РФ и Минфин</a:t>
            </a:r>
          </a:p>
          <a:p>
            <a:endParaRPr lang="ru-RU" dirty="0">
              <a:latin typeface="Roboto Light" panose="020B0604020202020204" charset="0"/>
              <a:ea typeface="Roboto Light" panose="020B0604020202020204" charset="0"/>
              <a:cs typeface="Roboto Light" panose="020B0604020202020204" charset="0"/>
            </a:endParaRPr>
          </a:p>
          <a:p>
            <a:r>
              <a:rPr lang="ru-RU" dirty="0">
                <a:latin typeface="Roboto Light" panose="020B0604020202020204" charset="0"/>
                <a:ea typeface="Roboto Light" panose="020B0604020202020204" charset="0"/>
                <a:cs typeface="Roboto Light" panose="020B0604020202020204" charset="0"/>
              </a:rPr>
              <a:t>Критерии оценки:</a:t>
            </a:r>
          </a:p>
          <a:p>
            <a:pPr lvl="1"/>
            <a:r>
              <a:rPr lang="ru-RU" dirty="0">
                <a:latin typeface="Roboto Light" panose="020B0604020202020204" charset="0"/>
                <a:ea typeface="Roboto Light" panose="020B0604020202020204" charset="0"/>
                <a:cs typeface="Roboto Light" panose="020B0604020202020204" charset="0"/>
              </a:rPr>
              <a:t>достижение (</a:t>
            </a:r>
            <a:r>
              <a:rPr lang="ru-RU" dirty="0" err="1">
                <a:latin typeface="Roboto Light" panose="020B0604020202020204" charset="0"/>
                <a:ea typeface="Roboto Light" panose="020B0604020202020204" charset="0"/>
                <a:cs typeface="Roboto Light" panose="020B0604020202020204" charset="0"/>
              </a:rPr>
              <a:t>недостижение</a:t>
            </a:r>
            <a:r>
              <a:rPr lang="ru-RU" dirty="0">
                <a:latin typeface="Roboto Light" panose="020B0604020202020204" charset="0"/>
                <a:ea typeface="Roboto Light" panose="020B0604020202020204" charset="0"/>
                <a:cs typeface="Roboto Light" panose="020B0604020202020204" charset="0"/>
              </a:rPr>
              <a:t>) заказчиками минимальной доли закупок</a:t>
            </a:r>
          </a:p>
          <a:p>
            <a:pPr lvl="1"/>
            <a:r>
              <a:rPr lang="ru-RU" dirty="0">
                <a:latin typeface="Roboto Light" panose="020B0604020202020204" charset="0"/>
                <a:ea typeface="Roboto Light" panose="020B0604020202020204" charset="0"/>
                <a:cs typeface="Roboto Light" panose="020B0604020202020204" charset="0"/>
              </a:rPr>
              <a:t>величина отклонения размера достигнутой заказчиками доли закупок российских товаров от размера минимальной доли закупок</a:t>
            </a:r>
          </a:p>
          <a:p>
            <a:pPr lvl="1"/>
            <a:r>
              <a:rPr lang="ru-RU" dirty="0">
                <a:latin typeface="Roboto Light" panose="020B0604020202020204" charset="0"/>
                <a:ea typeface="Roboto Light" panose="020B0604020202020204" charset="0"/>
                <a:cs typeface="Roboto Light" panose="020B0604020202020204" charset="0"/>
              </a:rPr>
              <a:t>случаи невозможности достижения минимальной доли закупок, указанные в обосновании</a:t>
            </a:r>
          </a:p>
          <a:p>
            <a:endParaRPr lang="ru-RU" dirty="0">
              <a:latin typeface="Roboto Light" panose="020B0604020202020204" charset="0"/>
              <a:ea typeface="Roboto Light" panose="020B0604020202020204" charset="0"/>
              <a:cs typeface="Roboto Light" panose="020B0604020202020204" charset="0"/>
            </a:endParaRPr>
          </a:p>
          <a:p>
            <a:r>
              <a:rPr lang="ru-RU" dirty="0">
                <a:latin typeface="Roboto Light" panose="020B0604020202020204" charset="0"/>
                <a:ea typeface="Roboto Light" panose="020B0604020202020204" charset="0"/>
                <a:cs typeface="Roboto Light" panose="020B0604020202020204" charset="0"/>
              </a:rPr>
              <a:t>Последствие оценки </a:t>
            </a:r>
            <a:r>
              <a:rPr lang="en-US" dirty="0">
                <a:latin typeface="Roboto Light" panose="020B0604020202020204" charset="0"/>
                <a:ea typeface="Roboto Light" panose="020B0604020202020204" charset="0"/>
                <a:cs typeface="Roboto Light" panose="020B0604020202020204" charset="0"/>
              </a:rPr>
              <a:t>- </a:t>
            </a:r>
            <a:r>
              <a:rPr lang="ru-RU" dirty="0">
                <a:latin typeface="Roboto Light" panose="020B0604020202020204" charset="0"/>
                <a:ea typeface="Roboto Light" panose="020B0604020202020204" charset="0"/>
                <a:cs typeface="Roboto Light" panose="020B0604020202020204" charset="0"/>
              </a:rPr>
              <a:t>разработка проектов НПА (при необходимости) :</a:t>
            </a:r>
          </a:p>
          <a:p>
            <a:pPr lvl="1"/>
            <a:r>
              <a:rPr lang="ru-RU" dirty="0">
                <a:latin typeface="Roboto Light" panose="020B0604020202020204" charset="0"/>
                <a:ea typeface="Roboto Light" panose="020B0604020202020204" charset="0"/>
                <a:cs typeface="Roboto Light" panose="020B0604020202020204" charset="0"/>
              </a:rPr>
              <a:t>по изменению размеров минимальной доли закупок</a:t>
            </a:r>
          </a:p>
          <a:p>
            <a:pPr lvl="1"/>
            <a:r>
              <a:rPr lang="ru-RU" dirty="0">
                <a:latin typeface="Roboto Light" panose="020B0604020202020204" charset="0"/>
                <a:ea typeface="Roboto Light" panose="020B0604020202020204" charset="0"/>
                <a:cs typeface="Roboto Light" panose="020B0604020202020204" charset="0"/>
              </a:rPr>
              <a:t>устанавливающих ограничения допуска товаров</a:t>
            </a:r>
          </a:p>
          <a:p>
            <a:pPr lvl="1"/>
            <a:r>
              <a:rPr lang="ru-RU" dirty="0">
                <a:latin typeface="Roboto Light" panose="020B0604020202020204" charset="0"/>
                <a:ea typeface="Roboto Light" panose="020B0604020202020204" charset="0"/>
                <a:cs typeface="Roboto Light" panose="020B0604020202020204" charset="0"/>
              </a:rPr>
              <a:t>перечня товаров, в отношении которых установлены ограничения допуска</a:t>
            </a:r>
          </a:p>
          <a:p>
            <a:pPr lvl="1"/>
            <a:endParaRPr lang="ru-RU" dirty="0">
              <a:latin typeface="Roboto Light" panose="020B0604020202020204" charset="0"/>
              <a:ea typeface="Roboto Light" panose="020B0604020202020204" charset="0"/>
              <a:cs typeface="Roboto Light" panose="020B0604020202020204" charset="0"/>
            </a:endParaRPr>
          </a:p>
          <a:p>
            <a:endParaRPr lang="ru-RU" dirty="0">
              <a:latin typeface="Roboto Light" panose="020B0604020202020204" charset="0"/>
              <a:ea typeface="Roboto Light" panose="020B0604020202020204" charset="0"/>
              <a:cs typeface="Roboto Light" panose="020B0604020202020204" charset="0"/>
            </a:endParaRPr>
          </a:p>
        </p:txBody>
      </p:sp>
    </p:spTree>
    <p:extLst>
      <p:ext uri="{BB962C8B-B14F-4D97-AF65-F5344CB8AC3E}">
        <p14:creationId xmlns:p14="http://schemas.microsoft.com/office/powerpoint/2010/main" val="104252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a:t>ОБОСНОВАНИЕ НЕВЫБОРКИ КВОТЫ</a:t>
            </a:r>
          </a:p>
        </p:txBody>
      </p:sp>
      <p:sp>
        <p:nvSpPr>
          <p:cNvPr id="3" name="Объект 2"/>
          <p:cNvSpPr>
            <a:spLocks noGrp="1"/>
          </p:cNvSpPr>
          <p:nvPr>
            <p:ph sz="quarter" idx="4294967295"/>
          </p:nvPr>
        </p:nvSpPr>
        <p:spPr>
          <a:xfrm>
            <a:off x="976313" y="1795463"/>
            <a:ext cx="11215687" cy="4395787"/>
          </a:xfrm>
        </p:spPr>
        <p:txBody>
          <a:bodyPr>
            <a:normAutofit fontScale="77500" lnSpcReduction="20000"/>
          </a:bodyPr>
          <a:lstStyle/>
          <a:p>
            <a:r>
              <a:rPr lang="ru-RU" dirty="0"/>
              <a:t>Причины </a:t>
            </a:r>
            <a:r>
              <a:rPr lang="ru-RU" dirty="0" err="1"/>
              <a:t>недостижения</a:t>
            </a:r>
            <a:r>
              <a:rPr lang="ru-RU" dirty="0"/>
              <a:t> минимальной квоты (подпункт «ж» п.10 Положения ПП-2014):</a:t>
            </a:r>
          </a:p>
          <a:p>
            <a:endParaRPr lang="ru-RU" dirty="0"/>
          </a:p>
          <a:p>
            <a:r>
              <a:rPr lang="ru-RU" dirty="0"/>
              <a:t>01 – осуществлена приемка товара, происходящего из иностранных государств, по контракту (контрактам), заключенному (заключенным) по результатам закупки (закупок), при осуществлении которой (которых) не подано заявок, содержащих предложение о поставке российского товара</a:t>
            </a:r>
          </a:p>
          <a:p>
            <a:endParaRPr lang="ru-RU" dirty="0"/>
          </a:p>
          <a:p>
            <a:r>
              <a:rPr lang="ru-RU" dirty="0"/>
              <a:t>02 – осуществлена приемка товара, происходящего из иностранных государств, по контракту (контрактам), заключенному (заключенным) по результатам закупки (закупок), при осуществлении которой (которых) возникли предусмотренные нормативными правовыми актами Правительства РФ обстоятельства, допускающие исключения из ограничений, установленных в соответствии с частью 3 статьи 14 Федерального закона</a:t>
            </a:r>
          </a:p>
          <a:p>
            <a:endParaRPr lang="ru-RU" dirty="0"/>
          </a:p>
          <a:p>
            <a:r>
              <a:rPr lang="ru-RU" dirty="0"/>
              <a:t>03 – иное.</a:t>
            </a:r>
          </a:p>
          <a:p>
            <a:endParaRPr lang="ru-RU" dirty="0"/>
          </a:p>
        </p:txBody>
      </p:sp>
    </p:spTree>
    <p:extLst>
      <p:ext uri="{BB962C8B-B14F-4D97-AF65-F5344CB8AC3E}">
        <p14:creationId xmlns:p14="http://schemas.microsoft.com/office/powerpoint/2010/main" val="214600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FBCA8F-E526-4D98-B775-613D6BF01119}"/>
              </a:ext>
            </a:extLst>
          </p:cNvPr>
          <p:cNvSpPr>
            <a:spLocks noGrp="1"/>
          </p:cNvSpPr>
          <p:nvPr>
            <p:ph type="title"/>
          </p:nvPr>
        </p:nvSpPr>
        <p:spPr/>
        <p:txBody>
          <a:bodyPr/>
          <a:lstStyle/>
          <a:p>
            <a:r>
              <a:rPr lang="ru-RU" dirty="0"/>
              <a:t>Описание объекта закупки</a:t>
            </a:r>
          </a:p>
        </p:txBody>
      </p:sp>
    </p:spTree>
    <p:extLst>
      <p:ext uri="{BB962C8B-B14F-4D97-AF65-F5344CB8AC3E}">
        <p14:creationId xmlns:p14="http://schemas.microsoft.com/office/powerpoint/2010/main" val="2467263743"/>
      </p:ext>
    </p:extLst>
  </p:cSld>
  <p:clrMapOvr>
    <a:masterClrMapping/>
  </p:clrMapOvr>
  <p:transition spd="slow">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87484" y="2351433"/>
            <a:ext cx="11217031" cy="1304924"/>
          </a:xfrm>
        </p:spPr>
        <p:txBody>
          <a:bodyPr>
            <a:normAutofit/>
          </a:bodyPr>
          <a:lstStyle/>
          <a:p>
            <a:pPr algn="ctr"/>
            <a:r>
              <a:rPr lang="ru-RU" dirty="0"/>
              <a:t>Каталог (КТРУ)</a:t>
            </a:r>
          </a:p>
        </p:txBody>
      </p:sp>
    </p:spTree>
    <p:extLst>
      <p:ext uri="{BB962C8B-B14F-4D97-AF65-F5344CB8AC3E}">
        <p14:creationId xmlns:p14="http://schemas.microsoft.com/office/powerpoint/2010/main" val="6073504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a:extLst>
              <a:ext uri="{FF2B5EF4-FFF2-40B4-BE49-F238E27FC236}">
                <a16:creationId xmlns:a16="http://schemas.microsoft.com/office/drawing/2014/main" id="{FB97BC80-64CF-47ED-96DD-8AE14FCD1695}"/>
              </a:ext>
            </a:extLst>
          </p:cNvPr>
          <p:cNvSpPr/>
          <p:nvPr/>
        </p:nvSpPr>
        <p:spPr>
          <a:xfrm>
            <a:off x="2975654" y="642938"/>
            <a:ext cx="6162685" cy="707969"/>
          </a:xfrm>
          <a:prstGeom prst="rect">
            <a:avLst/>
          </a:prstGeom>
          <a:gradFill flip="none" rotWithShape="1">
            <a:gsLst>
              <a:gs pos="1000">
                <a:schemeClr val="tx2">
                  <a:lumMod val="40000"/>
                  <a:lumOff val="60000"/>
                  <a:alpha val="21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63"/>
          </a:p>
        </p:txBody>
      </p:sp>
      <p:sp>
        <p:nvSpPr>
          <p:cNvPr id="9" name="Прямоугольник 8">
            <a:extLst>
              <a:ext uri="{FF2B5EF4-FFF2-40B4-BE49-F238E27FC236}">
                <a16:creationId xmlns:a16="http://schemas.microsoft.com/office/drawing/2014/main" id="{8A0AE1F9-E52E-4916-86F8-B3738D1077AD}"/>
              </a:ext>
            </a:extLst>
          </p:cNvPr>
          <p:cNvSpPr/>
          <p:nvPr/>
        </p:nvSpPr>
        <p:spPr>
          <a:xfrm>
            <a:off x="599768" y="1774823"/>
            <a:ext cx="10362621" cy="4440240"/>
          </a:xfrm>
          <a:prstGeom prst="rect">
            <a:avLst/>
          </a:prstGeom>
          <a:gradFill flip="none" rotWithShape="1">
            <a:gsLst>
              <a:gs pos="0">
                <a:schemeClr val="accent1">
                  <a:alpha val="39000"/>
                  <a:lumMod val="8000"/>
                  <a:lumOff val="92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ru-RU" sz="1788" dirty="0">
              <a:solidFill>
                <a:schemeClr val="tx1"/>
              </a:solidFill>
            </a:endParaRPr>
          </a:p>
          <a:p>
            <a:pPr algn="ctr" eaLnBrk="1" hangingPunct="1">
              <a:defRPr/>
            </a:pPr>
            <a:r>
              <a:rPr lang="ru-RU" sz="2113" u="sng" dirty="0">
                <a:solidFill>
                  <a:srgbClr val="FF0000"/>
                </a:solidFill>
              </a:rPr>
              <a:t>Постановление от 8 февраля 2017 года №145</a:t>
            </a:r>
            <a:r>
              <a:rPr lang="ru-RU" sz="2113" u="sng" dirty="0">
                <a:solidFill>
                  <a:schemeClr val="tx1"/>
                </a:solidFill>
              </a:rPr>
              <a:t> «О каталоге товаров, работ, услуг для государственных и муниципальных нужд»</a:t>
            </a:r>
            <a:r>
              <a:rPr lang="ru-RU" sz="2113" dirty="0">
                <a:solidFill>
                  <a:schemeClr val="tx1"/>
                </a:solidFill>
              </a:rPr>
              <a:t>. </a:t>
            </a:r>
          </a:p>
          <a:p>
            <a:pPr algn="ctr" eaLnBrk="1" hangingPunct="1">
              <a:defRPr/>
            </a:pPr>
            <a:endParaRPr lang="ru-RU" sz="2113" dirty="0">
              <a:solidFill>
                <a:schemeClr val="tx1"/>
              </a:solidFill>
            </a:endParaRPr>
          </a:p>
          <a:p>
            <a:pPr eaLnBrk="1" hangingPunct="1">
              <a:defRPr/>
            </a:pPr>
            <a:endParaRPr lang="ru-RU" sz="2113" dirty="0">
              <a:solidFill>
                <a:schemeClr val="tx1"/>
              </a:solidFill>
            </a:endParaRPr>
          </a:p>
          <a:p>
            <a:pPr eaLnBrk="1" hangingPunct="1">
              <a:defRPr/>
            </a:pPr>
            <a:r>
              <a:rPr lang="ru-RU" sz="1788" dirty="0">
                <a:solidFill>
                  <a:schemeClr val="tx1"/>
                </a:solidFill>
              </a:rPr>
              <a:t>Создание в единой информационной системе в сфере закупок каталога товаров, работ, услуг будет способствовать повышению прозрачности </a:t>
            </a:r>
            <a:r>
              <a:rPr lang="ru-RU" sz="1788" dirty="0" err="1">
                <a:solidFill>
                  <a:schemeClr val="tx1"/>
                </a:solidFill>
              </a:rPr>
              <a:t>госзакупок</a:t>
            </a:r>
            <a:r>
              <a:rPr lang="ru-RU" sz="1788" dirty="0">
                <a:solidFill>
                  <a:schemeClr val="tx1"/>
                </a:solidFill>
              </a:rPr>
              <a:t>, снижению коррупционных рисков за счёт введения единообразных наименований товаров, работ, услуг, снижению издержек заказчиков за счёт стандартизации подходов к описанию объектов закупок. </a:t>
            </a:r>
          </a:p>
          <a:p>
            <a:pPr eaLnBrk="1" hangingPunct="1">
              <a:defRPr/>
            </a:pPr>
            <a:endParaRPr lang="ru-RU" sz="1788" dirty="0">
              <a:solidFill>
                <a:schemeClr val="tx1"/>
              </a:solidFill>
            </a:endParaRPr>
          </a:p>
        </p:txBody>
      </p:sp>
      <p:sp>
        <p:nvSpPr>
          <p:cNvPr id="4" name="Прямоугольник 3">
            <a:extLst>
              <a:ext uri="{FF2B5EF4-FFF2-40B4-BE49-F238E27FC236}">
                <a16:creationId xmlns:a16="http://schemas.microsoft.com/office/drawing/2014/main" id="{D0E0EE80-B413-4F02-9C7A-98C6F430B74C}"/>
              </a:ext>
            </a:extLst>
          </p:cNvPr>
          <p:cNvSpPr/>
          <p:nvPr/>
        </p:nvSpPr>
        <p:spPr>
          <a:xfrm>
            <a:off x="5349230" y="894947"/>
            <a:ext cx="6663333" cy="911920"/>
          </a:xfrm>
          <a:prstGeom prst="rect">
            <a:avLst/>
          </a:prstGeom>
          <a:solidFill>
            <a:schemeClr val="tx2">
              <a:lumMod val="40000"/>
              <a:lumOff val="60000"/>
            </a:schemeClr>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anchor="ctr"/>
          <a:lstStyle/>
          <a:p>
            <a:pPr eaLnBrk="1" hangingPunct="1">
              <a:defRPr/>
            </a:pPr>
            <a:r>
              <a:rPr lang="ru-RU" sz="1788" b="1" dirty="0">
                <a:solidFill>
                  <a:srgbClr val="C00000"/>
                </a:solidFill>
              </a:rPr>
              <a:t>Каталог закупок:  </a:t>
            </a:r>
          </a:p>
        </p:txBody>
      </p:sp>
      <p:sp>
        <p:nvSpPr>
          <p:cNvPr id="2" name="Заголовок 1">
            <a:extLst>
              <a:ext uri="{FF2B5EF4-FFF2-40B4-BE49-F238E27FC236}">
                <a16:creationId xmlns:a16="http://schemas.microsoft.com/office/drawing/2014/main" id="{52F367A9-754C-4510-9A2E-018A2A93B744}"/>
              </a:ext>
            </a:extLst>
          </p:cNvPr>
          <p:cNvSpPr>
            <a:spLocks noGrp="1"/>
          </p:cNvSpPr>
          <p:nvPr>
            <p:ph type="title"/>
          </p:nvPr>
        </p:nvSpPr>
        <p:spPr/>
        <p:txBody>
          <a:bodyPr/>
          <a:lstStyle/>
          <a:p>
            <a:endParaRPr lang="ru-RU"/>
          </a:p>
        </p:txBody>
      </p:sp>
    </p:spTree>
    <p:extLst>
      <p:ext uri="{BB962C8B-B14F-4D97-AF65-F5344CB8AC3E}">
        <p14:creationId xmlns:p14="http://schemas.microsoft.com/office/powerpoint/2010/main" val="1933066391"/>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a:extLst>
              <a:ext uri="{FF2B5EF4-FFF2-40B4-BE49-F238E27FC236}">
                <a16:creationId xmlns:a16="http://schemas.microsoft.com/office/drawing/2014/main" id="{DF16C01C-14BF-4469-A5CE-9554699E999F}"/>
              </a:ext>
            </a:extLst>
          </p:cNvPr>
          <p:cNvSpPr/>
          <p:nvPr/>
        </p:nvSpPr>
        <p:spPr>
          <a:xfrm>
            <a:off x="2975654" y="642938"/>
            <a:ext cx="6162685" cy="707969"/>
          </a:xfrm>
          <a:prstGeom prst="rect">
            <a:avLst/>
          </a:prstGeom>
          <a:gradFill flip="none" rotWithShape="1">
            <a:gsLst>
              <a:gs pos="1000">
                <a:schemeClr val="tx2">
                  <a:lumMod val="40000"/>
                  <a:lumOff val="60000"/>
                  <a:alpha val="21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63"/>
          </a:p>
        </p:txBody>
      </p:sp>
      <p:sp>
        <p:nvSpPr>
          <p:cNvPr id="9" name="Прямоугольник 8">
            <a:extLst>
              <a:ext uri="{FF2B5EF4-FFF2-40B4-BE49-F238E27FC236}">
                <a16:creationId xmlns:a16="http://schemas.microsoft.com/office/drawing/2014/main" id="{17E9990C-9B28-493B-B1F9-7F78809E7216}"/>
              </a:ext>
            </a:extLst>
          </p:cNvPr>
          <p:cNvSpPr/>
          <p:nvPr/>
        </p:nvSpPr>
        <p:spPr>
          <a:xfrm>
            <a:off x="796414" y="1745326"/>
            <a:ext cx="10038157" cy="4469737"/>
          </a:xfrm>
          <a:prstGeom prst="rect">
            <a:avLst/>
          </a:prstGeom>
          <a:gradFill flip="none" rotWithShape="1">
            <a:gsLst>
              <a:gs pos="0">
                <a:schemeClr val="accent1">
                  <a:alpha val="39000"/>
                  <a:lumMod val="8000"/>
                  <a:lumOff val="92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ru-RU" sz="1788" dirty="0">
              <a:solidFill>
                <a:schemeClr val="tx1"/>
              </a:solidFill>
            </a:endParaRPr>
          </a:p>
          <a:p>
            <a:pPr algn="ctr" eaLnBrk="1" hangingPunct="1">
              <a:defRPr/>
            </a:pPr>
            <a:r>
              <a:rPr lang="ru-RU" sz="2113" u="sng" dirty="0">
                <a:solidFill>
                  <a:srgbClr val="FF0000"/>
                </a:solidFill>
              </a:rPr>
              <a:t>Каталог товаров, работ, услуг для государственных и муниципальных нужд - это</a:t>
            </a:r>
            <a:endParaRPr lang="ru-RU" sz="2113" dirty="0">
              <a:solidFill>
                <a:schemeClr val="tx1"/>
              </a:solidFill>
            </a:endParaRPr>
          </a:p>
          <a:p>
            <a:pPr eaLnBrk="1" hangingPunct="1">
              <a:defRPr/>
            </a:pPr>
            <a:endParaRPr lang="ru-RU" sz="2113" dirty="0">
              <a:solidFill>
                <a:schemeClr val="tx1"/>
              </a:solidFill>
            </a:endParaRPr>
          </a:p>
          <a:p>
            <a:pPr algn="just" eaLnBrk="1" hangingPunct="1">
              <a:defRPr/>
            </a:pPr>
            <a:r>
              <a:rPr lang="ru-RU" sz="1788" u="sng" dirty="0">
                <a:solidFill>
                  <a:schemeClr val="tx1"/>
                </a:solidFill>
              </a:rPr>
              <a:t>систематизированный перечень</a:t>
            </a:r>
            <a:r>
              <a:rPr lang="ru-RU" sz="1788" dirty="0">
                <a:solidFill>
                  <a:schemeClr val="tx1"/>
                </a:solidFill>
              </a:rPr>
              <a:t> товаров, работ, услуг, закупаемых для обеспечения государственных и муниципальных нужд, </a:t>
            </a:r>
            <a:r>
              <a:rPr lang="ru-RU" sz="1788" u="sng" dirty="0">
                <a:solidFill>
                  <a:schemeClr val="tx1"/>
                </a:solidFill>
              </a:rPr>
              <a:t>сформированный на основе </a:t>
            </a:r>
            <a:r>
              <a:rPr lang="ru-RU" sz="1788" dirty="0">
                <a:solidFill>
                  <a:schemeClr val="tx1"/>
                </a:solidFill>
              </a:rPr>
              <a:t>Общероссийского классификатора продукции по видам экономической деятельности (</a:t>
            </a:r>
            <a:r>
              <a:rPr lang="ru-RU" sz="1788" u="sng" dirty="0">
                <a:solidFill>
                  <a:schemeClr val="tx1"/>
                </a:solidFill>
              </a:rPr>
              <a:t>ОКПД2</a:t>
            </a:r>
            <a:r>
              <a:rPr lang="ru-RU" sz="1788" dirty="0">
                <a:solidFill>
                  <a:schemeClr val="tx1"/>
                </a:solidFill>
              </a:rPr>
              <a:t>) ОК 034-2014 и </a:t>
            </a:r>
            <a:r>
              <a:rPr lang="ru-RU" sz="1788" u="sng" dirty="0">
                <a:solidFill>
                  <a:schemeClr val="tx1"/>
                </a:solidFill>
              </a:rPr>
              <a:t>включающий в себя</a:t>
            </a:r>
            <a:r>
              <a:rPr lang="ru-RU" sz="1788" dirty="0">
                <a:solidFill>
                  <a:schemeClr val="tx1"/>
                </a:solidFill>
              </a:rPr>
              <a:t> коды каталога, соответствующие указанным кодам </a:t>
            </a:r>
            <a:r>
              <a:rPr lang="ru-RU" sz="1788" u="sng" dirty="0">
                <a:solidFill>
                  <a:schemeClr val="tx1"/>
                </a:solidFill>
              </a:rPr>
              <a:t>товары, работы, услуги</a:t>
            </a:r>
            <a:r>
              <a:rPr lang="ru-RU" sz="1788" dirty="0">
                <a:solidFill>
                  <a:schemeClr val="tx1"/>
                </a:solidFill>
              </a:rPr>
              <a:t>, являющиеся объектами закупки, </a:t>
            </a:r>
            <a:r>
              <a:rPr lang="ru-RU" sz="1788" u="sng" dirty="0">
                <a:solidFill>
                  <a:schemeClr val="tx1"/>
                </a:solidFill>
              </a:rPr>
              <a:t>единицы измерения</a:t>
            </a:r>
            <a:r>
              <a:rPr lang="ru-RU" sz="1788" dirty="0">
                <a:solidFill>
                  <a:schemeClr val="tx1"/>
                </a:solidFill>
              </a:rPr>
              <a:t> количества товара, объема выполняемой работы, оказываемой услуги и </a:t>
            </a:r>
            <a:r>
              <a:rPr lang="ru-RU" sz="1788" u="sng" dirty="0">
                <a:solidFill>
                  <a:schemeClr val="tx1"/>
                </a:solidFill>
              </a:rPr>
              <a:t>иную информацию. </a:t>
            </a:r>
          </a:p>
        </p:txBody>
      </p:sp>
      <p:sp>
        <p:nvSpPr>
          <p:cNvPr id="4" name="Прямоугольник 3">
            <a:extLst>
              <a:ext uri="{FF2B5EF4-FFF2-40B4-BE49-F238E27FC236}">
                <a16:creationId xmlns:a16="http://schemas.microsoft.com/office/drawing/2014/main" id="{C3D7420C-B159-4AD5-9B31-4E1018AFD657}"/>
              </a:ext>
            </a:extLst>
          </p:cNvPr>
          <p:cNvSpPr/>
          <p:nvPr/>
        </p:nvSpPr>
        <p:spPr>
          <a:xfrm>
            <a:off x="5418056" y="833405"/>
            <a:ext cx="6663333" cy="911920"/>
          </a:xfrm>
          <a:prstGeom prst="rect">
            <a:avLst/>
          </a:prstGeom>
          <a:solidFill>
            <a:schemeClr val="tx2">
              <a:lumMod val="40000"/>
              <a:lumOff val="60000"/>
            </a:schemeClr>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anchor="ctr"/>
          <a:lstStyle/>
          <a:p>
            <a:pPr eaLnBrk="1" hangingPunct="1">
              <a:defRPr/>
            </a:pPr>
            <a:r>
              <a:rPr lang="ru-RU" sz="1788" b="1" dirty="0">
                <a:solidFill>
                  <a:srgbClr val="C00000"/>
                </a:solidFill>
              </a:rPr>
              <a:t>Каталог закупок:  </a:t>
            </a:r>
          </a:p>
        </p:txBody>
      </p:sp>
      <p:sp>
        <p:nvSpPr>
          <p:cNvPr id="2" name="Заголовок 1">
            <a:extLst>
              <a:ext uri="{FF2B5EF4-FFF2-40B4-BE49-F238E27FC236}">
                <a16:creationId xmlns:a16="http://schemas.microsoft.com/office/drawing/2014/main" id="{4DCD6448-9B62-4516-B44B-141F09EC09AB}"/>
              </a:ext>
            </a:extLst>
          </p:cNvPr>
          <p:cNvSpPr>
            <a:spLocks noGrp="1"/>
          </p:cNvSpPr>
          <p:nvPr>
            <p:ph type="title"/>
          </p:nvPr>
        </p:nvSpPr>
        <p:spPr/>
        <p:txBody>
          <a:bodyPr/>
          <a:lstStyle/>
          <a:p>
            <a:endParaRPr lang="ru-RU"/>
          </a:p>
        </p:txBody>
      </p:sp>
    </p:spTree>
    <p:extLst>
      <p:ext uri="{BB962C8B-B14F-4D97-AF65-F5344CB8AC3E}">
        <p14:creationId xmlns:p14="http://schemas.microsoft.com/office/powerpoint/2010/main" val="103807588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p:txBody>
          <a:bodyPr>
            <a:normAutofit/>
          </a:bodyPr>
          <a:lstStyle/>
          <a:p>
            <a:r>
              <a:rPr lang="ru-RU" sz="4000" dirty="0"/>
              <a:t>Перерегистрация в течении 2022 года</a:t>
            </a:r>
          </a:p>
        </p:txBody>
      </p:sp>
      <p:sp>
        <p:nvSpPr>
          <p:cNvPr id="13" name="Объект 2">
            <a:extLst>
              <a:ext uri="{FF2B5EF4-FFF2-40B4-BE49-F238E27FC236}">
                <a16:creationId xmlns:a16="http://schemas.microsoft.com/office/drawing/2014/main" id="{FE39B7C6-DE2A-43AD-B409-4DC5CB25D73D}"/>
              </a:ext>
            </a:extLst>
          </p:cNvPr>
          <p:cNvSpPr txBox="1">
            <a:spLocks/>
          </p:cNvSpPr>
          <p:nvPr/>
        </p:nvSpPr>
        <p:spPr>
          <a:xfrm>
            <a:off x="2214936" y="1345448"/>
            <a:ext cx="8112369" cy="3632952"/>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buNone/>
            </a:pPr>
            <a:r>
              <a:rPr lang="ru-RU" b="1" dirty="0">
                <a:solidFill>
                  <a:schemeClr val="accent3"/>
                </a:solidFill>
                <a:latin typeface="Roboto Light" panose="020B0604020202020204" charset="0"/>
                <a:ea typeface="Roboto Light" panose="020B0604020202020204" charset="0"/>
                <a:cs typeface="Roboto Light" panose="020B0604020202020204" charset="0"/>
              </a:rPr>
              <a:t>В соответствии с требованиями Приказа № 39н Казначейства России от 10.12.2021 года все пользователи, которые были зарегистрированы в Единой информационной системе в сфере закупок (далее — ЕИС в сфере закупок), должны пройти перерегистрацию в ЕИС в сфере закупок (назначить новые полномочия пользователям организации) до 01.01.2023 г. </a:t>
            </a:r>
            <a:endParaRPr lang="ru-RU" dirty="0">
              <a:latin typeface="Roboto Light" panose="020B0604020202020204" charset="0"/>
              <a:ea typeface="Roboto Light" panose="020B0604020202020204" charset="0"/>
              <a:cs typeface="Roboto Light" panose="020B0604020202020204" charset="0"/>
            </a:endParaRPr>
          </a:p>
        </p:txBody>
      </p:sp>
      <p:sp>
        <p:nvSpPr>
          <p:cNvPr id="7" name="Полилиния 636">
            <a:extLst>
              <a:ext uri="{FF2B5EF4-FFF2-40B4-BE49-F238E27FC236}">
                <a16:creationId xmlns:a16="http://schemas.microsoft.com/office/drawing/2014/main" id="{B1A13D2B-24FE-4A57-8B4C-392F14DF3D22}"/>
              </a:ext>
            </a:extLst>
          </p:cNvPr>
          <p:cNvSpPr>
            <a:spLocks noChangeAspect="1"/>
          </p:cNvSpPr>
          <p:nvPr/>
        </p:nvSpPr>
        <p:spPr>
          <a:xfrm>
            <a:off x="1447497" y="1628776"/>
            <a:ext cx="466208" cy="499509"/>
          </a:xfrm>
          <a:custGeom>
            <a:avLst/>
            <a:gdLst>
              <a:gd name="connsiteX0" fmla="*/ 210165 w 672000"/>
              <a:gd name="connsiteY0" fmla="*/ 625283 h 720001"/>
              <a:gd name="connsiteX1" fmla="*/ 168877 w 672000"/>
              <a:gd name="connsiteY1" fmla="*/ 698614 h 720001"/>
              <a:gd name="connsiteX2" fmla="*/ 566589 w 672000"/>
              <a:gd name="connsiteY2" fmla="*/ 698614 h 720001"/>
              <a:gd name="connsiteX3" fmla="*/ 649933 w 672000"/>
              <a:gd name="connsiteY3" fmla="*/ 625283 h 720001"/>
              <a:gd name="connsiteX4" fmla="*/ 572673 w 672000"/>
              <a:gd name="connsiteY4" fmla="*/ 625283 h 720001"/>
              <a:gd name="connsiteX5" fmla="*/ 71166 w 672000"/>
              <a:gd name="connsiteY5" fmla="*/ 523960 h 720001"/>
              <a:gd name="connsiteX6" fmla="*/ 512204 w 672000"/>
              <a:gd name="connsiteY6" fmla="*/ 523960 h 720001"/>
              <a:gd name="connsiteX7" fmla="*/ 522896 w 672000"/>
              <a:gd name="connsiteY7" fmla="*/ 534654 h 720001"/>
              <a:gd name="connsiteX8" fmla="*/ 512203 w 672000"/>
              <a:gd name="connsiteY8" fmla="*/ 545347 h 720001"/>
              <a:gd name="connsiteX9" fmla="*/ 71166 w 672000"/>
              <a:gd name="connsiteY9" fmla="*/ 545347 h 720001"/>
              <a:gd name="connsiteX10" fmla="*/ 60473 w 672000"/>
              <a:gd name="connsiteY10" fmla="*/ 534654 h 720001"/>
              <a:gd name="connsiteX11" fmla="*/ 71166 w 672000"/>
              <a:gd name="connsiteY11" fmla="*/ 523960 h 720001"/>
              <a:gd name="connsiteX12" fmla="*/ 71166 w 672000"/>
              <a:gd name="connsiteY12" fmla="*/ 441627 h 720001"/>
              <a:gd name="connsiteX13" fmla="*/ 512204 w 672000"/>
              <a:gd name="connsiteY13" fmla="*/ 441627 h 720001"/>
              <a:gd name="connsiteX14" fmla="*/ 522896 w 672000"/>
              <a:gd name="connsiteY14" fmla="*/ 452321 h 720001"/>
              <a:gd name="connsiteX15" fmla="*/ 512203 w 672000"/>
              <a:gd name="connsiteY15" fmla="*/ 463014 h 720001"/>
              <a:gd name="connsiteX16" fmla="*/ 71166 w 672000"/>
              <a:gd name="connsiteY16" fmla="*/ 463014 h 720001"/>
              <a:gd name="connsiteX17" fmla="*/ 60473 w 672000"/>
              <a:gd name="connsiteY17" fmla="*/ 452321 h 720001"/>
              <a:gd name="connsiteX18" fmla="*/ 71166 w 672000"/>
              <a:gd name="connsiteY18" fmla="*/ 441627 h 720001"/>
              <a:gd name="connsiteX19" fmla="*/ 71166 w 672000"/>
              <a:gd name="connsiteY19" fmla="*/ 359294 h 720001"/>
              <a:gd name="connsiteX20" fmla="*/ 512204 w 672000"/>
              <a:gd name="connsiteY20" fmla="*/ 359294 h 720001"/>
              <a:gd name="connsiteX21" fmla="*/ 522896 w 672000"/>
              <a:gd name="connsiteY21" fmla="*/ 369988 h 720001"/>
              <a:gd name="connsiteX22" fmla="*/ 512203 w 672000"/>
              <a:gd name="connsiteY22" fmla="*/ 380681 h 720001"/>
              <a:gd name="connsiteX23" fmla="*/ 71166 w 672000"/>
              <a:gd name="connsiteY23" fmla="*/ 380681 h 720001"/>
              <a:gd name="connsiteX24" fmla="*/ 60473 w 672000"/>
              <a:gd name="connsiteY24" fmla="*/ 369988 h 720001"/>
              <a:gd name="connsiteX25" fmla="*/ 71166 w 672000"/>
              <a:gd name="connsiteY25" fmla="*/ 359294 h 720001"/>
              <a:gd name="connsiteX26" fmla="*/ 71166 w 672000"/>
              <a:gd name="connsiteY26" fmla="*/ 276962 h 720001"/>
              <a:gd name="connsiteX27" fmla="*/ 512204 w 672000"/>
              <a:gd name="connsiteY27" fmla="*/ 276962 h 720001"/>
              <a:gd name="connsiteX28" fmla="*/ 522896 w 672000"/>
              <a:gd name="connsiteY28" fmla="*/ 287656 h 720001"/>
              <a:gd name="connsiteX29" fmla="*/ 512203 w 672000"/>
              <a:gd name="connsiteY29" fmla="*/ 298349 h 720001"/>
              <a:gd name="connsiteX30" fmla="*/ 71166 w 672000"/>
              <a:gd name="connsiteY30" fmla="*/ 298349 h 720001"/>
              <a:gd name="connsiteX31" fmla="*/ 60473 w 672000"/>
              <a:gd name="connsiteY31" fmla="*/ 287656 h 720001"/>
              <a:gd name="connsiteX32" fmla="*/ 71166 w 672000"/>
              <a:gd name="connsiteY32" fmla="*/ 276962 h 720001"/>
              <a:gd name="connsiteX33" fmla="*/ 572676 w 672000"/>
              <a:gd name="connsiteY33" fmla="*/ 199621 h 720001"/>
              <a:gd name="connsiteX34" fmla="*/ 583369 w 672000"/>
              <a:gd name="connsiteY34" fmla="*/ 210314 h 720001"/>
              <a:gd name="connsiteX35" fmla="*/ 583369 w 672000"/>
              <a:gd name="connsiteY35" fmla="*/ 603896 h 720001"/>
              <a:gd name="connsiteX36" fmla="*/ 661307 w 672000"/>
              <a:gd name="connsiteY36" fmla="*/ 603896 h 720001"/>
              <a:gd name="connsiteX37" fmla="*/ 672000 w 672000"/>
              <a:gd name="connsiteY37" fmla="*/ 614681 h 720001"/>
              <a:gd name="connsiteX38" fmla="*/ 566589 w 672000"/>
              <a:gd name="connsiteY38" fmla="*/ 720001 h 720001"/>
              <a:gd name="connsiteX39" fmla="*/ 105295 w 672000"/>
              <a:gd name="connsiteY39" fmla="*/ 720001 h 720001"/>
              <a:gd name="connsiteX40" fmla="*/ 30882 w 672000"/>
              <a:gd name="connsiteY40" fmla="*/ 689121 h 720001"/>
              <a:gd name="connsiteX41" fmla="*/ 2 w 672000"/>
              <a:gd name="connsiteY41" fmla="*/ 614589 h 720001"/>
              <a:gd name="connsiteX42" fmla="*/ 2 w 672000"/>
              <a:gd name="connsiteY42" fmla="*/ 521823 h 720001"/>
              <a:gd name="connsiteX43" fmla="*/ 10695 w 672000"/>
              <a:gd name="connsiteY43" fmla="*/ 511130 h 720001"/>
              <a:gd name="connsiteX44" fmla="*/ 21388 w 672000"/>
              <a:gd name="connsiteY44" fmla="*/ 521823 h 720001"/>
              <a:gd name="connsiteX45" fmla="*/ 21388 w 672000"/>
              <a:gd name="connsiteY45" fmla="*/ 614589 h 720001"/>
              <a:gd name="connsiteX46" fmla="*/ 45978 w 672000"/>
              <a:gd name="connsiteY46" fmla="*/ 673971 h 720001"/>
              <a:gd name="connsiteX47" fmla="*/ 105295 w 672000"/>
              <a:gd name="connsiteY47" fmla="*/ 698613 h 720001"/>
              <a:gd name="connsiteX48" fmla="*/ 189320 w 672000"/>
              <a:gd name="connsiteY48" fmla="*/ 614715 h 720001"/>
              <a:gd name="connsiteX49" fmla="*/ 199986 w 672000"/>
              <a:gd name="connsiteY49" fmla="*/ 603896 h 720001"/>
              <a:gd name="connsiteX50" fmla="*/ 561983 w 672000"/>
              <a:gd name="connsiteY50" fmla="*/ 603896 h 720001"/>
              <a:gd name="connsiteX51" fmla="*/ 561983 w 672000"/>
              <a:gd name="connsiteY51" fmla="*/ 210314 h 720001"/>
              <a:gd name="connsiteX52" fmla="*/ 572676 w 672000"/>
              <a:gd name="connsiteY52" fmla="*/ 199621 h 720001"/>
              <a:gd name="connsiteX53" fmla="*/ 71166 w 672000"/>
              <a:gd name="connsiteY53" fmla="*/ 194629 h 720001"/>
              <a:gd name="connsiteX54" fmla="*/ 512204 w 672000"/>
              <a:gd name="connsiteY54" fmla="*/ 194629 h 720001"/>
              <a:gd name="connsiteX55" fmla="*/ 522896 w 672000"/>
              <a:gd name="connsiteY55" fmla="*/ 205323 h 720001"/>
              <a:gd name="connsiteX56" fmla="*/ 512203 w 672000"/>
              <a:gd name="connsiteY56" fmla="*/ 216016 h 720001"/>
              <a:gd name="connsiteX57" fmla="*/ 71166 w 672000"/>
              <a:gd name="connsiteY57" fmla="*/ 216016 h 720001"/>
              <a:gd name="connsiteX58" fmla="*/ 60473 w 672000"/>
              <a:gd name="connsiteY58" fmla="*/ 205323 h 720001"/>
              <a:gd name="connsiteX59" fmla="*/ 71166 w 672000"/>
              <a:gd name="connsiteY59" fmla="*/ 194629 h 720001"/>
              <a:gd name="connsiteX60" fmla="*/ 126768 w 672000"/>
              <a:gd name="connsiteY60" fmla="*/ 91981 h 720001"/>
              <a:gd name="connsiteX61" fmla="*/ 456604 w 672000"/>
              <a:gd name="connsiteY61" fmla="*/ 91981 h 720001"/>
              <a:gd name="connsiteX62" fmla="*/ 467297 w 672000"/>
              <a:gd name="connsiteY62" fmla="*/ 102674 h 720001"/>
              <a:gd name="connsiteX63" fmla="*/ 456604 w 672000"/>
              <a:gd name="connsiteY63" fmla="*/ 113368 h 720001"/>
              <a:gd name="connsiteX64" fmla="*/ 126768 w 672000"/>
              <a:gd name="connsiteY64" fmla="*/ 113368 h 720001"/>
              <a:gd name="connsiteX65" fmla="*/ 116075 w 672000"/>
              <a:gd name="connsiteY65" fmla="*/ 102674 h 720001"/>
              <a:gd name="connsiteX66" fmla="*/ 126768 w 672000"/>
              <a:gd name="connsiteY66" fmla="*/ 91981 h 720001"/>
              <a:gd name="connsiteX67" fmla="*/ 10693 w 672000"/>
              <a:gd name="connsiteY67" fmla="*/ 0 h 720001"/>
              <a:gd name="connsiteX68" fmla="*/ 572675 w 672000"/>
              <a:gd name="connsiteY68" fmla="*/ 0 h 720001"/>
              <a:gd name="connsiteX69" fmla="*/ 583368 w 672000"/>
              <a:gd name="connsiteY69" fmla="*/ 10693 h 720001"/>
              <a:gd name="connsiteX70" fmla="*/ 583368 w 672000"/>
              <a:gd name="connsiteY70" fmla="*/ 160414 h 720001"/>
              <a:gd name="connsiteX71" fmla="*/ 572675 w 672000"/>
              <a:gd name="connsiteY71" fmla="*/ 171107 h 720001"/>
              <a:gd name="connsiteX72" fmla="*/ 561982 w 672000"/>
              <a:gd name="connsiteY72" fmla="*/ 160414 h 720001"/>
              <a:gd name="connsiteX73" fmla="*/ 561982 w 672000"/>
              <a:gd name="connsiteY73" fmla="*/ 21386 h 720001"/>
              <a:gd name="connsiteX74" fmla="*/ 21386 w 672000"/>
              <a:gd name="connsiteY74" fmla="*/ 21386 h 720001"/>
              <a:gd name="connsiteX75" fmla="*/ 21386 w 672000"/>
              <a:gd name="connsiteY75" fmla="*/ 471922 h 720001"/>
              <a:gd name="connsiteX76" fmla="*/ 10693 w 672000"/>
              <a:gd name="connsiteY76" fmla="*/ 482615 h 720001"/>
              <a:gd name="connsiteX77" fmla="*/ 0 w 672000"/>
              <a:gd name="connsiteY77" fmla="*/ 471922 h 720001"/>
              <a:gd name="connsiteX78" fmla="*/ 0 w 672000"/>
              <a:gd name="connsiteY78" fmla="*/ 10693 h 720001"/>
              <a:gd name="connsiteX79" fmla="*/ 10693 w 672000"/>
              <a:gd name="connsiteY79" fmla="*/ 0 h 7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72000" h="720001">
                <a:moveTo>
                  <a:pt x="210165" y="625283"/>
                </a:moveTo>
                <a:cubicBezTo>
                  <a:pt x="207144" y="655153"/>
                  <a:pt x="191598" y="681378"/>
                  <a:pt x="168877" y="698614"/>
                </a:cubicBezTo>
                <a:lnTo>
                  <a:pt x="566589" y="698614"/>
                </a:lnTo>
                <a:cubicBezTo>
                  <a:pt x="609296" y="698614"/>
                  <a:pt x="644666" y="666584"/>
                  <a:pt x="649933" y="625283"/>
                </a:cubicBezTo>
                <a:lnTo>
                  <a:pt x="572673" y="625283"/>
                </a:lnTo>
                <a:close/>
                <a:moveTo>
                  <a:pt x="71166" y="523960"/>
                </a:moveTo>
                <a:lnTo>
                  <a:pt x="512204" y="523960"/>
                </a:lnTo>
                <a:cubicBezTo>
                  <a:pt x="518110" y="523960"/>
                  <a:pt x="522896" y="528748"/>
                  <a:pt x="522896" y="534654"/>
                </a:cubicBezTo>
                <a:cubicBezTo>
                  <a:pt x="522896" y="540559"/>
                  <a:pt x="518109" y="545347"/>
                  <a:pt x="512203" y="545347"/>
                </a:cubicBezTo>
                <a:lnTo>
                  <a:pt x="71166" y="545347"/>
                </a:lnTo>
                <a:cubicBezTo>
                  <a:pt x="65261" y="545347"/>
                  <a:pt x="60473" y="540559"/>
                  <a:pt x="60473" y="534654"/>
                </a:cubicBezTo>
                <a:cubicBezTo>
                  <a:pt x="60473" y="528748"/>
                  <a:pt x="65261" y="523960"/>
                  <a:pt x="71166" y="523960"/>
                </a:cubicBezTo>
                <a:close/>
                <a:moveTo>
                  <a:pt x="71166" y="441627"/>
                </a:moveTo>
                <a:lnTo>
                  <a:pt x="512204" y="441627"/>
                </a:lnTo>
                <a:cubicBezTo>
                  <a:pt x="518110" y="441627"/>
                  <a:pt x="522896" y="446414"/>
                  <a:pt x="522896" y="452321"/>
                </a:cubicBezTo>
                <a:cubicBezTo>
                  <a:pt x="522896" y="458226"/>
                  <a:pt x="518109" y="463014"/>
                  <a:pt x="512203" y="463014"/>
                </a:cubicBezTo>
                <a:lnTo>
                  <a:pt x="71166" y="463014"/>
                </a:lnTo>
                <a:cubicBezTo>
                  <a:pt x="65261" y="463014"/>
                  <a:pt x="60473" y="458226"/>
                  <a:pt x="60473" y="452321"/>
                </a:cubicBezTo>
                <a:cubicBezTo>
                  <a:pt x="60473" y="446415"/>
                  <a:pt x="65261" y="441627"/>
                  <a:pt x="71166" y="441627"/>
                </a:cubicBezTo>
                <a:close/>
                <a:moveTo>
                  <a:pt x="71166" y="359294"/>
                </a:moveTo>
                <a:lnTo>
                  <a:pt x="512204" y="359294"/>
                </a:lnTo>
                <a:cubicBezTo>
                  <a:pt x="518110" y="359294"/>
                  <a:pt x="522896" y="364082"/>
                  <a:pt x="522896" y="369988"/>
                </a:cubicBezTo>
                <a:cubicBezTo>
                  <a:pt x="522896" y="375893"/>
                  <a:pt x="518109" y="380681"/>
                  <a:pt x="512203" y="380681"/>
                </a:cubicBezTo>
                <a:lnTo>
                  <a:pt x="71166" y="380681"/>
                </a:lnTo>
                <a:cubicBezTo>
                  <a:pt x="65261" y="380681"/>
                  <a:pt x="60473" y="375893"/>
                  <a:pt x="60473" y="369988"/>
                </a:cubicBezTo>
                <a:cubicBezTo>
                  <a:pt x="60473" y="364082"/>
                  <a:pt x="65261" y="359294"/>
                  <a:pt x="71166" y="359294"/>
                </a:cubicBezTo>
                <a:close/>
                <a:moveTo>
                  <a:pt x="71166" y="276962"/>
                </a:moveTo>
                <a:lnTo>
                  <a:pt x="512204" y="276962"/>
                </a:lnTo>
                <a:cubicBezTo>
                  <a:pt x="518110" y="276962"/>
                  <a:pt x="522896" y="281749"/>
                  <a:pt x="522896" y="287656"/>
                </a:cubicBezTo>
                <a:cubicBezTo>
                  <a:pt x="522896" y="293561"/>
                  <a:pt x="518109" y="298349"/>
                  <a:pt x="512203" y="298349"/>
                </a:cubicBezTo>
                <a:lnTo>
                  <a:pt x="71166" y="298349"/>
                </a:lnTo>
                <a:cubicBezTo>
                  <a:pt x="65261" y="298349"/>
                  <a:pt x="60473" y="293561"/>
                  <a:pt x="60473" y="287656"/>
                </a:cubicBezTo>
                <a:cubicBezTo>
                  <a:pt x="60473" y="281750"/>
                  <a:pt x="65261" y="276962"/>
                  <a:pt x="71166" y="276962"/>
                </a:cubicBezTo>
                <a:close/>
                <a:moveTo>
                  <a:pt x="572676" y="199621"/>
                </a:moveTo>
                <a:cubicBezTo>
                  <a:pt x="578581" y="199621"/>
                  <a:pt x="583369" y="204409"/>
                  <a:pt x="583369" y="210314"/>
                </a:cubicBezTo>
                <a:lnTo>
                  <a:pt x="583369" y="603896"/>
                </a:lnTo>
                <a:lnTo>
                  <a:pt x="661307" y="603896"/>
                </a:lnTo>
                <a:cubicBezTo>
                  <a:pt x="667235" y="603896"/>
                  <a:pt x="672004" y="608751"/>
                  <a:pt x="672000" y="614681"/>
                </a:cubicBezTo>
                <a:cubicBezTo>
                  <a:pt x="671949" y="672763"/>
                  <a:pt x="624682" y="720001"/>
                  <a:pt x="566589" y="720001"/>
                </a:cubicBezTo>
                <a:lnTo>
                  <a:pt x="105295" y="720001"/>
                </a:lnTo>
                <a:cubicBezTo>
                  <a:pt x="77221" y="720001"/>
                  <a:pt x="50794" y="709033"/>
                  <a:pt x="30882" y="689121"/>
                </a:cubicBezTo>
                <a:cubicBezTo>
                  <a:pt x="10978" y="669352"/>
                  <a:pt x="2" y="642873"/>
                  <a:pt x="2" y="614589"/>
                </a:cubicBezTo>
                <a:lnTo>
                  <a:pt x="2" y="521823"/>
                </a:lnTo>
                <a:cubicBezTo>
                  <a:pt x="2" y="515919"/>
                  <a:pt x="4790" y="511130"/>
                  <a:pt x="10695" y="511130"/>
                </a:cubicBezTo>
                <a:cubicBezTo>
                  <a:pt x="16600" y="511130"/>
                  <a:pt x="21388" y="515919"/>
                  <a:pt x="21388" y="521823"/>
                </a:cubicBezTo>
                <a:lnTo>
                  <a:pt x="21388" y="614589"/>
                </a:lnTo>
                <a:cubicBezTo>
                  <a:pt x="21388" y="637133"/>
                  <a:pt x="30121" y="658223"/>
                  <a:pt x="45978" y="673971"/>
                </a:cubicBezTo>
                <a:cubicBezTo>
                  <a:pt x="61877" y="689872"/>
                  <a:pt x="82934" y="698613"/>
                  <a:pt x="105295" y="698613"/>
                </a:cubicBezTo>
                <a:cubicBezTo>
                  <a:pt x="151583" y="698613"/>
                  <a:pt x="189251" y="660987"/>
                  <a:pt x="189320" y="614715"/>
                </a:cubicBezTo>
                <a:cubicBezTo>
                  <a:pt x="189328" y="608763"/>
                  <a:pt x="194035" y="603896"/>
                  <a:pt x="199986" y="603896"/>
                </a:cubicBezTo>
                <a:lnTo>
                  <a:pt x="561983" y="603896"/>
                </a:lnTo>
                <a:lnTo>
                  <a:pt x="561983" y="210314"/>
                </a:lnTo>
                <a:cubicBezTo>
                  <a:pt x="561983" y="204409"/>
                  <a:pt x="566771" y="199621"/>
                  <a:pt x="572676" y="199621"/>
                </a:cubicBezTo>
                <a:close/>
                <a:moveTo>
                  <a:pt x="71166" y="194629"/>
                </a:moveTo>
                <a:lnTo>
                  <a:pt x="512204" y="194629"/>
                </a:lnTo>
                <a:cubicBezTo>
                  <a:pt x="518110" y="194629"/>
                  <a:pt x="522896" y="199417"/>
                  <a:pt x="522896" y="205323"/>
                </a:cubicBezTo>
                <a:cubicBezTo>
                  <a:pt x="522896" y="211228"/>
                  <a:pt x="518109" y="216016"/>
                  <a:pt x="512203" y="216016"/>
                </a:cubicBezTo>
                <a:lnTo>
                  <a:pt x="71166" y="216016"/>
                </a:lnTo>
                <a:cubicBezTo>
                  <a:pt x="65261" y="216016"/>
                  <a:pt x="60473" y="211228"/>
                  <a:pt x="60473" y="205323"/>
                </a:cubicBezTo>
                <a:cubicBezTo>
                  <a:pt x="60473" y="199417"/>
                  <a:pt x="65261" y="194629"/>
                  <a:pt x="71166" y="194629"/>
                </a:cubicBezTo>
                <a:close/>
                <a:moveTo>
                  <a:pt x="126768" y="91981"/>
                </a:moveTo>
                <a:lnTo>
                  <a:pt x="456604" y="91981"/>
                </a:lnTo>
                <a:cubicBezTo>
                  <a:pt x="462510" y="91981"/>
                  <a:pt x="467297" y="96769"/>
                  <a:pt x="467297" y="102674"/>
                </a:cubicBezTo>
                <a:cubicBezTo>
                  <a:pt x="467297" y="108580"/>
                  <a:pt x="462510" y="113368"/>
                  <a:pt x="456604" y="113368"/>
                </a:cubicBezTo>
                <a:lnTo>
                  <a:pt x="126768" y="113368"/>
                </a:lnTo>
                <a:cubicBezTo>
                  <a:pt x="120863" y="113368"/>
                  <a:pt x="116075" y="108580"/>
                  <a:pt x="116075" y="102674"/>
                </a:cubicBezTo>
                <a:cubicBezTo>
                  <a:pt x="116075" y="96769"/>
                  <a:pt x="120863" y="91981"/>
                  <a:pt x="126768" y="91981"/>
                </a:cubicBezTo>
                <a:close/>
                <a:moveTo>
                  <a:pt x="10693" y="0"/>
                </a:moveTo>
                <a:lnTo>
                  <a:pt x="572675" y="0"/>
                </a:lnTo>
                <a:cubicBezTo>
                  <a:pt x="578580" y="0"/>
                  <a:pt x="583368" y="4788"/>
                  <a:pt x="583368" y="10693"/>
                </a:cubicBezTo>
                <a:lnTo>
                  <a:pt x="583368" y="160414"/>
                </a:lnTo>
                <a:cubicBezTo>
                  <a:pt x="583368" y="166319"/>
                  <a:pt x="578580" y="171107"/>
                  <a:pt x="572675" y="171107"/>
                </a:cubicBezTo>
                <a:cubicBezTo>
                  <a:pt x="566770" y="171107"/>
                  <a:pt x="561982" y="166319"/>
                  <a:pt x="561982" y="160414"/>
                </a:cubicBezTo>
                <a:lnTo>
                  <a:pt x="561982" y="21386"/>
                </a:lnTo>
                <a:lnTo>
                  <a:pt x="21386" y="21386"/>
                </a:lnTo>
                <a:lnTo>
                  <a:pt x="21386" y="471922"/>
                </a:lnTo>
                <a:cubicBezTo>
                  <a:pt x="21386" y="477826"/>
                  <a:pt x="16598" y="482615"/>
                  <a:pt x="10693" y="482615"/>
                </a:cubicBezTo>
                <a:cubicBezTo>
                  <a:pt x="4788" y="482615"/>
                  <a:pt x="0" y="477826"/>
                  <a:pt x="0" y="471922"/>
                </a:cubicBezTo>
                <a:lnTo>
                  <a:pt x="0" y="10693"/>
                </a:lnTo>
                <a:cubicBezTo>
                  <a:pt x="0" y="4788"/>
                  <a:pt x="4788" y="0"/>
                  <a:pt x="10693"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pic>
        <p:nvPicPr>
          <p:cNvPr id="10242" name="Picture 2" descr="Бесплатное стоковое фото с веб-сайт, доступ, компьютер">
            <a:extLst>
              <a:ext uri="{FF2B5EF4-FFF2-40B4-BE49-F238E27FC236}">
                <a16:creationId xmlns:a16="http://schemas.microsoft.com/office/drawing/2014/main" id="{43B902FC-1993-46AE-A0CB-E58B85967E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011821"/>
            <a:ext cx="5334000"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54220"/>
      </p:ext>
    </p:extLst>
  </p:cSld>
  <p:clrMapOvr>
    <a:masterClrMapping/>
  </p:clrMapOvr>
  <p:transition spd="slow">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EFC9E667-1794-46BE-87CB-DACFB1001AD6}"/>
              </a:ext>
            </a:extLst>
          </p:cNvPr>
          <p:cNvSpPr/>
          <p:nvPr/>
        </p:nvSpPr>
        <p:spPr>
          <a:xfrm>
            <a:off x="648929" y="1603871"/>
            <a:ext cx="10471355" cy="4659276"/>
          </a:xfrm>
          <a:prstGeom prst="rect">
            <a:avLst/>
          </a:prstGeom>
          <a:gradFill flip="none" rotWithShape="1">
            <a:gsLst>
              <a:gs pos="0">
                <a:schemeClr val="accent1">
                  <a:alpha val="39000"/>
                  <a:lumMod val="8000"/>
                  <a:lumOff val="92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ru-RU" sz="2275" dirty="0">
                <a:solidFill>
                  <a:schemeClr val="tx1"/>
                </a:solidFill>
                <a:latin typeface="Times New Roman" panose="02020603050405020304" pitchFamily="18" charset="0"/>
                <a:cs typeface="Times New Roman" panose="02020603050405020304" pitchFamily="18" charset="0"/>
              </a:rPr>
              <a:t>Решение Астраханского УФАС России от 21.06.2018 N 223-РЗ-04-18</a:t>
            </a:r>
          </a:p>
          <a:p>
            <a:pPr algn="just">
              <a:defRPr/>
            </a:pPr>
            <a:endParaRPr lang="ru-RU" sz="1625" dirty="0">
              <a:solidFill>
                <a:schemeClr val="tx1"/>
              </a:solidFill>
              <a:latin typeface="Times New Roman" panose="02020603050405020304" pitchFamily="18" charset="0"/>
              <a:cs typeface="Times New Roman" panose="02020603050405020304" pitchFamily="18" charset="0"/>
            </a:endParaRPr>
          </a:p>
          <a:p>
            <a:pPr algn="just">
              <a:defRPr/>
            </a:pPr>
            <a:r>
              <a:rPr lang="ru-RU" sz="1625" dirty="0">
                <a:solidFill>
                  <a:schemeClr val="tx1"/>
                </a:solidFill>
                <a:latin typeface="Times New Roman" panose="02020603050405020304" pitchFamily="18" charset="0"/>
                <a:cs typeface="Times New Roman" panose="02020603050405020304" pitchFamily="18" charset="0"/>
              </a:rPr>
              <a:t>В соответствии с пунктами 5 - 7 Правил заказчик вправе указать в плане закупок, плане-графике закупок, формах обоснования закупок, извещении об осуществлении закупки, приглашении и документации о закупке дополнительную информацию, а также дополнительные потребительские свойства, в том числе функциональные, технические, качественные, эксплуатационные характеристики товара, работы, услуги в соответствии с положениями статьи 33 Закона о контрактной системе, которые не предусмотрены в позиции каталога. В случае предоставления иной и дополнительной информации, предусмотренной пунктом 5 Правил, заказчик обязан включить в описание товара, работы, услуги обоснование необходимости использования такой информации (при наличии описания товара, работы, услуги в позиции каталога).</a:t>
            </a:r>
          </a:p>
          <a:p>
            <a:pPr algn="just">
              <a:defRPr/>
            </a:pPr>
            <a:r>
              <a:rPr lang="ru-RU" sz="1625" dirty="0">
                <a:solidFill>
                  <a:schemeClr val="tx1"/>
                </a:solidFill>
                <a:latin typeface="Times New Roman" panose="02020603050405020304" pitchFamily="18" charset="0"/>
                <a:cs typeface="Times New Roman" panose="02020603050405020304" pitchFamily="18" charset="0"/>
              </a:rPr>
              <a:t>При этом согласно каталогу, размещенному на официальном сайте, объект закупки бензина имеет следующее описание товара</a:t>
            </a:r>
          </a:p>
          <a:p>
            <a:pPr algn="just">
              <a:defRPr/>
            </a:pPr>
            <a:endParaRPr lang="ru-RU" sz="1625" dirty="0">
              <a:solidFill>
                <a:schemeClr val="tx1"/>
              </a:solidFill>
              <a:latin typeface="Times New Roman" panose="02020603050405020304" pitchFamily="18" charset="0"/>
              <a:cs typeface="Times New Roman" panose="02020603050405020304" pitchFamily="18" charset="0"/>
            </a:endParaRPr>
          </a:p>
          <a:p>
            <a:pPr algn="just">
              <a:defRPr/>
            </a:pPr>
            <a:r>
              <a:rPr lang="ru-RU" sz="1625" dirty="0">
                <a:solidFill>
                  <a:srgbClr val="FF0000"/>
                </a:solidFill>
                <a:latin typeface="Times New Roman" panose="02020603050405020304" pitchFamily="18" charset="0"/>
                <a:cs typeface="Times New Roman" panose="02020603050405020304" pitchFamily="18" charset="0"/>
              </a:rPr>
              <a:t>Октановое число бензина автомобильного по исследовательскому методу &gt;= 92 и &lt; 95</a:t>
            </a:r>
          </a:p>
          <a:p>
            <a:pPr algn="just">
              <a:defRPr/>
            </a:pPr>
            <a:r>
              <a:rPr lang="ru-RU" sz="1625" dirty="0">
                <a:solidFill>
                  <a:srgbClr val="FF0000"/>
                </a:solidFill>
                <a:latin typeface="Times New Roman" panose="02020603050405020304" pitchFamily="18" charset="0"/>
                <a:cs typeface="Times New Roman" panose="02020603050405020304" pitchFamily="18" charset="0"/>
              </a:rPr>
              <a:t>Экологический класс Не ниже К5</a:t>
            </a:r>
          </a:p>
          <a:p>
            <a:pPr algn="just">
              <a:defRPr/>
            </a:pPr>
            <a:r>
              <a:rPr lang="ru-RU" sz="1625" dirty="0">
                <a:solidFill>
                  <a:srgbClr val="FF0000"/>
                </a:solidFill>
                <a:latin typeface="Times New Roman" panose="02020603050405020304" pitchFamily="18" charset="0"/>
                <a:cs typeface="Times New Roman" panose="02020603050405020304" pitchFamily="18" charset="0"/>
              </a:rPr>
              <a:t>Указанное описание объекта закупки обязательно к применению с 01.01.2018</a:t>
            </a:r>
            <a:r>
              <a:rPr lang="ru-RU" sz="1625" dirty="0">
                <a:solidFill>
                  <a:schemeClr val="tx1"/>
                </a:solidFill>
                <a:latin typeface="Times New Roman" panose="02020603050405020304" pitchFamily="18" charset="0"/>
                <a:cs typeface="Times New Roman" panose="02020603050405020304" pitchFamily="18" charset="0"/>
              </a:rPr>
              <a:t>.</a:t>
            </a:r>
          </a:p>
        </p:txBody>
      </p:sp>
      <p:sp>
        <p:nvSpPr>
          <p:cNvPr id="4" name="Прямоугольник 3">
            <a:extLst>
              <a:ext uri="{FF2B5EF4-FFF2-40B4-BE49-F238E27FC236}">
                <a16:creationId xmlns:a16="http://schemas.microsoft.com/office/drawing/2014/main" id="{81CFF19D-6660-4717-B115-9F3569F1B61B}"/>
              </a:ext>
            </a:extLst>
          </p:cNvPr>
          <p:cNvSpPr/>
          <p:nvPr/>
        </p:nvSpPr>
        <p:spPr>
          <a:xfrm>
            <a:off x="5342260" y="746007"/>
            <a:ext cx="6663333" cy="911920"/>
          </a:xfrm>
          <a:prstGeom prst="rect">
            <a:avLst/>
          </a:prstGeom>
          <a:solidFill>
            <a:schemeClr val="tx2">
              <a:lumMod val="40000"/>
              <a:lumOff val="60000"/>
            </a:schemeClr>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anchor="ctr"/>
          <a:lstStyle/>
          <a:p>
            <a:pPr>
              <a:defRPr/>
            </a:pPr>
            <a:r>
              <a:rPr lang="ru-RU" sz="1788" b="1" dirty="0">
                <a:solidFill>
                  <a:srgbClr val="C00000"/>
                </a:solidFill>
              </a:rPr>
              <a:t>Каталога закупок: административная практика</a:t>
            </a:r>
          </a:p>
        </p:txBody>
      </p:sp>
      <p:sp>
        <p:nvSpPr>
          <p:cNvPr id="2" name="Заголовок 1">
            <a:extLst>
              <a:ext uri="{FF2B5EF4-FFF2-40B4-BE49-F238E27FC236}">
                <a16:creationId xmlns:a16="http://schemas.microsoft.com/office/drawing/2014/main" id="{BD872DB8-6AFD-4698-8E18-40D4E5F26A0E}"/>
              </a:ext>
            </a:extLst>
          </p:cNvPr>
          <p:cNvSpPr>
            <a:spLocks noGrp="1"/>
          </p:cNvSpPr>
          <p:nvPr>
            <p:ph type="title"/>
          </p:nvPr>
        </p:nvSpPr>
        <p:spPr/>
        <p:txBody>
          <a:bodyPr/>
          <a:lstStyle/>
          <a:p>
            <a:endParaRPr lang="ru-RU"/>
          </a:p>
        </p:txBody>
      </p:sp>
    </p:spTree>
    <p:extLst>
      <p:ext uri="{BB962C8B-B14F-4D97-AF65-F5344CB8AC3E}">
        <p14:creationId xmlns:p14="http://schemas.microsoft.com/office/powerpoint/2010/main" val="3325643616"/>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953208B1-30F1-48D9-A732-B9F10AD9F885}"/>
              </a:ext>
            </a:extLst>
          </p:cNvPr>
          <p:cNvSpPr/>
          <p:nvPr/>
        </p:nvSpPr>
        <p:spPr>
          <a:xfrm>
            <a:off x="658761" y="1761187"/>
            <a:ext cx="10390240" cy="4649445"/>
          </a:xfrm>
          <a:prstGeom prst="rect">
            <a:avLst/>
          </a:prstGeom>
          <a:gradFill flip="none" rotWithShape="1">
            <a:gsLst>
              <a:gs pos="0">
                <a:schemeClr val="accent1">
                  <a:alpha val="39000"/>
                  <a:lumMod val="8000"/>
                  <a:lumOff val="92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ru-RU" sz="1625" dirty="0">
                <a:solidFill>
                  <a:schemeClr val="tx1"/>
                </a:solidFill>
                <a:latin typeface="Times New Roman" panose="02020603050405020304" pitchFamily="18" charset="0"/>
                <a:cs typeface="Times New Roman" panose="02020603050405020304" pitchFamily="18" charset="0"/>
              </a:rPr>
              <a:t>	</a:t>
            </a:r>
            <a:r>
              <a:rPr lang="ru-RU" sz="2275" dirty="0">
                <a:solidFill>
                  <a:schemeClr val="tx1"/>
                </a:solidFill>
                <a:latin typeface="Times New Roman" panose="02020603050405020304" pitchFamily="18" charset="0"/>
                <a:cs typeface="Times New Roman" panose="02020603050405020304" pitchFamily="18" charset="0"/>
              </a:rPr>
              <a:t>Решения Новгородского УФАС от 17.10.2018, от 21.05.2018</a:t>
            </a:r>
          </a:p>
          <a:p>
            <a:pPr algn="just">
              <a:defRPr/>
            </a:pPr>
            <a:endParaRPr lang="ru-RU" sz="1625" dirty="0">
              <a:solidFill>
                <a:schemeClr val="tx1"/>
              </a:solidFill>
              <a:latin typeface="Times New Roman" panose="02020603050405020304" pitchFamily="18" charset="0"/>
              <a:cs typeface="Times New Roman" panose="02020603050405020304" pitchFamily="18" charset="0"/>
            </a:endParaRPr>
          </a:p>
          <a:p>
            <a:pPr algn="just">
              <a:defRPr/>
            </a:pPr>
            <a:r>
              <a:rPr lang="ru-RU" sz="1951" dirty="0">
                <a:solidFill>
                  <a:srgbClr val="FF0000"/>
                </a:solidFill>
                <a:latin typeface="Times New Roman" panose="02020603050405020304" pitchFamily="18" charset="0"/>
                <a:cs typeface="Times New Roman" panose="02020603050405020304" pitchFamily="18" charset="0"/>
              </a:rPr>
              <a:t>Неверно выбран код позиции КТРУ</a:t>
            </a:r>
          </a:p>
          <a:p>
            <a:pPr algn="just">
              <a:defRPr/>
            </a:pPr>
            <a:r>
              <a:rPr lang="ru-RU" sz="1951" dirty="0">
                <a:solidFill>
                  <a:schemeClr val="tx1"/>
                </a:solidFill>
                <a:latin typeface="Times New Roman" panose="02020603050405020304" pitchFamily="18" charset="0"/>
                <a:cs typeface="Times New Roman" panose="02020603050405020304" pitchFamily="18" charset="0"/>
              </a:rPr>
              <a:t>Такая ошибка влечет за собой неправильное наименование объекта закупки и часто указание излишних характеристик. Все это расценивается как проведение закупки без учета КТРУ и нарушение Закона N 44-ФЗ. </a:t>
            </a:r>
          </a:p>
        </p:txBody>
      </p:sp>
      <p:sp>
        <p:nvSpPr>
          <p:cNvPr id="4" name="Прямоугольник 3">
            <a:extLst>
              <a:ext uri="{FF2B5EF4-FFF2-40B4-BE49-F238E27FC236}">
                <a16:creationId xmlns:a16="http://schemas.microsoft.com/office/drawing/2014/main" id="{F3424C80-DF58-407B-8BDC-A83496C7E571}"/>
              </a:ext>
            </a:extLst>
          </p:cNvPr>
          <p:cNvSpPr/>
          <p:nvPr/>
        </p:nvSpPr>
        <p:spPr>
          <a:xfrm>
            <a:off x="5260740" y="849267"/>
            <a:ext cx="6663333" cy="911920"/>
          </a:xfrm>
          <a:prstGeom prst="rect">
            <a:avLst/>
          </a:prstGeom>
          <a:solidFill>
            <a:schemeClr val="tx2">
              <a:lumMod val="40000"/>
              <a:lumOff val="60000"/>
            </a:schemeClr>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anchor="ctr"/>
          <a:lstStyle/>
          <a:p>
            <a:pPr>
              <a:defRPr/>
            </a:pPr>
            <a:r>
              <a:rPr lang="ru-RU" sz="1788" b="1" dirty="0">
                <a:solidFill>
                  <a:srgbClr val="C00000"/>
                </a:solidFill>
              </a:rPr>
              <a:t>Каталога закупок: административная практика</a:t>
            </a:r>
          </a:p>
        </p:txBody>
      </p:sp>
      <p:sp>
        <p:nvSpPr>
          <p:cNvPr id="2" name="Заголовок 1">
            <a:extLst>
              <a:ext uri="{FF2B5EF4-FFF2-40B4-BE49-F238E27FC236}">
                <a16:creationId xmlns:a16="http://schemas.microsoft.com/office/drawing/2014/main" id="{D2695EA8-9C98-4FF3-BBE4-9799D429911A}"/>
              </a:ext>
            </a:extLst>
          </p:cNvPr>
          <p:cNvSpPr>
            <a:spLocks noGrp="1"/>
          </p:cNvSpPr>
          <p:nvPr>
            <p:ph type="title"/>
          </p:nvPr>
        </p:nvSpPr>
        <p:spPr/>
        <p:txBody>
          <a:bodyPr/>
          <a:lstStyle/>
          <a:p>
            <a:endParaRPr lang="ru-RU"/>
          </a:p>
        </p:txBody>
      </p:sp>
    </p:spTree>
    <p:extLst>
      <p:ext uri="{BB962C8B-B14F-4D97-AF65-F5344CB8AC3E}">
        <p14:creationId xmlns:p14="http://schemas.microsoft.com/office/powerpoint/2010/main" val="2359731491"/>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9CDEE72C-1FAC-432F-9247-D9A50D0761E2}"/>
              </a:ext>
            </a:extLst>
          </p:cNvPr>
          <p:cNvSpPr/>
          <p:nvPr/>
        </p:nvSpPr>
        <p:spPr>
          <a:xfrm>
            <a:off x="747832" y="1889007"/>
            <a:ext cx="10342955" cy="4421584"/>
          </a:xfrm>
          <a:prstGeom prst="rect">
            <a:avLst/>
          </a:prstGeom>
          <a:gradFill flip="none" rotWithShape="1">
            <a:gsLst>
              <a:gs pos="0">
                <a:schemeClr val="accent1">
                  <a:alpha val="39000"/>
                  <a:lumMod val="8000"/>
                  <a:lumOff val="92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25" dirty="0">
                <a:solidFill>
                  <a:schemeClr val="tx1"/>
                </a:solidFill>
                <a:latin typeface="Times New Roman" panose="02020603050405020304" pitchFamily="18" charset="0"/>
                <a:cs typeface="Times New Roman" panose="02020603050405020304" pitchFamily="18" charset="0"/>
              </a:rPr>
              <a:t>	</a:t>
            </a:r>
            <a:r>
              <a:rPr lang="ru-RU" sz="2275" dirty="0">
                <a:solidFill>
                  <a:schemeClr val="tx1"/>
                </a:solidFill>
                <a:latin typeface="Times New Roman" panose="02020603050405020304" pitchFamily="18" charset="0"/>
                <a:cs typeface="Times New Roman" panose="02020603050405020304" pitchFamily="18" charset="0"/>
              </a:rPr>
              <a:t>Решение Омского УФАС от 17.10.2018, </a:t>
            </a:r>
          </a:p>
          <a:p>
            <a:pPr algn="ctr">
              <a:defRPr/>
            </a:pPr>
            <a:r>
              <a:rPr lang="ru-RU" sz="2275" dirty="0">
                <a:solidFill>
                  <a:schemeClr val="tx1"/>
                </a:solidFill>
                <a:latin typeface="Times New Roman" panose="02020603050405020304" pitchFamily="18" charset="0"/>
                <a:cs typeface="Times New Roman" panose="02020603050405020304" pitchFamily="18" charset="0"/>
              </a:rPr>
              <a:t>Решение Астраханского УФАС от 21.06.2018</a:t>
            </a:r>
          </a:p>
          <a:p>
            <a:pPr algn="just">
              <a:defRPr/>
            </a:pPr>
            <a:endParaRPr lang="ru-RU" sz="1625" dirty="0">
              <a:solidFill>
                <a:schemeClr val="tx1"/>
              </a:solidFill>
              <a:latin typeface="Times New Roman" panose="02020603050405020304" pitchFamily="18" charset="0"/>
              <a:cs typeface="Times New Roman" panose="02020603050405020304" pitchFamily="18" charset="0"/>
            </a:endParaRPr>
          </a:p>
          <a:p>
            <a:pPr algn="just">
              <a:defRPr/>
            </a:pPr>
            <a:r>
              <a:rPr lang="ru-RU" sz="1951" dirty="0">
                <a:solidFill>
                  <a:srgbClr val="FF0000"/>
                </a:solidFill>
                <a:latin typeface="Times New Roman" panose="02020603050405020304" pitchFamily="18" charset="0"/>
                <a:cs typeface="Times New Roman" panose="02020603050405020304" pitchFamily="18" charset="0"/>
              </a:rPr>
              <a:t>Не обоснованы дополнительные характеристики товара</a:t>
            </a:r>
          </a:p>
          <a:p>
            <a:pPr algn="just">
              <a:defRPr/>
            </a:pPr>
            <a:r>
              <a:rPr lang="ru-RU" sz="1951" dirty="0">
                <a:solidFill>
                  <a:schemeClr val="tx1"/>
                </a:solidFill>
                <a:latin typeface="Times New Roman" panose="02020603050405020304" pitchFamily="18" charset="0"/>
                <a:cs typeface="Times New Roman" panose="02020603050405020304" pitchFamily="18" charset="0"/>
              </a:rPr>
              <a:t>При составлении планов закупок, планов-графиков и документации о закупке заказчик обязан использовать характеристики соответствующей позиции КТРУ. Можно указать и дополнительные характеристики, однако такую необходимость нужно обосновать. Отсутствие обоснования считается нарушением. </a:t>
            </a:r>
          </a:p>
        </p:txBody>
      </p:sp>
      <p:sp>
        <p:nvSpPr>
          <p:cNvPr id="4" name="Прямоугольник 3">
            <a:extLst>
              <a:ext uri="{FF2B5EF4-FFF2-40B4-BE49-F238E27FC236}">
                <a16:creationId xmlns:a16="http://schemas.microsoft.com/office/drawing/2014/main" id="{D3CB8BCA-B41F-48D9-99C2-6FF25D48F519}"/>
              </a:ext>
            </a:extLst>
          </p:cNvPr>
          <p:cNvSpPr/>
          <p:nvPr/>
        </p:nvSpPr>
        <p:spPr>
          <a:xfrm>
            <a:off x="5290235" y="894735"/>
            <a:ext cx="6663333" cy="911920"/>
          </a:xfrm>
          <a:prstGeom prst="rect">
            <a:avLst/>
          </a:prstGeom>
          <a:solidFill>
            <a:schemeClr val="tx2">
              <a:lumMod val="40000"/>
              <a:lumOff val="60000"/>
            </a:schemeClr>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anchor="ctr"/>
          <a:lstStyle/>
          <a:p>
            <a:pPr>
              <a:defRPr/>
            </a:pPr>
            <a:r>
              <a:rPr lang="ru-RU" sz="1788" b="1" dirty="0">
                <a:solidFill>
                  <a:srgbClr val="C00000"/>
                </a:solidFill>
              </a:rPr>
              <a:t>Каталога закупок: административная практика</a:t>
            </a:r>
          </a:p>
        </p:txBody>
      </p:sp>
      <p:sp>
        <p:nvSpPr>
          <p:cNvPr id="2" name="Заголовок 1">
            <a:extLst>
              <a:ext uri="{FF2B5EF4-FFF2-40B4-BE49-F238E27FC236}">
                <a16:creationId xmlns:a16="http://schemas.microsoft.com/office/drawing/2014/main" id="{A62FE72B-70C3-4ED6-8FDC-DF40111E0239}"/>
              </a:ext>
            </a:extLst>
          </p:cNvPr>
          <p:cNvSpPr>
            <a:spLocks noGrp="1"/>
          </p:cNvSpPr>
          <p:nvPr>
            <p:ph type="title"/>
          </p:nvPr>
        </p:nvSpPr>
        <p:spPr/>
        <p:txBody>
          <a:bodyPr/>
          <a:lstStyle/>
          <a:p>
            <a:endParaRPr lang="ru-RU"/>
          </a:p>
        </p:txBody>
      </p:sp>
    </p:spTree>
    <p:extLst>
      <p:ext uri="{BB962C8B-B14F-4D97-AF65-F5344CB8AC3E}">
        <p14:creationId xmlns:p14="http://schemas.microsoft.com/office/powerpoint/2010/main" val="2938128520"/>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EEC097CB-7106-4F37-A7A1-ABE957794316}"/>
              </a:ext>
            </a:extLst>
          </p:cNvPr>
          <p:cNvSpPr/>
          <p:nvPr/>
        </p:nvSpPr>
        <p:spPr>
          <a:xfrm>
            <a:off x="639097" y="1866955"/>
            <a:ext cx="10599175" cy="4415859"/>
          </a:xfrm>
          <a:prstGeom prst="rect">
            <a:avLst/>
          </a:prstGeom>
          <a:gradFill flip="none" rotWithShape="1">
            <a:gsLst>
              <a:gs pos="0">
                <a:schemeClr val="accent1">
                  <a:alpha val="39000"/>
                  <a:lumMod val="8000"/>
                  <a:lumOff val="92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25" dirty="0">
                <a:solidFill>
                  <a:schemeClr val="tx1"/>
                </a:solidFill>
                <a:latin typeface="Times New Roman" panose="02020603050405020304" pitchFamily="18" charset="0"/>
                <a:cs typeface="Times New Roman" panose="02020603050405020304" pitchFamily="18" charset="0"/>
              </a:rPr>
              <a:t>	</a:t>
            </a:r>
          </a:p>
          <a:p>
            <a:pPr algn="just">
              <a:defRPr/>
            </a:pPr>
            <a:r>
              <a:rPr lang="ru-RU" sz="1951" dirty="0">
                <a:solidFill>
                  <a:srgbClr val="FF0000"/>
                </a:solidFill>
                <a:latin typeface="Times New Roman" panose="02020603050405020304" pitchFamily="18" charset="0"/>
                <a:cs typeface="Times New Roman" panose="02020603050405020304" pitchFamily="18" charset="0"/>
              </a:rPr>
              <a:t>Неубедительно обоснована необходимость в дополнительных характеристиках</a:t>
            </a:r>
          </a:p>
          <a:p>
            <a:pPr algn="just">
              <a:defRPr/>
            </a:pPr>
            <a:endParaRPr lang="ru-RU" sz="1951" dirty="0">
              <a:solidFill>
                <a:srgbClr val="FF0000"/>
              </a:solidFill>
              <a:latin typeface="Times New Roman" panose="02020603050405020304" pitchFamily="18" charset="0"/>
              <a:cs typeface="Times New Roman" panose="02020603050405020304" pitchFamily="18" charset="0"/>
            </a:endParaRPr>
          </a:p>
          <a:p>
            <a:pPr algn="just">
              <a:defRPr/>
            </a:pPr>
            <a:r>
              <a:rPr lang="ru-RU" sz="1625" dirty="0">
                <a:solidFill>
                  <a:schemeClr val="tx1"/>
                </a:solidFill>
                <a:latin typeface="Times New Roman" panose="02020603050405020304" pitchFamily="18" charset="0"/>
                <a:cs typeface="Times New Roman" panose="02020603050405020304" pitchFamily="18" charset="0"/>
              </a:rPr>
              <a:t>Практика контрольных органов показывает, что обоснование необходимости дополнительных показателей должно быть максимально полным и аргументированным.</a:t>
            </a:r>
          </a:p>
          <a:p>
            <a:pPr algn="just">
              <a:defRPr/>
            </a:pPr>
            <a:r>
              <a:rPr lang="ru-RU" sz="1625" b="1" dirty="0">
                <a:solidFill>
                  <a:schemeClr val="tx1"/>
                </a:solidFill>
                <a:latin typeface="Times New Roman" panose="02020603050405020304" pitchFamily="18" charset="0"/>
                <a:cs typeface="Times New Roman" panose="02020603050405020304" pitchFamily="18" charset="0"/>
              </a:rPr>
              <a:t>Краснодарский УФАС</a:t>
            </a:r>
            <a:r>
              <a:rPr lang="ru-RU" sz="1625" dirty="0">
                <a:solidFill>
                  <a:schemeClr val="tx1"/>
                </a:solidFill>
                <a:latin typeface="Times New Roman" panose="02020603050405020304" pitchFamily="18" charset="0"/>
                <a:cs typeface="Times New Roman" panose="02020603050405020304" pitchFamily="18" charset="0"/>
              </a:rPr>
              <a:t> (номер закупки 0318300272518000094) не засчитал за исполнение обязанности ссылку на право заказчика указать дополнительные характеристики.</a:t>
            </a:r>
          </a:p>
          <a:p>
            <a:pPr algn="just">
              <a:defRPr/>
            </a:pPr>
            <a:r>
              <a:rPr lang="ru-RU" sz="1625" dirty="0">
                <a:solidFill>
                  <a:schemeClr val="tx1"/>
                </a:solidFill>
                <a:latin typeface="Times New Roman" panose="02020603050405020304" pitchFamily="18" charset="0"/>
                <a:cs typeface="Times New Roman" panose="02020603050405020304" pitchFamily="18" charset="0"/>
              </a:rPr>
              <a:t>В другой ситуации заказчик обосновал потребность в дополнительных показателях безопасностью пациентов и удобством медперсонала (снижается риск осложнений при выполнении процедур). Однако и это не устроило контрольный орган. </a:t>
            </a:r>
            <a:r>
              <a:rPr lang="ru-RU" sz="1625" b="1" dirty="0">
                <a:solidFill>
                  <a:schemeClr val="tx1"/>
                </a:solidFill>
                <a:latin typeface="Times New Roman" panose="02020603050405020304" pitchFamily="18" charset="0"/>
                <a:cs typeface="Times New Roman" panose="02020603050405020304" pitchFamily="18" charset="0"/>
              </a:rPr>
              <a:t>Челябинский УФАС </a:t>
            </a:r>
            <a:r>
              <a:rPr lang="ru-RU" sz="1625" dirty="0">
                <a:solidFill>
                  <a:schemeClr val="tx1"/>
                </a:solidFill>
                <a:latin typeface="Times New Roman" panose="02020603050405020304" pitchFamily="18" charset="0"/>
                <a:cs typeface="Times New Roman" panose="02020603050405020304" pitchFamily="18" charset="0"/>
              </a:rPr>
              <a:t>(Решение № 641-ж/2018 по жалобе ООО «</a:t>
            </a:r>
            <a:r>
              <a:rPr lang="ru-RU" sz="1625" dirty="0" err="1">
                <a:solidFill>
                  <a:schemeClr val="tx1"/>
                </a:solidFill>
                <a:latin typeface="Times New Roman" panose="02020603050405020304" pitchFamily="18" charset="0"/>
                <a:cs typeface="Times New Roman" panose="02020603050405020304" pitchFamily="18" charset="0"/>
              </a:rPr>
              <a:t>Техмедторг</a:t>
            </a:r>
            <a:r>
              <a:rPr lang="ru-RU" sz="1625" dirty="0">
                <a:solidFill>
                  <a:schemeClr val="tx1"/>
                </a:solidFill>
                <a:latin typeface="Times New Roman" panose="02020603050405020304" pitchFamily="18" charset="0"/>
                <a:cs typeface="Times New Roman" panose="02020603050405020304" pitchFamily="18" charset="0"/>
              </a:rPr>
              <a:t>»)</a:t>
            </a:r>
            <a:r>
              <a:rPr lang="ru-RU" sz="1625" b="1" dirty="0">
                <a:solidFill>
                  <a:schemeClr val="tx1"/>
                </a:solidFill>
                <a:latin typeface="Times New Roman" panose="02020603050405020304" pitchFamily="18" charset="0"/>
                <a:cs typeface="Times New Roman" panose="02020603050405020304" pitchFamily="18" charset="0"/>
              </a:rPr>
              <a:t> </a:t>
            </a:r>
            <a:r>
              <a:rPr lang="ru-RU" sz="1625" dirty="0">
                <a:solidFill>
                  <a:schemeClr val="tx1"/>
                </a:solidFill>
                <a:latin typeface="Times New Roman" panose="02020603050405020304" pitchFamily="18" charset="0"/>
                <a:cs typeface="Times New Roman" panose="02020603050405020304" pitchFamily="18" charset="0"/>
              </a:rPr>
              <a:t>не увидел, в чем преимущество товаров с установленными характеристиками и за счет чего достигается безопасность пациентов.</a:t>
            </a:r>
          </a:p>
          <a:p>
            <a:pPr algn="just">
              <a:defRPr/>
            </a:pPr>
            <a:r>
              <a:rPr lang="ru-RU" sz="1625" dirty="0">
                <a:solidFill>
                  <a:schemeClr val="tx1"/>
                </a:solidFill>
                <a:latin typeface="Times New Roman" panose="02020603050405020304" pitchFamily="18" charset="0"/>
                <a:cs typeface="Times New Roman" panose="02020603050405020304" pitchFamily="18" charset="0"/>
              </a:rPr>
              <a:t>Проблем не возникло, когда заказчик по каждой дополнительной характеристике обосновал ее функциональную необходимость. В этом случае Челябинский УФАС признал использование дополнительных параметров правомерным. В подобном деле к аналогичному мнению пришел </a:t>
            </a:r>
            <a:r>
              <a:rPr lang="ru-RU" sz="1625" b="1" dirty="0">
                <a:solidFill>
                  <a:schemeClr val="tx1"/>
                </a:solidFill>
                <a:latin typeface="Times New Roman" panose="02020603050405020304" pitchFamily="18" charset="0"/>
                <a:cs typeface="Times New Roman" panose="02020603050405020304" pitchFamily="18" charset="0"/>
              </a:rPr>
              <a:t>Ульяновский УФАС </a:t>
            </a:r>
            <a:r>
              <a:rPr lang="ru-RU" sz="1625" dirty="0">
                <a:solidFill>
                  <a:schemeClr val="tx1"/>
                </a:solidFill>
                <a:latin typeface="Times New Roman" panose="02020603050405020304" pitchFamily="18" charset="0"/>
                <a:cs typeface="Times New Roman" panose="02020603050405020304" pitchFamily="18" charset="0"/>
              </a:rPr>
              <a:t>(Результат контроля № 201800125894000300). </a:t>
            </a:r>
          </a:p>
        </p:txBody>
      </p:sp>
      <p:sp>
        <p:nvSpPr>
          <p:cNvPr id="4" name="Прямоугольник 3">
            <a:extLst>
              <a:ext uri="{FF2B5EF4-FFF2-40B4-BE49-F238E27FC236}">
                <a16:creationId xmlns:a16="http://schemas.microsoft.com/office/drawing/2014/main" id="{DDC562F2-34EF-4927-BD60-67FDA55FB71E}"/>
              </a:ext>
            </a:extLst>
          </p:cNvPr>
          <p:cNvSpPr/>
          <p:nvPr/>
        </p:nvSpPr>
        <p:spPr>
          <a:xfrm>
            <a:off x="5340351" y="796413"/>
            <a:ext cx="6663333" cy="911920"/>
          </a:xfrm>
          <a:prstGeom prst="rect">
            <a:avLst/>
          </a:prstGeom>
          <a:solidFill>
            <a:schemeClr val="tx2">
              <a:lumMod val="40000"/>
              <a:lumOff val="60000"/>
            </a:schemeClr>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anchor="ctr"/>
          <a:lstStyle/>
          <a:p>
            <a:pPr>
              <a:defRPr/>
            </a:pPr>
            <a:r>
              <a:rPr lang="ru-RU" sz="1788" b="1" dirty="0">
                <a:solidFill>
                  <a:srgbClr val="C00000"/>
                </a:solidFill>
              </a:rPr>
              <a:t>Каталога закупок: административная практика</a:t>
            </a:r>
          </a:p>
        </p:txBody>
      </p:sp>
      <p:sp>
        <p:nvSpPr>
          <p:cNvPr id="2" name="Заголовок 1">
            <a:extLst>
              <a:ext uri="{FF2B5EF4-FFF2-40B4-BE49-F238E27FC236}">
                <a16:creationId xmlns:a16="http://schemas.microsoft.com/office/drawing/2014/main" id="{F96DA881-CAEE-4F76-8086-BBBE68FF27C5}"/>
              </a:ext>
            </a:extLst>
          </p:cNvPr>
          <p:cNvSpPr>
            <a:spLocks noGrp="1"/>
          </p:cNvSpPr>
          <p:nvPr>
            <p:ph type="title"/>
          </p:nvPr>
        </p:nvSpPr>
        <p:spPr/>
        <p:txBody>
          <a:bodyPr/>
          <a:lstStyle/>
          <a:p>
            <a:endParaRPr lang="ru-RU"/>
          </a:p>
        </p:txBody>
      </p:sp>
    </p:spTree>
    <p:extLst>
      <p:ext uri="{BB962C8B-B14F-4D97-AF65-F5344CB8AC3E}">
        <p14:creationId xmlns:p14="http://schemas.microsoft.com/office/powerpoint/2010/main" val="4127585695"/>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239189" y="1125539"/>
            <a:ext cx="11713633" cy="5256212"/>
          </a:xfrm>
          <a:prstGeom prst="rect">
            <a:avLst/>
          </a:prstGeom>
          <a:gradFill flip="none" rotWithShape="1">
            <a:gsLst>
              <a:gs pos="0">
                <a:schemeClr val="accent1">
                  <a:alpha val="39000"/>
                  <a:lumMod val="8000"/>
                  <a:lumOff val="92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ru-RU" sz="2200" dirty="0">
                <a:solidFill>
                  <a:schemeClr val="tx1"/>
                </a:solidFill>
              </a:rPr>
              <a:t>В описании объекта закупки </a:t>
            </a:r>
            <a:r>
              <a:rPr lang="ru-RU" sz="2200" b="1" dirty="0">
                <a:solidFill>
                  <a:schemeClr val="tx1"/>
                </a:solidFill>
              </a:rPr>
              <a:t>указываются функциональные, технические и качественные характеристики</a:t>
            </a:r>
            <a:r>
              <a:rPr lang="ru-RU" sz="2200" dirty="0">
                <a:solidFill>
                  <a:schemeClr val="tx1"/>
                </a:solidFill>
              </a:rPr>
              <a:t>, эксплуатационные характеристики объекта закупки (при необходимости).</a:t>
            </a:r>
          </a:p>
          <a:p>
            <a:pPr algn="just">
              <a:defRPr/>
            </a:pPr>
            <a:endParaRPr lang="ru-RU" sz="2200" dirty="0">
              <a:solidFill>
                <a:schemeClr val="tx1"/>
              </a:solidFill>
            </a:endParaRPr>
          </a:p>
          <a:p>
            <a:pPr algn="just">
              <a:defRPr/>
            </a:pPr>
            <a:endParaRPr lang="ru-RU" sz="2200" dirty="0">
              <a:solidFill>
                <a:schemeClr val="tx1"/>
              </a:solidFill>
            </a:endParaRPr>
          </a:p>
          <a:p>
            <a:pPr algn="just">
              <a:defRPr/>
            </a:pPr>
            <a:r>
              <a:rPr lang="ru-RU" sz="2200" dirty="0">
                <a:solidFill>
                  <a:schemeClr val="tx1"/>
                </a:solidFill>
              </a:rPr>
              <a:t>В описание объекта закупки </a:t>
            </a:r>
            <a:r>
              <a:rPr lang="ru-RU" sz="2200" u="sng" dirty="0">
                <a:solidFill>
                  <a:srgbClr val="FF0000"/>
                </a:solidFill>
              </a:rPr>
              <a:t>не должны включаться </a:t>
            </a:r>
            <a:r>
              <a:rPr lang="ru-RU" sz="2200" dirty="0">
                <a:solidFill>
                  <a:schemeClr val="tx1"/>
                </a:solidFill>
              </a:rPr>
              <a:t>требования или указания в отношении </a:t>
            </a:r>
            <a:r>
              <a:rPr lang="ru-RU" sz="2200" b="1" dirty="0">
                <a:solidFill>
                  <a:schemeClr val="tx1"/>
                </a:solidFill>
              </a:rPr>
              <a:t>товарных знаков</a:t>
            </a:r>
            <a:r>
              <a:rPr lang="ru-RU" sz="2200" dirty="0">
                <a:solidFill>
                  <a:schemeClr val="tx1"/>
                </a:solidFill>
              </a:rPr>
              <a:t>, знаков обслуживания, фирменных наименований, патентов, полезных моделей, промышленных образцов, наименование страны происхождения товара, требования к товарам, информации, работам, услугам при условии, что такие требования или указания влекут за собой ограничение количества участников закупки.</a:t>
            </a:r>
          </a:p>
        </p:txBody>
      </p:sp>
      <p:sp>
        <p:nvSpPr>
          <p:cNvPr id="4" name="Прямоугольник 3"/>
          <p:cNvSpPr/>
          <p:nvPr/>
        </p:nvSpPr>
        <p:spPr>
          <a:xfrm>
            <a:off x="2" y="3182"/>
            <a:ext cx="12191999" cy="868167"/>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a:defRPr/>
            </a:pPr>
            <a:r>
              <a:rPr lang="ru-RU" sz="2000" b="1" dirty="0">
                <a:solidFill>
                  <a:srgbClr val="FF0000"/>
                </a:solidFill>
              </a:rPr>
              <a:t>Правила описания объекта закупки 1</a:t>
            </a:r>
            <a:r>
              <a:rPr lang="ru-RU" sz="2000" dirty="0">
                <a:solidFill>
                  <a:srgbClr val="FF0000"/>
                </a:solidFill>
              </a:rPr>
              <a:t>:</a:t>
            </a:r>
            <a:r>
              <a:rPr lang="ru-RU" sz="2000" dirty="0">
                <a:solidFill>
                  <a:srgbClr val="C00000"/>
                </a:solidFill>
              </a:rPr>
              <a:t> </a:t>
            </a:r>
            <a:r>
              <a:rPr lang="ru-RU" sz="2200" dirty="0">
                <a:solidFill>
                  <a:srgbClr val="C00000"/>
                </a:solidFill>
              </a:rPr>
              <a:t>  </a:t>
            </a:r>
          </a:p>
        </p:txBody>
      </p:sp>
    </p:spTree>
    <p:extLst>
      <p:ext uri="{BB962C8B-B14F-4D97-AF65-F5344CB8AC3E}">
        <p14:creationId xmlns:p14="http://schemas.microsoft.com/office/powerpoint/2010/main" val="35527658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116641" y="799731"/>
            <a:ext cx="11713633" cy="3213279"/>
          </a:xfrm>
          <a:prstGeom prst="rect">
            <a:avLst/>
          </a:prstGeom>
          <a:gradFill flip="none" rotWithShape="1">
            <a:gsLst>
              <a:gs pos="0">
                <a:schemeClr val="accent1">
                  <a:alpha val="39000"/>
                  <a:lumMod val="8000"/>
                  <a:lumOff val="92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ru-RU" sz="2200" u="sng" dirty="0">
                <a:solidFill>
                  <a:srgbClr val="FF0000"/>
                </a:solidFill>
              </a:rPr>
              <a:t>Допускается</a:t>
            </a:r>
            <a:r>
              <a:rPr lang="ru-RU" sz="2200" dirty="0">
                <a:solidFill>
                  <a:schemeClr val="tx1"/>
                </a:solidFill>
              </a:rPr>
              <a:t> использование в описании объекта закупки </a:t>
            </a:r>
            <a:r>
              <a:rPr lang="ru-RU" sz="2200" b="1" dirty="0">
                <a:solidFill>
                  <a:schemeClr val="tx1"/>
                </a:solidFill>
              </a:rPr>
              <a:t>указания на товарный знак </a:t>
            </a:r>
            <a:r>
              <a:rPr lang="ru-RU" sz="2200" dirty="0">
                <a:solidFill>
                  <a:schemeClr val="tx1"/>
                </a:solidFill>
              </a:rPr>
              <a:t>при условии сопровождения такого указания словами "</a:t>
            </a:r>
            <a:r>
              <a:rPr lang="ru-RU" sz="2200" b="1" dirty="0">
                <a:solidFill>
                  <a:srgbClr val="FF0000"/>
                </a:solidFill>
              </a:rPr>
              <a:t>или эквивалент</a:t>
            </a:r>
            <a:r>
              <a:rPr lang="ru-RU" sz="2200" dirty="0">
                <a:solidFill>
                  <a:schemeClr val="tx1"/>
                </a:solidFill>
              </a:rPr>
              <a:t>" либо при условии несовместимости товаров, на которых размещаются другие товарные знаки, и необходимости обеспечения взаимодействия таких товаров с товарами, используемыми заказчиком, либо при условии закупок </a:t>
            </a:r>
            <a:r>
              <a:rPr lang="ru-RU" sz="2200" b="1" dirty="0">
                <a:solidFill>
                  <a:schemeClr val="tx1"/>
                </a:solidFill>
              </a:rPr>
              <a:t>запасных частей и расходных материалов к машинам и оборудованию</a:t>
            </a:r>
            <a:r>
              <a:rPr lang="ru-RU" sz="2200" dirty="0">
                <a:solidFill>
                  <a:schemeClr val="tx1"/>
                </a:solidFill>
              </a:rPr>
              <a:t>, используемым заказчиком, в соответствии с технической документацией на указанные машины и оборудование. </a:t>
            </a:r>
          </a:p>
        </p:txBody>
      </p:sp>
      <p:sp>
        <p:nvSpPr>
          <p:cNvPr id="4" name="Прямоугольник 3"/>
          <p:cNvSpPr/>
          <p:nvPr/>
        </p:nvSpPr>
        <p:spPr>
          <a:xfrm>
            <a:off x="2" y="3182"/>
            <a:ext cx="12191999" cy="868167"/>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a:defRPr/>
            </a:pPr>
            <a:r>
              <a:rPr lang="en-US" sz="2000" b="1" dirty="0">
                <a:solidFill>
                  <a:srgbClr val="FF0000"/>
                </a:solidFill>
              </a:rPr>
              <a:t>Trade mark «TM»:</a:t>
            </a:r>
            <a:r>
              <a:rPr lang="ru-RU" sz="2000" b="1" dirty="0">
                <a:solidFill>
                  <a:srgbClr val="C00000"/>
                </a:solidFill>
              </a:rPr>
              <a:t> </a:t>
            </a:r>
            <a:r>
              <a:rPr lang="ru-RU" sz="2200" b="1" dirty="0">
                <a:solidFill>
                  <a:srgbClr val="C00000"/>
                </a:solidFill>
              </a:rPr>
              <a:t>  </a:t>
            </a:r>
          </a:p>
        </p:txBody>
      </p:sp>
      <p:pic>
        <p:nvPicPr>
          <p:cNvPr id="3074" name="Picture 2" descr="Бесплатное стоковое фото с chevrolet, jetta, volkswagen">
            <a:extLst>
              <a:ext uri="{FF2B5EF4-FFF2-40B4-BE49-F238E27FC236}">
                <a16:creationId xmlns:a16="http://schemas.microsoft.com/office/drawing/2014/main" id="{6DD1BDFB-DDBD-4D8F-9A42-9E47257019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7620" y="3714162"/>
            <a:ext cx="4347595" cy="2898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966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2303579" y="377904"/>
            <a:ext cx="7584843" cy="871347"/>
          </a:xfrm>
          <a:prstGeom prst="rect">
            <a:avLst/>
          </a:prstGeom>
          <a:gradFill flip="none" rotWithShape="1">
            <a:gsLst>
              <a:gs pos="1000">
                <a:schemeClr val="tx2">
                  <a:lumMod val="40000"/>
                  <a:lumOff val="60000"/>
                  <a:alpha val="21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a:p>
        </p:txBody>
      </p:sp>
      <p:sp>
        <p:nvSpPr>
          <p:cNvPr id="9" name="Прямоугольник 8"/>
          <p:cNvSpPr/>
          <p:nvPr/>
        </p:nvSpPr>
        <p:spPr>
          <a:xfrm>
            <a:off x="448955" y="1120462"/>
            <a:ext cx="11198079" cy="3825025"/>
          </a:xfrm>
          <a:prstGeom prst="rect">
            <a:avLst/>
          </a:prstGeom>
          <a:gradFill flip="none" rotWithShape="1">
            <a:gsLst>
              <a:gs pos="0">
                <a:schemeClr val="accent1">
                  <a:alpha val="39000"/>
                  <a:lumMod val="8000"/>
                  <a:lumOff val="92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ru-RU" sz="2200" dirty="0">
                <a:solidFill>
                  <a:schemeClr val="tx1"/>
                </a:solidFill>
              </a:rPr>
              <a:t> </a:t>
            </a:r>
          </a:p>
          <a:p>
            <a:pPr algn="just">
              <a:defRPr/>
            </a:pPr>
            <a:r>
              <a:rPr lang="ru-RU" sz="2200" dirty="0">
                <a:solidFill>
                  <a:schemeClr val="tx1"/>
                </a:solidFill>
              </a:rPr>
              <a:t>Использование при составлении описания объекта закупки </a:t>
            </a:r>
            <a:r>
              <a:rPr lang="ru-RU" sz="2200" dirty="0">
                <a:solidFill>
                  <a:srgbClr val="FF0000"/>
                </a:solidFill>
              </a:rPr>
              <a:t>показателей</a:t>
            </a:r>
            <a:r>
              <a:rPr lang="ru-RU" sz="2200" dirty="0">
                <a:solidFill>
                  <a:schemeClr val="tx1"/>
                </a:solidFill>
              </a:rPr>
              <a:t>, </a:t>
            </a:r>
            <a:r>
              <a:rPr lang="ru-RU" sz="2200" dirty="0">
                <a:solidFill>
                  <a:srgbClr val="FF0000"/>
                </a:solidFill>
              </a:rPr>
              <a:t>требований, условных обозначений и терминологии</a:t>
            </a:r>
            <a:r>
              <a:rPr lang="ru-RU" sz="2200" dirty="0">
                <a:solidFill>
                  <a:schemeClr val="tx1"/>
                </a:solidFill>
              </a:rPr>
              <a:t>, касающихся технических характеристик, функциональных характеристик (потребительских свойств) товара, работы, услуги и качественных характеристик объекта закупки, которые предусмотрены </a:t>
            </a:r>
            <a:r>
              <a:rPr lang="ru-RU" sz="2200" b="1" dirty="0">
                <a:solidFill>
                  <a:schemeClr val="tx1"/>
                </a:solidFill>
              </a:rPr>
              <a:t>техническими регламентами</a:t>
            </a:r>
            <a:r>
              <a:rPr lang="ru-RU" sz="2200" dirty="0">
                <a:solidFill>
                  <a:schemeClr val="tx1"/>
                </a:solidFill>
              </a:rPr>
              <a:t>, принятыми в соответствии с законодательством Российской Федерации о техническом регулировании, </a:t>
            </a:r>
            <a:r>
              <a:rPr lang="ru-RU" sz="2200" b="1" dirty="0">
                <a:solidFill>
                  <a:schemeClr val="tx1"/>
                </a:solidFill>
              </a:rPr>
              <a:t>документами</a:t>
            </a:r>
            <a:r>
              <a:rPr lang="ru-RU" sz="2200" dirty="0">
                <a:solidFill>
                  <a:schemeClr val="tx1"/>
                </a:solidFill>
              </a:rPr>
              <a:t>, разрабатываемыми и применяемыми в национальной системе </a:t>
            </a:r>
            <a:r>
              <a:rPr lang="ru-RU" sz="2200" b="1" dirty="0">
                <a:solidFill>
                  <a:schemeClr val="tx1"/>
                </a:solidFill>
              </a:rPr>
              <a:t>стандартизации</a:t>
            </a:r>
            <a:r>
              <a:rPr lang="ru-RU" sz="2200" dirty="0">
                <a:solidFill>
                  <a:schemeClr val="tx1"/>
                </a:solidFill>
              </a:rPr>
              <a:t>, принятыми в соответствии с законодательством Российской Федерации о стандартизации, </a:t>
            </a:r>
            <a:r>
              <a:rPr lang="ru-RU" sz="2200" b="1" dirty="0">
                <a:solidFill>
                  <a:schemeClr val="tx1"/>
                </a:solidFill>
              </a:rPr>
              <a:t>иных требований</a:t>
            </a:r>
            <a:r>
              <a:rPr lang="ru-RU" sz="2200" dirty="0">
                <a:solidFill>
                  <a:schemeClr val="tx1"/>
                </a:solidFill>
              </a:rPr>
              <a:t>, связанных с определением соответствия поставляемого товара, выполняемой работы, оказываемой услуги потребностям заказчика.</a:t>
            </a:r>
          </a:p>
        </p:txBody>
      </p:sp>
      <p:sp>
        <p:nvSpPr>
          <p:cNvPr id="4" name="Прямоугольник 3"/>
          <p:cNvSpPr/>
          <p:nvPr/>
        </p:nvSpPr>
        <p:spPr>
          <a:xfrm>
            <a:off x="0" y="3182"/>
            <a:ext cx="12192000" cy="868167"/>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a:defRPr/>
            </a:pPr>
            <a:r>
              <a:rPr lang="ru-RU" sz="2000" b="1" dirty="0">
                <a:solidFill>
                  <a:srgbClr val="FF0000"/>
                </a:solidFill>
              </a:rPr>
              <a:t>Техническое задание 2</a:t>
            </a:r>
            <a:r>
              <a:rPr lang="ru-RU" sz="2000" dirty="0">
                <a:solidFill>
                  <a:srgbClr val="FF0000"/>
                </a:solidFill>
              </a:rPr>
              <a:t>: </a:t>
            </a:r>
            <a:endParaRPr lang="ru-RU" sz="2200" dirty="0">
              <a:solidFill>
                <a:srgbClr val="C00000"/>
              </a:solidFill>
            </a:endParaRPr>
          </a:p>
        </p:txBody>
      </p:sp>
      <p:pic>
        <p:nvPicPr>
          <p:cNvPr id="2" name="Рисунок 1"/>
          <p:cNvPicPr>
            <a:picLocks noChangeAspect="1"/>
          </p:cNvPicPr>
          <p:nvPr/>
        </p:nvPicPr>
        <p:blipFill>
          <a:blip r:embed="rId2"/>
          <a:stretch>
            <a:fillRect/>
          </a:stretch>
        </p:blipFill>
        <p:spPr>
          <a:xfrm>
            <a:off x="2462854" y="5323390"/>
            <a:ext cx="1945143" cy="1380535"/>
          </a:xfrm>
          <a:prstGeom prst="rect">
            <a:avLst/>
          </a:prstGeom>
        </p:spPr>
      </p:pic>
      <p:pic>
        <p:nvPicPr>
          <p:cNvPr id="3" name="Рисунок 2"/>
          <p:cNvPicPr>
            <a:picLocks noChangeAspect="1"/>
          </p:cNvPicPr>
          <p:nvPr/>
        </p:nvPicPr>
        <p:blipFill>
          <a:blip r:embed="rId3"/>
          <a:stretch>
            <a:fillRect/>
          </a:stretch>
        </p:blipFill>
        <p:spPr>
          <a:xfrm>
            <a:off x="7536066" y="5194601"/>
            <a:ext cx="2090692" cy="1509323"/>
          </a:xfrm>
          <a:prstGeom prst="rect">
            <a:avLst/>
          </a:prstGeom>
        </p:spPr>
      </p:pic>
    </p:spTree>
    <p:extLst>
      <p:ext uri="{BB962C8B-B14F-4D97-AF65-F5344CB8AC3E}">
        <p14:creationId xmlns:p14="http://schemas.microsoft.com/office/powerpoint/2010/main" val="34930342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2482077" y="378892"/>
            <a:ext cx="7584843" cy="871347"/>
          </a:xfrm>
          <a:prstGeom prst="rect">
            <a:avLst/>
          </a:prstGeom>
          <a:gradFill flip="none" rotWithShape="1">
            <a:gsLst>
              <a:gs pos="1000">
                <a:schemeClr val="tx2">
                  <a:lumMod val="40000"/>
                  <a:lumOff val="60000"/>
                  <a:alpha val="21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a:p>
        </p:txBody>
      </p:sp>
      <p:sp>
        <p:nvSpPr>
          <p:cNvPr id="9" name="Прямоугольник 8"/>
          <p:cNvSpPr/>
          <p:nvPr/>
        </p:nvSpPr>
        <p:spPr>
          <a:xfrm>
            <a:off x="448955" y="1250237"/>
            <a:ext cx="11198079" cy="3051307"/>
          </a:xfrm>
          <a:prstGeom prst="rect">
            <a:avLst/>
          </a:prstGeom>
          <a:gradFill flip="none" rotWithShape="1">
            <a:gsLst>
              <a:gs pos="0">
                <a:schemeClr val="accent1">
                  <a:alpha val="39000"/>
                  <a:lumMod val="8000"/>
                  <a:lumOff val="92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ru-RU" sz="2200" dirty="0">
                <a:solidFill>
                  <a:schemeClr val="tx1"/>
                </a:solidFill>
              </a:rPr>
              <a:t> </a:t>
            </a:r>
          </a:p>
          <a:p>
            <a:pPr algn="just">
              <a:defRPr/>
            </a:pPr>
            <a:r>
              <a:rPr lang="ru-RU" sz="2200" dirty="0">
                <a:solidFill>
                  <a:schemeClr val="tx1"/>
                </a:solidFill>
              </a:rPr>
              <a:t>Описание объекта закупки может включать в себя </a:t>
            </a:r>
            <a:r>
              <a:rPr lang="ru-RU" sz="2200" b="1" dirty="0">
                <a:solidFill>
                  <a:schemeClr val="tx1"/>
                </a:solidFill>
              </a:rPr>
              <a:t>спецификации, планы, чертежи, эскизы, фотографии, результаты работы, тестирования, требования</a:t>
            </a:r>
            <a:r>
              <a:rPr lang="ru-RU" sz="2200" dirty="0">
                <a:solidFill>
                  <a:schemeClr val="tx1"/>
                </a:solidFill>
              </a:rPr>
              <a:t>, в том числе в отношении проведения испытаний, методов испытаний, упаковки в соответствии с требованиями Гражданского кодекса Российской Федерации, </a:t>
            </a:r>
            <a:r>
              <a:rPr lang="ru-RU" sz="2200" b="1" dirty="0">
                <a:solidFill>
                  <a:schemeClr val="tx1"/>
                </a:solidFill>
              </a:rPr>
              <a:t>маркировки, этикеток</a:t>
            </a:r>
            <a:r>
              <a:rPr lang="ru-RU" sz="2200" dirty="0">
                <a:solidFill>
                  <a:schemeClr val="tx1"/>
                </a:solidFill>
              </a:rPr>
              <a:t>, подтверждения соответствия, процессов и методов производства в соответствии с требованиями технических регламентов, документов, разрабатываемых и применяемых в национальной системе стандартизации, технических условий, а также в отношении условных обозначений и терминологии. </a:t>
            </a:r>
          </a:p>
        </p:txBody>
      </p:sp>
      <p:sp>
        <p:nvSpPr>
          <p:cNvPr id="4" name="Прямоугольник 3"/>
          <p:cNvSpPr/>
          <p:nvPr/>
        </p:nvSpPr>
        <p:spPr>
          <a:xfrm>
            <a:off x="0" y="3182"/>
            <a:ext cx="12192000" cy="868167"/>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a:defRPr/>
            </a:pPr>
            <a:r>
              <a:rPr lang="ru-RU" sz="2000" b="1" dirty="0">
                <a:solidFill>
                  <a:srgbClr val="FF0000"/>
                </a:solidFill>
              </a:rPr>
              <a:t>Техническое задание 3</a:t>
            </a:r>
            <a:r>
              <a:rPr lang="ru-RU" sz="2000" dirty="0">
                <a:solidFill>
                  <a:srgbClr val="FF0000"/>
                </a:solidFill>
              </a:rPr>
              <a:t>: </a:t>
            </a:r>
            <a:endParaRPr lang="ru-RU" sz="2200" dirty="0">
              <a:solidFill>
                <a:srgbClr val="C00000"/>
              </a:solidFill>
            </a:endParaRPr>
          </a:p>
        </p:txBody>
      </p:sp>
      <p:pic>
        <p:nvPicPr>
          <p:cNvPr id="4098" name="Picture 2" descr="План этажа дома">
            <a:extLst>
              <a:ext uri="{FF2B5EF4-FFF2-40B4-BE49-F238E27FC236}">
                <a16:creationId xmlns:a16="http://schemas.microsoft.com/office/drawing/2014/main" id="{27444195-0302-4E90-A4AB-35ABA0C9D1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933" y="4428335"/>
            <a:ext cx="3560124" cy="2358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048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2303579" y="570451"/>
            <a:ext cx="7584843" cy="871347"/>
          </a:xfrm>
          <a:prstGeom prst="rect">
            <a:avLst/>
          </a:prstGeom>
          <a:gradFill flip="none" rotWithShape="1">
            <a:gsLst>
              <a:gs pos="1000">
                <a:schemeClr val="tx2">
                  <a:lumMod val="40000"/>
                  <a:lumOff val="60000"/>
                  <a:alpha val="21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a:p>
        </p:txBody>
      </p:sp>
      <p:sp>
        <p:nvSpPr>
          <p:cNvPr id="9" name="Прямоугольник 8"/>
          <p:cNvSpPr/>
          <p:nvPr/>
        </p:nvSpPr>
        <p:spPr>
          <a:xfrm>
            <a:off x="448955" y="1662361"/>
            <a:ext cx="11198079" cy="3218731"/>
          </a:xfrm>
          <a:prstGeom prst="rect">
            <a:avLst/>
          </a:prstGeom>
          <a:gradFill flip="none" rotWithShape="1">
            <a:gsLst>
              <a:gs pos="0">
                <a:schemeClr val="accent1">
                  <a:alpha val="39000"/>
                  <a:lumMod val="8000"/>
                  <a:lumOff val="92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ru-RU" sz="2200" dirty="0">
                <a:solidFill>
                  <a:schemeClr val="tx1"/>
                </a:solidFill>
              </a:rPr>
              <a:t> </a:t>
            </a:r>
          </a:p>
          <a:p>
            <a:pPr algn="just">
              <a:defRPr/>
            </a:pPr>
            <a:r>
              <a:rPr lang="ru-RU" sz="2200" dirty="0">
                <a:solidFill>
                  <a:schemeClr val="tx1"/>
                </a:solidFill>
              </a:rPr>
              <a:t>Описание объекта закупки </a:t>
            </a:r>
            <a:r>
              <a:rPr lang="ru-RU" sz="2200" b="1" dirty="0">
                <a:solidFill>
                  <a:schemeClr val="tx1"/>
                </a:solidFill>
              </a:rPr>
              <a:t>должно</a:t>
            </a:r>
            <a:r>
              <a:rPr lang="ru-RU" sz="2200" dirty="0">
                <a:solidFill>
                  <a:schemeClr val="tx1"/>
                </a:solidFill>
              </a:rPr>
              <a:t> содержать </a:t>
            </a:r>
            <a:r>
              <a:rPr lang="ru-RU" sz="2200" dirty="0">
                <a:solidFill>
                  <a:srgbClr val="FF0000"/>
                </a:solidFill>
              </a:rPr>
              <a:t>изображение</a:t>
            </a:r>
            <a:r>
              <a:rPr lang="ru-RU" sz="2200" dirty="0">
                <a:solidFill>
                  <a:schemeClr val="tx1"/>
                </a:solidFill>
              </a:rPr>
              <a:t> поставляемого товара, </a:t>
            </a:r>
            <a:r>
              <a:rPr lang="ru-RU" sz="2200" dirty="0">
                <a:solidFill>
                  <a:srgbClr val="FF0000"/>
                </a:solidFill>
              </a:rPr>
              <a:t>позволяющее его идентифицировать и подготовить заявку</a:t>
            </a:r>
            <a:r>
              <a:rPr lang="ru-RU" sz="2200" dirty="0">
                <a:solidFill>
                  <a:schemeClr val="tx1"/>
                </a:solidFill>
              </a:rPr>
              <a:t>, окончательное предложение, если в такой документации содержится </a:t>
            </a:r>
            <a:r>
              <a:rPr lang="ru-RU" sz="2200" b="1" dirty="0">
                <a:solidFill>
                  <a:schemeClr val="tx1"/>
                </a:solidFill>
              </a:rPr>
              <a:t>требование</a:t>
            </a:r>
            <a:r>
              <a:rPr lang="ru-RU" sz="2200" dirty="0">
                <a:solidFill>
                  <a:schemeClr val="tx1"/>
                </a:solidFill>
              </a:rPr>
              <a:t> о соответствии поставляемого товара изображению товара, на поставку которого заключается контракт.</a:t>
            </a:r>
          </a:p>
        </p:txBody>
      </p:sp>
      <p:sp>
        <p:nvSpPr>
          <p:cNvPr id="4" name="Прямоугольник 3"/>
          <p:cNvSpPr/>
          <p:nvPr/>
        </p:nvSpPr>
        <p:spPr>
          <a:xfrm>
            <a:off x="0" y="3182"/>
            <a:ext cx="12192000" cy="868167"/>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a:defRPr/>
            </a:pPr>
            <a:r>
              <a:rPr lang="ru-RU" sz="2000" b="1" dirty="0">
                <a:solidFill>
                  <a:srgbClr val="FF0000"/>
                </a:solidFill>
              </a:rPr>
              <a:t>Техническое задание 4</a:t>
            </a:r>
            <a:r>
              <a:rPr lang="ru-RU" sz="2000" dirty="0">
                <a:solidFill>
                  <a:srgbClr val="FF0000"/>
                </a:solidFill>
              </a:rPr>
              <a:t>: </a:t>
            </a:r>
            <a:endParaRPr lang="ru-RU" sz="2200" dirty="0">
              <a:solidFill>
                <a:srgbClr val="C00000"/>
              </a:solidFill>
            </a:endParaRPr>
          </a:p>
        </p:txBody>
      </p:sp>
    </p:spTree>
    <p:extLst>
      <p:ext uri="{BB962C8B-B14F-4D97-AF65-F5344CB8AC3E}">
        <p14:creationId xmlns:p14="http://schemas.microsoft.com/office/powerpoint/2010/main" val="36328557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2373020" y="346256"/>
            <a:ext cx="7584843" cy="871347"/>
          </a:xfrm>
          <a:prstGeom prst="rect">
            <a:avLst/>
          </a:prstGeom>
          <a:gradFill flip="none" rotWithShape="1">
            <a:gsLst>
              <a:gs pos="1000">
                <a:schemeClr val="tx2">
                  <a:lumMod val="40000"/>
                  <a:lumOff val="60000"/>
                  <a:alpha val="21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a:p>
        </p:txBody>
      </p:sp>
      <p:sp>
        <p:nvSpPr>
          <p:cNvPr id="9" name="Прямоугольник 8"/>
          <p:cNvSpPr/>
          <p:nvPr/>
        </p:nvSpPr>
        <p:spPr>
          <a:xfrm>
            <a:off x="448955" y="1662362"/>
            <a:ext cx="11198079" cy="1351295"/>
          </a:xfrm>
          <a:prstGeom prst="rect">
            <a:avLst/>
          </a:prstGeom>
          <a:gradFill flip="none" rotWithShape="1">
            <a:gsLst>
              <a:gs pos="0">
                <a:schemeClr val="accent1">
                  <a:alpha val="39000"/>
                  <a:lumMod val="8000"/>
                  <a:lumOff val="92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ru-RU" sz="2200" dirty="0">
                <a:solidFill>
                  <a:schemeClr val="tx1"/>
                </a:solidFill>
              </a:rPr>
              <a:t> </a:t>
            </a:r>
          </a:p>
          <a:p>
            <a:pPr algn="just">
              <a:defRPr/>
            </a:pPr>
            <a:r>
              <a:rPr lang="ru-RU" sz="2200" dirty="0">
                <a:solidFill>
                  <a:schemeClr val="tx1"/>
                </a:solidFill>
              </a:rPr>
              <a:t>Описание объекта закупки должно содержать </a:t>
            </a:r>
            <a:r>
              <a:rPr lang="ru-RU" sz="2200" dirty="0">
                <a:solidFill>
                  <a:srgbClr val="FF0000"/>
                </a:solidFill>
              </a:rPr>
              <a:t>информацию о месте, датах начала и окончания, порядке и графике осмотра участниками закупки образца или макета товара</a:t>
            </a:r>
            <a:r>
              <a:rPr lang="ru-RU" sz="2200" dirty="0">
                <a:solidFill>
                  <a:schemeClr val="tx1"/>
                </a:solidFill>
              </a:rPr>
              <a:t>, на поставку которого заключается контракт, если в такой документации содержится требование о соответствии поставляемого товара образцу или макету товара, на поставку которого заключается контракт</a:t>
            </a:r>
          </a:p>
        </p:txBody>
      </p:sp>
      <p:sp>
        <p:nvSpPr>
          <p:cNvPr id="4" name="Прямоугольник 3"/>
          <p:cNvSpPr/>
          <p:nvPr/>
        </p:nvSpPr>
        <p:spPr>
          <a:xfrm>
            <a:off x="0" y="3182"/>
            <a:ext cx="12192000" cy="868167"/>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a:defRPr/>
            </a:pPr>
            <a:r>
              <a:rPr lang="ru-RU" sz="2000" b="1" dirty="0">
                <a:solidFill>
                  <a:srgbClr val="FF0000"/>
                </a:solidFill>
              </a:rPr>
              <a:t>Техническое задание 5</a:t>
            </a:r>
            <a:r>
              <a:rPr lang="ru-RU" sz="2000" dirty="0">
                <a:solidFill>
                  <a:srgbClr val="FF0000"/>
                </a:solidFill>
              </a:rPr>
              <a:t>: </a:t>
            </a:r>
            <a:endParaRPr lang="ru-RU" sz="2200" dirty="0">
              <a:solidFill>
                <a:srgbClr val="C00000"/>
              </a:solidFill>
            </a:endParaRPr>
          </a:p>
        </p:txBody>
      </p:sp>
      <p:pic>
        <p:nvPicPr>
          <p:cNvPr id="5122" name="Picture 2" descr="Стоящая статуя женщины">
            <a:extLst>
              <a:ext uri="{FF2B5EF4-FFF2-40B4-BE49-F238E27FC236}">
                <a16:creationId xmlns:a16="http://schemas.microsoft.com/office/drawing/2014/main" id="{2AB1BE13-65E8-4C75-B663-1C8C2E307A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8231" y="3296957"/>
            <a:ext cx="2552051" cy="3399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25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FBCA8F-E526-4D98-B775-613D6BF01119}"/>
              </a:ext>
            </a:extLst>
          </p:cNvPr>
          <p:cNvSpPr>
            <a:spLocks noGrp="1"/>
          </p:cNvSpPr>
          <p:nvPr>
            <p:ph type="title"/>
          </p:nvPr>
        </p:nvSpPr>
        <p:spPr/>
        <p:txBody>
          <a:bodyPr/>
          <a:lstStyle/>
          <a:p>
            <a:r>
              <a:rPr lang="ru-RU" dirty="0"/>
              <a:t>Способы закупки: </a:t>
            </a:r>
            <a:br>
              <a:rPr lang="ru-RU" dirty="0"/>
            </a:br>
            <a:r>
              <a:rPr lang="ru-RU" dirty="0"/>
              <a:t>новая классификация</a:t>
            </a:r>
          </a:p>
        </p:txBody>
      </p:sp>
    </p:spTree>
    <p:extLst>
      <p:ext uri="{BB962C8B-B14F-4D97-AF65-F5344CB8AC3E}">
        <p14:creationId xmlns:p14="http://schemas.microsoft.com/office/powerpoint/2010/main" val="1973703753"/>
      </p:ext>
    </p:extLst>
  </p:cSld>
  <p:clrMapOvr>
    <a:masterClrMapping/>
  </p:clrMapOvr>
  <p:transition spd="slow">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2255573" y="0"/>
            <a:ext cx="7584843" cy="871347"/>
          </a:xfrm>
          <a:prstGeom prst="rect">
            <a:avLst/>
          </a:prstGeom>
          <a:gradFill flip="none" rotWithShape="1">
            <a:gsLst>
              <a:gs pos="1000">
                <a:schemeClr val="tx2">
                  <a:lumMod val="40000"/>
                  <a:lumOff val="60000"/>
                  <a:alpha val="21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a:p>
        </p:txBody>
      </p:sp>
      <p:sp>
        <p:nvSpPr>
          <p:cNvPr id="9" name="Прямоугольник 8"/>
          <p:cNvSpPr/>
          <p:nvPr/>
        </p:nvSpPr>
        <p:spPr>
          <a:xfrm>
            <a:off x="399246" y="3825025"/>
            <a:ext cx="11582639" cy="2910627"/>
          </a:xfrm>
          <a:prstGeom prst="rect">
            <a:avLst/>
          </a:prstGeom>
          <a:gradFill flip="none" rotWithShape="1">
            <a:gsLst>
              <a:gs pos="0">
                <a:schemeClr val="accent1">
                  <a:alpha val="39000"/>
                  <a:lumMod val="8000"/>
                  <a:lumOff val="92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ru-RU" sz="1400" dirty="0">
                <a:solidFill>
                  <a:schemeClr val="tx1"/>
                </a:solidFill>
              </a:rPr>
              <a:t> Описание объекта закупки должно содержать </a:t>
            </a:r>
            <a:r>
              <a:rPr lang="ru-RU" sz="1400" dirty="0">
                <a:solidFill>
                  <a:srgbClr val="FF0000"/>
                </a:solidFill>
              </a:rPr>
              <a:t>указание на международные непатентованные наименования лекарственных средств или при отсутствии таких наименований химические, группировочные наименования</a:t>
            </a:r>
            <a:r>
              <a:rPr lang="ru-RU" sz="1400" dirty="0">
                <a:solidFill>
                  <a:schemeClr val="tx1"/>
                </a:solidFill>
              </a:rPr>
              <a:t>, если объектом закупки являются </a:t>
            </a:r>
            <a:r>
              <a:rPr lang="ru-RU" sz="1400" b="1" dirty="0">
                <a:solidFill>
                  <a:schemeClr val="tx1"/>
                </a:solidFill>
              </a:rPr>
              <a:t>лекарственные средства</a:t>
            </a:r>
            <a:r>
              <a:rPr lang="ru-RU" sz="1400" dirty="0">
                <a:solidFill>
                  <a:schemeClr val="tx1"/>
                </a:solidFill>
              </a:rPr>
              <a:t>. </a:t>
            </a:r>
          </a:p>
          <a:p>
            <a:pPr algn="just">
              <a:defRPr/>
            </a:pPr>
            <a:endParaRPr lang="ru-RU" sz="1400" dirty="0">
              <a:solidFill>
                <a:schemeClr val="tx1"/>
              </a:solidFill>
            </a:endParaRPr>
          </a:p>
          <a:p>
            <a:pPr algn="just">
              <a:defRPr/>
            </a:pPr>
            <a:endParaRPr lang="ru-RU" sz="1400" dirty="0">
              <a:solidFill>
                <a:schemeClr val="tx1"/>
              </a:solidFill>
            </a:endParaRPr>
          </a:p>
          <a:p>
            <a:pPr algn="just">
              <a:defRPr/>
            </a:pPr>
            <a:r>
              <a:rPr lang="ru-RU" sz="1400" dirty="0">
                <a:solidFill>
                  <a:schemeClr val="tx1"/>
                </a:solidFill>
              </a:rPr>
              <a:t>Заказчик при осуществлении закупки лекарственных средств, входящих </a:t>
            </a:r>
            <a:r>
              <a:rPr lang="ru-RU" sz="1400" b="1" dirty="0">
                <a:solidFill>
                  <a:schemeClr val="tx1"/>
                </a:solidFill>
              </a:rPr>
              <a:t>в перечень </a:t>
            </a:r>
            <a:r>
              <a:rPr lang="ru-RU" sz="1400" dirty="0">
                <a:solidFill>
                  <a:schemeClr val="tx1"/>
                </a:solidFill>
              </a:rPr>
              <a:t>лекарственных средств, закупка которых осуществляется в соответствии </a:t>
            </a:r>
            <a:r>
              <a:rPr lang="ru-RU" sz="1400" dirty="0">
                <a:solidFill>
                  <a:srgbClr val="FF0000"/>
                </a:solidFill>
              </a:rPr>
              <a:t>с их торговыми наименованиями</a:t>
            </a:r>
            <a:r>
              <a:rPr lang="ru-RU" sz="1400" dirty="0">
                <a:solidFill>
                  <a:schemeClr val="tx1"/>
                </a:solidFill>
              </a:rPr>
              <a:t>, а также при осуществлении закупки лекарственных препаратов в соответствии п</a:t>
            </a:r>
            <a:r>
              <a:rPr lang="en-US" sz="1400" dirty="0">
                <a:solidFill>
                  <a:schemeClr val="tx1"/>
                </a:solidFill>
              </a:rPr>
              <a:t>/</a:t>
            </a:r>
            <a:r>
              <a:rPr lang="ru-RU" sz="1400" dirty="0">
                <a:solidFill>
                  <a:schemeClr val="tx1"/>
                </a:solidFill>
              </a:rPr>
              <a:t>п «г» п.2 ч.10 ст. 24 настоящего Федерального закона вправе указывать торговые наименования этих лекарственных средств. </a:t>
            </a:r>
          </a:p>
        </p:txBody>
      </p:sp>
      <p:sp>
        <p:nvSpPr>
          <p:cNvPr id="4" name="Прямоугольник 3"/>
          <p:cNvSpPr/>
          <p:nvPr/>
        </p:nvSpPr>
        <p:spPr>
          <a:xfrm>
            <a:off x="0" y="3182"/>
            <a:ext cx="12192000" cy="868167"/>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a:defRPr/>
            </a:pPr>
            <a:r>
              <a:rPr lang="ru-RU" sz="2000" b="1" dirty="0">
                <a:solidFill>
                  <a:srgbClr val="FF0000"/>
                </a:solidFill>
              </a:rPr>
              <a:t>Техническое задание 6</a:t>
            </a:r>
            <a:r>
              <a:rPr lang="ru-RU" sz="2000" dirty="0">
                <a:solidFill>
                  <a:srgbClr val="FF0000"/>
                </a:solidFill>
              </a:rPr>
              <a:t>: </a:t>
            </a:r>
            <a:endParaRPr lang="ru-RU" sz="2200" dirty="0">
              <a:solidFill>
                <a:srgbClr val="C00000"/>
              </a:solidFill>
            </a:endParaRPr>
          </a:p>
        </p:txBody>
      </p:sp>
      <p:pic>
        <p:nvPicPr>
          <p:cNvPr id="6" name="Рисунок 5">
            <a:extLst>
              <a:ext uri="{FF2B5EF4-FFF2-40B4-BE49-F238E27FC236}">
                <a16:creationId xmlns:a16="http://schemas.microsoft.com/office/drawing/2014/main" id="{386B1CC5-6E46-463D-942F-12A4245BC9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6953" y="1073589"/>
            <a:ext cx="3610531" cy="2578951"/>
          </a:xfrm>
          <a:prstGeom prst="rect">
            <a:avLst/>
          </a:prstGeom>
        </p:spPr>
      </p:pic>
      <p:pic>
        <p:nvPicPr>
          <p:cNvPr id="8" name="Рисунок 7">
            <a:extLst>
              <a:ext uri="{FF2B5EF4-FFF2-40B4-BE49-F238E27FC236}">
                <a16:creationId xmlns:a16="http://schemas.microsoft.com/office/drawing/2014/main" id="{82AC058F-7861-4E16-88FC-1D28FB2C2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859" y="1159874"/>
            <a:ext cx="3610531" cy="2406380"/>
          </a:xfrm>
          <a:prstGeom prst="rect">
            <a:avLst/>
          </a:prstGeom>
        </p:spPr>
      </p:pic>
      <p:sp>
        <p:nvSpPr>
          <p:cNvPr id="10" name="Стрелка: вправо 9">
            <a:extLst>
              <a:ext uri="{FF2B5EF4-FFF2-40B4-BE49-F238E27FC236}">
                <a16:creationId xmlns:a16="http://schemas.microsoft.com/office/drawing/2014/main" id="{C057D139-B426-466B-9FDD-597D7D22D6B8}"/>
              </a:ext>
            </a:extLst>
          </p:cNvPr>
          <p:cNvSpPr/>
          <p:nvPr/>
        </p:nvSpPr>
        <p:spPr>
          <a:xfrm>
            <a:off x="4899171" y="1988191"/>
            <a:ext cx="1459684" cy="6123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p>
        </p:txBody>
      </p:sp>
    </p:spTree>
    <p:extLst>
      <p:ext uri="{BB962C8B-B14F-4D97-AF65-F5344CB8AC3E}">
        <p14:creationId xmlns:p14="http://schemas.microsoft.com/office/powerpoint/2010/main" val="26133131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2303579" y="482223"/>
            <a:ext cx="7584843" cy="871347"/>
          </a:xfrm>
          <a:prstGeom prst="rect">
            <a:avLst/>
          </a:prstGeom>
          <a:gradFill flip="none" rotWithShape="1">
            <a:gsLst>
              <a:gs pos="1000">
                <a:schemeClr val="tx2">
                  <a:lumMod val="40000"/>
                  <a:lumOff val="60000"/>
                  <a:alpha val="21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a:p>
        </p:txBody>
      </p:sp>
      <p:sp>
        <p:nvSpPr>
          <p:cNvPr id="9" name="Прямоугольник 8"/>
          <p:cNvSpPr/>
          <p:nvPr/>
        </p:nvSpPr>
        <p:spPr>
          <a:xfrm>
            <a:off x="448955" y="1662361"/>
            <a:ext cx="11198079" cy="4789955"/>
          </a:xfrm>
          <a:prstGeom prst="rect">
            <a:avLst/>
          </a:prstGeom>
          <a:gradFill flip="none" rotWithShape="1">
            <a:gsLst>
              <a:gs pos="0">
                <a:schemeClr val="accent1">
                  <a:alpha val="39000"/>
                  <a:lumMod val="8000"/>
                  <a:lumOff val="92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ru-RU" sz="2200" dirty="0">
                <a:solidFill>
                  <a:schemeClr val="tx1"/>
                </a:solidFill>
              </a:rPr>
              <a:t>В случае, если объектом закупки являются лекарственные средства, </a:t>
            </a:r>
            <a:r>
              <a:rPr lang="ru-RU" sz="2200" b="1" dirty="0">
                <a:solidFill>
                  <a:schemeClr val="tx1"/>
                </a:solidFill>
              </a:rPr>
              <a:t>предметом одного контракта (одного лота) </a:t>
            </a:r>
            <a:r>
              <a:rPr lang="ru-RU" sz="2200" dirty="0">
                <a:solidFill>
                  <a:srgbClr val="FF0000"/>
                </a:solidFill>
              </a:rPr>
              <a:t>не могут быть </a:t>
            </a:r>
            <a:r>
              <a:rPr lang="ru-RU" sz="2200" dirty="0">
                <a:solidFill>
                  <a:schemeClr val="tx1"/>
                </a:solidFill>
              </a:rPr>
              <a:t>лекарственные средства </a:t>
            </a:r>
            <a:r>
              <a:rPr lang="ru-RU" sz="2200" dirty="0">
                <a:solidFill>
                  <a:srgbClr val="FF0000"/>
                </a:solidFill>
              </a:rPr>
              <a:t>с различными</a:t>
            </a:r>
            <a:r>
              <a:rPr lang="ru-RU" sz="2200" dirty="0">
                <a:solidFill>
                  <a:schemeClr val="tx1"/>
                </a:solidFill>
              </a:rPr>
              <a:t> </a:t>
            </a:r>
            <a:r>
              <a:rPr lang="ru-RU" sz="2200" b="1" i="1" dirty="0">
                <a:solidFill>
                  <a:schemeClr val="tx1"/>
                </a:solidFill>
              </a:rPr>
              <a:t>международными непатентованными наименованиями </a:t>
            </a:r>
            <a:r>
              <a:rPr lang="ru-RU" sz="2200" dirty="0">
                <a:solidFill>
                  <a:schemeClr val="tx1"/>
                </a:solidFill>
              </a:rPr>
              <a:t>или при отсутствии таких наименований </a:t>
            </a:r>
            <a:r>
              <a:rPr lang="ru-RU" sz="2200" b="1" i="1" dirty="0">
                <a:solidFill>
                  <a:schemeClr val="tx1"/>
                </a:solidFill>
              </a:rPr>
              <a:t>с химическими, </a:t>
            </a:r>
            <a:r>
              <a:rPr lang="ru-RU" sz="2200" b="1" i="1" dirty="0" err="1">
                <a:solidFill>
                  <a:schemeClr val="tx1"/>
                </a:solidFill>
              </a:rPr>
              <a:t>группировочными</a:t>
            </a:r>
            <a:r>
              <a:rPr lang="ru-RU" sz="2200" b="1" i="1" dirty="0">
                <a:solidFill>
                  <a:schemeClr val="tx1"/>
                </a:solidFill>
              </a:rPr>
              <a:t> наименованиями </a:t>
            </a:r>
            <a:r>
              <a:rPr lang="ru-RU" sz="2200" dirty="0">
                <a:solidFill>
                  <a:schemeClr val="tx1"/>
                </a:solidFill>
              </a:rPr>
              <a:t>при условии, что начальная (максимальная) цена контракта (цена лота) превышает </a:t>
            </a:r>
            <a:r>
              <a:rPr lang="ru-RU" sz="2200" dirty="0">
                <a:solidFill>
                  <a:srgbClr val="FF0000"/>
                </a:solidFill>
              </a:rPr>
              <a:t>предельное значение</a:t>
            </a:r>
            <a:r>
              <a:rPr lang="ru-RU" sz="2200" dirty="0">
                <a:solidFill>
                  <a:schemeClr val="tx1"/>
                </a:solidFill>
              </a:rPr>
              <a:t>, установленное Правительством Российской Федерации, а также лекарственные средства с международными непатентованными наименованиями (при отсутствии таких наименований с химическими, </a:t>
            </a:r>
            <a:r>
              <a:rPr lang="ru-RU" sz="2200" dirty="0" err="1">
                <a:solidFill>
                  <a:schemeClr val="tx1"/>
                </a:solidFill>
              </a:rPr>
              <a:t>группировочными</a:t>
            </a:r>
            <a:r>
              <a:rPr lang="ru-RU" sz="2200" dirty="0">
                <a:solidFill>
                  <a:schemeClr val="tx1"/>
                </a:solidFill>
              </a:rPr>
              <a:t> наименованиями) и торговыми наименованиями. Положения настоящего пункта </a:t>
            </a:r>
            <a:r>
              <a:rPr lang="ru-RU" sz="2200" b="1" dirty="0">
                <a:solidFill>
                  <a:schemeClr val="tx1"/>
                </a:solidFill>
              </a:rPr>
              <a:t>не применяются </a:t>
            </a:r>
            <a:r>
              <a:rPr lang="ru-RU" sz="2200" dirty="0">
                <a:solidFill>
                  <a:schemeClr val="tx1"/>
                </a:solidFill>
              </a:rPr>
              <a:t>при определении поставщика лекарственных препаратов, с которым заключается государственный контракт в соответствии </a:t>
            </a:r>
            <a:r>
              <a:rPr lang="ru-RU" sz="2200" b="1" dirty="0">
                <a:solidFill>
                  <a:schemeClr val="tx1"/>
                </a:solidFill>
              </a:rPr>
              <a:t>со статьей 111.4 настоящего Федерального закона</a:t>
            </a:r>
            <a:r>
              <a:rPr lang="ru-RU" sz="2200" dirty="0">
                <a:solidFill>
                  <a:schemeClr val="tx1"/>
                </a:solidFill>
              </a:rPr>
              <a:t>;</a:t>
            </a:r>
          </a:p>
        </p:txBody>
      </p:sp>
      <p:sp>
        <p:nvSpPr>
          <p:cNvPr id="4" name="Прямоугольник 3"/>
          <p:cNvSpPr/>
          <p:nvPr/>
        </p:nvSpPr>
        <p:spPr>
          <a:xfrm>
            <a:off x="0" y="3182"/>
            <a:ext cx="12192000" cy="868167"/>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a:defRPr/>
            </a:pPr>
            <a:r>
              <a:rPr lang="ru-RU" sz="2000" b="1" dirty="0">
                <a:solidFill>
                  <a:srgbClr val="FF0000"/>
                </a:solidFill>
              </a:rPr>
              <a:t>Техническое задание 6</a:t>
            </a:r>
            <a:r>
              <a:rPr lang="ru-RU" sz="2000" dirty="0">
                <a:solidFill>
                  <a:srgbClr val="FF0000"/>
                </a:solidFill>
              </a:rPr>
              <a:t>: </a:t>
            </a:r>
            <a:endParaRPr lang="ru-RU" sz="2200" dirty="0">
              <a:solidFill>
                <a:srgbClr val="C00000"/>
              </a:solidFill>
            </a:endParaRPr>
          </a:p>
        </p:txBody>
      </p:sp>
    </p:spTree>
    <p:extLst>
      <p:ext uri="{BB962C8B-B14F-4D97-AF65-F5344CB8AC3E}">
        <p14:creationId xmlns:p14="http://schemas.microsoft.com/office/powerpoint/2010/main" val="8678838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2498855" y="484471"/>
            <a:ext cx="7584843" cy="871347"/>
          </a:xfrm>
          <a:prstGeom prst="rect">
            <a:avLst/>
          </a:prstGeom>
          <a:gradFill flip="none" rotWithShape="1">
            <a:gsLst>
              <a:gs pos="1000">
                <a:schemeClr val="tx2">
                  <a:lumMod val="40000"/>
                  <a:lumOff val="60000"/>
                  <a:alpha val="21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a:p>
        </p:txBody>
      </p:sp>
      <p:sp>
        <p:nvSpPr>
          <p:cNvPr id="9" name="Прямоугольник 8"/>
          <p:cNvSpPr/>
          <p:nvPr/>
        </p:nvSpPr>
        <p:spPr>
          <a:xfrm>
            <a:off x="448955" y="1662361"/>
            <a:ext cx="11198079" cy="2104296"/>
          </a:xfrm>
          <a:prstGeom prst="rect">
            <a:avLst/>
          </a:prstGeom>
          <a:gradFill flip="none" rotWithShape="1">
            <a:gsLst>
              <a:gs pos="0">
                <a:schemeClr val="accent1">
                  <a:alpha val="39000"/>
                  <a:lumMod val="8000"/>
                  <a:lumOff val="92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ru-RU" sz="2200" dirty="0">
                <a:solidFill>
                  <a:schemeClr val="tx1"/>
                </a:solidFill>
              </a:rPr>
              <a:t>Поставляемый товар должен быть </a:t>
            </a:r>
            <a:r>
              <a:rPr lang="ru-RU" sz="2200" dirty="0">
                <a:solidFill>
                  <a:srgbClr val="FF0000"/>
                </a:solidFill>
              </a:rPr>
              <a:t>новым товаром </a:t>
            </a:r>
            <a:r>
              <a:rPr lang="ru-RU" sz="2200" dirty="0">
                <a:solidFill>
                  <a:schemeClr val="tx1"/>
                </a:solidFill>
              </a:rPr>
              <a:t>(тов</a:t>
            </a:r>
            <a:r>
              <a:rPr lang="ru-RU" sz="2200" b="1" dirty="0">
                <a:solidFill>
                  <a:schemeClr val="tx1"/>
                </a:solidFill>
              </a:rPr>
              <a:t>аром, который не был в употреблении, в ремонте, в том числе который не был восстановлен, у которого не была осуществлена замена составных частей, не были восстановлены потребительские свойства</a:t>
            </a:r>
            <a:r>
              <a:rPr lang="ru-RU" sz="2200" dirty="0">
                <a:solidFill>
                  <a:schemeClr val="tx1"/>
                </a:solidFill>
              </a:rPr>
              <a:t>) </a:t>
            </a:r>
            <a:r>
              <a:rPr lang="ru-RU" sz="2200" dirty="0">
                <a:solidFill>
                  <a:srgbClr val="FF0000"/>
                </a:solidFill>
              </a:rPr>
              <a:t>в случае, если иное не предусмотрено</a:t>
            </a:r>
            <a:r>
              <a:rPr lang="ru-RU" sz="2200" dirty="0">
                <a:solidFill>
                  <a:schemeClr val="tx1"/>
                </a:solidFill>
              </a:rPr>
              <a:t> описанием объекта закупки</a:t>
            </a:r>
          </a:p>
        </p:txBody>
      </p:sp>
      <p:sp>
        <p:nvSpPr>
          <p:cNvPr id="4" name="Прямоугольник 3"/>
          <p:cNvSpPr/>
          <p:nvPr/>
        </p:nvSpPr>
        <p:spPr>
          <a:xfrm>
            <a:off x="0" y="3182"/>
            <a:ext cx="12192000" cy="868167"/>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a:defRPr/>
            </a:pPr>
            <a:r>
              <a:rPr lang="ru-RU" sz="2000" b="1" dirty="0">
                <a:solidFill>
                  <a:srgbClr val="FF0000"/>
                </a:solidFill>
              </a:rPr>
              <a:t>Техническое задание 7</a:t>
            </a:r>
            <a:r>
              <a:rPr lang="ru-RU" sz="2000" dirty="0">
                <a:solidFill>
                  <a:srgbClr val="FF0000"/>
                </a:solidFill>
              </a:rPr>
              <a:t>: </a:t>
            </a:r>
            <a:endParaRPr lang="ru-RU" sz="2200" dirty="0">
              <a:solidFill>
                <a:srgbClr val="C00000"/>
              </a:solidFill>
            </a:endParaRPr>
          </a:p>
        </p:txBody>
      </p:sp>
      <p:pic>
        <p:nvPicPr>
          <p:cNvPr id="6" name="Рисунок 5">
            <a:extLst>
              <a:ext uri="{FF2B5EF4-FFF2-40B4-BE49-F238E27FC236}">
                <a16:creationId xmlns:a16="http://schemas.microsoft.com/office/drawing/2014/main" id="{2424AB3B-C83A-486C-93E1-D8933A3370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1859" y="3766658"/>
            <a:ext cx="2011839" cy="3016599"/>
          </a:xfrm>
          <a:prstGeom prst="rect">
            <a:avLst/>
          </a:prstGeom>
        </p:spPr>
      </p:pic>
      <p:pic>
        <p:nvPicPr>
          <p:cNvPr id="8" name="Рисунок 7">
            <a:extLst>
              <a:ext uri="{FF2B5EF4-FFF2-40B4-BE49-F238E27FC236}">
                <a16:creationId xmlns:a16="http://schemas.microsoft.com/office/drawing/2014/main" id="{F8A3DC10-7434-428C-865F-8FA984BEC2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283" y="4009937"/>
            <a:ext cx="3893228" cy="2596867"/>
          </a:xfrm>
          <a:prstGeom prst="rect">
            <a:avLst/>
          </a:prstGeom>
        </p:spPr>
      </p:pic>
    </p:spTree>
    <p:extLst>
      <p:ext uri="{BB962C8B-B14F-4D97-AF65-F5344CB8AC3E}">
        <p14:creationId xmlns:p14="http://schemas.microsoft.com/office/powerpoint/2010/main" val="40847829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2498855" y="484471"/>
            <a:ext cx="7584843" cy="871347"/>
          </a:xfrm>
          <a:prstGeom prst="rect">
            <a:avLst/>
          </a:prstGeom>
          <a:gradFill flip="none" rotWithShape="1">
            <a:gsLst>
              <a:gs pos="1000">
                <a:schemeClr val="tx2">
                  <a:lumMod val="40000"/>
                  <a:lumOff val="60000"/>
                  <a:alpha val="21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a:p>
        </p:txBody>
      </p:sp>
      <p:sp>
        <p:nvSpPr>
          <p:cNvPr id="9" name="Прямоугольник 8"/>
          <p:cNvSpPr/>
          <p:nvPr/>
        </p:nvSpPr>
        <p:spPr>
          <a:xfrm>
            <a:off x="304014" y="1501247"/>
            <a:ext cx="11198079" cy="2548912"/>
          </a:xfrm>
          <a:prstGeom prst="rect">
            <a:avLst/>
          </a:prstGeom>
          <a:gradFill flip="none" rotWithShape="1">
            <a:gsLst>
              <a:gs pos="0">
                <a:schemeClr val="accent1">
                  <a:alpha val="39000"/>
                  <a:lumMod val="8000"/>
                  <a:lumOff val="92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ru-RU" sz="1400" b="1" dirty="0">
                <a:solidFill>
                  <a:schemeClr val="tx1"/>
                </a:solidFill>
              </a:rPr>
              <a:t>Описание объекта </a:t>
            </a:r>
            <a:r>
              <a:rPr lang="ru-RU" sz="1400" dirty="0">
                <a:solidFill>
                  <a:schemeClr val="tx1"/>
                </a:solidFill>
              </a:rPr>
              <a:t>закупки при осуществлении закупки работ по </a:t>
            </a:r>
            <a:r>
              <a:rPr lang="ru-RU" sz="1400" u="sng" dirty="0">
                <a:solidFill>
                  <a:schemeClr val="tx1"/>
                </a:solidFill>
              </a:rPr>
              <a:t>строительству, реконструкции, кап. ремонту, сносу</a:t>
            </a:r>
            <a:r>
              <a:rPr lang="ru-RU" sz="1400" dirty="0">
                <a:solidFill>
                  <a:schemeClr val="tx1"/>
                </a:solidFill>
              </a:rPr>
              <a:t> объекта кап. строительства </a:t>
            </a:r>
            <a:r>
              <a:rPr lang="ru-RU" sz="1400" b="1" dirty="0">
                <a:solidFill>
                  <a:schemeClr val="tx1"/>
                </a:solidFill>
              </a:rPr>
              <a:t>должно содержать </a:t>
            </a:r>
            <a:r>
              <a:rPr lang="ru-RU" sz="1400" u="sng" dirty="0">
                <a:solidFill>
                  <a:schemeClr val="tx1"/>
                </a:solidFill>
              </a:rPr>
              <a:t>проектную документацию</a:t>
            </a:r>
            <a:r>
              <a:rPr lang="ru-RU" sz="1400" dirty="0">
                <a:solidFill>
                  <a:schemeClr val="tx1"/>
                </a:solidFill>
              </a:rPr>
              <a:t>, утвержденную в порядке, установленном законодательством о градостроительной деятельности, </a:t>
            </a:r>
            <a:r>
              <a:rPr lang="ru-RU" sz="1400" u="sng" dirty="0">
                <a:solidFill>
                  <a:schemeClr val="tx1"/>
                </a:solidFill>
              </a:rPr>
              <a:t>или типовую проектную документацию</a:t>
            </a:r>
            <a:r>
              <a:rPr lang="ru-RU" sz="1400" dirty="0">
                <a:solidFill>
                  <a:schemeClr val="tx1"/>
                </a:solidFill>
              </a:rPr>
              <a:t>, </a:t>
            </a:r>
            <a:r>
              <a:rPr lang="ru-RU" sz="1400" u="sng" dirty="0">
                <a:solidFill>
                  <a:schemeClr val="tx1"/>
                </a:solidFill>
              </a:rPr>
              <a:t>или смету </a:t>
            </a:r>
            <a:r>
              <a:rPr lang="ru-RU" sz="1400" dirty="0">
                <a:solidFill>
                  <a:schemeClr val="tx1"/>
                </a:solidFill>
              </a:rPr>
              <a:t>на кап. ремонт объекта кап. строительства, </a:t>
            </a:r>
            <a:r>
              <a:rPr lang="ru-RU" sz="1400" b="1" dirty="0">
                <a:solidFill>
                  <a:schemeClr val="tx1"/>
                </a:solidFill>
              </a:rPr>
              <a:t>за исключением случая</a:t>
            </a:r>
            <a:r>
              <a:rPr lang="ru-RU" sz="1400" dirty="0">
                <a:solidFill>
                  <a:schemeClr val="tx1"/>
                </a:solidFill>
              </a:rPr>
              <a:t>, если подготовка таких проектных документаций, сметы в соответствии с указанным законодательством </a:t>
            </a:r>
            <a:r>
              <a:rPr lang="ru-RU" sz="1400" b="1" dirty="0">
                <a:solidFill>
                  <a:schemeClr val="tx1"/>
                </a:solidFill>
              </a:rPr>
              <a:t>не требуется</a:t>
            </a:r>
            <a:r>
              <a:rPr lang="ru-RU" sz="1400" dirty="0">
                <a:solidFill>
                  <a:schemeClr val="tx1"/>
                </a:solidFill>
              </a:rPr>
              <a:t>, а также случаев осуществления закупки в соответствии с ч. 16 и 16.1 ст. 34, при которых предметом контракта является в том числе проектирование объекта кап. строительства. </a:t>
            </a:r>
          </a:p>
        </p:txBody>
      </p:sp>
      <p:sp>
        <p:nvSpPr>
          <p:cNvPr id="4" name="Прямоугольник 3"/>
          <p:cNvSpPr/>
          <p:nvPr/>
        </p:nvSpPr>
        <p:spPr>
          <a:xfrm>
            <a:off x="0" y="3182"/>
            <a:ext cx="12192000" cy="868167"/>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a:defRPr/>
            </a:pPr>
            <a:r>
              <a:rPr lang="ru-RU" sz="2000" b="1" dirty="0">
                <a:solidFill>
                  <a:srgbClr val="FF0000"/>
                </a:solidFill>
              </a:rPr>
              <a:t>Техническое задание 8</a:t>
            </a:r>
            <a:r>
              <a:rPr lang="ru-RU" sz="2000" dirty="0">
                <a:solidFill>
                  <a:srgbClr val="FF0000"/>
                </a:solidFill>
              </a:rPr>
              <a:t>: </a:t>
            </a:r>
            <a:endParaRPr lang="ru-RU" sz="2200" dirty="0">
              <a:solidFill>
                <a:srgbClr val="C00000"/>
              </a:solidFill>
            </a:endParaRPr>
          </a:p>
        </p:txBody>
      </p:sp>
      <p:pic>
        <p:nvPicPr>
          <p:cNvPr id="6" name="Рисунок 5">
            <a:extLst>
              <a:ext uri="{FF2B5EF4-FFF2-40B4-BE49-F238E27FC236}">
                <a16:creationId xmlns:a16="http://schemas.microsoft.com/office/drawing/2014/main" id="{D0B0DF41-84AB-4DB9-94A1-0D95C03F93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6625" y="4192780"/>
            <a:ext cx="3492848" cy="2327947"/>
          </a:xfrm>
          <a:prstGeom prst="rect">
            <a:avLst/>
          </a:prstGeom>
        </p:spPr>
      </p:pic>
      <p:sp>
        <p:nvSpPr>
          <p:cNvPr id="7" name="Прямоугольник 6">
            <a:extLst>
              <a:ext uri="{FF2B5EF4-FFF2-40B4-BE49-F238E27FC236}">
                <a16:creationId xmlns:a16="http://schemas.microsoft.com/office/drawing/2014/main" id="{7D781700-DC88-44F2-B087-4785CC933F0E}"/>
              </a:ext>
            </a:extLst>
          </p:cNvPr>
          <p:cNvSpPr/>
          <p:nvPr/>
        </p:nvSpPr>
        <p:spPr>
          <a:xfrm>
            <a:off x="629875" y="4378222"/>
            <a:ext cx="6096000" cy="954107"/>
          </a:xfrm>
          <a:prstGeom prst="rect">
            <a:avLst/>
          </a:prstGeom>
        </p:spPr>
        <p:txBody>
          <a:bodyPr>
            <a:spAutoFit/>
          </a:bodyPr>
          <a:lstStyle/>
          <a:p>
            <a:pPr algn="just">
              <a:defRPr/>
            </a:pPr>
            <a:endParaRPr lang="ru-RU" sz="1400" dirty="0"/>
          </a:p>
          <a:p>
            <a:pPr algn="just">
              <a:defRPr/>
            </a:pPr>
            <a:r>
              <a:rPr lang="ru-RU" sz="1400" dirty="0"/>
              <a:t>Включение проектной документации в документацию о закупке описание объекта закупки в соответствии с настоящим пунктом является надлежащим исполнением требований п. 1 - 3 настоящей части, ч. 2 настоящей статьи</a:t>
            </a:r>
          </a:p>
        </p:txBody>
      </p:sp>
    </p:spTree>
    <p:extLst>
      <p:ext uri="{BB962C8B-B14F-4D97-AF65-F5344CB8AC3E}">
        <p14:creationId xmlns:p14="http://schemas.microsoft.com/office/powerpoint/2010/main" val="11655691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2767301" y="562063"/>
            <a:ext cx="7584843" cy="871347"/>
          </a:xfrm>
          <a:prstGeom prst="rect">
            <a:avLst/>
          </a:prstGeom>
          <a:gradFill flip="none" rotWithShape="1">
            <a:gsLst>
              <a:gs pos="1000">
                <a:schemeClr val="tx2">
                  <a:lumMod val="40000"/>
                  <a:lumOff val="60000"/>
                  <a:alpha val="21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a:p>
        </p:txBody>
      </p:sp>
      <p:sp>
        <p:nvSpPr>
          <p:cNvPr id="9" name="Прямоугольник 8"/>
          <p:cNvSpPr/>
          <p:nvPr/>
        </p:nvSpPr>
        <p:spPr>
          <a:xfrm>
            <a:off x="448955" y="1546453"/>
            <a:ext cx="11198079" cy="3228748"/>
          </a:xfrm>
          <a:prstGeom prst="rect">
            <a:avLst/>
          </a:prstGeom>
          <a:gradFill flip="none" rotWithShape="1">
            <a:gsLst>
              <a:gs pos="0">
                <a:schemeClr val="accent1">
                  <a:alpha val="39000"/>
                  <a:lumMod val="8000"/>
                  <a:lumOff val="92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ru-RU" sz="2200" dirty="0">
                <a:solidFill>
                  <a:schemeClr val="tx1"/>
                </a:solidFill>
              </a:rPr>
              <a:t>Описание объекта закупки в соответствии с требованиями, должно содержать показатели, позволяющие определить соответствие закупаемых товара, работы, услуги установленным заказчиком требованиям.</a:t>
            </a:r>
          </a:p>
          <a:p>
            <a:pPr algn="just">
              <a:defRPr/>
            </a:pPr>
            <a:r>
              <a:rPr lang="ru-RU" sz="2200" dirty="0">
                <a:solidFill>
                  <a:schemeClr val="tx1"/>
                </a:solidFill>
              </a:rPr>
              <a:t>При этом указываются </a:t>
            </a:r>
            <a:r>
              <a:rPr lang="ru-RU" sz="2200" u="sng" dirty="0">
                <a:solidFill>
                  <a:schemeClr val="tx1"/>
                </a:solidFill>
              </a:rPr>
              <a:t>максимальные и (или) минимальные значения таких показателей</a:t>
            </a:r>
            <a:r>
              <a:rPr lang="ru-RU" sz="2200" dirty="0">
                <a:solidFill>
                  <a:schemeClr val="tx1"/>
                </a:solidFill>
              </a:rPr>
              <a:t>, и (или)  </a:t>
            </a:r>
            <a:r>
              <a:rPr lang="ru-RU" sz="2200" u="sng" dirty="0">
                <a:solidFill>
                  <a:schemeClr val="tx1"/>
                </a:solidFill>
              </a:rPr>
              <a:t>значения показателей, которые не могут изменяться</a:t>
            </a:r>
            <a:r>
              <a:rPr lang="ru-RU" sz="2200" dirty="0">
                <a:solidFill>
                  <a:schemeClr val="tx1"/>
                </a:solidFill>
              </a:rPr>
              <a:t>. </a:t>
            </a:r>
            <a:endParaRPr lang="ru-RU" sz="2200" u="sng" dirty="0">
              <a:solidFill>
                <a:schemeClr val="tx1"/>
              </a:solidFill>
            </a:endParaRPr>
          </a:p>
        </p:txBody>
      </p:sp>
      <p:sp>
        <p:nvSpPr>
          <p:cNvPr id="4" name="Прямоугольник 3"/>
          <p:cNvSpPr/>
          <p:nvPr/>
        </p:nvSpPr>
        <p:spPr>
          <a:xfrm>
            <a:off x="0" y="3182"/>
            <a:ext cx="12192000" cy="868167"/>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a:defRPr/>
            </a:pPr>
            <a:r>
              <a:rPr lang="ru-RU" sz="2000" b="1" dirty="0">
                <a:solidFill>
                  <a:srgbClr val="FF0000"/>
                </a:solidFill>
              </a:rPr>
              <a:t>Техническое задание</a:t>
            </a:r>
            <a:r>
              <a:rPr lang="ru-RU" sz="2000" dirty="0">
                <a:solidFill>
                  <a:srgbClr val="FF0000"/>
                </a:solidFill>
              </a:rPr>
              <a:t>: </a:t>
            </a:r>
            <a:endParaRPr lang="ru-RU" sz="2200" dirty="0">
              <a:solidFill>
                <a:srgbClr val="C00000"/>
              </a:solidFill>
            </a:endParaRPr>
          </a:p>
        </p:txBody>
      </p:sp>
    </p:spTree>
    <p:extLst>
      <p:ext uri="{BB962C8B-B14F-4D97-AF65-F5344CB8AC3E}">
        <p14:creationId xmlns:p14="http://schemas.microsoft.com/office/powerpoint/2010/main" val="36880721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2255573" y="0"/>
            <a:ext cx="7584843" cy="871347"/>
          </a:xfrm>
          <a:prstGeom prst="rect">
            <a:avLst/>
          </a:prstGeom>
          <a:gradFill flip="none" rotWithShape="1">
            <a:gsLst>
              <a:gs pos="1000">
                <a:schemeClr val="tx2">
                  <a:lumMod val="40000"/>
                  <a:lumOff val="60000"/>
                  <a:alpha val="21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a:p>
        </p:txBody>
      </p:sp>
      <p:sp>
        <p:nvSpPr>
          <p:cNvPr id="4" name="Прямоугольник 3"/>
          <p:cNvSpPr/>
          <p:nvPr/>
        </p:nvSpPr>
        <p:spPr>
          <a:xfrm>
            <a:off x="0" y="3182"/>
            <a:ext cx="12192000" cy="868167"/>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a:defRPr/>
            </a:pPr>
            <a:r>
              <a:rPr lang="ru-RU" sz="2000" b="1" dirty="0">
                <a:solidFill>
                  <a:srgbClr val="FF0000"/>
                </a:solidFill>
              </a:rPr>
              <a:t>ТЗ</a:t>
            </a:r>
            <a:r>
              <a:rPr lang="ru-RU" sz="2000" dirty="0">
                <a:solidFill>
                  <a:srgbClr val="FF0000"/>
                </a:solidFill>
              </a:rPr>
              <a:t>: примеры недобросовестного поведения  </a:t>
            </a:r>
            <a:endParaRPr lang="ru-RU" sz="2200" dirty="0">
              <a:solidFill>
                <a:srgbClr val="C00000"/>
              </a:solidFill>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5574" y="1731994"/>
            <a:ext cx="3086100" cy="113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Рисунок 2"/>
          <p:cNvPicPr>
            <a:picLocks noChangeAspect="1"/>
          </p:cNvPicPr>
          <p:nvPr/>
        </p:nvPicPr>
        <p:blipFill>
          <a:blip r:embed="rId3"/>
          <a:stretch>
            <a:fillRect/>
          </a:stretch>
        </p:blipFill>
        <p:spPr>
          <a:xfrm>
            <a:off x="9017637" y="1176114"/>
            <a:ext cx="1396097" cy="3439415"/>
          </a:xfrm>
          <a:prstGeom prst="rect">
            <a:avLst/>
          </a:prstGeom>
        </p:spPr>
      </p:pic>
      <p:pic>
        <p:nvPicPr>
          <p:cNvPr id="7" name="Рисунок 6"/>
          <p:cNvPicPr>
            <a:picLocks noChangeAspect="1"/>
          </p:cNvPicPr>
          <p:nvPr/>
        </p:nvPicPr>
        <p:blipFill>
          <a:blip r:embed="rId4"/>
          <a:stretch>
            <a:fillRect/>
          </a:stretch>
        </p:blipFill>
        <p:spPr>
          <a:xfrm>
            <a:off x="1812609" y="3432875"/>
            <a:ext cx="6372225" cy="1362075"/>
          </a:xfrm>
          <a:prstGeom prst="rect">
            <a:avLst/>
          </a:prstGeom>
        </p:spPr>
      </p:pic>
    </p:spTree>
    <p:extLst>
      <p:ext uri="{BB962C8B-B14F-4D97-AF65-F5344CB8AC3E}">
        <p14:creationId xmlns:p14="http://schemas.microsoft.com/office/powerpoint/2010/main" val="36835925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2255573" y="0"/>
            <a:ext cx="7584843" cy="871347"/>
          </a:xfrm>
          <a:prstGeom prst="rect">
            <a:avLst/>
          </a:prstGeom>
          <a:gradFill flip="none" rotWithShape="1">
            <a:gsLst>
              <a:gs pos="1000">
                <a:schemeClr val="tx2">
                  <a:lumMod val="40000"/>
                  <a:lumOff val="60000"/>
                  <a:alpha val="21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a:p>
        </p:txBody>
      </p:sp>
      <p:sp>
        <p:nvSpPr>
          <p:cNvPr id="4" name="Прямоугольник 3"/>
          <p:cNvSpPr/>
          <p:nvPr/>
        </p:nvSpPr>
        <p:spPr>
          <a:xfrm>
            <a:off x="0" y="3182"/>
            <a:ext cx="12192000" cy="868167"/>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a:defRPr/>
            </a:pPr>
            <a:r>
              <a:rPr lang="ru-RU" sz="2000" b="1" dirty="0">
                <a:solidFill>
                  <a:srgbClr val="FF0000"/>
                </a:solidFill>
              </a:rPr>
              <a:t>ТЗ</a:t>
            </a:r>
            <a:r>
              <a:rPr lang="ru-RU" sz="2000" dirty="0">
                <a:solidFill>
                  <a:srgbClr val="FF0000"/>
                </a:solidFill>
              </a:rPr>
              <a:t>: примеры  </a:t>
            </a:r>
            <a:endParaRPr lang="ru-RU" sz="2200" dirty="0">
              <a:solidFill>
                <a:srgbClr val="C00000"/>
              </a:solidFill>
            </a:endParaRPr>
          </a:p>
        </p:txBody>
      </p:sp>
      <p:sp>
        <p:nvSpPr>
          <p:cNvPr id="6" name="Rectangle 2"/>
          <p:cNvSpPr txBox="1">
            <a:spLocks noChangeArrowheads="1"/>
          </p:cNvSpPr>
          <p:nvPr/>
        </p:nvSpPr>
        <p:spPr>
          <a:xfrm>
            <a:off x="988755" y="1225802"/>
            <a:ext cx="10118480" cy="1054100"/>
          </a:xfrm>
          <a:prstGeom prst="rect">
            <a:avLst/>
          </a:prstGeom>
          <a:noFill/>
          <a:ln w="12700">
            <a:round/>
          </a:ln>
          <a:extLst>
            <a:ext uri="{C572A759-6A51-4108-AA02-DFA0A04FC94B}">
              <ma14:wrappingTextBoxFlag xmlns:ma14="http://schemas.microsoft.com/office/mac/drawingml/2011/main" xmlns="" val="1"/>
            </a:ext>
          </a:extLst>
        </p:spPr>
        <p:txBody>
          <a:bodyPr lIns="38100" tIns="38100" rIns="38100" bIns="38100" anchor="ctr">
            <a:normAutofit fontScale="97500"/>
          </a:bodyPr>
          <a:lstStyle>
            <a:lvl1pPr>
              <a:defRPr sz="2400">
                <a:solidFill>
                  <a:srgbClr val="006B3F"/>
                </a:solidFill>
                <a:uFill>
                  <a:solidFill>
                    <a:srgbClr val="006B3F"/>
                  </a:solidFill>
                </a:uFill>
                <a:latin typeface="+mn-lt"/>
                <a:ea typeface="+mn-ea"/>
                <a:cs typeface="+mn-cs"/>
                <a:sym typeface="Gill Sans Light"/>
              </a:defRPr>
            </a:lvl1pPr>
            <a:lvl2pPr indent="228600">
              <a:defRPr sz="2400">
                <a:solidFill>
                  <a:srgbClr val="006B3F"/>
                </a:solidFill>
                <a:uFill>
                  <a:solidFill>
                    <a:srgbClr val="006B3F"/>
                  </a:solidFill>
                </a:uFill>
                <a:latin typeface="+mn-lt"/>
                <a:ea typeface="+mn-ea"/>
                <a:cs typeface="+mn-cs"/>
                <a:sym typeface="Gill Sans Light"/>
              </a:defRPr>
            </a:lvl2pPr>
            <a:lvl3pPr indent="457200">
              <a:defRPr sz="2400">
                <a:solidFill>
                  <a:srgbClr val="006B3F"/>
                </a:solidFill>
                <a:uFill>
                  <a:solidFill>
                    <a:srgbClr val="006B3F"/>
                  </a:solidFill>
                </a:uFill>
                <a:latin typeface="+mn-lt"/>
                <a:ea typeface="+mn-ea"/>
                <a:cs typeface="+mn-cs"/>
                <a:sym typeface="Gill Sans Light"/>
              </a:defRPr>
            </a:lvl3pPr>
            <a:lvl4pPr indent="685800">
              <a:defRPr sz="2400">
                <a:solidFill>
                  <a:srgbClr val="006B3F"/>
                </a:solidFill>
                <a:uFill>
                  <a:solidFill>
                    <a:srgbClr val="006B3F"/>
                  </a:solidFill>
                </a:uFill>
                <a:latin typeface="+mn-lt"/>
                <a:ea typeface="+mn-ea"/>
                <a:cs typeface="+mn-cs"/>
                <a:sym typeface="Gill Sans Light"/>
              </a:defRPr>
            </a:lvl4pPr>
            <a:lvl5pPr indent="914400">
              <a:defRPr sz="2400">
                <a:solidFill>
                  <a:srgbClr val="006B3F"/>
                </a:solidFill>
                <a:uFill>
                  <a:solidFill>
                    <a:srgbClr val="006B3F"/>
                  </a:solidFill>
                </a:uFill>
                <a:latin typeface="+mn-lt"/>
                <a:ea typeface="+mn-ea"/>
                <a:cs typeface="+mn-cs"/>
                <a:sym typeface="Gill Sans Light"/>
              </a:defRPr>
            </a:lvl5pPr>
            <a:lvl6pPr indent="1143000">
              <a:defRPr sz="2400">
                <a:solidFill>
                  <a:srgbClr val="006B3F"/>
                </a:solidFill>
                <a:uFill>
                  <a:solidFill>
                    <a:srgbClr val="006B3F"/>
                  </a:solidFill>
                </a:uFill>
                <a:latin typeface="+mn-lt"/>
                <a:ea typeface="+mn-ea"/>
                <a:cs typeface="+mn-cs"/>
                <a:sym typeface="Gill Sans Light"/>
              </a:defRPr>
            </a:lvl6pPr>
            <a:lvl7pPr indent="1371600">
              <a:defRPr sz="2400">
                <a:solidFill>
                  <a:srgbClr val="006B3F"/>
                </a:solidFill>
                <a:uFill>
                  <a:solidFill>
                    <a:srgbClr val="006B3F"/>
                  </a:solidFill>
                </a:uFill>
                <a:latin typeface="+mn-lt"/>
                <a:ea typeface="+mn-ea"/>
                <a:cs typeface="+mn-cs"/>
                <a:sym typeface="Gill Sans Light"/>
              </a:defRPr>
            </a:lvl7pPr>
            <a:lvl8pPr indent="1600200">
              <a:defRPr sz="2400">
                <a:solidFill>
                  <a:srgbClr val="006B3F"/>
                </a:solidFill>
                <a:uFill>
                  <a:solidFill>
                    <a:srgbClr val="006B3F"/>
                  </a:solidFill>
                </a:uFill>
                <a:latin typeface="+mn-lt"/>
                <a:ea typeface="+mn-ea"/>
                <a:cs typeface="+mn-cs"/>
                <a:sym typeface="Gill Sans Light"/>
              </a:defRPr>
            </a:lvl8pPr>
            <a:lvl9pPr indent="1828800">
              <a:defRPr sz="2400">
                <a:solidFill>
                  <a:srgbClr val="006B3F"/>
                </a:solidFill>
                <a:uFill>
                  <a:solidFill>
                    <a:srgbClr val="006B3F"/>
                  </a:solidFill>
                </a:uFill>
                <a:latin typeface="+mn-lt"/>
                <a:ea typeface="+mn-ea"/>
                <a:cs typeface="+mn-cs"/>
                <a:sym typeface="Gill Sans Light"/>
              </a:defRPr>
            </a:lvl9pPr>
          </a:lstStyle>
          <a:p>
            <a:pPr>
              <a:buClrTx/>
              <a:buFontTx/>
            </a:pPr>
            <a:r>
              <a:rPr lang="ru-RU">
                <a:latin typeface="Arial" charset="0"/>
              </a:rPr>
              <a:t>Письмо Федеральной антимонопольной службы от 30 июня 2014 г. №  АЦ/26237/14 “Разъяснение законодательства о контрактной системе”</a:t>
            </a:r>
            <a:endParaRPr lang="ru-RU" dirty="0">
              <a:latin typeface="Arial" charset="0"/>
            </a:endParaRPr>
          </a:p>
        </p:txBody>
      </p:sp>
      <p:sp>
        <p:nvSpPr>
          <p:cNvPr id="7" name="Rectangle 3"/>
          <p:cNvSpPr txBox="1">
            <a:spLocks noChangeArrowheads="1"/>
          </p:cNvSpPr>
          <p:nvPr/>
        </p:nvSpPr>
        <p:spPr>
          <a:xfrm>
            <a:off x="755576" y="2731008"/>
            <a:ext cx="10351659" cy="3998976"/>
          </a:xfrm>
          <a:prstGeom prst="rect">
            <a:avLst/>
          </a:prstGeom>
          <a:noFill/>
          <a:ln w="12700">
            <a:round/>
          </a:ln>
          <a:extLst>
            <a:ext uri="{C572A759-6A51-4108-AA02-DFA0A04FC94B}">
              <ma14:wrappingTextBoxFlag xmlns:ma14="http://schemas.microsoft.com/office/mac/drawingml/2011/main" xmlns="" val="1"/>
            </a:ext>
          </a:extLst>
        </p:spPr>
        <p:txBody>
          <a:bodyPr lIns="38100" tIns="38100" rIns="38100" bIns="38100"/>
          <a:lstStyle>
            <a:lvl1pPr marL="0" indent="0" algn="ctr">
              <a:lnSpc>
                <a:spcPct val="90000"/>
              </a:lnSpc>
              <a:spcBef>
                <a:spcPts val="1000"/>
              </a:spcBef>
              <a:buClr>
                <a:srgbClr val="006B3F"/>
              </a:buClr>
              <a:buSzPct val="100000"/>
              <a:buFont typeface="Arial"/>
              <a:buNone/>
              <a:defRPr sz="2800">
                <a:solidFill>
                  <a:schemeClr val="tx1">
                    <a:tint val="75000"/>
                  </a:schemeClr>
                </a:solidFill>
                <a:uFill>
                  <a:solidFill>
                    <a:srgbClr val="006B3F"/>
                  </a:solidFill>
                </a:uFill>
                <a:latin typeface="+mn-lt"/>
                <a:ea typeface="+mn-ea"/>
                <a:cs typeface="+mn-cs"/>
                <a:sym typeface="Gill Sans Light"/>
              </a:defRPr>
            </a:lvl1pPr>
            <a:lvl2pPr marL="457200" indent="0" algn="ctr">
              <a:lnSpc>
                <a:spcPct val="90000"/>
              </a:lnSpc>
              <a:spcBef>
                <a:spcPts val="800"/>
              </a:spcBef>
              <a:buClr>
                <a:srgbClr val="006B3F"/>
              </a:buClr>
              <a:buSzPct val="100000"/>
              <a:buFont typeface="Arial"/>
              <a:buNone/>
              <a:defRPr sz="2400">
                <a:solidFill>
                  <a:schemeClr val="tx1">
                    <a:tint val="75000"/>
                  </a:schemeClr>
                </a:solidFill>
                <a:uFill>
                  <a:solidFill>
                    <a:srgbClr val="006B3F"/>
                  </a:solidFill>
                </a:uFill>
                <a:latin typeface="+mn-lt"/>
                <a:ea typeface="+mn-ea"/>
                <a:cs typeface="+mn-cs"/>
                <a:sym typeface="Gill Sans Light"/>
              </a:defRPr>
            </a:lvl2pPr>
            <a:lvl3pPr marL="914400" indent="0" algn="ctr">
              <a:lnSpc>
                <a:spcPct val="90000"/>
              </a:lnSpc>
              <a:spcBef>
                <a:spcPts val="700"/>
              </a:spcBef>
              <a:buClr>
                <a:srgbClr val="006B3F"/>
              </a:buClr>
              <a:buSzPct val="100000"/>
              <a:buFont typeface="Arial"/>
              <a:buNone/>
              <a:defRPr sz="2000">
                <a:solidFill>
                  <a:schemeClr val="tx1">
                    <a:tint val="75000"/>
                  </a:schemeClr>
                </a:solidFill>
                <a:uFill>
                  <a:solidFill>
                    <a:srgbClr val="006B3F"/>
                  </a:solidFill>
                </a:uFill>
                <a:latin typeface="+mn-lt"/>
                <a:ea typeface="+mn-ea"/>
                <a:cs typeface="+mn-cs"/>
                <a:sym typeface="Gill Sans Light"/>
              </a:defRPr>
            </a:lvl3pPr>
            <a:lvl4pPr marL="1371600" indent="0" algn="ctr">
              <a:lnSpc>
                <a:spcPct val="90000"/>
              </a:lnSpc>
              <a:spcBef>
                <a:spcPts val="600"/>
              </a:spcBef>
              <a:buClr>
                <a:srgbClr val="006B3F"/>
              </a:buClr>
              <a:buSzPct val="100000"/>
              <a:buFont typeface="Arial"/>
              <a:buNone/>
              <a:defRPr sz="1800">
                <a:solidFill>
                  <a:schemeClr val="tx1">
                    <a:tint val="75000"/>
                  </a:schemeClr>
                </a:solidFill>
                <a:uFill>
                  <a:solidFill>
                    <a:srgbClr val="006B3F"/>
                  </a:solidFill>
                </a:uFill>
                <a:latin typeface="+mn-lt"/>
                <a:ea typeface="+mn-ea"/>
                <a:cs typeface="+mn-cs"/>
                <a:sym typeface="Gill Sans Light"/>
              </a:defRPr>
            </a:lvl4pPr>
            <a:lvl5pPr marL="1828800" indent="0" algn="ctr">
              <a:lnSpc>
                <a:spcPct val="90000"/>
              </a:lnSpc>
              <a:spcBef>
                <a:spcPts val="600"/>
              </a:spcBef>
              <a:buClr>
                <a:srgbClr val="006B3F"/>
              </a:buClr>
              <a:buSzPct val="100000"/>
              <a:buFont typeface="Arial"/>
              <a:buNone/>
              <a:defRPr sz="1800">
                <a:solidFill>
                  <a:schemeClr val="tx1">
                    <a:tint val="75000"/>
                  </a:schemeClr>
                </a:solidFill>
                <a:uFill>
                  <a:solidFill>
                    <a:srgbClr val="006B3F"/>
                  </a:solidFill>
                </a:uFill>
                <a:latin typeface="+mn-lt"/>
                <a:ea typeface="+mn-ea"/>
                <a:cs typeface="+mn-cs"/>
                <a:sym typeface="Gill Sans Light"/>
              </a:defRPr>
            </a:lvl5pPr>
            <a:lvl6pPr marL="2286000" indent="0" algn="ctr">
              <a:lnSpc>
                <a:spcPct val="90000"/>
              </a:lnSpc>
              <a:spcBef>
                <a:spcPts val="1000"/>
              </a:spcBef>
              <a:buClr>
                <a:srgbClr val="006B3F"/>
              </a:buClr>
              <a:buSzPct val="171000"/>
              <a:buFont typeface="Arial"/>
              <a:buNone/>
              <a:defRPr sz="2800">
                <a:solidFill>
                  <a:schemeClr val="tx1">
                    <a:tint val="75000"/>
                  </a:schemeClr>
                </a:solidFill>
                <a:uFill>
                  <a:solidFill>
                    <a:srgbClr val="006B3F"/>
                  </a:solidFill>
                </a:uFill>
                <a:latin typeface="+mn-lt"/>
                <a:ea typeface="+mn-ea"/>
                <a:cs typeface="+mn-cs"/>
                <a:sym typeface="Gill Sans Light"/>
              </a:defRPr>
            </a:lvl6pPr>
            <a:lvl7pPr marL="2743200" indent="0" algn="ctr">
              <a:lnSpc>
                <a:spcPct val="90000"/>
              </a:lnSpc>
              <a:spcBef>
                <a:spcPts val="1000"/>
              </a:spcBef>
              <a:buClr>
                <a:srgbClr val="006B3F"/>
              </a:buClr>
              <a:buSzPct val="171000"/>
              <a:buFont typeface="Arial"/>
              <a:buNone/>
              <a:defRPr sz="2800">
                <a:solidFill>
                  <a:schemeClr val="tx1">
                    <a:tint val="75000"/>
                  </a:schemeClr>
                </a:solidFill>
                <a:uFill>
                  <a:solidFill>
                    <a:srgbClr val="006B3F"/>
                  </a:solidFill>
                </a:uFill>
                <a:latin typeface="+mn-lt"/>
                <a:ea typeface="+mn-ea"/>
                <a:cs typeface="+mn-cs"/>
                <a:sym typeface="Gill Sans Light"/>
              </a:defRPr>
            </a:lvl7pPr>
            <a:lvl8pPr marL="3200400" indent="0" algn="ctr">
              <a:lnSpc>
                <a:spcPct val="90000"/>
              </a:lnSpc>
              <a:spcBef>
                <a:spcPts val="1000"/>
              </a:spcBef>
              <a:buClr>
                <a:srgbClr val="006B3F"/>
              </a:buClr>
              <a:buSzPct val="171000"/>
              <a:buFont typeface="Arial"/>
              <a:buNone/>
              <a:defRPr sz="2800">
                <a:solidFill>
                  <a:schemeClr val="tx1">
                    <a:tint val="75000"/>
                  </a:schemeClr>
                </a:solidFill>
                <a:uFill>
                  <a:solidFill>
                    <a:srgbClr val="006B3F"/>
                  </a:solidFill>
                </a:uFill>
                <a:latin typeface="+mn-lt"/>
                <a:ea typeface="+mn-ea"/>
                <a:cs typeface="+mn-cs"/>
                <a:sym typeface="Gill Sans Light"/>
              </a:defRPr>
            </a:lvl8pPr>
            <a:lvl9pPr marL="3657600" indent="0" algn="ctr">
              <a:lnSpc>
                <a:spcPct val="90000"/>
              </a:lnSpc>
              <a:spcBef>
                <a:spcPts val="1000"/>
              </a:spcBef>
              <a:buClr>
                <a:srgbClr val="006B3F"/>
              </a:buClr>
              <a:buSzPct val="171000"/>
              <a:buFont typeface="Arial"/>
              <a:buNone/>
              <a:defRPr sz="2800">
                <a:solidFill>
                  <a:schemeClr val="tx1">
                    <a:tint val="75000"/>
                  </a:schemeClr>
                </a:solidFill>
                <a:uFill>
                  <a:solidFill>
                    <a:srgbClr val="006B3F"/>
                  </a:solidFill>
                </a:uFill>
                <a:latin typeface="+mn-lt"/>
                <a:ea typeface="+mn-ea"/>
                <a:cs typeface="+mn-cs"/>
                <a:sym typeface="Gill Sans Light"/>
              </a:defRPr>
            </a:lvl9pPr>
          </a:lstStyle>
          <a:p>
            <a:pPr algn="just"/>
            <a:r>
              <a:rPr lang="ru-RU" sz="1300" dirty="0">
                <a:latin typeface="Arial" charset="0"/>
              </a:rPr>
              <a:t>Закон о контрактной системе предусматривает формирование единой информационной системы. Содержащиеся в ней сведения являются общедоступными и предоставляются безвозмездно. Также бесплатно можно будет ознакомиться с документацией о закупке. </a:t>
            </a:r>
          </a:p>
          <a:p>
            <a:pPr algn="just"/>
            <a:r>
              <a:rPr lang="ru-RU" sz="1300" dirty="0">
                <a:latin typeface="Arial" charset="0"/>
              </a:rPr>
              <a:t>До ввода в эксплуатацию единой системы информация размещается на www.zakupki.gov.ru. </a:t>
            </a:r>
          </a:p>
          <a:p>
            <a:pPr algn="just"/>
            <a:r>
              <a:rPr lang="ru-RU" sz="1300" dirty="0">
                <a:latin typeface="Arial" charset="0"/>
              </a:rPr>
              <a:t>Действует совместный приказ Минэкономразвития России и Федерального казначейства, которым определен порядок пользования этим сайтом. Также учитываются требования к технологическим, программным и лингвистическим средствам обеспечения пользования официальными сайтами органов власти (приказ Министерства от 16 ноября 2009 г. N 470). </a:t>
            </a:r>
          </a:p>
          <a:p>
            <a:pPr algn="just"/>
            <a:r>
              <a:rPr lang="ru-RU" sz="1300" dirty="0">
                <a:latin typeface="Arial" charset="0"/>
              </a:rPr>
              <a:t>На основании содержащихся в приказах положений ФАС России делает вывод о том, что </a:t>
            </a:r>
            <a:r>
              <a:rPr lang="ru-RU" sz="1300" dirty="0">
                <a:solidFill>
                  <a:srgbClr val="FF0000"/>
                </a:solidFill>
                <a:latin typeface="Arial" charset="0"/>
              </a:rPr>
              <a:t>информация в виде текста размещается на сайте в формате, обеспечивающем возможность искать и копировать фрагменты </a:t>
            </a:r>
            <a:r>
              <a:rPr lang="ru-RU" sz="1300" dirty="0">
                <a:latin typeface="Arial" charset="0"/>
              </a:rPr>
              <a:t>текста средствами веб-обозревателя ("гипертекстовый формат"). </a:t>
            </a:r>
            <a:r>
              <a:rPr lang="ru-RU" sz="1300" dirty="0">
                <a:solidFill>
                  <a:srgbClr val="FF0000"/>
                </a:solidFill>
                <a:latin typeface="Arial" charset="0"/>
              </a:rPr>
              <a:t>Т. е. в формате, обеспечивающем возможность их сохранения на технических средствах пользователей и допускающем поиск и копирование произвольного фрагмента текста средствами соответствующей программы для просмотра </a:t>
            </a:r>
            <a:r>
              <a:rPr lang="ru-RU" sz="1300" dirty="0">
                <a:latin typeface="Arial" charset="0"/>
              </a:rPr>
              <a:t>("документ в электронной форме"). </a:t>
            </a:r>
          </a:p>
          <a:p>
            <a:pPr algn="just"/>
            <a:r>
              <a:rPr lang="ru-RU" sz="1300" b="1" dirty="0">
                <a:latin typeface="Arial" charset="0"/>
              </a:rPr>
              <a:t>Если размещенная документация о закупке содержит ограничения </a:t>
            </a:r>
            <a:r>
              <a:rPr lang="ru-RU" sz="1300" dirty="0">
                <a:latin typeface="Arial" charset="0"/>
              </a:rPr>
              <a:t>для ознакомления (формат не позволяет копировать фрагменты), </a:t>
            </a:r>
            <a:r>
              <a:rPr lang="ru-RU" sz="1300" b="1" dirty="0">
                <a:latin typeface="Arial" charset="0"/>
              </a:rPr>
              <a:t>то налицо признаки административного правонарушения</a:t>
            </a:r>
            <a:r>
              <a:rPr lang="ru-RU" sz="1300" dirty="0">
                <a:latin typeface="Arial" charset="0"/>
              </a:rPr>
              <a:t>.</a:t>
            </a:r>
          </a:p>
        </p:txBody>
      </p:sp>
    </p:spTree>
    <p:extLst>
      <p:ext uri="{BB962C8B-B14F-4D97-AF65-F5344CB8AC3E}">
        <p14:creationId xmlns:p14="http://schemas.microsoft.com/office/powerpoint/2010/main" val="168508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linds(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linds(horizont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linds(horizontal)">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2389797" y="354455"/>
            <a:ext cx="7584843" cy="871347"/>
          </a:xfrm>
          <a:prstGeom prst="rect">
            <a:avLst/>
          </a:prstGeom>
          <a:gradFill flip="none" rotWithShape="1">
            <a:gsLst>
              <a:gs pos="1000">
                <a:schemeClr val="tx2">
                  <a:lumMod val="40000"/>
                  <a:lumOff val="60000"/>
                  <a:alpha val="21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a:p>
        </p:txBody>
      </p:sp>
      <p:sp>
        <p:nvSpPr>
          <p:cNvPr id="4" name="Прямоугольник 3"/>
          <p:cNvSpPr/>
          <p:nvPr/>
        </p:nvSpPr>
        <p:spPr>
          <a:xfrm>
            <a:off x="0" y="3182"/>
            <a:ext cx="12192000" cy="868167"/>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a:defRPr/>
            </a:pPr>
            <a:r>
              <a:rPr lang="ru-RU" sz="2000" b="1" dirty="0">
                <a:solidFill>
                  <a:srgbClr val="FF0000"/>
                </a:solidFill>
              </a:rPr>
              <a:t>ТЗ</a:t>
            </a:r>
            <a:r>
              <a:rPr lang="ru-RU" sz="2000" dirty="0">
                <a:solidFill>
                  <a:srgbClr val="FF0000"/>
                </a:solidFill>
              </a:rPr>
              <a:t>: примеры  </a:t>
            </a:r>
            <a:endParaRPr lang="ru-RU" sz="2200" dirty="0">
              <a:solidFill>
                <a:srgbClr val="C00000"/>
              </a:solidFill>
            </a:endParaRPr>
          </a:p>
        </p:txBody>
      </p:sp>
      <p:sp>
        <p:nvSpPr>
          <p:cNvPr id="6" name="Rectangle 2"/>
          <p:cNvSpPr txBox="1">
            <a:spLocks noChangeArrowheads="1"/>
          </p:cNvSpPr>
          <p:nvPr/>
        </p:nvSpPr>
        <p:spPr>
          <a:xfrm>
            <a:off x="988755" y="1225802"/>
            <a:ext cx="10118480" cy="1054100"/>
          </a:xfrm>
          <a:prstGeom prst="rect">
            <a:avLst/>
          </a:prstGeom>
          <a:noFill/>
          <a:ln w="12700">
            <a:round/>
          </a:ln>
          <a:extLst>
            <a:ext uri="{C572A759-6A51-4108-AA02-DFA0A04FC94B}">
              <ma14:wrappingTextBoxFlag xmlns:ma14="http://schemas.microsoft.com/office/mac/drawingml/2011/main" xmlns="" val="1"/>
            </a:ext>
          </a:extLst>
        </p:spPr>
        <p:txBody>
          <a:bodyPr lIns="38100" tIns="38100" rIns="38100" bIns="38100" anchor="ctr">
            <a:normAutofit fontScale="97500"/>
          </a:bodyPr>
          <a:lstStyle>
            <a:lvl1pPr>
              <a:defRPr sz="2400">
                <a:solidFill>
                  <a:srgbClr val="006B3F"/>
                </a:solidFill>
                <a:uFill>
                  <a:solidFill>
                    <a:srgbClr val="006B3F"/>
                  </a:solidFill>
                </a:uFill>
                <a:latin typeface="+mn-lt"/>
                <a:ea typeface="+mn-ea"/>
                <a:cs typeface="+mn-cs"/>
                <a:sym typeface="Gill Sans Light"/>
              </a:defRPr>
            </a:lvl1pPr>
            <a:lvl2pPr indent="228600">
              <a:defRPr sz="2400">
                <a:solidFill>
                  <a:srgbClr val="006B3F"/>
                </a:solidFill>
                <a:uFill>
                  <a:solidFill>
                    <a:srgbClr val="006B3F"/>
                  </a:solidFill>
                </a:uFill>
                <a:latin typeface="+mn-lt"/>
                <a:ea typeface="+mn-ea"/>
                <a:cs typeface="+mn-cs"/>
                <a:sym typeface="Gill Sans Light"/>
              </a:defRPr>
            </a:lvl2pPr>
            <a:lvl3pPr indent="457200">
              <a:defRPr sz="2400">
                <a:solidFill>
                  <a:srgbClr val="006B3F"/>
                </a:solidFill>
                <a:uFill>
                  <a:solidFill>
                    <a:srgbClr val="006B3F"/>
                  </a:solidFill>
                </a:uFill>
                <a:latin typeface="+mn-lt"/>
                <a:ea typeface="+mn-ea"/>
                <a:cs typeface="+mn-cs"/>
                <a:sym typeface="Gill Sans Light"/>
              </a:defRPr>
            </a:lvl3pPr>
            <a:lvl4pPr indent="685800">
              <a:defRPr sz="2400">
                <a:solidFill>
                  <a:srgbClr val="006B3F"/>
                </a:solidFill>
                <a:uFill>
                  <a:solidFill>
                    <a:srgbClr val="006B3F"/>
                  </a:solidFill>
                </a:uFill>
                <a:latin typeface="+mn-lt"/>
                <a:ea typeface="+mn-ea"/>
                <a:cs typeface="+mn-cs"/>
                <a:sym typeface="Gill Sans Light"/>
              </a:defRPr>
            </a:lvl4pPr>
            <a:lvl5pPr indent="914400">
              <a:defRPr sz="2400">
                <a:solidFill>
                  <a:srgbClr val="006B3F"/>
                </a:solidFill>
                <a:uFill>
                  <a:solidFill>
                    <a:srgbClr val="006B3F"/>
                  </a:solidFill>
                </a:uFill>
                <a:latin typeface="+mn-lt"/>
                <a:ea typeface="+mn-ea"/>
                <a:cs typeface="+mn-cs"/>
                <a:sym typeface="Gill Sans Light"/>
              </a:defRPr>
            </a:lvl5pPr>
            <a:lvl6pPr indent="1143000">
              <a:defRPr sz="2400">
                <a:solidFill>
                  <a:srgbClr val="006B3F"/>
                </a:solidFill>
                <a:uFill>
                  <a:solidFill>
                    <a:srgbClr val="006B3F"/>
                  </a:solidFill>
                </a:uFill>
                <a:latin typeface="+mn-lt"/>
                <a:ea typeface="+mn-ea"/>
                <a:cs typeface="+mn-cs"/>
                <a:sym typeface="Gill Sans Light"/>
              </a:defRPr>
            </a:lvl6pPr>
            <a:lvl7pPr indent="1371600">
              <a:defRPr sz="2400">
                <a:solidFill>
                  <a:srgbClr val="006B3F"/>
                </a:solidFill>
                <a:uFill>
                  <a:solidFill>
                    <a:srgbClr val="006B3F"/>
                  </a:solidFill>
                </a:uFill>
                <a:latin typeface="+mn-lt"/>
                <a:ea typeface="+mn-ea"/>
                <a:cs typeface="+mn-cs"/>
                <a:sym typeface="Gill Sans Light"/>
              </a:defRPr>
            </a:lvl7pPr>
            <a:lvl8pPr indent="1600200">
              <a:defRPr sz="2400">
                <a:solidFill>
                  <a:srgbClr val="006B3F"/>
                </a:solidFill>
                <a:uFill>
                  <a:solidFill>
                    <a:srgbClr val="006B3F"/>
                  </a:solidFill>
                </a:uFill>
                <a:latin typeface="+mn-lt"/>
                <a:ea typeface="+mn-ea"/>
                <a:cs typeface="+mn-cs"/>
                <a:sym typeface="Gill Sans Light"/>
              </a:defRPr>
            </a:lvl8pPr>
            <a:lvl9pPr indent="1828800">
              <a:defRPr sz="2400">
                <a:solidFill>
                  <a:srgbClr val="006B3F"/>
                </a:solidFill>
                <a:uFill>
                  <a:solidFill>
                    <a:srgbClr val="006B3F"/>
                  </a:solidFill>
                </a:uFill>
                <a:latin typeface="+mn-lt"/>
                <a:ea typeface="+mn-ea"/>
                <a:cs typeface="+mn-cs"/>
                <a:sym typeface="Gill Sans Light"/>
              </a:defRPr>
            </a:lvl9pPr>
          </a:lstStyle>
          <a:p>
            <a:pPr>
              <a:buClrTx/>
              <a:buFontTx/>
            </a:pPr>
            <a:r>
              <a:rPr lang="ru-RU" dirty="0" err="1">
                <a:latin typeface="Arial" charset="0"/>
              </a:rPr>
              <a:t>Неуказание</a:t>
            </a:r>
            <a:r>
              <a:rPr lang="ru-RU" dirty="0">
                <a:latin typeface="Arial" charset="0"/>
              </a:rPr>
              <a:t> ГОСТ, указание характеристик не в соответствии с требованиями ГОСТ </a:t>
            </a:r>
            <a:r>
              <a:rPr lang="ru-RU" dirty="0" err="1">
                <a:latin typeface="Arial" charset="0"/>
              </a:rPr>
              <a:t>итд</a:t>
            </a:r>
            <a:r>
              <a:rPr lang="ru-RU" dirty="0">
                <a:latin typeface="Arial" charset="0"/>
              </a:rPr>
              <a:t>. </a:t>
            </a:r>
          </a:p>
        </p:txBody>
      </p:sp>
      <p:sp>
        <p:nvSpPr>
          <p:cNvPr id="2" name="Прямоугольник 1"/>
          <p:cNvSpPr/>
          <p:nvPr/>
        </p:nvSpPr>
        <p:spPr>
          <a:xfrm>
            <a:off x="646176" y="2828837"/>
            <a:ext cx="11241024" cy="2246769"/>
          </a:xfrm>
          <a:prstGeom prst="rect">
            <a:avLst/>
          </a:prstGeom>
        </p:spPr>
        <p:txBody>
          <a:bodyPr wrap="square">
            <a:spAutoFit/>
          </a:bodyPr>
          <a:lstStyle/>
          <a:p>
            <a:r>
              <a:rPr lang="ru-RU" sz="1400" dirty="0"/>
              <a:t>Решение по делу № ЭА-188/2017 о нарушении законодательства в сфере закупок товаров, работ, услуг для обеспечения государственных и муниципальных нужд 02 марта 2017 года.</a:t>
            </a:r>
          </a:p>
          <a:p>
            <a:endParaRPr lang="ru-RU" sz="1400" dirty="0"/>
          </a:p>
          <a:p>
            <a:endParaRPr lang="ru-RU" sz="1400" dirty="0"/>
          </a:p>
          <a:p>
            <a:pPr fontAlgn="base"/>
            <a:r>
              <a:rPr lang="ru-RU" sz="1400" dirty="0"/>
              <a:t>Решение по делу № 04-01/145-2016 по жалобе ООО «</a:t>
            </a:r>
            <a:r>
              <a:rPr lang="ru-RU" sz="1400" dirty="0" err="1"/>
              <a:t>НордДорСтрой</a:t>
            </a:r>
            <a:r>
              <a:rPr lang="ru-RU" sz="1400" dirty="0"/>
              <a:t>» (закупка № 0190300001316000148). </a:t>
            </a:r>
          </a:p>
          <a:p>
            <a:pPr fontAlgn="base"/>
            <a:endParaRPr lang="ru-RU" sz="1400" dirty="0"/>
          </a:p>
          <a:p>
            <a:pPr fontAlgn="base"/>
            <a:r>
              <a:rPr lang="ru-RU" sz="1400" dirty="0"/>
              <a:t>Решение по делу № 491/03-17-з от 23.11.17 УФАС по Кировской области. </a:t>
            </a:r>
          </a:p>
          <a:p>
            <a:pPr fontAlgn="base"/>
            <a:endParaRPr lang="ru-RU" sz="1400" dirty="0"/>
          </a:p>
          <a:p>
            <a:br>
              <a:rPr lang="ru-RU" sz="1400" dirty="0"/>
            </a:br>
            <a:endParaRPr lang="ru-RU" sz="1400" dirty="0"/>
          </a:p>
        </p:txBody>
      </p:sp>
    </p:spTree>
    <p:extLst>
      <p:ext uri="{BB962C8B-B14F-4D97-AF65-F5344CB8AC3E}">
        <p14:creationId xmlns:p14="http://schemas.microsoft.com/office/powerpoint/2010/main" val="25809220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2255573" y="0"/>
            <a:ext cx="7584843" cy="871347"/>
          </a:xfrm>
          <a:prstGeom prst="rect">
            <a:avLst/>
          </a:prstGeom>
          <a:gradFill flip="none" rotWithShape="1">
            <a:gsLst>
              <a:gs pos="1000">
                <a:schemeClr val="tx2">
                  <a:lumMod val="40000"/>
                  <a:lumOff val="60000"/>
                  <a:alpha val="21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a:p>
        </p:txBody>
      </p:sp>
      <p:sp>
        <p:nvSpPr>
          <p:cNvPr id="4" name="Прямоугольник 3"/>
          <p:cNvSpPr/>
          <p:nvPr/>
        </p:nvSpPr>
        <p:spPr>
          <a:xfrm>
            <a:off x="0" y="3182"/>
            <a:ext cx="12192000" cy="868167"/>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a:defRPr/>
            </a:pPr>
            <a:r>
              <a:rPr lang="ru-RU" sz="2000" b="1" dirty="0">
                <a:solidFill>
                  <a:srgbClr val="FF0000"/>
                </a:solidFill>
              </a:rPr>
              <a:t>ТЗ</a:t>
            </a:r>
            <a:r>
              <a:rPr lang="ru-RU" sz="2000" dirty="0">
                <a:solidFill>
                  <a:srgbClr val="FF0000"/>
                </a:solidFill>
              </a:rPr>
              <a:t>: правила  </a:t>
            </a:r>
            <a:endParaRPr lang="ru-RU" sz="2200" dirty="0">
              <a:solidFill>
                <a:srgbClr val="C00000"/>
              </a:solidFill>
            </a:endParaRPr>
          </a:p>
        </p:txBody>
      </p:sp>
      <p:sp>
        <p:nvSpPr>
          <p:cNvPr id="2" name="Прямоугольник 1"/>
          <p:cNvSpPr/>
          <p:nvPr/>
        </p:nvSpPr>
        <p:spPr>
          <a:xfrm>
            <a:off x="538771" y="1426756"/>
            <a:ext cx="11241024" cy="4616648"/>
          </a:xfrm>
          <a:prstGeom prst="rect">
            <a:avLst/>
          </a:prstGeom>
        </p:spPr>
        <p:txBody>
          <a:bodyPr wrap="square">
            <a:spAutoFit/>
          </a:bodyPr>
          <a:lstStyle/>
          <a:p>
            <a:pPr marL="342891" indent="-342891">
              <a:buAutoNum type="arabicParenR"/>
            </a:pPr>
            <a:r>
              <a:rPr lang="ru-RU" sz="2000" dirty="0"/>
              <a:t>Строгое соответствие ГОСТ</a:t>
            </a:r>
          </a:p>
          <a:p>
            <a:pPr marL="342891" indent="-342891">
              <a:buAutoNum type="arabicParenR"/>
            </a:pPr>
            <a:r>
              <a:rPr lang="ru-RU" sz="2000" dirty="0"/>
              <a:t>Указание ГОСТ</a:t>
            </a:r>
          </a:p>
          <a:p>
            <a:pPr marL="342891" indent="-342891">
              <a:buAutoNum type="arabicParenR"/>
            </a:pPr>
            <a:r>
              <a:rPr lang="ru-RU" sz="2000" dirty="0"/>
              <a:t>В случае указания характеристик, отличных от ГОСТ – обоснование</a:t>
            </a:r>
          </a:p>
          <a:p>
            <a:pPr marL="342891" indent="-342891">
              <a:buAutoNum type="arabicParenR"/>
            </a:pPr>
            <a:r>
              <a:rPr lang="ru-RU" sz="2000" dirty="0"/>
              <a:t>Указание характеристик в соответствие с ГОСТ</a:t>
            </a:r>
          </a:p>
          <a:p>
            <a:pPr marL="342891" indent="-342891">
              <a:buAutoNum type="arabicParenR"/>
            </a:pPr>
            <a:r>
              <a:rPr lang="ru-RU" sz="2000" dirty="0"/>
              <a:t>Указание единиц измерения строго по ГОСТ</a:t>
            </a:r>
          </a:p>
          <a:p>
            <a:pPr marL="342891" indent="-342891">
              <a:buAutoNum type="arabicParenR"/>
            </a:pPr>
            <a:r>
              <a:rPr lang="ru-RU" sz="2000" dirty="0"/>
              <a:t>Указание показателей в соответствие с ГОСТ</a:t>
            </a:r>
          </a:p>
          <a:p>
            <a:pPr marL="342891" indent="-342891">
              <a:buAutoNum type="arabicParenR"/>
            </a:pPr>
            <a:r>
              <a:rPr lang="ru-RU" sz="2000" dirty="0"/>
              <a:t>Указание серьезной мотивировки в случае подготовки обоснование отличия характеристик</a:t>
            </a:r>
          </a:p>
          <a:p>
            <a:pPr marL="342891" indent="-342891">
              <a:buAutoNum type="arabicParenR"/>
            </a:pPr>
            <a:r>
              <a:rPr lang="ru-RU" sz="2000" dirty="0"/>
              <a:t>Крайние значения характеристик не противоречит ГОСТ</a:t>
            </a:r>
          </a:p>
          <a:p>
            <a:pPr marL="342891" indent="-342891">
              <a:buAutoNum type="arabicParenR"/>
            </a:pPr>
            <a:r>
              <a:rPr lang="ru-RU" sz="2000" dirty="0"/>
              <a:t>Не вводить в заблуждение</a:t>
            </a:r>
          </a:p>
          <a:p>
            <a:pPr marL="342891" indent="-342891">
              <a:buAutoNum type="arabicParenR"/>
            </a:pPr>
            <a:r>
              <a:rPr lang="ru-RU" sz="2000" dirty="0"/>
              <a:t> Применять действующие ГОСТы</a:t>
            </a:r>
          </a:p>
          <a:p>
            <a:pPr marL="342891" indent="-342891">
              <a:buAutoNum type="arabicParenR"/>
            </a:pPr>
            <a:r>
              <a:rPr lang="ru-RU" sz="2000" dirty="0"/>
              <a:t>Артикул и номер каталога исключить</a:t>
            </a:r>
          </a:p>
          <a:p>
            <a:pPr marL="342891" indent="-342891">
              <a:buAutoNum type="arabicParenR"/>
            </a:pPr>
            <a:r>
              <a:rPr lang="ru-RU" sz="2000" dirty="0"/>
              <a:t> Разграничение конкретных и неконкретных значений</a:t>
            </a:r>
          </a:p>
          <a:p>
            <a:pPr marL="342891" indent="-342891">
              <a:buAutoNum type="arabicParenR"/>
            </a:pPr>
            <a:r>
              <a:rPr lang="ru-RU" sz="2000" dirty="0"/>
              <a:t> Наличие обоснования потребности именно этих характеристик (химические формулы)</a:t>
            </a:r>
          </a:p>
          <a:p>
            <a:pPr marL="342891" indent="-342891">
              <a:buAutoNum type="arabicParenR"/>
            </a:pPr>
            <a:r>
              <a:rPr lang="ru-RU" sz="2000" dirty="0"/>
              <a:t> Показатели, которые определяются после испытаний исключить</a:t>
            </a:r>
          </a:p>
          <a:p>
            <a:endParaRPr lang="ru-RU" sz="1400" dirty="0"/>
          </a:p>
        </p:txBody>
      </p:sp>
    </p:spTree>
    <p:extLst>
      <p:ext uri="{BB962C8B-B14F-4D97-AF65-F5344CB8AC3E}">
        <p14:creationId xmlns:p14="http://schemas.microsoft.com/office/powerpoint/2010/main" val="11879003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2255573" y="0"/>
            <a:ext cx="7584843" cy="871347"/>
          </a:xfrm>
          <a:prstGeom prst="rect">
            <a:avLst/>
          </a:prstGeom>
          <a:gradFill flip="none" rotWithShape="1">
            <a:gsLst>
              <a:gs pos="1000">
                <a:schemeClr val="tx2">
                  <a:lumMod val="40000"/>
                  <a:lumOff val="60000"/>
                  <a:alpha val="21000"/>
                </a:schemeClr>
              </a:gs>
              <a:gs pos="0">
                <a:schemeClr val="accent1">
                  <a:tint val="44500"/>
                  <a:satMod val="160000"/>
                  <a:alpha val="18000"/>
                </a:schemeClr>
              </a:gs>
              <a:gs pos="0">
                <a:srgbClr val="E9EFF8"/>
              </a:gs>
              <a:gs pos="98000">
                <a:schemeClr val="bg1">
                  <a:alpha val="1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a:p>
        </p:txBody>
      </p:sp>
      <p:sp>
        <p:nvSpPr>
          <p:cNvPr id="4" name="Прямоугольник 3"/>
          <p:cNvSpPr/>
          <p:nvPr/>
        </p:nvSpPr>
        <p:spPr>
          <a:xfrm>
            <a:off x="0" y="3182"/>
            <a:ext cx="12192000" cy="868167"/>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a:defRPr/>
            </a:pPr>
            <a:r>
              <a:rPr lang="ru-RU" sz="2000" b="1" dirty="0">
                <a:solidFill>
                  <a:srgbClr val="FF0000"/>
                </a:solidFill>
              </a:rPr>
              <a:t>Инструкция</a:t>
            </a:r>
            <a:r>
              <a:rPr lang="ru-RU" sz="2000" dirty="0">
                <a:solidFill>
                  <a:srgbClr val="FF0000"/>
                </a:solidFill>
              </a:rPr>
              <a:t>: примеры  </a:t>
            </a:r>
            <a:endParaRPr lang="ru-RU" sz="2200" dirty="0">
              <a:solidFill>
                <a:srgbClr val="C00000"/>
              </a:solidFill>
            </a:endParaRPr>
          </a:p>
        </p:txBody>
      </p:sp>
      <p:pic>
        <p:nvPicPr>
          <p:cNvPr id="2" name="Рисунок 1"/>
          <p:cNvPicPr>
            <a:picLocks noChangeAspect="1"/>
          </p:cNvPicPr>
          <p:nvPr/>
        </p:nvPicPr>
        <p:blipFill>
          <a:blip r:embed="rId2"/>
          <a:stretch>
            <a:fillRect/>
          </a:stretch>
        </p:blipFill>
        <p:spPr>
          <a:xfrm>
            <a:off x="2255574" y="1344569"/>
            <a:ext cx="6777415" cy="5326089"/>
          </a:xfrm>
          <a:prstGeom prst="rect">
            <a:avLst/>
          </a:prstGeom>
        </p:spPr>
      </p:pic>
    </p:spTree>
    <p:extLst>
      <p:ext uri="{BB962C8B-B14F-4D97-AF65-F5344CB8AC3E}">
        <p14:creationId xmlns:p14="http://schemas.microsoft.com/office/powerpoint/2010/main" val="3488316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447800" y="228600"/>
            <a:ext cx="8991600" cy="6019800"/>
          </a:xfrm>
          <a:prstGeom prst="rect">
            <a:avLst/>
          </a:prstGeom>
          <a:blipFill>
            <a:blip r:embed="rId2" cstate="print"/>
            <a:stretch>
              <a:fillRect/>
            </a:stretch>
          </a:blipFill>
        </p:spPr>
        <p:txBody>
          <a:bodyPr wrap="square" lIns="0" tIns="0" rIns="0" bIns="0" rtlCol="0"/>
          <a:lstStyle/>
          <a:p>
            <a:endParaRPr sz="1632"/>
          </a:p>
        </p:txBody>
      </p:sp>
    </p:spTree>
  </p:cSld>
  <p:clrMapOvr>
    <a:masterClrMapping/>
  </p:clrMapOvr>
  <p:transition spd="slow">
    <p:fade thruBlk="1"/>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FBCA8F-E526-4D98-B775-613D6BF01119}"/>
              </a:ext>
            </a:extLst>
          </p:cNvPr>
          <p:cNvSpPr>
            <a:spLocks noGrp="1"/>
          </p:cNvSpPr>
          <p:nvPr>
            <p:ph type="title"/>
          </p:nvPr>
        </p:nvSpPr>
        <p:spPr/>
        <p:txBody>
          <a:bodyPr/>
          <a:lstStyle/>
          <a:p>
            <a:r>
              <a:rPr lang="ru-RU" dirty="0"/>
              <a:t>Особенности отдельных способов закупки</a:t>
            </a:r>
          </a:p>
        </p:txBody>
      </p:sp>
    </p:spTree>
    <p:extLst>
      <p:ext uri="{BB962C8B-B14F-4D97-AF65-F5344CB8AC3E}">
        <p14:creationId xmlns:p14="http://schemas.microsoft.com/office/powerpoint/2010/main" val="1608706665"/>
      </p:ext>
    </p:extLst>
  </p:cSld>
  <p:clrMapOvr>
    <a:masterClrMapping/>
  </p:clrMapOvr>
  <p:transition spd="slow">
    <p:fade thruBlk="1"/>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FBCA8F-E526-4D98-B775-613D6BF01119}"/>
              </a:ext>
            </a:extLst>
          </p:cNvPr>
          <p:cNvSpPr>
            <a:spLocks noGrp="1"/>
          </p:cNvSpPr>
          <p:nvPr>
            <p:ph type="title"/>
          </p:nvPr>
        </p:nvSpPr>
        <p:spPr/>
        <p:txBody>
          <a:bodyPr/>
          <a:lstStyle/>
          <a:p>
            <a:r>
              <a:rPr lang="ru-RU" dirty="0"/>
              <a:t>Конкурс</a:t>
            </a:r>
          </a:p>
        </p:txBody>
      </p:sp>
    </p:spTree>
    <p:extLst>
      <p:ext uri="{BB962C8B-B14F-4D97-AF65-F5344CB8AC3E}">
        <p14:creationId xmlns:p14="http://schemas.microsoft.com/office/powerpoint/2010/main" val="3244877008"/>
      </p:ext>
    </p:extLst>
  </p:cSld>
  <p:clrMapOvr>
    <a:masterClrMapping/>
  </p:clrMapOvr>
  <p:transition spd="slow">
    <p:fade thruBlk="1"/>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p:txBody>
          <a:bodyPr>
            <a:normAutofit/>
          </a:bodyPr>
          <a:lstStyle/>
          <a:p>
            <a:r>
              <a:rPr lang="ru-RU" dirty="0"/>
              <a:t>Электронный конкурс</a:t>
            </a:r>
          </a:p>
        </p:txBody>
      </p:sp>
      <p:sp>
        <p:nvSpPr>
          <p:cNvPr id="13" name="Объект 2">
            <a:extLst>
              <a:ext uri="{FF2B5EF4-FFF2-40B4-BE49-F238E27FC236}">
                <a16:creationId xmlns:a16="http://schemas.microsoft.com/office/drawing/2014/main" id="{FE39B7C6-DE2A-43AD-B409-4DC5CB25D73D}"/>
              </a:ext>
            </a:extLst>
          </p:cNvPr>
          <p:cNvSpPr txBox="1">
            <a:spLocks/>
          </p:cNvSpPr>
          <p:nvPr/>
        </p:nvSpPr>
        <p:spPr>
          <a:xfrm>
            <a:off x="2210139" y="1240801"/>
            <a:ext cx="8112369" cy="387974"/>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buNone/>
            </a:pPr>
            <a:r>
              <a:rPr lang="ru-RU" b="1" dirty="0">
                <a:latin typeface="Roboto Light" panose="020B0604020202020204" charset="0"/>
                <a:ea typeface="Roboto Light" panose="020B0604020202020204" charset="0"/>
                <a:cs typeface="Roboto Light" panose="020B0604020202020204" charset="0"/>
              </a:rPr>
              <a:t>Изменение сроков:</a:t>
            </a: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p:txBody>
      </p:sp>
      <p:graphicFrame>
        <p:nvGraphicFramePr>
          <p:cNvPr id="6" name="Таблица 5">
            <a:extLst>
              <a:ext uri="{FF2B5EF4-FFF2-40B4-BE49-F238E27FC236}">
                <a16:creationId xmlns:a16="http://schemas.microsoft.com/office/drawing/2014/main" id="{963A7E25-237E-4D8F-9FE3-6278C6BE0359}"/>
              </a:ext>
            </a:extLst>
          </p:cNvPr>
          <p:cNvGraphicFramePr>
            <a:graphicFrameLocks noGrp="1"/>
          </p:cNvGraphicFramePr>
          <p:nvPr>
            <p:extLst>
              <p:ext uri="{D42A27DB-BD31-4B8C-83A1-F6EECF244321}">
                <p14:modId xmlns:p14="http://schemas.microsoft.com/office/powerpoint/2010/main" val="4223872185"/>
              </p:ext>
            </p:extLst>
          </p:nvPr>
        </p:nvGraphicFramePr>
        <p:xfrm>
          <a:off x="2210138" y="1628774"/>
          <a:ext cx="9339132" cy="4484259"/>
        </p:xfrm>
        <a:graphic>
          <a:graphicData uri="http://schemas.openxmlformats.org/drawingml/2006/table">
            <a:tbl>
              <a:tblPr firstRow="1" bandRow="1">
                <a:tableStyleId>{5C22544A-7EE6-4342-B048-85BDC9FD1C3A}</a:tableStyleId>
              </a:tblPr>
              <a:tblGrid>
                <a:gridCol w="4065174">
                  <a:extLst>
                    <a:ext uri="{9D8B030D-6E8A-4147-A177-3AD203B41FA5}">
                      <a16:colId xmlns:a16="http://schemas.microsoft.com/office/drawing/2014/main" val="2013439988"/>
                    </a:ext>
                  </a:extLst>
                </a:gridCol>
                <a:gridCol w="5273958">
                  <a:extLst>
                    <a:ext uri="{9D8B030D-6E8A-4147-A177-3AD203B41FA5}">
                      <a16:colId xmlns:a16="http://schemas.microsoft.com/office/drawing/2014/main" val="4105401240"/>
                    </a:ext>
                  </a:extLst>
                </a:gridCol>
              </a:tblGrid>
              <a:tr h="371340">
                <a:tc>
                  <a:txBody>
                    <a:bodyPr/>
                    <a:lstStyle/>
                    <a:p>
                      <a:endParaRPr lang="ru-RU" sz="1600" dirty="0"/>
                    </a:p>
                  </a:txBody>
                  <a:tcPr/>
                </a:tc>
                <a:tc>
                  <a:txBody>
                    <a:bodyPr/>
                    <a:lstStyle/>
                    <a:p>
                      <a:r>
                        <a:rPr lang="ru-RU" sz="1600" dirty="0"/>
                        <a:t>С 01.01.2022</a:t>
                      </a:r>
                    </a:p>
                  </a:txBody>
                  <a:tcPr/>
                </a:tc>
                <a:extLst>
                  <a:ext uri="{0D108BD9-81ED-4DB2-BD59-A6C34878D82A}">
                    <a16:rowId xmlns:a16="http://schemas.microsoft.com/office/drawing/2014/main" val="3150419532"/>
                  </a:ext>
                </a:extLst>
              </a:tr>
              <a:tr h="371340">
                <a:tc>
                  <a:txBody>
                    <a:bodyPr/>
                    <a:lstStyle/>
                    <a:p>
                      <a:r>
                        <a:rPr lang="ru-RU" sz="1600" b="1" dirty="0"/>
                        <a:t>Срок подачи заявок</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t>не менее 15 календ. дней</a:t>
                      </a:r>
                    </a:p>
                  </a:txBody>
                  <a:tcPr/>
                </a:tc>
                <a:extLst>
                  <a:ext uri="{0D108BD9-81ED-4DB2-BD59-A6C34878D82A}">
                    <a16:rowId xmlns:a16="http://schemas.microsoft.com/office/drawing/2014/main" val="1280550267"/>
                  </a:ext>
                </a:extLst>
              </a:tr>
              <a:tr h="371340">
                <a:tc>
                  <a:txBody>
                    <a:bodyPr/>
                    <a:lstStyle/>
                    <a:p>
                      <a:r>
                        <a:rPr lang="ru-RU" sz="1600" b="1" dirty="0"/>
                        <a:t>Внесение изменений</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kern="1200" dirty="0">
                          <a:solidFill>
                            <a:schemeClr val="dk1"/>
                          </a:solidFill>
                          <a:effectLst/>
                          <a:latin typeface="+mn-lt"/>
                          <a:ea typeface="+mn-ea"/>
                          <a:cs typeface="+mn-cs"/>
                        </a:rPr>
                        <a:t>не позднее чем за 1 раб. день</a:t>
                      </a:r>
                      <a:endParaRPr lang="ru-RU" sz="1600" dirty="0"/>
                    </a:p>
                  </a:txBody>
                  <a:tcPr/>
                </a:tc>
                <a:extLst>
                  <a:ext uri="{0D108BD9-81ED-4DB2-BD59-A6C34878D82A}">
                    <a16:rowId xmlns:a16="http://schemas.microsoft.com/office/drawing/2014/main" val="3410901088"/>
                  </a:ext>
                </a:extLst>
              </a:tr>
              <a:tr h="518859">
                <a:tc>
                  <a:txBody>
                    <a:bodyPr/>
                    <a:lstStyle/>
                    <a:p>
                      <a:r>
                        <a:rPr lang="ru-RU" sz="1600" b="1" dirty="0"/>
                        <a:t>Продление сроков при внесении изменений</a:t>
                      </a:r>
                    </a:p>
                  </a:txBody>
                  <a:tcPr/>
                </a:tc>
                <a:tc>
                  <a:txBody>
                    <a:bodyPr/>
                    <a:lstStyle/>
                    <a:p>
                      <a:pPr marL="0" indent="0">
                        <a:buFont typeface="Arial" panose="020B0604020202020204" pitchFamily="34" charset="0"/>
                        <a:buNone/>
                      </a:pPr>
                      <a:r>
                        <a:rPr lang="ru-RU" sz="1600" dirty="0"/>
                        <a:t>10 календ. дней</a:t>
                      </a:r>
                    </a:p>
                  </a:txBody>
                  <a:tcPr/>
                </a:tc>
                <a:extLst>
                  <a:ext uri="{0D108BD9-81ED-4DB2-BD59-A6C34878D82A}">
                    <a16:rowId xmlns:a16="http://schemas.microsoft.com/office/drawing/2014/main" val="163804560"/>
                  </a:ext>
                </a:extLst>
              </a:tr>
              <a:tr h="371340">
                <a:tc>
                  <a:txBody>
                    <a:bodyPr/>
                    <a:lstStyle/>
                    <a:p>
                      <a:r>
                        <a:rPr lang="ru-RU" sz="1600" b="1" dirty="0"/>
                        <a:t>Отмена</a:t>
                      </a:r>
                    </a:p>
                  </a:txBody>
                  <a:tcPr>
                    <a:lnB w="28575" cap="flat" cmpd="sng" algn="ctr">
                      <a:solidFill>
                        <a:schemeClr val="accent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kern="1200" dirty="0">
                          <a:solidFill>
                            <a:schemeClr val="dk1"/>
                          </a:solidFill>
                          <a:effectLst/>
                          <a:latin typeface="+mn-lt"/>
                          <a:ea typeface="+mn-ea"/>
                          <a:cs typeface="+mn-cs"/>
                        </a:rPr>
                        <a:t>не позднее чем за 1 раб. день</a:t>
                      </a:r>
                      <a:endParaRPr lang="ru-RU" sz="1600" dirty="0"/>
                    </a:p>
                  </a:txBody>
                  <a:tcPr>
                    <a:lnB w="2857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156650373"/>
                  </a:ext>
                </a:extLst>
              </a:tr>
              <a:tr h="549380">
                <a:tc>
                  <a:txBody>
                    <a:bodyPr/>
                    <a:lstStyle/>
                    <a:p>
                      <a:r>
                        <a:rPr lang="ru-RU" sz="1600" b="1" dirty="0"/>
                        <a:t>Рассмотрение 1-х частей заявок</a:t>
                      </a:r>
                    </a:p>
                  </a:txBody>
                  <a:tcPr>
                    <a:lnT w="28575" cap="flat" cmpd="sng" algn="ctr">
                      <a:solidFill>
                        <a:schemeClr val="accent4"/>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t>2 раб. дня по общему правилу</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t>5 раб. дней для отдельных ТРУ</a:t>
                      </a:r>
                    </a:p>
                  </a:txBody>
                  <a:tcPr>
                    <a:lnT w="28575" cap="flat" cmpd="sng" algn="ctr">
                      <a:solidFill>
                        <a:schemeClr val="accent4"/>
                      </a:solidFill>
                      <a:prstDash val="solid"/>
                      <a:round/>
                      <a:headEnd type="none" w="med" len="med"/>
                      <a:tailEnd type="none" w="med" len="med"/>
                    </a:lnT>
                  </a:tcPr>
                </a:tc>
                <a:extLst>
                  <a:ext uri="{0D108BD9-81ED-4DB2-BD59-A6C34878D82A}">
                    <a16:rowId xmlns:a16="http://schemas.microsoft.com/office/drawing/2014/main" val="1334420177"/>
                  </a:ext>
                </a:extLst>
              </a:tr>
              <a:tr h="371340">
                <a:tc>
                  <a:txBody>
                    <a:bodyPr/>
                    <a:lstStyle/>
                    <a:p>
                      <a:r>
                        <a:rPr lang="ru-RU" sz="1600" b="1" dirty="0"/>
                        <a:t>Время подачи ЦП</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t>1 час</a:t>
                      </a:r>
                    </a:p>
                  </a:txBody>
                  <a:tcPr/>
                </a:tc>
                <a:extLst>
                  <a:ext uri="{0D108BD9-81ED-4DB2-BD59-A6C34878D82A}">
                    <a16:rowId xmlns:a16="http://schemas.microsoft.com/office/drawing/2014/main" val="465968513"/>
                  </a:ext>
                </a:extLst>
              </a:tr>
              <a:tr h="518859">
                <a:tc>
                  <a:txBody>
                    <a:bodyPr/>
                    <a:lstStyle/>
                    <a:p>
                      <a:r>
                        <a:rPr lang="ru-RU" sz="1600" b="1" dirty="0"/>
                        <a:t>Рассмотрение и оценка 2-х частей заявок</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t>2 раб. дня </a:t>
                      </a:r>
                    </a:p>
                  </a:txBody>
                  <a:tcPr/>
                </a:tc>
                <a:extLst>
                  <a:ext uri="{0D108BD9-81ED-4DB2-BD59-A6C34878D82A}">
                    <a16:rowId xmlns:a16="http://schemas.microsoft.com/office/drawing/2014/main" val="3574176624"/>
                  </a:ext>
                </a:extLst>
              </a:tr>
              <a:tr h="549380">
                <a:tc>
                  <a:txBody>
                    <a:bodyPr/>
                    <a:lstStyle/>
                    <a:p>
                      <a:r>
                        <a:rPr lang="ru-RU" sz="1600" b="1" dirty="0"/>
                        <a:t>Подведение итогов</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t>1 раб. день</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600" dirty="0"/>
                    </a:p>
                  </a:txBody>
                  <a:tcPr/>
                </a:tc>
                <a:extLst>
                  <a:ext uri="{0D108BD9-81ED-4DB2-BD59-A6C34878D82A}">
                    <a16:rowId xmlns:a16="http://schemas.microsoft.com/office/drawing/2014/main" val="4193411493"/>
                  </a:ext>
                </a:extLst>
              </a:tr>
              <a:tr h="371340">
                <a:tc>
                  <a:txBody>
                    <a:bodyPr/>
                    <a:lstStyle/>
                    <a:p>
                      <a:r>
                        <a:rPr lang="ru-RU" sz="1600" b="1" dirty="0"/>
                        <a:t>Продление конкурса</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t>не требуется</a:t>
                      </a:r>
                    </a:p>
                  </a:txBody>
                  <a:tcPr/>
                </a:tc>
                <a:extLst>
                  <a:ext uri="{0D108BD9-81ED-4DB2-BD59-A6C34878D82A}">
                    <a16:rowId xmlns:a16="http://schemas.microsoft.com/office/drawing/2014/main" val="2673794083"/>
                  </a:ext>
                </a:extLst>
              </a:tr>
            </a:tbl>
          </a:graphicData>
        </a:graphic>
      </p:graphicFrame>
      <p:sp>
        <p:nvSpPr>
          <p:cNvPr id="14" name="Полилиния 71">
            <a:extLst>
              <a:ext uri="{FF2B5EF4-FFF2-40B4-BE49-F238E27FC236}">
                <a16:creationId xmlns:a16="http://schemas.microsoft.com/office/drawing/2014/main" id="{3F90A040-ABE3-42BD-A3AB-443F26A6FB55}"/>
              </a:ext>
            </a:extLst>
          </p:cNvPr>
          <p:cNvSpPr>
            <a:spLocks noChangeAspect="1"/>
          </p:cNvSpPr>
          <p:nvPr/>
        </p:nvSpPr>
        <p:spPr>
          <a:xfrm>
            <a:off x="1112514" y="1129028"/>
            <a:ext cx="477478" cy="611520"/>
          </a:xfrm>
          <a:custGeom>
            <a:avLst/>
            <a:gdLst>
              <a:gd name="connsiteX0" fmla="*/ 281088 w 562180"/>
              <a:gd name="connsiteY0" fmla="*/ 426912 h 720000"/>
              <a:gd name="connsiteX1" fmla="*/ 269090 w 562180"/>
              <a:gd name="connsiteY1" fmla="*/ 438910 h 720000"/>
              <a:gd name="connsiteX2" fmla="*/ 281088 w 562180"/>
              <a:gd name="connsiteY2" fmla="*/ 450908 h 720000"/>
              <a:gd name="connsiteX3" fmla="*/ 293086 w 562180"/>
              <a:gd name="connsiteY3" fmla="*/ 438910 h 720000"/>
              <a:gd name="connsiteX4" fmla="*/ 281088 w 562180"/>
              <a:gd name="connsiteY4" fmla="*/ 426912 h 720000"/>
              <a:gd name="connsiteX5" fmla="*/ 397631 w 562180"/>
              <a:gd name="connsiteY5" fmla="*/ 307451 h 720000"/>
              <a:gd name="connsiteX6" fmla="*/ 412546 w 562180"/>
              <a:gd name="connsiteY6" fmla="*/ 307451 h 720000"/>
              <a:gd name="connsiteX7" fmla="*/ 412547 w 562180"/>
              <a:gd name="connsiteY7" fmla="*/ 322366 h 720000"/>
              <a:gd name="connsiteX8" fmla="*/ 310718 w 562180"/>
              <a:gd name="connsiteY8" fmla="*/ 424195 h 720000"/>
              <a:gd name="connsiteX9" fmla="*/ 314181 w 562180"/>
              <a:gd name="connsiteY9" fmla="*/ 438908 h 720000"/>
              <a:gd name="connsiteX10" fmla="*/ 281088 w 562180"/>
              <a:gd name="connsiteY10" fmla="*/ 472000 h 720000"/>
              <a:gd name="connsiteX11" fmla="*/ 266375 w 562180"/>
              <a:gd name="connsiteY11" fmla="*/ 468537 h 720000"/>
              <a:gd name="connsiteX12" fmla="*/ 249092 w 562180"/>
              <a:gd name="connsiteY12" fmla="*/ 485820 h 720000"/>
              <a:gd name="connsiteX13" fmla="*/ 241635 w 562180"/>
              <a:gd name="connsiteY13" fmla="*/ 488909 h 720000"/>
              <a:gd name="connsiteX14" fmla="*/ 234177 w 562180"/>
              <a:gd name="connsiteY14" fmla="*/ 485820 h 720000"/>
              <a:gd name="connsiteX15" fmla="*/ 234177 w 562180"/>
              <a:gd name="connsiteY15" fmla="*/ 470905 h 720000"/>
              <a:gd name="connsiteX16" fmla="*/ 251460 w 562180"/>
              <a:gd name="connsiteY16" fmla="*/ 453622 h 720000"/>
              <a:gd name="connsiteX17" fmla="*/ 247996 w 562180"/>
              <a:gd name="connsiteY17" fmla="*/ 438908 h 720000"/>
              <a:gd name="connsiteX18" fmla="*/ 281088 w 562180"/>
              <a:gd name="connsiteY18" fmla="*/ 405817 h 720000"/>
              <a:gd name="connsiteX19" fmla="*/ 295802 w 562180"/>
              <a:gd name="connsiteY19" fmla="*/ 409280 h 720000"/>
              <a:gd name="connsiteX20" fmla="*/ 441009 w 562180"/>
              <a:gd name="connsiteY20" fmla="*/ 296034 h 720000"/>
              <a:gd name="connsiteX21" fmla="*/ 455843 w 562180"/>
              <a:gd name="connsiteY21" fmla="*/ 297586 h 720000"/>
              <a:gd name="connsiteX22" fmla="*/ 505812 w 562180"/>
              <a:gd name="connsiteY22" fmla="*/ 438756 h 720000"/>
              <a:gd name="connsiteX23" fmla="*/ 505819 w 562180"/>
              <a:gd name="connsiteY23" fmla="*/ 438910 h 720000"/>
              <a:gd name="connsiteX24" fmla="*/ 505812 w 562180"/>
              <a:gd name="connsiteY24" fmla="*/ 439022 h 720000"/>
              <a:gd name="connsiteX25" fmla="*/ 505544 w 562180"/>
              <a:gd name="connsiteY25" fmla="*/ 450009 h 720000"/>
              <a:gd name="connsiteX26" fmla="*/ 439996 w 562180"/>
              <a:gd name="connsiteY26" fmla="*/ 597817 h 720000"/>
              <a:gd name="connsiteX27" fmla="*/ 292190 w 562180"/>
              <a:gd name="connsiteY27" fmla="*/ 663365 h 720000"/>
              <a:gd name="connsiteX28" fmla="*/ 281044 w 562180"/>
              <a:gd name="connsiteY28" fmla="*/ 663640 h 720000"/>
              <a:gd name="connsiteX29" fmla="*/ 139772 w 562180"/>
              <a:gd name="connsiteY29" fmla="*/ 613667 h 720000"/>
              <a:gd name="connsiteX30" fmla="*/ 138220 w 562180"/>
              <a:gd name="connsiteY30" fmla="*/ 598833 h 720000"/>
              <a:gd name="connsiteX31" fmla="*/ 153054 w 562180"/>
              <a:gd name="connsiteY31" fmla="*/ 597280 h 720000"/>
              <a:gd name="connsiteX32" fmla="*/ 270542 w 562180"/>
              <a:gd name="connsiteY32" fmla="*/ 642262 h 720000"/>
              <a:gd name="connsiteX33" fmla="*/ 270542 w 562180"/>
              <a:gd name="connsiteY33" fmla="*/ 619273 h 720000"/>
              <a:gd name="connsiteX34" fmla="*/ 281089 w 562180"/>
              <a:gd name="connsiteY34" fmla="*/ 608726 h 720000"/>
              <a:gd name="connsiteX35" fmla="*/ 291636 w 562180"/>
              <a:gd name="connsiteY35" fmla="*/ 619273 h 720000"/>
              <a:gd name="connsiteX36" fmla="*/ 291636 w 562180"/>
              <a:gd name="connsiteY36" fmla="*/ 642266 h 720000"/>
              <a:gd name="connsiteX37" fmla="*/ 425082 w 562180"/>
              <a:gd name="connsiteY37" fmla="*/ 582900 h 720000"/>
              <a:gd name="connsiteX38" fmla="*/ 484448 w 562180"/>
              <a:gd name="connsiteY38" fmla="*/ 449455 h 720000"/>
              <a:gd name="connsiteX39" fmla="*/ 461453 w 562180"/>
              <a:gd name="connsiteY39" fmla="*/ 449455 h 720000"/>
              <a:gd name="connsiteX40" fmla="*/ 450906 w 562180"/>
              <a:gd name="connsiteY40" fmla="*/ 438908 h 720000"/>
              <a:gd name="connsiteX41" fmla="*/ 461453 w 562180"/>
              <a:gd name="connsiteY41" fmla="*/ 428361 h 720000"/>
              <a:gd name="connsiteX42" fmla="*/ 484444 w 562180"/>
              <a:gd name="connsiteY42" fmla="*/ 428361 h 720000"/>
              <a:gd name="connsiteX43" fmla="*/ 439456 w 562180"/>
              <a:gd name="connsiteY43" fmla="*/ 310868 h 720000"/>
              <a:gd name="connsiteX44" fmla="*/ 441009 w 562180"/>
              <a:gd name="connsiteY44" fmla="*/ 296034 h 720000"/>
              <a:gd name="connsiteX45" fmla="*/ 281089 w 562180"/>
              <a:gd name="connsiteY45" fmla="*/ 214182 h 720000"/>
              <a:gd name="connsiteX46" fmla="*/ 281183 w 562180"/>
              <a:gd name="connsiteY46" fmla="*/ 214186 h 720000"/>
              <a:gd name="connsiteX47" fmla="*/ 422410 w 562180"/>
              <a:gd name="connsiteY47" fmla="*/ 264156 h 720000"/>
              <a:gd name="connsiteX48" fmla="*/ 423963 w 562180"/>
              <a:gd name="connsiteY48" fmla="*/ 278990 h 720000"/>
              <a:gd name="connsiteX49" fmla="*/ 409128 w 562180"/>
              <a:gd name="connsiteY49" fmla="*/ 280543 h 720000"/>
              <a:gd name="connsiteX50" fmla="*/ 291636 w 562180"/>
              <a:gd name="connsiteY50" fmla="*/ 235558 h 720000"/>
              <a:gd name="connsiteX51" fmla="*/ 291636 w 562180"/>
              <a:gd name="connsiteY51" fmla="*/ 258546 h 720000"/>
              <a:gd name="connsiteX52" fmla="*/ 281089 w 562180"/>
              <a:gd name="connsiteY52" fmla="*/ 269093 h 720000"/>
              <a:gd name="connsiteX53" fmla="*/ 270542 w 562180"/>
              <a:gd name="connsiteY53" fmla="*/ 258546 h 720000"/>
              <a:gd name="connsiteX54" fmla="*/ 270542 w 562180"/>
              <a:gd name="connsiteY54" fmla="*/ 235551 h 720000"/>
              <a:gd name="connsiteX55" fmla="*/ 137097 w 562180"/>
              <a:gd name="connsiteY55" fmla="*/ 294918 h 720000"/>
              <a:gd name="connsiteX56" fmla="*/ 77730 w 562180"/>
              <a:gd name="connsiteY56" fmla="*/ 428363 h 720000"/>
              <a:gd name="connsiteX57" fmla="*/ 100724 w 562180"/>
              <a:gd name="connsiteY57" fmla="*/ 428363 h 720000"/>
              <a:gd name="connsiteX58" fmla="*/ 111271 w 562180"/>
              <a:gd name="connsiteY58" fmla="*/ 438910 h 720000"/>
              <a:gd name="connsiteX59" fmla="*/ 100724 w 562180"/>
              <a:gd name="connsiteY59" fmla="*/ 449457 h 720000"/>
              <a:gd name="connsiteX60" fmla="*/ 77735 w 562180"/>
              <a:gd name="connsiteY60" fmla="*/ 449457 h 720000"/>
              <a:gd name="connsiteX61" fmla="*/ 122719 w 562180"/>
              <a:gd name="connsiteY61" fmla="*/ 566944 h 720000"/>
              <a:gd name="connsiteX62" fmla="*/ 121167 w 562180"/>
              <a:gd name="connsiteY62" fmla="*/ 581778 h 720000"/>
              <a:gd name="connsiteX63" fmla="*/ 114532 w 562180"/>
              <a:gd name="connsiteY63" fmla="*/ 584132 h 720000"/>
              <a:gd name="connsiteX64" fmla="*/ 106332 w 562180"/>
              <a:gd name="connsiteY64" fmla="*/ 580227 h 720000"/>
              <a:gd name="connsiteX65" fmla="*/ 56368 w 562180"/>
              <a:gd name="connsiteY65" fmla="*/ 439061 h 720000"/>
              <a:gd name="connsiteX66" fmla="*/ 56361 w 562180"/>
              <a:gd name="connsiteY66" fmla="*/ 438909 h 720000"/>
              <a:gd name="connsiteX67" fmla="*/ 56367 w 562180"/>
              <a:gd name="connsiteY67" fmla="*/ 438799 h 720000"/>
              <a:gd name="connsiteX68" fmla="*/ 56634 w 562180"/>
              <a:gd name="connsiteY68" fmla="*/ 427809 h 720000"/>
              <a:gd name="connsiteX69" fmla="*/ 122182 w 562180"/>
              <a:gd name="connsiteY69" fmla="*/ 280003 h 720000"/>
              <a:gd name="connsiteX70" fmla="*/ 269991 w 562180"/>
              <a:gd name="connsiteY70" fmla="*/ 214455 h 720000"/>
              <a:gd name="connsiteX71" fmla="*/ 281020 w 562180"/>
              <a:gd name="connsiteY71" fmla="*/ 214186 h 720000"/>
              <a:gd name="connsiteX72" fmla="*/ 281089 w 562180"/>
              <a:gd name="connsiteY72" fmla="*/ 214182 h 720000"/>
              <a:gd name="connsiteX73" fmla="*/ 281089 w 562180"/>
              <a:gd name="connsiteY73" fmla="*/ 178912 h 720000"/>
              <a:gd name="connsiteX74" fmla="*/ 21091 w 562180"/>
              <a:gd name="connsiteY74" fmla="*/ 438909 h 720000"/>
              <a:gd name="connsiteX75" fmla="*/ 281089 w 562180"/>
              <a:gd name="connsiteY75" fmla="*/ 698906 h 720000"/>
              <a:gd name="connsiteX76" fmla="*/ 541087 w 562180"/>
              <a:gd name="connsiteY76" fmla="*/ 438909 h 720000"/>
              <a:gd name="connsiteX77" fmla="*/ 281089 w 562180"/>
              <a:gd name="connsiteY77" fmla="*/ 178912 h 720000"/>
              <a:gd name="connsiteX78" fmla="*/ 483010 w 562180"/>
              <a:gd name="connsiteY78" fmla="*/ 146118 h 720000"/>
              <a:gd name="connsiteX79" fmla="*/ 481989 w 562180"/>
              <a:gd name="connsiteY79" fmla="*/ 146233 h 720000"/>
              <a:gd name="connsiteX80" fmla="*/ 467936 w 562180"/>
              <a:gd name="connsiteY80" fmla="*/ 163862 h 720000"/>
              <a:gd name="connsiteX81" fmla="*/ 467783 w 562180"/>
              <a:gd name="connsiteY81" fmla="*/ 164396 h 720000"/>
              <a:gd name="connsiteX82" fmla="*/ 468052 w 562180"/>
              <a:gd name="connsiteY82" fmla="*/ 164883 h 720000"/>
              <a:gd name="connsiteX83" fmla="*/ 503311 w 562180"/>
              <a:gd name="connsiteY83" fmla="*/ 192990 h 720000"/>
              <a:gd name="connsiteX84" fmla="*/ 503844 w 562180"/>
              <a:gd name="connsiteY84" fmla="*/ 193143 h 720000"/>
              <a:gd name="connsiteX85" fmla="*/ 504329 w 562180"/>
              <a:gd name="connsiteY85" fmla="*/ 192874 h 720000"/>
              <a:gd name="connsiteX86" fmla="*/ 518383 w 562180"/>
              <a:gd name="connsiteY86" fmla="*/ 175244 h 720000"/>
              <a:gd name="connsiteX87" fmla="*/ 518536 w 562180"/>
              <a:gd name="connsiteY87" fmla="*/ 174710 h 720000"/>
              <a:gd name="connsiteX88" fmla="*/ 518269 w 562180"/>
              <a:gd name="connsiteY88" fmla="*/ 174225 h 720000"/>
              <a:gd name="connsiteX89" fmla="*/ 79620 w 562180"/>
              <a:gd name="connsiteY89" fmla="*/ 145960 h 720000"/>
              <a:gd name="connsiteX90" fmla="*/ 79169 w 562180"/>
              <a:gd name="connsiteY90" fmla="*/ 146119 h 720000"/>
              <a:gd name="connsiteX91" fmla="*/ 43910 w 562180"/>
              <a:gd name="connsiteY91" fmla="*/ 174226 h 720000"/>
              <a:gd name="connsiteX92" fmla="*/ 43642 w 562180"/>
              <a:gd name="connsiteY92" fmla="*/ 174711 h 720000"/>
              <a:gd name="connsiteX93" fmla="*/ 43795 w 562180"/>
              <a:gd name="connsiteY93" fmla="*/ 175244 h 720000"/>
              <a:gd name="connsiteX94" fmla="*/ 57849 w 562180"/>
              <a:gd name="connsiteY94" fmla="*/ 192874 h 720000"/>
              <a:gd name="connsiteX95" fmla="*/ 58334 w 562180"/>
              <a:gd name="connsiteY95" fmla="*/ 193143 h 720000"/>
              <a:gd name="connsiteX96" fmla="*/ 58868 w 562180"/>
              <a:gd name="connsiteY96" fmla="*/ 192990 h 720000"/>
              <a:gd name="connsiteX97" fmla="*/ 94127 w 562180"/>
              <a:gd name="connsiteY97" fmla="*/ 164883 h 720000"/>
              <a:gd name="connsiteX98" fmla="*/ 94396 w 562180"/>
              <a:gd name="connsiteY98" fmla="*/ 164396 h 720000"/>
              <a:gd name="connsiteX99" fmla="*/ 94243 w 562180"/>
              <a:gd name="connsiteY99" fmla="*/ 163863 h 720000"/>
              <a:gd name="connsiteX100" fmla="*/ 80189 w 562180"/>
              <a:gd name="connsiteY100" fmla="*/ 146233 h 720000"/>
              <a:gd name="connsiteX101" fmla="*/ 79620 w 562180"/>
              <a:gd name="connsiteY101" fmla="*/ 145960 h 720000"/>
              <a:gd name="connsiteX102" fmla="*/ 281089 w 562180"/>
              <a:gd name="connsiteY102" fmla="*/ 100003 h 720000"/>
              <a:gd name="connsiteX103" fmla="*/ 269091 w 562180"/>
              <a:gd name="connsiteY103" fmla="*/ 112001 h 720000"/>
              <a:gd name="connsiteX104" fmla="*/ 269091 w 562180"/>
              <a:gd name="connsiteY104" fmla="*/ 158091 h 720000"/>
              <a:gd name="connsiteX105" fmla="*/ 281089 w 562180"/>
              <a:gd name="connsiteY105" fmla="*/ 157818 h 720000"/>
              <a:gd name="connsiteX106" fmla="*/ 293087 w 562180"/>
              <a:gd name="connsiteY106" fmla="*/ 158091 h 720000"/>
              <a:gd name="connsiteX107" fmla="*/ 293087 w 562180"/>
              <a:gd name="connsiteY107" fmla="*/ 112001 h 720000"/>
              <a:gd name="connsiteX108" fmla="*/ 281089 w 562180"/>
              <a:gd name="connsiteY108" fmla="*/ 100003 h 720000"/>
              <a:gd name="connsiteX109" fmla="*/ 281089 w 562180"/>
              <a:gd name="connsiteY109" fmla="*/ 21094 h 720000"/>
              <a:gd name="connsiteX110" fmla="*/ 235274 w 562180"/>
              <a:gd name="connsiteY110" fmla="*/ 66911 h 720000"/>
              <a:gd name="connsiteX111" fmla="*/ 250036 w 562180"/>
              <a:gd name="connsiteY111" fmla="*/ 100568 h 720000"/>
              <a:gd name="connsiteX112" fmla="*/ 281091 w 562180"/>
              <a:gd name="connsiteY112" fmla="*/ 78909 h 720000"/>
              <a:gd name="connsiteX113" fmla="*/ 312145 w 562180"/>
              <a:gd name="connsiteY113" fmla="*/ 100568 h 720000"/>
              <a:gd name="connsiteX114" fmla="*/ 326906 w 562180"/>
              <a:gd name="connsiteY114" fmla="*/ 66911 h 720000"/>
              <a:gd name="connsiteX115" fmla="*/ 281089 w 562180"/>
              <a:gd name="connsiteY115" fmla="*/ 21094 h 720000"/>
              <a:gd name="connsiteX116" fmla="*/ 281089 w 562180"/>
              <a:gd name="connsiteY116" fmla="*/ 0 h 720000"/>
              <a:gd name="connsiteX117" fmla="*/ 348003 w 562180"/>
              <a:gd name="connsiteY117" fmla="*/ 66911 h 720000"/>
              <a:gd name="connsiteX118" fmla="*/ 314185 w 562180"/>
              <a:gd name="connsiteY118" fmla="*/ 125073 h 720000"/>
              <a:gd name="connsiteX119" fmla="*/ 314185 w 562180"/>
              <a:gd name="connsiteY119" fmla="*/ 159777 h 720000"/>
              <a:gd name="connsiteX120" fmla="*/ 446189 w 562180"/>
              <a:gd name="connsiteY120" fmla="*/ 211560 h 720000"/>
              <a:gd name="connsiteX121" fmla="*/ 464287 w 562180"/>
              <a:gd name="connsiteY121" fmla="*/ 188857 h 720000"/>
              <a:gd name="connsiteX122" fmla="*/ 454905 w 562180"/>
              <a:gd name="connsiteY122" fmla="*/ 181378 h 720000"/>
              <a:gd name="connsiteX123" fmla="*/ 446824 w 562180"/>
              <a:gd name="connsiteY123" fmla="*/ 166763 h 720000"/>
              <a:gd name="connsiteX124" fmla="*/ 451444 w 562180"/>
              <a:gd name="connsiteY124" fmla="*/ 150713 h 720000"/>
              <a:gd name="connsiteX125" fmla="*/ 465498 w 562180"/>
              <a:gd name="connsiteY125" fmla="*/ 133085 h 720000"/>
              <a:gd name="connsiteX126" fmla="*/ 496161 w 562180"/>
              <a:gd name="connsiteY126" fmla="*/ 129624 h 720000"/>
              <a:gd name="connsiteX127" fmla="*/ 531420 w 562180"/>
              <a:gd name="connsiteY127" fmla="*/ 157731 h 720000"/>
              <a:gd name="connsiteX128" fmla="*/ 539500 w 562180"/>
              <a:gd name="connsiteY128" fmla="*/ 172346 h 720000"/>
              <a:gd name="connsiteX129" fmla="*/ 534879 w 562180"/>
              <a:gd name="connsiteY129" fmla="*/ 188394 h 720000"/>
              <a:gd name="connsiteX130" fmla="*/ 520825 w 562180"/>
              <a:gd name="connsiteY130" fmla="*/ 206023 h 720000"/>
              <a:gd name="connsiteX131" fmla="*/ 506210 w 562180"/>
              <a:gd name="connsiteY131" fmla="*/ 214104 h 720000"/>
              <a:gd name="connsiteX132" fmla="*/ 503720 w 562180"/>
              <a:gd name="connsiteY132" fmla="*/ 214245 h 720000"/>
              <a:gd name="connsiteX133" fmla="*/ 490162 w 562180"/>
              <a:gd name="connsiteY133" fmla="*/ 209485 h 720000"/>
              <a:gd name="connsiteX134" fmla="*/ 480780 w 562180"/>
              <a:gd name="connsiteY134" fmla="*/ 202005 h 720000"/>
              <a:gd name="connsiteX135" fmla="*/ 462764 w 562180"/>
              <a:gd name="connsiteY135" fmla="*/ 224603 h 720000"/>
              <a:gd name="connsiteX136" fmla="*/ 562180 w 562180"/>
              <a:gd name="connsiteY136" fmla="*/ 438909 h 720000"/>
              <a:gd name="connsiteX137" fmla="*/ 281089 w 562180"/>
              <a:gd name="connsiteY137" fmla="*/ 720000 h 720000"/>
              <a:gd name="connsiteX138" fmla="*/ 0 w 562180"/>
              <a:gd name="connsiteY138" fmla="*/ 438910 h 720000"/>
              <a:gd name="connsiteX139" fmla="*/ 99418 w 562180"/>
              <a:gd name="connsiteY139" fmla="*/ 224605 h 720000"/>
              <a:gd name="connsiteX140" fmla="*/ 81402 w 562180"/>
              <a:gd name="connsiteY140" fmla="*/ 202006 h 720000"/>
              <a:gd name="connsiteX141" fmla="*/ 72020 w 562180"/>
              <a:gd name="connsiteY141" fmla="*/ 209486 h 720000"/>
              <a:gd name="connsiteX142" fmla="*/ 58461 w 562180"/>
              <a:gd name="connsiteY142" fmla="*/ 214246 h 720000"/>
              <a:gd name="connsiteX143" fmla="*/ 55970 w 562180"/>
              <a:gd name="connsiteY143" fmla="*/ 214106 h 720000"/>
              <a:gd name="connsiteX144" fmla="*/ 41355 w 562180"/>
              <a:gd name="connsiteY144" fmla="*/ 206024 h 720000"/>
              <a:gd name="connsiteX145" fmla="*/ 27301 w 562180"/>
              <a:gd name="connsiteY145" fmla="*/ 188394 h 720000"/>
              <a:gd name="connsiteX146" fmla="*/ 22680 w 562180"/>
              <a:gd name="connsiteY146" fmla="*/ 172346 h 720000"/>
              <a:gd name="connsiteX147" fmla="*/ 30762 w 562180"/>
              <a:gd name="connsiteY147" fmla="*/ 157731 h 720000"/>
              <a:gd name="connsiteX148" fmla="*/ 66018 w 562180"/>
              <a:gd name="connsiteY148" fmla="*/ 129627 h 720000"/>
              <a:gd name="connsiteX149" fmla="*/ 96681 w 562180"/>
              <a:gd name="connsiteY149" fmla="*/ 133086 h 720000"/>
              <a:gd name="connsiteX150" fmla="*/ 110735 w 562180"/>
              <a:gd name="connsiteY150" fmla="*/ 150716 h 720000"/>
              <a:gd name="connsiteX151" fmla="*/ 115355 w 562180"/>
              <a:gd name="connsiteY151" fmla="*/ 166764 h 720000"/>
              <a:gd name="connsiteX152" fmla="*/ 107274 w 562180"/>
              <a:gd name="connsiteY152" fmla="*/ 181380 h 720000"/>
              <a:gd name="connsiteX153" fmla="*/ 97893 w 562180"/>
              <a:gd name="connsiteY153" fmla="*/ 188858 h 720000"/>
              <a:gd name="connsiteX154" fmla="*/ 115992 w 562180"/>
              <a:gd name="connsiteY154" fmla="*/ 211560 h 720000"/>
              <a:gd name="connsiteX155" fmla="*/ 247996 w 562180"/>
              <a:gd name="connsiteY155" fmla="*/ 159777 h 720000"/>
              <a:gd name="connsiteX156" fmla="*/ 247996 w 562180"/>
              <a:gd name="connsiteY156" fmla="*/ 125073 h 720000"/>
              <a:gd name="connsiteX157" fmla="*/ 214178 w 562180"/>
              <a:gd name="connsiteY157" fmla="*/ 66911 h 720000"/>
              <a:gd name="connsiteX158" fmla="*/ 281089 w 562180"/>
              <a:gd name="connsiteY158"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562180" h="720000">
                <a:moveTo>
                  <a:pt x="281088" y="426912"/>
                </a:moveTo>
                <a:cubicBezTo>
                  <a:pt x="274473" y="426912"/>
                  <a:pt x="269090" y="432295"/>
                  <a:pt x="269090" y="438910"/>
                </a:cubicBezTo>
                <a:cubicBezTo>
                  <a:pt x="269090" y="445525"/>
                  <a:pt x="274472" y="450908"/>
                  <a:pt x="281088" y="450908"/>
                </a:cubicBezTo>
                <a:cubicBezTo>
                  <a:pt x="287705" y="450908"/>
                  <a:pt x="293086" y="445525"/>
                  <a:pt x="293086" y="438910"/>
                </a:cubicBezTo>
                <a:cubicBezTo>
                  <a:pt x="293086" y="432295"/>
                  <a:pt x="287703" y="426912"/>
                  <a:pt x="281088" y="426912"/>
                </a:cubicBezTo>
                <a:close/>
                <a:moveTo>
                  <a:pt x="397631" y="307451"/>
                </a:moveTo>
                <a:cubicBezTo>
                  <a:pt x="401748" y="303332"/>
                  <a:pt x="408427" y="303332"/>
                  <a:pt x="412546" y="307451"/>
                </a:cubicBezTo>
                <a:cubicBezTo>
                  <a:pt x="416666" y="311570"/>
                  <a:pt x="416666" y="318248"/>
                  <a:pt x="412547" y="322366"/>
                </a:cubicBezTo>
                <a:lnTo>
                  <a:pt x="310718" y="424195"/>
                </a:lnTo>
                <a:cubicBezTo>
                  <a:pt x="312930" y="428630"/>
                  <a:pt x="314181" y="433625"/>
                  <a:pt x="314181" y="438908"/>
                </a:cubicBezTo>
                <a:cubicBezTo>
                  <a:pt x="314181" y="457155"/>
                  <a:pt x="299336" y="472000"/>
                  <a:pt x="281088" y="472000"/>
                </a:cubicBezTo>
                <a:cubicBezTo>
                  <a:pt x="275805" y="472000"/>
                  <a:pt x="270810" y="470749"/>
                  <a:pt x="266375" y="468537"/>
                </a:cubicBezTo>
                <a:lnTo>
                  <a:pt x="249092" y="485820"/>
                </a:lnTo>
                <a:cubicBezTo>
                  <a:pt x="247033" y="487880"/>
                  <a:pt x="244333" y="488909"/>
                  <a:pt x="241635" y="488909"/>
                </a:cubicBezTo>
                <a:cubicBezTo>
                  <a:pt x="238936" y="488909"/>
                  <a:pt x="236236" y="487878"/>
                  <a:pt x="234177" y="485820"/>
                </a:cubicBezTo>
                <a:cubicBezTo>
                  <a:pt x="230058" y="481702"/>
                  <a:pt x="230058" y="475024"/>
                  <a:pt x="234177" y="470905"/>
                </a:cubicBezTo>
                <a:lnTo>
                  <a:pt x="251460" y="453622"/>
                </a:lnTo>
                <a:cubicBezTo>
                  <a:pt x="249248" y="449187"/>
                  <a:pt x="247996" y="444192"/>
                  <a:pt x="247996" y="438908"/>
                </a:cubicBezTo>
                <a:cubicBezTo>
                  <a:pt x="247996" y="420662"/>
                  <a:pt x="262841" y="405817"/>
                  <a:pt x="281088" y="405817"/>
                </a:cubicBezTo>
                <a:cubicBezTo>
                  <a:pt x="286372" y="405817"/>
                  <a:pt x="291367" y="407068"/>
                  <a:pt x="295802" y="409280"/>
                </a:cubicBezTo>
                <a:close/>
                <a:moveTo>
                  <a:pt x="441009" y="296034"/>
                </a:moveTo>
                <a:cubicBezTo>
                  <a:pt x="445534" y="292366"/>
                  <a:pt x="452176" y="293061"/>
                  <a:pt x="455843" y="297586"/>
                </a:cubicBezTo>
                <a:cubicBezTo>
                  <a:pt x="488259" y="337574"/>
                  <a:pt x="505788" y="387323"/>
                  <a:pt x="505812" y="438756"/>
                </a:cubicBezTo>
                <a:cubicBezTo>
                  <a:pt x="505812" y="438808"/>
                  <a:pt x="505819" y="438858"/>
                  <a:pt x="505819" y="438910"/>
                </a:cubicBezTo>
                <a:cubicBezTo>
                  <a:pt x="505819" y="438948"/>
                  <a:pt x="505813" y="438983"/>
                  <a:pt x="505812" y="439022"/>
                </a:cubicBezTo>
                <a:cubicBezTo>
                  <a:pt x="505809" y="442677"/>
                  <a:pt x="505724" y="446340"/>
                  <a:pt x="505544" y="450009"/>
                </a:cubicBezTo>
                <a:cubicBezTo>
                  <a:pt x="502804" y="505798"/>
                  <a:pt x="479523" y="558290"/>
                  <a:pt x="439996" y="597817"/>
                </a:cubicBezTo>
                <a:cubicBezTo>
                  <a:pt x="400471" y="637344"/>
                  <a:pt x="347978" y="660623"/>
                  <a:pt x="292190" y="663365"/>
                </a:cubicBezTo>
                <a:cubicBezTo>
                  <a:pt x="288472" y="663550"/>
                  <a:pt x="284748" y="663640"/>
                  <a:pt x="281044" y="663640"/>
                </a:cubicBezTo>
                <a:cubicBezTo>
                  <a:pt x="229572" y="663643"/>
                  <a:pt x="179790" y="646105"/>
                  <a:pt x="139772" y="613667"/>
                </a:cubicBezTo>
                <a:cubicBezTo>
                  <a:pt x="135247" y="610000"/>
                  <a:pt x="134552" y="603358"/>
                  <a:pt x="138220" y="598833"/>
                </a:cubicBezTo>
                <a:cubicBezTo>
                  <a:pt x="141887" y="594307"/>
                  <a:pt x="148530" y="593613"/>
                  <a:pt x="153054" y="597280"/>
                </a:cubicBezTo>
                <a:cubicBezTo>
                  <a:pt x="186571" y="624447"/>
                  <a:pt x="227666" y="640061"/>
                  <a:pt x="270542" y="642262"/>
                </a:cubicBezTo>
                <a:lnTo>
                  <a:pt x="270542" y="619273"/>
                </a:lnTo>
                <a:cubicBezTo>
                  <a:pt x="270542" y="613448"/>
                  <a:pt x="275264" y="608726"/>
                  <a:pt x="281089" y="608726"/>
                </a:cubicBezTo>
                <a:cubicBezTo>
                  <a:pt x="286914" y="608726"/>
                  <a:pt x="291636" y="613448"/>
                  <a:pt x="291636" y="619273"/>
                </a:cubicBezTo>
                <a:lnTo>
                  <a:pt x="291636" y="642266"/>
                </a:lnTo>
                <a:cubicBezTo>
                  <a:pt x="342005" y="639670"/>
                  <a:pt x="389380" y="618602"/>
                  <a:pt x="425082" y="582900"/>
                </a:cubicBezTo>
                <a:cubicBezTo>
                  <a:pt x="460784" y="547197"/>
                  <a:pt x="481852" y="499821"/>
                  <a:pt x="484448" y="449455"/>
                </a:cubicBezTo>
                <a:lnTo>
                  <a:pt x="461453" y="449455"/>
                </a:lnTo>
                <a:cubicBezTo>
                  <a:pt x="455628" y="449455"/>
                  <a:pt x="450906" y="444733"/>
                  <a:pt x="450906" y="438908"/>
                </a:cubicBezTo>
                <a:cubicBezTo>
                  <a:pt x="450906" y="433084"/>
                  <a:pt x="455628" y="428361"/>
                  <a:pt x="461453" y="428361"/>
                </a:cubicBezTo>
                <a:lnTo>
                  <a:pt x="484444" y="428361"/>
                </a:lnTo>
                <a:cubicBezTo>
                  <a:pt x="482243" y="385484"/>
                  <a:pt x="466625" y="344385"/>
                  <a:pt x="439456" y="310868"/>
                </a:cubicBezTo>
                <a:cubicBezTo>
                  <a:pt x="435789" y="306343"/>
                  <a:pt x="436484" y="299701"/>
                  <a:pt x="441009" y="296034"/>
                </a:cubicBezTo>
                <a:close/>
                <a:moveTo>
                  <a:pt x="281089" y="214182"/>
                </a:moveTo>
                <a:cubicBezTo>
                  <a:pt x="281122" y="214182"/>
                  <a:pt x="281151" y="214186"/>
                  <a:pt x="281183" y="214186"/>
                </a:cubicBezTo>
                <a:cubicBezTo>
                  <a:pt x="332634" y="214190"/>
                  <a:pt x="382408" y="231729"/>
                  <a:pt x="422410" y="264156"/>
                </a:cubicBezTo>
                <a:cubicBezTo>
                  <a:pt x="426936" y="267825"/>
                  <a:pt x="427630" y="274465"/>
                  <a:pt x="423963" y="278990"/>
                </a:cubicBezTo>
                <a:cubicBezTo>
                  <a:pt x="420295" y="283517"/>
                  <a:pt x="413654" y="284212"/>
                  <a:pt x="409128" y="280543"/>
                </a:cubicBezTo>
                <a:cubicBezTo>
                  <a:pt x="375610" y="253374"/>
                  <a:pt x="334513" y="237763"/>
                  <a:pt x="291636" y="235558"/>
                </a:cubicBezTo>
                <a:lnTo>
                  <a:pt x="291636" y="258546"/>
                </a:lnTo>
                <a:cubicBezTo>
                  <a:pt x="291636" y="264371"/>
                  <a:pt x="286914" y="269093"/>
                  <a:pt x="281089" y="269093"/>
                </a:cubicBezTo>
                <a:cubicBezTo>
                  <a:pt x="275264" y="269093"/>
                  <a:pt x="270542" y="264371"/>
                  <a:pt x="270542" y="258546"/>
                </a:cubicBezTo>
                <a:lnTo>
                  <a:pt x="270542" y="235551"/>
                </a:lnTo>
                <a:cubicBezTo>
                  <a:pt x="220175" y="238146"/>
                  <a:pt x="172800" y="259214"/>
                  <a:pt x="137097" y="294918"/>
                </a:cubicBezTo>
                <a:cubicBezTo>
                  <a:pt x="101393" y="330622"/>
                  <a:pt x="80325" y="377997"/>
                  <a:pt x="77730" y="428363"/>
                </a:cubicBezTo>
                <a:lnTo>
                  <a:pt x="100724" y="428363"/>
                </a:lnTo>
                <a:cubicBezTo>
                  <a:pt x="106549" y="428363"/>
                  <a:pt x="111271" y="433086"/>
                  <a:pt x="111271" y="438910"/>
                </a:cubicBezTo>
                <a:cubicBezTo>
                  <a:pt x="111271" y="444735"/>
                  <a:pt x="106549" y="449457"/>
                  <a:pt x="100724" y="449457"/>
                </a:cubicBezTo>
                <a:lnTo>
                  <a:pt x="77735" y="449457"/>
                </a:lnTo>
                <a:cubicBezTo>
                  <a:pt x="79935" y="492332"/>
                  <a:pt x="95552" y="533428"/>
                  <a:pt x="122719" y="566944"/>
                </a:cubicBezTo>
                <a:cubicBezTo>
                  <a:pt x="126387" y="571469"/>
                  <a:pt x="125692" y="578111"/>
                  <a:pt x="121167" y="581778"/>
                </a:cubicBezTo>
                <a:cubicBezTo>
                  <a:pt x="119213" y="583362"/>
                  <a:pt x="116865" y="584132"/>
                  <a:pt x="114532" y="584132"/>
                </a:cubicBezTo>
                <a:cubicBezTo>
                  <a:pt x="111461" y="584132"/>
                  <a:pt x="108416" y="582799"/>
                  <a:pt x="106332" y="580227"/>
                </a:cubicBezTo>
                <a:cubicBezTo>
                  <a:pt x="73919" y="540239"/>
                  <a:pt x="56392" y="490491"/>
                  <a:pt x="56368" y="439061"/>
                </a:cubicBezTo>
                <a:cubicBezTo>
                  <a:pt x="56368" y="439010"/>
                  <a:pt x="56361" y="438959"/>
                  <a:pt x="56361" y="438909"/>
                </a:cubicBezTo>
                <a:cubicBezTo>
                  <a:pt x="56361" y="438872"/>
                  <a:pt x="56367" y="438836"/>
                  <a:pt x="56367" y="438799"/>
                </a:cubicBezTo>
                <a:cubicBezTo>
                  <a:pt x="56369" y="435143"/>
                  <a:pt x="56454" y="431480"/>
                  <a:pt x="56634" y="427809"/>
                </a:cubicBezTo>
                <a:cubicBezTo>
                  <a:pt x="59376" y="372023"/>
                  <a:pt x="82655" y="319531"/>
                  <a:pt x="122182" y="280003"/>
                </a:cubicBezTo>
                <a:cubicBezTo>
                  <a:pt x="161709" y="240476"/>
                  <a:pt x="214201" y="217197"/>
                  <a:pt x="269991" y="214455"/>
                </a:cubicBezTo>
                <a:cubicBezTo>
                  <a:pt x="273674" y="214273"/>
                  <a:pt x="277351" y="214189"/>
                  <a:pt x="281020" y="214186"/>
                </a:cubicBezTo>
                <a:cubicBezTo>
                  <a:pt x="281044" y="214185"/>
                  <a:pt x="281065" y="214182"/>
                  <a:pt x="281089" y="214182"/>
                </a:cubicBezTo>
                <a:close/>
                <a:moveTo>
                  <a:pt x="281089" y="178912"/>
                </a:moveTo>
                <a:cubicBezTo>
                  <a:pt x="137725" y="178912"/>
                  <a:pt x="21091" y="295546"/>
                  <a:pt x="21091" y="438909"/>
                </a:cubicBezTo>
                <a:cubicBezTo>
                  <a:pt x="21091" y="582272"/>
                  <a:pt x="137725" y="698906"/>
                  <a:pt x="281089" y="698906"/>
                </a:cubicBezTo>
                <a:cubicBezTo>
                  <a:pt x="424452" y="698906"/>
                  <a:pt x="541087" y="582272"/>
                  <a:pt x="541087" y="438909"/>
                </a:cubicBezTo>
                <a:cubicBezTo>
                  <a:pt x="541087" y="295546"/>
                  <a:pt x="424452" y="178912"/>
                  <a:pt x="281089" y="178912"/>
                </a:cubicBezTo>
                <a:close/>
                <a:moveTo>
                  <a:pt x="483010" y="146118"/>
                </a:moveTo>
                <a:cubicBezTo>
                  <a:pt x="482696" y="145869"/>
                  <a:pt x="482239" y="145921"/>
                  <a:pt x="481989" y="146233"/>
                </a:cubicBezTo>
                <a:lnTo>
                  <a:pt x="467936" y="163862"/>
                </a:lnTo>
                <a:cubicBezTo>
                  <a:pt x="467889" y="163920"/>
                  <a:pt x="467749" y="164097"/>
                  <a:pt x="467783" y="164396"/>
                </a:cubicBezTo>
                <a:cubicBezTo>
                  <a:pt x="467817" y="164696"/>
                  <a:pt x="467993" y="164836"/>
                  <a:pt x="468052" y="164883"/>
                </a:cubicBezTo>
                <a:lnTo>
                  <a:pt x="503311" y="192990"/>
                </a:lnTo>
                <a:cubicBezTo>
                  <a:pt x="503368" y="193036"/>
                  <a:pt x="503543" y="193174"/>
                  <a:pt x="503844" y="193143"/>
                </a:cubicBezTo>
                <a:cubicBezTo>
                  <a:pt x="504142" y="193109"/>
                  <a:pt x="504282" y="192933"/>
                  <a:pt x="504329" y="192874"/>
                </a:cubicBezTo>
                <a:lnTo>
                  <a:pt x="518383" y="175244"/>
                </a:lnTo>
                <a:cubicBezTo>
                  <a:pt x="518429" y="175185"/>
                  <a:pt x="518568" y="175008"/>
                  <a:pt x="518536" y="174710"/>
                </a:cubicBezTo>
                <a:cubicBezTo>
                  <a:pt x="518504" y="174412"/>
                  <a:pt x="518326" y="174271"/>
                  <a:pt x="518269" y="174225"/>
                </a:cubicBezTo>
                <a:close/>
                <a:moveTo>
                  <a:pt x="79620" y="145960"/>
                </a:moveTo>
                <a:cubicBezTo>
                  <a:pt x="79462" y="145960"/>
                  <a:pt x="79303" y="146012"/>
                  <a:pt x="79169" y="146119"/>
                </a:cubicBezTo>
                <a:lnTo>
                  <a:pt x="43910" y="174226"/>
                </a:lnTo>
                <a:cubicBezTo>
                  <a:pt x="43851" y="174271"/>
                  <a:pt x="43675" y="174413"/>
                  <a:pt x="43642" y="174711"/>
                </a:cubicBezTo>
                <a:cubicBezTo>
                  <a:pt x="43608" y="175009"/>
                  <a:pt x="43748" y="175186"/>
                  <a:pt x="43795" y="175244"/>
                </a:cubicBezTo>
                <a:lnTo>
                  <a:pt x="57849" y="192874"/>
                </a:lnTo>
                <a:cubicBezTo>
                  <a:pt x="57895" y="192933"/>
                  <a:pt x="58036" y="193109"/>
                  <a:pt x="58334" y="193143"/>
                </a:cubicBezTo>
                <a:cubicBezTo>
                  <a:pt x="58634" y="193174"/>
                  <a:pt x="58809" y="193036"/>
                  <a:pt x="58868" y="192990"/>
                </a:cubicBezTo>
                <a:lnTo>
                  <a:pt x="94127" y="164883"/>
                </a:lnTo>
                <a:cubicBezTo>
                  <a:pt x="94185" y="164836"/>
                  <a:pt x="94362" y="164694"/>
                  <a:pt x="94396" y="164396"/>
                </a:cubicBezTo>
                <a:cubicBezTo>
                  <a:pt x="94430" y="164098"/>
                  <a:pt x="94289" y="163921"/>
                  <a:pt x="94243" y="163863"/>
                </a:cubicBezTo>
                <a:lnTo>
                  <a:pt x="80189" y="146233"/>
                </a:lnTo>
                <a:cubicBezTo>
                  <a:pt x="80045" y="146055"/>
                  <a:pt x="79834" y="145960"/>
                  <a:pt x="79620" y="145960"/>
                </a:cubicBezTo>
                <a:close/>
                <a:moveTo>
                  <a:pt x="281089" y="100003"/>
                </a:moveTo>
                <a:cubicBezTo>
                  <a:pt x="274474" y="100003"/>
                  <a:pt x="269091" y="105384"/>
                  <a:pt x="269091" y="112001"/>
                </a:cubicBezTo>
                <a:lnTo>
                  <a:pt x="269091" y="158091"/>
                </a:lnTo>
                <a:cubicBezTo>
                  <a:pt x="273071" y="157923"/>
                  <a:pt x="277069" y="157818"/>
                  <a:pt x="281089" y="157818"/>
                </a:cubicBezTo>
                <a:cubicBezTo>
                  <a:pt x="285110" y="157818"/>
                  <a:pt x="289106" y="157922"/>
                  <a:pt x="293087" y="158091"/>
                </a:cubicBezTo>
                <a:lnTo>
                  <a:pt x="293087" y="112001"/>
                </a:lnTo>
                <a:cubicBezTo>
                  <a:pt x="293087" y="105386"/>
                  <a:pt x="287704" y="100003"/>
                  <a:pt x="281089" y="100003"/>
                </a:cubicBezTo>
                <a:close/>
                <a:moveTo>
                  <a:pt x="281089" y="21094"/>
                </a:moveTo>
                <a:cubicBezTo>
                  <a:pt x="255826" y="21094"/>
                  <a:pt x="235271" y="41648"/>
                  <a:pt x="235274" y="66911"/>
                </a:cubicBezTo>
                <a:cubicBezTo>
                  <a:pt x="235274" y="79926"/>
                  <a:pt x="240802" y="92038"/>
                  <a:pt x="250036" y="100568"/>
                </a:cubicBezTo>
                <a:cubicBezTo>
                  <a:pt x="254701" y="87938"/>
                  <a:pt x="266861" y="78909"/>
                  <a:pt x="281091" y="78909"/>
                </a:cubicBezTo>
                <a:cubicBezTo>
                  <a:pt x="295321" y="78909"/>
                  <a:pt x="307480" y="87938"/>
                  <a:pt x="312145" y="100568"/>
                </a:cubicBezTo>
                <a:cubicBezTo>
                  <a:pt x="321378" y="92039"/>
                  <a:pt x="326906" y="79927"/>
                  <a:pt x="326906" y="66911"/>
                </a:cubicBezTo>
                <a:cubicBezTo>
                  <a:pt x="326906" y="41648"/>
                  <a:pt x="306353" y="21094"/>
                  <a:pt x="281089" y="21094"/>
                </a:cubicBezTo>
                <a:close/>
                <a:moveTo>
                  <a:pt x="281089" y="0"/>
                </a:moveTo>
                <a:cubicBezTo>
                  <a:pt x="317984" y="0"/>
                  <a:pt x="348000" y="30016"/>
                  <a:pt x="348003" y="66911"/>
                </a:cubicBezTo>
                <a:cubicBezTo>
                  <a:pt x="348003" y="91139"/>
                  <a:pt x="334935" y="113265"/>
                  <a:pt x="314185" y="125073"/>
                </a:cubicBezTo>
                <a:lnTo>
                  <a:pt x="314185" y="159777"/>
                </a:lnTo>
                <a:cubicBezTo>
                  <a:pt x="363110" y="165541"/>
                  <a:pt x="408226" y="183916"/>
                  <a:pt x="446189" y="211560"/>
                </a:cubicBezTo>
                <a:lnTo>
                  <a:pt x="464287" y="188857"/>
                </a:lnTo>
                <a:lnTo>
                  <a:pt x="454905" y="181378"/>
                </a:lnTo>
                <a:cubicBezTo>
                  <a:pt x="450347" y="177744"/>
                  <a:pt x="447478" y="172554"/>
                  <a:pt x="446824" y="166763"/>
                </a:cubicBezTo>
                <a:cubicBezTo>
                  <a:pt x="446170" y="160971"/>
                  <a:pt x="447811" y="155271"/>
                  <a:pt x="451444" y="150713"/>
                </a:cubicBezTo>
                <a:lnTo>
                  <a:pt x="465498" y="133085"/>
                </a:lnTo>
                <a:cubicBezTo>
                  <a:pt x="472999" y="123677"/>
                  <a:pt x="486753" y="122124"/>
                  <a:pt x="496161" y="129624"/>
                </a:cubicBezTo>
                <a:lnTo>
                  <a:pt x="531420" y="157731"/>
                </a:lnTo>
                <a:cubicBezTo>
                  <a:pt x="535976" y="161364"/>
                  <a:pt x="538847" y="166555"/>
                  <a:pt x="539500" y="172346"/>
                </a:cubicBezTo>
                <a:cubicBezTo>
                  <a:pt x="540153" y="178137"/>
                  <a:pt x="538512" y="183836"/>
                  <a:pt x="534879" y="188394"/>
                </a:cubicBezTo>
                <a:lnTo>
                  <a:pt x="520825" y="206023"/>
                </a:lnTo>
                <a:cubicBezTo>
                  <a:pt x="517193" y="210580"/>
                  <a:pt x="512003" y="213450"/>
                  <a:pt x="506210" y="214104"/>
                </a:cubicBezTo>
                <a:cubicBezTo>
                  <a:pt x="505376" y="214199"/>
                  <a:pt x="504545" y="214245"/>
                  <a:pt x="503720" y="214245"/>
                </a:cubicBezTo>
                <a:cubicBezTo>
                  <a:pt x="498802" y="214245"/>
                  <a:pt x="494063" y="212595"/>
                  <a:pt x="490162" y="209485"/>
                </a:cubicBezTo>
                <a:lnTo>
                  <a:pt x="480780" y="202005"/>
                </a:lnTo>
                <a:lnTo>
                  <a:pt x="462764" y="224603"/>
                </a:lnTo>
                <a:cubicBezTo>
                  <a:pt x="523539" y="276204"/>
                  <a:pt x="562180" y="353123"/>
                  <a:pt x="562180" y="438909"/>
                </a:cubicBezTo>
                <a:cubicBezTo>
                  <a:pt x="562180" y="593903"/>
                  <a:pt x="436083" y="720000"/>
                  <a:pt x="281089" y="720000"/>
                </a:cubicBezTo>
                <a:cubicBezTo>
                  <a:pt x="126094" y="720000"/>
                  <a:pt x="-3" y="593903"/>
                  <a:pt x="0" y="438910"/>
                </a:cubicBezTo>
                <a:cubicBezTo>
                  <a:pt x="0" y="353125"/>
                  <a:pt x="38641" y="276206"/>
                  <a:pt x="99418" y="224605"/>
                </a:cubicBezTo>
                <a:lnTo>
                  <a:pt x="81402" y="202006"/>
                </a:lnTo>
                <a:lnTo>
                  <a:pt x="72020" y="209486"/>
                </a:lnTo>
                <a:cubicBezTo>
                  <a:pt x="68117" y="212597"/>
                  <a:pt x="63378" y="214246"/>
                  <a:pt x="58461" y="214246"/>
                </a:cubicBezTo>
                <a:cubicBezTo>
                  <a:pt x="57634" y="214246"/>
                  <a:pt x="56803" y="214200"/>
                  <a:pt x="55970" y="214106"/>
                </a:cubicBezTo>
                <a:cubicBezTo>
                  <a:pt x="50178" y="213452"/>
                  <a:pt x="44987" y="210582"/>
                  <a:pt x="41355" y="206024"/>
                </a:cubicBezTo>
                <a:lnTo>
                  <a:pt x="27301" y="188394"/>
                </a:lnTo>
                <a:cubicBezTo>
                  <a:pt x="23667" y="183836"/>
                  <a:pt x="22028" y="178137"/>
                  <a:pt x="22680" y="172346"/>
                </a:cubicBezTo>
                <a:cubicBezTo>
                  <a:pt x="23334" y="166553"/>
                  <a:pt x="26204" y="161363"/>
                  <a:pt x="30762" y="157731"/>
                </a:cubicBezTo>
                <a:lnTo>
                  <a:pt x="66018" y="129627"/>
                </a:lnTo>
                <a:cubicBezTo>
                  <a:pt x="75424" y="122129"/>
                  <a:pt x="89180" y="123680"/>
                  <a:pt x="96681" y="133086"/>
                </a:cubicBezTo>
                <a:lnTo>
                  <a:pt x="110735" y="150716"/>
                </a:lnTo>
                <a:cubicBezTo>
                  <a:pt x="114368" y="155274"/>
                  <a:pt x="116009" y="160972"/>
                  <a:pt x="115355" y="166764"/>
                </a:cubicBezTo>
                <a:cubicBezTo>
                  <a:pt x="114701" y="172557"/>
                  <a:pt x="111832" y="177747"/>
                  <a:pt x="107274" y="181380"/>
                </a:cubicBezTo>
                <a:lnTo>
                  <a:pt x="97893" y="188858"/>
                </a:lnTo>
                <a:lnTo>
                  <a:pt x="115992" y="211560"/>
                </a:lnTo>
                <a:cubicBezTo>
                  <a:pt x="153955" y="183916"/>
                  <a:pt x="199069" y="165541"/>
                  <a:pt x="247996" y="159777"/>
                </a:cubicBezTo>
                <a:lnTo>
                  <a:pt x="247996" y="125073"/>
                </a:lnTo>
                <a:cubicBezTo>
                  <a:pt x="227247" y="113264"/>
                  <a:pt x="214178" y="91136"/>
                  <a:pt x="214178" y="66911"/>
                </a:cubicBezTo>
                <a:cubicBezTo>
                  <a:pt x="214178" y="30016"/>
                  <a:pt x="244195" y="0"/>
                  <a:pt x="281089" y="0"/>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r>
              <a:rPr lang="ru-RU" dirty="0">
                <a:latin typeface="Roboto" panose="02000000000000000000" pitchFamily="2" charset="0"/>
                <a:ea typeface="Roboto" panose="02000000000000000000" pitchFamily="2" charset="0"/>
                <a:cs typeface="Roboto" panose="02000000000000000000" pitchFamily="2" charset="0"/>
              </a:rPr>
              <a:t>      </a:t>
            </a:r>
          </a:p>
        </p:txBody>
      </p:sp>
    </p:spTree>
    <p:extLst>
      <p:ext uri="{BB962C8B-B14F-4D97-AF65-F5344CB8AC3E}">
        <p14:creationId xmlns:p14="http://schemas.microsoft.com/office/powerpoint/2010/main" val="3747988699"/>
      </p:ext>
    </p:extLst>
  </p:cSld>
  <p:clrMapOvr>
    <a:masterClrMapping/>
  </p:clrMapOvr>
  <p:transition spd="slow">
    <p:fade thruBlk="1"/>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56436" y="-121286"/>
            <a:ext cx="4083685" cy="777240"/>
          </a:xfrm>
          <a:prstGeom prst="rect">
            <a:avLst/>
          </a:prstGeom>
        </p:spPr>
        <p:txBody>
          <a:bodyPr vert="horz" wrap="square" lIns="0" tIns="141605" rIns="0" bIns="0" rtlCol="0" anchor="ctr">
            <a:spAutoFit/>
          </a:bodyPr>
          <a:lstStyle/>
          <a:p>
            <a:pPr marL="12700">
              <a:lnSpc>
                <a:spcPct val="100000"/>
              </a:lnSpc>
              <a:spcBef>
                <a:spcPts val="1115"/>
              </a:spcBef>
            </a:pPr>
            <a:r>
              <a:rPr sz="3200" spc="-35" dirty="0"/>
              <a:t>Электронный</a:t>
            </a:r>
            <a:r>
              <a:rPr sz="3200" spc="-210" dirty="0"/>
              <a:t> </a:t>
            </a:r>
            <a:r>
              <a:rPr sz="3200" spc="30" dirty="0"/>
              <a:t>конкурс</a:t>
            </a:r>
            <a:endParaRPr sz="3200" dirty="0"/>
          </a:p>
          <a:p>
            <a:pPr marL="1195705">
              <a:lnSpc>
                <a:spcPct val="100000"/>
              </a:lnSpc>
              <a:spcBef>
                <a:spcPts val="220"/>
              </a:spcBef>
            </a:pPr>
            <a:r>
              <a:rPr sz="700" spc="-40" dirty="0"/>
              <a:t>Подано </a:t>
            </a:r>
            <a:r>
              <a:rPr sz="700" spc="20" dirty="0"/>
              <a:t>0</a:t>
            </a:r>
            <a:r>
              <a:rPr sz="700" spc="-15" dirty="0"/>
              <a:t> заявок</a:t>
            </a:r>
            <a:endParaRPr sz="700" dirty="0"/>
          </a:p>
        </p:txBody>
      </p:sp>
      <p:sp>
        <p:nvSpPr>
          <p:cNvPr id="3" name="object 3"/>
          <p:cNvSpPr/>
          <p:nvPr/>
        </p:nvSpPr>
        <p:spPr>
          <a:xfrm>
            <a:off x="1938019" y="1198880"/>
            <a:ext cx="525780" cy="558800"/>
          </a:xfrm>
          <a:custGeom>
            <a:avLst/>
            <a:gdLst/>
            <a:ahLst/>
            <a:cxnLst/>
            <a:rect l="l" t="t" r="r" b="b"/>
            <a:pathLst>
              <a:path w="525780" h="558800">
                <a:moveTo>
                  <a:pt x="0" y="87630"/>
                </a:moveTo>
                <a:lnTo>
                  <a:pt x="6885" y="53524"/>
                </a:lnTo>
                <a:lnTo>
                  <a:pt x="25665" y="25669"/>
                </a:lnTo>
                <a:lnTo>
                  <a:pt x="53519" y="6887"/>
                </a:lnTo>
                <a:lnTo>
                  <a:pt x="87629" y="0"/>
                </a:lnTo>
                <a:lnTo>
                  <a:pt x="438149" y="0"/>
                </a:lnTo>
                <a:lnTo>
                  <a:pt x="472255" y="6887"/>
                </a:lnTo>
                <a:lnTo>
                  <a:pt x="500110" y="25669"/>
                </a:lnTo>
                <a:lnTo>
                  <a:pt x="518892" y="53524"/>
                </a:lnTo>
                <a:lnTo>
                  <a:pt x="525780" y="87630"/>
                </a:lnTo>
                <a:lnTo>
                  <a:pt x="525780" y="471170"/>
                </a:lnTo>
                <a:lnTo>
                  <a:pt x="518892" y="505275"/>
                </a:lnTo>
                <a:lnTo>
                  <a:pt x="500110" y="533130"/>
                </a:lnTo>
                <a:lnTo>
                  <a:pt x="472255" y="551912"/>
                </a:lnTo>
                <a:lnTo>
                  <a:pt x="438149" y="558800"/>
                </a:lnTo>
                <a:lnTo>
                  <a:pt x="87629" y="558800"/>
                </a:lnTo>
                <a:lnTo>
                  <a:pt x="53519" y="551912"/>
                </a:lnTo>
                <a:lnTo>
                  <a:pt x="25665" y="533130"/>
                </a:lnTo>
                <a:lnTo>
                  <a:pt x="6885" y="505275"/>
                </a:lnTo>
                <a:lnTo>
                  <a:pt x="0" y="471170"/>
                </a:lnTo>
                <a:lnTo>
                  <a:pt x="0" y="87630"/>
                </a:lnTo>
                <a:close/>
              </a:path>
            </a:pathLst>
          </a:custGeom>
          <a:ln w="10160">
            <a:solidFill>
              <a:srgbClr val="7E7E7E"/>
            </a:solidFill>
          </a:ln>
        </p:spPr>
        <p:txBody>
          <a:bodyPr wrap="square" lIns="0" tIns="0" rIns="0" bIns="0" rtlCol="0"/>
          <a:lstStyle/>
          <a:p>
            <a:endParaRPr/>
          </a:p>
        </p:txBody>
      </p:sp>
      <p:sp>
        <p:nvSpPr>
          <p:cNvPr id="4" name="object 4"/>
          <p:cNvSpPr txBox="1"/>
          <p:nvPr/>
        </p:nvSpPr>
        <p:spPr>
          <a:xfrm>
            <a:off x="2034539" y="1246759"/>
            <a:ext cx="327660" cy="269240"/>
          </a:xfrm>
          <a:prstGeom prst="rect">
            <a:avLst/>
          </a:prstGeom>
        </p:spPr>
        <p:txBody>
          <a:bodyPr vert="horz" wrap="square" lIns="0" tIns="12700" rIns="0" bIns="0" rtlCol="0">
            <a:spAutoFit/>
          </a:bodyPr>
          <a:lstStyle/>
          <a:p>
            <a:pPr marL="12700" marR="5080" indent="5080">
              <a:spcBef>
                <a:spcPts val="100"/>
              </a:spcBef>
            </a:pPr>
            <a:r>
              <a:rPr sz="800" spc="-80" dirty="0">
                <a:latin typeface="Arial"/>
                <a:cs typeface="Arial"/>
              </a:rPr>
              <a:t>П</a:t>
            </a:r>
            <a:r>
              <a:rPr sz="800" spc="-30" dirty="0">
                <a:latin typeface="Arial"/>
                <a:cs typeface="Arial"/>
              </a:rPr>
              <a:t>р</a:t>
            </a:r>
            <a:r>
              <a:rPr sz="800" spc="-35" dirty="0">
                <a:latin typeface="Arial"/>
                <a:cs typeface="Arial"/>
              </a:rPr>
              <a:t>и</a:t>
            </a:r>
            <a:r>
              <a:rPr sz="800" spc="-30" dirty="0">
                <a:latin typeface="Arial"/>
                <a:cs typeface="Arial"/>
              </a:rPr>
              <a:t>е</a:t>
            </a:r>
            <a:r>
              <a:rPr sz="800" dirty="0">
                <a:latin typeface="Arial"/>
                <a:cs typeface="Arial"/>
              </a:rPr>
              <a:t>м  </a:t>
            </a:r>
            <a:r>
              <a:rPr sz="800" spc="-30" dirty="0">
                <a:latin typeface="Arial"/>
                <a:cs typeface="Arial"/>
              </a:rPr>
              <a:t>за</a:t>
            </a:r>
            <a:r>
              <a:rPr sz="800" spc="-35" dirty="0">
                <a:latin typeface="Arial"/>
                <a:cs typeface="Arial"/>
              </a:rPr>
              <a:t>я</a:t>
            </a:r>
            <a:r>
              <a:rPr sz="800" spc="-20" dirty="0">
                <a:latin typeface="Arial"/>
                <a:cs typeface="Arial"/>
              </a:rPr>
              <a:t>во</a:t>
            </a:r>
            <a:r>
              <a:rPr sz="800" spc="25" dirty="0">
                <a:latin typeface="Arial"/>
                <a:cs typeface="Arial"/>
              </a:rPr>
              <a:t>к</a:t>
            </a:r>
            <a:endParaRPr sz="800">
              <a:latin typeface="Arial"/>
              <a:cs typeface="Arial"/>
            </a:endParaRPr>
          </a:p>
        </p:txBody>
      </p:sp>
      <p:sp>
        <p:nvSpPr>
          <p:cNvPr id="5" name="object 5"/>
          <p:cNvSpPr txBox="1"/>
          <p:nvPr/>
        </p:nvSpPr>
        <p:spPr>
          <a:xfrm>
            <a:off x="1996440" y="1612901"/>
            <a:ext cx="404495" cy="135935"/>
          </a:xfrm>
          <a:prstGeom prst="rect">
            <a:avLst/>
          </a:prstGeom>
        </p:spPr>
        <p:txBody>
          <a:bodyPr vert="horz" wrap="square" lIns="0" tIns="12700" rIns="0" bIns="0" rtlCol="0">
            <a:spAutoFit/>
          </a:bodyPr>
          <a:lstStyle/>
          <a:p>
            <a:pPr marL="12700">
              <a:spcBef>
                <a:spcPts val="100"/>
              </a:spcBef>
            </a:pPr>
            <a:r>
              <a:rPr sz="800" dirty="0">
                <a:solidFill>
                  <a:srgbClr val="003D79"/>
                </a:solidFill>
                <a:latin typeface="Arial"/>
                <a:cs typeface="Arial"/>
              </a:rPr>
              <a:t>≥ </a:t>
            </a:r>
            <a:r>
              <a:rPr sz="800" spc="15" dirty="0">
                <a:solidFill>
                  <a:srgbClr val="003D79"/>
                </a:solidFill>
                <a:latin typeface="Arial"/>
                <a:cs typeface="Arial"/>
              </a:rPr>
              <a:t>15</a:t>
            </a:r>
            <a:r>
              <a:rPr sz="800" spc="-100" dirty="0">
                <a:solidFill>
                  <a:srgbClr val="003D79"/>
                </a:solidFill>
                <a:latin typeface="Arial"/>
                <a:cs typeface="Arial"/>
              </a:rPr>
              <a:t> </a:t>
            </a:r>
            <a:r>
              <a:rPr sz="800" spc="-45" dirty="0">
                <a:solidFill>
                  <a:srgbClr val="003D79"/>
                </a:solidFill>
                <a:latin typeface="Arial"/>
                <a:cs typeface="Arial"/>
              </a:rPr>
              <a:t>д.</a:t>
            </a:r>
            <a:endParaRPr sz="800" dirty="0">
              <a:latin typeface="Arial"/>
              <a:cs typeface="Arial"/>
            </a:endParaRPr>
          </a:p>
        </p:txBody>
      </p:sp>
      <p:grpSp>
        <p:nvGrpSpPr>
          <p:cNvPr id="6" name="object 6"/>
          <p:cNvGrpSpPr/>
          <p:nvPr/>
        </p:nvGrpSpPr>
        <p:grpSpPr>
          <a:xfrm>
            <a:off x="2476500" y="1381760"/>
            <a:ext cx="853440" cy="812800"/>
            <a:chOff x="1333500" y="1381760"/>
            <a:chExt cx="853440" cy="812800"/>
          </a:xfrm>
        </p:grpSpPr>
        <p:sp>
          <p:nvSpPr>
            <p:cNvPr id="7" name="object 7"/>
            <p:cNvSpPr/>
            <p:nvPr/>
          </p:nvSpPr>
          <p:spPr>
            <a:xfrm>
              <a:off x="1337310" y="1385570"/>
              <a:ext cx="226059" cy="198119"/>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337310" y="1385570"/>
              <a:ext cx="226060" cy="198120"/>
            </a:xfrm>
            <a:custGeom>
              <a:avLst/>
              <a:gdLst/>
              <a:ahLst/>
              <a:cxnLst/>
              <a:rect l="l" t="t" r="r" b="b"/>
              <a:pathLst>
                <a:path w="226059" h="198119">
                  <a:moveTo>
                    <a:pt x="0" y="99059"/>
                  </a:moveTo>
                  <a:lnTo>
                    <a:pt x="113030" y="0"/>
                  </a:lnTo>
                  <a:lnTo>
                    <a:pt x="226059" y="99059"/>
                  </a:lnTo>
                  <a:lnTo>
                    <a:pt x="113030" y="198119"/>
                  </a:lnTo>
                  <a:lnTo>
                    <a:pt x="0" y="99059"/>
                  </a:lnTo>
                  <a:close/>
                </a:path>
              </a:pathLst>
            </a:custGeom>
            <a:ln w="7619">
              <a:solidFill>
                <a:srgbClr val="7E8994"/>
              </a:solidFill>
            </a:ln>
          </p:spPr>
          <p:txBody>
            <a:bodyPr wrap="square" lIns="0" tIns="0" rIns="0" bIns="0" rtlCol="0"/>
            <a:lstStyle/>
            <a:p>
              <a:endParaRPr/>
            </a:p>
          </p:txBody>
        </p:sp>
        <p:sp>
          <p:nvSpPr>
            <p:cNvPr id="9" name="object 9"/>
            <p:cNvSpPr/>
            <p:nvPr/>
          </p:nvSpPr>
          <p:spPr>
            <a:xfrm>
              <a:off x="1442720" y="1583690"/>
              <a:ext cx="131445" cy="363855"/>
            </a:xfrm>
            <a:custGeom>
              <a:avLst/>
              <a:gdLst/>
              <a:ahLst/>
              <a:cxnLst/>
              <a:rect l="l" t="t" r="r" b="b"/>
              <a:pathLst>
                <a:path w="131444" h="363855">
                  <a:moveTo>
                    <a:pt x="55245" y="287527"/>
                  </a:moveTo>
                  <a:lnTo>
                    <a:pt x="55245" y="363727"/>
                  </a:lnTo>
                  <a:lnTo>
                    <a:pt x="118745" y="331977"/>
                  </a:lnTo>
                  <a:lnTo>
                    <a:pt x="67945" y="331977"/>
                  </a:lnTo>
                  <a:lnTo>
                    <a:pt x="67945" y="319277"/>
                  </a:lnTo>
                  <a:lnTo>
                    <a:pt x="118745" y="319277"/>
                  </a:lnTo>
                  <a:lnTo>
                    <a:pt x="55245" y="287527"/>
                  </a:lnTo>
                  <a:close/>
                </a:path>
                <a:path w="131444" h="363855">
                  <a:moveTo>
                    <a:pt x="12700" y="0"/>
                  </a:moveTo>
                  <a:lnTo>
                    <a:pt x="0" y="0"/>
                  </a:lnTo>
                  <a:lnTo>
                    <a:pt x="0" y="331977"/>
                  </a:lnTo>
                  <a:lnTo>
                    <a:pt x="55245" y="331977"/>
                  </a:lnTo>
                  <a:lnTo>
                    <a:pt x="55245" y="325627"/>
                  </a:lnTo>
                  <a:lnTo>
                    <a:pt x="12700" y="325627"/>
                  </a:lnTo>
                  <a:lnTo>
                    <a:pt x="6350" y="319277"/>
                  </a:lnTo>
                  <a:lnTo>
                    <a:pt x="12700" y="319277"/>
                  </a:lnTo>
                  <a:lnTo>
                    <a:pt x="12700" y="0"/>
                  </a:lnTo>
                  <a:close/>
                </a:path>
                <a:path w="131444" h="363855">
                  <a:moveTo>
                    <a:pt x="118745" y="319277"/>
                  </a:moveTo>
                  <a:lnTo>
                    <a:pt x="67945" y="319277"/>
                  </a:lnTo>
                  <a:lnTo>
                    <a:pt x="67945" y="331977"/>
                  </a:lnTo>
                  <a:lnTo>
                    <a:pt x="118745" y="331977"/>
                  </a:lnTo>
                  <a:lnTo>
                    <a:pt x="131445" y="325627"/>
                  </a:lnTo>
                  <a:lnTo>
                    <a:pt x="118745" y="319277"/>
                  </a:lnTo>
                  <a:close/>
                </a:path>
                <a:path w="131444" h="363855">
                  <a:moveTo>
                    <a:pt x="12700" y="319277"/>
                  </a:moveTo>
                  <a:lnTo>
                    <a:pt x="6350" y="319277"/>
                  </a:lnTo>
                  <a:lnTo>
                    <a:pt x="12700" y="325627"/>
                  </a:lnTo>
                  <a:lnTo>
                    <a:pt x="12700" y="319277"/>
                  </a:lnTo>
                  <a:close/>
                </a:path>
                <a:path w="131444" h="363855">
                  <a:moveTo>
                    <a:pt x="55245" y="319277"/>
                  </a:moveTo>
                  <a:lnTo>
                    <a:pt x="12700" y="319277"/>
                  </a:lnTo>
                  <a:lnTo>
                    <a:pt x="12700" y="325627"/>
                  </a:lnTo>
                  <a:lnTo>
                    <a:pt x="55245" y="325627"/>
                  </a:lnTo>
                  <a:lnTo>
                    <a:pt x="55245" y="319277"/>
                  </a:lnTo>
                  <a:close/>
                </a:path>
              </a:pathLst>
            </a:custGeom>
            <a:solidFill>
              <a:srgbClr val="7E7E7E"/>
            </a:solidFill>
          </p:spPr>
          <p:txBody>
            <a:bodyPr wrap="square" lIns="0" tIns="0" rIns="0" bIns="0" rtlCol="0"/>
            <a:lstStyle/>
            <a:p>
              <a:endParaRPr/>
            </a:p>
          </p:txBody>
        </p:sp>
        <p:sp>
          <p:nvSpPr>
            <p:cNvPr id="10" name="object 10"/>
            <p:cNvSpPr/>
            <p:nvPr/>
          </p:nvSpPr>
          <p:spPr>
            <a:xfrm>
              <a:off x="1572259" y="1628140"/>
              <a:ext cx="609600" cy="561340"/>
            </a:xfrm>
            <a:custGeom>
              <a:avLst/>
              <a:gdLst/>
              <a:ahLst/>
              <a:cxnLst/>
              <a:rect l="l" t="t" r="r" b="b"/>
              <a:pathLst>
                <a:path w="609600" h="561339">
                  <a:moveTo>
                    <a:pt x="516001" y="0"/>
                  </a:moveTo>
                  <a:lnTo>
                    <a:pt x="93598" y="0"/>
                  </a:lnTo>
                  <a:lnTo>
                    <a:pt x="57167" y="7356"/>
                  </a:lnTo>
                  <a:lnTo>
                    <a:pt x="27416" y="27416"/>
                  </a:lnTo>
                  <a:lnTo>
                    <a:pt x="7356" y="57167"/>
                  </a:lnTo>
                  <a:lnTo>
                    <a:pt x="0" y="93599"/>
                  </a:lnTo>
                  <a:lnTo>
                    <a:pt x="0" y="467740"/>
                  </a:lnTo>
                  <a:lnTo>
                    <a:pt x="7356" y="504172"/>
                  </a:lnTo>
                  <a:lnTo>
                    <a:pt x="27416" y="533923"/>
                  </a:lnTo>
                  <a:lnTo>
                    <a:pt x="57167" y="553983"/>
                  </a:lnTo>
                  <a:lnTo>
                    <a:pt x="93598" y="561339"/>
                  </a:lnTo>
                  <a:lnTo>
                    <a:pt x="516001" y="561339"/>
                  </a:lnTo>
                  <a:lnTo>
                    <a:pt x="552432" y="553983"/>
                  </a:lnTo>
                  <a:lnTo>
                    <a:pt x="582183" y="533923"/>
                  </a:lnTo>
                  <a:lnTo>
                    <a:pt x="602243" y="504172"/>
                  </a:lnTo>
                  <a:lnTo>
                    <a:pt x="609600" y="467740"/>
                  </a:lnTo>
                  <a:lnTo>
                    <a:pt x="609600" y="93599"/>
                  </a:lnTo>
                  <a:lnTo>
                    <a:pt x="602243" y="57167"/>
                  </a:lnTo>
                  <a:lnTo>
                    <a:pt x="582183" y="27416"/>
                  </a:lnTo>
                  <a:lnTo>
                    <a:pt x="552432" y="7356"/>
                  </a:lnTo>
                  <a:lnTo>
                    <a:pt x="516001" y="0"/>
                  </a:lnTo>
                  <a:close/>
                </a:path>
              </a:pathLst>
            </a:custGeom>
            <a:solidFill>
              <a:srgbClr val="F1F1F1"/>
            </a:solidFill>
          </p:spPr>
          <p:txBody>
            <a:bodyPr wrap="square" lIns="0" tIns="0" rIns="0" bIns="0" rtlCol="0"/>
            <a:lstStyle/>
            <a:p>
              <a:endParaRPr/>
            </a:p>
          </p:txBody>
        </p:sp>
        <p:sp>
          <p:nvSpPr>
            <p:cNvPr id="11" name="object 11"/>
            <p:cNvSpPr/>
            <p:nvPr/>
          </p:nvSpPr>
          <p:spPr>
            <a:xfrm>
              <a:off x="1572259" y="1628140"/>
              <a:ext cx="609600" cy="561340"/>
            </a:xfrm>
            <a:custGeom>
              <a:avLst/>
              <a:gdLst/>
              <a:ahLst/>
              <a:cxnLst/>
              <a:rect l="l" t="t" r="r" b="b"/>
              <a:pathLst>
                <a:path w="609600" h="561339">
                  <a:moveTo>
                    <a:pt x="0" y="93599"/>
                  </a:moveTo>
                  <a:lnTo>
                    <a:pt x="7356" y="57167"/>
                  </a:lnTo>
                  <a:lnTo>
                    <a:pt x="27416" y="27416"/>
                  </a:lnTo>
                  <a:lnTo>
                    <a:pt x="57167" y="7356"/>
                  </a:lnTo>
                  <a:lnTo>
                    <a:pt x="93598" y="0"/>
                  </a:lnTo>
                  <a:lnTo>
                    <a:pt x="516001" y="0"/>
                  </a:lnTo>
                  <a:lnTo>
                    <a:pt x="552432" y="7356"/>
                  </a:lnTo>
                  <a:lnTo>
                    <a:pt x="582183" y="27416"/>
                  </a:lnTo>
                  <a:lnTo>
                    <a:pt x="602243" y="57167"/>
                  </a:lnTo>
                  <a:lnTo>
                    <a:pt x="609600" y="93599"/>
                  </a:lnTo>
                  <a:lnTo>
                    <a:pt x="609600" y="467740"/>
                  </a:lnTo>
                  <a:lnTo>
                    <a:pt x="602243" y="504172"/>
                  </a:lnTo>
                  <a:lnTo>
                    <a:pt x="582183" y="533923"/>
                  </a:lnTo>
                  <a:lnTo>
                    <a:pt x="552432" y="553983"/>
                  </a:lnTo>
                  <a:lnTo>
                    <a:pt x="516001" y="561339"/>
                  </a:lnTo>
                  <a:lnTo>
                    <a:pt x="93598" y="561339"/>
                  </a:lnTo>
                  <a:lnTo>
                    <a:pt x="57167" y="553983"/>
                  </a:lnTo>
                  <a:lnTo>
                    <a:pt x="27416" y="533923"/>
                  </a:lnTo>
                  <a:lnTo>
                    <a:pt x="7356" y="504172"/>
                  </a:lnTo>
                  <a:lnTo>
                    <a:pt x="0" y="467740"/>
                  </a:lnTo>
                  <a:lnTo>
                    <a:pt x="0" y="93599"/>
                  </a:lnTo>
                  <a:close/>
                </a:path>
              </a:pathLst>
            </a:custGeom>
            <a:ln w="10160">
              <a:solidFill>
                <a:srgbClr val="7E7E7E"/>
              </a:solidFill>
            </a:ln>
          </p:spPr>
          <p:txBody>
            <a:bodyPr wrap="square" lIns="0" tIns="0" rIns="0" bIns="0" rtlCol="0"/>
            <a:lstStyle/>
            <a:p>
              <a:endParaRPr/>
            </a:p>
          </p:txBody>
        </p:sp>
      </p:grpSp>
      <p:sp>
        <p:nvSpPr>
          <p:cNvPr id="12" name="object 12"/>
          <p:cNvSpPr txBox="1"/>
          <p:nvPr/>
        </p:nvSpPr>
        <p:spPr>
          <a:xfrm>
            <a:off x="2741930" y="1677035"/>
            <a:ext cx="557530" cy="391795"/>
          </a:xfrm>
          <a:prstGeom prst="rect">
            <a:avLst/>
          </a:prstGeom>
        </p:spPr>
        <p:txBody>
          <a:bodyPr vert="horz" wrap="square" lIns="0" tIns="12700" rIns="0" bIns="0" rtlCol="0">
            <a:spAutoFit/>
          </a:bodyPr>
          <a:lstStyle/>
          <a:p>
            <a:pPr marL="12700" marR="5080" indent="1270" algn="ctr">
              <a:spcBef>
                <a:spcPts val="100"/>
              </a:spcBef>
            </a:pPr>
            <a:r>
              <a:rPr sz="800" spc="-45" dirty="0">
                <a:latin typeface="Arial"/>
                <a:cs typeface="Arial"/>
              </a:rPr>
              <a:t>Обработка  </a:t>
            </a:r>
            <a:r>
              <a:rPr sz="800" spc="-30" dirty="0">
                <a:latin typeface="Arial"/>
                <a:cs typeface="Arial"/>
              </a:rPr>
              <a:t>о</a:t>
            </a:r>
            <a:r>
              <a:rPr sz="800" spc="-20" dirty="0">
                <a:latin typeface="Arial"/>
                <a:cs typeface="Arial"/>
              </a:rPr>
              <a:t>п</a:t>
            </a:r>
            <a:r>
              <a:rPr sz="800" spc="-30" dirty="0">
                <a:latin typeface="Arial"/>
                <a:cs typeface="Arial"/>
              </a:rPr>
              <a:t>ера</a:t>
            </a:r>
            <a:r>
              <a:rPr sz="800" spc="-60" dirty="0">
                <a:latin typeface="Arial"/>
                <a:cs typeface="Arial"/>
              </a:rPr>
              <a:t>то</a:t>
            </a:r>
            <a:r>
              <a:rPr sz="800" spc="-30" dirty="0">
                <a:latin typeface="Arial"/>
                <a:cs typeface="Arial"/>
              </a:rPr>
              <a:t>ро</a:t>
            </a:r>
            <a:r>
              <a:rPr sz="800" dirty="0">
                <a:latin typeface="Arial"/>
                <a:cs typeface="Arial"/>
              </a:rPr>
              <a:t>м</a:t>
            </a:r>
            <a:endParaRPr sz="800">
              <a:latin typeface="Arial"/>
              <a:cs typeface="Arial"/>
            </a:endParaRPr>
          </a:p>
          <a:p>
            <a:pPr algn="ctr">
              <a:lnSpc>
                <a:spcPct val="100000"/>
              </a:lnSpc>
            </a:pPr>
            <a:r>
              <a:rPr sz="800" dirty="0">
                <a:solidFill>
                  <a:srgbClr val="003D79"/>
                </a:solidFill>
                <a:latin typeface="Arial"/>
                <a:cs typeface="Arial"/>
              </a:rPr>
              <a:t>≤ </a:t>
            </a:r>
            <a:r>
              <a:rPr sz="800" spc="20" dirty="0">
                <a:solidFill>
                  <a:srgbClr val="003D79"/>
                </a:solidFill>
                <a:latin typeface="Arial"/>
                <a:cs typeface="Arial"/>
              </a:rPr>
              <a:t>1</a:t>
            </a:r>
            <a:r>
              <a:rPr sz="800" spc="-45" dirty="0">
                <a:solidFill>
                  <a:srgbClr val="003D79"/>
                </a:solidFill>
                <a:latin typeface="Arial"/>
                <a:cs typeface="Arial"/>
              </a:rPr>
              <a:t> </a:t>
            </a:r>
            <a:r>
              <a:rPr sz="800" spc="-20" dirty="0">
                <a:solidFill>
                  <a:srgbClr val="003D79"/>
                </a:solidFill>
                <a:latin typeface="Arial"/>
                <a:cs typeface="Arial"/>
              </a:rPr>
              <a:t>ч.</a:t>
            </a:r>
            <a:endParaRPr sz="800">
              <a:latin typeface="Arial"/>
              <a:cs typeface="Arial"/>
            </a:endParaRPr>
          </a:p>
        </p:txBody>
      </p:sp>
      <p:sp>
        <p:nvSpPr>
          <p:cNvPr id="13" name="object 13"/>
          <p:cNvSpPr/>
          <p:nvPr/>
        </p:nvSpPr>
        <p:spPr>
          <a:xfrm>
            <a:off x="3825240" y="1567180"/>
            <a:ext cx="922019" cy="695960"/>
          </a:xfrm>
          <a:custGeom>
            <a:avLst/>
            <a:gdLst/>
            <a:ahLst/>
            <a:cxnLst/>
            <a:rect l="l" t="t" r="r" b="b"/>
            <a:pathLst>
              <a:path w="922020" h="695960">
                <a:moveTo>
                  <a:pt x="0" y="115950"/>
                </a:moveTo>
                <a:lnTo>
                  <a:pt x="9116" y="70830"/>
                </a:lnTo>
                <a:lnTo>
                  <a:pt x="33972" y="33972"/>
                </a:lnTo>
                <a:lnTo>
                  <a:pt x="70830" y="9116"/>
                </a:lnTo>
                <a:lnTo>
                  <a:pt x="115951" y="0"/>
                </a:lnTo>
                <a:lnTo>
                  <a:pt x="806069" y="0"/>
                </a:lnTo>
                <a:lnTo>
                  <a:pt x="851189" y="9116"/>
                </a:lnTo>
                <a:lnTo>
                  <a:pt x="888047" y="33972"/>
                </a:lnTo>
                <a:lnTo>
                  <a:pt x="912903" y="70830"/>
                </a:lnTo>
                <a:lnTo>
                  <a:pt x="922020" y="115950"/>
                </a:lnTo>
                <a:lnTo>
                  <a:pt x="922020" y="580009"/>
                </a:lnTo>
                <a:lnTo>
                  <a:pt x="912903" y="625129"/>
                </a:lnTo>
                <a:lnTo>
                  <a:pt x="888047" y="661987"/>
                </a:lnTo>
                <a:lnTo>
                  <a:pt x="851189" y="686843"/>
                </a:lnTo>
                <a:lnTo>
                  <a:pt x="806069" y="695960"/>
                </a:lnTo>
                <a:lnTo>
                  <a:pt x="115951" y="695960"/>
                </a:lnTo>
                <a:lnTo>
                  <a:pt x="70830" y="686843"/>
                </a:lnTo>
                <a:lnTo>
                  <a:pt x="33972" y="661987"/>
                </a:lnTo>
                <a:lnTo>
                  <a:pt x="9116" y="625129"/>
                </a:lnTo>
                <a:lnTo>
                  <a:pt x="0" y="580009"/>
                </a:lnTo>
                <a:lnTo>
                  <a:pt x="0" y="115950"/>
                </a:lnTo>
                <a:close/>
              </a:path>
            </a:pathLst>
          </a:custGeom>
          <a:ln w="10160">
            <a:solidFill>
              <a:srgbClr val="7E7E7E"/>
            </a:solidFill>
          </a:ln>
        </p:spPr>
        <p:txBody>
          <a:bodyPr wrap="square" lIns="0" tIns="0" rIns="0" bIns="0" rtlCol="0"/>
          <a:lstStyle/>
          <a:p>
            <a:endParaRPr/>
          </a:p>
        </p:txBody>
      </p:sp>
      <p:sp>
        <p:nvSpPr>
          <p:cNvPr id="14" name="object 14"/>
          <p:cNvSpPr txBox="1"/>
          <p:nvPr/>
        </p:nvSpPr>
        <p:spPr>
          <a:xfrm>
            <a:off x="3879596" y="1622171"/>
            <a:ext cx="813435" cy="513080"/>
          </a:xfrm>
          <a:prstGeom prst="rect">
            <a:avLst/>
          </a:prstGeom>
        </p:spPr>
        <p:txBody>
          <a:bodyPr vert="horz" wrap="square" lIns="0" tIns="12700" rIns="0" bIns="0" rtlCol="0">
            <a:spAutoFit/>
          </a:bodyPr>
          <a:lstStyle/>
          <a:p>
            <a:pPr marL="12065" marR="5080" indent="-635" algn="ctr">
              <a:spcBef>
                <a:spcPts val="100"/>
              </a:spcBef>
            </a:pPr>
            <a:r>
              <a:rPr sz="800" spc="-35" dirty="0">
                <a:latin typeface="Arial"/>
                <a:cs typeface="Arial"/>
              </a:rPr>
              <a:t>Рассмотрение </a:t>
            </a:r>
            <a:r>
              <a:rPr sz="800" spc="-25" dirty="0">
                <a:latin typeface="Arial"/>
                <a:cs typeface="Arial"/>
              </a:rPr>
              <a:t>и  </a:t>
            </a:r>
            <a:r>
              <a:rPr sz="800" spc="-20" dirty="0">
                <a:latin typeface="Arial"/>
                <a:cs typeface="Arial"/>
              </a:rPr>
              <a:t>оценка </a:t>
            </a:r>
            <a:r>
              <a:rPr sz="800" spc="-40" dirty="0">
                <a:latin typeface="Arial"/>
                <a:cs typeface="Arial"/>
              </a:rPr>
              <a:t>1-х</a:t>
            </a:r>
            <a:r>
              <a:rPr sz="800" spc="-110" dirty="0">
                <a:latin typeface="Arial"/>
                <a:cs typeface="Arial"/>
              </a:rPr>
              <a:t> </a:t>
            </a:r>
            <a:r>
              <a:rPr sz="800" spc="-35" dirty="0">
                <a:latin typeface="Arial"/>
                <a:cs typeface="Arial"/>
              </a:rPr>
              <a:t>частей  </a:t>
            </a:r>
            <a:r>
              <a:rPr sz="800" spc="-20" dirty="0">
                <a:latin typeface="Arial"/>
                <a:cs typeface="Arial"/>
              </a:rPr>
              <a:t>заявок</a:t>
            </a:r>
            <a:endParaRPr sz="800">
              <a:latin typeface="Arial"/>
              <a:cs typeface="Arial"/>
            </a:endParaRPr>
          </a:p>
          <a:p>
            <a:pPr algn="ctr">
              <a:lnSpc>
                <a:spcPts val="960"/>
              </a:lnSpc>
            </a:pPr>
            <a:r>
              <a:rPr sz="800" spc="55" dirty="0">
                <a:solidFill>
                  <a:srgbClr val="003D79"/>
                </a:solidFill>
                <a:latin typeface="Arial"/>
                <a:cs typeface="Arial"/>
              </a:rPr>
              <a:t>2/5</a:t>
            </a:r>
            <a:r>
              <a:rPr sz="800" spc="-70" dirty="0">
                <a:solidFill>
                  <a:srgbClr val="003D79"/>
                </a:solidFill>
                <a:latin typeface="Arial"/>
                <a:cs typeface="Arial"/>
              </a:rPr>
              <a:t> </a:t>
            </a:r>
            <a:r>
              <a:rPr sz="800" spc="-45" dirty="0">
                <a:solidFill>
                  <a:srgbClr val="003D79"/>
                </a:solidFill>
                <a:latin typeface="Arial"/>
                <a:cs typeface="Arial"/>
              </a:rPr>
              <a:t>р.д.</a:t>
            </a:r>
            <a:endParaRPr sz="800">
              <a:latin typeface="Arial"/>
              <a:cs typeface="Arial"/>
            </a:endParaRPr>
          </a:p>
        </p:txBody>
      </p:sp>
      <p:sp>
        <p:nvSpPr>
          <p:cNvPr id="15" name="object 15"/>
          <p:cNvSpPr/>
          <p:nvPr/>
        </p:nvSpPr>
        <p:spPr>
          <a:xfrm>
            <a:off x="5974079" y="1577339"/>
            <a:ext cx="855980" cy="698500"/>
          </a:xfrm>
          <a:custGeom>
            <a:avLst/>
            <a:gdLst/>
            <a:ahLst/>
            <a:cxnLst/>
            <a:rect l="l" t="t" r="r" b="b"/>
            <a:pathLst>
              <a:path w="855979" h="698500">
                <a:moveTo>
                  <a:pt x="0" y="116459"/>
                </a:moveTo>
                <a:lnTo>
                  <a:pt x="9142" y="71098"/>
                </a:lnTo>
                <a:lnTo>
                  <a:pt x="34083" y="34083"/>
                </a:lnTo>
                <a:lnTo>
                  <a:pt x="71098" y="9142"/>
                </a:lnTo>
                <a:lnTo>
                  <a:pt x="116459" y="0"/>
                </a:lnTo>
                <a:lnTo>
                  <a:pt x="739521" y="0"/>
                </a:lnTo>
                <a:lnTo>
                  <a:pt x="784881" y="9142"/>
                </a:lnTo>
                <a:lnTo>
                  <a:pt x="821896" y="34083"/>
                </a:lnTo>
                <a:lnTo>
                  <a:pt x="846837" y="71098"/>
                </a:lnTo>
                <a:lnTo>
                  <a:pt x="855980" y="116459"/>
                </a:lnTo>
                <a:lnTo>
                  <a:pt x="855980" y="582040"/>
                </a:lnTo>
                <a:lnTo>
                  <a:pt x="846837" y="627401"/>
                </a:lnTo>
                <a:lnTo>
                  <a:pt x="821896" y="664416"/>
                </a:lnTo>
                <a:lnTo>
                  <a:pt x="784881" y="689357"/>
                </a:lnTo>
                <a:lnTo>
                  <a:pt x="739521" y="698500"/>
                </a:lnTo>
                <a:lnTo>
                  <a:pt x="116459" y="698500"/>
                </a:lnTo>
                <a:lnTo>
                  <a:pt x="71098" y="689357"/>
                </a:lnTo>
                <a:lnTo>
                  <a:pt x="34083" y="664416"/>
                </a:lnTo>
                <a:lnTo>
                  <a:pt x="9142" y="627401"/>
                </a:lnTo>
                <a:lnTo>
                  <a:pt x="0" y="582040"/>
                </a:lnTo>
                <a:lnTo>
                  <a:pt x="0" y="116459"/>
                </a:lnTo>
                <a:close/>
              </a:path>
            </a:pathLst>
          </a:custGeom>
          <a:ln w="10160">
            <a:solidFill>
              <a:srgbClr val="7E7E7E"/>
            </a:solidFill>
          </a:ln>
        </p:spPr>
        <p:txBody>
          <a:bodyPr wrap="square" lIns="0" tIns="0" rIns="0" bIns="0" rtlCol="0"/>
          <a:lstStyle/>
          <a:p>
            <a:endParaRPr/>
          </a:p>
        </p:txBody>
      </p:sp>
      <p:sp>
        <p:nvSpPr>
          <p:cNvPr id="16" name="object 16"/>
          <p:cNvSpPr txBox="1"/>
          <p:nvPr/>
        </p:nvSpPr>
        <p:spPr>
          <a:xfrm>
            <a:off x="6060059" y="1632649"/>
            <a:ext cx="685800" cy="513715"/>
          </a:xfrm>
          <a:prstGeom prst="rect">
            <a:avLst/>
          </a:prstGeom>
        </p:spPr>
        <p:txBody>
          <a:bodyPr vert="horz" wrap="square" lIns="0" tIns="12700" rIns="0" bIns="0" rtlCol="0">
            <a:spAutoFit/>
          </a:bodyPr>
          <a:lstStyle/>
          <a:p>
            <a:pPr marL="12065" marR="5080" indent="-635" algn="ctr">
              <a:spcBef>
                <a:spcPts val="100"/>
              </a:spcBef>
            </a:pPr>
            <a:r>
              <a:rPr sz="800" spc="-35" dirty="0">
                <a:latin typeface="Arial"/>
                <a:cs typeface="Arial"/>
              </a:rPr>
              <a:t>Прием  </a:t>
            </a:r>
            <a:r>
              <a:rPr sz="800" spc="-30" dirty="0">
                <a:latin typeface="Arial"/>
                <a:cs typeface="Arial"/>
              </a:rPr>
              <a:t>о</a:t>
            </a:r>
            <a:r>
              <a:rPr sz="800" spc="-5" dirty="0">
                <a:latin typeface="Arial"/>
                <a:cs typeface="Arial"/>
              </a:rPr>
              <a:t>к</a:t>
            </a:r>
            <a:r>
              <a:rPr sz="800" dirty="0">
                <a:latin typeface="Arial"/>
                <a:cs typeface="Arial"/>
              </a:rPr>
              <a:t>о</a:t>
            </a:r>
            <a:r>
              <a:rPr sz="800" spc="-25" dirty="0">
                <a:latin typeface="Arial"/>
                <a:cs typeface="Arial"/>
              </a:rPr>
              <a:t>нч</a:t>
            </a:r>
            <a:r>
              <a:rPr sz="800" spc="-30" dirty="0">
                <a:latin typeface="Arial"/>
                <a:cs typeface="Arial"/>
              </a:rPr>
              <a:t>а</a:t>
            </a:r>
            <a:r>
              <a:rPr sz="800" spc="-75" dirty="0">
                <a:latin typeface="Arial"/>
                <a:cs typeface="Arial"/>
              </a:rPr>
              <a:t>тел</a:t>
            </a:r>
            <a:r>
              <a:rPr sz="800" spc="-40" dirty="0">
                <a:latin typeface="Arial"/>
                <a:cs typeface="Arial"/>
              </a:rPr>
              <a:t>ь</a:t>
            </a:r>
            <a:r>
              <a:rPr sz="800" spc="-25" dirty="0">
                <a:latin typeface="Arial"/>
                <a:cs typeface="Arial"/>
              </a:rPr>
              <a:t>н</a:t>
            </a:r>
            <a:r>
              <a:rPr sz="800" spc="-40" dirty="0">
                <a:latin typeface="Arial"/>
                <a:cs typeface="Arial"/>
              </a:rPr>
              <a:t>ы</a:t>
            </a:r>
            <a:r>
              <a:rPr sz="800" spc="-45" dirty="0">
                <a:latin typeface="Arial"/>
                <a:cs typeface="Arial"/>
              </a:rPr>
              <a:t>х  </a:t>
            </a:r>
            <a:r>
              <a:rPr sz="800" spc="-40" dirty="0">
                <a:latin typeface="Arial"/>
                <a:cs typeface="Arial"/>
              </a:rPr>
              <a:t>предложений  </a:t>
            </a:r>
            <a:r>
              <a:rPr sz="800" spc="20" dirty="0">
                <a:solidFill>
                  <a:srgbClr val="003D79"/>
                </a:solidFill>
                <a:latin typeface="Arial"/>
                <a:cs typeface="Arial"/>
              </a:rPr>
              <a:t>1</a:t>
            </a:r>
            <a:r>
              <a:rPr sz="800" spc="-25" dirty="0">
                <a:solidFill>
                  <a:srgbClr val="003D79"/>
                </a:solidFill>
                <a:latin typeface="Arial"/>
                <a:cs typeface="Arial"/>
              </a:rPr>
              <a:t> </a:t>
            </a:r>
            <a:r>
              <a:rPr sz="800" spc="-30" dirty="0">
                <a:solidFill>
                  <a:srgbClr val="003D79"/>
                </a:solidFill>
                <a:latin typeface="Arial"/>
                <a:cs typeface="Arial"/>
              </a:rPr>
              <a:t>ч</a:t>
            </a:r>
            <a:endParaRPr sz="800">
              <a:latin typeface="Arial"/>
              <a:cs typeface="Arial"/>
            </a:endParaRPr>
          </a:p>
        </p:txBody>
      </p:sp>
      <p:grpSp>
        <p:nvGrpSpPr>
          <p:cNvPr id="17" name="object 17"/>
          <p:cNvGrpSpPr/>
          <p:nvPr/>
        </p:nvGrpSpPr>
        <p:grpSpPr>
          <a:xfrm>
            <a:off x="6035040" y="2214879"/>
            <a:ext cx="815340" cy="515620"/>
            <a:chOff x="4892040" y="2214879"/>
            <a:chExt cx="815340" cy="515620"/>
          </a:xfrm>
        </p:grpSpPr>
        <p:sp>
          <p:nvSpPr>
            <p:cNvPr id="18" name="object 18"/>
            <p:cNvSpPr/>
            <p:nvPr/>
          </p:nvSpPr>
          <p:spPr>
            <a:xfrm>
              <a:off x="4897120" y="2219959"/>
              <a:ext cx="805180" cy="505459"/>
            </a:xfrm>
            <a:custGeom>
              <a:avLst/>
              <a:gdLst/>
              <a:ahLst/>
              <a:cxnLst/>
              <a:rect l="l" t="t" r="r" b="b"/>
              <a:pathLst>
                <a:path w="805179" h="505460">
                  <a:moveTo>
                    <a:pt x="720978" y="0"/>
                  </a:moveTo>
                  <a:lnTo>
                    <a:pt x="84200" y="0"/>
                  </a:lnTo>
                  <a:lnTo>
                    <a:pt x="51435" y="6619"/>
                  </a:lnTo>
                  <a:lnTo>
                    <a:pt x="24669" y="24669"/>
                  </a:lnTo>
                  <a:lnTo>
                    <a:pt x="6619" y="51435"/>
                  </a:lnTo>
                  <a:lnTo>
                    <a:pt x="0" y="84200"/>
                  </a:lnTo>
                  <a:lnTo>
                    <a:pt x="0" y="421259"/>
                  </a:lnTo>
                  <a:lnTo>
                    <a:pt x="6619" y="454025"/>
                  </a:lnTo>
                  <a:lnTo>
                    <a:pt x="24669" y="480790"/>
                  </a:lnTo>
                  <a:lnTo>
                    <a:pt x="51435" y="498840"/>
                  </a:lnTo>
                  <a:lnTo>
                    <a:pt x="84200" y="505460"/>
                  </a:lnTo>
                  <a:lnTo>
                    <a:pt x="720978" y="505460"/>
                  </a:lnTo>
                  <a:lnTo>
                    <a:pt x="753744" y="498840"/>
                  </a:lnTo>
                  <a:lnTo>
                    <a:pt x="780510" y="480790"/>
                  </a:lnTo>
                  <a:lnTo>
                    <a:pt x="798560" y="454025"/>
                  </a:lnTo>
                  <a:lnTo>
                    <a:pt x="805179" y="421259"/>
                  </a:lnTo>
                  <a:lnTo>
                    <a:pt x="805179" y="84200"/>
                  </a:lnTo>
                  <a:lnTo>
                    <a:pt x="798560" y="51435"/>
                  </a:lnTo>
                  <a:lnTo>
                    <a:pt x="780510" y="24669"/>
                  </a:lnTo>
                  <a:lnTo>
                    <a:pt x="753744" y="6619"/>
                  </a:lnTo>
                  <a:lnTo>
                    <a:pt x="720978" y="0"/>
                  </a:lnTo>
                  <a:close/>
                </a:path>
              </a:pathLst>
            </a:custGeom>
            <a:solidFill>
              <a:srgbClr val="B0D9FF">
                <a:alpha val="23136"/>
              </a:srgbClr>
            </a:solidFill>
          </p:spPr>
          <p:txBody>
            <a:bodyPr wrap="square" lIns="0" tIns="0" rIns="0" bIns="0" rtlCol="0"/>
            <a:lstStyle/>
            <a:p>
              <a:endParaRPr/>
            </a:p>
          </p:txBody>
        </p:sp>
        <p:sp>
          <p:nvSpPr>
            <p:cNvPr id="19" name="object 19"/>
            <p:cNvSpPr/>
            <p:nvPr/>
          </p:nvSpPr>
          <p:spPr>
            <a:xfrm>
              <a:off x="4897120" y="2219959"/>
              <a:ext cx="805180" cy="505459"/>
            </a:xfrm>
            <a:custGeom>
              <a:avLst/>
              <a:gdLst/>
              <a:ahLst/>
              <a:cxnLst/>
              <a:rect l="l" t="t" r="r" b="b"/>
              <a:pathLst>
                <a:path w="805179" h="505460">
                  <a:moveTo>
                    <a:pt x="0" y="84200"/>
                  </a:moveTo>
                  <a:lnTo>
                    <a:pt x="6619" y="51435"/>
                  </a:lnTo>
                  <a:lnTo>
                    <a:pt x="24669" y="24669"/>
                  </a:lnTo>
                  <a:lnTo>
                    <a:pt x="51435" y="6619"/>
                  </a:lnTo>
                  <a:lnTo>
                    <a:pt x="84200" y="0"/>
                  </a:lnTo>
                  <a:lnTo>
                    <a:pt x="720978" y="0"/>
                  </a:lnTo>
                  <a:lnTo>
                    <a:pt x="753744" y="6619"/>
                  </a:lnTo>
                  <a:lnTo>
                    <a:pt x="780510" y="24669"/>
                  </a:lnTo>
                  <a:lnTo>
                    <a:pt x="798560" y="51435"/>
                  </a:lnTo>
                  <a:lnTo>
                    <a:pt x="805179" y="84200"/>
                  </a:lnTo>
                  <a:lnTo>
                    <a:pt x="805179" y="421259"/>
                  </a:lnTo>
                  <a:lnTo>
                    <a:pt x="798560" y="454025"/>
                  </a:lnTo>
                  <a:lnTo>
                    <a:pt x="780510" y="480790"/>
                  </a:lnTo>
                  <a:lnTo>
                    <a:pt x="753744" y="498840"/>
                  </a:lnTo>
                  <a:lnTo>
                    <a:pt x="720978" y="505460"/>
                  </a:lnTo>
                  <a:lnTo>
                    <a:pt x="84200" y="505460"/>
                  </a:lnTo>
                  <a:lnTo>
                    <a:pt x="51435" y="498840"/>
                  </a:lnTo>
                  <a:lnTo>
                    <a:pt x="24669" y="480790"/>
                  </a:lnTo>
                  <a:lnTo>
                    <a:pt x="6619" y="454025"/>
                  </a:lnTo>
                  <a:lnTo>
                    <a:pt x="0" y="421259"/>
                  </a:lnTo>
                  <a:lnTo>
                    <a:pt x="0" y="84200"/>
                  </a:lnTo>
                  <a:close/>
                </a:path>
              </a:pathLst>
            </a:custGeom>
            <a:ln w="10160">
              <a:solidFill>
                <a:srgbClr val="B0D9FF"/>
              </a:solidFill>
            </a:ln>
          </p:spPr>
          <p:txBody>
            <a:bodyPr wrap="square" lIns="0" tIns="0" rIns="0" bIns="0" rtlCol="0"/>
            <a:lstStyle/>
            <a:p>
              <a:endParaRPr/>
            </a:p>
          </p:txBody>
        </p:sp>
      </p:grpSp>
      <p:sp>
        <p:nvSpPr>
          <p:cNvPr id="20" name="object 20"/>
          <p:cNvSpPr txBox="1"/>
          <p:nvPr/>
        </p:nvSpPr>
        <p:spPr>
          <a:xfrm>
            <a:off x="6053454" y="2275841"/>
            <a:ext cx="850900" cy="658495"/>
          </a:xfrm>
          <a:prstGeom prst="rect">
            <a:avLst/>
          </a:prstGeom>
        </p:spPr>
        <p:txBody>
          <a:bodyPr vert="horz" wrap="square" lIns="0" tIns="12700" rIns="0" bIns="0" rtlCol="0">
            <a:spAutoFit/>
          </a:bodyPr>
          <a:lstStyle/>
          <a:p>
            <a:pPr marL="59690" marR="81915" indent="-40640">
              <a:spcBef>
                <a:spcPts val="100"/>
              </a:spcBef>
            </a:pPr>
            <a:r>
              <a:rPr sz="800" spc="-45" dirty="0">
                <a:solidFill>
                  <a:srgbClr val="7E7E7E"/>
                </a:solidFill>
                <a:latin typeface="Arial"/>
                <a:cs typeface="Arial"/>
              </a:rPr>
              <a:t>Протокол</a:t>
            </a:r>
            <a:r>
              <a:rPr sz="800" spc="-114" dirty="0">
                <a:solidFill>
                  <a:srgbClr val="7E7E7E"/>
                </a:solidFill>
                <a:latin typeface="Arial"/>
                <a:cs typeface="Arial"/>
              </a:rPr>
              <a:t> </a:t>
            </a:r>
            <a:r>
              <a:rPr sz="800" spc="-35" dirty="0">
                <a:solidFill>
                  <a:srgbClr val="7E7E7E"/>
                </a:solidFill>
                <a:latin typeface="Arial"/>
                <a:cs typeface="Arial"/>
              </a:rPr>
              <a:t>подачи  </a:t>
            </a:r>
            <a:r>
              <a:rPr sz="800" spc="-40" dirty="0">
                <a:solidFill>
                  <a:srgbClr val="7E7E7E"/>
                </a:solidFill>
                <a:latin typeface="Arial"/>
                <a:cs typeface="Arial"/>
              </a:rPr>
              <a:t>окончательных  </a:t>
            </a:r>
            <a:r>
              <a:rPr sz="800" spc="-25" dirty="0">
                <a:solidFill>
                  <a:srgbClr val="7E7E7E"/>
                </a:solidFill>
                <a:latin typeface="Arial"/>
                <a:cs typeface="Arial"/>
              </a:rPr>
              <a:t>предложений*</a:t>
            </a:r>
            <a:endParaRPr sz="800">
              <a:latin typeface="Arial"/>
              <a:cs typeface="Arial"/>
            </a:endParaRPr>
          </a:p>
          <a:p>
            <a:pPr marL="12700" marR="5080">
              <a:spcBef>
                <a:spcPts val="660"/>
              </a:spcBef>
            </a:pPr>
            <a:r>
              <a:rPr sz="600" spc="114" dirty="0">
                <a:solidFill>
                  <a:srgbClr val="FF0000"/>
                </a:solidFill>
                <a:latin typeface="Arial"/>
                <a:cs typeface="Arial"/>
              </a:rPr>
              <a:t>*</a:t>
            </a:r>
            <a:r>
              <a:rPr sz="600" spc="-65" dirty="0">
                <a:solidFill>
                  <a:srgbClr val="FF0000"/>
                </a:solidFill>
                <a:latin typeface="Arial"/>
                <a:cs typeface="Arial"/>
              </a:rPr>
              <a:t> </a:t>
            </a:r>
            <a:r>
              <a:rPr sz="600" spc="-35" dirty="0">
                <a:latin typeface="Arial"/>
                <a:cs typeface="Arial"/>
              </a:rPr>
              <a:t>Протокол формируется  </a:t>
            </a:r>
            <a:r>
              <a:rPr sz="600" spc="-20" dirty="0">
                <a:latin typeface="Arial"/>
                <a:cs typeface="Arial"/>
              </a:rPr>
              <a:t>оператором</a:t>
            </a:r>
            <a:endParaRPr sz="600">
              <a:latin typeface="Arial"/>
              <a:cs typeface="Arial"/>
            </a:endParaRPr>
          </a:p>
        </p:txBody>
      </p:sp>
      <p:grpSp>
        <p:nvGrpSpPr>
          <p:cNvPr id="21" name="object 21"/>
          <p:cNvGrpSpPr/>
          <p:nvPr/>
        </p:nvGrpSpPr>
        <p:grpSpPr>
          <a:xfrm>
            <a:off x="4762500" y="1813560"/>
            <a:ext cx="231140" cy="205740"/>
            <a:chOff x="3619500" y="1813560"/>
            <a:chExt cx="231140" cy="205740"/>
          </a:xfrm>
        </p:grpSpPr>
        <p:sp>
          <p:nvSpPr>
            <p:cNvPr id="22" name="object 22"/>
            <p:cNvSpPr/>
            <p:nvPr/>
          </p:nvSpPr>
          <p:spPr>
            <a:xfrm>
              <a:off x="3623310" y="1817370"/>
              <a:ext cx="223519" cy="198119"/>
            </a:xfrm>
            <a:prstGeom prst="rect">
              <a:avLst/>
            </a:prstGeom>
            <a:blipFill>
              <a:blip r:embed="rId3" cstate="print"/>
              <a:stretch>
                <a:fillRect/>
              </a:stretch>
            </a:blipFill>
          </p:spPr>
          <p:txBody>
            <a:bodyPr wrap="square" lIns="0" tIns="0" rIns="0" bIns="0" rtlCol="0"/>
            <a:lstStyle/>
            <a:p>
              <a:endParaRPr/>
            </a:p>
          </p:txBody>
        </p:sp>
        <p:sp>
          <p:nvSpPr>
            <p:cNvPr id="23" name="object 23"/>
            <p:cNvSpPr/>
            <p:nvPr/>
          </p:nvSpPr>
          <p:spPr>
            <a:xfrm>
              <a:off x="3623310" y="1817370"/>
              <a:ext cx="223520" cy="198120"/>
            </a:xfrm>
            <a:custGeom>
              <a:avLst/>
              <a:gdLst/>
              <a:ahLst/>
              <a:cxnLst/>
              <a:rect l="l" t="t" r="r" b="b"/>
              <a:pathLst>
                <a:path w="223520" h="198119">
                  <a:moveTo>
                    <a:pt x="0" y="99059"/>
                  </a:moveTo>
                  <a:lnTo>
                    <a:pt x="111760" y="0"/>
                  </a:lnTo>
                  <a:lnTo>
                    <a:pt x="223519" y="99059"/>
                  </a:lnTo>
                  <a:lnTo>
                    <a:pt x="111760" y="198119"/>
                  </a:lnTo>
                  <a:lnTo>
                    <a:pt x="0" y="99059"/>
                  </a:lnTo>
                  <a:close/>
                </a:path>
              </a:pathLst>
            </a:custGeom>
            <a:ln w="7620">
              <a:solidFill>
                <a:srgbClr val="7E8994"/>
              </a:solidFill>
            </a:ln>
          </p:spPr>
          <p:txBody>
            <a:bodyPr wrap="square" lIns="0" tIns="0" rIns="0" bIns="0" rtlCol="0"/>
            <a:lstStyle/>
            <a:p>
              <a:endParaRPr/>
            </a:p>
          </p:txBody>
        </p:sp>
      </p:grpSp>
      <p:sp>
        <p:nvSpPr>
          <p:cNvPr id="24" name="object 24"/>
          <p:cNvSpPr txBox="1"/>
          <p:nvPr/>
        </p:nvSpPr>
        <p:spPr>
          <a:xfrm>
            <a:off x="4922520" y="1651253"/>
            <a:ext cx="407034" cy="228268"/>
          </a:xfrm>
          <a:prstGeom prst="rect">
            <a:avLst/>
          </a:prstGeom>
        </p:spPr>
        <p:txBody>
          <a:bodyPr vert="horz" wrap="square" lIns="0" tIns="12700" rIns="0" bIns="0" rtlCol="0">
            <a:spAutoFit/>
          </a:bodyPr>
          <a:lstStyle/>
          <a:p>
            <a:pPr algn="ctr">
              <a:spcBef>
                <a:spcPts val="100"/>
              </a:spcBef>
            </a:pPr>
            <a:r>
              <a:rPr sz="700" spc="-40" dirty="0">
                <a:solidFill>
                  <a:srgbClr val="003D79"/>
                </a:solidFill>
                <a:latin typeface="Arial"/>
                <a:cs typeface="Arial"/>
              </a:rPr>
              <a:t>допущено</a:t>
            </a:r>
            <a:endParaRPr sz="700">
              <a:latin typeface="Arial"/>
              <a:cs typeface="Arial"/>
            </a:endParaRPr>
          </a:p>
          <a:p>
            <a:pPr marL="9525" algn="ctr"/>
            <a:r>
              <a:rPr sz="700" spc="15" dirty="0">
                <a:solidFill>
                  <a:srgbClr val="003D79"/>
                </a:solidFill>
                <a:latin typeface="Arial"/>
                <a:cs typeface="Arial"/>
              </a:rPr>
              <a:t>&gt;1</a:t>
            </a:r>
            <a:endParaRPr sz="700">
              <a:latin typeface="Arial"/>
              <a:cs typeface="Arial"/>
            </a:endParaRPr>
          </a:p>
        </p:txBody>
      </p:sp>
      <p:grpSp>
        <p:nvGrpSpPr>
          <p:cNvPr id="25" name="object 25"/>
          <p:cNvGrpSpPr/>
          <p:nvPr/>
        </p:nvGrpSpPr>
        <p:grpSpPr>
          <a:xfrm>
            <a:off x="6819900" y="1569719"/>
            <a:ext cx="670560" cy="708660"/>
            <a:chOff x="5676900" y="1569719"/>
            <a:chExt cx="670560" cy="708660"/>
          </a:xfrm>
        </p:grpSpPr>
        <p:sp>
          <p:nvSpPr>
            <p:cNvPr id="26" name="object 26"/>
            <p:cNvSpPr/>
            <p:nvPr/>
          </p:nvSpPr>
          <p:spPr>
            <a:xfrm>
              <a:off x="5681980" y="1574799"/>
              <a:ext cx="660400" cy="698500"/>
            </a:xfrm>
            <a:custGeom>
              <a:avLst/>
              <a:gdLst/>
              <a:ahLst/>
              <a:cxnLst/>
              <a:rect l="l" t="t" r="r" b="b"/>
              <a:pathLst>
                <a:path w="660400" h="698500">
                  <a:moveTo>
                    <a:pt x="550291" y="0"/>
                  </a:moveTo>
                  <a:lnTo>
                    <a:pt x="110109" y="0"/>
                  </a:lnTo>
                  <a:lnTo>
                    <a:pt x="67240" y="8649"/>
                  </a:lnTo>
                  <a:lnTo>
                    <a:pt x="32242" y="32242"/>
                  </a:lnTo>
                  <a:lnTo>
                    <a:pt x="8649" y="67240"/>
                  </a:lnTo>
                  <a:lnTo>
                    <a:pt x="0" y="110109"/>
                  </a:lnTo>
                  <a:lnTo>
                    <a:pt x="0" y="588390"/>
                  </a:lnTo>
                  <a:lnTo>
                    <a:pt x="8649" y="631259"/>
                  </a:lnTo>
                  <a:lnTo>
                    <a:pt x="32242" y="666257"/>
                  </a:lnTo>
                  <a:lnTo>
                    <a:pt x="67240" y="689850"/>
                  </a:lnTo>
                  <a:lnTo>
                    <a:pt x="110109" y="698500"/>
                  </a:lnTo>
                  <a:lnTo>
                    <a:pt x="550291" y="698500"/>
                  </a:lnTo>
                  <a:lnTo>
                    <a:pt x="593159" y="689850"/>
                  </a:lnTo>
                  <a:lnTo>
                    <a:pt x="628157" y="666257"/>
                  </a:lnTo>
                  <a:lnTo>
                    <a:pt x="651750" y="631259"/>
                  </a:lnTo>
                  <a:lnTo>
                    <a:pt x="660400" y="588390"/>
                  </a:lnTo>
                  <a:lnTo>
                    <a:pt x="660400" y="110109"/>
                  </a:lnTo>
                  <a:lnTo>
                    <a:pt x="651750" y="67240"/>
                  </a:lnTo>
                  <a:lnTo>
                    <a:pt x="628157" y="32242"/>
                  </a:lnTo>
                  <a:lnTo>
                    <a:pt x="593159" y="8649"/>
                  </a:lnTo>
                  <a:lnTo>
                    <a:pt x="550291" y="0"/>
                  </a:lnTo>
                  <a:close/>
                </a:path>
              </a:pathLst>
            </a:custGeom>
            <a:solidFill>
              <a:srgbClr val="F1F1F1"/>
            </a:solidFill>
          </p:spPr>
          <p:txBody>
            <a:bodyPr wrap="square" lIns="0" tIns="0" rIns="0" bIns="0" rtlCol="0"/>
            <a:lstStyle/>
            <a:p>
              <a:endParaRPr/>
            </a:p>
          </p:txBody>
        </p:sp>
        <p:sp>
          <p:nvSpPr>
            <p:cNvPr id="27" name="object 27"/>
            <p:cNvSpPr/>
            <p:nvPr/>
          </p:nvSpPr>
          <p:spPr>
            <a:xfrm>
              <a:off x="5681980" y="1574799"/>
              <a:ext cx="660400" cy="698500"/>
            </a:xfrm>
            <a:custGeom>
              <a:avLst/>
              <a:gdLst/>
              <a:ahLst/>
              <a:cxnLst/>
              <a:rect l="l" t="t" r="r" b="b"/>
              <a:pathLst>
                <a:path w="660400" h="698500">
                  <a:moveTo>
                    <a:pt x="0" y="110109"/>
                  </a:moveTo>
                  <a:lnTo>
                    <a:pt x="8649" y="67240"/>
                  </a:lnTo>
                  <a:lnTo>
                    <a:pt x="32242" y="32242"/>
                  </a:lnTo>
                  <a:lnTo>
                    <a:pt x="67240" y="8649"/>
                  </a:lnTo>
                  <a:lnTo>
                    <a:pt x="110109" y="0"/>
                  </a:lnTo>
                  <a:lnTo>
                    <a:pt x="550291" y="0"/>
                  </a:lnTo>
                  <a:lnTo>
                    <a:pt x="593159" y="8649"/>
                  </a:lnTo>
                  <a:lnTo>
                    <a:pt x="628157" y="32242"/>
                  </a:lnTo>
                  <a:lnTo>
                    <a:pt x="651750" y="67240"/>
                  </a:lnTo>
                  <a:lnTo>
                    <a:pt x="660400" y="110109"/>
                  </a:lnTo>
                  <a:lnTo>
                    <a:pt x="660400" y="588390"/>
                  </a:lnTo>
                  <a:lnTo>
                    <a:pt x="651750" y="631259"/>
                  </a:lnTo>
                  <a:lnTo>
                    <a:pt x="628157" y="666257"/>
                  </a:lnTo>
                  <a:lnTo>
                    <a:pt x="593159" y="689850"/>
                  </a:lnTo>
                  <a:lnTo>
                    <a:pt x="550291" y="698500"/>
                  </a:lnTo>
                  <a:lnTo>
                    <a:pt x="110109" y="698500"/>
                  </a:lnTo>
                  <a:lnTo>
                    <a:pt x="67240" y="689850"/>
                  </a:lnTo>
                  <a:lnTo>
                    <a:pt x="32242" y="666257"/>
                  </a:lnTo>
                  <a:lnTo>
                    <a:pt x="8649" y="631259"/>
                  </a:lnTo>
                  <a:lnTo>
                    <a:pt x="0" y="588390"/>
                  </a:lnTo>
                  <a:lnTo>
                    <a:pt x="0" y="110109"/>
                  </a:lnTo>
                  <a:close/>
                </a:path>
              </a:pathLst>
            </a:custGeom>
            <a:ln w="10160">
              <a:solidFill>
                <a:srgbClr val="7E7E7E"/>
              </a:solidFill>
            </a:ln>
          </p:spPr>
          <p:txBody>
            <a:bodyPr wrap="square" lIns="0" tIns="0" rIns="0" bIns="0" rtlCol="0"/>
            <a:lstStyle/>
            <a:p>
              <a:endParaRPr/>
            </a:p>
          </p:txBody>
        </p:sp>
      </p:grpSp>
      <p:sp>
        <p:nvSpPr>
          <p:cNvPr id="28" name="object 28"/>
          <p:cNvSpPr txBox="1"/>
          <p:nvPr/>
        </p:nvSpPr>
        <p:spPr>
          <a:xfrm>
            <a:off x="6884670" y="1628140"/>
            <a:ext cx="543560" cy="269240"/>
          </a:xfrm>
          <a:prstGeom prst="rect">
            <a:avLst/>
          </a:prstGeom>
        </p:spPr>
        <p:txBody>
          <a:bodyPr vert="horz" wrap="square" lIns="0" tIns="12700" rIns="0" bIns="0" rtlCol="0">
            <a:spAutoFit/>
          </a:bodyPr>
          <a:lstStyle/>
          <a:p>
            <a:pPr marL="12700" marR="5080" indent="25400">
              <a:spcBef>
                <a:spcPts val="100"/>
              </a:spcBef>
            </a:pPr>
            <a:r>
              <a:rPr sz="800" spc="-45" dirty="0">
                <a:latin typeface="Arial"/>
                <a:cs typeface="Arial"/>
              </a:rPr>
              <a:t>Обработка  </a:t>
            </a:r>
            <a:r>
              <a:rPr sz="800" spc="-30" dirty="0">
                <a:latin typeface="Arial"/>
                <a:cs typeface="Arial"/>
              </a:rPr>
              <a:t>рез</a:t>
            </a:r>
            <a:r>
              <a:rPr sz="800" spc="-65" dirty="0">
                <a:latin typeface="Arial"/>
                <a:cs typeface="Arial"/>
              </a:rPr>
              <a:t>у</a:t>
            </a:r>
            <a:r>
              <a:rPr sz="800" spc="-114" dirty="0">
                <a:latin typeface="Arial"/>
                <a:cs typeface="Arial"/>
              </a:rPr>
              <a:t>л</a:t>
            </a:r>
            <a:r>
              <a:rPr sz="800" spc="-40" dirty="0">
                <a:latin typeface="Arial"/>
                <a:cs typeface="Arial"/>
              </a:rPr>
              <a:t>ь</a:t>
            </a:r>
            <a:r>
              <a:rPr sz="800" spc="-50" dirty="0">
                <a:latin typeface="Arial"/>
                <a:cs typeface="Arial"/>
              </a:rPr>
              <a:t>т</a:t>
            </a:r>
            <a:r>
              <a:rPr sz="800" spc="-65" dirty="0">
                <a:latin typeface="Arial"/>
                <a:cs typeface="Arial"/>
              </a:rPr>
              <a:t>а</a:t>
            </a:r>
            <a:r>
              <a:rPr sz="800" spc="-60" dirty="0">
                <a:latin typeface="Arial"/>
                <a:cs typeface="Arial"/>
              </a:rPr>
              <a:t>то</a:t>
            </a:r>
            <a:r>
              <a:rPr sz="800" spc="-10" dirty="0">
                <a:latin typeface="Arial"/>
                <a:cs typeface="Arial"/>
              </a:rPr>
              <a:t>в</a:t>
            </a:r>
            <a:endParaRPr sz="800">
              <a:latin typeface="Arial"/>
              <a:cs typeface="Arial"/>
            </a:endParaRPr>
          </a:p>
        </p:txBody>
      </p:sp>
      <p:sp>
        <p:nvSpPr>
          <p:cNvPr id="29" name="object 29"/>
          <p:cNvSpPr txBox="1"/>
          <p:nvPr/>
        </p:nvSpPr>
        <p:spPr>
          <a:xfrm>
            <a:off x="7019290" y="1993901"/>
            <a:ext cx="273050" cy="135935"/>
          </a:xfrm>
          <a:prstGeom prst="rect">
            <a:avLst/>
          </a:prstGeom>
        </p:spPr>
        <p:txBody>
          <a:bodyPr vert="horz" wrap="square" lIns="0" tIns="12700" rIns="0" bIns="0" rtlCol="0">
            <a:spAutoFit/>
          </a:bodyPr>
          <a:lstStyle/>
          <a:p>
            <a:pPr marL="12700">
              <a:spcBef>
                <a:spcPts val="100"/>
              </a:spcBef>
            </a:pPr>
            <a:r>
              <a:rPr sz="800" dirty="0">
                <a:solidFill>
                  <a:srgbClr val="003D79"/>
                </a:solidFill>
                <a:latin typeface="Arial"/>
                <a:cs typeface="Arial"/>
              </a:rPr>
              <a:t>≤ </a:t>
            </a:r>
            <a:r>
              <a:rPr sz="800" spc="20" dirty="0">
                <a:solidFill>
                  <a:srgbClr val="003D79"/>
                </a:solidFill>
                <a:latin typeface="Arial"/>
                <a:cs typeface="Arial"/>
              </a:rPr>
              <a:t>1</a:t>
            </a:r>
            <a:r>
              <a:rPr sz="800" spc="-95" dirty="0">
                <a:solidFill>
                  <a:srgbClr val="003D79"/>
                </a:solidFill>
                <a:latin typeface="Arial"/>
                <a:cs typeface="Arial"/>
              </a:rPr>
              <a:t> </a:t>
            </a:r>
            <a:r>
              <a:rPr sz="800" spc="-20" dirty="0">
                <a:solidFill>
                  <a:srgbClr val="003D79"/>
                </a:solidFill>
                <a:latin typeface="Arial"/>
                <a:cs typeface="Arial"/>
              </a:rPr>
              <a:t>ч.</a:t>
            </a:r>
            <a:endParaRPr sz="800">
              <a:latin typeface="Arial"/>
              <a:cs typeface="Arial"/>
            </a:endParaRPr>
          </a:p>
        </p:txBody>
      </p:sp>
      <p:sp>
        <p:nvSpPr>
          <p:cNvPr id="30" name="object 30"/>
          <p:cNvSpPr/>
          <p:nvPr/>
        </p:nvSpPr>
        <p:spPr>
          <a:xfrm>
            <a:off x="7487921" y="1574800"/>
            <a:ext cx="960119" cy="698500"/>
          </a:xfrm>
          <a:custGeom>
            <a:avLst/>
            <a:gdLst/>
            <a:ahLst/>
            <a:cxnLst/>
            <a:rect l="l" t="t" r="r" b="b"/>
            <a:pathLst>
              <a:path w="960120" h="698500">
                <a:moveTo>
                  <a:pt x="0" y="116459"/>
                </a:moveTo>
                <a:lnTo>
                  <a:pt x="9142" y="71098"/>
                </a:lnTo>
                <a:lnTo>
                  <a:pt x="34083" y="34083"/>
                </a:lnTo>
                <a:lnTo>
                  <a:pt x="71098" y="9142"/>
                </a:lnTo>
                <a:lnTo>
                  <a:pt x="116458" y="0"/>
                </a:lnTo>
                <a:lnTo>
                  <a:pt x="843660" y="0"/>
                </a:lnTo>
                <a:lnTo>
                  <a:pt x="889021" y="9142"/>
                </a:lnTo>
                <a:lnTo>
                  <a:pt x="926036" y="34083"/>
                </a:lnTo>
                <a:lnTo>
                  <a:pt x="950977" y="71098"/>
                </a:lnTo>
                <a:lnTo>
                  <a:pt x="960120" y="116459"/>
                </a:lnTo>
                <a:lnTo>
                  <a:pt x="960120" y="582040"/>
                </a:lnTo>
                <a:lnTo>
                  <a:pt x="950977" y="627401"/>
                </a:lnTo>
                <a:lnTo>
                  <a:pt x="926036" y="664416"/>
                </a:lnTo>
                <a:lnTo>
                  <a:pt x="889021" y="689357"/>
                </a:lnTo>
                <a:lnTo>
                  <a:pt x="843660" y="698500"/>
                </a:lnTo>
                <a:lnTo>
                  <a:pt x="116458" y="698500"/>
                </a:lnTo>
                <a:lnTo>
                  <a:pt x="71098" y="689357"/>
                </a:lnTo>
                <a:lnTo>
                  <a:pt x="34083" y="664416"/>
                </a:lnTo>
                <a:lnTo>
                  <a:pt x="9142" y="627401"/>
                </a:lnTo>
                <a:lnTo>
                  <a:pt x="0" y="582040"/>
                </a:lnTo>
                <a:lnTo>
                  <a:pt x="0" y="116459"/>
                </a:lnTo>
                <a:close/>
              </a:path>
            </a:pathLst>
          </a:custGeom>
          <a:ln w="10160">
            <a:solidFill>
              <a:srgbClr val="7E7E7E"/>
            </a:solidFill>
          </a:ln>
        </p:spPr>
        <p:txBody>
          <a:bodyPr wrap="square" lIns="0" tIns="0" rIns="0" bIns="0" rtlCol="0"/>
          <a:lstStyle/>
          <a:p>
            <a:endParaRPr/>
          </a:p>
        </p:txBody>
      </p:sp>
      <p:sp>
        <p:nvSpPr>
          <p:cNvPr id="31" name="object 31"/>
          <p:cNvSpPr txBox="1"/>
          <p:nvPr/>
        </p:nvSpPr>
        <p:spPr>
          <a:xfrm>
            <a:off x="7562597" y="1629790"/>
            <a:ext cx="813435" cy="513080"/>
          </a:xfrm>
          <a:prstGeom prst="rect">
            <a:avLst/>
          </a:prstGeom>
        </p:spPr>
        <p:txBody>
          <a:bodyPr vert="horz" wrap="square" lIns="0" tIns="12700" rIns="0" bIns="0" rtlCol="0">
            <a:spAutoFit/>
          </a:bodyPr>
          <a:lstStyle/>
          <a:p>
            <a:pPr marL="12700" marR="5080" algn="ctr">
              <a:spcBef>
                <a:spcPts val="100"/>
              </a:spcBef>
            </a:pPr>
            <a:r>
              <a:rPr sz="800" spc="-35" dirty="0">
                <a:latin typeface="Arial"/>
                <a:cs typeface="Arial"/>
              </a:rPr>
              <a:t>Рассмотрение </a:t>
            </a:r>
            <a:r>
              <a:rPr sz="800" spc="-25" dirty="0">
                <a:latin typeface="Arial"/>
                <a:cs typeface="Arial"/>
              </a:rPr>
              <a:t>и  </a:t>
            </a:r>
            <a:r>
              <a:rPr sz="800" spc="-20" dirty="0">
                <a:latin typeface="Arial"/>
                <a:cs typeface="Arial"/>
              </a:rPr>
              <a:t>оценка </a:t>
            </a:r>
            <a:r>
              <a:rPr sz="800" spc="-40" dirty="0">
                <a:latin typeface="Arial"/>
                <a:cs typeface="Arial"/>
              </a:rPr>
              <a:t>2-х</a:t>
            </a:r>
            <a:r>
              <a:rPr sz="800" spc="-110" dirty="0">
                <a:latin typeface="Arial"/>
                <a:cs typeface="Arial"/>
              </a:rPr>
              <a:t> </a:t>
            </a:r>
            <a:r>
              <a:rPr sz="800" spc="-35" dirty="0">
                <a:latin typeface="Arial"/>
                <a:cs typeface="Arial"/>
              </a:rPr>
              <a:t>частей  </a:t>
            </a:r>
            <a:r>
              <a:rPr sz="800" spc="-20" dirty="0">
                <a:latin typeface="Arial"/>
                <a:cs typeface="Arial"/>
              </a:rPr>
              <a:t>заявок</a:t>
            </a:r>
            <a:endParaRPr sz="800">
              <a:latin typeface="Arial"/>
              <a:cs typeface="Arial"/>
            </a:endParaRPr>
          </a:p>
          <a:p>
            <a:pPr algn="ctr">
              <a:lnSpc>
                <a:spcPct val="100000"/>
              </a:lnSpc>
            </a:pPr>
            <a:r>
              <a:rPr sz="800" spc="20" dirty="0">
                <a:solidFill>
                  <a:srgbClr val="003D79"/>
                </a:solidFill>
                <a:latin typeface="Arial"/>
                <a:cs typeface="Arial"/>
              </a:rPr>
              <a:t>2</a:t>
            </a:r>
            <a:r>
              <a:rPr sz="800" spc="-25" dirty="0">
                <a:solidFill>
                  <a:srgbClr val="003D79"/>
                </a:solidFill>
                <a:latin typeface="Arial"/>
                <a:cs typeface="Arial"/>
              </a:rPr>
              <a:t> </a:t>
            </a:r>
            <a:r>
              <a:rPr sz="800" spc="-45" dirty="0">
                <a:solidFill>
                  <a:srgbClr val="003D79"/>
                </a:solidFill>
                <a:latin typeface="Arial"/>
                <a:cs typeface="Arial"/>
              </a:rPr>
              <a:t>р.д.</a:t>
            </a:r>
            <a:endParaRPr sz="800">
              <a:latin typeface="Arial"/>
              <a:cs typeface="Arial"/>
            </a:endParaRPr>
          </a:p>
        </p:txBody>
      </p:sp>
      <p:grpSp>
        <p:nvGrpSpPr>
          <p:cNvPr id="32" name="object 32"/>
          <p:cNvGrpSpPr/>
          <p:nvPr/>
        </p:nvGrpSpPr>
        <p:grpSpPr>
          <a:xfrm>
            <a:off x="3865879" y="2263139"/>
            <a:ext cx="866140" cy="520700"/>
            <a:chOff x="2722879" y="2263139"/>
            <a:chExt cx="866140" cy="520700"/>
          </a:xfrm>
        </p:grpSpPr>
        <p:sp>
          <p:nvSpPr>
            <p:cNvPr id="33" name="object 33"/>
            <p:cNvSpPr/>
            <p:nvPr/>
          </p:nvSpPr>
          <p:spPr>
            <a:xfrm>
              <a:off x="2727959" y="2268219"/>
              <a:ext cx="855980" cy="510540"/>
            </a:xfrm>
            <a:custGeom>
              <a:avLst/>
              <a:gdLst/>
              <a:ahLst/>
              <a:cxnLst/>
              <a:rect l="l" t="t" r="r" b="b"/>
              <a:pathLst>
                <a:path w="855979" h="510539">
                  <a:moveTo>
                    <a:pt x="770889" y="0"/>
                  </a:moveTo>
                  <a:lnTo>
                    <a:pt x="85089" y="0"/>
                  </a:lnTo>
                  <a:lnTo>
                    <a:pt x="51970" y="6687"/>
                  </a:lnTo>
                  <a:lnTo>
                    <a:pt x="24923" y="24923"/>
                  </a:lnTo>
                  <a:lnTo>
                    <a:pt x="6687" y="51970"/>
                  </a:lnTo>
                  <a:lnTo>
                    <a:pt x="0" y="85089"/>
                  </a:lnTo>
                  <a:lnTo>
                    <a:pt x="0" y="425450"/>
                  </a:lnTo>
                  <a:lnTo>
                    <a:pt x="6687" y="458569"/>
                  </a:lnTo>
                  <a:lnTo>
                    <a:pt x="24923" y="485616"/>
                  </a:lnTo>
                  <a:lnTo>
                    <a:pt x="51970" y="503852"/>
                  </a:lnTo>
                  <a:lnTo>
                    <a:pt x="85089" y="510539"/>
                  </a:lnTo>
                  <a:lnTo>
                    <a:pt x="770889" y="510539"/>
                  </a:lnTo>
                  <a:lnTo>
                    <a:pt x="804009" y="503852"/>
                  </a:lnTo>
                  <a:lnTo>
                    <a:pt x="831056" y="485616"/>
                  </a:lnTo>
                  <a:lnTo>
                    <a:pt x="849292" y="458569"/>
                  </a:lnTo>
                  <a:lnTo>
                    <a:pt x="855979" y="425450"/>
                  </a:lnTo>
                  <a:lnTo>
                    <a:pt x="855979" y="85089"/>
                  </a:lnTo>
                  <a:lnTo>
                    <a:pt x="849292" y="51970"/>
                  </a:lnTo>
                  <a:lnTo>
                    <a:pt x="831056" y="24923"/>
                  </a:lnTo>
                  <a:lnTo>
                    <a:pt x="804009" y="6687"/>
                  </a:lnTo>
                  <a:lnTo>
                    <a:pt x="770889" y="0"/>
                  </a:lnTo>
                  <a:close/>
                </a:path>
              </a:pathLst>
            </a:custGeom>
            <a:solidFill>
              <a:srgbClr val="B0D9FF">
                <a:alpha val="23136"/>
              </a:srgbClr>
            </a:solidFill>
          </p:spPr>
          <p:txBody>
            <a:bodyPr wrap="square" lIns="0" tIns="0" rIns="0" bIns="0" rtlCol="0"/>
            <a:lstStyle/>
            <a:p>
              <a:endParaRPr/>
            </a:p>
          </p:txBody>
        </p:sp>
        <p:sp>
          <p:nvSpPr>
            <p:cNvPr id="34" name="object 34"/>
            <p:cNvSpPr/>
            <p:nvPr/>
          </p:nvSpPr>
          <p:spPr>
            <a:xfrm>
              <a:off x="2727959" y="2268219"/>
              <a:ext cx="855980" cy="510540"/>
            </a:xfrm>
            <a:custGeom>
              <a:avLst/>
              <a:gdLst/>
              <a:ahLst/>
              <a:cxnLst/>
              <a:rect l="l" t="t" r="r" b="b"/>
              <a:pathLst>
                <a:path w="855979" h="510539">
                  <a:moveTo>
                    <a:pt x="0" y="85089"/>
                  </a:moveTo>
                  <a:lnTo>
                    <a:pt x="6687" y="51970"/>
                  </a:lnTo>
                  <a:lnTo>
                    <a:pt x="24923" y="24923"/>
                  </a:lnTo>
                  <a:lnTo>
                    <a:pt x="51970" y="6687"/>
                  </a:lnTo>
                  <a:lnTo>
                    <a:pt x="85089" y="0"/>
                  </a:lnTo>
                  <a:lnTo>
                    <a:pt x="770889" y="0"/>
                  </a:lnTo>
                  <a:lnTo>
                    <a:pt x="804009" y="6687"/>
                  </a:lnTo>
                  <a:lnTo>
                    <a:pt x="831056" y="24923"/>
                  </a:lnTo>
                  <a:lnTo>
                    <a:pt x="849292" y="51970"/>
                  </a:lnTo>
                  <a:lnTo>
                    <a:pt x="855979" y="85089"/>
                  </a:lnTo>
                  <a:lnTo>
                    <a:pt x="855979" y="425450"/>
                  </a:lnTo>
                  <a:lnTo>
                    <a:pt x="849292" y="458569"/>
                  </a:lnTo>
                  <a:lnTo>
                    <a:pt x="831056" y="485616"/>
                  </a:lnTo>
                  <a:lnTo>
                    <a:pt x="804009" y="503852"/>
                  </a:lnTo>
                  <a:lnTo>
                    <a:pt x="770889" y="510539"/>
                  </a:lnTo>
                  <a:lnTo>
                    <a:pt x="85089" y="510539"/>
                  </a:lnTo>
                  <a:lnTo>
                    <a:pt x="51970" y="503852"/>
                  </a:lnTo>
                  <a:lnTo>
                    <a:pt x="24923" y="485616"/>
                  </a:lnTo>
                  <a:lnTo>
                    <a:pt x="6687" y="458569"/>
                  </a:lnTo>
                  <a:lnTo>
                    <a:pt x="0" y="425450"/>
                  </a:lnTo>
                  <a:lnTo>
                    <a:pt x="0" y="85089"/>
                  </a:lnTo>
                  <a:close/>
                </a:path>
              </a:pathLst>
            </a:custGeom>
            <a:ln w="10160">
              <a:solidFill>
                <a:srgbClr val="B0D9FF"/>
              </a:solidFill>
            </a:ln>
          </p:spPr>
          <p:txBody>
            <a:bodyPr wrap="square" lIns="0" tIns="0" rIns="0" bIns="0" rtlCol="0"/>
            <a:lstStyle/>
            <a:p>
              <a:endParaRPr/>
            </a:p>
          </p:txBody>
        </p:sp>
      </p:grpSp>
      <p:sp>
        <p:nvSpPr>
          <p:cNvPr id="35" name="object 35"/>
          <p:cNvSpPr txBox="1"/>
          <p:nvPr/>
        </p:nvSpPr>
        <p:spPr>
          <a:xfrm>
            <a:off x="3892296" y="2265046"/>
            <a:ext cx="813435" cy="513715"/>
          </a:xfrm>
          <a:prstGeom prst="rect">
            <a:avLst/>
          </a:prstGeom>
        </p:spPr>
        <p:txBody>
          <a:bodyPr vert="horz" wrap="square" lIns="0" tIns="12700" rIns="0" bIns="0" rtlCol="0">
            <a:spAutoFit/>
          </a:bodyPr>
          <a:lstStyle/>
          <a:p>
            <a:pPr marL="12065" marR="5080" indent="-1905" algn="ctr">
              <a:spcBef>
                <a:spcPts val="100"/>
              </a:spcBef>
            </a:pPr>
            <a:r>
              <a:rPr sz="800" spc="-45" dirty="0">
                <a:solidFill>
                  <a:srgbClr val="7E7E7E"/>
                </a:solidFill>
                <a:latin typeface="Arial"/>
                <a:cs typeface="Arial"/>
              </a:rPr>
              <a:t>Протокол  </a:t>
            </a:r>
            <a:r>
              <a:rPr sz="800" spc="-30" dirty="0">
                <a:solidFill>
                  <a:srgbClr val="7E7E7E"/>
                </a:solidFill>
                <a:latin typeface="Arial"/>
                <a:cs typeface="Arial"/>
              </a:rPr>
              <a:t>рассмотрения </a:t>
            </a:r>
            <a:r>
              <a:rPr sz="800" spc="-25" dirty="0">
                <a:solidFill>
                  <a:srgbClr val="7E7E7E"/>
                </a:solidFill>
                <a:latin typeface="Arial"/>
                <a:cs typeface="Arial"/>
              </a:rPr>
              <a:t>и  </a:t>
            </a:r>
            <a:r>
              <a:rPr sz="800" spc="-20" dirty="0">
                <a:solidFill>
                  <a:srgbClr val="7E7E7E"/>
                </a:solidFill>
                <a:latin typeface="Arial"/>
                <a:cs typeface="Arial"/>
              </a:rPr>
              <a:t>оценки </a:t>
            </a:r>
            <a:r>
              <a:rPr sz="800" spc="-40" dirty="0">
                <a:solidFill>
                  <a:srgbClr val="7E7E7E"/>
                </a:solidFill>
                <a:latin typeface="Arial"/>
                <a:cs typeface="Arial"/>
              </a:rPr>
              <a:t>1-х</a:t>
            </a:r>
            <a:r>
              <a:rPr sz="800" spc="-114" dirty="0">
                <a:solidFill>
                  <a:srgbClr val="7E7E7E"/>
                </a:solidFill>
                <a:latin typeface="Arial"/>
                <a:cs typeface="Arial"/>
              </a:rPr>
              <a:t> </a:t>
            </a:r>
            <a:r>
              <a:rPr sz="800" spc="-35" dirty="0">
                <a:solidFill>
                  <a:srgbClr val="7E7E7E"/>
                </a:solidFill>
                <a:latin typeface="Arial"/>
                <a:cs typeface="Arial"/>
              </a:rPr>
              <a:t>частей  </a:t>
            </a:r>
            <a:r>
              <a:rPr sz="800" spc="-20" dirty="0">
                <a:solidFill>
                  <a:srgbClr val="7E7E7E"/>
                </a:solidFill>
                <a:latin typeface="Arial"/>
                <a:cs typeface="Arial"/>
              </a:rPr>
              <a:t>заявок</a:t>
            </a:r>
            <a:endParaRPr sz="800">
              <a:latin typeface="Arial"/>
              <a:cs typeface="Arial"/>
            </a:endParaRPr>
          </a:p>
        </p:txBody>
      </p:sp>
      <p:grpSp>
        <p:nvGrpSpPr>
          <p:cNvPr id="36" name="object 36"/>
          <p:cNvGrpSpPr/>
          <p:nvPr/>
        </p:nvGrpSpPr>
        <p:grpSpPr>
          <a:xfrm>
            <a:off x="7566660" y="2214879"/>
            <a:ext cx="871219" cy="520700"/>
            <a:chOff x="6423659" y="2214879"/>
            <a:chExt cx="871219" cy="520700"/>
          </a:xfrm>
        </p:grpSpPr>
        <p:sp>
          <p:nvSpPr>
            <p:cNvPr id="37" name="object 37"/>
            <p:cNvSpPr/>
            <p:nvPr/>
          </p:nvSpPr>
          <p:spPr>
            <a:xfrm>
              <a:off x="6428739" y="2219959"/>
              <a:ext cx="861060" cy="510540"/>
            </a:xfrm>
            <a:custGeom>
              <a:avLst/>
              <a:gdLst/>
              <a:ahLst/>
              <a:cxnLst/>
              <a:rect l="l" t="t" r="r" b="b"/>
              <a:pathLst>
                <a:path w="861059" h="510539">
                  <a:moveTo>
                    <a:pt x="775969" y="0"/>
                  </a:moveTo>
                  <a:lnTo>
                    <a:pt x="85089" y="0"/>
                  </a:lnTo>
                  <a:lnTo>
                    <a:pt x="51970" y="6687"/>
                  </a:lnTo>
                  <a:lnTo>
                    <a:pt x="24923" y="24923"/>
                  </a:lnTo>
                  <a:lnTo>
                    <a:pt x="6687" y="51970"/>
                  </a:lnTo>
                  <a:lnTo>
                    <a:pt x="0" y="85089"/>
                  </a:lnTo>
                  <a:lnTo>
                    <a:pt x="0" y="425450"/>
                  </a:lnTo>
                  <a:lnTo>
                    <a:pt x="6687" y="458569"/>
                  </a:lnTo>
                  <a:lnTo>
                    <a:pt x="24923" y="485616"/>
                  </a:lnTo>
                  <a:lnTo>
                    <a:pt x="51970" y="503852"/>
                  </a:lnTo>
                  <a:lnTo>
                    <a:pt x="85089" y="510539"/>
                  </a:lnTo>
                  <a:lnTo>
                    <a:pt x="775969" y="510539"/>
                  </a:lnTo>
                  <a:lnTo>
                    <a:pt x="809089" y="503852"/>
                  </a:lnTo>
                  <a:lnTo>
                    <a:pt x="836136" y="485616"/>
                  </a:lnTo>
                  <a:lnTo>
                    <a:pt x="854372" y="458569"/>
                  </a:lnTo>
                  <a:lnTo>
                    <a:pt x="861060" y="425450"/>
                  </a:lnTo>
                  <a:lnTo>
                    <a:pt x="861060" y="85089"/>
                  </a:lnTo>
                  <a:lnTo>
                    <a:pt x="854372" y="51970"/>
                  </a:lnTo>
                  <a:lnTo>
                    <a:pt x="836136" y="24923"/>
                  </a:lnTo>
                  <a:lnTo>
                    <a:pt x="809089" y="6687"/>
                  </a:lnTo>
                  <a:lnTo>
                    <a:pt x="775969" y="0"/>
                  </a:lnTo>
                  <a:close/>
                </a:path>
              </a:pathLst>
            </a:custGeom>
            <a:solidFill>
              <a:srgbClr val="B0D9FF">
                <a:alpha val="23136"/>
              </a:srgbClr>
            </a:solidFill>
          </p:spPr>
          <p:txBody>
            <a:bodyPr wrap="square" lIns="0" tIns="0" rIns="0" bIns="0" rtlCol="0"/>
            <a:lstStyle/>
            <a:p>
              <a:endParaRPr/>
            </a:p>
          </p:txBody>
        </p:sp>
        <p:sp>
          <p:nvSpPr>
            <p:cNvPr id="38" name="object 38"/>
            <p:cNvSpPr/>
            <p:nvPr/>
          </p:nvSpPr>
          <p:spPr>
            <a:xfrm>
              <a:off x="6428739" y="2219959"/>
              <a:ext cx="861060" cy="510540"/>
            </a:xfrm>
            <a:custGeom>
              <a:avLst/>
              <a:gdLst/>
              <a:ahLst/>
              <a:cxnLst/>
              <a:rect l="l" t="t" r="r" b="b"/>
              <a:pathLst>
                <a:path w="861059" h="510539">
                  <a:moveTo>
                    <a:pt x="0" y="85089"/>
                  </a:moveTo>
                  <a:lnTo>
                    <a:pt x="6687" y="51970"/>
                  </a:lnTo>
                  <a:lnTo>
                    <a:pt x="24923" y="24923"/>
                  </a:lnTo>
                  <a:lnTo>
                    <a:pt x="51970" y="6687"/>
                  </a:lnTo>
                  <a:lnTo>
                    <a:pt x="85089" y="0"/>
                  </a:lnTo>
                  <a:lnTo>
                    <a:pt x="775969" y="0"/>
                  </a:lnTo>
                  <a:lnTo>
                    <a:pt x="809089" y="6687"/>
                  </a:lnTo>
                  <a:lnTo>
                    <a:pt x="836136" y="24923"/>
                  </a:lnTo>
                  <a:lnTo>
                    <a:pt x="854372" y="51970"/>
                  </a:lnTo>
                  <a:lnTo>
                    <a:pt x="861060" y="85089"/>
                  </a:lnTo>
                  <a:lnTo>
                    <a:pt x="861060" y="425450"/>
                  </a:lnTo>
                  <a:lnTo>
                    <a:pt x="854372" y="458569"/>
                  </a:lnTo>
                  <a:lnTo>
                    <a:pt x="836136" y="485616"/>
                  </a:lnTo>
                  <a:lnTo>
                    <a:pt x="809089" y="503852"/>
                  </a:lnTo>
                  <a:lnTo>
                    <a:pt x="775969" y="510539"/>
                  </a:lnTo>
                  <a:lnTo>
                    <a:pt x="85089" y="510539"/>
                  </a:lnTo>
                  <a:lnTo>
                    <a:pt x="51970" y="503852"/>
                  </a:lnTo>
                  <a:lnTo>
                    <a:pt x="24923" y="485616"/>
                  </a:lnTo>
                  <a:lnTo>
                    <a:pt x="6687" y="458569"/>
                  </a:lnTo>
                  <a:lnTo>
                    <a:pt x="0" y="425450"/>
                  </a:lnTo>
                  <a:lnTo>
                    <a:pt x="0" y="85089"/>
                  </a:lnTo>
                  <a:close/>
                </a:path>
              </a:pathLst>
            </a:custGeom>
            <a:ln w="10160">
              <a:solidFill>
                <a:srgbClr val="B0D9FF"/>
              </a:solidFill>
            </a:ln>
          </p:spPr>
          <p:txBody>
            <a:bodyPr wrap="square" lIns="0" tIns="0" rIns="0" bIns="0" rtlCol="0"/>
            <a:lstStyle/>
            <a:p>
              <a:endParaRPr/>
            </a:p>
          </p:txBody>
        </p:sp>
      </p:grpSp>
      <p:sp>
        <p:nvSpPr>
          <p:cNvPr id="39" name="object 39"/>
          <p:cNvSpPr txBox="1"/>
          <p:nvPr/>
        </p:nvSpPr>
        <p:spPr>
          <a:xfrm>
            <a:off x="7596886" y="2216468"/>
            <a:ext cx="813435" cy="513715"/>
          </a:xfrm>
          <a:prstGeom prst="rect">
            <a:avLst/>
          </a:prstGeom>
        </p:spPr>
        <p:txBody>
          <a:bodyPr vert="horz" wrap="square" lIns="0" tIns="12700" rIns="0" bIns="0" rtlCol="0">
            <a:spAutoFit/>
          </a:bodyPr>
          <a:lstStyle/>
          <a:p>
            <a:pPr marL="12700" marR="5080" indent="-1905" algn="ctr">
              <a:spcBef>
                <a:spcPts val="100"/>
              </a:spcBef>
            </a:pPr>
            <a:r>
              <a:rPr sz="800" spc="-50" dirty="0">
                <a:solidFill>
                  <a:srgbClr val="7E7E7E"/>
                </a:solidFill>
                <a:latin typeface="Arial"/>
                <a:cs typeface="Arial"/>
              </a:rPr>
              <a:t>Протокол  </a:t>
            </a:r>
            <a:r>
              <a:rPr sz="800" spc="-30" dirty="0">
                <a:solidFill>
                  <a:srgbClr val="7E7E7E"/>
                </a:solidFill>
                <a:latin typeface="Arial"/>
                <a:cs typeface="Arial"/>
              </a:rPr>
              <a:t>рассмотрения </a:t>
            </a:r>
            <a:r>
              <a:rPr sz="800" spc="-25" dirty="0">
                <a:solidFill>
                  <a:srgbClr val="7E7E7E"/>
                </a:solidFill>
                <a:latin typeface="Arial"/>
                <a:cs typeface="Arial"/>
              </a:rPr>
              <a:t>и  </a:t>
            </a:r>
            <a:r>
              <a:rPr sz="800" spc="-20" dirty="0">
                <a:solidFill>
                  <a:srgbClr val="7E7E7E"/>
                </a:solidFill>
                <a:latin typeface="Arial"/>
                <a:cs typeface="Arial"/>
              </a:rPr>
              <a:t>оценки </a:t>
            </a:r>
            <a:r>
              <a:rPr sz="800" spc="-40" dirty="0">
                <a:solidFill>
                  <a:srgbClr val="7E7E7E"/>
                </a:solidFill>
                <a:latin typeface="Arial"/>
                <a:cs typeface="Arial"/>
              </a:rPr>
              <a:t>2-х</a:t>
            </a:r>
            <a:r>
              <a:rPr sz="800" spc="-114" dirty="0">
                <a:solidFill>
                  <a:srgbClr val="7E7E7E"/>
                </a:solidFill>
                <a:latin typeface="Arial"/>
                <a:cs typeface="Arial"/>
              </a:rPr>
              <a:t> </a:t>
            </a:r>
            <a:r>
              <a:rPr sz="800" spc="-35" dirty="0">
                <a:solidFill>
                  <a:srgbClr val="7E7E7E"/>
                </a:solidFill>
                <a:latin typeface="Arial"/>
                <a:cs typeface="Arial"/>
              </a:rPr>
              <a:t>частей  </a:t>
            </a:r>
            <a:r>
              <a:rPr sz="800" spc="-20" dirty="0">
                <a:solidFill>
                  <a:srgbClr val="7E7E7E"/>
                </a:solidFill>
                <a:latin typeface="Arial"/>
                <a:cs typeface="Arial"/>
              </a:rPr>
              <a:t>заявок</a:t>
            </a:r>
            <a:endParaRPr sz="800">
              <a:latin typeface="Arial"/>
              <a:cs typeface="Arial"/>
            </a:endParaRPr>
          </a:p>
        </p:txBody>
      </p:sp>
      <p:grpSp>
        <p:nvGrpSpPr>
          <p:cNvPr id="40" name="object 40"/>
          <p:cNvGrpSpPr/>
          <p:nvPr/>
        </p:nvGrpSpPr>
        <p:grpSpPr>
          <a:xfrm>
            <a:off x="8460740" y="1338581"/>
            <a:ext cx="1465580" cy="1614805"/>
            <a:chOff x="7317740" y="1338580"/>
            <a:chExt cx="1465580" cy="1614805"/>
          </a:xfrm>
        </p:grpSpPr>
        <p:sp>
          <p:nvSpPr>
            <p:cNvPr id="41" name="object 41"/>
            <p:cNvSpPr/>
            <p:nvPr/>
          </p:nvSpPr>
          <p:spPr>
            <a:xfrm>
              <a:off x="7321550" y="1799590"/>
              <a:ext cx="226059" cy="198120"/>
            </a:xfrm>
            <a:prstGeom prst="rect">
              <a:avLst/>
            </a:prstGeom>
            <a:blipFill>
              <a:blip r:embed="rId4" cstate="print"/>
              <a:stretch>
                <a:fillRect/>
              </a:stretch>
            </a:blipFill>
          </p:spPr>
          <p:txBody>
            <a:bodyPr wrap="square" lIns="0" tIns="0" rIns="0" bIns="0" rtlCol="0"/>
            <a:lstStyle/>
            <a:p>
              <a:endParaRPr/>
            </a:p>
          </p:txBody>
        </p:sp>
        <p:sp>
          <p:nvSpPr>
            <p:cNvPr id="42" name="object 42"/>
            <p:cNvSpPr/>
            <p:nvPr/>
          </p:nvSpPr>
          <p:spPr>
            <a:xfrm>
              <a:off x="7321550" y="1799590"/>
              <a:ext cx="226060" cy="198120"/>
            </a:xfrm>
            <a:custGeom>
              <a:avLst/>
              <a:gdLst/>
              <a:ahLst/>
              <a:cxnLst/>
              <a:rect l="l" t="t" r="r" b="b"/>
              <a:pathLst>
                <a:path w="226059" h="198119">
                  <a:moveTo>
                    <a:pt x="0" y="99060"/>
                  </a:moveTo>
                  <a:lnTo>
                    <a:pt x="113029" y="0"/>
                  </a:lnTo>
                  <a:lnTo>
                    <a:pt x="226059" y="99060"/>
                  </a:lnTo>
                  <a:lnTo>
                    <a:pt x="113029" y="198120"/>
                  </a:lnTo>
                  <a:lnTo>
                    <a:pt x="0" y="99060"/>
                  </a:lnTo>
                  <a:close/>
                </a:path>
              </a:pathLst>
            </a:custGeom>
            <a:ln w="7619">
              <a:solidFill>
                <a:srgbClr val="7E8994"/>
              </a:solidFill>
            </a:ln>
          </p:spPr>
          <p:txBody>
            <a:bodyPr wrap="square" lIns="0" tIns="0" rIns="0" bIns="0" rtlCol="0"/>
            <a:lstStyle/>
            <a:p>
              <a:endParaRPr/>
            </a:p>
          </p:txBody>
        </p:sp>
        <p:sp>
          <p:nvSpPr>
            <p:cNvPr id="43" name="object 43"/>
            <p:cNvSpPr/>
            <p:nvPr/>
          </p:nvSpPr>
          <p:spPr>
            <a:xfrm>
              <a:off x="7909560" y="1343660"/>
              <a:ext cx="868680" cy="601980"/>
            </a:xfrm>
            <a:custGeom>
              <a:avLst/>
              <a:gdLst/>
              <a:ahLst/>
              <a:cxnLst/>
              <a:rect l="l" t="t" r="r" b="b"/>
              <a:pathLst>
                <a:path w="868679" h="601980">
                  <a:moveTo>
                    <a:pt x="0" y="100329"/>
                  </a:moveTo>
                  <a:lnTo>
                    <a:pt x="7889" y="61293"/>
                  </a:lnTo>
                  <a:lnTo>
                    <a:pt x="29400" y="29400"/>
                  </a:lnTo>
                  <a:lnTo>
                    <a:pt x="61293" y="7889"/>
                  </a:lnTo>
                  <a:lnTo>
                    <a:pt x="100330" y="0"/>
                  </a:lnTo>
                  <a:lnTo>
                    <a:pt x="768350" y="0"/>
                  </a:lnTo>
                  <a:lnTo>
                    <a:pt x="807386" y="7889"/>
                  </a:lnTo>
                  <a:lnTo>
                    <a:pt x="839279" y="29400"/>
                  </a:lnTo>
                  <a:lnTo>
                    <a:pt x="860790" y="61293"/>
                  </a:lnTo>
                  <a:lnTo>
                    <a:pt x="868680" y="100329"/>
                  </a:lnTo>
                  <a:lnTo>
                    <a:pt x="868680" y="501650"/>
                  </a:lnTo>
                  <a:lnTo>
                    <a:pt x="860790" y="540686"/>
                  </a:lnTo>
                  <a:lnTo>
                    <a:pt x="839279" y="572579"/>
                  </a:lnTo>
                  <a:lnTo>
                    <a:pt x="807386" y="594090"/>
                  </a:lnTo>
                  <a:lnTo>
                    <a:pt x="768350" y="601979"/>
                  </a:lnTo>
                  <a:lnTo>
                    <a:pt x="100330" y="601979"/>
                  </a:lnTo>
                  <a:lnTo>
                    <a:pt x="61293" y="594090"/>
                  </a:lnTo>
                  <a:lnTo>
                    <a:pt x="29400" y="572579"/>
                  </a:lnTo>
                  <a:lnTo>
                    <a:pt x="7889" y="540686"/>
                  </a:lnTo>
                  <a:lnTo>
                    <a:pt x="0" y="501650"/>
                  </a:lnTo>
                  <a:lnTo>
                    <a:pt x="0" y="100329"/>
                  </a:lnTo>
                  <a:close/>
                </a:path>
              </a:pathLst>
            </a:custGeom>
            <a:ln w="10160">
              <a:solidFill>
                <a:srgbClr val="7E7E7E"/>
              </a:solidFill>
            </a:ln>
          </p:spPr>
          <p:txBody>
            <a:bodyPr wrap="square" lIns="0" tIns="0" rIns="0" bIns="0" rtlCol="0"/>
            <a:lstStyle/>
            <a:p>
              <a:endParaRPr/>
            </a:p>
          </p:txBody>
        </p:sp>
        <p:sp>
          <p:nvSpPr>
            <p:cNvPr id="44" name="object 44"/>
            <p:cNvSpPr/>
            <p:nvPr/>
          </p:nvSpPr>
          <p:spPr>
            <a:xfrm>
              <a:off x="7400036" y="1606549"/>
              <a:ext cx="513080" cy="1346835"/>
            </a:xfrm>
            <a:custGeom>
              <a:avLst/>
              <a:gdLst/>
              <a:ahLst/>
              <a:cxnLst/>
              <a:rect l="l" t="t" r="r" b="b"/>
              <a:pathLst>
                <a:path w="513079" h="1346835">
                  <a:moveTo>
                    <a:pt x="42164" y="746760"/>
                  </a:moveTo>
                  <a:lnTo>
                    <a:pt x="29464" y="746760"/>
                  </a:lnTo>
                  <a:lnTo>
                    <a:pt x="29464" y="797560"/>
                  </a:lnTo>
                  <a:lnTo>
                    <a:pt x="42164" y="797560"/>
                  </a:lnTo>
                  <a:lnTo>
                    <a:pt x="42164" y="746760"/>
                  </a:lnTo>
                  <a:close/>
                </a:path>
                <a:path w="513079" h="1346835">
                  <a:moveTo>
                    <a:pt x="42164" y="657860"/>
                  </a:moveTo>
                  <a:lnTo>
                    <a:pt x="29464" y="657860"/>
                  </a:lnTo>
                  <a:lnTo>
                    <a:pt x="29464" y="708660"/>
                  </a:lnTo>
                  <a:lnTo>
                    <a:pt x="42164" y="708660"/>
                  </a:lnTo>
                  <a:lnTo>
                    <a:pt x="42164" y="657860"/>
                  </a:lnTo>
                  <a:close/>
                </a:path>
                <a:path w="513079" h="1346835">
                  <a:moveTo>
                    <a:pt x="42164" y="568960"/>
                  </a:moveTo>
                  <a:lnTo>
                    <a:pt x="29464" y="568960"/>
                  </a:lnTo>
                  <a:lnTo>
                    <a:pt x="29464" y="619760"/>
                  </a:lnTo>
                  <a:lnTo>
                    <a:pt x="42164" y="619760"/>
                  </a:lnTo>
                  <a:lnTo>
                    <a:pt x="42164" y="568960"/>
                  </a:lnTo>
                  <a:close/>
                </a:path>
                <a:path w="513079" h="1346835">
                  <a:moveTo>
                    <a:pt x="42164" y="480060"/>
                  </a:moveTo>
                  <a:lnTo>
                    <a:pt x="29464" y="480060"/>
                  </a:lnTo>
                  <a:lnTo>
                    <a:pt x="29464" y="530860"/>
                  </a:lnTo>
                  <a:lnTo>
                    <a:pt x="42164" y="530860"/>
                  </a:lnTo>
                  <a:lnTo>
                    <a:pt x="42164" y="480060"/>
                  </a:lnTo>
                  <a:close/>
                </a:path>
                <a:path w="513079" h="1346835">
                  <a:moveTo>
                    <a:pt x="42164" y="391160"/>
                  </a:moveTo>
                  <a:lnTo>
                    <a:pt x="29464" y="391160"/>
                  </a:lnTo>
                  <a:lnTo>
                    <a:pt x="29464" y="441960"/>
                  </a:lnTo>
                  <a:lnTo>
                    <a:pt x="42164" y="441960"/>
                  </a:lnTo>
                  <a:lnTo>
                    <a:pt x="42164" y="391160"/>
                  </a:lnTo>
                  <a:close/>
                </a:path>
                <a:path w="513079" h="1346835">
                  <a:moveTo>
                    <a:pt x="44450" y="1188974"/>
                  </a:moveTo>
                  <a:lnTo>
                    <a:pt x="31750" y="1188974"/>
                  </a:lnTo>
                  <a:lnTo>
                    <a:pt x="31750" y="1239774"/>
                  </a:lnTo>
                  <a:lnTo>
                    <a:pt x="44450" y="1239774"/>
                  </a:lnTo>
                  <a:lnTo>
                    <a:pt x="44450" y="1188974"/>
                  </a:lnTo>
                  <a:close/>
                </a:path>
                <a:path w="513079" h="1346835">
                  <a:moveTo>
                    <a:pt x="44450" y="1100074"/>
                  </a:moveTo>
                  <a:lnTo>
                    <a:pt x="31750" y="1100074"/>
                  </a:lnTo>
                  <a:lnTo>
                    <a:pt x="31750" y="1150874"/>
                  </a:lnTo>
                  <a:lnTo>
                    <a:pt x="44450" y="1150874"/>
                  </a:lnTo>
                  <a:lnTo>
                    <a:pt x="44450" y="1100074"/>
                  </a:lnTo>
                  <a:close/>
                </a:path>
                <a:path w="513079" h="1346835">
                  <a:moveTo>
                    <a:pt x="44450" y="1011174"/>
                  </a:moveTo>
                  <a:lnTo>
                    <a:pt x="31750" y="1011174"/>
                  </a:lnTo>
                  <a:lnTo>
                    <a:pt x="31750" y="1061974"/>
                  </a:lnTo>
                  <a:lnTo>
                    <a:pt x="44450" y="1061974"/>
                  </a:lnTo>
                  <a:lnTo>
                    <a:pt x="44450" y="1011174"/>
                  </a:lnTo>
                  <a:close/>
                </a:path>
                <a:path w="513079" h="1346835">
                  <a:moveTo>
                    <a:pt x="44450" y="922274"/>
                  </a:moveTo>
                  <a:lnTo>
                    <a:pt x="31750" y="922274"/>
                  </a:lnTo>
                  <a:lnTo>
                    <a:pt x="31750" y="973074"/>
                  </a:lnTo>
                  <a:lnTo>
                    <a:pt x="44450" y="973074"/>
                  </a:lnTo>
                  <a:lnTo>
                    <a:pt x="44450" y="922274"/>
                  </a:lnTo>
                  <a:close/>
                </a:path>
                <a:path w="513079" h="1346835">
                  <a:moveTo>
                    <a:pt x="44450" y="862330"/>
                  </a:moveTo>
                  <a:lnTo>
                    <a:pt x="42164" y="862330"/>
                  </a:lnTo>
                  <a:lnTo>
                    <a:pt x="42164" y="835660"/>
                  </a:lnTo>
                  <a:lnTo>
                    <a:pt x="29464" y="835660"/>
                  </a:lnTo>
                  <a:lnTo>
                    <a:pt x="29464" y="875030"/>
                  </a:lnTo>
                  <a:lnTo>
                    <a:pt x="31750" y="875030"/>
                  </a:lnTo>
                  <a:lnTo>
                    <a:pt x="31750" y="884174"/>
                  </a:lnTo>
                  <a:lnTo>
                    <a:pt x="44450" y="884174"/>
                  </a:lnTo>
                  <a:lnTo>
                    <a:pt x="44450" y="875030"/>
                  </a:lnTo>
                  <a:lnTo>
                    <a:pt x="44450" y="862330"/>
                  </a:lnTo>
                  <a:close/>
                </a:path>
                <a:path w="513079" h="1346835">
                  <a:moveTo>
                    <a:pt x="76200" y="1270127"/>
                  </a:moveTo>
                  <a:lnTo>
                    <a:pt x="0" y="1270127"/>
                  </a:lnTo>
                  <a:lnTo>
                    <a:pt x="38100" y="1346327"/>
                  </a:lnTo>
                  <a:lnTo>
                    <a:pt x="69850" y="1282827"/>
                  </a:lnTo>
                  <a:lnTo>
                    <a:pt x="72326" y="1277874"/>
                  </a:lnTo>
                  <a:lnTo>
                    <a:pt x="76200" y="1270127"/>
                  </a:lnTo>
                  <a:close/>
                </a:path>
                <a:path w="513079" h="1346835">
                  <a:moveTo>
                    <a:pt x="512699" y="38100"/>
                  </a:moveTo>
                  <a:lnTo>
                    <a:pt x="499999" y="31750"/>
                  </a:lnTo>
                  <a:lnTo>
                    <a:pt x="436499" y="0"/>
                  </a:lnTo>
                  <a:lnTo>
                    <a:pt x="436499" y="31750"/>
                  </a:lnTo>
                  <a:lnTo>
                    <a:pt x="29464" y="31750"/>
                  </a:lnTo>
                  <a:lnTo>
                    <a:pt x="29464" y="191897"/>
                  </a:lnTo>
                  <a:lnTo>
                    <a:pt x="42164" y="191897"/>
                  </a:lnTo>
                  <a:lnTo>
                    <a:pt x="42164" y="44450"/>
                  </a:lnTo>
                  <a:lnTo>
                    <a:pt x="436499" y="44450"/>
                  </a:lnTo>
                  <a:lnTo>
                    <a:pt x="436499" y="76200"/>
                  </a:lnTo>
                  <a:lnTo>
                    <a:pt x="499999" y="44450"/>
                  </a:lnTo>
                  <a:lnTo>
                    <a:pt x="512699" y="38100"/>
                  </a:lnTo>
                  <a:close/>
                </a:path>
              </a:pathLst>
            </a:custGeom>
            <a:solidFill>
              <a:srgbClr val="7E7E7E"/>
            </a:solidFill>
          </p:spPr>
          <p:txBody>
            <a:bodyPr wrap="square" lIns="0" tIns="0" rIns="0" bIns="0" rtlCol="0"/>
            <a:lstStyle/>
            <a:p>
              <a:endParaRPr/>
            </a:p>
          </p:txBody>
        </p:sp>
        <p:sp>
          <p:nvSpPr>
            <p:cNvPr id="45" name="object 45"/>
            <p:cNvSpPr/>
            <p:nvPr/>
          </p:nvSpPr>
          <p:spPr>
            <a:xfrm>
              <a:off x="8069580" y="1838960"/>
              <a:ext cx="701040" cy="510540"/>
            </a:xfrm>
            <a:custGeom>
              <a:avLst/>
              <a:gdLst/>
              <a:ahLst/>
              <a:cxnLst/>
              <a:rect l="l" t="t" r="r" b="b"/>
              <a:pathLst>
                <a:path w="701040" h="510539">
                  <a:moveTo>
                    <a:pt x="615950" y="0"/>
                  </a:moveTo>
                  <a:lnTo>
                    <a:pt x="85090" y="0"/>
                  </a:lnTo>
                  <a:lnTo>
                    <a:pt x="51970" y="6687"/>
                  </a:lnTo>
                  <a:lnTo>
                    <a:pt x="24923" y="24923"/>
                  </a:lnTo>
                  <a:lnTo>
                    <a:pt x="6687" y="51970"/>
                  </a:lnTo>
                  <a:lnTo>
                    <a:pt x="0" y="85089"/>
                  </a:lnTo>
                  <a:lnTo>
                    <a:pt x="0" y="425450"/>
                  </a:lnTo>
                  <a:lnTo>
                    <a:pt x="6687" y="458569"/>
                  </a:lnTo>
                  <a:lnTo>
                    <a:pt x="24923" y="485616"/>
                  </a:lnTo>
                  <a:lnTo>
                    <a:pt x="51970" y="503852"/>
                  </a:lnTo>
                  <a:lnTo>
                    <a:pt x="85090" y="510539"/>
                  </a:lnTo>
                  <a:lnTo>
                    <a:pt x="615950" y="510539"/>
                  </a:lnTo>
                  <a:lnTo>
                    <a:pt x="649069" y="503852"/>
                  </a:lnTo>
                  <a:lnTo>
                    <a:pt x="676116" y="485616"/>
                  </a:lnTo>
                  <a:lnTo>
                    <a:pt x="694352" y="458569"/>
                  </a:lnTo>
                  <a:lnTo>
                    <a:pt x="701040" y="425450"/>
                  </a:lnTo>
                  <a:lnTo>
                    <a:pt x="701040" y="85089"/>
                  </a:lnTo>
                  <a:lnTo>
                    <a:pt x="694352" y="51970"/>
                  </a:lnTo>
                  <a:lnTo>
                    <a:pt x="676116" y="24923"/>
                  </a:lnTo>
                  <a:lnTo>
                    <a:pt x="649069" y="6687"/>
                  </a:lnTo>
                  <a:lnTo>
                    <a:pt x="615950" y="0"/>
                  </a:lnTo>
                  <a:close/>
                </a:path>
              </a:pathLst>
            </a:custGeom>
            <a:solidFill>
              <a:srgbClr val="B0D9FF">
                <a:alpha val="23136"/>
              </a:srgbClr>
            </a:solidFill>
          </p:spPr>
          <p:txBody>
            <a:bodyPr wrap="square" lIns="0" tIns="0" rIns="0" bIns="0" rtlCol="0"/>
            <a:lstStyle/>
            <a:p>
              <a:endParaRPr/>
            </a:p>
          </p:txBody>
        </p:sp>
        <p:sp>
          <p:nvSpPr>
            <p:cNvPr id="46" name="object 46"/>
            <p:cNvSpPr/>
            <p:nvPr/>
          </p:nvSpPr>
          <p:spPr>
            <a:xfrm>
              <a:off x="8069580" y="1838960"/>
              <a:ext cx="701040" cy="510540"/>
            </a:xfrm>
            <a:custGeom>
              <a:avLst/>
              <a:gdLst/>
              <a:ahLst/>
              <a:cxnLst/>
              <a:rect l="l" t="t" r="r" b="b"/>
              <a:pathLst>
                <a:path w="701040" h="510539">
                  <a:moveTo>
                    <a:pt x="0" y="85089"/>
                  </a:moveTo>
                  <a:lnTo>
                    <a:pt x="6687" y="51970"/>
                  </a:lnTo>
                  <a:lnTo>
                    <a:pt x="24923" y="24923"/>
                  </a:lnTo>
                  <a:lnTo>
                    <a:pt x="51970" y="6687"/>
                  </a:lnTo>
                  <a:lnTo>
                    <a:pt x="85090" y="0"/>
                  </a:lnTo>
                  <a:lnTo>
                    <a:pt x="615950" y="0"/>
                  </a:lnTo>
                  <a:lnTo>
                    <a:pt x="649069" y="6687"/>
                  </a:lnTo>
                  <a:lnTo>
                    <a:pt x="676116" y="24923"/>
                  </a:lnTo>
                  <a:lnTo>
                    <a:pt x="694352" y="51970"/>
                  </a:lnTo>
                  <a:lnTo>
                    <a:pt x="701040" y="85089"/>
                  </a:lnTo>
                  <a:lnTo>
                    <a:pt x="701040" y="425450"/>
                  </a:lnTo>
                  <a:lnTo>
                    <a:pt x="694352" y="458569"/>
                  </a:lnTo>
                  <a:lnTo>
                    <a:pt x="676116" y="485616"/>
                  </a:lnTo>
                  <a:lnTo>
                    <a:pt x="649069" y="503852"/>
                  </a:lnTo>
                  <a:lnTo>
                    <a:pt x="615950" y="510539"/>
                  </a:lnTo>
                  <a:lnTo>
                    <a:pt x="85090" y="510539"/>
                  </a:lnTo>
                  <a:lnTo>
                    <a:pt x="51970" y="503852"/>
                  </a:lnTo>
                  <a:lnTo>
                    <a:pt x="24923" y="485616"/>
                  </a:lnTo>
                  <a:lnTo>
                    <a:pt x="6687" y="458569"/>
                  </a:lnTo>
                  <a:lnTo>
                    <a:pt x="0" y="425450"/>
                  </a:lnTo>
                  <a:lnTo>
                    <a:pt x="0" y="85089"/>
                  </a:lnTo>
                  <a:close/>
                </a:path>
              </a:pathLst>
            </a:custGeom>
            <a:ln w="10160">
              <a:solidFill>
                <a:srgbClr val="B0D9FF"/>
              </a:solidFill>
            </a:ln>
          </p:spPr>
          <p:txBody>
            <a:bodyPr wrap="square" lIns="0" tIns="0" rIns="0" bIns="0" rtlCol="0"/>
            <a:lstStyle/>
            <a:p>
              <a:endParaRPr/>
            </a:p>
          </p:txBody>
        </p:sp>
      </p:grpSp>
      <p:sp>
        <p:nvSpPr>
          <p:cNvPr id="47" name="object 47"/>
          <p:cNvSpPr txBox="1"/>
          <p:nvPr/>
        </p:nvSpPr>
        <p:spPr>
          <a:xfrm>
            <a:off x="9290685" y="1896110"/>
            <a:ext cx="546735" cy="391795"/>
          </a:xfrm>
          <a:prstGeom prst="rect">
            <a:avLst/>
          </a:prstGeom>
        </p:spPr>
        <p:txBody>
          <a:bodyPr vert="horz" wrap="square" lIns="0" tIns="12700" rIns="0" bIns="0" rtlCol="0">
            <a:spAutoFit/>
          </a:bodyPr>
          <a:lstStyle/>
          <a:p>
            <a:pPr marL="12700" marR="5080" indent="635" algn="ctr">
              <a:spcBef>
                <a:spcPts val="100"/>
              </a:spcBef>
            </a:pPr>
            <a:r>
              <a:rPr sz="800" spc="-45" dirty="0">
                <a:solidFill>
                  <a:srgbClr val="7E7E7E"/>
                </a:solidFill>
                <a:latin typeface="Arial"/>
                <a:cs typeface="Arial"/>
              </a:rPr>
              <a:t>Протокол  </a:t>
            </a:r>
            <a:r>
              <a:rPr sz="800" spc="-20" dirty="0">
                <a:solidFill>
                  <a:srgbClr val="7E7E7E"/>
                </a:solidFill>
                <a:latin typeface="Arial"/>
                <a:cs typeface="Arial"/>
              </a:rPr>
              <a:t>п</a:t>
            </a:r>
            <a:r>
              <a:rPr sz="800" spc="-30" dirty="0">
                <a:solidFill>
                  <a:srgbClr val="7E7E7E"/>
                </a:solidFill>
                <a:latin typeface="Arial"/>
                <a:cs typeface="Arial"/>
              </a:rPr>
              <a:t>о</a:t>
            </a:r>
            <a:r>
              <a:rPr sz="800" spc="-90" dirty="0">
                <a:solidFill>
                  <a:srgbClr val="7E7E7E"/>
                </a:solidFill>
                <a:latin typeface="Arial"/>
                <a:cs typeface="Arial"/>
              </a:rPr>
              <a:t>д</a:t>
            </a:r>
            <a:r>
              <a:rPr sz="800" spc="-20" dirty="0">
                <a:solidFill>
                  <a:srgbClr val="7E7E7E"/>
                </a:solidFill>
                <a:latin typeface="Arial"/>
                <a:cs typeface="Arial"/>
              </a:rPr>
              <a:t>ве</a:t>
            </a:r>
            <a:r>
              <a:rPr sz="800" spc="-90" dirty="0">
                <a:solidFill>
                  <a:srgbClr val="7E7E7E"/>
                </a:solidFill>
                <a:latin typeface="Arial"/>
                <a:cs typeface="Arial"/>
              </a:rPr>
              <a:t>д</a:t>
            </a:r>
            <a:r>
              <a:rPr sz="800" spc="-30" dirty="0">
                <a:solidFill>
                  <a:srgbClr val="7E7E7E"/>
                </a:solidFill>
                <a:latin typeface="Arial"/>
                <a:cs typeface="Arial"/>
              </a:rPr>
              <a:t>е</a:t>
            </a:r>
            <a:r>
              <a:rPr sz="800" spc="-25" dirty="0">
                <a:solidFill>
                  <a:srgbClr val="7E7E7E"/>
                </a:solidFill>
                <a:latin typeface="Arial"/>
                <a:cs typeface="Arial"/>
              </a:rPr>
              <a:t>н</a:t>
            </a:r>
            <a:r>
              <a:rPr sz="800" spc="-35" dirty="0">
                <a:solidFill>
                  <a:srgbClr val="7E7E7E"/>
                </a:solidFill>
                <a:latin typeface="Arial"/>
                <a:cs typeface="Arial"/>
              </a:rPr>
              <a:t>и</a:t>
            </a:r>
            <a:r>
              <a:rPr sz="800" spc="-20" dirty="0">
                <a:solidFill>
                  <a:srgbClr val="7E7E7E"/>
                </a:solidFill>
                <a:latin typeface="Arial"/>
                <a:cs typeface="Arial"/>
              </a:rPr>
              <a:t>я  </a:t>
            </a:r>
            <a:r>
              <a:rPr sz="800" spc="-35" dirty="0">
                <a:solidFill>
                  <a:srgbClr val="7E7E7E"/>
                </a:solidFill>
                <a:latin typeface="Arial"/>
                <a:cs typeface="Arial"/>
              </a:rPr>
              <a:t>итогов</a:t>
            </a:r>
            <a:endParaRPr sz="800">
              <a:latin typeface="Arial"/>
              <a:cs typeface="Arial"/>
            </a:endParaRPr>
          </a:p>
        </p:txBody>
      </p:sp>
      <p:grpSp>
        <p:nvGrpSpPr>
          <p:cNvPr id="48" name="object 48"/>
          <p:cNvGrpSpPr/>
          <p:nvPr/>
        </p:nvGrpSpPr>
        <p:grpSpPr>
          <a:xfrm>
            <a:off x="5372100" y="1410969"/>
            <a:ext cx="4839970" cy="857250"/>
            <a:chOff x="4229100" y="1410969"/>
            <a:chExt cx="4839970" cy="857250"/>
          </a:xfrm>
        </p:grpSpPr>
        <p:sp>
          <p:nvSpPr>
            <p:cNvPr id="49" name="object 49"/>
            <p:cNvSpPr/>
            <p:nvPr/>
          </p:nvSpPr>
          <p:spPr>
            <a:xfrm>
              <a:off x="4234180" y="1569719"/>
              <a:ext cx="594360" cy="693420"/>
            </a:xfrm>
            <a:custGeom>
              <a:avLst/>
              <a:gdLst/>
              <a:ahLst/>
              <a:cxnLst/>
              <a:rect l="l" t="t" r="r" b="b"/>
              <a:pathLst>
                <a:path w="594360" h="693419">
                  <a:moveTo>
                    <a:pt x="495300" y="0"/>
                  </a:moveTo>
                  <a:lnTo>
                    <a:pt x="99060" y="0"/>
                  </a:lnTo>
                  <a:lnTo>
                    <a:pt x="60489" y="7780"/>
                  </a:lnTo>
                  <a:lnTo>
                    <a:pt x="29003" y="29003"/>
                  </a:lnTo>
                  <a:lnTo>
                    <a:pt x="7780" y="60489"/>
                  </a:lnTo>
                  <a:lnTo>
                    <a:pt x="0" y="99059"/>
                  </a:lnTo>
                  <a:lnTo>
                    <a:pt x="0" y="594359"/>
                  </a:lnTo>
                  <a:lnTo>
                    <a:pt x="7780" y="632930"/>
                  </a:lnTo>
                  <a:lnTo>
                    <a:pt x="29003" y="664416"/>
                  </a:lnTo>
                  <a:lnTo>
                    <a:pt x="60489" y="685639"/>
                  </a:lnTo>
                  <a:lnTo>
                    <a:pt x="99060" y="693419"/>
                  </a:lnTo>
                  <a:lnTo>
                    <a:pt x="495300" y="693419"/>
                  </a:lnTo>
                  <a:lnTo>
                    <a:pt x="533870" y="685639"/>
                  </a:lnTo>
                  <a:lnTo>
                    <a:pt x="565356" y="664416"/>
                  </a:lnTo>
                  <a:lnTo>
                    <a:pt x="586579" y="632930"/>
                  </a:lnTo>
                  <a:lnTo>
                    <a:pt x="594360" y="594359"/>
                  </a:lnTo>
                  <a:lnTo>
                    <a:pt x="594360" y="99059"/>
                  </a:lnTo>
                  <a:lnTo>
                    <a:pt x="586579" y="60489"/>
                  </a:lnTo>
                  <a:lnTo>
                    <a:pt x="565356" y="29003"/>
                  </a:lnTo>
                  <a:lnTo>
                    <a:pt x="533870" y="7780"/>
                  </a:lnTo>
                  <a:lnTo>
                    <a:pt x="495300" y="0"/>
                  </a:lnTo>
                  <a:close/>
                </a:path>
              </a:pathLst>
            </a:custGeom>
            <a:solidFill>
              <a:srgbClr val="F1F1F1"/>
            </a:solidFill>
          </p:spPr>
          <p:txBody>
            <a:bodyPr wrap="square" lIns="0" tIns="0" rIns="0" bIns="0" rtlCol="0"/>
            <a:lstStyle/>
            <a:p>
              <a:endParaRPr/>
            </a:p>
          </p:txBody>
        </p:sp>
        <p:sp>
          <p:nvSpPr>
            <p:cNvPr id="50" name="object 50"/>
            <p:cNvSpPr/>
            <p:nvPr/>
          </p:nvSpPr>
          <p:spPr>
            <a:xfrm>
              <a:off x="4234180" y="1569719"/>
              <a:ext cx="594360" cy="693420"/>
            </a:xfrm>
            <a:custGeom>
              <a:avLst/>
              <a:gdLst/>
              <a:ahLst/>
              <a:cxnLst/>
              <a:rect l="l" t="t" r="r" b="b"/>
              <a:pathLst>
                <a:path w="594360" h="693419">
                  <a:moveTo>
                    <a:pt x="0" y="99059"/>
                  </a:moveTo>
                  <a:lnTo>
                    <a:pt x="7780" y="60489"/>
                  </a:lnTo>
                  <a:lnTo>
                    <a:pt x="29003" y="29003"/>
                  </a:lnTo>
                  <a:lnTo>
                    <a:pt x="60489" y="7780"/>
                  </a:lnTo>
                  <a:lnTo>
                    <a:pt x="99060" y="0"/>
                  </a:lnTo>
                  <a:lnTo>
                    <a:pt x="495300" y="0"/>
                  </a:lnTo>
                  <a:lnTo>
                    <a:pt x="533870" y="7780"/>
                  </a:lnTo>
                  <a:lnTo>
                    <a:pt x="565356" y="29003"/>
                  </a:lnTo>
                  <a:lnTo>
                    <a:pt x="586579" y="60489"/>
                  </a:lnTo>
                  <a:lnTo>
                    <a:pt x="594360" y="99059"/>
                  </a:lnTo>
                  <a:lnTo>
                    <a:pt x="594360" y="594359"/>
                  </a:lnTo>
                  <a:lnTo>
                    <a:pt x="586579" y="632930"/>
                  </a:lnTo>
                  <a:lnTo>
                    <a:pt x="565356" y="664416"/>
                  </a:lnTo>
                  <a:lnTo>
                    <a:pt x="533870" y="685639"/>
                  </a:lnTo>
                  <a:lnTo>
                    <a:pt x="495300" y="693419"/>
                  </a:lnTo>
                  <a:lnTo>
                    <a:pt x="99060" y="693419"/>
                  </a:lnTo>
                  <a:lnTo>
                    <a:pt x="60489" y="685639"/>
                  </a:lnTo>
                  <a:lnTo>
                    <a:pt x="29003" y="664416"/>
                  </a:lnTo>
                  <a:lnTo>
                    <a:pt x="7780" y="632930"/>
                  </a:lnTo>
                  <a:lnTo>
                    <a:pt x="0" y="594359"/>
                  </a:lnTo>
                  <a:lnTo>
                    <a:pt x="0" y="99059"/>
                  </a:lnTo>
                  <a:close/>
                </a:path>
              </a:pathLst>
            </a:custGeom>
            <a:ln w="10160">
              <a:solidFill>
                <a:srgbClr val="7E7E7E"/>
              </a:solidFill>
            </a:ln>
          </p:spPr>
          <p:txBody>
            <a:bodyPr wrap="square" lIns="0" tIns="0" rIns="0" bIns="0" rtlCol="0"/>
            <a:lstStyle/>
            <a:p>
              <a:endParaRPr/>
            </a:p>
          </p:txBody>
        </p:sp>
        <p:sp>
          <p:nvSpPr>
            <p:cNvPr id="51" name="object 51"/>
            <p:cNvSpPr/>
            <p:nvPr/>
          </p:nvSpPr>
          <p:spPr>
            <a:xfrm>
              <a:off x="8895079" y="1410969"/>
              <a:ext cx="173863" cy="121030"/>
            </a:xfrm>
            <a:prstGeom prst="rect">
              <a:avLst/>
            </a:prstGeom>
            <a:blipFill>
              <a:blip r:embed="rId5" cstate="print"/>
              <a:stretch>
                <a:fillRect/>
              </a:stretch>
            </a:blipFill>
          </p:spPr>
          <p:txBody>
            <a:bodyPr wrap="square" lIns="0" tIns="0" rIns="0" bIns="0" rtlCol="0"/>
            <a:lstStyle/>
            <a:p>
              <a:endParaRPr/>
            </a:p>
          </p:txBody>
        </p:sp>
      </p:grpSp>
      <p:sp>
        <p:nvSpPr>
          <p:cNvPr id="52" name="object 52"/>
          <p:cNvSpPr txBox="1"/>
          <p:nvPr/>
        </p:nvSpPr>
        <p:spPr>
          <a:xfrm>
            <a:off x="5440045" y="1741170"/>
            <a:ext cx="469900" cy="269240"/>
          </a:xfrm>
          <a:prstGeom prst="rect">
            <a:avLst/>
          </a:prstGeom>
        </p:spPr>
        <p:txBody>
          <a:bodyPr vert="horz" wrap="square" lIns="0" tIns="12700" rIns="0" bIns="0" rtlCol="0">
            <a:spAutoFit/>
          </a:bodyPr>
          <a:lstStyle/>
          <a:p>
            <a:pPr marL="90805" marR="5080" indent="-78740">
              <a:spcBef>
                <a:spcPts val="100"/>
              </a:spcBef>
            </a:pPr>
            <a:r>
              <a:rPr sz="800" spc="-125" dirty="0">
                <a:latin typeface="Arial"/>
                <a:cs typeface="Arial"/>
              </a:rPr>
              <a:t>О</a:t>
            </a:r>
            <a:r>
              <a:rPr sz="800" spc="-20" dirty="0">
                <a:latin typeface="Arial"/>
                <a:cs typeface="Arial"/>
              </a:rPr>
              <a:t>ж</a:t>
            </a:r>
            <a:r>
              <a:rPr sz="800" spc="-35" dirty="0">
                <a:latin typeface="Arial"/>
                <a:cs typeface="Arial"/>
              </a:rPr>
              <a:t>и</a:t>
            </a:r>
            <a:r>
              <a:rPr sz="800" spc="-90" dirty="0">
                <a:latin typeface="Arial"/>
                <a:cs typeface="Arial"/>
              </a:rPr>
              <a:t>д</a:t>
            </a:r>
            <a:r>
              <a:rPr sz="800" spc="-30" dirty="0">
                <a:latin typeface="Arial"/>
                <a:cs typeface="Arial"/>
              </a:rPr>
              <a:t>а</a:t>
            </a:r>
            <a:r>
              <a:rPr sz="800" spc="-25" dirty="0">
                <a:latin typeface="Arial"/>
                <a:cs typeface="Arial"/>
              </a:rPr>
              <a:t>н</a:t>
            </a:r>
            <a:r>
              <a:rPr sz="800" spc="-35" dirty="0">
                <a:latin typeface="Arial"/>
                <a:cs typeface="Arial"/>
              </a:rPr>
              <a:t>и</a:t>
            </a:r>
            <a:r>
              <a:rPr sz="800" spc="-20" dirty="0">
                <a:latin typeface="Arial"/>
                <a:cs typeface="Arial"/>
              </a:rPr>
              <a:t>е  </a:t>
            </a:r>
            <a:r>
              <a:rPr sz="800" spc="-35" dirty="0">
                <a:latin typeface="Arial"/>
                <a:cs typeface="Arial"/>
              </a:rPr>
              <a:t>торгов</a:t>
            </a:r>
            <a:endParaRPr sz="800">
              <a:latin typeface="Arial"/>
              <a:cs typeface="Arial"/>
            </a:endParaRPr>
          </a:p>
        </p:txBody>
      </p:sp>
      <p:sp>
        <p:nvSpPr>
          <p:cNvPr id="53" name="object 53"/>
          <p:cNvSpPr/>
          <p:nvPr/>
        </p:nvSpPr>
        <p:spPr>
          <a:xfrm>
            <a:off x="4871720" y="2015489"/>
            <a:ext cx="3418204" cy="1211580"/>
          </a:xfrm>
          <a:custGeom>
            <a:avLst/>
            <a:gdLst/>
            <a:ahLst/>
            <a:cxnLst/>
            <a:rect l="l" t="t" r="r" b="b"/>
            <a:pathLst>
              <a:path w="3418204" h="1211580">
                <a:moveTo>
                  <a:pt x="12700" y="0"/>
                </a:moveTo>
                <a:lnTo>
                  <a:pt x="0" y="0"/>
                </a:lnTo>
                <a:lnTo>
                  <a:pt x="0" y="50800"/>
                </a:lnTo>
                <a:lnTo>
                  <a:pt x="12700" y="50800"/>
                </a:lnTo>
                <a:lnTo>
                  <a:pt x="12700" y="0"/>
                </a:lnTo>
                <a:close/>
              </a:path>
              <a:path w="3418204" h="1211580">
                <a:moveTo>
                  <a:pt x="12700" y="88900"/>
                </a:moveTo>
                <a:lnTo>
                  <a:pt x="0" y="88900"/>
                </a:lnTo>
                <a:lnTo>
                  <a:pt x="0" y="139700"/>
                </a:lnTo>
                <a:lnTo>
                  <a:pt x="12700" y="139700"/>
                </a:lnTo>
                <a:lnTo>
                  <a:pt x="12700" y="88900"/>
                </a:lnTo>
                <a:close/>
              </a:path>
              <a:path w="3418204" h="1211580">
                <a:moveTo>
                  <a:pt x="12700" y="177800"/>
                </a:moveTo>
                <a:lnTo>
                  <a:pt x="0" y="177800"/>
                </a:lnTo>
                <a:lnTo>
                  <a:pt x="0" y="228600"/>
                </a:lnTo>
                <a:lnTo>
                  <a:pt x="12700" y="228600"/>
                </a:lnTo>
                <a:lnTo>
                  <a:pt x="12700" y="177800"/>
                </a:lnTo>
                <a:close/>
              </a:path>
              <a:path w="3418204" h="1211580">
                <a:moveTo>
                  <a:pt x="12700" y="266700"/>
                </a:moveTo>
                <a:lnTo>
                  <a:pt x="0" y="266700"/>
                </a:lnTo>
                <a:lnTo>
                  <a:pt x="0" y="317500"/>
                </a:lnTo>
                <a:lnTo>
                  <a:pt x="12700" y="317500"/>
                </a:lnTo>
                <a:lnTo>
                  <a:pt x="12700" y="266700"/>
                </a:lnTo>
                <a:close/>
              </a:path>
              <a:path w="3418204" h="1211580">
                <a:moveTo>
                  <a:pt x="12700" y="355600"/>
                </a:moveTo>
                <a:lnTo>
                  <a:pt x="0" y="355600"/>
                </a:lnTo>
                <a:lnTo>
                  <a:pt x="0" y="406400"/>
                </a:lnTo>
                <a:lnTo>
                  <a:pt x="12700" y="406400"/>
                </a:lnTo>
                <a:lnTo>
                  <a:pt x="12700" y="355600"/>
                </a:lnTo>
                <a:close/>
              </a:path>
              <a:path w="3418204" h="1211580">
                <a:moveTo>
                  <a:pt x="12700" y="444500"/>
                </a:moveTo>
                <a:lnTo>
                  <a:pt x="0" y="444500"/>
                </a:lnTo>
                <a:lnTo>
                  <a:pt x="0" y="495300"/>
                </a:lnTo>
                <a:lnTo>
                  <a:pt x="12700" y="495300"/>
                </a:lnTo>
                <a:lnTo>
                  <a:pt x="12700" y="444500"/>
                </a:lnTo>
                <a:close/>
              </a:path>
              <a:path w="3418204" h="1211580">
                <a:moveTo>
                  <a:pt x="12700" y="533400"/>
                </a:moveTo>
                <a:lnTo>
                  <a:pt x="0" y="533400"/>
                </a:lnTo>
                <a:lnTo>
                  <a:pt x="0" y="584200"/>
                </a:lnTo>
                <a:lnTo>
                  <a:pt x="12700" y="584200"/>
                </a:lnTo>
                <a:lnTo>
                  <a:pt x="12700" y="533400"/>
                </a:lnTo>
                <a:close/>
              </a:path>
              <a:path w="3418204" h="1211580">
                <a:moveTo>
                  <a:pt x="12700" y="622300"/>
                </a:moveTo>
                <a:lnTo>
                  <a:pt x="0" y="622300"/>
                </a:lnTo>
                <a:lnTo>
                  <a:pt x="0" y="673100"/>
                </a:lnTo>
                <a:lnTo>
                  <a:pt x="12700" y="673100"/>
                </a:lnTo>
                <a:lnTo>
                  <a:pt x="12700" y="622300"/>
                </a:lnTo>
                <a:close/>
              </a:path>
              <a:path w="3418204" h="1211580">
                <a:moveTo>
                  <a:pt x="12700" y="711200"/>
                </a:moveTo>
                <a:lnTo>
                  <a:pt x="0" y="711200"/>
                </a:lnTo>
                <a:lnTo>
                  <a:pt x="0" y="762000"/>
                </a:lnTo>
                <a:lnTo>
                  <a:pt x="12700" y="762000"/>
                </a:lnTo>
                <a:lnTo>
                  <a:pt x="12700" y="711200"/>
                </a:lnTo>
                <a:close/>
              </a:path>
              <a:path w="3418204" h="1211580">
                <a:moveTo>
                  <a:pt x="12700" y="800100"/>
                </a:moveTo>
                <a:lnTo>
                  <a:pt x="0" y="800100"/>
                </a:lnTo>
                <a:lnTo>
                  <a:pt x="0" y="850900"/>
                </a:lnTo>
                <a:lnTo>
                  <a:pt x="12700" y="850900"/>
                </a:lnTo>
                <a:lnTo>
                  <a:pt x="12700" y="800100"/>
                </a:lnTo>
                <a:close/>
              </a:path>
              <a:path w="3418204" h="1211580">
                <a:moveTo>
                  <a:pt x="12700" y="889000"/>
                </a:moveTo>
                <a:lnTo>
                  <a:pt x="0" y="889000"/>
                </a:lnTo>
                <a:lnTo>
                  <a:pt x="0" y="939800"/>
                </a:lnTo>
                <a:lnTo>
                  <a:pt x="12700" y="939800"/>
                </a:lnTo>
                <a:lnTo>
                  <a:pt x="12700" y="889000"/>
                </a:lnTo>
                <a:close/>
              </a:path>
              <a:path w="3418204" h="1211580">
                <a:moveTo>
                  <a:pt x="12700" y="977900"/>
                </a:moveTo>
                <a:lnTo>
                  <a:pt x="0" y="977900"/>
                </a:lnTo>
                <a:lnTo>
                  <a:pt x="0" y="1028700"/>
                </a:lnTo>
                <a:lnTo>
                  <a:pt x="12700" y="1028700"/>
                </a:lnTo>
                <a:lnTo>
                  <a:pt x="12700" y="977900"/>
                </a:lnTo>
                <a:close/>
              </a:path>
              <a:path w="3418204" h="1211580">
                <a:moveTo>
                  <a:pt x="12700" y="1066800"/>
                </a:moveTo>
                <a:lnTo>
                  <a:pt x="0" y="1066800"/>
                </a:lnTo>
                <a:lnTo>
                  <a:pt x="0" y="1117600"/>
                </a:lnTo>
                <a:lnTo>
                  <a:pt x="12700" y="1117600"/>
                </a:lnTo>
                <a:lnTo>
                  <a:pt x="12700" y="1066800"/>
                </a:lnTo>
                <a:close/>
              </a:path>
              <a:path w="3418204" h="1211580">
                <a:moveTo>
                  <a:pt x="12700" y="1155700"/>
                </a:moveTo>
                <a:lnTo>
                  <a:pt x="0" y="1155700"/>
                </a:lnTo>
                <a:lnTo>
                  <a:pt x="0" y="1179449"/>
                </a:lnTo>
                <a:lnTo>
                  <a:pt x="39750" y="1179449"/>
                </a:lnTo>
                <a:lnTo>
                  <a:pt x="39750" y="1173099"/>
                </a:lnTo>
                <a:lnTo>
                  <a:pt x="12700" y="1173099"/>
                </a:lnTo>
                <a:lnTo>
                  <a:pt x="6350" y="1166749"/>
                </a:lnTo>
                <a:lnTo>
                  <a:pt x="12700" y="1166749"/>
                </a:lnTo>
                <a:lnTo>
                  <a:pt x="12700" y="1155700"/>
                </a:lnTo>
                <a:close/>
              </a:path>
              <a:path w="3418204" h="1211580">
                <a:moveTo>
                  <a:pt x="12700" y="1166749"/>
                </a:moveTo>
                <a:lnTo>
                  <a:pt x="6350" y="1166749"/>
                </a:lnTo>
                <a:lnTo>
                  <a:pt x="12700" y="1173099"/>
                </a:lnTo>
                <a:lnTo>
                  <a:pt x="12700" y="1166749"/>
                </a:lnTo>
                <a:close/>
              </a:path>
              <a:path w="3418204" h="1211580">
                <a:moveTo>
                  <a:pt x="39750" y="1166749"/>
                </a:moveTo>
                <a:lnTo>
                  <a:pt x="12700" y="1166749"/>
                </a:lnTo>
                <a:lnTo>
                  <a:pt x="12700" y="1173099"/>
                </a:lnTo>
                <a:lnTo>
                  <a:pt x="39750" y="1173099"/>
                </a:lnTo>
                <a:lnTo>
                  <a:pt x="39750" y="1166749"/>
                </a:lnTo>
                <a:close/>
              </a:path>
              <a:path w="3418204" h="1211580">
                <a:moveTo>
                  <a:pt x="128650" y="1166749"/>
                </a:moveTo>
                <a:lnTo>
                  <a:pt x="77850" y="1166749"/>
                </a:lnTo>
                <a:lnTo>
                  <a:pt x="77850" y="1179449"/>
                </a:lnTo>
                <a:lnTo>
                  <a:pt x="128650" y="1179449"/>
                </a:lnTo>
                <a:lnTo>
                  <a:pt x="128650" y="1166749"/>
                </a:lnTo>
                <a:close/>
              </a:path>
              <a:path w="3418204" h="1211580">
                <a:moveTo>
                  <a:pt x="217550" y="1166749"/>
                </a:moveTo>
                <a:lnTo>
                  <a:pt x="166750" y="1166749"/>
                </a:lnTo>
                <a:lnTo>
                  <a:pt x="166750" y="1179449"/>
                </a:lnTo>
                <a:lnTo>
                  <a:pt x="217550" y="1179449"/>
                </a:lnTo>
                <a:lnTo>
                  <a:pt x="217550" y="1166749"/>
                </a:lnTo>
                <a:close/>
              </a:path>
              <a:path w="3418204" h="1211580">
                <a:moveTo>
                  <a:pt x="306450" y="1166749"/>
                </a:moveTo>
                <a:lnTo>
                  <a:pt x="255650" y="1166749"/>
                </a:lnTo>
                <a:lnTo>
                  <a:pt x="255650" y="1179449"/>
                </a:lnTo>
                <a:lnTo>
                  <a:pt x="306450" y="1179449"/>
                </a:lnTo>
                <a:lnTo>
                  <a:pt x="306450" y="1166749"/>
                </a:lnTo>
                <a:close/>
              </a:path>
              <a:path w="3418204" h="1211580">
                <a:moveTo>
                  <a:pt x="395350" y="1166749"/>
                </a:moveTo>
                <a:lnTo>
                  <a:pt x="344550" y="1166749"/>
                </a:lnTo>
                <a:lnTo>
                  <a:pt x="344550" y="1179449"/>
                </a:lnTo>
                <a:lnTo>
                  <a:pt x="395350" y="1179449"/>
                </a:lnTo>
                <a:lnTo>
                  <a:pt x="395350" y="1166749"/>
                </a:lnTo>
                <a:close/>
              </a:path>
              <a:path w="3418204" h="1211580">
                <a:moveTo>
                  <a:pt x="484250" y="1166749"/>
                </a:moveTo>
                <a:lnTo>
                  <a:pt x="433450" y="1166749"/>
                </a:lnTo>
                <a:lnTo>
                  <a:pt x="433450" y="1179449"/>
                </a:lnTo>
                <a:lnTo>
                  <a:pt x="484250" y="1179449"/>
                </a:lnTo>
                <a:lnTo>
                  <a:pt x="484250" y="1166749"/>
                </a:lnTo>
                <a:close/>
              </a:path>
              <a:path w="3418204" h="1211580">
                <a:moveTo>
                  <a:pt x="573151" y="1166749"/>
                </a:moveTo>
                <a:lnTo>
                  <a:pt x="522350" y="1166749"/>
                </a:lnTo>
                <a:lnTo>
                  <a:pt x="522350" y="1179449"/>
                </a:lnTo>
                <a:lnTo>
                  <a:pt x="573151" y="1179449"/>
                </a:lnTo>
                <a:lnTo>
                  <a:pt x="573151" y="1166749"/>
                </a:lnTo>
                <a:close/>
              </a:path>
              <a:path w="3418204" h="1211580">
                <a:moveTo>
                  <a:pt x="662051" y="1166749"/>
                </a:moveTo>
                <a:lnTo>
                  <a:pt x="611251" y="1166749"/>
                </a:lnTo>
                <a:lnTo>
                  <a:pt x="611251" y="1179449"/>
                </a:lnTo>
                <a:lnTo>
                  <a:pt x="662051" y="1179449"/>
                </a:lnTo>
                <a:lnTo>
                  <a:pt x="662051" y="1166749"/>
                </a:lnTo>
                <a:close/>
              </a:path>
              <a:path w="3418204" h="1211580">
                <a:moveTo>
                  <a:pt x="750951" y="1166749"/>
                </a:moveTo>
                <a:lnTo>
                  <a:pt x="700151" y="1166749"/>
                </a:lnTo>
                <a:lnTo>
                  <a:pt x="700151" y="1179449"/>
                </a:lnTo>
                <a:lnTo>
                  <a:pt x="750951" y="1179449"/>
                </a:lnTo>
                <a:lnTo>
                  <a:pt x="750951" y="1166749"/>
                </a:lnTo>
                <a:close/>
              </a:path>
              <a:path w="3418204" h="1211580">
                <a:moveTo>
                  <a:pt x="839851" y="1166749"/>
                </a:moveTo>
                <a:lnTo>
                  <a:pt x="789051" y="1166749"/>
                </a:lnTo>
                <a:lnTo>
                  <a:pt x="789051" y="1179449"/>
                </a:lnTo>
                <a:lnTo>
                  <a:pt x="839851" y="1179449"/>
                </a:lnTo>
                <a:lnTo>
                  <a:pt x="839851" y="1166749"/>
                </a:lnTo>
                <a:close/>
              </a:path>
              <a:path w="3418204" h="1211580">
                <a:moveTo>
                  <a:pt x="928751" y="1166749"/>
                </a:moveTo>
                <a:lnTo>
                  <a:pt x="877951" y="1166749"/>
                </a:lnTo>
                <a:lnTo>
                  <a:pt x="877951" y="1179449"/>
                </a:lnTo>
                <a:lnTo>
                  <a:pt x="928751" y="1179449"/>
                </a:lnTo>
                <a:lnTo>
                  <a:pt x="928751" y="1166749"/>
                </a:lnTo>
                <a:close/>
              </a:path>
              <a:path w="3418204" h="1211580">
                <a:moveTo>
                  <a:pt x="1017651" y="1166749"/>
                </a:moveTo>
                <a:lnTo>
                  <a:pt x="966851" y="1166749"/>
                </a:lnTo>
                <a:lnTo>
                  <a:pt x="966851" y="1179449"/>
                </a:lnTo>
                <a:lnTo>
                  <a:pt x="1017651" y="1179449"/>
                </a:lnTo>
                <a:lnTo>
                  <a:pt x="1017651" y="1166749"/>
                </a:lnTo>
                <a:close/>
              </a:path>
              <a:path w="3418204" h="1211580">
                <a:moveTo>
                  <a:pt x="1106551" y="1166749"/>
                </a:moveTo>
                <a:lnTo>
                  <a:pt x="1055751" y="1166749"/>
                </a:lnTo>
                <a:lnTo>
                  <a:pt x="1055751" y="1179449"/>
                </a:lnTo>
                <a:lnTo>
                  <a:pt x="1106551" y="1179449"/>
                </a:lnTo>
                <a:lnTo>
                  <a:pt x="1106551" y="1166749"/>
                </a:lnTo>
                <a:close/>
              </a:path>
              <a:path w="3418204" h="1211580">
                <a:moveTo>
                  <a:pt x="1195451" y="1166749"/>
                </a:moveTo>
                <a:lnTo>
                  <a:pt x="1144651" y="1166749"/>
                </a:lnTo>
                <a:lnTo>
                  <a:pt x="1144651" y="1179449"/>
                </a:lnTo>
                <a:lnTo>
                  <a:pt x="1195451" y="1179449"/>
                </a:lnTo>
                <a:lnTo>
                  <a:pt x="1195451" y="1166749"/>
                </a:lnTo>
                <a:close/>
              </a:path>
              <a:path w="3418204" h="1211580">
                <a:moveTo>
                  <a:pt x="1284351" y="1166749"/>
                </a:moveTo>
                <a:lnTo>
                  <a:pt x="1233551" y="1166749"/>
                </a:lnTo>
                <a:lnTo>
                  <a:pt x="1233551" y="1179449"/>
                </a:lnTo>
                <a:lnTo>
                  <a:pt x="1284351" y="1179449"/>
                </a:lnTo>
                <a:lnTo>
                  <a:pt x="1284351" y="1166749"/>
                </a:lnTo>
                <a:close/>
              </a:path>
              <a:path w="3418204" h="1211580">
                <a:moveTo>
                  <a:pt x="1373251" y="1166749"/>
                </a:moveTo>
                <a:lnTo>
                  <a:pt x="1322451" y="1166749"/>
                </a:lnTo>
                <a:lnTo>
                  <a:pt x="1322451" y="1179449"/>
                </a:lnTo>
                <a:lnTo>
                  <a:pt x="1373251" y="1179449"/>
                </a:lnTo>
                <a:lnTo>
                  <a:pt x="1373251" y="1166749"/>
                </a:lnTo>
                <a:close/>
              </a:path>
              <a:path w="3418204" h="1211580">
                <a:moveTo>
                  <a:pt x="1462151" y="1166749"/>
                </a:moveTo>
                <a:lnTo>
                  <a:pt x="1411351" y="1166749"/>
                </a:lnTo>
                <a:lnTo>
                  <a:pt x="1411351" y="1179449"/>
                </a:lnTo>
                <a:lnTo>
                  <a:pt x="1462151" y="1179449"/>
                </a:lnTo>
                <a:lnTo>
                  <a:pt x="1462151" y="1166749"/>
                </a:lnTo>
                <a:close/>
              </a:path>
              <a:path w="3418204" h="1211580">
                <a:moveTo>
                  <a:pt x="1551051" y="1166749"/>
                </a:moveTo>
                <a:lnTo>
                  <a:pt x="1500251" y="1166749"/>
                </a:lnTo>
                <a:lnTo>
                  <a:pt x="1500251" y="1179449"/>
                </a:lnTo>
                <a:lnTo>
                  <a:pt x="1551051" y="1179449"/>
                </a:lnTo>
                <a:lnTo>
                  <a:pt x="1551051" y="1166749"/>
                </a:lnTo>
                <a:close/>
              </a:path>
              <a:path w="3418204" h="1211580">
                <a:moveTo>
                  <a:pt x="1639951" y="1166749"/>
                </a:moveTo>
                <a:lnTo>
                  <a:pt x="1589151" y="1166749"/>
                </a:lnTo>
                <a:lnTo>
                  <a:pt x="1589151" y="1179449"/>
                </a:lnTo>
                <a:lnTo>
                  <a:pt x="1639951" y="1179449"/>
                </a:lnTo>
                <a:lnTo>
                  <a:pt x="1639951" y="1166749"/>
                </a:lnTo>
                <a:close/>
              </a:path>
              <a:path w="3418204" h="1211580">
                <a:moveTo>
                  <a:pt x="1728851" y="1166749"/>
                </a:moveTo>
                <a:lnTo>
                  <a:pt x="1678051" y="1166749"/>
                </a:lnTo>
                <a:lnTo>
                  <a:pt x="1678051" y="1179449"/>
                </a:lnTo>
                <a:lnTo>
                  <a:pt x="1728851" y="1179449"/>
                </a:lnTo>
                <a:lnTo>
                  <a:pt x="1728851" y="1166749"/>
                </a:lnTo>
                <a:close/>
              </a:path>
              <a:path w="3418204" h="1211580">
                <a:moveTo>
                  <a:pt x="1817751" y="1166749"/>
                </a:moveTo>
                <a:lnTo>
                  <a:pt x="1766951" y="1166749"/>
                </a:lnTo>
                <a:lnTo>
                  <a:pt x="1766951" y="1179449"/>
                </a:lnTo>
                <a:lnTo>
                  <a:pt x="1817751" y="1179449"/>
                </a:lnTo>
                <a:lnTo>
                  <a:pt x="1817751" y="1166749"/>
                </a:lnTo>
                <a:close/>
              </a:path>
              <a:path w="3418204" h="1211580">
                <a:moveTo>
                  <a:pt x="1906651" y="1166749"/>
                </a:moveTo>
                <a:lnTo>
                  <a:pt x="1855851" y="1166749"/>
                </a:lnTo>
                <a:lnTo>
                  <a:pt x="1855851" y="1179449"/>
                </a:lnTo>
                <a:lnTo>
                  <a:pt x="1906651" y="1179449"/>
                </a:lnTo>
                <a:lnTo>
                  <a:pt x="1906651" y="1166749"/>
                </a:lnTo>
                <a:close/>
              </a:path>
              <a:path w="3418204" h="1211580">
                <a:moveTo>
                  <a:pt x="1995551" y="1166749"/>
                </a:moveTo>
                <a:lnTo>
                  <a:pt x="1944751" y="1166749"/>
                </a:lnTo>
                <a:lnTo>
                  <a:pt x="1944751" y="1179449"/>
                </a:lnTo>
                <a:lnTo>
                  <a:pt x="1995551" y="1179449"/>
                </a:lnTo>
                <a:lnTo>
                  <a:pt x="1995551" y="1166749"/>
                </a:lnTo>
                <a:close/>
              </a:path>
              <a:path w="3418204" h="1211580">
                <a:moveTo>
                  <a:pt x="2084451" y="1166749"/>
                </a:moveTo>
                <a:lnTo>
                  <a:pt x="2033651" y="1166749"/>
                </a:lnTo>
                <a:lnTo>
                  <a:pt x="2033651" y="1179449"/>
                </a:lnTo>
                <a:lnTo>
                  <a:pt x="2084451" y="1179449"/>
                </a:lnTo>
                <a:lnTo>
                  <a:pt x="2084451" y="1166749"/>
                </a:lnTo>
                <a:close/>
              </a:path>
              <a:path w="3418204" h="1211580">
                <a:moveTo>
                  <a:pt x="2173351" y="1166749"/>
                </a:moveTo>
                <a:lnTo>
                  <a:pt x="2122551" y="1166749"/>
                </a:lnTo>
                <a:lnTo>
                  <a:pt x="2122551" y="1179449"/>
                </a:lnTo>
                <a:lnTo>
                  <a:pt x="2173351" y="1179449"/>
                </a:lnTo>
                <a:lnTo>
                  <a:pt x="2173351" y="1166749"/>
                </a:lnTo>
                <a:close/>
              </a:path>
              <a:path w="3418204" h="1211580">
                <a:moveTo>
                  <a:pt x="2262251" y="1166749"/>
                </a:moveTo>
                <a:lnTo>
                  <a:pt x="2211451" y="1166749"/>
                </a:lnTo>
                <a:lnTo>
                  <a:pt x="2211451" y="1179449"/>
                </a:lnTo>
                <a:lnTo>
                  <a:pt x="2262251" y="1179449"/>
                </a:lnTo>
                <a:lnTo>
                  <a:pt x="2262251" y="1166749"/>
                </a:lnTo>
                <a:close/>
              </a:path>
              <a:path w="3418204" h="1211580">
                <a:moveTo>
                  <a:pt x="2351151" y="1166749"/>
                </a:moveTo>
                <a:lnTo>
                  <a:pt x="2300351" y="1166749"/>
                </a:lnTo>
                <a:lnTo>
                  <a:pt x="2300351" y="1179449"/>
                </a:lnTo>
                <a:lnTo>
                  <a:pt x="2351151" y="1179449"/>
                </a:lnTo>
                <a:lnTo>
                  <a:pt x="2351151" y="1166749"/>
                </a:lnTo>
                <a:close/>
              </a:path>
              <a:path w="3418204" h="1211580">
                <a:moveTo>
                  <a:pt x="2440051" y="1166749"/>
                </a:moveTo>
                <a:lnTo>
                  <a:pt x="2389251" y="1166749"/>
                </a:lnTo>
                <a:lnTo>
                  <a:pt x="2389251" y="1179449"/>
                </a:lnTo>
                <a:lnTo>
                  <a:pt x="2440051" y="1179449"/>
                </a:lnTo>
                <a:lnTo>
                  <a:pt x="2440051" y="1166749"/>
                </a:lnTo>
                <a:close/>
              </a:path>
              <a:path w="3418204" h="1211580">
                <a:moveTo>
                  <a:pt x="2528951" y="1166749"/>
                </a:moveTo>
                <a:lnTo>
                  <a:pt x="2478151" y="1166749"/>
                </a:lnTo>
                <a:lnTo>
                  <a:pt x="2478151" y="1179449"/>
                </a:lnTo>
                <a:lnTo>
                  <a:pt x="2528951" y="1179449"/>
                </a:lnTo>
                <a:lnTo>
                  <a:pt x="2528951" y="1166749"/>
                </a:lnTo>
                <a:close/>
              </a:path>
              <a:path w="3418204" h="1211580">
                <a:moveTo>
                  <a:pt x="2617851" y="1166749"/>
                </a:moveTo>
                <a:lnTo>
                  <a:pt x="2567051" y="1166749"/>
                </a:lnTo>
                <a:lnTo>
                  <a:pt x="2567051" y="1179449"/>
                </a:lnTo>
                <a:lnTo>
                  <a:pt x="2617851" y="1179449"/>
                </a:lnTo>
                <a:lnTo>
                  <a:pt x="2617851" y="1166749"/>
                </a:lnTo>
                <a:close/>
              </a:path>
              <a:path w="3418204" h="1211580">
                <a:moveTo>
                  <a:pt x="2706751" y="1166749"/>
                </a:moveTo>
                <a:lnTo>
                  <a:pt x="2655951" y="1166749"/>
                </a:lnTo>
                <a:lnTo>
                  <a:pt x="2655951" y="1179449"/>
                </a:lnTo>
                <a:lnTo>
                  <a:pt x="2706751" y="1179449"/>
                </a:lnTo>
                <a:lnTo>
                  <a:pt x="2706751" y="1166749"/>
                </a:lnTo>
                <a:close/>
              </a:path>
              <a:path w="3418204" h="1211580">
                <a:moveTo>
                  <a:pt x="2795651" y="1166749"/>
                </a:moveTo>
                <a:lnTo>
                  <a:pt x="2744851" y="1166749"/>
                </a:lnTo>
                <a:lnTo>
                  <a:pt x="2744851" y="1179449"/>
                </a:lnTo>
                <a:lnTo>
                  <a:pt x="2795651" y="1179449"/>
                </a:lnTo>
                <a:lnTo>
                  <a:pt x="2795651" y="1166749"/>
                </a:lnTo>
                <a:close/>
              </a:path>
              <a:path w="3418204" h="1211580">
                <a:moveTo>
                  <a:pt x="2884551" y="1166749"/>
                </a:moveTo>
                <a:lnTo>
                  <a:pt x="2833751" y="1166749"/>
                </a:lnTo>
                <a:lnTo>
                  <a:pt x="2833751" y="1179449"/>
                </a:lnTo>
                <a:lnTo>
                  <a:pt x="2884551" y="1179449"/>
                </a:lnTo>
                <a:lnTo>
                  <a:pt x="2884551" y="1166749"/>
                </a:lnTo>
                <a:close/>
              </a:path>
              <a:path w="3418204" h="1211580">
                <a:moveTo>
                  <a:pt x="2973451" y="1166749"/>
                </a:moveTo>
                <a:lnTo>
                  <a:pt x="2922651" y="1166749"/>
                </a:lnTo>
                <a:lnTo>
                  <a:pt x="2922651" y="1179449"/>
                </a:lnTo>
                <a:lnTo>
                  <a:pt x="2973451" y="1179449"/>
                </a:lnTo>
                <a:lnTo>
                  <a:pt x="2973451" y="1166749"/>
                </a:lnTo>
                <a:close/>
              </a:path>
              <a:path w="3418204" h="1211580">
                <a:moveTo>
                  <a:pt x="3062351" y="1166749"/>
                </a:moveTo>
                <a:lnTo>
                  <a:pt x="3011551" y="1166749"/>
                </a:lnTo>
                <a:lnTo>
                  <a:pt x="3011551" y="1179449"/>
                </a:lnTo>
                <a:lnTo>
                  <a:pt x="3062351" y="1179449"/>
                </a:lnTo>
                <a:lnTo>
                  <a:pt x="3062351" y="1166749"/>
                </a:lnTo>
                <a:close/>
              </a:path>
              <a:path w="3418204" h="1211580">
                <a:moveTo>
                  <a:pt x="3151251" y="1166749"/>
                </a:moveTo>
                <a:lnTo>
                  <a:pt x="3100451" y="1166749"/>
                </a:lnTo>
                <a:lnTo>
                  <a:pt x="3100451" y="1179449"/>
                </a:lnTo>
                <a:lnTo>
                  <a:pt x="3151251" y="1179449"/>
                </a:lnTo>
                <a:lnTo>
                  <a:pt x="3151251" y="1166749"/>
                </a:lnTo>
                <a:close/>
              </a:path>
              <a:path w="3418204" h="1211580">
                <a:moveTo>
                  <a:pt x="3240151" y="1166749"/>
                </a:moveTo>
                <a:lnTo>
                  <a:pt x="3189351" y="1166749"/>
                </a:lnTo>
                <a:lnTo>
                  <a:pt x="3189351" y="1179449"/>
                </a:lnTo>
                <a:lnTo>
                  <a:pt x="3240151" y="1179449"/>
                </a:lnTo>
                <a:lnTo>
                  <a:pt x="3240151" y="1166749"/>
                </a:lnTo>
                <a:close/>
              </a:path>
              <a:path w="3418204" h="1211580">
                <a:moveTo>
                  <a:pt x="3329051" y="1166749"/>
                </a:moveTo>
                <a:lnTo>
                  <a:pt x="3278251" y="1166749"/>
                </a:lnTo>
                <a:lnTo>
                  <a:pt x="3278251" y="1179449"/>
                </a:lnTo>
                <a:lnTo>
                  <a:pt x="3329051" y="1179449"/>
                </a:lnTo>
                <a:lnTo>
                  <a:pt x="3329051" y="1166749"/>
                </a:lnTo>
                <a:close/>
              </a:path>
              <a:path w="3418204" h="1211580">
                <a:moveTo>
                  <a:pt x="3341878" y="1134999"/>
                </a:moveTo>
                <a:lnTo>
                  <a:pt x="3341878" y="1211199"/>
                </a:lnTo>
                <a:lnTo>
                  <a:pt x="3418078" y="1173099"/>
                </a:lnTo>
                <a:lnTo>
                  <a:pt x="3341878" y="1134999"/>
                </a:lnTo>
                <a:close/>
              </a:path>
            </a:pathLst>
          </a:custGeom>
          <a:solidFill>
            <a:srgbClr val="7E7E7E"/>
          </a:solidFill>
        </p:spPr>
        <p:txBody>
          <a:bodyPr wrap="square" lIns="0" tIns="0" rIns="0" bIns="0" rtlCol="0"/>
          <a:lstStyle/>
          <a:p>
            <a:endParaRPr/>
          </a:p>
        </p:txBody>
      </p:sp>
      <p:sp>
        <p:nvSpPr>
          <p:cNvPr id="54" name="object 54"/>
          <p:cNvSpPr txBox="1"/>
          <p:nvPr/>
        </p:nvSpPr>
        <p:spPr>
          <a:xfrm>
            <a:off x="4901184" y="2592959"/>
            <a:ext cx="478790" cy="120546"/>
          </a:xfrm>
          <a:prstGeom prst="rect">
            <a:avLst/>
          </a:prstGeom>
        </p:spPr>
        <p:txBody>
          <a:bodyPr vert="horz" wrap="square" lIns="0" tIns="12700" rIns="0" bIns="0" rtlCol="0">
            <a:spAutoFit/>
          </a:bodyPr>
          <a:lstStyle/>
          <a:p>
            <a:pPr marL="12700">
              <a:spcBef>
                <a:spcPts val="100"/>
              </a:spcBef>
            </a:pPr>
            <a:r>
              <a:rPr sz="700" spc="-40" dirty="0">
                <a:solidFill>
                  <a:srgbClr val="003D79"/>
                </a:solidFill>
                <a:latin typeface="Arial"/>
                <a:cs typeface="Arial"/>
              </a:rPr>
              <a:t>допущено</a:t>
            </a:r>
            <a:r>
              <a:rPr sz="700" spc="-80" dirty="0">
                <a:solidFill>
                  <a:srgbClr val="003D79"/>
                </a:solidFill>
                <a:latin typeface="Arial"/>
                <a:cs typeface="Arial"/>
              </a:rPr>
              <a:t> </a:t>
            </a:r>
            <a:r>
              <a:rPr sz="700" spc="20" dirty="0">
                <a:solidFill>
                  <a:srgbClr val="003D79"/>
                </a:solidFill>
                <a:latin typeface="Arial"/>
                <a:cs typeface="Arial"/>
              </a:rPr>
              <a:t>0</a:t>
            </a:r>
            <a:endParaRPr sz="700">
              <a:latin typeface="Arial"/>
              <a:cs typeface="Arial"/>
            </a:endParaRPr>
          </a:p>
        </p:txBody>
      </p:sp>
      <p:sp>
        <p:nvSpPr>
          <p:cNvPr id="55" name="object 55"/>
          <p:cNvSpPr txBox="1"/>
          <p:nvPr/>
        </p:nvSpPr>
        <p:spPr>
          <a:xfrm>
            <a:off x="8481060" y="1362075"/>
            <a:ext cx="541655" cy="228268"/>
          </a:xfrm>
          <a:prstGeom prst="rect">
            <a:avLst/>
          </a:prstGeom>
        </p:spPr>
        <p:txBody>
          <a:bodyPr vert="horz" wrap="square" lIns="0" tIns="12700" rIns="0" bIns="0" rtlCol="0">
            <a:spAutoFit/>
          </a:bodyPr>
          <a:lstStyle/>
          <a:p>
            <a:pPr algn="ctr">
              <a:spcBef>
                <a:spcPts val="100"/>
              </a:spcBef>
            </a:pPr>
            <a:r>
              <a:rPr sz="700" spc="-50" dirty="0">
                <a:solidFill>
                  <a:srgbClr val="003D79"/>
                </a:solidFill>
                <a:latin typeface="Arial"/>
                <a:cs typeface="Arial"/>
              </a:rPr>
              <a:t>соответствует</a:t>
            </a:r>
            <a:endParaRPr sz="700">
              <a:latin typeface="Arial"/>
              <a:cs typeface="Arial"/>
            </a:endParaRPr>
          </a:p>
          <a:p>
            <a:pPr marL="8255" algn="ctr"/>
            <a:r>
              <a:rPr sz="700" spc="10" dirty="0">
                <a:solidFill>
                  <a:srgbClr val="003D79"/>
                </a:solidFill>
                <a:latin typeface="Arial"/>
                <a:cs typeface="Arial"/>
              </a:rPr>
              <a:t>&gt;=1</a:t>
            </a:r>
            <a:endParaRPr sz="700">
              <a:latin typeface="Arial"/>
              <a:cs typeface="Arial"/>
            </a:endParaRPr>
          </a:p>
        </p:txBody>
      </p:sp>
      <p:sp>
        <p:nvSpPr>
          <p:cNvPr id="56" name="object 56"/>
          <p:cNvSpPr txBox="1"/>
          <p:nvPr/>
        </p:nvSpPr>
        <p:spPr>
          <a:xfrm>
            <a:off x="8590661" y="2498978"/>
            <a:ext cx="621665" cy="120546"/>
          </a:xfrm>
          <a:prstGeom prst="rect">
            <a:avLst/>
          </a:prstGeom>
        </p:spPr>
        <p:txBody>
          <a:bodyPr vert="horz" wrap="square" lIns="0" tIns="12700" rIns="0" bIns="0" rtlCol="0">
            <a:spAutoFit/>
          </a:bodyPr>
          <a:lstStyle/>
          <a:p>
            <a:pPr marL="12700">
              <a:spcBef>
                <a:spcPts val="100"/>
              </a:spcBef>
            </a:pPr>
            <a:r>
              <a:rPr sz="700" spc="-50" dirty="0">
                <a:solidFill>
                  <a:srgbClr val="003D79"/>
                </a:solidFill>
                <a:latin typeface="Arial"/>
                <a:cs typeface="Arial"/>
              </a:rPr>
              <a:t>соответствует</a:t>
            </a:r>
            <a:r>
              <a:rPr sz="700" spc="-15" dirty="0">
                <a:solidFill>
                  <a:srgbClr val="003D79"/>
                </a:solidFill>
                <a:latin typeface="Arial"/>
                <a:cs typeface="Arial"/>
              </a:rPr>
              <a:t> </a:t>
            </a:r>
            <a:r>
              <a:rPr sz="700" spc="20" dirty="0">
                <a:solidFill>
                  <a:srgbClr val="003D79"/>
                </a:solidFill>
                <a:latin typeface="Arial"/>
                <a:cs typeface="Arial"/>
              </a:rPr>
              <a:t>0</a:t>
            </a:r>
            <a:endParaRPr sz="700">
              <a:latin typeface="Arial"/>
              <a:cs typeface="Arial"/>
            </a:endParaRPr>
          </a:p>
        </p:txBody>
      </p:sp>
      <p:grpSp>
        <p:nvGrpSpPr>
          <p:cNvPr id="57" name="object 57"/>
          <p:cNvGrpSpPr/>
          <p:nvPr/>
        </p:nvGrpSpPr>
        <p:grpSpPr>
          <a:xfrm>
            <a:off x="1330960" y="1160780"/>
            <a:ext cx="7586980" cy="2260600"/>
            <a:chOff x="187960" y="1160780"/>
            <a:chExt cx="7586980" cy="2260600"/>
          </a:xfrm>
        </p:grpSpPr>
        <p:sp>
          <p:nvSpPr>
            <p:cNvPr id="58" name="object 58"/>
            <p:cNvSpPr/>
            <p:nvPr/>
          </p:nvSpPr>
          <p:spPr>
            <a:xfrm>
              <a:off x="187960" y="1160780"/>
              <a:ext cx="580390" cy="584200"/>
            </a:xfrm>
            <a:custGeom>
              <a:avLst/>
              <a:gdLst/>
              <a:ahLst/>
              <a:cxnLst/>
              <a:rect l="l" t="t" r="r" b="b"/>
              <a:pathLst>
                <a:path w="580390" h="584200">
                  <a:moveTo>
                    <a:pt x="414959" y="0"/>
                  </a:moveTo>
                  <a:lnTo>
                    <a:pt x="28955" y="0"/>
                  </a:lnTo>
                  <a:lnTo>
                    <a:pt x="17686" y="2539"/>
                  </a:lnTo>
                  <a:lnTo>
                    <a:pt x="8482" y="8889"/>
                  </a:lnTo>
                  <a:lnTo>
                    <a:pt x="2275" y="19050"/>
                  </a:lnTo>
                  <a:lnTo>
                    <a:pt x="0" y="30479"/>
                  </a:lnTo>
                  <a:lnTo>
                    <a:pt x="0" y="556260"/>
                  </a:lnTo>
                  <a:lnTo>
                    <a:pt x="2275" y="566420"/>
                  </a:lnTo>
                  <a:lnTo>
                    <a:pt x="8482" y="576579"/>
                  </a:lnTo>
                  <a:lnTo>
                    <a:pt x="17686" y="582929"/>
                  </a:lnTo>
                  <a:lnTo>
                    <a:pt x="28955" y="584200"/>
                  </a:lnTo>
                  <a:lnTo>
                    <a:pt x="414959" y="584200"/>
                  </a:lnTo>
                  <a:lnTo>
                    <a:pt x="426229" y="582929"/>
                  </a:lnTo>
                  <a:lnTo>
                    <a:pt x="435433" y="576579"/>
                  </a:lnTo>
                  <a:lnTo>
                    <a:pt x="441639" y="566420"/>
                  </a:lnTo>
                  <a:lnTo>
                    <a:pt x="441924" y="565150"/>
                  </a:lnTo>
                  <a:lnTo>
                    <a:pt x="23621" y="565150"/>
                  </a:lnTo>
                  <a:lnTo>
                    <a:pt x="19303" y="561339"/>
                  </a:lnTo>
                  <a:lnTo>
                    <a:pt x="19303" y="24129"/>
                  </a:lnTo>
                  <a:lnTo>
                    <a:pt x="23621" y="20320"/>
                  </a:lnTo>
                  <a:lnTo>
                    <a:pt x="441892" y="20320"/>
                  </a:lnTo>
                  <a:lnTo>
                    <a:pt x="441639" y="19050"/>
                  </a:lnTo>
                  <a:lnTo>
                    <a:pt x="435433" y="8889"/>
                  </a:lnTo>
                  <a:lnTo>
                    <a:pt x="426229" y="2539"/>
                  </a:lnTo>
                  <a:lnTo>
                    <a:pt x="414959" y="0"/>
                  </a:lnTo>
                  <a:close/>
                </a:path>
                <a:path w="580390" h="584200">
                  <a:moveTo>
                    <a:pt x="439597" y="448310"/>
                  </a:moveTo>
                  <a:lnTo>
                    <a:pt x="428942" y="448310"/>
                  </a:lnTo>
                  <a:lnTo>
                    <a:pt x="424611" y="453389"/>
                  </a:lnTo>
                  <a:lnTo>
                    <a:pt x="424611" y="561339"/>
                  </a:lnTo>
                  <a:lnTo>
                    <a:pt x="420293" y="565150"/>
                  </a:lnTo>
                  <a:lnTo>
                    <a:pt x="441924" y="565150"/>
                  </a:lnTo>
                  <a:lnTo>
                    <a:pt x="443915" y="556260"/>
                  </a:lnTo>
                  <a:lnTo>
                    <a:pt x="443915" y="453389"/>
                  </a:lnTo>
                  <a:lnTo>
                    <a:pt x="439597" y="448310"/>
                  </a:lnTo>
                  <a:close/>
                </a:path>
                <a:path w="580390" h="584200">
                  <a:moveTo>
                    <a:pt x="127990" y="381000"/>
                  </a:moveTo>
                  <a:lnTo>
                    <a:pt x="116783" y="381000"/>
                  </a:lnTo>
                  <a:lnTo>
                    <a:pt x="105597" y="382270"/>
                  </a:lnTo>
                  <a:lnTo>
                    <a:pt x="65137" y="402589"/>
                  </a:lnTo>
                  <a:lnTo>
                    <a:pt x="41773" y="440689"/>
                  </a:lnTo>
                  <a:lnTo>
                    <a:pt x="38595" y="463550"/>
                  </a:lnTo>
                  <a:lnTo>
                    <a:pt x="45041" y="495300"/>
                  </a:lnTo>
                  <a:lnTo>
                    <a:pt x="62622" y="521970"/>
                  </a:lnTo>
                  <a:lnTo>
                    <a:pt x="88696" y="539750"/>
                  </a:lnTo>
                  <a:lnTo>
                    <a:pt x="120624" y="546100"/>
                  </a:lnTo>
                  <a:lnTo>
                    <a:pt x="152552" y="539750"/>
                  </a:lnTo>
                  <a:lnTo>
                    <a:pt x="171177" y="527050"/>
                  </a:lnTo>
                  <a:lnTo>
                    <a:pt x="120624" y="527050"/>
                  </a:lnTo>
                  <a:lnTo>
                    <a:pt x="96213" y="521970"/>
                  </a:lnTo>
                  <a:lnTo>
                    <a:pt x="76274" y="508000"/>
                  </a:lnTo>
                  <a:lnTo>
                    <a:pt x="62829" y="487679"/>
                  </a:lnTo>
                  <a:lnTo>
                    <a:pt x="57899" y="463550"/>
                  </a:lnTo>
                  <a:lnTo>
                    <a:pt x="62829" y="438150"/>
                  </a:lnTo>
                  <a:lnTo>
                    <a:pt x="76274" y="417829"/>
                  </a:lnTo>
                  <a:lnTo>
                    <a:pt x="96213" y="405129"/>
                  </a:lnTo>
                  <a:lnTo>
                    <a:pt x="120624" y="400050"/>
                  </a:lnTo>
                  <a:lnTo>
                    <a:pt x="174117" y="400050"/>
                  </a:lnTo>
                  <a:lnTo>
                    <a:pt x="169849" y="397510"/>
                  </a:lnTo>
                  <a:lnTo>
                    <a:pt x="160158" y="391160"/>
                  </a:lnTo>
                  <a:lnTo>
                    <a:pt x="149844" y="386079"/>
                  </a:lnTo>
                  <a:lnTo>
                    <a:pt x="139067" y="382270"/>
                  </a:lnTo>
                  <a:lnTo>
                    <a:pt x="127990" y="381000"/>
                  </a:lnTo>
                  <a:close/>
                </a:path>
                <a:path w="580390" h="584200">
                  <a:moveTo>
                    <a:pt x="198335" y="453389"/>
                  </a:moveTo>
                  <a:lnTo>
                    <a:pt x="187680" y="453389"/>
                  </a:lnTo>
                  <a:lnTo>
                    <a:pt x="183362" y="457200"/>
                  </a:lnTo>
                  <a:lnTo>
                    <a:pt x="183362" y="463550"/>
                  </a:lnTo>
                  <a:lnTo>
                    <a:pt x="178431" y="487679"/>
                  </a:lnTo>
                  <a:lnTo>
                    <a:pt x="164985" y="508000"/>
                  </a:lnTo>
                  <a:lnTo>
                    <a:pt x="145043" y="521970"/>
                  </a:lnTo>
                  <a:lnTo>
                    <a:pt x="120624" y="527050"/>
                  </a:lnTo>
                  <a:lnTo>
                    <a:pt x="171177" y="527050"/>
                  </a:lnTo>
                  <a:lnTo>
                    <a:pt x="178627" y="521970"/>
                  </a:lnTo>
                  <a:lnTo>
                    <a:pt x="196207" y="495300"/>
                  </a:lnTo>
                  <a:lnTo>
                    <a:pt x="202653" y="463550"/>
                  </a:lnTo>
                  <a:lnTo>
                    <a:pt x="202653" y="457200"/>
                  </a:lnTo>
                  <a:lnTo>
                    <a:pt x="198335" y="453389"/>
                  </a:lnTo>
                  <a:close/>
                </a:path>
                <a:path w="580390" h="584200">
                  <a:moveTo>
                    <a:pt x="276542" y="408939"/>
                  </a:moveTo>
                  <a:lnTo>
                    <a:pt x="269894" y="408939"/>
                  </a:lnTo>
                  <a:lnTo>
                    <a:pt x="263917" y="411479"/>
                  </a:lnTo>
                  <a:lnTo>
                    <a:pt x="259099" y="416560"/>
                  </a:lnTo>
                  <a:lnTo>
                    <a:pt x="255930" y="421639"/>
                  </a:lnTo>
                  <a:lnTo>
                    <a:pt x="230530" y="499110"/>
                  </a:lnTo>
                  <a:lnTo>
                    <a:pt x="233248" y="504189"/>
                  </a:lnTo>
                  <a:lnTo>
                    <a:pt x="238264" y="506729"/>
                  </a:lnTo>
                  <a:lnTo>
                    <a:pt x="245402" y="506729"/>
                  </a:lnTo>
                  <a:lnTo>
                    <a:pt x="249097" y="504189"/>
                  </a:lnTo>
                  <a:lnTo>
                    <a:pt x="250431" y="500379"/>
                  </a:lnTo>
                  <a:lnTo>
                    <a:pt x="274066" y="427989"/>
                  </a:lnTo>
                  <a:lnTo>
                    <a:pt x="293559" y="427989"/>
                  </a:lnTo>
                  <a:lnTo>
                    <a:pt x="292709" y="417829"/>
                  </a:lnTo>
                  <a:lnTo>
                    <a:pt x="285635" y="410210"/>
                  </a:lnTo>
                  <a:lnTo>
                    <a:pt x="276542" y="408939"/>
                  </a:lnTo>
                  <a:close/>
                </a:path>
                <a:path w="580390" h="584200">
                  <a:moveTo>
                    <a:pt x="337642" y="469900"/>
                  </a:moveTo>
                  <a:lnTo>
                    <a:pt x="316826" y="469900"/>
                  </a:lnTo>
                  <a:lnTo>
                    <a:pt x="322808" y="486410"/>
                  </a:lnTo>
                  <a:lnTo>
                    <a:pt x="325348" y="492760"/>
                  </a:lnTo>
                  <a:lnTo>
                    <a:pt x="331088" y="496570"/>
                  </a:lnTo>
                  <a:lnTo>
                    <a:pt x="344690" y="499110"/>
                  </a:lnTo>
                  <a:lnTo>
                    <a:pt x="351510" y="496570"/>
                  </a:lnTo>
                  <a:lnTo>
                    <a:pt x="355815" y="490220"/>
                  </a:lnTo>
                  <a:lnTo>
                    <a:pt x="366033" y="477520"/>
                  </a:lnTo>
                  <a:lnTo>
                    <a:pt x="340753" y="477520"/>
                  </a:lnTo>
                  <a:lnTo>
                    <a:pt x="337642" y="469900"/>
                  </a:lnTo>
                  <a:close/>
                </a:path>
                <a:path w="580390" h="584200">
                  <a:moveTo>
                    <a:pt x="93903" y="447039"/>
                  </a:moveTo>
                  <a:lnTo>
                    <a:pt x="87820" y="447039"/>
                  </a:lnTo>
                  <a:lnTo>
                    <a:pt x="84048" y="450850"/>
                  </a:lnTo>
                  <a:lnTo>
                    <a:pt x="82219" y="452120"/>
                  </a:lnTo>
                  <a:lnTo>
                    <a:pt x="81203" y="454660"/>
                  </a:lnTo>
                  <a:lnTo>
                    <a:pt x="81203" y="459739"/>
                  </a:lnTo>
                  <a:lnTo>
                    <a:pt x="82219" y="462279"/>
                  </a:lnTo>
                  <a:lnTo>
                    <a:pt x="84048" y="464820"/>
                  </a:lnTo>
                  <a:lnTo>
                    <a:pt x="104508" y="485139"/>
                  </a:lnTo>
                  <a:lnTo>
                    <a:pt x="108127" y="488950"/>
                  </a:lnTo>
                  <a:lnTo>
                    <a:pt x="113029" y="490220"/>
                  </a:lnTo>
                  <a:lnTo>
                    <a:pt x="118122" y="490220"/>
                  </a:lnTo>
                  <a:lnTo>
                    <a:pt x="123253" y="491489"/>
                  </a:lnTo>
                  <a:lnTo>
                    <a:pt x="128181" y="488950"/>
                  </a:lnTo>
                  <a:lnTo>
                    <a:pt x="145777" y="471170"/>
                  </a:lnTo>
                  <a:lnTo>
                    <a:pt x="118122" y="471170"/>
                  </a:lnTo>
                  <a:lnTo>
                    <a:pt x="97662" y="450850"/>
                  </a:lnTo>
                  <a:lnTo>
                    <a:pt x="93903" y="447039"/>
                  </a:lnTo>
                  <a:close/>
                </a:path>
                <a:path w="580390" h="584200">
                  <a:moveTo>
                    <a:pt x="293559" y="427989"/>
                  </a:moveTo>
                  <a:lnTo>
                    <a:pt x="274066" y="427989"/>
                  </a:lnTo>
                  <a:lnTo>
                    <a:pt x="277677" y="471170"/>
                  </a:lnTo>
                  <a:lnTo>
                    <a:pt x="278142" y="476250"/>
                  </a:lnTo>
                  <a:lnTo>
                    <a:pt x="284149" y="483870"/>
                  </a:lnTo>
                  <a:lnTo>
                    <a:pt x="300494" y="487679"/>
                  </a:lnTo>
                  <a:lnTo>
                    <a:pt x="308952" y="483870"/>
                  </a:lnTo>
                  <a:lnTo>
                    <a:pt x="316826" y="469900"/>
                  </a:lnTo>
                  <a:lnTo>
                    <a:pt x="337642" y="469900"/>
                  </a:lnTo>
                  <a:lnTo>
                    <a:pt x="336087" y="466089"/>
                  </a:lnTo>
                  <a:lnTo>
                    <a:pt x="296748" y="466089"/>
                  </a:lnTo>
                  <a:lnTo>
                    <a:pt x="293559" y="427989"/>
                  </a:lnTo>
                  <a:close/>
                </a:path>
                <a:path w="580390" h="584200">
                  <a:moveTo>
                    <a:pt x="471893" y="180339"/>
                  </a:moveTo>
                  <a:lnTo>
                    <a:pt x="466775" y="180339"/>
                  </a:lnTo>
                  <a:lnTo>
                    <a:pt x="464286" y="181610"/>
                  </a:lnTo>
                  <a:lnTo>
                    <a:pt x="462178" y="182879"/>
                  </a:lnTo>
                  <a:lnTo>
                    <a:pt x="460895" y="185420"/>
                  </a:lnTo>
                  <a:lnTo>
                    <a:pt x="458279" y="189229"/>
                  </a:lnTo>
                  <a:lnTo>
                    <a:pt x="459879" y="195579"/>
                  </a:lnTo>
                  <a:lnTo>
                    <a:pt x="464464" y="198120"/>
                  </a:lnTo>
                  <a:lnTo>
                    <a:pt x="472871" y="203200"/>
                  </a:lnTo>
                  <a:lnTo>
                    <a:pt x="390842" y="346710"/>
                  </a:lnTo>
                  <a:lnTo>
                    <a:pt x="370573" y="401320"/>
                  </a:lnTo>
                  <a:lnTo>
                    <a:pt x="360921" y="419100"/>
                  </a:lnTo>
                  <a:lnTo>
                    <a:pt x="357852" y="426720"/>
                  </a:lnTo>
                  <a:lnTo>
                    <a:pt x="357104" y="435610"/>
                  </a:lnTo>
                  <a:lnTo>
                    <a:pt x="358653" y="443229"/>
                  </a:lnTo>
                  <a:lnTo>
                    <a:pt x="362470" y="450850"/>
                  </a:lnTo>
                  <a:lnTo>
                    <a:pt x="340753" y="477520"/>
                  </a:lnTo>
                  <a:lnTo>
                    <a:pt x="366033" y="477520"/>
                  </a:lnTo>
                  <a:lnTo>
                    <a:pt x="378294" y="462279"/>
                  </a:lnTo>
                  <a:lnTo>
                    <a:pt x="393480" y="462279"/>
                  </a:lnTo>
                  <a:lnTo>
                    <a:pt x="400427" y="459739"/>
                  </a:lnTo>
                  <a:lnTo>
                    <a:pt x="406417" y="454660"/>
                  </a:lnTo>
                  <a:lnTo>
                    <a:pt x="411111" y="448310"/>
                  </a:lnTo>
                  <a:lnTo>
                    <a:pt x="413336" y="444500"/>
                  </a:lnTo>
                  <a:lnTo>
                    <a:pt x="386168" y="444500"/>
                  </a:lnTo>
                  <a:lnTo>
                    <a:pt x="383413" y="443229"/>
                  </a:lnTo>
                  <a:lnTo>
                    <a:pt x="381190" y="441960"/>
                  </a:lnTo>
                  <a:lnTo>
                    <a:pt x="377113" y="439420"/>
                  </a:lnTo>
                  <a:lnTo>
                    <a:pt x="375856" y="433070"/>
                  </a:lnTo>
                  <a:lnTo>
                    <a:pt x="378294" y="429260"/>
                  </a:lnTo>
                  <a:lnTo>
                    <a:pt x="383120" y="420370"/>
                  </a:lnTo>
                  <a:lnTo>
                    <a:pt x="430208" y="420370"/>
                  </a:lnTo>
                  <a:lnTo>
                    <a:pt x="435462" y="414020"/>
                  </a:lnTo>
                  <a:lnTo>
                    <a:pt x="410146" y="414020"/>
                  </a:lnTo>
                  <a:lnTo>
                    <a:pt x="405320" y="411479"/>
                  </a:lnTo>
                  <a:lnTo>
                    <a:pt x="391033" y="402589"/>
                  </a:lnTo>
                  <a:lnTo>
                    <a:pt x="404736" y="365760"/>
                  </a:lnTo>
                  <a:lnTo>
                    <a:pt x="443912" y="365760"/>
                  </a:lnTo>
                  <a:lnTo>
                    <a:pt x="412750" y="347979"/>
                  </a:lnTo>
                  <a:lnTo>
                    <a:pt x="489953" y="213360"/>
                  </a:lnTo>
                  <a:lnTo>
                    <a:pt x="528820" y="213360"/>
                  </a:lnTo>
                  <a:lnTo>
                    <a:pt x="499605" y="195579"/>
                  </a:lnTo>
                  <a:lnTo>
                    <a:pt x="504799" y="186689"/>
                  </a:lnTo>
                  <a:lnTo>
                    <a:pt x="482523" y="186689"/>
                  </a:lnTo>
                  <a:lnTo>
                    <a:pt x="471893" y="180339"/>
                  </a:lnTo>
                  <a:close/>
                </a:path>
                <a:path w="580390" h="584200">
                  <a:moveTo>
                    <a:pt x="156108" y="433070"/>
                  </a:moveTo>
                  <a:lnTo>
                    <a:pt x="118122" y="471170"/>
                  </a:lnTo>
                  <a:lnTo>
                    <a:pt x="145777" y="471170"/>
                  </a:lnTo>
                  <a:lnTo>
                    <a:pt x="165887" y="450850"/>
                  </a:lnTo>
                  <a:lnTo>
                    <a:pt x="169164" y="447039"/>
                  </a:lnTo>
                  <a:lnTo>
                    <a:pt x="168948" y="440689"/>
                  </a:lnTo>
                  <a:lnTo>
                    <a:pt x="165379" y="436879"/>
                  </a:lnTo>
                  <a:lnTo>
                    <a:pt x="161823" y="434339"/>
                  </a:lnTo>
                  <a:lnTo>
                    <a:pt x="156108" y="433070"/>
                  </a:lnTo>
                  <a:close/>
                </a:path>
                <a:path w="580390" h="584200">
                  <a:moveTo>
                    <a:pt x="310984" y="449579"/>
                  </a:moveTo>
                  <a:lnTo>
                    <a:pt x="303987" y="453389"/>
                  </a:lnTo>
                  <a:lnTo>
                    <a:pt x="300215" y="459739"/>
                  </a:lnTo>
                  <a:lnTo>
                    <a:pt x="296748" y="466089"/>
                  </a:lnTo>
                  <a:lnTo>
                    <a:pt x="336087" y="466089"/>
                  </a:lnTo>
                  <a:lnTo>
                    <a:pt x="331939" y="455929"/>
                  </a:lnTo>
                  <a:lnTo>
                    <a:pt x="325589" y="450850"/>
                  </a:lnTo>
                  <a:lnTo>
                    <a:pt x="310984" y="449579"/>
                  </a:lnTo>
                  <a:close/>
                </a:path>
                <a:path w="580390" h="584200">
                  <a:moveTo>
                    <a:pt x="393480" y="462279"/>
                  </a:moveTo>
                  <a:lnTo>
                    <a:pt x="380784" y="462279"/>
                  </a:lnTo>
                  <a:lnTo>
                    <a:pt x="383349" y="463550"/>
                  </a:lnTo>
                  <a:lnTo>
                    <a:pt x="385914" y="463550"/>
                  </a:lnTo>
                  <a:lnTo>
                    <a:pt x="393480" y="462279"/>
                  </a:lnTo>
                  <a:close/>
                </a:path>
                <a:path w="580390" h="584200">
                  <a:moveTo>
                    <a:pt x="430208" y="420370"/>
                  </a:moveTo>
                  <a:lnTo>
                    <a:pt x="383120" y="420370"/>
                  </a:lnTo>
                  <a:lnTo>
                    <a:pt x="399910" y="430529"/>
                  </a:lnTo>
                  <a:lnTo>
                    <a:pt x="395084" y="438150"/>
                  </a:lnTo>
                  <a:lnTo>
                    <a:pt x="393738" y="440689"/>
                  </a:lnTo>
                  <a:lnTo>
                    <a:pt x="391464" y="443229"/>
                  </a:lnTo>
                  <a:lnTo>
                    <a:pt x="388823" y="443229"/>
                  </a:lnTo>
                  <a:lnTo>
                    <a:pt x="386168" y="444500"/>
                  </a:lnTo>
                  <a:lnTo>
                    <a:pt x="413336" y="444500"/>
                  </a:lnTo>
                  <a:lnTo>
                    <a:pt x="420750" y="431800"/>
                  </a:lnTo>
                  <a:lnTo>
                    <a:pt x="430208" y="420370"/>
                  </a:lnTo>
                  <a:close/>
                </a:path>
                <a:path w="580390" h="584200">
                  <a:moveTo>
                    <a:pt x="174117" y="400050"/>
                  </a:moveTo>
                  <a:lnTo>
                    <a:pt x="130713" y="400050"/>
                  </a:lnTo>
                  <a:lnTo>
                    <a:pt x="140474" y="402589"/>
                  </a:lnTo>
                  <a:lnTo>
                    <a:pt x="149721" y="406400"/>
                  </a:lnTo>
                  <a:lnTo>
                    <a:pt x="158267" y="412750"/>
                  </a:lnTo>
                  <a:lnTo>
                    <a:pt x="162534" y="415289"/>
                  </a:lnTo>
                  <a:lnTo>
                    <a:pt x="168579" y="415289"/>
                  </a:lnTo>
                  <a:lnTo>
                    <a:pt x="174967" y="406400"/>
                  </a:lnTo>
                  <a:lnTo>
                    <a:pt x="174117" y="400050"/>
                  </a:lnTo>
                  <a:close/>
                </a:path>
                <a:path w="580390" h="584200">
                  <a:moveTo>
                    <a:pt x="443912" y="365760"/>
                  </a:moveTo>
                  <a:lnTo>
                    <a:pt x="404736" y="365760"/>
                  </a:lnTo>
                  <a:lnTo>
                    <a:pt x="435127" y="383539"/>
                  </a:lnTo>
                  <a:lnTo>
                    <a:pt x="410146" y="414020"/>
                  </a:lnTo>
                  <a:lnTo>
                    <a:pt x="435462" y="414020"/>
                  </a:lnTo>
                  <a:lnTo>
                    <a:pt x="457530" y="387350"/>
                  </a:lnTo>
                  <a:lnTo>
                    <a:pt x="469164" y="367029"/>
                  </a:lnTo>
                  <a:lnTo>
                    <a:pt x="446138" y="367029"/>
                  </a:lnTo>
                  <a:lnTo>
                    <a:pt x="443912" y="365760"/>
                  </a:lnTo>
                  <a:close/>
                </a:path>
                <a:path w="580390" h="584200">
                  <a:moveTo>
                    <a:pt x="528820" y="213360"/>
                  </a:moveTo>
                  <a:lnTo>
                    <a:pt x="489953" y="213360"/>
                  </a:lnTo>
                  <a:lnTo>
                    <a:pt x="523341" y="232410"/>
                  </a:lnTo>
                  <a:lnTo>
                    <a:pt x="446138" y="367029"/>
                  </a:lnTo>
                  <a:lnTo>
                    <a:pt x="469164" y="367029"/>
                  </a:lnTo>
                  <a:lnTo>
                    <a:pt x="540423" y="242570"/>
                  </a:lnTo>
                  <a:lnTo>
                    <a:pt x="569957" y="242570"/>
                  </a:lnTo>
                  <a:lnTo>
                    <a:pt x="569594" y="241300"/>
                  </a:lnTo>
                  <a:lnTo>
                    <a:pt x="564730" y="234950"/>
                  </a:lnTo>
                  <a:lnTo>
                    <a:pt x="558076" y="229870"/>
                  </a:lnTo>
                  <a:lnTo>
                    <a:pt x="549681" y="226060"/>
                  </a:lnTo>
                  <a:lnTo>
                    <a:pt x="555467" y="215900"/>
                  </a:lnTo>
                  <a:lnTo>
                    <a:pt x="532993" y="215900"/>
                  </a:lnTo>
                  <a:lnTo>
                    <a:pt x="528820" y="213360"/>
                  </a:lnTo>
                  <a:close/>
                </a:path>
                <a:path w="580390" h="584200">
                  <a:moveTo>
                    <a:pt x="569957" y="242570"/>
                  </a:moveTo>
                  <a:lnTo>
                    <a:pt x="540423" y="242570"/>
                  </a:lnTo>
                  <a:lnTo>
                    <a:pt x="551053" y="247650"/>
                  </a:lnTo>
                  <a:lnTo>
                    <a:pt x="552691" y="250189"/>
                  </a:lnTo>
                  <a:lnTo>
                    <a:pt x="554024" y="255270"/>
                  </a:lnTo>
                  <a:lnTo>
                    <a:pt x="553669" y="257810"/>
                  </a:lnTo>
                  <a:lnTo>
                    <a:pt x="552386" y="260350"/>
                  </a:lnTo>
                  <a:lnTo>
                    <a:pt x="512330" y="330200"/>
                  </a:lnTo>
                  <a:lnTo>
                    <a:pt x="511835" y="332739"/>
                  </a:lnTo>
                  <a:lnTo>
                    <a:pt x="513003" y="337820"/>
                  </a:lnTo>
                  <a:lnTo>
                    <a:pt x="514616" y="340360"/>
                  </a:lnTo>
                  <a:lnTo>
                    <a:pt x="519099" y="342900"/>
                  </a:lnTo>
                  <a:lnTo>
                    <a:pt x="521741" y="342900"/>
                  </a:lnTo>
                  <a:lnTo>
                    <a:pt x="526707" y="341629"/>
                  </a:lnTo>
                  <a:lnTo>
                    <a:pt x="528815" y="340360"/>
                  </a:lnTo>
                  <a:lnTo>
                    <a:pt x="530097" y="337820"/>
                  </a:lnTo>
                  <a:lnTo>
                    <a:pt x="572541" y="264160"/>
                  </a:lnTo>
                  <a:lnTo>
                    <a:pt x="573582" y="255270"/>
                  </a:lnTo>
                  <a:lnTo>
                    <a:pt x="569957" y="242570"/>
                  </a:lnTo>
                  <a:close/>
                </a:path>
                <a:path w="580390" h="584200">
                  <a:moveTo>
                    <a:pt x="179031" y="312420"/>
                  </a:moveTo>
                  <a:lnTo>
                    <a:pt x="71869" y="312420"/>
                  </a:lnTo>
                  <a:lnTo>
                    <a:pt x="67551" y="316229"/>
                  </a:lnTo>
                  <a:lnTo>
                    <a:pt x="67551" y="327660"/>
                  </a:lnTo>
                  <a:lnTo>
                    <a:pt x="71869" y="331470"/>
                  </a:lnTo>
                  <a:lnTo>
                    <a:pt x="179031" y="331470"/>
                  </a:lnTo>
                  <a:lnTo>
                    <a:pt x="183362" y="327660"/>
                  </a:lnTo>
                  <a:lnTo>
                    <a:pt x="183362" y="316229"/>
                  </a:lnTo>
                  <a:lnTo>
                    <a:pt x="179031" y="312420"/>
                  </a:lnTo>
                  <a:close/>
                </a:path>
                <a:path w="580390" h="584200">
                  <a:moveTo>
                    <a:pt x="285191" y="312420"/>
                  </a:moveTo>
                  <a:lnTo>
                    <a:pt x="206984" y="312420"/>
                  </a:lnTo>
                  <a:lnTo>
                    <a:pt x="202653" y="316229"/>
                  </a:lnTo>
                  <a:lnTo>
                    <a:pt x="202653" y="327660"/>
                  </a:lnTo>
                  <a:lnTo>
                    <a:pt x="206984" y="331470"/>
                  </a:lnTo>
                  <a:lnTo>
                    <a:pt x="285191" y="331470"/>
                  </a:lnTo>
                  <a:lnTo>
                    <a:pt x="289509" y="327660"/>
                  </a:lnTo>
                  <a:lnTo>
                    <a:pt x="289509" y="316229"/>
                  </a:lnTo>
                  <a:lnTo>
                    <a:pt x="285191" y="312420"/>
                  </a:lnTo>
                  <a:close/>
                </a:path>
                <a:path w="580390" h="584200">
                  <a:moveTo>
                    <a:pt x="275539" y="264160"/>
                  </a:moveTo>
                  <a:lnTo>
                    <a:pt x="71869" y="264160"/>
                  </a:lnTo>
                  <a:lnTo>
                    <a:pt x="67551" y="267970"/>
                  </a:lnTo>
                  <a:lnTo>
                    <a:pt x="67551" y="278129"/>
                  </a:lnTo>
                  <a:lnTo>
                    <a:pt x="71869" y="283210"/>
                  </a:lnTo>
                  <a:lnTo>
                    <a:pt x="275539" y="283210"/>
                  </a:lnTo>
                  <a:lnTo>
                    <a:pt x="279857" y="278129"/>
                  </a:lnTo>
                  <a:lnTo>
                    <a:pt x="279857" y="267970"/>
                  </a:lnTo>
                  <a:lnTo>
                    <a:pt x="275539" y="264160"/>
                  </a:lnTo>
                  <a:close/>
                </a:path>
                <a:path w="580390" h="584200">
                  <a:moveTo>
                    <a:pt x="381698" y="264160"/>
                  </a:moveTo>
                  <a:lnTo>
                    <a:pt x="303479" y="264160"/>
                  </a:lnTo>
                  <a:lnTo>
                    <a:pt x="299161" y="267970"/>
                  </a:lnTo>
                  <a:lnTo>
                    <a:pt x="299161" y="278129"/>
                  </a:lnTo>
                  <a:lnTo>
                    <a:pt x="303479" y="283210"/>
                  </a:lnTo>
                  <a:lnTo>
                    <a:pt x="381698" y="283210"/>
                  </a:lnTo>
                  <a:lnTo>
                    <a:pt x="386016" y="278129"/>
                  </a:lnTo>
                  <a:lnTo>
                    <a:pt x="386016" y="267970"/>
                  </a:lnTo>
                  <a:lnTo>
                    <a:pt x="381698" y="264160"/>
                  </a:lnTo>
                  <a:close/>
                </a:path>
                <a:path w="580390" h="584200">
                  <a:moveTo>
                    <a:pt x="381698" y="205739"/>
                  </a:moveTo>
                  <a:lnTo>
                    <a:pt x="158724" y="205739"/>
                  </a:lnTo>
                  <a:lnTo>
                    <a:pt x="154406" y="209550"/>
                  </a:lnTo>
                  <a:lnTo>
                    <a:pt x="154406" y="219710"/>
                  </a:lnTo>
                  <a:lnTo>
                    <a:pt x="158724" y="224789"/>
                  </a:lnTo>
                  <a:lnTo>
                    <a:pt x="381698" y="224789"/>
                  </a:lnTo>
                  <a:lnTo>
                    <a:pt x="386016" y="219710"/>
                  </a:lnTo>
                  <a:lnTo>
                    <a:pt x="386016" y="209550"/>
                  </a:lnTo>
                  <a:lnTo>
                    <a:pt x="381698" y="205739"/>
                  </a:lnTo>
                  <a:close/>
                </a:path>
                <a:path w="580390" h="584200">
                  <a:moveTo>
                    <a:pt x="441892" y="20320"/>
                  </a:moveTo>
                  <a:lnTo>
                    <a:pt x="420293" y="20320"/>
                  </a:lnTo>
                  <a:lnTo>
                    <a:pt x="424611" y="24129"/>
                  </a:lnTo>
                  <a:lnTo>
                    <a:pt x="424611" y="218439"/>
                  </a:lnTo>
                  <a:lnTo>
                    <a:pt x="428942" y="222250"/>
                  </a:lnTo>
                  <a:lnTo>
                    <a:pt x="439597" y="222250"/>
                  </a:lnTo>
                  <a:lnTo>
                    <a:pt x="443915" y="218439"/>
                  </a:lnTo>
                  <a:lnTo>
                    <a:pt x="443915" y="30479"/>
                  </a:lnTo>
                  <a:lnTo>
                    <a:pt x="441892" y="20320"/>
                  </a:lnTo>
                  <a:close/>
                </a:path>
                <a:path w="580390" h="584200">
                  <a:moveTo>
                    <a:pt x="574468" y="162560"/>
                  </a:moveTo>
                  <a:lnTo>
                    <a:pt x="518896" y="162560"/>
                  </a:lnTo>
                  <a:lnTo>
                    <a:pt x="552284" y="181610"/>
                  </a:lnTo>
                  <a:lnTo>
                    <a:pt x="532993" y="215900"/>
                  </a:lnTo>
                  <a:lnTo>
                    <a:pt x="555467" y="215900"/>
                  </a:lnTo>
                  <a:lnTo>
                    <a:pt x="576440" y="179070"/>
                  </a:lnTo>
                  <a:lnTo>
                    <a:pt x="574890" y="172720"/>
                  </a:lnTo>
                  <a:lnTo>
                    <a:pt x="570331" y="170179"/>
                  </a:lnTo>
                  <a:lnTo>
                    <a:pt x="574468" y="162560"/>
                  </a:lnTo>
                  <a:close/>
                </a:path>
                <a:path w="580390" h="584200">
                  <a:moveTo>
                    <a:pt x="515569" y="138429"/>
                  </a:moveTo>
                  <a:lnTo>
                    <a:pt x="509714" y="139700"/>
                  </a:lnTo>
                  <a:lnTo>
                    <a:pt x="507034" y="143510"/>
                  </a:lnTo>
                  <a:lnTo>
                    <a:pt x="482523" y="186689"/>
                  </a:lnTo>
                  <a:lnTo>
                    <a:pt x="504799" y="186689"/>
                  </a:lnTo>
                  <a:lnTo>
                    <a:pt x="518896" y="162560"/>
                  </a:lnTo>
                  <a:lnTo>
                    <a:pt x="574468" y="162560"/>
                  </a:lnTo>
                  <a:lnTo>
                    <a:pt x="575157" y="161289"/>
                  </a:lnTo>
                  <a:lnTo>
                    <a:pt x="575950" y="160020"/>
                  </a:lnTo>
                  <a:lnTo>
                    <a:pt x="553643" y="160020"/>
                  </a:lnTo>
                  <a:lnTo>
                    <a:pt x="536854" y="149860"/>
                  </a:lnTo>
                  <a:lnTo>
                    <a:pt x="541667" y="142239"/>
                  </a:lnTo>
                  <a:lnTo>
                    <a:pt x="542309" y="140970"/>
                  </a:lnTo>
                  <a:lnTo>
                    <a:pt x="520153" y="140970"/>
                  </a:lnTo>
                  <a:lnTo>
                    <a:pt x="515569" y="138429"/>
                  </a:lnTo>
                  <a:close/>
                </a:path>
                <a:path w="580390" h="584200">
                  <a:moveTo>
                    <a:pt x="577388" y="137160"/>
                  </a:moveTo>
                  <a:lnTo>
                    <a:pt x="552665" y="137160"/>
                  </a:lnTo>
                  <a:lnTo>
                    <a:pt x="557136" y="139700"/>
                  </a:lnTo>
                  <a:lnTo>
                    <a:pt x="558761" y="142239"/>
                  </a:lnTo>
                  <a:lnTo>
                    <a:pt x="559435" y="144779"/>
                  </a:lnTo>
                  <a:lnTo>
                    <a:pt x="560044" y="146050"/>
                  </a:lnTo>
                  <a:lnTo>
                    <a:pt x="559701" y="149860"/>
                  </a:lnTo>
                  <a:lnTo>
                    <a:pt x="553643" y="160020"/>
                  </a:lnTo>
                  <a:lnTo>
                    <a:pt x="575950" y="160020"/>
                  </a:lnTo>
                  <a:lnTo>
                    <a:pt x="579119" y="154939"/>
                  </a:lnTo>
                  <a:lnTo>
                    <a:pt x="580161" y="146050"/>
                  </a:lnTo>
                  <a:lnTo>
                    <a:pt x="578053" y="139700"/>
                  </a:lnTo>
                  <a:lnTo>
                    <a:pt x="577388" y="137160"/>
                  </a:lnTo>
                  <a:close/>
                </a:path>
                <a:path w="580390" h="584200">
                  <a:moveTo>
                    <a:pt x="323786" y="137160"/>
                  </a:moveTo>
                  <a:lnTo>
                    <a:pt x="120129" y="137160"/>
                  </a:lnTo>
                  <a:lnTo>
                    <a:pt x="115798" y="140970"/>
                  </a:lnTo>
                  <a:lnTo>
                    <a:pt x="115798" y="152400"/>
                  </a:lnTo>
                  <a:lnTo>
                    <a:pt x="120129" y="156210"/>
                  </a:lnTo>
                  <a:lnTo>
                    <a:pt x="323786" y="156210"/>
                  </a:lnTo>
                  <a:lnTo>
                    <a:pt x="328117" y="152400"/>
                  </a:lnTo>
                  <a:lnTo>
                    <a:pt x="328117" y="140970"/>
                  </a:lnTo>
                  <a:lnTo>
                    <a:pt x="323786" y="137160"/>
                  </a:lnTo>
                  <a:close/>
                </a:path>
                <a:path w="580390" h="584200">
                  <a:moveTo>
                    <a:pt x="549973" y="116839"/>
                  </a:moveTo>
                  <a:lnTo>
                    <a:pt x="542544" y="118110"/>
                  </a:lnTo>
                  <a:lnTo>
                    <a:pt x="535127" y="120650"/>
                  </a:lnTo>
                  <a:lnTo>
                    <a:pt x="528815" y="125729"/>
                  </a:lnTo>
                  <a:lnTo>
                    <a:pt x="520153" y="140970"/>
                  </a:lnTo>
                  <a:lnTo>
                    <a:pt x="542309" y="140970"/>
                  </a:lnTo>
                  <a:lnTo>
                    <a:pt x="542950" y="139700"/>
                  </a:lnTo>
                  <a:lnTo>
                    <a:pt x="545071" y="138429"/>
                  </a:lnTo>
                  <a:lnTo>
                    <a:pt x="547560" y="137160"/>
                  </a:lnTo>
                  <a:lnTo>
                    <a:pt x="577388" y="137160"/>
                  </a:lnTo>
                  <a:lnTo>
                    <a:pt x="576059" y="132079"/>
                  </a:lnTo>
                  <a:lnTo>
                    <a:pt x="571195" y="125729"/>
                  </a:lnTo>
                  <a:lnTo>
                    <a:pt x="557885" y="118110"/>
                  </a:lnTo>
                  <a:lnTo>
                    <a:pt x="549973" y="116839"/>
                  </a:lnTo>
                  <a:close/>
                </a:path>
                <a:path w="580390" h="584200">
                  <a:moveTo>
                    <a:pt x="352742" y="59689"/>
                  </a:moveTo>
                  <a:lnTo>
                    <a:pt x="91173" y="59689"/>
                  </a:lnTo>
                  <a:lnTo>
                    <a:pt x="86855" y="63500"/>
                  </a:lnTo>
                  <a:lnTo>
                    <a:pt x="86855" y="113029"/>
                  </a:lnTo>
                  <a:lnTo>
                    <a:pt x="91173" y="118110"/>
                  </a:lnTo>
                  <a:lnTo>
                    <a:pt x="352742" y="118110"/>
                  </a:lnTo>
                  <a:lnTo>
                    <a:pt x="357060" y="113029"/>
                  </a:lnTo>
                  <a:lnTo>
                    <a:pt x="357060" y="102870"/>
                  </a:lnTo>
                  <a:lnTo>
                    <a:pt x="352742" y="97789"/>
                  </a:lnTo>
                  <a:lnTo>
                    <a:pt x="106159" y="97789"/>
                  </a:lnTo>
                  <a:lnTo>
                    <a:pt x="106159" y="78739"/>
                  </a:lnTo>
                  <a:lnTo>
                    <a:pt x="352742" y="78739"/>
                  </a:lnTo>
                  <a:lnTo>
                    <a:pt x="357060" y="73660"/>
                  </a:lnTo>
                  <a:lnTo>
                    <a:pt x="357060" y="63500"/>
                  </a:lnTo>
                  <a:lnTo>
                    <a:pt x="352742" y="59689"/>
                  </a:lnTo>
                  <a:close/>
                </a:path>
              </a:pathLst>
            </a:custGeom>
            <a:solidFill>
              <a:srgbClr val="67747C"/>
            </a:solidFill>
          </p:spPr>
          <p:txBody>
            <a:bodyPr wrap="square" lIns="0" tIns="0" rIns="0" bIns="0" rtlCol="0"/>
            <a:lstStyle/>
            <a:p>
              <a:endParaRPr/>
            </a:p>
          </p:txBody>
        </p:sp>
        <p:sp>
          <p:nvSpPr>
            <p:cNvPr id="59" name="object 59"/>
            <p:cNvSpPr/>
            <p:nvPr/>
          </p:nvSpPr>
          <p:spPr>
            <a:xfrm>
              <a:off x="2183130" y="1824990"/>
              <a:ext cx="226059" cy="198120"/>
            </a:xfrm>
            <a:prstGeom prst="rect">
              <a:avLst/>
            </a:prstGeom>
            <a:blipFill>
              <a:blip r:embed="rId6" cstate="print"/>
              <a:stretch>
                <a:fillRect/>
              </a:stretch>
            </a:blipFill>
          </p:spPr>
          <p:txBody>
            <a:bodyPr wrap="square" lIns="0" tIns="0" rIns="0" bIns="0" rtlCol="0"/>
            <a:lstStyle/>
            <a:p>
              <a:endParaRPr/>
            </a:p>
          </p:txBody>
        </p:sp>
        <p:sp>
          <p:nvSpPr>
            <p:cNvPr id="60" name="object 60"/>
            <p:cNvSpPr/>
            <p:nvPr/>
          </p:nvSpPr>
          <p:spPr>
            <a:xfrm>
              <a:off x="2183130" y="1824990"/>
              <a:ext cx="226060" cy="198120"/>
            </a:xfrm>
            <a:custGeom>
              <a:avLst/>
              <a:gdLst/>
              <a:ahLst/>
              <a:cxnLst/>
              <a:rect l="l" t="t" r="r" b="b"/>
              <a:pathLst>
                <a:path w="226060" h="198119">
                  <a:moveTo>
                    <a:pt x="0" y="99060"/>
                  </a:moveTo>
                  <a:lnTo>
                    <a:pt x="113030" y="0"/>
                  </a:lnTo>
                  <a:lnTo>
                    <a:pt x="226059" y="99060"/>
                  </a:lnTo>
                  <a:lnTo>
                    <a:pt x="113030" y="198120"/>
                  </a:lnTo>
                  <a:lnTo>
                    <a:pt x="0" y="99060"/>
                  </a:lnTo>
                  <a:close/>
                </a:path>
              </a:pathLst>
            </a:custGeom>
            <a:ln w="7620">
              <a:solidFill>
                <a:srgbClr val="7E8994"/>
              </a:solidFill>
            </a:ln>
          </p:spPr>
          <p:txBody>
            <a:bodyPr wrap="square" lIns="0" tIns="0" rIns="0" bIns="0" rtlCol="0"/>
            <a:lstStyle/>
            <a:p>
              <a:endParaRPr/>
            </a:p>
          </p:txBody>
        </p:sp>
        <p:sp>
          <p:nvSpPr>
            <p:cNvPr id="61" name="object 61"/>
            <p:cNvSpPr/>
            <p:nvPr/>
          </p:nvSpPr>
          <p:spPr>
            <a:xfrm>
              <a:off x="7146290" y="2957830"/>
              <a:ext cx="624840" cy="459740"/>
            </a:xfrm>
            <a:custGeom>
              <a:avLst/>
              <a:gdLst/>
              <a:ahLst/>
              <a:cxnLst/>
              <a:rect l="l" t="t" r="r" b="b"/>
              <a:pathLst>
                <a:path w="624840" h="459739">
                  <a:moveTo>
                    <a:pt x="312419" y="0"/>
                  </a:moveTo>
                  <a:lnTo>
                    <a:pt x="256249" y="3701"/>
                  </a:lnTo>
                  <a:lnTo>
                    <a:pt x="203387" y="14375"/>
                  </a:lnTo>
                  <a:lnTo>
                    <a:pt x="154714" y="31373"/>
                  </a:lnTo>
                  <a:lnTo>
                    <a:pt x="111111" y="54047"/>
                  </a:lnTo>
                  <a:lnTo>
                    <a:pt x="73461" y="81748"/>
                  </a:lnTo>
                  <a:lnTo>
                    <a:pt x="42643" y="113829"/>
                  </a:lnTo>
                  <a:lnTo>
                    <a:pt x="19540" y="149642"/>
                  </a:lnTo>
                  <a:lnTo>
                    <a:pt x="5031" y="188538"/>
                  </a:lnTo>
                  <a:lnTo>
                    <a:pt x="0" y="229870"/>
                  </a:lnTo>
                  <a:lnTo>
                    <a:pt x="5031" y="271201"/>
                  </a:lnTo>
                  <a:lnTo>
                    <a:pt x="19540" y="310097"/>
                  </a:lnTo>
                  <a:lnTo>
                    <a:pt x="42643" y="345910"/>
                  </a:lnTo>
                  <a:lnTo>
                    <a:pt x="73461" y="377991"/>
                  </a:lnTo>
                  <a:lnTo>
                    <a:pt x="111111" y="405692"/>
                  </a:lnTo>
                  <a:lnTo>
                    <a:pt x="154714" y="428366"/>
                  </a:lnTo>
                  <a:lnTo>
                    <a:pt x="203387" y="445364"/>
                  </a:lnTo>
                  <a:lnTo>
                    <a:pt x="256249" y="456038"/>
                  </a:lnTo>
                  <a:lnTo>
                    <a:pt x="312419" y="459740"/>
                  </a:lnTo>
                  <a:lnTo>
                    <a:pt x="368590" y="456038"/>
                  </a:lnTo>
                  <a:lnTo>
                    <a:pt x="421452" y="445364"/>
                  </a:lnTo>
                  <a:lnTo>
                    <a:pt x="470125" y="428366"/>
                  </a:lnTo>
                  <a:lnTo>
                    <a:pt x="513728" y="405692"/>
                  </a:lnTo>
                  <a:lnTo>
                    <a:pt x="551378" y="377991"/>
                  </a:lnTo>
                  <a:lnTo>
                    <a:pt x="582196" y="345910"/>
                  </a:lnTo>
                  <a:lnTo>
                    <a:pt x="605299" y="310097"/>
                  </a:lnTo>
                  <a:lnTo>
                    <a:pt x="619808" y="271201"/>
                  </a:lnTo>
                  <a:lnTo>
                    <a:pt x="624839" y="229870"/>
                  </a:lnTo>
                  <a:lnTo>
                    <a:pt x="619808" y="188538"/>
                  </a:lnTo>
                  <a:lnTo>
                    <a:pt x="605299" y="149642"/>
                  </a:lnTo>
                  <a:lnTo>
                    <a:pt x="582196" y="113829"/>
                  </a:lnTo>
                  <a:lnTo>
                    <a:pt x="551378" y="81748"/>
                  </a:lnTo>
                  <a:lnTo>
                    <a:pt x="513728" y="54047"/>
                  </a:lnTo>
                  <a:lnTo>
                    <a:pt x="470125" y="31373"/>
                  </a:lnTo>
                  <a:lnTo>
                    <a:pt x="421452" y="14375"/>
                  </a:lnTo>
                  <a:lnTo>
                    <a:pt x="368590" y="3701"/>
                  </a:lnTo>
                  <a:lnTo>
                    <a:pt x="312419" y="0"/>
                  </a:lnTo>
                  <a:close/>
                </a:path>
              </a:pathLst>
            </a:custGeom>
            <a:solidFill>
              <a:srgbClr val="E1E4E7"/>
            </a:solidFill>
          </p:spPr>
          <p:txBody>
            <a:bodyPr wrap="square" lIns="0" tIns="0" rIns="0" bIns="0" rtlCol="0"/>
            <a:lstStyle/>
            <a:p>
              <a:endParaRPr/>
            </a:p>
          </p:txBody>
        </p:sp>
        <p:sp>
          <p:nvSpPr>
            <p:cNvPr id="62" name="object 62"/>
            <p:cNvSpPr/>
            <p:nvPr/>
          </p:nvSpPr>
          <p:spPr>
            <a:xfrm>
              <a:off x="7146290" y="2957830"/>
              <a:ext cx="624840" cy="459740"/>
            </a:xfrm>
            <a:custGeom>
              <a:avLst/>
              <a:gdLst/>
              <a:ahLst/>
              <a:cxnLst/>
              <a:rect l="l" t="t" r="r" b="b"/>
              <a:pathLst>
                <a:path w="624840" h="459739">
                  <a:moveTo>
                    <a:pt x="0" y="229870"/>
                  </a:moveTo>
                  <a:lnTo>
                    <a:pt x="5031" y="188538"/>
                  </a:lnTo>
                  <a:lnTo>
                    <a:pt x="19540" y="149642"/>
                  </a:lnTo>
                  <a:lnTo>
                    <a:pt x="42643" y="113829"/>
                  </a:lnTo>
                  <a:lnTo>
                    <a:pt x="73461" y="81748"/>
                  </a:lnTo>
                  <a:lnTo>
                    <a:pt x="111111" y="54047"/>
                  </a:lnTo>
                  <a:lnTo>
                    <a:pt x="154714" y="31373"/>
                  </a:lnTo>
                  <a:lnTo>
                    <a:pt x="203387" y="14375"/>
                  </a:lnTo>
                  <a:lnTo>
                    <a:pt x="256249" y="3701"/>
                  </a:lnTo>
                  <a:lnTo>
                    <a:pt x="312419" y="0"/>
                  </a:lnTo>
                  <a:lnTo>
                    <a:pt x="368590" y="3701"/>
                  </a:lnTo>
                  <a:lnTo>
                    <a:pt x="421452" y="14375"/>
                  </a:lnTo>
                  <a:lnTo>
                    <a:pt x="470125" y="31373"/>
                  </a:lnTo>
                  <a:lnTo>
                    <a:pt x="513728" y="54047"/>
                  </a:lnTo>
                  <a:lnTo>
                    <a:pt x="551378" y="81748"/>
                  </a:lnTo>
                  <a:lnTo>
                    <a:pt x="582196" y="113829"/>
                  </a:lnTo>
                  <a:lnTo>
                    <a:pt x="605299" y="149642"/>
                  </a:lnTo>
                  <a:lnTo>
                    <a:pt x="619808" y="188538"/>
                  </a:lnTo>
                  <a:lnTo>
                    <a:pt x="624839" y="229870"/>
                  </a:lnTo>
                  <a:lnTo>
                    <a:pt x="619808" y="271201"/>
                  </a:lnTo>
                  <a:lnTo>
                    <a:pt x="605299" y="310097"/>
                  </a:lnTo>
                  <a:lnTo>
                    <a:pt x="582196" y="345910"/>
                  </a:lnTo>
                  <a:lnTo>
                    <a:pt x="551378" y="377991"/>
                  </a:lnTo>
                  <a:lnTo>
                    <a:pt x="513728" y="405692"/>
                  </a:lnTo>
                  <a:lnTo>
                    <a:pt x="470125" y="428366"/>
                  </a:lnTo>
                  <a:lnTo>
                    <a:pt x="421452" y="445364"/>
                  </a:lnTo>
                  <a:lnTo>
                    <a:pt x="368590" y="456038"/>
                  </a:lnTo>
                  <a:lnTo>
                    <a:pt x="312419" y="459740"/>
                  </a:lnTo>
                  <a:lnTo>
                    <a:pt x="256249" y="456038"/>
                  </a:lnTo>
                  <a:lnTo>
                    <a:pt x="203387" y="445364"/>
                  </a:lnTo>
                  <a:lnTo>
                    <a:pt x="154714" y="428366"/>
                  </a:lnTo>
                  <a:lnTo>
                    <a:pt x="111111" y="405692"/>
                  </a:lnTo>
                  <a:lnTo>
                    <a:pt x="73461" y="377991"/>
                  </a:lnTo>
                  <a:lnTo>
                    <a:pt x="42643" y="345910"/>
                  </a:lnTo>
                  <a:lnTo>
                    <a:pt x="19540" y="310097"/>
                  </a:lnTo>
                  <a:lnTo>
                    <a:pt x="5031" y="271201"/>
                  </a:lnTo>
                  <a:lnTo>
                    <a:pt x="0" y="229870"/>
                  </a:lnTo>
                  <a:close/>
                </a:path>
              </a:pathLst>
            </a:custGeom>
            <a:ln w="7620">
              <a:solidFill>
                <a:srgbClr val="7E8994"/>
              </a:solidFill>
            </a:ln>
          </p:spPr>
          <p:txBody>
            <a:bodyPr wrap="square" lIns="0" tIns="0" rIns="0" bIns="0" rtlCol="0"/>
            <a:lstStyle/>
            <a:p>
              <a:endParaRPr/>
            </a:p>
          </p:txBody>
        </p:sp>
      </p:grpSp>
      <p:sp>
        <p:nvSpPr>
          <p:cNvPr id="63" name="object 63"/>
          <p:cNvSpPr txBox="1"/>
          <p:nvPr/>
        </p:nvSpPr>
        <p:spPr>
          <a:xfrm>
            <a:off x="1299211" y="1817116"/>
            <a:ext cx="532765" cy="135935"/>
          </a:xfrm>
          <a:prstGeom prst="rect">
            <a:avLst/>
          </a:prstGeom>
        </p:spPr>
        <p:txBody>
          <a:bodyPr vert="horz" wrap="square" lIns="0" tIns="12700" rIns="0" bIns="0" rtlCol="0">
            <a:spAutoFit/>
          </a:bodyPr>
          <a:lstStyle/>
          <a:p>
            <a:pPr marL="12700">
              <a:spcBef>
                <a:spcPts val="100"/>
              </a:spcBef>
            </a:pPr>
            <a:r>
              <a:rPr sz="800" spc="-35" dirty="0">
                <a:latin typeface="Arial"/>
                <a:cs typeface="Arial"/>
              </a:rPr>
              <a:t>Извещение</a:t>
            </a:r>
            <a:endParaRPr sz="800">
              <a:latin typeface="Arial"/>
              <a:cs typeface="Arial"/>
            </a:endParaRPr>
          </a:p>
        </p:txBody>
      </p:sp>
      <p:sp>
        <p:nvSpPr>
          <p:cNvPr id="64" name="object 64"/>
          <p:cNvSpPr/>
          <p:nvPr/>
        </p:nvSpPr>
        <p:spPr>
          <a:xfrm>
            <a:off x="10279381" y="906780"/>
            <a:ext cx="429259" cy="579120"/>
          </a:xfrm>
          <a:custGeom>
            <a:avLst/>
            <a:gdLst/>
            <a:ahLst/>
            <a:cxnLst/>
            <a:rect l="l" t="t" r="r" b="b"/>
            <a:pathLst>
              <a:path w="429259" h="579119">
                <a:moveTo>
                  <a:pt x="402463" y="0"/>
                </a:moveTo>
                <a:lnTo>
                  <a:pt x="26797" y="0"/>
                </a:lnTo>
                <a:lnTo>
                  <a:pt x="16394" y="2540"/>
                </a:lnTo>
                <a:lnTo>
                  <a:pt x="7874" y="8890"/>
                </a:lnTo>
                <a:lnTo>
                  <a:pt x="2115" y="17780"/>
                </a:lnTo>
                <a:lnTo>
                  <a:pt x="0" y="27940"/>
                </a:lnTo>
                <a:lnTo>
                  <a:pt x="0" y="516890"/>
                </a:lnTo>
                <a:lnTo>
                  <a:pt x="2115" y="527050"/>
                </a:lnTo>
                <a:lnTo>
                  <a:pt x="7874" y="535940"/>
                </a:lnTo>
                <a:lnTo>
                  <a:pt x="16394" y="541020"/>
                </a:lnTo>
                <a:lnTo>
                  <a:pt x="26797" y="543560"/>
                </a:lnTo>
                <a:lnTo>
                  <a:pt x="223647" y="543560"/>
                </a:lnTo>
                <a:lnTo>
                  <a:pt x="223774" y="544830"/>
                </a:lnTo>
                <a:lnTo>
                  <a:pt x="224027" y="544830"/>
                </a:lnTo>
                <a:lnTo>
                  <a:pt x="224409" y="546100"/>
                </a:lnTo>
                <a:lnTo>
                  <a:pt x="225678" y="548640"/>
                </a:lnTo>
                <a:lnTo>
                  <a:pt x="228092" y="551180"/>
                </a:lnTo>
                <a:lnTo>
                  <a:pt x="230886" y="551180"/>
                </a:lnTo>
                <a:lnTo>
                  <a:pt x="254126" y="554990"/>
                </a:lnTo>
                <a:lnTo>
                  <a:pt x="274574" y="576580"/>
                </a:lnTo>
                <a:lnTo>
                  <a:pt x="276351" y="579120"/>
                </a:lnTo>
                <a:lnTo>
                  <a:pt x="284988" y="579120"/>
                </a:lnTo>
                <a:lnTo>
                  <a:pt x="287400" y="577850"/>
                </a:lnTo>
                <a:lnTo>
                  <a:pt x="288798" y="575310"/>
                </a:lnTo>
                <a:lnTo>
                  <a:pt x="299542" y="556260"/>
                </a:lnTo>
                <a:lnTo>
                  <a:pt x="279273" y="556260"/>
                </a:lnTo>
                <a:lnTo>
                  <a:pt x="265049" y="541020"/>
                </a:lnTo>
                <a:lnTo>
                  <a:pt x="263651" y="539750"/>
                </a:lnTo>
                <a:lnTo>
                  <a:pt x="262000" y="538480"/>
                </a:lnTo>
                <a:lnTo>
                  <a:pt x="260096" y="538480"/>
                </a:lnTo>
                <a:lnTo>
                  <a:pt x="246634" y="535940"/>
                </a:lnTo>
                <a:lnTo>
                  <a:pt x="252510" y="525780"/>
                </a:lnTo>
                <a:lnTo>
                  <a:pt x="21844" y="525780"/>
                </a:lnTo>
                <a:lnTo>
                  <a:pt x="17906" y="521970"/>
                </a:lnTo>
                <a:lnTo>
                  <a:pt x="17906" y="22860"/>
                </a:lnTo>
                <a:lnTo>
                  <a:pt x="21844" y="19050"/>
                </a:lnTo>
                <a:lnTo>
                  <a:pt x="427409" y="19050"/>
                </a:lnTo>
                <a:lnTo>
                  <a:pt x="427144" y="17780"/>
                </a:lnTo>
                <a:lnTo>
                  <a:pt x="421386" y="8890"/>
                </a:lnTo>
                <a:lnTo>
                  <a:pt x="412865" y="2540"/>
                </a:lnTo>
                <a:lnTo>
                  <a:pt x="402463" y="0"/>
                </a:lnTo>
                <a:close/>
              </a:path>
              <a:path w="429259" h="579119">
                <a:moveTo>
                  <a:pt x="357377" y="543560"/>
                </a:moveTo>
                <a:lnTo>
                  <a:pt x="336930" y="543560"/>
                </a:lnTo>
                <a:lnTo>
                  <a:pt x="354711" y="575310"/>
                </a:lnTo>
                <a:lnTo>
                  <a:pt x="356108" y="577850"/>
                </a:lnTo>
                <a:lnTo>
                  <a:pt x="358521" y="579120"/>
                </a:lnTo>
                <a:lnTo>
                  <a:pt x="367156" y="579120"/>
                </a:lnTo>
                <a:lnTo>
                  <a:pt x="368935" y="576580"/>
                </a:lnTo>
                <a:lnTo>
                  <a:pt x="388179" y="556260"/>
                </a:lnTo>
                <a:lnTo>
                  <a:pt x="364363" y="556260"/>
                </a:lnTo>
                <a:lnTo>
                  <a:pt x="357377" y="543560"/>
                </a:lnTo>
                <a:close/>
              </a:path>
              <a:path w="429259" h="579119">
                <a:moveTo>
                  <a:pt x="370077" y="488950"/>
                </a:moveTo>
                <a:lnTo>
                  <a:pt x="273812" y="488950"/>
                </a:lnTo>
                <a:lnTo>
                  <a:pt x="281176" y="494030"/>
                </a:lnTo>
                <a:lnTo>
                  <a:pt x="289290" y="499110"/>
                </a:lnTo>
                <a:lnTo>
                  <a:pt x="298047" y="502920"/>
                </a:lnTo>
                <a:lnTo>
                  <a:pt x="307340" y="505460"/>
                </a:lnTo>
                <a:lnTo>
                  <a:pt x="279273" y="556260"/>
                </a:lnTo>
                <a:lnTo>
                  <a:pt x="299542" y="556260"/>
                </a:lnTo>
                <a:lnTo>
                  <a:pt x="306704" y="543560"/>
                </a:lnTo>
                <a:lnTo>
                  <a:pt x="357377" y="543560"/>
                </a:lnTo>
                <a:lnTo>
                  <a:pt x="347599" y="525780"/>
                </a:lnTo>
                <a:lnTo>
                  <a:pt x="316865" y="525780"/>
                </a:lnTo>
                <a:lnTo>
                  <a:pt x="321945" y="516890"/>
                </a:lnTo>
                <a:lnTo>
                  <a:pt x="342709" y="516890"/>
                </a:lnTo>
                <a:lnTo>
                  <a:pt x="336423" y="505460"/>
                </a:lnTo>
                <a:lnTo>
                  <a:pt x="345789" y="502920"/>
                </a:lnTo>
                <a:lnTo>
                  <a:pt x="354583" y="499110"/>
                </a:lnTo>
                <a:lnTo>
                  <a:pt x="362711" y="494030"/>
                </a:lnTo>
                <a:lnTo>
                  <a:pt x="370077" y="488950"/>
                </a:lnTo>
                <a:close/>
              </a:path>
              <a:path w="429259" h="579119">
                <a:moveTo>
                  <a:pt x="368719" y="381000"/>
                </a:moveTo>
                <a:lnTo>
                  <a:pt x="321945" y="381000"/>
                </a:lnTo>
                <a:lnTo>
                  <a:pt x="342802" y="384810"/>
                </a:lnTo>
                <a:lnTo>
                  <a:pt x="359838" y="396240"/>
                </a:lnTo>
                <a:lnTo>
                  <a:pt x="371326" y="414020"/>
                </a:lnTo>
                <a:lnTo>
                  <a:pt x="375539" y="435610"/>
                </a:lnTo>
                <a:lnTo>
                  <a:pt x="371326" y="455930"/>
                </a:lnTo>
                <a:lnTo>
                  <a:pt x="359838" y="473710"/>
                </a:lnTo>
                <a:lnTo>
                  <a:pt x="342802" y="485140"/>
                </a:lnTo>
                <a:lnTo>
                  <a:pt x="321945" y="488950"/>
                </a:lnTo>
                <a:lnTo>
                  <a:pt x="370077" y="488950"/>
                </a:lnTo>
                <a:lnTo>
                  <a:pt x="396875" y="535940"/>
                </a:lnTo>
                <a:lnTo>
                  <a:pt x="383413" y="538480"/>
                </a:lnTo>
                <a:lnTo>
                  <a:pt x="381508" y="538480"/>
                </a:lnTo>
                <a:lnTo>
                  <a:pt x="379856" y="539750"/>
                </a:lnTo>
                <a:lnTo>
                  <a:pt x="378587" y="541020"/>
                </a:lnTo>
                <a:lnTo>
                  <a:pt x="364363" y="556260"/>
                </a:lnTo>
                <a:lnTo>
                  <a:pt x="388179" y="556260"/>
                </a:lnTo>
                <a:lnTo>
                  <a:pt x="389381" y="554990"/>
                </a:lnTo>
                <a:lnTo>
                  <a:pt x="412623" y="551180"/>
                </a:lnTo>
                <a:lnTo>
                  <a:pt x="415417" y="551180"/>
                </a:lnTo>
                <a:lnTo>
                  <a:pt x="417956" y="548640"/>
                </a:lnTo>
                <a:lnTo>
                  <a:pt x="419100" y="546100"/>
                </a:lnTo>
                <a:lnTo>
                  <a:pt x="420370" y="543560"/>
                </a:lnTo>
                <a:lnTo>
                  <a:pt x="420243" y="539750"/>
                </a:lnTo>
                <a:lnTo>
                  <a:pt x="418846" y="537210"/>
                </a:lnTo>
                <a:lnTo>
                  <a:pt x="425323" y="533400"/>
                </a:lnTo>
                <a:lnTo>
                  <a:pt x="429260" y="524510"/>
                </a:lnTo>
                <a:lnTo>
                  <a:pt x="429260" y="521970"/>
                </a:lnTo>
                <a:lnTo>
                  <a:pt x="409575" y="521970"/>
                </a:lnTo>
                <a:lnTo>
                  <a:pt x="382270" y="473710"/>
                </a:lnTo>
                <a:lnTo>
                  <a:pt x="387016" y="464820"/>
                </a:lnTo>
                <a:lnTo>
                  <a:pt x="390525" y="455930"/>
                </a:lnTo>
                <a:lnTo>
                  <a:pt x="392699" y="445770"/>
                </a:lnTo>
                <a:lnTo>
                  <a:pt x="393446" y="435610"/>
                </a:lnTo>
                <a:lnTo>
                  <a:pt x="387828" y="406400"/>
                </a:lnTo>
                <a:lnTo>
                  <a:pt x="372506" y="383540"/>
                </a:lnTo>
                <a:lnTo>
                  <a:pt x="368719" y="381000"/>
                </a:lnTo>
                <a:close/>
              </a:path>
              <a:path w="429259" h="579119">
                <a:moveTo>
                  <a:pt x="321945" y="361950"/>
                </a:moveTo>
                <a:lnTo>
                  <a:pt x="294110" y="368300"/>
                </a:lnTo>
                <a:lnTo>
                  <a:pt x="271383" y="383540"/>
                </a:lnTo>
                <a:lnTo>
                  <a:pt x="256061" y="406400"/>
                </a:lnTo>
                <a:lnTo>
                  <a:pt x="250444" y="435610"/>
                </a:lnTo>
                <a:lnTo>
                  <a:pt x="251190" y="445770"/>
                </a:lnTo>
                <a:lnTo>
                  <a:pt x="253365" y="455930"/>
                </a:lnTo>
                <a:lnTo>
                  <a:pt x="256873" y="464820"/>
                </a:lnTo>
                <a:lnTo>
                  <a:pt x="261620" y="473710"/>
                </a:lnTo>
                <a:lnTo>
                  <a:pt x="231901" y="525780"/>
                </a:lnTo>
                <a:lnTo>
                  <a:pt x="252510" y="525780"/>
                </a:lnTo>
                <a:lnTo>
                  <a:pt x="273812" y="488950"/>
                </a:lnTo>
                <a:lnTo>
                  <a:pt x="321945" y="488950"/>
                </a:lnTo>
                <a:lnTo>
                  <a:pt x="301067" y="485140"/>
                </a:lnTo>
                <a:lnTo>
                  <a:pt x="283987" y="473710"/>
                </a:lnTo>
                <a:lnTo>
                  <a:pt x="272456" y="455930"/>
                </a:lnTo>
                <a:lnTo>
                  <a:pt x="268224" y="435610"/>
                </a:lnTo>
                <a:lnTo>
                  <a:pt x="272456" y="414020"/>
                </a:lnTo>
                <a:lnTo>
                  <a:pt x="283987" y="396240"/>
                </a:lnTo>
                <a:lnTo>
                  <a:pt x="301067" y="384810"/>
                </a:lnTo>
                <a:lnTo>
                  <a:pt x="321945" y="381000"/>
                </a:lnTo>
                <a:lnTo>
                  <a:pt x="368719" y="381000"/>
                </a:lnTo>
                <a:lnTo>
                  <a:pt x="349779" y="368300"/>
                </a:lnTo>
                <a:lnTo>
                  <a:pt x="321945" y="361950"/>
                </a:lnTo>
                <a:close/>
              </a:path>
              <a:path w="429259" h="579119">
                <a:moveTo>
                  <a:pt x="342709" y="516890"/>
                </a:moveTo>
                <a:lnTo>
                  <a:pt x="321945" y="516890"/>
                </a:lnTo>
                <a:lnTo>
                  <a:pt x="326898" y="525780"/>
                </a:lnTo>
                <a:lnTo>
                  <a:pt x="347599" y="525780"/>
                </a:lnTo>
                <a:lnTo>
                  <a:pt x="342709" y="516890"/>
                </a:lnTo>
                <a:close/>
              </a:path>
              <a:path w="429259" h="579119">
                <a:moveTo>
                  <a:pt x="427409" y="19050"/>
                </a:moveTo>
                <a:lnTo>
                  <a:pt x="407416" y="19050"/>
                </a:lnTo>
                <a:lnTo>
                  <a:pt x="411352" y="22860"/>
                </a:lnTo>
                <a:lnTo>
                  <a:pt x="411352" y="518160"/>
                </a:lnTo>
                <a:lnTo>
                  <a:pt x="410718" y="520700"/>
                </a:lnTo>
                <a:lnTo>
                  <a:pt x="409575" y="521970"/>
                </a:lnTo>
                <a:lnTo>
                  <a:pt x="429260" y="521970"/>
                </a:lnTo>
                <a:lnTo>
                  <a:pt x="429260" y="27940"/>
                </a:lnTo>
                <a:lnTo>
                  <a:pt x="427409" y="19050"/>
                </a:lnTo>
                <a:close/>
              </a:path>
              <a:path w="429259" h="579119">
                <a:moveTo>
                  <a:pt x="353695" y="36830"/>
                </a:moveTo>
                <a:lnTo>
                  <a:pt x="75565" y="36830"/>
                </a:lnTo>
                <a:lnTo>
                  <a:pt x="71500" y="40640"/>
                </a:lnTo>
                <a:lnTo>
                  <a:pt x="71500" y="45720"/>
                </a:lnTo>
                <a:lnTo>
                  <a:pt x="69403" y="55880"/>
                </a:lnTo>
                <a:lnTo>
                  <a:pt x="63674" y="64770"/>
                </a:lnTo>
                <a:lnTo>
                  <a:pt x="55159" y="71120"/>
                </a:lnTo>
                <a:lnTo>
                  <a:pt x="44703" y="73660"/>
                </a:lnTo>
                <a:lnTo>
                  <a:pt x="39750" y="73660"/>
                </a:lnTo>
                <a:lnTo>
                  <a:pt x="35814" y="77470"/>
                </a:lnTo>
                <a:lnTo>
                  <a:pt x="35814" y="467360"/>
                </a:lnTo>
                <a:lnTo>
                  <a:pt x="39750" y="471170"/>
                </a:lnTo>
                <a:lnTo>
                  <a:pt x="44703" y="471170"/>
                </a:lnTo>
                <a:lnTo>
                  <a:pt x="55159" y="473710"/>
                </a:lnTo>
                <a:lnTo>
                  <a:pt x="63674" y="478790"/>
                </a:lnTo>
                <a:lnTo>
                  <a:pt x="69403" y="487680"/>
                </a:lnTo>
                <a:lnTo>
                  <a:pt x="71500" y="497840"/>
                </a:lnTo>
                <a:lnTo>
                  <a:pt x="71500" y="502920"/>
                </a:lnTo>
                <a:lnTo>
                  <a:pt x="75565" y="508000"/>
                </a:lnTo>
                <a:lnTo>
                  <a:pt x="219583" y="508000"/>
                </a:lnTo>
                <a:lnTo>
                  <a:pt x="223520" y="502920"/>
                </a:lnTo>
                <a:lnTo>
                  <a:pt x="223520" y="492760"/>
                </a:lnTo>
                <a:lnTo>
                  <a:pt x="219583" y="488950"/>
                </a:lnTo>
                <a:lnTo>
                  <a:pt x="88519" y="488950"/>
                </a:lnTo>
                <a:lnTo>
                  <a:pt x="84026" y="476250"/>
                </a:lnTo>
                <a:lnTo>
                  <a:pt x="76295" y="466090"/>
                </a:lnTo>
                <a:lnTo>
                  <a:pt x="65944" y="458470"/>
                </a:lnTo>
                <a:lnTo>
                  <a:pt x="53594" y="454660"/>
                </a:lnTo>
                <a:lnTo>
                  <a:pt x="53594" y="90170"/>
                </a:lnTo>
                <a:lnTo>
                  <a:pt x="65944" y="85090"/>
                </a:lnTo>
                <a:lnTo>
                  <a:pt x="76295" y="77470"/>
                </a:lnTo>
                <a:lnTo>
                  <a:pt x="84026" y="67310"/>
                </a:lnTo>
                <a:lnTo>
                  <a:pt x="88519" y="54610"/>
                </a:lnTo>
                <a:lnTo>
                  <a:pt x="359594" y="54610"/>
                </a:lnTo>
                <a:lnTo>
                  <a:pt x="357759" y="45720"/>
                </a:lnTo>
                <a:lnTo>
                  <a:pt x="357759" y="40640"/>
                </a:lnTo>
                <a:lnTo>
                  <a:pt x="353695" y="36830"/>
                </a:lnTo>
                <a:close/>
              </a:path>
              <a:path w="429259" h="579119">
                <a:moveTo>
                  <a:pt x="321945" y="398780"/>
                </a:moveTo>
                <a:lnTo>
                  <a:pt x="316992" y="398780"/>
                </a:lnTo>
                <a:lnTo>
                  <a:pt x="313054" y="402590"/>
                </a:lnTo>
                <a:lnTo>
                  <a:pt x="313054" y="412750"/>
                </a:lnTo>
                <a:lnTo>
                  <a:pt x="316992" y="416560"/>
                </a:lnTo>
                <a:lnTo>
                  <a:pt x="321945" y="416560"/>
                </a:lnTo>
                <a:lnTo>
                  <a:pt x="328922" y="417830"/>
                </a:lnTo>
                <a:lnTo>
                  <a:pt x="334613" y="421640"/>
                </a:lnTo>
                <a:lnTo>
                  <a:pt x="338447" y="427990"/>
                </a:lnTo>
                <a:lnTo>
                  <a:pt x="339851" y="435610"/>
                </a:lnTo>
                <a:lnTo>
                  <a:pt x="339851" y="439420"/>
                </a:lnTo>
                <a:lnTo>
                  <a:pt x="343789" y="444500"/>
                </a:lnTo>
                <a:lnTo>
                  <a:pt x="353695" y="444500"/>
                </a:lnTo>
                <a:lnTo>
                  <a:pt x="357759" y="439420"/>
                </a:lnTo>
                <a:lnTo>
                  <a:pt x="357759" y="435610"/>
                </a:lnTo>
                <a:lnTo>
                  <a:pt x="354931" y="420370"/>
                </a:lnTo>
                <a:lnTo>
                  <a:pt x="347233" y="408940"/>
                </a:lnTo>
                <a:lnTo>
                  <a:pt x="335845" y="401320"/>
                </a:lnTo>
                <a:lnTo>
                  <a:pt x="321945" y="398780"/>
                </a:lnTo>
                <a:close/>
              </a:path>
              <a:path w="429259" h="579119">
                <a:moveTo>
                  <a:pt x="183769" y="416560"/>
                </a:moveTo>
                <a:lnTo>
                  <a:pt x="93472" y="416560"/>
                </a:lnTo>
                <a:lnTo>
                  <a:pt x="89408" y="420370"/>
                </a:lnTo>
                <a:lnTo>
                  <a:pt x="89408" y="430530"/>
                </a:lnTo>
                <a:lnTo>
                  <a:pt x="93472" y="435610"/>
                </a:lnTo>
                <a:lnTo>
                  <a:pt x="183769" y="435610"/>
                </a:lnTo>
                <a:lnTo>
                  <a:pt x="187833" y="430530"/>
                </a:lnTo>
                <a:lnTo>
                  <a:pt x="187833" y="420370"/>
                </a:lnTo>
                <a:lnTo>
                  <a:pt x="183769" y="416560"/>
                </a:lnTo>
                <a:close/>
              </a:path>
              <a:path w="429259" h="579119">
                <a:moveTo>
                  <a:pt x="359594" y="54610"/>
                </a:moveTo>
                <a:lnTo>
                  <a:pt x="340741" y="54610"/>
                </a:lnTo>
                <a:lnTo>
                  <a:pt x="345231" y="67310"/>
                </a:lnTo>
                <a:lnTo>
                  <a:pt x="352948" y="77470"/>
                </a:lnTo>
                <a:lnTo>
                  <a:pt x="363261" y="85090"/>
                </a:lnTo>
                <a:lnTo>
                  <a:pt x="375539" y="90170"/>
                </a:lnTo>
                <a:lnTo>
                  <a:pt x="375539" y="367030"/>
                </a:lnTo>
                <a:lnTo>
                  <a:pt x="379602" y="372110"/>
                </a:lnTo>
                <a:lnTo>
                  <a:pt x="389509" y="372110"/>
                </a:lnTo>
                <a:lnTo>
                  <a:pt x="393446" y="367030"/>
                </a:lnTo>
                <a:lnTo>
                  <a:pt x="393446" y="77470"/>
                </a:lnTo>
                <a:lnTo>
                  <a:pt x="389509" y="73660"/>
                </a:lnTo>
                <a:lnTo>
                  <a:pt x="384555" y="73660"/>
                </a:lnTo>
                <a:lnTo>
                  <a:pt x="374100" y="71120"/>
                </a:lnTo>
                <a:lnTo>
                  <a:pt x="365585" y="64770"/>
                </a:lnTo>
                <a:lnTo>
                  <a:pt x="359856" y="55880"/>
                </a:lnTo>
                <a:lnTo>
                  <a:pt x="359594" y="54610"/>
                </a:lnTo>
                <a:close/>
              </a:path>
              <a:path w="429259" h="579119">
                <a:moveTo>
                  <a:pt x="139065" y="326390"/>
                </a:moveTo>
                <a:lnTo>
                  <a:pt x="120269" y="326390"/>
                </a:lnTo>
                <a:lnTo>
                  <a:pt x="116204" y="330200"/>
                </a:lnTo>
                <a:lnTo>
                  <a:pt x="116204" y="340360"/>
                </a:lnTo>
                <a:lnTo>
                  <a:pt x="120269" y="344170"/>
                </a:lnTo>
                <a:lnTo>
                  <a:pt x="139065" y="344170"/>
                </a:lnTo>
                <a:lnTo>
                  <a:pt x="143128" y="340360"/>
                </a:lnTo>
                <a:lnTo>
                  <a:pt x="143128" y="330200"/>
                </a:lnTo>
                <a:lnTo>
                  <a:pt x="139065" y="326390"/>
                </a:lnTo>
                <a:close/>
              </a:path>
              <a:path w="429259" h="579119">
                <a:moveTo>
                  <a:pt x="308991" y="326390"/>
                </a:moveTo>
                <a:lnTo>
                  <a:pt x="164973" y="326390"/>
                </a:lnTo>
                <a:lnTo>
                  <a:pt x="160909" y="330200"/>
                </a:lnTo>
                <a:lnTo>
                  <a:pt x="160909" y="340360"/>
                </a:lnTo>
                <a:lnTo>
                  <a:pt x="164973" y="344170"/>
                </a:lnTo>
                <a:lnTo>
                  <a:pt x="308991" y="344170"/>
                </a:lnTo>
                <a:lnTo>
                  <a:pt x="313054" y="340360"/>
                </a:lnTo>
                <a:lnTo>
                  <a:pt x="313054" y="330200"/>
                </a:lnTo>
                <a:lnTo>
                  <a:pt x="308991" y="326390"/>
                </a:lnTo>
                <a:close/>
              </a:path>
              <a:path w="429259" h="579119">
                <a:moveTo>
                  <a:pt x="139065" y="280670"/>
                </a:moveTo>
                <a:lnTo>
                  <a:pt x="120269" y="280670"/>
                </a:lnTo>
                <a:lnTo>
                  <a:pt x="116204" y="285750"/>
                </a:lnTo>
                <a:lnTo>
                  <a:pt x="116204" y="294640"/>
                </a:lnTo>
                <a:lnTo>
                  <a:pt x="120269" y="299720"/>
                </a:lnTo>
                <a:lnTo>
                  <a:pt x="139065" y="299720"/>
                </a:lnTo>
                <a:lnTo>
                  <a:pt x="143128" y="294640"/>
                </a:lnTo>
                <a:lnTo>
                  <a:pt x="143128" y="285750"/>
                </a:lnTo>
                <a:lnTo>
                  <a:pt x="139065" y="280670"/>
                </a:lnTo>
                <a:close/>
              </a:path>
              <a:path w="429259" h="579119">
                <a:moveTo>
                  <a:pt x="308991" y="280670"/>
                </a:moveTo>
                <a:lnTo>
                  <a:pt x="164973" y="280670"/>
                </a:lnTo>
                <a:lnTo>
                  <a:pt x="160909" y="285750"/>
                </a:lnTo>
                <a:lnTo>
                  <a:pt x="160909" y="294640"/>
                </a:lnTo>
                <a:lnTo>
                  <a:pt x="164973" y="299720"/>
                </a:lnTo>
                <a:lnTo>
                  <a:pt x="308991" y="299720"/>
                </a:lnTo>
                <a:lnTo>
                  <a:pt x="313054" y="294640"/>
                </a:lnTo>
                <a:lnTo>
                  <a:pt x="313054" y="285750"/>
                </a:lnTo>
                <a:lnTo>
                  <a:pt x="308991" y="280670"/>
                </a:lnTo>
                <a:close/>
              </a:path>
              <a:path w="429259" h="579119">
                <a:moveTo>
                  <a:pt x="139065" y="236220"/>
                </a:moveTo>
                <a:lnTo>
                  <a:pt x="120269" y="236220"/>
                </a:lnTo>
                <a:lnTo>
                  <a:pt x="116204" y="240030"/>
                </a:lnTo>
                <a:lnTo>
                  <a:pt x="116204" y="250190"/>
                </a:lnTo>
                <a:lnTo>
                  <a:pt x="120269" y="254000"/>
                </a:lnTo>
                <a:lnTo>
                  <a:pt x="139065" y="254000"/>
                </a:lnTo>
                <a:lnTo>
                  <a:pt x="143128" y="250190"/>
                </a:lnTo>
                <a:lnTo>
                  <a:pt x="143128" y="240030"/>
                </a:lnTo>
                <a:lnTo>
                  <a:pt x="139065" y="236220"/>
                </a:lnTo>
                <a:close/>
              </a:path>
              <a:path w="429259" h="579119">
                <a:moveTo>
                  <a:pt x="308991" y="236220"/>
                </a:moveTo>
                <a:lnTo>
                  <a:pt x="164973" y="236220"/>
                </a:lnTo>
                <a:lnTo>
                  <a:pt x="160909" y="240030"/>
                </a:lnTo>
                <a:lnTo>
                  <a:pt x="160909" y="250190"/>
                </a:lnTo>
                <a:lnTo>
                  <a:pt x="164973" y="254000"/>
                </a:lnTo>
                <a:lnTo>
                  <a:pt x="308991" y="254000"/>
                </a:lnTo>
                <a:lnTo>
                  <a:pt x="313054" y="250190"/>
                </a:lnTo>
                <a:lnTo>
                  <a:pt x="313054" y="240030"/>
                </a:lnTo>
                <a:lnTo>
                  <a:pt x="308991" y="236220"/>
                </a:lnTo>
                <a:close/>
              </a:path>
              <a:path w="429259" h="579119">
                <a:moveTo>
                  <a:pt x="335788" y="163830"/>
                </a:moveTo>
                <a:lnTo>
                  <a:pt x="93472" y="163830"/>
                </a:lnTo>
                <a:lnTo>
                  <a:pt x="89408" y="167640"/>
                </a:lnTo>
                <a:lnTo>
                  <a:pt x="89408" y="177800"/>
                </a:lnTo>
                <a:lnTo>
                  <a:pt x="93472" y="181610"/>
                </a:lnTo>
                <a:lnTo>
                  <a:pt x="335788" y="181610"/>
                </a:lnTo>
                <a:lnTo>
                  <a:pt x="339851" y="177800"/>
                </a:lnTo>
                <a:lnTo>
                  <a:pt x="339851" y="167640"/>
                </a:lnTo>
                <a:lnTo>
                  <a:pt x="335788" y="163830"/>
                </a:lnTo>
                <a:close/>
              </a:path>
              <a:path w="429259" h="579119">
                <a:moveTo>
                  <a:pt x="291084" y="118110"/>
                </a:moveTo>
                <a:lnTo>
                  <a:pt x="138175" y="118110"/>
                </a:lnTo>
                <a:lnTo>
                  <a:pt x="134112" y="121920"/>
                </a:lnTo>
                <a:lnTo>
                  <a:pt x="134112" y="132080"/>
                </a:lnTo>
                <a:lnTo>
                  <a:pt x="138175" y="135890"/>
                </a:lnTo>
                <a:lnTo>
                  <a:pt x="291084" y="135890"/>
                </a:lnTo>
                <a:lnTo>
                  <a:pt x="295148" y="132080"/>
                </a:lnTo>
                <a:lnTo>
                  <a:pt x="295148" y="121920"/>
                </a:lnTo>
                <a:lnTo>
                  <a:pt x="291084" y="118110"/>
                </a:lnTo>
                <a:close/>
              </a:path>
            </a:pathLst>
          </a:custGeom>
          <a:solidFill>
            <a:srgbClr val="67747C"/>
          </a:solidFill>
        </p:spPr>
        <p:txBody>
          <a:bodyPr wrap="square" lIns="0" tIns="0" rIns="0" bIns="0" rtlCol="0"/>
          <a:lstStyle/>
          <a:p>
            <a:endParaRPr/>
          </a:p>
        </p:txBody>
      </p:sp>
      <p:sp>
        <p:nvSpPr>
          <p:cNvPr id="65" name="object 65"/>
          <p:cNvSpPr txBox="1"/>
          <p:nvPr/>
        </p:nvSpPr>
        <p:spPr>
          <a:xfrm>
            <a:off x="10343134" y="1521459"/>
            <a:ext cx="565785" cy="269240"/>
          </a:xfrm>
          <a:prstGeom prst="rect">
            <a:avLst/>
          </a:prstGeom>
        </p:spPr>
        <p:txBody>
          <a:bodyPr vert="horz" wrap="square" lIns="0" tIns="12700" rIns="0" bIns="0" rtlCol="0">
            <a:spAutoFit/>
          </a:bodyPr>
          <a:lstStyle/>
          <a:p>
            <a:pPr marL="66040" marR="5080" indent="-53975">
              <a:spcBef>
                <a:spcPts val="100"/>
              </a:spcBef>
            </a:pPr>
            <a:r>
              <a:rPr sz="800" spc="-50" dirty="0">
                <a:latin typeface="Arial"/>
                <a:cs typeface="Arial"/>
              </a:rPr>
              <a:t>З</a:t>
            </a:r>
            <a:r>
              <a:rPr sz="800" spc="-30" dirty="0">
                <a:latin typeface="Arial"/>
                <a:cs typeface="Arial"/>
              </a:rPr>
              <a:t>а</a:t>
            </a:r>
            <a:r>
              <a:rPr sz="800" spc="-40" dirty="0">
                <a:latin typeface="Arial"/>
                <a:cs typeface="Arial"/>
              </a:rPr>
              <a:t>к</a:t>
            </a:r>
            <a:r>
              <a:rPr sz="800" spc="-45" dirty="0">
                <a:latin typeface="Arial"/>
                <a:cs typeface="Arial"/>
              </a:rPr>
              <a:t>л</a:t>
            </a:r>
            <a:r>
              <a:rPr sz="800" spc="-5" dirty="0">
                <a:latin typeface="Arial"/>
                <a:cs typeface="Arial"/>
              </a:rPr>
              <a:t>ю</a:t>
            </a:r>
            <a:r>
              <a:rPr sz="800" spc="-25" dirty="0">
                <a:latin typeface="Arial"/>
                <a:cs typeface="Arial"/>
              </a:rPr>
              <a:t>ч</a:t>
            </a:r>
            <a:r>
              <a:rPr sz="800" spc="-30" dirty="0">
                <a:latin typeface="Arial"/>
                <a:cs typeface="Arial"/>
              </a:rPr>
              <a:t>е</a:t>
            </a:r>
            <a:r>
              <a:rPr sz="800" spc="-25" dirty="0">
                <a:latin typeface="Arial"/>
                <a:cs typeface="Arial"/>
              </a:rPr>
              <a:t>н</a:t>
            </a:r>
            <a:r>
              <a:rPr sz="800" spc="-55" dirty="0">
                <a:latin typeface="Arial"/>
                <a:cs typeface="Arial"/>
              </a:rPr>
              <a:t>и</a:t>
            </a:r>
            <a:r>
              <a:rPr sz="800" spc="-20" dirty="0">
                <a:latin typeface="Arial"/>
                <a:cs typeface="Arial"/>
              </a:rPr>
              <a:t>е  </a:t>
            </a:r>
            <a:r>
              <a:rPr sz="800" spc="-30" dirty="0">
                <a:latin typeface="Arial"/>
                <a:cs typeface="Arial"/>
              </a:rPr>
              <a:t>контракта</a:t>
            </a:r>
            <a:endParaRPr sz="800">
              <a:latin typeface="Arial"/>
              <a:cs typeface="Arial"/>
            </a:endParaRPr>
          </a:p>
        </p:txBody>
      </p:sp>
      <p:grpSp>
        <p:nvGrpSpPr>
          <p:cNvPr id="66" name="object 66"/>
          <p:cNvGrpSpPr/>
          <p:nvPr/>
        </p:nvGrpSpPr>
        <p:grpSpPr>
          <a:xfrm>
            <a:off x="1231900" y="3535680"/>
            <a:ext cx="9688830" cy="721995"/>
            <a:chOff x="88900" y="3535679"/>
            <a:chExt cx="9688830" cy="721995"/>
          </a:xfrm>
        </p:grpSpPr>
        <p:sp>
          <p:nvSpPr>
            <p:cNvPr id="67" name="object 67"/>
            <p:cNvSpPr/>
            <p:nvPr/>
          </p:nvSpPr>
          <p:spPr>
            <a:xfrm>
              <a:off x="95250" y="3542029"/>
              <a:ext cx="9603740" cy="14604"/>
            </a:xfrm>
            <a:custGeom>
              <a:avLst/>
              <a:gdLst/>
              <a:ahLst/>
              <a:cxnLst/>
              <a:rect l="l" t="t" r="r" b="b"/>
              <a:pathLst>
                <a:path w="9603740" h="14604">
                  <a:moveTo>
                    <a:pt x="0" y="14097"/>
                  </a:moveTo>
                  <a:lnTo>
                    <a:pt x="9603486" y="0"/>
                  </a:lnTo>
                </a:path>
              </a:pathLst>
            </a:custGeom>
            <a:ln w="12700">
              <a:solidFill>
                <a:srgbClr val="C8CFD2"/>
              </a:solidFill>
            </a:ln>
          </p:spPr>
          <p:txBody>
            <a:bodyPr wrap="square" lIns="0" tIns="0" rIns="0" bIns="0" rtlCol="0"/>
            <a:lstStyle/>
            <a:p>
              <a:endParaRPr/>
            </a:p>
          </p:txBody>
        </p:sp>
        <p:sp>
          <p:nvSpPr>
            <p:cNvPr id="68" name="object 68"/>
            <p:cNvSpPr/>
            <p:nvPr/>
          </p:nvSpPr>
          <p:spPr>
            <a:xfrm>
              <a:off x="208279" y="3637279"/>
              <a:ext cx="106680" cy="561340"/>
            </a:xfrm>
            <a:custGeom>
              <a:avLst/>
              <a:gdLst/>
              <a:ahLst/>
              <a:cxnLst/>
              <a:rect l="l" t="t" r="r" b="b"/>
              <a:pathLst>
                <a:path w="106679" h="561339">
                  <a:moveTo>
                    <a:pt x="53340" y="457200"/>
                  </a:moveTo>
                  <a:lnTo>
                    <a:pt x="32596" y="461299"/>
                  </a:lnTo>
                  <a:lnTo>
                    <a:pt x="15640" y="472471"/>
                  </a:lnTo>
                  <a:lnTo>
                    <a:pt x="4198" y="489025"/>
                  </a:lnTo>
                  <a:lnTo>
                    <a:pt x="0" y="509270"/>
                  </a:lnTo>
                  <a:lnTo>
                    <a:pt x="4198" y="529514"/>
                  </a:lnTo>
                  <a:lnTo>
                    <a:pt x="15640" y="546068"/>
                  </a:lnTo>
                  <a:lnTo>
                    <a:pt x="32596" y="557240"/>
                  </a:lnTo>
                  <a:lnTo>
                    <a:pt x="53340" y="561340"/>
                  </a:lnTo>
                  <a:lnTo>
                    <a:pt x="74083" y="557240"/>
                  </a:lnTo>
                  <a:lnTo>
                    <a:pt x="91039" y="546068"/>
                  </a:lnTo>
                  <a:lnTo>
                    <a:pt x="91808" y="544957"/>
                  </a:lnTo>
                  <a:lnTo>
                    <a:pt x="53340" y="544957"/>
                  </a:lnTo>
                  <a:lnTo>
                    <a:pt x="39144" y="542149"/>
                  </a:lnTo>
                  <a:lnTo>
                    <a:pt x="27541" y="534495"/>
                  </a:lnTo>
                  <a:lnTo>
                    <a:pt x="19712" y="523150"/>
                  </a:lnTo>
                  <a:lnTo>
                    <a:pt x="16840" y="509270"/>
                  </a:lnTo>
                  <a:lnTo>
                    <a:pt x="19712" y="495389"/>
                  </a:lnTo>
                  <a:lnTo>
                    <a:pt x="27541" y="484044"/>
                  </a:lnTo>
                  <a:lnTo>
                    <a:pt x="39144" y="476390"/>
                  </a:lnTo>
                  <a:lnTo>
                    <a:pt x="53340" y="473583"/>
                  </a:lnTo>
                  <a:lnTo>
                    <a:pt x="91808" y="473583"/>
                  </a:lnTo>
                  <a:lnTo>
                    <a:pt x="91039" y="472471"/>
                  </a:lnTo>
                  <a:lnTo>
                    <a:pt x="74083" y="461299"/>
                  </a:lnTo>
                  <a:lnTo>
                    <a:pt x="53340" y="457200"/>
                  </a:lnTo>
                  <a:close/>
                </a:path>
                <a:path w="106679" h="561339">
                  <a:moveTo>
                    <a:pt x="91808" y="473583"/>
                  </a:moveTo>
                  <a:lnTo>
                    <a:pt x="53340" y="473583"/>
                  </a:lnTo>
                  <a:lnTo>
                    <a:pt x="67535" y="476390"/>
                  </a:lnTo>
                  <a:lnTo>
                    <a:pt x="79138" y="484044"/>
                  </a:lnTo>
                  <a:lnTo>
                    <a:pt x="86967" y="495389"/>
                  </a:lnTo>
                  <a:lnTo>
                    <a:pt x="89839" y="509270"/>
                  </a:lnTo>
                  <a:lnTo>
                    <a:pt x="86967" y="523150"/>
                  </a:lnTo>
                  <a:lnTo>
                    <a:pt x="79138" y="534495"/>
                  </a:lnTo>
                  <a:lnTo>
                    <a:pt x="67535" y="542149"/>
                  </a:lnTo>
                  <a:lnTo>
                    <a:pt x="53340" y="544957"/>
                  </a:lnTo>
                  <a:lnTo>
                    <a:pt x="91808" y="544957"/>
                  </a:lnTo>
                  <a:lnTo>
                    <a:pt x="102481" y="529514"/>
                  </a:lnTo>
                  <a:lnTo>
                    <a:pt x="106680" y="509270"/>
                  </a:lnTo>
                  <a:lnTo>
                    <a:pt x="102481" y="489025"/>
                  </a:lnTo>
                  <a:lnTo>
                    <a:pt x="91808" y="473583"/>
                  </a:lnTo>
                  <a:close/>
                </a:path>
                <a:path w="106679" h="561339">
                  <a:moveTo>
                    <a:pt x="13068" y="228600"/>
                  </a:moveTo>
                  <a:lnTo>
                    <a:pt x="3771" y="228600"/>
                  </a:lnTo>
                  <a:lnTo>
                    <a:pt x="0" y="232283"/>
                  </a:lnTo>
                  <a:lnTo>
                    <a:pt x="0" y="388620"/>
                  </a:lnTo>
                  <a:lnTo>
                    <a:pt x="4198" y="408864"/>
                  </a:lnTo>
                  <a:lnTo>
                    <a:pt x="15640" y="425418"/>
                  </a:lnTo>
                  <a:lnTo>
                    <a:pt x="32596" y="436590"/>
                  </a:lnTo>
                  <a:lnTo>
                    <a:pt x="53340" y="440690"/>
                  </a:lnTo>
                  <a:lnTo>
                    <a:pt x="74083" y="436590"/>
                  </a:lnTo>
                  <a:lnTo>
                    <a:pt x="91039" y="425418"/>
                  </a:lnTo>
                  <a:lnTo>
                    <a:pt x="91808" y="424307"/>
                  </a:lnTo>
                  <a:lnTo>
                    <a:pt x="53340" y="424307"/>
                  </a:lnTo>
                  <a:lnTo>
                    <a:pt x="39144" y="421499"/>
                  </a:lnTo>
                  <a:lnTo>
                    <a:pt x="27541" y="413845"/>
                  </a:lnTo>
                  <a:lnTo>
                    <a:pt x="19712" y="402500"/>
                  </a:lnTo>
                  <a:lnTo>
                    <a:pt x="16840" y="388620"/>
                  </a:lnTo>
                  <a:lnTo>
                    <a:pt x="16840" y="232283"/>
                  </a:lnTo>
                  <a:lnTo>
                    <a:pt x="13068" y="228600"/>
                  </a:lnTo>
                  <a:close/>
                </a:path>
                <a:path w="106679" h="561339">
                  <a:moveTo>
                    <a:pt x="91808" y="16383"/>
                  </a:moveTo>
                  <a:lnTo>
                    <a:pt x="53340" y="16383"/>
                  </a:lnTo>
                  <a:lnTo>
                    <a:pt x="67535" y="19190"/>
                  </a:lnTo>
                  <a:lnTo>
                    <a:pt x="79138" y="26844"/>
                  </a:lnTo>
                  <a:lnTo>
                    <a:pt x="86967" y="38189"/>
                  </a:lnTo>
                  <a:lnTo>
                    <a:pt x="89839" y="52070"/>
                  </a:lnTo>
                  <a:lnTo>
                    <a:pt x="89839" y="388620"/>
                  </a:lnTo>
                  <a:lnTo>
                    <a:pt x="86967" y="402500"/>
                  </a:lnTo>
                  <a:lnTo>
                    <a:pt x="79138" y="413845"/>
                  </a:lnTo>
                  <a:lnTo>
                    <a:pt x="67535" y="421499"/>
                  </a:lnTo>
                  <a:lnTo>
                    <a:pt x="53340" y="424307"/>
                  </a:lnTo>
                  <a:lnTo>
                    <a:pt x="91808" y="424307"/>
                  </a:lnTo>
                  <a:lnTo>
                    <a:pt x="102481" y="408864"/>
                  </a:lnTo>
                  <a:lnTo>
                    <a:pt x="106680" y="388620"/>
                  </a:lnTo>
                  <a:lnTo>
                    <a:pt x="106680" y="52070"/>
                  </a:lnTo>
                  <a:lnTo>
                    <a:pt x="102481" y="31825"/>
                  </a:lnTo>
                  <a:lnTo>
                    <a:pt x="91808" y="16383"/>
                  </a:lnTo>
                  <a:close/>
                </a:path>
                <a:path w="106679" h="561339">
                  <a:moveTo>
                    <a:pt x="53340" y="0"/>
                  </a:moveTo>
                  <a:lnTo>
                    <a:pt x="32596" y="4099"/>
                  </a:lnTo>
                  <a:lnTo>
                    <a:pt x="15640" y="15271"/>
                  </a:lnTo>
                  <a:lnTo>
                    <a:pt x="4198" y="31825"/>
                  </a:lnTo>
                  <a:lnTo>
                    <a:pt x="0" y="52070"/>
                  </a:lnTo>
                  <a:lnTo>
                    <a:pt x="0" y="208407"/>
                  </a:lnTo>
                  <a:lnTo>
                    <a:pt x="3771" y="212090"/>
                  </a:lnTo>
                  <a:lnTo>
                    <a:pt x="13068" y="212090"/>
                  </a:lnTo>
                  <a:lnTo>
                    <a:pt x="16840" y="208407"/>
                  </a:lnTo>
                  <a:lnTo>
                    <a:pt x="16840" y="52070"/>
                  </a:lnTo>
                  <a:lnTo>
                    <a:pt x="19712" y="38189"/>
                  </a:lnTo>
                  <a:lnTo>
                    <a:pt x="27541" y="26844"/>
                  </a:lnTo>
                  <a:lnTo>
                    <a:pt x="39144" y="19190"/>
                  </a:lnTo>
                  <a:lnTo>
                    <a:pt x="53340" y="16383"/>
                  </a:lnTo>
                  <a:lnTo>
                    <a:pt x="91808" y="16383"/>
                  </a:lnTo>
                  <a:lnTo>
                    <a:pt x="91039" y="15271"/>
                  </a:lnTo>
                  <a:lnTo>
                    <a:pt x="74083" y="4099"/>
                  </a:lnTo>
                  <a:lnTo>
                    <a:pt x="53340" y="0"/>
                  </a:lnTo>
                  <a:close/>
                </a:path>
              </a:pathLst>
            </a:custGeom>
            <a:solidFill>
              <a:srgbClr val="67747C"/>
            </a:solidFill>
          </p:spPr>
          <p:txBody>
            <a:bodyPr wrap="square" lIns="0" tIns="0" rIns="0" bIns="0" rtlCol="0"/>
            <a:lstStyle/>
            <a:p>
              <a:endParaRPr/>
            </a:p>
          </p:txBody>
        </p:sp>
        <p:sp>
          <p:nvSpPr>
            <p:cNvPr id="69" name="object 69"/>
            <p:cNvSpPr/>
            <p:nvPr/>
          </p:nvSpPr>
          <p:spPr>
            <a:xfrm>
              <a:off x="184150" y="4248149"/>
              <a:ext cx="9587230" cy="3175"/>
            </a:xfrm>
            <a:custGeom>
              <a:avLst/>
              <a:gdLst/>
              <a:ahLst/>
              <a:cxnLst/>
              <a:rect l="l" t="t" r="r" b="b"/>
              <a:pathLst>
                <a:path w="9587230" h="3175">
                  <a:moveTo>
                    <a:pt x="0" y="0"/>
                  </a:moveTo>
                  <a:lnTo>
                    <a:pt x="9586976" y="2667"/>
                  </a:lnTo>
                </a:path>
              </a:pathLst>
            </a:custGeom>
            <a:ln w="12699">
              <a:solidFill>
                <a:srgbClr val="C8CFD2"/>
              </a:solidFill>
            </a:ln>
          </p:spPr>
          <p:txBody>
            <a:bodyPr wrap="square" lIns="0" tIns="0" rIns="0" bIns="0" rtlCol="0"/>
            <a:lstStyle/>
            <a:p>
              <a:endParaRPr/>
            </a:p>
          </p:txBody>
        </p:sp>
        <p:sp>
          <p:nvSpPr>
            <p:cNvPr id="70" name="object 70"/>
            <p:cNvSpPr/>
            <p:nvPr/>
          </p:nvSpPr>
          <p:spPr>
            <a:xfrm>
              <a:off x="591820" y="3652519"/>
              <a:ext cx="7777480" cy="462280"/>
            </a:xfrm>
            <a:custGeom>
              <a:avLst/>
              <a:gdLst/>
              <a:ahLst/>
              <a:cxnLst/>
              <a:rect l="l" t="t" r="r" b="b"/>
              <a:pathLst>
                <a:path w="7777480" h="462279">
                  <a:moveTo>
                    <a:pt x="147510" y="55626"/>
                  </a:moveTo>
                  <a:lnTo>
                    <a:pt x="145719" y="53848"/>
                  </a:lnTo>
                  <a:lnTo>
                    <a:pt x="59893" y="53848"/>
                  </a:lnTo>
                  <a:lnTo>
                    <a:pt x="58115" y="55626"/>
                  </a:lnTo>
                  <a:lnTo>
                    <a:pt x="58115" y="61087"/>
                  </a:lnTo>
                  <a:lnTo>
                    <a:pt x="59893" y="62865"/>
                  </a:lnTo>
                  <a:lnTo>
                    <a:pt x="145719" y="62865"/>
                  </a:lnTo>
                  <a:lnTo>
                    <a:pt x="147510" y="61087"/>
                  </a:lnTo>
                  <a:lnTo>
                    <a:pt x="147510" y="55626"/>
                  </a:lnTo>
                  <a:close/>
                </a:path>
                <a:path w="7777480" h="462279">
                  <a:moveTo>
                    <a:pt x="201155" y="190246"/>
                  </a:moveTo>
                  <a:lnTo>
                    <a:pt x="199364" y="188468"/>
                  </a:lnTo>
                  <a:lnTo>
                    <a:pt x="59893" y="188468"/>
                  </a:lnTo>
                  <a:lnTo>
                    <a:pt x="58115" y="190246"/>
                  </a:lnTo>
                  <a:lnTo>
                    <a:pt x="58115" y="195707"/>
                  </a:lnTo>
                  <a:lnTo>
                    <a:pt x="59893" y="197485"/>
                  </a:lnTo>
                  <a:lnTo>
                    <a:pt x="199364" y="197485"/>
                  </a:lnTo>
                  <a:lnTo>
                    <a:pt x="201155" y="195707"/>
                  </a:lnTo>
                  <a:lnTo>
                    <a:pt x="201155" y="190246"/>
                  </a:lnTo>
                  <a:close/>
                </a:path>
                <a:path w="7777480" h="462279">
                  <a:moveTo>
                    <a:pt x="201155" y="163322"/>
                  </a:moveTo>
                  <a:lnTo>
                    <a:pt x="199364" y="161544"/>
                  </a:lnTo>
                  <a:lnTo>
                    <a:pt x="59893" y="161544"/>
                  </a:lnTo>
                  <a:lnTo>
                    <a:pt x="58115" y="163322"/>
                  </a:lnTo>
                  <a:lnTo>
                    <a:pt x="58115" y="168783"/>
                  </a:lnTo>
                  <a:lnTo>
                    <a:pt x="59893" y="170561"/>
                  </a:lnTo>
                  <a:lnTo>
                    <a:pt x="199364" y="170561"/>
                  </a:lnTo>
                  <a:lnTo>
                    <a:pt x="201155" y="168783"/>
                  </a:lnTo>
                  <a:lnTo>
                    <a:pt x="201155" y="163322"/>
                  </a:lnTo>
                  <a:close/>
                </a:path>
                <a:path w="7777480" h="462279">
                  <a:moveTo>
                    <a:pt x="201155" y="136398"/>
                  </a:moveTo>
                  <a:lnTo>
                    <a:pt x="199364" y="134620"/>
                  </a:lnTo>
                  <a:lnTo>
                    <a:pt x="59893" y="134620"/>
                  </a:lnTo>
                  <a:lnTo>
                    <a:pt x="58115" y="136398"/>
                  </a:lnTo>
                  <a:lnTo>
                    <a:pt x="58115" y="141859"/>
                  </a:lnTo>
                  <a:lnTo>
                    <a:pt x="59893" y="143637"/>
                  </a:lnTo>
                  <a:lnTo>
                    <a:pt x="199364" y="143637"/>
                  </a:lnTo>
                  <a:lnTo>
                    <a:pt x="201155" y="141859"/>
                  </a:lnTo>
                  <a:lnTo>
                    <a:pt x="201155" y="136398"/>
                  </a:lnTo>
                  <a:close/>
                </a:path>
                <a:path w="7777480" h="462279">
                  <a:moveTo>
                    <a:pt x="201155" y="109474"/>
                  </a:moveTo>
                  <a:lnTo>
                    <a:pt x="199364" y="107696"/>
                  </a:lnTo>
                  <a:lnTo>
                    <a:pt x="59893" y="107696"/>
                  </a:lnTo>
                  <a:lnTo>
                    <a:pt x="58115" y="109474"/>
                  </a:lnTo>
                  <a:lnTo>
                    <a:pt x="58115" y="114935"/>
                  </a:lnTo>
                  <a:lnTo>
                    <a:pt x="59893" y="116713"/>
                  </a:lnTo>
                  <a:lnTo>
                    <a:pt x="199364" y="116713"/>
                  </a:lnTo>
                  <a:lnTo>
                    <a:pt x="201155" y="114935"/>
                  </a:lnTo>
                  <a:lnTo>
                    <a:pt x="201155" y="109474"/>
                  </a:lnTo>
                  <a:close/>
                </a:path>
                <a:path w="7777480" h="462279">
                  <a:moveTo>
                    <a:pt x="201155" y="82550"/>
                  </a:moveTo>
                  <a:lnTo>
                    <a:pt x="199364" y="80772"/>
                  </a:lnTo>
                  <a:lnTo>
                    <a:pt x="59893" y="80772"/>
                  </a:lnTo>
                  <a:lnTo>
                    <a:pt x="58115" y="82550"/>
                  </a:lnTo>
                  <a:lnTo>
                    <a:pt x="58115" y="88011"/>
                  </a:lnTo>
                  <a:lnTo>
                    <a:pt x="59893" y="89789"/>
                  </a:lnTo>
                  <a:lnTo>
                    <a:pt x="199364" y="89789"/>
                  </a:lnTo>
                  <a:lnTo>
                    <a:pt x="201155" y="88011"/>
                  </a:lnTo>
                  <a:lnTo>
                    <a:pt x="201155" y="82550"/>
                  </a:lnTo>
                  <a:close/>
                </a:path>
                <a:path w="7777480" h="462279">
                  <a:moveTo>
                    <a:pt x="223507" y="57785"/>
                  </a:moveTo>
                  <a:lnTo>
                    <a:pt x="223202" y="56134"/>
                  </a:lnTo>
                  <a:lnTo>
                    <a:pt x="222465" y="54991"/>
                  </a:lnTo>
                  <a:lnTo>
                    <a:pt x="221399" y="54483"/>
                  </a:lnTo>
                  <a:lnTo>
                    <a:pt x="220764" y="53848"/>
                  </a:lnTo>
                  <a:lnTo>
                    <a:pt x="214566" y="47637"/>
                  </a:lnTo>
                  <a:lnTo>
                    <a:pt x="214566" y="62865"/>
                  </a:lnTo>
                  <a:lnTo>
                    <a:pt x="214566" y="231521"/>
                  </a:lnTo>
                  <a:lnTo>
                    <a:pt x="212775" y="233299"/>
                  </a:lnTo>
                  <a:lnTo>
                    <a:pt x="187744" y="233299"/>
                  </a:lnTo>
                  <a:lnTo>
                    <a:pt x="187744" y="242316"/>
                  </a:lnTo>
                  <a:lnTo>
                    <a:pt x="187744" y="258445"/>
                  </a:lnTo>
                  <a:lnTo>
                    <a:pt x="185953" y="260223"/>
                  </a:lnTo>
                  <a:lnTo>
                    <a:pt x="10731" y="260223"/>
                  </a:lnTo>
                  <a:lnTo>
                    <a:pt x="8940" y="258445"/>
                  </a:lnTo>
                  <a:lnTo>
                    <a:pt x="8940" y="38100"/>
                  </a:lnTo>
                  <a:lnTo>
                    <a:pt x="10731" y="35941"/>
                  </a:lnTo>
                  <a:lnTo>
                    <a:pt x="26822" y="35941"/>
                  </a:lnTo>
                  <a:lnTo>
                    <a:pt x="26822" y="236474"/>
                  </a:lnTo>
                  <a:lnTo>
                    <a:pt x="32626" y="242316"/>
                  </a:lnTo>
                  <a:lnTo>
                    <a:pt x="187744" y="242316"/>
                  </a:lnTo>
                  <a:lnTo>
                    <a:pt x="187744" y="233299"/>
                  </a:lnTo>
                  <a:lnTo>
                    <a:pt x="37553" y="233299"/>
                  </a:lnTo>
                  <a:lnTo>
                    <a:pt x="35763" y="231521"/>
                  </a:lnTo>
                  <a:lnTo>
                    <a:pt x="35763" y="35941"/>
                  </a:lnTo>
                  <a:lnTo>
                    <a:pt x="35763" y="11176"/>
                  </a:lnTo>
                  <a:lnTo>
                    <a:pt x="37553" y="9017"/>
                  </a:lnTo>
                  <a:lnTo>
                    <a:pt x="160921" y="9017"/>
                  </a:lnTo>
                  <a:lnTo>
                    <a:pt x="160921" y="57023"/>
                  </a:lnTo>
                  <a:lnTo>
                    <a:pt x="166738" y="62865"/>
                  </a:lnTo>
                  <a:lnTo>
                    <a:pt x="214566" y="62865"/>
                  </a:lnTo>
                  <a:lnTo>
                    <a:pt x="214566" y="47637"/>
                  </a:lnTo>
                  <a:lnTo>
                    <a:pt x="208305" y="41351"/>
                  </a:lnTo>
                  <a:lnTo>
                    <a:pt x="208305" y="53848"/>
                  </a:lnTo>
                  <a:lnTo>
                    <a:pt x="171653" y="53848"/>
                  </a:lnTo>
                  <a:lnTo>
                    <a:pt x="169862" y="52070"/>
                  </a:lnTo>
                  <a:lnTo>
                    <a:pt x="169862" y="15240"/>
                  </a:lnTo>
                  <a:lnTo>
                    <a:pt x="208305" y="53848"/>
                  </a:lnTo>
                  <a:lnTo>
                    <a:pt x="208305" y="41351"/>
                  </a:lnTo>
                  <a:lnTo>
                    <a:pt x="182308" y="15240"/>
                  </a:lnTo>
                  <a:lnTo>
                    <a:pt x="176110" y="9017"/>
                  </a:lnTo>
                  <a:lnTo>
                    <a:pt x="169291" y="2159"/>
                  </a:lnTo>
                  <a:lnTo>
                    <a:pt x="168694" y="1016"/>
                  </a:lnTo>
                  <a:lnTo>
                    <a:pt x="167652" y="381"/>
                  </a:lnTo>
                  <a:lnTo>
                    <a:pt x="166319" y="127"/>
                  </a:lnTo>
                  <a:lnTo>
                    <a:pt x="165938" y="0"/>
                  </a:lnTo>
                  <a:lnTo>
                    <a:pt x="32626" y="0"/>
                  </a:lnTo>
                  <a:lnTo>
                    <a:pt x="26822" y="5842"/>
                  </a:lnTo>
                  <a:lnTo>
                    <a:pt x="26822" y="26924"/>
                  </a:lnTo>
                  <a:lnTo>
                    <a:pt x="5816" y="26924"/>
                  </a:lnTo>
                  <a:lnTo>
                    <a:pt x="0" y="32766"/>
                  </a:lnTo>
                  <a:lnTo>
                    <a:pt x="0" y="263398"/>
                  </a:lnTo>
                  <a:lnTo>
                    <a:pt x="5816" y="269240"/>
                  </a:lnTo>
                  <a:lnTo>
                    <a:pt x="190868" y="269240"/>
                  </a:lnTo>
                  <a:lnTo>
                    <a:pt x="196684" y="263398"/>
                  </a:lnTo>
                  <a:lnTo>
                    <a:pt x="196684" y="260223"/>
                  </a:lnTo>
                  <a:lnTo>
                    <a:pt x="196684" y="242316"/>
                  </a:lnTo>
                  <a:lnTo>
                    <a:pt x="217690" y="242316"/>
                  </a:lnTo>
                  <a:lnTo>
                    <a:pt x="223507" y="236474"/>
                  </a:lnTo>
                  <a:lnTo>
                    <a:pt x="223507" y="233299"/>
                  </a:lnTo>
                  <a:lnTo>
                    <a:pt x="223507" y="57785"/>
                  </a:lnTo>
                  <a:close/>
                </a:path>
                <a:path w="7777480" h="462279">
                  <a:moveTo>
                    <a:pt x="7443343" y="322580"/>
                  </a:moveTo>
                  <a:lnTo>
                    <a:pt x="7440168" y="320040"/>
                  </a:lnTo>
                  <a:lnTo>
                    <a:pt x="7429119" y="320040"/>
                  </a:lnTo>
                  <a:lnTo>
                    <a:pt x="7429119" y="334010"/>
                  </a:lnTo>
                  <a:lnTo>
                    <a:pt x="7429119" y="350520"/>
                  </a:lnTo>
                  <a:lnTo>
                    <a:pt x="7412609" y="350520"/>
                  </a:lnTo>
                  <a:lnTo>
                    <a:pt x="7412609" y="334010"/>
                  </a:lnTo>
                  <a:lnTo>
                    <a:pt x="7429119" y="334010"/>
                  </a:lnTo>
                  <a:lnTo>
                    <a:pt x="7429119" y="320040"/>
                  </a:lnTo>
                  <a:lnTo>
                    <a:pt x="7401560" y="320040"/>
                  </a:lnTo>
                  <a:lnTo>
                    <a:pt x="7398385" y="322580"/>
                  </a:lnTo>
                  <a:lnTo>
                    <a:pt x="7398385" y="361950"/>
                  </a:lnTo>
                  <a:lnTo>
                    <a:pt x="7401560" y="365760"/>
                  </a:lnTo>
                  <a:lnTo>
                    <a:pt x="7440168" y="365760"/>
                  </a:lnTo>
                  <a:lnTo>
                    <a:pt x="7443343" y="361950"/>
                  </a:lnTo>
                  <a:lnTo>
                    <a:pt x="7443343" y="350520"/>
                  </a:lnTo>
                  <a:lnTo>
                    <a:pt x="7443343" y="334010"/>
                  </a:lnTo>
                  <a:lnTo>
                    <a:pt x="7443343" y="322580"/>
                  </a:lnTo>
                  <a:close/>
                </a:path>
                <a:path w="7777480" h="462279">
                  <a:moveTo>
                    <a:pt x="7443343" y="271780"/>
                  </a:moveTo>
                  <a:lnTo>
                    <a:pt x="7440168" y="267970"/>
                  </a:lnTo>
                  <a:lnTo>
                    <a:pt x="7429119" y="267970"/>
                  </a:lnTo>
                  <a:lnTo>
                    <a:pt x="7429119" y="283210"/>
                  </a:lnTo>
                  <a:lnTo>
                    <a:pt x="7429119" y="299720"/>
                  </a:lnTo>
                  <a:lnTo>
                    <a:pt x="7412609" y="299720"/>
                  </a:lnTo>
                  <a:lnTo>
                    <a:pt x="7412609" y="283210"/>
                  </a:lnTo>
                  <a:lnTo>
                    <a:pt x="7429119" y="283210"/>
                  </a:lnTo>
                  <a:lnTo>
                    <a:pt x="7429119" y="267970"/>
                  </a:lnTo>
                  <a:lnTo>
                    <a:pt x="7401560" y="267970"/>
                  </a:lnTo>
                  <a:lnTo>
                    <a:pt x="7398385" y="271780"/>
                  </a:lnTo>
                  <a:lnTo>
                    <a:pt x="7398385" y="311150"/>
                  </a:lnTo>
                  <a:lnTo>
                    <a:pt x="7401560" y="313690"/>
                  </a:lnTo>
                  <a:lnTo>
                    <a:pt x="7440168" y="313690"/>
                  </a:lnTo>
                  <a:lnTo>
                    <a:pt x="7443343" y="311150"/>
                  </a:lnTo>
                  <a:lnTo>
                    <a:pt x="7443343" y="299720"/>
                  </a:lnTo>
                  <a:lnTo>
                    <a:pt x="7443343" y="283210"/>
                  </a:lnTo>
                  <a:lnTo>
                    <a:pt x="7443343" y="271780"/>
                  </a:lnTo>
                  <a:close/>
                </a:path>
                <a:path w="7777480" h="462279">
                  <a:moveTo>
                    <a:pt x="7443343" y="220980"/>
                  </a:moveTo>
                  <a:lnTo>
                    <a:pt x="7440168" y="217170"/>
                  </a:lnTo>
                  <a:lnTo>
                    <a:pt x="7429119" y="217170"/>
                  </a:lnTo>
                  <a:lnTo>
                    <a:pt x="7429119" y="231140"/>
                  </a:lnTo>
                  <a:lnTo>
                    <a:pt x="7429119" y="248920"/>
                  </a:lnTo>
                  <a:lnTo>
                    <a:pt x="7412609" y="248920"/>
                  </a:lnTo>
                  <a:lnTo>
                    <a:pt x="7412609" y="231140"/>
                  </a:lnTo>
                  <a:lnTo>
                    <a:pt x="7429119" y="231140"/>
                  </a:lnTo>
                  <a:lnTo>
                    <a:pt x="7429119" y="217170"/>
                  </a:lnTo>
                  <a:lnTo>
                    <a:pt x="7401560" y="217170"/>
                  </a:lnTo>
                  <a:lnTo>
                    <a:pt x="7398385" y="220980"/>
                  </a:lnTo>
                  <a:lnTo>
                    <a:pt x="7398385" y="259080"/>
                  </a:lnTo>
                  <a:lnTo>
                    <a:pt x="7401560" y="262890"/>
                  </a:lnTo>
                  <a:lnTo>
                    <a:pt x="7440168" y="262890"/>
                  </a:lnTo>
                  <a:lnTo>
                    <a:pt x="7443343" y="259080"/>
                  </a:lnTo>
                  <a:lnTo>
                    <a:pt x="7443343" y="248920"/>
                  </a:lnTo>
                  <a:lnTo>
                    <a:pt x="7443343" y="231140"/>
                  </a:lnTo>
                  <a:lnTo>
                    <a:pt x="7443343" y="220980"/>
                  </a:lnTo>
                  <a:close/>
                </a:path>
                <a:path w="7777480" h="462279">
                  <a:moveTo>
                    <a:pt x="7498461" y="322580"/>
                  </a:moveTo>
                  <a:lnTo>
                    <a:pt x="7495286" y="320040"/>
                  </a:lnTo>
                  <a:lnTo>
                    <a:pt x="7484364" y="320040"/>
                  </a:lnTo>
                  <a:lnTo>
                    <a:pt x="7484364" y="334010"/>
                  </a:lnTo>
                  <a:lnTo>
                    <a:pt x="7484364" y="350520"/>
                  </a:lnTo>
                  <a:lnTo>
                    <a:pt x="7467727" y="350520"/>
                  </a:lnTo>
                  <a:lnTo>
                    <a:pt x="7467727" y="334010"/>
                  </a:lnTo>
                  <a:lnTo>
                    <a:pt x="7484364" y="334010"/>
                  </a:lnTo>
                  <a:lnTo>
                    <a:pt x="7484364" y="320040"/>
                  </a:lnTo>
                  <a:lnTo>
                    <a:pt x="7456678" y="320040"/>
                  </a:lnTo>
                  <a:lnTo>
                    <a:pt x="7453503" y="322580"/>
                  </a:lnTo>
                  <a:lnTo>
                    <a:pt x="7453503" y="361950"/>
                  </a:lnTo>
                  <a:lnTo>
                    <a:pt x="7456678" y="365760"/>
                  </a:lnTo>
                  <a:lnTo>
                    <a:pt x="7495286" y="365760"/>
                  </a:lnTo>
                  <a:lnTo>
                    <a:pt x="7498461" y="361950"/>
                  </a:lnTo>
                  <a:lnTo>
                    <a:pt x="7498461" y="350520"/>
                  </a:lnTo>
                  <a:lnTo>
                    <a:pt x="7498461" y="334010"/>
                  </a:lnTo>
                  <a:lnTo>
                    <a:pt x="7498461" y="322580"/>
                  </a:lnTo>
                  <a:close/>
                </a:path>
                <a:path w="7777480" h="462279">
                  <a:moveTo>
                    <a:pt x="7498461" y="271780"/>
                  </a:moveTo>
                  <a:lnTo>
                    <a:pt x="7495286" y="267970"/>
                  </a:lnTo>
                  <a:lnTo>
                    <a:pt x="7484364" y="267970"/>
                  </a:lnTo>
                  <a:lnTo>
                    <a:pt x="7484364" y="283210"/>
                  </a:lnTo>
                  <a:lnTo>
                    <a:pt x="7484364" y="299720"/>
                  </a:lnTo>
                  <a:lnTo>
                    <a:pt x="7467727" y="299720"/>
                  </a:lnTo>
                  <a:lnTo>
                    <a:pt x="7467727" y="283210"/>
                  </a:lnTo>
                  <a:lnTo>
                    <a:pt x="7484364" y="283210"/>
                  </a:lnTo>
                  <a:lnTo>
                    <a:pt x="7484364" y="267970"/>
                  </a:lnTo>
                  <a:lnTo>
                    <a:pt x="7456678" y="267970"/>
                  </a:lnTo>
                  <a:lnTo>
                    <a:pt x="7453503" y="271780"/>
                  </a:lnTo>
                  <a:lnTo>
                    <a:pt x="7453503" y="311150"/>
                  </a:lnTo>
                  <a:lnTo>
                    <a:pt x="7456678" y="313690"/>
                  </a:lnTo>
                  <a:lnTo>
                    <a:pt x="7495286" y="313690"/>
                  </a:lnTo>
                  <a:lnTo>
                    <a:pt x="7498461" y="311150"/>
                  </a:lnTo>
                  <a:lnTo>
                    <a:pt x="7498461" y="299720"/>
                  </a:lnTo>
                  <a:lnTo>
                    <a:pt x="7498461" y="283210"/>
                  </a:lnTo>
                  <a:lnTo>
                    <a:pt x="7498461" y="271780"/>
                  </a:lnTo>
                  <a:close/>
                </a:path>
                <a:path w="7777480" h="462279">
                  <a:moveTo>
                    <a:pt x="7498461" y="220980"/>
                  </a:moveTo>
                  <a:lnTo>
                    <a:pt x="7495286" y="217170"/>
                  </a:lnTo>
                  <a:lnTo>
                    <a:pt x="7484364" y="217170"/>
                  </a:lnTo>
                  <a:lnTo>
                    <a:pt x="7484364" y="231140"/>
                  </a:lnTo>
                  <a:lnTo>
                    <a:pt x="7484364" y="248920"/>
                  </a:lnTo>
                  <a:lnTo>
                    <a:pt x="7467727" y="248920"/>
                  </a:lnTo>
                  <a:lnTo>
                    <a:pt x="7467727" y="231140"/>
                  </a:lnTo>
                  <a:lnTo>
                    <a:pt x="7484364" y="231140"/>
                  </a:lnTo>
                  <a:lnTo>
                    <a:pt x="7484364" y="217170"/>
                  </a:lnTo>
                  <a:lnTo>
                    <a:pt x="7456678" y="217170"/>
                  </a:lnTo>
                  <a:lnTo>
                    <a:pt x="7453503" y="220980"/>
                  </a:lnTo>
                  <a:lnTo>
                    <a:pt x="7453503" y="259080"/>
                  </a:lnTo>
                  <a:lnTo>
                    <a:pt x="7456678" y="262890"/>
                  </a:lnTo>
                  <a:lnTo>
                    <a:pt x="7495286" y="262890"/>
                  </a:lnTo>
                  <a:lnTo>
                    <a:pt x="7498461" y="259080"/>
                  </a:lnTo>
                  <a:lnTo>
                    <a:pt x="7498461" y="248920"/>
                  </a:lnTo>
                  <a:lnTo>
                    <a:pt x="7498461" y="231140"/>
                  </a:lnTo>
                  <a:lnTo>
                    <a:pt x="7498461" y="220980"/>
                  </a:lnTo>
                  <a:close/>
                </a:path>
                <a:path w="7777480" h="462279">
                  <a:moveTo>
                    <a:pt x="7553706" y="220980"/>
                  </a:moveTo>
                  <a:lnTo>
                    <a:pt x="7550531" y="217170"/>
                  </a:lnTo>
                  <a:lnTo>
                    <a:pt x="7539482" y="217170"/>
                  </a:lnTo>
                  <a:lnTo>
                    <a:pt x="7539482" y="231140"/>
                  </a:lnTo>
                  <a:lnTo>
                    <a:pt x="7539482" y="248920"/>
                  </a:lnTo>
                  <a:lnTo>
                    <a:pt x="7522845" y="248920"/>
                  </a:lnTo>
                  <a:lnTo>
                    <a:pt x="7522845" y="231140"/>
                  </a:lnTo>
                  <a:lnTo>
                    <a:pt x="7539482" y="231140"/>
                  </a:lnTo>
                  <a:lnTo>
                    <a:pt x="7539482" y="217170"/>
                  </a:lnTo>
                  <a:lnTo>
                    <a:pt x="7511923" y="217170"/>
                  </a:lnTo>
                  <a:lnTo>
                    <a:pt x="7508748" y="220980"/>
                  </a:lnTo>
                  <a:lnTo>
                    <a:pt x="7508748" y="259080"/>
                  </a:lnTo>
                  <a:lnTo>
                    <a:pt x="7511923" y="262890"/>
                  </a:lnTo>
                  <a:lnTo>
                    <a:pt x="7550531" y="262890"/>
                  </a:lnTo>
                  <a:lnTo>
                    <a:pt x="7553706" y="259080"/>
                  </a:lnTo>
                  <a:lnTo>
                    <a:pt x="7553706" y="248920"/>
                  </a:lnTo>
                  <a:lnTo>
                    <a:pt x="7553706" y="231140"/>
                  </a:lnTo>
                  <a:lnTo>
                    <a:pt x="7553706" y="220980"/>
                  </a:lnTo>
                  <a:close/>
                </a:path>
                <a:path w="7777480" h="462279">
                  <a:moveTo>
                    <a:pt x="7553706" y="168910"/>
                  </a:moveTo>
                  <a:lnTo>
                    <a:pt x="7550531" y="166370"/>
                  </a:lnTo>
                  <a:lnTo>
                    <a:pt x="7539482" y="166370"/>
                  </a:lnTo>
                  <a:lnTo>
                    <a:pt x="7539482" y="180340"/>
                  </a:lnTo>
                  <a:lnTo>
                    <a:pt x="7539482" y="196850"/>
                  </a:lnTo>
                  <a:lnTo>
                    <a:pt x="7522845" y="196850"/>
                  </a:lnTo>
                  <a:lnTo>
                    <a:pt x="7522845" y="180340"/>
                  </a:lnTo>
                  <a:lnTo>
                    <a:pt x="7539482" y="180340"/>
                  </a:lnTo>
                  <a:lnTo>
                    <a:pt x="7539482" y="166370"/>
                  </a:lnTo>
                  <a:lnTo>
                    <a:pt x="7511923" y="166370"/>
                  </a:lnTo>
                  <a:lnTo>
                    <a:pt x="7508748" y="168910"/>
                  </a:lnTo>
                  <a:lnTo>
                    <a:pt x="7508748" y="208280"/>
                  </a:lnTo>
                  <a:lnTo>
                    <a:pt x="7511923" y="212090"/>
                  </a:lnTo>
                  <a:lnTo>
                    <a:pt x="7550531" y="212090"/>
                  </a:lnTo>
                  <a:lnTo>
                    <a:pt x="7553706" y="208280"/>
                  </a:lnTo>
                  <a:lnTo>
                    <a:pt x="7553706" y="196850"/>
                  </a:lnTo>
                  <a:lnTo>
                    <a:pt x="7553706" y="180340"/>
                  </a:lnTo>
                  <a:lnTo>
                    <a:pt x="7553706" y="168910"/>
                  </a:lnTo>
                  <a:close/>
                </a:path>
                <a:path w="7777480" h="462279">
                  <a:moveTo>
                    <a:pt x="7585329" y="335280"/>
                  </a:moveTo>
                  <a:lnTo>
                    <a:pt x="7583297" y="332740"/>
                  </a:lnTo>
                  <a:lnTo>
                    <a:pt x="7578598" y="332740"/>
                  </a:lnTo>
                  <a:lnTo>
                    <a:pt x="7576566" y="335280"/>
                  </a:lnTo>
                  <a:lnTo>
                    <a:pt x="7576566" y="340360"/>
                  </a:lnTo>
                  <a:lnTo>
                    <a:pt x="7578598" y="341630"/>
                  </a:lnTo>
                  <a:lnTo>
                    <a:pt x="7583297" y="341630"/>
                  </a:lnTo>
                  <a:lnTo>
                    <a:pt x="7585329" y="340360"/>
                  </a:lnTo>
                  <a:lnTo>
                    <a:pt x="7585329" y="335280"/>
                  </a:lnTo>
                  <a:close/>
                </a:path>
                <a:path w="7777480" h="462279">
                  <a:moveTo>
                    <a:pt x="7608824" y="168910"/>
                  </a:moveTo>
                  <a:lnTo>
                    <a:pt x="7605649" y="166370"/>
                  </a:lnTo>
                  <a:lnTo>
                    <a:pt x="7594600" y="166370"/>
                  </a:lnTo>
                  <a:lnTo>
                    <a:pt x="7594600" y="180340"/>
                  </a:lnTo>
                  <a:lnTo>
                    <a:pt x="7594600" y="196850"/>
                  </a:lnTo>
                  <a:lnTo>
                    <a:pt x="7578090" y="196850"/>
                  </a:lnTo>
                  <a:lnTo>
                    <a:pt x="7578090" y="180340"/>
                  </a:lnTo>
                  <a:lnTo>
                    <a:pt x="7594600" y="180340"/>
                  </a:lnTo>
                  <a:lnTo>
                    <a:pt x="7594600" y="166370"/>
                  </a:lnTo>
                  <a:lnTo>
                    <a:pt x="7567041" y="166370"/>
                  </a:lnTo>
                  <a:lnTo>
                    <a:pt x="7563866" y="168910"/>
                  </a:lnTo>
                  <a:lnTo>
                    <a:pt x="7563866" y="208280"/>
                  </a:lnTo>
                  <a:lnTo>
                    <a:pt x="7567041" y="212090"/>
                  </a:lnTo>
                  <a:lnTo>
                    <a:pt x="7605649" y="212090"/>
                  </a:lnTo>
                  <a:lnTo>
                    <a:pt x="7608824" y="208280"/>
                  </a:lnTo>
                  <a:lnTo>
                    <a:pt x="7608824" y="196850"/>
                  </a:lnTo>
                  <a:lnTo>
                    <a:pt x="7608824" y="180340"/>
                  </a:lnTo>
                  <a:lnTo>
                    <a:pt x="7608824" y="168910"/>
                  </a:lnTo>
                  <a:close/>
                </a:path>
                <a:path w="7777480" h="462279">
                  <a:moveTo>
                    <a:pt x="7658608" y="410210"/>
                  </a:moveTo>
                  <a:lnTo>
                    <a:pt x="7656576" y="407670"/>
                  </a:lnTo>
                  <a:lnTo>
                    <a:pt x="7651877" y="407670"/>
                  </a:lnTo>
                  <a:lnTo>
                    <a:pt x="7649972" y="410210"/>
                  </a:lnTo>
                  <a:lnTo>
                    <a:pt x="7649972" y="414020"/>
                  </a:lnTo>
                  <a:lnTo>
                    <a:pt x="7651877" y="416560"/>
                  </a:lnTo>
                  <a:lnTo>
                    <a:pt x="7656576" y="416560"/>
                  </a:lnTo>
                  <a:lnTo>
                    <a:pt x="7658608" y="414020"/>
                  </a:lnTo>
                  <a:lnTo>
                    <a:pt x="7658608" y="410210"/>
                  </a:lnTo>
                  <a:close/>
                </a:path>
                <a:path w="7777480" h="462279">
                  <a:moveTo>
                    <a:pt x="7658608" y="260350"/>
                  </a:moveTo>
                  <a:lnTo>
                    <a:pt x="7656576" y="259080"/>
                  </a:lnTo>
                  <a:lnTo>
                    <a:pt x="7651877" y="259080"/>
                  </a:lnTo>
                  <a:lnTo>
                    <a:pt x="7649972" y="260350"/>
                  </a:lnTo>
                  <a:lnTo>
                    <a:pt x="7649972" y="265430"/>
                  </a:lnTo>
                  <a:lnTo>
                    <a:pt x="7651877" y="266700"/>
                  </a:lnTo>
                  <a:lnTo>
                    <a:pt x="7656576" y="266700"/>
                  </a:lnTo>
                  <a:lnTo>
                    <a:pt x="7658608" y="265430"/>
                  </a:lnTo>
                  <a:lnTo>
                    <a:pt x="7658608" y="260350"/>
                  </a:lnTo>
                  <a:close/>
                </a:path>
                <a:path w="7777480" h="462279">
                  <a:moveTo>
                    <a:pt x="7700391" y="381000"/>
                  </a:moveTo>
                  <a:lnTo>
                    <a:pt x="7664386" y="344170"/>
                  </a:lnTo>
                  <a:lnTo>
                    <a:pt x="7663142" y="342900"/>
                  </a:lnTo>
                  <a:lnTo>
                    <a:pt x="7661910" y="341630"/>
                  </a:lnTo>
                  <a:lnTo>
                    <a:pt x="7662545" y="340360"/>
                  </a:lnTo>
                  <a:lnTo>
                    <a:pt x="7663053" y="339090"/>
                  </a:lnTo>
                  <a:lnTo>
                    <a:pt x="7663053" y="334010"/>
                  </a:lnTo>
                  <a:lnTo>
                    <a:pt x="7660513" y="330200"/>
                  </a:lnTo>
                  <a:lnTo>
                    <a:pt x="7659116" y="329692"/>
                  </a:lnTo>
                  <a:lnTo>
                    <a:pt x="7659116" y="335280"/>
                  </a:lnTo>
                  <a:lnTo>
                    <a:pt x="7659116" y="337820"/>
                  </a:lnTo>
                  <a:lnTo>
                    <a:pt x="7658989" y="337820"/>
                  </a:lnTo>
                  <a:lnTo>
                    <a:pt x="7658862" y="339090"/>
                  </a:lnTo>
                  <a:lnTo>
                    <a:pt x="7658735" y="339090"/>
                  </a:lnTo>
                  <a:lnTo>
                    <a:pt x="7658354" y="340360"/>
                  </a:lnTo>
                  <a:lnTo>
                    <a:pt x="7657592" y="341630"/>
                  </a:lnTo>
                  <a:lnTo>
                    <a:pt x="7655814" y="341630"/>
                  </a:lnTo>
                  <a:lnTo>
                    <a:pt x="7655052" y="342900"/>
                  </a:lnTo>
                  <a:lnTo>
                    <a:pt x="7651496" y="342900"/>
                  </a:lnTo>
                  <a:lnTo>
                    <a:pt x="7649337" y="340360"/>
                  </a:lnTo>
                  <a:lnTo>
                    <a:pt x="7649337" y="336550"/>
                  </a:lnTo>
                  <a:lnTo>
                    <a:pt x="7649591" y="335280"/>
                  </a:lnTo>
                  <a:lnTo>
                    <a:pt x="7649972" y="335280"/>
                  </a:lnTo>
                  <a:lnTo>
                    <a:pt x="7650226" y="334010"/>
                  </a:lnTo>
                  <a:lnTo>
                    <a:pt x="7651242" y="334010"/>
                  </a:lnTo>
                  <a:lnTo>
                    <a:pt x="7651750" y="332740"/>
                  </a:lnTo>
                  <a:lnTo>
                    <a:pt x="7656957" y="332740"/>
                  </a:lnTo>
                  <a:lnTo>
                    <a:pt x="7659116" y="335280"/>
                  </a:lnTo>
                  <a:lnTo>
                    <a:pt x="7659116" y="329692"/>
                  </a:lnTo>
                  <a:lnTo>
                    <a:pt x="7657084" y="328930"/>
                  </a:lnTo>
                  <a:lnTo>
                    <a:pt x="7657084" y="280670"/>
                  </a:lnTo>
                  <a:lnTo>
                    <a:pt x="7655814" y="279400"/>
                  </a:lnTo>
                  <a:lnTo>
                    <a:pt x="7652639" y="279400"/>
                  </a:lnTo>
                  <a:lnTo>
                    <a:pt x="7651369" y="280670"/>
                  </a:lnTo>
                  <a:lnTo>
                    <a:pt x="7651369" y="328930"/>
                  </a:lnTo>
                  <a:lnTo>
                    <a:pt x="7650480" y="328930"/>
                  </a:lnTo>
                  <a:lnTo>
                    <a:pt x="7650099" y="330200"/>
                  </a:lnTo>
                  <a:lnTo>
                    <a:pt x="7642733" y="322580"/>
                  </a:lnTo>
                  <a:lnTo>
                    <a:pt x="7641590" y="322580"/>
                  </a:lnTo>
                  <a:lnTo>
                    <a:pt x="7640066" y="323850"/>
                  </a:lnTo>
                  <a:lnTo>
                    <a:pt x="7640066" y="325120"/>
                  </a:lnTo>
                  <a:lnTo>
                    <a:pt x="7647178" y="332740"/>
                  </a:lnTo>
                  <a:lnTo>
                    <a:pt x="7646543" y="332740"/>
                  </a:lnTo>
                  <a:lnTo>
                    <a:pt x="7646416" y="334010"/>
                  </a:lnTo>
                  <a:lnTo>
                    <a:pt x="7609586" y="334010"/>
                  </a:lnTo>
                  <a:lnTo>
                    <a:pt x="7607808" y="335280"/>
                  </a:lnTo>
                  <a:lnTo>
                    <a:pt x="7607808" y="339090"/>
                  </a:lnTo>
                  <a:lnTo>
                    <a:pt x="7609586" y="341630"/>
                  </a:lnTo>
                  <a:lnTo>
                    <a:pt x="7646416" y="341630"/>
                  </a:lnTo>
                  <a:lnTo>
                    <a:pt x="7647813" y="344170"/>
                  </a:lnTo>
                  <a:lnTo>
                    <a:pt x="7650734" y="346710"/>
                  </a:lnTo>
                  <a:lnTo>
                    <a:pt x="7656195" y="346710"/>
                  </a:lnTo>
                  <a:lnTo>
                    <a:pt x="7657846" y="345440"/>
                  </a:lnTo>
                  <a:lnTo>
                    <a:pt x="7659370" y="344170"/>
                  </a:lnTo>
                  <a:lnTo>
                    <a:pt x="7697343" y="383540"/>
                  </a:lnTo>
                  <a:lnTo>
                    <a:pt x="7699248" y="383540"/>
                  </a:lnTo>
                  <a:lnTo>
                    <a:pt x="7700391" y="382270"/>
                  </a:lnTo>
                  <a:lnTo>
                    <a:pt x="7700391" y="381000"/>
                  </a:lnTo>
                  <a:close/>
                </a:path>
                <a:path w="7777480" h="462279">
                  <a:moveTo>
                    <a:pt x="7731887" y="335280"/>
                  </a:moveTo>
                  <a:lnTo>
                    <a:pt x="7729855" y="332740"/>
                  </a:lnTo>
                  <a:lnTo>
                    <a:pt x="7725156" y="332740"/>
                  </a:lnTo>
                  <a:lnTo>
                    <a:pt x="7723124" y="335280"/>
                  </a:lnTo>
                  <a:lnTo>
                    <a:pt x="7723124" y="340360"/>
                  </a:lnTo>
                  <a:lnTo>
                    <a:pt x="7725156" y="341630"/>
                  </a:lnTo>
                  <a:lnTo>
                    <a:pt x="7729855" y="341630"/>
                  </a:lnTo>
                  <a:lnTo>
                    <a:pt x="7731887" y="340360"/>
                  </a:lnTo>
                  <a:lnTo>
                    <a:pt x="7731887" y="335280"/>
                  </a:lnTo>
                  <a:close/>
                </a:path>
                <a:path w="7777480" h="462279">
                  <a:moveTo>
                    <a:pt x="7751953" y="337820"/>
                  </a:moveTo>
                  <a:lnTo>
                    <a:pt x="7744257" y="298450"/>
                  </a:lnTo>
                  <a:lnTo>
                    <a:pt x="7737729" y="288569"/>
                  </a:lnTo>
                  <a:lnTo>
                    <a:pt x="7737729" y="337820"/>
                  </a:lnTo>
                  <a:lnTo>
                    <a:pt x="7731150" y="370840"/>
                  </a:lnTo>
                  <a:lnTo>
                    <a:pt x="7713243" y="397510"/>
                  </a:lnTo>
                  <a:lnTo>
                    <a:pt x="7686713" y="415290"/>
                  </a:lnTo>
                  <a:lnTo>
                    <a:pt x="7654290" y="422910"/>
                  </a:lnTo>
                  <a:lnTo>
                    <a:pt x="7621778" y="415290"/>
                  </a:lnTo>
                  <a:lnTo>
                    <a:pt x="7595209" y="397510"/>
                  </a:lnTo>
                  <a:lnTo>
                    <a:pt x="7577290" y="370840"/>
                  </a:lnTo>
                  <a:lnTo>
                    <a:pt x="7570724" y="337820"/>
                  </a:lnTo>
                  <a:lnTo>
                    <a:pt x="7577290" y="304800"/>
                  </a:lnTo>
                  <a:lnTo>
                    <a:pt x="7595209" y="276860"/>
                  </a:lnTo>
                  <a:lnTo>
                    <a:pt x="7621778" y="259080"/>
                  </a:lnTo>
                  <a:lnTo>
                    <a:pt x="7654290" y="252730"/>
                  </a:lnTo>
                  <a:lnTo>
                    <a:pt x="7686713" y="259080"/>
                  </a:lnTo>
                  <a:lnTo>
                    <a:pt x="7713243" y="276860"/>
                  </a:lnTo>
                  <a:lnTo>
                    <a:pt x="7731150" y="304800"/>
                  </a:lnTo>
                  <a:lnTo>
                    <a:pt x="7737729" y="337820"/>
                  </a:lnTo>
                  <a:lnTo>
                    <a:pt x="7737729" y="288569"/>
                  </a:lnTo>
                  <a:lnTo>
                    <a:pt x="7723302" y="266700"/>
                  </a:lnTo>
                  <a:lnTo>
                    <a:pt x="7701966" y="252730"/>
                  </a:lnTo>
                  <a:lnTo>
                    <a:pt x="7692263" y="246380"/>
                  </a:lnTo>
                  <a:lnTo>
                    <a:pt x="7654290" y="237490"/>
                  </a:lnTo>
                  <a:lnTo>
                    <a:pt x="7616304" y="246380"/>
                  </a:lnTo>
                  <a:lnTo>
                    <a:pt x="7585265" y="266700"/>
                  </a:lnTo>
                  <a:lnTo>
                    <a:pt x="7564310" y="298450"/>
                  </a:lnTo>
                  <a:lnTo>
                    <a:pt x="7556627" y="337820"/>
                  </a:lnTo>
                  <a:lnTo>
                    <a:pt x="7564310" y="375920"/>
                  </a:lnTo>
                  <a:lnTo>
                    <a:pt x="7585265" y="407670"/>
                  </a:lnTo>
                  <a:lnTo>
                    <a:pt x="7616304" y="429260"/>
                  </a:lnTo>
                  <a:lnTo>
                    <a:pt x="7654290" y="436880"/>
                  </a:lnTo>
                  <a:lnTo>
                    <a:pt x="7692263" y="429260"/>
                  </a:lnTo>
                  <a:lnTo>
                    <a:pt x="7701394" y="422910"/>
                  </a:lnTo>
                  <a:lnTo>
                    <a:pt x="7723314" y="407670"/>
                  </a:lnTo>
                  <a:lnTo>
                    <a:pt x="7744257" y="375920"/>
                  </a:lnTo>
                  <a:lnTo>
                    <a:pt x="7751953" y="337820"/>
                  </a:lnTo>
                  <a:close/>
                </a:path>
                <a:path w="7777480" h="462279">
                  <a:moveTo>
                    <a:pt x="7777480" y="337820"/>
                  </a:moveTo>
                  <a:lnTo>
                    <a:pt x="7774965" y="312420"/>
                  </a:lnTo>
                  <a:lnTo>
                    <a:pt x="7767752" y="288290"/>
                  </a:lnTo>
                  <a:lnTo>
                    <a:pt x="7763256" y="279781"/>
                  </a:lnTo>
                  <a:lnTo>
                    <a:pt x="7763256" y="337820"/>
                  </a:lnTo>
                  <a:lnTo>
                    <a:pt x="7754671" y="381000"/>
                  </a:lnTo>
                  <a:lnTo>
                    <a:pt x="7731290" y="415290"/>
                  </a:lnTo>
                  <a:lnTo>
                    <a:pt x="7696657" y="439420"/>
                  </a:lnTo>
                  <a:lnTo>
                    <a:pt x="7654290" y="448310"/>
                  </a:lnTo>
                  <a:lnTo>
                    <a:pt x="7611846" y="439420"/>
                  </a:lnTo>
                  <a:lnTo>
                    <a:pt x="7577163" y="415290"/>
                  </a:lnTo>
                  <a:lnTo>
                    <a:pt x="7553769" y="381000"/>
                  </a:lnTo>
                  <a:lnTo>
                    <a:pt x="7552258" y="373380"/>
                  </a:lnTo>
                  <a:lnTo>
                    <a:pt x="7545197" y="337820"/>
                  </a:lnTo>
                  <a:lnTo>
                    <a:pt x="7552766" y="299720"/>
                  </a:lnTo>
                  <a:lnTo>
                    <a:pt x="7553769" y="294640"/>
                  </a:lnTo>
                  <a:lnTo>
                    <a:pt x="7561288" y="283210"/>
                  </a:lnTo>
                  <a:lnTo>
                    <a:pt x="7602715" y="241300"/>
                  </a:lnTo>
                  <a:lnTo>
                    <a:pt x="7654290" y="226060"/>
                  </a:lnTo>
                  <a:lnTo>
                    <a:pt x="7696657" y="234950"/>
                  </a:lnTo>
                  <a:lnTo>
                    <a:pt x="7731290" y="259080"/>
                  </a:lnTo>
                  <a:lnTo>
                    <a:pt x="7754671" y="294640"/>
                  </a:lnTo>
                  <a:lnTo>
                    <a:pt x="7763256" y="337820"/>
                  </a:lnTo>
                  <a:lnTo>
                    <a:pt x="7763256" y="279781"/>
                  </a:lnTo>
                  <a:lnTo>
                    <a:pt x="7756360" y="266700"/>
                  </a:lnTo>
                  <a:lnTo>
                    <a:pt x="7741285" y="248920"/>
                  </a:lnTo>
                  <a:lnTo>
                    <a:pt x="7707681" y="226060"/>
                  </a:lnTo>
                  <a:lnTo>
                    <a:pt x="7703947" y="223520"/>
                  </a:lnTo>
                  <a:lnTo>
                    <a:pt x="7703947" y="95250"/>
                  </a:lnTo>
                  <a:lnTo>
                    <a:pt x="7702004" y="85090"/>
                  </a:lnTo>
                  <a:lnTo>
                    <a:pt x="7696733" y="77470"/>
                  </a:lnTo>
                  <a:lnTo>
                    <a:pt x="7689850" y="72986"/>
                  </a:lnTo>
                  <a:lnTo>
                    <a:pt x="7689850" y="88900"/>
                  </a:lnTo>
                  <a:lnTo>
                    <a:pt x="7689850" y="143510"/>
                  </a:lnTo>
                  <a:lnTo>
                    <a:pt x="7689850" y="157480"/>
                  </a:lnTo>
                  <a:lnTo>
                    <a:pt x="7689850" y="218440"/>
                  </a:lnTo>
                  <a:lnTo>
                    <a:pt x="7679055" y="214630"/>
                  </a:lnTo>
                  <a:lnTo>
                    <a:pt x="7662672" y="212090"/>
                  </a:lnTo>
                  <a:lnTo>
                    <a:pt x="7660767" y="212090"/>
                  </a:lnTo>
                  <a:lnTo>
                    <a:pt x="7663942" y="208280"/>
                  </a:lnTo>
                  <a:lnTo>
                    <a:pt x="7663942" y="196850"/>
                  </a:lnTo>
                  <a:lnTo>
                    <a:pt x="7663942" y="180340"/>
                  </a:lnTo>
                  <a:lnTo>
                    <a:pt x="7663942" y="168910"/>
                  </a:lnTo>
                  <a:lnTo>
                    <a:pt x="7660767" y="166370"/>
                  </a:lnTo>
                  <a:lnTo>
                    <a:pt x="7649845" y="166370"/>
                  </a:lnTo>
                  <a:lnTo>
                    <a:pt x="7649845" y="180340"/>
                  </a:lnTo>
                  <a:lnTo>
                    <a:pt x="7649845" y="196850"/>
                  </a:lnTo>
                  <a:lnTo>
                    <a:pt x="7633208" y="196850"/>
                  </a:lnTo>
                  <a:lnTo>
                    <a:pt x="7633208" y="180340"/>
                  </a:lnTo>
                  <a:lnTo>
                    <a:pt x="7649845" y="180340"/>
                  </a:lnTo>
                  <a:lnTo>
                    <a:pt x="7649845" y="166370"/>
                  </a:lnTo>
                  <a:lnTo>
                    <a:pt x="7622286" y="166370"/>
                  </a:lnTo>
                  <a:lnTo>
                    <a:pt x="7619111" y="168910"/>
                  </a:lnTo>
                  <a:lnTo>
                    <a:pt x="7619111" y="208280"/>
                  </a:lnTo>
                  <a:lnTo>
                    <a:pt x="7622286" y="212090"/>
                  </a:lnTo>
                  <a:lnTo>
                    <a:pt x="7645781" y="212090"/>
                  </a:lnTo>
                  <a:lnTo>
                    <a:pt x="7629398" y="214630"/>
                  </a:lnTo>
                  <a:lnTo>
                    <a:pt x="7607554" y="220980"/>
                  </a:lnTo>
                  <a:lnTo>
                    <a:pt x="7606792" y="219710"/>
                  </a:lnTo>
                  <a:lnTo>
                    <a:pt x="7605522" y="218440"/>
                  </a:lnTo>
                  <a:lnTo>
                    <a:pt x="7603744" y="217170"/>
                  </a:lnTo>
                  <a:lnTo>
                    <a:pt x="7591933" y="217170"/>
                  </a:lnTo>
                  <a:lnTo>
                    <a:pt x="7591933" y="231140"/>
                  </a:lnTo>
                  <a:lnTo>
                    <a:pt x="7578090" y="241300"/>
                  </a:lnTo>
                  <a:lnTo>
                    <a:pt x="7578090" y="231140"/>
                  </a:lnTo>
                  <a:lnTo>
                    <a:pt x="7591933" y="231140"/>
                  </a:lnTo>
                  <a:lnTo>
                    <a:pt x="7591933" y="217170"/>
                  </a:lnTo>
                  <a:lnTo>
                    <a:pt x="7567041" y="217170"/>
                  </a:lnTo>
                  <a:lnTo>
                    <a:pt x="7563866" y="220980"/>
                  </a:lnTo>
                  <a:lnTo>
                    <a:pt x="7563866" y="254000"/>
                  </a:lnTo>
                  <a:lnTo>
                    <a:pt x="7552055" y="271780"/>
                  </a:lnTo>
                  <a:lnTo>
                    <a:pt x="7551547" y="270510"/>
                  </a:lnTo>
                  <a:lnTo>
                    <a:pt x="7550277" y="269240"/>
                  </a:lnTo>
                  <a:lnTo>
                    <a:pt x="7548499" y="267970"/>
                  </a:lnTo>
                  <a:lnTo>
                    <a:pt x="7539482" y="267970"/>
                  </a:lnTo>
                  <a:lnTo>
                    <a:pt x="7539482" y="283210"/>
                  </a:lnTo>
                  <a:lnTo>
                    <a:pt x="7539482" y="292100"/>
                  </a:lnTo>
                  <a:lnTo>
                    <a:pt x="7537323" y="299720"/>
                  </a:lnTo>
                  <a:lnTo>
                    <a:pt x="7522845" y="299720"/>
                  </a:lnTo>
                  <a:lnTo>
                    <a:pt x="7522845" y="283210"/>
                  </a:lnTo>
                  <a:lnTo>
                    <a:pt x="7539482" y="283210"/>
                  </a:lnTo>
                  <a:lnTo>
                    <a:pt x="7539482" y="267970"/>
                  </a:lnTo>
                  <a:lnTo>
                    <a:pt x="7511923" y="267970"/>
                  </a:lnTo>
                  <a:lnTo>
                    <a:pt x="7508748" y="271780"/>
                  </a:lnTo>
                  <a:lnTo>
                    <a:pt x="7508748" y="311150"/>
                  </a:lnTo>
                  <a:lnTo>
                    <a:pt x="7511923" y="313690"/>
                  </a:lnTo>
                  <a:lnTo>
                    <a:pt x="7533259" y="313690"/>
                  </a:lnTo>
                  <a:lnTo>
                    <a:pt x="7531087" y="336550"/>
                  </a:lnTo>
                  <a:lnTo>
                    <a:pt x="7536815" y="373380"/>
                  </a:lnTo>
                  <a:lnTo>
                    <a:pt x="7377176" y="373380"/>
                  </a:lnTo>
                  <a:lnTo>
                    <a:pt x="7372604" y="368300"/>
                  </a:lnTo>
                  <a:lnTo>
                    <a:pt x="7372604" y="157480"/>
                  </a:lnTo>
                  <a:lnTo>
                    <a:pt x="7689850" y="157480"/>
                  </a:lnTo>
                  <a:lnTo>
                    <a:pt x="7689850" y="143510"/>
                  </a:lnTo>
                  <a:lnTo>
                    <a:pt x="7372604" y="143510"/>
                  </a:lnTo>
                  <a:lnTo>
                    <a:pt x="7372604" y="88900"/>
                  </a:lnTo>
                  <a:lnTo>
                    <a:pt x="7377176" y="85090"/>
                  </a:lnTo>
                  <a:lnTo>
                    <a:pt x="7404227" y="85090"/>
                  </a:lnTo>
                  <a:lnTo>
                    <a:pt x="7404227" y="100330"/>
                  </a:lnTo>
                  <a:lnTo>
                    <a:pt x="7405649" y="107950"/>
                  </a:lnTo>
                  <a:lnTo>
                    <a:pt x="7409535" y="113030"/>
                  </a:lnTo>
                  <a:lnTo>
                    <a:pt x="7415314" y="116840"/>
                  </a:lnTo>
                  <a:lnTo>
                    <a:pt x="7422388" y="119380"/>
                  </a:lnTo>
                  <a:lnTo>
                    <a:pt x="7429373" y="116840"/>
                  </a:lnTo>
                  <a:lnTo>
                    <a:pt x="7435113" y="113030"/>
                  </a:lnTo>
                  <a:lnTo>
                    <a:pt x="7438987" y="107950"/>
                  </a:lnTo>
                  <a:lnTo>
                    <a:pt x="7439698" y="104140"/>
                  </a:lnTo>
                  <a:lnTo>
                    <a:pt x="7440422" y="100330"/>
                  </a:lnTo>
                  <a:lnTo>
                    <a:pt x="7440422" y="85090"/>
                  </a:lnTo>
                  <a:lnTo>
                    <a:pt x="7621905" y="85090"/>
                  </a:lnTo>
                  <a:lnTo>
                    <a:pt x="7621905" y="100330"/>
                  </a:lnTo>
                  <a:lnTo>
                    <a:pt x="7623327" y="107950"/>
                  </a:lnTo>
                  <a:lnTo>
                    <a:pt x="7627201" y="113030"/>
                  </a:lnTo>
                  <a:lnTo>
                    <a:pt x="7632941" y="116840"/>
                  </a:lnTo>
                  <a:lnTo>
                    <a:pt x="7639939" y="119380"/>
                  </a:lnTo>
                  <a:lnTo>
                    <a:pt x="7647000" y="116840"/>
                  </a:lnTo>
                  <a:lnTo>
                    <a:pt x="7652779" y="113030"/>
                  </a:lnTo>
                  <a:lnTo>
                    <a:pt x="7656665" y="107950"/>
                  </a:lnTo>
                  <a:lnTo>
                    <a:pt x="7657376" y="104140"/>
                  </a:lnTo>
                  <a:lnTo>
                    <a:pt x="7658100" y="100330"/>
                  </a:lnTo>
                  <a:lnTo>
                    <a:pt x="7658100" y="85090"/>
                  </a:lnTo>
                  <a:lnTo>
                    <a:pt x="7685151" y="85090"/>
                  </a:lnTo>
                  <a:lnTo>
                    <a:pt x="7689850" y="88900"/>
                  </a:lnTo>
                  <a:lnTo>
                    <a:pt x="7689850" y="72986"/>
                  </a:lnTo>
                  <a:lnTo>
                    <a:pt x="7688935" y="72390"/>
                  </a:lnTo>
                  <a:lnTo>
                    <a:pt x="7679436" y="69850"/>
                  </a:lnTo>
                  <a:lnTo>
                    <a:pt x="7658100" y="69850"/>
                  </a:lnTo>
                  <a:lnTo>
                    <a:pt x="7658100" y="54610"/>
                  </a:lnTo>
                  <a:lnTo>
                    <a:pt x="7657376" y="50800"/>
                  </a:lnTo>
                  <a:lnTo>
                    <a:pt x="7656665" y="46990"/>
                  </a:lnTo>
                  <a:lnTo>
                    <a:pt x="7652779" y="41910"/>
                  </a:lnTo>
                  <a:lnTo>
                    <a:pt x="7647000" y="38100"/>
                  </a:lnTo>
                  <a:lnTo>
                    <a:pt x="7643876" y="37541"/>
                  </a:lnTo>
                  <a:lnTo>
                    <a:pt x="7643876" y="52070"/>
                  </a:lnTo>
                  <a:lnTo>
                    <a:pt x="7643876" y="102870"/>
                  </a:lnTo>
                  <a:lnTo>
                    <a:pt x="7642225" y="104140"/>
                  </a:lnTo>
                  <a:lnTo>
                    <a:pt x="7637907" y="104140"/>
                  </a:lnTo>
                  <a:lnTo>
                    <a:pt x="7636129" y="102870"/>
                  </a:lnTo>
                  <a:lnTo>
                    <a:pt x="7636129" y="85090"/>
                  </a:lnTo>
                  <a:lnTo>
                    <a:pt x="7636129" y="69850"/>
                  </a:lnTo>
                  <a:lnTo>
                    <a:pt x="7636129" y="52070"/>
                  </a:lnTo>
                  <a:lnTo>
                    <a:pt x="7637907" y="50800"/>
                  </a:lnTo>
                  <a:lnTo>
                    <a:pt x="7642225" y="50800"/>
                  </a:lnTo>
                  <a:lnTo>
                    <a:pt x="7643876" y="52070"/>
                  </a:lnTo>
                  <a:lnTo>
                    <a:pt x="7643876" y="37541"/>
                  </a:lnTo>
                  <a:lnTo>
                    <a:pt x="7621905" y="54610"/>
                  </a:lnTo>
                  <a:lnTo>
                    <a:pt x="7621905" y="69850"/>
                  </a:lnTo>
                  <a:lnTo>
                    <a:pt x="7440422" y="69850"/>
                  </a:lnTo>
                  <a:lnTo>
                    <a:pt x="7440422" y="54610"/>
                  </a:lnTo>
                  <a:lnTo>
                    <a:pt x="7439698" y="50800"/>
                  </a:lnTo>
                  <a:lnTo>
                    <a:pt x="7438987" y="46990"/>
                  </a:lnTo>
                  <a:lnTo>
                    <a:pt x="7435113" y="41910"/>
                  </a:lnTo>
                  <a:lnTo>
                    <a:pt x="7429373" y="38100"/>
                  </a:lnTo>
                  <a:lnTo>
                    <a:pt x="7426198" y="37528"/>
                  </a:lnTo>
                  <a:lnTo>
                    <a:pt x="7426198" y="52070"/>
                  </a:lnTo>
                  <a:lnTo>
                    <a:pt x="7426198" y="102870"/>
                  </a:lnTo>
                  <a:lnTo>
                    <a:pt x="7424547" y="104140"/>
                  </a:lnTo>
                  <a:lnTo>
                    <a:pt x="7420229" y="104140"/>
                  </a:lnTo>
                  <a:lnTo>
                    <a:pt x="7418451" y="102870"/>
                  </a:lnTo>
                  <a:lnTo>
                    <a:pt x="7418451" y="85090"/>
                  </a:lnTo>
                  <a:lnTo>
                    <a:pt x="7418451" y="52070"/>
                  </a:lnTo>
                  <a:lnTo>
                    <a:pt x="7420229" y="50800"/>
                  </a:lnTo>
                  <a:lnTo>
                    <a:pt x="7424547" y="50800"/>
                  </a:lnTo>
                  <a:lnTo>
                    <a:pt x="7426198" y="52070"/>
                  </a:lnTo>
                  <a:lnTo>
                    <a:pt x="7426198" y="37528"/>
                  </a:lnTo>
                  <a:lnTo>
                    <a:pt x="7404227" y="54610"/>
                  </a:lnTo>
                  <a:lnTo>
                    <a:pt x="7404227" y="69850"/>
                  </a:lnTo>
                  <a:lnTo>
                    <a:pt x="7383018" y="69850"/>
                  </a:lnTo>
                  <a:lnTo>
                    <a:pt x="7373429" y="72390"/>
                  </a:lnTo>
                  <a:lnTo>
                    <a:pt x="7365593" y="77470"/>
                  </a:lnTo>
                  <a:lnTo>
                    <a:pt x="7360310" y="85090"/>
                  </a:lnTo>
                  <a:lnTo>
                    <a:pt x="7358380" y="95250"/>
                  </a:lnTo>
                  <a:lnTo>
                    <a:pt x="7358380" y="363220"/>
                  </a:lnTo>
                  <a:lnTo>
                    <a:pt x="7360310" y="373380"/>
                  </a:lnTo>
                  <a:lnTo>
                    <a:pt x="7365581" y="381000"/>
                  </a:lnTo>
                  <a:lnTo>
                    <a:pt x="7373379" y="386080"/>
                  </a:lnTo>
                  <a:lnTo>
                    <a:pt x="7382891" y="388620"/>
                  </a:lnTo>
                  <a:lnTo>
                    <a:pt x="7541895" y="388620"/>
                  </a:lnTo>
                  <a:lnTo>
                    <a:pt x="7567168" y="425450"/>
                  </a:lnTo>
                  <a:lnTo>
                    <a:pt x="7585367" y="441960"/>
                  </a:lnTo>
                  <a:lnTo>
                    <a:pt x="7606297" y="453390"/>
                  </a:lnTo>
                  <a:lnTo>
                    <a:pt x="7629436" y="459740"/>
                  </a:lnTo>
                  <a:lnTo>
                    <a:pt x="7654290" y="462280"/>
                  </a:lnTo>
                  <a:lnTo>
                    <a:pt x="7702194" y="453390"/>
                  </a:lnTo>
                  <a:lnTo>
                    <a:pt x="7709662" y="448310"/>
                  </a:lnTo>
                  <a:lnTo>
                    <a:pt x="7741361" y="426720"/>
                  </a:lnTo>
                  <a:lnTo>
                    <a:pt x="7767777" y="386080"/>
                  </a:lnTo>
                  <a:lnTo>
                    <a:pt x="7777480" y="337820"/>
                  </a:lnTo>
                  <a:close/>
                </a:path>
              </a:pathLst>
            </a:custGeom>
            <a:solidFill>
              <a:srgbClr val="67747C"/>
            </a:solidFill>
          </p:spPr>
          <p:txBody>
            <a:bodyPr wrap="square" lIns="0" tIns="0" rIns="0" bIns="0" rtlCol="0"/>
            <a:lstStyle/>
            <a:p>
              <a:endParaRPr/>
            </a:p>
          </p:txBody>
        </p:sp>
      </p:grpSp>
      <p:sp>
        <p:nvSpPr>
          <p:cNvPr id="71" name="object 71"/>
          <p:cNvSpPr txBox="1"/>
          <p:nvPr/>
        </p:nvSpPr>
        <p:spPr>
          <a:xfrm>
            <a:off x="9606027" y="3725291"/>
            <a:ext cx="724535" cy="269240"/>
          </a:xfrm>
          <a:prstGeom prst="rect">
            <a:avLst/>
          </a:prstGeom>
        </p:spPr>
        <p:txBody>
          <a:bodyPr vert="horz" wrap="square" lIns="0" tIns="12700" rIns="0" bIns="0" rtlCol="0">
            <a:spAutoFit/>
          </a:bodyPr>
          <a:lstStyle/>
          <a:p>
            <a:pPr marL="12700" marR="5080">
              <a:spcBef>
                <a:spcPts val="100"/>
              </a:spcBef>
            </a:pPr>
            <a:r>
              <a:rPr sz="800" spc="5" dirty="0">
                <a:latin typeface="Trebuchet MS"/>
                <a:cs typeface="Trebuchet MS"/>
              </a:rPr>
              <a:t>Длительность  </a:t>
            </a:r>
            <a:r>
              <a:rPr sz="800" dirty="0">
                <a:latin typeface="Trebuchet MS"/>
                <a:cs typeface="Trebuchet MS"/>
              </a:rPr>
              <a:t>закупки</a:t>
            </a:r>
            <a:r>
              <a:rPr sz="800" spc="-80" dirty="0">
                <a:latin typeface="Trebuchet MS"/>
                <a:cs typeface="Trebuchet MS"/>
              </a:rPr>
              <a:t> </a:t>
            </a:r>
            <a:r>
              <a:rPr sz="800" spc="30" dirty="0">
                <a:latin typeface="Trebuchet MS"/>
                <a:cs typeface="Trebuchet MS"/>
              </a:rPr>
              <a:t>≈</a:t>
            </a:r>
            <a:r>
              <a:rPr sz="800" spc="-60" dirty="0">
                <a:latin typeface="Trebuchet MS"/>
                <a:cs typeface="Trebuchet MS"/>
              </a:rPr>
              <a:t> </a:t>
            </a:r>
            <a:r>
              <a:rPr sz="800" spc="20" dirty="0">
                <a:latin typeface="Trebuchet MS"/>
                <a:cs typeface="Trebuchet MS"/>
              </a:rPr>
              <a:t>21</a:t>
            </a:r>
            <a:r>
              <a:rPr sz="800" spc="-75" dirty="0">
                <a:latin typeface="Trebuchet MS"/>
                <a:cs typeface="Trebuchet MS"/>
              </a:rPr>
              <a:t> </a:t>
            </a:r>
            <a:r>
              <a:rPr sz="800" spc="-60" dirty="0">
                <a:latin typeface="Trebuchet MS"/>
                <a:cs typeface="Trebuchet MS"/>
              </a:rPr>
              <a:t>д.</a:t>
            </a:r>
            <a:endParaRPr sz="800">
              <a:latin typeface="Trebuchet MS"/>
              <a:cs typeface="Trebuchet MS"/>
            </a:endParaRPr>
          </a:p>
        </p:txBody>
      </p:sp>
      <p:sp>
        <p:nvSpPr>
          <p:cNvPr id="72" name="object 72"/>
          <p:cNvSpPr txBox="1"/>
          <p:nvPr/>
        </p:nvSpPr>
        <p:spPr>
          <a:xfrm>
            <a:off x="1977708" y="3596386"/>
            <a:ext cx="809625" cy="513715"/>
          </a:xfrm>
          <a:prstGeom prst="rect">
            <a:avLst/>
          </a:prstGeom>
        </p:spPr>
        <p:txBody>
          <a:bodyPr vert="horz" wrap="square" lIns="0" tIns="12700" rIns="0" bIns="0" rtlCol="0">
            <a:spAutoFit/>
          </a:bodyPr>
          <a:lstStyle/>
          <a:p>
            <a:pPr marL="12700">
              <a:spcBef>
                <a:spcPts val="100"/>
              </a:spcBef>
            </a:pPr>
            <a:r>
              <a:rPr sz="800" spc="-20" dirty="0">
                <a:latin typeface="Arial"/>
                <a:cs typeface="Arial"/>
              </a:rPr>
              <a:t>Заявка:</a:t>
            </a:r>
            <a:endParaRPr sz="800">
              <a:latin typeface="Arial"/>
              <a:cs typeface="Arial"/>
            </a:endParaRPr>
          </a:p>
          <a:p>
            <a:pPr marL="185420" indent="-173355">
              <a:buChar char="-"/>
              <a:tabLst>
                <a:tab pos="185420" algn="l"/>
                <a:tab pos="186055" algn="l"/>
              </a:tabLst>
            </a:pPr>
            <a:r>
              <a:rPr sz="800" spc="-30" dirty="0">
                <a:latin typeface="Arial"/>
                <a:cs typeface="Arial"/>
              </a:rPr>
              <a:t>1-я</a:t>
            </a:r>
            <a:r>
              <a:rPr sz="800" spc="-110" dirty="0">
                <a:latin typeface="Arial"/>
                <a:cs typeface="Arial"/>
              </a:rPr>
              <a:t> </a:t>
            </a:r>
            <a:r>
              <a:rPr sz="800" spc="-40" dirty="0">
                <a:latin typeface="Arial"/>
                <a:cs typeface="Arial"/>
              </a:rPr>
              <a:t>часть</a:t>
            </a:r>
            <a:endParaRPr sz="800">
              <a:latin typeface="Arial"/>
              <a:cs typeface="Arial"/>
            </a:endParaRPr>
          </a:p>
          <a:p>
            <a:pPr marL="185420" indent="-173355">
              <a:buChar char="-"/>
              <a:tabLst>
                <a:tab pos="185420" algn="l"/>
                <a:tab pos="186055" algn="l"/>
              </a:tabLst>
            </a:pPr>
            <a:r>
              <a:rPr sz="800" spc="-30" dirty="0">
                <a:latin typeface="Arial"/>
                <a:cs typeface="Arial"/>
              </a:rPr>
              <a:t>2-я</a:t>
            </a:r>
            <a:r>
              <a:rPr sz="800" spc="-100" dirty="0">
                <a:latin typeface="Arial"/>
                <a:cs typeface="Arial"/>
              </a:rPr>
              <a:t> </a:t>
            </a:r>
            <a:r>
              <a:rPr sz="800" spc="-40" dirty="0">
                <a:latin typeface="Arial"/>
                <a:cs typeface="Arial"/>
              </a:rPr>
              <a:t>часть</a:t>
            </a:r>
            <a:endParaRPr sz="800">
              <a:latin typeface="Arial"/>
              <a:cs typeface="Arial"/>
            </a:endParaRPr>
          </a:p>
          <a:p>
            <a:pPr marL="185420" indent="-173355">
              <a:buChar char="-"/>
              <a:tabLst>
                <a:tab pos="185420" algn="l"/>
                <a:tab pos="186055" algn="l"/>
              </a:tabLst>
            </a:pPr>
            <a:r>
              <a:rPr sz="800" spc="-30" dirty="0">
                <a:latin typeface="Arial"/>
                <a:cs typeface="Arial"/>
              </a:rPr>
              <a:t>3-я </a:t>
            </a:r>
            <a:r>
              <a:rPr sz="800" spc="-40" dirty="0">
                <a:latin typeface="Arial"/>
                <a:cs typeface="Arial"/>
              </a:rPr>
              <a:t>часть</a:t>
            </a:r>
            <a:r>
              <a:rPr sz="800" spc="-85" dirty="0">
                <a:latin typeface="Arial"/>
                <a:cs typeface="Arial"/>
              </a:rPr>
              <a:t> </a:t>
            </a:r>
            <a:r>
              <a:rPr sz="800" spc="-55" dirty="0">
                <a:latin typeface="Arial"/>
                <a:cs typeface="Arial"/>
              </a:rPr>
              <a:t>(ЦП)</a:t>
            </a:r>
            <a:endParaRPr sz="800">
              <a:latin typeface="Arial"/>
              <a:cs typeface="Arial"/>
            </a:endParaRPr>
          </a:p>
        </p:txBody>
      </p:sp>
      <p:sp>
        <p:nvSpPr>
          <p:cNvPr id="73" name="object 73"/>
          <p:cNvSpPr txBox="1"/>
          <p:nvPr/>
        </p:nvSpPr>
        <p:spPr>
          <a:xfrm>
            <a:off x="2260600" y="1928240"/>
            <a:ext cx="417830" cy="228268"/>
          </a:xfrm>
          <a:prstGeom prst="rect">
            <a:avLst/>
          </a:prstGeom>
        </p:spPr>
        <p:txBody>
          <a:bodyPr vert="horz" wrap="square" lIns="0" tIns="12700" rIns="0" bIns="0" rtlCol="0">
            <a:spAutoFit/>
          </a:bodyPr>
          <a:lstStyle/>
          <a:p>
            <a:pPr marL="57785">
              <a:spcBef>
                <a:spcPts val="100"/>
              </a:spcBef>
            </a:pPr>
            <a:r>
              <a:rPr sz="700" spc="-30" dirty="0">
                <a:solidFill>
                  <a:srgbClr val="003D79"/>
                </a:solidFill>
                <a:latin typeface="Arial"/>
                <a:cs typeface="Arial"/>
              </a:rPr>
              <a:t>подано</a:t>
            </a:r>
            <a:endParaRPr sz="700">
              <a:latin typeface="Arial"/>
              <a:cs typeface="Arial"/>
            </a:endParaRPr>
          </a:p>
          <a:p>
            <a:pPr marL="12700"/>
            <a:r>
              <a:rPr sz="700" spc="10" dirty="0">
                <a:solidFill>
                  <a:srgbClr val="003D79"/>
                </a:solidFill>
                <a:latin typeface="Arial"/>
                <a:cs typeface="Arial"/>
              </a:rPr>
              <a:t>&gt;0</a:t>
            </a:r>
            <a:r>
              <a:rPr sz="700" spc="-80" dirty="0">
                <a:solidFill>
                  <a:srgbClr val="003D79"/>
                </a:solidFill>
                <a:latin typeface="Arial"/>
                <a:cs typeface="Arial"/>
              </a:rPr>
              <a:t> </a:t>
            </a:r>
            <a:r>
              <a:rPr sz="700" spc="-15" dirty="0">
                <a:solidFill>
                  <a:srgbClr val="003D79"/>
                </a:solidFill>
                <a:latin typeface="Arial"/>
                <a:cs typeface="Arial"/>
              </a:rPr>
              <a:t>заявок</a:t>
            </a:r>
            <a:endParaRPr sz="700">
              <a:latin typeface="Arial"/>
              <a:cs typeface="Arial"/>
            </a:endParaRPr>
          </a:p>
        </p:txBody>
      </p:sp>
      <p:sp>
        <p:nvSpPr>
          <p:cNvPr id="74" name="object 74"/>
          <p:cNvSpPr txBox="1"/>
          <p:nvPr/>
        </p:nvSpPr>
        <p:spPr>
          <a:xfrm>
            <a:off x="8408034" y="3081020"/>
            <a:ext cx="388620" cy="197490"/>
          </a:xfrm>
          <a:prstGeom prst="rect">
            <a:avLst/>
          </a:prstGeom>
        </p:spPr>
        <p:txBody>
          <a:bodyPr vert="horz" wrap="square" lIns="0" tIns="12700" rIns="0" bIns="0" rtlCol="0">
            <a:spAutoFit/>
          </a:bodyPr>
          <a:lstStyle/>
          <a:p>
            <a:pPr marL="12700" marR="5080" indent="137160">
              <a:spcBef>
                <a:spcPts val="100"/>
              </a:spcBef>
            </a:pPr>
            <a:r>
              <a:rPr sz="600" spc="-40" dirty="0">
                <a:latin typeface="Arial"/>
                <a:cs typeface="Arial"/>
              </a:rPr>
              <a:t>Не  </a:t>
            </a:r>
            <a:r>
              <a:rPr sz="600" spc="-25" dirty="0">
                <a:latin typeface="Arial"/>
                <a:cs typeface="Arial"/>
              </a:rPr>
              <a:t>с</a:t>
            </a:r>
            <a:r>
              <a:rPr sz="600" spc="-20" dirty="0">
                <a:latin typeface="Arial"/>
                <a:cs typeface="Arial"/>
              </a:rPr>
              <a:t>о</a:t>
            </a:r>
            <a:r>
              <a:rPr sz="600" spc="-45" dirty="0">
                <a:latin typeface="Arial"/>
                <a:cs typeface="Arial"/>
              </a:rPr>
              <a:t>с</a:t>
            </a:r>
            <a:r>
              <a:rPr sz="600" spc="-40" dirty="0">
                <a:latin typeface="Arial"/>
                <a:cs typeface="Arial"/>
              </a:rPr>
              <a:t>т</a:t>
            </a:r>
            <a:r>
              <a:rPr sz="600" spc="-20" dirty="0">
                <a:latin typeface="Arial"/>
                <a:cs typeface="Arial"/>
              </a:rPr>
              <a:t>о</a:t>
            </a:r>
            <a:r>
              <a:rPr sz="600" spc="-30" dirty="0">
                <a:latin typeface="Arial"/>
                <a:cs typeface="Arial"/>
              </a:rPr>
              <a:t>я</a:t>
            </a:r>
            <a:r>
              <a:rPr sz="600" spc="-95" dirty="0">
                <a:latin typeface="Arial"/>
                <a:cs typeface="Arial"/>
              </a:rPr>
              <a:t>л</a:t>
            </a:r>
            <a:r>
              <a:rPr sz="600" spc="-20" dirty="0">
                <a:latin typeface="Arial"/>
                <a:cs typeface="Arial"/>
              </a:rPr>
              <a:t>а</a:t>
            </a:r>
            <a:r>
              <a:rPr sz="600" spc="-30" dirty="0">
                <a:latin typeface="Arial"/>
                <a:cs typeface="Arial"/>
              </a:rPr>
              <a:t>сь</a:t>
            </a:r>
            <a:endParaRPr sz="600">
              <a:latin typeface="Arial"/>
              <a:cs typeface="Arial"/>
            </a:endParaRPr>
          </a:p>
        </p:txBody>
      </p:sp>
      <p:sp>
        <p:nvSpPr>
          <p:cNvPr id="75" name="object 75"/>
          <p:cNvSpPr/>
          <p:nvPr/>
        </p:nvSpPr>
        <p:spPr>
          <a:xfrm>
            <a:off x="4871721" y="1216661"/>
            <a:ext cx="4655185" cy="600075"/>
          </a:xfrm>
          <a:custGeom>
            <a:avLst/>
            <a:gdLst/>
            <a:ahLst/>
            <a:cxnLst/>
            <a:rect l="l" t="t" r="r" b="b"/>
            <a:pathLst>
              <a:path w="4655184" h="600075">
                <a:moveTo>
                  <a:pt x="4623054" y="0"/>
                </a:moveTo>
                <a:lnTo>
                  <a:pt x="0" y="0"/>
                </a:lnTo>
                <a:lnTo>
                  <a:pt x="0" y="599948"/>
                </a:lnTo>
                <a:lnTo>
                  <a:pt x="12700" y="599948"/>
                </a:lnTo>
                <a:lnTo>
                  <a:pt x="12700" y="12700"/>
                </a:lnTo>
                <a:lnTo>
                  <a:pt x="6350" y="12700"/>
                </a:lnTo>
                <a:lnTo>
                  <a:pt x="12700" y="6350"/>
                </a:lnTo>
                <a:lnTo>
                  <a:pt x="4623054" y="6350"/>
                </a:lnTo>
                <a:lnTo>
                  <a:pt x="4623054" y="0"/>
                </a:lnTo>
                <a:close/>
              </a:path>
              <a:path w="4655184" h="600075">
                <a:moveTo>
                  <a:pt x="4610354" y="52069"/>
                </a:moveTo>
                <a:lnTo>
                  <a:pt x="4578604" y="52069"/>
                </a:lnTo>
                <a:lnTo>
                  <a:pt x="4616704" y="128269"/>
                </a:lnTo>
                <a:lnTo>
                  <a:pt x="4648454" y="64769"/>
                </a:lnTo>
                <a:lnTo>
                  <a:pt x="4610354" y="64769"/>
                </a:lnTo>
                <a:lnTo>
                  <a:pt x="4610354" y="52069"/>
                </a:lnTo>
                <a:close/>
              </a:path>
              <a:path w="4655184" h="600075">
                <a:moveTo>
                  <a:pt x="4610354" y="6350"/>
                </a:moveTo>
                <a:lnTo>
                  <a:pt x="4610354" y="64769"/>
                </a:lnTo>
                <a:lnTo>
                  <a:pt x="4623054" y="64769"/>
                </a:lnTo>
                <a:lnTo>
                  <a:pt x="4623054" y="12700"/>
                </a:lnTo>
                <a:lnTo>
                  <a:pt x="4616704" y="12700"/>
                </a:lnTo>
                <a:lnTo>
                  <a:pt x="4610354" y="6350"/>
                </a:lnTo>
                <a:close/>
              </a:path>
              <a:path w="4655184" h="600075">
                <a:moveTo>
                  <a:pt x="4654804" y="52069"/>
                </a:moveTo>
                <a:lnTo>
                  <a:pt x="4623054" y="52069"/>
                </a:lnTo>
                <a:lnTo>
                  <a:pt x="4623054" y="64769"/>
                </a:lnTo>
                <a:lnTo>
                  <a:pt x="4648454" y="64769"/>
                </a:lnTo>
                <a:lnTo>
                  <a:pt x="4654804" y="52069"/>
                </a:lnTo>
                <a:close/>
              </a:path>
              <a:path w="4655184" h="600075">
                <a:moveTo>
                  <a:pt x="12700" y="6350"/>
                </a:moveTo>
                <a:lnTo>
                  <a:pt x="6350" y="12700"/>
                </a:lnTo>
                <a:lnTo>
                  <a:pt x="12700" y="12700"/>
                </a:lnTo>
                <a:lnTo>
                  <a:pt x="12700" y="6350"/>
                </a:lnTo>
                <a:close/>
              </a:path>
              <a:path w="4655184" h="600075">
                <a:moveTo>
                  <a:pt x="4610354" y="6350"/>
                </a:moveTo>
                <a:lnTo>
                  <a:pt x="12700" y="6350"/>
                </a:lnTo>
                <a:lnTo>
                  <a:pt x="12700" y="12700"/>
                </a:lnTo>
                <a:lnTo>
                  <a:pt x="4610354" y="12700"/>
                </a:lnTo>
                <a:lnTo>
                  <a:pt x="4610354" y="6350"/>
                </a:lnTo>
                <a:close/>
              </a:path>
              <a:path w="4655184" h="600075">
                <a:moveTo>
                  <a:pt x="4623054" y="6350"/>
                </a:moveTo>
                <a:lnTo>
                  <a:pt x="4610354" y="6350"/>
                </a:lnTo>
                <a:lnTo>
                  <a:pt x="4616704" y="12700"/>
                </a:lnTo>
                <a:lnTo>
                  <a:pt x="4623054" y="12700"/>
                </a:lnTo>
                <a:lnTo>
                  <a:pt x="4623054" y="6350"/>
                </a:lnTo>
                <a:close/>
              </a:path>
            </a:pathLst>
          </a:custGeom>
          <a:solidFill>
            <a:srgbClr val="7E7E7E"/>
          </a:solidFill>
        </p:spPr>
        <p:txBody>
          <a:bodyPr wrap="square" lIns="0" tIns="0" rIns="0" bIns="0" rtlCol="0"/>
          <a:lstStyle/>
          <a:p>
            <a:endParaRPr/>
          </a:p>
        </p:txBody>
      </p:sp>
      <p:sp>
        <p:nvSpPr>
          <p:cNvPr id="76" name="object 76"/>
          <p:cNvSpPr txBox="1"/>
          <p:nvPr/>
        </p:nvSpPr>
        <p:spPr>
          <a:xfrm>
            <a:off x="6040121" y="1196975"/>
            <a:ext cx="481965" cy="120546"/>
          </a:xfrm>
          <a:prstGeom prst="rect">
            <a:avLst/>
          </a:prstGeom>
        </p:spPr>
        <p:txBody>
          <a:bodyPr vert="horz" wrap="square" lIns="0" tIns="12700" rIns="0" bIns="0" rtlCol="0">
            <a:spAutoFit/>
          </a:bodyPr>
          <a:lstStyle/>
          <a:p>
            <a:pPr marL="12700">
              <a:spcBef>
                <a:spcPts val="100"/>
              </a:spcBef>
            </a:pPr>
            <a:r>
              <a:rPr sz="700" spc="-35" dirty="0">
                <a:solidFill>
                  <a:srgbClr val="003D79"/>
                </a:solidFill>
                <a:latin typeface="Arial"/>
                <a:cs typeface="Arial"/>
              </a:rPr>
              <a:t>допущена</a:t>
            </a:r>
            <a:r>
              <a:rPr sz="700" spc="-85" dirty="0">
                <a:solidFill>
                  <a:srgbClr val="003D79"/>
                </a:solidFill>
                <a:latin typeface="Arial"/>
                <a:cs typeface="Arial"/>
              </a:rPr>
              <a:t> </a:t>
            </a:r>
            <a:r>
              <a:rPr sz="700" spc="20" dirty="0">
                <a:solidFill>
                  <a:srgbClr val="003D79"/>
                </a:solidFill>
                <a:latin typeface="Arial"/>
                <a:cs typeface="Arial"/>
              </a:rPr>
              <a:t>1</a:t>
            </a:r>
            <a:endParaRPr sz="700">
              <a:latin typeface="Arial"/>
              <a:cs typeface="Arial"/>
            </a:endParaRPr>
          </a:p>
        </p:txBody>
      </p:sp>
      <p:grpSp>
        <p:nvGrpSpPr>
          <p:cNvPr id="77" name="object 77"/>
          <p:cNvGrpSpPr/>
          <p:nvPr/>
        </p:nvGrpSpPr>
        <p:grpSpPr>
          <a:xfrm>
            <a:off x="2585719" y="706119"/>
            <a:ext cx="6941184" cy="1250950"/>
            <a:chOff x="1442719" y="706119"/>
            <a:chExt cx="6941184" cy="1250950"/>
          </a:xfrm>
        </p:grpSpPr>
        <p:sp>
          <p:nvSpPr>
            <p:cNvPr id="78" name="object 78"/>
            <p:cNvSpPr/>
            <p:nvPr/>
          </p:nvSpPr>
          <p:spPr>
            <a:xfrm>
              <a:off x="1442720" y="706119"/>
              <a:ext cx="6941184" cy="1250315"/>
            </a:xfrm>
            <a:custGeom>
              <a:avLst/>
              <a:gdLst/>
              <a:ahLst/>
              <a:cxnLst/>
              <a:rect l="l" t="t" r="r" b="b"/>
              <a:pathLst>
                <a:path w="6941184" h="1250314">
                  <a:moveTo>
                    <a:pt x="2778468" y="1218311"/>
                  </a:moveTo>
                  <a:lnTo>
                    <a:pt x="2727325" y="1218311"/>
                  </a:lnTo>
                  <a:lnTo>
                    <a:pt x="2714523" y="1218311"/>
                  </a:lnTo>
                  <a:lnTo>
                    <a:pt x="2714371" y="1249934"/>
                  </a:lnTo>
                  <a:lnTo>
                    <a:pt x="2778468" y="1218311"/>
                  </a:lnTo>
                  <a:close/>
                </a:path>
                <a:path w="6941184" h="1250314">
                  <a:moveTo>
                    <a:pt x="2790825" y="1212215"/>
                  </a:moveTo>
                  <a:lnTo>
                    <a:pt x="2714752" y="1173734"/>
                  </a:lnTo>
                  <a:lnTo>
                    <a:pt x="2714587" y="1205547"/>
                  </a:lnTo>
                  <a:lnTo>
                    <a:pt x="2404110" y="1203960"/>
                  </a:lnTo>
                  <a:lnTo>
                    <a:pt x="2404110" y="1216660"/>
                  </a:lnTo>
                  <a:lnTo>
                    <a:pt x="2714523" y="1218247"/>
                  </a:lnTo>
                  <a:lnTo>
                    <a:pt x="2727325" y="1218311"/>
                  </a:lnTo>
                  <a:lnTo>
                    <a:pt x="2778595" y="1218247"/>
                  </a:lnTo>
                  <a:lnTo>
                    <a:pt x="2790825" y="1212215"/>
                  </a:lnTo>
                  <a:close/>
                </a:path>
                <a:path w="6941184" h="1250314">
                  <a:moveTo>
                    <a:pt x="6940677" y="562610"/>
                  </a:moveTo>
                  <a:lnTo>
                    <a:pt x="6908927" y="562610"/>
                  </a:lnTo>
                  <a:lnTo>
                    <a:pt x="6908927" y="12700"/>
                  </a:lnTo>
                  <a:lnTo>
                    <a:pt x="6908927" y="6350"/>
                  </a:lnTo>
                  <a:lnTo>
                    <a:pt x="6908927" y="0"/>
                  </a:lnTo>
                  <a:lnTo>
                    <a:pt x="0" y="0"/>
                  </a:lnTo>
                  <a:lnTo>
                    <a:pt x="0" y="680339"/>
                  </a:lnTo>
                  <a:lnTo>
                    <a:pt x="12700" y="680339"/>
                  </a:lnTo>
                  <a:lnTo>
                    <a:pt x="12700" y="12700"/>
                  </a:lnTo>
                  <a:lnTo>
                    <a:pt x="6896227" y="12700"/>
                  </a:lnTo>
                  <a:lnTo>
                    <a:pt x="6896227" y="562610"/>
                  </a:lnTo>
                  <a:lnTo>
                    <a:pt x="6864477" y="562610"/>
                  </a:lnTo>
                  <a:lnTo>
                    <a:pt x="6902577" y="638810"/>
                  </a:lnTo>
                  <a:lnTo>
                    <a:pt x="6934327" y="575310"/>
                  </a:lnTo>
                  <a:lnTo>
                    <a:pt x="6940677" y="562610"/>
                  </a:lnTo>
                  <a:close/>
                </a:path>
              </a:pathLst>
            </a:custGeom>
            <a:solidFill>
              <a:srgbClr val="7E7E7E"/>
            </a:solidFill>
          </p:spPr>
          <p:txBody>
            <a:bodyPr wrap="square" lIns="0" tIns="0" rIns="0" bIns="0" rtlCol="0"/>
            <a:lstStyle/>
            <a:p>
              <a:endParaRPr/>
            </a:p>
          </p:txBody>
        </p:sp>
        <p:sp>
          <p:nvSpPr>
            <p:cNvPr id="79" name="object 79"/>
            <p:cNvSpPr/>
            <p:nvPr/>
          </p:nvSpPr>
          <p:spPr>
            <a:xfrm>
              <a:off x="2408936" y="1880616"/>
              <a:ext cx="273050" cy="76200"/>
            </a:xfrm>
            <a:custGeom>
              <a:avLst/>
              <a:gdLst/>
              <a:ahLst/>
              <a:cxnLst/>
              <a:rect l="l" t="t" r="r" b="b"/>
              <a:pathLst>
                <a:path w="273050" h="76200">
                  <a:moveTo>
                    <a:pt x="263196" y="31369"/>
                  </a:moveTo>
                  <a:lnTo>
                    <a:pt x="209169" y="31369"/>
                  </a:lnTo>
                  <a:lnTo>
                    <a:pt x="209550" y="44069"/>
                  </a:lnTo>
                  <a:lnTo>
                    <a:pt x="196860" y="44454"/>
                  </a:lnTo>
                  <a:lnTo>
                    <a:pt x="197865" y="76200"/>
                  </a:lnTo>
                  <a:lnTo>
                    <a:pt x="272795" y="35813"/>
                  </a:lnTo>
                  <a:lnTo>
                    <a:pt x="263196" y="31369"/>
                  </a:lnTo>
                  <a:close/>
                </a:path>
                <a:path w="273050" h="76200">
                  <a:moveTo>
                    <a:pt x="196458" y="31762"/>
                  </a:moveTo>
                  <a:lnTo>
                    <a:pt x="0" y="37846"/>
                  </a:lnTo>
                  <a:lnTo>
                    <a:pt x="507" y="50419"/>
                  </a:lnTo>
                  <a:lnTo>
                    <a:pt x="196860" y="44454"/>
                  </a:lnTo>
                  <a:lnTo>
                    <a:pt x="196458" y="31762"/>
                  </a:lnTo>
                  <a:close/>
                </a:path>
                <a:path w="273050" h="76200">
                  <a:moveTo>
                    <a:pt x="209169" y="31369"/>
                  </a:moveTo>
                  <a:lnTo>
                    <a:pt x="196458" y="31762"/>
                  </a:lnTo>
                  <a:lnTo>
                    <a:pt x="196860" y="44454"/>
                  </a:lnTo>
                  <a:lnTo>
                    <a:pt x="209550" y="44069"/>
                  </a:lnTo>
                  <a:lnTo>
                    <a:pt x="209169" y="31369"/>
                  </a:lnTo>
                  <a:close/>
                </a:path>
                <a:path w="273050" h="76200">
                  <a:moveTo>
                    <a:pt x="195452" y="0"/>
                  </a:moveTo>
                  <a:lnTo>
                    <a:pt x="196458" y="31762"/>
                  </a:lnTo>
                  <a:lnTo>
                    <a:pt x="209169" y="31369"/>
                  </a:lnTo>
                  <a:lnTo>
                    <a:pt x="263196" y="31369"/>
                  </a:lnTo>
                  <a:lnTo>
                    <a:pt x="195452" y="0"/>
                  </a:lnTo>
                  <a:close/>
                </a:path>
              </a:pathLst>
            </a:custGeom>
            <a:solidFill>
              <a:srgbClr val="0067AC"/>
            </a:solidFill>
          </p:spPr>
          <p:txBody>
            <a:bodyPr wrap="square" lIns="0" tIns="0" rIns="0" bIns="0" rtlCol="0"/>
            <a:lstStyle/>
            <a:p>
              <a:endParaRPr/>
            </a:p>
          </p:txBody>
        </p:sp>
      </p:grpSp>
      <p:sp>
        <p:nvSpPr>
          <p:cNvPr id="80" name="object 80"/>
          <p:cNvSpPr txBox="1"/>
          <p:nvPr/>
        </p:nvSpPr>
        <p:spPr>
          <a:xfrm>
            <a:off x="3517265" y="1921890"/>
            <a:ext cx="294005" cy="228268"/>
          </a:xfrm>
          <a:prstGeom prst="rect">
            <a:avLst/>
          </a:prstGeom>
        </p:spPr>
        <p:txBody>
          <a:bodyPr vert="horz" wrap="square" lIns="0" tIns="12700" rIns="0" bIns="0" rtlCol="0">
            <a:spAutoFit/>
          </a:bodyPr>
          <a:lstStyle/>
          <a:p>
            <a:pPr algn="ctr">
              <a:spcBef>
                <a:spcPts val="100"/>
              </a:spcBef>
            </a:pPr>
            <a:r>
              <a:rPr sz="700" spc="10" dirty="0">
                <a:solidFill>
                  <a:srgbClr val="003D79"/>
                </a:solidFill>
                <a:latin typeface="Arial"/>
                <a:cs typeface="Arial"/>
              </a:rPr>
              <a:t>&gt;1</a:t>
            </a:r>
            <a:endParaRPr sz="700">
              <a:latin typeface="Arial"/>
              <a:cs typeface="Arial"/>
            </a:endParaRPr>
          </a:p>
          <a:p>
            <a:pPr algn="ctr">
              <a:lnSpc>
                <a:spcPct val="100000"/>
              </a:lnSpc>
            </a:pPr>
            <a:r>
              <a:rPr sz="700" spc="-30" dirty="0">
                <a:solidFill>
                  <a:srgbClr val="003D79"/>
                </a:solidFill>
                <a:latin typeface="Arial"/>
                <a:cs typeface="Arial"/>
              </a:rPr>
              <a:t>з</a:t>
            </a:r>
            <a:r>
              <a:rPr sz="700" spc="-15" dirty="0">
                <a:solidFill>
                  <a:srgbClr val="003D79"/>
                </a:solidFill>
                <a:latin typeface="Arial"/>
                <a:cs typeface="Arial"/>
              </a:rPr>
              <a:t>а</a:t>
            </a:r>
            <a:r>
              <a:rPr sz="700" spc="-25" dirty="0">
                <a:solidFill>
                  <a:srgbClr val="003D79"/>
                </a:solidFill>
                <a:latin typeface="Arial"/>
                <a:cs typeface="Arial"/>
              </a:rPr>
              <a:t>я</a:t>
            </a:r>
            <a:r>
              <a:rPr sz="700" spc="-20" dirty="0">
                <a:solidFill>
                  <a:srgbClr val="003D79"/>
                </a:solidFill>
                <a:latin typeface="Arial"/>
                <a:cs typeface="Arial"/>
              </a:rPr>
              <a:t>в</a:t>
            </a:r>
            <a:r>
              <a:rPr sz="700" spc="25" dirty="0">
                <a:solidFill>
                  <a:srgbClr val="003D79"/>
                </a:solidFill>
                <a:latin typeface="Arial"/>
                <a:cs typeface="Arial"/>
              </a:rPr>
              <a:t>к</a:t>
            </a:r>
            <a:r>
              <a:rPr sz="700" spc="-20" dirty="0">
                <a:solidFill>
                  <a:srgbClr val="003D79"/>
                </a:solidFill>
                <a:latin typeface="Arial"/>
                <a:cs typeface="Arial"/>
              </a:rPr>
              <a:t>и</a:t>
            </a:r>
            <a:endParaRPr sz="700">
              <a:latin typeface="Arial"/>
              <a:cs typeface="Arial"/>
            </a:endParaRPr>
          </a:p>
        </p:txBody>
      </p:sp>
      <p:sp>
        <p:nvSpPr>
          <p:cNvPr id="81" name="object 81"/>
          <p:cNvSpPr/>
          <p:nvPr/>
        </p:nvSpPr>
        <p:spPr>
          <a:xfrm>
            <a:off x="3434079" y="1109980"/>
            <a:ext cx="6093460" cy="716280"/>
          </a:xfrm>
          <a:custGeom>
            <a:avLst/>
            <a:gdLst/>
            <a:ahLst/>
            <a:cxnLst/>
            <a:rect l="l" t="t" r="r" b="b"/>
            <a:pathLst>
              <a:path w="6093459" h="716280">
                <a:moveTo>
                  <a:pt x="6061329" y="0"/>
                </a:moveTo>
                <a:lnTo>
                  <a:pt x="0" y="0"/>
                </a:lnTo>
                <a:lnTo>
                  <a:pt x="0" y="715772"/>
                </a:lnTo>
                <a:lnTo>
                  <a:pt x="12700" y="715772"/>
                </a:lnTo>
                <a:lnTo>
                  <a:pt x="12700" y="12700"/>
                </a:lnTo>
                <a:lnTo>
                  <a:pt x="6350" y="12700"/>
                </a:lnTo>
                <a:lnTo>
                  <a:pt x="12700" y="6350"/>
                </a:lnTo>
                <a:lnTo>
                  <a:pt x="6061329" y="6350"/>
                </a:lnTo>
                <a:lnTo>
                  <a:pt x="6061329" y="0"/>
                </a:lnTo>
                <a:close/>
              </a:path>
              <a:path w="6093459" h="716280">
                <a:moveTo>
                  <a:pt x="6048629" y="158750"/>
                </a:moveTo>
                <a:lnTo>
                  <a:pt x="6016879" y="158750"/>
                </a:lnTo>
                <a:lnTo>
                  <a:pt x="6054979" y="234950"/>
                </a:lnTo>
                <a:lnTo>
                  <a:pt x="6086729" y="171450"/>
                </a:lnTo>
                <a:lnTo>
                  <a:pt x="6048629" y="171450"/>
                </a:lnTo>
                <a:lnTo>
                  <a:pt x="6048629" y="158750"/>
                </a:lnTo>
                <a:close/>
              </a:path>
              <a:path w="6093459" h="716280">
                <a:moveTo>
                  <a:pt x="6048629" y="6350"/>
                </a:moveTo>
                <a:lnTo>
                  <a:pt x="6048629" y="171450"/>
                </a:lnTo>
                <a:lnTo>
                  <a:pt x="6061329" y="171450"/>
                </a:lnTo>
                <a:lnTo>
                  <a:pt x="6061329" y="12700"/>
                </a:lnTo>
                <a:lnTo>
                  <a:pt x="6054979" y="12700"/>
                </a:lnTo>
                <a:lnTo>
                  <a:pt x="6048629" y="6350"/>
                </a:lnTo>
                <a:close/>
              </a:path>
              <a:path w="6093459" h="716280">
                <a:moveTo>
                  <a:pt x="6093079" y="158750"/>
                </a:moveTo>
                <a:lnTo>
                  <a:pt x="6061329" y="158750"/>
                </a:lnTo>
                <a:lnTo>
                  <a:pt x="6061329" y="171450"/>
                </a:lnTo>
                <a:lnTo>
                  <a:pt x="6086729" y="171450"/>
                </a:lnTo>
                <a:lnTo>
                  <a:pt x="6093079" y="158750"/>
                </a:lnTo>
                <a:close/>
              </a:path>
              <a:path w="6093459" h="716280">
                <a:moveTo>
                  <a:pt x="12700" y="6350"/>
                </a:moveTo>
                <a:lnTo>
                  <a:pt x="6350" y="12700"/>
                </a:lnTo>
                <a:lnTo>
                  <a:pt x="12700" y="12700"/>
                </a:lnTo>
                <a:lnTo>
                  <a:pt x="12700" y="6350"/>
                </a:lnTo>
                <a:close/>
              </a:path>
              <a:path w="6093459" h="716280">
                <a:moveTo>
                  <a:pt x="6048629" y="6350"/>
                </a:moveTo>
                <a:lnTo>
                  <a:pt x="12700" y="6350"/>
                </a:lnTo>
                <a:lnTo>
                  <a:pt x="12700" y="12700"/>
                </a:lnTo>
                <a:lnTo>
                  <a:pt x="6048629" y="12700"/>
                </a:lnTo>
                <a:lnTo>
                  <a:pt x="6048629" y="6350"/>
                </a:lnTo>
                <a:close/>
              </a:path>
              <a:path w="6093459" h="716280">
                <a:moveTo>
                  <a:pt x="6061329" y="6350"/>
                </a:moveTo>
                <a:lnTo>
                  <a:pt x="6048629" y="6350"/>
                </a:lnTo>
                <a:lnTo>
                  <a:pt x="6054979" y="12700"/>
                </a:lnTo>
                <a:lnTo>
                  <a:pt x="6061329" y="12700"/>
                </a:lnTo>
                <a:lnTo>
                  <a:pt x="6061329" y="6350"/>
                </a:lnTo>
                <a:close/>
              </a:path>
            </a:pathLst>
          </a:custGeom>
          <a:solidFill>
            <a:srgbClr val="7E7E7E"/>
          </a:solidFill>
        </p:spPr>
        <p:txBody>
          <a:bodyPr wrap="square" lIns="0" tIns="0" rIns="0" bIns="0" rtlCol="0"/>
          <a:lstStyle/>
          <a:p>
            <a:endParaRPr/>
          </a:p>
        </p:txBody>
      </p:sp>
      <p:sp>
        <p:nvSpPr>
          <p:cNvPr id="82" name="object 82"/>
          <p:cNvSpPr txBox="1"/>
          <p:nvPr/>
        </p:nvSpPr>
        <p:spPr>
          <a:xfrm>
            <a:off x="3426460" y="965834"/>
            <a:ext cx="466090" cy="120546"/>
          </a:xfrm>
          <a:prstGeom prst="rect">
            <a:avLst/>
          </a:prstGeom>
        </p:spPr>
        <p:txBody>
          <a:bodyPr vert="horz" wrap="square" lIns="0" tIns="12700" rIns="0" bIns="0" rtlCol="0">
            <a:spAutoFit/>
          </a:bodyPr>
          <a:lstStyle/>
          <a:p>
            <a:pPr marL="12700">
              <a:spcBef>
                <a:spcPts val="100"/>
              </a:spcBef>
            </a:pPr>
            <a:r>
              <a:rPr sz="700" dirty="0">
                <a:solidFill>
                  <a:srgbClr val="003D79"/>
                </a:solidFill>
                <a:latin typeface="Arial"/>
                <a:cs typeface="Arial"/>
              </a:rPr>
              <a:t>0, </a:t>
            </a:r>
            <a:r>
              <a:rPr sz="700" spc="20" dirty="0">
                <a:solidFill>
                  <a:srgbClr val="003D79"/>
                </a:solidFill>
                <a:latin typeface="Arial"/>
                <a:cs typeface="Arial"/>
              </a:rPr>
              <a:t>1</a:t>
            </a:r>
            <a:r>
              <a:rPr sz="700" spc="-85" dirty="0">
                <a:solidFill>
                  <a:srgbClr val="003D79"/>
                </a:solidFill>
                <a:latin typeface="Arial"/>
                <a:cs typeface="Arial"/>
              </a:rPr>
              <a:t> </a:t>
            </a:r>
            <a:r>
              <a:rPr sz="700" spc="-15" dirty="0">
                <a:solidFill>
                  <a:srgbClr val="003D79"/>
                </a:solidFill>
                <a:latin typeface="Arial"/>
                <a:cs typeface="Arial"/>
              </a:rPr>
              <a:t>заявка</a:t>
            </a:r>
            <a:endParaRPr sz="700">
              <a:latin typeface="Arial"/>
              <a:cs typeface="Arial"/>
            </a:endParaRPr>
          </a:p>
        </p:txBody>
      </p:sp>
      <p:grpSp>
        <p:nvGrpSpPr>
          <p:cNvPr id="83" name="object 83"/>
          <p:cNvGrpSpPr/>
          <p:nvPr/>
        </p:nvGrpSpPr>
        <p:grpSpPr>
          <a:xfrm>
            <a:off x="9926320" y="1529080"/>
            <a:ext cx="233679" cy="205740"/>
            <a:chOff x="8783319" y="1529080"/>
            <a:chExt cx="233679" cy="205740"/>
          </a:xfrm>
        </p:grpSpPr>
        <p:sp>
          <p:nvSpPr>
            <p:cNvPr id="84" name="object 84"/>
            <p:cNvSpPr/>
            <p:nvPr/>
          </p:nvSpPr>
          <p:spPr>
            <a:xfrm>
              <a:off x="8787129" y="1532890"/>
              <a:ext cx="226060" cy="198120"/>
            </a:xfrm>
            <a:prstGeom prst="rect">
              <a:avLst/>
            </a:prstGeom>
            <a:blipFill>
              <a:blip r:embed="rId7" cstate="print"/>
              <a:stretch>
                <a:fillRect/>
              </a:stretch>
            </a:blipFill>
          </p:spPr>
          <p:txBody>
            <a:bodyPr wrap="square" lIns="0" tIns="0" rIns="0" bIns="0" rtlCol="0"/>
            <a:lstStyle/>
            <a:p>
              <a:endParaRPr/>
            </a:p>
          </p:txBody>
        </p:sp>
        <p:sp>
          <p:nvSpPr>
            <p:cNvPr id="85" name="object 85"/>
            <p:cNvSpPr/>
            <p:nvPr/>
          </p:nvSpPr>
          <p:spPr>
            <a:xfrm>
              <a:off x="8787129" y="1532890"/>
              <a:ext cx="226060" cy="198120"/>
            </a:xfrm>
            <a:custGeom>
              <a:avLst/>
              <a:gdLst/>
              <a:ahLst/>
              <a:cxnLst/>
              <a:rect l="l" t="t" r="r" b="b"/>
              <a:pathLst>
                <a:path w="226059" h="198119">
                  <a:moveTo>
                    <a:pt x="0" y="99060"/>
                  </a:moveTo>
                  <a:lnTo>
                    <a:pt x="113029" y="0"/>
                  </a:lnTo>
                  <a:lnTo>
                    <a:pt x="226060" y="99060"/>
                  </a:lnTo>
                  <a:lnTo>
                    <a:pt x="113029" y="198120"/>
                  </a:lnTo>
                  <a:lnTo>
                    <a:pt x="0" y="99060"/>
                  </a:lnTo>
                  <a:close/>
                </a:path>
              </a:pathLst>
            </a:custGeom>
            <a:ln w="7620">
              <a:solidFill>
                <a:srgbClr val="7E8994"/>
              </a:solidFill>
            </a:ln>
          </p:spPr>
          <p:txBody>
            <a:bodyPr wrap="square" lIns="0" tIns="0" rIns="0" bIns="0" rtlCol="0"/>
            <a:lstStyle/>
            <a:p>
              <a:endParaRPr/>
            </a:p>
          </p:txBody>
        </p:sp>
      </p:grpSp>
      <p:sp>
        <p:nvSpPr>
          <p:cNvPr id="86" name="object 86"/>
          <p:cNvSpPr txBox="1"/>
          <p:nvPr/>
        </p:nvSpPr>
        <p:spPr>
          <a:xfrm>
            <a:off x="9210041" y="1135634"/>
            <a:ext cx="1061085" cy="650240"/>
          </a:xfrm>
          <a:prstGeom prst="rect">
            <a:avLst/>
          </a:prstGeom>
        </p:spPr>
        <p:txBody>
          <a:bodyPr vert="horz" wrap="square" lIns="0" tIns="12700" rIns="0" bIns="0" rtlCol="0">
            <a:spAutoFit/>
          </a:bodyPr>
          <a:lstStyle/>
          <a:p>
            <a:pPr marL="518795" algn="ctr">
              <a:spcBef>
                <a:spcPts val="100"/>
              </a:spcBef>
            </a:pPr>
            <a:r>
              <a:rPr sz="700" spc="-50" dirty="0">
                <a:solidFill>
                  <a:srgbClr val="003D79"/>
                </a:solidFill>
                <a:latin typeface="Arial"/>
                <a:cs typeface="Arial"/>
              </a:rPr>
              <a:t>соответствует</a:t>
            </a:r>
            <a:endParaRPr sz="700">
              <a:latin typeface="Arial"/>
              <a:cs typeface="Arial"/>
            </a:endParaRPr>
          </a:p>
          <a:p>
            <a:pPr marL="527685" algn="ctr"/>
            <a:r>
              <a:rPr sz="700" spc="10" dirty="0">
                <a:solidFill>
                  <a:srgbClr val="003D79"/>
                </a:solidFill>
                <a:latin typeface="Arial"/>
                <a:cs typeface="Arial"/>
              </a:rPr>
              <a:t>&gt;=1</a:t>
            </a:r>
            <a:endParaRPr sz="700">
              <a:latin typeface="Arial"/>
              <a:cs typeface="Arial"/>
            </a:endParaRPr>
          </a:p>
          <a:p>
            <a:pPr marR="495300" algn="ctr">
              <a:spcBef>
                <a:spcPts val="355"/>
              </a:spcBef>
            </a:pPr>
            <a:r>
              <a:rPr sz="800" spc="-80" dirty="0">
                <a:latin typeface="Arial"/>
                <a:cs typeface="Arial"/>
              </a:rPr>
              <a:t>П</a:t>
            </a:r>
            <a:r>
              <a:rPr sz="800" spc="-30" dirty="0">
                <a:latin typeface="Arial"/>
                <a:cs typeface="Arial"/>
              </a:rPr>
              <a:t>о</a:t>
            </a:r>
            <a:r>
              <a:rPr sz="800" spc="-90" dirty="0">
                <a:latin typeface="Arial"/>
                <a:cs typeface="Arial"/>
              </a:rPr>
              <a:t>д</a:t>
            </a:r>
            <a:r>
              <a:rPr sz="800" spc="-20" dirty="0">
                <a:latin typeface="Arial"/>
                <a:cs typeface="Arial"/>
              </a:rPr>
              <a:t>ве</a:t>
            </a:r>
            <a:r>
              <a:rPr sz="800" spc="-90" dirty="0">
                <a:latin typeface="Arial"/>
                <a:cs typeface="Arial"/>
              </a:rPr>
              <a:t>д</a:t>
            </a:r>
            <a:r>
              <a:rPr sz="800" spc="-30" dirty="0">
                <a:latin typeface="Arial"/>
                <a:cs typeface="Arial"/>
              </a:rPr>
              <a:t>е</a:t>
            </a:r>
            <a:r>
              <a:rPr sz="800" spc="-25" dirty="0">
                <a:latin typeface="Arial"/>
                <a:cs typeface="Arial"/>
              </a:rPr>
              <a:t>н</a:t>
            </a:r>
            <a:r>
              <a:rPr sz="800" spc="-35" dirty="0">
                <a:latin typeface="Arial"/>
                <a:cs typeface="Arial"/>
              </a:rPr>
              <a:t>и</a:t>
            </a:r>
            <a:r>
              <a:rPr sz="800" spc="-30" dirty="0">
                <a:latin typeface="Arial"/>
                <a:cs typeface="Arial"/>
              </a:rPr>
              <a:t>е</a:t>
            </a:r>
            <a:endParaRPr sz="800">
              <a:latin typeface="Arial"/>
              <a:cs typeface="Arial"/>
            </a:endParaRPr>
          </a:p>
          <a:p>
            <a:pPr marR="494665" algn="ctr"/>
            <a:r>
              <a:rPr sz="800" spc="-35" dirty="0">
                <a:latin typeface="Arial"/>
                <a:cs typeface="Arial"/>
              </a:rPr>
              <a:t>итогов</a:t>
            </a:r>
            <a:endParaRPr sz="800">
              <a:latin typeface="Arial"/>
              <a:cs typeface="Arial"/>
            </a:endParaRPr>
          </a:p>
          <a:p>
            <a:pPr marR="494030" algn="ctr"/>
            <a:r>
              <a:rPr sz="800" spc="20" dirty="0">
                <a:solidFill>
                  <a:srgbClr val="003D79"/>
                </a:solidFill>
                <a:latin typeface="Arial"/>
                <a:cs typeface="Arial"/>
              </a:rPr>
              <a:t>1</a:t>
            </a:r>
            <a:r>
              <a:rPr sz="800" spc="-95" dirty="0">
                <a:solidFill>
                  <a:srgbClr val="003D79"/>
                </a:solidFill>
                <a:latin typeface="Arial"/>
                <a:cs typeface="Arial"/>
              </a:rPr>
              <a:t> </a:t>
            </a:r>
            <a:r>
              <a:rPr sz="800" spc="-45" dirty="0">
                <a:solidFill>
                  <a:srgbClr val="003D79"/>
                </a:solidFill>
                <a:latin typeface="Arial"/>
                <a:cs typeface="Arial"/>
              </a:rPr>
              <a:t>р.д.</a:t>
            </a:r>
            <a:endParaRPr sz="800">
              <a:latin typeface="Arial"/>
              <a:cs typeface="Arial"/>
            </a:endParaRPr>
          </a:p>
        </p:txBody>
      </p:sp>
      <p:sp>
        <p:nvSpPr>
          <p:cNvPr id="87" name="object 87"/>
          <p:cNvSpPr/>
          <p:nvPr/>
        </p:nvSpPr>
        <p:spPr>
          <a:xfrm>
            <a:off x="8914131" y="1731010"/>
            <a:ext cx="1134745" cy="1494790"/>
          </a:xfrm>
          <a:custGeom>
            <a:avLst/>
            <a:gdLst/>
            <a:ahLst/>
            <a:cxnLst/>
            <a:rect l="l" t="t" r="r" b="b"/>
            <a:pathLst>
              <a:path w="1134745" h="1494789">
                <a:moveTo>
                  <a:pt x="1134618" y="0"/>
                </a:moveTo>
                <a:lnTo>
                  <a:pt x="1121918" y="0"/>
                </a:lnTo>
                <a:lnTo>
                  <a:pt x="1121918" y="50800"/>
                </a:lnTo>
                <a:lnTo>
                  <a:pt x="1134618" y="50800"/>
                </a:lnTo>
                <a:lnTo>
                  <a:pt x="1134618" y="0"/>
                </a:lnTo>
                <a:close/>
              </a:path>
              <a:path w="1134745" h="1494789">
                <a:moveTo>
                  <a:pt x="1134618" y="88900"/>
                </a:moveTo>
                <a:lnTo>
                  <a:pt x="1121918" y="88900"/>
                </a:lnTo>
                <a:lnTo>
                  <a:pt x="1121918" y="139700"/>
                </a:lnTo>
                <a:lnTo>
                  <a:pt x="1134618" y="139700"/>
                </a:lnTo>
                <a:lnTo>
                  <a:pt x="1134618" y="88900"/>
                </a:lnTo>
                <a:close/>
              </a:path>
              <a:path w="1134745" h="1494789">
                <a:moveTo>
                  <a:pt x="1134618" y="177800"/>
                </a:moveTo>
                <a:lnTo>
                  <a:pt x="1121918" y="177800"/>
                </a:lnTo>
                <a:lnTo>
                  <a:pt x="1121918" y="228600"/>
                </a:lnTo>
                <a:lnTo>
                  <a:pt x="1134618" y="228600"/>
                </a:lnTo>
                <a:lnTo>
                  <a:pt x="1134618" y="177800"/>
                </a:lnTo>
                <a:close/>
              </a:path>
              <a:path w="1134745" h="1494789">
                <a:moveTo>
                  <a:pt x="1134618" y="266700"/>
                </a:moveTo>
                <a:lnTo>
                  <a:pt x="1121918" y="266700"/>
                </a:lnTo>
                <a:lnTo>
                  <a:pt x="1121918" y="317500"/>
                </a:lnTo>
                <a:lnTo>
                  <a:pt x="1134618" y="317500"/>
                </a:lnTo>
                <a:lnTo>
                  <a:pt x="1134618" y="266700"/>
                </a:lnTo>
                <a:close/>
              </a:path>
              <a:path w="1134745" h="1494789">
                <a:moveTo>
                  <a:pt x="1134618" y="355600"/>
                </a:moveTo>
                <a:lnTo>
                  <a:pt x="1121918" y="355600"/>
                </a:lnTo>
                <a:lnTo>
                  <a:pt x="1121918" y="406400"/>
                </a:lnTo>
                <a:lnTo>
                  <a:pt x="1134618" y="406400"/>
                </a:lnTo>
                <a:lnTo>
                  <a:pt x="1134618" y="355600"/>
                </a:lnTo>
                <a:close/>
              </a:path>
              <a:path w="1134745" h="1494789">
                <a:moveTo>
                  <a:pt x="1134618" y="444500"/>
                </a:moveTo>
                <a:lnTo>
                  <a:pt x="1121918" y="444500"/>
                </a:lnTo>
                <a:lnTo>
                  <a:pt x="1121918" y="495300"/>
                </a:lnTo>
                <a:lnTo>
                  <a:pt x="1134618" y="495300"/>
                </a:lnTo>
                <a:lnTo>
                  <a:pt x="1134618" y="444500"/>
                </a:lnTo>
                <a:close/>
              </a:path>
              <a:path w="1134745" h="1494789">
                <a:moveTo>
                  <a:pt x="1134618" y="533400"/>
                </a:moveTo>
                <a:lnTo>
                  <a:pt x="1121918" y="533400"/>
                </a:lnTo>
                <a:lnTo>
                  <a:pt x="1121918" y="584200"/>
                </a:lnTo>
                <a:lnTo>
                  <a:pt x="1134618" y="584200"/>
                </a:lnTo>
                <a:lnTo>
                  <a:pt x="1134618" y="533400"/>
                </a:lnTo>
                <a:close/>
              </a:path>
              <a:path w="1134745" h="1494789">
                <a:moveTo>
                  <a:pt x="1134618" y="622300"/>
                </a:moveTo>
                <a:lnTo>
                  <a:pt x="1121918" y="622300"/>
                </a:lnTo>
                <a:lnTo>
                  <a:pt x="1121918" y="673100"/>
                </a:lnTo>
                <a:lnTo>
                  <a:pt x="1134618" y="673100"/>
                </a:lnTo>
                <a:lnTo>
                  <a:pt x="1134618" y="622300"/>
                </a:lnTo>
                <a:close/>
              </a:path>
              <a:path w="1134745" h="1494789">
                <a:moveTo>
                  <a:pt x="1134618" y="711200"/>
                </a:moveTo>
                <a:lnTo>
                  <a:pt x="1121918" y="711200"/>
                </a:lnTo>
                <a:lnTo>
                  <a:pt x="1121918" y="762000"/>
                </a:lnTo>
                <a:lnTo>
                  <a:pt x="1134618" y="762000"/>
                </a:lnTo>
                <a:lnTo>
                  <a:pt x="1134618" y="711200"/>
                </a:lnTo>
                <a:close/>
              </a:path>
              <a:path w="1134745" h="1494789">
                <a:moveTo>
                  <a:pt x="1134618" y="800100"/>
                </a:moveTo>
                <a:lnTo>
                  <a:pt x="1121918" y="800100"/>
                </a:lnTo>
                <a:lnTo>
                  <a:pt x="1121918" y="850900"/>
                </a:lnTo>
                <a:lnTo>
                  <a:pt x="1134618" y="850900"/>
                </a:lnTo>
                <a:lnTo>
                  <a:pt x="1134618" y="800100"/>
                </a:lnTo>
                <a:close/>
              </a:path>
              <a:path w="1134745" h="1494789">
                <a:moveTo>
                  <a:pt x="1134618" y="889000"/>
                </a:moveTo>
                <a:lnTo>
                  <a:pt x="1121918" y="889000"/>
                </a:lnTo>
                <a:lnTo>
                  <a:pt x="1121918" y="939800"/>
                </a:lnTo>
                <a:lnTo>
                  <a:pt x="1134618" y="939800"/>
                </a:lnTo>
                <a:lnTo>
                  <a:pt x="1134618" y="889000"/>
                </a:lnTo>
                <a:close/>
              </a:path>
              <a:path w="1134745" h="1494789">
                <a:moveTo>
                  <a:pt x="1134618" y="977900"/>
                </a:moveTo>
                <a:lnTo>
                  <a:pt x="1121918" y="977900"/>
                </a:lnTo>
                <a:lnTo>
                  <a:pt x="1121918" y="1028700"/>
                </a:lnTo>
                <a:lnTo>
                  <a:pt x="1134618" y="1028700"/>
                </a:lnTo>
                <a:lnTo>
                  <a:pt x="1134618" y="977900"/>
                </a:lnTo>
                <a:close/>
              </a:path>
              <a:path w="1134745" h="1494789">
                <a:moveTo>
                  <a:pt x="1134618" y="1066800"/>
                </a:moveTo>
                <a:lnTo>
                  <a:pt x="1121918" y="1066800"/>
                </a:lnTo>
                <a:lnTo>
                  <a:pt x="1121918" y="1117600"/>
                </a:lnTo>
                <a:lnTo>
                  <a:pt x="1134618" y="1117600"/>
                </a:lnTo>
                <a:lnTo>
                  <a:pt x="1134618" y="1066800"/>
                </a:lnTo>
                <a:close/>
              </a:path>
              <a:path w="1134745" h="1494789">
                <a:moveTo>
                  <a:pt x="1134618" y="1155700"/>
                </a:moveTo>
                <a:lnTo>
                  <a:pt x="1121918" y="1155700"/>
                </a:lnTo>
                <a:lnTo>
                  <a:pt x="1121918" y="1206500"/>
                </a:lnTo>
                <a:lnTo>
                  <a:pt x="1134618" y="1206500"/>
                </a:lnTo>
                <a:lnTo>
                  <a:pt x="1134618" y="1155700"/>
                </a:lnTo>
                <a:close/>
              </a:path>
              <a:path w="1134745" h="1494789">
                <a:moveTo>
                  <a:pt x="1134618" y="1244600"/>
                </a:moveTo>
                <a:lnTo>
                  <a:pt x="1121918" y="1244600"/>
                </a:lnTo>
                <a:lnTo>
                  <a:pt x="1121918" y="1295400"/>
                </a:lnTo>
                <a:lnTo>
                  <a:pt x="1134618" y="1295400"/>
                </a:lnTo>
                <a:lnTo>
                  <a:pt x="1134618" y="1244600"/>
                </a:lnTo>
                <a:close/>
              </a:path>
              <a:path w="1134745" h="1494789">
                <a:moveTo>
                  <a:pt x="1134618" y="1333500"/>
                </a:moveTo>
                <a:lnTo>
                  <a:pt x="1121918" y="1333500"/>
                </a:lnTo>
                <a:lnTo>
                  <a:pt x="1121918" y="1384300"/>
                </a:lnTo>
                <a:lnTo>
                  <a:pt x="1134618" y="1384300"/>
                </a:lnTo>
                <a:lnTo>
                  <a:pt x="1134618" y="1333500"/>
                </a:lnTo>
                <a:close/>
              </a:path>
              <a:path w="1134745" h="1494789">
                <a:moveTo>
                  <a:pt x="1121918" y="1450086"/>
                </a:moveTo>
                <a:lnTo>
                  <a:pt x="1111503" y="1450086"/>
                </a:lnTo>
                <a:lnTo>
                  <a:pt x="1111503" y="1462786"/>
                </a:lnTo>
                <a:lnTo>
                  <a:pt x="1134618" y="1462786"/>
                </a:lnTo>
                <a:lnTo>
                  <a:pt x="1134618" y="1456436"/>
                </a:lnTo>
                <a:lnTo>
                  <a:pt x="1121918" y="1456436"/>
                </a:lnTo>
                <a:lnTo>
                  <a:pt x="1121918" y="1450086"/>
                </a:lnTo>
                <a:close/>
              </a:path>
              <a:path w="1134745" h="1494789">
                <a:moveTo>
                  <a:pt x="1134618" y="1422400"/>
                </a:moveTo>
                <a:lnTo>
                  <a:pt x="1121918" y="1422400"/>
                </a:lnTo>
                <a:lnTo>
                  <a:pt x="1121918" y="1456436"/>
                </a:lnTo>
                <a:lnTo>
                  <a:pt x="1128268" y="1450086"/>
                </a:lnTo>
                <a:lnTo>
                  <a:pt x="1134618" y="1450086"/>
                </a:lnTo>
                <a:lnTo>
                  <a:pt x="1134618" y="1422400"/>
                </a:lnTo>
                <a:close/>
              </a:path>
              <a:path w="1134745" h="1494789">
                <a:moveTo>
                  <a:pt x="1134618" y="1450086"/>
                </a:moveTo>
                <a:lnTo>
                  <a:pt x="1128268" y="1450086"/>
                </a:lnTo>
                <a:lnTo>
                  <a:pt x="1121918" y="1456436"/>
                </a:lnTo>
                <a:lnTo>
                  <a:pt x="1134618" y="1456436"/>
                </a:lnTo>
                <a:lnTo>
                  <a:pt x="1134618" y="1450086"/>
                </a:lnTo>
                <a:close/>
              </a:path>
              <a:path w="1134745" h="1494789">
                <a:moveTo>
                  <a:pt x="1073403" y="1450086"/>
                </a:moveTo>
                <a:lnTo>
                  <a:pt x="1022603" y="1450086"/>
                </a:lnTo>
                <a:lnTo>
                  <a:pt x="1022603" y="1462786"/>
                </a:lnTo>
                <a:lnTo>
                  <a:pt x="1073403" y="1462786"/>
                </a:lnTo>
                <a:lnTo>
                  <a:pt x="1073403" y="1450086"/>
                </a:lnTo>
                <a:close/>
              </a:path>
              <a:path w="1134745" h="1494789">
                <a:moveTo>
                  <a:pt x="984503" y="1450086"/>
                </a:moveTo>
                <a:lnTo>
                  <a:pt x="933703" y="1450086"/>
                </a:lnTo>
                <a:lnTo>
                  <a:pt x="933703" y="1462786"/>
                </a:lnTo>
                <a:lnTo>
                  <a:pt x="984503" y="1462786"/>
                </a:lnTo>
                <a:lnTo>
                  <a:pt x="984503" y="1450086"/>
                </a:lnTo>
                <a:close/>
              </a:path>
              <a:path w="1134745" h="1494789">
                <a:moveTo>
                  <a:pt x="895603" y="1450086"/>
                </a:moveTo>
                <a:lnTo>
                  <a:pt x="844803" y="1450086"/>
                </a:lnTo>
                <a:lnTo>
                  <a:pt x="844803" y="1462786"/>
                </a:lnTo>
                <a:lnTo>
                  <a:pt x="895603" y="1462786"/>
                </a:lnTo>
                <a:lnTo>
                  <a:pt x="895603" y="1450086"/>
                </a:lnTo>
                <a:close/>
              </a:path>
              <a:path w="1134745" h="1494789">
                <a:moveTo>
                  <a:pt x="806703" y="1450086"/>
                </a:moveTo>
                <a:lnTo>
                  <a:pt x="755903" y="1450086"/>
                </a:lnTo>
                <a:lnTo>
                  <a:pt x="755903" y="1462786"/>
                </a:lnTo>
                <a:lnTo>
                  <a:pt x="806703" y="1462786"/>
                </a:lnTo>
                <a:lnTo>
                  <a:pt x="806703" y="1450086"/>
                </a:lnTo>
                <a:close/>
              </a:path>
              <a:path w="1134745" h="1494789">
                <a:moveTo>
                  <a:pt x="717803" y="1450086"/>
                </a:moveTo>
                <a:lnTo>
                  <a:pt x="667003" y="1450086"/>
                </a:lnTo>
                <a:lnTo>
                  <a:pt x="667003" y="1462786"/>
                </a:lnTo>
                <a:lnTo>
                  <a:pt x="717803" y="1462786"/>
                </a:lnTo>
                <a:lnTo>
                  <a:pt x="717803" y="1450086"/>
                </a:lnTo>
                <a:close/>
              </a:path>
              <a:path w="1134745" h="1494789">
                <a:moveTo>
                  <a:pt x="628903" y="1450086"/>
                </a:moveTo>
                <a:lnTo>
                  <a:pt x="578103" y="1450086"/>
                </a:lnTo>
                <a:lnTo>
                  <a:pt x="578103" y="1462786"/>
                </a:lnTo>
                <a:lnTo>
                  <a:pt x="628903" y="1462786"/>
                </a:lnTo>
                <a:lnTo>
                  <a:pt x="628903" y="1450086"/>
                </a:lnTo>
                <a:close/>
              </a:path>
              <a:path w="1134745" h="1494789">
                <a:moveTo>
                  <a:pt x="540003" y="1450086"/>
                </a:moveTo>
                <a:lnTo>
                  <a:pt x="489203" y="1450086"/>
                </a:lnTo>
                <a:lnTo>
                  <a:pt x="489203" y="1462786"/>
                </a:lnTo>
                <a:lnTo>
                  <a:pt x="540003" y="1462786"/>
                </a:lnTo>
                <a:lnTo>
                  <a:pt x="540003" y="1450086"/>
                </a:lnTo>
                <a:close/>
              </a:path>
              <a:path w="1134745" h="1494789">
                <a:moveTo>
                  <a:pt x="451103" y="1450086"/>
                </a:moveTo>
                <a:lnTo>
                  <a:pt x="400303" y="1450086"/>
                </a:lnTo>
                <a:lnTo>
                  <a:pt x="400303" y="1462786"/>
                </a:lnTo>
                <a:lnTo>
                  <a:pt x="451103" y="1462786"/>
                </a:lnTo>
                <a:lnTo>
                  <a:pt x="451103" y="1450086"/>
                </a:lnTo>
                <a:close/>
              </a:path>
              <a:path w="1134745" h="1494789">
                <a:moveTo>
                  <a:pt x="362203" y="1450086"/>
                </a:moveTo>
                <a:lnTo>
                  <a:pt x="311403" y="1450086"/>
                </a:lnTo>
                <a:lnTo>
                  <a:pt x="311403" y="1462786"/>
                </a:lnTo>
                <a:lnTo>
                  <a:pt x="362203" y="1462786"/>
                </a:lnTo>
                <a:lnTo>
                  <a:pt x="362203" y="1450086"/>
                </a:lnTo>
                <a:close/>
              </a:path>
              <a:path w="1134745" h="1494789">
                <a:moveTo>
                  <a:pt x="273303" y="1450086"/>
                </a:moveTo>
                <a:lnTo>
                  <a:pt x="222503" y="1450086"/>
                </a:lnTo>
                <a:lnTo>
                  <a:pt x="222503" y="1462786"/>
                </a:lnTo>
                <a:lnTo>
                  <a:pt x="273303" y="1462786"/>
                </a:lnTo>
                <a:lnTo>
                  <a:pt x="273303" y="1450086"/>
                </a:lnTo>
                <a:close/>
              </a:path>
              <a:path w="1134745" h="1494789">
                <a:moveTo>
                  <a:pt x="184403" y="1450086"/>
                </a:moveTo>
                <a:lnTo>
                  <a:pt x="133603" y="1450086"/>
                </a:lnTo>
                <a:lnTo>
                  <a:pt x="133603" y="1462786"/>
                </a:lnTo>
                <a:lnTo>
                  <a:pt x="184403" y="1462786"/>
                </a:lnTo>
                <a:lnTo>
                  <a:pt x="184403" y="1450086"/>
                </a:lnTo>
                <a:close/>
              </a:path>
              <a:path w="1134745" h="1494789">
                <a:moveTo>
                  <a:pt x="76200" y="1418336"/>
                </a:moveTo>
                <a:lnTo>
                  <a:pt x="0" y="1456436"/>
                </a:lnTo>
                <a:lnTo>
                  <a:pt x="76200" y="1494536"/>
                </a:lnTo>
                <a:lnTo>
                  <a:pt x="76200" y="1462786"/>
                </a:lnTo>
                <a:lnTo>
                  <a:pt x="63500" y="1462786"/>
                </a:lnTo>
                <a:lnTo>
                  <a:pt x="63500" y="1450086"/>
                </a:lnTo>
                <a:lnTo>
                  <a:pt x="76200" y="1450086"/>
                </a:lnTo>
                <a:lnTo>
                  <a:pt x="76200" y="1418336"/>
                </a:lnTo>
                <a:close/>
              </a:path>
              <a:path w="1134745" h="1494789">
                <a:moveTo>
                  <a:pt x="76200" y="1450086"/>
                </a:moveTo>
                <a:lnTo>
                  <a:pt x="63500" y="1450086"/>
                </a:lnTo>
                <a:lnTo>
                  <a:pt x="63500" y="1462786"/>
                </a:lnTo>
                <a:lnTo>
                  <a:pt x="76200" y="1462786"/>
                </a:lnTo>
                <a:lnTo>
                  <a:pt x="76200" y="1450086"/>
                </a:lnTo>
                <a:close/>
              </a:path>
              <a:path w="1134745" h="1494789">
                <a:moveTo>
                  <a:pt x="95503" y="1450086"/>
                </a:moveTo>
                <a:lnTo>
                  <a:pt x="76200" y="1450086"/>
                </a:lnTo>
                <a:lnTo>
                  <a:pt x="76200" y="1462786"/>
                </a:lnTo>
                <a:lnTo>
                  <a:pt x="95503" y="1462786"/>
                </a:lnTo>
                <a:lnTo>
                  <a:pt x="95503" y="1450086"/>
                </a:lnTo>
                <a:close/>
              </a:path>
            </a:pathLst>
          </a:custGeom>
          <a:solidFill>
            <a:srgbClr val="7E7E7E"/>
          </a:solidFill>
        </p:spPr>
        <p:txBody>
          <a:bodyPr wrap="square" lIns="0" tIns="0" rIns="0" bIns="0" rtlCol="0"/>
          <a:lstStyle/>
          <a:p>
            <a:endParaRPr/>
          </a:p>
        </p:txBody>
      </p:sp>
      <p:sp>
        <p:nvSpPr>
          <p:cNvPr id="88" name="object 88"/>
          <p:cNvSpPr txBox="1"/>
          <p:nvPr/>
        </p:nvSpPr>
        <p:spPr>
          <a:xfrm>
            <a:off x="9160510" y="3034029"/>
            <a:ext cx="621665" cy="120546"/>
          </a:xfrm>
          <a:prstGeom prst="rect">
            <a:avLst/>
          </a:prstGeom>
        </p:spPr>
        <p:txBody>
          <a:bodyPr vert="horz" wrap="square" lIns="0" tIns="12700" rIns="0" bIns="0" rtlCol="0">
            <a:spAutoFit/>
          </a:bodyPr>
          <a:lstStyle/>
          <a:p>
            <a:pPr marL="12700">
              <a:spcBef>
                <a:spcPts val="100"/>
              </a:spcBef>
            </a:pPr>
            <a:r>
              <a:rPr sz="700" spc="-50" dirty="0">
                <a:solidFill>
                  <a:srgbClr val="003D79"/>
                </a:solidFill>
                <a:latin typeface="Arial"/>
                <a:cs typeface="Arial"/>
              </a:rPr>
              <a:t>соответствует</a:t>
            </a:r>
            <a:r>
              <a:rPr sz="700" spc="-15" dirty="0">
                <a:solidFill>
                  <a:srgbClr val="003D79"/>
                </a:solidFill>
                <a:latin typeface="Arial"/>
                <a:cs typeface="Arial"/>
              </a:rPr>
              <a:t> </a:t>
            </a:r>
            <a:r>
              <a:rPr sz="700" spc="20" dirty="0">
                <a:solidFill>
                  <a:srgbClr val="003D79"/>
                </a:solidFill>
                <a:latin typeface="Arial"/>
                <a:cs typeface="Arial"/>
              </a:rPr>
              <a:t>0</a:t>
            </a:r>
            <a:endParaRPr sz="700">
              <a:latin typeface="Arial"/>
              <a:cs typeface="Arial"/>
            </a:endParaRPr>
          </a:p>
        </p:txBody>
      </p:sp>
      <p:sp>
        <p:nvSpPr>
          <p:cNvPr id="89" name="object 89"/>
          <p:cNvSpPr txBox="1"/>
          <p:nvPr/>
        </p:nvSpPr>
        <p:spPr>
          <a:xfrm>
            <a:off x="6270371" y="3591180"/>
            <a:ext cx="2586990" cy="635635"/>
          </a:xfrm>
          <a:prstGeom prst="rect">
            <a:avLst/>
          </a:prstGeom>
        </p:spPr>
        <p:txBody>
          <a:bodyPr vert="horz" wrap="square" lIns="0" tIns="12700" rIns="0" bIns="0" rtlCol="0">
            <a:spAutoFit/>
          </a:bodyPr>
          <a:lstStyle/>
          <a:p>
            <a:pPr marL="12700" marR="26670">
              <a:spcBef>
                <a:spcPts val="100"/>
              </a:spcBef>
            </a:pPr>
            <a:r>
              <a:rPr sz="800" spc="10" dirty="0">
                <a:latin typeface="Trebuchet MS"/>
                <a:cs typeface="Trebuchet MS"/>
              </a:rPr>
              <a:t>Подача</a:t>
            </a:r>
            <a:r>
              <a:rPr sz="800" spc="-20" dirty="0">
                <a:latin typeface="Trebuchet MS"/>
                <a:cs typeface="Trebuchet MS"/>
              </a:rPr>
              <a:t> </a:t>
            </a:r>
            <a:r>
              <a:rPr sz="800" spc="-5" dirty="0">
                <a:latin typeface="Trebuchet MS"/>
                <a:cs typeface="Trebuchet MS"/>
              </a:rPr>
              <a:t>предложений</a:t>
            </a:r>
            <a:r>
              <a:rPr sz="800" spc="-60" dirty="0">
                <a:latin typeface="Trebuchet MS"/>
                <a:cs typeface="Trebuchet MS"/>
              </a:rPr>
              <a:t> </a:t>
            </a:r>
            <a:r>
              <a:rPr sz="800" spc="15" dirty="0">
                <a:latin typeface="Trebuchet MS"/>
                <a:cs typeface="Trebuchet MS"/>
              </a:rPr>
              <a:t>о</a:t>
            </a:r>
            <a:r>
              <a:rPr sz="800" spc="-35" dirty="0">
                <a:latin typeface="Trebuchet MS"/>
                <a:cs typeface="Trebuchet MS"/>
              </a:rPr>
              <a:t> </a:t>
            </a:r>
            <a:r>
              <a:rPr sz="800" spc="-10" dirty="0">
                <a:latin typeface="Trebuchet MS"/>
                <a:cs typeface="Trebuchet MS"/>
              </a:rPr>
              <a:t>цене</a:t>
            </a:r>
            <a:r>
              <a:rPr sz="800" spc="-60" dirty="0">
                <a:latin typeface="Trebuchet MS"/>
                <a:cs typeface="Trebuchet MS"/>
              </a:rPr>
              <a:t> </a:t>
            </a:r>
            <a:r>
              <a:rPr sz="800" spc="5" dirty="0">
                <a:latin typeface="Trebuchet MS"/>
                <a:cs typeface="Trebuchet MS"/>
              </a:rPr>
              <a:t>контракта</a:t>
            </a:r>
            <a:r>
              <a:rPr sz="800" spc="-45" dirty="0">
                <a:latin typeface="Trebuchet MS"/>
                <a:cs typeface="Trebuchet MS"/>
              </a:rPr>
              <a:t> </a:t>
            </a:r>
            <a:r>
              <a:rPr sz="800" spc="-10" dirty="0">
                <a:latin typeface="Trebuchet MS"/>
                <a:cs typeface="Trebuchet MS"/>
              </a:rPr>
              <a:t>(либо</a:t>
            </a:r>
            <a:r>
              <a:rPr sz="800" spc="-50" dirty="0">
                <a:latin typeface="Trebuchet MS"/>
                <a:cs typeface="Trebuchet MS"/>
              </a:rPr>
              <a:t> </a:t>
            </a:r>
            <a:r>
              <a:rPr sz="800" spc="15" dirty="0">
                <a:latin typeface="Trebuchet MS"/>
                <a:cs typeface="Trebuchet MS"/>
              </a:rPr>
              <a:t>о</a:t>
            </a:r>
            <a:r>
              <a:rPr sz="800" spc="-35" dirty="0">
                <a:latin typeface="Trebuchet MS"/>
                <a:cs typeface="Trebuchet MS"/>
              </a:rPr>
              <a:t> </a:t>
            </a:r>
            <a:r>
              <a:rPr sz="800" spc="5" dirty="0">
                <a:latin typeface="Trebuchet MS"/>
                <a:cs typeface="Trebuchet MS"/>
              </a:rPr>
              <a:t>сумме  </a:t>
            </a:r>
            <a:r>
              <a:rPr sz="800" spc="-5" dirty="0">
                <a:latin typeface="Trebuchet MS"/>
                <a:cs typeface="Trebuchet MS"/>
              </a:rPr>
              <a:t>цен </a:t>
            </a:r>
            <a:r>
              <a:rPr sz="800" spc="-10" dirty="0">
                <a:latin typeface="Trebuchet MS"/>
                <a:cs typeface="Trebuchet MS"/>
              </a:rPr>
              <a:t>единиц</a:t>
            </a:r>
            <a:r>
              <a:rPr sz="800" spc="-90" dirty="0">
                <a:latin typeface="Trebuchet MS"/>
                <a:cs typeface="Trebuchet MS"/>
              </a:rPr>
              <a:t> </a:t>
            </a:r>
            <a:r>
              <a:rPr sz="800" spc="-20" dirty="0">
                <a:latin typeface="Trebuchet MS"/>
                <a:cs typeface="Trebuchet MS"/>
              </a:rPr>
              <a:t>ТРУ):</a:t>
            </a:r>
            <a:endParaRPr sz="800">
              <a:latin typeface="Trebuchet MS"/>
              <a:cs typeface="Trebuchet MS"/>
            </a:endParaRPr>
          </a:p>
          <a:p>
            <a:pPr marL="192405" indent="-180340">
              <a:lnSpc>
                <a:spcPts val="900"/>
              </a:lnSpc>
              <a:buClr>
                <a:srgbClr val="EC7100"/>
              </a:buClr>
              <a:buSzPct val="118750"/>
              <a:buFont typeface="Courier New"/>
              <a:buChar char="o"/>
              <a:tabLst>
                <a:tab pos="193040" algn="l"/>
              </a:tabLst>
            </a:pPr>
            <a:r>
              <a:rPr sz="800" spc="5" dirty="0">
                <a:latin typeface="Trebuchet MS"/>
                <a:cs typeface="Trebuchet MS"/>
              </a:rPr>
              <a:t>Длительность </a:t>
            </a:r>
            <a:r>
              <a:rPr sz="800" spc="225" dirty="0">
                <a:latin typeface="Trebuchet MS"/>
                <a:cs typeface="Trebuchet MS"/>
              </a:rPr>
              <a:t>–</a:t>
            </a:r>
            <a:r>
              <a:rPr sz="800" spc="-170" dirty="0">
                <a:latin typeface="Trebuchet MS"/>
                <a:cs typeface="Trebuchet MS"/>
              </a:rPr>
              <a:t> </a:t>
            </a:r>
            <a:r>
              <a:rPr sz="800" spc="20" dirty="0">
                <a:latin typeface="Trebuchet MS"/>
                <a:cs typeface="Trebuchet MS"/>
              </a:rPr>
              <a:t>1 </a:t>
            </a:r>
            <a:r>
              <a:rPr sz="800" spc="-60" dirty="0">
                <a:latin typeface="Trebuchet MS"/>
                <a:cs typeface="Trebuchet MS"/>
              </a:rPr>
              <a:t>ч.</a:t>
            </a:r>
            <a:endParaRPr sz="800">
              <a:latin typeface="Trebuchet MS"/>
              <a:cs typeface="Trebuchet MS"/>
            </a:endParaRPr>
          </a:p>
          <a:p>
            <a:pPr marL="192405" indent="-180340">
              <a:lnSpc>
                <a:spcPts val="1035"/>
              </a:lnSpc>
              <a:buClr>
                <a:srgbClr val="EC7100"/>
              </a:buClr>
              <a:buSzPct val="118750"/>
              <a:buFont typeface="Courier New"/>
              <a:buChar char="o"/>
              <a:tabLst>
                <a:tab pos="193040" algn="l"/>
              </a:tabLst>
            </a:pPr>
            <a:r>
              <a:rPr sz="800" spc="5" dirty="0">
                <a:latin typeface="Trebuchet MS"/>
                <a:cs typeface="Trebuchet MS"/>
              </a:rPr>
              <a:t>Допускается</a:t>
            </a:r>
            <a:r>
              <a:rPr sz="800" spc="-65" dirty="0">
                <a:latin typeface="Trebuchet MS"/>
                <a:cs typeface="Trebuchet MS"/>
              </a:rPr>
              <a:t> </a:t>
            </a:r>
            <a:r>
              <a:rPr sz="800" dirty="0">
                <a:latin typeface="Trebuchet MS"/>
                <a:cs typeface="Trebuchet MS"/>
              </a:rPr>
              <a:t>подача</a:t>
            </a:r>
            <a:r>
              <a:rPr sz="800" spc="-15" dirty="0">
                <a:latin typeface="Trebuchet MS"/>
                <a:cs typeface="Trebuchet MS"/>
              </a:rPr>
              <a:t> </a:t>
            </a:r>
            <a:r>
              <a:rPr sz="800" spc="5" dirty="0">
                <a:latin typeface="Trebuchet MS"/>
                <a:cs typeface="Trebuchet MS"/>
              </a:rPr>
              <a:t>только</a:t>
            </a:r>
            <a:r>
              <a:rPr sz="800" spc="-50" dirty="0">
                <a:latin typeface="Trebuchet MS"/>
                <a:cs typeface="Trebuchet MS"/>
              </a:rPr>
              <a:t> </a:t>
            </a:r>
            <a:r>
              <a:rPr sz="800" dirty="0">
                <a:latin typeface="Trebuchet MS"/>
                <a:cs typeface="Trebuchet MS"/>
              </a:rPr>
              <a:t>одного</a:t>
            </a:r>
            <a:r>
              <a:rPr sz="800" spc="-10" dirty="0">
                <a:latin typeface="Trebuchet MS"/>
                <a:cs typeface="Trebuchet MS"/>
              </a:rPr>
              <a:t> </a:t>
            </a:r>
            <a:r>
              <a:rPr sz="800" spc="55" dirty="0">
                <a:latin typeface="Trebuchet MS"/>
                <a:cs typeface="Trebuchet MS"/>
              </a:rPr>
              <a:t>ЦП</a:t>
            </a:r>
            <a:r>
              <a:rPr sz="800" spc="-50" dirty="0">
                <a:latin typeface="Trebuchet MS"/>
                <a:cs typeface="Trebuchet MS"/>
              </a:rPr>
              <a:t> </a:t>
            </a:r>
            <a:r>
              <a:rPr sz="800" spc="-40" dirty="0">
                <a:latin typeface="Trebuchet MS"/>
                <a:cs typeface="Trebuchet MS"/>
              </a:rPr>
              <a:t>(≠0, </a:t>
            </a:r>
            <a:r>
              <a:rPr sz="800" spc="30" dirty="0">
                <a:latin typeface="Trebuchet MS"/>
                <a:cs typeface="Trebuchet MS"/>
              </a:rPr>
              <a:t>&lt;ЦП</a:t>
            </a:r>
            <a:r>
              <a:rPr sz="800" spc="-50" dirty="0">
                <a:latin typeface="Trebuchet MS"/>
                <a:cs typeface="Trebuchet MS"/>
              </a:rPr>
              <a:t> </a:t>
            </a:r>
            <a:r>
              <a:rPr sz="800" spc="10" dirty="0">
                <a:latin typeface="Trebuchet MS"/>
                <a:cs typeface="Trebuchet MS"/>
              </a:rPr>
              <a:t>из</a:t>
            </a:r>
            <a:endParaRPr sz="800">
              <a:latin typeface="Trebuchet MS"/>
              <a:cs typeface="Trebuchet MS"/>
            </a:endParaRPr>
          </a:p>
          <a:p>
            <a:pPr marL="192405">
              <a:lnSpc>
                <a:spcPts val="944"/>
              </a:lnSpc>
            </a:pPr>
            <a:r>
              <a:rPr sz="800" dirty="0">
                <a:latin typeface="Trebuchet MS"/>
                <a:cs typeface="Trebuchet MS"/>
              </a:rPr>
              <a:t>заявки)</a:t>
            </a:r>
            <a:endParaRPr sz="800">
              <a:latin typeface="Trebuchet MS"/>
              <a:cs typeface="Trebuchet MS"/>
            </a:endParaRPr>
          </a:p>
        </p:txBody>
      </p:sp>
      <p:sp>
        <p:nvSpPr>
          <p:cNvPr id="90" name="object 90"/>
          <p:cNvSpPr txBox="1"/>
          <p:nvPr/>
        </p:nvSpPr>
        <p:spPr>
          <a:xfrm>
            <a:off x="2481580" y="4757421"/>
            <a:ext cx="1671320" cy="291747"/>
          </a:xfrm>
          <a:prstGeom prst="rect">
            <a:avLst/>
          </a:prstGeom>
          <a:ln w="10160">
            <a:solidFill>
              <a:srgbClr val="00497C"/>
            </a:solidFill>
          </a:ln>
        </p:spPr>
        <p:txBody>
          <a:bodyPr vert="horz" wrap="square" lIns="0" tIns="45085" rIns="0" bIns="0" rtlCol="0">
            <a:spAutoFit/>
          </a:bodyPr>
          <a:lstStyle/>
          <a:p>
            <a:pPr marL="95885" marR="91440" algn="ctr">
              <a:spcBef>
                <a:spcPts val="355"/>
              </a:spcBef>
            </a:pPr>
            <a:r>
              <a:rPr sz="800" spc="-45" dirty="0">
                <a:latin typeface="Arial"/>
                <a:cs typeface="Arial"/>
              </a:rPr>
              <a:t>Протокол </a:t>
            </a:r>
            <a:r>
              <a:rPr sz="800" spc="-30" dirty="0">
                <a:latin typeface="Arial"/>
                <a:cs typeface="Arial"/>
              </a:rPr>
              <a:t>рассмотрения </a:t>
            </a:r>
            <a:r>
              <a:rPr sz="800" spc="-25" dirty="0">
                <a:latin typeface="Arial"/>
                <a:cs typeface="Arial"/>
              </a:rPr>
              <a:t>и</a:t>
            </a:r>
            <a:r>
              <a:rPr sz="800" spc="-95" dirty="0">
                <a:latin typeface="Arial"/>
                <a:cs typeface="Arial"/>
              </a:rPr>
              <a:t> </a:t>
            </a:r>
            <a:r>
              <a:rPr sz="800" spc="-20" dirty="0">
                <a:latin typeface="Arial"/>
                <a:cs typeface="Arial"/>
              </a:rPr>
              <a:t>оценки  </a:t>
            </a:r>
            <a:r>
              <a:rPr sz="800" spc="-40" dirty="0">
                <a:latin typeface="Arial"/>
                <a:cs typeface="Arial"/>
              </a:rPr>
              <a:t>1-х </a:t>
            </a:r>
            <a:r>
              <a:rPr sz="800" spc="-10" dirty="0" err="1">
                <a:latin typeface="Arial"/>
                <a:cs typeface="Arial"/>
              </a:rPr>
              <a:t>частей</a:t>
            </a:r>
            <a:r>
              <a:rPr sz="800" spc="-10" dirty="0">
                <a:solidFill>
                  <a:srgbClr val="FF0000"/>
                </a:solidFill>
                <a:latin typeface="Arial"/>
                <a:cs typeface="Arial"/>
              </a:rPr>
              <a:t>*</a:t>
            </a:r>
            <a:endParaRPr sz="800" dirty="0">
              <a:latin typeface="Arial"/>
              <a:cs typeface="Arial"/>
            </a:endParaRPr>
          </a:p>
        </p:txBody>
      </p:sp>
      <p:sp>
        <p:nvSpPr>
          <p:cNvPr id="91" name="object 91"/>
          <p:cNvSpPr txBox="1"/>
          <p:nvPr/>
        </p:nvSpPr>
        <p:spPr>
          <a:xfrm>
            <a:off x="6337300" y="4747259"/>
            <a:ext cx="1572260" cy="290464"/>
          </a:xfrm>
          <a:prstGeom prst="rect">
            <a:avLst/>
          </a:prstGeom>
          <a:ln w="10159">
            <a:solidFill>
              <a:srgbClr val="00497C"/>
            </a:solidFill>
          </a:ln>
        </p:spPr>
        <p:txBody>
          <a:bodyPr vert="horz" wrap="square" lIns="0" tIns="43815" rIns="0" bIns="0" rtlCol="0">
            <a:spAutoFit/>
          </a:bodyPr>
          <a:lstStyle/>
          <a:p>
            <a:pPr marL="156210">
              <a:spcBef>
                <a:spcPts val="345"/>
              </a:spcBef>
            </a:pPr>
            <a:r>
              <a:rPr sz="800" spc="-45" dirty="0">
                <a:latin typeface="Arial"/>
                <a:cs typeface="Arial"/>
              </a:rPr>
              <a:t>Протокол </a:t>
            </a:r>
            <a:r>
              <a:rPr sz="800" spc="-40" dirty="0">
                <a:latin typeface="Arial"/>
                <a:cs typeface="Arial"/>
              </a:rPr>
              <a:t>подведения</a:t>
            </a:r>
            <a:r>
              <a:rPr sz="800" spc="-70" dirty="0">
                <a:latin typeface="Arial"/>
                <a:cs typeface="Arial"/>
              </a:rPr>
              <a:t> </a:t>
            </a:r>
            <a:r>
              <a:rPr sz="800" spc="-35" dirty="0">
                <a:latin typeface="Arial"/>
                <a:cs typeface="Arial"/>
              </a:rPr>
              <a:t>итогов</a:t>
            </a:r>
            <a:endParaRPr sz="800" dirty="0">
              <a:latin typeface="Arial"/>
              <a:cs typeface="Arial"/>
            </a:endParaRPr>
          </a:p>
          <a:p>
            <a:pPr>
              <a:spcBef>
                <a:spcPts val="40"/>
              </a:spcBef>
            </a:pPr>
            <a:endParaRPr sz="800" dirty="0">
              <a:latin typeface="Arial"/>
              <a:cs typeface="Arial"/>
            </a:endParaRPr>
          </a:p>
        </p:txBody>
      </p:sp>
      <p:sp>
        <p:nvSpPr>
          <p:cNvPr id="92" name="object 92"/>
          <p:cNvSpPr txBox="1"/>
          <p:nvPr/>
        </p:nvSpPr>
        <p:spPr>
          <a:xfrm>
            <a:off x="4236720" y="4752341"/>
            <a:ext cx="2016760" cy="291747"/>
          </a:xfrm>
          <a:prstGeom prst="rect">
            <a:avLst/>
          </a:prstGeom>
          <a:ln w="10159">
            <a:solidFill>
              <a:srgbClr val="00497C"/>
            </a:solidFill>
          </a:ln>
        </p:spPr>
        <p:txBody>
          <a:bodyPr vert="horz" wrap="square" lIns="0" tIns="45085" rIns="0" bIns="0" rtlCol="0">
            <a:spAutoFit/>
          </a:bodyPr>
          <a:lstStyle/>
          <a:p>
            <a:pPr marL="137795" marR="129539" indent="1270" algn="ctr">
              <a:spcBef>
                <a:spcPts val="355"/>
              </a:spcBef>
            </a:pPr>
            <a:r>
              <a:rPr sz="800" spc="-45" dirty="0">
                <a:latin typeface="Arial"/>
                <a:cs typeface="Arial"/>
              </a:rPr>
              <a:t>Протокол </a:t>
            </a:r>
            <a:r>
              <a:rPr sz="800" spc="-30" dirty="0">
                <a:latin typeface="Arial"/>
                <a:cs typeface="Arial"/>
              </a:rPr>
              <a:t>рассмотрения </a:t>
            </a:r>
            <a:r>
              <a:rPr sz="800" spc="-25" dirty="0">
                <a:latin typeface="Arial"/>
                <a:cs typeface="Arial"/>
              </a:rPr>
              <a:t>и </a:t>
            </a:r>
            <a:r>
              <a:rPr sz="800" spc="-20" dirty="0">
                <a:latin typeface="Arial"/>
                <a:cs typeface="Arial"/>
              </a:rPr>
              <a:t>оценки </a:t>
            </a:r>
            <a:r>
              <a:rPr sz="800" spc="-40" dirty="0">
                <a:latin typeface="Arial"/>
                <a:cs typeface="Arial"/>
              </a:rPr>
              <a:t>2-х  </a:t>
            </a:r>
            <a:r>
              <a:rPr sz="800" spc="-35" dirty="0" err="1">
                <a:latin typeface="Arial"/>
                <a:cs typeface="Arial"/>
              </a:rPr>
              <a:t>частей</a:t>
            </a:r>
            <a:endParaRPr sz="800" dirty="0">
              <a:latin typeface="Arial"/>
              <a:cs typeface="Arial"/>
            </a:endParaRPr>
          </a:p>
        </p:txBody>
      </p:sp>
      <p:sp>
        <p:nvSpPr>
          <p:cNvPr id="93" name="object 93"/>
          <p:cNvSpPr txBox="1"/>
          <p:nvPr/>
        </p:nvSpPr>
        <p:spPr>
          <a:xfrm>
            <a:off x="1430973" y="4921251"/>
            <a:ext cx="904875" cy="135935"/>
          </a:xfrm>
          <a:prstGeom prst="rect">
            <a:avLst/>
          </a:prstGeom>
        </p:spPr>
        <p:txBody>
          <a:bodyPr vert="horz" wrap="square" lIns="0" tIns="12700" rIns="0" bIns="0" rtlCol="0">
            <a:spAutoFit/>
          </a:bodyPr>
          <a:lstStyle/>
          <a:p>
            <a:pPr marL="12700">
              <a:spcBef>
                <a:spcPts val="100"/>
              </a:spcBef>
            </a:pPr>
            <a:r>
              <a:rPr sz="800" spc="-35" dirty="0">
                <a:latin typeface="Arial"/>
                <a:cs typeface="Arial"/>
              </a:rPr>
              <a:t>Основной</a:t>
            </a:r>
            <a:r>
              <a:rPr sz="800" spc="-80" dirty="0">
                <a:latin typeface="Arial"/>
                <a:cs typeface="Arial"/>
              </a:rPr>
              <a:t> </a:t>
            </a:r>
            <a:r>
              <a:rPr sz="800" spc="-30" dirty="0">
                <a:latin typeface="Arial"/>
                <a:cs typeface="Arial"/>
              </a:rPr>
              <a:t>сценарий</a:t>
            </a:r>
            <a:endParaRPr sz="800">
              <a:latin typeface="Arial"/>
              <a:cs typeface="Arial"/>
            </a:endParaRPr>
          </a:p>
        </p:txBody>
      </p:sp>
      <p:sp>
        <p:nvSpPr>
          <p:cNvPr id="94" name="object 94"/>
          <p:cNvSpPr txBox="1"/>
          <p:nvPr/>
        </p:nvSpPr>
        <p:spPr>
          <a:xfrm>
            <a:off x="1445577" y="5481638"/>
            <a:ext cx="875030" cy="135935"/>
          </a:xfrm>
          <a:prstGeom prst="rect">
            <a:avLst/>
          </a:prstGeom>
        </p:spPr>
        <p:txBody>
          <a:bodyPr vert="horz" wrap="square" lIns="0" tIns="12700" rIns="0" bIns="0" rtlCol="0">
            <a:spAutoFit/>
          </a:bodyPr>
          <a:lstStyle/>
          <a:p>
            <a:pPr marL="12700">
              <a:spcBef>
                <a:spcPts val="100"/>
              </a:spcBef>
            </a:pPr>
            <a:r>
              <a:rPr sz="800" spc="-50" dirty="0">
                <a:latin typeface="Arial"/>
                <a:cs typeface="Arial"/>
              </a:rPr>
              <a:t>Подано </a:t>
            </a:r>
            <a:r>
              <a:rPr sz="800" spc="-20" dirty="0">
                <a:latin typeface="Arial"/>
                <a:cs typeface="Arial"/>
              </a:rPr>
              <a:t>заявок:</a:t>
            </a:r>
            <a:r>
              <a:rPr sz="800" spc="-15" dirty="0">
                <a:latin typeface="Arial"/>
                <a:cs typeface="Arial"/>
              </a:rPr>
              <a:t> </a:t>
            </a:r>
            <a:r>
              <a:rPr sz="800" spc="5" dirty="0">
                <a:latin typeface="Arial"/>
                <a:cs typeface="Arial"/>
              </a:rPr>
              <a:t>0,1</a:t>
            </a:r>
            <a:endParaRPr sz="800">
              <a:latin typeface="Arial"/>
              <a:cs typeface="Arial"/>
            </a:endParaRPr>
          </a:p>
        </p:txBody>
      </p:sp>
      <p:sp>
        <p:nvSpPr>
          <p:cNvPr id="95" name="object 95"/>
          <p:cNvSpPr/>
          <p:nvPr/>
        </p:nvSpPr>
        <p:spPr>
          <a:xfrm>
            <a:off x="1461770" y="5850891"/>
            <a:ext cx="6449060" cy="5715"/>
          </a:xfrm>
          <a:custGeom>
            <a:avLst/>
            <a:gdLst/>
            <a:ahLst/>
            <a:cxnLst/>
            <a:rect l="l" t="t" r="r" b="b"/>
            <a:pathLst>
              <a:path w="6449059" h="5714">
                <a:moveTo>
                  <a:pt x="0" y="5359"/>
                </a:moveTo>
                <a:lnTo>
                  <a:pt x="6448806" y="0"/>
                </a:lnTo>
              </a:path>
            </a:pathLst>
          </a:custGeom>
          <a:ln w="7620">
            <a:solidFill>
              <a:srgbClr val="000000"/>
            </a:solidFill>
            <a:prstDash val="sysDash"/>
          </a:ln>
        </p:spPr>
        <p:txBody>
          <a:bodyPr wrap="square" lIns="0" tIns="0" rIns="0" bIns="0" rtlCol="0"/>
          <a:lstStyle/>
          <a:p>
            <a:endParaRPr/>
          </a:p>
        </p:txBody>
      </p:sp>
      <p:sp>
        <p:nvSpPr>
          <p:cNvPr id="96" name="object 96"/>
          <p:cNvSpPr txBox="1"/>
          <p:nvPr/>
        </p:nvSpPr>
        <p:spPr>
          <a:xfrm>
            <a:off x="6337300" y="5341621"/>
            <a:ext cx="1572260" cy="291105"/>
          </a:xfrm>
          <a:prstGeom prst="rect">
            <a:avLst/>
          </a:prstGeom>
          <a:ln w="10159">
            <a:solidFill>
              <a:srgbClr val="00497C"/>
            </a:solidFill>
          </a:ln>
        </p:spPr>
        <p:txBody>
          <a:bodyPr vert="horz" wrap="square" lIns="0" tIns="44450" rIns="0" bIns="0" rtlCol="0">
            <a:spAutoFit/>
          </a:bodyPr>
          <a:lstStyle/>
          <a:p>
            <a:pPr marL="156210">
              <a:spcBef>
                <a:spcPts val="350"/>
              </a:spcBef>
            </a:pPr>
            <a:r>
              <a:rPr sz="800" spc="-45" dirty="0">
                <a:latin typeface="Arial"/>
                <a:cs typeface="Arial"/>
              </a:rPr>
              <a:t>Протокол </a:t>
            </a:r>
            <a:r>
              <a:rPr sz="800" spc="-40" dirty="0">
                <a:latin typeface="Arial"/>
                <a:cs typeface="Arial"/>
              </a:rPr>
              <a:t>подведения</a:t>
            </a:r>
            <a:r>
              <a:rPr sz="800" spc="-70" dirty="0">
                <a:latin typeface="Arial"/>
                <a:cs typeface="Arial"/>
              </a:rPr>
              <a:t> </a:t>
            </a:r>
            <a:r>
              <a:rPr sz="800" spc="-35" dirty="0">
                <a:latin typeface="Arial"/>
                <a:cs typeface="Arial"/>
              </a:rPr>
              <a:t>итогов</a:t>
            </a:r>
            <a:endParaRPr sz="800" dirty="0">
              <a:latin typeface="Arial"/>
              <a:cs typeface="Arial"/>
            </a:endParaRPr>
          </a:p>
          <a:p>
            <a:pPr>
              <a:spcBef>
                <a:spcPts val="40"/>
              </a:spcBef>
            </a:pPr>
            <a:endParaRPr sz="800" dirty="0">
              <a:latin typeface="Arial"/>
              <a:cs typeface="Arial"/>
            </a:endParaRPr>
          </a:p>
        </p:txBody>
      </p:sp>
      <p:sp>
        <p:nvSpPr>
          <p:cNvPr id="97" name="object 97"/>
          <p:cNvSpPr/>
          <p:nvPr/>
        </p:nvSpPr>
        <p:spPr>
          <a:xfrm>
            <a:off x="1464309" y="5274310"/>
            <a:ext cx="6447790" cy="20955"/>
          </a:xfrm>
          <a:custGeom>
            <a:avLst/>
            <a:gdLst/>
            <a:ahLst/>
            <a:cxnLst/>
            <a:rect l="l" t="t" r="r" b="b"/>
            <a:pathLst>
              <a:path w="6447790" h="20954">
                <a:moveTo>
                  <a:pt x="0" y="20954"/>
                </a:moveTo>
                <a:lnTo>
                  <a:pt x="6447409" y="0"/>
                </a:lnTo>
              </a:path>
            </a:pathLst>
          </a:custGeom>
          <a:ln w="7620">
            <a:solidFill>
              <a:srgbClr val="000000"/>
            </a:solidFill>
            <a:prstDash val="sysDash"/>
          </a:ln>
        </p:spPr>
        <p:txBody>
          <a:bodyPr wrap="square" lIns="0" tIns="0" rIns="0" bIns="0" rtlCol="0"/>
          <a:lstStyle/>
          <a:p>
            <a:endParaRPr/>
          </a:p>
        </p:txBody>
      </p:sp>
      <p:sp>
        <p:nvSpPr>
          <p:cNvPr id="98" name="object 98"/>
          <p:cNvSpPr txBox="1"/>
          <p:nvPr/>
        </p:nvSpPr>
        <p:spPr>
          <a:xfrm>
            <a:off x="1471296" y="6039167"/>
            <a:ext cx="781685" cy="269240"/>
          </a:xfrm>
          <a:prstGeom prst="rect">
            <a:avLst/>
          </a:prstGeom>
        </p:spPr>
        <p:txBody>
          <a:bodyPr vert="horz" wrap="square" lIns="0" tIns="12700" rIns="0" bIns="0" rtlCol="0">
            <a:spAutoFit/>
          </a:bodyPr>
          <a:lstStyle/>
          <a:p>
            <a:pPr marL="12700" marR="5080">
              <a:spcBef>
                <a:spcPts val="100"/>
              </a:spcBef>
            </a:pPr>
            <a:r>
              <a:rPr sz="800" spc="-40" dirty="0">
                <a:latin typeface="Arial"/>
                <a:cs typeface="Arial"/>
              </a:rPr>
              <a:t>Допущено </a:t>
            </a:r>
            <a:r>
              <a:rPr sz="800" spc="-25" dirty="0">
                <a:latin typeface="Arial"/>
                <a:cs typeface="Arial"/>
              </a:rPr>
              <a:t>по</a:t>
            </a:r>
            <a:r>
              <a:rPr sz="800" spc="-95" dirty="0">
                <a:latin typeface="Arial"/>
                <a:cs typeface="Arial"/>
              </a:rPr>
              <a:t> </a:t>
            </a:r>
            <a:r>
              <a:rPr sz="800" spc="-20" dirty="0">
                <a:latin typeface="Arial"/>
                <a:cs typeface="Arial"/>
              </a:rPr>
              <a:t>1-м  </a:t>
            </a:r>
            <a:r>
              <a:rPr sz="800" spc="-30" dirty="0">
                <a:latin typeface="Arial"/>
                <a:cs typeface="Arial"/>
              </a:rPr>
              <a:t>частям:</a:t>
            </a:r>
            <a:r>
              <a:rPr sz="800" spc="-55" dirty="0">
                <a:latin typeface="Arial"/>
                <a:cs typeface="Arial"/>
              </a:rPr>
              <a:t> </a:t>
            </a:r>
            <a:r>
              <a:rPr sz="800" spc="5" dirty="0">
                <a:latin typeface="Arial"/>
                <a:cs typeface="Arial"/>
              </a:rPr>
              <a:t>0,1</a:t>
            </a:r>
            <a:endParaRPr sz="800">
              <a:latin typeface="Arial"/>
              <a:cs typeface="Arial"/>
            </a:endParaRPr>
          </a:p>
        </p:txBody>
      </p:sp>
      <p:sp>
        <p:nvSpPr>
          <p:cNvPr id="99" name="object 99"/>
          <p:cNvSpPr txBox="1"/>
          <p:nvPr/>
        </p:nvSpPr>
        <p:spPr>
          <a:xfrm>
            <a:off x="2479039" y="5923280"/>
            <a:ext cx="1673860" cy="291747"/>
          </a:xfrm>
          <a:prstGeom prst="rect">
            <a:avLst/>
          </a:prstGeom>
          <a:ln w="10160">
            <a:solidFill>
              <a:srgbClr val="00497C"/>
            </a:solidFill>
          </a:ln>
        </p:spPr>
        <p:txBody>
          <a:bodyPr vert="horz" wrap="square" lIns="0" tIns="45085" rIns="0" bIns="0" rtlCol="0">
            <a:spAutoFit/>
          </a:bodyPr>
          <a:lstStyle/>
          <a:p>
            <a:pPr marL="97790" marR="92710" algn="ctr">
              <a:spcBef>
                <a:spcPts val="355"/>
              </a:spcBef>
            </a:pPr>
            <a:r>
              <a:rPr sz="800" spc="-45" dirty="0">
                <a:latin typeface="Arial"/>
                <a:cs typeface="Arial"/>
              </a:rPr>
              <a:t>Протокол </a:t>
            </a:r>
            <a:r>
              <a:rPr sz="800" spc="-30" dirty="0">
                <a:latin typeface="Arial"/>
                <a:cs typeface="Arial"/>
              </a:rPr>
              <a:t>рассмотрения </a:t>
            </a:r>
            <a:r>
              <a:rPr sz="800" spc="-25" dirty="0">
                <a:latin typeface="Arial"/>
                <a:cs typeface="Arial"/>
              </a:rPr>
              <a:t>и</a:t>
            </a:r>
            <a:r>
              <a:rPr sz="800" spc="-95" dirty="0">
                <a:latin typeface="Arial"/>
                <a:cs typeface="Arial"/>
              </a:rPr>
              <a:t> </a:t>
            </a:r>
            <a:r>
              <a:rPr sz="800" spc="-20" dirty="0">
                <a:latin typeface="Arial"/>
                <a:cs typeface="Arial"/>
              </a:rPr>
              <a:t>оценки  </a:t>
            </a:r>
            <a:r>
              <a:rPr sz="800" spc="-40" dirty="0">
                <a:latin typeface="Arial"/>
                <a:cs typeface="Arial"/>
              </a:rPr>
              <a:t>1-х </a:t>
            </a:r>
            <a:r>
              <a:rPr sz="800" spc="-10" dirty="0" err="1">
                <a:latin typeface="Arial"/>
                <a:cs typeface="Arial"/>
              </a:rPr>
              <a:t>частей</a:t>
            </a:r>
            <a:r>
              <a:rPr sz="800" spc="-10" dirty="0">
                <a:solidFill>
                  <a:srgbClr val="FF0000"/>
                </a:solidFill>
                <a:latin typeface="Arial"/>
                <a:cs typeface="Arial"/>
              </a:rPr>
              <a:t>*</a:t>
            </a:r>
            <a:endParaRPr sz="800" dirty="0">
              <a:latin typeface="Arial"/>
              <a:cs typeface="Arial"/>
            </a:endParaRPr>
          </a:p>
        </p:txBody>
      </p:sp>
      <p:sp>
        <p:nvSpPr>
          <p:cNvPr id="100" name="object 100"/>
          <p:cNvSpPr txBox="1"/>
          <p:nvPr/>
        </p:nvSpPr>
        <p:spPr>
          <a:xfrm>
            <a:off x="6337300" y="5902959"/>
            <a:ext cx="1572260" cy="292388"/>
          </a:xfrm>
          <a:prstGeom prst="rect">
            <a:avLst/>
          </a:prstGeom>
          <a:ln w="10159">
            <a:solidFill>
              <a:srgbClr val="00497C"/>
            </a:solidFill>
          </a:ln>
        </p:spPr>
        <p:txBody>
          <a:bodyPr vert="horz" wrap="square" lIns="0" tIns="45720" rIns="0" bIns="0" rtlCol="0">
            <a:spAutoFit/>
          </a:bodyPr>
          <a:lstStyle/>
          <a:p>
            <a:pPr marL="156210">
              <a:spcBef>
                <a:spcPts val="360"/>
              </a:spcBef>
            </a:pPr>
            <a:r>
              <a:rPr sz="800" spc="-45" dirty="0">
                <a:latin typeface="Arial"/>
                <a:cs typeface="Arial"/>
              </a:rPr>
              <a:t>Протокол </a:t>
            </a:r>
            <a:r>
              <a:rPr sz="800" spc="-40" dirty="0">
                <a:latin typeface="Arial"/>
                <a:cs typeface="Arial"/>
              </a:rPr>
              <a:t>подведения</a:t>
            </a:r>
            <a:r>
              <a:rPr sz="800" spc="-70" dirty="0">
                <a:latin typeface="Arial"/>
                <a:cs typeface="Arial"/>
              </a:rPr>
              <a:t> </a:t>
            </a:r>
            <a:r>
              <a:rPr sz="800" spc="-35" dirty="0">
                <a:latin typeface="Arial"/>
                <a:cs typeface="Arial"/>
              </a:rPr>
              <a:t>итогов</a:t>
            </a:r>
            <a:endParaRPr sz="800" dirty="0">
              <a:latin typeface="Arial"/>
              <a:cs typeface="Arial"/>
            </a:endParaRPr>
          </a:p>
          <a:p>
            <a:pPr>
              <a:spcBef>
                <a:spcPts val="40"/>
              </a:spcBef>
            </a:pPr>
            <a:endParaRPr sz="800" dirty="0">
              <a:latin typeface="Arial"/>
              <a:cs typeface="Arial"/>
            </a:endParaRPr>
          </a:p>
        </p:txBody>
      </p:sp>
      <p:sp>
        <p:nvSpPr>
          <p:cNvPr id="101" name="object 101"/>
          <p:cNvSpPr txBox="1"/>
          <p:nvPr/>
        </p:nvSpPr>
        <p:spPr>
          <a:xfrm>
            <a:off x="1366203" y="4367148"/>
            <a:ext cx="2162175" cy="228268"/>
          </a:xfrm>
          <a:prstGeom prst="rect">
            <a:avLst/>
          </a:prstGeom>
        </p:spPr>
        <p:txBody>
          <a:bodyPr vert="horz" wrap="square" lIns="0" tIns="12700" rIns="0" bIns="0" rtlCol="0">
            <a:spAutoFit/>
          </a:bodyPr>
          <a:lstStyle/>
          <a:p>
            <a:pPr marL="12700">
              <a:spcBef>
                <a:spcPts val="100"/>
              </a:spcBef>
            </a:pPr>
            <a:r>
              <a:rPr sz="1400" spc="-60" dirty="0">
                <a:solidFill>
                  <a:srgbClr val="EC7100"/>
                </a:solidFill>
                <a:latin typeface="Arial"/>
                <a:cs typeface="Arial"/>
              </a:rPr>
              <a:t>Отправка </a:t>
            </a:r>
            <a:r>
              <a:rPr sz="1400" spc="-70" dirty="0">
                <a:solidFill>
                  <a:srgbClr val="EC7100"/>
                </a:solidFill>
                <a:latin typeface="Arial"/>
                <a:cs typeface="Arial"/>
              </a:rPr>
              <a:t>протоколов </a:t>
            </a:r>
            <a:r>
              <a:rPr sz="1400" spc="-15" dirty="0">
                <a:solidFill>
                  <a:srgbClr val="EC7100"/>
                </a:solidFill>
                <a:latin typeface="Arial"/>
                <a:cs typeface="Arial"/>
              </a:rPr>
              <a:t>в </a:t>
            </a:r>
            <a:r>
              <a:rPr sz="1400" spc="-160" dirty="0">
                <a:solidFill>
                  <a:srgbClr val="EC7100"/>
                </a:solidFill>
                <a:latin typeface="Arial"/>
                <a:cs typeface="Arial"/>
              </a:rPr>
              <a:t>ЕИС</a:t>
            </a:r>
            <a:endParaRPr sz="1400">
              <a:latin typeface="Arial"/>
              <a:cs typeface="Arial"/>
            </a:endParaRPr>
          </a:p>
        </p:txBody>
      </p:sp>
      <p:sp>
        <p:nvSpPr>
          <p:cNvPr id="102" name="object 102"/>
          <p:cNvSpPr/>
          <p:nvPr/>
        </p:nvSpPr>
        <p:spPr>
          <a:xfrm>
            <a:off x="8158480" y="4338320"/>
            <a:ext cx="487680" cy="487680"/>
          </a:xfrm>
          <a:custGeom>
            <a:avLst/>
            <a:gdLst/>
            <a:ahLst/>
            <a:cxnLst/>
            <a:rect l="l" t="t" r="r" b="b"/>
            <a:pathLst>
              <a:path w="487679" h="487679">
                <a:moveTo>
                  <a:pt x="102489" y="422782"/>
                </a:moveTo>
                <a:lnTo>
                  <a:pt x="97536" y="423417"/>
                </a:lnTo>
                <a:lnTo>
                  <a:pt x="94869" y="426846"/>
                </a:lnTo>
                <a:lnTo>
                  <a:pt x="92201" y="430402"/>
                </a:lnTo>
                <a:lnTo>
                  <a:pt x="92837" y="435355"/>
                </a:lnTo>
                <a:lnTo>
                  <a:pt x="129879" y="459497"/>
                </a:lnTo>
                <a:lnTo>
                  <a:pt x="165973" y="475043"/>
                </a:lnTo>
                <a:lnTo>
                  <a:pt x="204138" y="484493"/>
                </a:lnTo>
                <a:lnTo>
                  <a:pt x="243840" y="487679"/>
                </a:lnTo>
                <a:lnTo>
                  <a:pt x="291790" y="482992"/>
                </a:lnTo>
                <a:lnTo>
                  <a:pt x="328726" y="471804"/>
                </a:lnTo>
                <a:lnTo>
                  <a:pt x="243840" y="471804"/>
                </a:lnTo>
                <a:lnTo>
                  <a:pt x="206698" y="468828"/>
                </a:lnTo>
                <a:lnTo>
                  <a:pt x="171021" y="459993"/>
                </a:lnTo>
                <a:lnTo>
                  <a:pt x="137273" y="445444"/>
                </a:lnTo>
                <a:lnTo>
                  <a:pt x="105918" y="425322"/>
                </a:lnTo>
                <a:lnTo>
                  <a:pt x="102489" y="422782"/>
                </a:lnTo>
                <a:close/>
              </a:path>
              <a:path w="487679" h="487679">
                <a:moveTo>
                  <a:pt x="413385" y="68579"/>
                </a:moveTo>
                <a:lnTo>
                  <a:pt x="408304" y="68579"/>
                </a:lnTo>
                <a:lnTo>
                  <a:pt x="405256" y="71627"/>
                </a:lnTo>
                <a:lnTo>
                  <a:pt x="402081" y="74675"/>
                </a:lnTo>
                <a:lnTo>
                  <a:pt x="402081" y="79755"/>
                </a:lnTo>
                <a:lnTo>
                  <a:pt x="405256" y="82803"/>
                </a:lnTo>
                <a:lnTo>
                  <a:pt x="433764" y="117574"/>
                </a:lnTo>
                <a:lnTo>
                  <a:pt x="454628" y="156654"/>
                </a:lnTo>
                <a:lnTo>
                  <a:pt x="467443" y="199068"/>
                </a:lnTo>
                <a:lnTo>
                  <a:pt x="471804" y="243839"/>
                </a:lnTo>
                <a:lnTo>
                  <a:pt x="467421" y="288631"/>
                </a:lnTo>
                <a:lnTo>
                  <a:pt x="454548" y="331088"/>
                </a:lnTo>
                <a:lnTo>
                  <a:pt x="433603" y="370212"/>
                </a:lnTo>
                <a:lnTo>
                  <a:pt x="405002" y="405002"/>
                </a:lnTo>
                <a:lnTo>
                  <a:pt x="370212" y="433603"/>
                </a:lnTo>
                <a:lnTo>
                  <a:pt x="331089" y="454548"/>
                </a:lnTo>
                <a:lnTo>
                  <a:pt x="288631" y="467421"/>
                </a:lnTo>
                <a:lnTo>
                  <a:pt x="243840" y="471804"/>
                </a:lnTo>
                <a:lnTo>
                  <a:pt x="328726" y="471804"/>
                </a:lnTo>
                <a:lnTo>
                  <a:pt x="379071" y="446853"/>
                </a:lnTo>
                <a:lnTo>
                  <a:pt x="416305" y="416305"/>
                </a:lnTo>
                <a:lnTo>
                  <a:pt x="446853" y="379071"/>
                </a:lnTo>
                <a:lnTo>
                  <a:pt x="469233" y="337216"/>
                </a:lnTo>
                <a:lnTo>
                  <a:pt x="482992" y="291790"/>
                </a:lnTo>
                <a:lnTo>
                  <a:pt x="487679" y="243839"/>
                </a:lnTo>
                <a:lnTo>
                  <a:pt x="483012" y="195964"/>
                </a:lnTo>
                <a:lnTo>
                  <a:pt x="469296" y="150590"/>
                </a:lnTo>
                <a:lnTo>
                  <a:pt x="446960" y="108787"/>
                </a:lnTo>
                <a:lnTo>
                  <a:pt x="416433" y="71627"/>
                </a:lnTo>
                <a:lnTo>
                  <a:pt x="413385" y="68579"/>
                </a:lnTo>
                <a:close/>
              </a:path>
              <a:path w="487679" h="487679">
                <a:moveTo>
                  <a:pt x="243840" y="0"/>
                </a:moveTo>
                <a:lnTo>
                  <a:pt x="195889" y="4687"/>
                </a:lnTo>
                <a:lnTo>
                  <a:pt x="150463" y="18446"/>
                </a:lnTo>
                <a:lnTo>
                  <a:pt x="108608" y="40826"/>
                </a:lnTo>
                <a:lnTo>
                  <a:pt x="71374" y="71373"/>
                </a:lnTo>
                <a:lnTo>
                  <a:pt x="40826" y="108608"/>
                </a:lnTo>
                <a:lnTo>
                  <a:pt x="18446" y="150463"/>
                </a:lnTo>
                <a:lnTo>
                  <a:pt x="4687" y="195889"/>
                </a:lnTo>
                <a:lnTo>
                  <a:pt x="0" y="243839"/>
                </a:lnTo>
                <a:lnTo>
                  <a:pt x="4691" y="291810"/>
                </a:lnTo>
                <a:lnTo>
                  <a:pt x="18478" y="337280"/>
                </a:lnTo>
                <a:lnTo>
                  <a:pt x="40969" y="379221"/>
                </a:lnTo>
                <a:lnTo>
                  <a:pt x="71627" y="416432"/>
                </a:lnTo>
                <a:lnTo>
                  <a:pt x="75184" y="418718"/>
                </a:lnTo>
                <a:lnTo>
                  <a:pt x="79248" y="418718"/>
                </a:lnTo>
                <a:lnTo>
                  <a:pt x="82699" y="405002"/>
                </a:lnTo>
                <a:lnTo>
                  <a:pt x="54129" y="370337"/>
                </a:lnTo>
                <a:lnTo>
                  <a:pt x="33147" y="331200"/>
                </a:lnTo>
                <a:lnTo>
                  <a:pt x="20260" y="288704"/>
                </a:lnTo>
                <a:lnTo>
                  <a:pt x="15875" y="243839"/>
                </a:lnTo>
                <a:lnTo>
                  <a:pt x="20256" y="199068"/>
                </a:lnTo>
                <a:lnTo>
                  <a:pt x="33131" y="156590"/>
                </a:lnTo>
                <a:lnTo>
                  <a:pt x="54076" y="117467"/>
                </a:lnTo>
                <a:lnTo>
                  <a:pt x="82676" y="82676"/>
                </a:lnTo>
                <a:lnTo>
                  <a:pt x="117467" y="54076"/>
                </a:lnTo>
                <a:lnTo>
                  <a:pt x="156591" y="33131"/>
                </a:lnTo>
                <a:lnTo>
                  <a:pt x="199048" y="20258"/>
                </a:lnTo>
                <a:lnTo>
                  <a:pt x="243840" y="15874"/>
                </a:lnTo>
                <a:lnTo>
                  <a:pt x="329272" y="15874"/>
                </a:lnTo>
                <a:lnTo>
                  <a:pt x="322008" y="12731"/>
                </a:lnTo>
                <a:lnTo>
                  <a:pt x="283710" y="3210"/>
                </a:lnTo>
                <a:lnTo>
                  <a:pt x="243840" y="0"/>
                </a:lnTo>
                <a:close/>
              </a:path>
              <a:path w="487679" h="487679">
                <a:moveTo>
                  <a:pt x="250063" y="335406"/>
                </a:moveTo>
                <a:lnTo>
                  <a:pt x="238894" y="337716"/>
                </a:lnTo>
                <a:lnTo>
                  <a:pt x="229679" y="343979"/>
                </a:lnTo>
                <a:lnTo>
                  <a:pt x="223416" y="353194"/>
                </a:lnTo>
                <a:lnTo>
                  <a:pt x="221106" y="364362"/>
                </a:lnTo>
                <a:lnTo>
                  <a:pt x="221106" y="371982"/>
                </a:lnTo>
                <a:lnTo>
                  <a:pt x="223381" y="383258"/>
                </a:lnTo>
                <a:lnTo>
                  <a:pt x="229584" y="392461"/>
                </a:lnTo>
                <a:lnTo>
                  <a:pt x="238787" y="398664"/>
                </a:lnTo>
                <a:lnTo>
                  <a:pt x="250063" y="400938"/>
                </a:lnTo>
                <a:lnTo>
                  <a:pt x="261479" y="398736"/>
                </a:lnTo>
                <a:lnTo>
                  <a:pt x="270621" y="392652"/>
                </a:lnTo>
                <a:lnTo>
                  <a:pt x="275638" y="385063"/>
                </a:lnTo>
                <a:lnTo>
                  <a:pt x="242824" y="385063"/>
                </a:lnTo>
                <a:lnTo>
                  <a:pt x="236981" y="379221"/>
                </a:lnTo>
                <a:lnTo>
                  <a:pt x="236981" y="357377"/>
                </a:lnTo>
                <a:lnTo>
                  <a:pt x="243077" y="351281"/>
                </a:lnTo>
                <a:lnTo>
                  <a:pt x="275522" y="351281"/>
                </a:lnTo>
                <a:lnTo>
                  <a:pt x="270525" y="343788"/>
                </a:lnTo>
                <a:lnTo>
                  <a:pt x="261371" y="337645"/>
                </a:lnTo>
                <a:lnTo>
                  <a:pt x="250063" y="335406"/>
                </a:lnTo>
                <a:close/>
              </a:path>
              <a:path w="487679" h="487679">
                <a:moveTo>
                  <a:pt x="275522" y="351281"/>
                </a:moveTo>
                <a:lnTo>
                  <a:pt x="257428" y="351281"/>
                </a:lnTo>
                <a:lnTo>
                  <a:pt x="263017" y="356869"/>
                </a:lnTo>
                <a:lnTo>
                  <a:pt x="263017" y="379602"/>
                </a:lnTo>
                <a:lnTo>
                  <a:pt x="257555" y="385063"/>
                </a:lnTo>
                <a:lnTo>
                  <a:pt x="275638" y="385063"/>
                </a:lnTo>
                <a:lnTo>
                  <a:pt x="276691" y="383472"/>
                </a:lnTo>
                <a:lnTo>
                  <a:pt x="278892" y="371982"/>
                </a:lnTo>
                <a:lnTo>
                  <a:pt x="278892" y="364362"/>
                </a:lnTo>
                <a:lnTo>
                  <a:pt x="276655" y="352980"/>
                </a:lnTo>
                <a:lnTo>
                  <a:pt x="275522" y="351281"/>
                </a:lnTo>
                <a:close/>
              </a:path>
              <a:path w="487679" h="487679">
                <a:moveTo>
                  <a:pt x="289751" y="143128"/>
                </a:moveTo>
                <a:lnTo>
                  <a:pt x="250063" y="143128"/>
                </a:lnTo>
                <a:lnTo>
                  <a:pt x="266096" y="146218"/>
                </a:lnTo>
                <a:lnTo>
                  <a:pt x="279082" y="154701"/>
                </a:lnTo>
                <a:lnTo>
                  <a:pt x="287781" y="167399"/>
                </a:lnTo>
                <a:lnTo>
                  <a:pt x="290956" y="183133"/>
                </a:lnTo>
                <a:lnTo>
                  <a:pt x="287728" y="198707"/>
                </a:lnTo>
                <a:lnTo>
                  <a:pt x="278939" y="211423"/>
                </a:lnTo>
                <a:lnTo>
                  <a:pt x="265936" y="219995"/>
                </a:lnTo>
                <a:lnTo>
                  <a:pt x="250063" y="223138"/>
                </a:lnTo>
                <a:lnTo>
                  <a:pt x="239002" y="225502"/>
                </a:lnTo>
                <a:lnTo>
                  <a:pt x="229774" y="231854"/>
                </a:lnTo>
                <a:lnTo>
                  <a:pt x="223452" y="241087"/>
                </a:lnTo>
                <a:lnTo>
                  <a:pt x="221131" y="251981"/>
                </a:lnTo>
                <a:lnTo>
                  <a:pt x="221106" y="298322"/>
                </a:lnTo>
                <a:lnTo>
                  <a:pt x="223381" y="309598"/>
                </a:lnTo>
                <a:lnTo>
                  <a:pt x="229584" y="318801"/>
                </a:lnTo>
                <a:lnTo>
                  <a:pt x="238787" y="325004"/>
                </a:lnTo>
                <a:lnTo>
                  <a:pt x="250063" y="327278"/>
                </a:lnTo>
                <a:lnTo>
                  <a:pt x="261479" y="325076"/>
                </a:lnTo>
                <a:lnTo>
                  <a:pt x="270621" y="318992"/>
                </a:lnTo>
                <a:lnTo>
                  <a:pt x="275638" y="311403"/>
                </a:lnTo>
                <a:lnTo>
                  <a:pt x="242824" y="311403"/>
                </a:lnTo>
                <a:lnTo>
                  <a:pt x="236981" y="305561"/>
                </a:lnTo>
                <a:lnTo>
                  <a:pt x="236981" y="255650"/>
                </a:lnTo>
                <a:lnTo>
                  <a:pt x="237236" y="254634"/>
                </a:lnTo>
                <a:lnTo>
                  <a:pt x="237322" y="251981"/>
                </a:lnTo>
                <a:lnTo>
                  <a:pt x="237109" y="250697"/>
                </a:lnTo>
                <a:lnTo>
                  <a:pt x="237871" y="244474"/>
                </a:lnTo>
                <a:lnTo>
                  <a:pt x="243713" y="239013"/>
                </a:lnTo>
                <a:lnTo>
                  <a:pt x="250063" y="239013"/>
                </a:lnTo>
                <a:lnTo>
                  <a:pt x="272093" y="234622"/>
                </a:lnTo>
                <a:lnTo>
                  <a:pt x="290099" y="222646"/>
                </a:lnTo>
                <a:lnTo>
                  <a:pt x="302248" y="204884"/>
                </a:lnTo>
                <a:lnTo>
                  <a:pt x="306704" y="183133"/>
                </a:lnTo>
                <a:lnTo>
                  <a:pt x="305623" y="172029"/>
                </a:lnTo>
                <a:lnTo>
                  <a:pt x="302434" y="161543"/>
                </a:lnTo>
                <a:lnTo>
                  <a:pt x="297221" y="151915"/>
                </a:lnTo>
                <a:lnTo>
                  <a:pt x="290068" y="143382"/>
                </a:lnTo>
                <a:lnTo>
                  <a:pt x="289751" y="143128"/>
                </a:lnTo>
                <a:close/>
              </a:path>
              <a:path w="487679" h="487679">
                <a:moveTo>
                  <a:pt x="300394" y="101091"/>
                </a:moveTo>
                <a:lnTo>
                  <a:pt x="250063" y="101091"/>
                </a:lnTo>
                <a:lnTo>
                  <a:pt x="282068" y="107553"/>
                </a:lnTo>
                <a:lnTo>
                  <a:pt x="308276" y="125158"/>
                </a:lnTo>
                <a:lnTo>
                  <a:pt x="325983" y="151241"/>
                </a:lnTo>
                <a:lnTo>
                  <a:pt x="332486" y="183133"/>
                </a:lnTo>
                <a:lnTo>
                  <a:pt x="327834" y="210417"/>
                </a:lnTo>
                <a:lnTo>
                  <a:pt x="314801" y="233949"/>
                </a:lnTo>
                <a:lnTo>
                  <a:pt x="294767" y="251981"/>
                </a:lnTo>
                <a:lnTo>
                  <a:pt x="269113" y="262762"/>
                </a:lnTo>
                <a:lnTo>
                  <a:pt x="265556" y="263651"/>
                </a:lnTo>
                <a:lnTo>
                  <a:pt x="263017" y="266826"/>
                </a:lnTo>
                <a:lnTo>
                  <a:pt x="263017" y="305942"/>
                </a:lnTo>
                <a:lnTo>
                  <a:pt x="257555" y="311403"/>
                </a:lnTo>
                <a:lnTo>
                  <a:pt x="275638" y="311403"/>
                </a:lnTo>
                <a:lnTo>
                  <a:pt x="276691" y="309812"/>
                </a:lnTo>
                <a:lnTo>
                  <a:pt x="278892" y="298322"/>
                </a:lnTo>
                <a:lnTo>
                  <a:pt x="278892" y="276605"/>
                </a:lnTo>
                <a:lnTo>
                  <a:pt x="307105" y="262804"/>
                </a:lnTo>
                <a:lnTo>
                  <a:pt x="329057" y="241442"/>
                </a:lnTo>
                <a:lnTo>
                  <a:pt x="343292" y="214294"/>
                </a:lnTo>
                <a:lnTo>
                  <a:pt x="348361" y="183133"/>
                </a:lnTo>
                <a:lnTo>
                  <a:pt x="340610" y="145063"/>
                </a:lnTo>
                <a:lnTo>
                  <a:pt x="319500" y="113934"/>
                </a:lnTo>
                <a:lnTo>
                  <a:pt x="300394" y="101091"/>
                </a:lnTo>
                <a:close/>
              </a:path>
              <a:path w="487679" h="487679">
                <a:moveTo>
                  <a:pt x="250063" y="85216"/>
                </a:moveTo>
                <a:lnTo>
                  <a:pt x="201310" y="98282"/>
                </a:lnTo>
                <a:lnTo>
                  <a:pt x="165608" y="133730"/>
                </a:lnTo>
                <a:lnTo>
                  <a:pt x="161897" y="144488"/>
                </a:lnTo>
                <a:lnTo>
                  <a:pt x="161963" y="146218"/>
                </a:lnTo>
                <a:lnTo>
                  <a:pt x="162480" y="155527"/>
                </a:lnTo>
                <a:lnTo>
                  <a:pt x="167161" y="165467"/>
                </a:lnTo>
                <a:lnTo>
                  <a:pt x="175641" y="173227"/>
                </a:lnTo>
                <a:lnTo>
                  <a:pt x="175882" y="173418"/>
                </a:lnTo>
                <a:lnTo>
                  <a:pt x="180340" y="175894"/>
                </a:lnTo>
                <a:lnTo>
                  <a:pt x="185420" y="177291"/>
                </a:lnTo>
                <a:lnTo>
                  <a:pt x="190500" y="177291"/>
                </a:lnTo>
                <a:lnTo>
                  <a:pt x="198145" y="176295"/>
                </a:lnTo>
                <a:lnTo>
                  <a:pt x="205089" y="173418"/>
                </a:lnTo>
                <a:lnTo>
                  <a:pt x="211056" y="168826"/>
                </a:lnTo>
                <a:lnTo>
                  <a:pt x="216755" y="161416"/>
                </a:lnTo>
                <a:lnTo>
                  <a:pt x="188214" y="161416"/>
                </a:lnTo>
                <a:lnTo>
                  <a:pt x="185927" y="160781"/>
                </a:lnTo>
                <a:lnTo>
                  <a:pt x="183769" y="159638"/>
                </a:lnTo>
                <a:lnTo>
                  <a:pt x="177546" y="155828"/>
                </a:lnTo>
                <a:lnTo>
                  <a:pt x="175641" y="148081"/>
                </a:lnTo>
                <a:lnTo>
                  <a:pt x="179324" y="141731"/>
                </a:lnTo>
                <a:lnTo>
                  <a:pt x="192448" y="124827"/>
                </a:lnTo>
                <a:lnTo>
                  <a:pt x="209264" y="112029"/>
                </a:lnTo>
                <a:lnTo>
                  <a:pt x="228794" y="103923"/>
                </a:lnTo>
                <a:lnTo>
                  <a:pt x="250063" y="101091"/>
                </a:lnTo>
                <a:lnTo>
                  <a:pt x="300394" y="101091"/>
                </a:lnTo>
                <a:lnTo>
                  <a:pt x="288246" y="92926"/>
                </a:lnTo>
                <a:lnTo>
                  <a:pt x="250063" y="85216"/>
                </a:lnTo>
                <a:close/>
              </a:path>
              <a:path w="487679" h="487679">
                <a:moveTo>
                  <a:pt x="250063" y="127253"/>
                </a:moveTo>
                <a:lnTo>
                  <a:pt x="210879" y="143273"/>
                </a:lnTo>
                <a:lnTo>
                  <a:pt x="199644" y="159003"/>
                </a:lnTo>
                <a:lnTo>
                  <a:pt x="195325" y="161416"/>
                </a:lnTo>
                <a:lnTo>
                  <a:pt x="216755" y="161416"/>
                </a:lnTo>
                <a:lnTo>
                  <a:pt x="222077" y="154541"/>
                </a:lnTo>
                <a:lnTo>
                  <a:pt x="230203" y="148383"/>
                </a:lnTo>
                <a:lnTo>
                  <a:pt x="239686" y="144488"/>
                </a:lnTo>
                <a:lnTo>
                  <a:pt x="250063" y="143128"/>
                </a:lnTo>
                <a:lnTo>
                  <a:pt x="289751" y="143128"/>
                </a:lnTo>
                <a:lnTo>
                  <a:pt x="281441" y="136469"/>
                </a:lnTo>
                <a:lnTo>
                  <a:pt x="271732" y="131413"/>
                </a:lnTo>
                <a:lnTo>
                  <a:pt x="261189" y="128309"/>
                </a:lnTo>
                <a:lnTo>
                  <a:pt x="250063" y="127253"/>
                </a:lnTo>
                <a:close/>
              </a:path>
              <a:path w="487679" h="487679">
                <a:moveTo>
                  <a:pt x="329272" y="15874"/>
                </a:moveTo>
                <a:lnTo>
                  <a:pt x="243840" y="15874"/>
                </a:lnTo>
                <a:lnTo>
                  <a:pt x="281094" y="18873"/>
                </a:lnTo>
                <a:lnTo>
                  <a:pt x="316896" y="27765"/>
                </a:lnTo>
                <a:lnTo>
                  <a:pt x="350746" y="42396"/>
                </a:lnTo>
                <a:lnTo>
                  <a:pt x="382143" y="62610"/>
                </a:lnTo>
                <a:lnTo>
                  <a:pt x="385572" y="65277"/>
                </a:lnTo>
                <a:lnTo>
                  <a:pt x="390525" y="64642"/>
                </a:lnTo>
                <a:lnTo>
                  <a:pt x="393192" y="61086"/>
                </a:lnTo>
                <a:lnTo>
                  <a:pt x="395859" y="57657"/>
                </a:lnTo>
                <a:lnTo>
                  <a:pt x="395224" y="52577"/>
                </a:lnTo>
                <a:lnTo>
                  <a:pt x="391795" y="50037"/>
                </a:lnTo>
                <a:lnTo>
                  <a:pt x="358211" y="28396"/>
                </a:lnTo>
                <a:lnTo>
                  <a:pt x="329272" y="15874"/>
                </a:lnTo>
                <a:close/>
              </a:path>
            </a:pathLst>
          </a:custGeom>
          <a:solidFill>
            <a:srgbClr val="67747C"/>
          </a:solidFill>
        </p:spPr>
        <p:txBody>
          <a:bodyPr wrap="square" lIns="0" tIns="0" rIns="0" bIns="0" rtlCol="0"/>
          <a:lstStyle/>
          <a:p>
            <a:endParaRPr/>
          </a:p>
        </p:txBody>
      </p:sp>
      <p:sp>
        <p:nvSpPr>
          <p:cNvPr id="103" name="object 103"/>
          <p:cNvSpPr txBox="1"/>
          <p:nvPr/>
        </p:nvSpPr>
        <p:spPr>
          <a:xfrm>
            <a:off x="8698483" y="4347845"/>
            <a:ext cx="1353820" cy="391160"/>
          </a:xfrm>
          <a:prstGeom prst="rect">
            <a:avLst/>
          </a:prstGeom>
        </p:spPr>
        <p:txBody>
          <a:bodyPr vert="horz" wrap="square" lIns="0" tIns="12700" rIns="0" bIns="0" rtlCol="0">
            <a:spAutoFit/>
          </a:bodyPr>
          <a:lstStyle/>
          <a:p>
            <a:pPr marL="12700" marR="5080">
              <a:spcBef>
                <a:spcPts val="100"/>
              </a:spcBef>
            </a:pPr>
            <a:r>
              <a:rPr sz="1200" spc="-95" dirty="0">
                <a:solidFill>
                  <a:srgbClr val="003D79"/>
                </a:solidFill>
                <a:latin typeface="Arial"/>
                <a:cs typeface="Arial"/>
              </a:rPr>
              <a:t>Н</a:t>
            </a:r>
            <a:r>
              <a:rPr sz="1200" spc="-70" dirty="0">
                <a:solidFill>
                  <a:srgbClr val="003D79"/>
                </a:solidFill>
                <a:latin typeface="Arial"/>
                <a:cs typeface="Arial"/>
              </a:rPr>
              <a:t>е</a:t>
            </a:r>
            <a:r>
              <a:rPr sz="1200" spc="-60" dirty="0">
                <a:solidFill>
                  <a:srgbClr val="003D79"/>
                </a:solidFill>
                <a:latin typeface="Arial"/>
                <a:cs typeface="Arial"/>
              </a:rPr>
              <a:t>ур</a:t>
            </a:r>
            <a:r>
              <a:rPr sz="1200" spc="-65" dirty="0">
                <a:solidFill>
                  <a:srgbClr val="003D79"/>
                </a:solidFill>
                <a:latin typeface="Arial"/>
                <a:cs typeface="Arial"/>
              </a:rPr>
              <a:t>е</a:t>
            </a:r>
            <a:r>
              <a:rPr sz="1200" spc="-5" dirty="0">
                <a:solidFill>
                  <a:srgbClr val="003D79"/>
                </a:solidFill>
                <a:latin typeface="Arial"/>
                <a:cs typeface="Arial"/>
              </a:rPr>
              <a:t>г</a:t>
            </a:r>
            <a:r>
              <a:rPr sz="1200" spc="-125" dirty="0">
                <a:solidFill>
                  <a:srgbClr val="003D79"/>
                </a:solidFill>
                <a:latin typeface="Arial"/>
                <a:cs typeface="Arial"/>
              </a:rPr>
              <a:t>у</a:t>
            </a:r>
            <a:r>
              <a:rPr sz="1200" spc="-185" dirty="0">
                <a:solidFill>
                  <a:srgbClr val="003D79"/>
                </a:solidFill>
                <a:latin typeface="Arial"/>
                <a:cs typeface="Arial"/>
              </a:rPr>
              <a:t>л</a:t>
            </a:r>
            <a:r>
              <a:rPr sz="1200" spc="-35" dirty="0">
                <a:solidFill>
                  <a:srgbClr val="003D79"/>
                </a:solidFill>
                <a:latin typeface="Arial"/>
                <a:cs typeface="Arial"/>
              </a:rPr>
              <a:t>иро</a:t>
            </a:r>
            <a:r>
              <a:rPr sz="1200" spc="-45" dirty="0">
                <a:solidFill>
                  <a:srgbClr val="003D79"/>
                </a:solidFill>
                <a:latin typeface="Arial"/>
                <a:cs typeface="Arial"/>
              </a:rPr>
              <a:t>в</a:t>
            </a:r>
            <a:r>
              <a:rPr sz="1200" spc="-35" dirty="0">
                <a:solidFill>
                  <a:srgbClr val="003D79"/>
                </a:solidFill>
                <a:latin typeface="Arial"/>
                <a:cs typeface="Arial"/>
              </a:rPr>
              <a:t>а</a:t>
            </a:r>
            <a:r>
              <a:rPr sz="1200" spc="-30" dirty="0">
                <a:solidFill>
                  <a:srgbClr val="003D79"/>
                </a:solidFill>
                <a:latin typeface="Arial"/>
                <a:cs typeface="Arial"/>
              </a:rPr>
              <a:t>нн</a:t>
            </a:r>
            <a:r>
              <a:rPr sz="1200" spc="-40" dirty="0">
                <a:solidFill>
                  <a:srgbClr val="003D79"/>
                </a:solidFill>
                <a:latin typeface="Arial"/>
                <a:cs typeface="Arial"/>
              </a:rPr>
              <a:t>ые  вопросы:</a:t>
            </a:r>
            <a:endParaRPr sz="1200">
              <a:latin typeface="Arial"/>
              <a:cs typeface="Arial"/>
            </a:endParaRPr>
          </a:p>
        </p:txBody>
      </p:sp>
      <p:sp>
        <p:nvSpPr>
          <p:cNvPr id="104" name="object 104"/>
          <p:cNvSpPr/>
          <p:nvPr/>
        </p:nvSpPr>
        <p:spPr>
          <a:xfrm>
            <a:off x="8063230" y="4405630"/>
            <a:ext cx="0" cy="2239645"/>
          </a:xfrm>
          <a:custGeom>
            <a:avLst/>
            <a:gdLst/>
            <a:ahLst/>
            <a:cxnLst/>
            <a:rect l="l" t="t" r="r" b="b"/>
            <a:pathLst>
              <a:path h="2239645">
                <a:moveTo>
                  <a:pt x="0" y="0"/>
                </a:moveTo>
                <a:lnTo>
                  <a:pt x="0" y="2239543"/>
                </a:lnTo>
              </a:path>
            </a:pathLst>
          </a:custGeom>
          <a:ln w="12700">
            <a:solidFill>
              <a:srgbClr val="C8CFD2"/>
            </a:solidFill>
          </a:ln>
        </p:spPr>
        <p:txBody>
          <a:bodyPr wrap="square" lIns="0" tIns="0" rIns="0" bIns="0" rtlCol="0"/>
          <a:lstStyle/>
          <a:p>
            <a:endParaRPr/>
          </a:p>
        </p:txBody>
      </p:sp>
      <p:sp>
        <p:nvSpPr>
          <p:cNvPr id="105" name="object 105"/>
          <p:cNvSpPr txBox="1"/>
          <p:nvPr/>
        </p:nvSpPr>
        <p:spPr>
          <a:xfrm>
            <a:off x="8295893" y="4907534"/>
            <a:ext cx="2522220" cy="589915"/>
          </a:xfrm>
          <a:prstGeom prst="rect">
            <a:avLst/>
          </a:prstGeom>
        </p:spPr>
        <p:txBody>
          <a:bodyPr vert="horz" wrap="square" lIns="0" tIns="12700" rIns="0" bIns="0" rtlCol="0">
            <a:spAutoFit/>
          </a:bodyPr>
          <a:lstStyle/>
          <a:p>
            <a:pPr marL="241300" indent="-228600">
              <a:spcBef>
                <a:spcPts val="100"/>
              </a:spcBef>
              <a:buAutoNum type="arabicPeriod"/>
              <a:tabLst>
                <a:tab pos="240665" algn="l"/>
                <a:tab pos="241300" algn="l"/>
              </a:tabLst>
            </a:pPr>
            <a:r>
              <a:rPr sz="800" spc="10" dirty="0">
                <a:latin typeface="Trebuchet MS"/>
                <a:cs typeface="Trebuchet MS"/>
              </a:rPr>
              <a:t>Пакет</a:t>
            </a:r>
            <a:r>
              <a:rPr sz="800" spc="-75" dirty="0">
                <a:latin typeface="Trebuchet MS"/>
                <a:cs typeface="Trebuchet MS"/>
              </a:rPr>
              <a:t> </a:t>
            </a:r>
            <a:r>
              <a:rPr sz="800" spc="15" dirty="0">
                <a:latin typeface="Trebuchet MS"/>
                <a:cs typeface="Trebuchet MS"/>
              </a:rPr>
              <a:t>о</a:t>
            </a:r>
            <a:r>
              <a:rPr sz="800" spc="-40" dirty="0">
                <a:latin typeface="Trebuchet MS"/>
                <a:cs typeface="Trebuchet MS"/>
              </a:rPr>
              <a:t> </a:t>
            </a:r>
            <a:r>
              <a:rPr sz="800" spc="5" dirty="0">
                <a:latin typeface="Trebuchet MS"/>
                <a:cs typeface="Trebuchet MS"/>
              </a:rPr>
              <a:t>вскрытии</a:t>
            </a:r>
            <a:r>
              <a:rPr sz="800" spc="-65" dirty="0">
                <a:latin typeface="Trebuchet MS"/>
                <a:cs typeface="Trebuchet MS"/>
              </a:rPr>
              <a:t> </a:t>
            </a:r>
            <a:r>
              <a:rPr sz="800" spc="10" dirty="0">
                <a:latin typeface="Trebuchet MS"/>
                <a:cs typeface="Trebuchet MS"/>
              </a:rPr>
              <a:t>вторых</a:t>
            </a:r>
            <a:r>
              <a:rPr sz="800" spc="-45" dirty="0">
                <a:latin typeface="Trebuchet MS"/>
                <a:cs typeface="Trebuchet MS"/>
              </a:rPr>
              <a:t> </a:t>
            </a:r>
            <a:r>
              <a:rPr sz="800" dirty="0">
                <a:latin typeface="Trebuchet MS"/>
                <a:cs typeface="Trebuchet MS"/>
              </a:rPr>
              <a:t>частей</a:t>
            </a:r>
            <a:endParaRPr sz="800">
              <a:latin typeface="Trebuchet MS"/>
              <a:cs typeface="Trebuchet MS"/>
            </a:endParaRPr>
          </a:p>
          <a:p>
            <a:pPr marL="241300"/>
            <a:r>
              <a:rPr sz="800" spc="-10" dirty="0">
                <a:latin typeface="Trebuchet MS"/>
                <a:cs typeface="Trebuchet MS"/>
              </a:rPr>
              <a:t>(предположительно, </a:t>
            </a:r>
            <a:r>
              <a:rPr sz="800" spc="-20" dirty="0">
                <a:latin typeface="Trebuchet MS"/>
                <a:cs typeface="Trebuchet MS"/>
              </a:rPr>
              <a:t>не</a:t>
            </a:r>
            <a:r>
              <a:rPr sz="800" spc="-110" dirty="0">
                <a:latin typeface="Trebuchet MS"/>
                <a:cs typeface="Trebuchet MS"/>
              </a:rPr>
              <a:t> </a:t>
            </a:r>
            <a:r>
              <a:rPr sz="800" dirty="0">
                <a:latin typeface="Trebuchet MS"/>
                <a:cs typeface="Trebuchet MS"/>
              </a:rPr>
              <a:t>направляется)</a:t>
            </a:r>
            <a:endParaRPr sz="800">
              <a:latin typeface="Trebuchet MS"/>
              <a:cs typeface="Trebuchet MS"/>
            </a:endParaRPr>
          </a:p>
          <a:p>
            <a:pPr marL="241300" marR="5080" indent="-228600">
              <a:spcBef>
                <a:spcPts val="600"/>
              </a:spcBef>
              <a:buAutoNum type="arabicPeriod" startAt="2"/>
              <a:tabLst>
                <a:tab pos="240665" algn="l"/>
                <a:tab pos="241300" algn="l"/>
              </a:tabLst>
            </a:pPr>
            <a:r>
              <a:rPr sz="800" dirty="0">
                <a:latin typeface="Trebuchet MS"/>
                <a:cs typeface="Trebuchet MS"/>
              </a:rPr>
              <a:t>Нужен</a:t>
            </a:r>
            <a:r>
              <a:rPr sz="800" spc="-60" dirty="0">
                <a:latin typeface="Trebuchet MS"/>
                <a:cs typeface="Trebuchet MS"/>
              </a:rPr>
              <a:t> </a:t>
            </a:r>
            <a:r>
              <a:rPr sz="800" spc="-5" dirty="0">
                <a:latin typeface="Trebuchet MS"/>
                <a:cs typeface="Trebuchet MS"/>
              </a:rPr>
              <a:t>ли</a:t>
            </a:r>
            <a:r>
              <a:rPr sz="800" spc="-55" dirty="0">
                <a:latin typeface="Trebuchet MS"/>
                <a:cs typeface="Trebuchet MS"/>
              </a:rPr>
              <a:t> </a:t>
            </a:r>
            <a:r>
              <a:rPr sz="800" spc="40" dirty="0">
                <a:latin typeface="Trebuchet MS"/>
                <a:cs typeface="Trebuchet MS"/>
              </a:rPr>
              <a:t>ППИ</a:t>
            </a:r>
            <a:r>
              <a:rPr sz="800" spc="-50" dirty="0">
                <a:latin typeface="Trebuchet MS"/>
                <a:cs typeface="Trebuchet MS"/>
              </a:rPr>
              <a:t> </a:t>
            </a:r>
            <a:r>
              <a:rPr sz="800" spc="-5" dirty="0">
                <a:latin typeface="Trebuchet MS"/>
                <a:cs typeface="Trebuchet MS"/>
              </a:rPr>
              <a:t>если</a:t>
            </a:r>
            <a:r>
              <a:rPr sz="800" spc="-75" dirty="0">
                <a:latin typeface="Trebuchet MS"/>
                <a:cs typeface="Trebuchet MS"/>
              </a:rPr>
              <a:t> </a:t>
            </a:r>
            <a:r>
              <a:rPr sz="800" spc="10" dirty="0">
                <a:latin typeface="Trebuchet MS"/>
                <a:cs typeface="Trebuchet MS"/>
              </a:rPr>
              <a:t>по</a:t>
            </a:r>
            <a:r>
              <a:rPr sz="800" spc="-35" dirty="0">
                <a:latin typeface="Trebuchet MS"/>
                <a:cs typeface="Trebuchet MS"/>
              </a:rPr>
              <a:t> </a:t>
            </a:r>
            <a:r>
              <a:rPr sz="800" spc="5" dirty="0">
                <a:latin typeface="Trebuchet MS"/>
                <a:cs typeface="Trebuchet MS"/>
              </a:rPr>
              <a:t>результатам</a:t>
            </a:r>
            <a:r>
              <a:rPr sz="800" spc="-50" dirty="0">
                <a:latin typeface="Trebuchet MS"/>
                <a:cs typeface="Trebuchet MS"/>
              </a:rPr>
              <a:t> </a:t>
            </a:r>
            <a:r>
              <a:rPr sz="800" spc="-5" dirty="0">
                <a:latin typeface="Trebuchet MS"/>
                <a:cs typeface="Trebuchet MS"/>
              </a:rPr>
              <a:t>публикации  </a:t>
            </a:r>
            <a:r>
              <a:rPr sz="800" spc="40" dirty="0">
                <a:latin typeface="Trebuchet MS"/>
                <a:cs typeface="Trebuchet MS"/>
              </a:rPr>
              <a:t>ПРЗ1</a:t>
            </a:r>
            <a:r>
              <a:rPr sz="800" spc="-70" dirty="0">
                <a:latin typeface="Trebuchet MS"/>
                <a:cs typeface="Trebuchet MS"/>
              </a:rPr>
              <a:t> </a:t>
            </a:r>
            <a:r>
              <a:rPr sz="800" spc="-10" dirty="0">
                <a:latin typeface="Trebuchet MS"/>
                <a:cs typeface="Trebuchet MS"/>
              </a:rPr>
              <a:t>или</a:t>
            </a:r>
            <a:r>
              <a:rPr sz="800" spc="-35" dirty="0">
                <a:latin typeface="Trebuchet MS"/>
                <a:cs typeface="Trebuchet MS"/>
              </a:rPr>
              <a:t> </a:t>
            </a:r>
            <a:r>
              <a:rPr sz="800" spc="40" dirty="0">
                <a:latin typeface="Trebuchet MS"/>
                <a:cs typeface="Trebuchet MS"/>
              </a:rPr>
              <a:t>ПРЗ2</a:t>
            </a:r>
            <a:r>
              <a:rPr sz="800" spc="-65" dirty="0">
                <a:latin typeface="Trebuchet MS"/>
                <a:cs typeface="Trebuchet MS"/>
              </a:rPr>
              <a:t> </a:t>
            </a:r>
            <a:r>
              <a:rPr sz="800" spc="10" dirty="0">
                <a:latin typeface="Trebuchet MS"/>
                <a:cs typeface="Trebuchet MS"/>
              </a:rPr>
              <a:t>осталось</a:t>
            </a:r>
            <a:r>
              <a:rPr sz="800" spc="-50" dirty="0">
                <a:latin typeface="Trebuchet MS"/>
                <a:cs typeface="Trebuchet MS"/>
              </a:rPr>
              <a:t> </a:t>
            </a:r>
            <a:r>
              <a:rPr sz="800" spc="20" dirty="0">
                <a:latin typeface="Trebuchet MS"/>
                <a:cs typeface="Trebuchet MS"/>
              </a:rPr>
              <a:t>0</a:t>
            </a:r>
            <a:r>
              <a:rPr sz="800" spc="-50" dirty="0">
                <a:latin typeface="Trebuchet MS"/>
                <a:cs typeface="Trebuchet MS"/>
              </a:rPr>
              <a:t> </a:t>
            </a:r>
            <a:r>
              <a:rPr sz="800" spc="-5" dirty="0">
                <a:latin typeface="Trebuchet MS"/>
                <a:cs typeface="Trebuchet MS"/>
              </a:rPr>
              <a:t>заявок.</a:t>
            </a:r>
            <a:endParaRPr sz="800">
              <a:latin typeface="Trebuchet MS"/>
              <a:cs typeface="Trebuchet MS"/>
            </a:endParaRPr>
          </a:p>
        </p:txBody>
      </p:sp>
      <p:sp>
        <p:nvSpPr>
          <p:cNvPr id="106" name="object 106"/>
          <p:cNvSpPr txBox="1"/>
          <p:nvPr/>
        </p:nvSpPr>
        <p:spPr>
          <a:xfrm>
            <a:off x="3517900" y="3680459"/>
            <a:ext cx="1788160" cy="382156"/>
          </a:xfrm>
          <a:prstGeom prst="rect">
            <a:avLst/>
          </a:prstGeom>
        </p:spPr>
        <p:txBody>
          <a:bodyPr vert="horz" wrap="square" lIns="0" tIns="12700" rIns="0" bIns="0" rtlCol="0">
            <a:spAutoFit/>
          </a:bodyPr>
          <a:lstStyle/>
          <a:p>
            <a:pPr marL="12700">
              <a:spcBef>
                <a:spcPts val="100"/>
              </a:spcBef>
            </a:pPr>
            <a:r>
              <a:rPr sz="800" spc="5" dirty="0" err="1">
                <a:latin typeface="Trebuchet MS"/>
                <a:cs typeface="Trebuchet MS"/>
              </a:rPr>
              <a:t>Если</a:t>
            </a:r>
            <a:r>
              <a:rPr sz="800" spc="-80" dirty="0">
                <a:latin typeface="Trebuchet MS"/>
                <a:cs typeface="Trebuchet MS"/>
              </a:rPr>
              <a:t> </a:t>
            </a:r>
            <a:r>
              <a:rPr lang="ru-RU" sz="800" spc="40" dirty="0">
                <a:latin typeface="Trebuchet MS"/>
                <a:cs typeface="Trebuchet MS"/>
              </a:rPr>
              <a:t>протокол</a:t>
            </a:r>
            <a:r>
              <a:rPr sz="800" spc="-65" dirty="0">
                <a:latin typeface="Trebuchet MS"/>
                <a:cs typeface="Trebuchet MS"/>
              </a:rPr>
              <a:t> </a:t>
            </a:r>
            <a:r>
              <a:rPr sz="800" spc="-20" dirty="0">
                <a:latin typeface="Trebuchet MS"/>
                <a:cs typeface="Trebuchet MS"/>
              </a:rPr>
              <a:t>не</a:t>
            </a:r>
            <a:r>
              <a:rPr sz="800" spc="-40" dirty="0">
                <a:latin typeface="Trebuchet MS"/>
                <a:cs typeface="Trebuchet MS"/>
              </a:rPr>
              <a:t> </a:t>
            </a:r>
            <a:r>
              <a:rPr sz="800" dirty="0">
                <a:latin typeface="Trebuchet MS"/>
                <a:cs typeface="Trebuchet MS"/>
              </a:rPr>
              <a:t>опубликован</a:t>
            </a:r>
            <a:r>
              <a:rPr sz="800" spc="-20" dirty="0">
                <a:latin typeface="Trebuchet MS"/>
                <a:cs typeface="Trebuchet MS"/>
              </a:rPr>
              <a:t> </a:t>
            </a:r>
            <a:r>
              <a:rPr sz="800" dirty="0" err="1">
                <a:latin typeface="Trebuchet MS"/>
                <a:cs typeface="Trebuchet MS"/>
              </a:rPr>
              <a:t>до</a:t>
            </a:r>
            <a:r>
              <a:rPr sz="800" spc="-30" dirty="0">
                <a:latin typeface="Trebuchet MS"/>
                <a:cs typeface="Trebuchet MS"/>
              </a:rPr>
              <a:t> </a:t>
            </a:r>
            <a:r>
              <a:rPr sz="800" dirty="0" err="1">
                <a:latin typeface="Trebuchet MS"/>
                <a:cs typeface="Trebuchet MS"/>
              </a:rPr>
              <a:t>начала</a:t>
            </a:r>
            <a:r>
              <a:rPr lang="ru-RU" sz="800" dirty="0">
                <a:latin typeface="Trebuchet MS"/>
                <a:cs typeface="Trebuchet MS"/>
              </a:rPr>
              <a:t> </a:t>
            </a:r>
            <a:r>
              <a:rPr sz="800" spc="-20" dirty="0" err="1">
                <a:latin typeface="Trebuchet MS"/>
                <a:cs typeface="Trebuchet MS"/>
              </a:rPr>
              <a:t>торгов</a:t>
            </a:r>
            <a:r>
              <a:rPr sz="800" spc="-20" dirty="0">
                <a:latin typeface="Trebuchet MS"/>
                <a:cs typeface="Trebuchet MS"/>
              </a:rPr>
              <a:t>, </a:t>
            </a:r>
            <a:r>
              <a:rPr sz="800" spc="5" dirty="0">
                <a:latin typeface="Trebuchet MS"/>
                <a:cs typeface="Trebuchet MS"/>
              </a:rPr>
              <a:t>закупка </a:t>
            </a:r>
            <a:r>
              <a:rPr sz="800" spc="-10" dirty="0">
                <a:latin typeface="Trebuchet MS"/>
                <a:cs typeface="Trebuchet MS"/>
              </a:rPr>
              <a:t>переходит </a:t>
            </a:r>
            <a:r>
              <a:rPr sz="800" spc="35" dirty="0">
                <a:latin typeface="Trebuchet MS"/>
                <a:cs typeface="Trebuchet MS"/>
              </a:rPr>
              <a:t>в</a:t>
            </a:r>
            <a:r>
              <a:rPr sz="800" spc="-150" dirty="0">
                <a:latin typeface="Trebuchet MS"/>
                <a:cs typeface="Trebuchet MS"/>
              </a:rPr>
              <a:t> </a:t>
            </a:r>
            <a:r>
              <a:rPr sz="800" spc="5" dirty="0" err="1">
                <a:latin typeface="Trebuchet MS"/>
                <a:cs typeface="Trebuchet MS"/>
              </a:rPr>
              <a:t>статус</a:t>
            </a:r>
            <a:r>
              <a:rPr lang="ru-RU" sz="800" spc="5" dirty="0">
                <a:latin typeface="Trebuchet MS"/>
                <a:cs typeface="Trebuchet MS"/>
              </a:rPr>
              <a:t> </a:t>
            </a:r>
            <a:r>
              <a:rPr sz="800" spc="-5" dirty="0">
                <a:latin typeface="Trebuchet MS"/>
                <a:cs typeface="Trebuchet MS"/>
              </a:rPr>
              <a:t>«Заблокирована»</a:t>
            </a:r>
            <a:endParaRPr sz="800" dirty="0">
              <a:latin typeface="Trebuchet MS"/>
              <a:cs typeface="Trebuchet MS"/>
            </a:endParaRPr>
          </a:p>
        </p:txBody>
      </p:sp>
      <p:sp>
        <p:nvSpPr>
          <p:cNvPr id="107" name="object 107"/>
          <p:cNvSpPr/>
          <p:nvPr/>
        </p:nvSpPr>
        <p:spPr>
          <a:xfrm>
            <a:off x="2964192" y="3586479"/>
            <a:ext cx="3154680" cy="604520"/>
          </a:xfrm>
          <a:custGeom>
            <a:avLst/>
            <a:gdLst/>
            <a:ahLst/>
            <a:cxnLst/>
            <a:rect l="l" t="t" r="r" b="b"/>
            <a:pathLst>
              <a:path w="3154679" h="604520">
                <a:moveTo>
                  <a:pt x="243827" y="137160"/>
                </a:moveTo>
                <a:lnTo>
                  <a:pt x="241782" y="127127"/>
                </a:lnTo>
                <a:lnTo>
                  <a:pt x="241642" y="126415"/>
                </a:lnTo>
                <a:lnTo>
                  <a:pt x="235699" y="117614"/>
                </a:lnTo>
                <a:lnTo>
                  <a:pt x="226885" y="111658"/>
                </a:lnTo>
                <a:lnTo>
                  <a:pt x="226174" y="111518"/>
                </a:lnTo>
                <a:lnTo>
                  <a:pt x="226174" y="131699"/>
                </a:lnTo>
                <a:lnTo>
                  <a:pt x="226174" y="142748"/>
                </a:lnTo>
                <a:lnTo>
                  <a:pt x="221602" y="147320"/>
                </a:lnTo>
                <a:lnTo>
                  <a:pt x="210553" y="147320"/>
                </a:lnTo>
                <a:lnTo>
                  <a:pt x="206108" y="142748"/>
                </a:lnTo>
                <a:lnTo>
                  <a:pt x="206108" y="131699"/>
                </a:lnTo>
                <a:lnTo>
                  <a:pt x="210553" y="127127"/>
                </a:lnTo>
                <a:lnTo>
                  <a:pt x="221602" y="127127"/>
                </a:lnTo>
                <a:lnTo>
                  <a:pt x="226174" y="131699"/>
                </a:lnTo>
                <a:lnTo>
                  <a:pt x="226174" y="111518"/>
                </a:lnTo>
                <a:lnTo>
                  <a:pt x="190627" y="126415"/>
                </a:lnTo>
                <a:lnTo>
                  <a:pt x="188455" y="137160"/>
                </a:lnTo>
                <a:lnTo>
                  <a:pt x="190627" y="147993"/>
                </a:lnTo>
                <a:lnTo>
                  <a:pt x="196583" y="156832"/>
                </a:lnTo>
                <a:lnTo>
                  <a:pt x="205384" y="162788"/>
                </a:lnTo>
                <a:lnTo>
                  <a:pt x="216141" y="164973"/>
                </a:lnTo>
                <a:lnTo>
                  <a:pt x="226885" y="162788"/>
                </a:lnTo>
                <a:lnTo>
                  <a:pt x="235699" y="156832"/>
                </a:lnTo>
                <a:lnTo>
                  <a:pt x="241642" y="147993"/>
                </a:lnTo>
                <a:lnTo>
                  <a:pt x="241769" y="147320"/>
                </a:lnTo>
                <a:lnTo>
                  <a:pt x="243827" y="137160"/>
                </a:lnTo>
                <a:close/>
              </a:path>
              <a:path w="3154679" h="604520">
                <a:moveTo>
                  <a:pt x="253225" y="306832"/>
                </a:moveTo>
                <a:lnTo>
                  <a:pt x="249288" y="302895"/>
                </a:lnTo>
                <a:lnTo>
                  <a:pt x="243827" y="302895"/>
                </a:lnTo>
                <a:lnTo>
                  <a:pt x="243763" y="197866"/>
                </a:lnTo>
                <a:lnTo>
                  <a:pt x="242379" y="191033"/>
                </a:lnTo>
                <a:lnTo>
                  <a:pt x="238442" y="185216"/>
                </a:lnTo>
                <a:lnTo>
                  <a:pt x="232625" y="181279"/>
                </a:lnTo>
                <a:lnTo>
                  <a:pt x="226174" y="179971"/>
                </a:lnTo>
                <a:lnTo>
                  <a:pt x="226174" y="197866"/>
                </a:lnTo>
                <a:lnTo>
                  <a:pt x="226174" y="302895"/>
                </a:lnTo>
                <a:lnTo>
                  <a:pt x="206108" y="302895"/>
                </a:lnTo>
                <a:lnTo>
                  <a:pt x="206108" y="197485"/>
                </a:lnTo>
                <a:lnTo>
                  <a:pt x="225920" y="197485"/>
                </a:lnTo>
                <a:lnTo>
                  <a:pt x="226174" y="197866"/>
                </a:lnTo>
                <a:lnTo>
                  <a:pt x="226174" y="179971"/>
                </a:lnTo>
                <a:lnTo>
                  <a:pt x="225539" y="179832"/>
                </a:lnTo>
                <a:lnTo>
                  <a:pt x="182994" y="179832"/>
                </a:lnTo>
                <a:lnTo>
                  <a:pt x="179057" y="183769"/>
                </a:lnTo>
                <a:lnTo>
                  <a:pt x="179057" y="193548"/>
                </a:lnTo>
                <a:lnTo>
                  <a:pt x="182994" y="197485"/>
                </a:lnTo>
                <a:lnTo>
                  <a:pt x="188455" y="197485"/>
                </a:lnTo>
                <a:lnTo>
                  <a:pt x="188455" y="302895"/>
                </a:lnTo>
                <a:lnTo>
                  <a:pt x="182994" y="302895"/>
                </a:lnTo>
                <a:lnTo>
                  <a:pt x="179057" y="306832"/>
                </a:lnTo>
                <a:lnTo>
                  <a:pt x="179057" y="316611"/>
                </a:lnTo>
                <a:lnTo>
                  <a:pt x="182994" y="320548"/>
                </a:lnTo>
                <a:lnTo>
                  <a:pt x="249288" y="320548"/>
                </a:lnTo>
                <a:lnTo>
                  <a:pt x="253225" y="316611"/>
                </a:lnTo>
                <a:lnTo>
                  <a:pt x="253225" y="306832"/>
                </a:lnTo>
                <a:close/>
              </a:path>
              <a:path w="3154679" h="604520">
                <a:moveTo>
                  <a:pt x="317995" y="99695"/>
                </a:moveTo>
                <a:lnTo>
                  <a:pt x="288683" y="75184"/>
                </a:lnTo>
                <a:lnTo>
                  <a:pt x="234137" y="58458"/>
                </a:lnTo>
                <a:lnTo>
                  <a:pt x="205854" y="57658"/>
                </a:lnTo>
                <a:lnTo>
                  <a:pt x="177939" y="61874"/>
                </a:lnTo>
                <a:lnTo>
                  <a:pt x="125869" y="85090"/>
                </a:lnTo>
                <a:lnTo>
                  <a:pt x="75272" y="141795"/>
                </a:lnTo>
                <a:lnTo>
                  <a:pt x="59893" y="184746"/>
                </a:lnTo>
                <a:lnTo>
                  <a:pt x="57137" y="229946"/>
                </a:lnTo>
                <a:lnTo>
                  <a:pt x="67208" y="274459"/>
                </a:lnTo>
                <a:lnTo>
                  <a:pt x="90284" y="315341"/>
                </a:lnTo>
                <a:lnTo>
                  <a:pt x="92062" y="317627"/>
                </a:lnTo>
                <a:lnTo>
                  <a:pt x="94602" y="318770"/>
                </a:lnTo>
                <a:lnTo>
                  <a:pt x="99174" y="318770"/>
                </a:lnTo>
                <a:lnTo>
                  <a:pt x="104254" y="304419"/>
                </a:lnTo>
                <a:lnTo>
                  <a:pt x="80391" y="258419"/>
                </a:lnTo>
                <a:lnTo>
                  <a:pt x="74510" y="208368"/>
                </a:lnTo>
                <a:lnTo>
                  <a:pt x="86334" y="159385"/>
                </a:lnTo>
                <a:lnTo>
                  <a:pt x="115557" y="116586"/>
                </a:lnTo>
                <a:lnTo>
                  <a:pt x="158216" y="87210"/>
                </a:lnTo>
                <a:lnTo>
                  <a:pt x="206997" y="75298"/>
                </a:lnTo>
                <a:lnTo>
                  <a:pt x="256819" y="81178"/>
                </a:lnTo>
                <a:lnTo>
                  <a:pt x="302628" y="105156"/>
                </a:lnTo>
                <a:lnTo>
                  <a:pt x="306438" y="108204"/>
                </a:lnTo>
                <a:lnTo>
                  <a:pt x="312026" y="107442"/>
                </a:lnTo>
                <a:lnTo>
                  <a:pt x="315074" y="103632"/>
                </a:lnTo>
                <a:lnTo>
                  <a:pt x="317995" y="99695"/>
                </a:lnTo>
                <a:close/>
              </a:path>
              <a:path w="3154679" h="604520">
                <a:moveTo>
                  <a:pt x="374129" y="204774"/>
                </a:moveTo>
                <a:lnTo>
                  <a:pt x="364299" y="160426"/>
                </a:lnTo>
                <a:lnTo>
                  <a:pt x="341617" y="119634"/>
                </a:lnTo>
                <a:lnTo>
                  <a:pt x="338569" y="115697"/>
                </a:lnTo>
                <a:lnTo>
                  <a:pt x="333108" y="115062"/>
                </a:lnTo>
                <a:lnTo>
                  <a:pt x="325361" y="121031"/>
                </a:lnTo>
                <a:lnTo>
                  <a:pt x="324726" y="126619"/>
                </a:lnTo>
                <a:lnTo>
                  <a:pt x="327647" y="130429"/>
                </a:lnTo>
                <a:lnTo>
                  <a:pt x="351104" y="176377"/>
                </a:lnTo>
                <a:lnTo>
                  <a:pt x="356717" y="226275"/>
                </a:lnTo>
                <a:lnTo>
                  <a:pt x="344817" y="275043"/>
                </a:lnTo>
                <a:lnTo>
                  <a:pt x="315709" y="317627"/>
                </a:lnTo>
                <a:lnTo>
                  <a:pt x="273316" y="346824"/>
                </a:lnTo>
                <a:lnTo>
                  <a:pt x="224790" y="358749"/>
                </a:lnTo>
                <a:lnTo>
                  <a:pt x="175133" y="353098"/>
                </a:lnTo>
                <a:lnTo>
                  <a:pt x="129400" y="329565"/>
                </a:lnTo>
                <a:lnTo>
                  <a:pt x="125590" y="326517"/>
                </a:lnTo>
                <a:lnTo>
                  <a:pt x="120002" y="327279"/>
                </a:lnTo>
                <a:lnTo>
                  <a:pt x="117081" y="331216"/>
                </a:lnTo>
                <a:lnTo>
                  <a:pt x="114033" y="335026"/>
                </a:lnTo>
                <a:lnTo>
                  <a:pt x="114795" y="340614"/>
                </a:lnTo>
                <a:lnTo>
                  <a:pt x="165112" y="368452"/>
                </a:lnTo>
                <a:lnTo>
                  <a:pt x="215633" y="376682"/>
                </a:lnTo>
                <a:lnTo>
                  <a:pt x="246189" y="373748"/>
                </a:lnTo>
                <a:lnTo>
                  <a:pt x="287515" y="358749"/>
                </a:lnTo>
                <a:lnTo>
                  <a:pt x="328155" y="330073"/>
                </a:lnTo>
                <a:lnTo>
                  <a:pt x="355866" y="292531"/>
                </a:lnTo>
                <a:lnTo>
                  <a:pt x="371259" y="249783"/>
                </a:lnTo>
                <a:lnTo>
                  <a:pt x="374129" y="204774"/>
                </a:lnTo>
                <a:close/>
              </a:path>
              <a:path w="3154679" h="604520">
                <a:moveTo>
                  <a:pt x="431787" y="217043"/>
                </a:moveTo>
                <a:lnTo>
                  <a:pt x="426059" y="167360"/>
                </a:lnTo>
                <a:lnTo>
                  <a:pt x="414134" y="133896"/>
                </a:lnTo>
                <a:lnTo>
                  <a:pt x="414134" y="217043"/>
                </a:lnTo>
                <a:lnTo>
                  <a:pt x="412064" y="248488"/>
                </a:lnTo>
                <a:lnTo>
                  <a:pt x="395376" y="309816"/>
                </a:lnTo>
                <a:lnTo>
                  <a:pt x="364490" y="366280"/>
                </a:lnTo>
                <a:lnTo>
                  <a:pt x="327901" y="414870"/>
                </a:lnTo>
                <a:lnTo>
                  <a:pt x="308724" y="437896"/>
                </a:lnTo>
                <a:lnTo>
                  <a:pt x="280962" y="471563"/>
                </a:lnTo>
                <a:lnTo>
                  <a:pt x="256476" y="505193"/>
                </a:lnTo>
                <a:lnTo>
                  <a:pt x="237731" y="539750"/>
                </a:lnTo>
                <a:lnTo>
                  <a:pt x="227190" y="576199"/>
                </a:lnTo>
                <a:lnTo>
                  <a:pt x="226174" y="582295"/>
                </a:lnTo>
                <a:lnTo>
                  <a:pt x="221348" y="586867"/>
                </a:lnTo>
                <a:lnTo>
                  <a:pt x="209918" y="586867"/>
                </a:lnTo>
                <a:lnTo>
                  <a:pt x="205092" y="582422"/>
                </a:lnTo>
                <a:lnTo>
                  <a:pt x="204203" y="576199"/>
                </a:lnTo>
                <a:lnTo>
                  <a:pt x="193586" y="539750"/>
                </a:lnTo>
                <a:lnTo>
                  <a:pt x="174815" y="505193"/>
                </a:lnTo>
                <a:lnTo>
                  <a:pt x="150355" y="471563"/>
                </a:lnTo>
                <a:lnTo>
                  <a:pt x="91135" y="399516"/>
                </a:lnTo>
                <a:lnTo>
                  <a:pt x="61937" y="358990"/>
                </a:lnTo>
                <a:lnTo>
                  <a:pt x="37960" y="314756"/>
                </a:lnTo>
                <a:lnTo>
                  <a:pt x="22085" y="265303"/>
                </a:lnTo>
                <a:lnTo>
                  <a:pt x="17665" y="218694"/>
                </a:lnTo>
                <a:lnTo>
                  <a:pt x="23431" y="173037"/>
                </a:lnTo>
                <a:lnTo>
                  <a:pt x="39027" y="129857"/>
                </a:lnTo>
                <a:lnTo>
                  <a:pt x="64122" y="90678"/>
                </a:lnTo>
                <a:lnTo>
                  <a:pt x="95402" y="59715"/>
                </a:lnTo>
                <a:lnTo>
                  <a:pt x="131965" y="36791"/>
                </a:lnTo>
                <a:lnTo>
                  <a:pt x="172491" y="22555"/>
                </a:lnTo>
                <a:lnTo>
                  <a:pt x="215633" y="17665"/>
                </a:lnTo>
                <a:lnTo>
                  <a:pt x="261086" y="22936"/>
                </a:lnTo>
                <a:lnTo>
                  <a:pt x="302856" y="37973"/>
                </a:lnTo>
                <a:lnTo>
                  <a:pt x="339712" y="61544"/>
                </a:lnTo>
                <a:lnTo>
                  <a:pt x="370471" y="92456"/>
                </a:lnTo>
                <a:lnTo>
                  <a:pt x="393928" y="129476"/>
                </a:lnTo>
                <a:lnTo>
                  <a:pt x="408876" y="171411"/>
                </a:lnTo>
                <a:lnTo>
                  <a:pt x="414134" y="217043"/>
                </a:lnTo>
                <a:lnTo>
                  <a:pt x="414134" y="133896"/>
                </a:lnTo>
                <a:lnTo>
                  <a:pt x="384251" y="81394"/>
                </a:lnTo>
                <a:lnTo>
                  <a:pt x="350761" y="47764"/>
                </a:lnTo>
                <a:lnTo>
                  <a:pt x="310629" y="22110"/>
                </a:lnTo>
                <a:lnTo>
                  <a:pt x="298259" y="17665"/>
                </a:lnTo>
                <a:lnTo>
                  <a:pt x="265150" y="5753"/>
                </a:lnTo>
                <a:lnTo>
                  <a:pt x="215633" y="0"/>
                </a:lnTo>
                <a:lnTo>
                  <a:pt x="168579" y="5321"/>
                </a:lnTo>
                <a:lnTo>
                  <a:pt x="124409" y="20802"/>
                </a:lnTo>
                <a:lnTo>
                  <a:pt x="84569" y="45758"/>
                </a:lnTo>
                <a:lnTo>
                  <a:pt x="50533" y="79502"/>
                </a:lnTo>
                <a:lnTo>
                  <a:pt x="23253" y="122021"/>
                </a:lnTo>
                <a:lnTo>
                  <a:pt x="6286" y="168846"/>
                </a:lnTo>
                <a:lnTo>
                  <a:pt x="0" y="218351"/>
                </a:lnTo>
                <a:lnTo>
                  <a:pt x="4813" y="268859"/>
                </a:lnTo>
                <a:lnTo>
                  <a:pt x="21729" y="321525"/>
                </a:lnTo>
                <a:lnTo>
                  <a:pt x="47104" y="368452"/>
                </a:lnTo>
                <a:lnTo>
                  <a:pt x="77419" y="410667"/>
                </a:lnTo>
                <a:lnTo>
                  <a:pt x="135686" y="481469"/>
                </a:lnTo>
                <a:lnTo>
                  <a:pt x="159029" y="513346"/>
                </a:lnTo>
                <a:lnTo>
                  <a:pt x="176834" y="545592"/>
                </a:lnTo>
                <a:lnTo>
                  <a:pt x="186677" y="578866"/>
                </a:lnTo>
                <a:lnTo>
                  <a:pt x="190119" y="589153"/>
                </a:lnTo>
                <a:lnTo>
                  <a:pt x="196583" y="597268"/>
                </a:lnTo>
                <a:lnTo>
                  <a:pt x="205320" y="602602"/>
                </a:lnTo>
                <a:lnTo>
                  <a:pt x="215633" y="604520"/>
                </a:lnTo>
                <a:lnTo>
                  <a:pt x="225996" y="602602"/>
                </a:lnTo>
                <a:lnTo>
                  <a:pt x="234721" y="597268"/>
                </a:lnTo>
                <a:lnTo>
                  <a:pt x="241147" y="589153"/>
                </a:lnTo>
                <a:lnTo>
                  <a:pt x="241909" y="586867"/>
                </a:lnTo>
                <a:lnTo>
                  <a:pt x="244589" y="578866"/>
                </a:lnTo>
                <a:lnTo>
                  <a:pt x="254469" y="545592"/>
                </a:lnTo>
                <a:lnTo>
                  <a:pt x="272288" y="513346"/>
                </a:lnTo>
                <a:lnTo>
                  <a:pt x="295643" y="481469"/>
                </a:lnTo>
                <a:lnTo>
                  <a:pt x="353275" y="411429"/>
                </a:lnTo>
                <a:lnTo>
                  <a:pt x="382930" y="370420"/>
                </a:lnTo>
                <a:lnTo>
                  <a:pt x="407974" y="325132"/>
                </a:lnTo>
                <a:lnTo>
                  <a:pt x="425310" y="274396"/>
                </a:lnTo>
                <a:lnTo>
                  <a:pt x="431787" y="217043"/>
                </a:lnTo>
                <a:close/>
              </a:path>
              <a:path w="3154679" h="604520">
                <a:moveTo>
                  <a:pt x="3041383" y="131064"/>
                </a:moveTo>
                <a:lnTo>
                  <a:pt x="3015386" y="118097"/>
                </a:lnTo>
                <a:lnTo>
                  <a:pt x="3009633" y="118618"/>
                </a:lnTo>
                <a:lnTo>
                  <a:pt x="3002267" y="119888"/>
                </a:lnTo>
                <a:lnTo>
                  <a:pt x="2996171" y="123317"/>
                </a:lnTo>
                <a:lnTo>
                  <a:pt x="2990964" y="126111"/>
                </a:lnTo>
                <a:lnTo>
                  <a:pt x="2985503" y="129159"/>
                </a:lnTo>
                <a:lnTo>
                  <a:pt x="2980804" y="131699"/>
                </a:lnTo>
                <a:lnTo>
                  <a:pt x="2971279" y="131699"/>
                </a:lnTo>
                <a:lnTo>
                  <a:pt x="2967469" y="135509"/>
                </a:lnTo>
                <a:lnTo>
                  <a:pt x="2967469" y="145161"/>
                </a:lnTo>
                <a:lnTo>
                  <a:pt x="2971279" y="148971"/>
                </a:lnTo>
                <a:lnTo>
                  <a:pt x="2985249" y="148971"/>
                </a:lnTo>
                <a:lnTo>
                  <a:pt x="2999219" y="141351"/>
                </a:lnTo>
                <a:lnTo>
                  <a:pt x="3000997" y="140335"/>
                </a:lnTo>
                <a:lnTo>
                  <a:pt x="3002775" y="139446"/>
                </a:lnTo>
                <a:lnTo>
                  <a:pt x="3004299" y="138557"/>
                </a:lnTo>
                <a:lnTo>
                  <a:pt x="3004299" y="145161"/>
                </a:lnTo>
                <a:lnTo>
                  <a:pt x="3008236" y="148971"/>
                </a:lnTo>
                <a:lnTo>
                  <a:pt x="3017761" y="148971"/>
                </a:lnTo>
                <a:lnTo>
                  <a:pt x="3021698" y="145161"/>
                </a:lnTo>
                <a:lnTo>
                  <a:pt x="3021698" y="138557"/>
                </a:lnTo>
                <a:lnTo>
                  <a:pt x="3021698" y="136271"/>
                </a:lnTo>
                <a:lnTo>
                  <a:pt x="3023476" y="136779"/>
                </a:lnTo>
                <a:lnTo>
                  <a:pt x="3027286" y="138684"/>
                </a:lnTo>
                <a:lnTo>
                  <a:pt x="3031477" y="140970"/>
                </a:lnTo>
                <a:lnTo>
                  <a:pt x="3036811" y="139446"/>
                </a:lnTo>
                <a:lnTo>
                  <a:pt x="3038538" y="136271"/>
                </a:lnTo>
                <a:lnTo>
                  <a:pt x="3041383" y="131064"/>
                </a:lnTo>
                <a:close/>
              </a:path>
              <a:path w="3154679" h="604520">
                <a:moveTo>
                  <a:pt x="3049384" y="522986"/>
                </a:moveTo>
                <a:lnTo>
                  <a:pt x="3045447" y="519176"/>
                </a:lnTo>
                <a:lnTo>
                  <a:pt x="3017507" y="519176"/>
                </a:lnTo>
                <a:lnTo>
                  <a:pt x="3013570" y="522986"/>
                </a:lnTo>
                <a:lnTo>
                  <a:pt x="3013570" y="532638"/>
                </a:lnTo>
                <a:lnTo>
                  <a:pt x="3017507" y="536448"/>
                </a:lnTo>
                <a:lnTo>
                  <a:pt x="3045447" y="536448"/>
                </a:lnTo>
                <a:lnTo>
                  <a:pt x="3049384" y="532638"/>
                </a:lnTo>
                <a:lnTo>
                  <a:pt x="3049384" y="522986"/>
                </a:lnTo>
                <a:close/>
              </a:path>
              <a:path w="3154679" h="604520">
                <a:moveTo>
                  <a:pt x="3154667" y="199136"/>
                </a:moveTo>
                <a:lnTo>
                  <a:pt x="3152381" y="193675"/>
                </a:lnTo>
                <a:lnTo>
                  <a:pt x="3137395" y="178689"/>
                </a:lnTo>
                <a:lnTo>
                  <a:pt x="3137395" y="203708"/>
                </a:lnTo>
                <a:lnTo>
                  <a:pt x="3137395" y="206121"/>
                </a:lnTo>
                <a:lnTo>
                  <a:pt x="3136887" y="207264"/>
                </a:lnTo>
                <a:lnTo>
                  <a:pt x="3130791" y="213360"/>
                </a:lnTo>
                <a:lnTo>
                  <a:pt x="3127972" y="220218"/>
                </a:lnTo>
                <a:lnTo>
                  <a:pt x="3127870" y="232537"/>
                </a:lnTo>
                <a:lnTo>
                  <a:pt x="3128886" y="236982"/>
                </a:lnTo>
                <a:lnTo>
                  <a:pt x="3130918" y="240919"/>
                </a:lnTo>
                <a:lnTo>
                  <a:pt x="3104756" y="267081"/>
                </a:lnTo>
                <a:lnTo>
                  <a:pt x="3104375" y="266954"/>
                </a:lnTo>
                <a:lnTo>
                  <a:pt x="3104121" y="266827"/>
                </a:lnTo>
                <a:lnTo>
                  <a:pt x="3100311" y="263779"/>
                </a:lnTo>
                <a:lnTo>
                  <a:pt x="3096501" y="259461"/>
                </a:lnTo>
                <a:lnTo>
                  <a:pt x="3091929" y="254508"/>
                </a:lnTo>
                <a:lnTo>
                  <a:pt x="3062821" y="228346"/>
                </a:lnTo>
                <a:lnTo>
                  <a:pt x="3013062" y="214757"/>
                </a:lnTo>
                <a:lnTo>
                  <a:pt x="2986722" y="213436"/>
                </a:lnTo>
                <a:lnTo>
                  <a:pt x="2967520" y="210489"/>
                </a:lnTo>
                <a:lnTo>
                  <a:pt x="2955760" y="207530"/>
                </a:lnTo>
                <a:lnTo>
                  <a:pt x="2951721" y="206121"/>
                </a:lnTo>
                <a:lnTo>
                  <a:pt x="2951467" y="206121"/>
                </a:lnTo>
                <a:lnTo>
                  <a:pt x="2951340" y="205994"/>
                </a:lnTo>
                <a:lnTo>
                  <a:pt x="2951086" y="205994"/>
                </a:lnTo>
                <a:lnTo>
                  <a:pt x="2950959" y="205867"/>
                </a:lnTo>
                <a:lnTo>
                  <a:pt x="2950705" y="205867"/>
                </a:lnTo>
                <a:lnTo>
                  <a:pt x="2950578" y="205740"/>
                </a:lnTo>
                <a:lnTo>
                  <a:pt x="2941193" y="202298"/>
                </a:lnTo>
                <a:lnTo>
                  <a:pt x="2916097" y="163347"/>
                </a:lnTo>
                <a:lnTo>
                  <a:pt x="2916771" y="153339"/>
                </a:lnTo>
                <a:lnTo>
                  <a:pt x="2919590" y="143510"/>
                </a:lnTo>
                <a:lnTo>
                  <a:pt x="2921368" y="139065"/>
                </a:lnTo>
                <a:lnTo>
                  <a:pt x="2919209" y="134112"/>
                </a:lnTo>
                <a:lnTo>
                  <a:pt x="2910319" y="130556"/>
                </a:lnTo>
                <a:lnTo>
                  <a:pt x="2905239" y="132715"/>
                </a:lnTo>
                <a:lnTo>
                  <a:pt x="2903461" y="137160"/>
                </a:lnTo>
                <a:lnTo>
                  <a:pt x="2899664" y="150444"/>
                </a:lnTo>
                <a:lnTo>
                  <a:pt x="2898775" y="164045"/>
                </a:lnTo>
                <a:lnTo>
                  <a:pt x="2900756" y="177469"/>
                </a:lnTo>
                <a:lnTo>
                  <a:pt x="2921190" y="209854"/>
                </a:lnTo>
                <a:lnTo>
                  <a:pt x="2943720" y="221742"/>
                </a:lnTo>
                <a:lnTo>
                  <a:pt x="3060560" y="345821"/>
                </a:lnTo>
                <a:lnTo>
                  <a:pt x="3069107" y="358698"/>
                </a:lnTo>
                <a:lnTo>
                  <a:pt x="3072968" y="373253"/>
                </a:lnTo>
                <a:lnTo>
                  <a:pt x="3072015" y="388302"/>
                </a:lnTo>
                <a:lnTo>
                  <a:pt x="3066148" y="402590"/>
                </a:lnTo>
                <a:lnTo>
                  <a:pt x="3047987" y="431546"/>
                </a:lnTo>
                <a:lnTo>
                  <a:pt x="3046209" y="434467"/>
                </a:lnTo>
                <a:lnTo>
                  <a:pt x="3043034" y="436118"/>
                </a:lnTo>
                <a:lnTo>
                  <a:pt x="3006204" y="436118"/>
                </a:lnTo>
                <a:lnTo>
                  <a:pt x="3006204" y="453390"/>
                </a:lnTo>
                <a:lnTo>
                  <a:pt x="3005061" y="456438"/>
                </a:lnTo>
                <a:lnTo>
                  <a:pt x="3004299" y="459740"/>
                </a:lnTo>
                <a:lnTo>
                  <a:pt x="3004299" y="466725"/>
                </a:lnTo>
                <a:lnTo>
                  <a:pt x="3005061" y="470027"/>
                </a:lnTo>
                <a:lnTo>
                  <a:pt x="3006204" y="473075"/>
                </a:lnTo>
                <a:lnTo>
                  <a:pt x="2909049" y="473075"/>
                </a:lnTo>
                <a:lnTo>
                  <a:pt x="2910319" y="470027"/>
                </a:lnTo>
                <a:lnTo>
                  <a:pt x="2910954" y="466725"/>
                </a:lnTo>
                <a:lnTo>
                  <a:pt x="2910954" y="459740"/>
                </a:lnTo>
                <a:lnTo>
                  <a:pt x="2910319" y="456438"/>
                </a:lnTo>
                <a:lnTo>
                  <a:pt x="2909049" y="453390"/>
                </a:lnTo>
                <a:lnTo>
                  <a:pt x="3006204" y="453390"/>
                </a:lnTo>
                <a:lnTo>
                  <a:pt x="3006204" y="436118"/>
                </a:lnTo>
                <a:lnTo>
                  <a:pt x="2877807" y="436118"/>
                </a:lnTo>
                <a:lnTo>
                  <a:pt x="2875902" y="435610"/>
                </a:lnTo>
                <a:lnTo>
                  <a:pt x="2838780" y="398005"/>
                </a:lnTo>
                <a:lnTo>
                  <a:pt x="2819298" y="355193"/>
                </a:lnTo>
                <a:lnTo>
                  <a:pt x="2811132" y="315391"/>
                </a:lnTo>
                <a:lnTo>
                  <a:pt x="2809481" y="287909"/>
                </a:lnTo>
                <a:lnTo>
                  <a:pt x="2816072" y="235508"/>
                </a:lnTo>
                <a:lnTo>
                  <a:pt x="2834005" y="191795"/>
                </a:lnTo>
                <a:lnTo>
                  <a:pt x="2860433" y="155384"/>
                </a:lnTo>
                <a:lnTo>
                  <a:pt x="2892564" y="124917"/>
                </a:lnTo>
                <a:lnTo>
                  <a:pt x="2927566" y="98983"/>
                </a:lnTo>
                <a:lnTo>
                  <a:pt x="2981642" y="64008"/>
                </a:lnTo>
                <a:lnTo>
                  <a:pt x="2999168" y="52171"/>
                </a:lnTo>
                <a:lnTo>
                  <a:pt x="3014802" y="40386"/>
                </a:lnTo>
                <a:lnTo>
                  <a:pt x="3028175" y="28321"/>
                </a:lnTo>
                <a:lnTo>
                  <a:pt x="3030245" y="48044"/>
                </a:lnTo>
                <a:lnTo>
                  <a:pt x="3027476" y="62268"/>
                </a:lnTo>
                <a:lnTo>
                  <a:pt x="3023171" y="71005"/>
                </a:lnTo>
                <a:lnTo>
                  <a:pt x="3020682" y="74295"/>
                </a:lnTo>
                <a:lnTo>
                  <a:pt x="3017380" y="77597"/>
                </a:lnTo>
                <a:lnTo>
                  <a:pt x="3017380" y="83058"/>
                </a:lnTo>
                <a:lnTo>
                  <a:pt x="3020682" y="86487"/>
                </a:lnTo>
                <a:lnTo>
                  <a:pt x="3136125" y="201803"/>
                </a:lnTo>
                <a:lnTo>
                  <a:pt x="3136887" y="202692"/>
                </a:lnTo>
                <a:lnTo>
                  <a:pt x="3137395" y="203708"/>
                </a:lnTo>
                <a:lnTo>
                  <a:pt x="3137395" y="178689"/>
                </a:lnTo>
                <a:lnTo>
                  <a:pt x="3038208" y="79502"/>
                </a:lnTo>
                <a:lnTo>
                  <a:pt x="3043491" y="68694"/>
                </a:lnTo>
                <a:lnTo>
                  <a:pt x="3047174" y="53073"/>
                </a:lnTo>
                <a:lnTo>
                  <a:pt x="3046679" y="32766"/>
                </a:lnTo>
                <a:lnTo>
                  <a:pt x="3045396" y="28321"/>
                </a:lnTo>
                <a:lnTo>
                  <a:pt x="3029318" y="2286"/>
                </a:lnTo>
                <a:lnTo>
                  <a:pt x="3026270" y="3556"/>
                </a:lnTo>
                <a:lnTo>
                  <a:pt x="3024365" y="6223"/>
                </a:lnTo>
                <a:lnTo>
                  <a:pt x="3011995" y="19989"/>
                </a:lnTo>
                <a:lnTo>
                  <a:pt x="2995485" y="33540"/>
                </a:lnTo>
                <a:lnTo>
                  <a:pt x="2975660" y="47269"/>
                </a:lnTo>
                <a:lnTo>
                  <a:pt x="2926232" y="79044"/>
                </a:lnTo>
                <a:lnTo>
                  <a:pt x="2898610" y="98259"/>
                </a:lnTo>
                <a:lnTo>
                  <a:pt x="2846819" y="144526"/>
                </a:lnTo>
                <a:lnTo>
                  <a:pt x="2822727" y="176593"/>
                </a:lnTo>
                <a:lnTo>
                  <a:pt x="2805633" y="211035"/>
                </a:lnTo>
                <a:lnTo>
                  <a:pt x="2795447" y="248069"/>
                </a:lnTo>
                <a:lnTo>
                  <a:pt x="2792082" y="287909"/>
                </a:lnTo>
                <a:lnTo>
                  <a:pt x="2801035" y="355511"/>
                </a:lnTo>
                <a:lnTo>
                  <a:pt x="2822016" y="403288"/>
                </a:lnTo>
                <a:lnTo>
                  <a:pt x="2846184" y="433641"/>
                </a:lnTo>
                <a:lnTo>
                  <a:pt x="2874378" y="453390"/>
                </a:lnTo>
                <a:lnTo>
                  <a:pt x="2889237" y="453390"/>
                </a:lnTo>
                <a:lnTo>
                  <a:pt x="2893682" y="457835"/>
                </a:lnTo>
                <a:lnTo>
                  <a:pt x="2893682" y="468630"/>
                </a:lnTo>
                <a:lnTo>
                  <a:pt x="2889237" y="473075"/>
                </a:lnTo>
                <a:lnTo>
                  <a:pt x="2835643" y="473075"/>
                </a:lnTo>
                <a:lnTo>
                  <a:pt x="2833738" y="473710"/>
                </a:lnTo>
                <a:lnTo>
                  <a:pt x="2832087" y="475107"/>
                </a:lnTo>
                <a:lnTo>
                  <a:pt x="2777223" y="520827"/>
                </a:lnTo>
                <a:lnTo>
                  <a:pt x="2773667" y="528447"/>
                </a:lnTo>
                <a:lnTo>
                  <a:pt x="2773667" y="588010"/>
                </a:lnTo>
                <a:lnTo>
                  <a:pt x="2777477" y="591820"/>
                </a:lnTo>
                <a:lnTo>
                  <a:pt x="3137776" y="591820"/>
                </a:lnTo>
                <a:lnTo>
                  <a:pt x="3141586" y="588010"/>
                </a:lnTo>
                <a:lnTo>
                  <a:pt x="3141586" y="574548"/>
                </a:lnTo>
                <a:lnTo>
                  <a:pt x="3141586" y="528447"/>
                </a:lnTo>
                <a:lnTo>
                  <a:pt x="3138030" y="520827"/>
                </a:lnTo>
                <a:lnTo>
                  <a:pt x="3124314" y="509397"/>
                </a:lnTo>
                <a:lnTo>
                  <a:pt x="3124314" y="536448"/>
                </a:lnTo>
                <a:lnTo>
                  <a:pt x="3124314" y="574548"/>
                </a:lnTo>
                <a:lnTo>
                  <a:pt x="2790939" y="574548"/>
                </a:lnTo>
                <a:lnTo>
                  <a:pt x="2790939" y="536448"/>
                </a:lnTo>
                <a:lnTo>
                  <a:pt x="2990075" y="536448"/>
                </a:lnTo>
                <a:lnTo>
                  <a:pt x="2994012" y="532638"/>
                </a:lnTo>
                <a:lnTo>
                  <a:pt x="2994012" y="522986"/>
                </a:lnTo>
                <a:lnTo>
                  <a:pt x="2990075" y="519176"/>
                </a:lnTo>
                <a:lnTo>
                  <a:pt x="2806179" y="519176"/>
                </a:lnTo>
                <a:lnTo>
                  <a:pt x="2840850" y="490347"/>
                </a:lnTo>
                <a:lnTo>
                  <a:pt x="3074530" y="490347"/>
                </a:lnTo>
                <a:lnTo>
                  <a:pt x="3109074" y="519176"/>
                </a:lnTo>
                <a:lnTo>
                  <a:pt x="3072879" y="519176"/>
                </a:lnTo>
                <a:lnTo>
                  <a:pt x="3068942" y="522986"/>
                </a:lnTo>
                <a:lnTo>
                  <a:pt x="3068942" y="532638"/>
                </a:lnTo>
                <a:lnTo>
                  <a:pt x="3072879" y="536448"/>
                </a:lnTo>
                <a:lnTo>
                  <a:pt x="3124314" y="536448"/>
                </a:lnTo>
                <a:lnTo>
                  <a:pt x="3124314" y="509397"/>
                </a:lnTo>
                <a:lnTo>
                  <a:pt x="3101454" y="490347"/>
                </a:lnTo>
                <a:lnTo>
                  <a:pt x="3083166" y="475107"/>
                </a:lnTo>
                <a:lnTo>
                  <a:pt x="3081642" y="473710"/>
                </a:lnTo>
                <a:lnTo>
                  <a:pt x="3079610" y="473075"/>
                </a:lnTo>
                <a:lnTo>
                  <a:pt x="3026016" y="473075"/>
                </a:lnTo>
                <a:lnTo>
                  <a:pt x="3021698" y="468630"/>
                </a:lnTo>
                <a:lnTo>
                  <a:pt x="3021698" y="457835"/>
                </a:lnTo>
                <a:lnTo>
                  <a:pt x="3026016" y="453390"/>
                </a:lnTo>
                <a:lnTo>
                  <a:pt x="3039732" y="453390"/>
                </a:lnTo>
                <a:lnTo>
                  <a:pt x="3046565" y="452539"/>
                </a:lnTo>
                <a:lnTo>
                  <a:pt x="3052838" y="450049"/>
                </a:lnTo>
                <a:lnTo>
                  <a:pt x="3058299" y="446062"/>
                </a:lnTo>
                <a:lnTo>
                  <a:pt x="3062719" y="440690"/>
                </a:lnTo>
                <a:lnTo>
                  <a:pt x="3065564" y="436118"/>
                </a:lnTo>
                <a:lnTo>
                  <a:pt x="3080753" y="411734"/>
                </a:lnTo>
                <a:lnTo>
                  <a:pt x="3088843" y="392163"/>
                </a:lnTo>
                <a:lnTo>
                  <a:pt x="3090176" y="371538"/>
                </a:lnTo>
                <a:lnTo>
                  <a:pt x="3084893" y="351586"/>
                </a:lnTo>
                <a:lnTo>
                  <a:pt x="3073133" y="334010"/>
                </a:lnTo>
                <a:lnTo>
                  <a:pt x="2974581" y="229235"/>
                </a:lnTo>
                <a:lnTo>
                  <a:pt x="2982772" y="230378"/>
                </a:lnTo>
                <a:lnTo>
                  <a:pt x="2991904" y="231254"/>
                </a:lnTo>
                <a:lnTo>
                  <a:pt x="3002013" y="231825"/>
                </a:lnTo>
                <a:lnTo>
                  <a:pt x="3013062" y="232029"/>
                </a:lnTo>
                <a:lnTo>
                  <a:pt x="3036176" y="235115"/>
                </a:lnTo>
                <a:lnTo>
                  <a:pt x="3053842" y="243103"/>
                </a:lnTo>
                <a:lnTo>
                  <a:pt x="3067621" y="254050"/>
                </a:lnTo>
                <a:lnTo>
                  <a:pt x="3079102" y="266065"/>
                </a:lnTo>
                <a:lnTo>
                  <a:pt x="3088500" y="276479"/>
                </a:lnTo>
                <a:lnTo>
                  <a:pt x="3093453" y="280416"/>
                </a:lnTo>
                <a:lnTo>
                  <a:pt x="3099270" y="283451"/>
                </a:lnTo>
                <a:lnTo>
                  <a:pt x="3105607" y="284200"/>
                </a:lnTo>
                <a:lnTo>
                  <a:pt x="3111804" y="282702"/>
                </a:lnTo>
                <a:lnTo>
                  <a:pt x="3117202" y="279019"/>
                </a:lnTo>
                <a:lnTo>
                  <a:pt x="3129140" y="267081"/>
                </a:lnTo>
                <a:lnTo>
                  <a:pt x="3148317" y="247904"/>
                </a:lnTo>
                <a:lnTo>
                  <a:pt x="3151746" y="244602"/>
                </a:lnTo>
                <a:lnTo>
                  <a:pt x="3151746" y="239141"/>
                </a:lnTo>
                <a:lnTo>
                  <a:pt x="3146285" y="233680"/>
                </a:lnTo>
                <a:lnTo>
                  <a:pt x="3145142" y="230886"/>
                </a:lnTo>
                <a:lnTo>
                  <a:pt x="3145142" y="225044"/>
                </a:lnTo>
                <a:lnTo>
                  <a:pt x="3146285" y="222377"/>
                </a:lnTo>
                <a:lnTo>
                  <a:pt x="3148317" y="220218"/>
                </a:lnTo>
                <a:lnTo>
                  <a:pt x="3152381" y="216154"/>
                </a:lnTo>
                <a:lnTo>
                  <a:pt x="3154667" y="210693"/>
                </a:lnTo>
                <a:lnTo>
                  <a:pt x="3154667" y="199136"/>
                </a:lnTo>
                <a:close/>
              </a:path>
            </a:pathLst>
          </a:custGeom>
          <a:solidFill>
            <a:srgbClr val="67747C"/>
          </a:solidFill>
        </p:spPr>
        <p:txBody>
          <a:bodyPr wrap="square" lIns="0" tIns="0" rIns="0" bIns="0" rtlCol="0"/>
          <a:lstStyle/>
          <a:p>
            <a:endParaRPr/>
          </a:p>
        </p:txBody>
      </p:sp>
      <p:sp>
        <p:nvSpPr>
          <p:cNvPr id="108" name="object 108"/>
          <p:cNvSpPr/>
          <p:nvPr/>
        </p:nvSpPr>
        <p:spPr>
          <a:xfrm>
            <a:off x="8237219" y="5796279"/>
            <a:ext cx="93980" cy="508000"/>
          </a:xfrm>
          <a:custGeom>
            <a:avLst/>
            <a:gdLst/>
            <a:ahLst/>
            <a:cxnLst/>
            <a:rect l="l" t="t" r="r" b="b"/>
            <a:pathLst>
              <a:path w="93979" h="508000">
                <a:moveTo>
                  <a:pt x="46989" y="413740"/>
                </a:moveTo>
                <a:lnTo>
                  <a:pt x="28717" y="417450"/>
                </a:lnTo>
                <a:lnTo>
                  <a:pt x="13779" y="427561"/>
                </a:lnTo>
                <a:lnTo>
                  <a:pt x="3698" y="442544"/>
                </a:lnTo>
                <a:lnTo>
                  <a:pt x="0" y="460870"/>
                </a:lnTo>
                <a:lnTo>
                  <a:pt x="3698" y="479196"/>
                </a:lnTo>
                <a:lnTo>
                  <a:pt x="13779" y="494179"/>
                </a:lnTo>
                <a:lnTo>
                  <a:pt x="28717" y="504290"/>
                </a:lnTo>
                <a:lnTo>
                  <a:pt x="46989" y="508000"/>
                </a:lnTo>
                <a:lnTo>
                  <a:pt x="65262" y="504290"/>
                </a:lnTo>
                <a:lnTo>
                  <a:pt x="80200" y="494179"/>
                </a:lnTo>
                <a:lnTo>
                  <a:pt x="80916" y="493115"/>
                </a:lnTo>
                <a:lnTo>
                  <a:pt x="46989" y="493115"/>
                </a:lnTo>
                <a:lnTo>
                  <a:pt x="34468" y="490577"/>
                </a:lnTo>
                <a:lnTo>
                  <a:pt x="24256" y="483660"/>
                </a:lnTo>
                <a:lnTo>
                  <a:pt x="17379" y="473409"/>
                </a:lnTo>
                <a:lnTo>
                  <a:pt x="14858" y="460870"/>
                </a:lnTo>
                <a:lnTo>
                  <a:pt x="17379" y="448331"/>
                </a:lnTo>
                <a:lnTo>
                  <a:pt x="24256" y="438080"/>
                </a:lnTo>
                <a:lnTo>
                  <a:pt x="34468" y="431163"/>
                </a:lnTo>
                <a:lnTo>
                  <a:pt x="46989" y="428625"/>
                </a:lnTo>
                <a:lnTo>
                  <a:pt x="80916" y="428625"/>
                </a:lnTo>
                <a:lnTo>
                  <a:pt x="80200" y="427561"/>
                </a:lnTo>
                <a:lnTo>
                  <a:pt x="65262" y="417450"/>
                </a:lnTo>
                <a:lnTo>
                  <a:pt x="46989" y="413740"/>
                </a:lnTo>
                <a:close/>
              </a:path>
              <a:path w="93979" h="508000">
                <a:moveTo>
                  <a:pt x="80916" y="428625"/>
                </a:moveTo>
                <a:lnTo>
                  <a:pt x="46989" y="428625"/>
                </a:lnTo>
                <a:lnTo>
                  <a:pt x="59511" y="431163"/>
                </a:lnTo>
                <a:lnTo>
                  <a:pt x="69723" y="438080"/>
                </a:lnTo>
                <a:lnTo>
                  <a:pt x="76600" y="448331"/>
                </a:lnTo>
                <a:lnTo>
                  <a:pt x="79121" y="460870"/>
                </a:lnTo>
                <a:lnTo>
                  <a:pt x="76600" y="473409"/>
                </a:lnTo>
                <a:lnTo>
                  <a:pt x="69723" y="483660"/>
                </a:lnTo>
                <a:lnTo>
                  <a:pt x="59511" y="490577"/>
                </a:lnTo>
                <a:lnTo>
                  <a:pt x="46989" y="493115"/>
                </a:lnTo>
                <a:lnTo>
                  <a:pt x="80916" y="493115"/>
                </a:lnTo>
                <a:lnTo>
                  <a:pt x="90281" y="479196"/>
                </a:lnTo>
                <a:lnTo>
                  <a:pt x="93979" y="460870"/>
                </a:lnTo>
                <a:lnTo>
                  <a:pt x="90281" y="442544"/>
                </a:lnTo>
                <a:lnTo>
                  <a:pt x="80916" y="428625"/>
                </a:lnTo>
                <a:close/>
              </a:path>
              <a:path w="93979" h="508000">
                <a:moveTo>
                  <a:pt x="46989" y="0"/>
                </a:moveTo>
                <a:lnTo>
                  <a:pt x="28717" y="3709"/>
                </a:lnTo>
                <a:lnTo>
                  <a:pt x="13779" y="13820"/>
                </a:lnTo>
                <a:lnTo>
                  <a:pt x="3698" y="28803"/>
                </a:lnTo>
                <a:lnTo>
                  <a:pt x="0" y="47129"/>
                </a:lnTo>
                <a:lnTo>
                  <a:pt x="0" y="351726"/>
                </a:lnTo>
                <a:lnTo>
                  <a:pt x="3698" y="370057"/>
                </a:lnTo>
                <a:lnTo>
                  <a:pt x="13779" y="385040"/>
                </a:lnTo>
                <a:lnTo>
                  <a:pt x="28717" y="395147"/>
                </a:lnTo>
                <a:lnTo>
                  <a:pt x="46989" y="398856"/>
                </a:lnTo>
                <a:lnTo>
                  <a:pt x="65262" y="395147"/>
                </a:lnTo>
                <a:lnTo>
                  <a:pt x="80200" y="385040"/>
                </a:lnTo>
                <a:lnTo>
                  <a:pt x="80919" y="383971"/>
                </a:lnTo>
                <a:lnTo>
                  <a:pt x="46989" y="383971"/>
                </a:lnTo>
                <a:lnTo>
                  <a:pt x="34468" y="381433"/>
                </a:lnTo>
                <a:lnTo>
                  <a:pt x="24256" y="374516"/>
                </a:lnTo>
                <a:lnTo>
                  <a:pt x="17379" y="364265"/>
                </a:lnTo>
                <a:lnTo>
                  <a:pt x="14858" y="351726"/>
                </a:lnTo>
                <a:lnTo>
                  <a:pt x="14858" y="47129"/>
                </a:lnTo>
                <a:lnTo>
                  <a:pt x="17379" y="34590"/>
                </a:lnTo>
                <a:lnTo>
                  <a:pt x="24256" y="24339"/>
                </a:lnTo>
                <a:lnTo>
                  <a:pt x="34468" y="17422"/>
                </a:lnTo>
                <a:lnTo>
                  <a:pt x="46989" y="14884"/>
                </a:lnTo>
                <a:lnTo>
                  <a:pt x="80916" y="14884"/>
                </a:lnTo>
                <a:lnTo>
                  <a:pt x="80200" y="13820"/>
                </a:lnTo>
                <a:lnTo>
                  <a:pt x="65262" y="3709"/>
                </a:lnTo>
                <a:lnTo>
                  <a:pt x="46989" y="0"/>
                </a:lnTo>
                <a:close/>
              </a:path>
              <a:path w="93979" h="508000">
                <a:moveTo>
                  <a:pt x="90677" y="206870"/>
                </a:moveTo>
                <a:lnTo>
                  <a:pt x="82423" y="206870"/>
                </a:lnTo>
                <a:lnTo>
                  <a:pt x="79121" y="210197"/>
                </a:lnTo>
                <a:lnTo>
                  <a:pt x="79121" y="351726"/>
                </a:lnTo>
                <a:lnTo>
                  <a:pt x="76600" y="364265"/>
                </a:lnTo>
                <a:lnTo>
                  <a:pt x="69723" y="374516"/>
                </a:lnTo>
                <a:lnTo>
                  <a:pt x="59511" y="381433"/>
                </a:lnTo>
                <a:lnTo>
                  <a:pt x="46989" y="383971"/>
                </a:lnTo>
                <a:lnTo>
                  <a:pt x="80919" y="383971"/>
                </a:lnTo>
                <a:lnTo>
                  <a:pt x="90281" y="370057"/>
                </a:lnTo>
                <a:lnTo>
                  <a:pt x="93979" y="351726"/>
                </a:lnTo>
                <a:lnTo>
                  <a:pt x="93979" y="210197"/>
                </a:lnTo>
                <a:lnTo>
                  <a:pt x="90677" y="206870"/>
                </a:lnTo>
                <a:close/>
              </a:path>
              <a:path w="93979" h="508000">
                <a:moveTo>
                  <a:pt x="80916" y="14884"/>
                </a:moveTo>
                <a:lnTo>
                  <a:pt x="46989" y="14884"/>
                </a:lnTo>
                <a:lnTo>
                  <a:pt x="59511" y="17422"/>
                </a:lnTo>
                <a:lnTo>
                  <a:pt x="69723" y="24339"/>
                </a:lnTo>
                <a:lnTo>
                  <a:pt x="76600" y="34590"/>
                </a:lnTo>
                <a:lnTo>
                  <a:pt x="79121" y="47129"/>
                </a:lnTo>
                <a:lnTo>
                  <a:pt x="79121" y="188658"/>
                </a:lnTo>
                <a:lnTo>
                  <a:pt x="82423" y="191985"/>
                </a:lnTo>
                <a:lnTo>
                  <a:pt x="90677" y="191985"/>
                </a:lnTo>
                <a:lnTo>
                  <a:pt x="93979" y="188658"/>
                </a:lnTo>
                <a:lnTo>
                  <a:pt x="93979" y="47129"/>
                </a:lnTo>
                <a:lnTo>
                  <a:pt x="90281" y="28803"/>
                </a:lnTo>
                <a:lnTo>
                  <a:pt x="80916" y="14884"/>
                </a:lnTo>
                <a:close/>
              </a:path>
            </a:pathLst>
          </a:custGeom>
          <a:solidFill>
            <a:srgbClr val="C00000"/>
          </a:solidFill>
        </p:spPr>
        <p:txBody>
          <a:bodyPr wrap="square" lIns="0" tIns="0" rIns="0" bIns="0" rtlCol="0"/>
          <a:lstStyle/>
          <a:p>
            <a:endParaRPr/>
          </a:p>
        </p:txBody>
      </p:sp>
      <p:sp>
        <p:nvSpPr>
          <p:cNvPr id="109" name="object 109"/>
          <p:cNvSpPr txBox="1"/>
          <p:nvPr/>
        </p:nvSpPr>
        <p:spPr>
          <a:xfrm>
            <a:off x="8528304" y="5821680"/>
            <a:ext cx="2023110" cy="635635"/>
          </a:xfrm>
          <a:prstGeom prst="rect">
            <a:avLst/>
          </a:prstGeom>
        </p:spPr>
        <p:txBody>
          <a:bodyPr vert="horz" wrap="square" lIns="0" tIns="12700" rIns="0" bIns="0" rtlCol="0">
            <a:spAutoFit/>
          </a:bodyPr>
          <a:lstStyle/>
          <a:p>
            <a:pPr marL="12700" marR="5080">
              <a:spcBef>
                <a:spcPts val="100"/>
              </a:spcBef>
            </a:pPr>
            <a:r>
              <a:rPr sz="800" spc="45" dirty="0">
                <a:solidFill>
                  <a:srgbClr val="FF0000"/>
                </a:solidFill>
                <a:latin typeface="Trebuchet MS"/>
                <a:cs typeface="Trebuchet MS"/>
              </a:rPr>
              <a:t>* </a:t>
            </a:r>
            <a:r>
              <a:rPr sz="800" spc="10" dirty="0">
                <a:solidFill>
                  <a:srgbClr val="FF0000"/>
                </a:solidFill>
                <a:latin typeface="Trebuchet MS"/>
                <a:cs typeface="Trebuchet MS"/>
              </a:rPr>
              <a:t>Протокол </a:t>
            </a:r>
            <a:r>
              <a:rPr sz="800" dirty="0">
                <a:solidFill>
                  <a:srgbClr val="FF0000"/>
                </a:solidFill>
                <a:latin typeface="Trebuchet MS"/>
                <a:cs typeface="Trebuchet MS"/>
              </a:rPr>
              <a:t>рассмотрения </a:t>
            </a:r>
            <a:r>
              <a:rPr sz="800" spc="-10" dirty="0">
                <a:solidFill>
                  <a:srgbClr val="FF0000"/>
                </a:solidFill>
                <a:latin typeface="Trebuchet MS"/>
                <a:cs typeface="Trebuchet MS"/>
              </a:rPr>
              <a:t>и </a:t>
            </a:r>
            <a:r>
              <a:rPr sz="800" spc="-5" dirty="0">
                <a:solidFill>
                  <a:srgbClr val="FF0000"/>
                </a:solidFill>
                <a:latin typeface="Trebuchet MS"/>
                <a:cs typeface="Trebuchet MS"/>
              </a:rPr>
              <a:t>оценки </a:t>
            </a:r>
            <a:r>
              <a:rPr sz="800" spc="-20" dirty="0">
                <a:solidFill>
                  <a:srgbClr val="FF0000"/>
                </a:solidFill>
                <a:latin typeface="Trebuchet MS"/>
                <a:cs typeface="Trebuchet MS"/>
              </a:rPr>
              <a:t>1-х  </a:t>
            </a:r>
            <a:r>
              <a:rPr sz="800" dirty="0">
                <a:solidFill>
                  <a:srgbClr val="FF0000"/>
                </a:solidFill>
                <a:latin typeface="Trebuchet MS"/>
                <a:cs typeface="Trebuchet MS"/>
              </a:rPr>
              <a:t>частей</a:t>
            </a:r>
            <a:r>
              <a:rPr sz="800" spc="-65" dirty="0">
                <a:solidFill>
                  <a:srgbClr val="FF0000"/>
                </a:solidFill>
                <a:latin typeface="Trebuchet MS"/>
                <a:cs typeface="Trebuchet MS"/>
              </a:rPr>
              <a:t> </a:t>
            </a:r>
            <a:r>
              <a:rPr sz="800" spc="15" dirty="0">
                <a:solidFill>
                  <a:srgbClr val="FF0000"/>
                </a:solidFill>
                <a:latin typeface="Trebuchet MS"/>
                <a:cs typeface="Trebuchet MS"/>
              </a:rPr>
              <a:t>заявок</a:t>
            </a:r>
            <a:r>
              <a:rPr sz="800" spc="-35" dirty="0">
                <a:solidFill>
                  <a:srgbClr val="FF0000"/>
                </a:solidFill>
                <a:latin typeface="Trebuchet MS"/>
                <a:cs typeface="Trebuchet MS"/>
              </a:rPr>
              <a:t> </a:t>
            </a:r>
            <a:r>
              <a:rPr sz="800" spc="5" dirty="0">
                <a:solidFill>
                  <a:srgbClr val="FF0000"/>
                </a:solidFill>
                <a:latin typeface="Trebuchet MS"/>
                <a:cs typeface="Trebuchet MS"/>
              </a:rPr>
              <a:t>отправляется</a:t>
            </a:r>
            <a:r>
              <a:rPr sz="800" spc="-65" dirty="0">
                <a:solidFill>
                  <a:srgbClr val="FF0000"/>
                </a:solidFill>
                <a:latin typeface="Trebuchet MS"/>
                <a:cs typeface="Trebuchet MS"/>
              </a:rPr>
              <a:t> </a:t>
            </a:r>
            <a:r>
              <a:rPr sz="800" spc="35" dirty="0">
                <a:solidFill>
                  <a:srgbClr val="FF0000"/>
                </a:solidFill>
                <a:latin typeface="Trebuchet MS"/>
                <a:cs typeface="Trebuchet MS"/>
              </a:rPr>
              <a:t>в</a:t>
            </a:r>
            <a:r>
              <a:rPr sz="800" spc="-45" dirty="0">
                <a:solidFill>
                  <a:srgbClr val="FF0000"/>
                </a:solidFill>
                <a:latin typeface="Trebuchet MS"/>
                <a:cs typeface="Trebuchet MS"/>
              </a:rPr>
              <a:t> </a:t>
            </a:r>
            <a:r>
              <a:rPr sz="800" spc="30" dirty="0">
                <a:solidFill>
                  <a:srgbClr val="FF0000"/>
                </a:solidFill>
                <a:latin typeface="Trebuchet MS"/>
                <a:cs typeface="Trebuchet MS"/>
              </a:rPr>
              <a:t>ЕИС</a:t>
            </a:r>
            <a:r>
              <a:rPr sz="800" spc="-55" dirty="0">
                <a:solidFill>
                  <a:srgbClr val="FF0000"/>
                </a:solidFill>
                <a:latin typeface="Trebuchet MS"/>
                <a:cs typeface="Trebuchet MS"/>
              </a:rPr>
              <a:t> </a:t>
            </a:r>
            <a:r>
              <a:rPr sz="800" spc="10" dirty="0">
                <a:solidFill>
                  <a:srgbClr val="FF0000"/>
                </a:solidFill>
                <a:latin typeface="Trebuchet MS"/>
                <a:cs typeface="Trebuchet MS"/>
              </a:rPr>
              <a:t>только  </a:t>
            </a:r>
            <a:r>
              <a:rPr sz="800" dirty="0">
                <a:solidFill>
                  <a:srgbClr val="FF0000"/>
                </a:solidFill>
                <a:latin typeface="Trebuchet MS"/>
                <a:cs typeface="Trebuchet MS"/>
              </a:rPr>
              <a:t>после </a:t>
            </a:r>
            <a:r>
              <a:rPr sz="800" spc="-5" dirty="0">
                <a:solidFill>
                  <a:srgbClr val="FF0000"/>
                </a:solidFill>
                <a:latin typeface="Trebuchet MS"/>
                <a:cs typeface="Trebuchet MS"/>
              </a:rPr>
              <a:t>публикации </a:t>
            </a:r>
            <a:r>
              <a:rPr sz="800" spc="5" dirty="0">
                <a:solidFill>
                  <a:srgbClr val="FF0000"/>
                </a:solidFill>
                <a:latin typeface="Trebuchet MS"/>
                <a:cs typeface="Trebuchet MS"/>
              </a:rPr>
              <a:t>протокола  </a:t>
            </a:r>
            <a:r>
              <a:rPr sz="800" dirty="0">
                <a:solidFill>
                  <a:srgbClr val="FF0000"/>
                </a:solidFill>
                <a:latin typeface="Trebuchet MS"/>
                <a:cs typeface="Trebuchet MS"/>
              </a:rPr>
              <a:t>рассмотрения </a:t>
            </a:r>
            <a:r>
              <a:rPr sz="800" spc="-10" dirty="0">
                <a:solidFill>
                  <a:srgbClr val="FF0000"/>
                </a:solidFill>
                <a:latin typeface="Trebuchet MS"/>
                <a:cs typeface="Trebuchet MS"/>
              </a:rPr>
              <a:t>и </a:t>
            </a:r>
            <a:r>
              <a:rPr sz="800" spc="-5" dirty="0">
                <a:solidFill>
                  <a:srgbClr val="FF0000"/>
                </a:solidFill>
                <a:latin typeface="Trebuchet MS"/>
                <a:cs typeface="Trebuchet MS"/>
              </a:rPr>
              <a:t>оценки </a:t>
            </a:r>
            <a:r>
              <a:rPr sz="800" spc="10" dirty="0">
                <a:solidFill>
                  <a:srgbClr val="FF0000"/>
                </a:solidFill>
                <a:latin typeface="Trebuchet MS"/>
                <a:cs typeface="Trebuchet MS"/>
              </a:rPr>
              <a:t>вторых </a:t>
            </a:r>
            <a:r>
              <a:rPr sz="800" dirty="0">
                <a:solidFill>
                  <a:srgbClr val="FF0000"/>
                </a:solidFill>
                <a:latin typeface="Trebuchet MS"/>
                <a:cs typeface="Trebuchet MS"/>
              </a:rPr>
              <a:t>частей  </a:t>
            </a:r>
            <a:r>
              <a:rPr sz="800" spc="-10" dirty="0">
                <a:solidFill>
                  <a:srgbClr val="FF0000"/>
                </a:solidFill>
                <a:latin typeface="Trebuchet MS"/>
                <a:cs typeface="Trebuchet MS"/>
              </a:rPr>
              <a:t>(уходят</a:t>
            </a:r>
            <a:r>
              <a:rPr sz="800" spc="-50" dirty="0">
                <a:solidFill>
                  <a:srgbClr val="FF0000"/>
                </a:solidFill>
                <a:latin typeface="Trebuchet MS"/>
                <a:cs typeface="Trebuchet MS"/>
              </a:rPr>
              <a:t> </a:t>
            </a:r>
            <a:r>
              <a:rPr sz="800" spc="-10" dirty="0">
                <a:solidFill>
                  <a:srgbClr val="FF0000"/>
                </a:solidFill>
                <a:latin typeface="Trebuchet MS"/>
                <a:cs typeface="Trebuchet MS"/>
              </a:rPr>
              <a:t>одновременно).</a:t>
            </a:r>
            <a:endParaRPr sz="800" dirty="0">
              <a:latin typeface="Trebuchet MS"/>
              <a:cs typeface="Trebuchet MS"/>
            </a:endParaRPr>
          </a:p>
        </p:txBody>
      </p:sp>
      <p:grpSp>
        <p:nvGrpSpPr>
          <p:cNvPr id="110" name="object 110"/>
          <p:cNvGrpSpPr/>
          <p:nvPr/>
        </p:nvGrpSpPr>
        <p:grpSpPr>
          <a:xfrm>
            <a:off x="3792220" y="2780029"/>
            <a:ext cx="988060" cy="676910"/>
            <a:chOff x="2649220" y="2780029"/>
            <a:chExt cx="988060" cy="676910"/>
          </a:xfrm>
        </p:grpSpPr>
        <p:sp>
          <p:nvSpPr>
            <p:cNvPr id="111" name="object 111"/>
            <p:cNvSpPr/>
            <p:nvPr/>
          </p:nvSpPr>
          <p:spPr>
            <a:xfrm>
              <a:off x="3121660" y="2780029"/>
              <a:ext cx="80010" cy="377190"/>
            </a:xfrm>
            <a:custGeom>
              <a:avLst/>
              <a:gdLst/>
              <a:ahLst/>
              <a:cxnLst/>
              <a:rect l="l" t="t" r="r" b="b"/>
              <a:pathLst>
                <a:path w="80010" h="377189">
                  <a:moveTo>
                    <a:pt x="35353" y="300843"/>
                  </a:moveTo>
                  <a:lnTo>
                    <a:pt x="3682" y="301371"/>
                  </a:lnTo>
                  <a:lnTo>
                    <a:pt x="42925" y="376936"/>
                  </a:lnTo>
                  <a:lnTo>
                    <a:pt x="73407" y="313563"/>
                  </a:lnTo>
                  <a:lnTo>
                    <a:pt x="35559" y="313563"/>
                  </a:lnTo>
                  <a:lnTo>
                    <a:pt x="35353" y="300843"/>
                  </a:lnTo>
                  <a:close/>
                </a:path>
                <a:path w="80010" h="377189">
                  <a:moveTo>
                    <a:pt x="48053" y="300631"/>
                  </a:moveTo>
                  <a:lnTo>
                    <a:pt x="35353" y="300843"/>
                  </a:lnTo>
                  <a:lnTo>
                    <a:pt x="35559" y="313563"/>
                  </a:lnTo>
                  <a:lnTo>
                    <a:pt x="48259" y="313309"/>
                  </a:lnTo>
                  <a:lnTo>
                    <a:pt x="48053" y="300631"/>
                  </a:lnTo>
                  <a:close/>
                </a:path>
                <a:path w="80010" h="377189">
                  <a:moveTo>
                    <a:pt x="79882" y="300100"/>
                  </a:moveTo>
                  <a:lnTo>
                    <a:pt x="48053" y="300631"/>
                  </a:lnTo>
                  <a:lnTo>
                    <a:pt x="48259" y="313309"/>
                  </a:lnTo>
                  <a:lnTo>
                    <a:pt x="35559" y="313563"/>
                  </a:lnTo>
                  <a:lnTo>
                    <a:pt x="73407" y="313563"/>
                  </a:lnTo>
                  <a:lnTo>
                    <a:pt x="79882" y="300100"/>
                  </a:lnTo>
                  <a:close/>
                </a:path>
                <a:path w="80010" h="377189">
                  <a:moveTo>
                    <a:pt x="44402" y="76094"/>
                  </a:moveTo>
                  <a:lnTo>
                    <a:pt x="31702" y="76306"/>
                  </a:lnTo>
                  <a:lnTo>
                    <a:pt x="35353" y="300843"/>
                  </a:lnTo>
                  <a:lnTo>
                    <a:pt x="48053" y="300631"/>
                  </a:lnTo>
                  <a:lnTo>
                    <a:pt x="44402" y="76094"/>
                  </a:lnTo>
                  <a:close/>
                </a:path>
                <a:path w="80010" h="377189">
                  <a:moveTo>
                    <a:pt x="36829" y="0"/>
                  </a:moveTo>
                  <a:lnTo>
                    <a:pt x="0" y="76835"/>
                  </a:lnTo>
                  <a:lnTo>
                    <a:pt x="31702" y="76306"/>
                  </a:lnTo>
                  <a:lnTo>
                    <a:pt x="31495" y="63627"/>
                  </a:lnTo>
                  <a:lnTo>
                    <a:pt x="44195" y="63373"/>
                  </a:lnTo>
                  <a:lnTo>
                    <a:pt x="69847" y="63373"/>
                  </a:lnTo>
                  <a:lnTo>
                    <a:pt x="36829" y="0"/>
                  </a:lnTo>
                  <a:close/>
                </a:path>
                <a:path w="80010" h="377189">
                  <a:moveTo>
                    <a:pt x="44195" y="63373"/>
                  </a:moveTo>
                  <a:lnTo>
                    <a:pt x="31495" y="63627"/>
                  </a:lnTo>
                  <a:lnTo>
                    <a:pt x="31702" y="76306"/>
                  </a:lnTo>
                  <a:lnTo>
                    <a:pt x="44402" y="76094"/>
                  </a:lnTo>
                  <a:lnTo>
                    <a:pt x="44195" y="63373"/>
                  </a:lnTo>
                  <a:close/>
                </a:path>
                <a:path w="80010" h="377189">
                  <a:moveTo>
                    <a:pt x="69847" y="63373"/>
                  </a:moveTo>
                  <a:lnTo>
                    <a:pt x="44195" y="63373"/>
                  </a:lnTo>
                  <a:lnTo>
                    <a:pt x="44402" y="76094"/>
                  </a:lnTo>
                  <a:lnTo>
                    <a:pt x="76200" y="75565"/>
                  </a:lnTo>
                  <a:lnTo>
                    <a:pt x="69847" y="63373"/>
                  </a:lnTo>
                  <a:close/>
                </a:path>
              </a:pathLst>
            </a:custGeom>
            <a:solidFill>
              <a:srgbClr val="7E7E7E"/>
            </a:solidFill>
          </p:spPr>
          <p:txBody>
            <a:bodyPr wrap="square" lIns="0" tIns="0" rIns="0" bIns="0" rtlCol="0"/>
            <a:lstStyle/>
            <a:p>
              <a:endParaRPr/>
            </a:p>
          </p:txBody>
        </p:sp>
        <p:sp>
          <p:nvSpPr>
            <p:cNvPr id="112" name="object 112"/>
            <p:cNvSpPr/>
            <p:nvPr/>
          </p:nvSpPr>
          <p:spPr>
            <a:xfrm>
              <a:off x="2654300" y="3136899"/>
              <a:ext cx="977900" cy="314960"/>
            </a:xfrm>
            <a:custGeom>
              <a:avLst/>
              <a:gdLst/>
              <a:ahLst/>
              <a:cxnLst/>
              <a:rect l="l" t="t" r="r" b="b"/>
              <a:pathLst>
                <a:path w="977900" h="314960">
                  <a:moveTo>
                    <a:pt x="925449" y="0"/>
                  </a:moveTo>
                  <a:lnTo>
                    <a:pt x="52450" y="0"/>
                  </a:lnTo>
                  <a:lnTo>
                    <a:pt x="32039" y="4123"/>
                  </a:lnTo>
                  <a:lnTo>
                    <a:pt x="15367" y="15366"/>
                  </a:lnTo>
                  <a:lnTo>
                    <a:pt x="4123" y="32039"/>
                  </a:lnTo>
                  <a:lnTo>
                    <a:pt x="0" y="52450"/>
                  </a:lnTo>
                  <a:lnTo>
                    <a:pt x="0" y="262509"/>
                  </a:lnTo>
                  <a:lnTo>
                    <a:pt x="4123" y="282920"/>
                  </a:lnTo>
                  <a:lnTo>
                    <a:pt x="15366" y="299593"/>
                  </a:lnTo>
                  <a:lnTo>
                    <a:pt x="32039" y="310836"/>
                  </a:lnTo>
                  <a:lnTo>
                    <a:pt x="52450" y="314960"/>
                  </a:lnTo>
                  <a:lnTo>
                    <a:pt x="925449" y="314960"/>
                  </a:lnTo>
                  <a:lnTo>
                    <a:pt x="945860" y="310836"/>
                  </a:lnTo>
                  <a:lnTo>
                    <a:pt x="962533" y="299593"/>
                  </a:lnTo>
                  <a:lnTo>
                    <a:pt x="973776" y="282920"/>
                  </a:lnTo>
                  <a:lnTo>
                    <a:pt x="977900" y="262509"/>
                  </a:lnTo>
                  <a:lnTo>
                    <a:pt x="977900" y="52450"/>
                  </a:lnTo>
                  <a:lnTo>
                    <a:pt x="973776" y="32039"/>
                  </a:lnTo>
                  <a:lnTo>
                    <a:pt x="962533" y="15366"/>
                  </a:lnTo>
                  <a:lnTo>
                    <a:pt x="945860" y="4123"/>
                  </a:lnTo>
                  <a:lnTo>
                    <a:pt x="925449" y="0"/>
                  </a:lnTo>
                  <a:close/>
                </a:path>
              </a:pathLst>
            </a:custGeom>
            <a:solidFill>
              <a:srgbClr val="F1F1F1"/>
            </a:solidFill>
          </p:spPr>
          <p:txBody>
            <a:bodyPr wrap="square" lIns="0" tIns="0" rIns="0" bIns="0" rtlCol="0"/>
            <a:lstStyle/>
            <a:p>
              <a:endParaRPr/>
            </a:p>
          </p:txBody>
        </p:sp>
        <p:sp>
          <p:nvSpPr>
            <p:cNvPr id="113" name="object 113"/>
            <p:cNvSpPr/>
            <p:nvPr/>
          </p:nvSpPr>
          <p:spPr>
            <a:xfrm>
              <a:off x="2654300" y="3136899"/>
              <a:ext cx="977900" cy="314960"/>
            </a:xfrm>
            <a:custGeom>
              <a:avLst/>
              <a:gdLst/>
              <a:ahLst/>
              <a:cxnLst/>
              <a:rect l="l" t="t" r="r" b="b"/>
              <a:pathLst>
                <a:path w="977900" h="314960">
                  <a:moveTo>
                    <a:pt x="0" y="52450"/>
                  </a:moveTo>
                  <a:lnTo>
                    <a:pt x="4123" y="32039"/>
                  </a:lnTo>
                  <a:lnTo>
                    <a:pt x="15367" y="15366"/>
                  </a:lnTo>
                  <a:lnTo>
                    <a:pt x="32039" y="4123"/>
                  </a:lnTo>
                  <a:lnTo>
                    <a:pt x="52450" y="0"/>
                  </a:lnTo>
                  <a:lnTo>
                    <a:pt x="925449" y="0"/>
                  </a:lnTo>
                  <a:lnTo>
                    <a:pt x="945860" y="4123"/>
                  </a:lnTo>
                  <a:lnTo>
                    <a:pt x="962533" y="15366"/>
                  </a:lnTo>
                  <a:lnTo>
                    <a:pt x="973776" y="32039"/>
                  </a:lnTo>
                  <a:lnTo>
                    <a:pt x="977900" y="52450"/>
                  </a:lnTo>
                  <a:lnTo>
                    <a:pt x="977900" y="262509"/>
                  </a:lnTo>
                  <a:lnTo>
                    <a:pt x="973776" y="282920"/>
                  </a:lnTo>
                  <a:lnTo>
                    <a:pt x="962533" y="299593"/>
                  </a:lnTo>
                  <a:lnTo>
                    <a:pt x="945860" y="310836"/>
                  </a:lnTo>
                  <a:lnTo>
                    <a:pt x="925449" y="314960"/>
                  </a:lnTo>
                  <a:lnTo>
                    <a:pt x="52450" y="314960"/>
                  </a:lnTo>
                  <a:lnTo>
                    <a:pt x="32039" y="310836"/>
                  </a:lnTo>
                  <a:lnTo>
                    <a:pt x="15366" y="299593"/>
                  </a:lnTo>
                  <a:lnTo>
                    <a:pt x="4123" y="282920"/>
                  </a:lnTo>
                  <a:lnTo>
                    <a:pt x="0" y="262509"/>
                  </a:lnTo>
                  <a:lnTo>
                    <a:pt x="0" y="52450"/>
                  </a:lnTo>
                  <a:close/>
                </a:path>
              </a:pathLst>
            </a:custGeom>
            <a:ln w="10160">
              <a:solidFill>
                <a:srgbClr val="7E7E7E"/>
              </a:solidFill>
            </a:ln>
          </p:spPr>
          <p:txBody>
            <a:bodyPr wrap="square" lIns="0" tIns="0" rIns="0" bIns="0" rtlCol="0"/>
            <a:lstStyle/>
            <a:p>
              <a:endParaRPr/>
            </a:p>
          </p:txBody>
        </p:sp>
      </p:grpSp>
      <p:sp>
        <p:nvSpPr>
          <p:cNvPr id="114" name="object 114"/>
          <p:cNvSpPr txBox="1"/>
          <p:nvPr/>
        </p:nvSpPr>
        <p:spPr>
          <a:xfrm>
            <a:off x="3932555" y="3173413"/>
            <a:ext cx="709295" cy="135935"/>
          </a:xfrm>
          <a:prstGeom prst="rect">
            <a:avLst/>
          </a:prstGeom>
        </p:spPr>
        <p:txBody>
          <a:bodyPr vert="horz" wrap="square" lIns="0" tIns="12700" rIns="0" bIns="0" rtlCol="0">
            <a:spAutoFit/>
          </a:bodyPr>
          <a:lstStyle/>
          <a:p>
            <a:pPr marL="12700">
              <a:spcBef>
                <a:spcPts val="100"/>
              </a:spcBef>
            </a:pPr>
            <a:r>
              <a:rPr sz="800" spc="-50" dirty="0">
                <a:latin typeface="Arial"/>
                <a:cs typeface="Arial"/>
              </a:rPr>
              <a:t>З</a:t>
            </a:r>
            <a:r>
              <a:rPr sz="800" spc="-30" dirty="0">
                <a:latin typeface="Arial"/>
                <a:cs typeface="Arial"/>
              </a:rPr>
              <a:t>а</a:t>
            </a:r>
            <a:r>
              <a:rPr sz="800" spc="-45" dirty="0">
                <a:latin typeface="Arial"/>
                <a:cs typeface="Arial"/>
              </a:rPr>
              <a:t>б</a:t>
            </a:r>
            <a:r>
              <a:rPr sz="800" spc="-110" dirty="0">
                <a:latin typeface="Arial"/>
                <a:cs typeface="Arial"/>
              </a:rPr>
              <a:t>л</a:t>
            </a:r>
            <a:r>
              <a:rPr sz="800" spc="-30" dirty="0">
                <a:latin typeface="Arial"/>
                <a:cs typeface="Arial"/>
              </a:rPr>
              <a:t>о</a:t>
            </a:r>
            <a:r>
              <a:rPr sz="800" dirty="0">
                <a:latin typeface="Arial"/>
                <a:cs typeface="Arial"/>
              </a:rPr>
              <a:t>к</a:t>
            </a:r>
            <a:r>
              <a:rPr sz="800" spc="-5" dirty="0">
                <a:latin typeface="Arial"/>
                <a:cs typeface="Arial"/>
              </a:rPr>
              <a:t>и</a:t>
            </a:r>
            <a:r>
              <a:rPr sz="800" spc="-30" dirty="0">
                <a:latin typeface="Arial"/>
                <a:cs typeface="Arial"/>
              </a:rPr>
              <a:t>ро</a:t>
            </a:r>
            <a:r>
              <a:rPr sz="800" spc="-15" dirty="0">
                <a:latin typeface="Arial"/>
                <a:cs typeface="Arial"/>
              </a:rPr>
              <a:t>в</a:t>
            </a:r>
            <a:r>
              <a:rPr sz="800" spc="-20" dirty="0">
                <a:latin typeface="Arial"/>
                <a:cs typeface="Arial"/>
              </a:rPr>
              <a:t>а</a:t>
            </a:r>
            <a:r>
              <a:rPr sz="800" spc="-25" dirty="0">
                <a:latin typeface="Arial"/>
                <a:cs typeface="Arial"/>
              </a:rPr>
              <a:t>на</a:t>
            </a:r>
            <a:endParaRPr sz="800">
              <a:latin typeface="Arial"/>
              <a:cs typeface="Arial"/>
            </a:endParaRPr>
          </a:p>
        </p:txBody>
      </p:sp>
    </p:spTree>
  </p:cSld>
  <p:clrMapOvr>
    <a:masterClrMapping/>
  </p:clrMapOvr>
  <p:transition spd="slow">
    <p:fade thruBlk="1"/>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p:txBody>
          <a:bodyPr>
            <a:normAutofit/>
          </a:bodyPr>
          <a:lstStyle/>
          <a:p>
            <a:r>
              <a:rPr lang="ru-RU" dirty="0"/>
              <a:t>Алгоритм конкурса</a:t>
            </a:r>
          </a:p>
        </p:txBody>
      </p:sp>
      <p:graphicFrame>
        <p:nvGraphicFramePr>
          <p:cNvPr id="5" name="Схема 4">
            <a:extLst>
              <a:ext uri="{FF2B5EF4-FFF2-40B4-BE49-F238E27FC236}">
                <a16:creationId xmlns:a16="http://schemas.microsoft.com/office/drawing/2014/main" id="{D8033572-F1BC-486C-84F2-9D0A18A48467}"/>
              </a:ext>
            </a:extLst>
          </p:cNvPr>
          <p:cNvGraphicFramePr/>
          <p:nvPr/>
        </p:nvGraphicFramePr>
        <p:xfrm>
          <a:off x="1618488" y="841249"/>
          <a:ext cx="9038400" cy="2823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Прямоугольник: загнутый угол 14">
            <a:extLst>
              <a:ext uri="{FF2B5EF4-FFF2-40B4-BE49-F238E27FC236}">
                <a16:creationId xmlns:a16="http://schemas.microsoft.com/office/drawing/2014/main" id="{2DD59596-CBE7-4D2F-8A0D-9FA4060376DD}"/>
              </a:ext>
            </a:extLst>
          </p:cNvPr>
          <p:cNvSpPr/>
          <p:nvPr/>
        </p:nvSpPr>
        <p:spPr>
          <a:xfrm>
            <a:off x="3227832" y="3136392"/>
            <a:ext cx="1124712" cy="1865377"/>
          </a:xfrm>
          <a:prstGeom prst="foldedCorner">
            <a:avLst/>
          </a:prstGeom>
        </p:spPr>
        <p:style>
          <a:lnRef idx="2">
            <a:schemeClr val="accent4"/>
          </a:lnRef>
          <a:fillRef idx="1">
            <a:schemeClr val="lt1"/>
          </a:fillRef>
          <a:effectRef idx="0">
            <a:schemeClr val="accent4"/>
          </a:effectRef>
          <a:fontRef idx="minor">
            <a:schemeClr val="dk1"/>
          </a:fontRef>
        </p:style>
        <p:txBody>
          <a:bodyPr rtlCol="0" anchor="ctr"/>
          <a:lstStyle/>
          <a:p>
            <a:pPr>
              <a:spcAft>
                <a:spcPts val="600"/>
              </a:spcAft>
            </a:pPr>
            <a:r>
              <a:rPr lang="ru-RU" sz="900" dirty="0">
                <a:latin typeface="Roboto Light" panose="020B0604020202020204" charset="0"/>
                <a:ea typeface="Roboto Light" panose="020B0604020202020204" charset="0"/>
                <a:cs typeface="Roboto Light" panose="020B0604020202020204" charset="0"/>
              </a:rPr>
              <a:t>Оценка по критериям:</a:t>
            </a:r>
          </a:p>
          <a:p>
            <a:pPr>
              <a:spcAft>
                <a:spcPts val="600"/>
              </a:spcAft>
              <a:buFont typeface="Arial" panose="020B0604020202020204" pitchFamily="34" charset="0"/>
              <a:buChar char="•"/>
            </a:pPr>
            <a:r>
              <a:rPr lang="ru-RU" sz="900" dirty="0">
                <a:latin typeface="Roboto Light" panose="020B0604020202020204" charset="0"/>
                <a:ea typeface="Roboto Light" panose="020B0604020202020204" charset="0"/>
                <a:cs typeface="Roboto Light" panose="020B0604020202020204" charset="0"/>
              </a:rPr>
              <a:t> расходы на эксплуатацию и ремонт</a:t>
            </a:r>
          </a:p>
          <a:p>
            <a:pPr>
              <a:spcAft>
                <a:spcPts val="600"/>
              </a:spcAft>
              <a:buFont typeface="Arial" panose="020B0604020202020204" pitchFamily="34" charset="0"/>
              <a:buChar char="•"/>
            </a:pPr>
            <a:r>
              <a:rPr lang="ru-RU" sz="900" dirty="0">
                <a:latin typeface="Roboto Light" panose="020B0604020202020204" charset="0"/>
                <a:ea typeface="Roboto Light" panose="020B0604020202020204" charset="0"/>
                <a:cs typeface="Roboto Light" panose="020B0604020202020204" charset="0"/>
              </a:rPr>
              <a:t>качественные, функциональные и экологические характеристики</a:t>
            </a:r>
            <a:endParaRPr lang="ru-RU" sz="1050" dirty="0">
              <a:latin typeface="Roboto Light" panose="020B0604020202020204" charset="0"/>
              <a:ea typeface="Roboto Light" panose="020B0604020202020204" charset="0"/>
              <a:cs typeface="Roboto Light" panose="020B0604020202020204" charset="0"/>
            </a:endParaRPr>
          </a:p>
        </p:txBody>
      </p:sp>
      <p:sp>
        <p:nvSpPr>
          <p:cNvPr id="16" name="Прямоугольник: загнутый угол 15">
            <a:extLst>
              <a:ext uri="{FF2B5EF4-FFF2-40B4-BE49-F238E27FC236}">
                <a16:creationId xmlns:a16="http://schemas.microsoft.com/office/drawing/2014/main" id="{7FCCCE7F-F6FA-4BC9-A43B-218CDEDB166E}"/>
              </a:ext>
            </a:extLst>
          </p:cNvPr>
          <p:cNvSpPr/>
          <p:nvPr/>
        </p:nvSpPr>
        <p:spPr>
          <a:xfrm>
            <a:off x="6380004" y="3136392"/>
            <a:ext cx="1124712" cy="1408176"/>
          </a:xfrm>
          <a:prstGeom prst="foldedCorner">
            <a:avLst/>
          </a:prstGeom>
        </p:spPr>
        <p:style>
          <a:lnRef idx="2">
            <a:schemeClr val="accent4"/>
          </a:lnRef>
          <a:fillRef idx="1">
            <a:schemeClr val="lt1"/>
          </a:fillRef>
          <a:effectRef idx="0">
            <a:schemeClr val="accent4"/>
          </a:effectRef>
          <a:fontRef idx="minor">
            <a:schemeClr val="dk1"/>
          </a:fontRef>
        </p:style>
        <p:txBody>
          <a:bodyPr rtlCol="0" anchor="ctr"/>
          <a:lstStyle/>
          <a:p>
            <a:r>
              <a:rPr lang="ru-RU" sz="1000" dirty="0">
                <a:latin typeface="Roboto Light" panose="020B0604020202020204" charset="0"/>
                <a:ea typeface="Roboto Light" panose="020B0604020202020204" charset="0"/>
                <a:cs typeface="Roboto Light" panose="020B0604020202020204" charset="0"/>
              </a:rPr>
              <a:t>Оценка по критерию «квалификация участников закупки»</a:t>
            </a:r>
            <a:endParaRPr lang="ru-RU" sz="1000" dirty="0"/>
          </a:p>
        </p:txBody>
      </p:sp>
      <p:sp>
        <p:nvSpPr>
          <p:cNvPr id="17" name="Прямоугольник: загнутый угол 16">
            <a:extLst>
              <a:ext uri="{FF2B5EF4-FFF2-40B4-BE49-F238E27FC236}">
                <a16:creationId xmlns:a16="http://schemas.microsoft.com/office/drawing/2014/main" id="{F9644BA4-AC1A-4280-BD4A-320416FCD2C6}"/>
              </a:ext>
            </a:extLst>
          </p:cNvPr>
          <p:cNvSpPr/>
          <p:nvPr/>
        </p:nvSpPr>
        <p:spPr>
          <a:xfrm>
            <a:off x="7956090" y="3136391"/>
            <a:ext cx="1124712" cy="1408176"/>
          </a:xfrm>
          <a:prstGeom prst="foldedCorner">
            <a:avLst/>
          </a:prstGeom>
        </p:spPr>
        <p:style>
          <a:lnRef idx="2">
            <a:schemeClr val="accent4"/>
          </a:lnRef>
          <a:fillRef idx="1">
            <a:schemeClr val="lt1"/>
          </a:fillRef>
          <a:effectRef idx="0">
            <a:schemeClr val="accent4"/>
          </a:effectRef>
          <a:fontRef idx="minor">
            <a:schemeClr val="dk1"/>
          </a:fontRef>
        </p:style>
        <p:txBody>
          <a:bodyPr rtlCol="0" anchor="ctr"/>
          <a:lstStyle/>
          <a:p>
            <a:r>
              <a:rPr lang="ru-RU" sz="1000" dirty="0">
                <a:latin typeface="Roboto Light" panose="020B0604020202020204" charset="0"/>
                <a:ea typeface="Roboto Light" panose="020B0604020202020204" charset="0"/>
                <a:cs typeface="Roboto Light" panose="020B0604020202020204" charset="0"/>
              </a:rPr>
              <a:t>Оценка ценовых предложений</a:t>
            </a:r>
            <a:endParaRPr lang="ru-RU" sz="1000" dirty="0"/>
          </a:p>
        </p:txBody>
      </p:sp>
    </p:spTree>
    <p:extLst>
      <p:ext uri="{BB962C8B-B14F-4D97-AF65-F5344CB8AC3E}">
        <p14:creationId xmlns:p14="http://schemas.microsoft.com/office/powerpoint/2010/main" val="768165373"/>
      </p:ext>
    </p:extLst>
  </p:cSld>
  <p:clrMapOvr>
    <a:masterClrMapping/>
  </p:clrMapOvr>
  <p:transition spd="slow">
    <p:fade thruBlk="1"/>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733A68A-6E81-4FD9-AE4F-4BEA126283B5}"/>
              </a:ext>
            </a:extLst>
          </p:cNvPr>
          <p:cNvSpPr>
            <a:spLocks noGrp="1"/>
          </p:cNvSpPr>
          <p:nvPr>
            <p:ph type="title"/>
          </p:nvPr>
        </p:nvSpPr>
        <p:spPr>
          <a:xfrm>
            <a:off x="1543050" y="323850"/>
            <a:ext cx="9113838" cy="590551"/>
          </a:xfrm>
        </p:spPr>
        <p:txBody>
          <a:bodyPr>
            <a:normAutofit fontScale="90000"/>
          </a:bodyPr>
          <a:lstStyle/>
          <a:p>
            <a:r>
              <a:rPr lang="ru-RU" dirty="0"/>
              <a:t>Упрощенный конкурс</a:t>
            </a:r>
          </a:p>
        </p:txBody>
      </p:sp>
      <p:sp>
        <p:nvSpPr>
          <p:cNvPr id="3" name="Объект 2">
            <a:extLst>
              <a:ext uri="{FF2B5EF4-FFF2-40B4-BE49-F238E27FC236}">
                <a16:creationId xmlns:a16="http://schemas.microsoft.com/office/drawing/2014/main" id="{7277F401-C0A7-4C55-99D2-B57CD3521F1C}"/>
              </a:ext>
            </a:extLst>
          </p:cNvPr>
          <p:cNvSpPr>
            <a:spLocks noGrp="1"/>
          </p:cNvSpPr>
          <p:nvPr>
            <p:ph sz="quarter" idx="11"/>
          </p:nvPr>
        </p:nvSpPr>
        <p:spPr>
          <a:xfrm>
            <a:off x="1543050" y="1069848"/>
            <a:ext cx="9113838" cy="5509200"/>
          </a:xfrm>
        </p:spPr>
        <p:txBody>
          <a:bodyPr/>
          <a:lstStyle/>
          <a:p>
            <a:r>
              <a:rPr lang="ru-RU" dirty="0"/>
              <a:t>Другие названия: </a:t>
            </a:r>
            <a:r>
              <a:rPr lang="ru-RU" b="1" dirty="0"/>
              <a:t>«короткий» конкурс</a:t>
            </a:r>
            <a:r>
              <a:rPr lang="ru-RU" dirty="0"/>
              <a:t>, конкурс с проектной документацией, строительный конкурс.</a:t>
            </a:r>
          </a:p>
          <a:p>
            <a:endParaRPr lang="ru-RU" dirty="0"/>
          </a:p>
          <a:p>
            <a:pPr>
              <a:spcAft>
                <a:spcPts val="600"/>
              </a:spcAft>
            </a:pPr>
            <a:endParaRPr lang="ru-RU" b="1" dirty="0"/>
          </a:p>
          <a:p>
            <a:pPr indent="4124325">
              <a:spcAft>
                <a:spcPts val="600"/>
              </a:spcAft>
            </a:pPr>
            <a:r>
              <a:rPr lang="ru-RU" sz="900" b="1" dirty="0">
                <a:solidFill>
                  <a:schemeClr val="accent2"/>
                </a:solidFill>
              </a:rPr>
              <a:t>С 01.01.2022</a:t>
            </a:r>
          </a:p>
          <a:p>
            <a:pPr>
              <a:spcAft>
                <a:spcPts val="600"/>
              </a:spcAft>
            </a:pPr>
            <a:endParaRPr lang="ru-RU" b="1" dirty="0"/>
          </a:p>
          <a:p>
            <a:pPr>
              <a:spcAft>
                <a:spcPts val="600"/>
              </a:spcAft>
            </a:pPr>
            <a:endParaRPr lang="ru-RU" b="1" dirty="0"/>
          </a:p>
          <a:p>
            <a:pPr>
              <a:spcAft>
                <a:spcPts val="600"/>
              </a:spcAft>
            </a:pPr>
            <a:endParaRPr lang="ru-RU" b="1" dirty="0"/>
          </a:p>
          <a:p>
            <a:pPr>
              <a:spcAft>
                <a:spcPts val="600"/>
              </a:spcAft>
            </a:pPr>
            <a:endParaRPr lang="ru-RU" b="1" dirty="0"/>
          </a:p>
          <a:p>
            <a:pPr>
              <a:spcAft>
                <a:spcPts val="600"/>
              </a:spcAft>
            </a:pPr>
            <a:endParaRPr lang="ru-RU" b="1" dirty="0"/>
          </a:p>
          <a:p>
            <a:pPr>
              <a:spcAft>
                <a:spcPts val="600"/>
              </a:spcAft>
            </a:pPr>
            <a:endParaRPr lang="ru-RU" b="1" dirty="0"/>
          </a:p>
          <a:p>
            <a:pPr>
              <a:spcAft>
                <a:spcPts val="600"/>
              </a:spcAft>
            </a:pPr>
            <a:r>
              <a:rPr lang="ru-RU" b="1" dirty="0"/>
              <a:t>Особенности:</a:t>
            </a:r>
          </a:p>
          <a:p>
            <a:pPr lvl="0"/>
            <a:r>
              <a:rPr lang="ru-RU" dirty="0"/>
              <a:t>заявка состоит из второй и третьей (предложение о цене) частей; наименование страны происхождения указывается во второй части;</a:t>
            </a:r>
          </a:p>
          <a:p>
            <a:pPr lvl="0"/>
            <a:r>
              <a:rPr lang="ru-RU" dirty="0"/>
              <a:t>вторые части направляются заказчику сразу после окончания срока подачи заявок;</a:t>
            </a:r>
          </a:p>
          <a:p>
            <a:pPr lvl="0"/>
            <a:r>
              <a:rPr lang="ru-RU" dirty="0"/>
              <a:t>в течение 2 рабочих дней заказчик рассматривает вторые части заявок;</a:t>
            </a:r>
          </a:p>
          <a:p>
            <a:pPr lvl="0"/>
            <a:r>
              <a:rPr lang="ru-RU" dirty="0"/>
              <a:t>после получения протокола рассмотрения вторых частей оператор электронной площадки направляет заказчику третьи части заявок;</a:t>
            </a:r>
          </a:p>
          <a:p>
            <a:pPr lvl="0"/>
            <a:r>
              <a:rPr lang="ru-RU" dirty="0"/>
              <a:t>подача ценовых предложений не производится.</a:t>
            </a:r>
          </a:p>
          <a:p>
            <a:endParaRPr lang="ru-RU" dirty="0"/>
          </a:p>
        </p:txBody>
      </p:sp>
      <p:sp>
        <p:nvSpPr>
          <p:cNvPr id="4" name="Прямоугольник 3">
            <a:extLst>
              <a:ext uri="{FF2B5EF4-FFF2-40B4-BE49-F238E27FC236}">
                <a16:creationId xmlns:a16="http://schemas.microsoft.com/office/drawing/2014/main" id="{7194D8CF-1726-488B-BF35-80D8914B9753}"/>
              </a:ext>
            </a:extLst>
          </p:cNvPr>
          <p:cNvSpPr/>
          <p:nvPr/>
        </p:nvSpPr>
        <p:spPr>
          <a:xfrm>
            <a:off x="1535113" y="1905000"/>
            <a:ext cx="4025775" cy="1374058"/>
          </a:xfrm>
          <a:prstGeom prst="rect">
            <a:avLst/>
          </a:prstGeom>
          <a:solidFill>
            <a:schemeClr val="accent3">
              <a:alpha val="7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ru-RU" sz="1600" dirty="0"/>
              <a:t>Предусмотрен только для закупки строительных работ с проектной документацией.</a:t>
            </a:r>
          </a:p>
          <a:p>
            <a:endParaRPr lang="ru-RU" sz="1600" dirty="0"/>
          </a:p>
          <a:p>
            <a:r>
              <a:rPr lang="ru-RU" sz="1600" dirty="0"/>
              <a:t>Часть 68 статьи 112 Закона 44-ФЗ</a:t>
            </a:r>
          </a:p>
        </p:txBody>
      </p:sp>
      <p:sp>
        <p:nvSpPr>
          <p:cNvPr id="5" name="Прямоугольник 4">
            <a:extLst>
              <a:ext uri="{FF2B5EF4-FFF2-40B4-BE49-F238E27FC236}">
                <a16:creationId xmlns:a16="http://schemas.microsoft.com/office/drawing/2014/main" id="{F43C322C-B69F-48E1-83A3-3BC213E7D21B}"/>
              </a:ext>
            </a:extLst>
          </p:cNvPr>
          <p:cNvSpPr/>
          <p:nvPr/>
        </p:nvSpPr>
        <p:spPr>
          <a:xfrm>
            <a:off x="6429439" y="1506302"/>
            <a:ext cx="4293787" cy="2800522"/>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ru-RU" sz="1600" dirty="0"/>
              <a:t>Проводится в случаях:</a:t>
            </a:r>
          </a:p>
          <a:p>
            <a:pPr marL="285750" indent="-285750">
              <a:spcAft>
                <a:spcPts val="600"/>
              </a:spcAft>
              <a:buFont typeface="Arial" panose="020B0604020202020204" pitchFamily="34" charset="0"/>
              <a:buChar char="•"/>
            </a:pPr>
            <a:r>
              <a:rPr lang="ru-RU" sz="1600" dirty="0"/>
              <a:t>в извещении не установлены критерии</a:t>
            </a:r>
            <a:br>
              <a:rPr lang="ru-RU" sz="1600" dirty="0"/>
            </a:br>
            <a:r>
              <a:rPr lang="ru-RU" sz="1600" dirty="0"/>
              <a:t>«расходы на эксплуатацию и ремонт», «качественные, функциональные и экологические характеристики»;</a:t>
            </a:r>
          </a:p>
          <a:p>
            <a:pPr marL="285750" indent="-285750">
              <a:spcAft>
                <a:spcPts val="600"/>
              </a:spcAft>
              <a:buFont typeface="Arial" panose="020B0604020202020204" pitchFamily="34" charset="0"/>
              <a:buChar char="•"/>
            </a:pPr>
            <a:r>
              <a:rPr lang="ru-RU" sz="1600" dirty="0"/>
              <a:t>в описание объекта закупки включена проектная документация/типовая проектная документацию/смета на капремонт ОКС.</a:t>
            </a:r>
          </a:p>
          <a:p>
            <a:pPr lvl="0"/>
            <a:r>
              <a:rPr lang="ru-RU" sz="1600" dirty="0"/>
              <a:t>Часть 19 статьи 48 Закона 44-ФЗ</a:t>
            </a:r>
          </a:p>
        </p:txBody>
      </p:sp>
      <p:sp>
        <p:nvSpPr>
          <p:cNvPr id="14" name="Полилиния 53">
            <a:extLst>
              <a:ext uri="{FF2B5EF4-FFF2-40B4-BE49-F238E27FC236}">
                <a16:creationId xmlns:a16="http://schemas.microsoft.com/office/drawing/2014/main" id="{87185014-DD97-4DFF-9168-40B282AC1ADB}"/>
              </a:ext>
            </a:extLst>
          </p:cNvPr>
          <p:cNvSpPr>
            <a:spLocks noChangeAspect="1"/>
          </p:cNvSpPr>
          <p:nvPr/>
        </p:nvSpPr>
        <p:spPr>
          <a:xfrm>
            <a:off x="5635163" y="2406755"/>
            <a:ext cx="720001" cy="370548"/>
          </a:xfrm>
          <a:custGeom>
            <a:avLst/>
            <a:gdLst>
              <a:gd name="connsiteX0" fmla="*/ 439003 w 720001"/>
              <a:gd name="connsiteY0" fmla="*/ 281839 h 370548"/>
              <a:gd name="connsiteX1" fmla="*/ 449551 w 720001"/>
              <a:gd name="connsiteY1" fmla="*/ 292387 h 370548"/>
              <a:gd name="connsiteX2" fmla="*/ 439003 w 720001"/>
              <a:gd name="connsiteY2" fmla="*/ 302934 h 370548"/>
              <a:gd name="connsiteX3" fmla="*/ 428456 w 720001"/>
              <a:gd name="connsiteY3" fmla="*/ 292387 h 370548"/>
              <a:gd name="connsiteX4" fmla="*/ 439003 w 720001"/>
              <a:gd name="connsiteY4" fmla="*/ 281839 h 370548"/>
              <a:gd name="connsiteX5" fmla="*/ 78182 w 720001"/>
              <a:gd name="connsiteY5" fmla="*/ 247999 h 370548"/>
              <a:gd name="connsiteX6" fmla="*/ 88729 w 720001"/>
              <a:gd name="connsiteY6" fmla="*/ 258546 h 370548"/>
              <a:gd name="connsiteX7" fmla="*/ 78182 w 720001"/>
              <a:gd name="connsiteY7" fmla="*/ 269093 h 370548"/>
              <a:gd name="connsiteX8" fmla="*/ 66184 w 720001"/>
              <a:gd name="connsiteY8" fmla="*/ 281091 h 370548"/>
              <a:gd name="connsiteX9" fmla="*/ 78182 w 720001"/>
              <a:gd name="connsiteY9" fmla="*/ 293090 h 370548"/>
              <a:gd name="connsiteX10" fmla="*/ 88581 w 720001"/>
              <a:gd name="connsiteY10" fmla="*/ 287084 h 370548"/>
              <a:gd name="connsiteX11" fmla="*/ 102992 w 720001"/>
              <a:gd name="connsiteY11" fmla="*/ 283236 h 370548"/>
              <a:gd name="connsiteX12" fmla="*/ 106840 w 720001"/>
              <a:gd name="connsiteY12" fmla="*/ 297648 h 370548"/>
              <a:gd name="connsiteX13" fmla="*/ 78182 w 720001"/>
              <a:gd name="connsiteY13" fmla="*/ 314184 h 370548"/>
              <a:gd name="connsiteX14" fmla="*/ 45090 w 720001"/>
              <a:gd name="connsiteY14" fmla="*/ 281091 h 370548"/>
              <a:gd name="connsiteX15" fmla="*/ 78182 w 720001"/>
              <a:gd name="connsiteY15" fmla="*/ 247999 h 370548"/>
              <a:gd name="connsiteX16" fmla="*/ 438910 w 720001"/>
              <a:gd name="connsiteY16" fmla="*/ 214180 h 370548"/>
              <a:gd name="connsiteX17" fmla="*/ 461456 w 720001"/>
              <a:gd name="connsiteY17" fmla="*/ 214180 h 370548"/>
              <a:gd name="connsiteX18" fmla="*/ 472003 w 720001"/>
              <a:gd name="connsiteY18" fmla="*/ 224727 h 370548"/>
              <a:gd name="connsiteX19" fmla="*/ 461456 w 720001"/>
              <a:gd name="connsiteY19" fmla="*/ 235275 h 370548"/>
              <a:gd name="connsiteX20" fmla="*/ 438910 w 720001"/>
              <a:gd name="connsiteY20" fmla="*/ 235275 h 370548"/>
              <a:gd name="connsiteX21" fmla="*/ 428363 w 720001"/>
              <a:gd name="connsiteY21" fmla="*/ 224727 h 370548"/>
              <a:gd name="connsiteX22" fmla="*/ 438910 w 720001"/>
              <a:gd name="connsiteY22" fmla="*/ 214180 h 370548"/>
              <a:gd name="connsiteX23" fmla="*/ 438910 w 720001"/>
              <a:gd name="connsiteY23" fmla="*/ 135271 h 370548"/>
              <a:gd name="connsiteX24" fmla="*/ 461456 w 720001"/>
              <a:gd name="connsiteY24" fmla="*/ 135271 h 370548"/>
              <a:gd name="connsiteX25" fmla="*/ 472003 w 720001"/>
              <a:gd name="connsiteY25" fmla="*/ 145818 h 370548"/>
              <a:gd name="connsiteX26" fmla="*/ 461456 w 720001"/>
              <a:gd name="connsiteY26" fmla="*/ 156366 h 370548"/>
              <a:gd name="connsiteX27" fmla="*/ 438910 w 720001"/>
              <a:gd name="connsiteY27" fmla="*/ 156366 h 370548"/>
              <a:gd name="connsiteX28" fmla="*/ 428363 w 720001"/>
              <a:gd name="connsiteY28" fmla="*/ 145818 h 370548"/>
              <a:gd name="connsiteX29" fmla="*/ 438910 w 720001"/>
              <a:gd name="connsiteY29" fmla="*/ 135271 h 370548"/>
              <a:gd name="connsiteX30" fmla="*/ 371443 w 720001"/>
              <a:gd name="connsiteY30" fmla="*/ 21092 h 370548"/>
              <a:gd name="connsiteX31" fmla="*/ 293389 w 720001"/>
              <a:gd name="connsiteY31" fmla="*/ 43478 h 370548"/>
              <a:gd name="connsiteX32" fmla="*/ 156365 w 720001"/>
              <a:gd name="connsiteY32" fmla="*/ 129118 h 370548"/>
              <a:gd name="connsiteX33" fmla="*/ 156365 w 720001"/>
              <a:gd name="connsiteY33" fmla="*/ 145817 h 370548"/>
              <a:gd name="connsiteX34" fmla="*/ 145818 w 720001"/>
              <a:gd name="connsiteY34" fmla="*/ 156364 h 370548"/>
              <a:gd name="connsiteX35" fmla="*/ 135271 w 720001"/>
              <a:gd name="connsiteY35" fmla="*/ 145817 h 370548"/>
              <a:gd name="connsiteX36" fmla="*/ 135271 w 720001"/>
              <a:gd name="connsiteY36" fmla="*/ 123272 h 370548"/>
              <a:gd name="connsiteX37" fmla="*/ 123273 w 720001"/>
              <a:gd name="connsiteY37" fmla="*/ 111274 h 370548"/>
              <a:gd name="connsiteX38" fmla="*/ 33092 w 720001"/>
              <a:gd name="connsiteY38" fmla="*/ 111274 h 370548"/>
              <a:gd name="connsiteX39" fmla="*/ 21094 w 720001"/>
              <a:gd name="connsiteY39" fmla="*/ 123272 h 370548"/>
              <a:gd name="connsiteX40" fmla="*/ 21094 w 720001"/>
              <a:gd name="connsiteY40" fmla="*/ 326181 h 370548"/>
              <a:gd name="connsiteX41" fmla="*/ 33092 w 720001"/>
              <a:gd name="connsiteY41" fmla="*/ 338180 h 370548"/>
              <a:gd name="connsiteX42" fmla="*/ 123275 w 720001"/>
              <a:gd name="connsiteY42" fmla="*/ 338180 h 370548"/>
              <a:gd name="connsiteX43" fmla="*/ 135273 w 720001"/>
              <a:gd name="connsiteY43" fmla="*/ 326181 h 370548"/>
              <a:gd name="connsiteX44" fmla="*/ 135273 w 720001"/>
              <a:gd name="connsiteY44" fmla="*/ 190910 h 370548"/>
              <a:gd name="connsiteX45" fmla="*/ 145820 w 720001"/>
              <a:gd name="connsiteY45" fmla="*/ 180363 h 370548"/>
              <a:gd name="connsiteX46" fmla="*/ 156367 w 720001"/>
              <a:gd name="connsiteY46" fmla="*/ 190910 h 370548"/>
              <a:gd name="connsiteX47" fmla="*/ 156367 w 720001"/>
              <a:gd name="connsiteY47" fmla="*/ 318126 h 370548"/>
              <a:gd name="connsiteX48" fmla="*/ 237641 w 720001"/>
              <a:gd name="connsiteY48" fmla="*/ 340291 h 370548"/>
              <a:gd name="connsiteX49" fmla="*/ 306049 w 720001"/>
              <a:gd name="connsiteY49" fmla="*/ 349453 h 370548"/>
              <a:gd name="connsiteX50" fmla="*/ 453786 w 720001"/>
              <a:gd name="connsiteY50" fmla="*/ 349453 h 370548"/>
              <a:gd name="connsiteX51" fmla="*/ 484689 w 720001"/>
              <a:gd name="connsiteY51" fmla="*/ 322028 h 370548"/>
              <a:gd name="connsiteX52" fmla="*/ 475590 w 720001"/>
              <a:gd name="connsiteY52" fmla="*/ 299584 h 370548"/>
              <a:gd name="connsiteX53" fmla="*/ 472821 w 720001"/>
              <a:gd name="connsiteY53" fmla="*/ 288582 h 370548"/>
              <a:gd name="connsiteX54" fmla="*/ 481632 w 720001"/>
              <a:gd name="connsiteY54" fmla="*/ 281435 h 370548"/>
              <a:gd name="connsiteX55" fmla="*/ 507271 w 720001"/>
              <a:gd name="connsiteY55" fmla="*/ 252908 h 370548"/>
              <a:gd name="connsiteX56" fmla="*/ 498135 w 720001"/>
              <a:gd name="connsiteY56" fmla="*/ 231948 h 370548"/>
              <a:gd name="connsiteX57" fmla="*/ 495366 w 720001"/>
              <a:gd name="connsiteY57" fmla="*/ 220946 h 370548"/>
              <a:gd name="connsiteX58" fmla="*/ 504177 w 720001"/>
              <a:gd name="connsiteY58" fmla="*/ 213799 h 370548"/>
              <a:gd name="connsiteX59" fmla="*/ 529816 w 720001"/>
              <a:gd name="connsiteY59" fmla="*/ 185273 h 370548"/>
              <a:gd name="connsiteX60" fmla="*/ 500909 w 720001"/>
              <a:gd name="connsiteY60" fmla="*/ 156365 h 370548"/>
              <a:gd name="connsiteX61" fmla="*/ 490362 w 720001"/>
              <a:gd name="connsiteY61" fmla="*/ 145818 h 370548"/>
              <a:gd name="connsiteX62" fmla="*/ 500909 w 720001"/>
              <a:gd name="connsiteY62" fmla="*/ 135271 h 370548"/>
              <a:gd name="connsiteX63" fmla="*/ 669998 w 720001"/>
              <a:gd name="connsiteY63" fmla="*/ 135271 h 370548"/>
              <a:gd name="connsiteX64" fmla="*/ 690971 w 720001"/>
              <a:gd name="connsiteY64" fmla="*/ 126259 h 370548"/>
              <a:gd name="connsiteX65" fmla="*/ 698861 w 720001"/>
              <a:gd name="connsiteY65" fmla="*/ 104792 h 370548"/>
              <a:gd name="connsiteX66" fmla="*/ 667763 w 720001"/>
              <a:gd name="connsiteY66" fmla="*/ 77455 h 370548"/>
              <a:gd name="connsiteX67" fmla="*/ 405089 w 720001"/>
              <a:gd name="connsiteY67" fmla="*/ 77456 h 370548"/>
              <a:gd name="connsiteX68" fmla="*/ 394542 w 720001"/>
              <a:gd name="connsiteY68" fmla="*/ 66909 h 370548"/>
              <a:gd name="connsiteX69" fmla="*/ 405089 w 720001"/>
              <a:gd name="connsiteY69" fmla="*/ 56363 h 370548"/>
              <a:gd name="connsiteX70" fmla="*/ 450906 w 720001"/>
              <a:gd name="connsiteY70" fmla="*/ 56363 h 370548"/>
              <a:gd name="connsiteX71" fmla="*/ 450906 w 720001"/>
              <a:gd name="connsiteY71" fmla="*/ 55635 h 370548"/>
              <a:gd name="connsiteX72" fmla="*/ 416362 w 720001"/>
              <a:gd name="connsiteY72" fmla="*/ 21092 h 370548"/>
              <a:gd name="connsiteX73" fmla="*/ 371444 w 720001"/>
              <a:gd name="connsiteY73" fmla="*/ 0 h 370548"/>
              <a:gd name="connsiteX74" fmla="*/ 416364 w 720001"/>
              <a:gd name="connsiteY74" fmla="*/ 0 h 370548"/>
              <a:gd name="connsiteX75" fmla="*/ 472001 w 720001"/>
              <a:gd name="connsiteY75" fmla="*/ 55637 h 370548"/>
              <a:gd name="connsiteX76" fmla="*/ 472001 w 720001"/>
              <a:gd name="connsiteY76" fmla="*/ 56364 h 370548"/>
              <a:gd name="connsiteX77" fmla="*/ 667765 w 720001"/>
              <a:gd name="connsiteY77" fmla="*/ 56363 h 370548"/>
              <a:gd name="connsiteX78" fmla="*/ 719930 w 720001"/>
              <a:gd name="connsiteY78" fmla="*/ 103691 h 370548"/>
              <a:gd name="connsiteX79" fmla="*/ 706272 w 720001"/>
              <a:gd name="connsiteY79" fmla="*/ 140777 h 370548"/>
              <a:gd name="connsiteX80" fmla="*/ 669998 w 720001"/>
              <a:gd name="connsiteY80" fmla="*/ 156364 h 370548"/>
              <a:gd name="connsiteX81" fmla="*/ 541685 w 720001"/>
              <a:gd name="connsiteY81" fmla="*/ 156364 h 370548"/>
              <a:gd name="connsiteX82" fmla="*/ 550910 w 720001"/>
              <a:gd name="connsiteY82" fmla="*/ 185272 h 370548"/>
              <a:gd name="connsiteX83" fmla="*/ 522811 w 720001"/>
              <a:gd name="connsiteY83" fmla="*/ 230048 h 370548"/>
              <a:gd name="connsiteX84" fmla="*/ 528365 w 720001"/>
              <a:gd name="connsiteY84" fmla="*/ 252908 h 370548"/>
              <a:gd name="connsiteX85" fmla="*/ 500231 w 720001"/>
              <a:gd name="connsiteY85" fmla="*/ 297703 h 370548"/>
              <a:gd name="connsiteX86" fmla="*/ 505755 w 720001"/>
              <a:gd name="connsiteY86" fmla="*/ 323088 h 370548"/>
              <a:gd name="connsiteX87" fmla="*/ 453786 w 720001"/>
              <a:gd name="connsiteY87" fmla="*/ 370548 h 370548"/>
              <a:gd name="connsiteX88" fmla="*/ 306049 w 720001"/>
              <a:gd name="connsiteY88" fmla="*/ 370548 h 370548"/>
              <a:gd name="connsiteX89" fmla="*/ 232089 w 720001"/>
              <a:gd name="connsiteY89" fmla="*/ 360642 h 370548"/>
              <a:gd name="connsiteX90" fmla="*/ 153669 w 720001"/>
              <a:gd name="connsiteY90" fmla="*/ 339255 h 370548"/>
              <a:gd name="connsiteX91" fmla="*/ 123273 w 720001"/>
              <a:gd name="connsiteY91" fmla="*/ 359275 h 370548"/>
              <a:gd name="connsiteX92" fmla="*/ 33092 w 720001"/>
              <a:gd name="connsiteY92" fmla="*/ 359275 h 370548"/>
              <a:gd name="connsiteX93" fmla="*/ 0 w 720001"/>
              <a:gd name="connsiteY93" fmla="*/ 326182 h 370548"/>
              <a:gd name="connsiteX94" fmla="*/ 0 w 720001"/>
              <a:gd name="connsiteY94" fmla="*/ 123273 h 370548"/>
              <a:gd name="connsiteX95" fmla="*/ 33092 w 720001"/>
              <a:gd name="connsiteY95" fmla="*/ 90180 h 370548"/>
              <a:gd name="connsiteX96" fmla="*/ 123275 w 720001"/>
              <a:gd name="connsiteY96" fmla="*/ 90180 h 370548"/>
              <a:gd name="connsiteX97" fmla="*/ 152041 w 720001"/>
              <a:gd name="connsiteY97" fmla="*/ 106947 h 370548"/>
              <a:gd name="connsiteX98" fmla="*/ 282212 w 720001"/>
              <a:gd name="connsiteY98" fmla="*/ 25591 h 370548"/>
              <a:gd name="connsiteX99" fmla="*/ 371444 w 720001"/>
              <a:gd name="connsiteY99" fmla="*/ 0 h 37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20001" h="370548">
                <a:moveTo>
                  <a:pt x="439003" y="281839"/>
                </a:moveTo>
                <a:cubicBezTo>
                  <a:pt x="444829" y="281839"/>
                  <a:pt x="449551" y="286561"/>
                  <a:pt x="449551" y="292387"/>
                </a:cubicBezTo>
                <a:cubicBezTo>
                  <a:pt x="449551" y="298212"/>
                  <a:pt x="444829" y="302934"/>
                  <a:pt x="439003" y="302934"/>
                </a:cubicBezTo>
                <a:cubicBezTo>
                  <a:pt x="433178" y="302934"/>
                  <a:pt x="428456" y="298212"/>
                  <a:pt x="428456" y="292387"/>
                </a:cubicBezTo>
                <a:cubicBezTo>
                  <a:pt x="428456" y="286561"/>
                  <a:pt x="433178" y="281839"/>
                  <a:pt x="439003" y="281839"/>
                </a:cubicBezTo>
                <a:close/>
                <a:moveTo>
                  <a:pt x="78182" y="247999"/>
                </a:moveTo>
                <a:cubicBezTo>
                  <a:pt x="84008" y="247999"/>
                  <a:pt x="88729" y="252720"/>
                  <a:pt x="88729" y="258546"/>
                </a:cubicBezTo>
                <a:cubicBezTo>
                  <a:pt x="88729" y="264372"/>
                  <a:pt x="84008" y="269093"/>
                  <a:pt x="78182" y="269093"/>
                </a:cubicBezTo>
                <a:cubicBezTo>
                  <a:pt x="71565" y="269093"/>
                  <a:pt x="66184" y="274474"/>
                  <a:pt x="66184" y="281091"/>
                </a:cubicBezTo>
                <a:cubicBezTo>
                  <a:pt x="66184" y="287708"/>
                  <a:pt x="71565" y="293090"/>
                  <a:pt x="78182" y="293090"/>
                </a:cubicBezTo>
                <a:cubicBezTo>
                  <a:pt x="82454" y="293090"/>
                  <a:pt x="86439" y="290789"/>
                  <a:pt x="88581" y="287084"/>
                </a:cubicBezTo>
                <a:cubicBezTo>
                  <a:pt x="91499" y="282042"/>
                  <a:pt x="97951" y="280320"/>
                  <a:pt x="102992" y="283236"/>
                </a:cubicBezTo>
                <a:cubicBezTo>
                  <a:pt x="108034" y="286153"/>
                  <a:pt x="109758" y="292605"/>
                  <a:pt x="106840" y="297648"/>
                </a:cubicBezTo>
                <a:cubicBezTo>
                  <a:pt x="100939" y="307847"/>
                  <a:pt x="89958" y="314184"/>
                  <a:pt x="78182" y="314184"/>
                </a:cubicBezTo>
                <a:cubicBezTo>
                  <a:pt x="59936" y="314184"/>
                  <a:pt x="45090" y="299338"/>
                  <a:pt x="45090" y="281091"/>
                </a:cubicBezTo>
                <a:cubicBezTo>
                  <a:pt x="45090" y="262845"/>
                  <a:pt x="59934" y="247999"/>
                  <a:pt x="78182" y="247999"/>
                </a:cubicBezTo>
                <a:close/>
                <a:moveTo>
                  <a:pt x="438910" y="214180"/>
                </a:moveTo>
                <a:lnTo>
                  <a:pt x="461456" y="214180"/>
                </a:lnTo>
                <a:cubicBezTo>
                  <a:pt x="467281" y="214180"/>
                  <a:pt x="472003" y="218901"/>
                  <a:pt x="472003" y="224727"/>
                </a:cubicBezTo>
                <a:cubicBezTo>
                  <a:pt x="472003" y="230554"/>
                  <a:pt x="467282" y="235275"/>
                  <a:pt x="461456" y="235275"/>
                </a:cubicBezTo>
                <a:lnTo>
                  <a:pt x="438910" y="235275"/>
                </a:lnTo>
                <a:cubicBezTo>
                  <a:pt x="433084" y="235275"/>
                  <a:pt x="428363" y="230554"/>
                  <a:pt x="428363" y="224727"/>
                </a:cubicBezTo>
                <a:cubicBezTo>
                  <a:pt x="428363" y="218901"/>
                  <a:pt x="433084" y="214180"/>
                  <a:pt x="438910" y="214180"/>
                </a:cubicBezTo>
                <a:close/>
                <a:moveTo>
                  <a:pt x="438910" y="135271"/>
                </a:moveTo>
                <a:lnTo>
                  <a:pt x="461456" y="135271"/>
                </a:lnTo>
                <a:cubicBezTo>
                  <a:pt x="467281" y="135271"/>
                  <a:pt x="472003" y="139992"/>
                  <a:pt x="472003" y="145818"/>
                </a:cubicBezTo>
                <a:cubicBezTo>
                  <a:pt x="472003" y="151645"/>
                  <a:pt x="467282" y="156366"/>
                  <a:pt x="461456" y="156366"/>
                </a:cubicBezTo>
                <a:lnTo>
                  <a:pt x="438910" y="156366"/>
                </a:lnTo>
                <a:cubicBezTo>
                  <a:pt x="433084" y="156366"/>
                  <a:pt x="428363" y="151645"/>
                  <a:pt x="428363" y="145818"/>
                </a:cubicBezTo>
                <a:cubicBezTo>
                  <a:pt x="428363" y="139992"/>
                  <a:pt x="433084" y="135271"/>
                  <a:pt x="438910" y="135271"/>
                </a:cubicBezTo>
                <a:close/>
                <a:moveTo>
                  <a:pt x="371443" y="21092"/>
                </a:moveTo>
                <a:cubicBezTo>
                  <a:pt x="343811" y="21092"/>
                  <a:pt x="316821" y="28834"/>
                  <a:pt x="293389" y="43478"/>
                </a:cubicBezTo>
                <a:lnTo>
                  <a:pt x="156365" y="129118"/>
                </a:lnTo>
                <a:lnTo>
                  <a:pt x="156365" y="145817"/>
                </a:lnTo>
                <a:cubicBezTo>
                  <a:pt x="156365" y="151643"/>
                  <a:pt x="151644" y="156364"/>
                  <a:pt x="145818" y="156364"/>
                </a:cubicBezTo>
                <a:cubicBezTo>
                  <a:pt x="139992" y="156364"/>
                  <a:pt x="135271" y="151643"/>
                  <a:pt x="135271" y="145817"/>
                </a:cubicBezTo>
                <a:lnTo>
                  <a:pt x="135271" y="123272"/>
                </a:lnTo>
                <a:cubicBezTo>
                  <a:pt x="135271" y="116655"/>
                  <a:pt x="129890" y="111274"/>
                  <a:pt x="123273" y="111274"/>
                </a:cubicBezTo>
                <a:lnTo>
                  <a:pt x="33092" y="111274"/>
                </a:lnTo>
                <a:cubicBezTo>
                  <a:pt x="26475" y="111274"/>
                  <a:pt x="21094" y="116655"/>
                  <a:pt x="21094" y="123272"/>
                </a:cubicBezTo>
                <a:lnTo>
                  <a:pt x="21094" y="326181"/>
                </a:lnTo>
                <a:cubicBezTo>
                  <a:pt x="21094" y="332797"/>
                  <a:pt x="26475" y="338180"/>
                  <a:pt x="33092" y="338180"/>
                </a:cubicBezTo>
                <a:lnTo>
                  <a:pt x="123275" y="338180"/>
                </a:lnTo>
                <a:cubicBezTo>
                  <a:pt x="129891" y="338180"/>
                  <a:pt x="135273" y="332797"/>
                  <a:pt x="135273" y="326181"/>
                </a:cubicBezTo>
                <a:lnTo>
                  <a:pt x="135273" y="190910"/>
                </a:lnTo>
                <a:cubicBezTo>
                  <a:pt x="135273" y="185084"/>
                  <a:pt x="139994" y="180363"/>
                  <a:pt x="145820" y="180363"/>
                </a:cubicBezTo>
                <a:cubicBezTo>
                  <a:pt x="151646" y="180363"/>
                  <a:pt x="156367" y="185084"/>
                  <a:pt x="156367" y="190910"/>
                </a:cubicBezTo>
                <a:lnTo>
                  <a:pt x="156367" y="318126"/>
                </a:lnTo>
                <a:lnTo>
                  <a:pt x="237641" y="340291"/>
                </a:lnTo>
                <a:cubicBezTo>
                  <a:pt x="259927" y="346370"/>
                  <a:pt x="282942" y="349453"/>
                  <a:pt x="306049" y="349453"/>
                </a:cubicBezTo>
                <a:lnTo>
                  <a:pt x="453786" y="349453"/>
                </a:lnTo>
                <a:cubicBezTo>
                  <a:pt x="470067" y="349453"/>
                  <a:pt x="483929" y="337149"/>
                  <a:pt x="484689" y="322028"/>
                </a:cubicBezTo>
                <a:cubicBezTo>
                  <a:pt x="485117" y="313496"/>
                  <a:pt x="481887" y="305526"/>
                  <a:pt x="475590" y="299584"/>
                </a:cubicBezTo>
                <a:cubicBezTo>
                  <a:pt x="472606" y="296768"/>
                  <a:pt x="471524" y="292477"/>
                  <a:pt x="472821" y="288582"/>
                </a:cubicBezTo>
                <a:cubicBezTo>
                  <a:pt x="474117" y="284688"/>
                  <a:pt x="477555" y="281899"/>
                  <a:pt x="481632" y="281435"/>
                </a:cubicBezTo>
                <a:cubicBezTo>
                  <a:pt x="496249" y="279767"/>
                  <a:pt x="507271" y="267503"/>
                  <a:pt x="507271" y="252908"/>
                </a:cubicBezTo>
                <a:cubicBezTo>
                  <a:pt x="507271" y="244952"/>
                  <a:pt x="504025" y="237507"/>
                  <a:pt x="498135" y="231948"/>
                </a:cubicBezTo>
                <a:cubicBezTo>
                  <a:pt x="495150" y="229132"/>
                  <a:pt x="494069" y="224840"/>
                  <a:pt x="495366" y="220946"/>
                </a:cubicBezTo>
                <a:cubicBezTo>
                  <a:pt x="496662" y="217052"/>
                  <a:pt x="500101" y="214263"/>
                  <a:pt x="504177" y="213799"/>
                </a:cubicBezTo>
                <a:cubicBezTo>
                  <a:pt x="518794" y="212131"/>
                  <a:pt x="529816" y="199867"/>
                  <a:pt x="529816" y="185273"/>
                </a:cubicBezTo>
                <a:cubicBezTo>
                  <a:pt x="529816" y="169334"/>
                  <a:pt x="516848" y="156365"/>
                  <a:pt x="500909" y="156365"/>
                </a:cubicBezTo>
                <a:cubicBezTo>
                  <a:pt x="495083" y="156365"/>
                  <a:pt x="490362" y="151644"/>
                  <a:pt x="490362" y="145818"/>
                </a:cubicBezTo>
                <a:cubicBezTo>
                  <a:pt x="490362" y="139992"/>
                  <a:pt x="495083" y="135271"/>
                  <a:pt x="500909" y="135271"/>
                </a:cubicBezTo>
                <a:lnTo>
                  <a:pt x="669998" y="135271"/>
                </a:lnTo>
                <a:cubicBezTo>
                  <a:pt x="678007" y="135271"/>
                  <a:pt x="685455" y="132071"/>
                  <a:pt x="690971" y="126259"/>
                </a:cubicBezTo>
                <a:cubicBezTo>
                  <a:pt x="696482" y="120451"/>
                  <a:pt x="699286" y="112828"/>
                  <a:pt x="698861" y="104792"/>
                </a:cubicBezTo>
                <a:cubicBezTo>
                  <a:pt x="698074" y="89719"/>
                  <a:pt x="684122" y="77455"/>
                  <a:pt x="667763" y="77455"/>
                </a:cubicBezTo>
                <a:lnTo>
                  <a:pt x="405089" y="77456"/>
                </a:lnTo>
                <a:cubicBezTo>
                  <a:pt x="399263" y="77456"/>
                  <a:pt x="394542" y="72735"/>
                  <a:pt x="394542" y="66909"/>
                </a:cubicBezTo>
                <a:cubicBezTo>
                  <a:pt x="394542" y="61083"/>
                  <a:pt x="399263" y="56363"/>
                  <a:pt x="405089" y="56363"/>
                </a:cubicBezTo>
                <a:lnTo>
                  <a:pt x="450906" y="56363"/>
                </a:lnTo>
                <a:lnTo>
                  <a:pt x="450906" y="55635"/>
                </a:lnTo>
                <a:cubicBezTo>
                  <a:pt x="450906" y="36589"/>
                  <a:pt x="435410" y="21092"/>
                  <a:pt x="416362" y="21092"/>
                </a:cubicBezTo>
                <a:close/>
                <a:moveTo>
                  <a:pt x="371444" y="0"/>
                </a:moveTo>
                <a:lnTo>
                  <a:pt x="416364" y="0"/>
                </a:lnTo>
                <a:cubicBezTo>
                  <a:pt x="447043" y="0"/>
                  <a:pt x="472001" y="24958"/>
                  <a:pt x="472001" y="55637"/>
                </a:cubicBezTo>
                <a:lnTo>
                  <a:pt x="472001" y="56364"/>
                </a:lnTo>
                <a:lnTo>
                  <a:pt x="667765" y="56363"/>
                </a:lnTo>
                <a:cubicBezTo>
                  <a:pt x="695627" y="56363"/>
                  <a:pt x="718540" y="77151"/>
                  <a:pt x="719930" y="103691"/>
                </a:cubicBezTo>
                <a:cubicBezTo>
                  <a:pt x="720657" y="117561"/>
                  <a:pt x="715807" y="130732"/>
                  <a:pt x="706272" y="140777"/>
                </a:cubicBezTo>
                <a:cubicBezTo>
                  <a:pt x="696871" y="150682"/>
                  <a:pt x="683650" y="156364"/>
                  <a:pt x="669998" y="156364"/>
                </a:cubicBezTo>
                <a:lnTo>
                  <a:pt x="541685" y="156364"/>
                </a:lnTo>
                <a:cubicBezTo>
                  <a:pt x="547491" y="164531"/>
                  <a:pt x="550910" y="174511"/>
                  <a:pt x="550910" y="185272"/>
                </a:cubicBezTo>
                <a:cubicBezTo>
                  <a:pt x="550910" y="204795"/>
                  <a:pt x="539582" y="221909"/>
                  <a:pt x="522811" y="230048"/>
                </a:cubicBezTo>
                <a:cubicBezTo>
                  <a:pt x="526445" y="237030"/>
                  <a:pt x="528365" y="244808"/>
                  <a:pt x="528365" y="252908"/>
                </a:cubicBezTo>
                <a:cubicBezTo>
                  <a:pt x="528365" y="272447"/>
                  <a:pt x="517022" y="289570"/>
                  <a:pt x="500231" y="297703"/>
                </a:cubicBezTo>
                <a:cubicBezTo>
                  <a:pt x="504252" y="305457"/>
                  <a:pt x="506202" y="314192"/>
                  <a:pt x="505755" y="323088"/>
                </a:cubicBezTo>
                <a:cubicBezTo>
                  <a:pt x="504419" y="349702"/>
                  <a:pt x="481590" y="370548"/>
                  <a:pt x="453786" y="370548"/>
                </a:cubicBezTo>
                <a:lnTo>
                  <a:pt x="306049" y="370548"/>
                </a:lnTo>
                <a:cubicBezTo>
                  <a:pt x="281067" y="370548"/>
                  <a:pt x="256184" y="367215"/>
                  <a:pt x="232089" y="360642"/>
                </a:cubicBezTo>
                <a:lnTo>
                  <a:pt x="153669" y="339255"/>
                </a:lnTo>
                <a:cubicBezTo>
                  <a:pt x="148590" y="351019"/>
                  <a:pt x="136880" y="359275"/>
                  <a:pt x="123273" y="359275"/>
                </a:cubicBezTo>
                <a:lnTo>
                  <a:pt x="33092" y="359275"/>
                </a:lnTo>
                <a:cubicBezTo>
                  <a:pt x="14846" y="359275"/>
                  <a:pt x="0" y="344431"/>
                  <a:pt x="0" y="326182"/>
                </a:cubicBezTo>
                <a:lnTo>
                  <a:pt x="0" y="123273"/>
                </a:lnTo>
                <a:cubicBezTo>
                  <a:pt x="0" y="105026"/>
                  <a:pt x="14846" y="90180"/>
                  <a:pt x="33092" y="90180"/>
                </a:cubicBezTo>
                <a:lnTo>
                  <a:pt x="123275" y="90180"/>
                </a:lnTo>
                <a:cubicBezTo>
                  <a:pt x="135586" y="90180"/>
                  <a:pt x="146341" y="96944"/>
                  <a:pt x="152041" y="106947"/>
                </a:cubicBezTo>
                <a:lnTo>
                  <a:pt x="282212" y="25591"/>
                </a:lnTo>
                <a:cubicBezTo>
                  <a:pt x="309000" y="8850"/>
                  <a:pt x="339855" y="0"/>
                  <a:pt x="371444" y="0"/>
                </a:cubicBez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834657897"/>
      </p:ext>
    </p:extLst>
  </p:cSld>
  <p:clrMapOvr>
    <a:masterClrMapping/>
  </p:clrMapOvr>
  <p:transition spd="slow">
    <p:fade thruBlk="1"/>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FBCA8F-E526-4D98-B775-613D6BF01119}"/>
              </a:ext>
            </a:extLst>
          </p:cNvPr>
          <p:cNvSpPr>
            <a:spLocks noGrp="1"/>
          </p:cNvSpPr>
          <p:nvPr>
            <p:ph type="title"/>
          </p:nvPr>
        </p:nvSpPr>
        <p:spPr/>
        <p:txBody>
          <a:bodyPr/>
          <a:lstStyle/>
          <a:p>
            <a:r>
              <a:rPr lang="ru-RU" dirty="0"/>
              <a:t>Упрощенный конкурс</a:t>
            </a:r>
          </a:p>
        </p:txBody>
      </p:sp>
    </p:spTree>
    <p:extLst>
      <p:ext uri="{BB962C8B-B14F-4D97-AF65-F5344CB8AC3E}">
        <p14:creationId xmlns:p14="http://schemas.microsoft.com/office/powerpoint/2010/main" val="3428337663"/>
      </p:ext>
    </p:extLst>
  </p:cSld>
  <p:clrMapOvr>
    <a:masterClrMapping/>
  </p:clrMapOvr>
  <p:transition spd="slow">
    <p:fade thruBlk="1"/>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73954" y="0"/>
            <a:ext cx="9517753" cy="689932"/>
          </a:xfrm>
          <a:prstGeom prst="rect">
            <a:avLst/>
          </a:prstGeom>
        </p:spPr>
        <p:txBody>
          <a:bodyPr vert="horz" wrap="square" lIns="0" tIns="12700" rIns="0" bIns="0" rtlCol="0" anchor="ctr">
            <a:spAutoFit/>
          </a:bodyPr>
          <a:lstStyle/>
          <a:p>
            <a:pPr marL="12700">
              <a:lnSpc>
                <a:spcPct val="100000"/>
              </a:lnSpc>
              <a:spcBef>
                <a:spcPts val="100"/>
              </a:spcBef>
            </a:pPr>
            <a:r>
              <a:rPr spc="-40" dirty="0"/>
              <a:t>Электронный </a:t>
            </a:r>
            <a:r>
              <a:rPr spc="25" dirty="0"/>
              <a:t>конкурс </a:t>
            </a:r>
            <a:r>
              <a:rPr spc="-75" dirty="0"/>
              <a:t>(ч.19</a:t>
            </a:r>
            <a:r>
              <a:rPr spc="-245" dirty="0"/>
              <a:t> </a:t>
            </a:r>
            <a:r>
              <a:rPr spc="-50" dirty="0"/>
              <a:t>ст.48)</a:t>
            </a:r>
          </a:p>
        </p:txBody>
      </p:sp>
      <p:sp>
        <p:nvSpPr>
          <p:cNvPr id="3" name="object 3"/>
          <p:cNvSpPr/>
          <p:nvPr/>
        </p:nvSpPr>
        <p:spPr>
          <a:xfrm>
            <a:off x="2509519" y="1442719"/>
            <a:ext cx="886460" cy="556260"/>
          </a:xfrm>
          <a:custGeom>
            <a:avLst/>
            <a:gdLst/>
            <a:ahLst/>
            <a:cxnLst/>
            <a:rect l="l" t="t" r="r" b="b"/>
            <a:pathLst>
              <a:path w="886460" h="556260">
                <a:moveTo>
                  <a:pt x="0" y="92709"/>
                </a:moveTo>
                <a:lnTo>
                  <a:pt x="7288" y="56632"/>
                </a:lnTo>
                <a:lnTo>
                  <a:pt x="27162" y="27162"/>
                </a:lnTo>
                <a:lnTo>
                  <a:pt x="56632" y="7288"/>
                </a:lnTo>
                <a:lnTo>
                  <a:pt x="92710" y="0"/>
                </a:lnTo>
                <a:lnTo>
                  <a:pt x="793750" y="0"/>
                </a:lnTo>
                <a:lnTo>
                  <a:pt x="829827" y="7288"/>
                </a:lnTo>
                <a:lnTo>
                  <a:pt x="859297" y="27162"/>
                </a:lnTo>
                <a:lnTo>
                  <a:pt x="879171" y="56632"/>
                </a:lnTo>
                <a:lnTo>
                  <a:pt x="886460" y="92709"/>
                </a:lnTo>
                <a:lnTo>
                  <a:pt x="886460" y="463550"/>
                </a:lnTo>
                <a:lnTo>
                  <a:pt x="879171" y="499627"/>
                </a:lnTo>
                <a:lnTo>
                  <a:pt x="859297" y="529097"/>
                </a:lnTo>
                <a:lnTo>
                  <a:pt x="829827" y="548971"/>
                </a:lnTo>
                <a:lnTo>
                  <a:pt x="793750" y="556259"/>
                </a:lnTo>
                <a:lnTo>
                  <a:pt x="92710" y="556259"/>
                </a:lnTo>
                <a:lnTo>
                  <a:pt x="56632" y="548971"/>
                </a:lnTo>
                <a:lnTo>
                  <a:pt x="27162" y="529097"/>
                </a:lnTo>
                <a:lnTo>
                  <a:pt x="7288" y="499627"/>
                </a:lnTo>
                <a:lnTo>
                  <a:pt x="0" y="463550"/>
                </a:lnTo>
                <a:lnTo>
                  <a:pt x="0" y="92709"/>
                </a:lnTo>
                <a:close/>
              </a:path>
            </a:pathLst>
          </a:custGeom>
          <a:ln w="10160">
            <a:solidFill>
              <a:srgbClr val="7E7E7E"/>
            </a:solidFill>
          </a:ln>
        </p:spPr>
        <p:txBody>
          <a:bodyPr wrap="square" lIns="0" tIns="0" rIns="0" bIns="0" rtlCol="0"/>
          <a:lstStyle/>
          <a:p>
            <a:endParaRPr/>
          </a:p>
        </p:txBody>
      </p:sp>
      <p:sp>
        <p:nvSpPr>
          <p:cNvPr id="4" name="object 4"/>
          <p:cNvSpPr txBox="1"/>
          <p:nvPr/>
        </p:nvSpPr>
        <p:spPr>
          <a:xfrm>
            <a:off x="2627630" y="1491616"/>
            <a:ext cx="647700" cy="135935"/>
          </a:xfrm>
          <a:prstGeom prst="rect">
            <a:avLst/>
          </a:prstGeom>
        </p:spPr>
        <p:txBody>
          <a:bodyPr vert="horz" wrap="square" lIns="0" tIns="12700" rIns="0" bIns="0" rtlCol="0">
            <a:spAutoFit/>
          </a:bodyPr>
          <a:lstStyle/>
          <a:p>
            <a:pPr marL="12700">
              <a:spcBef>
                <a:spcPts val="100"/>
              </a:spcBef>
            </a:pPr>
            <a:r>
              <a:rPr sz="800" spc="-35" dirty="0">
                <a:latin typeface="Arial"/>
                <a:cs typeface="Arial"/>
              </a:rPr>
              <a:t>Прием</a:t>
            </a:r>
            <a:r>
              <a:rPr sz="800" spc="-55" dirty="0">
                <a:latin typeface="Arial"/>
                <a:cs typeface="Arial"/>
              </a:rPr>
              <a:t> </a:t>
            </a:r>
            <a:r>
              <a:rPr sz="800" spc="-20" dirty="0">
                <a:latin typeface="Arial"/>
                <a:cs typeface="Arial"/>
              </a:rPr>
              <a:t>заявок</a:t>
            </a:r>
            <a:endParaRPr sz="800">
              <a:latin typeface="Arial"/>
              <a:cs typeface="Arial"/>
            </a:endParaRPr>
          </a:p>
        </p:txBody>
      </p:sp>
      <p:sp>
        <p:nvSpPr>
          <p:cNvPr id="5" name="object 5"/>
          <p:cNvSpPr txBox="1"/>
          <p:nvPr/>
        </p:nvSpPr>
        <p:spPr>
          <a:xfrm>
            <a:off x="2749551" y="1735455"/>
            <a:ext cx="404495" cy="135935"/>
          </a:xfrm>
          <a:prstGeom prst="rect">
            <a:avLst/>
          </a:prstGeom>
        </p:spPr>
        <p:txBody>
          <a:bodyPr vert="horz" wrap="square" lIns="0" tIns="12700" rIns="0" bIns="0" rtlCol="0">
            <a:spAutoFit/>
          </a:bodyPr>
          <a:lstStyle/>
          <a:p>
            <a:pPr marL="12700">
              <a:spcBef>
                <a:spcPts val="100"/>
              </a:spcBef>
            </a:pPr>
            <a:r>
              <a:rPr sz="800" dirty="0">
                <a:solidFill>
                  <a:srgbClr val="003D79"/>
                </a:solidFill>
                <a:latin typeface="Arial"/>
                <a:cs typeface="Arial"/>
              </a:rPr>
              <a:t>≥ </a:t>
            </a:r>
            <a:r>
              <a:rPr sz="800" spc="15" dirty="0">
                <a:solidFill>
                  <a:srgbClr val="003D79"/>
                </a:solidFill>
                <a:latin typeface="Arial"/>
                <a:cs typeface="Arial"/>
              </a:rPr>
              <a:t>15</a:t>
            </a:r>
            <a:r>
              <a:rPr sz="800" spc="-95" dirty="0">
                <a:solidFill>
                  <a:srgbClr val="003D79"/>
                </a:solidFill>
                <a:latin typeface="Arial"/>
                <a:cs typeface="Arial"/>
              </a:rPr>
              <a:t> </a:t>
            </a:r>
            <a:r>
              <a:rPr sz="800" spc="-45" dirty="0">
                <a:solidFill>
                  <a:srgbClr val="003D79"/>
                </a:solidFill>
                <a:latin typeface="Arial"/>
                <a:cs typeface="Arial"/>
              </a:rPr>
              <a:t>д.</a:t>
            </a:r>
            <a:endParaRPr sz="800" dirty="0">
              <a:latin typeface="Arial"/>
              <a:cs typeface="Arial"/>
            </a:endParaRPr>
          </a:p>
        </p:txBody>
      </p:sp>
      <p:grpSp>
        <p:nvGrpSpPr>
          <p:cNvPr id="6" name="object 6"/>
          <p:cNvGrpSpPr/>
          <p:nvPr/>
        </p:nvGrpSpPr>
        <p:grpSpPr>
          <a:xfrm>
            <a:off x="3395980" y="1628139"/>
            <a:ext cx="233679" cy="205740"/>
            <a:chOff x="2252979" y="1628139"/>
            <a:chExt cx="233679" cy="205740"/>
          </a:xfrm>
        </p:grpSpPr>
        <p:sp>
          <p:nvSpPr>
            <p:cNvPr id="7" name="object 7"/>
            <p:cNvSpPr/>
            <p:nvPr/>
          </p:nvSpPr>
          <p:spPr>
            <a:xfrm>
              <a:off x="2256789" y="1631949"/>
              <a:ext cx="226060" cy="198120"/>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2256789" y="1631949"/>
              <a:ext cx="226060" cy="198120"/>
            </a:xfrm>
            <a:custGeom>
              <a:avLst/>
              <a:gdLst/>
              <a:ahLst/>
              <a:cxnLst/>
              <a:rect l="l" t="t" r="r" b="b"/>
              <a:pathLst>
                <a:path w="226060" h="198119">
                  <a:moveTo>
                    <a:pt x="0" y="99060"/>
                  </a:moveTo>
                  <a:lnTo>
                    <a:pt x="113030" y="0"/>
                  </a:lnTo>
                  <a:lnTo>
                    <a:pt x="226060" y="99060"/>
                  </a:lnTo>
                  <a:lnTo>
                    <a:pt x="113030" y="198120"/>
                  </a:lnTo>
                  <a:lnTo>
                    <a:pt x="0" y="99060"/>
                  </a:lnTo>
                  <a:close/>
                </a:path>
              </a:pathLst>
            </a:custGeom>
            <a:ln w="7619">
              <a:solidFill>
                <a:srgbClr val="7E8994"/>
              </a:solidFill>
            </a:ln>
          </p:spPr>
          <p:txBody>
            <a:bodyPr wrap="square" lIns="0" tIns="0" rIns="0" bIns="0" rtlCol="0"/>
            <a:lstStyle/>
            <a:p>
              <a:endParaRPr/>
            </a:p>
          </p:txBody>
        </p:sp>
      </p:grpSp>
      <p:sp>
        <p:nvSpPr>
          <p:cNvPr id="9" name="object 9"/>
          <p:cNvSpPr txBox="1"/>
          <p:nvPr/>
        </p:nvSpPr>
        <p:spPr>
          <a:xfrm>
            <a:off x="3503929" y="851153"/>
            <a:ext cx="674370" cy="120546"/>
          </a:xfrm>
          <a:prstGeom prst="rect">
            <a:avLst/>
          </a:prstGeom>
        </p:spPr>
        <p:txBody>
          <a:bodyPr vert="horz" wrap="square" lIns="0" tIns="12700" rIns="0" bIns="0" rtlCol="0">
            <a:spAutoFit/>
          </a:bodyPr>
          <a:lstStyle/>
          <a:p>
            <a:pPr marL="12700">
              <a:spcBef>
                <a:spcPts val="100"/>
              </a:spcBef>
            </a:pPr>
            <a:r>
              <a:rPr sz="700" spc="-40" dirty="0">
                <a:solidFill>
                  <a:srgbClr val="003D79"/>
                </a:solidFill>
                <a:latin typeface="Arial"/>
                <a:cs typeface="Arial"/>
              </a:rPr>
              <a:t>Подано </a:t>
            </a:r>
            <a:r>
              <a:rPr sz="700" spc="20" dirty="0">
                <a:solidFill>
                  <a:srgbClr val="003D79"/>
                </a:solidFill>
                <a:latin typeface="Arial"/>
                <a:cs typeface="Arial"/>
              </a:rPr>
              <a:t>0</a:t>
            </a:r>
            <a:r>
              <a:rPr sz="700" spc="-65" dirty="0">
                <a:solidFill>
                  <a:srgbClr val="003D79"/>
                </a:solidFill>
                <a:latin typeface="Arial"/>
                <a:cs typeface="Arial"/>
              </a:rPr>
              <a:t> </a:t>
            </a:r>
            <a:r>
              <a:rPr sz="700" spc="-15" dirty="0">
                <a:solidFill>
                  <a:srgbClr val="003D79"/>
                </a:solidFill>
                <a:latin typeface="Arial"/>
                <a:cs typeface="Arial"/>
              </a:rPr>
              <a:t>заявок</a:t>
            </a:r>
            <a:endParaRPr sz="700">
              <a:latin typeface="Arial"/>
              <a:cs typeface="Arial"/>
            </a:endParaRPr>
          </a:p>
        </p:txBody>
      </p:sp>
      <p:grpSp>
        <p:nvGrpSpPr>
          <p:cNvPr id="10" name="object 10"/>
          <p:cNvGrpSpPr/>
          <p:nvPr/>
        </p:nvGrpSpPr>
        <p:grpSpPr>
          <a:xfrm>
            <a:off x="4056379" y="1437639"/>
            <a:ext cx="805180" cy="571500"/>
            <a:chOff x="2913379" y="1437639"/>
            <a:chExt cx="805180" cy="571500"/>
          </a:xfrm>
        </p:grpSpPr>
        <p:sp>
          <p:nvSpPr>
            <p:cNvPr id="11" name="object 11"/>
            <p:cNvSpPr/>
            <p:nvPr/>
          </p:nvSpPr>
          <p:spPr>
            <a:xfrm>
              <a:off x="2918459" y="1442719"/>
              <a:ext cx="795020" cy="561340"/>
            </a:xfrm>
            <a:custGeom>
              <a:avLst/>
              <a:gdLst/>
              <a:ahLst/>
              <a:cxnLst/>
              <a:rect l="l" t="t" r="r" b="b"/>
              <a:pathLst>
                <a:path w="795020" h="561339">
                  <a:moveTo>
                    <a:pt x="701420" y="0"/>
                  </a:moveTo>
                  <a:lnTo>
                    <a:pt x="93598" y="0"/>
                  </a:lnTo>
                  <a:lnTo>
                    <a:pt x="57167" y="7356"/>
                  </a:lnTo>
                  <a:lnTo>
                    <a:pt x="27416" y="27416"/>
                  </a:lnTo>
                  <a:lnTo>
                    <a:pt x="7356" y="57167"/>
                  </a:lnTo>
                  <a:lnTo>
                    <a:pt x="0" y="93599"/>
                  </a:lnTo>
                  <a:lnTo>
                    <a:pt x="0" y="467740"/>
                  </a:lnTo>
                  <a:lnTo>
                    <a:pt x="7356" y="504172"/>
                  </a:lnTo>
                  <a:lnTo>
                    <a:pt x="27416" y="533923"/>
                  </a:lnTo>
                  <a:lnTo>
                    <a:pt x="57167" y="553983"/>
                  </a:lnTo>
                  <a:lnTo>
                    <a:pt x="93598" y="561339"/>
                  </a:lnTo>
                  <a:lnTo>
                    <a:pt x="701420" y="561339"/>
                  </a:lnTo>
                  <a:lnTo>
                    <a:pt x="737852" y="553983"/>
                  </a:lnTo>
                  <a:lnTo>
                    <a:pt x="767603" y="533923"/>
                  </a:lnTo>
                  <a:lnTo>
                    <a:pt x="787663" y="504172"/>
                  </a:lnTo>
                  <a:lnTo>
                    <a:pt x="795019" y="467740"/>
                  </a:lnTo>
                  <a:lnTo>
                    <a:pt x="795019" y="93599"/>
                  </a:lnTo>
                  <a:lnTo>
                    <a:pt x="787663" y="57167"/>
                  </a:lnTo>
                  <a:lnTo>
                    <a:pt x="767603" y="27416"/>
                  </a:lnTo>
                  <a:lnTo>
                    <a:pt x="737852" y="7356"/>
                  </a:lnTo>
                  <a:lnTo>
                    <a:pt x="701420" y="0"/>
                  </a:lnTo>
                  <a:close/>
                </a:path>
              </a:pathLst>
            </a:custGeom>
            <a:solidFill>
              <a:srgbClr val="F1F1F1"/>
            </a:solidFill>
          </p:spPr>
          <p:txBody>
            <a:bodyPr wrap="square" lIns="0" tIns="0" rIns="0" bIns="0" rtlCol="0"/>
            <a:lstStyle/>
            <a:p>
              <a:endParaRPr/>
            </a:p>
          </p:txBody>
        </p:sp>
        <p:sp>
          <p:nvSpPr>
            <p:cNvPr id="12" name="object 12"/>
            <p:cNvSpPr/>
            <p:nvPr/>
          </p:nvSpPr>
          <p:spPr>
            <a:xfrm>
              <a:off x="2918459" y="1442719"/>
              <a:ext cx="795020" cy="561340"/>
            </a:xfrm>
            <a:custGeom>
              <a:avLst/>
              <a:gdLst/>
              <a:ahLst/>
              <a:cxnLst/>
              <a:rect l="l" t="t" r="r" b="b"/>
              <a:pathLst>
                <a:path w="795020" h="561339">
                  <a:moveTo>
                    <a:pt x="0" y="93599"/>
                  </a:moveTo>
                  <a:lnTo>
                    <a:pt x="7356" y="57167"/>
                  </a:lnTo>
                  <a:lnTo>
                    <a:pt x="27416" y="27416"/>
                  </a:lnTo>
                  <a:lnTo>
                    <a:pt x="57167" y="7356"/>
                  </a:lnTo>
                  <a:lnTo>
                    <a:pt x="93598" y="0"/>
                  </a:lnTo>
                  <a:lnTo>
                    <a:pt x="701420" y="0"/>
                  </a:lnTo>
                  <a:lnTo>
                    <a:pt x="737852" y="7356"/>
                  </a:lnTo>
                  <a:lnTo>
                    <a:pt x="767603" y="27416"/>
                  </a:lnTo>
                  <a:lnTo>
                    <a:pt x="787663" y="57167"/>
                  </a:lnTo>
                  <a:lnTo>
                    <a:pt x="795019" y="93599"/>
                  </a:lnTo>
                  <a:lnTo>
                    <a:pt x="795019" y="467740"/>
                  </a:lnTo>
                  <a:lnTo>
                    <a:pt x="787663" y="504172"/>
                  </a:lnTo>
                  <a:lnTo>
                    <a:pt x="767603" y="533923"/>
                  </a:lnTo>
                  <a:lnTo>
                    <a:pt x="737852" y="553983"/>
                  </a:lnTo>
                  <a:lnTo>
                    <a:pt x="701420" y="561339"/>
                  </a:lnTo>
                  <a:lnTo>
                    <a:pt x="93598" y="561339"/>
                  </a:lnTo>
                  <a:lnTo>
                    <a:pt x="57167" y="553983"/>
                  </a:lnTo>
                  <a:lnTo>
                    <a:pt x="27416" y="533923"/>
                  </a:lnTo>
                  <a:lnTo>
                    <a:pt x="7356" y="504172"/>
                  </a:lnTo>
                  <a:lnTo>
                    <a:pt x="0" y="467740"/>
                  </a:lnTo>
                  <a:lnTo>
                    <a:pt x="0" y="93599"/>
                  </a:lnTo>
                  <a:close/>
                </a:path>
              </a:pathLst>
            </a:custGeom>
            <a:ln w="10160">
              <a:solidFill>
                <a:srgbClr val="7E7E7E"/>
              </a:solidFill>
            </a:ln>
          </p:spPr>
          <p:txBody>
            <a:bodyPr wrap="square" lIns="0" tIns="0" rIns="0" bIns="0" rtlCol="0"/>
            <a:lstStyle/>
            <a:p>
              <a:endParaRPr/>
            </a:p>
          </p:txBody>
        </p:sp>
      </p:grpSp>
      <p:sp>
        <p:nvSpPr>
          <p:cNvPr id="13" name="object 13"/>
          <p:cNvSpPr txBox="1"/>
          <p:nvPr/>
        </p:nvSpPr>
        <p:spPr>
          <a:xfrm>
            <a:off x="4178045" y="1491616"/>
            <a:ext cx="557530" cy="391795"/>
          </a:xfrm>
          <a:prstGeom prst="rect">
            <a:avLst/>
          </a:prstGeom>
        </p:spPr>
        <p:txBody>
          <a:bodyPr vert="horz" wrap="square" lIns="0" tIns="12700" rIns="0" bIns="0" rtlCol="0">
            <a:spAutoFit/>
          </a:bodyPr>
          <a:lstStyle/>
          <a:p>
            <a:pPr marL="12700" marR="5080" indent="1270" algn="ctr">
              <a:spcBef>
                <a:spcPts val="100"/>
              </a:spcBef>
            </a:pPr>
            <a:r>
              <a:rPr sz="800" spc="-45" dirty="0">
                <a:latin typeface="Arial"/>
                <a:cs typeface="Arial"/>
              </a:rPr>
              <a:t>Обработка  </a:t>
            </a:r>
            <a:r>
              <a:rPr sz="800" spc="-30" dirty="0">
                <a:latin typeface="Arial"/>
                <a:cs typeface="Arial"/>
              </a:rPr>
              <a:t>о</a:t>
            </a:r>
            <a:r>
              <a:rPr sz="800" spc="-20" dirty="0">
                <a:latin typeface="Arial"/>
                <a:cs typeface="Arial"/>
              </a:rPr>
              <a:t>п</a:t>
            </a:r>
            <a:r>
              <a:rPr sz="800" spc="-30" dirty="0">
                <a:latin typeface="Arial"/>
                <a:cs typeface="Arial"/>
              </a:rPr>
              <a:t>ера</a:t>
            </a:r>
            <a:r>
              <a:rPr sz="800" spc="-60" dirty="0">
                <a:latin typeface="Arial"/>
                <a:cs typeface="Arial"/>
              </a:rPr>
              <a:t>то</a:t>
            </a:r>
            <a:r>
              <a:rPr sz="800" spc="-30" dirty="0">
                <a:latin typeface="Arial"/>
                <a:cs typeface="Arial"/>
              </a:rPr>
              <a:t>ро</a:t>
            </a:r>
            <a:r>
              <a:rPr sz="800" dirty="0">
                <a:latin typeface="Arial"/>
                <a:cs typeface="Arial"/>
              </a:rPr>
              <a:t>м</a:t>
            </a:r>
            <a:endParaRPr sz="800">
              <a:latin typeface="Arial"/>
              <a:cs typeface="Arial"/>
            </a:endParaRPr>
          </a:p>
          <a:p>
            <a:pPr marL="4445" algn="ctr"/>
            <a:r>
              <a:rPr sz="800" dirty="0">
                <a:solidFill>
                  <a:srgbClr val="003D79"/>
                </a:solidFill>
                <a:latin typeface="Arial"/>
                <a:cs typeface="Arial"/>
              </a:rPr>
              <a:t>≤ </a:t>
            </a:r>
            <a:r>
              <a:rPr sz="800" spc="20" dirty="0">
                <a:solidFill>
                  <a:srgbClr val="003D79"/>
                </a:solidFill>
                <a:latin typeface="Arial"/>
                <a:cs typeface="Arial"/>
              </a:rPr>
              <a:t>1</a:t>
            </a:r>
            <a:r>
              <a:rPr sz="800" spc="-45" dirty="0">
                <a:solidFill>
                  <a:srgbClr val="003D79"/>
                </a:solidFill>
                <a:latin typeface="Arial"/>
                <a:cs typeface="Arial"/>
              </a:rPr>
              <a:t> </a:t>
            </a:r>
            <a:r>
              <a:rPr sz="800" spc="-20" dirty="0">
                <a:solidFill>
                  <a:srgbClr val="003D79"/>
                </a:solidFill>
                <a:latin typeface="Arial"/>
                <a:cs typeface="Arial"/>
              </a:rPr>
              <a:t>ч.</a:t>
            </a:r>
            <a:endParaRPr sz="800">
              <a:latin typeface="Arial"/>
              <a:cs typeface="Arial"/>
            </a:endParaRPr>
          </a:p>
        </p:txBody>
      </p:sp>
      <p:sp>
        <p:nvSpPr>
          <p:cNvPr id="14" name="object 14"/>
          <p:cNvSpPr/>
          <p:nvPr/>
        </p:nvSpPr>
        <p:spPr>
          <a:xfrm>
            <a:off x="5585460" y="1442719"/>
            <a:ext cx="960119" cy="556260"/>
          </a:xfrm>
          <a:custGeom>
            <a:avLst/>
            <a:gdLst/>
            <a:ahLst/>
            <a:cxnLst/>
            <a:rect l="l" t="t" r="r" b="b"/>
            <a:pathLst>
              <a:path w="960120" h="556260">
                <a:moveTo>
                  <a:pt x="0" y="92709"/>
                </a:moveTo>
                <a:lnTo>
                  <a:pt x="7288" y="56632"/>
                </a:lnTo>
                <a:lnTo>
                  <a:pt x="27162" y="27162"/>
                </a:lnTo>
                <a:lnTo>
                  <a:pt x="56632" y="7288"/>
                </a:lnTo>
                <a:lnTo>
                  <a:pt x="92710" y="0"/>
                </a:lnTo>
                <a:lnTo>
                  <a:pt x="867410" y="0"/>
                </a:lnTo>
                <a:lnTo>
                  <a:pt x="903487" y="7288"/>
                </a:lnTo>
                <a:lnTo>
                  <a:pt x="932957" y="27162"/>
                </a:lnTo>
                <a:lnTo>
                  <a:pt x="952831" y="56632"/>
                </a:lnTo>
                <a:lnTo>
                  <a:pt x="960119" y="92709"/>
                </a:lnTo>
                <a:lnTo>
                  <a:pt x="960119" y="463550"/>
                </a:lnTo>
                <a:lnTo>
                  <a:pt x="952831" y="499627"/>
                </a:lnTo>
                <a:lnTo>
                  <a:pt x="932957" y="529097"/>
                </a:lnTo>
                <a:lnTo>
                  <a:pt x="903487" y="548971"/>
                </a:lnTo>
                <a:lnTo>
                  <a:pt x="867410" y="556259"/>
                </a:lnTo>
                <a:lnTo>
                  <a:pt x="92710" y="556259"/>
                </a:lnTo>
                <a:lnTo>
                  <a:pt x="56632" y="548971"/>
                </a:lnTo>
                <a:lnTo>
                  <a:pt x="27162" y="529097"/>
                </a:lnTo>
                <a:lnTo>
                  <a:pt x="7288" y="499627"/>
                </a:lnTo>
                <a:lnTo>
                  <a:pt x="0" y="463550"/>
                </a:lnTo>
                <a:lnTo>
                  <a:pt x="0" y="92709"/>
                </a:lnTo>
                <a:close/>
              </a:path>
            </a:pathLst>
          </a:custGeom>
          <a:ln w="10160">
            <a:solidFill>
              <a:srgbClr val="7E7E7E"/>
            </a:solidFill>
          </a:ln>
        </p:spPr>
        <p:txBody>
          <a:bodyPr wrap="square" lIns="0" tIns="0" rIns="0" bIns="0" rtlCol="0"/>
          <a:lstStyle/>
          <a:p>
            <a:endParaRPr/>
          </a:p>
        </p:txBody>
      </p:sp>
      <p:sp>
        <p:nvSpPr>
          <p:cNvPr id="15" name="object 15"/>
          <p:cNvSpPr txBox="1"/>
          <p:nvPr/>
        </p:nvSpPr>
        <p:spPr>
          <a:xfrm>
            <a:off x="5659502" y="1491615"/>
            <a:ext cx="810895" cy="391160"/>
          </a:xfrm>
          <a:prstGeom prst="rect">
            <a:avLst/>
          </a:prstGeom>
        </p:spPr>
        <p:txBody>
          <a:bodyPr vert="horz" wrap="square" lIns="0" tIns="12700" rIns="0" bIns="0" rtlCol="0">
            <a:spAutoFit/>
          </a:bodyPr>
          <a:lstStyle/>
          <a:p>
            <a:pPr marL="12700" marR="5080" algn="ctr">
              <a:spcBef>
                <a:spcPts val="100"/>
              </a:spcBef>
            </a:pPr>
            <a:r>
              <a:rPr sz="800" spc="-35" dirty="0">
                <a:latin typeface="Arial"/>
                <a:cs typeface="Arial"/>
              </a:rPr>
              <a:t>Рассмотрение</a:t>
            </a:r>
            <a:r>
              <a:rPr sz="800" spc="-95" dirty="0">
                <a:latin typeface="Arial"/>
                <a:cs typeface="Arial"/>
              </a:rPr>
              <a:t> </a:t>
            </a:r>
            <a:r>
              <a:rPr sz="800" spc="-40" dirty="0">
                <a:latin typeface="Arial"/>
                <a:cs typeface="Arial"/>
              </a:rPr>
              <a:t>2-х  </a:t>
            </a:r>
            <a:r>
              <a:rPr sz="800" spc="-35" dirty="0">
                <a:latin typeface="Arial"/>
                <a:cs typeface="Arial"/>
              </a:rPr>
              <a:t>частей</a:t>
            </a:r>
            <a:r>
              <a:rPr sz="800" spc="-50" dirty="0">
                <a:latin typeface="Arial"/>
                <a:cs typeface="Arial"/>
              </a:rPr>
              <a:t> </a:t>
            </a:r>
            <a:r>
              <a:rPr sz="800" spc="-20" dirty="0">
                <a:latin typeface="Arial"/>
                <a:cs typeface="Arial"/>
              </a:rPr>
              <a:t>заявок</a:t>
            </a:r>
            <a:endParaRPr sz="800">
              <a:latin typeface="Arial"/>
              <a:cs typeface="Arial"/>
            </a:endParaRPr>
          </a:p>
          <a:p>
            <a:pPr marL="2540" algn="ctr"/>
            <a:r>
              <a:rPr sz="800" spc="20" dirty="0">
                <a:solidFill>
                  <a:srgbClr val="003D79"/>
                </a:solidFill>
                <a:latin typeface="Arial"/>
                <a:cs typeface="Arial"/>
              </a:rPr>
              <a:t>2</a:t>
            </a:r>
            <a:r>
              <a:rPr sz="800" spc="-25" dirty="0">
                <a:solidFill>
                  <a:srgbClr val="003D79"/>
                </a:solidFill>
                <a:latin typeface="Arial"/>
                <a:cs typeface="Arial"/>
              </a:rPr>
              <a:t> </a:t>
            </a:r>
            <a:r>
              <a:rPr sz="800" spc="-45" dirty="0">
                <a:solidFill>
                  <a:srgbClr val="003D79"/>
                </a:solidFill>
                <a:latin typeface="Arial"/>
                <a:cs typeface="Arial"/>
              </a:rPr>
              <a:t>р.д.</a:t>
            </a:r>
            <a:endParaRPr sz="800">
              <a:latin typeface="Arial"/>
              <a:cs typeface="Arial"/>
            </a:endParaRPr>
          </a:p>
        </p:txBody>
      </p:sp>
      <p:grpSp>
        <p:nvGrpSpPr>
          <p:cNvPr id="16" name="object 16"/>
          <p:cNvGrpSpPr/>
          <p:nvPr/>
        </p:nvGrpSpPr>
        <p:grpSpPr>
          <a:xfrm>
            <a:off x="5697221" y="1993900"/>
            <a:ext cx="871219" cy="523240"/>
            <a:chOff x="4554220" y="1993900"/>
            <a:chExt cx="871219" cy="523240"/>
          </a:xfrm>
        </p:grpSpPr>
        <p:sp>
          <p:nvSpPr>
            <p:cNvPr id="17" name="object 17"/>
            <p:cNvSpPr/>
            <p:nvPr/>
          </p:nvSpPr>
          <p:spPr>
            <a:xfrm>
              <a:off x="4559300" y="1998980"/>
              <a:ext cx="861060" cy="513080"/>
            </a:xfrm>
            <a:custGeom>
              <a:avLst/>
              <a:gdLst/>
              <a:ahLst/>
              <a:cxnLst/>
              <a:rect l="l" t="t" r="r" b="b"/>
              <a:pathLst>
                <a:path w="861060" h="513080">
                  <a:moveTo>
                    <a:pt x="775588" y="0"/>
                  </a:moveTo>
                  <a:lnTo>
                    <a:pt x="85471" y="0"/>
                  </a:lnTo>
                  <a:lnTo>
                    <a:pt x="52185" y="6711"/>
                  </a:lnTo>
                  <a:lnTo>
                    <a:pt x="25018" y="25019"/>
                  </a:lnTo>
                  <a:lnTo>
                    <a:pt x="6711" y="52185"/>
                  </a:lnTo>
                  <a:lnTo>
                    <a:pt x="0" y="85471"/>
                  </a:lnTo>
                  <a:lnTo>
                    <a:pt x="0" y="427609"/>
                  </a:lnTo>
                  <a:lnTo>
                    <a:pt x="6711" y="460894"/>
                  </a:lnTo>
                  <a:lnTo>
                    <a:pt x="25018" y="488061"/>
                  </a:lnTo>
                  <a:lnTo>
                    <a:pt x="52185" y="506368"/>
                  </a:lnTo>
                  <a:lnTo>
                    <a:pt x="85471" y="513080"/>
                  </a:lnTo>
                  <a:lnTo>
                    <a:pt x="775588" y="513080"/>
                  </a:lnTo>
                  <a:lnTo>
                    <a:pt x="808874" y="506368"/>
                  </a:lnTo>
                  <a:lnTo>
                    <a:pt x="836041" y="488061"/>
                  </a:lnTo>
                  <a:lnTo>
                    <a:pt x="854348" y="460894"/>
                  </a:lnTo>
                  <a:lnTo>
                    <a:pt x="861060" y="427609"/>
                  </a:lnTo>
                  <a:lnTo>
                    <a:pt x="861060" y="85471"/>
                  </a:lnTo>
                  <a:lnTo>
                    <a:pt x="854348" y="52185"/>
                  </a:lnTo>
                  <a:lnTo>
                    <a:pt x="836041" y="25019"/>
                  </a:lnTo>
                  <a:lnTo>
                    <a:pt x="808874" y="6711"/>
                  </a:lnTo>
                  <a:lnTo>
                    <a:pt x="775588" y="0"/>
                  </a:lnTo>
                  <a:close/>
                </a:path>
              </a:pathLst>
            </a:custGeom>
            <a:solidFill>
              <a:srgbClr val="B0D9FF">
                <a:alpha val="23136"/>
              </a:srgbClr>
            </a:solidFill>
          </p:spPr>
          <p:txBody>
            <a:bodyPr wrap="square" lIns="0" tIns="0" rIns="0" bIns="0" rtlCol="0"/>
            <a:lstStyle/>
            <a:p>
              <a:endParaRPr/>
            </a:p>
          </p:txBody>
        </p:sp>
        <p:sp>
          <p:nvSpPr>
            <p:cNvPr id="18" name="object 18"/>
            <p:cNvSpPr/>
            <p:nvPr/>
          </p:nvSpPr>
          <p:spPr>
            <a:xfrm>
              <a:off x="4559300" y="1998980"/>
              <a:ext cx="861060" cy="513080"/>
            </a:xfrm>
            <a:custGeom>
              <a:avLst/>
              <a:gdLst/>
              <a:ahLst/>
              <a:cxnLst/>
              <a:rect l="l" t="t" r="r" b="b"/>
              <a:pathLst>
                <a:path w="861060" h="513080">
                  <a:moveTo>
                    <a:pt x="0" y="85471"/>
                  </a:moveTo>
                  <a:lnTo>
                    <a:pt x="6711" y="52185"/>
                  </a:lnTo>
                  <a:lnTo>
                    <a:pt x="25018" y="25019"/>
                  </a:lnTo>
                  <a:lnTo>
                    <a:pt x="52185" y="6711"/>
                  </a:lnTo>
                  <a:lnTo>
                    <a:pt x="85471" y="0"/>
                  </a:lnTo>
                  <a:lnTo>
                    <a:pt x="775588" y="0"/>
                  </a:lnTo>
                  <a:lnTo>
                    <a:pt x="808874" y="6711"/>
                  </a:lnTo>
                  <a:lnTo>
                    <a:pt x="836041" y="25019"/>
                  </a:lnTo>
                  <a:lnTo>
                    <a:pt x="854348" y="52185"/>
                  </a:lnTo>
                  <a:lnTo>
                    <a:pt x="861060" y="85471"/>
                  </a:lnTo>
                  <a:lnTo>
                    <a:pt x="861060" y="427609"/>
                  </a:lnTo>
                  <a:lnTo>
                    <a:pt x="854348" y="460894"/>
                  </a:lnTo>
                  <a:lnTo>
                    <a:pt x="836041" y="488061"/>
                  </a:lnTo>
                  <a:lnTo>
                    <a:pt x="808874" y="506368"/>
                  </a:lnTo>
                  <a:lnTo>
                    <a:pt x="775588" y="513080"/>
                  </a:lnTo>
                  <a:lnTo>
                    <a:pt x="85471" y="513080"/>
                  </a:lnTo>
                  <a:lnTo>
                    <a:pt x="52185" y="506368"/>
                  </a:lnTo>
                  <a:lnTo>
                    <a:pt x="25018" y="488061"/>
                  </a:lnTo>
                  <a:lnTo>
                    <a:pt x="6711" y="460894"/>
                  </a:lnTo>
                  <a:lnTo>
                    <a:pt x="0" y="427609"/>
                  </a:lnTo>
                  <a:lnTo>
                    <a:pt x="0" y="85471"/>
                  </a:lnTo>
                  <a:close/>
                </a:path>
              </a:pathLst>
            </a:custGeom>
            <a:ln w="10160">
              <a:solidFill>
                <a:srgbClr val="B0D9FF"/>
              </a:solidFill>
            </a:ln>
          </p:spPr>
          <p:txBody>
            <a:bodyPr wrap="square" lIns="0" tIns="0" rIns="0" bIns="0" rtlCol="0"/>
            <a:lstStyle/>
            <a:p>
              <a:endParaRPr/>
            </a:p>
          </p:txBody>
        </p:sp>
      </p:grpSp>
      <p:sp>
        <p:nvSpPr>
          <p:cNvPr id="19" name="object 19"/>
          <p:cNvSpPr txBox="1"/>
          <p:nvPr/>
        </p:nvSpPr>
        <p:spPr>
          <a:xfrm>
            <a:off x="5727066" y="1997075"/>
            <a:ext cx="813435" cy="513080"/>
          </a:xfrm>
          <a:prstGeom prst="rect">
            <a:avLst/>
          </a:prstGeom>
        </p:spPr>
        <p:txBody>
          <a:bodyPr vert="horz" wrap="square" lIns="0" tIns="12700" rIns="0" bIns="0" rtlCol="0">
            <a:spAutoFit/>
          </a:bodyPr>
          <a:lstStyle/>
          <a:p>
            <a:pPr marL="12700" marR="5080" indent="-2540" algn="ctr">
              <a:spcBef>
                <a:spcPts val="100"/>
              </a:spcBef>
            </a:pPr>
            <a:r>
              <a:rPr sz="800" spc="-45" dirty="0">
                <a:solidFill>
                  <a:srgbClr val="7E7E7E"/>
                </a:solidFill>
                <a:latin typeface="Arial"/>
                <a:cs typeface="Arial"/>
              </a:rPr>
              <a:t>Протокол  </a:t>
            </a:r>
            <a:r>
              <a:rPr sz="800" spc="-30" dirty="0">
                <a:solidFill>
                  <a:srgbClr val="7E7E7E"/>
                </a:solidFill>
                <a:latin typeface="Arial"/>
                <a:cs typeface="Arial"/>
              </a:rPr>
              <a:t>рассмотрения </a:t>
            </a:r>
            <a:r>
              <a:rPr sz="800" spc="-25" dirty="0">
                <a:solidFill>
                  <a:srgbClr val="7E7E7E"/>
                </a:solidFill>
                <a:latin typeface="Arial"/>
                <a:cs typeface="Arial"/>
              </a:rPr>
              <a:t>и  </a:t>
            </a:r>
            <a:r>
              <a:rPr sz="800" spc="-20" dirty="0">
                <a:solidFill>
                  <a:srgbClr val="7E7E7E"/>
                </a:solidFill>
                <a:latin typeface="Arial"/>
                <a:cs typeface="Arial"/>
              </a:rPr>
              <a:t>оценки </a:t>
            </a:r>
            <a:r>
              <a:rPr sz="800" spc="-40" dirty="0">
                <a:solidFill>
                  <a:srgbClr val="7E7E7E"/>
                </a:solidFill>
                <a:latin typeface="Arial"/>
                <a:cs typeface="Arial"/>
              </a:rPr>
              <a:t>2-х</a:t>
            </a:r>
            <a:r>
              <a:rPr sz="800" spc="-114" dirty="0">
                <a:solidFill>
                  <a:srgbClr val="7E7E7E"/>
                </a:solidFill>
                <a:latin typeface="Arial"/>
                <a:cs typeface="Arial"/>
              </a:rPr>
              <a:t> </a:t>
            </a:r>
            <a:r>
              <a:rPr sz="800" spc="-35" dirty="0">
                <a:solidFill>
                  <a:srgbClr val="7E7E7E"/>
                </a:solidFill>
                <a:latin typeface="Arial"/>
                <a:cs typeface="Arial"/>
              </a:rPr>
              <a:t>частей  </a:t>
            </a:r>
            <a:r>
              <a:rPr sz="800" spc="-20" dirty="0">
                <a:solidFill>
                  <a:srgbClr val="7E7E7E"/>
                </a:solidFill>
                <a:latin typeface="Arial"/>
                <a:cs typeface="Arial"/>
              </a:rPr>
              <a:t>заявок</a:t>
            </a:r>
            <a:endParaRPr sz="800">
              <a:latin typeface="Arial"/>
              <a:cs typeface="Arial"/>
            </a:endParaRPr>
          </a:p>
        </p:txBody>
      </p:sp>
      <p:grpSp>
        <p:nvGrpSpPr>
          <p:cNvPr id="20" name="object 20"/>
          <p:cNvGrpSpPr/>
          <p:nvPr/>
        </p:nvGrpSpPr>
        <p:grpSpPr>
          <a:xfrm>
            <a:off x="6555740" y="1447800"/>
            <a:ext cx="1973580" cy="556260"/>
            <a:chOff x="5412740" y="1447800"/>
            <a:chExt cx="1973580" cy="556260"/>
          </a:xfrm>
        </p:grpSpPr>
        <p:sp>
          <p:nvSpPr>
            <p:cNvPr id="21" name="object 21"/>
            <p:cNvSpPr/>
            <p:nvPr/>
          </p:nvSpPr>
          <p:spPr>
            <a:xfrm>
              <a:off x="5416550" y="1642110"/>
              <a:ext cx="223520" cy="198119"/>
            </a:xfrm>
            <a:prstGeom prst="rect">
              <a:avLst/>
            </a:prstGeom>
            <a:blipFill>
              <a:blip r:embed="rId3" cstate="print"/>
              <a:stretch>
                <a:fillRect/>
              </a:stretch>
            </a:blipFill>
          </p:spPr>
          <p:txBody>
            <a:bodyPr wrap="square" lIns="0" tIns="0" rIns="0" bIns="0" rtlCol="0"/>
            <a:lstStyle/>
            <a:p>
              <a:endParaRPr/>
            </a:p>
          </p:txBody>
        </p:sp>
        <p:sp>
          <p:nvSpPr>
            <p:cNvPr id="22" name="object 22"/>
            <p:cNvSpPr/>
            <p:nvPr/>
          </p:nvSpPr>
          <p:spPr>
            <a:xfrm>
              <a:off x="5416550" y="1642110"/>
              <a:ext cx="223520" cy="198120"/>
            </a:xfrm>
            <a:custGeom>
              <a:avLst/>
              <a:gdLst/>
              <a:ahLst/>
              <a:cxnLst/>
              <a:rect l="l" t="t" r="r" b="b"/>
              <a:pathLst>
                <a:path w="223520" h="198119">
                  <a:moveTo>
                    <a:pt x="0" y="99060"/>
                  </a:moveTo>
                  <a:lnTo>
                    <a:pt x="111760" y="0"/>
                  </a:lnTo>
                  <a:lnTo>
                    <a:pt x="223520" y="99060"/>
                  </a:lnTo>
                  <a:lnTo>
                    <a:pt x="111760" y="198119"/>
                  </a:lnTo>
                  <a:lnTo>
                    <a:pt x="0" y="99060"/>
                  </a:lnTo>
                  <a:close/>
                </a:path>
              </a:pathLst>
            </a:custGeom>
            <a:ln w="7620">
              <a:solidFill>
                <a:srgbClr val="7E8994"/>
              </a:solidFill>
            </a:ln>
          </p:spPr>
          <p:txBody>
            <a:bodyPr wrap="square" lIns="0" tIns="0" rIns="0" bIns="0" rtlCol="0"/>
            <a:lstStyle/>
            <a:p>
              <a:endParaRPr/>
            </a:p>
          </p:txBody>
        </p:sp>
        <p:sp>
          <p:nvSpPr>
            <p:cNvPr id="23" name="object 23"/>
            <p:cNvSpPr/>
            <p:nvPr/>
          </p:nvSpPr>
          <p:spPr>
            <a:xfrm>
              <a:off x="6512560" y="1452880"/>
              <a:ext cx="868680" cy="546100"/>
            </a:xfrm>
            <a:custGeom>
              <a:avLst/>
              <a:gdLst/>
              <a:ahLst/>
              <a:cxnLst/>
              <a:rect l="l" t="t" r="r" b="b"/>
              <a:pathLst>
                <a:path w="868679" h="546100">
                  <a:moveTo>
                    <a:pt x="0" y="91059"/>
                  </a:moveTo>
                  <a:lnTo>
                    <a:pt x="7155" y="55614"/>
                  </a:lnTo>
                  <a:lnTo>
                    <a:pt x="26670" y="26670"/>
                  </a:lnTo>
                  <a:lnTo>
                    <a:pt x="55614" y="7155"/>
                  </a:lnTo>
                  <a:lnTo>
                    <a:pt x="91059" y="0"/>
                  </a:lnTo>
                  <a:lnTo>
                    <a:pt x="777621" y="0"/>
                  </a:lnTo>
                  <a:lnTo>
                    <a:pt x="813065" y="7155"/>
                  </a:lnTo>
                  <a:lnTo>
                    <a:pt x="842010" y="26670"/>
                  </a:lnTo>
                  <a:lnTo>
                    <a:pt x="861524" y="55614"/>
                  </a:lnTo>
                  <a:lnTo>
                    <a:pt x="868680" y="91059"/>
                  </a:lnTo>
                  <a:lnTo>
                    <a:pt x="868680" y="455041"/>
                  </a:lnTo>
                  <a:lnTo>
                    <a:pt x="861524" y="490485"/>
                  </a:lnTo>
                  <a:lnTo>
                    <a:pt x="842010" y="519430"/>
                  </a:lnTo>
                  <a:lnTo>
                    <a:pt x="813065" y="538944"/>
                  </a:lnTo>
                  <a:lnTo>
                    <a:pt x="777621" y="546100"/>
                  </a:lnTo>
                  <a:lnTo>
                    <a:pt x="91059" y="546100"/>
                  </a:lnTo>
                  <a:lnTo>
                    <a:pt x="55614" y="538944"/>
                  </a:lnTo>
                  <a:lnTo>
                    <a:pt x="26670" y="519429"/>
                  </a:lnTo>
                  <a:lnTo>
                    <a:pt x="7155" y="490485"/>
                  </a:lnTo>
                  <a:lnTo>
                    <a:pt x="0" y="455041"/>
                  </a:lnTo>
                  <a:lnTo>
                    <a:pt x="0" y="91059"/>
                  </a:lnTo>
                  <a:close/>
                </a:path>
              </a:pathLst>
            </a:custGeom>
            <a:ln w="10160">
              <a:solidFill>
                <a:srgbClr val="7E7E7E"/>
              </a:solidFill>
            </a:ln>
          </p:spPr>
          <p:txBody>
            <a:bodyPr wrap="square" lIns="0" tIns="0" rIns="0" bIns="0" rtlCol="0"/>
            <a:lstStyle/>
            <a:p>
              <a:endParaRPr/>
            </a:p>
          </p:txBody>
        </p:sp>
      </p:grpSp>
      <p:sp>
        <p:nvSpPr>
          <p:cNvPr id="24" name="object 24"/>
          <p:cNvSpPr txBox="1"/>
          <p:nvPr/>
        </p:nvSpPr>
        <p:spPr>
          <a:xfrm>
            <a:off x="7812406" y="1499871"/>
            <a:ext cx="558165" cy="391795"/>
          </a:xfrm>
          <a:prstGeom prst="rect">
            <a:avLst/>
          </a:prstGeom>
        </p:spPr>
        <p:txBody>
          <a:bodyPr vert="horz" wrap="square" lIns="0" tIns="12700" rIns="0" bIns="0" rtlCol="0">
            <a:spAutoFit/>
          </a:bodyPr>
          <a:lstStyle/>
          <a:p>
            <a:pPr algn="ctr">
              <a:spcBef>
                <a:spcPts val="100"/>
              </a:spcBef>
            </a:pPr>
            <a:r>
              <a:rPr sz="800" spc="-80" dirty="0">
                <a:latin typeface="Arial"/>
                <a:cs typeface="Arial"/>
              </a:rPr>
              <a:t>П</a:t>
            </a:r>
            <a:r>
              <a:rPr sz="800" spc="-30" dirty="0">
                <a:latin typeface="Arial"/>
                <a:cs typeface="Arial"/>
              </a:rPr>
              <a:t>о</a:t>
            </a:r>
            <a:r>
              <a:rPr sz="800" spc="-90" dirty="0">
                <a:latin typeface="Arial"/>
                <a:cs typeface="Arial"/>
              </a:rPr>
              <a:t>д</a:t>
            </a:r>
            <a:r>
              <a:rPr sz="800" spc="-20" dirty="0">
                <a:latin typeface="Arial"/>
                <a:cs typeface="Arial"/>
              </a:rPr>
              <a:t>ве</a:t>
            </a:r>
            <a:r>
              <a:rPr sz="800" spc="-90" dirty="0">
                <a:latin typeface="Arial"/>
                <a:cs typeface="Arial"/>
              </a:rPr>
              <a:t>д</a:t>
            </a:r>
            <a:r>
              <a:rPr sz="800" spc="-30" dirty="0">
                <a:latin typeface="Arial"/>
                <a:cs typeface="Arial"/>
              </a:rPr>
              <a:t>е</a:t>
            </a:r>
            <a:r>
              <a:rPr sz="800" spc="-25" dirty="0">
                <a:latin typeface="Arial"/>
                <a:cs typeface="Arial"/>
              </a:rPr>
              <a:t>н</a:t>
            </a:r>
            <a:r>
              <a:rPr sz="800" spc="-35" dirty="0">
                <a:latin typeface="Arial"/>
                <a:cs typeface="Arial"/>
              </a:rPr>
              <a:t>и</a:t>
            </a:r>
            <a:r>
              <a:rPr sz="800" spc="-30" dirty="0">
                <a:latin typeface="Arial"/>
                <a:cs typeface="Arial"/>
              </a:rPr>
              <a:t>е</a:t>
            </a:r>
            <a:endParaRPr sz="800">
              <a:latin typeface="Arial"/>
              <a:cs typeface="Arial"/>
            </a:endParaRPr>
          </a:p>
          <a:p>
            <a:pPr algn="ctr">
              <a:lnSpc>
                <a:spcPct val="100000"/>
              </a:lnSpc>
            </a:pPr>
            <a:r>
              <a:rPr sz="800" spc="-35" dirty="0">
                <a:latin typeface="Arial"/>
                <a:cs typeface="Arial"/>
              </a:rPr>
              <a:t>итогов</a:t>
            </a:r>
            <a:endParaRPr sz="800">
              <a:latin typeface="Arial"/>
              <a:cs typeface="Arial"/>
            </a:endParaRPr>
          </a:p>
          <a:p>
            <a:pPr marL="635" algn="ctr"/>
            <a:r>
              <a:rPr sz="800" spc="20" dirty="0">
                <a:solidFill>
                  <a:srgbClr val="003D79"/>
                </a:solidFill>
                <a:latin typeface="Arial"/>
                <a:cs typeface="Arial"/>
              </a:rPr>
              <a:t>1</a:t>
            </a:r>
            <a:r>
              <a:rPr sz="800" spc="-95" dirty="0">
                <a:solidFill>
                  <a:srgbClr val="003D79"/>
                </a:solidFill>
                <a:latin typeface="Arial"/>
                <a:cs typeface="Arial"/>
              </a:rPr>
              <a:t> </a:t>
            </a:r>
            <a:r>
              <a:rPr sz="800" spc="-45" dirty="0">
                <a:solidFill>
                  <a:srgbClr val="003D79"/>
                </a:solidFill>
                <a:latin typeface="Arial"/>
                <a:cs typeface="Arial"/>
              </a:rPr>
              <a:t>р.д.</a:t>
            </a:r>
            <a:endParaRPr sz="800">
              <a:latin typeface="Arial"/>
              <a:cs typeface="Arial"/>
            </a:endParaRPr>
          </a:p>
        </p:txBody>
      </p:sp>
      <p:sp>
        <p:nvSpPr>
          <p:cNvPr id="25" name="object 25"/>
          <p:cNvSpPr/>
          <p:nvPr/>
        </p:nvSpPr>
        <p:spPr>
          <a:xfrm>
            <a:off x="6664960" y="1840229"/>
            <a:ext cx="3016885" cy="821690"/>
          </a:xfrm>
          <a:custGeom>
            <a:avLst/>
            <a:gdLst/>
            <a:ahLst/>
            <a:cxnLst/>
            <a:rect l="l" t="t" r="r" b="b"/>
            <a:pathLst>
              <a:path w="3016884" h="821689">
                <a:moveTo>
                  <a:pt x="12700" y="0"/>
                </a:moveTo>
                <a:lnTo>
                  <a:pt x="0" y="0"/>
                </a:lnTo>
                <a:lnTo>
                  <a:pt x="0" y="50800"/>
                </a:lnTo>
                <a:lnTo>
                  <a:pt x="12700" y="50800"/>
                </a:lnTo>
                <a:lnTo>
                  <a:pt x="12700" y="0"/>
                </a:lnTo>
                <a:close/>
              </a:path>
              <a:path w="3016884" h="821689">
                <a:moveTo>
                  <a:pt x="12700" y="88900"/>
                </a:moveTo>
                <a:lnTo>
                  <a:pt x="0" y="88900"/>
                </a:lnTo>
                <a:lnTo>
                  <a:pt x="0" y="139700"/>
                </a:lnTo>
                <a:lnTo>
                  <a:pt x="12700" y="139700"/>
                </a:lnTo>
                <a:lnTo>
                  <a:pt x="12700" y="88900"/>
                </a:lnTo>
                <a:close/>
              </a:path>
              <a:path w="3016884" h="821689">
                <a:moveTo>
                  <a:pt x="12700" y="177800"/>
                </a:moveTo>
                <a:lnTo>
                  <a:pt x="0" y="177800"/>
                </a:lnTo>
                <a:lnTo>
                  <a:pt x="0" y="228600"/>
                </a:lnTo>
                <a:lnTo>
                  <a:pt x="12700" y="228600"/>
                </a:lnTo>
                <a:lnTo>
                  <a:pt x="12700" y="177800"/>
                </a:lnTo>
                <a:close/>
              </a:path>
              <a:path w="3016884" h="821689">
                <a:moveTo>
                  <a:pt x="12700" y="266700"/>
                </a:moveTo>
                <a:lnTo>
                  <a:pt x="0" y="266700"/>
                </a:lnTo>
                <a:lnTo>
                  <a:pt x="0" y="317500"/>
                </a:lnTo>
                <a:lnTo>
                  <a:pt x="12700" y="317500"/>
                </a:lnTo>
                <a:lnTo>
                  <a:pt x="12700" y="266700"/>
                </a:lnTo>
                <a:close/>
              </a:path>
              <a:path w="3016884" h="821689">
                <a:moveTo>
                  <a:pt x="12700" y="355600"/>
                </a:moveTo>
                <a:lnTo>
                  <a:pt x="0" y="355600"/>
                </a:lnTo>
                <a:lnTo>
                  <a:pt x="0" y="406400"/>
                </a:lnTo>
                <a:lnTo>
                  <a:pt x="12700" y="406400"/>
                </a:lnTo>
                <a:lnTo>
                  <a:pt x="12700" y="355600"/>
                </a:lnTo>
                <a:close/>
              </a:path>
              <a:path w="3016884" h="821689">
                <a:moveTo>
                  <a:pt x="12700" y="444500"/>
                </a:moveTo>
                <a:lnTo>
                  <a:pt x="0" y="444500"/>
                </a:lnTo>
                <a:lnTo>
                  <a:pt x="0" y="495300"/>
                </a:lnTo>
                <a:lnTo>
                  <a:pt x="12700" y="495300"/>
                </a:lnTo>
                <a:lnTo>
                  <a:pt x="12700" y="444500"/>
                </a:lnTo>
                <a:close/>
              </a:path>
              <a:path w="3016884" h="821689">
                <a:moveTo>
                  <a:pt x="12700" y="533400"/>
                </a:moveTo>
                <a:lnTo>
                  <a:pt x="0" y="533400"/>
                </a:lnTo>
                <a:lnTo>
                  <a:pt x="0" y="584200"/>
                </a:lnTo>
                <a:lnTo>
                  <a:pt x="12700" y="584200"/>
                </a:lnTo>
                <a:lnTo>
                  <a:pt x="12700" y="533400"/>
                </a:lnTo>
                <a:close/>
              </a:path>
              <a:path w="3016884" h="821689">
                <a:moveTo>
                  <a:pt x="12700" y="622300"/>
                </a:moveTo>
                <a:lnTo>
                  <a:pt x="0" y="622300"/>
                </a:lnTo>
                <a:lnTo>
                  <a:pt x="0" y="673100"/>
                </a:lnTo>
                <a:lnTo>
                  <a:pt x="12700" y="673100"/>
                </a:lnTo>
                <a:lnTo>
                  <a:pt x="12700" y="622300"/>
                </a:lnTo>
                <a:close/>
              </a:path>
              <a:path w="3016884" h="821689">
                <a:moveTo>
                  <a:pt x="12700" y="711200"/>
                </a:moveTo>
                <a:lnTo>
                  <a:pt x="0" y="711200"/>
                </a:lnTo>
                <a:lnTo>
                  <a:pt x="0" y="762000"/>
                </a:lnTo>
                <a:lnTo>
                  <a:pt x="12700" y="762000"/>
                </a:lnTo>
                <a:lnTo>
                  <a:pt x="12700" y="711200"/>
                </a:lnTo>
                <a:close/>
              </a:path>
              <a:path w="3016884" h="821689">
                <a:moveTo>
                  <a:pt x="74040" y="776859"/>
                </a:moveTo>
                <a:lnTo>
                  <a:pt x="23240" y="776859"/>
                </a:lnTo>
                <a:lnTo>
                  <a:pt x="23240" y="789559"/>
                </a:lnTo>
                <a:lnTo>
                  <a:pt x="74040" y="789559"/>
                </a:lnTo>
                <a:lnTo>
                  <a:pt x="74040" y="776859"/>
                </a:lnTo>
                <a:close/>
              </a:path>
              <a:path w="3016884" h="821689">
                <a:moveTo>
                  <a:pt x="162940" y="776859"/>
                </a:moveTo>
                <a:lnTo>
                  <a:pt x="112140" y="776859"/>
                </a:lnTo>
                <a:lnTo>
                  <a:pt x="112140" y="789559"/>
                </a:lnTo>
                <a:lnTo>
                  <a:pt x="162940" y="789559"/>
                </a:lnTo>
                <a:lnTo>
                  <a:pt x="162940" y="776859"/>
                </a:lnTo>
                <a:close/>
              </a:path>
              <a:path w="3016884" h="821689">
                <a:moveTo>
                  <a:pt x="251840" y="776859"/>
                </a:moveTo>
                <a:lnTo>
                  <a:pt x="201040" y="776859"/>
                </a:lnTo>
                <a:lnTo>
                  <a:pt x="201040" y="789559"/>
                </a:lnTo>
                <a:lnTo>
                  <a:pt x="251840" y="789559"/>
                </a:lnTo>
                <a:lnTo>
                  <a:pt x="251840" y="776859"/>
                </a:lnTo>
                <a:close/>
              </a:path>
              <a:path w="3016884" h="821689">
                <a:moveTo>
                  <a:pt x="340740" y="776859"/>
                </a:moveTo>
                <a:lnTo>
                  <a:pt x="289940" y="776859"/>
                </a:lnTo>
                <a:lnTo>
                  <a:pt x="289940" y="789559"/>
                </a:lnTo>
                <a:lnTo>
                  <a:pt x="340740" y="789559"/>
                </a:lnTo>
                <a:lnTo>
                  <a:pt x="340740" y="776859"/>
                </a:lnTo>
                <a:close/>
              </a:path>
              <a:path w="3016884" h="821689">
                <a:moveTo>
                  <a:pt x="429640" y="776859"/>
                </a:moveTo>
                <a:lnTo>
                  <a:pt x="378840" y="776859"/>
                </a:lnTo>
                <a:lnTo>
                  <a:pt x="378840" y="789559"/>
                </a:lnTo>
                <a:lnTo>
                  <a:pt x="429640" y="789559"/>
                </a:lnTo>
                <a:lnTo>
                  <a:pt x="429640" y="776859"/>
                </a:lnTo>
                <a:close/>
              </a:path>
              <a:path w="3016884" h="821689">
                <a:moveTo>
                  <a:pt x="518540" y="776859"/>
                </a:moveTo>
                <a:lnTo>
                  <a:pt x="467740" y="776859"/>
                </a:lnTo>
                <a:lnTo>
                  <a:pt x="467740" y="789559"/>
                </a:lnTo>
                <a:lnTo>
                  <a:pt x="518540" y="789559"/>
                </a:lnTo>
                <a:lnTo>
                  <a:pt x="518540" y="776859"/>
                </a:lnTo>
                <a:close/>
              </a:path>
              <a:path w="3016884" h="821689">
                <a:moveTo>
                  <a:pt x="607440" y="776859"/>
                </a:moveTo>
                <a:lnTo>
                  <a:pt x="556640" y="776859"/>
                </a:lnTo>
                <a:lnTo>
                  <a:pt x="556640" y="789559"/>
                </a:lnTo>
                <a:lnTo>
                  <a:pt x="607440" y="789559"/>
                </a:lnTo>
                <a:lnTo>
                  <a:pt x="607440" y="776859"/>
                </a:lnTo>
                <a:close/>
              </a:path>
              <a:path w="3016884" h="821689">
                <a:moveTo>
                  <a:pt x="696340" y="776859"/>
                </a:moveTo>
                <a:lnTo>
                  <a:pt x="645540" y="776859"/>
                </a:lnTo>
                <a:lnTo>
                  <a:pt x="645540" y="789559"/>
                </a:lnTo>
                <a:lnTo>
                  <a:pt x="696340" y="789559"/>
                </a:lnTo>
                <a:lnTo>
                  <a:pt x="696340" y="776859"/>
                </a:lnTo>
                <a:close/>
              </a:path>
              <a:path w="3016884" h="821689">
                <a:moveTo>
                  <a:pt x="785240" y="776859"/>
                </a:moveTo>
                <a:lnTo>
                  <a:pt x="734440" y="776859"/>
                </a:lnTo>
                <a:lnTo>
                  <a:pt x="734440" y="789559"/>
                </a:lnTo>
                <a:lnTo>
                  <a:pt x="785240" y="789559"/>
                </a:lnTo>
                <a:lnTo>
                  <a:pt x="785240" y="776859"/>
                </a:lnTo>
                <a:close/>
              </a:path>
              <a:path w="3016884" h="821689">
                <a:moveTo>
                  <a:pt x="874140" y="776859"/>
                </a:moveTo>
                <a:lnTo>
                  <a:pt x="823340" y="776859"/>
                </a:lnTo>
                <a:lnTo>
                  <a:pt x="823340" y="789559"/>
                </a:lnTo>
                <a:lnTo>
                  <a:pt x="874140" y="789559"/>
                </a:lnTo>
                <a:lnTo>
                  <a:pt x="874140" y="776859"/>
                </a:lnTo>
                <a:close/>
              </a:path>
              <a:path w="3016884" h="821689">
                <a:moveTo>
                  <a:pt x="963040" y="776859"/>
                </a:moveTo>
                <a:lnTo>
                  <a:pt x="912240" y="776859"/>
                </a:lnTo>
                <a:lnTo>
                  <a:pt x="912240" y="789559"/>
                </a:lnTo>
                <a:lnTo>
                  <a:pt x="963040" y="789559"/>
                </a:lnTo>
                <a:lnTo>
                  <a:pt x="963040" y="776859"/>
                </a:lnTo>
                <a:close/>
              </a:path>
              <a:path w="3016884" h="821689">
                <a:moveTo>
                  <a:pt x="1051940" y="776859"/>
                </a:moveTo>
                <a:lnTo>
                  <a:pt x="1001140" y="776859"/>
                </a:lnTo>
                <a:lnTo>
                  <a:pt x="1001140" y="789559"/>
                </a:lnTo>
                <a:lnTo>
                  <a:pt x="1051940" y="789559"/>
                </a:lnTo>
                <a:lnTo>
                  <a:pt x="1051940" y="776859"/>
                </a:lnTo>
                <a:close/>
              </a:path>
              <a:path w="3016884" h="821689">
                <a:moveTo>
                  <a:pt x="1140840" y="776859"/>
                </a:moveTo>
                <a:lnTo>
                  <a:pt x="1090040" y="776859"/>
                </a:lnTo>
                <a:lnTo>
                  <a:pt x="1090040" y="789559"/>
                </a:lnTo>
                <a:lnTo>
                  <a:pt x="1140840" y="789559"/>
                </a:lnTo>
                <a:lnTo>
                  <a:pt x="1140840" y="776859"/>
                </a:lnTo>
                <a:close/>
              </a:path>
              <a:path w="3016884" h="821689">
                <a:moveTo>
                  <a:pt x="1229740" y="776859"/>
                </a:moveTo>
                <a:lnTo>
                  <a:pt x="1178940" y="776859"/>
                </a:lnTo>
                <a:lnTo>
                  <a:pt x="1178940" y="789559"/>
                </a:lnTo>
                <a:lnTo>
                  <a:pt x="1229740" y="789559"/>
                </a:lnTo>
                <a:lnTo>
                  <a:pt x="1229740" y="776859"/>
                </a:lnTo>
                <a:close/>
              </a:path>
              <a:path w="3016884" h="821689">
                <a:moveTo>
                  <a:pt x="1318640" y="776859"/>
                </a:moveTo>
                <a:lnTo>
                  <a:pt x="1267840" y="776859"/>
                </a:lnTo>
                <a:lnTo>
                  <a:pt x="1267840" y="789559"/>
                </a:lnTo>
                <a:lnTo>
                  <a:pt x="1318640" y="789559"/>
                </a:lnTo>
                <a:lnTo>
                  <a:pt x="1318640" y="776859"/>
                </a:lnTo>
                <a:close/>
              </a:path>
              <a:path w="3016884" h="821689">
                <a:moveTo>
                  <a:pt x="1407540" y="776859"/>
                </a:moveTo>
                <a:lnTo>
                  <a:pt x="1356740" y="776859"/>
                </a:lnTo>
                <a:lnTo>
                  <a:pt x="1356740" y="789559"/>
                </a:lnTo>
                <a:lnTo>
                  <a:pt x="1407540" y="789559"/>
                </a:lnTo>
                <a:lnTo>
                  <a:pt x="1407540" y="776859"/>
                </a:lnTo>
                <a:close/>
              </a:path>
              <a:path w="3016884" h="821689">
                <a:moveTo>
                  <a:pt x="1496440" y="776859"/>
                </a:moveTo>
                <a:lnTo>
                  <a:pt x="1445640" y="776859"/>
                </a:lnTo>
                <a:lnTo>
                  <a:pt x="1445640" y="789559"/>
                </a:lnTo>
                <a:lnTo>
                  <a:pt x="1496440" y="789559"/>
                </a:lnTo>
                <a:lnTo>
                  <a:pt x="1496440" y="776859"/>
                </a:lnTo>
                <a:close/>
              </a:path>
              <a:path w="3016884" h="821689">
                <a:moveTo>
                  <a:pt x="1585340" y="776859"/>
                </a:moveTo>
                <a:lnTo>
                  <a:pt x="1534540" y="776859"/>
                </a:lnTo>
                <a:lnTo>
                  <a:pt x="1534540" y="789559"/>
                </a:lnTo>
                <a:lnTo>
                  <a:pt x="1585340" y="789559"/>
                </a:lnTo>
                <a:lnTo>
                  <a:pt x="1585340" y="776859"/>
                </a:lnTo>
                <a:close/>
              </a:path>
              <a:path w="3016884" h="821689">
                <a:moveTo>
                  <a:pt x="1674240" y="776859"/>
                </a:moveTo>
                <a:lnTo>
                  <a:pt x="1623440" y="776859"/>
                </a:lnTo>
                <a:lnTo>
                  <a:pt x="1623440" y="789559"/>
                </a:lnTo>
                <a:lnTo>
                  <a:pt x="1674240" y="789559"/>
                </a:lnTo>
                <a:lnTo>
                  <a:pt x="1674240" y="776859"/>
                </a:lnTo>
                <a:close/>
              </a:path>
              <a:path w="3016884" h="821689">
                <a:moveTo>
                  <a:pt x="1763140" y="776859"/>
                </a:moveTo>
                <a:lnTo>
                  <a:pt x="1712340" y="776859"/>
                </a:lnTo>
                <a:lnTo>
                  <a:pt x="1712340" y="789559"/>
                </a:lnTo>
                <a:lnTo>
                  <a:pt x="1763140" y="789559"/>
                </a:lnTo>
                <a:lnTo>
                  <a:pt x="1763140" y="776859"/>
                </a:lnTo>
                <a:close/>
              </a:path>
              <a:path w="3016884" h="821689">
                <a:moveTo>
                  <a:pt x="1852040" y="776859"/>
                </a:moveTo>
                <a:lnTo>
                  <a:pt x="1801240" y="776859"/>
                </a:lnTo>
                <a:lnTo>
                  <a:pt x="1801240" y="789559"/>
                </a:lnTo>
                <a:lnTo>
                  <a:pt x="1852040" y="789559"/>
                </a:lnTo>
                <a:lnTo>
                  <a:pt x="1852040" y="776859"/>
                </a:lnTo>
                <a:close/>
              </a:path>
              <a:path w="3016884" h="821689">
                <a:moveTo>
                  <a:pt x="1940940" y="776859"/>
                </a:moveTo>
                <a:lnTo>
                  <a:pt x="1890140" y="776859"/>
                </a:lnTo>
                <a:lnTo>
                  <a:pt x="1890140" y="789559"/>
                </a:lnTo>
                <a:lnTo>
                  <a:pt x="1940940" y="789559"/>
                </a:lnTo>
                <a:lnTo>
                  <a:pt x="1940940" y="776859"/>
                </a:lnTo>
                <a:close/>
              </a:path>
              <a:path w="3016884" h="821689">
                <a:moveTo>
                  <a:pt x="2029840" y="776859"/>
                </a:moveTo>
                <a:lnTo>
                  <a:pt x="1979040" y="776859"/>
                </a:lnTo>
                <a:lnTo>
                  <a:pt x="1979040" y="789559"/>
                </a:lnTo>
                <a:lnTo>
                  <a:pt x="2029840" y="789559"/>
                </a:lnTo>
                <a:lnTo>
                  <a:pt x="2029840" y="776859"/>
                </a:lnTo>
                <a:close/>
              </a:path>
              <a:path w="3016884" h="821689">
                <a:moveTo>
                  <a:pt x="2118741" y="776859"/>
                </a:moveTo>
                <a:lnTo>
                  <a:pt x="2067940" y="776859"/>
                </a:lnTo>
                <a:lnTo>
                  <a:pt x="2067940" y="789559"/>
                </a:lnTo>
                <a:lnTo>
                  <a:pt x="2118741" y="789559"/>
                </a:lnTo>
                <a:lnTo>
                  <a:pt x="2118741" y="776859"/>
                </a:lnTo>
                <a:close/>
              </a:path>
              <a:path w="3016884" h="821689">
                <a:moveTo>
                  <a:pt x="2207641" y="776859"/>
                </a:moveTo>
                <a:lnTo>
                  <a:pt x="2156841" y="776859"/>
                </a:lnTo>
                <a:lnTo>
                  <a:pt x="2156841" y="789559"/>
                </a:lnTo>
                <a:lnTo>
                  <a:pt x="2207641" y="789559"/>
                </a:lnTo>
                <a:lnTo>
                  <a:pt x="2207641" y="776859"/>
                </a:lnTo>
                <a:close/>
              </a:path>
              <a:path w="3016884" h="821689">
                <a:moveTo>
                  <a:pt x="2296541" y="776859"/>
                </a:moveTo>
                <a:lnTo>
                  <a:pt x="2245741" y="776859"/>
                </a:lnTo>
                <a:lnTo>
                  <a:pt x="2245741" y="789559"/>
                </a:lnTo>
                <a:lnTo>
                  <a:pt x="2296541" y="789559"/>
                </a:lnTo>
                <a:lnTo>
                  <a:pt x="2296541" y="776859"/>
                </a:lnTo>
                <a:close/>
              </a:path>
              <a:path w="3016884" h="821689">
                <a:moveTo>
                  <a:pt x="2385441" y="776859"/>
                </a:moveTo>
                <a:lnTo>
                  <a:pt x="2334641" y="776859"/>
                </a:lnTo>
                <a:lnTo>
                  <a:pt x="2334641" y="789559"/>
                </a:lnTo>
                <a:lnTo>
                  <a:pt x="2385441" y="789559"/>
                </a:lnTo>
                <a:lnTo>
                  <a:pt x="2385441" y="776859"/>
                </a:lnTo>
                <a:close/>
              </a:path>
              <a:path w="3016884" h="821689">
                <a:moveTo>
                  <a:pt x="2474341" y="776859"/>
                </a:moveTo>
                <a:lnTo>
                  <a:pt x="2423541" y="776859"/>
                </a:lnTo>
                <a:lnTo>
                  <a:pt x="2423541" y="789559"/>
                </a:lnTo>
                <a:lnTo>
                  <a:pt x="2474341" y="789559"/>
                </a:lnTo>
                <a:lnTo>
                  <a:pt x="2474341" y="776859"/>
                </a:lnTo>
                <a:close/>
              </a:path>
              <a:path w="3016884" h="821689">
                <a:moveTo>
                  <a:pt x="2563241" y="776859"/>
                </a:moveTo>
                <a:lnTo>
                  <a:pt x="2512441" y="776859"/>
                </a:lnTo>
                <a:lnTo>
                  <a:pt x="2512441" y="789559"/>
                </a:lnTo>
                <a:lnTo>
                  <a:pt x="2563241" y="789559"/>
                </a:lnTo>
                <a:lnTo>
                  <a:pt x="2563241" y="776859"/>
                </a:lnTo>
                <a:close/>
              </a:path>
              <a:path w="3016884" h="821689">
                <a:moveTo>
                  <a:pt x="2652141" y="776859"/>
                </a:moveTo>
                <a:lnTo>
                  <a:pt x="2601341" y="776859"/>
                </a:lnTo>
                <a:lnTo>
                  <a:pt x="2601341" y="789559"/>
                </a:lnTo>
                <a:lnTo>
                  <a:pt x="2652141" y="789559"/>
                </a:lnTo>
                <a:lnTo>
                  <a:pt x="2652141" y="776859"/>
                </a:lnTo>
                <a:close/>
              </a:path>
              <a:path w="3016884" h="821689">
                <a:moveTo>
                  <a:pt x="2741041" y="776859"/>
                </a:moveTo>
                <a:lnTo>
                  <a:pt x="2690241" y="776859"/>
                </a:lnTo>
                <a:lnTo>
                  <a:pt x="2690241" y="789559"/>
                </a:lnTo>
                <a:lnTo>
                  <a:pt x="2741041" y="789559"/>
                </a:lnTo>
                <a:lnTo>
                  <a:pt x="2741041" y="776859"/>
                </a:lnTo>
                <a:close/>
              </a:path>
              <a:path w="3016884" h="821689">
                <a:moveTo>
                  <a:pt x="2829941" y="776859"/>
                </a:moveTo>
                <a:lnTo>
                  <a:pt x="2779141" y="776859"/>
                </a:lnTo>
                <a:lnTo>
                  <a:pt x="2779141" y="789559"/>
                </a:lnTo>
                <a:lnTo>
                  <a:pt x="2829941" y="789559"/>
                </a:lnTo>
                <a:lnTo>
                  <a:pt x="2829941" y="776859"/>
                </a:lnTo>
                <a:close/>
              </a:path>
              <a:path w="3016884" h="821689">
                <a:moveTo>
                  <a:pt x="2918841" y="776859"/>
                </a:moveTo>
                <a:lnTo>
                  <a:pt x="2868041" y="776859"/>
                </a:lnTo>
                <a:lnTo>
                  <a:pt x="2868041" y="789559"/>
                </a:lnTo>
                <a:lnTo>
                  <a:pt x="2918841" y="789559"/>
                </a:lnTo>
                <a:lnTo>
                  <a:pt x="2918841" y="776859"/>
                </a:lnTo>
                <a:close/>
              </a:path>
              <a:path w="3016884" h="821689">
                <a:moveTo>
                  <a:pt x="2940304" y="745109"/>
                </a:moveTo>
                <a:lnTo>
                  <a:pt x="2940304" y="821309"/>
                </a:lnTo>
                <a:lnTo>
                  <a:pt x="3016504" y="783209"/>
                </a:lnTo>
                <a:lnTo>
                  <a:pt x="2940304" y="745109"/>
                </a:lnTo>
                <a:close/>
              </a:path>
            </a:pathLst>
          </a:custGeom>
          <a:solidFill>
            <a:srgbClr val="7E7E7E"/>
          </a:solidFill>
        </p:spPr>
        <p:txBody>
          <a:bodyPr wrap="square" lIns="0" tIns="0" rIns="0" bIns="0" rtlCol="0"/>
          <a:lstStyle/>
          <a:p>
            <a:endParaRPr/>
          </a:p>
        </p:txBody>
      </p:sp>
      <p:sp>
        <p:nvSpPr>
          <p:cNvPr id="26" name="object 26"/>
          <p:cNvSpPr/>
          <p:nvPr/>
        </p:nvSpPr>
        <p:spPr>
          <a:xfrm>
            <a:off x="1882140" y="1404619"/>
            <a:ext cx="577850" cy="584200"/>
          </a:xfrm>
          <a:custGeom>
            <a:avLst/>
            <a:gdLst/>
            <a:ahLst/>
            <a:cxnLst/>
            <a:rect l="l" t="t" r="r" b="b"/>
            <a:pathLst>
              <a:path w="577850" h="584200">
                <a:moveTo>
                  <a:pt x="413143" y="0"/>
                </a:moveTo>
                <a:lnTo>
                  <a:pt x="28828" y="0"/>
                </a:lnTo>
                <a:lnTo>
                  <a:pt x="17605" y="2539"/>
                </a:lnTo>
                <a:lnTo>
                  <a:pt x="8442" y="8889"/>
                </a:lnTo>
                <a:lnTo>
                  <a:pt x="2264" y="19050"/>
                </a:lnTo>
                <a:lnTo>
                  <a:pt x="0" y="29210"/>
                </a:lnTo>
                <a:lnTo>
                  <a:pt x="0" y="554989"/>
                </a:lnTo>
                <a:lnTo>
                  <a:pt x="2264" y="566420"/>
                </a:lnTo>
                <a:lnTo>
                  <a:pt x="8442" y="576579"/>
                </a:lnTo>
                <a:lnTo>
                  <a:pt x="17605" y="582929"/>
                </a:lnTo>
                <a:lnTo>
                  <a:pt x="28828" y="584200"/>
                </a:lnTo>
                <a:lnTo>
                  <a:pt x="413143" y="584200"/>
                </a:lnTo>
                <a:lnTo>
                  <a:pt x="424366" y="582929"/>
                </a:lnTo>
                <a:lnTo>
                  <a:pt x="433530" y="576579"/>
                </a:lnTo>
                <a:lnTo>
                  <a:pt x="439707" y="566420"/>
                </a:lnTo>
                <a:lnTo>
                  <a:pt x="439959" y="565150"/>
                </a:lnTo>
                <a:lnTo>
                  <a:pt x="23520" y="565150"/>
                </a:lnTo>
                <a:lnTo>
                  <a:pt x="19215" y="561339"/>
                </a:lnTo>
                <a:lnTo>
                  <a:pt x="19215" y="24129"/>
                </a:lnTo>
                <a:lnTo>
                  <a:pt x="23520" y="20320"/>
                </a:lnTo>
                <a:lnTo>
                  <a:pt x="439990" y="20320"/>
                </a:lnTo>
                <a:lnTo>
                  <a:pt x="439707" y="19050"/>
                </a:lnTo>
                <a:lnTo>
                  <a:pt x="433530" y="8889"/>
                </a:lnTo>
                <a:lnTo>
                  <a:pt x="424366" y="2539"/>
                </a:lnTo>
                <a:lnTo>
                  <a:pt x="413143" y="0"/>
                </a:lnTo>
                <a:close/>
              </a:path>
              <a:path w="577850" h="584200">
                <a:moveTo>
                  <a:pt x="437667" y="448310"/>
                </a:moveTo>
                <a:lnTo>
                  <a:pt x="427050" y="448310"/>
                </a:lnTo>
                <a:lnTo>
                  <a:pt x="422757" y="453389"/>
                </a:lnTo>
                <a:lnTo>
                  <a:pt x="422757" y="561339"/>
                </a:lnTo>
                <a:lnTo>
                  <a:pt x="418452" y="565150"/>
                </a:lnTo>
                <a:lnTo>
                  <a:pt x="439959" y="565150"/>
                </a:lnTo>
                <a:lnTo>
                  <a:pt x="441972" y="554989"/>
                </a:lnTo>
                <a:lnTo>
                  <a:pt x="441972" y="453389"/>
                </a:lnTo>
                <a:lnTo>
                  <a:pt x="437667" y="448310"/>
                </a:lnTo>
                <a:close/>
              </a:path>
              <a:path w="577850" h="584200">
                <a:moveTo>
                  <a:pt x="127431" y="381000"/>
                </a:moveTo>
                <a:lnTo>
                  <a:pt x="116272" y="381000"/>
                </a:lnTo>
                <a:lnTo>
                  <a:pt x="105133" y="382270"/>
                </a:lnTo>
                <a:lnTo>
                  <a:pt x="64849" y="402589"/>
                </a:lnTo>
                <a:lnTo>
                  <a:pt x="41593" y="440689"/>
                </a:lnTo>
                <a:lnTo>
                  <a:pt x="38430" y="463550"/>
                </a:lnTo>
                <a:lnTo>
                  <a:pt x="44848" y="495300"/>
                </a:lnTo>
                <a:lnTo>
                  <a:pt x="62350" y="521970"/>
                </a:lnTo>
                <a:lnTo>
                  <a:pt x="88311" y="539750"/>
                </a:lnTo>
                <a:lnTo>
                  <a:pt x="120103" y="546100"/>
                </a:lnTo>
                <a:lnTo>
                  <a:pt x="151889" y="539750"/>
                </a:lnTo>
                <a:lnTo>
                  <a:pt x="172283" y="525779"/>
                </a:lnTo>
                <a:lnTo>
                  <a:pt x="120103" y="525779"/>
                </a:lnTo>
                <a:lnTo>
                  <a:pt x="95792" y="521970"/>
                </a:lnTo>
                <a:lnTo>
                  <a:pt x="75939" y="508000"/>
                </a:lnTo>
                <a:lnTo>
                  <a:pt x="62553" y="487679"/>
                </a:lnTo>
                <a:lnTo>
                  <a:pt x="57645" y="463550"/>
                </a:lnTo>
                <a:lnTo>
                  <a:pt x="62553" y="438150"/>
                </a:lnTo>
                <a:lnTo>
                  <a:pt x="75939" y="417829"/>
                </a:lnTo>
                <a:lnTo>
                  <a:pt x="95792" y="405129"/>
                </a:lnTo>
                <a:lnTo>
                  <a:pt x="120103" y="400050"/>
                </a:lnTo>
                <a:lnTo>
                  <a:pt x="173342" y="400050"/>
                </a:lnTo>
                <a:lnTo>
                  <a:pt x="169100" y="396239"/>
                </a:lnTo>
                <a:lnTo>
                  <a:pt x="159457" y="391160"/>
                </a:lnTo>
                <a:lnTo>
                  <a:pt x="149190" y="386079"/>
                </a:lnTo>
                <a:lnTo>
                  <a:pt x="138460" y="382270"/>
                </a:lnTo>
                <a:lnTo>
                  <a:pt x="127431" y="381000"/>
                </a:lnTo>
                <a:close/>
              </a:path>
              <a:path w="577850" h="584200">
                <a:moveTo>
                  <a:pt x="197472" y="453389"/>
                </a:moveTo>
                <a:lnTo>
                  <a:pt x="186855" y="453389"/>
                </a:lnTo>
                <a:lnTo>
                  <a:pt x="182549" y="457200"/>
                </a:lnTo>
                <a:lnTo>
                  <a:pt x="182549" y="463550"/>
                </a:lnTo>
                <a:lnTo>
                  <a:pt x="177643" y="487679"/>
                </a:lnTo>
                <a:lnTo>
                  <a:pt x="164261" y="508000"/>
                </a:lnTo>
                <a:lnTo>
                  <a:pt x="144412" y="521970"/>
                </a:lnTo>
                <a:lnTo>
                  <a:pt x="120103" y="525779"/>
                </a:lnTo>
                <a:lnTo>
                  <a:pt x="172283" y="525779"/>
                </a:lnTo>
                <a:lnTo>
                  <a:pt x="177846" y="521970"/>
                </a:lnTo>
                <a:lnTo>
                  <a:pt x="195347" y="495300"/>
                </a:lnTo>
                <a:lnTo>
                  <a:pt x="201764" y="463550"/>
                </a:lnTo>
                <a:lnTo>
                  <a:pt x="201764" y="457200"/>
                </a:lnTo>
                <a:lnTo>
                  <a:pt x="197472" y="453389"/>
                </a:lnTo>
                <a:close/>
              </a:path>
              <a:path w="577850" h="584200">
                <a:moveTo>
                  <a:pt x="275335" y="408939"/>
                </a:moveTo>
                <a:lnTo>
                  <a:pt x="268714" y="408939"/>
                </a:lnTo>
                <a:lnTo>
                  <a:pt x="262758" y="411479"/>
                </a:lnTo>
                <a:lnTo>
                  <a:pt x="257957" y="416560"/>
                </a:lnTo>
                <a:lnTo>
                  <a:pt x="254800" y="421639"/>
                </a:lnTo>
                <a:lnTo>
                  <a:pt x="229514" y="499110"/>
                </a:lnTo>
                <a:lnTo>
                  <a:pt x="232219" y="504189"/>
                </a:lnTo>
                <a:lnTo>
                  <a:pt x="237223" y="506729"/>
                </a:lnTo>
                <a:lnTo>
                  <a:pt x="244335" y="506729"/>
                </a:lnTo>
                <a:lnTo>
                  <a:pt x="248005" y="504189"/>
                </a:lnTo>
                <a:lnTo>
                  <a:pt x="249326" y="500379"/>
                </a:lnTo>
                <a:lnTo>
                  <a:pt x="272872" y="427989"/>
                </a:lnTo>
                <a:lnTo>
                  <a:pt x="292274" y="427989"/>
                </a:lnTo>
                <a:lnTo>
                  <a:pt x="291426" y="417829"/>
                </a:lnTo>
                <a:lnTo>
                  <a:pt x="284391" y="410210"/>
                </a:lnTo>
                <a:lnTo>
                  <a:pt x="275335" y="408939"/>
                </a:lnTo>
                <a:close/>
              </a:path>
              <a:path w="577850" h="584200">
                <a:moveTo>
                  <a:pt x="336232" y="469900"/>
                </a:moveTo>
                <a:lnTo>
                  <a:pt x="315429" y="469900"/>
                </a:lnTo>
                <a:lnTo>
                  <a:pt x="321386" y="485139"/>
                </a:lnTo>
                <a:lnTo>
                  <a:pt x="323913" y="491489"/>
                </a:lnTo>
                <a:lnTo>
                  <a:pt x="329641" y="496570"/>
                </a:lnTo>
                <a:lnTo>
                  <a:pt x="343179" y="499110"/>
                </a:lnTo>
                <a:lnTo>
                  <a:pt x="349973" y="496570"/>
                </a:lnTo>
                <a:lnTo>
                  <a:pt x="354253" y="490220"/>
                </a:lnTo>
                <a:lnTo>
                  <a:pt x="364425" y="477520"/>
                </a:lnTo>
                <a:lnTo>
                  <a:pt x="339255" y="477520"/>
                </a:lnTo>
                <a:lnTo>
                  <a:pt x="336232" y="469900"/>
                </a:lnTo>
                <a:close/>
              </a:path>
              <a:path w="577850" h="584200">
                <a:moveTo>
                  <a:pt x="93484" y="447039"/>
                </a:moveTo>
                <a:lnTo>
                  <a:pt x="87439" y="447039"/>
                </a:lnTo>
                <a:lnTo>
                  <a:pt x="83680" y="450850"/>
                </a:lnTo>
                <a:lnTo>
                  <a:pt x="81864" y="452120"/>
                </a:lnTo>
                <a:lnTo>
                  <a:pt x="80848" y="454660"/>
                </a:lnTo>
                <a:lnTo>
                  <a:pt x="80848" y="459739"/>
                </a:lnTo>
                <a:lnTo>
                  <a:pt x="81864" y="462279"/>
                </a:lnTo>
                <a:lnTo>
                  <a:pt x="83680" y="464820"/>
                </a:lnTo>
                <a:lnTo>
                  <a:pt x="104051" y="485139"/>
                </a:lnTo>
                <a:lnTo>
                  <a:pt x="107657" y="488950"/>
                </a:lnTo>
                <a:lnTo>
                  <a:pt x="112534" y="490220"/>
                </a:lnTo>
                <a:lnTo>
                  <a:pt x="122707" y="490220"/>
                </a:lnTo>
                <a:lnTo>
                  <a:pt x="127622" y="488950"/>
                </a:lnTo>
                <a:lnTo>
                  <a:pt x="145141" y="471170"/>
                </a:lnTo>
                <a:lnTo>
                  <a:pt x="117601" y="471170"/>
                </a:lnTo>
                <a:lnTo>
                  <a:pt x="97231" y="450850"/>
                </a:lnTo>
                <a:lnTo>
                  <a:pt x="93484" y="447039"/>
                </a:lnTo>
                <a:close/>
              </a:path>
              <a:path w="577850" h="584200">
                <a:moveTo>
                  <a:pt x="292274" y="427989"/>
                </a:moveTo>
                <a:lnTo>
                  <a:pt x="272872" y="427989"/>
                </a:lnTo>
                <a:lnTo>
                  <a:pt x="276923" y="476250"/>
                </a:lnTo>
                <a:lnTo>
                  <a:pt x="282905" y="483870"/>
                </a:lnTo>
                <a:lnTo>
                  <a:pt x="299173" y="487679"/>
                </a:lnTo>
                <a:lnTo>
                  <a:pt x="307594" y="483870"/>
                </a:lnTo>
                <a:lnTo>
                  <a:pt x="315429" y="469900"/>
                </a:lnTo>
                <a:lnTo>
                  <a:pt x="336232" y="469900"/>
                </a:lnTo>
                <a:lnTo>
                  <a:pt x="334721" y="466089"/>
                </a:lnTo>
                <a:lnTo>
                  <a:pt x="295452" y="466089"/>
                </a:lnTo>
                <a:lnTo>
                  <a:pt x="292274" y="427989"/>
                </a:lnTo>
                <a:close/>
              </a:path>
              <a:path w="577850" h="584200">
                <a:moveTo>
                  <a:pt x="467194" y="179070"/>
                </a:moveTo>
                <a:lnTo>
                  <a:pt x="462254" y="181610"/>
                </a:lnTo>
                <a:lnTo>
                  <a:pt x="460146" y="182879"/>
                </a:lnTo>
                <a:lnTo>
                  <a:pt x="458876" y="185420"/>
                </a:lnTo>
                <a:lnTo>
                  <a:pt x="456272" y="189229"/>
                </a:lnTo>
                <a:lnTo>
                  <a:pt x="457860" y="195579"/>
                </a:lnTo>
                <a:lnTo>
                  <a:pt x="462432" y="198120"/>
                </a:lnTo>
                <a:lnTo>
                  <a:pt x="470788" y="203200"/>
                </a:lnTo>
                <a:lnTo>
                  <a:pt x="389128" y="346710"/>
                </a:lnTo>
                <a:lnTo>
                  <a:pt x="368947" y="401320"/>
                </a:lnTo>
                <a:lnTo>
                  <a:pt x="359333" y="419100"/>
                </a:lnTo>
                <a:lnTo>
                  <a:pt x="356284" y="426720"/>
                </a:lnTo>
                <a:lnTo>
                  <a:pt x="355541" y="435610"/>
                </a:lnTo>
                <a:lnTo>
                  <a:pt x="357081" y="443229"/>
                </a:lnTo>
                <a:lnTo>
                  <a:pt x="360883" y="450850"/>
                </a:lnTo>
                <a:lnTo>
                  <a:pt x="339255" y="477520"/>
                </a:lnTo>
                <a:lnTo>
                  <a:pt x="364425" y="477520"/>
                </a:lnTo>
                <a:lnTo>
                  <a:pt x="376631" y="462279"/>
                </a:lnTo>
                <a:lnTo>
                  <a:pt x="391756" y="462279"/>
                </a:lnTo>
                <a:lnTo>
                  <a:pt x="398672" y="459739"/>
                </a:lnTo>
                <a:lnTo>
                  <a:pt x="404635" y="454660"/>
                </a:lnTo>
                <a:lnTo>
                  <a:pt x="409308" y="448310"/>
                </a:lnTo>
                <a:lnTo>
                  <a:pt x="412262" y="443229"/>
                </a:lnTo>
                <a:lnTo>
                  <a:pt x="381723" y="443229"/>
                </a:lnTo>
                <a:lnTo>
                  <a:pt x="379514" y="441960"/>
                </a:lnTo>
                <a:lnTo>
                  <a:pt x="375462" y="439420"/>
                </a:lnTo>
                <a:lnTo>
                  <a:pt x="374205" y="433070"/>
                </a:lnTo>
                <a:lnTo>
                  <a:pt x="376631" y="429260"/>
                </a:lnTo>
                <a:lnTo>
                  <a:pt x="381444" y="420370"/>
                </a:lnTo>
                <a:lnTo>
                  <a:pt x="428324" y="420370"/>
                </a:lnTo>
                <a:lnTo>
                  <a:pt x="433555" y="414020"/>
                </a:lnTo>
                <a:lnTo>
                  <a:pt x="408343" y="414020"/>
                </a:lnTo>
                <a:lnTo>
                  <a:pt x="403542" y="410210"/>
                </a:lnTo>
                <a:lnTo>
                  <a:pt x="389318" y="402589"/>
                </a:lnTo>
                <a:lnTo>
                  <a:pt x="402958" y="365760"/>
                </a:lnTo>
                <a:lnTo>
                  <a:pt x="441965" y="365760"/>
                </a:lnTo>
                <a:lnTo>
                  <a:pt x="410933" y="347979"/>
                </a:lnTo>
                <a:lnTo>
                  <a:pt x="487794" y="213360"/>
                </a:lnTo>
                <a:lnTo>
                  <a:pt x="526500" y="213360"/>
                </a:lnTo>
                <a:lnTo>
                  <a:pt x="497408" y="195579"/>
                </a:lnTo>
                <a:lnTo>
                  <a:pt x="502581" y="186689"/>
                </a:lnTo>
                <a:lnTo>
                  <a:pt x="480402" y="186689"/>
                </a:lnTo>
                <a:lnTo>
                  <a:pt x="469823" y="180339"/>
                </a:lnTo>
                <a:lnTo>
                  <a:pt x="467194" y="179070"/>
                </a:lnTo>
                <a:close/>
              </a:path>
              <a:path w="577850" h="584200">
                <a:moveTo>
                  <a:pt x="155422" y="433070"/>
                </a:moveTo>
                <a:lnTo>
                  <a:pt x="117601" y="471170"/>
                </a:lnTo>
                <a:lnTo>
                  <a:pt x="145141" y="471170"/>
                </a:lnTo>
                <a:lnTo>
                  <a:pt x="165163" y="450850"/>
                </a:lnTo>
                <a:lnTo>
                  <a:pt x="168427" y="447039"/>
                </a:lnTo>
                <a:lnTo>
                  <a:pt x="168211" y="440689"/>
                </a:lnTo>
                <a:lnTo>
                  <a:pt x="164655" y="436879"/>
                </a:lnTo>
                <a:lnTo>
                  <a:pt x="161112" y="434339"/>
                </a:lnTo>
                <a:lnTo>
                  <a:pt x="155422" y="433070"/>
                </a:lnTo>
                <a:close/>
              </a:path>
              <a:path w="577850" h="584200">
                <a:moveTo>
                  <a:pt x="316890" y="449579"/>
                </a:moveTo>
                <a:lnTo>
                  <a:pt x="309625" y="449579"/>
                </a:lnTo>
                <a:lnTo>
                  <a:pt x="302653" y="453389"/>
                </a:lnTo>
                <a:lnTo>
                  <a:pt x="298907" y="459739"/>
                </a:lnTo>
                <a:lnTo>
                  <a:pt x="295452" y="466089"/>
                </a:lnTo>
                <a:lnTo>
                  <a:pt x="334721" y="466089"/>
                </a:lnTo>
                <a:lnTo>
                  <a:pt x="333209" y="462279"/>
                </a:lnTo>
                <a:lnTo>
                  <a:pt x="330479" y="455929"/>
                </a:lnTo>
                <a:lnTo>
                  <a:pt x="324154" y="450850"/>
                </a:lnTo>
                <a:lnTo>
                  <a:pt x="316890" y="449579"/>
                </a:lnTo>
                <a:close/>
              </a:path>
              <a:path w="577850" h="584200">
                <a:moveTo>
                  <a:pt x="428324" y="420370"/>
                </a:moveTo>
                <a:lnTo>
                  <a:pt x="381444" y="420370"/>
                </a:lnTo>
                <a:lnTo>
                  <a:pt x="398157" y="430529"/>
                </a:lnTo>
                <a:lnTo>
                  <a:pt x="393357" y="438150"/>
                </a:lnTo>
                <a:lnTo>
                  <a:pt x="392010" y="440689"/>
                </a:lnTo>
                <a:lnTo>
                  <a:pt x="389750" y="443229"/>
                </a:lnTo>
                <a:lnTo>
                  <a:pt x="412262" y="443229"/>
                </a:lnTo>
                <a:lnTo>
                  <a:pt x="418909" y="431800"/>
                </a:lnTo>
                <a:lnTo>
                  <a:pt x="428324" y="420370"/>
                </a:lnTo>
                <a:close/>
              </a:path>
              <a:path w="577850" h="584200">
                <a:moveTo>
                  <a:pt x="173342" y="400050"/>
                </a:moveTo>
                <a:lnTo>
                  <a:pt x="130142" y="400050"/>
                </a:lnTo>
                <a:lnTo>
                  <a:pt x="139860" y="402589"/>
                </a:lnTo>
                <a:lnTo>
                  <a:pt x="149066" y="406400"/>
                </a:lnTo>
                <a:lnTo>
                  <a:pt x="157568" y="412750"/>
                </a:lnTo>
                <a:lnTo>
                  <a:pt x="161823" y="415289"/>
                </a:lnTo>
                <a:lnTo>
                  <a:pt x="167843" y="415289"/>
                </a:lnTo>
                <a:lnTo>
                  <a:pt x="174205" y="406400"/>
                </a:lnTo>
                <a:lnTo>
                  <a:pt x="173342" y="400050"/>
                </a:lnTo>
                <a:close/>
              </a:path>
              <a:path w="577850" h="584200">
                <a:moveTo>
                  <a:pt x="441965" y="365760"/>
                </a:moveTo>
                <a:lnTo>
                  <a:pt x="402958" y="365760"/>
                </a:lnTo>
                <a:lnTo>
                  <a:pt x="433222" y="383539"/>
                </a:lnTo>
                <a:lnTo>
                  <a:pt x="408343" y="414020"/>
                </a:lnTo>
                <a:lnTo>
                  <a:pt x="433555" y="414020"/>
                </a:lnTo>
                <a:lnTo>
                  <a:pt x="455523" y="387350"/>
                </a:lnTo>
                <a:lnTo>
                  <a:pt x="467113" y="367029"/>
                </a:lnTo>
                <a:lnTo>
                  <a:pt x="444182" y="367029"/>
                </a:lnTo>
                <a:lnTo>
                  <a:pt x="441965" y="365760"/>
                </a:lnTo>
                <a:close/>
              </a:path>
              <a:path w="577850" h="584200">
                <a:moveTo>
                  <a:pt x="526500" y="213360"/>
                </a:moveTo>
                <a:lnTo>
                  <a:pt x="487794" y="213360"/>
                </a:lnTo>
                <a:lnTo>
                  <a:pt x="521042" y="232410"/>
                </a:lnTo>
                <a:lnTo>
                  <a:pt x="444182" y="367029"/>
                </a:lnTo>
                <a:lnTo>
                  <a:pt x="467113" y="367029"/>
                </a:lnTo>
                <a:lnTo>
                  <a:pt x="538098" y="242570"/>
                </a:lnTo>
                <a:lnTo>
                  <a:pt x="567732" y="242570"/>
                </a:lnTo>
                <a:lnTo>
                  <a:pt x="567054" y="240029"/>
                </a:lnTo>
                <a:lnTo>
                  <a:pt x="562229" y="233679"/>
                </a:lnTo>
                <a:lnTo>
                  <a:pt x="555625" y="229870"/>
                </a:lnTo>
                <a:lnTo>
                  <a:pt x="547243" y="226060"/>
                </a:lnTo>
                <a:lnTo>
                  <a:pt x="552890" y="215900"/>
                </a:lnTo>
                <a:lnTo>
                  <a:pt x="530656" y="215900"/>
                </a:lnTo>
                <a:lnTo>
                  <a:pt x="526500" y="213360"/>
                </a:lnTo>
                <a:close/>
              </a:path>
              <a:path w="577850" h="584200">
                <a:moveTo>
                  <a:pt x="567732" y="242570"/>
                </a:moveTo>
                <a:lnTo>
                  <a:pt x="538098" y="242570"/>
                </a:lnTo>
                <a:lnTo>
                  <a:pt x="546354" y="246379"/>
                </a:lnTo>
                <a:lnTo>
                  <a:pt x="548640" y="247650"/>
                </a:lnTo>
                <a:lnTo>
                  <a:pt x="550291" y="250189"/>
                </a:lnTo>
                <a:lnTo>
                  <a:pt x="551560" y="255270"/>
                </a:lnTo>
                <a:lnTo>
                  <a:pt x="551179" y="257810"/>
                </a:lnTo>
                <a:lnTo>
                  <a:pt x="549910" y="260350"/>
                </a:lnTo>
                <a:lnTo>
                  <a:pt x="510082" y="330200"/>
                </a:lnTo>
                <a:lnTo>
                  <a:pt x="509587" y="332739"/>
                </a:lnTo>
                <a:lnTo>
                  <a:pt x="510755" y="337820"/>
                </a:lnTo>
                <a:lnTo>
                  <a:pt x="512356" y="340360"/>
                </a:lnTo>
                <a:lnTo>
                  <a:pt x="516826" y="342900"/>
                </a:lnTo>
                <a:lnTo>
                  <a:pt x="519455" y="342900"/>
                </a:lnTo>
                <a:lnTo>
                  <a:pt x="524395" y="341629"/>
                </a:lnTo>
                <a:lnTo>
                  <a:pt x="526503" y="340360"/>
                </a:lnTo>
                <a:lnTo>
                  <a:pt x="527773" y="337820"/>
                </a:lnTo>
                <a:lnTo>
                  <a:pt x="566166" y="270510"/>
                </a:lnTo>
                <a:lnTo>
                  <a:pt x="569976" y="264160"/>
                </a:lnTo>
                <a:lnTo>
                  <a:pt x="571119" y="255270"/>
                </a:lnTo>
                <a:lnTo>
                  <a:pt x="567732" y="242570"/>
                </a:lnTo>
                <a:close/>
              </a:path>
              <a:path w="577850" h="584200">
                <a:moveTo>
                  <a:pt x="178244" y="312420"/>
                </a:moveTo>
                <a:lnTo>
                  <a:pt x="71564" y="312420"/>
                </a:lnTo>
                <a:lnTo>
                  <a:pt x="67259" y="316229"/>
                </a:lnTo>
                <a:lnTo>
                  <a:pt x="67259" y="327660"/>
                </a:lnTo>
                <a:lnTo>
                  <a:pt x="71564" y="331470"/>
                </a:lnTo>
                <a:lnTo>
                  <a:pt x="178244" y="331470"/>
                </a:lnTo>
                <a:lnTo>
                  <a:pt x="182549" y="327660"/>
                </a:lnTo>
                <a:lnTo>
                  <a:pt x="182549" y="316229"/>
                </a:lnTo>
                <a:lnTo>
                  <a:pt x="178244" y="312420"/>
                </a:lnTo>
                <a:close/>
              </a:path>
              <a:path w="577850" h="584200">
                <a:moveTo>
                  <a:pt x="283933" y="312420"/>
                </a:moveTo>
                <a:lnTo>
                  <a:pt x="206070" y="312420"/>
                </a:lnTo>
                <a:lnTo>
                  <a:pt x="201764" y="316229"/>
                </a:lnTo>
                <a:lnTo>
                  <a:pt x="201764" y="327660"/>
                </a:lnTo>
                <a:lnTo>
                  <a:pt x="206070" y="331470"/>
                </a:lnTo>
                <a:lnTo>
                  <a:pt x="283933" y="331470"/>
                </a:lnTo>
                <a:lnTo>
                  <a:pt x="288239" y="327660"/>
                </a:lnTo>
                <a:lnTo>
                  <a:pt x="288239" y="316229"/>
                </a:lnTo>
                <a:lnTo>
                  <a:pt x="283933" y="312420"/>
                </a:lnTo>
                <a:close/>
              </a:path>
              <a:path w="577850" h="584200">
                <a:moveTo>
                  <a:pt x="274332" y="262889"/>
                </a:moveTo>
                <a:lnTo>
                  <a:pt x="71564" y="262889"/>
                </a:lnTo>
                <a:lnTo>
                  <a:pt x="67259" y="267970"/>
                </a:lnTo>
                <a:lnTo>
                  <a:pt x="67259" y="278129"/>
                </a:lnTo>
                <a:lnTo>
                  <a:pt x="71564" y="283210"/>
                </a:lnTo>
                <a:lnTo>
                  <a:pt x="274332" y="283210"/>
                </a:lnTo>
                <a:lnTo>
                  <a:pt x="278638" y="278129"/>
                </a:lnTo>
                <a:lnTo>
                  <a:pt x="278638" y="267970"/>
                </a:lnTo>
                <a:lnTo>
                  <a:pt x="274332" y="262889"/>
                </a:lnTo>
                <a:close/>
              </a:path>
              <a:path w="577850" h="584200">
                <a:moveTo>
                  <a:pt x="380022" y="262889"/>
                </a:moveTo>
                <a:lnTo>
                  <a:pt x="302145" y="262889"/>
                </a:lnTo>
                <a:lnTo>
                  <a:pt x="297853" y="267970"/>
                </a:lnTo>
                <a:lnTo>
                  <a:pt x="297853" y="278129"/>
                </a:lnTo>
                <a:lnTo>
                  <a:pt x="302145" y="283210"/>
                </a:lnTo>
                <a:lnTo>
                  <a:pt x="380022" y="283210"/>
                </a:lnTo>
                <a:lnTo>
                  <a:pt x="384327" y="278129"/>
                </a:lnTo>
                <a:lnTo>
                  <a:pt x="384327" y="267970"/>
                </a:lnTo>
                <a:lnTo>
                  <a:pt x="380022" y="262889"/>
                </a:lnTo>
                <a:close/>
              </a:path>
              <a:path w="577850" h="584200">
                <a:moveTo>
                  <a:pt x="380022" y="204470"/>
                </a:moveTo>
                <a:lnTo>
                  <a:pt x="158026" y="204470"/>
                </a:lnTo>
                <a:lnTo>
                  <a:pt x="153733" y="209550"/>
                </a:lnTo>
                <a:lnTo>
                  <a:pt x="153733" y="219710"/>
                </a:lnTo>
                <a:lnTo>
                  <a:pt x="158026" y="224789"/>
                </a:lnTo>
                <a:lnTo>
                  <a:pt x="380022" y="224789"/>
                </a:lnTo>
                <a:lnTo>
                  <a:pt x="384327" y="219710"/>
                </a:lnTo>
                <a:lnTo>
                  <a:pt x="384327" y="209550"/>
                </a:lnTo>
                <a:lnTo>
                  <a:pt x="380022" y="204470"/>
                </a:lnTo>
                <a:close/>
              </a:path>
              <a:path w="577850" h="584200">
                <a:moveTo>
                  <a:pt x="439990" y="20320"/>
                </a:moveTo>
                <a:lnTo>
                  <a:pt x="418452" y="20320"/>
                </a:lnTo>
                <a:lnTo>
                  <a:pt x="422757" y="24129"/>
                </a:lnTo>
                <a:lnTo>
                  <a:pt x="422757" y="218439"/>
                </a:lnTo>
                <a:lnTo>
                  <a:pt x="427050" y="222250"/>
                </a:lnTo>
                <a:lnTo>
                  <a:pt x="437667" y="222250"/>
                </a:lnTo>
                <a:lnTo>
                  <a:pt x="441972" y="218439"/>
                </a:lnTo>
                <a:lnTo>
                  <a:pt x="441972" y="29210"/>
                </a:lnTo>
                <a:lnTo>
                  <a:pt x="439990" y="20320"/>
                </a:lnTo>
                <a:close/>
              </a:path>
              <a:path w="577850" h="584200">
                <a:moveTo>
                  <a:pt x="571953" y="162560"/>
                </a:moveTo>
                <a:lnTo>
                  <a:pt x="516623" y="162560"/>
                </a:lnTo>
                <a:lnTo>
                  <a:pt x="549910" y="181610"/>
                </a:lnTo>
                <a:lnTo>
                  <a:pt x="530656" y="215900"/>
                </a:lnTo>
                <a:lnTo>
                  <a:pt x="552890" y="215900"/>
                </a:lnTo>
                <a:lnTo>
                  <a:pt x="571246" y="182879"/>
                </a:lnTo>
                <a:lnTo>
                  <a:pt x="573913" y="179070"/>
                </a:lnTo>
                <a:lnTo>
                  <a:pt x="572388" y="172720"/>
                </a:lnTo>
                <a:lnTo>
                  <a:pt x="567816" y="170179"/>
                </a:lnTo>
                <a:lnTo>
                  <a:pt x="571953" y="162560"/>
                </a:lnTo>
                <a:close/>
              </a:path>
              <a:path w="577850" h="584200">
                <a:moveTo>
                  <a:pt x="513308" y="138429"/>
                </a:moveTo>
                <a:lnTo>
                  <a:pt x="507479" y="139700"/>
                </a:lnTo>
                <a:lnTo>
                  <a:pt x="504812" y="143510"/>
                </a:lnTo>
                <a:lnTo>
                  <a:pt x="480402" y="186689"/>
                </a:lnTo>
                <a:lnTo>
                  <a:pt x="502581" y="186689"/>
                </a:lnTo>
                <a:lnTo>
                  <a:pt x="516623" y="162560"/>
                </a:lnTo>
                <a:lnTo>
                  <a:pt x="571953" y="162560"/>
                </a:lnTo>
                <a:lnTo>
                  <a:pt x="572643" y="161289"/>
                </a:lnTo>
                <a:lnTo>
                  <a:pt x="573430" y="160020"/>
                </a:lnTo>
                <a:lnTo>
                  <a:pt x="551179" y="160020"/>
                </a:lnTo>
                <a:lnTo>
                  <a:pt x="534543" y="149860"/>
                </a:lnTo>
                <a:lnTo>
                  <a:pt x="539765" y="140970"/>
                </a:lnTo>
                <a:lnTo>
                  <a:pt x="517867" y="140970"/>
                </a:lnTo>
                <a:lnTo>
                  <a:pt x="513308" y="138429"/>
                </a:lnTo>
                <a:close/>
              </a:path>
              <a:path w="577850" h="584200">
                <a:moveTo>
                  <a:pt x="575157" y="137160"/>
                </a:moveTo>
                <a:lnTo>
                  <a:pt x="550291" y="137160"/>
                </a:lnTo>
                <a:lnTo>
                  <a:pt x="552450" y="138429"/>
                </a:lnTo>
                <a:lnTo>
                  <a:pt x="554735" y="139700"/>
                </a:lnTo>
                <a:lnTo>
                  <a:pt x="556260" y="140970"/>
                </a:lnTo>
                <a:lnTo>
                  <a:pt x="557022" y="143510"/>
                </a:lnTo>
                <a:lnTo>
                  <a:pt x="557529" y="146050"/>
                </a:lnTo>
                <a:lnTo>
                  <a:pt x="557276" y="149860"/>
                </a:lnTo>
                <a:lnTo>
                  <a:pt x="556006" y="151129"/>
                </a:lnTo>
                <a:lnTo>
                  <a:pt x="551179" y="160020"/>
                </a:lnTo>
                <a:lnTo>
                  <a:pt x="573430" y="160020"/>
                </a:lnTo>
                <a:lnTo>
                  <a:pt x="576579" y="154939"/>
                </a:lnTo>
                <a:lnTo>
                  <a:pt x="577596" y="146050"/>
                </a:lnTo>
                <a:lnTo>
                  <a:pt x="575563" y="138429"/>
                </a:lnTo>
                <a:lnTo>
                  <a:pt x="575157" y="137160"/>
                </a:lnTo>
                <a:close/>
              </a:path>
              <a:path w="577850" h="584200">
                <a:moveTo>
                  <a:pt x="322376" y="137160"/>
                </a:moveTo>
                <a:lnTo>
                  <a:pt x="119595" y="137160"/>
                </a:lnTo>
                <a:lnTo>
                  <a:pt x="115290" y="140970"/>
                </a:lnTo>
                <a:lnTo>
                  <a:pt x="115290" y="152400"/>
                </a:lnTo>
                <a:lnTo>
                  <a:pt x="119595" y="156210"/>
                </a:lnTo>
                <a:lnTo>
                  <a:pt x="322376" y="156210"/>
                </a:lnTo>
                <a:lnTo>
                  <a:pt x="326669" y="152400"/>
                </a:lnTo>
                <a:lnTo>
                  <a:pt x="326669" y="140970"/>
                </a:lnTo>
                <a:lnTo>
                  <a:pt x="322376" y="137160"/>
                </a:lnTo>
                <a:close/>
              </a:path>
              <a:path w="577850" h="584200">
                <a:moveTo>
                  <a:pt x="555497" y="116839"/>
                </a:moveTo>
                <a:lnTo>
                  <a:pt x="547497" y="116839"/>
                </a:lnTo>
                <a:lnTo>
                  <a:pt x="540131" y="118110"/>
                </a:lnTo>
                <a:lnTo>
                  <a:pt x="532765" y="120650"/>
                </a:lnTo>
                <a:lnTo>
                  <a:pt x="526491" y="125729"/>
                </a:lnTo>
                <a:lnTo>
                  <a:pt x="517867" y="140970"/>
                </a:lnTo>
                <a:lnTo>
                  <a:pt x="539765" y="140970"/>
                </a:lnTo>
                <a:lnTo>
                  <a:pt x="540512" y="139700"/>
                </a:lnTo>
                <a:lnTo>
                  <a:pt x="542671" y="138429"/>
                </a:lnTo>
                <a:lnTo>
                  <a:pt x="545210" y="137160"/>
                </a:lnTo>
                <a:lnTo>
                  <a:pt x="575157" y="137160"/>
                </a:lnTo>
                <a:lnTo>
                  <a:pt x="573532" y="132079"/>
                </a:lnTo>
                <a:lnTo>
                  <a:pt x="568706" y="125729"/>
                </a:lnTo>
                <a:lnTo>
                  <a:pt x="562101" y="121920"/>
                </a:lnTo>
                <a:lnTo>
                  <a:pt x="555497" y="116839"/>
                </a:lnTo>
                <a:close/>
              </a:path>
              <a:path w="577850" h="584200">
                <a:moveTo>
                  <a:pt x="351193" y="58420"/>
                </a:moveTo>
                <a:lnTo>
                  <a:pt x="90779" y="58420"/>
                </a:lnTo>
                <a:lnTo>
                  <a:pt x="86474" y="63500"/>
                </a:lnTo>
                <a:lnTo>
                  <a:pt x="86474" y="113029"/>
                </a:lnTo>
                <a:lnTo>
                  <a:pt x="90779" y="116839"/>
                </a:lnTo>
                <a:lnTo>
                  <a:pt x="351193" y="116839"/>
                </a:lnTo>
                <a:lnTo>
                  <a:pt x="355498" y="113029"/>
                </a:lnTo>
                <a:lnTo>
                  <a:pt x="355498" y="102870"/>
                </a:lnTo>
                <a:lnTo>
                  <a:pt x="351193" y="97789"/>
                </a:lnTo>
                <a:lnTo>
                  <a:pt x="105689" y="97789"/>
                </a:lnTo>
                <a:lnTo>
                  <a:pt x="105689" y="78739"/>
                </a:lnTo>
                <a:lnTo>
                  <a:pt x="351193" y="78739"/>
                </a:lnTo>
                <a:lnTo>
                  <a:pt x="355498" y="73660"/>
                </a:lnTo>
                <a:lnTo>
                  <a:pt x="355498" y="63500"/>
                </a:lnTo>
                <a:lnTo>
                  <a:pt x="351193" y="58420"/>
                </a:lnTo>
                <a:close/>
              </a:path>
            </a:pathLst>
          </a:custGeom>
          <a:solidFill>
            <a:srgbClr val="67747C"/>
          </a:solidFill>
        </p:spPr>
        <p:txBody>
          <a:bodyPr wrap="square" lIns="0" tIns="0" rIns="0" bIns="0" rtlCol="0"/>
          <a:lstStyle/>
          <a:p>
            <a:endParaRPr/>
          </a:p>
        </p:txBody>
      </p:sp>
      <p:sp>
        <p:nvSpPr>
          <p:cNvPr id="27" name="object 27"/>
          <p:cNvSpPr txBox="1"/>
          <p:nvPr/>
        </p:nvSpPr>
        <p:spPr>
          <a:xfrm>
            <a:off x="1848485" y="2079372"/>
            <a:ext cx="532765" cy="135935"/>
          </a:xfrm>
          <a:prstGeom prst="rect">
            <a:avLst/>
          </a:prstGeom>
        </p:spPr>
        <p:txBody>
          <a:bodyPr vert="horz" wrap="square" lIns="0" tIns="12700" rIns="0" bIns="0" rtlCol="0">
            <a:spAutoFit/>
          </a:bodyPr>
          <a:lstStyle/>
          <a:p>
            <a:pPr marL="12700">
              <a:spcBef>
                <a:spcPts val="100"/>
              </a:spcBef>
            </a:pPr>
            <a:r>
              <a:rPr sz="800" spc="-35" dirty="0">
                <a:latin typeface="Arial"/>
                <a:cs typeface="Arial"/>
              </a:rPr>
              <a:t>Извещение</a:t>
            </a:r>
            <a:endParaRPr sz="800">
              <a:latin typeface="Arial"/>
              <a:cs typeface="Arial"/>
            </a:endParaRPr>
          </a:p>
        </p:txBody>
      </p:sp>
      <p:sp>
        <p:nvSpPr>
          <p:cNvPr id="28" name="object 28"/>
          <p:cNvSpPr txBox="1"/>
          <p:nvPr/>
        </p:nvSpPr>
        <p:spPr>
          <a:xfrm>
            <a:off x="3594735" y="1702053"/>
            <a:ext cx="417830" cy="228268"/>
          </a:xfrm>
          <a:prstGeom prst="rect">
            <a:avLst/>
          </a:prstGeom>
        </p:spPr>
        <p:txBody>
          <a:bodyPr vert="horz" wrap="square" lIns="0" tIns="12700" rIns="0" bIns="0" rtlCol="0">
            <a:spAutoFit/>
          </a:bodyPr>
          <a:lstStyle/>
          <a:p>
            <a:pPr marL="57785">
              <a:spcBef>
                <a:spcPts val="100"/>
              </a:spcBef>
            </a:pPr>
            <a:r>
              <a:rPr sz="700" spc="-30" dirty="0">
                <a:solidFill>
                  <a:srgbClr val="003D79"/>
                </a:solidFill>
                <a:latin typeface="Arial"/>
                <a:cs typeface="Arial"/>
              </a:rPr>
              <a:t>подано</a:t>
            </a:r>
            <a:endParaRPr sz="700">
              <a:latin typeface="Arial"/>
              <a:cs typeface="Arial"/>
            </a:endParaRPr>
          </a:p>
          <a:p>
            <a:pPr marL="12700"/>
            <a:r>
              <a:rPr sz="700" spc="10" dirty="0">
                <a:solidFill>
                  <a:srgbClr val="003D79"/>
                </a:solidFill>
                <a:latin typeface="Arial"/>
                <a:cs typeface="Arial"/>
              </a:rPr>
              <a:t>&gt;0</a:t>
            </a:r>
            <a:r>
              <a:rPr sz="700" spc="-80" dirty="0">
                <a:solidFill>
                  <a:srgbClr val="003D79"/>
                </a:solidFill>
                <a:latin typeface="Arial"/>
                <a:cs typeface="Arial"/>
              </a:rPr>
              <a:t> </a:t>
            </a:r>
            <a:r>
              <a:rPr sz="700" spc="-15" dirty="0">
                <a:solidFill>
                  <a:srgbClr val="003D79"/>
                </a:solidFill>
                <a:latin typeface="Arial"/>
                <a:cs typeface="Arial"/>
              </a:rPr>
              <a:t>заявок</a:t>
            </a:r>
            <a:endParaRPr sz="700">
              <a:latin typeface="Arial"/>
              <a:cs typeface="Arial"/>
            </a:endParaRPr>
          </a:p>
        </p:txBody>
      </p:sp>
      <p:grpSp>
        <p:nvGrpSpPr>
          <p:cNvPr id="29" name="object 29"/>
          <p:cNvGrpSpPr/>
          <p:nvPr/>
        </p:nvGrpSpPr>
        <p:grpSpPr>
          <a:xfrm>
            <a:off x="3505201" y="996950"/>
            <a:ext cx="4624705" cy="824230"/>
            <a:chOff x="2362200" y="996950"/>
            <a:chExt cx="4624705" cy="824230"/>
          </a:xfrm>
        </p:grpSpPr>
        <p:sp>
          <p:nvSpPr>
            <p:cNvPr id="30" name="object 30"/>
            <p:cNvSpPr/>
            <p:nvPr/>
          </p:nvSpPr>
          <p:spPr>
            <a:xfrm>
              <a:off x="3729989" y="1619250"/>
              <a:ext cx="223520" cy="198120"/>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3729989" y="1619250"/>
              <a:ext cx="223520" cy="198120"/>
            </a:xfrm>
            <a:custGeom>
              <a:avLst/>
              <a:gdLst/>
              <a:ahLst/>
              <a:cxnLst/>
              <a:rect l="l" t="t" r="r" b="b"/>
              <a:pathLst>
                <a:path w="223520" h="198119">
                  <a:moveTo>
                    <a:pt x="0" y="99060"/>
                  </a:moveTo>
                  <a:lnTo>
                    <a:pt x="111760" y="0"/>
                  </a:lnTo>
                  <a:lnTo>
                    <a:pt x="223520" y="99060"/>
                  </a:lnTo>
                  <a:lnTo>
                    <a:pt x="111760" y="198120"/>
                  </a:lnTo>
                  <a:lnTo>
                    <a:pt x="0" y="99060"/>
                  </a:lnTo>
                  <a:close/>
                </a:path>
              </a:pathLst>
            </a:custGeom>
            <a:ln w="7620">
              <a:solidFill>
                <a:srgbClr val="7E8994"/>
              </a:solidFill>
            </a:ln>
          </p:spPr>
          <p:txBody>
            <a:bodyPr wrap="square" lIns="0" tIns="0" rIns="0" bIns="0" rtlCol="0"/>
            <a:lstStyle/>
            <a:p>
              <a:endParaRPr/>
            </a:p>
          </p:txBody>
        </p:sp>
        <p:sp>
          <p:nvSpPr>
            <p:cNvPr id="32" name="object 32"/>
            <p:cNvSpPr/>
            <p:nvPr/>
          </p:nvSpPr>
          <p:spPr>
            <a:xfrm>
              <a:off x="2362200" y="996950"/>
              <a:ext cx="4624705" cy="636270"/>
            </a:xfrm>
            <a:custGeom>
              <a:avLst/>
              <a:gdLst/>
              <a:ahLst/>
              <a:cxnLst/>
              <a:rect l="l" t="t" r="r" b="b"/>
              <a:pathLst>
                <a:path w="4624705" h="636269">
                  <a:moveTo>
                    <a:pt x="4592701" y="0"/>
                  </a:moveTo>
                  <a:lnTo>
                    <a:pt x="0" y="0"/>
                  </a:lnTo>
                  <a:lnTo>
                    <a:pt x="0" y="636015"/>
                  </a:lnTo>
                  <a:lnTo>
                    <a:pt x="12700" y="636015"/>
                  </a:lnTo>
                  <a:lnTo>
                    <a:pt x="12700" y="12700"/>
                  </a:lnTo>
                  <a:lnTo>
                    <a:pt x="6350" y="12700"/>
                  </a:lnTo>
                  <a:lnTo>
                    <a:pt x="12700" y="6350"/>
                  </a:lnTo>
                  <a:lnTo>
                    <a:pt x="4592701" y="6350"/>
                  </a:lnTo>
                  <a:lnTo>
                    <a:pt x="4592701" y="0"/>
                  </a:lnTo>
                  <a:close/>
                </a:path>
                <a:path w="4624705" h="636269">
                  <a:moveTo>
                    <a:pt x="4580001" y="381000"/>
                  </a:moveTo>
                  <a:lnTo>
                    <a:pt x="4548251" y="381000"/>
                  </a:lnTo>
                  <a:lnTo>
                    <a:pt x="4586351" y="457200"/>
                  </a:lnTo>
                  <a:lnTo>
                    <a:pt x="4618101" y="393700"/>
                  </a:lnTo>
                  <a:lnTo>
                    <a:pt x="4580001" y="393700"/>
                  </a:lnTo>
                  <a:lnTo>
                    <a:pt x="4580001" y="381000"/>
                  </a:lnTo>
                  <a:close/>
                </a:path>
                <a:path w="4624705" h="636269">
                  <a:moveTo>
                    <a:pt x="4580001" y="6350"/>
                  </a:moveTo>
                  <a:lnTo>
                    <a:pt x="4580001" y="393700"/>
                  </a:lnTo>
                  <a:lnTo>
                    <a:pt x="4592701" y="393700"/>
                  </a:lnTo>
                  <a:lnTo>
                    <a:pt x="4592701" y="12700"/>
                  </a:lnTo>
                  <a:lnTo>
                    <a:pt x="4586351" y="12700"/>
                  </a:lnTo>
                  <a:lnTo>
                    <a:pt x="4580001" y="6350"/>
                  </a:lnTo>
                  <a:close/>
                </a:path>
                <a:path w="4624705" h="636269">
                  <a:moveTo>
                    <a:pt x="4624451" y="381000"/>
                  </a:moveTo>
                  <a:lnTo>
                    <a:pt x="4592701" y="381000"/>
                  </a:lnTo>
                  <a:lnTo>
                    <a:pt x="4592701" y="393700"/>
                  </a:lnTo>
                  <a:lnTo>
                    <a:pt x="4618101" y="393700"/>
                  </a:lnTo>
                  <a:lnTo>
                    <a:pt x="4624451" y="381000"/>
                  </a:lnTo>
                  <a:close/>
                </a:path>
                <a:path w="4624705" h="636269">
                  <a:moveTo>
                    <a:pt x="12700" y="6350"/>
                  </a:moveTo>
                  <a:lnTo>
                    <a:pt x="6350" y="12700"/>
                  </a:lnTo>
                  <a:lnTo>
                    <a:pt x="12700" y="12700"/>
                  </a:lnTo>
                  <a:lnTo>
                    <a:pt x="12700" y="6350"/>
                  </a:lnTo>
                  <a:close/>
                </a:path>
                <a:path w="4624705" h="636269">
                  <a:moveTo>
                    <a:pt x="4580001" y="6350"/>
                  </a:moveTo>
                  <a:lnTo>
                    <a:pt x="12700" y="6350"/>
                  </a:lnTo>
                  <a:lnTo>
                    <a:pt x="12700" y="12700"/>
                  </a:lnTo>
                  <a:lnTo>
                    <a:pt x="4580001" y="12700"/>
                  </a:lnTo>
                  <a:lnTo>
                    <a:pt x="4580001" y="6350"/>
                  </a:lnTo>
                  <a:close/>
                </a:path>
                <a:path w="4624705" h="636269">
                  <a:moveTo>
                    <a:pt x="4592701" y="6350"/>
                  </a:moveTo>
                  <a:lnTo>
                    <a:pt x="4580001" y="6350"/>
                  </a:lnTo>
                  <a:lnTo>
                    <a:pt x="4586351" y="12700"/>
                  </a:lnTo>
                  <a:lnTo>
                    <a:pt x="4592701" y="12700"/>
                  </a:lnTo>
                  <a:lnTo>
                    <a:pt x="4592701" y="6350"/>
                  </a:lnTo>
                  <a:close/>
                </a:path>
              </a:pathLst>
            </a:custGeom>
            <a:solidFill>
              <a:srgbClr val="7E7E7E"/>
            </a:solidFill>
          </p:spPr>
          <p:txBody>
            <a:bodyPr wrap="square" lIns="0" tIns="0" rIns="0" bIns="0" rtlCol="0"/>
            <a:lstStyle/>
            <a:p>
              <a:endParaRPr/>
            </a:p>
          </p:txBody>
        </p:sp>
      </p:grpSp>
      <p:sp>
        <p:nvSpPr>
          <p:cNvPr id="33" name="object 33"/>
          <p:cNvSpPr txBox="1"/>
          <p:nvPr/>
        </p:nvSpPr>
        <p:spPr>
          <a:xfrm>
            <a:off x="5112131" y="1757679"/>
            <a:ext cx="294005" cy="228268"/>
          </a:xfrm>
          <a:prstGeom prst="rect">
            <a:avLst/>
          </a:prstGeom>
        </p:spPr>
        <p:txBody>
          <a:bodyPr vert="horz" wrap="square" lIns="0" tIns="12700" rIns="0" bIns="0" rtlCol="0">
            <a:spAutoFit/>
          </a:bodyPr>
          <a:lstStyle/>
          <a:p>
            <a:pPr algn="ctr">
              <a:spcBef>
                <a:spcPts val="100"/>
              </a:spcBef>
            </a:pPr>
            <a:r>
              <a:rPr sz="700" spc="15" dirty="0">
                <a:solidFill>
                  <a:srgbClr val="003D79"/>
                </a:solidFill>
                <a:latin typeface="Arial"/>
                <a:cs typeface="Arial"/>
              </a:rPr>
              <a:t>&gt;1</a:t>
            </a:r>
            <a:endParaRPr sz="700">
              <a:latin typeface="Arial"/>
              <a:cs typeface="Arial"/>
            </a:endParaRPr>
          </a:p>
          <a:p>
            <a:pPr algn="ctr">
              <a:lnSpc>
                <a:spcPct val="100000"/>
              </a:lnSpc>
            </a:pPr>
            <a:r>
              <a:rPr sz="700" spc="-30" dirty="0">
                <a:solidFill>
                  <a:srgbClr val="003D79"/>
                </a:solidFill>
                <a:latin typeface="Arial"/>
                <a:cs typeface="Arial"/>
              </a:rPr>
              <a:t>з</a:t>
            </a:r>
            <a:r>
              <a:rPr sz="700" spc="-15" dirty="0">
                <a:solidFill>
                  <a:srgbClr val="003D79"/>
                </a:solidFill>
                <a:latin typeface="Arial"/>
                <a:cs typeface="Arial"/>
              </a:rPr>
              <a:t>а</a:t>
            </a:r>
            <a:r>
              <a:rPr sz="700" spc="-25" dirty="0">
                <a:solidFill>
                  <a:srgbClr val="003D79"/>
                </a:solidFill>
                <a:latin typeface="Arial"/>
                <a:cs typeface="Arial"/>
              </a:rPr>
              <a:t>я</a:t>
            </a:r>
            <a:r>
              <a:rPr sz="700" spc="-20" dirty="0">
                <a:solidFill>
                  <a:srgbClr val="003D79"/>
                </a:solidFill>
                <a:latin typeface="Arial"/>
                <a:cs typeface="Arial"/>
              </a:rPr>
              <a:t>в</a:t>
            </a:r>
            <a:r>
              <a:rPr sz="700" spc="25" dirty="0">
                <a:solidFill>
                  <a:srgbClr val="003D79"/>
                </a:solidFill>
                <a:latin typeface="Arial"/>
                <a:cs typeface="Arial"/>
              </a:rPr>
              <a:t>к</a:t>
            </a:r>
            <a:r>
              <a:rPr sz="700" spc="-20" dirty="0">
                <a:solidFill>
                  <a:srgbClr val="003D79"/>
                </a:solidFill>
                <a:latin typeface="Arial"/>
                <a:cs typeface="Arial"/>
              </a:rPr>
              <a:t>и</a:t>
            </a:r>
            <a:endParaRPr sz="700">
              <a:latin typeface="Arial"/>
              <a:cs typeface="Arial"/>
            </a:endParaRPr>
          </a:p>
        </p:txBody>
      </p:sp>
      <p:sp>
        <p:nvSpPr>
          <p:cNvPr id="34" name="object 34"/>
          <p:cNvSpPr txBox="1"/>
          <p:nvPr/>
        </p:nvSpPr>
        <p:spPr>
          <a:xfrm>
            <a:off x="4971796" y="1089025"/>
            <a:ext cx="466090" cy="120546"/>
          </a:xfrm>
          <a:prstGeom prst="rect">
            <a:avLst/>
          </a:prstGeom>
        </p:spPr>
        <p:txBody>
          <a:bodyPr vert="horz" wrap="square" lIns="0" tIns="12700" rIns="0" bIns="0" rtlCol="0">
            <a:spAutoFit/>
          </a:bodyPr>
          <a:lstStyle/>
          <a:p>
            <a:pPr marL="12700">
              <a:spcBef>
                <a:spcPts val="100"/>
              </a:spcBef>
            </a:pPr>
            <a:r>
              <a:rPr sz="700" dirty="0">
                <a:solidFill>
                  <a:srgbClr val="003D79"/>
                </a:solidFill>
                <a:latin typeface="Arial"/>
                <a:cs typeface="Arial"/>
              </a:rPr>
              <a:t>0, </a:t>
            </a:r>
            <a:r>
              <a:rPr sz="700" spc="20" dirty="0">
                <a:solidFill>
                  <a:srgbClr val="003D79"/>
                </a:solidFill>
                <a:latin typeface="Arial"/>
                <a:cs typeface="Arial"/>
              </a:rPr>
              <a:t>1</a:t>
            </a:r>
            <a:r>
              <a:rPr sz="700" spc="-85" dirty="0">
                <a:solidFill>
                  <a:srgbClr val="003D79"/>
                </a:solidFill>
                <a:latin typeface="Arial"/>
                <a:cs typeface="Arial"/>
              </a:rPr>
              <a:t> </a:t>
            </a:r>
            <a:r>
              <a:rPr sz="700" spc="-15" dirty="0">
                <a:solidFill>
                  <a:srgbClr val="003D79"/>
                </a:solidFill>
                <a:latin typeface="Arial"/>
                <a:cs typeface="Arial"/>
              </a:rPr>
              <a:t>заявка</a:t>
            </a:r>
            <a:endParaRPr sz="700">
              <a:latin typeface="Arial"/>
              <a:cs typeface="Arial"/>
            </a:endParaRPr>
          </a:p>
        </p:txBody>
      </p:sp>
      <p:grpSp>
        <p:nvGrpSpPr>
          <p:cNvPr id="35" name="object 35"/>
          <p:cNvGrpSpPr/>
          <p:nvPr/>
        </p:nvGrpSpPr>
        <p:grpSpPr>
          <a:xfrm>
            <a:off x="8506459" y="1141730"/>
            <a:ext cx="1177290" cy="1367790"/>
            <a:chOff x="7363459" y="1141730"/>
            <a:chExt cx="1177290" cy="1367790"/>
          </a:xfrm>
        </p:grpSpPr>
        <p:sp>
          <p:nvSpPr>
            <p:cNvPr id="36" name="object 36"/>
            <p:cNvSpPr/>
            <p:nvPr/>
          </p:nvSpPr>
          <p:spPr>
            <a:xfrm>
              <a:off x="7367269" y="1598930"/>
              <a:ext cx="226059" cy="198120"/>
            </a:xfrm>
            <a:prstGeom prst="rect">
              <a:avLst/>
            </a:prstGeom>
            <a:blipFill>
              <a:blip r:embed="rId5" cstate="print"/>
              <a:stretch>
                <a:fillRect/>
              </a:stretch>
            </a:blipFill>
          </p:spPr>
          <p:txBody>
            <a:bodyPr wrap="square" lIns="0" tIns="0" rIns="0" bIns="0" rtlCol="0"/>
            <a:lstStyle/>
            <a:p>
              <a:endParaRPr/>
            </a:p>
          </p:txBody>
        </p:sp>
        <p:sp>
          <p:nvSpPr>
            <p:cNvPr id="37" name="object 37"/>
            <p:cNvSpPr/>
            <p:nvPr/>
          </p:nvSpPr>
          <p:spPr>
            <a:xfrm>
              <a:off x="7367269" y="1598930"/>
              <a:ext cx="226060" cy="198120"/>
            </a:xfrm>
            <a:custGeom>
              <a:avLst/>
              <a:gdLst/>
              <a:ahLst/>
              <a:cxnLst/>
              <a:rect l="l" t="t" r="r" b="b"/>
              <a:pathLst>
                <a:path w="226059" h="198119">
                  <a:moveTo>
                    <a:pt x="0" y="99060"/>
                  </a:moveTo>
                  <a:lnTo>
                    <a:pt x="113029" y="0"/>
                  </a:lnTo>
                  <a:lnTo>
                    <a:pt x="226059" y="99060"/>
                  </a:lnTo>
                  <a:lnTo>
                    <a:pt x="113029" y="198120"/>
                  </a:lnTo>
                  <a:lnTo>
                    <a:pt x="0" y="99060"/>
                  </a:lnTo>
                  <a:close/>
                </a:path>
              </a:pathLst>
            </a:custGeom>
            <a:ln w="7619">
              <a:solidFill>
                <a:srgbClr val="7E8994"/>
              </a:solidFill>
            </a:ln>
          </p:spPr>
          <p:txBody>
            <a:bodyPr wrap="square" lIns="0" tIns="0" rIns="0" bIns="0" rtlCol="0"/>
            <a:lstStyle/>
            <a:p>
              <a:endParaRPr/>
            </a:p>
          </p:txBody>
        </p:sp>
        <p:sp>
          <p:nvSpPr>
            <p:cNvPr id="38" name="object 38"/>
            <p:cNvSpPr/>
            <p:nvPr/>
          </p:nvSpPr>
          <p:spPr>
            <a:xfrm>
              <a:off x="7472680" y="1141729"/>
              <a:ext cx="1068070" cy="1367790"/>
            </a:xfrm>
            <a:custGeom>
              <a:avLst/>
              <a:gdLst/>
              <a:ahLst/>
              <a:cxnLst/>
              <a:rect l="l" t="t" r="r" b="b"/>
              <a:pathLst>
                <a:path w="1068070" h="1367789">
                  <a:moveTo>
                    <a:pt x="1065403" y="38100"/>
                  </a:moveTo>
                  <a:lnTo>
                    <a:pt x="1052703" y="31750"/>
                  </a:lnTo>
                  <a:lnTo>
                    <a:pt x="989203" y="0"/>
                  </a:lnTo>
                  <a:lnTo>
                    <a:pt x="989203" y="31750"/>
                  </a:lnTo>
                  <a:lnTo>
                    <a:pt x="0" y="31750"/>
                  </a:lnTo>
                  <a:lnTo>
                    <a:pt x="0" y="456184"/>
                  </a:lnTo>
                  <a:lnTo>
                    <a:pt x="12700" y="456184"/>
                  </a:lnTo>
                  <a:lnTo>
                    <a:pt x="12700" y="44450"/>
                  </a:lnTo>
                  <a:lnTo>
                    <a:pt x="989203" y="44450"/>
                  </a:lnTo>
                  <a:lnTo>
                    <a:pt x="989203" y="76200"/>
                  </a:lnTo>
                  <a:lnTo>
                    <a:pt x="1052703" y="44450"/>
                  </a:lnTo>
                  <a:lnTo>
                    <a:pt x="1065403" y="38100"/>
                  </a:lnTo>
                  <a:close/>
                </a:path>
                <a:path w="1068070" h="1367789">
                  <a:moveTo>
                    <a:pt x="1067689" y="1329309"/>
                  </a:moveTo>
                  <a:lnTo>
                    <a:pt x="1054989" y="1322959"/>
                  </a:lnTo>
                  <a:lnTo>
                    <a:pt x="991489" y="1291209"/>
                  </a:lnTo>
                  <a:lnTo>
                    <a:pt x="991489" y="1322959"/>
                  </a:lnTo>
                  <a:lnTo>
                    <a:pt x="12700" y="1322959"/>
                  </a:lnTo>
                  <a:lnTo>
                    <a:pt x="12700" y="655320"/>
                  </a:lnTo>
                  <a:lnTo>
                    <a:pt x="0" y="655320"/>
                  </a:lnTo>
                  <a:lnTo>
                    <a:pt x="0" y="1335659"/>
                  </a:lnTo>
                  <a:lnTo>
                    <a:pt x="991489" y="1335659"/>
                  </a:lnTo>
                  <a:lnTo>
                    <a:pt x="991489" y="1367409"/>
                  </a:lnTo>
                  <a:lnTo>
                    <a:pt x="1054989" y="1335659"/>
                  </a:lnTo>
                  <a:lnTo>
                    <a:pt x="1067689" y="1329309"/>
                  </a:lnTo>
                  <a:close/>
                </a:path>
              </a:pathLst>
            </a:custGeom>
            <a:solidFill>
              <a:srgbClr val="7E7E7E"/>
            </a:solidFill>
          </p:spPr>
          <p:txBody>
            <a:bodyPr wrap="square" lIns="0" tIns="0" rIns="0" bIns="0" rtlCol="0"/>
            <a:lstStyle/>
            <a:p>
              <a:endParaRPr/>
            </a:p>
          </p:txBody>
        </p:sp>
      </p:grpSp>
      <p:sp>
        <p:nvSpPr>
          <p:cNvPr id="39" name="object 39"/>
          <p:cNvSpPr txBox="1"/>
          <p:nvPr/>
        </p:nvSpPr>
        <p:spPr>
          <a:xfrm>
            <a:off x="8639809" y="2301240"/>
            <a:ext cx="631190" cy="120546"/>
          </a:xfrm>
          <a:prstGeom prst="rect">
            <a:avLst/>
          </a:prstGeom>
        </p:spPr>
        <p:txBody>
          <a:bodyPr vert="horz" wrap="square" lIns="0" tIns="12700" rIns="0" bIns="0" rtlCol="0">
            <a:spAutoFit/>
          </a:bodyPr>
          <a:lstStyle/>
          <a:p>
            <a:pPr marL="12700">
              <a:spcBef>
                <a:spcPts val="100"/>
              </a:spcBef>
            </a:pPr>
            <a:r>
              <a:rPr sz="700" spc="-55" dirty="0">
                <a:solidFill>
                  <a:srgbClr val="003D79"/>
                </a:solidFill>
                <a:latin typeface="Arial"/>
                <a:cs typeface="Arial"/>
              </a:rPr>
              <a:t>Соответствует</a:t>
            </a:r>
            <a:r>
              <a:rPr sz="700" spc="-25" dirty="0">
                <a:solidFill>
                  <a:srgbClr val="003D79"/>
                </a:solidFill>
                <a:latin typeface="Arial"/>
                <a:cs typeface="Arial"/>
              </a:rPr>
              <a:t> </a:t>
            </a:r>
            <a:r>
              <a:rPr sz="700" spc="20" dirty="0">
                <a:solidFill>
                  <a:srgbClr val="003D79"/>
                </a:solidFill>
                <a:latin typeface="Arial"/>
                <a:cs typeface="Arial"/>
              </a:rPr>
              <a:t>0</a:t>
            </a:r>
            <a:endParaRPr sz="700">
              <a:latin typeface="Arial"/>
              <a:cs typeface="Arial"/>
            </a:endParaRPr>
          </a:p>
        </p:txBody>
      </p:sp>
      <p:sp>
        <p:nvSpPr>
          <p:cNvPr id="40" name="object 40"/>
          <p:cNvSpPr txBox="1"/>
          <p:nvPr/>
        </p:nvSpPr>
        <p:spPr>
          <a:xfrm>
            <a:off x="9617457" y="1428496"/>
            <a:ext cx="565785" cy="269240"/>
          </a:xfrm>
          <a:prstGeom prst="rect">
            <a:avLst/>
          </a:prstGeom>
        </p:spPr>
        <p:txBody>
          <a:bodyPr vert="horz" wrap="square" lIns="0" tIns="12700" rIns="0" bIns="0" rtlCol="0">
            <a:spAutoFit/>
          </a:bodyPr>
          <a:lstStyle/>
          <a:p>
            <a:pPr marL="65405" marR="5080" indent="-53340">
              <a:spcBef>
                <a:spcPts val="100"/>
              </a:spcBef>
            </a:pPr>
            <a:r>
              <a:rPr sz="800" spc="-50" dirty="0">
                <a:latin typeface="Arial"/>
                <a:cs typeface="Arial"/>
              </a:rPr>
              <a:t>З</a:t>
            </a:r>
            <a:r>
              <a:rPr sz="800" spc="-30" dirty="0">
                <a:latin typeface="Arial"/>
                <a:cs typeface="Arial"/>
              </a:rPr>
              <a:t>а</a:t>
            </a:r>
            <a:r>
              <a:rPr sz="800" spc="-40" dirty="0">
                <a:latin typeface="Arial"/>
                <a:cs typeface="Arial"/>
              </a:rPr>
              <a:t>к</a:t>
            </a:r>
            <a:r>
              <a:rPr sz="800" spc="-45" dirty="0">
                <a:latin typeface="Arial"/>
                <a:cs typeface="Arial"/>
              </a:rPr>
              <a:t>л</a:t>
            </a:r>
            <a:r>
              <a:rPr sz="800" spc="-5" dirty="0">
                <a:latin typeface="Arial"/>
                <a:cs typeface="Arial"/>
              </a:rPr>
              <a:t>ю</a:t>
            </a:r>
            <a:r>
              <a:rPr sz="800" spc="-25" dirty="0">
                <a:latin typeface="Arial"/>
                <a:cs typeface="Arial"/>
              </a:rPr>
              <a:t>ч</a:t>
            </a:r>
            <a:r>
              <a:rPr sz="800" spc="-30" dirty="0">
                <a:latin typeface="Arial"/>
                <a:cs typeface="Arial"/>
              </a:rPr>
              <a:t>е</a:t>
            </a:r>
            <a:r>
              <a:rPr sz="800" spc="-25" dirty="0">
                <a:latin typeface="Arial"/>
                <a:cs typeface="Arial"/>
              </a:rPr>
              <a:t>н</a:t>
            </a:r>
            <a:r>
              <a:rPr sz="800" spc="-55" dirty="0">
                <a:latin typeface="Arial"/>
                <a:cs typeface="Arial"/>
              </a:rPr>
              <a:t>и</a:t>
            </a:r>
            <a:r>
              <a:rPr sz="800" spc="-20" dirty="0">
                <a:latin typeface="Arial"/>
                <a:cs typeface="Arial"/>
              </a:rPr>
              <a:t>е  </a:t>
            </a:r>
            <a:r>
              <a:rPr sz="800" spc="-30" dirty="0">
                <a:latin typeface="Arial"/>
                <a:cs typeface="Arial"/>
              </a:rPr>
              <a:t>контракта</a:t>
            </a:r>
            <a:endParaRPr sz="800">
              <a:latin typeface="Arial"/>
              <a:cs typeface="Arial"/>
            </a:endParaRPr>
          </a:p>
        </p:txBody>
      </p:sp>
      <p:sp>
        <p:nvSpPr>
          <p:cNvPr id="41" name="object 41"/>
          <p:cNvSpPr/>
          <p:nvPr/>
        </p:nvSpPr>
        <p:spPr>
          <a:xfrm>
            <a:off x="9682480" y="891552"/>
            <a:ext cx="431800" cy="1828800"/>
          </a:xfrm>
          <a:custGeom>
            <a:avLst/>
            <a:gdLst/>
            <a:ahLst/>
            <a:cxnLst/>
            <a:rect l="l" t="t" r="r" b="b"/>
            <a:pathLst>
              <a:path w="431800" h="1828800">
                <a:moveTo>
                  <a:pt x="143891" y="328917"/>
                </a:moveTo>
                <a:lnTo>
                  <a:pt x="139954" y="325107"/>
                </a:lnTo>
                <a:lnTo>
                  <a:pt x="121031" y="325107"/>
                </a:lnTo>
                <a:lnTo>
                  <a:pt x="116967" y="328917"/>
                </a:lnTo>
                <a:lnTo>
                  <a:pt x="116967" y="339090"/>
                </a:lnTo>
                <a:lnTo>
                  <a:pt x="121031" y="342900"/>
                </a:lnTo>
                <a:lnTo>
                  <a:pt x="139954" y="342900"/>
                </a:lnTo>
                <a:lnTo>
                  <a:pt x="143891" y="339090"/>
                </a:lnTo>
                <a:lnTo>
                  <a:pt x="143891" y="328917"/>
                </a:lnTo>
                <a:close/>
              </a:path>
              <a:path w="431800" h="1828800">
                <a:moveTo>
                  <a:pt x="143891" y="284467"/>
                </a:moveTo>
                <a:lnTo>
                  <a:pt x="139954" y="279400"/>
                </a:lnTo>
                <a:lnTo>
                  <a:pt x="121031" y="279400"/>
                </a:lnTo>
                <a:lnTo>
                  <a:pt x="116967" y="284467"/>
                </a:lnTo>
                <a:lnTo>
                  <a:pt x="116967" y="293357"/>
                </a:lnTo>
                <a:lnTo>
                  <a:pt x="121031" y="298450"/>
                </a:lnTo>
                <a:lnTo>
                  <a:pt x="139954" y="298450"/>
                </a:lnTo>
                <a:lnTo>
                  <a:pt x="143891" y="293357"/>
                </a:lnTo>
                <a:lnTo>
                  <a:pt x="143891" y="284467"/>
                </a:lnTo>
                <a:close/>
              </a:path>
              <a:path w="431800" h="1828800">
                <a:moveTo>
                  <a:pt x="143891" y="238747"/>
                </a:moveTo>
                <a:lnTo>
                  <a:pt x="139954" y="234950"/>
                </a:lnTo>
                <a:lnTo>
                  <a:pt x="121031" y="234950"/>
                </a:lnTo>
                <a:lnTo>
                  <a:pt x="116967" y="238747"/>
                </a:lnTo>
                <a:lnTo>
                  <a:pt x="116967" y="248907"/>
                </a:lnTo>
                <a:lnTo>
                  <a:pt x="121031" y="252717"/>
                </a:lnTo>
                <a:lnTo>
                  <a:pt x="139954" y="252717"/>
                </a:lnTo>
                <a:lnTo>
                  <a:pt x="143891" y="248907"/>
                </a:lnTo>
                <a:lnTo>
                  <a:pt x="143891" y="238747"/>
                </a:lnTo>
                <a:close/>
              </a:path>
              <a:path w="431800" h="1828800">
                <a:moveTo>
                  <a:pt x="188849" y="419100"/>
                </a:moveTo>
                <a:lnTo>
                  <a:pt x="184912" y="415290"/>
                </a:lnTo>
                <a:lnTo>
                  <a:pt x="93980" y="415290"/>
                </a:lnTo>
                <a:lnTo>
                  <a:pt x="89916" y="419100"/>
                </a:lnTo>
                <a:lnTo>
                  <a:pt x="89916" y="429247"/>
                </a:lnTo>
                <a:lnTo>
                  <a:pt x="93980" y="433057"/>
                </a:lnTo>
                <a:lnTo>
                  <a:pt x="184912" y="433057"/>
                </a:lnTo>
                <a:lnTo>
                  <a:pt x="188849" y="429247"/>
                </a:lnTo>
                <a:lnTo>
                  <a:pt x="188849" y="419100"/>
                </a:lnTo>
                <a:close/>
              </a:path>
              <a:path w="431800" h="1828800">
                <a:moveTo>
                  <a:pt x="270002" y="1604886"/>
                </a:moveTo>
                <a:lnTo>
                  <a:pt x="269875" y="1597266"/>
                </a:lnTo>
                <a:lnTo>
                  <a:pt x="265430" y="1592694"/>
                </a:lnTo>
                <a:lnTo>
                  <a:pt x="257937" y="1585201"/>
                </a:lnTo>
                <a:lnTo>
                  <a:pt x="251333" y="1578597"/>
                </a:lnTo>
                <a:lnTo>
                  <a:pt x="248920" y="1576311"/>
                </a:lnTo>
                <a:lnTo>
                  <a:pt x="245999" y="1575168"/>
                </a:lnTo>
                <a:lnTo>
                  <a:pt x="239903" y="1575168"/>
                </a:lnTo>
                <a:lnTo>
                  <a:pt x="236855" y="1576311"/>
                </a:lnTo>
                <a:lnTo>
                  <a:pt x="191262" y="1621904"/>
                </a:lnTo>
                <a:lnTo>
                  <a:pt x="189738" y="1621904"/>
                </a:lnTo>
                <a:lnTo>
                  <a:pt x="153289" y="1585455"/>
                </a:lnTo>
                <a:lnTo>
                  <a:pt x="144399" y="1576565"/>
                </a:lnTo>
                <a:lnTo>
                  <a:pt x="141351" y="1575295"/>
                </a:lnTo>
                <a:lnTo>
                  <a:pt x="134874" y="1575295"/>
                </a:lnTo>
                <a:lnTo>
                  <a:pt x="131826" y="1576565"/>
                </a:lnTo>
                <a:lnTo>
                  <a:pt x="129540" y="1578724"/>
                </a:lnTo>
                <a:lnTo>
                  <a:pt x="110998" y="1597266"/>
                </a:lnTo>
                <a:lnTo>
                  <a:pt x="110998" y="1604886"/>
                </a:lnTo>
                <a:lnTo>
                  <a:pt x="128143" y="1622031"/>
                </a:lnTo>
                <a:lnTo>
                  <a:pt x="131445" y="1622031"/>
                </a:lnTo>
                <a:lnTo>
                  <a:pt x="133350" y="1619999"/>
                </a:lnTo>
                <a:lnTo>
                  <a:pt x="135382" y="1618094"/>
                </a:lnTo>
                <a:lnTo>
                  <a:pt x="135382" y="1614792"/>
                </a:lnTo>
                <a:lnTo>
                  <a:pt x="133350" y="1612760"/>
                </a:lnTo>
                <a:lnTo>
                  <a:pt x="123063" y="1602346"/>
                </a:lnTo>
                <a:lnTo>
                  <a:pt x="122301" y="1601711"/>
                </a:lnTo>
                <a:lnTo>
                  <a:pt x="122301" y="1600568"/>
                </a:lnTo>
                <a:lnTo>
                  <a:pt x="137287" y="1585582"/>
                </a:lnTo>
                <a:lnTo>
                  <a:pt x="137795" y="1585455"/>
                </a:lnTo>
                <a:lnTo>
                  <a:pt x="138303" y="1585455"/>
                </a:lnTo>
                <a:lnTo>
                  <a:pt x="138938" y="1585582"/>
                </a:lnTo>
                <a:lnTo>
                  <a:pt x="139319" y="1586090"/>
                </a:lnTo>
                <a:lnTo>
                  <a:pt x="184277" y="1630921"/>
                </a:lnTo>
                <a:lnTo>
                  <a:pt x="187325" y="1632191"/>
                </a:lnTo>
                <a:lnTo>
                  <a:pt x="193675" y="1632191"/>
                </a:lnTo>
                <a:lnTo>
                  <a:pt x="196723" y="1630921"/>
                </a:lnTo>
                <a:lnTo>
                  <a:pt x="205727" y="1621904"/>
                </a:lnTo>
                <a:lnTo>
                  <a:pt x="242443" y="1585201"/>
                </a:lnTo>
                <a:lnTo>
                  <a:pt x="243459" y="1585201"/>
                </a:lnTo>
                <a:lnTo>
                  <a:pt x="243967" y="1585836"/>
                </a:lnTo>
                <a:lnTo>
                  <a:pt x="258699" y="1600568"/>
                </a:lnTo>
                <a:lnTo>
                  <a:pt x="258597" y="1601711"/>
                </a:lnTo>
                <a:lnTo>
                  <a:pt x="258191" y="1602219"/>
                </a:lnTo>
                <a:lnTo>
                  <a:pt x="210693" y="1649717"/>
                </a:lnTo>
                <a:lnTo>
                  <a:pt x="210693" y="1657337"/>
                </a:lnTo>
                <a:lnTo>
                  <a:pt x="257937" y="1704708"/>
                </a:lnTo>
                <a:lnTo>
                  <a:pt x="258699" y="1705343"/>
                </a:lnTo>
                <a:lnTo>
                  <a:pt x="258699" y="1706486"/>
                </a:lnTo>
                <a:lnTo>
                  <a:pt x="243713" y="1721472"/>
                </a:lnTo>
                <a:lnTo>
                  <a:pt x="243205" y="1721599"/>
                </a:lnTo>
                <a:lnTo>
                  <a:pt x="242697" y="1721599"/>
                </a:lnTo>
                <a:lnTo>
                  <a:pt x="242062" y="1721472"/>
                </a:lnTo>
                <a:lnTo>
                  <a:pt x="241681" y="1720964"/>
                </a:lnTo>
                <a:lnTo>
                  <a:pt x="205765" y="1685150"/>
                </a:lnTo>
                <a:lnTo>
                  <a:pt x="196723" y="1676133"/>
                </a:lnTo>
                <a:lnTo>
                  <a:pt x="193675" y="1674863"/>
                </a:lnTo>
                <a:lnTo>
                  <a:pt x="187325" y="1674863"/>
                </a:lnTo>
                <a:lnTo>
                  <a:pt x="184277" y="1676133"/>
                </a:lnTo>
                <a:lnTo>
                  <a:pt x="138811" y="1721599"/>
                </a:lnTo>
                <a:lnTo>
                  <a:pt x="137414" y="1721599"/>
                </a:lnTo>
                <a:lnTo>
                  <a:pt x="122809" y="1706994"/>
                </a:lnTo>
                <a:lnTo>
                  <a:pt x="122174" y="1706486"/>
                </a:lnTo>
                <a:lnTo>
                  <a:pt x="122301" y="1705343"/>
                </a:lnTo>
                <a:lnTo>
                  <a:pt x="170307" y="1657337"/>
                </a:lnTo>
                <a:lnTo>
                  <a:pt x="170307" y="1649717"/>
                </a:lnTo>
                <a:lnTo>
                  <a:pt x="148463" y="1627746"/>
                </a:lnTo>
                <a:lnTo>
                  <a:pt x="145161" y="1627746"/>
                </a:lnTo>
                <a:lnTo>
                  <a:pt x="143129" y="1629778"/>
                </a:lnTo>
                <a:lnTo>
                  <a:pt x="141224" y="1631810"/>
                </a:lnTo>
                <a:lnTo>
                  <a:pt x="141224" y="1635112"/>
                </a:lnTo>
                <a:lnTo>
                  <a:pt x="159004" y="1652892"/>
                </a:lnTo>
                <a:lnTo>
                  <a:pt x="159004" y="1654162"/>
                </a:lnTo>
                <a:lnTo>
                  <a:pt x="110998" y="1702168"/>
                </a:lnTo>
                <a:lnTo>
                  <a:pt x="111112" y="1709788"/>
                </a:lnTo>
                <a:lnTo>
                  <a:pt x="115570" y="1714360"/>
                </a:lnTo>
                <a:lnTo>
                  <a:pt x="129667" y="1728457"/>
                </a:lnTo>
                <a:lnTo>
                  <a:pt x="131953" y="1730616"/>
                </a:lnTo>
                <a:lnTo>
                  <a:pt x="134874" y="1731886"/>
                </a:lnTo>
                <a:lnTo>
                  <a:pt x="141224" y="1731886"/>
                </a:lnTo>
                <a:lnTo>
                  <a:pt x="144272" y="1730616"/>
                </a:lnTo>
                <a:lnTo>
                  <a:pt x="153289" y="1721599"/>
                </a:lnTo>
                <a:lnTo>
                  <a:pt x="189738" y="1685150"/>
                </a:lnTo>
                <a:lnTo>
                  <a:pt x="191262" y="1685150"/>
                </a:lnTo>
                <a:lnTo>
                  <a:pt x="236601" y="1730489"/>
                </a:lnTo>
                <a:lnTo>
                  <a:pt x="239649" y="1731759"/>
                </a:lnTo>
                <a:lnTo>
                  <a:pt x="246126" y="1731759"/>
                </a:lnTo>
                <a:lnTo>
                  <a:pt x="249174" y="1730489"/>
                </a:lnTo>
                <a:lnTo>
                  <a:pt x="251460" y="1728330"/>
                </a:lnTo>
                <a:lnTo>
                  <a:pt x="258191" y="1721599"/>
                </a:lnTo>
                <a:lnTo>
                  <a:pt x="270002" y="1709788"/>
                </a:lnTo>
                <a:lnTo>
                  <a:pt x="270002" y="1702168"/>
                </a:lnTo>
                <a:lnTo>
                  <a:pt x="221996" y="1654162"/>
                </a:lnTo>
                <a:lnTo>
                  <a:pt x="221996" y="1652892"/>
                </a:lnTo>
                <a:lnTo>
                  <a:pt x="270002" y="1604886"/>
                </a:lnTo>
                <a:close/>
              </a:path>
              <a:path w="431800" h="1828800">
                <a:moveTo>
                  <a:pt x="296799" y="121907"/>
                </a:moveTo>
                <a:lnTo>
                  <a:pt x="292862" y="118097"/>
                </a:lnTo>
                <a:lnTo>
                  <a:pt x="138938" y="118097"/>
                </a:lnTo>
                <a:lnTo>
                  <a:pt x="134874" y="121907"/>
                </a:lnTo>
                <a:lnTo>
                  <a:pt x="134874" y="132067"/>
                </a:lnTo>
                <a:lnTo>
                  <a:pt x="138938" y="135890"/>
                </a:lnTo>
                <a:lnTo>
                  <a:pt x="292862" y="135890"/>
                </a:lnTo>
                <a:lnTo>
                  <a:pt x="296799" y="132067"/>
                </a:lnTo>
                <a:lnTo>
                  <a:pt x="296799" y="121907"/>
                </a:lnTo>
                <a:close/>
              </a:path>
              <a:path w="431800" h="1828800">
                <a:moveTo>
                  <a:pt x="314833" y="328917"/>
                </a:moveTo>
                <a:lnTo>
                  <a:pt x="310769" y="325107"/>
                </a:lnTo>
                <a:lnTo>
                  <a:pt x="165989" y="325107"/>
                </a:lnTo>
                <a:lnTo>
                  <a:pt x="161925" y="328917"/>
                </a:lnTo>
                <a:lnTo>
                  <a:pt x="161925" y="339090"/>
                </a:lnTo>
                <a:lnTo>
                  <a:pt x="165989" y="342900"/>
                </a:lnTo>
                <a:lnTo>
                  <a:pt x="310769" y="342900"/>
                </a:lnTo>
                <a:lnTo>
                  <a:pt x="314833" y="339090"/>
                </a:lnTo>
                <a:lnTo>
                  <a:pt x="314833" y="328917"/>
                </a:lnTo>
                <a:close/>
              </a:path>
              <a:path w="431800" h="1828800">
                <a:moveTo>
                  <a:pt x="314833" y="284467"/>
                </a:moveTo>
                <a:lnTo>
                  <a:pt x="310769" y="279400"/>
                </a:lnTo>
                <a:lnTo>
                  <a:pt x="165989" y="279400"/>
                </a:lnTo>
                <a:lnTo>
                  <a:pt x="161925" y="284467"/>
                </a:lnTo>
                <a:lnTo>
                  <a:pt x="161925" y="293357"/>
                </a:lnTo>
                <a:lnTo>
                  <a:pt x="165989" y="298450"/>
                </a:lnTo>
                <a:lnTo>
                  <a:pt x="310769" y="298450"/>
                </a:lnTo>
                <a:lnTo>
                  <a:pt x="314833" y="293357"/>
                </a:lnTo>
                <a:lnTo>
                  <a:pt x="314833" y="284467"/>
                </a:lnTo>
                <a:close/>
              </a:path>
              <a:path w="431800" h="1828800">
                <a:moveTo>
                  <a:pt x="314833" y="238747"/>
                </a:moveTo>
                <a:lnTo>
                  <a:pt x="310769" y="234950"/>
                </a:lnTo>
                <a:lnTo>
                  <a:pt x="165989" y="234950"/>
                </a:lnTo>
                <a:lnTo>
                  <a:pt x="161925" y="238747"/>
                </a:lnTo>
                <a:lnTo>
                  <a:pt x="161925" y="248907"/>
                </a:lnTo>
                <a:lnTo>
                  <a:pt x="165989" y="252717"/>
                </a:lnTo>
                <a:lnTo>
                  <a:pt x="310769" y="252717"/>
                </a:lnTo>
                <a:lnTo>
                  <a:pt x="314833" y="248907"/>
                </a:lnTo>
                <a:lnTo>
                  <a:pt x="314833" y="238747"/>
                </a:lnTo>
                <a:close/>
              </a:path>
              <a:path w="431800" h="1828800">
                <a:moveTo>
                  <a:pt x="341884" y="166357"/>
                </a:moveTo>
                <a:lnTo>
                  <a:pt x="337820" y="162547"/>
                </a:lnTo>
                <a:lnTo>
                  <a:pt x="93980" y="162547"/>
                </a:lnTo>
                <a:lnTo>
                  <a:pt x="89916" y="166357"/>
                </a:lnTo>
                <a:lnTo>
                  <a:pt x="89916" y="176517"/>
                </a:lnTo>
                <a:lnTo>
                  <a:pt x="93980" y="180340"/>
                </a:lnTo>
                <a:lnTo>
                  <a:pt x="337820" y="180340"/>
                </a:lnTo>
                <a:lnTo>
                  <a:pt x="341884" y="176517"/>
                </a:lnTo>
                <a:lnTo>
                  <a:pt x="341884" y="166357"/>
                </a:lnTo>
                <a:close/>
              </a:path>
              <a:path w="431800" h="1828800">
                <a:moveTo>
                  <a:pt x="359791" y="433057"/>
                </a:moveTo>
                <a:lnTo>
                  <a:pt x="356958" y="419100"/>
                </a:lnTo>
                <a:lnTo>
                  <a:pt x="349250" y="407657"/>
                </a:lnTo>
                <a:lnTo>
                  <a:pt x="337820" y="400050"/>
                </a:lnTo>
                <a:lnTo>
                  <a:pt x="323850" y="397497"/>
                </a:lnTo>
                <a:lnTo>
                  <a:pt x="318897" y="397497"/>
                </a:lnTo>
                <a:lnTo>
                  <a:pt x="314833" y="401307"/>
                </a:lnTo>
                <a:lnTo>
                  <a:pt x="314833" y="411467"/>
                </a:lnTo>
                <a:lnTo>
                  <a:pt x="318897" y="415290"/>
                </a:lnTo>
                <a:lnTo>
                  <a:pt x="323850" y="415290"/>
                </a:lnTo>
                <a:lnTo>
                  <a:pt x="330835" y="416547"/>
                </a:lnTo>
                <a:lnTo>
                  <a:pt x="336575" y="420357"/>
                </a:lnTo>
                <a:lnTo>
                  <a:pt x="340448" y="425450"/>
                </a:lnTo>
                <a:lnTo>
                  <a:pt x="341884" y="433057"/>
                </a:lnTo>
                <a:lnTo>
                  <a:pt x="341884" y="438150"/>
                </a:lnTo>
                <a:lnTo>
                  <a:pt x="345821" y="441947"/>
                </a:lnTo>
                <a:lnTo>
                  <a:pt x="355854" y="441947"/>
                </a:lnTo>
                <a:lnTo>
                  <a:pt x="359791" y="438150"/>
                </a:lnTo>
                <a:lnTo>
                  <a:pt x="359791" y="433057"/>
                </a:lnTo>
                <a:close/>
              </a:path>
              <a:path w="431800" h="1828800">
                <a:moveTo>
                  <a:pt x="364490" y="1631937"/>
                </a:moveTo>
                <a:lnTo>
                  <a:pt x="344754" y="1570278"/>
                </a:lnTo>
                <a:lnTo>
                  <a:pt x="306070" y="1521701"/>
                </a:lnTo>
                <a:lnTo>
                  <a:pt x="252234" y="1489506"/>
                </a:lnTo>
                <a:lnTo>
                  <a:pt x="248793" y="1488554"/>
                </a:lnTo>
                <a:lnTo>
                  <a:pt x="221996" y="1481137"/>
                </a:lnTo>
                <a:lnTo>
                  <a:pt x="156019" y="1481645"/>
                </a:lnTo>
                <a:lnTo>
                  <a:pt x="93306" y="1507629"/>
                </a:lnTo>
                <a:lnTo>
                  <a:pt x="44589" y="1556346"/>
                </a:lnTo>
                <a:lnTo>
                  <a:pt x="18605" y="1619059"/>
                </a:lnTo>
                <a:lnTo>
                  <a:pt x="15290" y="1652892"/>
                </a:lnTo>
                <a:lnTo>
                  <a:pt x="15290" y="1654162"/>
                </a:lnTo>
                <a:lnTo>
                  <a:pt x="25565" y="1712810"/>
                </a:lnTo>
                <a:lnTo>
                  <a:pt x="55245" y="1765033"/>
                </a:lnTo>
                <a:lnTo>
                  <a:pt x="57785" y="1766938"/>
                </a:lnTo>
                <a:lnTo>
                  <a:pt x="60325" y="1766938"/>
                </a:lnTo>
                <a:lnTo>
                  <a:pt x="61595" y="1766557"/>
                </a:lnTo>
                <a:lnTo>
                  <a:pt x="62484" y="1765668"/>
                </a:lnTo>
                <a:lnTo>
                  <a:pt x="64643" y="1763890"/>
                </a:lnTo>
                <a:lnTo>
                  <a:pt x="65024" y="1760715"/>
                </a:lnTo>
                <a:lnTo>
                  <a:pt x="63246" y="1758429"/>
                </a:lnTo>
                <a:lnTo>
                  <a:pt x="47053" y="1735048"/>
                </a:lnTo>
                <a:lnTo>
                  <a:pt x="35242" y="1709318"/>
                </a:lnTo>
                <a:lnTo>
                  <a:pt x="27990" y="1681924"/>
                </a:lnTo>
                <a:lnTo>
                  <a:pt x="25577" y="1654162"/>
                </a:lnTo>
                <a:lnTo>
                  <a:pt x="25577" y="1652892"/>
                </a:lnTo>
                <a:lnTo>
                  <a:pt x="37985" y="1590370"/>
                </a:lnTo>
                <a:lnTo>
                  <a:pt x="73787" y="1536814"/>
                </a:lnTo>
                <a:lnTo>
                  <a:pt x="127330" y="1501025"/>
                </a:lnTo>
                <a:lnTo>
                  <a:pt x="190500" y="1488554"/>
                </a:lnTo>
                <a:lnTo>
                  <a:pt x="220141" y="1491234"/>
                </a:lnTo>
                <a:lnTo>
                  <a:pt x="275196" y="1511922"/>
                </a:lnTo>
                <a:lnTo>
                  <a:pt x="319582" y="1550809"/>
                </a:lnTo>
                <a:lnTo>
                  <a:pt x="347281" y="1601978"/>
                </a:lnTo>
                <a:lnTo>
                  <a:pt x="354330" y="1633461"/>
                </a:lnTo>
                <a:lnTo>
                  <a:pt x="356870" y="1635366"/>
                </a:lnTo>
                <a:lnTo>
                  <a:pt x="362458" y="1634604"/>
                </a:lnTo>
                <a:lnTo>
                  <a:pt x="364490" y="1631937"/>
                </a:lnTo>
                <a:close/>
              </a:path>
              <a:path w="431800" h="1828800">
                <a:moveTo>
                  <a:pt x="365760" y="1650733"/>
                </a:moveTo>
                <a:lnTo>
                  <a:pt x="363474" y="1648447"/>
                </a:lnTo>
                <a:lnTo>
                  <a:pt x="357759" y="1648447"/>
                </a:lnTo>
                <a:lnTo>
                  <a:pt x="355473" y="1650733"/>
                </a:lnTo>
                <a:lnTo>
                  <a:pt x="355409" y="1654162"/>
                </a:lnTo>
                <a:lnTo>
                  <a:pt x="352298" y="1685963"/>
                </a:lnTo>
                <a:lnTo>
                  <a:pt x="327875" y="1745030"/>
                </a:lnTo>
                <a:lnTo>
                  <a:pt x="281990" y="1790915"/>
                </a:lnTo>
                <a:lnTo>
                  <a:pt x="222923" y="1815338"/>
                </a:lnTo>
                <a:lnTo>
                  <a:pt x="190500" y="1818500"/>
                </a:lnTo>
                <a:lnTo>
                  <a:pt x="159905" y="1815668"/>
                </a:lnTo>
                <a:lnTo>
                  <a:pt x="130708" y="1807324"/>
                </a:lnTo>
                <a:lnTo>
                  <a:pt x="103555" y="1793748"/>
                </a:lnTo>
                <a:lnTo>
                  <a:pt x="79121" y="1775193"/>
                </a:lnTo>
                <a:lnTo>
                  <a:pt x="76962" y="1773288"/>
                </a:lnTo>
                <a:lnTo>
                  <a:pt x="73787" y="1773415"/>
                </a:lnTo>
                <a:lnTo>
                  <a:pt x="69964" y="1777479"/>
                </a:lnTo>
                <a:lnTo>
                  <a:pt x="69977" y="1780908"/>
                </a:lnTo>
                <a:lnTo>
                  <a:pt x="72136" y="1782813"/>
                </a:lnTo>
                <a:lnTo>
                  <a:pt x="98107" y="1802485"/>
                </a:lnTo>
                <a:lnTo>
                  <a:pt x="126974" y="1816900"/>
                </a:lnTo>
                <a:lnTo>
                  <a:pt x="158013" y="1825777"/>
                </a:lnTo>
                <a:lnTo>
                  <a:pt x="190500" y="1828787"/>
                </a:lnTo>
                <a:lnTo>
                  <a:pt x="224967" y="1825421"/>
                </a:lnTo>
                <a:lnTo>
                  <a:pt x="247764" y="1818500"/>
                </a:lnTo>
                <a:lnTo>
                  <a:pt x="257619" y="1815515"/>
                </a:lnTo>
                <a:lnTo>
                  <a:pt x="314452" y="1777479"/>
                </a:lnTo>
                <a:lnTo>
                  <a:pt x="352488" y="1720646"/>
                </a:lnTo>
                <a:lnTo>
                  <a:pt x="365696" y="1654162"/>
                </a:lnTo>
                <a:lnTo>
                  <a:pt x="365760" y="1650733"/>
                </a:lnTo>
                <a:close/>
              </a:path>
              <a:path w="431800" h="1828800">
                <a:moveTo>
                  <a:pt x="395859" y="76200"/>
                </a:moveTo>
                <a:lnTo>
                  <a:pt x="391795" y="72390"/>
                </a:lnTo>
                <a:lnTo>
                  <a:pt x="386842" y="72390"/>
                </a:lnTo>
                <a:lnTo>
                  <a:pt x="376339" y="71107"/>
                </a:lnTo>
                <a:lnTo>
                  <a:pt x="367741" y="64757"/>
                </a:lnTo>
                <a:lnTo>
                  <a:pt x="361924" y="55867"/>
                </a:lnTo>
                <a:lnTo>
                  <a:pt x="361657" y="54597"/>
                </a:lnTo>
                <a:lnTo>
                  <a:pt x="359791" y="45707"/>
                </a:lnTo>
                <a:lnTo>
                  <a:pt x="359791" y="40640"/>
                </a:lnTo>
                <a:lnTo>
                  <a:pt x="355854" y="36817"/>
                </a:lnTo>
                <a:lnTo>
                  <a:pt x="75946" y="36817"/>
                </a:lnTo>
                <a:lnTo>
                  <a:pt x="72009" y="40640"/>
                </a:lnTo>
                <a:lnTo>
                  <a:pt x="72009" y="45707"/>
                </a:lnTo>
                <a:lnTo>
                  <a:pt x="69862" y="55867"/>
                </a:lnTo>
                <a:lnTo>
                  <a:pt x="64046" y="64757"/>
                </a:lnTo>
                <a:lnTo>
                  <a:pt x="55448" y="71107"/>
                </a:lnTo>
                <a:lnTo>
                  <a:pt x="44958" y="72390"/>
                </a:lnTo>
                <a:lnTo>
                  <a:pt x="40005" y="72390"/>
                </a:lnTo>
                <a:lnTo>
                  <a:pt x="35941" y="76200"/>
                </a:lnTo>
                <a:lnTo>
                  <a:pt x="35941" y="464807"/>
                </a:lnTo>
                <a:lnTo>
                  <a:pt x="40005" y="468617"/>
                </a:lnTo>
                <a:lnTo>
                  <a:pt x="44958" y="468617"/>
                </a:lnTo>
                <a:lnTo>
                  <a:pt x="55448" y="471157"/>
                </a:lnTo>
                <a:lnTo>
                  <a:pt x="64046" y="477507"/>
                </a:lnTo>
                <a:lnTo>
                  <a:pt x="69862" y="485140"/>
                </a:lnTo>
                <a:lnTo>
                  <a:pt x="72009" y="496557"/>
                </a:lnTo>
                <a:lnTo>
                  <a:pt x="72009" y="501650"/>
                </a:lnTo>
                <a:lnTo>
                  <a:pt x="75946" y="505447"/>
                </a:lnTo>
                <a:lnTo>
                  <a:pt x="220853" y="505447"/>
                </a:lnTo>
                <a:lnTo>
                  <a:pt x="224917" y="501650"/>
                </a:lnTo>
                <a:lnTo>
                  <a:pt x="224917" y="491490"/>
                </a:lnTo>
                <a:lnTo>
                  <a:pt x="220853" y="487667"/>
                </a:lnTo>
                <a:lnTo>
                  <a:pt x="89027" y="487667"/>
                </a:lnTo>
                <a:lnTo>
                  <a:pt x="84531" y="474967"/>
                </a:lnTo>
                <a:lnTo>
                  <a:pt x="76784" y="464807"/>
                </a:lnTo>
                <a:lnTo>
                  <a:pt x="66395" y="455917"/>
                </a:lnTo>
                <a:lnTo>
                  <a:pt x="53975" y="452107"/>
                </a:lnTo>
                <a:lnTo>
                  <a:pt x="53975" y="90157"/>
                </a:lnTo>
                <a:lnTo>
                  <a:pt x="66395" y="85090"/>
                </a:lnTo>
                <a:lnTo>
                  <a:pt x="76784" y="77457"/>
                </a:lnTo>
                <a:lnTo>
                  <a:pt x="84531" y="67297"/>
                </a:lnTo>
                <a:lnTo>
                  <a:pt x="89027" y="54597"/>
                </a:lnTo>
                <a:lnTo>
                  <a:pt x="342773" y="54597"/>
                </a:lnTo>
                <a:lnTo>
                  <a:pt x="347256" y="67297"/>
                </a:lnTo>
                <a:lnTo>
                  <a:pt x="355003" y="77457"/>
                </a:lnTo>
                <a:lnTo>
                  <a:pt x="365391" y="85090"/>
                </a:lnTo>
                <a:lnTo>
                  <a:pt x="377825" y="90157"/>
                </a:lnTo>
                <a:lnTo>
                  <a:pt x="377825" y="365747"/>
                </a:lnTo>
                <a:lnTo>
                  <a:pt x="381889" y="369557"/>
                </a:lnTo>
                <a:lnTo>
                  <a:pt x="391795" y="369557"/>
                </a:lnTo>
                <a:lnTo>
                  <a:pt x="395859" y="365747"/>
                </a:lnTo>
                <a:lnTo>
                  <a:pt x="395859" y="76200"/>
                </a:lnTo>
                <a:close/>
              </a:path>
              <a:path w="431800" h="1828800">
                <a:moveTo>
                  <a:pt x="431800" y="27940"/>
                </a:moveTo>
                <a:lnTo>
                  <a:pt x="430149" y="19050"/>
                </a:lnTo>
                <a:lnTo>
                  <a:pt x="429679" y="16497"/>
                </a:lnTo>
                <a:lnTo>
                  <a:pt x="423887" y="8890"/>
                </a:lnTo>
                <a:lnTo>
                  <a:pt x="415290" y="2540"/>
                </a:lnTo>
                <a:lnTo>
                  <a:pt x="413766" y="2184"/>
                </a:lnTo>
                <a:lnTo>
                  <a:pt x="413766" y="22847"/>
                </a:lnTo>
                <a:lnTo>
                  <a:pt x="413766" y="515607"/>
                </a:lnTo>
                <a:lnTo>
                  <a:pt x="413131" y="518147"/>
                </a:lnTo>
                <a:lnTo>
                  <a:pt x="411988" y="519417"/>
                </a:lnTo>
                <a:lnTo>
                  <a:pt x="399288" y="497078"/>
                </a:lnTo>
                <a:lnTo>
                  <a:pt x="399288" y="533400"/>
                </a:lnTo>
                <a:lnTo>
                  <a:pt x="385699" y="535940"/>
                </a:lnTo>
                <a:lnTo>
                  <a:pt x="383794" y="535940"/>
                </a:lnTo>
                <a:lnTo>
                  <a:pt x="382143" y="537197"/>
                </a:lnTo>
                <a:lnTo>
                  <a:pt x="380746" y="538467"/>
                </a:lnTo>
                <a:lnTo>
                  <a:pt x="366522" y="553707"/>
                </a:lnTo>
                <a:lnTo>
                  <a:pt x="359321" y="541007"/>
                </a:lnTo>
                <a:lnTo>
                  <a:pt x="349250" y="523240"/>
                </a:lnTo>
                <a:lnTo>
                  <a:pt x="344208" y="514350"/>
                </a:lnTo>
                <a:lnTo>
                  <a:pt x="338455" y="504190"/>
                </a:lnTo>
                <a:lnTo>
                  <a:pt x="347814" y="501650"/>
                </a:lnTo>
                <a:lnTo>
                  <a:pt x="356628" y="497840"/>
                </a:lnTo>
                <a:lnTo>
                  <a:pt x="364794" y="492747"/>
                </a:lnTo>
                <a:lnTo>
                  <a:pt x="370738" y="487667"/>
                </a:lnTo>
                <a:lnTo>
                  <a:pt x="372237" y="486397"/>
                </a:lnTo>
                <a:lnTo>
                  <a:pt x="399288" y="533400"/>
                </a:lnTo>
                <a:lnTo>
                  <a:pt x="399288" y="497078"/>
                </a:lnTo>
                <a:lnTo>
                  <a:pt x="393217" y="486397"/>
                </a:lnTo>
                <a:lnTo>
                  <a:pt x="384556" y="471157"/>
                </a:lnTo>
                <a:lnTo>
                  <a:pt x="389318" y="463550"/>
                </a:lnTo>
                <a:lnTo>
                  <a:pt x="392874" y="453390"/>
                </a:lnTo>
                <a:lnTo>
                  <a:pt x="395084" y="443217"/>
                </a:lnTo>
                <a:lnTo>
                  <a:pt x="395859" y="433057"/>
                </a:lnTo>
                <a:lnTo>
                  <a:pt x="390169" y="405117"/>
                </a:lnTo>
                <a:lnTo>
                  <a:pt x="377825" y="386867"/>
                </a:lnTo>
                <a:lnTo>
                  <a:pt x="377825" y="433057"/>
                </a:lnTo>
                <a:lnTo>
                  <a:pt x="373570" y="454647"/>
                </a:lnTo>
                <a:lnTo>
                  <a:pt x="361975" y="471157"/>
                </a:lnTo>
                <a:lnTo>
                  <a:pt x="344817" y="482600"/>
                </a:lnTo>
                <a:lnTo>
                  <a:pt x="328803" y="486473"/>
                </a:lnTo>
                <a:lnTo>
                  <a:pt x="328803" y="523240"/>
                </a:lnTo>
                <a:lnTo>
                  <a:pt x="318770" y="523240"/>
                </a:lnTo>
                <a:lnTo>
                  <a:pt x="323850" y="514350"/>
                </a:lnTo>
                <a:lnTo>
                  <a:pt x="328803" y="523240"/>
                </a:lnTo>
                <a:lnTo>
                  <a:pt x="328803" y="486473"/>
                </a:lnTo>
                <a:lnTo>
                  <a:pt x="323850" y="487667"/>
                </a:lnTo>
                <a:lnTo>
                  <a:pt x="318604" y="486397"/>
                </a:lnTo>
                <a:lnTo>
                  <a:pt x="309245" y="484149"/>
                </a:lnTo>
                <a:lnTo>
                  <a:pt x="309245" y="504190"/>
                </a:lnTo>
                <a:lnTo>
                  <a:pt x="280924" y="553707"/>
                </a:lnTo>
                <a:lnTo>
                  <a:pt x="266573" y="538467"/>
                </a:lnTo>
                <a:lnTo>
                  <a:pt x="265303" y="537197"/>
                </a:lnTo>
                <a:lnTo>
                  <a:pt x="263525" y="535940"/>
                </a:lnTo>
                <a:lnTo>
                  <a:pt x="261747" y="535940"/>
                </a:lnTo>
                <a:lnTo>
                  <a:pt x="248158" y="533400"/>
                </a:lnTo>
                <a:lnTo>
                  <a:pt x="254050" y="523240"/>
                </a:lnTo>
                <a:lnTo>
                  <a:pt x="275463" y="486397"/>
                </a:lnTo>
                <a:lnTo>
                  <a:pt x="282841" y="492747"/>
                </a:lnTo>
                <a:lnTo>
                  <a:pt x="291007" y="497840"/>
                </a:lnTo>
                <a:lnTo>
                  <a:pt x="299847" y="501650"/>
                </a:lnTo>
                <a:lnTo>
                  <a:pt x="309245" y="504190"/>
                </a:lnTo>
                <a:lnTo>
                  <a:pt x="309245" y="484149"/>
                </a:lnTo>
                <a:lnTo>
                  <a:pt x="302869" y="482600"/>
                </a:lnTo>
                <a:lnTo>
                  <a:pt x="285711" y="471157"/>
                </a:lnTo>
                <a:lnTo>
                  <a:pt x="274129" y="454647"/>
                </a:lnTo>
                <a:lnTo>
                  <a:pt x="269875" y="433057"/>
                </a:lnTo>
                <a:lnTo>
                  <a:pt x="274116" y="411467"/>
                </a:lnTo>
                <a:lnTo>
                  <a:pt x="285711" y="394957"/>
                </a:lnTo>
                <a:lnTo>
                  <a:pt x="302869" y="383540"/>
                </a:lnTo>
                <a:lnTo>
                  <a:pt x="323850" y="378447"/>
                </a:lnTo>
                <a:lnTo>
                  <a:pt x="344817" y="383540"/>
                </a:lnTo>
                <a:lnTo>
                  <a:pt x="361975" y="394957"/>
                </a:lnTo>
                <a:lnTo>
                  <a:pt x="373557" y="411467"/>
                </a:lnTo>
                <a:lnTo>
                  <a:pt x="377825" y="433057"/>
                </a:lnTo>
                <a:lnTo>
                  <a:pt x="377825" y="386867"/>
                </a:lnTo>
                <a:lnTo>
                  <a:pt x="374713" y="382257"/>
                </a:lnTo>
                <a:lnTo>
                  <a:pt x="368985" y="378447"/>
                </a:lnTo>
                <a:lnTo>
                  <a:pt x="351815" y="367017"/>
                </a:lnTo>
                <a:lnTo>
                  <a:pt x="323850" y="360667"/>
                </a:lnTo>
                <a:lnTo>
                  <a:pt x="295871" y="367017"/>
                </a:lnTo>
                <a:lnTo>
                  <a:pt x="272986" y="382257"/>
                </a:lnTo>
                <a:lnTo>
                  <a:pt x="257517" y="405117"/>
                </a:lnTo>
                <a:lnTo>
                  <a:pt x="251841" y="433057"/>
                </a:lnTo>
                <a:lnTo>
                  <a:pt x="252603" y="443217"/>
                </a:lnTo>
                <a:lnTo>
                  <a:pt x="254812" y="453390"/>
                </a:lnTo>
                <a:lnTo>
                  <a:pt x="258368" y="463550"/>
                </a:lnTo>
                <a:lnTo>
                  <a:pt x="263144" y="471157"/>
                </a:lnTo>
                <a:lnTo>
                  <a:pt x="233299" y="523240"/>
                </a:lnTo>
                <a:lnTo>
                  <a:pt x="21971" y="523240"/>
                </a:lnTo>
                <a:lnTo>
                  <a:pt x="18034" y="519417"/>
                </a:lnTo>
                <a:lnTo>
                  <a:pt x="18034" y="22847"/>
                </a:lnTo>
                <a:lnTo>
                  <a:pt x="21971" y="19050"/>
                </a:lnTo>
                <a:lnTo>
                  <a:pt x="409829" y="19050"/>
                </a:lnTo>
                <a:lnTo>
                  <a:pt x="413766" y="22847"/>
                </a:lnTo>
                <a:lnTo>
                  <a:pt x="413766" y="2184"/>
                </a:lnTo>
                <a:lnTo>
                  <a:pt x="404749" y="0"/>
                </a:lnTo>
                <a:lnTo>
                  <a:pt x="26924" y="0"/>
                </a:lnTo>
                <a:lnTo>
                  <a:pt x="16446" y="2540"/>
                </a:lnTo>
                <a:lnTo>
                  <a:pt x="7886" y="8890"/>
                </a:lnTo>
                <a:lnTo>
                  <a:pt x="2108" y="16497"/>
                </a:lnTo>
                <a:lnTo>
                  <a:pt x="0" y="27940"/>
                </a:lnTo>
                <a:lnTo>
                  <a:pt x="0" y="514350"/>
                </a:lnTo>
                <a:lnTo>
                  <a:pt x="2108" y="524497"/>
                </a:lnTo>
                <a:lnTo>
                  <a:pt x="7886" y="533400"/>
                </a:lnTo>
                <a:lnTo>
                  <a:pt x="16446" y="538467"/>
                </a:lnTo>
                <a:lnTo>
                  <a:pt x="26924" y="541007"/>
                </a:lnTo>
                <a:lnTo>
                  <a:pt x="225044" y="541007"/>
                </a:lnTo>
                <a:lnTo>
                  <a:pt x="225298" y="542290"/>
                </a:lnTo>
                <a:lnTo>
                  <a:pt x="225679" y="543547"/>
                </a:lnTo>
                <a:lnTo>
                  <a:pt x="226949" y="546100"/>
                </a:lnTo>
                <a:lnTo>
                  <a:pt x="229362" y="548640"/>
                </a:lnTo>
                <a:lnTo>
                  <a:pt x="232283" y="548640"/>
                </a:lnTo>
                <a:lnTo>
                  <a:pt x="255651" y="552450"/>
                </a:lnTo>
                <a:lnTo>
                  <a:pt x="276225" y="574040"/>
                </a:lnTo>
                <a:lnTo>
                  <a:pt x="278003" y="576567"/>
                </a:lnTo>
                <a:lnTo>
                  <a:pt x="286639" y="576567"/>
                </a:lnTo>
                <a:lnTo>
                  <a:pt x="289179" y="575297"/>
                </a:lnTo>
                <a:lnTo>
                  <a:pt x="290576" y="572757"/>
                </a:lnTo>
                <a:lnTo>
                  <a:pt x="301320" y="553707"/>
                </a:lnTo>
                <a:lnTo>
                  <a:pt x="308483" y="541007"/>
                </a:lnTo>
                <a:lnTo>
                  <a:pt x="338963" y="541007"/>
                </a:lnTo>
                <a:lnTo>
                  <a:pt x="356743" y="572757"/>
                </a:lnTo>
                <a:lnTo>
                  <a:pt x="358140" y="575297"/>
                </a:lnTo>
                <a:lnTo>
                  <a:pt x="360680" y="576567"/>
                </a:lnTo>
                <a:lnTo>
                  <a:pt x="369443" y="576567"/>
                </a:lnTo>
                <a:lnTo>
                  <a:pt x="371094" y="574040"/>
                </a:lnTo>
                <a:lnTo>
                  <a:pt x="390448" y="553707"/>
                </a:lnTo>
                <a:lnTo>
                  <a:pt x="391668" y="552450"/>
                </a:lnTo>
                <a:lnTo>
                  <a:pt x="415036" y="548640"/>
                </a:lnTo>
                <a:lnTo>
                  <a:pt x="417957" y="548640"/>
                </a:lnTo>
                <a:lnTo>
                  <a:pt x="420370" y="546100"/>
                </a:lnTo>
                <a:lnTo>
                  <a:pt x="421640" y="543547"/>
                </a:lnTo>
                <a:lnTo>
                  <a:pt x="422783" y="541007"/>
                </a:lnTo>
                <a:lnTo>
                  <a:pt x="422656" y="538467"/>
                </a:lnTo>
                <a:lnTo>
                  <a:pt x="421259" y="535940"/>
                </a:lnTo>
                <a:lnTo>
                  <a:pt x="427863" y="530847"/>
                </a:lnTo>
                <a:lnTo>
                  <a:pt x="431800" y="521957"/>
                </a:lnTo>
                <a:lnTo>
                  <a:pt x="431800" y="519417"/>
                </a:lnTo>
                <a:lnTo>
                  <a:pt x="431800" y="27940"/>
                </a:lnTo>
                <a:close/>
              </a:path>
            </a:pathLst>
          </a:custGeom>
          <a:solidFill>
            <a:srgbClr val="67747C"/>
          </a:solidFill>
        </p:spPr>
        <p:txBody>
          <a:bodyPr wrap="square" lIns="0" tIns="0" rIns="0" bIns="0" rtlCol="0"/>
          <a:lstStyle/>
          <a:p>
            <a:endParaRPr/>
          </a:p>
        </p:txBody>
      </p:sp>
      <p:sp>
        <p:nvSpPr>
          <p:cNvPr id="42" name="object 42"/>
          <p:cNvSpPr txBox="1"/>
          <p:nvPr/>
        </p:nvSpPr>
        <p:spPr>
          <a:xfrm>
            <a:off x="8664576" y="1012190"/>
            <a:ext cx="705485" cy="120546"/>
          </a:xfrm>
          <a:prstGeom prst="rect">
            <a:avLst/>
          </a:prstGeom>
        </p:spPr>
        <p:txBody>
          <a:bodyPr vert="horz" wrap="square" lIns="0" tIns="12700" rIns="0" bIns="0" rtlCol="0">
            <a:spAutoFit/>
          </a:bodyPr>
          <a:lstStyle/>
          <a:p>
            <a:pPr marL="12700">
              <a:spcBef>
                <a:spcPts val="100"/>
              </a:spcBef>
            </a:pPr>
            <a:r>
              <a:rPr sz="700" spc="-55" dirty="0">
                <a:solidFill>
                  <a:srgbClr val="003D79"/>
                </a:solidFill>
                <a:latin typeface="Arial"/>
                <a:cs typeface="Arial"/>
              </a:rPr>
              <a:t>Соответствует </a:t>
            </a:r>
            <a:r>
              <a:rPr sz="700" dirty="0">
                <a:solidFill>
                  <a:srgbClr val="003D79"/>
                </a:solidFill>
                <a:latin typeface="Arial"/>
                <a:cs typeface="Arial"/>
              </a:rPr>
              <a:t>≥</a:t>
            </a:r>
            <a:r>
              <a:rPr sz="700" spc="-95" dirty="0">
                <a:solidFill>
                  <a:srgbClr val="003D79"/>
                </a:solidFill>
                <a:latin typeface="Arial"/>
                <a:cs typeface="Arial"/>
              </a:rPr>
              <a:t> </a:t>
            </a:r>
            <a:r>
              <a:rPr sz="700" dirty="0">
                <a:solidFill>
                  <a:srgbClr val="003D79"/>
                </a:solidFill>
                <a:latin typeface="Arial"/>
                <a:cs typeface="Arial"/>
              </a:rPr>
              <a:t>1</a:t>
            </a:r>
            <a:endParaRPr sz="700">
              <a:latin typeface="Arial"/>
              <a:cs typeface="Arial"/>
            </a:endParaRPr>
          </a:p>
        </p:txBody>
      </p:sp>
      <p:sp>
        <p:nvSpPr>
          <p:cNvPr id="43" name="object 43"/>
          <p:cNvSpPr txBox="1"/>
          <p:nvPr/>
        </p:nvSpPr>
        <p:spPr>
          <a:xfrm>
            <a:off x="9620631" y="2703195"/>
            <a:ext cx="509270" cy="269240"/>
          </a:xfrm>
          <a:prstGeom prst="rect">
            <a:avLst/>
          </a:prstGeom>
        </p:spPr>
        <p:txBody>
          <a:bodyPr vert="horz" wrap="square" lIns="0" tIns="12700" rIns="0" bIns="0" rtlCol="0">
            <a:spAutoFit/>
          </a:bodyPr>
          <a:lstStyle/>
          <a:p>
            <a:pPr marL="12700" marR="5080" indent="182245">
              <a:spcBef>
                <a:spcPts val="100"/>
              </a:spcBef>
            </a:pPr>
            <a:r>
              <a:rPr sz="800" spc="-45" dirty="0">
                <a:latin typeface="Arial"/>
                <a:cs typeface="Arial"/>
              </a:rPr>
              <a:t>Не  </a:t>
            </a:r>
            <a:r>
              <a:rPr sz="800" spc="-25" dirty="0">
                <a:latin typeface="Arial"/>
                <a:cs typeface="Arial"/>
              </a:rPr>
              <a:t>с</a:t>
            </a:r>
            <a:r>
              <a:rPr sz="800" spc="-30" dirty="0">
                <a:latin typeface="Arial"/>
                <a:cs typeface="Arial"/>
              </a:rPr>
              <a:t>о</a:t>
            </a:r>
            <a:r>
              <a:rPr sz="800" spc="-25" dirty="0">
                <a:latin typeface="Arial"/>
                <a:cs typeface="Arial"/>
              </a:rPr>
              <a:t>с</a:t>
            </a:r>
            <a:r>
              <a:rPr sz="800" spc="-60" dirty="0">
                <a:latin typeface="Arial"/>
                <a:cs typeface="Arial"/>
              </a:rPr>
              <a:t>то</a:t>
            </a:r>
            <a:r>
              <a:rPr sz="800" spc="-35" dirty="0">
                <a:latin typeface="Arial"/>
                <a:cs typeface="Arial"/>
              </a:rPr>
              <a:t>я</a:t>
            </a:r>
            <a:r>
              <a:rPr sz="800" spc="-114" dirty="0">
                <a:latin typeface="Arial"/>
                <a:cs typeface="Arial"/>
              </a:rPr>
              <a:t>л</a:t>
            </a:r>
            <a:r>
              <a:rPr sz="800" spc="-30" dirty="0">
                <a:latin typeface="Arial"/>
                <a:cs typeface="Arial"/>
              </a:rPr>
              <a:t>а</a:t>
            </a:r>
            <a:r>
              <a:rPr sz="800" spc="-25" dirty="0">
                <a:latin typeface="Arial"/>
                <a:cs typeface="Arial"/>
              </a:rPr>
              <a:t>с</a:t>
            </a:r>
            <a:r>
              <a:rPr sz="800" spc="-45" dirty="0">
                <a:latin typeface="Arial"/>
                <a:cs typeface="Arial"/>
              </a:rPr>
              <a:t>ь</a:t>
            </a:r>
            <a:endParaRPr sz="800">
              <a:latin typeface="Arial"/>
              <a:cs typeface="Arial"/>
            </a:endParaRPr>
          </a:p>
        </p:txBody>
      </p:sp>
      <p:grpSp>
        <p:nvGrpSpPr>
          <p:cNvPr id="44" name="object 44"/>
          <p:cNvGrpSpPr/>
          <p:nvPr/>
        </p:nvGrpSpPr>
        <p:grpSpPr>
          <a:xfrm>
            <a:off x="3625724" y="1684655"/>
            <a:ext cx="4921885" cy="840105"/>
            <a:chOff x="2482723" y="1684654"/>
            <a:chExt cx="4921885" cy="840105"/>
          </a:xfrm>
        </p:grpSpPr>
        <p:sp>
          <p:nvSpPr>
            <p:cNvPr id="45" name="object 45"/>
            <p:cNvSpPr/>
            <p:nvPr/>
          </p:nvSpPr>
          <p:spPr>
            <a:xfrm>
              <a:off x="2482723" y="1684654"/>
              <a:ext cx="4031615" cy="80645"/>
            </a:xfrm>
            <a:custGeom>
              <a:avLst/>
              <a:gdLst/>
              <a:ahLst/>
              <a:cxnLst/>
              <a:rect l="l" t="t" r="r" b="b"/>
              <a:pathLst>
                <a:path w="4031615" h="80644">
                  <a:moveTo>
                    <a:pt x="437388" y="41275"/>
                  </a:moveTo>
                  <a:lnTo>
                    <a:pt x="426085" y="35814"/>
                  </a:lnTo>
                  <a:lnTo>
                    <a:pt x="360680" y="4191"/>
                  </a:lnTo>
                  <a:lnTo>
                    <a:pt x="361099" y="36004"/>
                  </a:lnTo>
                  <a:lnTo>
                    <a:pt x="0" y="41148"/>
                  </a:lnTo>
                  <a:lnTo>
                    <a:pt x="254" y="53848"/>
                  </a:lnTo>
                  <a:lnTo>
                    <a:pt x="361264" y="48704"/>
                  </a:lnTo>
                  <a:lnTo>
                    <a:pt x="361696" y="80391"/>
                  </a:lnTo>
                  <a:lnTo>
                    <a:pt x="437388" y="41275"/>
                  </a:lnTo>
                  <a:close/>
                </a:path>
                <a:path w="4031615" h="80644">
                  <a:moveTo>
                    <a:pt x="1948230" y="44577"/>
                  </a:moveTo>
                  <a:lnTo>
                    <a:pt x="1896237" y="44577"/>
                  </a:lnTo>
                  <a:lnTo>
                    <a:pt x="1883460" y="44577"/>
                  </a:lnTo>
                  <a:lnTo>
                    <a:pt x="1883156" y="76200"/>
                  </a:lnTo>
                  <a:lnTo>
                    <a:pt x="1948230" y="44577"/>
                  </a:lnTo>
                  <a:close/>
                </a:path>
                <a:path w="4031615" h="80644">
                  <a:moveTo>
                    <a:pt x="1959737" y="38989"/>
                  </a:moveTo>
                  <a:lnTo>
                    <a:pt x="1883918" y="0"/>
                  </a:lnTo>
                  <a:lnTo>
                    <a:pt x="1883600" y="31750"/>
                  </a:lnTo>
                  <a:lnTo>
                    <a:pt x="1470914" y="27305"/>
                  </a:lnTo>
                  <a:lnTo>
                    <a:pt x="1470660" y="40005"/>
                  </a:lnTo>
                  <a:lnTo>
                    <a:pt x="1883473" y="44450"/>
                  </a:lnTo>
                  <a:lnTo>
                    <a:pt x="1896237" y="44450"/>
                  </a:lnTo>
                  <a:lnTo>
                    <a:pt x="1948510" y="44450"/>
                  </a:lnTo>
                  <a:lnTo>
                    <a:pt x="1959737" y="38989"/>
                  </a:lnTo>
                  <a:close/>
                </a:path>
                <a:path w="4031615" h="80644">
                  <a:moveTo>
                    <a:pt x="4031348" y="41275"/>
                  </a:moveTo>
                  <a:lnTo>
                    <a:pt x="4020261" y="35941"/>
                  </a:lnTo>
                  <a:lnTo>
                    <a:pt x="3954526" y="4318"/>
                  </a:lnTo>
                  <a:lnTo>
                    <a:pt x="3954996" y="36131"/>
                  </a:lnTo>
                  <a:lnTo>
                    <a:pt x="3157220" y="48006"/>
                  </a:lnTo>
                  <a:lnTo>
                    <a:pt x="3157474" y="60706"/>
                  </a:lnTo>
                  <a:lnTo>
                    <a:pt x="3955186" y="48831"/>
                  </a:lnTo>
                  <a:lnTo>
                    <a:pt x="3955669" y="80518"/>
                  </a:lnTo>
                  <a:lnTo>
                    <a:pt x="4031348" y="41275"/>
                  </a:lnTo>
                  <a:close/>
                </a:path>
              </a:pathLst>
            </a:custGeom>
            <a:solidFill>
              <a:srgbClr val="7E7E7E"/>
            </a:solidFill>
          </p:spPr>
          <p:txBody>
            <a:bodyPr wrap="square" lIns="0" tIns="0" rIns="0" bIns="0" rtlCol="0"/>
            <a:lstStyle/>
            <a:p>
              <a:endParaRPr/>
            </a:p>
          </p:txBody>
        </p:sp>
        <p:sp>
          <p:nvSpPr>
            <p:cNvPr id="46" name="object 46"/>
            <p:cNvSpPr/>
            <p:nvPr/>
          </p:nvSpPr>
          <p:spPr>
            <a:xfrm>
              <a:off x="6697980" y="2006599"/>
              <a:ext cx="701040" cy="513080"/>
            </a:xfrm>
            <a:custGeom>
              <a:avLst/>
              <a:gdLst/>
              <a:ahLst/>
              <a:cxnLst/>
              <a:rect l="l" t="t" r="r" b="b"/>
              <a:pathLst>
                <a:path w="701040" h="513080">
                  <a:moveTo>
                    <a:pt x="615569" y="0"/>
                  </a:moveTo>
                  <a:lnTo>
                    <a:pt x="85471" y="0"/>
                  </a:lnTo>
                  <a:lnTo>
                    <a:pt x="52185" y="6711"/>
                  </a:lnTo>
                  <a:lnTo>
                    <a:pt x="25019" y="25018"/>
                  </a:lnTo>
                  <a:lnTo>
                    <a:pt x="6711" y="52185"/>
                  </a:lnTo>
                  <a:lnTo>
                    <a:pt x="0" y="85471"/>
                  </a:lnTo>
                  <a:lnTo>
                    <a:pt x="0" y="427609"/>
                  </a:lnTo>
                  <a:lnTo>
                    <a:pt x="6711" y="460894"/>
                  </a:lnTo>
                  <a:lnTo>
                    <a:pt x="25019" y="488061"/>
                  </a:lnTo>
                  <a:lnTo>
                    <a:pt x="52185" y="506368"/>
                  </a:lnTo>
                  <a:lnTo>
                    <a:pt x="85471" y="513079"/>
                  </a:lnTo>
                  <a:lnTo>
                    <a:pt x="615569" y="513079"/>
                  </a:lnTo>
                  <a:lnTo>
                    <a:pt x="648854" y="506368"/>
                  </a:lnTo>
                  <a:lnTo>
                    <a:pt x="676021" y="488060"/>
                  </a:lnTo>
                  <a:lnTo>
                    <a:pt x="694328" y="460894"/>
                  </a:lnTo>
                  <a:lnTo>
                    <a:pt x="701040" y="427609"/>
                  </a:lnTo>
                  <a:lnTo>
                    <a:pt x="701040" y="85471"/>
                  </a:lnTo>
                  <a:lnTo>
                    <a:pt x="694328" y="52185"/>
                  </a:lnTo>
                  <a:lnTo>
                    <a:pt x="676021" y="25018"/>
                  </a:lnTo>
                  <a:lnTo>
                    <a:pt x="648854" y="6711"/>
                  </a:lnTo>
                  <a:lnTo>
                    <a:pt x="615569" y="0"/>
                  </a:lnTo>
                  <a:close/>
                </a:path>
              </a:pathLst>
            </a:custGeom>
            <a:solidFill>
              <a:srgbClr val="B0D9FF">
                <a:alpha val="23136"/>
              </a:srgbClr>
            </a:solidFill>
          </p:spPr>
          <p:txBody>
            <a:bodyPr wrap="square" lIns="0" tIns="0" rIns="0" bIns="0" rtlCol="0"/>
            <a:lstStyle/>
            <a:p>
              <a:endParaRPr/>
            </a:p>
          </p:txBody>
        </p:sp>
        <p:sp>
          <p:nvSpPr>
            <p:cNvPr id="47" name="object 47"/>
            <p:cNvSpPr/>
            <p:nvPr/>
          </p:nvSpPr>
          <p:spPr>
            <a:xfrm>
              <a:off x="6697980" y="2006599"/>
              <a:ext cx="701040" cy="513080"/>
            </a:xfrm>
            <a:custGeom>
              <a:avLst/>
              <a:gdLst/>
              <a:ahLst/>
              <a:cxnLst/>
              <a:rect l="l" t="t" r="r" b="b"/>
              <a:pathLst>
                <a:path w="701040" h="513080">
                  <a:moveTo>
                    <a:pt x="0" y="85471"/>
                  </a:moveTo>
                  <a:lnTo>
                    <a:pt x="6711" y="52185"/>
                  </a:lnTo>
                  <a:lnTo>
                    <a:pt x="25019" y="25018"/>
                  </a:lnTo>
                  <a:lnTo>
                    <a:pt x="52185" y="6711"/>
                  </a:lnTo>
                  <a:lnTo>
                    <a:pt x="85471" y="0"/>
                  </a:lnTo>
                  <a:lnTo>
                    <a:pt x="615569" y="0"/>
                  </a:lnTo>
                  <a:lnTo>
                    <a:pt x="648854" y="6711"/>
                  </a:lnTo>
                  <a:lnTo>
                    <a:pt x="676021" y="25018"/>
                  </a:lnTo>
                  <a:lnTo>
                    <a:pt x="694328" y="52185"/>
                  </a:lnTo>
                  <a:lnTo>
                    <a:pt x="701040" y="85471"/>
                  </a:lnTo>
                  <a:lnTo>
                    <a:pt x="701040" y="427609"/>
                  </a:lnTo>
                  <a:lnTo>
                    <a:pt x="694328" y="460894"/>
                  </a:lnTo>
                  <a:lnTo>
                    <a:pt x="676021" y="488060"/>
                  </a:lnTo>
                  <a:lnTo>
                    <a:pt x="648854" y="506368"/>
                  </a:lnTo>
                  <a:lnTo>
                    <a:pt x="615569" y="513079"/>
                  </a:lnTo>
                  <a:lnTo>
                    <a:pt x="85471" y="513079"/>
                  </a:lnTo>
                  <a:lnTo>
                    <a:pt x="52185" y="506368"/>
                  </a:lnTo>
                  <a:lnTo>
                    <a:pt x="25019" y="488061"/>
                  </a:lnTo>
                  <a:lnTo>
                    <a:pt x="6711" y="460894"/>
                  </a:lnTo>
                  <a:lnTo>
                    <a:pt x="0" y="427609"/>
                  </a:lnTo>
                  <a:lnTo>
                    <a:pt x="0" y="85471"/>
                  </a:lnTo>
                  <a:close/>
                </a:path>
              </a:pathLst>
            </a:custGeom>
            <a:ln w="10160">
              <a:solidFill>
                <a:srgbClr val="B0D9FF"/>
              </a:solidFill>
            </a:ln>
          </p:spPr>
          <p:txBody>
            <a:bodyPr wrap="square" lIns="0" tIns="0" rIns="0" bIns="0" rtlCol="0"/>
            <a:lstStyle/>
            <a:p>
              <a:endParaRPr/>
            </a:p>
          </p:txBody>
        </p:sp>
      </p:grpSp>
      <p:sp>
        <p:nvSpPr>
          <p:cNvPr id="48" name="object 48"/>
          <p:cNvSpPr txBox="1"/>
          <p:nvPr/>
        </p:nvSpPr>
        <p:spPr>
          <a:xfrm>
            <a:off x="7919467" y="2065910"/>
            <a:ext cx="546735" cy="391795"/>
          </a:xfrm>
          <a:prstGeom prst="rect">
            <a:avLst/>
          </a:prstGeom>
        </p:spPr>
        <p:txBody>
          <a:bodyPr vert="horz" wrap="square" lIns="0" tIns="12700" rIns="0" bIns="0" rtlCol="0">
            <a:spAutoFit/>
          </a:bodyPr>
          <a:lstStyle/>
          <a:p>
            <a:pPr marL="12700" marR="5080" indent="635" algn="ctr">
              <a:spcBef>
                <a:spcPts val="100"/>
              </a:spcBef>
            </a:pPr>
            <a:r>
              <a:rPr sz="800" spc="-45" dirty="0">
                <a:solidFill>
                  <a:srgbClr val="7E7E7E"/>
                </a:solidFill>
                <a:latin typeface="Arial"/>
                <a:cs typeface="Arial"/>
              </a:rPr>
              <a:t>Протокол  </a:t>
            </a:r>
            <a:r>
              <a:rPr sz="800" spc="-20" dirty="0">
                <a:solidFill>
                  <a:srgbClr val="7E7E7E"/>
                </a:solidFill>
                <a:latin typeface="Arial"/>
                <a:cs typeface="Arial"/>
              </a:rPr>
              <a:t>п</a:t>
            </a:r>
            <a:r>
              <a:rPr sz="800" spc="-30" dirty="0">
                <a:solidFill>
                  <a:srgbClr val="7E7E7E"/>
                </a:solidFill>
                <a:latin typeface="Arial"/>
                <a:cs typeface="Arial"/>
              </a:rPr>
              <a:t>о</a:t>
            </a:r>
            <a:r>
              <a:rPr sz="800" spc="-90" dirty="0">
                <a:solidFill>
                  <a:srgbClr val="7E7E7E"/>
                </a:solidFill>
                <a:latin typeface="Arial"/>
                <a:cs typeface="Arial"/>
              </a:rPr>
              <a:t>д</a:t>
            </a:r>
            <a:r>
              <a:rPr sz="800" spc="-20" dirty="0">
                <a:solidFill>
                  <a:srgbClr val="7E7E7E"/>
                </a:solidFill>
                <a:latin typeface="Arial"/>
                <a:cs typeface="Arial"/>
              </a:rPr>
              <a:t>ве</a:t>
            </a:r>
            <a:r>
              <a:rPr sz="800" spc="-90" dirty="0">
                <a:solidFill>
                  <a:srgbClr val="7E7E7E"/>
                </a:solidFill>
                <a:latin typeface="Arial"/>
                <a:cs typeface="Arial"/>
              </a:rPr>
              <a:t>д</a:t>
            </a:r>
            <a:r>
              <a:rPr sz="800" spc="-30" dirty="0">
                <a:solidFill>
                  <a:srgbClr val="7E7E7E"/>
                </a:solidFill>
                <a:latin typeface="Arial"/>
                <a:cs typeface="Arial"/>
              </a:rPr>
              <a:t>е</a:t>
            </a:r>
            <a:r>
              <a:rPr sz="800" spc="-25" dirty="0">
                <a:solidFill>
                  <a:srgbClr val="7E7E7E"/>
                </a:solidFill>
                <a:latin typeface="Arial"/>
                <a:cs typeface="Arial"/>
              </a:rPr>
              <a:t>н</a:t>
            </a:r>
            <a:r>
              <a:rPr sz="800" spc="-35" dirty="0">
                <a:solidFill>
                  <a:srgbClr val="7E7E7E"/>
                </a:solidFill>
                <a:latin typeface="Arial"/>
                <a:cs typeface="Arial"/>
              </a:rPr>
              <a:t>и</a:t>
            </a:r>
            <a:r>
              <a:rPr sz="800" spc="-20" dirty="0">
                <a:solidFill>
                  <a:srgbClr val="7E7E7E"/>
                </a:solidFill>
                <a:latin typeface="Arial"/>
                <a:cs typeface="Arial"/>
              </a:rPr>
              <a:t>я  </a:t>
            </a:r>
            <a:r>
              <a:rPr sz="800" spc="-35" dirty="0">
                <a:solidFill>
                  <a:srgbClr val="7E7E7E"/>
                </a:solidFill>
                <a:latin typeface="Arial"/>
                <a:cs typeface="Arial"/>
              </a:rPr>
              <a:t>итогов</a:t>
            </a:r>
            <a:endParaRPr sz="800">
              <a:latin typeface="Arial"/>
              <a:cs typeface="Arial"/>
            </a:endParaRPr>
          </a:p>
        </p:txBody>
      </p:sp>
      <p:sp>
        <p:nvSpPr>
          <p:cNvPr id="49" name="object 49"/>
          <p:cNvSpPr/>
          <p:nvPr/>
        </p:nvSpPr>
        <p:spPr>
          <a:xfrm>
            <a:off x="4978400" y="1219200"/>
            <a:ext cx="3152140" cy="400050"/>
          </a:xfrm>
          <a:custGeom>
            <a:avLst/>
            <a:gdLst/>
            <a:ahLst/>
            <a:cxnLst/>
            <a:rect l="l" t="t" r="r" b="b"/>
            <a:pathLst>
              <a:path w="3152140" h="400050">
                <a:moveTo>
                  <a:pt x="3120008" y="0"/>
                </a:moveTo>
                <a:lnTo>
                  <a:pt x="0" y="0"/>
                </a:lnTo>
                <a:lnTo>
                  <a:pt x="0" y="400050"/>
                </a:lnTo>
                <a:lnTo>
                  <a:pt x="12700" y="400050"/>
                </a:lnTo>
                <a:lnTo>
                  <a:pt x="12700" y="12700"/>
                </a:lnTo>
                <a:lnTo>
                  <a:pt x="6350" y="12700"/>
                </a:lnTo>
                <a:lnTo>
                  <a:pt x="12700" y="6350"/>
                </a:lnTo>
                <a:lnTo>
                  <a:pt x="3120008" y="6350"/>
                </a:lnTo>
                <a:lnTo>
                  <a:pt x="3120008" y="0"/>
                </a:lnTo>
                <a:close/>
              </a:path>
              <a:path w="3152140" h="400050">
                <a:moveTo>
                  <a:pt x="3107308" y="158750"/>
                </a:moveTo>
                <a:lnTo>
                  <a:pt x="3075558" y="158750"/>
                </a:lnTo>
                <a:lnTo>
                  <a:pt x="3113658" y="234950"/>
                </a:lnTo>
                <a:lnTo>
                  <a:pt x="3145408" y="171450"/>
                </a:lnTo>
                <a:lnTo>
                  <a:pt x="3107308" y="171450"/>
                </a:lnTo>
                <a:lnTo>
                  <a:pt x="3107308" y="158750"/>
                </a:lnTo>
                <a:close/>
              </a:path>
              <a:path w="3152140" h="400050">
                <a:moveTo>
                  <a:pt x="3107308" y="6350"/>
                </a:moveTo>
                <a:lnTo>
                  <a:pt x="3107308" y="171450"/>
                </a:lnTo>
                <a:lnTo>
                  <a:pt x="3120008" y="171450"/>
                </a:lnTo>
                <a:lnTo>
                  <a:pt x="3120008" y="12700"/>
                </a:lnTo>
                <a:lnTo>
                  <a:pt x="3113658" y="12700"/>
                </a:lnTo>
                <a:lnTo>
                  <a:pt x="3107308" y="6350"/>
                </a:lnTo>
                <a:close/>
              </a:path>
              <a:path w="3152140" h="400050">
                <a:moveTo>
                  <a:pt x="3151758" y="158750"/>
                </a:moveTo>
                <a:lnTo>
                  <a:pt x="3120008" y="158750"/>
                </a:lnTo>
                <a:lnTo>
                  <a:pt x="3120008" y="171450"/>
                </a:lnTo>
                <a:lnTo>
                  <a:pt x="3145408" y="171450"/>
                </a:lnTo>
                <a:lnTo>
                  <a:pt x="3151758" y="158750"/>
                </a:lnTo>
                <a:close/>
              </a:path>
              <a:path w="3152140" h="400050">
                <a:moveTo>
                  <a:pt x="12700" y="6350"/>
                </a:moveTo>
                <a:lnTo>
                  <a:pt x="6350" y="12700"/>
                </a:lnTo>
                <a:lnTo>
                  <a:pt x="12700" y="12700"/>
                </a:lnTo>
                <a:lnTo>
                  <a:pt x="12700" y="6350"/>
                </a:lnTo>
                <a:close/>
              </a:path>
              <a:path w="3152140" h="400050">
                <a:moveTo>
                  <a:pt x="3107308" y="6350"/>
                </a:moveTo>
                <a:lnTo>
                  <a:pt x="12700" y="6350"/>
                </a:lnTo>
                <a:lnTo>
                  <a:pt x="12700" y="12700"/>
                </a:lnTo>
                <a:lnTo>
                  <a:pt x="3107308" y="12700"/>
                </a:lnTo>
                <a:lnTo>
                  <a:pt x="3107308" y="6350"/>
                </a:lnTo>
                <a:close/>
              </a:path>
              <a:path w="3152140" h="400050">
                <a:moveTo>
                  <a:pt x="3120008" y="6350"/>
                </a:moveTo>
                <a:lnTo>
                  <a:pt x="3107308" y="6350"/>
                </a:lnTo>
                <a:lnTo>
                  <a:pt x="3113658" y="12700"/>
                </a:lnTo>
                <a:lnTo>
                  <a:pt x="3120008" y="12700"/>
                </a:lnTo>
                <a:lnTo>
                  <a:pt x="3120008" y="6350"/>
                </a:lnTo>
                <a:close/>
              </a:path>
            </a:pathLst>
          </a:custGeom>
          <a:solidFill>
            <a:srgbClr val="7E7E7E"/>
          </a:solidFill>
        </p:spPr>
        <p:txBody>
          <a:bodyPr wrap="square" lIns="0" tIns="0" rIns="0" bIns="0" rtlCol="0"/>
          <a:lstStyle/>
          <a:p>
            <a:endParaRPr/>
          </a:p>
        </p:txBody>
      </p:sp>
      <p:sp>
        <p:nvSpPr>
          <p:cNvPr id="50" name="object 50"/>
          <p:cNvSpPr txBox="1"/>
          <p:nvPr/>
        </p:nvSpPr>
        <p:spPr>
          <a:xfrm>
            <a:off x="6848728" y="2455545"/>
            <a:ext cx="631190" cy="120546"/>
          </a:xfrm>
          <a:prstGeom prst="rect">
            <a:avLst/>
          </a:prstGeom>
        </p:spPr>
        <p:txBody>
          <a:bodyPr vert="horz" wrap="square" lIns="0" tIns="12700" rIns="0" bIns="0" rtlCol="0">
            <a:spAutoFit/>
          </a:bodyPr>
          <a:lstStyle/>
          <a:p>
            <a:pPr marL="12700">
              <a:spcBef>
                <a:spcPts val="100"/>
              </a:spcBef>
            </a:pPr>
            <a:r>
              <a:rPr sz="700" spc="-55" dirty="0">
                <a:solidFill>
                  <a:srgbClr val="003D79"/>
                </a:solidFill>
                <a:latin typeface="Arial"/>
                <a:cs typeface="Arial"/>
              </a:rPr>
              <a:t>Соответствует</a:t>
            </a:r>
            <a:r>
              <a:rPr sz="700" spc="-25" dirty="0">
                <a:solidFill>
                  <a:srgbClr val="003D79"/>
                </a:solidFill>
                <a:latin typeface="Arial"/>
                <a:cs typeface="Arial"/>
              </a:rPr>
              <a:t> </a:t>
            </a:r>
            <a:r>
              <a:rPr sz="700" spc="20" dirty="0">
                <a:solidFill>
                  <a:srgbClr val="003D79"/>
                </a:solidFill>
                <a:latin typeface="Arial"/>
                <a:cs typeface="Arial"/>
              </a:rPr>
              <a:t>0</a:t>
            </a:r>
            <a:endParaRPr sz="700">
              <a:latin typeface="Arial"/>
              <a:cs typeface="Arial"/>
            </a:endParaRPr>
          </a:p>
        </p:txBody>
      </p:sp>
      <p:sp>
        <p:nvSpPr>
          <p:cNvPr id="51" name="object 51"/>
          <p:cNvSpPr txBox="1"/>
          <p:nvPr/>
        </p:nvSpPr>
        <p:spPr>
          <a:xfrm>
            <a:off x="6835776" y="1769745"/>
            <a:ext cx="705485" cy="120546"/>
          </a:xfrm>
          <a:prstGeom prst="rect">
            <a:avLst/>
          </a:prstGeom>
        </p:spPr>
        <p:txBody>
          <a:bodyPr vert="horz" wrap="square" lIns="0" tIns="12700" rIns="0" bIns="0" rtlCol="0">
            <a:spAutoFit/>
          </a:bodyPr>
          <a:lstStyle/>
          <a:p>
            <a:pPr marL="12700">
              <a:spcBef>
                <a:spcPts val="100"/>
              </a:spcBef>
            </a:pPr>
            <a:r>
              <a:rPr sz="700" spc="-55" dirty="0">
                <a:solidFill>
                  <a:srgbClr val="003D79"/>
                </a:solidFill>
                <a:latin typeface="Arial"/>
                <a:cs typeface="Arial"/>
              </a:rPr>
              <a:t>Соответствует </a:t>
            </a:r>
            <a:r>
              <a:rPr sz="700" dirty="0">
                <a:solidFill>
                  <a:srgbClr val="003D79"/>
                </a:solidFill>
                <a:latin typeface="Arial"/>
                <a:cs typeface="Arial"/>
              </a:rPr>
              <a:t>≥</a:t>
            </a:r>
            <a:r>
              <a:rPr sz="700" spc="-95" dirty="0">
                <a:solidFill>
                  <a:srgbClr val="003D79"/>
                </a:solidFill>
                <a:latin typeface="Arial"/>
                <a:cs typeface="Arial"/>
              </a:rPr>
              <a:t> </a:t>
            </a:r>
            <a:r>
              <a:rPr sz="700" dirty="0">
                <a:solidFill>
                  <a:srgbClr val="003D79"/>
                </a:solidFill>
                <a:latin typeface="Arial"/>
                <a:cs typeface="Arial"/>
              </a:rPr>
              <a:t>1</a:t>
            </a:r>
            <a:endParaRPr sz="700">
              <a:latin typeface="Arial"/>
              <a:cs typeface="Arial"/>
            </a:endParaRPr>
          </a:p>
        </p:txBody>
      </p:sp>
      <p:sp>
        <p:nvSpPr>
          <p:cNvPr id="52" name="object 52"/>
          <p:cNvSpPr txBox="1"/>
          <p:nvPr/>
        </p:nvSpPr>
        <p:spPr>
          <a:xfrm>
            <a:off x="1661160" y="4239895"/>
            <a:ext cx="2162175" cy="228268"/>
          </a:xfrm>
          <a:prstGeom prst="rect">
            <a:avLst/>
          </a:prstGeom>
        </p:spPr>
        <p:txBody>
          <a:bodyPr vert="horz" wrap="square" lIns="0" tIns="12700" rIns="0" bIns="0" rtlCol="0">
            <a:spAutoFit/>
          </a:bodyPr>
          <a:lstStyle/>
          <a:p>
            <a:pPr marL="12700">
              <a:spcBef>
                <a:spcPts val="100"/>
              </a:spcBef>
            </a:pPr>
            <a:r>
              <a:rPr sz="1400" spc="-60" dirty="0">
                <a:solidFill>
                  <a:srgbClr val="EC7100"/>
                </a:solidFill>
                <a:latin typeface="Arial"/>
                <a:cs typeface="Arial"/>
              </a:rPr>
              <a:t>Отправка </a:t>
            </a:r>
            <a:r>
              <a:rPr sz="1400" spc="-70" dirty="0">
                <a:solidFill>
                  <a:srgbClr val="EC7100"/>
                </a:solidFill>
                <a:latin typeface="Arial"/>
                <a:cs typeface="Arial"/>
              </a:rPr>
              <a:t>протоколов </a:t>
            </a:r>
            <a:r>
              <a:rPr sz="1400" spc="-15" dirty="0">
                <a:solidFill>
                  <a:srgbClr val="EC7100"/>
                </a:solidFill>
                <a:latin typeface="Arial"/>
                <a:cs typeface="Arial"/>
              </a:rPr>
              <a:t>в </a:t>
            </a:r>
            <a:r>
              <a:rPr sz="1400" spc="-160" dirty="0">
                <a:solidFill>
                  <a:srgbClr val="EC7100"/>
                </a:solidFill>
                <a:latin typeface="Arial"/>
                <a:cs typeface="Arial"/>
              </a:rPr>
              <a:t>ЕИС</a:t>
            </a:r>
            <a:endParaRPr sz="1400">
              <a:latin typeface="Arial"/>
              <a:cs typeface="Arial"/>
            </a:endParaRPr>
          </a:p>
        </p:txBody>
      </p:sp>
      <p:sp>
        <p:nvSpPr>
          <p:cNvPr id="53" name="object 53"/>
          <p:cNvSpPr txBox="1"/>
          <p:nvPr/>
        </p:nvSpPr>
        <p:spPr>
          <a:xfrm>
            <a:off x="6024879" y="4681221"/>
            <a:ext cx="2103120" cy="291105"/>
          </a:xfrm>
          <a:prstGeom prst="rect">
            <a:avLst/>
          </a:prstGeom>
          <a:ln w="10159">
            <a:solidFill>
              <a:srgbClr val="00497C"/>
            </a:solidFill>
          </a:ln>
        </p:spPr>
        <p:txBody>
          <a:bodyPr vert="horz" wrap="square" lIns="0" tIns="44450" rIns="0" bIns="0" rtlCol="0">
            <a:spAutoFit/>
          </a:bodyPr>
          <a:lstStyle/>
          <a:p>
            <a:pPr marL="422275">
              <a:spcBef>
                <a:spcPts val="350"/>
              </a:spcBef>
            </a:pPr>
            <a:r>
              <a:rPr sz="800" spc="-45" dirty="0">
                <a:latin typeface="Arial"/>
                <a:cs typeface="Arial"/>
              </a:rPr>
              <a:t>Протокол </a:t>
            </a:r>
            <a:r>
              <a:rPr sz="800" spc="-40" dirty="0">
                <a:latin typeface="Arial"/>
                <a:cs typeface="Arial"/>
              </a:rPr>
              <a:t>подведения</a:t>
            </a:r>
            <a:r>
              <a:rPr sz="800" spc="-70" dirty="0">
                <a:latin typeface="Arial"/>
                <a:cs typeface="Arial"/>
              </a:rPr>
              <a:t> </a:t>
            </a:r>
            <a:r>
              <a:rPr sz="800" spc="-35" dirty="0">
                <a:latin typeface="Arial"/>
                <a:cs typeface="Arial"/>
              </a:rPr>
              <a:t>итогов</a:t>
            </a:r>
            <a:endParaRPr sz="800" dirty="0">
              <a:latin typeface="Arial"/>
              <a:cs typeface="Arial"/>
            </a:endParaRPr>
          </a:p>
          <a:p>
            <a:pPr>
              <a:spcBef>
                <a:spcPts val="40"/>
              </a:spcBef>
            </a:pPr>
            <a:endParaRPr sz="800" dirty="0">
              <a:latin typeface="Arial"/>
              <a:cs typeface="Arial"/>
            </a:endParaRPr>
          </a:p>
        </p:txBody>
      </p:sp>
      <p:sp>
        <p:nvSpPr>
          <p:cNvPr id="54" name="object 54"/>
          <p:cNvSpPr txBox="1"/>
          <p:nvPr/>
        </p:nvSpPr>
        <p:spPr>
          <a:xfrm>
            <a:off x="3924300" y="4686301"/>
            <a:ext cx="2016760" cy="291747"/>
          </a:xfrm>
          <a:prstGeom prst="rect">
            <a:avLst/>
          </a:prstGeom>
          <a:ln w="10159">
            <a:solidFill>
              <a:srgbClr val="00497C"/>
            </a:solidFill>
          </a:ln>
        </p:spPr>
        <p:txBody>
          <a:bodyPr vert="horz" wrap="square" lIns="0" tIns="45085" rIns="0" bIns="0" rtlCol="0">
            <a:spAutoFit/>
          </a:bodyPr>
          <a:lstStyle/>
          <a:p>
            <a:pPr marL="137160" marR="129539" indent="635" algn="ctr">
              <a:spcBef>
                <a:spcPts val="355"/>
              </a:spcBef>
            </a:pPr>
            <a:r>
              <a:rPr sz="800" spc="-45" dirty="0">
                <a:latin typeface="Arial"/>
                <a:cs typeface="Arial"/>
              </a:rPr>
              <a:t>Протокол </a:t>
            </a:r>
            <a:r>
              <a:rPr sz="800" spc="-30" dirty="0">
                <a:latin typeface="Arial"/>
                <a:cs typeface="Arial"/>
              </a:rPr>
              <a:t>рассмотрения </a:t>
            </a:r>
            <a:r>
              <a:rPr sz="800" spc="-25" dirty="0">
                <a:latin typeface="Arial"/>
                <a:cs typeface="Arial"/>
              </a:rPr>
              <a:t>и </a:t>
            </a:r>
            <a:r>
              <a:rPr sz="800" spc="-20" dirty="0">
                <a:latin typeface="Arial"/>
                <a:cs typeface="Arial"/>
              </a:rPr>
              <a:t>оценки </a:t>
            </a:r>
            <a:r>
              <a:rPr sz="800" spc="-40" dirty="0">
                <a:latin typeface="Arial"/>
                <a:cs typeface="Arial"/>
              </a:rPr>
              <a:t>2-х  </a:t>
            </a:r>
            <a:r>
              <a:rPr sz="800" spc="-35" dirty="0" err="1">
                <a:latin typeface="Arial"/>
                <a:cs typeface="Arial"/>
              </a:rPr>
              <a:t>частей</a:t>
            </a:r>
            <a:endParaRPr sz="800" dirty="0">
              <a:latin typeface="Arial"/>
              <a:cs typeface="Arial"/>
            </a:endParaRPr>
          </a:p>
        </p:txBody>
      </p:sp>
      <p:sp>
        <p:nvSpPr>
          <p:cNvPr id="55" name="object 55"/>
          <p:cNvSpPr txBox="1"/>
          <p:nvPr/>
        </p:nvSpPr>
        <p:spPr>
          <a:xfrm>
            <a:off x="2847086" y="4816221"/>
            <a:ext cx="904875" cy="135935"/>
          </a:xfrm>
          <a:prstGeom prst="rect">
            <a:avLst/>
          </a:prstGeom>
        </p:spPr>
        <p:txBody>
          <a:bodyPr vert="horz" wrap="square" lIns="0" tIns="12700" rIns="0" bIns="0" rtlCol="0">
            <a:spAutoFit/>
          </a:bodyPr>
          <a:lstStyle/>
          <a:p>
            <a:pPr marL="12700">
              <a:spcBef>
                <a:spcPts val="100"/>
              </a:spcBef>
            </a:pPr>
            <a:r>
              <a:rPr sz="800" spc="-35" dirty="0">
                <a:latin typeface="Arial"/>
                <a:cs typeface="Arial"/>
              </a:rPr>
              <a:t>Основной</a:t>
            </a:r>
            <a:r>
              <a:rPr sz="800" spc="-80" dirty="0">
                <a:latin typeface="Arial"/>
                <a:cs typeface="Arial"/>
              </a:rPr>
              <a:t> </a:t>
            </a:r>
            <a:r>
              <a:rPr sz="800" spc="-30" dirty="0">
                <a:latin typeface="Arial"/>
                <a:cs typeface="Arial"/>
              </a:rPr>
              <a:t>сценарий</a:t>
            </a:r>
            <a:endParaRPr sz="800">
              <a:latin typeface="Arial"/>
              <a:cs typeface="Arial"/>
            </a:endParaRPr>
          </a:p>
        </p:txBody>
      </p:sp>
      <p:sp>
        <p:nvSpPr>
          <p:cNvPr id="56" name="object 56"/>
          <p:cNvSpPr txBox="1"/>
          <p:nvPr/>
        </p:nvSpPr>
        <p:spPr>
          <a:xfrm>
            <a:off x="2847085" y="5420615"/>
            <a:ext cx="875030" cy="135935"/>
          </a:xfrm>
          <a:prstGeom prst="rect">
            <a:avLst/>
          </a:prstGeom>
        </p:spPr>
        <p:txBody>
          <a:bodyPr vert="horz" wrap="square" lIns="0" tIns="12700" rIns="0" bIns="0" rtlCol="0">
            <a:spAutoFit/>
          </a:bodyPr>
          <a:lstStyle/>
          <a:p>
            <a:pPr marL="12700">
              <a:spcBef>
                <a:spcPts val="100"/>
              </a:spcBef>
            </a:pPr>
            <a:r>
              <a:rPr sz="800" spc="-50" dirty="0">
                <a:latin typeface="Arial"/>
                <a:cs typeface="Arial"/>
              </a:rPr>
              <a:t>Подано </a:t>
            </a:r>
            <a:r>
              <a:rPr sz="800" spc="-20" dirty="0">
                <a:latin typeface="Arial"/>
                <a:cs typeface="Arial"/>
              </a:rPr>
              <a:t>заявок:</a:t>
            </a:r>
            <a:r>
              <a:rPr sz="800" spc="-15" dirty="0">
                <a:latin typeface="Arial"/>
                <a:cs typeface="Arial"/>
              </a:rPr>
              <a:t> </a:t>
            </a:r>
            <a:r>
              <a:rPr sz="800" spc="5" dirty="0">
                <a:latin typeface="Arial"/>
                <a:cs typeface="Arial"/>
              </a:rPr>
              <a:t>0,1</a:t>
            </a:r>
            <a:endParaRPr sz="800">
              <a:latin typeface="Arial"/>
              <a:cs typeface="Arial"/>
            </a:endParaRPr>
          </a:p>
        </p:txBody>
      </p:sp>
      <p:sp>
        <p:nvSpPr>
          <p:cNvPr id="57" name="object 57"/>
          <p:cNvSpPr txBox="1"/>
          <p:nvPr/>
        </p:nvSpPr>
        <p:spPr>
          <a:xfrm>
            <a:off x="6024879" y="5275580"/>
            <a:ext cx="2103120" cy="167995"/>
          </a:xfrm>
          <a:prstGeom prst="rect">
            <a:avLst/>
          </a:prstGeom>
          <a:ln w="10159">
            <a:solidFill>
              <a:srgbClr val="00497C"/>
            </a:solidFill>
          </a:ln>
        </p:spPr>
        <p:txBody>
          <a:bodyPr vert="horz" wrap="square" lIns="0" tIns="44450" rIns="0" bIns="0" rtlCol="0">
            <a:spAutoFit/>
          </a:bodyPr>
          <a:lstStyle/>
          <a:p>
            <a:pPr marL="422275">
              <a:spcBef>
                <a:spcPts val="350"/>
              </a:spcBef>
            </a:pPr>
            <a:r>
              <a:rPr sz="800" spc="-45" dirty="0">
                <a:latin typeface="Arial"/>
                <a:cs typeface="Arial"/>
              </a:rPr>
              <a:t>Протокол </a:t>
            </a:r>
            <a:r>
              <a:rPr sz="800" spc="-40" dirty="0" err="1">
                <a:latin typeface="Arial"/>
                <a:cs typeface="Arial"/>
              </a:rPr>
              <a:t>подведения</a:t>
            </a:r>
            <a:r>
              <a:rPr sz="800" spc="-70" dirty="0">
                <a:latin typeface="Arial"/>
                <a:cs typeface="Arial"/>
              </a:rPr>
              <a:t> </a:t>
            </a:r>
            <a:r>
              <a:rPr sz="800" spc="-35" dirty="0" err="1">
                <a:latin typeface="Arial"/>
                <a:cs typeface="Arial"/>
              </a:rPr>
              <a:t>итогов</a:t>
            </a:r>
            <a:endParaRPr sz="800" dirty="0">
              <a:latin typeface="Arial"/>
              <a:cs typeface="Arial"/>
            </a:endParaRPr>
          </a:p>
        </p:txBody>
      </p:sp>
      <p:sp>
        <p:nvSpPr>
          <p:cNvPr id="58" name="object 58"/>
          <p:cNvSpPr/>
          <p:nvPr/>
        </p:nvSpPr>
        <p:spPr>
          <a:xfrm>
            <a:off x="2891789" y="5208270"/>
            <a:ext cx="5237480" cy="0"/>
          </a:xfrm>
          <a:custGeom>
            <a:avLst/>
            <a:gdLst/>
            <a:ahLst/>
            <a:cxnLst/>
            <a:rect l="l" t="t" r="r" b="b"/>
            <a:pathLst>
              <a:path w="5237480">
                <a:moveTo>
                  <a:pt x="0" y="0"/>
                </a:moveTo>
                <a:lnTo>
                  <a:pt x="5237353" y="0"/>
                </a:lnTo>
              </a:path>
            </a:pathLst>
          </a:custGeom>
          <a:ln w="7620">
            <a:solidFill>
              <a:srgbClr val="000000"/>
            </a:solidFill>
            <a:prstDash val="sysDash"/>
          </a:ln>
        </p:spPr>
        <p:txBody>
          <a:bodyPr wrap="square" lIns="0" tIns="0" rIns="0" bIns="0" rtlCol="0"/>
          <a:lstStyle/>
          <a:p>
            <a:endParaRPr/>
          </a:p>
        </p:txBody>
      </p:sp>
      <p:sp>
        <p:nvSpPr>
          <p:cNvPr id="59" name="object 59"/>
          <p:cNvSpPr/>
          <p:nvPr/>
        </p:nvSpPr>
        <p:spPr>
          <a:xfrm>
            <a:off x="1742440" y="4795520"/>
            <a:ext cx="695960" cy="718820"/>
          </a:xfrm>
          <a:custGeom>
            <a:avLst/>
            <a:gdLst/>
            <a:ahLst/>
            <a:cxnLst/>
            <a:rect l="l" t="t" r="r" b="b"/>
            <a:pathLst>
              <a:path w="695960" h="718820">
                <a:moveTo>
                  <a:pt x="112064" y="435101"/>
                </a:moveTo>
                <a:lnTo>
                  <a:pt x="97764" y="435101"/>
                </a:lnTo>
                <a:lnTo>
                  <a:pt x="92913" y="439927"/>
                </a:lnTo>
                <a:lnTo>
                  <a:pt x="92913" y="614806"/>
                </a:lnTo>
                <a:lnTo>
                  <a:pt x="93052" y="614806"/>
                </a:lnTo>
                <a:lnTo>
                  <a:pt x="93052" y="621918"/>
                </a:lnTo>
                <a:lnTo>
                  <a:pt x="97916" y="626744"/>
                </a:lnTo>
                <a:lnTo>
                  <a:pt x="316179" y="626744"/>
                </a:lnTo>
                <a:lnTo>
                  <a:pt x="283730" y="659129"/>
                </a:lnTo>
                <a:lnTo>
                  <a:pt x="283730" y="666241"/>
                </a:lnTo>
                <a:lnTo>
                  <a:pt x="288594" y="671194"/>
                </a:lnTo>
                <a:lnTo>
                  <a:pt x="293446" y="676020"/>
                </a:lnTo>
                <a:lnTo>
                  <a:pt x="300596" y="676020"/>
                </a:lnTo>
                <a:lnTo>
                  <a:pt x="351345" y="625347"/>
                </a:lnTo>
                <a:lnTo>
                  <a:pt x="354914" y="623315"/>
                </a:lnTo>
                <a:lnTo>
                  <a:pt x="357060" y="619632"/>
                </a:lnTo>
                <a:lnTo>
                  <a:pt x="357060" y="610234"/>
                </a:lnTo>
                <a:lnTo>
                  <a:pt x="354914" y="606551"/>
                </a:lnTo>
                <a:lnTo>
                  <a:pt x="351345" y="604519"/>
                </a:lnTo>
                <a:lnTo>
                  <a:pt x="349819" y="602995"/>
                </a:lnTo>
                <a:lnTo>
                  <a:pt x="316039" y="602995"/>
                </a:lnTo>
                <a:lnTo>
                  <a:pt x="116916" y="602741"/>
                </a:lnTo>
                <a:lnTo>
                  <a:pt x="116916" y="439927"/>
                </a:lnTo>
                <a:lnTo>
                  <a:pt x="112064" y="435101"/>
                </a:lnTo>
                <a:close/>
              </a:path>
              <a:path w="695960" h="718820">
                <a:moveTo>
                  <a:pt x="300456" y="554989"/>
                </a:moveTo>
                <a:lnTo>
                  <a:pt x="293306" y="554989"/>
                </a:lnTo>
                <a:lnTo>
                  <a:pt x="290880" y="556132"/>
                </a:lnTo>
                <a:lnTo>
                  <a:pt x="283591" y="563371"/>
                </a:lnTo>
                <a:lnTo>
                  <a:pt x="283591" y="570483"/>
                </a:lnTo>
                <a:lnTo>
                  <a:pt x="288442" y="575436"/>
                </a:lnTo>
                <a:lnTo>
                  <a:pt x="316039" y="602995"/>
                </a:lnTo>
                <a:lnTo>
                  <a:pt x="349819" y="602995"/>
                </a:lnTo>
                <a:lnTo>
                  <a:pt x="302882" y="556132"/>
                </a:lnTo>
                <a:lnTo>
                  <a:pt x="300456" y="554989"/>
                </a:lnTo>
                <a:close/>
              </a:path>
              <a:path w="695960" h="718820">
                <a:moveTo>
                  <a:pt x="613346" y="347344"/>
                </a:moveTo>
                <a:lnTo>
                  <a:pt x="612203" y="347344"/>
                </a:lnTo>
                <a:lnTo>
                  <a:pt x="611200" y="347471"/>
                </a:lnTo>
                <a:lnTo>
                  <a:pt x="443966" y="347471"/>
                </a:lnTo>
                <a:lnTo>
                  <a:pt x="419950" y="694816"/>
                </a:lnTo>
                <a:lnTo>
                  <a:pt x="421853" y="704139"/>
                </a:lnTo>
                <a:lnTo>
                  <a:pt x="427024" y="711771"/>
                </a:lnTo>
                <a:lnTo>
                  <a:pt x="434663" y="716926"/>
                </a:lnTo>
                <a:lnTo>
                  <a:pt x="443966" y="718819"/>
                </a:lnTo>
                <a:lnTo>
                  <a:pt x="671957" y="718819"/>
                </a:lnTo>
                <a:lnTo>
                  <a:pt x="681226" y="716926"/>
                </a:lnTo>
                <a:lnTo>
                  <a:pt x="688863" y="711771"/>
                </a:lnTo>
                <a:lnTo>
                  <a:pt x="694049" y="704139"/>
                </a:lnTo>
                <a:lnTo>
                  <a:pt x="695960" y="694816"/>
                </a:lnTo>
                <a:lnTo>
                  <a:pt x="443966" y="694816"/>
                </a:lnTo>
                <a:lnTo>
                  <a:pt x="443966" y="371347"/>
                </a:lnTo>
                <a:lnTo>
                  <a:pt x="640659" y="371347"/>
                </a:lnTo>
                <a:lnTo>
                  <a:pt x="622350" y="353059"/>
                </a:lnTo>
                <a:lnTo>
                  <a:pt x="620776" y="350265"/>
                </a:lnTo>
                <a:lnTo>
                  <a:pt x="617918" y="348233"/>
                </a:lnTo>
                <a:lnTo>
                  <a:pt x="614337" y="347598"/>
                </a:lnTo>
                <a:lnTo>
                  <a:pt x="613346" y="347344"/>
                </a:lnTo>
                <a:close/>
              </a:path>
              <a:path w="695960" h="718820">
                <a:moveTo>
                  <a:pt x="640659" y="371347"/>
                </a:moveTo>
                <a:lnTo>
                  <a:pt x="599909" y="371347"/>
                </a:lnTo>
                <a:lnTo>
                  <a:pt x="599909" y="419226"/>
                </a:lnTo>
                <a:lnTo>
                  <a:pt x="601812" y="428549"/>
                </a:lnTo>
                <a:lnTo>
                  <a:pt x="606983" y="436181"/>
                </a:lnTo>
                <a:lnTo>
                  <a:pt x="614622" y="441336"/>
                </a:lnTo>
                <a:lnTo>
                  <a:pt x="623925" y="443229"/>
                </a:lnTo>
                <a:lnTo>
                  <a:pt x="671957" y="443229"/>
                </a:lnTo>
                <a:lnTo>
                  <a:pt x="671829" y="694816"/>
                </a:lnTo>
                <a:lnTo>
                  <a:pt x="695960" y="694816"/>
                </a:lnTo>
                <a:lnTo>
                  <a:pt x="695960" y="430783"/>
                </a:lnTo>
                <a:lnTo>
                  <a:pt x="695647" y="428549"/>
                </a:lnTo>
                <a:lnTo>
                  <a:pt x="695071" y="425322"/>
                </a:lnTo>
                <a:lnTo>
                  <a:pt x="693038" y="422528"/>
                </a:lnTo>
                <a:lnTo>
                  <a:pt x="690244" y="420877"/>
                </a:lnTo>
                <a:lnTo>
                  <a:pt x="688592" y="419226"/>
                </a:lnTo>
                <a:lnTo>
                  <a:pt x="623925" y="419226"/>
                </a:lnTo>
                <a:lnTo>
                  <a:pt x="623925" y="388111"/>
                </a:lnTo>
                <a:lnTo>
                  <a:pt x="657442" y="388111"/>
                </a:lnTo>
                <a:lnTo>
                  <a:pt x="640659" y="371347"/>
                </a:lnTo>
                <a:close/>
              </a:path>
              <a:path w="695960" h="718820">
                <a:moveTo>
                  <a:pt x="657442" y="388111"/>
                </a:moveTo>
                <a:lnTo>
                  <a:pt x="623925" y="388111"/>
                </a:lnTo>
                <a:lnTo>
                  <a:pt x="655078" y="419226"/>
                </a:lnTo>
                <a:lnTo>
                  <a:pt x="688592" y="419226"/>
                </a:lnTo>
                <a:lnTo>
                  <a:pt x="657442" y="388111"/>
                </a:lnTo>
                <a:close/>
              </a:path>
              <a:path w="695960" h="718820">
                <a:moveTo>
                  <a:pt x="602767" y="123570"/>
                </a:moveTo>
                <a:lnTo>
                  <a:pt x="379641" y="123570"/>
                </a:lnTo>
                <a:lnTo>
                  <a:pt x="578751" y="123697"/>
                </a:lnTo>
                <a:lnTo>
                  <a:pt x="578751" y="286511"/>
                </a:lnTo>
                <a:lnTo>
                  <a:pt x="583615" y="291464"/>
                </a:lnTo>
                <a:lnTo>
                  <a:pt x="597903" y="291464"/>
                </a:lnTo>
                <a:lnTo>
                  <a:pt x="602767" y="286511"/>
                </a:lnTo>
                <a:lnTo>
                  <a:pt x="602767" y="123570"/>
                </a:lnTo>
                <a:close/>
              </a:path>
              <a:path w="695960" h="718820">
                <a:moveTo>
                  <a:pt x="402361" y="50418"/>
                </a:moveTo>
                <a:lnTo>
                  <a:pt x="395223" y="50418"/>
                </a:lnTo>
                <a:lnTo>
                  <a:pt x="344474" y="101091"/>
                </a:lnTo>
                <a:lnTo>
                  <a:pt x="340906" y="102996"/>
                </a:lnTo>
                <a:lnTo>
                  <a:pt x="338759" y="106806"/>
                </a:lnTo>
                <a:lnTo>
                  <a:pt x="338759" y="116204"/>
                </a:lnTo>
                <a:lnTo>
                  <a:pt x="340906" y="119887"/>
                </a:lnTo>
                <a:lnTo>
                  <a:pt x="344474" y="121919"/>
                </a:lnTo>
                <a:lnTo>
                  <a:pt x="392785" y="170052"/>
                </a:lnTo>
                <a:lnTo>
                  <a:pt x="395223" y="171195"/>
                </a:lnTo>
                <a:lnTo>
                  <a:pt x="402361" y="171195"/>
                </a:lnTo>
                <a:lnTo>
                  <a:pt x="404799" y="170052"/>
                </a:lnTo>
                <a:lnTo>
                  <a:pt x="412089" y="162813"/>
                </a:lnTo>
                <a:lnTo>
                  <a:pt x="412089" y="155701"/>
                </a:lnTo>
                <a:lnTo>
                  <a:pt x="379641" y="123570"/>
                </a:lnTo>
                <a:lnTo>
                  <a:pt x="602767" y="123570"/>
                </a:lnTo>
                <a:lnTo>
                  <a:pt x="602767" y="104520"/>
                </a:lnTo>
                <a:lnTo>
                  <a:pt x="597903" y="99567"/>
                </a:lnTo>
                <a:lnTo>
                  <a:pt x="379641" y="99567"/>
                </a:lnTo>
                <a:lnTo>
                  <a:pt x="412089" y="67182"/>
                </a:lnTo>
                <a:lnTo>
                  <a:pt x="412089" y="60070"/>
                </a:lnTo>
                <a:lnTo>
                  <a:pt x="402361" y="50418"/>
                </a:lnTo>
                <a:close/>
              </a:path>
              <a:path w="695960" h="718820">
                <a:moveTo>
                  <a:pt x="193395" y="0"/>
                </a:moveTo>
                <a:lnTo>
                  <a:pt x="24015" y="0"/>
                </a:lnTo>
                <a:lnTo>
                  <a:pt x="14653" y="1893"/>
                </a:lnTo>
                <a:lnTo>
                  <a:pt x="7021" y="7048"/>
                </a:lnTo>
                <a:lnTo>
                  <a:pt x="1882" y="14680"/>
                </a:lnTo>
                <a:lnTo>
                  <a:pt x="0" y="24002"/>
                </a:lnTo>
                <a:lnTo>
                  <a:pt x="0" y="347344"/>
                </a:lnTo>
                <a:lnTo>
                  <a:pt x="1902" y="356614"/>
                </a:lnTo>
                <a:lnTo>
                  <a:pt x="7073" y="364251"/>
                </a:lnTo>
                <a:lnTo>
                  <a:pt x="14712" y="369437"/>
                </a:lnTo>
                <a:lnTo>
                  <a:pt x="24015" y="371347"/>
                </a:lnTo>
                <a:lnTo>
                  <a:pt x="251993" y="371347"/>
                </a:lnTo>
                <a:lnTo>
                  <a:pt x="261296" y="369437"/>
                </a:lnTo>
                <a:lnTo>
                  <a:pt x="268935" y="364251"/>
                </a:lnTo>
                <a:lnTo>
                  <a:pt x="274106" y="356614"/>
                </a:lnTo>
                <a:lnTo>
                  <a:pt x="276009" y="347344"/>
                </a:lnTo>
                <a:lnTo>
                  <a:pt x="24015" y="347344"/>
                </a:lnTo>
                <a:lnTo>
                  <a:pt x="24015" y="24002"/>
                </a:lnTo>
                <a:lnTo>
                  <a:pt x="220742" y="24002"/>
                </a:lnTo>
                <a:lnTo>
                  <a:pt x="202399" y="5714"/>
                </a:lnTo>
                <a:lnTo>
                  <a:pt x="200825" y="2793"/>
                </a:lnTo>
                <a:lnTo>
                  <a:pt x="197967" y="888"/>
                </a:lnTo>
                <a:lnTo>
                  <a:pt x="194398" y="253"/>
                </a:lnTo>
                <a:lnTo>
                  <a:pt x="193395" y="0"/>
                </a:lnTo>
                <a:close/>
              </a:path>
              <a:path w="695960" h="718820">
                <a:moveTo>
                  <a:pt x="220742" y="24002"/>
                </a:moveTo>
                <a:lnTo>
                  <a:pt x="179958" y="24002"/>
                </a:lnTo>
                <a:lnTo>
                  <a:pt x="179958" y="71881"/>
                </a:lnTo>
                <a:lnTo>
                  <a:pt x="181861" y="81204"/>
                </a:lnTo>
                <a:lnTo>
                  <a:pt x="187032" y="88836"/>
                </a:lnTo>
                <a:lnTo>
                  <a:pt x="194671" y="93991"/>
                </a:lnTo>
                <a:lnTo>
                  <a:pt x="203974" y="95884"/>
                </a:lnTo>
                <a:lnTo>
                  <a:pt x="251993" y="95884"/>
                </a:lnTo>
                <a:lnTo>
                  <a:pt x="251993" y="347344"/>
                </a:lnTo>
                <a:lnTo>
                  <a:pt x="276009" y="347344"/>
                </a:lnTo>
                <a:lnTo>
                  <a:pt x="276009" y="82422"/>
                </a:lnTo>
                <a:lnTo>
                  <a:pt x="275717" y="81204"/>
                </a:lnTo>
                <a:lnTo>
                  <a:pt x="275158" y="77723"/>
                </a:lnTo>
                <a:lnTo>
                  <a:pt x="273151" y="75056"/>
                </a:lnTo>
                <a:lnTo>
                  <a:pt x="270294" y="73405"/>
                </a:lnTo>
                <a:lnTo>
                  <a:pt x="268765" y="71881"/>
                </a:lnTo>
                <a:lnTo>
                  <a:pt x="203974" y="71881"/>
                </a:lnTo>
                <a:lnTo>
                  <a:pt x="203974" y="40766"/>
                </a:lnTo>
                <a:lnTo>
                  <a:pt x="237557" y="40766"/>
                </a:lnTo>
                <a:lnTo>
                  <a:pt x="220742" y="24002"/>
                </a:lnTo>
                <a:close/>
              </a:path>
              <a:path w="695960" h="718820">
                <a:moveTo>
                  <a:pt x="237557" y="40766"/>
                </a:moveTo>
                <a:lnTo>
                  <a:pt x="203974" y="40766"/>
                </a:lnTo>
                <a:lnTo>
                  <a:pt x="235127" y="71881"/>
                </a:lnTo>
                <a:lnTo>
                  <a:pt x="268765" y="71881"/>
                </a:lnTo>
                <a:lnTo>
                  <a:pt x="237557" y="40766"/>
                </a:lnTo>
                <a:close/>
              </a:path>
            </a:pathLst>
          </a:custGeom>
          <a:solidFill>
            <a:srgbClr val="67747C"/>
          </a:solidFill>
        </p:spPr>
        <p:txBody>
          <a:bodyPr wrap="square" lIns="0" tIns="0" rIns="0" bIns="0" rtlCol="0"/>
          <a:lstStyle/>
          <a:p>
            <a:endParaRPr/>
          </a:p>
        </p:txBody>
      </p:sp>
      <p:sp>
        <p:nvSpPr>
          <p:cNvPr id="60" name="object 60"/>
          <p:cNvSpPr txBox="1"/>
          <p:nvPr/>
        </p:nvSpPr>
        <p:spPr>
          <a:xfrm>
            <a:off x="1756410" y="4891658"/>
            <a:ext cx="240029" cy="166712"/>
          </a:xfrm>
          <a:prstGeom prst="rect">
            <a:avLst/>
          </a:prstGeom>
        </p:spPr>
        <p:txBody>
          <a:bodyPr vert="horz" wrap="square" lIns="0" tIns="12700" rIns="0" bIns="0" rtlCol="0">
            <a:spAutoFit/>
          </a:bodyPr>
          <a:lstStyle/>
          <a:p>
            <a:pPr marL="12700">
              <a:spcBef>
                <a:spcPts val="100"/>
              </a:spcBef>
            </a:pPr>
            <a:r>
              <a:rPr sz="1000" spc="-140" dirty="0">
                <a:solidFill>
                  <a:srgbClr val="0067AC"/>
                </a:solidFill>
                <a:latin typeface="Arial"/>
                <a:cs typeface="Arial"/>
              </a:rPr>
              <a:t>ЭТ</a:t>
            </a:r>
            <a:r>
              <a:rPr sz="1000" spc="-90" dirty="0">
                <a:solidFill>
                  <a:srgbClr val="0067AC"/>
                </a:solidFill>
                <a:latin typeface="Arial"/>
                <a:cs typeface="Arial"/>
              </a:rPr>
              <a:t>П</a:t>
            </a:r>
            <a:endParaRPr sz="1000">
              <a:latin typeface="Arial"/>
              <a:cs typeface="Arial"/>
            </a:endParaRPr>
          </a:p>
        </p:txBody>
      </p:sp>
      <p:sp>
        <p:nvSpPr>
          <p:cNvPr id="61" name="object 61"/>
          <p:cNvSpPr txBox="1"/>
          <p:nvPr/>
        </p:nvSpPr>
        <p:spPr>
          <a:xfrm>
            <a:off x="2178050" y="5229478"/>
            <a:ext cx="251460" cy="166712"/>
          </a:xfrm>
          <a:prstGeom prst="rect">
            <a:avLst/>
          </a:prstGeom>
        </p:spPr>
        <p:txBody>
          <a:bodyPr vert="horz" wrap="square" lIns="0" tIns="12700" rIns="0" bIns="0" rtlCol="0">
            <a:spAutoFit/>
          </a:bodyPr>
          <a:lstStyle/>
          <a:p>
            <a:pPr marL="12700">
              <a:spcBef>
                <a:spcPts val="100"/>
              </a:spcBef>
            </a:pPr>
            <a:r>
              <a:rPr sz="1000" spc="-130" dirty="0">
                <a:solidFill>
                  <a:srgbClr val="0067AC"/>
                </a:solidFill>
                <a:latin typeface="Arial"/>
                <a:cs typeface="Arial"/>
              </a:rPr>
              <a:t>Е</a:t>
            </a:r>
            <a:r>
              <a:rPr sz="1000" spc="-65" dirty="0">
                <a:solidFill>
                  <a:srgbClr val="0067AC"/>
                </a:solidFill>
                <a:latin typeface="Arial"/>
                <a:cs typeface="Arial"/>
              </a:rPr>
              <a:t>И</a:t>
            </a:r>
            <a:r>
              <a:rPr sz="1000" spc="-145" dirty="0">
                <a:solidFill>
                  <a:srgbClr val="0067AC"/>
                </a:solidFill>
                <a:latin typeface="Arial"/>
                <a:cs typeface="Arial"/>
              </a:rPr>
              <a:t>С</a:t>
            </a:r>
            <a:endParaRPr sz="1000">
              <a:latin typeface="Arial"/>
              <a:cs typeface="Arial"/>
            </a:endParaRPr>
          </a:p>
        </p:txBody>
      </p:sp>
      <p:sp>
        <p:nvSpPr>
          <p:cNvPr id="62" name="object 62"/>
          <p:cNvSpPr/>
          <p:nvPr/>
        </p:nvSpPr>
        <p:spPr>
          <a:xfrm>
            <a:off x="1471929" y="3252470"/>
            <a:ext cx="9105900" cy="0"/>
          </a:xfrm>
          <a:custGeom>
            <a:avLst/>
            <a:gdLst/>
            <a:ahLst/>
            <a:cxnLst/>
            <a:rect l="l" t="t" r="r" b="b"/>
            <a:pathLst>
              <a:path w="9105900">
                <a:moveTo>
                  <a:pt x="0" y="0"/>
                </a:moveTo>
                <a:lnTo>
                  <a:pt x="9105900" y="0"/>
                </a:lnTo>
              </a:path>
            </a:pathLst>
          </a:custGeom>
          <a:ln w="12700">
            <a:solidFill>
              <a:srgbClr val="C8CFD2"/>
            </a:solidFill>
          </a:ln>
        </p:spPr>
        <p:txBody>
          <a:bodyPr wrap="square" lIns="0" tIns="0" rIns="0" bIns="0" rtlCol="0"/>
          <a:lstStyle/>
          <a:p>
            <a:endParaRPr/>
          </a:p>
        </p:txBody>
      </p:sp>
      <p:sp>
        <p:nvSpPr>
          <p:cNvPr id="63" name="object 63"/>
          <p:cNvSpPr/>
          <p:nvPr/>
        </p:nvSpPr>
        <p:spPr>
          <a:xfrm>
            <a:off x="1479550" y="4070350"/>
            <a:ext cx="9105900" cy="0"/>
          </a:xfrm>
          <a:custGeom>
            <a:avLst/>
            <a:gdLst/>
            <a:ahLst/>
            <a:cxnLst/>
            <a:rect l="l" t="t" r="r" b="b"/>
            <a:pathLst>
              <a:path w="9105900">
                <a:moveTo>
                  <a:pt x="0" y="0"/>
                </a:moveTo>
                <a:lnTo>
                  <a:pt x="9105900" y="0"/>
                </a:lnTo>
              </a:path>
            </a:pathLst>
          </a:custGeom>
          <a:ln w="12700">
            <a:solidFill>
              <a:srgbClr val="C8CFD2"/>
            </a:solidFill>
          </a:ln>
        </p:spPr>
        <p:txBody>
          <a:bodyPr wrap="square" lIns="0" tIns="0" rIns="0" bIns="0" rtlCol="0"/>
          <a:lstStyle/>
          <a:p>
            <a:endParaRPr/>
          </a:p>
        </p:txBody>
      </p:sp>
      <p:sp>
        <p:nvSpPr>
          <p:cNvPr id="64" name="object 64"/>
          <p:cNvSpPr/>
          <p:nvPr/>
        </p:nvSpPr>
        <p:spPr>
          <a:xfrm>
            <a:off x="1595119" y="3401059"/>
            <a:ext cx="340360" cy="414020"/>
          </a:xfrm>
          <a:custGeom>
            <a:avLst/>
            <a:gdLst/>
            <a:ahLst/>
            <a:cxnLst/>
            <a:rect l="l" t="t" r="r" b="b"/>
            <a:pathLst>
              <a:path w="340359" h="414020">
                <a:moveTo>
                  <a:pt x="252679" y="0"/>
                </a:moveTo>
                <a:lnTo>
                  <a:pt x="61264" y="0"/>
                </a:lnTo>
                <a:lnTo>
                  <a:pt x="53187" y="1591"/>
                </a:lnTo>
                <a:lnTo>
                  <a:pt x="46710" y="5969"/>
                </a:lnTo>
                <a:lnTo>
                  <a:pt x="42405" y="12537"/>
                </a:lnTo>
                <a:lnTo>
                  <a:pt x="40843" y="20700"/>
                </a:lnTo>
                <a:lnTo>
                  <a:pt x="40843" y="41401"/>
                </a:lnTo>
                <a:lnTo>
                  <a:pt x="20421" y="41401"/>
                </a:lnTo>
                <a:lnTo>
                  <a:pt x="12349" y="42993"/>
                </a:lnTo>
                <a:lnTo>
                  <a:pt x="5872" y="47371"/>
                </a:lnTo>
                <a:lnTo>
                  <a:pt x="1563" y="53939"/>
                </a:lnTo>
                <a:lnTo>
                  <a:pt x="0" y="62102"/>
                </a:lnTo>
                <a:lnTo>
                  <a:pt x="0" y="393319"/>
                </a:lnTo>
                <a:lnTo>
                  <a:pt x="1563" y="401482"/>
                </a:lnTo>
                <a:lnTo>
                  <a:pt x="5872" y="408050"/>
                </a:lnTo>
                <a:lnTo>
                  <a:pt x="12349" y="412428"/>
                </a:lnTo>
                <a:lnTo>
                  <a:pt x="20421" y="414019"/>
                </a:lnTo>
                <a:lnTo>
                  <a:pt x="279082" y="414019"/>
                </a:lnTo>
                <a:lnTo>
                  <a:pt x="287152" y="412428"/>
                </a:lnTo>
                <a:lnTo>
                  <a:pt x="293625" y="408050"/>
                </a:lnTo>
                <a:lnTo>
                  <a:pt x="297929" y="401482"/>
                </a:lnTo>
                <a:lnTo>
                  <a:pt x="298179" y="400176"/>
                </a:lnTo>
                <a:lnTo>
                  <a:pt x="16332" y="400176"/>
                </a:lnTo>
                <a:lnTo>
                  <a:pt x="13614" y="397509"/>
                </a:lnTo>
                <a:lnTo>
                  <a:pt x="13614" y="58674"/>
                </a:lnTo>
                <a:lnTo>
                  <a:pt x="16332" y="55244"/>
                </a:lnTo>
                <a:lnTo>
                  <a:pt x="54457" y="55244"/>
                </a:lnTo>
                <a:lnTo>
                  <a:pt x="54457" y="17272"/>
                </a:lnTo>
                <a:lnTo>
                  <a:pt x="57175" y="13842"/>
                </a:lnTo>
                <a:lnTo>
                  <a:pt x="268189" y="13842"/>
                </a:lnTo>
                <a:lnTo>
                  <a:pt x="257784" y="3301"/>
                </a:lnTo>
                <a:lnTo>
                  <a:pt x="256870" y="1650"/>
                </a:lnTo>
                <a:lnTo>
                  <a:pt x="255295" y="507"/>
                </a:lnTo>
                <a:lnTo>
                  <a:pt x="253263" y="126"/>
                </a:lnTo>
                <a:lnTo>
                  <a:pt x="252679" y="0"/>
                </a:lnTo>
                <a:close/>
              </a:path>
              <a:path w="340359" h="414020">
                <a:moveTo>
                  <a:pt x="299491" y="372617"/>
                </a:moveTo>
                <a:lnTo>
                  <a:pt x="285877" y="372617"/>
                </a:lnTo>
                <a:lnTo>
                  <a:pt x="285889" y="397509"/>
                </a:lnTo>
                <a:lnTo>
                  <a:pt x="283159" y="400176"/>
                </a:lnTo>
                <a:lnTo>
                  <a:pt x="298179" y="400176"/>
                </a:lnTo>
                <a:lnTo>
                  <a:pt x="299491" y="393319"/>
                </a:lnTo>
                <a:lnTo>
                  <a:pt x="299491" y="372617"/>
                </a:lnTo>
                <a:close/>
              </a:path>
              <a:path w="340359" h="414020">
                <a:moveTo>
                  <a:pt x="54457" y="55244"/>
                </a:moveTo>
                <a:lnTo>
                  <a:pt x="40843" y="55244"/>
                </a:lnTo>
                <a:lnTo>
                  <a:pt x="40843" y="351916"/>
                </a:lnTo>
                <a:lnTo>
                  <a:pt x="42405" y="360080"/>
                </a:lnTo>
                <a:lnTo>
                  <a:pt x="46710" y="366649"/>
                </a:lnTo>
                <a:lnTo>
                  <a:pt x="53187" y="371026"/>
                </a:lnTo>
                <a:lnTo>
                  <a:pt x="61264" y="372617"/>
                </a:lnTo>
                <a:lnTo>
                  <a:pt x="319913" y="372617"/>
                </a:lnTo>
                <a:lnTo>
                  <a:pt x="327990" y="371026"/>
                </a:lnTo>
                <a:lnTo>
                  <a:pt x="334467" y="366649"/>
                </a:lnTo>
                <a:lnTo>
                  <a:pt x="338772" y="360080"/>
                </a:lnTo>
                <a:lnTo>
                  <a:pt x="339022" y="358775"/>
                </a:lnTo>
                <a:lnTo>
                  <a:pt x="57175" y="358775"/>
                </a:lnTo>
                <a:lnTo>
                  <a:pt x="54457" y="356107"/>
                </a:lnTo>
                <a:lnTo>
                  <a:pt x="54457" y="55244"/>
                </a:lnTo>
                <a:close/>
              </a:path>
              <a:path w="340359" h="414020">
                <a:moveTo>
                  <a:pt x="268189" y="13842"/>
                </a:moveTo>
                <a:lnTo>
                  <a:pt x="245046" y="13842"/>
                </a:lnTo>
                <a:lnTo>
                  <a:pt x="245046" y="75945"/>
                </a:lnTo>
                <a:lnTo>
                  <a:pt x="246608" y="84109"/>
                </a:lnTo>
                <a:lnTo>
                  <a:pt x="250913" y="90677"/>
                </a:lnTo>
                <a:lnTo>
                  <a:pt x="257390" y="95055"/>
                </a:lnTo>
                <a:lnTo>
                  <a:pt x="265468" y="96647"/>
                </a:lnTo>
                <a:lnTo>
                  <a:pt x="326720" y="96647"/>
                </a:lnTo>
                <a:lnTo>
                  <a:pt x="326720" y="356107"/>
                </a:lnTo>
                <a:lnTo>
                  <a:pt x="324002" y="358775"/>
                </a:lnTo>
                <a:lnTo>
                  <a:pt x="339022" y="358775"/>
                </a:lnTo>
                <a:lnTo>
                  <a:pt x="340334" y="351916"/>
                </a:lnTo>
                <a:lnTo>
                  <a:pt x="340220" y="88264"/>
                </a:lnTo>
                <a:lnTo>
                  <a:pt x="339877" y="86232"/>
                </a:lnTo>
                <a:lnTo>
                  <a:pt x="338772" y="84581"/>
                </a:lnTo>
                <a:lnTo>
                  <a:pt x="337134" y="83692"/>
                </a:lnTo>
                <a:lnTo>
                  <a:pt x="336256" y="82803"/>
                </a:lnTo>
                <a:lnTo>
                  <a:pt x="261378" y="82803"/>
                </a:lnTo>
                <a:lnTo>
                  <a:pt x="258660" y="80010"/>
                </a:lnTo>
                <a:lnTo>
                  <a:pt x="258660" y="23494"/>
                </a:lnTo>
                <a:lnTo>
                  <a:pt x="277716" y="23494"/>
                </a:lnTo>
                <a:lnTo>
                  <a:pt x="268189" y="13842"/>
                </a:lnTo>
                <a:close/>
              </a:path>
              <a:path w="340359" h="414020">
                <a:moveTo>
                  <a:pt x="303580" y="289813"/>
                </a:moveTo>
                <a:lnTo>
                  <a:pt x="91211" y="289813"/>
                </a:lnTo>
                <a:lnTo>
                  <a:pt x="88493" y="292607"/>
                </a:lnTo>
                <a:lnTo>
                  <a:pt x="88493" y="300863"/>
                </a:lnTo>
                <a:lnTo>
                  <a:pt x="91211" y="303656"/>
                </a:lnTo>
                <a:lnTo>
                  <a:pt x="303580" y="303656"/>
                </a:lnTo>
                <a:lnTo>
                  <a:pt x="306298" y="300863"/>
                </a:lnTo>
                <a:lnTo>
                  <a:pt x="306298" y="292607"/>
                </a:lnTo>
                <a:lnTo>
                  <a:pt x="303580" y="289813"/>
                </a:lnTo>
                <a:close/>
              </a:path>
              <a:path w="340359" h="414020">
                <a:moveTo>
                  <a:pt x="303580" y="248412"/>
                </a:moveTo>
                <a:lnTo>
                  <a:pt x="91211" y="248412"/>
                </a:lnTo>
                <a:lnTo>
                  <a:pt x="88493" y="251206"/>
                </a:lnTo>
                <a:lnTo>
                  <a:pt x="88493" y="259460"/>
                </a:lnTo>
                <a:lnTo>
                  <a:pt x="91211" y="262254"/>
                </a:lnTo>
                <a:lnTo>
                  <a:pt x="303580" y="262254"/>
                </a:lnTo>
                <a:lnTo>
                  <a:pt x="306298" y="259460"/>
                </a:lnTo>
                <a:lnTo>
                  <a:pt x="306298" y="251206"/>
                </a:lnTo>
                <a:lnTo>
                  <a:pt x="303580" y="248412"/>
                </a:lnTo>
                <a:close/>
              </a:path>
              <a:path w="340359" h="414020">
                <a:moveTo>
                  <a:pt x="303580" y="207009"/>
                </a:moveTo>
                <a:lnTo>
                  <a:pt x="91211" y="207009"/>
                </a:lnTo>
                <a:lnTo>
                  <a:pt x="88493" y="209803"/>
                </a:lnTo>
                <a:lnTo>
                  <a:pt x="88493" y="218058"/>
                </a:lnTo>
                <a:lnTo>
                  <a:pt x="91211" y="220852"/>
                </a:lnTo>
                <a:lnTo>
                  <a:pt x="303580" y="220852"/>
                </a:lnTo>
                <a:lnTo>
                  <a:pt x="306298" y="218058"/>
                </a:lnTo>
                <a:lnTo>
                  <a:pt x="306298" y="209803"/>
                </a:lnTo>
                <a:lnTo>
                  <a:pt x="303580" y="207009"/>
                </a:lnTo>
                <a:close/>
              </a:path>
              <a:path w="340359" h="414020">
                <a:moveTo>
                  <a:pt x="303580" y="165607"/>
                </a:moveTo>
                <a:lnTo>
                  <a:pt x="91211" y="165607"/>
                </a:lnTo>
                <a:lnTo>
                  <a:pt x="88493" y="168401"/>
                </a:lnTo>
                <a:lnTo>
                  <a:pt x="88493" y="176656"/>
                </a:lnTo>
                <a:lnTo>
                  <a:pt x="91211" y="179450"/>
                </a:lnTo>
                <a:lnTo>
                  <a:pt x="303580" y="179450"/>
                </a:lnTo>
                <a:lnTo>
                  <a:pt x="306298" y="176656"/>
                </a:lnTo>
                <a:lnTo>
                  <a:pt x="306298" y="168401"/>
                </a:lnTo>
                <a:lnTo>
                  <a:pt x="303580" y="165607"/>
                </a:lnTo>
                <a:close/>
              </a:path>
              <a:path w="340359" h="414020">
                <a:moveTo>
                  <a:pt x="303580" y="124205"/>
                </a:moveTo>
                <a:lnTo>
                  <a:pt x="91211" y="124205"/>
                </a:lnTo>
                <a:lnTo>
                  <a:pt x="88493" y="127000"/>
                </a:lnTo>
                <a:lnTo>
                  <a:pt x="88493" y="135254"/>
                </a:lnTo>
                <a:lnTo>
                  <a:pt x="91211" y="138049"/>
                </a:lnTo>
                <a:lnTo>
                  <a:pt x="303580" y="138049"/>
                </a:lnTo>
                <a:lnTo>
                  <a:pt x="306298" y="135254"/>
                </a:lnTo>
                <a:lnTo>
                  <a:pt x="306298" y="127000"/>
                </a:lnTo>
                <a:lnTo>
                  <a:pt x="303580" y="124205"/>
                </a:lnTo>
                <a:close/>
              </a:path>
              <a:path w="340359" h="414020">
                <a:moveTo>
                  <a:pt x="221894" y="82803"/>
                </a:moveTo>
                <a:lnTo>
                  <a:pt x="91211" y="82803"/>
                </a:lnTo>
                <a:lnTo>
                  <a:pt x="88493" y="85598"/>
                </a:lnTo>
                <a:lnTo>
                  <a:pt x="88493" y="93852"/>
                </a:lnTo>
                <a:lnTo>
                  <a:pt x="91211" y="96647"/>
                </a:lnTo>
                <a:lnTo>
                  <a:pt x="221894" y="96647"/>
                </a:lnTo>
                <a:lnTo>
                  <a:pt x="224624" y="93852"/>
                </a:lnTo>
                <a:lnTo>
                  <a:pt x="224624" y="85598"/>
                </a:lnTo>
                <a:lnTo>
                  <a:pt x="221894" y="82803"/>
                </a:lnTo>
                <a:close/>
              </a:path>
              <a:path w="340359" h="414020">
                <a:moveTo>
                  <a:pt x="277716" y="23494"/>
                </a:moveTo>
                <a:lnTo>
                  <a:pt x="258660" y="23494"/>
                </a:lnTo>
                <a:lnTo>
                  <a:pt x="317195" y="82803"/>
                </a:lnTo>
                <a:lnTo>
                  <a:pt x="336256" y="82803"/>
                </a:lnTo>
                <a:lnTo>
                  <a:pt x="277716" y="23494"/>
                </a:lnTo>
                <a:close/>
              </a:path>
            </a:pathLst>
          </a:custGeom>
          <a:solidFill>
            <a:srgbClr val="67747C"/>
          </a:solidFill>
        </p:spPr>
        <p:txBody>
          <a:bodyPr wrap="square" lIns="0" tIns="0" rIns="0" bIns="0" rtlCol="0"/>
          <a:lstStyle/>
          <a:p>
            <a:endParaRPr/>
          </a:p>
        </p:txBody>
      </p:sp>
      <p:sp>
        <p:nvSpPr>
          <p:cNvPr id="65" name="object 65"/>
          <p:cNvSpPr txBox="1"/>
          <p:nvPr/>
        </p:nvSpPr>
        <p:spPr>
          <a:xfrm>
            <a:off x="2029778" y="3412173"/>
            <a:ext cx="809625" cy="391795"/>
          </a:xfrm>
          <a:prstGeom prst="rect">
            <a:avLst/>
          </a:prstGeom>
        </p:spPr>
        <p:txBody>
          <a:bodyPr vert="horz" wrap="square" lIns="0" tIns="12700" rIns="0" bIns="0" rtlCol="0">
            <a:spAutoFit/>
          </a:bodyPr>
          <a:lstStyle/>
          <a:p>
            <a:pPr marL="12700">
              <a:spcBef>
                <a:spcPts val="100"/>
              </a:spcBef>
            </a:pPr>
            <a:r>
              <a:rPr sz="800" spc="-20" dirty="0">
                <a:latin typeface="Arial"/>
                <a:cs typeface="Arial"/>
              </a:rPr>
              <a:t>Заявка:</a:t>
            </a:r>
            <a:endParaRPr sz="800">
              <a:latin typeface="Arial"/>
              <a:cs typeface="Arial"/>
            </a:endParaRPr>
          </a:p>
          <a:p>
            <a:pPr marL="185420" indent="-172720">
              <a:spcBef>
                <a:spcPts val="5"/>
              </a:spcBef>
              <a:buChar char="-"/>
              <a:tabLst>
                <a:tab pos="184785" algn="l"/>
                <a:tab pos="185420" algn="l"/>
              </a:tabLst>
            </a:pPr>
            <a:r>
              <a:rPr sz="800" spc="-30" dirty="0">
                <a:latin typeface="Arial"/>
                <a:cs typeface="Arial"/>
              </a:rPr>
              <a:t>2-я</a:t>
            </a:r>
            <a:r>
              <a:rPr sz="800" spc="-20" dirty="0">
                <a:latin typeface="Arial"/>
                <a:cs typeface="Arial"/>
              </a:rPr>
              <a:t> </a:t>
            </a:r>
            <a:r>
              <a:rPr sz="800" spc="-40" dirty="0">
                <a:latin typeface="Arial"/>
                <a:cs typeface="Arial"/>
              </a:rPr>
              <a:t>часть</a:t>
            </a:r>
            <a:endParaRPr sz="800">
              <a:latin typeface="Arial"/>
              <a:cs typeface="Arial"/>
            </a:endParaRPr>
          </a:p>
          <a:p>
            <a:pPr marL="185420" indent="-172720">
              <a:buChar char="-"/>
              <a:tabLst>
                <a:tab pos="184785" algn="l"/>
                <a:tab pos="185420" algn="l"/>
              </a:tabLst>
            </a:pPr>
            <a:r>
              <a:rPr sz="800" spc="-30" dirty="0">
                <a:latin typeface="Arial"/>
                <a:cs typeface="Arial"/>
              </a:rPr>
              <a:t>3-я </a:t>
            </a:r>
            <a:r>
              <a:rPr sz="800" spc="-40" dirty="0">
                <a:latin typeface="Arial"/>
                <a:cs typeface="Arial"/>
              </a:rPr>
              <a:t>часть</a:t>
            </a:r>
            <a:r>
              <a:rPr sz="800" spc="-85" dirty="0">
                <a:latin typeface="Arial"/>
                <a:cs typeface="Arial"/>
              </a:rPr>
              <a:t> </a:t>
            </a:r>
            <a:r>
              <a:rPr sz="800" spc="-55" dirty="0">
                <a:latin typeface="Arial"/>
                <a:cs typeface="Arial"/>
              </a:rPr>
              <a:t>(ЦП)</a:t>
            </a:r>
            <a:endParaRPr sz="800">
              <a:latin typeface="Arial"/>
              <a:cs typeface="Arial"/>
            </a:endParaRPr>
          </a:p>
        </p:txBody>
      </p:sp>
    </p:spTree>
  </p:cSld>
  <p:clrMapOvr>
    <a:masterClrMapping/>
  </p:clrMapOvr>
  <p:transition spd="slow">
    <p:fade thruBlk="1"/>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FBCA8F-E526-4D98-B775-613D6BF01119}"/>
              </a:ext>
            </a:extLst>
          </p:cNvPr>
          <p:cNvSpPr>
            <a:spLocks noGrp="1"/>
          </p:cNvSpPr>
          <p:nvPr>
            <p:ph type="title"/>
          </p:nvPr>
        </p:nvSpPr>
        <p:spPr/>
        <p:txBody>
          <a:bodyPr/>
          <a:lstStyle/>
          <a:p>
            <a:r>
              <a:rPr lang="ru-RU" dirty="0"/>
              <a:t>Критерии для конкурса</a:t>
            </a:r>
          </a:p>
        </p:txBody>
      </p:sp>
    </p:spTree>
    <p:extLst>
      <p:ext uri="{BB962C8B-B14F-4D97-AF65-F5344CB8AC3E}">
        <p14:creationId xmlns:p14="http://schemas.microsoft.com/office/powerpoint/2010/main" val="4178359131"/>
      </p:ext>
    </p:extLst>
  </p:cSld>
  <p:clrMapOvr>
    <a:masterClrMapping/>
  </p:clrMapOvr>
  <p:transition spd="slow">
    <p:fade thruBlk="1"/>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a:xfrm>
            <a:off x="1543050" y="323850"/>
            <a:ext cx="9113838" cy="1303782"/>
          </a:xfrm>
        </p:spPr>
        <p:txBody>
          <a:bodyPr>
            <a:normAutofit/>
          </a:bodyPr>
          <a:lstStyle/>
          <a:p>
            <a:r>
              <a:rPr lang="ru-RU" dirty="0"/>
              <a:t>Критерии</a:t>
            </a:r>
          </a:p>
        </p:txBody>
      </p:sp>
      <p:sp>
        <p:nvSpPr>
          <p:cNvPr id="6" name="Объект 2">
            <a:extLst>
              <a:ext uri="{FF2B5EF4-FFF2-40B4-BE49-F238E27FC236}">
                <a16:creationId xmlns:a16="http://schemas.microsoft.com/office/drawing/2014/main" id="{07F3A42A-8472-4B64-9D79-811556CF0A45}"/>
              </a:ext>
            </a:extLst>
          </p:cNvPr>
          <p:cNvSpPr txBox="1">
            <a:spLocks/>
          </p:cNvSpPr>
          <p:nvPr/>
        </p:nvSpPr>
        <p:spPr>
          <a:xfrm>
            <a:off x="2743200" y="4299968"/>
            <a:ext cx="8246788" cy="2234183"/>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ru-RU" sz="2000" dirty="0"/>
              <a:t>Правительство утвердило новые Правила оценки заявок на участие в закупке товаров, работ, услуг для обеспечения государственных и муниципальных нужд. Постановление вступило в силу с 01 января 2022 года. Старое Постановление 1085  утратило силу.</a:t>
            </a:r>
          </a:p>
          <a:p>
            <a:pPr marL="0" indent="0" algn="just">
              <a:buNone/>
            </a:pPr>
            <a:endParaRPr lang="ru-RU" sz="2000" dirty="0"/>
          </a:p>
          <a:p>
            <a:pPr marL="0" indent="0" algn="just">
              <a:buNone/>
            </a:pPr>
            <a:r>
              <a:rPr lang="ru-RU" dirty="0">
                <a:solidFill>
                  <a:schemeClr val="accent6"/>
                </a:solidFill>
              </a:rPr>
              <a:t>Постановление Правительства Российской Федерации от 31.12.2021 № 2604.</a:t>
            </a:r>
          </a:p>
          <a:p>
            <a:pPr marL="0" indent="0">
              <a:buNone/>
            </a:pPr>
            <a:endParaRPr lang="ru-RU" sz="1200" dirty="0">
              <a:solidFill>
                <a:schemeClr val="accent6"/>
              </a:solidFill>
            </a:endParaRPr>
          </a:p>
        </p:txBody>
      </p:sp>
      <p:sp>
        <p:nvSpPr>
          <p:cNvPr id="8" name="Полилиния 59">
            <a:extLst>
              <a:ext uri="{FF2B5EF4-FFF2-40B4-BE49-F238E27FC236}">
                <a16:creationId xmlns:a16="http://schemas.microsoft.com/office/drawing/2014/main" id="{C821DE6D-71D7-441A-B5AA-7D410D945081}"/>
              </a:ext>
            </a:extLst>
          </p:cNvPr>
          <p:cNvSpPr>
            <a:spLocks noChangeAspect="1"/>
          </p:cNvSpPr>
          <p:nvPr/>
        </p:nvSpPr>
        <p:spPr>
          <a:xfrm>
            <a:off x="1473760" y="4262753"/>
            <a:ext cx="720000" cy="648000"/>
          </a:xfrm>
          <a:custGeom>
            <a:avLst/>
            <a:gdLst>
              <a:gd name="connsiteX0" fmla="*/ 719868 w 720000"/>
              <a:gd name="connsiteY0" fmla="*/ 216000 h 648000"/>
              <a:gd name="connsiteX1" fmla="*/ 645420 w 720000"/>
              <a:gd name="connsiteY1" fmla="*/ 167184 h 648000"/>
              <a:gd name="connsiteX2" fmla="*/ 648000 w 720000"/>
              <a:gd name="connsiteY2" fmla="*/ 155952 h 648000"/>
              <a:gd name="connsiteX3" fmla="*/ 648000 w 720000"/>
              <a:gd name="connsiteY3" fmla="*/ 72000 h 648000"/>
              <a:gd name="connsiteX4" fmla="*/ 647796 w 720000"/>
              <a:gd name="connsiteY4" fmla="*/ 72000 h 648000"/>
              <a:gd name="connsiteX5" fmla="*/ 324000 w 720000"/>
              <a:gd name="connsiteY5" fmla="*/ 0 h 648000"/>
              <a:gd name="connsiteX6" fmla="*/ 204 w 720000"/>
              <a:gd name="connsiteY6" fmla="*/ 72000 h 648000"/>
              <a:gd name="connsiteX7" fmla="*/ 0 w 720000"/>
              <a:gd name="connsiteY7" fmla="*/ 72000 h 648000"/>
              <a:gd name="connsiteX8" fmla="*/ 0 w 720000"/>
              <a:gd name="connsiteY8" fmla="*/ 73560 h 648000"/>
              <a:gd name="connsiteX9" fmla="*/ 0 w 720000"/>
              <a:gd name="connsiteY9" fmla="*/ 73560 h 648000"/>
              <a:gd name="connsiteX10" fmla="*/ 0 w 720000"/>
              <a:gd name="connsiteY10" fmla="*/ 73560 h 648000"/>
              <a:gd name="connsiteX11" fmla="*/ 0 w 720000"/>
              <a:gd name="connsiteY11" fmla="*/ 155988 h 648000"/>
              <a:gd name="connsiteX12" fmla="*/ 73260 w 720000"/>
              <a:gd name="connsiteY12" fmla="*/ 209916 h 648000"/>
              <a:gd name="connsiteX13" fmla="*/ 72180 w 720000"/>
              <a:gd name="connsiteY13" fmla="*/ 216000 h 648000"/>
              <a:gd name="connsiteX14" fmla="*/ 72000 w 720000"/>
              <a:gd name="connsiteY14" fmla="*/ 216000 h 648000"/>
              <a:gd name="connsiteX15" fmla="*/ 72000 w 720000"/>
              <a:gd name="connsiteY15" fmla="*/ 217560 h 648000"/>
              <a:gd name="connsiteX16" fmla="*/ 72000 w 720000"/>
              <a:gd name="connsiteY16" fmla="*/ 217560 h 648000"/>
              <a:gd name="connsiteX17" fmla="*/ 72000 w 720000"/>
              <a:gd name="connsiteY17" fmla="*/ 217560 h 648000"/>
              <a:gd name="connsiteX18" fmla="*/ 72000 w 720000"/>
              <a:gd name="connsiteY18" fmla="*/ 299844 h 648000"/>
              <a:gd name="connsiteX19" fmla="*/ 120 w 720000"/>
              <a:gd name="connsiteY19" fmla="*/ 348000 h 648000"/>
              <a:gd name="connsiteX20" fmla="*/ 0 w 720000"/>
              <a:gd name="connsiteY20" fmla="*/ 348000 h 648000"/>
              <a:gd name="connsiteX21" fmla="*/ 0 w 720000"/>
              <a:gd name="connsiteY21" fmla="*/ 349560 h 648000"/>
              <a:gd name="connsiteX22" fmla="*/ 0 w 720000"/>
              <a:gd name="connsiteY22" fmla="*/ 349560 h 648000"/>
              <a:gd name="connsiteX23" fmla="*/ 0 w 720000"/>
              <a:gd name="connsiteY23" fmla="*/ 349560 h 648000"/>
              <a:gd name="connsiteX24" fmla="*/ 0 w 720000"/>
              <a:gd name="connsiteY24" fmla="*/ 431988 h 648000"/>
              <a:gd name="connsiteX25" fmla="*/ 37776 w 720000"/>
              <a:gd name="connsiteY25" fmla="*/ 472548 h 648000"/>
              <a:gd name="connsiteX26" fmla="*/ 36180 w 720000"/>
              <a:gd name="connsiteY26" fmla="*/ 480012 h 648000"/>
              <a:gd name="connsiteX27" fmla="*/ 36000 w 720000"/>
              <a:gd name="connsiteY27" fmla="*/ 480012 h 648000"/>
              <a:gd name="connsiteX28" fmla="*/ 36000 w 720000"/>
              <a:gd name="connsiteY28" fmla="*/ 481572 h 648000"/>
              <a:gd name="connsiteX29" fmla="*/ 36000 w 720000"/>
              <a:gd name="connsiteY29" fmla="*/ 481572 h 648000"/>
              <a:gd name="connsiteX30" fmla="*/ 36000 w 720000"/>
              <a:gd name="connsiteY30" fmla="*/ 481572 h 648000"/>
              <a:gd name="connsiteX31" fmla="*/ 36000 w 720000"/>
              <a:gd name="connsiteY31" fmla="*/ 564000 h 648000"/>
              <a:gd name="connsiteX32" fmla="*/ 225816 w 720000"/>
              <a:gd name="connsiteY32" fmla="*/ 640260 h 648000"/>
              <a:gd name="connsiteX33" fmla="*/ 228000 w 720000"/>
              <a:gd name="connsiteY33" fmla="*/ 640704 h 648000"/>
              <a:gd name="connsiteX34" fmla="*/ 228648 w 720000"/>
              <a:gd name="connsiteY34" fmla="*/ 640572 h 648000"/>
              <a:gd name="connsiteX35" fmla="*/ 286812 w 720000"/>
              <a:gd name="connsiteY35" fmla="*/ 645648 h 648000"/>
              <a:gd name="connsiteX36" fmla="*/ 288000 w 720000"/>
              <a:gd name="connsiteY36" fmla="*/ 645888 h 648000"/>
              <a:gd name="connsiteX37" fmla="*/ 288624 w 720000"/>
              <a:gd name="connsiteY37" fmla="*/ 645756 h 648000"/>
              <a:gd name="connsiteX38" fmla="*/ 360000 w 720000"/>
              <a:gd name="connsiteY38" fmla="*/ 648000 h 648000"/>
              <a:gd name="connsiteX39" fmla="*/ 431376 w 720000"/>
              <a:gd name="connsiteY39" fmla="*/ 645744 h 648000"/>
              <a:gd name="connsiteX40" fmla="*/ 432000 w 720000"/>
              <a:gd name="connsiteY40" fmla="*/ 645876 h 648000"/>
              <a:gd name="connsiteX41" fmla="*/ 433188 w 720000"/>
              <a:gd name="connsiteY41" fmla="*/ 645636 h 648000"/>
              <a:gd name="connsiteX42" fmla="*/ 491352 w 720000"/>
              <a:gd name="connsiteY42" fmla="*/ 640560 h 648000"/>
              <a:gd name="connsiteX43" fmla="*/ 492000 w 720000"/>
              <a:gd name="connsiteY43" fmla="*/ 640680 h 648000"/>
              <a:gd name="connsiteX44" fmla="*/ 494184 w 720000"/>
              <a:gd name="connsiteY44" fmla="*/ 640236 h 648000"/>
              <a:gd name="connsiteX45" fmla="*/ 684000 w 720000"/>
              <a:gd name="connsiteY45" fmla="*/ 563952 h 648000"/>
              <a:gd name="connsiteX46" fmla="*/ 684000 w 720000"/>
              <a:gd name="connsiteY46" fmla="*/ 480000 h 648000"/>
              <a:gd name="connsiteX47" fmla="*/ 683808 w 720000"/>
              <a:gd name="connsiteY47" fmla="*/ 480000 h 648000"/>
              <a:gd name="connsiteX48" fmla="*/ 645660 w 720000"/>
              <a:gd name="connsiteY48" fmla="*/ 442752 h 648000"/>
              <a:gd name="connsiteX49" fmla="*/ 648000 w 720000"/>
              <a:gd name="connsiteY49" fmla="*/ 431952 h 648000"/>
              <a:gd name="connsiteX50" fmla="*/ 648000 w 720000"/>
              <a:gd name="connsiteY50" fmla="*/ 353520 h 648000"/>
              <a:gd name="connsiteX51" fmla="*/ 720000 w 720000"/>
              <a:gd name="connsiteY51" fmla="*/ 299952 h 648000"/>
              <a:gd name="connsiteX52" fmla="*/ 720000 w 720000"/>
              <a:gd name="connsiteY52" fmla="*/ 216000 h 648000"/>
              <a:gd name="connsiteX53" fmla="*/ 719868 w 720000"/>
              <a:gd name="connsiteY53" fmla="*/ 216000 h 648000"/>
              <a:gd name="connsiteX54" fmla="*/ 622704 w 720000"/>
              <a:gd name="connsiteY54" fmla="*/ 435852 h 648000"/>
              <a:gd name="connsiteX55" fmla="*/ 618612 w 720000"/>
              <a:gd name="connsiteY55" fmla="*/ 439440 h 648000"/>
              <a:gd name="connsiteX56" fmla="*/ 588000 w 720000"/>
              <a:gd name="connsiteY56" fmla="*/ 456000 h 648000"/>
              <a:gd name="connsiteX57" fmla="*/ 588000 w 720000"/>
              <a:gd name="connsiteY57" fmla="*/ 398784 h 648000"/>
              <a:gd name="connsiteX58" fmla="*/ 624000 w 720000"/>
              <a:gd name="connsiteY58" fmla="*/ 382272 h 648000"/>
              <a:gd name="connsiteX59" fmla="*/ 624000 w 720000"/>
              <a:gd name="connsiteY59" fmla="*/ 431928 h 648000"/>
              <a:gd name="connsiteX60" fmla="*/ 622704 w 720000"/>
              <a:gd name="connsiteY60" fmla="*/ 435852 h 648000"/>
              <a:gd name="connsiteX61" fmla="*/ 354312 w 720000"/>
              <a:gd name="connsiteY61" fmla="*/ 491616 h 648000"/>
              <a:gd name="connsiteX62" fmla="*/ 349032 w 720000"/>
              <a:gd name="connsiteY62" fmla="*/ 491724 h 648000"/>
              <a:gd name="connsiteX63" fmla="*/ 336012 w 720000"/>
              <a:gd name="connsiteY63" fmla="*/ 491868 h 648000"/>
              <a:gd name="connsiteX64" fmla="*/ 336012 w 720000"/>
              <a:gd name="connsiteY64" fmla="*/ 431928 h 648000"/>
              <a:gd name="connsiteX65" fmla="*/ 345912 w 720000"/>
              <a:gd name="connsiteY65" fmla="*/ 431784 h 648000"/>
              <a:gd name="connsiteX66" fmla="*/ 347820 w 720000"/>
              <a:gd name="connsiteY66" fmla="*/ 431748 h 648000"/>
              <a:gd name="connsiteX67" fmla="*/ 384012 w 720000"/>
              <a:gd name="connsiteY67" fmla="*/ 430596 h 648000"/>
              <a:gd name="connsiteX68" fmla="*/ 384012 w 720000"/>
              <a:gd name="connsiteY68" fmla="*/ 490512 h 648000"/>
              <a:gd name="connsiteX69" fmla="*/ 376260 w 720000"/>
              <a:gd name="connsiteY69" fmla="*/ 490872 h 648000"/>
              <a:gd name="connsiteX70" fmla="*/ 354312 w 720000"/>
              <a:gd name="connsiteY70" fmla="*/ 491616 h 648000"/>
              <a:gd name="connsiteX71" fmla="*/ 301908 w 720000"/>
              <a:gd name="connsiteY71" fmla="*/ 491784 h 648000"/>
              <a:gd name="connsiteX72" fmla="*/ 285504 w 720000"/>
              <a:gd name="connsiteY72" fmla="*/ 491388 h 648000"/>
              <a:gd name="connsiteX73" fmla="*/ 283488 w 720000"/>
              <a:gd name="connsiteY73" fmla="*/ 491316 h 648000"/>
              <a:gd name="connsiteX74" fmla="*/ 264012 w 720000"/>
              <a:gd name="connsiteY74" fmla="*/ 490512 h 648000"/>
              <a:gd name="connsiteX75" fmla="*/ 264012 w 720000"/>
              <a:gd name="connsiteY75" fmla="*/ 430608 h 648000"/>
              <a:gd name="connsiteX76" fmla="*/ 300204 w 720000"/>
              <a:gd name="connsiteY76" fmla="*/ 431760 h 648000"/>
              <a:gd name="connsiteX77" fmla="*/ 302100 w 720000"/>
              <a:gd name="connsiteY77" fmla="*/ 431796 h 648000"/>
              <a:gd name="connsiteX78" fmla="*/ 312000 w 720000"/>
              <a:gd name="connsiteY78" fmla="*/ 431940 h 648000"/>
              <a:gd name="connsiteX79" fmla="*/ 312000 w 720000"/>
              <a:gd name="connsiteY79" fmla="*/ 491916 h 648000"/>
              <a:gd name="connsiteX80" fmla="*/ 305028 w 720000"/>
              <a:gd name="connsiteY80" fmla="*/ 491856 h 648000"/>
              <a:gd name="connsiteX81" fmla="*/ 301908 w 720000"/>
              <a:gd name="connsiteY81" fmla="*/ 491784 h 648000"/>
              <a:gd name="connsiteX82" fmla="*/ 85164 w 720000"/>
              <a:gd name="connsiteY82" fmla="*/ 464424 h 648000"/>
              <a:gd name="connsiteX83" fmla="*/ 84000 w 720000"/>
              <a:gd name="connsiteY83" fmla="*/ 464088 h 648000"/>
              <a:gd name="connsiteX84" fmla="*/ 84000 w 720000"/>
              <a:gd name="connsiteY84" fmla="*/ 406116 h 648000"/>
              <a:gd name="connsiteX85" fmla="*/ 120000 w 720000"/>
              <a:gd name="connsiteY85" fmla="*/ 414408 h 648000"/>
              <a:gd name="connsiteX86" fmla="*/ 120000 w 720000"/>
              <a:gd name="connsiteY86" fmla="*/ 472980 h 648000"/>
              <a:gd name="connsiteX87" fmla="*/ 89568 w 720000"/>
              <a:gd name="connsiteY87" fmla="*/ 465660 h 648000"/>
              <a:gd name="connsiteX88" fmla="*/ 85164 w 720000"/>
              <a:gd name="connsiteY88" fmla="*/ 464424 h 648000"/>
              <a:gd name="connsiteX89" fmla="*/ 338100 w 720000"/>
              <a:gd name="connsiteY89" fmla="*/ 563796 h 648000"/>
              <a:gd name="connsiteX90" fmla="*/ 348000 w 720000"/>
              <a:gd name="connsiteY90" fmla="*/ 563940 h 648000"/>
              <a:gd name="connsiteX91" fmla="*/ 348000 w 720000"/>
              <a:gd name="connsiteY91" fmla="*/ 623928 h 648000"/>
              <a:gd name="connsiteX92" fmla="*/ 300000 w 720000"/>
              <a:gd name="connsiteY92" fmla="*/ 622536 h 648000"/>
              <a:gd name="connsiteX93" fmla="*/ 300000 w 720000"/>
              <a:gd name="connsiteY93" fmla="*/ 562620 h 648000"/>
              <a:gd name="connsiteX94" fmla="*/ 336192 w 720000"/>
              <a:gd name="connsiteY94" fmla="*/ 563772 h 648000"/>
              <a:gd name="connsiteX95" fmla="*/ 338100 w 720000"/>
              <a:gd name="connsiteY95" fmla="*/ 563796 h 648000"/>
              <a:gd name="connsiteX96" fmla="*/ 383808 w 720000"/>
              <a:gd name="connsiteY96" fmla="*/ 563760 h 648000"/>
              <a:gd name="connsiteX97" fmla="*/ 420000 w 720000"/>
              <a:gd name="connsiteY97" fmla="*/ 562608 h 648000"/>
              <a:gd name="connsiteX98" fmla="*/ 420000 w 720000"/>
              <a:gd name="connsiteY98" fmla="*/ 622524 h 648000"/>
              <a:gd name="connsiteX99" fmla="*/ 372000 w 720000"/>
              <a:gd name="connsiteY99" fmla="*/ 623916 h 648000"/>
              <a:gd name="connsiteX100" fmla="*/ 372000 w 720000"/>
              <a:gd name="connsiteY100" fmla="*/ 563928 h 648000"/>
              <a:gd name="connsiteX101" fmla="*/ 381900 w 720000"/>
              <a:gd name="connsiteY101" fmla="*/ 563784 h 648000"/>
              <a:gd name="connsiteX102" fmla="*/ 383808 w 720000"/>
              <a:gd name="connsiteY102" fmla="*/ 563760 h 648000"/>
              <a:gd name="connsiteX103" fmla="*/ 480000 w 720000"/>
              <a:gd name="connsiteY103" fmla="*/ 558336 h 648000"/>
              <a:gd name="connsiteX104" fmla="*/ 480000 w 720000"/>
              <a:gd name="connsiteY104" fmla="*/ 617928 h 648000"/>
              <a:gd name="connsiteX105" fmla="*/ 444000 w 720000"/>
              <a:gd name="connsiteY105" fmla="*/ 621084 h 648000"/>
              <a:gd name="connsiteX106" fmla="*/ 444000 w 720000"/>
              <a:gd name="connsiteY106" fmla="*/ 561240 h 648000"/>
              <a:gd name="connsiteX107" fmla="*/ 480000 w 720000"/>
              <a:gd name="connsiteY107" fmla="*/ 558336 h 648000"/>
              <a:gd name="connsiteX108" fmla="*/ 504000 w 720000"/>
              <a:gd name="connsiteY108" fmla="*/ 555744 h 648000"/>
              <a:gd name="connsiteX109" fmla="*/ 540000 w 720000"/>
              <a:gd name="connsiteY109" fmla="*/ 550680 h 648000"/>
              <a:gd name="connsiteX110" fmla="*/ 540000 w 720000"/>
              <a:gd name="connsiteY110" fmla="*/ 609600 h 648000"/>
              <a:gd name="connsiteX111" fmla="*/ 504000 w 720000"/>
              <a:gd name="connsiteY111" fmla="*/ 615096 h 648000"/>
              <a:gd name="connsiteX112" fmla="*/ 504000 w 720000"/>
              <a:gd name="connsiteY112" fmla="*/ 555744 h 648000"/>
              <a:gd name="connsiteX113" fmla="*/ 564000 w 720000"/>
              <a:gd name="connsiteY113" fmla="*/ 546396 h 648000"/>
              <a:gd name="connsiteX114" fmla="*/ 600000 w 720000"/>
              <a:gd name="connsiteY114" fmla="*/ 538104 h 648000"/>
              <a:gd name="connsiteX115" fmla="*/ 600000 w 720000"/>
              <a:gd name="connsiteY115" fmla="*/ 596076 h 648000"/>
              <a:gd name="connsiteX116" fmla="*/ 564000 w 720000"/>
              <a:gd name="connsiteY116" fmla="*/ 604968 h 648000"/>
              <a:gd name="connsiteX117" fmla="*/ 564000 w 720000"/>
              <a:gd name="connsiteY117" fmla="*/ 546396 h 648000"/>
              <a:gd name="connsiteX118" fmla="*/ 156000 w 720000"/>
              <a:gd name="connsiteY118" fmla="*/ 546396 h 648000"/>
              <a:gd name="connsiteX119" fmla="*/ 156000 w 720000"/>
              <a:gd name="connsiteY119" fmla="*/ 604968 h 648000"/>
              <a:gd name="connsiteX120" fmla="*/ 120000 w 720000"/>
              <a:gd name="connsiteY120" fmla="*/ 596076 h 648000"/>
              <a:gd name="connsiteX121" fmla="*/ 120000 w 720000"/>
              <a:gd name="connsiteY121" fmla="*/ 538104 h 648000"/>
              <a:gd name="connsiteX122" fmla="*/ 156000 w 720000"/>
              <a:gd name="connsiteY122" fmla="*/ 546396 h 648000"/>
              <a:gd name="connsiteX123" fmla="*/ 180000 w 720000"/>
              <a:gd name="connsiteY123" fmla="*/ 550692 h 648000"/>
              <a:gd name="connsiteX124" fmla="*/ 216000 w 720000"/>
              <a:gd name="connsiteY124" fmla="*/ 555756 h 648000"/>
              <a:gd name="connsiteX125" fmla="*/ 216000 w 720000"/>
              <a:gd name="connsiteY125" fmla="*/ 615108 h 648000"/>
              <a:gd name="connsiteX126" fmla="*/ 180000 w 720000"/>
              <a:gd name="connsiteY126" fmla="*/ 609612 h 648000"/>
              <a:gd name="connsiteX127" fmla="*/ 180000 w 720000"/>
              <a:gd name="connsiteY127" fmla="*/ 550692 h 648000"/>
              <a:gd name="connsiteX128" fmla="*/ 240000 w 720000"/>
              <a:gd name="connsiteY128" fmla="*/ 558336 h 648000"/>
              <a:gd name="connsiteX129" fmla="*/ 276000 w 720000"/>
              <a:gd name="connsiteY129" fmla="*/ 561252 h 648000"/>
              <a:gd name="connsiteX130" fmla="*/ 276000 w 720000"/>
              <a:gd name="connsiteY130" fmla="*/ 621096 h 648000"/>
              <a:gd name="connsiteX131" fmla="*/ 240000 w 720000"/>
              <a:gd name="connsiteY131" fmla="*/ 617940 h 648000"/>
              <a:gd name="connsiteX132" fmla="*/ 240000 w 720000"/>
              <a:gd name="connsiteY132" fmla="*/ 558336 h 648000"/>
              <a:gd name="connsiteX133" fmla="*/ 210228 w 720000"/>
              <a:gd name="connsiteY133" fmla="*/ 486576 h 648000"/>
              <a:gd name="connsiteX134" fmla="*/ 206580 w 720000"/>
              <a:gd name="connsiteY134" fmla="*/ 486204 h 648000"/>
              <a:gd name="connsiteX135" fmla="*/ 204000 w 720000"/>
              <a:gd name="connsiteY135" fmla="*/ 485928 h 648000"/>
              <a:gd name="connsiteX136" fmla="*/ 204000 w 720000"/>
              <a:gd name="connsiteY136" fmla="*/ 426348 h 648000"/>
              <a:gd name="connsiteX137" fmla="*/ 240000 w 720000"/>
              <a:gd name="connsiteY137" fmla="*/ 429264 h 648000"/>
              <a:gd name="connsiteX138" fmla="*/ 240000 w 720000"/>
              <a:gd name="connsiteY138" fmla="*/ 489060 h 648000"/>
              <a:gd name="connsiteX139" fmla="*/ 210228 w 720000"/>
              <a:gd name="connsiteY139" fmla="*/ 486576 h 648000"/>
              <a:gd name="connsiteX140" fmla="*/ 180000 w 720000"/>
              <a:gd name="connsiteY140" fmla="*/ 423744 h 648000"/>
              <a:gd name="connsiteX141" fmla="*/ 180000 w 720000"/>
              <a:gd name="connsiteY141" fmla="*/ 483096 h 648000"/>
              <a:gd name="connsiteX142" fmla="*/ 144000 w 720000"/>
              <a:gd name="connsiteY142" fmla="*/ 477600 h 648000"/>
              <a:gd name="connsiteX143" fmla="*/ 144000 w 720000"/>
              <a:gd name="connsiteY143" fmla="*/ 418680 h 648000"/>
              <a:gd name="connsiteX144" fmla="*/ 180000 w 720000"/>
              <a:gd name="connsiteY144" fmla="*/ 423744 h 648000"/>
              <a:gd name="connsiteX145" fmla="*/ 415992 w 720000"/>
              <a:gd name="connsiteY145" fmla="*/ 488496 h 648000"/>
              <a:gd name="connsiteX146" fmla="*/ 408000 w 720000"/>
              <a:gd name="connsiteY146" fmla="*/ 489096 h 648000"/>
              <a:gd name="connsiteX147" fmla="*/ 408000 w 720000"/>
              <a:gd name="connsiteY147" fmla="*/ 429252 h 648000"/>
              <a:gd name="connsiteX148" fmla="*/ 444000 w 720000"/>
              <a:gd name="connsiteY148" fmla="*/ 426336 h 648000"/>
              <a:gd name="connsiteX149" fmla="*/ 444000 w 720000"/>
              <a:gd name="connsiteY149" fmla="*/ 485928 h 648000"/>
              <a:gd name="connsiteX150" fmla="*/ 421212 w 720000"/>
              <a:gd name="connsiteY150" fmla="*/ 488076 h 648000"/>
              <a:gd name="connsiteX151" fmla="*/ 415992 w 720000"/>
              <a:gd name="connsiteY151" fmla="*/ 488496 h 648000"/>
              <a:gd name="connsiteX152" fmla="*/ 468000 w 720000"/>
              <a:gd name="connsiteY152" fmla="*/ 483096 h 648000"/>
              <a:gd name="connsiteX153" fmla="*/ 468000 w 720000"/>
              <a:gd name="connsiteY153" fmla="*/ 423744 h 648000"/>
              <a:gd name="connsiteX154" fmla="*/ 504000 w 720000"/>
              <a:gd name="connsiteY154" fmla="*/ 418680 h 648000"/>
              <a:gd name="connsiteX155" fmla="*/ 504000 w 720000"/>
              <a:gd name="connsiteY155" fmla="*/ 477600 h 648000"/>
              <a:gd name="connsiteX156" fmla="*/ 468000 w 720000"/>
              <a:gd name="connsiteY156" fmla="*/ 483096 h 648000"/>
              <a:gd name="connsiteX157" fmla="*/ 528000 w 720000"/>
              <a:gd name="connsiteY157" fmla="*/ 414396 h 648000"/>
              <a:gd name="connsiteX158" fmla="*/ 564000 w 720000"/>
              <a:gd name="connsiteY158" fmla="*/ 406104 h 648000"/>
              <a:gd name="connsiteX159" fmla="*/ 564000 w 720000"/>
              <a:gd name="connsiteY159" fmla="*/ 464076 h 648000"/>
              <a:gd name="connsiteX160" fmla="*/ 528000 w 720000"/>
              <a:gd name="connsiteY160" fmla="*/ 472968 h 648000"/>
              <a:gd name="connsiteX161" fmla="*/ 528000 w 720000"/>
              <a:gd name="connsiteY161" fmla="*/ 414396 h 648000"/>
              <a:gd name="connsiteX162" fmla="*/ 363900 w 720000"/>
              <a:gd name="connsiteY162" fmla="*/ 359580 h 648000"/>
              <a:gd name="connsiteX163" fmla="*/ 337392 w 720000"/>
              <a:gd name="connsiteY163" fmla="*/ 358584 h 648000"/>
              <a:gd name="connsiteX164" fmla="*/ 336000 w 720000"/>
              <a:gd name="connsiteY164" fmla="*/ 358524 h 648000"/>
              <a:gd name="connsiteX165" fmla="*/ 336000 w 720000"/>
              <a:gd name="connsiteY165" fmla="*/ 298608 h 648000"/>
              <a:gd name="connsiteX166" fmla="*/ 372192 w 720000"/>
              <a:gd name="connsiteY166" fmla="*/ 299760 h 648000"/>
              <a:gd name="connsiteX167" fmla="*/ 374088 w 720000"/>
              <a:gd name="connsiteY167" fmla="*/ 299796 h 648000"/>
              <a:gd name="connsiteX168" fmla="*/ 383988 w 720000"/>
              <a:gd name="connsiteY168" fmla="*/ 299940 h 648000"/>
              <a:gd name="connsiteX169" fmla="*/ 383988 w 720000"/>
              <a:gd name="connsiteY169" fmla="*/ 359856 h 648000"/>
              <a:gd name="connsiteX170" fmla="*/ 366552 w 720000"/>
              <a:gd name="connsiteY170" fmla="*/ 359640 h 648000"/>
              <a:gd name="connsiteX171" fmla="*/ 363900 w 720000"/>
              <a:gd name="connsiteY171" fmla="*/ 359580 h 648000"/>
              <a:gd name="connsiteX172" fmla="*/ 84000 w 720000"/>
              <a:gd name="connsiteY172" fmla="*/ 188088 h 648000"/>
              <a:gd name="connsiteX173" fmla="*/ 84000 w 720000"/>
              <a:gd name="connsiteY173" fmla="*/ 130116 h 648000"/>
              <a:gd name="connsiteX174" fmla="*/ 120000 w 720000"/>
              <a:gd name="connsiteY174" fmla="*/ 138408 h 648000"/>
              <a:gd name="connsiteX175" fmla="*/ 120000 w 720000"/>
              <a:gd name="connsiteY175" fmla="*/ 196980 h 648000"/>
              <a:gd name="connsiteX176" fmla="*/ 115560 w 720000"/>
              <a:gd name="connsiteY176" fmla="*/ 196044 h 648000"/>
              <a:gd name="connsiteX177" fmla="*/ 96996 w 720000"/>
              <a:gd name="connsiteY177" fmla="*/ 191628 h 648000"/>
              <a:gd name="connsiteX178" fmla="*/ 84000 w 720000"/>
              <a:gd name="connsiteY178" fmla="*/ 188088 h 648000"/>
              <a:gd name="connsiteX179" fmla="*/ 302100 w 720000"/>
              <a:gd name="connsiteY179" fmla="*/ 155796 h 648000"/>
              <a:gd name="connsiteX180" fmla="*/ 312000 w 720000"/>
              <a:gd name="connsiteY180" fmla="*/ 155940 h 648000"/>
              <a:gd name="connsiteX181" fmla="*/ 312000 w 720000"/>
              <a:gd name="connsiteY181" fmla="*/ 215856 h 648000"/>
              <a:gd name="connsiteX182" fmla="*/ 264000 w 720000"/>
              <a:gd name="connsiteY182" fmla="*/ 214488 h 648000"/>
              <a:gd name="connsiteX183" fmla="*/ 264000 w 720000"/>
              <a:gd name="connsiteY183" fmla="*/ 154620 h 648000"/>
              <a:gd name="connsiteX184" fmla="*/ 300192 w 720000"/>
              <a:gd name="connsiteY184" fmla="*/ 155772 h 648000"/>
              <a:gd name="connsiteX185" fmla="*/ 302100 w 720000"/>
              <a:gd name="connsiteY185" fmla="*/ 155796 h 648000"/>
              <a:gd name="connsiteX186" fmla="*/ 347808 w 720000"/>
              <a:gd name="connsiteY186" fmla="*/ 155760 h 648000"/>
              <a:gd name="connsiteX187" fmla="*/ 384000 w 720000"/>
              <a:gd name="connsiteY187" fmla="*/ 154608 h 648000"/>
              <a:gd name="connsiteX188" fmla="*/ 384000 w 720000"/>
              <a:gd name="connsiteY188" fmla="*/ 214476 h 648000"/>
              <a:gd name="connsiteX189" fmla="*/ 377952 w 720000"/>
              <a:gd name="connsiteY189" fmla="*/ 214812 h 648000"/>
              <a:gd name="connsiteX190" fmla="*/ 377436 w 720000"/>
              <a:gd name="connsiteY190" fmla="*/ 214836 h 648000"/>
              <a:gd name="connsiteX191" fmla="*/ 352860 w 720000"/>
              <a:gd name="connsiteY191" fmla="*/ 215652 h 648000"/>
              <a:gd name="connsiteX192" fmla="*/ 348972 w 720000"/>
              <a:gd name="connsiteY192" fmla="*/ 215736 h 648000"/>
              <a:gd name="connsiteX193" fmla="*/ 336000 w 720000"/>
              <a:gd name="connsiteY193" fmla="*/ 215880 h 648000"/>
              <a:gd name="connsiteX194" fmla="*/ 336000 w 720000"/>
              <a:gd name="connsiteY194" fmla="*/ 155940 h 648000"/>
              <a:gd name="connsiteX195" fmla="*/ 345900 w 720000"/>
              <a:gd name="connsiteY195" fmla="*/ 155796 h 648000"/>
              <a:gd name="connsiteX196" fmla="*/ 347808 w 720000"/>
              <a:gd name="connsiteY196" fmla="*/ 155760 h 648000"/>
              <a:gd name="connsiteX197" fmla="*/ 621252 w 720000"/>
              <a:gd name="connsiteY197" fmla="*/ 161784 h 648000"/>
              <a:gd name="connsiteX198" fmla="*/ 620916 w 720000"/>
              <a:gd name="connsiteY198" fmla="*/ 161712 h 648000"/>
              <a:gd name="connsiteX199" fmla="*/ 616548 w 720000"/>
              <a:gd name="connsiteY199" fmla="*/ 165108 h 648000"/>
              <a:gd name="connsiteX200" fmla="*/ 588000 w 720000"/>
              <a:gd name="connsiteY200" fmla="*/ 179856 h 648000"/>
              <a:gd name="connsiteX201" fmla="*/ 588000 w 720000"/>
              <a:gd name="connsiteY201" fmla="*/ 122772 h 648000"/>
              <a:gd name="connsiteX202" fmla="*/ 624000 w 720000"/>
              <a:gd name="connsiteY202" fmla="*/ 106260 h 648000"/>
              <a:gd name="connsiteX203" fmla="*/ 624000 w 720000"/>
              <a:gd name="connsiteY203" fmla="*/ 155916 h 648000"/>
              <a:gd name="connsiteX204" fmla="*/ 621252 w 720000"/>
              <a:gd name="connsiteY204" fmla="*/ 161784 h 648000"/>
              <a:gd name="connsiteX205" fmla="*/ 468000 w 720000"/>
              <a:gd name="connsiteY205" fmla="*/ 207024 h 648000"/>
              <a:gd name="connsiteX206" fmla="*/ 468000 w 720000"/>
              <a:gd name="connsiteY206" fmla="*/ 147744 h 648000"/>
              <a:gd name="connsiteX207" fmla="*/ 504000 w 720000"/>
              <a:gd name="connsiteY207" fmla="*/ 142680 h 648000"/>
              <a:gd name="connsiteX208" fmla="*/ 504000 w 720000"/>
              <a:gd name="connsiteY208" fmla="*/ 201504 h 648000"/>
              <a:gd name="connsiteX209" fmla="*/ 468000 w 720000"/>
              <a:gd name="connsiteY209" fmla="*/ 207024 h 648000"/>
              <a:gd name="connsiteX210" fmla="*/ 528000 w 720000"/>
              <a:gd name="connsiteY210" fmla="*/ 196884 h 648000"/>
              <a:gd name="connsiteX211" fmla="*/ 528000 w 720000"/>
              <a:gd name="connsiteY211" fmla="*/ 138408 h 648000"/>
              <a:gd name="connsiteX212" fmla="*/ 564000 w 720000"/>
              <a:gd name="connsiteY212" fmla="*/ 130116 h 648000"/>
              <a:gd name="connsiteX213" fmla="*/ 564000 w 720000"/>
              <a:gd name="connsiteY213" fmla="*/ 187956 h 648000"/>
              <a:gd name="connsiteX214" fmla="*/ 528000 w 720000"/>
              <a:gd name="connsiteY214" fmla="*/ 196884 h 648000"/>
              <a:gd name="connsiteX215" fmla="*/ 444000 w 720000"/>
              <a:gd name="connsiteY215" fmla="*/ 150336 h 648000"/>
              <a:gd name="connsiteX216" fmla="*/ 444000 w 720000"/>
              <a:gd name="connsiteY216" fmla="*/ 209856 h 648000"/>
              <a:gd name="connsiteX217" fmla="*/ 408000 w 720000"/>
              <a:gd name="connsiteY217" fmla="*/ 213036 h 648000"/>
              <a:gd name="connsiteX218" fmla="*/ 408000 w 720000"/>
              <a:gd name="connsiteY218" fmla="*/ 153252 h 648000"/>
              <a:gd name="connsiteX219" fmla="*/ 444000 w 720000"/>
              <a:gd name="connsiteY219" fmla="*/ 150336 h 648000"/>
              <a:gd name="connsiteX220" fmla="*/ 204000 w 720000"/>
              <a:gd name="connsiteY220" fmla="*/ 209880 h 648000"/>
              <a:gd name="connsiteX221" fmla="*/ 204000 w 720000"/>
              <a:gd name="connsiteY221" fmla="*/ 150336 h 648000"/>
              <a:gd name="connsiteX222" fmla="*/ 240000 w 720000"/>
              <a:gd name="connsiteY222" fmla="*/ 153252 h 648000"/>
              <a:gd name="connsiteX223" fmla="*/ 240000 w 720000"/>
              <a:gd name="connsiteY223" fmla="*/ 212988 h 648000"/>
              <a:gd name="connsiteX224" fmla="*/ 204000 w 720000"/>
              <a:gd name="connsiteY224" fmla="*/ 209880 h 648000"/>
              <a:gd name="connsiteX225" fmla="*/ 180000 w 720000"/>
              <a:gd name="connsiteY225" fmla="*/ 147744 h 648000"/>
              <a:gd name="connsiteX226" fmla="*/ 180000 w 720000"/>
              <a:gd name="connsiteY226" fmla="*/ 207036 h 648000"/>
              <a:gd name="connsiteX227" fmla="*/ 172800 w 720000"/>
              <a:gd name="connsiteY227" fmla="*/ 206148 h 648000"/>
              <a:gd name="connsiteX228" fmla="*/ 168288 w 720000"/>
              <a:gd name="connsiteY228" fmla="*/ 205488 h 648000"/>
              <a:gd name="connsiteX229" fmla="*/ 147924 w 720000"/>
              <a:gd name="connsiteY229" fmla="*/ 202308 h 648000"/>
              <a:gd name="connsiteX230" fmla="*/ 144000 w 720000"/>
              <a:gd name="connsiteY230" fmla="*/ 201612 h 648000"/>
              <a:gd name="connsiteX231" fmla="*/ 144000 w 720000"/>
              <a:gd name="connsiteY231" fmla="*/ 142692 h 648000"/>
              <a:gd name="connsiteX232" fmla="*/ 180000 w 720000"/>
              <a:gd name="connsiteY232" fmla="*/ 147744 h 648000"/>
              <a:gd name="connsiteX233" fmla="*/ 309024 w 720000"/>
              <a:gd name="connsiteY233" fmla="*/ 356868 h 648000"/>
              <a:gd name="connsiteX234" fmla="*/ 304164 w 720000"/>
              <a:gd name="connsiteY234" fmla="*/ 356508 h 648000"/>
              <a:gd name="connsiteX235" fmla="*/ 281664 w 720000"/>
              <a:gd name="connsiteY235" fmla="*/ 354516 h 648000"/>
              <a:gd name="connsiteX236" fmla="*/ 276960 w 720000"/>
              <a:gd name="connsiteY236" fmla="*/ 354036 h 648000"/>
              <a:gd name="connsiteX237" fmla="*/ 276000 w 720000"/>
              <a:gd name="connsiteY237" fmla="*/ 353928 h 648000"/>
              <a:gd name="connsiteX238" fmla="*/ 276000 w 720000"/>
              <a:gd name="connsiteY238" fmla="*/ 294336 h 648000"/>
              <a:gd name="connsiteX239" fmla="*/ 312000 w 720000"/>
              <a:gd name="connsiteY239" fmla="*/ 297252 h 648000"/>
              <a:gd name="connsiteX240" fmla="*/ 312000 w 720000"/>
              <a:gd name="connsiteY240" fmla="*/ 357060 h 648000"/>
              <a:gd name="connsiteX241" fmla="*/ 309024 w 720000"/>
              <a:gd name="connsiteY241" fmla="*/ 356868 h 648000"/>
              <a:gd name="connsiteX242" fmla="*/ 229740 w 720000"/>
              <a:gd name="connsiteY242" fmla="*/ 347904 h 648000"/>
              <a:gd name="connsiteX243" fmla="*/ 216000 w 720000"/>
              <a:gd name="connsiteY243" fmla="*/ 345540 h 648000"/>
              <a:gd name="connsiteX244" fmla="*/ 216000 w 720000"/>
              <a:gd name="connsiteY244" fmla="*/ 286692 h 648000"/>
              <a:gd name="connsiteX245" fmla="*/ 252000 w 720000"/>
              <a:gd name="connsiteY245" fmla="*/ 291756 h 648000"/>
              <a:gd name="connsiteX246" fmla="*/ 252000 w 720000"/>
              <a:gd name="connsiteY246" fmla="*/ 351108 h 648000"/>
              <a:gd name="connsiteX247" fmla="*/ 230568 w 720000"/>
              <a:gd name="connsiteY247" fmla="*/ 348048 h 648000"/>
              <a:gd name="connsiteX248" fmla="*/ 229740 w 720000"/>
              <a:gd name="connsiteY248" fmla="*/ 347904 h 648000"/>
              <a:gd name="connsiteX249" fmla="*/ 192000 w 720000"/>
              <a:gd name="connsiteY249" fmla="*/ 282396 h 648000"/>
              <a:gd name="connsiteX250" fmla="*/ 192000 w 720000"/>
              <a:gd name="connsiteY250" fmla="*/ 340872 h 648000"/>
              <a:gd name="connsiteX251" fmla="*/ 156000 w 720000"/>
              <a:gd name="connsiteY251" fmla="*/ 331860 h 648000"/>
              <a:gd name="connsiteX252" fmla="*/ 156000 w 720000"/>
              <a:gd name="connsiteY252" fmla="*/ 274104 h 648000"/>
              <a:gd name="connsiteX253" fmla="*/ 192000 w 720000"/>
              <a:gd name="connsiteY253" fmla="*/ 282396 h 648000"/>
              <a:gd name="connsiteX254" fmla="*/ 132000 w 720000"/>
              <a:gd name="connsiteY254" fmla="*/ 266772 h 648000"/>
              <a:gd name="connsiteX255" fmla="*/ 132000 w 720000"/>
              <a:gd name="connsiteY255" fmla="*/ 323784 h 648000"/>
              <a:gd name="connsiteX256" fmla="*/ 97008 w 720000"/>
              <a:gd name="connsiteY256" fmla="*/ 302436 h 648000"/>
              <a:gd name="connsiteX257" fmla="*/ 96204 w 720000"/>
              <a:gd name="connsiteY257" fmla="*/ 301092 h 648000"/>
              <a:gd name="connsiteX258" fmla="*/ 96000 w 720000"/>
              <a:gd name="connsiteY258" fmla="*/ 299952 h 648000"/>
              <a:gd name="connsiteX259" fmla="*/ 96000 w 720000"/>
              <a:gd name="connsiteY259" fmla="*/ 250260 h 648000"/>
              <a:gd name="connsiteX260" fmla="*/ 132000 w 720000"/>
              <a:gd name="connsiteY260" fmla="*/ 266772 h 648000"/>
              <a:gd name="connsiteX261" fmla="*/ 419808 w 720000"/>
              <a:gd name="connsiteY261" fmla="*/ 299760 h 648000"/>
              <a:gd name="connsiteX262" fmla="*/ 456000 w 720000"/>
              <a:gd name="connsiteY262" fmla="*/ 298608 h 648000"/>
              <a:gd name="connsiteX263" fmla="*/ 456000 w 720000"/>
              <a:gd name="connsiteY263" fmla="*/ 358464 h 648000"/>
              <a:gd name="connsiteX264" fmla="*/ 408000 w 720000"/>
              <a:gd name="connsiteY264" fmla="*/ 359844 h 648000"/>
              <a:gd name="connsiteX265" fmla="*/ 408000 w 720000"/>
              <a:gd name="connsiteY265" fmla="*/ 299940 h 648000"/>
              <a:gd name="connsiteX266" fmla="*/ 417900 w 720000"/>
              <a:gd name="connsiteY266" fmla="*/ 299796 h 648000"/>
              <a:gd name="connsiteX267" fmla="*/ 419808 w 720000"/>
              <a:gd name="connsiteY267" fmla="*/ 299760 h 648000"/>
              <a:gd name="connsiteX268" fmla="*/ 574884 w 720000"/>
              <a:gd name="connsiteY268" fmla="*/ 345804 h 648000"/>
              <a:gd name="connsiteX269" fmla="*/ 558840 w 720000"/>
              <a:gd name="connsiteY269" fmla="*/ 348444 h 648000"/>
              <a:gd name="connsiteX270" fmla="*/ 549288 w 720000"/>
              <a:gd name="connsiteY270" fmla="*/ 349836 h 648000"/>
              <a:gd name="connsiteX271" fmla="*/ 540012 w 720000"/>
              <a:gd name="connsiteY271" fmla="*/ 351036 h 648000"/>
              <a:gd name="connsiteX272" fmla="*/ 540012 w 720000"/>
              <a:gd name="connsiteY272" fmla="*/ 291744 h 648000"/>
              <a:gd name="connsiteX273" fmla="*/ 576012 w 720000"/>
              <a:gd name="connsiteY273" fmla="*/ 286680 h 648000"/>
              <a:gd name="connsiteX274" fmla="*/ 576012 w 720000"/>
              <a:gd name="connsiteY274" fmla="*/ 345600 h 648000"/>
              <a:gd name="connsiteX275" fmla="*/ 574884 w 720000"/>
              <a:gd name="connsiteY275" fmla="*/ 345804 h 648000"/>
              <a:gd name="connsiteX276" fmla="*/ 493632 w 720000"/>
              <a:gd name="connsiteY276" fmla="*/ 356052 h 648000"/>
              <a:gd name="connsiteX277" fmla="*/ 480000 w 720000"/>
              <a:gd name="connsiteY277" fmla="*/ 356988 h 648000"/>
              <a:gd name="connsiteX278" fmla="*/ 480000 w 720000"/>
              <a:gd name="connsiteY278" fmla="*/ 297252 h 648000"/>
              <a:gd name="connsiteX279" fmla="*/ 516000 w 720000"/>
              <a:gd name="connsiteY279" fmla="*/ 294336 h 648000"/>
              <a:gd name="connsiteX280" fmla="*/ 516000 w 720000"/>
              <a:gd name="connsiteY280" fmla="*/ 353868 h 648000"/>
              <a:gd name="connsiteX281" fmla="*/ 494904 w 720000"/>
              <a:gd name="connsiteY281" fmla="*/ 355932 h 648000"/>
              <a:gd name="connsiteX282" fmla="*/ 493632 w 720000"/>
              <a:gd name="connsiteY282" fmla="*/ 356052 h 648000"/>
              <a:gd name="connsiteX283" fmla="*/ 630768 w 720000"/>
              <a:gd name="connsiteY283" fmla="*/ 333552 h 648000"/>
              <a:gd name="connsiteX284" fmla="*/ 612012 w 720000"/>
              <a:gd name="connsiteY284" fmla="*/ 338304 h 648000"/>
              <a:gd name="connsiteX285" fmla="*/ 602856 w 720000"/>
              <a:gd name="connsiteY285" fmla="*/ 340368 h 648000"/>
              <a:gd name="connsiteX286" fmla="*/ 600012 w 720000"/>
              <a:gd name="connsiteY286" fmla="*/ 340956 h 648000"/>
              <a:gd name="connsiteX287" fmla="*/ 600012 w 720000"/>
              <a:gd name="connsiteY287" fmla="*/ 282408 h 648000"/>
              <a:gd name="connsiteX288" fmla="*/ 636012 w 720000"/>
              <a:gd name="connsiteY288" fmla="*/ 274116 h 648000"/>
              <a:gd name="connsiteX289" fmla="*/ 636012 w 720000"/>
              <a:gd name="connsiteY289" fmla="*/ 332088 h 648000"/>
              <a:gd name="connsiteX290" fmla="*/ 630768 w 720000"/>
              <a:gd name="connsiteY290" fmla="*/ 333552 h 648000"/>
              <a:gd name="connsiteX291" fmla="*/ 695868 w 720000"/>
              <a:gd name="connsiteY291" fmla="*/ 216780 h 648000"/>
              <a:gd name="connsiteX292" fmla="*/ 643332 w 720000"/>
              <a:gd name="connsiteY292" fmla="*/ 245952 h 648000"/>
              <a:gd name="connsiteX293" fmla="*/ 643332 w 720000"/>
              <a:gd name="connsiteY293" fmla="*/ 245952 h 648000"/>
              <a:gd name="connsiteX294" fmla="*/ 450252 w 720000"/>
              <a:gd name="connsiteY294" fmla="*/ 274800 h 648000"/>
              <a:gd name="connsiteX295" fmla="*/ 437256 w 720000"/>
              <a:gd name="connsiteY295" fmla="*/ 275304 h 648000"/>
              <a:gd name="connsiteX296" fmla="*/ 426408 w 720000"/>
              <a:gd name="connsiteY296" fmla="*/ 275628 h 648000"/>
              <a:gd name="connsiteX297" fmla="*/ 396000 w 720000"/>
              <a:gd name="connsiteY297" fmla="*/ 276000 h 648000"/>
              <a:gd name="connsiteX298" fmla="*/ 365592 w 720000"/>
              <a:gd name="connsiteY298" fmla="*/ 275616 h 648000"/>
              <a:gd name="connsiteX299" fmla="*/ 354744 w 720000"/>
              <a:gd name="connsiteY299" fmla="*/ 275292 h 648000"/>
              <a:gd name="connsiteX300" fmla="*/ 341748 w 720000"/>
              <a:gd name="connsiteY300" fmla="*/ 274788 h 648000"/>
              <a:gd name="connsiteX301" fmla="*/ 148668 w 720000"/>
              <a:gd name="connsiteY301" fmla="*/ 245940 h 648000"/>
              <a:gd name="connsiteX302" fmla="*/ 148668 w 720000"/>
              <a:gd name="connsiteY302" fmla="*/ 245940 h 648000"/>
              <a:gd name="connsiteX303" fmla="*/ 96168 w 720000"/>
              <a:gd name="connsiteY303" fmla="*/ 216972 h 648000"/>
              <a:gd name="connsiteX304" fmla="*/ 96372 w 720000"/>
              <a:gd name="connsiteY304" fmla="*/ 216264 h 648000"/>
              <a:gd name="connsiteX305" fmla="*/ 98928 w 720000"/>
              <a:gd name="connsiteY305" fmla="*/ 216840 h 648000"/>
              <a:gd name="connsiteX306" fmla="*/ 113328 w 720000"/>
              <a:gd name="connsiteY306" fmla="*/ 220068 h 648000"/>
              <a:gd name="connsiteX307" fmla="*/ 191748 w 720000"/>
              <a:gd name="connsiteY307" fmla="*/ 232632 h 648000"/>
              <a:gd name="connsiteX308" fmla="*/ 192000 w 720000"/>
              <a:gd name="connsiteY308" fmla="*/ 232680 h 648000"/>
              <a:gd name="connsiteX309" fmla="*/ 192060 w 720000"/>
              <a:gd name="connsiteY309" fmla="*/ 232668 h 648000"/>
              <a:gd name="connsiteX310" fmla="*/ 251556 w 720000"/>
              <a:gd name="connsiteY310" fmla="*/ 237780 h 648000"/>
              <a:gd name="connsiteX311" fmla="*/ 252000 w 720000"/>
              <a:gd name="connsiteY311" fmla="*/ 237864 h 648000"/>
              <a:gd name="connsiteX312" fmla="*/ 252228 w 720000"/>
              <a:gd name="connsiteY312" fmla="*/ 237816 h 648000"/>
              <a:gd name="connsiteX313" fmla="*/ 296892 w 720000"/>
              <a:gd name="connsiteY313" fmla="*/ 239652 h 648000"/>
              <a:gd name="connsiteX314" fmla="*/ 324000 w 720000"/>
              <a:gd name="connsiteY314" fmla="*/ 240000 h 648000"/>
              <a:gd name="connsiteX315" fmla="*/ 343272 w 720000"/>
              <a:gd name="connsiteY315" fmla="*/ 239808 h 648000"/>
              <a:gd name="connsiteX316" fmla="*/ 567504 w 720000"/>
              <a:gd name="connsiteY316" fmla="*/ 212028 h 648000"/>
              <a:gd name="connsiteX317" fmla="*/ 575124 w 720000"/>
              <a:gd name="connsiteY317" fmla="*/ 209784 h 648000"/>
              <a:gd name="connsiteX318" fmla="*/ 579684 w 720000"/>
              <a:gd name="connsiteY318" fmla="*/ 208392 h 648000"/>
              <a:gd name="connsiteX319" fmla="*/ 592212 w 720000"/>
              <a:gd name="connsiteY319" fmla="*/ 204084 h 648000"/>
              <a:gd name="connsiteX320" fmla="*/ 594264 w 720000"/>
              <a:gd name="connsiteY320" fmla="*/ 203292 h 648000"/>
              <a:gd name="connsiteX321" fmla="*/ 604044 w 720000"/>
              <a:gd name="connsiteY321" fmla="*/ 199320 h 648000"/>
              <a:gd name="connsiteX322" fmla="*/ 606744 w 720000"/>
              <a:gd name="connsiteY322" fmla="*/ 198144 h 648000"/>
              <a:gd name="connsiteX323" fmla="*/ 616260 w 720000"/>
              <a:gd name="connsiteY323" fmla="*/ 193512 h 648000"/>
              <a:gd name="connsiteX324" fmla="*/ 620028 w 720000"/>
              <a:gd name="connsiteY324" fmla="*/ 191352 h 648000"/>
              <a:gd name="connsiteX325" fmla="*/ 624240 w 720000"/>
              <a:gd name="connsiteY325" fmla="*/ 188832 h 648000"/>
              <a:gd name="connsiteX326" fmla="*/ 626616 w 720000"/>
              <a:gd name="connsiteY326" fmla="*/ 187416 h 648000"/>
              <a:gd name="connsiteX327" fmla="*/ 695868 w 720000"/>
              <a:gd name="connsiteY327" fmla="*/ 216780 h 648000"/>
              <a:gd name="connsiteX328" fmla="*/ 324000 w 720000"/>
              <a:gd name="connsiteY328" fmla="*/ 24000 h 648000"/>
              <a:gd name="connsiteX329" fmla="*/ 623820 w 720000"/>
              <a:gd name="connsiteY329" fmla="*/ 73032 h 648000"/>
              <a:gd name="connsiteX330" fmla="*/ 571332 w 720000"/>
              <a:gd name="connsiteY330" fmla="*/ 101940 h 648000"/>
              <a:gd name="connsiteX331" fmla="*/ 571332 w 720000"/>
              <a:gd name="connsiteY331" fmla="*/ 101940 h 648000"/>
              <a:gd name="connsiteX332" fmla="*/ 378252 w 720000"/>
              <a:gd name="connsiteY332" fmla="*/ 130788 h 648000"/>
              <a:gd name="connsiteX333" fmla="*/ 365256 w 720000"/>
              <a:gd name="connsiteY333" fmla="*/ 131292 h 648000"/>
              <a:gd name="connsiteX334" fmla="*/ 354408 w 720000"/>
              <a:gd name="connsiteY334" fmla="*/ 131616 h 648000"/>
              <a:gd name="connsiteX335" fmla="*/ 324000 w 720000"/>
              <a:gd name="connsiteY335" fmla="*/ 132000 h 648000"/>
              <a:gd name="connsiteX336" fmla="*/ 293592 w 720000"/>
              <a:gd name="connsiteY336" fmla="*/ 131616 h 648000"/>
              <a:gd name="connsiteX337" fmla="*/ 282744 w 720000"/>
              <a:gd name="connsiteY337" fmla="*/ 131292 h 648000"/>
              <a:gd name="connsiteX338" fmla="*/ 269748 w 720000"/>
              <a:gd name="connsiteY338" fmla="*/ 130788 h 648000"/>
              <a:gd name="connsiteX339" fmla="*/ 76668 w 720000"/>
              <a:gd name="connsiteY339" fmla="*/ 101940 h 648000"/>
              <a:gd name="connsiteX340" fmla="*/ 76668 w 720000"/>
              <a:gd name="connsiteY340" fmla="*/ 101940 h 648000"/>
              <a:gd name="connsiteX341" fmla="*/ 24180 w 720000"/>
              <a:gd name="connsiteY341" fmla="*/ 73032 h 648000"/>
              <a:gd name="connsiteX342" fmla="*/ 324000 w 720000"/>
              <a:gd name="connsiteY342" fmla="*/ 24000 h 648000"/>
              <a:gd name="connsiteX343" fmla="*/ 24000 w 720000"/>
              <a:gd name="connsiteY343" fmla="*/ 155952 h 648000"/>
              <a:gd name="connsiteX344" fmla="*/ 24000 w 720000"/>
              <a:gd name="connsiteY344" fmla="*/ 106260 h 648000"/>
              <a:gd name="connsiteX345" fmla="*/ 60000 w 720000"/>
              <a:gd name="connsiteY345" fmla="*/ 122772 h 648000"/>
              <a:gd name="connsiteX346" fmla="*/ 60000 w 720000"/>
              <a:gd name="connsiteY346" fmla="*/ 180228 h 648000"/>
              <a:gd name="connsiteX347" fmla="*/ 24000 w 720000"/>
              <a:gd name="connsiteY347" fmla="*/ 155952 h 648000"/>
              <a:gd name="connsiteX348" fmla="*/ 82128 w 720000"/>
              <a:gd name="connsiteY348" fmla="*/ 322020 h 648000"/>
              <a:gd name="connsiteX349" fmla="*/ 82764 w 720000"/>
              <a:gd name="connsiteY349" fmla="*/ 322572 h 648000"/>
              <a:gd name="connsiteX350" fmla="*/ 175560 w 720000"/>
              <a:gd name="connsiteY350" fmla="*/ 361908 h 648000"/>
              <a:gd name="connsiteX351" fmla="*/ 178548 w 720000"/>
              <a:gd name="connsiteY351" fmla="*/ 362580 h 648000"/>
              <a:gd name="connsiteX352" fmla="*/ 188004 w 720000"/>
              <a:gd name="connsiteY352" fmla="*/ 364620 h 648000"/>
              <a:gd name="connsiteX353" fmla="*/ 323904 w 720000"/>
              <a:gd name="connsiteY353" fmla="*/ 381852 h 648000"/>
              <a:gd name="connsiteX354" fmla="*/ 323988 w 720000"/>
              <a:gd name="connsiteY354" fmla="*/ 381864 h 648000"/>
              <a:gd name="connsiteX355" fmla="*/ 324036 w 720000"/>
              <a:gd name="connsiteY355" fmla="*/ 381852 h 648000"/>
              <a:gd name="connsiteX356" fmla="*/ 373872 w 720000"/>
              <a:gd name="connsiteY356" fmla="*/ 383748 h 648000"/>
              <a:gd name="connsiteX357" fmla="*/ 396000 w 720000"/>
              <a:gd name="connsiteY357" fmla="*/ 384000 h 648000"/>
              <a:gd name="connsiteX358" fmla="*/ 421416 w 720000"/>
              <a:gd name="connsiteY358" fmla="*/ 383700 h 648000"/>
              <a:gd name="connsiteX359" fmla="*/ 467832 w 720000"/>
              <a:gd name="connsiteY359" fmla="*/ 381840 h 648000"/>
              <a:gd name="connsiteX360" fmla="*/ 468000 w 720000"/>
              <a:gd name="connsiteY360" fmla="*/ 381876 h 648000"/>
              <a:gd name="connsiteX361" fmla="*/ 468300 w 720000"/>
              <a:gd name="connsiteY361" fmla="*/ 381816 h 648000"/>
              <a:gd name="connsiteX362" fmla="*/ 606828 w 720000"/>
              <a:gd name="connsiteY362" fmla="*/ 364080 h 648000"/>
              <a:gd name="connsiteX363" fmla="*/ 571332 w 720000"/>
              <a:gd name="connsiteY363" fmla="*/ 377952 h 648000"/>
              <a:gd name="connsiteX364" fmla="*/ 571332 w 720000"/>
              <a:gd name="connsiteY364" fmla="*/ 377952 h 648000"/>
              <a:gd name="connsiteX365" fmla="*/ 363960 w 720000"/>
              <a:gd name="connsiteY365" fmla="*/ 407340 h 648000"/>
              <a:gd name="connsiteX366" fmla="*/ 355860 w 720000"/>
              <a:gd name="connsiteY366" fmla="*/ 407592 h 648000"/>
              <a:gd name="connsiteX367" fmla="*/ 346944 w 720000"/>
              <a:gd name="connsiteY367" fmla="*/ 407772 h 648000"/>
              <a:gd name="connsiteX368" fmla="*/ 324000 w 720000"/>
              <a:gd name="connsiteY368" fmla="*/ 408000 h 648000"/>
              <a:gd name="connsiteX369" fmla="*/ 293592 w 720000"/>
              <a:gd name="connsiteY369" fmla="*/ 407616 h 648000"/>
              <a:gd name="connsiteX370" fmla="*/ 282744 w 720000"/>
              <a:gd name="connsiteY370" fmla="*/ 407292 h 648000"/>
              <a:gd name="connsiteX371" fmla="*/ 269748 w 720000"/>
              <a:gd name="connsiteY371" fmla="*/ 406788 h 648000"/>
              <a:gd name="connsiteX372" fmla="*/ 76668 w 720000"/>
              <a:gd name="connsiteY372" fmla="*/ 377940 h 648000"/>
              <a:gd name="connsiteX373" fmla="*/ 76668 w 720000"/>
              <a:gd name="connsiteY373" fmla="*/ 377940 h 648000"/>
              <a:gd name="connsiteX374" fmla="*/ 24132 w 720000"/>
              <a:gd name="connsiteY374" fmla="*/ 348744 h 648000"/>
              <a:gd name="connsiteX375" fmla="*/ 82128 w 720000"/>
              <a:gd name="connsiteY375" fmla="*/ 322020 h 648000"/>
              <a:gd name="connsiteX376" fmla="*/ 24000 w 720000"/>
              <a:gd name="connsiteY376" fmla="*/ 431952 h 648000"/>
              <a:gd name="connsiteX377" fmla="*/ 24000 w 720000"/>
              <a:gd name="connsiteY377" fmla="*/ 382260 h 648000"/>
              <a:gd name="connsiteX378" fmla="*/ 60000 w 720000"/>
              <a:gd name="connsiteY378" fmla="*/ 398772 h 648000"/>
              <a:gd name="connsiteX379" fmla="*/ 60000 w 720000"/>
              <a:gd name="connsiteY379" fmla="*/ 456000 h 648000"/>
              <a:gd name="connsiteX380" fmla="*/ 53148 w 720000"/>
              <a:gd name="connsiteY380" fmla="*/ 453336 h 648000"/>
              <a:gd name="connsiteX381" fmla="*/ 53004 w 720000"/>
              <a:gd name="connsiteY381" fmla="*/ 453480 h 648000"/>
              <a:gd name="connsiteX382" fmla="*/ 24000 w 720000"/>
              <a:gd name="connsiteY382" fmla="*/ 431952 h 648000"/>
              <a:gd name="connsiteX383" fmla="*/ 60000 w 720000"/>
              <a:gd name="connsiteY383" fmla="*/ 563952 h 648000"/>
              <a:gd name="connsiteX384" fmla="*/ 60000 w 720000"/>
              <a:gd name="connsiteY384" fmla="*/ 514260 h 648000"/>
              <a:gd name="connsiteX385" fmla="*/ 96000 w 720000"/>
              <a:gd name="connsiteY385" fmla="*/ 530772 h 648000"/>
              <a:gd name="connsiteX386" fmla="*/ 96000 w 720000"/>
              <a:gd name="connsiteY386" fmla="*/ 588228 h 648000"/>
              <a:gd name="connsiteX387" fmla="*/ 60000 w 720000"/>
              <a:gd name="connsiteY387" fmla="*/ 563952 h 648000"/>
              <a:gd name="connsiteX388" fmla="*/ 624000 w 720000"/>
              <a:gd name="connsiteY388" fmla="*/ 588228 h 648000"/>
              <a:gd name="connsiteX389" fmla="*/ 624000 w 720000"/>
              <a:gd name="connsiteY389" fmla="*/ 530784 h 648000"/>
              <a:gd name="connsiteX390" fmla="*/ 660000 w 720000"/>
              <a:gd name="connsiteY390" fmla="*/ 514272 h 648000"/>
              <a:gd name="connsiteX391" fmla="*/ 660000 w 720000"/>
              <a:gd name="connsiteY391" fmla="*/ 563928 h 648000"/>
              <a:gd name="connsiteX392" fmla="*/ 624000 w 720000"/>
              <a:gd name="connsiteY392" fmla="*/ 588228 h 648000"/>
              <a:gd name="connsiteX393" fmla="*/ 659844 w 720000"/>
              <a:gd name="connsiteY393" fmla="*/ 480924 h 648000"/>
              <a:gd name="connsiteX394" fmla="*/ 607332 w 720000"/>
              <a:gd name="connsiteY394" fmla="*/ 509952 h 648000"/>
              <a:gd name="connsiteX395" fmla="*/ 607332 w 720000"/>
              <a:gd name="connsiteY395" fmla="*/ 509952 h 648000"/>
              <a:gd name="connsiteX396" fmla="*/ 414252 w 720000"/>
              <a:gd name="connsiteY396" fmla="*/ 538800 h 648000"/>
              <a:gd name="connsiteX397" fmla="*/ 401256 w 720000"/>
              <a:gd name="connsiteY397" fmla="*/ 539304 h 648000"/>
              <a:gd name="connsiteX398" fmla="*/ 390408 w 720000"/>
              <a:gd name="connsiteY398" fmla="*/ 539628 h 648000"/>
              <a:gd name="connsiteX399" fmla="*/ 360000 w 720000"/>
              <a:gd name="connsiteY399" fmla="*/ 540000 h 648000"/>
              <a:gd name="connsiteX400" fmla="*/ 329568 w 720000"/>
              <a:gd name="connsiteY400" fmla="*/ 539616 h 648000"/>
              <a:gd name="connsiteX401" fmla="*/ 318828 w 720000"/>
              <a:gd name="connsiteY401" fmla="*/ 539292 h 648000"/>
              <a:gd name="connsiteX402" fmla="*/ 305748 w 720000"/>
              <a:gd name="connsiteY402" fmla="*/ 538788 h 648000"/>
              <a:gd name="connsiteX403" fmla="*/ 112668 w 720000"/>
              <a:gd name="connsiteY403" fmla="*/ 509940 h 648000"/>
              <a:gd name="connsiteX404" fmla="*/ 112668 w 720000"/>
              <a:gd name="connsiteY404" fmla="*/ 509940 h 648000"/>
              <a:gd name="connsiteX405" fmla="*/ 60288 w 720000"/>
              <a:gd name="connsiteY405" fmla="*/ 481680 h 648000"/>
              <a:gd name="connsiteX406" fmla="*/ 71376 w 720000"/>
              <a:gd name="connsiteY406" fmla="*/ 485328 h 648000"/>
              <a:gd name="connsiteX407" fmla="*/ 72528 w 720000"/>
              <a:gd name="connsiteY407" fmla="*/ 485676 h 648000"/>
              <a:gd name="connsiteX408" fmla="*/ 82476 w 720000"/>
              <a:gd name="connsiteY408" fmla="*/ 488568 h 648000"/>
              <a:gd name="connsiteX409" fmla="*/ 86364 w 720000"/>
              <a:gd name="connsiteY409" fmla="*/ 489636 h 648000"/>
              <a:gd name="connsiteX410" fmla="*/ 92220 w 720000"/>
              <a:gd name="connsiteY410" fmla="*/ 491148 h 648000"/>
              <a:gd name="connsiteX411" fmla="*/ 251940 w 720000"/>
              <a:gd name="connsiteY411" fmla="*/ 513840 h 648000"/>
              <a:gd name="connsiteX412" fmla="*/ 252000 w 720000"/>
              <a:gd name="connsiteY412" fmla="*/ 513852 h 648000"/>
              <a:gd name="connsiteX413" fmla="*/ 252036 w 720000"/>
              <a:gd name="connsiteY413" fmla="*/ 513840 h 648000"/>
              <a:gd name="connsiteX414" fmla="*/ 308832 w 720000"/>
              <a:gd name="connsiteY414" fmla="*/ 515856 h 648000"/>
              <a:gd name="connsiteX415" fmla="*/ 324000 w 720000"/>
              <a:gd name="connsiteY415" fmla="*/ 516000 h 648000"/>
              <a:gd name="connsiteX416" fmla="*/ 344232 w 720000"/>
              <a:gd name="connsiteY416" fmla="*/ 515796 h 648000"/>
              <a:gd name="connsiteX417" fmla="*/ 395916 w 720000"/>
              <a:gd name="connsiteY417" fmla="*/ 513852 h 648000"/>
              <a:gd name="connsiteX418" fmla="*/ 396012 w 720000"/>
              <a:gd name="connsiteY418" fmla="*/ 513876 h 648000"/>
              <a:gd name="connsiteX419" fmla="*/ 396168 w 720000"/>
              <a:gd name="connsiteY419" fmla="*/ 513840 h 648000"/>
              <a:gd name="connsiteX420" fmla="*/ 455808 w 720000"/>
              <a:gd name="connsiteY420" fmla="*/ 508644 h 648000"/>
              <a:gd name="connsiteX421" fmla="*/ 456012 w 720000"/>
              <a:gd name="connsiteY421" fmla="*/ 508680 h 648000"/>
              <a:gd name="connsiteX422" fmla="*/ 456756 w 720000"/>
              <a:gd name="connsiteY422" fmla="*/ 508524 h 648000"/>
              <a:gd name="connsiteX423" fmla="*/ 517032 w 720000"/>
              <a:gd name="connsiteY423" fmla="*/ 499524 h 648000"/>
              <a:gd name="connsiteX424" fmla="*/ 528468 w 720000"/>
              <a:gd name="connsiteY424" fmla="*/ 497328 h 648000"/>
              <a:gd name="connsiteX425" fmla="*/ 530988 w 720000"/>
              <a:gd name="connsiteY425" fmla="*/ 496812 h 648000"/>
              <a:gd name="connsiteX426" fmla="*/ 618144 w 720000"/>
              <a:gd name="connsiteY426" fmla="*/ 468444 h 648000"/>
              <a:gd name="connsiteX427" fmla="*/ 621468 w 720000"/>
              <a:gd name="connsiteY427" fmla="*/ 466536 h 648000"/>
              <a:gd name="connsiteX428" fmla="*/ 625308 w 720000"/>
              <a:gd name="connsiteY428" fmla="*/ 464124 h 648000"/>
              <a:gd name="connsiteX429" fmla="*/ 628848 w 720000"/>
              <a:gd name="connsiteY429" fmla="*/ 461904 h 648000"/>
              <a:gd name="connsiteX430" fmla="*/ 659844 w 720000"/>
              <a:gd name="connsiteY430" fmla="*/ 480924 h 648000"/>
              <a:gd name="connsiteX431" fmla="*/ 660000 w 720000"/>
              <a:gd name="connsiteY431" fmla="*/ 324228 h 648000"/>
              <a:gd name="connsiteX432" fmla="*/ 660000 w 720000"/>
              <a:gd name="connsiteY432" fmla="*/ 266784 h 648000"/>
              <a:gd name="connsiteX433" fmla="*/ 696000 w 720000"/>
              <a:gd name="connsiteY433" fmla="*/ 250272 h 648000"/>
              <a:gd name="connsiteX434" fmla="*/ 696000 w 720000"/>
              <a:gd name="connsiteY434" fmla="*/ 299928 h 648000"/>
              <a:gd name="connsiteX435" fmla="*/ 660000 w 720000"/>
              <a:gd name="connsiteY435" fmla="*/ 324228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720000" h="648000">
                <a:moveTo>
                  <a:pt x="719868" y="216000"/>
                </a:moveTo>
                <a:cubicBezTo>
                  <a:pt x="718680" y="195468"/>
                  <a:pt x="694260" y="179424"/>
                  <a:pt x="645420" y="167184"/>
                </a:cubicBezTo>
                <a:cubicBezTo>
                  <a:pt x="647064" y="163584"/>
                  <a:pt x="647988" y="159840"/>
                  <a:pt x="648000" y="155952"/>
                </a:cubicBezTo>
                <a:lnTo>
                  <a:pt x="648000" y="72000"/>
                </a:lnTo>
                <a:lnTo>
                  <a:pt x="647796" y="72000"/>
                </a:lnTo>
                <a:cubicBezTo>
                  <a:pt x="643500" y="2064"/>
                  <a:pt x="356916" y="0"/>
                  <a:pt x="324000" y="0"/>
                </a:cubicBezTo>
                <a:cubicBezTo>
                  <a:pt x="291084" y="0"/>
                  <a:pt x="4500" y="2064"/>
                  <a:pt x="204" y="72000"/>
                </a:cubicBezTo>
                <a:lnTo>
                  <a:pt x="0" y="72000"/>
                </a:lnTo>
                <a:lnTo>
                  <a:pt x="0" y="73560"/>
                </a:lnTo>
                <a:lnTo>
                  <a:pt x="0" y="73560"/>
                </a:lnTo>
                <a:lnTo>
                  <a:pt x="0" y="73560"/>
                </a:lnTo>
                <a:lnTo>
                  <a:pt x="0" y="155988"/>
                </a:lnTo>
                <a:cubicBezTo>
                  <a:pt x="60" y="178788"/>
                  <a:pt x="29484" y="196632"/>
                  <a:pt x="73260" y="209916"/>
                </a:cubicBezTo>
                <a:cubicBezTo>
                  <a:pt x="72660" y="211908"/>
                  <a:pt x="72300" y="213936"/>
                  <a:pt x="72180" y="216000"/>
                </a:cubicBezTo>
                <a:lnTo>
                  <a:pt x="72000" y="216000"/>
                </a:lnTo>
                <a:lnTo>
                  <a:pt x="72000" y="217560"/>
                </a:lnTo>
                <a:lnTo>
                  <a:pt x="72000" y="217560"/>
                </a:lnTo>
                <a:lnTo>
                  <a:pt x="72000" y="217560"/>
                </a:lnTo>
                <a:lnTo>
                  <a:pt x="72000" y="299844"/>
                </a:lnTo>
                <a:cubicBezTo>
                  <a:pt x="24840" y="311988"/>
                  <a:pt x="1284" y="327804"/>
                  <a:pt x="120" y="348000"/>
                </a:cubicBezTo>
                <a:lnTo>
                  <a:pt x="0" y="348000"/>
                </a:lnTo>
                <a:lnTo>
                  <a:pt x="0" y="349560"/>
                </a:lnTo>
                <a:lnTo>
                  <a:pt x="0" y="349560"/>
                </a:lnTo>
                <a:lnTo>
                  <a:pt x="0" y="349560"/>
                </a:lnTo>
                <a:lnTo>
                  <a:pt x="0" y="431988"/>
                </a:lnTo>
                <a:cubicBezTo>
                  <a:pt x="36" y="447864"/>
                  <a:pt x="14352" y="461328"/>
                  <a:pt x="37776" y="472548"/>
                </a:cubicBezTo>
                <a:cubicBezTo>
                  <a:pt x="36888" y="474984"/>
                  <a:pt x="36336" y="477468"/>
                  <a:pt x="36180" y="480012"/>
                </a:cubicBezTo>
                <a:lnTo>
                  <a:pt x="36000" y="480012"/>
                </a:lnTo>
                <a:lnTo>
                  <a:pt x="36000" y="481572"/>
                </a:lnTo>
                <a:lnTo>
                  <a:pt x="36000" y="481572"/>
                </a:lnTo>
                <a:lnTo>
                  <a:pt x="36000" y="481572"/>
                </a:lnTo>
                <a:lnTo>
                  <a:pt x="36000" y="564000"/>
                </a:lnTo>
                <a:cubicBezTo>
                  <a:pt x="36096" y="603912"/>
                  <a:pt x="125964" y="628692"/>
                  <a:pt x="225816" y="640260"/>
                </a:cubicBezTo>
                <a:cubicBezTo>
                  <a:pt x="226548" y="640404"/>
                  <a:pt x="227220" y="640704"/>
                  <a:pt x="228000" y="640704"/>
                </a:cubicBezTo>
                <a:cubicBezTo>
                  <a:pt x="228228" y="640704"/>
                  <a:pt x="228420" y="640584"/>
                  <a:pt x="228648" y="640572"/>
                </a:cubicBezTo>
                <a:cubicBezTo>
                  <a:pt x="247896" y="642744"/>
                  <a:pt x="267456" y="644436"/>
                  <a:pt x="286812" y="645648"/>
                </a:cubicBezTo>
                <a:cubicBezTo>
                  <a:pt x="287220" y="645696"/>
                  <a:pt x="287580" y="645888"/>
                  <a:pt x="288000" y="645888"/>
                </a:cubicBezTo>
                <a:cubicBezTo>
                  <a:pt x="288228" y="645888"/>
                  <a:pt x="288408" y="645768"/>
                  <a:pt x="288624" y="645756"/>
                </a:cubicBezTo>
                <a:cubicBezTo>
                  <a:pt x="313200" y="647244"/>
                  <a:pt x="337380" y="648000"/>
                  <a:pt x="360000" y="648000"/>
                </a:cubicBezTo>
                <a:cubicBezTo>
                  <a:pt x="382620" y="648000"/>
                  <a:pt x="406800" y="647244"/>
                  <a:pt x="431376" y="645744"/>
                </a:cubicBezTo>
                <a:cubicBezTo>
                  <a:pt x="431592" y="645756"/>
                  <a:pt x="431784" y="645876"/>
                  <a:pt x="432000" y="645876"/>
                </a:cubicBezTo>
                <a:cubicBezTo>
                  <a:pt x="432420" y="645876"/>
                  <a:pt x="432780" y="645672"/>
                  <a:pt x="433188" y="645636"/>
                </a:cubicBezTo>
                <a:cubicBezTo>
                  <a:pt x="452544" y="644424"/>
                  <a:pt x="472104" y="642744"/>
                  <a:pt x="491352" y="640560"/>
                </a:cubicBezTo>
                <a:cubicBezTo>
                  <a:pt x="491580" y="640560"/>
                  <a:pt x="491772" y="640680"/>
                  <a:pt x="492000" y="640680"/>
                </a:cubicBezTo>
                <a:cubicBezTo>
                  <a:pt x="492780" y="640680"/>
                  <a:pt x="493452" y="640380"/>
                  <a:pt x="494184" y="640236"/>
                </a:cubicBezTo>
                <a:cubicBezTo>
                  <a:pt x="594036" y="628668"/>
                  <a:pt x="683892" y="603876"/>
                  <a:pt x="684000" y="563952"/>
                </a:cubicBezTo>
                <a:lnTo>
                  <a:pt x="684000" y="480000"/>
                </a:lnTo>
                <a:lnTo>
                  <a:pt x="683808" y="480000"/>
                </a:lnTo>
                <a:cubicBezTo>
                  <a:pt x="682968" y="465288"/>
                  <a:pt x="670428" y="453012"/>
                  <a:pt x="645660" y="442752"/>
                </a:cubicBezTo>
                <a:cubicBezTo>
                  <a:pt x="647172" y="439284"/>
                  <a:pt x="648000" y="435684"/>
                  <a:pt x="648000" y="431952"/>
                </a:cubicBezTo>
                <a:lnTo>
                  <a:pt x="648000" y="353520"/>
                </a:lnTo>
                <a:cubicBezTo>
                  <a:pt x="691080" y="340272"/>
                  <a:pt x="719940" y="322548"/>
                  <a:pt x="720000" y="299952"/>
                </a:cubicBezTo>
                <a:lnTo>
                  <a:pt x="720000" y="216000"/>
                </a:lnTo>
                <a:lnTo>
                  <a:pt x="719868" y="216000"/>
                </a:lnTo>
                <a:close/>
                <a:moveTo>
                  <a:pt x="622704" y="435852"/>
                </a:moveTo>
                <a:lnTo>
                  <a:pt x="618612" y="439440"/>
                </a:lnTo>
                <a:cubicBezTo>
                  <a:pt x="612312" y="444996"/>
                  <a:pt x="601812" y="450600"/>
                  <a:pt x="588000" y="456000"/>
                </a:cubicBezTo>
                <a:lnTo>
                  <a:pt x="588000" y="398784"/>
                </a:lnTo>
                <a:cubicBezTo>
                  <a:pt x="602268" y="393816"/>
                  <a:pt x="614412" y="388308"/>
                  <a:pt x="624000" y="382272"/>
                </a:cubicBezTo>
                <a:lnTo>
                  <a:pt x="624000" y="431928"/>
                </a:lnTo>
                <a:cubicBezTo>
                  <a:pt x="624000" y="433164"/>
                  <a:pt x="623544" y="434484"/>
                  <a:pt x="622704" y="435852"/>
                </a:cubicBezTo>
                <a:close/>
                <a:moveTo>
                  <a:pt x="354312" y="491616"/>
                </a:moveTo>
                <a:cubicBezTo>
                  <a:pt x="352560" y="491664"/>
                  <a:pt x="350796" y="491688"/>
                  <a:pt x="349032" y="491724"/>
                </a:cubicBezTo>
                <a:cubicBezTo>
                  <a:pt x="344748" y="491808"/>
                  <a:pt x="340356" y="491832"/>
                  <a:pt x="336012" y="491868"/>
                </a:cubicBezTo>
                <a:lnTo>
                  <a:pt x="336012" y="431928"/>
                </a:lnTo>
                <a:cubicBezTo>
                  <a:pt x="339312" y="431892"/>
                  <a:pt x="342612" y="431844"/>
                  <a:pt x="345912" y="431784"/>
                </a:cubicBezTo>
                <a:cubicBezTo>
                  <a:pt x="346548" y="431772"/>
                  <a:pt x="347184" y="431760"/>
                  <a:pt x="347820" y="431748"/>
                </a:cubicBezTo>
                <a:cubicBezTo>
                  <a:pt x="359904" y="431520"/>
                  <a:pt x="371988" y="431148"/>
                  <a:pt x="384012" y="430596"/>
                </a:cubicBezTo>
                <a:lnTo>
                  <a:pt x="384012" y="490512"/>
                </a:lnTo>
                <a:cubicBezTo>
                  <a:pt x="381444" y="490644"/>
                  <a:pt x="378864" y="490764"/>
                  <a:pt x="376260" y="490872"/>
                </a:cubicBezTo>
                <a:cubicBezTo>
                  <a:pt x="369036" y="491196"/>
                  <a:pt x="361740" y="491436"/>
                  <a:pt x="354312" y="491616"/>
                </a:cubicBezTo>
                <a:close/>
                <a:moveTo>
                  <a:pt x="301908" y="491784"/>
                </a:moveTo>
                <a:cubicBezTo>
                  <a:pt x="296412" y="491688"/>
                  <a:pt x="290940" y="491556"/>
                  <a:pt x="285504" y="491388"/>
                </a:cubicBezTo>
                <a:cubicBezTo>
                  <a:pt x="284832" y="491364"/>
                  <a:pt x="284160" y="491340"/>
                  <a:pt x="283488" y="491316"/>
                </a:cubicBezTo>
                <a:cubicBezTo>
                  <a:pt x="276948" y="491100"/>
                  <a:pt x="270456" y="490824"/>
                  <a:pt x="264012" y="490512"/>
                </a:cubicBezTo>
                <a:lnTo>
                  <a:pt x="264012" y="430608"/>
                </a:lnTo>
                <a:cubicBezTo>
                  <a:pt x="276036" y="431172"/>
                  <a:pt x="288120" y="431544"/>
                  <a:pt x="300204" y="431760"/>
                </a:cubicBezTo>
                <a:cubicBezTo>
                  <a:pt x="300840" y="431772"/>
                  <a:pt x="301476" y="431784"/>
                  <a:pt x="302100" y="431796"/>
                </a:cubicBezTo>
                <a:cubicBezTo>
                  <a:pt x="305400" y="431856"/>
                  <a:pt x="308700" y="431904"/>
                  <a:pt x="312000" y="431940"/>
                </a:cubicBezTo>
                <a:lnTo>
                  <a:pt x="312000" y="491916"/>
                </a:lnTo>
                <a:cubicBezTo>
                  <a:pt x="309672" y="491892"/>
                  <a:pt x="307344" y="491892"/>
                  <a:pt x="305028" y="491856"/>
                </a:cubicBezTo>
                <a:cubicBezTo>
                  <a:pt x="303972" y="491832"/>
                  <a:pt x="302952" y="491796"/>
                  <a:pt x="301908" y="491784"/>
                </a:cubicBezTo>
                <a:close/>
                <a:moveTo>
                  <a:pt x="85164" y="464424"/>
                </a:moveTo>
                <a:cubicBezTo>
                  <a:pt x="84768" y="464304"/>
                  <a:pt x="84396" y="464196"/>
                  <a:pt x="84000" y="464088"/>
                </a:cubicBezTo>
                <a:lnTo>
                  <a:pt x="84000" y="406116"/>
                </a:lnTo>
                <a:cubicBezTo>
                  <a:pt x="95208" y="409140"/>
                  <a:pt x="107256" y="411900"/>
                  <a:pt x="120000" y="414408"/>
                </a:cubicBezTo>
                <a:lnTo>
                  <a:pt x="120000" y="472980"/>
                </a:lnTo>
                <a:cubicBezTo>
                  <a:pt x="108984" y="470640"/>
                  <a:pt x="98820" y="468180"/>
                  <a:pt x="89568" y="465660"/>
                </a:cubicBezTo>
                <a:cubicBezTo>
                  <a:pt x="88104" y="465240"/>
                  <a:pt x="86592" y="464844"/>
                  <a:pt x="85164" y="464424"/>
                </a:cubicBezTo>
                <a:close/>
                <a:moveTo>
                  <a:pt x="338100" y="563796"/>
                </a:moveTo>
                <a:cubicBezTo>
                  <a:pt x="341400" y="563856"/>
                  <a:pt x="344700" y="563904"/>
                  <a:pt x="348000" y="563940"/>
                </a:cubicBezTo>
                <a:lnTo>
                  <a:pt x="348000" y="623928"/>
                </a:lnTo>
                <a:cubicBezTo>
                  <a:pt x="331416" y="623772"/>
                  <a:pt x="315408" y="623292"/>
                  <a:pt x="300000" y="622536"/>
                </a:cubicBezTo>
                <a:lnTo>
                  <a:pt x="300000" y="562620"/>
                </a:lnTo>
                <a:cubicBezTo>
                  <a:pt x="312024" y="563184"/>
                  <a:pt x="324108" y="563556"/>
                  <a:pt x="336192" y="563772"/>
                </a:cubicBezTo>
                <a:cubicBezTo>
                  <a:pt x="336828" y="563772"/>
                  <a:pt x="337464" y="563784"/>
                  <a:pt x="338100" y="563796"/>
                </a:cubicBezTo>
                <a:close/>
                <a:moveTo>
                  <a:pt x="383808" y="563760"/>
                </a:moveTo>
                <a:cubicBezTo>
                  <a:pt x="395892" y="563532"/>
                  <a:pt x="407976" y="563160"/>
                  <a:pt x="420000" y="562608"/>
                </a:cubicBezTo>
                <a:lnTo>
                  <a:pt x="420000" y="622524"/>
                </a:lnTo>
                <a:cubicBezTo>
                  <a:pt x="404592" y="623280"/>
                  <a:pt x="388584" y="623760"/>
                  <a:pt x="372000" y="623916"/>
                </a:cubicBezTo>
                <a:lnTo>
                  <a:pt x="372000" y="563928"/>
                </a:lnTo>
                <a:cubicBezTo>
                  <a:pt x="375300" y="563892"/>
                  <a:pt x="378600" y="563844"/>
                  <a:pt x="381900" y="563784"/>
                </a:cubicBezTo>
                <a:cubicBezTo>
                  <a:pt x="382536" y="563784"/>
                  <a:pt x="383172" y="563772"/>
                  <a:pt x="383808" y="563760"/>
                </a:cubicBezTo>
                <a:close/>
                <a:moveTo>
                  <a:pt x="480000" y="558336"/>
                </a:moveTo>
                <a:lnTo>
                  <a:pt x="480000" y="617928"/>
                </a:lnTo>
                <a:cubicBezTo>
                  <a:pt x="468468" y="619140"/>
                  <a:pt x="456468" y="620208"/>
                  <a:pt x="444000" y="621084"/>
                </a:cubicBezTo>
                <a:lnTo>
                  <a:pt x="444000" y="561240"/>
                </a:lnTo>
                <a:cubicBezTo>
                  <a:pt x="456168" y="560448"/>
                  <a:pt x="468192" y="559476"/>
                  <a:pt x="480000" y="558336"/>
                </a:cubicBezTo>
                <a:close/>
                <a:moveTo>
                  <a:pt x="504000" y="555744"/>
                </a:moveTo>
                <a:cubicBezTo>
                  <a:pt x="516372" y="554256"/>
                  <a:pt x="528384" y="552564"/>
                  <a:pt x="540000" y="550680"/>
                </a:cubicBezTo>
                <a:lnTo>
                  <a:pt x="540000" y="609600"/>
                </a:lnTo>
                <a:cubicBezTo>
                  <a:pt x="528696" y="611592"/>
                  <a:pt x="516684" y="613428"/>
                  <a:pt x="504000" y="615096"/>
                </a:cubicBezTo>
                <a:lnTo>
                  <a:pt x="504000" y="555744"/>
                </a:lnTo>
                <a:close/>
                <a:moveTo>
                  <a:pt x="564000" y="546396"/>
                </a:moveTo>
                <a:cubicBezTo>
                  <a:pt x="576744" y="543888"/>
                  <a:pt x="588792" y="541128"/>
                  <a:pt x="600000" y="538104"/>
                </a:cubicBezTo>
                <a:lnTo>
                  <a:pt x="600000" y="596076"/>
                </a:lnTo>
                <a:cubicBezTo>
                  <a:pt x="589308" y="599160"/>
                  <a:pt x="577272" y="602148"/>
                  <a:pt x="564000" y="604968"/>
                </a:cubicBezTo>
                <a:lnTo>
                  <a:pt x="564000" y="546396"/>
                </a:lnTo>
                <a:close/>
                <a:moveTo>
                  <a:pt x="156000" y="546396"/>
                </a:moveTo>
                <a:lnTo>
                  <a:pt x="156000" y="604968"/>
                </a:lnTo>
                <a:cubicBezTo>
                  <a:pt x="142728" y="602148"/>
                  <a:pt x="130692" y="599160"/>
                  <a:pt x="120000" y="596076"/>
                </a:cubicBezTo>
                <a:lnTo>
                  <a:pt x="120000" y="538104"/>
                </a:lnTo>
                <a:cubicBezTo>
                  <a:pt x="131208" y="541128"/>
                  <a:pt x="143256" y="543900"/>
                  <a:pt x="156000" y="546396"/>
                </a:cubicBezTo>
                <a:close/>
                <a:moveTo>
                  <a:pt x="180000" y="550692"/>
                </a:moveTo>
                <a:cubicBezTo>
                  <a:pt x="191616" y="552576"/>
                  <a:pt x="203628" y="554268"/>
                  <a:pt x="216000" y="555756"/>
                </a:cubicBezTo>
                <a:lnTo>
                  <a:pt x="216000" y="615108"/>
                </a:lnTo>
                <a:cubicBezTo>
                  <a:pt x="203316" y="613440"/>
                  <a:pt x="191304" y="611604"/>
                  <a:pt x="180000" y="609612"/>
                </a:cubicBezTo>
                <a:lnTo>
                  <a:pt x="180000" y="550692"/>
                </a:lnTo>
                <a:close/>
                <a:moveTo>
                  <a:pt x="240000" y="558336"/>
                </a:moveTo>
                <a:cubicBezTo>
                  <a:pt x="251808" y="559476"/>
                  <a:pt x="263832" y="560448"/>
                  <a:pt x="276000" y="561252"/>
                </a:cubicBezTo>
                <a:lnTo>
                  <a:pt x="276000" y="621096"/>
                </a:lnTo>
                <a:cubicBezTo>
                  <a:pt x="263532" y="620220"/>
                  <a:pt x="251532" y="619152"/>
                  <a:pt x="240000" y="617940"/>
                </a:cubicBezTo>
                <a:lnTo>
                  <a:pt x="240000" y="558336"/>
                </a:lnTo>
                <a:close/>
                <a:moveTo>
                  <a:pt x="210228" y="486576"/>
                </a:moveTo>
                <a:cubicBezTo>
                  <a:pt x="209004" y="486456"/>
                  <a:pt x="207792" y="486324"/>
                  <a:pt x="206580" y="486204"/>
                </a:cubicBezTo>
                <a:cubicBezTo>
                  <a:pt x="205716" y="486120"/>
                  <a:pt x="204864" y="486012"/>
                  <a:pt x="204000" y="485928"/>
                </a:cubicBezTo>
                <a:lnTo>
                  <a:pt x="204000" y="426348"/>
                </a:lnTo>
                <a:cubicBezTo>
                  <a:pt x="215808" y="427488"/>
                  <a:pt x="227832" y="428460"/>
                  <a:pt x="240000" y="429264"/>
                </a:cubicBezTo>
                <a:lnTo>
                  <a:pt x="240000" y="489060"/>
                </a:lnTo>
                <a:cubicBezTo>
                  <a:pt x="229920" y="488340"/>
                  <a:pt x="219960" y="487524"/>
                  <a:pt x="210228" y="486576"/>
                </a:cubicBezTo>
                <a:close/>
                <a:moveTo>
                  <a:pt x="180000" y="423744"/>
                </a:moveTo>
                <a:lnTo>
                  <a:pt x="180000" y="483096"/>
                </a:lnTo>
                <a:cubicBezTo>
                  <a:pt x="167316" y="481428"/>
                  <a:pt x="155304" y="479592"/>
                  <a:pt x="144000" y="477600"/>
                </a:cubicBezTo>
                <a:lnTo>
                  <a:pt x="144000" y="418680"/>
                </a:lnTo>
                <a:cubicBezTo>
                  <a:pt x="155616" y="420564"/>
                  <a:pt x="167628" y="422268"/>
                  <a:pt x="180000" y="423744"/>
                </a:cubicBezTo>
                <a:close/>
                <a:moveTo>
                  <a:pt x="415992" y="488496"/>
                </a:moveTo>
                <a:cubicBezTo>
                  <a:pt x="413352" y="488700"/>
                  <a:pt x="410688" y="488904"/>
                  <a:pt x="408000" y="489096"/>
                </a:cubicBezTo>
                <a:lnTo>
                  <a:pt x="408000" y="429252"/>
                </a:lnTo>
                <a:cubicBezTo>
                  <a:pt x="420168" y="428448"/>
                  <a:pt x="432192" y="427488"/>
                  <a:pt x="444000" y="426336"/>
                </a:cubicBezTo>
                <a:lnTo>
                  <a:pt x="444000" y="485928"/>
                </a:lnTo>
                <a:cubicBezTo>
                  <a:pt x="436584" y="486708"/>
                  <a:pt x="429000" y="487440"/>
                  <a:pt x="421212" y="488076"/>
                </a:cubicBezTo>
                <a:cubicBezTo>
                  <a:pt x="419472" y="488232"/>
                  <a:pt x="417732" y="488364"/>
                  <a:pt x="415992" y="488496"/>
                </a:cubicBezTo>
                <a:close/>
                <a:moveTo>
                  <a:pt x="468000" y="483096"/>
                </a:moveTo>
                <a:lnTo>
                  <a:pt x="468000" y="423744"/>
                </a:lnTo>
                <a:cubicBezTo>
                  <a:pt x="480372" y="422256"/>
                  <a:pt x="492384" y="420564"/>
                  <a:pt x="504000" y="418680"/>
                </a:cubicBezTo>
                <a:lnTo>
                  <a:pt x="504000" y="477600"/>
                </a:lnTo>
                <a:cubicBezTo>
                  <a:pt x="492696" y="479592"/>
                  <a:pt x="480684" y="481440"/>
                  <a:pt x="468000" y="483096"/>
                </a:cubicBezTo>
                <a:close/>
                <a:moveTo>
                  <a:pt x="528000" y="414396"/>
                </a:moveTo>
                <a:cubicBezTo>
                  <a:pt x="540744" y="411888"/>
                  <a:pt x="552792" y="409128"/>
                  <a:pt x="564000" y="406104"/>
                </a:cubicBezTo>
                <a:lnTo>
                  <a:pt x="564000" y="464076"/>
                </a:lnTo>
                <a:cubicBezTo>
                  <a:pt x="553308" y="467160"/>
                  <a:pt x="541272" y="470148"/>
                  <a:pt x="528000" y="472968"/>
                </a:cubicBezTo>
                <a:lnTo>
                  <a:pt x="528000" y="414396"/>
                </a:lnTo>
                <a:close/>
                <a:moveTo>
                  <a:pt x="363900" y="359580"/>
                </a:moveTo>
                <a:cubicBezTo>
                  <a:pt x="354876" y="359352"/>
                  <a:pt x="346056" y="359004"/>
                  <a:pt x="337392" y="358584"/>
                </a:cubicBezTo>
                <a:cubicBezTo>
                  <a:pt x="336924" y="358560"/>
                  <a:pt x="336456" y="358536"/>
                  <a:pt x="336000" y="358524"/>
                </a:cubicBezTo>
                <a:lnTo>
                  <a:pt x="336000" y="298608"/>
                </a:lnTo>
                <a:cubicBezTo>
                  <a:pt x="348024" y="299172"/>
                  <a:pt x="360108" y="299544"/>
                  <a:pt x="372192" y="299760"/>
                </a:cubicBezTo>
                <a:cubicBezTo>
                  <a:pt x="372828" y="299772"/>
                  <a:pt x="373464" y="299784"/>
                  <a:pt x="374088" y="299796"/>
                </a:cubicBezTo>
                <a:cubicBezTo>
                  <a:pt x="377388" y="299856"/>
                  <a:pt x="380688" y="299904"/>
                  <a:pt x="383988" y="299940"/>
                </a:cubicBezTo>
                <a:lnTo>
                  <a:pt x="383988" y="359856"/>
                </a:lnTo>
                <a:cubicBezTo>
                  <a:pt x="378144" y="359796"/>
                  <a:pt x="372252" y="359772"/>
                  <a:pt x="366552" y="359640"/>
                </a:cubicBezTo>
                <a:cubicBezTo>
                  <a:pt x="365676" y="359616"/>
                  <a:pt x="364776" y="359604"/>
                  <a:pt x="363900" y="359580"/>
                </a:cubicBezTo>
                <a:close/>
                <a:moveTo>
                  <a:pt x="84000" y="188088"/>
                </a:moveTo>
                <a:lnTo>
                  <a:pt x="84000" y="130116"/>
                </a:lnTo>
                <a:cubicBezTo>
                  <a:pt x="95208" y="133140"/>
                  <a:pt x="107256" y="135900"/>
                  <a:pt x="120000" y="138408"/>
                </a:cubicBezTo>
                <a:lnTo>
                  <a:pt x="120000" y="196980"/>
                </a:lnTo>
                <a:cubicBezTo>
                  <a:pt x="118524" y="196668"/>
                  <a:pt x="117000" y="196356"/>
                  <a:pt x="115560" y="196044"/>
                </a:cubicBezTo>
                <a:cubicBezTo>
                  <a:pt x="109176" y="194640"/>
                  <a:pt x="102948" y="193176"/>
                  <a:pt x="96996" y="191628"/>
                </a:cubicBezTo>
                <a:cubicBezTo>
                  <a:pt x="92460" y="190464"/>
                  <a:pt x="88152" y="189276"/>
                  <a:pt x="84000" y="188088"/>
                </a:cubicBezTo>
                <a:close/>
                <a:moveTo>
                  <a:pt x="302100" y="155796"/>
                </a:moveTo>
                <a:cubicBezTo>
                  <a:pt x="305400" y="155856"/>
                  <a:pt x="308700" y="155904"/>
                  <a:pt x="312000" y="155940"/>
                </a:cubicBezTo>
                <a:lnTo>
                  <a:pt x="312000" y="215856"/>
                </a:lnTo>
                <a:cubicBezTo>
                  <a:pt x="295848" y="215700"/>
                  <a:pt x="279792" y="215280"/>
                  <a:pt x="264000" y="214488"/>
                </a:cubicBezTo>
                <a:lnTo>
                  <a:pt x="264000" y="154620"/>
                </a:lnTo>
                <a:cubicBezTo>
                  <a:pt x="276024" y="155184"/>
                  <a:pt x="288108" y="155556"/>
                  <a:pt x="300192" y="155772"/>
                </a:cubicBezTo>
                <a:cubicBezTo>
                  <a:pt x="300828" y="155772"/>
                  <a:pt x="301464" y="155784"/>
                  <a:pt x="302100" y="155796"/>
                </a:cubicBezTo>
                <a:close/>
                <a:moveTo>
                  <a:pt x="347808" y="155760"/>
                </a:moveTo>
                <a:cubicBezTo>
                  <a:pt x="359892" y="155532"/>
                  <a:pt x="371976" y="155160"/>
                  <a:pt x="384000" y="154608"/>
                </a:cubicBezTo>
                <a:lnTo>
                  <a:pt x="384000" y="214476"/>
                </a:lnTo>
                <a:cubicBezTo>
                  <a:pt x="381960" y="214572"/>
                  <a:pt x="380004" y="214716"/>
                  <a:pt x="377952" y="214812"/>
                </a:cubicBezTo>
                <a:cubicBezTo>
                  <a:pt x="377784" y="214824"/>
                  <a:pt x="377616" y="214824"/>
                  <a:pt x="377436" y="214836"/>
                </a:cubicBezTo>
                <a:cubicBezTo>
                  <a:pt x="369384" y="215196"/>
                  <a:pt x="361176" y="215460"/>
                  <a:pt x="352860" y="215652"/>
                </a:cubicBezTo>
                <a:cubicBezTo>
                  <a:pt x="351564" y="215688"/>
                  <a:pt x="350268" y="215700"/>
                  <a:pt x="348972" y="215736"/>
                </a:cubicBezTo>
                <a:cubicBezTo>
                  <a:pt x="344700" y="215820"/>
                  <a:pt x="340332" y="215832"/>
                  <a:pt x="336000" y="215880"/>
                </a:cubicBezTo>
                <a:lnTo>
                  <a:pt x="336000" y="155940"/>
                </a:lnTo>
                <a:cubicBezTo>
                  <a:pt x="339300" y="155904"/>
                  <a:pt x="342600" y="155856"/>
                  <a:pt x="345900" y="155796"/>
                </a:cubicBezTo>
                <a:cubicBezTo>
                  <a:pt x="346536" y="155784"/>
                  <a:pt x="347172" y="155772"/>
                  <a:pt x="347808" y="155760"/>
                </a:cubicBezTo>
                <a:close/>
                <a:moveTo>
                  <a:pt x="621252" y="161784"/>
                </a:moveTo>
                <a:lnTo>
                  <a:pt x="620916" y="161712"/>
                </a:lnTo>
                <a:lnTo>
                  <a:pt x="616548" y="165108"/>
                </a:lnTo>
                <a:cubicBezTo>
                  <a:pt x="610212" y="170040"/>
                  <a:pt x="600480" y="175032"/>
                  <a:pt x="588000" y="179856"/>
                </a:cubicBezTo>
                <a:lnTo>
                  <a:pt x="588000" y="122772"/>
                </a:lnTo>
                <a:cubicBezTo>
                  <a:pt x="602268" y="117804"/>
                  <a:pt x="614412" y="112296"/>
                  <a:pt x="624000" y="106260"/>
                </a:cubicBezTo>
                <a:lnTo>
                  <a:pt x="624000" y="155916"/>
                </a:lnTo>
                <a:cubicBezTo>
                  <a:pt x="624000" y="157740"/>
                  <a:pt x="623040" y="159708"/>
                  <a:pt x="621252" y="161784"/>
                </a:cubicBezTo>
                <a:close/>
                <a:moveTo>
                  <a:pt x="468000" y="207024"/>
                </a:moveTo>
                <a:lnTo>
                  <a:pt x="468000" y="147744"/>
                </a:lnTo>
                <a:cubicBezTo>
                  <a:pt x="480372" y="146256"/>
                  <a:pt x="492384" y="144564"/>
                  <a:pt x="504000" y="142680"/>
                </a:cubicBezTo>
                <a:lnTo>
                  <a:pt x="504000" y="201504"/>
                </a:lnTo>
                <a:cubicBezTo>
                  <a:pt x="492624" y="203520"/>
                  <a:pt x="480648" y="205368"/>
                  <a:pt x="468000" y="207024"/>
                </a:cubicBezTo>
                <a:close/>
                <a:moveTo>
                  <a:pt x="528000" y="196884"/>
                </a:moveTo>
                <a:lnTo>
                  <a:pt x="528000" y="138408"/>
                </a:lnTo>
                <a:cubicBezTo>
                  <a:pt x="540744" y="135900"/>
                  <a:pt x="552792" y="133140"/>
                  <a:pt x="564000" y="130116"/>
                </a:cubicBezTo>
                <a:lnTo>
                  <a:pt x="564000" y="187956"/>
                </a:lnTo>
                <a:cubicBezTo>
                  <a:pt x="553248" y="191088"/>
                  <a:pt x="541140" y="194076"/>
                  <a:pt x="528000" y="196884"/>
                </a:cubicBezTo>
                <a:close/>
                <a:moveTo>
                  <a:pt x="444000" y="150336"/>
                </a:moveTo>
                <a:lnTo>
                  <a:pt x="444000" y="209856"/>
                </a:lnTo>
                <a:cubicBezTo>
                  <a:pt x="432408" y="211080"/>
                  <a:pt x="420408" y="212148"/>
                  <a:pt x="408000" y="213036"/>
                </a:cubicBezTo>
                <a:lnTo>
                  <a:pt x="408000" y="153252"/>
                </a:lnTo>
                <a:cubicBezTo>
                  <a:pt x="420168" y="152448"/>
                  <a:pt x="432192" y="151476"/>
                  <a:pt x="444000" y="150336"/>
                </a:cubicBezTo>
                <a:close/>
                <a:moveTo>
                  <a:pt x="204000" y="209880"/>
                </a:moveTo>
                <a:lnTo>
                  <a:pt x="204000" y="150336"/>
                </a:lnTo>
                <a:cubicBezTo>
                  <a:pt x="215808" y="151476"/>
                  <a:pt x="227832" y="152448"/>
                  <a:pt x="240000" y="153252"/>
                </a:cubicBezTo>
                <a:lnTo>
                  <a:pt x="240000" y="212988"/>
                </a:lnTo>
                <a:cubicBezTo>
                  <a:pt x="227784" y="212112"/>
                  <a:pt x="215736" y="211116"/>
                  <a:pt x="204000" y="209880"/>
                </a:cubicBezTo>
                <a:close/>
                <a:moveTo>
                  <a:pt x="180000" y="147744"/>
                </a:moveTo>
                <a:lnTo>
                  <a:pt x="180000" y="207036"/>
                </a:lnTo>
                <a:cubicBezTo>
                  <a:pt x="177624" y="206724"/>
                  <a:pt x="175152" y="206472"/>
                  <a:pt x="172800" y="206148"/>
                </a:cubicBezTo>
                <a:cubicBezTo>
                  <a:pt x="171264" y="205932"/>
                  <a:pt x="169800" y="205704"/>
                  <a:pt x="168288" y="205488"/>
                </a:cubicBezTo>
                <a:cubicBezTo>
                  <a:pt x="161352" y="204492"/>
                  <a:pt x="154572" y="203424"/>
                  <a:pt x="147924" y="202308"/>
                </a:cubicBezTo>
                <a:cubicBezTo>
                  <a:pt x="146592" y="202080"/>
                  <a:pt x="145308" y="201840"/>
                  <a:pt x="144000" y="201612"/>
                </a:cubicBezTo>
                <a:lnTo>
                  <a:pt x="144000" y="142692"/>
                </a:lnTo>
                <a:cubicBezTo>
                  <a:pt x="155616" y="144564"/>
                  <a:pt x="167628" y="146268"/>
                  <a:pt x="180000" y="147744"/>
                </a:cubicBezTo>
                <a:close/>
                <a:moveTo>
                  <a:pt x="309024" y="356868"/>
                </a:moveTo>
                <a:cubicBezTo>
                  <a:pt x="307404" y="356748"/>
                  <a:pt x="305772" y="356628"/>
                  <a:pt x="304164" y="356508"/>
                </a:cubicBezTo>
                <a:cubicBezTo>
                  <a:pt x="296484" y="355908"/>
                  <a:pt x="288984" y="355248"/>
                  <a:pt x="281664" y="354516"/>
                </a:cubicBezTo>
                <a:cubicBezTo>
                  <a:pt x="280092" y="354360"/>
                  <a:pt x="278520" y="354192"/>
                  <a:pt x="276960" y="354036"/>
                </a:cubicBezTo>
                <a:cubicBezTo>
                  <a:pt x="276636" y="354000"/>
                  <a:pt x="276324" y="353952"/>
                  <a:pt x="276000" y="353928"/>
                </a:cubicBezTo>
                <a:lnTo>
                  <a:pt x="276000" y="294336"/>
                </a:lnTo>
                <a:cubicBezTo>
                  <a:pt x="287808" y="295476"/>
                  <a:pt x="299832" y="296448"/>
                  <a:pt x="312000" y="297252"/>
                </a:cubicBezTo>
                <a:lnTo>
                  <a:pt x="312000" y="357060"/>
                </a:lnTo>
                <a:cubicBezTo>
                  <a:pt x="311028" y="356988"/>
                  <a:pt x="309996" y="356940"/>
                  <a:pt x="309024" y="356868"/>
                </a:cubicBezTo>
                <a:close/>
                <a:moveTo>
                  <a:pt x="229740" y="347904"/>
                </a:moveTo>
                <a:cubicBezTo>
                  <a:pt x="224988" y="347148"/>
                  <a:pt x="220524" y="346332"/>
                  <a:pt x="216000" y="345540"/>
                </a:cubicBezTo>
                <a:lnTo>
                  <a:pt x="216000" y="286692"/>
                </a:lnTo>
                <a:cubicBezTo>
                  <a:pt x="227616" y="288576"/>
                  <a:pt x="239628" y="290268"/>
                  <a:pt x="252000" y="291756"/>
                </a:cubicBezTo>
                <a:lnTo>
                  <a:pt x="252000" y="351108"/>
                </a:lnTo>
                <a:cubicBezTo>
                  <a:pt x="244656" y="350136"/>
                  <a:pt x="237468" y="349128"/>
                  <a:pt x="230568" y="348048"/>
                </a:cubicBezTo>
                <a:cubicBezTo>
                  <a:pt x="230292" y="347988"/>
                  <a:pt x="230016" y="347940"/>
                  <a:pt x="229740" y="347904"/>
                </a:cubicBezTo>
                <a:close/>
                <a:moveTo>
                  <a:pt x="192000" y="282396"/>
                </a:moveTo>
                <a:lnTo>
                  <a:pt x="192000" y="340872"/>
                </a:lnTo>
                <a:cubicBezTo>
                  <a:pt x="178740" y="338028"/>
                  <a:pt x="166716" y="335004"/>
                  <a:pt x="156000" y="331860"/>
                </a:cubicBezTo>
                <a:lnTo>
                  <a:pt x="156000" y="274104"/>
                </a:lnTo>
                <a:cubicBezTo>
                  <a:pt x="167208" y="277128"/>
                  <a:pt x="179256" y="279900"/>
                  <a:pt x="192000" y="282396"/>
                </a:cubicBezTo>
                <a:close/>
                <a:moveTo>
                  <a:pt x="132000" y="266772"/>
                </a:moveTo>
                <a:lnTo>
                  <a:pt x="132000" y="323784"/>
                </a:lnTo>
                <a:cubicBezTo>
                  <a:pt x="113136" y="316500"/>
                  <a:pt x="100968" y="309060"/>
                  <a:pt x="97008" y="302436"/>
                </a:cubicBezTo>
                <a:lnTo>
                  <a:pt x="96204" y="301092"/>
                </a:lnTo>
                <a:cubicBezTo>
                  <a:pt x="96132" y="300720"/>
                  <a:pt x="96012" y="300324"/>
                  <a:pt x="96000" y="299952"/>
                </a:cubicBezTo>
                <a:lnTo>
                  <a:pt x="96000" y="250260"/>
                </a:lnTo>
                <a:cubicBezTo>
                  <a:pt x="105588" y="256296"/>
                  <a:pt x="117732" y="261804"/>
                  <a:pt x="132000" y="266772"/>
                </a:cubicBezTo>
                <a:close/>
                <a:moveTo>
                  <a:pt x="419808" y="299760"/>
                </a:moveTo>
                <a:cubicBezTo>
                  <a:pt x="431892" y="299532"/>
                  <a:pt x="443976" y="299160"/>
                  <a:pt x="456000" y="298608"/>
                </a:cubicBezTo>
                <a:lnTo>
                  <a:pt x="456000" y="358464"/>
                </a:lnTo>
                <a:cubicBezTo>
                  <a:pt x="440232" y="359244"/>
                  <a:pt x="424200" y="359676"/>
                  <a:pt x="408000" y="359844"/>
                </a:cubicBezTo>
                <a:lnTo>
                  <a:pt x="408000" y="299940"/>
                </a:lnTo>
                <a:cubicBezTo>
                  <a:pt x="411300" y="299904"/>
                  <a:pt x="414600" y="299856"/>
                  <a:pt x="417900" y="299796"/>
                </a:cubicBezTo>
                <a:cubicBezTo>
                  <a:pt x="418536" y="299784"/>
                  <a:pt x="419172" y="299772"/>
                  <a:pt x="419808" y="299760"/>
                </a:cubicBezTo>
                <a:close/>
                <a:moveTo>
                  <a:pt x="574884" y="345804"/>
                </a:moveTo>
                <a:cubicBezTo>
                  <a:pt x="569616" y="346716"/>
                  <a:pt x="564300" y="347616"/>
                  <a:pt x="558840" y="348444"/>
                </a:cubicBezTo>
                <a:cubicBezTo>
                  <a:pt x="555708" y="348924"/>
                  <a:pt x="552504" y="349380"/>
                  <a:pt x="549288" y="349836"/>
                </a:cubicBezTo>
                <a:cubicBezTo>
                  <a:pt x="546252" y="350268"/>
                  <a:pt x="543096" y="350640"/>
                  <a:pt x="540012" y="351036"/>
                </a:cubicBezTo>
                <a:lnTo>
                  <a:pt x="540012" y="291744"/>
                </a:lnTo>
                <a:cubicBezTo>
                  <a:pt x="552384" y="290256"/>
                  <a:pt x="564396" y="288564"/>
                  <a:pt x="576012" y="286680"/>
                </a:cubicBezTo>
                <a:lnTo>
                  <a:pt x="576012" y="345600"/>
                </a:lnTo>
                <a:cubicBezTo>
                  <a:pt x="575628" y="345672"/>
                  <a:pt x="575256" y="345744"/>
                  <a:pt x="574884" y="345804"/>
                </a:cubicBezTo>
                <a:close/>
                <a:moveTo>
                  <a:pt x="493632" y="356052"/>
                </a:moveTo>
                <a:cubicBezTo>
                  <a:pt x="489156" y="356424"/>
                  <a:pt x="484536" y="356664"/>
                  <a:pt x="480000" y="356988"/>
                </a:cubicBezTo>
                <a:lnTo>
                  <a:pt x="480000" y="297252"/>
                </a:lnTo>
                <a:cubicBezTo>
                  <a:pt x="492168" y="296448"/>
                  <a:pt x="504192" y="295488"/>
                  <a:pt x="516000" y="294336"/>
                </a:cubicBezTo>
                <a:lnTo>
                  <a:pt x="516000" y="353868"/>
                </a:lnTo>
                <a:cubicBezTo>
                  <a:pt x="509028" y="354600"/>
                  <a:pt x="502068" y="355332"/>
                  <a:pt x="494904" y="355932"/>
                </a:cubicBezTo>
                <a:cubicBezTo>
                  <a:pt x="494472" y="355968"/>
                  <a:pt x="494064" y="356016"/>
                  <a:pt x="493632" y="356052"/>
                </a:cubicBezTo>
                <a:close/>
                <a:moveTo>
                  <a:pt x="630768" y="333552"/>
                </a:moveTo>
                <a:cubicBezTo>
                  <a:pt x="624792" y="335220"/>
                  <a:pt x="618468" y="336780"/>
                  <a:pt x="612012" y="338304"/>
                </a:cubicBezTo>
                <a:cubicBezTo>
                  <a:pt x="609024" y="339000"/>
                  <a:pt x="605976" y="339696"/>
                  <a:pt x="602856" y="340368"/>
                </a:cubicBezTo>
                <a:cubicBezTo>
                  <a:pt x="601932" y="340572"/>
                  <a:pt x="600948" y="340752"/>
                  <a:pt x="600012" y="340956"/>
                </a:cubicBezTo>
                <a:lnTo>
                  <a:pt x="600012" y="282408"/>
                </a:lnTo>
                <a:cubicBezTo>
                  <a:pt x="612756" y="279900"/>
                  <a:pt x="624804" y="277140"/>
                  <a:pt x="636012" y="274116"/>
                </a:cubicBezTo>
                <a:lnTo>
                  <a:pt x="636012" y="332088"/>
                </a:lnTo>
                <a:cubicBezTo>
                  <a:pt x="634284" y="332568"/>
                  <a:pt x="632544" y="333060"/>
                  <a:pt x="630768" y="333552"/>
                </a:cubicBezTo>
                <a:close/>
                <a:moveTo>
                  <a:pt x="695868" y="216780"/>
                </a:moveTo>
                <a:cubicBezTo>
                  <a:pt x="694764" y="224928"/>
                  <a:pt x="676296" y="235764"/>
                  <a:pt x="643332" y="245952"/>
                </a:cubicBezTo>
                <a:lnTo>
                  <a:pt x="643332" y="245952"/>
                </a:lnTo>
                <a:cubicBezTo>
                  <a:pt x="600876" y="259068"/>
                  <a:pt x="534444" y="271080"/>
                  <a:pt x="450252" y="274800"/>
                </a:cubicBezTo>
                <a:cubicBezTo>
                  <a:pt x="445944" y="274980"/>
                  <a:pt x="441648" y="275160"/>
                  <a:pt x="437256" y="275304"/>
                </a:cubicBezTo>
                <a:cubicBezTo>
                  <a:pt x="433668" y="275424"/>
                  <a:pt x="430068" y="275532"/>
                  <a:pt x="426408" y="275628"/>
                </a:cubicBezTo>
                <a:cubicBezTo>
                  <a:pt x="416472" y="275844"/>
                  <a:pt x="406392" y="276000"/>
                  <a:pt x="396000" y="276000"/>
                </a:cubicBezTo>
                <a:cubicBezTo>
                  <a:pt x="385608" y="276000"/>
                  <a:pt x="375528" y="275844"/>
                  <a:pt x="365592" y="275616"/>
                </a:cubicBezTo>
                <a:cubicBezTo>
                  <a:pt x="361944" y="275532"/>
                  <a:pt x="358344" y="275412"/>
                  <a:pt x="354744" y="275292"/>
                </a:cubicBezTo>
                <a:cubicBezTo>
                  <a:pt x="350340" y="275160"/>
                  <a:pt x="346044" y="274968"/>
                  <a:pt x="341748" y="274788"/>
                </a:cubicBezTo>
                <a:cubicBezTo>
                  <a:pt x="257556" y="271068"/>
                  <a:pt x="191112" y="259056"/>
                  <a:pt x="148668" y="245940"/>
                </a:cubicBezTo>
                <a:lnTo>
                  <a:pt x="148668" y="245940"/>
                </a:lnTo>
                <a:cubicBezTo>
                  <a:pt x="115968" y="235836"/>
                  <a:pt x="97536" y="225084"/>
                  <a:pt x="96168" y="216972"/>
                </a:cubicBezTo>
                <a:cubicBezTo>
                  <a:pt x="96228" y="216744"/>
                  <a:pt x="96228" y="216552"/>
                  <a:pt x="96372" y="216264"/>
                </a:cubicBezTo>
                <a:cubicBezTo>
                  <a:pt x="97188" y="216468"/>
                  <a:pt x="98100" y="216636"/>
                  <a:pt x="98928" y="216840"/>
                </a:cubicBezTo>
                <a:cubicBezTo>
                  <a:pt x="103620" y="217956"/>
                  <a:pt x="108432" y="219036"/>
                  <a:pt x="113328" y="220068"/>
                </a:cubicBezTo>
                <a:cubicBezTo>
                  <a:pt x="137172" y="225204"/>
                  <a:pt x="163596" y="229416"/>
                  <a:pt x="191748" y="232632"/>
                </a:cubicBezTo>
                <a:cubicBezTo>
                  <a:pt x="191844" y="232632"/>
                  <a:pt x="191916" y="232680"/>
                  <a:pt x="192000" y="232680"/>
                </a:cubicBezTo>
                <a:cubicBezTo>
                  <a:pt x="192024" y="232680"/>
                  <a:pt x="192048" y="232668"/>
                  <a:pt x="192060" y="232668"/>
                </a:cubicBezTo>
                <a:cubicBezTo>
                  <a:pt x="211236" y="234852"/>
                  <a:pt x="231132" y="236568"/>
                  <a:pt x="251556" y="237780"/>
                </a:cubicBezTo>
                <a:cubicBezTo>
                  <a:pt x="251712" y="237780"/>
                  <a:pt x="251844" y="237864"/>
                  <a:pt x="252000" y="237864"/>
                </a:cubicBezTo>
                <a:cubicBezTo>
                  <a:pt x="252084" y="237864"/>
                  <a:pt x="252144" y="237816"/>
                  <a:pt x="252228" y="237816"/>
                </a:cubicBezTo>
                <a:cubicBezTo>
                  <a:pt x="266928" y="238680"/>
                  <a:pt x="281820" y="239316"/>
                  <a:pt x="296892" y="239652"/>
                </a:cubicBezTo>
                <a:cubicBezTo>
                  <a:pt x="306120" y="239880"/>
                  <a:pt x="315180" y="240000"/>
                  <a:pt x="324000" y="240000"/>
                </a:cubicBezTo>
                <a:cubicBezTo>
                  <a:pt x="330300" y="240000"/>
                  <a:pt x="336756" y="239928"/>
                  <a:pt x="343272" y="239808"/>
                </a:cubicBezTo>
                <a:cubicBezTo>
                  <a:pt x="430464" y="238464"/>
                  <a:pt x="511272" y="228096"/>
                  <a:pt x="567504" y="212028"/>
                </a:cubicBezTo>
                <a:cubicBezTo>
                  <a:pt x="570096" y="211296"/>
                  <a:pt x="572628" y="210540"/>
                  <a:pt x="575124" y="209784"/>
                </a:cubicBezTo>
                <a:cubicBezTo>
                  <a:pt x="576648" y="209316"/>
                  <a:pt x="578208" y="208860"/>
                  <a:pt x="579684" y="208392"/>
                </a:cubicBezTo>
                <a:cubicBezTo>
                  <a:pt x="584028" y="207000"/>
                  <a:pt x="588192" y="205572"/>
                  <a:pt x="592212" y="204084"/>
                </a:cubicBezTo>
                <a:cubicBezTo>
                  <a:pt x="592908" y="203820"/>
                  <a:pt x="593568" y="203556"/>
                  <a:pt x="594264" y="203292"/>
                </a:cubicBezTo>
                <a:cubicBezTo>
                  <a:pt x="597660" y="202008"/>
                  <a:pt x="600924" y="200676"/>
                  <a:pt x="604044" y="199320"/>
                </a:cubicBezTo>
                <a:cubicBezTo>
                  <a:pt x="604944" y="198924"/>
                  <a:pt x="605868" y="198540"/>
                  <a:pt x="606744" y="198144"/>
                </a:cubicBezTo>
                <a:cubicBezTo>
                  <a:pt x="610068" y="196644"/>
                  <a:pt x="613284" y="195108"/>
                  <a:pt x="616260" y="193512"/>
                </a:cubicBezTo>
                <a:cubicBezTo>
                  <a:pt x="617604" y="192804"/>
                  <a:pt x="618768" y="192072"/>
                  <a:pt x="620028" y="191352"/>
                </a:cubicBezTo>
                <a:cubicBezTo>
                  <a:pt x="621468" y="190524"/>
                  <a:pt x="622908" y="189684"/>
                  <a:pt x="624240" y="188832"/>
                </a:cubicBezTo>
                <a:cubicBezTo>
                  <a:pt x="624996" y="188352"/>
                  <a:pt x="625896" y="187896"/>
                  <a:pt x="626616" y="187416"/>
                </a:cubicBezTo>
                <a:cubicBezTo>
                  <a:pt x="680340" y="199068"/>
                  <a:pt x="694500" y="211812"/>
                  <a:pt x="695868" y="216780"/>
                </a:cubicBezTo>
                <a:close/>
                <a:moveTo>
                  <a:pt x="324000" y="24000"/>
                </a:moveTo>
                <a:cubicBezTo>
                  <a:pt x="521868" y="24000"/>
                  <a:pt x="621948" y="55152"/>
                  <a:pt x="623820" y="73032"/>
                </a:cubicBezTo>
                <a:cubicBezTo>
                  <a:pt x="622368" y="81144"/>
                  <a:pt x="603948" y="91860"/>
                  <a:pt x="571332" y="101940"/>
                </a:cubicBezTo>
                <a:lnTo>
                  <a:pt x="571332" y="101940"/>
                </a:lnTo>
                <a:cubicBezTo>
                  <a:pt x="528876" y="115056"/>
                  <a:pt x="462444" y="127068"/>
                  <a:pt x="378252" y="130788"/>
                </a:cubicBezTo>
                <a:cubicBezTo>
                  <a:pt x="373944" y="130968"/>
                  <a:pt x="369648" y="131148"/>
                  <a:pt x="365256" y="131292"/>
                </a:cubicBezTo>
                <a:cubicBezTo>
                  <a:pt x="361668" y="131412"/>
                  <a:pt x="358068" y="131520"/>
                  <a:pt x="354408" y="131616"/>
                </a:cubicBezTo>
                <a:cubicBezTo>
                  <a:pt x="344472" y="131844"/>
                  <a:pt x="334392" y="132000"/>
                  <a:pt x="324000" y="132000"/>
                </a:cubicBezTo>
                <a:cubicBezTo>
                  <a:pt x="313608" y="132000"/>
                  <a:pt x="303528" y="131844"/>
                  <a:pt x="293592" y="131616"/>
                </a:cubicBezTo>
                <a:cubicBezTo>
                  <a:pt x="289944" y="131532"/>
                  <a:pt x="286344" y="131412"/>
                  <a:pt x="282744" y="131292"/>
                </a:cubicBezTo>
                <a:cubicBezTo>
                  <a:pt x="278340" y="131160"/>
                  <a:pt x="274044" y="130968"/>
                  <a:pt x="269748" y="130788"/>
                </a:cubicBezTo>
                <a:cubicBezTo>
                  <a:pt x="185556" y="127068"/>
                  <a:pt x="119112" y="115056"/>
                  <a:pt x="76668" y="101940"/>
                </a:cubicBezTo>
                <a:lnTo>
                  <a:pt x="76668" y="101940"/>
                </a:lnTo>
                <a:cubicBezTo>
                  <a:pt x="44040" y="91860"/>
                  <a:pt x="25632" y="81144"/>
                  <a:pt x="24180" y="73032"/>
                </a:cubicBezTo>
                <a:cubicBezTo>
                  <a:pt x="26052" y="55152"/>
                  <a:pt x="126132" y="24000"/>
                  <a:pt x="324000" y="24000"/>
                </a:cubicBezTo>
                <a:close/>
                <a:moveTo>
                  <a:pt x="24000" y="155952"/>
                </a:moveTo>
                <a:lnTo>
                  <a:pt x="24000" y="106260"/>
                </a:lnTo>
                <a:cubicBezTo>
                  <a:pt x="33588" y="112296"/>
                  <a:pt x="45732" y="117804"/>
                  <a:pt x="60000" y="122772"/>
                </a:cubicBezTo>
                <a:lnTo>
                  <a:pt x="60000" y="180228"/>
                </a:lnTo>
                <a:cubicBezTo>
                  <a:pt x="36660" y="171480"/>
                  <a:pt x="24024" y="162708"/>
                  <a:pt x="24000" y="155952"/>
                </a:cubicBezTo>
                <a:close/>
                <a:moveTo>
                  <a:pt x="82128" y="322020"/>
                </a:moveTo>
                <a:cubicBezTo>
                  <a:pt x="82308" y="322212"/>
                  <a:pt x="82584" y="322380"/>
                  <a:pt x="82764" y="322572"/>
                </a:cubicBezTo>
                <a:cubicBezTo>
                  <a:pt x="99192" y="339156"/>
                  <a:pt x="133212" y="352188"/>
                  <a:pt x="175560" y="361908"/>
                </a:cubicBezTo>
                <a:cubicBezTo>
                  <a:pt x="176532" y="362136"/>
                  <a:pt x="177564" y="362352"/>
                  <a:pt x="178548" y="362580"/>
                </a:cubicBezTo>
                <a:cubicBezTo>
                  <a:pt x="181656" y="363276"/>
                  <a:pt x="184812" y="363960"/>
                  <a:pt x="188004" y="364620"/>
                </a:cubicBezTo>
                <a:cubicBezTo>
                  <a:pt x="226896" y="372900"/>
                  <a:pt x="273324" y="378888"/>
                  <a:pt x="323904" y="381852"/>
                </a:cubicBezTo>
                <a:cubicBezTo>
                  <a:pt x="323940" y="381852"/>
                  <a:pt x="323964" y="381864"/>
                  <a:pt x="323988" y="381864"/>
                </a:cubicBezTo>
                <a:cubicBezTo>
                  <a:pt x="324012" y="381864"/>
                  <a:pt x="324024" y="381852"/>
                  <a:pt x="324036" y="381852"/>
                </a:cubicBezTo>
                <a:cubicBezTo>
                  <a:pt x="340284" y="382800"/>
                  <a:pt x="356904" y="383460"/>
                  <a:pt x="373872" y="383748"/>
                </a:cubicBezTo>
                <a:cubicBezTo>
                  <a:pt x="381384" y="383904"/>
                  <a:pt x="388776" y="384000"/>
                  <a:pt x="396000" y="384000"/>
                </a:cubicBezTo>
                <a:cubicBezTo>
                  <a:pt x="404280" y="384000"/>
                  <a:pt x="412776" y="383904"/>
                  <a:pt x="421416" y="383700"/>
                </a:cubicBezTo>
                <a:cubicBezTo>
                  <a:pt x="437112" y="383376"/>
                  <a:pt x="452580" y="382728"/>
                  <a:pt x="467832" y="381840"/>
                </a:cubicBezTo>
                <a:cubicBezTo>
                  <a:pt x="467892" y="381840"/>
                  <a:pt x="467940" y="381876"/>
                  <a:pt x="468000" y="381876"/>
                </a:cubicBezTo>
                <a:cubicBezTo>
                  <a:pt x="468108" y="381876"/>
                  <a:pt x="468192" y="381816"/>
                  <a:pt x="468300" y="381816"/>
                </a:cubicBezTo>
                <a:cubicBezTo>
                  <a:pt x="519012" y="378828"/>
                  <a:pt x="566592" y="372780"/>
                  <a:pt x="606828" y="364080"/>
                </a:cubicBezTo>
                <a:cubicBezTo>
                  <a:pt x="598116" y="368640"/>
                  <a:pt x="586188" y="373356"/>
                  <a:pt x="571332" y="377952"/>
                </a:cubicBezTo>
                <a:lnTo>
                  <a:pt x="571332" y="377952"/>
                </a:lnTo>
                <a:cubicBezTo>
                  <a:pt x="526512" y="391800"/>
                  <a:pt x="454932" y="404412"/>
                  <a:pt x="363960" y="407340"/>
                </a:cubicBezTo>
                <a:cubicBezTo>
                  <a:pt x="361260" y="407424"/>
                  <a:pt x="358596" y="407520"/>
                  <a:pt x="355860" y="407592"/>
                </a:cubicBezTo>
                <a:cubicBezTo>
                  <a:pt x="352920" y="407664"/>
                  <a:pt x="349932" y="407712"/>
                  <a:pt x="346944" y="407772"/>
                </a:cubicBezTo>
                <a:cubicBezTo>
                  <a:pt x="339396" y="407892"/>
                  <a:pt x="331800" y="408000"/>
                  <a:pt x="324000" y="408000"/>
                </a:cubicBezTo>
                <a:cubicBezTo>
                  <a:pt x="313608" y="408000"/>
                  <a:pt x="303528" y="407844"/>
                  <a:pt x="293592" y="407616"/>
                </a:cubicBezTo>
                <a:cubicBezTo>
                  <a:pt x="289944" y="407532"/>
                  <a:pt x="286344" y="407412"/>
                  <a:pt x="282744" y="407292"/>
                </a:cubicBezTo>
                <a:cubicBezTo>
                  <a:pt x="278340" y="407160"/>
                  <a:pt x="274044" y="406968"/>
                  <a:pt x="269748" y="406788"/>
                </a:cubicBezTo>
                <a:cubicBezTo>
                  <a:pt x="185556" y="403068"/>
                  <a:pt x="119112" y="391056"/>
                  <a:pt x="76668" y="377940"/>
                </a:cubicBezTo>
                <a:lnTo>
                  <a:pt x="76668" y="377940"/>
                </a:lnTo>
                <a:cubicBezTo>
                  <a:pt x="43668" y="367740"/>
                  <a:pt x="25200" y="356892"/>
                  <a:pt x="24132" y="348744"/>
                </a:cubicBezTo>
                <a:cubicBezTo>
                  <a:pt x="25464" y="344232"/>
                  <a:pt x="37596" y="332940"/>
                  <a:pt x="82128" y="322020"/>
                </a:cubicBezTo>
                <a:close/>
                <a:moveTo>
                  <a:pt x="24000" y="431952"/>
                </a:moveTo>
                <a:lnTo>
                  <a:pt x="24000" y="382260"/>
                </a:lnTo>
                <a:cubicBezTo>
                  <a:pt x="33588" y="388296"/>
                  <a:pt x="45732" y="393804"/>
                  <a:pt x="60000" y="398772"/>
                </a:cubicBezTo>
                <a:lnTo>
                  <a:pt x="60000" y="456000"/>
                </a:lnTo>
                <a:lnTo>
                  <a:pt x="53148" y="453336"/>
                </a:lnTo>
                <a:lnTo>
                  <a:pt x="53004" y="453480"/>
                </a:lnTo>
                <a:cubicBezTo>
                  <a:pt x="34164" y="445668"/>
                  <a:pt x="24024" y="438000"/>
                  <a:pt x="24000" y="431952"/>
                </a:cubicBezTo>
                <a:close/>
                <a:moveTo>
                  <a:pt x="60000" y="563952"/>
                </a:moveTo>
                <a:lnTo>
                  <a:pt x="60000" y="514260"/>
                </a:lnTo>
                <a:cubicBezTo>
                  <a:pt x="69588" y="520296"/>
                  <a:pt x="81732" y="525804"/>
                  <a:pt x="96000" y="530772"/>
                </a:cubicBezTo>
                <a:lnTo>
                  <a:pt x="96000" y="588228"/>
                </a:lnTo>
                <a:cubicBezTo>
                  <a:pt x="72660" y="579480"/>
                  <a:pt x="60024" y="570708"/>
                  <a:pt x="60000" y="563952"/>
                </a:cubicBezTo>
                <a:close/>
                <a:moveTo>
                  <a:pt x="624000" y="588228"/>
                </a:moveTo>
                <a:lnTo>
                  <a:pt x="624000" y="530784"/>
                </a:lnTo>
                <a:cubicBezTo>
                  <a:pt x="638268" y="525816"/>
                  <a:pt x="650412" y="520308"/>
                  <a:pt x="660000" y="514272"/>
                </a:cubicBezTo>
                <a:lnTo>
                  <a:pt x="660000" y="563928"/>
                </a:lnTo>
                <a:cubicBezTo>
                  <a:pt x="659988" y="570684"/>
                  <a:pt x="647340" y="579468"/>
                  <a:pt x="624000" y="588228"/>
                </a:cubicBezTo>
                <a:close/>
                <a:moveTo>
                  <a:pt x="659844" y="480924"/>
                </a:moveTo>
                <a:cubicBezTo>
                  <a:pt x="658536" y="489048"/>
                  <a:pt x="640104" y="499824"/>
                  <a:pt x="607332" y="509952"/>
                </a:cubicBezTo>
                <a:lnTo>
                  <a:pt x="607332" y="509952"/>
                </a:lnTo>
                <a:cubicBezTo>
                  <a:pt x="564876" y="523068"/>
                  <a:pt x="498444" y="535080"/>
                  <a:pt x="414252" y="538800"/>
                </a:cubicBezTo>
                <a:cubicBezTo>
                  <a:pt x="409944" y="538980"/>
                  <a:pt x="405648" y="539160"/>
                  <a:pt x="401256" y="539304"/>
                </a:cubicBezTo>
                <a:cubicBezTo>
                  <a:pt x="397668" y="539424"/>
                  <a:pt x="394068" y="539532"/>
                  <a:pt x="390408" y="539628"/>
                </a:cubicBezTo>
                <a:cubicBezTo>
                  <a:pt x="380472" y="539844"/>
                  <a:pt x="370392" y="540000"/>
                  <a:pt x="360000" y="540000"/>
                </a:cubicBezTo>
                <a:cubicBezTo>
                  <a:pt x="349608" y="540000"/>
                  <a:pt x="339516" y="539844"/>
                  <a:pt x="329568" y="539616"/>
                </a:cubicBezTo>
                <a:cubicBezTo>
                  <a:pt x="325956" y="539532"/>
                  <a:pt x="322392" y="539412"/>
                  <a:pt x="318828" y="539292"/>
                </a:cubicBezTo>
                <a:cubicBezTo>
                  <a:pt x="314400" y="539148"/>
                  <a:pt x="310080" y="538968"/>
                  <a:pt x="305748" y="538788"/>
                </a:cubicBezTo>
                <a:cubicBezTo>
                  <a:pt x="221556" y="535068"/>
                  <a:pt x="155124" y="523056"/>
                  <a:pt x="112668" y="509940"/>
                </a:cubicBezTo>
                <a:lnTo>
                  <a:pt x="112668" y="509940"/>
                </a:lnTo>
                <a:cubicBezTo>
                  <a:pt x="80928" y="500136"/>
                  <a:pt x="62592" y="489720"/>
                  <a:pt x="60288" y="481680"/>
                </a:cubicBezTo>
                <a:cubicBezTo>
                  <a:pt x="63864" y="482928"/>
                  <a:pt x="67572" y="484140"/>
                  <a:pt x="71376" y="485328"/>
                </a:cubicBezTo>
                <a:cubicBezTo>
                  <a:pt x="71760" y="485448"/>
                  <a:pt x="72144" y="485568"/>
                  <a:pt x="72528" y="485676"/>
                </a:cubicBezTo>
                <a:cubicBezTo>
                  <a:pt x="75768" y="486672"/>
                  <a:pt x="79080" y="487632"/>
                  <a:pt x="82476" y="488568"/>
                </a:cubicBezTo>
                <a:cubicBezTo>
                  <a:pt x="83760" y="488928"/>
                  <a:pt x="85056" y="489288"/>
                  <a:pt x="86364" y="489636"/>
                </a:cubicBezTo>
                <a:cubicBezTo>
                  <a:pt x="88284" y="490152"/>
                  <a:pt x="90252" y="490644"/>
                  <a:pt x="92220" y="491148"/>
                </a:cubicBezTo>
                <a:cubicBezTo>
                  <a:pt x="135924" y="502344"/>
                  <a:pt x="191712" y="510276"/>
                  <a:pt x="251940" y="513840"/>
                </a:cubicBezTo>
                <a:cubicBezTo>
                  <a:pt x="251964" y="513840"/>
                  <a:pt x="251976" y="513852"/>
                  <a:pt x="252000" y="513852"/>
                </a:cubicBezTo>
                <a:cubicBezTo>
                  <a:pt x="252012" y="513852"/>
                  <a:pt x="252024" y="513840"/>
                  <a:pt x="252036" y="513840"/>
                </a:cubicBezTo>
                <a:cubicBezTo>
                  <a:pt x="270636" y="514944"/>
                  <a:pt x="289632" y="515628"/>
                  <a:pt x="308832" y="515856"/>
                </a:cubicBezTo>
                <a:cubicBezTo>
                  <a:pt x="313944" y="515952"/>
                  <a:pt x="319020" y="516000"/>
                  <a:pt x="324000" y="516000"/>
                </a:cubicBezTo>
                <a:cubicBezTo>
                  <a:pt x="330612" y="516000"/>
                  <a:pt x="337380" y="515916"/>
                  <a:pt x="344232" y="515796"/>
                </a:cubicBezTo>
                <a:cubicBezTo>
                  <a:pt x="361740" y="515508"/>
                  <a:pt x="379020" y="514860"/>
                  <a:pt x="395916" y="513852"/>
                </a:cubicBezTo>
                <a:cubicBezTo>
                  <a:pt x="395952" y="513852"/>
                  <a:pt x="395976" y="513876"/>
                  <a:pt x="396012" y="513876"/>
                </a:cubicBezTo>
                <a:cubicBezTo>
                  <a:pt x="396072" y="513876"/>
                  <a:pt x="396108" y="513840"/>
                  <a:pt x="396168" y="513840"/>
                </a:cubicBezTo>
                <a:cubicBezTo>
                  <a:pt x="416748" y="512604"/>
                  <a:pt x="436668" y="510840"/>
                  <a:pt x="455808" y="508644"/>
                </a:cubicBezTo>
                <a:cubicBezTo>
                  <a:pt x="455880" y="508644"/>
                  <a:pt x="455940" y="508680"/>
                  <a:pt x="456012" y="508680"/>
                </a:cubicBezTo>
                <a:cubicBezTo>
                  <a:pt x="456276" y="508680"/>
                  <a:pt x="456492" y="508548"/>
                  <a:pt x="456756" y="508524"/>
                </a:cubicBezTo>
                <a:cubicBezTo>
                  <a:pt x="478068" y="506064"/>
                  <a:pt x="498276" y="503040"/>
                  <a:pt x="517032" y="499524"/>
                </a:cubicBezTo>
                <a:cubicBezTo>
                  <a:pt x="520896" y="498816"/>
                  <a:pt x="524700" y="498084"/>
                  <a:pt x="528468" y="497328"/>
                </a:cubicBezTo>
                <a:cubicBezTo>
                  <a:pt x="529308" y="497160"/>
                  <a:pt x="530148" y="496992"/>
                  <a:pt x="530988" y="496812"/>
                </a:cubicBezTo>
                <a:cubicBezTo>
                  <a:pt x="566424" y="489540"/>
                  <a:pt x="597096" y="480120"/>
                  <a:pt x="618144" y="468444"/>
                </a:cubicBezTo>
                <a:cubicBezTo>
                  <a:pt x="619296" y="467820"/>
                  <a:pt x="620376" y="467172"/>
                  <a:pt x="621468" y="466536"/>
                </a:cubicBezTo>
                <a:cubicBezTo>
                  <a:pt x="622800" y="465744"/>
                  <a:pt x="624072" y="464940"/>
                  <a:pt x="625308" y="464124"/>
                </a:cubicBezTo>
                <a:cubicBezTo>
                  <a:pt x="626460" y="463380"/>
                  <a:pt x="627792" y="462660"/>
                  <a:pt x="628848" y="461904"/>
                </a:cubicBezTo>
                <a:cubicBezTo>
                  <a:pt x="652536" y="470352"/>
                  <a:pt x="659064" y="477912"/>
                  <a:pt x="659844" y="480924"/>
                </a:cubicBezTo>
                <a:close/>
                <a:moveTo>
                  <a:pt x="660000" y="324228"/>
                </a:moveTo>
                <a:lnTo>
                  <a:pt x="660000" y="266784"/>
                </a:lnTo>
                <a:cubicBezTo>
                  <a:pt x="674268" y="261816"/>
                  <a:pt x="686412" y="256308"/>
                  <a:pt x="696000" y="250272"/>
                </a:cubicBezTo>
                <a:lnTo>
                  <a:pt x="696000" y="299928"/>
                </a:lnTo>
                <a:cubicBezTo>
                  <a:pt x="695988" y="306684"/>
                  <a:pt x="683340" y="315468"/>
                  <a:pt x="660000" y="324228"/>
                </a:cubicBez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pic>
        <p:nvPicPr>
          <p:cNvPr id="8194" name="Picture 2" descr="Фотография пяти разных овощей с помощью объектива с наклоном и сдвигом">
            <a:extLst>
              <a:ext uri="{FF2B5EF4-FFF2-40B4-BE49-F238E27FC236}">
                <a16:creationId xmlns:a16="http://schemas.microsoft.com/office/drawing/2014/main" id="{2B1C025E-29F7-4F0C-B4CE-C1C88611D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457200"/>
            <a:ext cx="5105400" cy="340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203195"/>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p:txBody>
          <a:bodyPr>
            <a:normAutofit/>
          </a:bodyPr>
          <a:lstStyle/>
          <a:p>
            <a:r>
              <a:rPr lang="ru-RU" dirty="0"/>
              <a:t>Конкурентные способы закупки</a:t>
            </a:r>
          </a:p>
        </p:txBody>
      </p:sp>
      <p:sp>
        <p:nvSpPr>
          <p:cNvPr id="3" name="Объект 2">
            <a:extLst>
              <a:ext uri="{FF2B5EF4-FFF2-40B4-BE49-F238E27FC236}">
                <a16:creationId xmlns:a16="http://schemas.microsoft.com/office/drawing/2014/main" id="{5E6CAEDC-C105-4B99-8329-9558A5AEC384}"/>
              </a:ext>
            </a:extLst>
          </p:cNvPr>
          <p:cNvSpPr>
            <a:spLocks noGrp="1"/>
          </p:cNvSpPr>
          <p:nvPr>
            <p:ph sz="quarter" idx="11"/>
          </p:nvPr>
        </p:nvSpPr>
        <p:spPr>
          <a:xfrm>
            <a:off x="2458921" y="1385153"/>
            <a:ext cx="8112369" cy="270484"/>
          </a:xfrm>
        </p:spPr>
        <p:txBody>
          <a:bodyPr/>
          <a:lstStyle/>
          <a:p>
            <a:pPr algn="just">
              <a:lnSpc>
                <a:spcPct val="107000"/>
              </a:lnSpc>
            </a:pPr>
            <a:r>
              <a:rPr lang="ru-RU" b="1" dirty="0">
                <a:latin typeface="Roboto Light" panose="020B0604020202020204" charset="0"/>
                <a:ea typeface="Roboto Light" panose="020B0604020202020204" charset="0"/>
                <a:cs typeface="Roboto Light" panose="020B0604020202020204" charset="0"/>
              </a:rPr>
              <a:t>конкурсы</a:t>
            </a:r>
            <a:r>
              <a:rPr lang="ru-RU" dirty="0">
                <a:latin typeface="Roboto Light" panose="020B0604020202020204" charset="0"/>
                <a:ea typeface="Roboto Light" panose="020B0604020202020204" charset="0"/>
                <a:cs typeface="Roboto Light" panose="020B0604020202020204" charset="0"/>
              </a:rPr>
              <a:t> (электронный конкурс, закрытый конкурс, закрытый электронный конкурс)</a:t>
            </a:r>
          </a:p>
        </p:txBody>
      </p:sp>
      <p:sp>
        <p:nvSpPr>
          <p:cNvPr id="5" name="Полилиния 664">
            <a:extLst>
              <a:ext uri="{FF2B5EF4-FFF2-40B4-BE49-F238E27FC236}">
                <a16:creationId xmlns:a16="http://schemas.microsoft.com/office/drawing/2014/main" id="{3E864A35-6DB3-4D7C-AFBC-2FAEBA78E94B}"/>
              </a:ext>
            </a:extLst>
          </p:cNvPr>
          <p:cNvSpPr>
            <a:spLocks noChangeAspect="1"/>
          </p:cNvSpPr>
          <p:nvPr/>
        </p:nvSpPr>
        <p:spPr>
          <a:xfrm>
            <a:off x="1535112" y="1151791"/>
            <a:ext cx="720002" cy="697968"/>
          </a:xfrm>
          <a:custGeom>
            <a:avLst/>
            <a:gdLst>
              <a:gd name="connsiteX0" fmla="*/ 686236 w 720002"/>
              <a:gd name="connsiteY0" fmla="*/ 96176 h 697968"/>
              <a:gd name="connsiteX1" fmla="*/ 710114 w 720002"/>
              <a:gd name="connsiteY1" fmla="*/ 106072 h 697968"/>
              <a:gd name="connsiteX2" fmla="*/ 720002 w 720002"/>
              <a:gd name="connsiteY2" fmla="*/ 129941 h 697968"/>
              <a:gd name="connsiteX3" fmla="*/ 710110 w 720002"/>
              <a:gd name="connsiteY3" fmla="*/ 153817 h 697968"/>
              <a:gd name="connsiteX4" fmla="*/ 322199 w 720002"/>
              <a:gd name="connsiteY4" fmla="*/ 541729 h 697968"/>
              <a:gd name="connsiteX5" fmla="*/ 298325 w 720002"/>
              <a:gd name="connsiteY5" fmla="*/ 551619 h 697968"/>
              <a:gd name="connsiteX6" fmla="*/ 274447 w 720002"/>
              <a:gd name="connsiteY6" fmla="*/ 541723 h 697968"/>
              <a:gd name="connsiteX7" fmla="*/ 122955 w 720002"/>
              <a:gd name="connsiteY7" fmla="*/ 390231 h 697968"/>
              <a:gd name="connsiteX8" fmla="*/ 113063 w 720002"/>
              <a:gd name="connsiteY8" fmla="*/ 366356 h 697968"/>
              <a:gd name="connsiteX9" fmla="*/ 122955 w 720002"/>
              <a:gd name="connsiteY9" fmla="*/ 342482 h 697968"/>
              <a:gd name="connsiteX10" fmla="*/ 146830 w 720002"/>
              <a:gd name="connsiteY10" fmla="*/ 332590 h 697968"/>
              <a:gd name="connsiteX11" fmla="*/ 170708 w 720002"/>
              <a:gd name="connsiteY11" fmla="*/ 342486 h 697968"/>
              <a:gd name="connsiteX12" fmla="*/ 298325 w 720002"/>
              <a:gd name="connsiteY12" fmla="*/ 470105 h 697968"/>
              <a:gd name="connsiteX13" fmla="*/ 620629 w 720002"/>
              <a:gd name="connsiteY13" fmla="*/ 147802 h 697968"/>
              <a:gd name="connsiteX14" fmla="*/ 636538 w 720002"/>
              <a:gd name="connsiteY14" fmla="*/ 147802 h 697968"/>
              <a:gd name="connsiteX15" fmla="*/ 636538 w 720002"/>
              <a:gd name="connsiteY15" fmla="*/ 163713 h 697968"/>
              <a:gd name="connsiteX16" fmla="*/ 306280 w 720002"/>
              <a:gd name="connsiteY16" fmla="*/ 493970 h 697968"/>
              <a:gd name="connsiteX17" fmla="*/ 298325 w 720002"/>
              <a:gd name="connsiteY17" fmla="*/ 497265 h 697968"/>
              <a:gd name="connsiteX18" fmla="*/ 290370 w 720002"/>
              <a:gd name="connsiteY18" fmla="*/ 493970 h 697968"/>
              <a:gd name="connsiteX19" fmla="*/ 154792 w 720002"/>
              <a:gd name="connsiteY19" fmla="*/ 358392 h 697968"/>
              <a:gd name="connsiteX20" fmla="*/ 146827 w 720002"/>
              <a:gd name="connsiteY20" fmla="*/ 355090 h 697968"/>
              <a:gd name="connsiteX21" fmla="*/ 138868 w 720002"/>
              <a:gd name="connsiteY21" fmla="*/ 358386 h 697968"/>
              <a:gd name="connsiteX22" fmla="*/ 135562 w 720002"/>
              <a:gd name="connsiteY22" fmla="*/ 366356 h 697968"/>
              <a:gd name="connsiteX23" fmla="*/ 138863 w 720002"/>
              <a:gd name="connsiteY23" fmla="*/ 374319 h 697968"/>
              <a:gd name="connsiteX24" fmla="*/ 290360 w 720002"/>
              <a:gd name="connsiteY24" fmla="*/ 525816 h 697968"/>
              <a:gd name="connsiteX25" fmla="*/ 298325 w 720002"/>
              <a:gd name="connsiteY25" fmla="*/ 529118 h 697968"/>
              <a:gd name="connsiteX26" fmla="*/ 306285 w 720002"/>
              <a:gd name="connsiteY26" fmla="*/ 525822 h 697968"/>
              <a:gd name="connsiteX27" fmla="*/ 694200 w 720002"/>
              <a:gd name="connsiteY27" fmla="*/ 137904 h 697968"/>
              <a:gd name="connsiteX28" fmla="*/ 697502 w 720002"/>
              <a:gd name="connsiteY28" fmla="*/ 129940 h 697968"/>
              <a:gd name="connsiteX29" fmla="*/ 694200 w 720002"/>
              <a:gd name="connsiteY29" fmla="*/ 121976 h 697968"/>
              <a:gd name="connsiteX30" fmla="*/ 686235 w 720002"/>
              <a:gd name="connsiteY30" fmla="*/ 118675 h 697968"/>
              <a:gd name="connsiteX31" fmla="*/ 678275 w 720002"/>
              <a:gd name="connsiteY31" fmla="*/ 121971 h 697968"/>
              <a:gd name="connsiteX32" fmla="*/ 668201 w 720002"/>
              <a:gd name="connsiteY32" fmla="*/ 132045 h 697968"/>
              <a:gd name="connsiteX33" fmla="*/ 652291 w 720002"/>
              <a:gd name="connsiteY33" fmla="*/ 132047 h 697968"/>
              <a:gd name="connsiteX34" fmla="*/ 652291 w 720002"/>
              <a:gd name="connsiteY34" fmla="*/ 116138 h 697968"/>
              <a:gd name="connsiteX35" fmla="*/ 662361 w 720002"/>
              <a:gd name="connsiteY35" fmla="*/ 106068 h 697968"/>
              <a:gd name="connsiteX36" fmla="*/ 686236 w 720002"/>
              <a:gd name="connsiteY36" fmla="*/ 96176 h 697968"/>
              <a:gd name="connsiteX37" fmla="*/ 348985 w 720002"/>
              <a:gd name="connsiteY37" fmla="*/ 0 h 697968"/>
              <a:gd name="connsiteX38" fmla="*/ 490978 w 720002"/>
              <a:gd name="connsiteY38" fmla="*/ 30099 h 697968"/>
              <a:gd name="connsiteX39" fmla="*/ 604918 w 720002"/>
              <a:gd name="connsiteY39" fmla="*/ 111728 h 697968"/>
              <a:gd name="connsiteX40" fmla="*/ 604319 w 720002"/>
              <a:gd name="connsiteY40" fmla="*/ 127627 h 697968"/>
              <a:gd name="connsiteX41" fmla="*/ 588420 w 720002"/>
              <a:gd name="connsiteY41" fmla="*/ 127029 h 697968"/>
              <a:gd name="connsiteX42" fmla="*/ 481812 w 720002"/>
              <a:gd name="connsiteY42" fmla="*/ 50649 h 697968"/>
              <a:gd name="connsiteX43" fmla="*/ 348985 w 720002"/>
              <a:gd name="connsiteY43" fmla="*/ 22500 h 697968"/>
              <a:gd name="connsiteX44" fmla="*/ 118125 w 720002"/>
              <a:gd name="connsiteY44" fmla="*/ 118125 h 697968"/>
              <a:gd name="connsiteX45" fmla="*/ 22500 w 720002"/>
              <a:gd name="connsiteY45" fmla="*/ 348985 h 697968"/>
              <a:gd name="connsiteX46" fmla="*/ 118124 w 720002"/>
              <a:gd name="connsiteY46" fmla="*/ 579845 h 697968"/>
              <a:gd name="connsiteX47" fmla="*/ 348983 w 720002"/>
              <a:gd name="connsiteY47" fmla="*/ 675470 h 697968"/>
              <a:gd name="connsiteX48" fmla="*/ 579843 w 720002"/>
              <a:gd name="connsiteY48" fmla="*/ 579845 h 697968"/>
              <a:gd name="connsiteX49" fmla="*/ 675468 w 720002"/>
              <a:gd name="connsiteY49" fmla="*/ 348986 h 697968"/>
              <a:gd name="connsiteX50" fmla="*/ 659422 w 720002"/>
              <a:gd name="connsiteY50" fmla="*/ 247596 h 697968"/>
              <a:gd name="connsiteX51" fmla="*/ 666626 w 720002"/>
              <a:gd name="connsiteY51" fmla="*/ 233409 h 697968"/>
              <a:gd name="connsiteX52" fmla="*/ 680812 w 720002"/>
              <a:gd name="connsiteY52" fmla="*/ 240614 h 697968"/>
              <a:gd name="connsiteX53" fmla="*/ 697970 w 720002"/>
              <a:gd name="connsiteY53" fmla="*/ 348985 h 697968"/>
              <a:gd name="connsiteX54" fmla="*/ 595754 w 720002"/>
              <a:gd name="connsiteY54" fmla="*/ 595752 h 697968"/>
              <a:gd name="connsiteX55" fmla="*/ 348985 w 720002"/>
              <a:gd name="connsiteY55" fmla="*/ 697968 h 697968"/>
              <a:gd name="connsiteX56" fmla="*/ 102216 w 720002"/>
              <a:gd name="connsiteY56" fmla="*/ 595752 h 697968"/>
              <a:gd name="connsiteX57" fmla="*/ 0 w 720002"/>
              <a:gd name="connsiteY57" fmla="*/ 348985 h 697968"/>
              <a:gd name="connsiteX58" fmla="*/ 102216 w 720002"/>
              <a:gd name="connsiteY58" fmla="*/ 102216 h 697968"/>
              <a:gd name="connsiteX59" fmla="*/ 348985 w 720002"/>
              <a:gd name="connsiteY59" fmla="*/ 0 h 69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20002" h="697968">
                <a:moveTo>
                  <a:pt x="686236" y="96176"/>
                </a:moveTo>
                <a:cubicBezTo>
                  <a:pt x="695260" y="96176"/>
                  <a:pt x="703741" y="99690"/>
                  <a:pt x="710114" y="106072"/>
                </a:cubicBezTo>
                <a:cubicBezTo>
                  <a:pt x="716489" y="112445"/>
                  <a:pt x="720002" y="120923"/>
                  <a:pt x="720002" y="129941"/>
                </a:cubicBezTo>
                <a:cubicBezTo>
                  <a:pt x="720002" y="138960"/>
                  <a:pt x="716489" y="147438"/>
                  <a:pt x="710110" y="153817"/>
                </a:cubicBezTo>
                <a:lnTo>
                  <a:pt x="322199" y="541729"/>
                </a:lnTo>
                <a:cubicBezTo>
                  <a:pt x="315830" y="548105"/>
                  <a:pt x="307349" y="551619"/>
                  <a:pt x="298325" y="551619"/>
                </a:cubicBezTo>
                <a:cubicBezTo>
                  <a:pt x="289301" y="551619"/>
                  <a:pt x="280820" y="548105"/>
                  <a:pt x="274447" y="541723"/>
                </a:cubicBezTo>
                <a:lnTo>
                  <a:pt x="122955" y="390231"/>
                </a:lnTo>
                <a:cubicBezTo>
                  <a:pt x="116576" y="383851"/>
                  <a:pt x="113063" y="375372"/>
                  <a:pt x="113063" y="366356"/>
                </a:cubicBezTo>
                <a:cubicBezTo>
                  <a:pt x="113063" y="357339"/>
                  <a:pt x="116576" y="348860"/>
                  <a:pt x="122955" y="342482"/>
                </a:cubicBezTo>
                <a:cubicBezTo>
                  <a:pt x="129325" y="336104"/>
                  <a:pt x="137806" y="332590"/>
                  <a:pt x="146830" y="332590"/>
                </a:cubicBezTo>
                <a:cubicBezTo>
                  <a:pt x="155854" y="332590"/>
                  <a:pt x="164333" y="336104"/>
                  <a:pt x="170708" y="342486"/>
                </a:cubicBezTo>
                <a:lnTo>
                  <a:pt x="298325" y="470105"/>
                </a:lnTo>
                <a:lnTo>
                  <a:pt x="620629" y="147802"/>
                </a:lnTo>
                <a:cubicBezTo>
                  <a:pt x="625022" y="143411"/>
                  <a:pt x="632145" y="143411"/>
                  <a:pt x="636538" y="147802"/>
                </a:cubicBezTo>
                <a:cubicBezTo>
                  <a:pt x="640932" y="152197"/>
                  <a:pt x="640932" y="159318"/>
                  <a:pt x="636538" y="163713"/>
                </a:cubicBezTo>
                <a:lnTo>
                  <a:pt x="306280" y="493970"/>
                </a:lnTo>
                <a:cubicBezTo>
                  <a:pt x="304171" y="496079"/>
                  <a:pt x="301309" y="497265"/>
                  <a:pt x="298325" y="497265"/>
                </a:cubicBezTo>
                <a:cubicBezTo>
                  <a:pt x="295341" y="497265"/>
                  <a:pt x="292479" y="496079"/>
                  <a:pt x="290370" y="493970"/>
                </a:cubicBezTo>
                <a:lnTo>
                  <a:pt x="154792" y="358392"/>
                </a:lnTo>
                <a:cubicBezTo>
                  <a:pt x="152663" y="356260"/>
                  <a:pt x="149836" y="355090"/>
                  <a:pt x="146827" y="355090"/>
                </a:cubicBezTo>
                <a:cubicBezTo>
                  <a:pt x="143818" y="355090"/>
                  <a:pt x="140991" y="356260"/>
                  <a:pt x="138868" y="358386"/>
                </a:cubicBezTo>
                <a:cubicBezTo>
                  <a:pt x="136734" y="360521"/>
                  <a:pt x="135562" y="363349"/>
                  <a:pt x="135562" y="366356"/>
                </a:cubicBezTo>
                <a:cubicBezTo>
                  <a:pt x="135562" y="369364"/>
                  <a:pt x="136734" y="372190"/>
                  <a:pt x="138863" y="374319"/>
                </a:cubicBezTo>
                <a:lnTo>
                  <a:pt x="290360" y="525816"/>
                </a:lnTo>
                <a:cubicBezTo>
                  <a:pt x="292489" y="527948"/>
                  <a:pt x="295316" y="529118"/>
                  <a:pt x="298325" y="529118"/>
                </a:cubicBezTo>
                <a:cubicBezTo>
                  <a:pt x="301335" y="529118"/>
                  <a:pt x="304161" y="527948"/>
                  <a:pt x="306285" y="525822"/>
                </a:cubicBezTo>
                <a:lnTo>
                  <a:pt x="694200" y="137904"/>
                </a:lnTo>
                <a:cubicBezTo>
                  <a:pt x="696329" y="135775"/>
                  <a:pt x="697502" y="132948"/>
                  <a:pt x="697502" y="129940"/>
                </a:cubicBezTo>
                <a:cubicBezTo>
                  <a:pt x="697502" y="126932"/>
                  <a:pt x="696329" y="124106"/>
                  <a:pt x="694200" y="121976"/>
                </a:cubicBezTo>
                <a:cubicBezTo>
                  <a:pt x="692071" y="119845"/>
                  <a:pt x="689244" y="118675"/>
                  <a:pt x="686235" y="118675"/>
                </a:cubicBezTo>
                <a:cubicBezTo>
                  <a:pt x="683225" y="118675"/>
                  <a:pt x="680399" y="119845"/>
                  <a:pt x="678275" y="121971"/>
                </a:cubicBezTo>
                <a:lnTo>
                  <a:pt x="668201" y="132045"/>
                </a:lnTo>
                <a:cubicBezTo>
                  <a:pt x="663808" y="136440"/>
                  <a:pt x="656684" y="136438"/>
                  <a:pt x="652291" y="132047"/>
                </a:cubicBezTo>
                <a:cubicBezTo>
                  <a:pt x="647897" y="127654"/>
                  <a:pt x="647897" y="120531"/>
                  <a:pt x="652291" y="116138"/>
                </a:cubicBezTo>
                <a:lnTo>
                  <a:pt x="662361" y="106068"/>
                </a:lnTo>
                <a:cubicBezTo>
                  <a:pt x="668731" y="99690"/>
                  <a:pt x="677212" y="96176"/>
                  <a:pt x="686236" y="96176"/>
                </a:cubicBezTo>
                <a:close/>
                <a:moveTo>
                  <a:pt x="348985" y="0"/>
                </a:moveTo>
                <a:cubicBezTo>
                  <a:pt x="398413" y="0"/>
                  <a:pt x="446185" y="10128"/>
                  <a:pt x="490978" y="30099"/>
                </a:cubicBezTo>
                <a:cubicBezTo>
                  <a:pt x="534240" y="49392"/>
                  <a:pt x="572574" y="76854"/>
                  <a:pt x="604918" y="111728"/>
                </a:cubicBezTo>
                <a:cubicBezTo>
                  <a:pt x="609143" y="116286"/>
                  <a:pt x="608875" y="123403"/>
                  <a:pt x="604319" y="127627"/>
                </a:cubicBezTo>
                <a:cubicBezTo>
                  <a:pt x="599763" y="131854"/>
                  <a:pt x="592644" y="131584"/>
                  <a:pt x="588420" y="127029"/>
                </a:cubicBezTo>
                <a:cubicBezTo>
                  <a:pt x="558153" y="94395"/>
                  <a:pt x="522286" y="68697"/>
                  <a:pt x="481812" y="50649"/>
                </a:cubicBezTo>
                <a:cubicBezTo>
                  <a:pt x="439924" y="31970"/>
                  <a:pt x="395235" y="22500"/>
                  <a:pt x="348985" y="22500"/>
                </a:cubicBezTo>
                <a:cubicBezTo>
                  <a:pt x="261778" y="22500"/>
                  <a:pt x="179790" y="56460"/>
                  <a:pt x="118125" y="118125"/>
                </a:cubicBezTo>
                <a:cubicBezTo>
                  <a:pt x="56460" y="179790"/>
                  <a:pt x="22500" y="261778"/>
                  <a:pt x="22500" y="348985"/>
                </a:cubicBezTo>
                <a:cubicBezTo>
                  <a:pt x="22500" y="436192"/>
                  <a:pt x="56458" y="518179"/>
                  <a:pt x="118124" y="579845"/>
                </a:cubicBezTo>
                <a:cubicBezTo>
                  <a:pt x="179789" y="641510"/>
                  <a:pt x="261776" y="675470"/>
                  <a:pt x="348983" y="675470"/>
                </a:cubicBezTo>
                <a:cubicBezTo>
                  <a:pt x="436191" y="675470"/>
                  <a:pt x="518178" y="641510"/>
                  <a:pt x="579843" y="579845"/>
                </a:cubicBezTo>
                <a:cubicBezTo>
                  <a:pt x="641509" y="518179"/>
                  <a:pt x="675468" y="436193"/>
                  <a:pt x="675468" y="348986"/>
                </a:cubicBezTo>
                <a:cubicBezTo>
                  <a:pt x="675468" y="314332"/>
                  <a:pt x="670068" y="280219"/>
                  <a:pt x="659422" y="247596"/>
                </a:cubicBezTo>
                <a:cubicBezTo>
                  <a:pt x="657494" y="241689"/>
                  <a:pt x="660718" y="235337"/>
                  <a:pt x="666626" y="233409"/>
                </a:cubicBezTo>
                <a:cubicBezTo>
                  <a:pt x="672532" y="231486"/>
                  <a:pt x="678884" y="234707"/>
                  <a:pt x="680812" y="240614"/>
                </a:cubicBezTo>
                <a:cubicBezTo>
                  <a:pt x="692197" y="275494"/>
                  <a:pt x="697970" y="311955"/>
                  <a:pt x="697970" y="348985"/>
                </a:cubicBezTo>
                <a:cubicBezTo>
                  <a:pt x="697970" y="442201"/>
                  <a:pt x="661669" y="529838"/>
                  <a:pt x="595754" y="595752"/>
                </a:cubicBezTo>
                <a:cubicBezTo>
                  <a:pt x="529840" y="661669"/>
                  <a:pt x="442202" y="697968"/>
                  <a:pt x="348985" y="697968"/>
                </a:cubicBezTo>
                <a:cubicBezTo>
                  <a:pt x="255767" y="697968"/>
                  <a:pt x="168130" y="661667"/>
                  <a:pt x="102216" y="595752"/>
                </a:cubicBezTo>
                <a:cubicBezTo>
                  <a:pt x="36301" y="529838"/>
                  <a:pt x="0" y="442201"/>
                  <a:pt x="0" y="348985"/>
                </a:cubicBezTo>
                <a:cubicBezTo>
                  <a:pt x="0" y="255767"/>
                  <a:pt x="36301" y="168130"/>
                  <a:pt x="102216" y="102216"/>
                </a:cubicBezTo>
                <a:cubicBezTo>
                  <a:pt x="168130" y="36300"/>
                  <a:pt x="255767" y="0"/>
                  <a:pt x="348985" y="0"/>
                </a:cubicBezTo>
                <a:close/>
              </a:path>
            </a:pathLst>
          </a:custGeom>
          <a:ln/>
        </p:spPr>
        <p:style>
          <a:lnRef idx="1">
            <a:schemeClr val="accent5"/>
          </a:lnRef>
          <a:fillRef idx="2">
            <a:schemeClr val="accent5"/>
          </a:fillRef>
          <a:effectRef idx="1">
            <a:schemeClr val="accent5"/>
          </a:effectRef>
          <a:fontRef idx="minor">
            <a:schemeClr val="dk1"/>
          </a:fontRef>
        </p:style>
        <p:txBody>
          <a:bodyPr rtlCol="0" anchor="ctr"/>
          <a:lstStyle/>
          <a:p>
            <a:endParaRPr lang="ru-RU" dirty="0">
              <a:latin typeface="Roboto" panose="02000000000000000000" pitchFamily="2" charset="0"/>
              <a:ea typeface="Roboto" panose="02000000000000000000" pitchFamily="2" charset="0"/>
              <a:cs typeface="Roboto" panose="02000000000000000000" pitchFamily="2" charset="0"/>
            </a:endParaRPr>
          </a:p>
        </p:txBody>
      </p:sp>
      <p:sp>
        <p:nvSpPr>
          <p:cNvPr id="6" name="Объект 2">
            <a:extLst>
              <a:ext uri="{FF2B5EF4-FFF2-40B4-BE49-F238E27FC236}">
                <a16:creationId xmlns:a16="http://schemas.microsoft.com/office/drawing/2014/main" id="{2DBEA306-BF6D-4896-86D3-7BD9FFB916B9}"/>
              </a:ext>
            </a:extLst>
          </p:cNvPr>
          <p:cNvSpPr txBox="1">
            <a:spLocks/>
          </p:cNvSpPr>
          <p:nvPr/>
        </p:nvSpPr>
        <p:spPr>
          <a:xfrm>
            <a:off x="2458920" y="2239591"/>
            <a:ext cx="8112369" cy="954701"/>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buNone/>
            </a:pPr>
            <a:r>
              <a:rPr lang="ru-RU" b="1" dirty="0">
                <a:latin typeface="Roboto Light" panose="020B0604020202020204" charset="0"/>
                <a:ea typeface="Roboto Light" panose="020B0604020202020204" charset="0"/>
                <a:cs typeface="Roboto Light" panose="020B0604020202020204" charset="0"/>
              </a:rPr>
              <a:t>аукционы</a:t>
            </a:r>
            <a:r>
              <a:rPr lang="ru-RU" dirty="0">
                <a:latin typeface="Roboto Light" panose="020B0604020202020204" charset="0"/>
                <a:ea typeface="Roboto Light" panose="020B0604020202020204" charset="0"/>
                <a:cs typeface="Roboto Light" panose="020B0604020202020204" charset="0"/>
              </a:rPr>
              <a:t> (электронный аукцион, закрытый аукцион, закрытый электронный аукцион)</a:t>
            </a:r>
          </a:p>
          <a:p>
            <a:endParaRPr lang="ru-RU" dirty="0"/>
          </a:p>
        </p:txBody>
      </p:sp>
      <p:sp>
        <p:nvSpPr>
          <p:cNvPr id="7" name="Объект 2">
            <a:extLst>
              <a:ext uri="{FF2B5EF4-FFF2-40B4-BE49-F238E27FC236}">
                <a16:creationId xmlns:a16="http://schemas.microsoft.com/office/drawing/2014/main" id="{E79F697A-3898-4869-8A94-330ACF7A7ACC}"/>
              </a:ext>
            </a:extLst>
          </p:cNvPr>
          <p:cNvSpPr txBox="1">
            <a:spLocks/>
          </p:cNvSpPr>
          <p:nvPr/>
        </p:nvSpPr>
        <p:spPr>
          <a:xfrm>
            <a:off x="2458919" y="3277331"/>
            <a:ext cx="8112369" cy="303339"/>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spcAft>
                <a:spcPts val="800"/>
              </a:spcAft>
              <a:buNone/>
            </a:pPr>
            <a:r>
              <a:rPr lang="ru-RU" b="1" dirty="0">
                <a:latin typeface="Roboto Light" panose="020B0604020202020204" charset="0"/>
                <a:ea typeface="Roboto Light" panose="020B0604020202020204" charset="0"/>
                <a:cs typeface="Roboto Light" panose="020B0604020202020204" charset="0"/>
              </a:rPr>
              <a:t>электронный запрос котировок</a:t>
            </a:r>
          </a:p>
          <a:p>
            <a:endParaRPr lang="ru-RU" dirty="0"/>
          </a:p>
        </p:txBody>
      </p:sp>
      <p:sp>
        <p:nvSpPr>
          <p:cNvPr id="8" name="Полилиния 664">
            <a:extLst>
              <a:ext uri="{FF2B5EF4-FFF2-40B4-BE49-F238E27FC236}">
                <a16:creationId xmlns:a16="http://schemas.microsoft.com/office/drawing/2014/main" id="{62C28632-53DC-464A-9BB5-0C1846B2D3A4}"/>
              </a:ext>
            </a:extLst>
          </p:cNvPr>
          <p:cNvSpPr>
            <a:spLocks noChangeAspect="1"/>
          </p:cNvSpPr>
          <p:nvPr/>
        </p:nvSpPr>
        <p:spPr>
          <a:xfrm>
            <a:off x="1535112" y="2124075"/>
            <a:ext cx="720002" cy="697968"/>
          </a:xfrm>
          <a:custGeom>
            <a:avLst/>
            <a:gdLst>
              <a:gd name="connsiteX0" fmla="*/ 686236 w 720002"/>
              <a:gd name="connsiteY0" fmla="*/ 96176 h 697968"/>
              <a:gd name="connsiteX1" fmla="*/ 710114 w 720002"/>
              <a:gd name="connsiteY1" fmla="*/ 106072 h 697968"/>
              <a:gd name="connsiteX2" fmla="*/ 720002 w 720002"/>
              <a:gd name="connsiteY2" fmla="*/ 129941 h 697968"/>
              <a:gd name="connsiteX3" fmla="*/ 710110 w 720002"/>
              <a:gd name="connsiteY3" fmla="*/ 153817 h 697968"/>
              <a:gd name="connsiteX4" fmla="*/ 322199 w 720002"/>
              <a:gd name="connsiteY4" fmla="*/ 541729 h 697968"/>
              <a:gd name="connsiteX5" fmla="*/ 298325 w 720002"/>
              <a:gd name="connsiteY5" fmla="*/ 551619 h 697968"/>
              <a:gd name="connsiteX6" fmla="*/ 274447 w 720002"/>
              <a:gd name="connsiteY6" fmla="*/ 541723 h 697968"/>
              <a:gd name="connsiteX7" fmla="*/ 122955 w 720002"/>
              <a:gd name="connsiteY7" fmla="*/ 390231 h 697968"/>
              <a:gd name="connsiteX8" fmla="*/ 113063 w 720002"/>
              <a:gd name="connsiteY8" fmla="*/ 366356 h 697968"/>
              <a:gd name="connsiteX9" fmla="*/ 122955 w 720002"/>
              <a:gd name="connsiteY9" fmla="*/ 342482 h 697968"/>
              <a:gd name="connsiteX10" fmla="*/ 146830 w 720002"/>
              <a:gd name="connsiteY10" fmla="*/ 332590 h 697968"/>
              <a:gd name="connsiteX11" fmla="*/ 170708 w 720002"/>
              <a:gd name="connsiteY11" fmla="*/ 342486 h 697968"/>
              <a:gd name="connsiteX12" fmla="*/ 298325 w 720002"/>
              <a:gd name="connsiteY12" fmla="*/ 470105 h 697968"/>
              <a:gd name="connsiteX13" fmla="*/ 620629 w 720002"/>
              <a:gd name="connsiteY13" fmla="*/ 147802 h 697968"/>
              <a:gd name="connsiteX14" fmla="*/ 636538 w 720002"/>
              <a:gd name="connsiteY14" fmla="*/ 147802 h 697968"/>
              <a:gd name="connsiteX15" fmla="*/ 636538 w 720002"/>
              <a:gd name="connsiteY15" fmla="*/ 163713 h 697968"/>
              <a:gd name="connsiteX16" fmla="*/ 306280 w 720002"/>
              <a:gd name="connsiteY16" fmla="*/ 493970 h 697968"/>
              <a:gd name="connsiteX17" fmla="*/ 298325 w 720002"/>
              <a:gd name="connsiteY17" fmla="*/ 497265 h 697968"/>
              <a:gd name="connsiteX18" fmla="*/ 290370 w 720002"/>
              <a:gd name="connsiteY18" fmla="*/ 493970 h 697968"/>
              <a:gd name="connsiteX19" fmla="*/ 154792 w 720002"/>
              <a:gd name="connsiteY19" fmla="*/ 358392 h 697968"/>
              <a:gd name="connsiteX20" fmla="*/ 146827 w 720002"/>
              <a:gd name="connsiteY20" fmla="*/ 355090 h 697968"/>
              <a:gd name="connsiteX21" fmla="*/ 138868 w 720002"/>
              <a:gd name="connsiteY21" fmla="*/ 358386 h 697968"/>
              <a:gd name="connsiteX22" fmla="*/ 135562 w 720002"/>
              <a:gd name="connsiteY22" fmla="*/ 366356 h 697968"/>
              <a:gd name="connsiteX23" fmla="*/ 138863 w 720002"/>
              <a:gd name="connsiteY23" fmla="*/ 374319 h 697968"/>
              <a:gd name="connsiteX24" fmla="*/ 290360 w 720002"/>
              <a:gd name="connsiteY24" fmla="*/ 525816 h 697968"/>
              <a:gd name="connsiteX25" fmla="*/ 298325 w 720002"/>
              <a:gd name="connsiteY25" fmla="*/ 529118 h 697968"/>
              <a:gd name="connsiteX26" fmla="*/ 306285 w 720002"/>
              <a:gd name="connsiteY26" fmla="*/ 525822 h 697968"/>
              <a:gd name="connsiteX27" fmla="*/ 694200 w 720002"/>
              <a:gd name="connsiteY27" fmla="*/ 137904 h 697968"/>
              <a:gd name="connsiteX28" fmla="*/ 697502 w 720002"/>
              <a:gd name="connsiteY28" fmla="*/ 129940 h 697968"/>
              <a:gd name="connsiteX29" fmla="*/ 694200 w 720002"/>
              <a:gd name="connsiteY29" fmla="*/ 121976 h 697968"/>
              <a:gd name="connsiteX30" fmla="*/ 686235 w 720002"/>
              <a:gd name="connsiteY30" fmla="*/ 118675 h 697968"/>
              <a:gd name="connsiteX31" fmla="*/ 678275 w 720002"/>
              <a:gd name="connsiteY31" fmla="*/ 121971 h 697968"/>
              <a:gd name="connsiteX32" fmla="*/ 668201 w 720002"/>
              <a:gd name="connsiteY32" fmla="*/ 132045 h 697968"/>
              <a:gd name="connsiteX33" fmla="*/ 652291 w 720002"/>
              <a:gd name="connsiteY33" fmla="*/ 132047 h 697968"/>
              <a:gd name="connsiteX34" fmla="*/ 652291 w 720002"/>
              <a:gd name="connsiteY34" fmla="*/ 116138 h 697968"/>
              <a:gd name="connsiteX35" fmla="*/ 662361 w 720002"/>
              <a:gd name="connsiteY35" fmla="*/ 106068 h 697968"/>
              <a:gd name="connsiteX36" fmla="*/ 686236 w 720002"/>
              <a:gd name="connsiteY36" fmla="*/ 96176 h 697968"/>
              <a:gd name="connsiteX37" fmla="*/ 348985 w 720002"/>
              <a:gd name="connsiteY37" fmla="*/ 0 h 697968"/>
              <a:gd name="connsiteX38" fmla="*/ 490978 w 720002"/>
              <a:gd name="connsiteY38" fmla="*/ 30099 h 697968"/>
              <a:gd name="connsiteX39" fmla="*/ 604918 w 720002"/>
              <a:gd name="connsiteY39" fmla="*/ 111728 h 697968"/>
              <a:gd name="connsiteX40" fmla="*/ 604319 w 720002"/>
              <a:gd name="connsiteY40" fmla="*/ 127627 h 697968"/>
              <a:gd name="connsiteX41" fmla="*/ 588420 w 720002"/>
              <a:gd name="connsiteY41" fmla="*/ 127029 h 697968"/>
              <a:gd name="connsiteX42" fmla="*/ 481812 w 720002"/>
              <a:gd name="connsiteY42" fmla="*/ 50649 h 697968"/>
              <a:gd name="connsiteX43" fmla="*/ 348985 w 720002"/>
              <a:gd name="connsiteY43" fmla="*/ 22500 h 697968"/>
              <a:gd name="connsiteX44" fmla="*/ 118125 w 720002"/>
              <a:gd name="connsiteY44" fmla="*/ 118125 h 697968"/>
              <a:gd name="connsiteX45" fmla="*/ 22500 w 720002"/>
              <a:gd name="connsiteY45" fmla="*/ 348985 h 697968"/>
              <a:gd name="connsiteX46" fmla="*/ 118124 w 720002"/>
              <a:gd name="connsiteY46" fmla="*/ 579845 h 697968"/>
              <a:gd name="connsiteX47" fmla="*/ 348983 w 720002"/>
              <a:gd name="connsiteY47" fmla="*/ 675470 h 697968"/>
              <a:gd name="connsiteX48" fmla="*/ 579843 w 720002"/>
              <a:gd name="connsiteY48" fmla="*/ 579845 h 697968"/>
              <a:gd name="connsiteX49" fmla="*/ 675468 w 720002"/>
              <a:gd name="connsiteY49" fmla="*/ 348986 h 697968"/>
              <a:gd name="connsiteX50" fmla="*/ 659422 w 720002"/>
              <a:gd name="connsiteY50" fmla="*/ 247596 h 697968"/>
              <a:gd name="connsiteX51" fmla="*/ 666626 w 720002"/>
              <a:gd name="connsiteY51" fmla="*/ 233409 h 697968"/>
              <a:gd name="connsiteX52" fmla="*/ 680812 w 720002"/>
              <a:gd name="connsiteY52" fmla="*/ 240614 h 697968"/>
              <a:gd name="connsiteX53" fmla="*/ 697970 w 720002"/>
              <a:gd name="connsiteY53" fmla="*/ 348985 h 697968"/>
              <a:gd name="connsiteX54" fmla="*/ 595754 w 720002"/>
              <a:gd name="connsiteY54" fmla="*/ 595752 h 697968"/>
              <a:gd name="connsiteX55" fmla="*/ 348985 w 720002"/>
              <a:gd name="connsiteY55" fmla="*/ 697968 h 697968"/>
              <a:gd name="connsiteX56" fmla="*/ 102216 w 720002"/>
              <a:gd name="connsiteY56" fmla="*/ 595752 h 697968"/>
              <a:gd name="connsiteX57" fmla="*/ 0 w 720002"/>
              <a:gd name="connsiteY57" fmla="*/ 348985 h 697968"/>
              <a:gd name="connsiteX58" fmla="*/ 102216 w 720002"/>
              <a:gd name="connsiteY58" fmla="*/ 102216 h 697968"/>
              <a:gd name="connsiteX59" fmla="*/ 348985 w 720002"/>
              <a:gd name="connsiteY59" fmla="*/ 0 h 69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20002" h="697968">
                <a:moveTo>
                  <a:pt x="686236" y="96176"/>
                </a:moveTo>
                <a:cubicBezTo>
                  <a:pt x="695260" y="96176"/>
                  <a:pt x="703741" y="99690"/>
                  <a:pt x="710114" y="106072"/>
                </a:cubicBezTo>
                <a:cubicBezTo>
                  <a:pt x="716489" y="112445"/>
                  <a:pt x="720002" y="120923"/>
                  <a:pt x="720002" y="129941"/>
                </a:cubicBezTo>
                <a:cubicBezTo>
                  <a:pt x="720002" y="138960"/>
                  <a:pt x="716489" y="147438"/>
                  <a:pt x="710110" y="153817"/>
                </a:cubicBezTo>
                <a:lnTo>
                  <a:pt x="322199" y="541729"/>
                </a:lnTo>
                <a:cubicBezTo>
                  <a:pt x="315830" y="548105"/>
                  <a:pt x="307349" y="551619"/>
                  <a:pt x="298325" y="551619"/>
                </a:cubicBezTo>
                <a:cubicBezTo>
                  <a:pt x="289301" y="551619"/>
                  <a:pt x="280820" y="548105"/>
                  <a:pt x="274447" y="541723"/>
                </a:cubicBezTo>
                <a:lnTo>
                  <a:pt x="122955" y="390231"/>
                </a:lnTo>
                <a:cubicBezTo>
                  <a:pt x="116576" y="383851"/>
                  <a:pt x="113063" y="375372"/>
                  <a:pt x="113063" y="366356"/>
                </a:cubicBezTo>
                <a:cubicBezTo>
                  <a:pt x="113063" y="357339"/>
                  <a:pt x="116576" y="348860"/>
                  <a:pt x="122955" y="342482"/>
                </a:cubicBezTo>
                <a:cubicBezTo>
                  <a:pt x="129325" y="336104"/>
                  <a:pt x="137806" y="332590"/>
                  <a:pt x="146830" y="332590"/>
                </a:cubicBezTo>
                <a:cubicBezTo>
                  <a:pt x="155854" y="332590"/>
                  <a:pt x="164333" y="336104"/>
                  <a:pt x="170708" y="342486"/>
                </a:cubicBezTo>
                <a:lnTo>
                  <a:pt x="298325" y="470105"/>
                </a:lnTo>
                <a:lnTo>
                  <a:pt x="620629" y="147802"/>
                </a:lnTo>
                <a:cubicBezTo>
                  <a:pt x="625022" y="143411"/>
                  <a:pt x="632145" y="143411"/>
                  <a:pt x="636538" y="147802"/>
                </a:cubicBezTo>
                <a:cubicBezTo>
                  <a:pt x="640932" y="152197"/>
                  <a:pt x="640932" y="159318"/>
                  <a:pt x="636538" y="163713"/>
                </a:cubicBezTo>
                <a:lnTo>
                  <a:pt x="306280" y="493970"/>
                </a:lnTo>
                <a:cubicBezTo>
                  <a:pt x="304171" y="496079"/>
                  <a:pt x="301309" y="497265"/>
                  <a:pt x="298325" y="497265"/>
                </a:cubicBezTo>
                <a:cubicBezTo>
                  <a:pt x="295341" y="497265"/>
                  <a:pt x="292479" y="496079"/>
                  <a:pt x="290370" y="493970"/>
                </a:cubicBezTo>
                <a:lnTo>
                  <a:pt x="154792" y="358392"/>
                </a:lnTo>
                <a:cubicBezTo>
                  <a:pt x="152663" y="356260"/>
                  <a:pt x="149836" y="355090"/>
                  <a:pt x="146827" y="355090"/>
                </a:cubicBezTo>
                <a:cubicBezTo>
                  <a:pt x="143818" y="355090"/>
                  <a:pt x="140991" y="356260"/>
                  <a:pt x="138868" y="358386"/>
                </a:cubicBezTo>
                <a:cubicBezTo>
                  <a:pt x="136734" y="360521"/>
                  <a:pt x="135562" y="363349"/>
                  <a:pt x="135562" y="366356"/>
                </a:cubicBezTo>
                <a:cubicBezTo>
                  <a:pt x="135562" y="369364"/>
                  <a:pt x="136734" y="372190"/>
                  <a:pt x="138863" y="374319"/>
                </a:cubicBezTo>
                <a:lnTo>
                  <a:pt x="290360" y="525816"/>
                </a:lnTo>
                <a:cubicBezTo>
                  <a:pt x="292489" y="527948"/>
                  <a:pt x="295316" y="529118"/>
                  <a:pt x="298325" y="529118"/>
                </a:cubicBezTo>
                <a:cubicBezTo>
                  <a:pt x="301335" y="529118"/>
                  <a:pt x="304161" y="527948"/>
                  <a:pt x="306285" y="525822"/>
                </a:cubicBezTo>
                <a:lnTo>
                  <a:pt x="694200" y="137904"/>
                </a:lnTo>
                <a:cubicBezTo>
                  <a:pt x="696329" y="135775"/>
                  <a:pt x="697502" y="132948"/>
                  <a:pt x="697502" y="129940"/>
                </a:cubicBezTo>
                <a:cubicBezTo>
                  <a:pt x="697502" y="126932"/>
                  <a:pt x="696329" y="124106"/>
                  <a:pt x="694200" y="121976"/>
                </a:cubicBezTo>
                <a:cubicBezTo>
                  <a:pt x="692071" y="119845"/>
                  <a:pt x="689244" y="118675"/>
                  <a:pt x="686235" y="118675"/>
                </a:cubicBezTo>
                <a:cubicBezTo>
                  <a:pt x="683225" y="118675"/>
                  <a:pt x="680399" y="119845"/>
                  <a:pt x="678275" y="121971"/>
                </a:cubicBezTo>
                <a:lnTo>
                  <a:pt x="668201" y="132045"/>
                </a:lnTo>
                <a:cubicBezTo>
                  <a:pt x="663808" y="136440"/>
                  <a:pt x="656684" y="136438"/>
                  <a:pt x="652291" y="132047"/>
                </a:cubicBezTo>
                <a:cubicBezTo>
                  <a:pt x="647897" y="127654"/>
                  <a:pt x="647897" y="120531"/>
                  <a:pt x="652291" y="116138"/>
                </a:cubicBezTo>
                <a:lnTo>
                  <a:pt x="662361" y="106068"/>
                </a:lnTo>
                <a:cubicBezTo>
                  <a:pt x="668731" y="99690"/>
                  <a:pt x="677212" y="96176"/>
                  <a:pt x="686236" y="96176"/>
                </a:cubicBezTo>
                <a:close/>
                <a:moveTo>
                  <a:pt x="348985" y="0"/>
                </a:moveTo>
                <a:cubicBezTo>
                  <a:pt x="398413" y="0"/>
                  <a:pt x="446185" y="10128"/>
                  <a:pt x="490978" y="30099"/>
                </a:cubicBezTo>
                <a:cubicBezTo>
                  <a:pt x="534240" y="49392"/>
                  <a:pt x="572574" y="76854"/>
                  <a:pt x="604918" y="111728"/>
                </a:cubicBezTo>
                <a:cubicBezTo>
                  <a:pt x="609143" y="116286"/>
                  <a:pt x="608875" y="123403"/>
                  <a:pt x="604319" y="127627"/>
                </a:cubicBezTo>
                <a:cubicBezTo>
                  <a:pt x="599763" y="131854"/>
                  <a:pt x="592644" y="131584"/>
                  <a:pt x="588420" y="127029"/>
                </a:cubicBezTo>
                <a:cubicBezTo>
                  <a:pt x="558153" y="94395"/>
                  <a:pt x="522286" y="68697"/>
                  <a:pt x="481812" y="50649"/>
                </a:cubicBezTo>
                <a:cubicBezTo>
                  <a:pt x="439924" y="31970"/>
                  <a:pt x="395235" y="22500"/>
                  <a:pt x="348985" y="22500"/>
                </a:cubicBezTo>
                <a:cubicBezTo>
                  <a:pt x="261778" y="22500"/>
                  <a:pt x="179790" y="56460"/>
                  <a:pt x="118125" y="118125"/>
                </a:cubicBezTo>
                <a:cubicBezTo>
                  <a:pt x="56460" y="179790"/>
                  <a:pt x="22500" y="261778"/>
                  <a:pt x="22500" y="348985"/>
                </a:cubicBezTo>
                <a:cubicBezTo>
                  <a:pt x="22500" y="436192"/>
                  <a:pt x="56458" y="518179"/>
                  <a:pt x="118124" y="579845"/>
                </a:cubicBezTo>
                <a:cubicBezTo>
                  <a:pt x="179789" y="641510"/>
                  <a:pt x="261776" y="675470"/>
                  <a:pt x="348983" y="675470"/>
                </a:cubicBezTo>
                <a:cubicBezTo>
                  <a:pt x="436191" y="675470"/>
                  <a:pt x="518178" y="641510"/>
                  <a:pt x="579843" y="579845"/>
                </a:cubicBezTo>
                <a:cubicBezTo>
                  <a:pt x="641509" y="518179"/>
                  <a:pt x="675468" y="436193"/>
                  <a:pt x="675468" y="348986"/>
                </a:cubicBezTo>
                <a:cubicBezTo>
                  <a:pt x="675468" y="314332"/>
                  <a:pt x="670068" y="280219"/>
                  <a:pt x="659422" y="247596"/>
                </a:cubicBezTo>
                <a:cubicBezTo>
                  <a:pt x="657494" y="241689"/>
                  <a:pt x="660718" y="235337"/>
                  <a:pt x="666626" y="233409"/>
                </a:cubicBezTo>
                <a:cubicBezTo>
                  <a:pt x="672532" y="231486"/>
                  <a:pt x="678884" y="234707"/>
                  <a:pt x="680812" y="240614"/>
                </a:cubicBezTo>
                <a:cubicBezTo>
                  <a:pt x="692197" y="275494"/>
                  <a:pt x="697970" y="311955"/>
                  <a:pt x="697970" y="348985"/>
                </a:cubicBezTo>
                <a:cubicBezTo>
                  <a:pt x="697970" y="442201"/>
                  <a:pt x="661669" y="529838"/>
                  <a:pt x="595754" y="595752"/>
                </a:cubicBezTo>
                <a:cubicBezTo>
                  <a:pt x="529840" y="661669"/>
                  <a:pt x="442202" y="697968"/>
                  <a:pt x="348985" y="697968"/>
                </a:cubicBezTo>
                <a:cubicBezTo>
                  <a:pt x="255767" y="697968"/>
                  <a:pt x="168130" y="661667"/>
                  <a:pt x="102216" y="595752"/>
                </a:cubicBezTo>
                <a:cubicBezTo>
                  <a:pt x="36301" y="529838"/>
                  <a:pt x="0" y="442201"/>
                  <a:pt x="0" y="348985"/>
                </a:cubicBezTo>
                <a:cubicBezTo>
                  <a:pt x="0" y="255767"/>
                  <a:pt x="36301" y="168130"/>
                  <a:pt x="102216" y="102216"/>
                </a:cubicBezTo>
                <a:cubicBezTo>
                  <a:pt x="168130" y="36300"/>
                  <a:pt x="255767" y="0"/>
                  <a:pt x="348985" y="0"/>
                </a:cubicBezTo>
                <a:close/>
              </a:path>
            </a:pathLst>
          </a:custGeom>
          <a:ln/>
        </p:spPr>
        <p:style>
          <a:lnRef idx="1">
            <a:schemeClr val="accent2"/>
          </a:lnRef>
          <a:fillRef idx="2">
            <a:schemeClr val="accent2"/>
          </a:fillRef>
          <a:effectRef idx="1">
            <a:schemeClr val="accent2"/>
          </a:effectRef>
          <a:fontRef idx="minor">
            <a:schemeClr val="dk1"/>
          </a:fontRef>
        </p:style>
        <p:txBody>
          <a:bodyPr rtlCol="0" anchor="ctr"/>
          <a:lstStyle/>
          <a:p>
            <a:endParaRPr lang="ru-RU" dirty="0">
              <a:latin typeface="Roboto" panose="02000000000000000000" pitchFamily="2" charset="0"/>
              <a:ea typeface="Roboto" panose="02000000000000000000" pitchFamily="2" charset="0"/>
              <a:cs typeface="Roboto" panose="02000000000000000000" pitchFamily="2" charset="0"/>
            </a:endParaRPr>
          </a:p>
        </p:txBody>
      </p:sp>
      <p:sp>
        <p:nvSpPr>
          <p:cNvPr id="9" name="Полилиния 664">
            <a:extLst>
              <a:ext uri="{FF2B5EF4-FFF2-40B4-BE49-F238E27FC236}">
                <a16:creationId xmlns:a16="http://schemas.microsoft.com/office/drawing/2014/main" id="{9ACFD26B-E66D-4FEF-B3D7-472B7982C2EB}"/>
              </a:ext>
            </a:extLst>
          </p:cNvPr>
          <p:cNvSpPr>
            <a:spLocks noChangeAspect="1"/>
          </p:cNvSpPr>
          <p:nvPr/>
        </p:nvSpPr>
        <p:spPr>
          <a:xfrm>
            <a:off x="1543050" y="3098800"/>
            <a:ext cx="720002" cy="697968"/>
          </a:xfrm>
          <a:custGeom>
            <a:avLst/>
            <a:gdLst>
              <a:gd name="connsiteX0" fmla="*/ 686236 w 720002"/>
              <a:gd name="connsiteY0" fmla="*/ 96176 h 697968"/>
              <a:gd name="connsiteX1" fmla="*/ 710114 w 720002"/>
              <a:gd name="connsiteY1" fmla="*/ 106072 h 697968"/>
              <a:gd name="connsiteX2" fmla="*/ 720002 w 720002"/>
              <a:gd name="connsiteY2" fmla="*/ 129941 h 697968"/>
              <a:gd name="connsiteX3" fmla="*/ 710110 w 720002"/>
              <a:gd name="connsiteY3" fmla="*/ 153817 h 697968"/>
              <a:gd name="connsiteX4" fmla="*/ 322199 w 720002"/>
              <a:gd name="connsiteY4" fmla="*/ 541729 h 697968"/>
              <a:gd name="connsiteX5" fmla="*/ 298325 w 720002"/>
              <a:gd name="connsiteY5" fmla="*/ 551619 h 697968"/>
              <a:gd name="connsiteX6" fmla="*/ 274447 w 720002"/>
              <a:gd name="connsiteY6" fmla="*/ 541723 h 697968"/>
              <a:gd name="connsiteX7" fmla="*/ 122955 w 720002"/>
              <a:gd name="connsiteY7" fmla="*/ 390231 h 697968"/>
              <a:gd name="connsiteX8" fmla="*/ 113063 w 720002"/>
              <a:gd name="connsiteY8" fmla="*/ 366356 h 697968"/>
              <a:gd name="connsiteX9" fmla="*/ 122955 w 720002"/>
              <a:gd name="connsiteY9" fmla="*/ 342482 h 697968"/>
              <a:gd name="connsiteX10" fmla="*/ 146830 w 720002"/>
              <a:gd name="connsiteY10" fmla="*/ 332590 h 697968"/>
              <a:gd name="connsiteX11" fmla="*/ 170708 w 720002"/>
              <a:gd name="connsiteY11" fmla="*/ 342486 h 697968"/>
              <a:gd name="connsiteX12" fmla="*/ 298325 w 720002"/>
              <a:gd name="connsiteY12" fmla="*/ 470105 h 697968"/>
              <a:gd name="connsiteX13" fmla="*/ 620629 w 720002"/>
              <a:gd name="connsiteY13" fmla="*/ 147802 h 697968"/>
              <a:gd name="connsiteX14" fmla="*/ 636538 w 720002"/>
              <a:gd name="connsiteY14" fmla="*/ 147802 h 697968"/>
              <a:gd name="connsiteX15" fmla="*/ 636538 w 720002"/>
              <a:gd name="connsiteY15" fmla="*/ 163713 h 697968"/>
              <a:gd name="connsiteX16" fmla="*/ 306280 w 720002"/>
              <a:gd name="connsiteY16" fmla="*/ 493970 h 697968"/>
              <a:gd name="connsiteX17" fmla="*/ 298325 w 720002"/>
              <a:gd name="connsiteY17" fmla="*/ 497265 h 697968"/>
              <a:gd name="connsiteX18" fmla="*/ 290370 w 720002"/>
              <a:gd name="connsiteY18" fmla="*/ 493970 h 697968"/>
              <a:gd name="connsiteX19" fmla="*/ 154792 w 720002"/>
              <a:gd name="connsiteY19" fmla="*/ 358392 h 697968"/>
              <a:gd name="connsiteX20" fmla="*/ 146827 w 720002"/>
              <a:gd name="connsiteY20" fmla="*/ 355090 h 697968"/>
              <a:gd name="connsiteX21" fmla="*/ 138868 w 720002"/>
              <a:gd name="connsiteY21" fmla="*/ 358386 h 697968"/>
              <a:gd name="connsiteX22" fmla="*/ 135562 w 720002"/>
              <a:gd name="connsiteY22" fmla="*/ 366356 h 697968"/>
              <a:gd name="connsiteX23" fmla="*/ 138863 w 720002"/>
              <a:gd name="connsiteY23" fmla="*/ 374319 h 697968"/>
              <a:gd name="connsiteX24" fmla="*/ 290360 w 720002"/>
              <a:gd name="connsiteY24" fmla="*/ 525816 h 697968"/>
              <a:gd name="connsiteX25" fmla="*/ 298325 w 720002"/>
              <a:gd name="connsiteY25" fmla="*/ 529118 h 697968"/>
              <a:gd name="connsiteX26" fmla="*/ 306285 w 720002"/>
              <a:gd name="connsiteY26" fmla="*/ 525822 h 697968"/>
              <a:gd name="connsiteX27" fmla="*/ 694200 w 720002"/>
              <a:gd name="connsiteY27" fmla="*/ 137904 h 697968"/>
              <a:gd name="connsiteX28" fmla="*/ 697502 w 720002"/>
              <a:gd name="connsiteY28" fmla="*/ 129940 h 697968"/>
              <a:gd name="connsiteX29" fmla="*/ 694200 w 720002"/>
              <a:gd name="connsiteY29" fmla="*/ 121976 h 697968"/>
              <a:gd name="connsiteX30" fmla="*/ 686235 w 720002"/>
              <a:gd name="connsiteY30" fmla="*/ 118675 h 697968"/>
              <a:gd name="connsiteX31" fmla="*/ 678275 w 720002"/>
              <a:gd name="connsiteY31" fmla="*/ 121971 h 697968"/>
              <a:gd name="connsiteX32" fmla="*/ 668201 w 720002"/>
              <a:gd name="connsiteY32" fmla="*/ 132045 h 697968"/>
              <a:gd name="connsiteX33" fmla="*/ 652291 w 720002"/>
              <a:gd name="connsiteY33" fmla="*/ 132047 h 697968"/>
              <a:gd name="connsiteX34" fmla="*/ 652291 w 720002"/>
              <a:gd name="connsiteY34" fmla="*/ 116138 h 697968"/>
              <a:gd name="connsiteX35" fmla="*/ 662361 w 720002"/>
              <a:gd name="connsiteY35" fmla="*/ 106068 h 697968"/>
              <a:gd name="connsiteX36" fmla="*/ 686236 w 720002"/>
              <a:gd name="connsiteY36" fmla="*/ 96176 h 697968"/>
              <a:gd name="connsiteX37" fmla="*/ 348985 w 720002"/>
              <a:gd name="connsiteY37" fmla="*/ 0 h 697968"/>
              <a:gd name="connsiteX38" fmla="*/ 490978 w 720002"/>
              <a:gd name="connsiteY38" fmla="*/ 30099 h 697968"/>
              <a:gd name="connsiteX39" fmla="*/ 604918 w 720002"/>
              <a:gd name="connsiteY39" fmla="*/ 111728 h 697968"/>
              <a:gd name="connsiteX40" fmla="*/ 604319 w 720002"/>
              <a:gd name="connsiteY40" fmla="*/ 127627 h 697968"/>
              <a:gd name="connsiteX41" fmla="*/ 588420 w 720002"/>
              <a:gd name="connsiteY41" fmla="*/ 127029 h 697968"/>
              <a:gd name="connsiteX42" fmla="*/ 481812 w 720002"/>
              <a:gd name="connsiteY42" fmla="*/ 50649 h 697968"/>
              <a:gd name="connsiteX43" fmla="*/ 348985 w 720002"/>
              <a:gd name="connsiteY43" fmla="*/ 22500 h 697968"/>
              <a:gd name="connsiteX44" fmla="*/ 118125 w 720002"/>
              <a:gd name="connsiteY44" fmla="*/ 118125 h 697968"/>
              <a:gd name="connsiteX45" fmla="*/ 22500 w 720002"/>
              <a:gd name="connsiteY45" fmla="*/ 348985 h 697968"/>
              <a:gd name="connsiteX46" fmla="*/ 118124 w 720002"/>
              <a:gd name="connsiteY46" fmla="*/ 579845 h 697968"/>
              <a:gd name="connsiteX47" fmla="*/ 348983 w 720002"/>
              <a:gd name="connsiteY47" fmla="*/ 675470 h 697968"/>
              <a:gd name="connsiteX48" fmla="*/ 579843 w 720002"/>
              <a:gd name="connsiteY48" fmla="*/ 579845 h 697968"/>
              <a:gd name="connsiteX49" fmla="*/ 675468 w 720002"/>
              <a:gd name="connsiteY49" fmla="*/ 348986 h 697968"/>
              <a:gd name="connsiteX50" fmla="*/ 659422 w 720002"/>
              <a:gd name="connsiteY50" fmla="*/ 247596 h 697968"/>
              <a:gd name="connsiteX51" fmla="*/ 666626 w 720002"/>
              <a:gd name="connsiteY51" fmla="*/ 233409 h 697968"/>
              <a:gd name="connsiteX52" fmla="*/ 680812 w 720002"/>
              <a:gd name="connsiteY52" fmla="*/ 240614 h 697968"/>
              <a:gd name="connsiteX53" fmla="*/ 697970 w 720002"/>
              <a:gd name="connsiteY53" fmla="*/ 348985 h 697968"/>
              <a:gd name="connsiteX54" fmla="*/ 595754 w 720002"/>
              <a:gd name="connsiteY54" fmla="*/ 595752 h 697968"/>
              <a:gd name="connsiteX55" fmla="*/ 348985 w 720002"/>
              <a:gd name="connsiteY55" fmla="*/ 697968 h 697968"/>
              <a:gd name="connsiteX56" fmla="*/ 102216 w 720002"/>
              <a:gd name="connsiteY56" fmla="*/ 595752 h 697968"/>
              <a:gd name="connsiteX57" fmla="*/ 0 w 720002"/>
              <a:gd name="connsiteY57" fmla="*/ 348985 h 697968"/>
              <a:gd name="connsiteX58" fmla="*/ 102216 w 720002"/>
              <a:gd name="connsiteY58" fmla="*/ 102216 h 697968"/>
              <a:gd name="connsiteX59" fmla="*/ 348985 w 720002"/>
              <a:gd name="connsiteY59" fmla="*/ 0 h 69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20002" h="697968">
                <a:moveTo>
                  <a:pt x="686236" y="96176"/>
                </a:moveTo>
                <a:cubicBezTo>
                  <a:pt x="695260" y="96176"/>
                  <a:pt x="703741" y="99690"/>
                  <a:pt x="710114" y="106072"/>
                </a:cubicBezTo>
                <a:cubicBezTo>
                  <a:pt x="716489" y="112445"/>
                  <a:pt x="720002" y="120923"/>
                  <a:pt x="720002" y="129941"/>
                </a:cubicBezTo>
                <a:cubicBezTo>
                  <a:pt x="720002" y="138960"/>
                  <a:pt x="716489" y="147438"/>
                  <a:pt x="710110" y="153817"/>
                </a:cubicBezTo>
                <a:lnTo>
                  <a:pt x="322199" y="541729"/>
                </a:lnTo>
                <a:cubicBezTo>
                  <a:pt x="315830" y="548105"/>
                  <a:pt x="307349" y="551619"/>
                  <a:pt x="298325" y="551619"/>
                </a:cubicBezTo>
                <a:cubicBezTo>
                  <a:pt x="289301" y="551619"/>
                  <a:pt x="280820" y="548105"/>
                  <a:pt x="274447" y="541723"/>
                </a:cubicBezTo>
                <a:lnTo>
                  <a:pt x="122955" y="390231"/>
                </a:lnTo>
                <a:cubicBezTo>
                  <a:pt x="116576" y="383851"/>
                  <a:pt x="113063" y="375372"/>
                  <a:pt x="113063" y="366356"/>
                </a:cubicBezTo>
                <a:cubicBezTo>
                  <a:pt x="113063" y="357339"/>
                  <a:pt x="116576" y="348860"/>
                  <a:pt x="122955" y="342482"/>
                </a:cubicBezTo>
                <a:cubicBezTo>
                  <a:pt x="129325" y="336104"/>
                  <a:pt x="137806" y="332590"/>
                  <a:pt x="146830" y="332590"/>
                </a:cubicBezTo>
                <a:cubicBezTo>
                  <a:pt x="155854" y="332590"/>
                  <a:pt x="164333" y="336104"/>
                  <a:pt x="170708" y="342486"/>
                </a:cubicBezTo>
                <a:lnTo>
                  <a:pt x="298325" y="470105"/>
                </a:lnTo>
                <a:lnTo>
                  <a:pt x="620629" y="147802"/>
                </a:lnTo>
                <a:cubicBezTo>
                  <a:pt x="625022" y="143411"/>
                  <a:pt x="632145" y="143411"/>
                  <a:pt x="636538" y="147802"/>
                </a:cubicBezTo>
                <a:cubicBezTo>
                  <a:pt x="640932" y="152197"/>
                  <a:pt x="640932" y="159318"/>
                  <a:pt x="636538" y="163713"/>
                </a:cubicBezTo>
                <a:lnTo>
                  <a:pt x="306280" y="493970"/>
                </a:lnTo>
                <a:cubicBezTo>
                  <a:pt x="304171" y="496079"/>
                  <a:pt x="301309" y="497265"/>
                  <a:pt x="298325" y="497265"/>
                </a:cubicBezTo>
                <a:cubicBezTo>
                  <a:pt x="295341" y="497265"/>
                  <a:pt x="292479" y="496079"/>
                  <a:pt x="290370" y="493970"/>
                </a:cubicBezTo>
                <a:lnTo>
                  <a:pt x="154792" y="358392"/>
                </a:lnTo>
                <a:cubicBezTo>
                  <a:pt x="152663" y="356260"/>
                  <a:pt x="149836" y="355090"/>
                  <a:pt x="146827" y="355090"/>
                </a:cubicBezTo>
                <a:cubicBezTo>
                  <a:pt x="143818" y="355090"/>
                  <a:pt x="140991" y="356260"/>
                  <a:pt x="138868" y="358386"/>
                </a:cubicBezTo>
                <a:cubicBezTo>
                  <a:pt x="136734" y="360521"/>
                  <a:pt x="135562" y="363349"/>
                  <a:pt x="135562" y="366356"/>
                </a:cubicBezTo>
                <a:cubicBezTo>
                  <a:pt x="135562" y="369364"/>
                  <a:pt x="136734" y="372190"/>
                  <a:pt x="138863" y="374319"/>
                </a:cubicBezTo>
                <a:lnTo>
                  <a:pt x="290360" y="525816"/>
                </a:lnTo>
                <a:cubicBezTo>
                  <a:pt x="292489" y="527948"/>
                  <a:pt x="295316" y="529118"/>
                  <a:pt x="298325" y="529118"/>
                </a:cubicBezTo>
                <a:cubicBezTo>
                  <a:pt x="301335" y="529118"/>
                  <a:pt x="304161" y="527948"/>
                  <a:pt x="306285" y="525822"/>
                </a:cubicBezTo>
                <a:lnTo>
                  <a:pt x="694200" y="137904"/>
                </a:lnTo>
                <a:cubicBezTo>
                  <a:pt x="696329" y="135775"/>
                  <a:pt x="697502" y="132948"/>
                  <a:pt x="697502" y="129940"/>
                </a:cubicBezTo>
                <a:cubicBezTo>
                  <a:pt x="697502" y="126932"/>
                  <a:pt x="696329" y="124106"/>
                  <a:pt x="694200" y="121976"/>
                </a:cubicBezTo>
                <a:cubicBezTo>
                  <a:pt x="692071" y="119845"/>
                  <a:pt x="689244" y="118675"/>
                  <a:pt x="686235" y="118675"/>
                </a:cubicBezTo>
                <a:cubicBezTo>
                  <a:pt x="683225" y="118675"/>
                  <a:pt x="680399" y="119845"/>
                  <a:pt x="678275" y="121971"/>
                </a:cubicBezTo>
                <a:lnTo>
                  <a:pt x="668201" y="132045"/>
                </a:lnTo>
                <a:cubicBezTo>
                  <a:pt x="663808" y="136440"/>
                  <a:pt x="656684" y="136438"/>
                  <a:pt x="652291" y="132047"/>
                </a:cubicBezTo>
                <a:cubicBezTo>
                  <a:pt x="647897" y="127654"/>
                  <a:pt x="647897" y="120531"/>
                  <a:pt x="652291" y="116138"/>
                </a:cubicBezTo>
                <a:lnTo>
                  <a:pt x="662361" y="106068"/>
                </a:lnTo>
                <a:cubicBezTo>
                  <a:pt x="668731" y="99690"/>
                  <a:pt x="677212" y="96176"/>
                  <a:pt x="686236" y="96176"/>
                </a:cubicBezTo>
                <a:close/>
                <a:moveTo>
                  <a:pt x="348985" y="0"/>
                </a:moveTo>
                <a:cubicBezTo>
                  <a:pt x="398413" y="0"/>
                  <a:pt x="446185" y="10128"/>
                  <a:pt x="490978" y="30099"/>
                </a:cubicBezTo>
                <a:cubicBezTo>
                  <a:pt x="534240" y="49392"/>
                  <a:pt x="572574" y="76854"/>
                  <a:pt x="604918" y="111728"/>
                </a:cubicBezTo>
                <a:cubicBezTo>
                  <a:pt x="609143" y="116286"/>
                  <a:pt x="608875" y="123403"/>
                  <a:pt x="604319" y="127627"/>
                </a:cubicBezTo>
                <a:cubicBezTo>
                  <a:pt x="599763" y="131854"/>
                  <a:pt x="592644" y="131584"/>
                  <a:pt x="588420" y="127029"/>
                </a:cubicBezTo>
                <a:cubicBezTo>
                  <a:pt x="558153" y="94395"/>
                  <a:pt x="522286" y="68697"/>
                  <a:pt x="481812" y="50649"/>
                </a:cubicBezTo>
                <a:cubicBezTo>
                  <a:pt x="439924" y="31970"/>
                  <a:pt x="395235" y="22500"/>
                  <a:pt x="348985" y="22500"/>
                </a:cubicBezTo>
                <a:cubicBezTo>
                  <a:pt x="261778" y="22500"/>
                  <a:pt x="179790" y="56460"/>
                  <a:pt x="118125" y="118125"/>
                </a:cubicBezTo>
                <a:cubicBezTo>
                  <a:pt x="56460" y="179790"/>
                  <a:pt x="22500" y="261778"/>
                  <a:pt x="22500" y="348985"/>
                </a:cubicBezTo>
                <a:cubicBezTo>
                  <a:pt x="22500" y="436192"/>
                  <a:pt x="56458" y="518179"/>
                  <a:pt x="118124" y="579845"/>
                </a:cubicBezTo>
                <a:cubicBezTo>
                  <a:pt x="179789" y="641510"/>
                  <a:pt x="261776" y="675470"/>
                  <a:pt x="348983" y="675470"/>
                </a:cubicBezTo>
                <a:cubicBezTo>
                  <a:pt x="436191" y="675470"/>
                  <a:pt x="518178" y="641510"/>
                  <a:pt x="579843" y="579845"/>
                </a:cubicBezTo>
                <a:cubicBezTo>
                  <a:pt x="641509" y="518179"/>
                  <a:pt x="675468" y="436193"/>
                  <a:pt x="675468" y="348986"/>
                </a:cubicBezTo>
                <a:cubicBezTo>
                  <a:pt x="675468" y="314332"/>
                  <a:pt x="670068" y="280219"/>
                  <a:pt x="659422" y="247596"/>
                </a:cubicBezTo>
                <a:cubicBezTo>
                  <a:pt x="657494" y="241689"/>
                  <a:pt x="660718" y="235337"/>
                  <a:pt x="666626" y="233409"/>
                </a:cubicBezTo>
                <a:cubicBezTo>
                  <a:pt x="672532" y="231486"/>
                  <a:pt x="678884" y="234707"/>
                  <a:pt x="680812" y="240614"/>
                </a:cubicBezTo>
                <a:cubicBezTo>
                  <a:pt x="692197" y="275494"/>
                  <a:pt x="697970" y="311955"/>
                  <a:pt x="697970" y="348985"/>
                </a:cubicBezTo>
                <a:cubicBezTo>
                  <a:pt x="697970" y="442201"/>
                  <a:pt x="661669" y="529838"/>
                  <a:pt x="595754" y="595752"/>
                </a:cubicBezTo>
                <a:cubicBezTo>
                  <a:pt x="529840" y="661669"/>
                  <a:pt x="442202" y="697968"/>
                  <a:pt x="348985" y="697968"/>
                </a:cubicBezTo>
                <a:cubicBezTo>
                  <a:pt x="255767" y="697968"/>
                  <a:pt x="168130" y="661667"/>
                  <a:pt x="102216" y="595752"/>
                </a:cubicBezTo>
                <a:cubicBezTo>
                  <a:pt x="36301" y="529838"/>
                  <a:pt x="0" y="442201"/>
                  <a:pt x="0" y="348985"/>
                </a:cubicBezTo>
                <a:cubicBezTo>
                  <a:pt x="0" y="255767"/>
                  <a:pt x="36301" y="168130"/>
                  <a:pt x="102216" y="102216"/>
                </a:cubicBezTo>
                <a:cubicBezTo>
                  <a:pt x="168130" y="36300"/>
                  <a:pt x="255767" y="0"/>
                  <a:pt x="348985" y="0"/>
                </a:cubicBezTo>
                <a:close/>
              </a:path>
            </a:pathLst>
          </a:custGeom>
          <a:ln/>
        </p:spPr>
        <p:style>
          <a:lnRef idx="1">
            <a:schemeClr val="accent6"/>
          </a:lnRef>
          <a:fillRef idx="2">
            <a:schemeClr val="accent6"/>
          </a:fillRef>
          <a:effectRef idx="1">
            <a:schemeClr val="accent6"/>
          </a:effectRef>
          <a:fontRef idx="minor">
            <a:schemeClr val="dk1"/>
          </a:fontRef>
        </p:style>
        <p:txBody>
          <a:bodyPr rtlCol="0" anchor="ctr"/>
          <a:lstStyle/>
          <a:p>
            <a:endParaRPr lang="ru-RU" dirty="0">
              <a:latin typeface="Roboto" panose="02000000000000000000" pitchFamily="2" charset="0"/>
              <a:ea typeface="Roboto" panose="02000000000000000000" pitchFamily="2" charset="0"/>
              <a:cs typeface="Roboto" panose="02000000000000000000" pitchFamily="2" charset="0"/>
            </a:endParaRPr>
          </a:p>
        </p:txBody>
      </p:sp>
      <p:sp>
        <p:nvSpPr>
          <p:cNvPr id="10" name="Объект 2">
            <a:extLst>
              <a:ext uri="{FF2B5EF4-FFF2-40B4-BE49-F238E27FC236}">
                <a16:creationId xmlns:a16="http://schemas.microsoft.com/office/drawing/2014/main" id="{F98A75C1-9ACF-4B9E-898E-BB9268EC9EA9}"/>
              </a:ext>
            </a:extLst>
          </p:cNvPr>
          <p:cNvSpPr txBox="1">
            <a:spLocks/>
          </p:cNvSpPr>
          <p:nvPr/>
        </p:nvSpPr>
        <p:spPr>
          <a:xfrm>
            <a:off x="1639282" y="4203730"/>
            <a:ext cx="9017607" cy="1684159"/>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buNone/>
            </a:pPr>
            <a:r>
              <a:rPr lang="ru-RU" b="1" dirty="0">
                <a:solidFill>
                  <a:schemeClr val="accent3"/>
                </a:solidFill>
                <a:latin typeface="Roboto Light" panose="020B0604020202020204" charset="0"/>
                <a:ea typeface="Roboto Light" panose="020B0604020202020204" charset="0"/>
                <a:cs typeface="Roboto Light" panose="020B0604020202020204" charset="0"/>
              </a:rPr>
              <a:t>Исключены: </a:t>
            </a:r>
          </a:p>
          <a:p>
            <a:pPr algn="just">
              <a:lnSpc>
                <a:spcPct val="107000"/>
              </a:lnSpc>
            </a:pPr>
            <a:r>
              <a:rPr lang="ru-RU" dirty="0"/>
              <a:t>конкурс с ограниченным участием;</a:t>
            </a:r>
          </a:p>
          <a:p>
            <a:pPr algn="just">
              <a:lnSpc>
                <a:spcPct val="107000"/>
              </a:lnSpc>
            </a:pPr>
            <a:r>
              <a:rPr lang="ru-RU" dirty="0"/>
              <a:t>двухэтапный конкурс;</a:t>
            </a:r>
          </a:p>
          <a:p>
            <a:pPr algn="just">
              <a:lnSpc>
                <a:spcPct val="107000"/>
              </a:lnSpc>
            </a:pPr>
            <a:r>
              <a:rPr lang="ru-RU" dirty="0"/>
              <a:t>запрос предложений;</a:t>
            </a:r>
          </a:p>
          <a:p>
            <a:pPr algn="just">
              <a:lnSpc>
                <a:spcPct val="107000"/>
              </a:lnSpc>
            </a:pPr>
            <a:r>
              <a:rPr lang="ru-RU" dirty="0"/>
              <a:t>неэлектронные конкурентные процедуры (конкурс, запрос котировок, запрос предложений), кроме закрытого конкурса и закрытого аукциона.</a:t>
            </a: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p:txBody>
      </p:sp>
    </p:spTree>
    <p:extLst>
      <p:ext uri="{BB962C8B-B14F-4D97-AF65-F5344CB8AC3E}">
        <p14:creationId xmlns:p14="http://schemas.microsoft.com/office/powerpoint/2010/main" val="1392588396"/>
      </p:ext>
    </p:extLst>
  </p:cSld>
  <p:clrMapOvr>
    <a:masterClrMapping/>
  </p:clrMapOvr>
  <p:transition spd="slow">
    <p:fade thruBlk="1"/>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FBCA8F-E526-4D98-B775-613D6BF01119}"/>
              </a:ext>
            </a:extLst>
          </p:cNvPr>
          <p:cNvSpPr>
            <a:spLocks noGrp="1"/>
          </p:cNvSpPr>
          <p:nvPr>
            <p:ph type="title"/>
          </p:nvPr>
        </p:nvSpPr>
        <p:spPr/>
        <p:txBody>
          <a:bodyPr/>
          <a:lstStyle/>
          <a:p>
            <a:r>
              <a:rPr lang="ru-RU" dirty="0"/>
              <a:t>Аукцион</a:t>
            </a:r>
          </a:p>
        </p:txBody>
      </p:sp>
    </p:spTree>
    <p:extLst>
      <p:ext uri="{BB962C8B-B14F-4D97-AF65-F5344CB8AC3E}">
        <p14:creationId xmlns:p14="http://schemas.microsoft.com/office/powerpoint/2010/main" val="3073863379"/>
      </p:ext>
    </p:extLst>
  </p:cSld>
  <p:clrMapOvr>
    <a:masterClrMapping/>
  </p:clrMapOvr>
  <p:transition spd="slow">
    <p:fade thruBlk="1"/>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85DA74-1908-43C7-A953-BEEB2015B52C}"/>
              </a:ext>
            </a:extLst>
          </p:cNvPr>
          <p:cNvSpPr>
            <a:spLocks noGrp="1"/>
          </p:cNvSpPr>
          <p:nvPr>
            <p:ph type="title"/>
          </p:nvPr>
        </p:nvSpPr>
        <p:spPr/>
        <p:txBody>
          <a:bodyPr>
            <a:normAutofit/>
          </a:bodyPr>
          <a:lstStyle/>
          <a:p>
            <a:r>
              <a:rPr lang="ru-RU" dirty="0"/>
              <a:t>Электронный аукцион</a:t>
            </a:r>
          </a:p>
        </p:txBody>
      </p:sp>
      <p:sp>
        <p:nvSpPr>
          <p:cNvPr id="13" name="Объект 2">
            <a:extLst>
              <a:ext uri="{FF2B5EF4-FFF2-40B4-BE49-F238E27FC236}">
                <a16:creationId xmlns:a16="http://schemas.microsoft.com/office/drawing/2014/main" id="{FE39B7C6-DE2A-43AD-B409-4DC5CB25D73D}"/>
              </a:ext>
            </a:extLst>
          </p:cNvPr>
          <p:cNvSpPr txBox="1">
            <a:spLocks/>
          </p:cNvSpPr>
          <p:nvPr/>
        </p:nvSpPr>
        <p:spPr>
          <a:xfrm>
            <a:off x="2210139" y="1240801"/>
            <a:ext cx="8112369" cy="387974"/>
          </a:xfrm>
          <a:prstGeom prst="rect">
            <a:avLst/>
          </a:prstGeom>
        </p:spPr>
        <p:txBody>
          <a:bodyPr lIns="0" tIns="0" rIns="0" bIns="0"/>
          <a:lstStyle>
            <a:lvl1pPr marL="216000" indent="-216000" algn="l" defTabSz="914400" rtl="0" eaLnBrk="1" latinLnBrk="0" hangingPunct="1">
              <a:lnSpc>
                <a:spcPct val="90000"/>
              </a:lnSpc>
              <a:spcBef>
                <a:spcPts val="0"/>
              </a:spcBef>
              <a:buClr>
                <a:schemeClr val="accent1"/>
              </a:buClr>
              <a:buSzPct val="120000"/>
              <a:buFont typeface="Arial" panose="020B0604020202020204" pitchFamily="34" charset="0"/>
              <a:buChar char="•"/>
              <a:defRPr sz="1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32000" indent="-216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600" kern="1200">
                <a:solidFill>
                  <a:schemeClr val="tx1"/>
                </a:solidFill>
                <a:latin typeface="+mn-lt"/>
                <a:ea typeface="+mn-ea"/>
                <a:cs typeface="+mn-cs"/>
              </a:defRPr>
            </a:lvl2pPr>
            <a:lvl3pPr marL="648000" indent="-180000" algn="l" defTabSz="914400" rtl="0" eaLnBrk="1" latinLnBrk="0" hangingPunct="1">
              <a:lnSpc>
                <a:spcPct val="90000"/>
              </a:lnSpc>
              <a:spcBef>
                <a:spcPts val="600"/>
              </a:spcBef>
              <a:buClr>
                <a:schemeClr val="accent1"/>
              </a:buClr>
              <a:buSzPct val="120000"/>
              <a:buFont typeface="Arial" panose="020B0604020202020204" pitchFamily="34" charset="0"/>
              <a:buChar char="•"/>
              <a:tabLst/>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buNone/>
            </a:pPr>
            <a:r>
              <a:rPr lang="ru-RU" b="1" dirty="0">
                <a:latin typeface="Roboto Light" panose="020B0604020202020204" charset="0"/>
                <a:ea typeface="Roboto Light" panose="020B0604020202020204" charset="0"/>
                <a:cs typeface="Roboto Light" panose="020B0604020202020204" charset="0"/>
              </a:rPr>
              <a:t>Изменение алгоритма:</a:t>
            </a:r>
          </a:p>
          <a:p>
            <a:pPr marL="0" indent="0" algn="just">
              <a:lnSpc>
                <a:spcPct val="107000"/>
              </a:lnSpc>
              <a:buNone/>
            </a:pPr>
            <a:endParaRPr lang="ru-RU" dirty="0">
              <a:latin typeface="Roboto Light" panose="020B0604020202020204" charset="0"/>
              <a:ea typeface="Roboto Light" panose="020B0604020202020204" charset="0"/>
              <a:cs typeface="Roboto Light" panose="020B0604020202020204" charset="0"/>
            </a:endParaRPr>
          </a:p>
        </p:txBody>
      </p:sp>
      <p:graphicFrame>
        <p:nvGraphicFramePr>
          <p:cNvPr id="6" name="Таблица 5">
            <a:extLst>
              <a:ext uri="{FF2B5EF4-FFF2-40B4-BE49-F238E27FC236}">
                <a16:creationId xmlns:a16="http://schemas.microsoft.com/office/drawing/2014/main" id="{963A7E25-237E-4D8F-9FE3-6278C6BE0359}"/>
              </a:ext>
            </a:extLst>
          </p:cNvPr>
          <p:cNvGraphicFramePr>
            <a:graphicFrameLocks noGrp="1"/>
          </p:cNvGraphicFramePr>
          <p:nvPr>
            <p:extLst>
              <p:ext uri="{D42A27DB-BD31-4B8C-83A1-F6EECF244321}">
                <p14:modId xmlns:p14="http://schemas.microsoft.com/office/powerpoint/2010/main" val="3078015244"/>
              </p:ext>
            </p:extLst>
          </p:nvPr>
        </p:nvGraphicFramePr>
        <p:xfrm>
          <a:off x="2210138" y="1831975"/>
          <a:ext cx="8911749" cy="3962400"/>
        </p:xfrm>
        <a:graphic>
          <a:graphicData uri="http://schemas.openxmlformats.org/drawingml/2006/table">
            <a:tbl>
              <a:tblPr firstRow="1" bandRow="1">
                <a:tableStyleId>{5C22544A-7EE6-4342-B048-85BDC9FD1C3A}</a:tableStyleId>
              </a:tblPr>
              <a:tblGrid>
                <a:gridCol w="3559462">
                  <a:extLst>
                    <a:ext uri="{9D8B030D-6E8A-4147-A177-3AD203B41FA5}">
                      <a16:colId xmlns:a16="http://schemas.microsoft.com/office/drawing/2014/main" val="2013439988"/>
                    </a:ext>
                  </a:extLst>
                </a:gridCol>
                <a:gridCol w="5352287">
                  <a:extLst>
                    <a:ext uri="{9D8B030D-6E8A-4147-A177-3AD203B41FA5}">
                      <a16:colId xmlns:a16="http://schemas.microsoft.com/office/drawing/2014/main" val="4105401240"/>
                    </a:ext>
                  </a:extLst>
                </a:gridCol>
              </a:tblGrid>
              <a:tr h="370840">
                <a:tc>
                  <a:txBody>
                    <a:bodyPr/>
                    <a:lstStyle/>
                    <a:p>
                      <a:endParaRPr lang="ru-RU" sz="1600" dirty="0"/>
                    </a:p>
                  </a:txBody>
                  <a:tcPr/>
                </a:tc>
                <a:tc>
                  <a:txBody>
                    <a:bodyPr/>
                    <a:lstStyle/>
                    <a:p>
                      <a:r>
                        <a:rPr lang="ru-RU" sz="1600" dirty="0"/>
                        <a:t>С 01.01.2022</a:t>
                      </a:r>
                    </a:p>
                  </a:txBody>
                  <a:tcPr/>
                </a:tc>
                <a:extLst>
                  <a:ext uri="{0D108BD9-81ED-4DB2-BD59-A6C34878D82A}">
                    <a16:rowId xmlns:a16="http://schemas.microsoft.com/office/drawing/2014/main" val="3150419532"/>
                  </a:ext>
                </a:extLst>
              </a:tr>
              <a:tr h="370840">
                <a:tc>
                  <a:txBody>
                    <a:bodyPr/>
                    <a:lstStyle/>
                    <a:p>
                      <a:r>
                        <a:rPr lang="ru-RU" sz="1600" b="1" dirty="0"/>
                        <a:t>Заявка</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t>Единый документ</a:t>
                      </a:r>
                    </a:p>
                  </a:txBody>
                  <a:tcPr/>
                </a:tc>
                <a:extLst>
                  <a:ext uri="{0D108BD9-81ED-4DB2-BD59-A6C34878D82A}">
                    <a16:rowId xmlns:a16="http://schemas.microsoft.com/office/drawing/2014/main" val="1280550267"/>
                  </a:ext>
                </a:extLst>
              </a:tr>
              <a:tr h="370840">
                <a:tc>
                  <a:txBody>
                    <a:bodyPr/>
                    <a:lstStyle/>
                    <a:p>
                      <a:r>
                        <a:rPr lang="ru-RU" sz="1600" b="1" dirty="0"/>
                        <a:t>Начало аукциона</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kern="1200" dirty="0">
                          <a:solidFill>
                            <a:schemeClr val="dk1"/>
                          </a:solidFill>
                          <a:effectLst/>
                          <a:latin typeface="+mn-lt"/>
                          <a:ea typeface="+mn-ea"/>
                          <a:cs typeface="+mn-cs"/>
                        </a:rPr>
                        <a:t>Через 2 часа после окончания срока подачи заявок</a:t>
                      </a:r>
                      <a:endParaRPr lang="ru-RU" sz="1600" dirty="0"/>
                    </a:p>
                  </a:txBody>
                  <a:tcPr/>
                </a:tc>
                <a:extLst>
                  <a:ext uri="{0D108BD9-81ED-4DB2-BD59-A6C34878D82A}">
                    <a16:rowId xmlns:a16="http://schemas.microsoft.com/office/drawing/2014/main" val="3410901088"/>
                  </a:ext>
                </a:extLst>
              </a:tr>
              <a:tr h="370840">
                <a:tc>
                  <a:txBody>
                    <a:bodyPr/>
                    <a:lstStyle/>
                    <a:p>
                      <a:r>
                        <a:rPr lang="ru-RU" sz="1600" b="1" dirty="0"/>
                        <a:t>Подача ЦП</a:t>
                      </a:r>
                    </a:p>
                  </a:txBody>
                  <a:tcPr/>
                </a:tc>
                <a:tc>
                  <a:txBody>
                    <a:bodyPr/>
                    <a:lstStyle/>
                    <a:p>
                      <a:pPr marL="0" indent="0">
                        <a:buFont typeface="Arial" panose="020B0604020202020204" pitchFamily="34" charset="0"/>
                        <a:buNone/>
                      </a:pPr>
                      <a:r>
                        <a:rPr lang="ru-RU" sz="1600" dirty="0"/>
                        <a:t>4 минуты</a:t>
                      </a:r>
                    </a:p>
                  </a:txBody>
                  <a:tcPr/>
                </a:tc>
                <a:extLst>
                  <a:ext uri="{0D108BD9-81ED-4DB2-BD59-A6C34878D82A}">
                    <a16:rowId xmlns:a16="http://schemas.microsoft.com/office/drawing/2014/main" val="163804560"/>
                  </a:ext>
                </a:extLst>
              </a:tr>
              <a:tr h="370840">
                <a:tc>
                  <a:txBody>
                    <a:bodyPr/>
                    <a:lstStyle/>
                    <a:p>
                      <a:r>
                        <a:rPr lang="ru-RU" sz="1600" b="1" dirty="0"/>
                        <a:t>Общая длительность подачи ЦП</a:t>
                      </a:r>
                    </a:p>
                  </a:txBody>
                  <a:tcPr/>
                </a:tc>
                <a:tc>
                  <a:txBody>
                    <a:bodyPr/>
                    <a:lstStyle/>
                    <a:p>
                      <a:pPr marL="0" indent="0">
                        <a:buFont typeface="Arial" panose="020B0604020202020204" pitchFamily="34" charset="0"/>
                        <a:buNone/>
                      </a:pPr>
                      <a:r>
                        <a:rPr lang="ru-RU" sz="1600" dirty="0"/>
                        <a:t>Не более 5 часов (без учета доп. времени)</a:t>
                      </a:r>
                    </a:p>
                  </a:txBody>
                  <a:tcPr/>
                </a:tc>
                <a:extLst>
                  <a:ext uri="{0D108BD9-81ED-4DB2-BD59-A6C34878D82A}">
                    <a16:rowId xmlns:a16="http://schemas.microsoft.com/office/drawing/2014/main" val="683201998"/>
                  </a:ext>
                </a:extLst>
              </a:tr>
              <a:tr h="370840">
                <a:tc>
                  <a:txBody>
                    <a:bodyPr/>
                    <a:lstStyle/>
                    <a:p>
                      <a:r>
                        <a:rPr lang="ru-RU" sz="1600" b="1" dirty="0"/>
                        <a:t>Время «</a:t>
                      </a:r>
                      <a:r>
                        <a:rPr lang="ru-RU" sz="1600" b="1" dirty="0" err="1"/>
                        <a:t>доподачи</a:t>
                      </a:r>
                      <a:r>
                        <a:rPr lang="ru-RU" sz="1600" b="1" dirty="0"/>
                        <a:t>» ЦП</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600" dirty="0"/>
                        <a:t>10 минут</a:t>
                      </a:r>
                    </a:p>
                    <a:p>
                      <a:pPr marL="0" indent="0" algn="ctr">
                        <a:buFont typeface="Arial" panose="020B0604020202020204" pitchFamily="34" charset="0"/>
                        <a:buNone/>
                      </a:pPr>
                      <a:endParaRPr lang="ru-RU" sz="1600" dirty="0"/>
                    </a:p>
                  </a:txBody>
                  <a:tcPr/>
                </a:tc>
                <a:extLst>
                  <a:ext uri="{0D108BD9-81ED-4DB2-BD59-A6C34878D82A}">
                    <a16:rowId xmlns:a16="http://schemas.microsoft.com/office/drawing/2014/main" val="2064794694"/>
                  </a:ext>
                </a:extLst>
              </a:tr>
              <a:tr h="370840">
                <a:tc>
                  <a:txBody>
                    <a:bodyPr/>
                    <a:lstStyle/>
                    <a:p>
                      <a:r>
                        <a:rPr lang="ru-RU" sz="1600" b="1" dirty="0"/>
                        <a:t>Последствия неподачи ЦП одним из участников</a:t>
                      </a:r>
                    </a:p>
                  </a:txBody>
                  <a:tcPr/>
                </a:tc>
                <a:tc>
                  <a:txBody>
                    <a:bodyPr/>
                    <a:lstStyle/>
                    <a:p>
                      <a:pPr marL="0" indent="0">
                        <a:buFont typeface="Arial" panose="020B0604020202020204" pitchFamily="34" charset="0"/>
                        <a:buNone/>
                      </a:pPr>
                      <a:r>
                        <a:rPr lang="ru-RU" sz="1600" dirty="0"/>
                        <a:t>Заявка попадает в протокол подачи ЦП с указанием ЦП = НМЦК</a:t>
                      </a:r>
                    </a:p>
                  </a:txBody>
                  <a:tcPr/>
                </a:tc>
                <a:extLst>
                  <a:ext uri="{0D108BD9-81ED-4DB2-BD59-A6C34878D82A}">
                    <a16:rowId xmlns:a16="http://schemas.microsoft.com/office/drawing/2014/main" val="1413499922"/>
                  </a:ext>
                </a:extLst>
              </a:tr>
              <a:tr h="370840">
                <a:tc>
                  <a:txBody>
                    <a:bodyPr/>
                    <a:lstStyle/>
                    <a:p>
                      <a:r>
                        <a:rPr lang="ru-RU" sz="1600" b="1" dirty="0"/>
                        <a:t>Срок рассмотрения заявок</a:t>
                      </a:r>
                    </a:p>
                  </a:txBody>
                  <a:tcPr/>
                </a:tc>
                <a:tc>
                  <a:txBody>
                    <a:bodyPr/>
                    <a:lstStyle/>
                    <a:p>
                      <a:pPr marL="0" indent="0">
                        <a:buFont typeface="Arial" panose="020B0604020202020204" pitchFamily="34" charset="0"/>
                        <a:buNone/>
                      </a:pPr>
                      <a:r>
                        <a:rPr lang="ru-RU" sz="1600" dirty="0"/>
                        <a:t>2 раб. дня</a:t>
                      </a:r>
                    </a:p>
                  </a:txBody>
                  <a:tcPr/>
                </a:tc>
                <a:extLst>
                  <a:ext uri="{0D108BD9-81ED-4DB2-BD59-A6C34878D82A}">
                    <a16:rowId xmlns:a16="http://schemas.microsoft.com/office/drawing/2014/main" val="2173347084"/>
                  </a:ext>
                </a:extLst>
              </a:tr>
              <a:tr h="370840">
                <a:tc>
                  <a:txBody>
                    <a:bodyPr/>
                    <a:lstStyle/>
                    <a:p>
                      <a:r>
                        <a:rPr lang="ru-RU" sz="1600" b="1" dirty="0"/>
                        <a:t>Порядок рассмотрения заявок</a:t>
                      </a:r>
                    </a:p>
                  </a:txBody>
                  <a:tcPr/>
                </a:tc>
                <a:tc>
                  <a:txBody>
                    <a:bodyPr/>
                    <a:lstStyle/>
                    <a:p>
                      <a:pPr marL="0" indent="0">
                        <a:buFont typeface="Arial" panose="020B0604020202020204" pitchFamily="34" charset="0"/>
                        <a:buNone/>
                      </a:pPr>
                      <a:r>
                        <a:rPr lang="ru-RU" sz="1600" dirty="0"/>
                        <a:t>Заказчик получает от оператора и рассматривает все заявки</a:t>
                      </a:r>
                    </a:p>
                  </a:txBody>
                  <a:tcPr/>
                </a:tc>
                <a:extLst>
                  <a:ext uri="{0D108BD9-81ED-4DB2-BD59-A6C34878D82A}">
                    <a16:rowId xmlns:a16="http://schemas.microsoft.com/office/drawing/2014/main" val="3196927443"/>
                  </a:ext>
                </a:extLst>
              </a:tr>
            </a:tbl>
          </a:graphicData>
        </a:graphic>
      </p:graphicFrame>
      <p:sp>
        <p:nvSpPr>
          <p:cNvPr id="7" name="Полилиния 31">
            <a:extLst>
              <a:ext uri="{FF2B5EF4-FFF2-40B4-BE49-F238E27FC236}">
                <a16:creationId xmlns:a16="http://schemas.microsoft.com/office/drawing/2014/main" id="{D8B67476-5AF7-4BB6-BC3A-79C37C87F239}"/>
              </a:ext>
            </a:extLst>
          </p:cNvPr>
          <p:cNvSpPr>
            <a:spLocks noChangeAspect="1"/>
          </p:cNvSpPr>
          <p:nvPr/>
        </p:nvSpPr>
        <p:spPr>
          <a:xfrm>
            <a:off x="1543051" y="1240802"/>
            <a:ext cx="497683" cy="497683"/>
          </a:xfrm>
          <a:custGeom>
            <a:avLst/>
            <a:gdLst>
              <a:gd name="connsiteX0" fmla="*/ 664363 w 720000"/>
              <a:gd name="connsiteY0" fmla="*/ 0 h 720000"/>
              <a:gd name="connsiteX1" fmla="*/ 55637 w 720000"/>
              <a:gd name="connsiteY1" fmla="*/ 0 h 720000"/>
              <a:gd name="connsiteX2" fmla="*/ 0 w 720000"/>
              <a:gd name="connsiteY2" fmla="*/ 55637 h 720000"/>
              <a:gd name="connsiteX3" fmla="*/ 0 w 720000"/>
              <a:gd name="connsiteY3" fmla="*/ 664362 h 720000"/>
              <a:gd name="connsiteX4" fmla="*/ 55637 w 720000"/>
              <a:gd name="connsiteY4" fmla="*/ 720000 h 720000"/>
              <a:gd name="connsiteX5" fmla="*/ 664362 w 720000"/>
              <a:gd name="connsiteY5" fmla="*/ 720000 h 720000"/>
              <a:gd name="connsiteX6" fmla="*/ 720000 w 720000"/>
              <a:gd name="connsiteY6" fmla="*/ 664363 h 720000"/>
              <a:gd name="connsiteX7" fmla="*/ 720000 w 720000"/>
              <a:gd name="connsiteY7" fmla="*/ 55637 h 720000"/>
              <a:gd name="connsiteX8" fmla="*/ 664363 w 720000"/>
              <a:gd name="connsiteY8" fmla="*/ 0 h 720000"/>
              <a:gd name="connsiteX9" fmla="*/ 349453 w 720000"/>
              <a:gd name="connsiteY9" fmla="*/ 698906 h 720000"/>
              <a:gd name="connsiteX10" fmla="*/ 55637 w 720000"/>
              <a:gd name="connsiteY10" fmla="*/ 698906 h 720000"/>
              <a:gd name="connsiteX11" fmla="*/ 21094 w 720000"/>
              <a:gd name="connsiteY11" fmla="*/ 664363 h 720000"/>
              <a:gd name="connsiteX12" fmla="*/ 21094 w 720000"/>
              <a:gd name="connsiteY12" fmla="*/ 370547 h 720000"/>
              <a:gd name="connsiteX13" fmla="*/ 134547 w 720000"/>
              <a:gd name="connsiteY13" fmla="*/ 370547 h 720000"/>
              <a:gd name="connsiteX14" fmla="*/ 167639 w 720000"/>
              <a:gd name="connsiteY14" fmla="*/ 337489 h 720000"/>
              <a:gd name="connsiteX15" fmla="*/ 167639 w 720000"/>
              <a:gd name="connsiteY15" fmla="*/ 314906 h 720000"/>
              <a:gd name="connsiteX16" fmla="*/ 152577 w 720000"/>
              <a:gd name="connsiteY16" fmla="*/ 281302 h 720000"/>
              <a:gd name="connsiteX17" fmla="*/ 133822 w 720000"/>
              <a:gd name="connsiteY17" fmla="*/ 241636 h 720000"/>
              <a:gd name="connsiteX18" fmla="*/ 152851 w 720000"/>
              <a:gd name="connsiteY18" fmla="*/ 201683 h 720000"/>
              <a:gd name="connsiteX19" fmla="*/ 196487 w 720000"/>
              <a:gd name="connsiteY19" fmla="*/ 191358 h 720000"/>
              <a:gd name="connsiteX20" fmla="*/ 235796 w 720000"/>
              <a:gd name="connsiteY20" fmla="*/ 231659 h 720000"/>
              <a:gd name="connsiteX21" fmla="*/ 218406 w 720000"/>
              <a:gd name="connsiteY21" fmla="*/ 280941 h 720000"/>
              <a:gd name="connsiteX22" fmla="*/ 202911 w 720000"/>
              <a:gd name="connsiteY22" fmla="*/ 314542 h 720000"/>
              <a:gd name="connsiteX23" fmla="*/ 202911 w 720000"/>
              <a:gd name="connsiteY23" fmla="*/ 337469 h 720000"/>
              <a:gd name="connsiteX24" fmla="*/ 235987 w 720000"/>
              <a:gd name="connsiteY24" fmla="*/ 370545 h 720000"/>
              <a:gd name="connsiteX25" fmla="*/ 349453 w 720000"/>
              <a:gd name="connsiteY25" fmla="*/ 370545 h 720000"/>
              <a:gd name="connsiteX26" fmla="*/ 349453 w 720000"/>
              <a:gd name="connsiteY26" fmla="*/ 483999 h 720000"/>
              <a:gd name="connsiteX27" fmla="*/ 337489 w 720000"/>
              <a:gd name="connsiteY27" fmla="*/ 495997 h 720000"/>
              <a:gd name="connsiteX28" fmla="*/ 314467 w 720000"/>
              <a:gd name="connsiteY28" fmla="*/ 495997 h 720000"/>
              <a:gd name="connsiteX29" fmla="*/ 297079 w 720000"/>
              <a:gd name="connsiteY29" fmla="*/ 488010 h 720000"/>
              <a:gd name="connsiteX30" fmla="*/ 227798 w 720000"/>
              <a:gd name="connsiteY30" fmla="*/ 463468 h 720000"/>
              <a:gd name="connsiteX31" fmla="*/ 170710 w 720000"/>
              <a:gd name="connsiteY31" fmla="*/ 519202 h 720000"/>
              <a:gd name="connsiteX32" fmla="*/ 185314 w 720000"/>
              <a:gd name="connsiteY32" fmla="*/ 580454 h 720000"/>
              <a:gd name="connsiteX33" fmla="*/ 241636 w 720000"/>
              <a:gd name="connsiteY33" fmla="*/ 607272 h 720000"/>
              <a:gd name="connsiteX34" fmla="*/ 297586 w 720000"/>
              <a:gd name="connsiteY34" fmla="*/ 580832 h 720000"/>
              <a:gd name="connsiteX35" fmla="*/ 314906 w 720000"/>
              <a:gd name="connsiteY35" fmla="*/ 573453 h 720000"/>
              <a:gd name="connsiteX36" fmla="*/ 337489 w 720000"/>
              <a:gd name="connsiteY36" fmla="*/ 573453 h 720000"/>
              <a:gd name="connsiteX37" fmla="*/ 349453 w 720000"/>
              <a:gd name="connsiteY37" fmla="*/ 585451 h 720000"/>
              <a:gd name="connsiteX38" fmla="*/ 349453 w 720000"/>
              <a:gd name="connsiteY38" fmla="*/ 698906 h 720000"/>
              <a:gd name="connsiteX39" fmla="*/ 698906 w 720000"/>
              <a:gd name="connsiteY39" fmla="*/ 349453 h 720000"/>
              <a:gd name="connsiteX40" fmla="*/ 686908 w 720000"/>
              <a:gd name="connsiteY40" fmla="*/ 349453 h 720000"/>
              <a:gd name="connsiteX41" fmla="*/ 676361 w 720000"/>
              <a:gd name="connsiteY41" fmla="*/ 360000 h 720000"/>
              <a:gd name="connsiteX42" fmla="*/ 686908 w 720000"/>
              <a:gd name="connsiteY42" fmla="*/ 370547 h 720000"/>
              <a:gd name="connsiteX43" fmla="*/ 698906 w 720000"/>
              <a:gd name="connsiteY43" fmla="*/ 370547 h 720000"/>
              <a:gd name="connsiteX44" fmla="*/ 698906 w 720000"/>
              <a:gd name="connsiteY44" fmla="*/ 664363 h 720000"/>
              <a:gd name="connsiteX45" fmla="*/ 664363 w 720000"/>
              <a:gd name="connsiteY45" fmla="*/ 698906 h 720000"/>
              <a:gd name="connsiteX46" fmla="*/ 370547 w 720000"/>
              <a:gd name="connsiteY46" fmla="*/ 698906 h 720000"/>
              <a:gd name="connsiteX47" fmla="*/ 370547 w 720000"/>
              <a:gd name="connsiteY47" fmla="*/ 585453 h 720000"/>
              <a:gd name="connsiteX48" fmla="*/ 337489 w 720000"/>
              <a:gd name="connsiteY48" fmla="*/ 552361 h 720000"/>
              <a:gd name="connsiteX49" fmla="*/ 314906 w 720000"/>
              <a:gd name="connsiteY49" fmla="*/ 552361 h 720000"/>
              <a:gd name="connsiteX50" fmla="*/ 281303 w 720000"/>
              <a:gd name="connsiteY50" fmla="*/ 567423 h 720000"/>
              <a:gd name="connsiteX51" fmla="*/ 241636 w 720000"/>
              <a:gd name="connsiteY51" fmla="*/ 586180 h 720000"/>
              <a:gd name="connsiteX52" fmla="*/ 201683 w 720000"/>
              <a:gd name="connsiteY52" fmla="*/ 567152 h 720000"/>
              <a:gd name="connsiteX53" fmla="*/ 191358 w 720000"/>
              <a:gd name="connsiteY53" fmla="*/ 523516 h 720000"/>
              <a:gd name="connsiteX54" fmla="*/ 231659 w 720000"/>
              <a:gd name="connsiteY54" fmla="*/ 484207 h 720000"/>
              <a:gd name="connsiteX55" fmla="*/ 280942 w 720000"/>
              <a:gd name="connsiteY55" fmla="*/ 501598 h 720000"/>
              <a:gd name="connsiteX56" fmla="*/ 314466 w 720000"/>
              <a:gd name="connsiteY56" fmla="*/ 517094 h 720000"/>
              <a:gd name="connsiteX57" fmla="*/ 337487 w 720000"/>
              <a:gd name="connsiteY57" fmla="*/ 517094 h 720000"/>
              <a:gd name="connsiteX58" fmla="*/ 370545 w 720000"/>
              <a:gd name="connsiteY58" fmla="*/ 484002 h 720000"/>
              <a:gd name="connsiteX59" fmla="*/ 370545 w 720000"/>
              <a:gd name="connsiteY59" fmla="*/ 370547 h 720000"/>
              <a:gd name="connsiteX60" fmla="*/ 483999 w 720000"/>
              <a:gd name="connsiteY60" fmla="*/ 370547 h 720000"/>
              <a:gd name="connsiteX61" fmla="*/ 495997 w 720000"/>
              <a:gd name="connsiteY61" fmla="*/ 382545 h 720000"/>
              <a:gd name="connsiteX62" fmla="*/ 495997 w 720000"/>
              <a:gd name="connsiteY62" fmla="*/ 405457 h 720000"/>
              <a:gd name="connsiteX63" fmla="*/ 488007 w 720000"/>
              <a:gd name="connsiteY63" fmla="*/ 422921 h 720000"/>
              <a:gd name="connsiteX64" fmla="*/ 463468 w 720000"/>
              <a:gd name="connsiteY64" fmla="*/ 492202 h 720000"/>
              <a:gd name="connsiteX65" fmla="*/ 519202 w 720000"/>
              <a:gd name="connsiteY65" fmla="*/ 549290 h 720000"/>
              <a:gd name="connsiteX66" fmla="*/ 534615 w 720000"/>
              <a:gd name="connsiteY66" fmla="*/ 550890 h 720000"/>
              <a:gd name="connsiteX67" fmla="*/ 580454 w 720000"/>
              <a:gd name="connsiteY67" fmla="*/ 534687 h 720000"/>
              <a:gd name="connsiteX68" fmla="*/ 607272 w 720000"/>
              <a:gd name="connsiteY68" fmla="*/ 478364 h 720000"/>
              <a:gd name="connsiteX69" fmla="*/ 580833 w 720000"/>
              <a:gd name="connsiteY69" fmla="*/ 422416 h 720000"/>
              <a:gd name="connsiteX70" fmla="*/ 573453 w 720000"/>
              <a:gd name="connsiteY70" fmla="*/ 405031 h 720000"/>
              <a:gd name="connsiteX71" fmla="*/ 573453 w 720000"/>
              <a:gd name="connsiteY71" fmla="*/ 382548 h 720000"/>
              <a:gd name="connsiteX72" fmla="*/ 585451 w 720000"/>
              <a:gd name="connsiteY72" fmla="*/ 370550 h 720000"/>
              <a:gd name="connsiteX73" fmla="*/ 641815 w 720000"/>
              <a:gd name="connsiteY73" fmla="*/ 370550 h 720000"/>
              <a:gd name="connsiteX74" fmla="*/ 652362 w 720000"/>
              <a:gd name="connsiteY74" fmla="*/ 360003 h 720000"/>
              <a:gd name="connsiteX75" fmla="*/ 641815 w 720000"/>
              <a:gd name="connsiteY75" fmla="*/ 349456 h 720000"/>
              <a:gd name="connsiteX76" fmla="*/ 585451 w 720000"/>
              <a:gd name="connsiteY76" fmla="*/ 349456 h 720000"/>
              <a:gd name="connsiteX77" fmla="*/ 552360 w 720000"/>
              <a:gd name="connsiteY77" fmla="*/ 382548 h 720000"/>
              <a:gd name="connsiteX78" fmla="*/ 552360 w 720000"/>
              <a:gd name="connsiteY78" fmla="*/ 405031 h 720000"/>
              <a:gd name="connsiteX79" fmla="*/ 567423 w 720000"/>
              <a:gd name="connsiteY79" fmla="*/ 438698 h 720000"/>
              <a:gd name="connsiteX80" fmla="*/ 586178 w 720000"/>
              <a:gd name="connsiteY80" fmla="*/ 478364 h 720000"/>
              <a:gd name="connsiteX81" fmla="*/ 567151 w 720000"/>
              <a:gd name="connsiteY81" fmla="*/ 518317 h 720000"/>
              <a:gd name="connsiteX82" fmla="*/ 523515 w 720000"/>
              <a:gd name="connsiteY82" fmla="*/ 528642 h 720000"/>
              <a:gd name="connsiteX83" fmla="*/ 484206 w 720000"/>
              <a:gd name="connsiteY83" fmla="*/ 488341 h 720000"/>
              <a:gd name="connsiteX84" fmla="*/ 501594 w 720000"/>
              <a:gd name="connsiteY84" fmla="*/ 439059 h 720000"/>
              <a:gd name="connsiteX85" fmla="*/ 517092 w 720000"/>
              <a:gd name="connsiteY85" fmla="*/ 405458 h 720000"/>
              <a:gd name="connsiteX86" fmla="*/ 517092 w 720000"/>
              <a:gd name="connsiteY86" fmla="*/ 382546 h 720000"/>
              <a:gd name="connsiteX87" fmla="*/ 484000 w 720000"/>
              <a:gd name="connsiteY87" fmla="*/ 349455 h 720000"/>
              <a:gd name="connsiteX88" fmla="*/ 370547 w 720000"/>
              <a:gd name="connsiteY88" fmla="*/ 349455 h 720000"/>
              <a:gd name="connsiteX89" fmla="*/ 370547 w 720000"/>
              <a:gd name="connsiteY89" fmla="*/ 235987 h 720000"/>
              <a:gd name="connsiteX90" fmla="*/ 382530 w 720000"/>
              <a:gd name="connsiteY90" fmla="*/ 224004 h 720000"/>
              <a:gd name="connsiteX91" fmla="*/ 405457 w 720000"/>
              <a:gd name="connsiteY91" fmla="*/ 224004 h 720000"/>
              <a:gd name="connsiteX92" fmla="*/ 422921 w 720000"/>
              <a:gd name="connsiteY92" fmla="*/ 231992 h 720000"/>
              <a:gd name="connsiteX93" fmla="*/ 492202 w 720000"/>
              <a:gd name="connsiteY93" fmla="*/ 256534 h 720000"/>
              <a:gd name="connsiteX94" fmla="*/ 549290 w 720000"/>
              <a:gd name="connsiteY94" fmla="*/ 200800 h 720000"/>
              <a:gd name="connsiteX95" fmla="*/ 534686 w 720000"/>
              <a:gd name="connsiteY95" fmla="*/ 139548 h 720000"/>
              <a:gd name="connsiteX96" fmla="*/ 478363 w 720000"/>
              <a:gd name="connsiteY96" fmla="*/ 112729 h 720000"/>
              <a:gd name="connsiteX97" fmla="*/ 422415 w 720000"/>
              <a:gd name="connsiteY97" fmla="*/ 139168 h 720000"/>
              <a:gd name="connsiteX98" fmla="*/ 405094 w 720000"/>
              <a:gd name="connsiteY98" fmla="*/ 146548 h 720000"/>
              <a:gd name="connsiteX99" fmla="*/ 382511 w 720000"/>
              <a:gd name="connsiteY99" fmla="*/ 146548 h 720000"/>
              <a:gd name="connsiteX100" fmla="*/ 370547 w 720000"/>
              <a:gd name="connsiteY100" fmla="*/ 134550 h 720000"/>
              <a:gd name="connsiteX101" fmla="*/ 370547 w 720000"/>
              <a:gd name="connsiteY101" fmla="*/ 78183 h 720000"/>
              <a:gd name="connsiteX102" fmla="*/ 360000 w 720000"/>
              <a:gd name="connsiteY102" fmla="*/ 67636 h 720000"/>
              <a:gd name="connsiteX103" fmla="*/ 349453 w 720000"/>
              <a:gd name="connsiteY103" fmla="*/ 78183 h 720000"/>
              <a:gd name="connsiteX104" fmla="*/ 349453 w 720000"/>
              <a:gd name="connsiteY104" fmla="*/ 134547 h 720000"/>
              <a:gd name="connsiteX105" fmla="*/ 382511 w 720000"/>
              <a:gd name="connsiteY105" fmla="*/ 167639 h 720000"/>
              <a:gd name="connsiteX106" fmla="*/ 405094 w 720000"/>
              <a:gd name="connsiteY106" fmla="*/ 167639 h 720000"/>
              <a:gd name="connsiteX107" fmla="*/ 438698 w 720000"/>
              <a:gd name="connsiteY107" fmla="*/ 152575 h 720000"/>
              <a:gd name="connsiteX108" fmla="*/ 478364 w 720000"/>
              <a:gd name="connsiteY108" fmla="*/ 133820 h 720000"/>
              <a:gd name="connsiteX109" fmla="*/ 518317 w 720000"/>
              <a:gd name="connsiteY109" fmla="*/ 152850 h 720000"/>
              <a:gd name="connsiteX110" fmla="*/ 528642 w 720000"/>
              <a:gd name="connsiteY110" fmla="*/ 196484 h 720000"/>
              <a:gd name="connsiteX111" fmla="*/ 488341 w 720000"/>
              <a:gd name="connsiteY111" fmla="*/ 235793 h 720000"/>
              <a:gd name="connsiteX112" fmla="*/ 439059 w 720000"/>
              <a:gd name="connsiteY112" fmla="*/ 218402 h 720000"/>
              <a:gd name="connsiteX113" fmla="*/ 405458 w 720000"/>
              <a:gd name="connsiteY113" fmla="*/ 202906 h 720000"/>
              <a:gd name="connsiteX114" fmla="*/ 382531 w 720000"/>
              <a:gd name="connsiteY114" fmla="*/ 202906 h 720000"/>
              <a:gd name="connsiteX115" fmla="*/ 349455 w 720000"/>
              <a:gd name="connsiteY115" fmla="*/ 235983 h 720000"/>
              <a:gd name="connsiteX116" fmla="*/ 349455 w 720000"/>
              <a:gd name="connsiteY116" fmla="*/ 349453 h 720000"/>
              <a:gd name="connsiteX117" fmla="*/ 235987 w 720000"/>
              <a:gd name="connsiteY117" fmla="*/ 349453 h 720000"/>
              <a:gd name="connsiteX118" fmla="*/ 224004 w 720000"/>
              <a:gd name="connsiteY118" fmla="*/ 337470 h 720000"/>
              <a:gd name="connsiteX119" fmla="*/ 224004 w 720000"/>
              <a:gd name="connsiteY119" fmla="*/ 314543 h 720000"/>
              <a:gd name="connsiteX120" fmla="*/ 231992 w 720000"/>
              <a:gd name="connsiteY120" fmla="*/ 297079 h 720000"/>
              <a:gd name="connsiteX121" fmla="*/ 256532 w 720000"/>
              <a:gd name="connsiteY121" fmla="*/ 227798 h 720000"/>
              <a:gd name="connsiteX122" fmla="*/ 200800 w 720000"/>
              <a:gd name="connsiteY122" fmla="*/ 170710 h 720000"/>
              <a:gd name="connsiteX123" fmla="*/ 139546 w 720000"/>
              <a:gd name="connsiteY123" fmla="*/ 185314 h 720000"/>
              <a:gd name="connsiteX124" fmla="*/ 112728 w 720000"/>
              <a:gd name="connsiteY124" fmla="*/ 241637 h 720000"/>
              <a:gd name="connsiteX125" fmla="*/ 139168 w 720000"/>
              <a:gd name="connsiteY125" fmla="*/ 297585 h 720000"/>
              <a:gd name="connsiteX126" fmla="*/ 146547 w 720000"/>
              <a:gd name="connsiteY126" fmla="*/ 314907 h 720000"/>
              <a:gd name="connsiteX127" fmla="*/ 146547 w 720000"/>
              <a:gd name="connsiteY127" fmla="*/ 337489 h 720000"/>
              <a:gd name="connsiteX128" fmla="*/ 134549 w 720000"/>
              <a:gd name="connsiteY128" fmla="*/ 349453 h 720000"/>
              <a:gd name="connsiteX129" fmla="*/ 21094 w 720000"/>
              <a:gd name="connsiteY129" fmla="*/ 349453 h 720000"/>
              <a:gd name="connsiteX130" fmla="*/ 21094 w 720000"/>
              <a:gd name="connsiteY130" fmla="*/ 55637 h 720000"/>
              <a:gd name="connsiteX131" fmla="*/ 55637 w 720000"/>
              <a:gd name="connsiteY131" fmla="*/ 21094 h 720000"/>
              <a:gd name="connsiteX132" fmla="*/ 349453 w 720000"/>
              <a:gd name="connsiteY132" fmla="*/ 21094 h 720000"/>
              <a:gd name="connsiteX133" fmla="*/ 349453 w 720000"/>
              <a:gd name="connsiteY133" fmla="*/ 33092 h 720000"/>
              <a:gd name="connsiteX134" fmla="*/ 360000 w 720000"/>
              <a:gd name="connsiteY134" fmla="*/ 43639 h 720000"/>
              <a:gd name="connsiteX135" fmla="*/ 370547 w 720000"/>
              <a:gd name="connsiteY135" fmla="*/ 33092 h 720000"/>
              <a:gd name="connsiteX136" fmla="*/ 370547 w 720000"/>
              <a:gd name="connsiteY136" fmla="*/ 21094 h 720000"/>
              <a:gd name="connsiteX137" fmla="*/ 664363 w 720000"/>
              <a:gd name="connsiteY137" fmla="*/ 21094 h 720000"/>
              <a:gd name="connsiteX138" fmla="*/ 698906 w 720000"/>
              <a:gd name="connsiteY138" fmla="*/ 55637 h 720000"/>
              <a:gd name="connsiteX139" fmla="*/ 698906 w 720000"/>
              <a:gd name="connsiteY139" fmla="*/ 349453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720000" h="720000">
                <a:moveTo>
                  <a:pt x="664363" y="0"/>
                </a:moveTo>
                <a:lnTo>
                  <a:pt x="55637" y="0"/>
                </a:lnTo>
                <a:cubicBezTo>
                  <a:pt x="24960" y="0"/>
                  <a:pt x="0" y="24960"/>
                  <a:pt x="0" y="55637"/>
                </a:cubicBezTo>
                <a:lnTo>
                  <a:pt x="0" y="664362"/>
                </a:lnTo>
                <a:cubicBezTo>
                  <a:pt x="0" y="695041"/>
                  <a:pt x="24960" y="720000"/>
                  <a:pt x="55637" y="720000"/>
                </a:cubicBezTo>
                <a:lnTo>
                  <a:pt x="664362" y="720000"/>
                </a:lnTo>
                <a:cubicBezTo>
                  <a:pt x="695041" y="720000"/>
                  <a:pt x="720000" y="695041"/>
                  <a:pt x="720000" y="664363"/>
                </a:cubicBezTo>
                <a:lnTo>
                  <a:pt x="720000" y="55637"/>
                </a:lnTo>
                <a:cubicBezTo>
                  <a:pt x="720000" y="24960"/>
                  <a:pt x="695041" y="0"/>
                  <a:pt x="664363" y="0"/>
                </a:cubicBezTo>
                <a:close/>
                <a:moveTo>
                  <a:pt x="349453" y="698906"/>
                </a:moveTo>
                <a:lnTo>
                  <a:pt x="55637" y="698906"/>
                </a:lnTo>
                <a:cubicBezTo>
                  <a:pt x="36591" y="698906"/>
                  <a:pt x="21094" y="683409"/>
                  <a:pt x="21094" y="664363"/>
                </a:cubicBezTo>
                <a:lnTo>
                  <a:pt x="21094" y="370547"/>
                </a:lnTo>
                <a:lnTo>
                  <a:pt x="134547" y="370547"/>
                </a:lnTo>
                <a:cubicBezTo>
                  <a:pt x="152795" y="370547"/>
                  <a:pt x="167639" y="355717"/>
                  <a:pt x="167639" y="337489"/>
                </a:cubicBezTo>
                <a:lnTo>
                  <a:pt x="167639" y="314906"/>
                </a:lnTo>
                <a:cubicBezTo>
                  <a:pt x="167639" y="301434"/>
                  <a:pt x="162149" y="289187"/>
                  <a:pt x="152577" y="281302"/>
                </a:cubicBezTo>
                <a:cubicBezTo>
                  <a:pt x="140657" y="271486"/>
                  <a:pt x="133822" y="257027"/>
                  <a:pt x="133822" y="241636"/>
                </a:cubicBezTo>
                <a:cubicBezTo>
                  <a:pt x="133822" y="226074"/>
                  <a:pt x="140757" y="211511"/>
                  <a:pt x="152851" y="201683"/>
                </a:cubicBezTo>
                <a:cubicBezTo>
                  <a:pt x="164943" y="191856"/>
                  <a:pt x="180845" y="188092"/>
                  <a:pt x="196487" y="191358"/>
                </a:cubicBezTo>
                <a:cubicBezTo>
                  <a:pt x="216280" y="195490"/>
                  <a:pt x="232076" y="211687"/>
                  <a:pt x="235796" y="231659"/>
                </a:cubicBezTo>
                <a:cubicBezTo>
                  <a:pt x="239286" y="250410"/>
                  <a:pt x="232785" y="268834"/>
                  <a:pt x="218406" y="280941"/>
                </a:cubicBezTo>
                <a:cubicBezTo>
                  <a:pt x="208558" y="289232"/>
                  <a:pt x="202911" y="301479"/>
                  <a:pt x="202911" y="314542"/>
                </a:cubicBezTo>
                <a:lnTo>
                  <a:pt x="202911" y="337469"/>
                </a:lnTo>
                <a:cubicBezTo>
                  <a:pt x="202911" y="355708"/>
                  <a:pt x="217749" y="370545"/>
                  <a:pt x="235987" y="370545"/>
                </a:cubicBezTo>
                <a:lnTo>
                  <a:pt x="349453" y="370545"/>
                </a:lnTo>
                <a:lnTo>
                  <a:pt x="349453" y="483999"/>
                </a:lnTo>
                <a:cubicBezTo>
                  <a:pt x="349453" y="490615"/>
                  <a:pt x="344087" y="495997"/>
                  <a:pt x="337489" y="495997"/>
                </a:cubicBezTo>
                <a:lnTo>
                  <a:pt x="314467" y="495997"/>
                </a:lnTo>
                <a:cubicBezTo>
                  <a:pt x="307690" y="495997"/>
                  <a:pt x="301352" y="493086"/>
                  <a:pt x="297079" y="488010"/>
                </a:cubicBezTo>
                <a:cubicBezTo>
                  <a:pt x="280015" y="467743"/>
                  <a:pt x="254119" y="458565"/>
                  <a:pt x="227798" y="463468"/>
                </a:cubicBezTo>
                <a:cubicBezTo>
                  <a:pt x="199513" y="468734"/>
                  <a:pt x="176572" y="491133"/>
                  <a:pt x="170710" y="519202"/>
                </a:cubicBezTo>
                <a:cubicBezTo>
                  <a:pt x="166140" y="541087"/>
                  <a:pt x="171464" y="563411"/>
                  <a:pt x="185314" y="580454"/>
                </a:cubicBezTo>
                <a:cubicBezTo>
                  <a:pt x="199166" y="597497"/>
                  <a:pt x="219694" y="607272"/>
                  <a:pt x="241636" y="607272"/>
                </a:cubicBezTo>
                <a:cubicBezTo>
                  <a:pt x="263353" y="607272"/>
                  <a:pt x="283746" y="597635"/>
                  <a:pt x="297586" y="580832"/>
                </a:cubicBezTo>
                <a:cubicBezTo>
                  <a:pt x="301448" y="576143"/>
                  <a:pt x="307761" y="573453"/>
                  <a:pt x="314906" y="573453"/>
                </a:cubicBezTo>
                <a:lnTo>
                  <a:pt x="337489" y="573453"/>
                </a:lnTo>
                <a:cubicBezTo>
                  <a:pt x="344085" y="573453"/>
                  <a:pt x="349453" y="578835"/>
                  <a:pt x="349453" y="585451"/>
                </a:cubicBezTo>
                <a:lnTo>
                  <a:pt x="349453" y="698906"/>
                </a:lnTo>
                <a:close/>
                <a:moveTo>
                  <a:pt x="698906" y="349453"/>
                </a:moveTo>
                <a:lnTo>
                  <a:pt x="686908" y="349453"/>
                </a:lnTo>
                <a:cubicBezTo>
                  <a:pt x="681082" y="349453"/>
                  <a:pt x="676361" y="354174"/>
                  <a:pt x="676361" y="360000"/>
                </a:cubicBezTo>
                <a:cubicBezTo>
                  <a:pt x="676361" y="365826"/>
                  <a:pt x="681082" y="370547"/>
                  <a:pt x="686908" y="370547"/>
                </a:cubicBezTo>
                <a:lnTo>
                  <a:pt x="698906" y="370547"/>
                </a:lnTo>
                <a:lnTo>
                  <a:pt x="698906" y="664363"/>
                </a:lnTo>
                <a:cubicBezTo>
                  <a:pt x="698906" y="683409"/>
                  <a:pt x="683409" y="698906"/>
                  <a:pt x="664363" y="698906"/>
                </a:cubicBezTo>
                <a:lnTo>
                  <a:pt x="370547" y="698906"/>
                </a:lnTo>
                <a:lnTo>
                  <a:pt x="370547" y="585453"/>
                </a:lnTo>
                <a:cubicBezTo>
                  <a:pt x="370547" y="567205"/>
                  <a:pt x="355718" y="552361"/>
                  <a:pt x="337489" y="552361"/>
                </a:cubicBezTo>
                <a:lnTo>
                  <a:pt x="314906" y="552361"/>
                </a:lnTo>
                <a:cubicBezTo>
                  <a:pt x="301435" y="552361"/>
                  <a:pt x="289187" y="557851"/>
                  <a:pt x="281303" y="567423"/>
                </a:cubicBezTo>
                <a:cubicBezTo>
                  <a:pt x="271486" y="579344"/>
                  <a:pt x="257027" y="586180"/>
                  <a:pt x="241636" y="586180"/>
                </a:cubicBezTo>
                <a:cubicBezTo>
                  <a:pt x="226074" y="586180"/>
                  <a:pt x="211511" y="579244"/>
                  <a:pt x="201683" y="567152"/>
                </a:cubicBezTo>
                <a:cubicBezTo>
                  <a:pt x="191856" y="555060"/>
                  <a:pt x="188092" y="539155"/>
                  <a:pt x="191358" y="523516"/>
                </a:cubicBezTo>
                <a:cubicBezTo>
                  <a:pt x="195491" y="503723"/>
                  <a:pt x="211687" y="487925"/>
                  <a:pt x="231659" y="484207"/>
                </a:cubicBezTo>
                <a:cubicBezTo>
                  <a:pt x="250408" y="480714"/>
                  <a:pt x="268833" y="487216"/>
                  <a:pt x="280942" y="501598"/>
                </a:cubicBezTo>
                <a:cubicBezTo>
                  <a:pt x="289233" y="511445"/>
                  <a:pt x="301452" y="517094"/>
                  <a:pt x="314466" y="517094"/>
                </a:cubicBezTo>
                <a:lnTo>
                  <a:pt x="337487" y="517094"/>
                </a:lnTo>
                <a:cubicBezTo>
                  <a:pt x="355715" y="517094"/>
                  <a:pt x="370545" y="502248"/>
                  <a:pt x="370545" y="484002"/>
                </a:cubicBezTo>
                <a:lnTo>
                  <a:pt x="370545" y="370547"/>
                </a:lnTo>
                <a:lnTo>
                  <a:pt x="483999" y="370547"/>
                </a:lnTo>
                <a:cubicBezTo>
                  <a:pt x="490615" y="370547"/>
                  <a:pt x="495997" y="375929"/>
                  <a:pt x="495997" y="382545"/>
                </a:cubicBezTo>
                <a:lnTo>
                  <a:pt x="495997" y="405457"/>
                </a:lnTo>
                <a:cubicBezTo>
                  <a:pt x="495997" y="412282"/>
                  <a:pt x="493086" y="418646"/>
                  <a:pt x="488007" y="422921"/>
                </a:cubicBezTo>
                <a:cubicBezTo>
                  <a:pt x="467741" y="439986"/>
                  <a:pt x="458567" y="465885"/>
                  <a:pt x="463468" y="492202"/>
                </a:cubicBezTo>
                <a:cubicBezTo>
                  <a:pt x="468734" y="520485"/>
                  <a:pt x="491131" y="543428"/>
                  <a:pt x="519202" y="549290"/>
                </a:cubicBezTo>
                <a:cubicBezTo>
                  <a:pt x="524340" y="550363"/>
                  <a:pt x="529502" y="550890"/>
                  <a:pt x="534615" y="550890"/>
                </a:cubicBezTo>
                <a:cubicBezTo>
                  <a:pt x="551278" y="550890"/>
                  <a:pt x="567413" y="545286"/>
                  <a:pt x="580454" y="534687"/>
                </a:cubicBezTo>
                <a:cubicBezTo>
                  <a:pt x="597497" y="520834"/>
                  <a:pt x="607272" y="500307"/>
                  <a:pt x="607272" y="478364"/>
                </a:cubicBezTo>
                <a:cubicBezTo>
                  <a:pt x="607272" y="456646"/>
                  <a:pt x="597635" y="436254"/>
                  <a:pt x="580833" y="422416"/>
                </a:cubicBezTo>
                <a:cubicBezTo>
                  <a:pt x="576212" y="418611"/>
                  <a:pt x="573453" y="412111"/>
                  <a:pt x="573453" y="405031"/>
                </a:cubicBezTo>
                <a:lnTo>
                  <a:pt x="573453" y="382548"/>
                </a:lnTo>
                <a:cubicBezTo>
                  <a:pt x="573453" y="375931"/>
                  <a:pt x="578835" y="370550"/>
                  <a:pt x="585451" y="370550"/>
                </a:cubicBezTo>
                <a:lnTo>
                  <a:pt x="641815" y="370550"/>
                </a:lnTo>
                <a:cubicBezTo>
                  <a:pt x="647641" y="370550"/>
                  <a:pt x="652362" y="365829"/>
                  <a:pt x="652362" y="360003"/>
                </a:cubicBezTo>
                <a:cubicBezTo>
                  <a:pt x="652362" y="354177"/>
                  <a:pt x="647641" y="349456"/>
                  <a:pt x="641815" y="349456"/>
                </a:cubicBezTo>
                <a:lnTo>
                  <a:pt x="585451" y="349456"/>
                </a:lnTo>
                <a:cubicBezTo>
                  <a:pt x="567204" y="349456"/>
                  <a:pt x="552360" y="364302"/>
                  <a:pt x="552360" y="382548"/>
                </a:cubicBezTo>
                <a:lnTo>
                  <a:pt x="552360" y="405031"/>
                </a:lnTo>
                <a:cubicBezTo>
                  <a:pt x="552360" y="418542"/>
                  <a:pt x="557850" y="430815"/>
                  <a:pt x="567423" y="438698"/>
                </a:cubicBezTo>
                <a:cubicBezTo>
                  <a:pt x="579343" y="448514"/>
                  <a:pt x="586178" y="462973"/>
                  <a:pt x="586178" y="478364"/>
                </a:cubicBezTo>
                <a:cubicBezTo>
                  <a:pt x="586178" y="493926"/>
                  <a:pt x="579243" y="508490"/>
                  <a:pt x="567151" y="518317"/>
                </a:cubicBezTo>
                <a:cubicBezTo>
                  <a:pt x="555058" y="528147"/>
                  <a:pt x="539151" y="531913"/>
                  <a:pt x="523515" y="528642"/>
                </a:cubicBezTo>
                <a:cubicBezTo>
                  <a:pt x="503722" y="524510"/>
                  <a:pt x="487924" y="508313"/>
                  <a:pt x="484206" y="488341"/>
                </a:cubicBezTo>
                <a:cubicBezTo>
                  <a:pt x="480715" y="469590"/>
                  <a:pt x="487216" y="451166"/>
                  <a:pt x="501594" y="439059"/>
                </a:cubicBezTo>
                <a:cubicBezTo>
                  <a:pt x="511443" y="430768"/>
                  <a:pt x="517092" y="418521"/>
                  <a:pt x="517092" y="405458"/>
                </a:cubicBezTo>
                <a:lnTo>
                  <a:pt x="517092" y="382546"/>
                </a:lnTo>
                <a:cubicBezTo>
                  <a:pt x="517092" y="364299"/>
                  <a:pt x="502246" y="349455"/>
                  <a:pt x="484000" y="349455"/>
                </a:cubicBezTo>
                <a:lnTo>
                  <a:pt x="370547" y="349455"/>
                </a:lnTo>
                <a:lnTo>
                  <a:pt x="370547" y="235987"/>
                </a:lnTo>
                <a:cubicBezTo>
                  <a:pt x="370547" y="229379"/>
                  <a:pt x="375922" y="224004"/>
                  <a:pt x="382530" y="224004"/>
                </a:cubicBezTo>
                <a:lnTo>
                  <a:pt x="405457" y="224004"/>
                </a:lnTo>
                <a:cubicBezTo>
                  <a:pt x="412282" y="224004"/>
                  <a:pt x="418648" y="226915"/>
                  <a:pt x="422921" y="231992"/>
                </a:cubicBezTo>
                <a:cubicBezTo>
                  <a:pt x="439985" y="252259"/>
                  <a:pt x="465882" y="261436"/>
                  <a:pt x="492202" y="256534"/>
                </a:cubicBezTo>
                <a:cubicBezTo>
                  <a:pt x="520485" y="251267"/>
                  <a:pt x="543428" y="228870"/>
                  <a:pt x="549290" y="200800"/>
                </a:cubicBezTo>
                <a:cubicBezTo>
                  <a:pt x="553860" y="178916"/>
                  <a:pt x="548537" y="156590"/>
                  <a:pt x="534686" y="139548"/>
                </a:cubicBezTo>
                <a:cubicBezTo>
                  <a:pt x="520833" y="122504"/>
                  <a:pt x="500306" y="112729"/>
                  <a:pt x="478363" y="112729"/>
                </a:cubicBezTo>
                <a:cubicBezTo>
                  <a:pt x="456645" y="112729"/>
                  <a:pt x="436253" y="122366"/>
                  <a:pt x="422415" y="139168"/>
                </a:cubicBezTo>
                <a:cubicBezTo>
                  <a:pt x="418552" y="143858"/>
                  <a:pt x="412239" y="146548"/>
                  <a:pt x="405094" y="146548"/>
                </a:cubicBezTo>
                <a:lnTo>
                  <a:pt x="382511" y="146548"/>
                </a:lnTo>
                <a:cubicBezTo>
                  <a:pt x="375915" y="146548"/>
                  <a:pt x="370547" y="141166"/>
                  <a:pt x="370547" y="134550"/>
                </a:cubicBezTo>
                <a:lnTo>
                  <a:pt x="370547" y="78183"/>
                </a:lnTo>
                <a:cubicBezTo>
                  <a:pt x="370547" y="72357"/>
                  <a:pt x="365826" y="67636"/>
                  <a:pt x="360000" y="67636"/>
                </a:cubicBezTo>
                <a:cubicBezTo>
                  <a:pt x="354175" y="67636"/>
                  <a:pt x="349453" y="72357"/>
                  <a:pt x="349453" y="78183"/>
                </a:cubicBezTo>
                <a:lnTo>
                  <a:pt x="349453" y="134547"/>
                </a:lnTo>
                <a:cubicBezTo>
                  <a:pt x="349453" y="152795"/>
                  <a:pt x="364283" y="167639"/>
                  <a:pt x="382511" y="167639"/>
                </a:cubicBezTo>
                <a:lnTo>
                  <a:pt x="405094" y="167639"/>
                </a:lnTo>
                <a:cubicBezTo>
                  <a:pt x="418565" y="167639"/>
                  <a:pt x="430813" y="162149"/>
                  <a:pt x="438698" y="152575"/>
                </a:cubicBezTo>
                <a:cubicBezTo>
                  <a:pt x="448514" y="140656"/>
                  <a:pt x="462973" y="133820"/>
                  <a:pt x="478364" y="133820"/>
                </a:cubicBezTo>
                <a:cubicBezTo>
                  <a:pt x="493926" y="133820"/>
                  <a:pt x="508489" y="140756"/>
                  <a:pt x="518317" y="152850"/>
                </a:cubicBezTo>
                <a:cubicBezTo>
                  <a:pt x="528144" y="164940"/>
                  <a:pt x="531908" y="180845"/>
                  <a:pt x="528642" y="196484"/>
                </a:cubicBezTo>
                <a:cubicBezTo>
                  <a:pt x="524510" y="216277"/>
                  <a:pt x="508313" y="232075"/>
                  <a:pt x="488341" y="235793"/>
                </a:cubicBezTo>
                <a:cubicBezTo>
                  <a:pt x="469590" y="239288"/>
                  <a:pt x="451166" y="232782"/>
                  <a:pt x="439059" y="218402"/>
                </a:cubicBezTo>
                <a:cubicBezTo>
                  <a:pt x="430768" y="208555"/>
                  <a:pt x="418521" y="202906"/>
                  <a:pt x="405458" y="202906"/>
                </a:cubicBezTo>
                <a:lnTo>
                  <a:pt x="382531" y="202906"/>
                </a:lnTo>
                <a:cubicBezTo>
                  <a:pt x="364292" y="202906"/>
                  <a:pt x="349455" y="217745"/>
                  <a:pt x="349455" y="235983"/>
                </a:cubicBezTo>
                <a:lnTo>
                  <a:pt x="349455" y="349453"/>
                </a:lnTo>
                <a:lnTo>
                  <a:pt x="235987" y="349453"/>
                </a:lnTo>
                <a:cubicBezTo>
                  <a:pt x="229379" y="349453"/>
                  <a:pt x="224004" y="344078"/>
                  <a:pt x="224004" y="337470"/>
                </a:cubicBezTo>
                <a:lnTo>
                  <a:pt x="224004" y="314543"/>
                </a:lnTo>
                <a:cubicBezTo>
                  <a:pt x="224004" y="307717"/>
                  <a:pt x="226915" y="301352"/>
                  <a:pt x="231992" y="297079"/>
                </a:cubicBezTo>
                <a:cubicBezTo>
                  <a:pt x="252259" y="280014"/>
                  <a:pt x="261433" y="254115"/>
                  <a:pt x="256532" y="227798"/>
                </a:cubicBezTo>
                <a:cubicBezTo>
                  <a:pt x="251266" y="199515"/>
                  <a:pt x="228869" y="176572"/>
                  <a:pt x="200800" y="170710"/>
                </a:cubicBezTo>
                <a:cubicBezTo>
                  <a:pt x="178914" y="166141"/>
                  <a:pt x="156590" y="171463"/>
                  <a:pt x="139546" y="185314"/>
                </a:cubicBezTo>
                <a:cubicBezTo>
                  <a:pt x="122503" y="199167"/>
                  <a:pt x="112728" y="219694"/>
                  <a:pt x="112728" y="241637"/>
                </a:cubicBezTo>
                <a:cubicBezTo>
                  <a:pt x="112728" y="263355"/>
                  <a:pt x="122365" y="283748"/>
                  <a:pt x="139168" y="297585"/>
                </a:cubicBezTo>
                <a:cubicBezTo>
                  <a:pt x="143857" y="301447"/>
                  <a:pt x="146547" y="307761"/>
                  <a:pt x="146547" y="314907"/>
                </a:cubicBezTo>
                <a:lnTo>
                  <a:pt x="146547" y="337489"/>
                </a:lnTo>
                <a:cubicBezTo>
                  <a:pt x="146547" y="344085"/>
                  <a:pt x="141164" y="349453"/>
                  <a:pt x="134549" y="349453"/>
                </a:cubicBezTo>
                <a:lnTo>
                  <a:pt x="21094" y="349453"/>
                </a:lnTo>
                <a:lnTo>
                  <a:pt x="21094" y="55637"/>
                </a:lnTo>
                <a:cubicBezTo>
                  <a:pt x="21094" y="36591"/>
                  <a:pt x="36591" y="21094"/>
                  <a:pt x="55637" y="21094"/>
                </a:cubicBezTo>
                <a:lnTo>
                  <a:pt x="349453" y="21094"/>
                </a:lnTo>
                <a:lnTo>
                  <a:pt x="349453" y="33092"/>
                </a:lnTo>
                <a:cubicBezTo>
                  <a:pt x="349453" y="38918"/>
                  <a:pt x="354175" y="43639"/>
                  <a:pt x="360000" y="43639"/>
                </a:cubicBezTo>
                <a:cubicBezTo>
                  <a:pt x="365826" y="43639"/>
                  <a:pt x="370547" y="38918"/>
                  <a:pt x="370547" y="33092"/>
                </a:cubicBezTo>
                <a:lnTo>
                  <a:pt x="370547" y="21094"/>
                </a:lnTo>
                <a:lnTo>
                  <a:pt x="664363" y="21094"/>
                </a:lnTo>
                <a:cubicBezTo>
                  <a:pt x="683409" y="21094"/>
                  <a:pt x="698906" y="36591"/>
                  <a:pt x="698906" y="55637"/>
                </a:cubicBezTo>
                <a:lnTo>
                  <a:pt x="698906" y="349453"/>
                </a:lnTo>
                <a:close/>
              </a:path>
            </a:pathLst>
          </a:custGeom>
          <a:ln/>
        </p:spPr>
        <p:style>
          <a:lnRef idx="2">
            <a:schemeClr val="accent4"/>
          </a:lnRef>
          <a:fillRef idx="1">
            <a:schemeClr val="lt1"/>
          </a:fillRef>
          <a:effectRef idx="0">
            <a:schemeClr val="accent4"/>
          </a:effectRef>
          <a:fontRef idx="minor">
            <a:schemeClr val="dk1"/>
          </a:fontRef>
        </p:style>
        <p:txBody>
          <a:bodyPr rtlCol="0" anchor="ctr"/>
          <a:lstStyle/>
          <a:p>
            <a:endParaRPr lang="ru-RU">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002649164"/>
      </p:ext>
    </p:extLst>
  </p:cSld>
  <p:clrMapOvr>
    <a:masterClrMapping/>
  </p:clrMapOvr>
  <p:transition spd="slow">
    <p:fade thruBlk="1"/>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20177" y="0"/>
            <a:ext cx="4117340" cy="513080"/>
          </a:xfrm>
          <a:prstGeom prst="rect">
            <a:avLst/>
          </a:prstGeom>
        </p:spPr>
        <p:txBody>
          <a:bodyPr vert="horz" wrap="square" lIns="0" tIns="12700" rIns="0" bIns="0" rtlCol="0" anchor="ctr">
            <a:spAutoFit/>
          </a:bodyPr>
          <a:lstStyle/>
          <a:p>
            <a:pPr marL="12700">
              <a:lnSpc>
                <a:spcPct val="100000"/>
              </a:lnSpc>
              <a:spcBef>
                <a:spcPts val="100"/>
              </a:spcBef>
            </a:pPr>
            <a:r>
              <a:rPr sz="3200" spc="-35" dirty="0"/>
              <a:t>Электронный</a:t>
            </a:r>
            <a:r>
              <a:rPr sz="3200" spc="-200" dirty="0"/>
              <a:t> </a:t>
            </a:r>
            <a:r>
              <a:rPr sz="3200" spc="-25" dirty="0"/>
              <a:t>аукцион</a:t>
            </a:r>
            <a:endParaRPr sz="3200"/>
          </a:p>
        </p:txBody>
      </p:sp>
      <p:sp>
        <p:nvSpPr>
          <p:cNvPr id="3" name="object 3"/>
          <p:cNvSpPr txBox="1"/>
          <p:nvPr/>
        </p:nvSpPr>
        <p:spPr>
          <a:xfrm>
            <a:off x="4185920" y="4902200"/>
            <a:ext cx="1727200" cy="292388"/>
          </a:xfrm>
          <a:prstGeom prst="rect">
            <a:avLst/>
          </a:prstGeom>
          <a:ln w="10159">
            <a:solidFill>
              <a:srgbClr val="00497C"/>
            </a:solidFill>
          </a:ln>
        </p:spPr>
        <p:txBody>
          <a:bodyPr vert="horz" wrap="square" lIns="0" tIns="45720" rIns="0" bIns="0" rtlCol="0">
            <a:spAutoFit/>
          </a:bodyPr>
          <a:lstStyle/>
          <a:p>
            <a:pPr marL="182880" marR="176530" indent="635" algn="ctr">
              <a:spcBef>
                <a:spcPts val="360"/>
              </a:spcBef>
            </a:pPr>
            <a:r>
              <a:rPr sz="800" spc="-45" dirty="0">
                <a:latin typeface="Arial"/>
                <a:cs typeface="Arial"/>
              </a:rPr>
              <a:t>Протокол </a:t>
            </a:r>
            <a:r>
              <a:rPr sz="800" spc="-35" dirty="0">
                <a:latin typeface="Arial"/>
                <a:cs typeface="Arial"/>
              </a:rPr>
              <a:t>подачи </a:t>
            </a:r>
            <a:r>
              <a:rPr sz="800" spc="-35" dirty="0" err="1">
                <a:latin typeface="Arial"/>
                <a:cs typeface="Arial"/>
              </a:rPr>
              <a:t>ценовых</a:t>
            </a:r>
            <a:r>
              <a:rPr sz="800" spc="-35" dirty="0">
                <a:latin typeface="Arial"/>
                <a:cs typeface="Arial"/>
              </a:rPr>
              <a:t>  </a:t>
            </a:r>
            <a:r>
              <a:rPr sz="800" spc="-40" dirty="0" err="1">
                <a:latin typeface="Arial"/>
                <a:cs typeface="Arial"/>
              </a:rPr>
              <a:t>предложений</a:t>
            </a:r>
            <a:endParaRPr sz="800" dirty="0">
              <a:latin typeface="Arial"/>
              <a:cs typeface="Arial"/>
            </a:endParaRPr>
          </a:p>
        </p:txBody>
      </p:sp>
      <p:sp>
        <p:nvSpPr>
          <p:cNvPr id="4" name="object 4"/>
          <p:cNvSpPr txBox="1"/>
          <p:nvPr/>
        </p:nvSpPr>
        <p:spPr>
          <a:xfrm>
            <a:off x="6042660" y="4902201"/>
            <a:ext cx="1755139" cy="169277"/>
          </a:xfrm>
          <a:prstGeom prst="rect">
            <a:avLst/>
          </a:prstGeom>
          <a:ln w="10159">
            <a:solidFill>
              <a:srgbClr val="00497C"/>
            </a:solidFill>
          </a:ln>
        </p:spPr>
        <p:txBody>
          <a:bodyPr vert="horz" wrap="square" lIns="0" tIns="45720" rIns="0" bIns="0" rtlCol="0">
            <a:spAutoFit/>
          </a:bodyPr>
          <a:lstStyle/>
          <a:p>
            <a:pPr marL="247650">
              <a:spcBef>
                <a:spcPts val="360"/>
              </a:spcBef>
            </a:pPr>
            <a:r>
              <a:rPr sz="800" spc="-45" dirty="0">
                <a:latin typeface="Arial"/>
                <a:cs typeface="Arial"/>
              </a:rPr>
              <a:t>Протокол </a:t>
            </a:r>
            <a:r>
              <a:rPr sz="800" spc="-40" dirty="0" err="1">
                <a:latin typeface="Arial"/>
                <a:cs typeface="Arial"/>
              </a:rPr>
              <a:t>подведения</a:t>
            </a:r>
            <a:r>
              <a:rPr sz="800" spc="-30" dirty="0">
                <a:latin typeface="Arial"/>
                <a:cs typeface="Arial"/>
              </a:rPr>
              <a:t> </a:t>
            </a:r>
            <a:r>
              <a:rPr sz="800" spc="-35" dirty="0" err="1">
                <a:latin typeface="Arial"/>
                <a:cs typeface="Arial"/>
              </a:rPr>
              <a:t>итогов</a:t>
            </a:r>
            <a:endParaRPr sz="800" dirty="0">
              <a:latin typeface="Arial"/>
              <a:cs typeface="Arial"/>
            </a:endParaRPr>
          </a:p>
        </p:txBody>
      </p:sp>
      <p:sp>
        <p:nvSpPr>
          <p:cNvPr id="5" name="object 5"/>
          <p:cNvSpPr txBox="1"/>
          <p:nvPr/>
        </p:nvSpPr>
        <p:spPr>
          <a:xfrm>
            <a:off x="2918461" y="5063109"/>
            <a:ext cx="852169" cy="135935"/>
          </a:xfrm>
          <a:prstGeom prst="rect">
            <a:avLst/>
          </a:prstGeom>
        </p:spPr>
        <p:txBody>
          <a:bodyPr vert="horz" wrap="square" lIns="0" tIns="12700" rIns="0" bIns="0" rtlCol="0">
            <a:spAutoFit/>
          </a:bodyPr>
          <a:lstStyle/>
          <a:p>
            <a:pPr marL="12700">
              <a:spcBef>
                <a:spcPts val="100"/>
              </a:spcBef>
            </a:pPr>
            <a:r>
              <a:rPr sz="800" spc="-50" dirty="0">
                <a:latin typeface="Arial"/>
                <a:cs typeface="Arial"/>
              </a:rPr>
              <a:t>Подано </a:t>
            </a:r>
            <a:r>
              <a:rPr sz="800" dirty="0">
                <a:latin typeface="Arial"/>
                <a:cs typeface="Arial"/>
              </a:rPr>
              <a:t>&gt; </a:t>
            </a:r>
            <a:r>
              <a:rPr sz="800" spc="20" dirty="0">
                <a:latin typeface="Arial"/>
                <a:cs typeface="Arial"/>
              </a:rPr>
              <a:t>1</a:t>
            </a:r>
            <a:r>
              <a:rPr sz="800" spc="-50" dirty="0">
                <a:latin typeface="Arial"/>
                <a:cs typeface="Arial"/>
              </a:rPr>
              <a:t> </a:t>
            </a:r>
            <a:r>
              <a:rPr sz="800" spc="-15" dirty="0">
                <a:latin typeface="Arial"/>
                <a:cs typeface="Arial"/>
              </a:rPr>
              <a:t>заявки</a:t>
            </a:r>
            <a:endParaRPr sz="800">
              <a:latin typeface="Arial"/>
              <a:cs typeface="Arial"/>
            </a:endParaRPr>
          </a:p>
        </p:txBody>
      </p:sp>
      <p:sp>
        <p:nvSpPr>
          <p:cNvPr id="6" name="object 6"/>
          <p:cNvSpPr txBox="1"/>
          <p:nvPr/>
        </p:nvSpPr>
        <p:spPr>
          <a:xfrm>
            <a:off x="2898140" y="5625466"/>
            <a:ext cx="846455" cy="135935"/>
          </a:xfrm>
          <a:prstGeom prst="rect">
            <a:avLst/>
          </a:prstGeom>
        </p:spPr>
        <p:txBody>
          <a:bodyPr vert="horz" wrap="square" lIns="0" tIns="12700" rIns="0" bIns="0" rtlCol="0">
            <a:spAutoFit/>
          </a:bodyPr>
          <a:lstStyle/>
          <a:p>
            <a:pPr marL="12700">
              <a:spcBef>
                <a:spcPts val="100"/>
              </a:spcBef>
            </a:pPr>
            <a:r>
              <a:rPr sz="800" spc="-50" dirty="0">
                <a:latin typeface="Arial"/>
                <a:cs typeface="Arial"/>
              </a:rPr>
              <a:t>Подано </a:t>
            </a:r>
            <a:r>
              <a:rPr sz="800" dirty="0">
                <a:latin typeface="Arial"/>
                <a:cs typeface="Arial"/>
              </a:rPr>
              <a:t>≤ </a:t>
            </a:r>
            <a:r>
              <a:rPr sz="800" spc="20" dirty="0">
                <a:latin typeface="Arial"/>
                <a:cs typeface="Arial"/>
              </a:rPr>
              <a:t>1</a:t>
            </a:r>
            <a:r>
              <a:rPr sz="800" spc="-70" dirty="0">
                <a:latin typeface="Arial"/>
                <a:cs typeface="Arial"/>
              </a:rPr>
              <a:t> </a:t>
            </a:r>
            <a:r>
              <a:rPr sz="800" spc="-15" dirty="0">
                <a:latin typeface="Arial"/>
                <a:cs typeface="Arial"/>
              </a:rPr>
              <a:t>заявки</a:t>
            </a:r>
            <a:endParaRPr sz="800">
              <a:latin typeface="Arial"/>
              <a:cs typeface="Arial"/>
            </a:endParaRPr>
          </a:p>
        </p:txBody>
      </p:sp>
      <p:sp>
        <p:nvSpPr>
          <p:cNvPr id="7" name="object 7"/>
          <p:cNvSpPr/>
          <p:nvPr/>
        </p:nvSpPr>
        <p:spPr>
          <a:xfrm>
            <a:off x="1805940" y="5194300"/>
            <a:ext cx="695960" cy="718820"/>
          </a:xfrm>
          <a:custGeom>
            <a:avLst/>
            <a:gdLst/>
            <a:ahLst/>
            <a:cxnLst/>
            <a:rect l="l" t="t" r="r" b="b"/>
            <a:pathLst>
              <a:path w="695960" h="718820">
                <a:moveTo>
                  <a:pt x="112064" y="435114"/>
                </a:moveTo>
                <a:lnTo>
                  <a:pt x="97764" y="435114"/>
                </a:lnTo>
                <a:lnTo>
                  <a:pt x="92913" y="439966"/>
                </a:lnTo>
                <a:lnTo>
                  <a:pt x="92913" y="614781"/>
                </a:lnTo>
                <a:lnTo>
                  <a:pt x="93052" y="614781"/>
                </a:lnTo>
                <a:lnTo>
                  <a:pt x="93052" y="621919"/>
                </a:lnTo>
                <a:lnTo>
                  <a:pt x="97916" y="626770"/>
                </a:lnTo>
                <a:lnTo>
                  <a:pt x="316179" y="626770"/>
                </a:lnTo>
                <a:lnTo>
                  <a:pt x="283730" y="659168"/>
                </a:lnTo>
                <a:lnTo>
                  <a:pt x="283730" y="666305"/>
                </a:lnTo>
                <a:lnTo>
                  <a:pt x="293446" y="676008"/>
                </a:lnTo>
                <a:lnTo>
                  <a:pt x="300596" y="676008"/>
                </a:lnTo>
                <a:lnTo>
                  <a:pt x="351345" y="625347"/>
                </a:lnTo>
                <a:lnTo>
                  <a:pt x="354914" y="623354"/>
                </a:lnTo>
                <a:lnTo>
                  <a:pt x="357060" y="619633"/>
                </a:lnTo>
                <a:lnTo>
                  <a:pt x="357060" y="610222"/>
                </a:lnTo>
                <a:lnTo>
                  <a:pt x="354914" y="606501"/>
                </a:lnTo>
                <a:lnTo>
                  <a:pt x="351345" y="604507"/>
                </a:lnTo>
                <a:lnTo>
                  <a:pt x="349780" y="602945"/>
                </a:lnTo>
                <a:lnTo>
                  <a:pt x="316039" y="602945"/>
                </a:lnTo>
                <a:lnTo>
                  <a:pt x="116916" y="602792"/>
                </a:lnTo>
                <a:lnTo>
                  <a:pt x="116916" y="439966"/>
                </a:lnTo>
                <a:lnTo>
                  <a:pt x="112064" y="435114"/>
                </a:lnTo>
                <a:close/>
              </a:path>
              <a:path w="695960" h="718820">
                <a:moveTo>
                  <a:pt x="300456" y="554990"/>
                </a:moveTo>
                <a:lnTo>
                  <a:pt x="293306" y="554990"/>
                </a:lnTo>
                <a:lnTo>
                  <a:pt x="290880" y="556133"/>
                </a:lnTo>
                <a:lnTo>
                  <a:pt x="283591" y="563410"/>
                </a:lnTo>
                <a:lnTo>
                  <a:pt x="283591" y="570547"/>
                </a:lnTo>
                <a:lnTo>
                  <a:pt x="316039" y="602945"/>
                </a:lnTo>
                <a:lnTo>
                  <a:pt x="349780" y="602945"/>
                </a:lnTo>
                <a:lnTo>
                  <a:pt x="302882" y="556133"/>
                </a:lnTo>
                <a:lnTo>
                  <a:pt x="300456" y="554990"/>
                </a:lnTo>
                <a:close/>
              </a:path>
              <a:path w="695960" h="718820">
                <a:moveTo>
                  <a:pt x="613282" y="347344"/>
                </a:moveTo>
                <a:lnTo>
                  <a:pt x="612140" y="347344"/>
                </a:lnTo>
                <a:lnTo>
                  <a:pt x="611251" y="347472"/>
                </a:lnTo>
                <a:lnTo>
                  <a:pt x="443966" y="347472"/>
                </a:lnTo>
                <a:lnTo>
                  <a:pt x="419950" y="694842"/>
                </a:lnTo>
                <a:lnTo>
                  <a:pt x="421853" y="704128"/>
                </a:lnTo>
                <a:lnTo>
                  <a:pt x="427024" y="711755"/>
                </a:lnTo>
                <a:lnTo>
                  <a:pt x="434663" y="716920"/>
                </a:lnTo>
                <a:lnTo>
                  <a:pt x="443966" y="718819"/>
                </a:lnTo>
                <a:lnTo>
                  <a:pt x="671957" y="718819"/>
                </a:lnTo>
                <a:lnTo>
                  <a:pt x="681226" y="716920"/>
                </a:lnTo>
                <a:lnTo>
                  <a:pt x="688863" y="711755"/>
                </a:lnTo>
                <a:lnTo>
                  <a:pt x="694049" y="704128"/>
                </a:lnTo>
                <a:lnTo>
                  <a:pt x="695960" y="694842"/>
                </a:lnTo>
                <a:lnTo>
                  <a:pt x="443966" y="694842"/>
                </a:lnTo>
                <a:lnTo>
                  <a:pt x="443966" y="371347"/>
                </a:lnTo>
                <a:lnTo>
                  <a:pt x="640632" y="371347"/>
                </a:lnTo>
                <a:lnTo>
                  <a:pt x="622300" y="353059"/>
                </a:lnTo>
                <a:lnTo>
                  <a:pt x="620776" y="350266"/>
                </a:lnTo>
                <a:lnTo>
                  <a:pt x="617854" y="348234"/>
                </a:lnTo>
                <a:lnTo>
                  <a:pt x="614298" y="347599"/>
                </a:lnTo>
                <a:lnTo>
                  <a:pt x="613282" y="347344"/>
                </a:lnTo>
                <a:close/>
              </a:path>
              <a:path w="695960" h="718820">
                <a:moveTo>
                  <a:pt x="640632" y="371347"/>
                </a:moveTo>
                <a:lnTo>
                  <a:pt x="599909" y="371347"/>
                </a:lnTo>
                <a:lnTo>
                  <a:pt x="599909" y="419277"/>
                </a:lnTo>
                <a:lnTo>
                  <a:pt x="601808" y="428564"/>
                </a:lnTo>
                <a:lnTo>
                  <a:pt x="606977" y="436191"/>
                </a:lnTo>
                <a:lnTo>
                  <a:pt x="614622" y="441355"/>
                </a:lnTo>
                <a:lnTo>
                  <a:pt x="623951" y="443255"/>
                </a:lnTo>
                <a:lnTo>
                  <a:pt x="671957" y="443255"/>
                </a:lnTo>
                <a:lnTo>
                  <a:pt x="671829" y="694842"/>
                </a:lnTo>
                <a:lnTo>
                  <a:pt x="695960" y="694842"/>
                </a:lnTo>
                <a:lnTo>
                  <a:pt x="695960" y="430834"/>
                </a:lnTo>
                <a:lnTo>
                  <a:pt x="695656" y="428564"/>
                </a:lnTo>
                <a:lnTo>
                  <a:pt x="695071" y="425272"/>
                </a:lnTo>
                <a:lnTo>
                  <a:pt x="693038" y="422554"/>
                </a:lnTo>
                <a:lnTo>
                  <a:pt x="690244" y="420839"/>
                </a:lnTo>
                <a:lnTo>
                  <a:pt x="688679" y="419277"/>
                </a:lnTo>
                <a:lnTo>
                  <a:pt x="623951" y="419277"/>
                </a:lnTo>
                <a:lnTo>
                  <a:pt x="623951" y="388112"/>
                </a:lnTo>
                <a:lnTo>
                  <a:pt x="657437" y="388112"/>
                </a:lnTo>
                <a:lnTo>
                  <a:pt x="640632" y="371347"/>
                </a:lnTo>
                <a:close/>
              </a:path>
              <a:path w="695960" h="718820">
                <a:moveTo>
                  <a:pt x="657437" y="388112"/>
                </a:moveTo>
                <a:lnTo>
                  <a:pt x="623951" y="388112"/>
                </a:lnTo>
                <a:lnTo>
                  <a:pt x="655066" y="419277"/>
                </a:lnTo>
                <a:lnTo>
                  <a:pt x="688679" y="419277"/>
                </a:lnTo>
                <a:lnTo>
                  <a:pt x="657437" y="388112"/>
                </a:lnTo>
                <a:close/>
              </a:path>
              <a:path w="695960" h="718820">
                <a:moveTo>
                  <a:pt x="602767" y="123571"/>
                </a:moveTo>
                <a:lnTo>
                  <a:pt x="379641" y="123571"/>
                </a:lnTo>
                <a:lnTo>
                  <a:pt x="578751" y="123697"/>
                </a:lnTo>
                <a:lnTo>
                  <a:pt x="578751" y="286512"/>
                </a:lnTo>
                <a:lnTo>
                  <a:pt x="583615" y="291465"/>
                </a:lnTo>
                <a:lnTo>
                  <a:pt x="597903" y="291465"/>
                </a:lnTo>
                <a:lnTo>
                  <a:pt x="602767" y="286512"/>
                </a:lnTo>
                <a:lnTo>
                  <a:pt x="602767" y="123571"/>
                </a:lnTo>
                <a:close/>
              </a:path>
              <a:path w="695960" h="718820">
                <a:moveTo>
                  <a:pt x="402361" y="50418"/>
                </a:moveTo>
                <a:lnTo>
                  <a:pt x="395223" y="50418"/>
                </a:lnTo>
                <a:lnTo>
                  <a:pt x="344474" y="101091"/>
                </a:lnTo>
                <a:lnTo>
                  <a:pt x="340906" y="102997"/>
                </a:lnTo>
                <a:lnTo>
                  <a:pt x="338759" y="106806"/>
                </a:lnTo>
                <a:lnTo>
                  <a:pt x="338759" y="116205"/>
                </a:lnTo>
                <a:lnTo>
                  <a:pt x="340906" y="119887"/>
                </a:lnTo>
                <a:lnTo>
                  <a:pt x="344474" y="121919"/>
                </a:lnTo>
                <a:lnTo>
                  <a:pt x="392785" y="170053"/>
                </a:lnTo>
                <a:lnTo>
                  <a:pt x="395223" y="171196"/>
                </a:lnTo>
                <a:lnTo>
                  <a:pt x="402361" y="171196"/>
                </a:lnTo>
                <a:lnTo>
                  <a:pt x="404799" y="170053"/>
                </a:lnTo>
                <a:lnTo>
                  <a:pt x="412089" y="162813"/>
                </a:lnTo>
                <a:lnTo>
                  <a:pt x="412089" y="155702"/>
                </a:lnTo>
                <a:lnTo>
                  <a:pt x="379641" y="123571"/>
                </a:lnTo>
                <a:lnTo>
                  <a:pt x="602767" y="123571"/>
                </a:lnTo>
                <a:lnTo>
                  <a:pt x="602767" y="104521"/>
                </a:lnTo>
                <a:lnTo>
                  <a:pt x="597903" y="99568"/>
                </a:lnTo>
                <a:lnTo>
                  <a:pt x="379641" y="99568"/>
                </a:lnTo>
                <a:lnTo>
                  <a:pt x="412089" y="67183"/>
                </a:lnTo>
                <a:lnTo>
                  <a:pt x="412089" y="60071"/>
                </a:lnTo>
                <a:lnTo>
                  <a:pt x="402361" y="50418"/>
                </a:lnTo>
                <a:close/>
              </a:path>
              <a:path w="695960" h="718820">
                <a:moveTo>
                  <a:pt x="193395" y="0"/>
                </a:moveTo>
                <a:lnTo>
                  <a:pt x="24015" y="0"/>
                </a:lnTo>
                <a:lnTo>
                  <a:pt x="14653" y="1893"/>
                </a:lnTo>
                <a:lnTo>
                  <a:pt x="7021" y="7048"/>
                </a:lnTo>
                <a:lnTo>
                  <a:pt x="1882" y="14680"/>
                </a:lnTo>
                <a:lnTo>
                  <a:pt x="0" y="24002"/>
                </a:lnTo>
                <a:lnTo>
                  <a:pt x="0" y="347344"/>
                </a:lnTo>
                <a:lnTo>
                  <a:pt x="1902" y="356614"/>
                </a:lnTo>
                <a:lnTo>
                  <a:pt x="7073" y="364251"/>
                </a:lnTo>
                <a:lnTo>
                  <a:pt x="14712" y="369437"/>
                </a:lnTo>
                <a:lnTo>
                  <a:pt x="24015" y="371347"/>
                </a:lnTo>
                <a:lnTo>
                  <a:pt x="251993" y="371347"/>
                </a:lnTo>
                <a:lnTo>
                  <a:pt x="261296" y="369437"/>
                </a:lnTo>
                <a:lnTo>
                  <a:pt x="268935" y="364251"/>
                </a:lnTo>
                <a:lnTo>
                  <a:pt x="274106" y="356614"/>
                </a:lnTo>
                <a:lnTo>
                  <a:pt x="276009" y="347344"/>
                </a:lnTo>
                <a:lnTo>
                  <a:pt x="24015" y="347344"/>
                </a:lnTo>
                <a:lnTo>
                  <a:pt x="24015" y="24002"/>
                </a:lnTo>
                <a:lnTo>
                  <a:pt x="220742" y="24002"/>
                </a:lnTo>
                <a:lnTo>
                  <a:pt x="202399" y="5714"/>
                </a:lnTo>
                <a:lnTo>
                  <a:pt x="200825" y="2793"/>
                </a:lnTo>
                <a:lnTo>
                  <a:pt x="197967" y="888"/>
                </a:lnTo>
                <a:lnTo>
                  <a:pt x="194398" y="254"/>
                </a:lnTo>
                <a:lnTo>
                  <a:pt x="193395" y="0"/>
                </a:lnTo>
                <a:close/>
              </a:path>
              <a:path w="695960" h="718820">
                <a:moveTo>
                  <a:pt x="220742" y="24002"/>
                </a:moveTo>
                <a:lnTo>
                  <a:pt x="179959" y="24002"/>
                </a:lnTo>
                <a:lnTo>
                  <a:pt x="179959" y="71881"/>
                </a:lnTo>
                <a:lnTo>
                  <a:pt x="181861" y="81204"/>
                </a:lnTo>
                <a:lnTo>
                  <a:pt x="187032" y="88836"/>
                </a:lnTo>
                <a:lnTo>
                  <a:pt x="194671" y="93991"/>
                </a:lnTo>
                <a:lnTo>
                  <a:pt x="203974" y="95884"/>
                </a:lnTo>
                <a:lnTo>
                  <a:pt x="251993" y="95884"/>
                </a:lnTo>
                <a:lnTo>
                  <a:pt x="251993" y="347344"/>
                </a:lnTo>
                <a:lnTo>
                  <a:pt x="276009" y="347344"/>
                </a:lnTo>
                <a:lnTo>
                  <a:pt x="276009" y="82422"/>
                </a:lnTo>
                <a:lnTo>
                  <a:pt x="275729" y="81406"/>
                </a:lnTo>
                <a:lnTo>
                  <a:pt x="275158" y="77724"/>
                </a:lnTo>
                <a:lnTo>
                  <a:pt x="273151" y="75056"/>
                </a:lnTo>
                <a:lnTo>
                  <a:pt x="270294" y="73406"/>
                </a:lnTo>
                <a:lnTo>
                  <a:pt x="268765" y="71881"/>
                </a:lnTo>
                <a:lnTo>
                  <a:pt x="203974" y="71881"/>
                </a:lnTo>
                <a:lnTo>
                  <a:pt x="203974" y="40766"/>
                </a:lnTo>
                <a:lnTo>
                  <a:pt x="237557" y="40766"/>
                </a:lnTo>
                <a:lnTo>
                  <a:pt x="220742" y="24002"/>
                </a:lnTo>
                <a:close/>
              </a:path>
              <a:path w="695960" h="718820">
                <a:moveTo>
                  <a:pt x="237557" y="40766"/>
                </a:moveTo>
                <a:lnTo>
                  <a:pt x="203974" y="40766"/>
                </a:lnTo>
                <a:lnTo>
                  <a:pt x="235127" y="71881"/>
                </a:lnTo>
                <a:lnTo>
                  <a:pt x="268765" y="71881"/>
                </a:lnTo>
                <a:lnTo>
                  <a:pt x="237557" y="40766"/>
                </a:lnTo>
                <a:close/>
              </a:path>
            </a:pathLst>
          </a:custGeom>
          <a:solidFill>
            <a:srgbClr val="67747C"/>
          </a:solidFill>
        </p:spPr>
        <p:txBody>
          <a:bodyPr wrap="square" lIns="0" tIns="0" rIns="0" bIns="0" rtlCol="0"/>
          <a:lstStyle/>
          <a:p>
            <a:endParaRPr/>
          </a:p>
        </p:txBody>
      </p:sp>
      <p:sp>
        <p:nvSpPr>
          <p:cNvPr id="8" name="object 8"/>
          <p:cNvSpPr txBox="1"/>
          <p:nvPr/>
        </p:nvSpPr>
        <p:spPr>
          <a:xfrm>
            <a:off x="1662113" y="4504054"/>
            <a:ext cx="2162175" cy="228268"/>
          </a:xfrm>
          <a:prstGeom prst="rect">
            <a:avLst/>
          </a:prstGeom>
        </p:spPr>
        <p:txBody>
          <a:bodyPr vert="horz" wrap="square" lIns="0" tIns="12700" rIns="0" bIns="0" rtlCol="0">
            <a:spAutoFit/>
          </a:bodyPr>
          <a:lstStyle/>
          <a:p>
            <a:pPr marL="12700">
              <a:spcBef>
                <a:spcPts val="100"/>
              </a:spcBef>
            </a:pPr>
            <a:r>
              <a:rPr sz="1400" spc="-60" dirty="0">
                <a:solidFill>
                  <a:srgbClr val="EC7100"/>
                </a:solidFill>
                <a:latin typeface="Arial"/>
                <a:cs typeface="Arial"/>
              </a:rPr>
              <a:t>Отправка </a:t>
            </a:r>
            <a:r>
              <a:rPr sz="1400" spc="-70" dirty="0">
                <a:solidFill>
                  <a:srgbClr val="EC7100"/>
                </a:solidFill>
                <a:latin typeface="Arial"/>
                <a:cs typeface="Arial"/>
              </a:rPr>
              <a:t>протоколов </a:t>
            </a:r>
            <a:r>
              <a:rPr sz="1400" spc="-15" dirty="0">
                <a:solidFill>
                  <a:srgbClr val="EC7100"/>
                </a:solidFill>
                <a:latin typeface="Arial"/>
                <a:cs typeface="Arial"/>
              </a:rPr>
              <a:t>в </a:t>
            </a:r>
            <a:r>
              <a:rPr sz="1400" spc="-160" dirty="0">
                <a:solidFill>
                  <a:srgbClr val="EC7100"/>
                </a:solidFill>
                <a:latin typeface="Arial"/>
                <a:cs typeface="Arial"/>
              </a:rPr>
              <a:t>ЕИС</a:t>
            </a:r>
            <a:endParaRPr sz="1400" dirty="0">
              <a:latin typeface="Arial"/>
              <a:cs typeface="Arial"/>
            </a:endParaRPr>
          </a:p>
        </p:txBody>
      </p:sp>
      <p:sp>
        <p:nvSpPr>
          <p:cNvPr id="9" name="object 9"/>
          <p:cNvSpPr txBox="1"/>
          <p:nvPr/>
        </p:nvSpPr>
        <p:spPr>
          <a:xfrm>
            <a:off x="1821181" y="5289803"/>
            <a:ext cx="240029" cy="166712"/>
          </a:xfrm>
          <a:prstGeom prst="rect">
            <a:avLst/>
          </a:prstGeom>
        </p:spPr>
        <p:txBody>
          <a:bodyPr vert="horz" wrap="square" lIns="0" tIns="12700" rIns="0" bIns="0" rtlCol="0">
            <a:spAutoFit/>
          </a:bodyPr>
          <a:lstStyle/>
          <a:p>
            <a:pPr marL="12700">
              <a:spcBef>
                <a:spcPts val="100"/>
              </a:spcBef>
            </a:pPr>
            <a:r>
              <a:rPr sz="1000" spc="-140" dirty="0">
                <a:solidFill>
                  <a:srgbClr val="0067AC"/>
                </a:solidFill>
                <a:latin typeface="Arial"/>
                <a:cs typeface="Arial"/>
              </a:rPr>
              <a:t>ЭТ</a:t>
            </a:r>
            <a:r>
              <a:rPr sz="1000" spc="-90" dirty="0">
                <a:solidFill>
                  <a:srgbClr val="0067AC"/>
                </a:solidFill>
                <a:latin typeface="Arial"/>
                <a:cs typeface="Arial"/>
              </a:rPr>
              <a:t>П</a:t>
            </a:r>
            <a:endParaRPr sz="1000">
              <a:latin typeface="Arial"/>
              <a:cs typeface="Arial"/>
            </a:endParaRPr>
          </a:p>
        </p:txBody>
      </p:sp>
      <p:sp>
        <p:nvSpPr>
          <p:cNvPr id="10" name="object 10"/>
          <p:cNvSpPr txBox="1"/>
          <p:nvPr/>
        </p:nvSpPr>
        <p:spPr>
          <a:xfrm>
            <a:off x="2243137" y="5627687"/>
            <a:ext cx="251460" cy="166712"/>
          </a:xfrm>
          <a:prstGeom prst="rect">
            <a:avLst/>
          </a:prstGeom>
        </p:spPr>
        <p:txBody>
          <a:bodyPr vert="horz" wrap="square" lIns="0" tIns="12700" rIns="0" bIns="0" rtlCol="0">
            <a:spAutoFit/>
          </a:bodyPr>
          <a:lstStyle/>
          <a:p>
            <a:pPr marL="12700">
              <a:spcBef>
                <a:spcPts val="100"/>
              </a:spcBef>
            </a:pPr>
            <a:r>
              <a:rPr sz="1000" spc="-130" dirty="0">
                <a:solidFill>
                  <a:srgbClr val="0067AC"/>
                </a:solidFill>
                <a:latin typeface="Arial"/>
                <a:cs typeface="Arial"/>
              </a:rPr>
              <a:t>Е</a:t>
            </a:r>
            <a:r>
              <a:rPr sz="1000" spc="-65" dirty="0">
                <a:solidFill>
                  <a:srgbClr val="0067AC"/>
                </a:solidFill>
                <a:latin typeface="Arial"/>
                <a:cs typeface="Arial"/>
              </a:rPr>
              <a:t>И</a:t>
            </a:r>
            <a:r>
              <a:rPr sz="1000" spc="-145" dirty="0">
                <a:solidFill>
                  <a:srgbClr val="0067AC"/>
                </a:solidFill>
                <a:latin typeface="Arial"/>
                <a:cs typeface="Arial"/>
              </a:rPr>
              <a:t>С</a:t>
            </a:r>
            <a:endParaRPr sz="1000">
              <a:latin typeface="Arial"/>
              <a:cs typeface="Arial"/>
            </a:endParaRPr>
          </a:p>
        </p:txBody>
      </p:sp>
      <p:sp>
        <p:nvSpPr>
          <p:cNvPr id="11" name="object 11"/>
          <p:cNvSpPr txBox="1"/>
          <p:nvPr/>
        </p:nvSpPr>
        <p:spPr>
          <a:xfrm>
            <a:off x="2842260" y="5289803"/>
            <a:ext cx="5096510" cy="166712"/>
          </a:xfrm>
          <a:prstGeom prst="rect">
            <a:avLst/>
          </a:prstGeom>
        </p:spPr>
        <p:txBody>
          <a:bodyPr vert="horz" wrap="square" lIns="0" tIns="12700" rIns="0" bIns="0" rtlCol="0">
            <a:spAutoFit/>
          </a:bodyPr>
          <a:lstStyle/>
          <a:p>
            <a:pPr marL="12700">
              <a:spcBef>
                <a:spcPts val="100"/>
              </a:spcBef>
              <a:tabLst>
                <a:tab pos="5083175" algn="l"/>
              </a:tabLst>
            </a:pPr>
            <a:r>
              <a:rPr sz="1000" u="heavy" dirty="0">
                <a:solidFill>
                  <a:srgbClr val="0067AC"/>
                </a:solidFill>
                <a:uFill>
                  <a:solidFill>
                    <a:srgbClr val="000000"/>
                  </a:solidFill>
                </a:uFill>
                <a:latin typeface="Times New Roman"/>
                <a:cs typeface="Times New Roman"/>
              </a:rPr>
              <a:t> 	</a:t>
            </a:r>
            <a:endParaRPr sz="1000">
              <a:latin typeface="Times New Roman"/>
              <a:cs typeface="Times New Roman"/>
            </a:endParaRPr>
          </a:p>
        </p:txBody>
      </p:sp>
      <p:sp>
        <p:nvSpPr>
          <p:cNvPr id="12" name="object 12"/>
          <p:cNvSpPr txBox="1"/>
          <p:nvPr/>
        </p:nvSpPr>
        <p:spPr>
          <a:xfrm>
            <a:off x="6042660" y="5560059"/>
            <a:ext cx="1755139" cy="292388"/>
          </a:xfrm>
          <a:prstGeom prst="rect">
            <a:avLst/>
          </a:prstGeom>
          <a:ln w="10159">
            <a:solidFill>
              <a:srgbClr val="00497C"/>
            </a:solidFill>
          </a:ln>
        </p:spPr>
        <p:txBody>
          <a:bodyPr vert="horz" wrap="square" lIns="0" tIns="45720" rIns="0" bIns="0" rtlCol="0">
            <a:spAutoFit/>
          </a:bodyPr>
          <a:lstStyle/>
          <a:p>
            <a:pPr marL="247650">
              <a:spcBef>
                <a:spcPts val="360"/>
              </a:spcBef>
            </a:pPr>
            <a:r>
              <a:rPr sz="800" spc="-45" dirty="0">
                <a:latin typeface="Arial"/>
                <a:cs typeface="Arial"/>
              </a:rPr>
              <a:t>Протокол </a:t>
            </a:r>
            <a:r>
              <a:rPr sz="800" spc="-40" dirty="0">
                <a:latin typeface="Arial"/>
                <a:cs typeface="Arial"/>
              </a:rPr>
              <a:t>подведения</a:t>
            </a:r>
            <a:r>
              <a:rPr sz="800" spc="-30" dirty="0">
                <a:latin typeface="Arial"/>
                <a:cs typeface="Arial"/>
              </a:rPr>
              <a:t> </a:t>
            </a:r>
            <a:r>
              <a:rPr sz="800" spc="-35" dirty="0">
                <a:latin typeface="Arial"/>
                <a:cs typeface="Arial"/>
              </a:rPr>
              <a:t>итогов</a:t>
            </a:r>
            <a:endParaRPr sz="800" dirty="0">
              <a:latin typeface="Arial"/>
              <a:cs typeface="Arial"/>
            </a:endParaRPr>
          </a:p>
          <a:p>
            <a:pPr>
              <a:spcBef>
                <a:spcPts val="45"/>
              </a:spcBef>
            </a:pPr>
            <a:endParaRPr sz="800" dirty="0">
              <a:latin typeface="Arial"/>
              <a:cs typeface="Arial"/>
            </a:endParaRPr>
          </a:p>
        </p:txBody>
      </p:sp>
      <p:sp>
        <p:nvSpPr>
          <p:cNvPr id="13" name="object 13"/>
          <p:cNvSpPr/>
          <p:nvPr/>
        </p:nvSpPr>
        <p:spPr>
          <a:xfrm>
            <a:off x="1383029" y="4352290"/>
            <a:ext cx="9105900" cy="0"/>
          </a:xfrm>
          <a:custGeom>
            <a:avLst/>
            <a:gdLst/>
            <a:ahLst/>
            <a:cxnLst/>
            <a:rect l="l" t="t" r="r" b="b"/>
            <a:pathLst>
              <a:path w="9105900">
                <a:moveTo>
                  <a:pt x="0" y="0"/>
                </a:moveTo>
                <a:lnTo>
                  <a:pt x="9105900" y="0"/>
                </a:lnTo>
              </a:path>
            </a:pathLst>
          </a:custGeom>
          <a:ln w="12700">
            <a:solidFill>
              <a:srgbClr val="C8CFD2"/>
            </a:solidFill>
          </a:ln>
        </p:spPr>
        <p:txBody>
          <a:bodyPr wrap="square" lIns="0" tIns="0" rIns="0" bIns="0" rtlCol="0"/>
          <a:lstStyle/>
          <a:p>
            <a:endParaRPr/>
          </a:p>
        </p:txBody>
      </p:sp>
      <p:sp>
        <p:nvSpPr>
          <p:cNvPr id="14" name="object 14"/>
          <p:cNvSpPr txBox="1"/>
          <p:nvPr/>
        </p:nvSpPr>
        <p:spPr>
          <a:xfrm>
            <a:off x="2128202" y="2871471"/>
            <a:ext cx="1688464" cy="544195"/>
          </a:xfrm>
          <a:prstGeom prst="rect">
            <a:avLst/>
          </a:prstGeom>
        </p:spPr>
        <p:txBody>
          <a:bodyPr vert="horz" wrap="square" lIns="0" tIns="12700" rIns="0" bIns="0" rtlCol="0">
            <a:spAutoFit/>
          </a:bodyPr>
          <a:lstStyle/>
          <a:p>
            <a:pPr marL="12700">
              <a:spcBef>
                <a:spcPts val="100"/>
              </a:spcBef>
            </a:pPr>
            <a:r>
              <a:rPr sz="1000" spc="10" dirty="0">
                <a:latin typeface="Trebuchet MS"/>
                <a:cs typeface="Trebuchet MS"/>
              </a:rPr>
              <a:t>Прием</a:t>
            </a:r>
            <a:r>
              <a:rPr sz="1000" spc="-80" dirty="0">
                <a:latin typeface="Trebuchet MS"/>
                <a:cs typeface="Trebuchet MS"/>
              </a:rPr>
              <a:t> </a:t>
            </a:r>
            <a:r>
              <a:rPr sz="1000" spc="-5" dirty="0">
                <a:latin typeface="Trebuchet MS"/>
                <a:cs typeface="Trebuchet MS"/>
              </a:rPr>
              <a:t>заявок:</a:t>
            </a:r>
            <a:endParaRPr sz="1000">
              <a:latin typeface="Trebuchet MS"/>
              <a:cs typeface="Trebuchet MS"/>
            </a:endParaRPr>
          </a:p>
          <a:p>
            <a:pPr marL="12700"/>
            <a:r>
              <a:rPr sz="800" spc="30" dirty="0">
                <a:latin typeface="Trebuchet MS"/>
                <a:cs typeface="Trebuchet MS"/>
              </a:rPr>
              <a:t>ЭА</a:t>
            </a:r>
            <a:endParaRPr sz="800">
              <a:latin typeface="Trebuchet MS"/>
              <a:cs typeface="Trebuchet MS"/>
            </a:endParaRPr>
          </a:p>
          <a:p>
            <a:pPr marL="185420" indent="-172720">
              <a:buFont typeface="Arial"/>
              <a:buChar char="•"/>
              <a:tabLst>
                <a:tab pos="184785" algn="l"/>
                <a:tab pos="185420" algn="l"/>
              </a:tabLst>
            </a:pPr>
            <a:r>
              <a:rPr sz="800" spc="20" dirty="0">
                <a:latin typeface="Trebuchet MS"/>
                <a:cs typeface="Trebuchet MS"/>
              </a:rPr>
              <a:t>15</a:t>
            </a:r>
            <a:r>
              <a:rPr sz="800" spc="-55" dirty="0">
                <a:latin typeface="Trebuchet MS"/>
                <a:cs typeface="Trebuchet MS"/>
              </a:rPr>
              <a:t> </a:t>
            </a:r>
            <a:r>
              <a:rPr sz="800" spc="-65" dirty="0">
                <a:latin typeface="Trebuchet MS"/>
                <a:cs typeface="Trebuchet MS"/>
              </a:rPr>
              <a:t>дн., </a:t>
            </a:r>
            <a:r>
              <a:rPr sz="800" spc="-5" dirty="0">
                <a:latin typeface="Trebuchet MS"/>
                <a:cs typeface="Trebuchet MS"/>
              </a:rPr>
              <a:t>если</a:t>
            </a:r>
            <a:r>
              <a:rPr sz="800" spc="-65" dirty="0">
                <a:latin typeface="Trebuchet MS"/>
                <a:cs typeface="Trebuchet MS"/>
              </a:rPr>
              <a:t> </a:t>
            </a:r>
            <a:r>
              <a:rPr sz="800" spc="60" dirty="0">
                <a:latin typeface="Trebuchet MS"/>
                <a:cs typeface="Trebuchet MS"/>
              </a:rPr>
              <a:t>НМЦ</a:t>
            </a:r>
            <a:r>
              <a:rPr sz="800" spc="-55" dirty="0">
                <a:latin typeface="Trebuchet MS"/>
                <a:cs typeface="Trebuchet MS"/>
              </a:rPr>
              <a:t> </a:t>
            </a:r>
            <a:r>
              <a:rPr sz="800" spc="-10" dirty="0">
                <a:latin typeface="Trebuchet MS"/>
                <a:cs typeface="Trebuchet MS"/>
              </a:rPr>
              <a:t>&gt;</a:t>
            </a:r>
            <a:r>
              <a:rPr sz="800" spc="-70" dirty="0">
                <a:latin typeface="Trebuchet MS"/>
                <a:cs typeface="Trebuchet MS"/>
              </a:rPr>
              <a:t> </a:t>
            </a:r>
            <a:r>
              <a:rPr sz="800" spc="20" dirty="0">
                <a:latin typeface="Trebuchet MS"/>
                <a:cs typeface="Trebuchet MS"/>
              </a:rPr>
              <a:t>300</a:t>
            </a:r>
            <a:r>
              <a:rPr sz="800" spc="-55" dirty="0">
                <a:latin typeface="Trebuchet MS"/>
                <a:cs typeface="Trebuchet MS"/>
              </a:rPr>
              <a:t> </a:t>
            </a:r>
            <a:r>
              <a:rPr sz="800" spc="-25" dirty="0">
                <a:latin typeface="Trebuchet MS"/>
                <a:cs typeface="Trebuchet MS"/>
              </a:rPr>
              <a:t>млн.руб.</a:t>
            </a:r>
            <a:endParaRPr sz="800">
              <a:latin typeface="Trebuchet MS"/>
              <a:cs typeface="Trebuchet MS"/>
            </a:endParaRPr>
          </a:p>
          <a:p>
            <a:pPr marL="185420" indent="-172720">
              <a:buFont typeface="Arial"/>
              <a:buChar char="•"/>
              <a:tabLst>
                <a:tab pos="184785" algn="l"/>
                <a:tab pos="185420" algn="l"/>
              </a:tabLst>
            </a:pPr>
            <a:r>
              <a:rPr sz="800" spc="20" dirty="0">
                <a:latin typeface="Trebuchet MS"/>
                <a:cs typeface="Trebuchet MS"/>
              </a:rPr>
              <a:t>7</a:t>
            </a:r>
            <a:r>
              <a:rPr sz="800" spc="-55" dirty="0">
                <a:latin typeface="Trebuchet MS"/>
                <a:cs typeface="Trebuchet MS"/>
              </a:rPr>
              <a:t> дн,</a:t>
            </a:r>
            <a:r>
              <a:rPr sz="800" spc="-50" dirty="0">
                <a:latin typeface="Trebuchet MS"/>
                <a:cs typeface="Trebuchet MS"/>
              </a:rPr>
              <a:t> </a:t>
            </a:r>
            <a:r>
              <a:rPr sz="800" spc="-5" dirty="0">
                <a:latin typeface="Trebuchet MS"/>
                <a:cs typeface="Trebuchet MS"/>
              </a:rPr>
              <a:t>если</a:t>
            </a:r>
            <a:r>
              <a:rPr sz="800" spc="-85" dirty="0">
                <a:latin typeface="Trebuchet MS"/>
                <a:cs typeface="Trebuchet MS"/>
              </a:rPr>
              <a:t> </a:t>
            </a:r>
            <a:r>
              <a:rPr sz="800" spc="60" dirty="0">
                <a:latin typeface="Trebuchet MS"/>
                <a:cs typeface="Trebuchet MS"/>
              </a:rPr>
              <a:t>НМЦ</a:t>
            </a:r>
            <a:r>
              <a:rPr sz="800" spc="-35" dirty="0">
                <a:latin typeface="Trebuchet MS"/>
                <a:cs typeface="Trebuchet MS"/>
              </a:rPr>
              <a:t> </a:t>
            </a:r>
            <a:r>
              <a:rPr sz="800" spc="-15" dirty="0">
                <a:latin typeface="Trebuchet MS"/>
                <a:cs typeface="Trebuchet MS"/>
              </a:rPr>
              <a:t>≤</a:t>
            </a:r>
            <a:r>
              <a:rPr sz="800" spc="-60" dirty="0">
                <a:latin typeface="Trebuchet MS"/>
                <a:cs typeface="Trebuchet MS"/>
              </a:rPr>
              <a:t> </a:t>
            </a:r>
            <a:r>
              <a:rPr sz="800" spc="20" dirty="0">
                <a:latin typeface="Trebuchet MS"/>
                <a:cs typeface="Trebuchet MS"/>
              </a:rPr>
              <a:t>300</a:t>
            </a:r>
            <a:r>
              <a:rPr sz="800" spc="-55" dirty="0">
                <a:latin typeface="Trebuchet MS"/>
                <a:cs typeface="Trebuchet MS"/>
              </a:rPr>
              <a:t> </a:t>
            </a:r>
            <a:r>
              <a:rPr sz="800" spc="-25" dirty="0">
                <a:latin typeface="Trebuchet MS"/>
                <a:cs typeface="Trebuchet MS"/>
              </a:rPr>
              <a:t>млн.руб.</a:t>
            </a:r>
            <a:endParaRPr sz="800">
              <a:latin typeface="Trebuchet MS"/>
              <a:cs typeface="Trebuchet MS"/>
            </a:endParaRPr>
          </a:p>
        </p:txBody>
      </p:sp>
      <p:sp>
        <p:nvSpPr>
          <p:cNvPr id="15" name="object 15"/>
          <p:cNvSpPr txBox="1"/>
          <p:nvPr/>
        </p:nvSpPr>
        <p:spPr>
          <a:xfrm>
            <a:off x="2128203" y="3511805"/>
            <a:ext cx="1635125" cy="391795"/>
          </a:xfrm>
          <a:prstGeom prst="rect">
            <a:avLst/>
          </a:prstGeom>
        </p:spPr>
        <p:txBody>
          <a:bodyPr vert="horz" wrap="square" lIns="0" tIns="12700" rIns="0" bIns="0" rtlCol="0">
            <a:spAutoFit/>
          </a:bodyPr>
          <a:lstStyle/>
          <a:p>
            <a:pPr marL="12700">
              <a:spcBef>
                <a:spcPts val="100"/>
              </a:spcBef>
            </a:pPr>
            <a:r>
              <a:rPr sz="800" spc="35" dirty="0">
                <a:latin typeface="Trebuchet MS"/>
                <a:cs typeface="Trebuchet MS"/>
              </a:rPr>
              <a:t>ЭАПД</a:t>
            </a:r>
            <a:endParaRPr sz="800">
              <a:latin typeface="Trebuchet MS"/>
              <a:cs typeface="Trebuchet MS"/>
            </a:endParaRPr>
          </a:p>
          <a:p>
            <a:pPr marL="185420" indent="-172720">
              <a:buFont typeface="Arial"/>
              <a:buChar char="•"/>
              <a:tabLst>
                <a:tab pos="184785" algn="l"/>
                <a:tab pos="185420" algn="l"/>
              </a:tabLst>
            </a:pPr>
            <a:r>
              <a:rPr sz="800" spc="20" dirty="0">
                <a:latin typeface="Trebuchet MS"/>
                <a:cs typeface="Trebuchet MS"/>
              </a:rPr>
              <a:t>15</a:t>
            </a:r>
            <a:r>
              <a:rPr sz="800" spc="-55" dirty="0">
                <a:latin typeface="Trebuchet MS"/>
                <a:cs typeface="Trebuchet MS"/>
              </a:rPr>
              <a:t> </a:t>
            </a:r>
            <a:r>
              <a:rPr sz="800" spc="-65" dirty="0">
                <a:latin typeface="Trebuchet MS"/>
                <a:cs typeface="Trebuchet MS"/>
              </a:rPr>
              <a:t>дн.,</a:t>
            </a:r>
            <a:r>
              <a:rPr sz="800" spc="-60" dirty="0">
                <a:latin typeface="Trebuchet MS"/>
                <a:cs typeface="Trebuchet MS"/>
              </a:rPr>
              <a:t> </a:t>
            </a:r>
            <a:r>
              <a:rPr sz="800" spc="-5" dirty="0">
                <a:latin typeface="Trebuchet MS"/>
                <a:cs typeface="Trebuchet MS"/>
              </a:rPr>
              <a:t>если</a:t>
            </a:r>
            <a:r>
              <a:rPr sz="800" spc="-60" dirty="0">
                <a:latin typeface="Trebuchet MS"/>
                <a:cs typeface="Trebuchet MS"/>
              </a:rPr>
              <a:t> </a:t>
            </a:r>
            <a:r>
              <a:rPr sz="800" spc="60" dirty="0">
                <a:latin typeface="Trebuchet MS"/>
                <a:cs typeface="Trebuchet MS"/>
              </a:rPr>
              <a:t>НМЦ</a:t>
            </a:r>
            <a:r>
              <a:rPr sz="800" spc="-50" dirty="0">
                <a:latin typeface="Trebuchet MS"/>
                <a:cs typeface="Trebuchet MS"/>
              </a:rPr>
              <a:t> </a:t>
            </a:r>
            <a:r>
              <a:rPr sz="800" spc="-10" dirty="0">
                <a:latin typeface="Trebuchet MS"/>
                <a:cs typeface="Trebuchet MS"/>
              </a:rPr>
              <a:t>&gt;</a:t>
            </a:r>
            <a:r>
              <a:rPr sz="800" spc="-65" dirty="0">
                <a:latin typeface="Trebuchet MS"/>
                <a:cs typeface="Trebuchet MS"/>
              </a:rPr>
              <a:t> </a:t>
            </a:r>
            <a:r>
              <a:rPr sz="800" spc="20" dirty="0">
                <a:latin typeface="Trebuchet MS"/>
                <a:cs typeface="Trebuchet MS"/>
              </a:rPr>
              <a:t>2</a:t>
            </a:r>
            <a:r>
              <a:rPr sz="800" spc="-50" dirty="0">
                <a:latin typeface="Trebuchet MS"/>
                <a:cs typeface="Trebuchet MS"/>
              </a:rPr>
              <a:t> </a:t>
            </a:r>
            <a:r>
              <a:rPr sz="800" spc="-25" dirty="0">
                <a:latin typeface="Trebuchet MS"/>
                <a:cs typeface="Trebuchet MS"/>
              </a:rPr>
              <a:t>млрд.руб.</a:t>
            </a:r>
            <a:endParaRPr sz="800">
              <a:latin typeface="Trebuchet MS"/>
              <a:cs typeface="Trebuchet MS"/>
            </a:endParaRPr>
          </a:p>
          <a:p>
            <a:pPr marL="185420" indent="-172720">
              <a:buFont typeface="Arial"/>
              <a:buChar char="•"/>
              <a:tabLst>
                <a:tab pos="184785" algn="l"/>
                <a:tab pos="185420" algn="l"/>
              </a:tabLst>
            </a:pPr>
            <a:r>
              <a:rPr sz="800" spc="20" dirty="0">
                <a:latin typeface="Trebuchet MS"/>
                <a:cs typeface="Trebuchet MS"/>
              </a:rPr>
              <a:t>7</a:t>
            </a:r>
            <a:r>
              <a:rPr sz="800" spc="-50" dirty="0">
                <a:latin typeface="Trebuchet MS"/>
                <a:cs typeface="Trebuchet MS"/>
              </a:rPr>
              <a:t> </a:t>
            </a:r>
            <a:r>
              <a:rPr sz="800" spc="-55" dirty="0">
                <a:latin typeface="Trebuchet MS"/>
                <a:cs typeface="Trebuchet MS"/>
              </a:rPr>
              <a:t>дн,</a:t>
            </a:r>
            <a:r>
              <a:rPr sz="800" spc="-40" dirty="0">
                <a:latin typeface="Trebuchet MS"/>
                <a:cs typeface="Trebuchet MS"/>
              </a:rPr>
              <a:t> </a:t>
            </a:r>
            <a:r>
              <a:rPr sz="800" spc="-5" dirty="0">
                <a:latin typeface="Trebuchet MS"/>
                <a:cs typeface="Trebuchet MS"/>
              </a:rPr>
              <a:t>если</a:t>
            </a:r>
            <a:r>
              <a:rPr sz="800" spc="-75" dirty="0">
                <a:latin typeface="Trebuchet MS"/>
                <a:cs typeface="Trebuchet MS"/>
              </a:rPr>
              <a:t> </a:t>
            </a:r>
            <a:r>
              <a:rPr sz="800" spc="60" dirty="0">
                <a:latin typeface="Trebuchet MS"/>
                <a:cs typeface="Trebuchet MS"/>
              </a:rPr>
              <a:t>НМЦ</a:t>
            </a:r>
            <a:r>
              <a:rPr sz="800" spc="-25" dirty="0">
                <a:latin typeface="Trebuchet MS"/>
                <a:cs typeface="Trebuchet MS"/>
              </a:rPr>
              <a:t> </a:t>
            </a:r>
            <a:r>
              <a:rPr sz="800" spc="-15" dirty="0">
                <a:latin typeface="Trebuchet MS"/>
                <a:cs typeface="Trebuchet MS"/>
              </a:rPr>
              <a:t>≤</a:t>
            </a:r>
            <a:r>
              <a:rPr sz="800" spc="-50" dirty="0">
                <a:latin typeface="Trebuchet MS"/>
                <a:cs typeface="Trebuchet MS"/>
              </a:rPr>
              <a:t> </a:t>
            </a:r>
            <a:r>
              <a:rPr sz="800" spc="20" dirty="0">
                <a:latin typeface="Trebuchet MS"/>
                <a:cs typeface="Trebuchet MS"/>
              </a:rPr>
              <a:t>2</a:t>
            </a:r>
            <a:r>
              <a:rPr sz="800" spc="-50" dirty="0">
                <a:latin typeface="Trebuchet MS"/>
                <a:cs typeface="Trebuchet MS"/>
              </a:rPr>
              <a:t> </a:t>
            </a:r>
            <a:r>
              <a:rPr sz="800" spc="-35" dirty="0">
                <a:latin typeface="Trebuchet MS"/>
                <a:cs typeface="Trebuchet MS"/>
              </a:rPr>
              <a:t>млрд.руб..</a:t>
            </a:r>
            <a:endParaRPr sz="800">
              <a:latin typeface="Trebuchet MS"/>
              <a:cs typeface="Trebuchet MS"/>
            </a:endParaRPr>
          </a:p>
        </p:txBody>
      </p:sp>
      <p:sp>
        <p:nvSpPr>
          <p:cNvPr id="16" name="object 16"/>
          <p:cNvSpPr/>
          <p:nvPr/>
        </p:nvSpPr>
        <p:spPr>
          <a:xfrm>
            <a:off x="4015739" y="2870200"/>
            <a:ext cx="490220" cy="594360"/>
          </a:xfrm>
          <a:custGeom>
            <a:avLst/>
            <a:gdLst/>
            <a:ahLst/>
            <a:cxnLst/>
            <a:rect l="l" t="t" r="r" b="b"/>
            <a:pathLst>
              <a:path w="490220" h="594360">
                <a:moveTo>
                  <a:pt x="363982" y="0"/>
                </a:moveTo>
                <a:lnTo>
                  <a:pt x="88265" y="0"/>
                </a:lnTo>
                <a:lnTo>
                  <a:pt x="76642" y="2286"/>
                </a:lnTo>
                <a:lnTo>
                  <a:pt x="67294" y="8572"/>
                </a:lnTo>
                <a:lnTo>
                  <a:pt x="61065" y="18002"/>
                </a:lnTo>
                <a:lnTo>
                  <a:pt x="58801" y="29717"/>
                </a:lnTo>
                <a:lnTo>
                  <a:pt x="58801" y="59436"/>
                </a:lnTo>
                <a:lnTo>
                  <a:pt x="29464" y="59436"/>
                </a:lnTo>
                <a:lnTo>
                  <a:pt x="17787" y="61721"/>
                </a:lnTo>
                <a:lnTo>
                  <a:pt x="8445" y="68008"/>
                </a:lnTo>
                <a:lnTo>
                  <a:pt x="2246" y="77438"/>
                </a:lnTo>
                <a:lnTo>
                  <a:pt x="0" y="89153"/>
                </a:lnTo>
                <a:lnTo>
                  <a:pt x="0" y="564641"/>
                </a:lnTo>
                <a:lnTo>
                  <a:pt x="2246" y="576411"/>
                </a:lnTo>
                <a:lnTo>
                  <a:pt x="8445" y="585835"/>
                </a:lnTo>
                <a:lnTo>
                  <a:pt x="17787" y="592091"/>
                </a:lnTo>
                <a:lnTo>
                  <a:pt x="29464" y="594360"/>
                </a:lnTo>
                <a:lnTo>
                  <a:pt x="401955" y="594360"/>
                </a:lnTo>
                <a:lnTo>
                  <a:pt x="413577" y="592091"/>
                </a:lnTo>
                <a:lnTo>
                  <a:pt x="422925" y="585835"/>
                </a:lnTo>
                <a:lnTo>
                  <a:pt x="429154" y="576411"/>
                </a:lnTo>
                <a:lnTo>
                  <a:pt x="429513" y="574548"/>
                </a:lnTo>
                <a:lnTo>
                  <a:pt x="23495" y="574548"/>
                </a:lnTo>
                <a:lnTo>
                  <a:pt x="19558" y="570611"/>
                </a:lnTo>
                <a:lnTo>
                  <a:pt x="19558" y="84200"/>
                </a:lnTo>
                <a:lnTo>
                  <a:pt x="23495" y="79248"/>
                </a:lnTo>
                <a:lnTo>
                  <a:pt x="78486" y="79248"/>
                </a:lnTo>
                <a:lnTo>
                  <a:pt x="78486" y="24764"/>
                </a:lnTo>
                <a:lnTo>
                  <a:pt x="82296" y="19812"/>
                </a:lnTo>
                <a:lnTo>
                  <a:pt x="386184" y="19812"/>
                </a:lnTo>
                <a:lnTo>
                  <a:pt x="371221" y="4699"/>
                </a:lnTo>
                <a:lnTo>
                  <a:pt x="369951" y="2286"/>
                </a:lnTo>
                <a:lnTo>
                  <a:pt x="367665" y="762"/>
                </a:lnTo>
                <a:lnTo>
                  <a:pt x="364744" y="253"/>
                </a:lnTo>
                <a:lnTo>
                  <a:pt x="363982" y="0"/>
                </a:lnTo>
                <a:close/>
              </a:path>
              <a:path w="490220" h="594360">
                <a:moveTo>
                  <a:pt x="431419" y="534924"/>
                </a:moveTo>
                <a:lnTo>
                  <a:pt x="411734" y="534924"/>
                </a:lnTo>
                <a:lnTo>
                  <a:pt x="411734" y="570611"/>
                </a:lnTo>
                <a:lnTo>
                  <a:pt x="407797" y="574548"/>
                </a:lnTo>
                <a:lnTo>
                  <a:pt x="429513" y="574548"/>
                </a:lnTo>
                <a:lnTo>
                  <a:pt x="431419" y="564641"/>
                </a:lnTo>
                <a:lnTo>
                  <a:pt x="431419" y="534924"/>
                </a:lnTo>
                <a:close/>
              </a:path>
              <a:path w="490220" h="594360">
                <a:moveTo>
                  <a:pt x="78486" y="79248"/>
                </a:moveTo>
                <a:lnTo>
                  <a:pt x="58801" y="79248"/>
                </a:lnTo>
                <a:lnTo>
                  <a:pt x="58801" y="505205"/>
                </a:lnTo>
                <a:lnTo>
                  <a:pt x="61065" y="516975"/>
                </a:lnTo>
                <a:lnTo>
                  <a:pt x="67294" y="526399"/>
                </a:lnTo>
                <a:lnTo>
                  <a:pt x="76642" y="532655"/>
                </a:lnTo>
                <a:lnTo>
                  <a:pt x="88265" y="534924"/>
                </a:lnTo>
                <a:lnTo>
                  <a:pt x="460756" y="534924"/>
                </a:lnTo>
                <a:lnTo>
                  <a:pt x="472378" y="532655"/>
                </a:lnTo>
                <a:lnTo>
                  <a:pt x="481726" y="526399"/>
                </a:lnTo>
                <a:lnTo>
                  <a:pt x="487955" y="516975"/>
                </a:lnTo>
                <a:lnTo>
                  <a:pt x="488314" y="515112"/>
                </a:lnTo>
                <a:lnTo>
                  <a:pt x="82296" y="515112"/>
                </a:lnTo>
                <a:lnTo>
                  <a:pt x="78486" y="511175"/>
                </a:lnTo>
                <a:lnTo>
                  <a:pt x="78486" y="79248"/>
                </a:lnTo>
                <a:close/>
              </a:path>
              <a:path w="490220" h="594360">
                <a:moveTo>
                  <a:pt x="386184" y="19812"/>
                </a:moveTo>
                <a:lnTo>
                  <a:pt x="352933" y="19812"/>
                </a:lnTo>
                <a:lnTo>
                  <a:pt x="352933" y="108965"/>
                </a:lnTo>
                <a:lnTo>
                  <a:pt x="355179" y="120735"/>
                </a:lnTo>
                <a:lnTo>
                  <a:pt x="361378" y="130159"/>
                </a:lnTo>
                <a:lnTo>
                  <a:pt x="370720" y="136415"/>
                </a:lnTo>
                <a:lnTo>
                  <a:pt x="382397" y="138684"/>
                </a:lnTo>
                <a:lnTo>
                  <a:pt x="470535" y="138684"/>
                </a:lnTo>
                <a:lnTo>
                  <a:pt x="470535" y="511175"/>
                </a:lnTo>
                <a:lnTo>
                  <a:pt x="466598" y="515112"/>
                </a:lnTo>
                <a:lnTo>
                  <a:pt x="488314" y="515112"/>
                </a:lnTo>
                <a:lnTo>
                  <a:pt x="490220" y="505205"/>
                </a:lnTo>
                <a:lnTo>
                  <a:pt x="490220" y="127635"/>
                </a:lnTo>
                <a:lnTo>
                  <a:pt x="489965" y="126746"/>
                </a:lnTo>
                <a:lnTo>
                  <a:pt x="489458" y="123825"/>
                </a:lnTo>
                <a:lnTo>
                  <a:pt x="487934" y="121538"/>
                </a:lnTo>
                <a:lnTo>
                  <a:pt x="485521" y="120141"/>
                </a:lnTo>
                <a:lnTo>
                  <a:pt x="484263" y="118872"/>
                </a:lnTo>
                <a:lnTo>
                  <a:pt x="376428" y="118872"/>
                </a:lnTo>
                <a:lnTo>
                  <a:pt x="372491" y="114935"/>
                </a:lnTo>
                <a:lnTo>
                  <a:pt x="372491" y="33654"/>
                </a:lnTo>
                <a:lnTo>
                  <a:pt x="399890" y="33654"/>
                </a:lnTo>
                <a:lnTo>
                  <a:pt x="386184" y="19812"/>
                </a:lnTo>
                <a:close/>
              </a:path>
              <a:path w="490220" h="594360">
                <a:moveTo>
                  <a:pt x="437261" y="416051"/>
                </a:moveTo>
                <a:lnTo>
                  <a:pt x="131318" y="416051"/>
                </a:lnTo>
                <a:lnTo>
                  <a:pt x="127508" y="419988"/>
                </a:lnTo>
                <a:lnTo>
                  <a:pt x="127508" y="431926"/>
                </a:lnTo>
                <a:lnTo>
                  <a:pt x="131318" y="435863"/>
                </a:lnTo>
                <a:lnTo>
                  <a:pt x="437261" y="435863"/>
                </a:lnTo>
                <a:lnTo>
                  <a:pt x="441198" y="431926"/>
                </a:lnTo>
                <a:lnTo>
                  <a:pt x="441198" y="419988"/>
                </a:lnTo>
                <a:lnTo>
                  <a:pt x="437261" y="416051"/>
                </a:lnTo>
                <a:close/>
              </a:path>
              <a:path w="490220" h="594360">
                <a:moveTo>
                  <a:pt x="437261" y="356615"/>
                </a:moveTo>
                <a:lnTo>
                  <a:pt x="131318" y="356615"/>
                </a:lnTo>
                <a:lnTo>
                  <a:pt x="127508" y="360552"/>
                </a:lnTo>
                <a:lnTo>
                  <a:pt x="127508" y="372490"/>
                </a:lnTo>
                <a:lnTo>
                  <a:pt x="131318" y="376427"/>
                </a:lnTo>
                <a:lnTo>
                  <a:pt x="437261" y="376427"/>
                </a:lnTo>
                <a:lnTo>
                  <a:pt x="441198" y="372490"/>
                </a:lnTo>
                <a:lnTo>
                  <a:pt x="441198" y="360552"/>
                </a:lnTo>
                <a:lnTo>
                  <a:pt x="437261" y="356615"/>
                </a:lnTo>
                <a:close/>
              </a:path>
              <a:path w="490220" h="594360">
                <a:moveTo>
                  <a:pt x="437261" y="297179"/>
                </a:moveTo>
                <a:lnTo>
                  <a:pt x="131318" y="297179"/>
                </a:lnTo>
                <a:lnTo>
                  <a:pt x="127508" y="301116"/>
                </a:lnTo>
                <a:lnTo>
                  <a:pt x="127508" y="313054"/>
                </a:lnTo>
                <a:lnTo>
                  <a:pt x="131318" y="316991"/>
                </a:lnTo>
                <a:lnTo>
                  <a:pt x="437261" y="316991"/>
                </a:lnTo>
                <a:lnTo>
                  <a:pt x="441198" y="313054"/>
                </a:lnTo>
                <a:lnTo>
                  <a:pt x="441198" y="301116"/>
                </a:lnTo>
                <a:lnTo>
                  <a:pt x="437261" y="297179"/>
                </a:lnTo>
                <a:close/>
              </a:path>
              <a:path w="490220" h="594360">
                <a:moveTo>
                  <a:pt x="437261" y="237744"/>
                </a:moveTo>
                <a:lnTo>
                  <a:pt x="131318" y="237744"/>
                </a:lnTo>
                <a:lnTo>
                  <a:pt x="127508" y="241680"/>
                </a:lnTo>
                <a:lnTo>
                  <a:pt x="127508" y="253619"/>
                </a:lnTo>
                <a:lnTo>
                  <a:pt x="131318" y="257555"/>
                </a:lnTo>
                <a:lnTo>
                  <a:pt x="437261" y="257555"/>
                </a:lnTo>
                <a:lnTo>
                  <a:pt x="441198" y="253619"/>
                </a:lnTo>
                <a:lnTo>
                  <a:pt x="441198" y="241680"/>
                </a:lnTo>
                <a:lnTo>
                  <a:pt x="437261" y="237744"/>
                </a:lnTo>
                <a:close/>
              </a:path>
              <a:path w="490220" h="594360">
                <a:moveTo>
                  <a:pt x="437261" y="178308"/>
                </a:moveTo>
                <a:lnTo>
                  <a:pt x="131318" y="178308"/>
                </a:lnTo>
                <a:lnTo>
                  <a:pt x="127508" y="182245"/>
                </a:lnTo>
                <a:lnTo>
                  <a:pt x="127508" y="194183"/>
                </a:lnTo>
                <a:lnTo>
                  <a:pt x="131318" y="198120"/>
                </a:lnTo>
                <a:lnTo>
                  <a:pt x="437261" y="198120"/>
                </a:lnTo>
                <a:lnTo>
                  <a:pt x="441198" y="194183"/>
                </a:lnTo>
                <a:lnTo>
                  <a:pt x="441198" y="182245"/>
                </a:lnTo>
                <a:lnTo>
                  <a:pt x="437261" y="178308"/>
                </a:lnTo>
                <a:close/>
              </a:path>
              <a:path w="490220" h="594360">
                <a:moveTo>
                  <a:pt x="319659" y="118872"/>
                </a:moveTo>
                <a:lnTo>
                  <a:pt x="131318" y="118872"/>
                </a:lnTo>
                <a:lnTo>
                  <a:pt x="127508" y="122809"/>
                </a:lnTo>
                <a:lnTo>
                  <a:pt x="127508" y="134747"/>
                </a:lnTo>
                <a:lnTo>
                  <a:pt x="131318" y="138684"/>
                </a:lnTo>
                <a:lnTo>
                  <a:pt x="319659" y="138684"/>
                </a:lnTo>
                <a:lnTo>
                  <a:pt x="323469" y="134747"/>
                </a:lnTo>
                <a:lnTo>
                  <a:pt x="323469" y="122809"/>
                </a:lnTo>
                <a:lnTo>
                  <a:pt x="319659" y="118872"/>
                </a:lnTo>
                <a:close/>
              </a:path>
              <a:path w="490220" h="594360">
                <a:moveTo>
                  <a:pt x="399890" y="33654"/>
                </a:moveTo>
                <a:lnTo>
                  <a:pt x="372491" y="33654"/>
                </a:lnTo>
                <a:lnTo>
                  <a:pt x="456819" y="118872"/>
                </a:lnTo>
                <a:lnTo>
                  <a:pt x="484263" y="118872"/>
                </a:lnTo>
                <a:lnTo>
                  <a:pt x="399890" y="33654"/>
                </a:lnTo>
                <a:close/>
              </a:path>
            </a:pathLst>
          </a:custGeom>
          <a:solidFill>
            <a:srgbClr val="67747C"/>
          </a:solidFill>
        </p:spPr>
        <p:txBody>
          <a:bodyPr wrap="square" lIns="0" tIns="0" rIns="0" bIns="0" rtlCol="0"/>
          <a:lstStyle/>
          <a:p>
            <a:endParaRPr/>
          </a:p>
        </p:txBody>
      </p:sp>
      <p:grpSp>
        <p:nvGrpSpPr>
          <p:cNvPr id="17" name="object 17"/>
          <p:cNvGrpSpPr/>
          <p:nvPr/>
        </p:nvGrpSpPr>
        <p:grpSpPr>
          <a:xfrm>
            <a:off x="1397000" y="2788920"/>
            <a:ext cx="9117330" cy="749300"/>
            <a:chOff x="254000" y="2788920"/>
            <a:chExt cx="9117330" cy="749300"/>
          </a:xfrm>
        </p:grpSpPr>
        <p:sp>
          <p:nvSpPr>
            <p:cNvPr id="18" name="object 18"/>
            <p:cNvSpPr/>
            <p:nvPr/>
          </p:nvSpPr>
          <p:spPr>
            <a:xfrm>
              <a:off x="265429" y="2795270"/>
              <a:ext cx="9105900" cy="0"/>
            </a:xfrm>
            <a:custGeom>
              <a:avLst/>
              <a:gdLst/>
              <a:ahLst/>
              <a:cxnLst/>
              <a:rect l="l" t="t" r="r" b="b"/>
              <a:pathLst>
                <a:path w="9105900">
                  <a:moveTo>
                    <a:pt x="0" y="0"/>
                  </a:moveTo>
                  <a:lnTo>
                    <a:pt x="9105900" y="0"/>
                  </a:lnTo>
                </a:path>
              </a:pathLst>
            </a:custGeom>
            <a:ln w="12700">
              <a:solidFill>
                <a:srgbClr val="C8CFD2"/>
              </a:solidFill>
            </a:ln>
          </p:spPr>
          <p:txBody>
            <a:bodyPr wrap="square" lIns="0" tIns="0" rIns="0" bIns="0" rtlCol="0"/>
            <a:lstStyle/>
            <a:p>
              <a:endParaRPr/>
            </a:p>
          </p:txBody>
        </p:sp>
        <p:sp>
          <p:nvSpPr>
            <p:cNvPr id="19" name="object 19"/>
            <p:cNvSpPr/>
            <p:nvPr/>
          </p:nvSpPr>
          <p:spPr>
            <a:xfrm>
              <a:off x="4671059" y="2832100"/>
              <a:ext cx="457200" cy="706120"/>
            </a:xfrm>
            <a:custGeom>
              <a:avLst/>
              <a:gdLst/>
              <a:ahLst/>
              <a:cxnLst/>
              <a:rect l="l" t="t" r="r" b="b"/>
              <a:pathLst>
                <a:path w="457200" h="706120">
                  <a:moveTo>
                    <a:pt x="367156" y="563880"/>
                  </a:moveTo>
                  <a:lnTo>
                    <a:pt x="74422" y="563880"/>
                  </a:lnTo>
                  <a:lnTo>
                    <a:pt x="72009" y="565150"/>
                  </a:lnTo>
                  <a:lnTo>
                    <a:pt x="11684" y="615950"/>
                  </a:lnTo>
                  <a:lnTo>
                    <a:pt x="0" y="640080"/>
                  </a:lnTo>
                  <a:lnTo>
                    <a:pt x="0" y="702310"/>
                  </a:lnTo>
                  <a:lnTo>
                    <a:pt x="4699" y="706120"/>
                  </a:lnTo>
                  <a:lnTo>
                    <a:pt x="436879" y="706120"/>
                  </a:lnTo>
                  <a:lnTo>
                    <a:pt x="441578" y="702310"/>
                  </a:lnTo>
                  <a:lnTo>
                    <a:pt x="441578" y="685800"/>
                  </a:lnTo>
                  <a:lnTo>
                    <a:pt x="20700" y="685800"/>
                  </a:lnTo>
                  <a:lnTo>
                    <a:pt x="20700" y="640080"/>
                  </a:lnTo>
                  <a:lnTo>
                    <a:pt x="259714" y="640080"/>
                  </a:lnTo>
                  <a:lnTo>
                    <a:pt x="264413" y="636270"/>
                  </a:lnTo>
                  <a:lnTo>
                    <a:pt x="264413" y="624840"/>
                  </a:lnTo>
                  <a:lnTo>
                    <a:pt x="259714" y="619760"/>
                  </a:lnTo>
                  <a:lnTo>
                    <a:pt x="39115" y="619760"/>
                  </a:lnTo>
                  <a:lnTo>
                    <a:pt x="80517" y="585470"/>
                  </a:lnTo>
                  <a:lnTo>
                    <a:pt x="393866" y="585470"/>
                  </a:lnTo>
                  <a:lnTo>
                    <a:pt x="371348" y="566420"/>
                  </a:lnTo>
                  <a:lnTo>
                    <a:pt x="369442" y="565150"/>
                  </a:lnTo>
                  <a:lnTo>
                    <a:pt x="367156" y="563880"/>
                  </a:lnTo>
                  <a:close/>
                </a:path>
                <a:path w="457200" h="706120">
                  <a:moveTo>
                    <a:pt x="393866" y="585470"/>
                  </a:moveTo>
                  <a:lnTo>
                    <a:pt x="360934" y="585470"/>
                  </a:lnTo>
                  <a:lnTo>
                    <a:pt x="402463" y="619760"/>
                  </a:lnTo>
                  <a:lnTo>
                    <a:pt x="359028" y="619760"/>
                  </a:lnTo>
                  <a:lnTo>
                    <a:pt x="354329" y="624840"/>
                  </a:lnTo>
                  <a:lnTo>
                    <a:pt x="354329" y="636270"/>
                  </a:lnTo>
                  <a:lnTo>
                    <a:pt x="359028" y="640080"/>
                  </a:lnTo>
                  <a:lnTo>
                    <a:pt x="420750" y="640080"/>
                  </a:lnTo>
                  <a:lnTo>
                    <a:pt x="420750" y="685800"/>
                  </a:lnTo>
                  <a:lnTo>
                    <a:pt x="441578" y="685800"/>
                  </a:lnTo>
                  <a:lnTo>
                    <a:pt x="441578" y="640080"/>
                  </a:lnTo>
                  <a:lnTo>
                    <a:pt x="440789" y="633730"/>
                  </a:lnTo>
                  <a:lnTo>
                    <a:pt x="438499" y="626110"/>
                  </a:lnTo>
                  <a:lnTo>
                    <a:pt x="434828" y="621030"/>
                  </a:lnTo>
                  <a:lnTo>
                    <a:pt x="429894" y="615950"/>
                  </a:lnTo>
                  <a:lnTo>
                    <a:pt x="393866" y="585470"/>
                  </a:lnTo>
                  <a:close/>
                </a:path>
                <a:path w="457200" h="706120">
                  <a:moveTo>
                    <a:pt x="326136" y="619760"/>
                  </a:moveTo>
                  <a:lnTo>
                    <a:pt x="292607" y="619760"/>
                  </a:lnTo>
                  <a:lnTo>
                    <a:pt x="287909" y="624840"/>
                  </a:lnTo>
                  <a:lnTo>
                    <a:pt x="287909" y="636270"/>
                  </a:lnTo>
                  <a:lnTo>
                    <a:pt x="292607" y="640080"/>
                  </a:lnTo>
                  <a:lnTo>
                    <a:pt x="326136" y="640080"/>
                  </a:lnTo>
                  <a:lnTo>
                    <a:pt x="330835" y="636270"/>
                  </a:lnTo>
                  <a:lnTo>
                    <a:pt x="330835" y="624840"/>
                  </a:lnTo>
                  <a:lnTo>
                    <a:pt x="326136" y="619760"/>
                  </a:lnTo>
                  <a:close/>
                </a:path>
                <a:path w="457200" h="706120">
                  <a:moveTo>
                    <a:pt x="162560" y="541020"/>
                  </a:moveTo>
                  <a:lnTo>
                    <a:pt x="138684" y="541020"/>
                  </a:lnTo>
                  <a:lnTo>
                    <a:pt x="143890" y="546100"/>
                  </a:lnTo>
                  <a:lnTo>
                    <a:pt x="143890" y="558800"/>
                  </a:lnTo>
                  <a:lnTo>
                    <a:pt x="138684" y="563880"/>
                  </a:lnTo>
                  <a:lnTo>
                    <a:pt x="162560" y="563880"/>
                  </a:lnTo>
                  <a:lnTo>
                    <a:pt x="163956" y="561340"/>
                  </a:lnTo>
                  <a:lnTo>
                    <a:pt x="164718" y="556260"/>
                  </a:lnTo>
                  <a:lnTo>
                    <a:pt x="164718" y="548640"/>
                  </a:lnTo>
                  <a:lnTo>
                    <a:pt x="163956" y="544830"/>
                  </a:lnTo>
                  <a:lnTo>
                    <a:pt x="162560" y="541020"/>
                  </a:lnTo>
                  <a:close/>
                </a:path>
                <a:path w="457200" h="706120">
                  <a:moveTo>
                    <a:pt x="302894" y="541020"/>
                  </a:moveTo>
                  <a:lnTo>
                    <a:pt x="279018" y="541020"/>
                  </a:lnTo>
                  <a:lnTo>
                    <a:pt x="277622" y="544830"/>
                  </a:lnTo>
                  <a:lnTo>
                    <a:pt x="276860" y="548640"/>
                  </a:lnTo>
                  <a:lnTo>
                    <a:pt x="276860" y="556260"/>
                  </a:lnTo>
                  <a:lnTo>
                    <a:pt x="277622" y="561340"/>
                  </a:lnTo>
                  <a:lnTo>
                    <a:pt x="279018" y="563880"/>
                  </a:lnTo>
                  <a:lnTo>
                    <a:pt x="302894" y="563880"/>
                  </a:lnTo>
                  <a:lnTo>
                    <a:pt x="297561" y="558800"/>
                  </a:lnTo>
                  <a:lnTo>
                    <a:pt x="297561" y="546100"/>
                  </a:lnTo>
                  <a:lnTo>
                    <a:pt x="302894" y="541020"/>
                  </a:lnTo>
                  <a:close/>
                </a:path>
                <a:path w="457200" h="706120">
                  <a:moveTo>
                    <a:pt x="310514" y="0"/>
                  </a:moveTo>
                  <a:lnTo>
                    <a:pt x="306704" y="0"/>
                  </a:lnTo>
                  <a:lnTo>
                    <a:pt x="303149" y="1270"/>
                  </a:lnTo>
                  <a:lnTo>
                    <a:pt x="300863" y="5080"/>
                  </a:lnTo>
                  <a:lnTo>
                    <a:pt x="286011" y="21590"/>
                  </a:lnTo>
                  <a:lnTo>
                    <a:pt x="266160" y="38100"/>
                  </a:lnTo>
                  <a:lnTo>
                    <a:pt x="242355" y="54610"/>
                  </a:lnTo>
                  <a:lnTo>
                    <a:pt x="183126" y="92710"/>
                  </a:lnTo>
                  <a:lnTo>
                    <a:pt x="149987" y="115570"/>
                  </a:lnTo>
                  <a:lnTo>
                    <a:pt x="117705" y="140970"/>
                  </a:lnTo>
                  <a:lnTo>
                    <a:pt x="87756" y="170180"/>
                  </a:lnTo>
                  <a:lnTo>
                    <a:pt x="58852" y="209550"/>
                  </a:lnTo>
                  <a:lnTo>
                    <a:pt x="38354" y="250190"/>
                  </a:lnTo>
                  <a:lnTo>
                    <a:pt x="26142" y="294640"/>
                  </a:lnTo>
                  <a:lnTo>
                    <a:pt x="22098" y="342900"/>
                  </a:lnTo>
                  <a:lnTo>
                    <a:pt x="29208" y="408940"/>
                  </a:lnTo>
                  <a:lnTo>
                    <a:pt x="46920" y="461010"/>
                  </a:lnTo>
                  <a:lnTo>
                    <a:pt x="69802" y="497840"/>
                  </a:lnTo>
                  <a:lnTo>
                    <a:pt x="109347" y="535940"/>
                  </a:lnTo>
                  <a:lnTo>
                    <a:pt x="120903" y="541020"/>
                  </a:lnTo>
                  <a:lnTo>
                    <a:pt x="319277" y="541020"/>
                  </a:lnTo>
                  <a:lnTo>
                    <a:pt x="350054" y="520700"/>
                  </a:lnTo>
                  <a:lnTo>
                    <a:pt x="124967" y="520700"/>
                  </a:lnTo>
                  <a:lnTo>
                    <a:pt x="122681" y="519430"/>
                  </a:lnTo>
                  <a:lnTo>
                    <a:pt x="78126" y="474980"/>
                  </a:lnTo>
                  <a:lnTo>
                    <a:pt x="54752" y="422910"/>
                  </a:lnTo>
                  <a:lnTo>
                    <a:pt x="44928" y="375920"/>
                  </a:lnTo>
                  <a:lnTo>
                    <a:pt x="42925" y="342900"/>
                  </a:lnTo>
                  <a:lnTo>
                    <a:pt x="48806" y="288290"/>
                  </a:lnTo>
                  <a:lnTo>
                    <a:pt x="65029" y="241300"/>
                  </a:lnTo>
                  <a:lnTo>
                    <a:pt x="89462" y="201930"/>
                  </a:lnTo>
                  <a:lnTo>
                    <a:pt x="119976" y="167640"/>
                  </a:lnTo>
                  <a:lnTo>
                    <a:pt x="154439" y="138430"/>
                  </a:lnTo>
                  <a:lnTo>
                    <a:pt x="190722" y="111760"/>
                  </a:lnTo>
                  <a:lnTo>
                    <a:pt x="226694" y="88900"/>
                  </a:lnTo>
                  <a:lnTo>
                    <a:pt x="270637" y="59690"/>
                  </a:lnTo>
                  <a:lnTo>
                    <a:pt x="289417" y="45720"/>
                  </a:lnTo>
                  <a:lnTo>
                    <a:pt x="305435" y="31750"/>
                  </a:lnTo>
                  <a:lnTo>
                    <a:pt x="326171" y="31750"/>
                  </a:lnTo>
                  <a:lnTo>
                    <a:pt x="318897" y="6350"/>
                  </a:lnTo>
                  <a:lnTo>
                    <a:pt x="317500" y="3810"/>
                  </a:lnTo>
                  <a:lnTo>
                    <a:pt x="314198" y="1270"/>
                  </a:lnTo>
                  <a:lnTo>
                    <a:pt x="310514" y="0"/>
                  </a:lnTo>
                  <a:close/>
                </a:path>
                <a:path w="457200" h="706120">
                  <a:moveTo>
                    <a:pt x="163956" y="153670"/>
                  </a:moveTo>
                  <a:lnTo>
                    <a:pt x="157861" y="156210"/>
                  </a:lnTo>
                  <a:lnTo>
                    <a:pt x="155828" y="161290"/>
                  </a:lnTo>
                  <a:lnTo>
                    <a:pt x="151276" y="177800"/>
                  </a:lnTo>
                  <a:lnTo>
                    <a:pt x="150177" y="194310"/>
                  </a:lnTo>
                  <a:lnTo>
                    <a:pt x="152507" y="210820"/>
                  </a:lnTo>
                  <a:lnTo>
                    <a:pt x="177022" y="248920"/>
                  </a:lnTo>
                  <a:lnTo>
                    <a:pt x="204088" y="262890"/>
                  </a:lnTo>
                  <a:lnTo>
                    <a:pt x="344169" y="411480"/>
                  </a:lnTo>
                  <a:lnTo>
                    <a:pt x="354508" y="427990"/>
                  </a:lnTo>
                  <a:lnTo>
                    <a:pt x="359155" y="444500"/>
                  </a:lnTo>
                  <a:lnTo>
                    <a:pt x="357993" y="463550"/>
                  </a:lnTo>
                  <a:lnTo>
                    <a:pt x="350900" y="480060"/>
                  </a:lnTo>
                  <a:lnTo>
                    <a:pt x="327025" y="518160"/>
                  </a:lnTo>
                  <a:lnTo>
                    <a:pt x="323341" y="520700"/>
                  </a:lnTo>
                  <a:lnTo>
                    <a:pt x="350054" y="520700"/>
                  </a:lnTo>
                  <a:lnTo>
                    <a:pt x="368553" y="491490"/>
                  </a:lnTo>
                  <a:lnTo>
                    <a:pt x="378249" y="467360"/>
                  </a:lnTo>
                  <a:lnTo>
                    <a:pt x="379825" y="443230"/>
                  </a:lnTo>
                  <a:lnTo>
                    <a:pt x="373447" y="419100"/>
                  </a:lnTo>
                  <a:lnTo>
                    <a:pt x="359282" y="397510"/>
                  </a:lnTo>
                  <a:lnTo>
                    <a:pt x="241045" y="271780"/>
                  </a:lnTo>
                  <a:lnTo>
                    <a:pt x="346963" y="271780"/>
                  </a:lnTo>
                  <a:lnTo>
                    <a:pt x="321131" y="259080"/>
                  </a:lnTo>
                  <a:lnTo>
                    <a:pt x="287274" y="255270"/>
                  </a:lnTo>
                  <a:lnTo>
                    <a:pt x="255654" y="252730"/>
                  </a:lnTo>
                  <a:lnTo>
                    <a:pt x="232632" y="250190"/>
                  </a:lnTo>
                  <a:lnTo>
                    <a:pt x="218515" y="246380"/>
                  </a:lnTo>
                  <a:lnTo>
                    <a:pt x="213613" y="245110"/>
                  </a:lnTo>
                  <a:lnTo>
                    <a:pt x="213360" y="243840"/>
                  </a:lnTo>
                  <a:lnTo>
                    <a:pt x="212343" y="243840"/>
                  </a:lnTo>
                  <a:lnTo>
                    <a:pt x="201072" y="240030"/>
                  </a:lnTo>
                  <a:lnTo>
                    <a:pt x="172594" y="204470"/>
                  </a:lnTo>
                  <a:lnTo>
                    <a:pt x="170894" y="193040"/>
                  </a:lnTo>
                  <a:lnTo>
                    <a:pt x="171694" y="181610"/>
                  </a:lnTo>
                  <a:lnTo>
                    <a:pt x="175005" y="170180"/>
                  </a:lnTo>
                  <a:lnTo>
                    <a:pt x="177164" y="163830"/>
                  </a:lnTo>
                  <a:lnTo>
                    <a:pt x="174625" y="158750"/>
                  </a:lnTo>
                  <a:lnTo>
                    <a:pt x="163956" y="153670"/>
                  </a:lnTo>
                  <a:close/>
                </a:path>
                <a:path w="457200" h="706120">
                  <a:moveTo>
                    <a:pt x="346963" y="271780"/>
                  </a:moveTo>
                  <a:lnTo>
                    <a:pt x="241045" y="271780"/>
                  </a:lnTo>
                  <a:lnTo>
                    <a:pt x="250858" y="273050"/>
                  </a:lnTo>
                  <a:lnTo>
                    <a:pt x="261826" y="274320"/>
                  </a:lnTo>
                  <a:lnTo>
                    <a:pt x="273960" y="275590"/>
                  </a:lnTo>
                  <a:lnTo>
                    <a:pt x="287274" y="275590"/>
                  </a:lnTo>
                  <a:lnTo>
                    <a:pt x="314997" y="279400"/>
                  </a:lnTo>
                  <a:lnTo>
                    <a:pt x="352728" y="302260"/>
                  </a:lnTo>
                  <a:lnTo>
                    <a:pt x="377825" y="328930"/>
                  </a:lnTo>
                  <a:lnTo>
                    <a:pt x="383793" y="334010"/>
                  </a:lnTo>
                  <a:lnTo>
                    <a:pt x="390757" y="337820"/>
                  </a:lnTo>
                  <a:lnTo>
                    <a:pt x="398351" y="337820"/>
                  </a:lnTo>
                  <a:lnTo>
                    <a:pt x="405778" y="336550"/>
                  </a:lnTo>
                  <a:lnTo>
                    <a:pt x="412241" y="331470"/>
                  </a:lnTo>
                  <a:lnTo>
                    <a:pt x="426404" y="317500"/>
                  </a:lnTo>
                  <a:lnTo>
                    <a:pt x="396620" y="317500"/>
                  </a:lnTo>
                  <a:lnTo>
                    <a:pt x="392049" y="313690"/>
                  </a:lnTo>
                  <a:lnTo>
                    <a:pt x="387350" y="308610"/>
                  </a:lnTo>
                  <a:lnTo>
                    <a:pt x="381888" y="302260"/>
                  </a:lnTo>
                  <a:lnTo>
                    <a:pt x="366605" y="287020"/>
                  </a:lnTo>
                  <a:lnTo>
                    <a:pt x="346963" y="271780"/>
                  </a:lnTo>
                  <a:close/>
                </a:path>
                <a:path w="457200" h="706120">
                  <a:moveTo>
                    <a:pt x="326171" y="31750"/>
                  </a:moveTo>
                  <a:lnTo>
                    <a:pt x="305435" y="31750"/>
                  </a:lnTo>
                  <a:lnTo>
                    <a:pt x="307903" y="54610"/>
                  </a:lnTo>
                  <a:lnTo>
                    <a:pt x="304609" y="72390"/>
                  </a:lnTo>
                  <a:lnTo>
                    <a:pt x="299505" y="82550"/>
                  </a:lnTo>
                  <a:lnTo>
                    <a:pt x="296544" y="86360"/>
                  </a:lnTo>
                  <a:lnTo>
                    <a:pt x="292480" y="90170"/>
                  </a:lnTo>
                  <a:lnTo>
                    <a:pt x="292480" y="96520"/>
                  </a:lnTo>
                  <a:lnTo>
                    <a:pt x="435863" y="240030"/>
                  </a:lnTo>
                  <a:lnTo>
                    <a:pt x="436499" y="241300"/>
                  </a:lnTo>
                  <a:lnTo>
                    <a:pt x="436499" y="245110"/>
                  </a:lnTo>
                  <a:lnTo>
                    <a:pt x="435863" y="246380"/>
                  </a:lnTo>
                  <a:lnTo>
                    <a:pt x="434848" y="246380"/>
                  </a:lnTo>
                  <a:lnTo>
                    <a:pt x="430621" y="251460"/>
                  </a:lnTo>
                  <a:lnTo>
                    <a:pt x="427513" y="257810"/>
                  </a:lnTo>
                  <a:lnTo>
                    <a:pt x="425596" y="264160"/>
                  </a:lnTo>
                  <a:lnTo>
                    <a:pt x="424941" y="270510"/>
                  </a:lnTo>
                  <a:lnTo>
                    <a:pt x="424941" y="275590"/>
                  </a:lnTo>
                  <a:lnTo>
                    <a:pt x="426212" y="281940"/>
                  </a:lnTo>
                  <a:lnTo>
                    <a:pt x="428751" y="285750"/>
                  </a:lnTo>
                  <a:lnTo>
                    <a:pt x="397255" y="317500"/>
                  </a:lnTo>
                  <a:lnTo>
                    <a:pt x="426404" y="317500"/>
                  </a:lnTo>
                  <a:lnTo>
                    <a:pt x="449579" y="294640"/>
                  </a:lnTo>
                  <a:lnTo>
                    <a:pt x="453643" y="290830"/>
                  </a:lnTo>
                  <a:lnTo>
                    <a:pt x="453643" y="284480"/>
                  </a:lnTo>
                  <a:lnTo>
                    <a:pt x="447039" y="276860"/>
                  </a:lnTo>
                  <a:lnTo>
                    <a:pt x="445769" y="274320"/>
                  </a:lnTo>
                  <a:lnTo>
                    <a:pt x="445769" y="266700"/>
                  </a:lnTo>
                  <a:lnTo>
                    <a:pt x="447039" y="264160"/>
                  </a:lnTo>
                  <a:lnTo>
                    <a:pt x="449579" y="261620"/>
                  </a:lnTo>
                  <a:lnTo>
                    <a:pt x="454532" y="256540"/>
                  </a:lnTo>
                  <a:lnTo>
                    <a:pt x="457200" y="250190"/>
                  </a:lnTo>
                  <a:lnTo>
                    <a:pt x="457200" y="236220"/>
                  </a:lnTo>
                  <a:lnTo>
                    <a:pt x="454532" y="229870"/>
                  </a:lnTo>
                  <a:lnTo>
                    <a:pt x="449579" y="224790"/>
                  </a:lnTo>
                  <a:lnTo>
                    <a:pt x="317500" y="92710"/>
                  </a:lnTo>
                  <a:lnTo>
                    <a:pt x="323844" y="80010"/>
                  </a:lnTo>
                  <a:lnTo>
                    <a:pt x="328247" y="60960"/>
                  </a:lnTo>
                  <a:lnTo>
                    <a:pt x="327626" y="36830"/>
                  </a:lnTo>
                  <a:lnTo>
                    <a:pt x="326171" y="31750"/>
                  </a:lnTo>
                  <a:close/>
                </a:path>
                <a:path w="457200" h="706120">
                  <a:moveTo>
                    <a:pt x="290143" y="138430"/>
                  </a:moveTo>
                  <a:lnTo>
                    <a:pt x="283210" y="139700"/>
                  </a:lnTo>
                  <a:lnTo>
                    <a:pt x="274447" y="140970"/>
                  </a:lnTo>
                  <a:lnTo>
                    <a:pt x="266953" y="144780"/>
                  </a:lnTo>
                  <a:lnTo>
                    <a:pt x="254253" y="152400"/>
                  </a:lnTo>
                  <a:lnTo>
                    <a:pt x="248538" y="154940"/>
                  </a:lnTo>
                  <a:lnTo>
                    <a:pt x="237236" y="154940"/>
                  </a:lnTo>
                  <a:lnTo>
                    <a:pt x="232537" y="160020"/>
                  </a:lnTo>
                  <a:lnTo>
                    <a:pt x="232537" y="171450"/>
                  </a:lnTo>
                  <a:lnTo>
                    <a:pt x="237236" y="176530"/>
                  </a:lnTo>
                  <a:lnTo>
                    <a:pt x="242950" y="176530"/>
                  </a:lnTo>
                  <a:lnTo>
                    <a:pt x="250797" y="175260"/>
                  </a:lnTo>
                  <a:lnTo>
                    <a:pt x="258000" y="172720"/>
                  </a:lnTo>
                  <a:lnTo>
                    <a:pt x="264632" y="170180"/>
                  </a:lnTo>
                  <a:lnTo>
                    <a:pt x="272795" y="165100"/>
                  </a:lnTo>
                  <a:lnTo>
                    <a:pt x="276860" y="163830"/>
                  </a:lnTo>
                  <a:lnTo>
                    <a:pt x="297561" y="163830"/>
                  </a:lnTo>
                  <a:lnTo>
                    <a:pt x="297561" y="161290"/>
                  </a:lnTo>
                  <a:lnTo>
                    <a:pt x="317817" y="161290"/>
                  </a:lnTo>
                  <a:lnTo>
                    <a:pt x="318515" y="160020"/>
                  </a:lnTo>
                  <a:lnTo>
                    <a:pt x="321182" y="154940"/>
                  </a:lnTo>
                  <a:lnTo>
                    <a:pt x="319404" y="148590"/>
                  </a:lnTo>
                  <a:lnTo>
                    <a:pt x="314325" y="146050"/>
                  </a:lnTo>
                  <a:lnTo>
                    <a:pt x="305677" y="142240"/>
                  </a:lnTo>
                  <a:lnTo>
                    <a:pt x="297624" y="139700"/>
                  </a:lnTo>
                  <a:lnTo>
                    <a:pt x="290143" y="138430"/>
                  </a:lnTo>
                  <a:close/>
                </a:path>
                <a:path w="457200" h="706120">
                  <a:moveTo>
                    <a:pt x="297561" y="163830"/>
                  </a:moveTo>
                  <a:lnTo>
                    <a:pt x="276860" y="163830"/>
                  </a:lnTo>
                  <a:lnTo>
                    <a:pt x="276860" y="171450"/>
                  </a:lnTo>
                  <a:lnTo>
                    <a:pt x="281431" y="176530"/>
                  </a:lnTo>
                  <a:lnTo>
                    <a:pt x="292988" y="176530"/>
                  </a:lnTo>
                  <a:lnTo>
                    <a:pt x="297561" y="171450"/>
                  </a:lnTo>
                  <a:lnTo>
                    <a:pt x="297561" y="163830"/>
                  </a:lnTo>
                  <a:close/>
                </a:path>
                <a:path w="457200" h="706120">
                  <a:moveTo>
                    <a:pt x="317817" y="161290"/>
                  </a:moveTo>
                  <a:lnTo>
                    <a:pt x="299719" y="161290"/>
                  </a:lnTo>
                  <a:lnTo>
                    <a:pt x="302005" y="162560"/>
                  </a:lnTo>
                  <a:lnTo>
                    <a:pt x="304418" y="163830"/>
                  </a:lnTo>
                  <a:lnTo>
                    <a:pt x="309372" y="166370"/>
                  </a:lnTo>
                  <a:lnTo>
                    <a:pt x="315722" y="165100"/>
                  </a:lnTo>
                  <a:lnTo>
                    <a:pt x="317817" y="161290"/>
                  </a:lnTo>
                  <a:close/>
                </a:path>
              </a:pathLst>
            </a:custGeom>
            <a:solidFill>
              <a:srgbClr val="67747C"/>
            </a:solidFill>
          </p:spPr>
          <p:txBody>
            <a:bodyPr wrap="square" lIns="0" tIns="0" rIns="0" bIns="0" rtlCol="0"/>
            <a:lstStyle/>
            <a:p>
              <a:endParaRPr/>
            </a:p>
          </p:txBody>
        </p:sp>
        <p:sp>
          <p:nvSpPr>
            <p:cNvPr id="20" name="object 20"/>
            <p:cNvSpPr/>
            <p:nvPr/>
          </p:nvSpPr>
          <p:spPr>
            <a:xfrm>
              <a:off x="254000" y="2865119"/>
              <a:ext cx="8211820" cy="640080"/>
            </a:xfrm>
            <a:custGeom>
              <a:avLst/>
              <a:gdLst/>
              <a:ahLst/>
              <a:cxnLst/>
              <a:rect l="l" t="t" r="r" b="b"/>
              <a:pathLst>
                <a:path w="8211820" h="640079">
                  <a:moveTo>
                    <a:pt x="147548" y="617728"/>
                  </a:moveTo>
                  <a:lnTo>
                    <a:pt x="142417" y="591527"/>
                  </a:lnTo>
                  <a:lnTo>
                    <a:pt x="128371" y="569404"/>
                  </a:lnTo>
                  <a:lnTo>
                    <a:pt x="128143" y="569239"/>
                  </a:lnTo>
                  <a:lnTo>
                    <a:pt x="128143" y="617728"/>
                  </a:lnTo>
                  <a:lnTo>
                    <a:pt x="128143" y="620649"/>
                  </a:lnTo>
                  <a:lnTo>
                    <a:pt x="19418" y="620649"/>
                  </a:lnTo>
                  <a:lnTo>
                    <a:pt x="19418" y="617728"/>
                  </a:lnTo>
                  <a:lnTo>
                    <a:pt x="23672" y="596620"/>
                  </a:lnTo>
                  <a:lnTo>
                    <a:pt x="35306" y="579374"/>
                  </a:lnTo>
                  <a:lnTo>
                    <a:pt x="52578" y="567766"/>
                  </a:lnTo>
                  <a:lnTo>
                    <a:pt x="73774" y="563499"/>
                  </a:lnTo>
                  <a:lnTo>
                    <a:pt x="94957" y="567766"/>
                  </a:lnTo>
                  <a:lnTo>
                    <a:pt x="112242" y="579374"/>
                  </a:lnTo>
                  <a:lnTo>
                    <a:pt x="123875" y="596620"/>
                  </a:lnTo>
                  <a:lnTo>
                    <a:pt x="128143" y="617728"/>
                  </a:lnTo>
                  <a:lnTo>
                    <a:pt x="128143" y="569239"/>
                  </a:lnTo>
                  <a:lnTo>
                    <a:pt x="120688" y="563499"/>
                  </a:lnTo>
                  <a:lnTo>
                    <a:pt x="107416" y="553300"/>
                  </a:lnTo>
                  <a:lnTo>
                    <a:pt x="81546" y="545084"/>
                  </a:lnTo>
                  <a:lnTo>
                    <a:pt x="97028" y="539419"/>
                  </a:lnTo>
                  <a:lnTo>
                    <a:pt x="109321" y="529018"/>
                  </a:lnTo>
                  <a:lnTo>
                    <a:pt x="110680" y="526669"/>
                  </a:lnTo>
                  <a:lnTo>
                    <a:pt x="117436" y="515010"/>
                  </a:lnTo>
                  <a:lnTo>
                    <a:pt x="110121" y="470408"/>
                  </a:lnTo>
                  <a:lnTo>
                    <a:pt x="99987" y="460590"/>
                  </a:lnTo>
                  <a:lnTo>
                    <a:pt x="99987" y="498475"/>
                  </a:lnTo>
                  <a:lnTo>
                    <a:pt x="97764" y="509422"/>
                  </a:lnTo>
                  <a:lnTo>
                    <a:pt x="91732" y="518388"/>
                  </a:lnTo>
                  <a:lnTo>
                    <a:pt x="82778" y="524446"/>
                  </a:lnTo>
                  <a:lnTo>
                    <a:pt x="71831" y="526669"/>
                  </a:lnTo>
                  <a:lnTo>
                    <a:pt x="60871" y="524446"/>
                  </a:lnTo>
                  <a:lnTo>
                    <a:pt x="51930" y="518388"/>
                  </a:lnTo>
                  <a:lnTo>
                    <a:pt x="45897" y="509422"/>
                  </a:lnTo>
                  <a:lnTo>
                    <a:pt x="43688" y="498475"/>
                  </a:lnTo>
                  <a:lnTo>
                    <a:pt x="45897" y="487553"/>
                  </a:lnTo>
                  <a:lnTo>
                    <a:pt x="51930" y="478637"/>
                  </a:lnTo>
                  <a:lnTo>
                    <a:pt x="60871" y="472617"/>
                  </a:lnTo>
                  <a:lnTo>
                    <a:pt x="71831" y="470408"/>
                  </a:lnTo>
                  <a:lnTo>
                    <a:pt x="82778" y="472617"/>
                  </a:lnTo>
                  <a:lnTo>
                    <a:pt x="91732" y="478637"/>
                  </a:lnTo>
                  <a:lnTo>
                    <a:pt x="97764" y="487553"/>
                  </a:lnTo>
                  <a:lnTo>
                    <a:pt x="99987" y="498475"/>
                  </a:lnTo>
                  <a:lnTo>
                    <a:pt x="99987" y="460590"/>
                  </a:lnTo>
                  <a:lnTo>
                    <a:pt x="91287" y="454723"/>
                  </a:lnTo>
                  <a:lnTo>
                    <a:pt x="72809" y="450977"/>
                  </a:lnTo>
                  <a:lnTo>
                    <a:pt x="54305" y="454723"/>
                  </a:lnTo>
                  <a:lnTo>
                    <a:pt x="39192" y="464921"/>
                  </a:lnTo>
                  <a:lnTo>
                    <a:pt x="28981" y="480021"/>
                  </a:lnTo>
                  <a:lnTo>
                    <a:pt x="25234" y="498475"/>
                  </a:lnTo>
                  <a:lnTo>
                    <a:pt x="28308" y="515010"/>
                  </a:lnTo>
                  <a:lnTo>
                    <a:pt x="36753" y="529018"/>
                  </a:lnTo>
                  <a:lnTo>
                    <a:pt x="49390" y="539419"/>
                  </a:lnTo>
                  <a:lnTo>
                    <a:pt x="65036" y="545084"/>
                  </a:lnTo>
                  <a:lnTo>
                    <a:pt x="39306" y="553300"/>
                  </a:lnTo>
                  <a:lnTo>
                    <a:pt x="18681" y="569404"/>
                  </a:lnTo>
                  <a:lnTo>
                    <a:pt x="4965" y="591527"/>
                  </a:lnTo>
                  <a:lnTo>
                    <a:pt x="0" y="617728"/>
                  </a:lnTo>
                  <a:lnTo>
                    <a:pt x="0" y="633349"/>
                  </a:lnTo>
                  <a:lnTo>
                    <a:pt x="6794" y="640080"/>
                  </a:lnTo>
                  <a:lnTo>
                    <a:pt x="140754" y="640080"/>
                  </a:lnTo>
                  <a:lnTo>
                    <a:pt x="147548" y="633349"/>
                  </a:lnTo>
                  <a:lnTo>
                    <a:pt x="147548" y="620649"/>
                  </a:lnTo>
                  <a:lnTo>
                    <a:pt x="147548" y="617728"/>
                  </a:lnTo>
                  <a:close/>
                </a:path>
                <a:path w="8211820" h="640079">
                  <a:moveTo>
                    <a:pt x="212585" y="168783"/>
                  </a:moveTo>
                  <a:lnTo>
                    <a:pt x="206438" y="138074"/>
                  </a:lnTo>
                  <a:lnTo>
                    <a:pt x="193179" y="118351"/>
                  </a:lnTo>
                  <a:lnTo>
                    <a:pt x="193179" y="169672"/>
                  </a:lnTo>
                  <a:lnTo>
                    <a:pt x="188556" y="192430"/>
                  </a:lnTo>
                  <a:lnTo>
                    <a:pt x="175945" y="211264"/>
                  </a:lnTo>
                  <a:lnTo>
                    <a:pt x="157137" y="224116"/>
                  </a:lnTo>
                  <a:lnTo>
                    <a:pt x="133959" y="228854"/>
                  </a:lnTo>
                  <a:lnTo>
                    <a:pt x="110782" y="224256"/>
                  </a:lnTo>
                  <a:lnTo>
                    <a:pt x="91973" y="211645"/>
                  </a:lnTo>
                  <a:lnTo>
                    <a:pt x="79349" y="192849"/>
                  </a:lnTo>
                  <a:lnTo>
                    <a:pt x="74752" y="169672"/>
                  </a:lnTo>
                  <a:lnTo>
                    <a:pt x="79349" y="146570"/>
                  </a:lnTo>
                  <a:lnTo>
                    <a:pt x="91973" y="127812"/>
                  </a:lnTo>
                  <a:lnTo>
                    <a:pt x="110769" y="115227"/>
                  </a:lnTo>
                  <a:lnTo>
                    <a:pt x="133959" y="110617"/>
                  </a:lnTo>
                  <a:lnTo>
                    <a:pt x="157137" y="115227"/>
                  </a:lnTo>
                  <a:lnTo>
                    <a:pt x="175945" y="127812"/>
                  </a:lnTo>
                  <a:lnTo>
                    <a:pt x="188556" y="146570"/>
                  </a:lnTo>
                  <a:lnTo>
                    <a:pt x="193179" y="169672"/>
                  </a:lnTo>
                  <a:lnTo>
                    <a:pt x="193179" y="118351"/>
                  </a:lnTo>
                  <a:lnTo>
                    <a:pt x="189649" y="113093"/>
                  </a:lnTo>
                  <a:lnTo>
                    <a:pt x="185966" y="110617"/>
                  </a:lnTo>
                  <a:lnTo>
                    <a:pt x="164668" y="96316"/>
                  </a:lnTo>
                  <a:lnTo>
                    <a:pt x="133959" y="90170"/>
                  </a:lnTo>
                  <a:lnTo>
                    <a:pt x="103238" y="96316"/>
                  </a:lnTo>
                  <a:lnTo>
                    <a:pt x="78257" y="113093"/>
                  </a:lnTo>
                  <a:lnTo>
                    <a:pt x="61468" y="138074"/>
                  </a:lnTo>
                  <a:lnTo>
                    <a:pt x="55333" y="168783"/>
                  </a:lnTo>
                  <a:lnTo>
                    <a:pt x="61468" y="199428"/>
                  </a:lnTo>
                  <a:lnTo>
                    <a:pt x="78257" y="224370"/>
                  </a:lnTo>
                  <a:lnTo>
                    <a:pt x="103238" y="241134"/>
                  </a:lnTo>
                  <a:lnTo>
                    <a:pt x="133959" y="247269"/>
                  </a:lnTo>
                  <a:lnTo>
                    <a:pt x="164668" y="241134"/>
                  </a:lnTo>
                  <a:lnTo>
                    <a:pt x="182956" y="228854"/>
                  </a:lnTo>
                  <a:lnTo>
                    <a:pt x="189649" y="224370"/>
                  </a:lnTo>
                  <a:lnTo>
                    <a:pt x="206438" y="199428"/>
                  </a:lnTo>
                  <a:lnTo>
                    <a:pt x="212585" y="168783"/>
                  </a:lnTo>
                  <a:close/>
                </a:path>
                <a:path w="8211820" h="640079">
                  <a:moveTo>
                    <a:pt x="261124" y="337439"/>
                  </a:moveTo>
                  <a:lnTo>
                    <a:pt x="254990" y="307340"/>
                  </a:lnTo>
                  <a:lnTo>
                    <a:pt x="242684" y="289179"/>
                  </a:lnTo>
                  <a:lnTo>
                    <a:pt x="242684" y="337439"/>
                  </a:lnTo>
                  <a:lnTo>
                    <a:pt x="242684" y="397637"/>
                  </a:lnTo>
                  <a:lnTo>
                    <a:pt x="30086" y="397637"/>
                  </a:lnTo>
                  <a:lnTo>
                    <a:pt x="30086" y="337439"/>
                  </a:lnTo>
                  <a:lnTo>
                    <a:pt x="34671" y="314858"/>
                  </a:lnTo>
                  <a:lnTo>
                    <a:pt x="47193" y="296354"/>
                  </a:lnTo>
                  <a:lnTo>
                    <a:pt x="65709" y="283870"/>
                  </a:lnTo>
                  <a:lnTo>
                    <a:pt x="88341" y="279273"/>
                  </a:lnTo>
                  <a:lnTo>
                    <a:pt x="184442" y="279273"/>
                  </a:lnTo>
                  <a:lnTo>
                    <a:pt x="207048" y="283870"/>
                  </a:lnTo>
                  <a:lnTo>
                    <a:pt x="225564" y="296354"/>
                  </a:lnTo>
                  <a:lnTo>
                    <a:pt x="238086" y="314858"/>
                  </a:lnTo>
                  <a:lnTo>
                    <a:pt x="242684" y="337439"/>
                  </a:lnTo>
                  <a:lnTo>
                    <a:pt x="242684" y="289179"/>
                  </a:lnTo>
                  <a:lnTo>
                    <a:pt x="238302" y="282702"/>
                  </a:lnTo>
                  <a:lnTo>
                    <a:pt x="233210" y="279273"/>
                  </a:lnTo>
                  <a:lnTo>
                    <a:pt x="213614" y="266077"/>
                  </a:lnTo>
                  <a:lnTo>
                    <a:pt x="183464" y="259969"/>
                  </a:lnTo>
                  <a:lnTo>
                    <a:pt x="87363" y="259969"/>
                  </a:lnTo>
                  <a:lnTo>
                    <a:pt x="57200" y="266077"/>
                  </a:lnTo>
                  <a:lnTo>
                    <a:pt x="32512" y="282702"/>
                  </a:lnTo>
                  <a:lnTo>
                    <a:pt x="15824" y="307340"/>
                  </a:lnTo>
                  <a:lnTo>
                    <a:pt x="9702" y="337439"/>
                  </a:lnTo>
                  <a:lnTo>
                    <a:pt x="9702" y="402463"/>
                  </a:lnTo>
                  <a:lnTo>
                    <a:pt x="10680" y="410210"/>
                  </a:lnTo>
                  <a:lnTo>
                    <a:pt x="17475" y="417068"/>
                  </a:lnTo>
                  <a:lnTo>
                    <a:pt x="254330" y="417068"/>
                  </a:lnTo>
                  <a:lnTo>
                    <a:pt x="261124" y="410210"/>
                  </a:lnTo>
                  <a:lnTo>
                    <a:pt x="261124" y="397637"/>
                  </a:lnTo>
                  <a:lnTo>
                    <a:pt x="261124" y="337439"/>
                  </a:lnTo>
                  <a:close/>
                </a:path>
                <a:path w="8211820" h="640079">
                  <a:moveTo>
                    <a:pt x="313550" y="617728"/>
                  </a:moveTo>
                  <a:lnTo>
                    <a:pt x="307441" y="591527"/>
                  </a:lnTo>
                  <a:lnTo>
                    <a:pt x="293154" y="569404"/>
                  </a:lnTo>
                  <a:lnTo>
                    <a:pt x="292188" y="568667"/>
                  </a:lnTo>
                  <a:lnTo>
                    <a:pt x="292188" y="617728"/>
                  </a:lnTo>
                  <a:lnTo>
                    <a:pt x="292188" y="620649"/>
                  </a:lnTo>
                  <a:lnTo>
                    <a:pt x="183464" y="620649"/>
                  </a:lnTo>
                  <a:lnTo>
                    <a:pt x="183464" y="617728"/>
                  </a:lnTo>
                  <a:lnTo>
                    <a:pt x="187718" y="596620"/>
                  </a:lnTo>
                  <a:lnTo>
                    <a:pt x="199351" y="579374"/>
                  </a:lnTo>
                  <a:lnTo>
                    <a:pt x="216636" y="567766"/>
                  </a:lnTo>
                  <a:lnTo>
                    <a:pt x="237832" y="563499"/>
                  </a:lnTo>
                  <a:lnTo>
                    <a:pt x="259016" y="567766"/>
                  </a:lnTo>
                  <a:lnTo>
                    <a:pt x="276288" y="579374"/>
                  </a:lnTo>
                  <a:lnTo>
                    <a:pt x="287921" y="596620"/>
                  </a:lnTo>
                  <a:lnTo>
                    <a:pt x="292188" y="617728"/>
                  </a:lnTo>
                  <a:lnTo>
                    <a:pt x="292188" y="568667"/>
                  </a:lnTo>
                  <a:lnTo>
                    <a:pt x="285508" y="563499"/>
                  </a:lnTo>
                  <a:lnTo>
                    <a:pt x="272313" y="553300"/>
                  </a:lnTo>
                  <a:lnTo>
                    <a:pt x="246557" y="545084"/>
                  </a:lnTo>
                  <a:lnTo>
                    <a:pt x="262039" y="539419"/>
                  </a:lnTo>
                  <a:lnTo>
                    <a:pt x="274345" y="529018"/>
                  </a:lnTo>
                  <a:lnTo>
                    <a:pt x="275704" y="526669"/>
                  </a:lnTo>
                  <a:lnTo>
                    <a:pt x="282460" y="515010"/>
                  </a:lnTo>
                  <a:lnTo>
                    <a:pt x="275145" y="470408"/>
                  </a:lnTo>
                  <a:lnTo>
                    <a:pt x="265010" y="460590"/>
                  </a:lnTo>
                  <a:lnTo>
                    <a:pt x="265010" y="498475"/>
                  </a:lnTo>
                  <a:lnTo>
                    <a:pt x="262788" y="509422"/>
                  </a:lnTo>
                  <a:lnTo>
                    <a:pt x="256755" y="518388"/>
                  </a:lnTo>
                  <a:lnTo>
                    <a:pt x="247802" y="524446"/>
                  </a:lnTo>
                  <a:lnTo>
                    <a:pt x="236855" y="526669"/>
                  </a:lnTo>
                  <a:lnTo>
                    <a:pt x="225894" y="524446"/>
                  </a:lnTo>
                  <a:lnTo>
                    <a:pt x="216941" y="518388"/>
                  </a:lnTo>
                  <a:lnTo>
                    <a:pt x="210908" y="509422"/>
                  </a:lnTo>
                  <a:lnTo>
                    <a:pt x="208699" y="498475"/>
                  </a:lnTo>
                  <a:lnTo>
                    <a:pt x="210908" y="487553"/>
                  </a:lnTo>
                  <a:lnTo>
                    <a:pt x="216941" y="478637"/>
                  </a:lnTo>
                  <a:lnTo>
                    <a:pt x="225894" y="472617"/>
                  </a:lnTo>
                  <a:lnTo>
                    <a:pt x="236855" y="470408"/>
                  </a:lnTo>
                  <a:lnTo>
                    <a:pt x="247802" y="472617"/>
                  </a:lnTo>
                  <a:lnTo>
                    <a:pt x="256755" y="478637"/>
                  </a:lnTo>
                  <a:lnTo>
                    <a:pt x="262788" y="487553"/>
                  </a:lnTo>
                  <a:lnTo>
                    <a:pt x="265010" y="498475"/>
                  </a:lnTo>
                  <a:lnTo>
                    <a:pt x="265010" y="460590"/>
                  </a:lnTo>
                  <a:lnTo>
                    <a:pt x="256311" y="454723"/>
                  </a:lnTo>
                  <a:lnTo>
                    <a:pt x="237832" y="450977"/>
                  </a:lnTo>
                  <a:lnTo>
                    <a:pt x="219329" y="454723"/>
                  </a:lnTo>
                  <a:lnTo>
                    <a:pt x="204216" y="464921"/>
                  </a:lnTo>
                  <a:lnTo>
                    <a:pt x="194005" y="480021"/>
                  </a:lnTo>
                  <a:lnTo>
                    <a:pt x="190258" y="498475"/>
                  </a:lnTo>
                  <a:lnTo>
                    <a:pt x="193332" y="515010"/>
                  </a:lnTo>
                  <a:lnTo>
                    <a:pt x="201777" y="529018"/>
                  </a:lnTo>
                  <a:lnTo>
                    <a:pt x="214414" y="539419"/>
                  </a:lnTo>
                  <a:lnTo>
                    <a:pt x="230060" y="545084"/>
                  </a:lnTo>
                  <a:lnTo>
                    <a:pt x="204889" y="553173"/>
                  </a:lnTo>
                  <a:lnTo>
                    <a:pt x="184556" y="569074"/>
                  </a:lnTo>
                  <a:lnTo>
                    <a:pt x="170942" y="591146"/>
                  </a:lnTo>
                  <a:lnTo>
                    <a:pt x="165989" y="617728"/>
                  </a:lnTo>
                  <a:lnTo>
                    <a:pt x="165989" y="633349"/>
                  </a:lnTo>
                  <a:lnTo>
                    <a:pt x="172796" y="640080"/>
                  </a:lnTo>
                  <a:lnTo>
                    <a:pt x="306755" y="640080"/>
                  </a:lnTo>
                  <a:lnTo>
                    <a:pt x="313550" y="633349"/>
                  </a:lnTo>
                  <a:lnTo>
                    <a:pt x="313550" y="620649"/>
                  </a:lnTo>
                  <a:lnTo>
                    <a:pt x="313550" y="617728"/>
                  </a:lnTo>
                  <a:close/>
                </a:path>
                <a:path w="8211820" h="640079">
                  <a:moveTo>
                    <a:pt x="457212" y="418973"/>
                  </a:moveTo>
                  <a:lnTo>
                    <a:pt x="452234" y="392201"/>
                  </a:lnTo>
                  <a:lnTo>
                    <a:pt x="438518" y="369874"/>
                  </a:lnTo>
                  <a:lnTo>
                    <a:pt x="437794" y="369316"/>
                  </a:lnTo>
                  <a:lnTo>
                    <a:pt x="437794" y="418973"/>
                  </a:lnTo>
                  <a:lnTo>
                    <a:pt x="437794" y="421894"/>
                  </a:lnTo>
                  <a:lnTo>
                    <a:pt x="329069" y="421894"/>
                  </a:lnTo>
                  <a:lnTo>
                    <a:pt x="329069" y="418973"/>
                  </a:lnTo>
                  <a:lnTo>
                    <a:pt x="333324" y="397789"/>
                  </a:lnTo>
                  <a:lnTo>
                    <a:pt x="344957" y="380517"/>
                  </a:lnTo>
                  <a:lnTo>
                    <a:pt x="362242" y="368884"/>
                  </a:lnTo>
                  <a:lnTo>
                    <a:pt x="383438" y="364617"/>
                  </a:lnTo>
                  <a:lnTo>
                    <a:pt x="404622" y="368884"/>
                  </a:lnTo>
                  <a:lnTo>
                    <a:pt x="421894" y="380517"/>
                  </a:lnTo>
                  <a:lnTo>
                    <a:pt x="433527" y="397789"/>
                  </a:lnTo>
                  <a:lnTo>
                    <a:pt x="437794" y="418973"/>
                  </a:lnTo>
                  <a:lnTo>
                    <a:pt x="437794" y="369316"/>
                  </a:lnTo>
                  <a:lnTo>
                    <a:pt x="431723" y="364617"/>
                  </a:lnTo>
                  <a:lnTo>
                    <a:pt x="417893" y="353923"/>
                  </a:lnTo>
                  <a:lnTo>
                    <a:pt x="392176" y="346202"/>
                  </a:lnTo>
                  <a:lnTo>
                    <a:pt x="407657" y="340601"/>
                  </a:lnTo>
                  <a:lnTo>
                    <a:pt x="419950" y="330250"/>
                  </a:lnTo>
                  <a:lnTo>
                    <a:pt x="421386" y="327787"/>
                  </a:lnTo>
                  <a:lnTo>
                    <a:pt x="428066" y="316255"/>
                  </a:lnTo>
                  <a:lnTo>
                    <a:pt x="430999" y="299720"/>
                  </a:lnTo>
                  <a:lnTo>
                    <a:pt x="427253" y="281190"/>
                  </a:lnTo>
                  <a:lnTo>
                    <a:pt x="420738" y="271526"/>
                  </a:lnTo>
                  <a:lnTo>
                    <a:pt x="417042" y="266052"/>
                  </a:lnTo>
                  <a:lnTo>
                    <a:pt x="410616" y="261721"/>
                  </a:lnTo>
                  <a:lnTo>
                    <a:pt x="410616" y="299720"/>
                  </a:lnTo>
                  <a:lnTo>
                    <a:pt x="408393" y="310654"/>
                  </a:lnTo>
                  <a:lnTo>
                    <a:pt x="402361" y="319570"/>
                  </a:lnTo>
                  <a:lnTo>
                    <a:pt x="393407" y="325589"/>
                  </a:lnTo>
                  <a:lnTo>
                    <a:pt x="382460" y="327787"/>
                  </a:lnTo>
                  <a:lnTo>
                    <a:pt x="371500" y="325589"/>
                  </a:lnTo>
                  <a:lnTo>
                    <a:pt x="362559" y="319570"/>
                  </a:lnTo>
                  <a:lnTo>
                    <a:pt x="356527" y="310654"/>
                  </a:lnTo>
                  <a:lnTo>
                    <a:pt x="354317" y="299720"/>
                  </a:lnTo>
                  <a:lnTo>
                    <a:pt x="356527" y="288734"/>
                  </a:lnTo>
                  <a:lnTo>
                    <a:pt x="362559" y="279768"/>
                  </a:lnTo>
                  <a:lnTo>
                    <a:pt x="371500" y="273735"/>
                  </a:lnTo>
                  <a:lnTo>
                    <a:pt x="382460" y="271526"/>
                  </a:lnTo>
                  <a:lnTo>
                    <a:pt x="393407" y="273735"/>
                  </a:lnTo>
                  <a:lnTo>
                    <a:pt x="402361" y="279768"/>
                  </a:lnTo>
                  <a:lnTo>
                    <a:pt x="408393" y="288734"/>
                  </a:lnTo>
                  <a:lnTo>
                    <a:pt x="410616" y="299720"/>
                  </a:lnTo>
                  <a:lnTo>
                    <a:pt x="410616" y="261721"/>
                  </a:lnTo>
                  <a:lnTo>
                    <a:pt x="401916" y="255841"/>
                  </a:lnTo>
                  <a:lnTo>
                    <a:pt x="383438" y="252095"/>
                  </a:lnTo>
                  <a:lnTo>
                    <a:pt x="364947" y="255841"/>
                  </a:lnTo>
                  <a:lnTo>
                    <a:pt x="349821" y="266052"/>
                  </a:lnTo>
                  <a:lnTo>
                    <a:pt x="339610" y="281190"/>
                  </a:lnTo>
                  <a:lnTo>
                    <a:pt x="335876" y="299720"/>
                  </a:lnTo>
                  <a:lnTo>
                    <a:pt x="338950" y="316255"/>
                  </a:lnTo>
                  <a:lnTo>
                    <a:pt x="347395" y="330250"/>
                  </a:lnTo>
                  <a:lnTo>
                    <a:pt x="360019" y="340601"/>
                  </a:lnTo>
                  <a:lnTo>
                    <a:pt x="375666" y="346202"/>
                  </a:lnTo>
                  <a:lnTo>
                    <a:pt x="350494" y="354291"/>
                  </a:lnTo>
                  <a:lnTo>
                    <a:pt x="330161" y="370205"/>
                  </a:lnTo>
                  <a:lnTo>
                    <a:pt x="316560" y="392315"/>
                  </a:lnTo>
                  <a:lnTo>
                    <a:pt x="311607" y="418973"/>
                  </a:lnTo>
                  <a:lnTo>
                    <a:pt x="311607" y="434467"/>
                  </a:lnTo>
                  <a:lnTo>
                    <a:pt x="318401" y="441325"/>
                  </a:lnTo>
                  <a:lnTo>
                    <a:pt x="450418" y="441325"/>
                  </a:lnTo>
                  <a:lnTo>
                    <a:pt x="457212" y="434467"/>
                  </a:lnTo>
                  <a:lnTo>
                    <a:pt x="457212" y="421894"/>
                  </a:lnTo>
                  <a:lnTo>
                    <a:pt x="457212" y="418973"/>
                  </a:lnTo>
                  <a:close/>
                </a:path>
                <a:path w="8211820" h="640079">
                  <a:moveTo>
                    <a:pt x="477596" y="617728"/>
                  </a:moveTo>
                  <a:lnTo>
                    <a:pt x="471906" y="591527"/>
                  </a:lnTo>
                  <a:lnTo>
                    <a:pt x="457568" y="569404"/>
                  </a:lnTo>
                  <a:lnTo>
                    <a:pt x="457212" y="569137"/>
                  </a:lnTo>
                  <a:lnTo>
                    <a:pt x="457212" y="617728"/>
                  </a:lnTo>
                  <a:lnTo>
                    <a:pt x="457212" y="620649"/>
                  </a:lnTo>
                  <a:lnTo>
                    <a:pt x="348488" y="620649"/>
                  </a:lnTo>
                  <a:lnTo>
                    <a:pt x="348488" y="617728"/>
                  </a:lnTo>
                  <a:lnTo>
                    <a:pt x="352742" y="596620"/>
                  </a:lnTo>
                  <a:lnTo>
                    <a:pt x="364375" y="579374"/>
                  </a:lnTo>
                  <a:lnTo>
                    <a:pt x="381660" y="567766"/>
                  </a:lnTo>
                  <a:lnTo>
                    <a:pt x="402856" y="563499"/>
                  </a:lnTo>
                  <a:lnTo>
                    <a:pt x="424040" y="567766"/>
                  </a:lnTo>
                  <a:lnTo>
                    <a:pt x="441312" y="579374"/>
                  </a:lnTo>
                  <a:lnTo>
                    <a:pt x="452945" y="596620"/>
                  </a:lnTo>
                  <a:lnTo>
                    <a:pt x="457212" y="617728"/>
                  </a:lnTo>
                  <a:lnTo>
                    <a:pt x="457212" y="569137"/>
                  </a:lnTo>
                  <a:lnTo>
                    <a:pt x="449846" y="563499"/>
                  </a:lnTo>
                  <a:lnTo>
                    <a:pt x="436499" y="553300"/>
                  </a:lnTo>
                  <a:lnTo>
                    <a:pt x="410616" y="545084"/>
                  </a:lnTo>
                  <a:lnTo>
                    <a:pt x="426097" y="539419"/>
                  </a:lnTo>
                  <a:lnTo>
                    <a:pt x="438391" y="529018"/>
                  </a:lnTo>
                  <a:lnTo>
                    <a:pt x="439750" y="526669"/>
                  </a:lnTo>
                  <a:lnTo>
                    <a:pt x="446506" y="515010"/>
                  </a:lnTo>
                  <a:lnTo>
                    <a:pt x="449440" y="498475"/>
                  </a:lnTo>
                  <a:lnTo>
                    <a:pt x="445693" y="480021"/>
                  </a:lnTo>
                  <a:lnTo>
                    <a:pt x="439191" y="470408"/>
                  </a:lnTo>
                  <a:lnTo>
                    <a:pt x="435483" y="464921"/>
                  </a:lnTo>
                  <a:lnTo>
                    <a:pt x="429056" y="460590"/>
                  </a:lnTo>
                  <a:lnTo>
                    <a:pt x="429056" y="498475"/>
                  </a:lnTo>
                  <a:lnTo>
                    <a:pt x="426834" y="509422"/>
                  </a:lnTo>
                  <a:lnTo>
                    <a:pt x="420801" y="518388"/>
                  </a:lnTo>
                  <a:lnTo>
                    <a:pt x="411861" y="524446"/>
                  </a:lnTo>
                  <a:lnTo>
                    <a:pt x="400913" y="526669"/>
                  </a:lnTo>
                  <a:lnTo>
                    <a:pt x="389953" y="524446"/>
                  </a:lnTo>
                  <a:lnTo>
                    <a:pt x="381000" y="518388"/>
                  </a:lnTo>
                  <a:lnTo>
                    <a:pt x="374967" y="509422"/>
                  </a:lnTo>
                  <a:lnTo>
                    <a:pt x="372757" y="498475"/>
                  </a:lnTo>
                  <a:lnTo>
                    <a:pt x="374967" y="487553"/>
                  </a:lnTo>
                  <a:lnTo>
                    <a:pt x="381000" y="478637"/>
                  </a:lnTo>
                  <a:lnTo>
                    <a:pt x="389953" y="472617"/>
                  </a:lnTo>
                  <a:lnTo>
                    <a:pt x="400913" y="470408"/>
                  </a:lnTo>
                  <a:lnTo>
                    <a:pt x="411861" y="472617"/>
                  </a:lnTo>
                  <a:lnTo>
                    <a:pt x="420801" y="478637"/>
                  </a:lnTo>
                  <a:lnTo>
                    <a:pt x="426834" y="487553"/>
                  </a:lnTo>
                  <a:lnTo>
                    <a:pt x="429056" y="498475"/>
                  </a:lnTo>
                  <a:lnTo>
                    <a:pt x="429056" y="460590"/>
                  </a:lnTo>
                  <a:lnTo>
                    <a:pt x="420357" y="454723"/>
                  </a:lnTo>
                  <a:lnTo>
                    <a:pt x="401878" y="450977"/>
                  </a:lnTo>
                  <a:lnTo>
                    <a:pt x="383387" y="454723"/>
                  </a:lnTo>
                  <a:lnTo>
                    <a:pt x="368261" y="464921"/>
                  </a:lnTo>
                  <a:lnTo>
                    <a:pt x="358051" y="480021"/>
                  </a:lnTo>
                  <a:lnTo>
                    <a:pt x="354317" y="498475"/>
                  </a:lnTo>
                  <a:lnTo>
                    <a:pt x="357390" y="515010"/>
                  </a:lnTo>
                  <a:lnTo>
                    <a:pt x="365836" y="529018"/>
                  </a:lnTo>
                  <a:lnTo>
                    <a:pt x="378472" y="539419"/>
                  </a:lnTo>
                  <a:lnTo>
                    <a:pt x="394119" y="545084"/>
                  </a:lnTo>
                  <a:lnTo>
                    <a:pt x="368947" y="553173"/>
                  </a:lnTo>
                  <a:lnTo>
                    <a:pt x="348615" y="569074"/>
                  </a:lnTo>
                  <a:lnTo>
                    <a:pt x="335000" y="591146"/>
                  </a:lnTo>
                  <a:lnTo>
                    <a:pt x="330047" y="617728"/>
                  </a:lnTo>
                  <a:lnTo>
                    <a:pt x="330047" y="633349"/>
                  </a:lnTo>
                  <a:lnTo>
                    <a:pt x="336842" y="640080"/>
                  </a:lnTo>
                  <a:lnTo>
                    <a:pt x="470801" y="640080"/>
                  </a:lnTo>
                  <a:lnTo>
                    <a:pt x="477596" y="633349"/>
                  </a:lnTo>
                  <a:lnTo>
                    <a:pt x="477596" y="620649"/>
                  </a:lnTo>
                  <a:lnTo>
                    <a:pt x="477596" y="617728"/>
                  </a:lnTo>
                  <a:close/>
                </a:path>
                <a:path w="8211820" h="640079">
                  <a:moveTo>
                    <a:pt x="589229" y="157099"/>
                  </a:moveTo>
                  <a:lnTo>
                    <a:pt x="585343" y="153289"/>
                  </a:lnTo>
                  <a:lnTo>
                    <a:pt x="384403" y="153289"/>
                  </a:lnTo>
                  <a:lnTo>
                    <a:pt x="380530" y="157099"/>
                  </a:lnTo>
                  <a:lnTo>
                    <a:pt x="380530" y="168783"/>
                  </a:lnTo>
                  <a:lnTo>
                    <a:pt x="385381" y="172593"/>
                  </a:lnTo>
                  <a:lnTo>
                    <a:pt x="585343" y="172593"/>
                  </a:lnTo>
                  <a:lnTo>
                    <a:pt x="589229" y="168783"/>
                  </a:lnTo>
                  <a:lnTo>
                    <a:pt x="589229" y="157099"/>
                  </a:lnTo>
                  <a:close/>
                </a:path>
                <a:path w="8211820" h="640079">
                  <a:moveTo>
                    <a:pt x="589229" y="110617"/>
                  </a:moveTo>
                  <a:lnTo>
                    <a:pt x="585343" y="106680"/>
                  </a:lnTo>
                  <a:lnTo>
                    <a:pt x="384403" y="106680"/>
                  </a:lnTo>
                  <a:lnTo>
                    <a:pt x="380530" y="110617"/>
                  </a:lnTo>
                  <a:lnTo>
                    <a:pt x="380530" y="122174"/>
                  </a:lnTo>
                  <a:lnTo>
                    <a:pt x="385381" y="126111"/>
                  </a:lnTo>
                  <a:lnTo>
                    <a:pt x="585343" y="126111"/>
                  </a:lnTo>
                  <a:lnTo>
                    <a:pt x="589229" y="122174"/>
                  </a:lnTo>
                  <a:lnTo>
                    <a:pt x="589229" y="110617"/>
                  </a:lnTo>
                  <a:close/>
                </a:path>
                <a:path w="8211820" h="640079">
                  <a:moveTo>
                    <a:pt x="589229" y="64008"/>
                  </a:moveTo>
                  <a:lnTo>
                    <a:pt x="585343" y="60071"/>
                  </a:lnTo>
                  <a:lnTo>
                    <a:pt x="384403" y="60071"/>
                  </a:lnTo>
                  <a:lnTo>
                    <a:pt x="380530" y="64008"/>
                  </a:lnTo>
                  <a:lnTo>
                    <a:pt x="380530" y="75692"/>
                  </a:lnTo>
                  <a:lnTo>
                    <a:pt x="385381" y="79502"/>
                  </a:lnTo>
                  <a:lnTo>
                    <a:pt x="585343" y="79502"/>
                  </a:lnTo>
                  <a:lnTo>
                    <a:pt x="589229" y="75692"/>
                  </a:lnTo>
                  <a:lnTo>
                    <a:pt x="589229" y="64008"/>
                  </a:lnTo>
                  <a:close/>
                </a:path>
                <a:path w="8211820" h="640079">
                  <a:moveTo>
                    <a:pt x="621258" y="418973"/>
                  </a:moveTo>
                  <a:lnTo>
                    <a:pt x="616280" y="392201"/>
                  </a:lnTo>
                  <a:lnTo>
                    <a:pt x="602818" y="370293"/>
                  </a:lnTo>
                  <a:lnTo>
                    <a:pt x="602818" y="418973"/>
                  </a:lnTo>
                  <a:lnTo>
                    <a:pt x="602818" y="421894"/>
                  </a:lnTo>
                  <a:lnTo>
                    <a:pt x="494093" y="421894"/>
                  </a:lnTo>
                  <a:lnTo>
                    <a:pt x="494093" y="418973"/>
                  </a:lnTo>
                  <a:lnTo>
                    <a:pt x="498348" y="397789"/>
                  </a:lnTo>
                  <a:lnTo>
                    <a:pt x="509981" y="380517"/>
                  </a:lnTo>
                  <a:lnTo>
                    <a:pt x="527265" y="368884"/>
                  </a:lnTo>
                  <a:lnTo>
                    <a:pt x="548462" y="364617"/>
                  </a:lnTo>
                  <a:lnTo>
                    <a:pt x="569645" y="368884"/>
                  </a:lnTo>
                  <a:lnTo>
                    <a:pt x="586917" y="380517"/>
                  </a:lnTo>
                  <a:lnTo>
                    <a:pt x="598551" y="397789"/>
                  </a:lnTo>
                  <a:lnTo>
                    <a:pt x="602818" y="418973"/>
                  </a:lnTo>
                  <a:lnTo>
                    <a:pt x="602818" y="370293"/>
                  </a:lnTo>
                  <a:lnTo>
                    <a:pt x="602564" y="369874"/>
                  </a:lnTo>
                  <a:lnTo>
                    <a:pt x="595782" y="364617"/>
                  </a:lnTo>
                  <a:lnTo>
                    <a:pt x="581939" y="353923"/>
                  </a:lnTo>
                  <a:lnTo>
                    <a:pt x="556221" y="346202"/>
                  </a:lnTo>
                  <a:lnTo>
                    <a:pt x="571703" y="340601"/>
                  </a:lnTo>
                  <a:lnTo>
                    <a:pt x="584009" y="330250"/>
                  </a:lnTo>
                  <a:lnTo>
                    <a:pt x="585431" y="327787"/>
                  </a:lnTo>
                  <a:lnTo>
                    <a:pt x="592124" y="316255"/>
                  </a:lnTo>
                  <a:lnTo>
                    <a:pt x="595058" y="299720"/>
                  </a:lnTo>
                  <a:lnTo>
                    <a:pt x="591299" y="281190"/>
                  </a:lnTo>
                  <a:lnTo>
                    <a:pt x="584784" y="271526"/>
                  </a:lnTo>
                  <a:lnTo>
                    <a:pt x="581101" y="266052"/>
                  </a:lnTo>
                  <a:lnTo>
                    <a:pt x="574675" y="261721"/>
                  </a:lnTo>
                  <a:lnTo>
                    <a:pt x="574675" y="299720"/>
                  </a:lnTo>
                  <a:lnTo>
                    <a:pt x="572452" y="310654"/>
                  </a:lnTo>
                  <a:lnTo>
                    <a:pt x="566420" y="319570"/>
                  </a:lnTo>
                  <a:lnTo>
                    <a:pt x="557466" y="325589"/>
                  </a:lnTo>
                  <a:lnTo>
                    <a:pt x="546519" y="327787"/>
                  </a:lnTo>
                  <a:lnTo>
                    <a:pt x="535559" y="325589"/>
                  </a:lnTo>
                  <a:lnTo>
                    <a:pt x="526605" y="319570"/>
                  </a:lnTo>
                  <a:lnTo>
                    <a:pt x="520573" y="310654"/>
                  </a:lnTo>
                  <a:lnTo>
                    <a:pt x="518363" y="299720"/>
                  </a:lnTo>
                  <a:lnTo>
                    <a:pt x="520573" y="288734"/>
                  </a:lnTo>
                  <a:lnTo>
                    <a:pt x="526605" y="279768"/>
                  </a:lnTo>
                  <a:lnTo>
                    <a:pt x="535559" y="273735"/>
                  </a:lnTo>
                  <a:lnTo>
                    <a:pt x="546519" y="271526"/>
                  </a:lnTo>
                  <a:lnTo>
                    <a:pt x="557466" y="273735"/>
                  </a:lnTo>
                  <a:lnTo>
                    <a:pt x="566420" y="279768"/>
                  </a:lnTo>
                  <a:lnTo>
                    <a:pt x="572452" y="288734"/>
                  </a:lnTo>
                  <a:lnTo>
                    <a:pt x="574675" y="299720"/>
                  </a:lnTo>
                  <a:lnTo>
                    <a:pt x="574675" y="261721"/>
                  </a:lnTo>
                  <a:lnTo>
                    <a:pt x="565975" y="255841"/>
                  </a:lnTo>
                  <a:lnTo>
                    <a:pt x="547484" y="252095"/>
                  </a:lnTo>
                  <a:lnTo>
                    <a:pt x="528993" y="255841"/>
                  </a:lnTo>
                  <a:lnTo>
                    <a:pt x="513867" y="266052"/>
                  </a:lnTo>
                  <a:lnTo>
                    <a:pt x="503669" y="281190"/>
                  </a:lnTo>
                  <a:lnTo>
                    <a:pt x="499922" y="299720"/>
                  </a:lnTo>
                  <a:lnTo>
                    <a:pt x="502996" y="316255"/>
                  </a:lnTo>
                  <a:lnTo>
                    <a:pt x="511441" y="330250"/>
                  </a:lnTo>
                  <a:lnTo>
                    <a:pt x="524078" y="340601"/>
                  </a:lnTo>
                  <a:lnTo>
                    <a:pt x="539724" y="346202"/>
                  </a:lnTo>
                  <a:lnTo>
                    <a:pt x="514553" y="354291"/>
                  </a:lnTo>
                  <a:lnTo>
                    <a:pt x="494220" y="370205"/>
                  </a:lnTo>
                  <a:lnTo>
                    <a:pt x="480606" y="392315"/>
                  </a:lnTo>
                  <a:lnTo>
                    <a:pt x="475653" y="418973"/>
                  </a:lnTo>
                  <a:lnTo>
                    <a:pt x="475653" y="434467"/>
                  </a:lnTo>
                  <a:lnTo>
                    <a:pt x="482447" y="441325"/>
                  </a:lnTo>
                  <a:lnTo>
                    <a:pt x="615442" y="441325"/>
                  </a:lnTo>
                  <a:lnTo>
                    <a:pt x="621258" y="434467"/>
                  </a:lnTo>
                  <a:lnTo>
                    <a:pt x="621258" y="421894"/>
                  </a:lnTo>
                  <a:lnTo>
                    <a:pt x="621258" y="418973"/>
                  </a:lnTo>
                  <a:close/>
                </a:path>
                <a:path w="8211820" h="640079">
                  <a:moveTo>
                    <a:pt x="632917" y="23241"/>
                  </a:moveTo>
                  <a:lnTo>
                    <a:pt x="631698" y="19431"/>
                  </a:lnTo>
                  <a:lnTo>
                    <a:pt x="630072" y="14312"/>
                  </a:lnTo>
                  <a:lnTo>
                    <a:pt x="624776" y="6908"/>
                  </a:lnTo>
                  <a:lnTo>
                    <a:pt x="617486" y="1866"/>
                  </a:lnTo>
                  <a:lnTo>
                    <a:pt x="611555" y="622"/>
                  </a:lnTo>
                  <a:lnTo>
                    <a:pt x="611555" y="21336"/>
                  </a:lnTo>
                  <a:lnTo>
                    <a:pt x="611555" y="211455"/>
                  </a:lnTo>
                  <a:lnTo>
                    <a:pt x="609612" y="213360"/>
                  </a:lnTo>
                  <a:lnTo>
                    <a:pt x="347522" y="213360"/>
                  </a:lnTo>
                  <a:lnTo>
                    <a:pt x="345579" y="211455"/>
                  </a:lnTo>
                  <a:lnTo>
                    <a:pt x="345579" y="186182"/>
                  </a:lnTo>
                  <a:lnTo>
                    <a:pt x="345579" y="174625"/>
                  </a:lnTo>
                  <a:lnTo>
                    <a:pt x="345579" y="168783"/>
                  </a:lnTo>
                  <a:lnTo>
                    <a:pt x="340728" y="163957"/>
                  </a:lnTo>
                  <a:lnTo>
                    <a:pt x="333933" y="164846"/>
                  </a:lnTo>
                  <a:lnTo>
                    <a:pt x="277622" y="174625"/>
                  </a:lnTo>
                  <a:lnTo>
                    <a:pt x="342671" y="117348"/>
                  </a:lnTo>
                  <a:lnTo>
                    <a:pt x="344601" y="115443"/>
                  </a:lnTo>
                  <a:lnTo>
                    <a:pt x="345579" y="112522"/>
                  </a:lnTo>
                  <a:lnTo>
                    <a:pt x="345579" y="23241"/>
                  </a:lnTo>
                  <a:lnTo>
                    <a:pt x="347522" y="19431"/>
                  </a:lnTo>
                  <a:lnTo>
                    <a:pt x="610590" y="19431"/>
                  </a:lnTo>
                  <a:lnTo>
                    <a:pt x="611555" y="21336"/>
                  </a:lnTo>
                  <a:lnTo>
                    <a:pt x="611555" y="622"/>
                  </a:lnTo>
                  <a:lnTo>
                    <a:pt x="608647" y="0"/>
                  </a:lnTo>
                  <a:lnTo>
                    <a:pt x="349465" y="0"/>
                  </a:lnTo>
                  <a:lnTo>
                    <a:pt x="340487" y="1866"/>
                  </a:lnTo>
                  <a:lnTo>
                    <a:pt x="333070" y="6908"/>
                  </a:lnTo>
                  <a:lnTo>
                    <a:pt x="328015" y="14312"/>
                  </a:lnTo>
                  <a:lnTo>
                    <a:pt x="326161" y="23241"/>
                  </a:lnTo>
                  <a:lnTo>
                    <a:pt x="326161" y="105664"/>
                  </a:lnTo>
                  <a:lnTo>
                    <a:pt x="239763" y="183261"/>
                  </a:lnTo>
                  <a:lnTo>
                    <a:pt x="236855" y="186182"/>
                  </a:lnTo>
                  <a:lnTo>
                    <a:pt x="235889" y="191008"/>
                  </a:lnTo>
                  <a:lnTo>
                    <a:pt x="237832" y="194945"/>
                  </a:lnTo>
                  <a:lnTo>
                    <a:pt x="239763" y="197866"/>
                  </a:lnTo>
                  <a:lnTo>
                    <a:pt x="243649" y="200787"/>
                  </a:lnTo>
                  <a:lnTo>
                    <a:pt x="248500" y="199771"/>
                  </a:lnTo>
                  <a:lnTo>
                    <a:pt x="327139" y="186182"/>
                  </a:lnTo>
                  <a:lnTo>
                    <a:pt x="327139" y="208534"/>
                  </a:lnTo>
                  <a:lnTo>
                    <a:pt x="328993" y="217474"/>
                  </a:lnTo>
                  <a:lnTo>
                    <a:pt x="334048" y="224878"/>
                  </a:lnTo>
                  <a:lnTo>
                    <a:pt x="341464" y="229920"/>
                  </a:lnTo>
                  <a:lnTo>
                    <a:pt x="350431" y="231775"/>
                  </a:lnTo>
                  <a:lnTo>
                    <a:pt x="609612" y="231775"/>
                  </a:lnTo>
                  <a:lnTo>
                    <a:pt x="618578" y="229920"/>
                  </a:lnTo>
                  <a:lnTo>
                    <a:pt x="625995" y="224878"/>
                  </a:lnTo>
                  <a:lnTo>
                    <a:pt x="631050" y="217474"/>
                  </a:lnTo>
                  <a:lnTo>
                    <a:pt x="631901" y="213360"/>
                  </a:lnTo>
                  <a:lnTo>
                    <a:pt x="632917" y="208534"/>
                  </a:lnTo>
                  <a:lnTo>
                    <a:pt x="632917" y="23241"/>
                  </a:lnTo>
                  <a:close/>
                </a:path>
                <a:path w="8211820" h="640079">
                  <a:moveTo>
                    <a:pt x="642620" y="617728"/>
                  </a:moveTo>
                  <a:lnTo>
                    <a:pt x="636511" y="591527"/>
                  </a:lnTo>
                  <a:lnTo>
                    <a:pt x="622223" y="569404"/>
                  </a:lnTo>
                  <a:lnTo>
                    <a:pt x="621271" y="568667"/>
                  </a:lnTo>
                  <a:lnTo>
                    <a:pt x="621271" y="617728"/>
                  </a:lnTo>
                  <a:lnTo>
                    <a:pt x="621271" y="620649"/>
                  </a:lnTo>
                  <a:lnTo>
                    <a:pt x="512546" y="620649"/>
                  </a:lnTo>
                  <a:lnTo>
                    <a:pt x="512546" y="617728"/>
                  </a:lnTo>
                  <a:lnTo>
                    <a:pt x="516801" y="596620"/>
                  </a:lnTo>
                  <a:lnTo>
                    <a:pt x="528434" y="579374"/>
                  </a:lnTo>
                  <a:lnTo>
                    <a:pt x="545706" y="567766"/>
                  </a:lnTo>
                  <a:lnTo>
                    <a:pt x="566902" y="563499"/>
                  </a:lnTo>
                  <a:lnTo>
                    <a:pt x="588086" y="567766"/>
                  </a:lnTo>
                  <a:lnTo>
                    <a:pt x="605370" y="579374"/>
                  </a:lnTo>
                  <a:lnTo>
                    <a:pt x="617004" y="596620"/>
                  </a:lnTo>
                  <a:lnTo>
                    <a:pt x="621271" y="617728"/>
                  </a:lnTo>
                  <a:lnTo>
                    <a:pt x="621271" y="568667"/>
                  </a:lnTo>
                  <a:lnTo>
                    <a:pt x="614591" y="563499"/>
                  </a:lnTo>
                  <a:lnTo>
                    <a:pt x="601395" y="553300"/>
                  </a:lnTo>
                  <a:lnTo>
                    <a:pt x="575627" y="545084"/>
                  </a:lnTo>
                  <a:lnTo>
                    <a:pt x="591121" y="539419"/>
                  </a:lnTo>
                  <a:lnTo>
                    <a:pt x="603415" y="529018"/>
                  </a:lnTo>
                  <a:lnTo>
                    <a:pt x="604774" y="526669"/>
                  </a:lnTo>
                  <a:lnTo>
                    <a:pt x="611530" y="515010"/>
                  </a:lnTo>
                  <a:lnTo>
                    <a:pt x="614464" y="498475"/>
                  </a:lnTo>
                  <a:lnTo>
                    <a:pt x="610717" y="480021"/>
                  </a:lnTo>
                  <a:lnTo>
                    <a:pt x="604215" y="470408"/>
                  </a:lnTo>
                  <a:lnTo>
                    <a:pt x="600506" y="464921"/>
                  </a:lnTo>
                  <a:lnTo>
                    <a:pt x="594080" y="460590"/>
                  </a:lnTo>
                  <a:lnTo>
                    <a:pt x="594080" y="498475"/>
                  </a:lnTo>
                  <a:lnTo>
                    <a:pt x="591858" y="509422"/>
                  </a:lnTo>
                  <a:lnTo>
                    <a:pt x="585825" y="518388"/>
                  </a:lnTo>
                  <a:lnTo>
                    <a:pt x="576884" y="524446"/>
                  </a:lnTo>
                  <a:lnTo>
                    <a:pt x="565937" y="526669"/>
                  </a:lnTo>
                  <a:lnTo>
                    <a:pt x="554977" y="524446"/>
                  </a:lnTo>
                  <a:lnTo>
                    <a:pt x="546023" y="518388"/>
                  </a:lnTo>
                  <a:lnTo>
                    <a:pt x="539991" y="509422"/>
                  </a:lnTo>
                  <a:lnTo>
                    <a:pt x="537781" y="498475"/>
                  </a:lnTo>
                  <a:lnTo>
                    <a:pt x="539991" y="487553"/>
                  </a:lnTo>
                  <a:lnTo>
                    <a:pt x="546023" y="478637"/>
                  </a:lnTo>
                  <a:lnTo>
                    <a:pt x="554977" y="472617"/>
                  </a:lnTo>
                  <a:lnTo>
                    <a:pt x="565937" y="470408"/>
                  </a:lnTo>
                  <a:lnTo>
                    <a:pt x="576884" y="472617"/>
                  </a:lnTo>
                  <a:lnTo>
                    <a:pt x="585825" y="478637"/>
                  </a:lnTo>
                  <a:lnTo>
                    <a:pt x="591858" y="487553"/>
                  </a:lnTo>
                  <a:lnTo>
                    <a:pt x="594080" y="498475"/>
                  </a:lnTo>
                  <a:lnTo>
                    <a:pt x="594080" y="460590"/>
                  </a:lnTo>
                  <a:lnTo>
                    <a:pt x="585381" y="454723"/>
                  </a:lnTo>
                  <a:lnTo>
                    <a:pt x="566902" y="450977"/>
                  </a:lnTo>
                  <a:lnTo>
                    <a:pt x="548411" y="454723"/>
                  </a:lnTo>
                  <a:lnTo>
                    <a:pt x="533285" y="464921"/>
                  </a:lnTo>
                  <a:lnTo>
                    <a:pt x="523074" y="480021"/>
                  </a:lnTo>
                  <a:lnTo>
                    <a:pt x="519341" y="498475"/>
                  </a:lnTo>
                  <a:lnTo>
                    <a:pt x="522414" y="515010"/>
                  </a:lnTo>
                  <a:lnTo>
                    <a:pt x="530860" y="529018"/>
                  </a:lnTo>
                  <a:lnTo>
                    <a:pt x="543496" y="539419"/>
                  </a:lnTo>
                  <a:lnTo>
                    <a:pt x="559142" y="545084"/>
                  </a:lnTo>
                  <a:lnTo>
                    <a:pt x="533971" y="553173"/>
                  </a:lnTo>
                  <a:lnTo>
                    <a:pt x="513626" y="569074"/>
                  </a:lnTo>
                  <a:lnTo>
                    <a:pt x="500024" y="591146"/>
                  </a:lnTo>
                  <a:lnTo>
                    <a:pt x="495071" y="617728"/>
                  </a:lnTo>
                  <a:lnTo>
                    <a:pt x="495071" y="633349"/>
                  </a:lnTo>
                  <a:lnTo>
                    <a:pt x="501865" y="640080"/>
                  </a:lnTo>
                  <a:lnTo>
                    <a:pt x="635825" y="640080"/>
                  </a:lnTo>
                  <a:lnTo>
                    <a:pt x="642620" y="633349"/>
                  </a:lnTo>
                  <a:lnTo>
                    <a:pt x="642620" y="620649"/>
                  </a:lnTo>
                  <a:lnTo>
                    <a:pt x="642620" y="617728"/>
                  </a:lnTo>
                  <a:close/>
                </a:path>
                <a:path w="8211820" h="640079">
                  <a:moveTo>
                    <a:pt x="7733792" y="426720"/>
                  </a:moveTo>
                  <a:lnTo>
                    <a:pt x="7729347" y="421640"/>
                  </a:lnTo>
                  <a:lnTo>
                    <a:pt x="7713599" y="421640"/>
                  </a:lnTo>
                  <a:lnTo>
                    <a:pt x="7713599" y="443230"/>
                  </a:lnTo>
                  <a:lnTo>
                    <a:pt x="7713599" y="466090"/>
                  </a:lnTo>
                  <a:lnTo>
                    <a:pt x="7689850" y="466090"/>
                  </a:lnTo>
                  <a:lnTo>
                    <a:pt x="7689850" y="443230"/>
                  </a:lnTo>
                  <a:lnTo>
                    <a:pt x="7713599" y="443230"/>
                  </a:lnTo>
                  <a:lnTo>
                    <a:pt x="7713599" y="421640"/>
                  </a:lnTo>
                  <a:lnTo>
                    <a:pt x="7674102" y="421640"/>
                  </a:lnTo>
                  <a:lnTo>
                    <a:pt x="7669657" y="426720"/>
                  </a:lnTo>
                  <a:lnTo>
                    <a:pt x="7669657" y="482600"/>
                  </a:lnTo>
                  <a:lnTo>
                    <a:pt x="7674102" y="486422"/>
                  </a:lnTo>
                  <a:lnTo>
                    <a:pt x="7729347" y="486422"/>
                  </a:lnTo>
                  <a:lnTo>
                    <a:pt x="7733792" y="482600"/>
                  </a:lnTo>
                  <a:lnTo>
                    <a:pt x="7733792" y="466090"/>
                  </a:lnTo>
                  <a:lnTo>
                    <a:pt x="7733792" y="443230"/>
                  </a:lnTo>
                  <a:lnTo>
                    <a:pt x="7733792" y="426720"/>
                  </a:lnTo>
                  <a:close/>
                </a:path>
                <a:path w="8211820" h="640079">
                  <a:moveTo>
                    <a:pt x="7733792" y="354330"/>
                  </a:moveTo>
                  <a:lnTo>
                    <a:pt x="7729347" y="350520"/>
                  </a:lnTo>
                  <a:lnTo>
                    <a:pt x="7713599" y="350520"/>
                  </a:lnTo>
                  <a:lnTo>
                    <a:pt x="7713599" y="370840"/>
                  </a:lnTo>
                  <a:lnTo>
                    <a:pt x="7713599" y="393700"/>
                  </a:lnTo>
                  <a:lnTo>
                    <a:pt x="7689850" y="393700"/>
                  </a:lnTo>
                  <a:lnTo>
                    <a:pt x="7689850" y="370840"/>
                  </a:lnTo>
                  <a:lnTo>
                    <a:pt x="7713599" y="370840"/>
                  </a:lnTo>
                  <a:lnTo>
                    <a:pt x="7713599" y="350520"/>
                  </a:lnTo>
                  <a:lnTo>
                    <a:pt x="7674102" y="350520"/>
                  </a:lnTo>
                  <a:lnTo>
                    <a:pt x="7669657" y="354330"/>
                  </a:lnTo>
                  <a:lnTo>
                    <a:pt x="7669657" y="410222"/>
                  </a:lnTo>
                  <a:lnTo>
                    <a:pt x="7674102" y="414020"/>
                  </a:lnTo>
                  <a:lnTo>
                    <a:pt x="7729347" y="414020"/>
                  </a:lnTo>
                  <a:lnTo>
                    <a:pt x="7733792" y="410222"/>
                  </a:lnTo>
                  <a:lnTo>
                    <a:pt x="7733792" y="393700"/>
                  </a:lnTo>
                  <a:lnTo>
                    <a:pt x="7733792" y="370840"/>
                  </a:lnTo>
                  <a:lnTo>
                    <a:pt x="7733792" y="354330"/>
                  </a:lnTo>
                  <a:close/>
                </a:path>
                <a:path w="8211820" h="640079">
                  <a:moveTo>
                    <a:pt x="7733792" y="281940"/>
                  </a:moveTo>
                  <a:lnTo>
                    <a:pt x="7729347" y="276872"/>
                  </a:lnTo>
                  <a:lnTo>
                    <a:pt x="7713599" y="276872"/>
                  </a:lnTo>
                  <a:lnTo>
                    <a:pt x="7713599" y="298450"/>
                  </a:lnTo>
                  <a:lnTo>
                    <a:pt x="7713599" y="321322"/>
                  </a:lnTo>
                  <a:lnTo>
                    <a:pt x="7689850" y="321322"/>
                  </a:lnTo>
                  <a:lnTo>
                    <a:pt x="7689850" y="298450"/>
                  </a:lnTo>
                  <a:lnTo>
                    <a:pt x="7713599" y="298450"/>
                  </a:lnTo>
                  <a:lnTo>
                    <a:pt x="7713599" y="276872"/>
                  </a:lnTo>
                  <a:lnTo>
                    <a:pt x="7674102" y="276872"/>
                  </a:lnTo>
                  <a:lnTo>
                    <a:pt x="7669657" y="281940"/>
                  </a:lnTo>
                  <a:lnTo>
                    <a:pt x="7669657" y="337820"/>
                  </a:lnTo>
                  <a:lnTo>
                    <a:pt x="7674102" y="341630"/>
                  </a:lnTo>
                  <a:lnTo>
                    <a:pt x="7729347" y="341630"/>
                  </a:lnTo>
                  <a:lnTo>
                    <a:pt x="7733792" y="337820"/>
                  </a:lnTo>
                  <a:lnTo>
                    <a:pt x="7733792" y="321322"/>
                  </a:lnTo>
                  <a:lnTo>
                    <a:pt x="7733792" y="298450"/>
                  </a:lnTo>
                  <a:lnTo>
                    <a:pt x="7733792" y="281940"/>
                  </a:lnTo>
                  <a:close/>
                </a:path>
                <a:path w="8211820" h="640079">
                  <a:moveTo>
                    <a:pt x="7812786" y="426720"/>
                  </a:moveTo>
                  <a:lnTo>
                    <a:pt x="7808214" y="421640"/>
                  </a:lnTo>
                  <a:lnTo>
                    <a:pt x="7792466" y="421640"/>
                  </a:lnTo>
                  <a:lnTo>
                    <a:pt x="7792466" y="443230"/>
                  </a:lnTo>
                  <a:lnTo>
                    <a:pt x="7792466" y="466090"/>
                  </a:lnTo>
                  <a:lnTo>
                    <a:pt x="7768717" y="466090"/>
                  </a:lnTo>
                  <a:lnTo>
                    <a:pt x="7768717" y="443230"/>
                  </a:lnTo>
                  <a:lnTo>
                    <a:pt x="7792466" y="443230"/>
                  </a:lnTo>
                  <a:lnTo>
                    <a:pt x="7792466" y="421640"/>
                  </a:lnTo>
                  <a:lnTo>
                    <a:pt x="7753096" y="421640"/>
                  </a:lnTo>
                  <a:lnTo>
                    <a:pt x="7748524" y="426720"/>
                  </a:lnTo>
                  <a:lnTo>
                    <a:pt x="7748524" y="482600"/>
                  </a:lnTo>
                  <a:lnTo>
                    <a:pt x="7753096" y="486422"/>
                  </a:lnTo>
                  <a:lnTo>
                    <a:pt x="7808214" y="486422"/>
                  </a:lnTo>
                  <a:lnTo>
                    <a:pt x="7812786" y="482600"/>
                  </a:lnTo>
                  <a:lnTo>
                    <a:pt x="7812786" y="466090"/>
                  </a:lnTo>
                  <a:lnTo>
                    <a:pt x="7812786" y="443230"/>
                  </a:lnTo>
                  <a:lnTo>
                    <a:pt x="7812786" y="426720"/>
                  </a:lnTo>
                  <a:close/>
                </a:path>
                <a:path w="8211820" h="640079">
                  <a:moveTo>
                    <a:pt x="7812786" y="354330"/>
                  </a:moveTo>
                  <a:lnTo>
                    <a:pt x="7808214" y="350520"/>
                  </a:lnTo>
                  <a:lnTo>
                    <a:pt x="7792466" y="350520"/>
                  </a:lnTo>
                  <a:lnTo>
                    <a:pt x="7792466" y="370840"/>
                  </a:lnTo>
                  <a:lnTo>
                    <a:pt x="7792466" y="393700"/>
                  </a:lnTo>
                  <a:lnTo>
                    <a:pt x="7768717" y="393700"/>
                  </a:lnTo>
                  <a:lnTo>
                    <a:pt x="7768717" y="370840"/>
                  </a:lnTo>
                  <a:lnTo>
                    <a:pt x="7792466" y="370840"/>
                  </a:lnTo>
                  <a:lnTo>
                    <a:pt x="7792466" y="350520"/>
                  </a:lnTo>
                  <a:lnTo>
                    <a:pt x="7753096" y="350520"/>
                  </a:lnTo>
                  <a:lnTo>
                    <a:pt x="7748524" y="354330"/>
                  </a:lnTo>
                  <a:lnTo>
                    <a:pt x="7748524" y="410222"/>
                  </a:lnTo>
                  <a:lnTo>
                    <a:pt x="7753096" y="414020"/>
                  </a:lnTo>
                  <a:lnTo>
                    <a:pt x="7808214" y="414020"/>
                  </a:lnTo>
                  <a:lnTo>
                    <a:pt x="7812786" y="410222"/>
                  </a:lnTo>
                  <a:lnTo>
                    <a:pt x="7812786" y="393700"/>
                  </a:lnTo>
                  <a:lnTo>
                    <a:pt x="7812786" y="370840"/>
                  </a:lnTo>
                  <a:lnTo>
                    <a:pt x="7812786" y="354330"/>
                  </a:lnTo>
                  <a:close/>
                </a:path>
                <a:path w="8211820" h="640079">
                  <a:moveTo>
                    <a:pt x="7812786" y="281940"/>
                  </a:moveTo>
                  <a:lnTo>
                    <a:pt x="7808214" y="276872"/>
                  </a:lnTo>
                  <a:lnTo>
                    <a:pt x="7792466" y="276872"/>
                  </a:lnTo>
                  <a:lnTo>
                    <a:pt x="7792466" y="298450"/>
                  </a:lnTo>
                  <a:lnTo>
                    <a:pt x="7792466" y="321322"/>
                  </a:lnTo>
                  <a:lnTo>
                    <a:pt x="7768717" y="321322"/>
                  </a:lnTo>
                  <a:lnTo>
                    <a:pt x="7768717" y="298450"/>
                  </a:lnTo>
                  <a:lnTo>
                    <a:pt x="7792466" y="298450"/>
                  </a:lnTo>
                  <a:lnTo>
                    <a:pt x="7792466" y="276872"/>
                  </a:lnTo>
                  <a:lnTo>
                    <a:pt x="7753096" y="276872"/>
                  </a:lnTo>
                  <a:lnTo>
                    <a:pt x="7748524" y="281940"/>
                  </a:lnTo>
                  <a:lnTo>
                    <a:pt x="7748524" y="337820"/>
                  </a:lnTo>
                  <a:lnTo>
                    <a:pt x="7753096" y="341630"/>
                  </a:lnTo>
                  <a:lnTo>
                    <a:pt x="7808214" y="341630"/>
                  </a:lnTo>
                  <a:lnTo>
                    <a:pt x="7812786" y="337820"/>
                  </a:lnTo>
                  <a:lnTo>
                    <a:pt x="7812786" y="321322"/>
                  </a:lnTo>
                  <a:lnTo>
                    <a:pt x="7812786" y="298450"/>
                  </a:lnTo>
                  <a:lnTo>
                    <a:pt x="7812786" y="281940"/>
                  </a:lnTo>
                  <a:close/>
                </a:path>
                <a:path w="8211820" h="640079">
                  <a:moveTo>
                    <a:pt x="7891653" y="281940"/>
                  </a:moveTo>
                  <a:lnTo>
                    <a:pt x="7887081" y="276872"/>
                  </a:lnTo>
                  <a:lnTo>
                    <a:pt x="7871460" y="276872"/>
                  </a:lnTo>
                  <a:lnTo>
                    <a:pt x="7871460" y="298450"/>
                  </a:lnTo>
                  <a:lnTo>
                    <a:pt x="7871460" y="321322"/>
                  </a:lnTo>
                  <a:lnTo>
                    <a:pt x="7847711" y="321322"/>
                  </a:lnTo>
                  <a:lnTo>
                    <a:pt x="7847711" y="298450"/>
                  </a:lnTo>
                  <a:lnTo>
                    <a:pt x="7871460" y="298450"/>
                  </a:lnTo>
                  <a:lnTo>
                    <a:pt x="7871460" y="276872"/>
                  </a:lnTo>
                  <a:lnTo>
                    <a:pt x="7831963" y="276872"/>
                  </a:lnTo>
                  <a:lnTo>
                    <a:pt x="7827391" y="281940"/>
                  </a:lnTo>
                  <a:lnTo>
                    <a:pt x="7827391" y="337820"/>
                  </a:lnTo>
                  <a:lnTo>
                    <a:pt x="7831963" y="341630"/>
                  </a:lnTo>
                  <a:lnTo>
                    <a:pt x="7887081" y="341630"/>
                  </a:lnTo>
                  <a:lnTo>
                    <a:pt x="7891653" y="337820"/>
                  </a:lnTo>
                  <a:lnTo>
                    <a:pt x="7891653" y="321322"/>
                  </a:lnTo>
                  <a:lnTo>
                    <a:pt x="7891653" y="298450"/>
                  </a:lnTo>
                  <a:lnTo>
                    <a:pt x="7891653" y="281940"/>
                  </a:lnTo>
                  <a:close/>
                </a:path>
                <a:path w="8211820" h="640079">
                  <a:moveTo>
                    <a:pt x="7891653" y="209550"/>
                  </a:moveTo>
                  <a:lnTo>
                    <a:pt x="7887081" y="204470"/>
                  </a:lnTo>
                  <a:lnTo>
                    <a:pt x="7871460" y="204470"/>
                  </a:lnTo>
                  <a:lnTo>
                    <a:pt x="7871460" y="224790"/>
                  </a:lnTo>
                  <a:lnTo>
                    <a:pt x="7871460" y="248920"/>
                  </a:lnTo>
                  <a:lnTo>
                    <a:pt x="7847711" y="248920"/>
                  </a:lnTo>
                  <a:lnTo>
                    <a:pt x="7847711" y="224790"/>
                  </a:lnTo>
                  <a:lnTo>
                    <a:pt x="7871460" y="224790"/>
                  </a:lnTo>
                  <a:lnTo>
                    <a:pt x="7871460" y="204470"/>
                  </a:lnTo>
                  <a:lnTo>
                    <a:pt x="7831963" y="204470"/>
                  </a:lnTo>
                  <a:lnTo>
                    <a:pt x="7827391" y="209550"/>
                  </a:lnTo>
                  <a:lnTo>
                    <a:pt x="7827391" y="265430"/>
                  </a:lnTo>
                  <a:lnTo>
                    <a:pt x="7831963" y="269240"/>
                  </a:lnTo>
                  <a:lnTo>
                    <a:pt x="7887081" y="269240"/>
                  </a:lnTo>
                  <a:lnTo>
                    <a:pt x="7891653" y="265430"/>
                  </a:lnTo>
                  <a:lnTo>
                    <a:pt x="7891653" y="248920"/>
                  </a:lnTo>
                  <a:lnTo>
                    <a:pt x="7891653" y="224790"/>
                  </a:lnTo>
                  <a:lnTo>
                    <a:pt x="7891653" y="209550"/>
                  </a:lnTo>
                  <a:close/>
                </a:path>
                <a:path w="8211820" h="640079">
                  <a:moveTo>
                    <a:pt x="7936865" y="444500"/>
                  </a:moveTo>
                  <a:lnTo>
                    <a:pt x="7934198" y="441972"/>
                  </a:lnTo>
                  <a:lnTo>
                    <a:pt x="7927340" y="441972"/>
                  </a:lnTo>
                  <a:lnTo>
                    <a:pt x="7924546" y="444500"/>
                  </a:lnTo>
                  <a:lnTo>
                    <a:pt x="7924546" y="450850"/>
                  </a:lnTo>
                  <a:lnTo>
                    <a:pt x="7927340" y="453390"/>
                  </a:lnTo>
                  <a:lnTo>
                    <a:pt x="7934198" y="453390"/>
                  </a:lnTo>
                  <a:lnTo>
                    <a:pt x="7936865" y="450850"/>
                  </a:lnTo>
                  <a:lnTo>
                    <a:pt x="7936865" y="444500"/>
                  </a:lnTo>
                  <a:close/>
                </a:path>
                <a:path w="8211820" h="640079">
                  <a:moveTo>
                    <a:pt x="7970520" y="209550"/>
                  </a:moveTo>
                  <a:lnTo>
                    <a:pt x="7966075" y="204470"/>
                  </a:lnTo>
                  <a:lnTo>
                    <a:pt x="7950327" y="204470"/>
                  </a:lnTo>
                  <a:lnTo>
                    <a:pt x="7950327" y="224790"/>
                  </a:lnTo>
                  <a:lnTo>
                    <a:pt x="7950327" y="248920"/>
                  </a:lnTo>
                  <a:lnTo>
                    <a:pt x="7926578" y="248920"/>
                  </a:lnTo>
                  <a:lnTo>
                    <a:pt x="7926578" y="224790"/>
                  </a:lnTo>
                  <a:lnTo>
                    <a:pt x="7950327" y="224790"/>
                  </a:lnTo>
                  <a:lnTo>
                    <a:pt x="7950327" y="204470"/>
                  </a:lnTo>
                  <a:lnTo>
                    <a:pt x="7910830" y="204470"/>
                  </a:lnTo>
                  <a:lnTo>
                    <a:pt x="7906385" y="209550"/>
                  </a:lnTo>
                  <a:lnTo>
                    <a:pt x="7906385" y="265430"/>
                  </a:lnTo>
                  <a:lnTo>
                    <a:pt x="7910830" y="269240"/>
                  </a:lnTo>
                  <a:lnTo>
                    <a:pt x="7966075" y="269240"/>
                  </a:lnTo>
                  <a:lnTo>
                    <a:pt x="7970520" y="265430"/>
                  </a:lnTo>
                  <a:lnTo>
                    <a:pt x="7970520" y="248920"/>
                  </a:lnTo>
                  <a:lnTo>
                    <a:pt x="7970520" y="224790"/>
                  </a:lnTo>
                  <a:lnTo>
                    <a:pt x="7970520" y="209550"/>
                  </a:lnTo>
                  <a:close/>
                </a:path>
                <a:path w="8211820" h="640079">
                  <a:moveTo>
                    <a:pt x="8041767" y="549922"/>
                  </a:moveTo>
                  <a:lnTo>
                    <a:pt x="8038973" y="547370"/>
                  </a:lnTo>
                  <a:lnTo>
                    <a:pt x="8032115" y="547370"/>
                  </a:lnTo>
                  <a:lnTo>
                    <a:pt x="8029321" y="549922"/>
                  </a:lnTo>
                  <a:lnTo>
                    <a:pt x="8029321" y="556272"/>
                  </a:lnTo>
                  <a:lnTo>
                    <a:pt x="8032115" y="560070"/>
                  </a:lnTo>
                  <a:lnTo>
                    <a:pt x="8038973" y="560070"/>
                  </a:lnTo>
                  <a:lnTo>
                    <a:pt x="8041767" y="556272"/>
                  </a:lnTo>
                  <a:lnTo>
                    <a:pt x="8041767" y="549922"/>
                  </a:lnTo>
                  <a:close/>
                </a:path>
                <a:path w="8211820" h="640079">
                  <a:moveTo>
                    <a:pt x="8041767" y="339090"/>
                  </a:moveTo>
                  <a:lnTo>
                    <a:pt x="8038973" y="335280"/>
                  </a:lnTo>
                  <a:lnTo>
                    <a:pt x="8032115" y="335280"/>
                  </a:lnTo>
                  <a:lnTo>
                    <a:pt x="8029321" y="339090"/>
                  </a:lnTo>
                  <a:lnTo>
                    <a:pt x="8029321" y="345440"/>
                  </a:lnTo>
                  <a:lnTo>
                    <a:pt x="8032115" y="347980"/>
                  </a:lnTo>
                  <a:lnTo>
                    <a:pt x="8038973" y="347980"/>
                  </a:lnTo>
                  <a:lnTo>
                    <a:pt x="8041767" y="345440"/>
                  </a:lnTo>
                  <a:lnTo>
                    <a:pt x="8041767" y="339090"/>
                  </a:lnTo>
                  <a:close/>
                </a:path>
                <a:path w="8211820" h="640079">
                  <a:moveTo>
                    <a:pt x="8049514" y="209550"/>
                  </a:moveTo>
                  <a:lnTo>
                    <a:pt x="8044942" y="204470"/>
                  </a:lnTo>
                  <a:lnTo>
                    <a:pt x="8029194" y="204470"/>
                  </a:lnTo>
                  <a:lnTo>
                    <a:pt x="8029194" y="224790"/>
                  </a:lnTo>
                  <a:lnTo>
                    <a:pt x="8029194" y="248920"/>
                  </a:lnTo>
                  <a:lnTo>
                    <a:pt x="8005445" y="248920"/>
                  </a:lnTo>
                  <a:lnTo>
                    <a:pt x="8005445" y="224790"/>
                  </a:lnTo>
                  <a:lnTo>
                    <a:pt x="8029194" y="224790"/>
                  </a:lnTo>
                  <a:lnTo>
                    <a:pt x="8029194" y="204470"/>
                  </a:lnTo>
                  <a:lnTo>
                    <a:pt x="7989824" y="204470"/>
                  </a:lnTo>
                  <a:lnTo>
                    <a:pt x="7985252" y="209550"/>
                  </a:lnTo>
                  <a:lnTo>
                    <a:pt x="7985252" y="265430"/>
                  </a:lnTo>
                  <a:lnTo>
                    <a:pt x="7989824" y="269240"/>
                  </a:lnTo>
                  <a:lnTo>
                    <a:pt x="8035544" y="269240"/>
                  </a:lnTo>
                  <a:lnTo>
                    <a:pt x="8044942" y="269240"/>
                  </a:lnTo>
                  <a:lnTo>
                    <a:pt x="8049514" y="265430"/>
                  </a:lnTo>
                  <a:lnTo>
                    <a:pt x="8049514" y="248920"/>
                  </a:lnTo>
                  <a:lnTo>
                    <a:pt x="8049514" y="224790"/>
                  </a:lnTo>
                  <a:lnTo>
                    <a:pt x="8049514" y="209550"/>
                  </a:lnTo>
                  <a:close/>
                </a:path>
                <a:path w="8211820" h="640079">
                  <a:moveTo>
                    <a:pt x="8101584" y="509270"/>
                  </a:moveTo>
                  <a:lnTo>
                    <a:pt x="8051470" y="458470"/>
                  </a:lnTo>
                  <a:lnTo>
                    <a:pt x="8047710" y="454672"/>
                  </a:lnTo>
                  <a:lnTo>
                    <a:pt x="8046466" y="453390"/>
                  </a:lnTo>
                  <a:lnTo>
                    <a:pt x="8047482" y="452120"/>
                  </a:lnTo>
                  <a:lnTo>
                    <a:pt x="8048117" y="449580"/>
                  </a:lnTo>
                  <a:lnTo>
                    <a:pt x="8048117" y="441972"/>
                  </a:lnTo>
                  <a:lnTo>
                    <a:pt x="8044561" y="436880"/>
                  </a:lnTo>
                  <a:lnTo>
                    <a:pt x="8042529" y="436359"/>
                  </a:lnTo>
                  <a:lnTo>
                    <a:pt x="8042529" y="443230"/>
                  </a:lnTo>
                  <a:lnTo>
                    <a:pt x="8042529" y="448322"/>
                  </a:lnTo>
                  <a:lnTo>
                    <a:pt x="8042275" y="449580"/>
                  </a:lnTo>
                  <a:lnTo>
                    <a:pt x="8041513" y="450850"/>
                  </a:lnTo>
                  <a:lnTo>
                    <a:pt x="8040878" y="452120"/>
                  </a:lnTo>
                  <a:lnTo>
                    <a:pt x="8040370" y="453390"/>
                  </a:lnTo>
                  <a:lnTo>
                    <a:pt x="8039608" y="453390"/>
                  </a:lnTo>
                  <a:lnTo>
                    <a:pt x="8037830" y="454672"/>
                  </a:lnTo>
                  <a:lnTo>
                    <a:pt x="8031607" y="454672"/>
                  </a:lnTo>
                  <a:lnTo>
                    <a:pt x="8028559" y="452120"/>
                  </a:lnTo>
                  <a:lnTo>
                    <a:pt x="8028559" y="447040"/>
                  </a:lnTo>
                  <a:lnTo>
                    <a:pt x="8028813" y="445770"/>
                  </a:lnTo>
                  <a:lnTo>
                    <a:pt x="8029829" y="443230"/>
                  </a:lnTo>
                  <a:lnTo>
                    <a:pt x="8030464" y="443230"/>
                  </a:lnTo>
                  <a:lnTo>
                    <a:pt x="8031226" y="441972"/>
                  </a:lnTo>
                  <a:lnTo>
                    <a:pt x="8032750" y="440690"/>
                  </a:lnTo>
                  <a:lnTo>
                    <a:pt x="8039481" y="440690"/>
                  </a:lnTo>
                  <a:lnTo>
                    <a:pt x="8042529" y="443230"/>
                  </a:lnTo>
                  <a:lnTo>
                    <a:pt x="8042529" y="436359"/>
                  </a:lnTo>
                  <a:lnTo>
                    <a:pt x="8039735" y="435622"/>
                  </a:lnTo>
                  <a:lnTo>
                    <a:pt x="8039735" y="368300"/>
                  </a:lnTo>
                  <a:lnTo>
                    <a:pt x="8037830" y="365772"/>
                  </a:lnTo>
                  <a:lnTo>
                    <a:pt x="8033258" y="365772"/>
                  </a:lnTo>
                  <a:lnTo>
                    <a:pt x="8031353" y="368300"/>
                  </a:lnTo>
                  <a:lnTo>
                    <a:pt x="8031353" y="435622"/>
                  </a:lnTo>
                  <a:lnTo>
                    <a:pt x="8030718" y="435622"/>
                  </a:lnTo>
                  <a:lnTo>
                    <a:pt x="8030210" y="436880"/>
                  </a:lnTo>
                  <a:lnTo>
                    <a:pt x="8029702" y="436880"/>
                  </a:lnTo>
                  <a:lnTo>
                    <a:pt x="8020177" y="426720"/>
                  </a:lnTo>
                  <a:lnTo>
                    <a:pt x="8016367" y="426720"/>
                  </a:lnTo>
                  <a:lnTo>
                    <a:pt x="8015224" y="427990"/>
                  </a:lnTo>
                  <a:lnTo>
                    <a:pt x="8015224" y="430530"/>
                  </a:lnTo>
                  <a:lnTo>
                    <a:pt x="8025511" y="440690"/>
                  </a:lnTo>
                  <a:lnTo>
                    <a:pt x="8025130" y="440690"/>
                  </a:lnTo>
                  <a:lnTo>
                    <a:pt x="8024622" y="441972"/>
                  </a:lnTo>
                  <a:lnTo>
                    <a:pt x="7971663" y="441972"/>
                  </a:lnTo>
                  <a:lnTo>
                    <a:pt x="7969123" y="444500"/>
                  </a:lnTo>
                  <a:lnTo>
                    <a:pt x="7969123" y="450850"/>
                  </a:lnTo>
                  <a:lnTo>
                    <a:pt x="7971663" y="453390"/>
                  </a:lnTo>
                  <a:lnTo>
                    <a:pt x="8024368" y="453390"/>
                  </a:lnTo>
                  <a:lnTo>
                    <a:pt x="8026400" y="457200"/>
                  </a:lnTo>
                  <a:lnTo>
                    <a:pt x="8030591" y="459740"/>
                  </a:lnTo>
                  <a:lnTo>
                    <a:pt x="8040751" y="459740"/>
                  </a:lnTo>
                  <a:lnTo>
                    <a:pt x="8042783" y="458470"/>
                  </a:lnTo>
                  <a:lnTo>
                    <a:pt x="8096631" y="511822"/>
                  </a:lnTo>
                  <a:lnTo>
                    <a:pt x="8097139" y="513080"/>
                  </a:lnTo>
                  <a:lnTo>
                    <a:pt x="8099933" y="513080"/>
                  </a:lnTo>
                  <a:lnTo>
                    <a:pt x="8100441" y="511822"/>
                  </a:lnTo>
                  <a:lnTo>
                    <a:pt x="8101584" y="510540"/>
                  </a:lnTo>
                  <a:lnTo>
                    <a:pt x="8101584" y="509270"/>
                  </a:lnTo>
                  <a:close/>
                </a:path>
                <a:path w="8211820" h="640079">
                  <a:moveTo>
                    <a:pt x="8146542" y="444500"/>
                  </a:moveTo>
                  <a:lnTo>
                    <a:pt x="8143748" y="441972"/>
                  </a:lnTo>
                  <a:lnTo>
                    <a:pt x="8136890" y="441972"/>
                  </a:lnTo>
                  <a:lnTo>
                    <a:pt x="8134223" y="444500"/>
                  </a:lnTo>
                  <a:lnTo>
                    <a:pt x="8134223" y="450850"/>
                  </a:lnTo>
                  <a:lnTo>
                    <a:pt x="8136890" y="453390"/>
                  </a:lnTo>
                  <a:lnTo>
                    <a:pt x="8143748" y="453390"/>
                  </a:lnTo>
                  <a:lnTo>
                    <a:pt x="8146542" y="450850"/>
                  </a:lnTo>
                  <a:lnTo>
                    <a:pt x="8146542" y="444500"/>
                  </a:lnTo>
                  <a:close/>
                </a:path>
                <a:path w="8211820" h="640079">
                  <a:moveTo>
                    <a:pt x="8175244" y="447040"/>
                  </a:moveTo>
                  <a:lnTo>
                    <a:pt x="8168094" y="402590"/>
                  </a:lnTo>
                  <a:lnTo>
                    <a:pt x="8154924" y="377329"/>
                  </a:lnTo>
                  <a:lnTo>
                    <a:pt x="8154924" y="447040"/>
                  </a:lnTo>
                  <a:lnTo>
                    <a:pt x="8145513" y="494030"/>
                  </a:lnTo>
                  <a:lnTo>
                    <a:pt x="8119897" y="533400"/>
                  </a:lnTo>
                  <a:lnTo>
                    <a:pt x="8081950" y="558800"/>
                  </a:lnTo>
                  <a:lnTo>
                    <a:pt x="8035544" y="567690"/>
                  </a:lnTo>
                  <a:lnTo>
                    <a:pt x="7989125" y="558800"/>
                  </a:lnTo>
                  <a:lnTo>
                    <a:pt x="7951178" y="533400"/>
                  </a:lnTo>
                  <a:lnTo>
                    <a:pt x="7925562" y="494030"/>
                  </a:lnTo>
                  <a:lnTo>
                    <a:pt x="7916164" y="447040"/>
                  </a:lnTo>
                  <a:lnTo>
                    <a:pt x="7925562" y="401320"/>
                  </a:lnTo>
                  <a:lnTo>
                    <a:pt x="7951178" y="361950"/>
                  </a:lnTo>
                  <a:lnTo>
                    <a:pt x="7989125" y="336550"/>
                  </a:lnTo>
                  <a:lnTo>
                    <a:pt x="8035544" y="327672"/>
                  </a:lnTo>
                  <a:lnTo>
                    <a:pt x="8081950" y="336550"/>
                  </a:lnTo>
                  <a:lnTo>
                    <a:pt x="8119897" y="361950"/>
                  </a:lnTo>
                  <a:lnTo>
                    <a:pt x="8145513" y="401320"/>
                  </a:lnTo>
                  <a:lnTo>
                    <a:pt x="8154924" y="447040"/>
                  </a:lnTo>
                  <a:lnTo>
                    <a:pt x="8154924" y="377329"/>
                  </a:lnTo>
                  <a:lnTo>
                    <a:pt x="8148231" y="364490"/>
                  </a:lnTo>
                  <a:lnTo>
                    <a:pt x="8117954" y="334022"/>
                  </a:lnTo>
                  <a:lnTo>
                    <a:pt x="8105978" y="327672"/>
                  </a:lnTo>
                  <a:lnTo>
                    <a:pt x="8079626" y="313690"/>
                  </a:lnTo>
                  <a:lnTo>
                    <a:pt x="8035544" y="307340"/>
                  </a:lnTo>
                  <a:lnTo>
                    <a:pt x="7991449" y="313690"/>
                  </a:lnTo>
                  <a:lnTo>
                    <a:pt x="7953121" y="334022"/>
                  </a:lnTo>
                  <a:lnTo>
                    <a:pt x="7922844" y="364490"/>
                  </a:lnTo>
                  <a:lnTo>
                    <a:pt x="7902981" y="402590"/>
                  </a:lnTo>
                  <a:lnTo>
                    <a:pt x="7895844" y="447040"/>
                  </a:lnTo>
                  <a:lnTo>
                    <a:pt x="7902981" y="492772"/>
                  </a:lnTo>
                  <a:lnTo>
                    <a:pt x="7922844" y="530872"/>
                  </a:lnTo>
                  <a:lnTo>
                    <a:pt x="7953121" y="561340"/>
                  </a:lnTo>
                  <a:lnTo>
                    <a:pt x="7991449" y="581672"/>
                  </a:lnTo>
                  <a:lnTo>
                    <a:pt x="8035544" y="588022"/>
                  </a:lnTo>
                  <a:lnTo>
                    <a:pt x="8079626" y="581672"/>
                  </a:lnTo>
                  <a:lnTo>
                    <a:pt x="8105978" y="567690"/>
                  </a:lnTo>
                  <a:lnTo>
                    <a:pt x="8117954" y="561340"/>
                  </a:lnTo>
                  <a:lnTo>
                    <a:pt x="8148231" y="530872"/>
                  </a:lnTo>
                  <a:lnTo>
                    <a:pt x="8168094" y="492772"/>
                  </a:lnTo>
                  <a:lnTo>
                    <a:pt x="8175244" y="447040"/>
                  </a:lnTo>
                  <a:close/>
                </a:path>
                <a:path w="8211820" h="640079">
                  <a:moveTo>
                    <a:pt x="8211820" y="447040"/>
                  </a:moveTo>
                  <a:lnTo>
                    <a:pt x="8208226" y="411480"/>
                  </a:lnTo>
                  <a:lnTo>
                    <a:pt x="8197926" y="378472"/>
                  </a:lnTo>
                  <a:lnTo>
                    <a:pt x="8191500" y="366445"/>
                  </a:lnTo>
                  <a:lnTo>
                    <a:pt x="8191500" y="447040"/>
                  </a:lnTo>
                  <a:lnTo>
                    <a:pt x="8183524" y="497840"/>
                  </a:lnTo>
                  <a:lnTo>
                    <a:pt x="8161363" y="541020"/>
                  </a:lnTo>
                  <a:lnTo>
                    <a:pt x="8127581" y="574040"/>
                  </a:lnTo>
                  <a:lnTo>
                    <a:pt x="8084769" y="596900"/>
                  </a:lnTo>
                  <a:lnTo>
                    <a:pt x="8035544" y="604520"/>
                  </a:lnTo>
                  <a:lnTo>
                    <a:pt x="7986306" y="596900"/>
                  </a:lnTo>
                  <a:lnTo>
                    <a:pt x="7943494" y="574040"/>
                  </a:lnTo>
                  <a:lnTo>
                    <a:pt x="7909712" y="541020"/>
                  </a:lnTo>
                  <a:lnTo>
                    <a:pt x="7888198" y="499122"/>
                  </a:lnTo>
                  <a:lnTo>
                    <a:pt x="7879588" y="447040"/>
                  </a:lnTo>
                  <a:lnTo>
                    <a:pt x="7887551" y="397522"/>
                  </a:lnTo>
                  <a:lnTo>
                    <a:pt x="7889507" y="393700"/>
                  </a:lnTo>
                  <a:lnTo>
                    <a:pt x="7901241" y="370840"/>
                  </a:lnTo>
                  <a:lnTo>
                    <a:pt x="7909712" y="354330"/>
                  </a:lnTo>
                  <a:lnTo>
                    <a:pt x="7943494" y="321322"/>
                  </a:lnTo>
                  <a:lnTo>
                    <a:pt x="7962519" y="311150"/>
                  </a:lnTo>
                  <a:lnTo>
                    <a:pt x="7986306" y="298450"/>
                  </a:lnTo>
                  <a:lnTo>
                    <a:pt x="8035544" y="290830"/>
                  </a:lnTo>
                  <a:lnTo>
                    <a:pt x="8084769" y="298450"/>
                  </a:lnTo>
                  <a:lnTo>
                    <a:pt x="8127581" y="321322"/>
                  </a:lnTo>
                  <a:lnTo>
                    <a:pt x="8161363" y="354330"/>
                  </a:lnTo>
                  <a:lnTo>
                    <a:pt x="8183524" y="397522"/>
                  </a:lnTo>
                  <a:lnTo>
                    <a:pt x="8191500" y="447040"/>
                  </a:lnTo>
                  <a:lnTo>
                    <a:pt x="8191500" y="366445"/>
                  </a:lnTo>
                  <a:lnTo>
                    <a:pt x="8181645" y="347980"/>
                  </a:lnTo>
                  <a:lnTo>
                    <a:pt x="8160131" y="322580"/>
                  </a:lnTo>
                  <a:lnTo>
                    <a:pt x="8114030" y="290830"/>
                  </a:lnTo>
                  <a:lnTo>
                    <a:pt x="8106664" y="285750"/>
                  </a:lnTo>
                  <a:lnTo>
                    <a:pt x="8106664" y="104140"/>
                  </a:lnTo>
                  <a:lnTo>
                    <a:pt x="8103895" y="90170"/>
                  </a:lnTo>
                  <a:lnTo>
                    <a:pt x="8096351" y="80022"/>
                  </a:lnTo>
                  <a:lnTo>
                    <a:pt x="8086471" y="73279"/>
                  </a:lnTo>
                  <a:lnTo>
                    <a:pt x="8086471" y="96520"/>
                  </a:lnTo>
                  <a:lnTo>
                    <a:pt x="8086471" y="172720"/>
                  </a:lnTo>
                  <a:lnTo>
                    <a:pt x="8086344" y="172720"/>
                  </a:lnTo>
                  <a:lnTo>
                    <a:pt x="8086344" y="193040"/>
                  </a:lnTo>
                  <a:lnTo>
                    <a:pt x="8086344" y="278130"/>
                  </a:lnTo>
                  <a:lnTo>
                    <a:pt x="8070977" y="273050"/>
                  </a:lnTo>
                  <a:lnTo>
                    <a:pt x="8053540" y="270522"/>
                  </a:lnTo>
                  <a:lnTo>
                    <a:pt x="8044612" y="270522"/>
                  </a:lnTo>
                  <a:lnTo>
                    <a:pt x="8035544" y="269240"/>
                  </a:lnTo>
                  <a:lnTo>
                    <a:pt x="8026463" y="270522"/>
                  </a:lnTo>
                  <a:lnTo>
                    <a:pt x="8017535" y="270522"/>
                  </a:lnTo>
                  <a:lnTo>
                    <a:pt x="8000111" y="273050"/>
                  </a:lnTo>
                  <a:lnTo>
                    <a:pt x="7968742" y="283222"/>
                  </a:lnTo>
                  <a:lnTo>
                    <a:pt x="7967599" y="280670"/>
                  </a:lnTo>
                  <a:lnTo>
                    <a:pt x="7965821" y="278130"/>
                  </a:lnTo>
                  <a:lnTo>
                    <a:pt x="7963281" y="276872"/>
                  </a:lnTo>
                  <a:lnTo>
                    <a:pt x="7946390" y="276872"/>
                  </a:lnTo>
                  <a:lnTo>
                    <a:pt x="7946390" y="298450"/>
                  </a:lnTo>
                  <a:lnTo>
                    <a:pt x="7926578" y="311150"/>
                  </a:lnTo>
                  <a:lnTo>
                    <a:pt x="7926578" y="298450"/>
                  </a:lnTo>
                  <a:lnTo>
                    <a:pt x="7946390" y="298450"/>
                  </a:lnTo>
                  <a:lnTo>
                    <a:pt x="7946390" y="276872"/>
                  </a:lnTo>
                  <a:lnTo>
                    <a:pt x="7910830" y="276872"/>
                  </a:lnTo>
                  <a:lnTo>
                    <a:pt x="7906385" y="281940"/>
                  </a:lnTo>
                  <a:lnTo>
                    <a:pt x="7906385" y="328930"/>
                  </a:lnTo>
                  <a:lnTo>
                    <a:pt x="7889367" y="354330"/>
                  </a:lnTo>
                  <a:lnTo>
                    <a:pt x="7888732" y="353072"/>
                  </a:lnTo>
                  <a:lnTo>
                    <a:pt x="7886827" y="350520"/>
                  </a:lnTo>
                  <a:lnTo>
                    <a:pt x="7871460" y="350520"/>
                  </a:lnTo>
                  <a:lnTo>
                    <a:pt x="7871460" y="370840"/>
                  </a:lnTo>
                  <a:lnTo>
                    <a:pt x="7871460" y="383540"/>
                  </a:lnTo>
                  <a:lnTo>
                    <a:pt x="7868285" y="393700"/>
                  </a:lnTo>
                  <a:lnTo>
                    <a:pt x="7847711" y="393700"/>
                  </a:lnTo>
                  <a:lnTo>
                    <a:pt x="7847711" y="370840"/>
                  </a:lnTo>
                  <a:lnTo>
                    <a:pt x="7871460" y="370840"/>
                  </a:lnTo>
                  <a:lnTo>
                    <a:pt x="7871460" y="350520"/>
                  </a:lnTo>
                  <a:lnTo>
                    <a:pt x="7831963" y="350520"/>
                  </a:lnTo>
                  <a:lnTo>
                    <a:pt x="7827391" y="354330"/>
                  </a:lnTo>
                  <a:lnTo>
                    <a:pt x="7827391" y="410222"/>
                  </a:lnTo>
                  <a:lnTo>
                    <a:pt x="7831963" y="414020"/>
                  </a:lnTo>
                  <a:lnTo>
                    <a:pt x="7862570" y="414020"/>
                  </a:lnTo>
                  <a:lnTo>
                    <a:pt x="7859395" y="445770"/>
                  </a:lnTo>
                  <a:lnTo>
                    <a:pt x="7862824" y="483870"/>
                  </a:lnTo>
                  <a:lnTo>
                    <a:pt x="7867650" y="499122"/>
                  </a:lnTo>
                  <a:lnTo>
                    <a:pt x="7639304" y="499122"/>
                  </a:lnTo>
                  <a:lnTo>
                    <a:pt x="7632700" y="492772"/>
                  </a:lnTo>
                  <a:lnTo>
                    <a:pt x="7632700" y="193040"/>
                  </a:lnTo>
                  <a:lnTo>
                    <a:pt x="8086344" y="193040"/>
                  </a:lnTo>
                  <a:lnTo>
                    <a:pt x="8086344" y="172720"/>
                  </a:lnTo>
                  <a:lnTo>
                    <a:pt x="7632700" y="172720"/>
                  </a:lnTo>
                  <a:lnTo>
                    <a:pt x="7632700" y="96520"/>
                  </a:lnTo>
                  <a:lnTo>
                    <a:pt x="7639304" y="90170"/>
                  </a:lnTo>
                  <a:lnTo>
                    <a:pt x="7678039" y="90170"/>
                  </a:lnTo>
                  <a:lnTo>
                    <a:pt x="7678039" y="111772"/>
                  </a:lnTo>
                  <a:lnTo>
                    <a:pt x="7680058" y="121920"/>
                  </a:lnTo>
                  <a:lnTo>
                    <a:pt x="7685608" y="130822"/>
                  </a:lnTo>
                  <a:lnTo>
                    <a:pt x="7693838" y="135890"/>
                  </a:lnTo>
                  <a:lnTo>
                    <a:pt x="7703947" y="137172"/>
                  </a:lnTo>
                  <a:lnTo>
                    <a:pt x="7713967" y="135890"/>
                  </a:lnTo>
                  <a:lnTo>
                    <a:pt x="7722171" y="130822"/>
                  </a:lnTo>
                  <a:lnTo>
                    <a:pt x="7727696" y="121920"/>
                  </a:lnTo>
                  <a:lnTo>
                    <a:pt x="7728712" y="116840"/>
                  </a:lnTo>
                  <a:lnTo>
                    <a:pt x="7729728" y="111772"/>
                  </a:lnTo>
                  <a:lnTo>
                    <a:pt x="7729728" y="90170"/>
                  </a:lnTo>
                  <a:lnTo>
                    <a:pt x="7989316" y="90170"/>
                  </a:lnTo>
                  <a:lnTo>
                    <a:pt x="7989316" y="111772"/>
                  </a:lnTo>
                  <a:lnTo>
                    <a:pt x="7991335" y="121920"/>
                  </a:lnTo>
                  <a:lnTo>
                    <a:pt x="7996872" y="130822"/>
                  </a:lnTo>
                  <a:lnTo>
                    <a:pt x="8005064" y="135890"/>
                  </a:lnTo>
                  <a:lnTo>
                    <a:pt x="8015097" y="137172"/>
                  </a:lnTo>
                  <a:lnTo>
                    <a:pt x="8025193" y="135890"/>
                  </a:lnTo>
                  <a:lnTo>
                    <a:pt x="8033423" y="130822"/>
                  </a:lnTo>
                  <a:lnTo>
                    <a:pt x="8038973" y="121920"/>
                  </a:lnTo>
                  <a:lnTo>
                    <a:pt x="8039989" y="116840"/>
                  </a:lnTo>
                  <a:lnTo>
                    <a:pt x="8041005" y="111772"/>
                  </a:lnTo>
                  <a:lnTo>
                    <a:pt x="8041005" y="90170"/>
                  </a:lnTo>
                  <a:lnTo>
                    <a:pt x="8079740" y="90170"/>
                  </a:lnTo>
                  <a:lnTo>
                    <a:pt x="8086471" y="96520"/>
                  </a:lnTo>
                  <a:lnTo>
                    <a:pt x="8086471" y="73279"/>
                  </a:lnTo>
                  <a:lnTo>
                    <a:pt x="8085175" y="72390"/>
                  </a:lnTo>
                  <a:lnTo>
                    <a:pt x="8071485" y="68580"/>
                  </a:lnTo>
                  <a:lnTo>
                    <a:pt x="8041005" y="68580"/>
                  </a:lnTo>
                  <a:lnTo>
                    <a:pt x="8041005" y="46990"/>
                  </a:lnTo>
                  <a:lnTo>
                    <a:pt x="8039989" y="41922"/>
                  </a:lnTo>
                  <a:lnTo>
                    <a:pt x="8038973" y="36830"/>
                  </a:lnTo>
                  <a:lnTo>
                    <a:pt x="8033423" y="27940"/>
                  </a:lnTo>
                  <a:lnTo>
                    <a:pt x="8025193" y="22872"/>
                  </a:lnTo>
                  <a:lnTo>
                    <a:pt x="8020812" y="21767"/>
                  </a:lnTo>
                  <a:lnTo>
                    <a:pt x="8020812" y="43180"/>
                  </a:lnTo>
                  <a:lnTo>
                    <a:pt x="8020812" y="115570"/>
                  </a:lnTo>
                  <a:lnTo>
                    <a:pt x="8018272" y="116840"/>
                  </a:lnTo>
                  <a:lnTo>
                    <a:pt x="8012176" y="116840"/>
                  </a:lnTo>
                  <a:lnTo>
                    <a:pt x="8009636" y="115570"/>
                  </a:lnTo>
                  <a:lnTo>
                    <a:pt x="8009636" y="90170"/>
                  </a:lnTo>
                  <a:lnTo>
                    <a:pt x="8009636" y="68580"/>
                  </a:lnTo>
                  <a:lnTo>
                    <a:pt x="8009636" y="43180"/>
                  </a:lnTo>
                  <a:lnTo>
                    <a:pt x="8012176" y="41922"/>
                  </a:lnTo>
                  <a:lnTo>
                    <a:pt x="8018272" y="41922"/>
                  </a:lnTo>
                  <a:lnTo>
                    <a:pt x="8020812" y="43180"/>
                  </a:lnTo>
                  <a:lnTo>
                    <a:pt x="8020812" y="21767"/>
                  </a:lnTo>
                  <a:lnTo>
                    <a:pt x="7989316" y="46990"/>
                  </a:lnTo>
                  <a:lnTo>
                    <a:pt x="7989316" y="68580"/>
                  </a:lnTo>
                  <a:lnTo>
                    <a:pt x="7729728" y="68580"/>
                  </a:lnTo>
                  <a:lnTo>
                    <a:pt x="7729728" y="46990"/>
                  </a:lnTo>
                  <a:lnTo>
                    <a:pt x="7728712" y="41922"/>
                  </a:lnTo>
                  <a:lnTo>
                    <a:pt x="7727696" y="36830"/>
                  </a:lnTo>
                  <a:lnTo>
                    <a:pt x="7722171" y="27940"/>
                  </a:lnTo>
                  <a:lnTo>
                    <a:pt x="7713967" y="22872"/>
                  </a:lnTo>
                  <a:lnTo>
                    <a:pt x="7709408" y="21717"/>
                  </a:lnTo>
                  <a:lnTo>
                    <a:pt x="7709408" y="43180"/>
                  </a:lnTo>
                  <a:lnTo>
                    <a:pt x="7709408" y="115570"/>
                  </a:lnTo>
                  <a:lnTo>
                    <a:pt x="7706995" y="116840"/>
                  </a:lnTo>
                  <a:lnTo>
                    <a:pt x="7700772" y="116840"/>
                  </a:lnTo>
                  <a:lnTo>
                    <a:pt x="7698359" y="115570"/>
                  </a:lnTo>
                  <a:lnTo>
                    <a:pt x="7698359" y="90170"/>
                  </a:lnTo>
                  <a:lnTo>
                    <a:pt x="7698359" y="43180"/>
                  </a:lnTo>
                  <a:lnTo>
                    <a:pt x="7700772" y="41922"/>
                  </a:lnTo>
                  <a:lnTo>
                    <a:pt x="7706995" y="41922"/>
                  </a:lnTo>
                  <a:lnTo>
                    <a:pt x="7709408" y="43180"/>
                  </a:lnTo>
                  <a:lnTo>
                    <a:pt x="7709408" y="21717"/>
                  </a:lnTo>
                  <a:lnTo>
                    <a:pt x="7678039" y="46990"/>
                  </a:lnTo>
                  <a:lnTo>
                    <a:pt x="7678039" y="68580"/>
                  </a:lnTo>
                  <a:lnTo>
                    <a:pt x="7647559" y="68580"/>
                  </a:lnTo>
                  <a:lnTo>
                    <a:pt x="7633856" y="72390"/>
                  </a:lnTo>
                  <a:lnTo>
                    <a:pt x="7622680" y="80022"/>
                  </a:lnTo>
                  <a:lnTo>
                    <a:pt x="7615136" y="90170"/>
                  </a:lnTo>
                  <a:lnTo>
                    <a:pt x="7612380" y="104140"/>
                  </a:lnTo>
                  <a:lnTo>
                    <a:pt x="7612380" y="483870"/>
                  </a:lnTo>
                  <a:lnTo>
                    <a:pt x="7615136" y="497840"/>
                  </a:lnTo>
                  <a:lnTo>
                    <a:pt x="7622680" y="509270"/>
                  </a:lnTo>
                  <a:lnTo>
                    <a:pt x="7633856" y="516890"/>
                  </a:lnTo>
                  <a:lnTo>
                    <a:pt x="7647559" y="519430"/>
                  </a:lnTo>
                  <a:lnTo>
                    <a:pt x="7874889" y="519430"/>
                  </a:lnTo>
                  <a:lnTo>
                    <a:pt x="7910957" y="572770"/>
                  </a:lnTo>
                  <a:lnTo>
                    <a:pt x="7937030" y="595630"/>
                  </a:lnTo>
                  <a:lnTo>
                    <a:pt x="7966964" y="610870"/>
                  </a:lnTo>
                  <a:lnTo>
                    <a:pt x="8000035" y="622300"/>
                  </a:lnTo>
                  <a:lnTo>
                    <a:pt x="8035544" y="624840"/>
                  </a:lnTo>
                  <a:lnTo>
                    <a:pt x="8082331" y="618490"/>
                  </a:lnTo>
                  <a:lnTo>
                    <a:pt x="8115401" y="604520"/>
                  </a:lnTo>
                  <a:lnTo>
                    <a:pt x="8124418" y="600722"/>
                  </a:lnTo>
                  <a:lnTo>
                    <a:pt x="8160105" y="572770"/>
                  </a:lnTo>
                  <a:lnTo>
                    <a:pt x="8187703" y="537222"/>
                  </a:lnTo>
                  <a:lnTo>
                    <a:pt x="8205508" y="495300"/>
                  </a:lnTo>
                  <a:lnTo>
                    <a:pt x="8211820" y="447040"/>
                  </a:lnTo>
                  <a:close/>
                </a:path>
              </a:pathLst>
            </a:custGeom>
            <a:solidFill>
              <a:srgbClr val="67747C"/>
            </a:solidFill>
          </p:spPr>
          <p:txBody>
            <a:bodyPr wrap="square" lIns="0" tIns="0" rIns="0" bIns="0" rtlCol="0"/>
            <a:lstStyle/>
            <a:p>
              <a:endParaRPr/>
            </a:p>
          </p:txBody>
        </p:sp>
      </p:grpSp>
      <p:sp>
        <p:nvSpPr>
          <p:cNvPr id="21" name="object 21"/>
          <p:cNvSpPr txBox="1"/>
          <p:nvPr/>
        </p:nvSpPr>
        <p:spPr>
          <a:xfrm>
            <a:off x="4627879" y="2914397"/>
            <a:ext cx="900430" cy="330835"/>
          </a:xfrm>
          <a:prstGeom prst="rect">
            <a:avLst/>
          </a:prstGeom>
        </p:spPr>
        <p:txBody>
          <a:bodyPr vert="horz" wrap="square" lIns="0" tIns="12700" rIns="0" bIns="0" rtlCol="0">
            <a:spAutoFit/>
          </a:bodyPr>
          <a:lstStyle/>
          <a:p>
            <a:pPr marL="12700">
              <a:spcBef>
                <a:spcPts val="100"/>
              </a:spcBef>
            </a:pPr>
            <a:r>
              <a:rPr sz="1000" spc="-25" dirty="0">
                <a:latin typeface="Arial"/>
                <a:cs typeface="Arial"/>
              </a:rPr>
              <a:t>Заявка</a:t>
            </a:r>
            <a:r>
              <a:rPr sz="1000" spc="-75" dirty="0">
                <a:latin typeface="Arial"/>
                <a:cs typeface="Arial"/>
              </a:rPr>
              <a:t> </a:t>
            </a:r>
            <a:r>
              <a:rPr sz="1000" spc="-45" dirty="0">
                <a:latin typeface="Arial"/>
                <a:cs typeface="Arial"/>
              </a:rPr>
              <a:t>единая,</a:t>
            </a:r>
            <a:endParaRPr sz="1000">
              <a:latin typeface="Arial"/>
              <a:cs typeface="Arial"/>
            </a:endParaRPr>
          </a:p>
          <a:p>
            <a:pPr marL="12700"/>
            <a:r>
              <a:rPr sz="1000" spc="-25" dirty="0">
                <a:latin typeface="Arial"/>
                <a:cs typeface="Arial"/>
              </a:rPr>
              <a:t>не </a:t>
            </a:r>
            <a:r>
              <a:rPr sz="1000" spc="-50" dirty="0">
                <a:latin typeface="Arial"/>
                <a:cs typeface="Arial"/>
              </a:rPr>
              <a:t>содержит</a:t>
            </a:r>
            <a:r>
              <a:rPr sz="1000" spc="-135" dirty="0">
                <a:latin typeface="Arial"/>
                <a:cs typeface="Arial"/>
              </a:rPr>
              <a:t> </a:t>
            </a:r>
            <a:r>
              <a:rPr sz="1000" spc="-95" dirty="0">
                <a:latin typeface="Arial"/>
                <a:cs typeface="Arial"/>
              </a:rPr>
              <a:t>ЦП</a:t>
            </a:r>
            <a:endParaRPr sz="1000">
              <a:latin typeface="Arial"/>
              <a:cs typeface="Arial"/>
            </a:endParaRPr>
          </a:p>
        </p:txBody>
      </p:sp>
      <p:sp>
        <p:nvSpPr>
          <p:cNvPr id="22" name="object 22"/>
          <p:cNvSpPr txBox="1"/>
          <p:nvPr/>
        </p:nvSpPr>
        <p:spPr>
          <a:xfrm>
            <a:off x="6339205" y="2846705"/>
            <a:ext cx="2352675" cy="1353185"/>
          </a:xfrm>
          <a:prstGeom prst="rect">
            <a:avLst/>
          </a:prstGeom>
        </p:spPr>
        <p:txBody>
          <a:bodyPr vert="horz" wrap="square" lIns="0" tIns="12700" rIns="0" bIns="0" rtlCol="0">
            <a:spAutoFit/>
          </a:bodyPr>
          <a:lstStyle/>
          <a:p>
            <a:pPr marL="27305">
              <a:lnSpc>
                <a:spcPts val="1125"/>
              </a:lnSpc>
              <a:spcBef>
                <a:spcPts val="100"/>
              </a:spcBef>
            </a:pPr>
            <a:r>
              <a:rPr sz="1000" spc="-30" dirty="0">
                <a:latin typeface="Trebuchet MS"/>
                <a:cs typeface="Trebuchet MS"/>
              </a:rPr>
              <a:t>Торги</a:t>
            </a:r>
            <a:r>
              <a:rPr sz="800" spc="-30" dirty="0">
                <a:latin typeface="Trebuchet MS"/>
                <a:cs typeface="Trebuchet MS"/>
              </a:rPr>
              <a:t>:</a:t>
            </a:r>
            <a:endParaRPr sz="800">
              <a:latin typeface="Trebuchet MS"/>
              <a:cs typeface="Trebuchet MS"/>
            </a:endParaRPr>
          </a:p>
          <a:p>
            <a:pPr marL="208279" indent="-180975">
              <a:lnSpc>
                <a:spcPts val="975"/>
              </a:lnSpc>
              <a:buClr>
                <a:srgbClr val="EC7100"/>
              </a:buClr>
              <a:buSzPct val="118750"/>
              <a:buFont typeface="Courier New"/>
              <a:buChar char="o"/>
              <a:tabLst>
                <a:tab pos="208279" algn="l"/>
              </a:tabLst>
            </a:pPr>
            <a:r>
              <a:rPr sz="800" spc="5" dirty="0">
                <a:latin typeface="Trebuchet MS"/>
                <a:cs typeface="Trebuchet MS"/>
              </a:rPr>
              <a:t>Шаг </a:t>
            </a:r>
            <a:r>
              <a:rPr sz="800" spc="-10" dirty="0">
                <a:latin typeface="Trebuchet MS"/>
                <a:cs typeface="Trebuchet MS"/>
              </a:rPr>
              <a:t>0,5-5% </a:t>
            </a:r>
            <a:r>
              <a:rPr sz="800" spc="60" dirty="0">
                <a:latin typeface="Trebuchet MS"/>
                <a:cs typeface="Trebuchet MS"/>
              </a:rPr>
              <a:t>НМЦ</a:t>
            </a:r>
            <a:r>
              <a:rPr sz="800" spc="-150" dirty="0">
                <a:latin typeface="Trebuchet MS"/>
                <a:cs typeface="Trebuchet MS"/>
              </a:rPr>
              <a:t> </a:t>
            </a:r>
            <a:r>
              <a:rPr sz="800" spc="10" dirty="0">
                <a:latin typeface="Trebuchet MS"/>
                <a:cs typeface="Trebuchet MS"/>
              </a:rPr>
              <a:t>(НСЦ)</a:t>
            </a:r>
            <a:endParaRPr sz="800">
              <a:latin typeface="Trebuchet MS"/>
              <a:cs typeface="Trebuchet MS"/>
            </a:endParaRPr>
          </a:p>
          <a:p>
            <a:pPr marL="208279" indent="-180975">
              <a:lnSpc>
                <a:spcPts val="960"/>
              </a:lnSpc>
              <a:buClr>
                <a:srgbClr val="EC7100"/>
              </a:buClr>
              <a:buSzPct val="118750"/>
              <a:buFont typeface="Courier New"/>
              <a:buChar char="o"/>
              <a:tabLst>
                <a:tab pos="208279" algn="l"/>
              </a:tabLst>
            </a:pPr>
            <a:r>
              <a:rPr sz="800" spc="-15" dirty="0">
                <a:latin typeface="Trebuchet MS"/>
                <a:cs typeface="Trebuchet MS"/>
              </a:rPr>
              <a:t>1-я</a:t>
            </a:r>
            <a:r>
              <a:rPr sz="800" spc="-45" dirty="0">
                <a:latin typeface="Trebuchet MS"/>
                <a:cs typeface="Trebuchet MS"/>
              </a:rPr>
              <a:t> </a:t>
            </a:r>
            <a:r>
              <a:rPr sz="800" spc="15" dirty="0">
                <a:latin typeface="Trebuchet MS"/>
                <a:cs typeface="Trebuchet MS"/>
              </a:rPr>
              <a:t>фаза:–</a:t>
            </a:r>
            <a:r>
              <a:rPr sz="800" spc="-25" dirty="0">
                <a:latin typeface="Trebuchet MS"/>
                <a:cs typeface="Trebuchet MS"/>
              </a:rPr>
              <a:t> </a:t>
            </a:r>
            <a:r>
              <a:rPr sz="800" spc="20" dirty="0">
                <a:latin typeface="Trebuchet MS"/>
                <a:cs typeface="Trebuchet MS"/>
              </a:rPr>
              <a:t>4</a:t>
            </a:r>
            <a:r>
              <a:rPr sz="800" spc="-55" dirty="0">
                <a:latin typeface="Trebuchet MS"/>
                <a:cs typeface="Trebuchet MS"/>
              </a:rPr>
              <a:t> </a:t>
            </a:r>
            <a:r>
              <a:rPr sz="800" spc="-20" dirty="0">
                <a:latin typeface="Trebuchet MS"/>
                <a:cs typeface="Trebuchet MS"/>
              </a:rPr>
              <a:t>мин.*N,</a:t>
            </a:r>
            <a:r>
              <a:rPr sz="800" spc="-40" dirty="0">
                <a:latin typeface="Trebuchet MS"/>
                <a:cs typeface="Trebuchet MS"/>
              </a:rPr>
              <a:t> </a:t>
            </a:r>
            <a:r>
              <a:rPr sz="800" spc="5" dirty="0">
                <a:latin typeface="Trebuchet MS"/>
                <a:cs typeface="Trebuchet MS"/>
              </a:rPr>
              <a:t>но</a:t>
            </a:r>
            <a:r>
              <a:rPr sz="800" spc="-35" dirty="0">
                <a:latin typeface="Trebuchet MS"/>
                <a:cs typeface="Trebuchet MS"/>
              </a:rPr>
              <a:t> </a:t>
            </a:r>
            <a:r>
              <a:rPr sz="800" spc="-20" dirty="0">
                <a:latin typeface="Trebuchet MS"/>
                <a:cs typeface="Trebuchet MS"/>
              </a:rPr>
              <a:t>не</a:t>
            </a:r>
            <a:r>
              <a:rPr sz="800" spc="-40" dirty="0">
                <a:latin typeface="Trebuchet MS"/>
                <a:cs typeface="Trebuchet MS"/>
              </a:rPr>
              <a:t> </a:t>
            </a:r>
            <a:r>
              <a:rPr sz="800" spc="-10" dirty="0">
                <a:latin typeface="Trebuchet MS"/>
                <a:cs typeface="Trebuchet MS"/>
              </a:rPr>
              <a:t>более</a:t>
            </a:r>
            <a:r>
              <a:rPr sz="800" spc="-65" dirty="0">
                <a:latin typeface="Trebuchet MS"/>
                <a:cs typeface="Trebuchet MS"/>
              </a:rPr>
              <a:t> </a:t>
            </a:r>
            <a:r>
              <a:rPr sz="800" spc="20" dirty="0">
                <a:latin typeface="Trebuchet MS"/>
                <a:cs typeface="Trebuchet MS"/>
              </a:rPr>
              <a:t>5</a:t>
            </a:r>
            <a:r>
              <a:rPr sz="800" spc="-50" dirty="0">
                <a:latin typeface="Trebuchet MS"/>
                <a:cs typeface="Trebuchet MS"/>
              </a:rPr>
              <a:t> </a:t>
            </a:r>
            <a:r>
              <a:rPr sz="800" spc="10" dirty="0">
                <a:latin typeface="Trebuchet MS"/>
                <a:cs typeface="Trebuchet MS"/>
              </a:rPr>
              <a:t>часов</a:t>
            </a:r>
            <a:endParaRPr sz="800">
              <a:latin typeface="Trebuchet MS"/>
              <a:cs typeface="Trebuchet MS"/>
            </a:endParaRPr>
          </a:p>
          <a:p>
            <a:pPr marL="208279" indent="-180975">
              <a:lnSpc>
                <a:spcPts val="1050"/>
              </a:lnSpc>
              <a:buClr>
                <a:srgbClr val="EC7100"/>
              </a:buClr>
              <a:buSzPct val="118750"/>
              <a:buFont typeface="Courier New"/>
              <a:buChar char="o"/>
              <a:tabLst>
                <a:tab pos="208279" algn="l"/>
              </a:tabLst>
            </a:pPr>
            <a:r>
              <a:rPr sz="800" spc="-15" dirty="0">
                <a:latin typeface="Trebuchet MS"/>
                <a:cs typeface="Trebuchet MS"/>
              </a:rPr>
              <a:t>2-я</a:t>
            </a:r>
            <a:r>
              <a:rPr sz="800" spc="-45" dirty="0">
                <a:latin typeface="Trebuchet MS"/>
                <a:cs typeface="Trebuchet MS"/>
              </a:rPr>
              <a:t> </a:t>
            </a:r>
            <a:r>
              <a:rPr sz="800" dirty="0">
                <a:latin typeface="Trebuchet MS"/>
                <a:cs typeface="Trebuchet MS"/>
              </a:rPr>
              <a:t>фаза</a:t>
            </a:r>
            <a:r>
              <a:rPr sz="800" spc="-50" dirty="0">
                <a:latin typeface="Trebuchet MS"/>
                <a:cs typeface="Trebuchet MS"/>
              </a:rPr>
              <a:t> </a:t>
            </a:r>
            <a:r>
              <a:rPr sz="800" spc="225" dirty="0">
                <a:latin typeface="Trebuchet MS"/>
                <a:cs typeface="Trebuchet MS"/>
              </a:rPr>
              <a:t>–</a:t>
            </a:r>
            <a:r>
              <a:rPr sz="800" spc="-25" dirty="0">
                <a:latin typeface="Trebuchet MS"/>
                <a:cs typeface="Trebuchet MS"/>
              </a:rPr>
              <a:t> </a:t>
            </a:r>
            <a:r>
              <a:rPr sz="800" spc="20" dirty="0">
                <a:latin typeface="Trebuchet MS"/>
                <a:cs typeface="Trebuchet MS"/>
              </a:rPr>
              <a:t>10</a:t>
            </a:r>
            <a:r>
              <a:rPr sz="800" spc="-70" dirty="0">
                <a:latin typeface="Trebuchet MS"/>
                <a:cs typeface="Trebuchet MS"/>
              </a:rPr>
              <a:t> </a:t>
            </a:r>
            <a:r>
              <a:rPr sz="800" spc="5" dirty="0">
                <a:latin typeface="Trebuchet MS"/>
                <a:cs typeface="Trebuchet MS"/>
              </a:rPr>
              <a:t>мин</a:t>
            </a:r>
            <a:r>
              <a:rPr sz="800" spc="-15" dirty="0">
                <a:latin typeface="Trebuchet MS"/>
                <a:cs typeface="Trebuchet MS"/>
              </a:rPr>
              <a:t> </a:t>
            </a:r>
            <a:r>
              <a:rPr sz="800" dirty="0">
                <a:latin typeface="Trebuchet MS"/>
                <a:cs typeface="Trebuchet MS"/>
              </a:rPr>
              <a:t>(только</a:t>
            </a:r>
            <a:r>
              <a:rPr sz="800" spc="-70" dirty="0">
                <a:latin typeface="Trebuchet MS"/>
                <a:cs typeface="Trebuchet MS"/>
              </a:rPr>
              <a:t> </a:t>
            </a:r>
            <a:r>
              <a:rPr sz="800" spc="10" dirty="0">
                <a:latin typeface="Trebuchet MS"/>
                <a:cs typeface="Trebuchet MS"/>
              </a:rPr>
              <a:t>по</a:t>
            </a:r>
            <a:r>
              <a:rPr sz="800" spc="-30" dirty="0">
                <a:latin typeface="Trebuchet MS"/>
                <a:cs typeface="Trebuchet MS"/>
              </a:rPr>
              <a:t> </a:t>
            </a:r>
            <a:r>
              <a:rPr sz="800" dirty="0">
                <a:latin typeface="Trebuchet MS"/>
                <a:cs typeface="Trebuchet MS"/>
              </a:rPr>
              <a:t>одному</a:t>
            </a:r>
            <a:r>
              <a:rPr sz="800" spc="-10" dirty="0">
                <a:latin typeface="Trebuchet MS"/>
                <a:cs typeface="Trebuchet MS"/>
              </a:rPr>
              <a:t> </a:t>
            </a:r>
            <a:r>
              <a:rPr sz="800" spc="20" dirty="0">
                <a:latin typeface="Trebuchet MS"/>
                <a:cs typeface="Trebuchet MS"/>
              </a:rPr>
              <a:t>ЦП)</a:t>
            </a:r>
            <a:endParaRPr sz="800">
              <a:latin typeface="Trebuchet MS"/>
              <a:cs typeface="Trebuchet MS"/>
            </a:endParaRPr>
          </a:p>
          <a:p>
            <a:pPr marL="27305" marR="5080">
              <a:spcBef>
                <a:spcPts val="825"/>
              </a:spcBef>
            </a:pPr>
            <a:r>
              <a:rPr sz="800" spc="5" dirty="0">
                <a:latin typeface="Trebuchet MS"/>
                <a:cs typeface="Trebuchet MS"/>
              </a:rPr>
              <a:t>Если </a:t>
            </a:r>
            <a:r>
              <a:rPr sz="800" spc="30" dirty="0">
                <a:latin typeface="Trebuchet MS"/>
                <a:cs typeface="Trebuchet MS"/>
              </a:rPr>
              <a:t>в </a:t>
            </a:r>
            <a:r>
              <a:rPr sz="800" spc="-15" dirty="0">
                <a:latin typeface="Trebuchet MS"/>
                <a:cs typeface="Trebuchet MS"/>
              </a:rPr>
              <a:t>ходе </a:t>
            </a:r>
            <a:r>
              <a:rPr sz="800" spc="5" dirty="0">
                <a:latin typeface="Trebuchet MS"/>
                <a:cs typeface="Trebuchet MS"/>
              </a:rPr>
              <a:t>торгов </a:t>
            </a:r>
            <a:r>
              <a:rPr sz="800" dirty="0">
                <a:latin typeface="Trebuchet MS"/>
                <a:cs typeface="Trebuchet MS"/>
              </a:rPr>
              <a:t>цена снижена до 0,5% </a:t>
            </a:r>
            <a:r>
              <a:rPr sz="800" spc="60" dirty="0">
                <a:latin typeface="Trebuchet MS"/>
                <a:cs typeface="Trebuchet MS"/>
              </a:rPr>
              <a:t>НМЦ  </a:t>
            </a:r>
            <a:r>
              <a:rPr sz="800" spc="-15" dirty="0">
                <a:latin typeface="Trebuchet MS"/>
                <a:cs typeface="Trebuchet MS"/>
              </a:rPr>
              <a:t>(НСЦ),</a:t>
            </a:r>
            <a:r>
              <a:rPr sz="800" spc="-65" dirty="0">
                <a:latin typeface="Trebuchet MS"/>
                <a:cs typeface="Trebuchet MS"/>
              </a:rPr>
              <a:t> </a:t>
            </a:r>
            <a:r>
              <a:rPr sz="800" spc="15" dirty="0">
                <a:latin typeface="Trebuchet MS"/>
                <a:cs typeface="Trebuchet MS"/>
              </a:rPr>
              <a:t>то</a:t>
            </a:r>
            <a:r>
              <a:rPr sz="800" spc="-40" dirty="0">
                <a:latin typeface="Trebuchet MS"/>
                <a:cs typeface="Trebuchet MS"/>
              </a:rPr>
              <a:t> </a:t>
            </a:r>
            <a:r>
              <a:rPr sz="800" spc="10" dirty="0">
                <a:latin typeface="Trebuchet MS"/>
                <a:cs typeface="Trebuchet MS"/>
              </a:rPr>
              <a:t>начинаются</a:t>
            </a:r>
            <a:r>
              <a:rPr sz="800" spc="-25" dirty="0">
                <a:latin typeface="Trebuchet MS"/>
                <a:cs typeface="Trebuchet MS"/>
              </a:rPr>
              <a:t> </a:t>
            </a:r>
            <a:r>
              <a:rPr sz="800" spc="-5" dirty="0">
                <a:latin typeface="Trebuchet MS"/>
                <a:cs typeface="Trebuchet MS"/>
              </a:rPr>
              <a:t>торги</a:t>
            </a:r>
            <a:r>
              <a:rPr sz="800" spc="-60" dirty="0">
                <a:latin typeface="Trebuchet MS"/>
                <a:cs typeface="Trebuchet MS"/>
              </a:rPr>
              <a:t> </a:t>
            </a:r>
            <a:r>
              <a:rPr sz="800" spc="5" dirty="0">
                <a:latin typeface="Trebuchet MS"/>
                <a:cs typeface="Trebuchet MS"/>
              </a:rPr>
              <a:t>на</a:t>
            </a:r>
            <a:r>
              <a:rPr sz="800" spc="-40" dirty="0">
                <a:latin typeface="Trebuchet MS"/>
                <a:cs typeface="Trebuchet MS"/>
              </a:rPr>
              <a:t> </a:t>
            </a:r>
            <a:r>
              <a:rPr sz="800" spc="5" dirty="0">
                <a:latin typeface="Trebuchet MS"/>
                <a:cs typeface="Trebuchet MS"/>
              </a:rPr>
              <a:t>повышение</a:t>
            </a:r>
            <a:r>
              <a:rPr sz="800" spc="-25" dirty="0">
                <a:latin typeface="Trebuchet MS"/>
                <a:cs typeface="Trebuchet MS"/>
              </a:rPr>
              <a:t> </a:t>
            </a:r>
            <a:r>
              <a:rPr sz="800" spc="10" dirty="0">
                <a:latin typeface="Trebuchet MS"/>
                <a:cs typeface="Trebuchet MS"/>
              </a:rPr>
              <a:t>с</a:t>
            </a:r>
            <a:r>
              <a:rPr sz="800" spc="-30" dirty="0">
                <a:latin typeface="Trebuchet MS"/>
                <a:cs typeface="Trebuchet MS"/>
              </a:rPr>
              <a:t> </a:t>
            </a:r>
            <a:r>
              <a:rPr sz="800" dirty="0">
                <a:latin typeface="Trebuchet MS"/>
                <a:cs typeface="Trebuchet MS"/>
              </a:rPr>
              <a:t>max  </a:t>
            </a:r>
            <a:r>
              <a:rPr sz="800" spc="15" dirty="0">
                <a:latin typeface="Trebuchet MS"/>
                <a:cs typeface="Trebuchet MS"/>
              </a:rPr>
              <a:t>шагом </a:t>
            </a:r>
            <a:r>
              <a:rPr sz="800" spc="20" dirty="0">
                <a:latin typeface="Trebuchet MS"/>
                <a:cs typeface="Trebuchet MS"/>
              </a:rPr>
              <a:t>= </a:t>
            </a:r>
            <a:r>
              <a:rPr sz="800" spc="25" dirty="0">
                <a:latin typeface="Trebuchet MS"/>
                <a:cs typeface="Trebuchet MS"/>
              </a:rPr>
              <a:t>5</a:t>
            </a:r>
            <a:r>
              <a:rPr sz="800" spc="-170" dirty="0">
                <a:latin typeface="Trebuchet MS"/>
                <a:cs typeface="Trebuchet MS"/>
              </a:rPr>
              <a:t> </a:t>
            </a:r>
            <a:r>
              <a:rPr sz="800" spc="-20" dirty="0">
                <a:latin typeface="Trebuchet MS"/>
                <a:cs typeface="Trebuchet MS"/>
              </a:rPr>
              <a:t>млн.</a:t>
            </a:r>
            <a:endParaRPr sz="800">
              <a:latin typeface="Trebuchet MS"/>
              <a:cs typeface="Trebuchet MS"/>
            </a:endParaRPr>
          </a:p>
          <a:p>
            <a:pPr marL="12700" marR="7620">
              <a:spcBef>
                <a:spcPts val="720"/>
              </a:spcBef>
            </a:pPr>
            <a:r>
              <a:rPr sz="800" spc="5" dirty="0">
                <a:latin typeface="Trebuchet MS"/>
                <a:cs typeface="Trebuchet MS"/>
              </a:rPr>
              <a:t>Если</a:t>
            </a:r>
            <a:r>
              <a:rPr sz="800" spc="-75" dirty="0">
                <a:latin typeface="Trebuchet MS"/>
                <a:cs typeface="Trebuchet MS"/>
              </a:rPr>
              <a:t> </a:t>
            </a:r>
            <a:r>
              <a:rPr sz="800" spc="-5" dirty="0">
                <a:latin typeface="Trebuchet MS"/>
                <a:cs typeface="Trebuchet MS"/>
              </a:rPr>
              <a:t>участник</a:t>
            </a:r>
            <a:r>
              <a:rPr sz="800" spc="-40" dirty="0">
                <a:latin typeface="Trebuchet MS"/>
                <a:cs typeface="Trebuchet MS"/>
              </a:rPr>
              <a:t> </a:t>
            </a:r>
            <a:r>
              <a:rPr sz="800" spc="-20" dirty="0">
                <a:latin typeface="Trebuchet MS"/>
                <a:cs typeface="Trebuchet MS"/>
              </a:rPr>
              <a:t>не </a:t>
            </a:r>
            <a:r>
              <a:rPr sz="800" spc="5" dirty="0">
                <a:latin typeface="Trebuchet MS"/>
                <a:cs typeface="Trebuchet MS"/>
              </a:rPr>
              <a:t>подавал</a:t>
            </a:r>
            <a:r>
              <a:rPr sz="800" spc="-10" dirty="0">
                <a:latin typeface="Trebuchet MS"/>
                <a:cs typeface="Trebuchet MS"/>
              </a:rPr>
              <a:t> </a:t>
            </a:r>
            <a:r>
              <a:rPr sz="800" spc="-15" dirty="0">
                <a:latin typeface="Trebuchet MS"/>
                <a:cs typeface="Trebuchet MS"/>
              </a:rPr>
              <a:t>ЦП,</a:t>
            </a:r>
            <a:r>
              <a:rPr sz="800" spc="-40" dirty="0">
                <a:latin typeface="Trebuchet MS"/>
                <a:cs typeface="Trebuchet MS"/>
              </a:rPr>
              <a:t> </a:t>
            </a:r>
            <a:r>
              <a:rPr sz="800" spc="-5" dirty="0">
                <a:latin typeface="Trebuchet MS"/>
                <a:cs typeface="Trebuchet MS"/>
              </a:rPr>
              <a:t>его</a:t>
            </a:r>
            <a:r>
              <a:rPr sz="800" spc="-50" dirty="0">
                <a:latin typeface="Trebuchet MS"/>
                <a:cs typeface="Trebuchet MS"/>
              </a:rPr>
              <a:t> </a:t>
            </a:r>
            <a:r>
              <a:rPr sz="800" spc="55" dirty="0">
                <a:latin typeface="Trebuchet MS"/>
                <a:cs typeface="Trebuchet MS"/>
              </a:rPr>
              <a:t>ЦП</a:t>
            </a:r>
            <a:r>
              <a:rPr sz="800" spc="-65" dirty="0">
                <a:latin typeface="Trebuchet MS"/>
                <a:cs typeface="Trebuchet MS"/>
              </a:rPr>
              <a:t> </a:t>
            </a:r>
            <a:r>
              <a:rPr sz="800" dirty="0">
                <a:latin typeface="Trebuchet MS"/>
                <a:cs typeface="Trebuchet MS"/>
              </a:rPr>
              <a:t>признается  </a:t>
            </a:r>
            <a:r>
              <a:rPr sz="800" spc="15" dirty="0">
                <a:latin typeface="Trebuchet MS"/>
                <a:cs typeface="Trebuchet MS"/>
              </a:rPr>
              <a:t>равным</a:t>
            </a:r>
            <a:r>
              <a:rPr sz="800" spc="-15" dirty="0">
                <a:latin typeface="Trebuchet MS"/>
                <a:cs typeface="Trebuchet MS"/>
              </a:rPr>
              <a:t> </a:t>
            </a:r>
            <a:r>
              <a:rPr sz="800" spc="60" dirty="0">
                <a:latin typeface="Trebuchet MS"/>
                <a:cs typeface="Trebuchet MS"/>
              </a:rPr>
              <a:t>НМЦ</a:t>
            </a:r>
            <a:endParaRPr sz="800">
              <a:latin typeface="Trebuchet MS"/>
              <a:cs typeface="Trebuchet MS"/>
            </a:endParaRPr>
          </a:p>
        </p:txBody>
      </p:sp>
      <p:sp>
        <p:nvSpPr>
          <p:cNvPr id="23" name="object 23"/>
          <p:cNvSpPr/>
          <p:nvPr/>
        </p:nvSpPr>
        <p:spPr>
          <a:xfrm>
            <a:off x="2352040" y="1323339"/>
            <a:ext cx="833119" cy="447040"/>
          </a:xfrm>
          <a:custGeom>
            <a:avLst/>
            <a:gdLst/>
            <a:ahLst/>
            <a:cxnLst/>
            <a:rect l="l" t="t" r="r" b="b"/>
            <a:pathLst>
              <a:path w="833119" h="447039">
                <a:moveTo>
                  <a:pt x="0" y="74549"/>
                </a:moveTo>
                <a:lnTo>
                  <a:pt x="5856" y="45541"/>
                </a:lnTo>
                <a:lnTo>
                  <a:pt x="21829" y="21843"/>
                </a:lnTo>
                <a:lnTo>
                  <a:pt x="45525" y="5861"/>
                </a:lnTo>
                <a:lnTo>
                  <a:pt x="74548" y="0"/>
                </a:lnTo>
                <a:lnTo>
                  <a:pt x="758571" y="0"/>
                </a:lnTo>
                <a:lnTo>
                  <a:pt x="787578" y="5861"/>
                </a:lnTo>
                <a:lnTo>
                  <a:pt x="811276" y="21844"/>
                </a:lnTo>
                <a:lnTo>
                  <a:pt x="827258" y="45541"/>
                </a:lnTo>
                <a:lnTo>
                  <a:pt x="833120" y="74549"/>
                </a:lnTo>
                <a:lnTo>
                  <a:pt x="833120" y="372490"/>
                </a:lnTo>
                <a:lnTo>
                  <a:pt x="827258" y="401498"/>
                </a:lnTo>
                <a:lnTo>
                  <a:pt x="811275" y="425195"/>
                </a:lnTo>
                <a:lnTo>
                  <a:pt x="787578" y="441178"/>
                </a:lnTo>
                <a:lnTo>
                  <a:pt x="758571" y="447039"/>
                </a:lnTo>
                <a:lnTo>
                  <a:pt x="74548" y="447039"/>
                </a:lnTo>
                <a:lnTo>
                  <a:pt x="45525" y="441178"/>
                </a:lnTo>
                <a:lnTo>
                  <a:pt x="21829" y="425195"/>
                </a:lnTo>
                <a:lnTo>
                  <a:pt x="5856" y="401498"/>
                </a:lnTo>
                <a:lnTo>
                  <a:pt x="0" y="372490"/>
                </a:lnTo>
                <a:lnTo>
                  <a:pt x="0" y="74549"/>
                </a:lnTo>
                <a:close/>
              </a:path>
            </a:pathLst>
          </a:custGeom>
          <a:ln w="10160">
            <a:solidFill>
              <a:srgbClr val="7E7E7E"/>
            </a:solidFill>
          </a:ln>
        </p:spPr>
        <p:txBody>
          <a:bodyPr wrap="square" lIns="0" tIns="0" rIns="0" bIns="0" rtlCol="0"/>
          <a:lstStyle/>
          <a:p>
            <a:endParaRPr/>
          </a:p>
        </p:txBody>
      </p:sp>
      <p:sp>
        <p:nvSpPr>
          <p:cNvPr id="24" name="object 24"/>
          <p:cNvSpPr txBox="1"/>
          <p:nvPr/>
        </p:nvSpPr>
        <p:spPr>
          <a:xfrm>
            <a:off x="2444369" y="1366457"/>
            <a:ext cx="647700" cy="135935"/>
          </a:xfrm>
          <a:prstGeom prst="rect">
            <a:avLst/>
          </a:prstGeom>
        </p:spPr>
        <p:txBody>
          <a:bodyPr vert="horz" wrap="square" lIns="0" tIns="12700" rIns="0" bIns="0" rtlCol="0">
            <a:spAutoFit/>
          </a:bodyPr>
          <a:lstStyle/>
          <a:p>
            <a:pPr marL="12700">
              <a:spcBef>
                <a:spcPts val="100"/>
              </a:spcBef>
            </a:pPr>
            <a:r>
              <a:rPr sz="800" spc="-35" dirty="0">
                <a:latin typeface="Arial"/>
                <a:cs typeface="Arial"/>
              </a:rPr>
              <a:t>Прием</a:t>
            </a:r>
            <a:r>
              <a:rPr sz="800" spc="-55" dirty="0">
                <a:latin typeface="Arial"/>
                <a:cs typeface="Arial"/>
              </a:rPr>
              <a:t> </a:t>
            </a:r>
            <a:r>
              <a:rPr sz="800" spc="-20" dirty="0">
                <a:latin typeface="Arial"/>
                <a:cs typeface="Arial"/>
              </a:rPr>
              <a:t>заявок</a:t>
            </a:r>
            <a:endParaRPr sz="800">
              <a:latin typeface="Arial"/>
              <a:cs typeface="Arial"/>
            </a:endParaRPr>
          </a:p>
        </p:txBody>
      </p:sp>
      <p:sp>
        <p:nvSpPr>
          <p:cNvPr id="25" name="object 25"/>
          <p:cNvSpPr txBox="1"/>
          <p:nvPr/>
        </p:nvSpPr>
        <p:spPr>
          <a:xfrm>
            <a:off x="2566288" y="1610996"/>
            <a:ext cx="407034" cy="135935"/>
          </a:xfrm>
          <a:prstGeom prst="rect">
            <a:avLst/>
          </a:prstGeom>
        </p:spPr>
        <p:txBody>
          <a:bodyPr vert="horz" wrap="square" lIns="0" tIns="12700" rIns="0" bIns="0" rtlCol="0">
            <a:spAutoFit/>
          </a:bodyPr>
          <a:lstStyle/>
          <a:p>
            <a:pPr marL="12700">
              <a:spcBef>
                <a:spcPts val="100"/>
              </a:spcBef>
            </a:pPr>
            <a:r>
              <a:rPr sz="800" spc="35" dirty="0">
                <a:solidFill>
                  <a:srgbClr val="003D79"/>
                </a:solidFill>
                <a:latin typeface="Arial"/>
                <a:cs typeface="Arial"/>
              </a:rPr>
              <a:t>≥7/15</a:t>
            </a:r>
            <a:r>
              <a:rPr sz="800" spc="-50" dirty="0">
                <a:solidFill>
                  <a:srgbClr val="003D79"/>
                </a:solidFill>
                <a:latin typeface="Arial"/>
                <a:cs typeface="Arial"/>
              </a:rPr>
              <a:t> </a:t>
            </a:r>
            <a:r>
              <a:rPr sz="800" spc="-60" dirty="0">
                <a:solidFill>
                  <a:srgbClr val="003D79"/>
                </a:solidFill>
                <a:latin typeface="Arial"/>
                <a:cs typeface="Arial"/>
              </a:rPr>
              <a:t>д.</a:t>
            </a:r>
            <a:endParaRPr sz="800">
              <a:latin typeface="Arial"/>
              <a:cs typeface="Arial"/>
            </a:endParaRPr>
          </a:p>
        </p:txBody>
      </p:sp>
      <p:grpSp>
        <p:nvGrpSpPr>
          <p:cNvPr id="26" name="object 26"/>
          <p:cNvGrpSpPr/>
          <p:nvPr/>
        </p:nvGrpSpPr>
        <p:grpSpPr>
          <a:xfrm>
            <a:off x="3931920" y="1305561"/>
            <a:ext cx="731520" cy="467359"/>
            <a:chOff x="2788920" y="1305560"/>
            <a:chExt cx="731520" cy="467359"/>
          </a:xfrm>
        </p:grpSpPr>
        <p:sp>
          <p:nvSpPr>
            <p:cNvPr id="27" name="object 27"/>
            <p:cNvSpPr/>
            <p:nvPr/>
          </p:nvSpPr>
          <p:spPr>
            <a:xfrm>
              <a:off x="2794000" y="1310640"/>
              <a:ext cx="721360" cy="457200"/>
            </a:xfrm>
            <a:custGeom>
              <a:avLst/>
              <a:gdLst/>
              <a:ahLst/>
              <a:cxnLst/>
              <a:rect l="l" t="t" r="r" b="b"/>
              <a:pathLst>
                <a:path w="721360" h="457200">
                  <a:moveTo>
                    <a:pt x="645160" y="0"/>
                  </a:moveTo>
                  <a:lnTo>
                    <a:pt x="76200" y="0"/>
                  </a:lnTo>
                  <a:lnTo>
                    <a:pt x="46559" y="5994"/>
                  </a:lnTo>
                  <a:lnTo>
                    <a:pt x="22336" y="22336"/>
                  </a:lnTo>
                  <a:lnTo>
                    <a:pt x="5994" y="46559"/>
                  </a:lnTo>
                  <a:lnTo>
                    <a:pt x="0" y="76200"/>
                  </a:lnTo>
                  <a:lnTo>
                    <a:pt x="0" y="381000"/>
                  </a:lnTo>
                  <a:lnTo>
                    <a:pt x="5994" y="410640"/>
                  </a:lnTo>
                  <a:lnTo>
                    <a:pt x="22336" y="434863"/>
                  </a:lnTo>
                  <a:lnTo>
                    <a:pt x="46559" y="451205"/>
                  </a:lnTo>
                  <a:lnTo>
                    <a:pt x="76200" y="457200"/>
                  </a:lnTo>
                  <a:lnTo>
                    <a:pt x="645160" y="457200"/>
                  </a:lnTo>
                  <a:lnTo>
                    <a:pt x="674800" y="451205"/>
                  </a:lnTo>
                  <a:lnTo>
                    <a:pt x="699023" y="434863"/>
                  </a:lnTo>
                  <a:lnTo>
                    <a:pt x="715365" y="410640"/>
                  </a:lnTo>
                  <a:lnTo>
                    <a:pt x="721360" y="381000"/>
                  </a:lnTo>
                  <a:lnTo>
                    <a:pt x="721360" y="76200"/>
                  </a:lnTo>
                  <a:lnTo>
                    <a:pt x="715365" y="46559"/>
                  </a:lnTo>
                  <a:lnTo>
                    <a:pt x="699023" y="22336"/>
                  </a:lnTo>
                  <a:lnTo>
                    <a:pt x="674800" y="5994"/>
                  </a:lnTo>
                  <a:lnTo>
                    <a:pt x="645160" y="0"/>
                  </a:lnTo>
                  <a:close/>
                </a:path>
              </a:pathLst>
            </a:custGeom>
            <a:solidFill>
              <a:srgbClr val="F1F1F1"/>
            </a:solidFill>
          </p:spPr>
          <p:txBody>
            <a:bodyPr wrap="square" lIns="0" tIns="0" rIns="0" bIns="0" rtlCol="0"/>
            <a:lstStyle/>
            <a:p>
              <a:endParaRPr/>
            </a:p>
          </p:txBody>
        </p:sp>
        <p:sp>
          <p:nvSpPr>
            <p:cNvPr id="28" name="object 28"/>
            <p:cNvSpPr/>
            <p:nvPr/>
          </p:nvSpPr>
          <p:spPr>
            <a:xfrm>
              <a:off x="2794000" y="1310640"/>
              <a:ext cx="721360" cy="457200"/>
            </a:xfrm>
            <a:custGeom>
              <a:avLst/>
              <a:gdLst/>
              <a:ahLst/>
              <a:cxnLst/>
              <a:rect l="l" t="t" r="r" b="b"/>
              <a:pathLst>
                <a:path w="721360" h="457200">
                  <a:moveTo>
                    <a:pt x="0" y="76200"/>
                  </a:moveTo>
                  <a:lnTo>
                    <a:pt x="5994" y="46559"/>
                  </a:lnTo>
                  <a:lnTo>
                    <a:pt x="22336" y="22336"/>
                  </a:lnTo>
                  <a:lnTo>
                    <a:pt x="46559" y="5994"/>
                  </a:lnTo>
                  <a:lnTo>
                    <a:pt x="76200" y="0"/>
                  </a:lnTo>
                  <a:lnTo>
                    <a:pt x="645160" y="0"/>
                  </a:lnTo>
                  <a:lnTo>
                    <a:pt x="674800" y="5994"/>
                  </a:lnTo>
                  <a:lnTo>
                    <a:pt x="699023" y="22336"/>
                  </a:lnTo>
                  <a:lnTo>
                    <a:pt x="715365" y="46559"/>
                  </a:lnTo>
                  <a:lnTo>
                    <a:pt x="721360" y="76200"/>
                  </a:lnTo>
                  <a:lnTo>
                    <a:pt x="721360" y="381000"/>
                  </a:lnTo>
                  <a:lnTo>
                    <a:pt x="715365" y="410640"/>
                  </a:lnTo>
                  <a:lnTo>
                    <a:pt x="699023" y="434863"/>
                  </a:lnTo>
                  <a:lnTo>
                    <a:pt x="674800" y="451205"/>
                  </a:lnTo>
                  <a:lnTo>
                    <a:pt x="645160" y="457200"/>
                  </a:lnTo>
                  <a:lnTo>
                    <a:pt x="76200" y="457200"/>
                  </a:lnTo>
                  <a:lnTo>
                    <a:pt x="46559" y="451205"/>
                  </a:lnTo>
                  <a:lnTo>
                    <a:pt x="22336" y="434863"/>
                  </a:lnTo>
                  <a:lnTo>
                    <a:pt x="5994" y="410640"/>
                  </a:lnTo>
                  <a:lnTo>
                    <a:pt x="0" y="381000"/>
                  </a:lnTo>
                  <a:lnTo>
                    <a:pt x="0" y="76200"/>
                  </a:lnTo>
                  <a:close/>
                </a:path>
              </a:pathLst>
            </a:custGeom>
            <a:ln w="10160">
              <a:solidFill>
                <a:srgbClr val="7E7E7E"/>
              </a:solidFill>
            </a:ln>
          </p:spPr>
          <p:txBody>
            <a:bodyPr wrap="square" lIns="0" tIns="0" rIns="0" bIns="0" rtlCol="0"/>
            <a:lstStyle/>
            <a:p>
              <a:endParaRPr/>
            </a:p>
          </p:txBody>
        </p:sp>
      </p:grpSp>
      <p:sp>
        <p:nvSpPr>
          <p:cNvPr id="29" name="object 29"/>
          <p:cNvSpPr txBox="1"/>
          <p:nvPr/>
        </p:nvSpPr>
        <p:spPr>
          <a:xfrm>
            <a:off x="4019169" y="1355472"/>
            <a:ext cx="557530" cy="391795"/>
          </a:xfrm>
          <a:prstGeom prst="rect">
            <a:avLst/>
          </a:prstGeom>
        </p:spPr>
        <p:txBody>
          <a:bodyPr vert="horz" wrap="square" lIns="0" tIns="12700" rIns="0" bIns="0" rtlCol="0">
            <a:spAutoFit/>
          </a:bodyPr>
          <a:lstStyle/>
          <a:p>
            <a:pPr marL="1905" algn="ctr">
              <a:spcBef>
                <a:spcPts val="100"/>
              </a:spcBef>
            </a:pPr>
            <a:r>
              <a:rPr sz="800" spc="-45" dirty="0">
                <a:latin typeface="Arial"/>
                <a:cs typeface="Arial"/>
              </a:rPr>
              <a:t>Обработка</a:t>
            </a:r>
            <a:endParaRPr sz="800">
              <a:latin typeface="Arial"/>
              <a:cs typeface="Arial"/>
            </a:endParaRPr>
          </a:p>
          <a:p>
            <a:pPr algn="ctr">
              <a:lnSpc>
                <a:spcPct val="100000"/>
              </a:lnSpc>
            </a:pPr>
            <a:r>
              <a:rPr sz="800" spc="-30" dirty="0">
                <a:latin typeface="Arial"/>
                <a:cs typeface="Arial"/>
              </a:rPr>
              <a:t>о</a:t>
            </a:r>
            <a:r>
              <a:rPr sz="800" spc="-20" dirty="0">
                <a:latin typeface="Arial"/>
                <a:cs typeface="Arial"/>
              </a:rPr>
              <a:t>п</a:t>
            </a:r>
            <a:r>
              <a:rPr sz="800" spc="-25" dirty="0">
                <a:latin typeface="Arial"/>
                <a:cs typeface="Arial"/>
              </a:rPr>
              <a:t>е</a:t>
            </a:r>
            <a:r>
              <a:rPr sz="800" spc="-35" dirty="0">
                <a:latin typeface="Arial"/>
                <a:cs typeface="Arial"/>
              </a:rPr>
              <a:t>р</a:t>
            </a:r>
            <a:r>
              <a:rPr sz="800" spc="-30" dirty="0">
                <a:latin typeface="Arial"/>
                <a:cs typeface="Arial"/>
              </a:rPr>
              <a:t>а</a:t>
            </a:r>
            <a:r>
              <a:rPr sz="800" spc="-90" dirty="0">
                <a:latin typeface="Arial"/>
                <a:cs typeface="Arial"/>
              </a:rPr>
              <a:t>т</a:t>
            </a:r>
            <a:r>
              <a:rPr sz="800" spc="-30" dirty="0">
                <a:latin typeface="Arial"/>
                <a:cs typeface="Arial"/>
              </a:rPr>
              <a:t>оро</a:t>
            </a:r>
            <a:r>
              <a:rPr sz="800" dirty="0">
                <a:latin typeface="Arial"/>
                <a:cs typeface="Arial"/>
              </a:rPr>
              <a:t>м</a:t>
            </a:r>
            <a:endParaRPr sz="800">
              <a:latin typeface="Arial"/>
              <a:cs typeface="Arial"/>
            </a:endParaRPr>
          </a:p>
          <a:p>
            <a:pPr algn="ctr">
              <a:lnSpc>
                <a:spcPct val="100000"/>
              </a:lnSpc>
            </a:pPr>
            <a:r>
              <a:rPr sz="800" spc="5" dirty="0">
                <a:solidFill>
                  <a:srgbClr val="003D79"/>
                </a:solidFill>
                <a:latin typeface="Arial"/>
                <a:cs typeface="Arial"/>
              </a:rPr>
              <a:t>≤1</a:t>
            </a:r>
            <a:r>
              <a:rPr sz="800" spc="-30" dirty="0">
                <a:solidFill>
                  <a:srgbClr val="003D79"/>
                </a:solidFill>
                <a:latin typeface="Arial"/>
                <a:cs typeface="Arial"/>
              </a:rPr>
              <a:t> </a:t>
            </a:r>
            <a:r>
              <a:rPr sz="800" spc="-25" dirty="0">
                <a:solidFill>
                  <a:srgbClr val="003D79"/>
                </a:solidFill>
                <a:latin typeface="Arial"/>
                <a:cs typeface="Arial"/>
              </a:rPr>
              <a:t>час</a:t>
            </a:r>
            <a:endParaRPr sz="800">
              <a:latin typeface="Arial"/>
              <a:cs typeface="Arial"/>
            </a:endParaRPr>
          </a:p>
        </p:txBody>
      </p:sp>
      <p:grpSp>
        <p:nvGrpSpPr>
          <p:cNvPr id="30" name="object 30"/>
          <p:cNvGrpSpPr/>
          <p:nvPr/>
        </p:nvGrpSpPr>
        <p:grpSpPr>
          <a:xfrm>
            <a:off x="4655820" y="1287781"/>
            <a:ext cx="3787140" cy="480059"/>
            <a:chOff x="3512820" y="1287780"/>
            <a:chExt cx="3787140" cy="480059"/>
          </a:xfrm>
        </p:grpSpPr>
        <p:sp>
          <p:nvSpPr>
            <p:cNvPr id="31" name="object 31"/>
            <p:cNvSpPr/>
            <p:nvPr/>
          </p:nvSpPr>
          <p:spPr>
            <a:xfrm>
              <a:off x="3516630" y="1436370"/>
              <a:ext cx="226060" cy="200659"/>
            </a:xfrm>
            <a:prstGeom prst="rect">
              <a:avLst/>
            </a:prstGeom>
            <a:blipFill>
              <a:blip r:embed="rId2" cstate="print"/>
              <a:stretch>
                <a:fillRect/>
              </a:stretch>
            </a:blipFill>
          </p:spPr>
          <p:txBody>
            <a:bodyPr wrap="square" lIns="0" tIns="0" rIns="0" bIns="0" rtlCol="0"/>
            <a:lstStyle/>
            <a:p>
              <a:endParaRPr/>
            </a:p>
          </p:txBody>
        </p:sp>
        <p:sp>
          <p:nvSpPr>
            <p:cNvPr id="32" name="object 32"/>
            <p:cNvSpPr/>
            <p:nvPr/>
          </p:nvSpPr>
          <p:spPr>
            <a:xfrm>
              <a:off x="3516630" y="1436370"/>
              <a:ext cx="226060" cy="200660"/>
            </a:xfrm>
            <a:custGeom>
              <a:avLst/>
              <a:gdLst/>
              <a:ahLst/>
              <a:cxnLst/>
              <a:rect l="l" t="t" r="r" b="b"/>
              <a:pathLst>
                <a:path w="226060" h="200660">
                  <a:moveTo>
                    <a:pt x="0" y="100329"/>
                  </a:moveTo>
                  <a:lnTo>
                    <a:pt x="113030" y="0"/>
                  </a:lnTo>
                  <a:lnTo>
                    <a:pt x="226060" y="100329"/>
                  </a:lnTo>
                  <a:lnTo>
                    <a:pt x="113030" y="200659"/>
                  </a:lnTo>
                  <a:lnTo>
                    <a:pt x="0" y="100329"/>
                  </a:lnTo>
                  <a:close/>
                </a:path>
              </a:pathLst>
            </a:custGeom>
            <a:ln w="7620">
              <a:solidFill>
                <a:srgbClr val="7E8994"/>
              </a:solidFill>
            </a:ln>
          </p:spPr>
          <p:txBody>
            <a:bodyPr wrap="square" lIns="0" tIns="0" rIns="0" bIns="0" rtlCol="0"/>
            <a:lstStyle/>
            <a:p>
              <a:endParaRPr/>
            </a:p>
          </p:txBody>
        </p:sp>
        <p:sp>
          <p:nvSpPr>
            <p:cNvPr id="33" name="object 33"/>
            <p:cNvSpPr/>
            <p:nvPr/>
          </p:nvSpPr>
          <p:spPr>
            <a:xfrm>
              <a:off x="6403340" y="1292860"/>
              <a:ext cx="891540" cy="454659"/>
            </a:xfrm>
            <a:custGeom>
              <a:avLst/>
              <a:gdLst/>
              <a:ahLst/>
              <a:cxnLst/>
              <a:rect l="l" t="t" r="r" b="b"/>
              <a:pathLst>
                <a:path w="891540" h="454660">
                  <a:moveTo>
                    <a:pt x="0" y="75818"/>
                  </a:moveTo>
                  <a:lnTo>
                    <a:pt x="5953" y="46291"/>
                  </a:lnTo>
                  <a:lnTo>
                    <a:pt x="22193" y="22193"/>
                  </a:lnTo>
                  <a:lnTo>
                    <a:pt x="46291" y="5953"/>
                  </a:lnTo>
                  <a:lnTo>
                    <a:pt x="75819" y="0"/>
                  </a:lnTo>
                  <a:lnTo>
                    <a:pt x="815720" y="0"/>
                  </a:lnTo>
                  <a:lnTo>
                    <a:pt x="845248" y="5953"/>
                  </a:lnTo>
                  <a:lnTo>
                    <a:pt x="869346" y="22193"/>
                  </a:lnTo>
                  <a:lnTo>
                    <a:pt x="885586" y="46291"/>
                  </a:lnTo>
                  <a:lnTo>
                    <a:pt x="891539" y="75818"/>
                  </a:lnTo>
                  <a:lnTo>
                    <a:pt x="891539" y="378840"/>
                  </a:lnTo>
                  <a:lnTo>
                    <a:pt x="885586" y="408368"/>
                  </a:lnTo>
                  <a:lnTo>
                    <a:pt x="869346" y="432466"/>
                  </a:lnTo>
                  <a:lnTo>
                    <a:pt x="845248" y="448706"/>
                  </a:lnTo>
                  <a:lnTo>
                    <a:pt x="815720" y="454660"/>
                  </a:lnTo>
                  <a:lnTo>
                    <a:pt x="75819" y="454660"/>
                  </a:lnTo>
                  <a:lnTo>
                    <a:pt x="46291" y="448706"/>
                  </a:lnTo>
                  <a:lnTo>
                    <a:pt x="22193" y="432466"/>
                  </a:lnTo>
                  <a:lnTo>
                    <a:pt x="5953" y="408368"/>
                  </a:lnTo>
                  <a:lnTo>
                    <a:pt x="0" y="378840"/>
                  </a:lnTo>
                  <a:lnTo>
                    <a:pt x="0" y="75818"/>
                  </a:lnTo>
                  <a:close/>
                </a:path>
              </a:pathLst>
            </a:custGeom>
            <a:ln w="10160">
              <a:solidFill>
                <a:srgbClr val="7E7E7E"/>
              </a:solidFill>
            </a:ln>
          </p:spPr>
          <p:txBody>
            <a:bodyPr wrap="square" lIns="0" tIns="0" rIns="0" bIns="0" rtlCol="0"/>
            <a:lstStyle/>
            <a:p>
              <a:endParaRPr/>
            </a:p>
          </p:txBody>
        </p:sp>
        <p:sp>
          <p:nvSpPr>
            <p:cNvPr id="34" name="object 34"/>
            <p:cNvSpPr/>
            <p:nvPr/>
          </p:nvSpPr>
          <p:spPr>
            <a:xfrm>
              <a:off x="4157980" y="1303020"/>
              <a:ext cx="660400" cy="459740"/>
            </a:xfrm>
            <a:custGeom>
              <a:avLst/>
              <a:gdLst/>
              <a:ahLst/>
              <a:cxnLst/>
              <a:rect l="l" t="t" r="r" b="b"/>
              <a:pathLst>
                <a:path w="660400" h="459739">
                  <a:moveTo>
                    <a:pt x="583819" y="0"/>
                  </a:moveTo>
                  <a:lnTo>
                    <a:pt x="76581" y="0"/>
                  </a:lnTo>
                  <a:lnTo>
                    <a:pt x="46773" y="6018"/>
                  </a:lnTo>
                  <a:lnTo>
                    <a:pt x="22431" y="22431"/>
                  </a:lnTo>
                  <a:lnTo>
                    <a:pt x="6018" y="46773"/>
                  </a:lnTo>
                  <a:lnTo>
                    <a:pt x="0" y="76580"/>
                  </a:lnTo>
                  <a:lnTo>
                    <a:pt x="0" y="383158"/>
                  </a:lnTo>
                  <a:lnTo>
                    <a:pt x="6018" y="412966"/>
                  </a:lnTo>
                  <a:lnTo>
                    <a:pt x="22431" y="437308"/>
                  </a:lnTo>
                  <a:lnTo>
                    <a:pt x="46773" y="453721"/>
                  </a:lnTo>
                  <a:lnTo>
                    <a:pt x="76581" y="459739"/>
                  </a:lnTo>
                  <a:lnTo>
                    <a:pt x="583819" y="459739"/>
                  </a:lnTo>
                  <a:lnTo>
                    <a:pt x="613626" y="453721"/>
                  </a:lnTo>
                  <a:lnTo>
                    <a:pt x="637968" y="437308"/>
                  </a:lnTo>
                  <a:lnTo>
                    <a:pt x="654381" y="412966"/>
                  </a:lnTo>
                  <a:lnTo>
                    <a:pt x="660400" y="383158"/>
                  </a:lnTo>
                  <a:lnTo>
                    <a:pt x="660400" y="76580"/>
                  </a:lnTo>
                  <a:lnTo>
                    <a:pt x="654381" y="46773"/>
                  </a:lnTo>
                  <a:lnTo>
                    <a:pt x="637968" y="22431"/>
                  </a:lnTo>
                  <a:lnTo>
                    <a:pt x="613626" y="6018"/>
                  </a:lnTo>
                  <a:lnTo>
                    <a:pt x="583819" y="0"/>
                  </a:lnTo>
                  <a:close/>
                </a:path>
              </a:pathLst>
            </a:custGeom>
            <a:solidFill>
              <a:srgbClr val="F1F1F1"/>
            </a:solidFill>
          </p:spPr>
          <p:txBody>
            <a:bodyPr wrap="square" lIns="0" tIns="0" rIns="0" bIns="0" rtlCol="0"/>
            <a:lstStyle/>
            <a:p>
              <a:endParaRPr/>
            </a:p>
          </p:txBody>
        </p:sp>
        <p:sp>
          <p:nvSpPr>
            <p:cNvPr id="35" name="object 35"/>
            <p:cNvSpPr/>
            <p:nvPr/>
          </p:nvSpPr>
          <p:spPr>
            <a:xfrm>
              <a:off x="4157980" y="1303020"/>
              <a:ext cx="660400" cy="459740"/>
            </a:xfrm>
            <a:custGeom>
              <a:avLst/>
              <a:gdLst/>
              <a:ahLst/>
              <a:cxnLst/>
              <a:rect l="l" t="t" r="r" b="b"/>
              <a:pathLst>
                <a:path w="660400" h="459739">
                  <a:moveTo>
                    <a:pt x="0" y="76580"/>
                  </a:moveTo>
                  <a:lnTo>
                    <a:pt x="6018" y="46773"/>
                  </a:lnTo>
                  <a:lnTo>
                    <a:pt x="22431" y="22431"/>
                  </a:lnTo>
                  <a:lnTo>
                    <a:pt x="46773" y="6018"/>
                  </a:lnTo>
                  <a:lnTo>
                    <a:pt x="76581" y="0"/>
                  </a:lnTo>
                  <a:lnTo>
                    <a:pt x="583819" y="0"/>
                  </a:lnTo>
                  <a:lnTo>
                    <a:pt x="613626" y="6018"/>
                  </a:lnTo>
                  <a:lnTo>
                    <a:pt x="637968" y="22431"/>
                  </a:lnTo>
                  <a:lnTo>
                    <a:pt x="654381" y="46773"/>
                  </a:lnTo>
                  <a:lnTo>
                    <a:pt x="660400" y="76580"/>
                  </a:lnTo>
                  <a:lnTo>
                    <a:pt x="660400" y="383158"/>
                  </a:lnTo>
                  <a:lnTo>
                    <a:pt x="654381" y="412966"/>
                  </a:lnTo>
                  <a:lnTo>
                    <a:pt x="637968" y="437308"/>
                  </a:lnTo>
                  <a:lnTo>
                    <a:pt x="613626" y="453721"/>
                  </a:lnTo>
                  <a:lnTo>
                    <a:pt x="583819" y="459739"/>
                  </a:lnTo>
                  <a:lnTo>
                    <a:pt x="76581" y="459739"/>
                  </a:lnTo>
                  <a:lnTo>
                    <a:pt x="46773" y="453721"/>
                  </a:lnTo>
                  <a:lnTo>
                    <a:pt x="22431" y="437308"/>
                  </a:lnTo>
                  <a:lnTo>
                    <a:pt x="6018" y="412966"/>
                  </a:lnTo>
                  <a:lnTo>
                    <a:pt x="0" y="383158"/>
                  </a:lnTo>
                  <a:lnTo>
                    <a:pt x="0" y="76580"/>
                  </a:lnTo>
                  <a:close/>
                </a:path>
              </a:pathLst>
            </a:custGeom>
            <a:ln w="10160">
              <a:solidFill>
                <a:srgbClr val="7E7E7E"/>
              </a:solidFill>
            </a:ln>
          </p:spPr>
          <p:txBody>
            <a:bodyPr wrap="square" lIns="0" tIns="0" rIns="0" bIns="0" rtlCol="0"/>
            <a:lstStyle/>
            <a:p>
              <a:endParaRPr/>
            </a:p>
          </p:txBody>
        </p:sp>
      </p:grpSp>
      <p:sp>
        <p:nvSpPr>
          <p:cNvPr id="36" name="object 36"/>
          <p:cNvSpPr txBox="1"/>
          <p:nvPr/>
        </p:nvSpPr>
        <p:spPr>
          <a:xfrm>
            <a:off x="5397246" y="1345946"/>
            <a:ext cx="469900" cy="391160"/>
          </a:xfrm>
          <a:prstGeom prst="rect">
            <a:avLst/>
          </a:prstGeom>
        </p:spPr>
        <p:txBody>
          <a:bodyPr vert="horz" wrap="square" lIns="0" tIns="12700" rIns="0" bIns="0" rtlCol="0">
            <a:spAutoFit/>
          </a:bodyPr>
          <a:lstStyle/>
          <a:p>
            <a:pPr marL="12700" marR="5080" algn="ctr">
              <a:spcBef>
                <a:spcPts val="100"/>
              </a:spcBef>
            </a:pPr>
            <a:r>
              <a:rPr sz="800" spc="-125" dirty="0">
                <a:latin typeface="Arial"/>
                <a:cs typeface="Arial"/>
              </a:rPr>
              <a:t>О</a:t>
            </a:r>
            <a:r>
              <a:rPr sz="800" spc="-20" dirty="0">
                <a:latin typeface="Arial"/>
                <a:cs typeface="Arial"/>
              </a:rPr>
              <a:t>ж</a:t>
            </a:r>
            <a:r>
              <a:rPr sz="800" spc="-35" dirty="0">
                <a:latin typeface="Arial"/>
                <a:cs typeface="Arial"/>
              </a:rPr>
              <a:t>и</a:t>
            </a:r>
            <a:r>
              <a:rPr sz="800" spc="-90" dirty="0">
                <a:latin typeface="Arial"/>
                <a:cs typeface="Arial"/>
              </a:rPr>
              <a:t>д</a:t>
            </a:r>
            <a:r>
              <a:rPr sz="800" spc="-30" dirty="0">
                <a:latin typeface="Arial"/>
                <a:cs typeface="Arial"/>
              </a:rPr>
              <a:t>а</a:t>
            </a:r>
            <a:r>
              <a:rPr sz="800" spc="-25" dirty="0">
                <a:latin typeface="Arial"/>
                <a:cs typeface="Arial"/>
              </a:rPr>
              <a:t>н</a:t>
            </a:r>
            <a:r>
              <a:rPr sz="800" spc="-35" dirty="0">
                <a:latin typeface="Arial"/>
                <a:cs typeface="Arial"/>
              </a:rPr>
              <a:t>и</a:t>
            </a:r>
            <a:r>
              <a:rPr sz="800" spc="-20" dirty="0">
                <a:latin typeface="Arial"/>
                <a:cs typeface="Arial"/>
              </a:rPr>
              <a:t>е  </a:t>
            </a:r>
            <a:r>
              <a:rPr sz="800" spc="-35" dirty="0">
                <a:latin typeface="Arial"/>
                <a:cs typeface="Arial"/>
              </a:rPr>
              <a:t>торгов</a:t>
            </a:r>
            <a:endParaRPr sz="800">
              <a:latin typeface="Arial"/>
              <a:cs typeface="Arial"/>
            </a:endParaRPr>
          </a:p>
          <a:p>
            <a:pPr algn="ctr">
              <a:lnSpc>
                <a:spcPct val="100000"/>
              </a:lnSpc>
            </a:pPr>
            <a:r>
              <a:rPr sz="800" spc="-5" dirty="0">
                <a:solidFill>
                  <a:srgbClr val="003D79"/>
                </a:solidFill>
                <a:latin typeface="Arial"/>
                <a:cs typeface="Arial"/>
              </a:rPr>
              <a:t>2</a:t>
            </a:r>
            <a:r>
              <a:rPr sz="800" spc="-80" dirty="0">
                <a:solidFill>
                  <a:srgbClr val="003D79"/>
                </a:solidFill>
                <a:latin typeface="Arial"/>
                <a:cs typeface="Arial"/>
              </a:rPr>
              <a:t> </a:t>
            </a:r>
            <a:r>
              <a:rPr sz="800" spc="-25" dirty="0">
                <a:solidFill>
                  <a:srgbClr val="003D79"/>
                </a:solidFill>
                <a:latin typeface="Arial"/>
                <a:cs typeface="Arial"/>
              </a:rPr>
              <a:t>часа</a:t>
            </a:r>
            <a:endParaRPr sz="800">
              <a:latin typeface="Arial"/>
              <a:cs typeface="Arial"/>
            </a:endParaRPr>
          </a:p>
        </p:txBody>
      </p:sp>
      <p:sp>
        <p:nvSpPr>
          <p:cNvPr id="37" name="object 37"/>
          <p:cNvSpPr/>
          <p:nvPr/>
        </p:nvSpPr>
        <p:spPr>
          <a:xfrm>
            <a:off x="5979159" y="1297939"/>
            <a:ext cx="731520" cy="464820"/>
          </a:xfrm>
          <a:custGeom>
            <a:avLst/>
            <a:gdLst/>
            <a:ahLst/>
            <a:cxnLst/>
            <a:rect l="l" t="t" r="r" b="b"/>
            <a:pathLst>
              <a:path w="731520" h="464819">
                <a:moveTo>
                  <a:pt x="0" y="77470"/>
                </a:moveTo>
                <a:lnTo>
                  <a:pt x="6086" y="47309"/>
                </a:lnTo>
                <a:lnTo>
                  <a:pt x="22685" y="22685"/>
                </a:lnTo>
                <a:lnTo>
                  <a:pt x="47309" y="6086"/>
                </a:lnTo>
                <a:lnTo>
                  <a:pt x="77469" y="0"/>
                </a:lnTo>
                <a:lnTo>
                  <a:pt x="654050" y="0"/>
                </a:lnTo>
                <a:lnTo>
                  <a:pt x="684210" y="6086"/>
                </a:lnTo>
                <a:lnTo>
                  <a:pt x="708834" y="22685"/>
                </a:lnTo>
                <a:lnTo>
                  <a:pt x="725433" y="47309"/>
                </a:lnTo>
                <a:lnTo>
                  <a:pt x="731519" y="77470"/>
                </a:lnTo>
                <a:lnTo>
                  <a:pt x="731519" y="387350"/>
                </a:lnTo>
                <a:lnTo>
                  <a:pt x="725433" y="417510"/>
                </a:lnTo>
                <a:lnTo>
                  <a:pt x="708834" y="442134"/>
                </a:lnTo>
                <a:lnTo>
                  <a:pt x="684210" y="458733"/>
                </a:lnTo>
                <a:lnTo>
                  <a:pt x="654050" y="464820"/>
                </a:lnTo>
                <a:lnTo>
                  <a:pt x="77469" y="464820"/>
                </a:lnTo>
                <a:lnTo>
                  <a:pt x="47309" y="458733"/>
                </a:lnTo>
                <a:lnTo>
                  <a:pt x="22685" y="442134"/>
                </a:lnTo>
                <a:lnTo>
                  <a:pt x="6086" y="417510"/>
                </a:lnTo>
                <a:lnTo>
                  <a:pt x="0" y="387350"/>
                </a:lnTo>
                <a:lnTo>
                  <a:pt x="0" y="77470"/>
                </a:lnTo>
                <a:close/>
              </a:path>
            </a:pathLst>
          </a:custGeom>
          <a:ln w="10160">
            <a:solidFill>
              <a:srgbClr val="7E7E7E"/>
            </a:solidFill>
          </a:ln>
        </p:spPr>
        <p:txBody>
          <a:bodyPr wrap="square" lIns="0" tIns="0" rIns="0" bIns="0" rtlCol="0"/>
          <a:lstStyle/>
          <a:p>
            <a:endParaRPr/>
          </a:p>
        </p:txBody>
      </p:sp>
      <p:sp>
        <p:nvSpPr>
          <p:cNvPr id="38" name="object 38"/>
          <p:cNvSpPr txBox="1"/>
          <p:nvPr/>
        </p:nvSpPr>
        <p:spPr>
          <a:xfrm>
            <a:off x="6105526" y="1340865"/>
            <a:ext cx="478155" cy="391160"/>
          </a:xfrm>
          <a:prstGeom prst="rect">
            <a:avLst/>
          </a:prstGeom>
        </p:spPr>
        <p:txBody>
          <a:bodyPr vert="horz" wrap="square" lIns="0" tIns="12700" rIns="0" bIns="0" rtlCol="0">
            <a:spAutoFit/>
          </a:bodyPr>
          <a:lstStyle/>
          <a:p>
            <a:pPr marL="33020" marR="5080" indent="-20320">
              <a:spcBef>
                <a:spcPts val="100"/>
              </a:spcBef>
            </a:pPr>
            <a:r>
              <a:rPr sz="800" spc="-75" dirty="0">
                <a:latin typeface="Arial"/>
                <a:cs typeface="Arial"/>
              </a:rPr>
              <a:t>Идут </a:t>
            </a:r>
            <a:r>
              <a:rPr sz="800" spc="-40" dirty="0">
                <a:latin typeface="Arial"/>
                <a:cs typeface="Arial"/>
              </a:rPr>
              <a:t>торги  </a:t>
            </a:r>
            <a:r>
              <a:rPr sz="800" spc="20" dirty="0">
                <a:solidFill>
                  <a:srgbClr val="003D79"/>
                </a:solidFill>
                <a:latin typeface="Arial"/>
                <a:cs typeface="Arial"/>
              </a:rPr>
              <a:t>4</a:t>
            </a:r>
            <a:r>
              <a:rPr sz="800" spc="-85" dirty="0">
                <a:solidFill>
                  <a:srgbClr val="003D79"/>
                </a:solidFill>
                <a:latin typeface="Arial"/>
                <a:cs typeface="Arial"/>
              </a:rPr>
              <a:t> </a:t>
            </a:r>
            <a:r>
              <a:rPr sz="800" dirty="0">
                <a:solidFill>
                  <a:srgbClr val="003D79"/>
                </a:solidFill>
                <a:latin typeface="Arial"/>
                <a:cs typeface="Arial"/>
              </a:rPr>
              <a:t>мин.*N</a:t>
            </a:r>
            <a:endParaRPr sz="800">
              <a:latin typeface="Arial"/>
              <a:cs typeface="Arial"/>
            </a:endParaRPr>
          </a:p>
          <a:p>
            <a:pPr marL="48260"/>
            <a:r>
              <a:rPr sz="800" spc="5" dirty="0">
                <a:solidFill>
                  <a:srgbClr val="003D79"/>
                </a:solidFill>
                <a:latin typeface="Arial"/>
                <a:cs typeface="Arial"/>
              </a:rPr>
              <a:t>+10</a:t>
            </a:r>
            <a:r>
              <a:rPr sz="800" spc="-75" dirty="0">
                <a:solidFill>
                  <a:srgbClr val="003D79"/>
                </a:solidFill>
                <a:latin typeface="Arial"/>
                <a:cs typeface="Arial"/>
              </a:rPr>
              <a:t> </a:t>
            </a:r>
            <a:r>
              <a:rPr sz="800" spc="-15" dirty="0">
                <a:solidFill>
                  <a:srgbClr val="003D79"/>
                </a:solidFill>
                <a:latin typeface="Arial"/>
                <a:cs typeface="Arial"/>
              </a:rPr>
              <a:t>мин</a:t>
            </a:r>
            <a:endParaRPr sz="800">
              <a:latin typeface="Arial"/>
              <a:cs typeface="Arial"/>
            </a:endParaRPr>
          </a:p>
        </p:txBody>
      </p:sp>
      <p:sp>
        <p:nvSpPr>
          <p:cNvPr id="39" name="object 39"/>
          <p:cNvSpPr/>
          <p:nvPr/>
        </p:nvSpPr>
        <p:spPr>
          <a:xfrm>
            <a:off x="8559800" y="1004569"/>
            <a:ext cx="925830" cy="411480"/>
          </a:xfrm>
          <a:custGeom>
            <a:avLst/>
            <a:gdLst/>
            <a:ahLst/>
            <a:cxnLst/>
            <a:rect l="l" t="t" r="r" b="b"/>
            <a:pathLst>
              <a:path w="925829" h="411480">
                <a:moveTo>
                  <a:pt x="12700" y="360425"/>
                </a:moveTo>
                <a:lnTo>
                  <a:pt x="0" y="360425"/>
                </a:lnTo>
                <a:lnTo>
                  <a:pt x="0" y="411225"/>
                </a:lnTo>
                <a:lnTo>
                  <a:pt x="12700" y="411225"/>
                </a:lnTo>
                <a:lnTo>
                  <a:pt x="12700" y="360425"/>
                </a:lnTo>
                <a:close/>
              </a:path>
              <a:path w="925829" h="411480">
                <a:moveTo>
                  <a:pt x="12700" y="271525"/>
                </a:moveTo>
                <a:lnTo>
                  <a:pt x="0" y="271525"/>
                </a:lnTo>
                <a:lnTo>
                  <a:pt x="0" y="322325"/>
                </a:lnTo>
                <a:lnTo>
                  <a:pt x="12700" y="322325"/>
                </a:lnTo>
                <a:lnTo>
                  <a:pt x="12700" y="271525"/>
                </a:lnTo>
                <a:close/>
              </a:path>
              <a:path w="925829" h="411480">
                <a:moveTo>
                  <a:pt x="12700" y="182625"/>
                </a:moveTo>
                <a:lnTo>
                  <a:pt x="0" y="182625"/>
                </a:lnTo>
                <a:lnTo>
                  <a:pt x="0" y="233425"/>
                </a:lnTo>
                <a:lnTo>
                  <a:pt x="12700" y="233425"/>
                </a:lnTo>
                <a:lnTo>
                  <a:pt x="12700" y="182625"/>
                </a:lnTo>
                <a:close/>
              </a:path>
              <a:path w="925829" h="411480">
                <a:moveTo>
                  <a:pt x="12700" y="93725"/>
                </a:moveTo>
                <a:lnTo>
                  <a:pt x="0" y="93725"/>
                </a:lnTo>
                <a:lnTo>
                  <a:pt x="0" y="144525"/>
                </a:lnTo>
                <a:lnTo>
                  <a:pt x="12700" y="144525"/>
                </a:lnTo>
                <a:lnTo>
                  <a:pt x="12700" y="93725"/>
                </a:lnTo>
                <a:close/>
              </a:path>
              <a:path w="925829" h="411480">
                <a:moveTo>
                  <a:pt x="39624" y="31750"/>
                </a:moveTo>
                <a:lnTo>
                  <a:pt x="0" y="31750"/>
                </a:lnTo>
                <a:lnTo>
                  <a:pt x="0" y="55625"/>
                </a:lnTo>
                <a:lnTo>
                  <a:pt x="12700" y="55625"/>
                </a:lnTo>
                <a:lnTo>
                  <a:pt x="12700" y="44450"/>
                </a:lnTo>
                <a:lnTo>
                  <a:pt x="6350" y="44450"/>
                </a:lnTo>
                <a:lnTo>
                  <a:pt x="12700" y="38100"/>
                </a:lnTo>
                <a:lnTo>
                  <a:pt x="39624" y="38100"/>
                </a:lnTo>
                <a:lnTo>
                  <a:pt x="39624" y="31750"/>
                </a:lnTo>
                <a:close/>
              </a:path>
              <a:path w="925829" h="411480">
                <a:moveTo>
                  <a:pt x="12700" y="38100"/>
                </a:moveTo>
                <a:lnTo>
                  <a:pt x="6350" y="44450"/>
                </a:lnTo>
                <a:lnTo>
                  <a:pt x="12700" y="44450"/>
                </a:lnTo>
                <a:lnTo>
                  <a:pt x="12700" y="38100"/>
                </a:lnTo>
                <a:close/>
              </a:path>
              <a:path w="925829" h="411480">
                <a:moveTo>
                  <a:pt x="39624" y="38100"/>
                </a:moveTo>
                <a:lnTo>
                  <a:pt x="12700" y="38100"/>
                </a:lnTo>
                <a:lnTo>
                  <a:pt x="12700" y="44450"/>
                </a:lnTo>
                <a:lnTo>
                  <a:pt x="39624" y="44450"/>
                </a:lnTo>
                <a:lnTo>
                  <a:pt x="39624" y="38100"/>
                </a:lnTo>
                <a:close/>
              </a:path>
              <a:path w="925829" h="411480">
                <a:moveTo>
                  <a:pt x="128524" y="31750"/>
                </a:moveTo>
                <a:lnTo>
                  <a:pt x="77724" y="31750"/>
                </a:lnTo>
                <a:lnTo>
                  <a:pt x="77724" y="44450"/>
                </a:lnTo>
                <a:lnTo>
                  <a:pt x="128524" y="44450"/>
                </a:lnTo>
                <a:lnTo>
                  <a:pt x="128524" y="31750"/>
                </a:lnTo>
                <a:close/>
              </a:path>
              <a:path w="925829" h="411480">
                <a:moveTo>
                  <a:pt x="217424" y="31750"/>
                </a:moveTo>
                <a:lnTo>
                  <a:pt x="166624" y="31750"/>
                </a:lnTo>
                <a:lnTo>
                  <a:pt x="166624" y="44450"/>
                </a:lnTo>
                <a:lnTo>
                  <a:pt x="217424" y="44450"/>
                </a:lnTo>
                <a:lnTo>
                  <a:pt x="217424" y="31750"/>
                </a:lnTo>
                <a:close/>
              </a:path>
              <a:path w="925829" h="411480">
                <a:moveTo>
                  <a:pt x="306324" y="31750"/>
                </a:moveTo>
                <a:lnTo>
                  <a:pt x="255524" y="31750"/>
                </a:lnTo>
                <a:lnTo>
                  <a:pt x="255524" y="44450"/>
                </a:lnTo>
                <a:lnTo>
                  <a:pt x="306324" y="44450"/>
                </a:lnTo>
                <a:lnTo>
                  <a:pt x="306324" y="31750"/>
                </a:lnTo>
                <a:close/>
              </a:path>
              <a:path w="925829" h="411480">
                <a:moveTo>
                  <a:pt x="395224" y="31750"/>
                </a:moveTo>
                <a:lnTo>
                  <a:pt x="344424" y="31750"/>
                </a:lnTo>
                <a:lnTo>
                  <a:pt x="344424" y="44450"/>
                </a:lnTo>
                <a:lnTo>
                  <a:pt x="395224" y="44450"/>
                </a:lnTo>
                <a:lnTo>
                  <a:pt x="395224" y="31750"/>
                </a:lnTo>
                <a:close/>
              </a:path>
              <a:path w="925829" h="411480">
                <a:moveTo>
                  <a:pt x="484124" y="31750"/>
                </a:moveTo>
                <a:lnTo>
                  <a:pt x="433324" y="31750"/>
                </a:lnTo>
                <a:lnTo>
                  <a:pt x="433324" y="44450"/>
                </a:lnTo>
                <a:lnTo>
                  <a:pt x="484124" y="44450"/>
                </a:lnTo>
                <a:lnTo>
                  <a:pt x="484124" y="31750"/>
                </a:lnTo>
                <a:close/>
              </a:path>
              <a:path w="925829" h="411480">
                <a:moveTo>
                  <a:pt x="573024" y="31750"/>
                </a:moveTo>
                <a:lnTo>
                  <a:pt x="522224" y="31750"/>
                </a:lnTo>
                <a:lnTo>
                  <a:pt x="522224" y="44450"/>
                </a:lnTo>
                <a:lnTo>
                  <a:pt x="573024" y="44450"/>
                </a:lnTo>
                <a:lnTo>
                  <a:pt x="573024" y="31750"/>
                </a:lnTo>
                <a:close/>
              </a:path>
              <a:path w="925829" h="411480">
                <a:moveTo>
                  <a:pt x="661924" y="31750"/>
                </a:moveTo>
                <a:lnTo>
                  <a:pt x="611124" y="31750"/>
                </a:lnTo>
                <a:lnTo>
                  <a:pt x="611124" y="44450"/>
                </a:lnTo>
                <a:lnTo>
                  <a:pt x="661924" y="44450"/>
                </a:lnTo>
                <a:lnTo>
                  <a:pt x="661924" y="31750"/>
                </a:lnTo>
                <a:close/>
              </a:path>
              <a:path w="925829" h="411480">
                <a:moveTo>
                  <a:pt x="750824" y="31750"/>
                </a:moveTo>
                <a:lnTo>
                  <a:pt x="700024" y="31750"/>
                </a:lnTo>
                <a:lnTo>
                  <a:pt x="700024" y="44450"/>
                </a:lnTo>
                <a:lnTo>
                  <a:pt x="750824" y="44450"/>
                </a:lnTo>
                <a:lnTo>
                  <a:pt x="750824" y="31750"/>
                </a:lnTo>
                <a:close/>
              </a:path>
              <a:path w="925829" h="411480">
                <a:moveTo>
                  <a:pt x="839724" y="31750"/>
                </a:moveTo>
                <a:lnTo>
                  <a:pt x="788924" y="31750"/>
                </a:lnTo>
                <a:lnTo>
                  <a:pt x="788924" y="44450"/>
                </a:lnTo>
                <a:lnTo>
                  <a:pt x="839724" y="44450"/>
                </a:lnTo>
                <a:lnTo>
                  <a:pt x="839724" y="31750"/>
                </a:lnTo>
                <a:close/>
              </a:path>
              <a:path w="925829" h="411480">
                <a:moveTo>
                  <a:pt x="849629" y="0"/>
                </a:moveTo>
                <a:lnTo>
                  <a:pt x="849629" y="76200"/>
                </a:lnTo>
                <a:lnTo>
                  <a:pt x="925829" y="38100"/>
                </a:lnTo>
                <a:lnTo>
                  <a:pt x="849629" y="0"/>
                </a:lnTo>
                <a:close/>
              </a:path>
            </a:pathLst>
          </a:custGeom>
          <a:solidFill>
            <a:srgbClr val="7E7E7E"/>
          </a:solidFill>
        </p:spPr>
        <p:txBody>
          <a:bodyPr wrap="square" lIns="0" tIns="0" rIns="0" bIns="0" rtlCol="0"/>
          <a:lstStyle/>
          <a:p>
            <a:endParaRPr/>
          </a:p>
        </p:txBody>
      </p:sp>
      <p:sp>
        <p:nvSpPr>
          <p:cNvPr id="40" name="object 40"/>
          <p:cNvSpPr txBox="1"/>
          <p:nvPr/>
        </p:nvSpPr>
        <p:spPr>
          <a:xfrm>
            <a:off x="9459342" y="2309240"/>
            <a:ext cx="565785" cy="269240"/>
          </a:xfrm>
          <a:prstGeom prst="rect">
            <a:avLst/>
          </a:prstGeom>
        </p:spPr>
        <p:txBody>
          <a:bodyPr vert="horz" wrap="square" lIns="0" tIns="12700" rIns="0" bIns="0" rtlCol="0">
            <a:spAutoFit/>
          </a:bodyPr>
          <a:lstStyle/>
          <a:p>
            <a:pPr marL="65405" marR="5080" indent="-53340">
              <a:spcBef>
                <a:spcPts val="100"/>
              </a:spcBef>
            </a:pPr>
            <a:r>
              <a:rPr sz="800" spc="-50" dirty="0">
                <a:latin typeface="Arial"/>
                <a:cs typeface="Arial"/>
              </a:rPr>
              <a:t>З</a:t>
            </a:r>
            <a:r>
              <a:rPr sz="800" spc="-30" dirty="0">
                <a:latin typeface="Arial"/>
                <a:cs typeface="Arial"/>
              </a:rPr>
              <a:t>а</a:t>
            </a:r>
            <a:r>
              <a:rPr sz="800" spc="-40" dirty="0">
                <a:latin typeface="Arial"/>
                <a:cs typeface="Arial"/>
              </a:rPr>
              <a:t>к</a:t>
            </a:r>
            <a:r>
              <a:rPr sz="800" spc="-45" dirty="0">
                <a:latin typeface="Arial"/>
                <a:cs typeface="Arial"/>
              </a:rPr>
              <a:t>л</a:t>
            </a:r>
            <a:r>
              <a:rPr sz="800" spc="-5" dirty="0">
                <a:latin typeface="Arial"/>
                <a:cs typeface="Arial"/>
              </a:rPr>
              <a:t>ю</a:t>
            </a:r>
            <a:r>
              <a:rPr sz="800" spc="-25" dirty="0">
                <a:latin typeface="Arial"/>
                <a:cs typeface="Arial"/>
              </a:rPr>
              <a:t>ч</a:t>
            </a:r>
            <a:r>
              <a:rPr sz="800" spc="-30" dirty="0">
                <a:latin typeface="Arial"/>
                <a:cs typeface="Arial"/>
              </a:rPr>
              <a:t>е</a:t>
            </a:r>
            <a:r>
              <a:rPr sz="800" spc="-25" dirty="0">
                <a:latin typeface="Arial"/>
                <a:cs typeface="Arial"/>
              </a:rPr>
              <a:t>н</a:t>
            </a:r>
            <a:r>
              <a:rPr sz="800" spc="-55" dirty="0">
                <a:latin typeface="Arial"/>
                <a:cs typeface="Arial"/>
              </a:rPr>
              <a:t>и</a:t>
            </a:r>
            <a:r>
              <a:rPr sz="800" spc="-20" dirty="0">
                <a:latin typeface="Arial"/>
                <a:cs typeface="Arial"/>
              </a:rPr>
              <a:t>е  </a:t>
            </a:r>
            <a:r>
              <a:rPr sz="800" spc="-30" dirty="0">
                <a:latin typeface="Arial"/>
                <a:cs typeface="Arial"/>
              </a:rPr>
              <a:t>контракта</a:t>
            </a:r>
            <a:endParaRPr sz="800">
              <a:latin typeface="Arial"/>
              <a:cs typeface="Arial"/>
            </a:endParaRPr>
          </a:p>
        </p:txBody>
      </p:sp>
      <p:grpSp>
        <p:nvGrpSpPr>
          <p:cNvPr id="41" name="object 41"/>
          <p:cNvGrpSpPr/>
          <p:nvPr/>
        </p:nvGrpSpPr>
        <p:grpSpPr>
          <a:xfrm>
            <a:off x="1757681" y="1229361"/>
            <a:ext cx="7675245" cy="812165"/>
            <a:chOff x="614680" y="1229360"/>
            <a:chExt cx="7675245" cy="812165"/>
          </a:xfrm>
        </p:grpSpPr>
        <p:sp>
          <p:nvSpPr>
            <p:cNvPr id="42" name="object 42"/>
            <p:cNvSpPr/>
            <p:nvPr/>
          </p:nvSpPr>
          <p:spPr>
            <a:xfrm>
              <a:off x="614680" y="1229360"/>
              <a:ext cx="577850" cy="584200"/>
            </a:xfrm>
            <a:custGeom>
              <a:avLst/>
              <a:gdLst/>
              <a:ahLst/>
              <a:cxnLst/>
              <a:rect l="l" t="t" r="r" b="b"/>
              <a:pathLst>
                <a:path w="577850" h="584200">
                  <a:moveTo>
                    <a:pt x="413143" y="0"/>
                  </a:moveTo>
                  <a:lnTo>
                    <a:pt x="28829" y="0"/>
                  </a:lnTo>
                  <a:lnTo>
                    <a:pt x="17605" y="2539"/>
                  </a:lnTo>
                  <a:lnTo>
                    <a:pt x="8442" y="8889"/>
                  </a:lnTo>
                  <a:lnTo>
                    <a:pt x="2264" y="19050"/>
                  </a:lnTo>
                  <a:lnTo>
                    <a:pt x="0" y="30479"/>
                  </a:lnTo>
                  <a:lnTo>
                    <a:pt x="0" y="554989"/>
                  </a:lnTo>
                  <a:lnTo>
                    <a:pt x="2264" y="566420"/>
                  </a:lnTo>
                  <a:lnTo>
                    <a:pt x="8442" y="576579"/>
                  </a:lnTo>
                  <a:lnTo>
                    <a:pt x="17605" y="582929"/>
                  </a:lnTo>
                  <a:lnTo>
                    <a:pt x="28829" y="584200"/>
                  </a:lnTo>
                  <a:lnTo>
                    <a:pt x="413143" y="584200"/>
                  </a:lnTo>
                  <a:lnTo>
                    <a:pt x="424366" y="582929"/>
                  </a:lnTo>
                  <a:lnTo>
                    <a:pt x="433530" y="576579"/>
                  </a:lnTo>
                  <a:lnTo>
                    <a:pt x="439707" y="566420"/>
                  </a:lnTo>
                  <a:lnTo>
                    <a:pt x="439959" y="565150"/>
                  </a:lnTo>
                  <a:lnTo>
                    <a:pt x="23520" y="565150"/>
                  </a:lnTo>
                  <a:lnTo>
                    <a:pt x="19215" y="561339"/>
                  </a:lnTo>
                  <a:lnTo>
                    <a:pt x="19215" y="24129"/>
                  </a:lnTo>
                  <a:lnTo>
                    <a:pt x="23520" y="20320"/>
                  </a:lnTo>
                  <a:lnTo>
                    <a:pt x="439959" y="20320"/>
                  </a:lnTo>
                  <a:lnTo>
                    <a:pt x="439707" y="19050"/>
                  </a:lnTo>
                  <a:lnTo>
                    <a:pt x="433530" y="8889"/>
                  </a:lnTo>
                  <a:lnTo>
                    <a:pt x="424366" y="2539"/>
                  </a:lnTo>
                  <a:lnTo>
                    <a:pt x="413143" y="0"/>
                  </a:lnTo>
                  <a:close/>
                </a:path>
                <a:path w="577850" h="584200">
                  <a:moveTo>
                    <a:pt x="437667" y="448310"/>
                  </a:moveTo>
                  <a:lnTo>
                    <a:pt x="427050" y="448310"/>
                  </a:lnTo>
                  <a:lnTo>
                    <a:pt x="422757" y="453389"/>
                  </a:lnTo>
                  <a:lnTo>
                    <a:pt x="422757" y="561339"/>
                  </a:lnTo>
                  <a:lnTo>
                    <a:pt x="418452" y="565150"/>
                  </a:lnTo>
                  <a:lnTo>
                    <a:pt x="439959" y="565150"/>
                  </a:lnTo>
                  <a:lnTo>
                    <a:pt x="441972" y="554989"/>
                  </a:lnTo>
                  <a:lnTo>
                    <a:pt x="441972" y="453389"/>
                  </a:lnTo>
                  <a:lnTo>
                    <a:pt x="437667" y="448310"/>
                  </a:lnTo>
                  <a:close/>
                </a:path>
                <a:path w="577850" h="584200">
                  <a:moveTo>
                    <a:pt x="127431" y="381000"/>
                  </a:moveTo>
                  <a:lnTo>
                    <a:pt x="116272" y="381000"/>
                  </a:lnTo>
                  <a:lnTo>
                    <a:pt x="105133" y="382270"/>
                  </a:lnTo>
                  <a:lnTo>
                    <a:pt x="64849" y="402589"/>
                  </a:lnTo>
                  <a:lnTo>
                    <a:pt x="41593" y="440689"/>
                  </a:lnTo>
                  <a:lnTo>
                    <a:pt x="38430" y="463550"/>
                  </a:lnTo>
                  <a:lnTo>
                    <a:pt x="44848" y="495300"/>
                  </a:lnTo>
                  <a:lnTo>
                    <a:pt x="62350" y="521970"/>
                  </a:lnTo>
                  <a:lnTo>
                    <a:pt x="88311" y="539750"/>
                  </a:lnTo>
                  <a:lnTo>
                    <a:pt x="120103" y="546100"/>
                  </a:lnTo>
                  <a:lnTo>
                    <a:pt x="151889" y="539750"/>
                  </a:lnTo>
                  <a:lnTo>
                    <a:pt x="172283" y="525779"/>
                  </a:lnTo>
                  <a:lnTo>
                    <a:pt x="120103" y="525779"/>
                  </a:lnTo>
                  <a:lnTo>
                    <a:pt x="95792" y="521970"/>
                  </a:lnTo>
                  <a:lnTo>
                    <a:pt x="75939" y="508000"/>
                  </a:lnTo>
                  <a:lnTo>
                    <a:pt x="62553" y="487679"/>
                  </a:lnTo>
                  <a:lnTo>
                    <a:pt x="57645" y="463550"/>
                  </a:lnTo>
                  <a:lnTo>
                    <a:pt x="62553" y="438150"/>
                  </a:lnTo>
                  <a:lnTo>
                    <a:pt x="75939" y="417829"/>
                  </a:lnTo>
                  <a:lnTo>
                    <a:pt x="95792" y="405129"/>
                  </a:lnTo>
                  <a:lnTo>
                    <a:pt x="120103" y="400050"/>
                  </a:lnTo>
                  <a:lnTo>
                    <a:pt x="173342" y="400050"/>
                  </a:lnTo>
                  <a:lnTo>
                    <a:pt x="169100" y="396239"/>
                  </a:lnTo>
                  <a:lnTo>
                    <a:pt x="159457" y="391160"/>
                  </a:lnTo>
                  <a:lnTo>
                    <a:pt x="149190" y="386079"/>
                  </a:lnTo>
                  <a:lnTo>
                    <a:pt x="138460" y="382270"/>
                  </a:lnTo>
                  <a:lnTo>
                    <a:pt x="127431" y="381000"/>
                  </a:lnTo>
                  <a:close/>
                </a:path>
                <a:path w="577850" h="584200">
                  <a:moveTo>
                    <a:pt x="197472" y="453389"/>
                  </a:moveTo>
                  <a:lnTo>
                    <a:pt x="186855" y="453389"/>
                  </a:lnTo>
                  <a:lnTo>
                    <a:pt x="182549" y="457200"/>
                  </a:lnTo>
                  <a:lnTo>
                    <a:pt x="182549" y="463550"/>
                  </a:lnTo>
                  <a:lnTo>
                    <a:pt x="177643" y="487679"/>
                  </a:lnTo>
                  <a:lnTo>
                    <a:pt x="164261" y="508000"/>
                  </a:lnTo>
                  <a:lnTo>
                    <a:pt x="144412" y="521970"/>
                  </a:lnTo>
                  <a:lnTo>
                    <a:pt x="120103" y="525779"/>
                  </a:lnTo>
                  <a:lnTo>
                    <a:pt x="172283" y="525779"/>
                  </a:lnTo>
                  <a:lnTo>
                    <a:pt x="177846" y="521970"/>
                  </a:lnTo>
                  <a:lnTo>
                    <a:pt x="195347" y="495300"/>
                  </a:lnTo>
                  <a:lnTo>
                    <a:pt x="201764" y="463550"/>
                  </a:lnTo>
                  <a:lnTo>
                    <a:pt x="201764" y="457200"/>
                  </a:lnTo>
                  <a:lnTo>
                    <a:pt x="197472" y="453389"/>
                  </a:lnTo>
                  <a:close/>
                </a:path>
                <a:path w="577850" h="584200">
                  <a:moveTo>
                    <a:pt x="275336" y="408939"/>
                  </a:moveTo>
                  <a:lnTo>
                    <a:pt x="268714" y="408939"/>
                  </a:lnTo>
                  <a:lnTo>
                    <a:pt x="262758" y="411479"/>
                  </a:lnTo>
                  <a:lnTo>
                    <a:pt x="257957" y="416560"/>
                  </a:lnTo>
                  <a:lnTo>
                    <a:pt x="254800" y="421639"/>
                  </a:lnTo>
                  <a:lnTo>
                    <a:pt x="229514" y="499110"/>
                  </a:lnTo>
                  <a:lnTo>
                    <a:pt x="232219" y="504189"/>
                  </a:lnTo>
                  <a:lnTo>
                    <a:pt x="237223" y="506729"/>
                  </a:lnTo>
                  <a:lnTo>
                    <a:pt x="244335" y="506729"/>
                  </a:lnTo>
                  <a:lnTo>
                    <a:pt x="248005" y="504189"/>
                  </a:lnTo>
                  <a:lnTo>
                    <a:pt x="249326" y="500379"/>
                  </a:lnTo>
                  <a:lnTo>
                    <a:pt x="272872" y="427989"/>
                  </a:lnTo>
                  <a:lnTo>
                    <a:pt x="292274" y="427989"/>
                  </a:lnTo>
                  <a:lnTo>
                    <a:pt x="291426" y="417829"/>
                  </a:lnTo>
                  <a:lnTo>
                    <a:pt x="284391" y="410210"/>
                  </a:lnTo>
                  <a:lnTo>
                    <a:pt x="275336" y="408939"/>
                  </a:lnTo>
                  <a:close/>
                </a:path>
                <a:path w="577850" h="584200">
                  <a:moveTo>
                    <a:pt x="336232" y="469900"/>
                  </a:moveTo>
                  <a:lnTo>
                    <a:pt x="315429" y="469900"/>
                  </a:lnTo>
                  <a:lnTo>
                    <a:pt x="321386" y="485139"/>
                  </a:lnTo>
                  <a:lnTo>
                    <a:pt x="323913" y="491489"/>
                  </a:lnTo>
                  <a:lnTo>
                    <a:pt x="329641" y="496570"/>
                  </a:lnTo>
                  <a:lnTo>
                    <a:pt x="343179" y="499110"/>
                  </a:lnTo>
                  <a:lnTo>
                    <a:pt x="349973" y="496570"/>
                  </a:lnTo>
                  <a:lnTo>
                    <a:pt x="354253" y="490220"/>
                  </a:lnTo>
                  <a:lnTo>
                    <a:pt x="364425" y="477520"/>
                  </a:lnTo>
                  <a:lnTo>
                    <a:pt x="339255" y="477520"/>
                  </a:lnTo>
                  <a:lnTo>
                    <a:pt x="336232" y="469900"/>
                  </a:lnTo>
                  <a:close/>
                </a:path>
                <a:path w="577850" h="584200">
                  <a:moveTo>
                    <a:pt x="93484" y="447039"/>
                  </a:moveTo>
                  <a:lnTo>
                    <a:pt x="87439" y="447039"/>
                  </a:lnTo>
                  <a:lnTo>
                    <a:pt x="83680" y="450850"/>
                  </a:lnTo>
                  <a:lnTo>
                    <a:pt x="81864" y="452120"/>
                  </a:lnTo>
                  <a:lnTo>
                    <a:pt x="80848" y="454660"/>
                  </a:lnTo>
                  <a:lnTo>
                    <a:pt x="80848" y="459739"/>
                  </a:lnTo>
                  <a:lnTo>
                    <a:pt x="81864" y="462279"/>
                  </a:lnTo>
                  <a:lnTo>
                    <a:pt x="83680" y="464820"/>
                  </a:lnTo>
                  <a:lnTo>
                    <a:pt x="104051" y="485139"/>
                  </a:lnTo>
                  <a:lnTo>
                    <a:pt x="107657" y="488950"/>
                  </a:lnTo>
                  <a:lnTo>
                    <a:pt x="112534" y="490220"/>
                  </a:lnTo>
                  <a:lnTo>
                    <a:pt x="122707" y="490220"/>
                  </a:lnTo>
                  <a:lnTo>
                    <a:pt x="127622" y="488950"/>
                  </a:lnTo>
                  <a:lnTo>
                    <a:pt x="145141" y="471170"/>
                  </a:lnTo>
                  <a:lnTo>
                    <a:pt x="117601" y="471170"/>
                  </a:lnTo>
                  <a:lnTo>
                    <a:pt x="97231" y="450850"/>
                  </a:lnTo>
                  <a:lnTo>
                    <a:pt x="93484" y="447039"/>
                  </a:lnTo>
                  <a:close/>
                </a:path>
                <a:path w="577850" h="584200">
                  <a:moveTo>
                    <a:pt x="292274" y="427989"/>
                  </a:moveTo>
                  <a:lnTo>
                    <a:pt x="272872" y="427989"/>
                  </a:lnTo>
                  <a:lnTo>
                    <a:pt x="276923" y="476250"/>
                  </a:lnTo>
                  <a:lnTo>
                    <a:pt x="282905" y="483870"/>
                  </a:lnTo>
                  <a:lnTo>
                    <a:pt x="299173" y="487679"/>
                  </a:lnTo>
                  <a:lnTo>
                    <a:pt x="307594" y="483870"/>
                  </a:lnTo>
                  <a:lnTo>
                    <a:pt x="315429" y="469900"/>
                  </a:lnTo>
                  <a:lnTo>
                    <a:pt x="336232" y="469900"/>
                  </a:lnTo>
                  <a:lnTo>
                    <a:pt x="334721" y="466089"/>
                  </a:lnTo>
                  <a:lnTo>
                    <a:pt x="295452" y="466089"/>
                  </a:lnTo>
                  <a:lnTo>
                    <a:pt x="292274" y="427989"/>
                  </a:lnTo>
                  <a:close/>
                </a:path>
                <a:path w="577850" h="584200">
                  <a:moveTo>
                    <a:pt x="467194" y="179070"/>
                  </a:moveTo>
                  <a:lnTo>
                    <a:pt x="462254" y="181610"/>
                  </a:lnTo>
                  <a:lnTo>
                    <a:pt x="460146" y="182879"/>
                  </a:lnTo>
                  <a:lnTo>
                    <a:pt x="458876" y="185420"/>
                  </a:lnTo>
                  <a:lnTo>
                    <a:pt x="456272" y="189229"/>
                  </a:lnTo>
                  <a:lnTo>
                    <a:pt x="457860" y="195579"/>
                  </a:lnTo>
                  <a:lnTo>
                    <a:pt x="462432" y="198120"/>
                  </a:lnTo>
                  <a:lnTo>
                    <a:pt x="470789" y="203200"/>
                  </a:lnTo>
                  <a:lnTo>
                    <a:pt x="389128" y="346710"/>
                  </a:lnTo>
                  <a:lnTo>
                    <a:pt x="368947" y="401320"/>
                  </a:lnTo>
                  <a:lnTo>
                    <a:pt x="359333" y="419100"/>
                  </a:lnTo>
                  <a:lnTo>
                    <a:pt x="356284" y="426720"/>
                  </a:lnTo>
                  <a:lnTo>
                    <a:pt x="355541" y="435610"/>
                  </a:lnTo>
                  <a:lnTo>
                    <a:pt x="357081" y="443229"/>
                  </a:lnTo>
                  <a:lnTo>
                    <a:pt x="360883" y="450850"/>
                  </a:lnTo>
                  <a:lnTo>
                    <a:pt x="339255" y="477520"/>
                  </a:lnTo>
                  <a:lnTo>
                    <a:pt x="364425" y="477520"/>
                  </a:lnTo>
                  <a:lnTo>
                    <a:pt x="376631" y="462279"/>
                  </a:lnTo>
                  <a:lnTo>
                    <a:pt x="391756" y="462279"/>
                  </a:lnTo>
                  <a:lnTo>
                    <a:pt x="398672" y="459739"/>
                  </a:lnTo>
                  <a:lnTo>
                    <a:pt x="404635" y="454660"/>
                  </a:lnTo>
                  <a:lnTo>
                    <a:pt x="409308" y="448310"/>
                  </a:lnTo>
                  <a:lnTo>
                    <a:pt x="412262" y="443229"/>
                  </a:lnTo>
                  <a:lnTo>
                    <a:pt x="381723" y="443229"/>
                  </a:lnTo>
                  <a:lnTo>
                    <a:pt x="379514" y="441960"/>
                  </a:lnTo>
                  <a:lnTo>
                    <a:pt x="375462" y="439420"/>
                  </a:lnTo>
                  <a:lnTo>
                    <a:pt x="374205" y="433070"/>
                  </a:lnTo>
                  <a:lnTo>
                    <a:pt x="376631" y="429260"/>
                  </a:lnTo>
                  <a:lnTo>
                    <a:pt x="381444" y="420370"/>
                  </a:lnTo>
                  <a:lnTo>
                    <a:pt x="428324" y="420370"/>
                  </a:lnTo>
                  <a:lnTo>
                    <a:pt x="433555" y="414020"/>
                  </a:lnTo>
                  <a:lnTo>
                    <a:pt x="408343" y="414020"/>
                  </a:lnTo>
                  <a:lnTo>
                    <a:pt x="403542" y="411479"/>
                  </a:lnTo>
                  <a:lnTo>
                    <a:pt x="389318" y="402589"/>
                  </a:lnTo>
                  <a:lnTo>
                    <a:pt x="402958" y="365760"/>
                  </a:lnTo>
                  <a:lnTo>
                    <a:pt x="441965" y="365760"/>
                  </a:lnTo>
                  <a:lnTo>
                    <a:pt x="410933" y="347979"/>
                  </a:lnTo>
                  <a:lnTo>
                    <a:pt x="487794" y="213360"/>
                  </a:lnTo>
                  <a:lnTo>
                    <a:pt x="526500" y="213360"/>
                  </a:lnTo>
                  <a:lnTo>
                    <a:pt x="497408" y="195579"/>
                  </a:lnTo>
                  <a:lnTo>
                    <a:pt x="502581" y="186689"/>
                  </a:lnTo>
                  <a:lnTo>
                    <a:pt x="480402" y="186689"/>
                  </a:lnTo>
                  <a:lnTo>
                    <a:pt x="469823" y="180339"/>
                  </a:lnTo>
                  <a:lnTo>
                    <a:pt x="467194" y="179070"/>
                  </a:lnTo>
                  <a:close/>
                </a:path>
                <a:path w="577850" h="584200">
                  <a:moveTo>
                    <a:pt x="155422" y="433070"/>
                  </a:moveTo>
                  <a:lnTo>
                    <a:pt x="117601" y="471170"/>
                  </a:lnTo>
                  <a:lnTo>
                    <a:pt x="145141" y="471170"/>
                  </a:lnTo>
                  <a:lnTo>
                    <a:pt x="165163" y="450850"/>
                  </a:lnTo>
                  <a:lnTo>
                    <a:pt x="168427" y="447039"/>
                  </a:lnTo>
                  <a:lnTo>
                    <a:pt x="168211" y="440689"/>
                  </a:lnTo>
                  <a:lnTo>
                    <a:pt x="164655" y="436879"/>
                  </a:lnTo>
                  <a:lnTo>
                    <a:pt x="161112" y="434339"/>
                  </a:lnTo>
                  <a:lnTo>
                    <a:pt x="155422" y="433070"/>
                  </a:lnTo>
                  <a:close/>
                </a:path>
                <a:path w="577850" h="584200">
                  <a:moveTo>
                    <a:pt x="316890" y="449579"/>
                  </a:moveTo>
                  <a:lnTo>
                    <a:pt x="309626" y="449579"/>
                  </a:lnTo>
                  <a:lnTo>
                    <a:pt x="302653" y="453389"/>
                  </a:lnTo>
                  <a:lnTo>
                    <a:pt x="298907" y="459739"/>
                  </a:lnTo>
                  <a:lnTo>
                    <a:pt x="295452" y="466089"/>
                  </a:lnTo>
                  <a:lnTo>
                    <a:pt x="334721" y="466089"/>
                  </a:lnTo>
                  <a:lnTo>
                    <a:pt x="333209" y="462279"/>
                  </a:lnTo>
                  <a:lnTo>
                    <a:pt x="330479" y="455929"/>
                  </a:lnTo>
                  <a:lnTo>
                    <a:pt x="324154" y="450850"/>
                  </a:lnTo>
                  <a:lnTo>
                    <a:pt x="316890" y="449579"/>
                  </a:lnTo>
                  <a:close/>
                </a:path>
                <a:path w="577850" h="584200">
                  <a:moveTo>
                    <a:pt x="428324" y="420370"/>
                  </a:moveTo>
                  <a:lnTo>
                    <a:pt x="381444" y="420370"/>
                  </a:lnTo>
                  <a:lnTo>
                    <a:pt x="398157" y="430529"/>
                  </a:lnTo>
                  <a:lnTo>
                    <a:pt x="393357" y="438150"/>
                  </a:lnTo>
                  <a:lnTo>
                    <a:pt x="392010" y="440689"/>
                  </a:lnTo>
                  <a:lnTo>
                    <a:pt x="389750" y="443229"/>
                  </a:lnTo>
                  <a:lnTo>
                    <a:pt x="412262" y="443229"/>
                  </a:lnTo>
                  <a:lnTo>
                    <a:pt x="418909" y="431800"/>
                  </a:lnTo>
                  <a:lnTo>
                    <a:pt x="428324" y="420370"/>
                  </a:lnTo>
                  <a:close/>
                </a:path>
                <a:path w="577850" h="584200">
                  <a:moveTo>
                    <a:pt x="173342" y="400050"/>
                  </a:moveTo>
                  <a:lnTo>
                    <a:pt x="130142" y="400050"/>
                  </a:lnTo>
                  <a:lnTo>
                    <a:pt x="139860" y="402589"/>
                  </a:lnTo>
                  <a:lnTo>
                    <a:pt x="149066" y="406400"/>
                  </a:lnTo>
                  <a:lnTo>
                    <a:pt x="157568" y="412750"/>
                  </a:lnTo>
                  <a:lnTo>
                    <a:pt x="161810" y="415289"/>
                  </a:lnTo>
                  <a:lnTo>
                    <a:pt x="167843" y="415289"/>
                  </a:lnTo>
                  <a:lnTo>
                    <a:pt x="174205" y="406400"/>
                  </a:lnTo>
                  <a:lnTo>
                    <a:pt x="173342" y="400050"/>
                  </a:lnTo>
                  <a:close/>
                </a:path>
                <a:path w="577850" h="584200">
                  <a:moveTo>
                    <a:pt x="441965" y="365760"/>
                  </a:moveTo>
                  <a:lnTo>
                    <a:pt x="402958" y="365760"/>
                  </a:lnTo>
                  <a:lnTo>
                    <a:pt x="433222" y="383539"/>
                  </a:lnTo>
                  <a:lnTo>
                    <a:pt x="408343" y="414020"/>
                  </a:lnTo>
                  <a:lnTo>
                    <a:pt x="433555" y="414020"/>
                  </a:lnTo>
                  <a:lnTo>
                    <a:pt x="455523" y="387350"/>
                  </a:lnTo>
                  <a:lnTo>
                    <a:pt x="467106" y="367029"/>
                  </a:lnTo>
                  <a:lnTo>
                    <a:pt x="444182" y="367029"/>
                  </a:lnTo>
                  <a:lnTo>
                    <a:pt x="441965" y="365760"/>
                  </a:lnTo>
                  <a:close/>
                </a:path>
                <a:path w="577850" h="584200">
                  <a:moveTo>
                    <a:pt x="526500" y="213360"/>
                  </a:moveTo>
                  <a:lnTo>
                    <a:pt x="487794" y="213360"/>
                  </a:lnTo>
                  <a:lnTo>
                    <a:pt x="521042" y="232410"/>
                  </a:lnTo>
                  <a:lnTo>
                    <a:pt x="444182" y="367029"/>
                  </a:lnTo>
                  <a:lnTo>
                    <a:pt x="467106" y="367029"/>
                  </a:lnTo>
                  <a:lnTo>
                    <a:pt x="538048" y="242570"/>
                  </a:lnTo>
                  <a:lnTo>
                    <a:pt x="567755" y="242570"/>
                  </a:lnTo>
                  <a:lnTo>
                    <a:pt x="567093" y="240029"/>
                  </a:lnTo>
                  <a:lnTo>
                    <a:pt x="562254" y="233679"/>
                  </a:lnTo>
                  <a:lnTo>
                    <a:pt x="555637" y="229870"/>
                  </a:lnTo>
                  <a:lnTo>
                    <a:pt x="547268" y="226060"/>
                  </a:lnTo>
                  <a:lnTo>
                    <a:pt x="553029" y="215900"/>
                  </a:lnTo>
                  <a:lnTo>
                    <a:pt x="530656" y="215900"/>
                  </a:lnTo>
                  <a:lnTo>
                    <a:pt x="526500" y="213360"/>
                  </a:lnTo>
                  <a:close/>
                </a:path>
                <a:path w="577850" h="584200">
                  <a:moveTo>
                    <a:pt x="567755" y="242570"/>
                  </a:moveTo>
                  <a:lnTo>
                    <a:pt x="538048" y="242570"/>
                  </a:lnTo>
                  <a:lnTo>
                    <a:pt x="546404" y="246379"/>
                  </a:lnTo>
                  <a:lnTo>
                    <a:pt x="548640" y="247650"/>
                  </a:lnTo>
                  <a:lnTo>
                    <a:pt x="550265" y="250189"/>
                  </a:lnTo>
                  <a:lnTo>
                    <a:pt x="551586" y="255270"/>
                  </a:lnTo>
                  <a:lnTo>
                    <a:pt x="551243" y="257810"/>
                  </a:lnTo>
                  <a:lnTo>
                    <a:pt x="549960" y="260350"/>
                  </a:lnTo>
                  <a:lnTo>
                    <a:pt x="510082" y="330200"/>
                  </a:lnTo>
                  <a:lnTo>
                    <a:pt x="509587" y="332739"/>
                  </a:lnTo>
                  <a:lnTo>
                    <a:pt x="510755" y="337820"/>
                  </a:lnTo>
                  <a:lnTo>
                    <a:pt x="512356" y="340360"/>
                  </a:lnTo>
                  <a:lnTo>
                    <a:pt x="516826" y="342900"/>
                  </a:lnTo>
                  <a:lnTo>
                    <a:pt x="519455" y="342900"/>
                  </a:lnTo>
                  <a:lnTo>
                    <a:pt x="524395" y="341629"/>
                  </a:lnTo>
                  <a:lnTo>
                    <a:pt x="526503" y="340360"/>
                  </a:lnTo>
                  <a:lnTo>
                    <a:pt x="527773" y="337820"/>
                  </a:lnTo>
                  <a:lnTo>
                    <a:pt x="570039" y="264160"/>
                  </a:lnTo>
                  <a:lnTo>
                    <a:pt x="571068" y="255270"/>
                  </a:lnTo>
                  <a:lnTo>
                    <a:pt x="567755" y="242570"/>
                  </a:lnTo>
                  <a:close/>
                </a:path>
                <a:path w="577850" h="584200">
                  <a:moveTo>
                    <a:pt x="178244" y="312420"/>
                  </a:moveTo>
                  <a:lnTo>
                    <a:pt x="71564" y="312420"/>
                  </a:lnTo>
                  <a:lnTo>
                    <a:pt x="67259" y="316229"/>
                  </a:lnTo>
                  <a:lnTo>
                    <a:pt x="67259" y="327660"/>
                  </a:lnTo>
                  <a:lnTo>
                    <a:pt x="71564" y="331470"/>
                  </a:lnTo>
                  <a:lnTo>
                    <a:pt x="178244" y="331470"/>
                  </a:lnTo>
                  <a:lnTo>
                    <a:pt x="182549" y="327660"/>
                  </a:lnTo>
                  <a:lnTo>
                    <a:pt x="182549" y="316229"/>
                  </a:lnTo>
                  <a:lnTo>
                    <a:pt x="178244" y="312420"/>
                  </a:lnTo>
                  <a:close/>
                </a:path>
                <a:path w="577850" h="584200">
                  <a:moveTo>
                    <a:pt x="283933" y="312420"/>
                  </a:moveTo>
                  <a:lnTo>
                    <a:pt x="206070" y="312420"/>
                  </a:lnTo>
                  <a:lnTo>
                    <a:pt x="201764" y="316229"/>
                  </a:lnTo>
                  <a:lnTo>
                    <a:pt x="201764" y="327660"/>
                  </a:lnTo>
                  <a:lnTo>
                    <a:pt x="206070" y="331470"/>
                  </a:lnTo>
                  <a:lnTo>
                    <a:pt x="283933" y="331470"/>
                  </a:lnTo>
                  <a:lnTo>
                    <a:pt x="288239" y="327660"/>
                  </a:lnTo>
                  <a:lnTo>
                    <a:pt x="288239" y="316229"/>
                  </a:lnTo>
                  <a:lnTo>
                    <a:pt x="283933" y="312420"/>
                  </a:lnTo>
                  <a:close/>
                </a:path>
                <a:path w="577850" h="584200">
                  <a:moveTo>
                    <a:pt x="274332" y="262889"/>
                  </a:moveTo>
                  <a:lnTo>
                    <a:pt x="71564" y="262889"/>
                  </a:lnTo>
                  <a:lnTo>
                    <a:pt x="67259" y="267970"/>
                  </a:lnTo>
                  <a:lnTo>
                    <a:pt x="67259" y="278129"/>
                  </a:lnTo>
                  <a:lnTo>
                    <a:pt x="71564" y="283210"/>
                  </a:lnTo>
                  <a:lnTo>
                    <a:pt x="274332" y="283210"/>
                  </a:lnTo>
                  <a:lnTo>
                    <a:pt x="278638" y="278129"/>
                  </a:lnTo>
                  <a:lnTo>
                    <a:pt x="278638" y="267970"/>
                  </a:lnTo>
                  <a:lnTo>
                    <a:pt x="274332" y="262889"/>
                  </a:lnTo>
                  <a:close/>
                </a:path>
                <a:path w="577850" h="584200">
                  <a:moveTo>
                    <a:pt x="380022" y="262889"/>
                  </a:moveTo>
                  <a:lnTo>
                    <a:pt x="302145" y="262889"/>
                  </a:lnTo>
                  <a:lnTo>
                    <a:pt x="297853" y="267970"/>
                  </a:lnTo>
                  <a:lnTo>
                    <a:pt x="297853" y="278129"/>
                  </a:lnTo>
                  <a:lnTo>
                    <a:pt x="302145" y="283210"/>
                  </a:lnTo>
                  <a:lnTo>
                    <a:pt x="380022" y="283210"/>
                  </a:lnTo>
                  <a:lnTo>
                    <a:pt x="384327" y="278129"/>
                  </a:lnTo>
                  <a:lnTo>
                    <a:pt x="384327" y="267970"/>
                  </a:lnTo>
                  <a:lnTo>
                    <a:pt x="380022" y="262889"/>
                  </a:lnTo>
                  <a:close/>
                </a:path>
                <a:path w="577850" h="584200">
                  <a:moveTo>
                    <a:pt x="380022" y="204470"/>
                  </a:moveTo>
                  <a:lnTo>
                    <a:pt x="158026" y="204470"/>
                  </a:lnTo>
                  <a:lnTo>
                    <a:pt x="153733" y="209550"/>
                  </a:lnTo>
                  <a:lnTo>
                    <a:pt x="153733" y="219710"/>
                  </a:lnTo>
                  <a:lnTo>
                    <a:pt x="158026" y="224789"/>
                  </a:lnTo>
                  <a:lnTo>
                    <a:pt x="380022" y="224789"/>
                  </a:lnTo>
                  <a:lnTo>
                    <a:pt x="384327" y="219710"/>
                  </a:lnTo>
                  <a:lnTo>
                    <a:pt x="384327" y="209550"/>
                  </a:lnTo>
                  <a:lnTo>
                    <a:pt x="380022" y="204470"/>
                  </a:lnTo>
                  <a:close/>
                </a:path>
                <a:path w="577850" h="584200">
                  <a:moveTo>
                    <a:pt x="439959" y="20320"/>
                  </a:moveTo>
                  <a:lnTo>
                    <a:pt x="418452" y="20320"/>
                  </a:lnTo>
                  <a:lnTo>
                    <a:pt x="422757" y="24129"/>
                  </a:lnTo>
                  <a:lnTo>
                    <a:pt x="422757" y="218439"/>
                  </a:lnTo>
                  <a:lnTo>
                    <a:pt x="427050" y="222250"/>
                  </a:lnTo>
                  <a:lnTo>
                    <a:pt x="437667" y="222250"/>
                  </a:lnTo>
                  <a:lnTo>
                    <a:pt x="441972" y="218439"/>
                  </a:lnTo>
                  <a:lnTo>
                    <a:pt x="441972" y="30479"/>
                  </a:lnTo>
                  <a:lnTo>
                    <a:pt x="439959" y="20320"/>
                  </a:lnTo>
                  <a:close/>
                </a:path>
                <a:path w="577850" h="584200">
                  <a:moveTo>
                    <a:pt x="571955" y="162560"/>
                  </a:moveTo>
                  <a:lnTo>
                    <a:pt x="516623" y="162560"/>
                  </a:lnTo>
                  <a:lnTo>
                    <a:pt x="549871" y="181610"/>
                  </a:lnTo>
                  <a:lnTo>
                    <a:pt x="530656" y="215900"/>
                  </a:lnTo>
                  <a:lnTo>
                    <a:pt x="553029" y="215900"/>
                  </a:lnTo>
                  <a:lnTo>
                    <a:pt x="573913" y="179070"/>
                  </a:lnTo>
                  <a:lnTo>
                    <a:pt x="572376" y="172720"/>
                  </a:lnTo>
                  <a:lnTo>
                    <a:pt x="567829" y="170179"/>
                  </a:lnTo>
                  <a:lnTo>
                    <a:pt x="571955" y="162560"/>
                  </a:lnTo>
                  <a:close/>
                </a:path>
                <a:path w="577850" h="584200">
                  <a:moveTo>
                    <a:pt x="513308" y="138429"/>
                  </a:moveTo>
                  <a:lnTo>
                    <a:pt x="507479" y="139700"/>
                  </a:lnTo>
                  <a:lnTo>
                    <a:pt x="504812" y="143510"/>
                  </a:lnTo>
                  <a:lnTo>
                    <a:pt x="480402" y="186689"/>
                  </a:lnTo>
                  <a:lnTo>
                    <a:pt x="502581" y="186689"/>
                  </a:lnTo>
                  <a:lnTo>
                    <a:pt x="516623" y="162560"/>
                  </a:lnTo>
                  <a:lnTo>
                    <a:pt x="571955" y="162560"/>
                  </a:lnTo>
                  <a:lnTo>
                    <a:pt x="572643" y="161289"/>
                  </a:lnTo>
                  <a:lnTo>
                    <a:pt x="573430" y="160020"/>
                  </a:lnTo>
                  <a:lnTo>
                    <a:pt x="551218" y="160020"/>
                  </a:lnTo>
                  <a:lnTo>
                    <a:pt x="534492" y="149860"/>
                  </a:lnTo>
                  <a:lnTo>
                    <a:pt x="539292" y="142239"/>
                  </a:lnTo>
                  <a:lnTo>
                    <a:pt x="539927" y="140970"/>
                  </a:lnTo>
                  <a:lnTo>
                    <a:pt x="517867" y="140970"/>
                  </a:lnTo>
                  <a:lnTo>
                    <a:pt x="513308" y="138429"/>
                  </a:lnTo>
                  <a:close/>
                </a:path>
                <a:path w="577850" h="584200">
                  <a:moveTo>
                    <a:pt x="575127" y="137160"/>
                  </a:moveTo>
                  <a:lnTo>
                    <a:pt x="550240" y="137160"/>
                  </a:lnTo>
                  <a:lnTo>
                    <a:pt x="554685" y="139700"/>
                  </a:lnTo>
                  <a:lnTo>
                    <a:pt x="556310" y="140970"/>
                  </a:lnTo>
                  <a:lnTo>
                    <a:pt x="556983" y="144779"/>
                  </a:lnTo>
                  <a:lnTo>
                    <a:pt x="557593" y="146050"/>
                  </a:lnTo>
                  <a:lnTo>
                    <a:pt x="557250" y="149860"/>
                  </a:lnTo>
                  <a:lnTo>
                    <a:pt x="551218" y="160020"/>
                  </a:lnTo>
                  <a:lnTo>
                    <a:pt x="573430" y="160020"/>
                  </a:lnTo>
                  <a:lnTo>
                    <a:pt x="576580" y="154939"/>
                  </a:lnTo>
                  <a:lnTo>
                    <a:pt x="577621" y="146050"/>
                  </a:lnTo>
                  <a:lnTo>
                    <a:pt x="575525" y="138429"/>
                  </a:lnTo>
                  <a:lnTo>
                    <a:pt x="575127" y="137160"/>
                  </a:lnTo>
                  <a:close/>
                </a:path>
                <a:path w="577850" h="584200">
                  <a:moveTo>
                    <a:pt x="322376" y="137160"/>
                  </a:moveTo>
                  <a:lnTo>
                    <a:pt x="119595" y="137160"/>
                  </a:lnTo>
                  <a:lnTo>
                    <a:pt x="115290" y="140970"/>
                  </a:lnTo>
                  <a:lnTo>
                    <a:pt x="115290" y="152400"/>
                  </a:lnTo>
                  <a:lnTo>
                    <a:pt x="119595" y="156210"/>
                  </a:lnTo>
                  <a:lnTo>
                    <a:pt x="322376" y="156210"/>
                  </a:lnTo>
                  <a:lnTo>
                    <a:pt x="326669" y="152400"/>
                  </a:lnTo>
                  <a:lnTo>
                    <a:pt x="326669" y="140970"/>
                  </a:lnTo>
                  <a:lnTo>
                    <a:pt x="322376" y="137160"/>
                  </a:lnTo>
                  <a:close/>
                </a:path>
                <a:path w="577850" h="584200">
                  <a:moveTo>
                    <a:pt x="555447" y="116839"/>
                  </a:moveTo>
                  <a:lnTo>
                    <a:pt x="547560" y="116839"/>
                  </a:lnTo>
                  <a:lnTo>
                    <a:pt x="540169" y="118110"/>
                  </a:lnTo>
                  <a:lnTo>
                    <a:pt x="532777" y="120650"/>
                  </a:lnTo>
                  <a:lnTo>
                    <a:pt x="526491" y="125729"/>
                  </a:lnTo>
                  <a:lnTo>
                    <a:pt x="517867" y="140970"/>
                  </a:lnTo>
                  <a:lnTo>
                    <a:pt x="539927" y="140970"/>
                  </a:lnTo>
                  <a:lnTo>
                    <a:pt x="540562" y="139700"/>
                  </a:lnTo>
                  <a:lnTo>
                    <a:pt x="542683" y="138429"/>
                  </a:lnTo>
                  <a:lnTo>
                    <a:pt x="545160" y="137160"/>
                  </a:lnTo>
                  <a:lnTo>
                    <a:pt x="575127" y="137160"/>
                  </a:lnTo>
                  <a:lnTo>
                    <a:pt x="573532" y="132079"/>
                  </a:lnTo>
                  <a:lnTo>
                    <a:pt x="568693" y="125729"/>
                  </a:lnTo>
                  <a:lnTo>
                    <a:pt x="562063" y="121920"/>
                  </a:lnTo>
                  <a:lnTo>
                    <a:pt x="555447" y="116839"/>
                  </a:lnTo>
                  <a:close/>
                </a:path>
                <a:path w="577850" h="584200">
                  <a:moveTo>
                    <a:pt x="351193" y="58420"/>
                  </a:moveTo>
                  <a:lnTo>
                    <a:pt x="90779" y="58420"/>
                  </a:lnTo>
                  <a:lnTo>
                    <a:pt x="86474" y="63500"/>
                  </a:lnTo>
                  <a:lnTo>
                    <a:pt x="86474" y="113029"/>
                  </a:lnTo>
                  <a:lnTo>
                    <a:pt x="90779" y="116839"/>
                  </a:lnTo>
                  <a:lnTo>
                    <a:pt x="351193" y="116839"/>
                  </a:lnTo>
                  <a:lnTo>
                    <a:pt x="355498" y="113029"/>
                  </a:lnTo>
                  <a:lnTo>
                    <a:pt x="355498" y="102870"/>
                  </a:lnTo>
                  <a:lnTo>
                    <a:pt x="351193" y="97789"/>
                  </a:lnTo>
                  <a:lnTo>
                    <a:pt x="105689" y="97789"/>
                  </a:lnTo>
                  <a:lnTo>
                    <a:pt x="105689" y="78739"/>
                  </a:lnTo>
                  <a:lnTo>
                    <a:pt x="351193" y="78739"/>
                  </a:lnTo>
                  <a:lnTo>
                    <a:pt x="355498" y="73660"/>
                  </a:lnTo>
                  <a:lnTo>
                    <a:pt x="355498" y="63500"/>
                  </a:lnTo>
                  <a:lnTo>
                    <a:pt x="351193" y="58420"/>
                  </a:lnTo>
                  <a:close/>
                </a:path>
              </a:pathLst>
            </a:custGeom>
            <a:solidFill>
              <a:srgbClr val="67747C"/>
            </a:solidFill>
          </p:spPr>
          <p:txBody>
            <a:bodyPr wrap="square" lIns="0" tIns="0" rIns="0" bIns="0" rtlCol="0"/>
            <a:lstStyle/>
            <a:p>
              <a:endParaRPr/>
            </a:p>
          </p:txBody>
        </p:sp>
        <p:sp>
          <p:nvSpPr>
            <p:cNvPr id="43" name="object 43"/>
            <p:cNvSpPr/>
            <p:nvPr/>
          </p:nvSpPr>
          <p:spPr>
            <a:xfrm>
              <a:off x="5585459" y="1295400"/>
              <a:ext cx="800100" cy="464820"/>
            </a:xfrm>
            <a:custGeom>
              <a:avLst/>
              <a:gdLst/>
              <a:ahLst/>
              <a:cxnLst/>
              <a:rect l="l" t="t" r="r" b="b"/>
              <a:pathLst>
                <a:path w="800100" h="464819">
                  <a:moveTo>
                    <a:pt x="722629" y="0"/>
                  </a:moveTo>
                  <a:lnTo>
                    <a:pt x="77469" y="0"/>
                  </a:lnTo>
                  <a:lnTo>
                    <a:pt x="47309" y="6086"/>
                  </a:lnTo>
                  <a:lnTo>
                    <a:pt x="22685" y="22685"/>
                  </a:lnTo>
                  <a:lnTo>
                    <a:pt x="6086" y="47309"/>
                  </a:lnTo>
                  <a:lnTo>
                    <a:pt x="0" y="77470"/>
                  </a:lnTo>
                  <a:lnTo>
                    <a:pt x="0" y="387350"/>
                  </a:lnTo>
                  <a:lnTo>
                    <a:pt x="6086" y="417510"/>
                  </a:lnTo>
                  <a:lnTo>
                    <a:pt x="22685" y="442134"/>
                  </a:lnTo>
                  <a:lnTo>
                    <a:pt x="47309" y="458733"/>
                  </a:lnTo>
                  <a:lnTo>
                    <a:pt x="77469" y="464820"/>
                  </a:lnTo>
                  <a:lnTo>
                    <a:pt x="722629" y="464820"/>
                  </a:lnTo>
                  <a:lnTo>
                    <a:pt x="752790" y="458733"/>
                  </a:lnTo>
                  <a:lnTo>
                    <a:pt x="777414" y="442134"/>
                  </a:lnTo>
                  <a:lnTo>
                    <a:pt x="794013" y="417510"/>
                  </a:lnTo>
                  <a:lnTo>
                    <a:pt x="800100" y="387350"/>
                  </a:lnTo>
                  <a:lnTo>
                    <a:pt x="800100" y="77470"/>
                  </a:lnTo>
                  <a:lnTo>
                    <a:pt x="794013" y="47309"/>
                  </a:lnTo>
                  <a:lnTo>
                    <a:pt x="777414" y="22685"/>
                  </a:lnTo>
                  <a:lnTo>
                    <a:pt x="752790" y="6086"/>
                  </a:lnTo>
                  <a:lnTo>
                    <a:pt x="722629" y="0"/>
                  </a:lnTo>
                  <a:close/>
                </a:path>
              </a:pathLst>
            </a:custGeom>
            <a:solidFill>
              <a:srgbClr val="F1F1F1"/>
            </a:solidFill>
          </p:spPr>
          <p:txBody>
            <a:bodyPr wrap="square" lIns="0" tIns="0" rIns="0" bIns="0" rtlCol="0"/>
            <a:lstStyle/>
            <a:p>
              <a:endParaRPr/>
            </a:p>
          </p:txBody>
        </p:sp>
        <p:sp>
          <p:nvSpPr>
            <p:cNvPr id="44" name="object 44"/>
            <p:cNvSpPr/>
            <p:nvPr/>
          </p:nvSpPr>
          <p:spPr>
            <a:xfrm>
              <a:off x="5585459" y="1295400"/>
              <a:ext cx="800100" cy="464820"/>
            </a:xfrm>
            <a:custGeom>
              <a:avLst/>
              <a:gdLst/>
              <a:ahLst/>
              <a:cxnLst/>
              <a:rect l="l" t="t" r="r" b="b"/>
              <a:pathLst>
                <a:path w="800100" h="464819">
                  <a:moveTo>
                    <a:pt x="0" y="77470"/>
                  </a:moveTo>
                  <a:lnTo>
                    <a:pt x="6086" y="47309"/>
                  </a:lnTo>
                  <a:lnTo>
                    <a:pt x="22685" y="22685"/>
                  </a:lnTo>
                  <a:lnTo>
                    <a:pt x="47309" y="6086"/>
                  </a:lnTo>
                  <a:lnTo>
                    <a:pt x="77469" y="0"/>
                  </a:lnTo>
                  <a:lnTo>
                    <a:pt x="722629" y="0"/>
                  </a:lnTo>
                  <a:lnTo>
                    <a:pt x="752790" y="6086"/>
                  </a:lnTo>
                  <a:lnTo>
                    <a:pt x="777414" y="22685"/>
                  </a:lnTo>
                  <a:lnTo>
                    <a:pt x="794013" y="47309"/>
                  </a:lnTo>
                  <a:lnTo>
                    <a:pt x="800100" y="77470"/>
                  </a:lnTo>
                  <a:lnTo>
                    <a:pt x="800100" y="387350"/>
                  </a:lnTo>
                  <a:lnTo>
                    <a:pt x="794013" y="417510"/>
                  </a:lnTo>
                  <a:lnTo>
                    <a:pt x="777414" y="442134"/>
                  </a:lnTo>
                  <a:lnTo>
                    <a:pt x="752790" y="458733"/>
                  </a:lnTo>
                  <a:lnTo>
                    <a:pt x="722629" y="464820"/>
                  </a:lnTo>
                  <a:lnTo>
                    <a:pt x="77469" y="464820"/>
                  </a:lnTo>
                  <a:lnTo>
                    <a:pt x="47309" y="458733"/>
                  </a:lnTo>
                  <a:lnTo>
                    <a:pt x="22685" y="442134"/>
                  </a:lnTo>
                  <a:lnTo>
                    <a:pt x="6086" y="417510"/>
                  </a:lnTo>
                  <a:lnTo>
                    <a:pt x="0" y="387350"/>
                  </a:lnTo>
                  <a:lnTo>
                    <a:pt x="0" y="77470"/>
                  </a:lnTo>
                  <a:close/>
                </a:path>
              </a:pathLst>
            </a:custGeom>
            <a:ln w="10160">
              <a:solidFill>
                <a:srgbClr val="7E7E7E"/>
              </a:solidFill>
            </a:ln>
          </p:spPr>
          <p:txBody>
            <a:bodyPr wrap="square" lIns="0" tIns="0" rIns="0" bIns="0" rtlCol="0"/>
            <a:lstStyle/>
            <a:p>
              <a:endParaRPr/>
            </a:p>
          </p:txBody>
        </p:sp>
        <p:sp>
          <p:nvSpPr>
            <p:cNvPr id="45" name="object 45"/>
            <p:cNvSpPr/>
            <p:nvPr/>
          </p:nvSpPr>
          <p:spPr>
            <a:xfrm>
              <a:off x="7416799" y="1616710"/>
              <a:ext cx="873125" cy="424815"/>
            </a:xfrm>
            <a:custGeom>
              <a:avLst/>
              <a:gdLst/>
              <a:ahLst/>
              <a:cxnLst/>
              <a:rect l="l" t="t" r="r" b="b"/>
              <a:pathLst>
                <a:path w="873125" h="424814">
                  <a:moveTo>
                    <a:pt x="796671" y="348361"/>
                  </a:moveTo>
                  <a:lnTo>
                    <a:pt x="796671" y="424561"/>
                  </a:lnTo>
                  <a:lnTo>
                    <a:pt x="860171" y="392811"/>
                  </a:lnTo>
                  <a:lnTo>
                    <a:pt x="809371" y="392811"/>
                  </a:lnTo>
                  <a:lnTo>
                    <a:pt x="809371" y="380111"/>
                  </a:lnTo>
                  <a:lnTo>
                    <a:pt x="860171" y="380111"/>
                  </a:lnTo>
                  <a:lnTo>
                    <a:pt x="796671" y="348361"/>
                  </a:lnTo>
                  <a:close/>
                </a:path>
                <a:path w="873125" h="424814">
                  <a:moveTo>
                    <a:pt x="12700" y="0"/>
                  </a:moveTo>
                  <a:lnTo>
                    <a:pt x="0" y="0"/>
                  </a:lnTo>
                  <a:lnTo>
                    <a:pt x="0" y="392811"/>
                  </a:lnTo>
                  <a:lnTo>
                    <a:pt x="796671" y="392811"/>
                  </a:lnTo>
                  <a:lnTo>
                    <a:pt x="796671" y="386461"/>
                  </a:lnTo>
                  <a:lnTo>
                    <a:pt x="12700" y="386461"/>
                  </a:lnTo>
                  <a:lnTo>
                    <a:pt x="6350" y="380111"/>
                  </a:lnTo>
                  <a:lnTo>
                    <a:pt x="12700" y="380111"/>
                  </a:lnTo>
                  <a:lnTo>
                    <a:pt x="12700" y="0"/>
                  </a:lnTo>
                  <a:close/>
                </a:path>
                <a:path w="873125" h="424814">
                  <a:moveTo>
                    <a:pt x="860171" y="380111"/>
                  </a:moveTo>
                  <a:lnTo>
                    <a:pt x="809371" y="380111"/>
                  </a:lnTo>
                  <a:lnTo>
                    <a:pt x="809371" y="392811"/>
                  </a:lnTo>
                  <a:lnTo>
                    <a:pt x="860171" y="392811"/>
                  </a:lnTo>
                  <a:lnTo>
                    <a:pt x="872871" y="386461"/>
                  </a:lnTo>
                  <a:lnTo>
                    <a:pt x="860171" y="380111"/>
                  </a:lnTo>
                  <a:close/>
                </a:path>
                <a:path w="873125" h="424814">
                  <a:moveTo>
                    <a:pt x="12700" y="380111"/>
                  </a:moveTo>
                  <a:lnTo>
                    <a:pt x="6350" y="380111"/>
                  </a:lnTo>
                  <a:lnTo>
                    <a:pt x="12700" y="386461"/>
                  </a:lnTo>
                  <a:lnTo>
                    <a:pt x="12700" y="380111"/>
                  </a:lnTo>
                  <a:close/>
                </a:path>
                <a:path w="873125" h="424814">
                  <a:moveTo>
                    <a:pt x="796671" y="380111"/>
                  </a:moveTo>
                  <a:lnTo>
                    <a:pt x="12700" y="380111"/>
                  </a:lnTo>
                  <a:lnTo>
                    <a:pt x="12700" y="386461"/>
                  </a:lnTo>
                  <a:lnTo>
                    <a:pt x="796671" y="386461"/>
                  </a:lnTo>
                  <a:lnTo>
                    <a:pt x="796671" y="380111"/>
                  </a:lnTo>
                  <a:close/>
                </a:path>
              </a:pathLst>
            </a:custGeom>
            <a:solidFill>
              <a:srgbClr val="7E7E7E"/>
            </a:solidFill>
          </p:spPr>
          <p:txBody>
            <a:bodyPr wrap="square" lIns="0" tIns="0" rIns="0" bIns="0" rtlCol="0"/>
            <a:lstStyle/>
            <a:p>
              <a:endParaRPr/>
            </a:p>
          </p:txBody>
        </p:sp>
      </p:grpSp>
      <p:sp>
        <p:nvSpPr>
          <p:cNvPr id="46" name="object 46"/>
          <p:cNvSpPr txBox="1"/>
          <p:nvPr/>
        </p:nvSpPr>
        <p:spPr>
          <a:xfrm>
            <a:off x="8653145" y="802004"/>
            <a:ext cx="551815" cy="228268"/>
          </a:xfrm>
          <a:prstGeom prst="rect">
            <a:avLst/>
          </a:prstGeom>
        </p:spPr>
        <p:txBody>
          <a:bodyPr vert="horz" wrap="square" lIns="0" tIns="12700" rIns="0" bIns="0" rtlCol="0">
            <a:spAutoFit/>
          </a:bodyPr>
          <a:lstStyle/>
          <a:p>
            <a:pPr marL="118745" marR="5080" indent="-106680">
              <a:spcBef>
                <a:spcPts val="100"/>
              </a:spcBef>
            </a:pPr>
            <a:r>
              <a:rPr sz="700" spc="-114" dirty="0">
                <a:solidFill>
                  <a:srgbClr val="003D79"/>
                </a:solidFill>
                <a:latin typeface="Arial"/>
                <a:cs typeface="Arial"/>
              </a:rPr>
              <a:t>С</a:t>
            </a:r>
            <a:r>
              <a:rPr sz="700" spc="-35" dirty="0">
                <a:solidFill>
                  <a:srgbClr val="003D79"/>
                </a:solidFill>
                <a:latin typeface="Arial"/>
                <a:cs typeface="Arial"/>
              </a:rPr>
              <a:t>оо</a:t>
            </a:r>
            <a:r>
              <a:rPr sz="700" spc="-85" dirty="0">
                <a:solidFill>
                  <a:srgbClr val="003D79"/>
                </a:solidFill>
                <a:latin typeface="Arial"/>
                <a:cs typeface="Arial"/>
              </a:rPr>
              <a:t>т</a:t>
            </a:r>
            <a:r>
              <a:rPr sz="700" spc="-20" dirty="0">
                <a:solidFill>
                  <a:srgbClr val="003D79"/>
                </a:solidFill>
                <a:latin typeface="Arial"/>
                <a:cs typeface="Arial"/>
              </a:rPr>
              <a:t>в</a:t>
            </a:r>
            <a:r>
              <a:rPr sz="700" spc="-30" dirty="0">
                <a:solidFill>
                  <a:srgbClr val="003D79"/>
                </a:solidFill>
                <a:latin typeface="Arial"/>
                <a:cs typeface="Arial"/>
              </a:rPr>
              <a:t>е</a:t>
            </a:r>
            <a:r>
              <a:rPr sz="700" spc="-85" dirty="0">
                <a:solidFill>
                  <a:srgbClr val="003D79"/>
                </a:solidFill>
                <a:latin typeface="Arial"/>
                <a:cs typeface="Arial"/>
              </a:rPr>
              <a:t>т</a:t>
            </a:r>
            <a:r>
              <a:rPr sz="700" spc="-35" dirty="0">
                <a:solidFill>
                  <a:srgbClr val="003D79"/>
                </a:solidFill>
                <a:latin typeface="Arial"/>
                <a:cs typeface="Arial"/>
              </a:rPr>
              <a:t>с</a:t>
            </a:r>
            <a:r>
              <a:rPr sz="700" spc="-85" dirty="0">
                <a:solidFill>
                  <a:srgbClr val="003D79"/>
                </a:solidFill>
                <a:latin typeface="Arial"/>
                <a:cs typeface="Arial"/>
              </a:rPr>
              <a:t>т</a:t>
            </a:r>
            <a:r>
              <a:rPr sz="700" spc="-20" dirty="0">
                <a:solidFill>
                  <a:srgbClr val="003D79"/>
                </a:solidFill>
                <a:latin typeface="Arial"/>
                <a:cs typeface="Arial"/>
              </a:rPr>
              <a:t>в</a:t>
            </a:r>
            <a:r>
              <a:rPr sz="700" spc="-55" dirty="0">
                <a:solidFill>
                  <a:srgbClr val="003D79"/>
                </a:solidFill>
                <a:latin typeface="Arial"/>
                <a:cs typeface="Arial"/>
              </a:rPr>
              <a:t>у</a:t>
            </a:r>
            <a:r>
              <a:rPr sz="700" spc="-30" dirty="0">
                <a:solidFill>
                  <a:srgbClr val="003D79"/>
                </a:solidFill>
                <a:latin typeface="Arial"/>
                <a:cs typeface="Arial"/>
              </a:rPr>
              <a:t>е</a:t>
            </a:r>
            <a:r>
              <a:rPr sz="700" spc="-55" dirty="0">
                <a:solidFill>
                  <a:srgbClr val="003D79"/>
                </a:solidFill>
                <a:latin typeface="Arial"/>
                <a:cs typeface="Arial"/>
              </a:rPr>
              <a:t>т  </a:t>
            </a:r>
            <a:r>
              <a:rPr sz="700" spc="20" dirty="0">
                <a:solidFill>
                  <a:srgbClr val="003D79"/>
                </a:solidFill>
                <a:latin typeface="Arial"/>
                <a:cs typeface="Arial"/>
              </a:rPr>
              <a:t>0</a:t>
            </a:r>
            <a:r>
              <a:rPr sz="700" spc="-45" dirty="0">
                <a:solidFill>
                  <a:srgbClr val="003D79"/>
                </a:solidFill>
                <a:latin typeface="Arial"/>
                <a:cs typeface="Arial"/>
              </a:rPr>
              <a:t> </a:t>
            </a:r>
            <a:r>
              <a:rPr sz="700" spc="-15" dirty="0">
                <a:solidFill>
                  <a:srgbClr val="003D79"/>
                </a:solidFill>
                <a:latin typeface="Arial"/>
                <a:cs typeface="Arial"/>
              </a:rPr>
              <a:t>заявок</a:t>
            </a:r>
            <a:endParaRPr sz="700">
              <a:latin typeface="Arial"/>
              <a:cs typeface="Arial"/>
            </a:endParaRPr>
          </a:p>
        </p:txBody>
      </p:sp>
      <p:sp>
        <p:nvSpPr>
          <p:cNvPr id="47" name="object 47"/>
          <p:cNvSpPr txBox="1"/>
          <p:nvPr/>
        </p:nvSpPr>
        <p:spPr>
          <a:xfrm>
            <a:off x="1711008" y="1837691"/>
            <a:ext cx="532765" cy="135935"/>
          </a:xfrm>
          <a:prstGeom prst="rect">
            <a:avLst/>
          </a:prstGeom>
        </p:spPr>
        <p:txBody>
          <a:bodyPr vert="horz" wrap="square" lIns="0" tIns="12700" rIns="0" bIns="0" rtlCol="0">
            <a:spAutoFit/>
          </a:bodyPr>
          <a:lstStyle/>
          <a:p>
            <a:pPr marL="12700">
              <a:spcBef>
                <a:spcPts val="100"/>
              </a:spcBef>
            </a:pPr>
            <a:r>
              <a:rPr sz="800" spc="-35" dirty="0">
                <a:latin typeface="Arial"/>
                <a:cs typeface="Arial"/>
              </a:rPr>
              <a:t>Извещение</a:t>
            </a:r>
            <a:endParaRPr sz="800">
              <a:latin typeface="Arial"/>
              <a:cs typeface="Arial"/>
            </a:endParaRPr>
          </a:p>
        </p:txBody>
      </p:sp>
      <p:sp>
        <p:nvSpPr>
          <p:cNvPr id="48" name="object 48"/>
          <p:cNvSpPr txBox="1"/>
          <p:nvPr/>
        </p:nvSpPr>
        <p:spPr>
          <a:xfrm>
            <a:off x="4846321" y="1580515"/>
            <a:ext cx="421005" cy="120546"/>
          </a:xfrm>
          <a:prstGeom prst="rect">
            <a:avLst/>
          </a:prstGeom>
        </p:spPr>
        <p:txBody>
          <a:bodyPr vert="horz" wrap="square" lIns="0" tIns="12700" rIns="0" bIns="0" rtlCol="0">
            <a:spAutoFit/>
          </a:bodyPr>
          <a:lstStyle/>
          <a:p>
            <a:pPr marL="12700">
              <a:spcBef>
                <a:spcPts val="100"/>
              </a:spcBef>
            </a:pPr>
            <a:r>
              <a:rPr sz="700" spc="10" dirty="0">
                <a:solidFill>
                  <a:srgbClr val="003D79"/>
                </a:solidFill>
                <a:latin typeface="Arial"/>
                <a:cs typeface="Arial"/>
              </a:rPr>
              <a:t>&gt;1</a:t>
            </a:r>
            <a:r>
              <a:rPr sz="700" spc="-65" dirty="0">
                <a:solidFill>
                  <a:srgbClr val="003D79"/>
                </a:solidFill>
                <a:latin typeface="Arial"/>
                <a:cs typeface="Arial"/>
              </a:rPr>
              <a:t> </a:t>
            </a:r>
            <a:r>
              <a:rPr sz="700" spc="-15" dirty="0">
                <a:solidFill>
                  <a:srgbClr val="003D79"/>
                </a:solidFill>
                <a:latin typeface="Arial"/>
                <a:cs typeface="Arial"/>
              </a:rPr>
              <a:t>заявки</a:t>
            </a:r>
            <a:endParaRPr sz="700">
              <a:latin typeface="Arial"/>
              <a:cs typeface="Arial"/>
            </a:endParaRPr>
          </a:p>
        </p:txBody>
      </p:sp>
      <p:grpSp>
        <p:nvGrpSpPr>
          <p:cNvPr id="49" name="object 49"/>
          <p:cNvGrpSpPr/>
          <p:nvPr/>
        </p:nvGrpSpPr>
        <p:grpSpPr>
          <a:xfrm>
            <a:off x="7754619" y="1719579"/>
            <a:ext cx="2148840" cy="579120"/>
            <a:chOff x="6611619" y="1719579"/>
            <a:chExt cx="2148840" cy="579120"/>
          </a:xfrm>
        </p:grpSpPr>
        <p:sp>
          <p:nvSpPr>
            <p:cNvPr id="50" name="object 50"/>
            <p:cNvSpPr/>
            <p:nvPr/>
          </p:nvSpPr>
          <p:spPr>
            <a:xfrm>
              <a:off x="7162799" y="2090419"/>
              <a:ext cx="162559" cy="160019"/>
            </a:xfrm>
            <a:prstGeom prst="rect">
              <a:avLst/>
            </a:prstGeom>
            <a:blipFill>
              <a:blip r:embed="rId3" cstate="print"/>
              <a:stretch>
                <a:fillRect/>
              </a:stretch>
            </a:blipFill>
          </p:spPr>
          <p:txBody>
            <a:bodyPr wrap="square" lIns="0" tIns="0" rIns="0" bIns="0" rtlCol="0"/>
            <a:lstStyle/>
            <a:p>
              <a:endParaRPr/>
            </a:p>
          </p:txBody>
        </p:sp>
        <p:sp>
          <p:nvSpPr>
            <p:cNvPr id="51" name="object 51"/>
            <p:cNvSpPr/>
            <p:nvPr/>
          </p:nvSpPr>
          <p:spPr>
            <a:xfrm>
              <a:off x="6616699" y="1737359"/>
              <a:ext cx="708660" cy="398780"/>
            </a:xfrm>
            <a:custGeom>
              <a:avLst/>
              <a:gdLst/>
              <a:ahLst/>
              <a:cxnLst/>
              <a:rect l="l" t="t" r="r" b="b"/>
              <a:pathLst>
                <a:path w="708659" h="398780">
                  <a:moveTo>
                    <a:pt x="642239" y="0"/>
                  </a:moveTo>
                  <a:lnTo>
                    <a:pt x="66421" y="0"/>
                  </a:lnTo>
                  <a:lnTo>
                    <a:pt x="40558" y="5216"/>
                  </a:lnTo>
                  <a:lnTo>
                    <a:pt x="19446" y="19446"/>
                  </a:lnTo>
                  <a:lnTo>
                    <a:pt x="5216" y="40558"/>
                  </a:lnTo>
                  <a:lnTo>
                    <a:pt x="0" y="66420"/>
                  </a:lnTo>
                  <a:lnTo>
                    <a:pt x="0" y="332359"/>
                  </a:lnTo>
                  <a:lnTo>
                    <a:pt x="5216" y="358221"/>
                  </a:lnTo>
                  <a:lnTo>
                    <a:pt x="19446" y="379333"/>
                  </a:lnTo>
                  <a:lnTo>
                    <a:pt x="40558" y="393563"/>
                  </a:lnTo>
                  <a:lnTo>
                    <a:pt x="66421" y="398779"/>
                  </a:lnTo>
                  <a:lnTo>
                    <a:pt x="642239" y="398779"/>
                  </a:lnTo>
                  <a:lnTo>
                    <a:pt x="668101" y="393563"/>
                  </a:lnTo>
                  <a:lnTo>
                    <a:pt x="689213" y="379333"/>
                  </a:lnTo>
                  <a:lnTo>
                    <a:pt x="703443" y="358221"/>
                  </a:lnTo>
                  <a:lnTo>
                    <a:pt x="708659" y="332359"/>
                  </a:lnTo>
                  <a:lnTo>
                    <a:pt x="708659" y="66420"/>
                  </a:lnTo>
                  <a:lnTo>
                    <a:pt x="703443" y="40558"/>
                  </a:lnTo>
                  <a:lnTo>
                    <a:pt x="689213" y="19446"/>
                  </a:lnTo>
                  <a:lnTo>
                    <a:pt x="668101" y="5216"/>
                  </a:lnTo>
                  <a:lnTo>
                    <a:pt x="642239" y="0"/>
                  </a:lnTo>
                  <a:close/>
                </a:path>
              </a:pathLst>
            </a:custGeom>
            <a:solidFill>
              <a:srgbClr val="B0D9FF">
                <a:alpha val="23136"/>
              </a:srgbClr>
            </a:solidFill>
          </p:spPr>
          <p:txBody>
            <a:bodyPr wrap="square" lIns="0" tIns="0" rIns="0" bIns="0" rtlCol="0"/>
            <a:lstStyle/>
            <a:p>
              <a:endParaRPr/>
            </a:p>
          </p:txBody>
        </p:sp>
        <p:sp>
          <p:nvSpPr>
            <p:cNvPr id="52" name="object 52"/>
            <p:cNvSpPr/>
            <p:nvPr/>
          </p:nvSpPr>
          <p:spPr>
            <a:xfrm>
              <a:off x="6616699" y="1737359"/>
              <a:ext cx="708660" cy="398780"/>
            </a:xfrm>
            <a:custGeom>
              <a:avLst/>
              <a:gdLst/>
              <a:ahLst/>
              <a:cxnLst/>
              <a:rect l="l" t="t" r="r" b="b"/>
              <a:pathLst>
                <a:path w="708659" h="398780">
                  <a:moveTo>
                    <a:pt x="0" y="66420"/>
                  </a:moveTo>
                  <a:lnTo>
                    <a:pt x="5216" y="40558"/>
                  </a:lnTo>
                  <a:lnTo>
                    <a:pt x="19446" y="19446"/>
                  </a:lnTo>
                  <a:lnTo>
                    <a:pt x="40558" y="5216"/>
                  </a:lnTo>
                  <a:lnTo>
                    <a:pt x="66421" y="0"/>
                  </a:lnTo>
                  <a:lnTo>
                    <a:pt x="642239" y="0"/>
                  </a:lnTo>
                  <a:lnTo>
                    <a:pt x="668101" y="5216"/>
                  </a:lnTo>
                  <a:lnTo>
                    <a:pt x="689213" y="19446"/>
                  </a:lnTo>
                  <a:lnTo>
                    <a:pt x="703443" y="40558"/>
                  </a:lnTo>
                  <a:lnTo>
                    <a:pt x="708659" y="66420"/>
                  </a:lnTo>
                  <a:lnTo>
                    <a:pt x="708659" y="332359"/>
                  </a:lnTo>
                  <a:lnTo>
                    <a:pt x="703443" y="358221"/>
                  </a:lnTo>
                  <a:lnTo>
                    <a:pt x="689213" y="379333"/>
                  </a:lnTo>
                  <a:lnTo>
                    <a:pt x="668101" y="393563"/>
                  </a:lnTo>
                  <a:lnTo>
                    <a:pt x="642239" y="398779"/>
                  </a:lnTo>
                  <a:lnTo>
                    <a:pt x="66421" y="398779"/>
                  </a:lnTo>
                  <a:lnTo>
                    <a:pt x="40558" y="393563"/>
                  </a:lnTo>
                  <a:lnTo>
                    <a:pt x="19446" y="379333"/>
                  </a:lnTo>
                  <a:lnTo>
                    <a:pt x="5216" y="358221"/>
                  </a:lnTo>
                  <a:lnTo>
                    <a:pt x="0" y="332359"/>
                  </a:lnTo>
                  <a:lnTo>
                    <a:pt x="0" y="66420"/>
                  </a:lnTo>
                  <a:close/>
                </a:path>
              </a:pathLst>
            </a:custGeom>
            <a:ln w="10160">
              <a:solidFill>
                <a:srgbClr val="B0D9FF"/>
              </a:solidFill>
            </a:ln>
          </p:spPr>
          <p:txBody>
            <a:bodyPr wrap="square" lIns="0" tIns="0" rIns="0" bIns="0" rtlCol="0"/>
            <a:lstStyle/>
            <a:p>
              <a:endParaRPr/>
            </a:p>
          </p:txBody>
        </p:sp>
        <p:sp>
          <p:nvSpPr>
            <p:cNvPr id="53" name="object 53"/>
            <p:cNvSpPr/>
            <p:nvPr/>
          </p:nvSpPr>
          <p:spPr>
            <a:xfrm>
              <a:off x="8331199" y="1719579"/>
              <a:ext cx="429259" cy="579120"/>
            </a:xfrm>
            <a:custGeom>
              <a:avLst/>
              <a:gdLst/>
              <a:ahLst/>
              <a:cxnLst/>
              <a:rect l="l" t="t" r="r" b="b"/>
              <a:pathLst>
                <a:path w="429259" h="579119">
                  <a:moveTo>
                    <a:pt x="402463" y="0"/>
                  </a:moveTo>
                  <a:lnTo>
                    <a:pt x="26797" y="0"/>
                  </a:lnTo>
                  <a:lnTo>
                    <a:pt x="16394" y="2540"/>
                  </a:lnTo>
                  <a:lnTo>
                    <a:pt x="7874" y="8890"/>
                  </a:lnTo>
                  <a:lnTo>
                    <a:pt x="2115" y="17780"/>
                  </a:lnTo>
                  <a:lnTo>
                    <a:pt x="0" y="27940"/>
                  </a:lnTo>
                  <a:lnTo>
                    <a:pt x="0" y="516890"/>
                  </a:lnTo>
                  <a:lnTo>
                    <a:pt x="2115" y="527050"/>
                  </a:lnTo>
                  <a:lnTo>
                    <a:pt x="7874" y="535940"/>
                  </a:lnTo>
                  <a:lnTo>
                    <a:pt x="16394" y="541020"/>
                  </a:lnTo>
                  <a:lnTo>
                    <a:pt x="26797" y="543560"/>
                  </a:lnTo>
                  <a:lnTo>
                    <a:pt x="223647" y="543560"/>
                  </a:lnTo>
                  <a:lnTo>
                    <a:pt x="223774" y="544830"/>
                  </a:lnTo>
                  <a:lnTo>
                    <a:pt x="224027" y="544830"/>
                  </a:lnTo>
                  <a:lnTo>
                    <a:pt x="224408" y="546100"/>
                  </a:lnTo>
                  <a:lnTo>
                    <a:pt x="225678" y="548640"/>
                  </a:lnTo>
                  <a:lnTo>
                    <a:pt x="228092" y="551180"/>
                  </a:lnTo>
                  <a:lnTo>
                    <a:pt x="230885" y="551180"/>
                  </a:lnTo>
                  <a:lnTo>
                    <a:pt x="254126" y="554990"/>
                  </a:lnTo>
                  <a:lnTo>
                    <a:pt x="274574" y="576580"/>
                  </a:lnTo>
                  <a:lnTo>
                    <a:pt x="276351" y="579120"/>
                  </a:lnTo>
                  <a:lnTo>
                    <a:pt x="284988" y="579120"/>
                  </a:lnTo>
                  <a:lnTo>
                    <a:pt x="287400" y="577850"/>
                  </a:lnTo>
                  <a:lnTo>
                    <a:pt x="288798" y="575310"/>
                  </a:lnTo>
                  <a:lnTo>
                    <a:pt x="299542" y="556260"/>
                  </a:lnTo>
                  <a:lnTo>
                    <a:pt x="279273" y="556260"/>
                  </a:lnTo>
                  <a:lnTo>
                    <a:pt x="265049" y="541020"/>
                  </a:lnTo>
                  <a:lnTo>
                    <a:pt x="263651" y="539750"/>
                  </a:lnTo>
                  <a:lnTo>
                    <a:pt x="262000" y="538480"/>
                  </a:lnTo>
                  <a:lnTo>
                    <a:pt x="260096" y="538480"/>
                  </a:lnTo>
                  <a:lnTo>
                    <a:pt x="246633" y="535940"/>
                  </a:lnTo>
                  <a:lnTo>
                    <a:pt x="252510" y="525780"/>
                  </a:lnTo>
                  <a:lnTo>
                    <a:pt x="21844" y="525780"/>
                  </a:lnTo>
                  <a:lnTo>
                    <a:pt x="17906" y="521970"/>
                  </a:lnTo>
                  <a:lnTo>
                    <a:pt x="17906" y="22860"/>
                  </a:lnTo>
                  <a:lnTo>
                    <a:pt x="21844" y="19050"/>
                  </a:lnTo>
                  <a:lnTo>
                    <a:pt x="427409" y="19050"/>
                  </a:lnTo>
                  <a:lnTo>
                    <a:pt x="427144" y="17780"/>
                  </a:lnTo>
                  <a:lnTo>
                    <a:pt x="421385" y="8890"/>
                  </a:lnTo>
                  <a:lnTo>
                    <a:pt x="412865" y="2540"/>
                  </a:lnTo>
                  <a:lnTo>
                    <a:pt x="402463" y="0"/>
                  </a:lnTo>
                  <a:close/>
                </a:path>
                <a:path w="429259" h="579119">
                  <a:moveTo>
                    <a:pt x="357378" y="543560"/>
                  </a:moveTo>
                  <a:lnTo>
                    <a:pt x="336930" y="543560"/>
                  </a:lnTo>
                  <a:lnTo>
                    <a:pt x="354710" y="575310"/>
                  </a:lnTo>
                  <a:lnTo>
                    <a:pt x="356107" y="577850"/>
                  </a:lnTo>
                  <a:lnTo>
                    <a:pt x="358521" y="579120"/>
                  </a:lnTo>
                  <a:lnTo>
                    <a:pt x="367156" y="579120"/>
                  </a:lnTo>
                  <a:lnTo>
                    <a:pt x="368934" y="576580"/>
                  </a:lnTo>
                  <a:lnTo>
                    <a:pt x="388179" y="556260"/>
                  </a:lnTo>
                  <a:lnTo>
                    <a:pt x="364363" y="556260"/>
                  </a:lnTo>
                  <a:lnTo>
                    <a:pt x="357378" y="543560"/>
                  </a:lnTo>
                  <a:close/>
                </a:path>
                <a:path w="429259" h="579119">
                  <a:moveTo>
                    <a:pt x="370077" y="488950"/>
                  </a:moveTo>
                  <a:lnTo>
                    <a:pt x="273811" y="488950"/>
                  </a:lnTo>
                  <a:lnTo>
                    <a:pt x="281176" y="494030"/>
                  </a:lnTo>
                  <a:lnTo>
                    <a:pt x="289290" y="499110"/>
                  </a:lnTo>
                  <a:lnTo>
                    <a:pt x="298047" y="502920"/>
                  </a:lnTo>
                  <a:lnTo>
                    <a:pt x="307340" y="505460"/>
                  </a:lnTo>
                  <a:lnTo>
                    <a:pt x="279273" y="556260"/>
                  </a:lnTo>
                  <a:lnTo>
                    <a:pt x="299542" y="556260"/>
                  </a:lnTo>
                  <a:lnTo>
                    <a:pt x="306704" y="543560"/>
                  </a:lnTo>
                  <a:lnTo>
                    <a:pt x="357378" y="543560"/>
                  </a:lnTo>
                  <a:lnTo>
                    <a:pt x="347599" y="525780"/>
                  </a:lnTo>
                  <a:lnTo>
                    <a:pt x="316865" y="525780"/>
                  </a:lnTo>
                  <a:lnTo>
                    <a:pt x="321945" y="516890"/>
                  </a:lnTo>
                  <a:lnTo>
                    <a:pt x="342709" y="516890"/>
                  </a:lnTo>
                  <a:lnTo>
                    <a:pt x="336423" y="505460"/>
                  </a:lnTo>
                  <a:lnTo>
                    <a:pt x="345789" y="502920"/>
                  </a:lnTo>
                  <a:lnTo>
                    <a:pt x="354583" y="499110"/>
                  </a:lnTo>
                  <a:lnTo>
                    <a:pt x="362711" y="494030"/>
                  </a:lnTo>
                  <a:lnTo>
                    <a:pt x="370077" y="488950"/>
                  </a:lnTo>
                  <a:close/>
                </a:path>
                <a:path w="429259" h="579119">
                  <a:moveTo>
                    <a:pt x="368719" y="381000"/>
                  </a:moveTo>
                  <a:lnTo>
                    <a:pt x="321945" y="381000"/>
                  </a:lnTo>
                  <a:lnTo>
                    <a:pt x="342822" y="384810"/>
                  </a:lnTo>
                  <a:lnTo>
                    <a:pt x="359902" y="396240"/>
                  </a:lnTo>
                  <a:lnTo>
                    <a:pt x="371433" y="414020"/>
                  </a:lnTo>
                  <a:lnTo>
                    <a:pt x="375666" y="435610"/>
                  </a:lnTo>
                  <a:lnTo>
                    <a:pt x="371433" y="455930"/>
                  </a:lnTo>
                  <a:lnTo>
                    <a:pt x="359902" y="473710"/>
                  </a:lnTo>
                  <a:lnTo>
                    <a:pt x="342822" y="485140"/>
                  </a:lnTo>
                  <a:lnTo>
                    <a:pt x="321945" y="488950"/>
                  </a:lnTo>
                  <a:lnTo>
                    <a:pt x="370077" y="488950"/>
                  </a:lnTo>
                  <a:lnTo>
                    <a:pt x="396875" y="535940"/>
                  </a:lnTo>
                  <a:lnTo>
                    <a:pt x="383413" y="538480"/>
                  </a:lnTo>
                  <a:lnTo>
                    <a:pt x="381507" y="538480"/>
                  </a:lnTo>
                  <a:lnTo>
                    <a:pt x="379856" y="539750"/>
                  </a:lnTo>
                  <a:lnTo>
                    <a:pt x="378586" y="541020"/>
                  </a:lnTo>
                  <a:lnTo>
                    <a:pt x="364363" y="556260"/>
                  </a:lnTo>
                  <a:lnTo>
                    <a:pt x="388179" y="556260"/>
                  </a:lnTo>
                  <a:lnTo>
                    <a:pt x="389381" y="554990"/>
                  </a:lnTo>
                  <a:lnTo>
                    <a:pt x="412623" y="551180"/>
                  </a:lnTo>
                  <a:lnTo>
                    <a:pt x="415417" y="551180"/>
                  </a:lnTo>
                  <a:lnTo>
                    <a:pt x="417956" y="548640"/>
                  </a:lnTo>
                  <a:lnTo>
                    <a:pt x="419100" y="546100"/>
                  </a:lnTo>
                  <a:lnTo>
                    <a:pt x="420370" y="543560"/>
                  </a:lnTo>
                  <a:lnTo>
                    <a:pt x="420243" y="539750"/>
                  </a:lnTo>
                  <a:lnTo>
                    <a:pt x="418846" y="537210"/>
                  </a:lnTo>
                  <a:lnTo>
                    <a:pt x="425323" y="533400"/>
                  </a:lnTo>
                  <a:lnTo>
                    <a:pt x="429259" y="524510"/>
                  </a:lnTo>
                  <a:lnTo>
                    <a:pt x="429259" y="521970"/>
                  </a:lnTo>
                  <a:lnTo>
                    <a:pt x="409575" y="521970"/>
                  </a:lnTo>
                  <a:lnTo>
                    <a:pt x="382270" y="473710"/>
                  </a:lnTo>
                  <a:lnTo>
                    <a:pt x="387016" y="464820"/>
                  </a:lnTo>
                  <a:lnTo>
                    <a:pt x="390525" y="455930"/>
                  </a:lnTo>
                  <a:lnTo>
                    <a:pt x="392699" y="445770"/>
                  </a:lnTo>
                  <a:lnTo>
                    <a:pt x="393446" y="435610"/>
                  </a:lnTo>
                  <a:lnTo>
                    <a:pt x="387828" y="406400"/>
                  </a:lnTo>
                  <a:lnTo>
                    <a:pt x="372506" y="383540"/>
                  </a:lnTo>
                  <a:lnTo>
                    <a:pt x="368719" y="381000"/>
                  </a:lnTo>
                  <a:close/>
                </a:path>
                <a:path w="429259" h="579119">
                  <a:moveTo>
                    <a:pt x="321945" y="361950"/>
                  </a:moveTo>
                  <a:lnTo>
                    <a:pt x="294110" y="368300"/>
                  </a:lnTo>
                  <a:lnTo>
                    <a:pt x="271383" y="383540"/>
                  </a:lnTo>
                  <a:lnTo>
                    <a:pt x="256061" y="406400"/>
                  </a:lnTo>
                  <a:lnTo>
                    <a:pt x="250444" y="435610"/>
                  </a:lnTo>
                  <a:lnTo>
                    <a:pt x="251190" y="445770"/>
                  </a:lnTo>
                  <a:lnTo>
                    <a:pt x="253365" y="455930"/>
                  </a:lnTo>
                  <a:lnTo>
                    <a:pt x="256873" y="464820"/>
                  </a:lnTo>
                  <a:lnTo>
                    <a:pt x="261620" y="473710"/>
                  </a:lnTo>
                  <a:lnTo>
                    <a:pt x="231901" y="525780"/>
                  </a:lnTo>
                  <a:lnTo>
                    <a:pt x="252510" y="525780"/>
                  </a:lnTo>
                  <a:lnTo>
                    <a:pt x="273811" y="488950"/>
                  </a:lnTo>
                  <a:lnTo>
                    <a:pt x="321945" y="488950"/>
                  </a:lnTo>
                  <a:lnTo>
                    <a:pt x="301087" y="485140"/>
                  </a:lnTo>
                  <a:lnTo>
                    <a:pt x="284051" y="473710"/>
                  </a:lnTo>
                  <a:lnTo>
                    <a:pt x="272563" y="455930"/>
                  </a:lnTo>
                  <a:lnTo>
                    <a:pt x="268350" y="435610"/>
                  </a:lnTo>
                  <a:lnTo>
                    <a:pt x="272563" y="414020"/>
                  </a:lnTo>
                  <a:lnTo>
                    <a:pt x="284051" y="396240"/>
                  </a:lnTo>
                  <a:lnTo>
                    <a:pt x="301087" y="384810"/>
                  </a:lnTo>
                  <a:lnTo>
                    <a:pt x="321945" y="381000"/>
                  </a:lnTo>
                  <a:lnTo>
                    <a:pt x="368719" y="381000"/>
                  </a:lnTo>
                  <a:lnTo>
                    <a:pt x="349779" y="368300"/>
                  </a:lnTo>
                  <a:lnTo>
                    <a:pt x="321945" y="361950"/>
                  </a:lnTo>
                  <a:close/>
                </a:path>
                <a:path w="429259" h="579119">
                  <a:moveTo>
                    <a:pt x="342709" y="516890"/>
                  </a:moveTo>
                  <a:lnTo>
                    <a:pt x="321945" y="516890"/>
                  </a:lnTo>
                  <a:lnTo>
                    <a:pt x="326898" y="525780"/>
                  </a:lnTo>
                  <a:lnTo>
                    <a:pt x="347599" y="525780"/>
                  </a:lnTo>
                  <a:lnTo>
                    <a:pt x="342709" y="516890"/>
                  </a:lnTo>
                  <a:close/>
                </a:path>
                <a:path w="429259" h="579119">
                  <a:moveTo>
                    <a:pt x="427409" y="19050"/>
                  </a:moveTo>
                  <a:lnTo>
                    <a:pt x="407416" y="19050"/>
                  </a:lnTo>
                  <a:lnTo>
                    <a:pt x="411352" y="22860"/>
                  </a:lnTo>
                  <a:lnTo>
                    <a:pt x="411352" y="518160"/>
                  </a:lnTo>
                  <a:lnTo>
                    <a:pt x="410718" y="520700"/>
                  </a:lnTo>
                  <a:lnTo>
                    <a:pt x="409575" y="521970"/>
                  </a:lnTo>
                  <a:lnTo>
                    <a:pt x="429259" y="521970"/>
                  </a:lnTo>
                  <a:lnTo>
                    <a:pt x="429259" y="27940"/>
                  </a:lnTo>
                  <a:lnTo>
                    <a:pt x="427409" y="19050"/>
                  </a:lnTo>
                  <a:close/>
                </a:path>
                <a:path w="429259" h="579119">
                  <a:moveTo>
                    <a:pt x="353695" y="36830"/>
                  </a:moveTo>
                  <a:lnTo>
                    <a:pt x="75565" y="36830"/>
                  </a:lnTo>
                  <a:lnTo>
                    <a:pt x="71500" y="40640"/>
                  </a:lnTo>
                  <a:lnTo>
                    <a:pt x="71500" y="45720"/>
                  </a:lnTo>
                  <a:lnTo>
                    <a:pt x="69403" y="55880"/>
                  </a:lnTo>
                  <a:lnTo>
                    <a:pt x="63674" y="64770"/>
                  </a:lnTo>
                  <a:lnTo>
                    <a:pt x="55159" y="71120"/>
                  </a:lnTo>
                  <a:lnTo>
                    <a:pt x="44703" y="73660"/>
                  </a:lnTo>
                  <a:lnTo>
                    <a:pt x="39750" y="73660"/>
                  </a:lnTo>
                  <a:lnTo>
                    <a:pt x="35814" y="77470"/>
                  </a:lnTo>
                  <a:lnTo>
                    <a:pt x="35814" y="467360"/>
                  </a:lnTo>
                  <a:lnTo>
                    <a:pt x="39750" y="471170"/>
                  </a:lnTo>
                  <a:lnTo>
                    <a:pt x="44703" y="471170"/>
                  </a:lnTo>
                  <a:lnTo>
                    <a:pt x="55159" y="473710"/>
                  </a:lnTo>
                  <a:lnTo>
                    <a:pt x="63674" y="478790"/>
                  </a:lnTo>
                  <a:lnTo>
                    <a:pt x="69403" y="487680"/>
                  </a:lnTo>
                  <a:lnTo>
                    <a:pt x="71500" y="497840"/>
                  </a:lnTo>
                  <a:lnTo>
                    <a:pt x="71500" y="502920"/>
                  </a:lnTo>
                  <a:lnTo>
                    <a:pt x="75565" y="508000"/>
                  </a:lnTo>
                  <a:lnTo>
                    <a:pt x="219582" y="508000"/>
                  </a:lnTo>
                  <a:lnTo>
                    <a:pt x="223520" y="502920"/>
                  </a:lnTo>
                  <a:lnTo>
                    <a:pt x="223520" y="492760"/>
                  </a:lnTo>
                  <a:lnTo>
                    <a:pt x="219582" y="488950"/>
                  </a:lnTo>
                  <a:lnTo>
                    <a:pt x="88519" y="488950"/>
                  </a:lnTo>
                  <a:lnTo>
                    <a:pt x="84026" y="476250"/>
                  </a:lnTo>
                  <a:lnTo>
                    <a:pt x="76295" y="466090"/>
                  </a:lnTo>
                  <a:lnTo>
                    <a:pt x="65944" y="458470"/>
                  </a:lnTo>
                  <a:lnTo>
                    <a:pt x="53594" y="454660"/>
                  </a:lnTo>
                  <a:lnTo>
                    <a:pt x="53594" y="90170"/>
                  </a:lnTo>
                  <a:lnTo>
                    <a:pt x="65944" y="85090"/>
                  </a:lnTo>
                  <a:lnTo>
                    <a:pt x="76295" y="77470"/>
                  </a:lnTo>
                  <a:lnTo>
                    <a:pt x="84026" y="67310"/>
                  </a:lnTo>
                  <a:lnTo>
                    <a:pt x="88519" y="54610"/>
                  </a:lnTo>
                  <a:lnTo>
                    <a:pt x="359594" y="54610"/>
                  </a:lnTo>
                  <a:lnTo>
                    <a:pt x="357758" y="45720"/>
                  </a:lnTo>
                  <a:lnTo>
                    <a:pt x="357758" y="40640"/>
                  </a:lnTo>
                  <a:lnTo>
                    <a:pt x="353695" y="36830"/>
                  </a:lnTo>
                  <a:close/>
                </a:path>
                <a:path w="429259" h="579119">
                  <a:moveTo>
                    <a:pt x="321945" y="398780"/>
                  </a:moveTo>
                  <a:lnTo>
                    <a:pt x="316992" y="398780"/>
                  </a:lnTo>
                  <a:lnTo>
                    <a:pt x="313054" y="402590"/>
                  </a:lnTo>
                  <a:lnTo>
                    <a:pt x="313054" y="412750"/>
                  </a:lnTo>
                  <a:lnTo>
                    <a:pt x="316992" y="416560"/>
                  </a:lnTo>
                  <a:lnTo>
                    <a:pt x="321945" y="416560"/>
                  </a:lnTo>
                  <a:lnTo>
                    <a:pt x="328922" y="417830"/>
                  </a:lnTo>
                  <a:lnTo>
                    <a:pt x="334613" y="421640"/>
                  </a:lnTo>
                  <a:lnTo>
                    <a:pt x="338447" y="427990"/>
                  </a:lnTo>
                  <a:lnTo>
                    <a:pt x="339851" y="435610"/>
                  </a:lnTo>
                  <a:lnTo>
                    <a:pt x="339851" y="439420"/>
                  </a:lnTo>
                  <a:lnTo>
                    <a:pt x="343789" y="444500"/>
                  </a:lnTo>
                  <a:lnTo>
                    <a:pt x="353695" y="444500"/>
                  </a:lnTo>
                  <a:lnTo>
                    <a:pt x="357758" y="439420"/>
                  </a:lnTo>
                  <a:lnTo>
                    <a:pt x="357758" y="435610"/>
                  </a:lnTo>
                  <a:lnTo>
                    <a:pt x="354931" y="420370"/>
                  </a:lnTo>
                  <a:lnTo>
                    <a:pt x="347233" y="408940"/>
                  </a:lnTo>
                  <a:lnTo>
                    <a:pt x="335845" y="401320"/>
                  </a:lnTo>
                  <a:lnTo>
                    <a:pt x="321945" y="398780"/>
                  </a:lnTo>
                  <a:close/>
                </a:path>
                <a:path w="429259" h="579119">
                  <a:moveTo>
                    <a:pt x="183769" y="416560"/>
                  </a:moveTo>
                  <a:lnTo>
                    <a:pt x="93472" y="416560"/>
                  </a:lnTo>
                  <a:lnTo>
                    <a:pt x="89407" y="420370"/>
                  </a:lnTo>
                  <a:lnTo>
                    <a:pt x="89407" y="430530"/>
                  </a:lnTo>
                  <a:lnTo>
                    <a:pt x="93472" y="435610"/>
                  </a:lnTo>
                  <a:lnTo>
                    <a:pt x="183769" y="435610"/>
                  </a:lnTo>
                  <a:lnTo>
                    <a:pt x="187832" y="430530"/>
                  </a:lnTo>
                  <a:lnTo>
                    <a:pt x="187832" y="420370"/>
                  </a:lnTo>
                  <a:lnTo>
                    <a:pt x="183769" y="416560"/>
                  </a:lnTo>
                  <a:close/>
                </a:path>
                <a:path w="429259" h="579119">
                  <a:moveTo>
                    <a:pt x="359594" y="54610"/>
                  </a:moveTo>
                  <a:lnTo>
                    <a:pt x="340741" y="54610"/>
                  </a:lnTo>
                  <a:lnTo>
                    <a:pt x="345233" y="67310"/>
                  </a:lnTo>
                  <a:lnTo>
                    <a:pt x="352964" y="77470"/>
                  </a:lnTo>
                  <a:lnTo>
                    <a:pt x="363315" y="85090"/>
                  </a:lnTo>
                  <a:lnTo>
                    <a:pt x="375666" y="90170"/>
                  </a:lnTo>
                  <a:lnTo>
                    <a:pt x="375666" y="367030"/>
                  </a:lnTo>
                  <a:lnTo>
                    <a:pt x="379602" y="372110"/>
                  </a:lnTo>
                  <a:lnTo>
                    <a:pt x="389508" y="372110"/>
                  </a:lnTo>
                  <a:lnTo>
                    <a:pt x="393446" y="367030"/>
                  </a:lnTo>
                  <a:lnTo>
                    <a:pt x="393446" y="77470"/>
                  </a:lnTo>
                  <a:lnTo>
                    <a:pt x="389508" y="73660"/>
                  </a:lnTo>
                  <a:lnTo>
                    <a:pt x="384555" y="73660"/>
                  </a:lnTo>
                  <a:lnTo>
                    <a:pt x="374100" y="71120"/>
                  </a:lnTo>
                  <a:lnTo>
                    <a:pt x="365585" y="64770"/>
                  </a:lnTo>
                  <a:lnTo>
                    <a:pt x="359856" y="55880"/>
                  </a:lnTo>
                  <a:lnTo>
                    <a:pt x="359594" y="54610"/>
                  </a:lnTo>
                  <a:close/>
                </a:path>
                <a:path w="429259" h="579119">
                  <a:moveTo>
                    <a:pt x="139065" y="326390"/>
                  </a:moveTo>
                  <a:lnTo>
                    <a:pt x="120269" y="326390"/>
                  </a:lnTo>
                  <a:lnTo>
                    <a:pt x="116204" y="330200"/>
                  </a:lnTo>
                  <a:lnTo>
                    <a:pt x="116204" y="340360"/>
                  </a:lnTo>
                  <a:lnTo>
                    <a:pt x="120269" y="344170"/>
                  </a:lnTo>
                  <a:lnTo>
                    <a:pt x="139065" y="344170"/>
                  </a:lnTo>
                  <a:lnTo>
                    <a:pt x="143128" y="340360"/>
                  </a:lnTo>
                  <a:lnTo>
                    <a:pt x="143128" y="330200"/>
                  </a:lnTo>
                  <a:lnTo>
                    <a:pt x="139065" y="326390"/>
                  </a:lnTo>
                  <a:close/>
                </a:path>
                <a:path w="429259" h="579119">
                  <a:moveTo>
                    <a:pt x="308991" y="326390"/>
                  </a:moveTo>
                  <a:lnTo>
                    <a:pt x="164973" y="326390"/>
                  </a:lnTo>
                  <a:lnTo>
                    <a:pt x="160908" y="330200"/>
                  </a:lnTo>
                  <a:lnTo>
                    <a:pt x="160908" y="340360"/>
                  </a:lnTo>
                  <a:lnTo>
                    <a:pt x="164973" y="344170"/>
                  </a:lnTo>
                  <a:lnTo>
                    <a:pt x="308991" y="344170"/>
                  </a:lnTo>
                  <a:lnTo>
                    <a:pt x="313054" y="340360"/>
                  </a:lnTo>
                  <a:lnTo>
                    <a:pt x="313054" y="330200"/>
                  </a:lnTo>
                  <a:lnTo>
                    <a:pt x="308991" y="326390"/>
                  </a:lnTo>
                  <a:close/>
                </a:path>
                <a:path w="429259" h="579119">
                  <a:moveTo>
                    <a:pt x="139065" y="280670"/>
                  </a:moveTo>
                  <a:lnTo>
                    <a:pt x="120269" y="280670"/>
                  </a:lnTo>
                  <a:lnTo>
                    <a:pt x="116204" y="285750"/>
                  </a:lnTo>
                  <a:lnTo>
                    <a:pt x="116204" y="294640"/>
                  </a:lnTo>
                  <a:lnTo>
                    <a:pt x="120269" y="299720"/>
                  </a:lnTo>
                  <a:lnTo>
                    <a:pt x="139065" y="299720"/>
                  </a:lnTo>
                  <a:lnTo>
                    <a:pt x="143128" y="294640"/>
                  </a:lnTo>
                  <a:lnTo>
                    <a:pt x="143128" y="285750"/>
                  </a:lnTo>
                  <a:lnTo>
                    <a:pt x="139065" y="280670"/>
                  </a:lnTo>
                  <a:close/>
                </a:path>
                <a:path w="429259" h="579119">
                  <a:moveTo>
                    <a:pt x="308991" y="280670"/>
                  </a:moveTo>
                  <a:lnTo>
                    <a:pt x="164973" y="280670"/>
                  </a:lnTo>
                  <a:lnTo>
                    <a:pt x="160908" y="285750"/>
                  </a:lnTo>
                  <a:lnTo>
                    <a:pt x="160908" y="294640"/>
                  </a:lnTo>
                  <a:lnTo>
                    <a:pt x="164973" y="299720"/>
                  </a:lnTo>
                  <a:lnTo>
                    <a:pt x="308991" y="299720"/>
                  </a:lnTo>
                  <a:lnTo>
                    <a:pt x="313054" y="294640"/>
                  </a:lnTo>
                  <a:lnTo>
                    <a:pt x="313054" y="285750"/>
                  </a:lnTo>
                  <a:lnTo>
                    <a:pt x="308991" y="280670"/>
                  </a:lnTo>
                  <a:close/>
                </a:path>
                <a:path w="429259" h="579119">
                  <a:moveTo>
                    <a:pt x="139065" y="236220"/>
                  </a:moveTo>
                  <a:lnTo>
                    <a:pt x="120269" y="236220"/>
                  </a:lnTo>
                  <a:lnTo>
                    <a:pt x="116204" y="240030"/>
                  </a:lnTo>
                  <a:lnTo>
                    <a:pt x="116204" y="250190"/>
                  </a:lnTo>
                  <a:lnTo>
                    <a:pt x="120269" y="254000"/>
                  </a:lnTo>
                  <a:lnTo>
                    <a:pt x="139065" y="254000"/>
                  </a:lnTo>
                  <a:lnTo>
                    <a:pt x="143128" y="250190"/>
                  </a:lnTo>
                  <a:lnTo>
                    <a:pt x="143128" y="240030"/>
                  </a:lnTo>
                  <a:lnTo>
                    <a:pt x="139065" y="236220"/>
                  </a:lnTo>
                  <a:close/>
                </a:path>
                <a:path w="429259" h="579119">
                  <a:moveTo>
                    <a:pt x="308991" y="236220"/>
                  </a:moveTo>
                  <a:lnTo>
                    <a:pt x="164973" y="236220"/>
                  </a:lnTo>
                  <a:lnTo>
                    <a:pt x="160908" y="240030"/>
                  </a:lnTo>
                  <a:lnTo>
                    <a:pt x="160908" y="250190"/>
                  </a:lnTo>
                  <a:lnTo>
                    <a:pt x="164973" y="254000"/>
                  </a:lnTo>
                  <a:lnTo>
                    <a:pt x="308991" y="254000"/>
                  </a:lnTo>
                  <a:lnTo>
                    <a:pt x="313054" y="250190"/>
                  </a:lnTo>
                  <a:lnTo>
                    <a:pt x="313054" y="240030"/>
                  </a:lnTo>
                  <a:lnTo>
                    <a:pt x="308991" y="236220"/>
                  </a:lnTo>
                  <a:close/>
                </a:path>
                <a:path w="429259" h="579119">
                  <a:moveTo>
                    <a:pt x="335788" y="163830"/>
                  </a:moveTo>
                  <a:lnTo>
                    <a:pt x="93472" y="163830"/>
                  </a:lnTo>
                  <a:lnTo>
                    <a:pt x="89407" y="167640"/>
                  </a:lnTo>
                  <a:lnTo>
                    <a:pt x="89407" y="177800"/>
                  </a:lnTo>
                  <a:lnTo>
                    <a:pt x="93472" y="181610"/>
                  </a:lnTo>
                  <a:lnTo>
                    <a:pt x="335788" y="181610"/>
                  </a:lnTo>
                  <a:lnTo>
                    <a:pt x="339851" y="177800"/>
                  </a:lnTo>
                  <a:lnTo>
                    <a:pt x="339851" y="167640"/>
                  </a:lnTo>
                  <a:lnTo>
                    <a:pt x="335788" y="163830"/>
                  </a:lnTo>
                  <a:close/>
                </a:path>
                <a:path w="429259" h="579119">
                  <a:moveTo>
                    <a:pt x="291083" y="118110"/>
                  </a:moveTo>
                  <a:lnTo>
                    <a:pt x="138175" y="118110"/>
                  </a:lnTo>
                  <a:lnTo>
                    <a:pt x="134111" y="121920"/>
                  </a:lnTo>
                  <a:lnTo>
                    <a:pt x="134111" y="132080"/>
                  </a:lnTo>
                  <a:lnTo>
                    <a:pt x="138175" y="135890"/>
                  </a:lnTo>
                  <a:lnTo>
                    <a:pt x="291083" y="135890"/>
                  </a:lnTo>
                  <a:lnTo>
                    <a:pt x="295148" y="132080"/>
                  </a:lnTo>
                  <a:lnTo>
                    <a:pt x="295148" y="121920"/>
                  </a:lnTo>
                  <a:lnTo>
                    <a:pt x="291083" y="118110"/>
                  </a:lnTo>
                  <a:close/>
                </a:path>
              </a:pathLst>
            </a:custGeom>
            <a:solidFill>
              <a:srgbClr val="67747C"/>
            </a:solidFill>
          </p:spPr>
          <p:txBody>
            <a:bodyPr wrap="square" lIns="0" tIns="0" rIns="0" bIns="0" rtlCol="0"/>
            <a:lstStyle/>
            <a:p>
              <a:endParaRPr/>
            </a:p>
          </p:txBody>
        </p:sp>
      </p:grpSp>
      <p:sp>
        <p:nvSpPr>
          <p:cNvPr id="54" name="object 54"/>
          <p:cNvSpPr txBox="1"/>
          <p:nvPr/>
        </p:nvSpPr>
        <p:spPr>
          <a:xfrm>
            <a:off x="7713345" y="1335659"/>
            <a:ext cx="675005" cy="796290"/>
          </a:xfrm>
          <a:prstGeom prst="rect">
            <a:avLst/>
          </a:prstGeom>
        </p:spPr>
        <p:txBody>
          <a:bodyPr vert="horz" wrap="square" lIns="0" tIns="12700" rIns="0" bIns="0" rtlCol="0">
            <a:spAutoFit/>
          </a:bodyPr>
          <a:lstStyle/>
          <a:p>
            <a:pPr marL="12700" marR="121285" algn="ctr">
              <a:spcBef>
                <a:spcPts val="100"/>
              </a:spcBef>
            </a:pPr>
            <a:r>
              <a:rPr sz="800" spc="-80" dirty="0">
                <a:latin typeface="Arial"/>
                <a:cs typeface="Arial"/>
              </a:rPr>
              <a:t>П</a:t>
            </a:r>
            <a:r>
              <a:rPr sz="800" spc="-30" dirty="0">
                <a:latin typeface="Arial"/>
                <a:cs typeface="Arial"/>
              </a:rPr>
              <a:t>о</a:t>
            </a:r>
            <a:r>
              <a:rPr sz="800" spc="-90" dirty="0">
                <a:latin typeface="Arial"/>
                <a:cs typeface="Arial"/>
              </a:rPr>
              <a:t>д</a:t>
            </a:r>
            <a:r>
              <a:rPr sz="800" spc="-20" dirty="0">
                <a:latin typeface="Arial"/>
                <a:cs typeface="Arial"/>
              </a:rPr>
              <a:t>ве</a:t>
            </a:r>
            <a:r>
              <a:rPr sz="800" spc="-90" dirty="0">
                <a:latin typeface="Arial"/>
                <a:cs typeface="Arial"/>
              </a:rPr>
              <a:t>д</a:t>
            </a:r>
            <a:r>
              <a:rPr sz="800" spc="-30" dirty="0">
                <a:latin typeface="Arial"/>
                <a:cs typeface="Arial"/>
              </a:rPr>
              <a:t>е</a:t>
            </a:r>
            <a:r>
              <a:rPr sz="800" spc="-25" dirty="0">
                <a:latin typeface="Arial"/>
                <a:cs typeface="Arial"/>
              </a:rPr>
              <a:t>н</a:t>
            </a:r>
            <a:r>
              <a:rPr sz="800" spc="-35" dirty="0">
                <a:latin typeface="Arial"/>
                <a:cs typeface="Arial"/>
              </a:rPr>
              <a:t>и</a:t>
            </a:r>
            <a:r>
              <a:rPr sz="800" spc="-20" dirty="0">
                <a:latin typeface="Arial"/>
                <a:cs typeface="Arial"/>
              </a:rPr>
              <a:t>е  </a:t>
            </a:r>
            <a:r>
              <a:rPr sz="800" spc="-35" dirty="0">
                <a:latin typeface="Arial"/>
                <a:cs typeface="Arial"/>
              </a:rPr>
              <a:t>итогов</a:t>
            </a:r>
            <a:endParaRPr sz="800">
              <a:latin typeface="Arial"/>
              <a:cs typeface="Arial"/>
            </a:endParaRPr>
          </a:p>
          <a:p>
            <a:pPr marR="107950" algn="ctr"/>
            <a:r>
              <a:rPr sz="800" spc="20" dirty="0">
                <a:solidFill>
                  <a:srgbClr val="003D79"/>
                </a:solidFill>
                <a:latin typeface="Arial"/>
                <a:cs typeface="Arial"/>
              </a:rPr>
              <a:t>2</a:t>
            </a:r>
            <a:r>
              <a:rPr sz="800" spc="-95" dirty="0">
                <a:solidFill>
                  <a:srgbClr val="003D79"/>
                </a:solidFill>
                <a:latin typeface="Arial"/>
                <a:cs typeface="Arial"/>
              </a:rPr>
              <a:t> </a:t>
            </a:r>
            <a:r>
              <a:rPr sz="800" spc="-45" dirty="0">
                <a:solidFill>
                  <a:srgbClr val="003D79"/>
                </a:solidFill>
                <a:latin typeface="Arial"/>
                <a:cs typeface="Arial"/>
              </a:rPr>
              <a:t>р.д.</a:t>
            </a:r>
            <a:endParaRPr sz="800">
              <a:latin typeface="Arial"/>
              <a:cs typeface="Arial"/>
            </a:endParaRPr>
          </a:p>
          <a:p>
            <a:pPr marL="140970" marR="5080" indent="-3810" algn="ctr">
              <a:spcBef>
                <a:spcPts val="305"/>
              </a:spcBef>
            </a:pPr>
            <a:r>
              <a:rPr sz="800" spc="-45" dirty="0">
                <a:solidFill>
                  <a:srgbClr val="7E7E7E"/>
                </a:solidFill>
                <a:latin typeface="Arial"/>
                <a:cs typeface="Arial"/>
              </a:rPr>
              <a:t>Протокол  </a:t>
            </a:r>
            <a:r>
              <a:rPr sz="800" spc="-20" dirty="0">
                <a:solidFill>
                  <a:srgbClr val="7E7E7E"/>
                </a:solidFill>
                <a:latin typeface="Arial"/>
                <a:cs typeface="Arial"/>
              </a:rPr>
              <a:t>п</a:t>
            </a:r>
            <a:r>
              <a:rPr sz="800" spc="-30" dirty="0">
                <a:solidFill>
                  <a:srgbClr val="7E7E7E"/>
                </a:solidFill>
                <a:latin typeface="Arial"/>
                <a:cs typeface="Arial"/>
              </a:rPr>
              <a:t>о</a:t>
            </a:r>
            <a:r>
              <a:rPr sz="800" spc="-90" dirty="0">
                <a:solidFill>
                  <a:srgbClr val="7E7E7E"/>
                </a:solidFill>
                <a:latin typeface="Arial"/>
                <a:cs typeface="Arial"/>
              </a:rPr>
              <a:t>д</a:t>
            </a:r>
            <a:r>
              <a:rPr sz="800" spc="-20" dirty="0">
                <a:solidFill>
                  <a:srgbClr val="7E7E7E"/>
                </a:solidFill>
                <a:latin typeface="Arial"/>
                <a:cs typeface="Arial"/>
              </a:rPr>
              <a:t>ве</a:t>
            </a:r>
            <a:r>
              <a:rPr sz="800" spc="-90" dirty="0">
                <a:solidFill>
                  <a:srgbClr val="7E7E7E"/>
                </a:solidFill>
                <a:latin typeface="Arial"/>
                <a:cs typeface="Arial"/>
              </a:rPr>
              <a:t>д</a:t>
            </a:r>
            <a:r>
              <a:rPr sz="800" spc="-30" dirty="0">
                <a:solidFill>
                  <a:srgbClr val="7E7E7E"/>
                </a:solidFill>
                <a:latin typeface="Arial"/>
                <a:cs typeface="Arial"/>
              </a:rPr>
              <a:t>е</a:t>
            </a:r>
            <a:r>
              <a:rPr sz="800" spc="-25" dirty="0">
                <a:solidFill>
                  <a:srgbClr val="7E7E7E"/>
                </a:solidFill>
                <a:latin typeface="Arial"/>
                <a:cs typeface="Arial"/>
              </a:rPr>
              <a:t>н</a:t>
            </a:r>
            <a:r>
              <a:rPr sz="800" spc="-35" dirty="0">
                <a:solidFill>
                  <a:srgbClr val="7E7E7E"/>
                </a:solidFill>
                <a:latin typeface="Arial"/>
                <a:cs typeface="Arial"/>
              </a:rPr>
              <a:t>и</a:t>
            </a:r>
            <a:r>
              <a:rPr sz="800" spc="-20" dirty="0">
                <a:solidFill>
                  <a:srgbClr val="7E7E7E"/>
                </a:solidFill>
                <a:latin typeface="Arial"/>
                <a:cs typeface="Arial"/>
              </a:rPr>
              <a:t>я  </a:t>
            </a:r>
            <a:r>
              <a:rPr sz="800" spc="-35" dirty="0">
                <a:solidFill>
                  <a:srgbClr val="7E7E7E"/>
                </a:solidFill>
                <a:latin typeface="Arial"/>
                <a:cs typeface="Arial"/>
              </a:rPr>
              <a:t>итогов</a:t>
            </a:r>
            <a:endParaRPr sz="800">
              <a:latin typeface="Arial"/>
              <a:cs typeface="Arial"/>
            </a:endParaRPr>
          </a:p>
        </p:txBody>
      </p:sp>
      <p:grpSp>
        <p:nvGrpSpPr>
          <p:cNvPr id="55" name="object 55"/>
          <p:cNvGrpSpPr/>
          <p:nvPr/>
        </p:nvGrpSpPr>
        <p:grpSpPr>
          <a:xfrm>
            <a:off x="6814820" y="1732279"/>
            <a:ext cx="756920" cy="629920"/>
            <a:chOff x="5671820" y="1732279"/>
            <a:chExt cx="756920" cy="629920"/>
          </a:xfrm>
        </p:grpSpPr>
        <p:sp>
          <p:nvSpPr>
            <p:cNvPr id="56" name="object 56"/>
            <p:cNvSpPr/>
            <p:nvPr/>
          </p:nvSpPr>
          <p:spPr>
            <a:xfrm>
              <a:off x="6266180" y="2202179"/>
              <a:ext cx="162560" cy="160020"/>
            </a:xfrm>
            <a:prstGeom prst="rect">
              <a:avLst/>
            </a:prstGeom>
            <a:blipFill>
              <a:blip r:embed="rId4" cstate="print"/>
              <a:stretch>
                <a:fillRect/>
              </a:stretch>
            </a:blipFill>
          </p:spPr>
          <p:txBody>
            <a:bodyPr wrap="square" lIns="0" tIns="0" rIns="0" bIns="0" rtlCol="0"/>
            <a:lstStyle/>
            <a:p>
              <a:endParaRPr/>
            </a:p>
          </p:txBody>
        </p:sp>
        <p:sp>
          <p:nvSpPr>
            <p:cNvPr id="57" name="object 57"/>
            <p:cNvSpPr/>
            <p:nvPr/>
          </p:nvSpPr>
          <p:spPr>
            <a:xfrm>
              <a:off x="5676900" y="1737359"/>
              <a:ext cx="708660" cy="546100"/>
            </a:xfrm>
            <a:custGeom>
              <a:avLst/>
              <a:gdLst/>
              <a:ahLst/>
              <a:cxnLst/>
              <a:rect l="l" t="t" r="r" b="b"/>
              <a:pathLst>
                <a:path w="708660" h="546100">
                  <a:moveTo>
                    <a:pt x="617601" y="0"/>
                  </a:moveTo>
                  <a:lnTo>
                    <a:pt x="91059" y="0"/>
                  </a:lnTo>
                  <a:lnTo>
                    <a:pt x="55614" y="7155"/>
                  </a:lnTo>
                  <a:lnTo>
                    <a:pt x="26670" y="26669"/>
                  </a:lnTo>
                  <a:lnTo>
                    <a:pt x="7155" y="55614"/>
                  </a:lnTo>
                  <a:lnTo>
                    <a:pt x="0" y="91059"/>
                  </a:lnTo>
                  <a:lnTo>
                    <a:pt x="0" y="455040"/>
                  </a:lnTo>
                  <a:lnTo>
                    <a:pt x="7155" y="490485"/>
                  </a:lnTo>
                  <a:lnTo>
                    <a:pt x="26669" y="519429"/>
                  </a:lnTo>
                  <a:lnTo>
                    <a:pt x="55614" y="538944"/>
                  </a:lnTo>
                  <a:lnTo>
                    <a:pt x="91059" y="546100"/>
                  </a:lnTo>
                  <a:lnTo>
                    <a:pt x="617601" y="546100"/>
                  </a:lnTo>
                  <a:lnTo>
                    <a:pt x="653045" y="538944"/>
                  </a:lnTo>
                  <a:lnTo>
                    <a:pt x="681989" y="519429"/>
                  </a:lnTo>
                  <a:lnTo>
                    <a:pt x="701504" y="490485"/>
                  </a:lnTo>
                  <a:lnTo>
                    <a:pt x="708660" y="455040"/>
                  </a:lnTo>
                  <a:lnTo>
                    <a:pt x="708660" y="91059"/>
                  </a:lnTo>
                  <a:lnTo>
                    <a:pt x="701504" y="55614"/>
                  </a:lnTo>
                  <a:lnTo>
                    <a:pt x="681989" y="26670"/>
                  </a:lnTo>
                  <a:lnTo>
                    <a:pt x="653045" y="7155"/>
                  </a:lnTo>
                  <a:lnTo>
                    <a:pt x="617601" y="0"/>
                  </a:lnTo>
                  <a:close/>
                </a:path>
              </a:pathLst>
            </a:custGeom>
            <a:solidFill>
              <a:srgbClr val="B0D9FF">
                <a:alpha val="23136"/>
              </a:srgbClr>
            </a:solidFill>
          </p:spPr>
          <p:txBody>
            <a:bodyPr wrap="square" lIns="0" tIns="0" rIns="0" bIns="0" rtlCol="0"/>
            <a:lstStyle/>
            <a:p>
              <a:endParaRPr/>
            </a:p>
          </p:txBody>
        </p:sp>
        <p:sp>
          <p:nvSpPr>
            <p:cNvPr id="58" name="object 58"/>
            <p:cNvSpPr/>
            <p:nvPr/>
          </p:nvSpPr>
          <p:spPr>
            <a:xfrm>
              <a:off x="5676900" y="1737359"/>
              <a:ext cx="708660" cy="546100"/>
            </a:xfrm>
            <a:custGeom>
              <a:avLst/>
              <a:gdLst/>
              <a:ahLst/>
              <a:cxnLst/>
              <a:rect l="l" t="t" r="r" b="b"/>
              <a:pathLst>
                <a:path w="708660" h="546100">
                  <a:moveTo>
                    <a:pt x="0" y="91059"/>
                  </a:moveTo>
                  <a:lnTo>
                    <a:pt x="7155" y="55614"/>
                  </a:lnTo>
                  <a:lnTo>
                    <a:pt x="26670" y="26669"/>
                  </a:lnTo>
                  <a:lnTo>
                    <a:pt x="55614" y="7155"/>
                  </a:lnTo>
                  <a:lnTo>
                    <a:pt x="91059" y="0"/>
                  </a:lnTo>
                  <a:lnTo>
                    <a:pt x="617601" y="0"/>
                  </a:lnTo>
                  <a:lnTo>
                    <a:pt x="653045" y="7155"/>
                  </a:lnTo>
                  <a:lnTo>
                    <a:pt x="681989" y="26670"/>
                  </a:lnTo>
                  <a:lnTo>
                    <a:pt x="701504" y="55614"/>
                  </a:lnTo>
                  <a:lnTo>
                    <a:pt x="708660" y="91059"/>
                  </a:lnTo>
                  <a:lnTo>
                    <a:pt x="708660" y="455040"/>
                  </a:lnTo>
                  <a:lnTo>
                    <a:pt x="701504" y="490485"/>
                  </a:lnTo>
                  <a:lnTo>
                    <a:pt x="681989" y="519429"/>
                  </a:lnTo>
                  <a:lnTo>
                    <a:pt x="653045" y="538944"/>
                  </a:lnTo>
                  <a:lnTo>
                    <a:pt x="617601" y="546100"/>
                  </a:lnTo>
                  <a:lnTo>
                    <a:pt x="91059" y="546100"/>
                  </a:lnTo>
                  <a:lnTo>
                    <a:pt x="55614" y="538944"/>
                  </a:lnTo>
                  <a:lnTo>
                    <a:pt x="26669" y="519429"/>
                  </a:lnTo>
                  <a:lnTo>
                    <a:pt x="7155" y="490485"/>
                  </a:lnTo>
                  <a:lnTo>
                    <a:pt x="0" y="455040"/>
                  </a:lnTo>
                  <a:lnTo>
                    <a:pt x="0" y="91059"/>
                  </a:lnTo>
                  <a:close/>
                </a:path>
              </a:pathLst>
            </a:custGeom>
            <a:ln w="10160">
              <a:solidFill>
                <a:srgbClr val="B0D9FF"/>
              </a:solidFill>
            </a:ln>
          </p:spPr>
          <p:txBody>
            <a:bodyPr wrap="square" lIns="0" tIns="0" rIns="0" bIns="0" rtlCol="0"/>
            <a:lstStyle/>
            <a:p>
              <a:endParaRPr/>
            </a:p>
          </p:txBody>
        </p:sp>
      </p:grpSp>
      <p:sp>
        <p:nvSpPr>
          <p:cNvPr id="59" name="object 59"/>
          <p:cNvSpPr txBox="1"/>
          <p:nvPr/>
        </p:nvSpPr>
        <p:spPr>
          <a:xfrm>
            <a:off x="6858634" y="1338834"/>
            <a:ext cx="623570" cy="925830"/>
          </a:xfrm>
          <a:prstGeom prst="rect">
            <a:avLst/>
          </a:prstGeom>
        </p:spPr>
        <p:txBody>
          <a:bodyPr vert="horz" wrap="square" lIns="0" tIns="12700" rIns="0" bIns="0" rtlCol="0">
            <a:spAutoFit/>
          </a:bodyPr>
          <a:lstStyle/>
          <a:p>
            <a:pPr marL="12700" marR="85090" indent="635" algn="ctr">
              <a:spcBef>
                <a:spcPts val="100"/>
              </a:spcBef>
            </a:pPr>
            <a:r>
              <a:rPr sz="800" spc="-45" dirty="0">
                <a:latin typeface="Arial"/>
                <a:cs typeface="Arial"/>
              </a:rPr>
              <a:t>Обработка  </a:t>
            </a:r>
            <a:r>
              <a:rPr sz="800" spc="-30" dirty="0">
                <a:latin typeface="Arial"/>
                <a:cs typeface="Arial"/>
              </a:rPr>
              <a:t>рез</a:t>
            </a:r>
            <a:r>
              <a:rPr sz="800" spc="-65" dirty="0">
                <a:latin typeface="Arial"/>
                <a:cs typeface="Arial"/>
              </a:rPr>
              <a:t>у</a:t>
            </a:r>
            <a:r>
              <a:rPr sz="800" spc="-114" dirty="0">
                <a:latin typeface="Arial"/>
                <a:cs typeface="Arial"/>
              </a:rPr>
              <a:t>л</a:t>
            </a:r>
            <a:r>
              <a:rPr sz="800" spc="-40" dirty="0">
                <a:latin typeface="Arial"/>
                <a:cs typeface="Arial"/>
              </a:rPr>
              <a:t>ь</a:t>
            </a:r>
            <a:r>
              <a:rPr sz="800" spc="-50" dirty="0">
                <a:latin typeface="Arial"/>
                <a:cs typeface="Arial"/>
              </a:rPr>
              <a:t>т</a:t>
            </a:r>
            <a:r>
              <a:rPr sz="800" spc="-65" dirty="0">
                <a:latin typeface="Arial"/>
                <a:cs typeface="Arial"/>
              </a:rPr>
              <a:t>а</a:t>
            </a:r>
            <a:r>
              <a:rPr sz="800" spc="-60" dirty="0">
                <a:latin typeface="Arial"/>
                <a:cs typeface="Arial"/>
              </a:rPr>
              <a:t>то</a:t>
            </a:r>
            <a:r>
              <a:rPr sz="800" spc="-10" dirty="0">
                <a:latin typeface="Arial"/>
                <a:cs typeface="Arial"/>
              </a:rPr>
              <a:t>в</a:t>
            </a:r>
            <a:endParaRPr sz="800">
              <a:latin typeface="Arial"/>
              <a:cs typeface="Arial"/>
            </a:endParaRPr>
          </a:p>
          <a:p>
            <a:pPr marR="73025" algn="ctr"/>
            <a:r>
              <a:rPr sz="800" dirty="0">
                <a:solidFill>
                  <a:srgbClr val="003D79"/>
                </a:solidFill>
                <a:latin typeface="Arial"/>
                <a:cs typeface="Arial"/>
              </a:rPr>
              <a:t>≤ </a:t>
            </a:r>
            <a:r>
              <a:rPr sz="800" spc="15" dirty="0">
                <a:solidFill>
                  <a:srgbClr val="003D79"/>
                </a:solidFill>
                <a:latin typeface="Arial"/>
                <a:cs typeface="Arial"/>
              </a:rPr>
              <a:t>30</a:t>
            </a:r>
            <a:r>
              <a:rPr sz="800" spc="-30" dirty="0">
                <a:solidFill>
                  <a:srgbClr val="003D79"/>
                </a:solidFill>
                <a:latin typeface="Arial"/>
                <a:cs typeface="Arial"/>
              </a:rPr>
              <a:t> </a:t>
            </a:r>
            <a:r>
              <a:rPr sz="800" spc="-10" dirty="0">
                <a:solidFill>
                  <a:srgbClr val="003D79"/>
                </a:solidFill>
                <a:latin typeface="Arial"/>
                <a:cs typeface="Arial"/>
              </a:rPr>
              <a:t>м.</a:t>
            </a:r>
            <a:endParaRPr sz="800">
              <a:latin typeface="Arial"/>
              <a:cs typeface="Arial"/>
            </a:endParaRPr>
          </a:p>
          <a:p>
            <a:pPr marL="22860" marR="5080" indent="1270" algn="ctr">
              <a:spcBef>
                <a:spcPts val="365"/>
              </a:spcBef>
            </a:pPr>
            <a:r>
              <a:rPr sz="800" spc="-45" dirty="0">
                <a:solidFill>
                  <a:srgbClr val="7E7E7E"/>
                </a:solidFill>
                <a:latin typeface="Arial"/>
                <a:cs typeface="Arial"/>
              </a:rPr>
              <a:t>Протокол  </a:t>
            </a:r>
            <a:r>
              <a:rPr sz="800" spc="-35" dirty="0">
                <a:solidFill>
                  <a:srgbClr val="7E7E7E"/>
                </a:solidFill>
                <a:latin typeface="Arial"/>
                <a:cs typeface="Arial"/>
              </a:rPr>
              <a:t>подачи  ценовых  </a:t>
            </a:r>
            <a:r>
              <a:rPr sz="800" spc="-20" dirty="0">
                <a:solidFill>
                  <a:srgbClr val="7E7E7E"/>
                </a:solidFill>
                <a:latin typeface="Arial"/>
                <a:cs typeface="Arial"/>
              </a:rPr>
              <a:t>п</a:t>
            </a:r>
            <a:r>
              <a:rPr sz="800" spc="-30" dirty="0">
                <a:solidFill>
                  <a:srgbClr val="7E7E7E"/>
                </a:solidFill>
                <a:latin typeface="Arial"/>
                <a:cs typeface="Arial"/>
              </a:rPr>
              <a:t>ре</a:t>
            </a:r>
            <a:r>
              <a:rPr sz="800" spc="-90" dirty="0">
                <a:solidFill>
                  <a:srgbClr val="7E7E7E"/>
                </a:solidFill>
                <a:latin typeface="Arial"/>
                <a:cs typeface="Arial"/>
              </a:rPr>
              <a:t>д</a:t>
            </a:r>
            <a:r>
              <a:rPr sz="800" spc="-114" dirty="0">
                <a:solidFill>
                  <a:srgbClr val="7E7E7E"/>
                </a:solidFill>
                <a:latin typeface="Arial"/>
                <a:cs typeface="Arial"/>
              </a:rPr>
              <a:t>л</a:t>
            </a:r>
            <a:r>
              <a:rPr sz="800" spc="-30" dirty="0">
                <a:solidFill>
                  <a:srgbClr val="7E7E7E"/>
                </a:solidFill>
                <a:latin typeface="Arial"/>
                <a:cs typeface="Arial"/>
              </a:rPr>
              <a:t>о</a:t>
            </a:r>
            <a:r>
              <a:rPr sz="800" spc="-20" dirty="0">
                <a:solidFill>
                  <a:srgbClr val="7E7E7E"/>
                </a:solidFill>
                <a:latin typeface="Arial"/>
                <a:cs typeface="Arial"/>
              </a:rPr>
              <a:t>ж</a:t>
            </a:r>
            <a:r>
              <a:rPr sz="800" spc="-30" dirty="0">
                <a:solidFill>
                  <a:srgbClr val="7E7E7E"/>
                </a:solidFill>
                <a:latin typeface="Arial"/>
                <a:cs typeface="Arial"/>
              </a:rPr>
              <a:t>е</a:t>
            </a:r>
            <a:r>
              <a:rPr sz="800" spc="-25" dirty="0">
                <a:solidFill>
                  <a:srgbClr val="7E7E7E"/>
                </a:solidFill>
                <a:latin typeface="Arial"/>
                <a:cs typeface="Arial"/>
              </a:rPr>
              <a:t>н</a:t>
            </a:r>
            <a:r>
              <a:rPr sz="800" spc="-35" dirty="0">
                <a:solidFill>
                  <a:srgbClr val="7E7E7E"/>
                </a:solidFill>
                <a:latin typeface="Arial"/>
                <a:cs typeface="Arial"/>
              </a:rPr>
              <a:t>и</a:t>
            </a:r>
            <a:r>
              <a:rPr sz="800" spc="-25" dirty="0">
                <a:solidFill>
                  <a:srgbClr val="7E7E7E"/>
                </a:solidFill>
                <a:latin typeface="Arial"/>
                <a:cs typeface="Arial"/>
              </a:rPr>
              <a:t>й</a:t>
            </a:r>
            <a:endParaRPr sz="800">
              <a:latin typeface="Arial"/>
              <a:cs typeface="Arial"/>
            </a:endParaRPr>
          </a:p>
        </p:txBody>
      </p:sp>
      <p:grpSp>
        <p:nvGrpSpPr>
          <p:cNvPr id="60" name="object 60"/>
          <p:cNvGrpSpPr/>
          <p:nvPr/>
        </p:nvGrpSpPr>
        <p:grpSpPr>
          <a:xfrm>
            <a:off x="3205479" y="1437640"/>
            <a:ext cx="732790" cy="208279"/>
            <a:chOff x="2062479" y="1437639"/>
            <a:chExt cx="732790" cy="208279"/>
          </a:xfrm>
        </p:grpSpPr>
        <p:sp>
          <p:nvSpPr>
            <p:cNvPr id="61" name="object 61"/>
            <p:cNvSpPr/>
            <p:nvPr/>
          </p:nvSpPr>
          <p:spPr>
            <a:xfrm>
              <a:off x="2066289" y="1441449"/>
              <a:ext cx="226060" cy="200660"/>
            </a:xfrm>
            <a:prstGeom prst="rect">
              <a:avLst/>
            </a:prstGeom>
            <a:blipFill>
              <a:blip r:embed="rId5" cstate="print"/>
              <a:stretch>
                <a:fillRect/>
              </a:stretch>
            </a:blipFill>
          </p:spPr>
          <p:txBody>
            <a:bodyPr wrap="square" lIns="0" tIns="0" rIns="0" bIns="0" rtlCol="0"/>
            <a:lstStyle/>
            <a:p>
              <a:endParaRPr/>
            </a:p>
          </p:txBody>
        </p:sp>
        <p:sp>
          <p:nvSpPr>
            <p:cNvPr id="62" name="object 62"/>
            <p:cNvSpPr/>
            <p:nvPr/>
          </p:nvSpPr>
          <p:spPr>
            <a:xfrm>
              <a:off x="2066289" y="1441449"/>
              <a:ext cx="226060" cy="200660"/>
            </a:xfrm>
            <a:custGeom>
              <a:avLst/>
              <a:gdLst/>
              <a:ahLst/>
              <a:cxnLst/>
              <a:rect l="l" t="t" r="r" b="b"/>
              <a:pathLst>
                <a:path w="226060" h="200660">
                  <a:moveTo>
                    <a:pt x="0" y="100329"/>
                  </a:moveTo>
                  <a:lnTo>
                    <a:pt x="113030" y="0"/>
                  </a:lnTo>
                  <a:lnTo>
                    <a:pt x="226060" y="100329"/>
                  </a:lnTo>
                  <a:lnTo>
                    <a:pt x="113030" y="200660"/>
                  </a:lnTo>
                  <a:lnTo>
                    <a:pt x="0" y="100329"/>
                  </a:lnTo>
                  <a:close/>
                </a:path>
              </a:pathLst>
            </a:custGeom>
            <a:ln w="7620">
              <a:solidFill>
                <a:srgbClr val="7E8994"/>
              </a:solidFill>
            </a:ln>
          </p:spPr>
          <p:txBody>
            <a:bodyPr wrap="square" lIns="0" tIns="0" rIns="0" bIns="0" rtlCol="0"/>
            <a:lstStyle/>
            <a:p>
              <a:endParaRPr/>
            </a:p>
          </p:txBody>
        </p:sp>
        <p:sp>
          <p:nvSpPr>
            <p:cNvPr id="63" name="object 63"/>
            <p:cNvSpPr/>
            <p:nvPr/>
          </p:nvSpPr>
          <p:spPr>
            <a:xfrm>
              <a:off x="2292349" y="1502409"/>
              <a:ext cx="502920" cy="76200"/>
            </a:xfrm>
            <a:custGeom>
              <a:avLst/>
              <a:gdLst/>
              <a:ahLst/>
              <a:cxnLst/>
              <a:rect l="l" t="t" r="r" b="b"/>
              <a:pathLst>
                <a:path w="502919" h="76200">
                  <a:moveTo>
                    <a:pt x="426338" y="0"/>
                  </a:moveTo>
                  <a:lnTo>
                    <a:pt x="426338" y="76200"/>
                  </a:lnTo>
                  <a:lnTo>
                    <a:pt x="489838" y="44450"/>
                  </a:lnTo>
                  <a:lnTo>
                    <a:pt x="439038" y="44450"/>
                  </a:lnTo>
                  <a:lnTo>
                    <a:pt x="439038" y="31750"/>
                  </a:lnTo>
                  <a:lnTo>
                    <a:pt x="489838" y="31750"/>
                  </a:lnTo>
                  <a:lnTo>
                    <a:pt x="426338" y="0"/>
                  </a:lnTo>
                  <a:close/>
                </a:path>
                <a:path w="502919" h="76200">
                  <a:moveTo>
                    <a:pt x="244982" y="31750"/>
                  </a:moveTo>
                  <a:lnTo>
                    <a:pt x="0" y="31750"/>
                  </a:lnTo>
                  <a:lnTo>
                    <a:pt x="0" y="44450"/>
                  </a:lnTo>
                  <a:lnTo>
                    <a:pt x="251332" y="44450"/>
                  </a:lnTo>
                  <a:lnTo>
                    <a:pt x="257682" y="38100"/>
                  </a:lnTo>
                  <a:lnTo>
                    <a:pt x="244982" y="38100"/>
                  </a:lnTo>
                  <a:lnTo>
                    <a:pt x="244982" y="31750"/>
                  </a:lnTo>
                  <a:close/>
                </a:path>
                <a:path w="502919" h="76200">
                  <a:moveTo>
                    <a:pt x="257682" y="38100"/>
                  </a:moveTo>
                  <a:lnTo>
                    <a:pt x="251332" y="44450"/>
                  </a:lnTo>
                  <a:lnTo>
                    <a:pt x="257682" y="44450"/>
                  </a:lnTo>
                  <a:lnTo>
                    <a:pt x="257682" y="38100"/>
                  </a:lnTo>
                  <a:close/>
                </a:path>
                <a:path w="502919" h="76200">
                  <a:moveTo>
                    <a:pt x="426338" y="31750"/>
                  </a:moveTo>
                  <a:lnTo>
                    <a:pt x="251332" y="31750"/>
                  </a:lnTo>
                  <a:lnTo>
                    <a:pt x="244982" y="38100"/>
                  </a:lnTo>
                  <a:lnTo>
                    <a:pt x="257682" y="38100"/>
                  </a:lnTo>
                  <a:lnTo>
                    <a:pt x="257682" y="44450"/>
                  </a:lnTo>
                  <a:lnTo>
                    <a:pt x="426338" y="44450"/>
                  </a:lnTo>
                  <a:lnTo>
                    <a:pt x="426338" y="31750"/>
                  </a:lnTo>
                  <a:close/>
                </a:path>
                <a:path w="502919" h="76200">
                  <a:moveTo>
                    <a:pt x="489838" y="31750"/>
                  </a:moveTo>
                  <a:lnTo>
                    <a:pt x="439038" y="31750"/>
                  </a:lnTo>
                  <a:lnTo>
                    <a:pt x="439038" y="44450"/>
                  </a:lnTo>
                  <a:lnTo>
                    <a:pt x="489838" y="44450"/>
                  </a:lnTo>
                  <a:lnTo>
                    <a:pt x="502538" y="38100"/>
                  </a:lnTo>
                  <a:lnTo>
                    <a:pt x="489838" y="31750"/>
                  </a:lnTo>
                  <a:close/>
                </a:path>
                <a:path w="502919" h="76200">
                  <a:moveTo>
                    <a:pt x="251332" y="31750"/>
                  </a:moveTo>
                  <a:lnTo>
                    <a:pt x="244982" y="31750"/>
                  </a:lnTo>
                  <a:lnTo>
                    <a:pt x="244982" y="38100"/>
                  </a:lnTo>
                  <a:lnTo>
                    <a:pt x="251332" y="31750"/>
                  </a:lnTo>
                  <a:close/>
                </a:path>
              </a:pathLst>
            </a:custGeom>
            <a:solidFill>
              <a:srgbClr val="7E7E7E"/>
            </a:solidFill>
          </p:spPr>
          <p:txBody>
            <a:bodyPr wrap="square" lIns="0" tIns="0" rIns="0" bIns="0" rtlCol="0"/>
            <a:lstStyle/>
            <a:p>
              <a:endParaRPr/>
            </a:p>
          </p:txBody>
        </p:sp>
      </p:grpSp>
      <p:sp>
        <p:nvSpPr>
          <p:cNvPr id="64" name="object 64"/>
          <p:cNvSpPr txBox="1"/>
          <p:nvPr/>
        </p:nvSpPr>
        <p:spPr>
          <a:xfrm>
            <a:off x="3448050" y="1551559"/>
            <a:ext cx="417830" cy="120546"/>
          </a:xfrm>
          <a:prstGeom prst="rect">
            <a:avLst/>
          </a:prstGeom>
        </p:spPr>
        <p:txBody>
          <a:bodyPr vert="horz" wrap="square" lIns="0" tIns="12700" rIns="0" bIns="0" rtlCol="0">
            <a:spAutoFit/>
          </a:bodyPr>
          <a:lstStyle/>
          <a:p>
            <a:pPr marL="12700">
              <a:spcBef>
                <a:spcPts val="100"/>
              </a:spcBef>
            </a:pPr>
            <a:r>
              <a:rPr sz="700" spc="10" dirty="0">
                <a:solidFill>
                  <a:srgbClr val="003D79"/>
                </a:solidFill>
                <a:latin typeface="Arial"/>
                <a:cs typeface="Arial"/>
              </a:rPr>
              <a:t>&gt;0</a:t>
            </a:r>
            <a:r>
              <a:rPr sz="700" spc="-75" dirty="0">
                <a:solidFill>
                  <a:srgbClr val="003D79"/>
                </a:solidFill>
                <a:latin typeface="Arial"/>
                <a:cs typeface="Arial"/>
              </a:rPr>
              <a:t> </a:t>
            </a:r>
            <a:r>
              <a:rPr sz="700" spc="-15" dirty="0">
                <a:solidFill>
                  <a:srgbClr val="003D79"/>
                </a:solidFill>
                <a:latin typeface="Arial"/>
                <a:cs typeface="Arial"/>
              </a:rPr>
              <a:t>заявок</a:t>
            </a:r>
            <a:endParaRPr sz="700">
              <a:latin typeface="Arial"/>
              <a:cs typeface="Arial"/>
            </a:endParaRPr>
          </a:p>
        </p:txBody>
      </p:sp>
      <p:grpSp>
        <p:nvGrpSpPr>
          <p:cNvPr id="65" name="object 65"/>
          <p:cNvGrpSpPr/>
          <p:nvPr/>
        </p:nvGrpSpPr>
        <p:grpSpPr>
          <a:xfrm>
            <a:off x="4885690" y="855980"/>
            <a:ext cx="4961890" cy="764540"/>
            <a:chOff x="3742690" y="855980"/>
            <a:chExt cx="4961890" cy="764540"/>
          </a:xfrm>
        </p:grpSpPr>
        <p:sp>
          <p:nvSpPr>
            <p:cNvPr id="66" name="object 66"/>
            <p:cNvSpPr/>
            <p:nvPr/>
          </p:nvSpPr>
          <p:spPr>
            <a:xfrm>
              <a:off x="3742690" y="1495171"/>
              <a:ext cx="418465" cy="76200"/>
            </a:xfrm>
            <a:custGeom>
              <a:avLst/>
              <a:gdLst/>
              <a:ahLst/>
              <a:cxnLst/>
              <a:rect l="l" t="t" r="r" b="b"/>
              <a:pathLst>
                <a:path w="418464" h="76200">
                  <a:moveTo>
                    <a:pt x="405858" y="31750"/>
                  </a:moveTo>
                  <a:lnTo>
                    <a:pt x="354457" y="31750"/>
                  </a:lnTo>
                  <a:lnTo>
                    <a:pt x="354457" y="44450"/>
                  </a:lnTo>
                  <a:lnTo>
                    <a:pt x="341725" y="44518"/>
                  </a:lnTo>
                  <a:lnTo>
                    <a:pt x="341884" y="76200"/>
                  </a:lnTo>
                  <a:lnTo>
                    <a:pt x="417957" y="37718"/>
                  </a:lnTo>
                  <a:lnTo>
                    <a:pt x="405858" y="31750"/>
                  </a:lnTo>
                  <a:close/>
                </a:path>
                <a:path w="418464" h="76200">
                  <a:moveTo>
                    <a:pt x="341662" y="31818"/>
                  </a:moveTo>
                  <a:lnTo>
                    <a:pt x="0" y="33654"/>
                  </a:lnTo>
                  <a:lnTo>
                    <a:pt x="0" y="46354"/>
                  </a:lnTo>
                  <a:lnTo>
                    <a:pt x="341725" y="44518"/>
                  </a:lnTo>
                  <a:lnTo>
                    <a:pt x="341662" y="31818"/>
                  </a:lnTo>
                  <a:close/>
                </a:path>
                <a:path w="418464" h="76200">
                  <a:moveTo>
                    <a:pt x="354457" y="31750"/>
                  </a:moveTo>
                  <a:lnTo>
                    <a:pt x="341662" y="31818"/>
                  </a:lnTo>
                  <a:lnTo>
                    <a:pt x="341725" y="44518"/>
                  </a:lnTo>
                  <a:lnTo>
                    <a:pt x="354457" y="44450"/>
                  </a:lnTo>
                  <a:lnTo>
                    <a:pt x="354457" y="31750"/>
                  </a:lnTo>
                  <a:close/>
                </a:path>
                <a:path w="418464" h="76200">
                  <a:moveTo>
                    <a:pt x="341502" y="0"/>
                  </a:moveTo>
                  <a:lnTo>
                    <a:pt x="341662" y="31818"/>
                  </a:lnTo>
                  <a:lnTo>
                    <a:pt x="405858" y="31750"/>
                  </a:lnTo>
                  <a:lnTo>
                    <a:pt x="341502" y="0"/>
                  </a:lnTo>
                  <a:close/>
                </a:path>
              </a:pathLst>
            </a:custGeom>
            <a:solidFill>
              <a:srgbClr val="7E7E7E"/>
            </a:solidFill>
          </p:spPr>
          <p:txBody>
            <a:bodyPr wrap="square" lIns="0" tIns="0" rIns="0" bIns="0" rtlCol="0"/>
            <a:lstStyle/>
            <a:p>
              <a:endParaRPr/>
            </a:p>
          </p:txBody>
        </p:sp>
        <p:sp>
          <p:nvSpPr>
            <p:cNvPr id="67" name="object 67"/>
            <p:cNvSpPr/>
            <p:nvPr/>
          </p:nvSpPr>
          <p:spPr>
            <a:xfrm>
              <a:off x="7308850" y="1416050"/>
              <a:ext cx="226059" cy="200660"/>
            </a:xfrm>
            <a:prstGeom prst="rect">
              <a:avLst/>
            </a:prstGeom>
            <a:blipFill>
              <a:blip r:embed="rId5" cstate="print"/>
              <a:stretch>
                <a:fillRect/>
              </a:stretch>
            </a:blipFill>
          </p:spPr>
          <p:txBody>
            <a:bodyPr wrap="square" lIns="0" tIns="0" rIns="0" bIns="0" rtlCol="0"/>
            <a:lstStyle/>
            <a:p>
              <a:endParaRPr/>
            </a:p>
          </p:txBody>
        </p:sp>
        <p:sp>
          <p:nvSpPr>
            <p:cNvPr id="68" name="object 68"/>
            <p:cNvSpPr/>
            <p:nvPr/>
          </p:nvSpPr>
          <p:spPr>
            <a:xfrm>
              <a:off x="7308850" y="1416050"/>
              <a:ext cx="226060" cy="200660"/>
            </a:xfrm>
            <a:custGeom>
              <a:avLst/>
              <a:gdLst/>
              <a:ahLst/>
              <a:cxnLst/>
              <a:rect l="l" t="t" r="r" b="b"/>
              <a:pathLst>
                <a:path w="226059" h="200659">
                  <a:moveTo>
                    <a:pt x="0" y="100329"/>
                  </a:moveTo>
                  <a:lnTo>
                    <a:pt x="113029" y="0"/>
                  </a:lnTo>
                  <a:lnTo>
                    <a:pt x="226059" y="100329"/>
                  </a:lnTo>
                  <a:lnTo>
                    <a:pt x="113029" y="200660"/>
                  </a:lnTo>
                  <a:lnTo>
                    <a:pt x="0" y="100329"/>
                  </a:lnTo>
                  <a:close/>
                </a:path>
              </a:pathLst>
            </a:custGeom>
            <a:ln w="7620">
              <a:solidFill>
                <a:srgbClr val="7E8994"/>
              </a:solidFill>
            </a:ln>
          </p:spPr>
          <p:txBody>
            <a:bodyPr wrap="square" lIns="0" tIns="0" rIns="0" bIns="0" rtlCol="0"/>
            <a:lstStyle/>
            <a:p>
              <a:endParaRPr/>
            </a:p>
          </p:txBody>
        </p:sp>
        <p:sp>
          <p:nvSpPr>
            <p:cNvPr id="69" name="object 69"/>
            <p:cNvSpPr/>
            <p:nvPr/>
          </p:nvSpPr>
          <p:spPr>
            <a:xfrm>
              <a:off x="8351630" y="855980"/>
              <a:ext cx="353060" cy="353060"/>
            </a:xfrm>
            <a:custGeom>
              <a:avLst/>
              <a:gdLst/>
              <a:ahLst/>
              <a:cxnLst/>
              <a:rect l="l" t="t" r="r" b="b"/>
              <a:pathLst>
                <a:path w="353059" h="353059">
                  <a:moveTo>
                    <a:pt x="62119" y="297180"/>
                  </a:moveTo>
                  <a:lnTo>
                    <a:pt x="58817" y="297307"/>
                  </a:lnTo>
                  <a:lnTo>
                    <a:pt x="56912" y="299466"/>
                  </a:lnTo>
                  <a:lnTo>
                    <a:pt x="54880" y="301498"/>
                  </a:lnTo>
                  <a:lnTo>
                    <a:pt x="112411" y="341074"/>
                  </a:lnTo>
                  <a:lnTo>
                    <a:pt x="176419" y="353060"/>
                  </a:lnTo>
                  <a:lnTo>
                    <a:pt x="211106" y="349662"/>
                  </a:lnTo>
                  <a:lnTo>
                    <a:pt x="233826" y="342773"/>
                  </a:lnTo>
                  <a:lnTo>
                    <a:pt x="176419" y="342773"/>
                  </a:lnTo>
                  <a:lnTo>
                    <a:pt x="145625" y="339911"/>
                  </a:lnTo>
                  <a:lnTo>
                    <a:pt x="116189" y="331501"/>
                  </a:lnTo>
                  <a:lnTo>
                    <a:pt x="88801" y="317805"/>
                  </a:lnTo>
                  <a:lnTo>
                    <a:pt x="64151" y="299085"/>
                  </a:lnTo>
                  <a:lnTo>
                    <a:pt x="62119" y="297180"/>
                  </a:lnTo>
                  <a:close/>
                </a:path>
                <a:path w="353059" h="353059">
                  <a:moveTo>
                    <a:pt x="350663" y="171323"/>
                  </a:moveTo>
                  <a:lnTo>
                    <a:pt x="344948" y="171323"/>
                  </a:lnTo>
                  <a:lnTo>
                    <a:pt x="342662" y="173609"/>
                  </a:lnTo>
                  <a:lnTo>
                    <a:pt x="342537" y="177800"/>
                  </a:lnTo>
                  <a:lnTo>
                    <a:pt x="339453" y="209226"/>
                  </a:lnTo>
                  <a:lnTo>
                    <a:pt x="314747" y="268666"/>
                  </a:lnTo>
                  <a:lnTo>
                    <a:pt x="268555" y="314858"/>
                  </a:lnTo>
                  <a:lnTo>
                    <a:pt x="209115" y="339564"/>
                  </a:lnTo>
                  <a:lnTo>
                    <a:pt x="176419" y="342773"/>
                  </a:lnTo>
                  <a:lnTo>
                    <a:pt x="233826" y="342773"/>
                  </a:lnTo>
                  <a:lnTo>
                    <a:pt x="274288" y="323484"/>
                  </a:lnTo>
                  <a:lnTo>
                    <a:pt x="323374" y="274399"/>
                  </a:lnTo>
                  <a:lnTo>
                    <a:pt x="349551" y="211216"/>
                  </a:lnTo>
                  <a:lnTo>
                    <a:pt x="352949" y="173609"/>
                  </a:lnTo>
                  <a:lnTo>
                    <a:pt x="350663" y="171323"/>
                  </a:lnTo>
                  <a:close/>
                </a:path>
                <a:path w="353059" h="353059">
                  <a:moveTo>
                    <a:pt x="176419" y="0"/>
                  </a:moveTo>
                  <a:lnTo>
                    <a:pt x="108855" y="13366"/>
                  </a:lnTo>
                  <a:lnTo>
                    <a:pt x="51578" y="51689"/>
                  </a:lnTo>
                  <a:lnTo>
                    <a:pt x="13255" y="108966"/>
                  </a:lnTo>
                  <a:lnTo>
                    <a:pt x="13" y="175260"/>
                  </a:lnTo>
                  <a:lnTo>
                    <a:pt x="0" y="177800"/>
                  </a:lnTo>
                  <a:lnTo>
                    <a:pt x="2538" y="206894"/>
                  </a:lnTo>
                  <a:lnTo>
                    <a:pt x="22981" y="263719"/>
                  </a:lnTo>
                  <a:lnTo>
                    <a:pt x="42688" y="290703"/>
                  </a:lnTo>
                  <a:lnTo>
                    <a:pt x="45355" y="290703"/>
                  </a:lnTo>
                  <a:lnTo>
                    <a:pt x="48149" y="282194"/>
                  </a:lnTo>
                  <a:lnTo>
                    <a:pt x="31928" y="258611"/>
                  </a:lnTo>
                  <a:lnTo>
                    <a:pt x="20018" y="232695"/>
                  </a:lnTo>
                  <a:lnTo>
                    <a:pt x="12680" y="205112"/>
                  </a:lnTo>
                  <a:lnTo>
                    <a:pt x="10287" y="177800"/>
                  </a:lnTo>
                  <a:lnTo>
                    <a:pt x="10300" y="175260"/>
                  </a:lnTo>
                  <a:lnTo>
                    <a:pt x="22796" y="112887"/>
                  </a:lnTo>
                  <a:lnTo>
                    <a:pt x="58944" y="59055"/>
                  </a:lnTo>
                  <a:lnTo>
                    <a:pt x="112776" y="22907"/>
                  </a:lnTo>
                  <a:lnTo>
                    <a:pt x="176419" y="10287"/>
                  </a:lnTo>
                  <a:lnTo>
                    <a:pt x="235018" y="10287"/>
                  </a:lnTo>
                  <a:lnTo>
                    <a:pt x="208187" y="2863"/>
                  </a:lnTo>
                  <a:lnTo>
                    <a:pt x="176419" y="0"/>
                  </a:lnTo>
                  <a:close/>
                </a:path>
                <a:path w="353059" h="353059">
                  <a:moveTo>
                    <a:pt x="134001" y="150622"/>
                  </a:moveTo>
                  <a:lnTo>
                    <a:pt x="130826" y="150622"/>
                  </a:lnTo>
                  <a:lnTo>
                    <a:pt x="126762" y="154686"/>
                  </a:lnTo>
                  <a:lnTo>
                    <a:pt x="126762" y="157987"/>
                  </a:lnTo>
                  <a:lnTo>
                    <a:pt x="144034" y="175260"/>
                  </a:lnTo>
                  <a:lnTo>
                    <a:pt x="144796" y="175895"/>
                  </a:lnTo>
                  <a:lnTo>
                    <a:pt x="144796" y="177165"/>
                  </a:lnTo>
                  <a:lnTo>
                    <a:pt x="144034" y="177800"/>
                  </a:lnTo>
                  <a:lnTo>
                    <a:pt x="96409" y="225425"/>
                  </a:lnTo>
                  <a:lnTo>
                    <a:pt x="96409" y="233172"/>
                  </a:lnTo>
                  <a:lnTo>
                    <a:pt x="117491" y="254254"/>
                  </a:lnTo>
                  <a:lnTo>
                    <a:pt x="120412" y="255524"/>
                  </a:lnTo>
                  <a:lnTo>
                    <a:pt x="126762" y="255524"/>
                  </a:lnTo>
                  <a:lnTo>
                    <a:pt x="129810" y="254254"/>
                  </a:lnTo>
                  <a:lnTo>
                    <a:pt x="138954" y="245110"/>
                  </a:lnTo>
                  <a:lnTo>
                    <a:pt x="122952" y="245110"/>
                  </a:lnTo>
                  <a:lnTo>
                    <a:pt x="107712" y="229870"/>
                  </a:lnTo>
                  <a:lnTo>
                    <a:pt x="107813" y="228727"/>
                  </a:lnTo>
                  <a:lnTo>
                    <a:pt x="108220" y="228219"/>
                  </a:lnTo>
                  <a:lnTo>
                    <a:pt x="151400" y="185166"/>
                  </a:lnTo>
                  <a:lnTo>
                    <a:pt x="156099" y="180340"/>
                  </a:lnTo>
                  <a:lnTo>
                    <a:pt x="156099" y="172720"/>
                  </a:lnTo>
                  <a:lnTo>
                    <a:pt x="151400" y="167894"/>
                  </a:lnTo>
                  <a:lnTo>
                    <a:pt x="134001" y="150622"/>
                  </a:lnTo>
                  <a:close/>
                </a:path>
                <a:path w="353059" h="353059">
                  <a:moveTo>
                    <a:pt x="191913" y="208407"/>
                  </a:moveTo>
                  <a:lnTo>
                    <a:pt x="177181" y="208407"/>
                  </a:lnTo>
                  <a:lnTo>
                    <a:pt x="222901" y="254127"/>
                  </a:lnTo>
                  <a:lnTo>
                    <a:pt x="225949" y="255397"/>
                  </a:lnTo>
                  <a:lnTo>
                    <a:pt x="232426" y="255397"/>
                  </a:lnTo>
                  <a:lnTo>
                    <a:pt x="235474" y="254127"/>
                  </a:lnTo>
                  <a:lnTo>
                    <a:pt x="244618" y="244983"/>
                  </a:lnTo>
                  <a:lnTo>
                    <a:pt x="228362" y="244983"/>
                  </a:lnTo>
                  <a:lnTo>
                    <a:pt x="227981" y="244475"/>
                  </a:lnTo>
                  <a:lnTo>
                    <a:pt x="191913" y="208407"/>
                  </a:lnTo>
                  <a:close/>
                </a:path>
                <a:path w="353059" h="353059">
                  <a:moveTo>
                    <a:pt x="179721" y="197993"/>
                  </a:moveTo>
                  <a:lnTo>
                    <a:pt x="173117" y="197993"/>
                  </a:lnTo>
                  <a:lnTo>
                    <a:pt x="170069" y="199262"/>
                  </a:lnTo>
                  <a:lnTo>
                    <a:pt x="124349" y="245110"/>
                  </a:lnTo>
                  <a:lnTo>
                    <a:pt x="138954" y="245110"/>
                  </a:lnTo>
                  <a:lnTo>
                    <a:pt x="175657" y="208407"/>
                  </a:lnTo>
                  <a:lnTo>
                    <a:pt x="191913" y="208407"/>
                  </a:lnTo>
                  <a:lnTo>
                    <a:pt x="182769" y="199262"/>
                  </a:lnTo>
                  <a:lnTo>
                    <a:pt x="179721" y="197993"/>
                  </a:lnTo>
                  <a:close/>
                </a:path>
                <a:path w="353059" h="353059">
                  <a:moveTo>
                    <a:pt x="244364" y="107823"/>
                  </a:moveTo>
                  <a:lnTo>
                    <a:pt x="229759" y="107823"/>
                  </a:lnTo>
                  <a:lnTo>
                    <a:pt x="245126" y="123190"/>
                  </a:lnTo>
                  <a:lnTo>
                    <a:pt x="245024" y="124333"/>
                  </a:lnTo>
                  <a:lnTo>
                    <a:pt x="244618" y="124841"/>
                  </a:lnTo>
                  <a:lnTo>
                    <a:pt x="201438" y="167894"/>
                  </a:lnTo>
                  <a:lnTo>
                    <a:pt x="196739" y="172720"/>
                  </a:lnTo>
                  <a:lnTo>
                    <a:pt x="196739" y="180340"/>
                  </a:lnTo>
                  <a:lnTo>
                    <a:pt x="201438" y="185166"/>
                  </a:lnTo>
                  <a:lnTo>
                    <a:pt x="244364" y="228092"/>
                  </a:lnTo>
                  <a:lnTo>
                    <a:pt x="245126" y="228727"/>
                  </a:lnTo>
                  <a:lnTo>
                    <a:pt x="245126" y="229870"/>
                  </a:lnTo>
                  <a:lnTo>
                    <a:pt x="230013" y="244983"/>
                  </a:lnTo>
                  <a:lnTo>
                    <a:pt x="244618" y="244983"/>
                  </a:lnTo>
                  <a:lnTo>
                    <a:pt x="256429" y="233172"/>
                  </a:lnTo>
                  <a:lnTo>
                    <a:pt x="256429" y="225425"/>
                  </a:lnTo>
                  <a:lnTo>
                    <a:pt x="208804" y="177800"/>
                  </a:lnTo>
                  <a:lnTo>
                    <a:pt x="208042" y="177165"/>
                  </a:lnTo>
                  <a:lnTo>
                    <a:pt x="208042" y="175895"/>
                  </a:lnTo>
                  <a:lnTo>
                    <a:pt x="208804" y="175260"/>
                  </a:lnTo>
                  <a:lnTo>
                    <a:pt x="256429" y="127635"/>
                  </a:lnTo>
                  <a:lnTo>
                    <a:pt x="256429" y="119887"/>
                  </a:lnTo>
                  <a:lnTo>
                    <a:pt x="244364" y="107823"/>
                  </a:lnTo>
                  <a:close/>
                </a:path>
                <a:path w="353059" h="353059">
                  <a:moveTo>
                    <a:pt x="235018" y="10287"/>
                  </a:moveTo>
                  <a:lnTo>
                    <a:pt x="176419" y="10287"/>
                  </a:lnTo>
                  <a:lnTo>
                    <a:pt x="206313" y="13003"/>
                  </a:lnTo>
                  <a:lnTo>
                    <a:pt x="234982" y="20970"/>
                  </a:lnTo>
                  <a:lnTo>
                    <a:pt x="286020" y="51562"/>
                  </a:lnTo>
                  <a:lnTo>
                    <a:pt x="322675" y="97536"/>
                  </a:lnTo>
                  <a:lnTo>
                    <a:pt x="341011" y="153416"/>
                  </a:lnTo>
                  <a:lnTo>
                    <a:pt x="341392" y="156210"/>
                  </a:lnTo>
                  <a:lnTo>
                    <a:pt x="344059" y="158242"/>
                  </a:lnTo>
                  <a:lnTo>
                    <a:pt x="349647" y="157480"/>
                  </a:lnTo>
                  <a:lnTo>
                    <a:pt x="351679" y="154812"/>
                  </a:lnTo>
                  <a:lnTo>
                    <a:pt x="351298" y="152019"/>
                  </a:lnTo>
                  <a:lnTo>
                    <a:pt x="331787" y="92725"/>
                  </a:lnTo>
                  <a:lnTo>
                    <a:pt x="292751" y="43815"/>
                  </a:lnTo>
                  <a:lnTo>
                    <a:pt x="238633" y="11287"/>
                  </a:lnTo>
                  <a:lnTo>
                    <a:pt x="235018" y="10287"/>
                  </a:lnTo>
                  <a:close/>
                </a:path>
                <a:path w="353059" h="353059">
                  <a:moveTo>
                    <a:pt x="139081" y="108077"/>
                  </a:moveTo>
                  <a:lnTo>
                    <a:pt x="124476" y="108077"/>
                  </a:lnTo>
                  <a:lnTo>
                    <a:pt x="124857" y="108585"/>
                  </a:lnTo>
                  <a:lnTo>
                    <a:pt x="170069" y="153797"/>
                  </a:lnTo>
                  <a:lnTo>
                    <a:pt x="173117" y="155067"/>
                  </a:lnTo>
                  <a:lnTo>
                    <a:pt x="179721" y="155067"/>
                  </a:lnTo>
                  <a:lnTo>
                    <a:pt x="182769" y="153797"/>
                  </a:lnTo>
                  <a:lnTo>
                    <a:pt x="191887" y="144653"/>
                  </a:lnTo>
                  <a:lnTo>
                    <a:pt x="175657" y="144653"/>
                  </a:lnTo>
                  <a:lnTo>
                    <a:pt x="139081" y="108077"/>
                  </a:lnTo>
                  <a:close/>
                </a:path>
                <a:path w="353059" h="353059">
                  <a:moveTo>
                    <a:pt x="126889" y="97662"/>
                  </a:moveTo>
                  <a:lnTo>
                    <a:pt x="120412" y="97662"/>
                  </a:lnTo>
                  <a:lnTo>
                    <a:pt x="117364" y="98933"/>
                  </a:lnTo>
                  <a:lnTo>
                    <a:pt x="96409" y="119887"/>
                  </a:lnTo>
                  <a:lnTo>
                    <a:pt x="96409" y="127635"/>
                  </a:lnTo>
                  <a:lnTo>
                    <a:pt x="101108" y="132334"/>
                  </a:lnTo>
                  <a:lnTo>
                    <a:pt x="111649" y="142748"/>
                  </a:lnTo>
                  <a:lnTo>
                    <a:pt x="113681" y="144780"/>
                  </a:lnTo>
                  <a:lnTo>
                    <a:pt x="116856" y="144780"/>
                  </a:lnTo>
                  <a:lnTo>
                    <a:pt x="120920" y="140716"/>
                  </a:lnTo>
                  <a:lnTo>
                    <a:pt x="120920" y="137541"/>
                  </a:lnTo>
                  <a:lnTo>
                    <a:pt x="118888" y="135509"/>
                  </a:lnTo>
                  <a:lnTo>
                    <a:pt x="108474" y="124968"/>
                  </a:lnTo>
                  <a:lnTo>
                    <a:pt x="107712" y="124333"/>
                  </a:lnTo>
                  <a:lnTo>
                    <a:pt x="107712" y="123190"/>
                  </a:lnTo>
                  <a:lnTo>
                    <a:pt x="122825" y="108077"/>
                  </a:lnTo>
                  <a:lnTo>
                    <a:pt x="139081" y="108077"/>
                  </a:lnTo>
                  <a:lnTo>
                    <a:pt x="129937" y="98933"/>
                  </a:lnTo>
                  <a:lnTo>
                    <a:pt x="126889" y="97662"/>
                  </a:lnTo>
                  <a:close/>
                </a:path>
                <a:path w="353059" h="353059">
                  <a:moveTo>
                    <a:pt x="232299" y="97536"/>
                  </a:moveTo>
                  <a:lnTo>
                    <a:pt x="226203" y="97536"/>
                  </a:lnTo>
                  <a:lnTo>
                    <a:pt x="223155" y="98806"/>
                  </a:lnTo>
                  <a:lnTo>
                    <a:pt x="220742" y="101092"/>
                  </a:lnTo>
                  <a:lnTo>
                    <a:pt x="177181" y="144653"/>
                  </a:lnTo>
                  <a:lnTo>
                    <a:pt x="191887" y="144653"/>
                  </a:lnTo>
                  <a:lnTo>
                    <a:pt x="228108" y="108331"/>
                  </a:lnTo>
                  <a:lnTo>
                    <a:pt x="228743" y="107823"/>
                  </a:lnTo>
                  <a:lnTo>
                    <a:pt x="244364" y="107823"/>
                  </a:lnTo>
                  <a:lnTo>
                    <a:pt x="235347" y="98806"/>
                  </a:lnTo>
                  <a:lnTo>
                    <a:pt x="232299" y="97536"/>
                  </a:lnTo>
                  <a:close/>
                </a:path>
              </a:pathLst>
            </a:custGeom>
            <a:solidFill>
              <a:srgbClr val="67747C"/>
            </a:solidFill>
          </p:spPr>
          <p:txBody>
            <a:bodyPr wrap="square" lIns="0" tIns="0" rIns="0" bIns="0" rtlCol="0"/>
            <a:lstStyle/>
            <a:p>
              <a:endParaRPr/>
            </a:p>
          </p:txBody>
        </p:sp>
      </p:grpSp>
      <p:sp>
        <p:nvSpPr>
          <p:cNvPr id="70" name="object 70"/>
          <p:cNvSpPr txBox="1"/>
          <p:nvPr/>
        </p:nvSpPr>
        <p:spPr>
          <a:xfrm>
            <a:off x="8720202" y="1995170"/>
            <a:ext cx="551815" cy="228268"/>
          </a:xfrm>
          <a:prstGeom prst="rect">
            <a:avLst/>
          </a:prstGeom>
        </p:spPr>
        <p:txBody>
          <a:bodyPr vert="horz" wrap="square" lIns="0" tIns="12700" rIns="0" bIns="0" rtlCol="0">
            <a:spAutoFit/>
          </a:bodyPr>
          <a:lstStyle/>
          <a:p>
            <a:pPr marR="5080" algn="r">
              <a:spcBef>
                <a:spcPts val="100"/>
              </a:spcBef>
            </a:pPr>
            <a:r>
              <a:rPr sz="700" spc="-114" dirty="0">
                <a:solidFill>
                  <a:srgbClr val="003D79"/>
                </a:solidFill>
                <a:latin typeface="Arial"/>
                <a:cs typeface="Arial"/>
              </a:rPr>
              <a:t>С</a:t>
            </a:r>
            <a:r>
              <a:rPr sz="700" spc="-35" dirty="0">
                <a:solidFill>
                  <a:srgbClr val="003D79"/>
                </a:solidFill>
                <a:latin typeface="Arial"/>
                <a:cs typeface="Arial"/>
              </a:rPr>
              <a:t>оо</a:t>
            </a:r>
            <a:r>
              <a:rPr sz="700" spc="-85" dirty="0">
                <a:solidFill>
                  <a:srgbClr val="003D79"/>
                </a:solidFill>
                <a:latin typeface="Arial"/>
                <a:cs typeface="Arial"/>
              </a:rPr>
              <a:t>т</a:t>
            </a:r>
            <a:r>
              <a:rPr sz="700" spc="-20" dirty="0">
                <a:solidFill>
                  <a:srgbClr val="003D79"/>
                </a:solidFill>
                <a:latin typeface="Arial"/>
                <a:cs typeface="Arial"/>
              </a:rPr>
              <a:t>в</a:t>
            </a:r>
            <a:r>
              <a:rPr sz="700" spc="-30" dirty="0">
                <a:solidFill>
                  <a:srgbClr val="003D79"/>
                </a:solidFill>
                <a:latin typeface="Arial"/>
                <a:cs typeface="Arial"/>
              </a:rPr>
              <a:t>е</a:t>
            </a:r>
            <a:r>
              <a:rPr sz="700" spc="-85" dirty="0">
                <a:solidFill>
                  <a:srgbClr val="003D79"/>
                </a:solidFill>
                <a:latin typeface="Arial"/>
                <a:cs typeface="Arial"/>
              </a:rPr>
              <a:t>т</a:t>
            </a:r>
            <a:r>
              <a:rPr sz="700" spc="-35" dirty="0">
                <a:solidFill>
                  <a:srgbClr val="003D79"/>
                </a:solidFill>
                <a:latin typeface="Arial"/>
                <a:cs typeface="Arial"/>
              </a:rPr>
              <a:t>с</a:t>
            </a:r>
            <a:r>
              <a:rPr sz="700" spc="-85" dirty="0">
                <a:solidFill>
                  <a:srgbClr val="003D79"/>
                </a:solidFill>
                <a:latin typeface="Arial"/>
                <a:cs typeface="Arial"/>
              </a:rPr>
              <a:t>т</a:t>
            </a:r>
            <a:r>
              <a:rPr sz="700" spc="-20" dirty="0">
                <a:solidFill>
                  <a:srgbClr val="003D79"/>
                </a:solidFill>
                <a:latin typeface="Arial"/>
                <a:cs typeface="Arial"/>
              </a:rPr>
              <a:t>в</a:t>
            </a:r>
            <a:r>
              <a:rPr sz="700" spc="-55" dirty="0">
                <a:solidFill>
                  <a:srgbClr val="003D79"/>
                </a:solidFill>
                <a:latin typeface="Arial"/>
                <a:cs typeface="Arial"/>
              </a:rPr>
              <a:t>у</a:t>
            </a:r>
            <a:r>
              <a:rPr sz="700" spc="-30" dirty="0">
                <a:solidFill>
                  <a:srgbClr val="003D79"/>
                </a:solidFill>
                <a:latin typeface="Arial"/>
                <a:cs typeface="Arial"/>
              </a:rPr>
              <a:t>е</a:t>
            </a:r>
            <a:r>
              <a:rPr sz="700" spc="-75" dirty="0">
                <a:solidFill>
                  <a:srgbClr val="003D79"/>
                </a:solidFill>
                <a:latin typeface="Arial"/>
                <a:cs typeface="Arial"/>
              </a:rPr>
              <a:t>т</a:t>
            </a:r>
            <a:endParaRPr sz="700">
              <a:latin typeface="Arial"/>
              <a:cs typeface="Arial"/>
            </a:endParaRPr>
          </a:p>
          <a:p>
            <a:pPr marR="57785" algn="r"/>
            <a:r>
              <a:rPr sz="700" spc="5" dirty="0">
                <a:solidFill>
                  <a:srgbClr val="003D79"/>
                </a:solidFill>
                <a:latin typeface="Arial"/>
                <a:cs typeface="Arial"/>
              </a:rPr>
              <a:t>≥1</a:t>
            </a:r>
            <a:r>
              <a:rPr sz="700" spc="-80" dirty="0">
                <a:solidFill>
                  <a:srgbClr val="003D79"/>
                </a:solidFill>
                <a:latin typeface="Arial"/>
                <a:cs typeface="Arial"/>
              </a:rPr>
              <a:t> </a:t>
            </a:r>
            <a:r>
              <a:rPr sz="700" spc="-15" dirty="0">
                <a:solidFill>
                  <a:srgbClr val="003D79"/>
                </a:solidFill>
                <a:latin typeface="Arial"/>
                <a:cs typeface="Arial"/>
              </a:rPr>
              <a:t>заявки</a:t>
            </a:r>
            <a:endParaRPr sz="700">
              <a:latin typeface="Arial"/>
              <a:cs typeface="Arial"/>
            </a:endParaRPr>
          </a:p>
        </p:txBody>
      </p:sp>
      <p:sp>
        <p:nvSpPr>
          <p:cNvPr id="71" name="object 71"/>
          <p:cNvSpPr txBox="1"/>
          <p:nvPr/>
        </p:nvSpPr>
        <p:spPr>
          <a:xfrm>
            <a:off x="9419335" y="1226821"/>
            <a:ext cx="509270" cy="259045"/>
          </a:xfrm>
          <a:prstGeom prst="rect">
            <a:avLst/>
          </a:prstGeom>
        </p:spPr>
        <p:txBody>
          <a:bodyPr vert="horz" wrap="square" lIns="0" tIns="12700" rIns="0" bIns="0" rtlCol="0">
            <a:spAutoFit/>
          </a:bodyPr>
          <a:lstStyle/>
          <a:p>
            <a:pPr marL="12700" marR="5080" indent="182880">
              <a:spcBef>
                <a:spcPts val="100"/>
              </a:spcBef>
            </a:pPr>
            <a:r>
              <a:rPr sz="800" spc="-45" dirty="0">
                <a:latin typeface="Arial"/>
                <a:cs typeface="Arial"/>
              </a:rPr>
              <a:t>Не  </a:t>
            </a:r>
            <a:r>
              <a:rPr sz="800" spc="-25" dirty="0">
                <a:latin typeface="Arial"/>
                <a:cs typeface="Arial"/>
              </a:rPr>
              <a:t>с</a:t>
            </a:r>
            <a:r>
              <a:rPr sz="800" spc="-30" dirty="0">
                <a:latin typeface="Arial"/>
                <a:cs typeface="Arial"/>
              </a:rPr>
              <a:t>о</a:t>
            </a:r>
            <a:r>
              <a:rPr sz="800" spc="-25" dirty="0">
                <a:latin typeface="Arial"/>
                <a:cs typeface="Arial"/>
              </a:rPr>
              <a:t>с</a:t>
            </a:r>
            <a:r>
              <a:rPr sz="800" spc="-60" dirty="0">
                <a:latin typeface="Arial"/>
                <a:cs typeface="Arial"/>
              </a:rPr>
              <a:t>то</a:t>
            </a:r>
            <a:r>
              <a:rPr sz="800" spc="-35" dirty="0">
                <a:latin typeface="Arial"/>
                <a:cs typeface="Arial"/>
              </a:rPr>
              <a:t>я</a:t>
            </a:r>
            <a:r>
              <a:rPr sz="800" spc="-114" dirty="0">
                <a:latin typeface="Arial"/>
                <a:cs typeface="Arial"/>
              </a:rPr>
              <a:t>л</a:t>
            </a:r>
            <a:r>
              <a:rPr sz="800" spc="-30" dirty="0">
                <a:latin typeface="Arial"/>
                <a:cs typeface="Arial"/>
              </a:rPr>
              <a:t>а</a:t>
            </a:r>
            <a:r>
              <a:rPr sz="800" spc="-25" dirty="0">
                <a:latin typeface="Arial"/>
                <a:cs typeface="Arial"/>
              </a:rPr>
              <a:t>с</a:t>
            </a:r>
            <a:r>
              <a:rPr sz="800" spc="-45" dirty="0">
                <a:latin typeface="Arial"/>
                <a:cs typeface="Arial"/>
              </a:rPr>
              <a:t>ь</a:t>
            </a:r>
            <a:endParaRPr sz="800">
              <a:latin typeface="Arial"/>
              <a:cs typeface="Arial"/>
            </a:endParaRPr>
          </a:p>
        </p:txBody>
      </p:sp>
      <p:sp>
        <p:nvSpPr>
          <p:cNvPr id="72" name="object 72"/>
          <p:cNvSpPr/>
          <p:nvPr/>
        </p:nvSpPr>
        <p:spPr>
          <a:xfrm>
            <a:off x="3317240" y="824231"/>
            <a:ext cx="4714875" cy="617855"/>
          </a:xfrm>
          <a:custGeom>
            <a:avLst/>
            <a:gdLst/>
            <a:ahLst/>
            <a:cxnLst/>
            <a:rect l="l" t="t" r="r" b="b"/>
            <a:pathLst>
              <a:path w="4714875" h="617855">
                <a:moveTo>
                  <a:pt x="4682998" y="0"/>
                </a:moveTo>
                <a:lnTo>
                  <a:pt x="0" y="0"/>
                </a:lnTo>
                <a:lnTo>
                  <a:pt x="0" y="617474"/>
                </a:lnTo>
                <a:lnTo>
                  <a:pt x="12700" y="617474"/>
                </a:lnTo>
                <a:lnTo>
                  <a:pt x="12700" y="12700"/>
                </a:lnTo>
                <a:lnTo>
                  <a:pt x="6350" y="12700"/>
                </a:lnTo>
                <a:lnTo>
                  <a:pt x="12700" y="6350"/>
                </a:lnTo>
                <a:lnTo>
                  <a:pt x="4682998" y="6350"/>
                </a:lnTo>
                <a:lnTo>
                  <a:pt x="4682998" y="0"/>
                </a:lnTo>
                <a:close/>
              </a:path>
              <a:path w="4714875" h="617855">
                <a:moveTo>
                  <a:pt x="4670298" y="393700"/>
                </a:moveTo>
                <a:lnTo>
                  <a:pt x="4638548" y="393700"/>
                </a:lnTo>
                <a:lnTo>
                  <a:pt x="4676648" y="469900"/>
                </a:lnTo>
                <a:lnTo>
                  <a:pt x="4708398" y="406400"/>
                </a:lnTo>
                <a:lnTo>
                  <a:pt x="4670298" y="406400"/>
                </a:lnTo>
                <a:lnTo>
                  <a:pt x="4670298" y="393700"/>
                </a:lnTo>
                <a:close/>
              </a:path>
              <a:path w="4714875" h="617855">
                <a:moveTo>
                  <a:pt x="4670298" y="6350"/>
                </a:moveTo>
                <a:lnTo>
                  <a:pt x="4670298" y="406400"/>
                </a:lnTo>
                <a:lnTo>
                  <a:pt x="4682998" y="406400"/>
                </a:lnTo>
                <a:lnTo>
                  <a:pt x="4682998" y="12700"/>
                </a:lnTo>
                <a:lnTo>
                  <a:pt x="4676648" y="12700"/>
                </a:lnTo>
                <a:lnTo>
                  <a:pt x="4670298" y="6350"/>
                </a:lnTo>
                <a:close/>
              </a:path>
              <a:path w="4714875" h="617855">
                <a:moveTo>
                  <a:pt x="4714748" y="393700"/>
                </a:moveTo>
                <a:lnTo>
                  <a:pt x="4682998" y="393700"/>
                </a:lnTo>
                <a:lnTo>
                  <a:pt x="4682998" y="406400"/>
                </a:lnTo>
                <a:lnTo>
                  <a:pt x="4708398" y="406400"/>
                </a:lnTo>
                <a:lnTo>
                  <a:pt x="4714748" y="393700"/>
                </a:lnTo>
                <a:close/>
              </a:path>
              <a:path w="4714875" h="617855">
                <a:moveTo>
                  <a:pt x="12700" y="6350"/>
                </a:moveTo>
                <a:lnTo>
                  <a:pt x="6350" y="12700"/>
                </a:lnTo>
                <a:lnTo>
                  <a:pt x="12700" y="12700"/>
                </a:lnTo>
                <a:lnTo>
                  <a:pt x="12700" y="6350"/>
                </a:lnTo>
                <a:close/>
              </a:path>
              <a:path w="4714875" h="617855">
                <a:moveTo>
                  <a:pt x="4670298" y="6350"/>
                </a:moveTo>
                <a:lnTo>
                  <a:pt x="12700" y="6350"/>
                </a:lnTo>
                <a:lnTo>
                  <a:pt x="12700" y="12700"/>
                </a:lnTo>
                <a:lnTo>
                  <a:pt x="4670298" y="12700"/>
                </a:lnTo>
                <a:lnTo>
                  <a:pt x="4670298" y="6350"/>
                </a:lnTo>
                <a:close/>
              </a:path>
              <a:path w="4714875" h="617855">
                <a:moveTo>
                  <a:pt x="4682998" y="6350"/>
                </a:moveTo>
                <a:lnTo>
                  <a:pt x="4670298" y="6350"/>
                </a:lnTo>
                <a:lnTo>
                  <a:pt x="4676648" y="12700"/>
                </a:lnTo>
                <a:lnTo>
                  <a:pt x="4682998" y="12700"/>
                </a:lnTo>
                <a:lnTo>
                  <a:pt x="4682998" y="6350"/>
                </a:lnTo>
                <a:close/>
              </a:path>
            </a:pathLst>
          </a:custGeom>
          <a:solidFill>
            <a:srgbClr val="7E7E7E"/>
          </a:solidFill>
        </p:spPr>
        <p:txBody>
          <a:bodyPr wrap="square" lIns="0" tIns="0" rIns="0" bIns="0" rtlCol="0"/>
          <a:lstStyle/>
          <a:p>
            <a:endParaRPr/>
          </a:p>
        </p:txBody>
      </p:sp>
      <p:sp>
        <p:nvSpPr>
          <p:cNvPr id="73" name="object 73"/>
          <p:cNvSpPr txBox="1"/>
          <p:nvPr/>
        </p:nvSpPr>
        <p:spPr>
          <a:xfrm>
            <a:off x="3503676" y="824705"/>
            <a:ext cx="1762760" cy="256540"/>
          </a:xfrm>
          <a:prstGeom prst="rect">
            <a:avLst/>
          </a:prstGeom>
        </p:spPr>
        <p:txBody>
          <a:bodyPr vert="horz" wrap="square" lIns="0" tIns="20955" rIns="0" bIns="0" rtlCol="0">
            <a:spAutoFit/>
          </a:bodyPr>
          <a:lstStyle/>
          <a:p>
            <a:pPr marL="12700">
              <a:spcBef>
                <a:spcPts val="165"/>
              </a:spcBef>
            </a:pPr>
            <a:r>
              <a:rPr sz="700" spc="20" dirty="0">
                <a:solidFill>
                  <a:srgbClr val="003D79"/>
                </a:solidFill>
                <a:latin typeface="Arial"/>
                <a:cs typeface="Arial"/>
              </a:rPr>
              <a:t>0</a:t>
            </a:r>
            <a:r>
              <a:rPr sz="700" spc="-35" dirty="0">
                <a:solidFill>
                  <a:srgbClr val="003D79"/>
                </a:solidFill>
                <a:latin typeface="Arial"/>
                <a:cs typeface="Arial"/>
              </a:rPr>
              <a:t> </a:t>
            </a:r>
            <a:r>
              <a:rPr sz="700" spc="-15" dirty="0">
                <a:solidFill>
                  <a:srgbClr val="003D79"/>
                </a:solidFill>
                <a:latin typeface="Arial"/>
                <a:cs typeface="Arial"/>
              </a:rPr>
              <a:t>заявок</a:t>
            </a:r>
            <a:endParaRPr sz="700">
              <a:latin typeface="Arial"/>
              <a:cs typeface="Arial"/>
            </a:endParaRPr>
          </a:p>
          <a:p>
            <a:pPr marL="1331595">
              <a:spcBef>
                <a:spcPts val="75"/>
              </a:spcBef>
            </a:pPr>
            <a:r>
              <a:rPr sz="700" spc="10" dirty="0">
                <a:solidFill>
                  <a:srgbClr val="003D79"/>
                </a:solidFill>
                <a:latin typeface="Arial"/>
                <a:cs typeface="Arial"/>
              </a:rPr>
              <a:t>0,1</a:t>
            </a:r>
            <a:r>
              <a:rPr sz="700" spc="-70" dirty="0">
                <a:solidFill>
                  <a:srgbClr val="003D79"/>
                </a:solidFill>
                <a:latin typeface="Arial"/>
                <a:cs typeface="Arial"/>
              </a:rPr>
              <a:t> </a:t>
            </a:r>
            <a:r>
              <a:rPr sz="700" spc="-15" dirty="0">
                <a:solidFill>
                  <a:srgbClr val="003D79"/>
                </a:solidFill>
                <a:latin typeface="Arial"/>
                <a:cs typeface="Arial"/>
              </a:rPr>
              <a:t>заявка</a:t>
            </a:r>
            <a:endParaRPr sz="700">
              <a:latin typeface="Arial"/>
              <a:cs typeface="Arial"/>
            </a:endParaRPr>
          </a:p>
        </p:txBody>
      </p:sp>
      <p:sp>
        <p:nvSpPr>
          <p:cNvPr id="74" name="object 74"/>
          <p:cNvSpPr/>
          <p:nvPr/>
        </p:nvSpPr>
        <p:spPr>
          <a:xfrm>
            <a:off x="4767579" y="1059181"/>
            <a:ext cx="3265804" cy="377825"/>
          </a:xfrm>
          <a:custGeom>
            <a:avLst/>
            <a:gdLst/>
            <a:ahLst/>
            <a:cxnLst/>
            <a:rect l="l" t="t" r="r" b="b"/>
            <a:pathLst>
              <a:path w="3265804" h="377825">
                <a:moveTo>
                  <a:pt x="3233674" y="0"/>
                </a:moveTo>
                <a:lnTo>
                  <a:pt x="0" y="0"/>
                </a:lnTo>
                <a:lnTo>
                  <a:pt x="0" y="377317"/>
                </a:lnTo>
                <a:lnTo>
                  <a:pt x="12700" y="377317"/>
                </a:lnTo>
                <a:lnTo>
                  <a:pt x="12700" y="12700"/>
                </a:lnTo>
                <a:lnTo>
                  <a:pt x="6350" y="12700"/>
                </a:lnTo>
                <a:lnTo>
                  <a:pt x="12700" y="6350"/>
                </a:lnTo>
                <a:lnTo>
                  <a:pt x="3233674" y="6350"/>
                </a:lnTo>
                <a:lnTo>
                  <a:pt x="3233674" y="0"/>
                </a:lnTo>
                <a:close/>
              </a:path>
              <a:path w="3265804" h="377825">
                <a:moveTo>
                  <a:pt x="3220974" y="158750"/>
                </a:moveTo>
                <a:lnTo>
                  <a:pt x="3189224" y="158750"/>
                </a:lnTo>
                <a:lnTo>
                  <a:pt x="3227324" y="234950"/>
                </a:lnTo>
                <a:lnTo>
                  <a:pt x="3259074" y="171450"/>
                </a:lnTo>
                <a:lnTo>
                  <a:pt x="3220974" y="171450"/>
                </a:lnTo>
                <a:lnTo>
                  <a:pt x="3220974" y="158750"/>
                </a:lnTo>
                <a:close/>
              </a:path>
              <a:path w="3265804" h="377825">
                <a:moveTo>
                  <a:pt x="3220974" y="6350"/>
                </a:moveTo>
                <a:lnTo>
                  <a:pt x="3220974" y="171450"/>
                </a:lnTo>
                <a:lnTo>
                  <a:pt x="3233674" y="171450"/>
                </a:lnTo>
                <a:lnTo>
                  <a:pt x="3233674" y="12700"/>
                </a:lnTo>
                <a:lnTo>
                  <a:pt x="3227324" y="12700"/>
                </a:lnTo>
                <a:lnTo>
                  <a:pt x="3220974" y="6350"/>
                </a:lnTo>
                <a:close/>
              </a:path>
              <a:path w="3265804" h="377825">
                <a:moveTo>
                  <a:pt x="3265424" y="158750"/>
                </a:moveTo>
                <a:lnTo>
                  <a:pt x="3233674" y="158750"/>
                </a:lnTo>
                <a:lnTo>
                  <a:pt x="3233674" y="171450"/>
                </a:lnTo>
                <a:lnTo>
                  <a:pt x="3259074" y="171450"/>
                </a:lnTo>
                <a:lnTo>
                  <a:pt x="3265424" y="158750"/>
                </a:lnTo>
                <a:close/>
              </a:path>
              <a:path w="3265804" h="377825">
                <a:moveTo>
                  <a:pt x="12700" y="6350"/>
                </a:moveTo>
                <a:lnTo>
                  <a:pt x="6350" y="12700"/>
                </a:lnTo>
                <a:lnTo>
                  <a:pt x="12700" y="12700"/>
                </a:lnTo>
                <a:lnTo>
                  <a:pt x="12700" y="6350"/>
                </a:lnTo>
                <a:close/>
              </a:path>
              <a:path w="3265804" h="377825">
                <a:moveTo>
                  <a:pt x="3220974" y="6350"/>
                </a:moveTo>
                <a:lnTo>
                  <a:pt x="12700" y="6350"/>
                </a:lnTo>
                <a:lnTo>
                  <a:pt x="12700" y="12700"/>
                </a:lnTo>
                <a:lnTo>
                  <a:pt x="3220974" y="12700"/>
                </a:lnTo>
                <a:lnTo>
                  <a:pt x="3220974" y="6350"/>
                </a:lnTo>
                <a:close/>
              </a:path>
              <a:path w="3265804" h="377825">
                <a:moveTo>
                  <a:pt x="3233674" y="6350"/>
                </a:moveTo>
                <a:lnTo>
                  <a:pt x="3220974" y="6350"/>
                </a:lnTo>
                <a:lnTo>
                  <a:pt x="3227324" y="12700"/>
                </a:lnTo>
                <a:lnTo>
                  <a:pt x="3233674" y="12700"/>
                </a:lnTo>
                <a:lnTo>
                  <a:pt x="3233674" y="6350"/>
                </a:lnTo>
                <a:close/>
              </a:path>
            </a:pathLst>
          </a:custGeom>
          <a:solidFill>
            <a:srgbClr val="7E7E7E"/>
          </a:solidFill>
        </p:spPr>
        <p:txBody>
          <a:bodyPr wrap="square" lIns="0" tIns="0" rIns="0" bIns="0" rtlCol="0"/>
          <a:lstStyle/>
          <a:p>
            <a:endParaRPr/>
          </a:p>
        </p:txBody>
      </p:sp>
      <p:sp>
        <p:nvSpPr>
          <p:cNvPr id="75" name="object 75"/>
          <p:cNvSpPr txBox="1"/>
          <p:nvPr/>
        </p:nvSpPr>
        <p:spPr>
          <a:xfrm>
            <a:off x="9664066" y="2934334"/>
            <a:ext cx="843915" cy="269240"/>
          </a:xfrm>
          <a:prstGeom prst="rect">
            <a:avLst/>
          </a:prstGeom>
        </p:spPr>
        <p:txBody>
          <a:bodyPr vert="horz" wrap="square" lIns="0" tIns="12700" rIns="0" bIns="0" rtlCol="0">
            <a:spAutoFit/>
          </a:bodyPr>
          <a:lstStyle/>
          <a:p>
            <a:pPr marL="12700" marR="5080">
              <a:spcBef>
                <a:spcPts val="100"/>
              </a:spcBef>
            </a:pPr>
            <a:r>
              <a:rPr sz="800" spc="5" dirty="0">
                <a:latin typeface="Trebuchet MS"/>
                <a:cs typeface="Trebuchet MS"/>
              </a:rPr>
              <a:t>Длительность  </a:t>
            </a:r>
            <a:r>
              <a:rPr sz="800" dirty="0">
                <a:latin typeface="Trebuchet MS"/>
                <a:cs typeface="Trebuchet MS"/>
              </a:rPr>
              <a:t>закупки</a:t>
            </a:r>
            <a:r>
              <a:rPr sz="800" spc="-75" dirty="0">
                <a:latin typeface="Trebuchet MS"/>
                <a:cs typeface="Trebuchet MS"/>
              </a:rPr>
              <a:t> </a:t>
            </a:r>
            <a:r>
              <a:rPr sz="800" spc="30" dirty="0">
                <a:latin typeface="Trebuchet MS"/>
                <a:cs typeface="Trebuchet MS"/>
              </a:rPr>
              <a:t>≈</a:t>
            </a:r>
            <a:r>
              <a:rPr sz="800" spc="-55" dirty="0">
                <a:latin typeface="Trebuchet MS"/>
                <a:cs typeface="Trebuchet MS"/>
              </a:rPr>
              <a:t> </a:t>
            </a:r>
            <a:r>
              <a:rPr sz="800" spc="20" dirty="0">
                <a:latin typeface="Trebuchet MS"/>
                <a:cs typeface="Trebuchet MS"/>
              </a:rPr>
              <a:t>8</a:t>
            </a:r>
            <a:r>
              <a:rPr sz="800" spc="-65" dirty="0">
                <a:latin typeface="Trebuchet MS"/>
                <a:cs typeface="Trebuchet MS"/>
              </a:rPr>
              <a:t> </a:t>
            </a:r>
            <a:r>
              <a:rPr sz="800" spc="-105" dirty="0">
                <a:latin typeface="Trebuchet MS"/>
                <a:cs typeface="Trebuchet MS"/>
              </a:rPr>
              <a:t>/</a:t>
            </a:r>
            <a:r>
              <a:rPr sz="800" spc="-80" dirty="0">
                <a:latin typeface="Trebuchet MS"/>
                <a:cs typeface="Trebuchet MS"/>
              </a:rPr>
              <a:t> </a:t>
            </a:r>
            <a:r>
              <a:rPr sz="800" spc="-20" dirty="0">
                <a:latin typeface="Trebuchet MS"/>
                <a:cs typeface="Trebuchet MS"/>
              </a:rPr>
              <a:t>16д.</a:t>
            </a:r>
            <a:endParaRPr sz="800">
              <a:latin typeface="Trebuchet MS"/>
              <a:cs typeface="Trebuchet MS"/>
            </a:endParaRPr>
          </a:p>
        </p:txBody>
      </p:sp>
    </p:spTree>
  </p:cSld>
  <p:clrMapOvr>
    <a:masterClrMapping/>
  </p:clrMapOvr>
  <p:transition spd="slow">
    <p:fade thruBlk="1"/>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7625" y="150057"/>
            <a:ext cx="11082131" cy="701553"/>
          </a:xfrm>
        </p:spPr>
        <p:txBody>
          <a:bodyPr>
            <a:normAutofit fontScale="90000"/>
          </a:bodyPr>
          <a:lstStyle/>
          <a:p>
            <a:pPr algn="ctr"/>
            <a:r>
              <a:rPr lang="ru-RU" dirty="0"/>
              <a:t>Подача заявки на участие в аукционе</a:t>
            </a:r>
            <a:br>
              <a:rPr lang="ru-RU" dirty="0"/>
            </a:br>
            <a:r>
              <a:rPr lang="ru-RU" dirty="0"/>
              <a:t>(исключение дробления на 1 и 2 часть)</a:t>
            </a:r>
          </a:p>
        </p:txBody>
      </p:sp>
      <p:graphicFrame>
        <p:nvGraphicFramePr>
          <p:cNvPr id="5" name="Схема 4"/>
          <p:cNvGraphicFramePr/>
          <p:nvPr/>
        </p:nvGraphicFramePr>
        <p:xfrm>
          <a:off x="1947365" y="1564985"/>
          <a:ext cx="5549788" cy="34053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p:cNvSpPr txBox="1"/>
          <p:nvPr/>
        </p:nvSpPr>
        <p:spPr>
          <a:xfrm>
            <a:off x="2797972" y="4326158"/>
            <a:ext cx="4680520" cy="369332"/>
          </a:xfrm>
          <a:prstGeom prst="rect">
            <a:avLst/>
          </a:prstGeom>
          <a:noFill/>
        </p:spPr>
        <p:txBody>
          <a:bodyPr wrap="square" rtlCol="0">
            <a:spAutoFit/>
          </a:bodyPr>
          <a:lstStyle/>
          <a:p>
            <a:r>
              <a:rPr lang="ru-RU" dirty="0"/>
              <a:t>Состав заявки на участие в аукционе</a:t>
            </a:r>
          </a:p>
        </p:txBody>
      </p:sp>
      <p:sp>
        <p:nvSpPr>
          <p:cNvPr id="11" name="Прямоугольник 10"/>
          <p:cNvSpPr/>
          <p:nvPr/>
        </p:nvSpPr>
        <p:spPr>
          <a:xfrm>
            <a:off x="1421115" y="5673515"/>
            <a:ext cx="8507288" cy="830997"/>
          </a:xfrm>
          <a:prstGeom prst="rect">
            <a:avLst/>
          </a:prstGeom>
          <a:ln>
            <a:solidFill>
              <a:schemeClr val="accent1"/>
            </a:solidFill>
          </a:ln>
        </p:spPr>
        <p:txBody>
          <a:bodyPr wrap="square">
            <a:spAutoFit/>
          </a:bodyPr>
          <a:lstStyle/>
          <a:p>
            <a:pPr algn="ctr"/>
            <a:r>
              <a:rPr lang="ru-RU" sz="1600" dirty="0"/>
              <a:t>Заявка на участие в аукционе в электронной форме направляется участником оператору электронной площадки </a:t>
            </a:r>
            <a:r>
              <a:rPr lang="ru-RU" sz="1600" b="1" dirty="0">
                <a:solidFill>
                  <a:srgbClr val="FF0000"/>
                </a:solidFill>
              </a:rPr>
              <a:t>в форме единого электронного документов</a:t>
            </a:r>
            <a:r>
              <a:rPr lang="ru-RU" sz="1600" dirty="0"/>
              <a:t>, которые подаются одновременно</a:t>
            </a:r>
          </a:p>
        </p:txBody>
      </p:sp>
      <p:sp>
        <p:nvSpPr>
          <p:cNvPr id="12" name="Прямоугольник 11"/>
          <p:cNvSpPr/>
          <p:nvPr/>
        </p:nvSpPr>
        <p:spPr>
          <a:xfrm>
            <a:off x="1842355" y="992898"/>
            <a:ext cx="8507288" cy="584775"/>
          </a:xfrm>
          <a:prstGeom prst="rect">
            <a:avLst/>
          </a:prstGeom>
          <a:ln>
            <a:solidFill>
              <a:schemeClr val="accent1"/>
            </a:solidFill>
          </a:ln>
        </p:spPr>
        <p:txBody>
          <a:bodyPr wrap="square">
            <a:spAutoFit/>
          </a:bodyPr>
          <a:lstStyle/>
          <a:p>
            <a:pPr algn="ctr"/>
            <a:r>
              <a:rPr lang="ru-RU" sz="1600" dirty="0"/>
              <a:t> Заявку могут подать лица, зарегистрированные в единой информационной системе (ЕРУЗ) и аккредитованные на электронной площадке</a:t>
            </a:r>
          </a:p>
        </p:txBody>
      </p:sp>
      <p:sp>
        <p:nvSpPr>
          <p:cNvPr id="13" name="Прямоугольник 12"/>
          <p:cNvSpPr/>
          <p:nvPr/>
        </p:nvSpPr>
        <p:spPr>
          <a:xfrm>
            <a:off x="7711513" y="2108401"/>
            <a:ext cx="2741476" cy="2308324"/>
          </a:xfrm>
          <a:prstGeom prst="rect">
            <a:avLst/>
          </a:prstGeom>
          <a:ln>
            <a:solidFill>
              <a:schemeClr val="accent1"/>
            </a:solidFill>
          </a:ln>
        </p:spPr>
        <p:txBody>
          <a:bodyPr wrap="square">
            <a:spAutoFit/>
          </a:bodyPr>
          <a:lstStyle/>
          <a:p>
            <a:r>
              <a:rPr lang="ru-RU" sz="1600" dirty="0"/>
              <a:t>Заявку можно подать в любое время с момента размещения извещения о проведении аукциона до даты и времени окончания срока подачи  заявок.</a:t>
            </a:r>
          </a:p>
          <a:p>
            <a:r>
              <a:rPr lang="ru-RU" sz="1600" dirty="0"/>
              <a:t>Участник вправе подать только одну заявку на участие.</a:t>
            </a:r>
          </a:p>
        </p:txBody>
      </p:sp>
      <p:sp>
        <p:nvSpPr>
          <p:cNvPr id="3" name="Стрелка: штриховая вправо 2">
            <a:extLst>
              <a:ext uri="{FF2B5EF4-FFF2-40B4-BE49-F238E27FC236}">
                <a16:creationId xmlns:a16="http://schemas.microsoft.com/office/drawing/2014/main" id="{134A3592-ED6B-4696-B90D-0E39282BB394}"/>
              </a:ext>
            </a:extLst>
          </p:cNvPr>
          <p:cNvSpPr/>
          <p:nvPr/>
        </p:nvSpPr>
        <p:spPr>
          <a:xfrm rot="5400000">
            <a:off x="4398409" y="4386278"/>
            <a:ext cx="647700" cy="19050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Знак умножения 3">
            <a:extLst>
              <a:ext uri="{FF2B5EF4-FFF2-40B4-BE49-F238E27FC236}">
                <a16:creationId xmlns:a16="http://schemas.microsoft.com/office/drawing/2014/main" id="{CA4E7448-F6A5-46D7-BB1C-E76D321C19C9}"/>
              </a:ext>
            </a:extLst>
          </p:cNvPr>
          <p:cNvSpPr/>
          <p:nvPr/>
        </p:nvSpPr>
        <p:spPr>
          <a:xfrm>
            <a:off x="2714732" y="1839263"/>
            <a:ext cx="1295400" cy="946225"/>
          </a:xfrm>
          <a:prstGeom prst="mathMultiply">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Знак умножения 13">
            <a:extLst>
              <a:ext uri="{FF2B5EF4-FFF2-40B4-BE49-F238E27FC236}">
                <a16:creationId xmlns:a16="http://schemas.microsoft.com/office/drawing/2014/main" id="{C62BB825-30BF-4987-B32D-F0DC52411686}"/>
              </a:ext>
            </a:extLst>
          </p:cNvPr>
          <p:cNvSpPr/>
          <p:nvPr/>
        </p:nvSpPr>
        <p:spPr>
          <a:xfrm>
            <a:off x="5448299" y="1873175"/>
            <a:ext cx="1295400" cy="946225"/>
          </a:xfrm>
          <a:prstGeom prst="mathMultiply">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2867132" y="2108401"/>
            <a:ext cx="1143000" cy="369332"/>
          </a:xfrm>
          <a:prstGeom prst="rect">
            <a:avLst/>
          </a:prstGeom>
          <a:noFill/>
        </p:spPr>
        <p:txBody>
          <a:bodyPr wrap="square" rtlCol="0">
            <a:spAutoFit/>
          </a:bodyPr>
          <a:lstStyle/>
          <a:p>
            <a:r>
              <a:rPr lang="ru-RU" dirty="0"/>
              <a:t>1 часть </a:t>
            </a:r>
          </a:p>
        </p:txBody>
      </p:sp>
      <p:sp>
        <p:nvSpPr>
          <p:cNvPr id="9" name="TextBox 8"/>
          <p:cNvSpPr txBox="1"/>
          <p:nvPr/>
        </p:nvSpPr>
        <p:spPr>
          <a:xfrm>
            <a:off x="5681321" y="2146385"/>
            <a:ext cx="923651" cy="369332"/>
          </a:xfrm>
          <a:prstGeom prst="rect">
            <a:avLst/>
          </a:prstGeom>
          <a:noFill/>
        </p:spPr>
        <p:txBody>
          <a:bodyPr wrap="none" rtlCol="0">
            <a:spAutoFit/>
          </a:bodyPr>
          <a:lstStyle/>
          <a:p>
            <a:r>
              <a:rPr lang="ru-RU" dirty="0"/>
              <a:t>2 часть </a:t>
            </a:r>
          </a:p>
        </p:txBody>
      </p:sp>
    </p:spTree>
    <p:extLst>
      <p:ext uri="{BB962C8B-B14F-4D97-AF65-F5344CB8AC3E}">
        <p14:creationId xmlns:p14="http://schemas.microsoft.com/office/powerpoint/2010/main" val="2207550947"/>
      </p:ext>
    </p:extLst>
  </p:cSld>
  <p:clrMapOvr>
    <a:masterClrMapping/>
  </p:clrMapOvr>
  <p:transition spd="slow">
    <p:fade thruBlk="1"/>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765176" y="219076"/>
            <a:ext cx="8229600" cy="572345"/>
          </a:xfrm>
        </p:spPr>
        <p:txBody>
          <a:bodyPr>
            <a:normAutofit fontScale="90000"/>
          </a:bodyPr>
          <a:lstStyle/>
          <a:p>
            <a:r>
              <a:rPr lang="ru-RU" dirty="0"/>
              <a:t>Проведение аукциона</a:t>
            </a:r>
          </a:p>
        </p:txBody>
      </p:sp>
      <p:sp>
        <p:nvSpPr>
          <p:cNvPr id="3" name="Объект 2"/>
          <p:cNvSpPr>
            <a:spLocks noGrp="1"/>
          </p:cNvSpPr>
          <p:nvPr>
            <p:ph idx="4294967295"/>
          </p:nvPr>
        </p:nvSpPr>
        <p:spPr>
          <a:xfrm>
            <a:off x="1765177" y="1178450"/>
            <a:ext cx="8128217" cy="3960813"/>
          </a:xfrm>
        </p:spPr>
        <p:txBody>
          <a:bodyPr>
            <a:normAutofit/>
          </a:bodyPr>
          <a:lstStyle/>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endParaRPr lang="ru-RU" dirty="0"/>
          </a:p>
        </p:txBody>
      </p:sp>
      <p:sp>
        <p:nvSpPr>
          <p:cNvPr id="4" name="TextBox 3"/>
          <p:cNvSpPr txBox="1"/>
          <p:nvPr/>
        </p:nvSpPr>
        <p:spPr>
          <a:xfrm>
            <a:off x="1703512" y="3976"/>
            <a:ext cx="6174126" cy="323165"/>
          </a:xfrm>
          <a:prstGeom prst="rect">
            <a:avLst/>
          </a:prstGeom>
          <a:noFill/>
        </p:spPr>
        <p:txBody>
          <a:bodyPr wrap="none" rtlCol="0">
            <a:spAutoFit/>
          </a:bodyPr>
          <a:lstStyle/>
          <a:p>
            <a:r>
              <a:rPr lang="ru-RU" sz="1500" b="1" dirty="0">
                <a:solidFill>
                  <a:schemeClr val="bg1"/>
                </a:solidFill>
                <a:latin typeface="Times New Roman" panose="02020603050405020304" pitchFamily="18" charset="0"/>
                <a:cs typeface="Times New Roman" panose="02020603050405020304" pitchFamily="18" charset="0"/>
              </a:rPr>
              <a:t>Модуль 6 -Определение поставщика способом электронный аукцион</a:t>
            </a:r>
            <a:endParaRPr lang="ru-RU" sz="1500" dirty="0">
              <a:latin typeface="Times New Roman" panose="02020603050405020304" pitchFamily="18" charset="0"/>
              <a:cs typeface="Times New Roman" panose="02020603050405020304" pitchFamily="18" charset="0"/>
            </a:endParaRPr>
          </a:p>
        </p:txBody>
      </p:sp>
      <p:sp>
        <p:nvSpPr>
          <p:cNvPr id="6" name="Стрелка вниз 5"/>
          <p:cNvSpPr/>
          <p:nvPr/>
        </p:nvSpPr>
        <p:spPr>
          <a:xfrm>
            <a:off x="6083598" y="5358782"/>
            <a:ext cx="504056" cy="2893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кругленный прямоугольник 6"/>
          <p:cNvSpPr/>
          <p:nvPr/>
        </p:nvSpPr>
        <p:spPr>
          <a:xfrm>
            <a:off x="4907866" y="4724884"/>
            <a:ext cx="2808312" cy="5284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Times New Roman" panose="02020603050405020304" pitchFamily="18" charset="0"/>
                <a:cs typeface="Times New Roman" panose="02020603050405020304" pitchFamily="18" charset="0"/>
              </a:rPr>
              <a:t>Проведение аукциона</a:t>
            </a:r>
          </a:p>
        </p:txBody>
      </p:sp>
      <p:sp>
        <p:nvSpPr>
          <p:cNvPr id="8" name="Нашивка 5"/>
          <p:cNvSpPr/>
          <p:nvPr/>
        </p:nvSpPr>
        <p:spPr>
          <a:xfrm>
            <a:off x="1565336" y="5874298"/>
            <a:ext cx="3701938" cy="522791"/>
          </a:xfrm>
          <a:prstGeom prst="chevron">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endParaRPr lang="ru-RU" dirty="0">
              <a:latin typeface="Times New Roman" panose="02020603050405020304" pitchFamily="18" charset="0"/>
              <a:cs typeface="Times New Roman" panose="02020603050405020304" pitchFamily="18" charset="0"/>
            </a:endParaRPr>
          </a:p>
        </p:txBody>
      </p:sp>
      <p:sp>
        <p:nvSpPr>
          <p:cNvPr id="9" name="Нашивка 5"/>
          <p:cNvSpPr/>
          <p:nvPr/>
        </p:nvSpPr>
        <p:spPr>
          <a:xfrm>
            <a:off x="1502192" y="5708423"/>
            <a:ext cx="3701938" cy="522791"/>
          </a:xfrm>
          <a:prstGeom prst="chevron">
            <a:avLst/>
          </a:pr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endParaRPr lang="ru-RU" dirty="0">
              <a:latin typeface="Times New Roman" panose="02020603050405020304" pitchFamily="18" charset="0"/>
              <a:cs typeface="Times New Roman" panose="02020603050405020304" pitchFamily="18" charset="0"/>
            </a:endParaRPr>
          </a:p>
        </p:txBody>
      </p:sp>
      <p:grpSp>
        <p:nvGrpSpPr>
          <p:cNvPr id="10" name="Группа 9"/>
          <p:cNvGrpSpPr/>
          <p:nvPr/>
        </p:nvGrpSpPr>
        <p:grpSpPr>
          <a:xfrm>
            <a:off x="4997737" y="5708423"/>
            <a:ext cx="2801364" cy="1019204"/>
            <a:chOff x="3388913" y="1261916"/>
            <a:chExt cx="2801364" cy="1081339"/>
          </a:xfrm>
        </p:grpSpPr>
        <p:sp>
          <p:nvSpPr>
            <p:cNvPr id="11" name="Нашивка 8"/>
            <p:cNvSpPr/>
            <p:nvPr/>
          </p:nvSpPr>
          <p:spPr>
            <a:xfrm>
              <a:off x="3388913" y="1261916"/>
              <a:ext cx="2801364" cy="554662"/>
            </a:xfrm>
            <a:prstGeom prst="chevron">
              <a:avLst/>
            </a:prstGeom>
            <a:solidFill>
              <a:schemeClr val="tx2">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Нашивка 4"/>
            <p:cNvSpPr/>
            <p:nvPr/>
          </p:nvSpPr>
          <p:spPr>
            <a:xfrm>
              <a:off x="3700400" y="1820465"/>
              <a:ext cx="2246702" cy="5227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009" tIns="22670" rIns="22670" bIns="22670" numCol="1" spcCol="1270" anchor="ctr" anchorCtr="0">
              <a:noAutofit/>
            </a:bodyPr>
            <a:lstStyle/>
            <a:p>
              <a:pPr algn="ctr" defTabSz="755650">
                <a:lnSpc>
                  <a:spcPct val="90000"/>
                </a:lnSpc>
                <a:spcBef>
                  <a:spcPct val="0"/>
                </a:spcBef>
                <a:spcAft>
                  <a:spcPct val="35000"/>
                </a:spcAft>
              </a:pPr>
              <a:r>
                <a:rPr lang="ru-RU" sz="1700" b="1" dirty="0">
                  <a:solidFill>
                    <a:schemeClr val="tx1"/>
                  </a:solidFill>
                  <a:latin typeface="Times New Roman" panose="02020603050405020304" pitchFamily="18" charset="0"/>
                  <a:cs typeface="Times New Roman" panose="02020603050405020304" pitchFamily="18" charset="0"/>
                </a:rPr>
                <a:t>Работая с заявками участников </a:t>
              </a:r>
              <a:endParaRPr lang="ru-RU" sz="1700" dirty="0">
                <a:latin typeface="Times New Roman" panose="02020603050405020304" pitchFamily="18" charset="0"/>
                <a:cs typeface="Times New Roman" panose="02020603050405020304" pitchFamily="18" charset="0"/>
              </a:endParaRPr>
            </a:p>
          </p:txBody>
        </p:sp>
      </p:grpSp>
      <p:sp>
        <p:nvSpPr>
          <p:cNvPr id="13" name="Нашивка 11"/>
          <p:cNvSpPr/>
          <p:nvPr/>
        </p:nvSpPr>
        <p:spPr>
          <a:xfrm>
            <a:off x="7560318" y="5719629"/>
            <a:ext cx="3007821" cy="522792"/>
          </a:xfrm>
          <a:prstGeom prst="chevron">
            <a:avLst/>
          </a:prstGeom>
          <a:solidFill>
            <a:schemeClr val="bg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TextBox 13"/>
          <p:cNvSpPr txBox="1"/>
          <p:nvPr/>
        </p:nvSpPr>
        <p:spPr>
          <a:xfrm>
            <a:off x="2497846" y="6404463"/>
            <a:ext cx="2706285" cy="646331"/>
          </a:xfrm>
          <a:prstGeom prst="rect">
            <a:avLst/>
          </a:prstGeom>
          <a:noFill/>
        </p:spPr>
        <p:txBody>
          <a:bodyPr wrap="square" rtlCol="0">
            <a:spAutoFit/>
          </a:bodyPr>
          <a:lstStyle/>
          <a:p>
            <a:r>
              <a:rPr lang="ru-RU" b="1" dirty="0">
                <a:latin typeface="Times New Roman" panose="02020603050405020304" pitchFamily="18" charset="0"/>
                <a:cs typeface="Times New Roman" panose="02020603050405020304" pitchFamily="18" charset="0"/>
              </a:rPr>
              <a:t>Публикация извещения </a:t>
            </a:r>
          </a:p>
          <a:p>
            <a:endParaRPr lang="ru-RU" dirty="0"/>
          </a:p>
        </p:txBody>
      </p:sp>
      <p:sp>
        <p:nvSpPr>
          <p:cNvPr id="15" name="TextBox 14"/>
          <p:cNvSpPr txBox="1"/>
          <p:nvPr/>
        </p:nvSpPr>
        <p:spPr>
          <a:xfrm>
            <a:off x="7825464" y="6372827"/>
            <a:ext cx="2730491" cy="646331"/>
          </a:xfrm>
          <a:prstGeom prst="rect">
            <a:avLst/>
          </a:prstGeom>
          <a:noFill/>
        </p:spPr>
        <p:txBody>
          <a:bodyPr wrap="none" rtlCol="0">
            <a:spAutoFit/>
          </a:bodyPr>
          <a:lstStyle/>
          <a:p>
            <a:pPr lvl="0"/>
            <a:r>
              <a:rPr lang="ru-RU" b="1" dirty="0">
                <a:latin typeface="Times New Roman" panose="02020603050405020304" pitchFamily="18" charset="0"/>
                <a:cs typeface="Times New Roman" panose="02020603050405020304" pitchFamily="18" charset="0"/>
              </a:rPr>
              <a:t>Заключение контракта  </a:t>
            </a:r>
          </a:p>
          <a:p>
            <a:endParaRPr lang="ru-RU" dirty="0"/>
          </a:p>
        </p:txBody>
      </p:sp>
      <p:sp>
        <p:nvSpPr>
          <p:cNvPr id="16" name="Овал 15"/>
          <p:cNvSpPr/>
          <p:nvPr/>
        </p:nvSpPr>
        <p:spPr>
          <a:xfrm>
            <a:off x="2201206" y="5825829"/>
            <a:ext cx="296641" cy="2613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Овал 16"/>
          <p:cNvSpPr/>
          <p:nvPr/>
        </p:nvSpPr>
        <p:spPr>
          <a:xfrm>
            <a:off x="2865303" y="5850327"/>
            <a:ext cx="296641" cy="2613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Овал 17"/>
          <p:cNvSpPr/>
          <p:nvPr/>
        </p:nvSpPr>
        <p:spPr>
          <a:xfrm>
            <a:off x="3585341" y="5832002"/>
            <a:ext cx="296641" cy="2613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p:cNvSpPr/>
          <p:nvPr/>
        </p:nvSpPr>
        <p:spPr>
          <a:xfrm>
            <a:off x="4318735" y="5825829"/>
            <a:ext cx="296641" cy="2613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Овал 19"/>
          <p:cNvSpPr/>
          <p:nvPr/>
        </p:nvSpPr>
        <p:spPr>
          <a:xfrm>
            <a:off x="5509972" y="5850327"/>
            <a:ext cx="288032" cy="261396"/>
          </a:xfrm>
          <a:prstGeom prst="ellipse">
            <a:avLst/>
          </a:prstGeom>
          <a:solidFill>
            <a:schemeClr val="tx1">
              <a:lumMod val="50000"/>
              <a:lumOff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Овал 20"/>
          <p:cNvSpPr/>
          <p:nvPr/>
        </p:nvSpPr>
        <p:spPr>
          <a:xfrm>
            <a:off x="6191610" y="5832002"/>
            <a:ext cx="288032" cy="261396"/>
          </a:xfrm>
          <a:prstGeom prst="ellipse">
            <a:avLst/>
          </a:prstGeom>
          <a:solidFill>
            <a:schemeClr val="tx1">
              <a:lumMod val="50000"/>
              <a:lumOff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Овал 21"/>
          <p:cNvSpPr/>
          <p:nvPr/>
        </p:nvSpPr>
        <p:spPr>
          <a:xfrm>
            <a:off x="6881002" y="5862791"/>
            <a:ext cx="288032" cy="261396"/>
          </a:xfrm>
          <a:prstGeom prst="ellipse">
            <a:avLst/>
          </a:prstGeom>
          <a:solidFill>
            <a:schemeClr val="tx1">
              <a:lumMod val="50000"/>
              <a:lumOff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вал 22"/>
          <p:cNvSpPr/>
          <p:nvPr/>
        </p:nvSpPr>
        <p:spPr>
          <a:xfrm>
            <a:off x="8154191" y="5851683"/>
            <a:ext cx="288032" cy="261396"/>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Овал 23"/>
          <p:cNvSpPr/>
          <p:nvPr/>
        </p:nvSpPr>
        <p:spPr>
          <a:xfrm>
            <a:off x="8879776" y="5860807"/>
            <a:ext cx="288032" cy="261396"/>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Овал 24"/>
          <p:cNvSpPr/>
          <p:nvPr/>
        </p:nvSpPr>
        <p:spPr>
          <a:xfrm>
            <a:off x="9605361" y="5874297"/>
            <a:ext cx="288032" cy="261396"/>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28" name="Схема 27"/>
          <p:cNvGraphicFramePr/>
          <p:nvPr/>
        </p:nvGraphicFramePr>
        <p:xfrm>
          <a:off x="1703512" y="958929"/>
          <a:ext cx="8640960" cy="3313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717956426"/>
      </p:ext>
    </p:extLst>
  </p:cSld>
  <p:clrMapOvr>
    <a:masterClrMapping/>
  </p:clrMapOvr>
  <p:transition spd="slow">
    <p:fade thruBlk="1"/>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524000" y="619076"/>
            <a:ext cx="4860032" cy="523220"/>
          </a:xfrm>
          <a:prstGeom prst="rect">
            <a:avLst/>
          </a:prstGeom>
        </p:spPr>
        <p:txBody>
          <a:bodyPr wrap="square">
            <a:spAutoFit/>
          </a:bodyPr>
          <a:lstStyle/>
          <a:p>
            <a:r>
              <a:rPr lang="ru-RU" sz="2800" dirty="0">
                <a:solidFill>
                  <a:srgbClr val="FF9933"/>
                </a:solidFill>
                <a:latin typeface="Times New Roman" panose="02020603050405020304" pitchFamily="18" charset="0"/>
                <a:cs typeface="Times New Roman" panose="02020603050405020304" pitchFamily="18" charset="0"/>
              </a:rPr>
              <a:t>Подача предложений о цене</a:t>
            </a:r>
          </a:p>
        </p:txBody>
      </p:sp>
      <p:sp>
        <p:nvSpPr>
          <p:cNvPr id="5" name="Объект 3"/>
          <p:cNvSpPr>
            <a:spLocks noGrp="1"/>
          </p:cNvSpPr>
          <p:nvPr>
            <p:ph idx="1"/>
          </p:nvPr>
        </p:nvSpPr>
        <p:spPr>
          <a:xfrm>
            <a:off x="1802880" y="1540309"/>
            <a:ext cx="2808312" cy="681038"/>
          </a:xfrm>
          <a:prstGeom prst="roundRect">
            <a:avLst/>
          </a:prstGeom>
          <a:solidFill>
            <a:schemeClr val="tx2">
              <a:lumMod val="40000"/>
              <a:lumOff val="60000"/>
            </a:schemeClr>
          </a:solidFill>
          <a:ln>
            <a:solidFill>
              <a:schemeClr val="tx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normAutofit fontScale="92500"/>
          </a:bodyPr>
          <a:lstStyle/>
          <a:p>
            <a:pPr algn="ctr"/>
            <a:r>
              <a:rPr lang="ru-RU" sz="2000" dirty="0">
                <a:latin typeface="Times New Roman" panose="02020603050405020304" pitchFamily="18" charset="0"/>
                <a:cs typeface="Times New Roman" panose="02020603050405020304" pitchFamily="18" charset="0"/>
              </a:rPr>
              <a:t>Правила подачи ценовых предложений </a:t>
            </a:r>
          </a:p>
        </p:txBody>
      </p:sp>
      <p:sp>
        <p:nvSpPr>
          <p:cNvPr id="6" name="Объект 3"/>
          <p:cNvSpPr txBox="1">
            <a:spLocks/>
          </p:cNvSpPr>
          <p:nvPr/>
        </p:nvSpPr>
        <p:spPr>
          <a:xfrm>
            <a:off x="1833588" y="2674640"/>
            <a:ext cx="2808312" cy="1080120"/>
          </a:xfrm>
          <a:prstGeom prst="roundRect">
            <a:avLst/>
          </a:prstGeom>
          <a:solidFill>
            <a:schemeClr val="tx1">
              <a:lumMod val="50000"/>
              <a:lumOff val="50000"/>
            </a:schemeClr>
          </a:solidFill>
          <a:ln>
            <a:solidFill>
              <a:schemeClr val="tx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None/>
            </a:pPr>
            <a:r>
              <a:rPr lang="ru-RU" sz="2000" dirty="0">
                <a:latin typeface="Times New Roman" panose="02020603050405020304" pitchFamily="18" charset="0"/>
                <a:cs typeface="Times New Roman" panose="02020603050405020304" pitchFamily="18" charset="0"/>
              </a:rPr>
              <a:t>Пример подачи ценовых предложений </a:t>
            </a:r>
          </a:p>
        </p:txBody>
      </p:sp>
      <p:sp>
        <p:nvSpPr>
          <p:cNvPr id="7" name="Объект 3"/>
          <p:cNvSpPr txBox="1">
            <a:spLocks/>
          </p:cNvSpPr>
          <p:nvPr/>
        </p:nvSpPr>
        <p:spPr>
          <a:xfrm>
            <a:off x="1833588" y="4005064"/>
            <a:ext cx="2808312" cy="1080120"/>
          </a:xfrm>
          <a:prstGeom prst="roundRect">
            <a:avLst/>
          </a:prstGeom>
          <a:solidFill>
            <a:schemeClr val="tx1">
              <a:lumMod val="50000"/>
              <a:lumOff val="50000"/>
            </a:schemeClr>
          </a:solidFill>
          <a:ln>
            <a:solidFill>
              <a:schemeClr val="tx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None/>
            </a:pPr>
            <a:r>
              <a:rPr lang="ru-RU" sz="2000" dirty="0">
                <a:latin typeface="Times New Roman" panose="02020603050405020304" pitchFamily="18" charset="0"/>
                <a:cs typeface="Times New Roman" panose="02020603050405020304" pitchFamily="18" charset="0"/>
              </a:rPr>
              <a:t>Правила подачи равных ценовых предложений </a:t>
            </a:r>
          </a:p>
        </p:txBody>
      </p:sp>
      <p:sp>
        <p:nvSpPr>
          <p:cNvPr id="8" name="Объект 3"/>
          <p:cNvSpPr txBox="1">
            <a:spLocks/>
          </p:cNvSpPr>
          <p:nvPr/>
        </p:nvSpPr>
        <p:spPr>
          <a:xfrm>
            <a:off x="1833588" y="5229200"/>
            <a:ext cx="2808312" cy="1080120"/>
          </a:xfrm>
          <a:prstGeom prst="roundRect">
            <a:avLst/>
          </a:prstGeom>
          <a:solidFill>
            <a:schemeClr val="tx1">
              <a:lumMod val="50000"/>
              <a:lumOff val="50000"/>
            </a:schemeClr>
          </a:solidFill>
          <a:ln>
            <a:solidFill>
              <a:schemeClr val="tx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None/>
            </a:pPr>
            <a:r>
              <a:rPr lang="ru-RU" sz="2000" dirty="0">
                <a:latin typeface="Times New Roman" panose="02020603050405020304" pitchFamily="18" charset="0"/>
                <a:cs typeface="Times New Roman" panose="02020603050405020304" pitchFamily="18" charset="0"/>
              </a:rPr>
              <a:t>Пример проведения этапа закрытия торгов </a:t>
            </a:r>
          </a:p>
        </p:txBody>
      </p:sp>
      <p:sp>
        <p:nvSpPr>
          <p:cNvPr id="9" name="Прямоугольник 8"/>
          <p:cNvSpPr/>
          <p:nvPr/>
        </p:nvSpPr>
        <p:spPr>
          <a:xfrm>
            <a:off x="5178501" y="1400270"/>
            <a:ext cx="5184576" cy="4708981"/>
          </a:xfrm>
          <a:prstGeom prst="rect">
            <a:avLst/>
          </a:prstGeom>
        </p:spPr>
        <p:txBody>
          <a:bodyPr wrap="square">
            <a:spAutoFit/>
          </a:bodyPr>
          <a:lstStyle/>
          <a:p>
            <a:pPr indent="457200" algn="just"/>
            <a:r>
              <a:rPr lang="ru-RU" sz="2000" dirty="0">
                <a:latin typeface="Times New Roman" panose="02020603050405020304" pitchFamily="18" charset="0"/>
                <a:cs typeface="Times New Roman" panose="02020603050405020304" pitchFamily="18" charset="0"/>
              </a:rPr>
              <a:t>К участию в электронном аукционе </a:t>
            </a:r>
            <a:r>
              <a:rPr lang="ru-RU" sz="2000" b="1" dirty="0">
                <a:solidFill>
                  <a:schemeClr val="tx2">
                    <a:lumMod val="60000"/>
                    <a:lumOff val="40000"/>
                  </a:schemeClr>
                </a:solidFill>
                <a:latin typeface="Times New Roman" panose="02020603050405020304" pitchFamily="18" charset="0"/>
                <a:cs typeface="Times New Roman" panose="02020603050405020304" pitchFamily="18" charset="0"/>
              </a:rPr>
              <a:t>допускаются все </a:t>
            </a:r>
            <a:r>
              <a:rPr lang="ru-RU" sz="2000" dirty="0">
                <a:latin typeface="Times New Roman" panose="02020603050405020304" pitchFamily="18" charset="0"/>
                <a:cs typeface="Times New Roman" panose="02020603050405020304" pitchFamily="18" charset="0"/>
              </a:rPr>
              <a:t>аккредитованные на электронной площадке участники, </a:t>
            </a:r>
            <a:r>
              <a:rPr lang="ru-RU" sz="2000" dirty="0">
                <a:solidFill>
                  <a:schemeClr val="tx2">
                    <a:lumMod val="60000"/>
                    <a:lumOff val="40000"/>
                  </a:schemeClr>
                </a:solidFill>
                <a:latin typeface="Times New Roman" panose="02020603050405020304" pitchFamily="18" charset="0"/>
                <a:cs typeface="Times New Roman" panose="02020603050405020304" pitchFamily="18" charset="0"/>
              </a:rPr>
              <a:t>подавшие заявки</a:t>
            </a:r>
            <a:r>
              <a:rPr lang="ru-RU" sz="2000" dirty="0">
                <a:latin typeface="Times New Roman" panose="02020603050405020304" pitchFamily="18" charset="0"/>
                <a:cs typeface="Times New Roman" panose="02020603050405020304" pitchFamily="18" charset="0"/>
              </a:rPr>
              <a:t>.</a:t>
            </a:r>
          </a:p>
          <a:p>
            <a:pPr indent="457200" algn="just"/>
            <a:r>
              <a:rPr lang="ru-RU" sz="2000" dirty="0">
                <a:latin typeface="Times New Roman" panose="02020603050405020304" pitchFamily="18" charset="0"/>
                <a:cs typeface="Times New Roman" panose="02020603050405020304" pitchFamily="18" charset="0"/>
              </a:rPr>
              <a:t>Электронный аукцион проводится путем </a:t>
            </a:r>
            <a:r>
              <a:rPr lang="ru-RU" sz="2000" b="1" dirty="0">
                <a:latin typeface="Times New Roman" panose="02020603050405020304" pitchFamily="18" charset="0"/>
                <a:cs typeface="Times New Roman" panose="02020603050405020304" pitchFamily="18" charset="0"/>
              </a:rPr>
              <a:t>снижения </a:t>
            </a:r>
            <a:r>
              <a:rPr lang="ru-RU" sz="2000" dirty="0">
                <a:latin typeface="Times New Roman" panose="02020603050405020304" pitchFamily="18" charset="0"/>
                <a:cs typeface="Times New Roman" panose="02020603050405020304" pitchFamily="18" charset="0"/>
              </a:rPr>
              <a:t>начальной (максимальной) цены контракта, указанной заказчиком в извещении.</a:t>
            </a:r>
          </a:p>
          <a:p>
            <a:pPr indent="457200" algn="just"/>
            <a:r>
              <a:rPr lang="ru-RU" sz="2000" dirty="0">
                <a:latin typeface="Times New Roman" panose="02020603050405020304" pitchFamily="18" charset="0"/>
                <a:cs typeface="Times New Roman" panose="02020603050405020304" pitchFamily="18" charset="0"/>
              </a:rPr>
              <a:t>Величина снижения или "шаг аукциона" составляет от 0,5% до 5% от начальной (максимальной) цены контракта.</a:t>
            </a:r>
          </a:p>
          <a:p>
            <a:pPr indent="457200" algn="just"/>
            <a:r>
              <a:rPr lang="ru-RU" sz="2000" dirty="0">
                <a:latin typeface="Times New Roman" panose="02020603050405020304" pitchFamily="18" charset="0"/>
                <a:cs typeface="Times New Roman" panose="02020603050405020304" pitchFamily="18" charset="0"/>
              </a:rPr>
              <a:t>При проведении электронного аукциона выделяют два этапа:</a:t>
            </a:r>
          </a:p>
          <a:p>
            <a:pPr indent="457200" algn="just"/>
            <a:r>
              <a:rPr lang="ru-RU" sz="2000" dirty="0">
                <a:latin typeface="Times New Roman" panose="02020603050405020304" pitchFamily="18" charset="0"/>
                <a:cs typeface="Times New Roman" panose="02020603050405020304" pitchFamily="18" charset="0"/>
              </a:rPr>
              <a:t>- </a:t>
            </a:r>
            <a:r>
              <a:rPr lang="ru-RU" sz="2000" b="1" dirty="0">
                <a:latin typeface="Times New Roman" panose="02020603050405020304" pitchFamily="18" charset="0"/>
                <a:cs typeface="Times New Roman" panose="02020603050405020304" pitchFamily="18" charset="0"/>
              </a:rPr>
              <a:t>этап торгов </a:t>
            </a:r>
          </a:p>
          <a:p>
            <a:pPr indent="457200" algn="just"/>
            <a:r>
              <a:rPr lang="ru-RU" sz="2000" b="1" dirty="0">
                <a:latin typeface="Times New Roman" panose="02020603050405020304" pitchFamily="18" charset="0"/>
                <a:cs typeface="Times New Roman" panose="02020603050405020304" pitchFamily="18" charset="0"/>
              </a:rPr>
              <a:t>- этап завершения торгов</a:t>
            </a:r>
            <a:r>
              <a:rPr lang="ru-RU" b="1" dirty="0"/>
              <a:t>.</a:t>
            </a:r>
            <a:endParaRPr lang="ru-RU" sz="1600" dirty="0"/>
          </a:p>
        </p:txBody>
      </p:sp>
      <p:sp>
        <p:nvSpPr>
          <p:cNvPr id="2" name="TextBox 1"/>
          <p:cNvSpPr txBox="1"/>
          <p:nvPr/>
        </p:nvSpPr>
        <p:spPr>
          <a:xfrm>
            <a:off x="1551484" y="0"/>
            <a:ext cx="6222216" cy="553998"/>
          </a:xfrm>
          <a:prstGeom prst="rect">
            <a:avLst/>
          </a:prstGeom>
          <a:noFill/>
        </p:spPr>
        <p:txBody>
          <a:bodyPr wrap="none" rtlCol="0">
            <a:spAutoFit/>
          </a:bodyPr>
          <a:lstStyle/>
          <a:p>
            <a:r>
              <a:rPr lang="ru-RU" sz="1500" b="1" dirty="0">
                <a:solidFill>
                  <a:schemeClr val="bg1"/>
                </a:solidFill>
                <a:latin typeface="Times New Roman" panose="02020603050405020304" pitchFamily="18" charset="0"/>
                <a:cs typeface="Times New Roman" panose="02020603050405020304" pitchFamily="18" charset="0"/>
              </a:rPr>
              <a:t>Модуль 6 -Определение поставщика способом электронный аукцион </a:t>
            </a:r>
          </a:p>
          <a:p>
            <a:endParaRPr lang="ru-RU" sz="1500" dirty="0"/>
          </a:p>
        </p:txBody>
      </p:sp>
    </p:spTree>
    <p:custDataLst>
      <p:tags r:id="rId1"/>
    </p:custDataLst>
    <p:extLst>
      <p:ext uri="{BB962C8B-B14F-4D97-AF65-F5344CB8AC3E}">
        <p14:creationId xmlns:p14="http://schemas.microsoft.com/office/powerpoint/2010/main" val="1767801583"/>
      </p:ext>
    </p:extLst>
  </p:cSld>
  <p:clrMapOvr>
    <a:masterClrMapping/>
  </p:clrMapOvr>
  <p:transition spd="slow">
    <p:fade thruBlk="1"/>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03512" y="533246"/>
            <a:ext cx="8784976" cy="615553"/>
          </a:xfrm>
        </p:spPr>
        <p:txBody>
          <a:bodyPr/>
          <a:lstStyle/>
          <a:p>
            <a:r>
              <a:rPr lang="ru-RU" dirty="0">
                <a:solidFill>
                  <a:schemeClr val="tx2">
                    <a:lumMod val="60000"/>
                    <a:lumOff val="40000"/>
                  </a:schemeClr>
                </a:solidFill>
                <a:latin typeface="Times New Roman" panose="02020603050405020304" pitchFamily="18" charset="0"/>
                <a:cs typeface="Times New Roman" panose="02020603050405020304" pitchFamily="18" charset="0"/>
              </a:rPr>
              <a:t>Участие в аукционе </a:t>
            </a:r>
          </a:p>
          <a:p>
            <a:endParaRPr lang="ru-RU" dirty="0"/>
          </a:p>
        </p:txBody>
      </p:sp>
      <p:sp>
        <p:nvSpPr>
          <p:cNvPr id="4" name="Объект 3"/>
          <p:cNvSpPr txBox="1">
            <a:spLocks/>
          </p:cNvSpPr>
          <p:nvPr/>
        </p:nvSpPr>
        <p:spPr>
          <a:xfrm>
            <a:off x="1775260" y="1268760"/>
            <a:ext cx="2924968"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None/>
            </a:pPr>
            <a:r>
              <a:rPr lang="ru-RU" sz="2000" dirty="0">
                <a:latin typeface="Times New Roman" panose="02020603050405020304" pitchFamily="18" charset="0"/>
                <a:cs typeface="Times New Roman" panose="02020603050405020304" pitchFamily="18" charset="0"/>
              </a:rPr>
              <a:t>Правила подачи ценовых предложений </a:t>
            </a:r>
          </a:p>
        </p:txBody>
      </p:sp>
      <p:sp>
        <p:nvSpPr>
          <p:cNvPr id="5" name="Объект 3"/>
          <p:cNvSpPr txBox="1">
            <a:spLocks/>
          </p:cNvSpPr>
          <p:nvPr/>
        </p:nvSpPr>
        <p:spPr>
          <a:xfrm>
            <a:off x="1775260" y="2564904"/>
            <a:ext cx="2894260" cy="1080120"/>
          </a:xfrm>
          <a:prstGeom prst="roundRect">
            <a:avLst/>
          </a:prstGeom>
          <a:solidFill>
            <a:schemeClr val="tx1">
              <a:lumMod val="50000"/>
              <a:lumOff val="50000"/>
            </a:schemeClr>
          </a:solidFill>
          <a:ln>
            <a:solidFill>
              <a:schemeClr val="tx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None/>
            </a:pPr>
            <a:r>
              <a:rPr lang="ru-RU" sz="2000" dirty="0">
                <a:latin typeface="Times New Roman" panose="02020603050405020304" pitchFamily="18" charset="0"/>
                <a:cs typeface="Times New Roman" panose="02020603050405020304" pitchFamily="18" charset="0"/>
              </a:rPr>
              <a:t>Пример подачи ценовых предложений </a:t>
            </a:r>
          </a:p>
        </p:txBody>
      </p:sp>
      <p:sp>
        <p:nvSpPr>
          <p:cNvPr id="6" name="Объект 3"/>
          <p:cNvSpPr txBox="1">
            <a:spLocks/>
          </p:cNvSpPr>
          <p:nvPr/>
        </p:nvSpPr>
        <p:spPr>
          <a:xfrm>
            <a:off x="1775260" y="3861048"/>
            <a:ext cx="2866640" cy="1080120"/>
          </a:xfrm>
          <a:prstGeom prst="roundRect">
            <a:avLst/>
          </a:prstGeom>
          <a:solidFill>
            <a:schemeClr val="tx1">
              <a:lumMod val="50000"/>
              <a:lumOff val="50000"/>
            </a:schemeClr>
          </a:solidFill>
          <a:ln>
            <a:solidFill>
              <a:schemeClr val="tx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None/>
            </a:pPr>
            <a:r>
              <a:rPr lang="ru-RU" sz="2000" dirty="0">
                <a:latin typeface="Times New Roman" panose="02020603050405020304" pitchFamily="18" charset="0"/>
                <a:cs typeface="Times New Roman" panose="02020603050405020304" pitchFamily="18" charset="0"/>
              </a:rPr>
              <a:t>Правила подачи равных ценовых предложений </a:t>
            </a:r>
          </a:p>
        </p:txBody>
      </p:sp>
      <p:sp>
        <p:nvSpPr>
          <p:cNvPr id="7" name="Объект 3"/>
          <p:cNvSpPr txBox="1">
            <a:spLocks/>
          </p:cNvSpPr>
          <p:nvPr/>
        </p:nvSpPr>
        <p:spPr>
          <a:xfrm>
            <a:off x="1833588" y="5229200"/>
            <a:ext cx="2808312" cy="1080120"/>
          </a:xfrm>
          <a:prstGeom prst="roundRect">
            <a:avLst/>
          </a:prstGeom>
          <a:solidFill>
            <a:schemeClr val="tx1">
              <a:lumMod val="50000"/>
              <a:lumOff val="50000"/>
            </a:schemeClr>
          </a:solidFill>
          <a:ln>
            <a:solidFill>
              <a:schemeClr val="tx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None/>
            </a:pPr>
            <a:r>
              <a:rPr lang="ru-RU" sz="2000" dirty="0">
                <a:latin typeface="Times New Roman" panose="02020603050405020304" pitchFamily="18" charset="0"/>
                <a:cs typeface="Times New Roman" panose="02020603050405020304" pitchFamily="18" charset="0"/>
              </a:rPr>
              <a:t>Пример проведения этапа закрытия торгов </a:t>
            </a:r>
          </a:p>
        </p:txBody>
      </p:sp>
      <p:sp>
        <p:nvSpPr>
          <p:cNvPr id="8" name="Прямоугольник 7"/>
          <p:cNvSpPr/>
          <p:nvPr/>
        </p:nvSpPr>
        <p:spPr>
          <a:xfrm>
            <a:off x="4890525" y="951979"/>
            <a:ext cx="5796136" cy="5386090"/>
          </a:xfrm>
          <a:prstGeom prst="rect">
            <a:avLst/>
          </a:prstGeom>
        </p:spPr>
        <p:txBody>
          <a:bodyPr wrap="square">
            <a:spAutoFit/>
          </a:bodyPr>
          <a:lstStyle/>
          <a:p>
            <a:pPr algn="just"/>
            <a:r>
              <a:rPr lang="ru-RU" sz="2000" u="sng" dirty="0">
                <a:latin typeface="Times New Roman" panose="02020603050405020304" pitchFamily="18" charset="0"/>
                <a:cs typeface="Times New Roman" panose="02020603050405020304" pitchFamily="18" charset="0"/>
              </a:rPr>
              <a:t>Правила подачи ценовых предложений</a:t>
            </a:r>
          </a:p>
          <a:p>
            <a:pPr algn="just"/>
            <a:r>
              <a:rPr lang="ru-RU" sz="2000" dirty="0">
                <a:latin typeface="Times New Roman" panose="02020603050405020304" pitchFamily="18" charset="0"/>
                <a:cs typeface="Times New Roman" panose="02020603050405020304" pitchFamily="18" charset="0"/>
              </a:rPr>
              <a:t>Основные правила подачи ценовых</a:t>
            </a:r>
          </a:p>
          <a:p>
            <a:pPr algn="just"/>
            <a:r>
              <a:rPr lang="ru-RU" sz="2000" dirty="0">
                <a:latin typeface="Times New Roman" panose="02020603050405020304" pitchFamily="18" charset="0"/>
                <a:cs typeface="Times New Roman" panose="02020603050405020304" pitchFamily="18" charset="0"/>
              </a:rPr>
              <a:t>предложений </a:t>
            </a:r>
            <a:r>
              <a:rPr lang="ru-RU" sz="2000" b="1" dirty="0">
                <a:solidFill>
                  <a:schemeClr val="tx2">
                    <a:lumMod val="60000"/>
                    <a:lumOff val="40000"/>
                  </a:schemeClr>
                </a:solidFill>
                <a:latin typeface="Times New Roman" panose="02020603050405020304" pitchFamily="18" charset="0"/>
                <a:cs typeface="Times New Roman" panose="02020603050405020304" pitchFamily="18" charset="0"/>
              </a:rPr>
              <a:t>на этапе торгов</a:t>
            </a:r>
            <a:r>
              <a:rPr lang="ru-RU" sz="2000" dirty="0">
                <a:latin typeface="Times New Roman" panose="02020603050405020304" pitchFamily="18" charset="0"/>
                <a:cs typeface="Times New Roman" panose="02020603050405020304" pitchFamily="18" charset="0"/>
              </a:rPr>
              <a:t>:</a:t>
            </a:r>
          </a:p>
          <a:p>
            <a:pPr marL="180000" indent="457200" algn="just">
              <a:buFont typeface="+mj-lt"/>
              <a:buAutoNum type="arabicPeriod"/>
            </a:pPr>
            <a:r>
              <a:rPr lang="ru-RU" sz="2000" dirty="0">
                <a:latin typeface="Times New Roman" panose="02020603050405020304" pitchFamily="18" charset="0"/>
                <a:cs typeface="Times New Roman" panose="02020603050405020304" pitchFamily="18" charset="0"/>
              </a:rPr>
              <a:t>Участники подают предложения о цене контракта, предусматривающие снижение текущего минимального предложения о цене контракта на величину </a:t>
            </a:r>
            <a:r>
              <a:rPr lang="ru-RU" sz="2000" b="1" dirty="0">
                <a:solidFill>
                  <a:schemeClr val="tx2">
                    <a:lumMod val="60000"/>
                    <a:lumOff val="40000"/>
                  </a:schemeClr>
                </a:solidFill>
                <a:latin typeface="Times New Roman" panose="02020603050405020304" pitchFamily="18" charset="0"/>
                <a:cs typeface="Times New Roman" panose="02020603050405020304" pitchFamily="18" charset="0"/>
              </a:rPr>
              <a:t>в пределах </a:t>
            </a:r>
            <a:r>
              <a:rPr lang="ru-RU" sz="2000" dirty="0">
                <a:latin typeface="Times New Roman" panose="02020603050405020304" pitchFamily="18" charset="0"/>
                <a:cs typeface="Times New Roman" panose="02020603050405020304" pitchFamily="18" charset="0"/>
              </a:rPr>
              <a:t>"шага аукциона"</a:t>
            </a:r>
          </a:p>
          <a:p>
            <a:pPr marL="180000" indent="457200" algn="just">
              <a:buFont typeface="+mj-lt"/>
              <a:buAutoNum type="arabicPeriod"/>
            </a:pPr>
            <a:r>
              <a:rPr lang="ru-RU" sz="2000" dirty="0">
                <a:latin typeface="Times New Roman" panose="02020603050405020304" pitchFamily="18" charset="0"/>
                <a:cs typeface="Times New Roman" panose="02020603050405020304" pitchFamily="18" charset="0"/>
              </a:rPr>
              <a:t>Участник, подавший ценовое предложение, не может подавать новые ценовые предложения пока его цена остается лучшей (наименьшей).</a:t>
            </a:r>
          </a:p>
          <a:p>
            <a:pPr marL="180000" indent="457200" algn="just">
              <a:buFont typeface="+mj-lt"/>
              <a:buAutoNum type="arabicPeriod"/>
            </a:pPr>
            <a:r>
              <a:rPr lang="ru-RU" sz="2000" dirty="0">
                <a:latin typeface="Times New Roman" panose="02020603050405020304" pitchFamily="18" charset="0"/>
                <a:cs typeface="Times New Roman" panose="02020603050405020304" pitchFamily="18" charset="0"/>
              </a:rPr>
              <a:t>С момента подачи каждого ценового предложения время проведения аукциона продлевается на 4 минуты.</a:t>
            </a:r>
          </a:p>
          <a:p>
            <a:pPr marL="180000" indent="457200" algn="just">
              <a:buFont typeface="+mj-lt"/>
              <a:buAutoNum type="arabicPeriod"/>
            </a:pPr>
            <a:r>
              <a:rPr lang="ru-RU" sz="2000" dirty="0">
                <a:latin typeface="Times New Roman" panose="02020603050405020304" pitchFamily="18" charset="0"/>
                <a:cs typeface="Times New Roman" panose="02020603050405020304" pitchFamily="18" charset="0"/>
              </a:rPr>
              <a:t>Нельзя ухудшать (повышать) свое собственное ценовое предложение.</a:t>
            </a:r>
          </a:p>
          <a:p>
            <a:endParaRPr lang="ru-RU" sz="2400" u="sng"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524000" y="48940"/>
            <a:ext cx="6222216" cy="553998"/>
          </a:xfrm>
          <a:prstGeom prst="rect">
            <a:avLst/>
          </a:prstGeom>
          <a:noFill/>
        </p:spPr>
        <p:txBody>
          <a:bodyPr wrap="none" rtlCol="0">
            <a:spAutoFit/>
          </a:bodyPr>
          <a:lstStyle/>
          <a:p>
            <a:r>
              <a:rPr lang="ru-RU" sz="1500" b="1" dirty="0">
                <a:solidFill>
                  <a:schemeClr val="bg1"/>
                </a:solidFill>
                <a:latin typeface="Times New Roman" panose="02020603050405020304" pitchFamily="18" charset="0"/>
                <a:cs typeface="Times New Roman" panose="02020603050405020304" pitchFamily="18" charset="0"/>
              </a:rPr>
              <a:t>Модуль 6 -Определение поставщика способом электронный аукцион </a:t>
            </a:r>
          </a:p>
          <a:p>
            <a:endParaRPr lang="ru-RU" sz="1500" dirty="0"/>
          </a:p>
        </p:txBody>
      </p:sp>
    </p:spTree>
    <p:custDataLst>
      <p:tags r:id="rId1"/>
    </p:custDataLst>
    <p:extLst>
      <p:ext uri="{BB962C8B-B14F-4D97-AF65-F5344CB8AC3E}">
        <p14:creationId xmlns:p14="http://schemas.microsoft.com/office/powerpoint/2010/main" val="2673282220"/>
      </p:ext>
    </p:extLst>
  </p:cSld>
  <p:clrMapOvr>
    <a:masterClrMapping/>
  </p:clrMapOvr>
  <p:transition spd="slow">
    <p:fade thruBlk="1"/>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03512" y="533246"/>
            <a:ext cx="8784976" cy="615553"/>
          </a:xfrm>
        </p:spPr>
        <p:txBody>
          <a:bodyPr/>
          <a:lstStyle/>
          <a:p>
            <a:r>
              <a:rPr lang="ru-RU" dirty="0">
                <a:solidFill>
                  <a:schemeClr val="tx2">
                    <a:lumMod val="60000"/>
                    <a:lumOff val="40000"/>
                  </a:schemeClr>
                </a:solidFill>
                <a:latin typeface="Times New Roman" panose="02020603050405020304" pitchFamily="18" charset="0"/>
                <a:cs typeface="Times New Roman" panose="02020603050405020304" pitchFamily="18" charset="0"/>
              </a:rPr>
              <a:t>Участие в аукционе </a:t>
            </a:r>
          </a:p>
          <a:p>
            <a:endParaRPr lang="ru-RU" dirty="0"/>
          </a:p>
        </p:txBody>
      </p:sp>
      <p:sp>
        <p:nvSpPr>
          <p:cNvPr id="4" name="Объект 3"/>
          <p:cNvSpPr txBox="1">
            <a:spLocks/>
          </p:cNvSpPr>
          <p:nvPr/>
        </p:nvSpPr>
        <p:spPr>
          <a:xfrm>
            <a:off x="1775260" y="1268760"/>
            <a:ext cx="2924968"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None/>
            </a:pPr>
            <a:r>
              <a:rPr lang="ru-RU" sz="2000" dirty="0">
                <a:latin typeface="Times New Roman" panose="02020603050405020304" pitchFamily="18" charset="0"/>
                <a:cs typeface="Times New Roman" panose="02020603050405020304" pitchFamily="18" charset="0"/>
              </a:rPr>
              <a:t>Правила подачи ценовых предложений </a:t>
            </a:r>
          </a:p>
        </p:txBody>
      </p:sp>
      <p:sp>
        <p:nvSpPr>
          <p:cNvPr id="5" name="Объект 3"/>
          <p:cNvSpPr txBox="1">
            <a:spLocks/>
          </p:cNvSpPr>
          <p:nvPr/>
        </p:nvSpPr>
        <p:spPr>
          <a:xfrm>
            <a:off x="1775260" y="2564904"/>
            <a:ext cx="2894260" cy="1080120"/>
          </a:xfrm>
          <a:prstGeom prst="roundRect">
            <a:avLst/>
          </a:prstGeom>
          <a:solidFill>
            <a:schemeClr val="tx1">
              <a:lumMod val="50000"/>
              <a:lumOff val="50000"/>
            </a:schemeClr>
          </a:solidFill>
          <a:ln>
            <a:solidFill>
              <a:schemeClr val="tx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None/>
            </a:pPr>
            <a:r>
              <a:rPr lang="ru-RU" sz="2000" dirty="0">
                <a:latin typeface="Times New Roman" panose="02020603050405020304" pitchFamily="18" charset="0"/>
                <a:cs typeface="Times New Roman" panose="02020603050405020304" pitchFamily="18" charset="0"/>
              </a:rPr>
              <a:t>Пример подачи ценовых предложений </a:t>
            </a:r>
          </a:p>
        </p:txBody>
      </p:sp>
      <p:sp>
        <p:nvSpPr>
          <p:cNvPr id="6" name="Объект 3"/>
          <p:cNvSpPr txBox="1">
            <a:spLocks/>
          </p:cNvSpPr>
          <p:nvPr/>
        </p:nvSpPr>
        <p:spPr>
          <a:xfrm>
            <a:off x="1775260" y="3861048"/>
            <a:ext cx="2866640" cy="1080120"/>
          </a:xfrm>
          <a:prstGeom prst="roundRect">
            <a:avLst/>
          </a:prstGeom>
          <a:solidFill>
            <a:schemeClr val="tx1">
              <a:lumMod val="50000"/>
              <a:lumOff val="50000"/>
            </a:schemeClr>
          </a:solidFill>
          <a:ln>
            <a:solidFill>
              <a:schemeClr val="tx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None/>
            </a:pPr>
            <a:r>
              <a:rPr lang="ru-RU" sz="2000" dirty="0">
                <a:latin typeface="Times New Roman" panose="02020603050405020304" pitchFamily="18" charset="0"/>
                <a:cs typeface="Times New Roman" panose="02020603050405020304" pitchFamily="18" charset="0"/>
              </a:rPr>
              <a:t>Правила подачи равных ценовых предложений </a:t>
            </a:r>
          </a:p>
        </p:txBody>
      </p:sp>
      <p:sp>
        <p:nvSpPr>
          <p:cNvPr id="7" name="Объект 3"/>
          <p:cNvSpPr txBox="1">
            <a:spLocks/>
          </p:cNvSpPr>
          <p:nvPr/>
        </p:nvSpPr>
        <p:spPr>
          <a:xfrm>
            <a:off x="1783861" y="5213764"/>
            <a:ext cx="2808312" cy="1080120"/>
          </a:xfrm>
          <a:prstGeom prst="roundRect">
            <a:avLst/>
          </a:prstGeom>
          <a:solidFill>
            <a:schemeClr val="tx1">
              <a:lumMod val="50000"/>
              <a:lumOff val="50000"/>
            </a:schemeClr>
          </a:solidFill>
          <a:ln>
            <a:solidFill>
              <a:schemeClr val="tx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None/>
            </a:pPr>
            <a:r>
              <a:rPr lang="ru-RU" sz="2000" dirty="0">
                <a:latin typeface="Times New Roman" panose="02020603050405020304" pitchFamily="18" charset="0"/>
                <a:cs typeface="Times New Roman" panose="02020603050405020304" pitchFamily="18" charset="0"/>
              </a:rPr>
              <a:t>Пример проведения этапа закрытия торгов </a:t>
            </a:r>
          </a:p>
        </p:txBody>
      </p:sp>
      <p:sp>
        <p:nvSpPr>
          <p:cNvPr id="8" name="Прямоугольник 7"/>
          <p:cNvSpPr/>
          <p:nvPr/>
        </p:nvSpPr>
        <p:spPr>
          <a:xfrm>
            <a:off x="4800601" y="1148798"/>
            <a:ext cx="5887423" cy="5016758"/>
          </a:xfrm>
          <a:prstGeom prst="rect">
            <a:avLst/>
          </a:prstGeom>
        </p:spPr>
        <p:txBody>
          <a:bodyPr wrap="square">
            <a:spAutoFit/>
          </a:bodyPr>
          <a:lstStyle/>
          <a:p>
            <a:r>
              <a:rPr lang="ru-RU" sz="2000" u="sng" dirty="0">
                <a:latin typeface="Times New Roman" panose="02020603050405020304" pitchFamily="18" charset="0"/>
                <a:cs typeface="Times New Roman" panose="02020603050405020304" pitchFamily="18" charset="0"/>
              </a:rPr>
              <a:t>Правила подачи ценовых предложений</a:t>
            </a:r>
          </a:p>
          <a:p>
            <a:r>
              <a:rPr lang="ru-RU" sz="2000" dirty="0">
                <a:latin typeface="Times New Roman" panose="02020603050405020304" pitchFamily="18" charset="0"/>
                <a:cs typeface="Times New Roman" panose="02020603050405020304" pitchFamily="18" charset="0"/>
              </a:rPr>
              <a:t>Основные правила подачи ценовых</a:t>
            </a:r>
          </a:p>
          <a:p>
            <a:r>
              <a:rPr lang="ru-RU" sz="2000" dirty="0">
                <a:latin typeface="Times New Roman" panose="02020603050405020304" pitchFamily="18" charset="0"/>
                <a:cs typeface="Times New Roman" panose="02020603050405020304" pitchFamily="18" charset="0"/>
              </a:rPr>
              <a:t>предложений </a:t>
            </a:r>
            <a:r>
              <a:rPr lang="ru-RU" sz="2000" b="1" dirty="0">
                <a:solidFill>
                  <a:schemeClr val="tx2">
                    <a:lumMod val="60000"/>
                    <a:lumOff val="40000"/>
                  </a:schemeClr>
                </a:solidFill>
                <a:latin typeface="Times New Roman" panose="02020603050405020304" pitchFamily="18" charset="0"/>
                <a:cs typeface="Times New Roman" panose="02020603050405020304" pitchFamily="18" charset="0"/>
              </a:rPr>
              <a:t>на этапе торгов</a:t>
            </a:r>
            <a:r>
              <a:rPr lang="ru-RU" sz="2000" dirty="0">
                <a:latin typeface="Times New Roman" panose="02020603050405020304" pitchFamily="18" charset="0"/>
                <a:cs typeface="Times New Roman" panose="02020603050405020304" pitchFamily="18" charset="0"/>
              </a:rPr>
              <a:t>:</a:t>
            </a:r>
          </a:p>
          <a:p>
            <a:pPr marL="180000" indent="457200" algn="just">
              <a:buFont typeface="+mj-lt"/>
              <a:buAutoNum type="arabicPeriod" startAt="4"/>
            </a:pPr>
            <a:r>
              <a:rPr lang="ru-RU" sz="2000" dirty="0">
                <a:latin typeface="Times New Roman" panose="02020603050405020304" pitchFamily="18" charset="0"/>
                <a:cs typeface="Times New Roman" panose="02020603050405020304" pitchFamily="18" charset="0"/>
              </a:rPr>
              <a:t>Нельзя подать предложение о цене равное нулю.</a:t>
            </a:r>
          </a:p>
          <a:p>
            <a:pPr marL="180000" indent="457200" algn="just">
              <a:buFont typeface="+mj-lt"/>
              <a:buAutoNum type="arabicPeriod" startAt="4"/>
            </a:pPr>
            <a:r>
              <a:rPr lang="ru-RU" sz="2000" dirty="0">
                <a:latin typeface="Times New Roman" panose="02020603050405020304" pitchFamily="18" charset="0"/>
                <a:cs typeface="Times New Roman" panose="02020603050405020304" pitchFamily="18" charset="0"/>
              </a:rPr>
              <a:t>Нельзя подать предложение, равное своему предложению, сделанному ранее. </a:t>
            </a:r>
          </a:p>
          <a:p>
            <a:pPr marL="180000" indent="457200" algn="just">
              <a:buFont typeface="+mj-lt"/>
              <a:buAutoNum type="arabicPeriod" startAt="4"/>
            </a:pPr>
            <a:r>
              <a:rPr lang="ru-RU" sz="2000" dirty="0">
                <a:latin typeface="Times New Roman" panose="02020603050405020304" pitchFamily="18" charset="0"/>
                <a:cs typeface="Times New Roman" panose="02020603050405020304" pitchFamily="18" charset="0"/>
              </a:rPr>
              <a:t>Нельзя подать предложение о цене с шагом менее 0,5% или более 5% от НМЦК.</a:t>
            </a:r>
          </a:p>
          <a:p>
            <a:pPr marL="180000" indent="457200" algn="just">
              <a:buFont typeface="+mj-lt"/>
              <a:buAutoNum type="arabicPeriod" startAt="4"/>
            </a:pPr>
            <a:r>
              <a:rPr lang="ru-RU" sz="2000" dirty="0">
                <a:latin typeface="Times New Roman" panose="02020603050405020304" pitchFamily="18" charset="0"/>
                <a:cs typeface="Times New Roman" panose="02020603050405020304" pitchFamily="18" charset="0"/>
              </a:rPr>
              <a:t>В случае подачи равных ценовых предложений "первое" место займет то предложение, которое поступило раньше по времени.</a:t>
            </a:r>
          </a:p>
          <a:p>
            <a:pPr marL="180000" indent="457200" algn="just">
              <a:buFont typeface="+mj-lt"/>
              <a:buAutoNum type="arabicPeriod" startAt="4"/>
            </a:pPr>
            <a:r>
              <a:rPr lang="ru-RU" sz="2000" dirty="0">
                <a:latin typeface="Times New Roman" panose="02020603050405020304" pitchFamily="18" charset="0"/>
                <a:cs typeface="Times New Roman" panose="02020603050405020304" pitchFamily="18" charset="0"/>
              </a:rPr>
              <a:t>Если в течение 4 минут не поступает предложений о цене этап торгов автоматически завершается.</a:t>
            </a:r>
          </a:p>
        </p:txBody>
      </p:sp>
      <p:sp>
        <p:nvSpPr>
          <p:cNvPr id="2" name="TextBox 1"/>
          <p:cNvSpPr txBox="1"/>
          <p:nvPr/>
        </p:nvSpPr>
        <p:spPr>
          <a:xfrm>
            <a:off x="1589120" y="15032"/>
            <a:ext cx="6222216" cy="553998"/>
          </a:xfrm>
          <a:prstGeom prst="rect">
            <a:avLst/>
          </a:prstGeom>
          <a:noFill/>
        </p:spPr>
        <p:txBody>
          <a:bodyPr wrap="none" rtlCol="0">
            <a:spAutoFit/>
          </a:bodyPr>
          <a:lstStyle/>
          <a:p>
            <a:r>
              <a:rPr lang="ru-RU" sz="1500" b="1" dirty="0">
                <a:solidFill>
                  <a:schemeClr val="bg1"/>
                </a:solidFill>
                <a:latin typeface="Times New Roman" panose="02020603050405020304" pitchFamily="18" charset="0"/>
                <a:cs typeface="Times New Roman" panose="02020603050405020304" pitchFamily="18" charset="0"/>
              </a:rPr>
              <a:t>Модуль 6 -Определение поставщика способом электронный аукцион </a:t>
            </a:r>
          </a:p>
          <a:p>
            <a:endParaRPr lang="ru-RU" sz="1500" dirty="0"/>
          </a:p>
        </p:txBody>
      </p:sp>
    </p:spTree>
    <p:custDataLst>
      <p:tags r:id="rId1"/>
    </p:custDataLst>
    <p:extLst>
      <p:ext uri="{BB962C8B-B14F-4D97-AF65-F5344CB8AC3E}">
        <p14:creationId xmlns:p14="http://schemas.microsoft.com/office/powerpoint/2010/main" val="4072208683"/>
      </p:ext>
    </p:extLst>
  </p:cSld>
  <p:clrMapOvr>
    <a:masterClrMapping/>
  </p:clrMapOvr>
  <p:transition spd="slow">
    <p:fade thruBlk="1"/>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03512" y="533246"/>
            <a:ext cx="8784976" cy="615553"/>
          </a:xfrm>
        </p:spPr>
        <p:txBody>
          <a:bodyPr/>
          <a:lstStyle/>
          <a:p>
            <a:r>
              <a:rPr lang="ru-RU" dirty="0">
                <a:solidFill>
                  <a:schemeClr val="tx2">
                    <a:lumMod val="60000"/>
                    <a:lumOff val="40000"/>
                  </a:schemeClr>
                </a:solidFill>
                <a:latin typeface="Times New Roman" panose="02020603050405020304" pitchFamily="18" charset="0"/>
                <a:cs typeface="Times New Roman" panose="02020603050405020304" pitchFamily="18" charset="0"/>
              </a:rPr>
              <a:t>Участие в аукционе </a:t>
            </a:r>
          </a:p>
          <a:p>
            <a:endParaRPr lang="ru-RU" dirty="0"/>
          </a:p>
        </p:txBody>
      </p:sp>
      <p:sp>
        <p:nvSpPr>
          <p:cNvPr id="4" name="Объект 3"/>
          <p:cNvSpPr txBox="1">
            <a:spLocks/>
          </p:cNvSpPr>
          <p:nvPr/>
        </p:nvSpPr>
        <p:spPr>
          <a:xfrm>
            <a:off x="1775260" y="1268760"/>
            <a:ext cx="2924968"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None/>
            </a:pPr>
            <a:r>
              <a:rPr lang="ru-RU" sz="2000" dirty="0">
                <a:latin typeface="Times New Roman" panose="02020603050405020304" pitchFamily="18" charset="0"/>
                <a:cs typeface="Times New Roman" panose="02020603050405020304" pitchFamily="18" charset="0"/>
              </a:rPr>
              <a:t>Правила подачи ценовых предложений </a:t>
            </a:r>
          </a:p>
        </p:txBody>
      </p:sp>
      <p:sp>
        <p:nvSpPr>
          <p:cNvPr id="5" name="Объект 3"/>
          <p:cNvSpPr txBox="1">
            <a:spLocks/>
          </p:cNvSpPr>
          <p:nvPr/>
        </p:nvSpPr>
        <p:spPr>
          <a:xfrm>
            <a:off x="1775260" y="2564904"/>
            <a:ext cx="2894260" cy="1080120"/>
          </a:xfrm>
          <a:prstGeom prst="roundRect">
            <a:avLst/>
          </a:prstGeom>
          <a:solidFill>
            <a:schemeClr val="tx1">
              <a:lumMod val="50000"/>
              <a:lumOff val="50000"/>
            </a:schemeClr>
          </a:solidFill>
          <a:ln>
            <a:solidFill>
              <a:schemeClr val="tx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None/>
            </a:pPr>
            <a:r>
              <a:rPr lang="ru-RU" sz="2000" dirty="0">
                <a:latin typeface="Times New Roman" panose="02020603050405020304" pitchFamily="18" charset="0"/>
                <a:cs typeface="Times New Roman" panose="02020603050405020304" pitchFamily="18" charset="0"/>
              </a:rPr>
              <a:t>Пример подачи ценовых предложений </a:t>
            </a:r>
          </a:p>
        </p:txBody>
      </p:sp>
      <p:sp>
        <p:nvSpPr>
          <p:cNvPr id="6" name="Объект 3"/>
          <p:cNvSpPr txBox="1">
            <a:spLocks/>
          </p:cNvSpPr>
          <p:nvPr/>
        </p:nvSpPr>
        <p:spPr>
          <a:xfrm>
            <a:off x="1775260" y="3861048"/>
            <a:ext cx="2866640" cy="1080120"/>
          </a:xfrm>
          <a:prstGeom prst="roundRect">
            <a:avLst/>
          </a:prstGeom>
          <a:solidFill>
            <a:schemeClr val="tx1">
              <a:lumMod val="50000"/>
              <a:lumOff val="50000"/>
            </a:schemeClr>
          </a:solidFill>
          <a:ln>
            <a:solidFill>
              <a:schemeClr val="tx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None/>
            </a:pPr>
            <a:r>
              <a:rPr lang="ru-RU" sz="2000" dirty="0">
                <a:latin typeface="Times New Roman" panose="02020603050405020304" pitchFamily="18" charset="0"/>
                <a:cs typeface="Times New Roman" panose="02020603050405020304" pitchFamily="18" charset="0"/>
              </a:rPr>
              <a:t>Правила подачи равных ценовых предложений </a:t>
            </a:r>
          </a:p>
        </p:txBody>
      </p:sp>
      <p:sp>
        <p:nvSpPr>
          <p:cNvPr id="7" name="Объект 3"/>
          <p:cNvSpPr txBox="1">
            <a:spLocks/>
          </p:cNvSpPr>
          <p:nvPr/>
        </p:nvSpPr>
        <p:spPr>
          <a:xfrm>
            <a:off x="1783861" y="5213764"/>
            <a:ext cx="2808312" cy="1080120"/>
          </a:xfrm>
          <a:prstGeom prst="roundRect">
            <a:avLst/>
          </a:prstGeom>
          <a:solidFill>
            <a:schemeClr val="tx1">
              <a:lumMod val="50000"/>
              <a:lumOff val="50000"/>
            </a:schemeClr>
          </a:solidFill>
          <a:ln>
            <a:solidFill>
              <a:schemeClr val="tx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None/>
            </a:pPr>
            <a:r>
              <a:rPr lang="ru-RU" sz="2000" dirty="0">
                <a:latin typeface="Times New Roman" panose="02020603050405020304" pitchFamily="18" charset="0"/>
                <a:cs typeface="Times New Roman" panose="02020603050405020304" pitchFamily="18" charset="0"/>
              </a:rPr>
              <a:t>Пример проведения этапа закрытия торгов </a:t>
            </a:r>
          </a:p>
        </p:txBody>
      </p:sp>
      <p:sp>
        <p:nvSpPr>
          <p:cNvPr id="8" name="Прямоугольник 7"/>
          <p:cNvSpPr/>
          <p:nvPr/>
        </p:nvSpPr>
        <p:spPr>
          <a:xfrm>
            <a:off x="5015880" y="551258"/>
            <a:ext cx="5544356" cy="6186309"/>
          </a:xfrm>
          <a:prstGeom prst="rect">
            <a:avLst/>
          </a:prstGeom>
        </p:spPr>
        <p:txBody>
          <a:bodyPr wrap="square">
            <a:spAutoFit/>
          </a:bodyPr>
          <a:lstStyle/>
          <a:p>
            <a:r>
              <a:rPr lang="ru-RU" sz="2400" u="sng" dirty="0">
                <a:latin typeface="Times New Roman" panose="02020603050405020304" pitchFamily="18" charset="0"/>
                <a:cs typeface="Times New Roman" panose="02020603050405020304" pitchFamily="18" charset="0"/>
              </a:rPr>
              <a:t>Правила подачи ценовых предложений</a:t>
            </a:r>
          </a:p>
          <a:p>
            <a:r>
              <a:rPr lang="ru-RU" sz="2400" dirty="0">
                <a:latin typeface="Times New Roman" panose="02020603050405020304" pitchFamily="18" charset="0"/>
                <a:cs typeface="Times New Roman" panose="02020603050405020304" pitchFamily="18" charset="0"/>
              </a:rPr>
              <a:t>Основные правила подачи ценовых</a:t>
            </a:r>
          </a:p>
          <a:p>
            <a:r>
              <a:rPr lang="ru-RU" sz="2400" dirty="0">
                <a:latin typeface="Times New Roman" panose="02020603050405020304" pitchFamily="18" charset="0"/>
                <a:cs typeface="Times New Roman" panose="02020603050405020304" pitchFamily="18" charset="0"/>
              </a:rPr>
              <a:t>предложений </a:t>
            </a:r>
            <a:r>
              <a:rPr lang="ru-RU" sz="2400" b="1" dirty="0">
                <a:solidFill>
                  <a:schemeClr val="tx2">
                    <a:lumMod val="60000"/>
                    <a:lumOff val="40000"/>
                  </a:schemeClr>
                </a:solidFill>
                <a:latin typeface="Times New Roman" panose="02020603050405020304" pitchFamily="18" charset="0"/>
                <a:cs typeface="Times New Roman" panose="02020603050405020304" pitchFamily="18" charset="0"/>
              </a:rPr>
              <a:t>на этапе завершения торгов</a:t>
            </a:r>
            <a:r>
              <a:rPr lang="ru-RU" sz="2400" dirty="0">
                <a:latin typeface="Times New Roman" panose="02020603050405020304" pitchFamily="18" charset="0"/>
                <a:cs typeface="Times New Roman" panose="02020603050405020304" pitchFamily="18" charset="0"/>
              </a:rPr>
              <a:t>:</a:t>
            </a:r>
          </a:p>
          <a:p>
            <a:pPr marL="180000" algn="just"/>
            <a:endParaRPr lang="ru-RU" sz="2000" dirty="0">
              <a:latin typeface="Times New Roman" panose="02020603050405020304" pitchFamily="18" charset="0"/>
              <a:cs typeface="Times New Roman" panose="02020603050405020304" pitchFamily="18" charset="0"/>
            </a:endParaRPr>
          </a:p>
          <a:p>
            <a:pPr marL="180000" algn="just"/>
            <a:r>
              <a:rPr lang="ru-RU" sz="2000" dirty="0">
                <a:latin typeface="Times New Roman" panose="02020603050405020304" pitchFamily="18" charset="0"/>
                <a:cs typeface="Times New Roman" panose="02020603050405020304" pitchFamily="18" charset="0"/>
              </a:rPr>
              <a:t>Этап длится 10 минут.</a:t>
            </a:r>
          </a:p>
          <a:p>
            <a:pPr marL="180000" algn="just"/>
            <a:r>
              <a:rPr lang="ru-RU" sz="2000" dirty="0">
                <a:latin typeface="Times New Roman" panose="02020603050405020304" pitchFamily="18" charset="0"/>
                <a:cs typeface="Times New Roman" panose="02020603050405020304" pitchFamily="18" charset="0"/>
              </a:rPr>
              <a:t>Можно подавать предложения независимо от «шага аукциона».</a:t>
            </a:r>
          </a:p>
          <a:p>
            <a:pPr marL="180000" algn="just"/>
            <a:endParaRPr lang="ru-RU" sz="2000" dirty="0">
              <a:latin typeface="Times New Roman" panose="02020603050405020304" pitchFamily="18" charset="0"/>
              <a:cs typeface="Times New Roman" panose="02020603050405020304" pitchFamily="18" charset="0"/>
            </a:endParaRPr>
          </a:p>
          <a:p>
            <a:pPr marL="180000" algn="just"/>
            <a:r>
              <a:rPr lang="ru-RU" sz="2000" dirty="0">
                <a:latin typeface="Times New Roman" panose="02020603050405020304" pitchFamily="18" charset="0"/>
                <a:cs typeface="Times New Roman" panose="02020603050405020304" pitchFamily="18" charset="0"/>
              </a:rPr>
              <a:t>На этапе завершения торгов нельзя подавать предложение о цене:</a:t>
            </a:r>
          </a:p>
          <a:p>
            <a:pPr marL="522900" indent="-342900" algn="just">
              <a:buFontTx/>
              <a:buChar char="-"/>
            </a:pPr>
            <a:r>
              <a:rPr lang="ru-RU" sz="2000" dirty="0">
                <a:latin typeface="Times New Roman" panose="02020603050405020304" pitchFamily="18" charset="0"/>
                <a:cs typeface="Times New Roman" panose="02020603050405020304" pitchFamily="18" charset="0"/>
              </a:rPr>
              <a:t>которое будет ниже «лучшего предложения», поданного на этапе торгов,</a:t>
            </a:r>
          </a:p>
          <a:p>
            <a:pPr marL="522900" indent="-342900">
              <a:buFontTx/>
              <a:buChar char="-"/>
            </a:pPr>
            <a:r>
              <a:rPr lang="ru-RU" sz="2000" dirty="0">
                <a:latin typeface="Times New Roman" panose="02020603050405020304" pitchFamily="18" charset="0"/>
                <a:cs typeface="Times New Roman" panose="02020603050405020304" pitchFamily="18" charset="0"/>
              </a:rPr>
              <a:t>равное нулю,</a:t>
            </a:r>
          </a:p>
          <a:p>
            <a:pPr marL="522900" indent="-342900">
              <a:buFontTx/>
              <a:buChar char="-"/>
            </a:pPr>
            <a:r>
              <a:rPr lang="ru-RU" sz="2000" dirty="0">
                <a:latin typeface="Times New Roman" panose="02020603050405020304" pitchFamily="18" charset="0"/>
                <a:cs typeface="Times New Roman" panose="02020603050405020304" pitchFamily="18" charset="0"/>
              </a:rPr>
              <a:t>повышающее ранее поданное предложение</a:t>
            </a:r>
          </a:p>
          <a:p>
            <a:pPr marL="180000"/>
            <a:endParaRPr lang="ru-RU" sz="2000" dirty="0">
              <a:latin typeface="Times New Roman" panose="02020603050405020304" pitchFamily="18" charset="0"/>
              <a:cs typeface="Times New Roman" panose="02020603050405020304" pitchFamily="18" charset="0"/>
            </a:endParaRPr>
          </a:p>
          <a:p>
            <a:pPr marL="180000"/>
            <a:r>
              <a:rPr lang="ru-RU" sz="2000" dirty="0">
                <a:latin typeface="Times New Roman" panose="02020603050405020304" pitchFamily="18" charset="0"/>
                <a:cs typeface="Times New Roman" panose="02020603050405020304" pitchFamily="18" charset="0"/>
              </a:rPr>
              <a:t>Участник, подавший лучшее ценовое предложение на этапе торгов, в этапе завершения торгов участия не принимает. </a:t>
            </a:r>
          </a:p>
        </p:txBody>
      </p:sp>
      <p:sp>
        <p:nvSpPr>
          <p:cNvPr id="2" name="TextBox 1"/>
          <p:cNvSpPr txBox="1"/>
          <p:nvPr/>
        </p:nvSpPr>
        <p:spPr>
          <a:xfrm>
            <a:off x="1589120" y="15032"/>
            <a:ext cx="6222216" cy="553998"/>
          </a:xfrm>
          <a:prstGeom prst="rect">
            <a:avLst/>
          </a:prstGeom>
          <a:noFill/>
        </p:spPr>
        <p:txBody>
          <a:bodyPr wrap="none" rtlCol="0">
            <a:spAutoFit/>
          </a:bodyPr>
          <a:lstStyle/>
          <a:p>
            <a:r>
              <a:rPr lang="ru-RU" sz="1500" b="1" dirty="0">
                <a:solidFill>
                  <a:schemeClr val="bg1"/>
                </a:solidFill>
                <a:latin typeface="Times New Roman" panose="02020603050405020304" pitchFamily="18" charset="0"/>
                <a:cs typeface="Times New Roman" panose="02020603050405020304" pitchFamily="18" charset="0"/>
              </a:rPr>
              <a:t>Модуль 6 -Определение поставщика способом электронный аукцион </a:t>
            </a:r>
          </a:p>
          <a:p>
            <a:endParaRPr lang="ru-RU" sz="1500" dirty="0"/>
          </a:p>
        </p:txBody>
      </p:sp>
    </p:spTree>
    <p:custDataLst>
      <p:tags r:id="rId1"/>
    </p:custDataLst>
    <p:extLst>
      <p:ext uri="{BB962C8B-B14F-4D97-AF65-F5344CB8AC3E}">
        <p14:creationId xmlns:p14="http://schemas.microsoft.com/office/powerpoint/2010/main" val="2263632010"/>
      </p:ext>
    </p:extLst>
  </p:cSld>
  <p:clrMapOvr>
    <a:masterClrMapping/>
  </p:clrMapOvr>
  <p:transition spd="slow">
    <p:fade thruBlk="1"/>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Скругленный прямоугольник 24"/>
          <p:cNvSpPr/>
          <p:nvPr/>
        </p:nvSpPr>
        <p:spPr bwMode="auto">
          <a:xfrm>
            <a:off x="6456042" y="1484784"/>
            <a:ext cx="4071937" cy="523875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defTabSz="933450">
              <a:defRPr/>
            </a:pPr>
            <a:endParaRPr lang="ru-RU" dirty="0">
              <a:solidFill>
                <a:schemeClr val="tx1"/>
              </a:solidFill>
            </a:endParaRPr>
          </a:p>
        </p:txBody>
      </p:sp>
      <p:sp>
        <p:nvSpPr>
          <p:cNvPr id="24" name="Скругленный прямоугольник 23"/>
          <p:cNvSpPr/>
          <p:nvPr/>
        </p:nvSpPr>
        <p:spPr bwMode="auto">
          <a:xfrm>
            <a:off x="1775520" y="1484786"/>
            <a:ext cx="4071938" cy="5214937"/>
          </a:xfrm>
          <a:prstGeom prst="roundRect">
            <a:avLst/>
          </a:prstGeom>
          <a:solidFill>
            <a:schemeClr val="tx2">
              <a:lumMod val="40000"/>
              <a:lumOff val="6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a:lstStyle/>
          <a:p>
            <a:pPr algn="ctr" defTabSz="933450">
              <a:defRPr/>
            </a:pPr>
            <a:endParaRPr lang="ru-RU" dirty="0">
              <a:solidFill>
                <a:schemeClr val="tx1"/>
              </a:solidFill>
            </a:endParaRPr>
          </a:p>
        </p:txBody>
      </p:sp>
      <p:sp>
        <p:nvSpPr>
          <p:cNvPr id="4" name="Стрелка вниз 3"/>
          <p:cNvSpPr/>
          <p:nvPr/>
        </p:nvSpPr>
        <p:spPr bwMode="auto">
          <a:xfrm>
            <a:off x="1992312" y="1700810"/>
            <a:ext cx="215256" cy="4392487"/>
          </a:xfrm>
          <a:prstGeom prst="downArrow">
            <a:avLst/>
          </a:prstGeom>
          <a:solidFill>
            <a:schemeClr val="accent2"/>
          </a:solidFill>
          <a:ln>
            <a:solidFill>
              <a:schemeClr val="tx1"/>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a:lstStyle/>
          <a:p>
            <a:pPr algn="ctr" defTabSz="933450">
              <a:defRPr/>
            </a:pPr>
            <a:endParaRPr lang="ru-RU" dirty="0">
              <a:solidFill>
                <a:schemeClr val="tx1"/>
              </a:solidFill>
            </a:endParaRPr>
          </a:p>
        </p:txBody>
      </p:sp>
      <p:cxnSp>
        <p:nvCxnSpPr>
          <p:cNvPr id="6" name="Прямая соединительная линия 5"/>
          <p:cNvCxnSpPr/>
          <p:nvPr/>
        </p:nvCxnSpPr>
        <p:spPr bwMode="auto">
          <a:xfrm>
            <a:off x="2135188" y="3429000"/>
            <a:ext cx="285750" cy="1588"/>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10599" name="TextBox 6"/>
          <p:cNvSpPr txBox="1">
            <a:spLocks noChangeArrowheads="1"/>
          </p:cNvSpPr>
          <p:nvPr/>
        </p:nvSpPr>
        <p:spPr bwMode="auto">
          <a:xfrm>
            <a:off x="2566988" y="3213100"/>
            <a:ext cx="2500312" cy="338138"/>
          </a:xfrm>
          <a:prstGeom prst="rect">
            <a:avLst/>
          </a:prstGeom>
          <a:noFill/>
          <a:ln w="9525">
            <a:noFill/>
            <a:miter lim="800000"/>
            <a:headEnd/>
            <a:tailEnd/>
          </a:ln>
        </p:spPr>
        <p:txBody>
          <a:bodyPr>
            <a:spAutoFit/>
          </a:bodyPr>
          <a:lstStyle/>
          <a:p>
            <a:r>
              <a:rPr lang="ru-RU" sz="1600" dirty="0">
                <a:solidFill>
                  <a:srgbClr val="FF0000"/>
                </a:solidFill>
                <a:latin typeface="Cambria" pitchFamily="18" charset="0"/>
              </a:rPr>
              <a:t>Лучшее предложение</a:t>
            </a:r>
          </a:p>
        </p:txBody>
      </p:sp>
      <p:sp>
        <p:nvSpPr>
          <p:cNvPr id="8" name="Правая фигурная скобка 7"/>
          <p:cNvSpPr/>
          <p:nvPr/>
        </p:nvSpPr>
        <p:spPr bwMode="auto">
          <a:xfrm>
            <a:off x="2711624" y="3789040"/>
            <a:ext cx="359966" cy="936104"/>
          </a:xfrm>
          <a:prstGeom prst="rightBrace">
            <a:avLst/>
          </a:prstGeom>
          <a:ln>
            <a:headEnd type="none" w="med" len="med"/>
            <a:tailEnd type="none" w="med" len="med"/>
          </a:ln>
        </p:spPr>
        <p:style>
          <a:lnRef idx="2">
            <a:schemeClr val="dk1"/>
          </a:lnRef>
          <a:fillRef idx="0">
            <a:schemeClr val="dk1"/>
          </a:fillRef>
          <a:effectRef idx="1">
            <a:schemeClr val="dk1"/>
          </a:effectRef>
          <a:fontRef idx="minor">
            <a:schemeClr val="tx1"/>
          </a:fontRef>
        </p:style>
        <p:txBody>
          <a:bodyPr/>
          <a:lstStyle/>
          <a:p>
            <a:pPr algn="ctr" defTabSz="933450">
              <a:defRPr/>
            </a:pPr>
            <a:endParaRPr lang="ru-RU" dirty="0"/>
          </a:p>
        </p:txBody>
      </p:sp>
      <p:sp>
        <p:nvSpPr>
          <p:cNvPr id="110601" name="TextBox 8"/>
          <p:cNvSpPr txBox="1">
            <a:spLocks noChangeArrowheads="1"/>
          </p:cNvSpPr>
          <p:nvPr/>
        </p:nvSpPr>
        <p:spPr bwMode="auto">
          <a:xfrm>
            <a:off x="2135562" y="3645024"/>
            <a:ext cx="979587" cy="369332"/>
          </a:xfrm>
          <a:prstGeom prst="rect">
            <a:avLst/>
          </a:prstGeom>
          <a:noFill/>
          <a:ln w="9525">
            <a:noFill/>
            <a:miter lim="800000"/>
            <a:headEnd/>
            <a:tailEnd/>
          </a:ln>
        </p:spPr>
        <p:txBody>
          <a:bodyPr wrap="square">
            <a:spAutoFit/>
          </a:bodyPr>
          <a:lstStyle/>
          <a:p>
            <a:r>
              <a:rPr lang="ru-RU" dirty="0"/>
              <a:t>0.5%</a:t>
            </a:r>
          </a:p>
        </p:txBody>
      </p:sp>
      <p:sp>
        <p:nvSpPr>
          <p:cNvPr id="110602" name="TextBox 9"/>
          <p:cNvSpPr txBox="1">
            <a:spLocks noChangeArrowheads="1"/>
          </p:cNvSpPr>
          <p:nvPr/>
        </p:nvSpPr>
        <p:spPr bwMode="auto">
          <a:xfrm>
            <a:off x="2207570" y="4437112"/>
            <a:ext cx="714375" cy="369332"/>
          </a:xfrm>
          <a:prstGeom prst="rect">
            <a:avLst/>
          </a:prstGeom>
          <a:noFill/>
          <a:ln w="9525">
            <a:noFill/>
            <a:miter lim="800000"/>
            <a:headEnd/>
            <a:tailEnd/>
          </a:ln>
        </p:spPr>
        <p:txBody>
          <a:bodyPr>
            <a:spAutoFit/>
          </a:bodyPr>
          <a:lstStyle/>
          <a:p>
            <a:r>
              <a:rPr lang="ru-RU" dirty="0"/>
              <a:t>5 %</a:t>
            </a:r>
          </a:p>
        </p:txBody>
      </p:sp>
      <p:sp>
        <p:nvSpPr>
          <p:cNvPr id="11" name="Правая фигурная скобка 10"/>
          <p:cNvSpPr/>
          <p:nvPr/>
        </p:nvSpPr>
        <p:spPr bwMode="auto">
          <a:xfrm>
            <a:off x="2208215" y="1772816"/>
            <a:ext cx="287387" cy="1584176"/>
          </a:xfrm>
          <a:prstGeom prst="rightBrace">
            <a:avLst/>
          </a:prstGeom>
          <a:ln>
            <a:headEnd type="none" w="med" len="med"/>
            <a:tailEnd type="none" w="med" len="med"/>
          </a:ln>
        </p:spPr>
        <p:style>
          <a:lnRef idx="2">
            <a:schemeClr val="dk1"/>
          </a:lnRef>
          <a:fillRef idx="0">
            <a:schemeClr val="dk1"/>
          </a:fillRef>
          <a:effectRef idx="1">
            <a:schemeClr val="dk1"/>
          </a:effectRef>
          <a:fontRef idx="minor">
            <a:schemeClr val="tx1"/>
          </a:fontRef>
        </p:style>
        <p:txBody>
          <a:bodyPr/>
          <a:lstStyle/>
          <a:p>
            <a:pPr algn="ctr" defTabSz="933450">
              <a:defRPr/>
            </a:pPr>
            <a:endParaRPr lang="ru-RU" dirty="0"/>
          </a:p>
        </p:txBody>
      </p:sp>
      <p:sp>
        <p:nvSpPr>
          <p:cNvPr id="110604" name="TextBox 11"/>
          <p:cNvSpPr txBox="1">
            <a:spLocks noChangeArrowheads="1"/>
          </p:cNvSpPr>
          <p:nvPr/>
        </p:nvSpPr>
        <p:spPr bwMode="auto">
          <a:xfrm>
            <a:off x="3071664" y="4005066"/>
            <a:ext cx="2663974" cy="1323439"/>
          </a:xfrm>
          <a:prstGeom prst="rect">
            <a:avLst/>
          </a:prstGeom>
          <a:noFill/>
          <a:ln w="9525">
            <a:noFill/>
            <a:miter lim="800000"/>
            <a:headEnd/>
            <a:tailEnd/>
          </a:ln>
        </p:spPr>
        <p:txBody>
          <a:bodyPr wrap="square">
            <a:spAutoFit/>
          </a:bodyPr>
          <a:lstStyle/>
          <a:p>
            <a:r>
              <a:rPr lang="ru-RU" sz="1600" dirty="0">
                <a:latin typeface="Cambria" pitchFamily="18" charset="0"/>
              </a:rPr>
              <a:t>Предложение по улучшению цены подается в интервале «шага аукциона»</a:t>
            </a:r>
          </a:p>
          <a:p>
            <a:endParaRPr lang="ru-RU" sz="1600" dirty="0">
              <a:latin typeface="Cambria" pitchFamily="18" charset="0"/>
            </a:endParaRPr>
          </a:p>
        </p:txBody>
      </p:sp>
      <p:sp>
        <p:nvSpPr>
          <p:cNvPr id="110605" name="TextBox 12"/>
          <p:cNvSpPr txBox="1">
            <a:spLocks noChangeArrowheads="1"/>
          </p:cNvSpPr>
          <p:nvPr/>
        </p:nvSpPr>
        <p:spPr bwMode="auto">
          <a:xfrm>
            <a:off x="2495550" y="1989140"/>
            <a:ext cx="3214688" cy="830997"/>
          </a:xfrm>
          <a:prstGeom prst="rect">
            <a:avLst/>
          </a:prstGeom>
          <a:noFill/>
          <a:ln w="9525">
            <a:noFill/>
            <a:miter lim="800000"/>
            <a:headEnd/>
            <a:tailEnd/>
          </a:ln>
        </p:spPr>
        <p:txBody>
          <a:bodyPr>
            <a:spAutoFit/>
          </a:bodyPr>
          <a:lstStyle/>
          <a:p>
            <a:r>
              <a:rPr lang="ru-RU" sz="1600" dirty="0">
                <a:latin typeface="Cambria" pitchFamily="18" charset="0"/>
              </a:rPr>
              <a:t>4 минуты - максимальный временной интервал между предложениями</a:t>
            </a:r>
          </a:p>
        </p:txBody>
      </p:sp>
      <p:sp>
        <p:nvSpPr>
          <p:cNvPr id="110606" name="TextBox 13"/>
          <p:cNvSpPr txBox="1">
            <a:spLocks noChangeArrowheads="1"/>
          </p:cNvSpPr>
          <p:nvPr/>
        </p:nvSpPr>
        <p:spPr bwMode="auto">
          <a:xfrm>
            <a:off x="2351088" y="1484313"/>
            <a:ext cx="2786062" cy="369332"/>
          </a:xfrm>
          <a:prstGeom prst="rect">
            <a:avLst/>
          </a:prstGeom>
          <a:noFill/>
          <a:ln w="9525">
            <a:noFill/>
            <a:miter lim="800000"/>
            <a:headEnd/>
            <a:tailEnd/>
          </a:ln>
        </p:spPr>
        <p:txBody>
          <a:bodyPr>
            <a:spAutoFit/>
          </a:bodyPr>
          <a:lstStyle/>
          <a:p>
            <a:pPr algn="ctr"/>
            <a:r>
              <a:rPr lang="ru-RU" b="1" dirty="0">
                <a:latin typeface="Cambria" pitchFamily="18" charset="0"/>
              </a:rPr>
              <a:t>Этап торгов</a:t>
            </a:r>
          </a:p>
        </p:txBody>
      </p:sp>
      <p:sp>
        <p:nvSpPr>
          <p:cNvPr id="110607" name="TextBox 14"/>
          <p:cNvSpPr txBox="1">
            <a:spLocks noChangeArrowheads="1"/>
          </p:cNvSpPr>
          <p:nvPr/>
        </p:nvSpPr>
        <p:spPr bwMode="auto">
          <a:xfrm>
            <a:off x="6743700" y="1484313"/>
            <a:ext cx="3500438" cy="923330"/>
          </a:xfrm>
          <a:prstGeom prst="rect">
            <a:avLst/>
          </a:prstGeom>
          <a:noFill/>
          <a:ln w="9525">
            <a:noFill/>
            <a:miter lim="800000"/>
            <a:headEnd/>
            <a:tailEnd/>
          </a:ln>
        </p:spPr>
        <p:txBody>
          <a:bodyPr>
            <a:spAutoFit/>
          </a:bodyPr>
          <a:lstStyle/>
          <a:p>
            <a:pPr algn="ctr"/>
            <a:r>
              <a:rPr lang="ru-RU" b="1" dirty="0">
                <a:latin typeface="Cambria" pitchFamily="18" charset="0"/>
              </a:rPr>
              <a:t>Этап закрытия торгов </a:t>
            </a:r>
          </a:p>
          <a:p>
            <a:pPr algn="ctr"/>
            <a:r>
              <a:rPr lang="ru-RU" dirty="0">
                <a:latin typeface="Cambria" pitchFamily="18" charset="0"/>
              </a:rPr>
              <a:t>длится 10 минут после окончания  этапа торгов</a:t>
            </a:r>
          </a:p>
        </p:txBody>
      </p:sp>
      <p:sp>
        <p:nvSpPr>
          <p:cNvPr id="16" name="Стрелка вниз 15"/>
          <p:cNvSpPr/>
          <p:nvPr/>
        </p:nvSpPr>
        <p:spPr bwMode="auto">
          <a:xfrm>
            <a:off x="6744074" y="1916115"/>
            <a:ext cx="216023" cy="2160959"/>
          </a:xfrm>
          <a:prstGeom prst="downArrow">
            <a:avLst/>
          </a:prstGeom>
          <a:solidFill>
            <a:schemeClr val="accent2"/>
          </a:solidFill>
          <a:ln>
            <a:solidFill>
              <a:schemeClr val="tx1"/>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a:lstStyle/>
          <a:p>
            <a:pPr algn="ctr" defTabSz="933450">
              <a:defRPr/>
            </a:pPr>
            <a:endParaRPr lang="ru-RU" dirty="0">
              <a:solidFill>
                <a:schemeClr val="tx1"/>
              </a:solidFill>
            </a:endParaRPr>
          </a:p>
        </p:txBody>
      </p:sp>
      <p:cxnSp>
        <p:nvCxnSpPr>
          <p:cNvPr id="17" name="Прямая соединительная линия 16"/>
          <p:cNvCxnSpPr/>
          <p:nvPr/>
        </p:nvCxnSpPr>
        <p:spPr bwMode="auto">
          <a:xfrm>
            <a:off x="6744072" y="4077072"/>
            <a:ext cx="285750" cy="1588"/>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10610" name="TextBox 17"/>
          <p:cNvSpPr txBox="1">
            <a:spLocks noChangeArrowheads="1"/>
          </p:cNvSpPr>
          <p:nvPr/>
        </p:nvSpPr>
        <p:spPr bwMode="auto">
          <a:xfrm>
            <a:off x="7032104" y="3861050"/>
            <a:ext cx="3456384" cy="323165"/>
          </a:xfrm>
          <a:prstGeom prst="rect">
            <a:avLst/>
          </a:prstGeom>
          <a:noFill/>
          <a:ln w="9525">
            <a:noFill/>
            <a:miter lim="800000"/>
            <a:headEnd/>
            <a:tailEnd/>
          </a:ln>
        </p:spPr>
        <p:txBody>
          <a:bodyPr wrap="square">
            <a:spAutoFit/>
          </a:bodyPr>
          <a:lstStyle/>
          <a:p>
            <a:r>
              <a:rPr lang="ru-RU" sz="1500" dirty="0">
                <a:solidFill>
                  <a:srgbClr val="FF0000"/>
                </a:solidFill>
                <a:latin typeface="Cambria" pitchFamily="18" charset="0"/>
              </a:rPr>
              <a:t>Лучшее предложение - фиксировано</a:t>
            </a:r>
          </a:p>
        </p:txBody>
      </p:sp>
      <p:sp>
        <p:nvSpPr>
          <p:cNvPr id="22" name="Правая фигурная скобка 21"/>
          <p:cNvSpPr/>
          <p:nvPr/>
        </p:nvSpPr>
        <p:spPr bwMode="auto">
          <a:xfrm>
            <a:off x="6888091" y="1916832"/>
            <a:ext cx="288031" cy="2016224"/>
          </a:xfrm>
          <a:prstGeom prst="rightBrace">
            <a:avLst/>
          </a:prstGeom>
          <a:ln>
            <a:headEnd type="none" w="med" len="med"/>
            <a:tailEnd type="none" w="med" len="med"/>
          </a:ln>
        </p:spPr>
        <p:style>
          <a:lnRef idx="2">
            <a:schemeClr val="dk1"/>
          </a:lnRef>
          <a:fillRef idx="0">
            <a:schemeClr val="dk1"/>
          </a:fillRef>
          <a:effectRef idx="1">
            <a:schemeClr val="dk1"/>
          </a:effectRef>
          <a:fontRef idx="minor">
            <a:schemeClr val="tx1"/>
          </a:fontRef>
        </p:style>
        <p:txBody>
          <a:bodyPr/>
          <a:lstStyle/>
          <a:p>
            <a:pPr algn="ctr" defTabSz="933450">
              <a:defRPr/>
            </a:pPr>
            <a:endParaRPr lang="ru-RU" dirty="0"/>
          </a:p>
        </p:txBody>
      </p:sp>
      <p:sp>
        <p:nvSpPr>
          <p:cNvPr id="110612" name="TextBox 23"/>
          <p:cNvSpPr txBox="1">
            <a:spLocks noChangeArrowheads="1"/>
          </p:cNvSpPr>
          <p:nvPr/>
        </p:nvSpPr>
        <p:spPr bwMode="auto">
          <a:xfrm>
            <a:off x="7248525" y="2492377"/>
            <a:ext cx="3214688" cy="830997"/>
          </a:xfrm>
          <a:prstGeom prst="rect">
            <a:avLst/>
          </a:prstGeom>
          <a:noFill/>
          <a:ln w="9525">
            <a:noFill/>
            <a:miter lim="800000"/>
            <a:headEnd/>
            <a:tailEnd/>
          </a:ln>
        </p:spPr>
        <p:txBody>
          <a:bodyPr>
            <a:spAutoFit/>
          </a:bodyPr>
          <a:lstStyle/>
          <a:p>
            <a:r>
              <a:rPr lang="ru-RU" sz="1600" dirty="0">
                <a:latin typeface="Cambria" pitchFamily="18" charset="0"/>
              </a:rPr>
              <a:t>Можно подавать любые предложения, не меняющие лучшую цену</a:t>
            </a:r>
          </a:p>
        </p:txBody>
      </p:sp>
      <p:sp>
        <p:nvSpPr>
          <p:cNvPr id="110613" name="TextBox 24"/>
          <p:cNvSpPr txBox="1">
            <a:spLocks noChangeArrowheads="1"/>
          </p:cNvSpPr>
          <p:nvPr/>
        </p:nvSpPr>
        <p:spPr bwMode="auto">
          <a:xfrm>
            <a:off x="2277294" y="5393430"/>
            <a:ext cx="3500438" cy="1323439"/>
          </a:xfrm>
          <a:prstGeom prst="rect">
            <a:avLst/>
          </a:prstGeom>
          <a:noFill/>
          <a:ln w="9525">
            <a:noFill/>
            <a:miter lim="800000"/>
            <a:headEnd/>
            <a:tailEnd/>
          </a:ln>
        </p:spPr>
        <p:txBody>
          <a:bodyPr>
            <a:spAutoFit/>
          </a:bodyPr>
          <a:lstStyle/>
          <a:p>
            <a:r>
              <a:rPr lang="ru-RU" sz="1600" dirty="0">
                <a:latin typeface="Cambria" pitchFamily="18" charset="0"/>
              </a:rPr>
              <a:t>Участник, пока его предложение является лучшим текущим  предложением о цене,  не может подать новое!</a:t>
            </a:r>
          </a:p>
          <a:p>
            <a:endParaRPr lang="ru-RU" sz="1600" dirty="0"/>
          </a:p>
        </p:txBody>
      </p:sp>
      <p:sp>
        <p:nvSpPr>
          <p:cNvPr id="110614" name="TextBox 24"/>
          <p:cNvSpPr txBox="1">
            <a:spLocks noChangeArrowheads="1"/>
          </p:cNvSpPr>
          <p:nvPr/>
        </p:nvSpPr>
        <p:spPr bwMode="auto">
          <a:xfrm>
            <a:off x="6816080" y="4437112"/>
            <a:ext cx="3500438" cy="1569660"/>
          </a:xfrm>
          <a:prstGeom prst="rect">
            <a:avLst/>
          </a:prstGeom>
          <a:noFill/>
          <a:ln w="9525">
            <a:noFill/>
            <a:miter lim="800000"/>
            <a:headEnd/>
            <a:tailEnd/>
          </a:ln>
        </p:spPr>
        <p:txBody>
          <a:bodyPr>
            <a:spAutoFit/>
          </a:bodyPr>
          <a:lstStyle/>
          <a:p>
            <a:r>
              <a:rPr lang="ru-RU" sz="1600" dirty="0">
                <a:latin typeface="Cambria" pitchFamily="18" charset="0"/>
              </a:rPr>
              <a:t>Участник, чье предложение является лучшим по итогам этапа торгов, в этапе закрытия торгов не участвует.</a:t>
            </a:r>
          </a:p>
          <a:p>
            <a:r>
              <a:rPr lang="ru-RU" sz="1600" dirty="0">
                <a:latin typeface="Cambria" pitchFamily="18" charset="0"/>
              </a:rPr>
              <a:t>Остальные участники соревнуются за 2-е и последующие места</a:t>
            </a:r>
          </a:p>
        </p:txBody>
      </p:sp>
      <p:sp>
        <p:nvSpPr>
          <p:cNvPr id="23" name="TextBox 22"/>
          <p:cNvSpPr txBox="1"/>
          <p:nvPr/>
        </p:nvSpPr>
        <p:spPr>
          <a:xfrm>
            <a:off x="3215682" y="210613"/>
            <a:ext cx="5907579" cy="1077218"/>
          </a:xfrm>
          <a:prstGeom prst="rect">
            <a:avLst/>
          </a:prstGeom>
          <a:noFill/>
        </p:spPr>
        <p:txBody>
          <a:bodyPr wrap="none" rtlCol="0">
            <a:spAutoFit/>
          </a:bodyPr>
          <a:lstStyle/>
          <a:p>
            <a:pPr algn="r"/>
            <a:r>
              <a:rPr lang="ru-RU" sz="3200" b="1" dirty="0">
                <a:solidFill>
                  <a:schemeClr val="tx2"/>
                </a:solidFill>
                <a:latin typeface="Cambria" pitchFamily="18" charset="0"/>
              </a:rPr>
              <a:t>Порядок проведения этапов </a:t>
            </a:r>
          </a:p>
          <a:p>
            <a:pPr algn="r"/>
            <a:r>
              <a:rPr lang="ru-RU" sz="3200" b="1" dirty="0">
                <a:solidFill>
                  <a:schemeClr val="tx2"/>
                </a:solidFill>
                <a:latin typeface="Cambria" pitchFamily="18" charset="0"/>
              </a:rPr>
              <a:t>подачи предложений о цене</a:t>
            </a:r>
          </a:p>
        </p:txBody>
      </p:sp>
    </p:spTree>
    <p:extLst>
      <p:ext uri="{BB962C8B-B14F-4D97-AF65-F5344CB8AC3E}">
        <p14:creationId xmlns:p14="http://schemas.microsoft.com/office/powerpoint/2010/main" val="3742627313"/>
      </p:ext>
    </p:extLst>
  </p:cSld>
  <p:clrMapOvr>
    <a:masterClrMapping/>
  </p:clrMapOvr>
  <p:transition spd="slow" advTm="13291">
    <p:fade thruBlk="1"/>
  </p:transition>
</p:sld>
</file>

<file path=ppt/tags/tag1.xml><?xml version="1.0" encoding="utf-8"?>
<p:tagLst xmlns:a="http://schemas.openxmlformats.org/drawingml/2006/main" xmlns:r="http://schemas.openxmlformats.org/officeDocument/2006/relationships" xmlns:p="http://schemas.openxmlformats.org/presentationml/2006/main">
  <p:tag name="TIMING" val="|3|2.2|6.2|17.2|48|10.6|4.7|0.6"/>
</p:tagLst>
</file>

<file path=ppt/tags/tag10.xml><?xml version="1.0" encoding="utf-8"?>
<p:tagLst xmlns:a="http://schemas.openxmlformats.org/drawingml/2006/main" xmlns:r="http://schemas.openxmlformats.org/officeDocument/2006/relationships" xmlns:p="http://schemas.openxmlformats.org/presentationml/2006/main">
  <p:tag name="ARTICULATE_SLIDE_GUID" val="b0f15842-7dd5-414b-9c51-ed7414e3cdf7"/>
  <p:tag name="ARTICULATE_SLIDE_PAUSE" val="0"/>
  <p:tag name="ARTICULATE_NAV_LEVEL" val="1"/>
  <p:tag name="ARTICULATE_PLAYLIST_ID" val="-1"/>
  <p:tag name="ARTICULATE_VIEW_MODE" val="0"/>
  <p:tag name="ARTICULATE_LOCK_SLIDE" val="0"/>
  <p:tag name="ARTICULATE_PREV_BUTTON_ID" val="274"/>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TICULATE_SLIDE_GUID" val="b0f15842-7dd5-414b-9c51-ed7414e3cdf7"/>
  <p:tag name="ARTICULATE_SLIDE_PAUSE" val="0"/>
  <p:tag name="ARTICULATE_NAV_LEVEL" val="1"/>
  <p:tag name="ARTICULATE_PLAYLIST_ID" val="-1"/>
  <p:tag name="ARTICULATE_VIEW_MODE" val="0"/>
  <p:tag name="ARTICULATE_LOCK_SLIDE" val="0"/>
  <p:tag name="ARTICULATE_PREV_BUTTON_ID" val="274"/>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IMING" val="|4.8|17|22"/>
</p:tagLst>
</file>

<file path=ppt/tags/tag3.xml><?xml version="1.0" encoding="utf-8"?>
<p:tagLst xmlns:a="http://schemas.openxmlformats.org/drawingml/2006/main" xmlns:r="http://schemas.openxmlformats.org/officeDocument/2006/relationships" xmlns:p="http://schemas.openxmlformats.org/presentationml/2006/main">
  <p:tag name="TIMING" val="|1.5|38|47.7"/>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GUID" val="b0f15842-7dd5-414b-9c51-ed7414e3cdf7"/>
  <p:tag name="ARTICULATE_SLIDE_PAUSE" val="0"/>
  <p:tag name="ARTICULATE_NAV_LEVEL" val="1"/>
  <p:tag name="ARTICULATE_PLAYLIST_ID" val="-1"/>
  <p:tag name="ARTICULATE_VIEW_MODE" val="0"/>
  <p:tag name="ARTICULATE_LOCK_SLIDE" val="0"/>
  <p:tag name="ARTICULATE_PREV_BUTTON_ID" val="274"/>
  <p:tag name="ARTICULATE_SLIDE_THUMBNAIL_REFRESH" val="1"/>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26363</TotalTime>
  <Words>34213</Words>
  <Application>Microsoft Office PowerPoint</Application>
  <PresentationFormat>Широкоэкранный</PresentationFormat>
  <Paragraphs>3057</Paragraphs>
  <Slides>328</Slides>
  <Notes>19</Notes>
  <HiddenSlides>0</HiddenSlides>
  <MMClips>0</MMClips>
  <ScaleCrop>false</ScaleCrop>
  <HeadingPairs>
    <vt:vector size="8" baseType="variant">
      <vt:variant>
        <vt:lpstr>Использованные шрифты</vt:lpstr>
      </vt:variant>
      <vt:variant>
        <vt:i4>20</vt:i4>
      </vt:variant>
      <vt:variant>
        <vt:lpstr>Тема</vt:lpstr>
      </vt:variant>
      <vt:variant>
        <vt:i4>1</vt:i4>
      </vt:variant>
      <vt:variant>
        <vt:lpstr>Внедренные серверы OLE</vt:lpstr>
      </vt:variant>
      <vt:variant>
        <vt:i4>1</vt:i4>
      </vt:variant>
      <vt:variant>
        <vt:lpstr>Заголовки слайдов</vt:lpstr>
      </vt:variant>
      <vt:variant>
        <vt:i4>328</vt:i4>
      </vt:variant>
    </vt:vector>
  </HeadingPairs>
  <TitlesOfParts>
    <vt:vector size="350" baseType="lpstr">
      <vt:lpstr>Arial</vt:lpstr>
      <vt:lpstr>Calibri</vt:lpstr>
      <vt:lpstr>Calibri Light</vt:lpstr>
      <vt:lpstr>Cambria</vt:lpstr>
      <vt:lpstr>Courier New</vt:lpstr>
      <vt:lpstr>Franklin Gothic Book</vt:lpstr>
      <vt:lpstr>Lato Light</vt:lpstr>
      <vt:lpstr>Proxima Nova Lt</vt:lpstr>
      <vt:lpstr>Roboto</vt:lpstr>
      <vt:lpstr>Roboto Condensed</vt:lpstr>
      <vt:lpstr>Roboto Condensed Light</vt:lpstr>
      <vt:lpstr>Roboto Light</vt:lpstr>
      <vt:lpstr>Roboto Medium</vt:lpstr>
      <vt:lpstr>Roboto Thin</vt:lpstr>
      <vt:lpstr>Symbol</vt:lpstr>
      <vt:lpstr>Tahoma</vt:lpstr>
      <vt:lpstr>Times New Roman</vt:lpstr>
      <vt:lpstr>Trebuchet MS</vt:lpstr>
      <vt:lpstr>Verdana</vt:lpstr>
      <vt:lpstr>Wingdings</vt:lpstr>
      <vt:lpstr>Тема Office</vt:lpstr>
      <vt:lpstr>Visio.Drawing.15</vt:lpstr>
      <vt:lpstr>Организация и проведение закупочного процесса</vt:lpstr>
      <vt:lpstr>Презентация PowerPoint</vt:lpstr>
      <vt:lpstr>Презентация PowerPoint</vt:lpstr>
      <vt:lpstr>Презентация PowerPoint</vt:lpstr>
      <vt:lpstr>Порядок работы в ЕИС</vt:lpstr>
      <vt:lpstr>Перерегистрация в течении 2022 года</vt:lpstr>
      <vt:lpstr>Способы закупки:  новая классификация</vt:lpstr>
      <vt:lpstr>Презентация PowerPoint</vt:lpstr>
      <vt:lpstr>Конкурентные способы закупки</vt:lpstr>
      <vt:lpstr>Способы определения поставщиков, проводимые в  электронной форме</vt:lpstr>
      <vt:lpstr>Выбор способа закупки</vt:lpstr>
      <vt:lpstr>Извещения и заявки. Требования к участникам</vt:lpstr>
      <vt:lpstr>Извещение о закупке (ст.42)</vt:lpstr>
      <vt:lpstr>Ответственность за формирование извещения</vt:lpstr>
      <vt:lpstr>Ответственность за формирование извещения</vt:lpstr>
      <vt:lpstr>Ответственность за формирование извещения</vt:lpstr>
      <vt:lpstr>Ответственность за формирование извещения</vt:lpstr>
      <vt:lpstr>Извещение: сроки</vt:lpstr>
      <vt:lpstr>Строительные контракты</vt:lpstr>
      <vt:lpstr>Запросы о разъяснении извещения</vt:lpstr>
      <vt:lpstr>Универсальная предквалификация</vt:lpstr>
      <vt:lpstr>Постановление о дополнительных требованиях (ПП РФ 2571 от 29.12.2021)</vt:lpstr>
      <vt:lpstr>Новое Постановление Правительства о дополнительных требованиях 2571  </vt:lpstr>
      <vt:lpstr>Постановление о дополнительных требованиях</vt:lpstr>
      <vt:lpstr>Заявка на участие в закупке</vt:lpstr>
      <vt:lpstr>Требования к участникам</vt:lpstr>
      <vt:lpstr>Заявка на участие в закупке</vt:lpstr>
      <vt:lpstr>Изменение и отзыв заявок</vt:lpstr>
      <vt:lpstr>Основания возврата заявок электронной площадкой</vt:lpstr>
      <vt:lpstr>Обеспечение заявки и обеспечение исполнения контракта</vt:lpstr>
      <vt:lpstr>Обеспечение участия в закупке</vt:lpstr>
      <vt:lpstr>Обеспечение заявки</vt:lpstr>
      <vt:lpstr>Взаимодействие оператора и банка при обеспечении заявок </vt:lpstr>
      <vt:lpstr>Независимая гарантия</vt:lpstr>
      <vt:lpstr>Независимая гарантия</vt:lpstr>
      <vt:lpstr>Независимая гарантия</vt:lpstr>
      <vt:lpstr>Обеспечение исполнения контракта</vt:lpstr>
      <vt:lpstr>Действия оператора при обеспечении заявок с помощью независимой гарантии </vt:lpstr>
      <vt:lpstr>Импортозамещение</vt:lpstr>
      <vt:lpstr>Презентация PowerPoint</vt:lpstr>
      <vt:lpstr>Презентация PowerPoint</vt:lpstr>
      <vt:lpstr>Презентация PowerPoint</vt:lpstr>
      <vt:lpstr>ИМПОРТОЗАМЕЩЕНИЕ ст. 14 44-ФЗ </vt:lpstr>
      <vt:lpstr>Презентация PowerPoint</vt:lpstr>
      <vt:lpstr>ОГРАНИЧЕНИЕ ДОПУСКА. «ТРЕТИЙ – ЛИШНИЙ»</vt:lpstr>
      <vt:lpstr>ПП РФ ПО НАЦРЕЖИМУ</vt:lpstr>
      <vt:lpstr>Последние изменения во всех Постановлениях Правительства </vt:lpstr>
      <vt:lpstr> Минимальная обязательная доля закупок российских товаров (квотирование)   Постановление Правительства РФ от 03.12.2020 N 2014 </vt:lpstr>
      <vt:lpstr>Федеральный закон от 31.07.2020 N 249-ФЗ</vt:lpstr>
      <vt:lpstr>НОВАЯ ОТЧЕТНОСТЬ </vt:lpstr>
      <vt:lpstr>КВОТИРОВАНИЕ </vt:lpstr>
      <vt:lpstr>РАЗЪЯСНЕНИЯ ОТ ГИСП</vt:lpstr>
      <vt:lpstr>КВОТИРОВАНИЕ. ОТЧЕТ</vt:lpstr>
      <vt:lpstr>КВОТИРОВАНИЕ. ОЦЕНКА</vt:lpstr>
      <vt:lpstr>ОБОСНОВАНИЕ НЕВЫБОРКИ КВОТЫ</vt:lpstr>
      <vt:lpstr>Описание объекта закупки</vt:lpstr>
      <vt:lpstr>Каталог (КТРУ)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Особенности отдельных способов закупки</vt:lpstr>
      <vt:lpstr>Конкурс</vt:lpstr>
      <vt:lpstr>Электронный конкурс</vt:lpstr>
      <vt:lpstr>Электронный конкурс Подано 0 заявок</vt:lpstr>
      <vt:lpstr>Алгоритм конкурса</vt:lpstr>
      <vt:lpstr>Упрощенный конкурс</vt:lpstr>
      <vt:lpstr>Упрощенный конкурс</vt:lpstr>
      <vt:lpstr>Электронный конкурс (ч.19 ст.48)</vt:lpstr>
      <vt:lpstr>Критерии для конкурса</vt:lpstr>
      <vt:lpstr>Критерии</vt:lpstr>
      <vt:lpstr>Аукцион</vt:lpstr>
      <vt:lpstr>Электронный аукцион</vt:lpstr>
      <vt:lpstr>Электронный аукцион</vt:lpstr>
      <vt:lpstr>Подача заявки на участие в аукционе (исключение дробления на 1 и 2 часть)</vt:lpstr>
      <vt:lpstr>Проведение аукциона</vt:lpstr>
      <vt:lpstr>Презентация PowerPoint</vt:lpstr>
      <vt:lpstr>Презентация PowerPoint</vt:lpstr>
      <vt:lpstr>Презентация PowerPoint</vt:lpstr>
      <vt:lpstr>Презентация PowerPoint</vt:lpstr>
      <vt:lpstr>Презентация PowerPoint</vt:lpstr>
      <vt:lpstr>Переход цены через ноль. </vt:lpstr>
      <vt:lpstr>Алгоритм аукциона</vt:lpstr>
      <vt:lpstr>Запрос котировок</vt:lpstr>
      <vt:lpstr>Запрос котировок</vt:lpstr>
      <vt:lpstr>Запрос котировок</vt:lpstr>
      <vt:lpstr>ПОЧЕМУ ЗАПРОС КОТИРОВОК СТАНЕТ САМЫМ ПОПУЛЯРНЫМ СПОСОБОМ? </vt:lpstr>
      <vt:lpstr>Запрос котировок</vt:lpstr>
      <vt:lpstr>Запрос котировок</vt:lpstr>
      <vt:lpstr>Варианты</vt:lpstr>
      <vt:lpstr>Запрос котировок</vt:lpstr>
      <vt:lpstr>ПОЧЕМУ ЗАПРОС КОТИРОВОК СТАНЕТ САМЫМ ПОПУЛЯРНЫМ СПОСОБОМ? </vt:lpstr>
      <vt:lpstr>Подача заявки на участие в запросе котировок (единый документ + цена)</vt:lpstr>
      <vt:lpstr>Подведение итогов закупки</vt:lpstr>
      <vt:lpstr>Отклонение заявки</vt:lpstr>
      <vt:lpstr>Итоговый протокол</vt:lpstr>
      <vt:lpstr>Запросы о разъяснении результатов</vt:lpstr>
      <vt:lpstr>Последствия несостоявшихся закупок</vt:lpstr>
      <vt:lpstr>Контракт</vt:lpstr>
      <vt:lpstr>Заключение контракта в ЕИС и на площадке</vt:lpstr>
      <vt:lpstr>Заключение контракта</vt:lpstr>
      <vt:lpstr>СХЕМА ЗАКЛЮЧЕНИЯ ЭЛЕКТРОННОГО КОНТРАКТА (конкурс и аукцион) </vt:lpstr>
      <vt:lpstr>Заключение контракта по результатам запроса котировок в электронной форме ст. 51, с учетом особенностей предусмотренных ст. 50</vt:lpstr>
      <vt:lpstr>Презентация PowerPoint</vt:lpstr>
      <vt:lpstr>Заключение контракта с формированием протокола разногласий ст. 51</vt:lpstr>
      <vt:lpstr>Увеличение количества товара при заключении контракта</vt:lpstr>
      <vt:lpstr>Условия контракта</vt:lpstr>
      <vt:lpstr>Типовые условия контракта</vt:lpstr>
      <vt:lpstr>СТ. 51 Заключение контракта вследствие расторжения контрактов по ст. 95 ч.8</vt:lpstr>
      <vt:lpstr>Заключение контракта с 3 участником</vt:lpstr>
      <vt:lpstr>Электронное актирование Совершенствование ЕИС в сфере закупок дальнейшая автоматизация</vt:lpstr>
      <vt:lpstr>Приемка по контракту</vt:lpstr>
      <vt:lpstr>Претензионная работа, изменение контракта</vt:lpstr>
      <vt:lpstr>Переход в ЭДО, цифровизация процесса исполнения контракта</vt:lpstr>
      <vt:lpstr>Требования к документу о приемке  Дополнения к 402-ФЗ</vt:lpstr>
      <vt:lpstr>ПЕРЕХОД НА ДОКУМЕНТ О ПРИЕМКЕ В ЕИС   (статья 5 Федерального закона № 360-фз)</vt:lpstr>
      <vt:lpstr>70% - заполняется автоматически из ЕРУЗ  80% - заполняется поставщиком  Заказчик лишь подтверждает</vt:lpstr>
      <vt:lpstr>Презентация PowerPoint</vt:lpstr>
      <vt:lpstr>А как быть с единственным поставщиком? </vt:lpstr>
      <vt:lpstr>Презентация PowerPoint</vt:lpstr>
      <vt:lpstr>Обязанность формирования сведений об исполнении контракта – исключается;    Данные сведения формируются автоматически;</vt:lpstr>
      <vt:lpstr>  Финансовые органы не осуществляют проверку таких сведений на этапе включения в реестра контрактов.   </vt:lpstr>
      <vt:lpstr>БИЗНЕС-ПРОЦЕСС ПОДПИСАНИЯ В ЕИС ДОКУМЕНТОВ О ПРИЕМКЕ</vt:lpstr>
      <vt:lpstr>  Интеграция с различными системами  </vt:lpstr>
      <vt:lpstr>Презентация PowerPoint</vt:lpstr>
      <vt:lpstr>  Заказчик    </vt:lpstr>
      <vt:lpstr>Презентация PowerPoint</vt:lpstr>
      <vt:lpstr>Презентация PowerPoint</vt:lpstr>
      <vt:lpstr>  Поставщик    </vt:lpstr>
      <vt:lpstr>Презентация PowerPoint</vt:lpstr>
      <vt:lpstr>Презентация PowerPoint</vt:lpstr>
      <vt:lpstr>Приложения (отдельные файлы) к документам о приемке   Однако, следует отметить, что с точки зрения Закона – преобладающую силу имеет только структурированный документ </vt:lpstr>
      <vt:lpstr>Виды приемки:   - Полная приемка;  - Частичная приемка;  - Мотивировочный отказ.  </vt:lpstr>
      <vt:lpstr>Презентация PowerPoint</vt:lpstr>
      <vt:lpstr>Презентация PowerPoint</vt:lpstr>
      <vt:lpstr>Мотивировочный отказ нужно отражать по каждой позиции.  </vt:lpstr>
      <vt:lpstr>Приемочная комиссия  Все члены приемочной комиссии подписывают ЭЦП документ о приёмке  Только если привлеченное лицо – прикладывается файл </vt:lpstr>
      <vt:lpstr>Неустойки (ст.34)  Дано право удерживать сумму неустойки с оплаты по контракту.  Его может сформировать также поставщик.   Тогда формируются денежные обязательства на уменьшенную сумму</vt:lpstr>
      <vt:lpstr>Презентация PowerPoint</vt:lpstr>
      <vt:lpstr>Презентация PowerPoint</vt:lpstr>
      <vt:lpstr>Третьи лица:   Сначала документ о приемке подписывает третье лицо, затем заказчик. </vt:lpstr>
      <vt:lpstr>ПЕРЕВОД В АВТОМАТИЗИРОВАННЫЙ РЕЖИМ ПЛАТЕЖЕЙ </vt:lpstr>
      <vt:lpstr>Прочие изменения</vt:lpstr>
      <vt:lpstr>Комиссия по закупкам</vt:lpstr>
      <vt:lpstr>Комиссия по закупкам</vt:lpstr>
      <vt:lpstr>Сроки хранения документов</vt:lpstr>
      <vt:lpstr>Обжалование закупок</vt:lpstr>
      <vt:lpstr>Работа с РНП</vt:lpstr>
      <vt:lpstr>Презентация PowerPoint</vt:lpstr>
      <vt:lpstr>Закупки для СМП и СОНО</vt:lpstr>
      <vt:lpstr>Контракты жизненного цикла</vt:lpstr>
      <vt:lpstr>Контракты жизненного цикла</vt:lpstr>
      <vt:lpstr>Новый перечень для организаций инвалидов и для учреждений и предприятий уголовно-исполнительной системы</vt:lpstr>
      <vt:lpstr>НМЦК для перевозок</vt:lpstr>
      <vt:lpstr>Отдельные вопросы осуществления закупок по национальным проектам (строительство, капремонт) </vt:lpstr>
      <vt:lpstr>Подрядные работы </vt:lpstr>
      <vt:lpstr>Смета</vt:lpstr>
      <vt:lpstr>Сметная стоимость </vt:lpstr>
      <vt:lpstr>Проектно-сметная документация</vt:lpstr>
      <vt:lpstr>Проектная документация </vt:lpstr>
      <vt:lpstr>Основные особенности</vt:lpstr>
      <vt:lpstr> Приказ Минстроя России от 23 декабря 2019 г. N 841/пр</vt:lpstr>
      <vt:lpstr>Расчет НМЦК в сфере строительства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Приказ Минстроя России от 23 декабря 2019 г. N 841/пр</vt:lpstr>
      <vt:lpstr> Приказ Минстроя России от 23 декабря 2019 г. N 841/пр</vt:lpstr>
      <vt:lpstr> Приказ Минстроя России от 23 декабря 2019 г. N 841/пр</vt:lpstr>
      <vt:lpstr> Приказ Минстроя России от 23 декабря 2019 г. N 841/пр</vt:lpstr>
      <vt:lpstr> Приказ Минстроя России от 23 декабря 2019 г. N 841/пр</vt:lpstr>
      <vt:lpstr> Приказ Минстроя России от 23 декабря 2019 г. N 841/пр</vt:lpstr>
      <vt:lpstr> НМЦК при строительстве «под ключ»</vt:lpstr>
      <vt:lpstr> НМЦК при строительстве «под ключ»</vt:lpstr>
      <vt:lpstr> Письмо Минстроя 07.02.2022 №4170-СМ/09</vt:lpstr>
      <vt:lpstr> Письмо Минстроя 07.02.2022 №4170-СМ/09</vt:lpstr>
      <vt:lpstr> Письмо Минстроя 07.02.2022 №4170-СМ/09</vt:lpstr>
      <vt:lpstr> Письмо Минстроя 07.02.2022 №4170-СМ/09</vt:lpstr>
      <vt:lpstr> Письмо Минстроя 07.02.2022 №4170-СМ/09</vt:lpstr>
      <vt:lpstr>Презентация PowerPoint</vt:lpstr>
      <vt:lpstr>Строительство:   - акт о выполнении строительных работ;  - укрупненная смета контракта;  - дополнительные изменения. </vt:lpstr>
      <vt:lpstr>Строительство:   - формирование сведений;  - выделение НДС;  - возможность отражать единицы измерения по ОКЕИ; - возможность формирования сведений «накопительным» итогом. </vt:lpstr>
      <vt:lpstr>Презентация PowerPoint</vt:lpstr>
      <vt:lpstr>Государственная экспертиза</vt:lpstr>
      <vt:lpstr>Критерии формирования лота по содержанию-ремонту автодорог</vt:lpstr>
      <vt:lpstr>Критерии формирования лота по содержанию-ремонту автодорог</vt:lpstr>
      <vt:lpstr>Требования к участникам</vt:lpstr>
      <vt:lpstr>Требования к участникам</vt:lpstr>
      <vt:lpstr>Саморегулирование</vt:lpstr>
      <vt:lpstr>Саморегулирование</vt:lpstr>
      <vt:lpstr>Саморегулирование в строительстве</vt:lpstr>
      <vt:lpstr>Выписка из реестра СРО</vt:lpstr>
      <vt:lpstr>Что подтверждает выписка из реестра СРО?</vt:lpstr>
      <vt:lpstr>В каких случаях требуется выписка  СРО?</vt:lpstr>
      <vt:lpstr>Презентация PowerPoint</vt:lpstr>
      <vt:lpstr>Приказ Минрегионразвития России от 30 декабря 2009 г. N 624 </vt:lpstr>
      <vt:lpstr>Приказ Минрегионразвития России от 30 декабря 2009 г. N 624 </vt:lpstr>
      <vt:lpstr>Приказ Минрегионразвития России от 30 декабря 2009 г. N 624 </vt:lpstr>
      <vt:lpstr>Приказ Минрегионразвития России от 30 декабря 2009 г. N 624 не распространяется на работы в отношении которых не требуется выдача разрешений на строительство (ч.17 ст.51 ГрК)</vt:lpstr>
      <vt:lpstr>У кого выписки СРО не требуем?</vt:lpstr>
      <vt:lpstr>Требования к участнику</vt:lpstr>
      <vt:lpstr>Новое Постановление Правительства о дополнительных требованиях 2571  </vt:lpstr>
      <vt:lpstr>Выбор способа закупки и требования к участнику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 особо опасным и технически сложным объектам относятся:  ("Градостроительный кодекс Российской Федерации" от 29.12.2004 N 190-ФЗ)</vt:lpstr>
      <vt:lpstr>К особо опасным и технически сложным объектам относятся:  ("Градостроительный кодекс Российской Федерации" от 29.12.2004 N 190-ФЗ)</vt:lpstr>
      <vt:lpstr>К особо опасным и технически сложным объектам относятся:  ("Градостроительный кодекс Российской Федерации" от 29.12.2004 N 190-ФЗ)</vt:lpstr>
      <vt:lpstr>К уникальным объектам относятся объекты капитального строительства (за исключением особо опасных), в проектной документации которых предусмотрена хотя бы одна из следующих характеристик: ("Градостроительный кодекс Российской Федерации" от 29.12.2004 N 190-ФЗ)</vt:lpstr>
      <vt:lpstr>Дополнительные требования к участникам закупки</vt:lpstr>
      <vt:lpstr>Когда применяются дополнительные требования?</vt:lpstr>
      <vt:lpstr>Информация и документы, подтверждающие соответствие дополнительным требованиям</vt:lpstr>
      <vt:lpstr>Выбор способа закупки</vt:lpstr>
      <vt:lpstr>Критерии</vt:lpstr>
      <vt:lpstr>Если Конкурс, тогда критерии: </vt:lpstr>
      <vt:lpstr>Если Конкурс, тогда критерии: </vt:lpstr>
      <vt:lpstr>Если Конкурс, тогда критерии: </vt:lpstr>
      <vt:lpstr>Если Конкурс, тогда критерии: </vt:lpstr>
      <vt:lpstr>Если Конкурс, тогда критерии: </vt:lpstr>
      <vt:lpstr>Если Конкурс, тогда критерии: </vt:lpstr>
      <vt:lpstr>Упрощенный конкурс</vt:lpstr>
      <vt:lpstr>Электронный конкурс (ч.19 ст.48)</vt:lpstr>
      <vt:lpstr>Строительные контракты</vt:lpstr>
      <vt:lpstr>Формирование лота по стройке и установление требований к продукции</vt:lpstr>
      <vt:lpstr>Формирование лота по содержанию-ремонту автодорог</vt:lpstr>
      <vt:lpstr>Пример</vt:lpstr>
      <vt:lpstr>Резюме:</vt:lpstr>
      <vt:lpstr>Судебная практика:</vt:lpstr>
      <vt:lpstr>Судебная практика:</vt:lpstr>
      <vt:lpstr>Указание торговых марок  (судебная практика)</vt:lpstr>
      <vt:lpstr>Правила заключения контрактов, предметом которых является одновременно выполнение работ по проектированию, строительству и вводу в эксплуатацию объектов капитального строительства</vt:lpstr>
      <vt:lpstr>Постановление N 563 от 12.05.2017</vt:lpstr>
      <vt:lpstr>Определен перечень работ по строительству и реконструкции объектов капитального строительства, которые подрядчик по государственному (муниципальному) контракту обязан выполнить самостоятельно</vt:lpstr>
      <vt:lpstr>Постановление № 570 от 15 мая 2017</vt:lpstr>
      <vt:lpstr>Постановление № 570 от 15 мая 2017</vt:lpstr>
      <vt:lpstr>Особенности, установленные ст.110.1</vt:lpstr>
      <vt:lpstr>Энергоэффективность</vt:lpstr>
      <vt:lpstr>Энергоэффективность</vt:lpstr>
      <vt:lpstr>Особенности, установленные ст.110.2 </vt:lpstr>
      <vt:lpstr>Особенности, установленные ст.110.2 </vt:lpstr>
      <vt:lpstr>Особенности, установленные ст.110.2 </vt:lpstr>
      <vt:lpstr>Изменение цены контракта и (или) объёма работ не более чем на 10%</vt:lpstr>
      <vt:lpstr>Изменение цены контракта и (или) объёма работ не более чем на 10%</vt:lpstr>
      <vt:lpstr>Изменение цены контракта и (или) объёма работ не более чем на 10%</vt:lpstr>
      <vt:lpstr>Изменение цены контракта и (или) объёма работ не более чем на 10%</vt:lpstr>
      <vt:lpstr>Изменение цены контракта и (или) объёма работ не более чем на 10%</vt:lpstr>
      <vt:lpstr>Изменение цены контракта и (или) объёма работ не более чем на 10%</vt:lpstr>
      <vt:lpstr>Изменение цены контракта и (или) объёма работ не более чем на 10%</vt:lpstr>
      <vt:lpstr>Изменение цены контракта и (или) объёма работ не более чем на 10%</vt:lpstr>
      <vt:lpstr>Заключение контракта</vt:lpstr>
      <vt:lpstr>Заключение контракта по результатам конкурсов, аукционов, закрытых конкурсов, аукционов в электронной форме ст. 51</vt:lpstr>
      <vt:lpstr>СХЕМА ЗАКЛЮЧЕНИЯ ЭЛЕКТРОННОГО КОНТРАКТА (конкурс и аукцион) </vt:lpstr>
      <vt:lpstr>Заключение контракта с формированием протокола разногласий ст. 51</vt:lpstr>
      <vt:lpstr>Условия контракта</vt:lpstr>
      <vt:lpstr>Приемка по контракту</vt:lpstr>
      <vt:lpstr>Презентация PowerPoint</vt:lpstr>
      <vt:lpstr>Строительство:   - акт о выполнении строительных работ;  - укрупненная смета контракта;  - дополнительные изменения. </vt:lpstr>
      <vt:lpstr>Строительство:   - формирование сведений;  - выделение НДС;  - возможность отражать единицы измерения по ОКЕИ; - возможность формирования сведений «накопительным» итогом. </vt:lpstr>
      <vt:lpstr>Контракты жизненного цикла</vt:lpstr>
      <vt:lpstr>Контракты жизненного цикла</vt:lpstr>
      <vt:lpstr>Механизм проверка подрядчика</vt:lpstr>
      <vt:lpstr>Механизм проверка подрядчика</vt:lpstr>
      <vt:lpstr>Механизм проверка подрядчика</vt:lpstr>
      <vt:lpstr>Механизм проверка подрядчика</vt:lpstr>
      <vt:lpstr>Работа с РНП</vt:lpstr>
      <vt:lpstr>Презентация PowerPoint</vt:lpstr>
      <vt:lpstr>Закупки для СМП и СОНО</vt:lpstr>
      <vt:lpstr>Изменения в сфере строительства</vt:lpstr>
      <vt:lpstr>Изменения в сфере строительства</vt:lpstr>
      <vt:lpstr>Отдельные вопросы осуществления закупок по национальным проектам (радиэлектронная продукция) </vt:lpstr>
      <vt:lpstr>Радиоэлектронная продукция</vt:lpstr>
      <vt:lpstr>Радиоэлектронная продукция</vt:lpstr>
      <vt:lpstr>ВАЖНО!</vt:lpstr>
      <vt:lpstr>ВАЖНО!</vt:lpstr>
      <vt:lpstr>ВАЖНО!</vt:lpstr>
      <vt:lpstr>ВАЖНО!</vt:lpstr>
      <vt:lpstr>Ограничения и условия допуска</vt:lpstr>
      <vt:lpstr>Когда применяется</vt:lpstr>
      <vt:lpstr>Как подтвердить страну происхождения</vt:lpstr>
      <vt:lpstr>Можно ли заменить товары при поставке</vt:lpstr>
      <vt:lpstr>Как применять нацрежим при закупке телекоммуникационного оборудования</vt:lpstr>
      <vt:lpstr>Практика ФАС</vt:lpstr>
      <vt:lpstr>Практика ФАС</vt:lpstr>
      <vt:lpstr>Практика ФАС</vt:lpstr>
      <vt:lpstr>Запрет на допуск иностранного ПО  </vt:lpstr>
      <vt:lpstr>Некоторые варианты закупки иностранного ПО</vt:lpstr>
      <vt:lpstr>ЗАКУПКА КОМПЛЕКСА</vt:lpstr>
      <vt:lpstr>Презентация PowerPoint</vt:lpstr>
    </vt:vector>
  </TitlesOfParts>
  <Company>ООО ЭТП ГПБ</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Ковальчук Антонина Владимировна</dc:creator>
  <cp:lastModifiedBy>Замешаева Татьяна Сергеевна</cp:lastModifiedBy>
  <cp:revision>85</cp:revision>
  <dcterms:created xsi:type="dcterms:W3CDTF">2021-02-05T08:04:59Z</dcterms:created>
  <dcterms:modified xsi:type="dcterms:W3CDTF">2022-08-10T02:24:25Z</dcterms:modified>
</cp:coreProperties>
</file>